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  <p:sldId id="386" r:id="rId132"/>
    <p:sldId id="387" r:id="rId133"/>
    <p:sldId id="388" r:id="rId134"/>
    <p:sldId id="389" r:id="rId135"/>
    <p:sldId id="390" r:id="rId136"/>
    <p:sldId id="391" r:id="rId137"/>
    <p:sldId id="392" r:id="rId138"/>
    <p:sldId id="393" r:id="rId139"/>
    <p:sldId id="394" r:id="rId140"/>
    <p:sldId id="395" r:id="rId141"/>
    <p:sldId id="396" r:id="rId142"/>
    <p:sldId id="397" r:id="rId143"/>
    <p:sldId id="398" r:id="rId144"/>
    <p:sldId id="399" r:id="rId145"/>
    <p:sldId id="400" r:id="rId146"/>
    <p:sldId id="401" r:id="rId147"/>
    <p:sldId id="402" r:id="rId148"/>
    <p:sldId id="403" r:id="rId149"/>
    <p:sldId id="404" r:id="rId150"/>
    <p:sldId id="405" r:id="rId151"/>
    <p:sldId id="406" r:id="rId152"/>
    <p:sldId id="407" r:id="rId153"/>
    <p:sldId id="408" r:id="rId154"/>
    <p:sldId id="409" r:id="rId155"/>
    <p:sldId id="410" r:id="rId156"/>
    <p:sldId id="411" r:id="rId157"/>
    <p:sldId id="412" r:id="rId158"/>
    <p:sldId id="413" r:id="rId159"/>
    <p:sldId id="414" r:id="rId160"/>
    <p:sldId id="415" r:id="rId161"/>
    <p:sldId id="416" r:id="rId162"/>
    <p:sldId id="417" r:id="rId163"/>
    <p:sldId id="418" r:id="rId164"/>
    <p:sldId id="419" r:id="rId165"/>
    <p:sldId id="420" r:id="rId166"/>
    <p:sldId id="421" r:id="rId167"/>
    <p:sldId id="422" r:id="rId168"/>
    <p:sldId id="423" r:id="rId169"/>
    <p:sldId id="424" r:id="rId170"/>
    <p:sldId id="425" r:id="rId171"/>
    <p:sldId id="426" r:id="rId172"/>
    <p:sldId id="427" r:id="rId173"/>
    <p:sldId id="428" r:id="rId174"/>
    <p:sldId id="429" r:id="rId175"/>
    <p:sldId id="430" r:id="rId176"/>
    <p:sldId id="431" r:id="rId177"/>
    <p:sldId id="432" r:id="rId178"/>
    <p:sldId id="433" r:id="rId179"/>
    <p:sldId id="434" r:id="rId180"/>
    <p:sldId id="435" r:id="rId181"/>
    <p:sldId id="436" r:id="rId182"/>
    <p:sldId id="437" r:id="rId183"/>
    <p:sldId id="438" r:id="rId184"/>
    <p:sldId id="439" r:id="rId185"/>
    <p:sldId id="440" r:id="rId186"/>
    <p:sldId id="441" r:id="rId187"/>
    <p:sldId id="442" r:id="rId188"/>
    <p:sldId id="443" r:id="rId189"/>
    <p:sldId id="444" r:id="rId190"/>
    <p:sldId id="445" r:id="rId191"/>
    <p:sldId id="446" r:id="rId192"/>
    <p:sldId id="447" r:id="rId193"/>
    <p:sldId id="448" r:id="rId194"/>
    <p:sldId id="449" r:id="rId195"/>
    <p:sldId id="450" r:id="rId196"/>
    <p:sldId id="451" r:id="rId197"/>
    <p:sldId id="452" r:id="rId198"/>
    <p:sldId id="453" r:id="rId199"/>
    <p:sldId id="454" r:id="rId200"/>
    <p:sldId id="455" r:id="rId201"/>
    <p:sldId id="456" r:id="rId202"/>
    <p:sldId id="457" r:id="rId203"/>
    <p:sldId id="458" r:id="rId204"/>
    <p:sldId id="459" r:id="rId205"/>
    <p:sldId id="460" r:id="rId206"/>
    <p:sldId id="461" r:id="rId207"/>
    <p:sldId id="462" r:id="rId208"/>
    <p:sldId id="463" r:id="rId209"/>
    <p:sldId id="464" r:id="rId210"/>
    <p:sldId id="465" r:id="rId211"/>
    <p:sldId id="466" r:id="rId212"/>
    <p:sldId id="467" r:id="rId213"/>
    <p:sldId id="468" r:id="rId214"/>
    <p:sldId id="469" r:id="rId215"/>
    <p:sldId id="470" r:id="rId216"/>
    <p:sldId id="471" r:id="rId217"/>
    <p:sldId id="472" r:id="rId218"/>
    <p:sldId id="473" r:id="rId219"/>
    <p:sldId id="474" r:id="rId220"/>
    <p:sldId id="475" r:id="rId221"/>
    <p:sldId id="476" r:id="rId222"/>
    <p:sldId id="477" r:id="rId223"/>
    <p:sldId id="478" r:id="rId224"/>
    <p:sldId id="479" r:id="rId225"/>
    <p:sldId id="480" r:id="rId226"/>
    <p:sldId id="481" r:id="rId227"/>
    <p:sldId id="482" r:id="rId228"/>
    <p:sldId id="483" r:id="rId229"/>
    <p:sldId id="484" r:id="rId230"/>
    <p:sldId id="485" r:id="rId231"/>
    <p:sldId id="486" r:id="rId232"/>
    <p:sldId id="487" r:id="rId233"/>
    <p:sldId id="488" r:id="rId234"/>
    <p:sldId id="489" r:id="rId235"/>
    <p:sldId id="490" r:id="rId236"/>
    <p:sldId id="491" r:id="rId237"/>
    <p:sldId id="492" r:id="rId238"/>
    <p:sldId id="493" r:id="rId239"/>
    <p:sldId id="494" r:id="rId240"/>
    <p:sldId id="495" r:id="rId241"/>
    <p:sldId id="496" r:id="rId242"/>
    <p:sldId id="497" r:id="rId243"/>
    <p:sldId id="498" r:id="rId244"/>
    <p:sldId id="499" r:id="rId245"/>
    <p:sldId id="500" r:id="rId246"/>
    <p:sldId id="501" r:id="rId247"/>
    <p:sldId id="502" r:id="rId248"/>
    <p:sldId id="503" r:id="rId249"/>
    <p:sldId id="504" r:id="rId250"/>
    <p:sldId id="505" r:id="rId251"/>
    <p:sldId id="506" r:id="rId252"/>
    <p:sldId id="507" r:id="rId253"/>
    <p:sldId id="508" r:id="rId254"/>
    <p:sldId id="509" r:id="rId255"/>
    <p:sldId id="510" r:id="rId256"/>
    <p:sldId id="511" r:id="rId257"/>
    <p:sldId id="512" r:id="rId258"/>
    <p:sldId id="513" r:id="rId259"/>
    <p:sldId id="514" r:id="rId260"/>
    <p:sldId id="515" r:id="rId261"/>
    <p:sldId id="516" r:id="rId262"/>
    <p:sldId id="517" r:id="rId263"/>
  </p:sldIdLst>
  <p:sldSz cx="9144000" cy="6858000" type="screen4x3"/>
  <p:notesSz cx="91440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11" d="100"/>
          <a:sy n="111" d="100"/>
        </p:scale>
        <p:origin x="1930" y="77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37" Type="http://schemas.openxmlformats.org/officeDocument/2006/relationships/slide" Target="slides/slide236.xml"/><Relationship Id="rId258" Type="http://schemas.openxmlformats.org/officeDocument/2006/relationships/slide" Target="slides/slide257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248" Type="http://schemas.openxmlformats.org/officeDocument/2006/relationships/slide" Target="slides/slide247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59" Type="http://schemas.openxmlformats.org/officeDocument/2006/relationships/slide" Target="slides/slide258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250" Type="http://schemas.openxmlformats.org/officeDocument/2006/relationships/slide" Target="slides/slide249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240" Type="http://schemas.openxmlformats.org/officeDocument/2006/relationships/slide" Target="slides/slide239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1" Type="http://schemas.openxmlformats.org/officeDocument/2006/relationships/slide" Target="slides/slide250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presProps" Target="presProps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viewProps" Target="viewProps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theme" Target="theme/theme1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tableStyles" Target="tableStyles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27164" y="184404"/>
            <a:ext cx="1937003" cy="161544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0" y="531876"/>
            <a:ext cx="277495" cy="715010"/>
          </a:xfrm>
          <a:custGeom>
            <a:avLst/>
            <a:gdLst/>
            <a:ahLst/>
            <a:cxnLst/>
            <a:rect l="l" t="t" r="r" b="b"/>
            <a:pathLst>
              <a:path w="277495" h="715010">
                <a:moveTo>
                  <a:pt x="277368" y="0"/>
                </a:moveTo>
                <a:lnTo>
                  <a:pt x="0" y="0"/>
                </a:lnTo>
                <a:lnTo>
                  <a:pt x="0" y="714756"/>
                </a:lnTo>
                <a:lnTo>
                  <a:pt x="277368" y="714756"/>
                </a:lnTo>
                <a:lnTo>
                  <a:pt x="277368" y="0"/>
                </a:lnTo>
                <a:close/>
              </a:path>
            </a:pathLst>
          </a:custGeom>
          <a:solidFill>
            <a:srgbClr val="0871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55803" y="661796"/>
            <a:ext cx="4884420" cy="3911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rgbClr val="5F5F5F"/>
                </a:solidFill>
                <a:latin typeface="Century Gothic"/>
                <a:cs typeface="Century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rgbClr val="037C39"/>
                </a:solidFill>
                <a:latin typeface="Century Gothic"/>
                <a:cs typeface="Century Gothic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rgbClr val="5F5F5F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/>
              <a:t>©</a:t>
            </a:r>
            <a:r>
              <a:rPr spc="-15" dirty="0"/>
              <a:t> </a:t>
            </a:r>
            <a:r>
              <a:rPr dirty="0"/>
              <a:t>The</a:t>
            </a:r>
            <a:r>
              <a:rPr spc="-30" dirty="0"/>
              <a:t> </a:t>
            </a:r>
            <a:r>
              <a:rPr dirty="0"/>
              <a:t>KPI</a:t>
            </a:r>
            <a:r>
              <a:rPr spc="-5" dirty="0"/>
              <a:t> </a:t>
            </a:r>
            <a:r>
              <a:rPr dirty="0"/>
              <a:t>Institute</a:t>
            </a:r>
            <a:r>
              <a:rPr spc="-20" dirty="0"/>
              <a:t> 2023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5/10/2025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50" b="0" i="0">
                <a:solidFill>
                  <a:srgbClr val="9B9B9B"/>
                </a:solidFill>
                <a:latin typeface="Times New Roman"/>
                <a:cs typeface="Times New Roman"/>
              </a:defRPr>
            </a:lvl1pPr>
          </a:lstStyle>
          <a:p>
            <a:pPr marL="2459355">
              <a:lnSpc>
                <a:spcPts val="1250"/>
              </a:lnSpc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rgbClr val="5F5F5F"/>
                </a:solidFill>
                <a:latin typeface="Century Gothic"/>
                <a:cs typeface="Century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rgbClr val="037C39"/>
                </a:solidFill>
                <a:latin typeface="Century Gothic"/>
                <a:cs typeface="Century Gothic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rgbClr val="5F5F5F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/>
              <a:t>©</a:t>
            </a:r>
            <a:r>
              <a:rPr spc="-15" dirty="0"/>
              <a:t> </a:t>
            </a:r>
            <a:r>
              <a:rPr dirty="0"/>
              <a:t>The</a:t>
            </a:r>
            <a:r>
              <a:rPr spc="-30" dirty="0"/>
              <a:t> </a:t>
            </a:r>
            <a:r>
              <a:rPr dirty="0"/>
              <a:t>KPI</a:t>
            </a:r>
            <a:r>
              <a:rPr spc="-5" dirty="0"/>
              <a:t> </a:t>
            </a:r>
            <a:r>
              <a:rPr dirty="0"/>
              <a:t>Institute</a:t>
            </a:r>
            <a:r>
              <a:rPr spc="-20" dirty="0"/>
              <a:t> 2023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5/10/2025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50" b="0" i="0">
                <a:solidFill>
                  <a:srgbClr val="9B9B9B"/>
                </a:solidFill>
                <a:latin typeface="Times New Roman"/>
                <a:cs typeface="Times New Roman"/>
              </a:defRPr>
            </a:lvl1pPr>
          </a:lstStyle>
          <a:p>
            <a:pPr marL="2459355">
              <a:lnSpc>
                <a:spcPts val="1250"/>
              </a:lnSpc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-3"/>
            <a:ext cx="3589019" cy="685800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rgbClr val="5F5F5F"/>
                </a:solidFill>
                <a:latin typeface="Century Gothic"/>
                <a:cs typeface="Century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58774" y="1443990"/>
            <a:ext cx="3747135" cy="4376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rgbClr val="5F5F5F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12208" y="1466468"/>
            <a:ext cx="3740150" cy="43567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rgbClr val="087150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rgbClr val="5F5F5F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/>
              <a:t>©</a:t>
            </a:r>
            <a:r>
              <a:rPr spc="-15" dirty="0"/>
              <a:t> </a:t>
            </a:r>
            <a:r>
              <a:rPr dirty="0"/>
              <a:t>The</a:t>
            </a:r>
            <a:r>
              <a:rPr spc="-30" dirty="0"/>
              <a:t> </a:t>
            </a:r>
            <a:r>
              <a:rPr dirty="0"/>
              <a:t>KPI</a:t>
            </a:r>
            <a:r>
              <a:rPr spc="-5" dirty="0"/>
              <a:t> </a:t>
            </a:r>
            <a:r>
              <a:rPr dirty="0"/>
              <a:t>Institute</a:t>
            </a:r>
            <a:r>
              <a:rPr spc="-20" dirty="0"/>
              <a:t> 2023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5/10/2025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50" b="0" i="0">
                <a:solidFill>
                  <a:srgbClr val="9B9B9B"/>
                </a:solidFill>
                <a:latin typeface="Times New Roman"/>
                <a:cs typeface="Times New Roman"/>
              </a:defRPr>
            </a:lvl1pPr>
          </a:lstStyle>
          <a:p>
            <a:pPr marL="2459355">
              <a:lnSpc>
                <a:spcPts val="1250"/>
              </a:lnSpc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27164" y="184404"/>
            <a:ext cx="1937003" cy="161544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0" y="531876"/>
            <a:ext cx="277495" cy="715010"/>
          </a:xfrm>
          <a:custGeom>
            <a:avLst/>
            <a:gdLst/>
            <a:ahLst/>
            <a:cxnLst/>
            <a:rect l="l" t="t" r="r" b="b"/>
            <a:pathLst>
              <a:path w="277495" h="715010">
                <a:moveTo>
                  <a:pt x="277368" y="0"/>
                </a:moveTo>
                <a:lnTo>
                  <a:pt x="0" y="0"/>
                </a:lnTo>
                <a:lnTo>
                  <a:pt x="0" y="714756"/>
                </a:lnTo>
                <a:lnTo>
                  <a:pt x="277368" y="714756"/>
                </a:lnTo>
                <a:lnTo>
                  <a:pt x="277368" y="0"/>
                </a:lnTo>
                <a:close/>
              </a:path>
            </a:pathLst>
          </a:custGeom>
          <a:solidFill>
            <a:srgbClr val="0871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rgbClr val="5F5F5F"/>
                </a:solidFill>
                <a:latin typeface="Century Gothic"/>
                <a:cs typeface="Century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rgbClr val="5F5F5F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/>
              <a:t>©</a:t>
            </a:r>
            <a:r>
              <a:rPr spc="-15" dirty="0"/>
              <a:t> </a:t>
            </a:r>
            <a:r>
              <a:rPr dirty="0"/>
              <a:t>The</a:t>
            </a:r>
            <a:r>
              <a:rPr spc="-30" dirty="0"/>
              <a:t> </a:t>
            </a:r>
            <a:r>
              <a:rPr dirty="0"/>
              <a:t>KPI</a:t>
            </a:r>
            <a:r>
              <a:rPr spc="-5" dirty="0"/>
              <a:t> </a:t>
            </a:r>
            <a:r>
              <a:rPr dirty="0"/>
              <a:t>Institute</a:t>
            </a:r>
            <a:r>
              <a:rPr spc="-20" dirty="0"/>
              <a:t> 2023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5/10/2025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50" b="0" i="0">
                <a:solidFill>
                  <a:srgbClr val="9B9B9B"/>
                </a:solidFill>
                <a:latin typeface="Times New Roman"/>
                <a:cs typeface="Times New Roman"/>
              </a:defRPr>
            </a:lvl1pPr>
          </a:lstStyle>
          <a:p>
            <a:pPr marL="2459355">
              <a:lnSpc>
                <a:spcPts val="1250"/>
              </a:lnSpc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rgbClr val="5F5F5F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/>
              <a:t>©</a:t>
            </a:r>
            <a:r>
              <a:rPr spc="-15" dirty="0"/>
              <a:t> </a:t>
            </a:r>
            <a:r>
              <a:rPr dirty="0"/>
              <a:t>The</a:t>
            </a:r>
            <a:r>
              <a:rPr spc="-30" dirty="0"/>
              <a:t> </a:t>
            </a:r>
            <a:r>
              <a:rPr dirty="0"/>
              <a:t>KPI</a:t>
            </a:r>
            <a:r>
              <a:rPr spc="-5" dirty="0"/>
              <a:t> </a:t>
            </a:r>
            <a:r>
              <a:rPr dirty="0"/>
              <a:t>Institute</a:t>
            </a:r>
            <a:r>
              <a:rPr spc="-20" dirty="0"/>
              <a:t> 2023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5/10/2025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50" b="0" i="0">
                <a:solidFill>
                  <a:srgbClr val="9B9B9B"/>
                </a:solidFill>
                <a:latin typeface="Times New Roman"/>
                <a:cs typeface="Times New Roman"/>
              </a:defRPr>
            </a:lvl1pPr>
          </a:lstStyle>
          <a:p>
            <a:pPr marL="2459355">
              <a:lnSpc>
                <a:spcPts val="1250"/>
              </a:lnSpc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027164" y="184404"/>
            <a:ext cx="1937003" cy="161544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0" y="531876"/>
            <a:ext cx="277495" cy="715010"/>
          </a:xfrm>
          <a:custGeom>
            <a:avLst/>
            <a:gdLst/>
            <a:ahLst/>
            <a:cxnLst/>
            <a:rect l="l" t="t" r="r" b="b"/>
            <a:pathLst>
              <a:path w="277495" h="715010">
                <a:moveTo>
                  <a:pt x="277368" y="0"/>
                </a:moveTo>
                <a:lnTo>
                  <a:pt x="0" y="0"/>
                </a:lnTo>
                <a:lnTo>
                  <a:pt x="0" y="714756"/>
                </a:lnTo>
                <a:lnTo>
                  <a:pt x="277368" y="714756"/>
                </a:lnTo>
                <a:lnTo>
                  <a:pt x="277368" y="0"/>
                </a:lnTo>
                <a:close/>
              </a:path>
            </a:pathLst>
          </a:custGeom>
          <a:solidFill>
            <a:srgbClr val="0871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161544" y="6553200"/>
            <a:ext cx="8820150" cy="0"/>
          </a:xfrm>
          <a:custGeom>
            <a:avLst/>
            <a:gdLst/>
            <a:ahLst/>
            <a:cxnLst/>
            <a:rect l="l" t="t" r="r" b="b"/>
            <a:pathLst>
              <a:path w="8820150">
                <a:moveTo>
                  <a:pt x="0" y="0"/>
                </a:moveTo>
                <a:lnTo>
                  <a:pt x="8820023" y="0"/>
                </a:lnTo>
              </a:path>
            </a:pathLst>
          </a:custGeom>
          <a:ln w="9525">
            <a:solidFill>
              <a:srgbClr val="D0CEC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37210" y="465238"/>
            <a:ext cx="8469579" cy="736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rgbClr val="5F5F5F"/>
                </a:solidFill>
                <a:latin typeface="Century Gothic"/>
                <a:cs typeface="Century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79425" y="1462176"/>
            <a:ext cx="8585149" cy="21964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rgbClr val="037C39"/>
                </a:solidFill>
                <a:latin typeface="Century Gothic"/>
                <a:cs typeface="Century Gothic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166522" y="6633337"/>
            <a:ext cx="1066800" cy="1390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00" b="0" i="0">
                <a:solidFill>
                  <a:srgbClr val="5F5F5F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/>
              <a:t>©</a:t>
            </a:r>
            <a:r>
              <a:rPr spc="-15" dirty="0"/>
              <a:t> </a:t>
            </a:r>
            <a:r>
              <a:rPr dirty="0"/>
              <a:t>The</a:t>
            </a:r>
            <a:r>
              <a:rPr spc="-30" dirty="0"/>
              <a:t> </a:t>
            </a:r>
            <a:r>
              <a:rPr dirty="0"/>
              <a:t>KPI</a:t>
            </a:r>
            <a:r>
              <a:rPr spc="-5" dirty="0"/>
              <a:t> </a:t>
            </a:r>
            <a:r>
              <a:rPr dirty="0"/>
              <a:t>Institute</a:t>
            </a:r>
            <a:r>
              <a:rPr spc="-20" dirty="0"/>
              <a:t> 2023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5/10/2025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334505" y="6349047"/>
            <a:ext cx="2769107" cy="45764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050" b="0" i="0">
                <a:solidFill>
                  <a:srgbClr val="9B9B9B"/>
                </a:solidFill>
                <a:latin typeface="Times New Roman"/>
                <a:cs typeface="Times New Roman"/>
              </a:defRPr>
            </a:lvl1pPr>
          </a:lstStyle>
          <a:p>
            <a:pPr marL="2459355">
              <a:lnSpc>
                <a:spcPts val="1250"/>
              </a:lnSpc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kpiinstitute.org/exedu-graduate-certification/" TargetMode="External"/><Relationship Id="rId5" Type="http://schemas.openxmlformats.org/officeDocument/2006/relationships/image" Target="../media/image72.png"/><Relationship Id="rId4" Type="http://schemas.openxmlformats.org/officeDocument/2006/relationships/image" Target="../media/image68.pn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0.jp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1.jp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2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3.jp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0.png"/><Relationship Id="rId13" Type="http://schemas.openxmlformats.org/officeDocument/2006/relationships/image" Target="../media/image445.png"/><Relationship Id="rId3" Type="http://schemas.openxmlformats.org/officeDocument/2006/relationships/image" Target="../media/image435.png"/><Relationship Id="rId7" Type="http://schemas.openxmlformats.org/officeDocument/2006/relationships/image" Target="../media/image439.png"/><Relationship Id="rId12" Type="http://schemas.openxmlformats.org/officeDocument/2006/relationships/image" Target="../media/image444.png"/><Relationship Id="rId2" Type="http://schemas.openxmlformats.org/officeDocument/2006/relationships/image" Target="../media/image4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8.png"/><Relationship Id="rId11" Type="http://schemas.openxmlformats.org/officeDocument/2006/relationships/image" Target="../media/image443.png"/><Relationship Id="rId5" Type="http://schemas.openxmlformats.org/officeDocument/2006/relationships/image" Target="../media/image437.png"/><Relationship Id="rId15" Type="http://schemas.openxmlformats.org/officeDocument/2006/relationships/image" Target="../media/image447.png"/><Relationship Id="rId10" Type="http://schemas.openxmlformats.org/officeDocument/2006/relationships/image" Target="../media/image442.png"/><Relationship Id="rId4" Type="http://schemas.openxmlformats.org/officeDocument/2006/relationships/image" Target="../media/image436.png"/><Relationship Id="rId9" Type="http://schemas.openxmlformats.org/officeDocument/2006/relationships/image" Target="../media/image441.png"/><Relationship Id="rId14" Type="http://schemas.openxmlformats.org/officeDocument/2006/relationships/image" Target="../media/image446.png"/></Relationships>
</file>

<file path=ppt/slides/_rels/slide10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59.png"/><Relationship Id="rId18" Type="http://schemas.openxmlformats.org/officeDocument/2006/relationships/image" Target="../media/image464.png"/><Relationship Id="rId26" Type="http://schemas.openxmlformats.org/officeDocument/2006/relationships/image" Target="../media/image472.png"/><Relationship Id="rId39" Type="http://schemas.openxmlformats.org/officeDocument/2006/relationships/image" Target="../media/image485.png"/><Relationship Id="rId21" Type="http://schemas.openxmlformats.org/officeDocument/2006/relationships/image" Target="../media/image467.png"/><Relationship Id="rId34" Type="http://schemas.openxmlformats.org/officeDocument/2006/relationships/image" Target="../media/image480.png"/><Relationship Id="rId42" Type="http://schemas.openxmlformats.org/officeDocument/2006/relationships/image" Target="../media/image488.png"/><Relationship Id="rId47" Type="http://schemas.openxmlformats.org/officeDocument/2006/relationships/image" Target="../media/image493.png"/><Relationship Id="rId7" Type="http://schemas.openxmlformats.org/officeDocument/2006/relationships/image" Target="../media/image453.png"/><Relationship Id="rId2" Type="http://schemas.openxmlformats.org/officeDocument/2006/relationships/image" Target="../media/image448.png"/><Relationship Id="rId16" Type="http://schemas.openxmlformats.org/officeDocument/2006/relationships/image" Target="../media/image462.png"/><Relationship Id="rId29" Type="http://schemas.openxmlformats.org/officeDocument/2006/relationships/image" Target="../media/image4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2.png"/><Relationship Id="rId11" Type="http://schemas.openxmlformats.org/officeDocument/2006/relationships/image" Target="../media/image457.png"/><Relationship Id="rId24" Type="http://schemas.openxmlformats.org/officeDocument/2006/relationships/image" Target="../media/image470.png"/><Relationship Id="rId32" Type="http://schemas.openxmlformats.org/officeDocument/2006/relationships/image" Target="../media/image478.png"/><Relationship Id="rId37" Type="http://schemas.openxmlformats.org/officeDocument/2006/relationships/image" Target="../media/image483.png"/><Relationship Id="rId40" Type="http://schemas.openxmlformats.org/officeDocument/2006/relationships/image" Target="../media/image486.png"/><Relationship Id="rId45" Type="http://schemas.openxmlformats.org/officeDocument/2006/relationships/image" Target="../media/image491.png"/><Relationship Id="rId5" Type="http://schemas.openxmlformats.org/officeDocument/2006/relationships/image" Target="../media/image451.png"/><Relationship Id="rId15" Type="http://schemas.openxmlformats.org/officeDocument/2006/relationships/image" Target="../media/image461.png"/><Relationship Id="rId23" Type="http://schemas.openxmlformats.org/officeDocument/2006/relationships/image" Target="../media/image469.png"/><Relationship Id="rId28" Type="http://schemas.openxmlformats.org/officeDocument/2006/relationships/image" Target="../media/image474.png"/><Relationship Id="rId36" Type="http://schemas.openxmlformats.org/officeDocument/2006/relationships/image" Target="../media/image482.png"/><Relationship Id="rId10" Type="http://schemas.openxmlformats.org/officeDocument/2006/relationships/image" Target="../media/image456.png"/><Relationship Id="rId19" Type="http://schemas.openxmlformats.org/officeDocument/2006/relationships/image" Target="../media/image465.png"/><Relationship Id="rId31" Type="http://schemas.openxmlformats.org/officeDocument/2006/relationships/image" Target="../media/image477.png"/><Relationship Id="rId44" Type="http://schemas.openxmlformats.org/officeDocument/2006/relationships/image" Target="../media/image490.png"/><Relationship Id="rId4" Type="http://schemas.openxmlformats.org/officeDocument/2006/relationships/image" Target="../media/image450.png"/><Relationship Id="rId9" Type="http://schemas.openxmlformats.org/officeDocument/2006/relationships/image" Target="../media/image455.png"/><Relationship Id="rId14" Type="http://schemas.openxmlformats.org/officeDocument/2006/relationships/image" Target="../media/image460.png"/><Relationship Id="rId22" Type="http://schemas.openxmlformats.org/officeDocument/2006/relationships/image" Target="../media/image468.png"/><Relationship Id="rId27" Type="http://schemas.openxmlformats.org/officeDocument/2006/relationships/image" Target="../media/image473.png"/><Relationship Id="rId30" Type="http://schemas.openxmlformats.org/officeDocument/2006/relationships/image" Target="../media/image476.png"/><Relationship Id="rId35" Type="http://schemas.openxmlformats.org/officeDocument/2006/relationships/image" Target="../media/image481.png"/><Relationship Id="rId43" Type="http://schemas.openxmlformats.org/officeDocument/2006/relationships/image" Target="../media/image489.png"/><Relationship Id="rId48" Type="http://schemas.openxmlformats.org/officeDocument/2006/relationships/image" Target="../media/image494.png"/><Relationship Id="rId8" Type="http://schemas.openxmlformats.org/officeDocument/2006/relationships/image" Target="../media/image454.png"/><Relationship Id="rId3" Type="http://schemas.openxmlformats.org/officeDocument/2006/relationships/image" Target="../media/image449.png"/><Relationship Id="rId12" Type="http://schemas.openxmlformats.org/officeDocument/2006/relationships/image" Target="../media/image458.png"/><Relationship Id="rId17" Type="http://schemas.openxmlformats.org/officeDocument/2006/relationships/image" Target="../media/image463.png"/><Relationship Id="rId25" Type="http://schemas.openxmlformats.org/officeDocument/2006/relationships/image" Target="../media/image471.png"/><Relationship Id="rId33" Type="http://schemas.openxmlformats.org/officeDocument/2006/relationships/image" Target="../media/image479.png"/><Relationship Id="rId38" Type="http://schemas.openxmlformats.org/officeDocument/2006/relationships/image" Target="../media/image484.png"/><Relationship Id="rId46" Type="http://schemas.openxmlformats.org/officeDocument/2006/relationships/image" Target="../media/image492.png"/><Relationship Id="rId20" Type="http://schemas.openxmlformats.org/officeDocument/2006/relationships/image" Target="../media/image466.png"/><Relationship Id="rId41" Type="http://schemas.openxmlformats.org/officeDocument/2006/relationships/image" Target="../media/image487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6.png"/><Relationship Id="rId2" Type="http://schemas.openxmlformats.org/officeDocument/2006/relationships/image" Target="../media/image49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7.png"/></Relationships>
</file>

<file path=ppt/slides/_rels/slide10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59.png"/><Relationship Id="rId18" Type="http://schemas.openxmlformats.org/officeDocument/2006/relationships/image" Target="../media/image464.png"/><Relationship Id="rId26" Type="http://schemas.openxmlformats.org/officeDocument/2006/relationships/image" Target="../media/image472.png"/><Relationship Id="rId39" Type="http://schemas.openxmlformats.org/officeDocument/2006/relationships/image" Target="../media/image486.png"/><Relationship Id="rId21" Type="http://schemas.openxmlformats.org/officeDocument/2006/relationships/image" Target="../media/image467.png"/><Relationship Id="rId34" Type="http://schemas.openxmlformats.org/officeDocument/2006/relationships/image" Target="../media/image481.png"/><Relationship Id="rId42" Type="http://schemas.openxmlformats.org/officeDocument/2006/relationships/image" Target="../media/image500.png"/><Relationship Id="rId7" Type="http://schemas.openxmlformats.org/officeDocument/2006/relationships/image" Target="../media/image453.png"/><Relationship Id="rId2" Type="http://schemas.openxmlformats.org/officeDocument/2006/relationships/image" Target="../media/image448.png"/><Relationship Id="rId16" Type="http://schemas.openxmlformats.org/officeDocument/2006/relationships/image" Target="../media/image462.png"/><Relationship Id="rId29" Type="http://schemas.openxmlformats.org/officeDocument/2006/relationships/image" Target="../media/image4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2.png"/><Relationship Id="rId11" Type="http://schemas.openxmlformats.org/officeDocument/2006/relationships/image" Target="../media/image457.png"/><Relationship Id="rId24" Type="http://schemas.openxmlformats.org/officeDocument/2006/relationships/image" Target="../media/image470.png"/><Relationship Id="rId32" Type="http://schemas.openxmlformats.org/officeDocument/2006/relationships/image" Target="../media/image478.png"/><Relationship Id="rId37" Type="http://schemas.openxmlformats.org/officeDocument/2006/relationships/image" Target="../media/image484.png"/><Relationship Id="rId40" Type="http://schemas.openxmlformats.org/officeDocument/2006/relationships/image" Target="../media/image487.png"/><Relationship Id="rId45" Type="http://schemas.openxmlformats.org/officeDocument/2006/relationships/image" Target="../media/image492.png"/><Relationship Id="rId5" Type="http://schemas.openxmlformats.org/officeDocument/2006/relationships/image" Target="../media/image451.png"/><Relationship Id="rId15" Type="http://schemas.openxmlformats.org/officeDocument/2006/relationships/image" Target="../media/image461.png"/><Relationship Id="rId23" Type="http://schemas.openxmlformats.org/officeDocument/2006/relationships/image" Target="../media/image469.png"/><Relationship Id="rId28" Type="http://schemas.openxmlformats.org/officeDocument/2006/relationships/image" Target="../media/image474.png"/><Relationship Id="rId36" Type="http://schemas.openxmlformats.org/officeDocument/2006/relationships/image" Target="../media/image483.png"/><Relationship Id="rId10" Type="http://schemas.openxmlformats.org/officeDocument/2006/relationships/image" Target="../media/image456.png"/><Relationship Id="rId19" Type="http://schemas.openxmlformats.org/officeDocument/2006/relationships/image" Target="../media/image465.png"/><Relationship Id="rId31" Type="http://schemas.openxmlformats.org/officeDocument/2006/relationships/image" Target="../media/image477.png"/><Relationship Id="rId44" Type="http://schemas.openxmlformats.org/officeDocument/2006/relationships/image" Target="../media/image491.png"/><Relationship Id="rId4" Type="http://schemas.openxmlformats.org/officeDocument/2006/relationships/image" Target="../media/image450.png"/><Relationship Id="rId9" Type="http://schemas.openxmlformats.org/officeDocument/2006/relationships/image" Target="../media/image455.png"/><Relationship Id="rId14" Type="http://schemas.openxmlformats.org/officeDocument/2006/relationships/image" Target="../media/image460.png"/><Relationship Id="rId22" Type="http://schemas.openxmlformats.org/officeDocument/2006/relationships/image" Target="../media/image498.png"/><Relationship Id="rId27" Type="http://schemas.openxmlformats.org/officeDocument/2006/relationships/image" Target="../media/image473.png"/><Relationship Id="rId30" Type="http://schemas.openxmlformats.org/officeDocument/2006/relationships/image" Target="../media/image476.png"/><Relationship Id="rId35" Type="http://schemas.openxmlformats.org/officeDocument/2006/relationships/image" Target="../media/image499.png"/><Relationship Id="rId43" Type="http://schemas.openxmlformats.org/officeDocument/2006/relationships/image" Target="../media/image490.png"/><Relationship Id="rId8" Type="http://schemas.openxmlformats.org/officeDocument/2006/relationships/image" Target="../media/image454.png"/><Relationship Id="rId3" Type="http://schemas.openxmlformats.org/officeDocument/2006/relationships/image" Target="../media/image449.png"/><Relationship Id="rId12" Type="http://schemas.openxmlformats.org/officeDocument/2006/relationships/image" Target="../media/image458.png"/><Relationship Id="rId17" Type="http://schemas.openxmlformats.org/officeDocument/2006/relationships/image" Target="../media/image463.png"/><Relationship Id="rId25" Type="http://schemas.openxmlformats.org/officeDocument/2006/relationships/image" Target="../media/image471.png"/><Relationship Id="rId33" Type="http://schemas.openxmlformats.org/officeDocument/2006/relationships/image" Target="../media/image480.png"/><Relationship Id="rId38" Type="http://schemas.openxmlformats.org/officeDocument/2006/relationships/image" Target="../media/image485.png"/><Relationship Id="rId46" Type="http://schemas.openxmlformats.org/officeDocument/2006/relationships/image" Target="../media/image493.png"/><Relationship Id="rId20" Type="http://schemas.openxmlformats.org/officeDocument/2006/relationships/image" Target="../media/image466.png"/><Relationship Id="rId41" Type="http://schemas.openxmlformats.org/officeDocument/2006/relationships/image" Target="../media/image48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13" Type="http://schemas.openxmlformats.org/officeDocument/2006/relationships/image" Target="../media/image83.png"/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12" Type="http://schemas.openxmlformats.org/officeDocument/2006/relationships/image" Target="../media/image82.png"/><Relationship Id="rId2" Type="http://schemas.openxmlformats.org/officeDocument/2006/relationships/image" Target="../media/image3.png"/><Relationship Id="rId16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11" Type="http://schemas.openxmlformats.org/officeDocument/2006/relationships/image" Target="../media/image81.png"/><Relationship Id="rId5" Type="http://schemas.openxmlformats.org/officeDocument/2006/relationships/image" Target="../media/image75.png"/><Relationship Id="rId15" Type="http://schemas.openxmlformats.org/officeDocument/2006/relationships/image" Target="../media/image85.png"/><Relationship Id="rId10" Type="http://schemas.openxmlformats.org/officeDocument/2006/relationships/image" Target="../media/image80.png"/><Relationship Id="rId4" Type="http://schemas.openxmlformats.org/officeDocument/2006/relationships/image" Target="../media/image74.png"/><Relationship Id="rId9" Type="http://schemas.openxmlformats.org/officeDocument/2006/relationships/image" Target="../media/image79.png"/><Relationship Id="rId14" Type="http://schemas.openxmlformats.org/officeDocument/2006/relationships/image" Target="../media/image84.png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anao.gov.au/work/performance-audit/implementation-annual-performance-statements-requirements-2017-18" TargetMode="External"/><Relationship Id="rId13" Type="http://schemas.openxmlformats.org/officeDocument/2006/relationships/hyperlink" Target="https://marketplace.kpiinstitute.org/publications.html/top-kpi-series/2020-series.html" TargetMode="External"/><Relationship Id="rId3" Type="http://schemas.openxmlformats.org/officeDocument/2006/relationships/hyperlink" Target="http://www.orau.gov/pbm/handbook/1-1.pdf" TargetMode="External"/><Relationship Id="rId7" Type="http://schemas.openxmlformats.org/officeDocument/2006/relationships/hyperlink" Target="https://hmgroup.com/sustainability/" TargetMode="External"/><Relationship Id="rId12" Type="http://schemas.openxmlformats.org/officeDocument/2006/relationships/hyperlink" Target="https://www.dreamstime.com/banking-app-ui-kit-prototype-ui-design-mobile-finance-application-banking-app-ui-kit-prototype-ui-design-mobile-finance-image167710539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martkpis.kpiinstitute.org/" TargetMode="External"/><Relationship Id="rId11" Type="http://schemas.openxmlformats.org/officeDocument/2006/relationships/hyperlink" Target="https://dribbble.com/shots/6540215-Trackr-Fitness-App" TargetMode="External"/><Relationship Id="rId5" Type="http://schemas.openxmlformats.org/officeDocument/2006/relationships/hyperlink" Target="https://www.wa.gov.au/system/files/2021-10/2020-21-Department-of-Finance-Annual-Report.pdf" TargetMode="External"/><Relationship Id="rId10" Type="http://schemas.openxmlformats.org/officeDocument/2006/relationships/hyperlink" Target="https://www.datapine.com/blog/ceo-dashboard-report-examples-and-templates/" TargetMode="External"/><Relationship Id="rId4" Type="http://schemas.openxmlformats.org/officeDocument/2006/relationships/hyperlink" Target="http://www.facm.umn.edu/prod/groups/uservices/%40pub/%40uservices/%40fm/documents/content/uservices_content_471610.pdf" TargetMode="External"/><Relationship Id="rId9" Type="http://schemas.openxmlformats.org/officeDocument/2006/relationships/hyperlink" Target="https://www.boldbi.com/" TargetMode="External"/><Relationship Id="rId14" Type="http://schemas.openxmlformats.org/officeDocument/2006/relationships/hyperlink" Target="https://www.zain.com/en/sustainability" TargetMode="Externa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7.png"/><Relationship Id="rId13" Type="http://schemas.openxmlformats.org/officeDocument/2006/relationships/image" Target="../media/image512.png"/><Relationship Id="rId18" Type="http://schemas.openxmlformats.org/officeDocument/2006/relationships/image" Target="../media/image517.png"/><Relationship Id="rId3" Type="http://schemas.openxmlformats.org/officeDocument/2006/relationships/image" Target="../media/image502.png"/><Relationship Id="rId21" Type="http://schemas.openxmlformats.org/officeDocument/2006/relationships/image" Target="../media/image520.png"/><Relationship Id="rId7" Type="http://schemas.openxmlformats.org/officeDocument/2006/relationships/image" Target="../media/image506.png"/><Relationship Id="rId12" Type="http://schemas.openxmlformats.org/officeDocument/2006/relationships/image" Target="../media/image511.png"/><Relationship Id="rId17" Type="http://schemas.openxmlformats.org/officeDocument/2006/relationships/image" Target="../media/image516.png"/><Relationship Id="rId2" Type="http://schemas.openxmlformats.org/officeDocument/2006/relationships/image" Target="../media/image501.png"/><Relationship Id="rId16" Type="http://schemas.openxmlformats.org/officeDocument/2006/relationships/image" Target="../media/image515.png"/><Relationship Id="rId20" Type="http://schemas.openxmlformats.org/officeDocument/2006/relationships/image" Target="../media/image5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5.png"/><Relationship Id="rId11" Type="http://schemas.openxmlformats.org/officeDocument/2006/relationships/image" Target="../media/image510.png"/><Relationship Id="rId5" Type="http://schemas.openxmlformats.org/officeDocument/2006/relationships/image" Target="../media/image504.png"/><Relationship Id="rId15" Type="http://schemas.openxmlformats.org/officeDocument/2006/relationships/image" Target="../media/image514.png"/><Relationship Id="rId10" Type="http://schemas.openxmlformats.org/officeDocument/2006/relationships/image" Target="../media/image509.png"/><Relationship Id="rId19" Type="http://schemas.openxmlformats.org/officeDocument/2006/relationships/image" Target="../media/image518.png"/><Relationship Id="rId4" Type="http://schemas.openxmlformats.org/officeDocument/2006/relationships/image" Target="../media/image503.png"/><Relationship Id="rId9" Type="http://schemas.openxmlformats.org/officeDocument/2006/relationships/image" Target="../media/image508.png"/><Relationship Id="rId14" Type="http://schemas.openxmlformats.org/officeDocument/2006/relationships/image" Target="../media/image513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hyperlink" Target="https://smartkpis.kpiinstitute.org/" TargetMode="External"/><Relationship Id="rId7" Type="http://schemas.openxmlformats.org/officeDocument/2006/relationships/image" Target="../media/image5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23.png"/><Relationship Id="rId5" Type="http://schemas.openxmlformats.org/officeDocument/2006/relationships/image" Target="../media/image522.png"/><Relationship Id="rId4" Type="http://schemas.openxmlformats.org/officeDocument/2006/relationships/image" Target="../media/image521.png"/></Relationships>
</file>

<file path=ppt/slides/_rels/slide1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1.png"/><Relationship Id="rId13" Type="http://schemas.openxmlformats.org/officeDocument/2006/relationships/image" Target="../media/image536.png"/><Relationship Id="rId18" Type="http://schemas.openxmlformats.org/officeDocument/2006/relationships/image" Target="../media/image541.png"/><Relationship Id="rId26" Type="http://schemas.openxmlformats.org/officeDocument/2006/relationships/image" Target="../media/image549.png"/><Relationship Id="rId3" Type="http://schemas.openxmlformats.org/officeDocument/2006/relationships/image" Target="../media/image526.png"/><Relationship Id="rId21" Type="http://schemas.openxmlformats.org/officeDocument/2006/relationships/image" Target="../media/image544.png"/><Relationship Id="rId7" Type="http://schemas.openxmlformats.org/officeDocument/2006/relationships/image" Target="../media/image530.png"/><Relationship Id="rId12" Type="http://schemas.openxmlformats.org/officeDocument/2006/relationships/image" Target="../media/image535.png"/><Relationship Id="rId17" Type="http://schemas.openxmlformats.org/officeDocument/2006/relationships/image" Target="../media/image540.png"/><Relationship Id="rId25" Type="http://schemas.openxmlformats.org/officeDocument/2006/relationships/image" Target="../media/image548.png"/><Relationship Id="rId2" Type="http://schemas.openxmlformats.org/officeDocument/2006/relationships/image" Target="../media/image525.png"/><Relationship Id="rId16" Type="http://schemas.openxmlformats.org/officeDocument/2006/relationships/image" Target="../media/image539.png"/><Relationship Id="rId20" Type="http://schemas.openxmlformats.org/officeDocument/2006/relationships/image" Target="../media/image543.png"/><Relationship Id="rId29" Type="http://schemas.openxmlformats.org/officeDocument/2006/relationships/image" Target="../media/image5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9.png"/><Relationship Id="rId11" Type="http://schemas.openxmlformats.org/officeDocument/2006/relationships/image" Target="../media/image534.png"/><Relationship Id="rId24" Type="http://schemas.openxmlformats.org/officeDocument/2006/relationships/image" Target="../media/image547.png"/><Relationship Id="rId32" Type="http://schemas.openxmlformats.org/officeDocument/2006/relationships/image" Target="../media/image555.png"/><Relationship Id="rId5" Type="http://schemas.openxmlformats.org/officeDocument/2006/relationships/image" Target="../media/image528.png"/><Relationship Id="rId15" Type="http://schemas.openxmlformats.org/officeDocument/2006/relationships/image" Target="../media/image538.png"/><Relationship Id="rId23" Type="http://schemas.openxmlformats.org/officeDocument/2006/relationships/image" Target="../media/image546.png"/><Relationship Id="rId28" Type="http://schemas.openxmlformats.org/officeDocument/2006/relationships/image" Target="../media/image551.png"/><Relationship Id="rId10" Type="http://schemas.openxmlformats.org/officeDocument/2006/relationships/image" Target="../media/image533.png"/><Relationship Id="rId19" Type="http://schemas.openxmlformats.org/officeDocument/2006/relationships/image" Target="../media/image542.png"/><Relationship Id="rId31" Type="http://schemas.openxmlformats.org/officeDocument/2006/relationships/image" Target="../media/image554.png"/><Relationship Id="rId4" Type="http://schemas.openxmlformats.org/officeDocument/2006/relationships/image" Target="../media/image527.png"/><Relationship Id="rId9" Type="http://schemas.openxmlformats.org/officeDocument/2006/relationships/image" Target="../media/image532.png"/><Relationship Id="rId14" Type="http://schemas.openxmlformats.org/officeDocument/2006/relationships/image" Target="../media/image537.png"/><Relationship Id="rId22" Type="http://schemas.openxmlformats.org/officeDocument/2006/relationships/image" Target="../media/image545.png"/><Relationship Id="rId27" Type="http://schemas.openxmlformats.org/officeDocument/2006/relationships/image" Target="../media/image550.png"/><Relationship Id="rId30" Type="http://schemas.openxmlformats.org/officeDocument/2006/relationships/image" Target="../media/image553.png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4.png"/><Relationship Id="rId3" Type="http://schemas.openxmlformats.org/officeDocument/2006/relationships/image" Target="../media/image556.png"/><Relationship Id="rId7" Type="http://schemas.openxmlformats.org/officeDocument/2006/relationships/image" Target="../media/image547.png"/><Relationship Id="rId2" Type="http://schemas.openxmlformats.org/officeDocument/2006/relationships/image" Target="../media/image5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3.png"/><Relationship Id="rId5" Type="http://schemas.openxmlformats.org/officeDocument/2006/relationships/image" Target="../media/image542.png"/><Relationship Id="rId4" Type="http://schemas.openxmlformats.org/officeDocument/2006/relationships/image" Target="../media/image55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.xml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4.png"/><Relationship Id="rId3" Type="http://schemas.openxmlformats.org/officeDocument/2006/relationships/image" Target="../media/image556.png"/><Relationship Id="rId7" Type="http://schemas.openxmlformats.org/officeDocument/2006/relationships/image" Target="../media/image547.png"/><Relationship Id="rId2" Type="http://schemas.openxmlformats.org/officeDocument/2006/relationships/image" Target="../media/image5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3.png"/><Relationship Id="rId11" Type="http://schemas.openxmlformats.org/officeDocument/2006/relationships/image" Target="../media/image561.png"/><Relationship Id="rId5" Type="http://schemas.openxmlformats.org/officeDocument/2006/relationships/image" Target="../media/image542.png"/><Relationship Id="rId10" Type="http://schemas.openxmlformats.org/officeDocument/2006/relationships/image" Target="../media/image560.png"/><Relationship Id="rId4" Type="http://schemas.openxmlformats.org/officeDocument/2006/relationships/image" Target="../media/image558.png"/><Relationship Id="rId9" Type="http://schemas.openxmlformats.org/officeDocument/2006/relationships/image" Target="../media/image559.png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4.png"/><Relationship Id="rId3" Type="http://schemas.openxmlformats.org/officeDocument/2006/relationships/image" Target="../media/image556.png"/><Relationship Id="rId7" Type="http://schemas.openxmlformats.org/officeDocument/2006/relationships/image" Target="../media/image547.png"/><Relationship Id="rId2" Type="http://schemas.openxmlformats.org/officeDocument/2006/relationships/image" Target="../media/image5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3.png"/><Relationship Id="rId5" Type="http://schemas.openxmlformats.org/officeDocument/2006/relationships/image" Target="../media/image542.png"/><Relationship Id="rId4" Type="http://schemas.openxmlformats.org/officeDocument/2006/relationships/image" Target="../media/image562.png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6.png"/><Relationship Id="rId3" Type="http://schemas.openxmlformats.org/officeDocument/2006/relationships/image" Target="../media/image526.png"/><Relationship Id="rId7" Type="http://schemas.openxmlformats.org/officeDocument/2006/relationships/image" Target="../media/image535.png"/><Relationship Id="rId2" Type="http://schemas.openxmlformats.org/officeDocument/2006/relationships/image" Target="../media/image5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5.png"/><Relationship Id="rId5" Type="http://schemas.openxmlformats.org/officeDocument/2006/relationships/image" Target="../media/image525.png"/><Relationship Id="rId10" Type="http://schemas.openxmlformats.org/officeDocument/2006/relationships/image" Target="../media/image568.png"/><Relationship Id="rId4" Type="http://schemas.openxmlformats.org/officeDocument/2006/relationships/image" Target="../media/image564.png"/><Relationship Id="rId9" Type="http://schemas.openxmlformats.org/officeDocument/2006/relationships/image" Target="../media/image567.png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9.png"/><Relationship Id="rId3" Type="http://schemas.openxmlformats.org/officeDocument/2006/relationships/image" Target="../media/image526.png"/><Relationship Id="rId7" Type="http://schemas.openxmlformats.org/officeDocument/2006/relationships/image" Target="../media/image535.png"/><Relationship Id="rId2" Type="http://schemas.openxmlformats.org/officeDocument/2006/relationships/image" Target="../media/image5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5.png"/><Relationship Id="rId5" Type="http://schemas.openxmlformats.org/officeDocument/2006/relationships/image" Target="../media/image525.png"/><Relationship Id="rId10" Type="http://schemas.openxmlformats.org/officeDocument/2006/relationships/image" Target="../media/image568.png"/><Relationship Id="rId4" Type="http://schemas.openxmlformats.org/officeDocument/2006/relationships/image" Target="../media/image564.png"/><Relationship Id="rId9" Type="http://schemas.openxmlformats.org/officeDocument/2006/relationships/image" Target="../media/image570.png"/></Relationships>
</file>

<file path=ppt/slides/_rels/slide1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7.png"/><Relationship Id="rId3" Type="http://schemas.openxmlformats.org/officeDocument/2006/relationships/image" Target="../media/image572.png"/><Relationship Id="rId7" Type="http://schemas.openxmlformats.org/officeDocument/2006/relationships/image" Target="../media/image576.png"/><Relationship Id="rId2" Type="http://schemas.openxmlformats.org/officeDocument/2006/relationships/image" Target="../media/image5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5.png"/><Relationship Id="rId11" Type="http://schemas.openxmlformats.org/officeDocument/2006/relationships/image" Target="../media/image580.png"/><Relationship Id="rId5" Type="http://schemas.openxmlformats.org/officeDocument/2006/relationships/image" Target="../media/image574.png"/><Relationship Id="rId10" Type="http://schemas.openxmlformats.org/officeDocument/2006/relationships/image" Target="../media/image579.png"/><Relationship Id="rId4" Type="http://schemas.openxmlformats.org/officeDocument/2006/relationships/image" Target="../media/image573.png"/><Relationship Id="rId9" Type="http://schemas.openxmlformats.org/officeDocument/2006/relationships/image" Target="../media/image578.png"/></Relationships>
</file>

<file path=ppt/slides/_rels/slide1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7.png"/><Relationship Id="rId13" Type="http://schemas.openxmlformats.org/officeDocument/2006/relationships/image" Target="../media/image592.png"/><Relationship Id="rId3" Type="http://schemas.openxmlformats.org/officeDocument/2006/relationships/image" Target="../media/image582.png"/><Relationship Id="rId7" Type="http://schemas.openxmlformats.org/officeDocument/2006/relationships/image" Target="../media/image586.png"/><Relationship Id="rId12" Type="http://schemas.openxmlformats.org/officeDocument/2006/relationships/image" Target="../media/image591.png"/><Relationship Id="rId2" Type="http://schemas.openxmlformats.org/officeDocument/2006/relationships/image" Target="../media/image5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5.png"/><Relationship Id="rId11" Type="http://schemas.openxmlformats.org/officeDocument/2006/relationships/image" Target="../media/image590.png"/><Relationship Id="rId5" Type="http://schemas.openxmlformats.org/officeDocument/2006/relationships/image" Target="../media/image584.png"/><Relationship Id="rId10" Type="http://schemas.openxmlformats.org/officeDocument/2006/relationships/image" Target="../media/image589.png"/><Relationship Id="rId4" Type="http://schemas.openxmlformats.org/officeDocument/2006/relationships/image" Target="../media/image583.png"/><Relationship Id="rId9" Type="http://schemas.openxmlformats.org/officeDocument/2006/relationships/image" Target="../media/image588.png"/><Relationship Id="rId14" Type="http://schemas.openxmlformats.org/officeDocument/2006/relationships/image" Target="../media/image593.png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5.png"/><Relationship Id="rId2" Type="http://schemas.openxmlformats.org/officeDocument/2006/relationships/image" Target="../media/image594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0.png"/><Relationship Id="rId3" Type="http://schemas.openxmlformats.org/officeDocument/2006/relationships/image" Target="../media/image597.png"/><Relationship Id="rId7" Type="http://schemas.openxmlformats.org/officeDocument/2006/relationships/image" Target="../media/image599.png"/><Relationship Id="rId2" Type="http://schemas.openxmlformats.org/officeDocument/2006/relationships/image" Target="../media/image59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8.png"/><Relationship Id="rId5" Type="http://schemas.openxmlformats.org/officeDocument/2006/relationships/image" Target="../media/image574.png"/><Relationship Id="rId4" Type="http://schemas.openxmlformats.org/officeDocument/2006/relationships/image" Target="../media/image573.png"/><Relationship Id="rId9" Type="http://schemas.openxmlformats.org/officeDocument/2006/relationships/image" Target="../media/image601.png"/></Relationships>
</file>

<file path=ppt/slides/_rels/slide1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6.png"/><Relationship Id="rId3" Type="http://schemas.openxmlformats.org/officeDocument/2006/relationships/image" Target="../media/image526.png"/><Relationship Id="rId7" Type="http://schemas.openxmlformats.org/officeDocument/2006/relationships/image" Target="../media/image535.png"/><Relationship Id="rId2" Type="http://schemas.openxmlformats.org/officeDocument/2006/relationships/image" Target="../media/image5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5.png"/><Relationship Id="rId5" Type="http://schemas.openxmlformats.org/officeDocument/2006/relationships/image" Target="../media/image525.png"/><Relationship Id="rId10" Type="http://schemas.openxmlformats.org/officeDocument/2006/relationships/image" Target="../media/image568.png"/><Relationship Id="rId4" Type="http://schemas.openxmlformats.org/officeDocument/2006/relationships/image" Target="../media/image564.png"/><Relationship Id="rId9" Type="http://schemas.openxmlformats.org/officeDocument/2006/relationships/image" Target="../media/image602.png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4.png"/><Relationship Id="rId2" Type="http://schemas.openxmlformats.org/officeDocument/2006/relationships/image" Target="../media/image6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7.png"/><Relationship Id="rId5" Type="http://schemas.openxmlformats.org/officeDocument/2006/relationships/image" Target="../media/image606.png"/><Relationship Id="rId4" Type="http://schemas.openxmlformats.org/officeDocument/2006/relationships/image" Target="../media/image605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9.png"/><Relationship Id="rId2" Type="http://schemas.openxmlformats.org/officeDocument/2006/relationships/image" Target="../media/image608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6.png"/><Relationship Id="rId3" Type="http://schemas.openxmlformats.org/officeDocument/2006/relationships/image" Target="../media/image526.png"/><Relationship Id="rId7" Type="http://schemas.openxmlformats.org/officeDocument/2006/relationships/image" Target="../media/image535.png"/><Relationship Id="rId2" Type="http://schemas.openxmlformats.org/officeDocument/2006/relationships/image" Target="../media/image5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0.png"/><Relationship Id="rId5" Type="http://schemas.openxmlformats.org/officeDocument/2006/relationships/image" Target="../media/image525.png"/><Relationship Id="rId10" Type="http://schemas.openxmlformats.org/officeDocument/2006/relationships/image" Target="../media/image568.png"/><Relationship Id="rId4" Type="http://schemas.openxmlformats.org/officeDocument/2006/relationships/image" Target="../media/image564.png"/><Relationship Id="rId9" Type="http://schemas.openxmlformats.org/officeDocument/2006/relationships/image" Target="../media/image602.png"/></Relationships>
</file>

<file path=ppt/slides/_rels/slide1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7.png"/><Relationship Id="rId3" Type="http://schemas.openxmlformats.org/officeDocument/2006/relationships/image" Target="../media/image612.png"/><Relationship Id="rId7" Type="http://schemas.openxmlformats.org/officeDocument/2006/relationships/image" Target="../media/image616.png"/><Relationship Id="rId2" Type="http://schemas.openxmlformats.org/officeDocument/2006/relationships/image" Target="../media/image6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5.png"/><Relationship Id="rId11" Type="http://schemas.openxmlformats.org/officeDocument/2006/relationships/image" Target="../media/image620.png"/><Relationship Id="rId5" Type="http://schemas.openxmlformats.org/officeDocument/2006/relationships/image" Target="../media/image614.png"/><Relationship Id="rId10" Type="http://schemas.openxmlformats.org/officeDocument/2006/relationships/image" Target="../media/image619.png"/><Relationship Id="rId4" Type="http://schemas.openxmlformats.org/officeDocument/2006/relationships/image" Target="../media/image613.png"/><Relationship Id="rId9" Type="http://schemas.openxmlformats.org/officeDocument/2006/relationships/image" Target="../media/image618.png"/></Relationships>
</file>

<file path=ppt/slides/_rels/slide1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2.png"/><Relationship Id="rId3" Type="http://schemas.openxmlformats.org/officeDocument/2006/relationships/image" Target="../media/image538.png"/><Relationship Id="rId7" Type="http://schemas.openxmlformats.org/officeDocument/2006/relationships/image" Target="../media/image531.png"/><Relationship Id="rId2" Type="http://schemas.openxmlformats.org/officeDocument/2006/relationships/image" Target="../media/image5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6.png"/><Relationship Id="rId11" Type="http://schemas.openxmlformats.org/officeDocument/2006/relationships/image" Target="../media/image625.png"/><Relationship Id="rId5" Type="http://schemas.openxmlformats.org/officeDocument/2006/relationships/image" Target="../media/image621.png"/><Relationship Id="rId10" Type="http://schemas.openxmlformats.org/officeDocument/2006/relationships/image" Target="../media/image624.png"/><Relationship Id="rId4" Type="http://schemas.openxmlformats.org/officeDocument/2006/relationships/image" Target="../media/image539.png"/><Relationship Id="rId9" Type="http://schemas.openxmlformats.org/officeDocument/2006/relationships/image" Target="../media/image623.png"/></Relationships>
</file>

<file path=ppt/slides/_rels/slide1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2.png"/><Relationship Id="rId13" Type="http://schemas.openxmlformats.org/officeDocument/2006/relationships/image" Target="../media/image637.png"/><Relationship Id="rId3" Type="http://schemas.openxmlformats.org/officeDocument/2006/relationships/image" Target="../media/image627.png"/><Relationship Id="rId7" Type="http://schemas.openxmlformats.org/officeDocument/2006/relationships/image" Target="../media/image631.png"/><Relationship Id="rId12" Type="http://schemas.openxmlformats.org/officeDocument/2006/relationships/image" Target="../media/image636.png"/><Relationship Id="rId2" Type="http://schemas.openxmlformats.org/officeDocument/2006/relationships/image" Target="../media/image626.png"/><Relationship Id="rId16" Type="http://schemas.openxmlformats.org/officeDocument/2006/relationships/image" Target="../media/image6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0.png"/><Relationship Id="rId11" Type="http://schemas.openxmlformats.org/officeDocument/2006/relationships/image" Target="../media/image635.png"/><Relationship Id="rId5" Type="http://schemas.openxmlformats.org/officeDocument/2006/relationships/image" Target="../media/image629.png"/><Relationship Id="rId15" Type="http://schemas.openxmlformats.org/officeDocument/2006/relationships/image" Target="../media/image639.png"/><Relationship Id="rId10" Type="http://schemas.openxmlformats.org/officeDocument/2006/relationships/image" Target="../media/image634.png"/><Relationship Id="rId4" Type="http://schemas.openxmlformats.org/officeDocument/2006/relationships/image" Target="../media/image628.png"/><Relationship Id="rId9" Type="http://schemas.openxmlformats.org/officeDocument/2006/relationships/image" Target="../media/image633.png"/><Relationship Id="rId14" Type="http://schemas.openxmlformats.org/officeDocument/2006/relationships/image" Target="../media/image63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2.png"/><Relationship Id="rId7" Type="http://schemas.openxmlformats.org/officeDocument/2006/relationships/image" Target="../media/image646.png"/><Relationship Id="rId2" Type="http://schemas.openxmlformats.org/officeDocument/2006/relationships/image" Target="../media/image6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5.png"/><Relationship Id="rId5" Type="http://schemas.openxmlformats.org/officeDocument/2006/relationships/image" Target="../media/image644.png"/><Relationship Id="rId4" Type="http://schemas.openxmlformats.org/officeDocument/2006/relationships/image" Target="../media/image643.png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orldcat.org/title/industrial-accident-prevention-a-scientific-approach/oclc/3493629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smartkpis.kpiinstitute.org/" TargetMode="External"/><Relationship Id="rId4" Type="http://schemas.openxmlformats.org/officeDocument/2006/relationships/hyperlink" Target="https://digitallibrary.un.org/record/195259?ln=en" TargetMode="Externa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1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3.png"/><Relationship Id="rId13" Type="http://schemas.openxmlformats.org/officeDocument/2006/relationships/image" Target="../media/image658.png"/><Relationship Id="rId18" Type="http://schemas.openxmlformats.org/officeDocument/2006/relationships/image" Target="../media/image663.png"/><Relationship Id="rId26" Type="http://schemas.openxmlformats.org/officeDocument/2006/relationships/image" Target="../media/image671.png"/><Relationship Id="rId3" Type="http://schemas.openxmlformats.org/officeDocument/2006/relationships/image" Target="../media/image648.png"/><Relationship Id="rId21" Type="http://schemas.openxmlformats.org/officeDocument/2006/relationships/image" Target="../media/image666.png"/><Relationship Id="rId7" Type="http://schemas.openxmlformats.org/officeDocument/2006/relationships/image" Target="../media/image652.png"/><Relationship Id="rId12" Type="http://schemas.openxmlformats.org/officeDocument/2006/relationships/image" Target="../media/image657.png"/><Relationship Id="rId17" Type="http://schemas.openxmlformats.org/officeDocument/2006/relationships/image" Target="../media/image662.png"/><Relationship Id="rId25" Type="http://schemas.openxmlformats.org/officeDocument/2006/relationships/image" Target="../media/image670.png"/><Relationship Id="rId2" Type="http://schemas.openxmlformats.org/officeDocument/2006/relationships/image" Target="../media/image647.png"/><Relationship Id="rId16" Type="http://schemas.openxmlformats.org/officeDocument/2006/relationships/image" Target="../media/image661.png"/><Relationship Id="rId20" Type="http://schemas.openxmlformats.org/officeDocument/2006/relationships/image" Target="../media/image665.png"/><Relationship Id="rId29" Type="http://schemas.openxmlformats.org/officeDocument/2006/relationships/image" Target="../media/image6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1.png"/><Relationship Id="rId11" Type="http://schemas.openxmlformats.org/officeDocument/2006/relationships/image" Target="../media/image656.png"/><Relationship Id="rId24" Type="http://schemas.openxmlformats.org/officeDocument/2006/relationships/image" Target="../media/image669.png"/><Relationship Id="rId5" Type="http://schemas.openxmlformats.org/officeDocument/2006/relationships/image" Target="../media/image650.png"/><Relationship Id="rId15" Type="http://schemas.openxmlformats.org/officeDocument/2006/relationships/image" Target="../media/image660.png"/><Relationship Id="rId23" Type="http://schemas.openxmlformats.org/officeDocument/2006/relationships/image" Target="../media/image668.png"/><Relationship Id="rId28" Type="http://schemas.openxmlformats.org/officeDocument/2006/relationships/image" Target="../media/image673.png"/><Relationship Id="rId10" Type="http://schemas.openxmlformats.org/officeDocument/2006/relationships/image" Target="../media/image655.png"/><Relationship Id="rId19" Type="http://schemas.openxmlformats.org/officeDocument/2006/relationships/image" Target="../media/image664.png"/><Relationship Id="rId31" Type="http://schemas.openxmlformats.org/officeDocument/2006/relationships/image" Target="../media/image676.png"/><Relationship Id="rId4" Type="http://schemas.openxmlformats.org/officeDocument/2006/relationships/image" Target="../media/image649.png"/><Relationship Id="rId9" Type="http://schemas.openxmlformats.org/officeDocument/2006/relationships/image" Target="../media/image654.png"/><Relationship Id="rId14" Type="http://schemas.openxmlformats.org/officeDocument/2006/relationships/image" Target="../media/image659.png"/><Relationship Id="rId22" Type="http://schemas.openxmlformats.org/officeDocument/2006/relationships/image" Target="../media/image667.png"/><Relationship Id="rId27" Type="http://schemas.openxmlformats.org/officeDocument/2006/relationships/image" Target="../media/image672.png"/><Relationship Id="rId30" Type="http://schemas.openxmlformats.org/officeDocument/2006/relationships/image" Target="../media/image675.png"/></Relationships>
</file>

<file path=ppt/slides/_rels/slide1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3.png"/><Relationship Id="rId3" Type="http://schemas.openxmlformats.org/officeDocument/2006/relationships/image" Target="../media/image678.png"/><Relationship Id="rId7" Type="http://schemas.openxmlformats.org/officeDocument/2006/relationships/image" Target="../media/image682.png"/><Relationship Id="rId2" Type="http://schemas.openxmlformats.org/officeDocument/2006/relationships/image" Target="../media/image6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1.png"/><Relationship Id="rId5" Type="http://schemas.openxmlformats.org/officeDocument/2006/relationships/image" Target="../media/image680.png"/><Relationship Id="rId10" Type="http://schemas.openxmlformats.org/officeDocument/2006/relationships/image" Target="../media/image685.png"/><Relationship Id="rId4" Type="http://schemas.openxmlformats.org/officeDocument/2006/relationships/image" Target="../media/image679.png"/><Relationship Id="rId9" Type="http://schemas.openxmlformats.org/officeDocument/2006/relationships/image" Target="../media/image684.png"/></Relationships>
</file>

<file path=ppt/slides/_rels/slide1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2.png"/><Relationship Id="rId13" Type="http://schemas.openxmlformats.org/officeDocument/2006/relationships/image" Target="../media/image697.png"/><Relationship Id="rId3" Type="http://schemas.openxmlformats.org/officeDocument/2006/relationships/image" Target="../media/image687.png"/><Relationship Id="rId7" Type="http://schemas.openxmlformats.org/officeDocument/2006/relationships/image" Target="../media/image691.png"/><Relationship Id="rId12" Type="http://schemas.openxmlformats.org/officeDocument/2006/relationships/image" Target="../media/image696.png"/><Relationship Id="rId2" Type="http://schemas.openxmlformats.org/officeDocument/2006/relationships/image" Target="../media/image6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0.png"/><Relationship Id="rId11" Type="http://schemas.openxmlformats.org/officeDocument/2006/relationships/image" Target="../media/image695.png"/><Relationship Id="rId5" Type="http://schemas.openxmlformats.org/officeDocument/2006/relationships/image" Target="../media/image689.png"/><Relationship Id="rId10" Type="http://schemas.openxmlformats.org/officeDocument/2006/relationships/image" Target="../media/image694.png"/><Relationship Id="rId4" Type="http://schemas.openxmlformats.org/officeDocument/2006/relationships/image" Target="../media/image688.png"/><Relationship Id="rId9" Type="http://schemas.openxmlformats.org/officeDocument/2006/relationships/image" Target="../media/image693.png"/></Relationships>
</file>

<file path=ppt/slides/_rels/slide1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3.png"/><Relationship Id="rId13" Type="http://schemas.openxmlformats.org/officeDocument/2006/relationships/image" Target="../media/image708.png"/><Relationship Id="rId18" Type="http://schemas.openxmlformats.org/officeDocument/2006/relationships/image" Target="../media/image713.png"/><Relationship Id="rId26" Type="http://schemas.openxmlformats.org/officeDocument/2006/relationships/image" Target="../media/image721.png"/><Relationship Id="rId3" Type="http://schemas.openxmlformats.org/officeDocument/2006/relationships/image" Target="../media/image698.png"/><Relationship Id="rId21" Type="http://schemas.openxmlformats.org/officeDocument/2006/relationships/image" Target="../media/image716.png"/><Relationship Id="rId7" Type="http://schemas.openxmlformats.org/officeDocument/2006/relationships/image" Target="../media/image702.png"/><Relationship Id="rId12" Type="http://schemas.openxmlformats.org/officeDocument/2006/relationships/image" Target="../media/image707.png"/><Relationship Id="rId17" Type="http://schemas.openxmlformats.org/officeDocument/2006/relationships/image" Target="../media/image712.png"/><Relationship Id="rId25" Type="http://schemas.openxmlformats.org/officeDocument/2006/relationships/image" Target="../media/image720.png"/><Relationship Id="rId2" Type="http://schemas.openxmlformats.org/officeDocument/2006/relationships/image" Target="../media/image1.png"/><Relationship Id="rId16" Type="http://schemas.openxmlformats.org/officeDocument/2006/relationships/image" Target="../media/image711.png"/><Relationship Id="rId20" Type="http://schemas.openxmlformats.org/officeDocument/2006/relationships/image" Target="../media/image7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1.png"/><Relationship Id="rId11" Type="http://schemas.openxmlformats.org/officeDocument/2006/relationships/image" Target="../media/image706.png"/><Relationship Id="rId24" Type="http://schemas.openxmlformats.org/officeDocument/2006/relationships/image" Target="../media/image719.png"/><Relationship Id="rId5" Type="http://schemas.openxmlformats.org/officeDocument/2006/relationships/image" Target="../media/image700.png"/><Relationship Id="rId15" Type="http://schemas.openxmlformats.org/officeDocument/2006/relationships/image" Target="../media/image710.png"/><Relationship Id="rId23" Type="http://schemas.openxmlformats.org/officeDocument/2006/relationships/image" Target="../media/image718.png"/><Relationship Id="rId28" Type="http://schemas.openxmlformats.org/officeDocument/2006/relationships/image" Target="../media/image723.png"/><Relationship Id="rId10" Type="http://schemas.openxmlformats.org/officeDocument/2006/relationships/image" Target="../media/image705.png"/><Relationship Id="rId19" Type="http://schemas.openxmlformats.org/officeDocument/2006/relationships/image" Target="../media/image714.png"/><Relationship Id="rId4" Type="http://schemas.openxmlformats.org/officeDocument/2006/relationships/image" Target="../media/image699.png"/><Relationship Id="rId9" Type="http://schemas.openxmlformats.org/officeDocument/2006/relationships/image" Target="../media/image704.png"/><Relationship Id="rId14" Type="http://schemas.openxmlformats.org/officeDocument/2006/relationships/image" Target="../media/image709.png"/><Relationship Id="rId22" Type="http://schemas.openxmlformats.org/officeDocument/2006/relationships/image" Target="../media/image717.png"/><Relationship Id="rId27" Type="http://schemas.openxmlformats.org/officeDocument/2006/relationships/image" Target="../media/image722.png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3.xml"/></Relationships>
</file>

<file path=ppt/slides/_rels/slide1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0.png"/><Relationship Id="rId13" Type="http://schemas.openxmlformats.org/officeDocument/2006/relationships/image" Target="../media/image735.png"/><Relationship Id="rId3" Type="http://schemas.openxmlformats.org/officeDocument/2006/relationships/image" Target="../media/image725.png"/><Relationship Id="rId7" Type="http://schemas.openxmlformats.org/officeDocument/2006/relationships/image" Target="../media/image729.png"/><Relationship Id="rId12" Type="http://schemas.openxmlformats.org/officeDocument/2006/relationships/image" Target="../media/image734.png"/><Relationship Id="rId17" Type="http://schemas.openxmlformats.org/officeDocument/2006/relationships/image" Target="../media/image739.png"/><Relationship Id="rId2" Type="http://schemas.openxmlformats.org/officeDocument/2006/relationships/image" Target="../media/image724.png"/><Relationship Id="rId16" Type="http://schemas.openxmlformats.org/officeDocument/2006/relationships/image" Target="../media/image7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8.png"/><Relationship Id="rId11" Type="http://schemas.openxmlformats.org/officeDocument/2006/relationships/image" Target="../media/image733.png"/><Relationship Id="rId5" Type="http://schemas.openxmlformats.org/officeDocument/2006/relationships/image" Target="../media/image727.png"/><Relationship Id="rId15" Type="http://schemas.openxmlformats.org/officeDocument/2006/relationships/image" Target="../media/image737.png"/><Relationship Id="rId10" Type="http://schemas.openxmlformats.org/officeDocument/2006/relationships/image" Target="../media/image732.png"/><Relationship Id="rId4" Type="http://schemas.openxmlformats.org/officeDocument/2006/relationships/image" Target="../media/image726.png"/><Relationship Id="rId9" Type="http://schemas.openxmlformats.org/officeDocument/2006/relationships/image" Target="../media/image731.png"/><Relationship Id="rId14" Type="http://schemas.openxmlformats.org/officeDocument/2006/relationships/image" Target="../media/image73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0.jp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2.png"/><Relationship Id="rId2" Type="http://schemas.openxmlformats.org/officeDocument/2006/relationships/image" Target="../media/image741.pn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9.png"/><Relationship Id="rId3" Type="http://schemas.openxmlformats.org/officeDocument/2006/relationships/image" Target="../media/image744.png"/><Relationship Id="rId7" Type="http://schemas.openxmlformats.org/officeDocument/2006/relationships/image" Target="../media/image748.png"/><Relationship Id="rId12" Type="http://schemas.openxmlformats.org/officeDocument/2006/relationships/image" Target="../media/image753.png"/><Relationship Id="rId2" Type="http://schemas.openxmlformats.org/officeDocument/2006/relationships/image" Target="../media/image7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7.png"/><Relationship Id="rId11" Type="http://schemas.openxmlformats.org/officeDocument/2006/relationships/image" Target="../media/image752.png"/><Relationship Id="rId5" Type="http://schemas.openxmlformats.org/officeDocument/2006/relationships/image" Target="../media/image746.png"/><Relationship Id="rId10" Type="http://schemas.openxmlformats.org/officeDocument/2006/relationships/image" Target="../media/image751.png"/><Relationship Id="rId4" Type="http://schemas.openxmlformats.org/officeDocument/2006/relationships/image" Target="../media/image745.png"/><Relationship Id="rId9" Type="http://schemas.openxmlformats.org/officeDocument/2006/relationships/image" Target="../media/image750.png"/></Relationships>
</file>

<file path=ppt/slides/_rels/slide1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0.png"/><Relationship Id="rId13" Type="http://schemas.openxmlformats.org/officeDocument/2006/relationships/image" Target="../media/image765.png"/><Relationship Id="rId3" Type="http://schemas.openxmlformats.org/officeDocument/2006/relationships/image" Target="../media/image755.png"/><Relationship Id="rId7" Type="http://schemas.openxmlformats.org/officeDocument/2006/relationships/image" Target="../media/image759.png"/><Relationship Id="rId12" Type="http://schemas.openxmlformats.org/officeDocument/2006/relationships/image" Target="../media/image764.png"/><Relationship Id="rId17" Type="http://schemas.openxmlformats.org/officeDocument/2006/relationships/image" Target="../media/image769.png"/><Relationship Id="rId2" Type="http://schemas.openxmlformats.org/officeDocument/2006/relationships/image" Target="../media/image754.png"/><Relationship Id="rId16" Type="http://schemas.openxmlformats.org/officeDocument/2006/relationships/image" Target="../media/image7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8.png"/><Relationship Id="rId11" Type="http://schemas.openxmlformats.org/officeDocument/2006/relationships/image" Target="../media/image763.png"/><Relationship Id="rId5" Type="http://schemas.openxmlformats.org/officeDocument/2006/relationships/image" Target="../media/image757.png"/><Relationship Id="rId15" Type="http://schemas.openxmlformats.org/officeDocument/2006/relationships/image" Target="../media/image767.png"/><Relationship Id="rId10" Type="http://schemas.openxmlformats.org/officeDocument/2006/relationships/image" Target="../media/image762.png"/><Relationship Id="rId4" Type="http://schemas.openxmlformats.org/officeDocument/2006/relationships/image" Target="../media/image756.png"/><Relationship Id="rId9" Type="http://schemas.openxmlformats.org/officeDocument/2006/relationships/image" Target="../media/image761.png"/><Relationship Id="rId14" Type="http://schemas.openxmlformats.org/officeDocument/2006/relationships/image" Target="../media/image766.png"/></Relationships>
</file>

<file path=ppt/slides/_rels/slide1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5.png"/><Relationship Id="rId13" Type="http://schemas.openxmlformats.org/officeDocument/2006/relationships/image" Target="../media/image780.png"/><Relationship Id="rId3" Type="http://schemas.openxmlformats.org/officeDocument/2006/relationships/image" Target="../media/image770.png"/><Relationship Id="rId7" Type="http://schemas.openxmlformats.org/officeDocument/2006/relationships/image" Target="../media/image774.png"/><Relationship Id="rId12" Type="http://schemas.openxmlformats.org/officeDocument/2006/relationships/image" Target="../media/image77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73.png"/><Relationship Id="rId11" Type="http://schemas.openxmlformats.org/officeDocument/2006/relationships/image" Target="../media/image778.png"/><Relationship Id="rId5" Type="http://schemas.openxmlformats.org/officeDocument/2006/relationships/image" Target="../media/image772.png"/><Relationship Id="rId15" Type="http://schemas.openxmlformats.org/officeDocument/2006/relationships/image" Target="../media/image782.png"/><Relationship Id="rId10" Type="http://schemas.openxmlformats.org/officeDocument/2006/relationships/image" Target="../media/image777.png"/><Relationship Id="rId4" Type="http://schemas.openxmlformats.org/officeDocument/2006/relationships/image" Target="../media/image771.png"/><Relationship Id="rId9" Type="http://schemas.openxmlformats.org/officeDocument/2006/relationships/image" Target="../media/image776.png"/><Relationship Id="rId14" Type="http://schemas.openxmlformats.org/officeDocument/2006/relationships/image" Target="../media/image781.png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hyperlink" Target="https://bernardmarr.com/kpi-library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marketplace.kpiinstitute.org/state-of-performance-improvement-and-key-performance-indicator-practice-report-2016.html" TargetMode="External"/><Relationship Id="rId4" Type="http://schemas.openxmlformats.org/officeDocument/2006/relationships/hyperlink" Target="https://bernardmarr.com/a-sample-kpi-template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3.xml"/></Relationships>
</file>

<file path=ppt/slides/_rels/slide1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9.png"/><Relationship Id="rId13" Type="http://schemas.openxmlformats.org/officeDocument/2006/relationships/image" Target="../media/image794.png"/><Relationship Id="rId3" Type="http://schemas.openxmlformats.org/officeDocument/2006/relationships/image" Target="../media/image784.png"/><Relationship Id="rId7" Type="http://schemas.openxmlformats.org/officeDocument/2006/relationships/image" Target="../media/image788.png"/><Relationship Id="rId12" Type="http://schemas.openxmlformats.org/officeDocument/2006/relationships/image" Target="../media/image793.png"/><Relationship Id="rId2" Type="http://schemas.openxmlformats.org/officeDocument/2006/relationships/image" Target="../media/image7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7.png"/><Relationship Id="rId11" Type="http://schemas.openxmlformats.org/officeDocument/2006/relationships/image" Target="../media/image792.png"/><Relationship Id="rId5" Type="http://schemas.openxmlformats.org/officeDocument/2006/relationships/image" Target="../media/image786.png"/><Relationship Id="rId10" Type="http://schemas.openxmlformats.org/officeDocument/2006/relationships/image" Target="../media/image791.png"/><Relationship Id="rId4" Type="http://schemas.openxmlformats.org/officeDocument/2006/relationships/image" Target="../media/image785.png"/><Relationship Id="rId9" Type="http://schemas.openxmlformats.org/officeDocument/2006/relationships/image" Target="../media/image790.png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6.png"/><Relationship Id="rId2" Type="http://schemas.openxmlformats.org/officeDocument/2006/relationships/image" Target="../media/image795.png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3.xml"/></Relationships>
</file>

<file path=ppt/slides/_rels/slide1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3.png"/><Relationship Id="rId3" Type="http://schemas.openxmlformats.org/officeDocument/2006/relationships/image" Target="../media/image798.png"/><Relationship Id="rId7" Type="http://schemas.openxmlformats.org/officeDocument/2006/relationships/image" Target="../media/image802.png"/><Relationship Id="rId2" Type="http://schemas.openxmlformats.org/officeDocument/2006/relationships/image" Target="../media/image7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1.png"/><Relationship Id="rId5" Type="http://schemas.openxmlformats.org/officeDocument/2006/relationships/image" Target="../media/image800.png"/><Relationship Id="rId10" Type="http://schemas.openxmlformats.org/officeDocument/2006/relationships/image" Target="../media/image805.png"/><Relationship Id="rId4" Type="http://schemas.openxmlformats.org/officeDocument/2006/relationships/image" Target="../media/image799.png"/><Relationship Id="rId9" Type="http://schemas.openxmlformats.org/officeDocument/2006/relationships/image" Target="../media/image804.png"/></Relationships>
</file>

<file path=ppt/slides/_rels/slide18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17.png"/><Relationship Id="rId18" Type="http://schemas.openxmlformats.org/officeDocument/2006/relationships/image" Target="../media/image822.png"/><Relationship Id="rId26" Type="http://schemas.openxmlformats.org/officeDocument/2006/relationships/image" Target="../media/image830.png"/><Relationship Id="rId39" Type="http://schemas.openxmlformats.org/officeDocument/2006/relationships/image" Target="../media/image843.png"/><Relationship Id="rId21" Type="http://schemas.openxmlformats.org/officeDocument/2006/relationships/image" Target="../media/image825.png"/><Relationship Id="rId34" Type="http://schemas.openxmlformats.org/officeDocument/2006/relationships/image" Target="../media/image838.png"/><Relationship Id="rId7" Type="http://schemas.openxmlformats.org/officeDocument/2006/relationships/image" Target="../media/image811.png"/><Relationship Id="rId2" Type="http://schemas.openxmlformats.org/officeDocument/2006/relationships/image" Target="../media/image806.png"/><Relationship Id="rId16" Type="http://schemas.openxmlformats.org/officeDocument/2006/relationships/image" Target="../media/image820.png"/><Relationship Id="rId20" Type="http://schemas.openxmlformats.org/officeDocument/2006/relationships/image" Target="../media/image824.png"/><Relationship Id="rId29" Type="http://schemas.openxmlformats.org/officeDocument/2006/relationships/image" Target="../media/image833.png"/><Relationship Id="rId41" Type="http://schemas.openxmlformats.org/officeDocument/2006/relationships/image" Target="../media/image8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0.png"/><Relationship Id="rId11" Type="http://schemas.openxmlformats.org/officeDocument/2006/relationships/image" Target="../media/image815.png"/><Relationship Id="rId24" Type="http://schemas.openxmlformats.org/officeDocument/2006/relationships/image" Target="../media/image828.png"/><Relationship Id="rId32" Type="http://schemas.openxmlformats.org/officeDocument/2006/relationships/image" Target="../media/image836.png"/><Relationship Id="rId37" Type="http://schemas.openxmlformats.org/officeDocument/2006/relationships/image" Target="../media/image841.png"/><Relationship Id="rId40" Type="http://schemas.openxmlformats.org/officeDocument/2006/relationships/image" Target="../media/image844.png"/><Relationship Id="rId5" Type="http://schemas.openxmlformats.org/officeDocument/2006/relationships/image" Target="../media/image809.png"/><Relationship Id="rId15" Type="http://schemas.openxmlformats.org/officeDocument/2006/relationships/image" Target="../media/image819.png"/><Relationship Id="rId23" Type="http://schemas.openxmlformats.org/officeDocument/2006/relationships/image" Target="../media/image827.png"/><Relationship Id="rId28" Type="http://schemas.openxmlformats.org/officeDocument/2006/relationships/image" Target="../media/image832.png"/><Relationship Id="rId36" Type="http://schemas.openxmlformats.org/officeDocument/2006/relationships/image" Target="../media/image840.png"/><Relationship Id="rId10" Type="http://schemas.openxmlformats.org/officeDocument/2006/relationships/image" Target="../media/image814.png"/><Relationship Id="rId19" Type="http://schemas.openxmlformats.org/officeDocument/2006/relationships/image" Target="../media/image823.png"/><Relationship Id="rId31" Type="http://schemas.openxmlformats.org/officeDocument/2006/relationships/image" Target="../media/image835.png"/><Relationship Id="rId4" Type="http://schemas.openxmlformats.org/officeDocument/2006/relationships/image" Target="../media/image808.png"/><Relationship Id="rId9" Type="http://schemas.openxmlformats.org/officeDocument/2006/relationships/image" Target="../media/image813.png"/><Relationship Id="rId14" Type="http://schemas.openxmlformats.org/officeDocument/2006/relationships/image" Target="../media/image818.png"/><Relationship Id="rId22" Type="http://schemas.openxmlformats.org/officeDocument/2006/relationships/image" Target="../media/image826.png"/><Relationship Id="rId27" Type="http://schemas.openxmlformats.org/officeDocument/2006/relationships/image" Target="../media/image831.png"/><Relationship Id="rId30" Type="http://schemas.openxmlformats.org/officeDocument/2006/relationships/image" Target="../media/image834.png"/><Relationship Id="rId35" Type="http://schemas.openxmlformats.org/officeDocument/2006/relationships/image" Target="../media/image839.png"/><Relationship Id="rId8" Type="http://schemas.openxmlformats.org/officeDocument/2006/relationships/image" Target="../media/image812.png"/><Relationship Id="rId3" Type="http://schemas.openxmlformats.org/officeDocument/2006/relationships/image" Target="../media/image807.png"/><Relationship Id="rId12" Type="http://schemas.openxmlformats.org/officeDocument/2006/relationships/image" Target="../media/image816.png"/><Relationship Id="rId17" Type="http://schemas.openxmlformats.org/officeDocument/2006/relationships/image" Target="../media/image821.png"/><Relationship Id="rId25" Type="http://schemas.openxmlformats.org/officeDocument/2006/relationships/image" Target="../media/image829.png"/><Relationship Id="rId33" Type="http://schemas.openxmlformats.org/officeDocument/2006/relationships/image" Target="../media/image837.png"/><Relationship Id="rId38" Type="http://schemas.openxmlformats.org/officeDocument/2006/relationships/image" Target="../media/image842.png"/></Relationships>
</file>

<file path=ppt/slides/_rels/slide1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2.png"/><Relationship Id="rId13" Type="http://schemas.openxmlformats.org/officeDocument/2006/relationships/image" Target="../media/image857.png"/><Relationship Id="rId18" Type="http://schemas.openxmlformats.org/officeDocument/2006/relationships/image" Target="../media/image862.png"/><Relationship Id="rId3" Type="http://schemas.openxmlformats.org/officeDocument/2006/relationships/image" Target="../media/image847.png"/><Relationship Id="rId7" Type="http://schemas.openxmlformats.org/officeDocument/2006/relationships/image" Target="../media/image851.png"/><Relationship Id="rId12" Type="http://schemas.openxmlformats.org/officeDocument/2006/relationships/image" Target="../media/image856.png"/><Relationship Id="rId17" Type="http://schemas.openxmlformats.org/officeDocument/2006/relationships/image" Target="../media/image861.png"/><Relationship Id="rId2" Type="http://schemas.openxmlformats.org/officeDocument/2006/relationships/image" Target="../media/image846.png"/><Relationship Id="rId16" Type="http://schemas.openxmlformats.org/officeDocument/2006/relationships/image" Target="../media/image8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0.png"/><Relationship Id="rId11" Type="http://schemas.openxmlformats.org/officeDocument/2006/relationships/image" Target="../media/image855.png"/><Relationship Id="rId5" Type="http://schemas.openxmlformats.org/officeDocument/2006/relationships/image" Target="../media/image849.png"/><Relationship Id="rId15" Type="http://schemas.openxmlformats.org/officeDocument/2006/relationships/image" Target="../media/image859.png"/><Relationship Id="rId10" Type="http://schemas.openxmlformats.org/officeDocument/2006/relationships/image" Target="../media/image854.png"/><Relationship Id="rId4" Type="http://schemas.openxmlformats.org/officeDocument/2006/relationships/image" Target="../media/image848.png"/><Relationship Id="rId9" Type="http://schemas.openxmlformats.org/officeDocument/2006/relationships/image" Target="../media/image853.png"/><Relationship Id="rId14" Type="http://schemas.openxmlformats.org/officeDocument/2006/relationships/image" Target="../media/image858.png"/></Relationships>
</file>

<file path=ppt/slides/_rels/slide1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9.png"/><Relationship Id="rId3" Type="http://schemas.openxmlformats.org/officeDocument/2006/relationships/image" Target="../media/image864.png"/><Relationship Id="rId7" Type="http://schemas.openxmlformats.org/officeDocument/2006/relationships/image" Target="../media/image868.png"/><Relationship Id="rId2" Type="http://schemas.openxmlformats.org/officeDocument/2006/relationships/image" Target="../media/image8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7.png"/><Relationship Id="rId5" Type="http://schemas.openxmlformats.org/officeDocument/2006/relationships/image" Target="../media/image866.png"/><Relationship Id="rId10" Type="http://schemas.openxmlformats.org/officeDocument/2006/relationships/image" Target="../media/image871.png"/><Relationship Id="rId4" Type="http://schemas.openxmlformats.org/officeDocument/2006/relationships/image" Target="../media/image865.png"/><Relationship Id="rId9" Type="http://schemas.openxmlformats.org/officeDocument/2006/relationships/image" Target="../media/image870.png"/></Relationships>
</file>

<file path=ppt/slides/_rels/slide1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8.png"/><Relationship Id="rId13" Type="http://schemas.openxmlformats.org/officeDocument/2006/relationships/image" Target="../media/image883.png"/><Relationship Id="rId3" Type="http://schemas.openxmlformats.org/officeDocument/2006/relationships/image" Target="../media/image873.png"/><Relationship Id="rId7" Type="http://schemas.openxmlformats.org/officeDocument/2006/relationships/image" Target="../media/image877.png"/><Relationship Id="rId12" Type="http://schemas.openxmlformats.org/officeDocument/2006/relationships/image" Target="../media/image882.png"/><Relationship Id="rId2" Type="http://schemas.openxmlformats.org/officeDocument/2006/relationships/image" Target="../media/image8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6.png"/><Relationship Id="rId11" Type="http://schemas.openxmlformats.org/officeDocument/2006/relationships/image" Target="../media/image881.png"/><Relationship Id="rId5" Type="http://schemas.openxmlformats.org/officeDocument/2006/relationships/image" Target="../media/image875.png"/><Relationship Id="rId15" Type="http://schemas.openxmlformats.org/officeDocument/2006/relationships/image" Target="../media/image885.png"/><Relationship Id="rId10" Type="http://schemas.openxmlformats.org/officeDocument/2006/relationships/image" Target="../media/image880.png"/><Relationship Id="rId4" Type="http://schemas.openxmlformats.org/officeDocument/2006/relationships/image" Target="../media/image874.png"/><Relationship Id="rId9" Type="http://schemas.openxmlformats.org/officeDocument/2006/relationships/image" Target="../media/image879.png"/><Relationship Id="rId14" Type="http://schemas.openxmlformats.org/officeDocument/2006/relationships/image" Target="../media/image884.png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7.png"/><Relationship Id="rId2" Type="http://schemas.openxmlformats.org/officeDocument/2006/relationships/image" Target="../media/image8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0.png"/><Relationship Id="rId5" Type="http://schemas.openxmlformats.org/officeDocument/2006/relationships/image" Target="../media/image889.png"/><Relationship Id="rId4" Type="http://schemas.openxmlformats.org/officeDocument/2006/relationships/image" Target="../media/image888.png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2.png"/><Relationship Id="rId2" Type="http://schemas.openxmlformats.org/officeDocument/2006/relationships/image" Target="../media/image89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94.png"/><Relationship Id="rId4" Type="http://schemas.openxmlformats.org/officeDocument/2006/relationships/image" Target="../media/image893.png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1.png"/><Relationship Id="rId3" Type="http://schemas.openxmlformats.org/officeDocument/2006/relationships/image" Target="../media/image896.png"/><Relationship Id="rId7" Type="http://schemas.openxmlformats.org/officeDocument/2006/relationships/image" Target="../media/image90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99.png"/><Relationship Id="rId5" Type="http://schemas.openxmlformats.org/officeDocument/2006/relationships/image" Target="../media/image898.png"/><Relationship Id="rId4" Type="http://schemas.openxmlformats.org/officeDocument/2006/relationships/image" Target="../media/image897.png"/><Relationship Id="rId9" Type="http://schemas.openxmlformats.org/officeDocument/2006/relationships/image" Target="../media/image902.png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hyperlink" Target="https://worldofwork.io/2019/07/locke-lathams-goal-setting-theory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researchgate.net/publication/335806989_Weighting_methods_for_multi-criteria_decision_making_technique" TargetMode="External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.xml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8.png"/><Relationship Id="rId13" Type="http://schemas.openxmlformats.org/officeDocument/2006/relationships/image" Target="../media/image913.png"/><Relationship Id="rId18" Type="http://schemas.openxmlformats.org/officeDocument/2006/relationships/image" Target="../media/image918.png"/><Relationship Id="rId26" Type="http://schemas.openxmlformats.org/officeDocument/2006/relationships/image" Target="../media/image926.png"/><Relationship Id="rId3" Type="http://schemas.openxmlformats.org/officeDocument/2006/relationships/image" Target="../media/image903.png"/><Relationship Id="rId21" Type="http://schemas.openxmlformats.org/officeDocument/2006/relationships/image" Target="../media/image921.png"/><Relationship Id="rId7" Type="http://schemas.openxmlformats.org/officeDocument/2006/relationships/image" Target="../media/image907.png"/><Relationship Id="rId12" Type="http://schemas.openxmlformats.org/officeDocument/2006/relationships/image" Target="../media/image912.png"/><Relationship Id="rId17" Type="http://schemas.openxmlformats.org/officeDocument/2006/relationships/image" Target="../media/image917.png"/><Relationship Id="rId25" Type="http://schemas.openxmlformats.org/officeDocument/2006/relationships/image" Target="../media/image925.png"/><Relationship Id="rId2" Type="http://schemas.openxmlformats.org/officeDocument/2006/relationships/image" Target="../media/image1.png"/><Relationship Id="rId16" Type="http://schemas.openxmlformats.org/officeDocument/2006/relationships/image" Target="../media/image916.png"/><Relationship Id="rId20" Type="http://schemas.openxmlformats.org/officeDocument/2006/relationships/image" Target="../media/image9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6.png"/><Relationship Id="rId11" Type="http://schemas.openxmlformats.org/officeDocument/2006/relationships/image" Target="../media/image911.png"/><Relationship Id="rId24" Type="http://schemas.openxmlformats.org/officeDocument/2006/relationships/image" Target="../media/image924.png"/><Relationship Id="rId5" Type="http://schemas.openxmlformats.org/officeDocument/2006/relationships/image" Target="../media/image905.png"/><Relationship Id="rId15" Type="http://schemas.openxmlformats.org/officeDocument/2006/relationships/image" Target="../media/image915.png"/><Relationship Id="rId23" Type="http://schemas.openxmlformats.org/officeDocument/2006/relationships/image" Target="../media/image923.png"/><Relationship Id="rId10" Type="http://schemas.openxmlformats.org/officeDocument/2006/relationships/image" Target="../media/image910.png"/><Relationship Id="rId19" Type="http://schemas.openxmlformats.org/officeDocument/2006/relationships/image" Target="../media/image919.png"/><Relationship Id="rId4" Type="http://schemas.openxmlformats.org/officeDocument/2006/relationships/image" Target="../media/image904.png"/><Relationship Id="rId9" Type="http://schemas.openxmlformats.org/officeDocument/2006/relationships/image" Target="../media/image909.png"/><Relationship Id="rId14" Type="http://schemas.openxmlformats.org/officeDocument/2006/relationships/image" Target="../media/image914.png"/><Relationship Id="rId22" Type="http://schemas.openxmlformats.org/officeDocument/2006/relationships/image" Target="../media/image922.png"/></Relationships>
</file>

<file path=ppt/slides/_rels/slide1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9.png"/><Relationship Id="rId13" Type="http://schemas.openxmlformats.org/officeDocument/2006/relationships/image" Target="../media/image914.png"/><Relationship Id="rId18" Type="http://schemas.openxmlformats.org/officeDocument/2006/relationships/image" Target="../media/image919.png"/><Relationship Id="rId3" Type="http://schemas.openxmlformats.org/officeDocument/2006/relationships/image" Target="../media/image904.png"/><Relationship Id="rId21" Type="http://schemas.openxmlformats.org/officeDocument/2006/relationships/image" Target="../media/image932.png"/><Relationship Id="rId7" Type="http://schemas.openxmlformats.org/officeDocument/2006/relationships/image" Target="../media/image929.png"/><Relationship Id="rId12" Type="http://schemas.openxmlformats.org/officeDocument/2006/relationships/image" Target="../media/image930.png"/><Relationship Id="rId17" Type="http://schemas.openxmlformats.org/officeDocument/2006/relationships/image" Target="../media/image918.png"/><Relationship Id="rId25" Type="http://schemas.openxmlformats.org/officeDocument/2006/relationships/image" Target="../media/image935.png"/><Relationship Id="rId2" Type="http://schemas.openxmlformats.org/officeDocument/2006/relationships/image" Target="../media/image927.png"/><Relationship Id="rId16" Type="http://schemas.openxmlformats.org/officeDocument/2006/relationships/image" Target="../media/image917.png"/><Relationship Id="rId20" Type="http://schemas.openxmlformats.org/officeDocument/2006/relationships/image" Target="../media/image9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7.png"/><Relationship Id="rId11" Type="http://schemas.openxmlformats.org/officeDocument/2006/relationships/image" Target="../media/image912.png"/><Relationship Id="rId24" Type="http://schemas.openxmlformats.org/officeDocument/2006/relationships/image" Target="../media/image934.png"/><Relationship Id="rId5" Type="http://schemas.openxmlformats.org/officeDocument/2006/relationships/image" Target="../media/image928.png"/><Relationship Id="rId15" Type="http://schemas.openxmlformats.org/officeDocument/2006/relationships/image" Target="../media/image916.png"/><Relationship Id="rId23" Type="http://schemas.openxmlformats.org/officeDocument/2006/relationships/image" Target="../media/image933.png"/><Relationship Id="rId10" Type="http://schemas.openxmlformats.org/officeDocument/2006/relationships/image" Target="../media/image911.png"/><Relationship Id="rId19" Type="http://schemas.openxmlformats.org/officeDocument/2006/relationships/image" Target="../media/image931.png"/><Relationship Id="rId4" Type="http://schemas.openxmlformats.org/officeDocument/2006/relationships/image" Target="../media/image905.png"/><Relationship Id="rId9" Type="http://schemas.openxmlformats.org/officeDocument/2006/relationships/image" Target="../media/image910.png"/><Relationship Id="rId14" Type="http://schemas.openxmlformats.org/officeDocument/2006/relationships/image" Target="../media/image915.png"/><Relationship Id="rId22" Type="http://schemas.openxmlformats.org/officeDocument/2006/relationships/image" Target="../media/image925.png"/></Relationships>
</file>

<file path=ppt/slides/_rels/slide1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2.png"/><Relationship Id="rId13" Type="http://schemas.openxmlformats.org/officeDocument/2006/relationships/image" Target="../media/image947.png"/><Relationship Id="rId18" Type="http://schemas.openxmlformats.org/officeDocument/2006/relationships/image" Target="../media/image952.png"/><Relationship Id="rId3" Type="http://schemas.openxmlformats.org/officeDocument/2006/relationships/image" Target="../media/image937.png"/><Relationship Id="rId21" Type="http://schemas.openxmlformats.org/officeDocument/2006/relationships/image" Target="../media/image955.png"/><Relationship Id="rId7" Type="http://schemas.openxmlformats.org/officeDocument/2006/relationships/image" Target="../media/image941.png"/><Relationship Id="rId12" Type="http://schemas.openxmlformats.org/officeDocument/2006/relationships/image" Target="../media/image946.png"/><Relationship Id="rId17" Type="http://schemas.openxmlformats.org/officeDocument/2006/relationships/image" Target="../media/image951.png"/><Relationship Id="rId25" Type="http://schemas.openxmlformats.org/officeDocument/2006/relationships/image" Target="../media/image959.png"/><Relationship Id="rId2" Type="http://schemas.openxmlformats.org/officeDocument/2006/relationships/image" Target="../media/image936.png"/><Relationship Id="rId16" Type="http://schemas.openxmlformats.org/officeDocument/2006/relationships/image" Target="../media/image950.png"/><Relationship Id="rId20" Type="http://schemas.openxmlformats.org/officeDocument/2006/relationships/image" Target="../media/image9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0.png"/><Relationship Id="rId11" Type="http://schemas.openxmlformats.org/officeDocument/2006/relationships/image" Target="../media/image945.png"/><Relationship Id="rId24" Type="http://schemas.openxmlformats.org/officeDocument/2006/relationships/image" Target="../media/image958.png"/><Relationship Id="rId5" Type="http://schemas.openxmlformats.org/officeDocument/2006/relationships/image" Target="../media/image939.png"/><Relationship Id="rId15" Type="http://schemas.openxmlformats.org/officeDocument/2006/relationships/image" Target="../media/image949.png"/><Relationship Id="rId23" Type="http://schemas.openxmlformats.org/officeDocument/2006/relationships/image" Target="../media/image957.png"/><Relationship Id="rId10" Type="http://schemas.openxmlformats.org/officeDocument/2006/relationships/image" Target="../media/image944.png"/><Relationship Id="rId19" Type="http://schemas.openxmlformats.org/officeDocument/2006/relationships/image" Target="../media/image953.png"/><Relationship Id="rId4" Type="http://schemas.openxmlformats.org/officeDocument/2006/relationships/image" Target="../media/image938.png"/><Relationship Id="rId9" Type="http://schemas.openxmlformats.org/officeDocument/2006/relationships/image" Target="../media/image943.png"/><Relationship Id="rId14" Type="http://schemas.openxmlformats.org/officeDocument/2006/relationships/image" Target="../media/image948.png"/><Relationship Id="rId22" Type="http://schemas.openxmlformats.org/officeDocument/2006/relationships/image" Target="../media/image956.png"/></Relationships>
</file>

<file path=ppt/slides/_rels/slide1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6.png"/><Relationship Id="rId13" Type="http://schemas.openxmlformats.org/officeDocument/2006/relationships/image" Target="../media/image971.png"/><Relationship Id="rId18" Type="http://schemas.openxmlformats.org/officeDocument/2006/relationships/image" Target="../media/image976.png"/><Relationship Id="rId3" Type="http://schemas.openxmlformats.org/officeDocument/2006/relationships/image" Target="../media/image961.png"/><Relationship Id="rId21" Type="http://schemas.openxmlformats.org/officeDocument/2006/relationships/image" Target="../media/image979.png"/><Relationship Id="rId7" Type="http://schemas.openxmlformats.org/officeDocument/2006/relationships/image" Target="../media/image965.png"/><Relationship Id="rId12" Type="http://schemas.openxmlformats.org/officeDocument/2006/relationships/image" Target="../media/image970.png"/><Relationship Id="rId17" Type="http://schemas.openxmlformats.org/officeDocument/2006/relationships/image" Target="../media/image975.png"/><Relationship Id="rId25" Type="http://schemas.openxmlformats.org/officeDocument/2006/relationships/image" Target="../media/image983.png"/><Relationship Id="rId2" Type="http://schemas.openxmlformats.org/officeDocument/2006/relationships/image" Target="../media/image960.png"/><Relationship Id="rId16" Type="http://schemas.openxmlformats.org/officeDocument/2006/relationships/image" Target="../media/image974.png"/><Relationship Id="rId20" Type="http://schemas.openxmlformats.org/officeDocument/2006/relationships/image" Target="../media/image9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4.png"/><Relationship Id="rId11" Type="http://schemas.openxmlformats.org/officeDocument/2006/relationships/image" Target="../media/image969.png"/><Relationship Id="rId24" Type="http://schemas.openxmlformats.org/officeDocument/2006/relationships/image" Target="../media/image982.png"/><Relationship Id="rId5" Type="http://schemas.openxmlformats.org/officeDocument/2006/relationships/image" Target="../media/image963.png"/><Relationship Id="rId15" Type="http://schemas.openxmlformats.org/officeDocument/2006/relationships/image" Target="../media/image973.png"/><Relationship Id="rId23" Type="http://schemas.openxmlformats.org/officeDocument/2006/relationships/image" Target="../media/image981.png"/><Relationship Id="rId10" Type="http://schemas.openxmlformats.org/officeDocument/2006/relationships/image" Target="../media/image968.png"/><Relationship Id="rId19" Type="http://schemas.openxmlformats.org/officeDocument/2006/relationships/image" Target="../media/image977.png"/><Relationship Id="rId4" Type="http://schemas.openxmlformats.org/officeDocument/2006/relationships/image" Target="../media/image962.png"/><Relationship Id="rId9" Type="http://schemas.openxmlformats.org/officeDocument/2006/relationships/image" Target="../media/image967.png"/><Relationship Id="rId14" Type="http://schemas.openxmlformats.org/officeDocument/2006/relationships/image" Target="../media/image972.png"/><Relationship Id="rId22" Type="http://schemas.openxmlformats.org/officeDocument/2006/relationships/image" Target="../media/image980.png"/></Relationships>
</file>

<file path=ppt/slides/_rels/slide1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0.png"/><Relationship Id="rId13" Type="http://schemas.openxmlformats.org/officeDocument/2006/relationships/image" Target="../media/image995.png"/><Relationship Id="rId18" Type="http://schemas.openxmlformats.org/officeDocument/2006/relationships/image" Target="../media/image1000.png"/><Relationship Id="rId3" Type="http://schemas.openxmlformats.org/officeDocument/2006/relationships/image" Target="../media/image985.png"/><Relationship Id="rId21" Type="http://schemas.openxmlformats.org/officeDocument/2006/relationships/image" Target="../media/image1003.png"/><Relationship Id="rId7" Type="http://schemas.openxmlformats.org/officeDocument/2006/relationships/image" Target="../media/image989.png"/><Relationship Id="rId12" Type="http://schemas.openxmlformats.org/officeDocument/2006/relationships/image" Target="../media/image994.png"/><Relationship Id="rId17" Type="http://schemas.openxmlformats.org/officeDocument/2006/relationships/image" Target="../media/image999.png"/><Relationship Id="rId25" Type="http://schemas.openxmlformats.org/officeDocument/2006/relationships/image" Target="../media/image1007.png"/><Relationship Id="rId2" Type="http://schemas.openxmlformats.org/officeDocument/2006/relationships/image" Target="../media/image984.png"/><Relationship Id="rId16" Type="http://schemas.openxmlformats.org/officeDocument/2006/relationships/image" Target="../media/image998.png"/><Relationship Id="rId20" Type="http://schemas.openxmlformats.org/officeDocument/2006/relationships/image" Target="../media/image100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8.png"/><Relationship Id="rId11" Type="http://schemas.openxmlformats.org/officeDocument/2006/relationships/image" Target="../media/image993.png"/><Relationship Id="rId24" Type="http://schemas.openxmlformats.org/officeDocument/2006/relationships/image" Target="../media/image1006.png"/><Relationship Id="rId5" Type="http://schemas.openxmlformats.org/officeDocument/2006/relationships/image" Target="../media/image987.png"/><Relationship Id="rId15" Type="http://schemas.openxmlformats.org/officeDocument/2006/relationships/image" Target="../media/image997.png"/><Relationship Id="rId23" Type="http://schemas.openxmlformats.org/officeDocument/2006/relationships/image" Target="../media/image1005.png"/><Relationship Id="rId10" Type="http://schemas.openxmlformats.org/officeDocument/2006/relationships/image" Target="../media/image992.png"/><Relationship Id="rId19" Type="http://schemas.openxmlformats.org/officeDocument/2006/relationships/image" Target="../media/image1001.png"/><Relationship Id="rId4" Type="http://schemas.openxmlformats.org/officeDocument/2006/relationships/image" Target="../media/image986.png"/><Relationship Id="rId9" Type="http://schemas.openxmlformats.org/officeDocument/2006/relationships/image" Target="../media/image991.png"/><Relationship Id="rId14" Type="http://schemas.openxmlformats.org/officeDocument/2006/relationships/image" Target="../media/image996.png"/><Relationship Id="rId22" Type="http://schemas.openxmlformats.org/officeDocument/2006/relationships/image" Target="../media/image100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18" Type="http://schemas.openxmlformats.org/officeDocument/2006/relationships/image" Target="../media/image2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17" Type="http://schemas.openxmlformats.org/officeDocument/2006/relationships/image" Target="../media/image24.png"/><Relationship Id="rId2" Type="http://schemas.openxmlformats.org/officeDocument/2006/relationships/image" Target="../media/image9.png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5" Type="http://schemas.openxmlformats.org/officeDocument/2006/relationships/image" Target="../media/image22.png"/><Relationship Id="rId10" Type="http://schemas.openxmlformats.org/officeDocument/2006/relationships/image" Target="../media/image17.png"/><Relationship Id="rId19" Type="http://schemas.openxmlformats.org/officeDocument/2006/relationships/image" Target="../media/image26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7" Type="http://schemas.openxmlformats.org/officeDocument/2006/relationships/image" Target="../media/image96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2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4.png"/><Relationship Id="rId13" Type="http://schemas.openxmlformats.org/officeDocument/2006/relationships/image" Target="../media/image1019.png"/><Relationship Id="rId18" Type="http://schemas.openxmlformats.org/officeDocument/2006/relationships/image" Target="../media/image1024.png"/><Relationship Id="rId3" Type="http://schemas.openxmlformats.org/officeDocument/2006/relationships/image" Target="../media/image1009.png"/><Relationship Id="rId21" Type="http://schemas.openxmlformats.org/officeDocument/2006/relationships/image" Target="../media/image1027.png"/><Relationship Id="rId7" Type="http://schemas.openxmlformats.org/officeDocument/2006/relationships/image" Target="../media/image1013.png"/><Relationship Id="rId12" Type="http://schemas.openxmlformats.org/officeDocument/2006/relationships/image" Target="../media/image1018.png"/><Relationship Id="rId17" Type="http://schemas.openxmlformats.org/officeDocument/2006/relationships/image" Target="../media/image1023.png"/><Relationship Id="rId25" Type="http://schemas.openxmlformats.org/officeDocument/2006/relationships/image" Target="../media/image1031.png"/><Relationship Id="rId2" Type="http://schemas.openxmlformats.org/officeDocument/2006/relationships/image" Target="../media/image1008.png"/><Relationship Id="rId16" Type="http://schemas.openxmlformats.org/officeDocument/2006/relationships/image" Target="../media/image1022.png"/><Relationship Id="rId20" Type="http://schemas.openxmlformats.org/officeDocument/2006/relationships/image" Target="../media/image10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2.png"/><Relationship Id="rId11" Type="http://schemas.openxmlformats.org/officeDocument/2006/relationships/image" Target="../media/image1017.png"/><Relationship Id="rId24" Type="http://schemas.openxmlformats.org/officeDocument/2006/relationships/image" Target="../media/image1030.png"/><Relationship Id="rId5" Type="http://schemas.openxmlformats.org/officeDocument/2006/relationships/image" Target="../media/image1011.png"/><Relationship Id="rId15" Type="http://schemas.openxmlformats.org/officeDocument/2006/relationships/image" Target="../media/image1021.png"/><Relationship Id="rId23" Type="http://schemas.openxmlformats.org/officeDocument/2006/relationships/image" Target="../media/image1029.png"/><Relationship Id="rId10" Type="http://schemas.openxmlformats.org/officeDocument/2006/relationships/image" Target="../media/image1016.png"/><Relationship Id="rId19" Type="http://schemas.openxmlformats.org/officeDocument/2006/relationships/image" Target="../media/image1025.png"/><Relationship Id="rId4" Type="http://schemas.openxmlformats.org/officeDocument/2006/relationships/image" Target="../media/image1010.png"/><Relationship Id="rId9" Type="http://schemas.openxmlformats.org/officeDocument/2006/relationships/image" Target="../media/image1015.png"/><Relationship Id="rId14" Type="http://schemas.openxmlformats.org/officeDocument/2006/relationships/image" Target="../media/image1020.png"/><Relationship Id="rId22" Type="http://schemas.openxmlformats.org/officeDocument/2006/relationships/image" Target="../media/image1028.png"/></Relationships>
</file>

<file path=ppt/slides/_rels/slide2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8.png"/><Relationship Id="rId13" Type="http://schemas.openxmlformats.org/officeDocument/2006/relationships/image" Target="../media/image1043.png"/><Relationship Id="rId18" Type="http://schemas.openxmlformats.org/officeDocument/2006/relationships/image" Target="../media/image1048.png"/><Relationship Id="rId3" Type="http://schemas.openxmlformats.org/officeDocument/2006/relationships/image" Target="../media/image1033.png"/><Relationship Id="rId21" Type="http://schemas.openxmlformats.org/officeDocument/2006/relationships/image" Target="../media/image1051.png"/><Relationship Id="rId7" Type="http://schemas.openxmlformats.org/officeDocument/2006/relationships/image" Target="../media/image1037.png"/><Relationship Id="rId12" Type="http://schemas.openxmlformats.org/officeDocument/2006/relationships/image" Target="../media/image1042.png"/><Relationship Id="rId17" Type="http://schemas.openxmlformats.org/officeDocument/2006/relationships/image" Target="../media/image1047.png"/><Relationship Id="rId25" Type="http://schemas.openxmlformats.org/officeDocument/2006/relationships/image" Target="../media/image1055.png"/><Relationship Id="rId2" Type="http://schemas.openxmlformats.org/officeDocument/2006/relationships/image" Target="../media/image1032.png"/><Relationship Id="rId16" Type="http://schemas.openxmlformats.org/officeDocument/2006/relationships/image" Target="../media/image1046.png"/><Relationship Id="rId20" Type="http://schemas.openxmlformats.org/officeDocument/2006/relationships/image" Target="../media/image10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6.png"/><Relationship Id="rId11" Type="http://schemas.openxmlformats.org/officeDocument/2006/relationships/image" Target="../media/image1041.png"/><Relationship Id="rId24" Type="http://schemas.openxmlformats.org/officeDocument/2006/relationships/image" Target="../media/image1054.png"/><Relationship Id="rId5" Type="http://schemas.openxmlformats.org/officeDocument/2006/relationships/image" Target="../media/image1035.png"/><Relationship Id="rId15" Type="http://schemas.openxmlformats.org/officeDocument/2006/relationships/image" Target="../media/image1045.png"/><Relationship Id="rId23" Type="http://schemas.openxmlformats.org/officeDocument/2006/relationships/image" Target="../media/image1053.png"/><Relationship Id="rId10" Type="http://schemas.openxmlformats.org/officeDocument/2006/relationships/image" Target="../media/image1040.png"/><Relationship Id="rId19" Type="http://schemas.openxmlformats.org/officeDocument/2006/relationships/image" Target="../media/image1049.png"/><Relationship Id="rId4" Type="http://schemas.openxmlformats.org/officeDocument/2006/relationships/image" Target="../media/image1034.png"/><Relationship Id="rId9" Type="http://schemas.openxmlformats.org/officeDocument/2006/relationships/image" Target="../media/image1039.png"/><Relationship Id="rId14" Type="http://schemas.openxmlformats.org/officeDocument/2006/relationships/image" Target="../media/image1044.png"/><Relationship Id="rId22" Type="http://schemas.openxmlformats.org/officeDocument/2006/relationships/image" Target="../media/image1052.png"/></Relationships>
</file>

<file path=ppt/slides/_rels/slide2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2.png"/><Relationship Id="rId13" Type="http://schemas.openxmlformats.org/officeDocument/2006/relationships/image" Target="../media/image1067.png"/><Relationship Id="rId18" Type="http://schemas.openxmlformats.org/officeDocument/2006/relationships/image" Target="../media/image1072.png"/><Relationship Id="rId3" Type="http://schemas.openxmlformats.org/officeDocument/2006/relationships/image" Target="../media/image1057.png"/><Relationship Id="rId21" Type="http://schemas.openxmlformats.org/officeDocument/2006/relationships/image" Target="../media/image1075.png"/><Relationship Id="rId7" Type="http://schemas.openxmlformats.org/officeDocument/2006/relationships/image" Target="../media/image1061.png"/><Relationship Id="rId12" Type="http://schemas.openxmlformats.org/officeDocument/2006/relationships/image" Target="../media/image1066.png"/><Relationship Id="rId17" Type="http://schemas.openxmlformats.org/officeDocument/2006/relationships/image" Target="../media/image1071.png"/><Relationship Id="rId25" Type="http://schemas.openxmlformats.org/officeDocument/2006/relationships/image" Target="../media/image1054.png"/><Relationship Id="rId2" Type="http://schemas.openxmlformats.org/officeDocument/2006/relationships/image" Target="../media/image1056.png"/><Relationship Id="rId16" Type="http://schemas.openxmlformats.org/officeDocument/2006/relationships/image" Target="../media/image1070.png"/><Relationship Id="rId20" Type="http://schemas.openxmlformats.org/officeDocument/2006/relationships/image" Target="../media/image10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0.png"/><Relationship Id="rId11" Type="http://schemas.openxmlformats.org/officeDocument/2006/relationships/image" Target="../media/image1065.png"/><Relationship Id="rId24" Type="http://schemas.openxmlformats.org/officeDocument/2006/relationships/image" Target="../media/image1055.png"/><Relationship Id="rId5" Type="http://schemas.openxmlformats.org/officeDocument/2006/relationships/image" Target="../media/image1059.png"/><Relationship Id="rId15" Type="http://schemas.openxmlformats.org/officeDocument/2006/relationships/image" Target="../media/image1069.png"/><Relationship Id="rId23" Type="http://schemas.openxmlformats.org/officeDocument/2006/relationships/image" Target="../media/image1077.png"/><Relationship Id="rId10" Type="http://schemas.openxmlformats.org/officeDocument/2006/relationships/image" Target="../media/image1064.png"/><Relationship Id="rId19" Type="http://schemas.openxmlformats.org/officeDocument/2006/relationships/image" Target="../media/image1073.png"/><Relationship Id="rId4" Type="http://schemas.openxmlformats.org/officeDocument/2006/relationships/image" Target="../media/image1058.png"/><Relationship Id="rId9" Type="http://schemas.openxmlformats.org/officeDocument/2006/relationships/image" Target="../media/image1063.png"/><Relationship Id="rId14" Type="http://schemas.openxmlformats.org/officeDocument/2006/relationships/image" Target="../media/image1068.png"/><Relationship Id="rId22" Type="http://schemas.openxmlformats.org/officeDocument/2006/relationships/image" Target="../media/image1076.png"/></Relationships>
</file>

<file path=ppt/slides/_rels/slide2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3.png"/><Relationship Id="rId13" Type="http://schemas.openxmlformats.org/officeDocument/2006/relationships/image" Target="../media/image1088.png"/><Relationship Id="rId3" Type="http://schemas.openxmlformats.org/officeDocument/2006/relationships/image" Target="../media/image1078.png"/><Relationship Id="rId7" Type="http://schemas.openxmlformats.org/officeDocument/2006/relationships/image" Target="../media/image1082.png"/><Relationship Id="rId12" Type="http://schemas.openxmlformats.org/officeDocument/2006/relationships/image" Target="../media/image108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81.png"/><Relationship Id="rId11" Type="http://schemas.openxmlformats.org/officeDocument/2006/relationships/image" Target="../media/image1086.png"/><Relationship Id="rId5" Type="http://schemas.openxmlformats.org/officeDocument/2006/relationships/image" Target="../media/image1080.png"/><Relationship Id="rId10" Type="http://schemas.openxmlformats.org/officeDocument/2006/relationships/image" Target="../media/image1085.png"/><Relationship Id="rId4" Type="http://schemas.openxmlformats.org/officeDocument/2006/relationships/image" Target="../media/image1079.png"/><Relationship Id="rId9" Type="http://schemas.openxmlformats.org/officeDocument/2006/relationships/image" Target="../media/image1084.png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0.png"/><Relationship Id="rId7" Type="http://schemas.openxmlformats.org/officeDocument/2006/relationships/image" Target="../media/image1094.png"/><Relationship Id="rId2" Type="http://schemas.openxmlformats.org/officeDocument/2006/relationships/image" Target="../media/image10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3.png"/><Relationship Id="rId5" Type="http://schemas.openxmlformats.org/officeDocument/2006/relationships/image" Target="../media/image1092.png"/><Relationship Id="rId4" Type="http://schemas.openxmlformats.org/officeDocument/2006/relationships/image" Target="../media/image1091.png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9.png"/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1.png"/><Relationship Id="rId13" Type="http://schemas.openxmlformats.org/officeDocument/2006/relationships/image" Target="../media/image1106.png"/><Relationship Id="rId18" Type="http://schemas.openxmlformats.org/officeDocument/2006/relationships/image" Target="../media/image1111.png"/><Relationship Id="rId3" Type="http://schemas.openxmlformats.org/officeDocument/2006/relationships/image" Target="../media/image1096.png"/><Relationship Id="rId21" Type="http://schemas.openxmlformats.org/officeDocument/2006/relationships/image" Target="../media/image1114.png"/><Relationship Id="rId7" Type="http://schemas.openxmlformats.org/officeDocument/2006/relationships/image" Target="../media/image1100.png"/><Relationship Id="rId12" Type="http://schemas.openxmlformats.org/officeDocument/2006/relationships/image" Target="../media/image1105.png"/><Relationship Id="rId17" Type="http://schemas.openxmlformats.org/officeDocument/2006/relationships/image" Target="../media/image1110.png"/><Relationship Id="rId25" Type="http://schemas.openxmlformats.org/officeDocument/2006/relationships/image" Target="../media/image1118.png"/><Relationship Id="rId2" Type="http://schemas.openxmlformats.org/officeDocument/2006/relationships/image" Target="../media/image1095.png"/><Relationship Id="rId16" Type="http://schemas.openxmlformats.org/officeDocument/2006/relationships/image" Target="../media/image1109.png"/><Relationship Id="rId20" Type="http://schemas.openxmlformats.org/officeDocument/2006/relationships/image" Target="../media/image11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9.png"/><Relationship Id="rId11" Type="http://schemas.openxmlformats.org/officeDocument/2006/relationships/image" Target="../media/image1104.png"/><Relationship Id="rId24" Type="http://schemas.openxmlformats.org/officeDocument/2006/relationships/image" Target="../media/image1117.png"/><Relationship Id="rId5" Type="http://schemas.openxmlformats.org/officeDocument/2006/relationships/image" Target="../media/image1098.png"/><Relationship Id="rId15" Type="http://schemas.openxmlformats.org/officeDocument/2006/relationships/image" Target="../media/image1108.png"/><Relationship Id="rId23" Type="http://schemas.openxmlformats.org/officeDocument/2006/relationships/image" Target="../media/image1116.png"/><Relationship Id="rId10" Type="http://schemas.openxmlformats.org/officeDocument/2006/relationships/image" Target="../media/image1103.png"/><Relationship Id="rId19" Type="http://schemas.openxmlformats.org/officeDocument/2006/relationships/image" Target="../media/image1112.png"/><Relationship Id="rId4" Type="http://schemas.openxmlformats.org/officeDocument/2006/relationships/image" Target="../media/image1097.png"/><Relationship Id="rId9" Type="http://schemas.openxmlformats.org/officeDocument/2006/relationships/image" Target="../media/image1102.png"/><Relationship Id="rId14" Type="http://schemas.openxmlformats.org/officeDocument/2006/relationships/image" Target="../media/image1107.png"/><Relationship Id="rId22" Type="http://schemas.openxmlformats.org/officeDocument/2006/relationships/image" Target="../media/image1115.png"/></Relationships>
</file>

<file path=ppt/slides/_rels/slide2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5.png"/><Relationship Id="rId3" Type="http://schemas.openxmlformats.org/officeDocument/2006/relationships/image" Target="../media/image1120.png"/><Relationship Id="rId7" Type="http://schemas.openxmlformats.org/officeDocument/2006/relationships/image" Target="../media/image1124.png"/><Relationship Id="rId12" Type="http://schemas.openxmlformats.org/officeDocument/2006/relationships/image" Target="../media/image1129.png"/><Relationship Id="rId2" Type="http://schemas.openxmlformats.org/officeDocument/2006/relationships/image" Target="../media/image11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23.png"/><Relationship Id="rId11" Type="http://schemas.openxmlformats.org/officeDocument/2006/relationships/image" Target="../media/image1128.png"/><Relationship Id="rId5" Type="http://schemas.openxmlformats.org/officeDocument/2006/relationships/image" Target="../media/image1122.png"/><Relationship Id="rId10" Type="http://schemas.openxmlformats.org/officeDocument/2006/relationships/image" Target="../media/image1127.png"/><Relationship Id="rId4" Type="http://schemas.openxmlformats.org/officeDocument/2006/relationships/image" Target="../media/image1121.png"/><Relationship Id="rId9" Type="http://schemas.openxmlformats.org/officeDocument/2006/relationships/image" Target="../media/image1126.png"/></Relationships>
</file>

<file path=ppt/slides/_rels/slide2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6.png"/><Relationship Id="rId3" Type="http://schemas.openxmlformats.org/officeDocument/2006/relationships/image" Target="../media/image1131.png"/><Relationship Id="rId7" Type="http://schemas.openxmlformats.org/officeDocument/2006/relationships/image" Target="../media/image1135.png"/><Relationship Id="rId12" Type="http://schemas.openxmlformats.org/officeDocument/2006/relationships/image" Target="../media/image1140.png"/><Relationship Id="rId2" Type="http://schemas.openxmlformats.org/officeDocument/2006/relationships/image" Target="../media/image11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4.png"/><Relationship Id="rId11" Type="http://schemas.openxmlformats.org/officeDocument/2006/relationships/image" Target="../media/image1139.png"/><Relationship Id="rId5" Type="http://schemas.openxmlformats.org/officeDocument/2006/relationships/image" Target="../media/image1133.png"/><Relationship Id="rId10" Type="http://schemas.openxmlformats.org/officeDocument/2006/relationships/image" Target="../media/image1138.png"/><Relationship Id="rId4" Type="http://schemas.openxmlformats.org/officeDocument/2006/relationships/image" Target="../media/image1132.png"/><Relationship Id="rId9" Type="http://schemas.openxmlformats.org/officeDocument/2006/relationships/image" Target="../media/image1137.png"/></Relationships>
</file>

<file path=ppt/slides/_rels/slide2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6.png"/><Relationship Id="rId3" Type="http://schemas.openxmlformats.org/officeDocument/2006/relationships/image" Target="../media/image1142.png"/><Relationship Id="rId7" Type="http://schemas.openxmlformats.org/officeDocument/2006/relationships/image" Target="../media/image1145.png"/><Relationship Id="rId2" Type="http://schemas.openxmlformats.org/officeDocument/2006/relationships/image" Target="../media/image11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5.png"/><Relationship Id="rId11" Type="http://schemas.openxmlformats.org/officeDocument/2006/relationships/image" Target="../media/image1149.png"/><Relationship Id="rId5" Type="http://schemas.openxmlformats.org/officeDocument/2006/relationships/image" Target="../media/image1144.png"/><Relationship Id="rId10" Type="http://schemas.openxmlformats.org/officeDocument/2006/relationships/image" Target="../media/image1148.png"/><Relationship Id="rId4" Type="http://schemas.openxmlformats.org/officeDocument/2006/relationships/image" Target="../media/image1143.png"/><Relationship Id="rId9" Type="http://schemas.openxmlformats.org/officeDocument/2006/relationships/image" Target="../media/image114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5.png"/><Relationship Id="rId13" Type="http://schemas.openxmlformats.org/officeDocument/2006/relationships/image" Target="../media/image1159.jpg"/><Relationship Id="rId3" Type="http://schemas.openxmlformats.org/officeDocument/2006/relationships/image" Target="../media/image1151.png"/><Relationship Id="rId7" Type="http://schemas.openxmlformats.org/officeDocument/2006/relationships/image" Target="../media/image1154.png"/><Relationship Id="rId12" Type="http://schemas.openxmlformats.org/officeDocument/2006/relationships/image" Target="../media/image740.jpg"/><Relationship Id="rId2" Type="http://schemas.openxmlformats.org/officeDocument/2006/relationships/image" Target="../media/image11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53.png"/><Relationship Id="rId11" Type="http://schemas.openxmlformats.org/officeDocument/2006/relationships/image" Target="../media/image1158.png"/><Relationship Id="rId5" Type="http://schemas.openxmlformats.org/officeDocument/2006/relationships/image" Target="../media/image1152.png"/><Relationship Id="rId10" Type="http://schemas.openxmlformats.org/officeDocument/2006/relationships/image" Target="../media/image1157.png"/><Relationship Id="rId4" Type="http://schemas.openxmlformats.org/officeDocument/2006/relationships/image" Target="../media/image1131.png"/><Relationship Id="rId9" Type="http://schemas.openxmlformats.org/officeDocument/2006/relationships/image" Target="../media/image1156.png"/></Relationships>
</file>

<file path=ppt/slides/_rels/slide2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6.png"/><Relationship Id="rId3" Type="http://schemas.openxmlformats.org/officeDocument/2006/relationships/image" Target="../media/image1161.png"/><Relationship Id="rId7" Type="http://schemas.openxmlformats.org/officeDocument/2006/relationships/image" Target="../media/image1165.png"/><Relationship Id="rId2" Type="http://schemas.openxmlformats.org/officeDocument/2006/relationships/image" Target="../media/image11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4.png"/><Relationship Id="rId11" Type="http://schemas.openxmlformats.org/officeDocument/2006/relationships/image" Target="../media/image1169.png"/><Relationship Id="rId5" Type="http://schemas.openxmlformats.org/officeDocument/2006/relationships/image" Target="../media/image1163.png"/><Relationship Id="rId10" Type="http://schemas.openxmlformats.org/officeDocument/2006/relationships/image" Target="../media/image1168.png"/><Relationship Id="rId4" Type="http://schemas.openxmlformats.org/officeDocument/2006/relationships/image" Target="../media/image1162.png"/><Relationship Id="rId9" Type="http://schemas.openxmlformats.org/officeDocument/2006/relationships/image" Target="../media/image1167.png"/></Relationships>
</file>

<file path=ppt/slides/_rels/slide2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0.png"/><Relationship Id="rId3" Type="http://schemas.openxmlformats.org/officeDocument/2006/relationships/image" Target="../media/image1171.png"/><Relationship Id="rId7" Type="http://schemas.openxmlformats.org/officeDocument/2006/relationships/image" Target="../media/image1175.png"/><Relationship Id="rId2" Type="http://schemas.openxmlformats.org/officeDocument/2006/relationships/image" Target="../media/image11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74.png"/><Relationship Id="rId11" Type="http://schemas.openxmlformats.org/officeDocument/2006/relationships/image" Target="../media/image1177.png"/><Relationship Id="rId5" Type="http://schemas.openxmlformats.org/officeDocument/2006/relationships/image" Target="../media/image1173.png"/><Relationship Id="rId10" Type="http://schemas.openxmlformats.org/officeDocument/2006/relationships/image" Target="../media/image1176.png"/><Relationship Id="rId4" Type="http://schemas.openxmlformats.org/officeDocument/2006/relationships/image" Target="../media/image1172.png"/><Relationship Id="rId9" Type="http://schemas.openxmlformats.org/officeDocument/2006/relationships/image" Target="../media/image1165.png"/></Relationships>
</file>

<file path=ppt/slides/_rels/slide2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0.png"/><Relationship Id="rId3" Type="http://schemas.openxmlformats.org/officeDocument/2006/relationships/image" Target="../media/image1171.png"/><Relationship Id="rId7" Type="http://schemas.openxmlformats.org/officeDocument/2006/relationships/image" Target="../media/image1175.png"/><Relationship Id="rId2" Type="http://schemas.openxmlformats.org/officeDocument/2006/relationships/image" Target="../media/image11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79.png"/><Relationship Id="rId11" Type="http://schemas.openxmlformats.org/officeDocument/2006/relationships/image" Target="../media/image1168.png"/><Relationship Id="rId5" Type="http://schemas.openxmlformats.org/officeDocument/2006/relationships/image" Target="../media/image1173.png"/><Relationship Id="rId10" Type="http://schemas.openxmlformats.org/officeDocument/2006/relationships/image" Target="../media/image1181.png"/><Relationship Id="rId4" Type="http://schemas.openxmlformats.org/officeDocument/2006/relationships/image" Target="../media/image1178.png"/><Relationship Id="rId9" Type="http://schemas.openxmlformats.org/officeDocument/2006/relationships/image" Target="../media/image1165.png"/></Relationships>
</file>

<file path=ppt/slides/_rels/slide2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0.png"/><Relationship Id="rId3" Type="http://schemas.openxmlformats.org/officeDocument/2006/relationships/image" Target="../media/image1171.png"/><Relationship Id="rId7" Type="http://schemas.openxmlformats.org/officeDocument/2006/relationships/image" Target="../media/image1174.png"/><Relationship Id="rId2" Type="http://schemas.openxmlformats.org/officeDocument/2006/relationships/image" Target="../media/image11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79.png"/><Relationship Id="rId11" Type="http://schemas.openxmlformats.org/officeDocument/2006/relationships/image" Target="../media/image1183.png"/><Relationship Id="rId5" Type="http://schemas.openxmlformats.org/officeDocument/2006/relationships/image" Target="../media/image1172.png"/><Relationship Id="rId10" Type="http://schemas.openxmlformats.org/officeDocument/2006/relationships/image" Target="../media/image1182.png"/><Relationship Id="rId4" Type="http://schemas.openxmlformats.org/officeDocument/2006/relationships/image" Target="../media/image1178.png"/><Relationship Id="rId9" Type="http://schemas.openxmlformats.org/officeDocument/2006/relationships/image" Target="../media/image1165.png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4.jpg"/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qavet.eu/gns/about-eqavet/mission.aspx" TargetMode="External"/><Relationship Id="rId7" Type="http://schemas.openxmlformats.org/officeDocument/2006/relationships/hyperlink" Target="https://www.ncbi.nlm.nih.gov/pmc/articles/PMC9009315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gartner.com/en/documents/3987346" TargetMode="External"/><Relationship Id="rId5" Type="http://schemas.openxmlformats.org/officeDocument/2006/relationships/hyperlink" Target="https://www.gartner.com/en" TargetMode="External"/><Relationship Id="rId4" Type="http://schemas.openxmlformats.org/officeDocument/2006/relationships/hyperlink" Target="http://www.integerperform.com/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7" Type="http://schemas.openxmlformats.org/officeDocument/2006/relationships/image" Target="../media/image102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.xml"/></Relationships>
</file>

<file path=ppt/slides/_rels/slide2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3.xml"/></Relationships>
</file>

<file path=ppt/slides/_rels/slide2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1.png"/><Relationship Id="rId13" Type="http://schemas.openxmlformats.org/officeDocument/2006/relationships/image" Target="../media/image1196.png"/><Relationship Id="rId3" Type="http://schemas.openxmlformats.org/officeDocument/2006/relationships/image" Target="../media/image1186.png"/><Relationship Id="rId7" Type="http://schemas.openxmlformats.org/officeDocument/2006/relationships/image" Target="../media/image1190.png"/><Relationship Id="rId12" Type="http://schemas.openxmlformats.org/officeDocument/2006/relationships/image" Target="../media/image1195.png"/><Relationship Id="rId2" Type="http://schemas.openxmlformats.org/officeDocument/2006/relationships/image" Target="../media/image11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89.png"/><Relationship Id="rId11" Type="http://schemas.openxmlformats.org/officeDocument/2006/relationships/image" Target="../media/image1194.png"/><Relationship Id="rId5" Type="http://schemas.openxmlformats.org/officeDocument/2006/relationships/image" Target="../media/image1188.png"/><Relationship Id="rId10" Type="http://schemas.openxmlformats.org/officeDocument/2006/relationships/image" Target="../media/image1193.png"/><Relationship Id="rId4" Type="http://schemas.openxmlformats.org/officeDocument/2006/relationships/image" Target="../media/image1187.png"/><Relationship Id="rId9" Type="http://schemas.openxmlformats.org/officeDocument/2006/relationships/image" Target="../media/image1192.png"/><Relationship Id="rId14" Type="http://schemas.openxmlformats.org/officeDocument/2006/relationships/image" Target="../media/image1197.png"/></Relationships>
</file>

<file path=ppt/slides/_rels/slide2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2.png"/><Relationship Id="rId3" Type="http://schemas.openxmlformats.org/officeDocument/2006/relationships/image" Target="../media/image1199.png"/><Relationship Id="rId7" Type="http://schemas.openxmlformats.org/officeDocument/2006/relationships/image" Target="../media/image1201.png"/><Relationship Id="rId2" Type="http://schemas.openxmlformats.org/officeDocument/2006/relationships/image" Target="../media/image119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89.png"/><Relationship Id="rId5" Type="http://schemas.openxmlformats.org/officeDocument/2006/relationships/image" Target="../media/image1200.png"/><Relationship Id="rId10" Type="http://schemas.openxmlformats.org/officeDocument/2006/relationships/image" Target="../media/image1193.png"/><Relationship Id="rId4" Type="http://schemas.openxmlformats.org/officeDocument/2006/relationships/image" Target="../media/image1187.png"/><Relationship Id="rId9" Type="http://schemas.openxmlformats.org/officeDocument/2006/relationships/image" Target="../media/image1196.png"/></Relationships>
</file>

<file path=ppt/slides/_rels/slide2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8.png"/><Relationship Id="rId13" Type="http://schemas.openxmlformats.org/officeDocument/2006/relationships/image" Target="../media/image1213.png"/><Relationship Id="rId3" Type="http://schemas.openxmlformats.org/officeDocument/2006/relationships/image" Target="../media/image1203.png"/><Relationship Id="rId7" Type="http://schemas.openxmlformats.org/officeDocument/2006/relationships/image" Target="../media/image1207.png"/><Relationship Id="rId12" Type="http://schemas.openxmlformats.org/officeDocument/2006/relationships/image" Target="../media/image12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6.png"/><Relationship Id="rId11" Type="http://schemas.openxmlformats.org/officeDocument/2006/relationships/image" Target="../media/image1211.png"/><Relationship Id="rId5" Type="http://schemas.openxmlformats.org/officeDocument/2006/relationships/image" Target="../media/image1205.png"/><Relationship Id="rId15" Type="http://schemas.openxmlformats.org/officeDocument/2006/relationships/image" Target="../media/image1215.png"/><Relationship Id="rId10" Type="http://schemas.openxmlformats.org/officeDocument/2006/relationships/image" Target="../media/image1210.png"/><Relationship Id="rId4" Type="http://schemas.openxmlformats.org/officeDocument/2006/relationships/image" Target="../media/image1204.png"/><Relationship Id="rId9" Type="http://schemas.openxmlformats.org/officeDocument/2006/relationships/image" Target="../media/image1209.png"/><Relationship Id="rId14" Type="http://schemas.openxmlformats.org/officeDocument/2006/relationships/image" Target="../media/image1214.png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6.jpg"/><Relationship Id="rId1" Type="http://schemas.openxmlformats.org/officeDocument/2006/relationships/slideLayout" Target="../slideLayouts/slideLayout4.xml"/></Relationships>
</file>

<file path=ppt/slides/_rels/slide2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8.png"/><Relationship Id="rId2" Type="http://schemas.openxmlformats.org/officeDocument/2006/relationships/image" Target="../media/image12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19.png"/></Relationships>
</file>

<file path=ppt/slides/_rels/slide2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5.png"/><Relationship Id="rId13" Type="http://schemas.openxmlformats.org/officeDocument/2006/relationships/image" Target="../media/image1230.png"/><Relationship Id="rId18" Type="http://schemas.openxmlformats.org/officeDocument/2006/relationships/image" Target="../media/image1235.png"/><Relationship Id="rId3" Type="http://schemas.openxmlformats.org/officeDocument/2006/relationships/image" Target="../media/image1220.png"/><Relationship Id="rId21" Type="http://schemas.openxmlformats.org/officeDocument/2006/relationships/image" Target="../media/image1238.png"/><Relationship Id="rId7" Type="http://schemas.openxmlformats.org/officeDocument/2006/relationships/image" Target="../media/image1224.png"/><Relationship Id="rId12" Type="http://schemas.openxmlformats.org/officeDocument/2006/relationships/image" Target="../media/image1229.png"/><Relationship Id="rId17" Type="http://schemas.openxmlformats.org/officeDocument/2006/relationships/image" Target="../media/image1234.png"/><Relationship Id="rId2" Type="http://schemas.openxmlformats.org/officeDocument/2006/relationships/image" Target="../media/image1.png"/><Relationship Id="rId16" Type="http://schemas.openxmlformats.org/officeDocument/2006/relationships/image" Target="../media/image1233.png"/><Relationship Id="rId20" Type="http://schemas.openxmlformats.org/officeDocument/2006/relationships/image" Target="../media/image12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23.png"/><Relationship Id="rId11" Type="http://schemas.openxmlformats.org/officeDocument/2006/relationships/image" Target="../media/image1228.png"/><Relationship Id="rId24" Type="http://schemas.openxmlformats.org/officeDocument/2006/relationships/image" Target="../media/image1241.png"/><Relationship Id="rId5" Type="http://schemas.openxmlformats.org/officeDocument/2006/relationships/image" Target="../media/image1222.jpg"/><Relationship Id="rId15" Type="http://schemas.openxmlformats.org/officeDocument/2006/relationships/image" Target="../media/image1232.png"/><Relationship Id="rId23" Type="http://schemas.openxmlformats.org/officeDocument/2006/relationships/image" Target="../media/image1240.png"/><Relationship Id="rId10" Type="http://schemas.openxmlformats.org/officeDocument/2006/relationships/image" Target="../media/image1227.png"/><Relationship Id="rId19" Type="http://schemas.openxmlformats.org/officeDocument/2006/relationships/image" Target="../media/image1236.png"/><Relationship Id="rId4" Type="http://schemas.openxmlformats.org/officeDocument/2006/relationships/image" Target="../media/image1221.png"/><Relationship Id="rId9" Type="http://schemas.openxmlformats.org/officeDocument/2006/relationships/image" Target="../media/image1226.png"/><Relationship Id="rId14" Type="http://schemas.openxmlformats.org/officeDocument/2006/relationships/image" Target="../media/image1231.png"/><Relationship Id="rId22" Type="http://schemas.openxmlformats.org/officeDocument/2006/relationships/image" Target="../media/image1239.png"/></Relationships>
</file>

<file path=ppt/slides/_rels/slide2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8.png"/><Relationship Id="rId13" Type="http://schemas.openxmlformats.org/officeDocument/2006/relationships/image" Target="../media/image1253.png"/><Relationship Id="rId3" Type="http://schemas.openxmlformats.org/officeDocument/2006/relationships/image" Target="../media/image1243.png"/><Relationship Id="rId7" Type="http://schemas.openxmlformats.org/officeDocument/2006/relationships/image" Target="../media/image1247.png"/><Relationship Id="rId12" Type="http://schemas.openxmlformats.org/officeDocument/2006/relationships/image" Target="../media/image1252.png"/><Relationship Id="rId2" Type="http://schemas.openxmlformats.org/officeDocument/2006/relationships/image" Target="../media/image1242.png"/><Relationship Id="rId16" Type="http://schemas.openxmlformats.org/officeDocument/2006/relationships/image" Target="../media/image12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46.png"/><Relationship Id="rId11" Type="http://schemas.openxmlformats.org/officeDocument/2006/relationships/image" Target="../media/image1251.png"/><Relationship Id="rId5" Type="http://schemas.openxmlformats.org/officeDocument/2006/relationships/image" Target="../media/image1245.png"/><Relationship Id="rId15" Type="http://schemas.openxmlformats.org/officeDocument/2006/relationships/image" Target="../media/image1255.png"/><Relationship Id="rId10" Type="http://schemas.openxmlformats.org/officeDocument/2006/relationships/image" Target="../media/image1250.png"/><Relationship Id="rId4" Type="http://schemas.openxmlformats.org/officeDocument/2006/relationships/image" Target="../media/image1244.png"/><Relationship Id="rId9" Type="http://schemas.openxmlformats.org/officeDocument/2006/relationships/image" Target="../media/image1249.png"/><Relationship Id="rId14" Type="http://schemas.openxmlformats.org/officeDocument/2006/relationships/image" Target="../media/image1254.png"/></Relationships>
</file>

<file path=ppt/slides/_rels/slide2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3.png"/><Relationship Id="rId3" Type="http://schemas.openxmlformats.org/officeDocument/2006/relationships/image" Target="../media/image1258.png"/><Relationship Id="rId7" Type="http://schemas.openxmlformats.org/officeDocument/2006/relationships/image" Target="../media/image1262.png"/><Relationship Id="rId2" Type="http://schemas.openxmlformats.org/officeDocument/2006/relationships/image" Target="../media/image12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61.png"/><Relationship Id="rId5" Type="http://schemas.openxmlformats.org/officeDocument/2006/relationships/image" Target="../media/image1260.png"/><Relationship Id="rId4" Type="http://schemas.openxmlformats.org/officeDocument/2006/relationships/image" Target="../media/image125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7" Type="http://schemas.openxmlformats.org/officeDocument/2006/relationships/image" Target="../media/image108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0.png"/><Relationship Id="rId3" Type="http://schemas.openxmlformats.org/officeDocument/2006/relationships/image" Target="../media/image1265.png"/><Relationship Id="rId7" Type="http://schemas.openxmlformats.org/officeDocument/2006/relationships/image" Target="../media/image1269.png"/><Relationship Id="rId2" Type="http://schemas.openxmlformats.org/officeDocument/2006/relationships/image" Target="../media/image12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68.png"/><Relationship Id="rId5" Type="http://schemas.openxmlformats.org/officeDocument/2006/relationships/image" Target="../media/image1267.png"/><Relationship Id="rId4" Type="http://schemas.openxmlformats.org/officeDocument/2006/relationships/image" Target="../media/image1266.png"/><Relationship Id="rId9" Type="http://schemas.openxmlformats.org/officeDocument/2006/relationships/image" Target="../media/image1271.png"/></Relationships>
</file>

<file path=ppt/slides/_rels/slide2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8.png"/><Relationship Id="rId3" Type="http://schemas.openxmlformats.org/officeDocument/2006/relationships/image" Target="../media/image1273.png"/><Relationship Id="rId7" Type="http://schemas.openxmlformats.org/officeDocument/2006/relationships/image" Target="../media/image1277.png"/><Relationship Id="rId12" Type="http://schemas.openxmlformats.org/officeDocument/2006/relationships/image" Target="../media/image1282.png"/><Relationship Id="rId2" Type="http://schemas.openxmlformats.org/officeDocument/2006/relationships/image" Target="../media/image12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76.png"/><Relationship Id="rId11" Type="http://schemas.openxmlformats.org/officeDocument/2006/relationships/image" Target="../media/image1281.png"/><Relationship Id="rId5" Type="http://schemas.openxmlformats.org/officeDocument/2006/relationships/image" Target="../media/image1275.png"/><Relationship Id="rId10" Type="http://schemas.openxmlformats.org/officeDocument/2006/relationships/image" Target="../media/image1280.png"/><Relationship Id="rId4" Type="http://schemas.openxmlformats.org/officeDocument/2006/relationships/image" Target="../media/image1274.png"/><Relationship Id="rId9" Type="http://schemas.openxmlformats.org/officeDocument/2006/relationships/image" Target="../media/image1279.png"/></Relationships>
</file>

<file path=ppt/slides/_rels/slide2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8.png"/><Relationship Id="rId13" Type="http://schemas.openxmlformats.org/officeDocument/2006/relationships/image" Target="../media/image1293.png"/><Relationship Id="rId3" Type="http://schemas.openxmlformats.org/officeDocument/2006/relationships/image" Target="../media/image1283.png"/><Relationship Id="rId7" Type="http://schemas.openxmlformats.org/officeDocument/2006/relationships/image" Target="../media/image1287.png"/><Relationship Id="rId12" Type="http://schemas.openxmlformats.org/officeDocument/2006/relationships/image" Target="../media/image129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86.png"/><Relationship Id="rId11" Type="http://schemas.openxmlformats.org/officeDocument/2006/relationships/image" Target="../media/image1291.png"/><Relationship Id="rId5" Type="http://schemas.openxmlformats.org/officeDocument/2006/relationships/image" Target="../media/image1285.png"/><Relationship Id="rId15" Type="http://schemas.openxmlformats.org/officeDocument/2006/relationships/image" Target="../media/image1295.png"/><Relationship Id="rId10" Type="http://schemas.openxmlformats.org/officeDocument/2006/relationships/image" Target="../media/image1290.png"/><Relationship Id="rId4" Type="http://schemas.openxmlformats.org/officeDocument/2006/relationships/image" Target="../media/image1284.png"/><Relationship Id="rId9" Type="http://schemas.openxmlformats.org/officeDocument/2006/relationships/image" Target="../media/image1289.png"/><Relationship Id="rId14" Type="http://schemas.openxmlformats.org/officeDocument/2006/relationships/image" Target="../media/image1294.png"/></Relationships>
</file>

<file path=ppt/slides/_rels/slide2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2.png"/><Relationship Id="rId13" Type="http://schemas.openxmlformats.org/officeDocument/2006/relationships/image" Target="../media/image1307.png"/><Relationship Id="rId18" Type="http://schemas.openxmlformats.org/officeDocument/2006/relationships/image" Target="../media/image1312.png"/><Relationship Id="rId3" Type="http://schemas.openxmlformats.org/officeDocument/2006/relationships/image" Target="../media/image1297.png"/><Relationship Id="rId7" Type="http://schemas.openxmlformats.org/officeDocument/2006/relationships/image" Target="../media/image1301.png"/><Relationship Id="rId12" Type="http://schemas.openxmlformats.org/officeDocument/2006/relationships/image" Target="../media/image1306.png"/><Relationship Id="rId17" Type="http://schemas.openxmlformats.org/officeDocument/2006/relationships/image" Target="../media/image1311.png"/><Relationship Id="rId2" Type="http://schemas.openxmlformats.org/officeDocument/2006/relationships/image" Target="../media/image1296.png"/><Relationship Id="rId16" Type="http://schemas.openxmlformats.org/officeDocument/2006/relationships/image" Target="../media/image13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0.png"/><Relationship Id="rId11" Type="http://schemas.openxmlformats.org/officeDocument/2006/relationships/image" Target="../media/image1305.png"/><Relationship Id="rId5" Type="http://schemas.openxmlformats.org/officeDocument/2006/relationships/image" Target="../media/image1299.png"/><Relationship Id="rId15" Type="http://schemas.openxmlformats.org/officeDocument/2006/relationships/image" Target="../media/image1309.png"/><Relationship Id="rId10" Type="http://schemas.openxmlformats.org/officeDocument/2006/relationships/image" Target="../media/image1304.png"/><Relationship Id="rId4" Type="http://schemas.openxmlformats.org/officeDocument/2006/relationships/image" Target="../media/image1298.png"/><Relationship Id="rId9" Type="http://schemas.openxmlformats.org/officeDocument/2006/relationships/image" Target="../media/image1303.png"/><Relationship Id="rId14" Type="http://schemas.openxmlformats.org/officeDocument/2006/relationships/image" Target="../media/image1308.png"/></Relationships>
</file>

<file path=ppt/slides/_rels/slide2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3.png"/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5.png"/><Relationship Id="rId2" Type="http://schemas.openxmlformats.org/officeDocument/2006/relationships/image" Target="../media/image13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17.png"/><Relationship Id="rId4" Type="http://schemas.openxmlformats.org/officeDocument/2006/relationships/image" Target="../media/image1316.png"/></Relationships>
</file>

<file path=ppt/slides/_rels/slide2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2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4.png"/><Relationship Id="rId13" Type="http://schemas.openxmlformats.org/officeDocument/2006/relationships/image" Target="../media/image1329.png"/><Relationship Id="rId18" Type="http://schemas.openxmlformats.org/officeDocument/2006/relationships/image" Target="../media/image1334.png"/><Relationship Id="rId3" Type="http://schemas.openxmlformats.org/officeDocument/2006/relationships/image" Target="../media/image1319.png"/><Relationship Id="rId7" Type="http://schemas.openxmlformats.org/officeDocument/2006/relationships/image" Target="../media/image1323.png"/><Relationship Id="rId12" Type="http://schemas.openxmlformats.org/officeDocument/2006/relationships/image" Target="../media/image1328.png"/><Relationship Id="rId17" Type="http://schemas.openxmlformats.org/officeDocument/2006/relationships/image" Target="../media/image1333.png"/><Relationship Id="rId2" Type="http://schemas.openxmlformats.org/officeDocument/2006/relationships/image" Target="../media/image1.png"/><Relationship Id="rId16" Type="http://schemas.openxmlformats.org/officeDocument/2006/relationships/image" Target="../media/image13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22.png"/><Relationship Id="rId11" Type="http://schemas.openxmlformats.org/officeDocument/2006/relationships/image" Target="../media/image1327.png"/><Relationship Id="rId5" Type="http://schemas.openxmlformats.org/officeDocument/2006/relationships/image" Target="../media/image1321.png"/><Relationship Id="rId15" Type="http://schemas.openxmlformats.org/officeDocument/2006/relationships/image" Target="../media/image1331.png"/><Relationship Id="rId10" Type="http://schemas.openxmlformats.org/officeDocument/2006/relationships/image" Target="../media/image1326.png"/><Relationship Id="rId19" Type="http://schemas.openxmlformats.org/officeDocument/2006/relationships/image" Target="../media/image1335.png"/><Relationship Id="rId4" Type="http://schemas.openxmlformats.org/officeDocument/2006/relationships/image" Target="../media/image1320.png"/><Relationship Id="rId9" Type="http://schemas.openxmlformats.org/officeDocument/2006/relationships/image" Target="../media/image1325.png"/><Relationship Id="rId14" Type="http://schemas.openxmlformats.org/officeDocument/2006/relationships/image" Target="../media/image1330.png"/></Relationships>
</file>

<file path=ppt/slides/_rels/slide2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7.png"/><Relationship Id="rId2" Type="http://schemas.openxmlformats.org/officeDocument/2006/relationships/image" Target="../media/image13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40.png"/><Relationship Id="rId5" Type="http://schemas.openxmlformats.org/officeDocument/2006/relationships/image" Target="../media/image1339.png"/><Relationship Id="rId4" Type="http://schemas.openxmlformats.org/officeDocument/2006/relationships/image" Target="../media/image1338.png"/></Relationships>
</file>

<file path=ppt/slides/_rels/slide2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7.png"/><Relationship Id="rId3" Type="http://schemas.openxmlformats.org/officeDocument/2006/relationships/image" Target="../media/image1342.png"/><Relationship Id="rId7" Type="http://schemas.openxmlformats.org/officeDocument/2006/relationships/image" Target="../media/image1346.png"/><Relationship Id="rId2" Type="http://schemas.openxmlformats.org/officeDocument/2006/relationships/image" Target="../media/image13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45.png"/><Relationship Id="rId5" Type="http://schemas.openxmlformats.org/officeDocument/2006/relationships/image" Target="../media/image1344.png"/><Relationship Id="rId4" Type="http://schemas.openxmlformats.org/officeDocument/2006/relationships/image" Target="../media/image1343.png"/><Relationship Id="rId9" Type="http://schemas.openxmlformats.org/officeDocument/2006/relationships/image" Target="../media/image1348.png"/></Relationships>
</file>

<file path=ppt/slides/_rels/slide2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0.jpg"/><Relationship Id="rId2" Type="http://schemas.openxmlformats.org/officeDocument/2006/relationships/image" Target="../media/image134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51.jpg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2.jpg"/><Relationship Id="rId1" Type="http://schemas.openxmlformats.org/officeDocument/2006/relationships/slideLayout" Target="../slideLayouts/slideLayout1.xml"/></Relationships>
</file>

<file path=ppt/slides/_rels/slide2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3.jpg"/><Relationship Id="rId1" Type="http://schemas.openxmlformats.org/officeDocument/2006/relationships/slideLayout" Target="../slideLayouts/slideLayout4.xml"/></Relationships>
</file>

<file path=ppt/slides/_rels/slide2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4.jpg"/><Relationship Id="rId1" Type="http://schemas.openxmlformats.org/officeDocument/2006/relationships/slideLayout" Target="../slideLayouts/slideLayout1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56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7.jpg"/><Relationship Id="rId1" Type="http://schemas.openxmlformats.org/officeDocument/2006/relationships/slideLayout" Target="../slideLayouts/slideLayout4.xml"/></Relationships>
</file>

<file path=ppt/slides/_rels/slide2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8.jpg"/><Relationship Id="rId1" Type="http://schemas.openxmlformats.org/officeDocument/2006/relationships/slideLayout" Target="../slideLayouts/slideLayout4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9.jpg"/><Relationship Id="rId1" Type="http://schemas.openxmlformats.org/officeDocument/2006/relationships/slideLayout" Target="../slideLayouts/slideLayout2.xml"/></Relationships>
</file>

<file path=ppt/slides/_rels/slide2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6.png"/><Relationship Id="rId3" Type="http://schemas.openxmlformats.org/officeDocument/2006/relationships/image" Target="../media/image1361.png"/><Relationship Id="rId7" Type="http://schemas.openxmlformats.org/officeDocument/2006/relationships/image" Target="../media/image1365.png"/><Relationship Id="rId2" Type="http://schemas.openxmlformats.org/officeDocument/2006/relationships/image" Target="../media/image13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64.png"/><Relationship Id="rId5" Type="http://schemas.openxmlformats.org/officeDocument/2006/relationships/image" Target="../media/image1363.png"/><Relationship Id="rId10" Type="http://schemas.openxmlformats.org/officeDocument/2006/relationships/image" Target="../media/image1368.png"/><Relationship Id="rId4" Type="http://schemas.openxmlformats.org/officeDocument/2006/relationships/image" Target="../media/image1362.png"/><Relationship Id="rId9" Type="http://schemas.openxmlformats.org/officeDocument/2006/relationships/image" Target="../media/image1367.png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5.xml"/></Relationships>
</file>

<file path=ppt/slides/_rels/slide2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58.xml.rels><?xml version="1.0" encoding="UTF-8" standalone="yes"?>
<Relationships xmlns="http://schemas.openxmlformats.org/package/2006/relationships"><Relationship Id="rId8" Type="http://schemas.openxmlformats.org/officeDocument/2006/relationships/hyperlink" Target="https://data.worldbank.org/indicator/SH.XPD.CHEX.GD.ZS" TargetMode="External"/><Relationship Id="rId3" Type="http://schemas.openxmlformats.org/officeDocument/2006/relationships/hyperlink" Target="https://huynp.com/2018/07/19/How-to-choose-data-visualization-techniques.html" TargetMode="External"/><Relationship Id="rId7" Type="http://schemas.openxmlformats.org/officeDocument/2006/relationships/hyperlink" Target="https://www.linkedin.com/pulse/chart-designs-make-hr-reports-standout-makhi-mvana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hmgroup.com/sustainability/sustainability-reporting/" TargetMode="External"/><Relationship Id="rId5" Type="http://schemas.openxmlformats.org/officeDocument/2006/relationships/hyperlink" Target="https://www.henkel.com/investors-and-analysts/financial-reports/annual-reports" TargetMode="External"/><Relationship Id="rId10" Type="http://schemas.openxmlformats.org/officeDocument/2006/relationships/hyperlink" Target="https://datalab.usaspending.gov/americas-finance-guide/spending/categories/" TargetMode="External"/><Relationship Id="rId4" Type="http://schemas.openxmlformats.org/officeDocument/2006/relationships/hyperlink" Target="https://annualreports.mainroads.wa.gov.au/AR-2018/governance-and-financials/performance-measures.html" TargetMode="External"/><Relationship Id="rId9" Type="http://schemas.openxmlformats.org/officeDocument/2006/relationships/hyperlink" Target="https://data.worldbank.org/indicator/SP.DYN.LE00.IN" TargetMode="External"/></Relationships>
</file>

<file path=ppt/slides/_rels/slide259.xml.rels><?xml version="1.0" encoding="UTF-8" standalone="yes"?>
<Relationships xmlns="http://schemas.openxmlformats.org/package/2006/relationships"><Relationship Id="rId8" Type="http://schemas.openxmlformats.org/officeDocument/2006/relationships/hyperlink" Target="https://investor-relations.lufthansagroup.com/en/publications/financial-reports.html#cid12308" TargetMode="External"/><Relationship Id="rId13" Type="http://schemas.openxmlformats.org/officeDocument/2006/relationships/hyperlink" Target="https://www.arcolab.org/sustainability-reporting-important-for-businesses/" TargetMode="External"/><Relationship Id="rId3" Type="http://schemas.openxmlformats.org/officeDocument/2006/relationships/hyperlink" Target="https://kingstonhsc.ca/about-us/our-performance/our-scorecard/quarterly-reports" TargetMode="External"/><Relationship Id="rId7" Type="http://schemas.openxmlformats.org/officeDocument/2006/relationships/hyperlink" Target="http://www.hichert.com/downloads/success/check/Skalenmanipulation_2006-11.pdf%3B" TargetMode="External"/><Relationship Id="rId12" Type="http://schemas.openxmlformats.org/officeDocument/2006/relationships/hyperlink" Target="http://www.integerperform.com/kpi-dashboard-balanced-scorecard-software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orporate.murata.com/en-us/ir/library/annualreport" TargetMode="External"/><Relationship Id="rId11" Type="http://schemas.openxmlformats.org/officeDocument/2006/relationships/hyperlink" Target="https://www.franklinlakes.org/vertical/Sites/%7B02E9C1B5-59B4-4B82-8487-CE42C675CF8A%7D/uploads/2022-04-22_Police_Performance_1Q.pdf" TargetMode="External"/><Relationship Id="rId5" Type="http://schemas.openxmlformats.org/officeDocument/2006/relationships/hyperlink" Target="https://www.results.philips.com/" TargetMode="External"/><Relationship Id="rId10" Type="http://schemas.openxmlformats.org/officeDocument/2006/relationships/hyperlink" Target="https://www.sahealth.sa.gov.au/wps/wcm/connect/public%2Bcontent/sa%2Bhealth%2Binternet/about%2Bus/our%2Bperformance/our%2Bhospital%2Bdashboards/about%2Bthe%2Bed%2Bdashboard/emergency%2Bdepartment%2Bdashboard" TargetMode="External"/><Relationship Id="rId4" Type="http://schemas.openxmlformats.org/officeDocument/2006/relationships/hyperlink" Target="https://www.ibcs-shop.com/product/ibcs-with-success-pdf-of-poster/" TargetMode="External"/><Relationship Id="rId9" Type="http://schemas.openxmlformats.org/officeDocument/2006/relationships/hyperlink" Target="https://sfgov.org/scorecards/transportation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9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.xml"/></Relationships>
</file>

<file path=ppt/slides/_rels/slide2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9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.xml"/></Relationships>
</file>

<file path=ppt/slides/_rels/slide2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370.png"/><Relationship Id="rId1" Type="http://schemas.openxmlformats.org/officeDocument/2006/relationships/slideLayout" Target="../slideLayouts/slideLayout5.xml"/><Relationship Id="rId4" Type="http://schemas.openxmlformats.org/officeDocument/2006/relationships/hyperlink" Target="mailto:office@kpiinstitute.org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13" Type="http://schemas.openxmlformats.org/officeDocument/2006/relationships/image" Target="../media/image128.png"/><Relationship Id="rId3" Type="http://schemas.openxmlformats.org/officeDocument/2006/relationships/image" Target="../media/image118.png"/><Relationship Id="rId7" Type="http://schemas.openxmlformats.org/officeDocument/2006/relationships/image" Target="../media/image122.png"/><Relationship Id="rId12" Type="http://schemas.openxmlformats.org/officeDocument/2006/relationships/image" Target="../media/image127.png"/><Relationship Id="rId2" Type="http://schemas.openxmlformats.org/officeDocument/2006/relationships/image" Target="../media/image117.png"/><Relationship Id="rId16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1.png"/><Relationship Id="rId11" Type="http://schemas.openxmlformats.org/officeDocument/2006/relationships/image" Target="../media/image126.png"/><Relationship Id="rId5" Type="http://schemas.openxmlformats.org/officeDocument/2006/relationships/image" Target="../media/image120.png"/><Relationship Id="rId15" Type="http://schemas.openxmlformats.org/officeDocument/2006/relationships/image" Target="../media/image130.png"/><Relationship Id="rId10" Type="http://schemas.openxmlformats.org/officeDocument/2006/relationships/image" Target="../media/image125.png"/><Relationship Id="rId4" Type="http://schemas.openxmlformats.org/officeDocument/2006/relationships/image" Target="../media/image119.png"/><Relationship Id="rId9" Type="http://schemas.openxmlformats.org/officeDocument/2006/relationships/image" Target="../media/image124.png"/><Relationship Id="rId14" Type="http://schemas.openxmlformats.org/officeDocument/2006/relationships/image" Target="../media/image129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3" Type="http://schemas.openxmlformats.org/officeDocument/2006/relationships/image" Target="../media/image133.png"/><Relationship Id="rId7" Type="http://schemas.openxmlformats.org/officeDocument/2006/relationships/image" Target="../media/image137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6.png"/><Relationship Id="rId5" Type="http://schemas.openxmlformats.org/officeDocument/2006/relationships/image" Target="../media/image135.png"/><Relationship Id="rId10" Type="http://schemas.openxmlformats.org/officeDocument/2006/relationships/image" Target="../media/image140.png"/><Relationship Id="rId4" Type="http://schemas.openxmlformats.org/officeDocument/2006/relationships/image" Target="../media/image134.png"/><Relationship Id="rId9" Type="http://schemas.openxmlformats.org/officeDocument/2006/relationships/image" Target="../media/image13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2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7.png"/><Relationship Id="rId5" Type="http://schemas.openxmlformats.org/officeDocument/2006/relationships/image" Target="../media/image146.png"/><Relationship Id="rId4" Type="http://schemas.openxmlformats.org/officeDocument/2006/relationships/image" Target="../media/image145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jp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5.png"/><Relationship Id="rId3" Type="http://schemas.openxmlformats.org/officeDocument/2006/relationships/image" Target="../media/image150.png"/><Relationship Id="rId7" Type="http://schemas.openxmlformats.org/officeDocument/2006/relationships/image" Target="../media/image154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3.png"/><Relationship Id="rId5" Type="http://schemas.openxmlformats.org/officeDocument/2006/relationships/image" Target="../media/image152.png"/><Relationship Id="rId4" Type="http://schemas.openxmlformats.org/officeDocument/2006/relationships/image" Target="../media/image151.png"/><Relationship Id="rId9" Type="http://schemas.openxmlformats.org/officeDocument/2006/relationships/image" Target="../media/image15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0.png"/><Relationship Id="rId5" Type="http://schemas.openxmlformats.org/officeDocument/2006/relationships/image" Target="../media/image159.png"/><Relationship Id="rId4" Type="http://schemas.openxmlformats.org/officeDocument/2006/relationships/image" Target="../media/image158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0.png"/><Relationship Id="rId3" Type="http://schemas.openxmlformats.org/officeDocument/2006/relationships/image" Target="../media/image34.png"/><Relationship Id="rId7" Type="http://schemas.openxmlformats.org/officeDocument/2006/relationships/image" Target="../media/image36.png"/><Relationship Id="rId12" Type="http://schemas.openxmlformats.org/officeDocument/2006/relationships/image" Target="../media/image39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library.kpiinstitute.org/" TargetMode="External"/><Relationship Id="rId11" Type="http://schemas.openxmlformats.org/officeDocument/2006/relationships/hyperlink" Target="https://elearning.kpiinstitute.org/" TargetMode="External"/><Relationship Id="rId5" Type="http://schemas.openxmlformats.org/officeDocument/2006/relationships/image" Target="../media/image35.jpg"/><Relationship Id="rId15" Type="http://schemas.openxmlformats.org/officeDocument/2006/relationships/image" Target="../media/image41.jpg"/><Relationship Id="rId10" Type="http://schemas.openxmlformats.org/officeDocument/2006/relationships/image" Target="../media/image38.png"/><Relationship Id="rId4" Type="http://schemas.openxmlformats.org/officeDocument/2006/relationships/hyperlink" Target="https://smartkpis.kpiinstitute.org/" TargetMode="External"/><Relationship Id="rId9" Type="http://schemas.openxmlformats.org/officeDocument/2006/relationships/hyperlink" Target="https://www.performancemagazine.org/" TargetMode="External"/><Relationship Id="rId14" Type="http://schemas.openxmlformats.org/officeDocument/2006/relationships/hyperlink" Target="https://marketplace.kpiinstitute.org/" TargetMode="Externa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8.png"/><Relationship Id="rId3" Type="http://schemas.openxmlformats.org/officeDocument/2006/relationships/image" Target="../media/image163.png"/><Relationship Id="rId7" Type="http://schemas.openxmlformats.org/officeDocument/2006/relationships/image" Target="../media/image167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6.png"/><Relationship Id="rId5" Type="http://schemas.openxmlformats.org/officeDocument/2006/relationships/image" Target="../media/image165.png"/><Relationship Id="rId10" Type="http://schemas.openxmlformats.org/officeDocument/2006/relationships/image" Target="../media/image170.png"/><Relationship Id="rId4" Type="http://schemas.openxmlformats.org/officeDocument/2006/relationships/image" Target="../media/image164.png"/><Relationship Id="rId9" Type="http://schemas.openxmlformats.org/officeDocument/2006/relationships/image" Target="../media/image169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jp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png"/><Relationship Id="rId13" Type="http://schemas.openxmlformats.org/officeDocument/2006/relationships/image" Target="../media/image185.png"/><Relationship Id="rId18" Type="http://schemas.openxmlformats.org/officeDocument/2006/relationships/image" Target="../media/image190.png"/><Relationship Id="rId3" Type="http://schemas.openxmlformats.org/officeDocument/2006/relationships/image" Target="../media/image175.png"/><Relationship Id="rId7" Type="http://schemas.openxmlformats.org/officeDocument/2006/relationships/image" Target="../media/image179.png"/><Relationship Id="rId12" Type="http://schemas.openxmlformats.org/officeDocument/2006/relationships/image" Target="../media/image184.png"/><Relationship Id="rId17" Type="http://schemas.openxmlformats.org/officeDocument/2006/relationships/image" Target="../media/image189.png"/><Relationship Id="rId2" Type="http://schemas.openxmlformats.org/officeDocument/2006/relationships/image" Target="../media/image174.png"/><Relationship Id="rId16" Type="http://schemas.openxmlformats.org/officeDocument/2006/relationships/image" Target="../media/image188.png"/><Relationship Id="rId20" Type="http://schemas.openxmlformats.org/officeDocument/2006/relationships/image" Target="../media/image1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8.png"/><Relationship Id="rId11" Type="http://schemas.openxmlformats.org/officeDocument/2006/relationships/image" Target="../media/image183.png"/><Relationship Id="rId5" Type="http://schemas.openxmlformats.org/officeDocument/2006/relationships/image" Target="../media/image177.png"/><Relationship Id="rId15" Type="http://schemas.openxmlformats.org/officeDocument/2006/relationships/image" Target="../media/image187.png"/><Relationship Id="rId10" Type="http://schemas.openxmlformats.org/officeDocument/2006/relationships/image" Target="../media/image182.png"/><Relationship Id="rId19" Type="http://schemas.openxmlformats.org/officeDocument/2006/relationships/image" Target="../media/image191.png"/><Relationship Id="rId4" Type="http://schemas.openxmlformats.org/officeDocument/2006/relationships/image" Target="../media/image176.png"/><Relationship Id="rId9" Type="http://schemas.openxmlformats.org/officeDocument/2006/relationships/image" Target="../media/image181.png"/><Relationship Id="rId14" Type="http://schemas.openxmlformats.org/officeDocument/2006/relationships/image" Target="../media/image186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9.png"/><Relationship Id="rId13" Type="http://schemas.openxmlformats.org/officeDocument/2006/relationships/image" Target="../media/image204.png"/><Relationship Id="rId18" Type="http://schemas.openxmlformats.org/officeDocument/2006/relationships/image" Target="../media/image209.png"/><Relationship Id="rId3" Type="http://schemas.openxmlformats.org/officeDocument/2006/relationships/image" Target="../media/image194.png"/><Relationship Id="rId7" Type="http://schemas.openxmlformats.org/officeDocument/2006/relationships/image" Target="../media/image198.png"/><Relationship Id="rId12" Type="http://schemas.openxmlformats.org/officeDocument/2006/relationships/image" Target="../media/image203.png"/><Relationship Id="rId17" Type="http://schemas.openxmlformats.org/officeDocument/2006/relationships/image" Target="../media/image208.png"/><Relationship Id="rId2" Type="http://schemas.openxmlformats.org/officeDocument/2006/relationships/image" Target="../media/image193.png"/><Relationship Id="rId16" Type="http://schemas.openxmlformats.org/officeDocument/2006/relationships/image" Target="../media/image207.png"/><Relationship Id="rId20" Type="http://schemas.openxmlformats.org/officeDocument/2006/relationships/image" Target="../media/image2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7.png"/><Relationship Id="rId11" Type="http://schemas.openxmlformats.org/officeDocument/2006/relationships/image" Target="../media/image202.png"/><Relationship Id="rId5" Type="http://schemas.openxmlformats.org/officeDocument/2006/relationships/image" Target="../media/image196.png"/><Relationship Id="rId15" Type="http://schemas.openxmlformats.org/officeDocument/2006/relationships/image" Target="../media/image206.png"/><Relationship Id="rId10" Type="http://schemas.openxmlformats.org/officeDocument/2006/relationships/image" Target="../media/image201.png"/><Relationship Id="rId19" Type="http://schemas.openxmlformats.org/officeDocument/2006/relationships/image" Target="../media/image210.png"/><Relationship Id="rId4" Type="http://schemas.openxmlformats.org/officeDocument/2006/relationships/image" Target="../media/image195.png"/><Relationship Id="rId9" Type="http://schemas.openxmlformats.org/officeDocument/2006/relationships/image" Target="../media/image200.png"/><Relationship Id="rId14" Type="http://schemas.openxmlformats.org/officeDocument/2006/relationships/image" Target="../media/image20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3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marketplace.kpiinstitute.org/state-of-strategy-management-practice-report-2022.html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martkpis.kpiinstitute.org/kpi-101/performance-management-and-measurement" TargetMode="External"/><Relationship Id="rId5" Type="http://schemas.openxmlformats.org/officeDocument/2006/relationships/hyperlink" Target="https://smartkpis.kpiinstitute.org/kpi-101/metrics-kpis-kris-and-analytics" TargetMode="External"/><Relationship Id="rId4" Type="http://schemas.openxmlformats.org/officeDocument/2006/relationships/hyperlink" Target="https://marketplace.kpiinstitute.org/templates/toolkits.html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3.png"/><Relationship Id="rId7" Type="http://schemas.openxmlformats.org/officeDocument/2006/relationships/image" Target="../media/image46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arketplace.kpiinstitute.org/publications/top-kpi-series.html" TargetMode="Externa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7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jp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3.jpg"/><Relationship Id="rId4" Type="http://schemas.openxmlformats.org/officeDocument/2006/relationships/image" Target="../media/image222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4.jp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1.png"/><Relationship Id="rId13" Type="http://schemas.openxmlformats.org/officeDocument/2006/relationships/image" Target="../media/image236.png"/><Relationship Id="rId18" Type="http://schemas.openxmlformats.org/officeDocument/2006/relationships/image" Target="../media/image241.png"/><Relationship Id="rId26" Type="http://schemas.openxmlformats.org/officeDocument/2006/relationships/image" Target="../media/image249.png"/><Relationship Id="rId3" Type="http://schemas.openxmlformats.org/officeDocument/2006/relationships/image" Target="../media/image226.png"/><Relationship Id="rId21" Type="http://schemas.openxmlformats.org/officeDocument/2006/relationships/image" Target="../media/image244.png"/><Relationship Id="rId7" Type="http://schemas.openxmlformats.org/officeDocument/2006/relationships/image" Target="../media/image230.png"/><Relationship Id="rId12" Type="http://schemas.openxmlformats.org/officeDocument/2006/relationships/image" Target="../media/image235.png"/><Relationship Id="rId17" Type="http://schemas.openxmlformats.org/officeDocument/2006/relationships/image" Target="../media/image240.png"/><Relationship Id="rId25" Type="http://schemas.openxmlformats.org/officeDocument/2006/relationships/image" Target="../media/image248.png"/><Relationship Id="rId2" Type="http://schemas.openxmlformats.org/officeDocument/2006/relationships/image" Target="../media/image225.png"/><Relationship Id="rId16" Type="http://schemas.openxmlformats.org/officeDocument/2006/relationships/image" Target="../media/image239.png"/><Relationship Id="rId20" Type="http://schemas.openxmlformats.org/officeDocument/2006/relationships/image" Target="../media/image2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9.png"/><Relationship Id="rId11" Type="http://schemas.openxmlformats.org/officeDocument/2006/relationships/image" Target="../media/image234.png"/><Relationship Id="rId24" Type="http://schemas.openxmlformats.org/officeDocument/2006/relationships/image" Target="../media/image247.png"/><Relationship Id="rId5" Type="http://schemas.openxmlformats.org/officeDocument/2006/relationships/image" Target="../media/image228.png"/><Relationship Id="rId15" Type="http://schemas.openxmlformats.org/officeDocument/2006/relationships/image" Target="../media/image238.png"/><Relationship Id="rId23" Type="http://schemas.openxmlformats.org/officeDocument/2006/relationships/image" Target="../media/image246.png"/><Relationship Id="rId10" Type="http://schemas.openxmlformats.org/officeDocument/2006/relationships/image" Target="../media/image233.png"/><Relationship Id="rId19" Type="http://schemas.openxmlformats.org/officeDocument/2006/relationships/image" Target="../media/image242.png"/><Relationship Id="rId4" Type="http://schemas.openxmlformats.org/officeDocument/2006/relationships/image" Target="../media/image227.png"/><Relationship Id="rId9" Type="http://schemas.openxmlformats.org/officeDocument/2006/relationships/image" Target="../media/image232.png"/><Relationship Id="rId14" Type="http://schemas.openxmlformats.org/officeDocument/2006/relationships/image" Target="../media/image237.png"/><Relationship Id="rId22" Type="http://schemas.openxmlformats.org/officeDocument/2006/relationships/image" Target="../media/image245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6.png"/><Relationship Id="rId3" Type="http://schemas.openxmlformats.org/officeDocument/2006/relationships/image" Target="../media/image251.png"/><Relationship Id="rId7" Type="http://schemas.openxmlformats.org/officeDocument/2006/relationships/image" Target="../media/image255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4.png"/><Relationship Id="rId5" Type="http://schemas.openxmlformats.org/officeDocument/2006/relationships/image" Target="../media/image253.png"/><Relationship Id="rId10" Type="http://schemas.openxmlformats.org/officeDocument/2006/relationships/image" Target="../media/image258.png"/><Relationship Id="rId4" Type="http://schemas.openxmlformats.org/officeDocument/2006/relationships/image" Target="../media/image252.png"/><Relationship Id="rId9" Type="http://schemas.openxmlformats.org/officeDocument/2006/relationships/image" Target="../media/image25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marketplace.kpiinstitute.org/publications/top-kpi-series.html" TargetMode="Externa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jpg"/><Relationship Id="rId5" Type="http://schemas.openxmlformats.org/officeDocument/2006/relationships/hyperlink" Target="https://kpiinstitute.org/government-services-index/" TargetMode="External"/><Relationship Id="rId4" Type="http://schemas.openxmlformats.org/officeDocument/2006/relationships/hyperlink" Target="https://marketplace.kpiinstitute.org/publications.html/research-reports.html" TargetMode="Externa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2.png"/><Relationship Id="rId2" Type="http://schemas.openxmlformats.org/officeDocument/2006/relationships/image" Target="../media/image26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4.png"/><Relationship Id="rId4" Type="http://schemas.openxmlformats.org/officeDocument/2006/relationships/image" Target="../media/image263.png"/></Relationships>
</file>

<file path=ppt/slides/_rels/slide6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75.png"/><Relationship Id="rId18" Type="http://schemas.openxmlformats.org/officeDocument/2006/relationships/image" Target="../media/image280.png"/><Relationship Id="rId26" Type="http://schemas.openxmlformats.org/officeDocument/2006/relationships/image" Target="../media/image288.png"/><Relationship Id="rId3" Type="http://schemas.openxmlformats.org/officeDocument/2006/relationships/image" Target="../media/image265.png"/><Relationship Id="rId21" Type="http://schemas.openxmlformats.org/officeDocument/2006/relationships/image" Target="../media/image283.png"/><Relationship Id="rId34" Type="http://schemas.openxmlformats.org/officeDocument/2006/relationships/image" Target="../media/image296.png"/><Relationship Id="rId7" Type="http://schemas.openxmlformats.org/officeDocument/2006/relationships/image" Target="../media/image269.png"/><Relationship Id="rId12" Type="http://schemas.openxmlformats.org/officeDocument/2006/relationships/image" Target="../media/image274.png"/><Relationship Id="rId17" Type="http://schemas.openxmlformats.org/officeDocument/2006/relationships/image" Target="../media/image279.png"/><Relationship Id="rId25" Type="http://schemas.openxmlformats.org/officeDocument/2006/relationships/image" Target="../media/image287.png"/><Relationship Id="rId33" Type="http://schemas.openxmlformats.org/officeDocument/2006/relationships/image" Target="../media/image295.png"/><Relationship Id="rId2" Type="http://schemas.openxmlformats.org/officeDocument/2006/relationships/image" Target="../media/image1.png"/><Relationship Id="rId16" Type="http://schemas.openxmlformats.org/officeDocument/2006/relationships/image" Target="../media/image278.png"/><Relationship Id="rId20" Type="http://schemas.openxmlformats.org/officeDocument/2006/relationships/image" Target="../media/image282.png"/><Relationship Id="rId29" Type="http://schemas.openxmlformats.org/officeDocument/2006/relationships/image" Target="../media/image2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8.png"/><Relationship Id="rId11" Type="http://schemas.openxmlformats.org/officeDocument/2006/relationships/image" Target="../media/image273.png"/><Relationship Id="rId24" Type="http://schemas.openxmlformats.org/officeDocument/2006/relationships/image" Target="../media/image286.png"/><Relationship Id="rId32" Type="http://schemas.openxmlformats.org/officeDocument/2006/relationships/image" Target="../media/image294.png"/><Relationship Id="rId5" Type="http://schemas.openxmlformats.org/officeDocument/2006/relationships/image" Target="../media/image267.png"/><Relationship Id="rId15" Type="http://schemas.openxmlformats.org/officeDocument/2006/relationships/image" Target="../media/image277.png"/><Relationship Id="rId23" Type="http://schemas.openxmlformats.org/officeDocument/2006/relationships/image" Target="../media/image285.png"/><Relationship Id="rId28" Type="http://schemas.openxmlformats.org/officeDocument/2006/relationships/image" Target="../media/image290.png"/><Relationship Id="rId10" Type="http://schemas.openxmlformats.org/officeDocument/2006/relationships/image" Target="../media/image272.png"/><Relationship Id="rId19" Type="http://schemas.openxmlformats.org/officeDocument/2006/relationships/image" Target="../media/image281.png"/><Relationship Id="rId31" Type="http://schemas.openxmlformats.org/officeDocument/2006/relationships/image" Target="../media/image293.png"/><Relationship Id="rId4" Type="http://schemas.openxmlformats.org/officeDocument/2006/relationships/image" Target="../media/image266.png"/><Relationship Id="rId9" Type="http://schemas.openxmlformats.org/officeDocument/2006/relationships/image" Target="../media/image271.png"/><Relationship Id="rId14" Type="http://schemas.openxmlformats.org/officeDocument/2006/relationships/image" Target="../media/image276.png"/><Relationship Id="rId22" Type="http://schemas.openxmlformats.org/officeDocument/2006/relationships/image" Target="../media/image284.png"/><Relationship Id="rId27" Type="http://schemas.openxmlformats.org/officeDocument/2006/relationships/image" Target="../media/image289.png"/><Relationship Id="rId30" Type="http://schemas.openxmlformats.org/officeDocument/2006/relationships/image" Target="../media/image292.png"/><Relationship Id="rId8" Type="http://schemas.openxmlformats.org/officeDocument/2006/relationships/image" Target="../media/image270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0.png"/><Relationship Id="rId5" Type="http://schemas.openxmlformats.org/officeDocument/2006/relationships/image" Target="../media/image299.png"/><Relationship Id="rId4" Type="http://schemas.openxmlformats.org/officeDocument/2006/relationships/image" Target="../media/image298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7.png"/><Relationship Id="rId13" Type="http://schemas.openxmlformats.org/officeDocument/2006/relationships/image" Target="../media/image312.png"/><Relationship Id="rId18" Type="http://schemas.openxmlformats.org/officeDocument/2006/relationships/image" Target="../media/image317.png"/><Relationship Id="rId3" Type="http://schemas.openxmlformats.org/officeDocument/2006/relationships/image" Target="../media/image302.png"/><Relationship Id="rId21" Type="http://schemas.openxmlformats.org/officeDocument/2006/relationships/image" Target="../media/image320.png"/><Relationship Id="rId7" Type="http://schemas.openxmlformats.org/officeDocument/2006/relationships/image" Target="../media/image306.png"/><Relationship Id="rId12" Type="http://schemas.openxmlformats.org/officeDocument/2006/relationships/image" Target="../media/image311.png"/><Relationship Id="rId17" Type="http://schemas.openxmlformats.org/officeDocument/2006/relationships/image" Target="../media/image316.png"/><Relationship Id="rId25" Type="http://schemas.openxmlformats.org/officeDocument/2006/relationships/image" Target="../media/image324.png"/><Relationship Id="rId2" Type="http://schemas.openxmlformats.org/officeDocument/2006/relationships/image" Target="../media/image301.png"/><Relationship Id="rId16" Type="http://schemas.openxmlformats.org/officeDocument/2006/relationships/image" Target="../media/image315.png"/><Relationship Id="rId20" Type="http://schemas.openxmlformats.org/officeDocument/2006/relationships/image" Target="../media/image3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5.png"/><Relationship Id="rId11" Type="http://schemas.openxmlformats.org/officeDocument/2006/relationships/image" Target="../media/image310.png"/><Relationship Id="rId24" Type="http://schemas.openxmlformats.org/officeDocument/2006/relationships/image" Target="../media/image323.png"/><Relationship Id="rId5" Type="http://schemas.openxmlformats.org/officeDocument/2006/relationships/image" Target="../media/image304.png"/><Relationship Id="rId15" Type="http://schemas.openxmlformats.org/officeDocument/2006/relationships/image" Target="../media/image314.png"/><Relationship Id="rId23" Type="http://schemas.openxmlformats.org/officeDocument/2006/relationships/image" Target="../media/image322.png"/><Relationship Id="rId10" Type="http://schemas.openxmlformats.org/officeDocument/2006/relationships/image" Target="../media/image309.png"/><Relationship Id="rId19" Type="http://schemas.openxmlformats.org/officeDocument/2006/relationships/image" Target="../media/image318.png"/><Relationship Id="rId4" Type="http://schemas.openxmlformats.org/officeDocument/2006/relationships/image" Target="../media/image303.png"/><Relationship Id="rId9" Type="http://schemas.openxmlformats.org/officeDocument/2006/relationships/image" Target="../media/image308.png"/><Relationship Id="rId14" Type="http://schemas.openxmlformats.org/officeDocument/2006/relationships/image" Target="../media/image313.png"/><Relationship Id="rId22" Type="http://schemas.openxmlformats.org/officeDocument/2006/relationships/image" Target="../media/image321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5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oso.org/documents/COSOKRIPaperFull-FINALforWebPostingDec110_000.pdf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marketplace.kpiinstitute.org/pick-to-ship-cycle-time-for-customer-orders.html" TargetMode="External"/><Relationship Id="rId4" Type="http://schemas.openxmlformats.org/officeDocument/2006/relationships/hyperlink" Target="https://www.annualreports.com/HostedData/AnnualReports/PDF/NYSE_PHG_2020.pdf" TargetMode="Externa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marketplace.kpiinstitute.org/publications.html/research-reports.html" TargetMode="External"/><Relationship Id="rId7" Type="http://schemas.openxmlformats.org/officeDocument/2006/relationships/image" Target="../media/image52.png"/><Relationship Id="rId2" Type="http://schemas.openxmlformats.org/officeDocument/2006/relationships/hyperlink" Target="https://marketplace.kpiinstitute.org/publications/top-kpi-series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hyperlink" Target="https://marketplace.kpiinstitute.org/publications/magazines.html" TargetMode="Externa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1.png"/><Relationship Id="rId3" Type="http://schemas.openxmlformats.org/officeDocument/2006/relationships/image" Target="../media/image326.png"/><Relationship Id="rId7" Type="http://schemas.openxmlformats.org/officeDocument/2006/relationships/image" Target="../media/image3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9.png"/><Relationship Id="rId5" Type="http://schemas.openxmlformats.org/officeDocument/2006/relationships/image" Target="../media/image328.png"/><Relationship Id="rId4" Type="http://schemas.openxmlformats.org/officeDocument/2006/relationships/image" Target="../media/image327.png"/><Relationship Id="rId9" Type="http://schemas.openxmlformats.org/officeDocument/2006/relationships/image" Target="../media/image332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9.png"/><Relationship Id="rId13" Type="http://schemas.openxmlformats.org/officeDocument/2006/relationships/image" Target="../media/image344.png"/><Relationship Id="rId3" Type="http://schemas.openxmlformats.org/officeDocument/2006/relationships/image" Target="../media/image334.png"/><Relationship Id="rId7" Type="http://schemas.openxmlformats.org/officeDocument/2006/relationships/image" Target="../media/image338.png"/><Relationship Id="rId12" Type="http://schemas.openxmlformats.org/officeDocument/2006/relationships/image" Target="../media/image343.png"/><Relationship Id="rId17" Type="http://schemas.openxmlformats.org/officeDocument/2006/relationships/image" Target="../media/image348.png"/><Relationship Id="rId2" Type="http://schemas.openxmlformats.org/officeDocument/2006/relationships/image" Target="../media/image333.png"/><Relationship Id="rId16" Type="http://schemas.openxmlformats.org/officeDocument/2006/relationships/image" Target="../media/image3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7.png"/><Relationship Id="rId11" Type="http://schemas.openxmlformats.org/officeDocument/2006/relationships/image" Target="../media/image342.png"/><Relationship Id="rId5" Type="http://schemas.openxmlformats.org/officeDocument/2006/relationships/image" Target="../media/image336.png"/><Relationship Id="rId15" Type="http://schemas.openxmlformats.org/officeDocument/2006/relationships/image" Target="../media/image346.png"/><Relationship Id="rId10" Type="http://schemas.openxmlformats.org/officeDocument/2006/relationships/image" Target="../media/image341.png"/><Relationship Id="rId4" Type="http://schemas.openxmlformats.org/officeDocument/2006/relationships/image" Target="../media/image335.png"/><Relationship Id="rId9" Type="http://schemas.openxmlformats.org/officeDocument/2006/relationships/image" Target="../media/image340.png"/><Relationship Id="rId14" Type="http://schemas.openxmlformats.org/officeDocument/2006/relationships/image" Target="../media/image345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5.png"/><Relationship Id="rId3" Type="http://schemas.openxmlformats.org/officeDocument/2006/relationships/image" Target="../media/image350.png"/><Relationship Id="rId7" Type="http://schemas.openxmlformats.org/officeDocument/2006/relationships/image" Target="../media/image354.png"/><Relationship Id="rId2" Type="http://schemas.openxmlformats.org/officeDocument/2006/relationships/image" Target="../media/image3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3.png"/><Relationship Id="rId11" Type="http://schemas.openxmlformats.org/officeDocument/2006/relationships/image" Target="../media/image358.png"/><Relationship Id="rId5" Type="http://schemas.openxmlformats.org/officeDocument/2006/relationships/image" Target="../media/image352.png"/><Relationship Id="rId10" Type="http://schemas.openxmlformats.org/officeDocument/2006/relationships/image" Target="../media/image357.png"/><Relationship Id="rId4" Type="http://schemas.openxmlformats.org/officeDocument/2006/relationships/image" Target="../media/image351.png"/><Relationship Id="rId9" Type="http://schemas.openxmlformats.org/officeDocument/2006/relationships/image" Target="../media/image356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5.png"/><Relationship Id="rId13" Type="http://schemas.openxmlformats.org/officeDocument/2006/relationships/image" Target="../media/image370.png"/><Relationship Id="rId3" Type="http://schemas.openxmlformats.org/officeDocument/2006/relationships/image" Target="../media/image360.png"/><Relationship Id="rId7" Type="http://schemas.openxmlformats.org/officeDocument/2006/relationships/image" Target="../media/image364.png"/><Relationship Id="rId12" Type="http://schemas.openxmlformats.org/officeDocument/2006/relationships/image" Target="../media/image369.png"/><Relationship Id="rId2" Type="http://schemas.openxmlformats.org/officeDocument/2006/relationships/image" Target="../media/image359.png"/><Relationship Id="rId16" Type="http://schemas.openxmlformats.org/officeDocument/2006/relationships/image" Target="../media/image3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3.png"/><Relationship Id="rId11" Type="http://schemas.openxmlformats.org/officeDocument/2006/relationships/image" Target="../media/image368.png"/><Relationship Id="rId5" Type="http://schemas.openxmlformats.org/officeDocument/2006/relationships/image" Target="../media/image362.png"/><Relationship Id="rId15" Type="http://schemas.openxmlformats.org/officeDocument/2006/relationships/image" Target="../media/image372.png"/><Relationship Id="rId10" Type="http://schemas.openxmlformats.org/officeDocument/2006/relationships/image" Target="../media/image367.png"/><Relationship Id="rId4" Type="http://schemas.openxmlformats.org/officeDocument/2006/relationships/image" Target="../media/image361.png"/><Relationship Id="rId9" Type="http://schemas.openxmlformats.org/officeDocument/2006/relationships/image" Target="../media/image366.png"/><Relationship Id="rId14" Type="http://schemas.openxmlformats.org/officeDocument/2006/relationships/image" Target="../media/image371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9.png"/><Relationship Id="rId13" Type="http://schemas.openxmlformats.org/officeDocument/2006/relationships/image" Target="../media/image384.png"/><Relationship Id="rId18" Type="http://schemas.openxmlformats.org/officeDocument/2006/relationships/image" Target="../media/image389.png"/><Relationship Id="rId3" Type="http://schemas.openxmlformats.org/officeDocument/2006/relationships/image" Target="../media/image374.png"/><Relationship Id="rId7" Type="http://schemas.openxmlformats.org/officeDocument/2006/relationships/image" Target="../media/image378.png"/><Relationship Id="rId12" Type="http://schemas.openxmlformats.org/officeDocument/2006/relationships/image" Target="../media/image383.png"/><Relationship Id="rId17" Type="http://schemas.openxmlformats.org/officeDocument/2006/relationships/image" Target="../media/image388.png"/><Relationship Id="rId2" Type="http://schemas.openxmlformats.org/officeDocument/2006/relationships/image" Target="../media/image1.png"/><Relationship Id="rId16" Type="http://schemas.openxmlformats.org/officeDocument/2006/relationships/image" Target="../media/image38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77.png"/><Relationship Id="rId11" Type="http://schemas.openxmlformats.org/officeDocument/2006/relationships/image" Target="../media/image382.png"/><Relationship Id="rId5" Type="http://schemas.openxmlformats.org/officeDocument/2006/relationships/image" Target="../media/image376.png"/><Relationship Id="rId15" Type="http://schemas.openxmlformats.org/officeDocument/2006/relationships/image" Target="../media/image386.png"/><Relationship Id="rId10" Type="http://schemas.openxmlformats.org/officeDocument/2006/relationships/image" Target="../media/image381.png"/><Relationship Id="rId19" Type="http://schemas.openxmlformats.org/officeDocument/2006/relationships/image" Target="../media/image390.png"/><Relationship Id="rId4" Type="http://schemas.openxmlformats.org/officeDocument/2006/relationships/image" Target="../media/image375.png"/><Relationship Id="rId9" Type="http://schemas.openxmlformats.org/officeDocument/2006/relationships/image" Target="../media/image380.png"/><Relationship Id="rId14" Type="http://schemas.openxmlformats.org/officeDocument/2006/relationships/image" Target="../media/image385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64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12" Type="http://schemas.openxmlformats.org/officeDocument/2006/relationships/image" Target="../media/image63.png"/><Relationship Id="rId17" Type="http://schemas.openxmlformats.org/officeDocument/2006/relationships/image" Target="../media/image65.jpg"/><Relationship Id="rId2" Type="http://schemas.openxmlformats.org/officeDocument/2006/relationships/image" Target="../media/image53.png"/><Relationship Id="rId16" Type="http://schemas.openxmlformats.org/officeDocument/2006/relationships/hyperlink" Target="https://marketplace.kpiinstitute.org/publications/magazines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11" Type="http://schemas.openxmlformats.org/officeDocument/2006/relationships/image" Target="../media/image62.png"/><Relationship Id="rId5" Type="http://schemas.openxmlformats.org/officeDocument/2006/relationships/image" Target="../media/image56.png"/><Relationship Id="rId15" Type="http://schemas.openxmlformats.org/officeDocument/2006/relationships/hyperlink" Target="https://kpiinstitute.org/education/training-calendar/" TargetMode="External"/><Relationship Id="rId10" Type="http://schemas.openxmlformats.org/officeDocument/2006/relationships/image" Target="../media/image61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Relationship Id="rId14" Type="http://schemas.openxmlformats.org/officeDocument/2006/relationships/hyperlink" Target="https://marketplace.kpiinstitute.org/publications/top-kpi-series.html" TargetMode="Externa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inkedlearning.org/wp-content/uploads/2017/02/Measuring-Success-Leading-and-Lagging-Indicators-for-Linked-Learning.pdf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police.wa.gov.au/About-Us/Our-agency/Annual-report" TargetMode="External"/><Relationship Id="rId4" Type="http://schemas.openxmlformats.org/officeDocument/2006/relationships/hyperlink" Target="https://www.anao.gov.au/work/annual-report/anao-annual-report-2020-21" TargetMode="Externa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7.png"/><Relationship Id="rId3" Type="http://schemas.openxmlformats.org/officeDocument/2006/relationships/image" Target="../media/image392.jpg"/><Relationship Id="rId7" Type="http://schemas.openxmlformats.org/officeDocument/2006/relationships/image" Target="../media/image396.png"/><Relationship Id="rId2" Type="http://schemas.openxmlformats.org/officeDocument/2006/relationships/image" Target="../media/image391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95.jpg"/><Relationship Id="rId5" Type="http://schemas.openxmlformats.org/officeDocument/2006/relationships/image" Target="../media/image394.jpg"/><Relationship Id="rId4" Type="http://schemas.openxmlformats.org/officeDocument/2006/relationships/image" Target="../media/image393.jp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9.png"/><Relationship Id="rId2" Type="http://schemas.openxmlformats.org/officeDocument/2006/relationships/image" Target="../media/image39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1.png"/><Relationship Id="rId4" Type="http://schemas.openxmlformats.org/officeDocument/2006/relationships/image" Target="../media/image400.png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2.jp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3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4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kpiinstitute.org/exedu-postgraduate-diploma/" TargetMode="Externa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5.jp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6.jp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8.png"/><Relationship Id="rId2" Type="http://schemas.openxmlformats.org/officeDocument/2006/relationships/image" Target="../media/image407.jp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9.jpg"/><Relationship Id="rId1" Type="http://schemas.openxmlformats.org/officeDocument/2006/relationships/slideLayout" Target="../slideLayouts/slideLayout4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0.jp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2.png"/><Relationship Id="rId2" Type="http://schemas.openxmlformats.org/officeDocument/2006/relationships/image" Target="../media/image4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4.png"/><Relationship Id="rId4" Type="http://schemas.openxmlformats.org/officeDocument/2006/relationships/image" Target="../media/image413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1.png"/><Relationship Id="rId13" Type="http://schemas.openxmlformats.org/officeDocument/2006/relationships/image" Target="../media/image426.png"/><Relationship Id="rId3" Type="http://schemas.openxmlformats.org/officeDocument/2006/relationships/image" Target="../media/image416.png"/><Relationship Id="rId7" Type="http://schemas.openxmlformats.org/officeDocument/2006/relationships/image" Target="../media/image420.png"/><Relationship Id="rId12" Type="http://schemas.openxmlformats.org/officeDocument/2006/relationships/image" Target="../media/image425.png"/><Relationship Id="rId2" Type="http://schemas.openxmlformats.org/officeDocument/2006/relationships/image" Target="../media/image4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9.png"/><Relationship Id="rId11" Type="http://schemas.openxmlformats.org/officeDocument/2006/relationships/image" Target="../media/image424.png"/><Relationship Id="rId5" Type="http://schemas.openxmlformats.org/officeDocument/2006/relationships/image" Target="../media/image418.png"/><Relationship Id="rId10" Type="http://schemas.openxmlformats.org/officeDocument/2006/relationships/image" Target="../media/image423.png"/><Relationship Id="rId4" Type="http://schemas.openxmlformats.org/officeDocument/2006/relationships/image" Target="../media/image417.png"/><Relationship Id="rId9" Type="http://schemas.openxmlformats.org/officeDocument/2006/relationships/image" Target="../media/image422.png"/><Relationship Id="rId14" Type="http://schemas.openxmlformats.org/officeDocument/2006/relationships/image" Target="../media/image427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9.jpg"/><Relationship Id="rId2" Type="http://schemas.openxmlformats.org/officeDocument/2006/relationships/image" Target="../media/image428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799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50748" y="1697735"/>
              <a:ext cx="2584704" cy="21640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3682364"/>
              <a:ext cx="9144000" cy="3175635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008465" y="2532335"/>
              <a:ext cx="7135534" cy="4325664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680187" rIns="0" bIns="0" rtlCol="0">
            <a:spAutoFit/>
          </a:bodyPr>
          <a:lstStyle/>
          <a:p>
            <a:pPr marL="368935">
              <a:lnSpc>
                <a:spcPts val="3875"/>
              </a:lnSpc>
              <a:spcBef>
                <a:spcPts val="95"/>
              </a:spcBef>
            </a:pPr>
            <a:r>
              <a:rPr sz="3400" spc="310" dirty="0">
                <a:solidFill>
                  <a:srgbClr val="5F5F5F"/>
                </a:solidFill>
              </a:rPr>
              <a:t>CERTIFIED</a:t>
            </a:r>
            <a:endParaRPr sz="3400" dirty="0"/>
          </a:p>
          <a:p>
            <a:pPr marL="368935" marR="5080">
              <a:lnSpc>
                <a:spcPts val="3679"/>
              </a:lnSpc>
              <a:spcBef>
                <a:spcPts val="250"/>
              </a:spcBef>
            </a:pPr>
            <a:r>
              <a:rPr sz="3400" spc="350" dirty="0">
                <a:solidFill>
                  <a:srgbClr val="087150"/>
                </a:solidFill>
              </a:rPr>
              <a:t>KEY</a:t>
            </a:r>
            <a:r>
              <a:rPr sz="3400" spc="-30" dirty="0">
                <a:solidFill>
                  <a:srgbClr val="087150"/>
                </a:solidFill>
              </a:rPr>
              <a:t> </a:t>
            </a:r>
            <a:r>
              <a:rPr sz="3400" spc="229" dirty="0">
                <a:solidFill>
                  <a:srgbClr val="087150"/>
                </a:solidFill>
              </a:rPr>
              <a:t>PERFORMANCE</a:t>
            </a:r>
            <a:r>
              <a:rPr sz="3400" spc="-20" dirty="0">
                <a:solidFill>
                  <a:srgbClr val="087150"/>
                </a:solidFill>
              </a:rPr>
              <a:t> </a:t>
            </a:r>
            <a:r>
              <a:rPr sz="3400" spc="185" dirty="0">
                <a:solidFill>
                  <a:srgbClr val="087150"/>
                </a:solidFill>
              </a:rPr>
              <a:t>INDICATORS </a:t>
            </a:r>
            <a:r>
              <a:rPr sz="3400" spc="265" dirty="0">
                <a:solidFill>
                  <a:srgbClr val="5F5F5F"/>
                </a:solidFill>
              </a:rPr>
              <a:t>PROFESSIONAL</a:t>
            </a:r>
            <a:endParaRPr sz="3400" dirty="0"/>
          </a:p>
        </p:txBody>
      </p:sp>
      <p:sp>
        <p:nvSpPr>
          <p:cNvPr id="9" name="object 9"/>
          <p:cNvSpPr txBox="1"/>
          <p:nvPr/>
        </p:nvSpPr>
        <p:spPr>
          <a:xfrm>
            <a:off x="669442" y="3729990"/>
            <a:ext cx="3917950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30" dirty="0">
                <a:solidFill>
                  <a:srgbClr val="5F5F5F"/>
                </a:solidFill>
                <a:latin typeface="Tahoma"/>
                <a:cs typeface="Tahoma"/>
              </a:rPr>
              <a:t>Towards</a:t>
            </a:r>
            <a:r>
              <a:rPr sz="2200" spc="-21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2200" spc="-30" dirty="0">
                <a:solidFill>
                  <a:srgbClr val="5F5F5F"/>
                </a:solidFill>
                <a:latin typeface="Tahoma"/>
                <a:cs typeface="Tahoma"/>
              </a:rPr>
              <a:t>the</a:t>
            </a:r>
            <a:r>
              <a:rPr sz="2200" spc="-24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2200" spc="-40" dirty="0">
                <a:solidFill>
                  <a:srgbClr val="5F5F5F"/>
                </a:solidFill>
                <a:latin typeface="Tahoma"/>
                <a:cs typeface="Tahoma"/>
              </a:rPr>
              <a:t>Usage</a:t>
            </a:r>
            <a:r>
              <a:rPr sz="2200" spc="-204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2200" spc="-10" dirty="0">
                <a:solidFill>
                  <a:srgbClr val="5F5F5F"/>
                </a:solidFill>
                <a:latin typeface="Tahoma"/>
                <a:cs typeface="Tahoma"/>
              </a:rPr>
              <a:t>of</a:t>
            </a:r>
            <a:r>
              <a:rPr sz="2200" spc="-24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2200" spc="-100" dirty="0">
                <a:solidFill>
                  <a:srgbClr val="5F5F5F"/>
                </a:solidFill>
                <a:latin typeface="Tahoma"/>
                <a:cs typeface="Tahoma"/>
              </a:rPr>
              <a:t>a</a:t>
            </a:r>
            <a:r>
              <a:rPr sz="2200" spc="-24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2200" spc="-10" dirty="0">
                <a:solidFill>
                  <a:srgbClr val="5F5F5F"/>
                </a:solidFill>
                <a:latin typeface="Tahoma"/>
                <a:cs typeface="Tahoma"/>
              </a:rPr>
              <a:t>Rigorous</a:t>
            </a:r>
            <a:endParaRPr sz="2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2200" dirty="0">
                <a:solidFill>
                  <a:srgbClr val="5F5F5F"/>
                </a:solidFill>
                <a:latin typeface="Tahoma"/>
                <a:cs typeface="Tahoma"/>
              </a:rPr>
              <a:t>KPI</a:t>
            </a:r>
            <a:r>
              <a:rPr sz="2200" spc="-19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2200" spc="-10" dirty="0">
                <a:solidFill>
                  <a:srgbClr val="5F5F5F"/>
                </a:solidFill>
                <a:latin typeface="Tahoma"/>
                <a:cs typeface="Tahoma"/>
              </a:rPr>
              <a:t>Measurement</a:t>
            </a:r>
            <a:r>
              <a:rPr sz="2200" spc="-19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2200" spc="-10" dirty="0">
                <a:solidFill>
                  <a:srgbClr val="5F5F5F"/>
                </a:solidFill>
                <a:latin typeface="Tahoma"/>
                <a:cs typeface="Tahoma"/>
              </a:rPr>
              <a:t>Framework</a:t>
            </a:r>
            <a:endParaRPr sz="2200">
              <a:latin typeface="Tahoma"/>
              <a:cs typeface="Tahoma"/>
            </a:endParaRPr>
          </a:p>
        </p:txBody>
      </p:sp>
      <p:pic>
        <p:nvPicPr>
          <p:cNvPr id="10" name="object 1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129784" y="3148583"/>
            <a:ext cx="2985516" cy="298704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61544" y="2564892"/>
            <a:ext cx="8982710" cy="4293235"/>
            <a:chOff x="161544" y="2564892"/>
            <a:chExt cx="8982710" cy="429323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39127" y="5404104"/>
              <a:ext cx="2404872" cy="1453896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739127" y="5404104"/>
              <a:ext cx="2405380" cy="1454150"/>
            </a:xfrm>
            <a:custGeom>
              <a:avLst/>
              <a:gdLst/>
              <a:ahLst/>
              <a:cxnLst/>
              <a:rect l="l" t="t" r="r" b="b"/>
              <a:pathLst>
                <a:path w="2405379" h="1454150">
                  <a:moveTo>
                    <a:pt x="2404872" y="0"/>
                  </a:moveTo>
                  <a:lnTo>
                    <a:pt x="2403982" y="0"/>
                  </a:lnTo>
                  <a:lnTo>
                    <a:pt x="2391791" y="371881"/>
                  </a:lnTo>
                  <a:lnTo>
                    <a:pt x="2387610" y="416634"/>
                  </a:lnTo>
                  <a:lnTo>
                    <a:pt x="2381879" y="459418"/>
                  </a:lnTo>
                  <a:lnTo>
                    <a:pt x="2374634" y="500278"/>
                  </a:lnTo>
                  <a:lnTo>
                    <a:pt x="2365907" y="539260"/>
                  </a:lnTo>
                  <a:lnTo>
                    <a:pt x="2355735" y="576409"/>
                  </a:lnTo>
                  <a:lnTo>
                    <a:pt x="2331189" y="645389"/>
                  </a:lnTo>
                  <a:lnTo>
                    <a:pt x="2301271" y="707583"/>
                  </a:lnTo>
                  <a:lnTo>
                    <a:pt x="2266257" y="763355"/>
                  </a:lnTo>
                  <a:lnTo>
                    <a:pt x="2226423" y="813069"/>
                  </a:lnTo>
                  <a:lnTo>
                    <a:pt x="2182044" y="857089"/>
                  </a:lnTo>
                  <a:lnTo>
                    <a:pt x="2133397" y="895778"/>
                  </a:lnTo>
                  <a:lnTo>
                    <a:pt x="2080757" y="929500"/>
                  </a:lnTo>
                  <a:lnTo>
                    <a:pt x="2024399" y="958620"/>
                  </a:lnTo>
                  <a:lnTo>
                    <a:pt x="1964600" y="983501"/>
                  </a:lnTo>
                  <a:lnTo>
                    <a:pt x="1901634" y="1004508"/>
                  </a:lnTo>
                  <a:lnTo>
                    <a:pt x="1835779" y="1022003"/>
                  </a:lnTo>
                  <a:lnTo>
                    <a:pt x="1767309" y="1036351"/>
                  </a:lnTo>
                  <a:lnTo>
                    <a:pt x="1696500" y="1047916"/>
                  </a:lnTo>
                  <a:lnTo>
                    <a:pt x="1623628" y="1057062"/>
                  </a:lnTo>
                  <a:lnTo>
                    <a:pt x="1548969" y="1064153"/>
                  </a:lnTo>
                  <a:lnTo>
                    <a:pt x="1472797" y="1069552"/>
                  </a:lnTo>
                  <a:lnTo>
                    <a:pt x="1434231" y="1071731"/>
                  </a:lnTo>
                  <a:lnTo>
                    <a:pt x="1395390" y="1073623"/>
                  </a:lnTo>
                  <a:lnTo>
                    <a:pt x="1317023" y="1076731"/>
                  </a:lnTo>
                  <a:lnTo>
                    <a:pt x="1039156" y="1085273"/>
                  </a:lnTo>
                  <a:lnTo>
                    <a:pt x="959880" y="1088548"/>
                  </a:lnTo>
                  <a:lnTo>
                    <a:pt x="920433" y="1090551"/>
                  </a:lnTo>
                  <a:lnTo>
                    <a:pt x="881159" y="1092860"/>
                  </a:lnTo>
                  <a:lnTo>
                    <a:pt x="842094" y="1095519"/>
                  </a:lnTo>
                  <a:lnTo>
                    <a:pt x="803270" y="1098574"/>
                  </a:lnTo>
                  <a:lnTo>
                    <a:pt x="764724" y="1102070"/>
                  </a:lnTo>
                  <a:lnTo>
                    <a:pt x="726489" y="1106053"/>
                  </a:lnTo>
                  <a:lnTo>
                    <a:pt x="688600" y="1110569"/>
                  </a:lnTo>
                  <a:lnTo>
                    <a:pt x="613998" y="1121379"/>
                  </a:lnTo>
                  <a:lnTo>
                    <a:pt x="541192" y="1134865"/>
                  </a:lnTo>
                  <a:lnTo>
                    <a:pt x="470458" y="1151389"/>
                  </a:lnTo>
                  <a:lnTo>
                    <a:pt x="402073" y="1171317"/>
                  </a:lnTo>
                  <a:lnTo>
                    <a:pt x="336312" y="1195012"/>
                  </a:lnTo>
                  <a:lnTo>
                    <a:pt x="273450" y="1222838"/>
                  </a:lnTo>
                  <a:lnTo>
                    <a:pt x="213764" y="1255158"/>
                  </a:lnTo>
                  <a:lnTo>
                    <a:pt x="157529" y="1292337"/>
                  </a:lnTo>
                  <a:lnTo>
                    <a:pt x="105020" y="1334739"/>
                  </a:lnTo>
                  <a:lnTo>
                    <a:pt x="56515" y="1382727"/>
                  </a:lnTo>
                  <a:lnTo>
                    <a:pt x="0" y="1453896"/>
                  </a:lnTo>
                  <a:lnTo>
                    <a:pt x="2404872" y="1453896"/>
                  </a:lnTo>
                  <a:lnTo>
                    <a:pt x="2404872" y="0"/>
                  </a:lnTo>
                  <a:close/>
                </a:path>
              </a:pathLst>
            </a:custGeom>
            <a:solidFill>
              <a:srgbClr val="0D42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3607" y="3238500"/>
              <a:ext cx="7271004" cy="2185416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673607" y="3238500"/>
              <a:ext cx="7271384" cy="2165985"/>
            </a:xfrm>
            <a:custGeom>
              <a:avLst/>
              <a:gdLst/>
              <a:ahLst/>
              <a:cxnLst/>
              <a:rect l="l" t="t" r="r" b="b"/>
              <a:pathLst>
                <a:path w="7271384" h="2165985">
                  <a:moveTo>
                    <a:pt x="0" y="0"/>
                  </a:moveTo>
                  <a:lnTo>
                    <a:pt x="0" y="2165604"/>
                  </a:lnTo>
                  <a:lnTo>
                    <a:pt x="7271004" y="2165604"/>
                  </a:lnTo>
                  <a:lnTo>
                    <a:pt x="7266051" y="2024888"/>
                  </a:lnTo>
                  <a:lnTo>
                    <a:pt x="7260723" y="1967293"/>
                  </a:lnTo>
                  <a:lnTo>
                    <a:pt x="7251323" y="1913482"/>
                  </a:lnTo>
                  <a:lnTo>
                    <a:pt x="7237988" y="1863304"/>
                  </a:lnTo>
                  <a:lnTo>
                    <a:pt x="7220855" y="1816609"/>
                  </a:lnTo>
                  <a:lnTo>
                    <a:pt x="7200062" y="1773249"/>
                  </a:lnTo>
                  <a:lnTo>
                    <a:pt x="7175744" y="1733075"/>
                  </a:lnTo>
                  <a:lnTo>
                    <a:pt x="7148040" y="1695936"/>
                  </a:lnTo>
                  <a:lnTo>
                    <a:pt x="7117087" y="1661685"/>
                  </a:lnTo>
                  <a:lnTo>
                    <a:pt x="7083021" y="1630170"/>
                  </a:lnTo>
                  <a:lnTo>
                    <a:pt x="7045979" y="1601244"/>
                  </a:lnTo>
                  <a:lnTo>
                    <a:pt x="7006099" y="1574756"/>
                  </a:lnTo>
                  <a:lnTo>
                    <a:pt x="6963518" y="1550558"/>
                  </a:lnTo>
                  <a:lnTo>
                    <a:pt x="6918372" y="1528501"/>
                  </a:lnTo>
                  <a:lnTo>
                    <a:pt x="6870799" y="1508434"/>
                  </a:lnTo>
                  <a:lnTo>
                    <a:pt x="6820936" y="1490208"/>
                  </a:lnTo>
                  <a:lnTo>
                    <a:pt x="6768920" y="1473675"/>
                  </a:lnTo>
                  <a:lnTo>
                    <a:pt x="6714888" y="1458685"/>
                  </a:lnTo>
                  <a:lnTo>
                    <a:pt x="6658977" y="1445088"/>
                  </a:lnTo>
                  <a:lnTo>
                    <a:pt x="6601323" y="1432736"/>
                  </a:lnTo>
                  <a:lnTo>
                    <a:pt x="6542065" y="1421479"/>
                  </a:lnTo>
                  <a:lnTo>
                    <a:pt x="6450469" y="1406320"/>
                  </a:lnTo>
                  <a:lnTo>
                    <a:pt x="6387799" y="1397147"/>
                  </a:lnTo>
                  <a:lnTo>
                    <a:pt x="6324003" y="1388546"/>
                  </a:lnTo>
                  <a:lnTo>
                    <a:pt x="6259220" y="1380369"/>
                  </a:lnTo>
                  <a:lnTo>
                    <a:pt x="5992946" y="1348906"/>
                  </a:lnTo>
                  <a:lnTo>
                    <a:pt x="5891373" y="1336287"/>
                  </a:lnTo>
                  <a:lnTo>
                    <a:pt x="5823508" y="1327221"/>
                  </a:lnTo>
                  <a:lnTo>
                    <a:pt x="5755682" y="1317458"/>
                  </a:lnTo>
                  <a:lnTo>
                    <a:pt x="5688034" y="1306850"/>
                  </a:lnTo>
                  <a:lnTo>
                    <a:pt x="5620700" y="1295246"/>
                  </a:lnTo>
                  <a:lnTo>
                    <a:pt x="5553817" y="1282498"/>
                  </a:lnTo>
                  <a:lnTo>
                    <a:pt x="5487522" y="1268455"/>
                  </a:lnTo>
                  <a:lnTo>
                    <a:pt x="5421952" y="1252970"/>
                  </a:lnTo>
                  <a:lnTo>
                    <a:pt x="5357244" y="1235892"/>
                  </a:lnTo>
                  <a:lnTo>
                    <a:pt x="5293536" y="1217073"/>
                  </a:lnTo>
                  <a:lnTo>
                    <a:pt x="5230964" y="1196362"/>
                  </a:lnTo>
                  <a:lnTo>
                    <a:pt x="5169666" y="1173611"/>
                  </a:lnTo>
                  <a:lnTo>
                    <a:pt x="5109778" y="1148671"/>
                  </a:lnTo>
                  <a:lnTo>
                    <a:pt x="5051438" y="1121391"/>
                  </a:lnTo>
                  <a:lnTo>
                    <a:pt x="4994783" y="1091623"/>
                  </a:lnTo>
                  <a:lnTo>
                    <a:pt x="4939949" y="1059217"/>
                  </a:lnTo>
                  <a:lnTo>
                    <a:pt x="4887074" y="1024025"/>
                  </a:lnTo>
                  <a:lnTo>
                    <a:pt x="4836295" y="985896"/>
                  </a:lnTo>
                  <a:lnTo>
                    <a:pt x="4787749" y="944682"/>
                  </a:lnTo>
                  <a:lnTo>
                    <a:pt x="4741573" y="900233"/>
                  </a:lnTo>
                  <a:lnTo>
                    <a:pt x="4697904" y="852400"/>
                  </a:lnTo>
                  <a:lnTo>
                    <a:pt x="4656879" y="801034"/>
                  </a:lnTo>
                  <a:lnTo>
                    <a:pt x="4618635" y="745984"/>
                  </a:lnTo>
                  <a:lnTo>
                    <a:pt x="4583309" y="687103"/>
                  </a:lnTo>
                  <a:lnTo>
                    <a:pt x="4551039" y="624240"/>
                  </a:lnTo>
                  <a:lnTo>
                    <a:pt x="4521961" y="557247"/>
                  </a:lnTo>
                  <a:lnTo>
                    <a:pt x="4496213" y="485974"/>
                  </a:lnTo>
                  <a:lnTo>
                    <a:pt x="4484630" y="448685"/>
                  </a:lnTo>
                  <a:lnTo>
                    <a:pt x="4473931" y="410271"/>
                  </a:lnTo>
                  <a:lnTo>
                    <a:pt x="4464132" y="370712"/>
                  </a:lnTo>
                  <a:lnTo>
                    <a:pt x="4455252" y="329990"/>
                  </a:lnTo>
                  <a:lnTo>
                    <a:pt x="4447307" y="288086"/>
                  </a:lnTo>
                  <a:lnTo>
                    <a:pt x="4440314" y="244981"/>
                  </a:lnTo>
                  <a:lnTo>
                    <a:pt x="4434291" y="200657"/>
                  </a:lnTo>
                  <a:lnTo>
                    <a:pt x="4429254" y="155095"/>
                  </a:lnTo>
                  <a:lnTo>
                    <a:pt x="4425221" y="108276"/>
                  </a:lnTo>
                  <a:lnTo>
                    <a:pt x="4422209" y="60182"/>
                  </a:lnTo>
                  <a:lnTo>
                    <a:pt x="4420234" y="107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D42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558028" y="2564892"/>
              <a:ext cx="2157983" cy="2397251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5643443" y="2653411"/>
              <a:ext cx="1991995" cy="2225040"/>
            </a:xfrm>
            <a:custGeom>
              <a:avLst/>
              <a:gdLst/>
              <a:ahLst/>
              <a:cxnLst/>
              <a:rect l="l" t="t" r="r" b="b"/>
              <a:pathLst>
                <a:path w="1991995" h="2225040">
                  <a:moveTo>
                    <a:pt x="1665002" y="0"/>
                  </a:moveTo>
                  <a:lnTo>
                    <a:pt x="383788" y="0"/>
                  </a:lnTo>
                  <a:lnTo>
                    <a:pt x="319697" y="226"/>
                  </a:lnTo>
                  <a:lnTo>
                    <a:pt x="274578" y="594"/>
                  </a:lnTo>
                  <a:lnTo>
                    <a:pt x="278271" y="594"/>
                  </a:lnTo>
                  <a:lnTo>
                    <a:pt x="236030" y="1129"/>
                  </a:lnTo>
                  <a:lnTo>
                    <a:pt x="237782" y="1129"/>
                  </a:lnTo>
                  <a:lnTo>
                    <a:pt x="207228" y="1854"/>
                  </a:lnTo>
                  <a:lnTo>
                    <a:pt x="207898" y="1854"/>
                  </a:lnTo>
                  <a:lnTo>
                    <a:pt x="153318" y="9908"/>
                  </a:lnTo>
                  <a:lnTo>
                    <a:pt x="90020" y="38995"/>
                  </a:lnTo>
                  <a:lnTo>
                    <a:pt x="44199" y="75825"/>
                  </a:lnTo>
                  <a:lnTo>
                    <a:pt x="15854" y="120493"/>
                  </a:lnTo>
                  <a:lnTo>
                    <a:pt x="7802" y="161925"/>
                  </a:lnTo>
                  <a:lnTo>
                    <a:pt x="4939" y="207301"/>
                  </a:lnTo>
                  <a:lnTo>
                    <a:pt x="2869" y="283560"/>
                  </a:lnTo>
                  <a:lnTo>
                    <a:pt x="2092" y="330924"/>
                  </a:lnTo>
                  <a:lnTo>
                    <a:pt x="1464" y="383193"/>
                  </a:lnTo>
                  <a:lnTo>
                    <a:pt x="971" y="439429"/>
                  </a:lnTo>
                  <a:lnTo>
                    <a:pt x="595" y="498692"/>
                  </a:lnTo>
                  <a:lnTo>
                    <a:pt x="322" y="560045"/>
                  </a:lnTo>
                  <a:lnTo>
                    <a:pt x="135" y="622549"/>
                  </a:lnTo>
                  <a:lnTo>
                    <a:pt x="18" y="685265"/>
                  </a:lnTo>
                  <a:lnTo>
                    <a:pt x="0" y="969942"/>
                  </a:lnTo>
                  <a:lnTo>
                    <a:pt x="204" y="1023283"/>
                  </a:lnTo>
                  <a:lnTo>
                    <a:pt x="524" y="1078881"/>
                  </a:lnTo>
                  <a:lnTo>
                    <a:pt x="944" y="1136116"/>
                  </a:lnTo>
                  <a:lnTo>
                    <a:pt x="1447" y="1194364"/>
                  </a:lnTo>
                  <a:lnTo>
                    <a:pt x="2017" y="1253006"/>
                  </a:lnTo>
                  <a:lnTo>
                    <a:pt x="2638" y="1311418"/>
                  </a:lnTo>
                  <a:lnTo>
                    <a:pt x="3293" y="1368980"/>
                  </a:lnTo>
                  <a:lnTo>
                    <a:pt x="3966" y="1425070"/>
                  </a:lnTo>
                  <a:lnTo>
                    <a:pt x="4641" y="1479067"/>
                  </a:lnTo>
                  <a:lnTo>
                    <a:pt x="7026" y="1661689"/>
                  </a:lnTo>
                  <a:lnTo>
                    <a:pt x="7802" y="1724279"/>
                  </a:lnTo>
                  <a:lnTo>
                    <a:pt x="30281" y="1781302"/>
                  </a:lnTo>
                  <a:lnTo>
                    <a:pt x="48924" y="1815574"/>
                  </a:lnTo>
                  <a:lnTo>
                    <a:pt x="93307" y="1866973"/>
                  </a:lnTo>
                  <a:lnTo>
                    <a:pt x="151187" y="1897220"/>
                  </a:lnTo>
                  <a:lnTo>
                    <a:pt x="186695" y="1912140"/>
                  </a:lnTo>
                  <a:lnTo>
                    <a:pt x="225526" y="1927730"/>
                  </a:lnTo>
                  <a:lnTo>
                    <a:pt x="267379" y="1943927"/>
                  </a:lnTo>
                  <a:lnTo>
                    <a:pt x="311948" y="1960671"/>
                  </a:lnTo>
                  <a:lnTo>
                    <a:pt x="408024" y="1995554"/>
                  </a:lnTo>
                  <a:lnTo>
                    <a:pt x="1069649" y="2224913"/>
                  </a:lnTo>
                  <a:lnTo>
                    <a:pt x="1069649" y="2224659"/>
                  </a:lnTo>
                  <a:lnTo>
                    <a:pt x="1648390" y="1991993"/>
                  </a:lnTo>
                  <a:lnTo>
                    <a:pt x="1695872" y="1972107"/>
                  </a:lnTo>
                  <a:lnTo>
                    <a:pt x="1740905" y="1952793"/>
                  </a:lnTo>
                  <a:lnTo>
                    <a:pt x="1783108" y="1934139"/>
                  </a:lnTo>
                  <a:lnTo>
                    <a:pt x="1822101" y="1916235"/>
                  </a:lnTo>
                  <a:lnTo>
                    <a:pt x="1857500" y="1899168"/>
                  </a:lnTo>
                  <a:lnTo>
                    <a:pt x="1911306" y="1866973"/>
                  </a:lnTo>
                  <a:lnTo>
                    <a:pt x="1949541" y="1815574"/>
                  </a:lnTo>
                  <a:lnTo>
                    <a:pt x="1984105" y="1728522"/>
                  </a:lnTo>
                  <a:lnTo>
                    <a:pt x="1984262" y="1727835"/>
                  </a:lnTo>
                  <a:lnTo>
                    <a:pt x="1985065" y="1724279"/>
                  </a:lnTo>
                  <a:lnTo>
                    <a:pt x="1985350" y="1695895"/>
                  </a:lnTo>
                  <a:lnTo>
                    <a:pt x="1987753" y="1479067"/>
                  </a:lnTo>
                  <a:lnTo>
                    <a:pt x="1988907" y="1368980"/>
                  </a:lnTo>
                  <a:lnTo>
                    <a:pt x="1989468" y="1311418"/>
                  </a:lnTo>
                  <a:lnTo>
                    <a:pt x="1990001" y="1253006"/>
                  </a:lnTo>
                  <a:lnTo>
                    <a:pt x="1990490" y="1194364"/>
                  </a:lnTo>
                  <a:lnTo>
                    <a:pt x="1990923" y="1136116"/>
                  </a:lnTo>
                  <a:lnTo>
                    <a:pt x="1991283" y="1078881"/>
                  </a:lnTo>
                  <a:lnTo>
                    <a:pt x="1991559" y="1023283"/>
                  </a:lnTo>
                  <a:lnTo>
                    <a:pt x="1991734" y="969942"/>
                  </a:lnTo>
                  <a:lnTo>
                    <a:pt x="1991708" y="685265"/>
                  </a:lnTo>
                  <a:lnTo>
                    <a:pt x="1991603" y="622549"/>
                  </a:lnTo>
                  <a:lnTo>
                    <a:pt x="1991438" y="560045"/>
                  </a:lnTo>
                  <a:lnTo>
                    <a:pt x="1991200" y="498692"/>
                  </a:lnTo>
                  <a:lnTo>
                    <a:pt x="1990876" y="439429"/>
                  </a:lnTo>
                  <a:lnTo>
                    <a:pt x="1990452" y="383193"/>
                  </a:lnTo>
                  <a:lnTo>
                    <a:pt x="1989914" y="330924"/>
                  </a:lnTo>
                  <a:lnTo>
                    <a:pt x="1989251" y="283560"/>
                  </a:lnTo>
                  <a:lnTo>
                    <a:pt x="1988447" y="242039"/>
                  </a:lnTo>
                  <a:lnTo>
                    <a:pt x="1986368" y="180283"/>
                  </a:lnTo>
                  <a:lnTo>
                    <a:pt x="1978062" y="120493"/>
                  </a:lnTo>
                  <a:lnTo>
                    <a:pt x="1953579" y="75825"/>
                  </a:lnTo>
                  <a:lnTo>
                    <a:pt x="1914060" y="38995"/>
                  </a:lnTo>
                  <a:lnTo>
                    <a:pt x="1859458" y="9908"/>
                  </a:lnTo>
                  <a:lnTo>
                    <a:pt x="1813167" y="1854"/>
                  </a:lnTo>
                  <a:lnTo>
                    <a:pt x="1788554" y="1129"/>
                  </a:lnTo>
                  <a:lnTo>
                    <a:pt x="166500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702808" y="2779776"/>
              <a:ext cx="1871472" cy="1905000"/>
            </a:xfrm>
            <a:prstGeom prst="rect">
              <a:avLst/>
            </a:prstGeom>
          </p:spPr>
        </p:pic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519480" y="548385"/>
            <a:ext cx="590423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pc="185" dirty="0">
                <a:solidFill>
                  <a:srgbClr val="000000"/>
                </a:solidFill>
              </a:rPr>
              <a:t>EXECUTIVE</a:t>
            </a:r>
            <a:r>
              <a:rPr spc="-40" dirty="0">
                <a:solidFill>
                  <a:srgbClr val="000000"/>
                </a:solidFill>
              </a:rPr>
              <a:t> </a:t>
            </a:r>
            <a:r>
              <a:rPr spc="70" dirty="0">
                <a:solidFill>
                  <a:srgbClr val="000000"/>
                </a:solidFill>
              </a:rPr>
              <a:t>PROGRAM</a:t>
            </a:r>
            <a:r>
              <a:rPr spc="-40" dirty="0">
                <a:solidFill>
                  <a:srgbClr val="000000"/>
                </a:solidFill>
              </a:rPr>
              <a:t> </a:t>
            </a:r>
            <a:r>
              <a:rPr spc="170" dirty="0">
                <a:solidFill>
                  <a:srgbClr val="000000"/>
                </a:solidFill>
              </a:rPr>
              <a:t>IN</a:t>
            </a:r>
            <a:r>
              <a:rPr spc="-20" dirty="0">
                <a:solidFill>
                  <a:srgbClr val="000000"/>
                </a:solidFill>
              </a:rPr>
              <a:t> </a:t>
            </a:r>
            <a:r>
              <a:rPr spc="165" dirty="0">
                <a:solidFill>
                  <a:srgbClr val="000000"/>
                </a:solidFill>
              </a:rPr>
              <a:t>STRATEGY</a:t>
            </a:r>
            <a:r>
              <a:rPr spc="-40" dirty="0">
                <a:solidFill>
                  <a:srgbClr val="000000"/>
                </a:solidFill>
              </a:rPr>
              <a:t> </a:t>
            </a:r>
            <a:r>
              <a:rPr spc="-100" dirty="0">
                <a:solidFill>
                  <a:srgbClr val="000000"/>
                </a:solidFill>
              </a:rPr>
              <a:t>&amp; </a:t>
            </a:r>
            <a:r>
              <a:rPr spc="135" dirty="0">
                <a:solidFill>
                  <a:srgbClr val="000000"/>
                </a:solidFill>
              </a:rPr>
              <a:t>PERFORMANCE</a:t>
            </a:r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6347" rIns="0" bIns="0" rtlCol="0">
            <a:spAutoFit/>
          </a:bodyPr>
          <a:lstStyle/>
          <a:p>
            <a:pPr marL="2459355">
              <a:lnSpc>
                <a:spcPts val="1250"/>
              </a:lnSpc>
            </a:pPr>
            <a:fld id="{81D60167-4931-47E6-BA6A-407CBD079E47}" type="slidenum">
              <a:rPr spc="-25" dirty="0"/>
              <a:t>10</a:t>
            </a:fld>
            <a:endParaRPr spc="-25" dirty="0"/>
          </a:p>
        </p:txBody>
      </p:sp>
      <p:sp>
        <p:nvSpPr>
          <p:cNvPr id="15" name="object 1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/>
              <a:t>©</a:t>
            </a:r>
            <a:r>
              <a:rPr spc="-15" dirty="0"/>
              <a:t> </a:t>
            </a:r>
            <a:r>
              <a:rPr dirty="0"/>
              <a:t>The</a:t>
            </a:r>
            <a:r>
              <a:rPr spc="-30" dirty="0"/>
              <a:t> </a:t>
            </a:r>
            <a:r>
              <a:rPr dirty="0"/>
              <a:t>KPI</a:t>
            </a:r>
            <a:r>
              <a:rPr spc="-5" dirty="0"/>
              <a:t> </a:t>
            </a:r>
            <a:r>
              <a:rPr dirty="0"/>
              <a:t>Institute</a:t>
            </a:r>
            <a:r>
              <a:rPr spc="-20" dirty="0"/>
              <a:t> 2023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617321" y="1728342"/>
            <a:ext cx="6689090" cy="9309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4604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solidFill>
                  <a:srgbClr val="5F5F5F"/>
                </a:solidFill>
                <a:latin typeface="Century Gothic"/>
                <a:cs typeface="Century Gothic"/>
              </a:rPr>
              <a:t>2.</a:t>
            </a:r>
            <a:r>
              <a:rPr sz="1600" spc="-10" dirty="0">
                <a:solidFill>
                  <a:srgbClr val="5F5F5F"/>
                </a:solidFill>
                <a:latin typeface="Century Gothic"/>
                <a:cs typeface="Century Gothic"/>
              </a:rPr>
              <a:t> </a:t>
            </a:r>
            <a:r>
              <a:rPr sz="1600" spc="-20" dirty="0">
                <a:solidFill>
                  <a:srgbClr val="5F5F5F"/>
                </a:solidFill>
                <a:latin typeface="Century Gothic"/>
                <a:cs typeface="Century Gothic"/>
              </a:rPr>
              <a:t>Graduate </a:t>
            </a:r>
            <a:r>
              <a:rPr sz="1600" dirty="0">
                <a:solidFill>
                  <a:srgbClr val="5F5F5F"/>
                </a:solidFill>
                <a:latin typeface="Century Gothic"/>
                <a:cs typeface="Century Gothic"/>
              </a:rPr>
              <a:t>Certificate</a:t>
            </a:r>
            <a:r>
              <a:rPr sz="1600" spc="20" dirty="0">
                <a:solidFill>
                  <a:srgbClr val="5F5F5F"/>
                </a:solidFill>
                <a:latin typeface="Century Gothic"/>
                <a:cs typeface="Century Gothic"/>
              </a:rPr>
              <a:t> </a:t>
            </a:r>
            <a:r>
              <a:rPr sz="1600" spc="110" dirty="0">
                <a:solidFill>
                  <a:srgbClr val="5F5F5F"/>
                </a:solidFill>
                <a:latin typeface="Century Gothic"/>
                <a:cs typeface="Century Gothic"/>
              </a:rPr>
              <a:t>in</a:t>
            </a:r>
            <a:r>
              <a:rPr sz="1600" dirty="0">
                <a:solidFill>
                  <a:srgbClr val="5F5F5F"/>
                </a:solidFill>
                <a:latin typeface="Century Gothic"/>
                <a:cs typeface="Century Gothic"/>
              </a:rPr>
              <a:t> </a:t>
            </a:r>
            <a:r>
              <a:rPr sz="1600" spc="50" dirty="0">
                <a:solidFill>
                  <a:srgbClr val="5F5F5F"/>
                </a:solidFill>
                <a:latin typeface="Century Gothic"/>
                <a:cs typeface="Century Gothic"/>
              </a:rPr>
              <a:t>Strategy</a:t>
            </a:r>
            <a:r>
              <a:rPr sz="1600" spc="-20" dirty="0">
                <a:solidFill>
                  <a:srgbClr val="5F5F5F"/>
                </a:solidFill>
                <a:latin typeface="Century Gothic"/>
                <a:cs typeface="Century Gothic"/>
              </a:rPr>
              <a:t> </a:t>
            </a:r>
            <a:r>
              <a:rPr sz="1600" dirty="0">
                <a:solidFill>
                  <a:srgbClr val="5F5F5F"/>
                </a:solidFill>
                <a:latin typeface="Century Gothic"/>
                <a:cs typeface="Century Gothic"/>
              </a:rPr>
              <a:t>and</a:t>
            </a:r>
            <a:r>
              <a:rPr sz="1600" spc="-10" dirty="0">
                <a:solidFill>
                  <a:srgbClr val="5F5F5F"/>
                </a:solidFill>
                <a:latin typeface="Century Gothic"/>
                <a:cs typeface="Century Gothic"/>
              </a:rPr>
              <a:t> Performance</a:t>
            </a:r>
            <a:endParaRPr sz="1600">
              <a:latin typeface="Century Gothic"/>
              <a:cs typeface="Century Gothic"/>
            </a:endParaRPr>
          </a:p>
          <a:p>
            <a:pPr marL="12700">
              <a:lnSpc>
                <a:spcPts val="1910"/>
              </a:lnSpc>
              <a:spcBef>
                <a:spcPts val="1395"/>
              </a:spcBef>
            </a:pP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2</a:t>
            </a:r>
            <a:r>
              <a:rPr sz="1600" spc="-14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5" dirty="0">
                <a:solidFill>
                  <a:srgbClr val="5F5F5F"/>
                </a:solidFill>
                <a:latin typeface="Tahoma"/>
                <a:cs typeface="Tahoma"/>
              </a:rPr>
              <a:t>semesters</a:t>
            </a:r>
            <a:r>
              <a:rPr sz="1600" spc="-13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5" dirty="0">
                <a:solidFill>
                  <a:srgbClr val="5F5F5F"/>
                </a:solidFill>
                <a:latin typeface="Tahoma"/>
                <a:cs typeface="Tahoma"/>
              </a:rPr>
              <a:t>(12</a:t>
            </a:r>
            <a:r>
              <a:rPr sz="1600" spc="-14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50" dirty="0">
                <a:solidFill>
                  <a:srgbClr val="5F5F5F"/>
                </a:solidFill>
                <a:latin typeface="Tahoma"/>
                <a:cs typeface="Tahoma"/>
              </a:rPr>
              <a:t>months)</a:t>
            </a:r>
            <a:r>
              <a:rPr sz="1600" spc="-14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to</a:t>
            </a:r>
            <a:r>
              <a:rPr sz="1600" spc="-13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30" dirty="0">
                <a:solidFill>
                  <a:srgbClr val="5F5F5F"/>
                </a:solidFill>
                <a:latin typeface="Tahoma"/>
                <a:cs typeface="Tahoma"/>
              </a:rPr>
              <a:t>complete</a:t>
            </a:r>
            <a:r>
              <a:rPr sz="1600" spc="-14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4</a:t>
            </a:r>
            <a:r>
              <a:rPr sz="1600" spc="-14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5" dirty="0">
                <a:solidFill>
                  <a:srgbClr val="5F5F5F"/>
                </a:solidFill>
                <a:latin typeface="Tahoma"/>
                <a:cs typeface="Tahoma"/>
              </a:rPr>
              <a:t>specialized</a:t>
            </a:r>
            <a:r>
              <a:rPr sz="1600" spc="-17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5" dirty="0">
                <a:solidFill>
                  <a:srgbClr val="5F5F5F"/>
                </a:solidFill>
                <a:latin typeface="Tahoma"/>
                <a:cs typeface="Tahoma"/>
              </a:rPr>
              <a:t>courses</a:t>
            </a:r>
            <a:r>
              <a:rPr sz="1600" spc="-16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40" dirty="0">
                <a:solidFill>
                  <a:srgbClr val="5F5F5F"/>
                </a:solidFill>
                <a:latin typeface="Tahoma"/>
                <a:cs typeface="Tahoma"/>
              </a:rPr>
              <a:t>and</a:t>
            </a:r>
            <a:r>
              <a:rPr sz="1600" spc="-14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5" dirty="0">
                <a:solidFill>
                  <a:srgbClr val="5F5F5F"/>
                </a:solidFill>
                <a:latin typeface="Tahoma"/>
                <a:cs typeface="Tahoma"/>
              </a:rPr>
              <a:t>develop</a:t>
            </a:r>
            <a:r>
              <a:rPr sz="1600" spc="-17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75" dirty="0">
                <a:solidFill>
                  <a:srgbClr val="5F5F5F"/>
                </a:solidFill>
                <a:latin typeface="Tahoma"/>
                <a:cs typeface="Tahoma"/>
              </a:rPr>
              <a:t>a</a:t>
            </a:r>
            <a:r>
              <a:rPr sz="1600" spc="-15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final</a:t>
            </a:r>
            <a:endParaRPr sz="1600">
              <a:latin typeface="Tahoma"/>
              <a:cs typeface="Tahoma"/>
            </a:endParaRPr>
          </a:p>
          <a:p>
            <a:pPr marL="12700">
              <a:lnSpc>
                <a:spcPts val="1910"/>
              </a:lnSpc>
            </a:pP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practitioner</a:t>
            </a:r>
            <a:r>
              <a:rPr sz="1600" spc="-15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portfolio</a:t>
            </a:r>
            <a:r>
              <a:rPr sz="1600" spc="-15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5" dirty="0">
                <a:solidFill>
                  <a:srgbClr val="5F5F5F"/>
                </a:solidFill>
                <a:latin typeface="Tahoma"/>
                <a:cs typeface="Tahoma"/>
              </a:rPr>
              <a:t>(20</a:t>
            </a:r>
            <a:r>
              <a:rPr sz="1600" spc="-15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assignments).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48029" y="3522979"/>
            <a:ext cx="4234180" cy="1485265"/>
          </a:xfrm>
          <a:prstGeom prst="rect">
            <a:avLst/>
          </a:prstGeom>
        </p:spPr>
        <p:txBody>
          <a:bodyPr vert="horz" wrap="square" lIns="0" tIns="22225" rIns="0" bIns="0" rtlCol="0">
            <a:spAutoFit/>
          </a:bodyPr>
          <a:lstStyle/>
          <a:p>
            <a:pPr marL="191135" marR="535940" indent="-179070">
              <a:lnSpc>
                <a:spcPts val="1900"/>
              </a:lnSpc>
              <a:spcBef>
                <a:spcPts val="175"/>
              </a:spcBef>
              <a:buSzPct val="87500"/>
              <a:buFont typeface="Arial"/>
              <a:buChar char="•"/>
              <a:tabLst>
                <a:tab pos="192405" algn="l"/>
              </a:tabLst>
            </a:pPr>
            <a:r>
              <a:rPr sz="1600" dirty="0">
                <a:solidFill>
                  <a:srgbClr val="FFFFFF"/>
                </a:solidFill>
                <a:latin typeface="Tahoma"/>
                <a:cs typeface="Tahoma"/>
              </a:rPr>
              <a:t>Certified</a:t>
            </a:r>
            <a:r>
              <a:rPr sz="1600" spc="-1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600" spc="-35" dirty="0">
                <a:solidFill>
                  <a:srgbClr val="FFFFFF"/>
                </a:solidFill>
                <a:latin typeface="Tahoma"/>
                <a:cs typeface="Tahoma"/>
              </a:rPr>
              <a:t>Strategy</a:t>
            </a:r>
            <a:r>
              <a:rPr sz="1600" spc="-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600" spc="-40" dirty="0">
                <a:solidFill>
                  <a:srgbClr val="FFFFFF"/>
                </a:solidFill>
                <a:latin typeface="Tahoma"/>
                <a:cs typeface="Tahoma"/>
              </a:rPr>
              <a:t>and</a:t>
            </a:r>
            <a:r>
              <a:rPr sz="16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Tahoma"/>
                <a:cs typeface="Tahoma"/>
              </a:rPr>
              <a:t>Business</a:t>
            </a:r>
            <a:r>
              <a:rPr sz="16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Tahoma"/>
                <a:cs typeface="Tahoma"/>
              </a:rPr>
              <a:t>Planning 	Professional</a:t>
            </a:r>
            <a:endParaRPr sz="1600">
              <a:latin typeface="Tahoma"/>
              <a:cs typeface="Tahoma"/>
            </a:endParaRPr>
          </a:p>
          <a:p>
            <a:pPr marL="191770" indent="-179070">
              <a:lnSpc>
                <a:spcPts val="1860"/>
              </a:lnSpc>
              <a:buSzPct val="87500"/>
              <a:buFont typeface="Arial"/>
              <a:buChar char="•"/>
              <a:tabLst>
                <a:tab pos="191770" algn="l"/>
              </a:tabLst>
            </a:pPr>
            <a:r>
              <a:rPr sz="1600" dirty="0">
                <a:solidFill>
                  <a:srgbClr val="FFFFFF"/>
                </a:solidFill>
                <a:latin typeface="Tahoma"/>
                <a:cs typeface="Tahoma"/>
              </a:rPr>
              <a:t>Certified</a:t>
            </a:r>
            <a:r>
              <a:rPr sz="1600" spc="-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/>
                <a:cs typeface="Tahoma"/>
              </a:rPr>
              <a:t>KPI</a:t>
            </a:r>
            <a:r>
              <a:rPr sz="1600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Tahoma"/>
                <a:cs typeface="Tahoma"/>
              </a:rPr>
              <a:t>Professional</a:t>
            </a:r>
            <a:endParaRPr sz="1600">
              <a:latin typeface="Tahoma"/>
              <a:cs typeface="Tahoma"/>
            </a:endParaRPr>
          </a:p>
          <a:p>
            <a:pPr marL="191135" marR="909319" indent="-179070">
              <a:lnSpc>
                <a:spcPts val="1900"/>
              </a:lnSpc>
              <a:spcBef>
                <a:spcPts val="105"/>
              </a:spcBef>
              <a:buSzPct val="87500"/>
              <a:buFont typeface="Arial"/>
              <a:buChar char="•"/>
              <a:tabLst>
                <a:tab pos="192405" algn="l"/>
              </a:tabLst>
            </a:pPr>
            <a:r>
              <a:rPr sz="1600" dirty="0">
                <a:solidFill>
                  <a:srgbClr val="FFFFFF"/>
                </a:solidFill>
                <a:latin typeface="Tahoma"/>
                <a:cs typeface="Tahoma"/>
              </a:rPr>
              <a:t>Certified</a:t>
            </a:r>
            <a:r>
              <a:rPr sz="16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Tahoma"/>
                <a:cs typeface="Tahoma"/>
              </a:rPr>
              <a:t>Performance</a:t>
            </a:r>
            <a:r>
              <a:rPr sz="1600" spc="-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Tahoma"/>
                <a:cs typeface="Tahoma"/>
              </a:rPr>
              <a:t>Management 	Professional</a:t>
            </a:r>
            <a:endParaRPr sz="1600">
              <a:latin typeface="Tahoma"/>
              <a:cs typeface="Tahoma"/>
            </a:endParaRPr>
          </a:p>
          <a:p>
            <a:pPr marL="191770" indent="-179070">
              <a:lnSpc>
                <a:spcPts val="1855"/>
              </a:lnSpc>
              <a:buSzPct val="87500"/>
              <a:buFont typeface="Arial"/>
              <a:buChar char="•"/>
              <a:tabLst>
                <a:tab pos="191770" algn="l"/>
              </a:tabLst>
            </a:pPr>
            <a:r>
              <a:rPr sz="1600" dirty="0">
                <a:solidFill>
                  <a:srgbClr val="FFFFFF"/>
                </a:solidFill>
                <a:latin typeface="Tahoma"/>
                <a:cs typeface="Tahoma"/>
              </a:rPr>
              <a:t>Certified</a:t>
            </a:r>
            <a:r>
              <a:rPr sz="1600" spc="-1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Tahoma"/>
                <a:cs typeface="Tahoma"/>
              </a:rPr>
              <a:t>Agile</a:t>
            </a:r>
            <a:r>
              <a:rPr sz="1600" spc="-1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600" spc="-35" dirty="0">
                <a:solidFill>
                  <a:srgbClr val="FFFFFF"/>
                </a:solidFill>
                <a:latin typeface="Tahoma"/>
                <a:cs typeface="Tahoma"/>
              </a:rPr>
              <a:t>Strategy</a:t>
            </a:r>
            <a:r>
              <a:rPr sz="1600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Tahoma"/>
                <a:cs typeface="Tahoma"/>
              </a:rPr>
              <a:t>Execution</a:t>
            </a:r>
            <a:r>
              <a:rPr sz="16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Tahoma"/>
                <a:cs typeface="Tahoma"/>
              </a:rPr>
              <a:t>Professional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19759" y="5987288"/>
            <a:ext cx="207391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i="1" spc="-95" dirty="0">
                <a:solidFill>
                  <a:srgbClr val="464646"/>
                </a:solidFill>
                <a:latin typeface="Lucida Sans"/>
                <a:cs typeface="Lucida Sans"/>
              </a:rPr>
              <a:t>Access </a:t>
            </a:r>
            <a:r>
              <a:rPr sz="1100" i="1" spc="-85" dirty="0">
                <a:solidFill>
                  <a:srgbClr val="464646"/>
                </a:solidFill>
                <a:latin typeface="Lucida Sans"/>
                <a:cs typeface="Lucida Sans"/>
              </a:rPr>
              <a:t>the </a:t>
            </a:r>
            <a:r>
              <a:rPr sz="1100" i="1" spc="-110" dirty="0">
                <a:solidFill>
                  <a:srgbClr val="464646"/>
                </a:solidFill>
                <a:latin typeface="Lucida Sans"/>
                <a:cs typeface="Lucida Sans"/>
              </a:rPr>
              <a:t>course</a:t>
            </a:r>
            <a:r>
              <a:rPr sz="1100" i="1" spc="-70" dirty="0">
                <a:solidFill>
                  <a:srgbClr val="464646"/>
                </a:solidFill>
                <a:latin typeface="Lucida Sans"/>
                <a:cs typeface="Lucida Sans"/>
              </a:rPr>
              <a:t> </a:t>
            </a:r>
            <a:r>
              <a:rPr sz="1100" i="1" spc="-100" dirty="0">
                <a:solidFill>
                  <a:srgbClr val="464646"/>
                </a:solidFill>
                <a:latin typeface="Lucida Sans"/>
                <a:cs typeface="Lucida Sans"/>
              </a:rPr>
              <a:t>presentation</a:t>
            </a:r>
            <a:r>
              <a:rPr sz="1100" i="1" spc="-135" dirty="0">
                <a:solidFill>
                  <a:srgbClr val="464646"/>
                </a:solidFill>
                <a:latin typeface="Lucida Sans"/>
                <a:cs typeface="Lucida Sans"/>
              </a:rPr>
              <a:t> </a:t>
            </a:r>
            <a:r>
              <a:rPr sz="1100" i="1" u="sng" spc="-80" dirty="0">
                <a:solidFill>
                  <a:srgbClr val="464646"/>
                </a:solidFill>
                <a:uFill>
                  <a:solidFill>
                    <a:srgbClr val="464646"/>
                  </a:solidFill>
                </a:uFill>
                <a:latin typeface="Lucida Sans"/>
                <a:cs typeface="Lucida Sans"/>
                <a:hlinkClick r:id="rId6"/>
              </a:rPr>
              <a:t>here</a:t>
            </a:r>
            <a:r>
              <a:rPr sz="1100" i="1" spc="-80" dirty="0">
                <a:solidFill>
                  <a:srgbClr val="464646"/>
                </a:solidFill>
                <a:latin typeface="Lucida Sans"/>
                <a:cs typeface="Lucida Sans"/>
              </a:rPr>
              <a:t>.</a:t>
            </a:r>
            <a:endParaRPr sz="1100">
              <a:latin typeface="Lucida Sans"/>
              <a:cs typeface="Lucida Sans"/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09258" rIns="0" bIns="0" rtlCol="0">
            <a:spAutoFit/>
          </a:bodyPr>
          <a:lstStyle/>
          <a:p>
            <a:pPr marL="31115">
              <a:lnSpc>
                <a:spcPct val="100000"/>
              </a:lnSpc>
              <a:spcBef>
                <a:spcPts val="100"/>
              </a:spcBef>
            </a:pPr>
            <a:r>
              <a:rPr spc="-180" dirty="0"/>
              <a:t>12.</a:t>
            </a:r>
            <a:r>
              <a:rPr spc="5" dirty="0"/>
              <a:t> </a:t>
            </a:r>
            <a:r>
              <a:rPr spc="195" dirty="0"/>
              <a:t>PERSONAL</a:t>
            </a:r>
            <a:r>
              <a:rPr spc="35" dirty="0"/>
              <a:t> </a:t>
            </a:r>
            <a:r>
              <a:rPr spc="160" dirty="0"/>
              <a:t>PERFORMANCE</a:t>
            </a:r>
            <a:r>
              <a:rPr spc="45" dirty="0"/>
              <a:t> </a:t>
            </a:r>
            <a:r>
              <a:rPr spc="100" dirty="0"/>
              <a:t>MANAGEMENT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90575" y="1341881"/>
            <a:ext cx="8279130" cy="5099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1910"/>
              </a:lnSpc>
              <a:spcBef>
                <a:spcPts val="95"/>
              </a:spcBef>
            </a:pPr>
            <a:r>
              <a:rPr sz="1600" spc="55" dirty="0">
                <a:solidFill>
                  <a:srgbClr val="5F5F5F"/>
                </a:solidFill>
                <a:latin typeface="Tahoma"/>
                <a:cs typeface="Tahoma"/>
              </a:rPr>
              <a:t>A</a:t>
            </a:r>
            <a:r>
              <a:rPr sz="1600" spc="-17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series</a:t>
            </a:r>
            <a:r>
              <a:rPr sz="1600" spc="-16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of</a:t>
            </a:r>
            <a:r>
              <a:rPr sz="1600" spc="-16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50" dirty="0">
                <a:solidFill>
                  <a:srgbClr val="5F5F5F"/>
                </a:solidFill>
                <a:latin typeface="Tahoma"/>
                <a:cs typeface="Tahoma"/>
              </a:rPr>
              <a:t>apps</a:t>
            </a:r>
            <a:r>
              <a:rPr sz="1600" spc="-17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30" dirty="0">
                <a:solidFill>
                  <a:srgbClr val="5F5F5F"/>
                </a:solidFill>
                <a:latin typeface="Tahoma"/>
                <a:cs typeface="Tahoma"/>
              </a:rPr>
              <a:t>enable</a:t>
            </a:r>
            <a:r>
              <a:rPr sz="1600" spc="-18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40" dirty="0">
                <a:solidFill>
                  <a:srgbClr val="5F5F5F"/>
                </a:solidFill>
                <a:latin typeface="Tahoma"/>
                <a:cs typeface="Tahoma"/>
              </a:rPr>
              <a:t>us</a:t>
            </a:r>
            <a:r>
              <a:rPr sz="1600" spc="-17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to</a:t>
            </a:r>
            <a:r>
              <a:rPr sz="1600" spc="-15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0" dirty="0">
                <a:solidFill>
                  <a:srgbClr val="5F5F5F"/>
                </a:solidFill>
                <a:latin typeface="Tahoma"/>
                <a:cs typeface="Tahoma"/>
              </a:rPr>
              <a:t>improve</a:t>
            </a:r>
            <a:r>
              <a:rPr sz="1600" spc="-16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our</a:t>
            </a:r>
            <a:r>
              <a:rPr sz="1600" spc="-16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30" dirty="0">
                <a:solidFill>
                  <a:srgbClr val="5F5F5F"/>
                </a:solidFill>
                <a:latin typeface="Tahoma"/>
                <a:cs typeface="Tahoma"/>
              </a:rPr>
              <a:t>finances’</a:t>
            </a:r>
            <a:r>
              <a:rPr sz="1600" spc="-19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35" dirty="0">
                <a:solidFill>
                  <a:srgbClr val="5F5F5F"/>
                </a:solidFill>
                <a:latin typeface="Tahoma"/>
                <a:cs typeface="Tahoma"/>
              </a:rPr>
              <a:t>planning</a:t>
            </a:r>
            <a:r>
              <a:rPr sz="1600" spc="-19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40" dirty="0">
                <a:solidFill>
                  <a:srgbClr val="5F5F5F"/>
                </a:solidFill>
                <a:latin typeface="Tahoma"/>
                <a:cs typeface="Tahoma"/>
              </a:rPr>
              <a:t>and</a:t>
            </a:r>
            <a:r>
              <a:rPr sz="1600" spc="-16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monitor</a:t>
            </a:r>
            <a:r>
              <a:rPr sz="1600" spc="-14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55" dirty="0">
                <a:solidFill>
                  <a:srgbClr val="5F5F5F"/>
                </a:solidFill>
                <a:latin typeface="Tahoma"/>
                <a:cs typeface="Tahoma"/>
              </a:rPr>
              <a:t>expenses;</a:t>
            </a:r>
            <a:r>
              <a:rPr sz="1600" spc="-17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others</a:t>
            </a:r>
            <a:r>
              <a:rPr sz="1600" spc="-15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enable</a:t>
            </a:r>
            <a:endParaRPr sz="1600">
              <a:latin typeface="Tahoma"/>
              <a:cs typeface="Tahoma"/>
            </a:endParaRPr>
          </a:p>
          <a:p>
            <a:pPr marL="12700">
              <a:lnSpc>
                <a:spcPts val="1910"/>
              </a:lnSpc>
            </a:pP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the</a:t>
            </a:r>
            <a:r>
              <a:rPr sz="1600" spc="-14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5" dirty="0">
                <a:solidFill>
                  <a:srgbClr val="5F5F5F"/>
                </a:solidFill>
                <a:latin typeface="Tahoma"/>
                <a:cs typeface="Tahoma"/>
              </a:rPr>
              <a:t>setting</a:t>
            </a:r>
            <a:r>
              <a:rPr sz="1600" spc="-14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40" dirty="0">
                <a:solidFill>
                  <a:srgbClr val="5F5F5F"/>
                </a:solidFill>
                <a:latin typeface="Tahoma"/>
                <a:cs typeface="Tahoma"/>
              </a:rPr>
              <a:t>and</a:t>
            </a:r>
            <a:r>
              <a:rPr sz="1600" spc="-15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5" dirty="0">
                <a:solidFill>
                  <a:srgbClr val="5F5F5F"/>
                </a:solidFill>
                <a:latin typeface="Tahoma"/>
                <a:cs typeface="Tahoma"/>
              </a:rPr>
              <a:t>tracking</a:t>
            </a:r>
            <a:r>
              <a:rPr sz="1600" spc="-16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of</a:t>
            </a:r>
            <a:r>
              <a:rPr sz="1600" spc="-15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5" dirty="0">
                <a:solidFill>
                  <a:srgbClr val="5F5F5F"/>
                </a:solidFill>
                <a:latin typeface="Tahoma"/>
                <a:cs typeface="Tahoma"/>
              </a:rPr>
              <a:t>personal</a:t>
            </a:r>
            <a:r>
              <a:rPr sz="1600" spc="-17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goals.</a:t>
            </a:r>
            <a:endParaRPr sz="1600">
              <a:latin typeface="Tahoma"/>
              <a:cs typeface="Tahom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6607" y="1894332"/>
            <a:ext cx="8171647" cy="4148328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252475" y="6332016"/>
            <a:ext cx="159639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i="1" spc="-100" dirty="0">
                <a:latin typeface="Lucida Sans"/>
                <a:cs typeface="Lucida Sans"/>
              </a:rPr>
              <a:t>Source:</a:t>
            </a:r>
            <a:r>
              <a:rPr sz="900" i="1" spc="-65" dirty="0">
                <a:latin typeface="Lucida Sans"/>
                <a:cs typeface="Lucida Sans"/>
              </a:rPr>
              <a:t> </a:t>
            </a:r>
            <a:r>
              <a:rPr sz="900" i="1" spc="-90" dirty="0">
                <a:latin typeface="Lucida Sans"/>
                <a:cs typeface="Lucida Sans"/>
              </a:rPr>
              <a:t>Strides</a:t>
            </a:r>
            <a:r>
              <a:rPr sz="900" i="1" spc="-65" dirty="0">
                <a:latin typeface="Lucida Sans"/>
                <a:cs typeface="Lucida Sans"/>
              </a:rPr>
              <a:t> </a:t>
            </a:r>
            <a:r>
              <a:rPr sz="900" i="1" spc="-105" dirty="0">
                <a:latin typeface="Lucida Sans"/>
                <a:cs typeface="Lucida Sans"/>
              </a:rPr>
              <a:t>App</a:t>
            </a:r>
            <a:r>
              <a:rPr sz="900" i="1" spc="-95" dirty="0">
                <a:latin typeface="Lucida Sans"/>
                <a:cs typeface="Lucida Sans"/>
              </a:rPr>
              <a:t> </a:t>
            </a:r>
            <a:r>
              <a:rPr sz="900" i="1" spc="-105" dirty="0">
                <a:latin typeface="Lucida Sans"/>
                <a:cs typeface="Lucida Sans"/>
              </a:rPr>
              <a:t>Images</a:t>
            </a:r>
            <a:r>
              <a:rPr sz="900" i="1" spc="-70" dirty="0">
                <a:latin typeface="Lucida Sans"/>
                <a:cs typeface="Lucida Sans"/>
              </a:rPr>
              <a:t> </a:t>
            </a:r>
            <a:r>
              <a:rPr sz="900" spc="-10" dirty="0">
                <a:latin typeface="Tahoma"/>
                <a:cs typeface="Tahoma"/>
              </a:rPr>
              <a:t>(2023)</a:t>
            </a:r>
            <a:endParaRPr sz="900">
              <a:latin typeface="Tahoma"/>
              <a:cs typeface="Tahoma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6347" rIns="0" bIns="0" rtlCol="0">
            <a:spAutoFit/>
          </a:bodyPr>
          <a:lstStyle/>
          <a:p>
            <a:pPr marL="2392045">
              <a:lnSpc>
                <a:spcPts val="1250"/>
              </a:lnSpc>
            </a:pPr>
            <a:fld id="{81D60167-4931-47E6-BA6A-407CBD079E47}" type="slidenum">
              <a:rPr spc="-25" dirty="0"/>
              <a:t>100</a:t>
            </a:fld>
            <a:endParaRPr spc="-25" dirty="0"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/>
              <a:t>©</a:t>
            </a:r>
            <a:r>
              <a:rPr spc="-15" dirty="0"/>
              <a:t> </a:t>
            </a:r>
            <a:r>
              <a:rPr dirty="0"/>
              <a:t>The</a:t>
            </a:r>
            <a:r>
              <a:rPr spc="-30" dirty="0"/>
              <a:t> </a:t>
            </a:r>
            <a:r>
              <a:rPr dirty="0"/>
              <a:t>KPI</a:t>
            </a:r>
            <a:r>
              <a:rPr spc="-5" dirty="0"/>
              <a:t> </a:t>
            </a:r>
            <a:r>
              <a:rPr dirty="0"/>
              <a:t>Institute</a:t>
            </a:r>
            <a:r>
              <a:rPr spc="-20" dirty="0"/>
              <a:t> 2023</a:t>
            </a: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09258" rIns="0" bIns="0" rtlCol="0">
            <a:spAutoFit/>
          </a:bodyPr>
          <a:lstStyle/>
          <a:p>
            <a:pPr marL="31115">
              <a:lnSpc>
                <a:spcPct val="100000"/>
              </a:lnSpc>
              <a:spcBef>
                <a:spcPts val="100"/>
              </a:spcBef>
            </a:pPr>
            <a:r>
              <a:rPr spc="-180" dirty="0"/>
              <a:t>13.</a:t>
            </a:r>
            <a:r>
              <a:rPr spc="20" dirty="0"/>
              <a:t> </a:t>
            </a:r>
            <a:r>
              <a:rPr spc="300" dirty="0"/>
              <a:t>BENEFITS</a:t>
            </a:r>
            <a:r>
              <a:rPr spc="20" dirty="0"/>
              <a:t> </a:t>
            </a:r>
            <a:r>
              <a:rPr spc="195" dirty="0"/>
              <a:t>REALIZATION</a:t>
            </a:r>
            <a:r>
              <a:rPr spc="50" dirty="0"/>
              <a:t> </a:t>
            </a:r>
            <a:r>
              <a:rPr spc="100" dirty="0"/>
              <a:t>MANAGEMENT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12079" y="2199132"/>
            <a:ext cx="3931920" cy="376427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55803" y="1440306"/>
            <a:ext cx="7881620" cy="4490085"/>
          </a:xfrm>
          <a:prstGeom prst="rect">
            <a:avLst/>
          </a:prstGeom>
        </p:spPr>
        <p:txBody>
          <a:bodyPr vert="horz" wrap="square" lIns="0" tIns="22225" rIns="0" bIns="0" rtlCol="0">
            <a:spAutoFit/>
          </a:bodyPr>
          <a:lstStyle/>
          <a:p>
            <a:pPr marL="12700" marR="5080">
              <a:lnSpc>
                <a:spcPts val="1900"/>
              </a:lnSpc>
              <a:spcBef>
                <a:spcPts val="175"/>
              </a:spcBef>
            </a:pP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Benefits</a:t>
            </a:r>
            <a:r>
              <a:rPr sz="1600" spc="-16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realization</a:t>
            </a:r>
            <a:r>
              <a:rPr sz="1600" spc="-19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is</a:t>
            </a:r>
            <a:r>
              <a:rPr sz="1600" spc="-17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50" dirty="0">
                <a:solidFill>
                  <a:srgbClr val="5F5F5F"/>
                </a:solidFill>
                <a:latin typeface="Tahoma"/>
                <a:cs typeface="Tahoma"/>
              </a:rPr>
              <a:t>an</a:t>
            </a:r>
            <a:r>
              <a:rPr sz="1600" spc="-15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0" dirty="0">
                <a:solidFill>
                  <a:srgbClr val="5F5F5F"/>
                </a:solidFill>
                <a:latin typeface="Tahoma"/>
                <a:cs typeface="Tahoma"/>
              </a:rPr>
              <a:t>important</a:t>
            </a:r>
            <a:r>
              <a:rPr sz="1600" spc="-15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part</a:t>
            </a:r>
            <a:r>
              <a:rPr sz="1600" spc="-16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of</a:t>
            </a:r>
            <a:r>
              <a:rPr sz="1600" spc="-16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0" dirty="0">
                <a:solidFill>
                  <a:srgbClr val="5F5F5F"/>
                </a:solidFill>
                <a:latin typeface="Tahoma"/>
                <a:cs typeface="Tahoma"/>
              </a:rPr>
              <a:t>project</a:t>
            </a:r>
            <a:r>
              <a:rPr sz="1600" spc="-16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60" dirty="0">
                <a:solidFill>
                  <a:srgbClr val="5F5F5F"/>
                </a:solidFill>
                <a:latin typeface="Tahoma"/>
                <a:cs typeface="Tahoma"/>
              </a:rPr>
              <a:t>management</a:t>
            </a:r>
            <a:r>
              <a:rPr sz="1600" spc="-16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50" dirty="0">
                <a:solidFill>
                  <a:srgbClr val="5F5F5F"/>
                </a:solidFill>
                <a:latin typeface="Tahoma"/>
                <a:cs typeface="Tahoma"/>
              </a:rPr>
              <a:t>and</a:t>
            </a:r>
            <a:r>
              <a:rPr sz="1600" spc="-16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0" dirty="0">
                <a:solidFill>
                  <a:srgbClr val="5F5F5F"/>
                </a:solidFill>
                <a:latin typeface="Tahoma"/>
                <a:cs typeface="Tahoma"/>
              </a:rPr>
              <a:t>should</a:t>
            </a:r>
            <a:r>
              <a:rPr sz="1600" spc="-16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rely</a:t>
            </a:r>
            <a:r>
              <a:rPr sz="1600" spc="-17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35" dirty="0">
                <a:solidFill>
                  <a:srgbClr val="5F5F5F"/>
                </a:solidFill>
                <a:latin typeface="Tahoma"/>
                <a:cs typeface="Tahoma"/>
              </a:rPr>
              <a:t>on</a:t>
            </a:r>
            <a:r>
              <a:rPr sz="1600" spc="-17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KPIs</a:t>
            </a:r>
            <a:r>
              <a:rPr sz="1600" spc="-16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0" dirty="0">
                <a:solidFill>
                  <a:srgbClr val="5F5F5F"/>
                </a:solidFill>
                <a:latin typeface="Tahoma"/>
                <a:cs typeface="Tahoma"/>
              </a:rPr>
              <a:t>that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clearly</a:t>
            </a:r>
            <a:r>
              <a:rPr sz="1600" spc="-19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outline</a:t>
            </a:r>
            <a:r>
              <a:rPr sz="1600" spc="-15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0" dirty="0">
                <a:solidFill>
                  <a:srgbClr val="5F5F5F"/>
                </a:solidFill>
                <a:latin typeface="Tahoma"/>
                <a:cs typeface="Tahoma"/>
              </a:rPr>
              <a:t>the</a:t>
            </a:r>
            <a:r>
              <a:rPr sz="1600" spc="-15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35" dirty="0">
                <a:solidFill>
                  <a:srgbClr val="5F5F5F"/>
                </a:solidFill>
                <a:latin typeface="Tahoma"/>
                <a:cs typeface="Tahoma"/>
              </a:rPr>
              <a:t>expected</a:t>
            </a:r>
            <a:r>
              <a:rPr sz="1600" spc="-15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benefits.</a:t>
            </a:r>
            <a:endParaRPr sz="16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65"/>
              </a:spcBef>
            </a:pPr>
            <a:endParaRPr sz="1600">
              <a:latin typeface="Tahoma"/>
              <a:cs typeface="Tahoma"/>
            </a:endParaRPr>
          </a:p>
          <a:p>
            <a:pPr marL="12700" marR="3695700">
              <a:lnSpc>
                <a:spcPct val="99700"/>
              </a:lnSpc>
              <a:spcBef>
                <a:spcPts val="5"/>
              </a:spcBef>
            </a:pP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KPIs</a:t>
            </a:r>
            <a:r>
              <a:rPr sz="1600" spc="-17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40" dirty="0">
                <a:solidFill>
                  <a:srgbClr val="5F5F5F"/>
                </a:solidFill>
                <a:latin typeface="Tahoma"/>
                <a:cs typeface="Tahoma"/>
              </a:rPr>
              <a:t>can</a:t>
            </a:r>
            <a:r>
              <a:rPr sz="1600" spc="-18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35" dirty="0">
                <a:solidFill>
                  <a:srgbClr val="5F5F5F"/>
                </a:solidFill>
                <a:latin typeface="Tahoma"/>
                <a:cs typeface="Tahoma"/>
              </a:rPr>
              <a:t>be</a:t>
            </a:r>
            <a:r>
              <a:rPr sz="1600" spc="-16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30" dirty="0">
                <a:solidFill>
                  <a:srgbClr val="5F5F5F"/>
                </a:solidFill>
                <a:latin typeface="Tahoma"/>
                <a:cs typeface="Tahoma"/>
              </a:rPr>
              <a:t>used</a:t>
            </a:r>
            <a:r>
              <a:rPr sz="1600" spc="-16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to</a:t>
            </a:r>
            <a:r>
              <a:rPr sz="1600" spc="-15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0" dirty="0">
                <a:solidFill>
                  <a:srgbClr val="5F5F5F"/>
                </a:solidFill>
                <a:latin typeface="Tahoma"/>
                <a:cs typeface="Tahoma"/>
              </a:rPr>
              <a:t>define</a:t>
            </a:r>
            <a:r>
              <a:rPr sz="1600" spc="-19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0" dirty="0">
                <a:solidFill>
                  <a:srgbClr val="5F5F5F"/>
                </a:solidFill>
                <a:latin typeface="Tahoma"/>
                <a:cs typeface="Tahoma"/>
              </a:rPr>
              <a:t>the</a:t>
            </a:r>
            <a:r>
              <a:rPr sz="1600" spc="-15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0" dirty="0">
                <a:solidFill>
                  <a:srgbClr val="5F5F5F"/>
                </a:solidFill>
                <a:latin typeface="Tahoma"/>
                <a:cs typeface="Tahoma"/>
              </a:rPr>
              <a:t>benefits</a:t>
            </a:r>
            <a:r>
              <a:rPr sz="1600" spc="-17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expected </a:t>
            </a:r>
            <a:r>
              <a:rPr sz="1600" spc="-40" dirty="0">
                <a:solidFill>
                  <a:srgbClr val="5F5F5F"/>
                </a:solidFill>
                <a:latin typeface="Tahoma"/>
                <a:cs typeface="Tahoma"/>
              </a:rPr>
              <a:t>and</a:t>
            </a:r>
            <a:r>
              <a:rPr sz="1600" spc="-16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35" dirty="0">
                <a:solidFill>
                  <a:srgbClr val="5F5F5F"/>
                </a:solidFill>
                <a:latin typeface="Tahoma"/>
                <a:cs typeface="Tahoma"/>
              </a:rPr>
              <a:t>evaluate</a:t>
            </a:r>
            <a:r>
              <a:rPr sz="1600" spc="-16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0" dirty="0">
                <a:solidFill>
                  <a:srgbClr val="5F5F5F"/>
                </a:solidFill>
                <a:latin typeface="Tahoma"/>
                <a:cs typeface="Tahoma"/>
              </a:rPr>
              <a:t>the</a:t>
            </a:r>
            <a:r>
              <a:rPr sz="1600" spc="-15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35" dirty="0">
                <a:solidFill>
                  <a:srgbClr val="5F5F5F"/>
                </a:solidFill>
                <a:latin typeface="Tahoma"/>
                <a:cs typeface="Tahoma"/>
              </a:rPr>
              <a:t>impact</a:t>
            </a:r>
            <a:r>
              <a:rPr sz="1600" spc="-16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of</a:t>
            </a:r>
            <a:r>
              <a:rPr sz="1600" spc="-16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0" dirty="0">
                <a:solidFill>
                  <a:srgbClr val="5F5F5F"/>
                </a:solidFill>
                <a:latin typeface="Tahoma"/>
                <a:cs typeface="Tahoma"/>
              </a:rPr>
              <a:t>the</a:t>
            </a:r>
            <a:r>
              <a:rPr sz="1600" spc="-14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40" dirty="0">
                <a:solidFill>
                  <a:srgbClr val="5F5F5F"/>
                </a:solidFill>
                <a:latin typeface="Tahoma"/>
                <a:cs typeface="Tahoma"/>
              </a:rPr>
              <a:t>project.</a:t>
            </a:r>
            <a:r>
              <a:rPr sz="1600" spc="-16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Benefits realization</a:t>
            </a:r>
            <a:r>
              <a:rPr sz="1600" spc="-19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is</a:t>
            </a:r>
            <a:r>
              <a:rPr sz="1600" spc="-18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widely</a:t>
            </a:r>
            <a:r>
              <a:rPr sz="1600" spc="-19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30" dirty="0">
                <a:solidFill>
                  <a:srgbClr val="5F5F5F"/>
                </a:solidFill>
                <a:latin typeface="Tahoma"/>
                <a:cs typeface="Tahoma"/>
              </a:rPr>
              <a:t>used</a:t>
            </a:r>
            <a:r>
              <a:rPr sz="1600" spc="-16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in</a:t>
            </a:r>
            <a:r>
              <a:rPr sz="1600" spc="-17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0" dirty="0">
                <a:solidFill>
                  <a:srgbClr val="5F5F5F"/>
                </a:solidFill>
                <a:latin typeface="Tahoma"/>
                <a:cs typeface="Tahoma"/>
              </a:rPr>
              <a:t>the</a:t>
            </a:r>
            <a:r>
              <a:rPr sz="1600" spc="-16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public</a:t>
            </a:r>
            <a:r>
              <a:rPr sz="1600" spc="-20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35" dirty="0">
                <a:solidFill>
                  <a:srgbClr val="5F5F5F"/>
                </a:solidFill>
                <a:latin typeface="Tahoma"/>
                <a:cs typeface="Tahoma"/>
              </a:rPr>
              <a:t>sector,</a:t>
            </a:r>
            <a:r>
              <a:rPr sz="1600" spc="-15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5" dirty="0">
                <a:solidFill>
                  <a:srgbClr val="5F5F5F"/>
                </a:solidFill>
                <a:latin typeface="Tahoma"/>
                <a:cs typeface="Tahoma"/>
              </a:rPr>
              <a:t>but </a:t>
            </a: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its</a:t>
            </a:r>
            <a:r>
              <a:rPr sz="1600" spc="-17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principles</a:t>
            </a:r>
            <a:r>
              <a:rPr sz="1600" spc="-21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40" dirty="0">
                <a:solidFill>
                  <a:srgbClr val="5F5F5F"/>
                </a:solidFill>
                <a:latin typeface="Tahoma"/>
                <a:cs typeface="Tahoma"/>
              </a:rPr>
              <a:t>and</a:t>
            </a:r>
            <a:r>
              <a:rPr sz="1600" spc="-17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practice</a:t>
            </a:r>
            <a:r>
              <a:rPr sz="1600" spc="-19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0" dirty="0">
                <a:solidFill>
                  <a:srgbClr val="5F5F5F"/>
                </a:solidFill>
                <a:latin typeface="Tahoma"/>
                <a:cs typeface="Tahoma"/>
              </a:rPr>
              <a:t>are</a:t>
            </a:r>
            <a:r>
              <a:rPr sz="1600" spc="-17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30" dirty="0">
                <a:solidFill>
                  <a:srgbClr val="5F5F5F"/>
                </a:solidFill>
                <a:latin typeface="Tahoma"/>
                <a:cs typeface="Tahoma"/>
              </a:rPr>
              <a:t>highly</a:t>
            </a:r>
            <a:r>
              <a:rPr sz="1600" spc="-19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relevant</a:t>
            </a:r>
            <a:r>
              <a:rPr sz="1600" spc="-18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5" dirty="0">
                <a:solidFill>
                  <a:srgbClr val="5F5F5F"/>
                </a:solidFill>
                <a:latin typeface="Tahoma"/>
                <a:cs typeface="Tahoma"/>
              </a:rPr>
              <a:t>for </a:t>
            </a:r>
            <a:r>
              <a:rPr sz="1600" spc="-20" dirty="0">
                <a:solidFill>
                  <a:srgbClr val="5F5F5F"/>
                </a:solidFill>
                <a:latin typeface="Tahoma"/>
                <a:cs typeface="Tahoma"/>
              </a:rPr>
              <a:t>the</a:t>
            </a:r>
            <a:r>
              <a:rPr sz="1600" spc="-17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private</a:t>
            </a:r>
            <a:r>
              <a:rPr sz="1600" spc="-19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sector</a:t>
            </a:r>
            <a:r>
              <a:rPr sz="1600" spc="-18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55" dirty="0">
                <a:solidFill>
                  <a:srgbClr val="5F5F5F"/>
                </a:solidFill>
                <a:latin typeface="Tahoma"/>
                <a:cs typeface="Tahoma"/>
              </a:rPr>
              <a:t>as</a:t>
            </a:r>
            <a:r>
              <a:rPr sz="1600" spc="-18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0" dirty="0">
                <a:solidFill>
                  <a:srgbClr val="5F5F5F"/>
                </a:solidFill>
                <a:latin typeface="Tahoma"/>
                <a:cs typeface="Tahoma"/>
              </a:rPr>
              <a:t>well.</a:t>
            </a:r>
            <a:endParaRPr sz="16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920"/>
              </a:spcBef>
            </a:pP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KPI</a:t>
            </a:r>
            <a:r>
              <a:rPr sz="1600" spc="-15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examples:</a:t>
            </a:r>
            <a:endParaRPr sz="1600">
              <a:latin typeface="Tahoma"/>
              <a:cs typeface="Tahoma"/>
            </a:endParaRPr>
          </a:p>
          <a:p>
            <a:pPr marL="297815" indent="-285115">
              <a:lnSpc>
                <a:spcPct val="100000"/>
              </a:lnSpc>
              <a:spcBef>
                <a:spcPts val="1920"/>
              </a:spcBef>
              <a:buClr>
                <a:srgbClr val="0A976C"/>
              </a:buClr>
              <a:buFont typeface="Segoe UI Symbol"/>
              <a:buChar char="⮚"/>
              <a:tabLst>
                <a:tab pos="297815" algn="l"/>
              </a:tabLst>
            </a:pPr>
            <a:r>
              <a:rPr sz="1600" spc="-20" dirty="0">
                <a:solidFill>
                  <a:srgbClr val="5F5F5F"/>
                </a:solidFill>
                <a:latin typeface="Tahoma"/>
                <a:cs typeface="Tahoma"/>
              </a:rPr>
              <a:t>Educational</a:t>
            </a:r>
            <a:r>
              <a:rPr sz="1600" spc="-18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0" dirty="0">
                <a:solidFill>
                  <a:srgbClr val="5F5F5F"/>
                </a:solidFill>
                <a:latin typeface="Tahoma"/>
                <a:cs typeface="Tahoma"/>
              </a:rPr>
              <a:t>Program</a:t>
            </a:r>
            <a:r>
              <a:rPr sz="1600" spc="-13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65" dirty="0">
                <a:solidFill>
                  <a:srgbClr val="5F5F5F"/>
                </a:solidFill>
                <a:latin typeface="Tahoma"/>
                <a:cs typeface="Tahoma"/>
              </a:rPr>
              <a:t>-</a:t>
            </a:r>
            <a:r>
              <a:rPr sz="1600" spc="-16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i="1" spc="-65" dirty="0">
                <a:solidFill>
                  <a:srgbClr val="5F5F5F"/>
                </a:solidFill>
                <a:latin typeface="Lucida Sans"/>
                <a:cs typeface="Lucida Sans"/>
              </a:rPr>
              <a:t>%</a:t>
            </a:r>
            <a:r>
              <a:rPr sz="1600" i="1" spc="-160" dirty="0">
                <a:solidFill>
                  <a:srgbClr val="5F5F5F"/>
                </a:solidFill>
                <a:latin typeface="Lucida Sans"/>
                <a:cs typeface="Lucida Sans"/>
              </a:rPr>
              <a:t> </a:t>
            </a:r>
            <a:r>
              <a:rPr sz="1600" i="1" spc="-145" dirty="0">
                <a:solidFill>
                  <a:srgbClr val="5F5F5F"/>
                </a:solidFill>
                <a:latin typeface="Lucida Sans"/>
                <a:cs typeface="Lucida Sans"/>
              </a:rPr>
              <a:t>Skills</a:t>
            </a:r>
            <a:r>
              <a:rPr sz="1600" i="1" spc="-135" dirty="0">
                <a:solidFill>
                  <a:srgbClr val="5F5F5F"/>
                </a:solidFill>
                <a:latin typeface="Lucida Sans"/>
                <a:cs typeface="Lucida Sans"/>
              </a:rPr>
              <a:t> </a:t>
            </a:r>
            <a:r>
              <a:rPr sz="1600" i="1" spc="-80" dirty="0">
                <a:solidFill>
                  <a:srgbClr val="5F5F5F"/>
                </a:solidFill>
                <a:latin typeface="Lucida Sans"/>
                <a:cs typeface="Lucida Sans"/>
              </a:rPr>
              <a:t>improvement</a:t>
            </a:r>
            <a:endParaRPr sz="1600">
              <a:latin typeface="Lucida Sans"/>
              <a:cs typeface="Lucida Sans"/>
            </a:endParaRPr>
          </a:p>
          <a:p>
            <a:pPr>
              <a:lnSpc>
                <a:spcPct val="100000"/>
              </a:lnSpc>
              <a:spcBef>
                <a:spcPts val="60"/>
              </a:spcBef>
              <a:buClr>
                <a:srgbClr val="0A976C"/>
              </a:buClr>
              <a:buFont typeface="Segoe UI Symbol"/>
              <a:buChar char="⮚"/>
            </a:pPr>
            <a:endParaRPr sz="1600">
              <a:latin typeface="Lucida Sans"/>
              <a:cs typeface="Lucida Sans"/>
            </a:endParaRPr>
          </a:p>
          <a:p>
            <a:pPr marL="297815" indent="-285115">
              <a:lnSpc>
                <a:spcPts val="1910"/>
              </a:lnSpc>
              <a:buClr>
                <a:srgbClr val="0A976C"/>
              </a:buClr>
              <a:buFont typeface="Segoe UI Symbol"/>
              <a:buChar char="⮚"/>
              <a:tabLst>
                <a:tab pos="297815" algn="l"/>
              </a:tabLst>
            </a:pPr>
            <a:r>
              <a:rPr sz="1600" spc="-25" dirty="0">
                <a:solidFill>
                  <a:srgbClr val="5F5F5F"/>
                </a:solidFill>
                <a:latin typeface="Tahoma"/>
                <a:cs typeface="Tahoma"/>
              </a:rPr>
              <a:t>Road</a:t>
            </a:r>
            <a:r>
              <a:rPr sz="1600" spc="-16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Infrastructure</a:t>
            </a:r>
            <a:r>
              <a:rPr sz="1600" spc="-16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0" dirty="0">
                <a:solidFill>
                  <a:srgbClr val="5F5F5F"/>
                </a:solidFill>
                <a:latin typeface="Tahoma"/>
                <a:cs typeface="Tahoma"/>
              </a:rPr>
              <a:t>Program</a:t>
            </a:r>
            <a:r>
              <a:rPr sz="1600" spc="-13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i="1" spc="-15" dirty="0">
                <a:solidFill>
                  <a:srgbClr val="5F5F5F"/>
                </a:solidFill>
                <a:latin typeface="Lucida Sans"/>
                <a:cs typeface="Lucida Sans"/>
              </a:rPr>
              <a:t>-</a:t>
            </a:r>
            <a:r>
              <a:rPr sz="1600" i="1" spc="-170" dirty="0">
                <a:solidFill>
                  <a:srgbClr val="5F5F5F"/>
                </a:solidFill>
                <a:latin typeface="Lucida Sans"/>
                <a:cs typeface="Lucida Sans"/>
              </a:rPr>
              <a:t> </a:t>
            </a:r>
            <a:r>
              <a:rPr sz="1600" i="1" spc="-100" dirty="0">
                <a:solidFill>
                  <a:srgbClr val="5F5F5F"/>
                </a:solidFill>
                <a:latin typeface="Lucida Sans"/>
                <a:cs typeface="Lucida Sans"/>
              </a:rPr>
              <a:t>#</a:t>
            </a:r>
            <a:r>
              <a:rPr sz="1600" i="1" spc="-180" dirty="0">
                <a:solidFill>
                  <a:srgbClr val="5F5F5F"/>
                </a:solidFill>
                <a:latin typeface="Lucida Sans"/>
                <a:cs typeface="Lucida Sans"/>
              </a:rPr>
              <a:t> </a:t>
            </a:r>
            <a:r>
              <a:rPr sz="1600" i="1" spc="-155" dirty="0">
                <a:solidFill>
                  <a:srgbClr val="5F5F5F"/>
                </a:solidFill>
                <a:latin typeface="Lucida Sans"/>
                <a:cs typeface="Lucida Sans"/>
              </a:rPr>
              <a:t>Road</a:t>
            </a:r>
            <a:r>
              <a:rPr sz="1600" i="1" spc="-170" dirty="0">
                <a:solidFill>
                  <a:srgbClr val="5F5F5F"/>
                </a:solidFill>
                <a:latin typeface="Lucida Sans"/>
                <a:cs typeface="Lucida Sans"/>
              </a:rPr>
              <a:t> </a:t>
            </a:r>
            <a:r>
              <a:rPr sz="1600" i="1" spc="-50" dirty="0">
                <a:solidFill>
                  <a:srgbClr val="5F5F5F"/>
                </a:solidFill>
                <a:latin typeface="Lucida Sans"/>
                <a:cs typeface="Lucida Sans"/>
              </a:rPr>
              <a:t>accidents,</a:t>
            </a:r>
            <a:endParaRPr sz="1600">
              <a:latin typeface="Lucida Sans"/>
              <a:cs typeface="Lucida Sans"/>
            </a:endParaRPr>
          </a:p>
          <a:p>
            <a:pPr marL="299085">
              <a:lnSpc>
                <a:spcPts val="1910"/>
              </a:lnSpc>
            </a:pPr>
            <a:r>
              <a:rPr sz="1600" i="1" spc="-100" dirty="0">
                <a:solidFill>
                  <a:srgbClr val="5F5F5F"/>
                </a:solidFill>
                <a:latin typeface="Lucida Sans"/>
                <a:cs typeface="Lucida Sans"/>
              </a:rPr>
              <a:t>#</a:t>
            </a:r>
            <a:r>
              <a:rPr sz="1600" i="1" spc="-175" dirty="0">
                <a:solidFill>
                  <a:srgbClr val="5F5F5F"/>
                </a:solidFill>
                <a:latin typeface="Lucida Sans"/>
                <a:cs typeface="Lucida Sans"/>
              </a:rPr>
              <a:t> </a:t>
            </a:r>
            <a:r>
              <a:rPr sz="1600" i="1" spc="-165" dirty="0">
                <a:solidFill>
                  <a:srgbClr val="5F5F5F"/>
                </a:solidFill>
                <a:latin typeface="Lucida Sans"/>
                <a:cs typeface="Lucida Sans"/>
              </a:rPr>
              <a:t>Traffic</a:t>
            </a:r>
            <a:r>
              <a:rPr sz="1600" i="1" spc="-175" dirty="0">
                <a:solidFill>
                  <a:srgbClr val="5F5F5F"/>
                </a:solidFill>
                <a:latin typeface="Lucida Sans"/>
                <a:cs typeface="Lucida Sans"/>
              </a:rPr>
              <a:t> </a:t>
            </a:r>
            <a:r>
              <a:rPr sz="1600" i="1" spc="-150" dirty="0">
                <a:solidFill>
                  <a:srgbClr val="5F5F5F"/>
                </a:solidFill>
                <a:latin typeface="Lucida Sans"/>
                <a:cs typeface="Lucida Sans"/>
              </a:rPr>
              <a:t>at</a:t>
            </a:r>
            <a:r>
              <a:rPr sz="1600" i="1" spc="-165" dirty="0">
                <a:solidFill>
                  <a:srgbClr val="5F5F5F"/>
                </a:solidFill>
                <a:latin typeface="Lucida Sans"/>
                <a:cs typeface="Lucida Sans"/>
              </a:rPr>
              <a:t> pick</a:t>
            </a:r>
            <a:r>
              <a:rPr sz="1600" i="1" spc="-145" dirty="0">
                <a:solidFill>
                  <a:srgbClr val="5F5F5F"/>
                </a:solidFill>
                <a:latin typeface="Lucida Sans"/>
                <a:cs typeface="Lucida Sans"/>
              </a:rPr>
              <a:t> </a:t>
            </a:r>
            <a:r>
              <a:rPr sz="1600" i="1" spc="-10" dirty="0">
                <a:solidFill>
                  <a:srgbClr val="5F5F5F"/>
                </a:solidFill>
                <a:latin typeface="Lucida Sans"/>
                <a:cs typeface="Lucida Sans"/>
              </a:rPr>
              <a:t>hours</a:t>
            </a:r>
            <a:endParaRPr sz="1600">
              <a:latin typeface="Lucida Sans"/>
              <a:cs typeface="Lucida Sans"/>
            </a:endParaRPr>
          </a:p>
          <a:p>
            <a:pPr>
              <a:lnSpc>
                <a:spcPct val="100000"/>
              </a:lnSpc>
              <a:spcBef>
                <a:spcPts val="60"/>
              </a:spcBef>
            </a:pPr>
            <a:endParaRPr sz="1600">
              <a:latin typeface="Lucida Sans"/>
              <a:cs typeface="Lucida Sans"/>
            </a:endParaRPr>
          </a:p>
          <a:p>
            <a:pPr marL="297815" indent="-285115">
              <a:lnSpc>
                <a:spcPts val="1910"/>
              </a:lnSpc>
              <a:buClr>
                <a:srgbClr val="0A976C"/>
              </a:buClr>
              <a:buFont typeface="Segoe UI Symbol"/>
              <a:buChar char="⮚"/>
              <a:tabLst>
                <a:tab pos="297815" algn="l"/>
              </a:tabLst>
            </a:pP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Marketing</a:t>
            </a:r>
            <a:r>
              <a:rPr sz="1600" spc="-13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30" dirty="0">
                <a:solidFill>
                  <a:srgbClr val="5F5F5F"/>
                </a:solidFill>
                <a:latin typeface="Tahoma"/>
                <a:cs typeface="Tahoma"/>
              </a:rPr>
              <a:t>Campaign</a:t>
            </a:r>
            <a:r>
              <a:rPr sz="1600" spc="-16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65" dirty="0">
                <a:solidFill>
                  <a:srgbClr val="5F5F5F"/>
                </a:solidFill>
                <a:latin typeface="Tahoma"/>
                <a:cs typeface="Tahoma"/>
              </a:rPr>
              <a:t>-</a:t>
            </a:r>
            <a:r>
              <a:rPr sz="1600" spc="-15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i="1" spc="-100" dirty="0">
                <a:solidFill>
                  <a:srgbClr val="5F5F5F"/>
                </a:solidFill>
                <a:latin typeface="Lucida Sans"/>
                <a:cs typeface="Lucida Sans"/>
              </a:rPr>
              <a:t>#</a:t>
            </a:r>
            <a:r>
              <a:rPr sz="1600" i="1" spc="-150" dirty="0">
                <a:solidFill>
                  <a:srgbClr val="5F5F5F"/>
                </a:solidFill>
                <a:latin typeface="Lucida Sans"/>
                <a:cs typeface="Lucida Sans"/>
              </a:rPr>
              <a:t> </a:t>
            </a:r>
            <a:r>
              <a:rPr sz="1600" i="1" spc="-165" dirty="0">
                <a:solidFill>
                  <a:srgbClr val="5F5F5F"/>
                </a:solidFill>
                <a:latin typeface="Lucida Sans"/>
                <a:cs typeface="Lucida Sans"/>
              </a:rPr>
              <a:t>Brand</a:t>
            </a:r>
            <a:r>
              <a:rPr sz="1600" i="1" spc="-145" dirty="0">
                <a:solidFill>
                  <a:srgbClr val="5F5F5F"/>
                </a:solidFill>
                <a:latin typeface="Lucida Sans"/>
                <a:cs typeface="Lucida Sans"/>
              </a:rPr>
              <a:t> </a:t>
            </a:r>
            <a:r>
              <a:rPr sz="1600" i="1" spc="-185" dirty="0">
                <a:solidFill>
                  <a:srgbClr val="5F5F5F"/>
                </a:solidFill>
                <a:latin typeface="Lucida Sans"/>
                <a:cs typeface="Lucida Sans"/>
              </a:rPr>
              <a:t>awareness</a:t>
            </a:r>
            <a:r>
              <a:rPr sz="1600" i="1" spc="-160" dirty="0">
                <a:solidFill>
                  <a:srgbClr val="5F5F5F"/>
                </a:solidFill>
                <a:latin typeface="Lucida Sans"/>
                <a:cs typeface="Lucida Sans"/>
              </a:rPr>
              <a:t> </a:t>
            </a:r>
            <a:r>
              <a:rPr sz="1600" i="1" spc="-10" dirty="0">
                <a:solidFill>
                  <a:srgbClr val="5F5F5F"/>
                </a:solidFill>
                <a:latin typeface="Lucida Sans"/>
                <a:cs typeface="Lucida Sans"/>
              </a:rPr>
              <a:t>index,</a:t>
            </a:r>
            <a:endParaRPr sz="1600">
              <a:latin typeface="Lucida Sans"/>
              <a:cs typeface="Lucida Sans"/>
            </a:endParaRPr>
          </a:p>
          <a:p>
            <a:pPr marL="299085">
              <a:lnSpc>
                <a:spcPts val="1910"/>
              </a:lnSpc>
            </a:pPr>
            <a:r>
              <a:rPr sz="1600" i="1" spc="-65" dirty="0">
                <a:solidFill>
                  <a:srgbClr val="5F5F5F"/>
                </a:solidFill>
                <a:latin typeface="Lucida Sans"/>
                <a:cs typeface="Lucida Sans"/>
              </a:rPr>
              <a:t>%</a:t>
            </a:r>
            <a:r>
              <a:rPr sz="1600" i="1" spc="-180" dirty="0">
                <a:solidFill>
                  <a:srgbClr val="5F5F5F"/>
                </a:solidFill>
                <a:latin typeface="Lucida Sans"/>
                <a:cs typeface="Lucida Sans"/>
              </a:rPr>
              <a:t> </a:t>
            </a:r>
            <a:r>
              <a:rPr sz="1600" i="1" spc="-150" dirty="0">
                <a:solidFill>
                  <a:srgbClr val="5F5F5F"/>
                </a:solidFill>
                <a:latin typeface="Lucida Sans"/>
                <a:cs typeface="Lucida Sans"/>
              </a:rPr>
              <a:t>Market</a:t>
            </a:r>
            <a:r>
              <a:rPr sz="1600" i="1" spc="-175" dirty="0">
                <a:solidFill>
                  <a:srgbClr val="5F5F5F"/>
                </a:solidFill>
                <a:latin typeface="Lucida Sans"/>
                <a:cs typeface="Lucida Sans"/>
              </a:rPr>
              <a:t> </a:t>
            </a:r>
            <a:r>
              <a:rPr sz="1600" i="1" spc="-20" dirty="0">
                <a:solidFill>
                  <a:srgbClr val="5F5F5F"/>
                </a:solidFill>
                <a:latin typeface="Lucida Sans"/>
                <a:cs typeface="Lucida Sans"/>
              </a:rPr>
              <a:t>share</a:t>
            </a:r>
            <a:endParaRPr sz="1600">
              <a:latin typeface="Lucida Sans"/>
              <a:cs typeface="Lucida Sans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6347" rIns="0" bIns="0" rtlCol="0">
            <a:spAutoFit/>
          </a:bodyPr>
          <a:lstStyle/>
          <a:p>
            <a:pPr marL="2392045">
              <a:lnSpc>
                <a:spcPts val="1250"/>
              </a:lnSpc>
            </a:pPr>
            <a:fld id="{81D60167-4931-47E6-BA6A-407CBD079E47}" type="slidenum">
              <a:rPr spc="-25" dirty="0"/>
              <a:t>101</a:t>
            </a:fld>
            <a:endParaRPr spc="-25" dirty="0"/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/>
              <a:t>©</a:t>
            </a:r>
            <a:r>
              <a:rPr spc="-15" dirty="0"/>
              <a:t> </a:t>
            </a:r>
            <a:r>
              <a:rPr dirty="0"/>
              <a:t>The</a:t>
            </a:r>
            <a:r>
              <a:rPr spc="-30" dirty="0"/>
              <a:t> </a:t>
            </a:r>
            <a:r>
              <a:rPr dirty="0"/>
              <a:t>KPI</a:t>
            </a:r>
            <a:r>
              <a:rPr spc="-5" dirty="0"/>
              <a:t> </a:t>
            </a:r>
            <a:r>
              <a:rPr dirty="0"/>
              <a:t>Institute</a:t>
            </a:r>
            <a:r>
              <a:rPr spc="-20" dirty="0"/>
              <a:t> 2023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355803" y="6148832"/>
            <a:ext cx="432371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7815" indent="-285115">
              <a:lnSpc>
                <a:spcPct val="100000"/>
              </a:lnSpc>
              <a:spcBef>
                <a:spcPts val="95"/>
              </a:spcBef>
              <a:buClr>
                <a:srgbClr val="0A976C"/>
              </a:buClr>
              <a:buFont typeface="Segoe UI Symbol"/>
              <a:buChar char="⮚"/>
              <a:tabLst>
                <a:tab pos="297815" algn="l"/>
              </a:tabLst>
            </a:pP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Financial</a:t>
            </a:r>
            <a:r>
              <a:rPr sz="1600" spc="-21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40" dirty="0">
                <a:solidFill>
                  <a:srgbClr val="5F5F5F"/>
                </a:solidFill>
                <a:latin typeface="Tahoma"/>
                <a:cs typeface="Tahoma"/>
              </a:rPr>
              <a:t>Investment</a:t>
            </a:r>
            <a:r>
              <a:rPr sz="1600" spc="-14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65" dirty="0">
                <a:solidFill>
                  <a:srgbClr val="5F5F5F"/>
                </a:solidFill>
                <a:latin typeface="Tahoma"/>
                <a:cs typeface="Tahoma"/>
              </a:rPr>
              <a:t>-</a:t>
            </a:r>
            <a:r>
              <a:rPr sz="1600" spc="-15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345" dirty="0">
                <a:solidFill>
                  <a:srgbClr val="5F5F5F"/>
                </a:solidFill>
                <a:latin typeface="Tahoma"/>
                <a:cs typeface="Tahoma"/>
              </a:rPr>
              <a:t>%</a:t>
            </a:r>
            <a:r>
              <a:rPr sz="1600" spc="-16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Return</a:t>
            </a:r>
            <a:r>
              <a:rPr sz="1600" spc="-14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35" dirty="0">
                <a:solidFill>
                  <a:srgbClr val="5F5F5F"/>
                </a:solidFill>
                <a:latin typeface="Tahoma"/>
                <a:cs typeface="Tahoma"/>
              </a:rPr>
              <a:t>on</a:t>
            </a:r>
            <a:r>
              <a:rPr sz="1600" spc="-16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Investment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554726" y="6197295"/>
            <a:ext cx="33089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900" i="1" dirty="0">
                <a:solidFill>
                  <a:srgbClr val="5F5F5F"/>
                </a:solidFill>
                <a:latin typeface="Times New Roman"/>
                <a:cs typeface="Times New Roman"/>
              </a:rPr>
              <a:t>Source:</a:t>
            </a:r>
            <a:r>
              <a:rPr sz="900" i="1" spc="-20" dirty="0">
                <a:solidFill>
                  <a:srgbClr val="5F5F5F"/>
                </a:solidFill>
                <a:latin typeface="Times New Roman"/>
                <a:cs typeface="Times New Roman"/>
              </a:rPr>
              <a:t> </a:t>
            </a:r>
            <a:r>
              <a:rPr sz="900" i="1" dirty="0">
                <a:solidFill>
                  <a:srgbClr val="5F5F5F"/>
                </a:solidFill>
                <a:latin typeface="Times New Roman"/>
                <a:cs typeface="Times New Roman"/>
              </a:rPr>
              <a:t>Department</a:t>
            </a:r>
            <a:r>
              <a:rPr sz="900" i="1" spc="-15" dirty="0">
                <a:solidFill>
                  <a:srgbClr val="5F5F5F"/>
                </a:solidFill>
                <a:latin typeface="Times New Roman"/>
                <a:cs typeface="Times New Roman"/>
              </a:rPr>
              <a:t> </a:t>
            </a:r>
            <a:r>
              <a:rPr sz="900" i="1" dirty="0">
                <a:solidFill>
                  <a:srgbClr val="5F5F5F"/>
                </a:solidFill>
                <a:latin typeface="Times New Roman"/>
                <a:cs typeface="Times New Roman"/>
              </a:rPr>
              <a:t>of</a:t>
            </a:r>
            <a:r>
              <a:rPr sz="900" i="1" spc="-15" dirty="0">
                <a:solidFill>
                  <a:srgbClr val="5F5F5F"/>
                </a:solidFill>
                <a:latin typeface="Times New Roman"/>
                <a:cs typeface="Times New Roman"/>
              </a:rPr>
              <a:t> </a:t>
            </a:r>
            <a:r>
              <a:rPr sz="900" i="1" dirty="0">
                <a:solidFill>
                  <a:srgbClr val="5F5F5F"/>
                </a:solidFill>
                <a:latin typeface="Times New Roman"/>
                <a:cs typeface="Times New Roman"/>
              </a:rPr>
              <a:t>Finance,</a:t>
            </a:r>
            <a:r>
              <a:rPr sz="900" i="1" spc="-15" dirty="0">
                <a:solidFill>
                  <a:srgbClr val="5F5F5F"/>
                </a:solidFill>
                <a:latin typeface="Times New Roman"/>
                <a:cs typeface="Times New Roman"/>
              </a:rPr>
              <a:t> </a:t>
            </a:r>
            <a:r>
              <a:rPr sz="900" i="1" dirty="0">
                <a:solidFill>
                  <a:srgbClr val="5F5F5F"/>
                </a:solidFill>
                <a:latin typeface="Times New Roman"/>
                <a:cs typeface="Times New Roman"/>
              </a:rPr>
              <a:t>United</a:t>
            </a:r>
            <a:r>
              <a:rPr sz="900" i="1" spc="-10" dirty="0">
                <a:solidFill>
                  <a:srgbClr val="5F5F5F"/>
                </a:solidFill>
                <a:latin typeface="Times New Roman"/>
                <a:cs typeface="Times New Roman"/>
              </a:rPr>
              <a:t> </a:t>
            </a:r>
            <a:r>
              <a:rPr sz="900" i="1" dirty="0">
                <a:solidFill>
                  <a:srgbClr val="5F5F5F"/>
                </a:solidFill>
                <a:latin typeface="Times New Roman"/>
                <a:cs typeface="Times New Roman"/>
              </a:rPr>
              <a:t>Kingdome</a:t>
            </a:r>
            <a:r>
              <a:rPr sz="900" i="1" spc="-35" dirty="0">
                <a:solidFill>
                  <a:srgbClr val="5F5F5F"/>
                </a:solidFill>
                <a:latin typeface="Times New Roman"/>
                <a:cs typeface="Times New Roman"/>
              </a:rPr>
              <a:t> </a:t>
            </a:r>
            <a:r>
              <a:rPr sz="900" i="1" dirty="0">
                <a:solidFill>
                  <a:srgbClr val="5F5F5F"/>
                </a:solidFill>
                <a:latin typeface="Times New Roman"/>
                <a:cs typeface="Times New Roman"/>
              </a:rPr>
              <a:t>(2023),</a:t>
            </a:r>
            <a:r>
              <a:rPr sz="900" i="1" spc="-25" dirty="0">
                <a:solidFill>
                  <a:srgbClr val="5F5F5F"/>
                </a:solidFill>
                <a:latin typeface="Times New Roman"/>
                <a:cs typeface="Times New Roman"/>
              </a:rPr>
              <a:t> </a:t>
            </a:r>
            <a:r>
              <a:rPr sz="900" i="1" spc="-10" dirty="0">
                <a:solidFill>
                  <a:srgbClr val="5F5F5F"/>
                </a:solidFill>
                <a:latin typeface="Times New Roman"/>
                <a:cs typeface="Times New Roman"/>
              </a:rPr>
              <a:t>Introduction </a:t>
            </a:r>
            <a:r>
              <a:rPr sz="900" i="1" dirty="0">
                <a:solidFill>
                  <a:srgbClr val="5F5F5F"/>
                </a:solidFill>
                <a:latin typeface="Times New Roman"/>
                <a:cs typeface="Times New Roman"/>
              </a:rPr>
              <a:t>to</a:t>
            </a:r>
            <a:r>
              <a:rPr sz="900" i="1" spc="-15" dirty="0">
                <a:solidFill>
                  <a:srgbClr val="5F5F5F"/>
                </a:solidFill>
                <a:latin typeface="Times New Roman"/>
                <a:cs typeface="Times New Roman"/>
              </a:rPr>
              <a:t> </a:t>
            </a:r>
            <a:r>
              <a:rPr sz="900" i="1" dirty="0">
                <a:solidFill>
                  <a:srgbClr val="5F5F5F"/>
                </a:solidFill>
                <a:latin typeface="Times New Roman"/>
                <a:cs typeface="Times New Roman"/>
              </a:rPr>
              <a:t>Benefits</a:t>
            </a:r>
            <a:r>
              <a:rPr sz="900" i="1" spc="-20" dirty="0">
                <a:solidFill>
                  <a:srgbClr val="5F5F5F"/>
                </a:solidFill>
                <a:latin typeface="Times New Roman"/>
                <a:cs typeface="Times New Roman"/>
              </a:rPr>
              <a:t> </a:t>
            </a:r>
            <a:r>
              <a:rPr sz="900" i="1" dirty="0">
                <a:solidFill>
                  <a:srgbClr val="5F5F5F"/>
                </a:solidFill>
                <a:latin typeface="Times New Roman"/>
                <a:cs typeface="Times New Roman"/>
              </a:rPr>
              <a:t>Management</a:t>
            </a:r>
            <a:r>
              <a:rPr sz="900" i="1" spc="-15" dirty="0">
                <a:solidFill>
                  <a:srgbClr val="5F5F5F"/>
                </a:solidFill>
                <a:latin typeface="Times New Roman"/>
                <a:cs typeface="Times New Roman"/>
              </a:rPr>
              <a:t> </a:t>
            </a:r>
            <a:r>
              <a:rPr sz="900" i="1" dirty="0">
                <a:solidFill>
                  <a:srgbClr val="5F5F5F"/>
                </a:solidFill>
                <a:latin typeface="Times New Roman"/>
                <a:cs typeface="Times New Roman"/>
              </a:rPr>
              <a:t>for</a:t>
            </a:r>
            <a:r>
              <a:rPr sz="900" i="1" spc="-25" dirty="0">
                <a:solidFill>
                  <a:srgbClr val="5F5F5F"/>
                </a:solidFill>
                <a:latin typeface="Times New Roman"/>
                <a:cs typeface="Times New Roman"/>
              </a:rPr>
              <a:t> </a:t>
            </a:r>
            <a:r>
              <a:rPr sz="900" i="1" dirty="0">
                <a:solidFill>
                  <a:srgbClr val="5F5F5F"/>
                </a:solidFill>
                <a:latin typeface="Times New Roman"/>
                <a:cs typeface="Times New Roman"/>
              </a:rPr>
              <a:t>Programmes</a:t>
            </a:r>
            <a:r>
              <a:rPr sz="900" i="1" spc="-20" dirty="0">
                <a:solidFill>
                  <a:srgbClr val="5F5F5F"/>
                </a:solidFill>
                <a:latin typeface="Times New Roman"/>
                <a:cs typeface="Times New Roman"/>
              </a:rPr>
              <a:t> </a:t>
            </a:r>
            <a:r>
              <a:rPr sz="900" i="1" dirty="0">
                <a:solidFill>
                  <a:srgbClr val="5F5F5F"/>
                </a:solidFill>
                <a:latin typeface="Times New Roman"/>
                <a:cs typeface="Times New Roman"/>
              </a:rPr>
              <a:t>and</a:t>
            </a:r>
            <a:r>
              <a:rPr sz="900" i="1" spc="-15" dirty="0">
                <a:solidFill>
                  <a:srgbClr val="5F5F5F"/>
                </a:solidFill>
                <a:latin typeface="Times New Roman"/>
                <a:cs typeface="Times New Roman"/>
              </a:rPr>
              <a:t> </a:t>
            </a:r>
            <a:r>
              <a:rPr sz="900" i="1" spc="-10" dirty="0">
                <a:solidFill>
                  <a:srgbClr val="5F5F5F"/>
                </a:solidFill>
                <a:latin typeface="Times New Roman"/>
                <a:cs typeface="Times New Roman"/>
              </a:rPr>
              <a:t>Projects</a:t>
            </a:r>
            <a:endParaRPr sz="9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18148" rIns="0" bIns="0" rtlCol="0">
            <a:spAutoFit/>
          </a:bodyPr>
          <a:lstStyle/>
          <a:p>
            <a:pPr marL="93980">
              <a:lnSpc>
                <a:spcPct val="100000"/>
              </a:lnSpc>
              <a:spcBef>
                <a:spcPts val="100"/>
              </a:spcBef>
            </a:pPr>
            <a:r>
              <a:rPr spc="-75" dirty="0"/>
              <a:t>14.</a:t>
            </a:r>
            <a:r>
              <a:rPr spc="-25" dirty="0"/>
              <a:t> </a:t>
            </a:r>
            <a:r>
              <a:rPr spc="225" dirty="0"/>
              <a:t>SUSTAINABILITY</a:t>
            </a:r>
            <a:r>
              <a:rPr spc="25" dirty="0"/>
              <a:t> </a:t>
            </a:r>
            <a:r>
              <a:rPr spc="145" dirty="0"/>
              <a:t>PERFORMANCE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010405" y="6354876"/>
            <a:ext cx="190055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i="1" dirty="0">
                <a:solidFill>
                  <a:srgbClr val="5F5F5F"/>
                </a:solidFill>
                <a:latin typeface="Times New Roman"/>
                <a:cs typeface="Times New Roman"/>
              </a:rPr>
              <a:t>Source:</a:t>
            </a:r>
            <a:r>
              <a:rPr sz="900" i="1" spc="-40" dirty="0">
                <a:solidFill>
                  <a:srgbClr val="5F5F5F"/>
                </a:solidFill>
                <a:latin typeface="Times New Roman"/>
                <a:cs typeface="Times New Roman"/>
              </a:rPr>
              <a:t> </a:t>
            </a:r>
            <a:r>
              <a:rPr sz="900" i="1" dirty="0">
                <a:solidFill>
                  <a:srgbClr val="5F5F5F"/>
                </a:solidFill>
                <a:latin typeface="Times New Roman"/>
                <a:cs typeface="Times New Roman"/>
              </a:rPr>
              <a:t>Harvard</a:t>
            </a:r>
            <a:r>
              <a:rPr sz="900" i="1" spc="-30" dirty="0">
                <a:solidFill>
                  <a:srgbClr val="5F5F5F"/>
                </a:solidFill>
                <a:latin typeface="Times New Roman"/>
                <a:cs typeface="Times New Roman"/>
              </a:rPr>
              <a:t> </a:t>
            </a:r>
            <a:r>
              <a:rPr sz="900" i="1" dirty="0">
                <a:solidFill>
                  <a:srgbClr val="5F5F5F"/>
                </a:solidFill>
                <a:latin typeface="Times New Roman"/>
                <a:cs typeface="Times New Roman"/>
              </a:rPr>
              <a:t>Business</a:t>
            </a:r>
            <a:r>
              <a:rPr sz="900" i="1" spc="-35" dirty="0">
                <a:solidFill>
                  <a:srgbClr val="5F5F5F"/>
                </a:solidFill>
                <a:latin typeface="Times New Roman"/>
                <a:cs typeface="Times New Roman"/>
              </a:rPr>
              <a:t> </a:t>
            </a:r>
            <a:r>
              <a:rPr sz="900" i="1" dirty="0">
                <a:solidFill>
                  <a:srgbClr val="5F5F5F"/>
                </a:solidFill>
                <a:latin typeface="Times New Roman"/>
                <a:cs typeface="Times New Roman"/>
              </a:rPr>
              <a:t>review</a:t>
            </a:r>
            <a:r>
              <a:rPr sz="900" i="1" spc="-10" dirty="0">
                <a:solidFill>
                  <a:srgbClr val="5F5F5F"/>
                </a:solidFill>
                <a:latin typeface="Times New Roman"/>
                <a:cs typeface="Times New Roman"/>
              </a:rPr>
              <a:t> (2021)</a:t>
            </a:r>
            <a:endParaRPr sz="900">
              <a:latin typeface="Times New Roman"/>
              <a:cs typeface="Times New Roman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30396" y="1694688"/>
            <a:ext cx="4936235" cy="4493211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5017389" y="1371727"/>
            <a:ext cx="318389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Riau</a:t>
            </a:r>
            <a:r>
              <a:rPr sz="1600" spc="-18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Cocoa</a:t>
            </a:r>
            <a:r>
              <a:rPr sz="1600" spc="-17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0" dirty="0">
                <a:solidFill>
                  <a:srgbClr val="5F5F5F"/>
                </a:solidFill>
                <a:latin typeface="Tahoma"/>
                <a:cs typeface="Tahoma"/>
              </a:rPr>
              <a:t>Ecosystem</a:t>
            </a:r>
            <a:r>
              <a:rPr sz="1600" spc="-18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5" dirty="0">
                <a:solidFill>
                  <a:srgbClr val="5F5F5F"/>
                </a:solidFill>
                <a:latin typeface="Tahoma"/>
                <a:cs typeface="Tahoma"/>
              </a:rPr>
              <a:t>Strategy</a:t>
            </a:r>
            <a:r>
              <a:rPr sz="1600" spc="-17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5" dirty="0">
                <a:solidFill>
                  <a:srgbClr val="5F5F5F"/>
                </a:solidFill>
                <a:latin typeface="Tahoma"/>
                <a:cs typeface="Tahoma"/>
              </a:rPr>
              <a:t>Map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6347" rIns="0" bIns="0" rtlCol="0">
            <a:spAutoFit/>
          </a:bodyPr>
          <a:lstStyle/>
          <a:p>
            <a:pPr marL="2392045">
              <a:lnSpc>
                <a:spcPts val="1250"/>
              </a:lnSpc>
            </a:pPr>
            <a:fld id="{81D60167-4931-47E6-BA6A-407CBD079E47}" type="slidenum">
              <a:rPr spc="-25" dirty="0"/>
              <a:t>102</a:t>
            </a:fld>
            <a:endParaRPr spc="-25" dirty="0"/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/>
              <a:t>©</a:t>
            </a:r>
            <a:r>
              <a:rPr spc="-15" dirty="0"/>
              <a:t> </a:t>
            </a:r>
            <a:r>
              <a:rPr dirty="0"/>
              <a:t>The</a:t>
            </a:r>
            <a:r>
              <a:rPr spc="-30" dirty="0"/>
              <a:t> </a:t>
            </a:r>
            <a:r>
              <a:rPr dirty="0"/>
              <a:t>KPI</a:t>
            </a:r>
            <a:r>
              <a:rPr spc="-5" dirty="0"/>
              <a:t> </a:t>
            </a:r>
            <a:r>
              <a:rPr dirty="0"/>
              <a:t>Institute</a:t>
            </a:r>
            <a:r>
              <a:rPr spc="-20" dirty="0"/>
              <a:t> 2023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355803" y="1477772"/>
            <a:ext cx="3410585" cy="49237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0" dirty="0">
                <a:solidFill>
                  <a:srgbClr val="5F5F5F"/>
                </a:solidFill>
                <a:latin typeface="Tahoma"/>
                <a:cs typeface="Tahoma"/>
              </a:rPr>
              <a:t>Sustainability</a:t>
            </a:r>
            <a:r>
              <a:rPr sz="1600" spc="-17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KPIs</a:t>
            </a:r>
            <a:r>
              <a:rPr sz="1600" spc="-16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examples:</a:t>
            </a:r>
            <a:endParaRPr sz="1600">
              <a:latin typeface="Tahoma"/>
              <a:cs typeface="Tahoma"/>
            </a:endParaRPr>
          </a:p>
          <a:p>
            <a:pPr marL="27940">
              <a:lnSpc>
                <a:spcPct val="100000"/>
              </a:lnSpc>
              <a:spcBef>
                <a:spcPts val="1255"/>
              </a:spcBef>
            </a:pP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Financial:</a:t>
            </a:r>
            <a:endParaRPr sz="1600">
              <a:latin typeface="Tahoma"/>
              <a:cs typeface="Tahoma"/>
            </a:endParaRPr>
          </a:p>
          <a:p>
            <a:pPr marL="314960" indent="-287020">
              <a:lnSpc>
                <a:spcPct val="100000"/>
              </a:lnSpc>
              <a:buClr>
                <a:srgbClr val="087150"/>
              </a:buClr>
              <a:buSzPct val="81250"/>
              <a:buFont typeface="Segoe UI Symbol"/>
              <a:buChar char="⮚"/>
              <a:tabLst>
                <a:tab pos="314960" algn="l"/>
              </a:tabLst>
            </a:pP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$EBITDA</a:t>
            </a:r>
            <a:endParaRPr sz="1600">
              <a:latin typeface="Tahoma"/>
              <a:cs typeface="Tahoma"/>
            </a:endParaRPr>
          </a:p>
          <a:p>
            <a:pPr marL="314960" indent="-287020">
              <a:lnSpc>
                <a:spcPct val="100000"/>
              </a:lnSpc>
              <a:buClr>
                <a:srgbClr val="087150"/>
              </a:buClr>
              <a:buSzPct val="81250"/>
              <a:buFont typeface="Segoe UI Symbol"/>
              <a:buChar char="⮚"/>
              <a:tabLst>
                <a:tab pos="314960" algn="l"/>
              </a:tabLst>
            </a:pP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$Cash</a:t>
            </a:r>
            <a:r>
              <a:rPr sz="1600" spc="-15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35" dirty="0">
                <a:solidFill>
                  <a:srgbClr val="5F5F5F"/>
                </a:solidFill>
                <a:latin typeface="Tahoma"/>
                <a:cs typeface="Tahoma"/>
              </a:rPr>
              <a:t>taxes</a:t>
            </a:r>
            <a:r>
              <a:rPr sz="1600" spc="-13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0" dirty="0">
                <a:solidFill>
                  <a:srgbClr val="5F5F5F"/>
                </a:solidFill>
                <a:latin typeface="Tahoma"/>
                <a:cs typeface="Tahoma"/>
              </a:rPr>
              <a:t>paid</a:t>
            </a:r>
            <a:endParaRPr sz="1600">
              <a:latin typeface="Tahoma"/>
              <a:cs typeface="Tahoma"/>
            </a:endParaRPr>
          </a:p>
          <a:p>
            <a:pPr marL="314960" indent="-287020">
              <a:lnSpc>
                <a:spcPts val="1910"/>
              </a:lnSpc>
              <a:spcBef>
                <a:spcPts val="25"/>
              </a:spcBef>
              <a:buClr>
                <a:srgbClr val="087150"/>
              </a:buClr>
              <a:buSzPct val="81250"/>
              <a:buFont typeface="Segoe UI Symbol"/>
              <a:buChar char="⮚"/>
              <a:tabLst>
                <a:tab pos="314960" algn="l"/>
              </a:tabLst>
            </a:pP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$</a:t>
            </a:r>
            <a:r>
              <a:rPr sz="1600" spc="-17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Total</a:t>
            </a:r>
            <a:r>
              <a:rPr sz="1600" spc="-17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25" dirty="0">
                <a:solidFill>
                  <a:srgbClr val="5F5F5F"/>
                </a:solidFill>
                <a:latin typeface="Tahoma"/>
                <a:cs typeface="Tahoma"/>
              </a:rPr>
              <a:t>R&amp;D</a:t>
            </a:r>
            <a:endParaRPr sz="1600">
              <a:latin typeface="Tahoma"/>
              <a:cs typeface="Tahoma"/>
            </a:endParaRPr>
          </a:p>
          <a:p>
            <a:pPr marL="314960" indent="-287020">
              <a:lnSpc>
                <a:spcPts val="1910"/>
              </a:lnSpc>
              <a:buClr>
                <a:srgbClr val="087150"/>
              </a:buClr>
              <a:buSzPct val="81250"/>
              <a:buFont typeface="Segoe UI Symbol"/>
              <a:buChar char="⮚"/>
              <a:tabLst>
                <a:tab pos="314960" algn="l"/>
              </a:tabLst>
            </a:pP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$</a:t>
            </a:r>
            <a:r>
              <a:rPr sz="1600" spc="-15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Fines/</a:t>
            </a:r>
            <a:r>
              <a:rPr sz="1600" spc="-16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5" dirty="0">
                <a:solidFill>
                  <a:srgbClr val="5F5F5F"/>
                </a:solidFill>
                <a:latin typeface="Tahoma"/>
                <a:cs typeface="Tahoma"/>
              </a:rPr>
              <a:t>sanctions</a:t>
            </a:r>
            <a:r>
              <a:rPr sz="1600" spc="-15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0" dirty="0">
                <a:solidFill>
                  <a:srgbClr val="5F5F5F"/>
                </a:solidFill>
                <a:latin typeface="Tahoma"/>
                <a:cs typeface="Tahoma"/>
              </a:rPr>
              <a:t>paid</a:t>
            </a:r>
            <a:endParaRPr sz="16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100"/>
              </a:spcBef>
            </a:pP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Environment:</a:t>
            </a:r>
            <a:endParaRPr sz="1600">
              <a:latin typeface="Tahoma"/>
              <a:cs typeface="Tahoma"/>
            </a:endParaRPr>
          </a:p>
          <a:p>
            <a:pPr marL="299085" indent="-286385">
              <a:lnSpc>
                <a:spcPct val="100000"/>
              </a:lnSpc>
              <a:buClr>
                <a:srgbClr val="087150"/>
              </a:buClr>
              <a:buSzPct val="81250"/>
              <a:buFont typeface="Segoe UI Symbol"/>
              <a:buChar char="⮚"/>
              <a:tabLst>
                <a:tab pos="299085" algn="l"/>
              </a:tabLst>
            </a:pPr>
            <a:r>
              <a:rPr sz="1600" spc="-250" dirty="0">
                <a:solidFill>
                  <a:srgbClr val="5F5F5F"/>
                </a:solidFill>
                <a:latin typeface="Tahoma"/>
                <a:cs typeface="Tahoma"/>
              </a:rPr>
              <a:t>#</a:t>
            </a:r>
            <a:r>
              <a:rPr sz="1600" spc="-19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Energy</a:t>
            </a:r>
            <a:r>
              <a:rPr sz="1600" spc="-18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consumption</a:t>
            </a:r>
            <a:endParaRPr sz="1600">
              <a:latin typeface="Tahoma"/>
              <a:cs typeface="Tahoma"/>
            </a:endParaRPr>
          </a:p>
          <a:p>
            <a:pPr marL="299085" indent="-286385">
              <a:lnSpc>
                <a:spcPct val="100000"/>
              </a:lnSpc>
              <a:buClr>
                <a:srgbClr val="087150"/>
              </a:buClr>
              <a:buSzPct val="81250"/>
              <a:buFont typeface="Segoe UI Symbol"/>
              <a:buChar char="⮚"/>
              <a:tabLst>
                <a:tab pos="299085" algn="l"/>
              </a:tabLst>
            </a:pPr>
            <a:r>
              <a:rPr sz="1600" spc="-250" dirty="0">
                <a:solidFill>
                  <a:srgbClr val="5F5F5F"/>
                </a:solidFill>
                <a:latin typeface="Tahoma"/>
                <a:cs typeface="Tahoma"/>
              </a:rPr>
              <a:t>#</a:t>
            </a:r>
            <a:r>
              <a:rPr sz="1600" spc="-13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Water</a:t>
            </a:r>
            <a:r>
              <a:rPr sz="1600" spc="-11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0" dirty="0">
                <a:solidFill>
                  <a:srgbClr val="5F5F5F"/>
                </a:solidFill>
                <a:latin typeface="Tahoma"/>
                <a:cs typeface="Tahoma"/>
              </a:rPr>
              <a:t>usage</a:t>
            </a:r>
            <a:endParaRPr sz="1600">
              <a:latin typeface="Tahoma"/>
              <a:cs typeface="Tahoma"/>
            </a:endParaRPr>
          </a:p>
          <a:p>
            <a:pPr marL="299085" indent="-286385">
              <a:lnSpc>
                <a:spcPct val="100000"/>
              </a:lnSpc>
              <a:spcBef>
                <a:spcPts val="5"/>
              </a:spcBef>
              <a:buClr>
                <a:srgbClr val="087150"/>
              </a:buClr>
              <a:buSzPct val="81250"/>
              <a:buFont typeface="Segoe UI Symbol"/>
              <a:buChar char="⮚"/>
              <a:tabLst>
                <a:tab pos="299085" algn="l"/>
              </a:tabLst>
            </a:pPr>
            <a:r>
              <a:rPr sz="1600" spc="-250" dirty="0">
                <a:solidFill>
                  <a:srgbClr val="5F5F5F"/>
                </a:solidFill>
                <a:latin typeface="Tahoma"/>
                <a:cs typeface="Tahoma"/>
              </a:rPr>
              <a:t>#</a:t>
            </a:r>
            <a:r>
              <a:rPr sz="1600" spc="-16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125" dirty="0">
                <a:solidFill>
                  <a:srgbClr val="5F5F5F"/>
                </a:solidFill>
                <a:latin typeface="Tahoma"/>
                <a:cs typeface="Tahoma"/>
              </a:rPr>
              <a:t>GHG</a:t>
            </a:r>
            <a:r>
              <a:rPr sz="1600" spc="-14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40" dirty="0">
                <a:solidFill>
                  <a:srgbClr val="5F5F5F"/>
                </a:solidFill>
                <a:latin typeface="Tahoma"/>
                <a:cs typeface="Tahoma"/>
              </a:rPr>
              <a:t>(greenhouse</a:t>
            </a:r>
            <a:r>
              <a:rPr sz="1600" spc="-15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85" dirty="0">
                <a:solidFill>
                  <a:srgbClr val="5F5F5F"/>
                </a:solidFill>
                <a:latin typeface="Tahoma"/>
                <a:cs typeface="Tahoma"/>
              </a:rPr>
              <a:t>gas)</a:t>
            </a:r>
            <a:r>
              <a:rPr sz="1600" spc="-16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emissions</a:t>
            </a:r>
            <a:endParaRPr sz="1600">
              <a:latin typeface="Tahoma"/>
              <a:cs typeface="Tahoma"/>
            </a:endParaRPr>
          </a:p>
          <a:p>
            <a:pPr marL="299085" marR="5080" indent="-287020">
              <a:lnSpc>
                <a:spcPts val="1900"/>
              </a:lnSpc>
              <a:spcBef>
                <a:spcPts val="100"/>
              </a:spcBef>
              <a:buClr>
                <a:srgbClr val="087150"/>
              </a:buClr>
              <a:buSzPct val="81250"/>
              <a:buFont typeface="Segoe UI Symbol"/>
              <a:buChar char="⮚"/>
              <a:tabLst>
                <a:tab pos="299085" algn="l"/>
              </a:tabLst>
            </a:pPr>
            <a:r>
              <a:rPr sz="1600" spc="-250" dirty="0">
                <a:solidFill>
                  <a:srgbClr val="5F5F5F"/>
                </a:solidFill>
                <a:latin typeface="Tahoma"/>
                <a:cs typeface="Tahoma"/>
              </a:rPr>
              <a:t>#</a:t>
            </a:r>
            <a:r>
              <a:rPr sz="1600" spc="-16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120" dirty="0">
                <a:solidFill>
                  <a:srgbClr val="5F5F5F"/>
                </a:solidFill>
                <a:latin typeface="Tahoma"/>
                <a:cs typeface="Tahoma"/>
              </a:rPr>
              <a:t>VOC</a:t>
            </a:r>
            <a:r>
              <a:rPr sz="1600" spc="-15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5" dirty="0">
                <a:solidFill>
                  <a:srgbClr val="5F5F5F"/>
                </a:solidFill>
                <a:latin typeface="Tahoma"/>
                <a:cs typeface="Tahoma"/>
              </a:rPr>
              <a:t>(volatile</a:t>
            </a:r>
            <a:r>
              <a:rPr sz="1600" spc="-19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30" dirty="0">
                <a:solidFill>
                  <a:srgbClr val="5F5F5F"/>
                </a:solidFill>
                <a:latin typeface="Tahoma"/>
                <a:cs typeface="Tahoma"/>
              </a:rPr>
              <a:t>organic</a:t>
            </a:r>
            <a:r>
              <a:rPr sz="1600" spc="-17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40" dirty="0">
                <a:solidFill>
                  <a:srgbClr val="5F5F5F"/>
                </a:solidFill>
                <a:latin typeface="Tahoma"/>
                <a:cs typeface="Tahoma"/>
              </a:rPr>
              <a:t>compounds)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emissions</a:t>
            </a:r>
            <a:endParaRPr sz="1600">
              <a:latin typeface="Tahoma"/>
              <a:cs typeface="Tahoma"/>
            </a:endParaRPr>
          </a:p>
          <a:p>
            <a:pPr marL="299085" indent="-286385">
              <a:lnSpc>
                <a:spcPts val="1880"/>
              </a:lnSpc>
              <a:buClr>
                <a:srgbClr val="087150"/>
              </a:buClr>
              <a:buSzPct val="81250"/>
              <a:buFont typeface="Segoe UI Symbol"/>
              <a:buChar char="⮚"/>
              <a:tabLst>
                <a:tab pos="299085" algn="l"/>
              </a:tabLst>
            </a:pPr>
            <a:r>
              <a:rPr sz="1600" spc="-250" dirty="0">
                <a:solidFill>
                  <a:srgbClr val="5F5F5F"/>
                </a:solidFill>
                <a:latin typeface="Tahoma"/>
                <a:cs typeface="Tahoma"/>
              </a:rPr>
              <a:t>#</a:t>
            </a:r>
            <a:r>
              <a:rPr sz="1600" spc="-18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Total</a:t>
            </a:r>
            <a:r>
              <a:rPr sz="1600" spc="-17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30" dirty="0">
                <a:solidFill>
                  <a:srgbClr val="5F5F5F"/>
                </a:solidFill>
                <a:latin typeface="Tahoma"/>
                <a:cs typeface="Tahoma"/>
              </a:rPr>
              <a:t>waste</a:t>
            </a:r>
            <a:r>
              <a:rPr sz="1600" spc="-18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generated</a:t>
            </a:r>
            <a:endParaRPr sz="16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630"/>
              </a:spcBef>
            </a:pP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Governance:</a:t>
            </a:r>
            <a:endParaRPr sz="1600">
              <a:latin typeface="Tahoma"/>
              <a:cs typeface="Tahoma"/>
            </a:endParaRPr>
          </a:p>
          <a:p>
            <a:pPr marL="299085" indent="-286385">
              <a:lnSpc>
                <a:spcPct val="100000"/>
              </a:lnSpc>
              <a:buClr>
                <a:srgbClr val="087150"/>
              </a:buClr>
              <a:buSzPct val="81250"/>
              <a:buFont typeface="Segoe UI Symbol"/>
              <a:buChar char="⮚"/>
              <a:tabLst>
                <a:tab pos="299085" algn="l"/>
              </a:tabLst>
            </a:pPr>
            <a:r>
              <a:rPr sz="1600" spc="-250" dirty="0">
                <a:solidFill>
                  <a:srgbClr val="5F5F5F"/>
                </a:solidFill>
                <a:latin typeface="Tahoma"/>
                <a:cs typeface="Tahoma"/>
              </a:rPr>
              <a:t>#</a:t>
            </a:r>
            <a:r>
              <a:rPr sz="1600" spc="-16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0" dirty="0">
                <a:solidFill>
                  <a:srgbClr val="5F5F5F"/>
                </a:solidFill>
                <a:latin typeface="Tahoma"/>
                <a:cs typeface="Tahoma"/>
              </a:rPr>
              <a:t>Racially</a:t>
            </a:r>
            <a:r>
              <a:rPr sz="1600" spc="-21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diverse</a:t>
            </a:r>
            <a:r>
              <a:rPr sz="1600" spc="-17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Board</a:t>
            </a:r>
            <a:r>
              <a:rPr sz="1600" spc="-16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members</a:t>
            </a:r>
            <a:endParaRPr sz="1600">
              <a:latin typeface="Tahoma"/>
              <a:cs typeface="Tahoma"/>
            </a:endParaRPr>
          </a:p>
          <a:p>
            <a:pPr marL="299085" indent="-286385">
              <a:lnSpc>
                <a:spcPct val="100000"/>
              </a:lnSpc>
              <a:buClr>
                <a:srgbClr val="087150"/>
              </a:buClr>
              <a:buSzPct val="81250"/>
              <a:buFont typeface="Segoe UI Symbol"/>
              <a:buChar char="⮚"/>
              <a:tabLst>
                <a:tab pos="299085" algn="l"/>
              </a:tabLst>
            </a:pPr>
            <a:r>
              <a:rPr sz="1600" spc="-250" dirty="0">
                <a:solidFill>
                  <a:srgbClr val="5F5F5F"/>
                </a:solidFill>
                <a:latin typeface="Tahoma"/>
                <a:cs typeface="Tahoma"/>
              </a:rPr>
              <a:t>#</a:t>
            </a:r>
            <a:r>
              <a:rPr sz="1600" spc="-17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Board</a:t>
            </a:r>
            <a:r>
              <a:rPr sz="1600" spc="-16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members</a:t>
            </a:r>
            <a:endParaRPr sz="1600">
              <a:latin typeface="Tahoma"/>
              <a:cs typeface="Tahoma"/>
            </a:endParaRPr>
          </a:p>
          <a:p>
            <a:pPr marL="299085" indent="-286385">
              <a:lnSpc>
                <a:spcPct val="100000"/>
              </a:lnSpc>
              <a:buClr>
                <a:srgbClr val="087150"/>
              </a:buClr>
              <a:buSzPct val="81250"/>
              <a:buFont typeface="Segoe UI Symbol"/>
              <a:buChar char="⮚"/>
              <a:tabLst>
                <a:tab pos="299085" algn="l"/>
              </a:tabLst>
            </a:pPr>
            <a:r>
              <a:rPr sz="1600" spc="-345" dirty="0">
                <a:solidFill>
                  <a:srgbClr val="5F5F5F"/>
                </a:solidFill>
                <a:latin typeface="Tahoma"/>
                <a:cs typeface="Tahoma"/>
              </a:rPr>
              <a:t>%</a:t>
            </a:r>
            <a:r>
              <a:rPr sz="1600" spc="-16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Non-</a:t>
            </a:r>
            <a:r>
              <a:rPr sz="1600" spc="-45" dirty="0">
                <a:solidFill>
                  <a:srgbClr val="5F5F5F"/>
                </a:solidFill>
                <a:latin typeface="Tahoma"/>
                <a:cs typeface="Tahoma"/>
              </a:rPr>
              <a:t>male</a:t>
            </a:r>
            <a:r>
              <a:rPr sz="1600" spc="-16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Executives</a:t>
            </a:r>
            <a:endParaRPr sz="1600">
              <a:latin typeface="Tahoma"/>
              <a:cs typeface="Tahoma"/>
            </a:endParaRPr>
          </a:p>
          <a:p>
            <a:pPr marL="299085" indent="-286385">
              <a:lnSpc>
                <a:spcPct val="100000"/>
              </a:lnSpc>
              <a:buClr>
                <a:srgbClr val="087150"/>
              </a:buClr>
              <a:buSzPct val="81250"/>
              <a:buFont typeface="Segoe UI Symbol"/>
              <a:buChar char="⮚"/>
              <a:tabLst>
                <a:tab pos="299085" algn="l"/>
              </a:tabLst>
            </a:pP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$</a:t>
            </a:r>
            <a:r>
              <a:rPr sz="1600" spc="-18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Total</a:t>
            </a:r>
            <a:r>
              <a:rPr sz="1600" spc="-17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105" dirty="0">
                <a:solidFill>
                  <a:srgbClr val="5F5F5F"/>
                </a:solidFill>
                <a:latin typeface="Tahoma"/>
                <a:cs typeface="Tahoma"/>
              </a:rPr>
              <a:t>CEO</a:t>
            </a:r>
            <a:r>
              <a:rPr sz="1600" spc="-17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compensation</a:t>
            </a:r>
            <a:endParaRPr sz="16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09258" rIns="0" bIns="0" rtlCol="0">
            <a:spAutoFit/>
          </a:bodyPr>
          <a:lstStyle/>
          <a:p>
            <a:pPr marL="31115">
              <a:lnSpc>
                <a:spcPct val="100000"/>
              </a:lnSpc>
              <a:spcBef>
                <a:spcPts val="100"/>
              </a:spcBef>
            </a:pPr>
            <a:r>
              <a:rPr spc="-180" dirty="0"/>
              <a:t>15.</a:t>
            </a:r>
            <a:r>
              <a:rPr spc="5" dirty="0"/>
              <a:t> </a:t>
            </a:r>
            <a:r>
              <a:rPr spc="200" dirty="0"/>
              <a:t>AUDIT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186298" y="6332016"/>
            <a:ext cx="90487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i="1" spc="-100" dirty="0">
                <a:solidFill>
                  <a:srgbClr val="5F5F5F"/>
                </a:solidFill>
                <a:latin typeface="Lucida Sans"/>
                <a:cs typeface="Lucida Sans"/>
              </a:rPr>
              <a:t>Source:</a:t>
            </a:r>
            <a:r>
              <a:rPr sz="900" i="1" spc="-70" dirty="0">
                <a:solidFill>
                  <a:srgbClr val="5F5F5F"/>
                </a:solidFill>
                <a:latin typeface="Lucida Sans"/>
                <a:cs typeface="Lucida Sans"/>
              </a:rPr>
              <a:t> </a:t>
            </a:r>
            <a:r>
              <a:rPr sz="900" i="1" spc="-50" dirty="0">
                <a:solidFill>
                  <a:srgbClr val="5F5F5F"/>
                </a:solidFill>
                <a:latin typeface="Lucida Sans"/>
                <a:cs typeface="Lucida Sans"/>
              </a:rPr>
              <a:t>ISO</a:t>
            </a:r>
            <a:r>
              <a:rPr sz="900" i="1" spc="-75" dirty="0">
                <a:solidFill>
                  <a:srgbClr val="5F5F5F"/>
                </a:solidFill>
                <a:latin typeface="Lucida Sans"/>
                <a:cs typeface="Lucida Sans"/>
              </a:rPr>
              <a:t> </a:t>
            </a:r>
            <a:r>
              <a:rPr sz="900" i="1" spc="-35" dirty="0">
                <a:solidFill>
                  <a:srgbClr val="5F5F5F"/>
                </a:solidFill>
                <a:latin typeface="Lucida Sans"/>
                <a:cs typeface="Lucida Sans"/>
              </a:rPr>
              <a:t>(2023)</a:t>
            </a:r>
            <a:endParaRPr sz="900">
              <a:latin typeface="Lucida Sans"/>
              <a:cs typeface="Lucida Sans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5097335" y="1994535"/>
            <a:ext cx="3475990" cy="4284980"/>
            <a:chOff x="5097335" y="1994535"/>
            <a:chExt cx="3475990" cy="428498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06923" y="2029718"/>
              <a:ext cx="3456431" cy="4240017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5102097" y="1999297"/>
              <a:ext cx="3466465" cy="4275455"/>
            </a:xfrm>
            <a:custGeom>
              <a:avLst/>
              <a:gdLst/>
              <a:ahLst/>
              <a:cxnLst/>
              <a:rect l="l" t="t" r="r" b="b"/>
              <a:pathLst>
                <a:path w="3466465" h="4275455">
                  <a:moveTo>
                    <a:pt x="0" y="4275201"/>
                  </a:moveTo>
                  <a:lnTo>
                    <a:pt x="3465957" y="4275201"/>
                  </a:lnTo>
                  <a:lnTo>
                    <a:pt x="3465957" y="0"/>
                  </a:lnTo>
                  <a:lnTo>
                    <a:pt x="0" y="0"/>
                  </a:lnTo>
                  <a:lnTo>
                    <a:pt x="0" y="4275201"/>
                  </a:lnTo>
                  <a:close/>
                </a:path>
              </a:pathLst>
            </a:custGeom>
            <a:ln w="9525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333857" y="1295145"/>
            <a:ext cx="8544560" cy="494030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24765" marR="5080" algn="just">
              <a:lnSpc>
                <a:spcPct val="99600"/>
              </a:lnSpc>
              <a:spcBef>
                <a:spcPts val="110"/>
              </a:spcBef>
            </a:pPr>
            <a:r>
              <a:rPr sz="1400" spc="20" dirty="0">
                <a:solidFill>
                  <a:srgbClr val="5F5F5F"/>
                </a:solidFill>
                <a:latin typeface="Tahoma"/>
                <a:cs typeface="Tahoma"/>
              </a:rPr>
              <a:t>Both</a:t>
            </a:r>
            <a:r>
              <a:rPr sz="1400" spc="3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5F5F5F"/>
                </a:solidFill>
                <a:latin typeface="Tahoma"/>
                <a:cs typeface="Tahoma"/>
              </a:rPr>
              <a:t>internal</a:t>
            </a:r>
            <a:r>
              <a:rPr sz="1400" spc="4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35" dirty="0">
                <a:solidFill>
                  <a:srgbClr val="5F5F5F"/>
                </a:solidFill>
                <a:latin typeface="Tahoma"/>
                <a:cs typeface="Tahoma"/>
              </a:rPr>
              <a:t>and</a:t>
            </a:r>
            <a:r>
              <a:rPr sz="1400" spc="3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15" dirty="0">
                <a:solidFill>
                  <a:srgbClr val="5F5F5F"/>
                </a:solidFill>
                <a:latin typeface="Tahoma"/>
                <a:cs typeface="Tahoma"/>
              </a:rPr>
              <a:t>external</a:t>
            </a:r>
            <a:r>
              <a:rPr sz="1400" spc="3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15" dirty="0">
                <a:solidFill>
                  <a:srgbClr val="5F5F5F"/>
                </a:solidFill>
                <a:latin typeface="Tahoma"/>
                <a:cs typeface="Tahoma"/>
              </a:rPr>
              <a:t>audits</a:t>
            </a:r>
            <a:r>
              <a:rPr sz="1400" spc="4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5F5F5F"/>
                </a:solidFill>
                <a:latin typeface="Tahoma"/>
                <a:cs typeface="Tahoma"/>
              </a:rPr>
              <a:t>represent</a:t>
            </a:r>
            <a:r>
              <a:rPr sz="1400" spc="5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20" dirty="0">
                <a:solidFill>
                  <a:srgbClr val="5F5F5F"/>
                </a:solidFill>
                <a:latin typeface="Tahoma"/>
                <a:cs typeface="Tahoma"/>
              </a:rPr>
              <a:t>objective</a:t>
            </a:r>
            <a:r>
              <a:rPr sz="1400" spc="3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30" dirty="0">
                <a:solidFill>
                  <a:srgbClr val="5F5F5F"/>
                </a:solidFill>
                <a:latin typeface="Tahoma"/>
                <a:cs typeface="Tahoma"/>
              </a:rPr>
              <a:t>assessments</a:t>
            </a:r>
            <a:r>
              <a:rPr sz="1400" spc="4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5F5F5F"/>
                </a:solidFill>
                <a:latin typeface="Tahoma"/>
                <a:cs typeface="Tahoma"/>
              </a:rPr>
              <a:t>of</a:t>
            </a:r>
            <a:r>
              <a:rPr sz="1400" spc="4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5" dirty="0">
                <a:solidFill>
                  <a:srgbClr val="5F5F5F"/>
                </a:solidFill>
                <a:latin typeface="Tahoma"/>
                <a:cs typeface="Tahoma"/>
              </a:rPr>
              <a:t>current</a:t>
            </a:r>
            <a:r>
              <a:rPr sz="1400" spc="4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20" dirty="0">
                <a:solidFill>
                  <a:srgbClr val="5F5F5F"/>
                </a:solidFill>
                <a:latin typeface="Tahoma"/>
                <a:cs typeface="Tahoma"/>
              </a:rPr>
              <a:t>practices/</a:t>
            </a:r>
            <a:r>
              <a:rPr sz="1400" spc="4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20" dirty="0">
                <a:solidFill>
                  <a:srgbClr val="5F5F5F"/>
                </a:solidFill>
                <a:latin typeface="Tahoma"/>
                <a:cs typeface="Tahoma"/>
              </a:rPr>
              <a:t>processes</a:t>
            </a:r>
            <a:r>
              <a:rPr sz="1400" spc="3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20" dirty="0">
                <a:solidFill>
                  <a:srgbClr val="5F5F5F"/>
                </a:solidFill>
                <a:latin typeface="Tahoma"/>
                <a:cs typeface="Tahoma"/>
              </a:rPr>
              <a:t>or</a:t>
            </a:r>
            <a:r>
              <a:rPr sz="1400" spc="3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25" dirty="0">
                <a:solidFill>
                  <a:srgbClr val="5F5F5F"/>
                </a:solidFill>
                <a:latin typeface="Tahoma"/>
                <a:cs typeface="Tahoma"/>
              </a:rPr>
              <a:t>systems </a:t>
            </a:r>
            <a:r>
              <a:rPr sz="1400" spc="-35" dirty="0">
                <a:solidFill>
                  <a:srgbClr val="5F5F5F"/>
                </a:solidFill>
                <a:latin typeface="Tahoma"/>
                <a:cs typeface="Tahoma"/>
              </a:rPr>
              <a:t>against</a:t>
            </a:r>
            <a:r>
              <a:rPr sz="1400" spc="-11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60" dirty="0">
                <a:solidFill>
                  <a:srgbClr val="5F5F5F"/>
                </a:solidFill>
                <a:latin typeface="Tahoma"/>
                <a:cs typeface="Tahoma"/>
              </a:rPr>
              <a:t>a</a:t>
            </a:r>
            <a:r>
              <a:rPr sz="1400" spc="-10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15" dirty="0">
                <a:solidFill>
                  <a:srgbClr val="5F5F5F"/>
                </a:solidFill>
                <a:latin typeface="Tahoma"/>
                <a:cs typeface="Tahoma"/>
              </a:rPr>
              <a:t>set</a:t>
            </a:r>
            <a:r>
              <a:rPr sz="1400" spc="-11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5F5F5F"/>
                </a:solidFill>
                <a:latin typeface="Tahoma"/>
                <a:cs typeface="Tahoma"/>
              </a:rPr>
              <a:t>of</a:t>
            </a:r>
            <a:r>
              <a:rPr sz="1400" spc="-11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15" dirty="0">
                <a:solidFill>
                  <a:srgbClr val="5F5F5F"/>
                </a:solidFill>
                <a:latin typeface="Tahoma"/>
                <a:cs typeface="Tahoma"/>
              </a:rPr>
              <a:t>best</a:t>
            </a:r>
            <a:r>
              <a:rPr sz="1400" spc="-11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25" dirty="0">
                <a:solidFill>
                  <a:srgbClr val="5F5F5F"/>
                </a:solidFill>
                <a:latin typeface="Tahoma"/>
                <a:cs typeface="Tahoma"/>
              </a:rPr>
              <a:t>practices,</a:t>
            </a:r>
            <a:r>
              <a:rPr sz="1400" spc="-12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35" dirty="0">
                <a:solidFill>
                  <a:srgbClr val="5F5F5F"/>
                </a:solidFill>
                <a:latin typeface="Tahoma"/>
                <a:cs typeface="Tahoma"/>
              </a:rPr>
              <a:t>against</a:t>
            </a:r>
            <a:r>
              <a:rPr sz="1400" spc="-10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5F5F5F"/>
                </a:solidFill>
                <a:latin typeface="Tahoma"/>
                <a:cs typeface="Tahoma"/>
              </a:rPr>
              <a:t>certain</a:t>
            </a:r>
            <a:r>
              <a:rPr sz="1400" spc="-10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35" dirty="0">
                <a:solidFill>
                  <a:srgbClr val="5F5F5F"/>
                </a:solidFill>
                <a:latin typeface="Tahoma"/>
                <a:cs typeface="Tahoma"/>
              </a:rPr>
              <a:t>standards.</a:t>
            </a:r>
            <a:r>
              <a:rPr sz="1400" spc="-114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15" dirty="0">
                <a:solidFill>
                  <a:srgbClr val="5F5F5F"/>
                </a:solidFill>
                <a:latin typeface="Tahoma"/>
                <a:cs typeface="Tahoma"/>
              </a:rPr>
              <a:t>The</a:t>
            </a:r>
            <a:r>
              <a:rPr sz="1400" spc="-13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5F5F5F"/>
                </a:solidFill>
                <a:latin typeface="Tahoma"/>
                <a:cs typeface="Tahoma"/>
              </a:rPr>
              <a:t>review</a:t>
            </a:r>
            <a:r>
              <a:rPr sz="1400" spc="-10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5F5F5F"/>
                </a:solidFill>
                <a:latin typeface="Tahoma"/>
                <a:cs typeface="Tahoma"/>
              </a:rPr>
              <a:t>conducted</a:t>
            </a:r>
            <a:r>
              <a:rPr sz="1400" spc="-13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25" dirty="0">
                <a:solidFill>
                  <a:srgbClr val="5F5F5F"/>
                </a:solidFill>
                <a:latin typeface="Tahoma"/>
                <a:cs typeface="Tahoma"/>
              </a:rPr>
              <a:t>by</a:t>
            </a:r>
            <a:r>
              <a:rPr sz="1400" spc="-10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5F5F5F"/>
                </a:solidFill>
                <a:latin typeface="Tahoma"/>
                <a:cs typeface="Tahoma"/>
              </a:rPr>
              <a:t>the</a:t>
            </a:r>
            <a:r>
              <a:rPr sz="1400" spc="-114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5F5F5F"/>
                </a:solidFill>
                <a:latin typeface="Tahoma"/>
                <a:cs typeface="Tahoma"/>
              </a:rPr>
              <a:t>auditor</a:t>
            </a:r>
            <a:r>
              <a:rPr sz="1400" spc="-10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5F5F5F"/>
                </a:solidFill>
                <a:latin typeface="Tahoma"/>
                <a:cs typeface="Tahoma"/>
              </a:rPr>
              <a:t>relies</a:t>
            </a:r>
            <a:r>
              <a:rPr sz="1400" spc="-114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20" dirty="0">
                <a:solidFill>
                  <a:srgbClr val="5F5F5F"/>
                </a:solidFill>
                <a:latin typeface="Tahoma"/>
                <a:cs typeface="Tahoma"/>
              </a:rPr>
              <a:t>on</a:t>
            </a:r>
            <a:r>
              <a:rPr sz="1400" spc="-11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5F5F5F"/>
                </a:solidFill>
                <a:latin typeface="Tahoma"/>
                <a:cs typeface="Tahoma"/>
              </a:rPr>
              <a:t>the</a:t>
            </a:r>
            <a:r>
              <a:rPr sz="1400" spc="-10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15" dirty="0">
                <a:solidFill>
                  <a:srgbClr val="5F5F5F"/>
                </a:solidFill>
                <a:latin typeface="Tahoma"/>
                <a:cs typeface="Tahoma"/>
              </a:rPr>
              <a:t>audit</a:t>
            </a:r>
            <a:r>
              <a:rPr sz="1400" spc="-1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5" dirty="0">
                <a:solidFill>
                  <a:srgbClr val="5F5F5F"/>
                </a:solidFill>
                <a:latin typeface="Tahoma"/>
                <a:cs typeface="Tahoma"/>
              </a:rPr>
              <a:t>criteria</a:t>
            </a:r>
            <a:r>
              <a:rPr sz="1400" spc="-18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25" dirty="0">
                <a:solidFill>
                  <a:srgbClr val="5F5F5F"/>
                </a:solidFill>
                <a:latin typeface="Tahoma"/>
                <a:cs typeface="Tahoma"/>
              </a:rPr>
              <a:t>checklist.</a:t>
            </a:r>
            <a:endParaRPr sz="1400">
              <a:latin typeface="Tahoma"/>
              <a:cs typeface="Tahoma"/>
            </a:endParaRPr>
          </a:p>
          <a:p>
            <a:pPr marL="24765" marR="3898900">
              <a:lnSpc>
                <a:spcPct val="99800"/>
              </a:lnSpc>
              <a:spcBef>
                <a:spcPts val="1570"/>
              </a:spcBef>
            </a:pPr>
            <a:r>
              <a:rPr sz="1400" spc="-20" dirty="0">
                <a:solidFill>
                  <a:srgbClr val="5F5F5F"/>
                </a:solidFill>
                <a:latin typeface="Tahoma"/>
                <a:cs typeface="Tahoma"/>
              </a:rPr>
              <a:t>The</a:t>
            </a:r>
            <a:r>
              <a:rPr sz="1400" spc="-15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5F5F5F"/>
                </a:solidFill>
                <a:latin typeface="Tahoma"/>
                <a:cs typeface="Tahoma"/>
              </a:rPr>
              <a:t>checklist</a:t>
            </a:r>
            <a:r>
              <a:rPr sz="1400" spc="-15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20" dirty="0">
                <a:solidFill>
                  <a:srgbClr val="5F5F5F"/>
                </a:solidFill>
                <a:latin typeface="Tahoma"/>
                <a:cs typeface="Tahoma"/>
              </a:rPr>
              <a:t>indicates</a:t>
            </a:r>
            <a:r>
              <a:rPr sz="1400" spc="-15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5F5F5F"/>
                </a:solidFill>
                <a:latin typeface="Tahoma"/>
                <a:cs typeface="Tahoma"/>
              </a:rPr>
              <a:t>criteria</a:t>
            </a:r>
            <a:r>
              <a:rPr sz="1400" spc="-16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5F5F5F"/>
                </a:solidFill>
                <a:latin typeface="Tahoma"/>
                <a:cs typeface="Tahoma"/>
              </a:rPr>
              <a:t>that</a:t>
            </a:r>
            <a:r>
              <a:rPr sz="1400" spc="-14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25" dirty="0">
                <a:solidFill>
                  <a:srgbClr val="5F5F5F"/>
                </a:solidFill>
                <a:latin typeface="Tahoma"/>
                <a:cs typeface="Tahoma"/>
              </a:rPr>
              <a:t>must</a:t>
            </a:r>
            <a:r>
              <a:rPr sz="1400" spc="-14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25" dirty="0">
                <a:solidFill>
                  <a:srgbClr val="5F5F5F"/>
                </a:solidFill>
                <a:latin typeface="Tahoma"/>
                <a:cs typeface="Tahoma"/>
              </a:rPr>
              <a:t>be</a:t>
            </a:r>
            <a:r>
              <a:rPr sz="1400" spc="-16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25" dirty="0">
                <a:solidFill>
                  <a:srgbClr val="5F5F5F"/>
                </a:solidFill>
                <a:latin typeface="Tahoma"/>
                <a:cs typeface="Tahoma"/>
              </a:rPr>
              <a:t>met</a:t>
            </a:r>
            <a:r>
              <a:rPr sz="1400" spc="-14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20" dirty="0">
                <a:solidFill>
                  <a:srgbClr val="5F5F5F"/>
                </a:solidFill>
                <a:latin typeface="Tahoma"/>
                <a:cs typeface="Tahoma"/>
              </a:rPr>
              <a:t>by</a:t>
            </a:r>
            <a:r>
              <a:rPr sz="1400" spc="-14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25" dirty="0">
                <a:solidFill>
                  <a:srgbClr val="5F5F5F"/>
                </a:solidFill>
                <a:latin typeface="Tahoma"/>
                <a:cs typeface="Tahoma"/>
              </a:rPr>
              <a:t>the </a:t>
            </a:r>
            <a:r>
              <a:rPr sz="1400" spc="-20" dirty="0">
                <a:solidFill>
                  <a:srgbClr val="5F5F5F"/>
                </a:solidFill>
                <a:latin typeface="Tahoma"/>
                <a:cs typeface="Tahoma"/>
              </a:rPr>
              <a:t>auditee</a:t>
            </a:r>
            <a:r>
              <a:rPr sz="1400" spc="-16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40" dirty="0">
                <a:solidFill>
                  <a:srgbClr val="5F5F5F"/>
                </a:solidFill>
                <a:latin typeface="Tahoma"/>
                <a:cs typeface="Tahoma"/>
              </a:rPr>
              <a:t>and</a:t>
            </a:r>
            <a:r>
              <a:rPr sz="1400" spc="-15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35" dirty="0">
                <a:solidFill>
                  <a:srgbClr val="5F5F5F"/>
                </a:solidFill>
                <a:latin typeface="Tahoma"/>
                <a:cs typeface="Tahoma"/>
              </a:rPr>
              <a:t>based</a:t>
            </a:r>
            <a:r>
              <a:rPr sz="1400" spc="-16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25" dirty="0">
                <a:solidFill>
                  <a:srgbClr val="5F5F5F"/>
                </a:solidFill>
                <a:latin typeface="Tahoma"/>
                <a:cs typeface="Tahoma"/>
              </a:rPr>
              <a:t>on</a:t>
            </a:r>
            <a:r>
              <a:rPr sz="1400" spc="-13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5F5F5F"/>
                </a:solidFill>
                <a:latin typeface="Tahoma"/>
                <a:cs typeface="Tahoma"/>
              </a:rPr>
              <a:t>the</a:t>
            </a:r>
            <a:r>
              <a:rPr sz="1400" spc="-14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5F5F5F"/>
                </a:solidFill>
                <a:latin typeface="Tahoma"/>
                <a:cs typeface="Tahoma"/>
              </a:rPr>
              <a:t>extent</a:t>
            </a:r>
            <a:r>
              <a:rPr sz="1400" spc="-15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5F5F5F"/>
                </a:solidFill>
                <a:latin typeface="Tahoma"/>
                <a:cs typeface="Tahoma"/>
              </a:rPr>
              <a:t>to</a:t>
            </a:r>
            <a:r>
              <a:rPr sz="1400" spc="-14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25" dirty="0">
                <a:solidFill>
                  <a:srgbClr val="5F5F5F"/>
                </a:solidFill>
                <a:latin typeface="Tahoma"/>
                <a:cs typeface="Tahoma"/>
              </a:rPr>
              <a:t>which</a:t>
            </a:r>
            <a:r>
              <a:rPr sz="1400" spc="-114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5F5F5F"/>
                </a:solidFill>
                <a:latin typeface="Tahoma"/>
                <a:cs typeface="Tahoma"/>
              </a:rPr>
              <a:t>the</a:t>
            </a:r>
            <a:r>
              <a:rPr sz="1400" spc="-15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5F5F5F"/>
                </a:solidFill>
                <a:latin typeface="Tahoma"/>
                <a:cs typeface="Tahoma"/>
              </a:rPr>
              <a:t>criteria</a:t>
            </a:r>
            <a:r>
              <a:rPr sz="1400" spc="-16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20" dirty="0">
                <a:solidFill>
                  <a:srgbClr val="5F5F5F"/>
                </a:solidFill>
                <a:latin typeface="Tahoma"/>
                <a:cs typeface="Tahoma"/>
              </a:rPr>
              <a:t>are</a:t>
            </a:r>
            <a:r>
              <a:rPr sz="1400" spc="-15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25" dirty="0">
                <a:solidFill>
                  <a:srgbClr val="5F5F5F"/>
                </a:solidFill>
                <a:latin typeface="Tahoma"/>
                <a:cs typeface="Tahoma"/>
              </a:rPr>
              <a:t>met </a:t>
            </a:r>
            <a:r>
              <a:rPr sz="1400" dirty="0">
                <a:solidFill>
                  <a:srgbClr val="5F5F5F"/>
                </a:solidFill>
                <a:latin typeface="Tahoma"/>
                <a:cs typeface="Tahoma"/>
              </a:rPr>
              <a:t>the</a:t>
            </a:r>
            <a:r>
              <a:rPr sz="1400" spc="-15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5F5F5F"/>
                </a:solidFill>
                <a:latin typeface="Tahoma"/>
                <a:cs typeface="Tahoma"/>
              </a:rPr>
              <a:t>auditor</a:t>
            </a:r>
            <a:r>
              <a:rPr sz="1400" spc="-14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20" dirty="0">
                <a:solidFill>
                  <a:srgbClr val="5F5F5F"/>
                </a:solidFill>
                <a:latin typeface="Tahoma"/>
                <a:cs typeface="Tahoma"/>
              </a:rPr>
              <a:t>concludes</a:t>
            </a:r>
            <a:r>
              <a:rPr sz="1400" spc="-12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25" dirty="0">
                <a:solidFill>
                  <a:srgbClr val="5F5F5F"/>
                </a:solidFill>
                <a:latin typeface="Tahoma"/>
                <a:cs typeface="Tahoma"/>
              </a:rPr>
              <a:t>on</a:t>
            </a:r>
            <a:r>
              <a:rPr sz="1400" spc="-13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5F5F5F"/>
                </a:solidFill>
                <a:latin typeface="Tahoma"/>
                <a:cs typeface="Tahoma"/>
              </a:rPr>
              <a:t>the</a:t>
            </a:r>
            <a:r>
              <a:rPr sz="1400" spc="-14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30" dirty="0">
                <a:solidFill>
                  <a:srgbClr val="5F5F5F"/>
                </a:solidFill>
                <a:latin typeface="Tahoma"/>
                <a:cs typeface="Tahoma"/>
              </a:rPr>
              <a:t>compliance</a:t>
            </a:r>
            <a:r>
              <a:rPr sz="1400" spc="-13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35" dirty="0">
                <a:solidFill>
                  <a:srgbClr val="5F5F5F"/>
                </a:solidFill>
                <a:latin typeface="Tahoma"/>
                <a:cs typeface="Tahoma"/>
              </a:rPr>
              <a:t>rate.</a:t>
            </a:r>
            <a:r>
              <a:rPr sz="1400" spc="-16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20" dirty="0">
                <a:solidFill>
                  <a:srgbClr val="5F5F5F"/>
                </a:solidFill>
                <a:latin typeface="Tahoma"/>
                <a:cs typeface="Tahoma"/>
              </a:rPr>
              <a:t>Specific</a:t>
            </a:r>
            <a:r>
              <a:rPr sz="1400" spc="-15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5F5F5F"/>
                </a:solidFill>
                <a:latin typeface="Tahoma"/>
                <a:cs typeface="Tahoma"/>
              </a:rPr>
              <a:t>KPIs</a:t>
            </a:r>
            <a:r>
              <a:rPr sz="1400" spc="-15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25" dirty="0">
                <a:solidFill>
                  <a:srgbClr val="5F5F5F"/>
                </a:solidFill>
                <a:latin typeface="Tahoma"/>
                <a:cs typeface="Tahoma"/>
              </a:rPr>
              <a:t>to be</a:t>
            </a:r>
            <a:r>
              <a:rPr sz="1400" spc="-15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30" dirty="0">
                <a:solidFill>
                  <a:srgbClr val="5F5F5F"/>
                </a:solidFill>
                <a:latin typeface="Tahoma"/>
                <a:cs typeface="Tahoma"/>
              </a:rPr>
              <a:t>used</a:t>
            </a:r>
            <a:r>
              <a:rPr sz="1400" spc="-15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50" dirty="0">
                <a:solidFill>
                  <a:srgbClr val="5F5F5F"/>
                </a:solidFill>
                <a:latin typeface="Tahoma"/>
                <a:cs typeface="Tahoma"/>
              </a:rPr>
              <a:t>as</a:t>
            </a:r>
            <a:r>
              <a:rPr sz="1400" spc="-16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5F5F5F"/>
                </a:solidFill>
                <a:latin typeface="Tahoma"/>
                <a:cs typeface="Tahoma"/>
              </a:rPr>
              <a:t>part</a:t>
            </a:r>
            <a:r>
              <a:rPr sz="1400" spc="-15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5F5F5F"/>
                </a:solidFill>
                <a:latin typeface="Tahoma"/>
                <a:cs typeface="Tahoma"/>
              </a:rPr>
              <a:t>of</a:t>
            </a:r>
            <a:r>
              <a:rPr sz="1400" spc="-15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5F5F5F"/>
                </a:solidFill>
                <a:latin typeface="Tahoma"/>
                <a:cs typeface="Tahoma"/>
              </a:rPr>
              <a:t>the</a:t>
            </a:r>
            <a:r>
              <a:rPr sz="1400" spc="-15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5F5F5F"/>
                </a:solidFill>
                <a:latin typeface="Tahoma"/>
                <a:cs typeface="Tahoma"/>
              </a:rPr>
              <a:t>checklist</a:t>
            </a:r>
            <a:r>
              <a:rPr sz="1400" spc="-16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20" dirty="0">
                <a:solidFill>
                  <a:srgbClr val="5F5F5F"/>
                </a:solidFill>
                <a:latin typeface="Tahoma"/>
                <a:cs typeface="Tahoma"/>
              </a:rPr>
              <a:t>are:</a:t>
            </a:r>
            <a:endParaRPr sz="1400">
              <a:latin typeface="Tahoma"/>
              <a:cs typeface="Tahoma"/>
            </a:endParaRPr>
          </a:p>
          <a:p>
            <a:pPr marL="311150" indent="-286385">
              <a:lnSpc>
                <a:spcPct val="100000"/>
              </a:lnSpc>
              <a:spcBef>
                <a:spcPts val="1680"/>
              </a:spcBef>
              <a:buClr>
                <a:srgbClr val="0A976C"/>
              </a:buClr>
              <a:buFont typeface="Segoe UI Symbol"/>
              <a:buChar char="⮚"/>
              <a:tabLst>
                <a:tab pos="311150" algn="l"/>
              </a:tabLst>
            </a:pPr>
            <a:r>
              <a:rPr sz="1400" spc="-290" dirty="0">
                <a:solidFill>
                  <a:srgbClr val="5F5F5F"/>
                </a:solidFill>
                <a:latin typeface="Tahoma"/>
                <a:cs typeface="Tahoma"/>
              </a:rPr>
              <a:t>%</a:t>
            </a:r>
            <a:r>
              <a:rPr sz="1400" spc="-15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5F5F5F"/>
                </a:solidFill>
                <a:latin typeface="Tahoma"/>
                <a:cs typeface="Tahoma"/>
              </a:rPr>
              <a:t>Auditee</a:t>
            </a:r>
            <a:r>
              <a:rPr sz="1400" spc="-15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5F5F5F"/>
                </a:solidFill>
                <a:latin typeface="Tahoma"/>
                <a:cs typeface="Tahoma"/>
              </a:rPr>
              <a:t>overall</a:t>
            </a:r>
            <a:r>
              <a:rPr sz="1400" spc="-14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30" dirty="0">
                <a:solidFill>
                  <a:srgbClr val="5F5F5F"/>
                </a:solidFill>
                <a:latin typeface="Tahoma"/>
                <a:cs typeface="Tahoma"/>
              </a:rPr>
              <a:t>compliance</a:t>
            </a:r>
            <a:r>
              <a:rPr sz="1400" spc="-14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5F5F5F"/>
                </a:solidFill>
                <a:latin typeface="Tahoma"/>
                <a:cs typeface="Tahoma"/>
              </a:rPr>
              <a:t>rate</a:t>
            </a:r>
            <a:r>
              <a:rPr sz="1400" spc="-16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45" dirty="0">
                <a:solidFill>
                  <a:srgbClr val="5F5F5F"/>
                </a:solidFill>
                <a:latin typeface="Tahoma"/>
                <a:cs typeface="Tahoma"/>
              </a:rPr>
              <a:t>/</a:t>
            </a:r>
            <a:r>
              <a:rPr sz="1400" spc="-14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210" dirty="0">
                <a:solidFill>
                  <a:srgbClr val="5F5F5F"/>
                </a:solidFill>
                <a:latin typeface="Tahoma"/>
                <a:cs typeface="Tahoma"/>
              </a:rPr>
              <a:t>#</a:t>
            </a:r>
            <a:r>
              <a:rPr sz="1400" spc="-15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5F5F5F"/>
                </a:solidFill>
                <a:latin typeface="Tahoma"/>
                <a:cs typeface="Tahoma"/>
              </a:rPr>
              <a:t>Compliance</a:t>
            </a:r>
            <a:r>
              <a:rPr sz="1400" spc="-14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5F5F5F"/>
                </a:solidFill>
                <a:latin typeface="Tahoma"/>
                <a:cs typeface="Tahoma"/>
              </a:rPr>
              <a:t>score</a:t>
            </a:r>
            <a:endParaRPr sz="1400">
              <a:latin typeface="Tahoma"/>
              <a:cs typeface="Tahoma"/>
            </a:endParaRPr>
          </a:p>
          <a:p>
            <a:pPr marL="311150" indent="-286385">
              <a:lnSpc>
                <a:spcPct val="100000"/>
              </a:lnSpc>
              <a:buClr>
                <a:srgbClr val="0A976C"/>
              </a:buClr>
              <a:buFont typeface="Segoe UI Symbol"/>
              <a:buChar char="⮚"/>
              <a:tabLst>
                <a:tab pos="311150" algn="l"/>
              </a:tabLst>
            </a:pPr>
            <a:r>
              <a:rPr sz="1400" spc="-210" dirty="0">
                <a:solidFill>
                  <a:srgbClr val="5F5F5F"/>
                </a:solidFill>
                <a:latin typeface="Tahoma"/>
                <a:cs typeface="Tahoma"/>
              </a:rPr>
              <a:t>#</a:t>
            </a:r>
            <a:r>
              <a:rPr sz="1400" spc="-13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25" dirty="0">
                <a:solidFill>
                  <a:srgbClr val="5F5F5F"/>
                </a:solidFill>
                <a:latin typeface="Tahoma"/>
                <a:cs typeface="Tahoma"/>
              </a:rPr>
              <a:t>Severe</a:t>
            </a:r>
            <a:r>
              <a:rPr sz="1400" spc="-14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30" dirty="0">
                <a:solidFill>
                  <a:srgbClr val="5F5F5F"/>
                </a:solidFill>
                <a:latin typeface="Tahoma"/>
                <a:cs typeface="Tahoma"/>
              </a:rPr>
              <a:t>non-</a:t>
            </a:r>
            <a:r>
              <a:rPr sz="1400" spc="-10" dirty="0">
                <a:solidFill>
                  <a:srgbClr val="5F5F5F"/>
                </a:solidFill>
                <a:latin typeface="Tahoma"/>
                <a:cs typeface="Tahoma"/>
              </a:rPr>
              <a:t>compliances</a:t>
            </a:r>
            <a:endParaRPr sz="1400">
              <a:latin typeface="Tahoma"/>
              <a:cs typeface="Tahoma"/>
            </a:endParaRPr>
          </a:p>
          <a:p>
            <a:pPr marL="311150" indent="-286385">
              <a:lnSpc>
                <a:spcPct val="100000"/>
              </a:lnSpc>
              <a:spcBef>
                <a:spcPts val="5"/>
              </a:spcBef>
              <a:buClr>
                <a:srgbClr val="0A976C"/>
              </a:buClr>
              <a:buFont typeface="Segoe UI Symbol"/>
              <a:buChar char="⮚"/>
              <a:tabLst>
                <a:tab pos="311150" algn="l"/>
              </a:tabLst>
            </a:pPr>
            <a:r>
              <a:rPr sz="1400" spc="-210" dirty="0">
                <a:solidFill>
                  <a:srgbClr val="5F5F5F"/>
                </a:solidFill>
                <a:latin typeface="Tahoma"/>
                <a:cs typeface="Tahoma"/>
              </a:rPr>
              <a:t>#</a:t>
            </a:r>
            <a:r>
              <a:rPr sz="1400" spc="-10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5F5F5F"/>
                </a:solidFill>
                <a:latin typeface="Tahoma"/>
                <a:cs typeface="Tahoma"/>
              </a:rPr>
              <a:t>Medium</a:t>
            </a:r>
            <a:r>
              <a:rPr sz="1400" spc="-12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35" dirty="0">
                <a:solidFill>
                  <a:srgbClr val="5F5F5F"/>
                </a:solidFill>
                <a:latin typeface="Tahoma"/>
                <a:cs typeface="Tahoma"/>
              </a:rPr>
              <a:t>non-</a:t>
            </a:r>
            <a:r>
              <a:rPr sz="1400" spc="-10" dirty="0">
                <a:solidFill>
                  <a:srgbClr val="5F5F5F"/>
                </a:solidFill>
                <a:latin typeface="Tahoma"/>
                <a:cs typeface="Tahoma"/>
              </a:rPr>
              <a:t>compliances</a:t>
            </a:r>
            <a:endParaRPr sz="1400">
              <a:latin typeface="Tahoma"/>
              <a:cs typeface="Tahoma"/>
            </a:endParaRPr>
          </a:p>
          <a:p>
            <a:pPr marL="311150" indent="-286385">
              <a:lnSpc>
                <a:spcPct val="100000"/>
              </a:lnSpc>
              <a:buClr>
                <a:srgbClr val="0A976C"/>
              </a:buClr>
              <a:buFont typeface="Segoe UI Symbol"/>
              <a:buChar char="⮚"/>
              <a:tabLst>
                <a:tab pos="311150" algn="l"/>
              </a:tabLst>
            </a:pPr>
            <a:r>
              <a:rPr sz="1400" spc="-210" dirty="0">
                <a:solidFill>
                  <a:srgbClr val="5F5F5F"/>
                </a:solidFill>
                <a:latin typeface="Tahoma"/>
                <a:cs typeface="Tahoma"/>
              </a:rPr>
              <a:t>#</a:t>
            </a:r>
            <a:r>
              <a:rPr sz="1400" spc="-4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5F5F5F"/>
                </a:solidFill>
                <a:latin typeface="Tahoma"/>
                <a:cs typeface="Tahoma"/>
              </a:rPr>
              <a:t>Minor</a:t>
            </a:r>
            <a:r>
              <a:rPr sz="1400" spc="-2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35" dirty="0">
                <a:solidFill>
                  <a:srgbClr val="5F5F5F"/>
                </a:solidFill>
                <a:latin typeface="Tahoma"/>
                <a:cs typeface="Tahoma"/>
              </a:rPr>
              <a:t>non-</a:t>
            </a:r>
            <a:r>
              <a:rPr sz="1400" spc="-10" dirty="0">
                <a:solidFill>
                  <a:srgbClr val="5F5F5F"/>
                </a:solidFill>
                <a:latin typeface="Tahoma"/>
                <a:cs typeface="Tahoma"/>
              </a:rPr>
              <a:t>compliances</a:t>
            </a:r>
            <a:endParaRPr sz="1400">
              <a:latin typeface="Tahoma"/>
              <a:cs typeface="Tahoma"/>
            </a:endParaRPr>
          </a:p>
          <a:p>
            <a:pPr marL="311150" indent="-286385">
              <a:lnSpc>
                <a:spcPct val="100000"/>
              </a:lnSpc>
              <a:buClr>
                <a:srgbClr val="0A976C"/>
              </a:buClr>
              <a:buFont typeface="Segoe UI Symbol"/>
              <a:buChar char="⮚"/>
              <a:tabLst>
                <a:tab pos="311150" algn="l"/>
              </a:tabLst>
            </a:pPr>
            <a:r>
              <a:rPr sz="1400" spc="-290" dirty="0">
                <a:solidFill>
                  <a:srgbClr val="5F5F5F"/>
                </a:solidFill>
                <a:latin typeface="Tahoma"/>
                <a:cs typeface="Tahoma"/>
              </a:rPr>
              <a:t>%</a:t>
            </a:r>
            <a:r>
              <a:rPr sz="1400" spc="-13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5F5F5F"/>
                </a:solidFill>
                <a:latin typeface="Tahoma"/>
                <a:cs typeface="Tahoma"/>
              </a:rPr>
              <a:t>Recurrent</a:t>
            </a:r>
            <a:r>
              <a:rPr sz="1400" spc="-12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35" dirty="0">
                <a:solidFill>
                  <a:srgbClr val="5F5F5F"/>
                </a:solidFill>
                <a:latin typeface="Tahoma"/>
                <a:cs typeface="Tahoma"/>
              </a:rPr>
              <a:t>non-</a:t>
            </a:r>
            <a:r>
              <a:rPr sz="1400" spc="-30" dirty="0">
                <a:solidFill>
                  <a:srgbClr val="5F5F5F"/>
                </a:solidFill>
                <a:latin typeface="Tahoma"/>
                <a:cs typeface="Tahoma"/>
              </a:rPr>
              <a:t>compliances</a:t>
            </a:r>
            <a:r>
              <a:rPr sz="1400" spc="-12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30" dirty="0">
                <a:solidFill>
                  <a:srgbClr val="5F5F5F"/>
                </a:solidFill>
                <a:latin typeface="Tahoma"/>
                <a:cs typeface="Tahoma"/>
              </a:rPr>
              <a:t>compared</a:t>
            </a:r>
            <a:r>
              <a:rPr sz="1400" spc="-14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5F5F5F"/>
                </a:solidFill>
                <a:latin typeface="Tahoma"/>
                <a:cs typeface="Tahoma"/>
              </a:rPr>
              <a:t>to</a:t>
            </a:r>
            <a:r>
              <a:rPr sz="1400" spc="-12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20" dirty="0">
                <a:solidFill>
                  <a:srgbClr val="5F5F5F"/>
                </a:solidFill>
                <a:latin typeface="Tahoma"/>
                <a:cs typeface="Tahoma"/>
              </a:rPr>
              <a:t>last</a:t>
            </a:r>
            <a:r>
              <a:rPr sz="1400" spc="-13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5F5F5F"/>
                </a:solidFill>
                <a:latin typeface="Tahoma"/>
                <a:cs typeface="Tahoma"/>
              </a:rPr>
              <a:t>review</a:t>
            </a:r>
            <a:endParaRPr sz="14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165"/>
              </a:spcBef>
              <a:buClr>
                <a:srgbClr val="0A976C"/>
              </a:buClr>
              <a:buFont typeface="Segoe UI Symbol"/>
              <a:buChar char="⮚"/>
            </a:pPr>
            <a:endParaRPr sz="1400">
              <a:latin typeface="Tahoma"/>
              <a:cs typeface="Tahoma"/>
            </a:endParaRPr>
          </a:p>
          <a:p>
            <a:pPr marL="24765" marR="4406265">
              <a:lnSpc>
                <a:spcPts val="1670"/>
              </a:lnSpc>
              <a:spcBef>
                <a:spcPts val="5"/>
              </a:spcBef>
            </a:pPr>
            <a:r>
              <a:rPr sz="1400" dirty="0">
                <a:solidFill>
                  <a:srgbClr val="5F5F5F"/>
                </a:solidFill>
                <a:latin typeface="Tahoma"/>
                <a:cs typeface="Tahoma"/>
              </a:rPr>
              <a:t>Other</a:t>
            </a:r>
            <a:r>
              <a:rPr sz="1400" spc="-14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5F5F5F"/>
                </a:solidFill>
                <a:latin typeface="Tahoma"/>
                <a:cs typeface="Tahoma"/>
              </a:rPr>
              <a:t>KPIs</a:t>
            </a:r>
            <a:r>
              <a:rPr sz="1400" spc="-14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35" dirty="0">
                <a:solidFill>
                  <a:srgbClr val="5F5F5F"/>
                </a:solidFill>
                <a:latin typeface="Tahoma"/>
                <a:cs typeface="Tahoma"/>
              </a:rPr>
              <a:t>can</a:t>
            </a:r>
            <a:r>
              <a:rPr sz="1400" spc="-13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25" dirty="0">
                <a:solidFill>
                  <a:srgbClr val="5F5F5F"/>
                </a:solidFill>
                <a:latin typeface="Tahoma"/>
                <a:cs typeface="Tahoma"/>
              </a:rPr>
              <a:t>be</a:t>
            </a:r>
            <a:r>
              <a:rPr sz="1400" spc="-12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30" dirty="0">
                <a:solidFill>
                  <a:srgbClr val="5F5F5F"/>
                </a:solidFill>
                <a:latin typeface="Tahoma"/>
                <a:cs typeface="Tahoma"/>
              </a:rPr>
              <a:t>used</a:t>
            </a:r>
            <a:r>
              <a:rPr sz="1400" spc="-13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5F5F5F"/>
                </a:solidFill>
                <a:latin typeface="Tahoma"/>
                <a:cs typeface="Tahoma"/>
              </a:rPr>
              <a:t>to</a:t>
            </a:r>
            <a:r>
              <a:rPr sz="1400" spc="-12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5F5F5F"/>
                </a:solidFill>
                <a:latin typeface="Tahoma"/>
                <a:cs typeface="Tahoma"/>
              </a:rPr>
              <a:t>monitor</a:t>
            </a:r>
            <a:r>
              <a:rPr sz="1400" spc="-12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5F5F5F"/>
                </a:solidFill>
                <a:latin typeface="Tahoma"/>
                <a:cs typeface="Tahoma"/>
              </a:rPr>
              <a:t>the</a:t>
            </a:r>
            <a:r>
              <a:rPr sz="1400" spc="-12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20" dirty="0">
                <a:solidFill>
                  <a:srgbClr val="5F5F5F"/>
                </a:solidFill>
                <a:latin typeface="Tahoma"/>
                <a:cs typeface="Tahoma"/>
              </a:rPr>
              <a:t>audit</a:t>
            </a:r>
            <a:r>
              <a:rPr sz="1400" spc="-13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20" dirty="0">
                <a:solidFill>
                  <a:srgbClr val="5F5F5F"/>
                </a:solidFill>
                <a:latin typeface="Tahoma"/>
                <a:cs typeface="Tahoma"/>
              </a:rPr>
              <a:t>capability, </a:t>
            </a:r>
            <a:r>
              <a:rPr sz="1400" spc="-30" dirty="0">
                <a:solidFill>
                  <a:srgbClr val="5F5F5F"/>
                </a:solidFill>
                <a:latin typeface="Tahoma"/>
                <a:cs typeface="Tahoma"/>
              </a:rPr>
              <a:t>such</a:t>
            </a:r>
            <a:r>
              <a:rPr sz="1400" spc="-12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25" dirty="0">
                <a:solidFill>
                  <a:srgbClr val="5F5F5F"/>
                </a:solidFill>
                <a:latin typeface="Tahoma"/>
                <a:cs typeface="Tahoma"/>
              </a:rPr>
              <a:t>as:</a:t>
            </a:r>
            <a:endParaRPr sz="1400">
              <a:latin typeface="Tahoma"/>
              <a:cs typeface="Tahoma"/>
            </a:endParaRPr>
          </a:p>
          <a:p>
            <a:pPr marL="299085" indent="-286385">
              <a:lnSpc>
                <a:spcPct val="100000"/>
              </a:lnSpc>
              <a:spcBef>
                <a:spcPts val="705"/>
              </a:spcBef>
              <a:buClr>
                <a:srgbClr val="0A976C"/>
              </a:buClr>
              <a:buFont typeface="Segoe UI Symbol"/>
              <a:buChar char="⮚"/>
              <a:tabLst>
                <a:tab pos="299085" algn="l"/>
              </a:tabLst>
            </a:pPr>
            <a:r>
              <a:rPr sz="1400" spc="-210" dirty="0">
                <a:solidFill>
                  <a:srgbClr val="5F5F5F"/>
                </a:solidFill>
                <a:latin typeface="Tahoma"/>
                <a:cs typeface="Tahoma"/>
              </a:rPr>
              <a:t>#</a:t>
            </a:r>
            <a:r>
              <a:rPr sz="1400" spc="-15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30" dirty="0">
                <a:solidFill>
                  <a:srgbClr val="5F5F5F"/>
                </a:solidFill>
                <a:latin typeface="Tahoma"/>
                <a:cs typeface="Tahoma"/>
              </a:rPr>
              <a:t>Time</a:t>
            </a:r>
            <a:r>
              <a:rPr sz="1400" spc="-16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5F5F5F"/>
                </a:solidFill>
                <a:latin typeface="Tahoma"/>
                <a:cs typeface="Tahoma"/>
              </a:rPr>
              <a:t>to</a:t>
            </a:r>
            <a:r>
              <a:rPr sz="1400" spc="-14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5F5F5F"/>
                </a:solidFill>
                <a:latin typeface="Tahoma"/>
                <a:cs typeface="Tahoma"/>
              </a:rPr>
              <a:t>conduct</a:t>
            </a:r>
            <a:r>
              <a:rPr sz="1400" spc="-13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45" dirty="0">
                <a:solidFill>
                  <a:srgbClr val="5F5F5F"/>
                </a:solidFill>
                <a:latin typeface="Tahoma"/>
                <a:cs typeface="Tahoma"/>
              </a:rPr>
              <a:t>an</a:t>
            </a:r>
            <a:r>
              <a:rPr sz="1400" spc="-16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5F5F5F"/>
                </a:solidFill>
                <a:latin typeface="Tahoma"/>
                <a:cs typeface="Tahoma"/>
              </a:rPr>
              <a:t>audit</a:t>
            </a:r>
            <a:endParaRPr sz="1400">
              <a:latin typeface="Tahoma"/>
              <a:cs typeface="Tahoma"/>
            </a:endParaRPr>
          </a:p>
          <a:p>
            <a:pPr marL="299085" indent="-286385">
              <a:lnSpc>
                <a:spcPct val="100000"/>
              </a:lnSpc>
              <a:buClr>
                <a:srgbClr val="0A976C"/>
              </a:buClr>
              <a:buFont typeface="Segoe UI Symbol"/>
              <a:buChar char="⮚"/>
              <a:tabLst>
                <a:tab pos="299085" algn="l"/>
              </a:tabLst>
            </a:pPr>
            <a:r>
              <a:rPr sz="1400" spc="-290" dirty="0">
                <a:solidFill>
                  <a:srgbClr val="5F5F5F"/>
                </a:solidFill>
                <a:latin typeface="Tahoma"/>
                <a:cs typeface="Tahoma"/>
              </a:rPr>
              <a:t>%</a:t>
            </a:r>
            <a:r>
              <a:rPr sz="1400" spc="-14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5F5F5F"/>
                </a:solidFill>
                <a:latin typeface="Tahoma"/>
                <a:cs typeface="Tahoma"/>
              </a:rPr>
              <a:t>Audit</a:t>
            </a:r>
            <a:r>
              <a:rPr sz="1400" spc="-13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35" dirty="0">
                <a:solidFill>
                  <a:srgbClr val="5F5F5F"/>
                </a:solidFill>
                <a:latin typeface="Tahoma"/>
                <a:cs typeface="Tahoma"/>
              </a:rPr>
              <a:t>plan</a:t>
            </a:r>
            <a:r>
              <a:rPr sz="1400" spc="-13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20" dirty="0">
                <a:solidFill>
                  <a:srgbClr val="5F5F5F"/>
                </a:solidFill>
                <a:latin typeface="Tahoma"/>
                <a:cs typeface="Tahoma"/>
              </a:rPr>
              <a:t>executed</a:t>
            </a:r>
            <a:r>
              <a:rPr sz="1400" spc="-15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50" dirty="0">
                <a:solidFill>
                  <a:srgbClr val="5F5F5F"/>
                </a:solidFill>
                <a:latin typeface="Tahoma"/>
                <a:cs typeface="Tahoma"/>
              </a:rPr>
              <a:t>as</a:t>
            </a:r>
            <a:r>
              <a:rPr sz="1400" spc="-15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5F5F5F"/>
                </a:solidFill>
                <a:latin typeface="Tahoma"/>
                <a:cs typeface="Tahoma"/>
              </a:rPr>
              <a:t>scheduled</a:t>
            </a:r>
            <a:endParaRPr sz="1400">
              <a:latin typeface="Tahoma"/>
              <a:cs typeface="Tahoma"/>
            </a:endParaRPr>
          </a:p>
          <a:p>
            <a:pPr marL="299085" indent="-286385">
              <a:lnSpc>
                <a:spcPct val="100000"/>
              </a:lnSpc>
              <a:buClr>
                <a:srgbClr val="0A976C"/>
              </a:buClr>
              <a:buFont typeface="Segoe UI Symbol"/>
              <a:buChar char="⮚"/>
              <a:tabLst>
                <a:tab pos="299085" algn="l"/>
              </a:tabLst>
            </a:pPr>
            <a:r>
              <a:rPr sz="1400" spc="-290" dirty="0">
                <a:solidFill>
                  <a:srgbClr val="5F5F5F"/>
                </a:solidFill>
                <a:latin typeface="Tahoma"/>
                <a:cs typeface="Tahoma"/>
              </a:rPr>
              <a:t>%</a:t>
            </a:r>
            <a:r>
              <a:rPr sz="1400" spc="-13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5F5F5F"/>
                </a:solidFill>
                <a:latin typeface="Tahoma"/>
                <a:cs typeface="Tahoma"/>
              </a:rPr>
              <a:t>Audits</a:t>
            </a:r>
            <a:r>
              <a:rPr sz="1400" spc="-12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25" dirty="0">
                <a:solidFill>
                  <a:srgbClr val="5F5F5F"/>
                </a:solidFill>
                <a:latin typeface="Tahoma"/>
                <a:cs typeface="Tahoma"/>
              </a:rPr>
              <a:t>concluded</a:t>
            </a:r>
            <a:r>
              <a:rPr sz="1400" spc="-10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5F5F5F"/>
                </a:solidFill>
                <a:latin typeface="Tahoma"/>
                <a:cs typeface="Tahoma"/>
              </a:rPr>
              <a:t>with</a:t>
            </a:r>
            <a:r>
              <a:rPr sz="1400" spc="-12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30" dirty="0">
                <a:solidFill>
                  <a:srgbClr val="5F5F5F"/>
                </a:solidFill>
                <a:latin typeface="Tahoma"/>
                <a:cs typeface="Tahoma"/>
              </a:rPr>
              <a:t>non-</a:t>
            </a:r>
            <a:r>
              <a:rPr sz="1400" spc="-10" dirty="0">
                <a:solidFill>
                  <a:srgbClr val="5F5F5F"/>
                </a:solidFill>
                <a:latin typeface="Tahoma"/>
                <a:cs typeface="Tahoma"/>
              </a:rPr>
              <a:t>satisfactory</a:t>
            </a:r>
            <a:r>
              <a:rPr sz="1400" spc="-12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5F5F5F"/>
                </a:solidFill>
                <a:latin typeface="Tahoma"/>
                <a:cs typeface="Tahoma"/>
              </a:rPr>
              <a:t>rating</a:t>
            </a:r>
            <a:endParaRPr sz="1400">
              <a:latin typeface="Tahoma"/>
              <a:cs typeface="Tahoma"/>
            </a:endParaRPr>
          </a:p>
          <a:p>
            <a:pPr marL="299085" marR="4627245" indent="-287020">
              <a:lnSpc>
                <a:spcPts val="1670"/>
              </a:lnSpc>
              <a:spcBef>
                <a:spcPts val="75"/>
              </a:spcBef>
              <a:buClr>
                <a:srgbClr val="0A976C"/>
              </a:buClr>
              <a:buFont typeface="Segoe UI Symbol"/>
              <a:buChar char="⮚"/>
              <a:tabLst>
                <a:tab pos="299085" algn="l"/>
              </a:tabLst>
            </a:pPr>
            <a:r>
              <a:rPr sz="1400" dirty="0">
                <a:solidFill>
                  <a:srgbClr val="5F5F5F"/>
                </a:solidFill>
                <a:latin typeface="Tahoma"/>
                <a:cs typeface="Tahoma"/>
              </a:rPr>
              <a:t>$</a:t>
            </a:r>
            <a:r>
              <a:rPr sz="1400" spc="-10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5F5F5F"/>
                </a:solidFill>
                <a:latin typeface="Tahoma"/>
                <a:cs typeface="Tahoma"/>
              </a:rPr>
              <a:t>Cost</a:t>
            </a:r>
            <a:r>
              <a:rPr sz="1400" spc="-9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40" dirty="0">
                <a:solidFill>
                  <a:srgbClr val="5F5F5F"/>
                </a:solidFill>
                <a:latin typeface="Tahoma"/>
                <a:cs typeface="Tahoma"/>
              </a:rPr>
              <a:t>savings</a:t>
            </a:r>
            <a:r>
              <a:rPr sz="1400" spc="-9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20" dirty="0">
                <a:solidFill>
                  <a:srgbClr val="5F5F5F"/>
                </a:solidFill>
                <a:latin typeface="Tahoma"/>
                <a:cs typeface="Tahoma"/>
              </a:rPr>
              <a:t>generated</a:t>
            </a:r>
            <a:r>
              <a:rPr sz="1400" spc="-14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20" dirty="0">
                <a:solidFill>
                  <a:srgbClr val="5F5F5F"/>
                </a:solidFill>
                <a:latin typeface="Tahoma"/>
                <a:cs typeface="Tahoma"/>
              </a:rPr>
              <a:t>by</a:t>
            </a:r>
            <a:r>
              <a:rPr sz="1400" spc="-10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30" dirty="0">
                <a:solidFill>
                  <a:srgbClr val="5F5F5F"/>
                </a:solidFill>
                <a:latin typeface="Tahoma"/>
                <a:cs typeface="Tahoma"/>
              </a:rPr>
              <a:t>implementing</a:t>
            </a:r>
            <a:r>
              <a:rPr sz="1400" spc="-114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20" dirty="0">
                <a:solidFill>
                  <a:srgbClr val="5F5F5F"/>
                </a:solidFill>
                <a:latin typeface="Tahoma"/>
                <a:cs typeface="Tahoma"/>
              </a:rPr>
              <a:t>audit </a:t>
            </a:r>
            <a:r>
              <a:rPr sz="1400" spc="-10" dirty="0">
                <a:solidFill>
                  <a:srgbClr val="5F5F5F"/>
                </a:solidFill>
                <a:latin typeface="Tahoma"/>
                <a:cs typeface="Tahoma"/>
              </a:rPr>
              <a:t>recommendations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714358" y="6605395"/>
            <a:ext cx="226695" cy="1739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50"/>
              </a:lnSpc>
            </a:pPr>
            <a:r>
              <a:rPr sz="1050" spc="-25" dirty="0">
                <a:solidFill>
                  <a:srgbClr val="9B9B9B"/>
                </a:solidFill>
                <a:latin typeface="Times New Roman"/>
                <a:cs typeface="Times New Roman"/>
              </a:rPr>
              <a:t>103</a:t>
            </a:r>
            <a:endParaRPr sz="105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/>
              <a:t>©</a:t>
            </a:r>
            <a:r>
              <a:rPr spc="-15" dirty="0"/>
              <a:t> </a:t>
            </a:r>
            <a:r>
              <a:rPr dirty="0"/>
              <a:t>The</a:t>
            </a:r>
            <a:r>
              <a:rPr spc="-30" dirty="0"/>
              <a:t> </a:t>
            </a:r>
            <a:r>
              <a:rPr dirty="0"/>
              <a:t>KPI</a:t>
            </a:r>
            <a:r>
              <a:rPr spc="-5" dirty="0"/>
              <a:t> </a:t>
            </a:r>
            <a:r>
              <a:rPr dirty="0"/>
              <a:t>Institute</a:t>
            </a:r>
            <a:r>
              <a:rPr spc="-20" dirty="0"/>
              <a:t> 2023</a:t>
            </a: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09258" rIns="0" bIns="0" rtlCol="0">
            <a:spAutoFit/>
          </a:bodyPr>
          <a:lstStyle/>
          <a:p>
            <a:pPr marL="31115">
              <a:lnSpc>
                <a:spcPct val="100000"/>
              </a:lnSpc>
              <a:spcBef>
                <a:spcPts val="100"/>
              </a:spcBef>
            </a:pPr>
            <a:r>
              <a:rPr spc="-135" dirty="0"/>
              <a:t>16.</a:t>
            </a:r>
            <a:r>
              <a:rPr spc="-15" dirty="0"/>
              <a:t> </a:t>
            </a:r>
            <a:r>
              <a:rPr spc="80" dirty="0"/>
              <a:t>COMPLIANCE</a:t>
            </a:r>
            <a:r>
              <a:rPr spc="10" dirty="0"/>
              <a:t> </a:t>
            </a:r>
            <a:r>
              <a:rPr spc="170" dirty="0"/>
              <a:t>REPORTING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69047" rIns="0" bIns="0" rtlCol="0">
            <a:spAutoFit/>
          </a:bodyPr>
          <a:lstStyle/>
          <a:p>
            <a:pPr marL="2417445">
              <a:lnSpc>
                <a:spcPct val="100000"/>
              </a:lnSpc>
              <a:spcBef>
                <a:spcPts val="100"/>
              </a:spcBef>
            </a:pPr>
            <a:fld id="{81D60167-4931-47E6-BA6A-407CBD079E47}" type="slidenum">
              <a:rPr spc="-25" dirty="0"/>
              <a:t>104</a:t>
            </a:fld>
            <a:endParaRPr spc="-25" dirty="0"/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/>
              <a:t>©</a:t>
            </a:r>
            <a:r>
              <a:rPr spc="-15" dirty="0"/>
              <a:t> </a:t>
            </a:r>
            <a:r>
              <a:rPr dirty="0"/>
              <a:t>The</a:t>
            </a:r>
            <a:r>
              <a:rPr spc="-30" dirty="0"/>
              <a:t> </a:t>
            </a:r>
            <a:r>
              <a:rPr dirty="0"/>
              <a:t>KPI</a:t>
            </a:r>
            <a:r>
              <a:rPr spc="-5" dirty="0"/>
              <a:t> </a:t>
            </a:r>
            <a:r>
              <a:rPr dirty="0"/>
              <a:t>Institute</a:t>
            </a:r>
            <a:r>
              <a:rPr spc="-20" dirty="0"/>
              <a:t> 2023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55803" y="3178810"/>
            <a:ext cx="3507740" cy="509905"/>
          </a:xfrm>
          <a:prstGeom prst="rect">
            <a:avLst/>
          </a:prstGeom>
        </p:spPr>
        <p:txBody>
          <a:bodyPr vert="horz" wrap="square" lIns="0" tIns="22225" rIns="0" bIns="0" rtlCol="0">
            <a:spAutoFit/>
          </a:bodyPr>
          <a:lstStyle/>
          <a:p>
            <a:pPr marL="12700" marR="5080">
              <a:lnSpc>
                <a:spcPts val="1900"/>
              </a:lnSpc>
              <a:spcBef>
                <a:spcPts val="175"/>
              </a:spcBef>
            </a:pPr>
            <a:r>
              <a:rPr sz="1600" spc="-35" dirty="0">
                <a:solidFill>
                  <a:srgbClr val="5F5F5F"/>
                </a:solidFill>
                <a:latin typeface="Tahoma"/>
                <a:cs typeface="Tahoma"/>
              </a:rPr>
              <a:t>Examples</a:t>
            </a:r>
            <a:r>
              <a:rPr sz="1600" spc="-17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of</a:t>
            </a:r>
            <a:r>
              <a:rPr sz="1600" spc="-17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KPIs</a:t>
            </a:r>
            <a:r>
              <a:rPr sz="1600" spc="-17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reflecting</a:t>
            </a:r>
            <a:r>
              <a:rPr sz="1600" spc="-17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0" dirty="0">
                <a:solidFill>
                  <a:srgbClr val="5F5F5F"/>
                </a:solidFill>
                <a:latin typeface="Tahoma"/>
                <a:cs typeface="Tahoma"/>
              </a:rPr>
              <a:t>the</a:t>
            </a:r>
            <a:r>
              <a:rPr sz="1600" spc="-16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0" dirty="0">
                <a:solidFill>
                  <a:srgbClr val="5F5F5F"/>
                </a:solidFill>
                <a:latin typeface="Tahoma"/>
                <a:cs typeface="Tahoma"/>
              </a:rPr>
              <a:t>extent</a:t>
            </a:r>
            <a:r>
              <a:rPr sz="1600" spc="-14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5" dirty="0">
                <a:solidFill>
                  <a:srgbClr val="5F5F5F"/>
                </a:solidFill>
                <a:latin typeface="Tahoma"/>
                <a:cs typeface="Tahoma"/>
              </a:rPr>
              <a:t>to </a:t>
            </a:r>
            <a:r>
              <a:rPr sz="1600" spc="-20" dirty="0">
                <a:solidFill>
                  <a:srgbClr val="5F5F5F"/>
                </a:solidFill>
                <a:latin typeface="Tahoma"/>
                <a:cs typeface="Tahoma"/>
              </a:rPr>
              <a:t>which</a:t>
            </a:r>
            <a:r>
              <a:rPr sz="1600" spc="-17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0" dirty="0">
                <a:solidFill>
                  <a:srgbClr val="5F5F5F"/>
                </a:solidFill>
                <a:latin typeface="Tahoma"/>
                <a:cs typeface="Tahoma"/>
              </a:rPr>
              <a:t>regulations</a:t>
            </a:r>
            <a:r>
              <a:rPr sz="1600" spc="-14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0" dirty="0">
                <a:solidFill>
                  <a:srgbClr val="5F5F5F"/>
                </a:solidFill>
                <a:latin typeface="Tahoma"/>
                <a:cs typeface="Tahoma"/>
              </a:rPr>
              <a:t>are</a:t>
            </a:r>
            <a:r>
              <a:rPr sz="1600" spc="-15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respected: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55803" y="3907663"/>
            <a:ext cx="3770629" cy="1000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7815" indent="-285115">
              <a:lnSpc>
                <a:spcPct val="100000"/>
              </a:lnSpc>
              <a:spcBef>
                <a:spcPts val="95"/>
              </a:spcBef>
              <a:buClr>
                <a:srgbClr val="0A976C"/>
              </a:buClr>
              <a:buFont typeface="Segoe UI Symbol"/>
              <a:buChar char="⮚"/>
              <a:tabLst>
                <a:tab pos="297815" algn="l"/>
              </a:tabLst>
            </a:pPr>
            <a:r>
              <a:rPr sz="1600" spc="-345" dirty="0">
                <a:solidFill>
                  <a:srgbClr val="5F5F5F"/>
                </a:solidFill>
                <a:latin typeface="Tahoma"/>
                <a:cs typeface="Tahoma"/>
              </a:rPr>
              <a:t>%</a:t>
            </a:r>
            <a:r>
              <a:rPr sz="1600" spc="-14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Financial</a:t>
            </a:r>
            <a:r>
              <a:rPr sz="1600" spc="-19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30" dirty="0">
                <a:solidFill>
                  <a:srgbClr val="5F5F5F"/>
                </a:solidFill>
                <a:latin typeface="Tahoma"/>
                <a:cs typeface="Tahoma"/>
              </a:rPr>
              <a:t>statements</a:t>
            </a:r>
            <a:r>
              <a:rPr sz="1600" spc="-10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5" dirty="0">
                <a:solidFill>
                  <a:srgbClr val="5F5F5F"/>
                </a:solidFill>
                <a:latin typeface="Tahoma"/>
                <a:cs typeface="Tahoma"/>
              </a:rPr>
              <a:t>released</a:t>
            </a:r>
            <a:r>
              <a:rPr sz="1600" spc="-16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45" dirty="0">
                <a:solidFill>
                  <a:srgbClr val="5F5F5F"/>
                </a:solidFill>
                <a:latin typeface="Tahoma"/>
                <a:cs typeface="Tahoma"/>
              </a:rPr>
              <a:t>on-</a:t>
            </a:r>
            <a:r>
              <a:rPr sz="1600" spc="-20" dirty="0">
                <a:solidFill>
                  <a:srgbClr val="5F5F5F"/>
                </a:solidFill>
                <a:latin typeface="Tahoma"/>
                <a:cs typeface="Tahoma"/>
              </a:rPr>
              <a:t>time</a:t>
            </a:r>
            <a:endParaRPr sz="1600">
              <a:latin typeface="Tahoma"/>
              <a:cs typeface="Tahoma"/>
            </a:endParaRPr>
          </a:p>
          <a:p>
            <a:pPr marL="297815" indent="-285115">
              <a:lnSpc>
                <a:spcPct val="100000"/>
              </a:lnSpc>
              <a:buClr>
                <a:srgbClr val="0A976C"/>
              </a:buClr>
              <a:buFont typeface="Segoe UI Symbol"/>
              <a:buChar char="⮚"/>
              <a:tabLst>
                <a:tab pos="297815" algn="l"/>
              </a:tabLst>
            </a:pPr>
            <a:r>
              <a:rPr sz="1600" spc="-250" dirty="0">
                <a:solidFill>
                  <a:srgbClr val="5F5F5F"/>
                </a:solidFill>
                <a:latin typeface="Tahoma"/>
                <a:cs typeface="Tahoma"/>
              </a:rPr>
              <a:t>#</a:t>
            </a:r>
            <a:r>
              <a:rPr sz="1600" spc="-14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Work</a:t>
            </a:r>
            <a:r>
              <a:rPr sz="1600" spc="-12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0" dirty="0">
                <a:solidFill>
                  <a:srgbClr val="5F5F5F"/>
                </a:solidFill>
                <a:latin typeface="Tahoma"/>
                <a:cs typeface="Tahoma"/>
              </a:rPr>
              <a:t>accident</a:t>
            </a:r>
            <a:r>
              <a:rPr sz="1600" spc="-17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reported</a:t>
            </a:r>
            <a:r>
              <a:rPr sz="1600" spc="-13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accurately</a:t>
            </a:r>
            <a:endParaRPr sz="1600">
              <a:latin typeface="Tahoma"/>
              <a:cs typeface="Tahoma"/>
            </a:endParaRPr>
          </a:p>
          <a:p>
            <a:pPr marL="297815" indent="-285115">
              <a:lnSpc>
                <a:spcPct val="100000"/>
              </a:lnSpc>
              <a:buClr>
                <a:srgbClr val="0A976C"/>
              </a:buClr>
              <a:buFont typeface="Segoe UI Symbol"/>
              <a:buChar char="⮚"/>
              <a:tabLst>
                <a:tab pos="297815" algn="l"/>
              </a:tabLst>
            </a:pPr>
            <a:r>
              <a:rPr sz="1600" spc="-250" dirty="0">
                <a:solidFill>
                  <a:srgbClr val="5F5F5F"/>
                </a:solidFill>
                <a:latin typeface="Tahoma"/>
                <a:cs typeface="Tahoma"/>
              </a:rPr>
              <a:t>#</a:t>
            </a:r>
            <a:r>
              <a:rPr sz="1600" spc="-19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105" dirty="0">
                <a:solidFill>
                  <a:srgbClr val="5F5F5F"/>
                </a:solidFill>
                <a:latin typeface="Tahoma"/>
                <a:cs typeface="Tahoma"/>
              </a:rPr>
              <a:t>CO2</a:t>
            </a:r>
            <a:r>
              <a:rPr sz="1600" spc="-18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5" dirty="0">
                <a:solidFill>
                  <a:srgbClr val="5F5F5F"/>
                </a:solidFill>
                <a:latin typeface="Tahoma"/>
                <a:cs typeface="Tahoma"/>
              </a:rPr>
              <a:t>emissions</a:t>
            </a:r>
            <a:r>
              <a:rPr sz="1600" spc="-20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produced</a:t>
            </a:r>
            <a:endParaRPr sz="1600">
              <a:latin typeface="Tahoma"/>
              <a:cs typeface="Tahoma"/>
            </a:endParaRPr>
          </a:p>
          <a:p>
            <a:pPr marL="297815" indent="-285115">
              <a:lnSpc>
                <a:spcPct val="100000"/>
              </a:lnSpc>
              <a:buClr>
                <a:srgbClr val="0A976C"/>
              </a:buClr>
              <a:buFont typeface="Segoe UI Symbol"/>
              <a:buChar char="⮚"/>
              <a:tabLst>
                <a:tab pos="297815" algn="l"/>
              </a:tabLst>
            </a:pPr>
            <a:r>
              <a:rPr sz="1600" spc="-345" dirty="0">
                <a:solidFill>
                  <a:srgbClr val="5F5F5F"/>
                </a:solidFill>
                <a:latin typeface="Tahoma"/>
                <a:cs typeface="Tahoma"/>
              </a:rPr>
              <a:t>%</a:t>
            </a:r>
            <a:r>
              <a:rPr sz="1600" spc="-18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Compliance</a:t>
            </a:r>
            <a:r>
              <a:rPr sz="1600" spc="-204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with</a:t>
            </a:r>
            <a:r>
              <a:rPr sz="1600" spc="-18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industry</a:t>
            </a:r>
            <a:r>
              <a:rPr sz="1600" spc="-17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regulations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29590" y="1512468"/>
            <a:ext cx="8738870" cy="8959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19100"/>
              </a:lnSpc>
              <a:spcBef>
                <a:spcPts val="95"/>
              </a:spcBef>
            </a:pP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Compliance</a:t>
            </a:r>
            <a:r>
              <a:rPr sz="1600" spc="15" dirty="0">
                <a:solidFill>
                  <a:srgbClr val="5F5F5F"/>
                </a:solidFill>
                <a:latin typeface="Tahoma"/>
                <a:cs typeface="Tahoma"/>
              </a:rPr>
              <a:t>  </a:t>
            </a: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reporting</a:t>
            </a:r>
            <a:r>
              <a:rPr sz="1600" spc="15" dirty="0">
                <a:solidFill>
                  <a:srgbClr val="5F5F5F"/>
                </a:solidFill>
                <a:latin typeface="Tahoma"/>
                <a:cs typeface="Tahoma"/>
              </a:rPr>
              <a:t>  </a:t>
            </a: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refers</a:t>
            </a:r>
            <a:r>
              <a:rPr sz="1600" spc="25" dirty="0">
                <a:solidFill>
                  <a:srgbClr val="5F5F5F"/>
                </a:solidFill>
                <a:latin typeface="Tahoma"/>
                <a:cs typeface="Tahoma"/>
              </a:rPr>
              <a:t>  </a:t>
            </a: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to</a:t>
            </a:r>
            <a:r>
              <a:rPr sz="1600" spc="20" dirty="0">
                <a:solidFill>
                  <a:srgbClr val="5F5F5F"/>
                </a:solidFill>
                <a:latin typeface="Tahoma"/>
                <a:cs typeface="Tahoma"/>
              </a:rPr>
              <a:t>  </a:t>
            </a: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respecting</a:t>
            </a:r>
            <a:r>
              <a:rPr sz="1600" spc="20" dirty="0">
                <a:solidFill>
                  <a:srgbClr val="5F5F5F"/>
                </a:solidFill>
                <a:latin typeface="Tahoma"/>
                <a:cs typeface="Tahoma"/>
              </a:rPr>
              <a:t>  </a:t>
            </a: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industry</a:t>
            </a:r>
            <a:r>
              <a:rPr sz="1600" spc="15" dirty="0">
                <a:solidFill>
                  <a:srgbClr val="5F5F5F"/>
                </a:solidFill>
                <a:latin typeface="Tahoma"/>
                <a:cs typeface="Tahoma"/>
              </a:rPr>
              <a:t>  </a:t>
            </a: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regulations,</a:t>
            </a:r>
            <a:r>
              <a:rPr sz="1600" spc="15" dirty="0">
                <a:solidFill>
                  <a:srgbClr val="5F5F5F"/>
                </a:solidFill>
                <a:latin typeface="Tahoma"/>
                <a:cs typeface="Tahoma"/>
              </a:rPr>
              <a:t>  </a:t>
            </a: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standards</a:t>
            </a:r>
            <a:r>
              <a:rPr sz="1600" spc="20" dirty="0">
                <a:solidFill>
                  <a:srgbClr val="5F5F5F"/>
                </a:solidFill>
                <a:latin typeface="Tahoma"/>
                <a:cs typeface="Tahoma"/>
              </a:rPr>
              <a:t>  </a:t>
            </a: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and</a:t>
            </a:r>
            <a:r>
              <a:rPr sz="1600" spc="20" dirty="0">
                <a:solidFill>
                  <a:srgbClr val="5F5F5F"/>
                </a:solidFill>
                <a:latin typeface="Tahoma"/>
                <a:cs typeface="Tahoma"/>
              </a:rPr>
              <a:t> 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government </a:t>
            </a:r>
            <a:r>
              <a:rPr sz="1600" spc="-35" dirty="0">
                <a:solidFill>
                  <a:srgbClr val="5F5F5F"/>
                </a:solidFill>
                <a:latin typeface="Tahoma"/>
                <a:cs typeface="Tahoma"/>
              </a:rPr>
              <a:t>legislation.</a:t>
            </a:r>
            <a:r>
              <a:rPr sz="1600" spc="-7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0" dirty="0">
                <a:solidFill>
                  <a:srgbClr val="5F5F5F"/>
                </a:solidFill>
                <a:latin typeface="Tahoma"/>
                <a:cs typeface="Tahoma"/>
              </a:rPr>
              <a:t>Compliance</a:t>
            </a:r>
            <a:r>
              <a:rPr sz="1600" spc="-5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reporting</a:t>
            </a:r>
            <a:r>
              <a:rPr sz="1600" spc="-7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55" dirty="0">
                <a:solidFill>
                  <a:srgbClr val="5F5F5F"/>
                </a:solidFill>
                <a:latin typeface="Tahoma"/>
                <a:cs typeface="Tahoma"/>
              </a:rPr>
              <a:t>can</a:t>
            </a:r>
            <a:r>
              <a:rPr sz="1600" spc="-6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50" dirty="0">
                <a:solidFill>
                  <a:srgbClr val="5F5F5F"/>
                </a:solidFill>
                <a:latin typeface="Tahoma"/>
                <a:cs typeface="Tahoma"/>
              </a:rPr>
              <a:t>be</a:t>
            </a:r>
            <a:r>
              <a:rPr sz="1600" spc="-6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30" dirty="0">
                <a:solidFill>
                  <a:srgbClr val="5F5F5F"/>
                </a:solidFill>
                <a:latin typeface="Tahoma"/>
                <a:cs typeface="Tahoma"/>
              </a:rPr>
              <a:t>mandatory</a:t>
            </a:r>
            <a:r>
              <a:rPr sz="1600" spc="-5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40" dirty="0">
                <a:solidFill>
                  <a:srgbClr val="5F5F5F"/>
                </a:solidFill>
                <a:latin typeface="Tahoma"/>
                <a:cs typeface="Tahoma"/>
              </a:rPr>
              <a:t>(financial</a:t>
            </a:r>
            <a:r>
              <a:rPr sz="1600" spc="-6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reporting</a:t>
            </a:r>
            <a:r>
              <a:rPr sz="1600" spc="-6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for</a:t>
            </a:r>
            <a:r>
              <a:rPr sz="1600" spc="-6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0" dirty="0">
                <a:solidFill>
                  <a:srgbClr val="5F5F5F"/>
                </a:solidFill>
                <a:latin typeface="Tahoma"/>
                <a:cs typeface="Tahoma"/>
              </a:rPr>
              <a:t>publicly</a:t>
            </a:r>
            <a:r>
              <a:rPr sz="1600" spc="-6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listed</a:t>
            </a:r>
            <a:r>
              <a:rPr sz="1600" spc="-6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companies) </a:t>
            </a: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or</a:t>
            </a:r>
            <a:r>
              <a:rPr sz="1600" spc="-15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0" dirty="0">
                <a:solidFill>
                  <a:srgbClr val="5F5F5F"/>
                </a:solidFill>
                <a:latin typeface="Tahoma"/>
                <a:cs typeface="Tahoma"/>
              </a:rPr>
              <a:t>optional</a:t>
            </a:r>
            <a:r>
              <a:rPr sz="1600" spc="-16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45" dirty="0">
                <a:solidFill>
                  <a:srgbClr val="5F5F5F"/>
                </a:solidFill>
                <a:latin typeface="Tahoma"/>
                <a:cs typeface="Tahoma"/>
              </a:rPr>
              <a:t>(compliance</a:t>
            </a:r>
            <a:r>
              <a:rPr sz="1600" spc="-18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with</a:t>
            </a:r>
            <a:r>
              <a:rPr sz="1600" spc="-15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5" dirty="0">
                <a:solidFill>
                  <a:srgbClr val="5F5F5F"/>
                </a:solidFill>
                <a:latin typeface="Tahoma"/>
                <a:cs typeface="Tahoma"/>
              </a:rPr>
              <a:t>ISO</a:t>
            </a:r>
            <a:r>
              <a:rPr sz="1600" spc="-16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5" dirty="0">
                <a:solidFill>
                  <a:srgbClr val="5F5F5F"/>
                </a:solidFill>
                <a:latin typeface="Tahoma"/>
                <a:cs typeface="Tahoma"/>
              </a:rPr>
              <a:t>standards</a:t>
            </a:r>
            <a:r>
              <a:rPr sz="1600" spc="-12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to</a:t>
            </a:r>
            <a:r>
              <a:rPr sz="1600" spc="-13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0" dirty="0">
                <a:solidFill>
                  <a:srgbClr val="5F5F5F"/>
                </a:solidFill>
                <a:latin typeface="Tahoma"/>
                <a:cs typeface="Tahoma"/>
              </a:rPr>
              <a:t>obtain</a:t>
            </a:r>
            <a:r>
              <a:rPr sz="1600" spc="-15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accreditation).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1833" y="6378955"/>
            <a:ext cx="149796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i="1" spc="-100" dirty="0">
                <a:solidFill>
                  <a:srgbClr val="5F5F5F"/>
                </a:solidFill>
                <a:latin typeface="Lucida Sans"/>
                <a:cs typeface="Lucida Sans"/>
              </a:rPr>
              <a:t>Source:</a:t>
            </a:r>
            <a:r>
              <a:rPr sz="900" i="1" spc="-60" dirty="0">
                <a:solidFill>
                  <a:srgbClr val="5F5F5F"/>
                </a:solidFill>
                <a:latin typeface="Lucida Sans"/>
                <a:cs typeface="Lucida Sans"/>
              </a:rPr>
              <a:t> </a:t>
            </a:r>
            <a:r>
              <a:rPr sz="900" i="1" spc="-95" dirty="0">
                <a:solidFill>
                  <a:srgbClr val="5F5F5F"/>
                </a:solidFill>
                <a:latin typeface="Lucida Sans"/>
                <a:cs typeface="Lucida Sans"/>
              </a:rPr>
              <a:t>The</a:t>
            </a:r>
            <a:r>
              <a:rPr sz="900" i="1" spc="-75" dirty="0">
                <a:solidFill>
                  <a:srgbClr val="5F5F5F"/>
                </a:solidFill>
                <a:latin typeface="Lucida Sans"/>
                <a:cs typeface="Lucida Sans"/>
              </a:rPr>
              <a:t> </a:t>
            </a:r>
            <a:r>
              <a:rPr sz="900" i="1" spc="-30" dirty="0">
                <a:solidFill>
                  <a:srgbClr val="5F5F5F"/>
                </a:solidFill>
                <a:latin typeface="Lucida Sans"/>
                <a:cs typeface="Lucida Sans"/>
              </a:rPr>
              <a:t>KPI</a:t>
            </a:r>
            <a:r>
              <a:rPr sz="900" i="1" spc="-70" dirty="0">
                <a:solidFill>
                  <a:srgbClr val="5F5F5F"/>
                </a:solidFill>
                <a:latin typeface="Lucida Sans"/>
                <a:cs typeface="Lucida Sans"/>
              </a:rPr>
              <a:t> </a:t>
            </a:r>
            <a:r>
              <a:rPr sz="900" i="1" spc="-80" dirty="0">
                <a:solidFill>
                  <a:srgbClr val="5F5F5F"/>
                </a:solidFill>
                <a:latin typeface="Lucida Sans"/>
                <a:cs typeface="Lucida Sans"/>
              </a:rPr>
              <a:t>Institute</a:t>
            </a:r>
            <a:r>
              <a:rPr sz="900" i="1" spc="-60" dirty="0">
                <a:solidFill>
                  <a:srgbClr val="5F5F5F"/>
                </a:solidFill>
                <a:latin typeface="Lucida Sans"/>
                <a:cs typeface="Lucida Sans"/>
              </a:rPr>
              <a:t> </a:t>
            </a:r>
            <a:r>
              <a:rPr sz="900" i="1" spc="-25" dirty="0">
                <a:solidFill>
                  <a:srgbClr val="5F5F5F"/>
                </a:solidFill>
                <a:latin typeface="Lucida Sans"/>
                <a:cs typeface="Lucida Sans"/>
              </a:rPr>
              <a:t>(2023)</a:t>
            </a:r>
            <a:endParaRPr sz="900">
              <a:latin typeface="Lucida Sans"/>
              <a:cs typeface="Lucida San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776978" y="3178810"/>
            <a:ext cx="405701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600" spc="-35" dirty="0">
                <a:solidFill>
                  <a:srgbClr val="5F5F5F"/>
                </a:solidFill>
                <a:latin typeface="Tahoma"/>
                <a:cs typeface="Tahoma"/>
              </a:rPr>
              <a:t>Examples</a:t>
            </a:r>
            <a:r>
              <a:rPr sz="1600" spc="-16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of</a:t>
            </a:r>
            <a:r>
              <a:rPr sz="1600" spc="-16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KPIs</a:t>
            </a:r>
            <a:r>
              <a:rPr sz="1600" spc="-16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reflecting</a:t>
            </a:r>
            <a:r>
              <a:rPr sz="1600" spc="-16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0" dirty="0">
                <a:solidFill>
                  <a:srgbClr val="5F5F5F"/>
                </a:solidFill>
                <a:latin typeface="Tahoma"/>
                <a:cs typeface="Tahoma"/>
              </a:rPr>
              <a:t>the</a:t>
            </a:r>
            <a:r>
              <a:rPr sz="1600" spc="-15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5" dirty="0">
                <a:solidFill>
                  <a:srgbClr val="5F5F5F"/>
                </a:solidFill>
                <a:latin typeface="Tahoma"/>
                <a:cs typeface="Tahoma"/>
              </a:rPr>
              <a:t>performance</a:t>
            </a:r>
            <a:r>
              <a:rPr sz="1600" spc="-18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5" dirty="0">
                <a:solidFill>
                  <a:srgbClr val="5F5F5F"/>
                </a:solidFill>
                <a:latin typeface="Tahoma"/>
                <a:cs typeface="Tahoma"/>
              </a:rPr>
              <a:t>of </a:t>
            </a:r>
            <a:r>
              <a:rPr sz="1600" spc="-20" dirty="0">
                <a:solidFill>
                  <a:srgbClr val="5F5F5F"/>
                </a:solidFill>
                <a:latin typeface="Tahoma"/>
                <a:cs typeface="Tahoma"/>
              </a:rPr>
              <a:t>the</a:t>
            </a:r>
            <a:r>
              <a:rPr sz="1600" spc="-15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Compliance</a:t>
            </a:r>
            <a:r>
              <a:rPr sz="1600" spc="-22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function</a:t>
            </a:r>
            <a:r>
              <a:rPr sz="1600" spc="-17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in</a:t>
            </a:r>
            <a:r>
              <a:rPr sz="1600" spc="-17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0" dirty="0">
                <a:solidFill>
                  <a:srgbClr val="5F5F5F"/>
                </a:solidFill>
                <a:latin typeface="Tahoma"/>
                <a:cs typeface="Tahoma"/>
              </a:rPr>
              <a:t>the</a:t>
            </a:r>
            <a:r>
              <a:rPr sz="1600" spc="-15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organization: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776978" y="3907663"/>
            <a:ext cx="3813810" cy="1000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7815" indent="-285115">
              <a:lnSpc>
                <a:spcPct val="100000"/>
              </a:lnSpc>
              <a:spcBef>
                <a:spcPts val="95"/>
              </a:spcBef>
              <a:buClr>
                <a:srgbClr val="0A976C"/>
              </a:buClr>
              <a:buFont typeface="Segoe UI Symbol"/>
              <a:buChar char="⮚"/>
              <a:tabLst>
                <a:tab pos="297815" algn="l"/>
              </a:tabLst>
            </a:pPr>
            <a:r>
              <a:rPr sz="1600" spc="-250" dirty="0">
                <a:solidFill>
                  <a:srgbClr val="5F5F5F"/>
                </a:solidFill>
                <a:latin typeface="Tahoma"/>
                <a:cs typeface="Tahoma"/>
              </a:rPr>
              <a:t>#</a:t>
            </a:r>
            <a:r>
              <a:rPr sz="1600" spc="-16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Mean</a:t>
            </a:r>
            <a:r>
              <a:rPr sz="1600" spc="-16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5" dirty="0">
                <a:solidFill>
                  <a:srgbClr val="5F5F5F"/>
                </a:solidFill>
                <a:latin typeface="Tahoma"/>
                <a:cs typeface="Tahoma"/>
              </a:rPr>
              <a:t>time</a:t>
            </a:r>
            <a:r>
              <a:rPr sz="1600" spc="-16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to</a:t>
            </a:r>
            <a:r>
              <a:rPr sz="1600" spc="-14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5" dirty="0">
                <a:solidFill>
                  <a:srgbClr val="5F5F5F"/>
                </a:solidFill>
                <a:latin typeface="Tahoma"/>
                <a:cs typeface="Tahoma"/>
              </a:rPr>
              <a:t>release</a:t>
            </a:r>
            <a:r>
              <a:rPr sz="1600" spc="-16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75" dirty="0">
                <a:solidFill>
                  <a:srgbClr val="5F5F5F"/>
                </a:solidFill>
                <a:latin typeface="Tahoma"/>
                <a:cs typeface="Tahoma"/>
              </a:rPr>
              <a:t>a</a:t>
            </a:r>
            <a:r>
              <a:rPr sz="1600" spc="-16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discovery</a:t>
            </a:r>
            <a:endParaRPr sz="1600">
              <a:latin typeface="Tahoma"/>
              <a:cs typeface="Tahoma"/>
            </a:endParaRPr>
          </a:p>
          <a:p>
            <a:pPr marL="297815" indent="-285115">
              <a:lnSpc>
                <a:spcPct val="100000"/>
              </a:lnSpc>
              <a:buClr>
                <a:srgbClr val="0A976C"/>
              </a:buClr>
              <a:buFont typeface="Segoe UI Symbol"/>
              <a:buChar char="⮚"/>
              <a:tabLst>
                <a:tab pos="297815" algn="l"/>
              </a:tabLst>
            </a:pPr>
            <a:r>
              <a:rPr sz="1600" spc="-250" dirty="0">
                <a:solidFill>
                  <a:srgbClr val="5F5F5F"/>
                </a:solidFill>
                <a:latin typeface="Tahoma"/>
                <a:cs typeface="Tahoma"/>
              </a:rPr>
              <a:t>#</a:t>
            </a:r>
            <a:r>
              <a:rPr sz="1600" spc="-17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5" dirty="0">
                <a:solidFill>
                  <a:srgbClr val="5F5F5F"/>
                </a:solidFill>
                <a:latin typeface="Tahoma"/>
                <a:cs typeface="Tahoma"/>
              </a:rPr>
              <a:t>Average</a:t>
            </a:r>
            <a:r>
              <a:rPr sz="1600" spc="-17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5" dirty="0">
                <a:solidFill>
                  <a:srgbClr val="5F5F5F"/>
                </a:solidFill>
                <a:latin typeface="Tahoma"/>
                <a:cs typeface="Tahoma"/>
              </a:rPr>
              <a:t>time</a:t>
            </a:r>
            <a:r>
              <a:rPr sz="1600" spc="-17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to</a:t>
            </a:r>
            <a:r>
              <a:rPr sz="1600" spc="-15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30" dirty="0">
                <a:solidFill>
                  <a:srgbClr val="5F5F5F"/>
                </a:solidFill>
                <a:latin typeface="Tahoma"/>
                <a:cs typeface="Tahoma"/>
              </a:rPr>
              <a:t>issue</a:t>
            </a:r>
            <a:r>
              <a:rPr sz="1600" spc="-17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75" dirty="0">
                <a:solidFill>
                  <a:srgbClr val="5F5F5F"/>
                </a:solidFill>
                <a:latin typeface="Tahoma"/>
                <a:cs typeface="Tahoma"/>
              </a:rPr>
              <a:t>a</a:t>
            </a:r>
            <a:r>
              <a:rPr sz="1600" spc="-16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resolution</a:t>
            </a:r>
            <a:endParaRPr sz="1600">
              <a:latin typeface="Tahoma"/>
              <a:cs typeface="Tahoma"/>
            </a:endParaRPr>
          </a:p>
          <a:p>
            <a:pPr marL="297815" indent="-285115">
              <a:lnSpc>
                <a:spcPct val="100000"/>
              </a:lnSpc>
              <a:buClr>
                <a:srgbClr val="0A976C"/>
              </a:buClr>
              <a:buFont typeface="Segoe UI Symbol"/>
              <a:buChar char="⮚"/>
              <a:tabLst>
                <a:tab pos="297815" algn="l"/>
              </a:tabLst>
            </a:pP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$</a:t>
            </a:r>
            <a:r>
              <a:rPr sz="1600" spc="-16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Compliance</a:t>
            </a:r>
            <a:r>
              <a:rPr sz="1600" spc="-19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40" dirty="0">
                <a:solidFill>
                  <a:srgbClr val="5F5F5F"/>
                </a:solidFill>
                <a:latin typeface="Tahoma"/>
                <a:cs typeface="Tahoma"/>
              </a:rPr>
              <a:t>expense</a:t>
            </a:r>
            <a:r>
              <a:rPr sz="1600" spc="-16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per</a:t>
            </a:r>
            <a:r>
              <a:rPr sz="1600" spc="-16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issue</a:t>
            </a:r>
            <a:endParaRPr sz="1600">
              <a:latin typeface="Tahoma"/>
              <a:cs typeface="Tahoma"/>
            </a:endParaRPr>
          </a:p>
          <a:p>
            <a:pPr marL="297815" indent="-285115">
              <a:lnSpc>
                <a:spcPct val="100000"/>
              </a:lnSpc>
              <a:buClr>
                <a:srgbClr val="0A976C"/>
              </a:buClr>
              <a:buFont typeface="Segoe UI Symbol"/>
              <a:buChar char="⮚"/>
              <a:tabLst>
                <a:tab pos="297815" algn="l"/>
              </a:tabLst>
            </a:pPr>
            <a:r>
              <a:rPr sz="1600" spc="-345" dirty="0">
                <a:solidFill>
                  <a:srgbClr val="5F5F5F"/>
                </a:solidFill>
                <a:latin typeface="Tahoma"/>
                <a:cs typeface="Tahoma"/>
              </a:rPr>
              <a:t>%</a:t>
            </a:r>
            <a:r>
              <a:rPr sz="1600" spc="-17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Compliance</a:t>
            </a:r>
            <a:r>
              <a:rPr sz="1600" spc="-20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reviews</a:t>
            </a:r>
            <a:r>
              <a:rPr sz="1600" spc="-17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5" dirty="0">
                <a:solidFill>
                  <a:srgbClr val="5F5F5F"/>
                </a:solidFill>
                <a:latin typeface="Tahoma"/>
                <a:cs typeface="Tahoma"/>
              </a:rPr>
              <a:t>adherence</a:t>
            </a:r>
            <a:r>
              <a:rPr sz="1600" spc="-19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to</a:t>
            </a:r>
            <a:r>
              <a:rPr sz="1600" spc="-17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0" dirty="0">
                <a:solidFill>
                  <a:srgbClr val="5F5F5F"/>
                </a:solidFill>
                <a:latin typeface="Tahoma"/>
                <a:cs typeface="Tahoma"/>
              </a:rPr>
              <a:t>plan</a:t>
            </a:r>
            <a:endParaRPr sz="16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58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40"/>
              </a:spcBef>
            </a:pPr>
            <a:r>
              <a:rPr spc="195" dirty="0">
                <a:solidFill>
                  <a:srgbClr val="087150"/>
                </a:solidFill>
              </a:rPr>
              <a:t>EXERCISE</a:t>
            </a:r>
          </a:p>
          <a:p>
            <a:pPr marL="16510">
              <a:lnSpc>
                <a:spcPct val="100000"/>
              </a:lnSpc>
              <a:spcBef>
                <a:spcPts val="254"/>
              </a:spcBef>
            </a:pPr>
            <a:r>
              <a:rPr sz="1800" spc="200" dirty="0"/>
              <a:t>KPI</a:t>
            </a:r>
            <a:r>
              <a:rPr sz="1800" spc="-5" dirty="0"/>
              <a:t> </a:t>
            </a:r>
            <a:r>
              <a:rPr sz="1800" spc="80" dirty="0"/>
              <a:t>DNA</a:t>
            </a:r>
            <a:r>
              <a:rPr sz="1800" spc="-10" dirty="0"/>
              <a:t> </a:t>
            </a:r>
            <a:r>
              <a:rPr sz="1800" spc="65" dirty="0"/>
              <a:t>MAP</a:t>
            </a:r>
            <a:endParaRPr sz="1800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69047" rIns="0" bIns="0" rtlCol="0">
            <a:spAutoFit/>
          </a:bodyPr>
          <a:lstStyle/>
          <a:p>
            <a:pPr marL="2417445">
              <a:lnSpc>
                <a:spcPct val="100000"/>
              </a:lnSpc>
              <a:spcBef>
                <a:spcPts val="100"/>
              </a:spcBef>
            </a:pPr>
            <a:fld id="{81D60167-4931-47E6-BA6A-407CBD079E47}" type="slidenum">
              <a:rPr spc="-25" dirty="0"/>
              <a:t>105</a:t>
            </a:fld>
            <a:endParaRPr spc="-25" dirty="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/>
              <a:t>©</a:t>
            </a:r>
            <a:r>
              <a:rPr spc="-15" dirty="0"/>
              <a:t> </a:t>
            </a:r>
            <a:r>
              <a:rPr dirty="0"/>
              <a:t>The</a:t>
            </a:r>
            <a:r>
              <a:rPr spc="-30" dirty="0"/>
              <a:t> </a:t>
            </a:r>
            <a:r>
              <a:rPr dirty="0"/>
              <a:t>KPI</a:t>
            </a:r>
            <a:r>
              <a:rPr spc="-5" dirty="0"/>
              <a:t> </a:t>
            </a:r>
            <a:r>
              <a:rPr dirty="0"/>
              <a:t>Institute</a:t>
            </a:r>
            <a:r>
              <a:rPr spc="-20" dirty="0"/>
              <a:t> 2023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37489" y="1592325"/>
            <a:ext cx="8115300" cy="3550920"/>
          </a:xfrm>
          <a:prstGeom prst="rect">
            <a:avLst/>
          </a:prstGeom>
        </p:spPr>
        <p:txBody>
          <a:bodyPr vert="horz" wrap="square" lIns="0" tIns="1155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10"/>
              </a:spcBef>
            </a:pPr>
            <a:r>
              <a:rPr sz="1800" spc="75" dirty="0">
                <a:solidFill>
                  <a:srgbClr val="087150"/>
                </a:solidFill>
                <a:latin typeface="Century Gothic"/>
                <a:cs typeface="Century Gothic"/>
              </a:rPr>
              <a:t>SCENARIO</a:t>
            </a:r>
            <a:endParaRPr sz="1800">
              <a:latin typeface="Century Gothic"/>
              <a:cs typeface="Century Gothic"/>
            </a:endParaRPr>
          </a:p>
          <a:p>
            <a:pPr marL="12700" marR="5080">
              <a:lnSpc>
                <a:spcPct val="99700"/>
              </a:lnSpc>
              <a:spcBef>
                <a:spcPts val="815"/>
              </a:spcBef>
            </a:pPr>
            <a:r>
              <a:rPr sz="1800" dirty="0">
                <a:solidFill>
                  <a:srgbClr val="5F5F5F"/>
                </a:solidFill>
                <a:latin typeface="Tahoma"/>
                <a:cs typeface="Tahoma"/>
              </a:rPr>
              <a:t>You</a:t>
            </a:r>
            <a:r>
              <a:rPr sz="1800" spc="-20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25" dirty="0">
                <a:solidFill>
                  <a:srgbClr val="5F5F5F"/>
                </a:solidFill>
                <a:latin typeface="Tahoma"/>
                <a:cs typeface="Tahoma"/>
              </a:rPr>
              <a:t>are</a:t>
            </a:r>
            <a:r>
              <a:rPr sz="1800" spc="-19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10" dirty="0">
                <a:solidFill>
                  <a:srgbClr val="5F5F5F"/>
                </a:solidFill>
                <a:latin typeface="Tahoma"/>
                <a:cs typeface="Tahoma"/>
              </a:rPr>
              <a:t>part</a:t>
            </a:r>
            <a:r>
              <a:rPr sz="1800" spc="-19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10" dirty="0">
                <a:solidFill>
                  <a:srgbClr val="5F5F5F"/>
                </a:solidFill>
                <a:latin typeface="Tahoma"/>
                <a:cs typeface="Tahoma"/>
              </a:rPr>
              <a:t>of</a:t>
            </a:r>
            <a:r>
              <a:rPr sz="1800" spc="-19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20" dirty="0">
                <a:solidFill>
                  <a:srgbClr val="5F5F5F"/>
                </a:solidFill>
                <a:latin typeface="Tahoma"/>
                <a:cs typeface="Tahoma"/>
              </a:rPr>
              <a:t>the</a:t>
            </a:r>
            <a:r>
              <a:rPr sz="1800" spc="-17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10" dirty="0">
                <a:solidFill>
                  <a:srgbClr val="5F5F5F"/>
                </a:solidFill>
                <a:latin typeface="Tahoma"/>
                <a:cs typeface="Tahoma"/>
              </a:rPr>
              <a:t>corporate</a:t>
            </a:r>
            <a:r>
              <a:rPr sz="1800" spc="-19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30" dirty="0">
                <a:solidFill>
                  <a:srgbClr val="5F5F5F"/>
                </a:solidFill>
                <a:latin typeface="Tahoma"/>
                <a:cs typeface="Tahoma"/>
              </a:rPr>
              <a:t>performance</a:t>
            </a:r>
            <a:r>
              <a:rPr sz="1800" spc="-18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55" dirty="0">
                <a:solidFill>
                  <a:srgbClr val="5F5F5F"/>
                </a:solidFill>
                <a:latin typeface="Tahoma"/>
                <a:cs typeface="Tahoma"/>
              </a:rPr>
              <a:t>management</a:t>
            </a:r>
            <a:r>
              <a:rPr sz="1800" spc="-16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50" dirty="0">
                <a:solidFill>
                  <a:srgbClr val="5F5F5F"/>
                </a:solidFill>
                <a:latin typeface="Tahoma"/>
                <a:cs typeface="Tahoma"/>
              </a:rPr>
              <a:t>team</a:t>
            </a:r>
            <a:r>
              <a:rPr sz="1800" spc="-18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10" dirty="0">
                <a:solidFill>
                  <a:srgbClr val="5F5F5F"/>
                </a:solidFill>
                <a:latin typeface="Tahoma"/>
                <a:cs typeface="Tahoma"/>
              </a:rPr>
              <a:t>in</a:t>
            </a:r>
            <a:r>
              <a:rPr sz="1800" spc="-19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5F5F5F"/>
                </a:solidFill>
                <a:latin typeface="Tahoma"/>
                <a:cs typeface="Tahoma"/>
              </a:rPr>
              <a:t>your</a:t>
            </a:r>
            <a:r>
              <a:rPr sz="1800" spc="-19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10" dirty="0">
                <a:solidFill>
                  <a:srgbClr val="5F5F5F"/>
                </a:solidFill>
                <a:latin typeface="Tahoma"/>
                <a:cs typeface="Tahoma"/>
              </a:rPr>
              <a:t>organization. </a:t>
            </a:r>
            <a:r>
              <a:rPr sz="1800" spc="-30" dirty="0">
                <a:solidFill>
                  <a:srgbClr val="5F5F5F"/>
                </a:solidFill>
                <a:latin typeface="Tahoma"/>
                <a:cs typeface="Tahoma"/>
              </a:rPr>
              <a:t>Based</a:t>
            </a:r>
            <a:r>
              <a:rPr sz="1800" spc="-17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25" dirty="0">
                <a:solidFill>
                  <a:srgbClr val="5F5F5F"/>
                </a:solidFill>
                <a:latin typeface="Tahoma"/>
                <a:cs typeface="Tahoma"/>
              </a:rPr>
              <a:t>on</a:t>
            </a:r>
            <a:r>
              <a:rPr sz="1800" spc="-17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10" dirty="0">
                <a:solidFill>
                  <a:srgbClr val="5F5F5F"/>
                </a:solidFill>
                <a:latin typeface="Tahoma"/>
                <a:cs typeface="Tahoma"/>
              </a:rPr>
              <a:t>the</a:t>
            </a:r>
            <a:r>
              <a:rPr sz="1800" spc="-18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20" dirty="0">
                <a:solidFill>
                  <a:srgbClr val="5F5F5F"/>
                </a:solidFill>
                <a:latin typeface="Tahoma"/>
                <a:cs typeface="Tahoma"/>
              </a:rPr>
              <a:t>context</a:t>
            </a:r>
            <a:r>
              <a:rPr sz="1800" spc="-16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10" dirty="0">
                <a:solidFill>
                  <a:srgbClr val="5F5F5F"/>
                </a:solidFill>
                <a:latin typeface="Tahoma"/>
                <a:cs typeface="Tahoma"/>
              </a:rPr>
              <a:t>provided</a:t>
            </a:r>
            <a:r>
              <a:rPr sz="1800" spc="-18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10" dirty="0">
                <a:solidFill>
                  <a:srgbClr val="5F5F5F"/>
                </a:solidFill>
                <a:latin typeface="Tahoma"/>
                <a:cs typeface="Tahoma"/>
              </a:rPr>
              <a:t>in</a:t>
            </a:r>
            <a:r>
              <a:rPr sz="1800" spc="-18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45" dirty="0">
                <a:solidFill>
                  <a:srgbClr val="5F5F5F"/>
                </a:solidFill>
                <a:latin typeface="Tahoma"/>
                <a:cs typeface="Tahoma"/>
              </a:rPr>
              <a:t>each</a:t>
            </a:r>
            <a:r>
              <a:rPr sz="1800" spc="-17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55" dirty="0">
                <a:solidFill>
                  <a:srgbClr val="5F5F5F"/>
                </a:solidFill>
                <a:latin typeface="Tahoma"/>
                <a:cs typeface="Tahoma"/>
              </a:rPr>
              <a:t>sample</a:t>
            </a:r>
            <a:r>
              <a:rPr sz="1800" spc="-17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5F5F5F"/>
                </a:solidFill>
                <a:latin typeface="Tahoma"/>
                <a:cs typeface="Tahoma"/>
              </a:rPr>
              <a:t>of</a:t>
            </a:r>
            <a:r>
              <a:rPr sz="1800" spc="-19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5F5F5F"/>
                </a:solidFill>
                <a:latin typeface="Tahoma"/>
                <a:cs typeface="Tahoma"/>
              </a:rPr>
              <a:t>report</a:t>
            </a:r>
            <a:r>
              <a:rPr sz="1800" spc="-18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35" dirty="0">
                <a:solidFill>
                  <a:srgbClr val="5F5F5F"/>
                </a:solidFill>
                <a:latin typeface="Tahoma"/>
                <a:cs typeface="Tahoma"/>
              </a:rPr>
              <a:t>you</a:t>
            </a:r>
            <a:r>
              <a:rPr sz="1800" spc="-18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40" dirty="0">
                <a:solidFill>
                  <a:srgbClr val="5F5F5F"/>
                </a:solidFill>
                <a:latin typeface="Tahoma"/>
                <a:cs typeface="Tahoma"/>
              </a:rPr>
              <a:t>must</a:t>
            </a:r>
            <a:r>
              <a:rPr sz="1800" spc="-16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10" dirty="0">
                <a:solidFill>
                  <a:srgbClr val="5F5F5F"/>
                </a:solidFill>
                <a:latin typeface="Tahoma"/>
                <a:cs typeface="Tahoma"/>
              </a:rPr>
              <a:t>recreate</a:t>
            </a:r>
            <a:r>
              <a:rPr sz="1800" spc="-18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20" dirty="0">
                <a:solidFill>
                  <a:srgbClr val="5F5F5F"/>
                </a:solidFill>
                <a:latin typeface="Tahoma"/>
                <a:cs typeface="Tahoma"/>
              </a:rPr>
              <a:t>the</a:t>
            </a:r>
            <a:r>
              <a:rPr sz="1800" spc="-17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25" dirty="0">
                <a:solidFill>
                  <a:srgbClr val="5F5F5F"/>
                </a:solidFill>
                <a:latin typeface="Tahoma"/>
                <a:cs typeface="Tahoma"/>
              </a:rPr>
              <a:t>KPI </a:t>
            </a:r>
            <a:r>
              <a:rPr sz="1800" spc="-45" dirty="0">
                <a:solidFill>
                  <a:srgbClr val="5F5F5F"/>
                </a:solidFill>
                <a:latin typeface="Tahoma"/>
                <a:cs typeface="Tahoma"/>
              </a:rPr>
              <a:t>taxonomy</a:t>
            </a:r>
            <a:r>
              <a:rPr sz="1800" spc="-17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5F5F5F"/>
                </a:solidFill>
                <a:latin typeface="Tahoma"/>
                <a:cs typeface="Tahoma"/>
              </a:rPr>
              <a:t>of</a:t>
            </a:r>
            <a:r>
              <a:rPr sz="1800" spc="-17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5F5F5F"/>
                </a:solidFill>
                <a:latin typeface="Tahoma"/>
                <a:cs typeface="Tahoma"/>
              </a:rPr>
              <a:t>two</a:t>
            </a:r>
            <a:r>
              <a:rPr sz="1800" spc="-18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20" dirty="0">
                <a:solidFill>
                  <a:srgbClr val="5F5F5F"/>
                </a:solidFill>
                <a:latin typeface="Tahoma"/>
                <a:cs typeface="Tahoma"/>
              </a:rPr>
              <a:t>divisions</a:t>
            </a:r>
            <a:r>
              <a:rPr sz="1800" spc="-19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10" dirty="0">
                <a:solidFill>
                  <a:srgbClr val="5F5F5F"/>
                </a:solidFill>
                <a:latin typeface="Tahoma"/>
                <a:cs typeface="Tahoma"/>
              </a:rPr>
              <a:t>in</a:t>
            </a:r>
            <a:r>
              <a:rPr sz="1800" spc="-18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10" dirty="0">
                <a:solidFill>
                  <a:srgbClr val="5F5F5F"/>
                </a:solidFill>
                <a:latin typeface="Tahoma"/>
                <a:cs typeface="Tahoma"/>
              </a:rPr>
              <a:t>the</a:t>
            </a:r>
            <a:r>
              <a:rPr sz="1800" spc="-18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25" dirty="0">
                <a:solidFill>
                  <a:srgbClr val="5F5F5F"/>
                </a:solidFill>
                <a:latin typeface="Tahoma"/>
                <a:cs typeface="Tahoma"/>
              </a:rPr>
              <a:t>organization</a:t>
            </a:r>
            <a:r>
              <a:rPr sz="1800" spc="-18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10" dirty="0">
                <a:solidFill>
                  <a:srgbClr val="5F5F5F"/>
                </a:solidFill>
                <a:latin typeface="Tahoma"/>
                <a:cs typeface="Tahoma"/>
              </a:rPr>
              <a:t>(Production</a:t>
            </a:r>
            <a:r>
              <a:rPr sz="1800" spc="-18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45" dirty="0">
                <a:solidFill>
                  <a:srgbClr val="5F5F5F"/>
                </a:solidFill>
                <a:latin typeface="Tahoma"/>
                <a:cs typeface="Tahoma"/>
              </a:rPr>
              <a:t>and</a:t>
            </a:r>
            <a:r>
              <a:rPr sz="1800" spc="-17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5F5F5F"/>
                </a:solidFill>
                <a:latin typeface="Tahoma"/>
                <a:cs typeface="Tahoma"/>
              </a:rPr>
              <a:t>Customer</a:t>
            </a:r>
            <a:r>
              <a:rPr sz="1800" spc="-17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35" dirty="0">
                <a:solidFill>
                  <a:srgbClr val="5F5F5F"/>
                </a:solidFill>
                <a:latin typeface="Tahoma"/>
                <a:cs typeface="Tahoma"/>
              </a:rPr>
              <a:t>Service)</a:t>
            </a:r>
            <a:r>
              <a:rPr sz="1800" spc="-18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25" dirty="0">
                <a:solidFill>
                  <a:srgbClr val="5F5F5F"/>
                </a:solidFill>
                <a:latin typeface="Tahoma"/>
                <a:cs typeface="Tahoma"/>
              </a:rPr>
              <a:t>by extracting</a:t>
            </a:r>
            <a:r>
              <a:rPr sz="1800" spc="-18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20" dirty="0">
                <a:solidFill>
                  <a:srgbClr val="5F5F5F"/>
                </a:solidFill>
                <a:latin typeface="Tahoma"/>
                <a:cs typeface="Tahoma"/>
              </a:rPr>
              <a:t>the</a:t>
            </a:r>
            <a:r>
              <a:rPr sz="1800" spc="-16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5F5F5F"/>
                </a:solidFill>
                <a:latin typeface="Tahoma"/>
                <a:cs typeface="Tahoma"/>
              </a:rPr>
              <a:t>KPI</a:t>
            </a:r>
            <a:r>
              <a:rPr sz="1800" spc="-19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55" dirty="0">
                <a:solidFill>
                  <a:srgbClr val="5F5F5F"/>
                </a:solidFill>
                <a:latin typeface="Tahoma"/>
                <a:cs typeface="Tahoma"/>
              </a:rPr>
              <a:t>examples</a:t>
            </a:r>
            <a:r>
              <a:rPr sz="1800" spc="-17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10" dirty="0">
                <a:solidFill>
                  <a:srgbClr val="5F5F5F"/>
                </a:solidFill>
                <a:latin typeface="Tahoma"/>
                <a:cs typeface="Tahoma"/>
              </a:rPr>
              <a:t>from</a:t>
            </a:r>
            <a:r>
              <a:rPr sz="1800" spc="-17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20" dirty="0">
                <a:solidFill>
                  <a:srgbClr val="5F5F5F"/>
                </a:solidFill>
                <a:latin typeface="Tahoma"/>
                <a:cs typeface="Tahoma"/>
              </a:rPr>
              <a:t>the</a:t>
            </a:r>
            <a:r>
              <a:rPr sz="1800" spc="-18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10" dirty="0">
                <a:solidFill>
                  <a:srgbClr val="5F5F5F"/>
                </a:solidFill>
                <a:latin typeface="Tahoma"/>
                <a:cs typeface="Tahoma"/>
              </a:rPr>
              <a:t>text.</a:t>
            </a:r>
            <a:endParaRPr sz="18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735"/>
              </a:spcBef>
            </a:pPr>
            <a:endParaRPr sz="18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800" spc="150" dirty="0">
                <a:solidFill>
                  <a:srgbClr val="087150"/>
                </a:solidFill>
                <a:latin typeface="Century Gothic"/>
                <a:cs typeface="Century Gothic"/>
              </a:rPr>
              <a:t>TASK</a:t>
            </a:r>
            <a:endParaRPr sz="1800">
              <a:latin typeface="Century Gothic"/>
              <a:cs typeface="Century Gothic"/>
            </a:endParaRPr>
          </a:p>
          <a:p>
            <a:pPr marL="299085" indent="-286385">
              <a:lnSpc>
                <a:spcPct val="100000"/>
              </a:lnSpc>
              <a:spcBef>
                <a:spcPts val="670"/>
              </a:spcBef>
              <a:buClr>
                <a:srgbClr val="087150"/>
              </a:buClr>
              <a:buFont typeface="Arial"/>
              <a:buChar char="•"/>
              <a:tabLst>
                <a:tab pos="299085" algn="l"/>
              </a:tabLst>
            </a:pPr>
            <a:r>
              <a:rPr sz="1800" spc="-35" dirty="0">
                <a:solidFill>
                  <a:srgbClr val="5F5F5F"/>
                </a:solidFill>
                <a:latin typeface="Tahoma"/>
                <a:cs typeface="Tahoma"/>
              </a:rPr>
              <a:t>Read</a:t>
            </a:r>
            <a:r>
              <a:rPr sz="1800" spc="-17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20" dirty="0">
                <a:solidFill>
                  <a:srgbClr val="5F5F5F"/>
                </a:solidFill>
                <a:latin typeface="Tahoma"/>
                <a:cs typeface="Tahoma"/>
              </a:rPr>
              <a:t>carefully</a:t>
            </a:r>
            <a:r>
              <a:rPr sz="1800" spc="-18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20" dirty="0">
                <a:solidFill>
                  <a:srgbClr val="5F5F5F"/>
                </a:solidFill>
                <a:latin typeface="Tahoma"/>
                <a:cs typeface="Tahoma"/>
              </a:rPr>
              <a:t>the</a:t>
            </a:r>
            <a:r>
              <a:rPr sz="1800" spc="-15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10" dirty="0">
                <a:solidFill>
                  <a:srgbClr val="5F5F5F"/>
                </a:solidFill>
                <a:latin typeface="Tahoma"/>
                <a:cs typeface="Tahoma"/>
              </a:rPr>
              <a:t>text</a:t>
            </a:r>
            <a:r>
              <a:rPr sz="1800" spc="-17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25" dirty="0">
                <a:solidFill>
                  <a:srgbClr val="5F5F5F"/>
                </a:solidFill>
                <a:latin typeface="Tahoma"/>
                <a:cs typeface="Tahoma"/>
              </a:rPr>
              <a:t>excerpts</a:t>
            </a:r>
            <a:r>
              <a:rPr sz="1800" spc="-16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10" dirty="0">
                <a:solidFill>
                  <a:srgbClr val="5F5F5F"/>
                </a:solidFill>
                <a:latin typeface="Tahoma"/>
                <a:cs typeface="Tahoma"/>
              </a:rPr>
              <a:t>from</a:t>
            </a:r>
            <a:r>
              <a:rPr sz="1800" spc="-16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25" dirty="0">
                <a:solidFill>
                  <a:srgbClr val="5F5F5F"/>
                </a:solidFill>
                <a:latin typeface="Tahoma"/>
                <a:cs typeface="Tahoma"/>
              </a:rPr>
              <a:t>organizational</a:t>
            </a:r>
            <a:r>
              <a:rPr sz="1800" spc="-19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5F5F5F"/>
                </a:solidFill>
                <a:latin typeface="Tahoma"/>
                <a:cs typeface="Tahoma"/>
              </a:rPr>
              <a:t>reports</a:t>
            </a:r>
            <a:r>
              <a:rPr sz="1800" spc="-17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10" dirty="0">
                <a:solidFill>
                  <a:srgbClr val="5F5F5F"/>
                </a:solidFill>
                <a:latin typeface="Tahoma"/>
                <a:cs typeface="Tahoma"/>
              </a:rPr>
              <a:t>provided</a:t>
            </a:r>
            <a:r>
              <a:rPr sz="1800" spc="-17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10" dirty="0">
                <a:solidFill>
                  <a:srgbClr val="5F5F5F"/>
                </a:solidFill>
                <a:latin typeface="Tahoma"/>
                <a:cs typeface="Tahoma"/>
              </a:rPr>
              <a:t>in</a:t>
            </a:r>
            <a:r>
              <a:rPr sz="1800" spc="-19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25" dirty="0">
                <a:solidFill>
                  <a:srgbClr val="5F5F5F"/>
                </a:solidFill>
                <a:latin typeface="Tahoma"/>
                <a:cs typeface="Tahoma"/>
              </a:rPr>
              <a:t>the</a:t>
            </a:r>
            <a:endParaRPr sz="1800">
              <a:latin typeface="Tahoma"/>
              <a:cs typeface="Tahoma"/>
            </a:endParaRPr>
          </a:p>
          <a:p>
            <a:pPr marL="299085">
              <a:lnSpc>
                <a:spcPct val="100000"/>
              </a:lnSpc>
              <a:spcBef>
                <a:spcPts val="5"/>
              </a:spcBef>
            </a:pPr>
            <a:r>
              <a:rPr sz="1800" spc="-30" dirty="0">
                <a:solidFill>
                  <a:srgbClr val="5F5F5F"/>
                </a:solidFill>
                <a:latin typeface="Tahoma"/>
                <a:cs typeface="Tahoma"/>
              </a:rPr>
              <a:t>next</a:t>
            </a:r>
            <a:r>
              <a:rPr sz="1800" spc="-18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25" dirty="0">
                <a:solidFill>
                  <a:srgbClr val="5F5F5F"/>
                </a:solidFill>
                <a:latin typeface="Tahoma"/>
                <a:cs typeface="Tahoma"/>
              </a:rPr>
              <a:t>slides</a:t>
            </a:r>
            <a:r>
              <a:rPr sz="1800" spc="-17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45" dirty="0">
                <a:solidFill>
                  <a:srgbClr val="5F5F5F"/>
                </a:solidFill>
                <a:latin typeface="Tahoma"/>
                <a:cs typeface="Tahoma"/>
              </a:rPr>
              <a:t>and</a:t>
            </a:r>
            <a:r>
              <a:rPr sz="1800" spc="-17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10" dirty="0">
                <a:solidFill>
                  <a:srgbClr val="5F5F5F"/>
                </a:solidFill>
                <a:latin typeface="Tahoma"/>
                <a:cs typeface="Tahoma"/>
              </a:rPr>
              <a:t>identify</a:t>
            </a:r>
            <a:r>
              <a:rPr sz="1800" spc="-20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50" dirty="0">
                <a:solidFill>
                  <a:srgbClr val="5F5F5F"/>
                </a:solidFill>
                <a:latin typeface="Tahoma"/>
                <a:cs typeface="Tahoma"/>
              </a:rPr>
              <a:t>examples</a:t>
            </a:r>
            <a:r>
              <a:rPr sz="1800" spc="-17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5F5F5F"/>
                </a:solidFill>
                <a:latin typeface="Tahoma"/>
                <a:cs typeface="Tahoma"/>
              </a:rPr>
              <a:t>of</a:t>
            </a:r>
            <a:r>
              <a:rPr sz="1800" spc="-19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10" dirty="0">
                <a:solidFill>
                  <a:srgbClr val="5F5F5F"/>
                </a:solidFill>
                <a:latin typeface="Tahoma"/>
                <a:cs typeface="Tahoma"/>
              </a:rPr>
              <a:t>KPIs.</a:t>
            </a:r>
            <a:endParaRPr sz="1800">
              <a:latin typeface="Tahoma"/>
              <a:cs typeface="Tahoma"/>
            </a:endParaRPr>
          </a:p>
          <a:p>
            <a:pPr marL="299085" indent="-286385">
              <a:lnSpc>
                <a:spcPts val="2150"/>
              </a:lnSpc>
              <a:buClr>
                <a:srgbClr val="087150"/>
              </a:buClr>
              <a:buFont typeface="Arial"/>
              <a:buChar char="•"/>
              <a:tabLst>
                <a:tab pos="299085" algn="l"/>
              </a:tabLst>
            </a:pPr>
            <a:r>
              <a:rPr sz="1800" dirty="0">
                <a:solidFill>
                  <a:srgbClr val="5F5F5F"/>
                </a:solidFill>
                <a:latin typeface="Tahoma"/>
                <a:cs typeface="Tahoma"/>
              </a:rPr>
              <a:t>Cluster</a:t>
            </a:r>
            <a:r>
              <a:rPr sz="1800" spc="-17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10" dirty="0">
                <a:solidFill>
                  <a:srgbClr val="5F5F5F"/>
                </a:solidFill>
                <a:latin typeface="Tahoma"/>
                <a:cs typeface="Tahoma"/>
              </a:rPr>
              <a:t>the</a:t>
            </a:r>
            <a:r>
              <a:rPr sz="1800" spc="-15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5F5F5F"/>
                </a:solidFill>
                <a:latin typeface="Tahoma"/>
                <a:cs typeface="Tahoma"/>
              </a:rPr>
              <a:t>KPIs</a:t>
            </a:r>
            <a:r>
              <a:rPr sz="1800" spc="-17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10" dirty="0">
                <a:solidFill>
                  <a:srgbClr val="5F5F5F"/>
                </a:solidFill>
                <a:latin typeface="Tahoma"/>
                <a:cs typeface="Tahoma"/>
              </a:rPr>
              <a:t>in</a:t>
            </a:r>
            <a:r>
              <a:rPr sz="1800" spc="-17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10" dirty="0">
                <a:solidFill>
                  <a:srgbClr val="5F5F5F"/>
                </a:solidFill>
                <a:latin typeface="Tahoma"/>
                <a:cs typeface="Tahoma"/>
              </a:rPr>
              <a:t>the</a:t>
            </a:r>
            <a:r>
              <a:rPr sz="1800" spc="-16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35" dirty="0">
                <a:solidFill>
                  <a:srgbClr val="5F5F5F"/>
                </a:solidFill>
                <a:latin typeface="Tahoma"/>
                <a:cs typeface="Tahoma"/>
              </a:rPr>
              <a:t>taxonomy</a:t>
            </a:r>
            <a:r>
              <a:rPr sz="1800" spc="-14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25" dirty="0">
                <a:solidFill>
                  <a:srgbClr val="5F5F5F"/>
                </a:solidFill>
                <a:latin typeface="Tahoma"/>
                <a:cs typeface="Tahoma"/>
              </a:rPr>
              <a:t>categories</a:t>
            </a:r>
            <a:r>
              <a:rPr sz="1800" spc="-16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10" dirty="0">
                <a:solidFill>
                  <a:srgbClr val="5F5F5F"/>
                </a:solidFill>
                <a:latin typeface="Tahoma"/>
                <a:cs typeface="Tahoma"/>
              </a:rPr>
              <a:t>provided.</a:t>
            </a:r>
            <a:endParaRPr sz="1800">
              <a:latin typeface="Tahoma"/>
              <a:cs typeface="Tahoma"/>
            </a:endParaRPr>
          </a:p>
          <a:p>
            <a:pPr marL="299085" indent="-286385">
              <a:lnSpc>
                <a:spcPts val="2150"/>
              </a:lnSpc>
              <a:buClr>
                <a:srgbClr val="087150"/>
              </a:buClr>
              <a:buFont typeface="Arial"/>
              <a:buChar char="•"/>
              <a:tabLst>
                <a:tab pos="299085" algn="l"/>
              </a:tabLst>
            </a:pPr>
            <a:r>
              <a:rPr sz="1800" dirty="0">
                <a:solidFill>
                  <a:srgbClr val="5F5F5F"/>
                </a:solidFill>
                <a:latin typeface="Tahoma"/>
                <a:cs typeface="Tahoma"/>
              </a:rPr>
              <a:t>You</a:t>
            </a:r>
            <a:r>
              <a:rPr sz="1800" spc="-19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45" dirty="0">
                <a:solidFill>
                  <a:srgbClr val="5F5F5F"/>
                </a:solidFill>
                <a:latin typeface="Tahoma"/>
                <a:cs typeface="Tahoma"/>
              </a:rPr>
              <a:t>can</a:t>
            </a:r>
            <a:r>
              <a:rPr sz="1800" spc="-17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35" dirty="0">
                <a:solidFill>
                  <a:srgbClr val="5F5F5F"/>
                </a:solidFill>
                <a:latin typeface="Tahoma"/>
                <a:cs typeface="Tahoma"/>
              </a:rPr>
              <a:t>also</a:t>
            </a:r>
            <a:r>
              <a:rPr sz="1800" spc="-18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10" dirty="0">
                <a:solidFill>
                  <a:srgbClr val="5F5F5F"/>
                </a:solidFill>
                <a:latin typeface="Tahoma"/>
                <a:cs typeface="Tahoma"/>
              </a:rPr>
              <a:t>provide</a:t>
            </a:r>
            <a:r>
              <a:rPr sz="1800" spc="-19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5F5F5F"/>
                </a:solidFill>
                <a:latin typeface="Tahoma"/>
                <a:cs typeface="Tahoma"/>
              </a:rPr>
              <a:t>other</a:t>
            </a:r>
            <a:r>
              <a:rPr sz="1800" spc="-17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50" dirty="0">
                <a:solidFill>
                  <a:srgbClr val="5F5F5F"/>
                </a:solidFill>
                <a:latin typeface="Tahoma"/>
                <a:cs typeface="Tahoma"/>
              </a:rPr>
              <a:t>examples</a:t>
            </a:r>
            <a:r>
              <a:rPr sz="1800" spc="-18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5F5F5F"/>
                </a:solidFill>
                <a:latin typeface="Tahoma"/>
                <a:cs typeface="Tahoma"/>
              </a:rPr>
              <a:t>of</a:t>
            </a:r>
            <a:r>
              <a:rPr sz="1800" spc="-19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20" dirty="0">
                <a:solidFill>
                  <a:srgbClr val="5F5F5F"/>
                </a:solidFill>
                <a:latin typeface="Tahoma"/>
                <a:cs typeface="Tahoma"/>
              </a:rPr>
              <a:t>relevant</a:t>
            </a:r>
            <a:r>
              <a:rPr sz="1800" spc="-19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5F5F5F"/>
                </a:solidFill>
                <a:latin typeface="Tahoma"/>
                <a:cs typeface="Tahoma"/>
              </a:rPr>
              <a:t>KPIs</a:t>
            </a:r>
            <a:r>
              <a:rPr sz="1800" spc="-19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5F5F5F"/>
                </a:solidFill>
                <a:latin typeface="Tahoma"/>
                <a:cs typeface="Tahoma"/>
              </a:rPr>
              <a:t>for</a:t>
            </a:r>
            <a:r>
              <a:rPr sz="1800" spc="-19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10" dirty="0">
                <a:solidFill>
                  <a:srgbClr val="5F5F5F"/>
                </a:solidFill>
                <a:latin typeface="Tahoma"/>
                <a:cs typeface="Tahoma"/>
              </a:rPr>
              <a:t>those</a:t>
            </a:r>
            <a:r>
              <a:rPr sz="1800" spc="-15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10" dirty="0">
                <a:solidFill>
                  <a:srgbClr val="5F5F5F"/>
                </a:solidFill>
                <a:latin typeface="Tahoma"/>
                <a:cs typeface="Tahoma"/>
              </a:rPr>
              <a:t>clusters.</a:t>
            </a:r>
            <a:endParaRPr sz="18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2284476"/>
            <a:ext cx="9144000" cy="4573905"/>
            <a:chOff x="0" y="2284476"/>
            <a:chExt cx="9144000" cy="4573905"/>
          </a:xfrm>
        </p:grpSpPr>
        <p:sp>
          <p:nvSpPr>
            <p:cNvPr id="3" name="object 3"/>
            <p:cNvSpPr/>
            <p:nvPr/>
          </p:nvSpPr>
          <p:spPr>
            <a:xfrm>
              <a:off x="5535168" y="4396739"/>
              <a:ext cx="3568065" cy="2162810"/>
            </a:xfrm>
            <a:custGeom>
              <a:avLst/>
              <a:gdLst/>
              <a:ahLst/>
              <a:cxnLst/>
              <a:rect l="l" t="t" r="r" b="b"/>
              <a:pathLst>
                <a:path w="3568065" h="2162809">
                  <a:moveTo>
                    <a:pt x="3567684" y="1125093"/>
                  </a:moveTo>
                  <a:lnTo>
                    <a:pt x="3483457" y="1133830"/>
                  </a:lnTo>
                  <a:lnTo>
                    <a:pt x="3298190" y="1132865"/>
                  </a:lnTo>
                  <a:lnTo>
                    <a:pt x="3112909" y="1128014"/>
                  </a:lnTo>
                  <a:lnTo>
                    <a:pt x="3028696" y="1125093"/>
                  </a:lnTo>
                  <a:lnTo>
                    <a:pt x="3028696" y="624459"/>
                  </a:lnTo>
                  <a:lnTo>
                    <a:pt x="2832354" y="624459"/>
                  </a:lnTo>
                  <a:lnTo>
                    <a:pt x="2832354" y="0"/>
                  </a:lnTo>
                  <a:lnTo>
                    <a:pt x="2555240" y="0"/>
                  </a:lnTo>
                  <a:lnTo>
                    <a:pt x="2555240" y="660654"/>
                  </a:lnTo>
                  <a:lnTo>
                    <a:pt x="2531364" y="660654"/>
                  </a:lnTo>
                  <a:lnTo>
                    <a:pt x="2531364" y="528828"/>
                  </a:lnTo>
                  <a:lnTo>
                    <a:pt x="2350643" y="528828"/>
                  </a:lnTo>
                  <a:lnTo>
                    <a:pt x="2350643" y="89789"/>
                  </a:lnTo>
                  <a:lnTo>
                    <a:pt x="2281428" y="89789"/>
                  </a:lnTo>
                  <a:lnTo>
                    <a:pt x="2281428" y="0"/>
                  </a:lnTo>
                  <a:lnTo>
                    <a:pt x="2058416" y="0"/>
                  </a:lnTo>
                  <a:lnTo>
                    <a:pt x="2058416" y="89789"/>
                  </a:lnTo>
                  <a:lnTo>
                    <a:pt x="1969897" y="89789"/>
                  </a:lnTo>
                  <a:lnTo>
                    <a:pt x="1969897" y="273431"/>
                  </a:lnTo>
                  <a:lnTo>
                    <a:pt x="1939798" y="233172"/>
                  </a:lnTo>
                  <a:lnTo>
                    <a:pt x="1697482" y="548259"/>
                  </a:lnTo>
                  <a:lnTo>
                    <a:pt x="1697482" y="898017"/>
                  </a:lnTo>
                  <a:lnTo>
                    <a:pt x="1616202" y="898017"/>
                  </a:lnTo>
                  <a:lnTo>
                    <a:pt x="1616202" y="638556"/>
                  </a:lnTo>
                  <a:lnTo>
                    <a:pt x="1535430" y="638556"/>
                  </a:lnTo>
                  <a:lnTo>
                    <a:pt x="1535430" y="533781"/>
                  </a:lnTo>
                  <a:lnTo>
                    <a:pt x="1393190" y="533781"/>
                  </a:lnTo>
                  <a:lnTo>
                    <a:pt x="1393190" y="638556"/>
                  </a:lnTo>
                  <a:lnTo>
                    <a:pt x="1346962" y="638556"/>
                  </a:lnTo>
                  <a:lnTo>
                    <a:pt x="1346962" y="1022731"/>
                  </a:lnTo>
                  <a:lnTo>
                    <a:pt x="1200912" y="1022731"/>
                  </a:lnTo>
                  <a:lnTo>
                    <a:pt x="1200912" y="159639"/>
                  </a:lnTo>
                  <a:lnTo>
                    <a:pt x="1183487" y="157556"/>
                  </a:lnTo>
                  <a:lnTo>
                    <a:pt x="1145159" y="157784"/>
                  </a:lnTo>
                  <a:lnTo>
                    <a:pt x="1089406" y="159639"/>
                  </a:lnTo>
                  <a:lnTo>
                    <a:pt x="1089406" y="1167384"/>
                  </a:lnTo>
                  <a:lnTo>
                    <a:pt x="1012431" y="1167384"/>
                  </a:lnTo>
                  <a:lnTo>
                    <a:pt x="1012431" y="523875"/>
                  </a:lnTo>
                  <a:lnTo>
                    <a:pt x="958596" y="523875"/>
                  </a:lnTo>
                  <a:lnTo>
                    <a:pt x="958596" y="414020"/>
                  </a:lnTo>
                  <a:lnTo>
                    <a:pt x="677926" y="414020"/>
                  </a:lnTo>
                  <a:lnTo>
                    <a:pt x="677926" y="528828"/>
                  </a:lnTo>
                  <a:lnTo>
                    <a:pt x="620268" y="528828"/>
                  </a:lnTo>
                  <a:lnTo>
                    <a:pt x="620268" y="817880"/>
                  </a:lnTo>
                  <a:lnTo>
                    <a:pt x="473329" y="817880"/>
                  </a:lnTo>
                  <a:lnTo>
                    <a:pt x="473329" y="932180"/>
                  </a:lnTo>
                  <a:lnTo>
                    <a:pt x="473329" y="946150"/>
                  </a:lnTo>
                  <a:lnTo>
                    <a:pt x="365379" y="946150"/>
                  </a:lnTo>
                  <a:lnTo>
                    <a:pt x="365379" y="932180"/>
                  </a:lnTo>
                  <a:lnTo>
                    <a:pt x="365379" y="817880"/>
                  </a:lnTo>
                  <a:lnTo>
                    <a:pt x="365379" y="581660"/>
                  </a:lnTo>
                  <a:lnTo>
                    <a:pt x="181102" y="581660"/>
                  </a:lnTo>
                  <a:lnTo>
                    <a:pt x="181102" y="817880"/>
                  </a:lnTo>
                  <a:lnTo>
                    <a:pt x="181102" y="932180"/>
                  </a:lnTo>
                  <a:lnTo>
                    <a:pt x="181102" y="946150"/>
                  </a:lnTo>
                  <a:lnTo>
                    <a:pt x="181102" y="1291590"/>
                  </a:lnTo>
                  <a:lnTo>
                    <a:pt x="0" y="1291590"/>
                  </a:lnTo>
                  <a:lnTo>
                    <a:pt x="0" y="1416050"/>
                  </a:lnTo>
                  <a:lnTo>
                    <a:pt x="0" y="2115820"/>
                  </a:lnTo>
                  <a:lnTo>
                    <a:pt x="1016508" y="2115820"/>
                  </a:lnTo>
                  <a:lnTo>
                    <a:pt x="1016508" y="2115312"/>
                  </a:lnTo>
                  <a:lnTo>
                    <a:pt x="1382268" y="2115312"/>
                  </a:lnTo>
                  <a:lnTo>
                    <a:pt x="1589532" y="2115312"/>
                  </a:lnTo>
                  <a:lnTo>
                    <a:pt x="1612392" y="2115312"/>
                  </a:lnTo>
                  <a:lnTo>
                    <a:pt x="1727708" y="2115312"/>
                  </a:lnTo>
                  <a:lnTo>
                    <a:pt x="2310396" y="2115312"/>
                  </a:lnTo>
                  <a:lnTo>
                    <a:pt x="2308860" y="2162556"/>
                  </a:lnTo>
                  <a:lnTo>
                    <a:pt x="3567684" y="2162556"/>
                  </a:lnTo>
                  <a:lnTo>
                    <a:pt x="3567684" y="1125093"/>
                  </a:lnTo>
                  <a:close/>
                </a:path>
              </a:pathLst>
            </a:custGeom>
            <a:solidFill>
              <a:srgbClr val="D7D7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647688" y="5888735"/>
              <a:ext cx="1588135" cy="623570"/>
            </a:xfrm>
            <a:custGeom>
              <a:avLst/>
              <a:gdLst/>
              <a:ahLst/>
              <a:cxnLst/>
              <a:rect l="l" t="t" r="r" b="b"/>
              <a:pathLst>
                <a:path w="1588134" h="623570">
                  <a:moveTo>
                    <a:pt x="257556" y="169926"/>
                  </a:moveTo>
                  <a:lnTo>
                    <a:pt x="250990" y="116217"/>
                  </a:lnTo>
                  <a:lnTo>
                    <a:pt x="232702" y="69570"/>
                  </a:lnTo>
                  <a:lnTo>
                    <a:pt x="204825" y="32791"/>
                  </a:lnTo>
                  <a:lnTo>
                    <a:pt x="169468" y="8674"/>
                  </a:lnTo>
                  <a:lnTo>
                    <a:pt x="130302" y="330"/>
                  </a:lnTo>
                  <a:lnTo>
                    <a:pt x="130302" y="0"/>
                  </a:lnTo>
                  <a:lnTo>
                    <a:pt x="128778" y="0"/>
                  </a:lnTo>
                  <a:lnTo>
                    <a:pt x="126492" y="0"/>
                  </a:lnTo>
                  <a:lnTo>
                    <a:pt x="86855" y="8559"/>
                  </a:lnTo>
                  <a:lnTo>
                    <a:pt x="52171" y="32473"/>
                  </a:lnTo>
                  <a:lnTo>
                    <a:pt x="24663" y="69100"/>
                  </a:lnTo>
                  <a:lnTo>
                    <a:pt x="6527" y="115798"/>
                  </a:lnTo>
                  <a:lnTo>
                    <a:pt x="0" y="169926"/>
                  </a:lnTo>
                  <a:lnTo>
                    <a:pt x="6527" y="224066"/>
                  </a:lnTo>
                  <a:lnTo>
                    <a:pt x="24663" y="270764"/>
                  </a:lnTo>
                  <a:lnTo>
                    <a:pt x="52171" y="307390"/>
                  </a:lnTo>
                  <a:lnTo>
                    <a:pt x="86855" y="331304"/>
                  </a:lnTo>
                  <a:lnTo>
                    <a:pt x="118872" y="338213"/>
                  </a:lnTo>
                  <a:lnTo>
                    <a:pt x="118872" y="623316"/>
                  </a:lnTo>
                  <a:lnTo>
                    <a:pt x="141719" y="623316"/>
                  </a:lnTo>
                  <a:lnTo>
                    <a:pt x="141719" y="337108"/>
                  </a:lnTo>
                  <a:lnTo>
                    <a:pt x="169468" y="331190"/>
                  </a:lnTo>
                  <a:lnTo>
                    <a:pt x="204825" y="307073"/>
                  </a:lnTo>
                  <a:lnTo>
                    <a:pt x="232702" y="270294"/>
                  </a:lnTo>
                  <a:lnTo>
                    <a:pt x="250990" y="223647"/>
                  </a:lnTo>
                  <a:lnTo>
                    <a:pt x="257556" y="169926"/>
                  </a:lnTo>
                  <a:close/>
                </a:path>
                <a:path w="1588134" h="623570">
                  <a:moveTo>
                    <a:pt x="614172" y="169926"/>
                  </a:moveTo>
                  <a:lnTo>
                    <a:pt x="607529" y="116217"/>
                  </a:lnTo>
                  <a:lnTo>
                    <a:pt x="589038" y="69570"/>
                  </a:lnTo>
                  <a:lnTo>
                    <a:pt x="560832" y="32791"/>
                  </a:lnTo>
                  <a:lnTo>
                    <a:pt x="525068" y="8674"/>
                  </a:lnTo>
                  <a:lnTo>
                    <a:pt x="485267" y="304"/>
                  </a:lnTo>
                  <a:lnTo>
                    <a:pt x="485267" y="0"/>
                  </a:lnTo>
                  <a:lnTo>
                    <a:pt x="484555" y="152"/>
                  </a:lnTo>
                  <a:lnTo>
                    <a:pt x="483870" y="0"/>
                  </a:lnTo>
                  <a:lnTo>
                    <a:pt x="442658" y="8674"/>
                  </a:lnTo>
                  <a:lnTo>
                    <a:pt x="418465" y="24993"/>
                  </a:lnTo>
                  <a:lnTo>
                    <a:pt x="407136" y="32473"/>
                  </a:lnTo>
                  <a:lnTo>
                    <a:pt x="406895" y="32791"/>
                  </a:lnTo>
                  <a:lnTo>
                    <a:pt x="378739" y="69100"/>
                  </a:lnTo>
                  <a:lnTo>
                    <a:pt x="360197" y="115798"/>
                  </a:lnTo>
                  <a:lnTo>
                    <a:pt x="353568" y="169926"/>
                  </a:lnTo>
                  <a:lnTo>
                    <a:pt x="360197" y="224066"/>
                  </a:lnTo>
                  <a:lnTo>
                    <a:pt x="378739" y="270764"/>
                  </a:lnTo>
                  <a:lnTo>
                    <a:pt x="407136" y="307390"/>
                  </a:lnTo>
                  <a:lnTo>
                    <a:pt x="418465" y="314883"/>
                  </a:lnTo>
                  <a:lnTo>
                    <a:pt x="442658" y="331190"/>
                  </a:lnTo>
                  <a:lnTo>
                    <a:pt x="477012" y="338416"/>
                  </a:lnTo>
                  <a:lnTo>
                    <a:pt x="477012" y="623316"/>
                  </a:lnTo>
                  <a:lnTo>
                    <a:pt x="499872" y="623316"/>
                  </a:lnTo>
                  <a:lnTo>
                    <a:pt x="499872" y="336499"/>
                  </a:lnTo>
                  <a:lnTo>
                    <a:pt x="525068" y="331190"/>
                  </a:lnTo>
                  <a:lnTo>
                    <a:pt x="560832" y="307073"/>
                  </a:lnTo>
                  <a:lnTo>
                    <a:pt x="589038" y="270294"/>
                  </a:lnTo>
                  <a:lnTo>
                    <a:pt x="607529" y="223647"/>
                  </a:lnTo>
                  <a:lnTo>
                    <a:pt x="614172" y="169926"/>
                  </a:lnTo>
                  <a:close/>
                </a:path>
                <a:path w="1588134" h="623570">
                  <a:moveTo>
                    <a:pt x="1588008" y="489724"/>
                  </a:moveTo>
                  <a:lnTo>
                    <a:pt x="1583309" y="461670"/>
                  </a:lnTo>
                  <a:lnTo>
                    <a:pt x="1570685" y="439280"/>
                  </a:lnTo>
                  <a:lnTo>
                    <a:pt x="1552270" y="424459"/>
                  </a:lnTo>
                  <a:lnTo>
                    <a:pt x="1530223" y="419100"/>
                  </a:lnTo>
                  <a:lnTo>
                    <a:pt x="1540764" y="419100"/>
                  </a:lnTo>
                  <a:lnTo>
                    <a:pt x="1512620" y="353606"/>
                  </a:lnTo>
                  <a:lnTo>
                    <a:pt x="1480324" y="326593"/>
                  </a:lnTo>
                  <a:lnTo>
                    <a:pt x="1438427" y="305777"/>
                  </a:lnTo>
                  <a:lnTo>
                    <a:pt x="1388846" y="292976"/>
                  </a:lnTo>
                  <a:lnTo>
                    <a:pt x="1333500" y="289953"/>
                  </a:lnTo>
                  <a:lnTo>
                    <a:pt x="1285062" y="299097"/>
                  </a:lnTo>
                  <a:lnTo>
                    <a:pt x="1235151" y="318973"/>
                  </a:lnTo>
                  <a:lnTo>
                    <a:pt x="1188720" y="347179"/>
                  </a:lnTo>
                  <a:lnTo>
                    <a:pt x="1150759" y="381355"/>
                  </a:lnTo>
                  <a:lnTo>
                    <a:pt x="1126236" y="419100"/>
                  </a:lnTo>
                  <a:lnTo>
                    <a:pt x="1137666" y="419100"/>
                  </a:lnTo>
                  <a:lnTo>
                    <a:pt x="1106855" y="424459"/>
                  </a:lnTo>
                  <a:lnTo>
                    <a:pt x="1067015" y="439280"/>
                  </a:lnTo>
                  <a:lnTo>
                    <a:pt x="1027899" y="461670"/>
                  </a:lnTo>
                  <a:lnTo>
                    <a:pt x="999236" y="489724"/>
                  </a:lnTo>
                  <a:lnTo>
                    <a:pt x="990358" y="514324"/>
                  </a:lnTo>
                  <a:lnTo>
                    <a:pt x="991958" y="538924"/>
                  </a:lnTo>
                  <a:lnTo>
                    <a:pt x="1002944" y="557847"/>
                  </a:lnTo>
                  <a:lnTo>
                    <a:pt x="1022223" y="565404"/>
                  </a:lnTo>
                  <a:lnTo>
                    <a:pt x="1530223" y="565404"/>
                  </a:lnTo>
                  <a:lnTo>
                    <a:pt x="1552270" y="559257"/>
                  </a:lnTo>
                  <a:lnTo>
                    <a:pt x="1570685" y="542709"/>
                  </a:lnTo>
                  <a:lnTo>
                    <a:pt x="1583309" y="518579"/>
                  </a:lnTo>
                  <a:lnTo>
                    <a:pt x="1588008" y="489724"/>
                  </a:lnTo>
                  <a:close/>
                </a:path>
              </a:pathLst>
            </a:custGeom>
            <a:solidFill>
              <a:srgbClr val="D7D7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732776" y="6379464"/>
              <a:ext cx="99059" cy="128015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7812024" y="6192011"/>
              <a:ext cx="365760" cy="127000"/>
            </a:xfrm>
            <a:custGeom>
              <a:avLst/>
              <a:gdLst/>
              <a:ahLst/>
              <a:cxnLst/>
              <a:rect l="l" t="t" r="r" b="b"/>
              <a:pathLst>
                <a:path w="365759" h="127000">
                  <a:moveTo>
                    <a:pt x="365760" y="111252"/>
                  </a:moveTo>
                  <a:lnTo>
                    <a:pt x="354685" y="78333"/>
                  </a:lnTo>
                  <a:lnTo>
                    <a:pt x="327888" y="48069"/>
                  </a:lnTo>
                  <a:lnTo>
                    <a:pt x="300228" y="30734"/>
                  </a:lnTo>
                  <a:lnTo>
                    <a:pt x="300228" y="15252"/>
                  </a:lnTo>
                  <a:lnTo>
                    <a:pt x="288036" y="15252"/>
                  </a:lnTo>
                  <a:lnTo>
                    <a:pt x="288036" y="23114"/>
                  </a:lnTo>
                  <a:lnTo>
                    <a:pt x="238252" y="6235"/>
                  </a:lnTo>
                  <a:lnTo>
                    <a:pt x="180975" y="0"/>
                  </a:lnTo>
                  <a:lnTo>
                    <a:pt x="131064" y="7785"/>
                  </a:lnTo>
                  <a:lnTo>
                    <a:pt x="131064" y="7620"/>
                  </a:lnTo>
                  <a:lnTo>
                    <a:pt x="118872" y="7620"/>
                  </a:lnTo>
                  <a:lnTo>
                    <a:pt x="118872" y="11607"/>
                  </a:lnTo>
                  <a:lnTo>
                    <a:pt x="80124" y="25336"/>
                  </a:lnTo>
                  <a:lnTo>
                    <a:pt x="39852" y="49517"/>
                  </a:lnTo>
                  <a:lnTo>
                    <a:pt x="11785" y="78816"/>
                  </a:lnTo>
                  <a:lnTo>
                    <a:pt x="0" y="111252"/>
                  </a:lnTo>
                  <a:lnTo>
                    <a:pt x="118872" y="111252"/>
                  </a:lnTo>
                  <a:lnTo>
                    <a:pt x="118872" y="115824"/>
                  </a:lnTo>
                  <a:lnTo>
                    <a:pt x="131064" y="115824"/>
                  </a:lnTo>
                  <a:lnTo>
                    <a:pt x="131064" y="111252"/>
                  </a:lnTo>
                  <a:lnTo>
                    <a:pt x="288036" y="111252"/>
                  </a:lnTo>
                  <a:lnTo>
                    <a:pt x="288036" y="126492"/>
                  </a:lnTo>
                  <a:lnTo>
                    <a:pt x="300228" y="126492"/>
                  </a:lnTo>
                  <a:lnTo>
                    <a:pt x="300228" y="111252"/>
                  </a:lnTo>
                  <a:lnTo>
                    <a:pt x="365760" y="111252"/>
                  </a:lnTo>
                  <a:close/>
                </a:path>
              </a:pathLst>
            </a:custGeom>
            <a:solidFill>
              <a:srgbClr val="D7D7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43443" y="6393179"/>
              <a:ext cx="76200" cy="103632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080247" y="6379464"/>
              <a:ext cx="102107" cy="128015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5684139" y="6178689"/>
              <a:ext cx="593725" cy="275590"/>
            </a:xfrm>
            <a:custGeom>
              <a:avLst/>
              <a:gdLst/>
              <a:ahLst/>
              <a:cxnLst/>
              <a:rect l="l" t="t" r="r" b="b"/>
              <a:pathLst>
                <a:path w="593725" h="275589">
                  <a:moveTo>
                    <a:pt x="593217" y="199771"/>
                  </a:moveTo>
                  <a:lnTo>
                    <a:pt x="589140" y="171716"/>
                  </a:lnTo>
                  <a:lnTo>
                    <a:pt x="577875" y="149326"/>
                  </a:lnTo>
                  <a:lnTo>
                    <a:pt x="560844" y="134505"/>
                  </a:lnTo>
                  <a:lnTo>
                    <a:pt x="539496" y="129146"/>
                  </a:lnTo>
                  <a:lnTo>
                    <a:pt x="552069" y="129146"/>
                  </a:lnTo>
                  <a:lnTo>
                    <a:pt x="521360" y="63652"/>
                  </a:lnTo>
                  <a:lnTo>
                    <a:pt x="488721" y="36639"/>
                  </a:lnTo>
                  <a:lnTo>
                    <a:pt x="447128" y="15824"/>
                  </a:lnTo>
                  <a:lnTo>
                    <a:pt x="398513" y="3022"/>
                  </a:lnTo>
                  <a:lnTo>
                    <a:pt x="344805" y="0"/>
                  </a:lnTo>
                  <a:lnTo>
                    <a:pt x="296367" y="9144"/>
                  </a:lnTo>
                  <a:lnTo>
                    <a:pt x="246456" y="29019"/>
                  </a:lnTo>
                  <a:lnTo>
                    <a:pt x="200025" y="57226"/>
                  </a:lnTo>
                  <a:lnTo>
                    <a:pt x="162064" y="91401"/>
                  </a:lnTo>
                  <a:lnTo>
                    <a:pt x="137541" y="129146"/>
                  </a:lnTo>
                  <a:lnTo>
                    <a:pt x="144653" y="129146"/>
                  </a:lnTo>
                  <a:lnTo>
                    <a:pt x="113880" y="134505"/>
                  </a:lnTo>
                  <a:lnTo>
                    <a:pt x="74142" y="149326"/>
                  </a:lnTo>
                  <a:lnTo>
                    <a:pt x="35153" y="171716"/>
                  </a:lnTo>
                  <a:lnTo>
                    <a:pt x="6604" y="199771"/>
                  </a:lnTo>
                  <a:lnTo>
                    <a:pt x="0" y="224370"/>
                  </a:lnTo>
                  <a:lnTo>
                    <a:pt x="2755" y="248970"/>
                  </a:lnTo>
                  <a:lnTo>
                    <a:pt x="14135" y="267893"/>
                  </a:lnTo>
                  <a:lnTo>
                    <a:pt x="33401" y="275450"/>
                  </a:lnTo>
                  <a:lnTo>
                    <a:pt x="539496" y="275450"/>
                  </a:lnTo>
                  <a:lnTo>
                    <a:pt x="560844" y="269303"/>
                  </a:lnTo>
                  <a:lnTo>
                    <a:pt x="577875" y="252755"/>
                  </a:lnTo>
                  <a:lnTo>
                    <a:pt x="589140" y="228625"/>
                  </a:lnTo>
                  <a:lnTo>
                    <a:pt x="593217" y="199771"/>
                  </a:lnTo>
                  <a:close/>
                </a:path>
              </a:pathLst>
            </a:custGeom>
            <a:solidFill>
              <a:srgbClr val="D7D7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777484" y="6379464"/>
              <a:ext cx="97536" cy="128015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5859780" y="6192011"/>
              <a:ext cx="361315" cy="127000"/>
            </a:xfrm>
            <a:custGeom>
              <a:avLst/>
              <a:gdLst/>
              <a:ahLst/>
              <a:cxnLst/>
              <a:rect l="l" t="t" r="r" b="b"/>
              <a:pathLst>
                <a:path w="361314" h="127000">
                  <a:moveTo>
                    <a:pt x="361188" y="111252"/>
                  </a:moveTo>
                  <a:lnTo>
                    <a:pt x="351993" y="78333"/>
                  </a:lnTo>
                  <a:lnTo>
                    <a:pt x="326402" y="48069"/>
                  </a:lnTo>
                  <a:lnTo>
                    <a:pt x="295656" y="28460"/>
                  </a:lnTo>
                  <a:lnTo>
                    <a:pt x="295656" y="15252"/>
                  </a:lnTo>
                  <a:lnTo>
                    <a:pt x="286512" y="15252"/>
                  </a:lnTo>
                  <a:lnTo>
                    <a:pt x="286512" y="22872"/>
                  </a:lnTo>
                  <a:lnTo>
                    <a:pt x="237744" y="6235"/>
                  </a:lnTo>
                  <a:lnTo>
                    <a:pt x="180594" y="0"/>
                  </a:lnTo>
                  <a:lnTo>
                    <a:pt x="127863" y="8178"/>
                  </a:lnTo>
                  <a:lnTo>
                    <a:pt x="126492" y="8661"/>
                  </a:lnTo>
                  <a:lnTo>
                    <a:pt x="126492" y="7620"/>
                  </a:lnTo>
                  <a:lnTo>
                    <a:pt x="118872" y="7620"/>
                  </a:lnTo>
                  <a:lnTo>
                    <a:pt x="118872" y="11328"/>
                  </a:lnTo>
                  <a:lnTo>
                    <a:pt x="78828" y="25336"/>
                  </a:lnTo>
                  <a:lnTo>
                    <a:pt x="38100" y="49517"/>
                  </a:lnTo>
                  <a:lnTo>
                    <a:pt x="10287" y="78816"/>
                  </a:lnTo>
                  <a:lnTo>
                    <a:pt x="0" y="111252"/>
                  </a:lnTo>
                  <a:lnTo>
                    <a:pt x="118872" y="111252"/>
                  </a:lnTo>
                  <a:lnTo>
                    <a:pt x="118872" y="115824"/>
                  </a:lnTo>
                  <a:lnTo>
                    <a:pt x="126492" y="115824"/>
                  </a:lnTo>
                  <a:lnTo>
                    <a:pt x="126492" y="111252"/>
                  </a:lnTo>
                  <a:lnTo>
                    <a:pt x="286512" y="111252"/>
                  </a:lnTo>
                  <a:lnTo>
                    <a:pt x="286512" y="126492"/>
                  </a:lnTo>
                  <a:lnTo>
                    <a:pt x="295656" y="126492"/>
                  </a:lnTo>
                  <a:lnTo>
                    <a:pt x="295656" y="111252"/>
                  </a:lnTo>
                  <a:lnTo>
                    <a:pt x="361188" y="111252"/>
                  </a:lnTo>
                  <a:close/>
                </a:path>
              </a:pathLst>
            </a:custGeom>
            <a:solidFill>
              <a:srgbClr val="D7D7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786628" y="6393179"/>
              <a:ext cx="79248" cy="103632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128003" y="6379464"/>
              <a:ext cx="96012" cy="128015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3406140" y="5410200"/>
              <a:ext cx="2138680" cy="1102360"/>
            </a:xfrm>
            <a:custGeom>
              <a:avLst/>
              <a:gdLst/>
              <a:ahLst/>
              <a:cxnLst/>
              <a:rect l="l" t="t" r="r" b="b"/>
              <a:pathLst>
                <a:path w="2138679" h="1102359">
                  <a:moveTo>
                    <a:pt x="2138172" y="1101852"/>
                  </a:moveTo>
                  <a:lnTo>
                    <a:pt x="2002332" y="867384"/>
                  </a:lnTo>
                  <a:lnTo>
                    <a:pt x="1760613" y="452221"/>
                  </a:lnTo>
                  <a:lnTo>
                    <a:pt x="1749552" y="432816"/>
                  </a:lnTo>
                  <a:lnTo>
                    <a:pt x="1752206" y="442645"/>
                  </a:lnTo>
                  <a:lnTo>
                    <a:pt x="1741043" y="423672"/>
                  </a:lnTo>
                  <a:lnTo>
                    <a:pt x="1424940" y="613168"/>
                  </a:lnTo>
                  <a:lnTo>
                    <a:pt x="1428838" y="684098"/>
                  </a:lnTo>
                  <a:lnTo>
                    <a:pt x="1179830" y="30480"/>
                  </a:lnTo>
                  <a:lnTo>
                    <a:pt x="1179728" y="30670"/>
                  </a:lnTo>
                  <a:lnTo>
                    <a:pt x="1171448" y="0"/>
                  </a:lnTo>
                  <a:lnTo>
                    <a:pt x="1152956" y="48996"/>
                  </a:lnTo>
                  <a:lnTo>
                    <a:pt x="1116114" y="142303"/>
                  </a:lnTo>
                  <a:lnTo>
                    <a:pt x="1112850" y="150469"/>
                  </a:lnTo>
                  <a:lnTo>
                    <a:pt x="856919" y="609003"/>
                  </a:lnTo>
                  <a:lnTo>
                    <a:pt x="842911" y="581672"/>
                  </a:lnTo>
                  <a:lnTo>
                    <a:pt x="830910" y="558139"/>
                  </a:lnTo>
                  <a:lnTo>
                    <a:pt x="823963" y="544703"/>
                  </a:lnTo>
                  <a:lnTo>
                    <a:pt x="768858" y="437146"/>
                  </a:lnTo>
                  <a:lnTo>
                    <a:pt x="772668" y="439966"/>
                  </a:lnTo>
                  <a:lnTo>
                    <a:pt x="661416" y="230124"/>
                  </a:lnTo>
                  <a:lnTo>
                    <a:pt x="660895" y="230746"/>
                  </a:lnTo>
                  <a:lnTo>
                    <a:pt x="660781" y="230530"/>
                  </a:lnTo>
                  <a:lnTo>
                    <a:pt x="656412" y="233743"/>
                  </a:lnTo>
                  <a:lnTo>
                    <a:pt x="613295" y="285267"/>
                  </a:lnTo>
                  <a:lnTo>
                    <a:pt x="581418" y="326021"/>
                  </a:lnTo>
                  <a:lnTo>
                    <a:pt x="495300" y="429260"/>
                  </a:lnTo>
                  <a:lnTo>
                    <a:pt x="504482" y="426300"/>
                  </a:lnTo>
                  <a:lnTo>
                    <a:pt x="466953" y="475653"/>
                  </a:lnTo>
                  <a:lnTo>
                    <a:pt x="353225" y="626795"/>
                  </a:lnTo>
                  <a:lnTo>
                    <a:pt x="0" y="1101852"/>
                  </a:lnTo>
                  <a:lnTo>
                    <a:pt x="726948" y="1101852"/>
                  </a:lnTo>
                  <a:lnTo>
                    <a:pt x="918718" y="1101852"/>
                  </a:lnTo>
                  <a:lnTo>
                    <a:pt x="1930400" y="1101852"/>
                  </a:lnTo>
                  <a:lnTo>
                    <a:pt x="2138172" y="1101852"/>
                  </a:lnTo>
                  <a:close/>
                </a:path>
              </a:pathLst>
            </a:custGeom>
            <a:solidFill>
              <a:srgbClr val="D7D7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986528" y="5833872"/>
              <a:ext cx="233172" cy="225551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0" y="5500116"/>
              <a:ext cx="9144000" cy="1056640"/>
            </a:xfrm>
            <a:custGeom>
              <a:avLst/>
              <a:gdLst/>
              <a:ahLst/>
              <a:cxnLst/>
              <a:rect l="l" t="t" r="r" b="b"/>
              <a:pathLst>
                <a:path w="9144000" h="1056640">
                  <a:moveTo>
                    <a:pt x="1447800" y="833628"/>
                  </a:moveTo>
                  <a:lnTo>
                    <a:pt x="1189342" y="876985"/>
                  </a:lnTo>
                  <a:lnTo>
                    <a:pt x="1283843" y="856970"/>
                  </a:lnTo>
                  <a:lnTo>
                    <a:pt x="1287272" y="856970"/>
                  </a:lnTo>
                  <a:lnTo>
                    <a:pt x="1391666" y="841984"/>
                  </a:lnTo>
                  <a:lnTo>
                    <a:pt x="1394968" y="841984"/>
                  </a:lnTo>
                  <a:lnTo>
                    <a:pt x="1444752" y="833424"/>
                  </a:lnTo>
                  <a:lnTo>
                    <a:pt x="1436497" y="797052"/>
                  </a:lnTo>
                  <a:lnTo>
                    <a:pt x="1429766" y="737120"/>
                  </a:lnTo>
                  <a:lnTo>
                    <a:pt x="1418209" y="672922"/>
                  </a:lnTo>
                  <a:lnTo>
                    <a:pt x="1406652" y="612990"/>
                  </a:lnTo>
                  <a:lnTo>
                    <a:pt x="1401076" y="570357"/>
                  </a:lnTo>
                  <a:lnTo>
                    <a:pt x="1412748" y="594360"/>
                  </a:lnTo>
                  <a:lnTo>
                    <a:pt x="1405128" y="549338"/>
                  </a:lnTo>
                  <a:lnTo>
                    <a:pt x="1316634" y="376783"/>
                  </a:lnTo>
                  <a:lnTo>
                    <a:pt x="1255001" y="258152"/>
                  </a:lnTo>
                  <a:lnTo>
                    <a:pt x="1229461" y="211810"/>
                  </a:lnTo>
                  <a:lnTo>
                    <a:pt x="1225854" y="204216"/>
                  </a:lnTo>
                  <a:lnTo>
                    <a:pt x="1225651" y="204889"/>
                  </a:lnTo>
                  <a:lnTo>
                    <a:pt x="1225296" y="204216"/>
                  </a:lnTo>
                  <a:lnTo>
                    <a:pt x="1225588" y="205130"/>
                  </a:lnTo>
                  <a:lnTo>
                    <a:pt x="1214247" y="244881"/>
                  </a:lnTo>
                  <a:lnTo>
                    <a:pt x="1202639" y="298386"/>
                  </a:lnTo>
                  <a:lnTo>
                    <a:pt x="1191031" y="349745"/>
                  </a:lnTo>
                  <a:lnTo>
                    <a:pt x="1191031" y="354025"/>
                  </a:lnTo>
                  <a:lnTo>
                    <a:pt x="1181011" y="396519"/>
                  </a:lnTo>
                  <a:lnTo>
                    <a:pt x="1181011" y="878370"/>
                  </a:lnTo>
                  <a:lnTo>
                    <a:pt x="1122184" y="888238"/>
                  </a:lnTo>
                  <a:lnTo>
                    <a:pt x="1071448" y="896480"/>
                  </a:lnTo>
                  <a:lnTo>
                    <a:pt x="1079931" y="893356"/>
                  </a:lnTo>
                  <a:lnTo>
                    <a:pt x="1179423" y="878370"/>
                  </a:lnTo>
                  <a:lnTo>
                    <a:pt x="1181011" y="878370"/>
                  </a:lnTo>
                  <a:lnTo>
                    <a:pt x="1181011" y="396519"/>
                  </a:lnTo>
                  <a:lnTo>
                    <a:pt x="1179423" y="403250"/>
                  </a:lnTo>
                  <a:lnTo>
                    <a:pt x="1179423" y="409676"/>
                  </a:lnTo>
                  <a:lnTo>
                    <a:pt x="1167815" y="458901"/>
                  </a:lnTo>
                  <a:lnTo>
                    <a:pt x="1156208" y="514540"/>
                  </a:lnTo>
                  <a:lnTo>
                    <a:pt x="1152893" y="514540"/>
                  </a:lnTo>
                  <a:lnTo>
                    <a:pt x="1141285" y="568045"/>
                  </a:lnTo>
                  <a:lnTo>
                    <a:pt x="1129677" y="617270"/>
                  </a:lnTo>
                  <a:lnTo>
                    <a:pt x="1129677" y="623697"/>
                  </a:lnTo>
                  <a:lnTo>
                    <a:pt x="1118069" y="672922"/>
                  </a:lnTo>
                  <a:lnTo>
                    <a:pt x="1106462" y="728560"/>
                  </a:lnTo>
                  <a:lnTo>
                    <a:pt x="1094854" y="782066"/>
                  </a:lnTo>
                  <a:lnTo>
                    <a:pt x="1091539" y="782066"/>
                  </a:lnTo>
                  <a:lnTo>
                    <a:pt x="1068324" y="893356"/>
                  </a:lnTo>
                  <a:lnTo>
                    <a:pt x="1068324" y="897001"/>
                  </a:lnTo>
                  <a:lnTo>
                    <a:pt x="1059967" y="898347"/>
                  </a:lnTo>
                  <a:lnTo>
                    <a:pt x="1056132" y="898347"/>
                  </a:lnTo>
                  <a:lnTo>
                    <a:pt x="1056132" y="903325"/>
                  </a:lnTo>
                  <a:lnTo>
                    <a:pt x="1059967" y="903325"/>
                  </a:lnTo>
                  <a:lnTo>
                    <a:pt x="1068184" y="905116"/>
                  </a:lnTo>
                  <a:lnTo>
                    <a:pt x="1111326" y="898969"/>
                  </a:lnTo>
                  <a:lnTo>
                    <a:pt x="1225740" y="878827"/>
                  </a:lnTo>
                  <a:lnTo>
                    <a:pt x="1447800" y="838606"/>
                  </a:lnTo>
                  <a:lnTo>
                    <a:pt x="1447800" y="833628"/>
                  </a:lnTo>
                  <a:close/>
                </a:path>
                <a:path w="9144000" h="1056640">
                  <a:moveTo>
                    <a:pt x="9144000" y="1011936"/>
                  </a:moveTo>
                  <a:lnTo>
                    <a:pt x="5573268" y="1011936"/>
                  </a:lnTo>
                  <a:lnTo>
                    <a:pt x="5573268" y="681697"/>
                  </a:lnTo>
                  <a:lnTo>
                    <a:pt x="5606948" y="672909"/>
                  </a:lnTo>
                  <a:lnTo>
                    <a:pt x="5642559" y="641883"/>
                  </a:lnTo>
                  <a:lnTo>
                    <a:pt x="5666562" y="595858"/>
                  </a:lnTo>
                  <a:lnTo>
                    <a:pt x="5675376" y="539496"/>
                  </a:lnTo>
                  <a:lnTo>
                    <a:pt x="5666562" y="483146"/>
                  </a:lnTo>
                  <a:lnTo>
                    <a:pt x="5642559" y="437121"/>
                  </a:lnTo>
                  <a:lnTo>
                    <a:pt x="5606948" y="406095"/>
                  </a:lnTo>
                  <a:lnTo>
                    <a:pt x="5563362" y="394716"/>
                  </a:lnTo>
                  <a:lnTo>
                    <a:pt x="5559552" y="395719"/>
                  </a:lnTo>
                  <a:lnTo>
                    <a:pt x="5559552" y="394716"/>
                  </a:lnTo>
                  <a:lnTo>
                    <a:pt x="5518213" y="406107"/>
                  </a:lnTo>
                  <a:lnTo>
                    <a:pt x="5483733" y="437159"/>
                  </a:lnTo>
                  <a:lnTo>
                    <a:pt x="5460111" y="483184"/>
                  </a:lnTo>
                  <a:lnTo>
                    <a:pt x="5451348" y="539496"/>
                  </a:lnTo>
                  <a:lnTo>
                    <a:pt x="5460111" y="595820"/>
                  </a:lnTo>
                  <a:lnTo>
                    <a:pt x="5483733" y="641845"/>
                  </a:lnTo>
                  <a:lnTo>
                    <a:pt x="5518213" y="672896"/>
                  </a:lnTo>
                  <a:lnTo>
                    <a:pt x="5554980" y="683018"/>
                  </a:lnTo>
                  <a:lnTo>
                    <a:pt x="5554980" y="1011936"/>
                  </a:lnTo>
                  <a:lnTo>
                    <a:pt x="4732020" y="1011936"/>
                  </a:lnTo>
                  <a:lnTo>
                    <a:pt x="4732020" y="1002804"/>
                  </a:lnTo>
                  <a:lnTo>
                    <a:pt x="4719828" y="1002804"/>
                  </a:lnTo>
                  <a:lnTo>
                    <a:pt x="4719828" y="972312"/>
                  </a:lnTo>
                  <a:lnTo>
                    <a:pt x="4732020" y="972312"/>
                  </a:lnTo>
                  <a:lnTo>
                    <a:pt x="4732020" y="954024"/>
                  </a:lnTo>
                  <a:lnTo>
                    <a:pt x="4719828" y="954024"/>
                  </a:lnTo>
                  <a:lnTo>
                    <a:pt x="4719828" y="923544"/>
                  </a:lnTo>
                  <a:lnTo>
                    <a:pt x="4732020" y="923544"/>
                  </a:lnTo>
                  <a:lnTo>
                    <a:pt x="4732020" y="897636"/>
                  </a:lnTo>
                  <a:lnTo>
                    <a:pt x="4719828" y="897636"/>
                  </a:lnTo>
                  <a:lnTo>
                    <a:pt x="4719828" y="868692"/>
                  </a:lnTo>
                  <a:lnTo>
                    <a:pt x="4701540" y="868692"/>
                  </a:lnTo>
                  <a:lnTo>
                    <a:pt x="4701540" y="1002804"/>
                  </a:lnTo>
                  <a:lnTo>
                    <a:pt x="4597895" y="1002804"/>
                  </a:lnTo>
                  <a:lnTo>
                    <a:pt x="4597895" y="972312"/>
                  </a:lnTo>
                  <a:lnTo>
                    <a:pt x="4701540" y="972312"/>
                  </a:lnTo>
                  <a:lnTo>
                    <a:pt x="4701540" y="954024"/>
                  </a:lnTo>
                  <a:lnTo>
                    <a:pt x="4597895" y="954024"/>
                  </a:lnTo>
                  <a:lnTo>
                    <a:pt x="4597895" y="923544"/>
                  </a:lnTo>
                  <a:lnTo>
                    <a:pt x="4701540" y="923544"/>
                  </a:lnTo>
                  <a:lnTo>
                    <a:pt x="4701540" y="897636"/>
                  </a:lnTo>
                  <a:lnTo>
                    <a:pt x="4597895" y="897636"/>
                  </a:lnTo>
                  <a:lnTo>
                    <a:pt x="4597895" y="868692"/>
                  </a:lnTo>
                  <a:lnTo>
                    <a:pt x="4582668" y="868692"/>
                  </a:lnTo>
                  <a:lnTo>
                    <a:pt x="4582668" y="1002804"/>
                  </a:lnTo>
                  <a:lnTo>
                    <a:pt x="4536948" y="1002804"/>
                  </a:lnTo>
                  <a:lnTo>
                    <a:pt x="4536948" y="972312"/>
                  </a:lnTo>
                  <a:lnTo>
                    <a:pt x="4582668" y="972312"/>
                  </a:lnTo>
                  <a:lnTo>
                    <a:pt x="4582668" y="954024"/>
                  </a:lnTo>
                  <a:lnTo>
                    <a:pt x="4536948" y="954024"/>
                  </a:lnTo>
                  <a:lnTo>
                    <a:pt x="4536948" y="923544"/>
                  </a:lnTo>
                  <a:lnTo>
                    <a:pt x="4582668" y="923544"/>
                  </a:lnTo>
                  <a:lnTo>
                    <a:pt x="4582668" y="897636"/>
                  </a:lnTo>
                  <a:lnTo>
                    <a:pt x="4536948" y="897636"/>
                  </a:lnTo>
                  <a:lnTo>
                    <a:pt x="4536948" y="681088"/>
                  </a:lnTo>
                  <a:lnTo>
                    <a:pt x="4568063" y="672909"/>
                  </a:lnTo>
                  <a:lnTo>
                    <a:pt x="4603432" y="641883"/>
                  </a:lnTo>
                  <a:lnTo>
                    <a:pt x="4627257" y="595858"/>
                  </a:lnTo>
                  <a:lnTo>
                    <a:pt x="4636008" y="539496"/>
                  </a:lnTo>
                  <a:lnTo>
                    <a:pt x="4627257" y="483146"/>
                  </a:lnTo>
                  <a:lnTo>
                    <a:pt x="4603432" y="437121"/>
                  </a:lnTo>
                  <a:lnTo>
                    <a:pt x="4568063" y="406095"/>
                  </a:lnTo>
                  <a:lnTo>
                    <a:pt x="4524756" y="394716"/>
                  </a:lnTo>
                  <a:lnTo>
                    <a:pt x="4481436" y="406095"/>
                  </a:lnTo>
                  <a:lnTo>
                    <a:pt x="4446079" y="437121"/>
                  </a:lnTo>
                  <a:lnTo>
                    <a:pt x="4422241" y="483146"/>
                  </a:lnTo>
                  <a:lnTo>
                    <a:pt x="4413504" y="539496"/>
                  </a:lnTo>
                  <a:lnTo>
                    <a:pt x="4422241" y="595858"/>
                  </a:lnTo>
                  <a:lnTo>
                    <a:pt x="4446079" y="641870"/>
                  </a:lnTo>
                  <a:lnTo>
                    <a:pt x="4481436" y="672909"/>
                  </a:lnTo>
                  <a:lnTo>
                    <a:pt x="4515612" y="681888"/>
                  </a:lnTo>
                  <a:lnTo>
                    <a:pt x="4515612" y="897636"/>
                  </a:lnTo>
                  <a:lnTo>
                    <a:pt x="4515612" y="923544"/>
                  </a:lnTo>
                  <a:lnTo>
                    <a:pt x="4515612" y="954024"/>
                  </a:lnTo>
                  <a:lnTo>
                    <a:pt x="4515612" y="972312"/>
                  </a:lnTo>
                  <a:lnTo>
                    <a:pt x="4515612" y="1002804"/>
                  </a:lnTo>
                  <a:lnTo>
                    <a:pt x="4483608" y="1002804"/>
                  </a:lnTo>
                  <a:lnTo>
                    <a:pt x="4483608" y="972312"/>
                  </a:lnTo>
                  <a:lnTo>
                    <a:pt x="4515612" y="972312"/>
                  </a:lnTo>
                  <a:lnTo>
                    <a:pt x="4515612" y="954024"/>
                  </a:lnTo>
                  <a:lnTo>
                    <a:pt x="4483608" y="954024"/>
                  </a:lnTo>
                  <a:lnTo>
                    <a:pt x="4483608" y="923544"/>
                  </a:lnTo>
                  <a:lnTo>
                    <a:pt x="4515612" y="923544"/>
                  </a:lnTo>
                  <a:lnTo>
                    <a:pt x="4515612" y="897636"/>
                  </a:lnTo>
                  <a:lnTo>
                    <a:pt x="4483608" y="897636"/>
                  </a:lnTo>
                  <a:lnTo>
                    <a:pt x="4483608" y="868692"/>
                  </a:lnTo>
                  <a:lnTo>
                    <a:pt x="4463796" y="868692"/>
                  </a:lnTo>
                  <a:lnTo>
                    <a:pt x="4463796" y="1002804"/>
                  </a:lnTo>
                  <a:lnTo>
                    <a:pt x="4378452" y="1002804"/>
                  </a:lnTo>
                  <a:lnTo>
                    <a:pt x="4378452" y="972312"/>
                  </a:lnTo>
                  <a:lnTo>
                    <a:pt x="4463796" y="972312"/>
                  </a:lnTo>
                  <a:lnTo>
                    <a:pt x="4463796" y="954024"/>
                  </a:lnTo>
                  <a:lnTo>
                    <a:pt x="4378452" y="954024"/>
                  </a:lnTo>
                  <a:lnTo>
                    <a:pt x="4378452" y="923544"/>
                  </a:lnTo>
                  <a:lnTo>
                    <a:pt x="4463796" y="923544"/>
                  </a:lnTo>
                  <a:lnTo>
                    <a:pt x="4463796" y="897636"/>
                  </a:lnTo>
                  <a:lnTo>
                    <a:pt x="4378452" y="897636"/>
                  </a:lnTo>
                  <a:lnTo>
                    <a:pt x="4378452" y="868692"/>
                  </a:lnTo>
                  <a:lnTo>
                    <a:pt x="4360164" y="868692"/>
                  </a:lnTo>
                  <a:lnTo>
                    <a:pt x="4360164" y="1002804"/>
                  </a:lnTo>
                  <a:lnTo>
                    <a:pt x="4259580" y="1002804"/>
                  </a:lnTo>
                  <a:lnTo>
                    <a:pt x="4259580" y="972312"/>
                  </a:lnTo>
                  <a:lnTo>
                    <a:pt x="4360164" y="972312"/>
                  </a:lnTo>
                  <a:lnTo>
                    <a:pt x="4360164" y="954024"/>
                  </a:lnTo>
                  <a:lnTo>
                    <a:pt x="4259580" y="954024"/>
                  </a:lnTo>
                  <a:lnTo>
                    <a:pt x="4259580" y="923544"/>
                  </a:lnTo>
                  <a:lnTo>
                    <a:pt x="4360164" y="923544"/>
                  </a:lnTo>
                  <a:lnTo>
                    <a:pt x="4360164" y="897636"/>
                  </a:lnTo>
                  <a:lnTo>
                    <a:pt x="4259580" y="897636"/>
                  </a:lnTo>
                  <a:lnTo>
                    <a:pt x="4259580" y="868692"/>
                  </a:lnTo>
                  <a:lnTo>
                    <a:pt x="4244340" y="868692"/>
                  </a:lnTo>
                  <a:lnTo>
                    <a:pt x="4244340" y="1002804"/>
                  </a:lnTo>
                  <a:lnTo>
                    <a:pt x="4174236" y="1002804"/>
                  </a:lnTo>
                  <a:lnTo>
                    <a:pt x="4174236" y="972312"/>
                  </a:lnTo>
                  <a:lnTo>
                    <a:pt x="4244340" y="972312"/>
                  </a:lnTo>
                  <a:lnTo>
                    <a:pt x="4244340" y="954024"/>
                  </a:lnTo>
                  <a:lnTo>
                    <a:pt x="4174236" y="954024"/>
                  </a:lnTo>
                  <a:lnTo>
                    <a:pt x="4174236" y="923544"/>
                  </a:lnTo>
                  <a:lnTo>
                    <a:pt x="4244340" y="923544"/>
                  </a:lnTo>
                  <a:lnTo>
                    <a:pt x="4244340" y="897636"/>
                  </a:lnTo>
                  <a:lnTo>
                    <a:pt x="4174236" y="897636"/>
                  </a:lnTo>
                  <a:lnTo>
                    <a:pt x="4174236" y="868692"/>
                  </a:lnTo>
                  <a:lnTo>
                    <a:pt x="4155948" y="868692"/>
                  </a:lnTo>
                  <a:lnTo>
                    <a:pt x="4155948" y="1002804"/>
                  </a:lnTo>
                  <a:lnTo>
                    <a:pt x="4113276" y="1002804"/>
                  </a:lnTo>
                  <a:lnTo>
                    <a:pt x="4113276" y="972312"/>
                  </a:lnTo>
                  <a:lnTo>
                    <a:pt x="4155948" y="972312"/>
                  </a:lnTo>
                  <a:lnTo>
                    <a:pt x="4155948" y="954024"/>
                  </a:lnTo>
                  <a:lnTo>
                    <a:pt x="4113276" y="954024"/>
                  </a:lnTo>
                  <a:lnTo>
                    <a:pt x="4113276" y="923544"/>
                  </a:lnTo>
                  <a:lnTo>
                    <a:pt x="4155948" y="923544"/>
                  </a:lnTo>
                  <a:lnTo>
                    <a:pt x="4155948" y="897636"/>
                  </a:lnTo>
                  <a:lnTo>
                    <a:pt x="4113276" y="897636"/>
                  </a:lnTo>
                  <a:lnTo>
                    <a:pt x="4113276" y="681304"/>
                  </a:lnTo>
                  <a:lnTo>
                    <a:pt x="4145432" y="672909"/>
                  </a:lnTo>
                  <a:lnTo>
                    <a:pt x="4181043" y="641883"/>
                  </a:lnTo>
                  <a:lnTo>
                    <a:pt x="4205046" y="595858"/>
                  </a:lnTo>
                  <a:lnTo>
                    <a:pt x="4213860" y="539496"/>
                  </a:lnTo>
                  <a:lnTo>
                    <a:pt x="4205046" y="483146"/>
                  </a:lnTo>
                  <a:lnTo>
                    <a:pt x="4181043" y="437121"/>
                  </a:lnTo>
                  <a:lnTo>
                    <a:pt x="4145432" y="406095"/>
                  </a:lnTo>
                  <a:lnTo>
                    <a:pt x="4101846" y="394716"/>
                  </a:lnTo>
                  <a:lnTo>
                    <a:pt x="4058247" y="406095"/>
                  </a:lnTo>
                  <a:lnTo>
                    <a:pt x="4022636" y="437121"/>
                  </a:lnTo>
                  <a:lnTo>
                    <a:pt x="3998633" y="483146"/>
                  </a:lnTo>
                  <a:lnTo>
                    <a:pt x="3989832" y="539496"/>
                  </a:lnTo>
                  <a:lnTo>
                    <a:pt x="3998633" y="595858"/>
                  </a:lnTo>
                  <a:lnTo>
                    <a:pt x="4022636" y="641870"/>
                  </a:lnTo>
                  <a:lnTo>
                    <a:pt x="4058247" y="672909"/>
                  </a:lnTo>
                  <a:lnTo>
                    <a:pt x="4094988" y="682498"/>
                  </a:lnTo>
                  <a:lnTo>
                    <a:pt x="4094988" y="897636"/>
                  </a:lnTo>
                  <a:lnTo>
                    <a:pt x="4094988" y="923544"/>
                  </a:lnTo>
                  <a:lnTo>
                    <a:pt x="4094988" y="954024"/>
                  </a:lnTo>
                  <a:lnTo>
                    <a:pt x="4094988" y="972312"/>
                  </a:lnTo>
                  <a:lnTo>
                    <a:pt x="4094988" y="1002804"/>
                  </a:lnTo>
                  <a:lnTo>
                    <a:pt x="4059936" y="1002804"/>
                  </a:lnTo>
                  <a:lnTo>
                    <a:pt x="4059936" y="972312"/>
                  </a:lnTo>
                  <a:lnTo>
                    <a:pt x="4094988" y="972312"/>
                  </a:lnTo>
                  <a:lnTo>
                    <a:pt x="4094988" y="954024"/>
                  </a:lnTo>
                  <a:lnTo>
                    <a:pt x="4059936" y="954024"/>
                  </a:lnTo>
                  <a:lnTo>
                    <a:pt x="4059936" y="923544"/>
                  </a:lnTo>
                  <a:lnTo>
                    <a:pt x="4094988" y="923544"/>
                  </a:lnTo>
                  <a:lnTo>
                    <a:pt x="4094988" y="897636"/>
                  </a:lnTo>
                  <a:lnTo>
                    <a:pt x="4059936" y="897636"/>
                  </a:lnTo>
                  <a:lnTo>
                    <a:pt x="4059936" y="868692"/>
                  </a:lnTo>
                  <a:lnTo>
                    <a:pt x="4040124" y="868692"/>
                  </a:lnTo>
                  <a:lnTo>
                    <a:pt x="4040124" y="1002804"/>
                  </a:lnTo>
                  <a:lnTo>
                    <a:pt x="3963924" y="1002804"/>
                  </a:lnTo>
                  <a:lnTo>
                    <a:pt x="3963924" y="972312"/>
                  </a:lnTo>
                  <a:lnTo>
                    <a:pt x="4040124" y="972312"/>
                  </a:lnTo>
                  <a:lnTo>
                    <a:pt x="4040124" y="954024"/>
                  </a:lnTo>
                  <a:lnTo>
                    <a:pt x="3963924" y="954024"/>
                  </a:lnTo>
                  <a:lnTo>
                    <a:pt x="3963924" y="923544"/>
                  </a:lnTo>
                  <a:lnTo>
                    <a:pt x="4040124" y="923544"/>
                  </a:lnTo>
                  <a:lnTo>
                    <a:pt x="4040124" y="897636"/>
                  </a:lnTo>
                  <a:lnTo>
                    <a:pt x="3963924" y="897636"/>
                  </a:lnTo>
                  <a:lnTo>
                    <a:pt x="3963924" y="868692"/>
                  </a:lnTo>
                  <a:lnTo>
                    <a:pt x="3948684" y="868692"/>
                  </a:lnTo>
                  <a:lnTo>
                    <a:pt x="3948684" y="1002804"/>
                  </a:lnTo>
                  <a:lnTo>
                    <a:pt x="3846576" y="1002804"/>
                  </a:lnTo>
                  <a:lnTo>
                    <a:pt x="3846576" y="972312"/>
                  </a:lnTo>
                  <a:lnTo>
                    <a:pt x="3948684" y="972312"/>
                  </a:lnTo>
                  <a:lnTo>
                    <a:pt x="3948684" y="954024"/>
                  </a:lnTo>
                  <a:lnTo>
                    <a:pt x="3846576" y="954024"/>
                  </a:lnTo>
                  <a:lnTo>
                    <a:pt x="3846576" y="923544"/>
                  </a:lnTo>
                  <a:lnTo>
                    <a:pt x="3948684" y="923544"/>
                  </a:lnTo>
                  <a:lnTo>
                    <a:pt x="3948684" y="897636"/>
                  </a:lnTo>
                  <a:lnTo>
                    <a:pt x="3846576" y="897636"/>
                  </a:lnTo>
                  <a:lnTo>
                    <a:pt x="3846576" y="868692"/>
                  </a:lnTo>
                  <a:lnTo>
                    <a:pt x="3828288" y="868692"/>
                  </a:lnTo>
                  <a:lnTo>
                    <a:pt x="3828288" y="1002804"/>
                  </a:lnTo>
                  <a:lnTo>
                    <a:pt x="3721608" y="1002804"/>
                  </a:lnTo>
                  <a:lnTo>
                    <a:pt x="3721608" y="972312"/>
                  </a:lnTo>
                  <a:lnTo>
                    <a:pt x="3828288" y="972312"/>
                  </a:lnTo>
                  <a:lnTo>
                    <a:pt x="3828288" y="954024"/>
                  </a:lnTo>
                  <a:lnTo>
                    <a:pt x="3721608" y="954024"/>
                  </a:lnTo>
                  <a:lnTo>
                    <a:pt x="3721608" y="923544"/>
                  </a:lnTo>
                  <a:lnTo>
                    <a:pt x="3828288" y="923544"/>
                  </a:lnTo>
                  <a:lnTo>
                    <a:pt x="3828288" y="897636"/>
                  </a:lnTo>
                  <a:lnTo>
                    <a:pt x="3721608" y="897636"/>
                  </a:lnTo>
                  <a:lnTo>
                    <a:pt x="3721608" y="680288"/>
                  </a:lnTo>
                  <a:lnTo>
                    <a:pt x="3749675" y="672909"/>
                  </a:lnTo>
                  <a:lnTo>
                    <a:pt x="3785044" y="641883"/>
                  </a:lnTo>
                  <a:lnTo>
                    <a:pt x="3808869" y="595858"/>
                  </a:lnTo>
                  <a:lnTo>
                    <a:pt x="3817620" y="539496"/>
                  </a:lnTo>
                  <a:lnTo>
                    <a:pt x="3808869" y="483146"/>
                  </a:lnTo>
                  <a:lnTo>
                    <a:pt x="3785044" y="437121"/>
                  </a:lnTo>
                  <a:lnTo>
                    <a:pt x="3749675" y="406095"/>
                  </a:lnTo>
                  <a:lnTo>
                    <a:pt x="3706368" y="394716"/>
                  </a:lnTo>
                  <a:lnTo>
                    <a:pt x="3663048" y="406095"/>
                  </a:lnTo>
                  <a:lnTo>
                    <a:pt x="3627691" y="437121"/>
                  </a:lnTo>
                  <a:lnTo>
                    <a:pt x="3603853" y="483146"/>
                  </a:lnTo>
                  <a:lnTo>
                    <a:pt x="3595116" y="539496"/>
                  </a:lnTo>
                  <a:lnTo>
                    <a:pt x="3603853" y="595858"/>
                  </a:lnTo>
                  <a:lnTo>
                    <a:pt x="3627691" y="641870"/>
                  </a:lnTo>
                  <a:lnTo>
                    <a:pt x="3663048" y="672909"/>
                  </a:lnTo>
                  <a:lnTo>
                    <a:pt x="3697224" y="681888"/>
                  </a:lnTo>
                  <a:lnTo>
                    <a:pt x="3697224" y="868692"/>
                  </a:lnTo>
                  <a:lnTo>
                    <a:pt x="3678936" y="868692"/>
                  </a:lnTo>
                  <a:lnTo>
                    <a:pt x="3678936" y="897636"/>
                  </a:lnTo>
                  <a:lnTo>
                    <a:pt x="3678936" y="923544"/>
                  </a:lnTo>
                  <a:lnTo>
                    <a:pt x="3678936" y="954024"/>
                  </a:lnTo>
                  <a:lnTo>
                    <a:pt x="3678936" y="972312"/>
                  </a:lnTo>
                  <a:lnTo>
                    <a:pt x="3678936" y="1002804"/>
                  </a:lnTo>
                  <a:lnTo>
                    <a:pt x="3578352" y="1002804"/>
                  </a:lnTo>
                  <a:lnTo>
                    <a:pt x="3578352" y="972312"/>
                  </a:lnTo>
                  <a:lnTo>
                    <a:pt x="3678936" y="972312"/>
                  </a:lnTo>
                  <a:lnTo>
                    <a:pt x="3678936" y="954024"/>
                  </a:lnTo>
                  <a:lnTo>
                    <a:pt x="3578352" y="954024"/>
                  </a:lnTo>
                  <a:lnTo>
                    <a:pt x="3578352" y="923544"/>
                  </a:lnTo>
                  <a:lnTo>
                    <a:pt x="3678936" y="923544"/>
                  </a:lnTo>
                  <a:lnTo>
                    <a:pt x="3678936" y="897636"/>
                  </a:lnTo>
                  <a:lnTo>
                    <a:pt x="3578352" y="897636"/>
                  </a:lnTo>
                  <a:lnTo>
                    <a:pt x="3578352" y="868692"/>
                  </a:lnTo>
                  <a:lnTo>
                    <a:pt x="3563112" y="868692"/>
                  </a:lnTo>
                  <a:lnTo>
                    <a:pt x="3563112" y="1002804"/>
                  </a:lnTo>
                  <a:lnTo>
                    <a:pt x="3454895" y="1002804"/>
                  </a:lnTo>
                  <a:lnTo>
                    <a:pt x="3454895" y="972312"/>
                  </a:lnTo>
                  <a:lnTo>
                    <a:pt x="3563112" y="972312"/>
                  </a:lnTo>
                  <a:lnTo>
                    <a:pt x="3563112" y="954024"/>
                  </a:lnTo>
                  <a:lnTo>
                    <a:pt x="3454895" y="954024"/>
                  </a:lnTo>
                  <a:lnTo>
                    <a:pt x="3454895" y="923544"/>
                  </a:lnTo>
                  <a:lnTo>
                    <a:pt x="3563112" y="923544"/>
                  </a:lnTo>
                  <a:lnTo>
                    <a:pt x="3563112" y="897636"/>
                  </a:lnTo>
                  <a:lnTo>
                    <a:pt x="3454895" y="897636"/>
                  </a:lnTo>
                  <a:lnTo>
                    <a:pt x="3454895" y="868692"/>
                  </a:lnTo>
                  <a:lnTo>
                    <a:pt x="3441192" y="868692"/>
                  </a:lnTo>
                  <a:lnTo>
                    <a:pt x="3441192" y="1002804"/>
                  </a:lnTo>
                  <a:lnTo>
                    <a:pt x="3340595" y="1002804"/>
                  </a:lnTo>
                  <a:lnTo>
                    <a:pt x="3340595" y="972312"/>
                  </a:lnTo>
                  <a:lnTo>
                    <a:pt x="3441192" y="972312"/>
                  </a:lnTo>
                  <a:lnTo>
                    <a:pt x="3441192" y="954024"/>
                  </a:lnTo>
                  <a:lnTo>
                    <a:pt x="3340595" y="954024"/>
                  </a:lnTo>
                  <a:lnTo>
                    <a:pt x="3340595" y="923544"/>
                  </a:lnTo>
                  <a:lnTo>
                    <a:pt x="3441192" y="923544"/>
                  </a:lnTo>
                  <a:lnTo>
                    <a:pt x="3441192" y="897636"/>
                  </a:lnTo>
                  <a:lnTo>
                    <a:pt x="3340595" y="897636"/>
                  </a:lnTo>
                  <a:lnTo>
                    <a:pt x="3340595" y="868692"/>
                  </a:lnTo>
                  <a:lnTo>
                    <a:pt x="3325355" y="868692"/>
                  </a:lnTo>
                  <a:lnTo>
                    <a:pt x="3325355" y="1002804"/>
                  </a:lnTo>
                  <a:lnTo>
                    <a:pt x="3236976" y="1002804"/>
                  </a:lnTo>
                  <a:lnTo>
                    <a:pt x="3236976" y="972312"/>
                  </a:lnTo>
                  <a:lnTo>
                    <a:pt x="3325355" y="972312"/>
                  </a:lnTo>
                  <a:lnTo>
                    <a:pt x="3325355" y="954024"/>
                  </a:lnTo>
                  <a:lnTo>
                    <a:pt x="3236976" y="954024"/>
                  </a:lnTo>
                  <a:lnTo>
                    <a:pt x="3236976" y="923544"/>
                  </a:lnTo>
                  <a:lnTo>
                    <a:pt x="3325355" y="923544"/>
                  </a:lnTo>
                  <a:lnTo>
                    <a:pt x="3325355" y="897636"/>
                  </a:lnTo>
                  <a:lnTo>
                    <a:pt x="3236976" y="897636"/>
                  </a:lnTo>
                  <a:lnTo>
                    <a:pt x="3236976" y="792492"/>
                  </a:lnTo>
                  <a:lnTo>
                    <a:pt x="2333244" y="792492"/>
                  </a:lnTo>
                  <a:lnTo>
                    <a:pt x="2333244" y="1011936"/>
                  </a:lnTo>
                  <a:lnTo>
                    <a:pt x="2272284" y="1011936"/>
                  </a:lnTo>
                  <a:lnTo>
                    <a:pt x="2272284" y="966152"/>
                  </a:lnTo>
                  <a:lnTo>
                    <a:pt x="2241054" y="943038"/>
                  </a:lnTo>
                  <a:lnTo>
                    <a:pt x="2225103" y="935901"/>
                  </a:lnTo>
                  <a:lnTo>
                    <a:pt x="2225103" y="1011936"/>
                  </a:lnTo>
                  <a:lnTo>
                    <a:pt x="2221979" y="1011936"/>
                  </a:lnTo>
                  <a:lnTo>
                    <a:pt x="2221979" y="1010285"/>
                  </a:lnTo>
                  <a:lnTo>
                    <a:pt x="2225103" y="1011936"/>
                  </a:lnTo>
                  <a:lnTo>
                    <a:pt x="2225103" y="935901"/>
                  </a:lnTo>
                  <a:lnTo>
                    <a:pt x="2222042" y="934529"/>
                  </a:lnTo>
                  <a:lnTo>
                    <a:pt x="2221979" y="792480"/>
                  </a:lnTo>
                  <a:lnTo>
                    <a:pt x="3095117" y="792480"/>
                  </a:lnTo>
                  <a:lnTo>
                    <a:pt x="3398520" y="792480"/>
                  </a:lnTo>
                  <a:lnTo>
                    <a:pt x="2779395" y="105156"/>
                  </a:lnTo>
                  <a:lnTo>
                    <a:pt x="2340191" y="614692"/>
                  </a:lnTo>
                  <a:lnTo>
                    <a:pt x="2289403" y="382041"/>
                  </a:lnTo>
                  <a:lnTo>
                    <a:pt x="2289403" y="673608"/>
                  </a:lnTo>
                  <a:lnTo>
                    <a:pt x="2221979" y="751840"/>
                  </a:lnTo>
                  <a:lnTo>
                    <a:pt x="2221979" y="673608"/>
                  </a:lnTo>
                  <a:lnTo>
                    <a:pt x="2289403" y="673608"/>
                  </a:lnTo>
                  <a:lnTo>
                    <a:pt x="2289403" y="382041"/>
                  </a:lnTo>
                  <a:lnTo>
                    <a:pt x="2207006" y="4572"/>
                  </a:lnTo>
                  <a:lnTo>
                    <a:pt x="2206891" y="5219"/>
                  </a:lnTo>
                  <a:lnTo>
                    <a:pt x="2206752" y="4572"/>
                  </a:lnTo>
                  <a:lnTo>
                    <a:pt x="2206752" y="6045"/>
                  </a:lnTo>
                  <a:lnTo>
                    <a:pt x="2090928" y="673608"/>
                  </a:lnTo>
                  <a:lnTo>
                    <a:pt x="2196084" y="673608"/>
                  </a:lnTo>
                  <a:lnTo>
                    <a:pt x="2196084" y="781875"/>
                  </a:lnTo>
                  <a:lnTo>
                    <a:pt x="2186940" y="792480"/>
                  </a:lnTo>
                  <a:lnTo>
                    <a:pt x="2196084" y="792480"/>
                  </a:lnTo>
                  <a:lnTo>
                    <a:pt x="2196084" y="931252"/>
                  </a:lnTo>
                  <a:lnTo>
                    <a:pt x="2196084" y="1006246"/>
                  </a:lnTo>
                  <a:lnTo>
                    <a:pt x="2196084" y="1011936"/>
                  </a:lnTo>
                  <a:lnTo>
                    <a:pt x="2170061" y="1011936"/>
                  </a:lnTo>
                  <a:lnTo>
                    <a:pt x="2195449" y="1006144"/>
                  </a:lnTo>
                  <a:lnTo>
                    <a:pt x="2196084" y="1006246"/>
                  </a:lnTo>
                  <a:lnTo>
                    <a:pt x="2196084" y="931252"/>
                  </a:lnTo>
                  <a:lnTo>
                    <a:pt x="2195449" y="931164"/>
                  </a:lnTo>
                  <a:lnTo>
                    <a:pt x="2161209" y="938199"/>
                  </a:lnTo>
                  <a:lnTo>
                    <a:pt x="2114308" y="969124"/>
                  </a:lnTo>
                  <a:lnTo>
                    <a:pt x="2080006" y="976147"/>
                  </a:lnTo>
                  <a:lnTo>
                    <a:pt x="2045766" y="969124"/>
                  </a:lnTo>
                  <a:lnTo>
                    <a:pt x="1998916" y="938199"/>
                  </a:lnTo>
                  <a:lnTo>
                    <a:pt x="1990064" y="936383"/>
                  </a:lnTo>
                  <a:lnTo>
                    <a:pt x="1990064" y="1011936"/>
                  </a:lnTo>
                  <a:lnTo>
                    <a:pt x="1947659" y="1011936"/>
                  </a:lnTo>
                  <a:lnTo>
                    <a:pt x="1947659" y="1010031"/>
                  </a:lnTo>
                  <a:lnTo>
                    <a:pt x="1964690" y="1006144"/>
                  </a:lnTo>
                  <a:lnTo>
                    <a:pt x="1990064" y="1011936"/>
                  </a:lnTo>
                  <a:lnTo>
                    <a:pt x="1990064" y="936383"/>
                  </a:lnTo>
                  <a:lnTo>
                    <a:pt x="1964690" y="931164"/>
                  </a:lnTo>
                  <a:lnTo>
                    <a:pt x="1947659" y="934669"/>
                  </a:lnTo>
                  <a:lnTo>
                    <a:pt x="1947659" y="669036"/>
                  </a:lnTo>
                  <a:lnTo>
                    <a:pt x="2078736" y="669036"/>
                  </a:lnTo>
                  <a:lnTo>
                    <a:pt x="1932686" y="0"/>
                  </a:lnTo>
                  <a:lnTo>
                    <a:pt x="1932571" y="660"/>
                  </a:lnTo>
                  <a:lnTo>
                    <a:pt x="1932432" y="0"/>
                  </a:lnTo>
                  <a:lnTo>
                    <a:pt x="1932432" y="1485"/>
                  </a:lnTo>
                  <a:lnTo>
                    <a:pt x="1818132" y="669036"/>
                  </a:lnTo>
                  <a:lnTo>
                    <a:pt x="1921764" y="669036"/>
                  </a:lnTo>
                  <a:lnTo>
                    <a:pt x="1921764" y="943940"/>
                  </a:lnTo>
                  <a:lnTo>
                    <a:pt x="1883600" y="969124"/>
                  </a:lnTo>
                  <a:lnTo>
                    <a:pt x="1849374" y="976147"/>
                  </a:lnTo>
                  <a:lnTo>
                    <a:pt x="1815134" y="969124"/>
                  </a:lnTo>
                  <a:lnTo>
                    <a:pt x="1768284" y="938199"/>
                  </a:lnTo>
                  <a:lnTo>
                    <a:pt x="1759432" y="936383"/>
                  </a:lnTo>
                  <a:lnTo>
                    <a:pt x="1759432" y="1011936"/>
                  </a:lnTo>
                  <a:lnTo>
                    <a:pt x="1708670" y="1011936"/>
                  </a:lnTo>
                  <a:lnTo>
                    <a:pt x="1734058" y="1006144"/>
                  </a:lnTo>
                  <a:lnTo>
                    <a:pt x="1759432" y="1011936"/>
                  </a:lnTo>
                  <a:lnTo>
                    <a:pt x="1759432" y="936383"/>
                  </a:lnTo>
                  <a:lnTo>
                    <a:pt x="1734058" y="931164"/>
                  </a:lnTo>
                  <a:lnTo>
                    <a:pt x="1699818" y="938199"/>
                  </a:lnTo>
                  <a:lnTo>
                    <a:pt x="1652968" y="969124"/>
                  </a:lnTo>
                  <a:lnTo>
                    <a:pt x="1618742" y="976147"/>
                  </a:lnTo>
                  <a:lnTo>
                    <a:pt x="1584502" y="969124"/>
                  </a:lnTo>
                  <a:lnTo>
                    <a:pt x="1537652" y="938199"/>
                  </a:lnTo>
                  <a:lnTo>
                    <a:pt x="1528800" y="936383"/>
                  </a:lnTo>
                  <a:lnTo>
                    <a:pt x="1528800" y="1011936"/>
                  </a:lnTo>
                  <a:lnTo>
                    <a:pt x="1478038" y="1011936"/>
                  </a:lnTo>
                  <a:lnTo>
                    <a:pt x="1503426" y="1006144"/>
                  </a:lnTo>
                  <a:lnTo>
                    <a:pt x="1528800" y="1011936"/>
                  </a:lnTo>
                  <a:lnTo>
                    <a:pt x="1528800" y="936383"/>
                  </a:lnTo>
                  <a:lnTo>
                    <a:pt x="1503426" y="931164"/>
                  </a:lnTo>
                  <a:lnTo>
                    <a:pt x="1473060" y="937399"/>
                  </a:lnTo>
                  <a:lnTo>
                    <a:pt x="1480286" y="926973"/>
                  </a:lnTo>
                  <a:lnTo>
                    <a:pt x="1492351" y="904011"/>
                  </a:lnTo>
                  <a:lnTo>
                    <a:pt x="1495818" y="882891"/>
                  </a:lnTo>
                  <a:lnTo>
                    <a:pt x="1494282" y="853440"/>
                  </a:lnTo>
                  <a:lnTo>
                    <a:pt x="1492567" y="856729"/>
                  </a:lnTo>
                  <a:lnTo>
                    <a:pt x="1494282" y="852703"/>
                  </a:lnTo>
                  <a:lnTo>
                    <a:pt x="1486039" y="852131"/>
                  </a:lnTo>
                  <a:lnTo>
                    <a:pt x="1486039" y="869276"/>
                  </a:lnTo>
                  <a:lnTo>
                    <a:pt x="1464475" y="910793"/>
                  </a:lnTo>
                  <a:lnTo>
                    <a:pt x="1413510" y="942238"/>
                  </a:lnTo>
                  <a:lnTo>
                    <a:pt x="1328813" y="955167"/>
                  </a:lnTo>
                  <a:lnTo>
                    <a:pt x="1316494" y="947039"/>
                  </a:lnTo>
                  <a:lnTo>
                    <a:pt x="1354874" y="939330"/>
                  </a:lnTo>
                  <a:lnTo>
                    <a:pt x="1412468" y="917079"/>
                  </a:lnTo>
                  <a:lnTo>
                    <a:pt x="1458696" y="891260"/>
                  </a:lnTo>
                  <a:lnTo>
                    <a:pt x="1486039" y="869276"/>
                  </a:lnTo>
                  <a:lnTo>
                    <a:pt x="1486039" y="852131"/>
                  </a:lnTo>
                  <a:lnTo>
                    <a:pt x="1470863" y="851077"/>
                  </a:lnTo>
                  <a:lnTo>
                    <a:pt x="1459966" y="852906"/>
                  </a:lnTo>
                  <a:lnTo>
                    <a:pt x="1421942" y="563816"/>
                  </a:lnTo>
                  <a:lnTo>
                    <a:pt x="1400454" y="409232"/>
                  </a:lnTo>
                  <a:lnTo>
                    <a:pt x="1387589" y="336943"/>
                  </a:lnTo>
                  <a:lnTo>
                    <a:pt x="1375410" y="294551"/>
                  </a:lnTo>
                  <a:lnTo>
                    <a:pt x="1371600" y="289560"/>
                  </a:lnTo>
                  <a:lnTo>
                    <a:pt x="1371600" y="299529"/>
                  </a:lnTo>
                  <a:lnTo>
                    <a:pt x="1451698" y="854290"/>
                  </a:lnTo>
                  <a:lnTo>
                    <a:pt x="1427759" y="858304"/>
                  </a:lnTo>
                  <a:lnTo>
                    <a:pt x="1379651" y="870178"/>
                  </a:lnTo>
                  <a:lnTo>
                    <a:pt x="1341247" y="882510"/>
                  </a:lnTo>
                  <a:lnTo>
                    <a:pt x="1316875" y="888720"/>
                  </a:lnTo>
                  <a:lnTo>
                    <a:pt x="1289621" y="894930"/>
                  </a:lnTo>
                  <a:lnTo>
                    <a:pt x="1194155" y="914704"/>
                  </a:lnTo>
                  <a:lnTo>
                    <a:pt x="1194155" y="964946"/>
                  </a:lnTo>
                  <a:lnTo>
                    <a:pt x="1192568" y="966000"/>
                  </a:lnTo>
                  <a:lnTo>
                    <a:pt x="1177988" y="966914"/>
                  </a:lnTo>
                  <a:lnTo>
                    <a:pt x="1194155" y="964946"/>
                  </a:lnTo>
                  <a:lnTo>
                    <a:pt x="1194155" y="914704"/>
                  </a:lnTo>
                  <a:lnTo>
                    <a:pt x="1157693" y="922248"/>
                  </a:lnTo>
                  <a:lnTo>
                    <a:pt x="1157693" y="927214"/>
                  </a:lnTo>
                  <a:lnTo>
                    <a:pt x="1107973" y="937145"/>
                  </a:lnTo>
                  <a:lnTo>
                    <a:pt x="1103261" y="958532"/>
                  </a:lnTo>
                  <a:lnTo>
                    <a:pt x="1072476" y="938199"/>
                  </a:lnTo>
                  <a:lnTo>
                    <a:pt x="1063625" y="936383"/>
                  </a:lnTo>
                  <a:lnTo>
                    <a:pt x="1063625" y="1011936"/>
                  </a:lnTo>
                  <a:lnTo>
                    <a:pt x="1012850" y="1011936"/>
                  </a:lnTo>
                  <a:lnTo>
                    <a:pt x="1038250" y="1006144"/>
                  </a:lnTo>
                  <a:lnTo>
                    <a:pt x="1063625" y="1011936"/>
                  </a:lnTo>
                  <a:lnTo>
                    <a:pt x="1063625" y="936383"/>
                  </a:lnTo>
                  <a:lnTo>
                    <a:pt x="1038250" y="931164"/>
                  </a:lnTo>
                  <a:lnTo>
                    <a:pt x="1003998" y="938199"/>
                  </a:lnTo>
                  <a:lnTo>
                    <a:pt x="957148" y="969124"/>
                  </a:lnTo>
                  <a:lnTo>
                    <a:pt x="922921" y="976147"/>
                  </a:lnTo>
                  <a:lnTo>
                    <a:pt x="888669" y="969124"/>
                  </a:lnTo>
                  <a:lnTo>
                    <a:pt x="841819" y="938199"/>
                  </a:lnTo>
                  <a:lnTo>
                    <a:pt x="832967" y="936383"/>
                  </a:lnTo>
                  <a:lnTo>
                    <a:pt x="832967" y="1011936"/>
                  </a:lnTo>
                  <a:lnTo>
                    <a:pt x="782193" y="1011936"/>
                  </a:lnTo>
                  <a:lnTo>
                    <a:pt x="807593" y="1006144"/>
                  </a:lnTo>
                  <a:lnTo>
                    <a:pt x="832967" y="1011936"/>
                  </a:lnTo>
                  <a:lnTo>
                    <a:pt x="832967" y="936383"/>
                  </a:lnTo>
                  <a:lnTo>
                    <a:pt x="807593" y="931164"/>
                  </a:lnTo>
                  <a:lnTo>
                    <a:pt x="773341" y="938199"/>
                  </a:lnTo>
                  <a:lnTo>
                    <a:pt x="726490" y="969124"/>
                  </a:lnTo>
                  <a:lnTo>
                    <a:pt x="692251" y="976147"/>
                  </a:lnTo>
                  <a:lnTo>
                    <a:pt x="658012" y="969124"/>
                  </a:lnTo>
                  <a:lnTo>
                    <a:pt x="611162" y="938199"/>
                  </a:lnTo>
                  <a:lnTo>
                    <a:pt x="602297" y="936383"/>
                  </a:lnTo>
                  <a:lnTo>
                    <a:pt x="602297" y="1011936"/>
                  </a:lnTo>
                  <a:lnTo>
                    <a:pt x="551535" y="1011936"/>
                  </a:lnTo>
                  <a:lnTo>
                    <a:pt x="576922" y="1006144"/>
                  </a:lnTo>
                  <a:lnTo>
                    <a:pt x="602297" y="1011936"/>
                  </a:lnTo>
                  <a:lnTo>
                    <a:pt x="602297" y="936383"/>
                  </a:lnTo>
                  <a:lnTo>
                    <a:pt x="576922" y="931164"/>
                  </a:lnTo>
                  <a:lnTo>
                    <a:pt x="574268" y="931710"/>
                  </a:lnTo>
                  <a:lnTo>
                    <a:pt x="584352" y="919835"/>
                  </a:lnTo>
                  <a:lnTo>
                    <a:pt x="594601" y="903732"/>
                  </a:lnTo>
                  <a:lnTo>
                    <a:pt x="598385" y="887641"/>
                  </a:lnTo>
                  <a:lnTo>
                    <a:pt x="598932" y="864108"/>
                  </a:lnTo>
                  <a:lnTo>
                    <a:pt x="574636" y="904201"/>
                  </a:lnTo>
                  <a:lnTo>
                    <a:pt x="534149" y="924788"/>
                  </a:lnTo>
                  <a:lnTo>
                    <a:pt x="448335" y="932370"/>
                  </a:lnTo>
                  <a:lnTo>
                    <a:pt x="371640" y="932903"/>
                  </a:lnTo>
                  <a:lnTo>
                    <a:pt x="371640" y="1011936"/>
                  </a:lnTo>
                  <a:lnTo>
                    <a:pt x="320865" y="1011936"/>
                  </a:lnTo>
                  <a:lnTo>
                    <a:pt x="346265" y="1006144"/>
                  </a:lnTo>
                  <a:lnTo>
                    <a:pt x="371640" y="1011936"/>
                  </a:lnTo>
                  <a:lnTo>
                    <a:pt x="371640" y="932903"/>
                  </a:lnTo>
                  <a:lnTo>
                    <a:pt x="366864" y="932929"/>
                  </a:lnTo>
                  <a:lnTo>
                    <a:pt x="437705" y="928738"/>
                  </a:lnTo>
                  <a:lnTo>
                    <a:pt x="499579" y="917841"/>
                  </a:lnTo>
                  <a:lnTo>
                    <a:pt x="552818" y="898004"/>
                  </a:lnTo>
                  <a:lnTo>
                    <a:pt x="588797" y="877214"/>
                  </a:lnTo>
                  <a:lnTo>
                    <a:pt x="598881" y="863485"/>
                  </a:lnTo>
                  <a:lnTo>
                    <a:pt x="580758" y="860196"/>
                  </a:lnTo>
                  <a:lnTo>
                    <a:pt x="567944" y="861415"/>
                  </a:lnTo>
                  <a:lnTo>
                    <a:pt x="571500" y="859116"/>
                  </a:lnTo>
                  <a:lnTo>
                    <a:pt x="561378" y="757491"/>
                  </a:lnTo>
                  <a:lnTo>
                    <a:pt x="561378" y="843165"/>
                  </a:lnTo>
                  <a:lnTo>
                    <a:pt x="529666" y="846251"/>
                  </a:lnTo>
                  <a:lnTo>
                    <a:pt x="556260" y="841756"/>
                  </a:lnTo>
                  <a:lnTo>
                    <a:pt x="552958" y="818197"/>
                  </a:lnTo>
                  <a:lnTo>
                    <a:pt x="547992" y="766813"/>
                  </a:lnTo>
                  <a:lnTo>
                    <a:pt x="541375" y="717575"/>
                  </a:lnTo>
                  <a:lnTo>
                    <a:pt x="536409" y="672617"/>
                  </a:lnTo>
                  <a:lnTo>
                    <a:pt x="536409" y="668337"/>
                  </a:lnTo>
                  <a:lnTo>
                    <a:pt x="530847" y="630618"/>
                  </a:lnTo>
                  <a:lnTo>
                    <a:pt x="539318" y="649922"/>
                  </a:lnTo>
                  <a:lnTo>
                    <a:pt x="561378" y="843165"/>
                  </a:lnTo>
                  <a:lnTo>
                    <a:pt x="561378" y="757491"/>
                  </a:lnTo>
                  <a:lnTo>
                    <a:pt x="548995" y="633158"/>
                  </a:lnTo>
                  <a:lnTo>
                    <a:pt x="536270" y="512572"/>
                  </a:lnTo>
                  <a:lnTo>
                    <a:pt x="528599" y="456603"/>
                  </a:lnTo>
                  <a:lnTo>
                    <a:pt x="517448" y="414528"/>
                  </a:lnTo>
                  <a:lnTo>
                    <a:pt x="513588" y="424522"/>
                  </a:lnTo>
                  <a:lnTo>
                    <a:pt x="535279" y="614565"/>
                  </a:lnTo>
                  <a:lnTo>
                    <a:pt x="517359" y="575602"/>
                  </a:lnTo>
                  <a:lnTo>
                    <a:pt x="499757" y="537578"/>
                  </a:lnTo>
                  <a:lnTo>
                    <a:pt x="499757" y="849160"/>
                  </a:lnTo>
                  <a:lnTo>
                    <a:pt x="362432" y="862520"/>
                  </a:lnTo>
                  <a:lnTo>
                    <a:pt x="433870" y="852462"/>
                  </a:lnTo>
                  <a:lnTo>
                    <a:pt x="437184" y="852462"/>
                  </a:lnTo>
                  <a:lnTo>
                    <a:pt x="499757" y="849160"/>
                  </a:lnTo>
                  <a:lnTo>
                    <a:pt x="499757" y="537578"/>
                  </a:lnTo>
                  <a:lnTo>
                    <a:pt x="473481" y="480796"/>
                  </a:lnTo>
                  <a:lnTo>
                    <a:pt x="428879" y="386003"/>
                  </a:lnTo>
                  <a:lnTo>
                    <a:pt x="409359" y="347738"/>
                  </a:lnTo>
                  <a:lnTo>
                    <a:pt x="407416" y="342900"/>
                  </a:lnTo>
                  <a:lnTo>
                    <a:pt x="407225" y="343547"/>
                  </a:lnTo>
                  <a:lnTo>
                    <a:pt x="406908" y="342900"/>
                  </a:lnTo>
                  <a:lnTo>
                    <a:pt x="407149" y="343827"/>
                  </a:lnTo>
                  <a:lnTo>
                    <a:pt x="399135" y="372872"/>
                  </a:lnTo>
                  <a:lnTo>
                    <a:pt x="387565" y="413550"/>
                  </a:lnTo>
                  <a:lnTo>
                    <a:pt x="387565" y="417830"/>
                  </a:lnTo>
                  <a:lnTo>
                    <a:pt x="364413" y="499198"/>
                  </a:lnTo>
                  <a:lnTo>
                    <a:pt x="355714" y="528154"/>
                  </a:lnTo>
                  <a:lnTo>
                    <a:pt x="355714" y="863168"/>
                  </a:lnTo>
                  <a:lnTo>
                    <a:pt x="326148" y="866051"/>
                  </a:lnTo>
                  <a:lnTo>
                    <a:pt x="352831" y="863168"/>
                  </a:lnTo>
                  <a:lnTo>
                    <a:pt x="355714" y="863168"/>
                  </a:lnTo>
                  <a:lnTo>
                    <a:pt x="355714" y="528154"/>
                  </a:lnTo>
                  <a:lnTo>
                    <a:pt x="352831" y="537743"/>
                  </a:lnTo>
                  <a:lnTo>
                    <a:pt x="341249" y="578408"/>
                  </a:lnTo>
                  <a:lnTo>
                    <a:pt x="341249" y="582688"/>
                  </a:lnTo>
                  <a:lnTo>
                    <a:pt x="329679" y="623366"/>
                  </a:lnTo>
                  <a:lnTo>
                    <a:pt x="323062" y="661911"/>
                  </a:lnTo>
                  <a:lnTo>
                    <a:pt x="299910" y="743267"/>
                  </a:lnTo>
                  <a:lnTo>
                    <a:pt x="299910" y="747547"/>
                  </a:lnTo>
                  <a:lnTo>
                    <a:pt x="288328" y="788225"/>
                  </a:lnTo>
                  <a:lnTo>
                    <a:pt x="276758" y="826770"/>
                  </a:lnTo>
                  <a:lnTo>
                    <a:pt x="265176" y="867448"/>
                  </a:lnTo>
                  <a:lnTo>
                    <a:pt x="265176" y="871728"/>
                  </a:lnTo>
                  <a:lnTo>
                    <a:pt x="267716" y="871728"/>
                  </a:lnTo>
                  <a:lnTo>
                    <a:pt x="259892" y="872490"/>
                  </a:lnTo>
                  <a:lnTo>
                    <a:pt x="256032" y="877443"/>
                  </a:lnTo>
                  <a:lnTo>
                    <a:pt x="263029" y="879767"/>
                  </a:lnTo>
                  <a:lnTo>
                    <a:pt x="297599" y="877443"/>
                  </a:lnTo>
                  <a:lnTo>
                    <a:pt x="561936" y="848118"/>
                  </a:lnTo>
                  <a:lnTo>
                    <a:pt x="563511" y="861834"/>
                  </a:lnTo>
                  <a:lnTo>
                    <a:pt x="546074" y="863485"/>
                  </a:lnTo>
                  <a:lnTo>
                    <a:pt x="507123" y="870546"/>
                  </a:lnTo>
                  <a:lnTo>
                    <a:pt x="476072" y="878535"/>
                  </a:lnTo>
                  <a:lnTo>
                    <a:pt x="458673" y="881684"/>
                  </a:lnTo>
                  <a:lnTo>
                    <a:pt x="437692" y="884821"/>
                  </a:lnTo>
                  <a:lnTo>
                    <a:pt x="330250" y="898626"/>
                  </a:lnTo>
                  <a:lnTo>
                    <a:pt x="334137" y="903732"/>
                  </a:lnTo>
                  <a:lnTo>
                    <a:pt x="333425" y="903732"/>
                  </a:lnTo>
                  <a:lnTo>
                    <a:pt x="291871" y="908659"/>
                  </a:lnTo>
                  <a:lnTo>
                    <a:pt x="288074" y="933450"/>
                  </a:lnTo>
                  <a:lnTo>
                    <a:pt x="288036" y="933767"/>
                  </a:lnTo>
                  <a:lnTo>
                    <a:pt x="293319" y="950544"/>
                  </a:lnTo>
                  <a:lnTo>
                    <a:pt x="265163" y="969124"/>
                  </a:lnTo>
                  <a:lnTo>
                    <a:pt x="230936" y="976147"/>
                  </a:lnTo>
                  <a:lnTo>
                    <a:pt x="196684" y="969124"/>
                  </a:lnTo>
                  <a:lnTo>
                    <a:pt x="149834" y="938199"/>
                  </a:lnTo>
                  <a:lnTo>
                    <a:pt x="140970" y="936383"/>
                  </a:lnTo>
                  <a:lnTo>
                    <a:pt x="140970" y="1011936"/>
                  </a:lnTo>
                  <a:lnTo>
                    <a:pt x="90208" y="1011936"/>
                  </a:lnTo>
                  <a:lnTo>
                    <a:pt x="115595" y="1006144"/>
                  </a:lnTo>
                  <a:lnTo>
                    <a:pt x="140970" y="1011936"/>
                  </a:lnTo>
                  <a:lnTo>
                    <a:pt x="140970" y="936383"/>
                  </a:lnTo>
                  <a:lnTo>
                    <a:pt x="115595" y="931164"/>
                  </a:lnTo>
                  <a:lnTo>
                    <a:pt x="81356" y="938199"/>
                  </a:lnTo>
                  <a:lnTo>
                    <a:pt x="34505" y="969124"/>
                  </a:lnTo>
                  <a:lnTo>
                    <a:pt x="0" y="976147"/>
                  </a:lnTo>
                  <a:lnTo>
                    <a:pt x="0" y="1016774"/>
                  </a:lnTo>
                  <a:lnTo>
                    <a:pt x="0" y="1051712"/>
                  </a:lnTo>
                  <a:lnTo>
                    <a:pt x="0" y="1056119"/>
                  </a:lnTo>
                  <a:lnTo>
                    <a:pt x="5588" y="1054862"/>
                  </a:lnTo>
                  <a:lnTo>
                    <a:pt x="11595" y="1056132"/>
                  </a:lnTo>
                  <a:lnTo>
                    <a:pt x="230936" y="1056132"/>
                  </a:lnTo>
                  <a:lnTo>
                    <a:pt x="461594" y="1056132"/>
                  </a:lnTo>
                  <a:lnTo>
                    <a:pt x="9144000" y="1056132"/>
                  </a:lnTo>
                  <a:lnTo>
                    <a:pt x="9144000" y="1011936"/>
                  </a:lnTo>
                  <a:close/>
                </a:path>
              </a:pathLst>
            </a:custGeom>
            <a:solidFill>
              <a:srgbClr val="D7D7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579745" y="4879213"/>
              <a:ext cx="2249043" cy="1978786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65619" y="3282696"/>
              <a:ext cx="6101448" cy="3575303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532116" y="2348230"/>
              <a:ext cx="1611883" cy="2019300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569976" y="4293107"/>
              <a:ext cx="3446145" cy="1515110"/>
            </a:xfrm>
            <a:custGeom>
              <a:avLst/>
              <a:gdLst/>
              <a:ahLst/>
              <a:cxnLst/>
              <a:rect l="l" t="t" r="r" b="b"/>
              <a:pathLst>
                <a:path w="3446145" h="1515110">
                  <a:moveTo>
                    <a:pt x="3445764" y="607695"/>
                  </a:moveTo>
                  <a:lnTo>
                    <a:pt x="2972816" y="607695"/>
                  </a:lnTo>
                  <a:lnTo>
                    <a:pt x="2924035" y="597128"/>
                  </a:lnTo>
                  <a:lnTo>
                    <a:pt x="2884830" y="568477"/>
                  </a:lnTo>
                  <a:lnTo>
                    <a:pt x="2858719" y="526313"/>
                  </a:lnTo>
                  <a:lnTo>
                    <a:pt x="2849245" y="475234"/>
                  </a:lnTo>
                  <a:lnTo>
                    <a:pt x="2849245" y="282194"/>
                  </a:lnTo>
                  <a:lnTo>
                    <a:pt x="2844977" y="231584"/>
                  </a:lnTo>
                  <a:lnTo>
                    <a:pt x="2832697" y="183896"/>
                  </a:lnTo>
                  <a:lnTo>
                    <a:pt x="2813113" y="139954"/>
                  </a:lnTo>
                  <a:lnTo>
                    <a:pt x="2786951" y="100558"/>
                  </a:lnTo>
                  <a:lnTo>
                    <a:pt x="2754960" y="66509"/>
                  </a:lnTo>
                  <a:lnTo>
                    <a:pt x="2717850" y="38620"/>
                  </a:lnTo>
                  <a:lnTo>
                    <a:pt x="2676372" y="17703"/>
                  </a:lnTo>
                  <a:lnTo>
                    <a:pt x="2631236" y="4572"/>
                  </a:lnTo>
                  <a:lnTo>
                    <a:pt x="2584704" y="152"/>
                  </a:lnTo>
                  <a:lnTo>
                    <a:pt x="2584704" y="0"/>
                  </a:lnTo>
                  <a:lnTo>
                    <a:pt x="2583180" y="0"/>
                  </a:lnTo>
                  <a:lnTo>
                    <a:pt x="2084578" y="0"/>
                  </a:lnTo>
                  <a:lnTo>
                    <a:pt x="2038477" y="3683"/>
                  </a:lnTo>
                  <a:lnTo>
                    <a:pt x="1994827" y="14300"/>
                  </a:lnTo>
                  <a:lnTo>
                    <a:pt x="1954199" y="31305"/>
                  </a:lnTo>
                  <a:lnTo>
                    <a:pt x="1917153" y="54089"/>
                  </a:lnTo>
                  <a:lnTo>
                    <a:pt x="1884248" y="82080"/>
                  </a:lnTo>
                  <a:lnTo>
                    <a:pt x="1856054" y="114693"/>
                  </a:lnTo>
                  <a:lnTo>
                    <a:pt x="1833143" y="151358"/>
                  </a:lnTo>
                  <a:lnTo>
                    <a:pt x="1816074" y="191490"/>
                  </a:lnTo>
                  <a:lnTo>
                    <a:pt x="1805419" y="234492"/>
                  </a:lnTo>
                  <a:lnTo>
                    <a:pt x="1801749" y="279781"/>
                  </a:lnTo>
                  <a:lnTo>
                    <a:pt x="1801749" y="910463"/>
                  </a:lnTo>
                  <a:lnTo>
                    <a:pt x="1791652" y="961097"/>
                  </a:lnTo>
                  <a:lnTo>
                    <a:pt x="1763877" y="1002893"/>
                  </a:lnTo>
                  <a:lnTo>
                    <a:pt x="1722183" y="1031303"/>
                  </a:lnTo>
                  <a:lnTo>
                    <a:pt x="1670304" y="1041781"/>
                  </a:lnTo>
                  <a:lnTo>
                    <a:pt x="1670304" y="1045464"/>
                  </a:lnTo>
                  <a:lnTo>
                    <a:pt x="811771" y="1045464"/>
                  </a:lnTo>
                  <a:lnTo>
                    <a:pt x="806069" y="1012748"/>
                  </a:lnTo>
                  <a:lnTo>
                    <a:pt x="793051" y="968641"/>
                  </a:lnTo>
                  <a:lnTo>
                    <a:pt x="775360" y="926769"/>
                  </a:lnTo>
                  <a:lnTo>
                    <a:pt x="753287" y="887425"/>
                  </a:lnTo>
                  <a:lnTo>
                    <a:pt x="727151" y="850925"/>
                  </a:lnTo>
                  <a:lnTo>
                    <a:pt x="697255" y="817587"/>
                  </a:lnTo>
                  <a:lnTo>
                    <a:pt x="668337" y="791667"/>
                  </a:lnTo>
                  <a:lnTo>
                    <a:pt x="668337" y="1106424"/>
                  </a:lnTo>
                  <a:lnTo>
                    <a:pt x="664121" y="1152944"/>
                  </a:lnTo>
                  <a:lnTo>
                    <a:pt x="651992" y="1196797"/>
                  </a:lnTo>
                  <a:lnTo>
                    <a:pt x="632688" y="1237259"/>
                  </a:lnTo>
                  <a:lnTo>
                    <a:pt x="606958" y="1273556"/>
                  </a:lnTo>
                  <a:lnTo>
                    <a:pt x="575576" y="1304950"/>
                  </a:lnTo>
                  <a:lnTo>
                    <a:pt x="539280" y="1330680"/>
                  </a:lnTo>
                  <a:lnTo>
                    <a:pt x="498817" y="1349984"/>
                  </a:lnTo>
                  <a:lnTo>
                    <a:pt x="454952" y="1362125"/>
                  </a:lnTo>
                  <a:lnTo>
                    <a:pt x="408432" y="1366329"/>
                  </a:lnTo>
                  <a:lnTo>
                    <a:pt x="361899" y="1362125"/>
                  </a:lnTo>
                  <a:lnTo>
                    <a:pt x="318033" y="1349984"/>
                  </a:lnTo>
                  <a:lnTo>
                    <a:pt x="277571" y="1330680"/>
                  </a:lnTo>
                  <a:lnTo>
                    <a:pt x="241274" y="1304950"/>
                  </a:lnTo>
                  <a:lnTo>
                    <a:pt x="209892" y="1273556"/>
                  </a:lnTo>
                  <a:lnTo>
                    <a:pt x="184162" y="1237259"/>
                  </a:lnTo>
                  <a:lnTo>
                    <a:pt x="164858" y="1196797"/>
                  </a:lnTo>
                  <a:lnTo>
                    <a:pt x="152730" y="1152944"/>
                  </a:lnTo>
                  <a:lnTo>
                    <a:pt x="148526" y="1106424"/>
                  </a:lnTo>
                  <a:lnTo>
                    <a:pt x="152730" y="1059916"/>
                  </a:lnTo>
                  <a:lnTo>
                    <a:pt x="164858" y="1016050"/>
                  </a:lnTo>
                  <a:lnTo>
                    <a:pt x="184162" y="975588"/>
                  </a:lnTo>
                  <a:lnTo>
                    <a:pt x="209892" y="939279"/>
                  </a:lnTo>
                  <a:lnTo>
                    <a:pt x="241274" y="907872"/>
                  </a:lnTo>
                  <a:lnTo>
                    <a:pt x="277571" y="882142"/>
                  </a:lnTo>
                  <a:lnTo>
                    <a:pt x="318033" y="862825"/>
                  </a:lnTo>
                  <a:lnTo>
                    <a:pt x="361899" y="850671"/>
                  </a:lnTo>
                  <a:lnTo>
                    <a:pt x="408432" y="846455"/>
                  </a:lnTo>
                  <a:lnTo>
                    <a:pt x="454952" y="850671"/>
                  </a:lnTo>
                  <a:lnTo>
                    <a:pt x="498817" y="862825"/>
                  </a:lnTo>
                  <a:lnTo>
                    <a:pt x="539280" y="882142"/>
                  </a:lnTo>
                  <a:lnTo>
                    <a:pt x="575576" y="907872"/>
                  </a:lnTo>
                  <a:lnTo>
                    <a:pt x="606958" y="939279"/>
                  </a:lnTo>
                  <a:lnTo>
                    <a:pt x="632688" y="975588"/>
                  </a:lnTo>
                  <a:lnTo>
                    <a:pt x="651992" y="1016050"/>
                  </a:lnTo>
                  <a:lnTo>
                    <a:pt x="664121" y="1059916"/>
                  </a:lnTo>
                  <a:lnTo>
                    <a:pt x="668337" y="1106424"/>
                  </a:lnTo>
                  <a:lnTo>
                    <a:pt x="668337" y="791667"/>
                  </a:lnTo>
                  <a:lnTo>
                    <a:pt x="627418" y="761555"/>
                  </a:lnTo>
                  <a:lnTo>
                    <a:pt x="588073" y="739495"/>
                  </a:lnTo>
                  <a:lnTo>
                    <a:pt x="546201" y="721791"/>
                  </a:lnTo>
                  <a:lnTo>
                    <a:pt x="502094" y="708774"/>
                  </a:lnTo>
                  <a:lnTo>
                    <a:pt x="456069" y="700747"/>
                  </a:lnTo>
                  <a:lnTo>
                    <a:pt x="408432" y="697992"/>
                  </a:lnTo>
                  <a:lnTo>
                    <a:pt x="361315" y="700747"/>
                  </a:lnTo>
                  <a:lnTo>
                    <a:pt x="315658" y="708774"/>
                  </a:lnTo>
                  <a:lnTo>
                    <a:pt x="271780" y="721791"/>
                  </a:lnTo>
                  <a:lnTo>
                    <a:pt x="230022" y="739495"/>
                  </a:lnTo>
                  <a:lnTo>
                    <a:pt x="190703" y="761555"/>
                  </a:lnTo>
                  <a:lnTo>
                    <a:pt x="154139" y="787692"/>
                  </a:lnTo>
                  <a:lnTo>
                    <a:pt x="120662" y="817587"/>
                  </a:lnTo>
                  <a:lnTo>
                    <a:pt x="90601" y="850925"/>
                  </a:lnTo>
                  <a:lnTo>
                    <a:pt x="64262" y="887425"/>
                  </a:lnTo>
                  <a:lnTo>
                    <a:pt x="41998" y="926769"/>
                  </a:lnTo>
                  <a:lnTo>
                    <a:pt x="24104" y="968641"/>
                  </a:lnTo>
                  <a:lnTo>
                    <a:pt x="10922" y="1012748"/>
                  </a:lnTo>
                  <a:lnTo>
                    <a:pt x="2781" y="1058773"/>
                  </a:lnTo>
                  <a:lnTo>
                    <a:pt x="0" y="1106424"/>
                  </a:lnTo>
                  <a:lnTo>
                    <a:pt x="2717" y="1152944"/>
                  </a:lnTo>
                  <a:lnTo>
                    <a:pt x="2781" y="1154074"/>
                  </a:lnTo>
                  <a:lnTo>
                    <a:pt x="10922" y="1200099"/>
                  </a:lnTo>
                  <a:lnTo>
                    <a:pt x="24104" y="1244206"/>
                  </a:lnTo>
                  <a:lnTo>
                    <a:pt x="41998" y="1286078"/>
                  </a:lnTo>
                  <a:lnTo>
                    <a:pt x="64262" y="1325422"/>
                  </a:lnTo>
                  <a:lnTo>
                    <a:pt x="90601" y="1361909"/>
                  </a:lnTo>
                  <a:lnTo>
                    <a:pt x="120662" y="1395260"/>
                  </a:lnTo>
                  <a:lnTo>
                    <a:pt x="154139" y="1425155"/>
                  </a:lnTo>
                  <a:lnTo>
                    <a:pt x="190703" y="1451292"/>
                  </a:lnTo>
                  <a:lnTo>
                    <a:pt x="230022" y="1473365"/>
                  </a:lnTo>
                  <a:lnTo>
                    <a:pt x="271780" y="1491056"/>
                  </a:lnTo>
                  <a:lnTo>
                    <a:pt x="315658" y="1504073"/>
                  </a:lnTo>
                  <a:lnTo>
                    <a:pt x="361315" y="1512112"/>
                  </a:lnTo>
                  <a:lnTo>
                    <a:pt x="408432" y="1514856"/>
                  </a:lnTo>
                  <a:lnTo>
                    <a:pt x="456069" y="1512112"/>
                  </a:lnTo>
                  <a:lnTo>
                    <a:pt x="502094" y="1504073"/>
                  </a:lnTo>
                  <a:lnTo>
                    <a:pt x="546201" y="1491056"/>
                  </a:lnTo>
                  <a:lnTo>
                    <a:pt x="588073" y="1473365"/>
                  </a:lnTo>
                  <a:lnTo>
                    <a:pt x="627418" y="1451292"/>
                  </a:lnTo>
                  <a:lnTo>
                    <a:pt x="663905" y="1425155"/>
                  </a:lnTo>
                  <a:lnTo>
                    <a:pt x="697255" y="1395260"/>
                  </a:lnTo>
                  <a:lnTo>
                    <a:pt x="723188" y="1366329"/>
                  </a:lnTo>
                  <a:lnTo>
                    <a:pt x="727151" y="1361909"/>
                  </a:lnTo>
                  <a:lnTo>
                    <a:pt x="753287" y="1325422"/>
                  </a:lnTo>
                  <a:lnTo>
                    <a:pt x="775360" y="1286078"/>
                  </a:lnTo>
                  <a:lnTo>
                    <a:pt x="793051" y="1244206"/>
                  </a:lnTo>
                  <a:lnTo>
                    <a:pt x="806069" y="1200099"/>
                  </a:lnTo>
                  <a:lnTo>
                    <a:pt x="808050" y="1188720"/>
                  </a:lnTo>
                  <a:lnTo>
                    <a:pt x="1670304" y="1188720"/>
                  </a:lnTo>
                  <a:lnTo>
                    <a:pt x="1670304" y="1190244"/>
                  </a:lnTo>
                  <a:lnTo>
                    <a:pt x="1715630" y="1186573"/>
                  </a:lnTo>
                  <a:lnTo>
                    <a:pt x="1758670" y="1175956"/>
                  </a:lnTo>
                  <a:lnTo>
                    <a:pt x="1798828" y="1158951"/>
                  </a:lnTo>
                  <a:lnTo>
                    <a:pt x="1835531" y="1136167"/>
                  </a:lnTo>
                  <a:lnTo>
                    <a:pt x="1868182" y="1108176"/>
                  </a:lnTo>
                  <a:lnTo>
                    <a:pt x="1896198" y="1075563"/>
                  </a:lnTo>
                  <a:lnTo>
                    <a:pt x="1919008" y="1038898"/>
                  </a:lnTo>
                  <a:lnTo>
                    <a:pt x="1936026" y="998766"/>
                  </a:lnTo>
                  <a:lnTo>
                    <a:pt x="1946656" y="955763"/>
                  </a:lnTo>
                  <a:lnTo>
                    <a:pt x="1950339" y="910463"/>
                  </a:lnTo>
                  <a:lnTo>
                    <a:pt x="1950339" y="279781"/>
                  </a:lnTo>
                  <a:lnTo>
                    <a:pt x="1957158" y="238721"/>
                  </a:lnTo>
                  <a:lnTo>
                    <a:pt x="1976183" y="202730"/>
                  </a:lnTo>
                  <a:lnTo>
                    <a:pt x="2005228" y="174142"/>
                  </a:lnTo>
                  <a:lnTo>
                    <a:pt x="2042083" y="155270"/>
                  </a:lnTo>
                  <a:lnTo>
                    <a:pt x="2084578" y="148463"/>
                  </a:lnTo>
                  <a:lnTo>
                    <a:pt x="2583180" y="148463"/>
                  </a:lnTo>
                  <a:lnTo>
                    <a:pt x="2583180" y="149733"/>
                  </a:lnTo>
                  <a:lnTo>
                    <a:pt x="2632367" y="160312"/>
                  </a:lnTo>
                  <a:lnTo>
                    <a:pt x="2672486" y="188963"/>
                  </a:lnTo>
                  <a:lnTo>
                    <a:pt x="2699512" y="231127"/>
                  </a:lnTo>
                  <a:lnTo>
                    <a:pt x="2709418" y="282194"/>
                  </a:lnTo>
                  <a:lnTo>
                    <a:pt x="2709418" y="475234"/>
                  </a:lnTo>
                  <a:lnTo>
                    <a:pt x="2713659" y="525856"/>
                  </a:lnTo>
                  <a:lnTo>
                    <a:pt x="2725928" y="573544"/>
                  </a:lnTo>
                  <a:lnTo>
                    <a:pt x="2745448" y="617486"/>
                  </a:lnTo>
                  <a:lnTo>
                    <a:pt x="2771457" y="656882"/>
                  </a:lnTo>
                  <a:lnTo>
                    <a:pt x="2803233" y="690930"/>
                  </a:lnTo>
                  <a:lnTo>
                    <a:pt x="2839999" y="718820"/>
                  </a:lnTo>
                  <a:lnTo>
                    <a:pt x="2881020" y="739736"/>
                  </a:lnTo>
                  <a:lnTo>
                    <a:pt x="2925546" y="752868"/>
                  </a:lnTo>
                  <a:lnTo>
                    <a:pt x="2972816" y="757428"/>
                  </a:lnTo>
                  <a:lnTo>
                    <a:pt x="3445764" y="757428"/>
                  </a:lnTo>
                  <a:lnTo>
                    <a:pt x="3445764" y="607695"/>
                  </a:lnTo>
                  <a:close/>
                </a:path>
              </a:pathLst>
            </a:custGeom>
            <a:solidFill>
              <a:srgbClr val="4BE9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4015740" y="3916680"/>
              <a:ext cx="1130935" cy="1134110"/>
            </a:xfrm>
            <a:custGeom>
              <a:avLst/>
              <a:gdLst/>
              <a:ahLst/>
              <a:cxnLst/>
              <a:rect l="l" t="t" r="r" b="b"/>
              <a:pathLst>
                <a:path w="1130935" h="1134110">
                  <a:moveTo>
                    <a:pt x="1130808" y="0"/>
                  </a:moveTo>
                  <a:lnTo>
                    <a:pt x="416179" y="0"/>
                  </a:lnTo>
                  <a:lnTo>
                    <a:pt x="369864" y="3671"/>
                  </a:lnTo>
                  <a:lnTo>
                    <a:pt x="326014" y="14297"/>
                  </a:lnTo>
                  <a:lnTo>
                    <a:pt x="285196" y="31296"/>
                  </a:lnTo>
                  <a:lnTo>
                    <a:pt x="247980" y="54087"/>
                  </a:lnTo>
                  <a:lnTo>
                    <a:pt x="214931" y="82089"/>
                  </a:lnTo>
                  <a:lnTo>
                    <a:pt x="186618" y="114720"/>
                  </a:lnTo>
                  <a:lnTo>
                    <a:pt x="163609" y="151399"/>
                  </a:lnTo>
                  <a:lnTo>
                    <a:pt x="146471" y="191544"/>
                  </a:lnTo>
                  <a:lnTo>
                    <a:pt x="135772" y="234574"/>
                  </a:lnTo>
                  <a:lnTo>
                    <a:pt x="132080" y="279908"/>
                  </a:lnTo>
                  <a:lnTo>
                    <a:pt x="132080" y="853948"/>
                  </a:lnTo>
                  <a:lnTo>
                    <a:pt x="125512" y="895025"/>
                  </a:lnTo>
                  <a:lnTo>
                    <a:pt x="107094" y="931050"/>
                  </a:lnTo>
                  <a:lnTo>
                    <a:pt x="78752" y="959680"/>
                  </a:lnTo>
                  <a:lnTo>
                    <a:pt x="42411" y="978574"/>
                  </a:lnTo>
                  <a:lnTo>
                    <a:pt x="0" y="985393"/>
                  </a:lnTo>
                  <a:lnTo>
                    <a:pt x="0" y="1133856"/>
                  </a:lnTo>
                  <a:lnTo>
                    <a:pt x="45526" y="1130181"/>
                  </a:lnTo>
                  <a:lnTo>
                    <a:pt x="88752" y="1119546"/>
                  </a:lnTo>
                  <a:lnTo>
                    <a:pt x="129090" y="1102535"/>
                  </a:lnTo>
                  <a:lnTo>
                    <a:pt x="165953" y="1079731"/>
                  </a:lnTo>
                  <a:lnTo>
                    <a:pt x="198755" y="1051718"/>
                  </a:lnTo>
                  <a:lnTo>
                    <a:pt x="226908" y="1019080"/>
                  </a:lnTo>
                  <a:lnTo>
                    <a:pt x="249826" y="982400"/>
                  </a:lnTo>
                  <a:lnTo>
                    <a:pt x="266923" y="942262"/>
                  </a:lnTo>
                  <a:lnTo>
                    <a:pt x="277611" y="899250"/>
                  </a:lnTo>
                  <a:lnTo>
                    <a:pt x="281305" y="853948"/>
                  </a:lnTo>
                  <a:lnTo>
                    <a:pt x="281305" y="279908"/>
                  </a:lnTo>
                  <a:lnTo>
                    <a:pt x="288163" y="238830"/>
                  </a:lnTo>
                  <a:lnTo>
                    <a:pt x="307273" y="202805"/>
                  </a:lnTo>
                  <a:lnTo>
                    <a:pt x="336443" y="174175"/>
                  </a:lnTo>
                  <a:lnTo>
                    <a:pt x="373476" y="155281"/>
                  </a:lnTo>
                  <a:lnTo>
                    <a:pt x="416179" y="148463"/>
                  </a:lnTo>
                  <a:lnTo>
                    <a:pt x="1130808" y="148463"/>
                  </a:lnTo>
                  <a:lnTo>
                    <a:pt x="1130808" y="0"/>
                  </a:lnTo>
                  <a:close/>
                </a:path>
              </a:pathLst>
            </a:custGeom>
            <a:solidFill>
              <a:srgbClr val="0DCA9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5143500" y="3919727"/>
              <a:ext cx="1839595" cy="753110"/>
            </a:xfrm>
            <a:custGeom>
              <a:avLst/>
              <a:gdLst/>
              <a:ahLst/>
              <a:cxnLst/>
              <a:rect l="l" t="t" r="r" b="b"/>
              <a:pathLst>
                <a:path w="1839595" h="753110">
                  <a:moveTo>
                    <a:pt x="1839468" y="94488"/>
                  </a:moveTo>
                  <a:lnTo>
                    <a:pt x="1334008" y="94488"/>
                  </a:lnTo>
                  <a:lnTo>
                    <a:pt x="1288440" y="98171"/>
                  </a:lnTo>
                  <a:lnTo>
                    <a:pt x="1245184" y="108839"/>
                  </a:lnTo>
                  <a:lnTo>
                    <a:pt x="1204823" y="125882"/>
                  </a:lnTo>
                  <a:lnTo>
                    <a:pt x="1167942" y="148729"/>
                  </a:lnTo>
                  <a:lnTo>
                    <a:pt x="1135138" y="176809"/>
                  </a:lnTo>
                  <a:lnTo>
                    <a:pt x="1106970" y="209511"/>
                  </a:lnTo>
                  <a:lnTo>
                    <a:pt x="1084046" y="246278"/>
                  </a:lnTo>
                  <a:lnTo>
                    <a:pt x="1066952" y="286512"/>
                  </a:lnTo>
                  <a:lnTo>
                    <a:pt x="1056259" y="329628"/>
                  </a:lnTo>
                  <a:lnTo>
                    <a:pt x="1052576" y="375031"/>
                  </a:lnTo>
                  <a:lnTo>
                    <a:pt x="1052576" y="472313"/>
                  </a:lnTo>
                  <a:lnTo>
                    <a:pt x="1042022" y="523113"/>
                  </a:lnTo>
                  <a:lnTo>
                    <a:pt x="1013434" y="565023"/>
                  </a:lnTo>
                  <a:lnTo>
                    <a:pt x="971397" y="593509"/>
                  </a:lnTo>
                  <a:lnTo>
                    <a:pt x="920496" y="604012"/>
                  </a:lnTo>
                  <a:lnTo>
                    <a:pt x="920496" y="602742"/>
                  </a:lnTo>
                  <a:lnTo>
                    <a:pt x="415798" y="602742"/>
                  </a:lnTo>
                  <a:lnTo>
                    <a:pt x="373443" y="595947"/>
                  </a:lnTo>
                  <a:lnTo>
                    <a:pt x="337134" y="577075"/>
                  </a:lnTo>
                  <a:lnTo>
                    <a:pt x="308813" y="548487"/>
                  </a:lnTo>
                  <a:lnTo>
                    <a:pt x="290410" y="512495"/>
                  </a:lnTo>
                  <a:lnTo>
                    <a:pt x="283845" y="471424"/>
                  </a:lnTo>
                  <a:lnTo>
                    <a:pt x="283845" y="279908"/>
                  </a:lnTo>
                  <a:lnTo>
                    <a:pt x="280149" y="234607"/>
                  </a:lnTo>
                  <a:lnTo>
                    <a:pt x="269455" y="191604"/>
                  </a:lnTo>
                  <a:lnTo>
                    <a:pt x="252336" y="151460"/>
                  </a:lnTo>
                  <a:lnTo>
                    <a:pt x="229349" y="114782"/>
                  </a:lnTo>
                  <a:lnTo>
                    <a:pt x="201066" y="82143"/>
                  </a:lnTo>
                  <a:lnTo>
                    <a:pt x="168046" y="54127"/>
                  </a:lnTo>
                  <a:lnTo>
                    <a:pt x="130860" y="31330"/>
                  </a:lnTo>
                  <a:lnTo>
                    <a:pt x="90081" y="14312"/>
                  </a:lnTo>
                  <a:lnTo>
                    <a:pt x="46266" y="3683"/>
                  </a:lnTo>
                  <a:lnTo>
                    <a:pt x="0" y="0"/>
                  </a:lnTo>
                  <a:lnTo>
                    <a:pt x="0" y="148590"/>
                  </a:lnTo>
                  <a:lnTo>
                    <a:pt x="42633" y="155397"/>
                  </a:lnTo>
                  <a:lnTo>
                    <a:pt x="79629" y="174269"/>
                  </a:lnTo>
                  <a:lnTo>
                    <a:pt x="108775" y="202857"/>
                  </a:lnTo>
                  <a:lnTo>
                    <a:pt x="127889" y="238848"/>
                  </a:lnTo>
                  <a:lnTo>
                    <a:pt x="134747" y="279908"/>
                  </a:lnTo>
                  <a:lnTo>
                    <a:pt x="134747" y="471424"/>
                  </a:lnTo>
                  <a:lnTo>
                    <a:pt x="138430" y="516737"/>
                  </a:lnTo>
                  <a:lnTo>
                    <a:pt x="149110" y="559739"/>
                  </a:lnTo>
                  <a:lnTo>
                    <a:pt x="166192" y="599884"/>
                  </a:lnTo>
                  <a:lnTo>
                    <a:pt x="189090" y="636562"/>
                  </a:lnTo>
                  <a:lnTo>
                    <a:pt x="217208" y="669201"/>
                  </a:lnTo>
                  <a:lnTo>
                    <a:pt x="249986" y="697217"/>
                  </a:lnTo>
                  <a:lnTo>
                    <a:pt x="286816" y="720013"/>
                  </a:lnTo>
                  <a:lnTo>
                    <a:pt x="327113" y="737031"/>
                  </a:lnTo>
                  <a:lnTo>
                    <a:pt x="370306" y="747661"/>
                  </a:lnTo>
                  <a:lnTo>
                    <a:pt x="415798" y="751332"/>
                  </a:lnTo>
                  <a:lnTo>
                    <a:pt x="920496" y="751332"/>
                  </a:lnTo>
                  <a:lnTo>
                    <a:pt x="920496" y="752856"/>
                  </a:lnTo>
                  <a:lnTo>
                    <a:pt x="966050" y="749185"/>
                  </a:lnTo>
                  <a:lnTo>
                    <a:pt x="1009307" y="738517"/>
                  </a:lnTo>
                  <a:lnTo>
                    <a:pt x="1049667" y="721474"/>
                  </a:lnTo>
                  <a:lnTo>
                    <a:pt x="1086548" y="698627"/>
                  </a:lnTo>
                  <a:lnTo>
                    <a:pt x="1119352" y="670547"/>
                  </a:lnTo>
                  <a:lnTo>
                    <a:pt x="1147521" y="637844"/>
                  </a:lnTo>
                  <a:lnTo>
                    <a:pt x="1170444" y="601078"/>
                  </a:lnTo>
                  <a:lnTo>
                    <a:pt x="1187538" y="560844"/>
                  </a:lnTo>
                  <a:lnTo>
                    <a:pt x="1198232" y="517728"/>
                  </a:lnTo>
                  <a:lnTo>
                    <a:pt x="1201928" y="472313"/>
                  </a:lnTo>
                  <a:lnTo>
                    <a:pt x="1201928" y="375031"/>
                  </a:lnTo>
                  <a:lnTo>
                    <a:pt x="1212469" y="324243"/>
                  </a:lnTo>
                  <a:lnTo>
                    <a:pt x="1241056" y="282321"/>
                  </a:lnTo>
                  <a:lnTo>
                    <a:pt x="1283093" y="253847"/>
                  </a:lnTo>
                  <a:lnTo>
                    <a:pt x="1334008" y="243332"/>
                  </a:lnTo>
                  <a:lnTo>
                    <a:pt x="1839468" y="243332"/>
                  </a:lnTo>
                  <a:lnTo>
                    <a:pt x="1839468" y="94488"/>
                  </a:lnTo>
                  <a:close/>
                </a:path>
              </a:pathLst>
            </a:custGeom>
            <a:solidFill>
              <a:srgbClr val="0A97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6976872" y="2880359"/>
              <a:ext cx="1390015" cy="1280160"/>
            </a:xfrm>
            <a:custGeom>
              <a:avLst/>
              <a:gdLst/>
              <a:ahLst/>
              <a:cxnLst/>
              <a:rect l="l" t="t" r="r" b="b"/>
              <a:pathLst>
                <a:path w="1390015" h="1280160">
                  <a:moveTo>
                    <a:pt x="1389888" y="155448"/>
                  </a:moveTo>
                  <a:lnTo>
                    <a:pt x="1234440" y="0"/>
                  </a:lnTo>
                  <a:lnTo>
                    <a:pt x="1234440" y="77724"/>
                  </a:lnTo>
                  <a:lnTo>
                    <a:pt x="399288" y="77724"/>
                  </a:lnTo>
                  <a:lnTo>
                    <a:pt x="399288" y="91338"/>
                  </a:lnTo>
                  <a:lnTo>
                    <a:pt x="370662" y="93599"/>
                  </a:lnTo>
                  <a:lnTo>
                    <a:pt x="326732" y="104216"/>
                  </a:lnTo>
                  <a:lnTo>
                    <a:pt x="285826" y="121221"/>
                  </a:lnTo>
                  <a:lnTo>
                    <a:pt x="248526" y="144005"/>
                  </a:lnTo>
                  <a:lnTo>
                    <a:pt x="215404" y="171996"/>
                  </a:lnTo>
                  <a:lnTo>
                    <a:pt x="187020" y="204609"/>
                  </a:lnTo>
                  <a:lnTo>
                    <a:pt x="163944" y="241274"/>
                  </a:lnTo>
                  <a:lnTo>
                    <a:pt x="146761" y="281406"/>
                  </a:lnTo>
                  <a:lnTo>
                    <a:pt x="136029" y="324408"/>
                  </a:lnTo>
                  <a:lnTo>
                    <a:pt x="132334" y="369697"/>
                  </a:lnTo>
                  <a:lnTo>
                    <a:pt x="132334" y="1000379"/>
                  </a:lnTo>
                  <a:lnTo>
                    <a:pt x="125742" y="1041450"/>
                  </a:lnTo>
                  <a:lnTo>
                    <a:pt x="107289" y="1077442"/>
                  </a:lnTo>
                  <a:lnTo>
                    <a:pt x="78892" y="1106030"/>
                  </a:lnTo>
                  <a:lnTo>
                    <a:pt x="42481" y="1124902"/>
                  </a:lnTo>
                  <a:lnTo>
                    <a:pt x="0" y="1131697"/>
                  </a:lnTo>
                  <a:lnTo>
                    <a:pt x="0" y="1280160"/>
                  </a:lnTo>
                  <a:lnTo>
                    <a:pt x="45631" y="1276489"/>
                  </a:lnTo>
                  <a:lnTo>
                    <a:pt x="88963" y="1265872"/>
                  </a:lnTo>
                  <a:lnTo>
                    <a:pt x="129387" y="1248867"/>
                  </a:lnTo>
                  <a:lnTo>
                    <a:pt x="166331" y="1226083"/>
                  </a:lnTo>
                  <a:lnTo>
                    <a:pt x="199212" y="1198092"/>
                  </a:lnTo>
                  <a:lnTo>
                    <a:pt x="227418" y="1165479"/>
                  </a:lnTo>
                  <a:lnTo>
                    <a:pt x="250393" y="1128814"/>
                  </a:lnTo>
                  <a:lnTo>
                    <a:pt x="267525" y="1088682"/>
                  </a:lnTo>
                  <a:lnTo>
                    <a:pt x="278231" y="1045679"/>
                  </a:lnTo>
                  <a:lnTo>
                    <a:pt x="281940" y="1000379"/>
                  </a:lnTo>
                  <a:lnTo>
                    <a:pt x="281940" y="369697"/>
                  </a:lnTo>
                  <a:lnTo>
                    <a:pt x="288810" y="328637"/>
                  </a:lnTo>
                  <a:lnTo>
                    <a:pt x="307949" y="292646"/>
                  </a:lnTo>
                  <a:lnTo>
                    <a:pt x="337185" y="264058"/>
                  </a:lnTo>
                  <a:lnTo>
                    <a:pt x="374281" y="245186"/>
                  </a:lnTo>
                  <a:lnTo>
                    <a:pt x="417068" y="238379"/>
                  </a:lnTo>
                  <a:lnTo>
                    <a:pt x="920496" y="238379"/>
                  </a:lnTo>
                  <a:lnTo>
                    <a:pt x="920496" y="233172"/>
                  </a:lnTo>
                  <a:lnTo>
                    <a:pt x="1234440" y="233172"/>
                  </a:lnTo>
                  <a:lnTo>
                    <a:pt x="1234440" y="310896"/>
                  </a:lnTo>
                  <a:lnTo>
                    <a:pt x="1389888" y="155448"/>
                  </a:lnTo>
                  <a:close/>
                </a:path>
              </a:pathLst>
            </a:custGeom>
            <a:solidFill>
              <a:srgbClr val="08664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2569464" y="3601212"/>
              <a:ext cx="573405" cy="571500"/>
            </a:xfrm>
            <a:custGeom>
              <a:avLst/>
              <a:gdLst/>
              <a:ahLst/>
              <a:cxnLst/>
              <a:rect l="l" t="t" r="r" b="b"/>
              <a:pathLst>
                <a:path w="573405" h="571500">
                  <a:moveTo>
                    <a:pt x="286512" y="0"/>
                  </a:moveTo>
                  <a:lnTo>
                    <a:pt x="240036" y="3738"/>
                  </a:lnTo>
                  <a:lnTo>
                    <a:pt x="195949" y="14563"/>
                  </a:lnTo>
                  <a:lnTo>
                    <a:pt x="154840" y="31886"/>
                  </a:lnTo>
                  <a:lnTo>
                    <a:pt x="117299" y="55120"/>
                  </a:lnTo>
                  <a:lnTo>
                    <a:pt x="83915" y="83677"/>
                  </a:lnTo>
                  <a:lnTo>
                    <a:pt x="55278" y="116970"/>
                  </a:lnTo>
                  <a:lnTo>
                    <a:pt x="31978" y="154411"/>
                  </a:lnTo>
                  <a:lnTo>
                    <a:pt x="14606" y="195413"/>
                  </a:lnTo>
                  <a:lnTo>
                    <a:pt x="3749" y="239388"/>
                  </a:lnTo>
                  <a:lnTo>
                    <a:pt x="0" y="285750"/>
                  </a:lnTo>
                  <a:lnTo>
                    <a:pt x="3749" y="332111"/>
                  </a:lnTo>
                  <a:lnTo>
                    <a:pt x="14606" y="376086"/>
                  </a:lnTo>
                  <a:lnTo>
                    <a:pt x="31978" y="417088"/>
                  </a:lnTo>
                  <a:lnTo>
                    <a:pt x="55278" y="454529"/>
                  </a:lnTo>
                  <a:lnTo>
                    <a:pt x="83915" y="487822"/>
                  </a:lnTo>
                  <a:lnTo>
                    <a:pt x="117299" y="516379"/>
                  </a:lnTo>
                  <a:lnTo>
                    <a:pt x="154840" y="539613"/>
                  </a:lnTo>
                  <a:lnTo>
                    <a:pt x="195949" y="556936"/>
                  </a:lnTo>
                  <a:lnTo>
                    <a:pt x="240036" y="567761"/>
                  </a:lnTo>
                  <a:lnTo>
                    <a:pt x="286512" y="571500"/>
                  </a:lnTo>
                  <a:lnTo>
                    <a:pt x="332987" y="567761"/>
                  </a:lnTo>
                  <a:lnTo>
                    <a:pt x="377074" y="556936"/>
                  </a:lnTo>
                  <a:lnTo>
                    <a:pt x="418183" y="539613"/>
                  </a:lnTo>
                  <a:lnTo>
                    <a:pt x="455724" y="516379"/>
                  </a:lnTo>
                  <a:lnTo>
                    <a:pt x="489108" y="487822"/>
                  </a:lnTo>
                  <a:lnTo>
                    <a:pt x="517745" y="454529"/>
                  </a:lnTo>
                  <a:lnTo>
                    <a:pt x="541045" y="417088"/>
                  </a:lnTo>
                  <a:lnTo>
                    <a:pt x="558417" y="376086"/>
                  </a:lnTo>
                  <a:lnTo>
                    <a:pt x="569274" y="332111"/>
                  </a:lnTo>
                  <a:lnTo>
                    <a:pt x="573024" y="285750"/>
                  </a:lnTo>
                  <a:lnTo>
                    <a:pt x="569274" y="239388"/>
                  </a:lnTo>
                  <a:lnTo>
                    <a:pt x="558417" y="195413"/>
                  </a:lnTo>
                  <a:lnTo>
                    <a:pt x="541045" y="154411"/>
                  </a:lnTo>
                  <a:lnTo>
                    <a:pt x="517745" y="116970"/>
                  </a:lnTo>
                  <a:lnTo>
                    <a:pt x="489108" y="83677"/>
                  </a:lnTo>
                  <a:lnTo>
                    <a:pt x="455724" y="55120"/>
                  </a:lnTo>
                  <a:lnTo>
                    <a:pt x="418183" y="31886"/>
                  </a:lnTo>
                  <a:lnTo>
                    <a:pt x="377074" y="14563"/>
                  </a:lnTo>
                  <a:lnTo>
                    <a:pt x="332987" y="3738"/>
                  </a:lnTo>
                  <a:lnTo>
                    <a:pt x="286512" y="0"/>
                  </a:lnTo>
                  <a:close/>
                </a:path>
              </a:pathLst>
            </a:custGeom>
            <a:solidFill>
              <a:srgbClr val="4BE9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4457700" y="3214116"/>
              <a:ext cx="573405" cy="571500"/>
            </a:xfrm>
            <a:custGeom>
              <a:avLst/>
              <a:gdLst/>
              <a:ahLst/>
              <a:cxnLst/>
              <a:rect l="l" t="t" r="r" b="b"/>
              <a:pathLst>
                <a:path w="573404" h="571500">
                  <a:moveTo>
                    <a:pt x="286512" y="0"/>
                  </a:moveTo>
                  <a:lnTo>
                    <a:pt x="240036" y="3738"/>
                  </a:lnTo>
                  <a:lnTo>
                    <a:pt x="195949" y="14563"/>
                  </a:lnTo>
                  <a:lnTo>
                    <a:pt x="154840" y="31886"/>
                  </a:lnTo>
                  <a:lnTo>
                    <a:pt x="117299" y="55120"/>
                  </a:lnTo>
                  <a:lnTo>
                    <a:pt x="83915" y="83677"/>
                  </a:lnTo>
                  <a:lnTo>
                    <a:pt x="55278" y="116970"/>
                  </a:lnTo>
                  <a:lnTo>
                    <a:pt x="31978" y="154411"/>
                  </a:lnTo>
                  <a:lnTo>
                    <a:pt x="14606" y="195413"/>
                  </a:lnTo>
                  <a:lnTo>
                    <a:pt x="3749" y="239388"/>
                  </a:lnTo>
                  <a:lnTo>
                    <a:pt x="0" y="285750"/>
                  </a:lnTo>
                  <a:lnTo>
                    <a:pt x="3749" y="332111"/>
                  </a:lnTo>
                  <a:lnTo>
                    <a:pt x="14606" y="376086"/>
                  </a:lnTo>
                  <a:lnTo>
                    <a:pt x="31978" y="417088"/>
                  </a:lnTo>
                  <a:lnTo>
                    <a:pt x="55278" y="454529"/>
                  </a:lnTo>
                  <a:lnTo>
                    <a:pt x="83915" y="487822"/>
                  </a:lnTo>
                  <a:lnTo>
                    <a:pt x="117299" y="516379"/>
                  </a:lnTo>
                  <a:lnTo>
                    <a:pt x="154840" y="539613"/>
                  </a:lnTo>
                  <a:lnTo>
                    <a:pt x="195949" y="556936"/>
                  </a:lnTo>
                  <a:lnTo>
                    <a:pt x="240036" y="567761"/>
                  </a:lnTo>
                  <a:lnTo>
                    <a:pt x="286512" y="571500"/>
                  </a:lnTo>
                  <a:lnTo>
                    <a:pt x="332987" y="567761"/>
                  </a:lnTo>
                  <a:lnTo>
                    <a:pt x="377074" y="556936"/>
                  </a:lnTo>
                  <a:lnTo>
                    <a:pt x="418183" y="539613"/>
                  </a:lnTo>
                  <a:lnTo>
                    <a:pt x="455724" y="516379"/>
                  </a:lnTo>
                  <a:lnTo>
                    <a:pt x="489108" y="487822"/>
                  </a:lnTo>
                  <a:lnTo>
                    <a:pt x="517745" y="454529"/>
                  </a:lnTo>
                  <a:lnTo>
                    <a:pt x="541045" y="417088"/>
                  </a:lnTo>
                  <a:lnTo>
                    <a:pt x="558417" y="376086"/>
                  </a:lnTo>
                  <a:lnTo>
                    <a:pt x="569274" y="332111"/>
                  </a:lnTo>
                  <a:lnTo>
                    <a:pt x="573024" y="285750"/>
                  </a:lnTo>
                  <a:lnTo>
                    <a:pt x="569274" y="239388"/>
                  </a:lnTo>
                  <a:lnTo>
                    <a:pt x="558417" y="195413"/>
                  </a:lnTo>
                  <a:lnTo>
                    <a:pt x="541045" y="154411"/>
                  </a:lnTo>
                  <a:lnTo>
                    <a:pt x="517745" y="116970"/>
                  </a:lnTo>
                  <a:lnTo>
                    <a:pt x="489108" y="83677"/>
                  </a:lnTo>
                  <a:lnTo>
                    <a:pt x="455724" y="55120"/>
                  </a:lnTo>
                  <a:lnTo>
                    <a:pt x="418183" y="31886"/>
                  </a:lnTo>
                  <a:lnTo>
                    <a:pt x="377074" y="14563"/>
                  </a:lnTo>
                  <a:lnTo>
                    <a:pt x="332987" y="3738"/>
                  </a:lnTo>
                  <a:lnTo>
                    <a:pt x="286512" y="0"/>
                  </a:lnTo>
                  <a:close/>
                </a:path>
              </a:pathLst>
            </a:custGeom>
            <a:solidFill>
              <a:srgbClr val="0DCA9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7481316" y="2284476"/>
              <a:ext cx="571500" cy="573405"/>
            </a:xfrm>
            <a:custGeom>
              <a:avLst/>
              <a:gdLst/>
              <a:ahLst/>
              <a:cxnLst/>
              <a:rect l="l" t="t" r="r" b="b"/>
              <a:pathLst>
                <a:path w="571500" h="573405">
                  <a:moveTo>
                    <a:pt x="285750" y="0"/>
                  </a:moveTo>
                  <a:lnTo>
                    <a:pt x="239388" y="3749"/>
                  </a:lnTo>
                  <a:lnTo>
                    <a:pt x="195413" y="14606"/>
                  </a:lnTo>
                  <a:lnTo>
                    <a:pt x="154411" y="31978"/>
                  </a:lnTo>
                  <a:lnTo>
                    <a:pt x="116970" y="55278"/>
                  </a:lnTo>
                  <a:lnTo>
                    <a:pt x="83677" y="83915"/>
                  </a:lnTo>
                  <a:lnTo>
                    <a:pt x="55120" y="117299"/>
                  </a:lnTo>
                  <a:lnTo>
                    <a:pt x="31886" y="154840"/>
                  </a:lnTo>
                  <a:lnTo>
                    <a:pt x="14563" y="195949"/>
                  </a:lnTo>
                  <a:lnTo>
                    <a:pt x="3738" y="240036"/>
                  </a:lnTo>
                  <a:lnTo>
                    <a:pt x="0" y="286512"/>
                  </a:lnTo>
                  <a:lnTo>
                    <a:pt x="3738" y="332987"/>
                  </a:lnTo>
                  <a:lnTo>
                    <a:pt x="14563" y="377074"/>
                  </a:lnTo>
                  <a:lnTo>
                    <a:pt x="31886" y="418183"/>
                  </a:lnTo>
                  <a:lnTo>
                    <a:pt x="55120" y="455724"/>
                  </a:lnTo>
                  <a:lnTo>
                    <a:pt x="83677" y="489108"/>
                  </a:lnTo>
                  <a:lnTo>
                    <a:pt x="116970" y="517745"/>
                  </a:lnTo>
                  <a:lnTo>
                    <a:pt x="154411" y="541045"/>
                  </a:lnTo>
                  <a:lnTo>
                    <a:pt x="195413" y="558417"/>
                  </a:lnTo>
                  <a:lnTo>
                    <a:pt x="239388" y="569274"/>
                  </a:lnTo>
                  <a:lnTo>
                    <a:pt x="285750" y="573024"/>
                  </a:lnTo>
                  <a:lnTo>
                    <a:pt x="332111" y="569274"/>
                  </a:lnTo>
                  <a:lnTo>
                    <a:pt x="376086" y="558417"/>
                  </a:lnTo>
                  <a:lnTo>
                    <a:pt x="417088" y="541045"/>
                  </a:lnTo>
                  <a:lnTo>
                    <a:pt x="454529" y="517745"/>
                  </a:lnTo>
                  <a:lnTo>
                    <a:pt x="487822" y="489108"/>
                  </a:lnTo>
                  <a:lnTo>
                    <a:pt x="516379" y="455724"/>
                  </a:lnTo>
                  <a:lnTo>
                    <a:pt x="539613" y="418183"/>
                  </a:lnTo>
                  <a:lnTo>
                    <a:pt x="556936" y="377074"/>
                  </a:lnTo>
                  <a:lnTo>
                    <a:pt x="567761" y="332987"/>
                  </a:lnTo>
                  <a:lnTo>
                    <a:pt x="571500" y="286512"/>
                  </a:lnTo>
                  <a:lnTo>
                    <a:pt x="567761" y="240036"/>
                  </a:lnTo>
                  <a:lnTo>
                    <a:pt x="556936" y="195949"/>
                  </a:lnTo>
                  <a:lnTo>
                    <a:pt x="539613" y="154840"/>
                  </a:lnTo>
                  <a:lnTo>
                    <a:pt x="516379" y="117299"/>
                  </a:lnTo>
                  <a:lnTo>
                    <a:pt x="487822" y="83915"/>
                  </a:lnTo>
                  <a:lnTo>
                    <a:pt x="454529" y="55278"/>
                  </a:lnTo>
                  <a:lnTo>
                    <a:pt x="417088" y="31978"/>
                  </a:lnTo>
                  <a:lnTo>
                    <a:pt x="376086" y="14606"/>
                  </a:lnTo>
                  <a:lnTo>
                    <a:pt x="332111" y="3749"/>
                  </a:lnTo>
                  <a:lnTo>
                    <a:pt x="285750" y="0"/>
                  </a:lnTo>
                  <a:close/>
                </a:path>
              </a:pathLst>
            </a:custGeom>
            <a:solidFill>
              <a:srgbClr val="044B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5512308" y="4812792"/>
              <a:ext cx="571500" cy="571500"/>
            </a:xfrm>
            <a:custGeom>
              <a:avLst/>
              <a:gdLst/>
              <a:ahLst/>
              <a:cxnLst/>
              <a:rect l="l" t="t" r="r" b="b"/>
              <a:pathLst>
                <a:path w="571500" h="571500">
                  <a:moveTo>
                    <a:pt x="285750" y="0"/>
                  </a:moveTo>
                  <a:lnTo>
                    <a:pt x="239388" y="3738"/>
                  </a:lnTo>
                  <a:lnTo>
                    <a:pt x="195413" y="14563"/>
                  </a:lnTo>
                  <a:lnTo>
                    <a:pt x="154411" y="31886"/>
                  </a:lnTo>
                  <a:lnTo>
                    <a:pt x="116970" y="55120"/>
                  </a:lnTo>
                  <a:lnTo>
                    <a:pt x="83677" y="83677"/>
                  </a:lnTo>
                  <a:lnTo>
                    <a:pt x="55120" y="116970"/>
                  </a:lnTo>
                  <a:lnTo>
                    <a:pt x="31886" y="154411"/>
                  </a:lnTo>
                  <a:lnTo>
                    <a:pt x="14563" y="195413"/>
                  </a:lnTo>
                  <a:lnTo>
                    <a:pt x="3738" y="239388"/>
                  </a:lnTo>
                  <a:lnTo>
                    <a:pt x="0" y="285749"/>
                  </a:lnTo>
                  <a:lnTo>
                    <a:pt x="3738" y="332111"/>
                  </a:lnTo>
                  <a:lnTo>
                    <a:pt x="14563" y="376086"/>
                  </a:lnTo>
                  <a:lnTo>
                    <a:pt x="31886" y="417088"/>
                  </a:lnTo>
                  <a:lnTo>
                    <a:pt x="55120" y="454529"/>
                  </a:lnTo>
                  <a:lnTo>
                    <a:pt x="83677" y="487822"/>
                  </a:lnTo>
                  <a:lnTo>
                    <a:pt x="116970" y="516379"/>
                  </a:lnTo>
                  <a:lnTo>
                    <a:pt x="154411" y="539613"/>
                  </a:lnTo>
                  <a:lnTo>
                    <a:pt x="195413" y="556936"/>
                  </a:lnTo>
                  <a:lnTo>
                    <a:pt x="239388" y="567761"/>
                  </a:lnTo>
                  <a:lnTo>
                    <a:pt x="285750" y="571499"/>
                  </a:lnTo>
                  <a:lnTo>
                    <a:pt x="332111" y="567761"/>
                  </a:lnTo>
                  <a:lnTo>
                    <a:pt x="376086" y="556936"/>
                  </a:lnTo>
                  <a:lnTo>
                    <a:pt x="417088" y="539613"/>
                  </a:lnTo>
                  <a:lnTo>
                    <a:pt x="454529" y="516379"/>
                  </a:lnTo>
                  <a:lnTo>
                    <a:pt x="487822" y="487822"/>
                  </a:lnTo>
                  <a:lnTo>
                    <a:pt x="516379" y="454529"/>
                  </a:lnTo>
                  <a:lnTo>
                    <a:pt x="539613" y="417088"/>
                  </a:lnTo>
                  <a:lnTo>
                    <a:pt x="556936" y="376086"/>
                  </a:lnTo>
                  <a:lnTo>
                    <a:pt x="567761" y="332111"/>
                  </a:lnTo>
                  <a:lnTo>
                    <a:pt x="571500" y="285749"/>
                  </a:lnTo>
                  <a:lnTo>
                    <a:pt x="567761" y="239388"/>
                  </a:lnTo>
                  <a:lnTo>
                    <a:pt x="556936" y="195413"/>
                  </a:lnTo>
                  <a:lnTo>
                    <a:pt x="539613" y="154411"/>
                  </a:lnTo>
                  <a:lnTo>
                    <a:pt x="516379" y="116970"/>
                  </a:lnTo>
                  <a:lnTo>
                    <a:pt x="487822" y="83677"/>
                  </a:lnTo>
                  <a:lnTo>
                    <a:pt x="454529" y="55120"/>
                  </a:lnTo>
                  <a:lnTo>
                    <a:pt x="417088" y="31886"/>
                  </a:lnTo>
                  <a:lnTo>
                    <a:pt x="376086" y="14563"/>
                  </a:lnTo>
                  <a:lnTo>
                    <a:pt x="332111" y="3738"/>
                  </a:lnTo>
                  <a:lnTo>
                    <a:pt x="285750" y="0"/>
                  </a:lnTo>
                  <a:close/>
                </a:path>
              </a:pathLst>
            </a:custGeom>
            <a:solidFill>
              <a:srgbClr val="0A97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716280" y="5126736"/>
              <a:ext cx="523240" cy="523240"/>
            </a:xfrm>
            <a:custGeom>
              <a:avLst/>
              <a:gdLst/>
              <a:ahLst/>
              <a:cxnLst/>
              <a:rect l="l" t="t" r="r" b="b"/>
              <a:pathLst>
                <a:path w="523240" h="523239">
                  <a:moveTo>
                    <a:pt x="261366" y="0"/>
                  </a:moveTo>
                  <a:lnTo>
                    <a:pt x="214385" y="4209"/>
                  </a:lnTo>
                  <a:lnTo>
                    <a:pt x="170167" y="16345"/>
                  </a:lnTo>
                  <a:lnTo>
                    <a:pt x="129449" y="35672"/>
                  </a:lnTo>
                  <a:lnTo>
                    <a:pt x="92971" y="61453"/>
                  </a:lnTo>
                  <a:lnTo>
                    <a:pt x="61470" y="92950"/>
                  </a:lnTo>
                  <a:lnTo>
                    <a:pt x="35684" y="129427"/>
                  </a:lnTo>
                  <a:lnTo>
                    <a:pt x="16351" y="170146"/>
                  </a:lnTo>
                  <a:lnTo>
                    <a:pt x="4210" y="214371"/>
                  </a:lnTo>
                  <a:lnTo>
                    <a:pt x="0" y="261365"/>
                  </a:lnTo>
                  <a:lnTo>
                    <a:pt x="4210" y="308360"/>
                  </a:lnTo>
                  <a:lnTo>
                    <a:pt x="16351" y="352585"/>
                  </a:lnTo>
                  <a:lnTo>
                    <a:pt x="35684" y="393304"/>
                  </a:lnTo>
                  <a:lnTo>
                    <a:pt x="61470" y="429781"/>
                  </a:lnTo>
                  <a:lnTo>
                    <a:pt x="92971" y="461278"/>
                  </a:lnTo>
                  <a:lnTo>
                    <a:pt x="129449" y="487059"/>
                  </a:lnTo>
                  <a:lnTo>
                    <a:pt x="170167" y="506386"/>
                  </a:lnTo>
                  <a:lnTo>
                    <a:pt x="214385" y="518522"/>
                  </a:lnTo>
                  <a:lnTo>
                    <a:pt x="261366" y="522731"/>
                  </a:lnTo>
                  <a:lnTo>
                    <a:pt x="308346" y="518522"/>
                  </a:lnTo>
                  <a:lnTo>
                    <a:pt x="352564" y="506386"/>
                  </a:lnTo>
                  <a:lnTo>
                    <a:pt x="393282" y="487059"/>
                  </a:lnTo>
                  <a:lnTo>
                    <a:pt x="429760" y="461278"/>
                  </a:lnTo>
                  <a:lnTo>
                    <a:pt x="461261" y="429781"/>
                  </a:lnTo>
                  <a:lnTo>
                    <a:pt x="487047" y="393304"/>
                  </a:lnTo>
                  <a:lnTo>
                    <a:pt x="506380" y="352585"/>
                  </a:lnTo>
                  <a:lnTo>
                    <a:pt x="518521" y="308360"/>
                  </a:lnTo>
                  <a:lnTo>
                    <a:pt x="522732" y="261365"/>
                  </a:lnTo>
                  <a:lnTo>
                    <a:pt x="518521" y="214371"/>
                  </a:lnTo>
                  <a:lnTo>
                    <a:pt x="506380" y="170146"/>
                  </a:lnTo>
                  <a:lnTo>
                    <a:pt x="487047" y="129427"/>
                  </a:lnTo>
                  <a:lnTo>
                    <a:pt x="461261" y="92950"/>
                  </a:lnTo>
                  <a:lnTo>
                    <a:pt x="429760" y="61453"/>
                  </a:lnTo>
                  <a:lnTo>
                    <a:pt x="393282" y="35672"/>
                  </a:lnTo>
                  <a:lnTo>
                    <a:pt x="352564" y="16345"/>
                  </a:lnTo>
                  <a:lnTo>
                    <a:pt x="308346" y="4209"/>
                  </a:lnTo>
                  <a:lnTo>
                    <a:pt x="26136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629655" y="4902708"/>
              <a:ext cx="341375" cy="341376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567428" y="3322320"/>
              <a:ext cx="344424" cy="344423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686811" y="3717036"/>
              <a:ext cx="338327" cy="338327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568183" y="2316480"/>
              <a:ext cx="413003" cy="413003"/>
            </a:xfrm>
            <a:prstGeom prst="rect">
              <a:avLst/>
            </a:prstGeom>
          </p:spPr>
        </p:pic>
      </p:grpSp>
      <p:sp>
        <p:nvSpPr>
          <p:cNvPr id="33" name="object 33"/>
          <p:cNvSpPr txBox="1">
            <a:spLocks noGrp="1"/>
          </p:cNvSpPr>
          <p:nvPr>
            <p:ph type="title"/>
          </p:nvPr>
        </p:nvSpPr>
        <p:spPr>
          <a:xfrm>
            <a:off x="337210" y="526541"/>
            <a:ext cx="15690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95" dirty="0">
                <a:solidFill>
                  <a:srgbClr val="087150"/>
                </a:solidFill>
              </a:rPr>
              <a:t>EXERCISE</a:t>
            </a:r>
          </a:p>
        </p:txBody>
      </p:sp>
      <p:sp>
        <p:nvSpPr>
          <p:cNvPr id="40" name="object 4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69047" rIns="0" bIns="0" rtlCol="0">
            <a:spAutoFit/>
          </a:bodyPr>
          <a:lstStyle/>
          <a:p>
            <a:pPr marL="2417445">
              <a:lnSpc>
                <a:spcPct val="100000"/>
              </a:lnSpc>
              <a:spcBef>
                <a:spcPts val="100"/>
              </a:spcBef>
            </a:pPr>
            <a:fld id="{81D60167-4931-47E6-BA6A-407CBD079E47}" type="slidenum">
              <a:rPr spc="-25" dirty="0"/>
              <a:t>106</a:t>
            </a:fld>
            <a:endParaRPr spc="-25" dirty="0"/>
          </a:p>
        </p:txBody>
      </p:sp>
      <p:sp>
        <p:nvSpPr>
          <p:cNvPr id="41" name="object 4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/>
              <a:t>©</a:t>
            </a:r>
            <a:r>
              <a:rPr spc="-15" dirty="0"/>
              <a:t> </a:t>
            </a:r>
            <a:r>
              <a:rPr dirty="0"/>
              <a:t>The</a:t>
            </a:r>
            <a:r>
              <a:rPr spc="-30" dirty="0"/>
              <a:t> </a:t>
            </a:r>
            <a:r>
              <a:rPr dirty="0"/>
              <a:t>KPI</a:t>
            </a:r>
            <a:r>
              <a:rPr spc="-5" dirty="0"/>
              <a:t> </a:t>
            </a:r>
            <a:r>
              <a:rPr dirty="0"/>
              <a:t>Institute</a:t>
            </a:r>
            <a:r>
              <a:rPr spc="-20" dirty="0"/>
              <a:t> 2023</a:t>
            </a:r>
          </a:p>
        </p:txBody>
      </p:sp>
      <p:sp>
        <p:nvSpPr>
          <p:cNvPr id="34" name="object 34"/>
          <p:cNvSpPr txBox="1"/>
          <p:nvPr/>
        </p:nvSpPr>
        <p:spPr>
          <a:xfrm>
            <a:off x="328472" y="866521"/>
            <a:ext cx="5407660" cy="690880"/>
          </a:xfrm>
          <a:prstGeom prst="rect">
            <a:avLst/>
          </a:prstGeom>
        </p:spPr>
        <p:txBody>
          <a:bodyPr vert="horz" wrap="square" lIns="0" tIns="7112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560"/>
              </a:spcBef>
            </a:pPr>
            <a:r>
              <a:rPr sz="1800" spc="200" dirty="0">
                <a:solidFill>
                  <a:srgbClr val="5F5F5F"/>
                </a:solidFill>
                <a:latin typeface="Century Gothic"/>
                <a:cs typeface="Century Gothic"/>
              </a:rPr>
              <a:t>KPI</a:t>
            </a:r>
            <a:r>
              <a:rPr sz="1800" spc="55" dirty="0">
                <a:solidFill>
                  <a:srgbClr val="5F5F5F"/>
                </a:solidFill>
                <a:latin typeface="Century Gothic"/>
                <a:cs typeface="Century Gothic"/>
              </a:rPr>
              <a:t> </a:t>
            </a:r>
            <a:r>
              <a:rPr sz="1800" spc="80" dirty="0">
                <a:solidFill>
                  <a:srgbClr val="5F5F5F"/>
                </a:solidFill>
                <a:latin typeface="Century Gothic"/>
                <a:cs typeface="Century Gothic"/>
              </a:rPr>
              <a:t>DNA</a:t>
            </a:r>
            <a:r>
              <a:rPr sz="1800" spc="45" dirty="0">
                <a:solidFill>
                  <a:srgbClr val="5F5F5F"/>
                </a:solidFill>
                <a:latin typeface="Century Gothic"/>
                <a:cs typeface="Century Gothic"/>
              </a:rPr>
              <a:t> </a:t>
            </a:r>
            <a:r>
              <a:rPr sz="1800" dirty="0">
                <a:solidFill>
                  <a:srgbClr val="5F5F5F"/>
                </a:solidFill>
                <a:latin typeface="Century Gothic"/>
                <a:cs typeface="Century Gothic"/>
              </a:rPr>
              <a:t>MAP:</a:t>
            </a:r>
            <a:r>
              <a:rPr sz="1800" spc="45" dirty="0">
                <a:solidFill>
                  <a:srgbClr val="5F5F5F"/>
                </a:solidFill>
                <a:latin typeface="Century Gothic"/>
                <a:cs typeface="Century Gothic"/>
              </a:rPr>
              <a:t> </a:t>
            </a:r>
            <a:r>
              <a:rPr sz="1800" spc="60" dirty="0">
                <a:solidFill>
                  <a:srgbClr val="5F5F5F"/>
                </a:solidFill>
                <a:latin typeface="Century Gothic"/>
                <a:cs typeface="Century Gothic"/>
              </a:rPr>
              <a:t>Production</a:t>
            </a:r>
            <a:endParaRPr sz="1800">
              <a:latin typeface="Century Gothic"/>
              <a:cs typeface="Century Gothic"/>
            </a:endParaRPr>
          </a:p>
          <a:p>
            <a:pPr marL="85725">
              <a:lnSpc>
                <a:spcPct val="100000"/>
              </a:lnSpc>
              <a:spcBef>
                <a:spcPts val="455"/>
              </a:spcBef>
            </a:pPr>
            <a:r>
              <a:rPr sz="1800" dirty="0">
                <a:solidFill>
                  <a:srgbClr val="5F5F5F"/>
                </a:solidFill>
                <a:latin typeface="Tahoma"/>
                <a:cs typeface="Tahoma"/>
              </a:rPr>
              <a:t>Production</a:t>
            </a:r>
            <a:r>
              <a:rPr sz="1800" spc="-20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25" dirty="0">
                <a:solidFill>
                  <a:srgbClr val="5F5F5F"/>
                </a:solidFill>
                <a:latin typeface="Tahoma"/>
                <a:cs typeface="Tahoma"/>
              </a:rPr>
              <a:t>–</a:t>
            </a:r>
            <a:r>
              <a:rPr sz="1800" spc="-17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10" dirty="0">
                <a:solidFill>
                  <a:srgbClr val="5F5F5F"/>
                </a:solidFill>
                <a:latin typeface="Tahoma"/>
                <a:cs typeface="Tahoma"/>
              </a:rPr>
              <a:t>Performance</a:t>
            </a:r>
            <a:r>
              <a:rPr sz="1800" spc="-16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5F5F5F"/>
                </a:solidFill>
                <a:latin typeface="Tahoma"/>
                <a:cs typeface="Tahoma"/>
              </a:rPr>
              <a:t>report</a:t>
            </a:r>
            <a:r>
              <a:rPr sz="1800" spc="-19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5F5F5F"/>
                </a:solidFill>
                <a:latin typeface="Tahoma"/>
                <a:cs typeface="Tahoma"/>
              </a:rPr>
              <a:t>for</a:t>
            </a:r>
            <a:r>
              <a:rPr sz="1800" spc="-17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20" dirty="0">
                <a:solidFill>
                  <a:srgbClr val="5F5F5F"/>
                </a:solidFill>
                <a:latin typeface="Tahoma"/>
                <a:cs typeface="Tahoma"/>
              </a:rPr>
              <a:t>the</a:t>
            </a:r>
            <a:r>
              <a:rPr sz="1800" spc="-15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5F5F5F"/>
                </a:solidFill>
                <a:latin typeface="Tahoma"/>
                <a:cs typeface="Tahoma"/>
              </a:rPr>
              <a:t>4</a:t>
            </a:r>
            <a:r>
              <a:rPr sz="1800" baseline="25462" dirty="0">
                <a:solidFill>
                  <a:srgbClr val="5F5F5F"/>
                </a:solidFill>
                <a:latin typeface="Tahoma"/>
                <a:cs typeface="Tahoma"/>
              </a:rPr>
              <a:t>th</a:t>
            </a:r>
            <a:r>
              <a:rPr sz="1800" spc="15" baseline="25462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150" dirty="0">
                <a:solidFill>
                  <a:srgbClr val="5F5F5F"/>
                </a:solidFill>
                <a:latin typeface="Tahoma"/>
                <a:cs typeface="Tahoma"/>
              </a:rPr>
              <a:t>Q</a:t>
            </a:r>
            <a:r>
              <a:rPr sz="1800" spc="-17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5F5F5F"/>
                </a:solidFill>
                <a:latin typeface="Tahoma"/>
                <a:cs typeface="Tahoma"/>
              </a:rPr>
              <a:t>of</a:t>
            </a:r>
            <a:r>
              <a:rPr sz="1800" spc="-18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20" dirty="0">
                <a:solidFill>
                  <a:srgbClr val="5F5F5F"/>
                </a:solidFill>
                <a:latin typeface="Tahoma"/>
                <a:cs typeface="Tahoma"/>
              </a:rPr>
              <a:t>2022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202793" y="2297023"/>
            <a:ext cx="1831975" cy="2559050"/>
          </a:xfrm>
          <a:prstGeom prst="rect">
            <a:avLst/>
          </a:prstGeom>
        </p:spPr>
        <p:txBody>
          <a:bodyPr vert="horz" wrap="square" lIns="0" tIns="104775" rIns="0" bIns="0" rtlCol="0">
            <a:spAutoFit/>
          </a:bodyPr>
          <a:lstStyle/>
          <a:p>
            <a:pPr marL="58419">
              <a:lnSpc>
                <a:spcPct val="100000"/>
              </a:lnSpc>
              <a:spcBef>
                <a:spcPts val="825"/>
              </a:spcBef>
            </a:pPr>
            <a:r>
              <a:rPr sz="1100" dirty="0">
                <a:solidFill>
                  <a:srgbClr val="2E2E2E"/>
                </a:solidFill>
                <a:latin typeface="Century Gothic"/>
                <a:cs typeface="Century Gothic"/>
              </a:rPr>
              <a:t>Excerpt</a:t>
            </a:r>
            <a:r>
              <a:rPr sz="1100" spc="65" dirty="0">
                <a:solidFill>
                  <a:srgbClr val="2E2E2E"/>
                </a:solidFill>
                <a:latin typeface="Century Gothic"/>
                <a:cs typeface="Century Gothic"/>
              </a:rPr>
              <a:t> </a:t>
            </a:r>
            <a:r>
              <a:rPr sz="1100" spc="-50" dirty="0">
                <a:solidFill>
                  <a:srgbClr val="2E2E2E"/>
                </a:solidFill>
                <a:latin typeface="Century Gothic"/>
                <a:cs typeface="Century Gothic"/>
              </a:rPr>
              <a:t>1</a:t>
            </a:r>
            <a:endParaRPr sz="1100">
              <a:latin typeface="Century Gothic"/>
              <a:cs typeface="Century Gothic"/>
            </a:endParaRPr>
          </a:p>
          <a:p>
            <a:pPr marL="12700" marR="5080">
              <a:lnSpc>
                <a:spcPct val="100000"/>
              </a:lnSpc>
              <a:spcBef>
                <a:spcPts val="725"/>
              </a:spcBef>
            </a:pPr>
            <a:r>
              <a:rPr sz="1100" spc="10" dirty="0">
                <a:solidFill>
                  <a:srgbClr val="2E2E2E"/>
                </a:solidFill>
                <a:latin typeface="Century Gothic"/>
                <a:cs typeface="Century Gothic"/>
              </a:rPr>
              <a:t>Production</a:t>
            </a:r>
            <a:r>
              <a:rPr sz="1100" spc="60" dirty="0">
                <a:solidFill>
                  <a:srgbClr val="2E2E2E"/>
                </a:solidFill>
                <a:latin typeface="Century Gothic"/>
                <a:cs typeface="Century Gothic"/>
              </a:rPr>
              <a:t> </a:t>
            </a:r>
            <a:r>
              <a:rPr sz="1100" spc="10" dirty="0">
                <a:solidFill>
                  <a:srgbClr val="2E2E2E"/>
                </a:solidFill>
                <a:latin typeface="Century Gothic"/>
                <a:cs typeface="Century Gothic"/>
              </a:rPr>
              <a:t>costs</a:t>
            </a:r>
            <a:r>
              <a:rPr sz="1100" spc="95" dirty="0">
                <a:solidFill>
                  <a:srgbClr val="2E2E2E"/>
                </a:solidFill>
                <a:latin typeface="Century Gothic"/>
                <a:cs typeface="Century Gothic"/>
              </a:rPr>
              <a:t> </a:t>
            </a:r>
            <a:r>
              <a:rPr sz="1100" spc="10" dirty="0">
                <a:solidFill>
                  <a:srgbClr val="2E2E2E"/>
                </a:solidFill>
                <a:latin typeface="Century Gothic"/>
                <a:cs typeface="Century Gothic"/>
              </a:rPr>
              <a:t>seem</a:t>
            </a:r>
            <a:r>
              <a:rPr sz="1100" spc="95" dirty="0">
                <a:solidFill>
                  <a:srgbClr val="2E2E2E"/>
                </a:solidFill>
                <a:latin typeface="Century Gothic"/>
                <a:cs typeface="Century Gothic"/>
              </a:rPr>
              <a:t> </a:t>
            </a:r>
            <a:r>
              <a:rPr sz="1100" spc="-25" dirty="0">
                <a:solidFill>
                  <a:srgbClr val="2E2E2E"/>
                </a:solidFill>
                <a:latin typeface="Century Gothic"/>
                <a:cs typeface="Century Gothic"/>
              </a:rPr>
              <a:t>to </a:t>
            </a:r>
            <a:r>
              <a:rPr sz="1100" spc="-40" dirty="0">
                <a:solidFill>
                  <a:srgbClr val="2E2E2E"/>
                </a:solidFill>
                <a:latin typeface="Century Gothic"/>
                <a:cs typeface="Century Gothic"/>
              </a:rPr>
              <a:t>have </a:t>
            </a:r>
            <a:r>
              <a:rPr sz="1100" dirty="0">
                <a:solidFill>
                  <a:srgbClr val="2E2E2E"/>
                </a:solidFill>
                <a:latin typeface="Century Gothic"/>
                <a:cs typeface="Century Gothic"/>
              </a:rPr>
              <a:t>increased</a:t>
            </a:r>
            <a:r>
              <a:rPr sz="1100" spc="-40" dirty="0">
                <a:solidFill>
                  <a:srgbClr val="2E2E2E"/>
                </a:solidFill>
                <a:latin typeface="Century Gothic"/>
                <a:cs typeface="Century Gothic"/>
              </a:rPr>
              <a:t> </a:t>
            </a:r>
            <a:r>
              <a:rPr sz="1100" dirty="0">
                <a:solidFill>
                  <a:srgbClr val="2E2E2E"/>
                </a:solidFill>
                <a:latin typeface="Century Gothic"/>
                <a:cs typeface="Century Gothic"/>
              </a:rPr>
              <a:t>by</a:t>
            </a:r>
            <a:r>
              <a:rPr sz="1100" spc="-20" dirty="0">
                <a:solidFill>
                  <a:srgbClr val="2E2E2E"/>
                </a:solidFill>
                <a:latin typeface="Century Gothic"/>
                <a:cs typeface="Century Gothic"/>
              </a:rPr>
              <a:t> </a:t>
            </a:r>
            <a:r>
              <a:rPr sz="1100" spc="-25" dirty="0">
                <a:solidFill>
                  <a:srgbClr val="2E2E2E"/>
                </a:solidFill>
                <a:latin typeface="Century Gothic"/>
                <a:cs typeface="Century Gothic"/>
              </a:rPr>
              <a:t>10% </a:t>
            </a:r>
            <a:r>
              <a:rPr sz="1100" spc="50" dirty="0">
                <a:solidFill>
                  <a:srgbClr val="2E2E2E"/>
                </a:solidFill>
                <a:latin typeface="Century Gothic"/>
                <a:cs typeface="Century Gothic"/>
              </a:rPr>
              <a:t>during</a:t>
            </a:r>
            <a:r>
              <a:rPr sz="1100" spc="20" dirty="0">
                <a:solidFill>
                  <a:srgbClr val="2E2E2E"/>
                </a:solidFill>
                <a:latin typeface="Century Gothic"/>
                <a:cs typeface="Century Gothic"/>
              </a:rPr>
              <a:t> </a:t>
            </a:r>
            <a:r>
              <a:rPr sz="1100" dirty="0">
                <a:solidFill>
                  <a:srgbClr val="2E2E2E"/>
                </a:solidFill>
                <a:latin typeface="Century Gothic"/>
                <a:cs typeface="Century Gothic"/>
              </a:rPr>
              <a:t>the</a:t>
            </a:r>
            <a:r>
              <a:rPr sz="1100" spc="40" dirty="0">
                <a:solidFill>
                  <a:srgbClr val="2E2E2E"/>
                </a:solidFill>
                <a:latin typeface="Century Gothic"/>
                <a:cs typeface="Century Gothic"/>
              </a:rPr>
              <a:t> </a:t>
            </a:r>
            <a:r>
              <a:rPr sz="1100" dirty="0">
                <a:solidFill>
                  <a:srgbClr val="2E2E2E"/>
                </a:solidFill>
                <a:latin typeface="Century Gothic"/>
                <a:cs typeface="Century Gothic"/>
              </a:rPr>
              <a:t>last</a:t>
            </a:r>
            <a:r>
              <a:rPr sz="1100" spc="50" dirty="0">
                <a:solidFill>
                  <a:srgbClr val="2E2E2E"/>
                </a:solidFill>
                <a:latin typeface="Century Gothic"/>
                <a:cs typeface="Century Gothic"/>
              </a:rPr>
              <a:t> </a:t>
            </a:r>
            <a:r>
              <a:rPr sz="1100" spc="-10" dirty="0">
                <a:solidFill>
                  <a:srgbClr val="2E2E2E"/>
                </a:solidFill>
                <a:latin typeface="Century Gothic"/>
                <a:cs typeface="Century Gothic"/>
              </a:rPr>
              <a:t>quarter, </a:t>
            </a:r>
            <a:r>
              <a:rPr sz="1100" dirty="0">
                <a:solidFill>
                  <a:srgbClr val="2E2E2E"/>
                </a:solidFill>
                <a:latin typeface="Century Gothic"/>
                <a:cs typeface="Century Gothic"/>
              </a:rPr>
              <a:t>negatively</a:t>
            </a:r>
            <a:r>
              <a:rPr sz="1100" spc="40" dirty="0">
                <a:solidFill>
                  <a:srgbClr val="2E2E2E"/>
                </a:solidFill>
                <a:latin typeface="Century Gothic"/>
                <a:cs typeface="Century Gothic"/>
              </a:rPr>
              <a:t> </a:t>
            </a:r>
            <a:r>
              <a:rPr sz="1100" spc="10" dirty="0">
                <a:solidFill>
                  <a:srgbClr val="2E2E2E"/>
                </a:solidFill>
                <a:latin typeface="Century Gothic"/>
                <a:cs typeface="Century Gothic"/>
              </a:rPr>
              <a:t>influencing</a:t>
            </a:r>
            <a:r>
              <a:rPr sz="1100" spc="60" dirty="0">
                <a:solidFill>
                  <a:srgbClr val="2E2E2E"/>
                </a:solidFill>
                <a:latin typeface="Century Gothic"/>
                <a:cs typeface="Century Gothic"/>
              </a:rPr>
              <a:t> </a:t>
            </a:r>
            <a:r>
              <a:rPr sz="1100" spc="-25" dirty="0">
                <a:solidFill>
                  <a:srgbClr val="2E2E2E"/>
                </a:solidFill>
                <a:latin typeface="Century Gothic"/>
                <a:cs typeface="Century Gothic"/>
              </a:rPr>
              <a:t>the </a:t>
            </a:r>
            <a:r>
              <a:rPr sz="1100" dirty="0">
                <a:solidFill>
                  <a:srgbClr val="2E2E2E"/>
                </a:solidFill>
                <a:latin typeface="Century Gothic"/>
                <a:cs typeface="Century Gothic"/>
              </a:rPr>
              <a:t>cost</a:t>
            </a:r>
            <a:r>
              <a:rPr sz="1100" spc="5" dirty="0">
                <a:solidFill>
                  <a:srgbClr val="2E2E2E"/>
                </a:solidFill>
                <a:latin typeface="Century Gothic"/>
                <a:cs typeface="Century Gothic"/>
              </a:rPr>
              <a:t> </a:t>
            </a:r>
            <a:r>
              <a:rPr sz="1100" dirty="0">
                <a:solidFill>
                  <a:srgbClr val="2E2E2E"/>
                </a:solidFill>
                <a:latin typeface="Century Gothic"/>
                <a:cs typeface="Century Gothic"/>
              </a:rPr>
              <a:t>per</a:t>
            </a:r>
            <a:r>
              <a:rPr sz="1100" spc="30" dirty="0">
                <a:solidFill>
                  <a:srgbClr val="2E2E2E"/>
                </a:solidFill>
                <a:latin typeface="Century Gothic"/>
                <a:cs typeface="Century Gothic"/>
              </a:rPr>
              <a:t> </a:t>
            </a:r>
            <a:r>
              <a:rPr sz="1100" dirty="0">
                <a:solidFill>
                  <a:srgbClr val="2E2E2E"/>
                </a:solidFill>
                <a:latin typeface="Century Gothic"/>
                <a:cs typeface="Century Gothic"/>
              </a:rPr>
              <a:t>item,</a:t>
            </a:r>
            <a:r>
              <a:rPr sz="1100" spc="15" dirty="0">
                <a:solidFill>
                  <a:srgbClr val="2E2E2E"/>
                </a:solidFill>
                <a:latin typeface="Century Gothic"/>
                <a:cs typeface="Century Gothic"/>
              </a:rPr>
              <a:t> </a:t>
            </a:r>
            <a:r>
              <a:rPr sz="1100" dirty="0">
                <a:solidFill>
                  <a:srgbClr val="2E2E2E"/>
                </a:solidFill>
                <a:latin typeface="Century Gothic"/>
                <a:cs typeface="Century Gothic"/>
              </a:rPr>
              <a:t>as</a:t>
            </a:r>
            <a:r>
              <a:rPr sz="1100" spc="5" dirty="0">
                <a:solidFill>
                  <a:srgbClr val="2E2E2E"/>
                </a:solidFill>
                <a:latin typeface="Century Gothic"/>
                <a:cs typeface="Century Gothic"/>
              </a:rPr>
              <a:t> </a:t>
            </a:r>
            <a:r>
              <a:rPr sz="1100" dirty="0">
                <a:solidFill>
                  <a:srgbClr val="2E2E2E"/>
                </a:solidFill>
                <a:latin typeface="Century Gothic"/>
                <a:cs typeface="Century Gothic"/>
              </a:rPr>
              <a:t>well.</a:t>
            </a:r>
            <a:r>
              <a:rPr sz="1100" spc="35" dirty="0">
                <a:solidFill>
                  <a:srgbClr val="2E2E2E"/>
                </a:solidFill>
                <a:latin typeface="Century Gothic"/>
                <a:cs typeface="Century Gothic"/>
              </a:rPr>
              <a:t> </a:t>
            </a:r>
            <a:r>
              <a:rPr sz="1100" spc="-50" dirty="0">
                <a:solidFill>
                  <a:srgbClr val="2E2E2E"/>
                </a:solidFill>
                <a:latin typeface="Century Gothic"/>
                <a:cs typeface="Century Gothic"/>
              </a:rPr>
              <a:t>A </a:t>
            </a:r>
            <a:r>
              <a:rPr sz="1100" dirty="0">
                <a:solidFill>
                  <a:srgbClr val="2E2E2E"/>
                </a:solidFill>
                <a:latin typeface="Century Gothic"/>
                <a:cs typeface="Century Gothic"/>
              </a:rPr>
              <a:t>possible</a:t>
            </a:r>
            <a:r>
              <a:rPr sz="1100" spc="55" dirty="0">
                <a:solidFill>
                  <a:srgbClr val="2E2E2E"/>
                </a:solidFill>
                <a:latin typeface="Century Gothic"/>
                <a:cs typeface="Century Gothic"/>
              </a:rPr>
              <a:t> </a:t>
            </a:r>
            <a:r>
              <a:rPr sz="1100" spc="-20" dirty="0">
                <a:solidFill>
                  <a:srgbClr val="2E2E2E"/>
                </a:solidFill>
                <a:latin typeface="Century Gothic"/>
                <a:cs typeface="Century Gothic"/>
              </a:rPr>
              <a:t>cause</a:t>
            </a:r>
            <a:r>
              <a:rPr sz="1100" spc="50" dirty="0">
                <a:solidFill>
                  <a:srgbClr val="2E2E2E"/>
                </a:solidFill>
                <a:latin typeface="Century Gothic"/>
                <a:cs typeface="Century Gothic"/>
              </a:rPr>
              <a:t> </a:t>
            </a:r>
            <a:r>
              <a:rPr sz="1100" dirty="0">
                <a:solidFill>
                  <a:srgbClr val="2E2E2E"/>
                </a:solidFill>
                <a:latin typeface="Century Gothic"/>
                <a:cs typeface="Century Gothic"/>
              </a:rPr>
              <a:t>for</a:t>
            </a:r>
            <a:r>
              <a:rPr sz="1100" spc="85" dirty="0">
                <a:solidFill>
                  <a:srgbClr val="2E2E2E"/>
                </a:solidFill>
                <a:latin typeface="Century Gothic"/>
                <a:cs typeface="Century Gothic"/>
              </a:rPr>
              <a:t> </a:t>
            </a:r>
            <a:r>
              <a:rPr sz="1100" spc="-20" dirty="0">
                <a:solidFill>
                  <a:srgbClr val="2E2E2E"/>
                </a:solidFill>
                <a:latin typeface="Century Gothic"/>
                <a:cs typeface="Century Gothic"/>
              </a:rPr>
              <a:t>these </a:t>
            </a:r>
            <a:r>
              <a:rPr sz="1100" dirty="0">
                <a:solidFill>
                  <a:srgbClr val="2E2E2E"/>
                </a:solidFill>
                <a:latin typeface="Century Gothic"/>
                <a:cs typeface="Century Gothic"/>
              </a:rPr>
              <a:t>financial</a:t>
            </a:r>
            <a:r>
              <a:rPr sz="1100" spc="-40" dirty="0">
                <a:solidFill>
                  <a:srgbClr val="2E2E2E"/>
                </a:solidFill>
                <a:latin typeface="Century Gothic"/>
                <a:cs typeface="Century Gothic"/>
              </a:rPr>
              <a:t> </a:t>
            </a:r>
            <a:r>
              <a:rPr sz="1100" spc="65" dirty="0">
                <a:solidFill>
                  <a:srgbClr val="2E2E2E"/>
                </a:solidFill>
                <a:latin typeface="Century Gothic"/>
                <a:cs typeface="Century Gothic"/>
              </a:rPr>
              <a:t>results</a:t>
            </a:r>
            <a:r>
              <a:rPr sz="1100" spc="-10" dirty="0">
                <a:solidFill>
                  <a:srgbClr val="2E2E2E"/>
                </a:solidFill>
                <a:latin typeface="Century Gothic"/>
                <a:cs typeface="Century Gothic"/>
              </a:rPr>
              <a:t> </a:t>
            </a:r>
            <a:r>
              <a:rPr sz="1100" spc="80" dirty="0">
                <a:solidFill>
                  <a:srgbClr val="2E2E2E"/>
                </a:solidFill>
                <a:latin typeface="Century Gothic"/>
                <a:cs typeface="Century Gothic"/>
              </a:rPr>
              <a:t>is</a:t>
            </a:r>
            <a:r>
              <a:rPr sz="1100" dirty="0">
                <a:solidFill>
                  <a:srgbClr val="2E2E2E"/>
                </a:solidFill>
                <a:latin typeface="Century Gothic"/>
                <a:cs typeface="Century Gothic"/>
              </a:rPr>
              <a:t> the</a:t>
            </a:r>
            <a:r>
              <a:rPr sz="1100" spc="-10" dirty="0">
                <a:solidFill>
                  <a:srgbClr val="2E2E2E"/>
                </a:solidFill>
                <a:latin typeface="Century Gothic"/>
                <a:cs typeface="Century Gothic"/>
              </a:rPr>
              <a:t> </a:t>
            </a:r>
            <a:r>
              <a:rPr sz="1100" spc="-25" dirty="0">
                <a:solidFill>
                  <a:srgbClr val="2E2E2E"/>
                </a:solidFill>
                <a:latin typeface="Century Gothic"/>
                <a:cs typeface="Century Gothic"/>
              </a:rPr>
              <a:t>low </a:t>
            </a:r>
            <a:r>
              <a:rPr sz="1100" dirty="0">
                <a:solidFill>
                  <a:srgbClr val="2E2E2E"/>
                </a:solidFill>
                <a:latin typeface="Century Gothic"/>
                <a:cs typeface="Century Gothic"/>
              </a:rPr>
              <a:t>production</a:t>
            </a:r>
            <a:r>
              <a:rPr sz="1100" spc="105" dirty="0">
                <a:solidFill>
                  <a:srgbClr val="2E2E2E"/>
                </a:solidFill>
                <a:latin typeface="Century Gothic"/>
                <a:cs typeface="Century Gothic"/>
              </a:rPr>
              <a:t> </a:t>
            </a:r>
            <a:r>
              <a:rPr sz="1100" spc="-10" dirty="0">
                <a:solidFill>
                  <a:srgbClr val="2E2E2E"/>
                </a:solidFill>
                <a:latin typeface="Century Gothic"/>
                <a:cs typeface="Century Gothic"/>
              </a:rPr>
              <a:t>capacity </a:t>
            </a:r>
            <a:r>
              <a:rPr sz="1100" dirty="0">
                <a:solidFill>
                  <a:srgbClr val="2E2E2E"/>
                </a:solidFill>
                <a:latin typeface="Century Gothic"/>
                <a:cs typeface="Century Gothic"/>
              </a:rPr>
              <a:t>utilization</a:t>
            </a:r>
            <a:r>
              <a:rPr sz="1100" spc="85" dirty="0">
                <a:solidFill>
                  <a:srgbClr val="2E2E2E"/>
                </a:solidFill>
                <a:latin typeface="Century Gothic"/>
                <a:cs typeface="Century Gothic"/>
              </a:rPr>
              <a:t> </a:t>
            </a:r>
            <a:r>
              <a:rPr sz="1100" dirty="0">
                <a:solidFill>
                  <a:srgbClr val="2E2E2E"/>
                </a:solidFill>
                <a:latin typeface="Century Gothic"/>
                <a:cs typeface="Century Gothic"/>
              </a:rPr>
              <a:t>rate</a:t>
            </a:r>
            <a:r>
              <a:rPr sz="1100" spc="125" dirty="0">
                <a:solidFill>
                  <a:srgbClr val="2E2E2E"/>
                </a:solidFill>
                <a:latin typeface="Century Gothic"/>
                <a:cs typeface="Century Gothic"/>
              </a:rPr>
              <a:t> </a:t>
            </a:r>
            <a:r>
              <a:rPr sz="1100" spc="-20" dirty="0">
                <a:solidFill>
                  <a:srgbClr val="2E2E2E"/>
                </a:solidFill>
                <a:latin typeface="Century Gothic"/>
                <a:cs typeface="Century Gothic"/>
              </a:rPr>
              <a:t>and</a:t>
            </a:r>
            <a:r>
              <a:rPr sz="1100" spc="100" dirty="0">
                <a:solidFill>
                  <a:srgbClr val="2E2E2E"/>
                </a:solidFill>
                <a:latin typeface="Century Gothic"/>
                <a:cs typeface="Century Gothic"/>
              </a:rPr>
              <a:t> </a:t>
            </a:r>
            <a:r>
              <a:rPr sz="1100" spc="-25" dirty="0">
                <a:solidFill>
                  <a:srgbClr val="2E2E2E"/>
                </a:solidFill>
                <a:latin typeface="Century Gothic"/>
                <a:cs typeface="Century Gothic"/>
              </a:rPr>
              <a:t>low </a:t>
            </a:r>
            <a:r>
              <a:rPr sz="1100" dirty="0">
                <a:solidFill>
                  <a:srgbClr val="2E2E2E"/>
                </a:solidFill>
                <a:latin typeface="Century Gothic"/>
                <a:cs typeface="Century Gothic"/>
              </a:rPr>
              <a:t>productivity</a:t>
            </a:r>
            <a:r>
              <a:rPr sz="1100" spc="10" dirty="0">
                <a:solidFill>
                  <a:srgbClr val="2E2E2E"/>
                </a:solidFill>
                <a:latin typeface="Century Gothic"/>
                <a:cs typeface="Century Gothic"/>
              </a:rPr>
              <a:t> </a:t>
            </a:r>
            <a:r>
              <a:rPr sz="1100" spc="60" dirty="0">
                <a:solidFill>
                  <a:srgbClr val="2E2E2E"/>
                </a:solidFill>
                <a:latin typeface="Century Gothic"/>
                <a:cs typeface="Century Gothic"/>
              </a:rPr>
              <a:t>in</a:t>
            </a:r>
            <a:r>
              <a:rPr sz="1100" spc="55" dirty="0">
                <a:solidFill>
                  <a:srgbClr val="2E2E2E"/>
                </a:solidFill>
                <a:latin typeface="Century Gothic"/>
                <a:cs typeface="Century Gothic"/>
              </a:rPr>
              <a:t> </a:t>
            </a:r>
            <a:r>
              <a:rPr sz="1100" spc="65" dirty="0">
                <a:solidFill>
                  <a:srgbClr val="2E2E2E"/>
                </a:solidFill>
                <a:latin typeface="Century Gothic"/>
                <a:cs typeface="Century Gothic"/>
              </a:rPr>
              <a:t>terms </a:t>
            </a:r>
            <a:r>
              <a:rPr sz="1100" spc="-35" dirty="0">
                <a:solidFill>
                  <a:srgbClr val="2E2E2E"/>
                </a:solidFill>
                <a:latin typeface="Century Gothic"/>
                <a:cs typeface="Century Gothic"/>
              </a:rPr>
              <a:t>of </a:t>
            </a:r>
            <a:r>
              <a:rPr sz="1100" spc="70" dirty="0">
                <a:solidFill>
                  <a:srgbClr val="2E2E2E"/>
                </a:solidFill>
                <a:latin typeface="Century Gothic"/>
                <a:cs typeface="Century Gothic"/>
              </a:rPr>
              <a:t>units</a:t>
            </a:r>
            <a:r>
              <a:rPr sz="1100" spc="20" dirty="0">
                <a:solidFill>
                  <a:srgbClr val="2E2E2E"/>
                </a:solidFill>
                <a:latin typeface="Century Gothic"/>
                <a:cs typeface="Century Gothic"/>
              </a:rPr>
              <a:t> </a:t>
            </a:r>
            <a:r>
              <a:rPr sz="1100" dirty="0">
                <a:solidFill>
                  <a:srgbClr val="2E2E2E"/>
                </a:solidFill>
                <a:latin typeface="Century Gothic"/>
                <a:cs typeface="Century Gothic"/>
              </a:rPr>
              <a:t>per</a:t>
            </a:r>
            <a:r>
              <a:rPr sz="1100" spc="50" dirty="0">
                <a:solidFill>
                  <a:srgbClr val="2E2E2E"/>
                </a:solidFill>
                <a:latin typeface="Century Gothic"/>
                <a:cs typeface="Century Gothic"/>
              </a:rPr>
              <a:t> </a:t>
            </a:r>
            <a:r>
              <a:rPr sz="1100" dirty="0">
                <a:solidFill>
                  <a:srgbClr val="2E2E2E"/>
                </a:solidFill>
                <a:latin typeface="Century Gothic"/>
                <a:cs typeface="Century Gothic"/>
              </a:rPr>
              <a:t>man-</a:t>
            </a:r>
            <a:r>
              <a:rPr sz="1100" spc="50" dirty="0">
                <a:solidFill>
                  <a:srgbClr val="2E2E2E"/>
                </a:solidFill>
                <a:latin typeface="Century Gothic"/>
                <a:cs typeface="Century Gothic"/>
              </a:rPr>
              <a:t>hour</a:t>
            </a:r>
            <a:r>
              <a:rPr sz="1100" spc="35" dirty="0">
                <a:solidFill>
                  <a:srgbClr val="2E2E2E"/>
                </a:solidFill>
                <a:latin typeface="Century Gothic"/>
                <a:cs typeface="Century Gothic"/>
              </a:rPr>
              <a:t> </a:t>
            </a:r>
            <a:r>
              <a:rPr sz="1100" spc="-25" dirty="0">
                <a:solidFill>
                  <a:srgbClr val="2E2E2E"/>
                </a:solidFill>
                <a:latin typeface="Century Gothic"/>
                <a:cs typeface="Century Gothic"/>
              </a:rPr>
              <a:t>and </a:t>
            </a:r>
            <a:r>
              <a:rPr sz="1100" spc="60" dirty="0">
                <a:solidFill>
                  <a:srgbClr val="2E2E2E"/>
                </a:solidFill>
                <a:latin typeface="Century Gothic"/>
                <a:cs typeface="Century Gothic"/>
              </a:rPr>
              <a:t>items</a:t>
            </a:r>
            <a:r>
              <a:rPr sz="1100" spc="-5" dirty="0">
                <a:solidFill>
                  <a:srgbClr val="2E2E2E"/>
                </a:solidFill>
                <a:latin typeface="Century Gothic"/>
                <a:cs typeface="Century Gothic"/>
              </a:rPr>
              <a:t> </a:t>
            </a:r>
            <a:r>
              <a:rPr sz="1100" spc="-10" dirty="0">
                <a:solidFill>
                  <a:srgbClr val="2E2E2E"/>
                </a:solidFill>
                <a:latin typeface="Century Gothic"/>
                <a:cs typeface="Century Gothic"/>
              </a:rPr>
              <a:t>produced </a:t>
            </a:r>
            <a:r>
              <a:rPr sz="1100" dirty="0">
                <a:solidFill>
                  <a:srgbClr val="2E2E2E"/>
                </a:solidFill>
                <a:latin typeface="Century Gothic"/>
                <a:cs typeface="Century Gothic"/>
              </a:rPr>
              <a:t>per </a:t>
            </a:r>
            <a:r>
              <a:rPr sz="1100" spc="-10" dirty="0">
                <a:solidFill>
                  <a:srgbClr val="2E2E2E"/>
                </a:solidFill>
                <a:latin typeface="Century Gothic"/>
                <a:cs typeface="Century Gothic"/>
              </a:rPr>
              <a:t>hour.</a:t>
            </a:r>
            <a:endParaRPr sz="1100">
              <a:latin typeface="Century Gothic"/>
              <a:cs typeface="Century Gothic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1100" spc="-50" dirty="0">
                <a:solidFill>
                  <a:srgbClr val="2E2E2E"/>
                </a:solidFill>
                <a:latin typeface="Century Gothic"/>
                <a:cs typeface="Century Gothic"/>
              </a:rPr>
              <a:t>.</a:t>
            </a:r>
            <a:endParaRPr sz="1100">
              <a:latin typeface="Century Gothic"/>
              <a:cs typeface="Century Gothic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2500629" y="2000859"/>
            <a:ext cx="1396365" cy="15119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12700">
              <a:lnSpc>
                <a:spcPct val="143300"/>
              </a:lnSpc>
              <a:spcBef>
                <a:spcPts val="95"/>
              </a:spcBef>
            </a:pPr>
            <a:r>
              <a:rPr sz="1100" dirty="0">
                <a:solidFill>
                  <a:srgbClr val="2E2E2E"/>
                </a:solidFill>
                <a:latin typeface="Century Gothic"/>
                <a:cs typeface="Century Gothic"/>
              </a:rPr>
              <a:t>Excerpt</a:t>
            </a:r>
            <a:r>
              <a:rPr sz="1100" spc="65" dirty="0">
                <a:solidFill>
                  <a:srgbClr val="2E2E2E"/>
                </a:solidFill>
                <a:latin typeface="Century Gothic"/>
                <a:cs typeface="Century Gothic"/>
              </a:rPr>
              <a:t> </a:t>
            </a:r>
            <a:r>
              <a:rPr sz="1100" spc="-50" dirty="0">
                <a:solidFill>
                  <a:srgbClr val="2E2E2E"/>
                </a:solidFill>
                <a:latin typeface="Century Gothic"/>
                <a:cs typeface="Century Gothic"/>
              </a:rPr>
              <a:t>2 </a:t>
            </a:r>
            <a:r>
              <a:rPr sz="1100" spc="45" dirty="0">
                <a:solidFill>
                  <a:srgbClr val="2E2E2E"/>
                </a:solidFill>
                <a:latin typeface="Century Gothic"/>
                <a:cs typeface="Century Gothic"/>
              </a:rPr>
              <a:t>Furthermore,</a:t>
            </a:r>
            <a:r>
              <a:rPr sz="1100" spc="25" dirty="0">
                <a:solidFill>
                  <a:srgbClr val="2E2E2E"/>
                </a:solidFill>
                <a:latin typeface="Century Gothic"/>
                <a:cs typeface="Century Gothic"/>
              </a:rPr>
              <a:t> </a:t>
            </a:r>
            <a:r>
              <a:rPr sz="1100" spc="-10" dirty="0">
                <a:solidFill>
                  <a:srgbClr val="2E2E2E"/>
                </a:solidFill>
                <a:latin typeface="Century Gothic"/>
                <a:cs typeface="Century Gothic"/>
              </a:rPr>
              <a:t>direct</a:t>
            </a:r>
            <a:endParaRPr sz="1100">
              <a:latin typeface="Century Gothic"/>
              <a:cs typeface="Century Gothic"/>
            </a:endParaRPr>
          </a:p>
          <a:p>
            <a:pPr marL="12700" marR="24130">
              <a:lnSpc>
                <a:spcPct val="100000"/>
              </a:lnSpc>
            </a:pPr>
            <a:r>
              <a:rPr sz="1100" dirty="0">
                <a:solidFill>
                  <a:srgbClr val="2E2E2E"/>
                </a:solidFill>
                <a:latin typeface="Century Gothic"/>
                <a:cs typeface="Century Gothic"/>
              </a:rPr>
              <a:t>costs</a:t>
            </a:r>
            <a:r>
              <a:rPr sz="1100" spc="60" dirty="0">
                <a:solidFill>
                  <a:srgbClr val="2E2E2E"/>
                </a:solidFill>
                <a:latin typeface="Century Gothic"/>
                <a:cs typeface="Century Gothic"/>
              </a:rPr>
              <a:t> </a:t>
            </a:r>
            <a:r>
              <a:rPr sz="1100" dirty="0">
                <a:solidFill>
                  <a:srgbClr val="2E2E2E"/>
                </a:solidFill>
                <a:latin typeface="Century Gothic"/>
                <a:cs typeface="Century Gothic"/>
              </a:rPr>
              <a:t>for</a:t>
            </a:r>
            <a:r>
              <a:rPr sz="1100" spc="85" dirty="0">
                <a:solidFill>
                  <a:srgbClr val="2E2E2E"/>
                </a:solidFill>
                <a:latin typeface="Century Gothic"/>
                <a:cs typeface="Century Gothic"/>
              </a:rPr>
              <a:t> </a:t>
            </a:r>
            <a:r>
              <a:rPr sz="1100" spc="-10" dirty="0">
                <a:solidFill>
                  <a:srgbClr val="2E2E2E"/>
                </a:solidFill>
                <a:latin typeface="Century Gothic"/>
                <a:cs typeface="Century Gothic"/>
              </a:rPr>
              <a:t>material </a:t>
            </a:r>
            <a:r>
              <a:rPr sz="1100" spc="-25" dirty="0">
                <a:solidFill>
                  <a:srgbClr val="2E2E2E"/>
                </a:solidFill>
                <a:latin typeface="Century Gothic"/>
                <a:cs typeface="Century Gothic"/>
              </a:rPr>
              <a:t>variance</a:t>
            </a:r>
            <a:r>
              <a:rPr sz="1100" spc="-35" dirty="0">
                <a:solidFill>
                  <a:srgbClr val="2E2E2E"/>
                </a:solidFill>
                <a:latin typeface="Century Gothic"/>
                <a:cs typeface="Century Gothic"/>
              </a:rPr>
              <a:t> </a:t>
            </a:r>
            <a:r>
              <a:rPr sz="1100" spc="-25" dirty="0">
                <a:solidFill>
                  <a:srgbClr val="2E2E2E"/>
                </a:solidFill>
                <a:latin typeface="Century Gothic"/>
                <a:cs typeface="Century Gothic"/>
              </a:rPr>
              <a:t>has </a:t>
            </a:r>
            <a:r>
              <a:rPr sz="1100" dirty="0">
                <a:solidFill>
                  <a:srgbClr val="2E2E2E"/>
                </a:solidFill>
                <a:latin typeface="Century Gothic"/>
                <a:cs typeface="Century Gothic"/>
              </a:rPr>
              <a:t>increased</a:t>
            </a:r>
            <a:r>
              <a:rPr sz="1100" spc="-5" dirty="0">
                <a:solidFill>
                  <a:srgbClr val="2E2E2E"/>
                </a:solidFill>
                <a:latin typeface="Century Gothic"/>
                <a:cs typeface="Century Gothic"/>
              </a:rPr>
              <a:t> </a:t>
            </a:r>
            <a:r>
              <a:rPr sz="1100" dirty="0">
                <a:solidFill>
                  <a:srgbClr val="2E2E2E"/>
                </a:solidFill>
                <a:latin typeface="Century Gothic"/>
                <a:cs typeface="Century Gothic"/>
              </a:rPr>
              <a:t>as</a:t>
            </a:r>
            <a:r>
              <a:rPr sz="1100" spc="-20" dirty="0">
                <a:solidFill>
                  <a:srgbClr val="2E2E2E"/>
                </a:solidFill>
                <a:latin typeface="Century Gothic"/>
                <a:cs typeface="Century Gothic"/>
              </a:rPr>
              <a:t> </a:t>
            </a:r>
            <a:r>
              <a:rPr sz="1100" dirty="0">
                <a:solidFill>
                  <a:srgbClr val="2E2E2E"/>
                </a:solidFill>
                <a:latin typeface="Century Gothic"/>
                <a:cs typeface="Century Gothic"/>
              </a:rPr>
              <a:t>well</a:t>
            </a:r>
            <a:r>
              <a:rPr sz="1100" spc="20" dirty="0">
                <a:solidFill>
                  <a:srgbClr val="2E2E2E"/>
                </a:solidFill>
                <a:latin typeface="Century Gothic"/>
                <a:cs typeface="Century Gothic"/>
              </a:rPr>
              <a:t> </a:t>
            </a:r>
            <a:r>
              <a:rPr sz="1100" spc="-25" dirty="0">
                <a:solidFill>
                  <a:srgbClr val="2E2E2E"/>
                </a:solidFill>
                <a:latin typeface="Century Gothic"/>
                <a:cs typeface="Century Gothic"/>
              </a:rPr>
              <a:t>to</a:t>
            </a:r>
            <a:endParaRPr sz="1100">
              <a:latin typeface="Century Gothic"/>
              <a:cs typeface="Century Gothic"/>
            </a:endParaRPr>
          </a:p>
          <a:p>
            <a:pPr marL="12700" marR="39370">
              <a:lnSpc>
                <a:spcPct val="100000"/>
              </a:lnSpc>
              <a:spcBef>
                <a:spcPts val="5"/>
              </a:spcBef>
            </a:pPr>
            <a:r>
              <a:rPr sz="1100" spc="55" dirty="0">
                <a:solidFill>
                  <a:srgbClr val="2E2E2E"/>
                </a:solidFill>
                <a:latin typeface="Century Gothic"/>
                <a:cs typeface="Century Gothic"/>
              </a:rPr>
              <a:t>$</a:t>
            </a:r>
            <a:r>
              <a:rPr sz="1100" spc="-15" dirty="0">
                <a:solidFill>
                  <a:srgbClr val="2E2E2E"/>
                </a:solidFill>
                <a:latin typeface="Century Gothic"/>
                <a:cs typeface="Century Gothic"/>
              </a:rPr>
              <a:t> </a:t>
            </a:r>
            <a:r>
              <a:rPr sz="1100" spc="-235" dirty="0">
                <a:solidFill>
                  <a:srgbClr val="2E2E2E"/>
                </a:solidFill>
                <a:latin typeface="Century Gothic"/>
                <a:cs typeface="Century Gothic"/>
              </a:rPr>
              <a:t>1</a:t>
            </a:r>
            <a:r>
              <a:rPr sz="1100" spc="-15" dirty="0">
                <a:solidFill>
                  <a:srgbClr val="2E2E2E"/>
                </a:solidFill>
                <a:latin typeface="Century Gothic"/>
                <a:cs typeface="Century Gothic"/>
              </a:rPr>
              <a:t> </a:t>
            </a:r>
            <a:r>
              <a:rPr sz="1100" spc="55" dirty="0">
                <a:solidFill>
                  <a:srgbClr val="2E2E2E"/>
                </a:solidFill>
                <a:latin typeface="Century Gothic"/>
                <a:cs typeface="Century Gothic"/>
              </a:rPr>
              <a:t>million</a:t>
            </a:r>
            <a:r>
              <a:rPr sz="1100" spc="-10" dirty="0">
                <a:solidFill>
                  <a:srgbClr val="2E2E2E"/>
                </a:solidFill>
                <a:latin typeface="Century Gothic"/>
                <a:cs typeface="Century Gothic"/>
              </a:rPr>
              <a:t> </a:t>
            </a:r>
            <a:r>
              <a:rPr sz="1100" dirty="0">
                <a:solidFill>
                  <a:srgbClr val="2E2E2E"/>
                </a:solidFill>
                <a:latin typeface="Century Gothic"/>
                <a:cs typeface="Century Gothic"/>
              </a:rPr>
              <a:t>due</a:t>
            </a:r>
            <a:r>
              <a:rPr sz="1100" spc="-20" dirty="0">
                <a:solidFill>
                  <a:srgbClr val="2E2E2E"/>
                </a:solidFill>
                <a:latin typeface="Century Gothic"/>
                <a:cs typeface="Century Gothic"/>
              </a:rPr>
              <a:t> </a:t>
            </a:r>
            <a:r>
              <a:rPr sz="1100" spc="-25" dirty="0">
                <a:solidFill>
                  <a:srgbClr val="2E2E2E"/>
                </a:solidFill>
                <a:latin typeface="Century Gothic"/>
                <a:cs typeface="Century Gothic"/>
              </a:rPr>
              <a:t>to </a:t>
            </a:r>
            <a:r>
              <a:rPr sz="1100" dirty="0">
                <a:solidFill>
                  <a:srgbClr val="2E2E2E"/>
                </a:solidFill>
                <a:latin typeface="Century Gothic"/>
                <a:cs typeface="Century Gothic"/>
              </a:rPr>
              <a:t>changing</a:t>
            </a:r>
            <a:r>
              <a:rPr sz="1100" spc="-10" dirty="0">
                <a:solidFill>
                  <a:srgbClr val="2E2E2E"/>
                </a:solidFill>
                <a:latin typeface="Century Gothic"/>
                <a:cs typeface="Century Gothic"/>
              </a:rPr>
              <a:t> </a:t>
            </a:r>
            <a:r>
              <a:rPr sz="1100" dirty="0">
                <a:solidFill>
                  <a:srgbClr val="2E2E2E"/>
                </a:solidFill>
                <a:latin typeface="Century Gothic"/>
                <a:cs typeface="Century Gothic"/>
              </a:rPr>
              <a:t>the</a:t>
            </a:r>
            <a:r>
              <a:rPr sz="1100" spc="50" dirty="0">
                <a:solidFill>
                  <a:srgbClr val="2E2E2E"/>
                </a:solidFill>
                <a:latin typeface="Century Gothic"/>
                <a:cs typeface="Century Gothic"/>
              </a:rPr>
              <a:t> </a:t>
            </a:r>
            <a:r>
              <a:rPr sz="1100" spc="-20" dirty="0">
                <a:solidFill>
                  <a:srgbClr val="2E2E2E"/>
                </a:solidFill>
                <a:latin typeface="Century Gothic"/>
                <a:cs typeface="Century Gothic"/>
              </a:rPr>
              <a:t>main </a:t>
            </a:r>
            <a:r>
              <a:rPr sz="1100" spc="-10" dirty="0">
                <a:solidFill>
                  <a:srgbClr val="2E2E2E"/>
                </a:solidFill>
                <a:latin typeface="Century Gothic"/>
                <a:cs typeface="Century Gothic"/>
              </a:rPr>
              <a:t>supplier</a:t>
            </a:r>
            <a:endParaRPr sz="1100">
              <a:latin typeface="Century Gothic"/>
              <a:cs typeface="Century Gothic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3052698" y="4851019"/>
            <a:ext cx="2432050" cy="9645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solidFill>
                  <a:srgbClr val="2E2E2E"/>
                </a:solidFill>
                <a:latin typeface="Century Gothic"/>
                <a:cs typeface="Century Gothic"/>
              </a:rPr>
              <a:t>Excerpt</a:t>
            </a:r>
            <a:r>
              <a:rPr sz="1100" spc="65" dirty="0">
                <a:solidFill>
                  <a:srgbClr val="2E2E2E"/>
                </a:solidFill>
                <a:latin typeface="Century Gothic"/>
                <a:cs typeface="Century Gothic"/>
              </a:rPr>
              <a:t> </a:t>
            </a:r>
            <a:r>
              <a:rPr sz="1100" spc="50" dirty="0">
                <a:solidFill>
                  <a:srgbClr val="2E2E2E"/>
                </a:solidFill>
                <a:latin typeface="Century Gothic"/>
                <a:cs typeface="Century Gothic"/>
              </a:rPr>
              <a:t>4</a:t>
            </a:r>
            <a:endParaRPr sz="1100">
              <a:latin typeface="Century Gothic"/>
              <a:cs typeface="Century Gothic"/>
            </a:endParaRPr>
          </a:p>
          <a:p>
            <a:pPr marL="12700" marR="15240" indent="271145" algn="r">
              <a:lnSpc>
                <a:spcPct val="100000"/>
              </a:lnSpc>
              <a:spcBef>
                <a:spcPts val="790"/>
              </a:spcBef>
            </a:pPr>
            <a:r>
              <a:rPr sz="1100" dirty="0">
                <a:solidFill>
                  <a:srgbClr val="2E2E2E"/>
                </a:solidFill>
                <a:latin typeface="Century Gothic"/>
                <a:cs typeface="Century Gothic"/>
              </a:rPr>
              <a:t>A</a:t>
            </a:r>
            <a:r>
              <a:rPr sz="1100" spc="35" dirty="0">
                <a:solidFill>
                  <a:srgbClr val="2E2E2E"/>
                </a:solidFill>
                <a:latin typeface="Century Gothic"/>
                <a:cs typeface="Century Gothic"/>
              </a:rPr>
              <a:t> </a:t>
            </a:r>
            <a:r>
              <a:rPr sz="1100" dirty="0">
                <a:solidFill>
                  <a:srgbClr val="2E2E2E"/>
                </a:solidFill>
                <a:latin typeface="Century Gothic"/>
                <a:cs typeface="Century Gothic"/>
              </a:rPr>
              <a:t>positive trend</a:t>
            </a:r>
            <a:r>
              <a:rPr sz="1100" spc="20" dirty="0">
                <a:solidFill>
                  <a:srgbClr val="2E2E2E"/>
                </a:solidFill>
                <a:latin typeface="Century Gothic"/>
                <a:cs typeface="Century Gothic"/>
              </a:rPr>
              <a:t> </a:t>
            </a:r>
            <a:r>
              <a:rPr sz="1100" dirty="0">
                <a:solidFill>
                  <a:srgbClr val="2E2E2E"/>
                </a:solidFill>
                <a:latin typeface="Century Gothic"/>
                <a:cs typeface="Century Gothic"/>
              </a:rPr>
              <a:t>was</a:t>
            </a:r>
            <a:r>
              <a:rPr sz="1100" spc="30" dirty="0">
                <a:solidFill>
                  <a:srgbClr val="2E2E2E"/>
                </a:solidFill>
                <a:latin typeface="Century Gothic"/>
                <a:cs typeface="Century Gothic"/>
              </a:rPr>
              <a:t> </a:t>
            </a:r>
            <a:r>
              <a:rPr sz="1100" dirty="0">
                <a:solidFill>
                  <a:srgbClr val="2E2E2E"/>
                </a:solidFill>
                <a:latin typeface="Century Gothic"/>
                <a:cs typeface="Century Gothic"/>
              </a:rPr>
              <a:t>noticed</a:t>
            </a:r>
            <a:r>
              <a:rPr sz="1100" spc="25" dirty="0">
                <a:solidFill>
                  <a:srgbClr val="2E2E2E"/>
                </a:solidFill>
                <a:latin typeface="Century Gothic"/>
                <a:cs typeface="Century Gothic"/>
              </a:rPr>
              <a:t> </a:t>
            </a:r>
            <a:r>
              <a:rPr sz="1100" spc="35" dirty="0">
                <a:solidFill>
                  <a:srgbClr val="2E2E2E"/>
                </a:solidFill>
                <a:latin typeface="Century Gothic"/>
                <a:cs typeface="Century Gothic"/>
              </a:rPr>
              <a:t>in </a:t>
            </a:r>
            <a:r>
              <a:rPr sz="1100" spc="65" dirty="0">
                <a:solidFill>
                  <a:srgbClr val="2E2E2E"/>
                </a:solidFill>
                <a:latin typeface="Century Gothic"/>
                <a:cs typeface="Century Gothic"/>
              </a:rPr>
              <a:t>terms</a:t>
            </a:r>
            <a:r>
              <a:rPr sz="1100" spc="35" dirty="0">
                <a:solidFill>
                  <a:srgbClr val="2E2E2E"/>
                </a:solidFill>
                <a:latin typeface="Century Gothic"/>
                <a:cs typeface="Century Gothic"/>
              </a:rPr>
              <a:t> </a:t>
            </a:r>
            <a:r>
              <a:rPr sz="1100" dirty="0">
                <a:solidFill>
                  <a:srgbClr val="2E2E2E"/>
                </a:solidFill>
                <a:latin typeface="Century Gothic"/>
                <a:cs typeface="Century Gothic"/>
              </a:rPr>
              <a:t>of</a:t>
            </a:r>
            <a:r>
              <a:rPr sz="1100" spc="30" dirty="0">
                <a:solidFill>
                  <a:srgbClr val="2E2E2E"/>
                </a:solidFill>
                <a:latin typeface="Century Gothic"/>
                <a:cs typeface="Century Gothic"/>
              </a:rPr>
              <a:t> </a:t>
            </a:r>
            <a:r>
              <a:rPr sz="1100" dirty="0">
                <a:solidFill>
                  <a:srgbClr val="2E2E2E"/>
                </a:solidFill>
                <a:latin typeface="Century Gothic"/>
                <a:cs typeface="Century Gothic"/>
              </a:rPr>
              <a:t>production</a:t>
            </a:r>
            <a:r>
              <a:rPr sz="1100" spc="5" dirty="0">
                <a:solidFill>
                  <a:srgbClr val="2E2E2E"/>
                </a:solidFill>
                <a:latin typeface="Century Gothic"/>
                <a:cs typeface="Century Gothic"/>
              </a:rPr>
              <a:t> </a:t>
            </a:r>
            <a:r>
              <a:rPr sz="1100" dirty="0">
                <a:solidFill>
                  <a:srgbClr val="2E2E2E"/>
                </a:solidFill>
                <a:latin typeface="Century Gothic"/>
                <a:cs typeface="Century Gothic"/>
              </a:rPr>
              <a:t>quality as</a:t>
            </a:r>
            <a:r>
              <a:rPr sz="1100" spc="25" dirty="0">
                <a:solidFill>
                  <a:srgbClr val="2E2E2E"/>
                </a:solidFill>
                <a:latin typeface="Century Gothic"/>
                <a:cs typeface="Century Gothic"/>
              </a:rPr>
              <a:t> </a:t>
            </a:r>
            <a:r>
              <a:rPr sz="1100" spc="-25" dirty="0">
                <a:solidFill>
                  <a:srgbClr val="2E2E2E"/>
                </a:solidFill>
                <a:latin typeface="Century Gothic"/>
                <a:cs typeface="Century Gothic"/>
              </a:rPr>
              <a:t>the defect</a:t>
            </a:r>
            <a:r>
              <a:rPr sz="1100" spc="-5" dirty="0">
                <a:solidFill>
                  <a:srgbClr val="2E2E2E"/>
                </a:solidFill>
                <a:latin typeface="Century Gothic"/>
                <a:cs typeface="Century Gothic"/>
              </a:rPr>
              <a:t> </a:t>
            </a:r>
            <a:r>
              <a:rPr sz="1100" dirty="0">
                <a:solidFill>
                  <a:srgbClr val="2E2E2E"/>
                </a:solidFill>
                <a:latin typeface="Century Gothic"/>
                <a:cs typeface="Century Gothic"/>
              </a:rPr>
              <a:t>rate</a:t>
            </a:r>
            <a:r>
              <a:rPr sz="1100" spc="-10" dirty="0">
                <a:solidFill>
                  <a:srgbClr val="2E2E2E"/>
                </a:solidFill>
                <a:latin typeface="Century Gothic"/>
                <a:cs typeface="Century Gothic"/>
              </a:rPr>
              <a:t> </a:t>
            </a:r>
            <a:r>
              <a:rPr sz="1100" dirty="0">
                <a:solidFill>
                  <a:srgbClr val="2E2E2E"/>
                </a:solidFill>
                <a:latin typeface="Century Gothic"/>
                <a:cs typeface="Century Gothic"/>
              </a:rPr>
              <a:t>was</a:t>
            </a:r>
            <a:r>
              <a:rPr sz="1100" spc="-15" dirty="0">
                <a:solidFill>
                  <a:srgbClr val="2E2E2E"/>
                </a:solidFill>
                <a:latin typeface="Century Gothic"/>
                <a:cs typeface="Century Gothic"/>
              </a:rPr>
              <a:t> </a:t>
            </a:r>
            <a:r>
              <a:rPr sz="1100" spc="-10" dirty="0">
                <a:solidFill>
                  <a:srgbClr val="2E2E2E"/>
                </a:solidFill>
                <a:latin typeface="Century Gothic"/>
                <a:cs typeface="Century Gothic"/>
              </a:rPr>
              <a:t>reduced</a:t>
            </a:r>
            <a:r>
              <a:rPr sz="1100" spc="-15" dirty="0">
                <a:solidFill>
                  <a:srgbClr val="2E2E2E"/>
                </a:solidFill>
                <a:latin typeface="Century Gothic"/>
                <a:cs typeface="Century Gothic"/>
              </a:rPr>
              <a:t> </a:t>
            </a:r>
            <a:r>
              <a:rPr sz="1100" dirty="0">
                <a:solidFill>
                  <a:srgbClr val="2E2E2E"/>
                </a:solidFill>
                <a:latin typeface="Century Gothic"/>
                <a:cs typeface="Century Gothic"/>
              </a:rPr>
              <a:t>to 2%</a:t>
            </a:r>
            <a:r>
              <a:rPr sz="1100" spc="-5" dirty="0">
                <a:solidFill>
                  <a:srgbClr val="2E2E2E"/>
                </a:solidFill>
                <a:latin typeface="Century Gothic"/>
                <a:cs typeface="Century Gothic"/>
              </a:rPr>
              <a:t> </a:t>
            </a:r>
            <a:r>
              <a:rPr sz="1100" spc="-25" dirty="0">
                <a:solidFill>
                  <a:srgbClr val="2E2E2E"/>
                </a:solidFill>
                <a:latin typeface="Century Gothic"/>
                <a:cs typeface="Century Gothic"/>
              </a:rPr>
              <a:t>and </a:t>
            </a:r>
            <a:r>
              <a:rPr sz="1100" spc="50" dirty="0">
                <a:solidFill>
                  <a:srgbClr val="2E2E2E"/>
                </a:solidFill>
                <a:latin typeface="Century Gothic"/>
                <a:cs typeface="Century Gothic"/>
              </a:rPr>
              <a:t>less</a:t>
            </a:r>
            <a:r>
              <a:rPr sz="1100" spc="-5" dirty="0">
                <a:solidFill>
                  <a:srgbClr val="2E2E2E"/>
                </a:solidFill>
                <a:latin typeface="Century Gothic"/>
                <a:cs typeface="Century Gothic"/>
              </a:rPr>
              <a:t> </a:t>
            </a:r>
            <a:r>
              <a:rPr sz="1100" dirty="0">
                <a:solidFill>
                  <a:srgbClr val="2E2E2E"/>
                </a:solidFill>
                <a:latin typeface="Century Gothic"/>
                <a:cs typeface="Century Gothic"/>
              </a:rPr>
              <a:t>waste</a:t>
            </a:r>
            <a:r>
              <a:rPr sz="1100" spc="-20" dirty="0">
                <a:solidFill>
                  <a:srgbClr val="2E2E2E"/>
                </a:solidFill>
                <a:latin typeface="Century Gothic"/>
                <a:cs typeface="Century Gothic"/>
              </a:rPr>
              <a:t> </a:t>
            </a:r>
            <a:r>
              <a:rPr sz="1100" dirty="0">
                <a:solidFill>
                  <a:srgbClr val="2E2E2E"/>
                </a:solidFill>
                <a:latin typeface="Century Gothic"/>
                <a:cs typeface="Century Gothic"/>
              </a:rPr>
              <a:t>was</a:t>
            </a:r>
            <a:r>
              <a:rPr sz="1100" spc="-10" dirty="0">
                <a:solidFill>
                  <a:srgbClr val="2E2E2E"/>
                </a:solidFill>
                <a:latin typeface="Century Gothic"/>
                <a:cs typeface="Century Gothic"/>
              </a:rPr>
              <a:t> generated.</a:t>
            </a:r>
            <a:endParaRPr sz="1100">
              <a:latin typeface="Century Gothic"/>
              <a:cs typeface="Century Gothic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4416044" y="1907260"/>
            <a:ext cx="2082800" cy="1216660"/>
          </a:xfrm>
          <a:prstGeom prst="rect">
            <a:avLst/>
          </a:prstGeom>
        </p:spPr>
        <p:txBody>
          <a:bodyPr vert="horz" wrap="square" lIns="0" tIns="1047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25"/>
              </a:spcBef>
            </a:pPr>
            <a:r>
              <a:rPr sz="1100" dirty="0">
                <a:solidFill>
                  <a:srgbClr val="2E2E2E"/>
                </a:solidFill>
                <a:latin typeface="Century Gothic"/>
                <a:cs typeface="Century Gothic"/>
              </a:rPr>
              <a:t>Excerpt</a:t>
            </a:r>
            <a:r>
              <a:rPr sz="1100" spc="65" dirty="0">
                <a:solidFill>
                  <a:srgbClr val="2E2E2E"/>
                </a:solidFill>
                <a:latin typeface="Century Gothic"/>
                <a:cs typeface="Century Gothic"/>
              </a:rPr>
              <a:t> </a:t>
            </a:r>
            <a:r>
              <a:rPr sz="1100" spc="-50" dirty="0">
                <a:solidFill>
                  <a:srgbClr val="2E2E2E"/>
                </a:solidFill>
                <a:latin typeface="Century Gothic"/>
                <a:cs typeface="Century Gothic"/>
              </a:rPr>
              <a:t>3</a:t>
            </a:r>
            <a:endParaRPr sz="1100">
              <a:latin typeface="Century Gothic"/>
              <a:cs typeface="Century Gothic"/>
            </a:endParaRPr>
          </a:p>
          <a:p>
            <a:pPr marL="15240" marR="5080">
              <a:lnSpc>
                <a:spcPct val="100000"/>
              </a:lnSpc>
              <a:spcBef>
                <a:spcPts val="725"/>
              </a:spcBef>
            </a:pPr>
            <a:r>
              <a:rPr sz="1100" dirty="0">
                <a:solidFill>
                  <a:srgbClr val="2E2E2E"/>
                </a:solidFill>
                <a:latin typeface="Century Gothic"/>
                <a:cs typeface="Century Gothic"/>
              </a:rPr>
              <a:t>All</a:t>
            </a:r>
            <a:r>
              <a:rPr sz="1100" spc="65" dirty="0">
                <a:solidFill>
                  <a:srgbClr val="2E2E2E"/>
                </a:solidFill>
                <a:latin typeface="Century Gothic"/>
                <a:cs typeface="Century Gothic"/>
              </a:rPr>
              <a:t> </a:t>
            </a:r>
            <a:r>
              <a:rPr sz="1100" dirty="0">
                <a:solidFill>
                  <a:srgbClr val="2E2E2E"/>
                </a:solidFill>
                <a:latin typeface="Century Gothic"/>
                <a:cs typeface="Century Gothic"/>
              </a:rPr>
              <a:t>these</a:t>
            </a:r>
            <a:r>
              <a:rPr sz="1100" spc="70" dirty="0">
                <a:solidFill>
                  <a:srgbClr val="2E2E2E"/>
                </a:solidFill>
                <a:latin typeface="Century Gothic"/>
                <a:cs typeface="Century Gothic"/>
              </a:rPr>
              <a:t> </a:t>
            </a:r>
            <a:r>
              <a:rPr sz="1100" dirty="0">
                <a:solidFill>
                  <a:srgbClr val="2E2E2E"/>
                </a:solidFill>
                <a:latin typeface="Century Gothic"/>
                <a:cs typeface="Century Gothic"/>
              </a:rPr>
              <a:t>events</a:t>
            </a:r>
            <a:r>
              <a:rPr sz="1100" spc="45" dirty="0">
                <a:solidFill>
                  <a:srgbClr val="2E2E2E"/>
                </a:solidFill>
                <a:latin typeface="Century Gothic"/>
                <a:cs typeface="Century Gothic"/>
              </a:rPr>
              <a:t> </a:t>
            </a:r>
            <a:r>
              <a:rPr sz="1100" spc="-10" dirty="0">
                <a:solidFill>
                  <a:srgbClr val="2E2E2E"/>
                </a:solidFill>
                <a:latin typeface="Century Gothic"/>
                <a:cs typeface="Century Gothic"/>
              </a:rPr>
              <a:t>negatively </a:t>
            </a:r>
            <a:r>
              <a:rPr sz="1100" dirty="0">
                <a:solidFill>
                  <a:srgbClr val="2E2E2E"/>
                </a:solidFill>
                <a:latin typeface="Century Gothic"/>
                <a:cs typeface="Century Gothic"/>
              </a:rPr>
              <a:t>impacted</a:t>
            </a:r>
            <a:r>
              <a:rPr sz="1100" spc="-25" dirty="0">
                <a:solidFill>
                  <a:srgbClr val="2E2E2E"/>
                </a:solidFill>
                <a:latin typeface="Century Gothic"/>
                <a:cs typeface="Century Gothic"/>
              </a:rPr>
              <a:t> </a:t>
            </a:r>
            <a:r>
              <a:rPr sz="1100" dirty="0">
                <a:solidFill>
                  <a:srgbClr val="2E2E2E"/>
                </a:solidFill>
                <a:latin typeface="Century Gothic"/>
                <a:cs typeface="Century Gothic"/>
              </a:rPr>
              <a:t>the</a:t>
            </a:r>
            <a:r>
              <a:rPr sz="1100" spc="-10" dirty="0">
                <a:solidFill>
                  <a:srgbClr val="2E2E2E"/>
                </a:solidFill>
                <a:latin typeface="Century Gothic"/>
                <a:cs typeface="Century Gothic"/>
              </a:rPr>
              <a:t> </a:t>
            </a:r>
            <a:r>
              <a:rPr sz="1100" spc="60" dirty="0">
                <a:solidFill>
                  <a:srgbClr val="2E2E2E"/>
                </a:solidFill>
                <a:latin typeface="Century Gothic"/>
                <a:cs typeface="Century Gothic"/>
              </a:rPr>
              <a:t>results</a:t>
            </a:r>
            <a:r>
              <a:rPr sz="1100" dirty="0">
                <a:solidFill>
                  <a:srgbClr val="2E2E2E"/>
                </a:solidFill>
                <a:latin typeface="Century Gothic"/>
                <a:cs typeface="Century Gothic"/>
              </a:rPr>
              <a:t> </a:t>
            </a:r>
            <a:r>
              <a:rPr sz="1100" spc="-25" dirty="0">
                <a:solidFill>
                  <a:srgbClr val="2E2E2E"/>
                </a:solidFill>
                <a:latin typeface="Century Gothic"/>
                <a:cs typeface="Century Gothic"/>
              </a:rPr>
              <a:t>for </a:t>
            </a:r>
            <a:r>
              <a:rPr sz="1100" dirty="0">
                <a:solidFill>
                  <a:srgbClr val="2E2E2E"/>
                </a:solidFill>
                <a:latin typeface="Century Gothic"/>
                <a:cs typeface="Century Gothic"/>
              </a:rPr>
              <a:t>budget</a:t>
            </a:r>
            <a:r>
              <a:rPr sz="1100" spc="-10" dirty="0">
                <a:solidFill>
                  <a:srgbClr val="2E2E2E"/>
                </a:solidFill>
                <a:latin typeface="Century Gothic"/>
                <a:cs typeface="Century Gothic"/>
              </a:rPr>
              <a:t> </a:t>
            </a:r>
            <a:r>
              <a:rPr sz="1100" spc="-30" dirty="0">
                <a:solidFill>
                  <a:srgbClr val="2E2E2E"/>
                </a:solidFill>
                <a:latin typeface="Century Gothic"/>
                <a:cs typeface="Century Gothic"/>
              </a:rPr>
              <a:t>variance,</a:t>
            </a:r>
            <a:r>
              <a:rPr sz="1100" dirty="0">
                <a:solidFill>
                  <a:srgbClr val="2E2E2E"/>
                </a:solidFill>
                <a:latin typeface="Century Gothic"/>
                <a:cs typeface="Century Gothic"/>
              </a:rPr>
              <a:t> </a:t>
            </a:r>
            <a:r>
              <a:rPr sz="1100" spc="-10" dirty="0">
                <a:solidFill>
                  <a:srgbClr val="2E2E2E"/>
                </a:solidFill>
                <a:latin typeface="Century Gothic"/>
                <a:cs typeface="Century Gothic"/>
              </a:rPr>
              <a:t>although</a:t>
            </a:r>
            <a:r>
              <a:rPr sz="1100" spc="500" dirty="0">
                <a:solidFill>
                  <a:srgbClr val="2E2E2E"/>
                </a:solidFill>
                <a:latin typeface="Century Gothic"/>
                <a:cs typeface="Century Gothic"/>
              </a:rPr>
              <a:t> </a:t>
            </a:r>
            <a:r>
              <a:rPr sz="1100" dirty="0">
                <a:solidFill>
                  <a:srgbClr val="2E2E2E"/>
                </a:solidFill>
                <a:latin typeface="Century Gothic"/>
                <a:cs typeface="Century Gothic"/>
              </a:rPr>
              <a:t>the</a:t>
            </a:r>
            <a:r>
              <a:rPr sz="1100" spc="125" dirty="0">
                <a:solidFill>
                  <a:srgbClr val="2E2E2E"/>
                </a:solidFill>
                <a:latin typeface="Century Gothic"/>
                <a:cs typeface="Century Gothic"/>
              </a:rPr>
              <a:t> </a:t>
            </a:r>
            <a:r>
              <a:rPr sz="1100" dirty="0">
                <a:solidFill>
                  <a:srgbClr val="2E2E2E"/>
                </a:solidFill>
                <a:latin typeface="Century Gothic"/>
                <a:cs typeface="Century Gothic"/>
              </a:rPr>
              <a:t>production</a:t>
            </a:r>
            <a:r>
              <a:rPr sz="1100" spc="100" dirty="0">
                <a:solidFill>
                  <a:srgbClr val="2E2E2E"/>
                </a:solidFill>
                <a:latin typeface="Century Gothic"/>
                <a:cs typeface="Century Gothic"/>
              </a:rPr>
              <a:t> </a:t>
            </a:r>
            <a:r>
              <a:rPr sz="1100" dirty="0">
                <a:solidFill>
                  <a:srgbClr val="2E2E2E"/>
                </a:solidFill>
                <a:latin typeface="Century Gothic"/>
                <a:cs typeface="Century Gothic"/>
              </a:rPr>
              <a:t>output</a:t>
            </a:r>
            <a:r>
              <a:rPr sz="1100" spc="110" dirty="0">
                <a:solidFill>
                  <a:srgbClr val="2E2E2E"/>
                </a:solidFill>
                <a:latin typeface="Century Gothic"/>
                <a:cs typeface="Century Gothic"/>
              </a:rPr>
              <a:t> </a:t>
            </a:r>
            <a:r>
              <a:rPr sz="1100" spc="-10" dirty="0">
                <a:solidFill>
                  <a:srgbClr val="2E2E2E"/>
                </a:solidFill>
                <a:latin typeface="Century Gothic"/>
                <a:cs typeface="Century Gothic"/>
              </a:rPr>
              <a:t>stayed </a:t>
            </a:r>
            <a:r>
              <a:rPr sz="1100" dirty="0">
                <a:solidFill>
                  <a:srgbClr val="2E2E2E"/>
                </a:solidFill>
                <a:latin typeface="Century Gothic"/>
                <a:cs typeface="Century Gothic"/>
              </a:rPr>
              <a:t>the</a:t>
            </a:r>
            <a:r>
              <a:rPr sz="1100" spc="45" dirty="0">
                <a:solidFill>
                  <a:srgbClr val="2E2E2E"/>
                </a:solidFill>
                <a:latin typeface="Century Gothic"/>
                <a:cs typeface="Century Gothic"/>
              </a:rPr>
              <a:t> </a:t>
            </a:r>
            <a:r>
              <a:rPr sz="1100" spc="-10" dirty="0">
                <a:solidFill>
                  <a:srgbClr val="2E2E2E"/>
                </a:solidFill>
                <a:latin typeface="Century Gothic"/>
                <a:cs typeface="Century Gothic"/>
              </a:rPr>
              <a:t>same.</a:t>
            </a:r>
            <a:endParaRPr sz="1100">
              <a:latin typeface="Century Gothic"/>
              <a:cs typeface="Century Gothic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6743445" y="1472833"/>
            <a:ext cx="2303145" cy="972819"/>
          </a:xfrm>
          <a:prstGeom prst="rect">
            <a:avLst/>
          </a:prstGeom>
        </p:spPr>
        <p:txBody>
          <a:bodyPr vert="horz" wrap="square" lIns="0" tIns="666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25"/>
              </a:spcBef>
            </a:pPr>
            <a:r>
              <a:rPr sz="1100" dirty="0">
                <a:solidFill>
                  <a:srgbClr val="2E2E2E"/>
                </a:solidFill>
                <a:latin typeface="Century Gothic"/>
                <a:cs typeface="Century Gothic"/>
              </a:rPr>
              <a:t>Excerpt</a:t>
            </a:r>
            <a:r>
              <a:rPr sz="1100" spc="65" dirty="0">
                <a:solidFill>
                  <a:srgbClr val="2E2E2E"/>
                </a:solidFill>
                <a:latin typeface="Century Gothic"/>
                <a:cs typeface="Century Gothic"/>
              </a:rPr>
              <a:t> </a:t>
            </a:r>
            <a:r>
              <a:rPr sz="1100" spc="-50" dirty="0">
                <a:solidFill>
                  <a:srgbClr val="2E2E2E"/>
                </a:solidFill>
                <a:latin typeface="Century Gothic"/>
                <a:cs typeface="Century Gothic"/>
              </a:rPr>
              <a:t>5</a:t>
            </a:r>
            <a:endParaRPr sz="1100">
              <a:latin typeface="Century Gothic"/>
              <a:cs typeface="Century Gothic"/>
            </a:endParaRPr>
          </a:p>
          <a:p>
            <a:pPr marL="12700" marR="5080">
              <a:lnSpc>
                <a:spcPct val="100000"/>
              </a:lnSpc>
              <a:spcBef>
                <a:spcPts val="425"/>
              </a:spcBef>
            </a:pPr>
            <a:r>
              <a:rPr sz="1100" spc="20" dirty="0">
                <a:solidFill>
                  <a:srgbClr val="2E2E2E"/>
                </a:solidFill>
                <a:latin typeface="Century Gothic"/>
                <a:cs typeface="Century Gothic"/>
              </a:rPr>
              <a:t>Regarding</a:t>
            </a:r>
            <a:r>
              <a:rPr sz="1100" spc="70" dirty="0">
                <a:solidFill>
                  <a:srgbClr val="2E2E2E"/>
                </a:solidFill>
                <a:latin typeface="Century Gothic"/>
                <a:cs typeface="Century Gothic"/>
              </a:rPr>
              <a:t> </a:t>
            </a:r>
            <a:r>
              <a:rPr sz="1100" spc="20" dirty="0">
                <a:solidFill>
                  <a:srgbClr val="2E2E2E"/>
                </a:solidFill>
                <a:latin typeface="Century Gothic"/>
                <a:cs typeface="Century Gothic"/>
              </a:rPr>
              <a:t>timeliness,</a:t>
            </a:r>
            <a:r>
              <a:rPr sz="1100" spc="110" dirty="0">
                <a:solidFill>
                  <a:srgbClr val="2E2E2E"/>
                </a:solidFill>
                <a:latin typeface="Century Gothic"/>
                <a:cs typeface="Century Gothic"/>
              </a:rPr>
              <a:t> </a:t>
            </a:r>
            <a:r>
              <a:rPr sz="1100" spc="-25" dirty="0">
                <a:solidFill>
                  <a:srgbClr val="2E2E2E"/>
                </a:solidFill>
                <a:latin typeface="Century Gothic"/>
                <a:cs typeface="Century Gothic"/>
              </a:rPr>
              <a:t>the </a:t>
            </a:r>
            <a:r>
              <a:rPr sz="1100" dirty="0">
                <a:solidFill>
                  <a:srgbClr val="2E2E2E"/>
                </a:solidFill>
                <a:latin typeface="Century Gothic"/>
                <a:cs typeface="Century Gothic"/>
              </a:rPr>
              <a:t>production</a:t>
            </a:r>
            <a:r>
              <a:rPr sz="1100" spc="15" dirty="0">
                <a:solidFill>
                  <a:srgbClr val="2E2E2E"/>
                </a:solidFill>
                <a:latin typeface="Century Gothic"/>
                <a:cs typeface="Century Gothic"/>
              </a:rPr>
              <a:t> </a:t>
            </a:r>
            <a:r>
              <a:rPr sz="1100" spc="-50" dirty="0">
                <a:solidFill>
                  <a:srgbClr val="2E2E2E"/>
                </a:solidFill>
                <a:latin typeface="Century Gothic"/>
                <a:cs typeface="Century Gothic"/>
              </a:rPr>
              <a:t>cycle</a:t>
            </a:r>
            <a:r>
              <a:rPr sz="1100" spc="35" dirty="0">
                <a:solidFill>
                  <a:srgbClr val="2E2E2E"/>
                </a:solidFill>
                <a:latin typeface="Century Gothic"/>
                <a:cs typeface="Century Gothic"/>
              </a:rPr>
              <a:t> </a:t>
            </a:r>
            <a:r>
              <a:rPr sz="1100" spc="-20" dirty="0">
                <a:solidFill>
                  <a:srgbClr val="2E2E2E"/>
                </a:solidFill>
                <a:latin typeface="Century Gothic"/>
                <a:cs typeface="Century Gothic"/>
              </a:rPr>
              <a:t>and</a:t>
            </a:r>
            <a:r>
              <a:rPr sz="1100" spc="15" dirty="0">
                <a:solidFill>
                  <a:srgbClr val="2E2E2E"/>
                </a:solidFill>
                <a:latin typeface="Century Gothic"/>
                <a:cs typeface="Century Gothic"/>
              </a:rPr>
              <a:t> </a:t>
            </a:r>
            <a:r>
              <a:rPr sz="1100" spc="-10" dirty="0">
                <a:solidFill>
                  <a:srgbClr val="2E2E2E"/>
                </a:solidFill>
                <a:latin typeface="Century Gothic"/>
                <a:cs typeface="Century Gothic"/>
              </a:rPr>
              <a:t>production </a:t>
            </a:r>
            <a:r>
              <a:rPr sz="1100" dirty="0">
                <a:solidFill>
                  <a:srgbClr val="2E2E2E"/>
                </a:solidFill>
                <a:latin typeface="Century Gothic"/>
                <a:cs typeface="Century Gothic"/>
              </a:rPr>
              <a:t>schedule</a:t>
            </a:r>
            <a:r>
              <a:rPr sz="1100" spc="125" dirty="0">
                <a:solidFill>
                  <a:srgbClr val="2E2E2E"/>
                </a:solidFill>
                <a:latin typeface="Century Gothic"/>
                <a:cs typeface="Century Gothic"/>
              </a:rPr>
              <a:t> </a:t>
            </a:r>
            <a:r>
              <a:rPr sz="1100" dirty="0">
                <a:solidFill>
                  <a:srgbClr val="2E2E2E"/>
                </a:solidFill>
                <a:latin typeface="Century Gothic"/>
                <a:cs typeface="Century Gothic"/>
              </a:rPr>
              <a:t>attainment</a:t>
            </a:r>
            <a:r>
              <a:rPr sz="1100" spc="90" dirty="0">
                <a:solidFill>
                  <a:srgbClr val="2E2E2E"/>
                </a:solidFill>
                <a:latin typeface="Century Gothic"/>
                <a:cs typeface="Century Gothic"/>
              </a:rPr>
              <a:t> </a:t>
            </a:r>
            <a:r>
              <a:rPr sz="1100" spc="-10" dirty="0">
                <a:solidFill>
                  <a:srgbClr val="2E2E2E"/>
                </a:solidFill>
                <a:latin typeface="Century Gothic"/>
                <a:cs typeface="Century Gothic"/>
              </a:rPr>
              <a:t>targets </a:t>
            </a:r>
            <a:r>
              <a:rPr sz="1100" dirty="0">
                <a:solidFill>
                  <a:srgbClr val="2E2E2E"/>
                </a:solidFill>
                <a:latin typeface="Century Gothic"/>
                <a:cs typeface="Century Gothic"/>
              </a:rPr>
              <a:t>were</a:t>
            </a:r>
            <a:r>
              <a:rPr sz="1100" spc="20" dirty="0">
                <a:solidFill>
                  <a:srgbClr val="2E2E2E"/>
                </a:solidFill>
                <a:latin typeface="Century Gothic"/>
                <a:cs typeface="Century Gothic"/>
              </a:rPr>
              <a:t> </a:t>
            </a:r>
            <a:r>
              <a:rPr sz="1100" spc="-20" dirty="0">
                <a:solidFill>
                  <a:srgbClr val="2E2E2E"/>
                </a:solidFill>
                <a:latin typeface="Century Gothic"/>
                <a:cs typeface="Century Gothic"/>
              </a:rPr>
              <a:t>met.</a:t>
            </a:r>
            <a:endParaRPr sz="1100">
              <a:latin typeface="Century Gothic"/>
              <a:cs typeface="Century Gothic"/>
            </a:endParaRP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58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40"/>
              </a:spcBef>
            </a:pPr>
            <a:r>
              <a:rPr spc="195" dirty="0">
                <a:solidFill>
                  <a:srgbClr val="087150"/>
                </a:solidFill>
              </a:rPr>
              <a:t>EXERCISE</a:t>
            </a:r>
          </a:p>
          <a:p>
            <a:pPr marL="16510">
              <a:lnSpc>
                <a:spcPct val="100000"/>
              </a:lnSpc>
              <a:spcBef>
                <a:spcPts val="254"/>
              </a:spcBef>
            </a:pPr>
            <a:r>
              <a:rPr sz="1800" spc="200" dirty="0"/>
              <a:t>KPI</a:t>
            </a:r>
            <a:r>
              <a:rPr sz="1800" spc="55" dirty="0"/>
              <a:t> </a:t>
            </a:r>
            <a:r>
              <a:rPr sz="1800" spc="80" dirty="0"/>
              <a:t>DNA</a:t>
            </a:r>
            <a:r>
              <a:rPr sz="1800" spc="45" dirty="0"/>
              <a:t> </a:t>
            </a:r>
            <a:r>
              <a:rPr sz="1800" dirty="0"/>
              <a:t>MAP:</a:t>
            </a:r>
            <a:r>
              <a:rPr sz="1800" spc="45" dirty="0"/>
              <a:t> </a:t>
            </a:r>
            <a:r>
              <a:rPr sz="1800" spc="60" dirty="0"/>
              <a:t>Production</a:t>
            </a:r>
            <a:endParaRPr sz="1800"/>
          </a:p>
        </p:txBody>
      </p:sp>
      <p:grpSp>
        <p:nvGrpSpPr>
          <p:cNvPr id="3" name="object 3"/>
          <p:cNvGrpSpPr/>
          <p:nvPr/>
        </p:nvGrpSpPr>
        <p:grpSpPr>
          <a:xfrm>
            <a:off x="1382267" y="1712976"/>
            <a:ext cx="1729105" cy="904240"/>
            <a:chOff x="1382267" y="1712976"/>
            <a:chExt cx="1729105" cy="904240"/>
          </a:xfrm>
        </p:grpSpPr>
        <p:sp>
          <p:nvSpPr>
            <p:cNvPr id="4" name="object 4"/>
            <p:cNvSpPr/>
            <p:nvPr/>
          </p:nvSpPr>
          <p:spPr>
            <a:xfrm>
              <a:off x="1382268" y="2144267"/>
              <a:ext cx="1729105" cy="473075"/>
            </a:xfrm>
            <a:custGeom>
              <a:avLst/>
              <a:gdLst/>
              <a:ahLst/>
              <a:cxnLst/>
              <a:rect l="l" t="t" r="r" b="b"/>
              <a:pathLst>
                <a:path w="1729105" h="473075">
                  <a:moveTo>
                    <a:pt x="1729105" y="394843"/>
                  </a:moveTo>
                  <a:lnTo>
                    <a:pt x="1697355" y="394843"/>
                  </a:lnTo>
                  <a:lnTo>
                    <a:pt x="1697355" y="241808"/>
                  </a:lnTo>
                  <a:lnTo>
                    <a:pt x="1697355" y="229108"/>
                  </a:lnTo>
                  <a:lnTo>
                    <a:pt x="856869" y="229108"/>
                  </a:lnTo>
                  <a:lnTo>
                    <a:pt x="856869" y="0"/>
                  </a:lnTo>
                  <a:lnTo>
                    <a:pt x="856742" y="0"/>
                  </a:lnTo>
                  <a:lnTo>
                    <a:pt x="844169" y="0"/>
                  </a:lnTo>
                  <a:lnTo>
                    <a:pt x="844042" y="0"/>
                  </a:lnTo>
                  <a:lnTo>
                    <a:pt x="844042" y="230124"/>
                  </a:lnTo>
                  <a:lnTo>
                    <a:pt x="31750" y="230124"/>
                  </a:lnTo>
                  <a:lnTo>
                    <a:pt x="31750" y="396621"/>
                  </a:lnTo>
                  <a:lnTo>
                    <a:pt x="0" y="396621"/>
                  </a:lnTo>
                  <a:lnTo>
                    <a:pt x="38100" y="472821"/>
                  </a:lnTo>
                  <a:lnTo>
                    <a:pt x="69850" y="409321"/>
                  </a:lnTo>
                  <a:lnTo>
                    <a:pt x="76200" y="396621"/>
                  </a:lnTo>
                  <a:lnTo>
                    <a:pt x="44450" y="396621"/>
                  </a:lnTo>
                  <a:lnTo>
                    <a:pt x="44450" y="242824"/>
                  </a:lnTo>
                  <a:lnTo>
                    <a:pt x="856869" y="242824"/>
                  </a:lnTo>
                  <a:lnTo>
                    <a:pt x="856869" y="241808"/>
                  </a:lnTo>
                  <a:lnTo>
                    <a:pt x="1684655" y="241808"/>
                  </a:lnTo>
                  <a:lnTo>
                    <a:pt x="1684655" y="394843"/>
                  </a:lnTo>
                  <a:lnTo>
                    <a:pt x="1652905" y="394843"/>
                  </a:lnTo>
                  <a:lnTo>
                    <a:pt x="1691005" y="471043"/>
                  </a:lnTo>
                  <a:lnTo>
                    <a:pt x="1722755" y="407543"/>
                  </a:lnTo>
                  <a:lnTo>
                    <a:pt x="1729105" y="394843"/>
                  </a:lnTo>
                  <a:close/>
                </a:path>
              </a:pathLst>
            </a:custGeom>
            <a:solidFill>
              <a:srgbClr val="0871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61159" y="1712976"/>
              <a:ext cx="1193291" cy="507491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14143" y="1801355"/>
              <a:ext cx="685825" cy="368820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687067" y="1738884"/>
              <a:ext cx="1091565" cy="405765"/>
            </a:xfrm>
            <a:custGeom>
              <a:avLst/>
              <a:gdLst/>
              <a:ahLst/>
              <a:cxnLst/>
              <a:rect l="l" t="t" r="r" b="b"/>
              <a:pathLst>
                <a:path w="1091564" h="405764">
                  <a:moveTo>
                    <a:pt x="1023619" y="0"/>
                  </a:moveTo>
                  <a:lnTo>
                    <a:pt x="67563" y="0"/>
                  </a:lnTo>
                  <a:lnTo>
                    <a:pt x="41255" y="5306"/>
                  </a:lnTo>
                  <a:lnTo>
                    <a:pt x="19780" y="19780"/>
                  </a:lnTo>
                  <a:lnTo>
                    <a:pt x="5306" y="41255"/>
                  </a:lnTo>
                  <a:lnTo>
                    <a:pt x="0" y="67563"/>
                  </a:lnTo>
                  <a:lnTo>
                    <a:pt x="0" y="337819"/>
                  </a:lnTo>
                  <a:lnTo>
                    <a:pt x="5306" y="364128"/>
                  </a:lnTo>
                  <a:lnTo>
                    <a:pt x="19780" y="385603"/>
                  </a:lnTo>
                  <a:lnTo>
                    <a:pt x="41255" y="400077"/>
                  </a:lnTo>
                  <a:lnTo>
                    <a:pt x="67563" y="405383"/>
                  </a:lnTo>
                  <a:lnTo>
                    <a:pt x="1023619" y="405383"/>
                  </a:lnTo>
                  <a:lnTo>
                    <a:pt x="1049928" y="400077"/>
                  </a:lnTo>
                  <a:lnTo>
                    <a:pt x="1071403" y="385603"/>
                  </a:lnTo>
                  <a:lnTo>
                    <a:pt x="1085877" y="364128"/>
                  </a:lnTo>
                  <a:lnTo>
                    <a:pt x="1091183" y="337819"/>
                  </a:lnTo>
                  <a:lnTo>
                    <a:pt x="1091183" y="67563"/>
                  </a:lnTo>
                  <a:lnTo>
                    <a:pt x="1085877" y="41255"/>
                  </a:lnTo>
                  <a:lnTo>
                    <a:pt x="1071403" y="19780"/>
                  </a:lnTo>
                  <a:lnTo>
                    <a:pt x="1049928" y="5306"/>
                  </a:lnTo>
                  <a:lnTo>
                    <a:pt x="1023619" y="0"/>
                  </a:lnTo>
                  <a:close/>
                </a:path>
              </a:pathLst>
            </a:custGeom>
            <a:solidFill>
              <a:srgbClr val="0871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2005076" y="1848104"/>
            <a:ext cx="45593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40" dirty="0">
                <a:solidFill>
                  <a:srgbClr val="FFFFFF"/>
                </a:solidFill>
                <a:latin typeface="Century Gothic"/>
                <a:cs typeface="Century Gothic"/>
              </a:rPr>
              <a:t>COSTS</a:t>
            </a:r>
            <a:endParaRPr sz="1000">
              <a:latin typeface="Century Gothic"/>
              <a:cs typeface="Century Gothic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816863" y="1269491"/>
            <a:ext cx="1792605" cy="1763395"/>
            <a:chOff x="816863" y="1269491"/>
            <a:chExt cx="1792605" cy="1763395"/>
          </a:xfrm>
        </p:grpSpPr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06524" y="1269491"/>
              <a:ext cx="702538" cy="635508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32431" y="1295399"/>
              <a:ext cx="629412" cy="568451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979675" y="1336547"/>
              <a:ext cx="505968" cy="451103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16863" y="2590761"/>
              <a:ext cx="1257300" cy="413042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35735" y="2610573"/>
              <a:ext cx="1016520" cy="422186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842771" y="2616708"/>
              <a:ext cx="1155700" cy="311150"/>
            </a:xfrm>
            <a:custGeom>
              <a:avLst/>
              <a:gdLst/>
              <a:ahLst/>
              <a:cxnLst/>
              <a:rect l="l" t="t" r="r" b="b"/>
              <a:pathLst>
                <a:path w="1155700" h="311150">
                  <a:moveTo>
                    <a:pt x="1059815" y="0"/>
                  </a:moveTo>
                  <a:lnTo>
                    <a:pt x="95338" y="0"/>
                  </a:lnTo>
                  <a:lnTo>
                    <a:pt x="58228" y="7491"/>
                  </a:lnTo>
                  <a:lnTo>
                    <a:pt x="27924" y="27924"/>
                  </a:lnTo>
                  <a:lnTo>
                    <a:pt x="7492" y="58239"/>
                  </a:lnTo>
                  <a:lnTo>
                    <a:pt x="0" y="95376"/>
                  </a:lnTo>
                  <a:lnTo>
                    <a:pt x="0" y="215518"/>
                  </a:lnTo>
                  <a:lnTo>
                    <a:pt x="7492" y="252656"/>
                  </a:lnTo>
                  <a:lnTo>
                    <a:pt x="27924" y="282971"/>
                  </a:lnTo>
                  <a:lnTo>
                    <a:pt x="58228" y="303404"/>
                  </a:lnTo>
                  <a:lnTo>
                    <a:pt x="95338" y="310895"/>
                  </a:lnTo>
                  <a:lnTo>
                    <a:pt x="1059815" y="310895"/>
                  </a:lnTo>
                  <a:lnTo>
                    <a:pt x="1096952" y="303404"/>
                  </a:lnTo>
                  <a:lnTo>
                    <a:pt x="1127267" y="282971"/>
                  </a:lnTo>
                  <a:lnTo>
                    <a:pt x="1147700" y="252656"/>
                  </a:lnTo>
                  <a:lnTo>
                    <a:pt x="1155192" y="215518"/>
                  </a:lnTo>
                  <a:lnTo>
                    <a:pt x="1155192" y="95376"/>
                  </a:lnTo>
                  <a:lnTo>
                    <a:pt x="1147700" y="58239"/>
                  </a:lnTo>
                  <a:lnTo>
                    <a:pt x="1127267" y="27924"/>
                  </a:lnTo>
                  <a:lnTo>
                    <a:pt x="1096952" y="7491"/>
                  </a:lnTo>
                  <a:lnTo>
                    <a:pt x="105981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1041298" y="2662554"/>
            <a:ext cx="7575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50" dirty="0">
                <a:solidFill>
                  <a:srgbClr val="087150"/>
                </a:solidFill>
                <a:latin typeface="Century Gothic"/>
                <a:cs typeface="Century Gothic"/>
              </a:rPr>
              <a:t>Expenses</a:t>
            </a:r>
            <a:endParaRPr sz="1200">
              <a:latin typeface="Century Gothic"/>
              <a:cs typeface="Century Gothic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2468879" y="2589237"/>
            <a:ext cx="1259205" cy="440690"/>
            <a:chOff x="2468879" y="2589237"/>
            <a:chExt cx="1259205" cy="440690"/>
          </a:xfrm>
        </p:grpSpPr>
        <p:pic>
          <p:nvPicPr>
            <p:cNvPr id="18" name="object 1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468879" y="2589237"/>
              <a:ext cx="1258823" cy="413042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604515" y="2607525"/>
              <a:ext cx="987577" cy="422186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2494787" y="2615183"/>
              <a:ext cx="1156970" cy="311150"/>
            </a:xfrm>
            <a:custGeom>
              <a:avLst/>
              <a:gdLst/>
              <a:ahLst/>
              <a:cxnLst/>
              <a:rect l="l" t="t" r="r" b="b"/>
              <a:pathLst>
                <a:path w="1156970" h="311150">
                  <a:moveTo>
                    <a:pt x="1061339" y="0"/>
                  </a:moveTo>
                  <a:lnTo>
                    <a:pt x="95376" y="0"/>
                  </a:lnTo>
                  <a:lnTo>
                    <a:pt x="58239" y="7491"/>
                  </a:lnTo>
                  <a:lnTo>
                    <a:pt x="27924" y="27924"/>
                  </a:lnTo>
                  <a:lnTo>
                    <a:pt x="7491" y="58239"/>
                  </a:lnTo>
                  <a:lnTo>
                    <a:pt x="0" y="95376"/>
                  </a:lnTo>
                  <a:lnTo>
                    <a:pt x="0" y="215518"/>
                  </a:lnTo>
                  <a:lnTo>
                    <a:pt x="7491" y="252656"/>
                  </a:lnTo>
                  <a:lnTo>
                    <a:pt x="27924" y="282971"/>
                  </a:lnTo>
                  <a:lnTo>
                    <a:pt x="58239" y="303404"/>
                  </a:lnTo>
                  <a:lnTo>
                    <a:pt x="95376" y="310895"/>
                  </a:lnTo>
                  <a:lnTo>
                    <a:pt x="1061339" y="310895"/>
                  </a:lnTo>
                  <a:lnTo>
                    <a:pt x="1098476" y="303404"/>
                  </a:lnTo>
                  <a:lnTo>
                    <a:pt x="1128791" y="282971"/>
                  </a:lnTo>
                  <a:lnTo>
                    <a:pt x="1149224" y="252656"/>
                  </a:lnTo>
                  <a:lnTo>
                    <a:pt x="1156715" y="215518"/>
                  </a:lnTo>
                  <a:lnTo>
                    <a:pt x="1156715" y="95376"/>
                  </a:lnTo>
                  <a:lnTo>
                    <a:pt x="1149224" y="58239"/>
                  </a:lnTo>
                  <a:lnTo>
                    <a:pt x="1128791" y="27924"/>
                  </a:lnTo>
                  <a:lnTo>
                    <a:pt x="1098476" y="7491"/>
                  </a:lnTo>
                  <a:lnTo>
                    <a:pt x="106133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2709798" y="2660396"/>
            <a:ext cx="72834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45" dirty="0">
                <a:solidFill>
                  <a:srgbClr val="087150"/>
                </a:solidFill>
                <a:latin typeface="Century Gothic"/>
                <a:cs typeface="Century Gothic"/>
              </a:rPr>
              <a:t>Planning</a:t>
            </a:r>
            <a:endParaRPr sz="1200">
              <a:latin typeface="Century Gothic"/>
              <a:cs typeface="Century Gothic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885374" y="2956521"/>
            <a:ext cx="1179830" cy="588645"/>
            <a:chOff x="885374" y="2956521"/>
            <a:chExt cx="1179830" cy="588645"/>
          </a:xfrm>
        </p:grpSpPr>
        <p:pic>
          <p:nvPicPr>
            <p:cNvPr id="23" name="object 2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85374" y="3206217"/>
              <a:ext cx="1179727" cy="338833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902208" y="3223259"/>
              <a:ext cx="1096010" cy="254635"/>
            </a:xfrm>
            <a:custGeom>
              <a:avLst/>
              <a:gdLst/>
              <a:ahLst/>
              <a:cxnLst/>
              <a:rect l="l" t="t" r="r" b="b"/>
              <a:pathLst>
                <a:path w="1096010" h="254635">
                  <a:moveTo>
                    <a:pt x="1053337" y="0"/>
                  </a:moveTo>
                  <a:lnTo>
                    <a:pt x="42417" y="0"/>
                  </a:lnTo>
                  <a:lnTo>
                    <a:pt x="25905" y="3341"/>
                  </a:lnTo>
                  <a:lnTo>
                    <a:pt x="12422" y="12446"/>
                  </a:lnTo>
                  <a:lnTo>
                    <a:pt x="3332" y="25931"/>
                  </a:lnTo>
                  <a:lnTo>
                    <a:pt x="0" y="42417"/>
                  </a:lnTo>
                  <a:lnTo>
                    <a:pt x="0" y="212089"/>
                  </a:lnTo>
                  <a:lnTo>
                    <a:pt x="3332" y="228576"/>
                  </a:lnTo>
                  <a:lnTo>
                    <a:pt x="12422" y="242061"/>
                  </a:lnTo>
                  <a:lnTo>
                    <a:pt x="25905" y="251166"/>
                  </a:lnTo>
                  <a:lnTo>
                    <a:pt x="42417" y="254507"/>
                  </a:lnTo>
                  <a:lnTo>
                    <a:pt x="1053337" y="254507"/>
                  </a:lnTo>
                  <a:lnTo>
                    <a:pt x="1069824" y="251166"/>
                  </a:lnTo>
                  <a:lnTo>
                    <a:pt x="1083310" y="242061"/>
                  </a:lnTo>
                  <a:lnTo>
                    <a:pt x="1092414" y="228576"/>
                  </a:lnTo>
                  <a:lnTo>
                    <a:pt x="1095755" y="212089"/>
                  </a:lnTo>
                  <a:lnTo>
                    <a:pt x="1095755" y="42417"/>
                  </a:lnTo>
                  <a:lnTo>
                    <a:pt x="1092414" y="25931"/>
                  </a:lnTo>
                  <a:lnTo>
                    <a:pt x="1083310" y="12446"/>
                  </a:lnTo>
                  <a:lnTo>
                    <a:pt x="1069824" y="3341"/>
                  </a:lnTo>
                  <a:lnTo>
                    <a:pt x="1053337" y="0"/>
                  </a:lnTo>
                  <a:close/>
                </a:path>
              </a:pathLst>
            </a:custGeom>
            <a:solidFill>
              <a:srgbClr val="DFDF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64920" y="2956521"/>
              <a:ext cx="417588" cy="394754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1293876" y="2982467"/>
              <a:ext cx="312420" cy="292735"/>
            </a:xfrm>
            <a:custGeom>
              <a:avLst/>
              <a:gdLst/>
              <a:ahLst/>
              <a:cxnLst/>
              <a:rect l="l" t="t" r="r" b="b"/>
              <a:pathLst>
                <a:path w="312419" h="292735">
                  <a:moveTo>
                    <a:pt x="156210" y="0"/>
                  </a:moveTo>
                  <a:lnTo>
                    <a:pt x="106850" y="7461"/>
                  </a:lnTo>
                  <a:lnTo>
                    <a:pt x="63971" y="28236"/>
                  </a:lnTo>
                  <a:lnTo>
                    <a:pt x="30150" y="59911"/>
                  </a:lnTo>
                  <a:lnTo>
                    <a:pt x="7967" y="100071"/>
                  </a:lnTo>
                  <a:lnTo>
                    <a:pt x="0" y="146304"/>
                  </a:lnTo>
                  <a:lnTo>
                    <a:pt x="7967" y="192536"/>
                  </a:lnTo>
                  <a:lnTo>
                    <a:pt x="30150" y="232696"/>
                  </a:lnTo>
                  <a:lnTo>
                    <a:pt x="63971" y="264371"/>
                  </a:lnTo>
                  <a:lnTo>
                    <a:pt x="106850" y="285146"/>
                  </a:lnTo>
                  <a:lnTo>
                    <a:pt x="156210" y="292608"/>
                  </a:lnTo>
                  <a:lnTo>
                    <a:pt x="205569" y="285146"/>
                  </a:lnTo>
                  <a:lnTo>
                    <a:pt x="248448" y="264371"/>
                  </a:lnTo>
                  <a:lnTo>
                    <a:pt x="282269" y="232696"/>
                  </a:lnTo>
                  <a:lnTo>
                    <a:pt x="304452" y="192536"/>
                  </a:lnTo>
                  <a:lnTo>
                    <a:pt x="312420" y="146304"/>
                  </a:lnTo>
                  <a:lnTo>
                    <a:pt x="304452" y="100071"/>
                  </a:lnTo>
                  <a:lnTo>
                    <a:pt x="282269" y="59911"/>
                  </a:lnTo>
                  <a:lnTo>
                    <a:pt x="248448" y="28236"/>
                  </a:lnTo>
                  <a:lnTo>
                    <a:pt x="205569" y="7461"/>
                  </a:lnTo>
                  <a:lnTo>
                    <a:pt x="15621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54455" y="3034664"/>
              <a:ext cx="190864" cy="167386"/>
            </a:xfrm>
            <a:prstGeom prst="rect">
              <a:avLst/>
            </a:prstGeom>
          </p:spPr>
        </p:pic>
      </p:grpSp>
      <p:sp>
        <p:nvSpPr>
          <p:cNvPr id="28" name="object 28"/>
          <p:cNvSpPr txBox="1"/>
          <p:nvPr/>
        </p:nvSpPr>
        <p:spPr>
          <a:xfrm>
            <a:off x="1294002" y="3297428"/>
            <a:ext cx="31115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90" dirty="0">
                <a:solidFill>
                  <a:srgbClr val="5F5F5F"/>
                </a:solidFill>
                <a:latin typeface="Century Gothic"/>
                <a:cs typeface="Century Gothic"/>
              </a:rPr>
              <a:t>KPIs</a:t>
            </a:r>
            <a:endParaRPr sz="1000">
              <a:latin typeface="Century Gothic"/>
              <a:cs typeface="Century Gothic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2551106" y="2936748"/>
            <a:ext cx="1179830" cy="590550"/>
            <a:chOff x="2551106" y="2936748"/>
            <a:chExt cx="1179830" cy="590550"/>
          </a:xfrm>
        </p:grpSpPr>
        <p:pic>
          <p:nvPicPr>
            <p:cNvPr id="30" name="object 3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551106" y="3187929"/>
              <a:ext cx="1179727" cy="338833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2567940" y="3204972"/>
              <a:ext cx="1096010" cy="254635"/>
            </a:xfrm>
            <a:custGeom>
              <a:avLst/>
              <a:gdLst/>
              <a:ahLst/>
              <a:cxnLst/>
              <a:rect l="l" t="t" r="r" b="b"/>
              <a:pathLst>
                <a:path w="1096010" h="254635">
                  <a:moveTo>
                    <a:pt x="1053338" y="0"/>
                  </a:moveTo>
                  <a:lnTo>
                    <a:pt x="42418" y="0"/>
                  </a:lnTo>
                  <a:lnTo>
                    <a:pt x="25931" y="3341"/>
                  </a:lnTo>
                  <a:lnTo>
                    <a:pt x="12445" y="12446"/>
                  </a:lnTo>
                  <a:lnTo>
                    <a:pt x="3341" y="25931"/>
                  </a:lnTo>
                  <a:lnTo>
                    <a:pt x="0" y="42417"/>
                  </a:lnTo>
                  <a:lnTo>
                    <a:pt x="0" y="212089"/>
                  </a:lnTo>
                  <a:lnTo>
                    <a:pt x="3341" y="228576"/>
                  </a:lnTo>
                  <a:lnTo>
                    <a:pt x="12445" y="242061"/>
                  </a:lnTo>
                  <a:lnTo>
                    <a:pt x="25931" y="251166"/>
                  </a:lnTo>
                  <a:lnTo>
                    <a:pt x="42418" y="254507"/>
                  </a:lnTo>
                  <a:lnTo>
                    <a:pt x="1053338" y="254507"/>
                  </a:lnTo>
                  <a:lnTo>
                    <a:pt x="1069824" y="251166"/>
                  </a:lnTo>
                  <a:lnTo>
                    <a:pt x="1083310" y="242061"/>
                  </a:lnTo>
                  <a:lnTo>
                    <a:pt x="1092414" y="228576"/>
                  </a:lnTo>
                  <a:lnTo>
                    <a:pt x="1095756" y="212089"/>
                  </a:lnTo>
                  <a:lnTo>
                    <a:pt x="1095756" y="42417"/>
                  </a:lnTo>
                  <a:lnTo>
                    <a:pt x="1092414" y="25931"/>
                  </a:lnTo>
                  <a:lnTo>
                    <a:pt x="1083310" y="12446"/>
                  </a:lnTo>
                  <a:lnTo>
                    <a:pt x="1069824" y="3341"/>
                  </a:lnTo>
                  <a:lnTo>
                    <a:pt x="1053338" y="0"/>
                  </a:lnTo>
                  <a:close/>
                </a:path>
              </a:pathLst>
            </a:custGeom>
            <a:solidFill>
              <a:srgbClr val="DFDF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932176" y="2936748"/>
              <a:ext cx="416064" cy="396239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2959608" y="2964180"/>
              <a:ext cx="312420" cy="292735"/>
            </a:xfrm>
            <a:custGeom>
              <a:avLst/>
              <a:gdLst/>
              <a:ahLst/>
              <a:cxnLst/>
              <a:rect l="l" t="t" r="r" b="b"/>
              <a:pathLst>
                <a:path w="312420" h="292735">
                  <a:moveTo>
                    <a:pt x="156210" y="0"/>
                  </a:moveTo>
                  <a:lnTo>
                    <a:pt x="106850" y="7461"/>
                  </a:lnTo>
                  <a:lnTo>
                    <a:pt x="63971" y="28236"/>
                  </a:lnTo>
                  <a:lnTo>
                    <a:pt x="30150" y="59911"/>
                  </a:lnTo>
                  <a:lnTo>
                    <a:pt x="7967" y="100071"/>
                  </a:lnTo>
                  <a:lnTo>
                    <a:pt x="0" y="146304"/>
                  </a:lnTo>
                  <a:lnTo>
                    <a:pt x="7967" y="192536"/>
                  </a:lnTo>
                  <a:lnTo>
                    <a:pt x="30150" y="232696"/>
                  </a:lnTo>
                  <a:lnTo>
                    <a:pt x="63971" y="264371"/>
                  </a:lnTo>
                  <a:lnTo>
                    <a:pt x="106850" y="285146"/>
                  </a:lnTo>
                  <a:lnTo>
                    <a:pt x="156210" y="292608"/>
                  </a:lnTo>
                  <a:lnTo>
                    <a:pt x="205569" y="285146"/>
                  </a:lnTo>
                  <a:lnTo>
                    <a:pt x="248448" y="264371"/>
                  </a:lnTo>
                  <a:lnTo>
                    <a:pt x="282269" y="232696"/>
                  </a:lnTo>
                  <a:lnTo>
                    <a:pt x="304452" y="192536"/>
                  </a:lnTo>
                  <a:lnTo>
                    <a:pt x="312419" y="146304"/>
                  </a:lnTo>
                  <a:lnTo>
                    <a:pt x="304452" y="100071"/>
                  </a:lnTo>
                  <a:lnTo>
                    <a:pt x="282269" y="59911"/>
                  </a:lnTo>
                  <a:lnTo>
                    <a:pt x="248448" y="28236"/>
                  </a:lnTo>
                  <a:lnTo>
                    <a:pt x="205569" y="7461"/>
                  </a:lnTo>
                  <a:lnTo>
                    <a:pt x="15621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" name="object 34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021711" y="3014853"/>
              <a:ext cx="189340" cy="168910"/>
            </a:xfrm>
            <a:prstGeom prst="rect">
              <a:avLst/>
            </a:prstGeom>
          </p:spPr>
        </p:pic>
      </p:grpSp>
      <p:sp>
        <p:nvSpPr>
          <p:cNvPr id="35" name="object 35"/>
          <p:cNvSpPr txBox="1"/>
          <p:nvPr/>
        </p:nvSpPr>
        <p:spPr>
          <a:xfrm>
            <a:off x="2981070" y="3269361"/>
            <a:ext cx="31115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90" dirty="0">
                <a:solidFill>
                  <a:srgbClr val="5F5F5F"/>
                </a:solidFill>
                <a:latin typeface="Century Gothic"/>
                <a:cs typeface="Century Gothic"/>
              </a:rPr>
              <a:t>KPIs</a:t>
            </a:r>
            <a:endParaRPr sz="1000">
              <a:latin typeface="Century Gothic"/>
              <a:cs typeface="Century Gothic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1321308" y="4303763"/>
            <a:ext cx="1652905" cy="987425"/>
            <a:chOff x="1321308" y="4303763"/>
            <a:chExt cx="1652905" cy="987425"/>
          </a:xfrm>
        </p:grpSpPr>
        <p:sp>
          <p:nvSpPr>
            <p:cNvPr id="37" name="object 37"/>
            <p:cNvSpPr/>
            <p:nvPr/>
          </p:nvSpPr>
          <p:spPr>
            <a:xfrm>
              <a:off x="1321308" y="4733543"/>
              <a:ext cx="1652905" cy="557530"/>
            </a:xfrm>
            <a:custGeom>
              <a:avLst/>
              <a:gdLst/>
              <a:ahLst/>
              <a:cxnLst/>
              <a:rect l="l" t="t" r="r" b="b"/>
              <a:pathLst>
                <a:path w="1652905" h="557529">
                  <a:moveTo>
                    <a:pt x="1652778" y="470928"/>
                  </a:moveTo>
                  <a:lnTo>
                    <a:pt x="1579499" y="514223"/>
                  </a:lnTo>
                  <a:lnTo>
                    <a:pt x="1585836" y="518337"/>
                  </a:lnTo>
                  <a:lnTo>
                    <a:pt x="818896" y="528485"/>
                  </a:lnTo>
                  <a:lnTo>
                    <a:pt x="818896" y="0"/>
                  </a:lnTo>
                  <a:lnTo>
                    <a:pt x="818642" y="0"/>
                  </a:lnTo>
                  <a:lnTo>
                    <a:pt x="806196" y="0"/>
                  </a:lnTo>
                  <a:lnTo>
                    <a:pt x="805942" y="0"/>
                  </a:lnTo>
                  <a:lnTo>
                    <a:pt x="805942" y="529628"/>
                  </a:lnTo>
                  <a:lnTo>
                    <a:pt x="66954" y="519607"/>
                  </a:lnTo>
                  <a:lnTo>
                    <a:pt x="67602" y="519176"/>
                  </a:lnTo>
                  <a:lnTo>
                    <a:pt x="74041" y="514858"/>
                  </a:lnTo>
                  <a:lnTo>
                    <a:pt x="0" y="472694"/>
                  </a:lnTo>
                  <a:lnTo>
                    <a:pt x="10795" y="557276"/>
                  </a:lnTo>
                  <a:lnTo>
                    <a:pt x="48399" y="532053"/>
                  </a:lnTo>
                  <a:lnTo>
                    <a:pt x="818896" y="542417"/>
                  </a:lnTo>
                  <a:lnTo>
                    <a:pt x="818896" y="541235"/>
                  </a:lnTo>
                  <a:lnTo>
                    <a:pt x="1293380" y="534924"/>
                  </a:lnTo>
                  <a:lnTo>
                    <a:pt x="1605038" y="530783"/>
                  </a:lnTo>
                  <a:lnTo>
                    <a:pt x="1643380" y="555625"/>
                  </a:lnTo>
                  <a:lnTo>
                    <a:pt x="1647507" y="518337"/>
                  </a:lnTo>
                  <a:lnTo>
                    <a:pt x="1647558" y="517906"/>
                  </a:lnTo>
                  <a:lnTo>
                    <a:pt x="1652778" y="470928"/>
                  </a:lnTo>
                  <a:close/>
                </a:path>
              </a:pathLst>
            </a:custGeom>
            <a:solidFill>
              <a:srgbClr val="0871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8" name="object 3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562100" y="4303763"/>
              <a:ext cx="1193291" cy="505980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744980" y="4392155"/>
              <a:ext cx="826020" cy="368820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1588008" y="4329683"/>
              <a:ext cx="1091565" cy="403860"/>
            </a:xfrm>
            <a:custGeom>
              <a:avLst/>
              <a:gdLst/>
              <a:ahLst/>
              <a:cxnLst/>
              <a:rect l="l" t="t" r="r" b="b"/>
              <a:pathLst>
                <a:path w="1091564" h="403860">
                  <a:moveTo>
                    <a:pt x="1023873" y="0"/>
                  </a:moveTo>
                  <a:lnTo>
                    <a:pt x="67309" y="0"/>
                  </a:lnTo>
                  <a:lnTo>
                    <a:pt x="41094" y="5284"/>
                  </a:lnTo>
                  <a:lnTo>
                    <a:pt x="19700" y="19700"/>
                  </a:lnTo>
                  <a:lnTo>
                    <a:pt x="5284" y="41094"/>
                  </a:lnTo>
                  <a:lnTo>
                    <a:pt x="0" y="67310"/>
                  </a:lnTo>
                  <a:lnTo>
                    <a:pt x="0" y="336550"/>
                  </a:lnTo>
                  <a:lnTo>
                    <a:pt x="5284" y="362765"/>
                  </a:lnTo>
                  <a:lnTo>
                    <a:pt x="19700" y="384159"/>
                  </a:lnTo>
                  <a:lnTo>
                    <a:pt x="41094" y="398575"/>
                  </a:lnTo>
                  <a:lnTo>
                    <a:pt x="67309" y="403860"/>
                  </a:lnTo>
                  <a:lnTo>
                    <a:pt x="1023873" y="403860"/>
                  </a:lnTo>
                  <a:lnTo>
                    <a:pt x="1050089" y="398575"/>
                  </a:lnTo>
                  <a:lnTo>
                    <a:pt x="1071483" y="384159"/>
                  </a:lnTo>
                  <a:lnTo>
                    <a:pt x="1085899" y="362765"/>
                  </a:lnTo>
                  <a:lnTo>
                    <a:pt x="1091184" y="336550"/>
                  </a:lnTo>
                  <a:lnTo>
                    <a:pt x="1091184" y="67310"/>
                  </a:lnTo>
                  <a:lnTo>
                    <a:pt x="1085899" y="41094"/>
                  </a:lnTo>
                  <a:lnTo>
                    <a:pt x="1071483" y="19700"/>
                  </a:lnTo>
                  <a:lnTo>
                    <a:pt x="1050089" y="5284"/>
                  </a:lnTo>
                  <a:lnTo>
                    <a:pt x="1023873" y="0"/>
                  </a:lnTo>
                  <a:close/>
                </a:path>
              </a:pathLst>
            </a:custGeom>
            <a:solidFill>
              <a:srgbClr val="0871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1" name="object 41"/>
          <p:cNvSpPr txBox="1"/>
          <p:nvPr/>
        </p:nvSpPr>
        <p:spPr>
          <a:xfrm>
            <a:off x="1835657" y="4438903"/>
            <a:ext cx="59626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60" dirty="0">
                <a:solidFill>
                  <a:srgbClr val="FFFFFF"/>
                </a:solidFill>
                <a:latin typeface="Century Gothic"/>
                <a:cs typeface="Century Gothic"/>
              </a:rPr>
              <a:t>QUALITY</a:t>
            </a:r>
            <a:endParaRPr sz="1000">
              <a:latin typeface="Century Gothic"/>
              <a:cs typeface="Century Gothic"/>
            </a:endParaRPr>
          </a:p>
        </p:txBody>
      </p:sp>
      <p:grpSp>
        <p:nvGrpSpPr>
          <p:cNvPr id="42" name="object 42"/>
          <p:cNvGrpSpPr/>
          <p:nvPr/>
        </p:nvGrpSpPr>
        <p:grpSpPr>
          <a:xfrm>
            <a:off x="716280" y="3858780"/>
            <a:ext cx="1793875" cy="1763395"/>
            <a:chOff x="716280" y="3858780"/>
            <a:chExt cx="1793875" cy="1763395"/>
          </a:xfrm>
        </p:grpSpPr>
        <p:pic>
          <p:nvPicPr>
            <p:cNvPr id="43" name="object 43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807463" y="3858780"/>
              <a:ext cx="702538" cy="637019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833372" y="3884676"/>
              <a:ext cx="629411" cy="568451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880616" y="3927348"/>
              <a:ext cx="505967" cy="449579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16280" y="5180076"/>
              <a:ext cx="1258824" cy="414540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982980" y="5199875"/>
              <a:ext cx="723912" cy="422186"/>
            </a:xfrm>
            <a:prstGeom prst="rect">
              <a:avLst/>
            </a:prstGeom>
          </p:spPr>
        </p:pic>
        <p:sp>
          <p:nvSpPr>
            <p:cNvPr id="48" name="object 48"/>
            <p:cNvSpPr/>
            <p:nvPr/>
          </p:nvSpPr>
          <p:spPr>
            <a:xfrm>
              <a:off x="742188" y="5205984"/>
              <a:ext cx="1156970" cy="312420"/>
            </a:xfrm>
            <a:custGeom>
              <a:avLst/>
              <a:gdLst/>
              <a:ahLst/>
              <a:cxnLst/>
              <a:rect l="l" t="t" r="r" b="b"/>
              <a:pathLst>
                <a:path w="1156970" h="312420">
                  <a:moveTo>
                    <a:pt x="1060958" y="0"/>
                  </a:moveTo>
                  <a:lnTo>
                    <a:pt x="95808" y="0"/>
                  </a:lnTo>
                  <a:lnTo>
                    <a:pt x="58518" y="7532"/>
                  </a:lnTo>
                  <a:lnTo>
                    <a:pt x="28063" y="28067"/>
                  </a:lnTo>
                  <a:lnTo>
                    <a:pt x="7529" y="58507"/>
                  </a:lnTo>
                  <a:lnTo>
                    <a:pt x="0" y="95758"/>
                  </a:lnTo>
                  <a:lnTo>
                    <a:pt x="0" y="216662"/>
                  </a:lnTo>
                  <a:lnTo>
                    <a:pt x="7529" y="253912"/>
                  </a:lnTo>
                  <a:lnTo>
                    <a:pt x="28063" y="284353"/>
                  </a:lnTo>
                  <a:lnTo>
                    <a:pt x="58518" y="304887"/>
                  </a:lnTo>
                  <a:lnTo>
                    <a:pt x="95808" y="312420"/>
                  </a:lnTo>
                  <a:lnTo>
                    <a:pt x="1060958" y="312420"/>
                  </a:lnTo>
                  <a:lnTo>
                    <a:pt x="1098208" y="304887"/>
                  </a:lnTo>
                  <a:lnTo>
                    <a:pt x="1128648" y="284353"/>
                  </a:lnTo>
                  <a:lnTo>
                    <a:pt x="1149183" y="253912"/>
                  </a:lnTo>
                  <a:lnTo>
                    <a:pt x="1156716" y="216662"/>
                  </a:lnTo>
                  <a:lnTo>
                    <a:pt x="1156716" y="95758"/>
                  </a:lnTo>
                  <a:lnTo>
                    <a:pt x="1149183" y="58507"/>
                  </a:lnTo>
                  <a:lnTo>
                    <a:pt x="1128648" y="28067"/>
                  </a:lnTo>
                  <a:lnTo>
                    <a:pt x="1098208" y="7532"/>
                  </a:lnTo>
                  <a:lnTo>
                    <a:pt x="106095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9" name="object 49"/>
          <p:cNvSpPr txBox="1"/>
          <p:nvPr/>
        </p:nvSpPr>
        <p:spPr>
          <a:xfrm>
            <a:off x="1088237" y="5253354"/>
            <a:ext cx="46482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087150"/>
                </a:solidFill>
                <a:latin typeface="Century Gothic"/>
                <a:cs typeface="Century Gothic"/>
              </a:rPr>
              <a:t>Scrap</a:t>
            </a:r>
            <a:endParaRPr sz="1200">
              <a:latin typeface="Century Gothic"/>
              <a:cs typeface="Century Gothic"/>
            </a:endParaRPr>
          </a:p>
        </p:txBody>
      </p:sp>
      <p:grpSp>
        <p:nvGrpSpPr>
          <p:cNvPr id="50" name="object 50"/>
          <p:cNvGrpSpPr/>
          <p:nvPr/>
        </p:nvGrpSpPr>
        <p:grpSpPr>
          <a:xfrm>
            <a:off x="2369820" y="5123688"/>
            <a:ext cx="1259205" cy="565785"/>
            <a:chOff x="2369820" y="5123688"/>
            <a:chExt cx="1259205" cy="565785"/>
          </a:xfrm>
        </p:grpSpPr>
        <p:pic>
          <p:nvPicPr>
            <p:cNvPr id="51" name="object 5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369820" y="5178552"/>
              <a:ext cx="1258824" cy="413042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2508504" y="5123688"/>
              <a:ext cx="981468" cy="565378"/>
            </a:xfrm>
            <a:prstGeom prst="rect">
              <a:avLst/>
            </a:prstGeom>
          </p:spPr>
        </p:pic>
        <p:sp>
          <p:nvSpPr>
            <p:cNvPr id="53" name="object 53"/>
            <p:cNvSpPr/>
            <p:nvPr/>
          </p:nvSpPr>
          <p:spPr>
            <a:xfrm>
              <a:off x="2395728" y="5204460"/>
              <a:ext cx="1156970" cy="311150"/>
            </a:xfrm>
            <a:custGeom>
              <a:avLst/>
              <a:gdLst/>
              <a:ahLst/>
              <a:cxnLst/>
              <a:rect l="l" t="t" r="r" b="b"/>
              <a:pathLst>
                <a:path w="1156970" h="311150">
                  <a:moveTo>
                    <a:pt x="1061339" y="0"/>
                  </a:moveTo>
                  <a:lnTo>
                    <a:pt x="95377" y="0"/>
                  </a:lnTo>
                  <a:lnTo>
                    <a:pt x="58239" y="7491"/>
                  </a:lnTo>
                  <a:lnTo>
                    <a:pt x="27924" y="27924"/>
                  </a:lnTo>
                  <a:lnTo>
                    <a:pt x="7491" y="58239"/>
                  </a:lnTo>
                  <a:lnTo>
                    <a:pt x="0" y="95376"/>
                  </a:lnTo>
                  <a:lnTo>
                    <a:pt x="0" y="215518"/>
                  </a:lnTo>
                  <a:lnTo>
                    <a:pt x="7491" y="252656"/>
                  </a:lnTo>
                  <a:lnTo>
                    <a:pt x="27924" y="282971"/>
                  </a:lnTo>
                  <a:lnTo>
                    <a:pt x="58239" y="303404"/>
                  </a:lnTo>
                  <a:lnTo>
                    <a:pt x="95377" y="310895"/>
                  </a:lnTo>
                  <a:lnTo>
                    <a:pt x="1061339" y="310895"/>
                  </a:lnTo>
                  <a:lnTo>
                    <a:pt x="1098476" y="303404"/>
                  </a:lnTo>
                  <a:lnTo>
                    <a:pt x="1128791" y="282971"/>
                  </a:lnTo>
                  <a:lnTo>
                    <a:pt x="1149224" y="252656"/>
                  </a:lnTo>
                  <a:lnTo>
                    <a:pt x="1156716" y="215518"/>
                  </a:lnTo>
                  <a:lnTo>
                    <a:pt x="1156716" y="95376"/>
                  </a:lnTo>
                  <a:lnTo>
                    <a:pt x="1149224" y="58239"/>
                  </a:lnTo>
                  <a:lnTo>
                    <a:pt x="1128791" y="27924"/>
                  </a:lnTo>
                  <a:lnTo>
                    <a:pt x="1098476" y="7491"/>
                  </a:lnTo>
                  <a:lnTo>
                    <a:pt x="106133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4" name="object 54"/>
          <p:cNvSpPr txBox="1"/>
          <p:nvPr/>
        </p:nvSpPr>
        <p:spPr>
          <a:xfrm>
            <a:off x="2605785" y="5173472"/>
            <a:ext cx="737235" cy="36322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indent="57785">
              <a:lnSpc>
                <a:spcPct val="100899"/>
              </a:lnSpc>
              <a:spcBef>
                <a:spcPts val="90"/>
              </a:spcBef>
            </a:pPr>
            <a:r>
              <a:rPr sz="1100" spc="-10" dirty="0">
                <a:solidFill>
                  <a:srgbClr val="087150"/>
                </a:solidFill>
                <a:latin typeface="Century Gothic"/>
                <a:cs typeface="Century Gothic"/>
              </a:rPr>
              <a:t>Meeting standards</a:t>
            </a:r>
            <a:endParaRPr sz="1100">
              <a:latin typeface="Century Gothic"/>
              <a:cs typeface="Century Gothic"/>
            </a:endParaRPr>
          </a:p>
        </p:txBody>
      </p:sp>
      <p:grpSp>
        <p:nvGrpSpPr>
          <p:cNvPr id="55" name="object 55"/>
          <p:cNvGrpSpPr/>
          <p:nvPr/>
        </p:nvGrpSpPr>
        <p:grpSpPr>
          <a:xfrm>
            <a:off x="786314" y="5545835"/>
            <a:ext cx="1179830" cy="588645"/>
            <a:chOff x="786314" y="5545835"/>
            <a:chExt cx="1179830" cy="588645"/>
          </a:xfrm>
        </p:grpSpPr>
        <p:pic>
          <p:nvPicPr>
            <p:cNvPr id="56" name="object 56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786314" y="5797255"/>
              <a:ext cx="1179727" cy="336846"/>
            </a:xfrm>
            <a:prstGeom prst="rect">
              <a:avLst/>
            </a:prstGeom>
          </p:spPr>
        </p:pic>
        <p:sp>
          <p:nvSpPr>
            <p:cNvPr id="57" name="object 57"/>
            <p:cNvSpPr/>
            <p:nvPr/>
          </p:nvSpPr>
          <p:spPr>
            <a:xfrm>
              <a:off x="803148" y="5814059"/>
              <a:ext cx="1096010" cy="253365"/>
            </a:xfrm>
            <a:custGeom>
              <a:avLst/>
              <a:gdLst/>
              <a:ahLst/>
              <a:cxnLst/>
              <a:rect l="l" t="t" r="r" b="b"/>
              <a:pathLst>
                <a:path w="1096010" h="253364">
                  <a:moveTo>
                    <a:pt x="1053591" y="0"/>
                  </a:moveTo>
                  <a:lnTo>
                    <a:pt x="42164" y="0"/>
                  </a:lnTo>
                  <a:lnTo>
                    <a:pt x="25749" y="3312"/>
                  </a:lnTo>
                  <a:lnTo>
                    <a:pt x="12347" y="12347"/>
                  </a:lnTo>
                  <a:lnTo>
                    <a:pt x="3312" y="25749"/>
                  </a:lnTo>
                  <a:lnTo>
                    <a:pt x="0" y="42163"/>
                  </a:lnTo>
                  <a:lnTo>
                    <a:pt x="0" y="210819"/>
                  </a:lnTo>
                  <a:lnTo>
                    <a:pt x="3312" y="227234"/>
                  </a:lnTo>
                  <a:lnTo>
                    <a:pt x="12347" y="240636"/>
                  </a:lnTo>
                  <a:lnTo>
                    <a:pt x="25749" y="249671"/>
                  </a:lnTo>
                  <a:lnTo>
                    <a:pt x="42164" y="252983"/>
                  </a:lnTo>
                  <a:lnTo>
                    <a:pt x="1053591" y="252983"/>
                  </a:lnTo>
                  <a:lnTo>
                    <a:pt x="1069984" y="249671"/>
                  </a:lnTo>
                  <a:lnTo>
                    <a:pt x="1083389" y="240636"/>
                  </a:lnTo>
                  <a:lnTo>
                    <a:pt x="1092436" y="227234"/>
                  </a:lnTo>
                  <a:lnTo>
                    <a:pt x="1095756" y="210819"/>
                  </a:lnTo>
                  <a:lnTo>
                    <a:pt x="1095756" y="42163"/>
                  </a:lnTo>
                  <a:lnTo>
                    <a:pt x="1092436" y="25749"/>
                  </a:lnTo>
                  <a:lnTo>
                    <a:pt x="1083389" y="12347"/>
                  </a:lnTo>
                  <a:lnTo>
                    <a:pt x="1069984" y="3312"/>
                  </a:lnTo>
                  <a:lnTo>
                    <a:pt x="1053591" y="0"/>
                  </a:lnTo>
                  <a:close/>
                </a:path>
              </a:pathLst>
            </a:custGeom>
            <a:solidFill>
              <a:srgbClr val="DFDF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8" name="object 58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165860" y="5545835"/>
              <a:ext cx="417588" cy="396278"/>
            </a:xfrm>
            <a:prstGeom prst="rect">
              <a:avLst/>
            </a:prstGeom>
          </p:spPr>
        </p:pic>
        <p:sp>
          <p:nvSpPr>
            <p:cNvPr id="59" name="object 59"/>
            <p:cNvSpPr/>
            <p:nvPr/>
          </p:nvSpPr>
          <p:spPr>
            <a:xfrm>
              <a:off x="1194816" y="5573267"/>
              <a:ext cx="312420" cy="292735"/>
            </a:xfrm>
            <a:custGeom>
              <a:avLst/>
              <a:gdLst/>
              <a:ahLst/>
              <a:cxnLst/>
              <a:rect l="l" t="t" r="r" b="b"/>
              <a:pathLst>
                <a:path w="312419" h="292735">
                  <a:moveTo>
                    <a:pt x="156209" y="0"/>
                  </a:moveTo>
                  <a:lnTo>
                    <a:pt x="106836" y="7459"/>
                  </a:lnTo>
                  <a:lnTo>
                    <a:pt x="63954" y="28229"/>
                  </a:lnTo>
                  <a:lnTo>
                    <a:pt x="30139" y="59900"/>
                  </a:lnTo>
                  <a:lnTo>
                    <a:pt x="7963" y="100062"/>
                  </a:lnTo>
                  <a:lnTo>
                    <a:pt x="0" y="146303"/>
                  </a:lnTo>
                  <a:lnTo>
                    <a:pt x="7963" y="192545"/>
                  </a:lnTo>
                  <a:lnTo>
                    <a:pt x="30139" y="232707"/>
                  </a:lnTo>
                  <a:lnTo>
                    <a:pt x="63954" y="264378"/>
                  </a:lnTo>
                  <a:lnTo>
                    <a:pt x="106836" y="285148"/>
                  </a:lnTo>
                  <a:lnTo>
                    <a:pt x="156209" y="292607"/>
                  </a:lnTo>
                  <a:lnTo>
                    <a:pt x="205569" y="285148"/>
                  </a:lnTo>
                  <a:lnTo>
                    <a:pt x="248448" y="264378"/>
                  </a:lnTo>
                  <a:lnTo>
                    <a:pt x="282269" y="232707"/>
                  </a:lnTo>
                  <a:lnTo>
                    <a:pt x="304452" y="192545"/>
                  </a:lnTo>
                  <a:lnTo>
                    <a:pt x="312420" y="146303"/>
                  </a:lnTo>
                  <a:lnTo>
                    <a:pt x="304452" y="100062"/>
                  </a:lnTo>
                  <a:lnTo>
                    <a:pt x="282269" y="59900"/>
                  </a:lnTo>
                  <a:lnTo>
                    <a:pt x="248448" y="28229"/>
                  </a:lnTo>
                  <a:lnTo>
                    <a:pt x="205569" y="7459"/>
                  </a:lnTo>
                  <a:lnTo>
                    <a:pt x="15620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0" name="object 60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255407" y="5623928"/>
              <a:ext cx="190868" cy="167360"/>
            </a:xfrm>
            <a:prstGeom prst="rect">
              <a:avLst/>
            </a:prstGeom>
          </p:spPr>
        </p:pic>
      </p:grpSp>
      <p:sp>
        <p:nvSpPr>
          <p:cNvPr id="61" name="object 61"/>
          <p:cNvSpPr txBox="1"/>
          <p:nvPr/>
        </p:nvSpPr>
        <p:spPr>
          <a:xfrm>
            <a:off x="1222349" y="5889447"/>
            <a:ext cx="31115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90" dirty="0">
                <a:solidFill>
                  <a:srgbClr val="5F5F5F"/>
                </a:solidFill>
                <a:latin typeface="Century Gothic"/>
                <a:cs typeface="Century Gothic"/>
              </a:rPr>
              <a:t>KPIs</a:t>
            </a:r>
            <a:endParaRPr sz="1000">
              <a:latin typeface="Century Gothic"/>
              <a:cs typeface="Century Gothic"/>
            </a:endParaRPr>
          </a:p>
        </p:txBody>
      </p:sp>
      <p:grpSp>
        <p:nvGrpSpPr>
          <p:cNvPr id="62" name="object 62"/>
          <p:cNvGrpSpPr/>
          <p:nvPr/>
        </p:nvGrpSpPr>
        <p:grpSpPr>
          <a:xfrm>
            <a:off x="2452046" y="5527547"/>
            <a:ext cx="1179830" cy="588645"/>
            <a:chOff x="2452046" y="5527547"/>
            <a:chExt cx="1179830" cy="588645"/>
          </a:xfrm>
        </p:grpSpPr>
        <p:pic>
          <p:nvPicPr>
            <p:cNvPr id="63" name="object 63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2452046" y="5778967"/>
              <a:ext cx="1179727" cy="336846"/>
            </a:xfrm>
            <a:prstGeom prst="rect">
              <a:avLst/>
            </a:prstGeom>
          </p:spPr>
        </p:pic>
        <p:sp>
          <p:nvSpPr>
            <p:cNvPr id="64" name="object 64"/>
            <p:cNvSpPr/>
            <p:nvPr/>
          </p:nvSpPr>
          <p:spPr>
            <a:xfrm>
              <a:off x="2468880" y="5795771"/>
              <a:ext cx="1096010" cy="253365"/>
            </a:xfrm>
            <a:custGeom>
              <a:avLst/>
              <a:gdLst/>
              <a:ahLst/>
              <a:cxnLst/>
              <a:rect l="l" t="t" r="r" b="b"/>
              <a:pathLst>
                <a:path w="1096010" h="253364">
                  <a:moveTo>
                    <a:pt x="1053592" y="0"/>
                  </a:moveTo>
                  <a:lnTo>
                    <a:pt x="42163" y="0"/>
                  </a:lnTo>
                  <a:lnTo>
                    <a:pt x="25771" y="3312"/>
                  </a:lnTo>
                  <a:lnTo>
                    <a:pt x="12366" y="12347"/>
                  </a:lnTo>
                  <a:lnTo>
                    <a:pt x="3319" y="25749"/>
                  </a:lnTo>
                  <a:lnTo>
                    <a:pt x="0" y="42163"/>
                  </a:lnTo>
                  <a:lnTo>
                    <a:pt x="0" y="210819"/>
                  </a:lnTo>
                  <a:lnTo>
                    <a:pt x="3319" y="227234"/>
                  </a:lnTo>
                  <a:lnTo>
                    <a:pt x="12366" y="240636"/>
                  </a:lnTo>
                  <a:lnTo>
                    <a:pt x="25771" y="249671"/>
                  </a:lnTo>
                  <a:lnTo>
                    <a:pt x="42163" y="252983"/>
                  </a:lnTo>
                  <a:lnTo>
                    <a:pt x="1053592" y="252983"/>
                  </a:lnTo>
                  <a:lnTo>
                    <a:pt x="1069984" y="249671"/>
                  </a:lnTo>
                  <a:lnTo>
                    <a:pt x="1083389" y="240636"/>
                  </a:lnTo>
                  <a:lnTo>
                    <a:pt x="1092436" y="227234"/>
                  </a:lnTo>
                  <a:lnTo>
                    <a:pt x="1095756" y="210819"/>
                  </a:lnTo>
                  <a:lnTo>
                    <a:pt x="1095756" y="42163"/>
                  </a:lnTo>
                  <a:lnTo>
                    <a:pt x="1092436" y="25749"/>
                  </a:lnTo>
                  <a:lnTo>
                    <a:pt x="1083389" y="12347"/>
                  </a:lnTo>
                  <a:lnTo>
                    <a:pt x="1069984" y="3312"/>
                  </a:lnTo>
                  <a:lnTo>
                    <a:pt x="1053592" y="0"/>
                  </a:lnTo>
                  <a:close/>
                </a:path>
              </a:pathLst>
            </a:custGeom>
            <a:solidFill>
              <a:srgbClr val="DFDF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5" name="object 65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2831592" y="5527547"/>
              <a:ext cx="417588" cy="394766"/>
            </a:xfrm>
            <a:prstGeom prst="rect">
              <a:avLst/>
            </a:prstGeom>
          </p:spPr>
        </p:pic>
        <p:sp>
          <p:nvSpPr>
            <p:cNvPr id="66" name="object 66"/>
            <p:cNvSpPr/>
            <p:nvPr/>
          </p:nvSpPr>
          <p:spPr>
            <a:xfrm>
              <a:off x="2860548" y="5554979"/>
              <a:ext cx="312420" cy="291465"/>
            </a:xfrm>
            <a:custGeom>
              <a:avLst/>
              <a:gdLst/>
              <a:ahLst/>
              <a:cxnLst/>
              <a:rect l="l" t="t" r="r" b="b"/>
              <a:pathLst>
                <a:path w="312419" h="291464">
                  <a:moveTo>
                    <a:pt x="156209" y="0"/>
                  </a:moveTo>
                  <a:lnTo>
                    <a:pt x="106850" y="7420"/>
                  </a:lnTo>
                  <a:lnTo>
                    <a:pt x="63971" y="28081"/>
                  </a:lnTo>
                  <a:lnTo>
                    <a:pt x="30150" y="59587"/>
                  </a:lnTo>
                  <a:lnTo>
                    <a:pt x="7967" y="99540"/>
                  </a:lnTo>
                  <a:lnTo>
                    <a:pt x="0" y="145542"/>
                  </a:lnTo>
                  <a:lnTo>
                    <a:pt x="7967" y="191543"/>
                  </a:lnTo>
                  <a:lnTo>
                    <a:pt x="30150" y="231496"/>
                  </a:lnTo>
                  <a:lnTo>
                    <a:pt x="63971" y="263002"/>
                  </a:lnTo>
                  <a:lnTo>
                    <a:pt x="106850" y="283663"/>
                  </a:lnTo>
                  <a:lnTo>
                    <a:pt x="156209" y="291084"/>
                  </a:lnTo>
                  <a:lnTo>
                    <a:pt x="205569" y="283663"/>
                  </a:lnTo>
                  <a:lnTo>
                    <a:pt x="248448" y="263002"/>
                  </a:lnTo>
                  <a:lnTo>
                    <a:pt x="282269" y="231496"/>
                  </a:lnTo>
                  <a:lnTo>
                    <a:pt x="304452" y="191543"/>
                  </a:lnTo>
                  <a:lnTo>
                    <a:pt x="312419" y="145542"/>
                  </a:lnTo>
                  <a:lnTo>
                    <a:pt x="304452" y="99540"/>
                  </a:lnTo>
                  <a:lnTo>
                    <a:pt x="282269" y="59587"/>
                  </a:lnTo>
                  <a:lnTo>
                    <a:pt x="248448" y="28081"/>
                  </a:lnTo>
                  <a:lnTo>
                    <a:pt x="205569" y="7420"/>
                  </a:lnTo>
                  <a:lnTo>
                    <a:pt x="15620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2921343" y="5605640"/>
              <a:ext cx="191135" cy="168275"/>
            </a:xfrm>
            <a:custGeom>
              <a:avLst/>
              <a:gdLst/>
              <a:ahLst/>
              <a:cxnLst/>
              <a:rect l="l" t="t" r="r" b="b"/>
              <a:pathLst>
                <a:path w="191135" h="168275">
                  <a:moveTo>
                    <a:pt x="176187" y="13779"/>
                  </a:moveTo>
                  <a:lnTo>
                    <a:pt x="175247" y="10033"/>
                  </a:lnTo>
                  <a:lnTo>
                    <a:pt x="175171" y="9690"/>
                  </a:lnTo>
                  <a:lnTo>
                    <a:pt x="175044" y="9385"/>
                  </a:lnTo>
                  <a:lnTo>
                    <a:pt x="174917" y="8788"/>
                  </a:lnTo>
                  <a:lnTo>
                    <a:pt x="174396" y="7073"/>
                  </a:lnTo>
                  <a:lnTo>
                    <a:pt x="174294" y="6731"/>
                  </a:lnTo>
                  <a:lnTo>
                    <a:pt x="173266" y="3251"/>
                  </a:lnTo>
                  <a:lnTo>
                    <a:pt x="169405" y="1193"/>
                  </a:lnTo>
                  <a:lnTo>
                    <a:pt x="169405" y="9258"/>
                  </a:lnTo>
                  <a:lnTo>
                    <a:pt x="169202" y="9258"/>
                  </a:lnTo>
                  <a:lnTo>
                    <a:pt x="169202" y="14592"/>
                  </a:lnTo>
                  <a:lnTo>
                    <a:pt x="166916" y="16751"/>
                  </a:lnTo>
                  <a:lnTo>
                    <a:pt x="160820" y="16751"/>
                  </a:lnTo>
                  <a:lnTo>
                    <a:pt x="158534" y="14592"/>
                  </a:lnTo>
                  <a:lnTo>
                    <a:pt x="158648" y="9385"/>
                  </a:lnTo>
                  <a:lnTo>
                    <a:pt x="158661" y="9258"/>
                  </a:lnTo>
                  <a:lnTo>
                    <a:pt x="160820" y="7073"/>
                  </a:lnTo>
                  <a:lnTo>
                    <a:pt x="163614" y="6731"/>
                  </a:lnTo>
                  <a:lnTo>
                    <a:pt x="166789" y="6731"/>
                  </a:lnTo>
                  <a:lnTo>
                    <a:pt x="169405" y="9258"/>
                  </a:lnTo>
                  <a:lnTo>
                    <a:pt x="169405" y="1193"/>
                  </a:lnTo>
                  <a:lnTo>
                    <a:pt x="167170" y="0"/>
                  </a:lnTo>
                  <a:lnTo>
                    <a:pt x="154825" y="3251"/>
                  </a:lnTo>
                  <a:lnTo>
                    <a:pt x="151511" y="8788"/>
                  </a:lnTo>
                  <a:lnTo>
                    <a:pt x="151536" y="10033"/>
                  </a:lnTo>
                  <a:lnTo>
                    <a:pt x="152857" y="14592"/>
                  </a:lnTo>
                  <a:lnTo>
                    <a:pt x="152946" y="14897"/>
                  </a:lnTo>
                  <a:lnTo>
                    <a:pt x="153327" y="15633"/>
                  </a:lnTo>
                  <a:lnTo>
                    <a:pt x="153327" y="16370"/>
                  </a:lnTo>
                  <a:lnTo>
                    <a:pt x="152565" y="16751"/>
                  </a:lnTo>
                  <a:lnTo>
                    <a:pt x="126403" y="36042"/>
                  </a:lnTo>
                  <a:lnTo>
                    <a:pt x="125641" y="36410"/>
                  </a:lnTo>
                  <a:lnTo>
                    <a:pt x="125260" y="36779"/>
                  </a:lnTo>
                  <a:lnTo>
                    <a:pt x="124498" y="36410"/>
                  </a:lnTo>
                  <a:lnTo>
                    <a:pt x="124244" y="36258"/>
                  </a:lnTo>
                  <a:lnTo>
                    <a:pt x="124244" y="43091"/>
                  </a:lnTo>
                  <a:lnTo>
                    <a:pt x="124117" y="43091"/>
                  </a:lnTo>
                  <a:lnTo>
                    <a:pt x="124066" y="46151"/>
                  </a:lnTo>
                  <a:lnTo>
                    <a:pt x="123964" y="47320"/>
                  </a:lnTo>
                  <a:lnTo>
                    <a:pt x="123863" y="48412"/>
                  </a:lnTo>
                  <a:lnTo>
                    <a:pt x="121450" y="50520"/>
                  </a:lnTo>
                  <a:lnTo>
                    <a:pt x="117563" y="50520"/>
                  </a:lnTo>
                  <a:lnTo>
                    <a:pt x="114719" y="50050"/>
                  </a:lnTo>
                  <a:lnTo>
                    <a:pt x="112941" y="47739"/>
                  </a:lnTo>
                  <a:lnTo>
                    <a:pt x="113271" y="46151"/>
                  </a:lnTo>
                  <a:lnTo>
                    <a:pt x="113360" y="45694"/>
                  </a:lnTo>
                  <a:lnTo>
                    <a:pt x="113449" y="45008"/>
                  </a:lnTo>
                  <a:lnTo>
                    <a:pt x="113563" y="42379"/>
                  </a:lnTo>
                  <a:lnTo>
                    <a:pt x="114414" y="41617"/>
                  </a:lnTo>
                  <a:lnTo>
                    <a:pt x="116116" y="40284"/>
                  </a:lnTo>
                  <a:lnTo>
                    <a:pt x="118910" y="40500"/>
                  </a:lnTo>
                  <a:lnTo>
                    <a:pt x="122999" y="40767"/>
                  </a:lnTo>
                  <a:lnTo>
                    <a:pt x="121907" y="40767"/>
                  </a:lnTo>
                  <a:lnTo>
                    <a:pt x="124244" y="43091"/>
                  </a:lnTo>
                  <a:lnTo>
                    <a:pt x="124244" y="36258"/>
                  </a:lnTo>
                  <a:lnTo>
                    <a:pt x="120307" y="33743"/>
                  </a:lnTo>
                  <a:lnTo>
                    <a:pt x="113931" y="34264"/>
                  </a:lnTo>
                  <a:lnTo>
                    <a:pt x="114642" y="34264"/>
                  </a:lnTo>
                  <a:lnTo>
                    <a:pt x="111036" y="37528"/>
                  </a:lnTo>
                  <a:lnTo>
                    <a:pt x="110274" y="38265"/>
                  </a:lnTo>
                  <a:lnTo>
                    <a:pt x="109893" y="38265"/>
                  </a:lnTo>
                  <a:lnTo>
                    <a:pt x="109004" y="37896"/>
                  </a:lnTo>
                  <a:lnTo>
                    <a:pt x="92824" y="30175"/>
                  </a:lnTo>
                  <a:lnTo>
                    <a:pt x="91897" y="29730"/>
                  </a:lnTo>
                  <a:lnTo>
                    <a:pt x="88011" y="27876"/>
                  </a:lnTo>
                  <a:lnTo>
                    <a:pt x="82588" y="25285"/>
                  </a:lnTo>
                  <a:lnTo>
                    <a:pt x="81838" y="24968"/>
                  </a:lnTo>
                  <a:lnTo>
                    <a:pt x="81826" y="19837"/>
                  </a:lnTo>
                  <a:lnTo>
                    <a:pt x="81508" y="18021"/>
                  </a:lnTo>
                  <a:lnTo>
                    <a:pt x="81432" y="17564"/>
                  </a:lnTo>
                  <a:lnTo>
                    <a:pt x="80962" y="14897"/>
                  </a:lnTo>
                  <a:lnTo>
                    <a:pt x="80911" y="14592"/>
                  </a:lnTo>
                  <a:lnTo>
                    <a:pt x="80810" y="13970"/>
                  </a:lnTo>
                  <a:lnTo>
                    <a:pt x="75857" y="10706"/>
                  </a:lnTo>
                  <a:lnTo>
                    <a:pt x="75857" y="25552"/>
                  </a:lnTo>
                  <a:lnTo>
                    <a:pt x="73317" y="27876"/>
                  </a:lnTo>
                  <a:lnTo>
                    <a:pt x="70269" y="27876"/>
                  </a:lnTo>
                  <a:lnTo>
                    <a:pt x="67348" y="27686"/>
                  </a:lnTo>
                  <a:lnTo>
                    <a:pt x="65062" y="25412"/>
                  </a:lnTo>
                  <a:lnTo>
                    <a:pt x="65062" y="19837"/>
                  </a:lnTo>
                  <a:lnTo>
                    <a:pt x="75641" y="20459"/>
                  </a:lnTo>
                  <a:lnTo>
                    <a:pt x="75742" y="21564"/>
                  </a:lnTo>
                  <a:lnTo>
                    <a:pt x="75857" y="25552"/>
                  </a:lnTo>
                  <a:lnTo>
                    <a:pt x="75857" y="10706"/>
                  </a:lnTo>
                  <a:lnTo>
                    <a:pt x="74841" y="10033"/>
                  </a:lnTo>
                  <a:lnTo>
                    <a:pt x="62268" y="12014"/>
                  </a:lnTo>
                  <a:lnTo>
                    <a:pt x="58077" y="17564"/>
                  </a:lnTo>
                  <a:lnTo>
                    <a:pt x="59029" y="22491"/>
                  </a:lnTo>
                  <a:lnTo>
                    <a:pt x="59067" y="22682"/>
                  </a:lnTo>
                  <a:lnTo>
                    <a:pt x="59156" y="23152"/>
                  </a:lnTo>
                  <a:lnTo>
                    <a:pt x="59220" y="24218"/>
                  </a:lnTo>
                  <a:lnTo>
                    <a:pt x="58712" y="24968"/>
                  </a:lnTo>
                  <a:lnTo>
                    <a:pt x="57950" y="25285"/>
                  </a:lnTo>
                  <a:lnTo>
                    <a:pt x="36995" y="34556"/>
                  </a:lnTo>
                  <a:lnTo>
                    <a:pt x="35852" y="35293"/>
                  </a:lnTo>
                  <a:lnTo>
                    <a:pt x="35471" y="35293"/>
                  </a:lnTo>
                  <a:lnTo>
                    <a:pt x="34277" y="34264"/>
                  </a:lnTo>
                  <a:lnTo>
                    <a:pt x="32194" y="32600"/>
                  </a:lnTo>
                  <a:lnTo>
                    <a:pt x="32194" y="45313"/>
                  </a:lnTo>
                  <a:lnTo>
                    <a:pt x="29756" y="47548"/>
                  </a:lnTo>
                  <a:lnTo>
                    <a:pt x="26479" y="47548"/>
                  </a:lnTo>
                  <a:lnTo>
                    <a:pt x="23533" y="47320"/>
                  </a:lnTo>
                  <a:lnTo>
                    <a:pt x="21374" y="45008"/>
                  </a:lnTo>
                  <a:lnTo>
                    <a:pt x="21501" y="39306"/>
                  </a:lnTo>
                  <a:lnTo>
                    <a:pt x="23888" y="37160"/>
                  </a:lnTo>
                  <a:lnTo>
                    <a:pt x="29756" y="37160"/>
                  </a:lnTo>
                  <a:lnTo>
                    <a:pt x="32092" y="39306"/>
                  </a:lnTo>
                  <a:lnTo>
                    <a:pt x="32194" y="45313"/>
                  </a:lnTo>
                  <a:lnTo>
                    <a:pt x="32194" y="32600"/>
                  </a:lnTo>
                  <a:lnTo>
                    <a:pt x="30264" y="31051"/>
                  </a:lnTo>
                  <a:lnTo>
                    <a:pt x="26530" y="30848"/>
                  </a:lnTo>
                  <a:lnTo>
                    <a:pt x="24511" y="30848"/>
                  </a:lnTo>
                  <a:lnTo>
                    <a:pt x="20358" y="33439"/>
                  </a:lnTo>
                  <a:lnTo>
                    <a:pt x="15989" y="36410"/>
                  </a:lnTo>
                  <a:lnTo>
                    <a:pt x="16116" y="36410"/>
                  </a:lnTo>
                  <a:lnTo>
                    <a:pt x="14439" y="41236"/>
                  </a:lnTo>
                  <a:lnTo>
                    <a:pt x="14452" y="41617"/>
                  </a:lnTo>
                  <a:lnTo>
                    <a:pt x="16065" y="46151"/>
                  </a:lnTo>
                  <a:lnTo>
                    <a:pt x="17945" y="50927"/>
                  </a:lnTo>
                  <a:lnTo>
                    <a:pt x="23279" y="53784"/>
                  </a:lnTo>
                  <a:lnTo>
                    <a:pt x="28740" y="52743"/>
                  </a:lnTo>
                  <a:lnTo>
                    <a:pt x="34201" y="51993"/>
                  </a:lnTo>
                  <a:lnTo>
                    <a:pt x="38265" y="47548"/>
                  </a:lnTo>
                  <a:lnTo>
                    <a:pt x="38138" y="41236"/>
                  </a:lnTo>
                  <a:lnTo>
                    <a:pt x="37757" y="40500"/>
                  </a:lnTo>
                  <a:lnTo>
                    <a:pt x="45135" y="37160"/>
                  </a:lnTo>
                  <a:lnTo>
                    <a:pt x="49263" y="35293"/>
                  </a:lnTo>
                  <a:lnTo>
                    <a:pt x="60566" y="30175"/>
                  </a:lnTo>
                  <a:lnTo>
                    <a:pt x="61506" y="29730"/>
                  </a:lnTo>
                  <a:lnTo>
                    <a:pt x="61887" y="29730"/>
                  </a:lnTo>
                  <a:lnTo>
                    <a:pt x="62776" y="30480"/>
                  </a:lnTo>
                  <a:lnTo>
                    <a:pt x="66840" y="34264"/>
                  </a:lnTo>
                  <a:lnTo>
                    <a:pt x="73444" y="34417"/>
                  </a:lnTo>
                  <a:lnTo>
                    <a:pt x="77762" y="30848"/>
                  </a:lnTo>
                  <a:lnTo>
                    <a:pt x="78524" y="30175"/>
                  </a:lnTo>
                  <a:lnTo>
                    <a:pt x="79959" y="30175"/>
                  </a:lnTo>
                  <a:lnTo>
                    <a:pt x="80556" y="30480"/>
                  </a:lnTo>
                  <a:lnTo>
                    <a:pt x="105117" y="42379"/>
                  </a:lnTo>
                  <a:lnTo>
                    <a:pt x="106718" y="43091"/>
                  </a:lnTo>
                  <a:lnTo>
                    <a:pt x="107861" y="43459"/>
                  </a:lnTo>
                  <a:lnTo>
                    <a:pt x="107213" y="45008"/>
                  </a:lnTo>
                  <a:lnTo>
                    <a:pt x="107213" y="45694"/>
                  </a:lnTo>
                  <a:lnTo>
                    <a:pt x="107353" y="46151"/>
                  </a:lnTo>
                  <a:lnTo>
                    <a:pt x="107480" y="47040"/>
                  </a:lnTo>
                  <a:lnTo>
                    <a:pt x="107556" y="48247"/>
                  </a:lnTo>
                  <a:lnTo>
                    <a:pt x="109004" y="53632"/>
                  </a:lnTo>
                  <a:lnTo>
                    <a:pt x="115227" y="57111"/>
                  </a:lnTo>
                  <a:lnTo>
                    <a:pt x="121323" y="55702"/>
                  </a:lnTo>
                  <a:lnTo>
                    <a:pt x="127927" y="53987"/>
                  </a:lnTo>
                  <a:lnTo>
                    <a:pt x="129997" y="50520"/>
                  </a:lnTo>
                  <a:lnTo>
                    <a:pt x="131254" y="48412"/>
                  </a:lnTo>
                  <a:lnTo>
                    <a:pt x="131127" y="47548"/>
                  </a:lnTo>
                  <a:lnTo>
                    <a:pt x="129806" y="43459"/>
                  </a:lnTo>
                  <a:lnTo>
                    <a:pt x="129197" y="41617"/>
                  </a:lnTo>
                  <a:lnTo>
                    <a:pt x="129578" y="40767"/>
                  </a:lnTo>
                  <a:lnTo>
                    <a:pt x="130467" y="40500"/>
                  </a:lnTo>
                  <a:lnTo>
                    <a:pt x="130746" y="40284"/>
                  </a:lnTo>
                  <a:lnTo>
                    <a:pt x="133438" y="38265"/>
                  </a:lnTo>
                  <a:lnTo>
                    <a:pt x="135432" y="36779"/>
                  </a:lnTo>
                  <a:lnTo>
                    <a:pt x="155740" y="21564"/>
                  </a:lnTo>
                  <a:lnTo>
                    <a:pt x="156629" y="20916"/>
                  </a:lnTo>
                  <a:lnTo>
                    <a:pt x="157899" y="20777"/>
                  </a:lnTo>
                  <a:lnTo>
                    <a:pt x="158915" y="21196"/>
                  </a:lnTo>
                  <a:lnTo>
                    <a:pt x="162598" y="23456"/>
                  </a:lnTo>
                  <a:lnTo>
                    <a:pt x="167424" y="23152"/>
                  </a:lnTo>
                  <a:lnTo>
                    <a:pt x="170446" y="20777"/>
                  </a:lnTo>
                  <a:lnTo>
                    <a:pt x="170853" y="20459"/>
                  </a:lnTo>
                  <a:lnTo>
                    <a:pt x="174409" y="18021"/>
                  </a:lnTo>
                  <a:lnTo>
                    <a:pt x="174929" y="16751"/>
                  </a:lnTo>
                  <a:lnTo>
                    <a:pt x="176098" y="13970"/>
                  </a:lnTo>
                  <a:lnTo>
                    <a:pt x="176187" y="13779"/>
                  </a:lnTo>
                  <a:close/>
                </a:path>
                <a:path w="191135" h="168275">
                  <a:moveTo>
                    <a:pt x="189039" y="161302"/>
                  </a:moveTo>
                  <a:lnTo>
                    <a:pt x="188747" y="161112"/>
                  </a:lnTo>
                  <a:lnTo>
                    <a:pt x="187109" y="161302"/>
                  </a:lnTo>
                  <a:lnTo>
                    <a:pt x="189039" y="161302"/>
                  </a:lnTo>
                  <a:close/>
                </a:path>
                <a:path w="191135" h="168275">
                  <a:moveTo>
                    <a:pt x="190614" y="163969"/>
                  </a:moveTo>
                  <a:lnTo>
                    <a:pt x="190576" y="162699"/>
                  </a:lnTo>
                  <a:lnTo>
                    <a:pt x="190131" y="162699"/>
                  </a:lnTo>
                  <a:lnTo>
                    <a:pt x="190131" y="161429"/>
                  </a:lnTo>
                  <a:lnTo>
                    <a:pt x="176314" y="161429"/>
                  </a:lnTo>
                  <a:lnTo>
                    <a:pt x="176314" y="61099"/>
                  </a:lnTo>
                  <a:lnTo>
                    <a:pt x="176314" y="59829"/>
                  </a:lnTo>
                  <a:lnTo>
                    <a:pt x="176314" y="56019"/>
                  </a:lnTo>
                  <a:lnTo>
                    <a:pt x="176047" y="56019"/>
                  </a:lnTo>
                  <a:lnTo>
                    <a:pt x="176047" y="54749"/>
                  </a:lnTo>
                  <a:lnTo>
                    <a:pt x="170345" y="54749"/>
                  </a:lnTo>
                  <a:lnTo>
                    <a:pt x="170345" y="61099"/>
                  </a:lnTo>
                  <a:lnTo>
                    <a:pt x="170345" y="161429"/>
                  </a:lnTo>
                  <a:lnTo>
                    <a:pt x="148755" y="161429"/>
                  </a:lnTo>
                  <a:lnTo>
                    <a:pt x="148755" y="160159"/>
                  </a:lnTo>
                  <a:lnTo>
                    <a:pt x="148755" y="158889"/>
                  </a:lnTo>
                  <a:lnTo>
                    <a:pt x="148755" y="157619"/>
                  </a:lnTo>
                  <a:lnTo>
                    <a:pt x="148755" y="156349"/>
                  </a:lnTo>
                  <a:lnTo>
                    <a:pt x="148755" y="59829"/>
                  </a:lnTo>
                  <a:lnTo>
                    <a:pt x="170014" y="59829"/>
                  </a:lnTo>
                  <a:lnTo>
                    <a:pt x="170014" y="61099"/>
                  </a:lnTo>
                  <a:lnTo>
                    <a:pt x="170345" y="61099"/>
                  </a:lnTo>
                  <a:lnTo>
                    <a:pt x="170345" y="54749"/>
                  </a:lnTo>
                  <a:lnTo>
                    <a:pt x="142786" y="54749"/>
                  </a:lnTo>
                  <a:lnTo>
                    <a:pt x="142786" y="56019"/>
                  </a:lnTo>
                  <a:lnTo>
                    <a:pt x="142786" y="59829"/>
                  </a:lnTo>
                  <a:lnTo>
                    <a:pt x="142786" y="156349"/>
                  </a:lnTo>
                  <a:lnTo>
                    <a:pt x="142570" y="156349"/>
                  </a:lnTo>
                  <a:lnTo>
                    <a:pt x="142570" y="157619"/>
                  </a:lnTo>
                  <a:lnTo>
                    <a:pt x="142532" y="158889"/>
                  </a:lnTo>
                  <a:lnTo>
                    <a:pt x="142659" y="158889"/>
                  </a:lnTo>
                  <a:lnTo>
                    <a:pt x="142659" y="160159"/>
                  </a:lnTo>
                  <a:lnTo>
                    <a:pt x="142760" y="161429"/>
                  </a:lnTo>
                  <a:lnTo>
                    <a:pt x="141554" y="161429"/>
                  </a:lnTo>
                  <a:lnTo>
                    <a:pt x="141135" y="161302"/>
                  </a:lnTo>
                  <a:lnTo>
                    <a:pt x="135928" y="161302"/>
                  </a:lnTo>
                  <a:lnTo>
                    <a:pt x="135293" y="161429"/>
                  </a:lnTo>
                  <a:lnTo>
                    <a:pt x="133515" y="161429"/>
                  </a:lnTo>
                  <a:lnTo>
                    <a:pt x="133515" y="106819"/>
                  </a:lnTo>
                  <a:lnTo>
                    <a:pt x="133515" y="103009"/>
                  </a:lnTo>
                  <a:lnTo>
                    <a:pt x="133375" y="103009"/>
                  </a:lnTo>
                  <a:lnTo>
                    <a:pt x="133375" y="101739"/>
                  </a:lnTo>
                  <a:lnTo>
                    <a:pt x="127546" y="101739"/>
                  </a:lnTo>
                  <a:lnTo>
                    <a:pt x="127546" y="106819"/>
                  </a:lnTo>
                  <a:lnTo>
                    <a:pt x="127546" y="161429"/>
                  </a:lnTo>
                  <a:lnTo>
                    <a:pt x="105956" y="161429"/>
                  </a:lnTo>
                  <a:lnTo>
                    <a:pt x="105956" y="108089"/>
                  </a:lnTo>
                  <a:lnTo>
                    <a:pt x="106311" y="108089"/>
                  </a:lnTo>
                  <a:lnTo>
                    <a:pt x="106311" y="106819"/>
                  </a:lnTo>
                  <a:lnTo>
                    <a:pt x="127546" y="106819"/>
                  </a:lnTo>
                  <a:lnTo>
                    <a:pt x="127546" y="101739"/>
                  </a:lnTo>
                  <a:lnTo>
                    <a:pt x="99987" y="101739"/>
                  </a:lnTo>
                  <a:lnTo>
                    <a:pt x="99987" y="103009"/>
                  </a:lnTo>
                  <a:lnTo>
                    <a:pt x="99987" y="106819"/>
                  </a:lnTo>
                  <a:lnTo>
                    <a:pt x="99987" y="108089"/>
                  </a:lnTo>
                  <a:lnTo>
                    <a:pt x="99987" y="161429"/>
                  </a:lnTo>
                  <a:lnTo>
                    <a:pt x="98590" y="161429"/>
                  </a:lnTo>
                  <a:lnTo>
                    <a:pt x="98082" y="161302"/>
                  </a:lnTo>
                  <a:lnTo>
                    <a:pt x="93256" y="161302"/>
                  </a:lnTo>
                  <a:lnTo>
                    <a:pt x="92570" y="161429"/>
                  </a:lnTo>
                  <a:lnTo>
                    <a:pt x="90843" y="161429"/>
                  </a:lnTo>
                  <a:lnTo>
                    <a:pt x="90843" y="62369"/>
                  </a:lnTo>
                  <a:lnTo>
                    <a:pt x="90843" y="61099"/>
                  </a:lnTo>
                  <a:lnTo>
                    <a:pt x="90843" y="58559"/>
                  </a:lnTo>
                  <a:lnTo>
                    <a:pt x="90843" y="57289"/>
                  </a:lnTo>
                  <a:lnTo>
                    <a:pt x="90297" y="57289"/>
                  </a:lnTo>
                  <a:lnTo>
                    <a:pt x="90297" y="56019"/>
                  </a:lnTo>
                  <a:lnTo>
                    <a:pt x="84874" y="56019"/>
                  </a:lnTo>
                  <a:lnTo>
                    <a:pt x="84874" y="62369"/>
                  </a:lnTo>
                  <a:lnTo>
                    <a:pt x="84874" y="161429"/>
                  </a:lnTo>
                  <a:lnTo>
                    <a:pt x="63284" y="161429"/>
                  </a:lnTo>
                  <a:lnTo>
                    <a:pt x="63284" y="62369"/>
                  </a:lnTo>
                  <a:lnTo>
                    <a:pt x="63487" y="62369"/>
                  </a:lnTo>
                  <a:lnTo>
                    <a:pt x="63487" y="61099"/>
                  </a:lnTo>
                  <a:lnTo>
                    <a:pt x="84658" y="61099"/>
                  </a:lnTo>
                  <a:lnTo>
                    <a:pt x="84658" y="62369"/>
                  </a:lnTo>
                  <a:lnTo>
                    <a:pt x="84874" y="62369"/>
                  </a:lnTo>
                  <a:lnTo>
                    <a:pt x="84874" y="56019"/>
                  </a:lnTo>
                  <a:lnTo>
                    <a:pt x="58077" y="56019"/>
                  </a:lnTo>
                  <a:lnTo>
                    <a:pt x="58077" y="57289"/>
                  </a:lnTo>
                  <a:lnTo>
                    <a:pt x="57658" y="57289"/>
                  </a:lnTo>
                  <a:lnTo>
                    <a:pt x="57658" y="58559"/>
                  </a:lnTo>
                  <a:lnTo>
                    <a:pt x="57302" y="58559"/>
                  </a:lnTo>
                  <a:lnTo>
                    <a:pt x="57302" y="61099"/>
                  </a:lnTo>
                  <a:lnTo>
                    <a:pt x="57302" y="62369"/>
                  </a:lnTo>
                  <a:lnTo>
                    <a:pt x="57251" y="161429"/>
                  </a:lnTo>
                  <a:lnTo>
                    <a:pt x="56489" y="161429"/>
                  </a:lnTo>
                  <a:lnTo>
                    <a:pt x="56045" y="161302"/>
                  </a:lnTo>
                  <a:lnTo>
                    <a:pt x="50076" y="161302"/>
                  </a:lnTo>
                  <a:lnTo>
                    <a:pt x="49568" y="161429"/>
                  </a:lnTo>
                  <a:lnTo>
                    <a:pt x="48171" y="161429"/>
                  </a:lnTo>
                  <a:lnTo>
                    <a:pt x="48171" y="103009"/>
                  </a:lnTo>
                  <a:lnTo>
                    <a:pt x="48171" y="101739"/>
                  </a:lnTo>
                  <a:lnTo>
                    <a:pt x="48171" y="97929"/>
                  </a:lnTo>
                  <a:lnTo>
                    <a:pt x="48171" y="96659"/>
                  </a:lnTo>
                  <a:lnTo>
                    <a:pt x="42075" y="96659"/>
                  </a:lnTo>
                  <a:lnTo>
                    <a:pt x="42075" y="103009"/>
                  </a:lnTo>
                  <a:lnTo>
                    <a:pt x="42075" y="161429"/>
                  </a:lnTo>
                  <a:lnTo>
                    <a:pt x="20650" y="161429"/>
                  </a:lnTo>
                  <a:lnTo>
                    <a:pt x="20650" y="156349"/>
                  </a:lnTo>
                  <a:lnTo>
                    <a:pt x="20789" y="156349"/>
                  </a:lnTo>
                  <a:lnTo>
                    <a:pt x="20789" y="146189"/>
                  </a:lnTo>
                  <a:lnTo>
                    <a:pt x="20840" y="116979"/>
                  </a:lnTo>
                  <a:lnTo>
                    <a:pt x="20777" y="111899"/>
                  </a:lnTo>
                  <a:lnTo>
                    <a:pt x="20726" y="106819"/>
                  </a:lnTo>
                  <a:lnTo>
                    <a:pt x="20637" y="101739"/>
                  </a:lnTo>
                  <a:lnTo>
                    <a:pt x="41935" y="101739"/>
                  </a:lnTo>
                  <a:lnTo>
                    <a:pt x="41935" y="103009"/>
                  </a:lnTo>
                  <a:lnTo>
                    <a:pt x="42075" y="103009"/>
                  </a:lnTo>
                  <a:lnTo>
                    <a:pt x="42075" y="96659"/>
                  </a:lnTo>
                  <a:lnTo>
                    <a:pt x="15024" y="96659"/>
                  </a:lnTo>
                  <a:lnTo>
                    <a:pt x="15024" y="97929"/>
                  </a:lnTo>
                  <a:lnTo>
                    <a:pt x="15011" y="101739"/>
                  </a:lnTo>
                  <a:lnTo>
                    <a:pt x="14986" y="106819"/>
                  </a:lnTo>
                  <a:lnTo>
                    <a:pt x="14960" y="111899"/>
                  </a:lnTo>
                  <a:lnTo>
                    <a:pt x="14947" y="116979"/>
                  </a:lnTo>
                  <a:lnTo>
                    <a:pt x="14871" y="146189"/>
                  </a:lnTo>
                  <a:lnTo>
                    <a:pt x="14897" y="156349"/>
                  </a:lnTo>
                  <a:lnTo>
                    <a:pt x="14986" y="161429"/>
                  </a:lnTo>
                  <a:lnTo>
                    <a:pt x="1358" y="161429"/>
                  </a:lnTo>
                  <a:lnTo>
                    <a:pt x="1358" y="162699"/>
                  </a:lnTo>
                  <a:lnTo>
                    <a:pt x="317" y="162699"/>
                  </a:lnTo>
                  <a:lnTo>
                    <a:pt x="317" y="163969"/>
                  </a:lnTo>
                  <a:lnTo>
                    <a:pt x="0" y="163969"/>
                  </a:lnTo>
                  <a:lnTo>
                    <a:pt x="0" y="165239"/>
                  </a:lnTo>
                  <a:lnTo>
                    <a:pt x="787" y="165239"/>
                  </a:lnTo>
                  <a:lnTo>
                    <a:pt x="787" y="166509"/>
                  </a:lnTo>
                  <a:lnTo>
                    <a:pt x="2082" y="166509"/>
                  </a:lnTo>
                  <a:lnTo>
                    <a:pt x="2082" y="167779"/>
                  </a:lnTo>
                  <a:lnTo>
                    <a:pt x="189026" y="167779"/>
                  </a:lnTo>
                  <a:lnTo>
                    <a:pt x="189026" y="166509"/>
                  </a:lnTo>
                  <a:lnTo>
                    <a:pt x="190423" y="166509"/>
                  </a:lnTo>
                  <a:lnTo>
                    <a:pt x="190423" y="165239"/>
                  </a:lnTo>
                  <a:lnTo>
                    <a:pt x="190614" y="165239"/>
                  </a:lnTo>
                  <a:lnTo>
                    <a:pt x="190614" y="163969"/>
                  </a:lnTo>
                  <a:close/>
                </a:path>
              </a:pathLst>
            </a:custGeom>
            <a:solidFill>
              <a:srgbClr val="5F5F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8" name="object 68"/>
          <p:cNvSpPr txBox="1"/>
          <p:nvPr/>
        </p:nvSpPr>
        <p:spPr>
          <a:xfrm>
            <a:off x="2852673" y="5870854"/>
            <a:ext cx="31115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90" dirty="0">
                <a:solidFill>
                  <a:srgbClr val="5F5F5F"/>
                </a:solidFill>
                <a:latin typeface="Century Gothic"/>
                <a:cs typeface="Century Gothic"/>
              </a:rPr>
              <a:t>KPIs</a:t>
            </a:r>
            <a:endParaRPr sz="1000">
              <a:latin typeface="Century Gothic"/>
              <a:cs typeface="Century Gothic"/>
            </a:endParaRPr>
          </a:p>
        </p:txBody>
      </p:sp>
      <p:grpSp>
        <p:nvGrpSpPr>
          <p:cNvPr id="69" name="object 69"/>
          <p:cNvGrpSpPr/>
          <p:nvPr/>
        </p:nvGrpSpPr>
        <p:grpSpPr>
          <a:xfrm>
            <a:off x="4671059" y="1261872"/>
            <a:ext cx="2294890" cy="3448685"/>
            <a:chOff x="4671059" y="1261872"/>
            <a:chExt cx="2294890" cy="3448685"/>
          </a:xfrm>
        </p:grpSpPr>
        <p:sp>
          <p:nvSpPr>
            <p:cNvPr id="70" name="object 70"/>
            <p:cNvSpPr/>
            <p:nvPr/>
          </p:nvSpPr>
          <p:spPr>
            <a:xfrm>
              <a:off x="5236464" y="2136647"/>
              <a:ext cx="1729105" cy="2574290"/>
            </a:xfrm>
            <a:custGeom>
              <a:avLst/>
              <a:gdLst/>
              <a:ahLst/>
              <a:cxnLst/>
              <a:rect l="l" t="t" r="r" b="b"/>
              <a:pathLst>
                <a:path w="1729104" h="2574290">
                  <a:moveTo>
                    <a:pt x="1728978" y="547116"/>
                  </a:moveTo>
                  <a:lnTo>
                    <a:pt x="1722628" y="534416"/>
                  </a:lnTo>
                  <a:lnTo>
                    <a:pt x="1690878" y="470916"/>
                  </a:lnTo>
                  <a:lnTo>
                    <a:pt x="1652778" y="547116"/>
                  </a:lnTo>
                  <a:lnTo>
                    <a:pt x="1684528" y="547116"/>
                  </a:lnTo>
                  <a:lnTo>
                    <a:pt x="1684528" y="2559939"/>
                  </a:lnTo>
                  <a:lnTo>
                    <a:pt x="856996" y="2559939"/>
                  </a:lnTo>
                  <a:lnTo>
                    <a:pt x="856996" y="0"/>
                  </a:lnTo>
                  <a:lnTo>
                    <a:pt x="856742" y="0"/>
                  </a:lnTo>
                  <a:lnTo>
                    <a:pt x="844296" y="0"/>
                  </a:lnTo>
                  <a:lnTo>
                    <a:pt x="844042" y="0"/>
                  </a:lnTo>
                  <a:lnTo>
                    <a:pt x="844042" y="2561082"/>
                  </a:lnTo>
                  <a:lnTo>
                    <a:pt x="844042" y="2567432"/>
                  </a:lnTo>
                  <a:lnTo>
                    <a:pt x="44450" y="2567432"/>
                  </a:lnTo>
                  <a:lnTo>
                    <a:pt x="844042" y="2567432"/>
                  </a:lnTo>
                  <a:lnTo>
                    <a:pt x="844042" y="2561082"/>
                  </a:lnTo>
                  <a:lnTo>
                    <a:pt x="44450" y="2561082"/>
                  </a:lnTo>
                  <a:lnTo>
                    <a:pt x="44450" y="548894"/>
                  </a:lnTo>
                  <a:lnTo>
                    <a:pt x="76200" y="548894"/>
                  </a:lnTo>
                  <a:lnTo>
                    <a:pt x="69850" y="536194"/>
                  </a:lnTo>
                  <a:lnTo>
                    <a:pt x="38100" y="472694"/>
                  </a:lnTo>
                  <a:lnTo>
                    <a:pt x="0" y="548894"/>
                  </a:lnTo>
                  <a:lnTo>
                    <a:pt x="31750" y="548894"/>
                  </a:lnTo>
                  <a:lnTo>
                    <a:pt x="31750" y="2573782"/>
                  </a:lnTo>
                  <a:lnTo>
                    <a:pt x="856996" y="2573782"/>
                  </a:lnTo>
                  <a:lnTo>
                    <a:pt x="856996" y="2572639"/>
                  </a:lnTo>
                  <a:lnTo>
                    <a:pt x="1697228" y="2572639"/>
                  </a:lnTo>
                  <a:lnTo>
                    <a:pt x="1697228" y="2566289"/>
                  </a:lnTo>
                  <a:lnTo>
                    <a:pt x="1697228" y="2559939"/>
                  </a:lnTo>
                  <a:lnTo>
                    <a:pt x="1697228" y="547116"/>
                  </a:lnTo>
                  <a:lnTo>
                    <a:pt x="1728978" y="547116"/>
                  </a:lnTo>
                  <a:close/>
                </a:path>
              </a:pathLst>
            </a:custGeom>
            <a:solidFill>
              <a:srgbClr val="0871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1" name="object 7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515355" y="1705355"/>
              <a:ext cx="1193292" cy="507491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5593079" y="1795259"/>
              <a:ext cx="1034808" cy="368820"/>
            </a:xfrm>
            <a:prstGeom prst="rect">
              <a:avLst/>
            </a:prstGeom>
          </p:spPr>
        </p:pic>
        <p:sp>
          <p:nvSpPr>
            <p:cNvPr id="73" name="object 73"/>
            <p:cNvSpPr/>
            <p:nvPr/>
          </p:nvSpPr>
          <p:spPr>
            <a:xfrm>
              <a:off x="5541263" y="1731263"/>
              <a:ext cx="1091565" cy="405765"/>
            </a:xfrm>
            <a:custGeom>
              <a:avLst/>
              <a:gdLst/>
              <a:ahLst/>
              <a:cxnLst/>
              <a:rect l="l" t="t" r="r" b="b"/>
              <a:pathLst>
                <a:path w="1091565" h="405764">
                  <a:moveTo>
                    <a:pt x="1023619" y="0"/>
                  </a:moveTo>
                  <a:lnTo>
                    <a:pt x="67563" y="0"/>
                  </a:lnTo>
                  <a:lnTo>
                    <a:pt x="41255" y="5306"/>
                  </a:lnTo>
                  <a:lnTo>
                    <a:pt x="19780" y="19780"/>
                  </a:lnTo>
                  <a:lnTo>
                    <a:pt x="5306" y="41255"/>
                  </a:lnTo>
                  <a:lnTo>
                    <a:pt x="0" y="67563"/>
                  </a:lnTo>
                  <a:lnTo>
                    <a:pt x="0" y="337820"/>
                  </a:lnTo>
                  <a:lnTo>
                    <a:pt x="5306" y="364128"/>
                  </a:lnTo>
                  <a:lnTo>
                    <a:pt x="19780" y="385603"/>
                  </a:lnTo>
                  <a:lnTo>
                    <a:pt x="41255" y="400077"/>
                  </a:lnTo>
                  <a:lnTo>
                    <a:pt x="67563" y="405384"/>
                  </a:lnTo>
                  <a:lnTo>
                    <a:pt x="1023619" y="405384"/>
                  </a:lnTo>
                  <a:lnTo>
                    <a:pt x="1049928" y="400077"/>
                  </a:lnTo>
                  <a:lnTo>
                    <a:pt x="1071403" y="385603"/>
                  </a:lnTo>
                  <a:lnTo>
                    <a:pt x="1085877" y="364128"/>
                  </a:lnTo>
                  <a:lnTo>
                    <a:pt x="1091184" y="337820"/>
                  </a:lnTo>
                  <a:lnTo>
                    <a:pt x="1091184" y="67563"/>
                  </a:lnTo>
                  <a:lnTo>
                    <a:pt x="1085877" y="41255"/>
                  </a:lnTo>
                  <a:lnTo>
                    <a:pt x="1071403" y="19780"/>
                  </a:lnTo>
                  <a:lnTo>
                    <a:pt x="1049928" y="5306"/>
                  </a:lnTo>
                  <a:lnTo>
                    <a:pt x="1023619" y="0"/>
                  </a:lnTo>
                  <a:close/>
                </a:path>
              </a:pathLst>
            </a:custGeom>
            <a:solidFill>
              <a:srgbClr val="0871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4" name="object 7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60719" y="1261872"/>
              <a:ext cx="702538" cy="635508"/>
            </a:xfrm>
            <a:prstGeom prst="rect">
              <a:avLst/>
            </a:prstGeom>
          </p:spPr>
        </p:pic>
        <p:pic>
          <p:nvPicPr>
            <p:cNvPr id="75" name="object 75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5786627" y="1287780"/>
              <a:ext cx="630923" cy="568452"/>
            </a:xfrm>
            <a:prstGeom prst="rect">
              <a:avLst/>
            </a:prstGeom>
          </p:spPr>
        </p:pic>
        <p:pic>
          <p:nvPicPr>
            <p:cNvPr id="76" name="object 76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5833871" y="1328928"/>
              <a:ext cx="507491" cy="451104"/>
            </a:xfrm>
            <a:prstGeom prst="rect">
              <a:avLst/>
            </a:prstGeom>
          </p:spPr>
        </p:pic>
        <p:pic>
          <p:nvPicPr>
            <p:cNvPr id="77" name="object 7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671059" y="2583141"/>
              <a:ext cx="1257300" cy="413042"/>
            </a:xfrm>
            <a:prstGeom prst="rect">
              <a:avLst/>
            </a:prstGeom>
          </p:spPr>
        </p:pic>
        <p:pic>
          <p:nvPicPr>
            <p:cNvPr id="78" name="object 78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4811267" y="2602953"/>
              <a:ext cx="975347" cy="422186"/>
            </a:xfrm>
            <a:prstGeom prst="rect">
              <a:avLst/>
            </a:prstGeom>
          </p:spPr>
        </p:pic>
        <p:sp>
          <p:nvSpPr>
            <p:cNvPr id="79" name="object 79"/>
            <p:cNvSpPr/>
            <p:nvPr/>
          </p:nvSpPr>
          <p:spPr>
            <a:xfrm>
              <a:off x="4696967" y="2609088"/>
              <a:ext cx="1155700" cy="311150"/>
            </a:xfrm>
            <a:custGeom>
              <a:avLst/>
              <a:gdLst/>
              <a:ahLst/>
              <a:cxnLst/>
              <a:rect l="l" t="t" r="r" b="b"/>
              <a:pathLst>
                <a:path w="1155700" h="311150">
                  <a:moveTo>
                    <a:pt x="1059815" y="0"/>
                  </a:moveTo>
                  <a:lnTo>
                    <a:pt x="95377" y="0"/>
                  </a:lnTo>
                  <a:lnTo>
                    <a:pt x="58239" y="7491"/>
                  </a:lnTo>
                  <a:lnTo>
                    <a:pt x="27924" y="27924"/>
                  </a:lnTo>
                  <a:lnTo>
                    <a:pt x="7491" y="58239"/>
                  </a:lnTo>
                  <a:lnTo>
                    <a:pt x="0" y="95376"/>
                  </a:lnTo>
                  <a:lnTo>
                    <a:pt x="0" y="215519"/>
                  </a:lnTo>
                  <a:lnTo>
                    <a:pt x="7491" y="252656"/>
                  </a:lnTo>
                  <a:lnTo>
                    <a:pt x="27924" y="282971"/>
                  </a:lnTo>
                  <a:lnTo>
                    <a:pt x="58239" y="303404"/>
                  </a:lnTo>
                  <a:lnTo>
                    <a:pt x="95377" y="310896"/>
                  </a:lnTo>
                  <a:lnTo>
                    <a:pt x="1059815" y="310896"/>
                  </a:lnTo>
                  <a:lnTo>
                    <a:pt x="1096952" y="303404"/>
                  </a:lnTo>
                  <a:lnTo>
                    <a:pt x="1127267" y="282971"/>
                  </a:lnTo>
                  <a:lnTo>
                    <a:pt x="1147700" y="252656"/>
                  </a:lnTo>
                  <a:lnTo>
                    <a:pt x="1155192" y="215519"/>
                  </a:lnTo>
                  <a:lnTo>
                    <a:pt x="1155192" y="95376"/>
                  </a:lnTo>
                  <a:lnTo>
                    <a:pt x="1147700" y="58239"/>
                  </a:lnTo>
                  <a:lnTo>
                    <a:pt x="1127267" y="27924"/>
                  </a:lnTo>
                  <a:lnTo>
                    <a:pt x="1096952" y="7491"/>
                  </a:lnTo>
                  <a:lnTo>
                    <a:pt x="105981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0" name="object 80"/>
          <p:cNvSpPr txBox="1"/>
          <p:nvPr/>
        </p:nvSpPr>
        <p:spPr>
          <a:xfrm>
            <a:off x="4917440" y="2654934"/>
            <a:ext cx="71564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40" dirty="0">
                <a:solidFill>
                  <a:srgbClr val="087150"/>
                </a:solidFill>
                <a:latin typeface="Century Gothic"/>
                <a:cs typeface="Century Gothic"/>
              </a:rPr>
              <a:t>Duration</a:t>
            </a:r>
            <a:endParaRPr sz="1200">
              <a:latin typeface="Century Gothic"/>
              <a:cs typeface="Century Gothic"/>
            </a:endParaRPr>
          </a:p>
        </p:txBody>
      </p:sp>
      <p:grpSp>
        <p:nvGrpSpPr>
          <p:cNvPr id="81" name="object 81"/>
          <p:cNvGrpSpPr/>
          <p:nvPr/>
        </p:nvGrpSpPr>
        <p:grpSpPr>
          <a:xfrm>
            <a:off x="6323076" y="2526804"/>
            <a:ext cx="1259205" cy="563880"/>
            <a:chOff x="6323076" y="2526804"/>
            <a:chExt cx="1259205" cy="563880"/>
          </a:xfrm>
        </p:grpSpPr>
        <p:pic>
          <p:nvPicPr>
            <p:cNvPr id="82" name="object 8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323076" y="2581617"/>
              <a:ext cx="1258824" cy="413042"/>
            </a:xfrm>
            <a:prstGeom prst="rect">
              <a:avLst/>
            </a:prstGeom>
          </p:spPr>
        </p:pic>
        <p:pic>
          <p:nvPicPr>
            <p:cNvPr id="83" name="object 83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6434328" y="2526804"/>
              <a:ext cx="1036320" cy="563867"/>
            </a:xfrm>
            <a:prstGeom prst="rect">
              <a:avLst/>
            </a:prstGeom>
          </p:spPr>
        </p:pic>
        <p:sp>
          <p:nvSpPr>
            <p:cNvPr id="84" name="object 84"/>
            <p:cNvSpPr/>
            <p:nvPr/>
          </p:nvSpPr>
          <p:spPr>
            <a:xfrm>
              <a:off x="6348984" y="2607563"/>
              <a:ext cx="1156970" cy="311150"/>
            </a:xfrm>
            <a:custGeom>
              <a:avLst/>
              <a:gdLst/>
              <a:ahLst/>
              <a:cxnLst/>
              <a:rect l="l" t="t" r="r" b="b"/>
              <a:pathLst>
                <a:path w="1156970" h="311150">
                  <a:moveTo>
                    <a:pt x="1061339" y="0"/>
                  </a:moveTo>
                  <a:lnTo>
                    <a:pt x="95376" y="0"/>
                  </a:lnTo>
                  <a:lnTo>
                    <a:pt x="58239" y="7491"/>
                  </a:lnTo>
                  <a:lnTo>
                    <a:pt x="27924" y="27924"/>
                  </a:lnTo>
                  <a:lnTo>
                    <a:pt x="7491" y="58239"/>
                  </a:lnTo>
                  <a:lnTo>
                    <a:pt x="0" y="95376"/>
                  </a:lnTo>
                  <a:lnTo>
                    <a:pt x="0" y="215519"/>
                  </a:lnTo>
                  <a:lnTo>
                    <a:pt x="7491" y="252656"/>
                  </a:lnTo>
                  <a:lnTo>
                    <a:pt x="27924" y="282971"/>
                  </a:lnTo>
                  <a:lnTo>
                    <a:pt x="58239" y="303404"/>
                  </a:lnTo>
                  <a:lnTo>
                    <a:pt x="95376" y="310896"/>
                  </a:lnTo>
                  <a:lnTo>
                    <a:pt x="1061339" y="310896"/>
                  </a:lnTo>
                  <a:lnTo>
                    <a:pt x="1098476" y="303404"/>
                  </a:lnTo>
                  <a:lnTo>
                    <a:pt x="1128791" y="282971"/>
                  </a:lnTo>
                  <a:lnTo>
                    <a:pt x="1149224" y="252656"/>
                  </a:lnTo>
                  <a:lnTo>
                    <a:pt x="1156715" y="215519"/>
                  </a:lnTo>
                  <a:lnTo>
                    <a:pt x="1156715" y="95376"/>
                  </a:lnTo>
                  <a:lnTo>
                    <a:pt x="1149224" y="58239"/>
                  </a:lnTo>
                  <a:lnTo>
                    <a:pt x="1128791" y="27924"/>
                  </a:lnTo>
                  <a:lnTo>
                    <a:pt x="1098476" y="7491"/>
                  </a:lnTo>
                  <a:lnTo>
                    <a:pt x="106133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5" name="object 85"/>
          <p:cNvSpPr txBox="1"/>
          <p:nvPr/>
        </p:nvSpPr>
        <p:spPr>
          <a:xfrm>
            <a:off x="6532880" y="2575306"/>
            <a:ext cx="792480" cy="36322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indent="50165">
              <a:lnSpc>
                <a:spcPct val="100899"/>
              </a:lnSpc>
              <a:spcBef>
                <a:spcPts val="90"/>
              </a:spcBef>
            </a:pPr>
            <a:r>
              <a:rPr sz="1100" spc="-10" dirty="0">
                <a:solidFill>
                  <a:srgbClr val="087150"/>
                </a:solidFill>
                <a:latin typeface="Century Gothic"/>
                <a:cs typeface="Century Gothic"/>
              </a:rPr>
              <a:t>Schedule adherence</a:t>
            </a:r>
            <a:endParaRPr sz="1100">
              <a:latin typeface="Century Gothic"/>
              <a:cs typeface="Century Gothic"/>
            </a:endParaRPr>
          </a:p>
        </p:txBody>
      </p:sp>
      <p:grpSp>
        <p:nvGrpSpPr>
          <p:cNvPr id="86" name="object 86"/>
          <p:cNvGrpSpPr/>
          <p:nvPr/>
        </p:nvGrpSpPr>
        <p:grpSpPr>
          <a:xfrm>
            <a:off x="4730496" y="2948901"/>
            <a:ext cx="1198245" cy="597535"/>
            <a:chOff x="4730496" y="2948901"/>
            <a:chExt cx="1198245" cy="597535"/>
          </a:xfrm>
        </p:grpSpPr>
        <p:pic>
          <p:nvPicPr>
            <p:cNvPr id="87" name="object 87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4730496" y="3189668"/>
              <a:ext cx="1197876" cy="356679"/>
            </a:xfrm>
            <a:prstGeom prst="rect">
              <a:avLst/>
            </a:prstGeom>
          </p:spPr>
        </p:pic>
        <p:sp>
          <p:nvSpPr>
            <p:cNvPr id="88" name="object 88"/>
            <p:cNvSpPr/>
            <p:nvPr/>
          </p:nvSpPr>
          <p:spPr>
            <a:xfrm>
              <a:off x="4756404" y="3215640"/>
              <a:ext cx="1096010" cy="254635"/>
            </a:xfrm>
            <a:custGeom>
              <a:avLst/>
              <a:gdLst/>
              <a:ahLst/>
              <a:cxnLst/>
              <a:rect l="l" t="t" r="r" b="b"/>
              <a:pathLst>
                <a:path w="1096010" h="254635">
                  <a:moveTo>
                    <a:pt x="1053338" y="0"/>
                  </a:moveTo>
                  <a:lnTo>
                    <a:pt x="42418" y="0"/>
                  </a:lnTo>
                  <a:lnTo>
                    <a:pt x="25931" y="3341"/>
                  </a:lnTo>
                  <a:lnTo>
                    <a:pt x="12446" y="12446"/>
                  </a:lnTo>
                  <a:lnTo>
                    <a:pt x="3341" y="25931"/>
                  </a:lnTo>
                  <a:lnTo>
                    <a:pt x="0" y="42418"/>
                  </a:lnTo>
                  <a:lnTo>
                    <a:pt x="0" y="212089"/>
                  </a:lnTo>
                  <a:lnTo>
                    <a:pt x="3341" y="228576"/>
                  </a:lnTo>
                  <a:lnTo>
                    <a:pt x="12446" y="242062"/>
                  </a:lnTo>
                  <a:lnTo>
                    <a:pt x="25931" y="251166"/>
                  </a:lnTo>
                  <a:lnTo>
                    <a:pt x="42418" y="254508"/>
                  </a:lnTo>
                  <a:lnTo>
                    <a:pt x="1053338" y="254508"/>
                  </a:lnTo>
                  <a:lnTo>
                    <a:pt x="1069824" y="251166"/>
                  </a:lnTo>
                  <a:lnTo>
                    <a:pt x="1083310" y="242062"/>
                  </a:lnTo>
                  <a:lnTo>
                    <a:pt x="1092414" y="228576"/>
                  </a:lnTo>
                  <a:lnTo>
                    <a:pt x="1095756" y="212089"/>
                  </a:lnTo>
                  <a:lnTo>
                    <a:pt x="1095756" y="42418"/>
                  </a:lnTo>
                  <a:lnTo>
                    <a:pt x="1092414" y="25931"/>
                  </a:lnTo>
                  <a:lnTo>
                    <a:pt x="1083310" y="12446"/>
                  </a:lnTo>
                  <a:lnTo>
                    <a:pt x="1069824" y="3341"/>
                  </a:lnTo>
                  <a:lnTo>
                    <a:pt x="1053338" y="0"/>
                  </a:lnTo>
                  <a:close/>
                </a:path>
              </a:pathLst>
            </a:custGeom>
            <a:solidFill>
              <a:srgbClr val="DFDF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9" name="object 89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5119116" y="2948901"/>
              <a:ext cx="417588" cy="394754"/>
            </a:xfrm>
            <a:prstGeom prst="rect">
              <a:avLst/>
            </a:prstGeom>
          </p:spPr>
        </p:pic>
        <p:sp>
          <p:nvSpPr>
            <p:cNvPr id="90" name="object 90"/>
            <p:cNvSpPr/>
            <p:nvPr/>
          </p:nvSpPr>
          <p:spPr>
            <a:xfrm>
              <a:off x="5148072" y="2974848"/>
              <a:ext cx="312420" cy="292735"/>
            </a:xfrm>
            <a:custGeom>
              <a:avLst/>
              <a:gdLst/>
              <a:ahLst/>
              <a:cxnLst/>
              <a:rect l="l" t="t" r="r" b="b"/>
              <a:pathLst>
                <a:path w="312420" h="292735">
                  <a:moveTo>
                    <a:pt x="156210" y="0"/>
                  </a:moveTo>
                  <a:lnTo>
                    <a:pt x="106850" y="7461"/>
                  </a:lnTo>
                  <a:lnTo>
                    <a:pt x="63971" y="28236"/>
                  </a:lnTo>
                  <a:lnTo>
                    <a:pt x="30150" y="59911"/>
                  </a:lnTo>
                  <a:lnTo>
                    <a:pt x="7967" y="100071"/>
                  </a:lnTo>
                  <a:lnTo>
                    <a:pt x="0" y="146303"/>
                  </a:lnTo>
                  <a:lnTo>
                    <a:pt x="7967" y="192536"/>
                  </a:lnTo>
                  <a:lnTo>
                    <a:pt x="30150" y="232696"/>
                  </a:lnTo>
                  <a:lnTo>
                    <a:pt x="63971" y="264371"/>
                  </a:lnTo>
                  <a:lnTo>
                    <a:pt x="106850" y="285146"/>
                  </a:lnTo>
                  <a:lnTo>
                    <a:pt x="156210" y="292607"/>
                  </a:lnTo>
                  <a:lnTo>
                    <a:pt x="205569" y="285146"/>
                  </a:lnTo>
                  <a:lnTo>
                    <a:pt x="248448" y="264371"/>
                  </a:lnTo>
                  <a:lnTo>
                    <a:pt x="282269" y="232696"/>
                  </a:lnTo>
                  <a:lnTo>
                    <a:pt x="304452" y="192536"/>
                  </a:lnTo>
                  <a:lnTo>
                    <a:pt x="312419" y="146303"/>
                  </a:lnTo>
                  <a:lnTo>
                    <a:pt x="304452" y="100071"/>
                  </a:lnTo>
                  <a:lnTo>
                    <a:pt x="282269" y="59911"/>
                  </a:lnTo>
                  <a:lnTo>
                    <a:pt x="248448" y="28236"/>
                  </a:lnTo>
                  <a:lnTo>
                    <a:pt x="205569" y="7461"/>
                  </a:lnTo>
                  <a:lnTo>
                    <a:pt x="15621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1" name="object 91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5210175" y="3027045"/>
              <a:ext cx="189340" cy="167385"/>
            </a:xfrm>
            <a:prstGeom prst="rect">
              <a:avLst/>
            </a:prstGeom>
          </p:spPr>
        </p:pic>
      </p:grpSp>
      <p:sp>
        <p:nvSpPr>
          <p:cNvPr id="92" name="object 92"/>
          <p:cNvSpPr txBox="1"/>
          <p:nvPr/>
        </p:nvSpPr>
        <p:spPr>
          <a:xfrm>
            <a:off x="5148834" y="3289503"/>
            <a:ext cx="31178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90" dirty="0">
                <a:solidFill>
                  <a:srgbClr val="087150"/>
                </a:solidFill>
                <a:latin typeface="Century Gothic"/>
                <a:cs typeface="Century Gothic"/>
              </a:rPr>
              <a:t>KPIs</a:t>
            </a:r>
            <a:endParaRPr sz="1000">
              <a:latin typeface="Century Gothic"/>
              <a:cs typeface="Century Gothic"/>
            </a:endParaRPr>
          </a:p>
        </p:txBody>
      </p:sp>
      <p:grpSp>
        <p:nvGrpSpPr>
          <p:cNvPr id="93" name="object 93"/>
          <p:cNvGrpSpPr/>
          <p:nvPr/>
        </p:nvGrpSpPr>
        <p:grpSpPr>
          <a:xfrm>
            <a:off x="6396228" y="2929127"/>
            <a:ext cx="1199515" cy="599440"/>
            <a:chOff x="6396228" y="2929127"/>
            <a:chExt cx="1199515" cy="599440"/>
          </a:xfrm>
        </p:grpSpPr>
        <p:pic>
          <p:nvPicPr>
            <p:cNvPr id="94" name="object 94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6396228" y="3171380"/>
              <a:ext cx="1199400" cy="356679"/>
            </a:xfrm>
            <a:prstGeom prst="rect">
              <a:avLst/>
            </a:prstGeom>
          </p:spPr>
        </p:pic>
        <p:sp>
          <p:nvSpPr>
            <p:cNvPr id="95" name="object 95"/>
            <p:cNvSpPr/>
            <p:nvPr/>
          </p:nvSpPr>
          <p:spPr>
            <a:xfrm>
              <a:off x="6422136" y="3197352"/>
              <a:ext cx="1097280" cy="254635"/>
            </a:xfrm>
            <a:custGeom>
              <a:avLst/>
              <a:gdLst/>
              <a:ahLst/>
              <a:cxnLst/>
              <a:rect l="l" t="t" r="r" b="b"/>
              <a:pathLst>
                <a:path w="1097279" h="254635">
                  <a:moveTo>
                    <a:pt x="1054862" y="0"/>
                  </a:moveTo>
                  <a:lnTo>
                    <a:pt x="42417" y="0"/>
                  </a:lnTo>
                  <a:lnTo>
                    <a:pt x="25931" y="3341"/>
                  </a:lnTo>
                  <a:lnTo>
                    <a:pt x="12446" y="12446"/>
                  </a:lnTo>
                  <a:lnTo>
                    <a:pt x="3341" y="25931"/>
                  </a:lnTo>
                  <a:lnTo>
                    <a:pt x="0" y="42418"/>
                  </a:lnTo>
                  <a:lnTo>
                    <a:pt x="0" y="212089"/>
                  </a:lnTo>
                  <a:lnTo>
                    <a:pt x="3341" y="228576"/>
                  </a:lnTo>
                  <a:lnTo>
                    <a:pt x="12446" y="242062"/>
                  </a:lnTo>
                  <a:lnTo>
                    <a:pt x="25931" y="251166"/>
                  </a:lnTo>
                  <a:lnTo>
                    <a:pt x="42417" y="254508"/>
                  </a:lnTo>
                  <a:lnTo>
                    <a:pt x="1054862" y="254508"/>
                  </a:lnTo>
                  <a:lnTo>
                    <a:pt x="1071348" y="251166"/>
                  </a:lnTo>
                  <a:lnTo>
                    <a:pt x="1084834" y="242062"/>
                  </a:lnTo>
                  <a:lnTo>
                    <a:pt x="1093938" y="228576"/>
                  </a:lnTo>
                  <a:lnTo>
                    <a:pt x="1097280" y="212089"/>
                  </a:lnTo>
                  <a:lnTo>
                    <a:pt x="1097280" y="42418"/>
                  </a:lnTo>
                  <a:lnTo>
                    <a:pt x="1093938" y="25931"/>
                  </a:lnTo>
                  <a:lnTo>
                    <a:pt x="1084834" y="12446"/>
                  </a:lnTo>
                  <a:lnTo>
                    <a:pt x="1071348" y="3341"/>
                  </a:lnTo>
                  <a:lnTo>
                    <a:pt x="1054862" y="0"/>
                  </a:lnTo>
                  <a:close/>
                </a:path>
              </a:pathLst>
            </a:custGeom>
            <a:solidFill>
              <a:srgbClr val="DFDF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6" name="object 96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6786372" y="2929127"/>
              <a:ext cx="416090" cy="396239"/>
            </a:xfrm>
            <a:prstGeom prst="rect">
              <a:avLst/>
            </a:prstGeom>
          </p:spPr>
        </p:pic>
        <p:sp>
          <p:nvSpPr>
            <p:cNvPr id="97" name="object 97"/>
            <p:cNvSpPr/>
            <p:nvPr/>
          </p:nvSpPr>
          <p:spPr>
            <a:xfrm>
              <a:off x="6815328" y="2956559"/>
              <a:ext cx="311150" cy="292735"/>
            </a:xfrm>
            <a:custGeom>
              <a:avLst/>
              <a:gdLst/>
              <a:ahLst/>
              <a:cxnLst/>
              <a:rect l="l" t="t" r="r" b="b"/>
              <a:pathLst>
                <a:path w="311150" h="292735">
                  <a:moveTo>
                    <a:pt x="155448" y="0"/>
                  </a:moveTo>
                  <a:lnTo>
                    <a:pt x="106314" y="7461"/>
                  </a:lnTo>
                  <a:lnTo>
                    <a:pt x="63642" y="28236"/>
                  </a:lnTo>
                  <a:lnTo>
                    <a:pt x="29992" y="59911"/>
                  </a:lnTo>
                  <a:lnTo>
                    <a:pt x="7924" y="100071"/>
                  </a:lnTo>
                  <a:lnTo>
                    <a:pt x="0" y="146303"/>
                  </a:lnTo>
                  <a:lnTo>
                    <a:pt x="7924" y="192536"/>
                  </a:lnTo>
                  <a:lnTo>
                    <a:pt x="29992" y="232696"/>
                  </a:lnTo>
                  <a:lnTo>
                    <a:pt x="63642" y="264371"/>
                  </a:lnTo>
                  <a:lnTo>
                    <a:pt x="106314" y="285146"/>
                  </a:lnTo>
                  <a:lnTo>
                    <a:pt x="155448" y="292607"/>
                  </a:lnTo>
                  <a:lnTo>
                    <a:pt x="204581" y="285146"/>
                  </a:lnTo>
                  <a:lnTo>
                    <a:pt x="247253" y="264371"/>
                  </a:lnTo>
                  <a:lnTo>
                    <a:pt x="280903" y="232696"/>
                  </a:lnTo>
                  <a:lnTo>
                    <a:pt x="302971" y="192536"/>
                  </a:lnTo>
                  <a:lnTo>
                    <a:pt x="310896" y="146303"/>
                  </a:lnTo>
                  <a:lnTo>
                    <a:pt x="302971" y="100071"/>
                  </a:lnTo>
                  <a:lnTo>
                    <a:pt x="280903" y="59911"/>
                  </a:lnTo>
                  <a:lnTo>
                    <a:pt x="247253" y="28236"/>
                  </a:lnTo>
                  <a:lnTo>
                    <a:pt x="204581" y="7461"/>
                  </a:lnTo>
                  <a:lnTo>
                    <a:pt x="15544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8" name="object 98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6875907" y="3008756"/>
              <a:ext cx="189340" cy="167385"/>
            </a:xfrm>
            <a:prstGeom prst="rect">
              <a:avLst/>
            </a:prstGeom>
          </p:spPr>
        </p:pic>
      </p:grpSp>
      <p:sp>
        <p:nvSpPr>
          <p:cNvPr id="99" name="object 99"/>
          <p:cNvSpPr txBox="1"/>
          <p:nvPr/>
        </p:nvSpPr>
        <p:spPr>
          <a:xfrm>
            <a:off x="6835902" y="3262122"/>
            <a:ext cx="31115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90" dirty="0">
                <a:solidFill>
                  <a:srgbClr val="087150"/>
                </a:solidFill>
                <a:latin typeface="Century Gothic"/>
                <a:cs typeface="Century Gothic"/>
              </a:rPr>
              <a:t>KPIs</a:t>
            </a:r>
            <a:endParaRPr sz="1000">
              <a:latin typeface="Century Gothic"/>
              <a:cs typeface="Century Gothic"/>
            </a:endParaRPr>
          </a:p>
        </p:txBody>
      </p:sp>
      <p:grpSp>
        <p:nvGrpSpPr>
          <p:cNvPr id="100" name="object 100"/>
          <p:cNvGrpSpPr/>
          <p:nvPr/>
        </p:nvGrpSpPr>
        <p:grpSpPr>
          <a:xfrm>
            <a:off x="5305044" y="4285488"/>
            <a:ext cx="1798320" cy="1005840"/>
            <a:chOff x="5305044" y="4285488"/>
            <a:chExt cx="1798320" cy="1005840"/>
          </a:xfrm>
        </p:grpSpPr>
        <p:sp>
          <p:nvSpPr>
            <p:cNvPr id="101" name="object 101"/>
            <p:cNvSpPr/>
            <p:nvPr/>
          </p:nvSpPr>
          <p:spPr>
            <a:xfrm>
              <a:off x="5305044" y="4716779"/>
              <a:ext cx="1798320" cy="574675"/>
            </a:xfrm>
            <a:custGeom>
              <a:avLst/>
              <a:gdLst/>
              <a:ahLst/>
              <a:cxnLst/>
              <a:rect l="l" t="t" r="r" b="b"/>
              <a:pathLst>
                <a:path w="1798320" h="574675">
                  <a:moveTo>
                    <a:pt x="1797939" y="547116"/>
                  </a:moveTo>
                  <a:lnTo>
                    <a:pt x="1791589" y="534416"/>
                  </a:lnTo>
                  <a:lnTo>
                    <a:pt x="1759839" y="470916"/>
                  </a:lnTo>
                  <a:lnTo>
                    <a:pt x="1721739" y="547116"/>
                  </a:lnTo>
                  <a:lnTo>
                    <a:pt x="1753489" y="547116"/>
                  </a:lnTo>
                  <a:lnTo>
                    <a:pt x="1753489" y="558038"/>
                  </a:lnTo>
                  <a:lnTo>
                    <a:pt x="856996" y="558038"/>
                  </a:lnTo>
                  <a:lnTo>
                    <a:pt x="856996" y="0"/>
                  </a:lnTo>
                  <a:lnTo>
                    <a:pt x="856742" y="0"/>
                  </a:lnTo>
                  <a:lnTo>
                    <a:pt x="844296" y="0"/>
                  </a:lnTo>
                  <a:lnTo>
                    <a:pt x="844042" y="0"/>
                  </a:lnTo>
                  <a:lnTo>
                    <a:pt x="844042" y="561594"/>
                  </a:lnTo>
                  <a:lnTo>
                    <a:pt x="44450" y="561594"/>
                  </a:lnTo>
                  <a:lnTo>
                    <a:pt x="44450" y="548894"/>
                  </a:lnTo>
                  <a:lnTo>
                    <a:pt x="76200" y="548894"/>
                  </a:lnTo>
                  <a:lnTo>
                    <a:pt x="69850" y="536194"/>
                  </a:lnTo>
                  <a:lnTo>
                    <a:pt x="38100" y="472694"/>
                  </a:lnTo>
                  <a:lnTo>
                    <a:pt x="0" y="548894"/>
                  </a:lnTo>
                  <a:lnTo>
                    <a:pt x="31750" y="548894"/>
                  </a:lnTo>
                  <a:lnTo>
                    <a:pt x="31750" y="574294"/>
                  </a:lnTo>
                  <a:lnTo>
                    <a:pt x="856996" y="574294"/>
                  </a:lnTo>
                  <a:lnTo>
                    <a:pt x="856996" y="570738"/>
                  </a:lnTo>
                  <a:lnTo>
                    <a:pt x="1766189" y="570738"/>
                  </a:lnTo>
                  <a:lnTo>
                    <a:pt x="1766189" y="564388"/>
                  </a:lnTo>
                  <a:lnTo>
                    <a:pt x="1766189" y="558038"/>
                  </a:lnTo>
                  <a:lnTo>
                    <a:pt x="1766189" y="547116"/>
                  </a:lnTo>
                  <a:lnTo>
                    <a:pt x="1797939" y="547116"/>
                  </a:lnTo>
                  <a:close/>
                </a:path>
              </a:pathLst>
            </a:custGeom>
            <a:solidFill>
              <a:srgbClr val="0871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2" name="object 10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583936" y="4285488"/>
              <a:ext cx="1193291" cy="507492"/>
            </a:xfrm>
            <a:prstGeom prst="rect">
              <a:avLst/>
            </a:prstGeom>
          </p:spPr>
        </p:pic>
        <p:pic>
          <p:nvPicPr>
            <p:cNvPr id="103" name="object 103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5715000" y="4373867"/>
              <a:ext cx="928116" cy="368820"/>
            </a:xfrm>
            <a:prstGeom prst="rect">
              <a:avLst/>
            </a:prstGeom>
          </p:spPr>
        </p:pic>
        <p:sp>
          <p:nvSpPr>
            <p:cNvPr id="104" name="object 104"/>
            <p:cNvSpPr/>
            <p:nvPr/>
          </p:nvSpPr>
          <p:spPr>
            <a:xfrm>
              <a:off x="5609844" y="4311396"/>
              <a:ext cx="1091565" cy="405765"/>
            </a:xfrm>
            <a:custGeom>
              <a:avLst/>
              <a:gdLst/>
              <a:ahLst/>
              <a:cxnLst/>
              <a:rect l="l" t="t" r="r" b="b"/>
              <a:pathLst>
                <a:path w="1091565" h="405764">
                  <a:moveTo>
                    <a:pt x="1023620" y="0"/>
                  </a:moveTo>
                  <a:lnTo>
                    <a:pt x="67563" y="0"/>
                  </a:lnTo>
                  <a:lnTo>
                    <a:pt x="41255" y="5306"/>
                  </a:lnTo>
                  <a:lnTo>
                    <a:pt x="19780" y="19780"/>
                  </a:lnTo>
                  <a:lnTo>
                    <a:pt x="5306" y="41255"/>
                  </a:lnTo>
                  <a:lnTo>
                    <a:pt x="0" y="67563"/>
                  </a:lnTo>
                  <a:lnTo>
                    <a:pt x="0" y="337819"/>
                  </a:lnTo>
                  <a:lnTo>
                    <a:pt x="5306" y="364128"/>
                  </a:lnTo>
                  <a:lnTo>
                    <a:pt x="19780" y="385603"/>
                  </a:lnTo>
                  <a:lnTo>
                    <a:pt x="41255" y="400077"/>
                  </a:lnTo>
                  <a:lnTo>
                    <a:pt x="67563" y="405383"/>
                  </a:lnTo>
                  <a:lnTo>
                    <a:pt x="1023620" y="405383"/>
                  </a:lnTo>
                  <a:lnTo>
                    <a:pt x="1049928" y="400077"/>
                  </a:lnTo>
                  <a:lnTo>
                    <a:pt x="1071403" y="385603"/>
                  </a:lnTo>
                  <a:lnTo>
                    <a:pt x="1085877" y="364128"/>
                  </a:lnTo>
                  <a:lnTo>
                    <a:pt x="1091183" y="337819"/>
                  </a:lnTo>
                  <a:lnTo>
                    <a:pt x="1091183" y="67563"/>
                  </a:lnTo>
                  <a:lnTo>
                    <a:pt x="1085877" y="41255"/>
                  </a:lnTo>
                  <a:lnTo>
                    <a:pt x="1071403" y="19780"/>
                  </a:lnTo>
                  <a:lnTo>
                    <a:pt x="1049928" y="5306"/>
                  </a:lnTo>
                  <a:lnTo>
                    <a:pt x="1023620" y="0"/>
                  </a:lnTo>
                  <a:close/>
                </a:path>
              </a:pathLst>
            </a:custGeom>
            <a:solidFill>
              <a:srgbClr val="0871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5" name="object 105"/>
          <p:cNvSpPr txBox="1"/>
          <p:nvPr/>
        </p:nvSpPr>
        <p:spPr>
          <a:xfrm>
            <a:off x="5806185" y="4419980"/>
            <a:ext cx="69850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65" dirty="0">
                <a:solidFill>
                  <a:srgbClr val="FFFFFF"/>
                </a:solidFill>
                <a:latin typeface="Century Gothic"/>
                <a:cs typeface="Century Gothic"/>
              </a:rPr>
              <a:t>QUANTITY</a:t>
            </a:r>
            <a:endParaRPr sz="1000">
              <a:latin typeface="Century Gothic"/>
              <a:cs typeface="Century Gothic"/>
            </a:endParaRPr>
          </a:p>
        </p:txBody>
      </p:sp>
      <p:grpSp>
        <p:nvGrpSpPr>
          <p:cNvPr id="106" name="object 106"/>
          <p:cNvGrpSpPr/>
          <p:nvPr/>
        </p:nvGrpSpPr>
        <p:grpSpPr>
          <a:xfrm>
            <a:off x="4738115" y="3842003"/>
            <a:ext cx="1793875" cy="1763395"/>
            <a:chOff x="4738115" y="3842003"/>
            <a:chExt cx="1793875" cy="1763395"/>
          </a:xfrm>
        </p:grpSpPr>
        <p:pic>
          <p:nvPicPr>
            <p:cNvPr id="107" name="object 10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29299" y="3842003"/>
              <a:ext cx="702538" cy="635507"/>
            </a:xfrm>
            <a:prstGeom prst="rect">
              <a:avLst/>
            </a:prstGeom>
          </p:spPr>
        </p:pic>
        <p:pic>
          <p:nvPicPr>
            <p:cNvPr id="108" name="object 108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5855207" y="3867911"/>
              <a:ext cx="629399" cy="568451"/>
            </a:xfrm>
            <a:prstGeom prst="rect">
              <a:avLst/>
            </a:prstGeom>
          </p:spPr>
        </p:pic>
        <p:pic>
          <p:nvPicPr>
            <p:cNvPr id="109" name="object 109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5900927" y="3909059"/>
              <a:ext cx="507492" cy="451103"/>
            </a:xfrm>
            <a:prstGeom prst="rect">
              <a:avLst/>
            </a:prstGeom>
          </p:spPr>
        </p:pic>
        <p:pic>
          <p:nvPicPr>
            <p:cNvPr id="110" name="object 11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738115" y="5163273"/>
              <a:ext cx="1258824" cy="413042"/>
            </a:xfrm>
            <a:prstGeom prst="rect">
              <a:avLst/>
            </a:prstGeom>
          </p:spPr>
        </p:pic>
        <p:pic>
          <p:nvPicPr>
            <p:cNvPr id="111" name="object 111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4920995" y="5183111"/>
              <a:ext cx="891539" cy="422186"/>
            </a:xfrm>
            <a:prstGeom prst="rect">
              <a:avLst/>
            </a:prstGeom>
          </p:spPr>
        </p:pic>
        <p:sp>
          <p:nvSpPr>
            <p:cNvPr id="112" name="object 112"/>
            <p:cNvSpPr/>
            <p:nvPr/>
          </p:nvSpPr>
          <p:spPr>
            <a:xfrm>
              <a:off x="4764023" y="5189219"/>
              <a:ext cx="1156970" cy="311150"/>
            </a:xfrm>
            <a:custGeom>
              <a:avLst/>
              <a:gdLst/>
              <a:ahLst/>
              <a:cxnLst/>
              <a:rect l="l" t="t" r="r" b="b"/>
              <a:pathLst>
                <a:path w="1156970" h="311150">
                  <a:moveTo>
                    <a:pt x="1061339" y="0"/>
                  </a:moveTo>
                  <a:lnTo>
                    <a:pt x="95376" y="0"/>
                  </a:lnTo>
                  <a:lnTo>
                    <a:pt x="58239" y="7491"/>
                  </a:lnTo>
                  <a:lnTo>
                    <a:pt x="27924" y="27924"/>
                  </a:lnTo>
                  <a:lnTo>
                    <a:pt x="7491" y="58239"/>
                  </a:lnTo>
                  <a:lnTo>
                    <a:pt x="0" y="95376"/>
                  </a:lnTo>
                  <a:lnTo>
                    <a:pt x="0" y="215518"/>
                  </a:lnTo>
                  <a:lnTo>
                    <a:pt x="7491" y="252656"/>
                  </a:lnTo>
                  <a:lnTo>
                    <a:pt x="27924" y="282971"/>
                  </a:lnTo>
                  <a:lnTo>
                    <a:pt x="58239" y="303404"/>
                  </a:lnTo>
                  <a:lnTo>
                    <a:pt x="95376" y="310895"/>
                  </a:lnTo>
                  <a:lnTo>
                    <a:pt x="1061339" y="310895"/>
                  </a:lnTo>
                  <a:lnTo>
                    <a:pt x="1098476" y="303404"/>
                  </a:lnTo>
                  <a:lnTo>
                    <a:pt x="1128791" y="282971"/>
                  </a:lnTo>
                  <a:lnTo>
                    <a:pt x="1149224" y="252656"/>
                  </a:lnTo>
                  <a:lnTo>
                    <a:pt x="1156715" y="215518"/>
                  </a:lnTo>
                  <a:lnTo>
                    <a:pt x="1156715" y="95376"/>
                  </a:lnTo>
                  <a:lnTo>
                    <a:pt x="1149224" y="58239"/>
                  </a:lnTo>
                  <a:lnTo>
                    <a:pt x="1128791" y="27924"/>
                  </a:lnTo>
                  <a:lnTo>
                    <a:pt x="1098476" y="7491"/>
                  </a:lnTo>
                  <a:lnTo>
                    <a:pt x="106133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3" name="object 113"/>
          <p:cNvSpPr txBox="1"/>
          <p:nvPr/>
        </p:nvSpPr>
        <p:spPr>
          <a:xfrm>
            <a:off x="5026914" y="5235955"/>
            <a:ext cx="63182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087150"/>
                </a:solidFill>
                <a:latin typeface="Century Gothic"/>
                <a:cs typeface="Century Gothic"/>
              </a:rPr>
              <a:t>Volume</a:t>
            </a:r>
            <a:endParaRPr sz="1200">
              <a:latin typeface="Century Gothic"/>
              <a:cs typeface="Century Gothic"/>
            </a:endParaRPr>
          </a:p>
        </p:txBody>
      </p:sp>
      <p:grpSp>
        <p:nvGrpSpPr>
          <p:cNvPr id="114" name="object 114"/>
          <p:cNvGrpSpPr/>
          <p:nvPr/>
        </p:nvGrpSpPr>
        <p:grpSpPr>
          <a:xfrm>
            <a:off x="6391655" y="5161750"/>
            <a:ext cx="1396365" cy="442595"/>
            <a:chOff x="6391655" y="5161750"/>
            <a:chExt cx="1396365" cy="442595"/>
          </a:xfrm>
        </p:grpSpPr>
        <p:pic>
          <p:nvPicPr>
            <p:cNvPr id="115" name="object 115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6391655" y="5161750"/>
              <a:ext cx="1395983" cy="413042"/>
            </a:xfrm>
            <a:prstGeom prst="rect">
              <a:avLst/>
            </a:prstGeom>
          </p:spPr>
        </p:pic>
        <p:pic>
          <p:nvPicPr>
            <p:cNvPr id="116" name="object 116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6473951" y="5181587"/>
              <a:ext cx="1229868" cy="422186"/>
            </a:xfrm>
            <a:prstGeom prst="rect">
              <a:avLst/>
            </a:prstGeom>
          </p:spPr>
        </p:pic>
        <p:sp>
          <p:nvSpPr>
            <p:cNvPr id="117" name="object 117"/>
            <p:cNvSpPr/>
            <p:nvPr/>
          </p:nvSpPr>
          <p:spPr>
            <a:xfrm>
              <a:off x="6417563" y="5187696"/>
              <a:ext cx="1294130" cy="311150"/>
            </a:xfrm>
            <a:custGeom>
              <a:avLst/>
              <a:gdLst/>
              <a:ahLst/>
              <a:cxnLst/>
              <a:rect l="l" t="t" r="r" b="b"/>
              <a:pathLst>
                <a:path w="1294129" h="311150">
                  <a:moveTo>
                    <a:pt x="1198499" y="0"/>
                  </a:moveTo>
                  <a:lnTo>
                    <a:pt x="95377" y="0"/>
                  </a:lnTo>
                  <a:lnTo>
                    <a:pt x="58239" y="7491"/>
                  </a:lnTo>
                  <a:lnTo>
                    <a:pt x="27924" y="27924"/>
                  </a:lnTo>
                  <a:lnTo>
                    <a:pt x="7491" y="58239"/>
                  </a:lnTo>
                  <a:lnTo>
                    <a:pt x="0" y="95376"/>
                  </a:lnTo>
                  <a:lnTo>
                    <a:pt x="0" y="215518"/>
                  </a:lnTo>
                  <a:lnTo>
                    <a:pt x="7491" y="252656"/>
                  </a:lnTo>
                  <a:lnTo>
                    <a:pt x="27924" y="282971"/>
                  </a:lnTo>
                  <a:lnTo>
                    <a:pt x="58239" y="303404"/>
                  </a:lnTo>
                  <a:lnTo>
                    <a:pt x="95377" y="310895"/>
                  </a:lnTo>
                  <a:lnTo>
                    <a:pt x="1198499" y="310895"/>
                  </a:lnTo>
                  <a:lnTo>
                    <a:pt x="1235636" y="303404"/>
                  </a:lnTo>
                  <a:lnTo>
                    <a:pt x="1265951" y="282971"/>
                  </a:lnTo>
                  <a:lnTo>
                    <a:pt x="1286384" y="252656"/>
                  </a:lnTo>
                  <a:lnTo>
                    <a:pt x="1293876" y="215518"/>
                  </a:lnTo>
                  <a:lnTo>
                    <a:pt x="1293876" y="95376"/>
                  </a:lnTo>
                  <a:lnTo>
                    <a:pt x="1286384" y="58239"/>
                  </a:lnTo>
                  <a:lnTo>
                    <a:pt x="1265951" y="27924"/>
                  </a:lnTo>
                  <a:lnTo>
                    <a:pt x="1235636" y="7491"/>
                  </a:lnTo>
                  <a:lnTo>
                    <a:pt x="119849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8" name="object 118"/>
          <p:cNvSpPr txBox="1"/>
          <p:nvPr/>
        </p:nvSpPr>
        <p:spPr>
          <a:xfrm>
            <a:off x="6580758" y="5233796"/>
            <a:ext cx="9702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087150"/>
                </a:solidFill>
                <a:latin typeface="Century Gothic"/>
                <a:cs typeface="Century Gothic"/>
              </a:rPr>
              <a:t>Productivity</a:t>
            </a:r>
            <a:endParaRPr sz="1200">
              <a:latin typeface="Century Gothic"/>
              <a:cs typeface="Century Gothic"/>
            </a:endParaRPr>
          </a:p>
        </p:txBody>
      </p:sp>
      <p:grpSp>
        <p:nvGrpSpPr>
          <p:cNvPr id="119" name="object 119"/>
          <p:cNvGrpSpPr/>
          <p:nvPr/>
        </p:nvGrpSpPr>
        <p:grpSpPr>
          <a:xfrm>
            <a:off x="4808150" y="5529071"/>
            <a:ext cx="1179830" cy="588645"/>
            <a:chOff x="4808150" y="5529071"/>
            <a:chExt cx="1179830" cy="588645"/>
          </a:xfrm>
        </p:grpSpPr>
        <p:pic>
          <p:nvPicPr>
            <p:cNvPr id="120" name="object 120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4808150" y="5780491"/>
              <a:ext cx="1179727" cy="336846"/>
            </a:xfrm>
            <a:prstGeom prst="rect">
              <a:avLst/>
            </a:prstGeom>
          </p:spPr>
        </p:pic>
        <p:sp>
          <p:nvSpPr>
            <p:cNvPr id="121" name="object 121"/>
            <p:cNvSpPr/>
            <p:nvPr/>
          </p:nvSpPr>
          <p:spPr>
            <a:xfrm>
              <a:off x="4824983" y="5797295"/>
              <a:ext cx="1096010" cy="253365"/>
            </a:xfrm>
            <a:custGeom>
              <a:avLst/>
              <a:gdLst/>
              <a:ahLst/>
              <a:cxnLst/>
              <a:rect l="l" t="t" r="r" b="b"/>
              <a:pathLst>
                <a:path w="1096010" h="253364">
                  <a:moveTo>
                    <a:pt x="1053591" y="0"/>
                  </a:moveTo>
                  <a:lnTo>
                    <a:pt x="42163" y="0"/>
                  </a:lnTo>
                  <a:lnTo>
                    <a:pt x="25771" y="3312"/>
                  </a:lnTo>
                  <a:lnTo>
                    <a:pt x="12366" y="12347"/>
                  </a:lnTo>
                  <a:lnTo>
                    <a:pt x="3319" y="25749"/>
                  </a:lnTo>
                  <a:lnTo>
                    <a:pt x="0" y="42163"/>
                  </a:lnTo>
                  <a:lnTo>
                    <a:pt x="0" y="210819"/>
                  </a:lnTo>
                  <a:lnTo>
                    <a:pt x="3319" y="227234"/>
                  </a:lnTo>
                  <a:lnTo>
                    <a:pt x="12366" y="240636"/>
                  </a:lnTo>
                  <a:lnTo>
                    <a:pt x="25771" y="249671"/>
                  </a:lnTo>
                  <a:lnTo>
                    <a:pt x="42163" y="252983"/>
                  </a:lnTo>
                  <a:lnTo>
                    <a:pt x="1053591" y="252983"/>
                  </a:lnTo>
                  <a:lnTo>
                    <a:pt x="1069984" y="249671"/>
                  </a:lnTo>
                  <a:lnTo>
                    <a:pt x="1083389" y="240636"/>
                  </a:lnTo>
                  <a:lnTo>
                    <a:pt x="1092436" y="227234"/>
                  </a:lnTo>
                  <a:lnTo>
                    <a:pt x="1095755" y="210819"/>
                  </a:lnTo>
                  <a:lnTo>
                    <a:pt x="1095755" y="42163"/>
                  </a:lnTo>
                  <a:lnTo>
                    <a:pt x="1092436" y="25749"/>
                  </a:lnTo>
                  <a:lnTo>
                    <a:pt x="1083389" y="12347"/>
                  </a:lnTo>
                  <a:lnTo>
                    <a:pt x="1069984" y="3312"/>
                  </a:lnTo>
                  <a:lnTo>
                    <a:pt x="1053591" y="0"/>
                  </a:lnTo>
                  <a:close/>
                </a:path>
              </a:pathLst>
            </a:custGeom>
            <a:solidFill>
              <a:srgbClr val="DFDF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2" name="object 122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5187695" y="5529071"/>
              <a:ext cx="417588" cy="394766"/>
            </a:xfrm>
            <a:prstGeom prst="rect">
              <a:avLst/>
            </a:prstGeom>
          </p:spPr>
        </p:pic>
        <p:sp>
          <p:nvSpPr>
            <p:cNvPr id="123" name="object 123"/>
            <p:cNvSpPr/>
            <p:nvPr/>
          </p:nvSpPr>
          <p:spPr>
            <a:xfrm>
              <a:off x="5216651" y="5556503"/>
              <a:ext cx="312420" cy="291465"/>
            </a:xfrm>
            <a:custGeom>
              <a:avLst/>
              <a:gdLst/>
              <a:ahLst/>
              <a:cxnLst/>
              <a:rect l="l" t="t" r="r" b="b"/>
              <a:pathLst>
                <a:path w="312420" h="291464">
                  <a:moveTo>
                    <a:pt x="156210" y="0"/>
                  </a:moveTo>
                  <a:lnTo>
                    <a:pt x="106850" y="7420"/>
                  </a:lnTo>
                  <a:lnTo>
                    <a:pt x="63971" y="28081"/>
                  </a:lnTo>
                  <a:lnTo>
                    <a:pt x="30150" y="59587"/>
                  </a:lnTo>
                  <a:lnTo>
                    <a:pt x="7967" y="99540"/>
                  </a:lnTo>
                  <a:lnTo>
                    <a:pt x="0" y="145542"/>
                  </a:lnTo>
                  <a:lnTo>
                    <a:pt x="7967" y="191543"/>
                  </a:lnTo>
                  <a:lnTo>
                    <a:pt x="30150" y="231496"/>
                  </a:lnTo>
                  <a:lnTo>
                    <a:pt x="63971" y="263002"/>
                  </a:lnTo>
                  <a:lnTo>
                    <a:pt x="106850" y="283663"/>
                  </a:lnTo>
                  <a:lnTo>
                    <a:pt x="156210" y="291084"/>
                  </a:lnTo>
                  <a:lnTo>
                    <a:pt x="205569" y="283663"/>
                  </a:lnTo>
                  <a:lnTo>
                    <a:pt x="248448" y="263002"/>
                  </a:lnTo>
                  <a:lnTo>
                    <a:pt x="282269" y="231496"/>
                  </a:lnTo>
                  <a:lnTo>
                    <a:pt x="304452" y="191543"/>
                  </a:lnTo>
                  <a:lnTo>
                    <a:pt x="312420" y="145542"/>
                  </a:lnTo>
                  <a:lnTo>
                    <a:pt x="304452" y="99540"/>
                  </a:lnTo>
                  <a:lnTo>
                    <a:pt x="282269" y="59587"/>
                  </a:lnTo>
                  <a:lnTo>
                    <a:pt x="248448" y="28081"/>
                  </a:lnTo>
                  <a:lnTo>
                    <a:pt x="205569" y="7420"/>
                  </a:lnTo>
                  <a:lnTo>
                    <a:pt x="15621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124"/>
            <p:cNvSpPr/>
            <p:nvPr/>
          </p:nvSpPr>
          <p:spPr>
            <a:xfrm>
              <a:off x="5277269" y="5607164"/>
              <a:ext cx="191135" cy="167640"/>
            </a:xfrm>
            <a:custGeom>
              <a:avLst/>
              <a:gdLst/>
              <a:ahLst/>
              <a:cxnLst/>
              <a:rect l="l" t="t" r="r" b="b"/>
              <a:pathLst>
                <a:path w="191135" h="167639">
                  <a:moveTo>
                    <a:pt x="176364" y="13779"/>
                  </a:moveTo>
                  <a:lnTo>
                    <a:pt x="175425" y="10033"/>
                  </a:lnTo>
                  <a:lnTo>
                    <a:pt x="175348" y="9690"/>
                  </a:lnTo>
                  <a:lnTo>
                    <a:pt x="175221" y="9385"/>
                  </a:lnTo>
                  <a:lnTo>
                    <a:pt x="175094" y="8788"/>
                  </a:lnTo>
                  <a:lnTo>
                    <a:pt x="174574" y="7073"/>
                  </a:lnTo>
                  <a:lnTo>
                    <a:pt x="174472" y="6731"/>
                  </a:lnTo>
                  <a:lnTo>
                    <a:pt x="173443" y="3251"/>
                  </a:lnTo>
                  <a:lnTo>
                    <a:pt x="169583" y="1193"/>
                  </a:lnTo>
                  <a:lnTo>
                    <a:pt x="169583" y="9258"/>
                  </a:lnTo>
                  <a:lnTo>
                    <a:pt x="169379" y="9258"/>
                  </a:lnTo>
                  <a:lnTo>
                    <a:pt x="169379" y="14592"/>
                  </a:lnTo>
                  <a:lnTo>
                    <a:pt x="167093" y="16751"/>
                  </a:lnTo>
                  <a:lnTo>
                    <a:pt x="160997" y="16751"/>
                  </a:lnTo>
                  <a:lnTo>
                    <a:pt x="158711" y="14592"/>
                  </a:lnTo>
                  <a:lnTo>
                    <a:pt x="158826" y="9385"/>
                  </a:lnTo>
                  <a:lnTo>
                    <a:pt x="158838" y="9258"/>
                  </a:lnTo>
                  <a:lnTo>
                    <a:pt x="160997" y="7073"/>
                  </a:lnTo>
                  <a:lnTo>
                    <a:pt x="163791" y="6731"/>
                  </a:lnTo>
                  <a:lnTo>
                    <a:pt x="166966" y="6731"/>
                  </a:lnTo>
                  <a:lnTo>
                    <a:pt x="169583" y="9258"/>
                  </a:lnTo>
                  <a:lnTo>
                    <a:pt x="169583" y="1193"/>
                  </a:lnTo>
                  <a:lnTo>
                    <a:pt x="167347" y="0"/>
                  </a:lnTo>
                  <a:lnTo>
                    <a:pt x="155003" y="3251"/>
                  </a:lnTo>
                  <a:lnTo>
                    <a:pt x="151688" y="8788"/>
                  </a:lnTo>
                  <a:lnTo>
                    <a:pt x="151714" y="10033"/>
                  </a:lnTo>
                  <a:lnTo>
                    <a:pt x="153035" y="14592"/>
                  </a:lnTo>
                  <a:lnTo>
                    <a:pt x="153123" y="14897"/>
                  </a:lnTo>
                  <a:lnTo>
                    <a:pt x="153504" y="15633"/>
                  </a:lnTo>
                  <a:lnTo>
                    <a:pt x="153504" y="16370"/>
                  </a:lnTo>
                  <a:lnTo>
                    <a:pt x="152742" y="16751"/>
                  </a:lnTo>
                  <a:lnTo>
                    <a:pt x="126580" y="36042"/>
                  </a:lnTo>
                  <a:lnTo>
                    <a:pt x="125818" y="36410"/>
                  </a:lnTo>
                  <a:lnTo>
                    <a:pt x="125437" y="36779"/>
                  </a:lnTo>
                  <a:lnTo>
                    <a:pt x="124675" y="36410"/>
                  </a:lnTo>
                  <a:lnTo>
                    <a:pt x="124294" y="36169"/>
                  </a:lnTo>
                  <a:lnTo>
                    <a:pt x="124294" y="42964"/>
                  </a:lnTo>
                  <a:lnTo>
                    <a:pt x="124244" y="46151"/>
                  </a:lnTo>
                  <a:lnTo>
                    <a:pt x="124142" y="47320"/>
                  </a:lnTo>
                  <a:lnTo>
                    <a:pt x="124040" y="48412"/>
                  </a:lnTo>
                  <a:lnTo>
                    <a:pt x="121627" y="50520"/>
                  </a:lnTo>
                  <a:lnTo>
                    <a:pt x="117741" y="50520"/>
                  </a:lnTo>
                  <a:lnTo>
                    <a:pt x="114896" y="50050"/>
                  </a:lnTo>
                  <a:lnTo>
                    <a:pt x="113118" y="47739"/>
                  </a:lnTo>
                  <a:lnTo>
                    <a:pt x="113449" y="46151"/>
                  </a:lnTo>
                  <a:lnTo>
                    <a:pt x="113538" y="45694"/>
                  </a:lnTo>
                  <a:lnTo>
                    <a:pt x="113639" y="45008"/>
                  </a:lnTo>
                  <a:lnTo>
                    <a:pt x="113741" y="42379"/>
                  </a:lnTo>
                  <a:lnTo>
                    <a:pt x="114592" y="41617"/>
                  </a:lnTo>
                  <a:lnTo>
                    <a:pt x="116293" y="40284"/>
                  </a:lnTo>
                  <a:lnTo>
                    <a:pt x="119087" y="40500"/>
                  </a:lnTo>
                  <a:lnTo>
                    <a:pt x="123177" y="40767"/>
                  </a:lnTo>
                  <a:lnTo>
                    <a:pt x="122085" y="40767"/>
                  </a:lnTo>
                  <a:lnTo>
                    <a:pt x="124294" y="42964"/>
                  </a:lnTo>
                  <a:lnTo>
                    <a:pt x="124294" y="36169"/>
                  </a:lnTo>
                  <a:lnTo>
                    <a:pt x="120484" y="33743"/>
                  </a:lnTo>
                  <a:lnTo>
                    <a:pt x="114109" y="34264"/>
                  </a:lnTo>
                  <a:lnTo>
                    <a:pt x="114820" y="34264"/>
                  </a:lnTo>
                  <a:lnTo>
                    <a:pt x="111213" y="37528"/>
                  </a:lnTo>
                  <a:lnTo>
                    <a:pt x="110451" y="38265"/>
                  </a:lnTo>
                  <a:lnTo>
                    <a:pt x="110070" y="38265"/>
                  </a:lnTo>
                  <a:lnTo>
                    <a:pt x="109181" y="37896"/>
                  </a:lnTo>
                  <a:lnTo>
                    <a:pt x="93002" y="30175"/>
                  </a:lnTo>
                  <a:lnTo>
                    <a:pt x="92075" y="29730"/>
                  </a:lnTo>
                  <a:lnTo>
                    <a:pt x="88188" y="27876"/>
                  </a:lnTo>
                  <a:lnTo>
                    <a:pt x="82765" y="25285"/>
                  </a:lnTo>
                  <a:lnTo>
                    <a:pt x="82016" y="24968"/>
                  </a:lnTo>
                  <a:lnTo>
                    <a:pt x="82003" y="19837"/>
                  </a:lnTo>
                  <a:lnTo>
                    <a:pt x="81686" y="18021"/>
                  </a:lnTo>
                  <a:lnTo>
                    <a:pt x="81610" y="17564"/>
                  </a:lnTo>
                  <a:lnTo>
                    <a:pt x="81140" y="14897"/>
                  </a:lnTo>
                  <a:lnTo>
                    <a:pt x="81089" y="14592"/>
                  </a:lnTo>
                  <a:lnTo>
                    <a:pt x="80987" y="13970"/>
                  </a:lnTo>
                  <a:lnTo>
                    <a:pt x="76034" y="10706"/>
                  </a:lnTo>
                  <a:lnTo>
                    <a:pt x="76034" y="25552"/>
                  </a:lnTo>
                  <a:lnTo>
                    <a:pt x="73494" y="27876"/>
                  </a:lnTo>
                  <a:lnTo>
                    <a:pt x="70446" y="27876"/>
                  </a:lnTo>
                  <a:lnTo>
                    <a:pt x="67525" y="27686"/>
                  </a:lnTo>
                  <a:lnTo>
                    <a:pt x="65239" y="25412"/>
                  </a:lnTo>
                  <a:lnTo>
                    <a:pt x="65239" y="19837"/>
                  </a:lnTo>
                  <a:lnTo>
                    <a:pt x="75819" y="20459"/>
                  </a:lnTo>
                  <a:lnTo>
                    <a:pt x="75920" y="21564"/>
                  </a:lnTo>
                  <a:lnTo>
                    <a:pt x="76034" y="25552"/>
                  </a:lnTo>
                  <a:lnTo>
                    <a:pt x="76034" y="10706"/>
                  </a:lnTo>
                  <a:lnTo>
                    <a:pt x="75018" y="10033"/>
                  </a:lnTo>
                  <a:lnTo>
                    <a:pt x="62445" y="12014"/>
                  </a:lnTo>
                  <a:lnTo>
                    <a:pt x="58254" y="17564"/>
                  </a:lnTo>
                  <a:lnTo>
                    <a:pt x="59207" y="22491"/>
                  </a:lnTo>
                  <a:lnTo>
                    <a:pt x="59245" y="22682"/>
                  </a:lnTo>
                  <a:lnTo>
                    <a:pt x="59334" y="23152"/>
                  </a:lnTo>
                  <a:lnTo>
                    <a:pt x="59397" y="24218"/>
                  </a:lnTo>
                  <a:lnTo>
                    <a:pt x="58889" y="24968"/>
                  </a:lnTo>
                  <a:lnTo>
                    <a:pt x="58127" y="25285"/>
                  </a:lnTo>
                  <a:lnTo>
                    <a:pt x="37172" y="34556"/>
                  </a:lnTo>
                  <a:lnTo>
                    <a:pt x="36029" y="35293"/>
                  </a:lnTo>
                  <a:lnTo>
                    <a:pt x="35648" y="35293"/>
                  </a:lnTo>
                  <a:lnTo>
                    <a:pt x="34455" y="34264"/>
                  </a:lnTo>
                  <a:lnTo>
                    <a:pt x="32372" y="32600"/>
                  </a:lnTo>
                  <a:lnTo>
                    <a:pt x="32372" y="45313"/>
                  </a:lnTo>
                  <a:lnTo>
                    <a:pt x="29933" y="47548"/>
                  </a:lnTo>
                  <a:lnTo>
                    <a:pt x="26657" y="47548"/>
                  </a:lnTo>
                  <a:lnTo>
                    <a:pt x="23710" y="47320"/>
                  </a:lnTo>
                  <a:lnTo>
                    <a:pt x="21551" y="45008"/>
                  </a:lnTo>
                  <a:lnTo>
                    <a:pt x="21678" y="39306"/>
                  </a:lnTo>
                  <a:lnTo>
                    <a:pt x="24066" y="37160"/>
                  </a:lnTo>
                  <a:lnTo>
                    <a:pt x="29933" y="37160"/>
                  </a:lnTo>
                  <a:lnTo>
                    <a:pt x="32270" y="39306"/>
                  </a:lnTo>
                  <a:lnTo>
                    <a:pt x="32372" y="45313"/>
                  </a:lnTo>
                  <a:lnTo>
                    <a:pt x="32372" y="32600"/>
                  </a:lnTo>
                  <a:lnTo>
                    <a:pt x="30441" y="31051"/>
                  </a:lnTo>
                  <a:lnTo>
                    <a:pt x="26708" y="30848"/>
                  </a:lnTo>
                  <a:lnTo>
                    <a:pt x="24688" y="30848"/>
                  </a:lnTo>
                  <a:lnTo>
                    <a:pt x="20535" y="33439"/>
                  </a:lnTo>
                  <a:lnTo>
                    <a:pt x="16167" y="36410"/>
                  </a:lnTo>
                  <a:lnTo>
                    <a:pt x="16294" y="36410"/>
                  </a:lnTo>
                  <a:lnTo>
                    <a:pt x="14617" y="41236"/>
                  </a:lnTo>
                  <a:lnTo>
                    <a:pt x="14630" y="41617"/>
                  </a:lnTo>
                  <a:lnTo>
                    <a:pt x="16243" y="46151"/>
                  </a:lnTo>
                  <a:lnTo>
                    <a:pt x="18122" y="50927"/>
                  </a:lnTo>
                  <a:lnTo>
                    <a:pt x="23456" y="53784"/>
                  </a:lnTo>
                  <a:lnTo>
                    <a:pt x="28917" y="52743"/>
                  </a:lnTo>
                  <a:lnTo>
                    <a:pt x="34378" y="51993"/>
                  </a:lnTo>
                  <a:lnTo>
                    <a:pt x="38442" y="47548"/>
                  </a:lnTo>
                  <a:lnTo>
                    <a:pt x="38315" y="41236"/>
                  </a:lnTo>
                  <a:lnTo>
                    <a:pt x="37934" y="40500"/>
                  </a:lnTo>
                  <a:lnTo>
                    <a:pt x="45313" y="37160"/>
                  </a:lnTo>
                  <a:lnTo>
                    <a:pt x="49441" y="35293"/>
                  </a:lnTo>
                  <a:lnTo>
                    <a:pt x="60744" y="30175"/>
                  </a:lnTo>
                  <a:lnTo>
                    <a:pt x="61683" y="29730"/>
                  </a:lnTo>
                  <a:lnTo>
                    <a:pt x="62064" y="29730"/>
                  </a:lnTo>
                  <a:lnTo>
                    <a:pt x="62953" y="30480"/>
                  </a:lnTo>
                  <a:lnTo>
                    <a:pt x="67017" y="34264"/>
                  </a:lnTo>
                  <a:lnTo>
                    <a:pt x="73621" y="34417"/>
                  </a:lnTo>
                  <a:lnTo>
                    <a:pt x="77939" y="30848"/>
                  </a:lnTo>
                  <a:lnTo>
                    <a:pt x="78701" y="30175"/>
                  </a:lnTo>
                  <a:lnTo>
                    <a:pt x="80137" y="30175"/>
                  </a:lnTo>
                  <a:lnTo>
                    <a:pt x="80733" y="30480"/>
                  </a:lnTo>
                  <a:lnTo>
                    <a:pt x="105295" y="42379"/>
                  </a:lnTo>
                  <a:lnTo>
                    <a:pt x="106895" y="43091"/>
                  </a:lnTo>
                  <a:lnTo>
                    <a:pt x="108038" y="43459"/>
                  </a:lnTo>
                  <a:lnTo>
                    <a:pt x="107391" y="45008"/>
                  </a:lnTo>
                  <a:lnTo>
                    <a:pt x="107391" y="45694"/>
                  </a:lnTo>
                  <a:lnTo>
                    <a:pt x="107530" y="46151"/>
                  </a:lnTo>
                  <a:lnTo>
                    <a:pt x="107619" y="47548"/>
                  </a:lnTo>
                  <a:lnTo>
                    <a:pt x="107734" y="48247"/>
                  </a:lnTo>
                  <a:lnTo>
                    <a:pt x="109181" y="53632"/>
                  </a:lnTo>
                  <a:lnTo>
                    <a:pt x="115404" y="57111"/>
                  </a:lnTo>
                  <a:lnTo>
                    <a:pt x="122135" y="55549"/>
                  </a:lnTo>
                  <a:lnTo>
                    <a:pt x="128104" y="53987"/>
                  </a:lnTo>
                  <a:lnTo>
                    <a:pt x="130175" y="50520"/>
                  </a:lnTo>
                  <a:lnTo>
                    <a:pt x="131432" y="48412"/>
                  </a:lnTo>
                  <a:lnTo>
                    <a:pt x="131305" y="47548"/>
                  </a:lnTo>
                  <a:lnTo>
                    <a:pt x="130009" y="43459"/>
                  </a:lnTo>
                  <a:lnTo>
                    <a:pt x="129895" y="43091"/>
                  </a:lnTo>
                  <a:lnTo>
                    <a:pt x="129857" y="42964"/>
                  </a:lnTo>
                  <a:lnTo>
                    <a:pt x="129755" y="42621"/>
                  </a:lnTo>
                  <a:lnTo>
                    <a:pt x="129628" y="42379"/>
                  </a:lnTo>
                  <a:lnTo>
                    <a:pt x="129374" y="41617"/>
                  </a:lnTo>
                  <a:lnTo>
                    <a:pt x="129755" y="40767"/>
                  </a:lnTo>
                  <a:lnTo>
                    <a:pt x="130644" y="40500"/>
                  </a:lnTo>
                  <a:lnTo>
                    <a:pt x="130924" y="40284"/>
                  </a:lnTo>
                  <a:lnTo>
                    <a:pt x="133616" y="38265"/>
                  </a:lnTo>
                  <a:lnTo>
                    <a:pt x="135610" y="36779"/>
                  </a:lnTo>
                  <a:lnTo>
                    <a:pt x="155917" y="21564"/>
                  </a:lnTo>
                  <a:lnTo>
                    <a:pt x="156806" y="20916"/>
                  </a:lnTo>
                  <a:lnTo>
                    <a:pt x="158076" y="20777"/>
                  </a:lnTo>
                  <a:lnTo>
                    <a:pt x="159092" y="21196"/>
                  </a:lnTo>
                  <a:lnTo>
                    <a:pt x="162775" y="23456"/>
                  </a:lnTo>
                  <a:lnTo>
                    <a:pt x="167601" y="23152"/>
                  </a:lnTo>
                  <a:lnTo>
                    <a:pt x="170624" y="20777"/>
                  </a:lnTo>
                  <a:lnTo>
                    <a:pt x="171030" y="20459"/>
                  </a:lnTo>
                  <a:lnTo>
                    <a:pt x="174586" y="18021"/>
                  </a:lnTo>
                  <a:lnTo>
                    <a:pt x="175107" y="16751"/>
                  </a:lnTo>
                  <a:lnTo>
                    <a:pt x="176276" y="13970"/>
                  </a:lnTo>
                  <a:lnTo>
                    <a:pt x="176364" y="13779"/>
                  </a:lnTo>
                  <a:close/>
                </a:path>
                <a:path w="191135" h="167639">
                  <a:moveTo>
                    <a:pt x="190804" y="163715"/>
                  </a:moveTo>
                  <a:lnTo>
                    <a:pt x="190715" y="162445"/>
                  </a:lnTo>
                  <a:lnTo>
                    <a:pt x="189953" y="162445"/>
                  </a:lnTo>
                  <a:lnTo>
                    <a:pt x="189953" y="161175"/>
                  </a:lnTo>
                  <a:lnTo>
                    <a:pt x="189039" y="161175"/>
                  </a:lnTo>
                  <a:lnTo>
                    <a:pt x="188341" y="161175"/>
                  </a:lnTo>
                  <a:lnTo>
                    <a:pt x="176491" y="161175"/>
                  </a:lnTo>
                  <a:lnTo>
                    <a:pt x="176491" y="60845"/>
                  </a:lnTo>
                  <a:lnTo>
                    <a:pt x="176491" y="59575"/>
                  </a:lnTo>
                  <a:lnTo>
                    <a:pt x="176491" y="55765"/>
                  </a:lnTo>
                  <a:lnTo>
                    <a:pt x="175933" y="55765"/>
                  </a:lnTo>
                  <a:lnTo>
                    <a:pt x="175933" y="54495"/>
                  </a:lnTo>
                  <a:lnTo>
                    <a:pt x="170522" y="54495"/>
                  </a:lnTo>
                  <a:lnTo>
                    <a:pt x="170522" y="60845"/>
                  </a:lnTo>
                  <a:lnTo>
                    <a:pt x="170522" y="161175"/>
                  </a:lnTo>
                  <a:lnTo>
                    <a:pt x="148932" y="161175"/>
                  </a:lnTo>
                  <a:lnTo>
                    <a:pt x="148932" y="159905"/>
                  </a:lnTo>
                  <a:lnTo>
                    <a:pt x="148932" y="158635"/>
                  </a:lnTo>
                  <a:lnTo>
                    <a:pt x="148932" y="157365"/>
                  </a:lnTo>
                  <a:lnTo>
                    <a:pt x="148932" y="156095"/>
                  </a:lnTo>
                  <a:lnTo>
                    <a:pt x="148932" y="60845"/>
                  </a:lnTo>
                  <a:lnTo>
                    <a:pt x="149174" y="60845"/>
                  </a:lnTo>
                  <a:lnTo>
                    <a:pt x="149174" y="59575"/>
                  </a:lnTo>
                  <a:lnTo>
                    <a:pt x="169900" y="59575"/>
                  </a:lnTo>
                  <a:lnTo>
                    <a:pt x="169900" y="60845"/>
                  </a:lnTo>
                  <a:lnTo>
                    <a:pt x="170522" y="60845"/>
                  </a:lnTo>
                  <a:lnTo>
                    <a:pt x="170522" y="54495"/>
                  </a:lnTo>
                  <a:lnTo>
                    <a:pt x="143014" y="54495"/>
                  </a:lnTo>
                  <a:lnTo>
                    <a:pt x="143014" y="55765"/>
                  </a:lnTo>
                  <a:lnTo>
                    <a:pt x="142963" y="59575"/>
                  </a:lnTo>
                  <a:lnTo>
                    <a:pt x="142963" y="60845"/>
                  </a:lnTo>
                  <a:lnTo>
                    <a:pt x="142963" y="156095"/>
                  </a:lnTo>
                  <a:lnTo>
                    <a:pt x="142786" y="156095"/>
                  </a:lnTo>
                  <a:lnTo>
                    <a:pt x="142786" y="157365"/>
                  </a:lnTo>
                  <a:lnTo>
                    <a:pt x="142709" y="158635"/>
                  </a:lnTo>
                  <a:lnTo>
                    <a:pt x="142798" y="159905"/>
                  </a:lnTo>
                  <a:lnTo>
                    <a:pt x="142925" y="159905"/>
                  </a:lnTo>
                  <a:lnTo>
                    <a:pt x="142925" y="161175"/>
                  </a:lnTo>
                  <a:lnTo>
                    <a:pt x="133692" y="161175"/>
                  </a:lnTo>
                  <a:lnTo>
                    <a:pt x="133692" y="107835"/>
                  </a:lnTo>
                  <a:lnTo>
                    <a:pt x="133692" y="102755"/>
                  </a:lnTo>
                  <a:lnTo>
                    <a:pt x="133286" y="102755"/>
                  </a:lnTo>
                  <a:lnTo>
                    <a:pt x="133286" y="101485"/>
                  </a:lnTo>
                  <a:lnTo>
                    <a:pt x="127723" y="101485"/>
                  </a:lnTo>
                  <a:lnTo>
                    <a:pt x="127723" y="107835"/>
                  </a:lnTo>
                  <a:lnTo>
                    <a:pt x="127723" y="161175"/>
                  </a:lnTo>
                  <a:lnTo>
                    <a:pt x="106133" y="161175"/>
                  </a:lnTo>
                  <a:lnTo>
                    <a:pt x="106133" y="107835"/>
                  </a:lnTo>
                  <a:lnTo>
                    <a:pt x="127723" y="107835"/>
                  </a:lnTo>
                  <a:lnTo>
                    <a:pt x="127723" y="101485"/>
                  </a:lnTo>
                  <a:lnTo>
                    <a:pt x="100190" y="101485"/>
                  </a:lnTo>
                  <a:lnTo>
                    <a:pt x="100190" y="102755"/>
                  </a:lnTo>
                  <a:lnTo>
                    <a:pt x="100164" y="107835"/>
                  </a:lnTo>
                  <a:lnTo>
                    <a:pt x="100164" y="161175"/>
                  </a:lnTo>
                  <a:lnTo>
                    <a:pt x="91020" y="161175"/>
                  </a:lnTo>
                  <a:lnTo>
                    <a:pt x="91020" y="62115"/>
                  </a:lnTo>
                  <a:lnTo>
                    <a:pt x="91020" y="58305"/>
                  </a:lnTo>
                  <a:lnTo>
                    <a:pt x="91020" y="57035"/>
                  </a:lnTo>
                  <a:lnTo>
                    <a:pt x="90195" y="57035"/>
                  </a:lnTo>
                  <a:lnTo>
                    <a:pt x="90195" y="55765"/>
                  </a:lnTo>
                  <a:lnTo>
                    <a:pt x="85051" y="55765"/>
                  </a:lnTo>
                  <a:lnTo>
                    <a:pt x="85051" y="62115"/>
                  </a:lnTo>
                  <a:lnTo>
                    <a:pt x="85051" y="161175"/>
                  </a:lnTo>
                  <a:lnTo>
                    <a:pt x="63461" y="161175"/>
                  </a:lnTo>
                  <a:lnTo>
                    <a:pt x="63461" y="62115"/>
                  </a:lnTo>
                  <a:lnTo>
                    <a:pt x="85051" y="62115"/>
                  </a:lnTo>
                  <a:lnTo>
                    <a:pt x="85051" y="55765"/>
                  </a:lnTo>
                  <a:lnTo>
                    <a:pt x="58585" y="55765"/>
                  </a:lnTo>
                  <a:lnTo>
                    <a:pt x="58585" y="57035"/>
                  </a:lnTo>
                  <a:lnTo>
                    <a:pt x="57912" y="57035"/>
                  </a:lnTo>
                  <a:lnTo>
                    <a:pt x="57912" y="58305"/>
                  </a:lnTo>
                  <a:lnTo>
                    <a:pt x="57492" y="58305"/>
                  </a:lnTo>
                  <a:lnTo>
                    <a:pt x="57492" y="62115"/>
                  </a:lnTo>
                  <a:lnTo>
                    <a:pt x="57492" y="161175"/>
                  </a:lnTo>
                  <a:lnTo>
                    <a:pt x="48348" y="161175"/>
                  </a:lnTo>
                  <a:lnTo>
                    <a:pt x="48348" y="102755"/>
                  </a:lnTo>
                  <a:lnTo>
                    <a:pt x="48348" y="97675"/>
                  </a:lnTo>
                  <a:lnTo>
                    <a:pt x="48044" y="97675"/>
                  </a:lnTo>
                  <a:lnTo>
                    <a:pt x="48044" y="96405"/>
                  </a:lnTo>
                  <a:lnTo>
                    <a:pt x="42252" y="96405"/>
                  </a:lnTo>
                  <a:lnTo>
                    <a:pt x="42252" y="102755"/>
                  </a:lnTo>
                  <a:lnTo>
                    <a:pt x="42252" y="161175"/>
                  </a:lnTo>
                  <a:lnTo>
                    <a:pt x="20828" y="161175"/>
                  </a:lnTo>
                  <a:lnTo>
                    <a:pt x="20828" y="156095"/>
                  </a:lnTo>
                  <a:lnTo>
                    <a:pt x="20967" y="156095"/>
                  </a:lnTo>
                  <a:lnTo>
                    <a:pt x="20967" y="145935"/>
                  </a:lnTo>
                  <a:lnTo>
                    <a:pt x="21018" y="117995"/>
                  </a:lnTo>
                  <a:lnTo>
                    <a:pt x="20955" y="111645"/>
                  </a:lnTo>
                  <a:lnTo>
                    <a:pt x="20916" y="107835"/>
                  </a:lnTo>
                  <a:lnTo>
                    <a:pt x="20828" y="102755"/>
                  </a:lnTo>
                  <a:lnTo>
                    <a:pt x="42252" y="102755"/>
                  </a:lnTo>
                  <a:lnTo>
                    <a:pt x="42252" y="96405"/>
                  </a:lnTo>
                  <a:lnTo>
                    <a:pt x="15455" y="96405"/>
                  </a:lnTo>
                  <a:lnTo>
                    <a:pt x="15455" y="97675"/>
                  </a:lnTo>
                  <a:lnTo>
                    <a:pt x="15176" y="97675"/>
                  </a:lnTo>
                  <a:lnTo>
                    <a:pt x="15176" y="102755"/>
                  </a:lnTo>
                  <a:lnTo>
                    <a:pt x="15163" y="107835"/>
                  </a:lnTo>
                  <a:lnTo>
                    <a:pt x="15138" y="111645"/>
                  </a:lnTo>
                  <a:lnTo>
                    <a:pt x="15113" y="117995"/>
                  </a:lnTo>
                  <a:lnTo>
                    <a:pt x="15049" y="145935"/>
                  </a:lnTo>
                  <a:lnTo>
                    <a:pt x="15062" y="156095"/>
                  </a:lnTo>
                  <a:lnTo>
                    <a:pt x="15163" y="161175"/>
                  </a:lnTo>
                  <a:lnTo>
                    <a:pt x="1752" y="161175"/>
                  </a:lnTo>
                  <a:lnTo>
                    <a:pt x="1752" y="162445"/>
                  </a:lnTo>
                  <a:lnTo>
                    <a:pt x="698" y="162445"/>
                  </a:lnTo>
                  <a:lnTo>
                    <a:pt x="698" y="163715"/>
                  </a:lnTo>
                  <a:lnTo>
                    <a:pt x="0" y="163715"/>
                  </a:lnTo>
                  <a:lnTo>
                    <a:pt x="0" y="164985"/>
                  </a:lnTo>
                  <a:lnTo>
                    <a:pt x="838" y="164985"/>
                  </a:lnTo>
                  <a:lnTo>
                    <a:pt x="838" y="166255"/>
                  </a:lnTo>
                  <a:lnTo>
                    <a:pt x="1841" y="166255"/>
                  </a:lnTo>
                  <a:lnTo>
                    <a:pt x="1841" y="167525"/>
                  </a:lnTo>
                  <a:lnTo>
                    <a:pt x="189509" y="167525"/>
                  </a:lnTo>
                  <a:lnTo>
                    <a:pt x="189509" y="166255"/>
                  </a:lnTo>
                  <a:lnTo>
                    <a:pt x="190639" y="166255"/>
                  </a:lnTo>
                  <a:lnTo>
                    <a:pt x="190639" y="164985"/>
                  </a:lnTo>
                  <a:lnTo>
                    <a:pt x="190804" y="164985"/>
                  </a:lnTo>
                  <a:lnTo>
                    <a:pt x="190804" y="163715"/>
                  </a:lnTo>
                  <a:close/>
                </a:path>
              </a:pathLst>
            </a:custGeom>
            <a:solidFill>
              <a:srgbClr val="5F5F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5" name="object 125"/>
          <p:cNvSpPr txBox="1"/>
          <p:nvPr/>
        </p:nvSpPr>
        <p:spPr>
          <a:xfrm>
            <a:off x="5217033" y="5870854"/>
            <a:ext cx="31115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90" dirty="0">
                <a:solidFill>
                  <a:srgbClr val="5F5F5F"/>
                </a:solidFill>
                <a:latin typeface="Century Gothic"/>
                <a:cs typeface="Century Gothic"/>
              </a:rPr>
              <a:t>KPIs</a:t>
            </a:r>
            <a:endParaRPr sz="1000">
              <a:latin typeface="Century Gothic"/>
              <a:cs typeface="Century Gothic"/>
            </a:endParaRPr>
          </a:p>
        </p:txBody>
      </p:sp>
      <p:grpSp>
        <p:nvGrpSpPr>
          <p:cNvPr id="126" name="object 126"/>
          <p:cNvGrpSpPr/>
          <p:nvPr/>
        </p:nvGrpSpPr>
        <p:grpSpPr>
          <a:xfrm>
            <a:off x="6473882" y="5510784"/>
            <a:ext cx="1179830" cy="588645"/>
            <a:chOff x="6473882" y="5510784"/>
            <a:chExt cx="1179830" cy="588645"/>
          </a:xfrm>
        </p:grpSpPr>
        <p:pic>
          <p:nvPicPr>
            <p:cNvPr id="127" name="object 12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473882" y="5760492"/>
              <a:ext cx="1179727" cy="338833"/>
            </a:xfrm>
            <a:prstGeom prst="rect">
              <a:avLst/>
            </a:prstGeom>
          </p:spPr>
        </p:pic>
        <p:sp>
          <p:nvSpPr>
            <p:cNvPr id="128" name="object 128"/>
            <p:cNvSpPr/>
            <p:nvPr/>
          </p:nvSpPr>
          <p:spPr>
            <a:xfrm>
              <a:off x="6490715" y="5777484"/>
              <a:ext cx="1096010" cy="254635"/>
            </a:xfrm>
            <a:custGeom>
              <a:avLst/>
              <a:gdLst/>
              <a:ahLst/>
              <a:cxnLst/>
              <a:rect l="l" t="t" r="r" b="b"/>
              <a:pathLst>
                <a:path w="1096009" h="254635">
                  <a:moveTo>
                    <a:pt x="1053338" y="0"/>
                  </a:moveTo>
                  <a:lnTo>
                    <a:pt x="42417" y="0"/>
                  </a:lnTo>
                  <a:lnTo>
                    <a:pt x="25931" y="3332"/>
                  </a:lnTo>
                  <a:lnTo>
                    <a:pt x="12445" y="12422"/>
                  </a:lnTo>
                  <a:lnTo>
                    <a:pt x="3341" y="25905"/>
                  </a:lnTo>
                  <a:lnTo>
                    <a:pt x="0" y="42417"/>
                  </a:lnTo>
                  <a:lnTo>
                    <a:pt x="0" y="212089"/>
                  </a:lnTo>
                  <a:lnTo>
                    <a:pt x="3341" y="228602"/>
                  </a:lnTo>
                  <a:lnTo>
                    <a:pt x="12446" y="242085"/>
                  </a:lnTo>
                  <a:lnTo>
                    <a:pt x="25931" y="251175"/>
                  </a:lnTo>
                  <a:lnTo>
                    <a:pt x="42417" y="254507"/>
                  </a:lnTo>
                  <a:lnTo>
                    <a:pt x="1053338" y="254507"/>
                  </a:lnTo>
                  <a:lnTo>
                    <a:pt x="1069824" y="251175"/>
                  </a:lnTo>
                  <a:lnTo>
                    <a:pt x="1083310" y="242085"/>
                  </a:lnTo>
                  <a:lnTo>
                    <a:pt x="1092414" y="228602"/>
                  </a:lnTo>
                  <a:lnTo>
                    <a:pt x="1095756" y="212089"/>
                  </a:lnTo>
                  <a:lnTo>
                    <a:pt x="1095756" y="42417"/>
                  </a:lnTo>
                  <a:lnTo>
                    <a:pt x="1092414" y="25905"/>
                  </a:lnTo>
                  <a:lnTo>
                    <a:pt x="1083310" y="12422"/>
                  </a:lnTo>
                  <a:lnTo>
                    <a:pt x="1069824" y="3332"/>
                  </a:lnTo>
                  <a:lnTo>
                    <a:pt x="1053338" y="0"/>
                  </a:lnTo>
                  <a:close/>
                </a:path>
              </a:pathLst>
            </a:custGeom>
            <a:solidFill>
              <a:srgbClr val="DFDF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9" name="object 129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6853427" y="5510784"/>
              <a:ext cx="417588" cy="394754"/>
            </a:xfrm>
            <a:prstGeom prst="rect">
              <a:avLst/>
            </a:prstGeom>
          </p:spPr>
        </p:pic>
        <p:sp>
          <p:nvSpPr>
            <p:cNvPr id="130" name="object 130"/>
            <p:cNvSpPr/>
            <p:nvPr/>
          </p:nvSpPr>
          <p:spPr>
            <a:xfrm>
              <a:off x="6882383" y="5536692"/>
              <a:ext cx="312420" cy="292735"/>
            </a:xfrm>
            <a:custGeom>
              <a:avLst/>
              <a:gdLst/>
              <a:ahLst/>
              <a:cxnLst/>
              <a:rect l="l" t="t" r="r" b="b"/>
              <a:pathLst>
                <a:path w="312420" h="292735">
                  <a:moveTo>
                    <a:pt x="156210" y="0"/>
                  </a:moveTo>
                  <a:lnTo>
                    <a:pt x="106850" y="7459"/>
                  </a:lnTo>
                  <a:lnTo>
                    <a:pt x="63971" y="28229"/>
                  </a:lnTo>
                  <a:lnTo>
                    <a:pt x="30150" y="59900"/>
                  </a:lnTo>
                  <a:lnTo>
                    <a:pt x="7967" y="100062"/>
                  </a:lnTo>
                  <a:lnTo>
                    <a:pt x="0" y="146304"/>
                  </a:lnTo>
                  <a:lnTo>
                    <a:pt x="7967" y="192545"/>
                  </a:lnTo>
                  <a:lnTo>
                    <a:pt x="30150" y="232707"/>
                  </a:lnTo>
                  <a:lnTo>
                    <a:pt x="63971" y="264378"/>
                  </a:lnTo>
                  <a:lnTo>
                    <a:pt x="106850" y="285148"/>
                  </a:lnTo>
                  <a:lnTo>
                    <a:pt x="156210" y="292608"/>
                  </a:lnTo>
                  <a:lnTo>
                    <a:pt x="205569" y="285148"/>
                  </a:lnTo>
                  <a:lnTo>
                    <a:pt x="248448" y="264378"/>
                  </a:lnTo>
                  <a:lnTo>
                    <a:pt x="282269" y="232707"/>
                  </a:lnTo>
                  <a:lnTo>
                    <a:pt x="304452" y="192545"/>
                  </a:lnTo>
                  <a:lnTo>
                    <a:pt x="312420" y="146304"/>
                  </a:lnTo>
                  <a:lnTo>
                    <a:pt x="304452" y="100062"/>
                  </a:lnTo>
                  <a:lnTo>
                    <a:pt x="282269" y="59900"/>
                  </a:lnTo>
                  <a:lnTo>
                    <a:pt x="248448" y="28229"/>
                  </a:lnTo>
                  <a:lnTo>
                    <a:pt x="205569" y="7459"/>
                  </a:lnTo>
                  <a:lnTo>
                    <a:pt x="15621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1" name="object 131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6942962" y="5588876"/>
              <a:ext cx="190863" cy="167360"/>
            </a:xfrm>
            <a:prstGeom prst="rect">
              <a:avLst/>
            </a:prstGeom>
          </p:spPr>
        </p:pic>
      </p:grpSp>
      <p:sp>
        <p:nvSpPr>
          <p:cNvPr id="132" name="object 132"/>
          <p:cNvSpPr txBox="1"/>
          <p:nvPr/>
        </p:nvSpPr>
        <p:spPr>
          <a:xfrm>
            <a:off x="6904101" y="5842812"/>
            <a:ext cx="31115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90" dirty="0">
                <a:solidFill>
                  <a:srgbClr val="5F5F5F"/>
                </a:solidFill>
                <a:latin typeface="Century Gothic"/>
                <a:cs typeface="Century Gothic"/>
              </a:rPr>
              <a:t>KPIs</a:t>
            </a:r>
            <a:endParaRPr sz="1000">
              <a:latin typeface="Century Gothic"/>
              <a:cs typeface="Century Gothic"/>
            </a:endParaRPr>
          </a:p>
        </p:txBody>
      </p:sp>
      <p:grpSp>
        <p:nvGrpSpPr>
          <p:cNvPr id="133" name="object 133"/>
          <p:cNvGrpSpPr/>
          <p:nvPr/>
        </p:nvGrpSpPr>
        <p:grpSpPr>
          <a:xfrm>
            <a:off x="5515355" y="1726679"/>
            <a:ext cx="1193800" cy="506095"/>
            <a:chOff x="5515355" y="1726679"/>
            <a:chExt cx="1193800" cy="506095"/>
          </a:xfrm>
        </p:grpSpPr>
        <p:pic>
          <p:nvPicPr>
            <p:cNvPr id="134" name="object 134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515355" y="1726679"/>
              <a:ext cx="1193292" cy="505980"/>
            </a:xfrm>
            <a:prstGeom prst="rect">
              <a:avLst/>
            </a:prstGeom>
          </p:spPr>
        </p:pic>
        <p:pic>
          <p:nvPicPr>
            <p:cNvPr id="135" name="object 135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5593079" y="1815071"/>
              <a:ext cx="1034808" cy="368820"/>
            </a:xfrm>
            <a:prstGeom prst="rect">
              <a:avLst/>
            </a:prstGeom>
          </p:spPr>
        </p:pic>
        <p:sp>
          <p:nvSpPr>
            <p:cNvPr id="136" name="object 136"/>
            <p:cNvSpPr/>
            <p:nvPr/>
          </p:nvSpPr>
          <p:spPr>
            <a:xfrm>
              <a:off x="5541263" y="1752599"/>
              <a:ext cx="1091565" cy="403860"/>
            </a:xfrm>
            <a:custGeom>
              <a:avLst/>
              <a:gdLst/>
              <a:ahLst/>
              <a:cxnLst/>
              <a:rect l="l" t="t" r="r" b="b"/>
              <a:pathLst>
                <a:path w="1091565" h="403860">
                  <a:moveTo>
                    <a:pt x="1023874" y="0"/>
                  </a:moveTo>
                  <a:lnTo>
                    <a:pt x="67310" y="0"/>
                  </a:lnTo>
                  <a:lnTo>
                    <a:pt x="41094" y="5284"/>
                  </a:lnTo>
                  <a:lnTo>
                    <a:pt x="19700" y="19700"/>
                  </a:lnTo>
                  <a:lnTo>
                    <a:pt x="5284" y="41094"/>
                  </a:lnTo>
                  <a:lnTo>
                    <a:pt x="0" y="67310"/>
                  </a:lnTo>
                  <a:lnTo>
                    <a:pt x="0" y="336550"/>
                  </a:lnTo>
                  <a:lnTo>
                    <a:pt x="5284" y="362765"/>
                  </a:lnTo>
                  <a:lnTo>
                    <a:pt x="19700" y="384159"/>
                  </a:lnTo>
                  <a:lnTo>
                    <a:pt x="41094" y="398575"/>
                  </a:lnTo>
                  <a:lnTo>
                    <a:pt x="67310" y="403860"/>
                  </a:lnTo>
                  <a:lnTo>
                    <a:pt x="1023874" y="403860"/>
                  </a:lnTo>
                  <a:lnTo>
                    <a:pt x="1050089" y="398575"/>
                  </a:lnTo>
                  <a:lnTo>
                    <a:pt x="1071483" y="384159"/>
                  </a:lnTo>
                  <a:lnTo>
                    <a:pt x="1085899" y="362765"/>
                  </a:lnTo>
                  <a:lnTo>
                    <a:pt x="1091184" y="336550"/>
                  </a:lnTo>
                  <a:lnTo>
                    <a:pt x="1091184" y="67310"/>
                  </a:lnTo>
                  <a:lnTo>
                    <a:pt x="1085899" y="41094"/>
                  </a:lnTo>
                  <a:lnTo>
                    <a:pt x="1071483" y="19700"/>
                  </a:lnTo>
                  <a:lnTo>
                    <a:pt x="1050089" y="5284"/>
                  </a:lnTo>
                  <a:lnTo>
                    <a:pt x="1023874" y="0"/>
                  </a:lnTo>
                  <a:close/>
                </a:path>
              </a:pathLst>
            </a:custGeom>
            <a:solidFill>
              <a:srgbClr val="0871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7" name="object 137"/>
          <p:cNvSpPr txBox="1"/>
          <p:nvPr/>
        </p:nvSpPr>
        <p:spPr>
          <a:xfrm>
            <a:off x="5684646" y="1861566"/>
            <a:ext cx="80454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90" dirty="0">
                <a:solidFill>
                  <a:srgbClr val="FFFFFF"/>
                </a:solidFill>
                <a:latin typeface="Century Gothic"/>
                <a:cs typeface="Century Gothic"/>
              </a:rPr>
              <a:t>TIMELINESS</a:t>
            </a:r>
            <a:endParaRPr sz="1000">
              <a:latin typeface="Century Gothic"/>
              <a:cs typeface="Century Gothic"/>
            </a:endParaRPr>
          </a:p>
        </p:txBody>
      </p:sp>
      <p:sp>
        <p:nvSpPr>
          <p:cNvPr id="138" name="object 13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69047" rIns="0" bIns="0" rtlCol="0">
            <a:spAutoFit/>
          </a:bodyPr>
          <a:lstStyle/>
          <a:p>
            <a:pPr marL="2417445">
              <a:lnSpc>
                <a:spcPct val="100000"/>
              </a:lnSpc>
              <a:spcBef>
                <a:spcPts val="100"/>
              </a:spcBef>
            </a:pPr>
            <a:fld id="{81D60167-4931-47E6-BA6A-407CBD079E47}" type="slidenum">
              <a:rPr spc="-25" dirty="0"/>
              <a:t>107</a:t>
            </a:fld>
            <a:endParaRPr spc="-25" dirty="0"/>
          </a:p>
        </p:txBody>
      </p:sp>
      <p:sp>
        <p:nvSpPr>
          <p:cNvPr id="139" name="object 13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/>
              <a:t>©</a:t>
            </a:r>
            <a:r>
              <a:rPr spc="-15" dirty="0"/>
              <a:t> </a:t>
            </a:r>
            <a:r>
              <a:rPr dirty="0"/>
              <a:t>The</a:t>
            </a:r>
            <a:r>
              <a:rPr spc="-30" dirty="0"/>
              <a:t> </a:t>
            </a:r>
            <a:r>
              <a:rPr dirty="0"/>
              <a:t>KPI</a:t>
            </a:r>
            <a:r>
              <a:rPr spc="-5" dirty="0"/>
              <a:t> </a:t>
            </a:r>
            <a:r>
              <a:rPr dirty="0"/>
              <a:t>Institute</a:t>
            </a:r>
            <a:r>
              <a:rPr spc="-20" dirty="0"/>
              <a:t> 2023</a:t>
            </a: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7210" y="526541"/>
            <a:ext cx="15690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95" dirty="0">
                <a:solidFill>
                  <a:srgbClr val="087150"/>
                </a:solidFill>
              </a:rPr>
              <a:t>EXERCISE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28472" y="795904"/>
            <a:ext cx="5861685" cy="786765"/>
          </a:xfrm>
          <a:prstGeom prst="rect">
            <a:avLst/>
          </a:prstGeom>
        </p:spPr>
        <p:txBody>
          <a:bodyPr vert="horz" wrap="square" lIns="0" tIns="14160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115"/>
              </a:spcBef>
            </a:pPr>
            <a:r>
              <a:rPr sz="1800" spc="200" dirty="0">
                <a:solidFill>
                  <a:srgbClr val="5F5F5F"/>
                </a:solidFill>
                <a:latin typeface="Century Gothic"/>
                <a:cs typeface="Century Gothic"/>
              </a:rPr>
              <a:t>KPI</a:t>
            </a:r>
            <a:r>
              <a:rPr sz="1800" spc="40" dirty="0">
                <a:solidFill>
                  <a:srgbClr val="5F5F5F"/>
                </a:solidFill>
                <a:latin typeface="Century Gothic"/>
                <a:cs typeface="Century Gothic"/>
              </a:rPr>
              <a:t> </a:t>
            </a:r>
            <a:r>
              <a:rPr sz="1800" spc="80" dirty="0">
                <a:solidFill>
                  <a:srgbClr val="5F5F5F"/>
                </a:solidFill>
                <a:latin typeface="Century Gothic"/>
                <a:cs typeface="Century Gothic"/>
              </a:rPr>
              <a:t>DNA</a:t>
            </a:r>
            <a:r>
              <a:rPr sz="1800" spc="30" dirty="0">
                <a:solidFill>
                  <a:srgbClr val="5F5F5F"/>
                </a:solidFill>
                <a:latin typeface="Century Gothic"/>
                <a:cs typeface="Century Gothic"/>
              </a:rPr>
              <a:t> </a:t>
            </a:r>
            <a:r>
              <a:rPr sz="1800" dirty="0">
                <a:solidFill>
                  <a:srgbClr val="5F5F5F"/>
                </a:solidFill>
                <a:latin typeface="Century Gothic"/>
                <a:cs typeface="Century Gothic"/>
              </a:rPr>
              <a:t>MAP:</a:t>
            </a:r>
            <a:r>
              <a:rPr sz="1800" spc="30" dirty="0">
                <a:solidFill>
                  <a:srgbClr val="5F5F5F"/>
                </a:solidFill>
                <a:latin typeface="Century Gothic"/>
                <a:cs typeface="Century Gothic"/>
              </a:rPr>
              <a:t> </a:t>
            </a:r>
            <a:r>
              <a:rPr sz="1800" spc="70" dirty="0">
                <a:solidFill>
                  <a:srgbClr val="5F5F5F"/>
                </a:solidFill>
                <a:latin typeface="Century Gothic"/>
                <a:cs typeface="Century Gothic"/>
              </a:rPr>
              <a:t>Customer</a:t>
            </a:r>
            <a:r>
              <a:rPr sz="1800" spc="15" dirty="0">
                <a:solidFill>
                  <a:srgbClr val="5F5F5F"/>
                </a:solidFill>
                <a:latin typeface="Century Gothic"/>
                <a:cs typeface="Century Gothic"/>
              </a:rPr>
              <a:t> </a:t>
            </a:r>
            <a:r>
              <a:rPr sz="1800" spc="-10" dirty="0">
                <a:solidFill>
                  <a:srgbClr val="5F5F5F"/>
                </a:solidFill>
                <a:latin typeface="Century Gothic"/>
                <a:cs typeface="Century Gothic"/>
              </a:rPr>
              <a:t>Service</a:t>
            </a:r>
            <a:endParaRPr sz="1800">
              <a:latin typeface="Century Gothic"/>
              <a:cs typeface="Century Gothic"/>
            </a:endParaRPr>
          </a:p>
          <a:p>
            <a:pPr marL="138430">
              <a:lnSpc>
                <a:spcPct val="100000"/>
              </a:lnSpc>
              <a:spcBef>
                <a:spcPts val="894"/>
              </a:spcBef>
            </a:pPr>
            <a:r>
              <a:rPr sz="1600" spc="75" dirty="0">
                <a:solidFill>
                  <a:srgbClr val="5F5F5F"/>
                </a:solidFill>
                <a:latin typeface="Tahoma"/>
                <a:cs typeface="Tahoma"/>
              </a:rPr>
              <a:t>CUSTOMER</a:t>
            </a:r>
            <a:r>
              <a:rPr sz="1600" spc="-19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SERVICE</a:t>
            </a:r>
            <a:r>
              <a:rPr sz="1600" spc="-15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5" dirty="0">
                <a:solidFill>
                  <a:srgbClr val="5F5F5F"/>
                </a:solidFill>
                <a:latin typeface="Tahoma"/>
                <a:cs typeface="Tahoma"/>
              </a:rPr>
              <a:t>–</a:t>
            </a:r>
            <a:r>
              <a:rPr sz="1600" spc="-15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Performance</a:t>
            </a:r>
            <a:r>
              <a:rPr sz="1600" spc="-18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report</a:t>
            </a:r>
            <a:r>
              <a:rPr sz="1600" spc="-14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for</a:t>
            </a:r>
            <a:r>
              <a:rPr sz="1600" spc="-16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0" dirty="0">
                <a:solidFill>
                  <a:srgbClr val="5F5F5F"/>
                </a:solidFill>
                <a:latin typeface="Tahoma"/>
                <a:cs typeface="Tahoma"/>
              </a:rPr>
              <a:t>the</a:t>
            </a:r>
            <a:r>
              <a:rPr sz="1600" spc="-13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4</a:t>
            </a:r>
            <a:r>
              <a:rPr sz="1575" baseline="26455" dirty="0">
                <a:solidFill>
                  <a:srgbClr val="5F5F5F"/>
                </a:solidFill>
                <a:latin typeface="Tahoma"/>
                <a:cs typeface="Tahoma"/>
              </a:rPr>
              <a:t>th</a:t>
            </a:r>
            <a:r>
              <a:rPr sz="1575" spc="15" baseline="2645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125" dirty="0">
                <a:solidFill>
                  <a:srgbClr val="5F5F5F"/>
                </a:solidFill>
                <a:latin typeface="Tahoma"/>
                <a:cs typeface="Tahoma"/>
              </a:rPr>
              <a:t>Q</a:t>
            </a:r>
            <a:r>
              <a:rPr sz="1600" spc="-14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of</a:t>
            </a:r>
            <a:r>
              <a:rPr sz="1600" spc="-16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0" dirty="0">
                <a:solidFill>
                  <a:srgbClr val="5F5F5F"/>
                </a:solidFill>
                <a:latin typeface="Tahoma"/>
                <a:cs typeface="Tahoma"/>
              </a:rPr>
              <a:t>2022</a:t>
            </a:r>
            <a:endParaRPr sz="1600">
              <a:latin typeface="Tahoma"/>
              <a:cs typeface="Tahoma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440180" y="2828353"/>
            <a:ext cx="6755130" cy="3060700"/>
            <a:chOff x="1440180" y="2828353"/>
            <a:chExt cx="6755130" cy="3060700"/>
          </a:xfrm>
        </p:grpSpPr>
        <p:sp>
          <p:nvSpPr>
            <p:cNvPr id="5" name="object 5"/>
            <p:cNvSpPr/>
            <p:nvPr/>
          </p:nvSpPr>
          <p:spPr>
            <a:xfrm>
              <a:off x="7566659" y="3828288"/>
              <a:ext cx="623570" cy="2540"/>
            </a:xfrm>
            <a:custGeom>
              <a:avLst/>
              <a:gdLst/>
              <a:ahLst/>
              <a:cxnLst/>
              <a:rect l="l" t="t" r="r" b="b"/>
              <a:pathLst>
                <a:path w="623570" h="2539">
                  <a:moveTo>
                    <a:pt x="623443" y="0"/>
                  </a:moveTo>
                  <a:lnTo>
                    <a:pt x="0" y="2031"/>
                  </a:lnTo>
                </a:path>
              </a:pathLst>
            </a:custGeom>
            <a:ln w="9525">
              <a:solidFill>
                <a:srgbClr val="434343"/>
              </a:solidFill>
              <a:prstDash val="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13560" y="2897124"/>
              <a:ext cx="5753099" cy="2991548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440180" y="4358640"/>
              <a:ext cx="469900" cy="454659"/>
            </a:xfrm>
            <a:custGeom>
              <a:avLst/>
              <a:gdLst/>
              <a:ahLst/>
              <a:cxnLst/>
              <a:rect l="l" t="t" r="r" b="b"/>
              <a:pathLst>
                <a:path w="469900" h="454660">
                  <a:moveTo>
                    <a:pt x="257428" y="0"/>
                  </a:moveTo>
                  <a:lnTo>
                    <a:pt x="211962" y="0"/>
                  </a:lnTo>
                  <a:lnTo>
                    <a:pt x="185546" y="3683"/>
                  </a:lnTo>
                  <a:lnTo>
                    <a:pt x="166497" y="10922"/>
                  </a:lnTo>
                  <a:lnTo>
                    <a:pt x="143890" y="18287"/>
                  </a:lnTo>
                  <a:lnTo>
                    <a:pt x="102234" y="36576"/>
                  </a:lnTo>
                  <a:lnTo>
                    <a:pt x="68072" y="65912"/>
                  </a:lnTo>
                  <a:lnTo>
                    <a:pt x="41656" y="98806"/>
                  </a:lnTo>
                  <a:lnTo>
                    <a:pt x="18922" y="139192"/>
                  </a:lnTo>
                  <a:lnTo>
                    <a:pt x="11303" y="161162"/>
                  </a:lnTo>
                  <a:lnTo>
                    <a:pt x="3809" y="179451"/>
                  </a:lnTo>
                  <a:lnTo>
                    <a:pt x="0" y="205105"/>
                  </a:lnTo>
                  <a:lnTo>
                    <a:pt x="0" y="249047"/>
                  </a:lnTo>
                  <a:lnTo>
                    <a:pt x="3809" y="274701"/>
                  </a:lnTo>
                  <a:lnTo>
                    <a:pt x="11303" y="292989"/>
                  </a:lnTo>
                  <a:lnTo>
                    <a:pt x="18922" y="314960"/>
                  </a:lnTo>
                  <a:lnTo>
                    <a:pt x="41656" y="355346"/>
                  </a:lnTo>
                  <a:lnTo>
                    <a:pt x="68072" y="388239"/>
                  </a:lnTo>
                  <a:lnTo>
                    <a:pt x="102234" y="413893"/>
                  </a:lnTo>
                  <a:lnTo>
                    <a:pt x="143890" y="435864"/>
                  </a:lnTo>
                  <a:lnTo>
                    <a:pt x="166497" y="443230"/>
                  </a:lnTo>
                  <a:lnTo>
                    <a:pt x="185546" y="450469"/>
                  </a:lnTo>
                  <a:lnTo>
                    <a:pt x="211962" y="454152"/>
                  </a:lnTo>
                  <a:lnTo>
                    <a:pt x="257428" y="454152"/>
                  </a:lnTo>
                  <a:lnTo>
                    <a:pt x="283844" y="450469"/>
                  </a:lnTo>
                  <a:lnTo>
                    <a:pt x="302894" y="443230"/>
                  </a:lnTo>
                  <a:lnTo>
                    <a:pt x="325500" y="435864"/>
                  </a:lnTo>
                  <a:lnTo>
                    <a:pt x="367156" y="413893"/>
                  </a:lnTo>
                  <a:lnTo>
                    <a:pt x="401319" y="388239"/>
                  </a:lnTo>
                  <a:lnTo>
                    <a:pt x="427736" y="355346"/>
                  </a:lnTo>
                  <a:lnTo>
                    <a:pt x="450469" y="314960"/>
                  </a:lnTo>
                  <a:lnTo>
                    <a:pt x="458088" y="292989"/>
                  </a:lnTo>
                  <a:lnTo>
                    <a:pt x="465581" y="274701"/>
                  </a:lnTo>
                  <a:lnTo>
                    <a:pt x="469392" y="249047"/>
                  </a:lnTo>
                  <a:lnTo>
                    <a:pt x="469392" y="205105"/>
                  </a:lnTo>
                  <a:lnTo>
                    <a:pt x="465581" y="179451"/>
                  </a:lnTo>
                  <a:lnTo>
                    <a:pt x="458088" y="161162"/>
                  </a:lnTo>
                  <a:lnTo>
                    <a:pt x="450469" y="139192"/>
                  </a:lnTo>
                  <a:lnTo>
                    <a:pt x="427736" y="98806"/>
                  </a:lnTo>
                  <a:lnTo>
                    <a:pt x="401319" y="65912"/>
                  </a:lnTo>
                  <a:lnTo>
                    <a:pt x="367156" y="36576"/>
                  </a:lnTo>
                  <a:lnTo>
                    <a:pt x="325500" y="18287"/>
                  </a:lnTo>
                  <a:lnTo>
                    <a:pt x="302894" y="10922"/>
                  </a:lnTo>
                  <a:lnTo>
                    <a:pt x="283844" y="3683"/>
                  </a:lnTo>
                  <a:lnTo>
                    <a:pt x="257428" y="0"/>
                  </a:lnTo>
                  <a:close/>
                </a:path>
              </a:pathLst>
            </a:custGeom>
            <a:solidFill>
              <a:srgbClr val="0A97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292339" y="3665347"/>
              <a:ext cx="469900" cy="457200"/>
            </a:xfrm>
            <a:custGeom>
              <a:avLst/>
              <a:gdLst/>
              <a:ahLst/>
              <a:cxnLst/>
              <a:rect l="l" t="t" r="r" b="b"/>
              <a:pathLst>
                <a:path w="469900" h="457200">
                  <a:moveTo>
                    <a:pt x="234695" y="0"/>
                  </a:moveTo>
                  <a:lnTo>
                    <a:pt x="211962" y="3555"/>
                  </a:lnTo>
                  <a:lnTo>
                    <a:pt x="185546" y="7238"/>
                  </a:lnTo>
                  <a:lnTo>
                    <a:pt x="166496" y="10921"/>
                  </a:lnTo>
                  <a:lnTo>
                    <a:pt x="102234" y="40131"/>
                  </a:lnTo>
                  <a:lnTo>
                    <a:pt x="68071" y="69468"/>
                  </a:lnTo>
                  <a:lnTo>
                    <a:pt x="41655" y="102361"/>
                  </a:lnTo>
                  <a:lnTo>
                    <a:pt x="18923" y="138937"/>
                  </a:lnTo>
                  <a:lnTo>
                    <a:pt x="3809" y="182752"/>
                  </a:lnTo>
                  <a:lnTo>
                    <a:pt x="0" y="204723"/>
                  </a:lnTo>
                  <a:lnTo>
                    <a:pt x="0" y="252221"/>
                  </a:lnTo>
                  <a:lnTo>
                    <a:pt x="18923" y="318007"/>
                  </a:lnTo>
                  <a:lnTo>
                    <a:pt x="41655" y="354710"/>
                  </a:lnTo>
                  <a:lnTo>
                    <a:pt x="68071" y="387603"/>
                  </a:lnTo>
                  <a:lnTo>
                    <a:pt x="102234" y="416813"/>
                  </a:lnTo>
                  <a:lnTo>
                    <a:pt x="143890" y="438657"/>
                  </a:lnTo>
                  <a:lnTo>
                    <a:pt x="185546" y="449706"/>
                  </a:lnTo>
                  <a:lnTo>
                    <a:pt x="211962" y="453389"/>
                  </a:lnTo>
                  <a:lnTo>
                    <a:pt x="234695" y="456945"/>
                  </a:lnTo>
                  <a:lnTo>
                    <a:pt x="257428" y="453389"/>
                  </a:lnTo>
                  <a:lnTo>
                    <a:pt x="283844" y="449706"/>
                  </a:lnTo>
                  <a:lnTo>
                    <a:pt x="302894" y="446023"/>
                  </a:lnTo>
                  <a:lnTo>
                    <a:pt x="367156" y="416813"/>
                  </a:lnTo>
                  <a:lnTo>
                    <a:pt x="401319" y="387603"/>
                  </a:lnTo>
                  <a:lnTo>
                    <a:pt x="427735" y="354710"/>
                  </a:lnTo>
                  <a:lnTo>
                    <a:pt x="450468" y="318007"/>
                  </a:lnTo>
                  <a:lnTo>
                    <a:pt x="465581" y="274192"/>
                  </a:lnTo>
                  <a:lnTo>
                    <a:pt x="469391" y="252221"/>
                  </a:lnTo>
                  <a:lnTo>
                    <a:pt x="469391" y="204723"/>
                  </a:lnTo>
                  <a:lnTo>
                    <a:pt x="450468" y="138937"/>
                  </a:lnTo>
                  <a:lnTo>
                    <a:pt x="427735" y="102361"/>
                  </a:lnTo>
                  <a:lnTo>
                    <a:pt x="401319" y="69468"/>
                  </a:lnTo>
                  <a:lnTo>
                    <a:pt x="367156" y="40131"/>
                  </a:lnTo>
                  <a:lnTo>
                    <a:pt x="325500" y="18287"/>
                  </a:lnTo>
                  <a:lnTo>
                    <a:pt x="283844" y="7238"/>
                  </a:lnTo>
                  <a:lnTo>
                    <a:pt x="257428" y="3555"/>
                  </a:lnTo>
                  <a:lnTo>
                    <a:pt x="234695" y="0"/>
                  </a:lnTo>
                  <a:close/>
                </a:path>
              </a:pathLst>
            </a:custGeom>
            <a:solidFill>
              <a:srgbClr val="9F9F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737859" y="3125851"/>
              <a:ext cx="469900" cy="457200"/>
            </a:xfrm>
            <a:custGeom>
              <a:avLst/>
              <a:gdLst/>
              <a:ahLst/>
              <a:cxnLst/>
              <a:rect l="l" t="t" r="r" b="b"/>
              <a:pathLst>
                <a:path w="469900" h="457200">
                  <a:moveTo>
                    <a:pt x="234695" y="0"/>
                  </a:moveTo>
                  <a:lnTo>
                    <a:pt x="211962" y="3556"/>
                  </a:lnTo>
                  <a:lnTo>
                    <a:pt x="185547" y="7238"/>
                  </a:lnTo>
                  <a:lnTo>
                    <a:pt x="166497" y="10922"/>
                  </a:lnTo>
                  <a:lnTo>
                    <a:pt x="102235" y="40132"/>
                  </a:lnTo>
                  <a:lnTo>
                    <a:pt x="68072" y="69341"/>
                  </a:lnTo>
                  <a:lnTo>
                    <a:pt x="41655" y="102235"/>
                  </a:lnTo>
                  <a:lnTo>
                    <a:pt x="18923" y="138937"/>
                  </a:lnTo>
                  <a:lnTo>
                    <a:pt x="3810" y="182752"/>
                  </a:lnTo>
                  <a:lnTo>
                    <a:pt x="0" y="204724"/>
                  </a:lnTo>
                  <a:lnTo>
                    <a:pt x="0" y="252349"/>
                  </a:lnTo>
                  <a:lnTo>
                    <a:pt x="18923" y="318135"/>
                  </a:lnTo>
                  <a:lnTo>
                    <a:pt x="41655" y="354711"/>
                  </a:lnTo>
                  <a:lnTo>
                    <a:pt x="68072" y="387603"/>
                  </a:lnTo>
                  <a:lnTo>
                    <a:pt x="102235" y="416813"/>
                  </a:lnTo>
                  <a:lnTo>
                    <a:pt x="143890" y="438785"/>
                  </a:lnTo>
                  <a:lnTo>
                    <a:pt x="185547" y="449707"/>
                  </a:lnTo>
                  <a:lnTo>
                    <a:pt x="211962" y="453389"/>
                  </a:lnTo>
                  <a:lnTo>
                    <a:pt x="234695" y="457073"/>
                  </a:lnTo>
                  <a:lnTo>
                    <a:pt x="257428" y="453389"/>
                  </a:lnTo>
                  <a:lnTo>
                    <a:pt x="283844" y="449707"/>
                  </a:lnTo>
                  <a:lnTo>
                    <a:pt x="302894" y="446150"/>
                  </a:lnTo>
                  <a:lnTo>
                    <a:pt x="367156" y="416813"/>
                  </a:lnTo>
                  <a:lnTo>
                    <a:pt x="401319" y="387603"/>
                  </a:lnTo>
                  <a:lnTo>
                    <a:pt x="427736" y="354711"/>
                  </a:lnTo>
                  <a:lnTo>
                    <a:pt x="450468" y="318135"/>
                  </a:lnTo>
                  <a:lnTo>
                    <a:pt x="465581" y="274193"/>
                  </a:lnTo>
                  <a:lnTo>
                    <a:pt x="469391" y="252349"/>
                  </a:lnTo>
                  <a:lnTo>
                    <a:pt x="469391" y="204724"/>
                  </a:lnTo>
                  <a:lnTo>
                    <a:pt x="450468" y="138937"/>
                  </a:lnTo>
                  <a:lnTo>
                    <a:pt x="427736" y="102235"/>
                  </a:lnTo>
                  <a:lnTo>
                    <a:pt x="401319" y="69341"/>
                  </a:lnTo>
                  <a:lnTo>
                    <a:pt x="367156" y="40132"/>
                  </a:lnTo>
                  <a:lnTo>
                    <a:pt x="325500" y="18161"/>
                  </a:lnTo>
                  <a:lnTo>
                    <a:pt x="283844" y="7238"/>
                  </a:lnTo>
                  <a:lnTo>
                    <a:pt x="257428" y="3556"/>
                  </a:lnTo>
                  <a:lnTo>
                    <a:pt x="234695" y="0"/>
                  </a:lnTo>
                  <a:close/>
                </a:path>
              </a:pathLst>
            </a:custGeom>
            <a:solidFill>
              <a:srgbClr val="4BEA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634484" y="4023487"/>
              <a:ext cx="469265" cy="457200"/>
            </a:xfrm>
            <a:custGeom>
              <a:avLst/>
              <a:gdLst/>
              <a:ahLst/>
              <a:cxnLst/>
              <a:rect l="l" t="t" r="r" b="b"/>
              <a:pathLst>
                <a:path w="469264" h="457200">
                  <a:moveTo>
                    <a:pt x="234695" y="0"/>
                  </a:moveTo>
                  <a:lnTo>
                    <a:pt x="211962" y="3556"/>
                  </a:lnTo>
                  <a:lnTo>
                    <a:pt x="185419" y="7238"/>
                  </a:lnTo>
                  <a:lnTo>
                    <a:pt x="166624" y="10921"/>
                  </a:lnTo>
                  <a:lnTo>
                    <a:pt x="102235" y="40131"/>
                  </a:lnTo>
                  <a:lnTo>
                    <a:pt x="68199" y="69342"/>
                  </a:lnTo>
                  <a:lnTo>
                    <a:pt x="41655" y="102235"/>
                  </a:lnTo>
                  <a:lnTo>
                    <a:pt x="18923" y="138937"/>
                  </a:lnTo>
                  <a:lnTo>
                    <a:pt x="3810" y="182752"/>
                  </a:lnTo>
                  <a:lnTo>
                    <a:pt x="0" y="204724"/>
                  </a:lnTo>
                  <a:lnTo>
                    <a:pt x="0" y="252349"/>
                  </a:lnTo>
                  <a:lnTo>
                    <a:pt x="18923" y="318135"/>
                  </a:lnTo>
                  <a:lnTo>
                    <a:pt x="41655" y="354711"/>
                  </a:lnTo>
                  <a:lnTo>
                    <a:pt x="68199" y="387604"/>
                  </a:lnTo>
                  <a:lnTo>
                    <a:pt x="102235" y="416813"/>
                  </a:lnTo>
                  <a:lnTo>
                    <a:pt x="143890" y="438785"/>
                  </a:lnTo>
                  <a:lnTo>
                    <a:pt x="185419" y="449706"/>
                  </a:lnTo>
                  <a:lnTo>
                    <a:pt x="211962" y="453389"/>
                  </a:lnTo>
                  <a:lnTo>
                    <a:pt x="234695" y="457073"/>
                  </a:lnTo>
                  <a:lnTo>
                    <a:pt x="257428" y="453389"/>
                  </a:lnTo>
                  <a:lnTo>
                    <a:pt x="283844" y="449706"/>
                  </a:lnTo>
                  <a:lnTo>
                    <a:pt x="302767" y="446150"/>
                  </a:lnTo>
                  <a:lnTo>
                    <a:pt x="367156" y="416813"/>
                  </a:lnTo>
                  <a:lnTo>
                    <a:pt x="401192" y="387604"/>
                  </a:lnTo>
                  <a:lnTo>
                    <a:pt x="427736" y="354711"/>
                  </a:lnTo>
                  <a:lnTo>
                    <a:pt x="450468" y="318135"/>
                  </a:lnTo>
                  <a:lnTo>
                    <a:pt x="465581" y="274193"/>
                  </a:lnTo>
                  <a:lnTo>
                    <a:pt x="469264" y="252349"/>
                  </a:lnTo>
                  <a:lnTo>
                    <a:pt x="469264" y="204724"/>
                  </a:lnTo>
                  <a:lnTo>
                    <a:pt x="450468" y="138937"/>
                  </a:lnTo>
                  <a:lnTo>
                    <a:pt x="427736" y="102235"/>
                  </a:lnTo>
                  <a:lnTo>
                    <a:pt x="401192" y="69342"/>
                  </a:lnTo>
                  <a:lnTo>
                    <a:pt x="367156" y="40131"/>
                  </a:lnTo>
                  <a:lnTo>
                    <a:pt x="325500" y="18161"/>
                  </a:lnTo>
                  <a:lnTo>
                    <a:pt x="283844" y="7238"/>
                  </a:lnTo>
                  <a:lnTo>
                    <a:pt x="257428" y="3556"/>
                  </a:lnTo>
                  <a:lnTo>
                    <a:pt x="234695" y="0"/>
                  </a:lnTo>
                  <a:close/>
                </a:path>
              </a:pathLst>
            </a:custGeom>
            <a:solidFill>
              <a:srgbClr val="00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770503" y="3377311"/>
              <a:ext cx="469265" cy="457200"/>
            </a:xfrm>
            <a:custGeom>
              <a:avLst/>
              <a:gdLst/>
              <a:ahLst/>
              <a:cxnLst/>
              <a:rect l="l" t="t" r="r" b="b"/>
              <a:pathLst>
                <a:path w="469264" h="457200">
                  <a:moveTo>
                    <a:pt x="234569" y="0"/>
                  </a:moveTo>
                  <a:lnTo>
                    <a:pt x="211836" y="3555"/>
                  </a:lnTo>
                  <a:lnTo>
                    <a:pt x="185420" y="7238"/>
                  </a:lnTo>
                  <a:lnTo>
                    <a:pt x="166497" y="10922"/>
                  </a:lnTo>
                  <a:lnTo>
                    <a:pt x="102108" y="40131"/>
                  </a:lnTo>
                  <a:lnTo>
                    <a:pt x="68072" y="69341"/>
                  </a:lnTo>
                  <a:lnTo>
                    <a:pt x="41529" y="102362"/>
                  </a:lnTo>
                  <a:lnTo>
                    <a:pt x="18923" y="138937"/>
                  </a:lnTo>
                  <a:lnTo>
                    <a:pt x="3683" y="182752"/>
                  </a:lnTo>
                  <a:lnTo>
                    <a:pt x="0" y="204724"/>
                  </a:lnTo>
                  <a:lnTo>
                    <a:pt x="0" y="252221"/>
                  </a:lnTo>
                  <a:lnTo>
                    <a:pt x="18923" y="318007"/>
                  </a:lnTo>
                  <a:lnTo>
                    <a:pt x="41529" y="354583"/>
                  </a:lnTo>
                  <a:lnTo>
                    <a:pt x="68072" y="387476"/>
                  </a:lnTo>
                  <a:lnTo>
                    <a:pt x="102108" y="416813"/>
                  </a:lnTo>
                  <a:lnTo>
                    <a:pt x="143763" y="438657"/>
                  </a:lnTo>
                  <a:lnTo>
                    <a:pt x="185420" y="449706"/>
                  </a:lnTo>
                  <a:lnTo>
                    <a:pt x="211836" y="453389"/>
                  </a:lnTo>
                  <a:lnTo>
                    <a:pt x="234569" y="456945"/>
                  </a:lnTo>
                  <a:lnTo>
                    <a:pt x="257301" y="453389"/>
                  </a:lnTo>
                  <a:lnTo>
                    <a:pt x="283845" y="449706"/>
                  </a:lnTo>
                  <a:lnTo>
                    <a:pt x="302641" y="446024"/>
                  </a:lnTo>
                  <a:lnTo>
                    <a:pt x="367030" y="416813"/>
                  </a:lnTo>
                  <a:lnTo>
                    <a:pt x="401066" y="387476"/>
                  </a:lnTo>
                  <a:lnTo>
                    <a:pt x="427609" y="354583"/>
                  </a:lnTo>
                  <a:lnTo>
                    <a:pt x="450342" y="318007"/>
                  </a:lnTo>
                  <a:lnTo>
                    <a:pt x="465455" y="274193"/>
                  </a:lnTo>
                  <a:lnTo>
                    <a:pt x="469264" y="252221"/>
                  </a:lnTo>
                  <a:lnTo>
                    <a:pt x="469264" y="204724"/>
                  </a:lnTo>
                  <a:lnTo>
                    <a:pt x="450342" y="138937"/>
                  </a:lnTo>
                  <a:lnTo>
                    <a:pt x="427609" y="102362"/>
                  </a:lnTo>
                  <a:lnTo>
                    <a:pt x="401066" y="69341"/>
                  </a:lnTo>
                  <a:lnTo>
                    <a:pt x="367030" y="40131"/>
                  </a:lnTo>
                  <a:lnTo>
                    <a:pt x="325500" y="18287"/>
                  </a:lnTo>
                  <a:lnTo>
                    <a:pt x="283845" y="7238"/>
                  </a:lnTo>
                  <a:lnTo>
                    <a:pt x="257301" y="3555"/>
                  </a:lnTo>
                  <a:lnTo>
                    <a:pt x="234569" y="0"/>
                  </a:lnTo>
                  <a:close/>
                </a:path>
              </a:pathLst>
            </a:custGeom>
            <a:solidFill>
              <a:srgbClr val="0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854196" y="3461003"/>
              <a:ext cx="3823970" cy="565785"/>
            </a:xfrm>
            <a:custGeom>
              <a:avLst/>
              <a:gdLst/>
              <a:ahLst/>
              <a:cxnLst/>
              <a:rect l="l" t="t" r="r" b="b"/>
              <a:pathLst>
                <a:path w="3823970" h="565785">
                  <a:moveTo>
                    <a:pt x="301752" y="141490"/>
                  </a:moveTo>
                  <a:lnTo>
                    <a:pt x="297942" y="137795"/>
                  </a:lnTo>
                  <a:lnTo>
                    <a:pt x="275971" y="117398"/>
                  </a:lnTo>
                  <a:lnTo>
                    <a:pt x="275971" y="144399"/>
                  </a:lnTo>
                  <a:lnTo>
                    <a:pt x="242062" y="177292"/>
                  </a:lnTo>
                  <a:lnTo>
                    <a:pt x="240538" y="178689"/>
                  </a:lnTo>
                  <a:lnTo>
                    <a:pt x="239014" y="181610"/>
                  </a:lnTo>
                  <a:lnTo>
                    <a:pt x="239014" y="229870"/>
                  </a:lnTo>
                  <a:lnTo>
                    <a:pt x="188341" y="229870"/>
                  </a:lnTo>
                  <a:lnTo>
                    <a:pt x="186055" y="230632"/>
                  </a:lnTo>
                  <a:lnTo>
                    <a:pt x="184531" y="232791"/>
                  </a:lnTo>
                  <a:lnTo>
                    <a:pt x="150495" y="265557"/>
                  </a:lnTo>
                  <a:lnTo>
                    <a:pt x="116459" y="232791"/>
                  </a:lnTo>
                  <a:lnTo>
                    <a:pt x="114173" y="230632"/>
                  </a:lnTo>
                  <a:lnTo>
                    <a:pt x="111125" y="229870"/>
                  </a:lnTo>
                  <a:lnTo>
                    <a:pt x="61214" y="229870"/>
                  </a:lnTo>
                  <a:lnTo>
                    <a:pt x="61214" y="180975"/>
                  </a:lnTo>
                  <a:lnTo>
                    <a:pt x="60452" y="178689"/>
                  </a:lnTo>
                  <a:lnTo>
                    <a:pt x="58293" y="177292"/>
                  </a:lnTo>
                  <a:lnTo>
                    <a:pt x="24257" y="144399"/>
                  </a:lnTo>
                  <a:lnTo>
                    <a:pt x="58293" y="111506"/>
                  </a:lnTo>
                  <a:lnTo>
                    <a:pt x="60452" y="109347"/>
                  </a:lnTo>
                  <a:lnTo>
                    <a:pt x="61214" y="107188"/>
                  </a:lnTo>
                  <a:lnTo>
                    <a:pt x="61214" y="58293"/>
                  </a:lnTo>
                  <a:lnTo>
                    <a:pt x="112649" y="58293"/>
                  </a:lnTo>
                  <a:lnTo>
                    <a:pt x="114173" y="57531"/>
                  </a:lnTo>
                  <a:lnTo>
                    <a:pt x="116459" y="56007"/>
                  </a:lnTo>
                  <a:lnTo>
                    <a:pt x="150495" y="23241"/>
                  </a:lnTo>
                  <a:lnTo>
                    <a:pt x="184531" y="56007"/>
                  </a:lnTo>
                  <a:lnTo>
                    <a:pt x="186055" y="57531"/>
                  </a:lnTo>
                  <a:lnTo>
                    <a:pt x="189103" y="58293"/>
                  </a:lnTo>
                  <a:lnTo>
                    <a:pt x="239014" y="58293"/>
                  </a:lnTo>
                  <a:lnTo>
                    <a:pt x="239014" y="107950"/>
                  </a:lnTo>
                  <a:lnTo>
                    <a:pt x="240538" y="109347"/>
                  </a:lnTo>
                  <a:lnTo>
                    <a:pt x="242062" y="111506"/>
                  </a:lnTo>
                  <a:lnTo>
                    <a:pt x="275971" y="144399"/>
                  </a:lnTo>
                  <a:lnTo>
                    <a:pt x="275971" y="117398"/>
                  </a:lnTo>
                  <a:lnTo>
                    <a:pt x="258699" y="101346"/>
                  </a:lnTo>
                  <a:lnTo>
                    <a:pt x="258699" y="43688"/>
                  </a:lnTo>
                  <a:lnTo>
                    <a:pt x="254127" y="39243"/>
                  </a:lnTo>
                  <a:lnTo>
                    <a:pt x="195834" y="39243"/>
                  </a:lnTo>
                  <a:lnTo>
                    <a:pt x="179273" y="23241"/>
                  </a:lnTo>
                  <a:lnTo>
                    <a:pt x="158115" y="2794"/>
                  </a:lnTo>
                  <a:lnTo>
                    <a:pt x="156210" y="889"/>
                  </a:lnTo>
                  <a:lnTo>
                    <a:pt x="153543" y="0"/>
                  </a:lnTo>
                  <a:lnTo>
                    <a:pt x="148209" y="0"/>
                  </a:lnTo>
                  <a:lnTo>
                    <a:pt x="145542" y="889"/>
                  </a:lnTo>
                  <a:lnTo>
                    <a:pt x="143637" y="2794"/>
                  </a:lnTo>
                  <a:lnTo>
                    <a:pt x="105918" y="39243"/>
                  </a:lnTo>
                  <a:lnTo>
                    <a:pt x="46101" y="39243"/>
                  </a:lnTo>
                  <a:lnTo>
                    <a:pt x="41656" y="43688"/>
                  </a:lnTo>
                  <a:lnTo>
                    <a:pt x="41656" y="101346"/>
                  </a:lnTo>
                  <a:lnTo>
                    <a:pt x="0" y="141490"/>
                  </a:lnTo>
                  <a:lnTo>
                    <a:pt x="0" y="148082"/>
                  </a:lnTo>
                  <a:lnTo>
                    <a:pt x="41656" y="188214"/>
                  </a:lnTo>
                  <a:lnTo>
                    <a:pt x="41656" y="245237"/>
                  </a:lnTo>
                  <a:lnTo>
                    <a:pt x="46101" y="248793"/>
                  </a:lnTo>
                  <a:lnTo>
                    <a:pt x="105918" y="248793"/>
                  </a:lnTo>
                  <a:lnTo>
                    <a:pt x="145542" y="288671"/>
                  </a:lnTo>
                  <a:lnTo>
                    <a:pt x="148209" y="289560"/>
                  </a:lnTo>
                  <a:lnTo>
                    <a:pt x="153543" y="289560"/>
                  </a:lnTo>
                  <a:lnTo>
                    <a:pt x="156210" y="288671"/>
                  </a:lnTo>
                  <a:lnTo>
                    <a:pt x="179171" y="265557"/>
                  </a:lnTo>
                  <a:lnTo>
                    <a:pt x="195834" y="248793"/>
                  </a:lnTo>
                  <a:lnTo>
                    <a:pt x="254889" y="248793"/>
                  </a:lnTo>
                  <a:lnTo>
                    <a:pt x="258699" y="244475"/>
                  </a:lnTo>
                  <a:lnTo>
                    <a:pt x="258699" y="188214"/>
                  </a:lnTo>
                  <a:lnTo>
                    <a:pt x="297942" y="151765"/>
                  </a:lnTo>
                  <a:lnTo>
                    <a:pt x="301752" y="148082"/>
                  </a:lnTo>
                  <a:lnTo>
                    <a:pt x="301752" y="141490"/>
                  </a:lnTo>
                  <a:close/>
                </a:path>
                <a:path w="3823970" h="565785">
                  <a:moveTo>
                    <a:pt x="3629710" y="431050"/>
                  </a:moveTo>
                  <a:lnTo>
                    <a:pt x="3629431" y="425958"/>
                  </a:lnTo>
                  <a:lnTo>
                    <a:pt x="3629368" y="424675"/>
                  </a:lnTo>
                  <a:lnTo>
                    <a:pt x="3628936" y="423545"/>
                  </a:lnTo>
                  <a:lnTo>
                    <a:pt x="3627069" y="418655"/>
                  </a:lnTo>
                  <a:lnTo>
                    <a:pt x="3622929" y="413385"/>
                  </a:lnTo>
                  <a:lnTo>
                    <a:pt x="3618484" y="409194"/>
                  </a:lnTo>
                  <a:lnTo>
                    <a:pt x="3614166" y="407543"/>
                  </a:lnTo>
                  <a:lnTo>
                    <a:pt x="3614166" y="429387"/>
                  </a:lnTo>
                  <a:lnTo>
                    <a:pt x="3610483" y="432943"/>
                  </a:lnTo>
                  <a:lnTo>
                    <a:pt x="3609340" y="434086"/>
                  </a:lnTo>
                  <a:lnTo>
                    <a:pt x="3607816" y="434594"/>
                  </a:lnTo>
                  <a:lnTo>
                    <a:pt x="3603371" y="434594"/>
                  </a:lnTo>
                  <a:lnTo>
                    <a:pt x="3600577" y="432308"/>
                  </a:lnTo>
                  <a:lnTo>
                    <a:pt x="3600577" y="425958"/>
                  </a:lnTo>
                  <a:lnTo>
                    <a:pt x="3603117" y="423545"/>
                  </a:lnTo>
                  <a:lnTo>
                    <a:pt x="3611626" y="423545"/>
                  </a:lnTo>
                  <a:lnTo>
                    <a:pt x="3614166" y="429387"/>
                  </a:lnTo>
                  <a:lnTo>
                    <a:pt x="3614166" y="407543"/>
                  </a:lnTo>
                  <a:lnTo>
                    <a:pt x="3612515" y="406908"/>
                  </a:lnTo>
                  <a:lnTo>
                    <a:pt x="3603371" y="406908"/>
                  </a:lnTo>
                  <a:lnTo>
                    <a:pt x="3600323" y="407416"/>
                  </a:lnTo>
                  <a:lnTo>
                    <a:pt x="3588639" y="411988"/>
                  </a:lnTo>
                  <a:lnTo>
                    <a:pt x="3582924" y="420116"/>
                  </a:lnTo>
                  <a:lnTo>
                    <a:pt x="3583000" y="429387"/>
                  </a:lnTo>
                  <a:lnTo>
                    <a:pt x="3606419" y="451104"/>
                  </a:lnTo>
                  <a:lnTo>
                    <a:pt x="3613251" y="450151"/>
                  </a:lnTo>
                  <a:lnTo>
                    <a:pt x="3619398" y="447395"/>
                  </a:lnTo>
                  <a:lnTo>
                    <a:pt x="3624453" y="443077"/>
                  </a:lnTo>
                  <a:lnTo>
                    <a:pt x="3628009" y="437388"/>
                  </a:lnTo>
                  <a:lnTo>
                    <a:pt x="3628758" y="434594"/>
                  </a:lnTo>
                  <a:lnTo>
                    <a:pt x="3629710" y="431050"/>
                  </a:lnTo>
                  <a:close/>
                </a:path>
                <a:path w="3823970" h="565785">
                  <a:moveTo>
                    <a:pt x="3696766" y="431050"/>
                  </a:moveTo>
                  <a:lnTo>
                    <a:pt x="3696462" y="425958"/>
                  </a:lnTo>
                  <a:lnTo>
                    <a:pt x="3696398" y="424675"/>
                  </a:lnTo>
                  <a:lnTo>
                    <a:pt x="3695954" y="423545"/>
                  </a:lnTo>
                  <a:lnTo>
                    <a:pt x="3694023" y="418655"/>
                  </a:lnTo>
                  <a:lnTo>
                    <a:pt x="3689731" y="413385"/>
                  </a:lnTo>
                  <a:lnTo>
                    <a:pt x="3685159" y="409194"/>
                  </a:lnTo>
                  <a:lnTo>
                    <a:pt x="3680714" y="407568"/>
                  </a:lnTo>
                  <a:lnTo>
                    <a:pt x="3680714" y="429387"/>
                  </a:lnTo>
                  <a:lnTo>
                    <a:pt x="3676904" y="432943"/>
                  </a:lnTo>
                  <a:lnTo>
                    <a:pt x="3675634" y="434086"/>
                  </a:lnTo>
                  <a:lnTo>
                    <a:pt x="3674237" y="434594"/>
                  </a:lnTo>
                  <a:lnTo>
                    <a:pt x="3669538" y="434594"/>
                  </a:lnTo>
                  <a:lnTo>
                    <a:pt x="3666617" y="432308"/>
                  </a:lnTo>
                  <a:lnTo>
                    <a:pt x="3666617" y="425958"/>
                  </a:lnTo>
                  <a:lnTo>
                    <a:pt x="3669284" y="423545"/>
                  </a:lnTo>
                  <a:lnTo>
                    <a:pt x="3678047" y="423545"/>
                  </a:lnTo>
                  <a:lnTo>
                    <a:pt x="3680714" y="429387"/>
                  </a:lnTo>
                  <a:lnTo>
                    <a:pt x="3680714" y="407568"/>
                  </a:lnTo>
                  <a:lnTo>
                    <a:pt x="3678936" y="406908"/>
                  </a:lnTo>
                  <a:lnTo>
                    <a:pt x="3669538" y="406908"/>
                  </a:lnTo>
                  <a:lnTo>
                    <a:pt x="3666363" y="407416"/>
                  </a:lnTo>
                  <a:lnTo>
                    <a:pt x="3663442" y="408559"/>
                  </a:lnTo>
                  <a:lnTo>
                    <a:pt x="3654425" y="411988"/>
                  </a:lnTo>
                  <a:lnTo>
                    <a:pt x="3648456" y="420116"/>
                  </a:lnTo>
                  <a:lnTo>
                    <a:pt x="3648532" y="429387"/>
                  </a:lnTo>
                  <a:lnTo>
                    <a:pt x="3650297" y="437388"/>
                  </a:lnTo>
                  <a:lnTo>
                    <a:pt x="3650348" y="437603"/>
                  </a:lnTo>
                  <a:lnTo>
                    <a:pt x="3655530" y="444627"/>
                  </a:lnTo>
                  <a:lnTo>
                    <a:pt x="3663238" y="449376"/>
                  </a:lnTo>
                  <a:lnTo>
                    <a:pt x="3672713" y="451104"/>
                  </a:lnTo>
                  <a:lnTo>
                    <a:pt x="3679787" y="450151"/>
                  </a:lnTo>
                  <a:lnTo>
                    <a:pt x="3686124" y="447395"/>
                  </a:lnTo>
                  <a:lnTo>
                    <a:pt x="3691331" y="443077"/>
                  </a:lnTo>
                  <a:lnTo>
                    <a:pt x="3695065" y="437388"/>
                  </a:lnTo>
                  <a:lnTo>
                    <a:pt x="3695814" y="434594"/>
                  </a:lnTo>
                  <a:lnTo>
                    <a:pt x="3696766" y="431050"/>
                  </a:lnTo>
                  <a:close/>
                </a:path>
                <a:path w="3823970" h="565785">
                  <a:moveTo>
                    <a:pt x="3762235" y="431050"/>
                  </a:moveTo>
                  <a:lnTo>
                    <a:pt x="3746246" y="407568"/>
                  </a:lnTo>
                  <a:lnTo>
                    <a:pt x="3746246" y="429387"/>
                  </a:lnTo>
                  <a:lnTo>
                    <a:pt x="3742436" y="432943"/>
                  </a:lnTo>
                  <a:lnTo>
                    <a:pt x="3741166" y="434086"/>
                  </a:lnTo>
                  <a:lnTo>
                    <a:pt x="3739642" y="434594"/>
                  </a:lnTo>
                  <a:lnTo>
                    <a:pt x="3735070" y="434594"/>
                  </a:lnTo>
                  <a:lnTo>
                    <a:pt x="3732149" y="432308"/>
                  </a:lnTo>
                  <a:lnTo>
                    <a:pt x="3732149" y="425958"/>
                  </a:lnTo>
                  <a:lnTo>
                    <a:pt x="3734816" y="423545"/>
                  </a:lnTo>
                  <a:lnTo>
                    <a:pt x="3743579" y="423545"/>
                  </a:lnTo>
                  <a:lnTo>
                    <a:pt x="3746246" y="429387"/>
                  </a:lnTo>
                  <a:lnTo>
                    <a:pt x="3746246" y="407568"/>
                  </a:lnTo>
                  <a:lnTo>
                    <a:pt x="3744468" y="406908"/>
                  </a:lnTo>
                  <a:lnTo>
                    <a:pt x="3735070" y="406908"/>
                  </a:lnTo>
                  <a:lnTo>
                    <a:pt x="3731895" y="407416"/>
                  </a:lnTo>
                  <a:lnTo>
                    <a:pt x="3719830" y="411988"/>
                  </a:lnTo>
                  <a:lnTo>
                    <a:pt x="3713988" y="420116"/>
                  </a:lnTo>
                  <a:lnTo>
                    <a:pt x="3714064" y="429387"/>
                  </a:lnTo>
                  <a:lnTo>
                    <a:pt x="3738245" y="451104"/>
                  </a:lnTo>
                  <a:lnTo>
                    <a:pt x="3745319" y="450151"/>
                  </a:lnTo>
                  <a:lnTo>
                    <a:pt x="3751643" y="447395"/>
                  </a:lnTo>
                  <a:lnTo>
                    <a:pt x="3756812" y="443077"/>
                  </a:lnTo>
                  <a:lnTo>
                    <a:pt x="3760470" y="437388"/>
                  </a:lnTo>
                  <a:lnTo>
                    <a:pt x="3761244" y="434594"/>
                  </a:lnTo>
                  <a:lnTo>
                    <a:pt x="3762235" y="431050"/>
                  </a:lnTo>
                  <a:close/>
                </a:path>
                <a:path w="3823970" h="565785">
                  <a:moveTo>
                    <a:pt x="3823716" y="425323"/>
                  </a:moveTo>
                  <a:lnTo>
                    <a:pt x="3820731" y="400913"/>
                  </a:lnTo>
                  <a:lnTo>
                    <a:pt x="3811994" y="377786"/>
                  </a:lnTo>
                  <a:lnTo>
                    <a:pt x="3805936" y="368706"/>
                  </a:lnTo>
                  <a:lnTo>
                    <a:pt x="3805936" y="425323"/>
                  </a:lnTo>
                  <a:lnTo>
                    <a:pt x="3795344" y="466966"/>
                  </a:lnTo>
                  <a:lnTo>
                    <a:pt x="3766515" y="501002"/>
                  </a:lnTo>
                  <a:lnTo>
                    <a:pt x="3723792" y="523963"/>
                  </a:lnTo>
                  <a:lnTo>
                    <a:pt x="3671570" y="532384"/>
                  </a:lnTo>
                  <a:lnTo>
                    <a:pt x="3657054" y="531787"/>
                  </a:lnTo>
                  <a:lnTo>
                    <a:pt x="3643084" y="529996"/>
                  </a:lnTo>
                  <a:lnTo>
                    <a:pt x="3629355" y="526973"/>
                  </a:lnTo>
                  <a:lnTo>
                    <a:pt x="3615982" y="522757"/>
                  </a:lnTo>
                  <a:lnTo>
                    <a:pt x="3614928" y="522351"/>
                  </a:lnTo>
                  <a:lnTo>
                    <a:pt x="3613785" y="522097"/>
                  </a:lnTo>
                  <a:lnTo>
                    <a:pt x="3610229" y="522097"/>
                  </a:lnTo>
                  <a:lnTo>
                    <a:pt x="3607816" y="523113"/>
                  </a:lnTo>
                  <a:lnTo>
                    <a:pt x="3606165" y="524764"/>
                  </a:lnTo>
                  <a:lnTo>
                    <a:pt x="3598126" y="531787"/>
                  </a:lnTo>
                  <a:lnTo>
                    <a:pt x="3597389" y="532384"/>
                  </a:lnTo>
                  <a:lnTo>
                    <a:pt x="3587915" y="538518"/>
                  </a:lnTo>
                  <a:lnTo>
                    <a:pt x="3577386" y="543382"/>
                  </a:lnTo>
                  <a:lnTo>
                    <a:pt x="3566160" y="546735"/>
                  </a:lnTo>
                  <a:lnTo>
                    <a:pt x="3571367" y="535063"/>
                  </a:lnTo>
                  <a:lnTo>
                    <a:pt x="3573945" y="523113"/>
                  </a:lnTo>
                  <a:lnTo>
                    <a:pt x="3574072" y="516953"/>
                  </a:lnTo>
                  <a:lnTo>
                    <a:pt x="3574123" y="510184"/>
                  </a:lnTo>
                  <a:lnTo>
                    <a:pt x="3571621" y="497713"/>
                  </a:lnTo>
                  <a:lnTo>
                    <a:pt x="3571240" y="496443"/>
                  </a:lnTo>
                  <a:lnTo>
                    <a:pt x="3570478" y="495173"/>
                  </a:lnTo>
                  <a:lnTo>
                    <a:pt x="3569462" y="494284"/>
                  </a:lnTo>
                  <a:lnTo>
                    <a:pt x="3556114" y="478929"/>
                  </a:lnTo>
                  <a:lnTo>
                    <a:pt x="3546310" y="462051"/>
                  </a:lnTo>
                  <a:lnTo>
                    <a:pt x="3540277" y="444055"/>
                  </a:lnTo>
                  <a:lnTo>
                    <a:pt x="3538220" y="425323"/>
                  </a:lnTo>
                  <a:lnTo>
                    <a:pt x="3548710" y="383692"/>
                  </a:lnTo>
                  <a:lnTo>
                    <a:pt x="3577310" y="349656"/>
                  </a:lnTo>
                  <a:lnTo>
                    <a:pt x="3619703" y="326694"/>
                  </a:lnTo>
                  <a:lnTo>
                    <a:pt x="3671570" y="318262"/>
                  </a:lnTo>
                  <a:lnTo>
                    <a:pt x="3723792" y="326694"/>
                  </a:lnTo>
                  <a:lnTo>
                    <a:pt x="3766515" y="349656"/>
                  </a:lnTo>
                  <a:lnTo>
                    <a:pt x="3795344" y="383692"/>
                  </a:lnTo>
                  <a:lnTo>
                    <a:pt x="3805936" y="425323"/>
                  </a:lnTo>
                  <a:lnTo>
                    <a:pt x="3805936" y="368706"/>
                  </a:lnTo>
                  <a:lnTo>
                    <a:pt x="3778377" y="337566"/>
                  </a:lnTo>
                  <a:lnTo>
                    <a:pt x="3729202" y="310997"/>
                  </a:lnTo>
                  <a:lnTo>
                    <a:pt x="3671570" y="301752"/>
                  </a:lnTo>
                  <a:lnTo>
                    <a:pt x="3641953" y="304101"/>
                  </a:lnTo>
                  <a:lnTo>
                    <a:pt x="3588105" y="322224"/>
                  </a:lnTo>
                  <a:lnTo>
                    <a:pt x="3545992" y="356476"/>
                  </a:lnTo>
                  <a:lnTo>
                    <a:pt x="3523361" y="400913"/>
                  </a:lnTo>
                  <a:lnTo>
                    <a:pt x="3520440" y="425323"/>
                  </a:lnTo>
                  <a:lnTo>
                    <a:pt x="3522713" y="446709"/>
                  </a:lnTo>
                  <a:lnTo>
                    <a:pt x="3529279" y="466966"/>
                  </a:lnTo>
                  <a:lnTo>
                    <a:pt x="3529393" y="467283"/>
                  </a:lnTo>
                  <a:lnTo>
                    <a:pt x="3540252" y="486600"/>
                  </a:lnTo>
                  <a:lnTo>
                    <a:pt x="3555111" y="504190"/>
                  </a:lnTo>
                  <a:lnTo>
                    <a:pt x="3556609" y="516953"/>
                  </a:lnTo>
                  <a:lnTo>
                    <a:pt x="3554615" y="529463"/>
                  </a:lnTo>
                  <a:lnTo>
                    <a:pt x="3549294" y="541134"/>
                  </a:lnTo>
                  <a:lnTo>
                    <a:pt x="3540887" y="551307"/>
                  </a:lnTo>
                  <a:lnTo>
                    <a:pt x="3535299" y="556514"/>
                  </a:lnTo>
                  <a:lnTo>
                    <a:pt x="3539109" y="565404"/>
                  </a:lnTo>
                  <a:lnTo>
                    <a:pt x="3547110" y="565404"/>
                  </a:lnTo>
                  <a:lnTo>
                    <a:pt x="3565804" y="563727"/>
                  </a:lnTo>
                  <a:lnTo>
                    <a:pt x="3583686" y="558800"/>
                  </a:lnTo>
                  <a:lnTo>
                    <a:pt x="3600221" y="550837"/>
                  </a:lnTo>
                  <a:lnTo>
                    <a:pt x="3605784" y="546735"/>
                  </a:lnTo>
                  <a:lnTo>
                    <a:pt x="3614928" y="540004"/>
                  </a:lnTo>
                  <a:lnTo>
                    <a:pt x="3628606" y="543864"/>
                  </a:lnTo>
                  <a:lnTo>
                    <a:pt x="3643033" y="546735"/>
                  </a:lnTo>
                  <a:lnTo>
                    <a:pt x="3643363" y="546735"/>
                  </a:lnTo>
                  <a:lnTo>
                    <a:pt x="3656736" y="548335"/>
                  </a:lnTo>
                  <a:lnTo>
                    <a:pt x="3671062" y="548894"/>
                  </a:lnTo>
                  <a:lnTo>
                    <a:pt x="3671570" y="548894"/>
                  </a:lnTo>
                  <a:lnTo>
                    <a:pt x="3698748" y="546735"/>
                  </a:lnTo>
                  <a:lnTo>
                    <a:pt x="3700335" y="546735"/>
                  </a:lnTo>
                  <a:lnTo>
                    <a:pt x="3727780" y="540004"/>
                  </a:lnTo>
                  <a:lnTo>
                    <a:pt x="3729202" y="539661"/>
                  </a:lnTo>
                  <a:lnTo>
                    <a:pt x="3746042" y="532384"/>
                  </a:lnTo>
                  <a:lnTo>
                    <a:pt x="3797655" y="494284"/>
                  </a:lnTo>
                  <a:lnTo>
                    <a:pt x="3820731" y="449745"/>
                  </a:lnTo>
                  <a:lnTo>
                    <a:pt x="3823716" y="42532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936491" y="3538728"/>
              <a:ext cx="137160" cy="134112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1674876" y="2833116"/>
              <a:ext cx="4817745" cy="2324100"/>
            </a:xfrm>
            <a:custGeom>
              <a:avLst/>
              <a:gdLst/>
              <a:ahLst/>
              <a:cxnLst/>
              <a:rect l="l" t="t" r="r" b="b"/>
              <a:pathLst>
                <a:path w="4817745" h="2324100">
                  <a:moveTo>
                    <a:pt x="4817364" y="0"/>
                  </a:moveTo>
                  <a:lnTo>
                    <a:pt x="4817364" y="509650"/>
                  </a:lnTo>
                </a:path>
                <a:path w="4817745" h="2324100">
                  <a:moveTo>
                    <a:pt x="4620768" y="510539"/>
                  </a:moveTo>
                  <a:lnTo>
                    <a:pt x="4816221" y="513334"/>
                  </a:lnTo>
                </a:path>
                <a:path w="4817745" h="2324100">
                  <a:moveTo>
                    <a:pt x="3194304" y="1691640"/>
                  </a:moveTo>
                  <a:lnTo>
                    <a:pt x="3194304" y="2099056"/>
                  </a:lnTo>
                </a:path>
                <a:path w="4817745" h="2324100">
                  <a:moveTo>
                    <a:pt x="0" y="2071116"/>
                  </a:moveTo>
                  <a:lnTo>
                    <a:pt x="0" y="2323846"/>
                  </a:lnTo>
                </a:path>
                <a:path w="4817745" h="2324100">
                  <a:moveTo>
                    <a:pt x="2002536" y="272796"/>
                  </a:moveTo>
                  <a:lnTo>
                    <a:pt x="2330704" y="272796"/>
                  </a:lnTo>
                </a:path>
              </a:pathLst>
            </a:custGeom>
            <a:ln w="9525">
              <a:solidFill>
                <a:srgbClr val="434343"/>
              </a:solidFill>
              <a:prstDash val="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003547" y="3105912"/>
              <a:ext cx="2540" cy="186690"/>
            </a:xfrm>
            <a:custGeom>
              <a:avLst/>
              <a:gdLst/>
              <a:ahLst/>
              <a:cxnLst/>
              <a:rect l="l" t="t" r="r" b="b"/>
              <a:pathLst>
                <a:path w="2539" h="186689">
                  <a:moveTo>
                    <a:pt x="2159" y="0"/>
                  </a:moveTo>
                  <a:lnTo>
                    <a:pt x="0" y="186436"/>
                  </a:lnTo>
                </a:path>
              </a:pathLst>
            </a:custGeom>
            <a:ln w="9525">
              <a:solidFill>
                <a:srgbClr val="434343"/>
              </a:solidFill>
              <a:prstDash val="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341172" y="2166061"/>
            <a:ext cx="3234055" cy="17037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1100" dirty="0">
                <a:solidFill>
                  <a:srgbClr val="2E2E2E"/>
                </a:solidFill>
                <a:latin typeface="Century Gothic"/>
                <a:cs typeface="Century Gothic"/>
              </a:rPr>
              <a:t>These</a:t>
            </a:r>
            <a:r>
              <a:rPr sz="1100" spc="120" dirty="0">
                <a:solidFill>
                  <a:srgbClr val="2E2E2E"/>
                </a:solidFill>
                <a:latin typeface="Century Gothic"/>
                <a:cs typeface="Century Gothic"/>
              </a:rPr>
              <a:t> </a:t>
            </a:r>
            <a:r>
              <a:rPr sz="1100" dirty="0">
                <a:solidFill>
                  <a:srgbClr val="2E2E2E"/>
                </a:solidFill>
                <a:latin typeface="Century Gothic"/>
                <a:cs typeface="Century Gothic"/>
              </a:rPr>
              <a:t>improvements</a:t>
            </a:r>
            <a:r>
              <a:rPr sz="1100" spc="100" dirty="0">
                <a:solidFill>
                  <a:srgbClr val="2E2E2E"/>
                </a:solidFill>
                <a:latin typeface="Century Gothic"/>
                <a:cs typeface="Century Gothic"/>
              </a:rPr>
              <a:t> </a:t>
            </a:r>
            <a:r>
              <a:rPr sz="1100" dirty="0">
                <a:solidFill>
                  <a:srgbClr val="2E2E2E"/>
                </a:solidFill>
                <a:latin typeface="Century Gothic"/>
                <a:cs typeface="Century Gothic"/>
              </a:rPr>
              <a:t>were</a:t>
            </a:r>
            <a:r>
              <a:rPr sz="1100" spc="140" dirty="0">
                <a:solidFill>
                  <a:srgbClr val="2E2E2E"/>
                </a:solidFill>
                <a:latin typeface="Century Gothic"/>
                <a:cs typeface="Century Gothic"/>
              </a:rPr>
              <a:t> </a:t>
            </a:r>
            <a:r>
              <a:rPr sz="1100" spc="-10" dirty="0">
                <a:solidFill>
                  <a:srgbClr val="2E2E2E"/>
                </a:solidFill>
                <a:latin typeface="Century Gothic"/>
                <a:cs typeface="Century Gothic"/>
              </a:rPr>
              <a:t>generated</a:t>
            </a:r>
            <a:r>
              <a:rPr sz="1100" spc="95" dirty="0">
                <a:solidFill>
                  <a:srgbClr val="2E2E2E"/>
                </a:solidFill>
                <a:latin typeface="Century Gothic"/>
                <a:cs typeface="Century Gothic"/>
              </a:rPr>
              <a:t> </a:t>
            </a:r>
            <a:r>
              <a:rPr sz="1100" dirty="0">
                <a:solidFill>
                  <a:srgbClr val="2E2E2E"/>
                </a:solidFill>
                <a:latin typeface="Century Gothic"/>
                <a:cs typeface="Century Gothic"/>
              </a:rPr>
              <a:t>by</a:t>
            </a:r>
            <a:r>
              <a:rPr sz="1100" spc="95" dirty="0">
                <a:solidFill>
                  <a:srgbClr val="2E2E2E"/>
                </a:solidFill>
                <a:latin typeface="Century Gothic"/>
                <a:cs typeface="Century Gothic"/>
              </a:rPr>
              <a:t> </a:t>
            </a:r>
            <a:r>
              <a:rPr sz="1100" spc="-25" dirty="0">
                <a:solidFill>
                  <a:srgbClr val="2E2E2E"/>
                </a:solidFill>
                <a:latin typeface="Century Gothic"/>
                <a:cs typeface="Century Gothic"/>
              </a:rPr>
              <a:t>an </a:t>
            </a:r>
            <a:r>
              <a:rPr sz="1100" dirty="0">
                <a:solidFill>
                  <a:srgbClr val="2E2E2E"/>
                </a:solidFill>
                <a:latin typeface="Century Gothic"/>
                <a:cs typeface="Century Gothic"/>
              </a:rPr>
              <a:t>increased</a:t>
            </a:r>
            <a:r>
              <a:rPr sz="1100" spc="45" dirty="0">
                <a:solidFill>
                  <a:srgbClr val="2E2E2E"/>
                </a:solidFill>
                <a:latin typeface="Century Gothic"/>
                <a:cs typeface="Century Gothic"/>
              </a:rPr>
              <a:t> </a:t>
            </a:r>
            <a:r>
              <a:rPr sz="1100" spc="-20" dirty="0">
                <a:solidFill>
                  <a:srgbClr val="2E2E2E"/>
                </a:solidFill>
                <a:latin typeface="Century Gothic"/>
                <a:cs typeface="Century Gothic"/>
              </a:rPr>
              <a:t>percentage</a:t>
            </a:r>
            <a:r>
              <a:rPr sz="1100" spc="30" dirty="0">
                <a:solidFill>
                  <a:srgbClr val="2E2E2E"/>
                </a:solidFill>
                <a:latin typeface="Century Gothic"/>
                <a:cs typeface="Century Gothic"/>
              </a:rPr>
              <a:t> </a:t>
            </a:r>
            <a:r>
              <a:rPr sz="1100" dirty="0">
                <a:solidFill>
                  <a:srgbClr val="2E2E2E"/>
                </a:solidFill>
                <a:latin typeface="Century Gothic"/>
                <a:cs typeface="Century Gothic"/>
              </a:rPr>
              <a:t>of</a:t>
            </a:r>
            <a:r>
              <a:rPr sz="1100" spc="55" dirty="0">
                <a:solidFill>
                  <a:srgbClr val="2E2E2E"/>
                </a:solidFill>
                <a:latin typeface="Century Gothic"/>
                <a:cs typeface="Century Gothic"/>
              </a:rPr>
              <a:t> </a:t>
            </a:r>
            <a:r>
              <a:rPr sz="1100" dirty="0">
                <a:solidFill>
                  <a:srgbClr val="2E2E2E"/>
                </a:solidFill>
                <a:latin typeface="Century Gothic"/>
                <a:cs typeface="Century Gothic"/>
              </a:rPr>
              <a:t>customer</a:t>
            </a:r>
            <a:r>
              <a:rPr sz="1100" spc="50" dirty="0">
                <a:solidFill>
                  <a:srgbClr val="2E2E2E"/>
                </a:solidFill>
                <a:latin typeface="Century Gothic"/>
                <a:cs typeface="Century Gothic"/>
              </a:rPr>
              <a:t> </a:t>
            </a:r>
            <a:r>
              <a:rPr sz="1100" spc="-10" dirty="0">
                <a:solidFill>
                  <a:srgbClr val="2E2E2E"/>
                </a:solidFill>
                <a:latin typeface="Century Gothic"/>
                <a:cs typeface="Century Gothic"/>
              </a:rPr>
              <a:t>tickets </a:t>
            </a:r>
            <a:r>
              <a:rPr sz="1100" dirty="0">
                <a:solidFill>
                  <a:srgbClr val="2E2E2E"/>
                </a:solidFill>
                <a:latin typeface="Century Gothic"/>
                <a:cs typeface="Century Gothic"/>
              </a:rPr>
              <a:t>solved</a:t>
            </a:r>
            <a:r>
              <a:rPr sz="1100" spc="15" dirty="0">
                <a:solidFill>
                  <a:srgbClr val="2E2E2E"/>
                </a:solidFill>
                <a:latin typeface="Century Gothic"/>
                <a:cs typeface="Century Gothic"/>
              </a:rPr>
              <a:t> </a:t>
            </a:r>
            <a:r>
              <a:rPr sz="1100" dirty="0">
                <a:solidFill>
                  <a:srgbClr val="2E2E2E"/>
                </a:solidFill>
                <a:latin typeface="Century Gothic"/>
                <a:cs typeface="Century Gothic"/>
              </a:rPr>
              <a:t>on</a:t>
            </a:r>
            <a:r>
              <a:rPr sz="1100" spc="15" dirty="0">
                <a:solidFill>
                  <a:srgbClr val="2E2E2E"/>
                </a:solidFill>
                <a:latin typeface="Century Gothic"/>
                <a:cs typeface="Century Gothic"/>
              </a:rPr>
              <a:t> </a:t>
            </a:r>
            <a:r>
              <a:rPr sz="1100" spc="50" dirty="0">
                <a:solidFill>
                  <a:srgbClr val="2E2E2E"/>
                </a:solidFill>
                <a:latin typeface="Century Gothic"/>
                <a:cs typeface="Century Gothic"/>
              </a:rPr>
              <a:t>time</a:t>
            </a:r>
            <a:r>
              <a:rPr sz="1100" spc="25" dirty="0">
                <a:solidFill>
                  <a:srgbClr val="2E2E2E"/>
                </a:solidFill>
                <a:latin typeface="Century Gothic"/>
                <a:cs typeface="Century Gothic"/>
              </a:rPr>
              <a:t> </a:t>
            </a:r>
            <a:r>
              <a:rPr sz="1100" spc="-20" dirty="0">
                <a:solidFill>
                  <a:srgbClr val="2E2E2E"/>
                </a:solidFill>
                <a:latin typeface="Century Gothic"/>
                <a:cs typeface="Century Gothic"/>
              </a:rPr>
              <a:t>and</a:t>
            </a:r>
            <a:r>
              <a:rPr sz="1100" spc="-5" dirty="0">
                <a:solidFill>
                  <a:srgbClr val="2E2E2E"/>
                </a:solidFill>
                <a:latin typeface="Century Gothic"/>
                <a:cs typeface="Century Gothic"/>
              </a:rPr>
              <a:t> </a:t>
            </a:r>
            <a:r>
              <a:rPr sz="1100" dirty="0">
                <a:solidFill>
                  <a:srgbClr val="2E2E2E"/>
                </a:solidFill>
                <a:latin typeface="Century Gothic"/>
                <a:cs typeface="Century Gothic"/>
              </a:rPr>
              <a:t>the</a:t>
            </a:r>
            <a:r>
              <a:rPr sz="1100" spc="15" dirty="0">
                <a:solidFill>
                  <a:srgbClr val="2E2E2E"/>
                </a:solidFill>
                <a:latin typeface="Century Gothic"/>
                <a:cs typeface="Century Gothic"/>
              </a:rPr>
              <a:t> </a:t>
            </a:r>
            <a:r>
              <a:rPr sz="1100" dirty="0">
                <a:solidFill>
                  <a:srgbClr val="2E2E2E"/>
                </a:solidFill>
                <a:latin typeface="Century Gothic"/>
                <a:cs typeface="Century Gothic"/>
              </a:rPr>
              <a:t>productivity</a:t>
            </a:r>
            <a:r>
              <a:rPr sz="1100" spc="-20" dirty="0">
                <a:solidFill>
                  <a:srgbClr val="2E2E2E"/>
                </a:solidFill>
                <a:latin typeface="Century Gothic"/>
                <a:cs typeface="Century Gothic"/>
              </a:rPr>
              <a:t> </a:t>
            </a:r>
            <a:r>
              <a:rPr sz="1100" dirty="0">
                <a:solidFill>
                  <a:srgbClr val="2E2E2E"/>
                </a:solidFill>
                <a:latin typeface="Century Gothic"/>
                <a:cs typeface="Century Gothic"/>
              </a:rPr>
              <a:t>of</a:t>
            </a:r>
            <a:r>
              <a:rPr sz="1100" spc="25" dirty="0">
                <a:solidFill>
                  <a:srgbClr val="2E2E2E"/>
                </a:solidFill>
                <a:latin typeface="Century Gothic"/>
                <a:cs typeface="Century Gothic"/>
              </a:rPr>
              <a:t> </a:t>
            </a:r>
            <a:r>
              <a:rPr sz="1100" spc="-25" dirty="0">
                <a:solidFill>
                  <a:srgbClr val="2E2E2E"/>
                </a:solidFill>
                <a:latin typeface="Century Gothic"/>
                <a:cs typeface="Century Gothic"/>
              </a:rPr>
              <a:t>the </a:t>
            </a:r>
            <a:r>
              <a:rPr sz="1100" spc="10" dirty="0">
                <a:solidFill>
                  <a:srgbClr val="2E2E2E"/>
                </a:solidFill>
                <a:latin typeface="Century Gothic"/>
                <a:cs typeface="Century Gothic"/>
              </a:rPr>
              <a:t>agents</a:t>
            </a:r>
            <a:r>
              <a:rPr sz="1100" spc="-5" dirty="0">
                <a:solidFill>
                  <a:srgbClr val="2E2E2E"/>
                </a:solidFill>
                <a:latin typeface="Century Gothic"/>
                <a:cs typeface="Century Gothic"/>
              </a:rPr>
              <a:t> </a:t>
            </a:r>
            <a:r>
              <a:rPr sz="1100" spc="60" dirty="0">
                <a:solidFill>
                  <a:srgbClr val="2E2E2E"/>
                </a:solidFill>
                <a:latin typeface="Century Gothic"/>
                <a:cs typeface="Century Gothic"/>
              </a:rPr>
              <a:t>in</a:t>
            </a:r>
            <a:r>
              <a:rPr sz="1100" spc="40" dirty="0">
                <a:solidFill>
                  <a:srgbClr val="2E2E2E"/>
                </a:solidFill>
                <a:latin typeface="Century Gothic"/>
                <a:cs typeface="Century Gothic"/>
              </a:rPr>
              <a:t> </a:t>
            </a:r>
            <a:r>
              <a:rPr sz="1100" spc="65" dirty="0">
                <a:solidFill>
                  <a:srgbClr val="2E2E2E"/>
                </a:solidFill>
                <a:latin typeface="Century Gothic"/>
                <a:cs typeface="Century Gothic"/>
              </a:rPr>
              <a:t>terms</a:t>
            </a:r>
            <a:r>
              <a:rPr sz="1100" spc="40" dirty="0">
                <a:solidFill>
                  <a:srgbClr val="2E2E2E"/>
                </a:solidFill>
                <a:latin typeface="Century Gothic"/>
                <a:cs typeface="Century Gothic"/>
              </a:rPr>
              <a:t> </a:t>
            </a:r>
            <a:r>
              <a:rPr sz="1100" dirty="0">
                <a:solidFill>
                  <a:srgbClr val="2E2E2E"/>
                </a:solidFill>
                <a:latin typeface="Century Gothic"/>
                <a:cs typeface="Century Gothic"/>
              </a:rPr>
              <a:t>of</a:t>
            </a:r>
            <a:r>
              <a:rPr sz="1100" spc="35" dirty="0">
                <a:solidFill>
                  <a:srgbClr val="2E2E2E"/>
                </a:solidFill>
                <a:latin typeface="Century Gothic"/>
                <a:cs typeface="Century Gothic"/>
              </a:rPr>
              <a:t> </a:t>
            </a:r>
            <a:r>
              <a:rPr sz="1100" spc="10" dirty="0">
                <a:solidFill>
                  <a:srgbClr val="2E2E2E"/>
                </a:solidFill>
                <a:latin typeface="Century Gothic"/>
                <a:cs typeface="Century Gothic"/>
              </a:rPr>
              <a:t>customer</a:t>
            </a:r>
            <a:r>
              <a:rPr sz="1100" spc="35" dirty="0">
                <a:solidFill>
                  <a:srgbClr val="2E2E2E"/>
                </a:solidFill>
                <a:latin typeface="Century Gothic"/>
                <a:cs typeface="Century Gothic"/>
              </a:rPr>
              <a:t> </a:t>
            </a:r>
            <a:r>
              <a:rPr sz="1100" spc="10" dirty="0">
                <a:solidFill>
                  <a:srgbClr val="2E2E2E"/>
                </a:solidFill>
                <a:latin typeface="Century Gothic"/>
                <a:cs typeface="Century Gothic"/>
              </a:rPr>
              <a:t>tickets</a:t>
            </a:r>
            <a:r>
              <a:rPr sz="1100" spc="25" dirty="0">
                <a:solidFill>
                  <a:srgbClr val="2E2E2E"/>
                </a:solidFill>
                <a:latin typeface="Century Gothic"/>
                <a:cs typeface="Century Gothic"/>
              </a:rPr>
              <a:t> </a:t>
            </a:r>
            <a:r>
              <a:rPr sz="1100" spc="-10" dirty="0">
                <a:solidFill>
                  <a:srgbClr val="2E2E2E"/>
                </a:solidFill>
                <a:latin typeface="Century Gothic"/>
                <a:cs typeface="Century Gothic"/>
              </a:rPr>
              <a:t>processed </a:t>
            </a:r>
            <a:r>
              <a:rPr sz="1100" dirty="0">
                <a:solidFill>
                  <a:srgbClr val="2E2E2E"/>
                </a:solidFill>
                <a:latin typeface="Century Gothic"/>
                <a:cs typeface="Century Gothic"/>
              </a:rPr>
              <a:t>per</a:t>
            </a:r>
            <a:r>
              <a:rPr sz="1100" spc="45" dirty="0">
                <a:solidFill>
                  <a:srgbClr val="2E2E2E"/>
                </a:solidFill>
                <a:latin typeface="Century Gothic"/>
                <a:cs typeface="Century Gothic"/>
              </a:rPr>
              <a:t> </a:t>
            </a:r>
            <a:r>
              <a:rPr sz="1100" dirty="0">
                <a:solidFill>
                  <a:srgbClr val="2E2E2E"/>
                </a:solidFill>
                <a:latin typeface="Century Gothic"/>
                <a:cs typeface="Century Gothic"/>
              </a:rPr>
              <a:t>hour.</a:t>
            </a:r>
            <a:r>
              <a:rPr sz="1100" spc="45" dirty="0">
                <a:solidFill>
                  <a:srgbClr val="2E2E2E"/>
                </a:solidFill>
                <a:latin typeface="Century Gothic"/>
                <a:cs typeface="Century Gothic"/>
              </a:rPr>
              <a:t> </a:t>
            </a:r>
            <a:r>
              <a:rPr sz="1100" spc="50" dirty="0">
                <a:solidFill>
                  <a:srgbClr val="2E2E2E"/>
                </a:solidFill>
                <a:latin typeface="Century Gothic"/>
                <a:cs typeface="Century Gothic"/>
              </a:rPr>
              <a:t>The</a:t>
            </a:r>
            <a:r>
              <a:rPr sz="1100" spc="55" dirty="0">
                <a:solidFill>
                  <a:srgbClr val="2E2E2E"/>
                </a:solidFill>
                <a:latin typeface="Century Gothic"/>
                <a:cs typeface="Century Gothic"/>
              </a:rPr>
              <a:t> </a:t>
            </a:r>
            <a:r>
              <a:rPr sz="1100" spc="-20" dirty="0">
                <a:solidFill>
                  <a:srgbClr val="2E2E2E"/>
                </a:solidFill>
                <a:latin typeface="Century Gothic"/>
                <a:cs typeface="Century Gothic"/>
              </a:rPr>
              <a:t>percentage</a:t>
            </a:r>
            <a:r>
              <a:rPr sz="1100" spc="30" dirty="0">
                <a:solidFill>
                  <a:srgbClr val="2E2E2E"/>
                </a:solidFill>
                <a:latin typeface="Century Gothic"/>
                <a:cs typeface="Century Gothic"/>
              </a:rPr>
              <a:t> </a:t>
            </a:r>
            <a:r>
              <a:rPr sz="1100" dirty="0">
                <a:solidFill>
                  <a:srgbClr val="2E2E2E"/>
                </a:solidFill>
                <a:latin typeface="Century Gothic"/>
                <a:cs typeface="Century Gothic"/>
              </a:rPr>
              <a:t>of</a:t>
            </a:r>
            <a:r>
              <a:rPr sz="1100" spc="65" dirty="0">
                <a:solidFill>
                  <a:srgbClr val="2E2E2E"/>
                </a:solidFill>
                <a:latin typeface="Century Gothic"/>
                <a:cs typeface="Century Gothic"/>
              </a:rPr>
              <a:t> </a:t>
            </a:r>
            <a:r>
              <a:rPr sz="1100" dirty="0">
                <a:solidFill>
                  <a:srgbClr val="2E2E2E"/>
                </a:solidFill>
                <a:latin typeface="Century Gothic"/>
                <a:cs typeface="Century Gothic"/>
              </a:rPr>
              <a:t>emails</a:t>
            </a:r>
            <a:r>
              <a:rPr sz="1100" spc="45" dirty="0">
                <a:solidFill>
                  <a:srgbClr val="2E2E2E"/>
                </a:solidFill>
                <a:latin typeface="Century Gothic"/>
                <a:cs typeface="Century Gothic"/>
              </a:rPr>
              <a:t> </a:t>
            </a:r>
            <a:r>
              <a:rPr sz="1100" dirty="0">
                <a:solidFill>
                  <a:srgbClr val="2E2E2E"/>
                </a:solidFill>
                <a:latin typeface="Century Gothic"/>
                <a:cs typeface="Century Gothic"/>
              </a:rPr>
              <a:t>replied</a:t>
            </a:r>
            <a:r>
              <a:rPr sz="1100" spc="40" dirty="0">
                <a:solidFill>
                  <a:srgbClr val="2E2E2E"/>
                </a:solidFill>
                <a:latin typeface="Century Gothic"/>
                <a:cs typeface="Century Gothic"/>
              </a:rPr>
              <a:t> </a:t>
            </a:r>
            <a:r>
              <a:rPr sz="1100" spc="35" dirty="0">
                <a:solidFill>
                  <a:srgbClr val="2E2E2E"/>
                </a:solidFill>
                <a:latin typeface="Century Gothic"/>
                <a:cs typeface="Century Gothic"/>
              </a:rPr>
              <a:t>in </a:t>
            </a:r>
            <a:r>
              <a:rPr sz="1100" dirty="0">
                <a:solidFill>
                  <a:srgbClr val="2E2E2E"/>
                </a:solidFill>
                <a:latin typeface="Century Gothic"/>
                <a:cs typeface="Century Gothic"/>
              </a:rPr>
              <a:t>Service</a:t>
            </a:r>
            <a:r>
              <a:rPr sz="1100" spc="55" dirty="0">
                <a:solidFill>
                  <a:srgbClr val="2E2E2E"/>
                </a:solidFill>
                <a:latin typeface="Century Gothic"/>
                <a:cs typeface="Century Gothic"/>
              </a:rPr>
              <a:t> </a:t>
            </a:r>
            <a:r>
              <a:rPr sz="1100" dirty="0">
                <a:solidFill>
                  <a:srgbClr val="2E2E2E"/>
                </a:solidFill>
                <a:latin typeface="Century Gothic"/>
                <a:cs typeface="Century Gothic"/>
              </a:rPr>
              <a:t>Level</a:t>
            </a:r>
            <a:r>
              <a:rPr sz="1100" spc="25" dirty="0">
                <a:solidFill>
                  <a:srgbClr val="2E2E2E"/>
                </a:solidFill>
                <a:latin typeface="Century Gothic"/>
                <a:cs typeface="Century Gothic"/>
              </a:rPr>
              <a:t> </a:t>
            </a:r>
            <a:r>
              <a:rPr sz="1100" dirty="0">
                <a:solidFill>
                  <a:srgbClr val="2E2E2E"/>
                </a:solidFill>
                <a:latin typeface="Century Gothic"/>
                <a:cs typeface="Century Gothic"/>
              </a:rPr>
              <a:t>Agreement</a:t>
            </a:r>
            <a:r>
              <a:rPr sz="1100" spc="50" dirty="0">
                <a:solidFill>
                  <a:srgbClr val="2E2E2E"/>
                </a:solidFill>
                <a:latin typeface="Century Gothic"/>
                <a:cs typeface="Century Gothic"/>
              </a:rPr>
              <a:t> </a:t>
            </a:r>
            <a:r>
              <a:rPr sz="1100" dirty="0">
                <a:solidFill>
                  <a:srgbClr val="2E2E2E"/>
                </a:solidFill>
                <a:latin typeface="Century Gothic"/>
                <a:cs typeface="Century Gothic"/>
              </a:rPr>
              <a:t>(SLA)</a:t>
            </a:r>
            <a:r>
              <a:rPr sz="1100" spc="30" dirty="0">
                <a:solidFill>
                  <a:srgbClr val="2E2E2E"/>
                </a:solidFill>
                <a:latin typeface="Century Gothic"/>
                <a:cs typeface="Century Gothic"/>
              </a:rPr>
              <a:t> </a:t>
            </a:r>
            <a:r>
              <a:rPr sz="1100" spc="-25" dirty="0">
                <a:solidFill>
                  <a:srgbClr val="2E2E2E"/>
                </a:solidFill>
                <a:latin typeface="Century Gothic"/>
                <a:cs typeface="Century Gothic"/>
              </a:rPr>
              <a:t>reached</a:t>
            </a:r>
            <a:r>
              <a:rPr sz="1100" spc="55" dirty="0">
                <a:solidFill>
                  <a:srgbClr val="2E2E2E"/>
                </a:solidFill>
                <a:latin typeface="Century Gothic"/>
                <a:cs typeface="Century Gothic"/>
              </a:rPr>
              <a:t> </a:t>
            </a:r>
            <a:r>
              <a:rPr sz="1100" spc="-20" dirty="0">
                <a:solidFill>
                  <a:srgbClr val="2E2E2E"/>
                </a:solidFill>
                <a:latin typeface="Century Gothic"/>
                <a:cs typeface="Century Gothic"/>
              </a:rPr>
              <a:t>95%.</a:t>
            </a:r>
            <a:endParaRPr sz="1100">
              <a:latin typeface="Century Gothic"/>
              <a:cs typeface="Century Gothic"/>
            </a:endParaRPr>
          </a:p>
          <a:p>
            <a:pPr marL="12700" marR="30480">
              <a:lnSpc>
                <a:spcPct val="100000"/>
              </a:lnSpc>
            </a:pPr>
            <a:r>
              <a:rPr sz="1100" dirty="0">
                <a:solidFill>
                  <a:srgbClr val="2E2E2E"/>
                </a:solidFill>
                <a:latin typeface="Century Gothic"/>
                <a:cs typeface="Century Gothic"/>
              </a:rPr>
              <a:t>And</a:t>
            </a:r>
            <a:r>
              <a:rPr sz="1100" spc="25" dirty="0">
                <a:solidFill>
                  <a:srgbClr val="2E2E2E"/>
                </a:solidFill>
                <a:latin typeface="Century Gothic"/>
                <a:cs typeface="Century Gothic"/>
              </a:rPr>
              <a:t> </a:t>
            </a:r>
            <a:r>
              <a:rPr sz="1100" dirty="0">
                <a:solidFill>
                  <a:srgbClr val="2E2E2E"/>
                </a:solidFill>
                <a:latin typeface="Century Gothic"/>
                <a:cs typeface="Century Gothic"/>
              </a:rPr>
              <a:t>the</a:t>
            </a:r>
            <a:r>
              <a:rPr sz="1100" spc="60" dirty="0">
                <a:solidFill>
                  <a:srgbClr val="2E2E2E"/>
                </a:solidFill>
                <a:latin typeface="Century Gothic"/>
                <a:cs typeface="Century Gothic"/>
              </a:rPr>
              <a:t> </a:t>
            </a:r>
            <a:r>
              <a:rPr sz="1100" spc="65" dirty="0">
                <a:solidFill>
                  <a:srgbClr val="2E2E2E"/>
                </a:solidFill>
                <a:latin typeface="Century Gothic"/>
                <a:cs typeface="Century Gothic"/>
              </a:rPr>
              <a:t>first</a:t>
            </a:r>
            <a:r>
              <a:rPr sz="1100" spc="40" dirty="0">
                <a:solidFill>
                  <a:srgbClr val="2E2E2E"/>
                </a:solidFill>
                <a:latin typeface="Century Gothic"/>
                <a:cs typeface="Century Gothic"/>
              </a:rPr>
              <a:t> </a:t>
            </a:r>
            <a:r>
              <a:rPr sz="1100" spc="-20" dirty="0">
                <a:solidFill>
                  <a:srgbClr val="2E2E2E"/>
                </a:solidFill>
                <a:latin typeface="Century Gothic"/>
                <a:cs typeface="Century Gothic"/>
              </a:rPr>
              <a:t>call</a:t>
            </a:r>
            <a:r>
              <a:rPr sz="1100" spc="45" dirty="0">
                <a:solidFill>
                  <a:srgbClr val="2E2E2E"/>
                </a:solidFill>
                <a:latin typeface="Century Gothic"/>
                <a:cs typeface="Century Gothic"/>
              </a:rPr>
              <a:t> </a:t>
            </a:r>
            <a:r>
              <a:rPr sz="1100" dirty="0">
                <a:solidFill>
                  <a:srgbClr val="2E2E2E"/>
                </a:solidFill>
                <a:latin typeface="Century Gothic"/>
                <a:cs typeface="Century Gothic"/>
              </a:rPr>
              <a:t>resolution</a:t>
            </a:r>
            <a:r>
              <a:rPr sz="1100" spc="55" dirty="0">
                <a:solidFill>
                  <a:srgbClr val="2E2E2E"/>
                </a:solidFill>
                <a:latin typeface="Century Gothic"/>
                <a:cs typeface="Century Gothic"/>
              </a:rPr>
              <a:t> </a:t>
            </a:r>
            <a:r>
              <a:rPr sz="1100" dirty="0">
                <a:solidFill>
                  <a:srgbClr val="2E2E2E"/>
                </a:solidFill>
                <a:latin typeface="Century Gothic"/>
                <a:cs typeface="Century Gothic"/>
              </a:rPr>
              <a:t>rate</a:t>
            </a:r>
            <a:r>
              <a:rPr sz="1100" spc="40" dirty="0">
                <a:solidFill>
                  <a:srgbClr val="2E2E2E"/>
                </a:solidFill>
                <a:latin typeface="Century Gothic"/>
                <a:cs typeface="Century Gothic"/>
              </a:rPr>
              <a:t> </a:t>
            </a:r>
            <a:r>
              <a:rPr sz="1100" dirty="0">
                <a:solidFill>
                  <a:srgbClr val="2E2E2E"/>
                </a:solidFill>
                <a:latin typeface="Century Gothic"/>
                <a:cs typeface="Century Gothic"/>
              </a:rPr>
              <a:t>was</a:t>
            </a:r>
            <a:r>
              <a:rPr sz="1100" spc="45" dirty="0">
                <a:solidFill>
                  <a:srgbClr val="2E2E2E"/>
                </a:solidFill>
                <a:latin typeface="Century Gothic"/>
                <a:cs typeface="Century Gothic"/>
              </a:rPr>
              <a:t> </a:t>
            </a:r>
            <a:r>
              <a:rPr sz="1100" spc="-10" dirty="0">
                <a:solidFill>
                  <a:srgbClr val="2E2E2E"/>
                </a:solidFill>
                <a:latin typeface="Century Gothic"/>
                <a:cs typeface="Century Gothic"/>
              </a:rPr>
              <a:t>improved </a:t>
            </a:r>
            <a:r>
              <a:rPr sz="1100" spc="10" dirty="0">
                <a:solidFill>
                  <a:srgbClr val="2E2E2E"/>
                </a:solidFill>
                <a:latin typeface="Century Gothic"/>
                <a:cs typeface="Century Gothic"/>
              </a:rPr>
              <a:t>given</a:t>
            </a:r>
            <a:r>
              <a:rPr sz="1100" spc="20" dirty="0">
                <a:solidFill>
                  <a:srgbClr val="2E2E2E"/>
                </a:solidFill>
                <a:latin typeface="Century Gothic"/>
                <a:cs typeface="Century Gothic"/>
              </a:rPr>
              <a:t> </a:t>
            </a:r>
            <a:r>
              <a:rPr sz="1100" spc="10" dirty="0">
                <a:solidFill>
                  <a:srgbClr val="2E2E2E"/>
                </a:solidFill>
                <a:latin typeface="Century Gothic"/>
                <a:cs typeface="Century Gothic"/>
              </a:rPr>
              <a:t>the</a:t>
            </a:r>
            <a:r>
              <a:rPr sz="1100" spc="30" dirty="0">
                <a:solidFill>
                  <a:srgbClr val="2E2E2E"/>
                </a:solidFill>
                <a:latin typeface="Century Gothic"/>
                <a:cs typeface="Century Gothic"/>
              </a:rPr>
              <a:t> </a:t>
            </a:r>
            <a:r>
              <a:rPr sz="1100" spc="10" dirty="0">
                <a:solidFill>
                  <a:srgbClr val="2E2E2E"/>
                </a:solidFill>
                <a:latin typeface="Century Gothic"/>
                <a:cs typeface="Century Gothic"/>
              </a:rPr>
              <a:t>training </a:t>
            </a:r>
            <a:r>
              <a:rPr sz="1100" spc="55" dirty="0">
                <a:solidFill>
                  <a:srgbClr val="2E2E2E"/>
                </a:solidFill>
                <a:latin typeface="Century Gothic"/>
                <a:cs typeface="Century Gothic"/>
              </a:rPr>
              <a:t>sessions</a:t>
            </a:r>
            <a:r>
              <a:rPr sz="1100" spc="30" dirty="0">
                <a:solidFill>
                  <a:srgbClr val="2E2E2E"/>
                </a:solidFill>
                <a:latin typeface="Century Gothic"/>
                <a:cs typeface="Century Gothic"/>
              </a:rPr>
              <a:t> </a:t>
            </a:r>
            <a:r>
              <a:rPr sz="1100" dirty="0">
                <a:solidFill>
                  <a:srgbClr val="2E2E2E"/>
                </a:solidFill>
                <a:latin typeface="Century Gothic"/>
                <a:cs typeface="Century Gothic"/>
              </a:rPr>
              <a:t>delivered</a:t>
            </a:r>
            <a:r>
              <a:rPr sz="1100" spc="25" dirty="0">
                <a:solidFill>
                  <a:srgbClr val="2E2E2E"/>
                </a:solidFill>
                <a:latin typeface="Century Gothic"/>
                <a:cs typeface="Century Gothic"/>
              </a:rPr>
              <a:t> </a:t>
            </a:r>
            <a:r>
              <a:rPr sz="1100" spc="-25" dirty="0">
                <a:solidFill>
                  <a:srgbClr val="2E2E2E"/>
                </a:solidFill>
                <a:latin typeface="Century Gothic"/>
                <a:cs typeface="Century Gothic"/>
              </a:rPr>
              <a:t>to </a:t>
            </a:r>
            <a:r>
              <a:rPr sz="1100" spc="10" dirty="0">
                <a:solidFill>
                  <a:srgbClr val="2E2E2E"/>
                </a:solidFill>
                <a:latin typeface="Century Gothic"/>
                <a:cs typeface="Century Gothic"/>
              </a:rPr>
              <a:t>Customer</a:t>
            </a:r>
            <a:r>
              <a:rPr sz="1100" spc="50" dirty="0">
                <a:solidFill>
                  <a:srgbClr val="2E2E2E"/>
                </a:solidFill>
                <a:latin typeface="Century Gothic"/>
                <a:cs typeface="Century Gothic"/>
              </a:rPr>
              <a:t> </a:t>
            </a:r>
            <a:r>
              <a:rPr sz="1100" spc="10" dirty="0">
                <a:solidFill>
                  <a:srgbClr val="2E2E2E"/>
                </a:solidFill>
                <a:latin typeface="Century Gothic"/>
                <a:cs typeface="Century Gothic"/>
              </a:rPr>
              <a:t>Service</a:t>
            </a:r>
            <a:r>
              <a:rPr sz="1100" spc="65" dirty="0">
                <a:solidFill>
                  <a:srgbClr val="2E2E2E"/>
                </a:solidFill>
                <a:latin typeface="Century Gothic"/>
                <a:cs typeface="Century Gothic"/>
              </a:rPr>
              <a:t> </a:t>
            </a:r>
            <a:r>
              <a:rPr sz="1100" spc="-10" dirty="0">
                <a:solidFill>
                  <a:srgbClr val="2E2E2E"/>
                </a:solidFill>
                <a:latin typeface="Century Gothic"/>
                <a:cs typeface="Century Gothic"/>
              </a:rPr>
              <a:t>Representatives.</a:t>
            </a:r>
            <a:endParaRPr sz="1100">
              <a:latin typeface="Century Gothic"/>
              <a:cs typeface="Century Gothic"/>
            </a:endParaRPr>
          </a:p>
          <a:p>
            <a:pPr marL="1614170">
              <a:lnSpc>
                <a:spcPct val="100000"/>
              </a:lnSpc>
              <a:spcBef>
                <a:spcPts val="5"/>
              </a:spcBef>
            </a:pPr>
            <a:r>
              <a:rPr sz="1100" spc="-50" dirty="0">
                <a:solidFill>
                  <a:srgbClr val="2E2E2E"/>
                </a:solidFill>
                <a:latin typeface="Century Gothic"/>
                <a:cs typeface="Century Gothic"/>
              </a:rPr>
              <a:t>.</a:t>
            </a:r>
            <a:endParaRPr sz="1100">
              <a:latin typeface="Century Gothic"/>
              <a:cs typeface="Century Gothic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634865" y="2771013"/>
            <a:ext cx="408305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10" dirty="0">
                <a:solidFill>
                  <a:srgbClr val="2E2E2E"/>
                </a:solidFill>
                <a:latin typeface="Century Gothic"/>
                <a:cs typeface="Century Gothic"/>
              </a:rPr>
              <a:t>tasks.</a:t>
            </a:r>
            <a:endParaRPr sz="1100">
              <a:latin typeface="Century Gothic"/>
              <a:cs typeface="Century Gothic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680205" y="5089652"/>
            <a:ext cx="2092960" cy="86486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100" spc="-20" dirty="0">
                <a:solidFill>
                  <a:srgbClr val="2E2E2E"/>
                </a:solidFill>
                <a:latin typeface="Century Gothic"/>
                <a:cs typeface="Century Gothic"/>
              </a:rPr>
              <a:t>Given</a:t>
            </a:r>
            <a:r>
              <a:rPr sz="1100" spc="35" dirty="0">
                <a:solidFill>
                  <a:srgbClr val="2E2E2E"/>
                </a:solidFill>
                <a:latin typeface="Century Gothic"/>
                <a:cs typeface="Century Gothic"/>
              </a:rPr>
              <a:t> </a:t>
            </a:r>
            <a:r>
              <a:rPr sz="1100" dirty="0">
                <a:solidFill>
                  <a:srgbClr val="2E2E2E"/>
                </a:solidFill>
                <a:latin typeface="Century Gothic"/>
                <a:cs typeface="Century Gothic"/>
              </a:rPr>
              <a:t>the</a:t>
            </a:r>
            <a:r>
              <a:rPr sz="1100" spc="45" dirty="0">
                <a:solidFill>
                  <a:srgbClr val="2E2E2E"/>
                </a:solidFill>
                <a:latin typeface="Century Gothic"/>
                <a:cs typeface="Century Gothic"/>
              </a:rPr>
              <a:t> </a:t>
            </a:r>
            <a:r>
              <a:rPr sz="1100" dirty="0">
                <a:solidFill>
                  <a:srgbClr val="2E2E2E"/>
                </a:solidFill>
                <a:latin typeface="Century Gothic"/>
                <a:cs typeface="Century Gothic"/>
              </a:rPr>
              <a:t>processes</a:t>
            </a:r>
            <a:r>
              <a:rPr sz="1100" spc="60" dirty="0">
                <a:solidFill>
                  <a:srgbClr val="2E2E2E"/>
                </a:solidFill>
                <a:latin typeface="Century Gothic"/>
                <a:cs typeface="Century Gothic"/>
              </a:rPr>
              <a:t> </a:t>
            </a:r>
            <a:r>
              <a:rPr sz="1100" spc="-10" dirty="0">
                <a:solidFill>
                  <a:srgbClr val="2E2E2E"/>
                </a:solidFill>
                <a:latin typeface="Century Gothic"/>
                <a:cs typeface="Century Gothic"/>
              </a:rPr>
              <a:t>mapping </a:t>
            </a:r>
            <a:r>
              <a:rPr sz="1100" dirty="0">
                <a:solidFill>
                  <a:srgbClr val="2E2E2E"/>
                </a:solidFill>
                <a:latin typeface="Century Gothic"/>
                <a:cs typeface="Century Gothic"/>
              </a:rPr>
              <a:t>initiative</a:t>
            </a:r>
            <a:r>
              <a:rPr sz="1100" spc="40" dirty="0">
                <a:solidFill>
                  <a:srgbClr val="2E2E2E"/>
                </a:solidFill>
                <a:latin typeface="Century Gothic"/>
                <a:cs typeface="Century Gothic"/>
              </a:rPr>
              <a:t> </a:t>
            </a:r>
            <a:r>
              <a:rPr sz="1100" spc="60" dirty="0">
                <a:solidFill>
                  <a:srgbClr val="2E2E2E"/>
                </a:solidFill>
                <a:latin typeface="Century Gothic"/>
                <a:cs typeface="Century Gothic"/>
              </a:rPr>
              <a:t>in</a:t>
            </a:r>
            <a:r>
              <a:rPr sz="1100" spc="95" dirty="0">
                <a:solidFill>
                  <a:srgbClr val="2E2E2E"/>
                </a:solidFill>
                <a:latin typeface="Century Gothic"/>
                <a:cs typeface="Century Gothic"/>
              </a:rPr>
              <a:t> </a:t>
            </a:r>
            <a:r>
              <a:rPr sz="1100" dirty="0">
                <a:solidFill>
                  <a:srgbClr val="2E2E2E"/>
                </a:solidFill>
                <a:latin typeface="Century Gothic"/>
                <a:cs typeface="Century Gothic"/>
              </a:rPr>
              <a:t>the</a:t>
            </a:r>
            <a:r>
              <a:rPr sz="1100" spc="80" dirty="0">
                <a:solidFill>
                  <a:srgbClr val="2E2E2E"/>
                </a:solidFill>
                <a:latin typeface="Century Gothic"/>
                <a:cs typeface="Century Gothic"/>
              </a:rPr>
              <a:t> </a:t>
            </a:r>
            <a:r>
              <a:rPr sz="1100" spc="-10" dirty="0">
                <a:solidFill>
                  <a:srgbClr val="2E2E2E"/>
                </a:solidFill>
                <a:latin typeface="Century Gothic"/>
                <a:cs typeface="Century Gothic"/>
              </a:rPr>
              <a:t>department, </a:t>
            </a:r>
            <a:r>
              <a:rPr sz="1100" dirty="0">
                <a:solidFill>
                  <a:srgbClr val="2E2E2E"/>
                </a:solidFill>
                <a:latin typeface="Century Gothic"/>
                <a:cs typeface="Century Gothic"/>
              </a:rPr>
              <a:t>the </a:t>
            </a:r>
            <a:r>
              <a:rPr sz="1100" spc="50" dirty="0">
                <a:solidFill>
                  <a:srgbClr val="2E2E2E"/>
                </a:solidFill>
                <a:latin typeface="Century Gothic"/>
                <a:cs typeface="Century Gothic"/>
              </a:rPr>
              <a:t>time</a:t>
            </a:r>
            <a:r>
              <a:rPr sz="1100" spc="10" dirty="0">
                <a:solidFill>
                  <a:srgbClr val="2E2E2E"/>
                </a:solidFill>
                <a:latin typeface="Century Gothic"/>
                <a:cs typeface="Century Gothic"/>
              </a:rPr>
              <a:t> </a:t>
            </a:r>
            <a:r>
              <a:rPr sz="1100" dirty="0">
                <a:solidFill>
                  <a:srgbClr val="2E2E2E"/>
                </a:solidFill>
                <a:latin typeface="Century Gothic"/>
                <a:cs typeface="Century Gothic"/>
              </a:rPr>
              <a:t>to solve </a:t>
            </a:r>
            <a:r>
              <a:rPr sz="1100" spc="-10" dirty="0">
                <a:solidFill>
                  <a:srgbClr val="2E2E2E"/>
                </a:solidFill>
                <a:latin typeface="Century Gothic"/>
                <a:cs typeface="Century Gothic"/>
              </a:rPr>
              <a:t>customer </a:t>
            </a:r>
            <a:r>
              <a:rPr sz="1100" dirty="0">
                <a:solidFill>
                  <a:srgbClr val="2E2E2E"/>
                </a:solidFill>
                <a:latin typeface="Century Gothic"/>
                <a:cs typeface="Century Gothic"/>
              </a:rPr>
              <a:t>tickets</a:t>
            </a:r>
            <a:r>
              <a:rPr sz="1100" spc="35" dirty="0">
                <a:solidFill>
                  <a:srgbClr val="2E2E2E"/>
                </a:solidFill>
                <a:latin typeface="Century Gothic"/>
                <a:cs typeface="Century Gothic"/>
              </a:rPr>
              <a:t> </a:t>
            </a:r>
            <a:r>
              <a:rPr sz="1100" dirty="0">
                <a:solidFill>
                  <a:srgbClr val="2E2E2E"/>
                </a:solidFill>
                <a:latin typeface="Century Gothic"/>
                <a:cs typeface="Century Gothic"/>
              </a:rPr>
              <a:t>was</a:t>
            </a:r>
            <a:r>
              <a:rPr sz="1100" spc="35" dirty="0">
                <a:solidFill>
                  <a:srgbClr val="2E2E2E"/>
                </a:solidFill>
                <a:latin typeface="Century Gothic"/>
                <a:cs typeface="Century Gothic"/>
              </a:rPr>
              <a:t> </a:t>
            </a:r>
            <a:r>
              <a:rPr sz="1100" spc="-10" dirty="0">
                <a:solidFill>
                  <a:srgbClr val="2E2E2E"/>
                </a:solidFill>
                <a:latin typeface="Century Gothic"/>
                <a:cs typeface="Century Gothic"/>
              </a:rPr>
              <a:t>reduced</a:t>
            </a:r>
            <a:r>
              <a:rPr sz="1100" spc="30" dirty="0">
                <a:solidFill>
                  <a:srgbClr val="2E2E2E"/>
                </a:solidFill>
                <a:latin typeface="Century Gothic"/>
                <a:cs typeface="Century Gothic"/>
              </a:rPr>
              <a:t> </a:t>
            </a:r>
            <a:r>
              <a:rPr sz="1100" dirty="0">
                <a:solidFill>
                  <a:srgbClr val="2E2E2E"/>
                </a:solidFill>
                <a:latin typeface="Century Gothic"/>
                <a:cs typeface="Century Gothic"/>
              </a:rPr>
              <a:t>as</a:t>
            </a:r>
            <a:r>
              <a:rPr sz="1100" spc="35" dirty="0">
                <a:solidFill>
                  <a:srgbClr val="2E2E2E"/>
                </a:solidFill>
                <a:latin typeface="Century Gothic"/>
                <a:cs typeface="Century Gothic"/>
              </a:rPr>
              <a:t> </a:t>
            </a:r>
            <a:r>
              <a:rPr sz="1100" dirty="0">
                <a:solidFill>
                  <a:srgbClr val="2E2E2E"/>
                </a:solidFill>
                <a:latin typeface="Century Gothic"/>
                <a:cs typeface="Century Gothic"/>
              </a:rPr>
              <a:t>well</a:t>
            </a:r>
            <a:r>
              <a:rPr sz="1100" spc="40" dirty="0">
                <a:solidFill>
                  <a:srgbClr val="2E2E2E"/>
                </a:solidFill>
                <a:latin typeface="Century Gothic"/>
                <a:cs typeface="Century Gothic"/>
              </a:rPr>
              <a:t> </a:t>
            </a:r>
            <a:r>
              <a:rPr sz="1100" spc="-25" dirty="0">
                <a:solidFill>
                  <a:srgbClr val="2E2E2E"/>
                </a:solidFill>
                <a:latin typeface="Century Gothic"/>
                <a:cs typeface="Century Gothic"/>
              </a:rPr>
              <a:t>as </a:t>
            </a:r>
            <a:r>
              <a:rPr sz="1100" dirty="0">
                <a:solidFill>
                  <a:srgbClr val="2E2E2E"/>
                </a:solidFill>
                <a:latin typeface="Century Gothic"/>
                <a:cs typeface="Century Gothic"/>
              </a:rPr>
              <a:t>the</a:t>
            </a:r>
            <a:r>
              <a:rPr sz="1100" spc="-10" dirty="0">
                <a:solidFill>
                  <a:srgbClr val="2E2E2E"/>
                </a:solidFill>
                <a:latin typeface="Century Gothic"/>
                <a:cs typeface="Century Gothic"/>
              </a:rPr>
              <a:t> </a:t>
            </a:r>
            <a:r>
              <a:rPr sz="1100" dirty="0">
                <a:solidFill>
                  <a:srgbClr val="2E2E2E"/>
                </a:solidFill>
                <a:latin typeface="Century Gothic"/>
                <a:cs typeface="Century Gothic"/>
              </a:rPr>
              <a:t>after</a:t>
            </a:r>
            <a:r>
              <a:rPr sz="1100" spc="-15" dirty="0">
                <a:solidFill>
                  <a:srgbClr val="2E2E2E"/>
                </a:solidFill>
                <a:latin typeface="Century Gothic"/>
                <a:cs typeface="Century Gothic"/>
              </a:rPr>
              <a:t> </a:t>
            </a:r>
            <a:r>
              <a:rPr sz="1100" spc="-20" dirty="0">
                <a:solidFill>
                  <a:srgbClr val="2E2E2E"/>
                </a:solidFill>
                <a:latin typeface="Century Gothic"/>
                <a:cs typeface="Century Gothic"/>
              </a:rPr>
              <a:t>call</a:t>
            </a:r>
            <a:r>
              <a:rPr sz="1100" spc="5" dirty="0">
                <a:solidFill>
                  <a:srgbClr val="2E2E2E"/>
                </a:solidFill>
                <a:latin typeface="Century Gothic"/>
                <a:cs typeface="Century Gothic"/>
              </a:rPr>
              <a:t> </a:t>
            </a:r>
            <a:r>
              <a:rPr sz="1100" spc="45" dirty="0">
                <a:solidFill>
                  <a:srgbClr val="2E2E2E"/>
                </a:solidFill>
                <a:latin typeface="Century Gothic"/>
                <a:cs typeface="Century Gothic"/>
              </a:rPr>
              <a:t>working</a:t>
            </a:r>
            <a:r>
              <a:rPr sz="1100" spc="-10" dirty="0">
                <a:solidFill>
                  <a:srgbClr val="2E2E2E"/>
                </a:solidFill>
                <a:latin typeface="Century Gothic"/>
                <a:cs typeface="Century Gothic"/>
              </a:rPr>
              <a:t> time.</a:t>
            </a:r>
            <a:endParaRPr sz="1100">
              <a:latin typeface="Century Gothic"/>
              <a:cs typeface="Century Gothic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1540763" y="3256788"/>
            <a:ext cx="6654165" cy="1447800"/>
            <a:chOff x="1540763" y="3256788"/>
            <a:chExt cx="6654165" cy="1447800"/>
          </a:xfrm>
        </p:grpSpPr>
        <p:sp>
          <p:nvSpPr>
            <p:cNvPr id="20" name="object 20"/>
            <p:cNvSpPr/>
            <p:nvPr/>
          </p:nvSpPr>
          <p:spPr>
            <a:xfrm>
              <a:off x="1540764" y="3256787"/>
              <a:ext cx="4559935" cy="1447800"/>
            </a:xfrm>
            <a:custGeom>
              <a:avLst/>
              <a:gdLst/>
              <a:ahLst/>
              <a:cxnLst/>
              <a:rect l="l" t="t" r="r" b="b"/>
              <a:pathLst>
                <a:path w="4559935" h="1447800">
                  <a:moveTo>
                    <a:pt x="267716" y="1348232"/>
                  </a:moveTo>
                  <a:lnTo>
                    <a:pt x="265303" y="1342009"/>
                  </a:lnTo>
                  <a:lnTo>
                    <a:pt x="260731" y="1337310"/>
                  </a:lnTo>
                  <a:lnTo>
                    <a:pt x="265125" y="1331175"/>
                  </a:lnTo>
                  <a:lnTo>
                    <a:pt x="267411" y="1324267"/>
                  </a:lnTo>
                  <a:lnTo>
                    <a:pt x="267449" y="1316736"/>
                  </a:lnTo>
                  <a:lnTo>
                    <a:pt x="265430" y="1309878"/>
                  </a:lnTo>
                  <a:lnTo>
                    <a:pt x="261277" y="1303667"/>
                  </a:lnTo>
                  <a:lnTo>
                    <a:pt x="255562" y="1298892"/>
                  </a:lnTo>
                  <a:lnTo>
                    <a:pt x="249936" y="1296403"/>
                  </a:lnTo>
                  <a:lnTo>
                    <a:pt x="249936" y="1315466"/>
                  </a:lnTo>
                  <a:lnTo>
                    <a:pt x="249936" y="1324864"/>
                  </a:lnTo>
                  <a:lnTo>
                    <a:pt x="245999" y="1328674"/>
                  </a:lnTo>
                  <a:lnTo>
                    <a:pt x="182499" y="1328674"/>
                  </a:lnTo>
                  <a:lnTo>
                    <a:pt x="178562" y="1332484"/>
                  </a:lnTo>
                  <a:lnTo>
                    <a:pt x="178562" y="1341755"/>
                  </a:lnTo>
                  <a:lnTo>
                    <a:pt x="182499" y="1345565"/>
                  </a:lnTo>
                  <a:lnTo>
                    <a:pt x="245745" y="1345565"/>
                  </a:lnTo>
                  <a:lnTo>
                    <a:pt x="249936" y="1349756"/>
                  </a:lnTo>
                  <a:lnTo>
                    <a:pt x="249936" y="1359281"/>
                  </a:lnTo>
                  <a:lnTo>
                    <a:pt x="245999" y="1363091"/>
                  </a:lnTo>
                  <a:lnTo>
                    <a:pt x="182499" y="1363091"/>
                  </a:lnTo>
                  <a:lnTo>
                    <a:pt x="178562" y="1366901"/>
                  </a:lnTo>
                  <a:lnTo>
                    <a:pt x="178562" y="1376299"/>
                  </a:lnTo>
                  <a:lnTo>
                    <a:pt x="182499" y="1379982"/>
                  </a:lnTo>
                  <a:lnTo>
                    <a:pt x="228092" y="1379982"/>
                  </a:lnTo>
                  <a:lnTo>
                    <a:pt x="232029" y="1383792"/>
                  </a:lnTo>
                  <a:lnTo>
                    <a:pt x="232029" y="1393190"/>
                  </a:lnTo>
                  <a:lnTo>
                    <a:pt x="228092" y="1397000"/>
                  </a:lnTo>
                  <a:lnTo>
                    <a:pt x="182499" y="1397000"/>
                  </a:lnTo>
                  <a:lnTo>
                    <a:pt x="178562" y="1400810"/>
                  </a:lnTo>
                  <a:lnTo>
                    <a:pt x="178562" y="1410081"/>
                  </a:lnTo>
                  <a:lnTo>
                    <a:pt x="182499" y="1413891"/>
                  </a:lnTo>
                  <a:lnTo>
                    <a:pt x="210185" y="1413891"/>
                  </a:lnTo>
                  <a:lnTo>
                    <a:pt x="214249" y="1417701"/>
                  </a:lnTo>
                  <a:lnTo>
                    <a:pt x="214249" y="1427099"/>
                  </a:lnTo>
                  <a:lnTo>
                    <a:pt x="210185" y="1430909"/>
                  </a:lnTo>
                  <a:lnTo>
                    <a:pt x="145034" y="1430909"/>
                  </a:lnTo>
                  <a:lnTo>
                    <a:pt x="131343" y="1430388"/>
                  </a:lnTo>
                  <a:lnTo>
                    <a:pt x="117792" y="1428838"/>
                  </a:lnTo>
                  <a:lnTo>
                    <a:pt x="104419" y="1426248"/>
                  </a:lnTo>
                  <a:lnTo>
                    <a:pt x="91300" y="1422654"/>
                  </a:lnTo>
                  <a:lnTo>
                    <a:pt x="71374" y="1416304"/>
                  </a:lnTo>
                  <a:lnTo>
                    <a:pt x="71374" y="1325372"/>
                  </a:lnTo>
                  <a:lnTo>
                    <a:pt x="89662" y="1316736"/>
                  </a:lnTo>
                  <a:lnTo>
                    <a:pt x="96367" y="1313243"/>
                  </a:lnTo>
                  <a:lnTo>
                    <a:pt x="98882" y="1311656"/>
                  </a:lnTo>
                  <a:lnTo>
                    <a:pt x="102743" y="1309243"/>
                  </a:lnTo>
                  <a:lnTo>
                    <a:pt x="106476" y="1306449"/>
                  </a:lnTo>
                  <a:lnTo>
                    <a:pt x="134277" y="1265707"/>
                  </a:lnTo>
                  <a:lnTo>
                    <a:pt x="142494" y="1226947"/>
                  </a:lnTo>
                  <a:lnTo>
                    <a:pt x="149606" y="1228737"/>
                  </a:lnTo>
                  <a:lnTo>
                    <a:pt x="155371" y="1232776"/>
                  </a:lnTo>
                  <a:lnTo>
                    <a:pt x="159245" y="1238504"/>
                  </a:lnTo>
                  <a:lnTo>
                    <a:pt x="160655" y="1245362"/>
                  </a:lnTo>
                  <a:lnTo>
                    <a:pt x="159486" y="1258519"/>
                  </a:lnTo>
                  <a:lnTo>
                    <a:pt x="145415" y="1297305"/>
                  </a:lnTo>
                  <a:lnTo>
                    <a:pt x="139827" y="1302512"/>
                  </a:lnTo>
                  <a:lnTo>
                    <a:pt x="143764" y="1311656"/>
                  </a:lnTo>
                  <a:lnTo>
                    <a:pt x="245999" y="1311656"/>
                  </a:lnTo>
                  <a:lnTo>
                    <a:pt x="249936" y="1315466"/>
                  </a:lnTo>
                  <a:lnTo>
                    <a:pt x="249936" y="1296403"/>
                  </a:lnTo>
                  <a:lnTo>
                    <a:pt x="248691" y="1295844"/>
                  </a:lnTo>
                  <a:lnTo>
                    <a:pt x="241046" y="1294765"/>
                  </a:lnTo>
                  <a:lnTo>
                    <a:pt x="167640" y="1294765"/>
                  </a:lnTo>
                  <a:lnTo>
                    <a:pt x="172504" y="1281760"/>
                  </a:lnTo>
                  <a:lnTo>
                    <a:pt x="175907" y="1268171"/>
                  </a:lnTo>
                  <a:lnTo>
                    <a:pt x="177901" y="1255522"/>
                  </a:lnTo>
                  <a:lnTo>
                    <a:pt x="178536" y="1245654"/>
                  </a:lnTo>
                  <a:lnTo>
                    <a:pt x="178562" y="1245362"/>
                  </a:lnTo>
                  <a:lnTo>
                    <a:pt x="155714" y="1212850"/>
                  </a:lnTo>
                  <a:lnTo>
                    <a:pt x="141224" y="1210056"/>
                  </a:lnTo>
                  <a:lnTo>
                    <a:pt x="128905" y="1210056"/>
                  </a:lnTo>
                  <a:lnTo>
                    <a:pt x="124968" y="1213866"/>
                  </a:lnTo>
                  <a:lnTo>
                    <a:pt x="124968" y="1218565"/>
                  </a:lnTo>
                  <a:lnTo>
                    <a:pt x="123393" y="1235760"/>
                  </a:lnTo>
                  <a:lnTo>
                    <a:pt x="118897" y="1255369"/>
                  </a:lnTo>
                  <a:lnTo>
                    <a:pt x="111785" y="1273797"/>
                  </a:lnTo>
                  <a:lnTo>
                    <a:pt x="102362" y="1287399"/>
                  </a:lnTo>
                  <a:lnTo>
                    <a:pt x="101727" y="1287907"/>
                  </a:lnTo>
                  <a:lnTo>
                    <a:pt x="95885" y="1293495"/>
                  </a:lnTo>
                  <a:lnTo>
                    <a:pt x="89154" y="1298067"/>
                  </a:lnTo>
                  <a:lnTo>
                    <a:pt x="71374" y="1306449"/>
                  </a:lnTo>
                  <a:lnTo>
                    <a:pt x="71374" y="1298575"/>
                  </a:lnTo>
                  <a:lnTo>
                    <a:pt x="67437" y="1294765"/>
                  </a:lnTo>
                  <a:lnTo>
                    <a:pt x="53594" y="1294765"/>
                  </a:lnTo>
                  <a:lnTo>
                    <a:pt x="53594" y="1311656"/>
                  </a:lnTo>
                  <a:lnTo>
                    <a:pt x="53594" y="1430909"/>
                  </a:lnTo>
                  <a:lnTo>
                    <a:pt x="17907" y="1430909"/>
                  </a:lnTo>
                  <a:lnTo>
                    <a:pt x="17907" y="1311656"/>
                  </a:lnTo>
                  <a:lnTo>
                    <a:pt x="53594" y="1311656"/>
                  </a:lnTo>
                  <a:lnTo>
                    <a:pt x="53594" y="1294765"/>
                  </a:lnTo>
                  <a:lnTo>
                    <a:pt x="3937" y="1294765"/>
                  </a:lnTo>
                  <a:lnTo>
                    <a:pt x="0" y="1298575"/>
                  </a:lnTo>
                  <a:lnTo>
                    <a:pt x="0" y="1443990"/>
                  </a:lnTo>
                  <a:lnTo>
                    <a:pt x="3937" y="1447800"/>
                  </a:lnTo>
                  <a:lnTo>
                    <a:pt x="67437" y="1447800"/>
                  </a:lnTo>
                  <a:lnTo>
                    <a:pt x="71374" y="1443990"/>
                  </a:lnTo>
                  <a:lnTo>
                    <a:pt x="71374" y="1434084"/>
                  </a:lnTo>
                  <a:lnTo>
                    <a:pt x="85725" y="1438656"/>
                  </a:lnTo>
                  <a:lnTo>
                    <a:pt x="100177" y="1442605"/>
                  </a:lnTo>
                  <a:lnTo>
                    <a:pt x="114947" y="1445475"/>
                  </a:lnTo>
                  <a:lnTo>
                    <a:pt x="129921" y="1447215"/>
                  </a:lnTo>
                  <a:lnTo>
                    <a:pt x="145034" y="1447800"/>
                  </a:lnTo>
                  <a:lnTo>
                    <a:pt x="205232" y="1447800"/>
                  </a:lnTo>
                  <a:lnTo>
                    <a:pt x="218084" y="1444713"/>
                  </a:lnTo>
                  <a:lnTo>
                    <a:pt x="227393" y="1436649"/>
                  </a:lnTo>
                  <a:lnTo>
                    <a:pt x="228409" y="1434084"/>
                  </a:lnTo>
                  <a:lnTo>
                    <a:pt x="229666" y="1430909"/>
                  </a:lnTo>
                  <a:lnTo>
                    <a:pt x="231838" y="1425460"/>
                  </a:lnTo>
                  <a:lnTo>
                    <a:pt x="230238" y="1413891"/>
                  </a:lnTo>
                  <a:lnTo>
                    <a:pt x="230124" y="1413002"/>
                  </a:lnTo>
                  <a:lnTo>
                    <a:pt x="240271" y="1407972"/>
                  </a:lnTo>
                  <a:lnTo>
                    <a:pt x="247078" y="1399819"/>
                  </a:lnTo>
                  <a:lnTo>
                    <a:pt x="249872" y="1389773"/>
                  </a:lnTo>
                  <a:lnTo>
                    <a:pt x="248031" y="1379093"/>
                  </a:lnTo>
                  <a:lnTo>
                    <a:pt x="255981" y="1375638"/>
                  </a:lnTo>
                  <a:lnTo>
                    <a:pt x="262204" y="1370037"/>
                  </a:lnTo>
                  <a:lnTo>
                    <a:pt x="266255" y="1362824"/>
                  </a:lnTo>
                  <a:lnTo>
                    <a:pt x="267716" y="1354582"/>
                  </a:lnTo>
                  <a:lnTo>
                    <a:pt x="267716" y="1348232"/>
                  </a:lnTo>
                  <a:close/>
                </a:path>
                <a:path w="4559935" h="1447800">
                  <a:moveTo>
                    <a:pt x="4559808" y="49022"/>
                  </a:moveTo>
                  <a:lnTo>
                    <a:pt x="4555617" y="43688"/>
                  </a:lnTo>
                  <a:lnTo>
                    <a:pt x="4537710" y="43688"/>
                  </a:lnTo>
                  <a:lnTo>
                    <a:pt x="4537710" y="60198"/>
                  </a:lnTo>
                  <a:lnTo>
                    <a:pt x="4525391" y="98933"/>
                  </a:lnTo>
                  <a:lnTo>
                    <a:pt x="4520184" y="98933"/>
                  </a:lnTo>
                  <a:lnTo>
                    <a:pt x="4520184" y="115443"/>
                  </a:lnTo>
                  <a:lnTo>
                    <a:pt x="4507687" y="154305"/>
                  </a:lnTo>
                  <a:lnTo>
                    <a:pt x="4472051" y="154305"/>
                  </a:lnTo>
                  <a:lnTo>
                    <a:pt x="4472051" y="115443"/>
                  </a:lnTo>
                  <a:lnTo>
                    <a:pt x="4520184" y="115443"/>
                  </a:lnTo>
                  <a:lnTo>
                    <a:pt x="4520184" y="98933"/>
                  </a:lnTo>
                  <a:lnTo>
                    <a:pt x="4472051" y="98933"/>
                  </a:lnTo>
                  <a:lnTo>
                    <a:pt x="4472051" y="60198"/>
                  </a:lnTo>
                  <a:lnTo>
                    <a:pt x="4537710" y="60198"/>
                  </a:lnTo>
                  <a:lnTo>
                    <a:pt x="4537710" y="43688"/>
                  </a:lnTo>
                  <a:lnTo>
                    <a:pt x="4454398" y="43688"/>
                  </a:lnTo>
                  <a:lnTo>
                    <a:pt x="4454398" y="60198"/>
                  </a:lnTo>
                  <a:lnTo>
                    <a:pt x="4454398" y="98933"/>
                  </a:lnTo>
                  <a:lnTo>
                    <a:pt x="4454398" y="115443"/>
                  </a:lnTo>
                  <a:lnTo>
                    <a:pt x="4454398" y="154305"/>
                  </a:lnTo>
                  <a:lnTo>
                    <a:pt x="4405757" y="154305"/>
                  </a:lnTo>
                  <a:lnTo>
                    <a:pt x="4405757" y="115443"/>
                  </a:lnTo>
                  <a:lnTo>
                    <a:pt x="4454398" y="115443"/>
                  </a:lnTo>
                  <a:lnTo>
                    <a:pt x="4454398" y="98933"/>
                  </a:lnTo>
                  <a:lnTo>
                    <a:pt x="4405757" y="98933"/>
                  </a:lnTo>
                  <a:lnTo>
                    <a:pt x="4405757" y="60198"/>
                  </a:lnTo>
                  <a:lnTo>
                    <a:pt x="4454398" y="60198"/>
                  </a:lnTo>
                  <a:lnTo>
                    <a:pt x="4454398" y="43688"/>
                  </a:lnTo>
                  <a:lnTo>
                    <a:pt x="4388104" y="43688"/>
                  </a:lnTo>
                  <a:lnTo>
                    <a:pt x="4388104" y="60198"/>
                  </a:lnTo>
                  <a:lnTo>
                    <a:pt x="4388104" y="98933"/>
                  </a:lnTo>
                  <a:lnTo>
                    <a:pt x="4388104" y="115443"/>
                  </a:lnTo>
                  <a:lnTo>
                    <a:pt x="4388104" y="154305"/>
                  </a:lnTo>
                  <a:lnTo>
                    <a:pt x="4357027" y="154305"/>
                  </a:lnTo>
                  <a:lnTo>
                    <a:pt x="4344670" y="115443"/>
                  </a:lnTo>
                  <a:lnTo>
                    <a:pt x="4388104" y="115443"/>
                  </a:lnTo>
                  <a:lnTo>
                    <a:pt x="4388104" y="98933"/>
                  </a:lnTo>
                  <a:lnTo>
                    <a:pt x="4339336" y="98933"/>
                  </a:lnTo>
                  <a:lnTo>
                    <a:pt x="4327017" y="60198"/>
                  </a:lnTo>
                  <a:lnTo>
                    <a:pt x="4388104" y="60198"/>
                  </a:lnTo>
                  <a:lnTo>
                    <a:pt x="4388104" y="43688"/>
                  </a:lnTo>
                  <a:lnTo>
                    <a:pt x="4321683" y="43688"/>
                  </a:lnTo>
                  <a:lnTo>
                    <a:pt x="4309618" y="5842"/>
                  </a:lnTo>
                  <a:lnTo>
                    <a:pt x="4308475" y="2413"/>
                  </a:lnTo>
                  <a:lnTo>
                    <a:pt x="4305046" y="0"/>
                  </a:lnTo>
                  <a:lnTo>
                    <a:pt x="4260469" y="0"/>
                  </a:lnTo>
                  <a:lnTo>
                    <a:pt x="4256532" y="3683"/>
                  </a:lnTo>
                  <a:lnTo>
                    <a:pt x="4256532" y="12827"/>
                  </a:lnTo>
                  <a:lnTo>
                    <a:pt x="4260469" y="16510"/>
                  </a:lnTo>
                  <a:lnTo>
                    <a:pt x="4294632" y="16510"/>
                  </a:lnTo>
                  <a:lnTo>
                    <a:pt x="4306570" y="54102"/>
                  </a:lnTo>
                  <a:lnTo>
                    <a:pt x="4306697" y="54356"/>
                  </a:lnTo>
                  <a:lnTo>
                    <a:pt x="4338574" y="154305"/>
                  </a:lnTo>
                  <a:lnTo>
                    <a:pt x="4325467" y="157568"/>
                  </a:lnTo>
                  <a:lnTo>
                    <a:pt x="4315028" y="164934"/>
                  </a:lnTo>
                  <a:lnTo>
                    <a:pt x="4308221" y="175361"/>
                  </a:lnTo>
                  <a:lnTo>
                    <a:pt x="4306163" y="187198"/>
                  </a:lnTo>
                  <a:lnTo>
                    <a:pt x="4306062" y="187833"/>
                  </a:lnTo>
                  <a:lnTo>
                    <a:pt x="4309135" y="200101"/>
                  </a:lnTo>
                  <a:lnTo>
                    <a:pt x="4316641" y="210045"/>
                  </a:lnTo>
                  <a:lnTo>
                    <a:pt x="4327576" y="216750"/>
                  </a:lnTo>
                  <a:lnTo>
                    <a:pt x="4340860" y="219202"/>
                  </a:lnTo>
                  <a:lnTo>
                    <a:pt x="4349750" y="219202"/>
                  </a:lnTo>
                  <a:lnTo>
                    <a:pt x="4354207" y="227990"/>
                  </a:lnTo>
                  <a:lnTo>
                    <a:pt x="4361256" y="234810"/>
                  </a:lnTo>
                  <a:lnTo>
                    <a:pt x="4370222" y="239229"/>
                  </a:lnTo>
                  <a:lnTo>
                    <a:pt x="4380484" y="240792"/>
                  </a:lnTo>
                  <a:lnTo>
                    <a:pt x="4390707" y="239229"/>
                  </a:lnTo>
                  <a:lnTo>
                    <a:pt x="4399635" y="234810"/>
                  </a:lnTo>
                  <a:lnTo>
                    <a:pt x="4406646" y="227990"/>
                  </a:lnTo>
                  <a:lnTo>
                    <a:pt x="4408513" y="224282"/>
                  </a:lnTo>
                  <a:lnTo>
                    <a:pt x="4411091" y="219202"/>
                  </a:lnTo>
                  <a:lnTo>
                    <a:pt x="4458843" y="219202"/>
                  </a:lnTo>
                  <a:lnTo>
                    <a:pt x="4463275" y="227990"/>
                  </a:lnTo>
                  <a:lnTo>
                    <a:pt x="4470285" y="234810"/>
                  </a:lnTo>
                  <a:lnTo>
                    <a:pt x="4479214" y="239229"/>
                  </a:lnTo>
                  <a:lnTo>
                    <a:pt x="4489450" y="240792"/>
                  </a:lnTo>
                  <a:lnTo>
                    <a:pt x="4499673" y="239229"/>
                  </a:lnTo>
                  <a:lnTo>
                    <a:pt x="4508627" y="234810"/>
                  </a:lnTo>
                  <a:lnTo>
                    <a:pt x="4515663" y="227990"/>
                  </a:lnTo>
                  <a:lnTo>
                    <a:pt x="4517568" y="224282"/>
                  </a:lnTo>
                  <a:lnTo>
                    <a:pt x="4520184" y="219202"/>
                  </a:lnTo>
                  <a:lnTo>
                    <a:pt x="4536567" y="219202"/>
                  </a:lnTo>
                  <a:lnTo>
                    <a:pt x="4540504" y="215519"/>
                  </a:lnTo>
                  <a:lnTo>
                    <a:pt x="4540504" y="206375"/>
                  </a:lnTo>
                  <a:lnTo>
                    <a:pt x="4536567" y="202692"/>
                  </a:lnTo>
                  <a:lnTo>
                    <a:pt x="4520184" y="202692"/>
                  </a:lnTo>
                  <a:lnTo>
                    <a:pt x="4517606" y="197739"/>
                  </a:lnTo>
                  <a:lnTo>
                    <a:pt x="4515663" y="193992"/>
                  </a:lnTo>
                  <a:lnTo>
                    <a:pt x="4508627" y="187198"/>
                  </a:lnTo>
                  <a:lnTo>
                    <a:pt x="4503496" y="184683"/>
                  </a:lnTo>
                  <a:lnTo>
                    <a:pt x="4503496" y="213283"/>
                  </a:lnTo>
                  <a:lnTo>
                    <a:pt x="4499483" y="220345"/>
                  </a:lnTo>
                  <a:lnTo>
                    <a:pt x="4496689" y="223012"/>
                  </a:lnTo>
                  <a:lnTo>
                    <a:pt x="4493006" y="224282"/>
                  </a:lnTo>
                  <a:lnTo>
                    <a:pt x="4482211" y="224282"/>
                  </a:lnTo>
                  <a:lnTo>
                    <a:pt x="4475556" y="219202"/>
                  </a:lnTo>
                  <a:lnTo>
                    <a:pt x="4475226" y="218948"/>
                  </a:lnTo>
                  <a:lnTo>
                    <a:pt x="4475226" y="203708"/>
                  </a:lnTo>
                  <a:lnTo>
                    <a:pt x="4476305" y="202692"/>
                  </a:lnTo>
                  <a:lnTo>
                    <a:pt x="4481576" y="197739"/>
                  </a:lnTo>
                  <a:lnTo>
                    <a:pt x="4489450" y="197739"/>
                  </a:lnTo>
                  <a:lnTo>
                    <a:pt x="4497641" y="200101"/>
                  </a:lnTo>
                  <a:lnTo>
                    <a:pt x="4502607" y="205905"/>
                  </a:lnTo>
                  <a:lnTo>
                    <a:pt x="4503496" y="213283"/>
                  </a:lnTo>
                  <a:lnTo>
                    <a:pt x="4503496" y="184683"/>
                  </a:lnTo>
                  <a:lnTo>
                    <a:pt x="4499673" y="182803"/>
                  </a:lnTo>
                  <a:lnTo>
                    <a:pt x="4489450" y="181229"/>
                  </a:lnTo>
                  <a:lnTo>
                    <a:pt x="4479214" y="182803"/>
                  </a:lnTo>
                  <a:lnTo>
                    <a:pt x="4470285" y="187198"/>
                  </a:lnTo>
                  <a:lnTo>
                    <a:pt x="4463275" y="193992"/>
                  </a:lnTo>
                  <a:lnTo>
                    <a:pt x="4458843" y="202692"/>
                  </a:lnTo>
                  <a:lnTo>
                    <a:pt x="4411091" y="202692"/>
                  </a:lnTo>
                  <a:lnTo>
                    <a:pt x="4408563" y="197739"/>
                  </a:lnTo>
                  <a:lnTo>
                    <a:pt x="4406646" y="193992"/>
                  </a:lnTo>
                  <a:lnTo>
                    <a:pt x="4399635" y="187198"/>
                  </a:lnTo>
                  <a:lnTo>
                    <a:pt x="4394530" y="184696"/>
                  </a:lnTo>
                  <a:lnTo>
                    <a:pt x="4394530" y="213283"/>
                  </a:lnTo>
                  <a:lnTo>
                    <a:pt x="4390517" y="220345"/>
                  </a:lnTo>
                  <a:lnTo>
                    <a:pt x="4387596" y="223012"/>
                  </a:lnTo>
                  <a:lnTo>
                    <a:pt x="4384040" y="224282"/>
                  </a:lnTo>
                  <a:lnTo>
                    <a:pt x="4373245" y="224282"/>
                  </a:lnTo>
                  <a:lnTo>
                    <a:pt x="4366260" y="218948"/>
                  </a:lnTo>
                  <a:lnTo>
                    <a:pt x="4366260" y="203708"/>
                  </a:lnTo>
                  <a:lnTo>
                    <a:pt x="4367339" y="202692"/>
                  </a:lnTo>
                  <a:lnTo>
                    <a:pt x="4372610" y="197739"/>
                  </a:lnTo>
                  <a:lnTo>
                    <a:pt x="4380484" y="197739"/>
                  </a:lnTo>
                  <a:lnTo>
                    <a:pt x="4388675" y="200101"/>
                  </a:lnTo>
                  <a:lnTo>
                    <a:pt x="4393641" y="205905"/>
                  </a:lnTo>
                  <a:lnTo>
                    <a:pt x="4394530" y="213283"/>
                  </a:lnTo>
                  <a:lnTo>
                    <a:pt x="4394530" y="184696"/>
                  </a:lnTo>
                  <a:lnTo>
                    <a:pt x="4390707" y="182803"/>
                  </a:lnTo>
                  <a:lnTo>
                    <a:pt x="4380484" y="181229"/>
                  </a:lnTo>
                  <a:lnTo>
                    <a:pt x="4370248" y="182803"/>
                  </a:lnTo>
                  <a:lnTo>
                    <a:pt x="4361294" y="187198"/>
                  </a:lnTo>
                  <a:lnTo>
                    <a:pt x="4354258" y="193992"/>
                  </a:lnTo>
                  <a:lnTo>
                    <a:pt x="4349750" y="202692"/>
                  </a:lnTo>
                  <a:lnTo>
                    <a:pt x="4331589" y="202692"/>
                  </a:lnTo>
                  <a:lnTo>
                    <a:pt x="4323969" y="195453"/>
                  </a:lnTo>
                  <a:lnTo>
                    <a:pt x="4323969" y="178054"/>
                  </a:lnTo>
                  <a:lnTo>
                    <a:pt x="4331462" y="170942"/>
                  </a:lnTo>
                  <a:lnTo>
                    <a:pt x="4340860" y="170688"/>
                  </a:lnTo>
                  <a:lnTo>
                    <a:pt x="4518279" y="170688"/>
                  </a:lnTo>
                  <a:lnTo>
                    <a:pt x="4521708" y="168275"/>
                  </a:lnTo>
                  <a:lnTo>
                    <a:pt x="4522813" y="164934"/>
                  </a:lnTo>
                  <a:lnTo>
                    <a:pt x="4526204" y="154305"/>
                  </a:lnTo>
                  <a:lnTo>
                    <a:pt x="4538611" y="115443"/>
                  </a:lnTo>
                  <a:lnTo>
                    <a:pt x="4543882" y="98933"/>
                  </a:lnTo>
                  <a:lnTo>
                    <a:pt x="4556239" y="60198"/>
                  </a:lnTo>
                  <a:lnTo>
                    <a:pt x="4559808" y="4902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710684" y="4099560"/>
              <a:ext cx="318515" cy="275844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8189975" y="3822192"/>
              <a:ext cx="0" cy="225425"/>
            </a:xfrm>
            <a:custGeom>
              <a:avLst/>
              <a:gdLst/>
              <a:ahLst/>
              <a:cxnLst/>
              <a:rect l="l" t="t" r="r" b="b"/>
              <a:pathLst>
                <a:path h="225425">
                  <a:moveTo>
                    <a:pt x="0" y="0"/>
                  </a:moveTo>
                  <a:lnTo>
                    <a:pt x="0" y="225170"/>
                  </a:lnTo>
                </a:path>
              </a:pathLst>
            </a:custGeom>
            <a:ln w="9525">
              <a:solidFill>
                <a:srgbClr val="434343"/>
              </a:solidFill>
              <a:prstDash val="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341172" y="4942788"/>
            <a:ext cx="2372995" cy="14719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9685">
              <a:lnSpc>
                <a:spcPct val="100000"/>
              </a:lnSpc>
              <a:spcBef>
                <a:spcPts val="105"/>
              </a:spcBef>
            </a:pPr>
            <a:r>
              <a:rPr sz="1100" dirty="0">
                <a:solidFill>
                  <a:srgbClr val="2E2E2E"/>
                </a:solidFill>
                <a:latin typeface="Century Gothic"/>
                <a:cs typeface="Century Gothic"/>
              </a:rPr>
              <a:t>Excerpt</a:t>
            </a:r>
            <a:r>
              <a:rPr sz="1100" spc="70" dirty="0">
                <a:solidFill>
                  <a:srgbClr val="2E2E2E"/>
                </a:solidFill>
                <a:latin typeface="Century Gothic"/>
                <a:cs typeface="Century Gothic"/>
              </a:rPr>
              <a:t> </a:t>
            </a:r>
            <a:r>
              <a:rPr sz="1100" spc="-50" dirty="0">
                <a:solidFill>
                  <a:srgbClr val="2E2E2E"/>
                </a:solidFill>
                <a:latin typeface="Century Gothic"/>
                <a:cs typeface="Century Gothic"/>
              </a:rPr>
              <a:t>1</a:t>
            </a:r>
            <a:endParaRPr sz="1100">
              <a:latin typeface="Century Gothic"/>
              <a:cs typeface="Century Gothic"/>
            </a:endParaRPr>
          </a:p>
          <a:p>
            <a:pPr marL="12700" marR="5080">
              <a:lnSpc>
                <a:spcPct val="100000"/>
              </a:lnSpc>
              <a:spcBef>
                <a:spcPts val="815"/>
              </a:spcBef>
            </a:pPr>
            <a:r>
              <a:rPr sz="1100" spc="50" dirty="0">
                <a:solidFill>
                  <a:srgbClr val="2E2E2E"/>
                </a:solidFill>
                <a:latin typeface="Century Gothic"/>
                <a:cs typeface="Century Gothic"/>
              </a:rPr>
              <a:t>The</a:t>
            </a:r>
            <a:r>
              <a:rPr sz="1100" spc="25" dirty="0">
                <a:solidFill>
                  <a:srgbClr val="2E2E2E"/>
                </a:solidFill>
                <a:latin typeface="Century Gothic"/>
                <a:cs typeface="Century Gothic"/>
              </a:rPr>
              <a:t> </a:t>
            </a:r>
            <a:r>
              <a:rPr sz="1100" dirty="0">
                <a:solidFill>
                  <a:srgbClr val="2E2E2E"/>
                </a:solidFill>
                <a:latin typeface="Century Gothic"/>
                <a:cs typeface="Century Gothic"/>
              </a:rPr>
              <a:t>latest performance</a:t>
            </a:r>
            <a:r>
              <a:rPr sz="1100" spc="15" dirty="0">
                <a:solidFill>
                  <a:srgbClr val="2E2E2E"/>
                </a:solidFill>
                <a:latin typeface="Century Gothic"/>
                <a:cs typeface="Century Gothic"/>
              </a:rPr>
              <a:t> </a:t>
            </a:r>
            <a:r>
              <a:rPr sz="1100" spc="55" dirty="0">
                <a:solidFill>
                  <a:srgbClr val="2E2E2E"/>
                </a:solidFill>
                <a:latin typeface="Century Gothic"/>
                <a:cs typeface="Century Gothic"/>
              </a:rPr>
              <a:t>results </a:t>
            </a:r>
            <a:r>
              <a:rPr sz="1100" dirty="0">
                <a:solidFill>
                  <a:srgbClr val="2E2E2E"/>
                </a:solidFill>
                <a:latin typeface="Century Gothic"/>
                <a:cs typeface="Century Gothic"/>
              </a:rPr>
              <a:t>point</a:t>
            </a:r>
            <a:r>
              <a:rPr sz="1100" spc="75" dirty="0">
                <a:solidFill>
                  <a:srgbClr val="2E2E2E"/>
                </a:solidFill>
                <a:latin typeface="Century Gothic"/>
                <a:cs typeface="Century Gothic"/>
              </a:rPr>
              <a:t> </a:t>
            </a:r>
            <a:r>
              <a:rPr sz="1100" dirty="0">
                <a:solidFill>
                  <a:srgbClr val="2E2E2E"/>
                </a:solidFill>
                <a:latin typeface="Century Gothic"/>
                <a:cs typeface="Century Gothic"/>
              </a:rPr>
              <a:t>out</a:t>
            </a:r>
            <a:r>
              <a:rPr sz="1100" spc="75" dirty="0">
                <a:solidFill>
                  <a:srgbClr val="2E2E2E"/>
                </a:solidFill>
                <a:latin typeface="Century Gothic"/>
                <a:cs typeface="Century Gothic"/>
              </a:rPr>
              <a:t> </a:t>
            </a:r>
            <a:r>
              <a:rPr sz="1100" dirty="0">
                <a:solidFill>
                  <a:srgbClr val="2E2E2E"/>
                </a:solidFill>
                <a:latin typeface="Century Gothic"/>
                <a:cs typeface="Century Gothic"/>
              </a:rPr>
              <a:t>that</a:t>
            </a:r>
            <a:r>
              <a:rPr sz="1100" spc="50" dirty="0">
                <a:solidFill>
                  <a:srgbClr val="2E2E2E"/>
                </a:solidFill>
                <a:latin typeface="Century Gothic"/>
                <a:cs typeface="Century Gothic"/>
              </a:rPr>
              <a:t> </a:t>
            </a:r>
            <a:r>
              <a:rPr sz="1100" spc="-10" dirty="0">
                <a:solidFill>
                  <a:srgbClr val="2E2E2E"/>
                </a:solidFill>
                <a:latin typeface="Century Gothic"/>
                <a:cs typeface="Century Gothic"/>
              </a:rPr>
              <a:t>customer </a:t>
            </a:r>
            <a:r>
              <a:rPr sz="1100" spc="10" dirty="0">
                <a:solidFill>
                  <a:srgbClr val="2E2E2E"/>
                </a:solidFill>
                <a:latin typeface="Century Gothic"/>
                <a:cs typeface="Century Gothic"/>
              </a:rPr>
              <a:t>satisfaction</a:t>
            </a:r>
            <a:r>
              <a:rPr sz="1100" spc="20" dirty="0">
                <a:solidFill>
                  <a:srgbClr val="2E2E2E"/>
                </a:solidFill>
                <a:latin typeface="Century Gothic"/>
                <a:cs typeface="Century Gothic"/>
              </a:rPr>
              <a:t> </a:t>
            </a:r>
            <a:r>
              <a:rPr sz="1100" spc="55" dirty="0">
                <a:solidFill>
                  <a:srgbClr val="2E2E2E"/>
                </a:solidFill>
                <a:latin typeface="Century Gothic"/>
                <a:cs typeface="Century Gothic"/>
              </a:rPr>
              <a:t>with </a:t>
            </a:r>
            <a:r>
              <a:rPr sz="1100" spc="10" dirty="0">
                <a:solidFill>
                  <a:srgbClr val="2E2E2E"/>
                </a:solidFill>
                <a:latin typeface="Century Gothic"/>
                <a:cs typeface="Century Gothic"/>
              </a:rPr>
              <a:t>customer</a:t>
            </a:r>
            <a:r>
              <a:rPr sz="1100" spc="50" dirty="0">
                <a:solidFill>
                  <a:srgbClr val="2E2E2E"/>
                </a:solidFill>
                <a:latin typeface="Century Gothic"/>
                <a:cs typeface="Century Gothic"/>
              </a:rPr>
              <a:t> </a:t>
            </a:r>
            <a:r>
              <a:rPr sz="1100" spc="-10" dirty="0">
                <a:solidFill>
                  <a:srgbClr val="2E2E2E"/>
                </a:solidFill>
                <a:latin typeface="Century Gothic"/>
                <a:cs typeface="Century Gothic"/>
              </a:rPr>
              <a:t>service </a:t>
            </a:r>
            <a:r>
              <a:rPr sz="1100" dirty="0">
                <a:solidFill>
                  <a:srgbClr val="2E2E2E"/>
                </a:solidFill>
                <a:latin typeface="Century Gothic"/>
                <a:cs typeface="Century Gothic"/>
              </a:rPr>
              <a:t>has</a:t>
            </a:r>
            <a:r>
              <a:rPr sz="1100" spc="15" dirty="0">
                <a:solidFill>
                  <a:srgbClr val="2E2E2E"/>
                </a:solidFill>
                <a:latin typeface="Century Gothic"/>
                <a:cs typeface="Century Gothic"/>
              </a:rPr>
              <a:t> </a:t>
            </a:r>
            <a:r>
              <a:rPr sz="1100" dirty="0">
                <a:solidFill>
                  <a:srgbClr val="2E2E2E"/>
                </a:solidFill>
                <a:latin typeface="Century Gothic"/>
                <a:cs typeface="Century Gothic"/>
              </a:rPr>
              <a:t>increased</a:t>
            </a:r>
            <a:r>
              <a:rPr sz="1100" spc="35" dirty="0">
                <a:solidFill>
                  <a:srgbClr val="2E2E2E"/>
                </a:solidFill>
                <a:latin typeface="Century Gothic"/>
                <a:cs typeface="Century Gothic"/>
              </a:rPr>
              <a:t> </a:t>
            </a:r>
            <a:r>
              <a:rPr sz="1100" dirty="0">
                <a:solidFill>
                  <a:srgbClr val="2E2E2E"/>
                </a:solidFill>
                <a:latin typeface="Century Gothic"/>
                <a:cs typeface="Century Gothic"/>
              </a:rPr>
              <a:t>to</a:t>
            </a:r>
            <a:r>
              <a:rPr sz="1100" spc="50" dirty="0">
                <a:solidFill>
                  <a:srgbClr val="2E2E2E"/>
                </a:solidFill>
                <a:latin typeface="Century Gothic"/>
                <a:cs typeface="Century Gothic"/>
              </a:rPr>
              <a:t> </a:t>
            </a:r>
            <a:r>
              <a:rPr sz="1100" dirty="0">
                <a:solidFill>
                  <a:srgbClr val="2E2E2E"/>
                </a:solidFill>
                <a:latin typeface="Century Gothic"/>
                <a:cs typeface="Century Gothic"/>
              </a:rPr>
              <a:t>89%,</a:t>
            </a:r>
            <a:r>
              <a:rPr sz="1100" spc="55" dirty="0">
                <a:solidFill>
                  <a:srgbClr val="2E2E2E"/>
                </a:solidFill>
                <a:latin typeface="Century Gothic"/>
                <a:cs typeface="Century Gothic"/>
              </a:rPr>
              <a:t> </a:t>
            </a:r>
            <a:r>
              <a:rPr sz="1100" dirty="0">
                <a:solidFill>
                  <a:srgbClr val="2E2E2E"/>
                </a:solidFill>
                <a:latin typeface="Century Gothic"/>
                <a:cs typeface="Century Gothic"/>
              </a:rPr>
              <a:t>while</a:t>
            </a:r>
            <a:r>
              <a:rPr sz="1100" spc="45" dirty="0">
                <a:solidFill>
                  <a:srgbClr val="2E2E2E"/>
                </a:solidFill>
                <a:latin typeface="Century Gothic"/>
                <a:cs typeface="Century Gothic"/>
              </a:rPr>
              <a:t> </a:t>
            </a:r>
            <a:r>
              <a:rPr sz="1100" spc="-25" dirty="0">
                <a:solidFill>
                  <a:srgbClr val="2E2E2E"/>
                </a:solidFill>
                <a:latin typeface="Century Gothic"/>
                <a:cs typeface="Century Gothic"/>
              </a:rPr>
              <a:t>no </a:t>
            </a:r>
            <a:r>
              <a:rPr sz="1100" dirty="0">
                <a:solidFill>
                  <a:srgbClr val="2E2E2E"/>
                </a:solidFill>
                <a:latin typeface="Century Gothic"/>
                <a:cs typeface="Century Gothic"/>
              </a:rPr>
              <a:t>complaints</a:t>
            </a:r>
            <a:r>
              <a:rPr sz="1100" spc="100" dirty="0">
                <a:solidFill>
                  <a:srgbClr val="2E2E2E"/>
                </a:solidFill>
                <a:latin typeface="Century Gothic"/>
                <a:cs typeface="Century Gothic"/>
              </a:rPr>
              <a:t> </a:t>
            </a:r>
            <a:r>
              <a:rPr sz="1100" spc="50" dirty="0">
                <a:solidFill>
                  <a:srgbClr val="2E2E2E"/>
                </a:solidFill>
                <a:latin typeface="Century Gothic"/>
                <a:cs typeface="Century Gothic"/>
              </a:rPr>
              <a:t>with</a:t>
            </a:r>
            <a:r>
              <a:rPr sz="1100" spc="145" dirty="0">
                <a:solidFill>
                  <a:srgbClr val="2E2E2E"/>
                </a:solidFill>
                <a:latin typeface="Century Gothic"/>
                <a:cs typeface="Century Gothic"/>
              </a:rPr>
              <a:t> </a:t>
            </a:r>
            <a:r>
              <a:rPr sz="1100" dirty="0">
                <a:solidFill>
                  <a:srgbClr val="2E2E2E"/>
                </a:solidFill>
                <a:latin typeface="Century Gothic"/>
                <a:cs typeface="Century Gothic"/>
              </a:rPr>
              <a:t>customer</a:t>
            </a:r>
            <a:r>
              <a:rPr sz="1100" spc="150" dirty="0">
                <a:solidFill>
                  <a:srgbClr val="2E2E2E"/>
                </a:solidFill>
                <a:latin typeface="Century Gothic"/>
                <a:cs typeface="Century Gothic"/>
              </a:rPr>
              <a:t> </a:t>
            </a:r>
            <a:r>
              <a:rPr sz="1100" spc="-10" dirty="0">
                <a:solidFill>
                  <a:srgbClr val="2E2E2E"/>
                </a:solidFill>
                <a:latin typeface="Century Gothic"/>
                <a:cs typeface="Century Gothic"/>
              </a:rPr>
              <a:t>service </a:t>
            </a:r>
            <a:r>
              <a:rPr sz="1100" dirty="0">
                <a:solidFill>
                  <a:srgbClr val="2E2E2E"/>
                </a:solidFill>
                <a:latin typeface="Century Gothic"/>
                <a:cs typeface="Century Gothic"/>
              </a:rPr>
              <a:t>were</a:t>
            </a:r>
            <a:r>
              <a:rPr sz="1100" spc="85" dirty="0">
                <a:solidFill>
                  <a:srgbClr val="2E2E2E"/>
                </a:solidFill>
                <a:latin typeface="Century Gothic"/>
                <a:cs typeface="Century Gothic"/>
              </a:rPr>
              <a:t> </a:t>
            </a:r>
            <a:r>
              <a:rPr sz="1100" dirty="0">
                <a:solidFill>
                  <a:srgbClr val="2E2E2E"/>
                </a:solidFill>
                <a:latin typeface="Century Gothic"/>
                <a:cs typeface="Century Gothic"/>
              </a:rPr>
              <a:t>registered</a:t>
            </a:r>
            <a:r>
              <a:rPr sz="1100" spc="65" dirty="0">
                <a:solidFill>
                  <a:srgbClr val="2E2E2E"/>
                </a:solidFill>
                <a:latin typeface="Century Gothic"/>
                <a:cs typeface="Century Gothic"/>
              </a:rPr>
              <a:t> </a:t>
            </a:r>
            <a:r>
              <a:rPr sz="1100" spc="55" dirty="0">
                <a:solidFill>
                  <a:srgbClr val="2E2E2E"/>
                </a:solidFill>
                <a:latin typeface="Century Gothic"/>
                <a:cs typeface="Century Gothic"/>
              </a:rPr>
              <a:t>during</a:t>
            </a:r>
            <a:r>
              <a:rPr sz="1100" spc="45" dirty="0">
                <a:solidFill>
                  <a:srgbClr val="2E2E2E"/>
                </a:solidFill>
                <a:latin typeface="Century Gothic"/>
                <a:cs typeface="Century Gothic"/>
              </a:rPr>
              <a:t> </a:t>
            </a:r>
            <a:r>
              <a:rPr sz="1100" dirty="0">
                <a:solidFill>
                  <a:srgbClr val="2E2E2E"/>
                </a:solidFill>
                <a:latin typeface="Century Gothic"/>
                <a:cs typeface="Century Gothic"/>
              </a:rPr>
              <a:t>the</a:t>
            </a:r>
            <a:r>
              <a:rPr sz="1100" spc="60" dirty="0">
                <a:solidFill>
                  <a:srgbClr val="2E2E2E"/>
                </a:solidFill>
                <a:latin typeface="Century Gothic"/>
                <a:cs typeface="Century Gothic"/>
              </a:rPr>
              <a:t> </a:t>
            </a:r>
            <a:r>
              <a:rPr sz="1100" spc="-20" dirty="0">
                <a:solidFill>
                  <a:srgbClr val="2E2E2E"/>
                </a:solidFill>
                <a:latin typeface="Century Gothic"/>
                <a:cs typeface="Century Gothic"/>
              </a:rPr>
              <a:t>last </a:t>
            </a:r>
            <a:r>
              <a:rPr sz="1100" spc="-10" dirty="0">
                <a:solidFill>
                  <a:srgbClr val="2E2E2E"/>
                </a:solidFill>
                <a:latin typeface="Century Gothic"/>
                <a:cs typeface="Century Gothic"/>
              </a:rPr>
              <a:t>quarter.</a:t>
            </a:r>
            <a:endParaRPr sz="1100">
              <a:latin typeface="Century Gothic"/>
              <a:cs typeface="Century Gothic"/>
            </a:endParaRPr>
          </a:p>
        </p:txBody>
      </p:sp>
      <p:sp>
        <p:nvSpPr>
          <p:cNvPr id="28" name="object 2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69047" rIns="0" bIns="0" rtlCol="0">
            <a:spAutoFit/>
          </a:bodyPr>
          <a:lstStyle/>
          <a:p>
            <a:pPr marL="2417445">
              <a:lnSpc>
                <a:spcPct val="100000"/>
              </a:lnSpc>
              <a:spcBef>
                <a:spcPts val="100"/>
              </a:spcBef>
            </a:pPr>
            <a:fld id="{81D60167-4931-47E6-BA6A-407CBD079E47}" type="slidenum">
              <a:rPr spc="-25" dirty="0"/>
              <a:t>108</a:t>
            </a:fld>
            <a:endParaRPr spc="-25" dirty="0"/>
          </a:p>
        </p:txBody>
      </p:sp>
      <p:sp>
        <p:nvSpPr>
          <p:cNvPr id="29" name="object 2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/>
              <a:t>©</a:t>
            </a:r>
            <a:r>
              <a:rPr spc="-15" dirty="0"/>
              <a:t> </a:t>
            </a:r>
            <a:r>
              <a:rPr dirty="0"/>
              <a:t>The</a:t>
            </a:r>
            <a:r>
              <a:rPr spc="-30" dirty="0"/>
              <a:t> </a:t>
            </a:r>
            <a:r>
              <a:rPr dirty="0"/>
              <a:t>KPI</a:t>
            </a:r>
            <a:r>
              <a:rPr spc="-5" dirty="0"/>
              <a:t> </a:t>
            </a:r>
            <a:r>
              <a:rPr dirty="0"/>
              <a:t>Institute</a:t>
            </a:r>
            <a:r>
              <a:rPr spc="-20" dirty="0"/>
              <a:t> 2023</a:t>
            </a:r>
          </a:p>
        </p:txBody>
      </p:sp>
      <p:sp>
        <p:nvSpPr>
          <p:cNvPr id="24" name="object 24"/>
          <p:cNvSpPr txBox="1"/>
          <p:nvPr/>
        </p:nvSpPr>
        <p:spPr>
          <a:xfrm>
            <a:off x="348792" y="1831975"/>
            <a:ext cx="662940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dirty="0">
                <a:solidFill>
                  <a:srgbClr val="2E2E2E"/>
                </a:solidFill>
                <a:latin typeface="Century Gothic"/>
                <a:cs typeface="Century Gothic"/>
              </a:rPr>
              <a:t>Excerpt</a:t>
            </a:r>
            <a:r>
              <a:rPr sz="1100" spc="70" dirty="0">
                <a:solidFill>
                  <a:srgbClr val="2E2E2E"/>
                </a:solidFill>
                <a:latin typeface="Century Gothic"/>
                <a:cs typeface="Century Gothic"/>
              </a:rPr>
              <a:t> </a:t>
            </a:r>
            <a:r>
              <a:rPr sz="1100" spc="-50" dirty="0">
                <a:solidFill>
                  <a:srgbClr val="2E2E2E"/>
                </a:solidFill>
                <a:latin typeface="Century Gothic"/>
                <a:cs typeface="Century Gothic"/>
              </a:rPr>
              <a:t>2</a:t>
            </a:r>
            <a:endParaRPr sz="1100">
              <a:latin typeface="Century Gothic"/>
              <a:cs typeface="Century Gothic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725926" y="4828794"/>
            <a:ext cx="66167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solidFill>
                  <a:srgbClr val="2E2E2E"/>
                </a:solidFill>
                <a:latin typeface="Century Gothic"/>
                <a:cs typeface="Century Gothic"/>
              </a:rPr>
              <a:t>Excerpt</a:t>
            </a:r>
            <a:r>
              <a:rPr sz="1100" spc="65" dirty="0">
                <a:solidFill>
                  <a:srgbClr val="2E2E2E"/>
                </a:solidFill>
                <a:latin typeface="Century Gothic"/>
                <a:cs typeface="Century Gothic"/>
              </a:rPr>
              <a:t> </a:t>
            </a:r>
            <a:r>
              <a:rPr sz="1100" spc="-50" dirty="0">
                <a:solidFill>
                  <a:srgbClr val="2E2E2E"/>
                </a:solidFill>
                <a:latin typeface="Century Gothic"/>
                <a:cs typeface="Century Gothic"/>
              </a:rPr>
              <a:t>3</a:t>
            </a:r>
            <a:endParaRPr sz="1100">
              <a:latin typeface="Century Gothic"/>
              <a:cs typeface="Century Gothic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4634865" y="1816735"/>
            <a:ext cx="4265295" cy="98044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dirty="0">
                <a:solidFill>
                  <a:srgbClr val="2E2E2E"/>
                </a:solidFill>
                <a:latin typeface="Century Gothic"/>
                <a:cs typeface="Century Gothic"/>
              </a:rPr>
              <a:t>Excerpt</a:t>
            </a:r>
            <a:r>
              <a:rPr sz="1100" spc="65" dirty="0">
                <a:solidFill>
                  <a:srgbClr val="2E2E2E"/>
                </a:solidFill>
                <a:latin typeface="Century Gothic"/>
                <a:cs typeface="Century Gothic"/>
              </a:rPr>
              <a:t> </a:t>
            </a:r>
            <a:r>
              <a:rPr sz="1100" spc="50" dirty="0">
                <a:solidFill>
                  <a:srgbClr val="2E2E2E"/>
                </a:solidFill>
                <a:latin typeface="Century Gothic"/>
                <a:cs typeface="Century Gothic"/>
              </a:rPr>
              <a:t>4</a:t>
            </a:r>
            <a:endParaRPr sz="1100">
              <a:latin typeface="Century Gothic"/>
              <a:cs typeface="Century Gothic"/>
            </a:endParaRPr>
          </a:p>
          <a:p>
            <a:pPr marL="12700" marR="5080">
              <a:lnSpc>
                <a:spcPct val="100000"/>
              </a:lnSpc>
              <a:spcBef>
                <a:spcPts val="910"/>
              </a:spcBef>
            </a:pPr>
            <a:r>
              <a:rPr sz="1100" spc="50" dirty="0">
                <a:solidFill>
                  <a:srgbClr val="2E2E2E"/>
                </a:solidFill>
                <a:latin typeface="Century Gothic"/>
                <a:cs typeface="Century Gothic"/>
              </a:rPr>
              <a:t>The</a:t>
            </a:r>
            <a:r>
              <a:rPr sz="1100" spc="20" dirty="0">
                <a:solidFill>
                  <a:srgbClr val="2E2E2E"/>
                </a:solidFill>
                <a:latin typeface="Century Gothic"/>
                <a:cs typeface="Century Gothic"/>
              </a:rPr>
              <a:t> </a:t>
            </a:r>
            <a:r>
              <a:rPr sz="1100" spc="10" dirty="0">
                <a:solidFill>
                  <a:srgbClr val="2E2E2E"/>
                </a:solidFill>
                <a:latin typeface="Century Gothic"/>
                <a:cs typeface="Century Gothic"/>
              </a:rPr>
              <a:t>volume</a:t>
            </a:r>
            <a:r>
              <a:rPr sz="1100" dirty="0">
                <a:solidFill>
                  <a:srgbClr val="2E2E2E"/>
                </a:solidFill>
                <a:latin typeface="Century Gothic"/>
                <a:cs typeface="Century Gothic"/>
              </a:rPr>
              <a:t> </a:t>
            </a:r>
            <a:r>
              <a:rPr sz="1100" spc="10" dirty="0">
                <a:solidFill>
                  <a:srgbClr val="2E2E2E"/>
                </a:solidFill>
                <a:latin typeface="Century Gothic"/>
                <a:cs typeface="Century Gothic"/>
              </a:rPr>
              <a:t>of</a:t>
            </a:r>
            <a:r>
              <a:rPr sz="1100" spc="35" dirty="0">
                <a:solidFill>
                  <a:srgbClr val="2E2E2E"/>
                </a:solidFill>
                <a:latin typeface="Century Gothic"/>
                <a:cs typeface="Century Gothic"/>
              </a:rPr>
              <a:t> </a:t>
            </a:r>
            <a:r>
              <a:rPr sz="1100" spc="10" dirty="0">
                <a:solidFill>
                  <a:srgbClr val="2E2E2E"/>
                </a:solidFill>
                <a:latin typeface="Century Gothic"/>
                <a:cs typeface="Century Gothic"/>
              </a:rPr>
              <a:t>customer tickets</a:t>
            </a:r>
            <a:r>
              <a:rPr sz="1100" spc="15" dirty="0">
                <a:solidFill>
                  <a:srgbClr val="2E2E2E"/>
                </a:solidFill>
                <a:latin typeface="Century Gothic"/>
                <a:cs typeface="Century Gothic"/>
              </a:rPr>
              <a:t> </a:t>
            </a:r>
            <a:r>
              <a:rPr sz="1100" spc="10" dirty="0">
                <a:solidFill>
                  <a:srgbClr val="2E2E2E"/>
                </a:solidFill>
                <a:latin typeface="Century Gothic"/>
                <a:cs typeface="Century Gothic"/>
              </a:rPr>
              <a:t>solved </a:t>
            </a:r>
            <a:r>
              <a:rPr sz="1100" dirty="0">
                <a:solidFill>
                  <a:srgbClr val="2E2E2E"/>
                </a:solidFill>
                <a:latin typeface="Century Gothic"/>
                <a:cs typeface="Century Gothic"/>
              </a:rPr>
              <a:t>increased</a:t>
            </a:r>
            <a:r>
              <a:rPr sz="1100" spc="10" dirty="0">
                <a:solidFill>
                  <a:srgbClr val="2E2E2E"/>
                </a:solidFill>
                <a:latin typeface="Century Gothic"/>
                <a:cs typeface="Century Gothic"/>
              </a:rPr>
              <a:t> </a:t>
            </a:r>
            <a:r>
              <a:rPr sz="1100" dirty="0">
                <a:solidFill>
                  <a:srgbClr val="2E2E2E"/>
                </a:solidFill>
                <a:latin typeface="Century Gothic"/>
                <a:cs typeface="Century Gothic"/>
              </a:rPr>
              <a:t>as</a:t>
            </a:r>
            <a:r>
              <a:rPr sz="1100" spc="-5" dirty="0">
                <a:solidFill>
                  <a:srgbClr val="2E2E2E"/>
                </a:solidFill>
                <a:latin typeface="Century Gothic"/>
                <a:cs typeface="Century Gothic"/>
              </a:rPr>
              <a:t> </a:t>
            </a:r>
            <a:r>
              <a:rPr sz="1100" spc="10" dirty="0">
                <a:solidFill>
                  <a:srgbClr val="2E2E2E"/>
                </a:solidFill>
                <a:latin typeface="Century Gothic"/>
                <a:cs typeface="Century Gothic"/>
              </a:rPr>
              <a:t>well</a:t>
            </a:r>
            <a:r>
              <a:rPr sz="1100" spc="35" dirty="0">
                <a:solidFill>
                  <a:srgbClr val="2E2E2E"/>
                </a:solidFill>
                <a:latin typeface="Century Gothic"/>
                <a:cs typeface="Century Gothic"/>
              </a:rPr>
              <a:t> </a:t>
            </a:r>
            <a:r>
              <a:rPr sz="1100" spc="-25" dirty="0">
                <a:solidFill>
                  <a:srgbClr val="2E2E2E"/>
                </a:solidFill>
                <a:latin typeface="Century Gothic"/>
                <a:cs typeface="Century Gothic"/>
              </a:rPr>
              <a:t>as </a:t>
            </a:r>
            <a:r>
              <a:rPr sz="1100" dirty="0">
                <a:solidFill>
                  <a:srgbClr val="2E2E2E"/>
                </a:solidFill>
                <a:latin typeface="Century Gothic"/>
                <a:cs typeface="Century Gothic"/>
              </a:rPr>
              <a:t>the</a:t>
            </a:r>
            <a:r>
              <a:rPr sz="1100" spc="20" dirty="0">
                <a:solidFill>
                  <a:srgbClr val="2E2E2E"/>
                </a:solidFill>
                <a:latin typeface="Century Gothic"/>
                <a:cs typeface="Century Gothic"/>
              </a:rPr>
              <a:t> </a:t>
            </a:r>
            <a:r>
              <a:rPr sz="1100" spc="-50" dirty="0">
                <a:solidFill>
                  <a:srgbClr val="2E2E2E"/>
                </a:solidFill>
                <a:latin typeface="Century Gothic"/>
                <a:cs typeface="Century Gothic"/>
              </a:rPr>
              <a:t>accuracy</a:t>
            </a:r>
            <a:r>
              <a:rPr sz="1100" spc="-5" dirty="0">
                <a:solidFill>
                  <a:srgbClr val="2E2E2E"/>
                </a:solidFill>
                <a:latin typeface="Century Gothic"/>
                <a:cs typeface="Century Gothic"/>
              </a:rPr>
              <a:t> </a:t>
            </a:r>
            <a:r>
              <a:rPr sz="1100" spc="60" dirty="0">
                <a:solidFill>
                  <a:srgbClr val="2E2E2E"/>
                </a:solidFill>
                <a:latin typeface="Century Gothic"/>
                <a:cs typeface="Century Gothic"/>
              </a:rPr>
              <a:t>in</a:t>
            </a:r>
            <a:r>
              <a:rPr sz="1100" spc="35" dirty="0">
                <a:solidFill>
                  <a:srgbClr val="2E2E2E"/>
                </a:solidFill>
                <a:latin typeface="Century Gothic"/>
                <a:cs typeface="Century Gothic"/>
              </a:rPr>
              <a:t> </a:t>
            </a:r>
            <a:r>
              <a:rPr sz="1100" dirty="0">
                <a:solidFill>
                  <a:srgbClr val="2E2E2E"/>
                </a:solidFill>
                <a:latin typeface="Century Gothic"/>
                <a:cs typeface="Century Gothic"/>
              </a:rPr>
              <a:t>processing</a:t>
            </a:r>
            <a:r>
              <a:rPr sz="1100" spc="10" dirty="0">
                <a:solidFill>
                  <a:srgbClr val="2E2E2E"/>
                </a:solidFill>
                <a:latin typeface="Century Gothic"/>
                <a:cs typeface="Century Gothic"/>
              </a:rPr>
              <a:t> </a:t>
            </a:r>
            <a:r>
              <a:rPr sz="1100" dirty="0">
                <a:solidFill>
                  <a:srgbClr val="2E2E2E"/>
                </a:solidFill>
                <a:latin typeface="Century Gothic"/>
                <a:cs typeface="Century Gothic"/>
              </a:rPr>
              <a:t>of</a:t>
            </a:r>
            <a:r>
              <a:rPr sz="1100" spc="45" dirty="0">
                <a:solidFill>
                  <a:srgbClr val="2E2E2E"/>
                </a:solidFill>
                <a:latin typeface="Century Gothic"/>
                <a:cs typeface="Century Gothic"/>
              </a:rPr>
              <a:t> </a:t>
            </a:r>
            <a:r>
              <a:rPr sz="1100" dirty="0">
                <a:solidFill>
                  <a:srgbClr val="2E2E2E"/>
                </a:solidFill>
                <a:latin typeface="Century Gothic"/>
                <a:cs typeface="Century Gothic"/>
              </a:rPr>
              <a:t>tickets,</a:t>
            </a:r>
            <a:r>
              <a:rPr sz="1100" spc="35" dirty="0">
                <a:solidFill>
                  <a:srgbClr val="2E2E2E"/>
                </a:solidFill>
                <a:latin typeface="Century Gothic"/>
                <a:cs typeface="Century Gothic"/>
              </a:rPr>
              <a:t> </a:t>
            </a:r>
            <a:r>
              <a:rPr sz="1100" dirty="0">
                <a:solidFill>
                  <a:srgbClr val="2E2E2E"/>
                </a:solidFill>
                <a:latin typeface="Century Gothic"/>
                <a:cs typeface="Century Gothic"/>
              </a:rPr>
              <a:t>reflected</a:t>
            </a:r>
            <a:r>
              <a:rPr sz="1100" spc="35" dirty="0">
                <a:solidFill>
                  <a:srgbClr val="2E2E2E"/>
                </a:solidFill>
                <a:latin typeface="Century Gothic"/>
                <a:cs typeface="Century Gothic"/>
              </a:rPr>
              <a:t> </a:t>
            </a:r>
            <a:r>
              <a:rPr sz="1100" spc="60" dirty="0">
                <a:solidFill>
                  <a:srgbClr val="2E2E2E"/>
                </a:solidFill>
                <a:latin typeface="Century Gothic"/>
                <a:cs typeface="Century Gothic"/>
              </a:rPr>
              <a:t>in</a:t>
            </a:r>
            <a:r>
              <a:rPr sz="1100" spc="25" dirty="0">
                <a:solidFill>
                  <a:srgbClr val="2E2E2E"/>
                </a:solidFill>
                <a:latin typeface="Century Gothic"/>
                <a:cs typeface="Century Gothic"/>
              </a:rPr>
              <a:t> </a:t>
            </a:r>
            <a:r>
              <a:rPr sz="1100" dirty="0">
                <a:solidFill>
                  <a:srgbClr val="2E2E2E"/>
                </a:solidFill>
                <a:latin typeface="Century Gothic"/>
                <a:cs typeface="Century Gothic"/>
              </a:rPr>
              <a:t>the</a:t>
            </a:r>
            <a:r>
              <a:rPr sz="1100" spc="20" dirty="0">
                <a:solidFill>
                  <a:srgbClr val="2E2E2E"/>
                </a:solidFill>
                <a:latin typeface="Century Gothic"/>
                <a:cs typeface="Century Gothic"/>
              </a:rPr>
              <a:t> </a:t>
            </a:r>
            <a:r>
              <a:rPr sz="1100" spc="45" dirty="0">
                <a:solidFill>
                  <a:srgbClr val="2E2E2E"/>
                </a:solidFill>
                <a:latin typeface="Century Gothic"/>
                <a:cs typeface="Century Gothic"/>
              </a:rPr>
              <a:t>number </a:t>
            </a:r>
            <a:r>
              <a:rPr sz="1100" dirty="0">
                <a:solidFill>
                  <a:srgbClr val="2E2E2E"/>
                </a:solidFill>
                <a:latin typeface="Century Gothic"/>
                <a:cs typeface="Century Gothic"/>
              </a:rPr>
              <a:t>of</a:t>
            </a:r>
            <a:r>
              <a:rPr sz="1100" spc="30" dirty="0">
                <a:solidFill>
                  <a:srgbClr val="2E2E2E"/>
                </a:solidFill>
                <a:latin typeface="Century Gothic"/>
                <a:cs typeface="Century Gothic"/>
              </a:rPr>
              <a:t> </a:t>
            </a:r>
            <a:r>
              <a:rPr sz="1100" spc="50" dirty="0">
                <a:solidFill>
                  <a:srgbClr val="2E2E2E"/>
                </a:solidFill>
                <a:latin typeface="Century Gothic"/>
                <a:cs typeface="Century Gothic"/>
              </a:rPr>
              <a:t>errors</a:t>
            </a:r>
            <a:r>
              <a:rPr sz="1100" spc="70" dirty="0">
                <a:solidFill>
                  <a:srgbClr val="2E2E2E"/>
                </a:solidFill>
                <a:latin typeface="Century Gothic"/>
                <a:cs typeface="Century Gothic"/>
              </a:rPr>
              <a:t> </a:t>
            </a:r>
            <a:r>
              <a:rPr sz="1100" spc="60" dirty="0">
                <a:solidFill>
                  <a:srgbClr val="2E2E2E"/>
                </a:solidFill>
                <a:latin typeface="Century Gothic"/>
                <a:cs typeface="Century Gothic"/>
              </a:rPr>
              <a:t>in</a:t>
            </a:r>
            <a:r>
              <a:rPr sz="1100" spc="25" dirty="0">
                <a:solidFill>
                  <a:srgbClr val="2E2E2E"/>
                </a:solidFill>
                <a:latin typeface="Century Gothic"/>
                <a:cs typeface="Century Gothic"/>
              </a:rPr>
              <a:t> </a:t>
            </a:r>
            <a:r>
              <a:rPr sz="1100" dirty="0">
                <a:solidFill>
                  <a:srgbClr val="2E2E2E"/>
                </a:solidFill>
                <a:latin typeface="Century Gothic"/>
                <a:cs typeface="Century Gothic"/>
              </a:rPr>
              <a:t>processing</a:t>
            </a:r>
            <a:r>
              <a:rPr sz="1100" spc="25" dirty="0">
                <a:solidFill>
                  <a:srgbClr val="2E2E2E"/>
                </a:solidFill>
                <a:latin typeface="Century Gothic"/>
                <a:cs typeface="Century Gothic"/>
              </a:rPr>
              <a:t> </a:t>
            </a:r>
            <a:r>
              <a:rPr sz="1100" dirty="0">
                <a:solidFill>
                  <a:srgbClr val="2E2E2E"/>
                </a:solidFill>
                <a:latin typeface="Century Gothic"/>
                <a:cs typeface="Century Gothic"/>
              </a:rPr>
              <a:t>tickets</a:t>
            </a:r>
            <a:r>
              <a:rPr sz="1100" spc="25" dirty="0">
                <a:solidFill>
                  <a:srgbClr val="2E2E2E"/>
                </a:solidFill>
                <a:latin typeface="Century Gothic"/>
                <a:cs typeface="Century Gothic"/>
              </a:rPr>
              <a:t> </a:t>
            </a:r>
            <a:r>
              <a:rPr sz="1100" dirty="0">
                <a:solidFill>
                  <a:srgbClr val="2E2E2E"/>
                </a:solidFill>
                <a:latin typeface="Century Gothic"/>
                <a:cs typeface="Century Gothic"/>
              </a:rPr>
              <a:t>per</a:t>
            </a:r>
            <a:r>
              <a:rPr sz="1100" spc="35" dirty="0">
                <a:solidFill>
                  <a:srgbClr val="2E2E2E"/>
                </a:solidFill>
                <a:latin typeface="Century Gothic"/>
                <a:cs typeface="Century Gothic"/>
              </a:rPr>
              <a:t> </a:t>
            </a:r>
            <a:r>
              <a:rPr sz="1100" dirty="0">
                <a:solidFill>
                  <a:srgbClr val="2E2E2E"/>
                </a:solidFill>
                <a:latin typeface="Century Gothic"/>
                <a:cs typeface="Century Gothic"/>
              </a:rPr>
              <a:t>agent</a:t>
            </a:r>
            <a:r>
              <a:rPr sz="1100" spc="15" dirty="0">
                <a:solidFill>
                  <a:srgbClr val="2E2E2E"/>
                </a:solidFill>
                <a:latin typeface="Century Gothic"/>
                <a:cs typeface="Century Gothic"/>
              </a:rPr>
              <a:t> </a:t>
            </a:r>
            <a:r>
              <a:rPr sz="1100" dirty="0">
                <a:solidFill>
                  <a:srgbClr val="2E2E2E"/>
                </a:solidFill>
                <a:latin typeface="Century Gothic"/>
                <a:cs typeface="Century Gothic"/>
              </a:rPr>
              <a:t>as</a:t>
            </a:r>
            <a:r>
              <a:rPr sz="1100" spc="25" dirty="0">
                <a:solidFill>
                  <a:srgbClr val="2E2E2E"/>
                </a:solidFill>
                <a:latin typeface="Century Gothic"/>
                <a:cs typeface="Century Gothic"/>
              </a:rPr>
              <a:t> </a:t>
            </a:r>
            <a:r>
              <a:rPr sz="1100" dirty="0">
                <a:solidFill>
                  <a:srgbClr val="2E2E2E"/>
                </a:solidFill>
                <a:latin typeface="Century Gothic"/>
                <a:cs typeface="Century Gothic"/>
              </a:rPr>
              <a:t>the</a:t>
            </a:r>
            <a:r>
              <a:rPr sz="1100" spc="25" dirty="0">
                <a:solidFill>
                  <a:srgbClr val="2E2E2E"/>
                </a:solidFill>
                <a:latin typeface="Century Gothic"/>
                <a:cs typeface="Century Gothic"/>
              </a:rPr>
              <a:t> </a:t>
            </a:r>
            <a:r>
              <a:rPr sz="1100" spc="-25" dirty="0">
                <a:solidFill>
                  <a:srgbClr val="2E2E2E"/>
                </a:solidFill>
                <a:latin typeface="Century Gothic"/>
                <a:cs typeface="Century Gothic"/>
              </a:rPr>
              <a:t>new </a:t>
            </a:r>
            <a:r>
              <a:rPr sz="1100" dirty="0">
                <a:solidFill>
                  <a:srgbClr val="2E2E2E"/>
                </a:solidFill>
                <a:latin typeface="Century Gothic"/>
                <a:cs typeface="Century Gothic"/>
              </a:rPr>
              <a:t>technology</a:t>
            </a:r>
            <a:r>
              <a:rPr sz="1100" spc="25" dirty="0">
                <a:solidFill>
                  <a:srgbClr val="2E2E2E"/>
                </a:solidFill>
                <a:latin typeface="Century Gothic"/>
                <a:cs typeface="Century Gothic"/>
              </a:rPr>
              <a:t> </a:t>
            </a:r>
            <a:r>
              <a:rPr sz="1100" dirty="0">
                <a:solidFill>
                  <a:srgbClr val="2E2E2E"/>
                </a:solidFill>
                <a:latin typeface="Century Gothic"/>
                <a:cs typeface="Century Gothic"/>
              </a:rPr>
              <a:t>installed</a:t>
            </a:r>
            <a:r>
              <a:rPr sz="1100" spc="5" dirty="0">
                <a:solidFill>
                  <a:srgbClr val="2E2E2E"/>
                </a:solidFill>
                <a:latin typeface="Century Gothic"/>
                <a:cs typeface="Century Gothic"/>
              </a:rPr>
              <a:t> </a:t>
            </a:r>
            <a:r>
              <a:rPr sz="1100" spc="-20" dirty="0">
                <a:solidFill>
                  <a:srgbClr val="2E2E2E"/>
                </a:solidFill>
                <a:latin typeface="Century Gothic"/>
                <a:cs typeface="Century Gothic"/>
              </a:rPr>
              <a:t>enable</a:t>
            </a:r>
            <a:r>
              <a:rPr sz="1100" spc="20" dirty="0">
                <a:solidFill>
                  <a:srgbClr val="2E2E2E"/>
                </a:solidFill>
                <a:latin typeface="Century Gothic"/>
                <a:cs typeface="Century Gothic"/>
              </a:rPr>
              <a:t> </a:t>
            </a:r>
            <a:r>
              <a:rPr sz="1100" dirty="0">
                <a:solidFill>
                  <a:srgbClr val="2E2E2E"/>
                </a:solidFill>
                <a:latin typeface="Century Gothic"/>
                <a:cs typeface="Century Gothic"/>
              </a:rPr>
              <a:t>agents</a:t>
            </a:r>
            <a:r>
              <a:rPr sz="1100" spc="20" dirty="0">
                <a:solidFill>
                  <a:srgbClr val="2E2E2E"/>
                </a:solidFill>
                <a:latin typeface="Century Gothic"/>
                <a:cs typeface="Century Gothic"/>
              </a:rPr>
              <a:t> </a:t>
            </a:r>
            <a:r>
              <a:rPr sz="1100" dirty="0">
                <a:solidFill>
                  <a:srgbClr val="2E2E2E"/>
                </a:solidFill>
                <a:latin typeface="Century Gothic"/>
                <a:cs typeface="Century Gothic"/>
              </a:rPr>
              <a:t>to</a:t>
            </a:r>
            <a:r>
              <a:rPr sz="1100" spc="40" dirty="0">
                <a:solidFill>
                  <a:srgbClr val="2E2E2E"/>
                </a:solidFill>
                <a:latin typeface="Century Gothic"/>
                <a:cs typeface="Century Gothic"/>
              </a:rPr>
              <a:t> </a:t>
            </a:r>
            <a:r>
              <a:rPr sz="1100" dirty="0">
                <a:solidFill>
                  <a:srgbClr val="2E2E2E"/>
                </a:solidFill>
                <a:latin typeface="Century Gothic"/>
                <a:cs typeface="Century Gothic"/>
              </a:rPr>
              <a:t>better</a:t>
            </a:r>
            <a:r>
              <a:rPr sz="1100" spc="45" dirty="0">
                <a:solidFill>
                  <a:srgbClr val="2E2E2E"/>
                </a:solidFill>
                <a:latin typeface="Century Gothic"/>
                <a:cs typeface="Century Gothic"/>
              </a:rPr>
              <a:t> </a:t>
            </a:r>
            <a:r>
              <a:rPr sz="1100" spc="-10" dirty="0">
                <a:solidFill>
                  <a:srgbClr val="2E2E2E"/>
                </a:solidFill>
                <a:latin typeface="Century Gothic"/>
                <a:cs typeface="Century Gothic"/>
              </a:rPr>
              <a:t>manage</a:t>
            </a:r>
            <a:r>
              <a:rPr sz="1100" spc="15" dirty="0">
                <a:solidFill>
                  <a:srgbClr val="2E2E2E"/>
                </a:solidFill>
                <a:latin typeface="Century Gothic"/>
                <a:cs typeface="Century Gothic"/>
              </a:rPr>
              <a:t> </a:t>
            </a:r>
            <a:r>
              <a:rPr sz="1100" spc="-10" dirty="0">
                <a:solidFill>
                  <a:srgbClr val="2E2E2E"/>
                </a:solidFill>
                <a:latin typeface="Century Gothic"/>
                <a:cs typeface="Century Gothic"/>
              </a:rPr>
              <a:t>their</a:t>
            </a:r>
            <a:endParaRPr sz="1100">
              <a:latin typeface="Century Gothic"/>
              <a:cs typeface="Century Gothic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6921245" y="4211192"/>
            <a:ext cx="2068830" cy="14801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3218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solidFill>
                  <a:srgbClr val="2E2E2E"/>
                </a:solidFill>
                <a:latin typeface="Century Gothic"/>
                <a:cs typeface="Century Gothic"/>
              </a:rPr>
              <a:t>Excerpt</a:t>
            </a:r>
            <a:r>
              <a:rPr sz="1100" spc="65" dirty="0">
                <a:solidFill>
                  <a:srgbClr val="2E2E2E"/>
                </a:solidFill>
                <a:latin typeface="Century Gothic"/>
                <a:cs typeface="Century Gothic"/>
              </a:rPr>
              <a:t> </a:t>
            </a:r>
            <a:r>
              <a:rPr sz="1100" spc="-50" dirty="0">
                <a:solidFill>
                  <a:srgbClr val="2E2E2E"/>
                </a:solidFill>
                <a:latin typeface="Century Gothic"/>
                <a:cs typeface="Century Gothic"/>
              </a:rPr>
              <a:t>5</a:t>
            </a:r>
            <a:endParaRPr sz="1100">
              <a:latin typeface="Century Gothic"/>
              <a:cs typeface="Century Gothic"/>
            </a:endParaRPr>
          </a:p>
          <a:p>
            <a:pPr marL="12700" marR="5080">
              <a:lnSpc>
                <a:spcPct val="100000"/>
              </a:lnSpc>
              <a:spcBef>
                <a:spcPts val="890"/>
              </a:spcBef>
            </a:pPr>
            <a:r>
              <a:rPr sz="1100" spc="10" dirty="0">
                <a:solidFill>
                  <a:srgbClr val="2E2E2E"/>
                </a:solidFill>
                <a:latin typeface="Century Gothic"/>
                <a:cs typeface="Century Gothic"/>
              </a:rPr>
              <a:t>Another</a:t>
            </a:r>
            <a:r>
              <a:rPr sz="1100" spc="155" dirty="0">
                <a:solidFill>
                  <a:srgbClr val="2E2E2E"/>
                </a:solidFill>
                <a:latin typeface="Century Gothic"/>
                <a:cs typeface="Century Gothic"/>
              </a:rPr>
              <a:t> </a:t>
            </a:r>
            <a:r>
              <a:rPr sz="1100" spc="10" dirty="0">
                <a:solidFill>
                  <a:srgbClr val="2E2E2E"/>
                </a:solidFill>
                <a:latin typeface="Century Gothic"/>
                <a:cs typeface="Century Gothic"/>
              </a:rPr>
              <a:t>improvement</a:t>
            </a:r>
            <a:r>
              <a:rPr sz="1100" spc="135" dirty="0">
                <a:solidFill>
                  <a:srgbClr val="2E2E2E"/>
                </a:solidFill>
                <a:latin typeface="Century Gothic"/>
                <a:cs typeface="Century Gothic"/>
              </a:rPr>
              <a:t> </a:t>
            </a:r>
            <a:r>
              <a:rPr sz="1100" spc="-25" dirty="0">
                <a:solidFill>
                  <a:srgbClr val="2E2E2E"/>
                </a:solidFill>
                <a:latin typeface="Century Gothic"/>
                <a:cs typeface="Century Gothic"/>
              </a:rPr>
              <a:t>was </a:t>
            </a:r>
            <a:r>
              <a:rPr sz="1100" dirty="0">
                <a:solidFill>
                  <a:srgbClr val="2E2E2E"/>
                </a:solidFill>
                <a:latin typeface="Century Gothic"/>
                <a:cs typeface="Century Gothic"/>
              </a:rPr>
              <a:t>noticed</a:t>
            </a:r>
            <a:r>
              <a:rPr sz="1100" spc="-30" dirty="0">
                <a:solidFill>
                  <a:srgbClr val="2E2E2E"/>
                </a:solidFill>
                <a:latin typeface="Century Gothic"/>
                <a:cs typeface="Century Gothic"/>
              </a:rPr>
              <a:t> </a:t>
            </a:r>
            <a:r>
              <a:rPr sz="1100" spc="60" dirty="0">
                <a:solidFill>
                  <a:srgbClr val="2E2E2E"/>
                </a:solidFill>
                <a:latin typeface="Century Gothic"/>
                <a:cs typeface="Century Gothic"/>
              </a:rPr>
              <a:t>in</a:t>
            </a:r>
            <a:r>
              <a:rPr sz="1100" spc="-25" dirty="0">
                <a:solidFill>
                  <a:srgbClr val="2E2E2E"/>
                </a:solidFill>
                <a:latin typeface="Century Gothic"/>
                <a:cs typeface="Century Gothic"/>
              </a:rPr>
              <a:t> </a:t>
            </a:r>
            <a:r>
              <a:rPr sz="1100" spc="65" dirty="0">
                <a:solidFill>
                  <a:srgbClr val="2E2E2E"/>
                </a:solidFill>
                <a:latin typeface="Century Gothic"/>
                <a:cs typeface="Century Gothic"/>
              </a:rPr>
              <a:t>terms</a:t>
            </a:r>
            <a:r>
              <a:rPr sz="1100" spc="-15" dirty="0">
                <a:solidFill>
                  <a:srgbClr val="2E2E2E"/>
                </a:solidFill>
                <a:latin typeface="Century Gothic"/>
                <a:cs typeface="Century Gothic"/>
              </a:rPr>
              <a:t> </a:t>
            </a:r>
            <a:r>
              <a:rPr sz="1100" spc="-25" dirty="0">
                <a:solidFill>
                  <a:srgbClr val="2E2E2E"/>
                </a:solidFill>
                <a:latin typeface="Century Gothic"/>
                <a:cs typeface="Century Gothic"/>
              </a:rPr>
              <a:t>of </a:t>
            </a:r>
            <a:r>
              <a:rPr sz="1100" dirty="0">
                <a:solidFill>
                  <a:srgbClr val="2E2E2E"/>
                </a:solidFill>
                <a:latin typeface="Century Gothic"/>
                <a:cs typeface="Century Gothic"/>
              </a:rPr>
              <a:t>productivity,</a:t>
            </a:r>
            <a:r>
              <a:rPr sz="1100" spc="30" dirty="0">
                <a:solidFill>
                  <a:srgbClr val="2E2E2E"/>
                </a:solidFill>
                <a:latin typeface="Century Gothic"/>
                <a:cs typeface="Century Gothic"/>
              </a:rPr>
              <a:t> </a:t>
            </a:r>
            <a:r>
              <a:rPr sz="1100" dirty="0">
                <a:solidFill>
                  <a:srgbClr val="2E2E2E"/>
                </a:solidFill>
                <a:latin typeface="Century Gothic"/>
                <a:cs typeface="Century Gothic"/>
              </a:rPr>
              <a:t>as</a:t>
            </a:r>
            <a:r>
              <a:rPr sz="1100" spc="35" dirty="0">
                <a:solidFill>
                  <a:srgbClr val="2E2E2E"/>
                </a:solidFill>
                <a:latin typeface="Century Gothic"/>
                <a:cs typeface="Century Gothic"/>
              </a:rPr>
              <a:t> </a:t>
            </a:r>
            <a:r>
              <a:rPr sz="1100" dirty="0">
                <a:solidFill>
                  <a:srgbClr val="2E2E2E"/>
                </a:solidFill>
                <a:latin typeface="Century Gothic"/>
                <a:cs typeface="Century Gothic"/>
              </a:rPr>
              <a:t>the</a:t>
            </a:r>
            <a:r>
              <a:rPr sz="1100" spc="55" dirty="0">
                <a:solidFill>
                  <a:srgbClr val="2E2E2E"/>
                </a:solidFill>
                <a:latin typeface="Century Gothic"/>
                <a:cs typeface="Century Gothic"/>
              </a:rPr>
              <a:t> </a:t>
            </a:r>
            <a:r>
              <a:rPr sz="1100" dirty="0">
                <a:solidFill>
                  <a:srgbClr val="2E2E2E"/>
                </a:solidFill>
                <a:latin typeface="Century Gothic"/>
                <a:cs typeface="Century Gothic"/>
              </a:rPr>
              <a:t>volume</a:t>
            </a:r>
            <a:r>
              <a:rPr sz="1100" spc="60" dirty="0">
                <a:solidFill>
                  <a:srgbClr val="2E2E2E"/>
                </a:solidFill>
                <a:latin typeface="Century Gothic"/>
                <a:cs typeface="Century Gothic"/>
              </a:rPr>
              <a:t> </a:t>
            </a:r>
            <a:r>
              <a:rPr sz="1100" spc="-25" dirty="0">
                <a:solidFill>
                  <a:srgbClr val="2E2E2E"/>
                </a:solidFill>
                <a:latin typeface="Century Gothic"/>
                <a:cs typeface="Century Gothic"/>
              </a:rPr>
              <a:t>of </a:t>
            </a:r>
            <a:r>
              <a:rPr sz="1100" dirty="0">
                <a:solidFill>
                  <a:srgbClr val="2E2E2E"/>
                </a:solidFill>
                <a:latin typeface="Century Gothic"/>
                <a:cs typeface="Century Gothic"/>
              </a:rPr>
              <a:t>calls</a:t>
            </a:r>
            <a:r>
              <a:rPr sz="1100" spc="-25" dirty="0">
                <a:solidFill>
                  <a:srgbClr val="2E2E2E"/>
                </a:solidFill>
                <a:latin typeface="Century Gothic"/>
                <a:cs typeface="Century Gothic"/>
              </a:rPr>
              <a:t> received,</a:t>
            </a:r>
            <a:r>
              <a:rPr sz="1100" spc="-20" dirty="0">
                <a:solidFill>
                  <a:srgbClr val="2E2E2E"/>
                </a:solidFill>
                <a:latin typeface="Century Gothic"/>
                <a:cs typeface="Century Gothic"/>
              </a:rPr>
              <a:t> </a:t>
            </a:r>
            <a:r>
              <a:rPr sz="1100" dirty="0">
                <a:solidFill>
                  <a:srgbClr val="2E2E2E"/>
                </a:solidFill>
                <a:latin typeface="Century Gothic"/>
                <a:cs typeface="Century Gothic"/>
              </a:rPr>
              <a:t>increased</a:t>
            </a:r>
            <a:r>
              <a:rPr sz="1100" spc="-20" dirty="0">
                <a:solidFill>
                  <a:srgbClr val="2E2E2E"/>
                </a:solidFill>
                <a:latin typeface="Century Gothic"/>
                <a:cs typeface="Century Gothic"/>
              </a:rPr>
              <a:t> </a:t>
            </a:r>
            <a:r>
              <a:rPr sz="1100" spc="-25" dirty="0">
                <a:solidFill>
                  <a:srgbClr val="2E2E2E"/>
                </a:solidFill>
                <a:latin typeface="Century Gothic"/>
                <a:cs typeface="Century Gothic"/>
              </a:rPr>
              <a:t>as </a:t>
            </a:r>
            <a:r>
              <a:rPr sz="1100" dirty="0">
                <a:solidFill>
                  <a:srgbClr val="2E2E2E"/>
                </a:solidFill>
                <a:latin typeface="Century Gothic"/>
                <a:cs typeface="Century Gothic"/>
              </a:rPr>
              <a:t>well</a:t>
            </a:r>
            <a:r>
              <a:rPr sz="1100" spc="90" dirty="0">
                <a:solidFill>
                  <a:srgbClr val="2E2E2E"/>
                </a:solidFill>
                <a:latin typeface="Century Gothic"/>
                <a:cs typeface="Century Gothic"/>
              </a:rPr>
              <a:t> </a:t>
            </a:r>
            <a:r>
              <a:rPr sz="1100" dirty="0">
                <a:solidFill>
                  <a:srgbClr val="2E2E2E"/>
                </a:solidFill>
                <a:latin typeface="Century Gothic"/>
                <a:cs typeface="Century Gothic"/>
              </a:rPr>
              <a:t>as</a:t>
            </a:r>
            <a:r>
              <a:rPr sz="1100" spc="80" dirty="0">
                <a:solidFill>
                  <a:srgbClr val="2E2E2E"/>
                </a:solidFill>
                <a:latin typeface="Century Gothic"/>
                <a:cs typeface="Century Gothic"/>
              </a:rPr>
              <a:t> </a:t>
            </a:r>
            <a:r>
              <a:rPr sz="1100" dirty="0">
                <a:solidFill>
                  <a:srgbClr val="2E2E2E"/>
                </a:solidFill>
                <a:latin typeface="Century Gothic"/>
                <a:cs typeface="Century Gothic"/>
              </a:rPr>
              <a:t>the</a:t>
            </a:r>
            <a:r>
              <a:rPr sz="1100" spc="80" dirty="0">
                <a:solidFill>
                  <a:srgbClr val="2E2E2E"/>
                </a:solidFill>
                <a:latin typeface="Century Gothic"/>
                <a:cs typeface="Century Gothic"/>
              </a:rPr>
              <a:t> </a:t>
            </a:r>
            <a:r>
              <a:rPr sz="1100" dirty="0">
                <a:solidFill>
                  <a:srgbClr val="2E2E2E"/>
                </a:solidFill>
                <a:latin typeface="Century Gothic"/>
                <a:cs typeface="Century Gothic"/>
              </a:rPr>
              <a:t>customer</a:t>
            </a:r>
            <a:r>
              <a:rPr sz="1100" spc="85" dirty="0">
                <a:solidFill>
                  <a:srgbClr val="2E2E2E"/>
                </a:solidFill>
                <a:latin typeface="Century Gothic"/>
                <a:cs typeface="Century Gothic"/>
              </a:rPr>
              <a:t> </a:t>
            </a:r>
            <a:r>
              <a:rPr sz="1100" spc="-20" dirty="0">
                <a:solidFill>
                  <a:srgbClr val="2E2E2E"/>
                </a:solidFill>
                <a:latin typeface="Century Gothic"/>
                <a:cs typeface="Century Gothic"/>
              </a:rPr>
              <a:t>calls </a:t>
            </a:r>
            <a:r>
              <a:rPr sz="1100" dirty="0">
                <a:solidFill>
                  <a:srgbClr val="2E2E2E"/>
                </a:solidFill>
                <a:latin typeface="Century Gothic"/>
                <a:cs typeface="Century Gothic"/>
              </a:rPr>
              <a:t>answered</a:t>
            </a:r>
            <a:r>
              <a:rPr sz="1100" spc="20" dirty="0">
                <a:solidFill>
                  <a:srgbClr val="2E2E2E"/>
                </a:solidFill>
                <a:latin typeface="Century Gothic"/>
                <a:cs typeface="Century Gothic"/>
              </a:rPr>
              <a:t> </a:t>
            </a:r>
            <a:r>
              <a:rPr sz="1100" dirty="0">
                <a:solidFill>
                  <a:srgbClr val="2E2E2E"/>
                </a:solidFill>
                <a:latin typeface="Century Gothic"/>
                <a:cs typeface="Century Gothic"/>
              </a:rPr>
              <a:t>per</a:t>
            </a:r>
            <a:r>
              <a:rPr sz="1100" spc="25" dirty="0">
                <a:solidFill>
                  <a:srgbClr val="2E2E2E"/>
                </a:solidFill>
                <a:latin typeface="Century Gothic"/>
                <a:cs typeface="Century Gothic"/>
              </a:rPr>
              <a:t> </a:t>
            </a:r>
            <a:r>
              <a:rPr sz="1100" spc="-10" dirty="0">
                <a:solidFill>
                  <a:srgbClr val="2E2E2E"/>
                </a:solidFill>
                <a:latin typeface="Century Gothic"/>
                <a:cs typeface="Century Gothic"/>
              </a:rPr>
              <a:t>agent.</a:t>
            </a:r>
            <a:endParaRPr sz="1100">
              <a:latin typeface="Century Gothic"/>
              <a:cs typeface="Century Gothic"/>
            </a:endParaRPr>
          </a:p>
          <a:p>
            <a:pPr marL="12700">
              <a:lnSpc>
                <a:spcPct val="100000"/>
              </a:lnSpc>
            </a:pPr>
            <a:r>
              <a:rPr sz="1100" spc="-50" dirty="0">
                <a:solidFill>
                  <a:srgbClr val="2E2E2E"/>
                </a:solidFill>
                <a:latin typeface="Century Gothic"/>
                <a:cs typeface="Century Gothic"/>
              </a:rPr>
              <a:t>.</a:t>
            </a:r>
            <a:endParaRPr sz="1100">
              <a:latin typeface="Century Gothic"/>
              <a:cs typeface="Century Gothic"/>
            </a:endParaRP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58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40"/>
              </a:spcBef>
            </a:pPr>
            <a:r>
              <a:rPr spc="195" dirty="0">
                <a:solidFill>
                  <a:srgbClr val="087150"/>
                </a:solidFill>
              </a:rPr>
              <a:t>EXERCISE</a:t>
            </a:r>
          </a:p>
          <a:p>
            <a:pPr marL="16510">
              <a:lnSpc>
                <a:spcPct val="100000"/>
              </a:lnSpc>
              <a:spcBef>
                <a:spcPts val="254"/>
              </a:spcBef>
            </a:pPr>
            <a:r>
              <a:rPr sz="1800" spc="200" dirty="0"/>
              <a:t>KPI</a:t>
            </a:r>
            <a:r>
              <a:rPr sz="1800" spc="40" dirty="0"/>
              <a:t> </a:t>
            </a:r>
            <a:r>
              <a:rPr sz="1800" spc="80" dirty="0"/>
              <a:t>DNA</a:t>
            </a:r>
            <a:r>
              <a:rPr sz="1800" spc="30" dirty="0"/>
              <a:t> </a:t>
            </a:r>
            <a:r>
              <a:rPr sz="1800" dirty="0"/>
              <a:t>MAP:</a:t>
            </a:r>
            <a:r>
              <a:rPr sz="1800" spc="30" dirty="0"/>
              <a:t> </a:t>
            </a:r>
            <a:r>
              <a:rPr sz="1800" spc="70" dirty="0"/>
              <a:t>Customer</a:t>
            </a:r>
            <a:r>
              <a:rPr sz="1800" spc="15" dirty="0"/>
              <a:t> </a:t>
            </a:r>
            <a:r>
              <a:rPr sz="1800" spc="-10" dirty="0"/>
              <a:t>Service</a:t>
            </a:r>
            <a:endParaRPr sz="1800"/>
          </a:p>
        </p:txBody>
      </p:sp>
      <p:grpSp>
        <p:nvGrpSpPr>
          <p:cNvPr id="3" name="object 3"/>
          <p:cNvGrpSpPr/>
          <p:nvPr/>
        </p:nvGrpSpPr>
        <p:grpSpPr>
          <a:xfrm>
            <a:off x="1382267" y="1712976"/>
            <a:ext cx="1729105" cy="904240"/>
            <a:chOff x="1382267" y="1712976"/>
            <a:chExt cx="1729105" cy="904240"/>
          </a:xfrm>
        </p:grpSpPr>
        <p:sp>
          <p:nvSpPr>
            <p:cNvPr id="4" name="object 4"/>
            <p:cNvSpPr/>
            <p:nvPr/>
          </p:nvSpPr>
          <p:spPr>
            <a:xfrm>
              <a:off x="1382268" y="2144267"/>
              <a:ext cx="1729105" cy="473075"/>
            </a:xfrm>
            <a:custGeom>
              <a:avLst/>
              <a:gdLst/>
              <a:ahLst/>
              <a:cxnLst/>
              <a:rect l="l" t="t" r="r" b="b"/>
              <a:pathLst>
                <a:path w="1729105" h="473075">
                  <a:moveTo>
                    <a:pt x="1729105" y="394843"/>
                  </a:moveTo>
                  <a:lnTo>
                    <a:pt x="1697355" y="394843"/>
                  </a:lnTo>
                  <a:lnTo>
                    <a:pt x="1697355" y="241808"/>
                  </a:lnTo>
                  <a:lnTo>
                    <a:pt x="1697355" y="229108"/>
                  </a:lnTo>
                  <a:lnTo>
                    <a:pt x="856869" y="229108"/>
                  </a:lnTo>
                  <a:lnTo>
                    <a:pt x="856869" y="0"/>
                  </a:lnTo>
                  <a:lnTo>
                    <a:pt x="856742" y="0"/>
                  </a:lnTo>
                  <a:lnTo>
                    <a:pt x="844169" y="0"/>
                  </a:lnTo>
                  <a:lnTo>
                    <a:pt x="844042" y="0"/>
                  </a:lnTo>
                  <a:lnTo>
                    <a:pt x="844042" y="230124"/>
                  </a:lnTo>
                  <a:lnTo>
                    <a:pt x="31750" y="230124"/>
                  </a:lnTo>
                  <a:lnTo>
                    <a:pt x="31750" y="396621"/>
                  </a:lnTo>
                  <a:lnTo>
                    <a:pt x="0" y="396621"/>
                  </a:lnTo>
                  <a:lnTo>
                    <a:pt x="38100" y="472821"/>
                  </a:lnTo>
                  <a:lnTo>
                    <a:pt x="69850" y="409321"/>
                  </a:lnTo>
                  <a:lnTo>
                    <a:pt x="76200" y="396621"/>
                  </a:lnTo>
                  <a:lnTo>
                    <a:pt x="44450" y="396621"/>
                  </a:lnTo>
                  <a:lnTo>
                    <a:pt x="44450" y="242824"/>
                  </a:lnTo>
                  <a:lnTo>
                    <a:pt x="856869" y="242824"/>
                  </a:lnTo>
                  <a:lnTo>
                    <a:pt x="856869" y="241808"/>
                  </a:lnTo>
                  <a:lnTo>
                    <a:pt x="1684655" y="241808"/>
                  </a:lnTo>
                  <a:lnTo>
                    <a:pt x="1684655" y="394843"/>
                  </a:lnTo>
                  <a:lnTo>
                    <a:pt x="1652905" y="394843"/>
                  </a:lnTo>
                  <a:lnTo>
                    <a:pt x="1691005" y="471043"/>
                  </a:lnTo>
                  <a:lnTo>
                    <a:pt x="1722755" y="407543"/>
                  </a:lnTo>
                  <a:lnTo>
                    <a:pt x="1729105" y="394843"/>
                  </a:lnTo>
                  <a:close/>
                </a:path>
              </a:pathLst>
            </a:custGeom>
            <a:solidFill>
              <a:srgbClr val="0871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61159" y="1712976"/>
              <a:ext cx="1193291" cy="507491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14143" y="1801355"/>
              <a:ext cx="685825" cy="368820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687067" y="1738884"/>
              <a:ext cx="1091565" cy="405765"/>
            </a:xfrm>
            <a:custGeom>
              <a:avLst/>
              <a:gdLst/>
              <a:ahLst/>
              <a:cxnLst/>
              <a:rect l="l" t="t" r="r" b="b"/>
              <a:pathLst>
                <a:path w="1091564" h="405764">
                  <a:moveTo>
                    <a:pt x="1023619" y="0"/>
                  </a:moveTo>
                  <a:lnTo>
                    <a:pt x="67563" y="0"/>
                  </a:lnTo>
                  <a:lnTo>
                    <a:pt x="41255" y="5306"/>
                  </a:lnTo>
                  <a:lnTo>
                    <a:pt x="19780" y="19780"/>
                  </a:lnTo>
                  <a:lnTo>
                    <a:pt x="5306" y="41255"/>
                  </a:lnTo>
                  <a:lnTo>
                    <a:pt x="0" y="67563"/>
                  </a:lnTo>
                  <a:lnTo>
                    <a:pt x="0" y="337819"/>
                  </a:lnTo>
                  <a:lnTo>
                    <a:pt x="5306" y="364128"/>
                  </a:lnTo>
                  <a:lnTo>
                    <a:pt x="19780" y="385603"/>
                  </a:lnTo>
                  <a:lnTo>
                    <a:pt x="41255" y="400077"/>
                  </a:lnTo>
                  <a:lnTo>
                    <a:pt x="67563" y="405383"/>
                  </a:lnTo>
                  <a:lnTo>
                    <a:pt x="1023619" y="405383"/>
                  </a:lnTo>
                  <a:lnTo>
                    <a:pt x="1049928" y="400077"/>
                  </a:lnTo>
                  <a:lnTo>
                    <a:pt x="1071403" y="385603"/>
                  </a:lnTo>
                  <a:lnTo>
                    <a:pt x="1085877" y="364128"/>
                  </a:lnTo>
                  <a:lnTo>
                    <a:pt x="1091183" y="337819"/>
                  </a:lnTo>
                  <a:lnTo>
                    <a:pt x="1091183" y="67563"/>
                  </a:lnTo>
                  <a:lnTo>
                    <a:pt x="1085877" y="41255"/>
                  </a:lnTo>
                  <a:lnTo>
                    <a:pt x="1071403" y="19780"/>
                  </a:lnTo>
                  <a:lnTo>
                    <a:pt x="1049928" y="5306"/>
                  </a:lnTo>
                  <a:lnTo>
                    <a:pt x="1023619" y="0"/>
                  </a:lnTo>
                  <a:close/>
                </a:path>
              </a:pathLst>
            </a:custGeom>
            <a:solidFill>
              <a:srgbClr val="0871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2005076" y="1848104"/>
            <a:ext cx="45593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40" dirty="0">
                <a:solidFill>
                  <a:srgbClr val="FFFFFF"/>
                </a:solidFill>
                <a:latin typeface="Century Gothic"/>
                <a:cs typeface="Century Gothic"/>
              </a:rPr>
              <a:t>COSTS</a:t>
            </a:r>
            <a:endParaRPr sz="1000">
              <a:latin typeface="Century Gothic"/>
              <a:cs typeface="Century Gothic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816863" y="1269491"/>
            <a:ext cx="1792605" cy="1763395"/>
            <a:chOff x="816863" y="1269491"/>
            <a:chExt cx="1792605" cy="1763395"/>
          </a:xfrm>
        </p:grpSpPr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06524" y="1269491"/>
              <a:ext cx="702538" cy="635508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32431" y="1295399"/>
              <a:ext cx="629412" cy="568451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979675" y="1336547"/>
              <a:ext cx="505968" cy="451103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16863" y="2590761"/>
              <a:ext cx="1257300" cy="413042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35735" y="2610573"/>
              <a:ext cx="1016520" cy="422186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842771" y="2616708"/>
              <a:ext cx="1155700" cy="311150"/>
            </a:xfrm>
            <a:custGeom>
              <a:avLst/>
              <a:gdLst/>
              <a:ahLst/>
              <a:cxnLst/>
              <a:rect l="l" t="t" r="r" b="b"/>
              <a:pathLst>
                <a:path w="1155700" h="311150">
                  <a:moveTo>
                    <a:pt x="1059815" y="0"/>
                  </a:moveTo>
                  <a:lnTo>
                    <a:pt x="95338" y="0"/>
                  </a:lnTo>
                  <a:lnTo>
                    <a:pt x="58228" y="7491"/>
                  </a:lnTo>
                  <a:lnTo>
                    <a:pt x="27924" y="27924"/>
                  </a:lnTo>
                  <a:lnTo>
                    <a:pt x="7492" y="58239"/>
                  </a:lnTo>
                  <a:lnTo>
                    <a:pt x="0" y="95376"/>
                  </a:lnTo>
                  <a:lnTo>
                    <a:pt x="0" y="215518"/>
                  </a:lnTo>
                  <a:lnTo>
                    <a:pt x="7492" y="252656"/>
                  </a:lnTo>
                  <a:lnTo>
                    <a:pt x="27924" y="282971"/>
                  </a:lnTo>
                  <a:lnTo>
                    <a:pt x="58228" y="303404"/>
                  </a:lnTo>
                  <a:lnTo>
                    <a:pt x="95338" y="310895"/>
                  </a:lnTo>
                  <a:lnTo>
                    <a:pt x="1059815" y="310895"/>
                  </a:lnTo>
                  <a:lnTo>
                    <a:pt x="1096952" y="303404"/>
                  </a:lnTo>
                  <a:lnTo>
                    <a:pt x="1127267" y="282971"/>
                  </a:lnTo>
                  <a:lnTo>
                    <a:pt x="1147700" y="252656"/>
                  </a:lnTo>
                  <a:lnTo>
                    <a:pt x="1155192" y="215518"/>
                  </a:lnTo>
                  <a:lnTo>
                    <a:pt x="1155192" y="95376"/>
                  </a:lnTo>
                  <a:lnTo>
                    <a:pt x="1147700" y="58239"/>
                  </a:lnTo>
                  <a:lnTo>
                    <a:pt x="1127267" y="27924"/>
                  </a:lnTo>
                  <a:lnTo>
                    <a:pt x="1096952" y="7491"/>
                  </a:lnTo>
                  <a:lnTo>
                    <a:pt x="105981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1041298" y="2662554"/>
            <a:ext cx="7575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50" dirty="0">
                <a:solidFill>
                  <a:srgbClr val="087150"/>
                </a:solidFill>
                <a:latin typeface="Century Gothic"/>
                <a:cs typeface="Century Gothic"/>
              </a:rPr>
              <a:t>Expenses</a:t>
            </a:r>
            <a:endParaRPr sz="1200">
              <a:latin typeface="Century Gothic"/>
              <a:cs typeface="Century Gothic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2468879" y="2589237"/>
            <a:ext cx="1259205" cy="440690"/>
            <a:chOff x="2468879" y="2589237"/>
            <a:chExt cx="1259205" cy="440690"/>
          </a:xfrm>
        </p:grpSpPr>
        <p:pic>
          <p:nvPicPr>
            <p:cNvPr id="18" name="object 1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468879" y="2589237"/>
              <a:ext cx="1258823" cy="413042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604515" y="2607525"/>
              <a:ext cx="987577" cy="422186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2494787" y="2615183"/>
              <a:ext cx="1156970" cy="311150"/>
            </a:xfrm>
            <a:custGeom>
              <a:avLst/>
              <a:gdLst/>
              <a:ahLst/>
              <a:cxnLst/>
              <a:rect l="l" t="t" r="r" b="b"/>
              <a:pathLst>
                <a:path w="1156970" h="311150">
                  <a:moveTo>
                    <a:pt x="1061339" y="0"/>
                  </a:moveTo>
                  <a:lnTo>
                    <a:pt x="95376" y="0"/>
                  </a:lnTo>
                  <a:lnTo>
                    <a:pt x="58239" y="7491"/>
                  </a:lnTo>
                  <a:lnTo>
                    <a:pt x="27924" y="27924"/>
                  </a:lnTo>
                  <a:lnTo>
                    <a:pt x="7491" y="58239"/>
                  </a:lnTo>
                  <a:lnTo>
                    <a:pt x="0" y="95376"/>
                  </a:lnTo>
                  <a:lnTo>
                    <a:pt x="0" y="215518"/>
                  </a:lnTo>
                  <a:lnTo>
                    <a:pt x="7491" y="252656"/>
                  </a:lnTo>
                  <a:lnTo>
                    <a:pt x="27924" y="282971"/>
                  </a:lnTo>
                  <a:lnTo>
                    <a:pt x="58239" y="303404"/>
                  </a:lnTo>
                  <a:lnTo>
                    <a:pt x="95376" y="310895"/>
                  </a:lnTo>
                  <a:lnTo>
                    <a:pt x="1061339" y="310895"/>
                  </a:lnTo>
                  <a:lnTo>
                    <a:pt x="1098476" y="303404"/>
                  </a:lnTo>
                  <a:lnTo>
                    <a:pt x="1128791" y="282971"/>
                  </a:lnTo>
                  <a:lnTo>
                    <a:pt x="1149224" y="252656"/>
                  </a:lnTo>
                  <a:lnTo>
                    <a:pt x="1156715" y="215518"/>
                  </a:lnTo>
                  <a:lnTo>
                    <a:pt x="1156715" y="95376"/>
                  </a:lnTo>
                  <a:lnTo>
                    <a:pt x="1149224" y="58239"/>
                  </a:lnTo>
                  <a:lnTo>
                    <a:pt x="1128791" y="27924"/>
                  </a:lnTo>
                  <a:lnTo>
                    <a:pt x="1098476" y="7491"/>
                  </a:lnTo>
                  <a:lnTo>
                    <a:pt x="106133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2709798" y="2660396"/>
            <a:ext cx="72834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45" dirty="0">
                <a:solidFill>
                  <a:srgbClr val="087150"/>
                </a:solidFill>
                <a:latin typeface="Century Gothic"/>
                <a:cs typeface="Century Gothic"/>
              </a:rPr>
              <a:t>Planning</a:t>
            </a:r>
            <a:endParaRPr sz="1200">
              <a:latin typeface="Century Gothic"/>
              <a:cs typeface="Century Gothic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885374" y="2956521"/>
            <a:ext cx="1179830" cy="588645"/>
            <a:chOff x="885374" y="2956521"/>
            <a:chExt cx="1179830" cy="588645"/>
          </a:xfrm>
        </p:grpSpPr>
        <p:pic>
          <p:nvPicPr>
            <p:cNvPr id="23" name="object 2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85374" y="3206217"/>
              <a:ext cx="1179727" cy="338833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902208" y="3223259"/>
              <a:ext cx="1096010" cy="254635"/>
            </a:xfrm>
            <a:custGeom>
              <a:avLst/>
              <a:gdLst/>
              <a:ahLst/>
              <a:cxnLst/>
              <a:rect l="l" t="t" r="r" b="b"/>
              <a:pathLst>
                <a:path w="1096010" h="254635">
                  <a:moveTo>
                    <a:pt x="1053337" y="0"/>
                  </a:moveTo>
                  <a:lnTo>
                    <a:pt x="42417" y="0"/>
                  </a:lnTo>
                  <a:lnTo>
                    <a:pt x="25905" y="3341"/>
                  </a:lnTo>
                  <a:lnTo>
                    <a:pt x="12422" y="12446"/>
                  </a:lnTo>
                  <a:lnTo>
                    <a:pt x="3332" y="25931"/>
                  </a:lnTo>
                  <a:lnTo>
                    <a:pt x="0" y="42417"/>
                  </a:lnTo>
                  <a:lnTo>
                    <a:pt x="0" y="212089"/>
                  </a:lnTo>
                  <a:lnTo>
                    <a:pt x="3332" y="228576"/>
                  </a:lnTo>
                  <a:lnTo>
                    <a:pt x="12422" y="242061"/>
                  </a:lnTo>
                  <a:lnTo>
                    <a:pt x="25905" y="251166"/>
                  </a:lnTo>
                  <a:lnTo>
                    <a:pt x="42417" y="254507"/>
                  </a:lnTo>
                  <a:lnTo>
                    <a:pt x="1053337" y="254507"/>
                  </a:lnTo>
                  <a:lnTo>
                    <a:pt x="1069824" y="251166"/>
                  </a:lnTo>
                  <a:lnTo>
                    <a:pt x="1083310" y="242061"/>
                  </a:lnTo>
                  <a:lnTo>
                    <a:pt x="1092414" y="228576"/>
                  </a:lnTo>
                  <a:lnTo>
                    <a:pt x="1095755" y="212089"/>
                  </a:lnTo>
                  <a:lnTo>
                    <a:pt x="1095755" y="42417"/>
                  </a:lnTo>
                  <a:lnTo>
                    <a:pt x="1092414" y="25931"/>
                  </a:lnTo>
                  <a:lnTo>
                    <a:pt x="1083310" y="12446"/>
                  </a:lnTo>
                  <a:lnTo>
                    <a:pt x="1069824" y="3341"/>
                  </a:lnTo>
                  <a:lnTo>
                    <a:pt x="1053337" y="0"/>
                  </a:lnTo>
                  <a:close/>
                </a:path>
              </a:pathLst>
            </a:custGeom>
            <a:solidFill>
              <a:srgbClr val="DFDF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64920" y="2956521"/>
              <a:ext cx="417588" cy="394754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1293876" y="2982467"/>
              <a:ext cx="312420" cy="292735"/>
            </a:xfrm>
            <a:custGeom>
              <a:avLst/>
              <a:gdLst/>
              <a:ahLst/>
              <a:cxnLst/>
              <a:rect l="l" t="t" r="r" b="b"/>
              <a:pathLst>
                <a:path w="312419" h="292735">
                  <a:moveTo>
                    <a:pt x="156210" y="0"/>
                  </a:moveTo>
                  <a:lnTo>
                    <a:pt x="106850" y="7461"/>
                  </a:lnTo>
                  <a:lnTo>
                    <a:pt x="63971" y="28236"/>
                  </a:lnTo>
                  <a:lnTo>
                    <a:pt x="30150" y="59911"/>
                  </a:lnTo>
                  <a:lnTo>
                    <a:pt x="7967" y="100071"/>
                  </a:lnTo>
                  <a:lnTo>
                    <a:pt x="0" y="146304"/>
                  </a:lnTo>
                  <a:lnTo>
                    <a:pt x="7967" y="192536"/>
                  </a:lnTo>
                  <a:lnTo>
                    <a:pt x="30150" y="232696"/>
                  </a:lnTo>
                  <a:lnTo>
                    <a:pt x="63971" y="264371"/>
                  </a:lnTo>
                  <a:lnTo>
                    <a:pt x="106850" y="285146"/>
                  </a:lnTo>
                  <a:lnTo>
                    <a:pt x="156210" y="292608"/>
                  </a:lnTo>
                  <a:lnTo>
                    <a:pt x="205569" y="285146"/>
                  </a:lnTo>
                  <a:lnTo>
                    <a:pt x="248448" y="264371"/>
                  </a:lnTo>
                  <a:lnTo>
                    <a:pt x="282269" y="232696"/>
                  </a:lnTo>
                  <a:lnTo>
                    <a:pt x="304452" y="192536"/>
                  </a:lnTo>
                  <a:lnTo>
                    <a:pt x="312420" y="146304"/>
                  </a:lnTo>
                  <a:lnTo>
                    <a:pt x="304452" y="100071"/>
                  </a:lnTo>
                  <a:lnTo>
                    <a:pt x="282269" y="59911"/>
                  </a:lnTo>
                  <a:lnTo>
                    <a:pt x="248448" y="28236"/>
                  </a:lnTo>
                  <a:lnTo>
                    <a:pt x="205569" y="7461"/>
                  </a:lnTo>
                  <a:lnTo>
                    <a:pt x="15621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54455" y="3034664"/>
              <a:ext cx="190864" cy="167386"/>
            </a:xfrm>
            <a:prstGeom prst="rect">
              <a:avLst/>
            </a:prstGeom>
          </p:spPr>
        </p:pic>
      </p:grpSp>
      <p:sp>
        <p:nvSpPr>
          <p:cNvPr id="28" name="object 28"/>
          <p:cNvSpPr txBox="1"/>
          <p:nvPr/>
        </p:nvSpPr>
        <p:spPr>
          <a:xfrm>
            <a:off x="1294002" y="3297428"/>
            <a:ext cx="31115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90" dirty="0">
                <a:solidFill>
                  <a:srgbClr val="5F5F5F"/>
                </a:solidFill>
                <a:latin typeface="Century Gothic"/>
                <a:cs typeface="Century Gothic"/>
              </a:rPr>
              <a:t>KPIs</a:t>
            </a:r>
            <a:endParaRPr sz="1000">
              <a:latin typeface="Century Gothic"/>
              <a:cs typeface="Century Gothic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2551106" y="2936748"/>
            <a:ext cx="1179830" cy="590550"/>
            <a:chOff x="2551106" y="2936748"/>
            <a:chExt cx="1179830" cy="590550"/>
          </a:xfrm>
        </p:grpSpPr>
        <p:pic>
          <p:nvPicPr>
            <p:cNvPr id="30" name="object 3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551106" y="3187929"/>
              <a:ext cx="1179727" cy="338833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2567940" y="3204972"/>
              <a:ext cx="1096010" cy="254635"/>
            </a:xfrm>
            <a:custGeom>
              <a:avLst/>
              <a:gdLst/>
              <a:ahLst/>
              <a:cxnLst/>
              <a:rect l="l" t="t" r="r" b="b"/>
              <a:pathLst>
                <a:path w="1096010" h="254635">
                  <a:moveTo>
                    <a:pt x="1053338" y="0"/>
                  </a:moveTo>
                  <a:lnTo>
                    <a:pt x="42418" y="0"/>
                  </a:lnTo>
                  <a:lnTo>
                    <a:pt x="25931" y="3341"/>
                  </a:lnTo>
                  <a:lnTo>
                    <a:pt x="12445" y="12446"/>
                  </a:lnTo>
                  <a:lnTo>
                    <a:pt x="3341" y="25931"/>
                  </a:lnTo>
                  <a:lnTo>
                    <a:pt x="0" y="42417"/>
                  </a:lnTo>
                  <a:lnTo>
                    <a:pt x="0" y="212089"/>
                  </a:lnTo>
                  <a:lnTo>
                    <a:pt x="3341" y="228576"/>
                  </a:lnTo>
                  <a:lnTo>
                    <a:pt x="12445" y="242061"/>
                  </a:lnTo>
                  <a:lnTo>
                    <a:pt x="25931" y="251166"/>
                  </a:lnTo>
                  <a:lnTo>
                    <a:pt x="42418" y="254507"/>
                  </a:lnTo>
                  <a:lnTo>
                    <a:pt x="1053338" y="254507"/>
                  </a:lnTo>
                  <a:lnTo>
                    <a:pt x="1069824" y="251166"/>
                  </a:lnTo>
                  <a:lnTo>
                    <a:pt x="1083310" y="242061"/>
                  </a:lnTo>
                  <a:lnTo>
                    <a:pt x="1092414" y="228576"/>
                  </a:lnTo>
                  <a:lnTo>
                    <a:pt x="1095756" y="212089"/>
                  </a:lnTo>
                  <a:lnTo>
                    <a:pt x="1095756" y="42417"/>
                  </a:lnTo>
                  <a:lnTo>
                    <a:pt x="1092414" y="25931"/>
                  </a:lnTo>
                  <a:lnTo>
                    <a:pt x="1083310" y="12446"/>
                  </a:lnTo>
                  <a:lnTo>
                    <a:pt x="1069824" y="3341"/>
                  </a:lnTo>
                  <a:lnTo>
                    <a:pt x="1053338" y="0"/>
                  </a:lnTo>
                  <a:close/>
                </a:path>
              </a:pathLst>
            </a:custGeom>
            <a:solidFill>
              <a:srgbClr val="DFDF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932176" y="2936748"/>
              <a:ext cx="416064" cy="396239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2959608" y="2964180"/>
              <a:ext cx="312420" cy="292735"/>
            </a:xfrm>
            <a:custGeom>
              <a:avLst/>
              <a:gdLst/>
              <a:ahLst/>
              <a:cxnLst/>
              <a:rect l="l" t="t" r="r" b="b"/>
              <a:pathLst>
                <a:path w="312420" h="292735">
                  <a:moveTo>
                    <a:pt x="156210" y="0"/>
                  </a:moveTo>
                  <a:lnTo>
                    <a:pt x="106850" y="7461"/>
                  </a:lnTo>
                  <a:lnTo>
                    <a:pt x="63971" y="28236"/>
                  </a:lnTo>
                  <a:lnTo>
                    <a:pt x="30150" y="59911"/>
                  </a:lnTo>
                  <a:lnTo>
                    <a:pt x="7967" y="100071"/>
                  </a:lnTo>
                  <a:lnTo>
                    <a:pt x="0" y="146304"/>
                  </a:lnTo>
                  <a:lnTo>
                    <a:pt x="7967" y="192536"/>
                  </a:lnTo>
                  <a:lnTo>
                    <a:pt x="30150" y="232696"/>
                  </a:lnTo>
                  <a:lnTo>
                    <a:pt x="63971" y="264371"/>
                  </a:lnTo>
                  <a:lnTo>
                    <a:pt x="106850" y="285146"/>
                  </a:lnTo>
                  <a:lnTo>
                    <a:pt x="156210" y="292608"/>
                  </a:lnTo>
                  <a:lnTo>
                    <a:pt x="205569" y="285146"/>
                  </a:lnTo>
                  <a:lnTo>
                    <a:pt x="248448" y="264371"/>
                  </a:lnTo>
                  <a:lnTo>
                    <a:pt x="282269" y="232696"/>
                  </a:lnTo>
                  <a:lnTo>
                    <a:pt x="304452" y="192536"/>
                  </a:lnTo>
                  <a:lnTo>
                    <a:pt x="312419" y="146304"/>
                  </a:lnTo>
                  <a:lnTo>
                    <a:pt x="304452" y="100071"/>
                  </a:lnTo>
                  <a:lnTo>
                    <a:pt x="282269" y="59911"/>
                  </a:lnTo>
                  <a:lnTo>
                    <a:pt x="248448" y="28236"/>
                  </a:lnTo>
                  <a:lnTo>
                    <a:pt x="205569" y="7461"/>
                  </a:lnTo>
                  <a:lnTo>
                    <a:pt x="15621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" name="object 34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021711" y="3014853"/>
              <a:ext cx="189340" cy="168910"/>
            </a:xfrm>
            <a:prstGeom prst="rect">
              <a:avLst/>
            </a:prstGeom>
          </p:spPr>
        </p:pic>
      </p:grpSp>
      <p:sp>
        <p:nvSpPr>
          <p:cNvPr id="35" name="object 35"/>
          <p:cNvSpPr txBox="1"/>
          <p:nvPr/>
        </p:nvSpPr>
        <p:spPr>
          <a:xfrm>
            <a:off x="2981070" y="3269361"/>
            <a:ext cx="31115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90" dirty="0">
                <a:solidFill>
                  <a:srgbClr val="5F5F5F"/>
                </a:solidFill>
                <a:latin typeface="Century Gothic"/>
                <a:cs typeface="Century Gothic"/>
              </a:rPr>
              <a:t>KPIs</a:t>
            </a:r>
            <a:endParaRPr sz="1000">
              <a:latin typeface="Century Gothic"/>
              <a:cs typeface="Century Gothic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1283208" y="4303763"/>
            <a:ext cx="1729105" cy="1006475"/>
            <a:chOff x="1283208" y="4303763"/>
            <a:chExt cx="1729105" cy="1006475"/>
          </a:xfrm>
        </p:grpSpPr>
        <p:sp>
          <p:nvSpPr>
            <p:cNvPr id="37" name="object 37"/>
            <p:cNvSpPr/>
            <p:nvPr/>
          </p:nvSpPr>
          <p:spPr>
            <a:xfrm>
              <a:off x="1283208" y="4733543"/>
              <a:ext cx="1729105" cy="576580"/>
            </a:xfrm>
            <a:custGeom>
              <a:avLst/>
              <a:gdLst/>
              <a:ahLst/>
              <a:cxnLst/>
              <a:rect l="l" t="t" r="r" b="b"/>
              <a:pathLst>
                <a:path w="1729105" h="576579">
                  <a:moveTo>
                    <a:pt x="1728978" y="547116"/>
                  </a:moveTo>
                  <a:lnTo>
                    <a:pt x="1722628" y="534416"/>
                  </a:lnTo>
                  <a:lnTo>
                    <a:pt x="1690878" y="470928"/>
                  </a:lnTo>
                  <a:lnTo>
                    <a:pt x="1652778" y="547116"/>
                  </a:lnTo>
                  <a:lnTo>
                    <a:pt x="1684528" y="547116"/>
                  </a:lnTo>
                  <a:lnTo>
                    <a:pt x="1684528" y="562356"/>
                  </a:lnTo>
                  <a:lnTo>
                    <a:pt x="856996" y="562356"/>
                  </a:lnTo>
                  <a:lnTo>
                    <a:pt x="856996" y="0"/>
                  </a:lnTo>
                  <a:lnTo>
                    <a:pt x="856742" y="0"/>
                  </a:lnTo>
                  <a:lnTo>
                    <a:pt x="844296" y="0"/>
                  </a:lnTo>
                  <a:lnTo>
                    <a:pt x="844042" y="0"/>
                  </a:lnTo>
                  <a:lnTo>
                    <a:pt x="844042" y="563499"/>
                  </a:lnTo>
                  <a:lnTo>
                    <a:pt x="44450" y="563499"/>
                  </a:lnTo>
                  <a:lnTo>
                    <a:pt x="44450" y="548894"/>
                  </a:lnTo>
                  <a:lnTo>
                    <a:pt x="76200" y="548894"/>
                  </a:lnTo>
                  <a:lnTo>
                    <a:pt x="69850" y="536194"/>
                  </a:lnTo>
                  <a:lnTo>
                    <a:pt x="38100" y="472694"/>
                  </a:lnTo>
                  <a:lnTo>
                    <a:pt x="0" y="548894"/>
                  </a:lnTo>
                  <a:lnTo>
                    <a:pt x="31750" y="548894"/>
                  </a:lnTo>
                  <a:lnTo>
                    <a:pt x="31750" y="576199"/>
                  </a:lnTo>
                  <a:lnTo>
                    <a:pt x="856996" y="576199"/>
                  </a:lnTo>
                  <a:lnTo>
                    <a:pt x="856996" y="575056"/>
                  </a:lnTo>
                  <a:lnTo>
                    <a:pt x="1697228" y="575056"/>
                  </a:lnTo>
                  <a:lnTo>
                    <a:pt x="1697228" y="568706"/>
                  </a:lnTo>
                  <a:lnTo>
                    <a:pt x="1697228" y="562356"/>
                  </a:lnTo>
                  <a:lnTo>
                    <a:pt x="1697228" y="547116"/>
                  </a:lnTo>
                  <a:lnTo>
                    <a:pt x="1728978" y="547116"/>
                  </a:lnTo>
                  <a:close/>
                </a:path>
              </a:pathLst>
            </a:custGeom>
            <a:solidFill>
              <a:srgbClr val="0871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8" name="object 3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562100" y="4303763"/>
              <a:ext cx="1193291" cy="505980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744980" y="4392155"/>
              <a:ext cx="826020" cy="368820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1588008" y="4329683"/>
              <a:ext cx="1091565" cy="403860"/>
            </a:xfrm>
            <a:custGeom>
              <a:avLst/>
              <a:gdLst/>
              <a:ahLst/>
              <a:cxnLst/>
              <a:rect l="l" t="t" r="r" b="b"/>
              <a:pathLst>
                <a:path w="1091564" h="403860">
                  <a:moveTo>
                    <a:pt x="1023873" y="0"/>
                  </a:moveTo>
                  <a:lnTo>
                    <a:pt x="67309" y="0"/>
                  </a:lnTo>
                  <a:lnTo>
                    <a:pt x="41094" y="5284"/>
                  </a:lnTo>
                  <a:lnTo>
                    <a:pt x="19700" y="19700"/>
                  </a:lnTo>
                  <a:lnTo>
                    <a:pt x="5284" y="41094"/>
                  </a:lnTo>
                  <a:lnTo>
                    <a:pt x="0" y="67310"/>
                  </a:lnTo>
                  <a:lnTo>
                    <a:pt x="0" y="336550"/>
                  </a:lnTo>
                  <a:lnTo>
                    <a:pt x="5284" y="362765"/>
                  </a:lnTo>
                  <a:lnTo>
                    <a:pt x="19700" y="384159"/>
                  </a:lnTo>
                  <a:lnTo>
                    <a:pt x="41094" y="398575"/>
                  </a:lnTo>
                  <a:lnTo>
                    <a:pt x="67309" y="403860"/>
                  </a:lnTo>
                  <a:lnTo>
                    <a:pt x="1023873" y="403860"/>
                  </a:lnTo>
                  <a:lnTo>
                    <a:pt x="1050089" y="398575"/>
                  </a:lnTo>
                  <a:lnTo>
                    <a:pt x="1071483" y="384159"/>
                  </a:lnTo>
                  <a:lnTo>
                    <a:pt x="1085899" y="362765"/>
                  </a:lnTo>
                  <a:lnTo>
                    <a:pt x="1091184" y="336550"/>
                  </a:lnTo>
                  <a:lnTo>
                    <a:pt x="1091184" y="67310"/>
                  </a:lnTo>
                  <a:lnTo>
                    <a:pt x="1085899" y="41094"/>
                  </a:lnTo>
                  <a:lnTo>
                    <a:pt x="1071483" y="19700"/>
                  </a:lnTo>
                  <a:lnTo>
                    <a:pt x="1050089" y="5284"/>
                  </a:lnTo>
                  <a:lnTo>
                    <a:pt x="1023873" y="0"/>
                  </a:lnTo>
                  <a:close/>
                </a:path>
              </a:pathLst>
            </a:custGeom>
            <a:solidFill>
              <a:srgbClr val="0871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1" name="object 41"/>
          <p:cNvSpPr txBox="1"/>
          <p:nvPr/>
        </p:nvSpPr>
        <p:spPr>
          <a:xfrm>
            <a:off x="1835657" y="4438903"/>
            <a:ext cx="59626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60" dirty="0">
                <a:solidFill>
                  <a:srgbClr val="FFFFFF"/>
                </a:solidFill>
                <a:latin typeface="Century Gothic"/>
                <a:cs typeface="Century Gothic"/>
              </a:rPr>
              <a:t>QUALITY</a:t>
            </a:r>
            <a:endParaRPr sz="1000">
              <a:latin typeface="Century Gothic"/>
              <a:cs typeface="Century Gothic"/>
            </a:endParaRPr>
          </a:p>
        </p:txBody>
      </p:sp>
      <p:grpSp>
        <p:nvGrpSpPr>
          <p:cNvPr id="42" name="object 42"/>
          <p:cNvGrpSpPr/>
          <p:nvPr/>
        </p:nvGrpSpPr>
        <p:grpSpPr>
          <a:xfrm>
            <a:off x="716280" y="3858780"/>
            <a:ext cx="1793875" cy="1763395"/>
            <a:chOff x="716280" y="3858780"/>
            <a:chExt cx="1793875" cy="1763395"/>
          </a:xfrm>
        </p:grpSpPr>
        <p:pic>
          <p:nvPicPr>
            <p:cNvPr id="43" name="object 43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807463" y="3858780"/>
              <a:ext cx="702538" cy="637019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833372" y="3884676"/>
              <a:ext cx="629411" cy="568451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880616" y="3927348"/>
              <a:ext cx="505967" cy="449579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16280" y="5180076"/>
              <a:ext cx="1258824" cy="414540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749808" y="5199875"/>
              <a:ext cx="1190256" cy="422186"/>
            </a:xfrm>
            <a:prstGeom prst="rect">
              <a:avLst/>
            </a:prstGeom>
          </p:spPr>
        </p:pic>
        <p:sp>
          <p:nvSpPr>
            <p:cNvPr id="48" name="object 48"/>
            <p:cNvSpPr/>
            <p:nvPr/>
          </p:nvSpPr>
          <p:spPr>
            <a:xfrm>
              <a:off x="742188" y="5205984"/>
              <a:ext cx="1156970" cy="312420"/>
            </a:xfrm>
            <a:custGeom>
              <a:avLst/>
              <a:gdLst/>
              <a:ahLst/>
              <a:cxnLst/>
              <a:rect l="l" t="t" r="r" b="b"/>
              <a:pathLst>
                <a:path w="1156970" h="312420">
                  <a:moveTo>
                    <a:pt x="1060958" y="0"/>
                  </a:moveTo>
                  <a:lnTo>
                    <a:pt x="95808" y="0"/>
                  </a:lnTo>
                  <a:lnTo>
                    <a:pt x="58518" y="7532"/>
                  </a:lnTo>
                  <a:lnTo>
                    <a:pt x="28063" y="28067"/>
                  </a:lnTo>
                  <a:lnTo>
                    <a:pt x="7529" y="58507"/>
                  </a:lnTo>
                  <a:lnTo>
                    <a:pt x="0" y="95758"/>
                  </a:lnTo>
                  <a:lnTo>
                    <a:pt x="0" y="216662"/>
                  </a:lnTo>
                  <a:lnTo>
                    <a:pt x="7529" y="253912"/>
                  </a:lnTo>
                  <a:lnTo>
                    <a:pt x="28063" y="284353"/>
                  </a:lnTo>
                  <a:lnTo>
                    <a:pt x="58518" y="304887"/>
                  </a:lnTo>
                  <a:lnTo>
                    <a:pt x="95808" y="312420"/>
                  </a:lnTo>
                  <a:lnTo>
                    <a:pt x="1060958" y="312420"/>
                  </a:lnTo>
                  <a:lnTo>
                    <a:pt x="1098208" y="304887"/>
                  </a:lnTo>
                  <a:lnTo>
                    <a:pt x="1128648" y="284353"/>
                  </a:lnTo>
                  <a:lnTo>
                    <a:pt x="1149183" y="253912"/>
                  </a:lnTo>
                  <a:lnTo>
                    <a:pt x="1156716" y="216662"/>
                  </a:lnTo>
                  <a:lnTo>
                    <a:pt x="1156716" y="95758"/>
                  </a:lnTo>
                  <a:lnTo>
                    <a:pt x="1149183" y="58507"/>
                  </a:lnTo>
                  <a:lnTo>
                    <a:pt x="1128648" y="28067"/>
                  </a:lnTo>
                  <a:lnTo>
                    <a:pt x="1098208" y="7532"/>
                  </a:lnTo>
                  <a:lnTo>
                    <a:pt x="106095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9" name="object 49"/>
          <p:cNvSpPr txBox="1"/>
          <p:nvPr/>
        </p:nvSpPr>
        <p:spPr>
          <a:xfrm>
            <a:off x="855065" y="5253354"/>
            <a:ext cx="9309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087150"/>
                </a:solidFill>
                <a:latin typeface="Century Gothic"/>
                <a:cs typeface="Century Gothic"/>
              </a:rPr>
              <a:t>Satisfaction</a:t>
            </a:r>
            <a:endParaRPr sz="1200">
              <a:latin typeface="Century Gothic"/>
              <a:cs typeface="Century Gothic"/>
            </a:endParaRPr>
          </a:p>
        </p:txBody>
      </p:sp>
      <p:grpSp>
        <p:nvGrpSpPr>
          <p:cNvPr id="50" name="object 50"/>
          <p:cNvGrpSpPr/>
          <p:nvPr/>
        </p:nvGrpSpPr>
        <p:grpSpPr>
          <a:xfrm>
            <a:off x="2369820" y="5123688"/>
            <a:ext cx="1259205" cy="565785"/>
            <a:chOff x="2369820" y="5123688"/>
            <a:chExt cx="1259205" cy="565785"/>
          </a:xfrm>
        </p:grpSpPr>
        <p:pic>
          <p:nvPicPr>
            <p:cNvPr id="51" name="object 5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369820" y="5178552"/>
              <a:ext cx="1258824" cy="413042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2508504" y="5123688"/>
              <a:ext cx="981468" cy="565378"/>
            </a:xfrm>
            <a:prstGeom prst="rect">
              <a:avLst/>
            </a:prstGeom>
          </p:spPr>
        </p:pic>
        <p:sp>
          <p:nvSpPr>
            <p:cNvPr id="53" name="object 53"/>
            <p:cNvSpPr/>
            <p:nvPr/>
          </p:nvSpPr>
          <p:spPr>
            <a:xfrm>
              <a:off x="2395728" y="5204460"/>
              <a:ext cx="1156970" cy="311150"/>
            </a:xfrm>
            <a:custGeom>
              <a:avLst/>
              <a:gdLst/>
              <a:ahLst/>
              <a:cxnLst/>
              <a:rect l="l" t="t" r="r" b="b"/>
              <a:pathLst>
                <a:path w="1156970" h="311150">
                  <a:moveTo>
                    <a:pt x="1061339" y="0"/>
                  </a:moveTo>
                  <a:lnTo>
                    <a:pt x="95377" y="0"/>
                  </a:lnTo>
                  <a:lnTo>
                    <a:pt x="58239" y="7491"/>
                  </a:lnTo>
                  <a:lnTo>
                    <a:pt x="27924" y="27924"/>
                  </a:lnTo>
                  <a:lnTo>
                    <a:pt x="7491" y="58239"/>
                  </a:lnTo>
                  <a:lnTo>
                    <a:pt x="0" y="95376"/>
                  </a:lnTo>
                  <a:lnTo>
                    <a:pt x="0" y="215518"/>
                  </a:lnTo>
                  <a:lnTo>
                    <a:pt x="7491" y="252656"/>
                  </a:lnTo>
                  <a:lnTo>
                    <a:pt x="27924" y="282971"/>
                  </a:lnTo>
                  <a:lnTo>
                    <a:pt x="58239" y="303404"/>
                  </a:lnTo>
                  <a:lnTo>
                    <a:pt x="95377" y="310895"/>
                  </a:lnTo>
                  <a:lnTo>
                    <a:pt x="1061339" y="310895"/>
                  </a:lnTo>
                  <a:lnTo>
                    <a:pt x="1098476" y="303404"/>
                  </a:lnTo>
                  <a:lnTo>
                    <a:pt x="1128791" y="282971"/>
                  </a:lnTo>
                  <a:lnTo>
                    <a:pt x="1149224" y="252656"/>
                  </a:lnTo>
                  <a:lnTo>
                    <a:pt x="1156716" y="215518"/>
                  </a:lnTo>
                  <a:lnTo>
                    <a:pt x="1156716" y="95376"/>
                  </a:lnTo>
                  <a:lnTo>
                    <a:pt x="1149224" y="58239"/>
                  </a:lnTo>
                  <a:lnTo>
                    <a:pt x="1128791" y="27924"/>
                  </a:lnTo>
                  <a:lnTo>
                    <a:pt x="1098476" y="7491"/>
                  </a:lnTo>
                  <a:lnTo>
                    <a:pt x="106133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4" name="object 54"/>
          <p:cNvSpPr txBox="1"/>
          <p:nvPr/>
        </p:nvSpPr>
        <p:spPr>
          <a:xfrm>
            <a:off x="2605785" y="5173472"/>
            <a:ext cx="737235" cy="36322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indent="57785">
              <a:lnSpc>
                <a:spcPct val="100899"/>
              </a:lnSpc>
              <a:spcBef>
                <a:spcPts val="90"/>
              </a:spcBef>
            </a:pPr>
            <a:r>
              <a:rPr sz="1100" spc="-10" dirty="0">
                <a:solidFill>
                  <a:srgbClr val="087150"/>
                </a:solidFill>
                <a:latin typeface="Century Gothic"/>
                <a:cs typeface="Century Gothic"/>
              </a:rPr>
              <a:t>Meeting standards</a:t>
            </a:r>
            <a:endParaRPr sz="1100">
              <a:latin typeface="Century Gothic"/>
              <a:cs typeface="Century Gothic"/>
            </a:endParaRPr>
          </a:p>
        </p:txBody>
      </p:sp>
      <p:grpSp>
        <p:nvGrpSpPr>
          <p:cNvPr id="55" name="object 55"/>
          <p:cNvGrpSpPr/>
          <p:nvPr/>
        </p:nvGrpSpPr>
        <p:grpSpPr>
          <a:xfrm>
            <a:off x="786314" y="5545835"/>
            <a:ext cx="1179830" cy="588645"/>
            <a:chOff x="786314" y="5545835"/>
            <a:chExt cx="1179830" cy="588645"/>
          </a:xfrm>
        </p:grpSpPr>
        <p:pic>
          <p:nvPicPr>
            <p:cNvPr id="56" name="object 56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786314" y="5797255"/>
              <a:ext cx="1179727" cy="336846"/>
            </a:xfrm>
            <a:prstGeom prst="rect">
              <a:avLst/>
            </a:prstGeom>
          </p:spPr>
        </p:pic>
        <p:sp>
          <p:nvSpPr>
            <p:cNvPr id="57" name="object 57"/>
            <p:cNvSpPr/>
            <p:nvPr/>
          </p:nvSpPr>
          <p:spPr>
            <a:xfrm>
              <a:off x="803148" y="5814059"/>
              <a:ext cx="1096010" cy="253365"/>
            </a:xfrm>
            <a:custGeom>
              <a:avLst/>
              <a:gdLst/>
              <a:ahLst/>
              <a:cxnLst/>
              <a:rect l="l" t="t" r="r" b="b"/>
              <a:pathLst>
                <a:path w="1096010" h="253364">
                  <a:moveTo>
                    <a:pt x="1053591" y="0"/>
                  </a:moveTo>
                  <a:lnTo>
                    <a:pt x="42164" y="0"/>
                  </a:lnTo>
                  <a:lnTo>
                    <a:pt x="25749" y="3312"/>
                  </a:lnTo>
                  <a:lnTo>
                    <a:pt x="12347" y="12347"/>
                  </a:lnTo>
                  <a:lnTo>
                    <a:pt x="3312" y="25749"/>
                  </a:lnTo>
                  <a:lnTo>
                    <a:pt x="0" y="42163"/>
                  </a:lnTo>
                  <a:lnTo>
                    <a:pt x="0" y="210819"/>
                  </a:lnTo>
                  <a:lnTo>
                    <a:pt x="3312" y="227234"/>
                  </a:lnTo>
                  <a:lnTo>
                    <a:pt x="12347" y="240636"/>
                  </a:lnTo>
                  <a:lnTo>
                    <a:pt x="25749" y="249671"/>
                  </a:lnTo>
                  <a:lnTo>
                    <a:pt x="42164" y="252983"/>
                  </a:lnTo>
                  <a:lnTo>
                    <a:pt x="1053591" y="252983"/>
                  </a:lnTo>
                  <a:lnTo>
                    <a:pt x="1069984" y="249671"/>
                  </a:lnTo>
                  <a:lnTo>
                    <a:pt x="1083389" y="240636"/>
                  </a:lnTo>
                  <a:lnTo>
                    <a:pt x="1092436" y="227234"/>
                  </a:lnTo>
                  <a:lnTo>
                    <a:pt x="1095756" y="210819"/>
                  </a:lnTo>
                  <a:lnTo>
                    <a:pt x="1095756" y="42163"/>
                  </a:lnTo>
                  <a:lnTo>
                    <a:pt x="1092436" y="25749"/>
                  </a:lnTo>
                  <a:lnTo>
                    <a:pt x="1083389" y="12347"/>
                  </a:lnTo>
                  <a:lnTo>
                    <a:pt x="1069984" y="3312"/>
                  </a:lnTo>
                  <a:lnTo>
                    <a:pt x="1053591" y="0"/>
                  </a:lnTo>
                  <a:close/>
                </a:path>
              </a:pathLst>
            </a:custGeom>
            <a:solidFill>
              <a:srgbClr val="DFDF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8" name="object 58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165860" y="5545835"/>
              <a:ext cx="417588" cy="396278"/>
            </a:xfrm>
            <a:prstGeom prst="rect">
              <a:avLst/>
            </a:prstGeom>
          </p:spPr>
        </p:pic>
        <p:sp>
          <p:nvSpPr>
            <p:cNvPr id="59" name="object 59"/>
            <p:cNvSpPr/>
            <p:nvPr/>
          </p:nvSpPr>
          <p:spPr>
            <a:xfrm>
              <a:off x="1194816" y="5573267"/>
              <a:ext cx="312420" cy="292735"/>
            </a:xfrm>
            <a:custGeom>
              <a:avLst/>
              <a:gdLst/>
              <a:ahLst/>
              <a:cxnLst/>
              <a:rect l="l" t="t" r="r" b="b"/>
              <a:pathLst>
                <a:path w="312419" h="292735">
                  <a:moveTo>
                    <a:pt x="156209" y="0"/>
                  </a:moveTo>
                  <a:lnTo>
                    <a:pt x="106836" y="7459"/>
                  </a:lnTo>
                  <a:lnTo>
                    <a:pt x="63954" y="28229"/>
                  </a:lnTo>
                  <a:lnTo>
                    <a:pt x="30139" y="59900"/>
                  </a:lnTo>
                  <a:lnTo>
                    <a:pt x="7963" y="100062"/>
                  </a:lnTo>
                  <a:lnTo>
                    <a:pt x="0" y="146303"/>
                  </a:lnTo>
                  <a:lnTo>
                    <a:pt x="7963" y="192545"/>
                  </a:lnTo>
                  <a:lnTo>
                    <a:pt x="30139" y="232707"/>
                  </a:lnTo>
                  <a:lnTo>
                    <a:pt x="63954" y="264378"/>
                  </a:lnTo>
                  <a:lnTo>
                    <a:pt x="106836" y="285148"/>
                  </a:lnTo>
                  <a:lnTo>
                    <a:pt x="156209" y="292607"/>
                  </a:lnTo>
                  <a:lnTo>
                    <a:pt x="205569" y="285148"/>
                  </a:lnTo>
                  <a:lnTo>
                    <a:pt x="248448" y="264378"/>
                  </a:lnTo>
                  <a:lnTo>
                    <a:pt x="282269" y="232707"/>
                  </a:lnTo>
                  <a:lnTo>
                    <a:pt x="304452" y="192545"/>
                  </a:lnTo>
                  <a:lnTo>
                    <a:pt x="312420" y="146303"/>
                  </a:lnTo>
                  <a:lnTo>
                    <a:pt x="304452" y="100062"/>
                  </a:lnTo>
                  <a:lnTo>
                    <a:pt x="282269" y="59900"/>
                  </a:lnTo>
                  <a:lnTo>
                    <a:pt x="248448" y="28229"/>
                  </a:lnTo>
                  <a:lnTo>
                    <a:pt x="205569" y="7459"/>
                  </a:lnTo>
                  <a:lnTo>
                    <a:pt x="15620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0" name="object 60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255407" y="5623928"/>
              <a:ext cx="190868" cy="167360"/>
            </a:xfrm>
            <a:prstGeom prst="rect">
              <a:avLst/>
            </a:prstGeom>
          </p:spPr>
        </p:pic>
      </p:grpSp>
      <p:sp>
        <p:nvSpPr>
          <p:cNvPr id="61" name="object 61"/>
          <p:cNvSpPr txBox="1"/>
          <p:nvPr/>
        </p:nvSpPr>
        <p:spPr>
          <a:xfrm>
            <a:off x="1222349" y="5889447"/>
            <a:ext cx="31115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90" dirty="0">
                <a:solidFill>
                  <a:srgbClr val="5F5F5F"/>
                </a:solidFill>
                <a:latin typeface="Century Gothic"/>
                <a:cs typeface="Century Gothic"/>
              </a:rPr>
              <a:t>KPIs</a:t>
            </a:r>
            <a:endParaRPr sz="1000">
              <a:latin typeface="Century Gothic"/>
              <a:cs typeface="Century Gothic"/>
            </a:endParaRPr>
          </a:p>
        </p:txBody>
      </p:sp>
      <p:grpSp>
        <p:nvGrpSpPr>
          <p:cNvPr id="62" name="object 62"/>
          <p:cNvGrpSpPr/>
          <p:nvPr/>
        </p:nvGrpSpPr>
        <p:grpSpPr>
          <a:xfrm>
            <a:off x="2452046" y="5527547"/>
            <a:ext cx="1179830" cy="588645"/>
            <a:chOff x="2452046" y="5527547"/>
            <a:chExt cx="1179830" cy="588645"/>
          </a:xfrm>
        </p:grpSpPr>
        <p:pic>
          <p:nvPicPr>
            <p:cNvPr id="63" name="object 63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2452046" y="5778967"/>
              <a:ext cx="1179727" cy="336846"/>
            </a:xfrm>
            <a:prstGeom prst="rect">
              <a:avLst/>
            </a:prstGeom>
          </p:spPr>
        </p:pic>
        <p:sp>
          <p:nvSpPr>
            <p:cNvPr id="64" name="object 64"/>
            <p:cNvSpPr/>
            <p:nvPr/>
          </p:nvSpPr>
          <p:spPr>
            <a:xfrm>
              <a:off x="2468880" y="5795771"/>
              <a:ext cx="1096010" cy="253365"/>
            </a:xfrm>
            <a:custGeom>
              <a:avLst/>
              <a:gdLst/>
              <a:ahLst/>
              <a:cxnLst/>
              <a:rect l="l" t="t" r="r" b="b"/>
              <a:pathLst>
                <a:path w="1096010" h="253364">
                  <a:moveTo>
                    <a:pt x="1053592" y="0"/>
                  </a:moveTo>
                  <a:lnTo>
                    <a:pt x="42163" y="0"/>
                  </a:lnTo>
                  <a:lnTo>
                    <a:pt x="25771" y="3312"/>
                  </a:lnTo>
                  <a:lnTo>
                    <a:pt x="12366" y="12347"/>
                  </a:lnTo>
                  <a:lnTo>
                    <a:pt x="3319" y="25749"/>
                  </a:lnTo>
                  <a:lnTo>
                    <a:pt x="0" y="42163"/>
                  </a:lnTo>
                  <a:lnTo>
                    <a:pt x="0" y="210819"/>
                  </a:lnTo>
                  <a:lnTo>
                    <a:pt x="3319" y="227234"/>
                  </a:lnTo>
                  <a:lnTo>
                    <a:pt x="12366" y="240636"/>
                  </a:lnTo>
                  <a:lnTo>
                    <a:pt x="25771" y="249671"/>
                  </a:lnTo>
                  <a:lnTo>
                    <a:pt x="42163" y="252983"/>
                  </a:lnTo>
                  <a:lnTo>
                    <a:pt x="1053592" y="252983"/>
                  </a:lnTo>
                  <a:lnTo>
                    <a:pt x="1069984" y="249671"/>
                  </a:lnTo>
                  <a:lnTo>
                    <a:pt x="1083389" y="240636"/>
                  </a:lnTo>
                  <a:lnTo>
                    <a:pt x="1092436" y="227234"/>
                  </a:lnTo>
                  <a:lnTo>
                    <a:pt x="1095756" y="210819"/>
                  </a:lnTo>
                  <a:lnTo>
                    <a:pt x="1095756" y="42163"/>
                  </a:lnTo>
                  <a:lnTo>
                    <a:pt x="1092436" y="25749"/>
                  </a:lnTo>
                  <a:lnTo>
                    <a:pt x="1083389" y="12347"/>
                  </a:lnTo>
                  <a:lnTo>
                    <a:pt x="1069984" y="3312"/>
                  </a:lnTo>
                  <a:lnTo>
                    <a:pt x="1053592" y="0"/>
                  </a:lnTo>
                  <a:close/>
                </a:path>
              </a:pathLst>
            </a:custGeom>
            <a:solidFill>
              <a:srgbClr val="DFDF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5" name="object 65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2831592" y="5527547"/>
              <a:ext cx="417588" cy="394766"/>
            </a:xfrm>
            <a:prstGeom prst="rect">
              <a:avLst/>
            </a:prstGeom>
          </p:spPr>
        </p:pic>
        <p:sp>
          <p:nvSpPr>
            <p:cNvPr id="66" name="object 66"/>
            <p:cNvSpPr/>
            <p:nvPr/>
          </p:nvSpPr>
          <p:spPr>
            <a:xfrm>
              <a:off x="2860548" y="5554979"/>
              <a:ext cx="312420" cy="291465"/>
            </a:xfrm>
            <a:custGeom>
              <a:avLst/>
              <a:gdLst/>
              <a:ahLst/>
              <a:cxnLst/>
              <a:rect l="l" t="t" r="r" b="b"/>
              <a:pathLst>
                <a:path w="312419" h="291464">
                  <a:moveTo>
                    <a:pt x="156209" y="0"/>
                  </a:moveTo>
                  <a:lnTo>
                    <a:pt x="106850" y="7420"/>
                  </a:lnTo>
                  <a:lnTo>
                    <a:pt x="63971" y="28081"/>
                  </a:lnTo>
                  <a:lnTo>
                    <a:pt x="30150" y="59587"/>
                  </a:lnTo>
                  <a:lnTo>
                    <a:pt x="7967" y="99540"/>
                  </a:lnTo>
                  <a:lnTo>
                    <a:pt x="0" y="145542"/>
                  </a:lnTo>
                  <a:lnTo>
                    <a:pt x="7967" y="191543"/>
                  </a:lnTo>
                  <a:lnTo>
                    <a:pt x="30150" y="231496"/>
                  </a:lnTo>
                  <a:lnTo>
                    <a:pt x="63971" y="263002"/>
                  </a:lnTo>
                  <a:lnTo>
                    <a:pt x="106850" y="283663"/>
                  </a:lnTo>
                  <a:lnTo>
                    <a:pt x="156209" y="291084"/>
                  </a:lnTo>
                  <a:lnTo>
                    <a:pt x="205569" y="283663"/>
                  </a:lnTo>
                  <a:lnTo>
                    <a:pt x="248448" y="263002"/>
                  </a:lnTo>
                  <a:lnTo>
                    <a:pt x="282269" y="231496"/>
                  </a:lnTo>
                  <a:lnTo>
                    <a:pt x="304452" y="191543"/>
                  </a:lnTo>
                  <a:lnTo>
                    <a:pt x="312419" y="145542"/>
                  </a:lnTo>
                  <a:lnTo>
                    <a:pt x="304452" y="99540"/>
                  </a:lnTo>
                  <a:lnTo>
                    <a:pt x="282269" y="59587"/>
                  </a:lnTo>
                  <a:lnTo>
                    <a:pt x="248448" y="28081"/>
                  </a:lnTo>
                  <a:lnTo>
                    <a:pt x="205569" y="7420"/>
                  </a:lnTo>
                  <a:lnTo>
                    <a:pt x="15620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2921343" y="5605640"/>
              <a:ext cx="191135" cy="168275"/>
            </a:xfrm>
            <a:custGeom>
              <a:avLst/>
              <a:gdLst/>
              <a:ahLst/>
              <a:cxnLst/>
              <a:rect l="l" t="t" r="r" b="b"/>
              <a:pathLst>
                <a:path w="191135" h="168275">
                  <a:moveTo>
                    <a:pt x="176187" y="13779"/>
                  </a:moveTo>
                  <a:lnTo>
                    <a:pt x="175247" y="10033"/>
                  </a:lnTo>
                  <a:lnTo>
                    <a:pt x="175171" y="9690"/>
                  </a:lnTo>
                  <a:lnTo>
                    <a:pt x="175044" y="9385"/>
                  </a:lnTo>
                  <a:lnTo>
                    <a:pt x="174917" y="8788"/>
                  </a:lnTo>
                  <a:lnTo>
                    <a:pt x="174396" y="7073"/>
                  </a:lnTo>
                  <a:lnTo>
                    <a:pt x="174294" y="6731"/>
                  </a:lnTo>
                  <a:lnTo>
                    <a:pt x="173266" y="3251"/>
                  </a:lnTo>
                  <a:lnTo>
                    <a:pt x="169405" y="1193"/>
                  </a:lnTo>
                  <a:lnTo>
                    <a:pt x="169405" y="9258"/>
                  </a:lnTo>
                  <a:lnTo>
                    <a:pt x="169202" y="9258"/>
                  </a:lnTo>
                  <a:lnTo>
                    <a:pt x="169202" y="14592"/>
                  </a:lnTo>
                  <a:lnTo>
                    <a:pt x="166916" y="16751"/>
                  </a:lnTo>
                  <a:lnTo>
                    <a:pt x="160820" y="16751"/>
                  </a:lnTo>
                  <a:lnTo>
                    <a:pt x="158534" y="14592"/>
                  </a:lnTo>
                  <a:lnTo>
                    <a:pt x="158648" y="9385"/>
                  </a:lnTo>
                  <a:lnTo>
                    <a:pt x="158661" y="9258"/>
                  </a:lnTo>
                  <a:lnTo>
                    <a:pt x="160820" y="7073"/>
                  </a:lnTo>
                  <a:lnTo>
                    <a:pt x="163614" y="6731"/>
                  </a:lnTo>
                  <a:lnTo>
                    <a:pt x="166789" y="6731"/>
                  </a:lnTo>
                  <a:lnTo>
                    <a:pt x="169405" y="9258"/>
                  </a:lnTo>
                  <a:lnTo>
                    <a:pt x="169405" y="1193"/>
                  </a:lnTo>
                  <a:lnTo>
                    <a:pt x="167170" y="0"/>
                  </a:lnTo>
                  <a:lnTo>
                    <a:pt x="154825" y="3251"/>
                  </a:lnTo>
                  <a:lnTo>
                    <a:pt x="151511" y="8788"/>
                  </a:lnTo>
                  <a:lnTo>
                    <a:pt x="151536" y="10033"/>
                  </a:lnTo>
                  <a:lnTo>
                    <a:pt x="152857" y="14592"/>
                  </a:lnTo>
                  <a:lnTo>
                    <a:pt x="152946" y="14897"/>
                  </a:lnTo>
                  <a:lnTo>
                    <a:pt x="153327" y="15633"/>
                  </a:lnTo>
                  <a:lnTo>
                    <a:pt x="153327" y="16370"/>
                  </a:lnTo>
                  <a:lnTo>
                    <a:pt x="152565" y="16751"/>
                  </a:lnTo>
                  <a:lnTo>
                    <a:pt x="126403" y="36042"/>
                  </a:lnTo>
                  <a:lnTo>
                    <a:pt x="125641" y="36410"/>
                  </a:lnTo>
                  <a:lnTo>
                    <a:pt x="125260" y="36779"/>
                  </a:lnTo>
                  <a:lnTo>
                    <a:pt x="124498" y="36410"/>
                  </a:lnTo>
                  <a:lnTo>
                    <a:pt x="124244" y="36258"/>
                  </a:lnTo>
                  <a:lnTo>
                    <a:pt x="124244" y="43091"/>
                  </a:lnTo>
                  <a:lnTo>
                    <a:pt x="124117" y="43091"/>
                  </a:lnTo>
                  <a:lnTo>
                    <a:pt x="124066" y="46151"/>
                  </a:lnTo>
                  <a:lnTo>
                    <a:pt x="123964" y="47320"/>
                  </a:lnTo>
                  <a:lnTo>
                    <a:pt x="123863" y="48412"/>
                  </a:lnTo>
                  <a:lnTo>
                    <a:pt x="121450" y="50520"/>
                  </a:lnTo>
                  <a:lnTo>
                    <a:pt x="117563" y="50520"/>
                  </a:lnTo>
                  <a:lnTo>
                    <a:pt x="114719" y="50050"/>
                  </a:lnTo>
                  <a:lnTo>
                    <a:pt x="112941" y="47739"/>
                  </a:lnTo>
                  <a:lnTo>
                    <a:pt x="113271" y="46151"/>
                  </a:lnTo>
                  <a:lnTo>
                    <a:pt x="113360" y="45694"/>
                  </a:lnTo>
                  <a:lnTo>
                    <a:pt x="113449" y="45008"/>
                  </a:lnTo>
                  <a:lnTo>
                    <a:pt x="113563" y="42379"/>
                  </a:lnTo>
                  <a:lnTo>
                    <a:pt x="114414" y="41617"/>
                  </a:lnTo>
                  <a:lnTo>
                    <a:pt x="116116" y="40284"/>
                  </a:lnTo>
                  <a:lnTo>
                    <a:pt x="118910" y="40500"/>
                  </a:lnTo>
                  <a:lnTo>
                    <a:pt x="122999" y="40767"/>
                  </a:lnTo>
                  <a:lnTo>
                    <a:pt x="121907" y="40767"/>
                  </a:lnTo>
                  <a:lnTo>
                    <a:pt x="124244" y="43091"/>
                  </a:lnTo>
                  <a:lnTo>
                    <a:pt x="124244" y="36258"/>
                  </a:lnTo>
                  <a:lnTo>
                    <a:pt x="120307" y="33743"/>
                  </a:lnTo>
                  <a:lnTo>
                    <a:pt x="113931" y="34264"/>
                  </a:lnTo>
                  <a:lnTo>
                    <a:pt x="114642" y="34264"/>
                  </a:lnTo>
                  <a:lnTo>
                    <a:pt x="111036" y="37528"/>
                  </a:lnTo>
                  <a:lnTo>
                    <a:pt x="110274" y="38265"/>
                  </a:lnTo>
                  <a:lnTo>
                    <a:pt x="109893" y="38265"/>
                  </a:lnTo>
                  <a:lnTo>
                    <a:pt x="109004" y="37896"/>
                  </a:lnTo>
                  <a:lnTo>
                    <a:pt x="92824" y="30175"/>
                  </a:lnTo>
                  <a:lnTo>
                    <a:pt x="91897" y="29730"/>
                  </a:lnTo>
                  <a:lnTo>
                    <a:pt x="88011" y="27876"/>
                  </a:lnTo>
                  <a:lnTo>
                    <a:pt x="82588" y="25285"/>
                  </a:lnTo>
                  <a:lnTo>
                    <a:pt x="81838" y="24968"/>
                  </a:lnTo>
                  <a:lnTo>
                    <a:pt x="81826" y="19837"/>
                  </a:lnTo>
                  <a:lnTo>
                    <a:pt x="81508" y="18021"/>
                  </a:lnTo>
                  <a:lnTo>
                    <a:pt x="81432" y="17564"/>
                  </a:lnTo>
                  <a:lnTo>
                    <a:pt x="80962" y="14897"/>
                  </a:lnTo>
                  <a:lnTo>
                    <a:pt x="80911" y="14592"/>
                  </a:lnTo>
                  <a:lnTo>
                    <a:pt x="80810" y="13970"/>
                  </a:lnTo>
                  <a:lnTo>
                    <a:pt x="75857" y="10706"/>
                  </a:lnTo>
                  <a:lnTo>
                    <a:pt x="75857" y="25552"/>
                  </a:lnTo>
                  <a:lnTo>
                    <a:pt x="73317" y="27876"/>
                  </a:lnTo>
                  <a:lnTo>
                    <a:pt x="70269" y="27876"/>
                  </a:lnTo>
                  <a:lnTo>
                    <a:pt x="67348" y="27686"/>
                  </a:lnTo>
                  <a:lnTo>
                    <a:pt x="65062" y="25412"/>
                  </a:lnTo>
                  <a:lnTo>
                    <a:pt x="65062" y="19837"/>
                  </a:lnTo>
                  <a:lnTo>
                    <a:pt x="75641" y="20459"/>
                  </a:lnTo>
                  <a:lnTo>
                    <a:pt x="75742" y="21564"/>
                  </a:lnTo>
                  <a:lnTo>
                    <a:pt x="75857" y="25552"/>
                  </a:lnTo>
                  <a:lnTo>
                    <a:pt x="75857" y="10706"/>
                  </a:lnTo>
                  <a:lnTo>
                    <a:pt x="74841" y="10033"/>
                  </a:lnTo>
                  <a:lnTo>
                    <a:pt x="62268" y="12014"/>
                  </a:lnTo>
                  <a:lnTo>
                    <a:pt x="58077" y="17564"/>
                  </a:lnTo>
                  <a:lnTo>
                    <a:pt x="59029" y="22491"/>
                  </a:lnTo>
                  <a:lnTo>
                    <a:pt x="59067" y="22682"/>
                  </a:lnTo>
                  <a:lnTo>
                    <a:pt x="59156" y="23152"/>
                  </a:lnTo>
                  <a:lnTo>
                    <a:pt x="59220" y="24218"/>
                  </a:lnTo>
                  <a:lnTo>
                    <a:pt x="58712" y="24968"/>
                  </a:lnTo>
                  <a:lnTo>
                    <a:pt x="57950" y="25285"/>
                  </a:lnTo>
                  <a:lnTo>
                    <a:pt x="36995" y="34556"/>
                  </a:lnTo>
                  <a:lnTo>
                    <a:pt x="35852" y="35293"/>
                  </a:lnTo>
                  <a:lnTo>
                    <a:pt x="35471" y="35293"/>
                  </a:lnTo>
                  <a:lnTo>
                    <a:pt x="34277" y="34264"/>
                  </a:lnTo>
                  <a:lnTo>
                    <a:pt x="32194" y="32600"/>
                  </a:lnTo>
                  <a:lnTo>
                    <a:pt x="32194" y="45313"/>
                  </a:lnTo>
                  <a:lnTo>
                    <a:pt x="29756" y="47548"/>
                  </a:lnTo>
                  <a:lnTo>
                    <a:pt x="26479" y="47548"/>
                  </a:lnTo>
                  <a:lnTo>
                    <a:pt x="23533" y="47320"/>
                  </a:lnTo>
                  <a:lnTo>
                    <a:pt x="21374" y="45008"/>
                  </a:lnTo>
                  <a:lnTo>
                    <a:pt x="21501" y="39306"/>
                  </a:lnTo>
                  <a:lnTo>
                    <a:pt x="23888" y="37160"/>
                  </a:lnTo>
                  <a:lnTo>
                    <a:pt x="29756" y="37160"/>
                  </a:lnTo>
                  <a:lnTo>
                    <a:pt x="32092" y="39306"/>
                  </a:lnTo>
                  <a:lnTo>
                    <a:pt x="32194" y="45313"/>
                  </a:lnTo>
                  <a:lnTo>
                    <a:pt x="32194" y="32600"/>
                  </a:lnTo>
                  <a:lnTo>
                    <a:pt x="30264" y="31051"/>
                  </a:lnTo>
                  <a:lnTo>
                    <a:pt x="26530" y="30848"/>
                  </a:lnTo>
                  <a:lnTo>
                    <a:pt x="24511" y="30848"/>
                  </a:lnTo>
                  <a:lnTo>
                    <a:pt x="20358" y="33439"/>
                  </a:lnTo>
                  <a:lnTo>
                    <a:pt x="15989" y="36410"/>
                  </a:lnTo>
                  <a:lnTo>
                    <a:pt x="16116" y="36410"/>
                  </a:lnTo>
                  <a:lnTo>
                    <a:pt x="14439" y="41236"/>
                  </a:lnTo>
                  <a:lnTo>
                    <a:pt x="14452" y="41617"/>
                  </a:lnTo>
                  <a:lnTo>
                    <a:pt x="16065" y="46151"/>
                  </a:lnTo>
                  <a:lnTo>
                    <a:pt x="17945" y="50927"/>
                  </a:lnTo>
                  <a:lnTo>
                    <a:pt x="23279" y="53784"/>
                  </a:lnTo>
                  <a:lnTo>
                    <a:pt x="28740" y="52743"/>
                  </a:lnTo>
                  <a:lnTo>
                    <a:pt x="34201" y="51993"/>
                  </a:lnTo>
                  <a:lnTo>
                    <a:pt x="38265" y="47548"/>
                  </a:lnTo>
                  <a:lnTo>
                    <a:pt x="38138" y="41236"/>
                  </a:lnTo>
                  <a:lnTo>
                    <a:pt x="37757" y="40500"/>
                  </a:lnTo>
                  <a:lnTo>
                    <a:pt x="45135" y="37160"/>
                  </a:lnTo>
                  <a:lnTo>
                    <a:pt x="49263" y="35293"/>
                  </a:lnTo>
                  <a:lnTo>
                    <a:pt x="60566" y="30175"/>
                  </a:lnTo>
                  <a:lnTo>
                    <a:pt x="61506" y="29730"/>
                  </a:lnTo>
                  <a:lnTo>
                    <a:pt x="61887" y="29730"/>
                  </a:lnTo>
                  <a:lnTo>
                    <a:pt x="62776" y="30480"/>
                  </a:lnTo>
                  <a:lnTo>
                    <a:pt x="66840" y="34264"/>
                  </a:lnTo>
                  <a:lnTo>
                    <a:pt x="73444" y="34417"/>
                  </a:lnTo>
                  <a:lnTo>
                    <a:pt x="77762" y="30848"/>
                  </a:lnTo>
                  <a:lnTo>
                    <a:pt x="78524" y="30175"/>
                  </a:lnTo>
                  <a:lnTo>
                    <a:pt x="79959" y="30175"/>
                  </a:lnTo>
                  <a:lnTo>
                    <a:pt x="80556" y="30480"/>
                  </a:lnTo>
                  <a:lnTo>
                    <a:pt x="105117" y="42379"/>
                  </a:lnTo>
                  <a:lnTo>
                    <a:pt x="106718" y="43091"/>
                  </a:lnTo>
                  <a:lnTo>
                    <a:pt x="107861" y="43459"/>
                  </a:lnTo>
                  <a:lnTo>
                    <a:pt x="107213" y="45008"/>
                  </a:lnTo>
                  <a:lnTo>
                    <a:pt x="107213" y="45694"/>
                  </a:lnTo>
                  <a:lnTo>
                    <a:pt x="107353" y="46151"/>
                  </a:lnTo>
                  <a:lnTo>
                    <a:pt x="107480" y="47040"/>
                  </a:lnTo>
                  <a:lnTo>
                    <a:pt x="107556" y="48247"/>
                  </a:lnTo>
                  <a:lnTo>
                    <a:pt x="109004" y="53632"/>
                  </a:lnTo>
                  <a:lnTo>
                    <a:pt x="115227" y="57111"/>
                  </a:lnTo>
                  <a:lnTo>
                    <a:pt x="121323" y="55702"/>
                  </a:lnTo>
                  <a:lnTo>
                    <a:pt x="127927" y="53987"/>
                  </a:lnTo>
                  <a:lnTo>
                    <a:pt x="129997" y="50520"/>
                  </a:lnTo>
                  <a:lnTo>
                    <a:pt x="131254" y="48412"/>
                  </a:lnTo>
                  <a:lnTo>
                    <a:pt x="131127" y="47548"/>
                  </a:lnTo>
                  <a:lnTo>
                    <a:pt x="129806" y="43459"/>
                  </a:lnTo>
                  <a:lnTo>
                    <a:pt x="129197" y="41617"/>
                  </a:lnTo>
                  <a:lnTo>
                    <a:pt x="129578" y="40767"/>
                  </a:lnTo>
                  <a:lnTo>
                    <a:pt x="130467" y="40500"/>
                  </a:lnTo>
                  <a:lnTo>
                    <a:pt x="130746" y="40284"/>
                  </a:lnTo>
                  <a:lnTo>
                    <a:pt x="133438" y="38265"/>
                  </a:lnTo>
                  <a:lnTo>
                    <a:pt x="135432" y="36779"/>
                  </a:lnTo>
                  <a:lnTo>
                    <a:pt x="155740" y="21564"/>
                  </a:lnTo>
                  <a:lnTo>
                    <a:pt x="156629" y="20916"/>
                  </a:lnTo>
                  <a:lnTo>
                    <a:pt x="157899" y="20777"/>
                  </a:lnTo>
                  <a:lnTo>
                    <a:pt x="158915" y="21196"/>
                  </a:lnTo>
                  <a:lnTo>
                    <a:pt x="162598" y="23456"/>
                  </a:lnTo>
                  <a:lnTo>
                    <a:pt x="167424" y="23152"/>
                  </a:lnTo>
                  <a:lnTo>
                    <a:pt x="170446" y="20777"/>
                  </a:lnTo>
                  <a:lnTo>
                    <a:pt x="170853" y="20459"/>
                  </a:lnTo>
                  <a:lnTo>
                    <a:pt x="174409" y="18021"/>
                  </a:lnTo>
                  <a:lnTo>
                    <a:pt x="174929" y="16751"/>
                  </a:lnTo>
                  <a:lnTo>
                    <a:pt x="176098" y="13970"/>
                  </a:lnTo>
                  <a:lnTo>
                    <a:pt x="176187" y="13779"/>
                  </a:lnTo>
                  <a:close/>
                </a:path>
                <a:path w="191135" h="168275">
                  <a:moveTo>
                    <a:pt x="189039" y="161302"/>
                  </a:moveTo>
                  <a:lnTo>
                    <a:pt x="188747" y="161112"/>
                  </a:lnTo>
                  <a:lnTo>
                    <a:pt x="187109" y="161302"/>
                  </a:lnTo>
                  <a:lnTo>
                    <a:pt x="189039" y="161302"/>
                  </a:lnTo>
                  <a:close/>
                </a:path>
                <a:path w="191135" h="168275">
                  <a:moveTo>
                    <a:pt x="190614" y="163969"/>
                  </a:moveTo>
                  <a:lnTo>
                    <a:pt x="190576" y="162699"/>
                  </a:lnTo>
                  <a:lnTo>
                    <a:pt x="190131" y="162699"/>
                  </a:lnTo>
                  <a:lnTo>
                    <a:pt x="190131" y="161429"/>
                  </a:lnTo>
                  <a:lnTo>
                    <a:pt x="176314" y="161429"/>
                  </a:lnTo>
                  <a:lnTo>
                    <a:pt x="176314" y="61099"/>
                  </a:lnTo>
                  <a:lnTo>
                    <a:pt x="176314" y="59829"/>
                  </a:lnTo>
                  <a:lnTo>
                    <a:pt x="176314" y="56019"/>
                  </a:lnTo>
                  <a:lnTo>
                    <a:pt x="176047" y="56019"/>
                  </a:lnTo>
                  <a:lnTo>
                    <a:pt x="176047" y="54749"/>
                  </a:lnTo>
                  <a:lnTo>
                    <a:pt x="170345" y="54749"/>
                  </a:lnTo>
                  <a:lnTo>
                    <a:pt x="170345" y="61099"/>
                  </a:lnTo>
                  <a:lnTo>
                    <a:pt x="170345" y="161429"/>
                  </a:lnTo>
                  <a:lnTo>
                    <a:pt x="148755" y="161429"/>
                  </a:lnTo>
                  <a:lnTo>
                    <a:pt x="148755" y="160159"/>
                  </a:lnTo>
                  <a:lnTo>
                    <a:pt x="148755" y="158889"/>
                  </a:lnTo>
                  <a:lnTo>
                    <a:pt x="148755" y="157619"/>
                  </a:lnTo>
                  <a:lnTo>
                    <a:pt x="148755" y="156349"/>
                  </a:lnTo>
                  <a:lnTo>
                    <a:pt x="148755" y="59829"/>
                  </a:lnTo>
                  <a:lnTo>
                    <a:pt x="170014" y="59829"/>
                  </a:lnTo>
                  <a:lnTo>
                    <a:pt x="170014" y="61099"/>
                  </a:lnTo>
                  <a:lnTo>
                    <a:pt x="170345" y="61099"/>
                  </a:lnTo>
                  <a:lnTo>
                    <a:pt x="170345" y="54749"/>
                  </a:lnTo>
                  <a:lnTo>
                    <a:pt x="142786" y="54749"/>
                  </a:lnTo>
                  <a:lnTo>
                    <a:pt x="142786" y="56019"/>
                  </a:lnTo>
                  <a:lnTo>
                    <a:pt x="142786" y="59829"/>
                  </a:lnTo>
                  <a:lnTo>
                    <a:pt x="142786" y="156349"/>
                  </a:lnTo>
                  <a:lnTo>
                    <a:pt x="142570" y="156349"/>
                  </a:lnTo>
                  <a:lnTo>
                    <a:pt x="142570" y="157619"/>
                  </a:lnTo>
                  <a:lnTo>
                    <a:pt x="142532" y="158889"/>
                  </a:lnTo>
                  <a:lnTo>
                    <a:pt x="142659" y="158889"/>
                  </a:lnTo>
                  <a:lnTo>
                    <a:pt x="142659" y="160159"/>
                  </a:lnTo>
                  <a:lnTo>
                    <a:pt x="142760" y="161429"/>
                  </a:lnTo>
                  <a:lnTo>
                    <a:pt x="141554" y="161429"/>
                  </a:lnTo>
                  <a:lnTo>
                    <a:pt x="141135" y="161302"/>
                  </a:lnTo>
                  <a:lnTo>
                    <a:pt x="135928" y="161302"/>
                  </a:lnTo>
                  <a:lnTo>
                    <a:pt x="135293" y="161429"/>
                  </a:lnTo>
                  <a:lnTo>
                    <a:pt x="133515" y="161429"/>
                  </a:lnTo>
                  <a:lnTo>
                    <a:pt x="133515" y="106819"/>
                  </a:lnTo>
                  <a:lnTo>
                    <a:pt x="133515" y="103009"/>
                  </a:lnTo>
                  <a:lnTo>
                    <a:pt x="133375" y="103009"/>
                  </a:lnTo>
                  <a:lnTo>
                    <a:pt x="133375" y="101739"/>
                  </a:lnTo>
                  <a:lnTo>
                    <a:pt x="127546" y="101739"/>
                  </a:lnTo>
                  <a:lnTo>
                    <a:pt x="127546" y="106819"/>
                  </a:lnTo>
                  <a:lnTo>
                    <a:pt x="127546" y="161429"/>
                  </a:lnTo>
                  <a:lnTo>
                    <a:pt x="105956" y="161429"/>
                  </a:lnTo>
                  <a:lnTo>
                    <a:pt x="105956" y="108089"/>
                  </a:lnTo>
                  <a:lnTo>
                    <a:pt x="106311" y="108089"/>
                  </a:lnTo>
                  <a:lnTo>
                    <a:pt x="106311" y="106819"/>
                  </a:lnTo>
                  <a:lnTo>
                    <a:pt x="127546" y="106819"/>
                  </a:lnTo>
                  <a:lnTo>
                    <a:pt x="127546" y="101739"/>
                  </a:lnTo>
                  <a:lnTo>
                    <a:pt x="99987" y="101739"/>
                  </a:lnTo>
                  <a:lnTo>
                    <a:pt x="99987" y="103009"/>
                  </a:lnTo>
                  <a:lnTo>
                    <a:pt x="99987" y="106819"/>
                  </a:lnTo>
                  <a:lnTo>
                    <a:pt x="99987" y="108089"/>
                  </a:lnTo>
                  <a:lnTo>
                    <a:pt x="99987" y="161429"/>
                  </a:lnTo>
                  <a:lnTo>
                    <a:pt x="98590" y="161429"/>
                  </a:lnTo>
                  <a:lnTo>
                    <a:pt x="98082" y="161302"/>
                  </a:lnTo>
                  <a:lnTo>
                    <a:pt x="93256" y="161302"/>
                  </a:lnTo>
                  <a:lnTo>
                    <a:pt x="92570" y="161429"/>
                  </a:lnTo>
                  <a:lnTo>
                    <a:pt x="90843" y="161429"/>
                  </a:lnTo>
                  <a:lnTo>
                    <a:pt x="90843" y="62369"/>
                  </a:lnTo>
                  <a:lnTo>
                    <a:pt x="90843" y="61099"/>
                  </a:lnTo>
                  <a:lnTo>
                    <a:pt x="90843" y="58559"/>
                  </a:lnTo>
                  <a:lnTo>
                    <a:pt x="90843" y="57289"/>
                  </a:lnTo>
                  <a:lnTo>
                    <a:pt x="90297" y="57289"/>
                  </a:lnTo>
                  <a:lnTo>
                    <a:pt x="90297" y="56019"/>
                  </a:lnTo>
                  <a:lnTo>
                    <a:pt x="84874" y="56019"/>
                  </a:lnTo>
                  <a:lnTo>
                    <a:pt x="84874" y="62369"/>
                  </a:lnTo>
                  <a:lnTo>
                    <a:pt x="84874" y="161429"/>
                  </a:lnTo>
                  <a:lnTo>
                    <a:pt x="63284" y="161429"/>
                  </a:lnTo>
                  <a:lnTo>
                    <a:pt x="63284" y="62369"/>
                  </a:lnTo>
                  <a:lnTo>
                    <a:pt x="63487" y="62369"/>
                  </a:lnTo>
                  <a:lnTo>
                    <a:pt x="63487" y="61099"/>
                  </a:lnTo>
                  <a:lnTo>
                    <a:pt x="84658" y="61099"/>
                  </a:lnTo>
                  <a:lnTo>
                    <a:pt x="84658" y="62369"/>
                  </a:lnTo>
                  <a:lnTo>
                    <a:pt x="84874" y="62369"/>
                  </a:lnTo>
                  <a:lnTo>
                    <a:pt x="84874" y="56019"/>
                  </a:lnTo>
                  <a:lnTo>
                    <a:pt x="58077" y="56019"/>
                  </a:lnTo>
                  <a:lnTo>
                    <a:pt x="58077" y="57289"/>
                  </a:lnTo>
                  <a:lnTo>
                    <a:pt x="57658" y="57289"/>
                  </a:lnTo>
                  <a:lnTo>
                    <a:pt x="57658" y="58559"/>
                  </a:lnTo>
                  <a:lnTo>
                    <a:pt x="57302" y="58559"/>
                  </a:lnTo>
                  <a:lnTo>
                    <a:pt x="57302" y="61099"/>
                  </a:lnTo>
                  <a:lnTo>
                    <a:pt x="57302" y="62369"/>
                  </a:lnTo>
                  <a:lnTo>
                    <a:pt x="57251" y="161429"/>
                  </a:lnTo>
                  <a:lnTo>
                    <a:pt x="56489" y="161429"/>
                  </a:lnTo>
                  <a:lnTo>
                    <a:pt x="56045" y="161302"/>
                  </a:lnTo>
                  <a:lnTo>
                    <a:pt x="50076" y="161302"/>
                  </a:lnTo>
                  <a:lnTo>
                    <a:pt x="49568" y="161429"/>
                  </a:lnTo>
                  <a:lnTo>
                    <a:pt x="48171" y="161429"/>
                  </a:lnTo>
                  <a:lnTo>
                    <a:pt x="48171" y="103009"/>
                  </a:lnTo>
                  <a:lnTo>
                    <a:pt x="48171" y="101739"/>
                  </a:lnTo>
                  <a:lnTo>
                    <a:pt x="48171" y="97929"/>
                  </a:lnTo>
                  <a:lnTo>
                    <a:pt x="48171" y="96659"/>
                  </a:lnTo>
                  <a:lnTo>
                    <a:pt x="42075" y="96659"/>
                  </a:lnTo>
                  <a:lnTo>
                    <a:pt x="42075" y="103009"/>
                  </a:lnTo>
                  <a:lnTo>
                    <a:pt x="42075" y="161429"/>
                  </a:lnTo>
                  <a:lnTo>
                    <a:pt x="20650" y="161429"/>
                  </a:lnTo>
                  <a:lnTo>
                    <a:pt x="20650" y="156349"/>
                  </a:lnTo>
                  <a:lnTo>
                    <a:pt x="20789" y="156349"/>
                  </a:lnTo>
                  <a:lnTo>
                    <a:pt x="20789" y="146189"/>
                  </a:lnTo>
                  <a:lnTo>
                    <a:pt x="20840" y="116979"/>
                  </a:lnTo>
                  <a:lnTo>
                    <a:pt x="20777" y="111899"/>
                  </a:lnTo>
                  <a:lnTo>
                    <a:pt x="20726" y="106819"/>
                  </a:lnTo>
                  <a:lnTo>
                    <a:pt x="20637" y="101739"/>
                  </a:lnTo>
                  <a:lnTo>
                    <a:pt x="41935" y="101739"/>
                  </a:lnTo>
                  <a:lnTo>
                    <a:pt x="41935" y="103009"/>
                  </a:lnTo>
                  <a:lnTo>
                    <a:pt x="42075" y="103009"/>
                  </a:lnTo>
                  <a:lnTo>
                    <a:pt x="42075" y="96659"/>
                  </a:lnTo>
                  <a:lnTo>
                    <a:pt x="15024" y="96659"/>
                  </a:lnTo>
                  <a:lnTo>
                    <a:pt x="15024" y="97929"/>
                  </a:lnTo>
                  <a:lnTo>
                    <a:pt x="15011" y="101739"/>
                  </a:lnTo>
                  <a:lnTo>
                    <a:pt x="14986" y="106819"/>
                  </a:lnTo>
                  <a:lnTo>
                    <a:pt x="14960" y="111899"/>
                  </a:lnTo>
                  <a:lnTo>
                    <a:pt x="14947" y="116979"/>
                  </a:lnTo>
                  <a:lnTo>
                    <a:pt x="14871" y="146189"/>
                  </a:lnTo>
                  <a:lnTo>
                    <a:pt x="14897" y="156349"/>
                  </a:lnTo>
                  <a:lnTo>
                    <a:pt x="14986" y="161429"/>
                  </a:lnTo>
                  <a:lnTo>
                    <a:pt x="1358" y="161429"/>
                  </a:lnTo>
                  <a:lnTo>
                    <a:pt x="1358" y="162699"/>
                  </a:lnTo>
                  <a:lnTo>
                    <a:pt x="317" y="162699"/>
                  </a:lnTo>
                  <a:lnTo>
                    <a:pt x="317" y="163969"/>
                  </a:lnTo>
                  <a:lnTo>
                    <a:pt x="0" y="163969"/>
                  </a:lnTo>
                  <a:lnTo>
                    <a:pt x="0" y="165239"/>
                  </a:lnTo>
                  <a:lnTo>
                    <a:pt x="787" y="165239"/>
                  </a:lnTo>
                  <a:lnTo>
                    <a:pt x="787" y="166509"/>
                  </a:lnTo>
                  <a:lnTo>
                    <a:pt x="2082" y="166509"/>
                  </a:lnTo>
                  <a:lnTo>
                    <a:pt x="2082" y="167779"/>
                  </a:lnTo>
                  <a:lnTo>
                    <a:pt x="189026" y="167779"/>
                  </a:lnTo>
                  <a:lnTo>
                    <a:pt x="189026" y="166509"/>
                  </a:lnTo>
                  <a:lnTo>
                    <a:pt x="190423" y="166509"/>
                  </a:lnTo>
                  <a:lnTo>
                    <a:pt x="190423" y="165239"/>
                  </a:lnTo>
                  <a:lnTo>
                    <a:pt x="190614" y="165239"/>
                  </a:lnTo>
                  <a:lnTo>
                    <a:pt x="190614" y="163969"/>
                  </a:lnTo>
                  <a:close/>
                </a:path>
              </a:pathLst>
            </a:custGeom>
            <a:solidFill>
              <a:srgbClr val="5F5F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8" name="object 68"/>
          <p:cNvSpPr txBox="1"/>
          <p:nvPr/>
        </p:nvSpPr>
        <p:spPr>
          <a:xfrm>
            <a:off x="2852673" y="5870854"/>
            <a:ext cx="31115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90" dirty="0">
                <a:solidFill>
                  <a:srgbClr val="5F5F5F"/>
                </a:solidFill>
                <a:latin typeface="Century Gothic"/>
                <a:cs typeface="Century Gothic"/>
              </a:rPr>
              <a:t>KPIs</a:t>
            </a:r>
            <a:endParaRPr sz="1000">
              <a:latin typeface="Century Gothic"/>
              <a:cs typeface="Century Gothic"/>
            </a:endParaRPr>
          </a:p>
        </p:txBody>
      </p:sp>
      <p:grpSp>
        <p:nvGrpSpPr>
          <p:cNvPr id="69" name="object 69"/>
          <p:cNvGrpSpPr/>
          <p:nvPr/>
        </p:nvGrpSpPr>
        <p:grpSpPr>
          <a:xfrm>
            <a:off x="5239511" y="1533144"/>
            <a:ext cx="1725930" cy="1210310"/>
            <a:chOff x="5239511" y="1533144"/>
            <a:chExt cx="1725930" cy="1210310"/>
          </a:xfrm>
        </p:grpSpPr>
        <p:sp>
          <p:nvSpPr>
            <p:cNvPr id="70" name="object 70"/>
            <p:cNvSpPr/>
            <p:nvPr/>
          </p:nvSpPr>
          <p:spPr>
            <a:xfrm>
              <a:off x="5239512" y="1533143"/>
              <a:ext cx="1725930" cy="1210310"/>
            </a:xfrm>
            <a:custGeom>
              <a:avLst/>
              <a:gdLst/>
              <a:ahLst/>
              <a:cxnLst/>
              <a:rect l="l" t="t" r="r" b="b"/>
              <a:pathLst>
                <a:path w="1725929" h="1210310">
                  <a:moveTo>
                    <a:pt x="1725930" y="998220"/>
                  </a:moveTo>
                  <a:lnTo>
                    <a:pt x="1694180" y="998220"/>
                  </a:lnTo>
                  <a:lnTo>
                    <a:pt x="1694180" y="867029"/>
                  </a:lnTo>
                  <a:lnTo>
                    <a:pt x="1694180" y="854329"/>
                  </a:lnTo>
                  <a:lnTo>
                    <a:pt x="853694" y="854329"/>
                  </a:lnTo>
                  <a:lnTo>
                    <a:pt x="853694" y="10668"/>
                  </a:lnTo>
                  <a:lnTo>
                    <a:pt x="853567" y="10668"/>
                  </a:lnTo>
                  <a:lnTo>
                    <a:pt x="853567" y="0"/>
                  </a:lnTo>
                  <a:lnTo>
                    <a:pt x="840867" y="0"/>
                  </a:lnTo>
                  <a:lnTo>
                    <a:pt x="840867" y="920496"/>
                  </a:lnTo>
                  <a:lnTo>
                    <a:pt x="31750" y="920496"/>
                  </a:lnTo>
                  <a:lnTo>
                    <a:pt x="31750" y="1133729"/>
                  </a:lnTo>
                  <a:lnTo>
                    <a:pt x="0" y="1133729"/>
                  </a:lnTo>
                  <a:lnTo>
                    <a:pt x="38100" y="1209929"/>
                  </a:lnTo>
                  <a:lnTo>
                    <a:pt x="69850" y="1146429"/>
                  </a:lnTo>
                  <a:lnTo>
                    <a:pt x="76200" y="1133729"/>
                  </a:lnTo>
                  <a:lnTo>
                    <a:pt x="44450" y="1133729"/>
                  </a:lnTo>
                  <a:lnTo>
                    <a:pt x="44450" y="933196"/>
                  </a:lnTo>
                  <a:lnTo>
                    <a:pt x="853567" y="933196"/>
                  </a:lnTo>
                  <a:lnTo>
                    <a:pt x="853567" y="920496"/>
                  </a:lnTo>
                  <a:lnTo>
                    <a:pt x="853567" y="867029"/>
                  </a:lnTo>
                  <a:lnTo>
                    <a:pt x="1681480" y="867029"/>
                  </a:lnTo>
                  <a:lnTo>
                    <a:pt x="1681480" y="998220"/>
                  </a:lnTo>
                  <a:lnTo>
                    <a:pt x="1649730" y="998220"/>
                  </a:lnTo>
                  <a:lnTo>
                    <a:pt x="1687830" y="1074420"/>
                  </a:lnTo>
                  <a:lnTo>
                    <a:pt x="1719580" y="1010920"/>
                  </a:lnTo>
                  <a:lnTo>
                    <a:pt x="1725930" y="998220"/>
                  </a:lnTo>
                  <a:close/>
                </a:path>
              </a:pathLst>
            </a:custGeom>
            <a:solidFill>
              <a:srgbClr val="0871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1" name="object 7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515355" y="1705356"/>
              <a:ext cx="1193292" cy="507491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5593079" y="1795259"/>
              <a:ext cx="1034808" cy="368820"/>
            </a:xfrm>
            <a:prstGeom prst="rect">
              <a:avLst/>
            </a:prstGeom>
          </p:spPr>
        </p:pic>
        <p:sp>
          <p:nvSpPr>
            <p:cNvPr id="73" name="object 73"/>
            <p:cNvSpPr/>
            <p:nvPr/>
          </p:nvSpPr>
          <p:spPr>
            <a:xfrm>
              <a:off x="5541263" y="1731264"/>
              <a:ext cx="1091565" cy="405765"/>
            </a:xfrm>
            <a:custGeom>
              <a:avLst/>
              <a:gdLst/>
              <a:ahLst/>
              <a:cxnLst/>
              <a:rect l="l" t="t" r="r" b="b"/>
              <a:pathLst>
                <a:path w="1091565" h="405764">
                  <a:moveTo>
                    <a:pt x="1023619" y="0"/>
                  </a:moveTo>
                  <a:lnTo>
                    <a:pt x="67563" y="0"/>
                  </a:lnTo>
                  <a:lnTo>
                    <a:pt x="41255" y="5306"/>
                  </a:lnTo>
                  <a:lnTo>
                    <a:pt x="19780" y="19780"/>
                  </a:lnTo>
                  <a:lnTo>
                    <a:pt x="5306" y="41255"/>
                  </a:lnTo>
                  <a:lnTo>
                    <a:pt x="0" y="67563"/>
                  </a:lnTo>
                  <a:lnTo>
                    <a:pt x="0" y="337820"/>
                  </a:lnTo>
                  <a:lnTo>
                    <a:pt x="5306" y="364128"/>
                  </a:lnTo>
                  <a:lnTo>
                    <a:pt x="19780" y="385603"/>
                  </a:lnTo>
                  <a:lnTo>
                    <a:pt x="41255" y="400077"/>
                  </a:lnTo>
                  <a:lnTo>
                    <a:pt x="67563" y="405384"/>
                  </a:lnTo>
                  <a:lnTo>
                    <a:pt x="1023619" y="405384"/>
                  </a:lnTo>
                  <a:lnTo>
                    <a:pt x="1049928" y="400077"/>
                  </a:lnTo>
                  <a:lnTo>
                    <a:pt x="1071403" y="385603"/>
                  </a:lnTo>
                  <a:lnTo>
                    <a:pt x="1085877" y="364128"/>
                  </a:lnTo>
                  <a:lnTo>
                    <a:pt x="1091184" y="337820"/>
                  </a:lnTo>
                  <a:lnTo>
                    <a:pt x="1091184" y="67563"/>
                  </a:lnTo>
                  <a:lnTo>
                    <a:pt x="1085877" y="41255"/>
                  </a:lnTo>
                  <a:lnTo>
                    <a:pt x="1071403" y="19780"/>
                  </a:lnTo>
                  <a:lnTo>
                    <a:pt x="1049928" y="5306"/>
                  </a:lnTo>
                  <a:lnTo>
                    <a:pt x="1023619" y="0"/>
                  </a:lnTo>
                  <a:close/>
                </a:path>
              </a:pathLst>
            </a:custGeom>
            <a:solidFill>
              <a:srgbClr val="0871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4" name="object 74"/>
          <p:cNvSpPr txBox="1"/>
          <p:nvPr/>
        </p:nvSpPr>
        <p:spPr>
          <a:xfrm>
            <a:off x="5684646" y="1840737"/>
            <a:ext cx="80454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90" dirty="0">
                <a:solidFill>
                  <a:srgbClr val="FFFFFF"/>
                </a:solidFill>
                <a:latin typeface="Century Gothic"/>
                <a:cs typeface="Century Gothic"/>
              </a:rPr>
              <a:t>TIMELINESS</a:t>
            </a:r>
            <a:endParaRPr sz="1000">
              <a:latin typeface="Century Gothic"/>
              <a:cs typeface="Century Gothic"/>
            </a:endParaRPr>
          </a:p>
        </p:txBody>
      </p:sp>
      <p:grpSp>
        <p:nvGrpSpPr>
          <p:cNvPr id="75" name="object 75"/>
          <p:cNvGrpSpPr/>
          <p:nvPr/>
        </p:nvGrpSpPr>
        <p:grpSpPr>
          <a:xfrm>
            <a:off x="4671059" y="1261872"/>
            <a:ext cx="1792605" cy="1763395"/>
            <a:chOff x="4671059" y="1261872"/>
            <a:chExt cx="1792605" cy="1763395"/>
          </a:xfrm>
        </p:grpSpPr>
        <p:pic>
          <p:nvPicPr>
            <p:cNvPr id="76" name="object 7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60719" y="1261872"/>
              <a:ext cx="702538" cy="635508"/>
            </a:xfrm>
            <a:prstGeom prst="rect">
              <a:avLst/>
            </a:prstGeom>
          </p:spPr>
        </p:pic>
        <p:pic>
          <p:nvPicPr>
            <p:cNvPr id="77" name="object 77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5786627" y="1287780"/>
              <a:ext cx="630923" cy="568452"/>
            </a:xfrm>
            <a:prstGeom prst="rect">
              <a:avLst/>
            </a:prstGeom>
          </p:spPr>
        </p:pic>
        <p:pic>
          <p:nvPicPr>
            <p:cNvPr id="78" name="object 78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5833871" y="1328928"/>
              <a:ext cx="507491" cy="451104"/>
            </a:xfrm>
            <a:prstGeom prst="rect">
              <a:avLst/>
            </a:prstGeom>
          </p:spPr>
        </p:pic>
        <p:pic>
          <p:nvPicPr>
            <p:cNvPr id="79" name="object 7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671059" y="2583141"/>
              <a:ext cx="1257300" cy="413042"/>
            </a:xfrm>
            <a:prstGeom prst="rect">
              <a:avLst/>
            </a:prstGeom>
          </p:spPr>
        </p:pic>
        <p:pic>
          <p:nvPicPr>
            <p:cNvPr id="80" name="object 80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4811267" y="2602953"/>
              <a:ext cx="975347" cy="422186"/>
            </a:xfrm>
            <a:prstGeom prst="rect">
              <a:avLst/>
            </a:prstGeom>
          </p:spPr>
        </p:pic>
        <p:sp>
          <p:nvSpPr>
            <p:cNvPr id="81" name="object 81"/>
            <p:cNvSpPr/>
            <p:nvPr/>
          </p:nvSpPr>
          <p:spPr>
            <a:xfrm>
              <a:off x="4696967" y="2609088"/>
              <a:ext cx="1155700" cy="311150"/>
            </a:xfrm>
            <a:custGeom>
              <a:avLst/>
              <a:gdLst/>
              <a:ahLst/>
              <a:cxnLst/>
              <a:rect l="l" t="t" r="r" b="b"/>
              <a:pathLst>
                <a:path w="1155700" h="311150">
                  <a:moveTo>
                    <a:pt x="1059815" y="0"/>
                  </a:moveTo>
                  <a:lnTo>
                    <a:pt x="95377" y="0"/>
                  </a:lnTo>
                  <a:lnTo>
                    <a:pt x="58239" y="7491"/>
                  </a:lnTo>
                  <a:lnTo>
                    <a:pt x="27924" y="27924"/>
                  </a:lnTo>
                  <a:lnTo>
                    <a:pt x="7491" y="58239"/>
                  </a:lnTo>
                  <a:lnTo>
                    <a:pt x="0" y="95376"/>
                  </a:lnTo>
                  <a:lnTo>
                    <a:pt x="0" y="215519"/>
                  </a:lnTo>
                  <a:lnTo>
                    <a:pt x="7491" y="252656"/>
                  </a:lnTo>
                  <a:lnTo>
                    <a:pt x="27924" y="282971"/>
                  </a:lnTo>
                  <a:lnTo>
                    <a:pt x="58239" y="303404"/>
                  </a:lnTo>
                  <a:lnTo>
                    <a:pt x="95377" y="310896"/>
                  </a:lnTo>
                  <a:lnTo>
                    <a:pt x="1059815" y="310896"/>
                  </a:lnTo>
                  <a:lnTo>
                    <a:pt x="1096952" y="303404"/>
                  </a:lnTo>
                  <a:lnTo>
                    <a:pt x="1127267" y="282971"/>
                  </a:lnTo>
                  <a:lnTo>
                    <a:pt x="1147700" y="252656"/>
                  </a:lnTo>
                  <a:lnTo>
                    <a:pt x="1155192" y="215519"/>
                  </a:lnTo>
                  <a:lnTo>
                    <a:pt x="1155192" y="95376"/>
                  </a:lnTo>
                  <a:lnTo>
                    <a:pt x="1147700" y="58239"/>
                  </a:lnTo>
                  <a:lnTo>
                    <a:pt x="1127267" y="27924"/>
                  </a:lnTo>
                  <a:lnTo>
                    <a:pt x="1096952" y="7491"/>
                  </a:lnTo>
                  <a:lnTo>
                    <a:pt x="105981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2" name="object 82"/>
          <p:cNvSpPr txBox="1"/>
          <p:nvPr/>
        </p:nvSpPr>
        <p:spPr>
          <a:xfrm>
            <a:off x="4917440" y="2654934"/>
            <a:ext cx="71564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40" dirty="0">
                <a:solidFill>
                  <a:srgbClr val="087150"/>
                </a:solidFill>
                <a:latin typeface="Century Gothic"/>
                <a:cs typeface="Century Gothic"/>
              </a:rPr>
              <a:t>Duration</a:t>
            </a:r>
            <a:endParaRPr sz="1200">
              <a:latin typeface="Century Gothic"/>
              <a:cs typeface="Century Gothic"/>
            </a:endParaRPr>
          </a:p>
        </p:txBody>
      </p:sp>
      <p:grpSp>
        <p:nvGrpSpPr>
          <p:cNvPr id="83" name="object 83"/>
          <p:cNvGrpSpPr/>
          <p:nvPr/>
        </p:nvGrpSpPr>
        <p:grpSpPr>
          <a:xfrm>
            <a:off x="6323076" y="2526804"/>
            <a:ext cx="1259205" cy="563880"/>
            <a:chOff x="6323076" y="2526804"/>
            <a:chExt cx="1259205" cy="563880"/>
          </a:xfrm>
        </p:grpSpPr>
        <p:pic>
          <p:nvPicPr>
            <p:cNvPr id="84" name="object 8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323076" y="2581617"/>
              <a:ext cx="1258824" cy="413042"/>
            </a:xfrm>
            <a:prstGeom prst="rect">
              <a:avLst/>
            </a:prstGeom>
          </p:spPr>
        </p:pic>
        <p:pic>
          <p:nvPicPr>
            <p:cNvPr id="85" name="object 85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6434328" y="2526804"/>
              <a:ext cx="1036320" cy="563867"/>
            </a:xfrm>
            <a:prstGeom prst="rect">
              <a:avLst/>
            </a:prstGeom>
          </p:spPr>
        </p:pic>
        <p:sp>
          <p:nvSpPr>
            <p:cNvPr id="86" name="object 86"/>
            <p:cNvSpPr/>
            <p:nvPr/>
          </p:nvSpPr>
          <p:spPr>
            <a:xfrm>
              <a:off x="6348984" y="2607563"/>
              <a:ext cx="1156970" cy="311150"/>
            </a:xfrm>
            <a:custGeom>
              <a:avLst/>
              <a:gdLst/>
              <a:ahLst/>
              <a:cxnLst/>
              <a:rect l="l" t="t" r="r" b="b"/>
              <a:pathLst>
                <a:path w="1156970" h="311150">
                  <a:moveTo>
                    <a:pt x="1061339" y="0"/>
                  </a:moveTo>
                  <a:lnTo>
                    <a:pt x="95376" y="0"/>
                  </a:lnTo>
                  <a:lnTo>
                    <a:pt x="58239" y="7491"/>
                  </a:lnTo>
                  <a:lnTo>
                    <a:pt x="27924" y="27924"/>
                  </a:lnTo>
                  <a:lnTo>
                    <a:pt x="7491" y="58239"/>
                  </a:lnTo>
                  <a:lnTo>
                    <a:pt x="0" y="95376"/>
                  </a:lnTo>
                  <a:lnTo>
                    <a:pt x="0" y="215519"/>
                  </a:lnTo>
                  <a:lnTo>
                    <a:pt x="7491" y="252656"/>
                  </a:lnTo>
                  <a:lnTo>
                    <a:pt x="27924" y="282971"/>
                  </a:lnTo>
                  <a:lnTo>
                    <a:pt x="58239" y="303404"/>
                  </a:lnTo>
                  <a:lnTo>
                    <a:pt x="95376" y="310896"/>
                  </a:lnTo>
                  <a:lnTo>
                    <a:pt x="1061339" y="310896"/>
                  </a:lnTo>
                  <a:lnTo>
                    <a:pt x="1098476" y="303404"/>
                  </a:lnTo>
                  <a:lnTo>
                    <a:pt x="1128791" y="282971"/>
                  </a:lnTo>
                  <a:lnTo>
                    <a:pt x="1149224" y="252656"/>
                  </a:lnTo>
                  <a:lnTo>
                    <a:pt x="1156715" y="215519"/>
                  </a:lnTo>
                  <a:lnTo>
                    <a:pt x="1156715" y="95376"/>
                  </a:lnTo>
                  <a:lnTo>
                    <a:pt x="1149224" y="58239"/>
                  </a:lnTo>
                  <a:lnTo>
                    <a:pt x="1128791" y="27924"/>
                  </a:lnTo>
                  <a:lnTo>
                    <a:pt x="1098476" y="7491"/>
                  </a:lnTo>
                  <a:lnTo>
                    <a:pt x="106133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7" name="object 87"/>
          <p:cNvSpPr txBox="1"/>
          <p:nvPr/>
        </p:nvSpPr>
        <p:spPr>
          <a:xfrm>
            <a:off x="6532880" y="2575306"/>
            <a:ext cx="792480" cy="36322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indent="50165">
              <a:lnSpc>
                <a:spcPct val="100899"/>
              </a:lnSpc>
              <a:spcBef>
                <a:spcPts val="90"/>
              </a:spcBef>
            </a:pPr>
            <a:r>
              <a:rPr sz="1100" spc="-10" dirty="0">
                <a:solidFill>
                  <a:srgbClr val="087150"/>
                </a:solidFill>
                <a:latin typeface="Century Gothic"/>
                <a:cs typeface="Century Gothic"/>
              </a:rPr>
              <a:t>Schedule adherence</a:t>
            </a:r>
            <a:endParaRPr sz="1100">
              <a:latin typeface="Century Gothic"/>
              <a:cs typeface="Century Gothic"/>
            </a:endParaRPr>
          </a:p>
        </p:txBody>
      </p:sp>
      <p:grpSp>
        <p:nvGrpSpPr>
          <p:cNvPr id="88" name="object 88"/>
          <p:cNvGrpSpPr/>
          <p:nvPr/>
        </p:nvGrpSpPr>
        <p:grpSpPr>
          <a:xfrm>
            <a:off x="4739570" y="2948901"/>
            <a:ext cx="1179830" cy="588645"/>
            <a:chOff x="4739570" y="2948901"/>
            <a:chExt cx="1179830" cy="588645"/>
          </a:xfrm>
        </p:grpSpPr>
        <p:pic>
          <p:nvPicPr>
            <p:cNvPr id="89" name="object 8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739570" y="3198585"/>
              <a:ext cx="1179727" cy="338845"/>
            </a:xfrm>
            <a:prstGeom prst="rect">
              <a:avLst/>
            </a:prstGeom>
          </p:spPr>
        </p:pic>
        <p:sp>
          <p:nvSpPr>
            <p:cNvPr id="90" name="object 90"/>
            <p:cNvSpPr/>
            <p:nvPr/>
          </p:nvSpPr>
          <p:spPr>
            <a:xfrm>
              <a:off x="4756403" y="3215640"/>
              <a:ext cx="1096010" cy="254635"/>
            </a:xfrm>
            <a:custGeom>
              <a:avLst/>
              <a:gdLst/>
              <a:ahLst/>
              <a:cxnLst/>
              <a:rect l="l" t="t" r="r" b="b"/>
              <a:pathLst>
                <a:path w="1096010" h="254635">
                  <a:moveTo>
                    <a:pt x="1053338" y="0"/>
                  </a:moveTo>
                  <a:lnTo>
                    <a:pt x="42418" y="0"/>
                  </a:lnTo>
                  <a:lnTo>
                    <a:pt x="25931" y="3341"/>
                  </a:lnTo>
                  <a:lnTo>
                    <a:pt x="12446" y="12446"/>
                  </a:lnTo>
                  <a:lnTo>
                    <a:pt x="3341" y="25931"/>
                  </a:lnTo>
                  <a:lnTo>
                    <a:pt x="0" y="42418"/>
                  </a:lnTo>
                  <a:lnTo>
                    <a:pt x="0" y="212089"/>
                  </a:lnTo>
                  <a:lnTo>
                    <a:pt x="3341" y="228576"/>
                  </a:lnTo>
                  <a:lnTo>
                    <a:pt x="12446" y="242062"/>
                  </a:lnTo>
                  <a:lnTo>
                    <a:pt x="25931" y="251166"/>
                  </a:lnTo>
                  <a:lnTo>
                    <a:pt x="42418" y="254508"/>
                  </a:lnTo>
                  <a:lnTo>
                    <a:pt x="1053338" y="254508"/>
                  </a:lnTo>
                  <a:lnTo>
                    <a:pt x="1069824" y="251166"/>
                  </a:lnTo>
                  <a:lnTo>
                    <a:pt x="1083310" y="242062"/>
                  </a:lnTo>
                  <a:lnTo>
                    <a:pt x="1092414" y="228576"/>
                  </a:lnTo>
                  <a:lnTo>
                    <a:pt x="1095756" y="212089"/>
                  </a:lnTo>
                  <a:lnTo>
                    <a:pt x="1095756" y="42418"/>
                  </a:lnTo>
                  <a:lnTo>
                    <a:pt x="1092414" y="25931"/>
                  </a:lnTo>
                  <a:lnTo>
                    <a:pt x="1083310" y="12446"/>
                  </a:lnTo>
                  <a:lnTo>
                    <a:pt x="1069824" y="3341"/>
                  </a:lnTo>
                  <a:lnTo>
                    <a:pt x="1053338" y="0"/>
                  </a:lnTo>
                  <a:close/>
                </a:path>
              </a:pathLst>
            </a:custGeom>
            <a:solidFill>
              <a:srgbClr val="DFDF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1" name="object 91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5119115" y="2948901"/>
              <a:ext cx="417588" cy="394754"/>
            </a:xfrm>
            <a:prstGeom prst="rect">
              <a:avLst/>
            </a:prstGeom>
          </p:spPr>
        </p:pic>
        <p:sp>
          <p:nvSpPr>
            <p:cNvPr id="92" name="object 92"/>
            <p:cNvSpPr/>
            <p:nvPr/>
          </p:nvSpPr>
          <p:spPr>
            <a:xfrm>
              <a:off x="5148071" y="2974848"/>
              <a:ext cx="312420" cy="292735"/>
            </a:xfrm>
            <a:custGeom>
              <a:avLst/>
              <a:gdLst/>
              <a:ahLst/>
              <a:cxnLst/>
              <a:rect l="l" t="t" r="r" b="b"/>
              <a:pathLst>
                <a:path w="312420" h="292735">
                  <a:moveTo>
                    <a:pt x="156210" y="0"/>
                  </a:moveTo>
                  <a:lnTo>
                    <a:pt x="106850" y="7461"/>
                  </a:lnTo>
                  <a:lnTo>
                    <a:pt x="63971" y="28236"/>
                  </a:lnTo>
                  <a:lnTo>
                    <a:pt x="30150" y="59911"/>
                  </a:lnTo>
                  <a:lnTo>
                    <a:pt x="7967" y="100071"/>
                  </a:lnTo>
                  <a:lnTo>
                    <a:pt x="0" y="146303"/>
                  </a:lnTo>
                  <a:lnTo>
                    <a:pt x="7967" y="192536"/>
                  </a:lnTo>
                  <a:lnTo>
                    <a:pt x="30150" y="232696"/>
                  </a:lnTo>
                  <a:lnTo>
                    <a:pt x="63971" y="264371"/>
                  </a:lnTo>
                  <a:lnTo>
                    <a:pt x="106850" y="285146"/>
                  </a:lnTo>
                  <a:lnTo>
                    <a:pt x="156210" y="292607"/>
                  </a:lnTo>
                  <a:lnTo>
                    <a:pt x="205569" y="285146"/>
                  </a:lnTo>
                  <a:lnTo>
                    <a:pt x="248448" y="264371"/>
                  </a:lnTo>
                  <a:lnTo>
                    <a:pt x="282269" y="232696"/>
                  </a:lnTo>
                  <a:lnTo>
                    <a:pt x="304452" y="192536"/>
                  </a:lnTo>
                  <a:lnTo>
                    <a:pt x="312419" y="146303"/>
                  </a:lnTo>
                  <a:lnTo>
                    <a:pt x="304452" y="100071"/>
                  </a:lnTo>
                  <a:lnTo>
                    <a:pt x="282269" y="59911"/>
                  </a:lnTo>
                  <a:lnTo>
                    <a:pt x="248448" y="28236"/>
                  </a:lnTo>
                  <a:lnTo>
                    <a:pt x="205569" y="7461"/>
                  </a:lnTo>
                  <a:lnTo>
                    <a:pt x="15621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3" name="object 93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5210174" y="3027045"/>
              <a:ext cx="189340" cy="167385"/>
            </a:xfrm>
            <a:prstGeom prst="rect">
              <a:avLst/>
            </a:prstGeom>
          </p:spPr>
        </p:pic>
      </p:grpSp>
      <p:sp>
        <p:nvSpPr>
          <p:cNvPr id="94" name="object 94"/>
          <p:cNvSpPr txBox="1"/>
          <p:nvPr/>
        </p:nvSpPr>
        <p:spPr>
          <a:xfrm>
            <a:off x="5148834" y="3289503"/>
            <a:ext cx="31178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90" dirty="0">
                <a:solidFill>
                  <a:srgbClr val="087150"/>
                </a:solidFill>
                <a:latin typeface="Century Gothic"/>
                <a:cs typeface="Century Gothic"/>
              </a:rPr>
              <a:t>KPIs</a:t>
            </a:r>
            <a:endParaRPr sz="1000">
              <a:latin typeface="Century Gothic"/>
              <a:cs typeface="Century Gothic"/>
            </a:endParaRPr>
          </a:p>
        </p:txBody>
      </p:sp>
      <p:grpSp>
        <p:nvGrpSpPr>
          <p:cNvPr id="95" name="object 95"/>
          <p:cNvGrpSpPr/>
          <p:nvPr/>
        </p:nvGrpSpPr>
        <p:grpSpPr>
          <a:xfrm>
            <a:off x="6405314" y="2929127"/>
            <a:ext cx="1181735" cy="590550"/>
            <a:chOff x="6405314" y="2929127"/>
            <a:chExt cx="1181735" cy="590550"/>
          </a:xfrm>
        </p:grpSpPr>
        <p:pic>
          <p:nvPicPr>
            <p:cNvPr id="96" name="object 96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6405314" y="3180297"/>
              <a:ext cx="1181227" cy="338845"/>
            </a:xfrm>
            <a:prstGeom prst="rect">
              <a:avLst/>
            </a:prstGeom>
          </p:spPr>
        </p:pic>
        <p:sp>
          <p:nvSpPr>
            <p:cNvPr id="97" name="object 97"/>
            <p:cNvSpPr/>
            <p:nvPr/>
          </p:nvSpPr>
          <p:spPr>
            <a:xfrm>
              <a:off x="6422136" y="3197352"/>
              <a:ext cx="1097280" cy="254635"/>
            </a:xfrm>
            <a:custGeom>
              <a:avLst/>
              <a:gdLst/>
              <a:ahLst/>
              <a:cxnLst/>
              <a:rect l="l" t="t" r="r" b="b"/>
              <a:pathLst>
                <a:path w="1097279" h="254635">
                  <a:moveTo>
                    <a:pt x="1054862" y="0"/>
                  </a:moveTo>
                  <a:lnTo>
                    <a:pt x="42417" y="0"/>
                  </a:lnTo>
                  <a:lnTo>
                    <a:pt x="25931" y="3341"/>
                  </a:lnTo>
                  <a:lnTo>
                    <a:pt x="12446" y="12446"/>
                  </a:lnTo>
                  <a:lnTo>
                    <a:pt x="3341" y="25931"/>
                  </a:lnTo>
                  <a:lnTo>
                    <a:pt x="0" y="42418"/>
                  </a:lnTo>
                  <a:lnTo>
                    <a:pt x="0" y="212089"/>
                  </a:lnTo>
                  <a:lnTo>
                    <a:pt x="3341" y="228576"/>
                  </a:lnTo>
                  <a:lnTo>
                    <a:pt x="12446" y="242062"/>
                  </a:lnTo>
                  <a:lnTo>
                    <a:pt x="25931" y="251166"/>
                  </a:lnTo>
                  <a:lnTo>
                    <a:pt x="42417" y="254508"/>
                  </a:lnTo>
                  <a:lnTo>
                    <a:pt x="1054862" y="254508"/>
                  </a:lnTo>
                  <a:lnTo>
                    <a:pt x="1071348" y="251166"/>
                  </a:lnTo>
                  <a:lnTo>
                    <a:pt x="1084834" y="242062"/>
                  </a:lnTo>
                  <a:lnTo>
                    <a:pt x="1093938" y="228576"/>
                  </a:lnTo>
                  <a:lnTo>
                    <a:pt x="1097280" y="212089"/>
                  </a:lnTo>
                  <a:lnTo>
                    <a:pt x="1097280" y="42418"/>
                  </a:lnTo>
                  <a:lnTo>
                    <a:pt x="1093938" y="25931"/>
                  </a:lnTo>
                  <a:lnTo>
                    <a:pt x="1084834" y="12446"/>
                  </a:lnTo>
                  <a:lnTo>
                    <a:pt x="1071348" y="3341"/>
                  </a:lnTo>
                  <a:lnTo>
                    <a:pt x="1054862" y="0"/>
                  </a:lnTo>
                  <a:close/>
                </a:path>
              </a:pathLst>
            </a:custGeom>
            <a:solidFill>
              <a:srgbClr val="DFDF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8" name="object 98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6786372" y="2929127"/>
              <a:ext cx="416090" cy="396239"/>
            </a:xfrm>
            <a:prstGeom prst="rect">
              <a:avLst/>
            </a:prstGeom>
          </p:spPr>
        </p:pic>
        <p:sp>
          <p:nvSpPr>
            <p:cNvPr id="99" name="object 99"/>
            <p:cNvSpPr/>
            <p:nvPr/>
          </p:nvSpPr>
          <p:spPr>
            <a:xfrm>
              <a:off x="6815328" y="2956559"/>
              <a:ext cx="311150" cy="292735"/>
            </a:xfrm>
            <a:custGeom>
              <a:avLst/>
              <a:gdLst/>
              <a:ahLst/>
              <a:cxnLst/>
              <a:rect l="l" t="t" r="r" b="b"/>
              <a:pathLst>
                <a:path w="311150" h="292735">
                  <a:moveTo>
                    <a:pt x="155448" y="0"/>
                  </a:moveTo>
                  <a:lnTo>
                    <a:pt x="106314" y="7461"/>
                  </a:lnTo>
                  <a:lnTo>
                    <a:pt x="63642" y="28236"/>
                  </a:lnTo>
                  <a:lnTo>
                    <a:pt x="29992" y="59911"/>
                  </a:lnTo>
                  <a:lnTo>
                    <a:pt x="7924" y="100071"/>
                  </a:lnTo>
                  <a:lnTo>
                    <a:pt x="0" y="146303"/>
                  </a:lnTo>
                  <a:lnTo>
                    <a:pt x="7924" y="192536"/>
                  </a:lnTo>
                  <a:lnTo>
                    <a:pt x="29992" y="232696"/>
                  </a:lnTo>
                  <a:lnTo>
                    <a:pt x="63642" y="264371"/>
                  </a:lnTo>
                  <a:lnTo>
                    <a:pt x="106314" y="285146"/>
                  </a:lnTo>
                  <a:lnTo>
                    <a:pt x="155448" y="292607"/>
                  </a:lnTo>
                  <a:lnTo>
                    <a:pt x="204581" y="285146"/>
                  </a:lnTo>
                  <a:lnTo>
                    <a:pt x="247253" y="264371"/>
                  </a:lnTo>
                  <a:lnTo>
                    <a:pt x="280903" y="232696"/>
                  </a:lnTo>
                  <a:lnTo>
                    <a:pt x="302971" y="192536"/>
                  </a:lnTo>
                  <a:lnTo>
                    <a:pt x="310896" y="146303"/>
                  </a:lnTo>
                  <a:lnTo>
                    <a:pt x="302971" y="100071"/>
                  </a:lnTo>
                  <a:lnTo>
                    <a:pt x="280903" y="59911"/>
                  </a:lnTo>
                  <a:lnTo>
                    <a:pt x="247253" y="28236"/>
                  </a:lnTo>
                  <a:lnTo>
                    <a:pt x="204581" y="7461"/>
                  </a:lnTo>
                  <a:lnTo>
                    <a:pt x="15544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0" name="object 100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6875907" y="3008756"/>
              <a:ext cx="189340" cy="167385"/>
            </a:xfrm>
            <a:prstGeom prst="rect">
              <a:avLst/>
            </a:prstGeom>
          </p:spPr>
        </p:pic>
      </p:grpSp>
      <p:sp>
        <p:nvSpPr>
          <p:cNvPr id="101" name="object 101"/>
          <p:cNvSpPr txBox="1"/>
          <p:nvPr/>
        </p:nvSpPr>
        <p:spPr>
          <a:xfrm>
            <a:off x="6835902" y="3262122"/>
            <a:ext cx="31115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90" dirty="0">
                <a:solidFill>
                  <a:srgbClr val="087150"/>
                </a:solidFill>
                <a:latin typeface="Century Gothic"/>
                <a:cs typeface="Century Gothic"/>
              </a:rPr>
              <a:t>KPIs</a:t>
            </a:r>
            <a:endParaRPr sz="1000">
              <a:latin typeface="Century Gothic"/>
              <a:cs typeface="Century Gothic"/>
            </a:endParaRPr>
          </a:p>
        </p:txBody>
      </p:sp>
      <p:grpSp>
        <p:nvGrpSpPr>
          <p:cNvPr id="102" name="object 102"/>
          <p:cNvGrpSpPr/>
          <p:nvPr/>
        </p:nvGrpSpPr>
        <p:grpSpPr>
          <a:xfrm>
            <a:off x="5305044" y="4285488"/>
            <a:ext cx="1472565" cy="1005840"/>
            <a:chOff x="5305044" y="4285488"/>
            <a:chExt cx="1472565" cy="1005840"/>
          </a:xfrm>
        </p:grpSpPr>
        <p:sp>
          <p:nvSpPr>
            <p:cNvPr id="103" name="object 103"/>
            <p:cNvSpPr/>
            <p:nvPr/>
          </p:nvSpPr>
          <p:spPr>
            <a:xfrm>
              <a:off x="5305044" y="4716780"/>
              <a:ext cx="857250" cy="574675"/>
            </a:xfrm>
            <a:custGeom>
              <a:avLst/>
              <a:gdLst/>
              <a:ahLst/>
              <a:cxnLst/>
              <a:rect l="l" t="t" r="r" b="b"/>
              <a:pathLst>
                <a:path w="857250" h="574675">
                  <a:moveTo>
                    <a:pt x="44450" y="536194"/>
                  </a:moveTo>
                  <a:lnTo>
                    <a:pt x="31750" y="536194"/>
                  </a:lnTo>
                  <a:lnTo>
                    <a:pt x="31750" y="574294"/>
                  </a:lnTo>
                  <a:lnTo>
                    <a:pt x="856995" y="574294"/>
                  </a:lnTo>
                  <a:lnTo>
                    <a:pt x="856995" y="567944"/>
                  </a:lnTo>
                  <a:lnTo>
                    <a:pt x="44450" y="567944"/>
                  </a:lnTo>
                  <a:lnTo>
                    <a:pt x="38100" y="561594"/>
                  </a:lnTo>
                  <a:lnTo>
                    <a:pt x="44450" y="561594"/>
                  </a:lnTo>
                  <a:lnTo>
                    <a:pt x="44450" y="536194"/>
                  </a:lnTo>
                  <a:close/>
                </a:path>
                <a:path w="857250" h="574675">
                  <a:moveTo>
                    <a:pt x="44450" y="561594"/>
                  </a:moveTo>
                  <a:lnTo>
                    <a:pt x="38100" y="561594"/>
                  </a:lnTo>
                  <a:lnTo>
                    <a:pt x="44450" y="567944"/>
                  </a:lnTo>
                  <a:lnTo>
                    <a:pt x="44450" y="561594"/>
                  </a:lnTo>
                  <a:close/>
                </a:path>
                <a:path w="857250" h="574675">
                  <a:moveTo>
                    <a:pt x="844295" y="561594"/>
                  </a:moveTo>
                  <a:lnTo>
                    <a:pt x="44450" y="561594"/>
                  </a:lnTo>
                  <a:lnTo>
                    <a:pt x="44450" y="567944"/>
                  </a:lnTo>
                  <a:lnTo>
                    <a:pt x="844295" y="567944"/>
                  </a:lnTo>
                  <a:lnTo>
                    <a:pt x="844295" y="561594"/>
                  </a:lnTo>
                  <a:close/>
                </a:path>
                <a:path w="857250" h="574675">
                  <a:moveTo>
                    <a:pt x="856995" y="0"/>
                  </a:moveTo>
                  <a:lnTo>
                    <a:pt x="844295" y="0"/>
                  </a:lnTo>
                  <a:lnTo>
                    <a:pt x="844295" y="567944"/>
                  </a:lnTo>
                  <a:lnTo>
                    <a:pt x="850645" y="561594"/>
                  </a:lnTo>
                  <a:lnTo>
                    <a:pt x="856995" y="561594"/>
                  </a:lnTo>
                  <a:lnTo>
                    <a:pt x="856995" y="0"/>
                  </a:lnTo>
                  <a:close/>
                </a:path>
                <a:path w="857250" h="574675">
                  <a:moveTo>
                    <a:pt x="856995" y="561594"/>
                  </a:moveTo>
                  <a:lnTo>
                    <a:pt x="850645" y="561594"/>
                  </a:lnTo>
                  <a:lnTo>
                    <a:pt x="844295" y="567944"/>
                  </a:lnTo>
                  <a:lnTo>
                    <a:pt x="856995" y="567944"/>
                  </a:lnTo>
                  <a:lnTo>
                    <a:pt x="856995" y="561594"/>
                  </a:lnTo>
                  <a:close/>
                </a:path>
                <a:path w="857250" h="574675">
                  <a:moveTo>
                    <a:pt x="38100" y="472694"/>
                  </a:moveTo>
                  <a:lnTo>
                    <a:pt x="0" y="548894"/>
                  </a:lnTo>
                  <a:lnTo>
                    <a:pt x="31750" y="548894"/>
                  </a:lnTo>
                  <a:lnTo>
                    <a:pt x="31750" y="536194"/>
                  </a:lnTo>
                  <a:lnTo>
                    <a:pt x="69850" y="536194"/>
                  </a:lnTo>
                  <a:lnTo>
                    <a:pt x="38100" y="472694"/>
                  </a:lnTo>
                  <a:close/>
                </a:path>
                <a:path w="857250" h="574675">
                  <a:moveTo>
                    <a:pt x="69850" y="536194"/>
                  </a:moveTo>
                  <a:lnTo>
                    <a:pt x="44450" y="536194"/>
                  </a:lnTo>
                  <a:lnTo>
                    <a:pt x="44450" y="548894"/>
                  </a:lnTo>
                  <a:lnTo>
                    <a:pt x="76200" y="548894"/>
                  </a:lnTo>
                  <a:lnTo>
                    <a:pt x="69850" y="536194"/>
                  </a:lnTo>
                  <a:close/>
                </a:path>
              </a:pathLst>
            </a:custGeom>
            <a:solidFill>
              <a:srgbClr val="0871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4" name="object 10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583936" y="4285488"/>
              <a:ext cx="1193291" cy="507492"/>
            </a:xfrm>
            <a:prstGeom prst="rect">
              <a:avLst/>
            </a:prstGeom>
          </p:spPr>
        </p:pic>
        <p:pic>
          <p:nvPicPr>
            <p:cNvPr id="105" name="object 105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5715000" y="4373867"/>
              <a:ext cx="928116" cy="368820"/>
            </a:xfrm>
            <a:prstGeom prst="rect">
              <a:avLst/>
            </a:prstGeom>
          </p:spPr>
        </p:pic>
        <p:sp>
          <p:nvSpPr>
            <p:cNvPr id="106" name="object 106"/>
            <p:cNvSpPr/>
            <p:nvPr/>
          </p:nvSpPr>
          <p:spPr>
            <a:xfrm>
              <a:off x="5609844" y="4311396"/>
              <a:ext cx="1091565" cy="405765"/>
            </a:xfrm>
            <a:custGeom>
              <a:avLst/>
              <a:gdLst/>
              <a:ahLst/>
              <a:cxnLst/>
              <a:rect l="l" t="t" r="r" b="b"/>
              <a:pathLst>
                <a:path w="1091565" h="405764">
                  <a:moveTo>
                    <a:pt x="1023620" y="0"/>
                  </a:moveTo>
                  <a:lnTo>
                    <a:pt x="67563" y="0"/>
                  </a:lnTo>
                  <a:lnTo>
                    <a:pt x="41255" y="5306"/>
                  </a:lnTo>
                  <a:lnTo>
                    <a:pt x="19780" y="19780"/>
                  </a:lnTo>
                  <a:lnTo>
                    <a:pt x="5306" y="41255"/>
                  </a:lnTo>
                  <a:lnTo>
                    <a:pt x="0" y="67563"/>
                  </a:lnTo>
                  <a:lnTo>
                    <a:pt x="0" y="337819"/>
                  </a:lnTo>
                  <a:lnTo>
                    <a:pt x="5306" y="364128"/>
                  </a:lnTo>
                  <a:lnTo>
                    <a:pt x="19780" y="385603"/>
                  </a:lnTo>
                  <a:lnTo>
                    <a:pt x="41255" y="400077"/>
                  </a:lnTo>
                  <a:lnTo>
                    <a:pt x="67563" y="405383"/>
                  </a:lnTo>
                  <a:lnTo>
                    <a:pt x="1023620" y="405383"/>
                  </a:lnTo>
                  <a:lnTo>
                    <a:pt x="1049928" y="400077"/>
                  </a:lnTo>
                  <a:lnTo>
                    <a:pt x="1071403" y="385603"/>
                  </a:lnTo>
                  <a:lnTo>
                    <a:pt x="1085877" y="364128"/>
                  </a:lnTo>
                  <a:lnTo>
                    <a:pt x="1091183" y="337819"/>
                  </a:lnTo>
                  <a:lnTo>
                    <a:pt x="1091183" y="67563"/>
                  </a:lnTo>
                  <a:lnTo>
                    <a:pt x="1085877" y="41255"/>
                  </a:lnTo>
                  <a:lnTo>
                    <a:pt x="1071403" y="19780"/>
                  </a:lnTo>
                  <a:lnTo>
                    <a:pt x="1049928" y="5306"/>
                  </a:lnTo>
                  <a:lnTo>
                    <a:pt x="1023620" y="0"/>
                  </a:lnTo>
                  <a:close/>
                </a:path>
              </a:pathLst>
            </a:custGeom>
            <a:solidFill>
              <a:srgbClr val="0871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7" name="object 107"/>
          <p:cNvSpPr txBox="1"/>
          <p:nvPr/>
        </p:nvSpPr>
        <p:spPr>
          <a:xfrm>
            <a:off x="5806185" y="4419980"/>
            <a:ext cx="69850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65" dirty="0">
                <a:solidFill>
                  <a:srgbClr val="FFFFFF"/>
                </a:solidFill>
                <a:latin typeface="Century Gothic"/>
                <a:cs typeface="Century Gothic"/>
              </a:rPr>
              <a:t>QUANTITY</a:t>
            </a:r>
            <a:endParaRPr sz="1000">
              <a:latin typeface="Century Gothic"/>
              <a:cs typeface="Century Gothic"/>
            </a:endParaRPr>
          </a:p>
        </p:txBody>
      </p:sp>
      <p:grpSp>
        <p:nvGrpSpPr>
          <p:cNvPr id="108" name="object 108"/>
          <p:cNvGrpSpPr/>
          <p:nvPr/>
        </p:nvGrpSpPr>
        <p:grpSpPr>
          <a:xfrm>
            <a:off x="4738115" y="3842003"/>
            <a:ext cx="1793875" cy="1763395"/>
            <a:chOff x="4738115" y="3842003"/>
            <a:chExt cx="1793875" cy="1763395"/>
          </a:xfrm>
        </p:grpSpPr>
        <p:pic>
          <p:nvPicPr>
            <p:cNvPr id="109" name="object 10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29299" y="3842003"/>
              <a:ext cx="702538" cy="635507"/>
            </a:xfrm>
            <a:prstGeom prst="rect">
              <a:avLst/>
            </a:prstGeom>
          </p:spPr>
        </p:pic>
        <p:pic>
          <p:nvPicPr>
            <p:cNvPr id="110" name="object 110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5855207" y="3867911"/>
              <a:ext cx="629399" cy="568451"/>
            </a:xfrm>
            <a:prstGeom prst="rect">
              <a:avLst/>
            </a:prstGeom>
          </p:spPr>
        </p:pic>
        <p:pic>
          <p:nvPicPr>
            <p:cNvPr id="111" name="object 111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5900927" y="3909059"/>
              <a:ext cx="507492" cy="451103"/>
            </a:xfrm>
            <a:prstGeom prst="rect">
              <a:avLst/>
            </a:prstGeom>
          </p:spPr>
        </p:pic>
        <p:pic>
          <p:nvPicPr>
            <p:cNvPr id="112" name="object 1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738115" y="5163273"/>
              <a:ext cx="1258824" cy="413042"/>
            </a:xfrm>
            <a:prstGeom prst="rect">
              <a:avLst/>
            </a:prstGeom>
          </p:spPr>
        </p:pic>
        <p:pic>
          <p:nvPicPr>
            <p:cNvPr id="113" name="object 113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4920995" y="5183111"/>
              <a:ext cx="891539" cy="422186"/>
            </a:xfrm>
            <a:prstGeom prst="rect">
              <a:avLst/>
            </a:prstGeom>
          </p:spPr>
        </p:pic>
        <p:sp>
          <p:nvSpPr>
            <p:cNvPr id="114" name="object 114"/>
            <p:cNvSpPr/>
            <p:nvPr/>
          </p:nvSpPr>
          <p:spPr>
            <a:xfrm>
              <a:off x="4764023" y="5189219"/>
              <a:ext cx="1156970" cy="311150"/>
            </a:xfrm>
            <a:custGeom>
              <a:avLst/>
              <a:gdLst/>
              <a:ahLst/>
              <a:cxnLst/>
              <a:rect l="l" t="t" r="r" b="b"/>
              <a:pathLst>
                <a:path w="1156970" h="311150">
                  <a:moveTo>
                    <a:pt x="1061339" y="0"/>
                  </a:moveTo>
                  <a:lnTo>
                    <a:pt x="95376" y="0"/>
                  </a:lnTo>
                  <a:lnTo>
                    <a:pt x="58239" y="7491"/>
                  </a:lnTo>
                  <a:lnTo>
                    <a:pt x="27924" y="27924"/>
                  </a:lnTo>
                  <a:lnTo>
                    <a:pt x="7491" y="58239"/>
                  </a:lnTo>
                  <a:lnTo>
                    <a:pt x="0" y="95376"/>
                  </a:lnTo>
                  <a:lnTo>
                    <a:pt x="0" y="215518"/>
                  </a:lnTo>
                  <a:lnTo>
                    <a:pt x="7491" y="252656"/>
                  </a:lnTo>
                  <a:lnTo>
                    <a:pt x="27924" y="282971"/>
                  </a:lnTo>
                  <a:lnTo>
                    <a:pt x="58239" y="303404"/>
                  </a:lnTo>
                  <a:lnTo>
                    <a:pt x="95376" y="310895"/>
                  </a:lnTo>
                  <a:lnTo>
                    <a:pt x="1061339" y="310895"/>
                  </a:lnTo>
                  <a:lnTo>
                    <a:pt x="1098476" y="303404"/>
                  </a:lnTo>
                  <a:lnTo>
                    <a:pt x="1128791" y="282971"/>
                  </a:lnTo>
                  <a:lnTo>
                    <a:pt x="1149224" y="252656"/>
                  </a:lnTo>
                  <a:lnTo>
                    <a:pt x="1156715" y="215518"/>
                  </a:lnTo>
                  <a:lnTo>
                    <a:pt x="1156715" y="95376"/>
                  </a:lnTo>
                  <a:lnTo>
                    <a:pt x="1149224" y="58239"/>
                  </a:lnTo>
                  <a:lnTo>
                    <a:pt x="1128791" y="27924"/>
                  </a:lnTo>
                  <a:lnTo>
                    <a:pt x="1098476" y="7491"/>
                  </a:lnTo>
                  <a:lnTo>
                    <a:pt x="106133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5" name="object 115"/>
          <p:cNvSpPr txBox="1"/>
          <p:nvPr/>
        </p:nvSpPr>
        <p:spPr>
          <a:xfrm>
            <a:off x="5026914" y="5235955"/>
            <a:ext cx="63182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087150"/>
                </a:solidFill>
                <a:latin typeface="Century Gothic"/>
                <a:cs typeface="Century Gothic"/>
              </a:rPr>
              <a:t>Volume</a:t>
            </a:r>
            <a:endParaRPr sz="1200">
              <a:latin typeface="Century Gothic"/>
              <a:cs typeface="Century Gothic"/>
            </a:endParaRPr>
          </a:p>
        </p:txBody>
      </p:sp>
      <p:grpSp>
        <p:nvGrpSpPr>
          <p:cNvPr id="116" name="object 116"/>
          <p:cNvGrpSpPr/>
          <p:nvPr/>
        </p:nvGrpSpPr>
        <p:grpSpPr>
          <a:xfrm>
            <a:off x="6400780" y="5170728"/>
            <a:ext cx="1377950" cy="433070"/>
            <a:chOff x="6400780" y="5170728"/>
            <a:chExt cx="1377950" cy="433070"/>
          </a:xfrm>
        </p:grpSpPr>
        <p:pic>
          <p:nvPicPr>
            <p:cNvPr id="117" name="object 117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6400780" y="5170728"/>
              <a:ext cx="1377735" cy="395083"/>
            </a:xfrm>
            <a:prstGeom prst="rect">
              <a:avLst/>
            </a:prstGeom>
          </p:spPr>
        </p:pic>
        <p:pic>
          <p:nvPicPr>
            <p:cNvPr id="118" name="object 118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6473952" y="5181587"/>
              <a:ext cx="1229868" cy="422186"/>
            </a:xfrm>
            <a:prstGeom prst="rect">
              <a:avLst/>
            </a:prstGeom>
          </p:spPr>
        </p:pic>
        <p:sp>
          <p:nvSpPr>
            <p:cNvPr id="119" name="object 119"/>
            <p:cNvSpPr/>
            <p:nvPr/>
          </p:nvSpPr>
          <p:spPr>
            <a:xfrm>
              <a:off x="6417564" y="5187695"/>
              <a:ext cx="1294130" cy="311150"/>
            </a:xfrm>
            <a:custGeom>
              <a:avLst/>
              <a:gdLst/>
              <a:ahLst/>
              <a:cxnLst/>
              <a:rect l="l" t="t" r="r" b="b"/>
              <a:pathLst>
                <a:path w="1294129" h="311150">
                  <a:moveTo>
                    <a:pt x="1198499" y="0"/>
                  </a:moveTo>
                  <a:lnTo>
                    <a:pt x="95377" y="0"/>
                  </a:lnTo>
                  <a:lnTo>
                    <a:pt x="58239" y="7491"/>
                  </a:lnTo>
                  <a:lnTo>
                    <a:pt x="27924" y="27924"/>
                  </a:lnTo>
                  <a:lnTo>
                    <a:pt x="7491" y="58239"/>
                  </a:lnTo>
                  <a:lnTo>
                    <a:pt x="0" y="95376"/>
                  </a:lnTo>
                  <a:lnTo>
                    <a:pt x="0" y="215518"/>
                  </a:lnTo>
                  <a:lnTo>
                    <a:pt x="7491" y="252656"/>
                  </a:lnTo>
                  <a:lnTo>
                    <a:pt x="27924" y="282971"/>
                  </a:lnTo>
                  <a:lnTo>
                    <a:pt x="58239" y="303404"/>
                  </a:lnTo>
                  <a:lnTo>
                    <a:pt x="95377" y="310895"/>
                  </a:lnTo>
                  <a:lnTo>
                    <a:pt x="1198499" y="310895"/>
                  </a:lnTo>
                  <a:lnTo>
                    <a:pt x="1235636" y="303404"/>
                  </a:lnTo>
                  <a:lnTo>
                    <a:pt x="1265951" y="282971"/>
                  </a:lnTo>
                  <a:lnTo>
                    <a:pt x="1286384" y="252656"/>
                  </a:lnTo>
                  <a:lnTo>
                    <a:pt x="1293876" y="215518"/>
                  </a:lnTo>
                  <a:lnTo>
                    <a:pt x="1293876" y="95376"/>
                  </a:lnTo>
                  <a:lnTo>
                    <a:pt x="1286384" y="58239"/>
                  </a:lnTo>
                  <a:lnTo>
                    <a:pt x="1265951" y="27924"/>
                  </a:lnTo>
                  <a:lnTo>
                    <a:pt x="1235636" y="7491"/>
                  </a:lnTo>
                  <a:lnTo>
                    <a:pt x="119849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0" name="object 120"/>
          <p:cNvSpPr txBox="1"/>
          <p:nvPr/>
        </p:nvSpPr>
        <p:spPr>
          <a:xfrm>
            <a:off x="6580758" y="5233796"/>
            <a:ext cx="9702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087150"/>
                </a:solidFill>
                <a:latin typeface="Century Gothic"/>
                <a:cs typeface="Century Gothic"/>
              </a:rPr>
              <a:t>Productivity</a:t>
            </a:r>
            <a:endParaRPr sz="1200">
              <a:latin typeface="Century Gothic"/>
              <a:cs typeface="Century Gothic"/>
            </a:endParaRPr>
          </a:p>
        </p:txBody>
      </p:sp>
      <p:grpSp>
        <p:nvGrpSpPr>
          <p:cNvPr id="121" name="object 121"/>
          <p:cNvGrpSpPr/>
          <p:nvPr/>
        </p:nvGrpSpPr>
        <p:grpSpPr>
          <a:xfrm>
            <a:off x="4808150" y="5529071"/>
            <a:ext cx="1179830" cy="588645"/>
            <a:chOff x="4808150" y="5529071"/>
            <a:chExt cx="1179830" cy="588645"/>
          </a:xfrm>
        </p:grpSpPr>
        <p:pic>
          <p:nvPicPr>
            <p:cNvPr id="122" name="object 122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4808150" y="5780491"/>
              <a:ext cx="1179727" cy="336846"/>
            </a:xfrm>
            <a:prstGeom prst="rect">
              <a:avLst/>
            </a:prstGeom>
          </p:spPr>
        </p:pic>
        <p:sp>
          <p:nvSpPr>
            <p:cNvPr id="123" name="object 123"/>
            <p:cNvSpPr/>
            <p:nvPr/>
          </p:nvSpPr>
          <p:spPr>
            <a:xfrm>
              <a:off x="4824983" y="5797295"/>
              <a:ext cx="1096010" cy="253365"/>
            </a:xfrm>
            <a:custGeom>
              <a:avLst/>
              <a:gdLst/>
              <a:ahLst/>
              <a:cxnLst/>
              <a:rect l="l" t="t" r="r" b="b"/>
              <a:pathLst>
                <a:path w="1096010" h="253364">
                  <a:moveTo>
                    <a:pt x="1053591" y="0"/>
                  </a:moveTo>
                  <a:lnTo>
                    <a:pt x="42163" y="0"/>
                  </a:lnTo>
                  <a:lnTo>
                    <a:pt x="25771" y="3312"/>
                  </a:lnTo>
                  <a:lnTo>
                    <a:pt x="12366" y="12347"/>
                  </a:lnTo>
                  <a:lnTo>
                    <a:pt x="3319" y="25749"/>
                  </a:lnTo>
                  <a:lnTo>
                    <a:pt x="0" y="42163"/>
                  </a:lnTo>
                  <a:lnTo>
                    <a:pt x="0" y="210819"/>
                  </a:lnTo>
                  <a:lnTo>
                    <a:pt x="3319" y="227234"/>
                  </a:lnTo>
                  <a:lnTo>
                    <a:pt x="12366" y="240636"/>
                  </a:lnTo>
                  <a:lnTo>
                    <a:pt x="25771" y="249671"/>
                  </a:lnTo>
                  <a:lnTo>
                    <a:pt x="42163" y="252983"/>
                  </a:lnTo>
                  <a:lnTo>
                    <a:pt x="1053591" y="252983"/>
                  </a:lnTo>
                  <a:lnTo>
                    <a:pt x="1069984" y="249671"/>
                  </a:lnTo>
                  <a:lnTo>
                    <a:pt x="1083389" y="240636"/>
                  </a:lnTo>
                  <a:lnTo>
                    <a:pt x="1092436" y="227234"/>
                  </a:lnTo>
                  <a:lnTo>
                    <a:pt x="1095755" y="210819"/>
                  </a:lnTo>
                  <a:lnTo>
                    <a:pt x="1095755" y="42163"/>
                  </a:lnTo>
                  <a:lnTo>
                    <a:pt x="1092436" y="25749"/>
                  </a:lnTo>
                  <a:lnTo>
                    <a:pt x="1083389" y="12347"/>
                  </a:lnTo>
                  <a:lnTo>
                    <a:pt x="1069984" y="3312"/>
                  </a:lnTo>
                  <a:lnTo>
                    <a:pt x="1053591" y="0"/>
                  </a:lnTo>
                  <a:close/>
                </a:path>
              </a:pathLst>
            </a:custGeom>
            <a:solidFill>
              <a:srgbClr val="DFDF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4" name="object 124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5187695" y="5529071"/>
              <a:ext cx="417588" cy="394766"/>
            </a:xfrm>
            <a:prstGeom prst="rect">
              <a:avLst/>
            </a:prstGeom>
          </p:spPr>
        </p:pic>
        <p:sp>
          <p:nvSpPr>
            <p:cNvPr id="125" name="object 125"/>
            <p:cNvSpPr/>
            <p:nvPr/>
          </p:nvSpPr>
          <p:spPr>
            <a:xfrm>
              <a:off x="5216651" y="5556503"/>
              <a:ext cx="312420" cy="291465"/>
            </a:xfrm>
            <a:custGeom>
              <a:avLst/>
              <a:gdLst/>
              <a:ahLst/>
              <a:cxnLst/>
              <a:rect l="l" t="t" r="r" b="b"/>
              <a:pathLst>
                <a:path w="312420" h="291464">
                  <a:moveTo>
                    <a:pt x="156210" y="0"/>
                  </a:moveTo>
                  <a:lnTo>
                    <a:pt x="106850" y="7420"/>
                  </a:lnTo>
                  <a:lnTo>
                    <a:pt x="63971" y="28081"/>
                  </a:lnTo>
                  <a:lnTo>
                    <a:pt x="30150" y="59587"/>
                  </a:lnTo>
                  <a:lnTo>
                    <a:pt x="7967" y="99540"/>
                  </a:lnTo>
                  <a:lnTo>
                    <a:pt x="0" y="145542"/>
                  </a:lnTo>
                  <a:lnTo>
                    <a:pt x="7967" y="191543"/>
                  </a:lnTo>
                  <a:lnTo>
                    <a:pt x="30150" y="231496"/>
                  </a:lnTo>
                  <a:lnTo>
                    <a:pt x="63971" y="263002"/>
                  </a:lnTo>
                  <a:lnTo>
                    <a:pt x="106850" y="283663"/>
                  </a:lnTo>
                  <a:lnTo>
                    <a:pt x="156210" y="291084"/>
                  </a:lnTo>
                  <a:lnTo>
                    <a:pt x="205569" y="283663"/>
                  </a:lnTo>
                  <a:lnTo>
                    <a:pt x="248448" y="263002"/>
                  </a:lnTo>
                  <a:lnTo>
                    <a:pt x="282269" y="231496"/>
                  </a:lnTo>
                  <a:lnTo>
                    <a:pt x="304452" y="191543"/>
                  </a:lnTo>
                  <a:lnTo>
                    <a:pt x="312420" y="145542"/>
                  </a:lnTo>
                  <a:lnTo>
                    <a:pt x="304452" y="99540"/>
                  </a:lnTo>
                  <a:lnTo>
                    <a:pt x="282269" y="59587"/>
                  </a:lnTo>
                  <a:lnTo>
                    <a:pt x="248448" y="28081"/>
                  </a:lnTo>
                  <a:lnTo>
                    <a:pt x="205569" y="7420"/>
                  </a:lnTo>
                  <a:lnTo>
                    <a:pt x="15621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126"/>
            <p:cNvSpPr/>
            <p:nvPr/>
          </p:nvSpPr>
          <p:spPr>
            <a:xfrm>
              <a:off x="5277269" y="5607164"/>
              <a:ext cx="191135" cy="167640"/>
            </a:xfrm>
            <a:custGeom>
              <a:avLst/>
              <a:gdLst/>
              <a:ahLst/>
              <a:cxnLst/>
              <a:rect l="l" t="t" r="r" b="b"/>
              <a:pathLst>
                <a:path w="191135" h="167639">
                  <a:moveTo>
                    <a:pt x="176364" y="13779"/>
                  </a:moveTo>
                  <a:lnTo>
                    <a:pt x="175425" y="10033"/>
                  </a:lnTo>
                  <a:lnTo>
                    <a:pt x="175348" y="9690"/>
                  </a:lnTo>
                  <a:lnTo>
                    <a:pt x="175221" y="9385"/>
                  </a:lnTo>
                  <a:lnTo>
                    <a:pt x="175094" y="8788"/>
                  </a:lnTo>
                  <a:lnTo>
                    <a:pt x="174574" y="7073"/>
                  </a:lnTo>
                  <a:lnTo>
                    <a:pt x="174472" y="6731"/>
                  </a:lnTo>
                  <a:lnTo>
                    <a:pt x="173443" y="3251"/>
                  </a:lnTo>
                  <a:lnTo>
                    <a:pt x="169583" y="1193"/>
                  </a:lnTo>
                  <a:lnTo>
                    <a:pt x="169583" y="9258"/>
                  </a:lnTo>
                  <a:lnTo>
                    <a:pt x="169379" y="9258"/>
                  </a:lnTo>
                  <a:lnTo>
                    <a:pt x="169379" y="14592"/>
                  </a:lnTo>
                  <a:lnTo>
                    <a:pt x="167093" y="16751"/>
                  </a:lnTo>
                  <a:lnTo>
                    <a:pt x="160997" y="16751"/>
                  </a:lnTo>
                  <a:lnTo>
                    <a:pt x="158711" y="14592"/>
                  </a:lnTo>
                  <a:lnTo>
                    <a:pt x="158826" y="9385"/>
                  </a:lnTo>
                  <a:lnTo>
                    <a:pt x="158838" y="9258"/>
                  </a:lnTo>
                  <a:lnTo>
                    <a:pt x="160997" y="7073"/>
                  </a:lnTo>
                  <a:lnTo>
                    <a:pt x="163791" y="6731"/>
                  </a:lnTo>
                  <a:lnTo>
                    <a:pt x="166966" y="6731"/>
                  </a:lnTo>
                  <a:lnTo>
                    <a:pt x="169583" y="9258"/>
                  </a:lnTo>
                  <a:lnTo>
                    <a:pt x="169583" y="1193"/>
                  </a:lnTo>
                  <a:lnTo>
                    <a:pt x="167347" y="0"/>
                  </a:lnTo>
                  <a:lnTo>
                    <a:pt x="155003" y="3251"/>
                  </a:lnTo>
                  <a:lnTo>
                    <a:pt x="151688" y="8788"/>
                  </a:lnTo>
                  <a:lnTo>
                    <a:pt x="151714" y="10033"/>
                  </a:lnTo>
                  <a:lnTo>
                    <a:pt x="153035" y="14592"/>
                  </a:lnTo>
                  <a:lnTo>
                    <a:pt x="153123" y="14897"/>
                  </a:lnTo>
                  <a:lnTo>
                    <a:pt x="153504" y="15633"/>
                  </a:lnTo>
                  <a:lnTo>
                    <a:pt x="153504" y="16370"/>
                  </a:lnTo>
                  <a:lnTo>
                    <a:pt x="152742" y="16751"/>
                  </a:lnTo>
                  <a:lnTo>
                    <a:pt x="126580" y="36042"/>
                  </a:lnTo>
                  <a:lnTo>
                    <a:pt x="125818" y="36410"/>
                  </a:lnTo>
                  <a:lnTo>
                    <a:pt x="125437" y="36779"/>
                  </a:lnTo>
                  <a:lnTo>
                    <a:pt x="124675" y="36410"/>
                  </a:lnTo>
                  <a:lnTo>
                    <a:pt x="124294" y="36169"/>
                  </a:lnTo>
                  <a:lnTo>
                    <a:pt x="124294" y="42964"/>
                  </a:lnTo>
                  <a:lnTo>
                    <a:pt x="124244" y="46151"/>
                  </a:lnTo>
                  <a:lnTo>
                    <a:pt x="124142" y="47320"/>
                  </a:lnTo>
                  <a:lnTo>
                    <a:pt x="124040" y="48412"/>
                  </a:lnTo>
                  <a:lnTo>
                    <a:pt x="121627" y="50520"/>
                  </a:lnTo>
                  <a:lnTo>
                    <a:pt x="117741" y="50520"/>
                  </a:lnTo>
                  <a:lnTo>
                    <a:pt x="114896" y="50050"/>
                  </a:lnTo>
                  <a:lnTo>
                    <a:pt x="113118" y="47739"/>
                  </a:lnTo>
                  <a:lnTo>
                    <a:pt x="113449" y="46151"/>
                  </a:lnTo>
                  <a:lnTo>
                    <a:pt x="113538" y="45694"/>
                  </a:lnTo>
                  <a:lnTo>
                    <a:pt x="113639" y="45008"/>
                  </a:lnTo>
                  <a:lnTo>
                    <a:pt x="113741" y="42379"/>
                  </a:lnTo>
                  <a:lnTo>
                    <a:pt x="114592" y="41617"/>
                  </a:lnTo>
                  <a:lnTo>
                    <a:pt x="116293" y="40284"/>
                  </a:lnTo>
                  <a:lnTo>
                    <a:pt x="119087" y="40500"/>
                  </a:lnTo>
                  <a:lnTo>
                    <a:pt x="123177" y="40767"/>
                  </a:lnTo>
                  <a:lnTo>
                    <a:pt x="122085" y="40767"/>
                  </a:lnTo>
                  <a:lnTo>
                    <a:pt x="124294" y="42964"/>
                  </a:lnTo>
                  <a:lnTo>
                    <a:pt x="124294" y="36169"/>
                  </a:lnTo>
                  <a:lnTo>
                    <a:pt x="120484" y="33743"/>
                  </a:lnTo>
                  <a:lnTo>
                    <a:pt x="114109" y="34264"/>
                  </a:lnTo>
                  <a:lnTo>
                    <a:pt x="114820" y="34264"/>
                  </a:lnTo>
                  <a:lnTo>
                    <a:pt x="111213" y="37528"/>
                  </a:lnTo>
                  <a:lnTo>
                    <a:pt x="110451" y="38265"/>
                  </a:lnTo>
                  <a:lnTo>
                    <a:pt x="110070" y="38265"/>
                  </a:lnTo>
                  <a:lnTo>
                    <a:pt x="109181" y="37896"/>
                  </a:lnTo>
                  <a:lnTo>
                    <a:pt x="93002" y="30175"/>
                  </a:lnTo>
                  <a:lnTo>
                    <a:pt x="92075" y="29730"/>
                  </a:lnTo>
                  <a:lnTo>
                    <a:pt x="88188" y="27876"/>
                  </a:lnTo>
                  <a:lnTo>
                    <a:pt x="82765" y="25285"/>
                  </a:lnTo>
                  <a:lnTo>
                    <a:pt x="82016" y="24968"/>
                  </a:lnTo>
                  <a:lnTo>
                    <a:pt x="82003" y="19837"/>
                  </a:lnTo>
                  <a:lnTo>
                    <a:pt x="81686" y="18021"/>
                  </a:lnTo>
                  <a:lnTo>
                    <a:pt x="81610" y="17564"/>
                  </a:lnTo>
                  <a:lnTo>
                    <a:pt x="81140" y="14897"/>
                  </a:lnTo>
                  <a:lnTo>
                    <a:pt x="81089" y="14592"/>
                  </a:lnTo>
                  <a:lnTo>
                    <a:pt x="80987" y="13970"/>
                  </a:lnTo>
                  <a:lnTo>
                    <a:pt x="76034" y="10706"/>
                  </a:lnTo>
                  <a:lnTo>
                    <a:pt x="76034" y="25552"/>
                  </a:lnTo>
                  <a:lnTo>
                    <a:pt x="73494" y="27876"/>
                  </a:lnTo>
                  <a:lnTo>
                    <a:pt x="70446" y="27876"/>
                  </a:lnTo>
                  <a:lnTo>
                    <a:pt x="67525" y="27686"/>
                  </a:lnTo>
                  <a:lnTo>
                    <a:pt x="65239" y="25412"/>
                  </a:lnTo>
                  <a:lnTo>
                    <a:pt x="65239" y="19837"/>
                  </a:lnTo>
                  <a:lnTo>
                    <a:pt x="75819" y="20459"/>
                  </a:lnTo>
                  <a:lnTo>
                    <a:pt x="75920" y="21564"/>
                  </a:lnTo>
                  <a:lnTo>
                    <a:pt x="76034" y="25552"/>
                  </a:lnTo>
                  <a:lnTo>
                    <a:pt x="76034" y="10706"/>
                  </a:lnTo>
                  <a:lnTo>
                    <a:pt x="75018" y="10033"/>
                  </a:lnTo>
                  <a:lnTo>
                    <a:pt x="62445" y="12014"/>
                  </a:lnTo>
                  <a:lnTo>
                    <a:pt x="58254" y="17564"/>
                  </a:lnTo>
                  <a:lnTo>
                    <a:pt x="59207" y="22491"/>
                  </a:lnTo>
                  <a:lnTo>
                    <a:pt x="59245" y="22682"/>
                  </a:lnTo>
                  <a:lnTo>
                    <a:pt x="59334" y="23152"/>
                  </a:lnTo>
                  <a:lnTo>
                    <a:pt x="59397" y="24218"/>
                  </a:lnTo>
                  <a:lnTo>
                    <a:pt x="58889" y="24968"/>
                  </a:lnTo>
                  <a:lnTo>
                    <a:pt x="58127" y="25285"/>
                  </a:lnTo>
                  <a:lnTo>
                    <a:pt x="37172" y="34556"/>
                  </a:lnTo>
                  <a:lnTo>
                    <a:pt x="36029" y="35293"/>
                  </a:lnTo>
                  <a:lnTo>
                    <a:pt x="35648" y="35293"/>
                  </a:lnTo>
                  <a:lnTo>
                    <a:pt x="34455" y="34264"/>
                  </a:lnTo>
                  <a:lnTo>
                    <a:pt x="32372" y="32600"/>
                  </a:lnTo>
                  <a:lnTo>
                    <a:pt x="32372" y="45313"/>
                  </a:lnTo>
                  <a:lnTo>
                    <a:pt x="29933" y="47548"/>
                  </a:lnTo>
                  <a:lnTo>
                    <a:pt x="26657" y="47548"/>
                  </a:lnTo>
                  <a:lnTo>
                    <a:pt x="23710" y="47320"/>
                  </a:lnTo>
                  <a:lnTo>
                    <a:pt x="21551" y="45008"/>
                  </a:lnTo>
                  <a:lnTo>
                    <a:pt x="21678" y="39306"/>
                  </a:lnTo>
                  <a:lnTo>
                    <a:pt x="24066" y="37160"/>
                  </a:lnTo>
                  <a:lnTo>
                    <a:pt x="29933" y="37160"/>
                  </a:lnTo>
                  <a:lnTo>
                    <a:pt x="32270" y="39306"/>
                  </a:lnTo>
                  <a:lnTo>
                    <a:pt x="32372" y="45313"/>
                  </a:lnTo>
                  <a:lnTo>
                    <a:pt x="32372" y="32600"/>
                  </a:lnTo>
                  <a:lnTo>
                    <a:pt x="30441" y="31051"/>
                  </a:lnTo>
                  <a:lnTo>
                    <a:pt x="26708" y="30848"/>
                  </a:lnTo>
                  <a:lnTo>
                    <a:pt x="24688" y="30848"/>
                  </a:lnTo>
                  <a:lnTo>
                    <a:pt x="20535" y="33439"/>
                  </a:lnTo>
                  <a:lnTo>
                    <a:pt x="16167" y="36410"/>
                  </a:lnTo>
                  <a:lnTo>
                    <a:pt x="16294" y="36410"/>
                  </a:lnTo>
                  <a:lnTo>
                    <a:pt x="14617" y="41236"/>
                  </a:lnTo>
                  <a:lnTo>
                    <a:pt x="14630" y="41617"/>
                  </a:lnTo>
                  <a:lnTo>
                    <a:pt x="16243" y="46151"/>
                  </a:lnTo>
                  <a:lnTo>
                    <a:pt x="18122" y="50927"/>
                  </a:lnTo>
                  <a:lnTo>
                    <a:pt x="23456" y="53784"/>
                  </a:lnTo>
                  <a:lnTo>
                    <a:pt x="28917" y="52743"/>
                  </a:lnTo>
                  <a:lnTo>
                    <a:pt x="34378" y="51993"/>
                  </a:lnTo>
                  <a:lnTo>
                    <a:pt x="38442" y="47548"/>
                  </a:lnTo>
                  <a:lnTo>
                    <a:pt x="38315" y="41236"/>
                  </a:lnTo>
                  <a:lnTo>
                    <a:pt x="37934" y="40500"/>
                  </a:lnTo>
                  <a:lnTo>
                    <a:pt x="45313" y="37160"/>
                  </a:lnTo>
                  <a:lnTo>
                    <a:pt x="49441" y="35293"/>
                  </a:lnTo>
                  <a:lnTo>
                    <a:pt x="60744" y="30175"/>
                  </a:lnTo>
                  <a:lnTo>
                    <a:pt x="61683" y="29730"/>
                  </a:lnTo>
                  <a:lnTo>
                    <a:pt x="62064" y="29730"/>
                  </a:lnTo>
                  <a:lnTo>
                    <a:pt x="62953" y="30480"/>
                  </a:lnTo>
                  <a:lnTo>
                    <a:pt x="67017" y="34264"/>
                  </a:lnTo>
                  <a:lnTo>
                    <a:pt x="73621" y="34417"/>
                  </a:lnTo>
                  <a:lnTo>
                    <a:pt x="77939" y="30848"/>
                  </a:lnTo>
                  <a:lnTo>
                    <a:pt x="78701" y="30175"/>
                  </a:lnTo>
                  <a:lnTo>
                    <a:pt x="80137" y="30175"/>
                  </a:lnTo>
                  <a:lnTo>
                    <a:pt x="80733" y="30480"/>
                  </a:lnTo>
                  <a:lnTo>
                    <a:pt x="105295" y="42379"/>
                  </a:lnTo>
                  <a:lnTo>
                    <a:pt x="106895" y="43091"/>
                  </a:lnTo>
                  <a:lnTo>
                    <a:pt x="108038" y="43459"/>
                  </a:lnTo>
                  <a:lnTo>
                    <a:pt x="107391" y="45008"/>
                  </a:lnTo>
                  <a:lnTo>
                    <a:pt x="107391" y="45694"/>
                  </a:lnTo>
                  <a:lnTo>
                    <a:pt x="107530" y="46151"/>
                  </a:lnTo>
                  <a:lnTo>
                    <a:pt x="107619" y="47548"/>
                  </a:lnTo>
                  <a:lnTo>
                    <a:pt x="107734" y="48247"/>
                  </a:lnTo>
                  <a:lnTo>
                    <a:pt x="109181" y="53632"/>
                  </a:lnTo>
                  <a:lnTo>
                    <a:pt x="115404" y="57111"/>
                  </a:lnTo>
                  <a:lnTo>
                    <a:pt x="122135" y="55549"/>
                  </a:lnTo>
                  <a:lnTo>
                    <a:pt x="128104" y="53987"/>
                  </a:lnTo>
                  <a:lnTo>
                    <a:pt x="130175" y="50520"/>
                  </a:lnTo>
                  <a:lnTo>
                    <a:pt x="131432" y="48412"/>
                  </a:lnTo>
                  <a:lnTo>
                    <a:pt x="131305" y="47548"/>
                  </a:lnTo>
                  <a:lnTo>
                    <a:pt x="130009" y="43459"/>
                  </a:lnTo>
                  <a:lnTo>
                    <a:pt x="129895" y="43091"/>
                  </a:lnTo>
                  <a:lnTo>
                    <a:pt x="129857" y="42964"/>
                  </a:lnTo>
                  <a:lnTo>
                    <a:pt x="129755" y="42621"/>
                  </a:lnTo>
                  <a:lnTo>
                    <a:pt x="129628" y="42379"/>
                  </a:lnTo>
                  <a:lnTo>
                    <a:pt x="129374" y="41617"/>
                  </a:lnTo>
                  <a:lnTo>
                    <a:pt x="129755" y="40767"/>
                  </a:lnTo>
                  <a:lnTo>
                    <a:pt x="130644" y="40500"/>
                  </a:lnTo>
                  <a:lnTo>
                    <a:pt x="130924" y="40284"/>
                  </a:lnTo>
                  <a:lnTo>
                    <a:pt x="133616" y="38265"/>
                  </a:lnTo>
                  <a:lnTo>
                    <a:pt x="135610" y="36779"/>
                  </a:lnTo>
                  <a:lnTo>
                    <a:pt x="155917" y="21564"/>
                  </a:lnTo>
                  <a:lnTo>
                    <a:pt x="156806" y="20916"/>
                  </a:lnTo>
                  <a:lnTo>
                    <a:pt x="158076" y="20777"/>
                  </a:lnTo>
                  <a:lnTo>
                    <a:pt x="159092" y="21196"/>
                  </a:lnTo>
                  <a:lnTo>
                    <a:pt x="162775" y="23456"/>
                  </a:lnTo>
                  <a:lnTo>
                    <a:pt x="167601" y="23152"/>
                  </a:lnTo>
                  <a:lnTo>
                    <a:pt x="170624" y="20777"/>
                  </a:lnTo>
                  <a:lnTo>
                    <a:pt x="171030" y="20459"/>
                  </a:lnTo>
                  <a:lnTo>
                    <a:pt x="174586" y="18021"/>
                  </a:lnTo>
                  <a:lnTo>
                    <a:pt x="175107" y="16751"/>
                  </a:lnTo>
                  <a:lnTo>
                    <a:pt x="176276" y="13970"/>
                  </a:lnTo>
                  <a:lnTo>
                    <a:pt x="176364" y="13779"/>
                  </a:lnTo>
                  <a:close/>
                </a:path>
                <a:path w="191135" h="167639">
                  <a:moveTo>
                    <a:pt x="190804" y="163715"/>
                  </a:moveTo>
                  <a:lnTo>
                    <a:pt x="190715" y="162445"/>
                  </a:lnTo>
                  <a:lnTo>
                    <a:pt x="189953" y="162445"/>
                  </a:lnTo>
                  <a:lnTo>
                    <a:pt x="189953" y="161175"/>
                  </a:lnTo>
                  <a:lnTo>
                    <a:pt x="189039" y="161175"/>
                  </a:lnTo>
                  <a:lnTo>
                    <a:pt x="188341" y="161175"/>
                  </a:lnTo>
                  <a:lnTo>
                    <a:pt x="176491" y="161175"/>
                  </a:lnTo>
                  <a:lnTo>
                    <a:pt x="176491" y="60845"/>
                  </a:lnTo>
                  <a:lnTo>
                    <a:pt x="176491" y="59575"/>
                  </a:lnTo>
                  <a:lnTo>
                    <a:pt x="176491" y="55765"/>
                  </a:lnTo>
                  <a:lnTo>
                    <a:pt x="175933" y="55765"/>
                  </a:lnTo>
                  <a:lnTo>
                    <a:pt x="175933" y="54495"/>
                  </a:lnTo>
                  <a:lnTo>
                    <a:pt x="170522" y="54495"/>
                  </a:lnTo>
                  <a:lnTo>
                    <a:pt x="170522" y="60845"/>
                  </a:lnTo>
                  <a:lnTo>
                    <a:pt x="170522" y="161175"/>
                  </a:lnTo>
                  <a:lnTo>
                    <a:pt x="148932" y="161175"/>
                  </a:lnTo>
                  <a:lnTo>
                    <a:pt x="148932" y="159905"/>
                  </a:lnTo>
                  <a:lnTo>
                    <a:pt x="148932" y="158635"/>
                  </a:lnTo>
                  <a:lnTo>
                    <a:pt x="148932" y="157365"/>
                  </a:lnTo>
                  <a:lnTo>
                    <a:pt x="148932" y="156095"/>
                  </a:lnTo>
                  <a:lnTo>
                    <a:pt x="148932" y="60845"/>
                  </a:lnTo>
                  <a:lnTo>
                    <a:pt x="149174" y="60845"/>
                  </a:lnTo>
                  <a:lnTo>
                    <a:pt x="149174" y="59575"/>
                  </a:lnTo>
                  <a:lnTo>
                    <a:pt x="169900" y="59575"/>
                  </a:lnTo>
                  <a:lnTo>
                    <a:pt x="169900" y="60845"/>
                  </a:lnTo>
                  <a:lnTo>
                    <a:pt x="170522" y="60845"/>
                  </a:lnTo>
                  <a:lnTo>
                    <a:pt x="170522" y="54495"/>
                  </a:lnTo>
                  <a:lnTo>
                    <a:pt x="143014" y="54495"/>
                  </a:lnTo>
                  <a:lnTo>
                    <a:pt x="143014" y="55765"/>
                  </a:lnTo>
                  <a:lnTo>
                    <a:pt x="142963" y="59575"/>
                  </a:lnTo>
                  <a:lnTo>
                    <a:pt x="142963" y="60845"/>
                  </a:lnTo>
                  <a:lnTo>
                    <a:pt x="142963" y="156095"/>
                  </a:lnTo>
                  <a:lnTo>
                    <a:pt x="142786" y="156095"/>
                  </a:lnTo>
                  <a:lnTo>
                    <a:pt x="142786" y="157365"/>
                  </a:lnTo>
                  <a:lnTo>
                    <a:pt x="142709" y="158635"/>
                  </a:lnTo>
                  <a:lnTo>
                    <a:pt x="142798" y="159905"/>
                  </a:lnTo>
                  <a:lnTo>
                    <a:pt x="142925" y="159905"/>
                  </a:lnTo>
                  <a:lnTo>
                    <a:pt x="142925" y="161175"/>
                  </a:lnTo>
                  <a:lnTo>
                    <a:pt x="133692" y="161175"/>
                  </a:lnTo>
                  <a:lnTo>
                    <a:pt x="133692" y="107835"/>
                  </a:lnTo>
                  <a:lnTo>
                    <a:pt x="133692" y="102755"/>
                  </a:lnTo>
                  <a:lnTo>
                    <a:pt x="133286" y="102755"/>
                  </a:lnTo>
                  <a:lnTo>
                    <a:pt x="133286" y="101485"/>
                  </a:lnTo>
                  <a:lnTo>
                    <a:pt x="127723" y="101485"/>
                  </a:lnTo>
                  <a:lnTo>
                    <a:pt x="127723" y="107835"/>
                  </a:lnTo>
                  <a:lnTo>
                    <a:pt x="127723" y="161175"/>
                  </a:lnTo>
                  <a:lnTo>
                    <a:pt x="106133" y="161175"/>
                  </a:lnTo>
                  <a:lnTo>
                    <a:pt x="106133" y="107835"/>
                  </a:lnTo>
                  <a:lnTo>
                    <a:pt x="127723" y="107835"/>
                  </a:lnTo>
                  <a:lnTo>
                    <a:pt x="127723" y="101485"/>
                  </a:lnTo>
                  <a:lnTo>
                    <a:pt x="100190" y="101485"/>
                  </a:lnTo>
                  <a:lnTo>
                    <a:pt x="100190" y="102755"/>
                  </a:lnTo>
                  <a:lnTo>
                    <a:pt x="100164" y="107835"/>
                  </a:lnTo>
                  <a:lnTo>
                    <a:pt x="100164" y="161175"/>
                  </a:lnTo>
                  <a:lnTo>
                    <a:pt x="91020" y="161175"/>
                  </a:lnTo>
                  <a:lnTo>
                    <a:pt x="91020" y="62115"/>
                  </a:lnTo>
                  <a:lnTo>
                    <a:pt x="91020" y="58305"/>
                  </a:lnTo>
                  <a:lnTo>
                    <a:pt x="91020" y="57035"/>
                  </a:lnTo>
                  <a:lnTo>
                    <a:pt x="90195" y="57035"/>
                  </a:lnTo>
                  <a:lnTo>
                    <a:pt x="90195" y="55765"/>
                  </a:lnTo>
                  <a:lnTo>
                    <a:pt x="85051" y="55765"/>
                  </a:lnTo>
                  <a:lnTo>
                    <a:pt x="85051" y="62115"/>
                  </a:lnTo>
                  <a:lnTo>
                    <a:pt x="85051" y="161175"/>
                  </a:lnTo>
                  <a:lnTo>
                    <a:pt x="63461" y="161175"/>
                  </a:lnTo>
                  <a:lnTo>
                    <a:pt x="63461" y="62115"/>
                  </a:lnTo>
                  <a:lnTo>
                    <a:pt x="85051" y="62115"/>
                  </a:lnTo>
                  <a:lnTo>
                    <a:pt x="85051" y="55765"/>
                  </a:lnTo>
                  <a:lnTo>
                    <a:pt x="58585" y="55765"/>
                  </a:lnTo>
                  <a:lnTo>
                    <a:pt x="58585" y="57035"/>
                  </a:lnTo>
                  <a:lnTo>
                    <a:pt x="57912" y="57035"/>
                  </a:lnTo>
                  <a:lnTo>
                    <a:pt x="57912" y="58305"/>
                  </a:lnTo>
                  <a:lnTo>
                    <a:pt x="57492" y="58305"/>
                  </a:lnTo>
                  <a:lnTo>
                    <a:pt x="57492" y="62115"/>
                  </a:lnTo>
                  <a:lnTo>
                    <a:pt x="57492" y="161175"/>
                  </a:lnTo>
                  <a:lnTo>
                    <a:pt x="48348" y="161175"/>
                  </a:lnTo>
                  <a:lnTo>
                    <a:pt x="48348" y="102755"/>
                  </a:lnTo>
                  <a:lnTo>
                    <a:pt x="48348" y="97675"/>
                  </a:lnTo>
                  <a:lnTo>
                    <a:pt x="48044" y="97675"/>
                  </a:lnTo>
                  <a:lnTo>
                    <a:pt x="48044" y="96405"/>
                  </a:lnTo>
                  <a:lnTo>
                    <a:pt x="42252" y="96405"/>
                  </a:lnTo>
                  <a:lnTo>
                    <a:pt x="42252" y="102755"/>
                  </a:lnTo>
                  <a:lnTo>
                    <a:pt x="42252" y="161175"/>
                  </a:lnTo>
                  <a:lnTo>
                    <a:pt x="20828" y="161175"/>
                  </a:lnTo>
                  <a:lnTo>
                    <a:pt x="20828" y="156095"/>
                  </a:lnTo>
                  <a:lnTo>
                    <a:pt x="20967" y="156095"/>
                  </a:lnTo>
                  <a:lnTo>
                    <a:pt x="20967" y="145935"/>
                  </a:lnTo>
                  <a:lnTo>
                    <a:pt x="21018" y="117995"/>
                  </a:lnTo>
                  <a:lnTo>
                    <a:pt x="20955" y="111645"/>
                  </a:lnTo>
                  <a:lnTo>
                    <a:pt x="20916" y="107835"/>
                  </a:lnTo>
                  <a:lnTo>
                    <a:pt x="20828" y="102755"/>
                  </a:lnTo>
                  <a:lnTo>
                    <a:pt x="42252" y="102755"/>
                  </a:lnTo>
                  <a:lnTo>
                    <a:pt x="42252" y="96405"/>
                  </a:lnTo>
                  <a:lnTo>
                    <a:pt x="15455" y="96405"/>
                  </a:lnTo>
                  <a:lnTo>
                    <a:pt x="15455" y="97675"/>
                  </a:lnTo>
                  <a:lnTo>
                    <a:pt x="15176" y="97675"/>
                  </a:lnTo>
                  <a:lnTo>
                    <a:pt x="15176" y="102755"/>
                  </a:lnTo>
                  <a:lnTo>
                    <a:pt x="15163" y="107835"/>
                  </a:lnTo>
                  <a:lnTo>
                    <a:pt x="15138" y="111645"/>
                  </a:lnTo>
                  <a:lnTo>
                    <a:pt x="15113" y="117995"/>
                  </a:lnTo>
                  <a:lnTo>
                    <a:pt x="15049" y="145935"/>
                  </a:lnTo>
                  <a:lnTo>
                    <a:pt x="15062" y="156095"/>
                  </a:lnTo>
                  <a:lnTo>
                    <a:pt x="15163" y="161175"/>
                  </a:lnTo>
                  <a:lnTo>
                    <a:pt x="1752" y="161175"/>
                  </a:lnTo>
                  <a:lnTo>
                    <a:pt x="1752" y="162445"/>
                  </a:lnTo>
                  <a:lnTo>
                    <a:pt x="698" y="162445"/>
                  </a:lnTo>
                  <a:lnTo>
                    <a:pt x="698" y="163715"/>
                  </a:lnTo>
                  <a:lnTo>
                    <a:pt x="0" y="163715"/>
                  </a:lnTo>
                  <a:lnTo>
                    <a:pt x="0" y="164985"/>
                  </a:lnTo>
                  <a:lnTo>
                    <a:pt x="838" y="164985"/>
                  </a:lnTo>
                  <a:lnTo>
                    <a:pt x="838" y="166255"/>
                  </a:lnTo>
                  <a:lnTo>
                    <a:pt x="1841" y="166255"/>
                  </a:lnTo>
                  <a:lnTo>
                    <a:pt x="1841" y="167525"/>
                  </a:lnTo>
                  <a:lnTo>
                    <a:pt x="189509" y="167525"/>
                  </a:lnTo>
                  <a:lnTo>
                    <a:pt x="189509" y="166255"/>
                  </a:lnTo>
                  <a:lnTo>
                    <a:pt x="190639" y="166255"/>
                  </a:lnTo>
                  <a:lnTo>
                    <a:pt x="190639" y="164985"/>
                  </a:lnTo>
                  <a:lnTo>
                    <a:pt x="190804" y="164985"/>
                  </a:lnTo>
                  <a:lnTo>
                    <a:pt x="190804" y="163715"/>
                  </a:lnTo>
                  <a:close/>
                </a:path>
              </a:pathLst>
            </a:custGeom>
            <a:solidFill>
              <a:srgbClr val="5F5F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7" name="object 127"/>
          <p:cNvSpPr txBox="1"/>
          <p:nvPr/>
        </p:nvSpPr>
        <p:spPr>
          <a:xfrm>
            <a:off x="5217033" y="5870854"/>
            <a:ext cx="31115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90" dirty="0">
                <a:solidFill>
                  <a:srgbClr val="5F5F5F"/>
                </a:solidFill>
                <a:latin typeface="Century Gothic"/>
                <a:cs typeface="Century Gothic"/>
              </a:rPr>
              <a:t>KPIs</a:t>
            </a:r>
            <a:endParaRPr sz="1000">
              <a:latin typeface="Century Gothic"/>
              <a:cs typeface="Century Gothic"/>
            </a:endParaRPr>
          </a:p>
        </p:txBody>
      </p:sp>
      <p:grpSp>
        <p:nvGrpSpPr>
          <p:cNvPr id="128" name="object 128"/>
          <p:cNvGrpSpPr/>
          <p:nvPr/>
        </p:nvGrpSpPr>
        <p:grpSpPr>
          <a:xfrm>
            <a:off x="6473882" y="5510784"/>
            <a:ext cx="1179830" cy="588645"/>
            <a:chOff x="6473882" y="5510784"/>
            <a:chExt cx="1179830" cy="588645"/>
          </a:xfrm>
        </p:grpSpPr>
        <p:pic>
          <p:nvPicPr>
            <p:cNvPr id="129" name="object 12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473882" y="5760492"/>
              <a:ext cx="1179727" cy="338833"/>
            </a:xfrm>
            <a:prstGeom prst="rect">
              <a:avLst/>
            </a:prstGeom>
          </p:spPr>
        </p:pic>
        <p:sp>
          <p:nvSpPr>
            <p:cNvPr id="130" name="object 130"/>
            <p:cNvSpPr/>
            <p:nvPr/>
          </p:nvSpPr>
          <p:spPr>
            <a:xfrm>
              <a:off x="6490715" y="5777484"/>
              <a:ext cx="1096010" cy="254635"/>
            </a:xfrm>
            <a:custGeom>
              <a:avLst/>
              <a:gdLst/>
              <a:ahLst/>
              <a:cxnLst/>
              <a:rect l="l" t="t" r="r" b="b"/>
              <a:pathLst>
                <a:path w="1096009" h="254635">
                  <a:moveTo>
                    <a:pt x="1053338" y="0"/>
                  </a:moveTo>
                  <a:lnTo>
                    <a:pt x="42417" y="0"/>
                  </a:lnTo>
                  <a:lnTo>
                    <a:pt x="25931" y="3332"/>
                  </a:lnTo>
                  <a:lnTo>
                    <a:pt x="12445" y="12422"/>
                  </a:lnTo>
                  <a:lnTo>
                    <a:pt x="3341" y="25905"/>
                  </a:lnTo>
                  <a:lnTo>
                    <a:pt x="0" y="42417"/>
                  </a:lnTo>
                  <a:lnTo>
                    <a:pt x="0" y="212089"/>
                  </a:lnTo>
                  <a:lnTo>
                    <a:pt x="3341" y="228602"/>
                  </a:lnTo>
                  <a:lnTo>
                    <a:pt x="12446" y="242085"/>
                  </a:lnTo>
                  <a:lnTo>
                    <a:pt x="25931" y="251175"/>
                  </a:lnTo>
                  <a:lnTo>
                    <a:pt x="42417" y="254507"/>
                  </a:lnTo>
                  <a:lnTo>
                    <a:pt x="1053338" y="254507"/>
                  </a:lnTo>
                  <a:lnTo>
                    <a:pt x="1069824" y="251175"/>
                  </a:lnTo>
                  <a:lnTo>
                    <a:pt x="1083310" y="242085"/>
                  </a:lnTo>
                  <a:lnTo>
                    <a:pt x="1092414" y="228602"/>
                  </a:lnTo>
                  <a:lnTo>
                    <a:pt x="1095756" y="212089"/>
                  </a:lnTo>
                  <a:lnTo>
                    <a:pt x="1095756" y="42417"/>
                  </a:lnTo>
                  <a:lnTo>
                    <a:pt x="1092414" y="25905"/>
                  </a:lnTo>
                  <a:lnTo>
                    <a:pt x="1083310" y="12422"/>
                  </a:lnTo>
                  <a:lnTo>
                    <a:pt x="1069824" y="3332"/>
                  </a:lnTo>
                  <a:lnTo>
                    <a:pt x="1053338" y="0"/>
                  </a:lnTo>
                  <a:close/>
                </a:path>
              </a:pathLst>
            </a:custGeom>
            <a:solidFill>
              <a:srgbClr val="DFDF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1" name="object 131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6853427" y="5510784"/>
              <a:ext cx="417588" cy="394754"/>
            </a:xfrm>
            <a:prstGeom prst="rect">
              <a:avLst/>
            </a:prstGeom>
          </p:spPr>
        </p:pic>
        <p:sp>
          <p:nvSpPr>
            <p:cNvPr id="132" name="object 132"/>
            <p:cNvSpPr/>
            <p:nvPr/>
          </p:nvSpPr>
          <p:spPr>
            <a:xfrm>
              <a:off x="6882383" y="5536692"/>
              <a:ext cx="312420" cy="292735"/>
            </a:xfrm>
            <a:custGeom>
              <a:avLst/>
              <a:gdLst/>
              <a:ahLst/>
              <a:cxnLst/>
              <a:rect l="l" t="t" r="r" b="b"/>
              <a:pathLst>
                <a:path w="312420" h="292735">
                  <a:moveTo>
                    <a:pt x="156210" y="0"/>
                  </a:moveTo>
                  <a:lnTo>
                    <a:pt x="106850" y="7459"/>
                  </a:lnTo>
                  <a:lnTo>
                    <a:pt x="63971" y="28229"/>
                  </a:lnTo>
                  <a:lnTo>
                    <a:pt x="30150" y="59900"/>
                  </a:lnTo>
                  <a:lnTo>
                    <a:pt x="7967" y="100062"/>
                  </a:lnTo>
                  <a:lnTo>
                    <a:pt x="0" y="146304"/>
                  </a:lnTo>
                  <a:lnTo>
                    <a:pt x="7967" y="192545"/>
                  </a:lnTo>
                  <a:lnTo>
                    <a:pt x="30150" y="232707"/>
                  </a:lnTo>
                  <a:lnTo>
                    <a:pt x="63971" y="264378"/>
                  </a:lnTo>
                  <a:lnTo>
                    <a:pt x="106850" y="285148"/>
                  </a:lnTo>
                  <a:lnTo>
                    <a:pt x="156210" y="292608"/>
                  </a:lnTo>
                  <a:lnTo>
                    <a:pt x="205569" y="285148"/>
                  </a:lnTo>
                  <a:lnTo>
                    <a:pt x="248448" y="264378"/>
                  </a:lnTo>
                  <a:lnTo>
                    <a:pt x="282269" y="232707"/>
                  </a:lnTo>
                  <a:lnTo>
                    <a:pt x="304452" y="192545"/>
                  </a:lnTo>
                  <a:lnTo>
                    <a:pt x="312420" y="146304"/>
                  </a:lnTo>
                  <a:lnTo>
                    <a:pt x="304452" y="100062"/>
                  </a:lnTo>
                  <a:lnTo>
                    <a:pt x="282269" y="59900"/>
                  </a:lnTo>
                  <a:lnTo>
                    <a:pt x="248448" y="28229"/>
                  </a:lnTo>
                  <a:lnTo>
                    <a:pt x="205569" y="7459"/>
                  </a:lnTo>
                  <a:lnTo>
                    <a:pt x="15621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3" name="object 133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6942962" y="5588876"/>
              <a:ext cx="190863" cy="167360"/>
            </a:xfrm>
            <a:prstGeom prst="rect">
              <a:avLst/>
            </a:prstGeom>
          </p:spPr>
        </p:pic>
      </p:grpSp>
      <p:sp>
        <p:nvSpPr>
          <p:cNvPr id="134" name="object 134"/>
          <p:cNvSpPr txBox="1"/>
          <p:nvPr/>
        </p:nvSpPr>
        <p:spPr>
          <a:xfrm>
            <a:off x="6904101" y="5842812"/>
            <a:ext cx="31115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90" dirty="0">
                <a:solidFill>
                  <a:srgbClr val="5F5F5F"/>
                </a:solidFill>
                <a:latin typeface="Century Gothic"/>
                <a:cs typeface="Century Gothic"/>
              </a:rPr>
              <a:t>KPIs</a:t>
            </a:r>
            <a:endParaRPr sz="1000">
              <a:latin typeface="Century Gothic"/>
              <a:cs typeface="Century Gothic"/>
            </a:endParaRPr>
          </a:p>
        </p:txBody>
      </p:sp>
      <p:sp>
        <p:nvSpPr>
          <p:cNvPr id="135" name="object 135"/>
          <p:cNvSpPr/>
          <p:nvPr/>
        </p:nvSpPr>
        <p:spPr>
          <a:xfrm>
            <a:off x="6158229" y="4745735"/>
            <a:ext cx="847090" cy="509270"/>
          </a:xfrm>
          <a:custGeom>
            <a:avLst/>
            <a:gdLst/>
            <a:ahLst/>
            <a:cxnLst/>
            <a:rect l="l" t="t" r="r" b="b"/>
            <a:pathLst>
              <a:path w="847090" h="509270">
                <a:moveTo>
                  <a:pt x="770763" y="432943"/>
                </a:moveTo>
                <a:lnTo>
                  <a:pt x="770763" y="509142"/>
                </a:lnTo>
                <a:lnTo>
                  <a:pt x="834263" y="477393"/>
                </a:lnTo>
                <a:lnTo>
                  <a:pt x="783463" y="477393"/>
                </a:lnTo>
                <a:lnTo>
                  <a:pt x="783463" y="464693"/>
                </a:lnTo>
                <a:lnTo>
                  <a:pt x="834263" y="464693"/>
                </a:lnTo>
                <a:lnTo>
                  <a:pt x="770763" y="432943"/>
                </a:lnTo>
                <a:close/>
              </a:path>
              <a:path w="847090" h="509270">
                <a:moveTo>
                  <a:pt x="12700" y="0"/>
                </a:moveTo>
                <a:lnTo>
                  <a:pt x="0" y="0"/>
                </a:lnTo>
                <a:lnTo>
                  <a:pt x="0" y="477393"/>
                </a:lnTo>
                <a:lnTo>
                  <a:pt x="770763" y="477393"/>
                </a:lnTo>
                <a:lnTo>
                  <a:pt x="770763" y="471043"/>
                </a:lnTo>
                <a:lnTo>
                  <a:pt x="12700" y="471043"/>
                </a:lnTo>
                <a:lnTo>
                  <a:pt x="6350" y="464693"/>
                </a:lnTo>
                <a:lnTo>
                  <a:pt x="12700" y="464693"/>
                </a:lnTo>
                <a:lnTo>
                  <a:pt x="12700" y="0"/>
                </a:lnTo>
                <a:close/>
              </a:path>
              <a:path w="847090" h="509270">
                <a:moveTo>
                  <a:pt x="834263" y="464693"/>
                </a:moveTo>
                <a:lnTo>
                  <a:pt x="783463" y="464693"/>
                </a:lnTo>
                <a:lnTo>
                  <a:pt x="783463" y="477393"/>
                </a:lnTo>
                <a:lnTo>
                  <a:pt x="834263" y="477393"/>
                </a:lnTo>
                <a:lnTo>
                  <a:pt x="846963" y="471043"/>
                </a:lnTo>
                <a:lnTo>
                  <a:pt x="834263" y="464693"/>
                </a:lnTo>
                <a:close/>
              </a:path>
              <a:path w="847090" h="509270">
                <a:moveTo>
                  <a:pt x="12700" y="464693"/>
                </a:moveTo>
                <a:lnTo>
                  <a:pt x="6350" y="464693"/>
                </a:lnTo>
                <a:lnTo>
                  <a:pt x="12700" y="471043"/>
                </a:lnTo>
                <a:lnTo>
                  <a:pt x="12700" y="464693"/>
                </a:lnTo>
                <a:close/>
              </a:path>
              <a:path w="847090" h="509270">
                <a:moveTo>
                  <a:pt x="770763" y="464693"/>
                </a:moveTo>
                <a:lnTo>
                  <a:pt x="12700" y="464693"/>
                </a:lnTo>
                <a:lnTo>
                  <a:pt x="12700" y="471043"/>
                </a:lnTo>
                <a:lnTo>
                  <a:pt x="770763" y="471043"/>
                </a:lnTo>
                <a:lnTo>
                  <a:pt x="770763" y="464693"/>
                </a:lnTo>
                <a:close/>
              </a:path>
            </a:pathLst>
          </a:custGeom>
          <a:solidFill>
            <a:srgbClr val="0871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69047" rIns="0" bIns="0" rtlCol="0">
            <a:spAutoFit/>
          </a:bodyPr>
          <a:lstStyle/>
          <a:p>
            <a:pPr marL="2417445">
              <a:lnSpc>
                <a:spcPct val="100000"/>
              </a:lnSpc>
              <a:spcBef>
                <a:spcPts val="100"/>
              </a:spcBef>
            </a:pPr>
            <a:fld id="{81D60167-4931-47E6-BA6A-407CBD079E47}" type="slidenum">
              <a:rPr spc="-25" dirty="0"/>
              <a:t>109</a:t>
            </a:fld>
            <a:endParaRPr spc="-25" dirty="0"/>
          </a:p>
        </p:txBody>
      </p:sp>
      <p:sp>
        <p:nvSpPr>
          <p:cNvPr id="137" name="object 13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/>
              <a:t>©</a:t>
            </a:r>
            <a:r>
              <a:rPr spc="-15" dirty="0"/>
              <a:t> </a:t>
            </a:r>
            <a:r>
              <a:rPr dirty="0"/>
              <a:t>The</a:t>
            </a:r>
            <a:r>
              <a:rPr spc="-30" dirty="0"/>
              <a:t> </a:t>
            </a:r>
            <a:r>
              <a:rPr dirty="0"/>
              <a:t>KPI</a:t>
            </a:r>
            <a:r>
              <a:rPr spc="-5" dirty="0"/>
              <a:t> </a:t>
            </a:r>
            <a:r>
              <a:rPr dirty="0"/>
              <a:t>Institute</a:t>
            </a:r>
            <a:r>
              <a:rPr spc="-20" dirty="0"/>
              <a:t> 2023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799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85788" y="219456"/>
              <a:ext cx="2282952" cy="190500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94843" y="143382"/>
            <a:ext cx="1638935" cy="88011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>
              <a:lnSpc>
                <a:spcPct val="100400"/>
              </a:lnSpc>
              <a:spcBef>
                <a:spcPts val="80"/>
              </a:spcBef>
            </a:pPr>
            <a:r>
              <a:rPr sz="2800" spc="155" dirty="0">
                <a:solidFill>
                  <a:srgbClr val="087150"/>
                </a:solidFill>
              </a:rPr>
              <a:t>COURSE </a:t>
            </a:r>
            <a:r>
              <a:rPr sz="2800" spc="50" dirty="0">
                <a:solidFill>
                  <a:srgbClr val="087150"/>
                </a:solidFill>
              </a:rPr>
              <a:t>AGENDA</a:t>
            </a:r>
            <a:endParaRPr sz="2800"/>
          </a:p>
        </p:txBody>
      </p:sp>
      <p:grpSp>
        <p:nvGrpSpPr>
          <p:cNvPr id="7" name="object 7"/>
          <p:cNvGrpSpPr/>
          <p:nvPr/>
        </p:nvGrpSpPr>
        <p:grpSpPr>
          <a:xfrm>
            <a:off x="425195" y="1267967"/>
            <a:ext cx="5335905" cy="5238115"/>
            <a:chOff x="425195" y="1267967"/>
            <a:chExt cx="5335905" cy="5238115"/>
          </a:xfrm>
        </p:grpSpPr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23231" y="1307591"/>
              <a:ext cx="810767" cy="519836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25195" y="1267967"/>
              <a:ext cx="810768" cy="5198364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632204" y="1612391"/>
              <a:ext cx="4124325" cy="4428490"/>
            </a:xfrm>
            <a:custGeom>
              <a:avLst/>
              <a:gdLst/>
              <a:ahLst/>
              <a:cxnLst/>
              <a:rect l="l" t="t" r="r" b="b"/>
              <a:pathLst>
                <a:path w="4124325" h="4428490">
                  <a:moveTo>
                    <a:pt x="0" y="0"/>
                  </a:moveTo>
                  <a:lnTo>
                    <a:pt x="0" y="313309"/>
                  </a:lnTo>
                </a:path>
                <a:path w="4124325" h="4428490">
                  <a:moveTo>
                    <a:pt x="9143" y="966216"/>
                  </a:moveTo>
                  <a:lnTo>
                    <a:pt x="9143" y="1279525"/>
                  </a:lnTo>
                </a:path>
                <a:path w="4124325" h="4428490">
                  <a:moveTo>
                    <a:pt x="1523" y="2098548"/>
                  </a:moveTo>
                  <a:lnTo>
                    <a:pt x="1523" y="2411857"/>
                  </a:lnTo>
                </a:path>
                <a:path w="4124325" h="4428490">
                  <a:moveTo>
                    <a:pt x="9143" y="3093720"/>
                  </a:moveTo>
                  <a:lnTo>
                    <a:pt x="9143" y="3407029"/>
                  </a:lnTo>
                </a:path>
                <a:path w="4124325" h="4428490">
                  <a:moveTo>
                    <a:pt x="7619" y="4114800"/>
                  </a:moveTo>
                  <a:lnTo>
                    <a:pt x="7619" y="4428096"/>
                  </a:lnTo>
                </a:path>
                <a:path w="4124325" h="4428490">
                  <a:moveTo>
                    <a:pt x="4114800" y="41148"/>
                  </a:moveTo>
                  <a:lnTo>
                    <a:pt x="4114800" y="354457"/>
                  </a:lnTo>
                </a:path>
                <a:path w="4124325" h="4428490">
                  <a:moveTo>
                    <a:pt x="4123944" y="1005840"/>
                  </a:moveTo>
                  <a:lnTo>
                    <a:pt x="4123944" y="1319149"/>
                  </a:lnTo>
                </a:path>
                <a:path w="4124325" h="4428490">
                  <a:moveTo>
                    <a:pt x="4116324" y="2138172"/>
                  </a:moveTo>
                  <a:lnTo>
                    <a:pt x="4116324" y="2451481"/>
                  </a:lnTo>
                </a:path>
                <a:path w="4124325" h="4428490">
                  <a:moveTo>
                    <a:pt x="4123944" y="3133344"/>
                  </a:moveTo>
                  <a:lnTo>
                    <a:pt x="4123944" y="3446653"/>
                  </a:lnTo>
                </a:path>
              </a:pathLst>
            </a:custGeom>
            <a:ln w="9525">
              <a:solidFill>
                <a:srgbClr val="756F6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4276725" y="510031"/>
            <a:ext cx="4714875" cy="4883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R="5080" algn="r">
              <a:lnSpc>
                <a:spcPts val="1825"/>
              </a:lnSpc>
              <a:spcBef>
                <a:spcPts val="95"/>
              </a:spcBef>
            </a:pP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CERTIFIED</a:t>
            </a:r>
            <a:endParaRPr sz="1600">
              <a:latin typeface="Tahoma"/>
              <a:cs typeface="Tahoma"/>
            </a:endParaRPr>
          </a:p>
          <a:p>
            <a:pPr marR="5080" algn="r">
              <a:lnSpc>
                <a:spcPts val="1825"/>
              </a:lnSpc>
            </a:pPr>
            <a:r>
              <a:rPr sz="1600" spc="60" dirty="0">
                <a:solidFill>
                  <a:srgbClr val="037C39"/>
                </a:solidFill>
                <a:latin typeface="Tahoma"/>
                <a:cs typeface="Tahoma"/>
              </a:rPr>
              <a:t>KEY</a:t>
            </a:r>
            <a:r>
              <a:rPr sz="1600" spc="-105" dirty="0">
                <a:solidFill>
                  <a:srgbClr val="037C39"/>
                </a:solidFill>
                <a:latin typeface="Tahoma"/>
                <a:cs typeface="Tahoma"/>
              </a:rPr>
              <a:t> </a:t>
            </a:r>
            <a:r>
              <a:rPr sz="1600" spc="80" dirty="0">
                <a:solidFill>
                  <a:srgbClr val="037C39"/>
                </a:solidFill>
                <a:latin typeface="Tahoma"/>
                <a:cs typeface="Tahoma"/>
              </a:rPr>
              <a:t>PERFORMANCE</a:t>
            </a:r>
            <a:r>
              <a:rPr sz="1600" spc="-80" dirty="0">
                <a:solidFill>
                  <a:srgbClr val="037C39"/>
                </a:solidFill>
                <a:latin typeface="Tahoma"/>
                <a:cs typeface="Tahoma"/>
              </a:rPr>
              <a:t> </a:t>
            </a:r>
            <a:r>
              <a:rPr sz="1600" spc="10" dirty="0">
                <a:solidFill>
                  <a:srgbClr val="037C39"/>
                </a:solidFill>
                <a:latin typeface="Tahoma"/>
                <a:cs typeface="Tahoma"/>
              </a:rPr>
              <a:t>INDICATORS</a:t>
            </a:r>
            <a:r>
              <a:rPr sz="1600" spc="-114" dirty="0">
                <a:solidFill>
                  <a:srgbClr val="037C39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037C39"/>
                </a:solidFill>
                <a:latin typeface="Tahoma"/>
                <a:cs typeface="Tahoma"/>
              </a:rPr>
              <a:t>PROFESSIONAL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753616" y="5752287"/>
            <a:ext cx="142430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155" dirty="0">
                <a:solidFill>
                  <a:srgbClr val="5F5F5F"/>
                </a:solidFill>
                <a:latin typeface="Century Gothic"/>
                <a:cs typeface="Century Gothic"/>
              </a:rPr>
              <a:t>KPI</a:t>
            </a:r>
            <a:r>
              <a:rPr sz="1400" spc="-5" dirty="0">
                <a:solidFill>
                  <a:srgbClr val="5F5F5F"/>
                </a:solidFill>
                <a:latin typeface="Century Gothic"/>
                <a:cs typeface="Century Gothic"/>
              </a:rPr>
              <a:t> </a:t>
            </a:r>
            <a:r>
              <a:rPr sz="1400" spc="100" dirty="0">
                <a:solidFill>
                  <a:srgbClr val="5F5F5F"/>
                </a:solidFill>
                <a:latin typeface="Century Gothic"/>
                <a:cs typeface="Century Gothic"/>
              </a:rPr>
              <a:t>SELECTION</a:t>
            </a:r>
            <a:endParaRPr sz="1400">
              <a:latin typeface="Century Gothic"/>
              <a:cs typeface="Century Gothic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814576" y="1674952"/>
            <a:ext cx="1951989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190" dirty="0">
                <a:solidFill>
                  <a:srgbClr val="5F5F5F"/>
                </a:solidFill>
                <a:latin typeface="Century Gothic"/>
                <a:cs typeface="Century Gothic"/>
              </a:rPr>
              <a:t>THE</a:t>
            </a:r>
            <a:r>
              <a:rPr sz="1400" spc="-20" dirty="0">
                <a:solidFill>
                  <a:srgbClr val="5F5F5F"/>
                </a:solidFill>
                <a:latin typeface="Century Gothic"/>
                <a:cs typeface="Century Gothic"/>
              </a:rPr>
              <a:t> </a:t>
            </a:r>
            <a:r>
              <a:rPr sz="1400" spc="125" dirty="0">
                <a:solidFill>
                  <a:srgbClr val="5F5F5F"/>
                </a:solidFill>
                <a:latin typeface="Century Gothic"/>
                <a:cs typeface="Century Gothic"/>
              </a:rPr>
              <a:t>WORLD</a:t>
            </a:r>
            <a:r>
              <a:rPr sz="1400" spc="-35" dirty="0">
                <a:solidFill>
                  <a:srgbClr val="5F5F5F"/>
                </a:solidFill>
                <a:latin typeface="Century Gothic"/>
                <a:cs typeface="Century Gothic"/>
              </a:rPr>
              <a:t> </a:t>
            </a:r>
            <a:r>
              <a:rPr sz="1400" spc="80" dirty="0">
                <a:solidFill>
                  <a:srgbClr val="5F5F5F"/>
                </a:solidFill>
                <a:latin typeface="Century Gothic"/>
                <a:cs typeface="Century Gothic"/>
              </a:rPr>
              <a:t>OF</a:t>
            </a:r>
            <a:r>
              <a:rPr sz="1400" spc="-20" dirty="0">
                <a:solidFill>
                  <a:srgbClr val="5F5F5F"/>
                </a:solidFill>
                <a:latin typeface="Century Gothic"/>
                <a:cs typeface="Century Gothic"/>
              </a:rPr>
              <a:t> </a:t>
            </a:r>
            <a:r>
              <a:rPr sz="1400" spc="140" dirty="0">
                <a:solidFill>
                  <a:srgbClr val="5F5F5F"/>
                </a:solidFill>
                <a:latin typeface="Century Gothic"/>
                <a:cs typeface="Century Gothic"/>
              </a:rPr>
              <a:t>KPIS</a:t>
            </a:r>
            <a:endParaRPr sz="1400">
              <a:latin typeface="Century Gothic"/>
              <a:cs typeface="Century Gothic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784985" y="2557399"/>
            <a:ext cx="215074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105" dirty="0">
                <a:solidFill>
                  <a:srgbClr val="5F5F5F"/>
                </a:solidFill>
                <a:latin typeface="Century Gothic"/>
                <a:cs typeface="Century Gothic"/>
              </a:rPr>
              <a:t>UNDERSTANDING</a:t>
            </a:r>
            <a:r>
              <a:rPr sz="1400" spc="5" dirty="0">
                <a:solidFill>
                  <a:srgbClr val="5F5F5F"/>
                </a:solidFill>
                <a:latin typeface="Century Gothic"/>
                <a:cs typeface="Century Gothic"/>
              </a:rPr>
              <a:t> </a:t>
            </a:r>
            <a:r>
              <a:rPr sz="1400" spc="140" dirty="0">
                <a:solidFill>
                  <a:srgbClr val="5F5F5F"/>
                </a:solidFill>
                <a:latin typeface="Century Gothic"/>
                <a:cs typeface="Century Gothic"/>
              </a:rPr>
              <a:t>KPIS</a:t>
            </a:r>
            <a:endParaRPr sz="1400">
              <a:latin typeface="Century Gothic"/>
              <a:cs typeface="Century Gothic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815464" y="3720846"/>
            <a:ext cx="13919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155" dirty="0">
                <a:solidFill>
                  <a:srgbClr val="5F5F5F"/>
                </a:solidFill>
                <a:latin typeface="Century Gothic"/>
                <a:cs typeface="Century Gothic"/>
              </a:rPr>
              <a:t>KPI</a:t>
            </a:r>
            <a:r>
              <a:rPr sz="1400" spc="-5" dirty="0">
                <a:solidFill>
                  <a:srgbClr val="5F5F5F"/>
                </a:solidFill>
                <a:latin typeface="Century Gothic"/>
                <a:cs typeface="Century Gothic"/>
              </a:rPr>
              <a:t> </a:t>
            </a:r>
            <a:r>
              <a:rPr sz="1400" spc="50" dirty="0">
                <a:solidFill>
                  <a:srgbClr val="5F5F5F"/>
                </a:solidFill>
                <a:latin typeface="Century Gothic"/>
                <a:cs typeface="Century Gothic"/>
              </a:rPr>
              <a:t>TYPOLOGY</a:t>
            </a:r>
            <a:endParaRPr sz="1400">
              <a:latin typeface="Century Gothic"/>
              <a:cs typeface="Century Gothic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753616" y="4673600"/>
            <a:ext cx="147129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155" dirty="0">
                <a:solidFill>
                  <a:srgbClr val="5F5F5F"/>
                </a:solidFill>
                <a:latin typeface="Century Gothic"/>
                <a:cs typeface="Century Gothic"/>
              </a:rPr>
              <a:t>KPI</a:t>
            </a:r>
            <a:r>
              <a:rPr sz="1400" spc="-5" dirty="0">
                <a:solidFill>
                  <a:srgbClr val="5F5F5F"/>
                </a:solidFill>
                <a:latin typeface="Century Gothic"/>
                <a:cs typeface="Century Gothic"/>
              </a:rPr>
              <a:t> </a:t>
            </a:r>
            <a:r>
              <a:rPr sz="1400" spc="45" dirty="0">
                <a:solidFill>
                  <a:srgbClr val="5F5F5F"/>
                </a:solidFill>
                <a:latin typeface="Century Gothic"/>
                <a:cs typeface="Century Gothic"/>
              </a:rPr>
              <a:t>TAXONOMY</a:t>
            </a:r>
            <a:endParaRPr sz="1400">
              <a:latin typeface="Century Gothic"/>
              <a:cs typeface="Century Gothic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398269" y="1584451"/>
            <a:ext cx="120014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430" dirty="0">
                <a:solidFill>
                  <a:srgbClr val="857B6D"/>
                </a:solidFill>
                <a:latin typeface="Century Gothic"/>
                <a:cs typeface="Century Gothic"/>
              </a:rPr>
              <a:t>1</a:t>
            </a:r>
            <a:endParaRPr sz="2000">
              <a:latin typeface="Century Gothic"/>
              <a:cs typeface="Century Gothic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381125" y="2549779"/>
            <a:ext cx="17208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50" dirty="0">
                <a:solidFill>
                  <a:srgbClr val="857B6D"/>
                </a:solidFill>
                <a:latin typeface="Century Gothic"/>
                <a:cs typeface="Century Gothic"/>
              </a:rPr>
              <a:t>2</a:t>
            </a:r>
            <a:endParaRPr sz="2000">
              <a:latin typeface="Century Gothic"/>
              <a:cs typeface="Century Gothic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372869" y="3682365"/>
            <a:ext cx="17145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0" dirty="0">
                <a:solidFill>
                  <a:srgbClr val="857B6D"/>
                </a:solidFill>
                <a:latin typeface="Century Gothic"/>
                <a:cs typeface="Century Gothic"/>
              </a:rPr>
              <a:t>3</a:t>
            </a:r>
            <a:endParaRPr sz="2000">
              <a:latin typeface="Century Gothic"/>
              <a:cs typeface="Century Gothic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369313" y="4678171"/>
            <a:ext cx="19621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170" dirty="0">
                <a:solidFill>
                  <a:srgbClr val="857B6D"/>
                </a:solidFill>
                <a:latin typeface="Century Gothic"/>
                <a:cs typeface="Century Gothic"/>
              </a:rPr>
              <a:t>4</a:t>
            </a:r>
            <a:endParaRPr sz="2000">
              <a:latin typeface="Century Gothic"/>
              <a:cs typeface="Century Gothic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379347" y="5699861"/>
            <a:ext cx="17208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0" dirty="0">
                <a:solidFill>
                  <a:srgbClr val="857B6D"/>
                </a:solidFill>
                <a:latin typeface="Century Gothic"/>
                <a:cs typeface="Century Gothic"/>
              </a:rPr>
              <a:t>5</a:t>
            </a:r>
            <a:endParaRPr sz="2000">
              <a:latin typeface="Century Gothic"/>
              <a:cs typeface="Century Gothic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931153" y="1642618"/>
            <a:ext cx="161734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160" dirty="0">
                <a:solidFill>
                  <a:srgbClr val="5F5F5F"/>
                </a:solidFill>
                <a:latin typeface="Century Gothic"/>
                <a:cs typeface="Century Gothic"/>
              </a:rPr>
              <a:t>KPIS</a:t>
            </a:r>
            <a:r>
              <a:rPr sz="1400" dirty="0">
                <a:solidFill>
                  <a:srgbClr val="5F5F5F"/>
                </a:solidFill>
                <a:latin typeface="Century Gothic"/>
                <a:cs typeface="Century Gothic"/>
              </a:rPr>
              <a:t> </a:t>
            </a:r>
            <a:r>
              <a:rPr sz="1400" spc="105" dirty="0">
                <a:solidFill>
                  <a:srgbClr val="5F5F5F"/>
                </a:solidFill>
                <a:latin typeface="Century Gothic"/>
                <a:cs typeface="Century Gothic"/>
              </a:rPr>
              <a:t>IN</a:t>
            </a:r>
            <a:r>
              <a:rPr sz="1400" spc="-5" dirty="0">
                <a:solidFill>
                  <a:srgbClr val="5F5F5F"/>
                </a:solidFill>
                <a:latin typeface="Century Gothic"/>
                <a:cs typeface="Century Gothic"/>
              </a:rPr>
              <a:t> </a:t>
            </a:r>
            <a:r>
              <a:rPr sz="1400" spc="80" dirty="0">
                <a:solidFill>
                  <a:srgbClr val="5F5F5F"/>
                </a:solidFill>
                <a:latin typeface="Century Gothic"/>
                <a:cs typeface="Century Gothic"/>
              </a:rPr>
              <a:t>CONTEXT</a:t>
            </a:r>
            <a:endParaRPr sz="1400">
              <a:latin typeface="Century Gothic"/>
              <a:cs typeface="Century Gothic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481954" y="1624330"/>
            <a:ext cx="18288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70" dirty="0">
                <a:solidFill>
                  <a:srgbClr val="857B6D"/>
                </a:solidFill>
                <a:latin typeface="Century Gothic"/>
                <a:cs typeface="Century Gothic"/>
              </a:rPr>
              <a:t>6</a:t>
            </a:r>
            <a:endParaRPr sz="2000">
              <a:latin typeface="Century Gothic"/>
              <a:cs typeface="Century Gothic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493511" y="2590038"/>
            <a:ext cx="17780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25" dirty="0">
                <a:solidFill>
                  <a:srgbClr val="857B6D"/>
                </a:solidFill>
                <a:latin typeface="Century Gothic"/>
                <a:cs typeface="Century Gothic"/>
              </a:rPr>
              <a:t>7</a:t>
            </a:r>
            <a:endParaRPr sz="2000">
              <a:latin typeface="Century Gothic"/>
              <a:cs typeface="Century Gothic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479796" y="3722370"/>
            <a:ext cx="18986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125" dirty="0">
                <a:solidFill>
                  <a:srgbClr val="857B6D"/>
                </a:solidFill>
                <a:latin typeface="Century Gothic"/>
                <a:cs typeface="Century Gothic"/>
              </a:rPr>
              <a:t>8</a:t>
            </a:r>
            <a:endParaRPr sz="2000">
              <a:latin typeface="Century Gothic"/>
              <a:cs typeface="Century Gothic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5491098" y="4718050"/>
            <a:ext cx="18288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70" dirty="0">
                <a:solidFill>
                  <a:srgbClr val="857B6D"/>
                </a:solidFill>
                <a:latin typeface="Century Gothic"/>
                <a:cs typeface="Century Gothic"/>
              </a:rPr>
              <a:t>9</a:t>
            </a:r>
            <a:endParaRPr sz="2000">
              <a:latin typeface="Century Gothic"/>
              <a:cs typeface="Century Gothic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5436870" y="5739790"/>
            <a:ext cx="29019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45" dirty="0">
                <a:solidFill>
                  <a:srgbClr val="857B6D"/>
                </a:solidFill>
                <a:latin typeface="Century Gothic"/>
                <a:cs typeface="Century Gothic"/>
              </a:rPr>
              <a:t>10</a:t>
            </a:r>
            <a:endParaRPr sz="2000">
              <a:latin typeface="Century Gothic"/>
              <a:cs typeface="Century Gothic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525780" y="1499616"/>
            <a:ext cx="5233670" cy="4650105"/>
            <a:chOff x="525780" y="1499616"/>
            <a:chExt cx="5233670" cy="4650105"/>
          </a:xfrm>
        </p:grpSpPr>
        <p:sp>
          <p:nvSpPr>
            <p:cNvPr id="29" name="object 29"/>
            <p:cNvSpPr/>
            <p:nvPr/>
          </p:nvSpPr>
          <p:spPr>
            <a:xfrm>
              <a:off x="5754624" y="5766816"/>
              <a:ext cx="0" cy="313690"/>
            </a:xfrm>
            <a:custGeom>
              <a:avLst/>
              <a:gdLst/>
              <a:ahLst/>
              <a:cxnLst/>
              <a:rect l="l" t="t" r="r" b="b"/>
              <a:pathLst>
                <a:path h="313689">
                  <a:moveTo>
                    <a:pt x="0" y="0"/>
                  </a:moveTo>
                  <a:lnTo>
                    <a:pt x="0" y="313296"/>
                  </a:lnTo>
                </a:path>
              </a:pathLst>
            </a:custGeom>
            <a:ln w="9525">
              <a:solidFill>
                <a:srgbClr val="756F6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596383" y="5602224"/>
              <a:ext cx="545591" cy="547116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651247" y="4636008"/>
              <a:ext cx="518160" cy="516636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736591" y="3651504"/>
              <a:ext cx="434339" cy="434340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759451" y="1499616"/>
              <a:ext cx="539496" cy="539496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25780" y="5573268"/>
              <a:ext cx="478536" cy="478536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51688" y="4483608"/>
              <a:ext cx="524256" cy="524256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42544" y="3462527"/>
              <a:ext cx="576072" cy="576072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00456" y="2406396"/>
              <a:ext cx="522731" cy="522731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82752" y="1546860"/>
              <a:ext cx="431292" cy="429768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703064" y="2511552"/>
              <a:ext cx="545591" cy="545591"/>
            </a:xfrm>
            <a:prstGeom prst="rect">
              <a:avLst/>
            </a:prstGeom>
          </p:spPr>
        </p:pic>
      </p:grpSp>
      <p:sp>
        <p:nvSpPr>
          <p:cNvPr id="40" name="object 40"/>
          <p:cNvSpPr txBox="1"/>
          <p:nvPr/>
        </p:nvSpPr>
        <p:spPr>
          <a:xfrm>
            <a:off x="5869051" y="5786729"/>
            <a:ext cx="201485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75" dirty="0">
                <a:solidFill>
                  <a:srgbClr val="5F5F5F"/>
                </a:solidFill>
                <a:latin typeface="Century Gothic"/>
                <a:cs typeface="Century Gothic"/>
              </a:rPr>
              <a:t>DATA</a:t>
            </a:r>
            <a:r>
              <a:rPr sz="1400" spc="-10" dirty="0">
                <a:solidFill>
                  <a:srgbClr val="5F5F5F"/>
                </a:solidFill>
                <a:latin typeface="Century Gothic"/>
                <a:cs typeface="Century Gothic"/>
              </a:rPr>
              <a:t> </a:t>
            </a:r>
            <a:r>
              <a:rPr sz="1400" spc="95" dirty="0">
                <a:solidFill>
                  <a:srgbClr val="5F5F5F"/>
                </a:solidFill>
                <a:latin typeface="Century Gothic"/>
                <a:cs typeface="Century Gothic"/>
              </a:rPr>
              <a:t>VISUALIZATION</a:t>
            </a:r>
            <a:endParaRPr sz="1400">
              <a:latin typeface="Century Gothic"/>
              <a:cs typeface="Century Gothic"/>
            </a:endParaRPr>
          </a:p>
        </p:txBody>
      </p:sp>
      <p:sp>
        <p:nvSpPr>
          <p:cNvPr id="44" name="object 4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6347" rIns="0" bIns="0" rtlCol="0">
            <a:spAutoFit/>
          </a:bodyPr>
          <a:lstStyle/>
          <a:p>
            <a:pPr marL="2583180">
              <a:lnSpc>
                <a:spcPts val="1250"/>
              </a:lnSpc>
            </a:pPr>
            <a:fld id="{81D60167-4931-47E6-BA6A-407CBD079E47}" type="slidenum">
              <a:rPr spc="-25" dirty="0"/>
              <a:t>11</a:t>
            </a:fld>
            <a:endParaRPr spc="-25" dirty="0"/>
          </a:p>
        </p:txBody>
      </p:sp>
      <p:sp>
        <p:nvSpPr>
          <p:cNvPr id="41" name="object 41"/>
          <p:cNvSpPr txBox="1"/>
          <p:nvPr/>
        </p:nvSpPr>
        <p:spPr>
          <a:xfrm>
            <a:off x="5900673" y="2597657"/>
            <a:ext cx="207835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155" dirty="0">
                <a:solidFill>
                  <a:srgbClr val="5F5F5F"/>
                </a:solidFill>
                <a:latin typeface="Century Gothic"/>
                <a:cs typeface="Century Gothic"/>
              </a:rPr>
              <a:t>KPI</a:t>
            </a:r>
            <a:r>
              <a:rPr sz="1400" spc="-5" dirty="0">
                <a:solidFill>
                  <a:srgbClr val="5F5F5F"/>
                </a:solidFill>
                <a:latin typeface="Century Gothic"/>
                <a:cs typeface="Century Gothic"/>
              </a:rPr>
              <a:t> </a:t>
            </a:r>
            <a:r>
              <a:rPr sz="1400" spc="70" dirty="0">
                <a:solidFill>
                  <a:srgbClr val="5F5F5F"/>
                </a:solidFill>
                <a:latin typeface="Century Gothic"/>
                <a:cs typeface="Century Gothic"/>
              </a:rPr>
              <a:t>DOCUMENTATION</a:t>
            </a:r>
            <a:endParaRPr sz="1400">
              <a:latin typeface="Century Gothic"/>
              <a:cs typeface="Century Gothic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5931153" y="3760723"/>
            <a:ext cx="240538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80" dirty="0">
                <a:solidFill>
                  <a:srgbClr val="5F5F5F"/>
                </a:solidFill>
                <a:latin typeface="Century Gothic"/>
                <a:cs typeface="Century Gothic"/>
              </a:rPr>
              <a:t>WORKING</a:t>
            </a:r>
            <a:r>
              <a:rPr sz="1400" spc="-25" dirty="0">
                <a:solidFill>
                  <a:srgbClr val="5F5F5F"/>
                </a:solidFill>
                <a:latin typeface="Century Gothic"/>
                <a:cs typeface="Century Gothic"/>
              </a:rPr>
              <a:t> </a:t>
            </a:r>
            <a:r>
              <a:rPr sz="1400" spc="185" dirty="0">
                <a:solidFill>
                  <a:srgbClr val="5F5F5F"/>
                </a:solidFill>
                <a:latin typeface="Century Gothic"/>
                <a:cs typeface="Century Gothic"/>
              </a:rPr>
              <a:t>WITH</a:t>
            </a:r>
            <a:r>
              <a:rPr sz="1400" spc="-15" dirty="0">
                <a:solidFill>
                  <a:srgbClr val="5F5F5F"/>
                </a:solidFill>
                <a:latin typeface="Century Gothic"/>
                <a:cs typeface="Century Gothic"/>
              </a:rPr>
              <a:t> </a:t>
            </a:r>
            <a:r>
              <a:rPr sz="1400" spc="105" dirty="0">
                <a:solidFill>
                  <a:srgbClr val="5F5F5F"/>
                </a:solidFill>
                <a:latin typeface="Century Gothic"/>
                <a:cs typeface="Century Gothic"/>
              </a:rPr>
              <a:t>TARGETS</a:t>
            </a:r>
            <a:endParaRPr sz="1400">
              <a:latin typeface="Century Gothic"/>
              <a:cs typeface="Century Gothic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5900673" y="4768088"/>
            <a:ext cx="169037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75" dirty="0">
                <a:solidFill>
                  <a:srgbClr val="5F5F5F"/>
                </a:solidFill>
                <a:latin typeface="Century Gothic"/>
                <a:cs typeface="Century Gothic"/>
              </a:rPr>
              <a:t>DATA</a:t>
            </a:r>
            <a:r>
              <a:rPr sz="1400" spc="-10" dirty="0">
                <a:solidFill>
                  <a:srgbClr val="5F5F5F"/>
                </a:solidFill>
                <a:latin typeface="Century Gothic"/>
                <a:cs typeface="Century Gothic"/>
              </a:rPr>
              <a:t> </a:t>
            </a:r>
            <a:r>
              <a:rPr sz="1400" spc="60" dirty="0">
                <a:solidFill>
                  <a:srgbClr val="5F5F5F"/>
                </a:solidFill>
                <a:latin typeface="Century Gothic"/>
                <a:cs typeface="Century Gothic"/>
              </a:rPr>
              <a:t>GATHERING</a:t>
            </a:r>
            <a:endParaRPr sz="1400">
              <a:latin typeface="Century Gothic"/>
              <a:cs typeface="Century Gothic"/>
            </a:endParaRP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09258" rIns="0" bIns="0" rtlCol="0">
            <a:spAutoFit/>
          </a:bodyPr>
          <a:lstStyle/>
          <a:p>
            <a:pPr marL="31115">
              <a:lnSpc>
                <a:spcPct val="100000"/>
              </a:lnSpc>
              <a:spcBef>
                <a:spcPts val="100"/>
              </a:spcBef>
            </a:pPr>
            <a:r>
              <a:rPr spc="270" dirty="0"/>
              <a:t>KPI</a:t>
            </a:r>
            <a:r>
              <a:rPr spc="-5" dirty="0"/>
              <a:t> </a:t>
            </a:r>
            <a:r>
              <a:rPr spc="100" dirty="0"/>
              <a:t>DNA</a:t>
            </a:r>
            <a:r>
              <a:rPr spc="5" dirty="0"/>
              <a:t> </a:t>
            </a:r>
            <a:r>
              <a:rPr spc="100" dirty="0"/>
              <a:t>MAP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69047" rIns="0" bIns="0" rtlCol="0">
            <a:spAutoFit/>
          </a:bodyPr>
          <a:lstStyle/>
          <a:p>
            <a:pPr marL="2417445">
              <a:lnSpc>
                <a:spcPct val="100000"/>
              </a:lnSpc>
              <a:spcBef>
                <a:spcPts val="100"/>
              </a:spcBef>
            </a:pPr>
            <a:fld id="{81D60167-4931-47E6-BA6A-407CBD079E47}" type="slidenum">
              <a:rPr spc="-25" dirty="0"/>
              <a:t>110</a:t>
            </a:fld>
            <a:endParaRPr spc="-25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/>
              <a:t>©</a:t>
            </a:r>
            <a:r>
              <a:rPr spc="-15" dirty="0"/>
              <a:t> </a:t>
            </a:r>
            <a:r>
              <a:rPr dirty="0"/>
              <a:t>The</a:t>
            </a:r>
            <a:r>
              <a:rPr spc="-30" dirty="0"/>
              <a:t> </a:t>
            </a:r>
            <a:r>
              <a:rPr dirty="0"/>
              <a:t>KPI</a:t>
            </a:r>
            <a:r>
              <a:rPr spc="-5" dirty="0"/>
              <a:t> </a:t>
            </a:r>
            <a:r>
              <a:rPr dirty="0"/>
              <a:t>Institute</a:t>
            </a:r>
            <a:r>
              <a:rPr spc="-20" dirty="0"/>
              <a:t> 2023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358482" y="2587942"/>
          <a:ext cx="8484235" cy="35179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92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531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868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257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  <a:solidFill>
                      <a:srgbClr val="0871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75"/>
                        </a:spcBef>
                      </a:pPr>
                      <a:r>
                        <a:rPr sz="1400" spc="-10" dirty="0">
                          <a:solidFill>
                            <a:srgbClr val="FFFFFF"/>
                          </a:solidFill>
                          <a:latin typeface="Century Gothic"/>
                          <a:cs typeface="Century Gothic"/>
                        </a:rPr>
                        <a:t>Efficiency</a:t>
                      </a:r>
                      <a:endParaRPr sz="1400">
                        <a:latin typeface="Century Gothic"/>
                        <a:cs typeface="Century Gothic"/>
                      </a:endParaRPr>
                    </a:p>
                  </a:txBody>
                  <a:tcPr marL="0" marR="0" marT="149225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  <a:solidFill>
                      <a:srgbClr val="087150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175"/>
                        </a:spcBef>
                      </a:pPr>
                      <a:r>
                        <a:rPr sz="1400" spc="-10" dirty="0">
                          <a:solidFill>
                            <a:srgbClr val="FFFFFF"/>
                          </a:solidFill>
                          <a:latin typeface="Century Gothic"/>
                          <a:cs typeface="Century Gothic"/>
                        </a:rPr>
                        <a:t>Effectiveness</a:t>
                      </a:r>
                      <a:endParaRPr sz="1400">
                        <a:latin typeface="Century Gothic"/>
                        <a:cs typeface="Century Gothic"/>
                      </a:endParaRPr>
                    </a:p>
                  </a:txBody>
                  <a:tcPr marL="0" marR="0" marT="149225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  <a:solidFill>
                      <a:srgbClr val="0871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803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40"/>
                        </a:spcBef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400" spc="-10" dirty="0">
                          <a:solidFill>
                            <a:srgbClr val="076447"/>
                          </a:solidFill>
                          <a:latin typeface="Century Gothic"/>
                          <a:cs typeface="Century Gothic"/>
                        </a:rPr>
                        <a:t>Costs</a:t>
                      </a:r>
                      <a:endParaRPr sz="1400">
                        <a:latin typeface="Century Gothic"/>
                        <a:cs typeface="Century Gothic"/>
                      </a:endParaRPr>
                    </a:p>
                  </a:txBody>
                  <a:tcPr marL="0" marR="0" marT="55880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  <a:solidFill>
                      <a:srgbClr val="DFDFD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40"/>
                        </a:spcBef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marL="43815" algn="ctr">
                        <a:lnSpc>
                          <a:spcPct val="100000"/>
                        </a:lnSpc>
                      </a:pPr>
                      <a:r>
                        <a:rPr sz="1400" spc="75" dirty="0">
                          <a:solidFill>
                            <a:srgbClr val="5F5F5F"/>
                          </a:solidFill>
                          <a:latin typeface="Century Gothic"/>
                          <a:cs typeface="Century Gothic"/>
                        </a:rPr>
                        <a:t>$</a:t>
                      </a:r>
                      <a:r>
                        <a:rPr sz="1400" spc="-5" dirty="0">
                          <a:solidFill>
                            <a:srgbClr val="5F5F5F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400" dirty="0">
                          <a:solidFill>
                            <a:srgbClr val="5F5F5F"/>
                          </a:solidFill>
                          <a:latin typeface="Century Gothic"/>
                          <a:cs typeface="Century Gothic"/>
                        </a:rPr>
                        <a:t>Cost</a:t>
                      </a:r>
                      <a:r>
                        <a:rPr sz="1400" spc="-15" dirty="0">
                          <a:solidFill>
                            <a:srgbClr val="5F5F5F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400" dirty="0">
                          <a:solidFill>
                            <a:srgbClr val="5F5F5F"/>
                          </a:solidFill>
                          <a:latin typeface="Century Gothic"/>
                          <a:cs typeface="Century Gothic"/>
                        </a:rPr>
                        <a:t>per</a:t>
                      </a:r>
                      <a:r>
                        <a:rPr sz="1400" spc="-5" dirty="0">
                          <a:solidFill>
                            <a:srgbClr val="5F5F5F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400" spc="-20" dirty="0">
                          <a:solidFill>
                            <a:srgbClr val="5F5F5F"/>
                          </a:solidFill>
                          <a:latin typeface="Century Gothic"/>
                          <a:cs typeface="Century Gothic"/>
                        </a:rPr>
                        <a:t>call</a:t>
                      </a:r>
                      <a:endParaRPr sz="1400">
                        <a:latin typeface="Century Gothic"/>
                        <a:cs typeface="Century Gothic"/>
                      </a:endParaRPr>
                    </a:p>
                  </a:txBody>
                  <a:tcPr marL="0" marR="0" marT="55880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40"/>
                        </a:spcBef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marL="45085" algn="ctr">
                        <a:lnSpc>
                          <a:spcPct val="100000"/>
                        </a:lnSpc>
                      </a:pPr>
                      <a:r>
                        <a:rPr sz="1400" spc="75" dirty="0">
                          <a:solidFill>
                            <a:srgbClr val="5F5F5F"/>
                          </a:solidFill>
                          <a:latin typeface="Century Gothic"/>
                          <a:cs typeface="Century Gothic"/>
                        </a:rPr>
                        <a:t>$</a:t>
                      </a:r>
                      <a:r>
                        <a:rPr sz="1400" spc="95" dirty="0">
                          <a:solidFill>
                            <a:srgbClr val="5F5F5F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400" dirty="0">
                          <a:solidFill>
                            <a:srgbClr val="5F5F5F"/>
                          </a:solidFill>
                          <a:latin typeface="Century Gothic"/>
                          <a:cs typeface="Century Gothic"/>
                        </a:rPr>
                        <a:t>Customer</a:t>
                      </a:r>
                      <a:r>
                        <a:rPr sz="1400" spc="65" dirty="0">
                          <a:solidFill>
                            <a:srgbClr val="5F5F5F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400" dirty="0">
                          <a:solidFill>
                            <a:srgbClr val="5F5F5F"/>
                          </a:solidFill>
                          <a:latin typeface="Century Gothic"/>
                          <a:cs typeface="Century Gothic"/>
                        </a:rPr>
                        <a:t>Service</a:t>
                      </a:r>
                      <a:r>
                        <a:rPr sz="1400" spc="70" dirty="0">
                          <a:solidFill>
                            <a:srgbClr val="5F5F5F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400" spc="-20" dirty="0">
                          <a:solidFill>
                            <a:srgbClr val="5F5F5F"/>
                          </a:solidFill>
                          <a:latin typeface="Century Gothic"/>
                          <a:cs typeface="Century Gothic"/>
                        </a:rPr>
                        <a:t>costs</a:t>
                      </a:r>
                      <a:endParaRPr sz="1400">
                        <a:latin typeface="Century Gothic"/>
                        <a:cs typeface="Century Gothic"/>
                      </a:endParaRPr>
                    </a:p>
                  </a:txBody>
                  <a:tcPr marL="0" marR="0" marT="55880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803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400" spc="70" dirty="0">
                          <a:solidFill>
                            <a:srgbClr val="076447"/>
                          </a:solidFill>
                          <a:latin typeface="Century Gothic"/>
                          <a:cs typeface="Century Gothic"/>
                        </a:rPr>
                        <a:t>Timeliness</a:t>
                      </a:r>
                      <a:endParaRPr sz="1400">
                        <a:latin typeface="Century Gothic"/>
                        <a:cs typeface="Century Gothic"/>
                      </a:endParaRPr>
                    </a:p>
                  </a:txBody>
                  <a:tcPr marL="0" marR="0" marT="56515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  <a:solidFill>
                      <a:srgbClr val="DFDFD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marL="43180" algn="ctr">
                        <a:lnSpc>
                          <a:spcPct val="100000"/>
                        </a:lnSpc>
                      </a:pPr>
                      <a:r>
                        <a:rPr sz="1400" dirty="0">
                          <a:solidFill>
                            <a:srgbClr val="5F5F5F"/>
                          </a:solidFill>
                          <a:latin typeface="Century Gothic"/>
                          <a:cs typeface="Century Gothic"/>
                        </a:rPr>
                        <a:t>#</a:t>
                      </a:r>
                      <a:r>
                        <a:rPr sz="1400" spc="45" dirty="0">
                          <a:solidFill>
                            <a:srgbClr val="5F5F5F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400" spc="90" dirty="0">
                          <a:solidFill>
                            <a:srgbClr val="5F5F5F"/>
                          </a:solidFill>
                          <a:latin typeface="Century Gothic"/>
                          <a:cs typeface="Century Gothic"/>
                        </a:rPr>
                        <a:t>Time</a:t>
                      </a:r>
                      <a:r>
                        <a:rPr sz="1400" spc="25" dirty="0">
                          <a:solidFill>
                            <a:srgbClr val="5F5F5F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400" dirty="0">
                          <a:solidFill>
                            <a:srgbClr val="5F5F5F"/>
                          </a:solidFill>
                          <a:latin typeface="Century Gothic"/>
                          <a:cs typeface="Century Gothic"/>
                        </a:rPr>
                        <a:t>to</a:t>
                      </a:r>
                      <a:r>
                        <a:rPr sz="1400" spc="40" dirty="0">
                          <a:solidFill>
                            <a:srgbClr val="5F5F5F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400" dirty="0">
                          <a:solidFill>
                            <a:srgbClr val="5F5F5F"/>
                          </a:solidFill>
                          <a:latin typeface="Century Gothic"/>
                          <a:cs typeface="Century Gothic"/>
                        </a:rPr>
                        <a:t>solve</a:t>
                      </a:r>
                      <a:r>
                        <a:rPr sz="1400" spc="25" dirty="0">
                          <a:solidFill>
                            <a:srgbClr val="5F5F5F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400" dirty="0">
                          <a:solidFill>
                            <a:srgbClr val="5F5F5F"/>
                          </a:solidFill>
                          <a:latin typeface="Century Gothic"/>
                          <a:cs typeface="Century Gothic"/>
                        </a:rPr>
                        <a:t>customer</a:t>
                      </a:r>
                      <a:r>
                        <a:rPr sz="1400" spc="35" dirty="0">
                          <a:solidFill>
                            <a:srgbClr val="5F5F5F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400" spc="-10" dirty="0">
                          <a:solidFill>
                            <a:srgbClr val="5F5F5F"/>
                          </a:solidFill>
                          <a:latin typeface="Century Gothic"/>
                          <a:cs typeface="Century Gothic"/>
                        </a:rPr>
                        <a:t>tickets</a:t>
                      </a:r>
                      <a:endParaRPr sz="1400">
                        <a:latin typeface="Century Gothic"/>
                        <a:cs typeface="Century Gothic"/>
                      </a:endParaRPr>
                    </a:p>
                  </a:txBody>
                  <a:tcPr marL="0" marR="0" marT="56515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marL="45720" algn="ctr">
                        <a:lnSpc>
                          <a:spcPct val="100000"/>
                        </a:lnSpc>
                      </a:pPr>
                      <a:r>
                        <a:rPr sz="1400" spc="50" dirty="0">
                          <a:solidFill>
                            <a:srgbClr val="5F5F5F"/>
                          </a:solidFill>
                          <a:latin typeface="Century Gothic"/>
                          <a:cs typeface="Century Gothic"/>
                        </a:rPr>
                        <a:t>%</a:t>
                      </a:r>
                      <a:r>
                        <a:rPr sz="1400" spc="125" dirty="0">
                          <a:solidFill>
                            <a:srgbClr val="5F5F5F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400" dirty="0">
                          <a:solidFill>
                            <a:srgbClr val="5F5F5F"/>
                          </a:solidFill>
                          <a:latin typeface="Century Gothic"/>
                          <a:cs typeface="Century Gothic"/>
                        </a:rPr>
                        <a:t>Customer</a:t>
                      </a:r>
                      <a:r>
                        <a:rPr sz="1400" spc="85" dirty="0">
                          <a:solidFill>
                            <a:srgbClr val="5F5F5F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400" dirty="0">
                          <a:solidFill>
                            <a:srgbClr val="5F5F5F"/>
                          </a:solidFill>
                          <a:latin typeface="Century Gothic"/>
                          <a:cs typeface="Century Gothic"/>
                        </a:rPr>
                        <a:t>tickets</a:t>
                      </a:r>
                      <a:r>
                        <a:rPr sz="1400" spc="105" dirty="0">
                          <a:solidFill>
                            <a:srgbClr val="5F5F5F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400" dirty="0">
                          <a:solidFill>
                            <a:srgbClr val="5F5F5F"/>
                          </a:solidFill>
                          <a:latin typeface="Century Gothic"/>
                          <a:cs typeface="Century Gothic"/>
                        </a:rPr>
                        <a:t>solved</a:t>
                      </a:r>
                      <a:r>
                        <a:rPr sz="1400" spc="105" dirty="0">
                          <a:solidFill>
                            <a:srgbClr val="5F5F5F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400" dirty="0">
                          <a:solidFill>
                            <a:srgbClr val="5F5F5F"/>
                          </a:solidFill>
                          <a:latin typeface="Century Gothic"/>
                          <a:cs typeface="Century Gothic"/>
                        </a:rPr>
                        <a:t>on</a:t>
                      </a:r>
                      <a:r>
                        <a:rPr sz="1400" spc="90" dirty="0">
                          <a:solidFill>
                            <a:srgbClr val="5F5F5F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400" spc="40" dirty="0">
                          <a:solidFill>
                            <a:srgbClr val="5F5F5F"/>
                          </a:solidFill>
                          <a:latin typeface="Century Gothic"/>
                          <a:cs typeface="Century Gothic"/>
                        </a:rPr>
                        <a:t>time</a:t>
                      </a:r>
                      <a:endParaRPr sz="1400">
                        <a:latin typeface="Century Gothic"/>
                        <a:cs typeface="Century Gothic"/>
                      </a:endParaRPr>
                    </a:p>
                  </a:txBody>
                  <a:tcPr marL="0" marR="0" marT="56515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803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400" spc="-10" dirty="0">
                          <a:solidFill>
                            <a:srgbClr val="076447"/>
                          </a:solidFill>
                          <a:latin typeface="Century Gothic"/>
                          <a:cs typeface="Century Gothic"/>
                        </a:rPr>
                        <a:t>Quality</a:t>
                      </a:r>
                      <a:endParaRPr sz="1400">
                        <a:latin typeface="Century Gothic"/>
                        <a:cs typeface="Century Gothic"/>
                      </a:endParaRPr>
                    </a:p>
                  </a:txBody>
                  <a:tcPr marL="0" marR="0" marT="56515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  <a:solidFill>
                      <a:srgbClr val="DFDFDF"/>
                    </a:solidFill>
                  </a:tcPr>
                </a:tc>
                <a:tc>
                  <a:txBody>
                    <a:bodyPr/>
                    <a:lstStyle/>
                    <a:p>
                      <a:pPr marL="1463675" marR="254000" indent="-1156970">
                        <a:lnSpc>
                          <a:spcPct val="100000"/>
                        </a:lnSpc>
                        <a:spcBef>
                          <a:spcPts val="1215"/>
                        </a:spcBef>
                      </a:pPr>
                      <a:r>
                        <a:rPr sz="1400" dirty="0">
                          <a:solidFill>
                            <a:srgbClr val="5F5F5F"/>
                          </a:solidFill>
                          <a:latin typeface="Century Gothic"/>
                          <a:cs typeface="Century Gothic"/>
                        </a:rPr>
                        <a:t>#</a:t>
                      </a:r>
                      <a:r>
                        <a:rPr sz="1400" spc="85" dirty="0">
                          <a:solidFill>
                            <a:srgbClr val="5F5F5F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400" spc="110" dirty="0">
                          <a:solidFill>
                            <a:srgbClr val="5F5F5F"/>
                          </a:solidFill>
                          <a:latin typeface="Century Gothic"/>
                          <a:cs typeface="Century Gothic"/>
                        </a:rPr>
                        <a:t>Errors</a:t>
                      </a:r>
                      <a:r>
                        <a:rPr sz="1400" spc="75" dirty="0">
                          <a:solidFill>
                            <a:srgbClr val="5F5F5F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400" spc="90" dirty="0">
                          <a:solidFill>
                            <a:srgbClr val="5F5F5F"/>
                          </a:solidFill>
                          <a:latin typeface="Century Gothic"/>
                          <a:cs typeface="Century Gothic"/>
                        </a:rPr>
                        <a:t>in</a:t>
                      </a:r>
                      <a:r>
                        <a:rPr sz="1400" spc="60" dirty="0">
                          <a:solidFill>
                            <a:srgbClr val="5F5F5F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400" dirty="0">
                          <a:solidFill>
                            <a:srgbClr val="5F5F5F"/>
                          </a:solidFill>
                          <a:latin typeface="Century Gothic"/>
                          <a:cs typeface="Century Gothic"/>
                        </a:rPr>
                        <a:t>processing</a:t>
                      </a:r>
                      <a:r>
                        <a:rPr sz="1400" spc="85" dirty="0">
                          <a:solidFill>
                            <a:srgbClr val="5F5F5F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400" dirty="0">
                          <a:solidFill>
                            <a:srgbClr val="5F5F5F"/>
                          </a:solidFill>
                          <a:latin typeface="Century Gothic"/>
                          <a:cs typeface="Century Gothic"/>
                        </a:rPr>
                        <a:t>tickets</a:t>
                      </a:r>
                      <a:r>
                        <a:rPr sz="1400" spc="40" dirty="0">
                          <a:solidFill>
                            <a:srgbClr val="5F5F5F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400" spc="-25" dirty="0">
                          <a:solidFill>
                            <a:srgbClr val="5F5F5F"/>
                          </a:solidFill>
                          <a:latin typeface="Century Gothic"/>
                          <a:cs typeface="Century Gothic"/>
                        </a:rPr>
                        <a:t>per </a:t>
                      </a:r>
                      <a:r>
                        <a:rPr sz="1400" spc="-10" dirty="0">
                          <a:solidFill>
                            <a:srgbClr val="5F5F5F"/>
                          </a:solidFill>
                          <a:latin typeface="Century Gothic"/>
                          <a:cs typeface="Century Gothic"/>
                        </a:rPr>
                        <a:t>agent</a:t>
                      </a:r>
                      <a:endParaRPr sz="1400">
                        <a:latin typeface="Century Gothic"/>
                        <a:cs typeface="Century Gothic"/>
                      </a:endParaRPr>
                    </a:p>
                  </a:txBody>
                  <a:tcPr marL="0" marR="0" marT="154305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marL="44450" algn="ctr">
                        <a:lnSpc>
                          <a:spcPct val="100000"/>
                        </a:lnSpc>
                      </a:pPr>
                      <a:r>
                        <a:rPr sz="1400" spc="50" dirty="0">
                          <a:solidFill>
                            <a:srgbClr val="5F5F5F"/>
                          </a:solidFill>
                          <a:latin typeface="Century Gothic"/>
                          <a:cs typeface="Century Gothic"/>
                        </a:rPr>
                        <a:t>%</a:t>
                      </a:r>
                      <a:r>
                        <a:rPr sz="1400" spc="130" dirty="0">
                          <a:solidFill>
                            <a:srgbClr val="5F5F5F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400" dirty="0">
                          <a:solidFill>
                            <a:srgbClr val="5F5F5F"/>
                          </a:solidFill>
                          <a:latin typeface="Century Gothic"/>
                          <a:cs typeface="Century Gothic"/>
                        </a:rPr>
                        <a:t>Customer</a:t>
                      </a:r>
                      <a:r>
                        <a:rPr sz="1400" spc="85" dirty="0">
                          <a:solidFill>
                            <a:srgbClr val="5F5F5F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400" dirty="0">
                          <a:solidFill>
                            <a:srgbClr val="5F5F5F"/>
                          </a:solidFill>
                          <a:latin typeface="Century Gothic"/>
                          <a:cs typeface="Century Gothic"/>
                        </a:rPr>
                        <a:t>satisfaction</a:t>
                      </a:r>
                      <a:r>
                        <a:rPr sz="1400" spc="75" dirty="0">
                          <a:solidFill>
                            <a:srgbClr val="5F5F5F"/>
                          </a:solidFill>
                          <a:latin typeface="Century Gothic"/>
                          <a:cs typeface="Century Gothic"/>
                        </a:rPr>
                        <a:t> with</a:t>
                      </a:r>
                      <a:r>
                        <a:rPr sz="1400" spc="95" dirty="0">
                          <a:solidFill>
                            <a:srgbClr val="5F5F5F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400" spc="-25" dirty="0">
                          <a:solidFill>
                            <a:srgbClr val="5F5F5F"/>
                          </a:solidFill>
                          <a:latin typeface="Century Gothic"/>
                          <a:cs typeface="Century Gothic"/>
                        </a:rPr>
                        <a:t>CS</a:t>
                      </a:r>
                      <a:endParaRPr sz="1400">
                        <a:latin typeface="Century Gothic"/>
                        <a:cs typeface="Century Gothic"/>
                      </a:endParaRPr>
                    </a:p>
                  </a:txBody>
                  <a:tcPr marL="0" marR="0" marT="56515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4803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400" spc="-10" dirty="0">
                          <a:solidFill>
                            <a:srgbClr val="076447"/>
                          </a:solidFill>
                          <a:latin typeface="Century Gothic"/>
                          <a:cs typeface="Century Gothic"/>
                        </a:rPr>
                        <a:t>Quantity</a:t>
                      </a:r>
                      <a:endParaRPr sz="1400">
                        <a:latin typeface="Century Gothic"/>
                        <a:cs typeface="Century Gothic"/>
                      </a:endParaRPr>
                    </a:p>
                  </a:txBody>
                  <a:tcPr marL="0" marR="0" marT="56515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  <a:solidFill>
                      <a:srgbClr val="DFDFD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marL="44450" algn="ctr">
                        <a:lnSpc>
                          <a:spcPct val="100000"/>
                        </a:lnSpc>
                      </a:pPr>
                      <a:r>
                        <a:rPr sz="1400" spc="50" dirty="0">
                          <a:solidFill>
                            <a:srgbClr val="5F5F5F"/>
                          </a:solidFill>
                          <a:latin typeface="Century Gothic"/>
                          <a:cs typeface="Century Gothic"/>
                        </a:rPr>
                        <a:t>%</a:t>
                      </a:r>
                      <a:r>
                        <a:rPr sz="1400" spc="125" dirty="0">
                          <a:solidFill>
                            <a:srgbClr val="5F5F5F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400" dirty="0">
                          <a:solidFill>
                            <a:srgbClr val="5F5F5F"/>
                          </a:solidFill>
                          <a:latin typeface="Century Gothic"/>
                          <a:cs typeface="Century Gothic"/>
                        </a:rPr>
                        <a:t>Customer</a:t>
                      </a:r>
                      <a:r>
                        <a:rPr sz="1400" spc="80" dirty="0">
                          <a:solidFill>
                            <a:srgbClr val="5F5F5F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400" dirty="0">
                          <a:solidFill>
                            <a:srgbClr val="5F5F5F"/>
                          </a:solidFill>
                          <a:latin typeface="Century Gothic"/>
                          <a:cs typeface="Century Gothic"/>
                        </a:rPr>
                        <a:t>tickets</a:t>
                      </a:r>
                      <a:r>
                        <a:rPr sz="1400" spc="105" dirty="0">
                          <a:solidFill>
                            <a:srgbClr val="5F5F5F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400" dirty="0">
                          <a:solidFill>
                            <a:srgbClr val="5F5F5F"/>
                          </a:solidFill>
                          <a:latin typeface="Century Gothic"/>
                          <a:cs typeface="Century Gothic"/>
                        </a:rPr>
                        <a:t>solved</a:t>
                      </a:r>
                      <a:r>
                        <a:rPr sz="1400" spc="85" dirty="0">
                          <a:solidFill>
                            <a:srgbClr val="5F5F5F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400" dirty="0">
                          <a:solidFill>
                            <a:srgbClr val="5F5F5F"/>
                          </a:solidFill>
                          <a:latin typeface="Century Gothic"/>
                          <a:cs typeface="Century Gothic"/>
                        </a:rPr>
                        <a:t>per</a:t>
                      </a:r>
                      <a:r>
                        <a:rPr sz="1400" spc="114" dirty="0">
                          <a:solidFill>
                            <a:srgbClr val="5F5F5F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400" spc="45" dirty="0">
                          <a:solidFill>
                            <a:srgbClr val="5F5F5F"/>
                          </a:solidFill>
                          <a:latin typeface="Century Gothic"/>
                          <a:cs typeface="Century Gothic"/>
                        </a:rPr>
                        <a:t>hour</a:t>
                      </a:r>
                      <a:endParaRPr sz="1400">
                        <a:latin typeface="Century Gothic"/>
                        <a:cs typeface="Century Gothic"/>
                      </a:endParaRPr>
                    </a:p>
                  </a:txBody>
                  <a:tcPr marL="0" marR="0" marT="56515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marL="45085" algn="ctr">
                        <a:lnSpc>
                          <a:spcPct val="100000"/>
                        </a:lnSpc>
                      </a:pPr>
                      <a:r>
                        <a:rPr sz="1400" dirty="0">
                          <a:solidFill>
                            <a:srgbClr val="5F5F5F"/>
                          </a:solidFill>
                          <a:latin typeface="Century Gothic"/>
                          <a:cs typeface="Century Gothic"/>
                        </a:rPr>
                        <a:t>#</a:t>
                      </a:r>
                      <a:r>
                        <a:rPr sz="1400" spc="175" dirty="0">
                          <a:solidFill>
                            <a:srgbClr val="5F5F5F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400" dirty="0">
                          <a:solidFill>
                            <a:srgbClr val="5F5F5F"/>
                          </a:solidFill>
                          <a:latin typeface="Century Gothic"/>
                          <a:cs typeface="Century Gothic"/>
                        </a:rPr>
                        <a:t>Customer</a:t>
                      </a:r>
                      <a:r>
                        <a:rPr sz="1400" spc="135" dirty="0">
                          <a:solidFill>
                            <a:srgbClr val="5F5F5F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400" dirty="0">
                          <a:solidFill>
                            <a:srgbClr val="5F5F5F"/>
                          </a:solidFill>
                          <a:latin typeface="Century Gothic"/>
                          <a:cs typeface="Century Gothic"/>
                        </a:rPr>
                        <a:t>tickets</a:t>
                      </a:r>
                      <a:r>
                        <a:rPr sz="1400" spc="135" dirty="0">
                          <a:solidFill>
                            <a:srgbClr val="5F5F5F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400" spc="-10" dirty="0">
                          <a:solidFill>
                            <a:srgbClr val="5F5F5F"/>
                          </a:solidFill>
                          <a:latin typeface="Century Gothic"/>
                          <a:cs typeface="Century Gothic"/>
                        </a:rPr>
                        <a:t>solved</a:t>
                      </a:r>
                      <a:endParaRPr sz="1400">
                        <a:latin typeface="Century Gothic"/>
                        <a:cs typeface="Century Gothic"/>
                      </a:endParaRPr>
                    </a:p>
                  </a:txBody>
                  <a:tcPr marL="0" marR="0" marT="56515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355803" y="1463167"/>
            <a:ext cx="8082280" cy="8731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1910"/>
              </a:lnSpc>
              <a:spcBef>
                <a:spcPts val="95"/>
              </a:spcBef>
            </a:pPr>
            <a:r>
              <a:rPr sz="1600" spc="-25" dirty="0">
                <a:solidFill>
                  <a:srgbClr val="5F5F5F"/>
                </a:solidFill>
                <a:latin typeface="Tahoma"/>
                <a:cs typeface="Tahoma"/>
              </a:rPr>
              <a:t>The</a:t>
            </a:r>
            <a:r>
              <a:rPr sz="1600" spc="-15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KPI</a:t>
            </a:r>
            <a:r>
              <a:rPr sz="1600" spc="-17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45" dirty="0">
                <a:solidFill>
                  <a:srgbClr val="5F5F5F"/>
                </a:solidFill>
                <a:latin typeface="Tahoma"/>
                <a:cs typeface="Tahoma"/>
              </a:rPr>
              <a:t>taxonomy</a:t>
            </a:r>
            <a:r>
              <a:rPr sz="1600" spc="-13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40" dirty="0">
                <a:solidFill>
                  <a:srgbClr val="5F5F5F"/>
                </a:solidFill>
                <a:latin typeface="Tahoma"/>
                <a:cs typeface="Tahoma"/>
              </a:rPr>
              <a:t>can</a:t>
            </a:r>
            <a:r>
              <a:rPr sz="1600" spc="-18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35" dirty="0">
                <a:solidFill>
                  <a:srgbClr val="5F5F5F"/>
                </a:solidFill>
                <a:latin typeface="Tahoma"/>
                <a:cs typeface="Tahoma"/>
              </a:rPr>
              <a:t>be</a:t>
            </a:r>
            <a:r>
              <a:rPr sz="1600" spc="-15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0" dirty="0">
                <a:solidFill>
                  <a:srgbClr val="5F5F5F"/>
                </a:solidFill>
                <a:latin typeface="Tahoma"/>
                <a:cs typeface="Tahoma"/>
              </a:rPr>
              <a:t>consolidated</a:t>
            </a:r>
            <a:r>
              <a:rPr sz="1600" spc="-17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into</a:t>
            </a:r>
            <a:r>
              <a:rPr sz="1600" spc="-16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75" dirty="0">
                <a:solidFill>
                  <a:srgbClr val="5F5F5F"/>
                </a:solidFill>
                <a:latin typeface="Tahoma"/>
                <a:cs typeface="Tahoma"/>
              </a:rPr>
              <a:t>a</a:t>
            </a:r>
            <a:r>
              <a:rPr sz="1600" spc="-15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45" dirty="0">
                <a:solidFill>
                  <a:srgbClr val="5F5F5F"/>
                </a:solidFill>
                <a:latin typeface="Tahoma"/>
                <a:cs typeface="Tahoma"/>
              </a:rPr>
              <a:t>matrix,</a:t>
            </a:r>
            <a:r>
              <a:rPr sz="1600" spc="-16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0" dirty="0">
                <a:solidFill>
                  <a:srgbClr val="5F5F5F"/>
                </a:solidFill>
                <a:latin typeface="Tahoma"/>
                <a:cs typeface="Tahoma"/>
              </a:rPr>
              <a:t>integrating</a:t>
            </a:r>
            <a:r>
              <a:rPr sz="1600" spc="-14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30" dirty="0">
                <a:solidFill>
                  <a:srgbClr val="5F5F5F"/>
                </a:solidFill>
                <a:latin typeface="Tahoma"/>
                <a:cs typeface="Tahoma"/>
              </a:rPr>
              <a:t>also</a:t>
            </a:r>
            <a:r>
              <a:rPr sz="1600" spc="-17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0" dirty="0">
                <a:solidFill>
                  <a:srgbClr val="5F5F5F"/>
                </a:solidFill>
                <a:latin typeface="Tahoma"/>
                <a:cs typeface="Tahoma"/>
              </a:rPr>
              <a:t>the</a:t>
            </a:r>
            <a:r>
              <a:rPr sz="1600" spc="-14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5" dirty="0">
                <a:solidFill>
                  <a:srgbClr val="5F5F5F"/>
                </a:solidFill>
                <a:latin typeface="Tahoma"/>
                <a:cs typeface="Tahoma"/>
              </a:rPr>
              <a:t>concepts</a:t>
            </a:r>
            <a:r>
              <a:rPr sz="1600" spc="-17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of</a:t>
            </a:r>
            <a:r>
              <a:rPr sz="1600" spc="-15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efficiency</a:t>
            </a:r>
            <a:endParaRPr sz="1600">
              <a:latin typeface="Tahoma"/>
              <a:cs typeface="Tahoma"/>
            </a:endParaRPr>
          </a:p>
          <a:p>
            <a:pPr marL="12700">
              <a:lnSpc>
                <a:spcPts val="1910"/>
              </a:lnSpc>
            </a:pPr>
            <a:r>
              <a:rPr sz="1600" spc="-40" dirty="0">
                <a:solidFill>
                  <a:srgbClr val="5F5F5F"/>
                </a:solidFill>
                <a:latin typeface="Tahoma"/>
                <a:cs typeface="Tahoma"/>
              </a:rPr>
              <a:t>and</a:t>
            </a:r>
            <a:r>
              <a:rPr sz="1600" spc="-18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effectiveness.</a:t>
            </a:r>
            <a:endParaRPr sz="16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940"/>
              </a:spcBef>
            </a:pPr>
            <a:r>
              <a:rPr sz="1600" spc="55" dirty="0">
                <a:solidFill>
                  <a:srgbClr val="5F5F5F"/>
                </a:solidFill>
                <a:latin typeface="Century Gothic"/>
                <a:cs typeface="Century Gothic"/>
              </a:rPr>
              <a:t>Customer</a:t>
            </a:r>
            <a:r>
              <a:rPr sz="1600" spc="25" dirty="0">
                <a:solidFill>
                  <a:srgbClr val="5F5F5F"/>
                </a:solidFill>
                <a:latin typeface="Century Gothic"/>
                <a:cs typeface="Century Gothic"/>
              </a:rPr>
              <a:t> </a:t>
            </a:r>
            <a:r>
              <a:rPr sz="1600" dirty="0">
                <a:solidFill>
                  <a:srgbClr val="5F5F5F"/>
                </a:solidFill>
                <a:latin typeface="Century Gothic"/>
                <a:cs typeface="Century Gothic"/>
              </a:rPr>
              <a:t>Service</a:t>
            </a:r>
            <a:r>
              <a:rPr sz="1600" spc="15" dirty="0">
                <a:solidFill>
                  <a:srgbClr val="5F5F5F"/>
                </a:solidFill>
                <a:latin typeface="Century Gothic"/>
                <a:cs typeface="Century Gothic"/>
              </a:rPr>
              <a:t> </a:t>
            </a:r>
            <a:r>
              <a:rPr sz="1600" dirty="0">
                <a:solidFill>
                  <a:srgbClr val="5F5F5F"/>
                </a:solidFill>
                <a:latin typeface="Century Gothic"/>
                <a:cs typeface="Century Gothic"/>
              </a:rPr>
              <a:t>(CS)</a:t>
            </a:r>
            <a:r>
              <a:rPr sz="1600" spc="20" dirty="0">
                <a:solidFill>
                  <a:srgbClr val="5F5F5F"/>
                </a:solidFill>
                <a:latin typeface="Century Gothic"/>
                <a:cs typeface="Century Gothic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Century Gothic"/>
                <a:cs typeface="Century Gothic"/>
              </a:rPr>
              <a:t>example:</a:t>
            </a:r>
            <a:endParaRPr sz="1600">
              <a:latin typeface="Century Gothic"/>
              <a:cs typeface="Century Gothic"/>
            </a:endParaRP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27164" y="184404"/>
            <a:ext cx="1937003" cy="161544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0" y="531876"/>
            <a:ext cx="277495" cy="715010"/>
          </a:xfrm>
          <a:custGeom>
            <a:avLst/>
            <a:gdLst/>
            <a:ahLst/>
            <a:cxnLst/>
            <a:rect l="l" t="t" r="r" b="b"/>
            <a:pathLst>
              <a:path w="277495" h="715010">
                <a:moveTo>
                  <a:pt x="277368" y="0"/>
                </a:moveTo>
                <a:lnTo>
                  <a:pt x="0" y="0"/>
                </a:lnTo>
                <a:lnTo>
                  <a:pt x="0" y="714756"/>
                </a:lnTo>
                <a:lnTo>
                  <a:pt x="277368" y="714756"/>
                </a:lnTo>
                <a:lnTo>
                  <a:pt x="277368" y="0"/>
                </a:lnTo>
                <a:close/>
              </a:path>
            </a:pathLst>
          </a:custGeom>
          <a:solidFill>
            <a:srgbClr val="9F9F9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61544" y="6553200"/>
            <a:ext cx="8820150" cy="0"/>
          </a:xfrm>
          <a:custGeom>
            <a:avLst/>
            <a:gdLst/>
            <a:ahLst/>
            <a:cxnLst/>
            <a:rect l="l" t="t" r="r" b="b"/>
            <a:pathLst>
              <a:path w="8820150">
                <a:moveTo>
                  <a:pt x="0" y="0"/>
                </a:moveTo>
                <a:lnTo>
                  <a:pt x="8820023" y="0"/>
                </a:lnTo>
              </a:path>
            </a:pathLst>
          </a:custGeom>
          <a:ln w="9525">
            <a:solidFill>
              <a:srgbClr val="D0CEC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58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40"/>
              </a:spcBef>
            </a:pPr>
            <a:r>
              <a:rPr spc="210" dirty="0"/>
              <a:t>SESSION</a:t>
            </a:r>
            <a:r>
              <a:rPr spc="-15" dirty="0"/>
              <a:t> </a:t>
            </a:r>
            <a:r>
              <a:rPr spc="240" dirty="0"/>
              <a:t>REVIEW</a:t>
            </a:r>
          </a:p>
          <a:p>
            <a:pPr marL="16510">
              <a:lnSpc>
                <a:spcPct val="100000"/>
              </a:lnSpc>
              <a:spcBef>
                <a:spcPts val="254"/>
              </a:spcBef>
            </a:pPr>
            <a:r>
              <a:rPr sz="1800" spc="200" dirty="0"/>
              <a:t>KPI</a:t>
            </a:r>
            <a:r>
              <a:rPr sz="1800" dirty="0"/>
              <a:t> </a:t>
            </a:r>
            <a:r>
              <a:rPr sz="1800" spc="50" dirty="0"/>
              <a:t>Taxonomy</a:t>
            </a:r>
            <a:endParaRPr sz="1800"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69047" rIns="0" bIns="0" rtlCol="0">
            <a:spAutoFit/>
          </a:bodyPr>
          <a:lstStyle/>
          <a:p>
            <a:pPr marL="2417445">
              <a:lnSpc>
                <a:spcPct val="100000"/>
              </a:lnSpc>
              <a:spcBef>
                <a:spcPts val="100"/>
              </a:spcBef>
            </a:pPr>
            <a:fld id="{81D60167-4931-47E6-BA6A-407CBD079E47}" type="slidenum">
              <a:rPr spc="-25" dirty="0"/>
              <a:t>111</a:t>
            </a:fld>
            <a:endParaRPr spc="-25" dirty="0"/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/>
              <a:t>©</a:t>
            </a:r>
            <a:r>
              <a:rPr spc="-15" dirty="0"/>
              <a:t> </a:t>
            </a:r>
            <a:r>
              <a:rPr dirty="0"/>
              <a:t>The</a:t>
            </a:r>
            <a:r>
              <a:rPr spc="-30" dirty="0"/>
              <a:t> </a:t>
            </a:r>
            <a:r>
              <a:rPr dirty="0"/>
              <a:t>KPI</a:t>
            </a:r>
            <a:r>
              <a:rPr spc="-5" dirty="0"/>
              <a:t> </a:t>
            </a:r>
            <a:r>
              <a:rPr dirty="0"/>
              <a:t>Institute</a:t>
            </a:r>
            <a:r>
              <a:rPr spc="-20" dirty="0"/>
              <a:t> 2023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14935" rIns="0" bIns="0" rtlCol="0">
            <a:spAutoFit/>
          </a:bodyPr>
          <a:lstStyle/>
          <a:p>
            <a:pPr marL="455295" indent="-285115">
              <a:lnSpc>
                <a:spcPct val="100000"/>
              </a:lnSpc>
              <a:spcBef>
                <a:spcPts val="905"/>
              </a:spcBef>
              <a:buClr>
                <a:srgbClr val="0A976C"/>
              </a:buClr>
              <a:buFont typeface="Segoe UI Symbol"/>
              <a:buChar char="⮚"/>
              <a:tabLst>
                <a:tab pos="455930" algn="l"/>
              </a:tabLst>
            </a:pP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17</a:t>
            </a:r>
            <a:r>
              <a:rPr sz="1600" spc="-14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different</a:t>
            </a:r>
            <a:r>
              <a:rPr sz="1600" spc="-16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5" dirty="0">
                <a:solidFill>
                  <a:srgbClr val="5F5F5F"/>
                </a:solidFill>
                <a:latin typeface="Tahoma"/>
                <a:cs typeface="Tahoma"/>
              </a:rPr>
              <a:t>scenarios/contexts</a:t>
            </a:r>
            <a:r>
              <a:rPr sz="1600" spc="-12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to</a:t>
            </a:r>
            <a:r>
              <a:rPr sz="1600" spc="-13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30" dirty="0">
                <a:solidFill>
                  <a:srgbClr val="5F5F5F"/>
                </a:solidFill>
                <a:latin typeface="Tahoma"/>
                <a:cs typeface="Tahoma"/>
              </a:rPr>
              <a:t>use</a:t>
            </a:r>
            <a:r>
              <a:rPr sz="1600" spc="-14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KPIs.</a:t>
            </a:r>
            <a:endParaRPr sz="1600">
              <a:latin typeface="Tahoma"/>
              <a:cs typeface="Tahoma"/>
            </a:endParaRPr>
          </a:p>
          <a:p>
            <a:pPr marL="455295" indent="-285115">
              <a:lnSpc>
                <a:spcPct val="100000"/>
              </a:lnSpc>
              <a:spcBef>
                <a:spcPts val="800"/>
              </a:spcBef>
              <a:buClr>
                <a:srgbClr val="0A976C"/>
              </a:buClr>
              <a:buFont typeface="Segoe UI Symbol"/>
              <a:buChar char="⮚"/>
              <a:tabLst>
                <a:tab pos="455930" algn="l"/>
              </a:tabLst>
            </a:pP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Building</a:t>
            </a:r>
            <a:r>
              <a:rPr sz="1600" spc="-16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75" dirty="0">
                <a:solidFill>
                  <a:srgbClr val="5F5F5F"/>
                </a:solidFill>
                <a:latin typeface="Tahoma"/>
                <a:cs typeface="Tahoma"/>
              </a:rPr>
              <a:t>a</a:t>
            </a:r>
            <a:r>
              <a:rPr sz="1600" spc="-16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KPI</a:t>
            </a:r>
            <a:r>
              <a:rPr sz="1600" spc="-16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40" dirty="0">
                <a:solidFill>
                  <a:srgbClr val="5F5F5F"/>
                </a:solidFill>
                <a:latin typeface="Tahoma"/>
                <a:cs typeface="Tahoma"/>
              </a:rPr>
              <a:t>taxonomy</a:t>
            </a:r>
            <a:r>
              <a:rPr sz="1600" spc="-13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40" dirty="0">
                <a:solidFill>
                  <a:srgbClr val="5F5F5F"/>
                </a:solidFill>
                <a:latin typeface="Tahoma"/>
                <a:cs typeface="Tahoma"/>
              </a:rPr>
              <a:t>can</a:t>
            </a:r>
            <a:r>
              <a:rPr sz="1600" spc="-16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30" dirty="0">
                <a:solidFill>
                  <a:srgbClr val="5F5F5F"/>
                </a:solidFill>
                <a:latin typeface="Tahoma"/>
                <a:cs typeface="Tahoma"/>
              </a:rPr>
              <a:t>be</a:t>
            </a:r>
            <a:r>
              <a:rPr sz="1600" spc="-15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75" dirty="0">
                <a:solidFill>
                  <a:srgbClr val="5F5F5F"/>
                </a:solidFill>
                <a:latin typeface="Tahoma"/>
                <a:cs typeface="Tahoma"/>
              </a:rPr>
              <a:t>a</a:t>
            </a:r>
            <a:r>
              <a:rPr sz="1600" spc="-16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0" dirty="0">
                <a:solidFill>
                  <a:srgbClr val="5F5F5F"/>
                </a:solidFill>
                <a:latin typeface="Tahoma"/>
                <a:cs typeface="Tahoma"/>
              </a:rPr>
              <a:t>useful</a:t>
            </a:r>
            <a:r>
              <a:rPr sz="1600" spc="-16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30" dirty="0">
                <a:solidFill>
                  <a:srgbClr val="5F5F5F"/>
                </a:solidFill>
                <a:latin typeface="Tahoma"/>
                <a:cs typeface="Tahoma"/>
              </a:rPr>
              <a:t>pre-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requisite</a:t>
            </a:r>
            <a:r>
              <a:rPr sz="1600" spc="-16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before</a:t>
            </a:r>
            <a:r>
              <a:rPr sz="1600" spc="-15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0" dirty="0">
                <a:solidFill>
                  <a:srgbClr val="5F5F5F"/>
                </a:solidFill>
                <a:latin typeface="Tahoma"/>
                <a:cs typeface="Tahoma"/>
              </a:rPr>
              <a:t>starting</a:t>
            </a:r>
            <a:r>
              <a:rPr sz="1600" spc="-14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0" dirty="0">
                <a:solidFill>
                  <a:srgbClr val="5F5F5F"/>
                </a:solidFill>
                <a:latin typeface="Tahoma"/>
                <a:cs typeface="Tahoma"/>
              </a:rPr>
              <a:t>the</a:t>
            </a:r>
            <a:r>
              <a:rPr sz="1600" spc="-14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KPI</a:t>
            </a:r>
            <a:r>
              <a:rPr sz="1600" spc="-16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selection</a:t>
            </a:r>
            <a:r>
              <a:rPr sz="1600" spc="-17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process.</a:t>
            </a:r>
            <a:endParaRPr sz="1600">
              <a:latin typeface="Tahoma"/>
              <a:cs typeface="Tahoma"/>
            </a:endParaRPr>
          </a:p>
          <a:p>
            <a:pPr marL="455295" indent="-285115">
              <a:lnSpc>
                <a:spcPct val="100000"/>
              </a:lnSpc>
              <a:spcBef>
                <a:spcPts val="805"/>
              </a:spcBef>
              <a:buClr>
                <a:srgbClr val="0A976C"/>
              </a:buClr>
              <a:buFont typeface="Segoe UI Symbol"/>
              <a:buChar char="⮚"/>
              <a:tabLst>
                <a:tab pos="455930" algn="l"/>
              </a:tabLst>
            </a:pPr>
            <a:r>
              <a:rPr sz="1600" spc="-25" dirty="0">
                <a:solidFill>
                  <a:srgbClr val="5F5F5F"/>
                </a:solidFill>
                <a:latin typeface="Tahoma"/>
                <a:cs typeface="Tahoma"/>
              </a:rPr>
              <a:t>The</a:t>
            </a:r>
            <a:r>
              <a:rPr sz="1600" spc="-15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KPI</a:t>
            </a:r>
            <a:r>
              <a:rPr sz="1600" spc="-16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40" dirty="0">
                <a:solidFill>
                  <a:srgbClr val="5F5F5F"/>
                </a:solidFill>
                <a:latin typeface="Tahoma"/>
                <a:cs typeface="Tahoma"/>
              </a:rPr>
              <a:t>taxonomy</a:t>
            </a:r>
            <a:r>
              <a:rPr sz="1600" spc="-13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40" dirty="0">
                <a:solidFill>
                  <a:srgbClr val="5F5F5F"/>
                </a:solidFill>
                <a:latin typeface="Tahoma"/>
                <a:cs typeface="Tahoma"/>
              </a:rPr>
              <a:t>can</a:t>
            </a:r>
            <a:r>
              <a:rPr sz="1600" spc="-17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30" dirty="0">
                <a:solidFill>
                  <a:srgbClr val="5F5F5F"/>
                </a:solidFill>
                <a:latin typeface="Tahoma"/>
                <a:cs typeface="Tahoma"/>
              </a:rPr>
              <a:t>be</a:t>
            </a:r>
            <a:r>
              <a:rPr sz="1600" spc="-15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5" dirty="0">
                <a:solidFill>
                  <a:srgbClr val="5F5F5F"/>
                </a:solidFill>
                <a:latin typeface="Tahoma"/>
                <a:cs typeface="Tahoma"/>
              </a:rPr>
              <a:t>consolidated</a:t>
            </a:r>
            <a:r>
              <a:rPr sz="1600" spc="-17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into</a:t>
            </a:r>
            <a:r>
              <a:rPr sz="1600" spc="-16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75" dirty="0">
                <a:solidFill>
                  <a:srgbClr val="5F5F5F"/>
                </a:solidFill>
                <a:latin typeface="Tahoma"/>
                <a:cs typeface="Tahoma"/>
              </a:rPr>
              <a:t>a</a:t>
            </a:r>
            <a:r>
              <a:rPr sz="1600" spc="-14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5" dirty="0">
                <a:solidFill>
                  <a:srgbClr val="5F5F5F"/>
                </a:solidFill>
                <a:latin typeface="Tahoma"/>
                <a:cs typeface="Tahoma"/>
              </a:rPr>
              <a:t>matrix</a:t>
            </a:r>
            <a:r>
              <a:rPr sz="1600" spc="-20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65" dirty="0">
                <a:solidFill>
                  <a:srgbClr val="5F5F5F"/>
                </a:solidFill>
                <a:latin typeface="Tahoma"/>
                <a:cs typeface="Tahoma"/>
              </a:rPr>
              <a:t>-</a:t>
            </a:r>
            <a:r>
              <a:rPr sz="1600" spc="-14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Efficiency</a:t>
            </a:r>
            <a:r>
              <a:rPr sz="1600" spc="-204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40" dirty="0">
                <a:solidFill>
                  <a:srgbClr val="5F5F5F"/>
                </a:solidFill>
                <a:latin typeface="Tahoma"/>
                <a:cs typeface="Tahoma"/>
              </a:rPr>
              <a:t>and</a:t>
            </a:r>
            <a:r>
              <a:rPr sz="1600" spc="-15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effectiveness:</a:t>
            </a:r>
            <a:endParaRPr sz="1600">
              <a:latin typeface="Tahoma"/>
              <a:cs typeface="Tahoma"/>
            </a:endParaRPr>
          </a:p>
          <a:p>
            <a:pPr marL="913765" lvl="1" indent="-286385">
              <a:lnSpc>
                <a:spcPct val="100000"/>
              </a:lnSpc>
              <a:spcBef>
                <a:spcPts val="315"/>
              </a:spcBef>
              <a:buClr>
                <a:srgbClr val="0A976C"/>
              </a:buClr>
              <a:buFont typeface="Arial"/>
              <a:buChar char="•"/>
              <a:tabLst>
                <a:tab pos="914400" algn="l"/>
              </a:tabLst>
            </a:pP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Costs;</a:t>
            </a:r>
            <a:endParaRPr sz="1600">
              <a:latin typeface="Tahoma"/>
              <a:cs typeface="Tahoma"/>
            </a:endParaRPr>
          </a:p>
          <a:p>
            <a:pPr marL="913765" lvl="1" indent="-286385">
              <a:lnSpc>
                <a:spcPct val="100000"/>
              </a:lnSpc>
              <a:spcBef>
                <a:spcPts val="310"/>
              </a:spcBef>
              <a:buClr>
                <a:srgbClr val="0A976C"/>
              </a:buClr>
              <a:buFont typeface="Arial"/>
              <a:buChar char="•"/>
              <a:tabLst>
                <a:tab pos="914400" algn="l"/>
              </a:tabLst>
            </a:pP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Timeliness;</a:t>
            </a:r>
            <a:endParaRPr sz="1600">
              <a:latin typeface="Tahoma"/>
              <a:cs typeface="Tahoma"/>
            </a:endParaRPr>
          </a:p>
          <a:p>
            <a:pPr marL="913765" lvl="1" indent="-286385">
              <a:lnSpc>
                <a:spcPct val="100000"/>
              </a:lnSpc>
              <a:spcBef>
                <a:spcPts val="305"/>
              </a:spcBef>
              <a:buClr>
                <a:srgbClr val="0A976C"/>
              </a:buClr>
              <a:buFont typeface="Arial"/>
              <a:buChar char="•"/>
              <a:tabLst>
                <a:tab pos="914400" algn="l"/>
              </a:tabLst>
            </a:pP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Quantity;</a:t>
            </a:r>
            <a:endParaRPr sz="1600">
              <a:latin typeface="Tahoma"/>
              <a:cs typeface="Tahoma"/>
            </a:endParaRPr>
          </a:p>
          <a:p>
            <a:pPr marL="913765" lvl="1" indent="-286385">
              <a:lnSpc>
                <a:spcPct val="100000"/>
              </a:lnSpc>
              <a:spcBef>
                <a:spcPts val="310"/>
              </a:spcBef>
              <a:buClr>
                <a:srgbClr val="0A976C"/>
              </a:buClr>
              <a:buFont typeface="Arial"/>
              <a:buChar char="•"/>
              <a:tabLst>
                <a:tab pos="914400" algn="l"/>
              </a:tabLst>
            </a:pP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Quality.</a:t>
            </a:r>
            <a:endParaRPr sz="16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27164" y="184404"/>
            <a:ext cx="1937003" cy="161544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0" y="531876"/>
            <a:ext cx="277495" cy="715010"/>
          </a:xfrm>
          <a:custGeom>
            <a:avLst/>
            <a:gdLst/>
            <a:ahLst/>
            <a:cxnLst/>
            <a:rect l="l" t="t" r="r" b="b"/>
            <a:pathLst>
              <a:path w="277495" h="715010">
                <a:moveTo>
                  <a:pt x="277368" y="0"/>
                </a:moveTo>
                <a:lnTo>
                  <a:pt x="0" y="0"/>
                </a:lnTo>
                <a:lnTo>
                  <a:pt x="0" y="714756"/>
                </a:lnTo>
                <a:lnTo>
                  <a:pt x="277368" y="714756"/>
                </a:lnTo>
                <a:lnTo>
                  <a:pt x="277368" y="0"/>
                </a:lnTo>
                <a:close/>
              </a:path>
            </a:pathLst>
          </a:custGeom>
          <a:solidFill>
            <a:srgbClr val="5F5F5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61544" y="6553200"/>
            <a:ext cx="8820150" cy="0"/>
          </a:xfrm>
          <a:custGeom>
            <a:avLst/>
            <a:gdLst/>
            <a:ahLst/>
            <a:cxnLst/>
            <a:rect l="l" t="t" r="r" b="b"/>
            <a:pathLst>
              <a:path w="8820150">
                <a:moveTo>
                  <a:pt x="0" y="0"/>
                </a:moveTo>
                <a:lnTo>
                  <a:pt x="8820023" y="0"/>
                </a:lnTo>
              </a:path>
            </a:pathLst>
          </a:custGeom>
          <a:ln w="9525">
            <a:solidFill>
              <a:srgbClr val="D0CEC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360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220" dirty="0"/>
              <a:t>REFERENCES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69047" rIns="0" bIns="0" rtlCol="0">
            <a:spAutoFit/>
          </a:bodyPr>
          <a:lstStyle/>
          <a:p>
            <a:pPr marL="2417445">
              <a:lnSpc>
                <a:spcPct val="100000"/>
              </a:lnSpc>
              <a:spcBef>
                <a:spcPts val="100"/>
              </a:spcBef>
            </a:pPr>
            <a:fld id="{81D60167-4931-47E6-BA6A-407CBD079E47}" type="slidenum">
              <a:rPr spc="-25" dirty="0"/>
              <a:t>112</a:t>
            </a:fld>
            <a:endParaRPr spc="-25" dirty="0"/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/>
              <a:t>©</a:t>
            </a:r>
            <a:r>
              <a:rPr spc="-15" dirty="0"/>
              <a:t> </a:t>
            </a:r>
            <a:r>
              <a:rPr dirty="0"/>
              <a:t>The</a:t>
            </a:r>
            <a:r>
              <a:rPr spc="-30" dirty="0"/>
              <a:t> </a:t>
            </a:r>
            <a:r>
              <a:rPr dirty="0"/>
              <a:t>KPI</a:t>
            </a:r>
            <a:r>
              <a:rPr spc="-5" dirty="0"/>
              <a:t> </a:t>
            </a:r>
            <a:r>
              <a:rPr dirty="0"/>
              <a:t>Institute</a:t>
            </a:r>
            <a:r>
              <a:rPr spc="-20" dirty="0"/>
              <a:t> 2023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358851" y="1339723"/>
            <a:ext cx="8380095" cy="4936490"/>
          </a:xfrm>
          <a:prstGeom prst="rect">
            <a:avLst/>
          </a:prstGeom>
        </p:spPr>
        <p:txBody>
          <a:bodyPr vert="horz" wrap="square" lIns="0" tIns="51435" rIns="0" bIns="0" rtlCol="0">
            <a:spAutoFit/>
          </a:bodyPr>
          <a:lstStyle/>
          <a:p>
            <a:pPr marL="137795" marR="1139825" indent="-125730">
              <a:lnSpc>
                <a:spcPct val="80000"/>
              </a:lnSpc>
              <a:spcBef>
                <a:spcPts val="405"/>
              </a:spcBef>
              <a:buClr>
                <a:srgbClr val="0A976C"/>
              </a:buClr>
              <a:buFont typeface="Arial"/>
              <a:buChar char="▪"/>
              <a:tabLst>
                <a:tab pos="137795" algn="l"/>
              </a:tabLst>
            </a:pPr>
            <a:r>
              <a:rPr sz="1300" dirty="0">
                <a:solidFill>
                  <a:srgbClr val="5F5F5F"/>
                </a:solidFill>
                <a:latin typeface="Tahoma"/>
                <a:cs typeface="Tahoma"/>
              </a:rPr>
              <a:t>Oak</a:t>
            </a:r>
            <a:r>
              <a:rPr sz="1300" spc="-10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300" spc="-10" dirty="0">
                <a:solidFill>
                  <a:srgbClr val="5F5F5F"/>
                </a:solidFill>
                <a:latin typeface="Tahoma"/>
                <a:cs typeface="Tahoma"/>
              </a:rPr>
              <a:t>Ride</a:t>
            </a:r>
            <a:r>
              <a:rPr sz="1300" spc="-10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300" spc="-25" dirty="0">
                <a:solidFill>
                  <a:srgbClr val="5F5F5F"/>
                </a:solidFill>
                <a:latin typeface="Tahoma"/>
                <a:cs typeface="Tahoma"/>
              </a:rPr>
              <a:t>Institute</a:t>
            </a:r>
            <a:r>
              <a:rPr sz="1300" spc="-114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5F5F5F"/>
                </a:solidFill>
                <a:latin typeface="Tahoma"/>
                <a:cs typeface="Tahoma"/>
              </a:rPr>
              <a:t>for</a:t>
            </a:r>
            <a:r>
              <a:rPr sz="1300" spc="-114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300" spc="-30" dirty="0">
                <a:solidFill>
                  <a:srgbClr val="5F5F5F"/>
                </a:solidFill>
                <a:latin typeface="Tahoma"/>
                <a:cs typeface="Tahoma"/>
              </a:rPr>
              <a:t>Science</a:t>
            </a:r>
            <a:r>
              <a:rPr sz="1300" spc="-12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300" spc="-40" dirty="0">
                <a:solidFill>
                  <a:srgbClr val="5F5F5F"/>
                </a:solidFill>
                <a:latin typeface="Tahoma"/>
                <a:cs typeface="Tahoma"/>
              </a:rPr>
              <a:t>and</a:t>
            </a:r>
            <a:r>
              <a:rPr sz="1300" spc="-9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300" spc="-10" dirty="0">
                <a:solidFill>
                  <a:srgbClr val="5F5F5F"/>
                </a:solidFill>
                <a:latin typeface="Tahoma"/>
                <a:cs typeface="Tahoma"/>
              </a:rPr>
              <a:t>Education</a:t>
            </a:r>
            <a:r>
              <a:rPr sz="1300" spc="-12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300" spc="-40" dirty="0">
                <a:solidFill>
                  <a:srgbClr val="5F5F5F"/>
                </a:solidFill>
                <a:latin typeface="Tahoma"/>
                <a:cs typeface="Tahoma"/>
              </a:rPr>
              <a:t>(2005),</a:t>
            </a:r>
            <a:r>
              <a:rPr sz="1300" spc="-12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300" spc="-10" dirty="0">
                <a:solidFill>
                  <a:srgbClr val="5F5F5F"/>
                </a:solidFill>
                <a:latin typeface="Tahoma"/>
                <a:cs typeface="Tahoma"/>
              </a:rPr>
              <a:t>Performance</a:t>
            </a:r>
            <a:r>
              <a:rPr sz="1300" spc="-10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300" spc="-35" dirty="0">
                <a:solidFill>
                  <a:srgbClr val="5F5F5F"/>
                </a:solidFill>
                <a:latin typeface="Tahoma"/>
                <a:cs typeface="Tahoma"/>
              </a:rPr>
              <a:t>measurement</a:t>
            </a:r>
            <a:r>
              <a:rPr sz="1300" spc="-8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300" spc="-35" dirty="0">
                <a:solidFill>
                  <a:srgbClr val="5F5F5F"/>
                </a:solidFill>
                <a:latin typeface="Tahoma"/>
                <a:cs typeface="Tahoma"/>
              </a:rPr>
              <a:t>process.</a:t>
            </a:r>
            <a:r>
              <a:rPr sz="1300" spc="-7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300" spc="-20" dirty="0">
                <a:solidFill>
                  <a:srgbClr val="5F5F5F"/>
                </a:solidFill>
                <a:latin typeface="Tahoma"/>
                <a:cs typeface="Tahoma"/>
              </a:rPr>
              <a:t>Available</a:t>
            </a:r>
            <a:r>
              <a:rPr sz="1300" spc="-10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300" spc="-25" dirty="0">
                <a:solidFill>
                  <a:srgbClr val="5F5F5F"/>
                </a:solidFill>
                <a:latin typeface="Tahoma"/>
                <a:cs typeface="Tahoma"/>
              </a:rPr>
              <a:t>at: </a:t>
            </a:r>
            <a:r>
              <a:rPr sz="1300" u="sng" spc="-40" dirty="0">
                <a:solidFill>
                  <a:srgbClr val="5F5F5F"/>
                </a:solidFill>
                <a:uFill>
                  <a:solidFill>
                    <a:srgbClr val="5F5F5F"/>
                  </a:solidFill>
                </a:uFill>
                <a:latin typeface="Tahoma"/>
                <a:cs typeface="Tahoma"/>
                <a:hlinkClick r:id="rId3"/>
              </a:rPr>
              <a:t>http://www.orau.gov/pbm/handbook/1-</a:t>
            </a:r>
            <a:r>
              <a:rPr sz="1300" u="sng" spc="-10" dirty="0">
                <a:solidFill>
                  <a:srgbClr val="5F5F5F"/>
                </a:solidFill>
                <a:uFill>
                  <a:solidFill>
                    <a:srgbClr val="5F5F5F"/>
                  </a:solidFill>
                </a:uFill>
                <a:latin typeface="Tahoma"/>
                <a:cs typeface="Tahoma"/>
                <a:hlinkClick r:id="rId3"/>
              </a:rPr>
              <a:t>1.pdf</a:t>
            </a:r>
            <a:r>
              <a:rPr sz="1300" spc="-10" dirty="0">
                <a:solidFill>
                  <a:srgbClr val="5F5F5F"/>
                </a:solidFill>
                <a:latin typeface="Tahoma"/>
                <a:cs typeface="Tahoma"/>
              </a:rPr>
              <a:t>;</a:t>
            </a:r>
            <a:endParaRPr sz="1300">
              <a:latin typeface="Tahoma"/>
              <a:cs typeface="Tahoma"/>
            </a:endParaRPr>
          </a:p>
          <a:p>
            <a:pPr marL="137795" marR="34925" indent="-125730">
              <a:lnSpc>
                <a:spcPct val="80000"/>
              </a:lnSpc>
              <a:spcBef>
                <a:spcPts val="600"/>
              </a:spcBef>
              <a:buClr>
                <a:srgbClr val="0A976C"/>
              </a:buClr>
              <a:buFont typeface="Arial"/>
              <a:buChar char="▪"/>
              <a:tabLst>
                <a:tab pos="137795" algn="l"/>
              </a:tabLst>
            </a:pPr>
            <a:r>
              <a:rPr sz="1300" dirty="0">
                <a:solidFill>
                  <a:srgbClr val="5F5F5F"/>
                </a:solidFill>
                <a:latin typeface="Tahoma"/>
                <a:cs typeface="Tahoma"/>
              </a:rPr>
              <a:t>University</a:t>
            </a:r>
            <a:r>
              <a:rPr sz="1300" spc="-9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300" spc="-10" dirty="0">
                <a:solidFill>
                  <a:srgbClr val="5F5F5F"/>
                </a:solidFill>
                <a:latin typeface="Tahoma"/>
                <a:cs typeface="Tahoma"/>
              </a:rPr>
              <a:t>of</a:t>
            </a:r>
            <a:r>
              <a:rPr sz="1300" spc="-11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5F5F5F"/>
                </a:solidFill>
                <a:latin typeface="Tahoma"/>
                <a:cs typeface="Tahoma"/>
              </a:rPr>
              <a:t>Minnesota</a:t>
            </a:r>
            <a:r>
              <a:rPr sz="1300" spc="-7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300" spc="-40" dirty="0">
                <a:solidFill>
                  <a:srgbClr val="5F5F5F"/>
                </a:solidFill>
                <a:latin typeface="Tahoma"/>
                <a:cs typeface="Tahoma"/>
              </a:rPr>
              <a:t>(2014),</a:t>
            </a:r>
            <a:r>
              <a:rPr sz="1300" spc="-13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300" spc="-10" dirty="0">
                <a:solidFill>
                  <a:srgbClr val="5F5F5F"/>
                </a:solidFill>
                <a:latin typeface="Tahoma"/>
                <a:cs typeface="Tahoma"/>
              </a:rPr>
              <a:t>Facilities</a:t>
            </a:r>
            <a:r>
              <a:rPr sz="1300" spc="-10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300" spc="-50" dirty="0">
                <a:solidFill>
                  <a:srgbClr val="5F5F5F"/>
                </a:solidFill>
                <a:latin typeface="Tahoma"/>
                <a:cs typeface="Tahoma"/>
              </a:rPr>
              <a:t>management</a:t>
            </a:r>
            <a:r>
              <a:rPr sz="1300" spc="-9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300" spc="-30" dirty="0">
                <a:solidFill>
                  <a:srgbClr val="5F5F5F"/>
                </a:solidFill>
                <a:latin typeface="Tahoma"/>
                <a:cs typeface="Tahoma"/>
              </a:rPr>
              <a:t>monthly</a:t>
            </a:r>
            <a:r>
              <a:rPr sz="1300" spc="-9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300" spc="-10" dirty="0">
                <a:solidFill>
                  <a:srgbClr val="5F5F5F"/>
                </a:solidFill>
                <a:latin typeface="Tahoma"/>
                <a:cs typeface="Tahoma"/>
              </a:rPr>
              <a:t>operations</a:t>
            </a:r>
            <a:r>
              <a:rPr sz="1300" spc="-8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300" spc="-25" dirty="0">
                <a:solidFill>
                  <a:srgbClr val="5F5F5F"/>
                </a:solidFill>
                <a:latin typeface="Tahoma"/>
                <a:cs typeface="Tahoma"/>
              </a:rPr>
              <a:t>scorecard.</a:t>
            </a:r>
            <a:r>
              <a:rPr sz="1300" spc="-9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300" spc="-20" dirty="0">
                <a:solidFill>
                  <a:srgbClr val="5F5F5F"/>
                </a:solidFill>
                <a:latin typeface="Tahoma"/>
                <a:cs typeface="Tahoma"/>
              </a:rPr>
              <a:t>Available</a:t>
            </a:r>
            <a:r>
              <a:rPr sz="1300" spc="-10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300" spc="-25" dirty="0">
                <a:solidFill>
                  <a:srgbClr val="5F5F5F"/>
                </a:solidFill>
                <a:latin typeface="Tahoma"/>
                <a:cs typeface="Tahoma"/>
              </a:rPr>
              <a:t>at: </a:t>
            </a:r>
            <a:r>
              <a:rPr sz="1300" u="sng" spc="-30" dirty="0">
                <a:solidFill>
                  <a:srgbClr val="5F5F5F"/>
                </a:solidFill>
                <a:uFill>
                  <a:solidFill>
                    <a:srgbClr val="5F5F5F"/>
                  </a:solidFill>
                </a:uFill>
                <a:latin typeface="Tahoma"/>
                <a:cs typeface="Tahoma"/>
                <a:hlinkClick r:id="rId4"/>
              </a:rPr>
              <a:t>http://www.facm.umn.edu/prod/groups/uservices/@pub/@uservices/@fm/documents/content/uservices_content_47</a:t>
            </a:r>
            <a:r>
              <a:rPr sz="1300" spc="-30" dirty="0">
                <a:solidFill>
                  <a:srgbClr val="5F5F5F"/>
                </a:solidFill>
                <a:latin typeface="Tahoma"/>
                <a:cs typeface="Tahoma"/>
                <a:hlinkClick r:id="rId4"/>
              </a:rPr>
              <a:t> </a:t>
            </a:r>
            <a:r>
              <a:rPr sz="1300" u="sng" spc="-10" dirty="0">
                <a:solidFill>
                  <a:srgbClr val="5F5F5F"/>
                </a:solidFill>
                <a:uFill>
                  <a:solidFill>
                    <a:srgbClr val="5F5F5F"/>
                  </a:solidFill>
                </a:uFill>
                <a:latin typeface="Tahoma"/>
                <a:cs typeface="Tahoma"/>
                <a:hlinkClick r:id="rId4"/>
              </a:rPr>
              <a:t>1610.pdf</a:t>
            </a:r>
            <a:r>
              <a:rPr sz="1300" spc="-10" dirty="0">
                <a:solidFill>
                  <a:srgbClr val="5F5F5F"/>
                </a:solidFill>
                <a:latin typeface="Tahoma"/>
                <a:cs typeface="Tahoma"/>
                <a:hlinkClick r:id="rId4"/>
              </a:rPr>
              <a:t>;</a:t>
            </a:r>
            <a:endParaRPr sz="1300">
              <a:latin typeface="Tahoma"/>
              <a:cs typeface="Tahoma"/>
            </a:endParaRPr>
          </a:p>
          <a:p>
            <a:pPr marL="137795" marR="982344" indent="-125730">
              <a:lnSpc>
                <a:spcPts val="1250"/>
              </a:lnSpc>
              <a:spcBef>
                <a:spcPts val="590"/>
              </a:spcBef>
              <a:buClr>
                <a:srgbClr val="0A976C"/>
              </a:buClr>
              <a:buFont typeface="Arial"/>
              <a:buChar char="▪"/>
              <a:tabLst>
                <a:tab pos="137795" algn="l"/>
              </a:tabLst>
            </a:pPr>
            <a:r>
              <a:rPr sz="1300" dirty="0">
                <a:solidFill>
                  <a:srgbClr val="5F5F5F"/>
                </a:solidFill>
                <a:latin typeface="Tahoma"/>
                <a:cs typeface="Tahoma"/>
              </a:rPr>
              <a:t>Western</a:t>
            </a:r>
            <a:r>
              <a:rPr sz="1300" spc="-11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300" spc="-10" dirty="0">
                <a:solidFill>
                  <a:srgbClr val="5F5F5F"/>
                </a:solidFill>
                <a:latin typeface="Tahoma"/>
                <a:cs typeface="Tahoma"/>
              </a:rPr>
              <a:t>Australia</a:t>
            </a:r>
            <a:r>
              <a:rPr sz="1300" spc="-11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300" spc="-10" dirty="0">
                <a:solidFill>
                  <a:srgbClr val="5F5F5F"/>
                </a:solidFill>
                <a:latin typeface="Tahoma"/>
                <a:cs typeface="Tahoma"/>
              </a:rPr>
              <a:t>Department</a:t>
            </a:r>
            <a:r>
              <a:rPr sz="1300" spc="-9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300" spc="-10" dirty="0">
                <a:solidFill>
                  <a:srgbClr val="5F5F5F"/>
                </a:solidFill>
                <a:latin typeface="Tahoma"/>
                <a:cs typeface="Tahoma"/>
              </a:rPr>
              <a:t>of</a:t>
            </a:r>
            <a:r>
              <a:rPr sz="1300" spc="-11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300" spc="-10" dirty="0">
                <a:solidFill>
                  <a:srgbClr val="5F5F5F"/>
                </a:solidFill>
                <a:latin typeface="Tahoma"/>
                <a:cs typeface="Tahoma"/>
              </a:rPr>
              <a:t>Treasury</a:t>
            </a:r>
            <a:r>
              <a:rPr sz="1300" spc="-9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300" spc="-45" dirty="0">
                <a:solidFill>
                  <a:srgbClr val="5F5F5F"/>
                </a:solidFill>
                <a:latin typeface="Tahoma"/>
                <a:cs typeface="Tahoma"/>
              </a:rPr>
              <a:t>and</a:t>
            </a:r>
            <a:r>
              <a:rPr sz="1300" spc="-10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300" spc="-25" dirty="0">
                <a:solidFill>
                  <a:srgbClr val="5F5F5F"/>
                </a:solidFill>
                <a:latin typeface="Tahoma"/>
                <a:cs typeface="Tahoma"/>
              </a:rPr>
              <a:t>Finance</a:t>
            </a:r>
            <a:r>
              <a:rPr sz="1300" spc="-12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300" spc="-35" dirty="0">
                <a:solidFill>
                  <a:srgbClr val="5F5F5F"/>
                </a:solidFill>
                <a:latin typeface="Tahoma"/>
                <a:cs typeface="Tahoma"/>
              </a:rPr>
              <a:t>(2021),</a:t>
            </a:r>
            <a:r>
              <a:rPr sz="1300" spc="-13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300" spc="-25" dirty="0">
                <a:solidFill>
                  <a:srgbClr val="5F5F5F"/>
                </a:solidFill>
                <a:latin typeface="Tahoma"/>
                <a:cs typeface="Tahoma"/>
              </a:rPr>
              <a:t>Annual</a:t>
            </a:r>
            <a:r>
              <a:rPr sz="1300" spc="-9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5F5F5F"/>
                </a:solidFill>
                <a:latin typeface="Tahoma"/>
                <a:cs typeface="Tahoma"/>
              </a:rPr>
              <a:t>Report</a:t>
            </a:r>
            <a:r>
              <a:rPr sz="1300" spc="-8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5F5F5F"/>
                </a:solidFill>
                <a:latin typeface="Tahoma"/>
                <a:cs typeface="Tahoma"/>
              </a:rPr>
              <a:t>2020-2021,</a:t>
            </a:r>
            <a:r>
              <a:rPr sz="1300" spc="-15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300" spc="-20" dirty="0">
                <a:solidFill>
                  <a:srgbClr val="5F5F5F"/>
                </a:solidFill>
                <a:latin typeface="Tahoma"/>
                <a:cs typeface="Tahoma"/>
              </a:rPr>
              <a:t>Available</a:t>
            </a:r>
            <a:r>
              <a:rPr sz="1300" spc="-10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300" spc="-25" dirty="0">
                <a:solidFill>
                  <a:srgbClr val="5F5F5F"/>
                </a:solidFill>
                <a:latin typeface="Tahoma"/>
                <a:cs typeface="Tahoma"/>
              </a:rPr>
              <a:t>at: </a:t>
            </a:r>
            <a:r>
              <a:rPr sz="1300" u="sng" spc="-35" dirty="0">
                <a:solidFill>
                  <a:srgbClr val="5F5F5F"/>
                </a:solidFill>
                <a:uFill>
                  <a:solidFill>
                    <a:srgbClr val="5F5F5F"/>
                  </a:solidFill>
                </a:uFill>
                <a:latin typeface="Tahoma"/>
                <a:cs typeface="Tahoma"/>
                <a:hlinkClick r:id="rId5"/>
              </a:rPr>
              <a:t>https://www.wa.gov.au/system/files/2021-</a:t>
            </a:r>
            <a:r>
              <a:rPr sz="1300" u="sng" dirty="0">
                <a:solidFill>
                  <a:srgbClr val="5F5F5F"/>
                </a:solidFill>
                <a:uFill>
                  <a:solidFill>
                    <a:srgbClr val="5F5F5F"/>
                  </a:solidFill>
                </a:uFill>
                <a:latin typeface="Tahoma"/>
                <a:cs typeface="Tahoma"/>
                <a:hlinkClick r:id="rId5"/>
              </a:rPr>
              <a:t>10/2020-21-</a:t>
            </a:r>
            <a:r>
              <a:rPr sz="1300" u="sng" spc="-10" dirty="0">
                <a:solidFill>
                  <a:srgbClr val="5F5F5F"/>
                </a:solidFill>
                <a:uFill>
                  <a:solidFill>
                    <a:srgbClr val="5F5F5F"/>
                  </a:solidFill>
                </a:uFill>
                <a:latin typeface="Tahoma"/>
                <a:cs typeface="Tahoma"/>
                <a:hlinkClick r:id="rId5"/>
              </a:rPr>
              <a:t>Department-</a:t>
            </a:r>
            <a:r>
              <a:rPr sz="1300" u="sng" spc="-25" dirty="0">
                <a:solidFill>
                  <a:srgbClr val="5F5F5F"/>
                </a:solidFill>
                <a:uFill>
                  <a:solidFill>
                    <a:srgbClr val="5F5F5F"/>
                  </a:solidFill>
                </a:uFill>
                <a:latin typeface="Tahoma"/>
                <a:cs typeface="Tahoma"/>
                <a:hlinkClick r:id="rId5"/>
              </a:rPr>
              <a:t>of-Finance-</a:t>
            </a:r>
            <a:r>
              <a:rPr sz="1300" u="sng" spc="-20" dirty="0">
                <a:solidFill>
                  <a:srgbClr val="5F5F5F"/>
                </a:solidFill>
                <a:uFill>
                  <a:solidFill>
                    <a:srgbClr val="5F5F5F"/>
                  </a:solidFill>
                </a:uFill>
                <a:latin typeface="Tahoma"/>
                <a:cs typeface="Tahoma"/>
                <a:hlinkClick r:id="rId5"/>
              </a:rPr>
              <a:t>Annual-</a:t>
            </a:r>
            <a:r>
              <a:rPr sz="1300" u="sng" spc="-10" dirty="0">
                <a:solidFill>
                  <a:srgbClr val="5F5F5F"/>
                </a:solidFill>
                <a:uFill>
                  <a:solidFill>
                    <a:srgbClr val="5F5F5F"/>
                  </a:solidFill>
                </a:uFill>
                <a:latin typeface="Tahoma"/>
                <a:cs typeface="Tahoma"/>
                <a:hlinkClick r:id="rId5"/>
              </a:rPr>
              <a:t>Report.pdf</a:t>
            </a:r>
            <a:endParaRPr sz="1300">
              <a:latin typeface="Tahoma"/>
              <a:cs typeface="Tahoma"/>
            </a:endParaRPr>
          </a:p>
          <a:p>
            <a:pPr marL="137795" indent="-125095">
              <a:lnSpc>
                <a:spcPct val="100000"/>
              </a:lnSpc>
              <a:spcBef>
                <a:spcPts val="300"/>
              </a:spcBef>
              <a:buClr>
                <a:srgbClr val="0A976C"/>
              </a:buClr>
              <a:buFont typeface="Arial"/>
              <a:buChar char="▪"/>
              <a:tabLst>
                <a:tab pos="137795" algn="l"/>
              </a:tabLst>
            </a:pPr>
            <a:r>
              <a:rPr sz="1300" spc="-30" dirty="0">
                <a:solidFill>
                  <a:srgbClr val="5F5F5F"/>
                </a:solidFill>
                <a:latin typeface="Tahoma"/>
                <a:cs typeface="Tahoma"/>
              </a:rPr>
              <a:t>The</a:t>
            </a:r>
            <a:r>
              <a:rPr sz="1300" spc="-10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5F5F5F"/>
                </a:solidFill>
                <a:latin typeface="Tahoma"/>
                <a:cs typeface="Tahoma"/>
              </a:rPr>
              <a:t>KPI</a:t>
            </a:r>
            <a:r>
              <a:rPr sz="1300" spc="-10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300" spc="-25" dirty="0">
                <a:solidFill>
                  <a:srgbClr val="5F5F5F"/>
                </a:solidFill>
                <a:latin typeface="Tahoma"/>
                <a:cs typeface="Tahoma"/>
              </a:rPr>
              <a:t>Institute</a:t>
            </a:r>
            <a:r>
              <a:rPr sz="1300" spc="-10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300" spc="-40" dirty="0">
                <a:solidFill>
                  <a:srgbClr val="5F5F5F"/>
                </a:solidFill>
                <a:latin typeface="Tahoma"/>
                <a:cs typeface="Tahoma"/>
              </a:rPr>
              <a:t>(2023),</a:t>
            </a:r>
            <a:r>
              <a:rPr sz="1300" spc="-13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300" spc="-10" dirty="0">
                <a:solidFill>
                  <a:srgbClr val="5F5F5F"/>
                </a:solidFill>
                <a:latin typeface="Tahoma"/>
                <a:cs typeface="Tahoma"/>
              </a:rPr>
              <a:t>Performance</a:t>
            </a:r>
            <a:r>
              <a:rPr sz="1300" spc="-10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300" spc="-25" dirty="0">
                <a:solidFill>
                  <a:srgbClr val="5F5F5F"/>
                </a:solidFill>
                <a:latin typeface="Tahoma"/>
                <a:cs typeface="Tahoma"/>
              </a:rPr>
              <a:t>Management</a:t>
            </a:r>
            <a:r>
              <a:rPr sz="1300" spc="-8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300" spc="-25" dirty="0">
                <a:solidFill>
                  <a:srgbClr val="5F5F5F"/>
                </a:solidFill>
                <a:latin typeface="Tahoma"/>
                <a:cs typeface="Tahoma"/>
              </a:rPr>
              <a:t>Toolkit,</a:t>
            </a:r>
            <a:r>
              <a:rPr sz="1300" spc="-9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300" spc="-30" dirty="0">
                <a:solidFill>
                  <a:srgbClr val="5F5F5F"/>
                </a:solidFill>
                <a:latin typeface="Tahoma"/>
                <a:cs typeface="Tahoma"/>
              </a:rPr>
              <a:t>custom</a:t>
            </a:r>
            <a:r>
              <a:rPr sz="1300" spc="-9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300" spc="-10" dirty="0">
                <a:solidFill>
                  <a:srgbClr val="5F5F5F"/>
                </a:solidFill>
                <a:latin typeface="Tahoma"/>
                <a:cs typeface="Tahoma"/>
              </a:rPr>
              <a:t>made.</a:t>
            </a:r>
            <a:endParaRPr sz="1300">
              <a:latin typeface="Tahoma"/>
              <a:cs typeface="Tahoma"/>
            </a:endParaRPr>
          </a:p>
          <a:p>
            <a:pPr marL="137795" indent="-125095">
              <a:lnSpc>
                <a:spcPct val="100000"/>
              </a:lnSpc>
              <a:spcBef>
                <a:spcPts val="285"/>
              </a:spcBef>
              <a:buClr>
                <a:srgbClr val="0A976C"/>
              </a:buClr>
              <a:buFont typeface="Arial"/>
              <a:buChar char="▪"/>
              <a:tabLst>
                <a:tab pos="137795" algn="l"/>
              </a:tabLst>
            </a:pPr>
            <a:r>
              <a:rPr sz="1300" spc="-30" dirty="0">
                <a:solidFill>
                  <a:srgbClr val="5F5F5F"/>
                </a:solidFill>
                <a:latin typeface="Tahoma"/>
                <a:cs typeface="Tahoma"/>
              </a:rPr>
              <a:t>smartKPIs.com </a:t>
            </a:r>
            <a:r>
              <a:rPr sz="1300" spc="-40" dirty="0">
                <a:solidFill>
                  <a:srgbClr val="5F5F5F"/>
                </a:solidFill>
                <a:latin typeface="Tahoma"/>
                <a:cs typeface="Tahoma"/>
              </a:rPr>
              <a:t>(2023),</a:t>
            </a:r>
            <a:r>
              <a:rPr sz="1300" spc="-12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300" spc="-10" dirty="0">
                <a:solidFill>
                  <a:srgbClr val="5F5F5F"/>
                </a:solidFill>
                <a:latin typeface="Tahoma"/>
                <a:cs typeface="Tahoma"/>
              </a:rPr>
              <a:t>Project</a:t>
            </a:r>
            <a:r>
              <a:rPr sz="1300" spc="-9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300" spc="-50" dirty="0">
                <a:solidFill>
                  <a:srgbClr val="5F5F5F"/>
                </a:solidFill>
                <a:latin typeface="Tahoma"/>
                <a:cs typeface="Tahoma"/>
              </a:rPr>
              <a:t>management</a:t>
            </a:r>
            <a:r>
              <a:rPr sz="1300" spc="-7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300" spc="-35" dirty="0">
                <a:solidFill>
                  <a:srgbClr val="5F5F5F"/>
                </a:solidFill>
                <a:latin typeface="Tahoma"/>
                <a:cs typeface="Tahoma"/>
              </a:rPr>
              <a:t>KPIs.</a:t>
            </a:r>
            <a:r>
              <a:rPr sz="1300" spc="-6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300" spc="-20" dirty="0">
                <a:solidFill>
                  <a:srgbClr val="5F5F5F"/>
                </a:solidFill>
                <a:latin typeface="Tahoma"/>
                <a:cs typeface="Tahoma"/>
              </a:rPr>
              <a:t>Available</a:t>
            </a:r>
            <a:r>
              <a:rPr sz="1300" spc="-9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300" spc="-75" dirty="0">
                <a:solidFill>
                  <a:srgbClr val="5F5F5F"/>
                </a:solidFill>
                <a:latin typeface="Tahoma"/>
                <a:cs typeface="Tahoma"/>
              </a:rPr>
              <a:t>at:</a:t>
            </a:r>
            <a:r>
              <a:rPr sz="1300" spc="-6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300" u="sng" spc="-10" dirty="0">
                <a:solidFill>
                  <a:srgbClr val="5F5F5F"/>
                </a:solidFill>
                <a:uFill>
                  <a:solidFill>
                    <a:srgbClr val="5F5F5F"/>
                  </a:solidFill>
                </a:uFill>
                <a:latin typeface="Tahoma"/>
                <a:cs typeface="Tahoma"/>
                <a:hlinkClick r:id="rId6"/>
              </a:rPr>
              <a:t>https://smartkpis.kpiinstitute.org/</a:t>
            </a:r>
            <a:r>
              <a:rPr sz="1300" spc="-10" dirty="0">
                <a:solidFill>
                  <a:srgbClr val="5F5F5F"/>
                </a:solidFill>
                <a:latin typeface="Tahoma"/>
                <a:cs typeface="Tahoma"/>
              </a:rPr>
              <a:t>;</a:t>
            </a:r>
            <a:endParaRPr sz="1300">
              <a:latin typeface="Tahoma"/>
              <a:cs typeface="Tahoma"/>
            </a:endParaRPr>
          </a:p>
          <a:p>
            <a:pPr marL="137795" indent="-125095">
              <a:lnSpc>
                <a:spcPct val="100000"/>
              </a:lnSpc>
              <a:spcBef>
                <a:spcPts val="290"/>
              </a:spcBef>
              <a:buClr>
                <a:srgbClr val="0A976C"/>
              </a:buClr>
              <a:buFont typeface="Arial"/>
              <a:buChar char="▪"/>
              <a:tabLst>
                <a:tab pos="137795" algn="l"/>
              </a:tabLst>
            </a:pPr>
            <a:r>
              <a:rPr sz="1300" spc="90" dirty="0">
                <a:solidFill>
                  <a:srgbClr val="5F5F5F"/>
                </a:solidFill>
                <a:latin typeface="Tahoma"/>
                <a:cs typeface="Tahoma"/>
              </a:rPr>
              <a:t>H&amp;M</a:t>
            </a:r>
            <a:r>
              <a:rPr sz="1300" spc="-10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5F5F5F"/>
                </a:solidFill>
                <a:latin typeface="Tahoma"/>
                <a:cs typeface="Tahoma"/>
              </a:rPr>
              <a:t>Goup</a:t>
            </a:r>
            <a:r>
              <a:rPr sz="1300" spc="-10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300" spc="-40" dirty="0">
                <a:solidFill>
                  <a:srgbClr val="5F5F5F"/>
                </a:solidFill>
                <a:latin typeface="Tahoma"/>
                <a:cs typeface="Tahoma"/>
              </a:rPr>
              <a:t>(2021),</a:t>
            </a:r>
            <a:r>
              <a:rPr sz="1300" spc="-13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300" spc="-25" dirty="0">
                <a:solidFill>
                  <a:srgbClr val="5F5F5F"/>
                </a:solidFill>
                <a:latin typeface="Tahoma"/>
                <a:cs typeface="Tahoma"/>
              </a:rPr>
              <a:t>Sustainability</a:t>
            </a:r>
            <a:r>
              <a:rPr sz="1300" spc="-8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5F5F5F"/>
                </a:solidFill>
                <a:latin typeface="Tahoma"/>
                <a:cs typeface="Tahoma"/>
              </a:rPr>
              <a:t>Disclosure</a:t>
            </a:r>
            <a:r>
              <a:rPr sz="1300" spc="-6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5F5F5F"/>
                </a:solidFill>
                <a:latin typeface="Tahoma"/>
                <a:cs typeface="Tahoma"/>
              </a:rPr>
              <a:t>2021,</a:t>
            </a:r>
            <a:r>
              <a:rPr sz="1300" spc="-14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300" spc="-20" dirty="0">
                <a:solidFill>
                  <a:srgbClr val="5F5F5F"/>
                </a:solidFill>
                <a:latin typeface="Tahoma"/>
                <a:cs typeface="Tahoma"/>
              </a:rPr>
              <a:t>Available</a:t>
            </a:r>
            <a:r>
              <a:rPr sz="1300" spc="-10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300" spc="-75" dirty="0">
                <a:solidFill>
                  <a:srgbClr val="5F5F5F"/>
                </a:solidFill>
                <a:latin typeface="Tahoma"/>
                <a:cs typeface="Tahoma"/>
              </a:rPr>
              <a:t>at:</a:t>
            </a:r>
            <a:r>
              <a:rPr sz="1300" spc="-9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300" u="sng" spc="-10" dirty="0">
                <a:solidFill>
                  <a:srgbClr val="5F5F5F"/>
                </a:solidFill>
                <a:uFill>
                  <a:solidFill>
                    <a:srgbClr val="5F5F5F"/>
                  </a:solidFill>
                </a:uFill>
                <a:latin typeface="Tahoma"/>
                <a:cs typeface="Tahoma"/>
                <a:hlinkClick r:id="rId7"/>
              </a:rPr>
              <a:t>https://hmgroup.com/sustainability/</a:t>
            </a:r>
            <a:endParaRPr sz="1300">
              <a:latin typeface="Tahoma"/>
              <a:cs typeface="Tahoma"/>
            </a:endParaRPr>
          </a:p>
          <a:p>
            <a:pPr marL="137795" marR="5080" indent="-125730">
              <a:lnSpc>
                <a:spcPct val="80100"/>
              </a:lnSpc>
              <a:spcBef>
                <a:spcPts val="595"/>
              </a:spcBef>
              <a:buClr>
                <a:srgbClr val="0A976C"/>
              </a:buClr>
              <a:buFont typeface="Arial"/>
              <a:buChar char="▪"/>
              <a:tabLst>
                <a:tab pos="137795" algn="l"/>
              </a:tabLst>
            </a:pPr>
            <a:r>
              <a:rPr sz="1300" spc="-10" dirty="0">
                <a:solidFill>
                  <a:srgbClr val="5F5F5F"/>
                </a:solidFill>
                <a:latin typeface="Tahoma"/>
                <a:cs typeface="Tahoma"/>
              </a:rPr>
              <a:t>Australian</a:t>
            </a:r>
            <a:r>
              <a:rPr sz="1300" spc="-10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300" spc="-10" dirty="0">
                <a:solidFill>
                  <a:srgbClr val="5F5F5F"/>
                </a:solidFill>
                <a:latin typeface="Tahoma"/>
                <a:cs typeface="Tahoma"/>
              </a:rPr>
              <a:t>National</a:t>
            </a:r>
            <a:r>
              <a:rPr sz="1300" spc="-11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5F5F5F"/>
                </a:solidFill>
                <a:latin typeface="Tahoma"/>
                <a:cs typeface="Tahoma"/>
              </a:rPr>
              <a:t>Audit</a:t>
            </a:r>
            <a:r>
              <a:rPr sz="1300" spc="-10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5F5F5F"/>
                </a:solidFill>
                <a:latin typeface="Tahoma"/>
                <a:cs typeface="Tahoma"/>
              </a:rPr>
              <a:t>Office</a:t>
            </a:r>
            <a:r>
              <a:rPr sz="1300" spc="-114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300" spc="-40" dirty="0">
                <a:solidFill>
                  <a:srgbClr val="5F5F5F"/>
                </a:solidFill>
                <a:latin typeface="Tahoma"/>
                <a:cs typeface="Tahoma"/>
              </a:rPr>
              <a:t>(2018),</a:t>
            </a:r>
            <a:r>
              <a:rPr sz="1300" spc="-13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300" spc="-35" dirty="0">
                <a:solidFill>
                  <a:srgbClr val="5F5F5F"/>
                </a:solidFill>
                <a:latin typeface="Tahoma"/>
                <a:cs typeface="Tahoma"/>
              </a:rPr>
              <a:t>Implementation</a:t>
            </a:r>
            <a:r>
              <a:rPr sz="1300" spc="-9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300" spc="-10" dirty="0">
                <a:solidFill>
                  <a:srgbClr val="5F5F5F"/>
                </a:solidFill>
                <a:latin typeface="Tahoma"/>
                <a:cs typeface="Tahoma"/>
              </a:rPr>
              <a:t>of</a:t>
            </a:r>
            <a:r>
              <a:rPr sz="1300" spc="-10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300" spc="-20" dirty="0">
                <a:solidFill>
                  <a:srgbClr val="5F5F5F"/>
                </a:solidFill>
                <a:latin typeface="Tahoma"/>
                <a:cs typeface="Tahoma"/>
              </a:rPr>
              <a:t>the</a:t>
            </a:r>
            <a:r>
              <a:rPr sz="1300" spc="-13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300" spc="-25" dirty="0">
                <a:solidFill>
                  <a:srgbClr val="5F5F5F"/>
                </a:solidFill>
                <a:latin typeface="Tahoma"/>
                <a:cs typeface="Tahoma"/>
              </a:rPr>
              <a:t>Annual</a:t>
            </a:r>
            <a:r>
              <a:rPr sz="1300" spc="-9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300" spc="-10" dirty="0">
                <a:solidFill>
                  <a:srgbClr val="5F5F5F"/>
                </a:solidFill>
                <a:latin typeface="Tahoma"/>
                <a:cs typeface="Tahoma"/>
              </a:rPr>
              <a:t>Performance</a:t>
            </a:r>
            <a:r>
              <a:rPr sz="1300" spc="-10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300" spc="-30" dirty="0">
                <a:solidFill>
                  <a:srgbClr val="5F5F5F"/>
                </a:solidFill>
                <a:latin typeface="Tahoma"/>
                <a:cs typeface="Tahoma"/>
              </a:rPr>
              <a:t>Statements</a:t>
            </a:r>
            <a:r>
              <a:rPr sz="1300" spc="-10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300" spc="-20" dirty="0">
                <a:solidFill>
                  <a:srgbClr val="5F5F5F"/>
                </a:solidFill>
                <a:latin typeface="Tahoma"/>
                <a:cs typeface="Tahoma"/>
              </a:rPr>
              <a:t>Requirements</a:t>
            </a:r>
            <a:r>
              <a:rPr sz="1300" spc="-3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300" spc="-10" dirty="0">
                <a:solidFill>
                  <a:srgbClr val="5F5F5F"/>
                </a:solidFill>
                <a:latin typeface="Tahoma"/>
                <a:cs typeface="Tahoma"/>
              </a:rPr>
              <a:t>2017- </a:t>
            </a:r>
            <a:r>
              <a:rPr sz="1300" spc="-30" dirty="0">
                <a:solidFill>
                  <a:srgbClr val="5F5F5F"/>
                </a:solidFill>
                <a:latin typeface="Tahoma"/>
                <a:cs typeface="Tahoma"/>
                <a:hlinkClick r:id="rId8"/>
              </a:rPr>
              <a:t>18,</a:t>
            </a:r>
            <a:r>
              <a:rPr sz="1300" spc="95" dirty="0">
                <a:solidFill>
                  <a:srgbClr val="5F5F5F"/>
                </a:solidFill>
                <a:latin typeface="Tahoma"/>
                <a:cs typeface="Tahoma"/>
                <a:hlinkClick r:id="rId8"/>
              </a:rPr>
              <a:t> </a:t>
            </a:r>
            <a:r>
              <a:rPr sz="1300" spc="-20" dirty="0">
                <a:solidFill>
                  <a:srgbClr val="5F5F5F"/>
                </a:solidFill>
                <a:latin typeface="Tahoma"/>
                <a:cs typeface="Tahoma"/>
                <a:hlinkClick r:id="rId8"/>
              </a:rPr>
              <a:t>Available</a:t>
            </a:r>
            <a:r>
              <a:rPr sz="1300" spc="105" dirty="0">
                <a:solidFill>
                  <a:srgbClr val="5F5F5F"/>
                </a:solidFill>
                <a:latin typeface="Tahoma"/>
                <a:cs typeface="Tahoma"/>
                <a:hlinkClick r:id="rId8"/>
              </a:rPr>
              <a:t> </a:t>
            </a:r>
            <a:r>
              <a:rPr sz="1300" spc="-70" dirty="0">
                <a:solidFill>
                  <a:srgbClr val="5F5F5F"/>
                </a:solidFill>
                <a:latin typeface="Tahoma"/>
                <a:cs typeface="Tahoma"/>
                <a:hlinkClick r:id="rId8"/>
              </a:rPr>
              <a:t>at:</a:t>
            </a:r>
            <a:r>
              <a:rPr sz="1300" spc="125" dirty="0">
                <a:solidFill>
                  <a:srgbClr val="5F5F5F"/>
                </a:solidFill>
                <a:latin typeface="Tahoma"/>
                <a:cs typeface="Tahoma"/>
                <a:hlinkClick r:id="rId8"/>
              </a:rPr>
              <a:t> </a:t>
            </a:r>
            <a:r>
              <a:rPr sz="1300" u="sng" spc="-40" dirty="0">
                <a:solidFill>
                  <a:srgbClr val="5F5F5F"/>
                </a:solidFill>
                <a:uFill>
                  <a:solidFill>
                    <a:srgbClr val="5F5F5F"/>
                  </a:solidFill>
                </a:uFill>
                <a:latin typeface="Tahoma"/>
                <a:cs typeface="Tahoma"/>
                <a:hlinkClick r:id="rId8"/>
              </a:rPr>
              <a:t>https://www.anao.gov.au/work/performance-</a:t>
            </a:r>
            <a:r>
              <a:rPr sz="1300" u="sng" spc="-25" dirty="0">
                <a:solidFill>
                  <a:srgbClr val="5F5F5F"/>
                </a:solidFill>
                <a:uFill>
                  <a:solidFill>
                    <a:srgbClr val="5F5F5F"/>
                  </a:solidFill>
                </a:uFill>
                <a:latin typeface="Tahoma"/>
                <a:cs typeface="Tahoma"/>
                <a:hlinkClick r:id="rId8"/>
              </a:rPr>
              <a:t>audit/implementation-</a:t>
            </a:r>
            <a:r>
              <a:rPr sz="1300" u="sng" spc="-45" dirty="0">
                <a:solidFill>
                  <a:srgbClr val="5F5F5F"/>
                </a:solidFill>
                <a:uFill>
                  <a:solidFill>
                    <a:srgbClr val="5F5F5F"/>
                  </a:solidFill>
                </a:uFill>
                <a:latin typeface="Tahoma"/>
                <a:cs typeface="Tahoma"/>
                <a:hlinkClick r:id="rId8"/>
              </a:rPr>
              <a:t>annual-</a:t>
            </a:r>
            <a:r>
              <a:rPr sz="1300" u="sng" spc="-25" dirty="0">
                <a:solidFill>
                  <a:srgbClr val="5F5F5F"/>
                </a:solidFill>
                <a:uFill>
                  <a:solidFill>
                    <a:srgbClr val="5F5F5F"/>
                  </a:solidFill>
                </a:uFill>
                <a:latin typeface="Tahoma"/>
                <a:cs typeface="Tahoma"/>
                <a:hlinkClick r:id="rId8"/>
              </a:rPr>
              <a:t>performance-</a:t>
            </a:r>
            <a:r>
              <a:rPr sz="1300" u="sng" spc="-10" dirty="0">
                <a:solidFill>
                  <a:srgbClr val="5F5F5F"/>
                </a:solidFill>
                <a:uFill>
                  <a:solidFill>
                    <a:srgbClr val="5F5F5F"/>
                  </a:solidFill>
                </a:uFill>
                <a:latin typeface="Tahoma"/>
                <a:cs typeface="Tahoma"/>
                <a:hlinkClick r:id="rId8"/>
              </a:rPr>
              <a:t>statements-</a:t>
            </a:r>
            <a:r>
              <a:rPr sz="1300" spc="-10" dirty="0">
                <a:solidFill>
                  <a:srgbClr val="5F5F5F"/>
                </a:solidFill>
                <a:latin typeface="Tahoma"/>
                <a:cs typeface="Tahoma"/>
                <a:hlinkClick r:id="rId8"/>
              </a:rPr>
              <a:t> </a:t>
            </a:r>
            <a:r>
              <a:rPr sz="1300" u="sng" spc="-25" dirty="0">
                <a:solidFill>
                  <a:srgbClr val="5F5F5F"/>
                </a:solidFill>
                <a:uFill>
                  <a:solidFill>
                    <a:srgbClr val="5F5F5F"/>
                  </a:solidFill>
                </a:uFill>
                <a:latin typeface="Tahoma"/>
                <a:cs typeface="Tahoma"/>
                <a:hlinkClick r:id="rId8"/>
              </a:rPr>
              <a:t>requirements-</a:t>
            </a:r>
            <a:r>
              <a:rPr sz="1300" u="sng" dirty="0">
                <a:solidFill>
                  <a:srgbClr val="5F5F5F"/>
                </a:solidFill>
                <a:uFill>
                  <a:solidFill>
                    <a:srgbClr val="5F5F5F"/>
                  </a:solidFill>
                </a:uFill>
                <a:latin typeface="Tahoma"/>
                <a:cs typeface="Tahoma"/>
                <a:hlinkClick r:id="rId8"/>
              </a:rPr>
              <a:t>2017-</a:t>
            </a:r>
            <a:r>
              <a:rPr sz="1300" u="sng" spc="-25" dirty="0">
                <a:solidFill>
                  <a:srgbClr val="5F5F5F"/>
                </a:solidFill>
                <a:uFill>
                  <a:solidFill>
                    <a:srgbClr val="5F5F5F"/>
                  </a:solidFill>
                </a:uFill>
                <a:latin typeface="Tahoma"/>
                <a:cs typeface="Tahoma"/>
                <a:hlinkClick r:id="rId8"/>
              </a:rPr>
              <a:t>18</a:t>
            </a:r>
            <a:endParaRPr sz="13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70"/>
              </a:spcBef>
              <a:buClr>
                <a:srgbClr val="0A976C"/>
              </a:buClr>
              <a:buFont typeface="Arial"/>
              <a:buChar char="▪"/>
            </a:pPr>
            <a:endParaRPr sz="13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300" spc="-10" dirty="0">
                <a:solidFill>
                  <a:srgbClr val="5F5F5F"/>
                </a:solidFill>
                <a:latin typeface="Tahoma"/>
                <a:cs typeface="Tahoma"/>
              </a:rPr>
              <a:t>Images</a:t>
            </a:r>
            <a:endParaRPr sz="1300">
              <a:latin typeface="Tahoma"/>
              <a:cs typeface="Tahoma"/>
            </a:endParaRPr>
          </a:p>
          <a:p>
            <a:pPr marL="137795" indent="-125095">
              <a:lnSpc>
                <a:spcPct val="100000"/>
              </a:lnSpc>
              <a:spcBef>
                <a:spcPts val="285"/>
              </a:spcBef>
              <a:buClr>
                <a:srgbClr val="0A976C"/>
              </a:buClr>
              <a:buFont typeface="Arial"/>
              <a:buChar char="▪"/>
              <a:tabLst>
                <a:tab pos="137795" algn="l"/>
              </a:tabLst>
            </a:pPr>
            <a:r>
              <a:rPr sz="1300" dirty="0">
                <a:solidFill>
                  <a:srgbClr val="5F5F5F"/>
                </a:solidFill>
                <a:latin typeface="Tahoma"/>
                <a:cs typeface="Tahoma"/>
              </a:rPr>
              <a:t>BoldBI</a:t>
            </a:r>
            <a:r>
              <a:rPr sz="1300" spc="-9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300" spc="-110" dirty="0">
                <a:solidFill>
                  <a:srgbClr val="5F5F5F"/>
                </a:solidFill>
                <a:latin typeface="Tahoma"/>
                <a:cs typeface="Tahoma"/>
              </a:rPr>
              <a:t>(n.d.),</a:t>
            </a:r>
            <a:r>
              <a:rPr sz="1300" spc="-6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300" spc="-20" dirty="0">
                <a:solidFill>
                  <a:srgbClr val="5F5F5F"/>
                </a:solidFill>
                <a:latin typeface="Tahoma"/>
                <a:cs typeface="Tahoma"/>
              </a:rPr>
              <a:t>Product,</a:t>
            </a:r>
            <a:r>
              <a:rPr sz="1300" spc="-8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300" spc="-20" dirty="0">
                <a:solidFill>
                  <a:srgbClr val="5F5F5F"/>
                </a:solidFill>
                <a:latin typeface="Tahoma"/>
                <a:cs typeface="Tahoma"/>
              </a:rPr>
              <a:t>Available</a:t>
            </a:r>
            <a:r>
              <a:rPr sz="1300" spc="-11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300" spc="-75" dirty="0">
                <a:solidFill>
                  <a:srgbClr val="5F5F5F"/>
                </a:solidFill>
                <a:latin typeface="Tahoma"/>
                <a:cs typeface="Tahoma"/>
              </a:rPr>
              <a:t>at: </a:t>
            </a:r>
            <a:r>
              <a:rPr sz="1300" u="sng" spc="-10" dirty="0">
                <a:solidFill>
                  <a:srgbClr val="5F5F5F"/>
                </a:solidFill>
                <a:uFill>
                  <a:solidFill>
                    <a:srgbClr val="5F5F5F"/>
                  </a:solidFill>
                </a:uFill>
                <a:latin typeface="Tahoma"/>
                <a:cs typeface="Tahoma"/>
                <a:hlinkClick r:id="rId9"/>
              </a:rPr>
              <a:t>https://www.boldbi.com/</a:t>
            </a:r>
            <a:endParaRPr sz="1300">
              <a:latin typeface="Tahoma"/>
              <a:cs typeface="Tahoma"/>
            </a:endParaRPr>
          </a:p>
          <a:p>
            <a:pPr marL="137795" marR="56515" indent="-125730">
              <a:lnSpc>
                <a:spcPts val="1250"/>
              </a:lnSpc>
              <a:spcBef>
                <a:spcPts val="590"/>
              </a:spcBef>
              <a:buClr>
                <a:srgbClr val="0A976C"/>
              </a:buClr>
              <a:buFont typeface="Arial"/>
              <a:buChar char="▪"/>
              <a:tabLst>
                <a:tab pos="137795" algn="l"/>
              </a:tabLst>
            </a:pPr>
            <a:r>
              <a:rPr sz="1300" dirty="0">
                <a:solidFill>
                  <a:srgbClr val="5F5F5F"/>
                </a:solidFill>
                <a:latin typeface="Tahoma"/>
                <a:cs typeface="Tahoma"/>
                <a:hlinkClick r:id="rId10"/>
              </a:rPr>
              <a:t>Data</a:t>
            </a:r>
            <a:r>
              <a:rPr sz="1300" spc="-110" dirty="0">
                <a:solidFill>
                  <a:srgbClr val="5F5F5F"/>
                </a:solidFill>
                <a:latin typeface="Tahoma"/>
                <a:cs typeface="Tahoma"/>
                <a:hlinkClick r:id="rId10"/>
              </a:rPr>
              <a:t> </a:t>
            </a:r>
            <a:r>
              <a:rPr sz="1300" dirty="0">
                <a:solidFill>
                  <a:srgbClr val="5F5F5F"/>
                </a:solidFill>
                <a:latin typeface="Tahoma"/>
                <a:cs typeface="Tahoma"/>
                <a:hlinkClick r:id="rId10"/>
              </a:rPr>
              <a:t>Pine</a:t>
            </a:r>
            <a:r>
              <a:rPr sz="1300" spc="-100" dirty="0">
                <a:solidFill>
                  <a:srgbClr val="5F5F5F"/>
                </a:solidFill>
                <a:latin typeface="Tahoma"/>
                <a:cs typeface="Tahoma"/>
                <a:hlinkClick r:id="rId10"/>
              </a:rPr>
              <a:t> </a:t>
            </a:r>
            <a:r>
              <a:rPr sz="1300" spc="-40" dirty="0">
                <a:solidFill>
                  <a:srgbClr val="5F5F5F"/>
                </a:solidFill>
                <a:latin typeface="Tahoma"/>
                <a:cs typeface="Tahoma"/>
                <a:hlinkClick r:id="rId10"/>
              </a:rPr>
              <a:t>(2022),</a:t>
            </a:r>
            <a:r>
              <a:rPr sz="1300" spc="-130" dirty="0">
                <a:solidFill>
                  <a:srgbClr val="5F5F5F"/>
                </a:solidFill>
                <a:latin typeface="Tahoma"/>
                <a:cs typeface="Tahoma"/>
                <a:hlinkClick r:id="rId10"/>
              </a:rPr>
              <a:t> </a:t>
            </a:r>
            <a:r>
              <a:rPr sz="1300" dirty="0">
                <a:solidFill>
                  <a:srgbClr val="5F5F5F"/>
                </a:solidFill>
                <a:latin typeface="Tahoma"/>
                <a:cs typeface="Tahoma"/>
                <a:hlinkClick r:id="rId10"/>
              </a:rPr>
              <a:t>Modern</a:t>
            </a:r>
            <a:r>
              <a:rPr sz="1300" spc="-90" dirty="0">
                <a:solidFill>
                  <a:srgbClr val="5F5F5F"/>
                </a:solidFill>
                <a:latin typeface="Tahoma"/>
                <a:cs typeface="Tahoma"/>
                <a:hlinkClick r:id="rId10"/>
              </a:rPr>
              <a:t> </a:t>
            </a:r>
            <a:r>
              <a:rPr sz="1300" spc="85" dirty="0">
                <a:solidFill>
                  <a:srgbClr val="5F5F5F"/>
                </a:solidFill>
                <a:latin typeface="Tahoma"/>
                <a:cs typeface="Tahoma"/>
                <a:hlinkClick r:id="rId10"/>
              </a:rPr>
              <a:t>CEO</a:t>
            </a:r>
            <a:r>
              <a:rPr sz="1300" spc="-110" dirty="0">
                <a:solidFill>
                  <a:srgbClr val="5F5F5F"/>
                </a:solidFill>
                <a:latin typeface="Tahoma"/>
                <a:cs typeface="Tahoma"/>
                <a:hlinkClick r:id="rId10"/>
              </a:rPr>
              <a:t> </a:t>
            </a:r>
            <a:r>
              <a:rPr sz="1300" spc="-20" dirty="0">
                <a:solidFill>
                  <a:srgbClr val="5F5F5F"/>
                </a:solidFill>
                <a:latin typeface="Tahoma"/>
                <a:cs typeface="Tahoma"/>
                <a:hlinkClick r:id="rId10"/>
              </a:rPr>
              <a:t>Dashboards</a:t>
            </a:r>
            <a:r>
              <a:rPr sz="1300" spc="-70" dirty="0">
                <a:solidFill>
                  <a:srgbClr val="5F5F5F"/>
                </a:solidFill>
                <a:latin typeface="Tahoma"/>
                <a:cs typeface="Tahoma"/>
                <a:hlinkClick r:id="rId10"/>
              </a:rPr>
              <a:t> </a:t>
            </a:r>
            <a:r>
              <a:rPr sz="1300" dirty="0">
                <a:solidFill>
                  <a:srgbClr val="5F5F5F"/>
                </a:solidFill>
                <a:latin typeface="Tahoma"/>
                <a:cs typeface="Tahoma"/>
                <a:hlinkClick r:id="rId10"/>
              </a:rPr>
              <a:t>&amp;</a:t>
            </a:r>
            <a:r>
              <a:rPr sz="1300" spc="-110" dirty="0">
                <a:solidFill>
                  <a:srgbClr val="5F5F5F"/>
                </a:solidFill>
                <a:latin typeface="Tahoma"/>
                <a:cs typeface="Tahoma"/>
                <a:hlinkClick r:id="rId10"/>
              </a:rPr>
              <a:t> </a:t>
            </a:r>
            <a:r>
              <a:rPr sz="1300" spc="-25" dirty="0">
                <a:solidFill>
                  <a:srgbClr val="5F5F5F"/>
                </a:solidFill>
                <a:latin typeface="Tahoma"/>
                <a:cs typeface="Tahoma"/>
                <a:hlinkClick r:id="rId10"/>
              </a:rPr>
              <a:t>Leadership</a:t>
            </a:r>
            <a:r>
              <a:rPr sz="1300" spc="-75" dirty="0">
                <a:solidFill>
                  <a:srgbClr val="5F5F5F"/>
                </a:solidFill>
                <a:latin typeface="Tahoma"/>
                <a:cs typeface="Tahoma"/>
                <a:hlinkClick r:id="rId10"/>
              </a:rPr>
              <a:t> </a:t>
            </a:r>
            <a:r>
              <a:rPr sz="1300" spc="-25" dirty="0">
                <a:solidFill>
                  <a:srgbClr val="5F5F5F"/>
                </a:solidFill>
                <a:latin typeface="Tahoma"/>
                <a:cs typeface="Tahoma"/>
                <a:hlinkClick r:id="rId10"/>
              </a:rPr>
              <a:t>Reports,</a:t>
            </a:r>
            <a:r>
              <a:rPr sz="1300" spc="-70" dirty="0">
                <a:solidFill>
                  <a:srgbClr val="5F5F5F"/>
                </a:solidFill>
                <a:latin typeface="Tahoma"/>
                <a:cs typeface="Tahoma"/>
                <a:hlinkClick r:id="rId10"/>
              </a:rPr>
              <a:t> </a:t>
            </a:r>
            <a:r>
              <a:rPr sz="1300" spc="-20" dirty="0">
                <a:solidFill>
                  <a:srgbClr val="5F5F5F"/>
                </a:solidFill>
                <a:latin typeface="Tahoma"/>
                <a:cs typeface="Tahoma"/>
                <a:hlinkClick r:id="rId10"/>
              </a:rPr>
              <a:t>Available</a:t>
            </a:r>
            <a:r>
              <a:rPr sz="1300" spc="-114" dirty="0">
                <a:solidFill>
                  <a:srgbClr val="5F5F5F"/>
                </a:solidFill>
                <a:latin typeface="Tahoma"/>
                <a:cs typeface="Tahoma"/>
                <a:hlinkClick r:id="rId10"/>
              </a:rPr>
              <a:t> </a:t>
            </a:r>
            <a:r>
              <a:rPr sz="1300" spc="-75" dirty="0">
                <a:solidFill>
                  <a:srgbClr val="5F5F5F"/>
                </a:solidFill>
                <a:latin typeface="Tahoma"/>
                <a:cs typeface="Tahoma"/>
                <a:hlinkClick r:id="rId10"/>
              </a:rPr>
              <a:t>at:</a:t>
            </a:r>
            <a:r>
              <a:rPr sz="1300" spc="-70" dirty="0">
                <a:solidFill>
                  <a:srgbClr val="5F5F5F"/>
                </a:solidFill>
                <a:latin typeface="Tahoma"/>
                <a:cs typeface="Tahoma"/>
                <a:hlinkClick r:id="rId10"/>
              </a:rPr>
              <a:t> </a:t>
            </a:r>
            <a:r>
              <a:rPr sz="1300" u="sng" spc="-25" dirty="0">
                <a:solidFill>
                  <a:srgbClr val="5F5F5F"/>
                </a:solidFill>
                <a:uFill>
                  <a:solidFill>
                    <a:srgbClr val="5F5F5F"/>
                  </a:solidFill>
                </a:uFill>
                <a:latin typeface="Tahoma"/>
                <a:cs typeface="Tahoma"/>
                <a:hlinkClick r:id="rId10"/>
              </a:rPr>
              <a:t>https://www.datapine.com/blog/ceo-</a:t>
            </a:r>
            <a:r>
              <a:rPr sz="1300" spc="-25" dirty="0">
                <a:solidFill>
                  <a:srgbClr val="5F5F5F"/>
                </a:solidFill>
                <a:latin typeface="Tahoma"/>
                <a:cs typeface="Tahoma"/>
                <a:hlinkClick r:id="rId10"/>
              </a:rPr>
              <a:t> </a:t>
            </a:r>
            <a:r>
              <a:rPr sz="1300" u="sng" spc="-30" dirty="0">
                <a:solidFill>
                  <a:srgbClr val="5F5F5F"/>
                </a:solidFill>
                <a:uFill>
                  <a:solidFill>
                    <a:srgbClr val="5F5F5F"/>
                  </a:solidFill>
                </a:uFill>
                <a:latin typeface="Tahoma"/>
                <a:cs typeface="Tahoma"/>
                <a:hlinkClick r:id="rId10"/>
              </a:rPr>
              <a:t>dashboard-</a:t>
            </a:r>
            <a:r>
              <a:rPr sz="1300" u="sng" dirty="0">
                <a:solidFill>
                  <a:srgbClr val="5F5F5F"/>
                </a:solidFill>
                <a:uFill>
                  <a:solidFill>
                    <a:srgbClr val="5F5F5F"/>
                  </a:solidFill>
                </a:uFill>
                <a:latin typeface="Tahoma"/>
                <a:cs typeface="Tahoma"/>
                <a:hlinkClick r:id="rId10"/>
              </a:rPr>
              <a:t>report-</a:t>
            </a:r>
            <a:r>
              <a:rPr sz="1300" u="sng" spc="-45" dirty="0">
                <a:solidFill>
                  <a:srgbClr val="5F5F5F"/>
                </a:solidFill>
                <a:uFill>
                  <a:solidFill>
                    <a:srgbClr val="5F5F5F"/>
                  </a:solidFill>
                </a:uFill>
                <a:latin typeface="Tahoma"/>
                <a:cs typeface="Tahoma"/>
                <a:hlinkClick r:id="rId10"/>
              </a:rPr>
              <a:t>examples-and-</a:t>
            </a:r>
            <a:r>
              <a:rPr sz="1300" u="sng" spc="-10" dirty="0">
                <a:solidFill>
                  <a:srgbClr val="5F5F5F"/>
                </a:solidFill>
                <a:uFill>
                  <a:solidFill>
                    <a:srgbClr val="5F5F5F"/>
                  </a:solidFill>
                </a:uFill>
                <a:latin typeface="Tahoma"/>
                <a:cs typeface="Tahoma"/>
                <a:hlinkClick r:id="rId10"/>
              </a:rPr>
              <a:t>templates/</a:t>
            </a:r>
            <a:endParaRPr sz="1300">
              <a:latin typeface="Tahoma"/>
              <a:cs typeface="Tahoma"/>
            </a:endParaRPr>
          </a:p>
          <a:p>
            <a:pPr marL="137160" indent="-124460">
              <a:lnSpc>
                <a:spcPct val="100000"/>
              </a:lnSpc>
              <a:spcBef>
                <a:spcPts val="295"/>
              </a:spcBef>
              <a:buClr>
                <a:srgbClr val="0A976C"/>
              </a:buClr>
              <a:buFont typeface="Arial"/>
              <a:buChar char="▪"/>
              <a:tabLst>
                <a:tab pos="137160" algn="l"/>
              </a:tabLst>
            </a:pPr>
            <a:r>
              <a:rPr sz="1300" dirty="0">
                <a:solidFill>
                  <a:srgbClr val="5F5F5F"/>
                </a:solidFill>
                <a:latin typeface="Tahoma"/>
                <a:cs typeface="Tahoma"/>
              </a:rPr>
              <a:t>Dribble</a:t>
            </a:r>
            <a:r>
              <a:rPr sz="1300" spc="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300" spc="-40" dirty="0">
                <a:solidFill>
                  <a:srgbClr val="5F5F5F"/>
                </a:solidFill>
                <a:latin typeface="Tahoma"/>
                <a:cs typeface="Tahoma"/>
              </a:rPr>
              <a:t>(2023),</a:t>
            </a:r>
            <a:r>
              <a:rPr sz="1300" spc="-3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300" spc="-10" dirty="0">
                <a:solidFill>
                  <a:srgbClr val="5F5F5F"/>
                </a:solidFill>
                <a:latin typeface="Tahoma"/>
                <a:cs typeface="Tahoma"/>
              </a:rPr>
              <a:t>Available</a:t>
            </a:r>
            <a:r>
              <a:rPr sz="1300" spc="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300" spc="-70" dirty="0">
                <a:solidFill>
                  <a:srgbClr val="5F5F5F"/>
                </a:solidFill>
                <a:latin typeface="Tahoma"/>
                <a:cs typeface="Tahoma"/>
              </a:rPr>
              <a:t>at:</a:t>
            </a:r>
            <a:r>
              <a:rPr sz="130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300" u="sng" spc="-20" dirty="0">
                <a:solidFill>
                  <a:srgbClr val="5F5F5F"/>
                </a:solidFill>
                <a:uFill>
                  <a:solidFill>
                    <a:srgbClr val="5F5F5F"/>
                  </a:solidFill>
                </a:uFill>
                <a:latin typeface="Tahoma"/>
                <a:cs typeface="Tahoma"/>
                <a:hlinkClick r:id="rId11"/>
              </a:rPr>
              <a:t>https://dribbble.com/shots/6540215-</a:t>
            </a:r>
            <a:r>
              <a:rPr sz="1300" u="sng" spc="-10" dirty="0">
                <a:solidFill>
                  <a:srgbClr val="5F5F5F"/>
                </a:solidFill>
                <a:uFill>
                  <a:solidFill>
                    <a:srgbClr val="5F5F5F"/>
                  </a:solidFill>
                </a:uFill>
                <a:latin typeface="Tahoma"/>
                <a:cs typeface="Tahoma"/>
                <a:hlinkClick r:id="rId11"/>
              </a:rPr>
              <a:t>Trackr-</a:t>
            </a:r>
            <a:r>
              <a:rPr sz="1300" u="sng" spc="-20" dirty="0">
                <a:solidFill>
                  <a:srgbClr val="5F5F5F"/>
                </a:solidFill>
                <a:uFill>
                  <a:solidFill>
                    <a:srgbClr val="5F5F5F"/>
                  </a:solidFill>
                </a:uFill>
                <a:latin typeface="Tahoma"/>
                <a:cs typeface="Tahoma"/>
                <a:hlinkClick r:id="rId11"/>
              </a:rPr>
              <a:t>Fitness-</a:t>
            </a:r>
            <a:r>
              <a:rPr sz="1300" u="sng" spc="-25" dirty="0">
                <a:solidFill>
                  <a:srgbClr val="5F5F5F"/>
                </a:solidFill>
                <a:uFill>
                  <a:solidFill>
                    <a:srgbClr val="5F5F5F"/>
                  </a:solidFill>
                </a:uFill>
                <a:latin typeface="Tahoma"/>
                <a:cs typeface="Tahoma"/>
                <a:hlinkClick r:id="rId11"/>
              </a:rPr>
              <a:t>App</a:t>
            </a:r>
            <a:endParaRPr sz="1300">
              <a:latin typeface="Tahoma"/>
              <a:cs typeface="Tahoma"/>
            </a:endParaRPr>
          </a:p>
          <a:p>
            <a:pPr marL="137795" marR="428625" indent="-125730">
              <a:lnSpc>
                <a:spcPts val="1250"/>
              </a:lnSpc>
              <a:spcBef>
                <a:spcPts val="590"/>
              </a:spcBef>
              <a:buClr>
                <a:srgbClr val="0A976C"/>
              </a:buClr>
              <a:buFont typeface="Arial"/>
              <a:buChar char="▪"/>
              <a:tabLst>
                <a:tab pos="137795" algn="l"/>
              </a:tabLst>
            </a:pPr>
            <a:r>
              <a:rPr sz="1300" spc="-10" dirty="0">
                <a:solidFill>
                  <a:srgbClr val="5F5F5F"/>
                </a:solidFill>
                <a:latin typeface="Tahoma"/>
                <a:cs typeface="Tahoma"/>
                <a:hlinkClick r:id="rId12"/>
              </a:rPr>
              <a:t>Dreamstime</a:t>
            </a:r>
            <a:r>
              <a:rPr sz="1300" spc="20" dirty="0">
                <a:solidFill>
                  <a:srgbClr val="5F5F5F"/>
                </a:solidFill>
                <a:latin typeface="Tahoma"/>
                <a:cs typeface="Tahoma"/>
                <a:hlinkClick r:id="rId12"/>
              </a:rPr>
              <a:t> </a:t>
            </a:r>
            <a:r>
              <a:rPr sz="1300" spc="-40" dirty="0">
                <a:solidFill>
                  <a:srgbClr val="5F5F5F"/>
                </a:solidFill>
                <a:latin typeface="Tahoma"/>
                <a:cs typeface="Tahoma"/>
                <a:hlinkClick r:id="rId12"/>
              </a:rPr>
              <a:t>(2023), </a:t>
            </a:r>
            <a:r>
              <a:rPr sz="1300" spc="-20" dirty="0">
                <a:solidFill>
                  <a:srgbClr val="5F5F5F"/>
                </a:solidFill>
                <a:latin typeface="Tahoma"/>
                <a:cs typeface="Tahoma"/>
                <a:hlinkClick r:id="rId12"/>
              </a:rPr>
              <a:t>Available</a:t>
            </a:r>
            <a:r>
              <a:rPr sz="1300" dirty="0">
                <a:solidFill>
                  <a:srgbClr val="5F5F5F"/>
                </a:solidFill>
                <a:latin typeface="Tahoma"/>
                <a:cs typeface="Tahoma"/>
                <a:hlinkClick r:id="rId12"/>
              </a:rPr>
              <a:t> </a:t>
            </a:r>
            <a:r>
              <a:rPr sz="1300" spc="-75" dirty="0">
                <a:solidFill>
                  <a:srgbClr val="5F5F5F"/>
                </a:solidFill>
                <a:latin typeface="Tahoma"/>
                <a:cs typeface="Tahoma"/>
                <a:hlinkClick r:id="rId12"/>
              </a:rPr>
              <a:t>at:</a:t>
            </a:r>
            <a:r>
              <a:rPr sz="1300" dirty="0">
                <a:solidFill>
                  <a:srgbClr val="5F5F5F"/>
                </a:solidFill>
                <a:latin typeface="Tahoma"/>
                <a:cs typeface="Tahoma"/>
                <a:hlinkClick r:id="rId12"/>
              </a:rPr>
              <a:t> </a:t>
            </a:r>
            <a:r>
              <a:rPr sz="1300" u="sng" spc="-40" dirty="0">
                <a:solidFill>
                  <a:srgbClr val="5F5F5F"/>
                </a:solidFill>
                <a:uFill>
                  <a:solidFill>
                    <a:srgbClr val="5F5F5F"/>
                  </a:solidFill>
                </a:uFill>
                <a:latin typeface="Tahoma"/>
                <a:cs typeface="Tahoma"/>
                <a:hlinkClick r:id="rId12"/>
              </a:rPr>
              <a:t>https://www.dreamstime.com/banking-app-</a:t>
            </a:r>
            <a:r>
              <a:rPr sz="1300" u="sng" spc="-25" dirty="0">
                <a:solidFill>
                  <a:srgbClr val="5F5F5F"/>
                </a:solidFill>
                <a:uFill>
                  <a:solidFill>
                    <a:srgbClr val="5F5F5F"/>
                  </a:solidFill>
                </a:uFill>
                <a:latin typeface="Tahoma"/>
                <a:cs typeface="Tahoma"/>
                <a:hlinkClick r:id="rId12"/>
              </a:rPr>
              <a:t>ui-</a:t>
            </a:r>
            <a:r>
              <a:rPr sz="1300" u="sng" spc="-10" dirty="0">
                <a:solidFill>
                  <a:srgbClr val="5F5F5F"/>
                </a:solidFill>
                <a:uFill>
                  <a:solidFill>
                    <a:srgbClr val="5F5F5F"/>
                  </a:solidFill>
                </a:uFill>
                <a:latin typeface="Tahoma"/>
                <a:cs typeface="Tahoma"/>
                <a:hlinkClick r:id="rId12"/>
              </a:rPr>
              <a:t>kit-prototype-</a:t>
            </a:r>
            <a:r>
              <a:rPr sz="1300" u="sng" spc="-25" dirty="0">
                <a:solidFill>
                  <a:srgbClr val="5F5F5F"/>
                </a:solidFill>
                <a:uFill>
                  <a:solidFill>
                    <a:srgbClr val="5F5F5F"/>
                  </a:solidFill>
                </a:uFill>
                <a:latin typeface="Tahoma"/>
                <a:cs typeface="Tahoma"/>
                <a:hlinkClick r:id="rId12"/>
              </a:rPr>
              <a:t>ui-</a:t>
            </a:r>
            <a:r>
              <a:rPr sz="1300" u="sng" spc="-35" dirty="0">
                <a:solidFill>
                  <a:srgbClr val="5F5F5F"/>
                </a:solidFill>
                <a:uFill>
                  <a:solidFill>
                    <a:srgbClr val="5F5F5F"/>
                  </a:solidFill>
                </a:uFill>
                <a:latin typeface="Tahoma"/>
                <a:cs typeface="Tahoma"/>
                <a:hlinkClick r:id="rId12"/>
              </a:rPr>
              <a:t>design-</a:t>
            </a:r>
            <a:r>
              <a:rPr sz="1300" u="sng" spc="-10" dirty="0">
                <a:solidFill>
                  <a:srgbClr val="5F5F5F"/>
                </a:solidFill>
                <a:uFill>
                  <a:solidFill>
                    <a:srgbClr val="5F5F5F"/>
                  </a:solidFill>
                </a:uFill>
                <a:latin typeface="Tahoma"/>
                <a:cs typeface="Tahoma"/>
                <a:hlinkClick r:id="rId12"/>
              </a:rPr>
              <a:t>mobile-</a:t>
            </a:r>
            <a:r>
              <a:rPr sz="1300" spc="-10" dirty="0">
                <a:solidFill>
                  <a:srgbClr val="5F5F5F"/>
                </a:solidFill>
                <a:latin typeface="Tahoma"/>
                <a:cs typeface="Tahoma"/>
                <a:hlinkClick r:id="rId12"/>
              </a:rPr>
              <a:t> </a:t>
            </a:r>
            <a:r>
              <a:rPr sz="1300" u="sng" spc="-35" dirty="0">
                <a:solidFill>
                  <a:srgbClr val="5F5F5F"/>
                </a:solidFill>
                <a:uFill>
                  <a:solidFill>
                    <a:srgbClr val="5F5F5F"/>
                  </a:solidFill>
                </a:uFill>
                <a:latin typeface="Tahoma"/>
                <a:cs typeface="Tahoma"/>
                <a:hlinkClick r:id="rId12"/>
              </a:rPr>
              <a:t>finance-</a:t>
            </a:r>
            <a:r>
              <a:rPr sz="1300" u="sng" spc="-25" dirty="0">
                <a:solidFill>
                  <a:srgbClr val="5F5F5F"/>
                </a:solidFill>
                <a:uFill>
                  <a:solidFill>
                    <a:srgbClr val="5F5F5F"/>
                  </a:solidFill>
                </a:uFill>
                <a:latin typeface="Tahoma"/>
                <a:cs typeface="Tahoma"/>
                <a:hlinkClick r:id="rId12"/>
              </a:rPr>
              <a:t>application-</a:t>
            </a:r>
            <a:r>
              <a:rPr sz="1300" u="sng" spc="-40" dirty="0">
                <a:solidFill>
                  <a:srgbClr val="5F5F5F"/>
                </a:solidFill>
                <a:uFill>
                  <a:solidFill>
                    <a:srgbClr val="5F5F5F"/>
                  </a:solidFill>
                </a:uFill>
                <a:latin typeface="Tahoma"/>
                <a:cs typeface="Tahoma"/>
                <a:hlinkClick r:id="rId12"/>
              </a:rPr>
              <a:t>banking-app-</a:t>
            </a:r>
            <a:r>
              <a:rPr sz="1300" u="sng" spc="-25" dirty="0">
                <a:solidFill>
                  <a:srgbClr val="5F5F5F"/>
                </a:solidFill>
                <a:uFill>
                  <a:solidFill>
                    <a:srgbClr val="5F5F5F"/>
                  </a:solidFill>
                </a:uFill>
                <a:latin typeface="Tahoma"/>
                <a:cs typeface="Tahoma"/>
                <a:hlinkClick r:id="rId12"/>
              </a:rPr>
              <a:t>ui-</a:t>
            </a:r>
            <a:r>
              <a:rPr sz="1300" u="sng" spc="-10" dirty="0">
                <a:solidFill>
                  <a:srgbClr val="5F5F5F"/>
                </a:solidFill>
                <a:uFill>
                  <a:solidFill>
                    <a:srgbClr val="5F5F5F"/>
                  </a:solidFill>
                </a:uFill>
                <a:latin typeface="Tahoma"/>
                <a:cs typeface="Tahoma"/>
                <a:hlinkClick r:id="rId12"/>
              </a:rPr>
              <a:t>kit-prototype-</a:t>
            </a:r>
            <a:r>
              <a:rPr sz="1300" u="sng" spc="-30" dirty="0">
                <a:solidFill>
                  <a:srgbClr val="5F5F5F"/>
                </a:solidFill>
                <a:uFill>
                  <a:solidFill>
                    <a:srgbClr val="5F5F5F"/>
                  </a:solidFill>
                </a:uFill>
                <a:latin typeface="Tahoma"/>
                <a:cs typeface="Tahoma"/>
                <a:hlinkClick r:id="rId12"/>
              </a:rPr>
              <a:t>ui-</a:t>
            </a:r>
            <a:r>
              <a:rPr sz="1300" u="sng" spc="-35" dirty="0">
                <a:solidFill>
                  <a:srgbClr val="5F5F5F"/>
                </a:solidFill>
                <a:uFill>
                  <a:solidFill>
                    <a:srgbClr val="5F5F5F"/>
                  </a:solidFill>
                </a:uFill>
                <a:latin typeface="Tahoma"/>
                <a:cs typeface="Tahoma"/>
                <a:hlinkClick r:id="rId12"/>
              </a:rPr>
              <a:t>design-</a:t>
            </a:r>
            <a:r>
              <a:rPr sz="1300" u="sng" spc="-25" dirty="0">
                <a:solidFill>
                  <a:srgbClr val="5F5F5F"/>
                </a:solidFill>
                <a:uFill>
                  <a:solidFill>
                    <a:srgbClr val="5F5F5F"/>
                  </a:solidFill>
                </a:uFill>
                <a:latin typeface="Tahoma"/>
                <a:cs typeface="Tahoma"/>
                <a:hlinkClick r:id="rId12"/>
              </a:rPr>
              <a:t>mobile-</a:t>
            </a:r>
            <a:r>
              <a:rPr sz="1300" u="sng" spc="-35" dirty="0">
                <a:solidFill>
                  <a:srgbClr val="5F5F5F"/>
                </a:solidFill>
                <a:uFill>
                  <a:solidFill>
                    <a:srgbClr val="5F5F5F"/>
                  </a:solidFill>
                </a:uFill>
                <a:latin typeface="Tahoma"/>
                <a:cs typeface="Tahoma"/>
                <a:hlinkClick r:id="rId12"/>
              </a:rPr>
              <a:t>finance-</a:t>
            </a:r>
            <a:r>
              <a:rPr sz="1300" u="sng" spc="-10" dirty="0">
                <a:solidFill>
                  <a:srgbClr val="5F5F5F"/>
                </a:solidFill>
                <a:uFill>
                  <a:solidFill>
                    <a:srgbClr val="5F5F5F"/>
                  </a:solidFill>
                </a:uFill>
                <a:latin typeface="Tahoma"/>
                <a:cs typeface="Tahoma"/>
                <a:hlinkClick r:id="rId12"/>
              </a:rPr>
              <a:t>image167710539</a:t>
            </a:r>
            <a:endParaRPr sz="1300">
              <a:latin typeface="Tahoma"/>
              <a:cs typeface="Tahoma"/>
            </a:endParaRPr>
          </a:p>
          <a:p>
            <a:pPr marL="137795" marR="2188845" indent="-125730">
              <a:lnSpc>
                <a:spcPts val="1250"/>
              </a:lnSpc>
              <a:spcBef>
                <a:spcPts val="595"/>
              </a:spcBef>
              <a:buClr>
                <a:srgbClr val="0A976C"/>
              </a:buClr>
              <a:buFont typeface="Arial"/>
              <a:buChar char="▪"/>
              <a:tabLst>
                <a:tab pos="137795" algn="l"/>
              </a:tabLst>
            </a:pPr>
            <a:r>
              <a:rPr sz="1300" spc="-30" dirty="0">
                <a:solidFill>
                  <a:srgbClr val="5F5F5F"/>
                </a:solidFill>
                <a:latin typeface="Tahoma"/>
                <a:cs typeface="Tahoma"/>
              </a:rPr>
              <a:t>The</a:t>
            </a:r>
            <a:r>
              <a:rPr sz="1300" spc="-9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5F5F5F"/>
                </a:solidFill>
                <a:latin typeface="Tahoma"/>
                <a:cs typeface="Tahoma"/>
              </a:rPr>
              <a:t>KPI</a:t>
            </a:r>
            <a:r>
              <a:rPr sz="1300" spc="-9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300" spc="-25" dirty="0">
                <a:solidFill>
                  <a:srgbClr val="5F5F5F"/>
                </a:solidFill>
                <a:latin typeface="Tahoma"/>
                <a:cs typeface="Tahoma"/>
              </a:rPr>
              <a:t>Institute</a:t>
            </a:r>
            <a:r>
              <a:rPr sz="1300" spc="-9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300" spc="-40" dirty="0">
                <a:solidFill>
                  <a:srgbClr val="5F5F5F"/>
                </a:solidFill>
                <a:latin typeface="Tahoma"/>
                <a:cs typeface="Tahoma"/>
              </a:rPr>
              <a:t>(2021),</a:t>
            </a:r>
            <a:r>
              <a:rPr sz="1300" spc="-12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300" spc="-25" dirty="0">
                <a:solidFill>
                  <a:srgbClr val="5F5F5F"/>
                </a:solidFill>
                <a:latin typeface="Tahoma"/>
                <a:cs typeface="Tahoma"/>
              </a:rPr>
              <a:t>Top</a:t>
            </a:r>
            <a:r>
              <a:rPr sz="1300" spc="-8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5F5F5F"/>
                </a:solidFill>
                <a:latin typeface="Tahoma"/>
                <a:cs typeface="Tahoma"/>
              </a:rPr>
              <a:t>25</a:t>
            </a:r>
            <a:r>
              <a:rPr sz="1300" spc="-11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300" spc="-10" dirty="0">
                <a:solidFill>
                  <a:srgbClr val="5F5F5F"/>
                </a:solidFill>
                <a:latin typeface="Tahoma"/>
                <a:cs typeface="Tahoma"/>
              </a:rPr>
              <a:t>Project</a:t>
            </a:r>
            <a:r>
              <a:rPr sz="1300" spc="-10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300" spc="-30" dirty="0">
                <a:solidFill>
                  <a:srgbClr val="5F5F5F"/>
                </a:solidFill>
                <a:latin typeface="Tahoma"/>
                <a:cs typeface="Tahoma"/>
              </a:rPr>
              <a:t>Management</a:t>
            </a:r>
            <a:r>
              <a:rPr sz="1300" spc="-5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300" spc="-35" dirty="0">
                <a:solidFill>
                  <a:srgbClr val="5F5F5F"/>
                </a:solidFill>
                <a:latin typeface="Tahoma"/>
                <a:cs typeface="Tahoma"/>
              </a:rPr>
              <a:t>KPIs,</a:t>
            </a:r>
            <a:r>
              <a:rPr sz="1300" spc="-6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300" spc="-20" dirty="0">
                <a:solidFill>
                  <a:srgbClr val="5F5F5F"/>
                </a:solidFill>
                <a:latin typeface="Tahoma"/>
                <a:cs typeface="Tahoma"/>
              </a:rPr>
              <a:t>Available</a:t>
            </a:r>
            <a:r>
              <a:rPr sz="1300" spc="-9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300" spc="-25" dirty="0">
                <a:solidFill>
                  <a:srgbClr val="5F5F5F"/>
                </a:solidFill>
                <a:latin typeface="Tahoma"/>
                <a:cs typeface="Tahoma"/>
              </a:rPr>
              <a:t>at: </a:t>
            </a:r>
            <a:r>
              <a:rPr sz="1300" u="sng" spc="-30" dirty="0">
                <a:solidFill>
                  <a:srgbClr val="5F5F5F"/>
                </a:solidFill>
                <a:uFill>
                  <a:solidFill>
                    <a:srgbClr val="5F5F5F"/>
                  </a:solidFill>
                </a:uFill>
                <a:latin typeface="Tahoma"/>
                <a:cs typeface="Tahoma"/>
                <a:hlinkClick r:id="rId13"/>
              </a:rPr>
              <a:t>https://marketplace.kpiinstitute.org/publications.html/top-</a:t>
            </a:r>
            <a:r>
              <a:rPr sz="1300" u="sng" spc="-20" dirty="0">
                <a:solidFill>
                  <a:srgbClr val="5F5F5F"/>
                </a:solidFill>
                <a:uFill>
                  <a:solidFill>
                    <a:srgbClr val="5F5F5F"/>
                  </a:solidFill>
                </a:uFill>
                <a:latin typeface="Tahoma"/>
                <a:cs typeface="Tahoma"/>
                <a:hlinkClick r:id="rId13"/>
              </a:rPr>
              <a:t>kpi-</a:t>
            </a:r>
            <a:r>
              <a:rPr sz="1300" u="sng" dirty="0">
                <a:solidFill>
                  <a:srgbClr val="5F5F5F"/>
                </a:solidFill>
                <a:uFill>
                  <a:solidFill>
                    <a:srgbClr val="5F5F5F"/>
                  </a:solidFill>
                </a:uFill>
                <a:latin typeface="Tahoma"/>
                <a:cs typeface="Tahoma"/>
                <a:hlinkClick r:id="rId13"/>
              </a:rPr>
              <a:t>series/2020-</a:t>
            </a:r>
            <a:r>
              <a:rPr sz="1300" u="sng" spc="-10" dirty="0">
                <a:solidFill>
                  <a:srgbClr val="5F5F5F"/>
                </a:solidFill>
                <a:uFill>
                  <a:solidFill>
                    <a:srgbClr val="5F5F5F"/>
                  </a:solidFill>
                </a:uFill>
                <a:latin typeface="Tahoma"/>
                <a:cs typeface="Tahoma"/>
                <a:hlinkClick r:id="rId13"/>
              </a:rPr>
              <a:t>series.html</a:t>
            </a:r>
            <a:endParaRPr sz="1300">
              <a:latin typeface="Tahoma"/>
              <a:cs typeface="Tahoma"/>
            </a:endParaRPr>
          </a:p>
          <a:p>
            <a:pPr marL="137795" indent="-125095">
              <a:lnSpc>
                <a:spcPct val="100000"/>
              </a:lnSpc>
              <a:spcBef>
                <a:spcPts val="300"/>
              </a:spcBef>
              <a:buClr>
                <a:srgbClr val="0A976C"/>
              </a:buClr>
              <a:buFont typeface="Arial"/>
              <a:buChar char="▪"/>
              <a:tabLst>
                <a:tab pos="137795" algn="l"/>
              </a:tabLst>
            </a:pPr>
            <a:r>
              <a:rPr sz="1300" dirty="0">
                <a:solidFill>
                  <a:srgbClr val="5F5F5F"/>
                </a:solidFill>
                <a:latin typeface="Tahoma"/>
                <a:cs typeface="Tahoma"/>
              </a:rPr>
              <a:t>Zain</a:t>
            </a:r>
            <a:r>
              <a:rPr sz="1300" spc="-11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300" spc="-40" dirty="0">
                <a:solidFill>
                  <a:srgbClr val="5F5F5F"/>
                </a:solidFill>
                <a:latin typeface="Tahoma"/>
                <a:cs typeface="Tahoma"/>
              </a:rPr>
              <a:t>(2020),</a:t>
            </a:r>
            <a:r>
              <a:rPr sz="1300" spc="-13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300" spc="-25" dirty="0">
                <a:solidFill>
                  <a:srgbClr val="5F5F5F"/>
                </a:solidFill>
                <a:latin typeface="Tahoma"/>
                <a:cs typeface="Tahoma"/>
              </a:rPr>
              <a:t>Sustainability</a:t>
            </a:r>
            <a:r>
              <a:rPr sz="1300" spc="-8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5F5F5F"/>
                </a:solidFill>
                <a:latin typeface="Tahoma"/>
                <a:cs typeface="Tahoma"/>
              </a:rPr>
              <a:t>Report</a:t>
            </a:r>
            <a:r>
              <a:rPr sz="1300" spc="-8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5F5F5F"/>
                </a:solidFill>
                <a:latin typeface="Tahoma"/>
                <a:cs typeface="Tahoma"/>
              </a:rPr>
              <a:t>2020,</a:t>
            </a:r>
            <a:r>
              <a:rPr sz="1300" spc="-14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300" spc="-20" dirty="0">
                <a:solidFill>
                  <a:srgbClr val="5F5F5F"/>
                </a:solidFill>
                <a:latin typeface="Tahoma"/>
                <a:cs typeface="Tahoma"/>
              </a:rPr>
              <a:t>Available</a:t>
            </a:r>
            <a:r>
              <a:rPr sz="1300" spc="-10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300" spc="-75" dirty="0">
                <a:solidFill>
                  <a:srgbClr val="5F5F5F"/>
                </a:solidFill>
                <a:latin typeface="Tahoma"/>
                <a:cs typeface="Tahoma"/>
              </a:rPr>
              <a:t>at:</a:t>
            </a:r>
            <a:r>
              <a:rPr sz="1300" spc="-9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300" u="sng" spc="-10" dirty="0">
                <a:solidFill>
                  <a:srgbClr val="5F5F5F"/>
                </a:solidFill>
                <a:uFill>
                  <a:solidFill>
                    <a:srgbClr val="5F5F5F"/>
                  </a:solidFill>
                </a:uFill>
                <a:latin typeface="Tahoma"/>
                <a:cs typeface="Tahoma"/>
                <a:hlinkClick r:id="rId14"/>
              </a:rPr>
              <a:t>https://www.zain.com/en/sustainability</a:t>
            </a:r>
            <a:endParaRPr sz="13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-3"/>
            <a:ext cx="3589019" cy="685800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685788" y="175260"/>
            <a:ext cx="2282952" cy="190500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0" y="0"/>
            <a:ext cx="8986520" cy="6858000"/>
            <a:chOff x="0" y="0"/>
            <a:chExt cx="8986520" cy="6858000"/>
          </a:xfrm>
        </p:grpSpPr>
        <p:sp>
          <p:nvSpPr>
            <p:cNvPr id="5" name="object 5"/>
            <p:cNvSpPr/>
            <p:nvPr/>
          </p:nvSpPr>
          <p:spPr>
            <a:xfrm>
              <a:off x="321563" y="2072639"/>
              <a:ext cx="3086100" cy="0"/>
            </a:xfrm>
            <a:custGeom>
              <a:avLst/>
              <a:gdLst/>
              <a:ahLst/>
              <a:cxnLst/>
              <a:rect l="l" t="t" r="r" b="b"/>
              <a:pathLst>
                <a:path w="3086100">
                  <a:moveTo>
                    <a:pt x="0" y="0"/>
                  </a:moveTo>
                  <a:lnTo>
                    <a:pt x="3086100" y="0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3665219" cy="6858000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0" y="0"/>
              <a:ext cx="3589020" cy="6858000"/>
            </a:xfrm>
            <a:custGeom>
              <a:avLst/>
              <a:gdLst/>
              <a:ahLst/>
              <a:cxnLst/>
              <a:rect l="l" t="t" r="r" b="b"/>
              <a:pathLst>
                <a:path w="3589020" h="6858000">
                  <a:moveTo>
                    <a:pt x="0" y="6858000"/>
                  </a:moveTo>
                  <a:lnTo>
                    <a:pt x="3589020" y="6858000"/>
                  </a:lnTo>
                  <a:lnTo>
                    <a:pt x="3589020" y="0"/>
                  </a:lnTo>
                  <a:lnTo>
                    <a:pt x="0" y="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044B35">
                <a:alpha val="6548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21563" y="2081783"/>
              <a:ext cx="3086100" cy="0"/>
            </a:xfrm>
            <a:custGeom>
              <a:avLst/>
              <a:gdLst/>
              <a:ahLst/>
              <a:cxnLst/>
              <a:rect l="l" t="t" r="r" b="b"/>
              <a:pathLst>
                <a:path w="3086100">
                  <a:moveTo>
                    <a:pt x="0" y="0"/>
                  </a:moveTo>
                  <a:lnTo>
                    <a:pt x="3086100" y="0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61544" y="6553200"/>
              <a:ext cx="8820150" cy="0"/>
            </a:xfrm>
            <a:custGeom>
              <a:avLst/>
              <a:gdLst/>
              <a:ahLst/>
              <a:cxnLst/>
              <a:rect l="l" t="t" r="r" b="b"/>
              <a:pathLst>
                <a:path w="8820150">
                  <a:moveTo>
                    <a:pt x="0" y="0"/>
                  </a:moveTo>
                  <a:lnTo>
                    <a:pt x="8820023" y="0"/>
                  </a:lnTo>
                </a:path>
              </a:pathLst>
            </a:custGeom>
            <a:ln w="9525">
              <a:solidFill>
                <a:srgbClr val="D0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399999" y="1418590"/>
            <a:ext cx="1986914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215" dirty="0">
                <a:solidFill>
                  <a:srgbClr val="FFFFFF"/>
                </a:solidFill>
              </a:rPr>
              <a:t>MODULE</a:t>
            </a:r>
            <a:r>
              <a:rPr sz="2800" spc="5" dirty="0">
                <a:solidFill>
                  <a:srgbClr val="FFFFFF"/>
                </a:solidFill>
              </a:rPr>
              <a:t> </a:t>
            </a:r>
            <a:r>
              <a:rPr sz="2800" spc="-50" dirty="0">
                <a:solidFill>
                  <a:srgbClr val="FFFFFF"/>
                </a:solidFill>
              </a:rPr>
              <a:t>5</a:t>
            </a:r>
            <a:endParaRPr sz="2800"/>
          </a:p>
        </p:txBody>
      </p:sp>
      <p:sp>
        <p:nvSpPr>
          <p:cNvPr id="11" name="object 11"/>
          <p:cNvSpPr txBox="1"/>
          <p:nvPr/>
        </p:nvSpPr>
        <p:spPr>
          <a:xfrm>
            <a:off x="399999" y="2265044"/>
            <a:ext cx="281241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300" dirty="0">
                <a:solidFill>
                  <a:srgbClr val="FFFFFF"/>
                </a:solidFill>
                <a:latin typeface="Century Gothic"/>
                <a:cs typeface="Century Gothic"/>
              </a:rPr>
              <a:t>KPI</a:t>
            </a:r>
            <a:r>
              <a:rPr sz="2800" spc="-2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2800" spc="195" dirty="0">
                <a:solidFill>
                  <a:srgbClr val="FFFFFF"/>
                </a:solidFill>
                <a:latin typeface="Century Gothic"/>
                <a:cs typeface="Century Gothic"/>
              </a:rPr>
              <a:t>SELECTION</a:t>
            </a:r>
            <a:endParaRPr sz="2800">
              <a:latin typeface="Century Gothic"/>
              <a:cs typeface="Century Gothic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866388" y="2305811"/>
            <a:ext cx="300355" cy="300355"/>
          </a:xfrm>
          <a:custGeom>
            <a:avLst/>
            <a:gdLst/>
            <a:ahLst/>
            <a:cxnLst/>
            <a:rect l="l" t="t" r="r" b="b"/>
            <a:pathLst>
              <a:path w="300354" h="300355">
                <a:moveTo>
                  <a:pt x="0" y="150113"/>
                </a:moveTo>
                <a:lnTo>
                  <a:pt x="7650" y="102656"/>
                </a:lnTo>
                <a:lnTo>
                  <a:pt x="28955" y="61447"/>
                </a:lnTo>
                <a:lnTo>
                  <a:pt x="61447" y="28955"/>
                </a:lnTo>
                <a:lnTo>
                  <a:pt x="102656" y="7650"/>
                </a:lnTo>
                <a:lnTo>
                  <a:pt x="150113" y="0"/>
                </a:lnTo>
                <a:lnTo>
                  <a:pt x="197571" y="7650"/>
                </a:lnTo>
                <a:lnTo>
                  <a:pt x="238780" y="28955"/>
                </a:lnTo>
                <a:lnTo>
                  <a:pt x="271272" y="61447"/>
                </a:lnTo>
                <a:lnTo>
                  <a:pt x="292577" y="102656"/>
                </a:lnTo>
                <a:lnTo>
                  <a:pt x="300227" y="150113"/>
                </a:lnTo>
                <a:lnTo>
                  <a:pt x="292577" y="197571"/>
                </a:lnTo>
                <a:lnTo>
                  <a:pt x="271272" y="238780"/>
                </a:lnTo>
                <a:lnTo>
                  <a:pt x="238780" y="271272"/>
                </a:lnTo>
                <a:lnTo>
                  <a:pt x="197571" y="292577"/>
                </a:lnTo>
                <a:lnTo>
                  <a:pt x="150113" y="300227"/>
                </a:lnTo>
                <a:lnTo>
                  <a:pt x="102656" y="292577"/>
                </a:lnTo>
                <a:lnTo>
                  <a:pt x="61447" y="271272"/>
                </a:lnTo>
                <a:lnTo>
                  <a:pt x="28955" y="238780"/>
                </a:lnTo>
                <a:lnTo>
                  <a:pt x="7650" y="197571"/>
                </a:lnTo>
                <a:lnTo>
                  <a:pt x="0" y="150113"/>
                </a:lnTo>
                <a:close/>
              </a:path>
            </a:pathLst>
          </a:custGeom>
          <a:ln w="12700">
            <a:solidFill>
              <a:srgbClr val="0871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3952494" y="2332736"/>
            <a:ext cx="12890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0" dirty="0">
                <a:solidFill>
                  <a:srgbClr val="087150"/>
                </a:solidFill>
                <a:latin typeface="Tahoma"/>
                <a:cs typeface="Tahoma"/>
              </a:rPr>
              <a:t>1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866388" y="3429000"/>
            <a:ext cx="300355" cy="300355"/>
          </a:xfrm>
          <a:custGeom>
            <a:avLst/>
            <a:gdLst/>
            <a:ahLst/>
            <a:cxnLst/>
            <a:rect l="l" t="t" r="r" b="b"/>
            <a:pathLst>
              <a:path w="300354" h="300354">
                <a:moveTo>
                  <a:pt x="0" y="150113"/>
                </a:moveTo>
                <a:lnTo>
                  <a:pt x="7650" y="102656"/>
                </a:lnTo>
                <a:lnTo>
                  <a:pt x="28955" y="61447"/>
                </a:lnTo>
                <a:lnTo>
                  <a:pt x="61447" y="28955"/>
                </a:lnTo>
                <a:lnTo>
                  <a:pt x="102656" y="7650"/>
                </a:lnTo>
                <a:lnTo>
                  <a:pt x="150113" y="0"/>
                </a:lnTo>
                <a:lnTo>
                  <a:pt x="197571" y="7650"/>
                </a:lnTo>
                <a:lnTo>
                  <a:pt x="238780" y="28955"/>
                </a:lnTo>
                <a:lnTo>
                  <a:pt x="271272" y="61447"/>
                </a:lnTo>
                <a:lnTo>
                  <a:pt x="292577" y="102656"/>
                </a:lnTo>
                <a:lnTo>
                  <a:pt x="300227" y="150113"/>
                </a:lnTo>
                <a:lnTo>
                  <a:pt x="292577" y="197571"/>
                </a:lnTo>
                <a:lnTo>
                  <a:pt x="271272" y="238780"/>
                </a:lnTo>
                <a:lnTo>
                  <a:pt x="238780" y="271271"/>
                </a:lnTo>
                <a:lnTo>
                  <a:pt x="197571" y="292577"/>
                </a:lnTo>
                <a:lnTo>
                  <a:pt x="150113" y="300227"/>
                </a:lnTo>
                <a:lnTo>
                  <a:pt x="102656" y="292577"/>
                </a:lnTo>
                <a:lnTo>
                  <a:pt x="61447" y="271272"/>
                </a:lnTo>
                <a:lnTo>
                  <a:pt x="28955" y="238780"/>
                </a:lnTo>
                <a:lnTo>
                  <a:pt x="7650" y="197571"/>
                </a:lnTo>
                <a:lnTo>
                  <a:pt x="0" y="150113"/>
                </a:lnTo>
                <a:close/>
              </a:path>
            </a:pathLst>
          </a:custGeom>
          <a:ln w="12700">
            <a:solidFill>
              <a:srgbClr val="0871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3952494" y="3455923"/>
            <a:ext cx="12890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0" dirty="0">
                <a:solidFill>
                  <a:srgbClr val="087150"/>
                </a:solidFill>
                <a:latin typeface="Tahoma"/>
                <a:cs typeface="Tahoma"/>
              </a:rPr>
              <a:t>3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3866388" y="2863595"/>
            <a:ext cx="300355" cy="300355"/>
          </a:xfrm>
          <a:custGeom>
            <a:avLst/>
            <a:gdLst/>
            <a:ahLst/>
            <a:cxnLst/>
            <a:rect l="l" t="t" r="r" b="b"/>
            <a:pathLst>
              <a:path w="300354" h="300355">
                <a:moveTo>
                  <a:pt x="0" y="150113"/>
                </a:moveTo>
                <a:lnTo>
                  <a:pt x="7650" y="102656"/>
                </a:lnTo>
                <a:lnTo>
                  <a:pt x="28955" y="61447"/>
                </a:lnTo>
                <a:lnTo>
                  <a:pt x="61447" y="28955"/>
                </a:lnTo>
                <a:lnTo>
                  <a:pt x="102656" y="7650"/>
                </a:lnTo>
                <a:lnTo>
                  <a:pt x="150113" y="0"/>
                </a:lnTo>
                <a:lnTo>
                  <a:pt x="197571" y="7650"/>
                </a:lnTo>
                <a:lnTo>
                  <a:pt x="238780" y="28955"/>
                </a:lnTo>
                <a:lnTo>
                  <a:pt x="271272" y="61447"/>
                </a:lnTo>
                <a:lnTo>
                  <a:pt x="292577" y="102656"/>
                </a:lnTo>
                <a:lnTo>
                  <a:pt x="300227" y="150113"/>
                </a:lnTo>
                <a:lnTo>
                  <a:pt x="292577" y="197571"/>
                </a:lnTo>
                <a:lnTo>
                  <a:pt x="271272" y="238780"/>
                </a:lnTo>
                <a:lnTo>
                  <a:pt x="238780" y="271272"/>
                </a:lnTo>
                <a:lnTo>
                  <a:pt x="197571" y="292577"/>
                </a:lnTo>
                <a:lnTo>
                  <a:pt x="150113" y="300227"/>
                </a:lnTo>
                <a:lnTo>
                  <a:pt x="102656" y="292577"/>
                </a:lnTo>
                <a:lnTo>
                  <a:pt x="61447" y="271272"/>
                </a:lnTo>
                <a:lnTo>
                  <a:pt x="28955" y="238780"/>
                </a:lnTo>
                <a:lnTo>
                  <a:pt x="7650" y="197571"/>
                </a:lnTo>
                <a:lnTo>
                  <a:pt x="0" y="150113"/>
                </a:lnTo>
                <a:close/>
              </a:path>
            </a:pathLst>
          </a:custGeom>
          <a:ln w="12700">
            <a:solidFill>
              <a:srgbClr val="0871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3952494" y="2890520"/>
            <a:ext cx="12890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0" dirty="0">
                <a:solidFill>
                  <a:srgbClr val="087150"/>
                </a:solidFill>
                <a:latin typeface="Tahoma"/>
                <a:cs typeface="Tahoma"/>
              </a:rPr>
              <a:t>2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69047" rIns="0" bIns="0" rtlCol="0">
            <a:spAutoFit/>
          </a:bodyPr>
          <a:lstStyle/>
          <a:p>
            <a:pPr marL="2417445">
              <a:lnSpc>
                <a:spcPct val="100000"/>
              </a:lnSpc>
              <a:spcBef>
                <a:spcPts val="100"/>
              </a:spcBef>
            </a:pPr>
            <a:fld id="{81D60167-4931-47E6-BA6A-407CBD079E47}" type="slidenum">
              <a:rPr spc="-25" dirty="0"/>
              <a:t>113</a:t>
            </a:fld>
            <a:endParaRPr spc="-25" dirty="0"/>
          </a:p>
        </p:txBody>
      </p:sp>
      <p:sp>
        <p:nvSpPr>
          <p:cNvPr id="22" name="object 2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/>
              <a:t>©</a:t>
            </a:r>
            <a:r>
              <a:rPr spc="-15" dirty="0"/>
              <a:t> </a:t>
            </a:r>
            <a:r>
              <a:rPr dirty="0"/>
              <a:t>The</a:t>
            </a:r>
            <a:r>
              <a:rPr spc="-30" dirty="0"/>
              <a:t> </a:t>
            </a:r>
            <a:r>
              <a:rPr dirty="0"/>
              <a:t>KPI</a:t>
            </a:r>
            <a:r>
              <a:rPr spc="-5" dirty="0"/>
              <a:t> </a:t>
            </a:r>
            <a:r>
              <a:rPr dirty="0"/>
              <a:t>Institute</a:t>
            </a:r>
            <a:r>
              <a:rPr spc="-20" dirty="0"/>
              <a:t> 2023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4315205" y="2300986"/>
            <a:ext cx="4523740" cy="8724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solidFill>
                  <a:srgbClr val="5F5F5F"/>
                </a:solidFill>
                <a:latin typeface="Tahoma"/>
                <a:cs typeface="Tahoma"/>
              </a:rPr>
              <a:t>KPI</a:t>
            </a:r>
            <a:r>
              <a:rPr sz="2000" spc="-18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5F5F5F"/>
                </a:solidFill>
                <a:latin typeface="Tahoma"/>
                <a:cs typeface="Tahoma"/>
              </a:rPr>
              <a:t>selection</a:t>
            </a:r>
            <a:r>
              <a:rPr sz="2000" spc="-19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5F5F5F"/>
                </a:solidFill>
                <a:latin typeface="Tahoma"/>
                <a:cs typeface="Tahoma"/>
              </a:rPr>
              <a:t>for</a:t>
            </a:r>
            <a:r>
              <a:rPr sz="2000" spc="-16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2000" spc="-30" dirty="0">
                <a:solidFill>
                  <a:srgbClr val="5F5F5F"/>
                </a:solidFill>
                <a:latin typeface="Tahoma"/>
                <a:cs typeface="Tahoma"/>
              </a:rPr>
              <a:t>organizational</a:t>
            </a:r>
            <a:r>
              <a:rPr sz="2000" spc="-14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5F5F5F"/>
                </a:solidFill>
                <a:latin typeface="Tahoma"/>
                <a:cs typeface="Tahoma"/>
              </a:rPr>
              <a:t>scorecard</a:t>
            </a:r>
            <a:endParaRPr sz="20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860"/>
              </a:spcBef>
            </a:pPr>
            <a:r>
              <a:rPr sz="2000" dirty="0">
                <a:solidFill>
                  <a:srgbClr val="5F5F5F"/>
                </a:solidFill>
                <a:latin typeface="Tahoma"/>
                <a:cs typeface="Tahoma"/>
              </a:rPr>
              <a:t>KPI</a:t>
            </a:r>
            <a:r>
              <a:rPr sz="2000" spc="-21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5F5F5F"/>
                </a:solidFill>
                <a:latin typeface="Tahoma"/>
                <a:cs typeface="Tahoma"/>
              </a:rPr>
              <a:t>selection</a:t>
            </a:r>
            <a:r>
              <a:rPr sz="2000" spc="-22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5F5F5F"/>
                </a:solidFill>
                <a:latin typeface="Tahoma"/>
                <a:cs typeface="Tahoma"/>
              </a:rPr>
              <a:t>sources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315205" y="3418077"/>
            <a:ext cx="267779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solidFill>
                  <a:srgbClr val="5F5F5F"/>
                </a:solidFill>
                <a:latin typeface="Tahoma"/>
                <a:cs typeface="Tahoma"/>
              </a:rPr>
              <a:t>KPI</a:t>
            </a:r>
            <a:r>
              <a:rPr sz="2000" spc="-21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5F5F5F"/>
                </a:solidFill>
                <a:latin typeface="Tahoma"/>
                <a:cs typeface="Tahoma"/>
              </a:rPr>
              <a:t>selection</a:t>
            </a:r>
            <a:r>
              <a:rPr sz="2000" spc="-22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5F5F5F"/>
                </a:solidFill>
                <a:latin typeface="Tahoma"/>
                <a:cs typeface="Tahoma"/>
              </a:rPr>
              <a:t>techniques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807967" y="1727149"/>
            <a:ext cx="110045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25" dirty="0">
                <a:solidFill>
                  <a:srgbClr val="087150"/>
                </a:solidFill>
                <a:latin typeface="Century Gothic"/>
                <a:cs typeface="Century Gothic"/>
              </a:rPr>
              <a:t>Agenda:</a:t>
            </a:r>
            <a:endParaRPr sz="2000">
              <a:latin typeface="Century Gothic"/>
              <a:cs typeface="Century Gothic"/>
            </a:endParaRP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-3"/>
            <a:ext cx="8982075" cy="6858000"/>
            <a:chOff x="0" y="-3"/>
            <a:chExt cx="898207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3"/>
              <a:ext cx="3589019" cy="68580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321563" y="2072639"/>
              <a:ext cx="3086100" cy="0"/>
            </a:xfrm>
            <a:custGeom>
              <a:avLst/>
              <a:gdLst/>
              <a:ahLst/>
              <a:cxnLst/>
              <a:rect l="l" t="t" r="r" b="b"/>
              <a:pathLst>
                <a:path w="3086100">
                  <a:moveTo>
                    <a:pt x="0" y="0"/>
                  </a:moveTo>
                  <a:lnTo>
                    <a:pt x="3086100" y="0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3665219" cy="685800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0" y="0"/>
              <a:ext cx="3589020" cy="6858000"/>
            </a:xfrm>
            <a:custGeom>
              <a:avLst/>
              <a:gdLst/>
              <a:ahLst/>
              <a:cxnLst/>
              <a:rect l="l" t="t" r="r" b="b"/>
              <a:pathLst>
                <a:path w="3589020" h="6858000">
                  <a:moveTo>
                    <a:pt x="0" y="6858000"/>
                  </a:moveTo>
                  <a:lnTo>
                    <a:pt x="3589020" y="6858000"/>
                  </a:lnTo>
                  <a:lnTo>
                    <a:pt x="3589020" y="0"/>
                  </a:lnTo>
                  <a:lnTo>
                    <a:pt x="0" y="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E7E6E6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21563" y="2081783"/>
              <a:ext cx="3086100" cy="0"/>
            </a:xfrm>
            <a:custGeom>
              <a:avLst/>
              <a:gdLst/>
              <a:ahLst/>
              <a:cxnLst/>
              <a:rect l="l" t="t" r="r" b="b"/>
              <a:pathLst>
                <a:path w="3086100">
                  <a:moveTo>
                    <a:pt x="0" y="0"/>
                  </a:moveTo>
                  <a:lnTo>
                    <a:pt x="3086100" y="0"/>
                  </a:lnTo>
                </a:path>
              </a:pathLst>
            </a:custGeom>
            <a:ln w="9525">
              <a:solidFill>
                <a:srgbClr val="0871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61544" y="6553200"/>
              <a:ext cx="8820150" cy="0"/>
            </a:xfrm>
            <a:custGeom>
              <a:avLst/>
              <a:gdLst/>
              <a:ahLst/>
              <a:cxnLst/>
              <a:rect l="l" t="t" r="r" b="b"/>
              <a:pathLst>
                <a:path w="8820150">
                  <a:moveTo>
                    <a:pt x="0" y="0"/>
                  </a:moveTo>
                  <a:lnTo>
                    <a:pt x="8820023" y="0"/>
                  </a:lnTo>
                </a:path>
              </a:pathLst>
            </a:custGeom>
            <a:ln w="9525">
              <a:solidFill>
                <a:srgbClr val="ADABA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685788" y="175260"/>
            <a:ext cx="2282952" cy="190500"/>
          </a:xfrm>
          <a:prstGeom prst="rect">
            <a:avLst/>
          </a:prstGeom>
        </p:spPr>
      </p:pic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399999" y="1418590"/>
            <a:ext cx="1986914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215" dirty="0">
                <a:solidFill>
                  <a:srgbClr val="087150"/>
                </a:solidFill>
              </a:rPr>
              <a:t>MODULE</a:t>
            </a:r>
            <a:r>
              <a:rPr sz="2800" spc="5" dirty="0">
                <a:solidFill>
                  <a:srgbClr val="087150"/>
                </a:solidFill>
              </a:rPr>
              <a:t> </a:t>
            </a:r>
            <a:r>
              <a:rPr sz="2800" spc="-50" dirty="0">
                <a:solidFill>
                  <a:srgbClr val="087150"/>
                </a:solidFill>
              </a:rPr>
              <a:t>5</a:t>
            </a:r>
            <a:endParaRPr sz="2800"/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69047" rIns="0" bIns="0" rtlCol="0">
            <a:spAutoFit/>
          </a:bodyPr>
          <a:lstStyle/>
          <a:p>
            <a:pPr marL="2417445">
              <a:lnSpc>
                <a:spcPct val="100000"/>
              </a:lnSpc>
              <a:spcBef>
                <a:spcPts val="100"/>
              </a:spcBef>
            </a:pPr>
            <a:fld id="{81D60167-4931-47E6-BA6A-407CBD079E47}" type="slidenum">
              <a:rPr spc="-25" dirty="0"/>
              <a:t>114</a:t>
            </a:fld>
            <a:endParaRPr spc="-25" dirty="0"/>
          </a:p>
        </p:txBody>
      </p:sp>
      <p:sp>
        <p:nvSpPr>
          <p:cNvPr id="14" name="object 1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/>
              <a:t>©</a:t>
            </a:r>
            <a:r>
              <a:rPr spc="-15" dirty="0"/>
              <a:t> </a:t>
            </a:r>
            <a:r>
              <a:rPr dirty="0"/>
              <a:t>The</a:t>
            </a:r>
            <a:r>
              <a:rPr spc="-30" dirty="0"/>
              <a:t> </a:t>
            </a:r>
            <a:r>
              <a:rPr dirty="0"/>
              <a:t>KPI</a:t>
            </a:r>
            <a:r>
              <a:rPr spc="-5" dirty="0"/>
              <a:t> </a:t>
            </a:r>
            <a:r>
              <a:rPr dirty="0"/>
              <a:t>Institute</a:t>
            </a:r>
            <a:r>
              <a:rPr spc="-20" dirty="0"/>
              <a:t> 2023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399999" y="2265044"/>
            <a:ext cx="281241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300" dirty="0">
                <a:solidFill>
                  <a:srgbClr val="087150"/>
                </a:solidFill>
                <a:latin typeface="Century Gothic"/>
                <a:cs typeface="Century Gothic"/>
              </a:rPr>
              <a:t>KPI</a:t>
            </a:r>
            <a:r>
              <a:rPr sz="2800" spc="-20" dirty="0">
                <a:solidFill>
                  <a:srgbClr val="087150"/>
                </a:solidFill>
                <a:latin typeface="Century Gothic"/>
                <a:cs typeface="Century Gothic"/>
              </a:rPr>
              <a:t> </a:t>
            </a:r>
            <a:r>
              <a:rPr sz="2800" spc="195" dirty="0">
                <a:solidFill>
                  <a:srgbClr val="087150"/>
                </a:solidFill>
                <a:latin typeface="Century Gothic"/>
                <a:cs typeface="Century Gothic"/>
              </a:rPr>
              <a:t>SELECTION</a:t>
            </a:r>
            <a:endParaRPr sz="2800">
              <a:latin typeface="Century Gothic"/>
              <a:cs typeface="Century Gothic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807967" y="1727149"/>
            <a:ext cx="4599305" cy="22790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65" dirty="0">
                <a:solidFill>
                  <a:srgbClr val="087150"/>
                </a:solidFill>
                <a:latin typeface="Century Gothic"/>
                <a:cs typeface="Century Gothic"/>
              </a:rPr>
              <a:t>Key</a:t>
            </a:r>
            <a:r>
              <a:rPr sz="2000" spc="-15" dirty="0">
                <a:solidFill>
                  <a:srgbClr val="087150"/>
                </a:solidFill>
                <a:latin typeface="Century Gothic"/>
                <a:cs typeface="Century Gothic"/>
              </a:rPr>
              <a:t> </a:t>
            </a:r>
            <a:r>
              <a:rPr sz="2000" spc="70" dirty="0">
                <a:solidFill>
                  <a:srgbClr val="087150"/>
                </a:solidFill>
                <a:latin typeface="Century Gothic"/>
                <a:cs typeface="Century Gothic"/>
              </a:rPr>
              <a:t>learning</a:t>
            </a:r>
            <a:r>
              <a:rPr sz="2000" spc="-5" dirty="0">
                <a:solidFill>
                  <a:srgbClr val="087150"/>
                </a:solidFill>
                <a:latin typeface="Century Gothic"/>
                <a:cs typeface="Century Gothic"/>
              </a:rPr>
              <a:t> </a:t>
            </a:r>
            <a:r>
              <a:rPr sz="2000" spc="60" dirty="0">
                <a:solidFill>
                  <a:srgbClr val="087150"/>
                </a:solidFill>
                <a:latin typeface="Century Gothic"/>
                <a:cs typeface="Century Gothic"/>
              </a:rPr>
              <a:t>points:</a:t>
            </a:r>
            <a:endParaRPr sz="2000">
              <a:latin typeface="Century Gothic"/>
              <a:cs typeface="Century Gothic"/>
            </a:endParaRPr>
          </a:p>
          <a:p>
            <a:pPr marL="344170" marR="120014" indent="-226695">
              <a:lnSpc>
                <a:spcPct val="150000"/>
              </a:lnSpc>
              <a:spcBef>
                <a:spcPts val="334"/>
              </a:spcBef>
              <a:buClr>
                <a:srgbClr val="087150"/>
              </a:buClr>
              <a:buSzPct val="65000"/>
              <a:buFont typeface="Segoe UI Symbol"/>
              <a:buChar char="⮚"/>
              <a:tabLst>
                <a:tab pos="346075" algn="l"/>
              </a:tabLst>
            </a:pPr>
            <a:r>
              <a:rPr sz="2000" dirty="0">
                <a:solidFill>
                  <a:srgbClr val="464646"/>
                </a:solidFill>
                <a:latin typeface="Tahoma"/>
                <a:cs typeface="Tahoma"/>
              </a:rPr>
              <a:t>Design</a:t>
            </a:r>
            <a:r>
              <a:rPr sz="2000" spc="-215" dirty="0">
                <a:solidFill>
                  <a:srgbClr val="464646"/>
                </a:solidFill>
                <a:latin typeface="Tahoma"/>
                <a:cs typeface="Tahoma"/>
              </a:rPr>
              <a:t> </a:t>
            </a:r>
            <a:r>
              <a:rPr sz="2000" spc="-90" dirty="0">
                <a:solidFill>
                  <a:srgbClr val="464646"/>
                </a:solidFill>
                <a:latin typeface="Tahoma"/>
                <a:cs typeface="Tahoma"/>
              </a:rPr>
              <a:t>a</a:t>
            </a:r>
            <a:r>
              <a:rPr sz="2000" spc="-210" dirty="0">
                <a:solidFill>
                  <a:srgbClr val="464646"/>
                </a:solidFill>
                <a:latin typeface="Tahoma"/>
                <a:cs typeface="Tahoma"/>
              </a:rPr>
              <a:t> </a:t>
            </a:r>
            <a:r>
              <a:rPr sz="2000" spc="-25" dirty="0">
                <a:solidFill>
                  <a:srgbClr val="464646"/>
                </a:solidFill>
                <a:latin typeface="Tahoma"/>
                <a:cs typeface="Tahoma"/>
              </a:rPr>
              <a:t>well-</a:t>
            </a:r>
            <a:r>
              <a:rPr sz="2000" dirty="0">
                <a:solidFill>
                  <a:srgbClr val="464646"/>
                </a:solidFill>
                <a:latin typeface="Tahoma"/>
                <a:cs typeface="Tahoma"/>
              </a:rPr>
              <a:t>structured</a:t>
            </a:r>
            <a:r>
              <a:rPr sz="2000" spc="-210" dirty="0">
                <a:solidFill>
                  <a:srgbClr val="464646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464646"/>
                </a:solidFill>
                <a:latin typeface="Tahoma"/>
                <a:cs typeface="Tahoma"/>
              </a:rPr>
              <a:t>KPI</a:t>
            </a:r>
            <a:r>
              <a:rPr sz="2000" spc="-210" dirty="0">
                <a:solidFill>
                  <a:srgbClr val="464646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464646"/>
                </a:solidFill>
                <a:latin typeface="Tahoma"/>
                <a:cs typeface="Tahoma"/>
              </a:rPr>
              <a:t>selection 	process;</a:t>
            </a:r>
            <a:endParaRPr sz="2000">
              <a:latin typeface="Tahoma"/>
              <a:cs typeface="Tahoma"/>
            </a:endParaRPr>
          </a:p>
          <a:p>
            <a:pPr marL="344170" indent="-226695">
              <a:lnSpc>
                <a:spcPct val="100000"/>
              </a:lnSpc>
              <a:spcBef>
                <a:spcPts val="1500"/>
              </a:spcBef>
              <a:buClr>
                <a:srgbClr val="087150"/>
              </a:buClr>
              <a:buSzPct val="65000"/>
              <a:buFont typeface="Segoe UI Symbol"/>
              <a:buChar char="⮚"/>
              <a:tabLst>
                <a:tab pos="344170" algn="l"/>
              </a:tabLst>
            </a:pPr>
            <a:r>
              <a:rPr sz="2000" spc="-30" dirty="0">
                <a:solidFill>
                  <a:srgbClr val="464646"/>
                </a:solidFill>
                <a:latin typeface="Tahoma"/>
                <a:cs typeface="Tahoma"/>
              </a:rPr>
              <a:t>Recognize</a:t>
            </a:r>
            <a:r>
              <a:rPr sz="2000" spc="-170" dirty="0">
                <a:solidFill>
                  <a:srgbClr val="464646"/>
                </a:solidFill>
                <a:latin typeface="Tahoma"/>
                <a:cs typeface="Tahoma"/>
              </a:rPr>
              <a:t> </a:t>
            </a:r>
            <a:r>
              <a:rPr sz="2000" spc="-30" dirty="0">
                <a:solidFill>
                  <a:srgbClr val="464646"/>
                </a:solidFill>
                <a:latin typeface="Tahoma"/>
                <a:cs typeface="Tahoma"/>
              </a:rPr>
              <a:t>useful</a:t>
            </a:r>
            <a:r>
              <a:rPr sz="2000" spc="-185" dirty="0">
                <a:solidFill>
                  <a:srgbClr val="464646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464646"/>
                </a:solidFill>
                <a:latin typeface="Tahoma"/>
                <a:cs typeface="Tahoma"/>
              </a:rPr>
              <a:t>KPI</a:t>
            </a:r>
            <a:r>
              <a:rPr sz="2000" spc="-195" dirty="0">
                <a:solidFill>
                  <a:srgbClr val="464646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464646"/>
                </a:solidFill>
                <a:latin typeface="Tahoma"/>
                <a:cs typeface="Tahoma"/>
              </a:rPr>
              <a:t>selection</a:t>
            </a:r>
            <a:r>
              <a:rPr sz="2000" spc="-200" dirty="0">
                <a:solidFill>
                  <a:srgbClr val="464646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464646"/>
                </a:solidFill>
                <a:latin typeface="Tahoma"/>
                <a:cs typeface="Tahoma"/>
              </a:rPr>
              <a:t>sources;</a:t>
            </a:r>
            <a:endParaRPr sz="2000">
              <a:latin typeface="Tahoma"/>
              <a:cs typeface="Tahoma"/>
            </a:endParaRPr>
          </a:p>
          <a:p>
            <a:pPr marL="344170" indent="-226695">
              <a:lnSpc>
                <a:spcPct val="100000"/>
              </a:lnSpc>
              <a:spcBef>
                <a:spcPts val="1500"/>
              </a:spcBef>
              <a:buClr>
                <a:srgbClr val="087150"/>
              </a:buClr>
              <a:buSzPct val="65000"/>
              <a:buFont typeface="Segoe UI Symbol"/>
              <a:buChar char="⮚"/>
              <a:tabLst>
                <a:tab pos="344170" algn="l"/>
              </a:tabLst>
            </a:pPr>
            <a:r>
              <a:rPr sz="2000" dirty="0">
                <a:solidFill>
                  <a:srgbClr val="464646"/>
                </a:solidFill>
                <a:latin typeface="Tahoma"/>
                <a:cs typeface="Tahoma"/>
              </a:rPr>
              <a:t>Deploy</a:t>
            </a:r>
            <a:r>
              <a:rPr sz="2000" spc="-180" dirty="0">
                <a:solidFill>
                  <a:srgbClr val="464646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464646"/>
                </a:solidFill>
                <a:latin typeface="Tahoma"/>
                <a:cs typeface="Tahoma"/>
              </a:rPr>
              <a:t>KPI</a:t>
            </a:r>
            <a:r>
              <a:rPr sz="2000" spc="-195" dirty="0">
                <a:solidFill>
                  <a:srgbClr val="464646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464646"/>
                </a:solidFill>
                <a:latin typeface="Tahoma"/>
                <a:cs typeface="Tahoma"/>
              </a:rPr>
              <a:t>selection</a:t>
            </a:r>
            <a:r>
              <a:rPr sz="2000" spc="-195" dirty="0">
                <a:solidFill>
                  <a:srgbClr val="464646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464646"/>
                </a:solidFill>
                <a:latin typeface="Tahoma"/>
                <a:cs typeface="Tahoma"/>
              </a:rPr>
              <a:t>techniques.</a:t>
            </a:r>
            <a:endParaRPr sz="20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80"/>
              </a:spcBef>
            </a:pPr>
            <a:r>
              <a:rPr spc="195" dirty="0">
                <a:solidFill>
                  <a:srgbClr val="087150"/>
                </a:solidFill>
              </a:rPr>
              <a:t>EXERCISE</a:t>
            </a:r>
          </a:p>
          <a:p>
            <a:pPr marL="31115">
              <a:lnSpc>
                <a:spcPct val="100000"/>
              </a:lnSpc>
              <a:spcBef>
                <a:spcPts val="320"/>
              </a:spcBef>
            </a:pPr>
            <a:r>
              <a:rPr sz="1600" spc="70" dirty="0"/>
              <a:t>ALLOCATE</a:t>
            </a:r>
            <a:r>
              <a:rPr sz="1600" spc="45" dirty="0"/>
              <a:t> </a:t>
            </a:r>
            <a:r>
              <a:rPr sz="1600" dirty="0"/>
              <a:t>2</a:t>
            </a:r>
            <a:r>
              <a:rPr sz="1600" spc="-20" dirty="0"/>
              <a:t> </a:t>
            </a:r>
            <a:r>
              <a:rPr sz="1600" spc="170" dirty="0"/>
              <a:t>KPIs</a:t>
            </a:r>
            <a:r>
              <a:rPr sz="1600" dirty="0"/>
              <a:t> </a:t>
            </a:r>
            <a:r>
              <a:rPr sz="1600" spc="125" dirty="0"/>
              <a:t>FOR</a:t>
            </a:r>
            <a:r>
              <a:rPr sz="1600" dirty="0"/>
              <a:t> </a:t>
            </a:r>
            <a:r>
              <a:rPr sz="1600" spc="55" dirty="0"/>
              <a:t>EACH</a:t>
            </a:r>
            <a:r>
              <a:rPr sz="1600" spc="20" dirty="0"/>
              <a:t> </a:t>
            </a:r>
            <a:r>
              <a:rPr sz="1600" spc="85" dirty="0"/>
              <a:t>OBJECTIVE</a:t>
            </a:r>
            <a:endParaRPr sz="1600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69047" rIns="0" bIns="0" rtlCol="0">
            <a:spAutoFit/>
          </a:bodyPr>
          <a:lstStyle/>
          <a:p>
            <a:pPr marL="2417445">
              <a:lnSpc>
                <a:spcPct val="100000"/>
              </a:lnSpc>
              <a:spcBef>
                <a:spcPts val="100"/>
              </a:spcBef>
            </a:pPr>
            <a:fld id="{81D60167-4931-47E6-BA6A-407CBD079E47}" type="slidenum">
              <a:rPr spc="-25" dirty="0"/>
              <a:t>115</a:t>
            </a:fld>
            <a:endParaRPr spc="-25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/>
              <a:t>©</a:t>
            </a:r>
            <a:r>
              <a:rPr spc="-15" dirty="0"/>
              <a:t> </a:t>
            </a:r>
            <a:r>
              <a:rPr dirty="0"/>
              <a:t>The</a:t>
            </a:r>
            <a:r>
              <a:rPr spc="-30" dirty="0"/>
              <a:t> </a:t>
            </a:r>
            <a:r>
              <a:rPr dirty="0"/>
              <a:t>KPI</a:t>
            </a:r>
            <a:r>
              <a:rPr spc="-5" dirty="0"/>
              <a:t> </a:t>
            </a:r>
            <a:r>
              <a:rPr dirty="0"/>
              <a:t>Institute</a:t>
            </a:r>
            <a:r>
              <a:rPr spc="-20" dirty="0"/>
              <a:t> 2023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277088" y="1376006"/>
          <a:ext cx="4459605" cy="50749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915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918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87960">
                <a:tc row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975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154305">
                        <a:lnSpc>
                          <a:spcPct val="100000"/>
                        </a:lnSpc>
                      </a:pPr>
                      <a:r>
                        <a:rPr sz="1200" spc="-1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Financial</a:t>
                      </a:r>
                      <a:endParaRPr sz="120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solidFill>
                      <a:srgbClr val="044B35"/>
                    </a:solidFill>
                  </a:tcPr>
                </a:tc>
                <a:tc>
                  <a:txBody>
                    <a:bodyPr/>
                    <a:lstStyle/>
                    <a:p>
                      <a:pPr marL="5080">
                        <a:lnSpc>
                          <a:spcPts val="1350"/>
                        </a:lnSpc>
                        <a:spcBef>
                          <a:spcPts val="30"/>
                        </a:spcBef>
                      </a:pPr>
                      <a:r>
                        <a:rPr sz="1200" spc="-3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Increase</a:t>
                      </a:r>
                      <a:r>
                        <a:rPr sz="1200" spc="-12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1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profitability</a:t>
                      </a:r>
                      <a:endParaRPr sz="1200">
                        <a:latin typeface="Tahoma"/>
                        <a:cs typeface="Tahoma"/>
                      </a:endParaRPr>
                    </a:p>
                  </a:txBody>
                  <a:tcPr marL="0" marR="0" marT="3810" marB="0">
                    <a:solidFill>
                      <a:srgbClr val="044B3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592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solidFill>
                      <a:srgbClr val="044B3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796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solidFill>
                      <a:srgbClr val="044B35"/>
                    </a:solidFill>
                  </a:tcPr>
                </a:tc>
                <a:tc>
                  <a:txBody>
                    <a:bodyPr/>
                    <a:lstStyle/>
                    <a:p>
                      <a:pPr marL="5080">
                        <a:lnSpc>
                          <a:spcPts val="1350"/>
                        </a:lnSpc>
                        <a:spcBef>
                          <a:spcPts val="30"/>
                        </a:spcBef>
                      </a:pPr>
                      <a:r>
                        <a:rPr sz="12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Maintain</a:t>
                      </a:r>
                      <a:r>
                        <a:rPr sz="1200" spc="-9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2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financial</a:t>
                      </a:r>
                      <a:r>
                        <a:rPr sz="1200" spc="-8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1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discipline</a:t>
                      </a:r>
                      <a:endParaRPr sz="1200">
                        <a:latin typeface="Tahoma"/>
                        <a:cs typeface="Tahoma"/>
                      </a:endParaRPr>
                    </a:p>
                  </a:txBody>
                  <a:tcPr marL="0" marR="0" marT="3810" marB="0">
                    <a:solidFill>
                      <a:srgbClr val="044B3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592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solidFill>
                      <a:srgbClr val="044B3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7960">
                <a:tc row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975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118110">
                        <a:lnSpc>
                          <a:spcPct val="100000"/>
                        </a:lnSpc>
                      </a:pPr>
                      <a:r>
                        <a:rPr sz="1200" spc="-1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Customer</a:t>
                      </a:r>
                      <a:endParaRPr sz="120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solidFill>
                      <a:srgbClr val="0A976C"/>
                    </a:solidFill>
                  </a:tcPr>
                </a:tc>
                <a:tc>
                  <a:txBody>
                    <a:bodyPr/>
                    <a:lstStyle/>
                    <a:p>
                      <a:pPr marL="5080">
                        <a:lnSpc>
                          <a:spcPts val="1345"/>
                        </a:lnSpc>
                        <a:spcBef>
                          <a:spcPts val="35"/>
                        </a:spcBef>
                      </a:pPr>
                      <a:r>
                        <a:rPr sz="12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Maintain</a:t>
                      </a:r>
                      <a:r>
                        <a:rPr sz="1200" spc="-13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3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high</a:t>
                      </a:r>
                      <a:r>
                        <a:rPr sz="1200" spc="-13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1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levels</a:t>
                      </a:r>
                      <a:r>
                        <a:rPr sz="1200" spc="-13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1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of</a:t>
                      </a:r>
                      <a:r>
                        <a:rPr sz="1200" spc="-10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2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customer</a:t>
                      </a:r>
                      <a:r>
                        <a:rPr sz="1200" spc="-13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1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satisfaction</a:t>
                      </a:r>
                      <a:endParaRPr sz="1200">
                        <a:latin typeface="Tahoma"/>
                        <a:cs typeface="Tahoma"/>
                      </a:endParaRPr>
                    </a:p>
                  </a:txBody>
                  <a:tcPr marL="0" marR="0" marT="4445" marB="0">
                    <a:solidFill>
                      <a:srgbClr val="0871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592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solidFill>
                      <a:srgbClr val="0A976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796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solidFill>
                      <a:srgbClr val="0A976C"/>
                    </a:solidFill>
                  </a:tcPr>
                </a:tc>
                <a:tc>
                  <a:txBody>
                    <a:bodyPr/>
                    <a:lstStyle/>
                    <a:p>
                      <a:pPr marL="5080">
                        <a:lnSpc>
                          <a:spcPts val="1345"/>
                        </a:lnSpc>
                        <a:spcBef>
                          <a:spcPts val="35"/>
                        </a:spcBef>
                      </a:pPr>
                      <a:r>
                        <a:rPr sz="1200" spc="-2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Serve</a:t>
                      </a:r>
                      <a:r>
                        <a:rPr sz="1200" spc="-15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2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new</a:t>
                      </a:r>
                      <a:r>
                        <a:rPr sz="1200" spc="-12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1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market</a:t>
                      </a:r>
                      <a:r>
                        <a:rPr sz="1200" spc="-14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3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segments</a:t>
                      </a:r>
                      <a:r>
                        <a:rPr sz="1200" spc="-15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1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profitability</a:t>
                      </a:r>
                      <a:endParaRPr sz="1200">
                        <a:latin typeface="Tahoma"/>
                        <a:cs typeface="Tahoma"/>
                      </a:endParaRPr>
                    </a:p>
                  </a:txBody>
                  <a:tcPr marL="0" marR="0" marT="4445" marB="0">
                    <a:solidFill>
                      <a:srgbClr val="0871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592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solidFill>
                      <a:srgbClr val="0A976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87960">
                <a:tc row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18669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200" spc="-1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Internal</a:t>
                      </a:r>
                      <a:endParaRPr sz="1200">
                        <a:latin typeface="Tahoma"/>
                        <a:cs typeface="Tahoma"/>
                      </a:endParaRPr>
                    </a:p>
                    <a:p>
                      <a:pPr marL="116205">
                        <a:lnSpc>
                          <a:spcPct val="100000"/>
                        </a:lnSpc>
                      </a:pPr>
                      <a:r>
                        <a:rPr sz="1200" spc="-1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Processes</a:t>
                      </a:r>
                      <a:endParaRPr sz="120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solidFill>
                      <a:srgbClr val="46B592"/>
                    </a:solidFill>
                  </a:tcPr>
                </a:tc>
                <a:tc>
                  <a:txBody>
                    <a:bodyPr/>
                    <a:lstStyle/>
                    <a:p>
                      <a:pPr marL="5080">
                        <a:lnSpc>
                          <a:spcPts val="1345"/>
                        </a:lnSpc>
                        <a:spcBef>
                          <a:spcPts val="35"/>
                        </a:spcBef>
                      </a:pPr>
                      <a:r>
                        <a:rPr sz="1200" spc="-1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Ensure</a:t>
                      </a:r>
                      <a:r>
                        <a:rPr sz="1200" spc="-13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1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quality</a:t>
                      </a:r>
                      <a:r>
                        <a:rPr sz="1200" spc="-13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1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services</a:t>
                      </a:r>
                      <a:endParaRPr sz="1200">
                        <a:latin typeface="Tahoma"/>
                        <a:cs typeface="Tahoma"/>
                      </a:endParaRPr>
                    </a:p>
                  </a:txBody>
                  <a:tcPr marL="0" marR="0" marT="4445" marB="0">
                    <a:solidFill>
                      <a:srgbClr val="46B59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592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solidFill>
                      <a:srgbClr val="46B59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8796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solidFill>
                      <a:srgbClr val="46B592"/>
                    </a:solidFill>
                  </a:tcPr>
                </a:tc>
                <a:tc>
                  <a:txBody>
                    <a:bodyPr/>
                    <a:lstStyle/>
                    <a:p>
                      <a:pPr marL="5080">
                        <a:lnSpc>
                          <a:spcPts val="1345"/>
                        </a:lnSpc>
                        <a:spcBef>
                          <a:spcPts val="35"/>
                        </a:spcBef>
                      </a:pPr>
                      <a:r>
                        <a:rPr sz="1200" spc="-3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Improve</a:t>
                      </a:r>
                      <a:r>
                        <a:rPr sz="1200" spc="-13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1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process</a:t>
                      </a:r>
                      <a:r>
                        <a:rPr sz="1200" spc="-12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4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management</a:t>
                      </a:r>
                      <a:r>
                        <a:rPr sz="1200" spc="-13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1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capability</a:t>
                      </a:r>
                      <a:endParaRPr sz="1200">
                        <a:latin typeface="Tahoma"/>
                        <a:cs typeface="Tahoma"/>
                      </a:endParaRPr>
                    </a:p>
                  </a:txBody>
                  <a:tcPr marL="0" marR="0" marT="4445" marB="0">
                    <a:solidFill>
                      <a:srgbClr val="46B59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7592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solidFill>
                      <a:srgbClr val="46B59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87960">
                <a:tc rowSpan="6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85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92075" marR="87630" indent="1905" algn="ctr">
                        <a:lnSpc>
                          <a:spcPct val="100000"/>
                        </a:lnSpc>
                      </a:pPr>
                      <a:r>
                        <a:rPr sz="1200" spc="-1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People, </a:t>
                      </a:r>
                      <a:r>
                        <a:rPr sz="1200" spc="-2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Learning</a:t>
                      </a:r>
                      <a:r>
                        <a:rPr sz="1200" spc="-13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5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&amp; </a:t>
                      </a:r>
                      <a:r>
                        <a:rPr sz="1200" spc="-1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Growth</a:t>
                      </a:r>
                      <a:endParaRPr sz="120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solidFill>
                      <a:srgbClr val="46B592">
                        <a:alpha val="6941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5080">
                        <a:lnSpc>
                          <a:spcPts val="1345"/>
                        </a:lnSpc>
                        <a:spcBef>
                          <a:spcPts val="35"/>
                        </a:spcBef>
                      </a:pPr>
                      <a:r>
                        <a:rPr sz="12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Nurture</a:t>
                      </a:r>
                      <a:r>
                        <a:rPr sz="1200" spc="-10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5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engagement,</a:t>
                      </a:r>
                      <a:r>
                        <a:rPr sz="1200" spc="-114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creativity</a:t>
                      </a:r>
                      <a:r>
                        <a:rPr sz="1200" spc="-114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3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and</a:t>
                      </a:r>
                      <a:r>
                        <a:rPr sz="1200" spc="-1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1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innovation</a:t>
                      </a:r>
                      <a:endParaRPr sz="1200">
                        <a:latin typeface="Tahoma"/>
                        <a:cs typeface="Tahoma"/>
                      </a:endParaRPr>
                    </a:p>
                  </a:txBody>
                  <a:tcPr marL="0" marR="0" marT="4445" marB="0">
                    <a:solidFill>
                      <a:srgbClr val="46B592">
                        <a:alpha val="6941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7592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solidFill>
                      <a:srgbClr val="46B592">
                        <a:alpha val="6941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8796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solidFill>
                      <a:srgbClr val="46B592">
                        <a:alpha val="6941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5080">
                        <a:lnSpc>
                          <a:spcPts val="1345"/>
                        </a:lnSpc>
                        <a:spcBef>
                          <a:spcPts val="35"/>
                        </a:spcBef>
                      </a:pPr>
                      <a:r>
                        <a:rPr sz="12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Develop</a:t>
                      </a:r>
                      <a:r>
                        <a:rPr sz="1200" spc="-14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workforce</a:t>
                      </a:r>
                      <a:r>
                        <a:rPr sz="1200" spc="-15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1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skills</a:t>
                      </a:r>
                      <a:r>
                        <a:rPr sz="1200" spc="-14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3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and</a:t>
                      </a:r>
                      <a:r>
                        <a:rPr sz="1200" spc="-13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1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competences</a:t>
                      </a:r>
                      <a:endParaRPr sz="1200">
                        <a:latin typeface="Tahoma"/>
                        <a:cs typeface="Tahoma"/>
                      </a:endParaRPr>
                    </a:p>
                  </a:txBody>
                  <a:tcPr marL="0" marR="0" marT="4445" marB="0">
                    <a:solidFill>
                      <a:srgbClr val="46B592">
                        <a:alpha val="6941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7592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solidFill>
                      <a:srgbClr val="46B592">
                        <a:alpha val="6941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8796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solidFill>
                      <a:srgbClr val="46B592">
                        <a:alpha val="6941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5080">
                        <a:lnSpc>
                          <a:spcPts val="1345"/>
                        </a:lnSpc>
                        <a:spcBef>
                          <a:spcPts val="35"/>
                        </a:spcBef>
                      </a:pPr>
                      <a:r>
                        <a:rPr sz="1200" spc="-1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Ensure</a:t>
                      </a:r>
                      <a:r>
                        <a:rPr sz="1200" spc="-12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1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talent</a:t>
                      </a:r>
                      <a:r>
                        <a:rPr sz="1200" spc="-12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1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availability</a:t>
                      </a:r>
                      <a:endParaRPr sz="1200">
                        <a:latin typeface="Tahoma"/>
                        <a:cs typeface="Tahoma"/>
                      </a:endParaRPr>
                    </a:p>
                  </a:txBody>
                  <a:tcPr marL="0" marR="0" marT="4445" marB="0">
                    <a:solidFill>
                      <a:srgbClr val="46B592">
                        <a:alpha val="7372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37592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solidFill>
                      <a:srgbClr val="46B592">
                        <a:alpha val="6941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</a:tbl>
          </a:graphicData>
        </a:graphic>
      </p:graphicFrame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4906264" y="1344041"/>
          <a:ext cx="4117340" cy="505777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05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906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5740">
                <a:tc>
                  <a:txBody>
                    <a:bodyPr/>
                    <a:lstStyle/>
                    <a:p>
                      <a:pPr marL="39370" algn="ctr">
                        <a:lnSpc>
                          <a:spcPts val="1475"/>
                        </a:lnSpc>
                        <a:spcBef>
                          <a:spcPts val="45"/>
                        </a:spcBef>
                      </a:pPr>
                      <a:r>
                        <a:rPr sz="1300" spc="4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No</a:t>
                      </a:r>
                      <a:endParaRPr sz="1300">
                        <a:latin typeface="Tahoma"/>
                        <a:cs typeface="Tahoma"/>
                      </a:endParaRPr>
                    </a:p>
                  </a:txBody>
                  <a:tcPr marL="0" marR="0" marT="5715" marB="0">
                    <a:solidFill>
                      <a:srgbClr val="087150"/>
                    </a:solidFill>
                  </a:tcPr>
                </a:tc>
                <a:tc>
                  <a:txBody>
                    <a:bodyPr/>
                    <a:lstStyle/>
                    <a:p>
                      <a:pPr marL="46355">
                        <a:lnSpc>
                          <a:spcPts val="1475"/>
                        </a:lnSpc>
                        <a:spcBef>
                          <a:spcPts val="45"/>
                        </a:spcBef>
                      </a:pPr>
                      <a:r>
                        <a:rPr sz="13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KPIs</a:t>
                      </a:r>
                      <a:r>
                        <a:rPr sz="1300" spc="-14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300" spc="-2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list</a:t>
                      </a:r>
                      <a:endParaRPr sz="1300">
                        <a:latin typeface="Tahoma"/>
                        <a:cs typeface="Tahoma"/>
                      </a:endParaRPr>
                    </a:p>
                  </a:txBody>
                  <a:tcPr marL="0" marR="0" marT="5715" marB="0">
                    <a:solidFill>
                      <a:srgbClr val="0871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2570">
                <a:tc>
                  <a:txBody>
                    <a:bodyPr/>
                    <a:lstStyle/>
                    <a:p>
                      <a:pPr marL="38100" algn="ctr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1300" spc="-5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1</a:t>
                      </a:r>
                      <a:endParaRPr sz="1300">
                        <a:latin typeface="Tahoma"/>
                        <a:cs typeface="Tahoma"/>
                      </a:endParaRPr>
                    </a:p>
                  </a:txBody>
                  <a:tcPr marL="0" marR="0" marT="27940" marB="0"/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130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$</a:t>
                      </a:r>
                      <a:r>
                        <a:rPr sz="1300" spc="-12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3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Operating</a:t>
                      </a:r>
                      <a:r>
                        <a:rPr sz="1300" spc="-10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3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expenses</a:t>
                      </a:r>
                      <a:endParaRPr sz="1300">
                        <a:latin typeface="Tahoma"/>
                        <a:cs typeface="Tahoma"/>
                      </a:endParaRPr>
                    </a:p>
                  </a:txBody>
                  <a:tcPr marL="0" marR="0" marT="2794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5450">
                <a:tc>
                  <a:txBody>
                    <a:bodyPr/>
                    <a:lstStyle/>
                    <a:p>
                      <a:pPr marL="38100" algn="ctr">
                        <a:lnSpc>
                          <a:spcPct val="100000"/>
                        </a:lnSpc>
                        <a:spcBef>
                          <a:spcPts val="875"/>
                        </a:spcBef>
                      </a:pPr>
                      <a:r>
                        <a:rPr sz="1300" spc="-5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2</a:t>
                      </a:r>
                      <a:endParaRPr sz="1300">
                        <a:latin typeface="Tahoma"/>
                        <a:cs typeface="Tahoma"/>
                      </a:endParaRPr>
                    </a:p>
                  </a:txBody>
                  <a:tcPr marL="0" marR="0" marT="111125" marB="0"/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1300" spc="-29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%</a:t>
                      </a:r>
                      <a:r>
                        <a:rPr sz="1300" spc="-114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300" spc="-2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Employees</a:t>
                      </a:r>
                      <a:r>
                        <a:rPr sz="1300" spc="-8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300" spc="-3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meeting</a:t>
                      </a:r>
                      <a:r>
                        <a:rPr sz="1300" spc="-10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300" spc="-2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professional</a:t>
                      </a:r>
                      <a:r>
                        <a:rPr sz="1300" spc="-7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3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development</a:t>
                      </a:r>
                      <a:endParaRPr sz="1300">
                        <a:latin typeface="Tahoma"/>
                        <a:cs typeface="Tahoma"/>
                      </a:endParaRPr>
                    </a:p>
                    <a:p>
                      <a:pPr marL="48260">
                        <a:lnSpc>
                          <a:spcPct val="100000"/>
                        </a:lnSpc>
                      </a:pPr>
                      <a:r>
                        <a:rPr sz="13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requirements</a:t>
                      </a:r>
                      <a:endParaRPr sz="1300">
                        <a:latin typeface="Tahoma"/>
                        <a:cs typeface="Tahoma"/>
                      </a:endParaRPr>
                    </a:p>
                  </a:txBody>
                  <a:tcPr marL="0" marR="0" marT="12065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7490">
                <a:tc>
                  <a:txBody>
                    <a:bodyPr/>
                    <a:lstStyle/>
                    <a:p>
                      <a:pPr marL="38100" algn="ctr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1300" spc="-5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3</a:t>
                      </a:r>
                      <a:endParaRPr sz="1300">
                        <a:latin typeface="Tahoma"/>
                        <a:cs typeface="Tahoma"/>
                      </a:endParaRPr>
                    </a:p>
                  </a:txBody>
                  <a:tcPr marL="0" marR="0" marT="12065" marB="0"/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1300" spc="-204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#</a:t>
                      </a:r>
                      <a:r>
                        <a:rPr sz="1300" spc="-14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3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Complaints</a:t>
                      </a:r>
                      <a:r>
                        <a:rPr sz="1300" spc="-10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3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from</a:t>
                      </a:r>
                      <a:r>
                        <a:rPr sz="1300" spc="-13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3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customers</a:t>
                      </a:r>
                      <a:endParaRPr sz="1300">
                        <a:latin typeface="Tahoma"/>
                        <a:cs typeface="Tahoma"/>
                      </a:endParaRPr>
                    </a:p>
                  </a:txBody>
                  <a:tcPr marL="0" marR="0" marT="12065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7650">
                <a:tc>
                  <a:txBody>
                    <a:bodyPr/>
                    <a:lstStyle/>
                    <a:p>
                      <a:pPr marL="38100" algn="ctr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1300" spc="-5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4</a:t>
                      </a:r>
                      <a:endParaRPr sz="1300">
                        <a:latin typeface="Tahoma"/>
                        <a:cs typeface="Tahoma"/>
                      </a:endParaRPr>
                    </a:p>
                  </a:txBody>
                  <a:tcPr marL="0" marR="0" marT="22225" marB="0"/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1300" spc="-29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%</a:t>
                      </a:r>
                      <a:r>
                        <a:rPr sz="1300" spc="-14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30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Profitable</a:t>
                      </a:r>
                      <a:r>
                        <a:rPr sz="1300" spc="-14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3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customers</a:t>
                      </a:r>
                      <a:endParaRPr sz="1300">
                        <a:latin typeface="Tahoma"/>
                        <a:cs typeface="Tahoma"/>
                      </a:endParaRPr>
                    </a:p>
                  </a:txBody>
                  <a:tcPr marL="0" marR="0" marT="22225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7650">
                <a:tc>
                  <a:txBody>
                    <a:bodyPr/>
                    <a:lstStyle/>
                    <a:p>
                      <a:pPr marL="38100" algn="ctr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1300" spc="-5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5</a:t>
                      </a:r>
                      <a:endParaRPr sz="1300">
                        <a:latin typeface="Tahoma"/>
                        <a:cs typeface="Tahoma"/>
                      </a:endParaRPr>
                    </a:p>
                  </a:txBody>
                  <a:tcPr marL="0" marR="0" marT="22225" marB="0"/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1300" spc="-28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%</a:t>
                      </a:r>
                      <a:r>
                        <a:rPr sz="1300" spc="-15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3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Budget</a:t>
                      </a:r>
                      <a:r>
                        <a:rPr sz="1300" spc="-13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3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variance</a:t>
                      </a:r>
                      <a:endParaRPr sz="1300">
                        <a:latin typeface="Tahoma"/>
                        <a:cs typeface="Tahoma"/>
                      </a:endParaRPr>
                    </a:p>
                  </a:txBody>
                  <a:tcPr marL="0" marR="0" marT="22225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7650">
                <a:tc>
                  <a:txBody>
                    <a:bodyPr/>
                    <a:lstStyle/>
                    <a:p>
                      <a:pPr marL="38100" algn="ctr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1300" spc="-5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6</a:t>
                      </a:r>
                      <a:endParaRPr sz="1300">
                        <a:latin typeface="Tahoma"/>
                        <a:cs typeface="Tahoma"/>
                      </a:endParaRPr>
                    </a:p>
                  </a:txBody>
                  <a:tcPr marL="0" marR="0" marT="22225" marB="0"/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1300" spc="-204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#</a:t>
                      </a:r>
                      <a:r>
                        <a:rPr sz="1300" spc="-12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300" spc="-3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Innovation</a:t>
                      </a:r>
                      <a:r>
                        <a:rPr sz="1300" spc="-9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3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ideas</a:t>
                      </a:r>
                      <a:endParaRPr sz="1300">
                        <a:latin typeface="Tahoma"/>
                        <a:cs typeface="Tahoma"/>
                      </a:endParaRPr>
                    </a:p>
                  </a:txBody>
                  <a:tcPr marL="0" marR="0" marT="22225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7495">
                <a:tc>
                  <a:txBody>
                    <a:bodyPr/>
                    <a:lstStyle/>
                    <a:p>
                      <a:pPr marL="38100" algn="ctr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1300" spc="-5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7</a:t>
                      </a:r>
                      <a:endParaRPr sz="1300">
                        <a:latin typeface="Tahoma"/>
                        <a:cs typeface="Tahoma"/>
                      </a:endParaRPr>
                    </a:p>
                  </a:txBody>
                  <a:tcPr marL="0" marR="0" marT="22225" marB="0"/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1300" spc="-204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#</a:t>
                      </a:r>
                      <a:r>
                        <a:rPr sz="1300" spc="-12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300" spc="-2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Employee</a:t>
                      </a:r>
                      <a:r>
                        <a:rPr sz="1300" spc="-10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300" spc="-5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engagement</a:t>
                      </a:r>
                      <a:r>
                        <a:rPr sz="1300" spc="-8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3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index</a:t>
                      </a:r>
                      <a:endParaRPr sz="1300">
                        <a:latin typeface="Tahoma"/>
                        <a:cs typeface="Tahoma"/>
                      </a:endParaRPr>
                    </a:p>
                  </a:txBody>
                  <a:tcPr marL="0" marR="0" marT="22225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7340">
                <a:tc>
                  <a:txBody>
                    <a:bodyPr/>
                    <a:lstStyle/>
                    <a:p>
                      <a:pPr marL="38100" algn="ctr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1300" spc="-5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8</a:t>
                      </a:r>
                      <a:endParaRPr sz="1300">
                        <a:latin typeface="Tahoma"/>
                        <a:cs typeface="Tahoma"/>
                      </a:endParaRPr>
                    </a:p>
                  </a:txBody>
                  <a:tcPr marL="0" marR="0" marT="52069" marB="0"/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1300" spc="-204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#</a:t>
                      </a:r>
                      <a:r>
                        <a:rPr sz="1300" spc="-13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300" spc="-2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Training</a:t>
                      </a:r>
                      <a:r>
                        <a:rPr sz="1300" spc="-12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300" spc="-2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hours</a:t>
                      </a:r>
                      <a:r>
                        <a:rPr sz="1300" spc="-10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30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per</a:t>
                      </a:r>
                      <a:r>
                        <a:rPr sz="1300" spc="-12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3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full</a:t>
                      </a:r>
                      <a:r>
                        <a:rPr sz="1300" spc="-12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300" spc="-2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time</a:t>
                      </a:r>
                      <a:r>
                        <a:rPr sz="1300" spc="-12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300" spc="-2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equivalent</a:t>
                      </a:r>
                      <a:r>
                        <a:rPr sz="1300" spc="-1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300" spc="-2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(FTE)</a:t>
                      </a:r>
                      <a:endParaRPr sz="1300">
                        <a:latin typeface="Tahoma"/>
                        <a:cs typeface="Tahoma"/>
                      </a:endParaRPr>
                    </a:p>
                  </a:txBody>
                  <a:tcPr marL="0" marR="0" marT="52069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77495">
                <a:tc>
                  <a:txBody>
                    <a:bodyPr/>
                    <a:lstStyle/>
                    <a:p>
                      <a:pPr marL="38100" algn="ctr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1300" spc="-5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9</a:t>
                      </a:r>
                      <a:endParaRPr sz="1300">
                        <a:latin typeface="Tahoma"/>
                        <a:cs typeface="Tahoma"/>
                      </a:endParaRPr>
                    </a:p>
                  </a:txBody>
                  <a:tcPr marL="0" marR="0" marT="52069" marB="0"/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1300" spc="-29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%</a:t>
                      </a:r>
                      <a:r>
                        <a:rPr sz="1300" spc="-9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30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Market</a:t>
                      </a:r>
                      <a:r>
                        <a:rPr sz="1300" spc="-6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3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share</a:t>
                      </a:r>
                      <a:endParaRPr sz="1300">
                        <a:latin typeface="Tahoma"/>
                        <a:cs typeface="Tahoma"/>
                      </a:endParaRPr>
                    </a:p>
                  </a:txBody>
                  <a:tcPr marL="0" marR="0" marT="52069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47650">
                <a:tc>
                  <a:txBody>
                    <a:bodyPr/>
                    <a:lstStyle/>
                    <a:p>
                      <a:pPr marL="40005" algn="ctr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1300" spc="-2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10</a:t>
                      </a:r>
                      <a:endParaRPr sz="1300">
                        <a:latin typeface="Tahoma"/>
                        <a:cs typeface="Tahoma"/>
                      </a:endParaRPr>
                    </a:p>
                  </a:txBody>
                  <a:tcPr marL="0" marR="0" marT="22225" marB="0"/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1300" spc="-28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%</a:t>
                      </a:r>
                      <a:r>
                        <a:rPr sz="1300" spc="-1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30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Net</a:t>
                      </a:r>
                      <a:r>
                        <a:rPr sz="1300" spc="-10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30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profit</a:t>
                      </a:r>
                      <a:r>
                        <a:rPr sz="1300" spc="-114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3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margin</a:t>
                      </a:r>
                      <a:endParaRPr sz="1300">
                        <a:latin typeface="Tahoma"/>
                        <a:cs typeface="Tahoma"/>
                      </a:endParaRPr>
                    </a:p>
                  </a:txBody>
                  <a:tcPr marL="0" marR="0" marT="22225" marB="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47650">
                <a:tc>
                  <a:txBody>
                    <a:bodyPr/>
                    <a:lstStyle/>
                    <a:p>
                      <a:pPr marL="40005" algn="ctr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1300" spc="-2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11</a:t>
                      </a:r>
                      <a:endParaRPr sz="1300">
                        <a:latin typeface="Tahoma"/>
                        <a:cs typeface="Tahoma"/>
                      </a:endParaRPr>
                    </a:p>
                  </a:txBody>
                  <a:tcPr marL="0" marR="0" marT="22225" marB="0"/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1300" spc="-204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#</a:t>
                      </a:r>
                      <a:r>
                        <a:rPr sz="1300" spc="-16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30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Procedures</a:t>
                      </a:r>
                      <a:r>
                        <a:rPr sz="1300" spc="-13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3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reviewed</a:t>
                      </a:r>
                      <a:endParaRPr sz="1300">
                        <a:latin typeface="Tahoma"/>
                        <a:cs typeface="Tahoma"/>
                      </a:endParaRPr>
                    </a:p>
                  </a:txBody>
                  <a:tcPr marL="0" marR="0" marT="22225" marB="0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47015">
                <a:tc>
                  <a:txBody>
                    <a:bodyPr/>
                    <a:lstStyle/>
                    <a:p>
                      <a:pPr marL="40005" algn="ctr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1300" spc="-2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12</a:t>
                      </a:r>
                      <a:endParaRPr sz="1300">
                        <a:latin typeface="Tahoma"/>
                        <a:cs typeface="Tahoma"/>
                      </a:endParaRPr>
                    </a:p>
                  </a:txBody>
                  <a:tcPr marL="0" marR="0" marT="22225" marB="0"/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130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$</a:t>
                      </a:r>
                      <a:r>
                        <a:rPr sz="1300" spc="-114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30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Net</a:t>
                      </a:r>
                      <a:r>
                        <a:rPr sz="1300" spc="-9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300" spc="-4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cash</a:t>
                      </a:r>
                      <a:r>
                        <a:rPr sz="1300" spc="-10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300" spc="-2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flow</a:t>
                      </a:r>
                      <a:endParaRPr sz="1300">
                        <a:latin typeface="Tahoma"/>
                        <a:cs typeface="Tahoma"/>
                      </a:endParaRPr>
                    </a:p>
                  </a:txBody>
                  <a:tcPr marL="0" marR="0" marT="22225" marB="0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47650">
                <a:tc>
                  <a:txBody>
                    <a:bodyPr/>
                    <a:lstStyle/>
                    <a:p>
                      <a:pPr marL="40005" algn="ctr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1300" spc="-2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13</a:t>
                      </a:r>
                      <a:endParaRPr sz="1300">
                        <a:latin typeface="Tahoma"/>
                        <a:cs typeface="Tahoma"/>
                      </a:endParaRPr>
                    </a:p>
                  </a:txBody>
                  <a:tcPr marL="0" marR="0" marT="22225" marB="0"/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1300" spc="-28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%</a:t>
                      </a:r>
                      <a:r>
                        <a:rPr sz="1300" spc="-13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30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On</a:t>
                      </a:r>
                      <a:r>
                        <a:rPr sz="1300" spc="-12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300" spc="-2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time</a:t>
                      </a:r>
                      <a:r>
                        <a:rPr sz="1300" spc="-12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3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delivery</a:t>
                      </a:r>
                      <a:r>
                        <a:rPr sz="1300" spc="-10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3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of</a:t>
                      </a:r>
                      <a:r>
                        <a:rPr sz="1300" spc="-13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3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orders</a:t>
                      </a:r>
                      <a:endParaRPr sz="1300">
                        <a:latin typeface="Tahoma"/>
                        <a:cs typeface="Tahoma"/>
                      </a:endParaRPr>
                    </a:p>
                  </a:txBody>
                  <a:tcPr marL="0" marR="0" marT="22225" marB="0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47650">
                <a:tc>
                  <a:txBody>
                    <a:bodyPr/>
                    <a:lstStyle/>
                    <a:p>
                      <a:pPr marL="40005" algn="ctr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1300" spc="-2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14</a:t>
                      </a:r>
                      <a:endParaRPr sz="1300">
                        <a:latin typeface="Tahoma"/>
                        <a:cs typeface="Tahoma"/>
                      </a:endParaRPr>
                    </a:p>
                  </a:txBody>
                  <a:tcPr marL="0" marR="0" marT="22225" marB="0"/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1300" spc="-204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#</a:t>
                      </a:r>
                      <a:r>
                        <a:rPr sz="1300" spc="-12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3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Positions</a:t>
                      </a:r>
                      <a:r>
                        <a:rPr sz="1300" spc="-7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3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filled</a:t>
                      </a:r>
                      <a:endParaRPr sz="1300">
                        <a:latin typeface="Tahoma"/>
                        <a:cs typeface="Tahoma"/>
                      </a:endParaRPr>
                    </a:p>
                  </a:txBody>
                  <a:tcPr marL="0" marR="0" marT="22225" marB="0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47015">
                <a:tc>
                  <a:txBody>
                    <a:bodyPr/>
                    <a:lstStyle/>
                    <a:p>
                      <a:pPr marL="40005" algn="ctr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1300" spc="-2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15</a:t>
                      </a:r>
                      <a:endParaRPr sz="1300">
                        <a:latin typeface="Tahoma"/>
                        <a:cs typeface="Tahoma"/>
                      </a:endParaRPr>
                    </a:p>
                  </a:txBody>
                  <a:tcPr marL="0" marR="0" marT="22225" marB="0"/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1300" spc="-29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%</a:t>
                      </a:r>
                      <a:r>
                        <a:rPr sz="1300" spc="-14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30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Customer</a:t>
                      </a:r>
                      <a:r>
                        <a:rPr sz="1300" spc="-12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3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satisfaction</a:t>
                      </a:r>
                      <a:endParaRPr sz="1300">
                        <a:latin typeface="Tahoma"/>
                        <a:cs typeface="Tahoma"/>
                      </a:endParaRPr>
                    </a:p>
                  </a:txBody>
                  <a:tcPr marL="0" marR="0" marT="22225" marB="0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82575">
                <a:tc>
                  <a:txBody>
                    <a:bodyPr/>
                    <a:lstStyle/>
                    <a:p>
                      <a:pPr marL="40005" algn="ctr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1300" spc="-2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16</a:t>
                      </a:r>
                      <a:endParaRPr sz="1300">
                        <a:latin typeface="Tahoma"/>
                        <a:cs typeface="Tahoma"/>
                      </a:endParaRPr>
                    </a:p>
                  </a:txBody>
                  <a:tcPr marL="0" marR="0" marT="22225" marB="0"/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1300" spc="-28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%</a:t>
                      </a:r>
                      <a:r>
                        <a:rPr sz="1300" spc="-8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30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Orders</a:t>
                      </a:r>
                      <a:r>
                        <a:rPr sz="1300" spc="-6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30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error</a:t>
                      </a:r>
                      <a:r>
                        <a:rPr sz="1300" spc="-8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300" spc="-2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rate</a:t>
                      </a:r>
                      <a:endParaRPr sz="1300">
                        <a:latin typeface="Tahoma"/>
                        <a:cs typeface="Tahoma"/>
                      </a:endParaRPr>
                    </a:p>
                  </a:txBody>
                  <a:tcPr marL="0" marR="0" marT="22225" marB="0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316865">
                <a:tc>
                  <a:txBody>
                    <a:bodyPr/>
                    <a:lstStyle/>
                    <a:p>
                      <a:pPr marL="40005" algn="ctr">
                        <a:lnSpc>
                          <a:spcPct val="100000"/>
                        </a:lnSpc>
                        <a:spcBef>
                          <a:spcPts val="450"/>
                        </a:spcBef>
                      </a:pPr>
                      <a:r>
                        <a:rPr sz="1300" spc="-2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17</a:t>
                      </a:r>
                      <a:endParaRPr sz="1300">
                        <a:latin typeface="Tahoma"/>
                        <a:cs typeface="Tahoma"/>
                      </a:endParaRPr>
                    </a:p>
                  </a:txBody>
                  <a:tcPr marL="0" marR="0" marT="57150" marB="0"/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ct val="100000"/>
                        </a:lnSpc>
                        <a:spcBef>
                          <a:spcPts val="450"/>
                        </a:spcBef>
                      </a:pPr>
                      <a:r>
                        <a:rPr sz="1300" spc="-29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%</a:t>
                      </a:r>
                      <a:r>
                        <a:rPr sz="1300" spc="-1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30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Critical</a:t>
                      </a:r>
                      <a:r>
                        <a:rPr sz="1300" spc="-114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3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positions</a:t>
                      </a:r>
                      <a:r>
                        <a:rPr sz="1300" spc="-7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3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with</a:t>
                      </a:r>
                      <a:r>
                        <a:rPr sz="1300" spc="-114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300" spc="-3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succession</a:t>
                      </a:r>
                      <a:r>
                        <a:rPr sz="1300" spc="-5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300" spc="-3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plans</a:t>
                      </a:r>
                      <a:r>
                        <a:rPr sz="1300" spc="-9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300" spc="-2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in</a:t>
                      </a:r>
                      <a:r>
                        <a:rPr sz="1300" spc="-1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3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place</a:t>
                      </a:r>
                      <a:endParaRPr sz="1300">
                        <a:latin typeface="Tahoma"/>
                        <a:cs typeface="Tahoma"/>
                      </a:endParaRPr>
                    </a:p>
                  </a:txBody>
                  <a:tcPr marL="0" marR="0" marT="57150" marB="0"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57175">
                <a:tc>
                  <a:txBody>
                    <a:bodyPr/>
                    <a:lstStyle/>
                    <a:p>
                      <a:pPr marL="40005" algn="ctr">
                        <a:lnSpc>
                          <a:spcPts val="1475"/>
                        </a:lnSpc>
                        <a:spcBef>
                          <a:spcPts val="450"/>
                        </a:spcBef>
                      </a:pPr>
                      <a:r>
                        <a:rPr sz="1300" spc="-2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18</a:t>
                      </a:r>
                      <a:endParaRPr sz="1300">
                        <a:latin typeface="Tahoma"/>
                        <a:cs typeface="Tahoma"/>
                      </a:endParaRPr>
                    </a:p>
                  </a:txBody>
                  <a:tcPr marL="0" marR="0" marT="57150" marB="0"/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1475"/>
                        </a:lnSpc>
                        <a:spcBef>
                          <a:spcPts val="450"/>
                        </a:spcBef>
                      </a:pPr>
                      <a:r>
                        <a:rPr sz="1300" spc="-29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%</a:t>
                      </a:r>
                      <a:r>
                        <a:rPr sz="1300" spc="-15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3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Processes</a:t>
                      </a:r>
                      <a:r>
                        <a:rPr sz="1300" spc="-10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3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improved</a:t>
                      </a:r>
                      <a:endParaRPr sz="1300">
                        <a:latin typeface="Tahoma"/>
                        <a:cs typeface="Tahoma"/>
                      </a:endParaRPr>
                    </a:p>
                  </a:txBody>
                  <a:tcPr marL="0" marR="0" marT="57150" marB="0"/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09258" rIns="0" bIns="0" rtlCol="0">
            <a:spAutoFit/>
          </a:bodyPr>
          <a:lstStyle/>
          <a:p>
            <a:pPr marL="31115">
              <a:lnSpc>
                <a:spcPct val="100000"/>
              </a:lnSpc>
              <a:spcBef>
                <a:spcPts val="100"/>
              </a:spcBef>
            </a:pPr>
            <a:r>
              <a:rPr spc="270" dirty="0"/>
              <a:t>KPI</a:t>
            </a:r>
            <a:r>
              <a:rPr spc="-10" dirty="0"/>
              <a:t> </a:t>
            </a:r>
            <a:r>
              <a:rPr spc="190" dirty="0"/>
              <a:t>SELECTION</a:t>
            </a:r>
            <a:r>
              <a:rPr spc="5" dirty="0"/>
              <a:t> </a:t>
            </a:r>
            <a:r>
              <a:rPr spc="155" dirty="0"/>
              <a:t>SOURCES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702277" y="2081693"/>
            <a:ext cx="5758180" cy="3688715"/>
            <a:chOff x="1702277" y="2081693"/>
            <a:chExt cx="5758180" cy="368871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02277" y="2081693"/>
              <a:ext cx="902255" cy="891675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19071" y="2089404"/>
              <a:ext cx="847356" cy="84582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767839" y="2136648"/>
              <a:ext cx="722630" cy="722630"/>
            </a:xfrm>
            <a:custGeom>
              <a:avLst/>
              <a:gdLst/>
              <a:ahLst/>
              <a:cxnLst/>
              <a:rect l="l" t="t" r="r" b="b"/>
              <a:pathLst>
                <a:path w="722630" h="722630">
                  <a:moveTo>
                    <a:pt x="361188" y="0"/>
                  </a:moveTo>
                  <a:lnTo>
                    <a:pt x="312168" y="3296"/>
                  </a:lnTo>
                  <a:lnTo>
                    <a:pt x="265156" y="12899"/>
                  </a:lnTo>
                  <a:lnTo>
                    <a:pt x="220581" y="28378"/>
                  </a:lnTo>
                  <a:lnTo>
                    <a:pt x="178872" y="49304"/>
                  </a:lnTo>
                  <a:lnTo>
                    <a:pt x="140460" y="75246"/>
                  </a:lnTo>
                  <a:lnTo>
                    <a:pt x="105775" y="105775"/>
                  </a:lnTo>
                  <a:lnTo>
                    <a:pt x="75246" y="140460"/>
                  </a:lnTo>
                  <a:lnTo>
                    <a:pt x="49304" y="178872"/>
                  </a:lnTo>
                  <a:lnTo>
                    <a:pt x="28378" y="220581"/>
                  </a:lnTo>
                  <a:lnTo>
                    <a:pt x="12899" y="265156"/>
                  </a:lnTo>
                  <a:lnTo>
                    <a:pt x="3296" y="312168"/>
                  </a:lnTo>
                  <a:lnTo>
                    <a:pt x="0" y="361188"/>
                  </a:lnTo>
                  <a:lnTo>
                    <a:pt x="3296" y="410207"/>
                  </a:lnTo>
                  <a:lnTo>
                    <a:pt x="12899" y="457219"/>
                  </a:lnTo>
                  <a:lnTo>
                    <a:pt x="28378" y="501794"/>
                  </a:lnTo>
                  <a:lnTo>
                    <a:pt x="49304" y="543503"/>
                  </a:lnTo>
                  <a:lnTo>
                    <a:pt x="75246" y="581915"/>
                  </a:lnTo>
                  <a:lnTo>
                    <a:pt x="105775" y="616600"/>
                  </a:lnTo>
                  <a:lnTo>
                    <a:pt x="140460" y="647129"/>
                  </a:lnTo>
                  <a:lnTo>
                    <a:pt x="178872" y="673071"/>
                  </a:lnTo>
                  <a:lnTo>
                    <a:pt x="220581" y="693997"/>
                  </a:lnTo>
                  <a:lnTo>
                    <a:pt x="265156" y="709476"/>
                  </a:lnTo>
                  <a:lnTo>
                    <a:pt x="312168" y="719079"/>
                  </a:lnTo>
                  <a:lnTo>
                    <a:pt x="361188" y="722376"/>
                  </a:lnTo>
                  <a:lnTo>
                    <a:pt x="410207" y="719079"/>
                  </a:lnTo>
                  <a:lnTo>
                    <a:pt x="457219" y="709476"/>
                  </a:lnTo>
                  <a:lnTo>
                    <a:pt x="501794" y="693997"/>
                  </a:lnTo>
                  <a:lnTo>
                    <a:pt x="543503" y="673071"/>
                  </a:lnTo>
                  <a:lnTo>
                    <a:pt x="581915" y="647129"/>
                  </a:lnTo>
                  <a:lnTo>
                    <a:pt x="616600" y="616600"/>
                  </a:lnTo>
                  <a:lnTo>
                    <a:pt x="647129" y="581915"/>
                  </a:lnTo>
                  <a:lnTo>
                    <a:pt x="673071" y="543503"/>
                  </a:lnTo>
                  <a:lnTo>
                    <a:pt x="693997" y="501794"/>
                  </a:lnTo>
                  <a:lnTo>
                    <a:pt x="709476" y="457219"/>
                  </a:lnTo>
                  <a:lnTo>
                    <a:pt x="719079" y="410207"/>
                  </a:lnTo>
                  <a:lnTo>
                    <a:pt x="722376" y="361188"/>
                  </a:lnTo>
                  <a:lnTo>
                    <a:pt x="719079" y="312168"/>
                  </a:lnTo>
                  <a:lnTo>
                    <a:pt x="709476" y="265156"/>
                  </a:lnTo>
                  <a:lnTo>
                    <a:pt x="693997" y="220581"/>
                  </a:lnTo>
                  <a:lnTo>
                    <a:pt x="673071" y="178872"/>
                  </a:lnTo>
                  <a:lnTo>
                    <a:pt x="647129" y="140460"/>
                  </a:lnTo>
                  <a:lnTo>
                    <a:pt x="616600" y="105775"/>
                  </a:lnTo>
                  <a:lnTo>
                    <a:pt x="581915" y="75246"/>
                  </a:lnTo>
                  <a:lnTo>
                    <a:pt x="543503" y="49304"/>
                  </a:lnTo>
                  <a:lnTo>
                    <a:pt x="501794" y="28378"/>
                  </a:lnTo>
                  <a:lnTo>
                    <a:pt x="457219" y="12899"/>
                  </a:lnTo>
                  <a:lnTo>
                    <a:pt x="410207" y="3296"/>
                  </a:lnTo>
                  <a:lnTo>
                    <a:pt x="36118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29383" y="2258568"/>
              <a:ext cx="387095" cy="461772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02277" y="3014381"/>
              <a:ext cx="902255" cy="89167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19071" y="3022091"/>
              <a:ext cx="847356" cy="845820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767839" y="3069336"/>
              <a:ext cx="722630" cy="722630"/>
            </a:xfrm>
            <a:custGeom>
              <a:avLst/>
              <a:gdLst/>
              <a:ahLst/>
              <a:cxnLst/>
              <a:rect l="l" t="t" r="r" b="b"/>
              <a:pathLst>
                <a:path w="722630" h="722629">
                  <a:moveTo>
                    <a:pt x="361188" y="0"/>
                  </a:moveTo>
                  <a:lnTo>
                    <a:pt x="312168" y="3296"/>
                  </a:lnTo>
                  <a:lnTo>
                    <a:pt x="265156" y="12899"/>
                  </a:lnTo>
                  <a:lnTo>
                    <a:pt x="220581" y="28378"/>
                  </a:lnTo>
                  <a:lnTo>
                    <a:pt x="178872" y="49304"/>
                  </a:lnTo>
                  <a:lnTo>
                    <a:pt x="140460" y="75246"/>
                  </a:lnTo>
                  <a:lnTo>
                    <a:pt x="105775" y="105775"/>
                  </a:lnTo>
                  <a:lnTo>
                    <a:pt x="75246" y="140460"/>
                  </a:lnTo>
                  <a:lnTo>
                    <a:pt x="49304" y="178872"/>
                  </a:lnTo>
                  <a:lnTo>
                    <a:pt x="28378" y="220581"/>
                  </a:lnTo>
                  <a:lnTo>
                    <a:pt x="12899" y="265156"/>
                  </a:lnTo>
                  <a:lnTo>
                    <a:pt x="3296" y="312168"/>
                  </a:lnTo>
                  <a:lnTo>
                    <a:pt x="0" y="361188"/>
                  </a:lnTo>
                  <a:lnTo>
                    <a:pt x="3296" y="410207"/>
                  </a:lnTo>
                  <a:lnTo>
                    <a:pt x="12899" y="457219"/>
                  </a:lnTo>
                  <a:lnTo>
                    <a:pt x="28378" y="501794"/>
                  </a:lnTo>
                  <a:lnTo>
                    <a:pt x="49304" y="543503"/>
                  </a:lnTo>
                  <a:lnTo>
                    <a:pt x="75246" y="581915"/>
                  </a:lnTo>
                  <a:lnTo>
                    <a:pt x="105775" y="616600"/>
                  </a:lnTo>
                  <a:lnTo>
                    <a:pt x="140460" y="647129"/>
                  </a:lnTo>
                  <a:lnTo>
                    <a:pt x="178872" y="673071"/>
                  </a:lnTo>
                  <a:lnTo>
                    <a:pt x="220581" y="693997"/>
                  </a:lnTo>
                  <a:lnTo>
                    <a:pt x="265156" y="709476"/>
                  </a:lnTo>
                  <a:lnTo>
                    <a:pt x="312168" y="719079"/>
                  </a:lnTo>
                  <a:lnTo>
                    <a:pt x="361188" y="722376"/>
                  </a:lnTo>
                  <a:lnTo>
                    <a:pt x="410207" y="719079"/>
                  </a:lnTo>
                  <a:lnTo>
                    <a:pt x="457219" y="709476"/>
                  </a:lnTo>
                  <a:lnTo>
                    <a:pt x="501794" y="693997"/>
                  </a:lnTo>
                  <a:lnTo>
                    <a:pt x="543503" y="673071"/>
                  </a:lnTo>
                  <a:lnTo>
                    <a:pt x="581915" y="647129"/>
                  </a:lnTo>
                  <a:lnTo>
                    <a:pt x="616600" y="616600"/>
                  </a:lnTo>
                  <a:lnTo>
                    <a:pt x="647129" y="581915"/>
                  </a:lnTo>
                  <a:lnTo>
                    <a:pt x="673071" y="543503"/>
                  </a:lnTo>
                  <a:lnTo>
                    <a:pt x="693997" y="501794"/>
                  </a:lnTo>
                  <a:lnTo>
                    <a:pt x="709476" y="457219"/>
                  </a:lnTo>
                  <a:lnTo>
                    <a:pt x="719079" y="410207"/>
                  </a:lnTo>
                  <a:lnTo>
                    <a:pt x="722376" y="361188"/>
                  </a:lnTo>
                  <a:lnTo>
                    <a:pt x="719079" y="312168"/>
                  </a:lnTo>
                  <a:lnTo>
                    <a:pt x="709476" y="265156"/>
                  </a:lnTo>
                  <a:lnTo>
                    <a:pt x="693997" y="220581"/>
                  </a:lnTo>
                  <a:lnTo>
                    <a:pt x="673071" y="178872"/>
                  </a:lnTo>
                  <a:lnTo>
                    <a:pt x="647129" y="140460"/>
                  </a:lnTo>
                  <a:lnTo>
                    <a:pt x="616600" y="105775"/>
                  </a:lnTo>
                  <a:lnTo>
                    <a:pt x="581915" y="75246"/>
                  </a:lnTo>
                  <a:lnTo>
                    <a:pt x="543503" y="49304"/>
                  </a:lnTo>
                  <a:lnTo>
                    <a:pt x="501794" y="28378"/>
                  </a:lnTo>
                  <a:lnTo>
                    <a:pt x="457219" y="12899"/>
                  </a:lnTo>
                  <a:lnTo>
                    <a:pt x="410207" y="3296"/>
                  </a:lnTo>
                  <a:lnTo>
                    <a:pt x="36118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944623" y="3214116"/>
              <a:ext cx="419100" cy="419099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02277" y="3945588"/>
              <a:ext cx="902255" cy="893142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19071" y="3953255"/>
              <a:ext cx="847356" cy="847344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1767839" y="4000500"/>
              <a:ext cx="722630" cy="723900"/>
            </a:xfrm>
            <a:custGeom>
              <a:avLst/>
              <a:gdLst/>
              <a:ahLst/>
              <a:cxnLst/>
              <a:rect l="l" t="t" r="r" b="b"/>
              <a:pathLst>
                <a:path w="722630" h="723900">
                  <a:moveTo>
                    <a:pt x="361188" y="0"/>
                  </a:moveTo>
                  <a:lnTo>
                    <a:pt x="312168" y="3304"/>
                  </a:lnTo>
                  <a:lnTo>
                    <a:pt x="265156" y="12929"/>
                  </a:lnTo>
                  <a:lnTo>
                    <a:pt x="220581" y="28444"/>
                  </a:lnTo>
                  <a:lnTo>
                    <a:pt x="178872" y="49417"/>
                  </a:lnTo>
                  <a:lnTo>
                    <a:pt x="140460" y="75417"/>
                  </a:lnTo>
                  <a:lnTo>
                    <a:pt x="105775" y="106013"/>
                  </a:lnTo>
                  <a:lnTo>
                    <a:pt x="75246" y="140773"/>
                  </a:lnTo>
                  <a:lnTo>
                    <a:pt x="49304" y="179267"/>
                  </a:lnTo>
                  <a:lnTo>
                    <a:pt x="28378" y="221063"/>
                  </a:lnTo>
                  <a:lnTo>
                    <a:pt x="12899" y="265729"/>
                  </a:lnTo>
                  <a:lnTo>
                    <a:pt x="3296" y="312835"/>
                  </a:lnTo>
                  <a:lnTo>
                    <a:pt x="0" y="361950"/>
                  </a:lnTo>
                  <a:lnTo>
                    <a:pt x="3296" y="411064"/>
                  </a:lnTo>
                  <a:lnTo>
                    <a:pt x="12899" y="458170"/>
                  </a:lnTo>
                  <a:lnTo>
                    <a:pt x="28378" y="502836"/>
                  </a:lnTo>
                  <a:lnTo>
                    <a:pt x="49304" y="544632"/>
                  </a:lnTo>
                  <a:lnTo>
                    <a:pt x="75246" y="583126"/>
                  </a:lnTo>
                  <a:lnTo>
                    <a:pt x="105775" y="617886"/>
                  </a:lnTo>
                  <a:lnTo>
                    <a:pt x="140460" y="648482"/>
                  </a:lnTo>
                  <a:lnTo>
                    <a:pt x="178872" y="674482"/>
                  </a:lnTo>
                  <a:lnTo>
                    <a:pt x="220581" y="695455"/>
                  </a:lnTo>
                  <a:lnTo>
                    <a:pt x="265156" y="710970"/>
                  </a:lnTo>
                  <a:lnTo>
                    <a:pt x="312168" y="720595"/>
                  </a:lnTo>
                  <a:lnTo>
                    <a:pt x="361188" y="723900"/>
                  </a:lnTo>
                  <a:lnTo>
                    <a:pt x="410207" y="720595"/>
                  </a:lnTo>
                  <a:lnTo>
                    <a:pt x="457219" y="710970"/>
                  </a:lnTo>
                  <a:lnTo>
                    <a:pt x="501794" y="695455"/>
                  </a:lnTo>
                  <a:lnTo>
                    <a:pt x="543503" y="674482"/>
                  </a:lnTo>
                  <a:lnTo>
                    <a:pt x="581915" y="648482"/>
                  </a:lnTo>
                  <a:lnTo>
                    <a:pt x="616600" y="617886"/>
                  </a:lnTo>
                  <a:lnTo>
                    <a:pt x="647129" y="583126"/>
                  </a:lnTo>
                  <a:lnTo>
                    <a:pt x="673071" y="544632"/>
                  </a:lnTo>
                  <a:lnTo>
                    <a:pt x="693997" y="502836"/>
                  </a:lnTo>
                  <a:lnTo>
                    <a:pt x="709476" y="458170"/>
                  </a:lnTo>
                  <a:lnTo>
                    <a:pt x="719079" y="411064"/>
                  </a:lnTo>
                  <a:lnTo>
                    <a:pt x="722376" y="361950"/>
                  </a:lnTo>
                  <a:lnTo>
                    <a:pt x="719079" y="312835"/>
                  </a:lnTo>
                  <a:lnTo>
                    <a:pt x="709476" y="265729"/>
                  </a:lnTo>
                  <a:lnTo>
                    <a:pt x="693997" y="221063"/>
                  </a:lnTo>
                  <a:lnTo>
                    <a:pt x="673071" y="179267"/>
                  </a:lnTo>
                  <a:lnTo>
                    <a:pt x="647129" y="140773"/>
                  </a:lnTo>
                  <a:lnTo>
                    <a:pt x="616600" y="106013"/>
                  </a:lnTo>
                  <a:lnTo>
                    <a:pt x="581915" y="75417"/>
                  </a:lnTo>
                  <a:lnTo>
                    <a:pt x="543503" y="49417"/>
                  </a:lnTo>
                  <a:lnTo>
                    <a:pt x="501794" y="28444"/>
                  </a:lnTo>
                  <a:lnTo>
                    <a:pt x="457219" y="12929"/>
                  </a:lnTo>
                  <a:lnTo>
                    <a:pt x="410207" y="3304"/>
                  </a:lnTo>
                  <a:lnTo>
                    <a:pt x="36118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923287" y="4171188"/>
              <a:ext cx="411480" cy="402336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02277" y="4878233"/>
              <a:ext cx="902255" cy="891675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719071" y="4885944"/>
              <a:ext cx="847356" cy="845832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1767839" y="4933188"/>
              <a:ext cx="722630" cy="722630"/>
            </a:xfrm>
            <a:custGeom>
              <a:avLst/>
              <a:gdLst/>
              <a:ahLst/>
              <a:cxnLst/>
              <a:rect l="l" t="t" r="r" b="b"/>
              <a:pathLst>
                <a:path w="722630" h="722629">
                  <a:moveTo>
                    <a:pt x="361188" y="0"/>
                  </a:moveTo>
                  <a:lnTo>
                    <a:pt x="312168" y="3296"/>
                  </a:lnTo>
                  <a:lnTo>
                    <a:pt x="265156" y="12899"/>
                  </a:lnTo>
                  <a:lnTo>
                    <a:pt x="220581" y="28378"/>
                  </a:lnTo>
                  <a:lnTo>
                    <a:pt x="178872" y="49304"/>
                  </a:lnTo>
                  <a:lnTo>
                    <a:pt x="140460" y="75246"/>
                  </a:lnTo>
                  <a:lnTo>
                    <a:pt x="105775" y="105775"/>
                  </a:lnTo>
                  <a:lnTo>
                    <a:pt x="75246" y="140460"/>
                  </a:lnTo>
                  <a:lnTo>
                    <a:pt x="49304" y="178872"/>
                  </a:lnTo>
                  <a:lnTo>
                    <a:pt x="28378" y="220581"/>
                  </a:lnTo>
                  <a:lnTo>
                    <a:pt x="12899" y="265156"/>
                  </a:lnTo>
                  <a:lnTo>
                    <a:pt x="3296" y="312168"/>
                  </a:lnTo>
                  <a:lnTo>
                    <a:pt x="0" y="361188"/>
                  </a:lnTo>
                  <a:lnTo>
                    <a:pt x="3296" y="410207"/>
                  </a:lnTo>
                  <a:lnTo>
                    <a:pt x="12899" y="457219"/>
                  </a:lnTo>
                  <a:lnTo>
                    <a:pt x="28378" y="501794"/>
                  </a:lnTo>
                  <a:lnTo>
                    <a:pt x="49304" y="543503"/>
                  </a:lnTo>
                  <a:lnTo>
                    <a:pt x="75246" y="581915"/>
                  </a:lnTo>
                  <a:lnTo>
                    <a:pt x="105775" y="616600"/>
                  </a:lnTo>
                  <a:lnTo>
                    <a:pt x="140460" y="647129"/>
                  </a:lnTo>
                  <a:lnTo>
                    <a:pt x="178872" y="673071"/>
                  </a:lnTo>
                  <a:lnTo>
                    <a:pt x="220581" y="693997"/>
                  </a:lnTo>
                  <a:lnTo>
                    <a:pt x="265156" y="709476"/>
                  </a:lnTo>
                  <a:lnTo>
                    <a:pt x="312168" y="719079"/>
                  </a:lnTo>
                  <a:lnTo>
                    <a:pt x="361188" y="722376"/>
                  </a:lnTo>
                  <a:lnTo>
                    <a:pt x="410207" y="719079"/>
                  </a:lnTo>
                  <a:lnTo>
                    <a:pt x="457219" y="709476"/>
                  </a:lnTo>
                  <a:lnTo>
                    <a:pt x="501794" y="693997"/>
                  </a:lnTo>
                  <a:lnTo>
                    <a:pt x="543503" y="673071"/>
                  </a:lnTo>
                  <a:lnTo>
                    <a:pt x="581915" y="647129"/>
                  </a:lnTo>
                  <a:lnTo>
                    <a:pt x="616600" y="616600"/>
                  </a:lnTo>
                  <a:lnTo>
                    <a:pt x="647129" y="581915"/>
                  </a:lnTo>
                  <a:lnTo>
                    <a:pt x="673071" y="543503"/>
                  </a:lnTo>
                  <a:lnTo>
                    <a:pt x="693997" y="501794"/>
                  </a:lnTo>
                  <a:lnTo>
                    <a:pt x="709476" y="457219"/>
                  </a:lnTo>
                  <a:lnTo>
                    <a:pt x="719079" y="410207"/>
                  </a:lnTo>
                  <a:lnTo>
                    <a:pt x="722376" y="361188"/>
                  </a:lnTo>
                  <a:lnTo>
                    <a:pt x="719079" y="312168"/>
                  </a:lnTo>
                  <a:lnTo>
                    <a:pt x="709476" y="265156"/>
                  </a:lnTo>
                  <a:lnTo>
                    <a:pt x="693997" y="220581"/>
                  </a:lnTo>
                  <a:lnTo>
                    <a:pt x="673071" y="178872"/>
                  </a:lnTo>
                  <a:lnTo>
                    <a:pt x="647129" y="140460"/>
                  </a:lnTo>
                  <a:lnTo>
                    <a:pt x="616600" y="105775"/>
                  </a:lnTo>
                  <a:lnTo>
                    <a:pt x="581915" y="75246"/>
                  </a:lnTo>
                  <a:lnTo>
                    <a:pt x="543503" y="49304"/>
                  </a:lnTo>
                  <a:lnTo>
                    <a:pt x="501794" y="28378"/>
                  </a:lnTo>
                  <a:lnTo>
                    <a:pt x="457219" y="12899"/>
                  </a:lnTo>
                  <a:lnTo>
                    <a:pt x="410207" y="3296"/>
                  </a:lnTo>
                  <a:lnTo>
                    <a:pt x="36118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923287" y="5088636"/>
              <a:ext cx="411480" cy="411479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557741" y="3945588"/>
              <a:ext cx="902255" cy="893142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574536" y="3953255"/>
              <a:ext cx="845832" cy="847344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6621780" y="4000500"/>
              <a:ext cx="722630" cy="723900"/>
            </a:xfrm>
            <a:custGeom>
              <a:avLst/>
              <a:gdLst/>
              <a:ahLst/>
              <a:cxnLst/>
              <a:rect l="l" t="t" r="r" b="b"/>
              <a:pathLst>
                <a:path w="722629" h="723900">
                  <a:moveTo>
                    <a:pt x="361188" y="0"/>
                  </a:moveTo>
                  <a:lnTo>
                    <a:pt x="312168" y="3304"/>
                  </a:lnTo>
                  <a:lnTo>
                    <a:pt x="265156" y="12929"/>
                  </a:lnTo>
                  <a:lnTo>
                    <a:pt x="220581" y="28444"/>
                  </a:lnTo>
                  <a:lnTo>
                    <a:pt x="178872" y="49417"/>
                  </a:lnTo>
                  <a:lnTo>
                    <a:pt x="140460" y="75417"/>
                  </a:lnTo>
                  <a:lnTo>
                    <a:pt x="105775" y="106013"/>
                  </a:lnTo>
                  <a:lnTo>
                    <a:pt x="75246" y="140773"/>
                  </a:lnTo>
                  <a:lnTo>
                    <a:pt x="49304" y="179267"/>
                  </a:lnTo>
                  <a:lnTo>
                    <a:pt x="28378" y="221063"/>
                  </a:lnTo>
                  <a:lnTo>
                    <a:pt x="12899" y="265729"/>
                  </a:lnTo>
                  <a:lnTo>
                    <a:pt x="3296" y="312835"/>
                  </a:lnTo>
                  <a:lnTo>
                    <a:pt x="0" y="361950"/>
                  </a:lnTo>
                  <a:lnTo>
                    <a:pt x="3296" y="411064"/>
                  </a:lnTo>
                  <a:lnTo>
                    <a:pt x="12899" y="458170"/>
                  </a:lnTo>
                  <a:lnTo>
                    <a:pt x="28378" y="502836"/>
                  </a:lnTo>
                  <a:lnTo>
                    <a:pt x="49304" y="544632"/>
                  </a:lnTo>
                  <a:lnTo>
                    <a:pt x="75246" y="583126"/>
                  </a:lnTo>
                  <a:lnTo>
                    <a:pt x="105775" y="617886"/>
                  </a:lnTo>
                  <a:lnTo>
                    <a:pt x="140460" y="648482"/>
                  </a:lnTo>
                  <a:lnTo>
                    <a:pt x="178872" y="674482"/>
                  </a:lnTo>
                  <a:lnTo>
                    <a:pt x="220581" y="695455"/>
                  </a:lnTo>
                  <a:lnTo>
                    <a:pt x="265156" y="710970"/>
                  </a:lnTo>
                  <a:lnTo>
                    <a:pt x="312168" y="720595"/>
                  </a:lnTo>
                  <a:lnTo>
                    <a:pt x="361188" y="723900"/>
                  </a:lnTo>
                  <a:lnTo>
                    <a:pt x="410207" y="720595"/>
                  </a:lnTo>
                  <a:lnTo>
                    <a:pt x="457219" y="710970"/>
                  </a:lnTo>
                  <a:lnTo>
                    <a:pt x="501794" y="695455"/>
                  </a:lnTo>
                  <a:lnTo>
                    <a:pt x="543503" y="674482"/>
                  </a:lnTo>
                  <a:lnTo>
                    <a:pt x="581915" y="648482"/>
                  </a:lnTo>
                  <a:lnTo>
                    <a:pt x="616600" y="617886"/>
                  </a:lnTo>
                  <a:lnTo>
                    <a:pt x="647129" y="583126"/>
                  </a:lnTo>
                  <a:lnTo>
                    <a:pt x="673071" y="544632"/>
                  </a:lnTo>
                  <a:lnTo>
                    <a:pt x="693997" y="502836"/>
                  </a:lnTo>
                  <a:lnTo>
                    <a:pt x="709476" y="458170"/>
                  </a:lnTo>
                  <a:lnTo>
                    <a:pt x="719079" y="411064"/>
                  </a:lnTo>
                  <a:lnTo>
                    <a:pt x="722376" y="361950"/>
                  </a:lnTo>
                  <a:lnTo>
                    <a:pt x="719079" y="312835"/>
                  </a:lnTo>
                  <a:lnTo>
                    <a:pt x="709476" y="265729"/>
                  </a:lnTo>
                  <a:lnTo>
                    <a:pt x="693997" y="221063"/>
                  </a:lnTo>
                  <a:lnTo>
                    <a:pt x="673071" y="179267"/>
                  </a:lnTo>
                  <a:lnTo>
                    <a:pt x="647129" y="140773"/>
                  </a:lnTo>
                  <a:lnTo>
                    <a:pt x="616600" y="106013"/>
                  </a:lnTo>
                  <a:lnTo>
                    <a:pt x="581915" y="75417"/>
                  </a:lnTo>
                  <a:lnTo>
                    <a:pt x="543503" y="49417"/>
                  </a:lnTo>
                  <a:lnTo>
                    <a:pt x="501794" y="28444"/>
                  </a:lnTo>
                  <a:lnTo>
                    <a:pt x="457219" y="12929"/>
                  </a:lnTo>
                  <a:lnTo>
                    <a:pt x="410207" y="3304"/>
                  </a:lnTo>
                  <a:lnTo>
                    <a:pt x="36118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783324" y="4123944"/>
              <a:ext cx="399288" cy="477012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57741" y="4878233"/>
              <a:ext cx="902255" cy="891675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574536" y="4885944"/>
              <a:ext cx="845832" cy="845832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6621780" y="4933188"/>
              <a:ext cx="722630" cy="722630"/>
            </a:xfrm>
            <a:custGeom>
              <a:avLst/>
              <a:gdLst/>
              <a:ahLst/>
              <a:cxnLst/>
              <a:rect l="l" t="t" r="r" b="b"/>
              <a:pathLst>
                <a:path w="722629" h="722629">
                  <a:moveTo>
                    <a:pt x="361188" y="0"/>
                  </a:moveTo>
                  <a:lnTo>
                    <a:pt x="312168" y="3296"/>
                  </a:lnTo>
                  <a:lnTo>
                    <a:pt x="265156" y="12899"/>
                  </a:lnTo>
                  <a:lnTo>
                    <a:pt x="220581" y="28378"/>
                  </a:lnTo>
                  <a:lnTo>
                    <a:pt x="178872" y="49304"/>
                  </a:lnTo>
                  <a:lnTo>
                    <a:pt x="140460" y="75246"/>
                  </a:lnTo>
                  <a:lnTo>
                    <a:pt x="105775" y="105775"/>
                  </a:lnTo>
                  <a:lnTo>
                    <a:pt x="75246" y="140460"/>
                  </a:lnTo>
                  <a:lnTo>
                    <a:pt x="49304" y="178872"/>
                  </a:lnTo>
                  <a:lnTo>
                    <a:pt x="28378" y="220581"/>
                  </a:lnTo>
                  <a:lnTo>
                    <a:pt x="12899" y="265156"/>
                  </a:lnTo>
                  <a:lnTo>
                    <a:pt x="3296" y="312168"/>
                  </a:lnTo>
                  <a:lnTo>
                    <a:pt x="0" y="361188"/>
                  </a:lnTo>
                  <a:lnTo>
                    <a:pt x="3296" y="410207"/>
                  </a:lnTo>
                  <a:lnTo>
                    <a:pt x="12899" y="457219"/>
                  </a:lnTo>
                  <a:lnTo>
                    <a:pt x="28378" y="501794"/>
                  </a:lnTo>
                  <a:lnTo>
                    <a:pt x="49304" y="543503"/>
                  </a:lnTo>
                  <a:lnTo>
                    <a:pt x="75246" y="581915"/>
                  </a:lnTo>
                  <a:lnTo>
                    <a:pt x="105775" y="616600"/>
                  </a:lnTo>
                  <a:lnTo>
                    <a:pt x="140460" y="647129"/>
                  </a:lnTo>
                  <a:lnTo>
                    <a:pt x="178872" y="673071"/>
                  </a:lnTo>
                  <a:lnTo>
                    <a:pt x="220581" y="693997"/>
                  </a:lnTo>
                  <a:lnTo>
                    <a:pt x="265156" y="709476"/>
                  </a:lnTo>
                  <a:lnTo>
                    <a:pt x="312168" y="719079"/>
                  </a:lnTo>
                  <a:lnTo>
                    <a:pt x="361188" y="722376"/>
                  </a:lnTo>
                  <a:lnTo>
                    <a:pt x="410207" y="719079"/>
                  </a:lnTo>
                  <a:lnTo>
                    <a:pt x="457219" y="709476"/>
                  </a:lnTo>
                  <a:lnTo>
                    <a:pt x="501794" y="693997"/>
                  </a:lnTo>
                  <a:lnTo>
                    <a:pt x="543503" y="673071"/>
                  </a:lnTo>
                  <a:lnTo>
                    <a:pt x="581915" y="647129"/>
                  </a:lnTo>
                  <a:lnTo>
                    <a:pt x="616600" y="616600"/>
                  </a:lnTo>
                  <a:lnTo>
                    <a:pt x="647129" y="581915"/>
                  </a:lnTo>
                  <a:lnTo>
                    <a:pt x="673071" y="543503"/>
                  </a:lnTo>
                  <a:lnTo>
                    <a:pt x="693997" y="501794"/>
                  </a:lnTo>
                  <a:lnTo>
                    <a:pt x="709476" y="457219"/>
                  </a:lnTo>
                  <a:lnTo>
                    <a:pt x="719079" y="410207"/>
                  </a:lnTo>
                  <a:lnTo>
                    <a:pt x="722376" y="361188"/>
                  </a:lnTo>
                  <a:lnTo>
                    <a:pt x="719079" y="312168"/>
                  </a:lnTo>
                  <a:lnTo>
                    <a:pt x="709476" y="265156"/>
                  </a:lnTo>
                  <a:lnTo>
                    <a:pt x="693997" y="220581"/>
                  </a:lnTo>
                  <a:lnTo>
                    <a:pt x="673071" y="178872"/>
                  </a:lnTo>
                  <a:lnTo>
                    <a:pt x="647129" y="140460"/>
                  </a:lnTo>
                  <a:lnTo>
                    <a:pt x="616600" y="105775"/>
                  </a:lnTo>
                  <a:lnTo>
                    <a:pt x="581915" y="75246"/>
                  </a:lnTo>
                  <a:lnTo>
                    <a:pt x="543503" y="49304"/>
                  </a:lnTo>
                  <a:lnTo>
                    <a:pt x="501794" y="28378"/>
                  </a:lnTo>
                  <a:lnTo>
                    <a:pt x="457219" y="12899"/>
                  </a:lnTo>
                  <a:lnTo>
                    <a:pt x="410207" y="3296"/>
                  </a:lnTo>
                  <a:lnTo>
                    <a:pt x="36118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728460" y="5149595"/>
              <a:ext cx="509016" cy="356615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57741" y="2081693"/>
              <a:ext cx="902255" cy="891675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574536" y="2089404"/>
              <a:ext cx="845832" cy="845820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6621780" y="2136648"/>
              <a:ext cx="722630" cy="722630"/>
            </a:xfrm>
            <a:custGeom>
              <a:avLst/>
              <a:gdLst/>
              <a:ahLst/>
              <a:cxnLst/>
              <a:rect l="l" t="t" r="r" b="b"/>
              <a:pathLst>
                <a:path w="722629" h="722630">
                  <a:moveTo>
                    <a:pt x="361188" y="0"/>
                  </a:moveTo>
                  <a:lnTo>
                    <a:pt x="312168" y="3296"/>
                  </a:lnTo>
                  <a:lnTo>
                    <a:pt x="265156" y="12899"/>
                  </a:lnTo>
                  <a:lnTo>
                    <a:pt x="220581" y="28378"/>
                  </a:lnTo>
                  <a:lnTo>
                    <a:pt x="178872" y="49304"/>
                  </a:lnTo>
                  <a:lnTo>
                    <a:pt x="140460" y="75246"/>
                  </a:lnTo>
                  <a:lnTo>
                    <a:pt x="105775" y="105775"/>
                  </a:lnTo>
                  <a:lnTo>
                    <a:pt x="75246" y="140460"/>
                  </a:lnTo>
                  <a:lnTo>
                    <a:pt x="49304" y="178872"/>
                  </a:lnTo>
                  <a:lnTo>
                    <a:pt x="28378" y="220581"/>
                  </a:lnTo>
                  <a:lnTo>
                    <a:pt x="12899" y="265156"/>
                  </a:lnTo>
                  <a:lnTo>
                    <a:pt x="3296" y="312168"/>
                  </a:lnTo>
                  <a:lnTo>
                    <a:pt x="0" y="361188"/>
                  </a:lnTo>
                  <a:lnTo>
                    <a:pt x="3296" y="410207"/>
                  </a:lnTo>
                  <a:lnTo>
                    <a:pt x="12899" y="457219"/>
                  </a:lnTo>
                  <a:lnTo>
                    <a:pt x="28378" y="501794"/>
                  </a:lnTo>
                  <a:lnTo>
                    <a:pt x="49304" y="543503"/>
                  </a:lnTo>
                  <a:lnTo>
                    <a:pt x="75246" y="581915"/>
                  </a:lnTo>
                  <a:lnTo>
                    <a:pt x="105775" y="616600"/>
                  </a:lnTo>
                  <a:lnTo>
                    <a:pt x="140460" y="647129"/>
                  </a:lnTo>
                  <a:lnTo>
                    <a:pt x="178872" y="673071"/>
                  </a:lnTo>
                  <a:lnTo>
                    <a:pt x="220581" y="693997"/>
                  </a:lnTo>
                  <a:lnTo>
                    <a:pt x="265156" y="709476"/>
                  </a:lnTo>
                  <a:lnTo>
                    <a:pt x="312168" y="719079"/>
                  </a:lnTo>
                  <a:lnTo>
                    <a:pt x="361188" y="722376"/>
                  </a:lnTo>
                  <a:lnTo>
                    <a:pt x="410207" y="719079"/>
                  </a:lnTo>
                  <a:lnTo>
                    <a:pt x="457219" y="709476"/>
                  </a:lnTo>
                  <a:lnTo>
                    <a:pt x="501794" y="693997"/>
                  </a:lnTo>
                  <a:lnTo>
                    <a:pt x="543503" y="673071"/>
                  </a:lnTo>
                  <a:lnTo>
                    <a:pt x="581915" y="647129"/>
                  </a:lnTo>
                  <a:lnTo>
                    <a:pt x="616600" y="616600"/>
                  </a:lnTo>
                  <a:lnTo>
                    <a:pt x="647129" y="581915"/>
                  </a:lnTo>
                  <a:lnTo>
                    <a:pt x="673071" y="543503"/>
                  </a:lnTo>
                  <a:lnTo>
                    <a:pt x="693997" y="501794"/>
                  </a:lnTo>
                  <a:lnTo>
                    <a:pt x="709476" y="457219"/>
                  </a:lnTo>
                  <a:lnTo>
                    <a:pt x="719079" y="410207"/>
                  </a:lnTo>
                  <a:lnTo>
                    <a:pt x="722376" y="361188"/>
                  </a:lnTo>
                  <a:lnTo>
                    <a:pt x="719079" y="312168"/>
                  </a:lnTo>
                  <a:lnTo>
                    <a:pt x="709476" y="265156"/>
                  </a:lnTo>
                  <a:lnTo>
                    <a:pt x="693997" y="220581"/>
                  </a:lnTo>
                  <a:lnTo>
                    <a:pt x="673071" y="178872"/>
                  </a:lnTo>
                  <a:lnTo>
                    <a:pt x="647129" y="140460"/>
                  </a:lnTo>
                  <a:lnTo>
                    <a:pt x="616600" y="105775"/>
                  </a:lnTo>
                  <a:lnTo>
                    <a:pt x="581915" y="75246"/>
                  </a:lnTo>
                  <a:lnTo>
                    <a:pt x="543503" y="49304"/>
                  </a:lnTo>
                  <a:lnTo>
                    <a:pt x="501794" y="28378"/>
                  </a:lnTo>
                  <a:lnTo>
                    <a:pt x="457219" y="12899"/>
                  </a:lnTo>
                  <a:lnTo>
                    <a:pt x="410207" y="3296"/>
                  </a:lnTo>
                  <a:lnTo>
                    <a:pt x="36118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781799" y="2308860"/>
              <a:ext cx="403859" cy="377951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57741" y="3014381"/>
              <a:ext cx="902255" cy="891675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574536" y="3022091"/>
              <a:ext cx="845832" cy="845820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6621780" y="3069336"/>
              <a:ext cx="722630" cy="722630"/>
            </a:xfrm>
            <a:custGeom>
              <a:avLst/>
              <a:gdLst/>
              <a:ahLst/>
              <a:cxnLst/>
              <a:rect l="l" t="t" r="r" b="b"/>
              <a:pathLst>
                <a:path w="722629" h="722629">
                  <a:moveTo>
                    <a:pt x="361188" y="0"/>
                  </a:moveTo>
                  <a:lnTo>
                    <a:pt x="312168" y="3296"/>
                  </a:lnTo>
                  <a:lnTo>
                    <a:pt x="265156" y="12899"/>
                  </a:lnTo>
                  <a:lnTo>
                    <a:pt x="220581" y="28378"/>
                  </a:lnTo>
                  <a:lnTo>
                    <a:pt x="178872" y="49304"/>
                  </a:lnTo>
                  <a:lnTo>
                    <a:pt x="140460" y="75246"/>
                  </a:lnTo>
                  <a:lnTo>
                    <a:pt x="105775" y="105775"/>
                  </a:lnTo>
                  <a:lnTo>
                    <a:pt x="75246" y="140460"/>
                  </a:lnTo>
                  <a:lnTo>
                    <a:pt x="49304" y="178872"/>
                  </a:lnTo>
                  <a:lnTo>
                    <a:pt x="28378" y="220581"/>
                  </a:lnTo>
                  <a:lnTo>
                    <a:pt x="12899" y="265156"/>
                  </a:lnTo>
                  <a:lnTo>
                    <a:pt x="3296" y="312168"/>
                  </a:lnTo>
                  <a:lnTo>
                    <a:pt x="0" y="361188"/>
                  </a:lnTo>
                  <a:lnTo>
                    <a:pt x="3296" y="410207"/>
                  </a:lnTo>
                  <a:lnTo>
                    <a:pt x="12899" y="457219"/>
                  </a:lnTo>
                  <a:lnTo>
                    <a:pt x="28378" y="501794"/>
                  </a:lnTo>
                  <a:lnTo>
                    <a:pt x="49304" y="543503"/>
                  </a:lnTo>
                  <a:lnTo>
                    <a:pt x="75246" y="581915"/>
                  </a:lnTo>
                  <a:lnTo>
                    <a:pt x="105775" y="616600"/>
                  </a:lnTo>
                  <a:lnTo>
                    <a:pt x="140460" y="647129"/>
                  </a:lnTo>
                  <a:lnTo>
                    <a:pt x="178872" y="673071"/>
                  </a:lnTo>
                  <a:lnTo>
                    <a:pt x="220581" y="693997"/>
                  </a:lnTo>
                  <a:lnTo>
                    <a:pt x="265156" y="709476"/>
                  </a:lnTo>
                  <a:lnTo>
                    <a:pt x="312168" y="719079"/>
                  </a:lnTo>
                  <a:lnTo>
                    <a:pt x="361188" y="722376"/>
                  </a:lnTo>
                  <a:lnTo>
                    <a:pt x="410207" y="719079"/>
                  </a:lnTo>
                  <a:lnTo>
                    <a:pt x="457219" y="709476"/>
                  </a:lnTo>
                  <a:lnTo>
                    <a:pt x="501794" y="693997"/>
                  </a:lnTo>
                  <a:lnTo>
                    <a:pt x="543503" y="673071"/>
                  </a:lnTo>
                  <a:lnTo>
                    <a:pt x="581915" y="647129"/>
                  </a:lnTo>
                  <a:lnTo>
                    <a:pt x="616600" y="616600"/>
                  </a:lnTo>
                  <a:lnTo>
                    <a:pt x="647129" y="581915"/>
                  </a:lnTo>
                  <a:lnTo>
                    <a:pt x="673071" y="543503"/>
                  </a:lnTo>
                  <a:lnTo>
                    <a:pt x="693997" y="501794"/>
                  </a:lnTo>
                  <a:lnTo>
                    <a:pt x="709476" y="457219"/>
                  </a:lnTo>
                  <a:lnTo>
                    <a:pt x="719079" y="410207"/>
                  </a:lnTo>
                  <a:lnTo>
                    <a:pt x="722376" y="361188"/>
                  </a:lnTo>
                  <a:lnTo>
                    <a:pt x="719079" y="312168"/>
                  </a:lnTo>
                  <a:lnTo>
                    <a:pt x="709476" y="265156"/>
                  </a:lnTo>
                  <a:lnTo>
                    <a:pt x="693997" y="220581"/>
                  </a:lnTo>
                  <a:lnTo>
                    <a:pt x="673071" y="178872"/>
                  </a:lnTo>
                  <a:lnTo>
                    <a:pt x="647129" y="140460"/>
                  </a:lnTo>
                  <a:lnTo>
                    <a:pt x="616600" y="105775"/>
                  </a:lnTo>
                  <a:lnTo>
                    <a:pt x="581915" y="75246"/>
                  </a:lnTo>
                  <a:lnTo>
                    <a:pt x="543503" y="49304"/>
                  </a:lnTo>
                  <a:lnTo>
                    <a:pt x="501794" y="28378"/>
                  </a:lnTo>
                  <a:lnTo>
                    <a:pt x="457219" y="12899"/>
                  </a:lnTo>
                  <a:lnTo>
                    <a:pt x="410207" y="3296"/>
                  </a:lnTo>
                  <a:lnTo>
                    <a:pt x="36118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6761988" y="3209543"/>
              <a:ext cx="441959" cy="440690"/>
            </a:xfrm>
            <a:custGeom>
              <a:avLst/>
              <a:gdLst/>
              <a:ahLst/>
              <a:cxnLst/>
              <a:rect l="l" t="t" r="r" b="b"/>
              <a:pathLst>
                <a:path w="441959" h="440689">
                  <a:moveTo>
                    <a:pt x="243840" y="309372"/>
                  </a:moveTo>
                  <a:lnTo>
                    <a:pt x="242265" y="301371"/>
                  </a:lnTo>
                  <a:lnTo>
                    <a:pt x="242100" y="300507"/>
                  </a:lnTo>
                  <a:lnTo>
                    <a:pt x="237363" y="293230"/>
                  </a:lnTo>
                  <a:lnTo>
                    <a:pt x="230327" y="288328"/>
                  </a:lnTo>
                  <a:lnTo>
                    <a:pt x="228346" y="287909"/>
                  </a:lnTo>
                  <a:lnTo>
                    <a:pt x="228346" y="305943"/>
                  </a:lnTo>
                  <a:lnTo>
                    <a:pt x="228346" y="313944"/>
                  </a:lnTo>
                  <a:lnTo>
                    <a:pt x="225044" y="317373"/>
                  </a:lnTo>
                  <a:lnTo>
                    <a:pt x="219583" y="316230"/>
                  </a:lnTo>
                  <a:lnTo>
                    <a:pt x="216154" y="316230"/>
                  </a:lnTo>
                  <a:lnTo>
                    <a:pt x="212852" y="311658"/>
                  </a:lnTo>
                  <a:lnTo>
                    <a:pt x="212852" y="308229"/>
                  </a:lnTo>
                  <a:lnTo>
                    <a:pt x="213995" y="304800"/>
                  </a:lnTo>
                  <a:lnTo>
                    <a:pt x="217297" y="301371"/>
                  </a:lnTo>
                  <a:lnTo>
                    <a:pt x="225044" y="301371"/>
                  </a:lnTo>
                  <a:lnTo>
                    <a:pt x="228346" y="305943"/>
                  </a:lnTo>
                  <a:lnTo>
                    <a:pt x="228346" y="287909"/>
                  </a:lnTo>
                  <a:lnTo>
                    <a:pt x="199644" y="309372"/>
                  </a:lnTo>
                  <a:lnTo>
                    <a:pt x="201371" y="318249"/>
                  </a:lnTo>
                  <a:lnTo>
                    <a:pt x="206121" y="325526"/>
                  </a:lnTo>
                  <a:lnTo>
                    <a:pt x="213144" y="330428"/>
                  </a:lnTo>
                  <a:lnTo>
                    <a:pt x="221742" y="332232"/>
                  </a:lnTo>
                  <a:lnTo>
                    <a:pt x="230327" y="330428"/>
                  </a:lnTo>
                  <a:lnTo>
                    <a:pt x="237363" y="325526"/>
                  </a:lnTo>
                  <a:lnTo>
                    <a:pt x="242100" y="318249"/>
                  </a:lnTo>
                  <a:lnTo>
                    <a:pt x="242265" y="317373"/>
                  </a:lnTo>
                  <a:lnTo>
                    <a:pt x="243840" y="309372"/>
                  </a:lnTo>
                  <a:close/>
                </a:path>
                <a:path w="441959" h="440689">
                  <a:moveTo>
                    <a:pt x="289560" y="207264"/>
                  </a:moveTo>
                  <a:lnTo>
                    <a:pt x="286258" y="204216"/>
                  </a:lnTo>
                  <a:lnTo>
                    <a:pt x="62738" y="204216"/>
                  </a:lnTo>
                  <a:lnTo>
                    <a:pt x="59436" y="207264"/>
                  </a:lnTo>
                  <a:lnTo>
                    <a:pt x="59436" y="213360"/>
                  </a:lnTo>
                  <a:lnTo>
                    <a:pt x="62738" y="216408"/>
                  </a:lnTo>
                  <a:lnTo>
                    <a:pt x="281686" y="216408"/>
                  </a:lnTo>
                  <a:lnTo>
                    <a:pt x="286258" y="216408"/>
                  </a:lnTo>
                  <a:lnTo>
                    <a:pt x="289560" y="213360"/>
                  </a:lnTo>
                  <a:lnTo>
                    <a:pt x="289560" y="207264"/>
                  </a:lnTo>
                  <a:close/>
                </a:path>
                <a:path w="441959" h="440689">
                  <a:moveTo>
                    <a:pt x="367284" y="161544"/>
                  </a:moveTo>
                  <a:lnTo>
                    <a:pt x="363982" y="158496"/>
                  </a:lnTo>
                  <a:lnTo>
                    <a:pt x="62738" y="158496"/>
                  </a:lnTo>
                  <a:lnTo>
                    <a:pt x="59436" y="161544"/>
                  </a:lnTo>
                  <a:lnTo>
                    <a:pt x="59436" y="167640"/>
                  </a:lnTo>
                  <a:lnTo>
                    <a:pt x="62738" y="170688"/>
                  </a:lnTo>
                  <a:lnTo>
                    <a:pt x="359537" y="170688"/>
                  </a:lnTo>
                  <a:lnTo>
                    <a:pt x="363982" y="170688"/>
                  </a:lnTo>
                  <a:lnTo>
                    <a:pt x="367284" y="167640"/>
                  </a:lnTo>
                  <a:lnTo>
                    <a:pt x="367284" y="161544"/>
                  </a:lnTo>
                  <a:close/>
                </a:path>
                <a:path w="441959" h="440689">
                  <a:moveTo>
                    <a:pt x="385572" y="89916"/>
                  </a:moveTo>
                  <a:lnTo>
                    <a:pt x="383400" y="79159"/>
                  </a:lnTo>
                  <a:lnTo>
                    <a:pt x="381736" y="76708"/>
                  </a:lnTo>
                  <a:lnTo>
                    <a:pt x="377456" y="70446"/>
                  </a:lnTo>
                  <a:lnTo>
                    <a:pt x="371094" y="66281"/>
                  </a:lnTo>
                  <a:lnTo>
                    <a:pt x="371094" y="82296"/>
                  </a:lnTo>
                  <a:lnTo>
                    <a:pt x="371094" y="97536"/>
                  </a:lnTo>
                  <a:lnTo>
                    <a:pt x="365506" y="103124"/>
                  </a:lnTo>
                  <a:lnTo>
                    <a:pt x="76454" y="103124"/>
                  </a:lnTo>
                  <a:lnTo>
                    <a:pt x="70866" y="97536"/>
                  </a:lnTo>
                  <a:lnTo>
                    <a:pt x="70866" y="82296"/>
                  </a:lnTo>
                  <a:lnTo>
                    <a:pt x="76454" y="76708"/>
                  </a:lnTo>
                  <a:lnTo>
                    <a:pt x="365506" y="76708"/>
                  </a:lnTo>
                  <a:lnTo>
                    <a:pt x="371094" y="82296"/>
                  </a:lnTo>
                  <a:lnTo>
                    <a:pt x="371094" y="66281"/>
                  </a:lnTo>
                  <a:lnTo>
                    <a:pt x="368579" y="64617"/>
                  </a:lnTo>
                  <a:lnTo>
                    <a:pt x="357632" y="62484"/>
                  </a:lnTo>
                  <a:lnTo>
                    <a:pt x="84328" y="62484"/>
                  </a:lnTo>
                  <a:lnTo>
                    <a:pt x="73367" y="64617"/>
                  </a:lnTo>
                  <a:lnTo>
                    <a:pt x="64490" y="70446"/>
                  </a:lnTo>
                  <a:lnTo>
                    <a:pt x="58547" y="79159"/>
                  </a:lnTo>
                  <a:lnTo>
                    <a:pt x="56388" y="89916"/>
                  </a:lnTo>
                  <a:lnTo>
                    <a:pt x="58547" y="100685"/>
                  </a:lnTo>
                  <a:lnTo>
                    <a:pt x="64490" y="109397"/>
                  </a:lnTo>
                  <a:lnTo>
                    <a:pt x="73367" y="115227"/>
                  </a:lnTo>
                  <a:lnTo>
                    <a:pt x="84328" y="117348"/>
                  </a:lnTo>
                  <a:lnTo>
                    <a:pt x="358775" y="117348"/>
                  </a:lnTo>
                  <a:lnTo>
                    <a:pt x="369544" y="115227"/>
                  </a:lnTo>
                  <a:lnTo>
                    <a:pt x="378028" y="109397"/>
                  </a:lnTo>
                  <a:lnTo>
                    <a:pt x="382016" y="103124"/>
                  </a:lnTo>
                  <a:lnTo>
                    <a:pt x="383578" y="100685"/>
                  </a:lnTo>
                  <a:lnTo>
                    <a:pt x="385572" y="89916"/>
                  </a:lnTo>
                  <a:close/>
                </a:path>
                <a:path w="441959" h="440689">
                  <a:moveTo>
                    <a:pt x="441960" y="36830"/>
                  </a:moveTo>
                  <a:lnTo>
                    <a:pt x="439267" y="22618"/>
                  </a:lnTo>
                  <a:lnTo>
                    <a:pt x="439178" y="22136"/>
                  </a:lnTo>
                  <a:lnTo>
                    <a:pt x="434898" y="15621"/>
                  </a:lnTo>
                  <a:lnTo>
                    <a:pt x="431584" y="10604"/>
                  </a:lnTo>
                  <a:lnTo>
                    <a:pt x="431495" y="10464"/>
                  </a:lnTo>
                  <a:lnTo>
                    <a:pt x="427482" y="7823"/>
                  </a:lnTo>
                  <a:lnTo>
                    <a:pt x="427482" y="40132"/>
                  </a:lnTo>
                  <a:lnTo>
                    <a:pt x="427482" y="264287"/>
                  </a:lnTo>
                  <a:lnTo>
                    <a:pt x="426339" y="265430"/>
                  </a:lnTo>
                  <a:lnTo>
                    <a:pt x="426339" y="279908"/>
                  </a:lnTo>
                  <a:lnTo>
                    <a:pt x="426339" y="315595"/>
                  </a:lnTo>
                  <a:lnTo>
                    <a:pt x="424713" y="325361"/>
                  </a:lnTo>
                  <a:lnTo>
                    <a:pt x="420065" y="332714"/>
                  </a:lnTo>
                  <a:lnTo>
                    <a:pt x="412673" y="337350"/>
                  </a:lnTo>
                  <a:lnTo>
                    <a:pt x="402844" y="338975"/>
                  </a:lnTo>
                  <a:lnTo>
                    <a:pt x="37973" y="338975"/>
                  </a:lnTo>
                  <a:lnTo>
                    <a:pt x="28194" y="337350"/>
                  </a:lnTo>
                  <a:lnTo>
                    <a:pt x="20789" y="332714"/>
                  </a:lnTo>
                  <a:lnTo>
                    <a:pt x="16103" y="325361"/>
                  </a:lnTo>
                  <a:lnTo>
                    <a:pt x="14478" y="315595"/>
                  </a:lnTo>
                  <a:lnTo>
                    <a:pt x="14478" y="280924"/>
                  </a:lnTo>
                  <a:lnTo>
                    <a:pt x="15621" y="279908"/>
                  </a:lnTo>
                  <a:lnTo>
                    <a:pt x="426339" y="279908"/>
                  </a:lnTo>
                  <a:lnTo>
                    <a:pt x="426339" y="265430"/>
                  </a:lnTo>
                  <a:lnTo>
                    <a:pt x="220980" y="265430"/>
                  </a:lnTo>
                  <a:lnTo>
                    <a:pt x="120523" y="265010"/>
                  </a:lnTo>
                  <a:lnTo>
                    <a:pt x="64693" y="265010"/>
                  </a:lnTo>
                  <a:lnTo>
                    <a:pt x="20066" y="265430"/>
                  </a:lnTo>
                  <a:lnTo>
                    <a:pt x="16764" y="265430"/>
                  </a:lnTo>
                  <a:lnTo>
                    <a:pt x="15621" y="264287"/>
                  </a:lnTo>
                  <a:lnTo>
                    <a:pt x="15621" y="40132"/>
                  </a:lnTo>
                  <a:lnTo>
                    <a:pt x="17246" y="29718"/>
                  </a:lnTo>
                  <a:lnTo>
                    <a:pt x="21945" y="22136"/>
                  </a:lnTo>
                  <a:lnTo>
                    <a:pt x="29705" y="17259"/>
                  </a:lnTo>
                  <a:lnTo>
                    <a:pt x="40132" y="15621"/>
                  </a:lnTo>
                  <a:lnTo>
                    <a:pt x="401828" y="15621"/>
                  </a:lnTo>
                  <a:lnTo>
                    <a:pt x="412851" y="17259"/>
                  </a:lnTo>
                  <a:lnTo>
                    <a:pt x="420954" y="22136"/>
                  </a:lnTo>
                  <a:lnTo>
                    <a:pt x="425805" y="29718"/>
                  </a:lnTo>
                  <a:lnTo>
                    <a:pt x="427482" y="40132"/>
                  </a:lnTo>
                  <a:lnTo>
                    <a:pt x="427482" y="7823"/>
                  </a:lnTo>
                  <a:lnTo>
                    <a:pt x="419849" y="2794"/>
                  </a:lnTo>
                  <a:lnTo>
                    <a:pt x="405130" y="0"/>
                  </a:lnTo>
                  <a:lnTo>
                    <a:pt x="37973" y="0"/>
                  </a:lnTo>
                  <a:lnTo>
                    <a:pt x="22606" y="2794"/>
                  </a:lnTo>
                  <a:lnTo>
                    <a:pt x="10604" y="10604"/>
                  </a:lnTo>
                  <a:lnTo>
                    <a:pt x="2781" y="22618"/>
                  </a:lnTo>
                  <a:lnTo>
                    <a:pt x="0" y="37973"/>
                  </a:lnTo>
                  <a:lnTo>
                    <a:pt x="0" y="313309"/>
                  </a:lnTo>
                  <a:lnTo>
                    <a:pt x="2781" y="328676"/>
                  </a:lnTo>
                  <a:lnTo>
                    <a:pt x="10604" y="340677"/>
                  </a:lnTo>
                  <a:lnTo>
                    <a:pt x="22606" y="348500"/>
                  </a:lnTo>
                  <a:lnTo>
                    <a:pt x="37973" y="351282"/>
                  </a:lnTo>
                  <a:lnTo>
                    <a:pt x="158496" y="351282"/>
                  </a:lnTo>
                  <a:lnTo>
                    <a:pt x="154482" y="361962"/>
                  </a:lnTo>
                  <a:lnTo>
                    <a:pt x="146875" y="382905"/>
                  </a:lnTo>
                  <a:lnTo>
                    <a:pt x="142875" y="393573"/>
                  </a:lnTo>
                  <a:lnTo>
                    <a:pt x="142875" y="395859"/>
                  </a:lnTo>
                  <a:lnTo>
                    <a:pt x="126111" y="395859"/>
                  </a:lnTo>
                  <a:lnTo>
                    <a:pt x="117411" y="397624"/>
                  </a:lnTo>
                  <a:lnTo>
                    <a:pt x="110312" y="402399"/>
                  </a:lnTo>
                  <a:lnTo>
                    <a:pt x="105511" y="409473"/>
                  </a:lnTo>
                  <a:lnTo>
                    <a:pt x="103759" y="418084"/>
                  </a:lnTo>
                  <a:lnTo>
                    <a:pt x="103759" y="438150"/>
                  </a:lnTo>
                  <a:lnTo>
                    <a:pt x="106045" y="440436"/>
                  </a:lnTo>
                  <a:lnTo>
                    <a:pt x="337058" y="440436"/>
                  </a:lnTo>
                  <a:lnTo>
                    <a:pt x="339344" y="437134"/>
                  </a:lnTo>
                  <a:lnTo>
                    <a:pt x="339344" y="428117"/>
                  </a:lnTo>
                  <a:lnTo>
                    <a:pt x="339344" y="418084"/>
                  </a:lnTo>
                  <a:lnTo>
                    <a:pt x="338112" y="412623"/>
                  </a:lnTo>
                  <a:lnTo>
                    <a:pt x="337566" y="410133"/>
                  </a:lnTo>
                  <a:lnTo>
                    <a:pt x="332740" y="403402"/>
                  </a:lnTo>
                  <a:lnTo>
                    <a:pt x="325882" y="398932"/>
                  </a:lnTo>
                  <a:lnTo>
                    <a:pt x="325882" y="418084"/>
                  </a:lnTo>
                  <a:lnTo>
                    <a:pt x="323596" y="425958"/>
                  </a:lnTo>
                  <a:lnTo>
                    <a:pt x="322580" y="428117"/>
                  </a:lnTo>
                  <a:lnTo>
                    <a:pt x="321437" y="427101"/>
                  </a:lnTo>
                  <a:lnTo>
                    <a:pt x="118364" y="427101"/>
                  </a:lnTo>
                  <a:lnTo>
                    <a:pt x="118364" y="414782"/>
                  </a:lnTo>
                  <a:lnTo>
                    <a:pt x="120523" y="412623"/>
                  </a:lnTo>
                  <a:lnTo>
                    <a:pt x="321437" y="412623"/>
                  </a:lnTo>
                  <a:lnTo>
                    <a:pt x="325882" y="418084"/>
                  </a:lnTo>
                  <a:lnTo>
                    <a:pt x="325882" y="398932"/>
                  </a:lnTo>
                  <a:lnTo>
                    <a:pt x="325628" y="398754"/>
                  </a:lnTo>
                  <a:lnTo>
                    <a:pt x="316992" y="397014"/>
                  </a:lnTo>
                  <a:lnTo>
                    <a:pt x="300228" y="397014"/>
                  </a:lnTo>
                  <a:lnTo>
                    <a:pt x="299085" y="394716"/>
                  </a:lnTo>
                  <a:lnTo>
                    <a:pt x="295554" y="384683"/>
                  </a:lnTo>
                  <a:lnTo>
                    <a:pt x="291693" y="374510"/>
                  </a:lnTo>
                  <a:lnTo>
                    <a:pt x="284607" y="356374"/>
                  </a:lnTo>
                  <a:lnTo>
                    <a:pt x="284607" y="397014"/>
                  </a:lnTo>
                  <a:lnTo>
                    <a:pt x="158496" y="397014"/>
                  </a:lnTo>
                  <a:lnTo>
                    <a:pt x="162039" y="386257"/>
                  </a:lnTo>
                  <a:lnTo>
                    <a:pt x="166014" y="375754"/>
                  </a:lnTo>
                  <a:lnTo>
                    <a:pt x="170421" y="365277"/>
                  </a:lnTo>
                  <a:lnTo>
                    <a:pt x="175260" y="354584"/>
                  </a:lnTo>
                  <a:lnTo>
                    <a:pt x="176276" y="351282"/>
                  </a:lnTo>
                  <a:lnTo>
                    <a:pt x="178562" y="352298"/>
                  </a:lnTo>
                  <a:lnTo>
                    <a:pt x="267843" y="352298"/>
                  </a:lnTo>
                  <a:lnTo>
                    <a:pt x="271018" y="361962"/>
                  </a:lnTo>
                  <a:lnTo>
                    <a:pt x="271145" y="362331"/>
                  </a:lnTo>
                  <a:lnTo>
                    <a:pt x="274548" y="370903"/>
                  </a:lnTo>
                  <a:lnTo>
                    <a:pt x="281266" y="388442"/>
                  </a:lnTo>
                  <a:lnTo>
                    <a:pt x="284607" y="397014"/>
                  </a:lnTo>
                  <a:lnTo>
                    <a:pt x="284607" y="356374"/>
                  </a:lnTo>
                  <a:lnTo>
                    <a:pt x="283464" y="353441"/>
                  </a:lnTo>
                  <a:lnTo>
                    <a:pt x="286766" y="353441"/>
                  </a:lnTo>
                  <a:lnTo>
                    <a:pt x="289052" y="352298"/>
                  </a:lnTo>
                  <a:lnTo>
                    <a:pt x="403987" y="352298"/>
                  </a:lnTo>
                  <a:lnTo>
                    <a:pt x="419341" y="349529"/>
                  </a:lnTo>
                  <a:lnTo>
                    <a:pt x="431355" y="341858"/>
                  </a:lnTo>
                  <a:lnTo>
                    <a:pt x="433285" y="338975"/>
                  </a:lnTo>
                  <a:lnTo>
                    <a:pt x="439166" y="330225"/>
                  </a:lnTo>
                  <a:lnTo>
                    <a:pt x="441960" y="315595"/>
                  </a:lnTo>
                  <a:lnTo>
                    <a:pt x="441960" y="279908"/>
                  </a:lnTo>
                  <a:lnTo>
                    <a:pt x="441960" y="265430"/>
                  </a:lnTo>
                  <a:lnTo>
                    <a:pt x="441960" y="36830"/>
                  </a:lnTo>
                  <a:close/>
                </a:path>
              </a:pathLst>
            </a:custGeom>
            <a:solidFill>
              <a:srgbClr val="5F5F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6" name="object 36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987013" y="3570666"/>
              <a:ext cx="1568248" cy="682857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160775" y="3588994"/>
              <a:ext cx="1225308" cy="687349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3003803" y="3578352"/>
              <a:ext cx="1484630" cy="608330"/>
            </a:xfrm>
            <a:custGeom>
              <a:avLst/>
              <a:gdLst/>
              <a:ahLst/>
              <a:cxnLst/>
              <a:rect l="l" t="t" r="r" b="b"/>
              <a:pathLst>
                <a:path w="1484629" h="608329">
                  <a:moveTo>
                    <a:pt x="1346072" y="0"/>
                  </a:moveTo>
                  <a:lnTo>
                    <a:pt x="138302" y="0"/>
                  </a:lnTo>
                  <a:lnTo>
                    <a:pt x="94561" y="7043"/>
                  </a:lnTo>
                  <a:lnTo>
                    <a:pt x="56592" y="26663"/>
                  </a:lnTo>
                  <a:lnTo>
                    <a:pt x="26663" y="56592"/>
                  </a:lnTo>
                  <a:lnTo>
                    <a:pt x="7043" y="94561"/>
                  </a:lnTo>
                  <a:lnTo>
                    <a:pt x="0" y="138303"/>
                  </a:lnTo>
                  <a:lnTo>
                    <a:pt x="0" y="469773"/>
                  </a:lnTo>
                  <a:lnTo>
                    <a:pt x="7043" y="513514"/>
                  </a:lnTo>
                  <a:lnTo>
                    <a:pt x="26663" y="551483"/>
                  </a:lnTo>
                  <a:lnTo>
                    <a:pt x="56592" y="581412"/>
                  </a:lnTo>
                  <a:lnTo>
                    <a:pt x="94561" y="601032"/>
                  </a:lnTo>
                  <a:lnTo>
                    <a:pt x="138302" y="608076"/>
                  </a:lnTo>
                  <a:lnTo>
                    <a:pt x="1346072" y="608076"/>
                  </a:lnTo>
                  <a:lnTo>
                    <a:pt x="1389814" y="601032"/>
                  </a:lnTo>
                  <a:lnTo>
                    <a:pt x="1427783" y="581412"/>
                  </a:lnTo>
                  <a:lnTo>
                    <a:pt x="1457712" y="551483"/>
                  </a:lnTo>
                  <a:lnTo>
                    <a:pt x="1477332" y="513514"/>
                  </a:lnTo>
                  <a:lnTo>
                    <a:pt x="1484375" y="469773"/>
                  </a:lnTo>
                  <a:lnTo>
                    <a:pt x="1484375" y="138303"/>
                  </a:lnTo>
                  <a:lnTo>
                    <a:pt x="1477332" y="94561"/>
                  </a:lnTo>
                  <a:lnTo>
                    <a:pt x="1457712" y="56592"/>
                  </a:lnTo>
                  <a:lnTo>
                    <a:pt x="1427783" y="26663"/>
                  </a:lnTo>
                  <a:lnTo>
                    <a:pt x="1389814" y="7043"/>
                  </a:lnTo>
                  <a:lnTo>
                    <a:pt x="134607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9" name="object 39"/>
          <p:cNvSpPr txBox="1"/>
          <p:nvPr/>
        </p:nvSpPr>
        <p:spPr>
          <a:xfrm>
            <a:off x="865428" y="2241880"/>
            <a:ext cx="750570" cy="5753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2069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087150"/>
                </a:solidFill>
                <a:latin typeface="Tahoma"/>
                <a:cs typeface="Tahoma"/>
              </a:rPr>
              <a:t>Annual</a:t>
            </a:r>
            <a:endParaRPr sz="18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800" spc="-10" dirty="0">
                <a:solidFill>
                  <a:srgbClr val="087150"/>
                </a:solidFill>
                <a:latin typeface="Tahoma"/>
                <a:cs typeface="Tahoma"/>
              </a:rPr>
              <a:t>reports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484123" y="3175253"/>
            <a:ext cx="1132205" cy="25482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715" algn="r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087150"/>
                </a:solidFill>
                <a:latin typeface="Tahoma"/>
                <a:cs typeface="Tahoma"/>
              </a:rPr>
              <a:t>Operations</a:t>
            </a:r>
            <a:endParaRPr sz="1800">
              <a:latin typeface="Tahoma"/>
              <a:cs typeface="Tahoma"/>
            </a:endParaRPr>
          </a:p>
          <a:p>
            <a:pPr marR="5080" algn="r">
              <a:lnSpc>
                <a:spcPct val="100000"/>
              </a:lnSpc>
            </a:pPr>
            <a:r>
              <a:rPr sz="1800" spc="-10" dirty="0">
                <a:solidFill>
                  <a:srgbClr val="087150"/>
                </a:solidFill>
                <a:latin typeface="Tahoma"/>
                <a:cs typeface="Tahoma"/>
              </a:rPr>
              <a:t>reports</a:t>
            </a:r>
            <a:endParaRPr sz="1800">
              <a:latin typeface="Tahoma"/>
              <a:cs typeface="Tahoma"/>
            </a:endParaRPr>
          </a:p>
          <a:p>
            <a:pPr marL="29209" marR="6350" indent="111125" algn="r">
              <a:lnSpc>
                <a:spcPct val="100000"/>
              </a:lnSpc>
              <a:spcBef>
                <a:spcPts val="1590"/>
              </a:spcBef>
            </a:pPr>
            <a:r>
              <a:rPr sz="1800" dirty="0">
                <a:solidFill>
                  <a:srgbClr val="087150"/>
                </a:solidFill>
                <a:latin typeface="Tahoma"/>
                <a:cs typeface="Tahoma"/>
              </a:rPr>
              <a:t>Front-</a:t>
            </a:r>
            <a:r>
              <a:rPr sz="1800" spc="-20" dirty="0">
                <a:solidFill>
                  <a:srgbClr val="087150"/>
                </a:solidFill>
                <a:latin typeface="Tahoma"/>
                <a:cs typeface="Tahoma"/>
              </a:rPr>
              <a:t>line </a:t>
            </a:r>
            <a:r>
              <a:rPr sz="1800" spc="-35" dirty="0">
                <a:solidFill>
                  <a:srgbClr val="087150"/>
                </a:solidFill>
                <a:latin typeface="Tahoma"/>
                <a:cs typeface="Tahoma"/>
              </a:rPr>
              <a:t>employees’</a:t>
            </a:r>
            <a:endParaRPr sz="1800">
              <a:latin typeface="Tahoma"/>
              <a:cs typeface="Tahoma"/>
            </a:endParaRPr>
          </a:p>
          <a:p>
            <a:pPr marR="5080" algn="r">
              <a:lnSpc>
                <a:spcPct val="100000"/>
              </a:lnSpc>
            </a:pPr>
            <a:r>
              <a:rPr sz="1800" spc="-10" dirty="0">
                <a:solidFill>
                  <a:srgbClr val="087150"/>
                </a:solidFill>
                <a:latin typeface="Tahoma"/>
                <a:cs typeface="Tahoma"/>
              </a:rPr>
              <a:t>inputs</a:t>
            </a:r>
            <a:endParaRPr sz="1800">
              <a:latin typeface="Tahoma"/>
              <a:cs typeface="Tahoma"/>
            </a:endParaRPr>
          </a:p>
          <a:p>
            <a:pPr marL="121920" marR="6985" indent="-6350" algn="r">
              <a:lnSpc>
                <a:spcPct val="100000"/>
              </a:lnSpc>
              <a:spcBef>
                <a:spcPts val="995"/>
              </a:spcBef>
            </a:pPr>
            <a:r>
              <a:rPr sz="1800" dirty="0">
                <a:solidFill>
                  <a:srgbClr val="087150"/>
                </a:solidFill>
                <a:latin typeface="Tahoma"/>
                <a:cs typeface="Tahoma"/>
              </a:rPr>
              <a:t>Board</a:t>
            </a:r>
            <a:r>
              <a:rPr sz="1800" spc="-175" dirty="0">
                <a:solidFill>
                  <a:srgbClr val="087150"/>
                </a:solidFill>
                <a:latin typeface="Tahoma"/>
                <a:cs typeface="Tahoma"/>
              </a:rPr>
              <a:t> </a:t>
            </a:r>
            <a:r>
              <a:rPr sz="1800" spc="-50" dirty="0">
                <a:solidFill>
                  <a:srgbClr val="087150"/>
                </a:solidFill>
                <a:latin typeface="Tahoma"/>
                <a:cs typeface="Tahoma"/>
              </a:rPr>
              <a:t>and managers’</a:t>
            </a:r>
            <a:endParaRPr sz="1800">
              <a:latin typeface="Tahoma"/>
              <a:cs typeface="Tahoma"/>
            </a:endParaRPr>
          </a:p>
          <a:p>
            <a:pPr marR="5080" algn="r">
              <a:lnSpc>
                <a:spcPct val="100000"/>
              </a:lnSpc>
            </a:pPr>
            <a:r>
              <a:rPr sz="1800" spc="-10" dirty="0">
                <a:solidFill>
                  <a:srgbClr val="087150"/>
                </a:solidFill>
                <a:latin typeface="Tahoma"/>
                <a:cs typeface="Tahoma"/>
              </a:rPr>
              <a:t>inputs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7543038" y="2191639"/>
            <a:ext cx="126111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5F5F5F"/>
                </a:solidFill>
                <a:latin typeface="Tahoma"/>
                <a:cs typeface="Tahoma"/>
              </a:rPr>
              <a:t>Competitors reports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7543038" y="3136468"/>
            <a:ext cx="1065530" cy="5753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5F5F5F"/>
                </a:solidFill>
                <a:latin typeface="Tahoma"/>
                <a:cs typeface="Tahoma"/>
              </a:rPr>
              <a:t>Online</a:t>
            </a:r>
            <a:endParaRPr sz="18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800" spc="-30" dirty="0">
                <a:solidFill>
                  <a:srgbClr val="5F5F5F"/>
                </a:solidFill>
                <a:latin typeface="Tahoma"/>
                <a:cs typeface="Tahoma"/>
              </a:rPr>
              <a:t>catalogues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7543038" y="4191761"/>
            <a:ext cx="7759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5F5F5F"/>
                </a:solidFill>
                <a:latin typeface="Tahoma"/>
                <a:cs typeface="Tahoma"/>
              </a:rPr>
              <a:t>Experts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7543038" y="5013401"/>
            <a:ext cx="1331595" cy="5753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30" dirty="0">
                <a:solidFill>
                  <a:srgbClr val="5F5F5F"/>
                </a:solidFill>
                <a:latin typeface="Tahoma"/>
                <a:cs typeface="Tahoma"/>
              </a:rPr>
              <a:t>Suppliers</a:t>
            </a:r>
            <a:r>
              <a:rPr sz="1800" spc="-14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25" dirty="0">
                <a:solidFill>
                  <a:srgbClr val="5F5F5F"/>
                </a:solidFill>
                <a:latin typeface="Tahoma"/>
                <a:cs typeface="Tahoma"/>
              </a:rPr>
              <a:t>and</a:t>
            </a:r>
            <a:endParaRPr sz="18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800" spc="-10" dirty="0">
                <a:solidFill>
                  <a:srgbClr val="5F5F5F"/>
                </a:solidFill>
                <a:latin typeface="Tahoma"/>
                <a:cs typeface="Tahoma"/>
              </a:rPr>
              <a:t>customers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3775075" y="1612518"/>
            <a:ext cx="146558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78460" marR="5080" indent="-365760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KPI</a:t>
            </a:r>
            <a:r>
              <a:rPr sz="1600" spc="-15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SELECTION INPUTS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3281934" y="3653790"/>
            <a:ext cx="929005" cy="451484"/>
          </a:xfrm>
          <a:prstGeom prst="rect">
            <a:avLst/>
          </a:prstGeom>
        </p:spPr>
        <p:txBody>
          <a:bodyPr vert="horz" wrap="square" lIns="0" tIns="20955" rIns="0" bIns="0" rtlCol="0">
            <a:spAutoFit/>
          </a:bodyPr>
          <a:lstStyle/>
          <a:p>
            <a:pPr marL="12700" marR="5080" indent="27305">
              <a:lnSpc>
                <a:spcPts val="1670"/>
              </a:lnSpc>
              <a:spcBef>
                <a:spcPts val="165"/>
              </a:spcBef>
            </a:pPr>
            <a:r>
              <a:rPr sz="1400" spc="-10" dirty="0">
                <a:solidFill>
                  <a:srgbClr val="087150"/>
                </a:solidFill>
                <a:latin typeface="Tahoma"/>
                <a:cs typeface="Tahoma"/>
              </a:rPr>
              <a:t>INTERNAL RESEARCH</a:t>
            </a:r>
            <a:endParaRPr sz="1400">
              <a:latin typeface="Tahoma"/>
              <a:cs typeface="Tahoma"/>
            </a:endParaRPr>
          </a:p>
        </p:txBody>
      </p:sp>
      <p:grpSp>
        <p:nvGrpSpPr>
          <p:cNvPr id="47" name="object 47"/>
          <p:cNvGrpSpPr/>
          <p:nvPr/>
        </p:nvGrpSpPr>
        <p:grpSpPr>
          <a:xfrm>
            <a:off x="4632942" y="3570666"/>
            <a:ext cx="1570355" cy="706120"/>
            <a:chOff x="4632942" y="3570666"/>
            <a:chExt cx="1570355" cy="706120"/>
          </a:xfrm>
        </p:grpSpPr>
        <p:pic>
          <p:nvPicPr>
            <p:cNvPr id="48" name="object 48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632942" y="3570666"/>
              <a:ext cx="1569755" cy="682857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808219" y="3588994"/>
              <a:ext cx="1237488" cy="687349"/>
            </a:xfrm>
            <a:prstGeom prst="rect">
              <a:avLst/>
            </a:prstGeom>
          </p:spPr>
        </p:pic>
        <p:sp>
          <p:nvSpPr>
            <p:cNvPr id="50" name="object 50"/>
            <p:cNvSpPr/>
            <p:nvPr/>
          </p:nvSpPr>
          <p:spPr>
            <a:xfrm>
              <a:off x="4649723" y="3578351"/>
              <a:ext cx="1485900" cy="608330"/>
            </a:xfrm>
            <a:custGeom>
              <a:avLst/>
              <a:gdLst/>
              <a:ahLst/>
              <a:cxnLst/>
              <a:rect l="l" t="t" r="r" b="b"/>
              <a:pathLst>
                <a:path w="1485900" h="608329">
                  <a:moveTo>
                    <a:pt x="1347597" y="0"/>
                  </a:moveTo>
                  <a:lnTo>
                    <a:pt x="138302" y="0"/>
                  </a:lnTo>
                  <a:lnTo>
                    <a:pt x="94561" y="7043"/>
                  </a:lnTo>
                  <a:lnTo>
                    <a:pt x="56592" y="26663"/>
                  </a:lnTo>
                  <a:lnTo>
                    <a:pt x="26663" y="56592"/>
                  </a:lnTo>
                  <a:lnTo>
                    <a:pt x="7043" y="94561"/>
                  </a:lnTo>
                  <a:lnTo>
                    <a:pt x="0" y="138303"/>
                  </a:lnTo>
                  <a:lnTo>
                    <a:pt x="0" y="469773"/>
                  </a:lnTo>
                  <a:lnTo>
                    <a:pt x="7043" y="513514"/>
                  </a:lnTo>
                  <a:lnTo>
                    <a:pt x="26663" y="551483"/>
                  </a:lnTo>
                  <a:lnTo>
                    <a:pt x="56592" y="581412"/>
                  </a:lnTo>
                  <a:lnTo>
                    <a:pt x="94561" y="601032"/>
                  </a:lnTo>
                  <a:lnTo>
                    <a:pt x="138302" y="608076"/>
                  </a:lnTo>
                  <a:lnTo>
                    <a:pt x="1347597" y="608076"/>
                  </a:lnTo>
                  <a:lnTo>
                    <a:pt x="1391338" y="601032"/>
                  </a:lnTo>
                  <a:lnTo>
                    <a:pt x="1429307" y="581412"/>
                  </a:lnTo>
                  <a:lnTo>
                    <a:pt x="1459236" y="551483"/>
                  </a:lnTo>
                  <a:lnTo>
                    <a:pt x="1478856" y="513514"/>
                  </a:lnTo>
                  <a:lnTo>
                    <a:pt x="1485900" y="469773"/>
                  </a:lnTo>
                  <a:lnTo>
                    <a:pt x="1485900" y="138303"/>
                  </a:lnTo>
                  <a:lnTo>
                    <a:pt x="1478856" y="94561"/>
                  </a:lnTo>
                  <a:lnTo>
                    <a:pt x="1459236" y="56592"/>
                  </a:lnTo>
                  <a:lnTo>
                    <a:pt x="1429307" y="26663"/>
                  </a:lnTo>
                  <a:lnTo>
                    <a:pt x="1391338" y="7043"/>
                  </a:lnTo>
                  <a:lnTo>
                    <a:pt x="134759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1" name="object 51"/>
          <p:cNvSpPr txBox="1"/>
          <p:nvPr/>
        </p:nvSpPr>
        <p:spPr>
          <a:xfrm>
            <a:off x="4928742" y="3653790"/>
            <a:ext cx="929005" cy="451484"/>
          </a:xfrm>
          <a:prstGeom prst="rect">
            <a:avLst/>
          </a:prstGeom>
        </p:spPr>
        <p:txBody>
          <a:bodyPr vert="horz" wrap="square" lIns="0" tIns="20955" rIns="0" bIns="0" rtlCol="0">
            <a:spAutoFit/>
          </a:bodyPr>
          <a:lstStyle/>
          <a:p>
            <a:pPr marL="12700" marR="5080" indent="15240">
              <a:lnSpc>
                <a:spcPts val="1670"/>
              </a:lnSpc>
              <a:spcBef>
                <a:spcPts val="165"/>
              </a:spcBef>
            </a:pPr>
            <a:r>
              <a:rPr sz="1400" spc="-10" dirty="0">
                <a:solidFill>
                  <a:srgbClr val="5F5F5F"/>
                </a:solidFill>
                <a:latin typeface="Tahoma"/>
                <a:cs typeface="Tahoma"/>
              </a:rPr>
              <a:t>EXTERNAL RESEARCH</a:t>
            </a:r>
            <a:endParaRPr sz="1400">
              <a:latin typeface="Tahoma"/>
              <a:cs typeface="Tahoma"/>
            </a:endParaRPr>
          </a:p>
        </p:txBody>
      </p:sp>
      <p:grpSp>
        <p:nvGrpSpPr>
          <p:cNvPr id="52" name="object 52"/>
          <p:cNvGrpSpPr/>
          <p:nvPr/>
        </p:nvGrpSpPr>
        <p:grpSpPr>
          <a:xfrm>
            <a:off x="2537460" y="2165604"/>
            <a:ext cx="4037965" cy="3166745"/>
            <a:chOff x="2537460" y="2165604"/>
            <a:chExt cx="4037965" cy="3166745"/>
          </a:xfrm>
        </p:grpSpPr>
        <p:sp>
          <p:nvSpPr>
            <p:cNvPr id="53" name="object 53"/>
            <p:cNvSpPr/>
            <p:nvPr/>
          </p:nvSpPr>
          <p:spPr>
            <a:xfrm>
              <a:off x="2537460" y="2459735"/>
              <a:ext cx="473075" cy="2872105"/>
            </a:xfrm>
            <a:custGeom>
              <a:avLst/>
              <a:gdLst/>
              <a:ahLst/>
              <a:cxnLst/>
              <a:rect l="l" t="t" r="r" b="b"/>
              <a:pathLst>
                <a:path w="473075" h="2872104">
                  <a:moveTo>
                    <a:pt x="76200" y="1864106"/>
                  </a:moveTo>
                  <a:lnTo>
                    <a:pt x="0" y="1902206"/>
                  </a:lnTo>
                  <a:lnTo>
                    <a:pt x="76200" y="1940306"/>
                  </a:lnTo>
                  <a:lnTo>
                    <a:pt x="76200" y="1864106"/>
                  </a:lnTo>
                  <a:close/>
                </a:path>
                <a:path w="473075" h="2872104">
                  <a:moveTo>
                    <a:pt x="78740" y="34544"/>
                  </a:moveTo>
                  <a:lnTo>
                    <a:pt x="76200" y="32004"/>
                  </a:lnTo>
                  <a:lnTo>
                    <a:pt x="76200" y="31750"/>
                  </a:lnTo>
                  <a:lnTo>
                    <a:pt x="76200" y="0"/>
                  </a:lnTo>
                  <a:lnTo>
                    <a:pt x="0" y="38100"/>
                  </a:lnTo>
                  <a:lnTo>
                    <a:pt x="76200" y="76200"/>
                  </a:lnTo>
                  <a:lnTo>
                    <a:pt x="76200" y="44450"/>
                  </a:lnTo>
                  <a:lnTo>
                    <a:pt x="76200" y="44196"/>
                  </a:lnTo>
                  <a:lnTo>
                    <a:pt x="78740" y="41656"/>
                  </a:lnTo>
                  <a:lnTo>
                    <a:pt x="78740" y="34544"/>
                  </a:lnTo>
                  <a:close/>
                </a:path>
                <a:path w="473075" h="2872104">
                  <a:moveTo>
                    <a:pt x="106680" y="2830449"/>
                  </a:moveTo>
                  <a:lnTo>
                    <a:pt x="103759" y="2827655"/>
                  </a:lnTo>
                  <a:lnTo>
                    <a:pt x="76200" y="2827655"/>
                  </a:lnTo>
                  <a:lnTo>
                    <a:pt x="76200" y="2795905"/>
                  </a:lnTo>
                  <a:lnTo>
                    <a:pt x="0" y="2834005"/>
                  </a:lnTo>
                  <a:lnTo>
                    <a:pt x="76200" y="2872105"/>
                  </a:lnTo>
                  <a:lnTo>
                    <a:pt x="76200" y="2840355"/>
                  </a:lnTo>
                  <a:lnTo>
                    <a:pt x="103759" y="2840355"/>
                  </a:lnTo>
                  <a:lnTo>
                    <a:pt x="106680" y="2837434"/>
                  </a:lnTo>
                  <a:lnTo>
                    <a:pt x="106680" y="2830449"/>
                  </a:lnTo>
                  <a:close/>
                </a:path>
                <a:path w="473075" h="2872104">
                  <a:moveTo>
                    <a:pt x="123952" y="967232"/>
                  </a:moveTo>
                  <a:lnTo>
                    <a:pt x="121158" y="964438"/>
                  </a:lnTo>
                  <a:lnTo>
                    <a:pt x="76200" y="964438"/>
                  </a:lnTo>
                  <a:lnTo>
                    <a:pt x="76200" y="932688"/>
                  </a:lnTo>
                  <a:lnTo>
                    <a:pt x="0" y="970788"/>
                  </a:lnTo>
                  <a:lnTo>
                    <a:pt x="76200" y="1008888"/>
                  </a:lnTo>
                  <a:lnTo>
                    <a:pt x="76200" y="977138"/>
                  </a:lnTo>
                  <a:lnTo>
                    <a:pt x="121158" y="977138"/>
                  </a:lnTo>
                  <a:lnTo>
                    <a:pt x="123952" y="974344"/>
                  </a:lnTo>
                  <a:lnTo>
                    <a:pt x="123952" y="967232"/>
                  </a:lnTo>
                  <a:close/>
                </a:path>
                <a:path w="473075" h="2872104">
                  <a:moveTo>
                    <a:pt x="152781" y="1898650"/>
                  </a:moveTo>
                  <a:lnTo>
                    <a:pt x="149860" y="1895856"/>
                  </a:lnTo>
                  <a:lnTo>
                    <a:pt x="104775" y="1895856"/>
                  </a:lnTo>
                  <a:lnTo>
                    <a:pt x="101981" y="1898650"/>
                  </a:lnTo>
                  <a:lnTo>
                    <a:pt x="101981" y="1905635"/>
                  </a:lnTo>
                  <a:lnTo>
                    <a:pt x="104775" y="1908556"/>
                  </a:lnTo>
                  <a:lnTo>
                    <a:pt x="149860" y="1908556"/>
                  </a:lnTo>
                  <a:lnTo>
                    <a:pt x="152781" y="1905635"/>
                  </a:lnTo>
                  <a:lnTo>
                    <a:pt x="152781" y="1898650"/>
                  </a:lnTo>
                  <a:close/>
                </a:path>
                <a:path w="473075" h="2872104">
                  <a:moveTo>
                    <a:pt x="167640" y="34544"/>
                  </a:moveTo>
                  <a:lnTo>
                    <a:pt x="164846" y="31750"/>
                  </a:lnTo>
                  <a:lnTo>
                    <a:pt x="119634" y="31750"/>
                  </a:lnTo>
                  <a:lnTo>
                    <a:pt x="116840" y="34544"/>
                  </a:lnTo>
                  <a:lnTo>
                    <a:pt x="116840" y="41656"/>
                  </a:lnTo>
                  <a:lnTo>
                    <a:pt x="119634" y="44450"/>
                  </a:lnTo>
                  <a:lnTo>
                    <a:pt x="164846" y="44450"/>
                  </a:lnTo>
                  <a:lnTo>
                    <a:pt x="167640" y="41656"/>
                  </a:lnTo>
                  <a:lnTo>
                    <a:pt x="167640" y="34544"/>
                  </a:lnTo>
                  <a:close/>
                </a:path>
                <a:path w="473075" h="2872104">
                  <a:moveTo>
                    <a:pt x="195580" y="2830449"/>
                  </a:moveTo>
                  <a:lnTo>
                    <a:pt x="192659" y="2827655"/>
                  </a:lnTo>
                  <a:lnTo>
                    <a:pt x="147574" y="2827655"/>
                  </a:lnTo>
                  <a:lnTo>
                    <a:pt x="144780" y="2830449"/>
                  </a:lnTo>
                  <a:lnTo>
                    <a:pt x="144780" y="2837434"/>
                  </a:lnTo>
                  <a:lnTo>
                    <a:pt x="147574" y="2840355"/>
                  </a:lnTo>
                  <a:lnTo>
                    <a:pt x="192659" y="2840355"/>
                  </a:lnTo>
                  <a:lnTo>
                    <a:pt x="195580" y="2837434"/>
                  </a:lnTo>
                  <a:lnTo>
                    <a:pt x="195580" y="2830449"/>
                  </a:lnTo>
                  <a:close/>
                </a:path>
                <a:path w="473075" h="2872104">
                  <a:moveTo>
                    <a:pt x="212852" y="967232"/>
                  </a:moveTo>
                  <a:lnTo>
                    <a:pt x="210058" y="964438"/>
                  </a:lnTo>
                  <a:lnTo>
                    <a:pt x="164846" y="964438"/>
                  </a:lnTo>
                  <a:lnTo>
                    <a:pt x="162052" y="967232"/>
                  </a:lnTo>
                  <a:lnTo>
                    <a:pt x="162052" y="974344"/>
                  </a:lnTo>
                  <a:lnTo>
                    <a:pt x="164846" y="977138"/>
                  </a:lnTo>
                  <a:lnTo>
                    <a:pt x="210058" y="977138"/>
                  </a:lnTo>
                  <a:lnTo>
                    <a:pt x="212852" y="974344"/>
                  </a:lnTo>
                  <a:lnTo>
                    <a:pt x="212852" y="967232"/>
                  </a:lnTo>
                  <a:close/>
                </a:path>
                <a:path w="473075" h="2872104">
                  <a:moveTo>
                    <a:pt x="239395" y="2785491"/>
                  </a:moveTo>
                  <a:lnTo>
                    <a:pt x="236601" y="2782570"/>
                  </a:lnTo>
                  <a:lnTo>
                    <a:pt x="229616" y="2782570"/>
                  </a:lnTo>
                  <a:lnTo>
                    <a:pt x="226695" y="2785491"/>
                  </a:lnTo>
                  <a:lnTo>
                    <a:pt x="226695" y="2830576"/>
                  </a:lnTo>
                  <a:lnTo>
                    <a:pt x="229616" y="2833370"/>
                  </a:lnTo>
                  <a:lnTo>
                    <a:pt x="236601" y="2833370"/>
                  </a:lnTo>
                  <a:lnTo>
                    <a:pt x="239395" y="2830576"/>
                  </a:lnTo>
                  <a:lnTo>
                    <a:pt x="239395" y="2785491"/>
                  </a:lnTo>
                  <a:close/>
                </a:path>
                <a:path w="473075" h="2872104">
                  <a:moveTo>
                    <a:pt x="239395" y="2696591"/>
                  </a:moveTo>
                  <a:lnTo>
                    <a:pt x="236601" y="2693670"/>
                  </a:lnTo>
                  <a:lnTo>
                    <a:pt x="229616" y="2693670"/>
                  </a:lnTo>
                  <a:lnTo>
                    <a:pt x="226695" y="2696591"/>
                  </a:lnTo>
                  <a:lnTo>
                    <a:pt x="226695" y="2741676"/>
                  </a:lnTo>
                  <a:lnTo>
                    <a:pt x="229616" y="2744470"/>
                  </a:lnTo>
                  <a:lnTo>
                    <a:pt x="236601" y="2744470"/>
                  </a:lnTo>
                  <a:lnTo>
                    <a:pt x="239395" y="2741676"/>
                  </a:lnTo>
                  <a:lnTo>
                    <a:pt x="239395" y="2696591"/>
                  </a:lnTo>
                  <a:close/>
                </a:path>
                <a:path w="473075" h="2872104">
                  <a:moveTo>
                    <a:pt x="239395" y="2607691"/>
                  </a:moveTo>
                  <a:lnTo>
                    <a:pt x="236601" y="2604770"/>
                  </a:lnTo>
                  <a:lnTo>
                    <a:pt x="229616" y="2604770"/>
                  </a:lnTo>
                  <a:lnTo>
                    <a:pt x="226695" y="2607691"/>
                  </a:lnTo>
                  <a:lnTo>
                    <a:pt x="226695" y="2652776"/>
                  </a:lnTo>
                  <a:lnTo>
                    <a:pt x="229616" y="2655570"/>
                  </a:lnTo>
                  <a:lnTo>
                    <a:pt x="236601" y="2655570"/>
                  </a:lnTo>
                  <a:lnTo>
                    <a:pt x="239395" y="2652776"/>
                  </a:lnTo>
                  <a:lnTo>
                    <a:pt x="239395" y="2607691"/>
                  </a:lnTo>
                  <a:close/>
                </a:path>
                <a:path w="473075" h="2872104">
                  <a:moveTo>
                    <a:pt x="239395" y="2518791"/>
                  </a:moveTo>
                  <a:lnTo>
                    <a:pt x="236601" y="2515870"/>
                  </a:lnTo>
                  <a:lnTo>
                    <a:pt x="229616" y="2515870"/>
                  </a:lnTo>
                  <a:lnTo>
                    <a:pt x="226695" y="2518791"/>
                  </a:lnTo>
                  <a:lnTo>
                    <a:pt x="226695" y="2563876"/>
                  </a:lnTo>
                  <a:lnTo>
                    <a:pt x="229616" y="2566670"/>
                  </a:lnTo>
                  <a:lnTo>
                    <a:pt x="236601" y="2566670"/>
                  </a:lnTo>
                  <a:lnTo>
                    <a:pt x="239395" y="2563876"/>
                  </a:lnTo>
                  <a:lnTo>
                    <a:pt x="239395" y="2518791"/>
                  </a:lnTo>
                  <a:close/>
                </a:path>
                <a:path w="473075" h="2872104">
                  <a:moveTo>
                    <a:pt x="239395" y="2429891"/>
                  </a:moveTo>
                  <a:lnTo>
                    <a:pt x="236601" y="2426970"/>
                  </a:lnTo>
                  <a:lnTo>
                    <a:pt x="229616" y="2426970"/>
                  </a:lnTo>
                  <a:lnTo>
                    <a:pt x="226695" y="2429891"/>
                  </a:lnTo>
                  <a:lnTo>
                    <a:pt x="226695" y="2474976"/>
                  </a:lnTo>
                  <a:lnTo>
                    <a:pt x="229616" y="2477770"/>
                  </a:lnTo>
                  <a:lnTo>
                    <a:pt x="236601" y="2477770"/>
                  </a:lnTo>
                  <a:lnTo>
                    <a:pt x="239395" y="2474976"/>
                  </a:lnTo>
                  <a:lnTo>
                    <a:pt x="239395" y="2429891"/>
                  </a:lnTo>
                  <a:close/>
                </a:path>
                <a:path w="473075" h="2872104">
                  <a:moveTo>
                    <a:pt x="239395" y="2340991"/>
                  </a:moveTo>
                  <a:lnTo>
                    <a:pt x="236601" y="2338070"/>
                  </a:lnTo>
                  <a:lnTo>
                    <a:pt x="229616" y="2338070"/>
                  </a:lnTo>
                  <a:lnTo>
                    <a:pt x="226695" y="2340991"/>
                  </a:lnTo>
                  <a:lnTo>
                    <a:pt x="226695" y="2386076"/>
                  </a:lnTo>
                  <a:lnTo>
                    <a:pt x="229616" y="2388870"/>
                  </a:lnTo>
                  <a:lnTo>
                    <a:pt x="236601" y="2388870"/>
                  </a:lnTo>
                  <a:lnTo>
                    <a:pt x="239395" y="2386076"/>
                  </a:lnTo>
                  <a:lnTo>
                    <a:pt x="239395" y="2340991"/>
                  </a:lnTo>
                  <a:close/>
                </a:path>
                <a:path w="473075" h="2872104">
                  <a:moveTo>
                    <a:pt x="239395" y="2252091"/>
                  </a:moveTo>
                  <a:lnTo>
                    <a:pt x="236601" y="2249170"/>
                  </a:lnTo>
                  <a:lnTo>
                    <a:pt x="229616" y="2249170"/>
                  </a:lnTo>
                  <a:lnTo>
                    <a:pt x="226695" y="2252091"/>
                  </a:lnTo>
                  <a:lnTo>
                    <a:pt x="226695" y="2297176"/>
                  </a:lnTo>
                  <a:lnTo>
                    <a:pt x="229616" y="2299970"/>
                  </a:lnTo>
                  <a:lnTo>
                    <a:pt x="236601" y="2299970"/>
                  </a:lnTo>
                  <a:lnTo>
                    <a:pt x="239395" y="2297176"/>
                  </a:lnTo>
                  <a:lnTo>
                    <a:pt x="239395" y="2252091"/>
                  </a:lnTo>
                  <a:close/>
                </a:path>
                <a:path w="473075" h="2872104">
                  <a:moveTo>
                    <a:pt x="239395" y="2163191"/>
                  </a:moveTo>
                  <a:lnTo>
                    <a:pt x="236601" y="2160270"/>
                  </a:lnTo>
                  <a:lnTo>
                    <a:pt x="229616" y="2160270"/>
                  </a:lnTo>
                  <a:lnTo>
                    <a:pt x="226695" y="2163191"/>
                  </a:lnTo>
                  <a:lnTo>
                    <a:pt x="226695" y="2208276"/>
                  </a:lnTo>
                  <a:lnTo>
                    <a:pt x="229616" y="2211070"/>
                  </a:lnTo>
                  <a:lnTo>
                    <a:pt x="236601" y="2211070"/>
                  </a:lnTo>
                  <a:lnTo>
                    <a:pt x="239395" y="2208276"/>
                  </a:lnTo>
                  <a:lnTo>
                    <a:pt x="239395" y="2163191"/>
                  </a:lnTo>
                  <a:close/>
                </a:path>
                <a:path w="473075" h="2872104">
                  <a:moveTo>
                    <a:pt x="239395" y="2074291"/>
                  </a:moveTo>
                  <a:lnTo>
                    <a:pt x="236601" y="2071370"/>
                  </a:lnTo>
                  <a:lnTo>
                    <a:pt x="229616" y="2071370"/>
                  </a:lnTo>
                  <a:lnTo>
                    <a:pt x="226695" y="2074291"/>
                  </a:lnTo>
                  <a:lnTo>
                    <a:pt x="226695" y="2119376"/>
                  </a:lnTo>
                  <a:lnTo>
                    <a:pt x="229616" y="2122170"/>
                  </a:lnTo>
                  <a:lnTo>
                    <a:pt x="236601" y="2122170"/>
                  </a:lnTo>
                  <a:lnTo>
                    <a:pt x="239395" y="2119376"/>
                  </a:lnTo>
                  <a:lnTo>
                    <a:pt x="239395" y="2074291"/>
                  </a:lnTo>
                  <a:close/>
                </a:path>
                <a:path w="473075" h="2872104">
                  <a:moveTo>
                    <a:pt x="239395" y="1985391"/>
                  </a:moveTo>
                  <a:lnTo>
                    <a:pt x="236601" y="1982470"/>
                  </a:lnTo>
                  <a:lnTo>
                    <a:pt x="229616" y="1982470"/>
                  </a:lnTo>
                  <a:lnTo>
                    <a:pt x="226695" y="1985391"/>
                  </a:lnTo>
                  <a:lnTo>
                    <a:pt x="226695" y="2030476"/>
                  </a:lnTo>
                  <a:lnTo>
                    <a:pt x="229616" y="2033270"/>
                  </a:lnTo>
                  <a:lnTo>
                    <a:pt x="236601" y="2033270"/>
                  </a:lnTo>
                  <a:lnTo>
                    <a:pt x="239395" y="2030476"/>
                  </a:lnTo>
                  <a:lnTo>
                    <a:pt x="239395" y="1985391"/>
                  </a:lnTo>
                  <a:close/>
                </a:path>
                <a:path w="473075" h="2872104">
                  <a:moveTo>
                    <a:pt x="239395" y="1896491"/>
                  </a:moveTo>
                  <a:lnTo>
                    <a:pt x="238785" y="1895856"/>
                  </a:lnTo>
                  <a:lnTo>
                    <a:pt x="236601" y="1893570"/>
                  </a:lnTo>
                  <a:lnTo>
                    <a:pt x="229616" y="1893570"/>
                  </a:lnTo>
                  <a:lnTo>
                    <a:pt x="227330" y="1895856"/>
                  </a:lnTo>
                  <a:lnTo>
                    <a:pt x="193675" y="1895856"/>
                  </a:lnTo>
                  <a:lnTo>
                    <a:pt x="190881" y="1898650"/>
                  </a:lnTo>
                  <a:lnTo>
                    <a:pt x="190881" y="1905635"/>
                  </a:lnTo>
                  <a:lnTo>
                    <a:pt x="193675" y="1908556"/>
                  </a:lnTo>
                  <a:lnTo>
                    <a:pt x="226695" y="1908556"/>
                  </a:lnTo>
                  <a:lnTo>
                    <a:pt x="226695" y="1941576"/>
                  </a:lnTo>
                  <a:lnTo>
                    <a:pt x="229616" y="1944370"/>
                  </a:lnTo>
                  <a:lnTo>
                    <a:pt x="236601" y="1944370"/>
                  </a:lnTo>
                  <a:lnTo>
                    <a:pt x="239395" y="1941576"/>
                  </a:lnTo>
                  <a:lnTo>
                    <a:pt x="239395" y="1908556"/>
                  </a:lnTo>
                  <a:lnTo>
                    <a:pt x="239395" y="1902206"/>
                  </a:lnTo>
                  <a:lnTo>
                    <a:pt x="239395" y="1896491"/>
                  </a:lnTo>
                  <a:close/>
                </a:path>
                <a:path w="473075" h="2872104">
                  <a:moveTo>
                    <a:pt x="239395" y="1807591"/>
                  </a:moveTo>
                  <a:lnTo>
                    <a:pt x="236601" y="1804670"/>
                  </a:lnTo>
                  <a:lnTo>
                    <a:pt x="229616" y="1804670"/>
                  </a:lnTo>
                  <a:lnTo>
                    <a:pt x="226695" y="1807591"/>
                  </a:lnTo>
                  <a:lnTo>
                    <a:pt x="226695" y="1852676"/>
                  </a:lnTo>
                  <a:lnTo>
                    <a:pt x="229616" y="1855470"/>
                  </a:lnTo>
                  <a:lnTo>
                    <a:pt x="236601" y="1855470"/>
                  </a:lnTo>
                  <a:lnTo>
                    <a:pt x="239395" y="1852676"/>
                  </a:lnTo>
                  <a:lnTo>
                    <a:pt x="239395" y="1807591"/>
                  </a:lnTo>
                  <a:close/>
                </a:path>
                <a:path w="473075" h="2872104">
                  <a:moveTo>
                    <a:pt x="239395" y="1718691"/>
                  </a:moveTo>
                  <a:lnTo>
                    <a:pt x="236601" y="1715770"/>
                  </a:lnTo>
                  <a:lnTo>
                    <a:pt x="229616" y="1715770"/>
                  </a:lnTo>
                  <a:lnTo>
                    <a:pt x="226695" y="1718691"/>
                  </a:lnTo>
                  <a:lnTo>
                    <a:pt x="226695" y="1763776"/>
                  </a:lnTo>
                  <a:lnTo>
                    <a:pt x="229616" y="1766570"/>
                  </a:lnTo>
                  <a:lnTo>
                    <a:pt x="236601" y="1766570"/>
                  </a:lnTo>
                  <a:lnTo>
                    <a:pt x="239395" y="1763776"/>
                  </a:lnTo>
                  <a:lnTo>
                    <a:pt x="239395" y="1718691"/>
                  </a:lnTo>
                  <a:close/>
                </a:path>
                <a:path w="473075" h="2872104">
                  <a:moveTo>
                    <a:pt x="239395" y="1629791"/>
                  </a:moveTo>
                  <a:lnTo>
                    <a:pt x="236601" y="1626870"/>
                  </a:lnTo>
                  <a:lnTo>
                    <a:pt x="229616" y="1626870"/>
                  </a:lnTo>
                  <a:lnTo>
                    <a:pt x="226695" y="1629791"/>
                  </a:lnTo>
                  <a:lnTo>
                    <a:pt x="226695" y="1674876"/>
                  </a:lnTo>
                  <a:lnTo>
                    <a:pt x="229616" y="1677670"/>
                  </a:lnTo>
                  <a:lnTo>
                    <a:pt x="236601" y="1677670"/>
                  </a:lnTo>
                  <a:lnTo>
                    <a:pt x="239395" y="1674876"/>
                  </a:lnTo>
                  <a:lnTo>
                    <a:pt x="239395" y="1629791"/>
                  </a:lnTo>
                  <a:close/>
                </a:path>
                <a:path w="473075" h="2872104">
                  <a:moveTo>
                    <a:pt x="239395" y="1540891"/>
                  </a:moveTo>
                  <a:lnTo>
                    <a:pt x="236601" y="1537970"/>
                  </a:lnTo>
                  <a:lnTo>
                    <a:pt x="229616" y="1537970"/>
                  </a:lnTo>
                  <a:lnTo>
                    <a:pt x="226695" y="1540891"/>
                  </a:lnTo>
                  <a:lnTo>
                    <a:pt x="226695" y="1585976"/>
                  </a:lnTo>
                  <a:lnTo>
                    <a:pt x="229616" y="1588770"/>
                  </a:lnTo>
                  <a:lnTo>
                    <a:pt x="236601" y="1588770"/>
                  </a:lnTo>
                  <a:lnTo>
                    <a:pt x="239395" y="1585976"/>
                  </a:lnTo>
                  <a:lnTo>
                    <a:pt x="239395" y="1540891"/>
                  </a:lnTo>
                  <a:close/>
                </a:path>
                <a:path w="473075" h="2872104">
                  <a:moveTo>
                    <a:pt x="239395" y="1451991"/>
                  </a:moveTo>
                  <a:lnTo>
                    <a:pt x="236601" y="1449070"/>
                  </a:lnTo>
                  <a:lnTo>
                    <a:pt x="229616" y="1449070"/>
                  </a:lnTo>
                  <a:lnTo>
                    <a:pt x="226695" y="1451991"/>
                  </a:lnTo>
                  <a:lnTo>
                    <a:pt x="226695" y="1497076"/>
                  </a:lnTo>
                  <a:lnTo>
                    <a:pt x="229616" y="1499870"/>
                  </a:lnTo>
                  <a:lnTo>
                    <a:pt x="236601" y="1499870"/>
                  </a:lnTo>
                  <a:lnTo>
                    <a:pt x="239395" y="1497076"/>
                  </a:lnTo>
                  <a:lnTo>
                    <a:pt x="239395" y="1451991"/>
                  </a:lnTo>
                  <a:close/>
                </a:path>
                <a:path w="473075" h="2872104">
                  <a:moveTo>
                    <a:pt x="239395" y="1347089"/>
                  </a:moveTo>
                  <a:lnTo>
                    <a:pt x="236601" y="1344295"/>
                  </a:lnTo>
                  <a:lnTo>
                    <a:pt x="229616" y="1344295"/>
                  </a:lnTo>
                  <a:lnTo>
                    <a:pt x="226695" y="1347089"/>
                  </a:lnTo>
                  <a:lnTo>
                    <a:pt x="226695" y="1392174"/>
                  </a:lnTo>
                  <a:lnTo>
                    <a:pt x="229616" y="1395095"/>
                  </a:lnTo>
                  <a:lnTo>
                    <a:pt x="236601" y="1395095"/>
                  </a:lnTo>
                  <a:lnTo>
                    <a:pt x="239395" y="1392174"/>
                  </a:lnTo>
                  <a:lnTo>
                    <a:pt x="239395" y="1347089"/>
                  </a:lnTo>
                  <a:close/>
                </a:path>
                <a:path w="473075" h="2872104">
                  <a:moveTo>
                    <a:pt x="239395" y="1258189"/>
                  </a:moveTo>
                  <a:lnTo>
                    <a:pt x="236601" y="1255395"/>
                  </a:lnTo>
                  <a:lnTo>
                    <a:pt x="229616" y="1255395"/>
                  </a:lnTo>
                  <a:lnTo>
                    <a:pt x="226695" y="1258189"/>
                  </a:lnTo>
                  <a:lnTo>
                    <a:pt x="226695" y="1303274"/>
                  </a:lnTo>
                  <a:lnTo>
                    <a:pt x="229616" y="1306195"/>
                  </a:lnTo>
                  <a:lnTo>
                    <a:pt x="236601" y="1306195"/>
                  </a:lnTo>
                  <a:lnTo>
                    <a:pt x="239395" y="1303274"/>
                  </a:lnTo>
                  <a:lnTo>
                    <a:pt x="239395" y="1258189"/>
                  </a:lnTo>
                  <a:close/>
                </a:path>
                <a:path w="473075" h="2872104">
                  <a:moveTo>
                    <a:pt x="239395" y="1169289"/>
                  </a:moveTo>
                  <a:lnTo>
                    <a:pt x="236601" y="1166495"/>
                  </a:lnTo>
                  <a:lnTo>
                    <a:pt x="229616" y="1166495"/>
                  </a:lnTo>
                  <a:lnTo>
                    <a:pt x="226695" y="1169289"/>
                  </a:lnTo>
                  <a:lnTo>
                    <a:pt x="226695" y="1214374"/>
                  </a:lnTo>
                  <a:lnTo>
                    <a:pt x="229616" y="1217295"/>
                  </a:lnTo>
                  <a:lnTo>
                    <a:pt x="236601" y="1217295"/>
                  </a:lnTo>
                  <a:lnTo>
                    <a:pt x="239395" y="1214374"/>
                  </a:lnTo>
                  <a:lnTo>
                    <a:pt x="239395" y="1169289"/>
                  </a:lnTo>
                  <a:close/>
                </a:path>
                <a:path w="473075" h="2872104">
                  <a:moveTo>
                    <a:pt x="239395" y="1080389"/>
                  </a:moveTo>
                  <a:lnTo>
                    <a:pt x="236601" y="1077595"/>
                  </a:lnTo>
                  <a:lnTo>
                    <a:pt x="229616" y="1077595"/>
                  </a:lnTo>
                  <a:lnTo>
                    <a:pt x="226695" y="1080389"/>
                  </a:lnTo>
                  <a:lnTo>
                    <a:pt x="226695" y="1125474"/>
                  </a:lnTo>
                  <a:lnTo>
                    <a:pt x="229616" y="1128395"/>
                  </a:lnTo>
                  <a:lnTo>
                    <a:pt x="236601" y="1128395"/>
                  </a:lnTo>
                  <a:lnTo>
                    <a:pt x="239395" y="1125474"/>
                  </a:lnTo>
                  <a:lnTo>
                    <a:pt x="239395" y="1080389"/>
                  </a:lnTo>
                  <a:close/>
                </a:path>
                <a:path w="473075" h="2872104">
                  <a:moveTo>
                    <a:pt x="239395" y="991489"/>
                  </a:moveTo>
                  <a:lnTo>
                    <a:pt x="236601" y="988695"/>
                  </a:lnTo>
                  <a:lnTo>
                    <a:pt x="229616" y="988695"/>
                  </a:lnTo>
                  <a:lnTo>
                    <a:pt x="226695" y="991489"/>
                  </a:lnTo>
                  <a:lnTo>
                    <a:pt x="226695" y="1036574"/>
                  </a:lnTo>
                  <a:lnTo>
                    <a:pt x="229616" y="1039495"/>
                  </a:lnTo>
                  <a:lnTo>
                    <a:pt x="236601" y="1039495"/>
                  </a:lnTo>
                  <a:lnTo>
                    <a:pt x="239395" y="1036574"/>
                  </a:lnTo>
                  <a:lnTo>
                    <a:pt x="239395" y="991489"/>
                  </a:lnTo>
                  <a:close/>
                </a:path>
                <a:path w="473075" h="2872104">
                  <a:moveTo>
                    <a:pt x="239395" y="902589"/>
                  </a:moveTo>
                  <a:lnTo>
                    <a:pt x="236601" y="899795"/>
                  </a:lnTo>
                  <a:lnTo>
                    <a:pt x="229616" y="899795"/>
                  </a:lnTo>
                  <a:lnTo>
                    <a:pt x="226695" y="902589"/>
                  </a:lnTo>
                  <a:lnTo>
                    <a:pt x="226695" y="947674"/>
                  </a:lnTo>
                  <a:lnTo>
                    <a:pt x="229616" y="950595"/>
                  </a:lnTo>
                  <a:lnTo>
                    <a:pt x="236601" y="950595"/>
                  </a:lnTo>
                  <a:lnTo>
                    <a:pt x="239395" y="947674"/>
                  </a:lnTo>
                  <a:lnTo>
                    <a:pt x="239395" y="902589"/>
                  </a:lnTo>
                  <a:close/>
                </a:path>
                <a:path w="473075" h="2872104">
                  <a:moveTo>
                    <a:pt x="239395" y="813689"/>
                  </a:moveTo>
                  <a:lnTo>
                    <a:pt x="236601" y="810895"/>
                  </a:lnTo>
                  <a:lnTo>
                    <a:pt x="229616" y="810895"/>
                  </a:lnTo>
                  <a:lnTo>
                    <a:pt x="226695" y="813689"/>
                  </a:lnTo>
                  <a:lnTo>
                    <a:pt x="226695" y="858774"/>
                  </a:lnTo>
                  <a:lnTo>
                    <a:pt x="229616" y="861695"/>
                  </a:lnTo>
                  <a:lnTo>
                    <a:pt x="236601" y="861695"/>
                  </a:lnTo>
                  <a:lnTo>
                    <a:pt x="239395" y="858774"/>
                  </a:lnTo>
                  <a:lnTo>
                    <a:pt x="239395" y="813689"/>
                  </a:lnTo>
                  <a:close/>
                </a:path>
                <a:path w="473075" h="2872104">
                  <a:moveTo>
                    <a:pt x="239395" y="724789"/>
                  </a:moveTo>
                  <a:lnTo>
                    <a:pt x="236601" y="721995"/>
                  </a:lnTo>
                  <a:lnTo>
                    <a:pt x="229616" y="721995"/>
                  </a:lnTo>
                  <a:lnTo>
                    <a:pt x="226695" y="724789"/>
                  </a:lnTo>
                  <a:lnTo>
                    <a:pt x="226695" y="769874"/>
                  </a:lnTo>
                  <a:lnTo>
                    <a:pt x="229616" y="772795"/>
                  </a:lnTo>
                  <a:lnTo>
                    <a:pt x="236601" y="772795"/>
                  </a:lnTo>
                  <a:lnTo>
                    <a:pt x="239395" y="769874"/>
                  </a:lnTo>
                  <a:lnTo>
                    <a:pt x="239395" y="724789"/>
                  </a:lnTo>
                  <a:close/>
                </a:path>
                <a:path w="473075" h="2872104">
                  <a:moveTo>
                    <a:pt x="239395" y="635889"/>
                  </a:moveTo>
                  <a:lnTo>
                    <a:pt x="236601" y="633095"/>
                  </a:lnTo>
                  <a:lnTo>
                    <a:pt x="229616" y="633095"/>
                  </a:lnTo>
                  <a:lnTo>
                    <a:pt x="226695" y="635889"/>
                  </a:lnTo>
                  <a:lnTo>
                    <a:pt x="226695" y="680974"/>
                  </a:lnTo>
                  <a:lnTo>
                    <a:pt x="229616" y="683895"/>
                  </a:lnTo>
                  <a:lnTo>
                    <a:pt x="236601" y="683895"/>
                  </a:lnTo>
                  <a:lnTo>
                    <a:pt x="239395" y="680974"/>
                  </a:lnTo>
                  <a:lnTo>
                    <a:pt x="239395" y="635889"/>
                  </a:lnTo>
                  <a:close/>
                </a:path>
                <a:path w="473075" h="2872104">
                  <a:moveTo>
                    <a:pt x="239395" y="546989"/>
                  </a:moveTo>
                  <a:lnTo>
                    <a:pt x="236601" y="544195"/>
                  </a:lnTo>
                  <a:lnTo>
                    <a:pt x="229616" y="544195"/>
                  </a:lnTo>
                  <a:lnTo>
                    <a:pt x="226695" y="546989"/>
                  </a:lnTo>
                  <a:lnTo>
                    <a:pt x="226695" y="592074"/>
                  </a:lnTo>
                  <a:lnTo>
                    <a:pt x="229616" y="594995"/>
                  </a:lnTo>
                  <a:lnTo>
                    <a:pt x="236601" y="594995"/>
                  </a:lnTo>
                  <a:lnTo>
                    <a:pt x="239395" y="592074"/>
                  </a:lnTo>
                  <a:lnTo>
                    <a:pt x="239395" y="546989"/>
                  </a:lnTo>
                  <a:close/>
                </a:path>
                <a:path w="473075" h="2872104">
                  <a:moveTo>
                    <a:pt x="239395" y="458089"/>
                  </a:moveTo>
                  <a:lnTo>
                    <a:pt x="236601" y="455295"/>
                  </a:lnTo>
                  <a:lnTo>
                    <a:pt x="229616" y="455295"/>
                  </a:lnTo>
                  <a:lnTo>
                    <a:pt x="226695" y="458089"/>
                  </a:lnTo>
                  <a:lnTo>
                    <a:pt x="226695" y="503174"/>
                  </a:lnTo>
                  <a:lnTo>
                    <a:pt x="229616" y="506095"/>
                  </a:lnTo>
                  <a:lnTo>
                    <a:pt x="236601" y="506095"/>
                  </a:lnTo>
                  <a:lnTo>
                    <a:pt x="239395" y="503174"/>
                  </a:lnTo>
                  <a:lnTo>
                    <a:pt x="239395" y="458089"/>
                  </a:lnTo>
                  <a:close/>
                </a:path>
                <a:path w="473075" h="2872104">
                  <a:moveTo>
                    <a:pt x="239395" y="369189"/>
                  </a:moveTo>
                  <a:lnTo>
                    <a:pt x="236601" y="366395"/>
                  </a:lnTo>
                  <a:lnTo>
                    <a:pt x="229616" y="366395"/>
                  </a:lnTo>
                  <a:lnTo>
                    <a:pt x="226695" y="369189"/>
                  </a:lnTo>
                  <a:lnTo>
                    <a:pt x="226695" y="414274"/>
                  </a:lnTo>
                  <a:lnTo>
                    <a:pt x="229616" y="417195"/>
                  </a:lnTo>
                  <a:lnTo>
                    <a:pt x="236601" y="417195"/>
                  </a:lnTo>
                  <a:lnTo>
                    <a:pt x="239395" y="414274"/>
                  </a:lnTo>
                  <a:lnTo>
                    <a:pt x="239395" y="369189"/>
                  </a:lnTo>
                  <a:close/>
                </a:path>
                <a:path w="473075" h="2872104">
                  <a:moveTo>
                    <a:pt x="239395" y="280289"/>
                  </a:moveTo>
                  <a:lnTo>
                    <a:pt x="236601" y="277495"/>
                  </a:lnTo>
                  <a:lnTo>
                    <a:pt x="229616" y="277495"/>
                  </a:lnTo>
                  <a:lnTo>
                    <a:pt x="226695" y="280289"/>
                  </a:lnTo>
                  <a:lnTo>
                    <a:pt x="226695" y="325374"/>
                  </a:lnTo>
                  <a:lnTo>
                    <a:pt x="229616" y="328295"/>
                  </a:lnTo>
                  <a:lnTo>
                    <a:pt x="236601" y="328295"/>
                  </a:lnTo>
                  <a:lnTo>
                    <a:pt x="239395" y="325374"/>
                  </a:lnTo>
                  <a:lnTo>
                    <a:pt x="239395" y="280289"/>
                  </a:lnTo>
                  <a:close/>
                </a:path>
                <a:path w="473075" h="2872104">
                  <a:moveTo>
                    <a:pt x="239395" y="191389"/>
                  </a:moveTo>
                  <a:lnTo>
                    <a:pt x="236601" y="188595"/>
                  </a:lnTo>
                  <a:lnTo>
                    <a:pt x="229616" y="188595"/>
                  </a:lnTo>
                  <a:lnTo>
                    <a:pt x="226695" y="191389"/>
                  </a:lnTo>
                  <a:lnTo>
                    <a:pt x="226695" y="236474"/>
                  </a:lnTo>
                  <a:lnTo>
                    <a:pt x="229616" y="239395"/>
                  </a:lnTo>
                  <a:lnTo>
                    <a:pt x="236601" y="239395"/>
                  </a:lnTo>
                  <a:lnTo>
                    <a:pt x="239395" y="236474"/>
                  </a:lnTo>
                  <a:lnTo>
                    <a:pt x="239395" y="191389"/>
                  </a:lnTo>
                  <a:close/>
                </a:path>
                <a:path w="473075" h="2872104">
                  <a:moveTo>
                    <a:pt x="239395" y="102489"/>
                  </a:moveTo>
                  <a:lnTo>
                    <a:pt x="236601" y="99695"/>
                  </a:lnTo>
                  <a:lnTo>
                    <a:pt x="229616" y="99695"/>
                  </a:lnTo>
                  <a:lnTo>
                    <a:pt x="226695" y="102489"/>
                  </a:lnTo>
                  <a:lnTo>
                    <a:pt x="226695" y="147574"/>
                  </a:lnTo>
                  <a:lnTo>
                    <a:pt x="229616" y="150495"/>
                  </a:lnTo>
                  <a:lnTo>
                    <a:pt x="236601" y="150495"/>
                  </a:lnTo>
                  <a:lnTo>
                    <a:pt x="239395" y="147574"/>
                  </a:lnTo>
                  <a:lnTo>
                    <a:pt x="239395" y="102489"/>
                  </a:lnTo>
                  <a:close/>
                </a:path>
                <a:path w="473075" h="2872104">
                  <a:moveTo>
                    <a:pt x="239395" y="31750"/>
                  </a:moveTo>
                  <a:lnTo>
                    <a:pt x="208534" y="31750"/>
                  </a:lnTo>
                  <a:lnTo>
                    <a:pt x="205740" y="34544"/>
                  </a:lnTo>
                  <a:lnTo>
                    <a:pt x="205740" y="41656"/>
                  </a:lnTo>
                  <a:lnTo>
                    <a:pt x="208534" y="44450"/>
                  </a:lnTo>
                  <a:lnTo>
                    <a:pt x="226695" y="44450"/>
                  </a:lnTo>
                  <a:lnTo>
                    <a:pt x="226695" y="58674"/>
                  </a:lnTo>
                  <a:lnTo>
                    <a:pt x="229616" y="61595"/>
                  </a:lnTo>
                  <a:lnTo>
                    <a:pt x="236601" y="61595"/>
                  </a:lnTo>
                  <a:lnTo>
                    <a:pt x="239395" y="58674"/>
                  </a:lnTo>
                  <a:lnTo>
                    <a:pt x="239395" y="44450"/>
                  </a:lnTo>
                  <a:lnTo>
                    <a:pt x="239395" y="38100"/>
                  </a:lnTo>
                  <a:lnTo>
                    <a:pt x="239395" y="31750"/>
                  </a:lnTo>
                  <a:close/>
                </a:path>
                <a:path w="473075" h="2872104">
                  <a:moveTo>
                    <a:pt x="294767" y="1418336"/>
                  </a:moveTo>
                  <a:lnTo>
                    <a:pt x="291846" y="1415542"/>
                  </a:lnTo>
                  <a:lnTo>
                    <a:pt x="246761" y="1415542"/>
                  </a:lnTo>
                  <a:lnTo>
                    <a:pt x="243967" y="1418336"/>
                  </a:lnTo>
                  <a:lnTo>
                    <a:pt x="243967" y="1418717"/>
                  </a:lnTo>
                  <a:lnTo>
                    <a:pt x="243967" y="1418844"/>
                  </a:lnTo>
                  <a:lnTo>
                    <a:pt x="243967" y="1425448"/>
                  </a:lnTo>
                  <a:lnTo>
                    <a:pt x="243967" y="1425829"/>
                  </a:lnTo>
                  <a:lnTo>
                    <a:pt x="246761" y="1428623"/>
                  </a:lnTo>
                  <a:lnTo>
                    <a:pt x="291846" y="1428623"/>
                  </a:lnTo>
                  <a:lnTo>
                    <a:pt x="294767" y="1425829"/>
                  </a:lnTo>
                  <a:lnTo>
                    <a:pt x="294767" y="1425448"/>
                  </a:lnTo>
                  <a:lnTo>
                    <a:pt x="294767" y="1418844"/>
                  </a:lnTo>
                  <a:lnTo>
                    <a:pt x="294767" y="1418717"/>
                  </a:lnTo>
                  <a:lnTo>
                    <a:pt x="294767" y="1418336"/>
                  </a:lnTo>
                  <a:close/>
                </a:path>
                <a:path w="473075" h="2872104">
                  <a:moveTo>
                    <a:pt x="383667" y="1418336"/>
                  </a:moveTo>
                  <a:lnTo>
                    <a:pt x="380746" y="1415542"/>
                  </a:lnTo>
                  <a:lnTo>
                    <a:pt x="335661" y="1415542"/>
                  </a:lnTo>
                  <a:lnTo>
                    <a:pt x="332867" y="1418336"/>
                  </a:lnTo>
                  <a:lnTo>
                    <a:pt x="332867" y="1418717"/>
                  </a:lnTo>
                  <a:lnTo>
                    <a:pt x="332867" y="1418844"/>
                  </a:lnTo>
                  <a:lnTo>
                    <a:pt x="332867" y="1425448"/>
                  </a:lnTo>
                  <a:lnTo>
                    <a:pt x="332867" y="1425829"/>
                  </a:lnTo>
                  <a:lnTo>
                    <a:pt x="335661" y="1428623"/>
                  </a:lnTo>
                  <a:lnTo>
                    <a:pt x="380746" y="1428623"/>
                  </a:lnTo>
                  <a:lnTo>
                    <a:pt x="383667" y="1425829"/>
                  </a:lnTo>
                  <a:lnTo>
                    <a:pt x="383667" y="1425448"/>
                  </a:lnTo>
                  <a:lnTo>
                    <a:pt x="383667" y="1418844"/>
                  </a:lnTo>
                  <a:lnTo>
                    <a:pt x="383667" y="1418717"/>
                  </a:lnTo>
                  <a:lnTo>
                    <a:pt x="383667" y="1418336"/>
                  </a:lnTo>
                  <a:close/>
                </a:path>
                <a:path w="473075" h="2872104">
                  <a:moveTo>
                    <a:pt x="472567" y="1418336"/>
                  </a:moveTo>
                  <a:lnTo>
                    <a:pt x="469646" y="1415542"/>
                  </a:lnTo>
                  <a:lnTo>
                    <a:pt x="424561" y="1415542"/>
                  </a:lnTo>
                  <a:lnTo>
                    <a:pt x="421767" y="1418336"/>
                  </a:lnTo>
                  <a:lnTo>
                    <a:pt x="421767" y="1418717"/>
                  </a:lnTo>
                  <a:lnTo>
                    <a:pt x="421767" y="1418844"/>
                  </a:lnTo>
                  <a:lnTo>
                    <a:pt x="421767" y="1425448"/>
                  </a:lnTo>
                  <a:lnTo>
                    <a:pt x="421767" y="1425829"/>
                  </a:lnTo>
                  <a:lnTo>
                    <a:pt x="424561" y="1428623"/>
                  </a:lnTo>
                  <a:lnTo>
                    <a:pt x="469646" y="1428623"/>
                  </a:lnTo>
                  <a:lnTo>
                    <a:pt x="472567" y="1425829"/>
                  </a:lnTo>
                  <a:lnTo>
                    <a:pt x="472567" y="1425448"/>
                  </a:lnTo>
                  <a:lnTo>
                    <a:pt x="472567" y="1418844"/>
                  </a:lnTo>
                  <a:lnTo>
                    <a:pt x="472567" y="1418717"/>
                  </a:lnTo>
                  <a:lnTo>
                    <a:pt x="472567" y="1418336"/>
                  </a:lnTo>
                  <a:close/>
                </a:path>
              </a:pathLst>
            </a:custGeom>
            <a:solidFill>
              <a:srgbClr val="0A97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4501642" y="2165603"/>
              <a:ext cx="2073910" cy="3166745"/>
            </a:xfrm>
            <a:custGeom>
              <a:avLst/>
              <a:gdLst/>
              <a:ahLst/>
              <a:cxnLst/>
              <a:rect l="l" t="t" r="r" b="b"/>
              <a:pathLst>
                <a:path w="2073909" h="3166745">
                  <a:moveTo>
                    <a:pt x="929132" y="1336167"/>
                  </a:moveTo>
                  <a:lnTo>
                    <a:pt x="897382" y="1336167"/>
                  </a:lnTo>
                  <a:lnTo>
                    <a:pt x="897382" y="712470"/>
                  </a:lnTo>
                  <a:lnTo>
                    <a:pt x="897382" y="699770"/>
                  </a:lnTo>
                  <a:lnTo>
                    <a:pt x="12700" y="699770"/>
                  </a:lnTo>
                  <a:lnTo>
                    <a:pt x="12700" y="0"/>
                  </a:lnTo>
                  <a:lnTo>
                    <a:pt x="0" y="0"/>
                  </a:lnTo>
                  <a:lnTo>
                    <a:pt x="0" y="712470"/>
                  </a:lnTo>
                  <a:lnTo>
                    <a:pt x="884682" y="712470"/>
                  </a:lnTo>
                  <a:lnTo>
                    <a:pt x="884682" y="1336167"/>
                  </a:lnTo>
                  <a:lnTo>
                    <a:pt x="852932" y="1336167"/>
                  </a:lnTo>
                  <a:lnTo>
                    <a:pt x="891032" y="1412379"/>
                  </a:lnTo>
                  <a:lnTo>
                    <a:pt x="922782" y="1348867"/>
                  </a:lnTo>
                  <a:lnTo>
                    <a:pt x="929132" y="1336167"/>
                  </a:lnTo>
                  <a:close/>
                </a:path>
                <a:path w="2073909" h="3166745">
                  <a:moveTo>
                    <a:pt x="1678432" y="1712468"/>
                  </a:moveTo>
                  <a:lnTo>
                    <a:pt x="1675638" y="1709674"/>
                  </a:lnTo>
                  <a:lnTo>
                    <a:pt x="1630426" y="1709674"/>
                  </a:lnTo>
                  <a:lnTo>
                    <a:pt x="1627632" y="1712468"/>
                  </a:lnTo>
                  <a:lnTo>
                    <a:pt x="1627632" y="1712849"/>
                  </a:lnTo>
                  <a:lnTo>
                    <a:pt x="1627632" y="1712976"/>
                  </a:lnTo>
                  <a:lnTo>
                    <a:pt x="1627632" y="1719580"/>
                  </a:lnTo>
                  <a:lnTo>
                    <a:pt x="1627632" y="1719961"/>
                  </a:lnTo>
                  <a:lnTo>
                    <a:pt x="1630426" y="1722755"/>
                  </a:lnTo>
                  <a:lnTo>
                    <a:pt x="1675638" y="1722755"/>
                  </a:lnTo>
                  <a:lnTo>
                    <a:pt x="1678432" y="1719961"/>
                  </a:lnTo>
                  <a:lnTo>
                    <a:pt x="1678432" y="1719580"/>
                  </a:lnTo>
                  <a:lnTo>
                    <a:pt x="1678432" y="1712976"/>
                  </a:lnTo>
                  <a:lnTo>
                    <a:pt x="1678432" y="1712849"/>
                  </a:lnTo>
                  <a:lnTo>
                    <a:pt x="1678432" y="1712468"/>
                  </a:lnTo>
                  <a:close/>
                </a:path>
                <a:path w="2073909" h="3166745">
                  <a:moveTo>
                    <a:pt x="1767332" y="1712468"/>
                  </a:moveTo>
                  <a:lnTo>
                    <a:pt x="1764538" y="1709674"/>
                  </a:lnTo>
                  <a:lnTo>
                    <a:pt x="1719326" y="1709674"/>
                  </a:lnTo>
                  <a:lnTo>
                    <a:pt x="1716532" y="1712468"/>
                  </a:lnTo>
                  <a:lnTo>
                    <a:pt x="1716532" y="1712849"/>
                  </a:lnTo>
                  <a:lnTo>
                    <a:pt x="1716532" y="1712976"/>
                  </a:lnTo>
                  <a:lnTo>
                    <a:pt x="1716532" y="1719580"/>
                  </a:lnTo>
                  <a:lnTo>
                    <a:pt x="1716532" y="1719961"/>
                  </a:lnTo>
                  <a:lnTo>
                    <a:pt x="1719326" y="1722755"/>
                  </a:lnTo>
                  <a:lnTo>
                    <a:pt x="1764538" y="1722755"/>
                  </a:lnTo>
                  <a:lnTo>
                    <a:pt x="1767332" y="1719961"/>
                  </a:lnTo>
                  <a:lnTo>
                    <a:pt x="1767332" y="1719580"/>
                  </a:lnTo>
                  <a:lnTo>
                    <a:pt x="1767332" y="1712976"/>
                  </a:lnTo>
                  <a:lnTo>
                    <a:pt x="1767332" y="1712849"/>
                  </a:lnTo>
                  <a:lnTo>
                    <a:pt x="1767332" y="1712468"/>
                  </a:lnTo>
                  <a:close/>
                </a:path>
                <a:path w="2073909" h="3166745">
                  <a:moveTo>
                    <a:pt x="1856232" y="1712468"/>
                  </a:moveTo>
                  <a:lnTo>
                    <a:pt x="1853438" y="1709674"/>
                  </a:lnTo>
                  <a:lnTo>
                    <a:pt x="1808226" y="1709674"/>
                  </a:lnTo>
                  <a:lnTo>
                    <a:pt x="1805432" y="1712468"/>
                  </a:lnTo>
                  <a:lnTo>
                    <a:pt x="1805432" y="1712849"/>
                  </a:lnTo>
                  <a:lnTo>
                    <a:pt x="1805432" y="1712976"/>
                  </a:lnTo>
                  <a:lnTo>
                    <a:pt x="1805432" y="1719580"/>
                  </a:lnTo>
                  <a:lnTo>
                    <a:pt x="1805432" y="1719961"/>
                  </a:lnTo>
                  <a:lnTo>
                    <a:pt x="1808226" y="1722755"/>
                  </a:lnTo>
                  <a:lnTo>
                    <a:pt x="1853438" y="1722755"/>
                  </a:lnTo>
                  <a:lnTo>
                    <a:pt x="1856232" y="1719961"/>
                  </a:lnTo>
                  <a:lnTo>
                    <a:pt x="1856232" y="1719580"/>
                  </a:lnTo>
                  <a:lnTo>
                    <a:pt x="1856232" y="1712976"/>
                  </a:lnTo>
                  <a:lnTo>
                    <a:pt x="1856232" y="1712849"/>
                  </a:lnTo>
                  <a:lnTo>
                    <a:pt x="1856232" y="1712468"/>
                  </a:lnTo>
                  <a:close/>
                </a:path>
                <a:path w="2073909" h="3166745">
                  <a:moveTo>
                    <a:pt x="1860169" y="3004058"/>
                  </a:moveTo>
                  <a:lnTo>
                    <a:pt x="1857248" y="3001137"/>
                  </a:lnTo>
                  <a:lnTo>
                    <a:pt x="1850263" y="3001137"/>
                  </a:lnTo>
                  <a:lnTo>
                    <a:pt x="1847469" y="3004058"/>
                  </a:lnTo>
                  <a:lnTo>
                    <a:pt x="1847469" y="3049155"/>
                  </a:lnTo>
                  <a:lnTo>
                    <a:pt x="1850263" y="3051949"/>
                  </a:lnTo>
                  <a:lnTo>
                    <a:pt x="1857248" y="3051949"/>
                  </a:lnTo>
                  <a:lnTo>
                    <a:pt x="1860169" y="3049155"/>
                  </a:lnTo>
                  <a:lnTo>
                    <a:pt x="1860169" y="3004058"/>
                  </a:lnTo>
                  <a:close/>
                </a:path>
                <a:path w="2073909" h="3166745">
                  <a:moveTo>
                    <a:pt x="1860169" y="2915158"/>
                  </a:moveTo>
                  <a:lnTo>
                    <a:pt x="1857248" y="2912237"/>
                  </a:lnTo>
                  <a:lnTo>
                    <a:pt x="1850263" y="2912237"/>
                  </a:lnTo>
                  <a:lnTo>
                    <a:pt x="1847469" y="2915158"/>
                  </a:lnTo>
                  <a:lnTo>
                    <a:pt x="1847469" y="2960243"/>
                  </a:lnTo>
                  <a:lnTo>
                    <a:pt x="1850263" y="2963037"/>
                  </a:lnTo>
                  <a:lnTo>
                    <a:pt x="1857248" y="2963037"/>
                  </a:lnTo>
                  <a:lnTo>
                    <a:pt x="1860169" y="2960243"/>
                  </a:lnTo>
                  <a:lnTo>
                    <a:pt x="1860169" y="2915158"/>
                  </a:lnTo>
                  <a:close/>
                </a:path>
                <a:path w="2073909" h="3166745">
                  <a:moveTo>
                    <a:pt x="1860169" y="2826258"/>
                  </a:moveTo>
                  <a:lnTo>
                    <a:pt x="1857248" y="2823337"/>
                  </a:lnTo>
                  <a:lnTo>
                    <a:pt x="1850263" y="2823337"/>
                  </a:lnTo>
                  <a:lnTo>
                    <a:pt x="1847469" y="2826258"/>
                  </a:lnTo>
                  <a:lnTo>
                    <a:pt x="1847469" y="2871343"/>
                  </a:lnTo>
                  <a:lnTo>
                    <a:pt x="1850263" y="2874137"/>
                  </a:lnTo>
                  <a:lnTo>
                    <a:pt x="1857248" y="2874137"/>
                  </a:lnTo>
                  <a:lnTo>
                    <a:pt x="1860169" y="2871343"/>
                  </a:lnTo>
                  <a:lnTo>
                    <a:pt x="1860169" y="2826258"/>
                  </a:lnTo>
                  <a:close/>
                </a:path>
                <a:path w="2073909" h="3166745">
                  <a:moveTo>
                    <a:pt x="1860169" y="2737358"/>
                  </a:moveTo>
                  <a:lnTo>
                    <a:pt x="1857248" y="2734437"/>
                  </a:lnTo>
                  <a:lnTo>
                    <a:pt x="1850263" y="2734437"/>
                  </a:lnTo>
                  <a:lnTo>
                    <a:pt x="1847469" y="2737358"/>
                  </a:lnTo>
                  <a:lnTo>
                    <a:pt x="1847469" y="2782443"/>
                  </a:lnTo>
                  <a:lnTo>
                    <a:pt x="1850263" y="2785237"/>
                  </a:lnTo>
                  <a:lnTo>
                    <a:pt x="1857248" y="2785237"/>
                  </a:lnTo>
                  <a:lnTo>
                    <a:pt x="1860169" y="2782443"/>
                  </a:lnTo>
                  <a:lnTo>
                    <a:pt x="1860169" y="2737358"/>
                  </a:lnTo>
                  <a:close/>
                </a:path>
                <a:path w="2073909" h="3166745">
                  <a:moveTo>
                    <a:pt x="1860169" y="2648458"/>
                  </a:moveTo>
                  <a:lnTo>
                    <a:pt x="1857248" y="2645537"/>
                  </a:lnTo>
                  <a:lnTo>
                    <a:pt x="1850263" y="2645537"/>
                  </a:lnTo>
                  <a:lnTo>
                    <a:pt x="1847469" y="2648458"/>
                  </a:lnTo>
                  <a:lnTo>
                    <a:pt x="1847469" y="2693543"/>
                  </a:lnTo>
                  <a:lnTo>
                    <a:pt x="1850263" y="2696337"/>
                  </a:lnTo>
                  <a:lnTo>
                    <a:pt x="1857248" y="2696337"/>
                  </a:lnTo>
                  <a:lnTo>
                    <a:pt x="1860169" y="2693543"/>
                  </a:lnTo>
                  <a:lnTo>
                    <a:pt x="1860169" y="2648458"/>
                  </a:lnTo>
                  <a:close/>
                </a:path>
                <a:path w="2073909" h="3166745">
                  <a:moveTo>
                    <a:pt x="1860169" y="2559558"/>
                  </a:moveTo>
                  <a:lnTo>
                    <a:pt x="1857248" y="2556637"/>
                  </a:lnTo>
                  <a:lnTo>
                    <a:pt x="1850263" y="2556637"/>
                  </a:lnTo>
                  <a:lnTo>
                    <a:pt x="1847469" y="2559558"/>
                  </a:lnTo>
                  <a:lnTo>
                    <a:pt x="1847469" y="2604643"/>
                  </a:lnTo>
                  <a:lnTo>
                    <a:pt x="1850263" y="2607437"/>
                  </a:lnTo>
                  <a:lnTo>
                    <a:pt x="1857248" y="2607437"/>
                  </a:lnTo>
                  <a:lnTo>
                    <a:pt x="1860169" y="2604643"/>
                  </a:lnTo>
                  <a:lnTo>
                    <a:pt x="1860169" y="2559558"/>
                  </a:lnTo>
                  <a:close/>
                </a:path>
                <a:path w="2073909" h="3166745">
                  <a:moveTo>
                    <a:pt x="1860169" y="2470658"/>
                  </a:moveTo>
                  <a:lnTo>
                    <a:pt x="1857248" y="2467737"/>
                  </a:lnTo>
                  <a:lnTo>
                    <a:pt x="1850263" y="2467737"/>
                  </a:lnTo>
                  <a:lnTo>
                    <a:pt x="1847469" y="2470658"/>
                  </a:lnTo>
                  <a:lnTo>
                    <a:pt x="1847469" y="2515743"/>
                  </a:lnTo>
                  <a:lnTo>
                    <a:pt x="1850263" y="2518537"/>
                  </a:lnTo>
                  <a:lnTo>
                    <a:pt x="1857248" y="2518537"/>
                  </a:lnTo>
                  <a:lnTo>
                    <a:pt x="1860169" y="2515743"/>
                  </a:lnTo>
                  <a:lnTo>
                    <a:pt x="1860169" y="2470658"/>
                  </a:lnTo>
                  <a:close/>
                </a:path>
                <a:path w="2073909" h="3166745">
                  <a:moveTo>
                    <a:pt x="1860169" y="2381758"/>
                  </a:moveTo>
                  <a:lnTo>
                    <a:pt x="1857248" y="2378837"/>
                  </a:lnTo>
                  <a:lnTo>
                    <a:pt x="1850263" y="2378837"/>
                  </a:lnTo>
                  <a:lnTo>
                    <a:pt x="1847469" y="2381758"/>
                  </a:lnTo>
                  <a:lnTo>
                    <a:pt x="1847469" y="2426843"/>
                  </a:lnTo>
                  <a:lnTo>
                    <a:pt x="1850263" y="2429637"/>
                  </a:lnTo>
                  <a:lnTo>
                    <a:pt x="1857248" y="2429637"/>
                  </a:lnTo>
                  <a:lnTo>
                    <a:pt x="1860169" y="2426843"/>
                  </a:lnTo>
                  <a:lnTo>
                    <a:pt x="1860169" y="2381758"/>
                  </a:lnTo>
                  <a:close/>
                </a:path>
                <a:path w="2073909" h="3166745">
                  <a:moveTo>
                    <a:pt x="1860169" y="2292858"/>
                  </a:moveTo>
                  <a:lnTo>
                    <a:pt x="1857248" y="2289937"/>
                  </a:lnTo>
                  <a:lnTo>
                    <a:pt x="1850263" y="2289937"/>
                  </a:lnTo>
                  <a:lnTo>
                    <a:pt x="1847469" y="2292858"/>
                  </a:lnTo>
                  <a:lnTo>
                    <a:pt x="1847469" y="2337943"/>
                  </a:lnTo>
                  <a:lnTo>
                    <a:pt x="1850263" y="2340737"/>
                  </a:lnTo>
                  <a:lnTo>
                    <a:pt x="1857248" y="2340737"/>
                  </a:lnTo>
                  <a:lnTo>
                    <a:pt x="1860169" y="2337943"/>
                  </a:lnTo>
                  <a:lnTo>
                    <a:pt x="1860169" y="2292858"/>
                  </a:lnTo>
                  <a:close/>
                </a:path>
                <a:path w="2073909" h="3166745">
                  <a:moveTo>
                    <a:pt x="1860169" y="2203958"/>
                  </a:moveTo>
                  <a:lnTo>
                    <a:pt x="1857248" y="2201037"/>
                  </a:lnTo>
                  <a:lnTo>
                    <a:pt x="1850263" y="2201037"/>
                  </a:lnTo>
                  <a:lnTo>
                    <a:pt x="1847469" y="2203958"/>
                  </a:lnTo>
                  <a:lnTo>
                    <a:pt x="1847469" y="2249043"/>
                  </a:lnTo>
                  <a:lnTo>
                    <a:pt x="1850263" y="2251837"/>
                  </a:lnTo>
                  <a:lnTo>
                    <a:pt x="1857248" y="2251837"/>
                  </a:lnTo>
                  <a:lnTo>
                    <a:pt x="1860169" y="2249043"/>
                  </a:lnTo>
                  <a:lnTo>
                    <a:pt x="1860169" y="2203958"/>
                  </a:lnTo>
                  <a:close/>
                </a:path>
                <a:path w="2073909" h="3166745">
                  <a:moveTo>
                    <a:pt x="1860169" y="2115058"/>
                  </a:moveTo>
                  <a:lnTo>
                    <a:pt x="1857248" y="2112137"/>
                  </a:lnTo>
                  <a:lnTo>
                    <a:pt x="1850263" y="2112137"/>
                  </a:lnTo>
                  <a:lnTo>
                    <a:pt x="1847469" y="2115058"/>
                  </a:lnTo>
                  <a:lnTo>
                    <a:pt x="1847469" y="2160143"/>
                  </a:lnTo>
                  <a:lnTo>
                    <a:pt x="1850263" y="2162937"/>
                  </a:lnTo>
                  <a:lnTo>
                    <a:pt x="1857248" y="2162937"/>
                  </a:lnTo>
                  <a:lnTo>
                    <a:pt x="1860169" y="2160143"/>
                  </a:lnTo>
                  <a:lnTo>
                    <a:pt x="1860169" y="2115058"/>
                  </a:lnTo>
                  <a:close/>
                </a:path>
                <a:path w="2073909" h="3166745">
                  <a:moveTo>
                    <a:pt x="1860169" y="2026158"/>
                  </a:moveTo>
                  <a:lnTo>
                    <a:pt x="1857248" y="2023237"/>
                  </a:lnTo>
                  <a:lnTo>
                    <a:pt x="1850263" y="2023237"/>
                  </a:lnTo>
                  <a:lnTo>
                    <a:pt x="1847469" y="2026158"/>
                  </a:lnTo>
                  <a:lnTo>
                    <a:pt x="1847469" y="2071243"/>
                  </a:lnTo>
                  <a:lnTo>
                    <a:pt x="1850263" y="2074037"/>
                  </a:lnTo>
                  <a:lnTo>
                    <a:pt x="1857248" y="2074037"/>
                  </a:lnTo>
                  <a:lnTo>
                    <a:pt x="1860169" y="2071243"/>
                  </a:lnTo>
                  <a:lnTo>
                    <a:pt x="1860169" y="2026158"/>
                  </a:lnTo>
                  <a:close/>
                </a:path>
                <a:path w="2073909" h="3166745">
                  <a:moveTo>
                    <a:pt x="1860169" y="1937258"/>
                  </a:moveTo>
                  <a:lnTo>
                    <a:pt x="1857248" y="1934337"/>
                  </a:lnTo>
                  <a:lnTo>
                    <a:pt x="1850263" y="1934337"/>
                  </a:lnTo>
                  <a:lnTo>
                    <a:pt x="1847469" y="1937258"/>
                  </a:lnTo>
                  <a:lnTo>
                    <a:pt x="1847469" y="1982343"/>
                  </a:lnTo>
                  <a:lnTo>
                    <a:pt x="1850263" y="1985137"/>
                  </a:lnTo>
                  <a:lnTo>
                    <a:pt x="1857248" y="1985137"/>
                  </a:lnTo>
                  <a:lnTo>
                    <a:pt x="1860169" y="1982343"/>
                  </a:lnTo>
                  <a:lnTo>
                    <a:pt x="1860169" y="1937258"/>
                  </a:lnTo>
                  <a:close/>
                </a:path>
                <a:path w="2073909" h="3166745">
                  <a:moveTo>
                    <a:pt x="1860169" y="1848358"/>
                  </a:moveTo>
                  <a:lnTo>
                    <a:pt x="1857248" y="1845437"/>
                  </a:lnTo>
                  <a:lnTo>
                    <a:pt x="1850263" y="1845437"/>
                  </a:lnTo>
                  <a:lnTo>
                    <a:pt x="1847469" y="1848358"/>
                  </a:lnTo>
                  <a:lnTo>
                    <a:pt x="1847469" y="1893443"/>
                  </a:lnTo>
                  <a:lnTo>
                    <a:pt x="1850263" y="1896237"/>
                  </a:lnTo>
                  <a:lnTo>
                    <a:pt x="1857248" y="1896237"/>
                  </a:lnTo>
                  <a:lnTo>
                    <a:pt x="1860169" y="1893443"/>
                  </a:lnTo>
                  <a:lnTo>
                    <a:pt x="1860169" y="1848358"/>
                  </a:lnTo>
                  <a:close/>
                </a:path>
                <a:path w="2073909" h="3166745">
                  <a:moveTo>
                    <a:pt x="1860169" y="1759458"/>
                  </a:moveTo>
                  <a:lnTo>
                    <a:pt x="1857248" y="1756537"/>
                  </a:lnTo>
                  <a:lnTo>
                    <a:pt x="1850263" y="1756537"/>
                  </a:lnTo>
                  <a:lnTo>
                    <a:pt x="1847469" y="1759458"/>
                  </a:lnTo>
                  <a:lnTo>
                    <a:pt x="1847469" y="1804543"/>
                  </a:lnTo>
                  <a:lnTo>
                    <a:pt x="1850263" y="1807337"/>
                  </a:lnTo>
                  <a:lnTo>
                    <a:pt x="1857248" y="1807337"/>
                  </a:lnTo>
                  <a:lnTo>
                    <a:pt x="1860169" y="1804543"/>
                  </a:lnTo>
                  <a:lnTo>
                    <a:pt x="1860169" y="1759458"/>
                  </a:lnTo>
                  <a:close/>
                </a:path>
                <a:path w="2073909" h="3166745">
                  <a:moveTo>
                    <a:pt x="1860169" y="1627886"/>
                  </a:moveTo>
                  <a:lnTo>
                    <a:pt x="1857248" y="1625092"/>
                  </a:lnTo>
                  <a:lnTo>
                    <a:pt x="1850263" y="1625092"/>
                  </a:lnTo>
                  <a:lnTo>
                    <a:pt x="1847469" y="1627886"/>
                  </a:lnTo>
                  <a:lnTo>
                    <a:pt x="1847469" y="1673098"/>
                  </a:lnTo>
                  <a:lnTo>
                    <a:pt x="1850263" y="1675892"/>
                  </a:lnTo>
                  <a:lnTo>
                    <a:pt x="1857248" y="1675892"/>
                  </a:lnTo>
                  <a:lnTo>
                    <a:pt x="1860169" y="1673098"/>
                  </a:lnTo>
                  <a:lnTo>
                    <a:pt x="1860169" y="1627886"/>
                  </a:lnTo>
                  <a:close/>
                </a:path>
                <a:path w="2073909" h="3166745">
                  <a:moveTo>
                    <a:pt x="1860169" y="1538986"/>
                  </a:moveTo>
                  <a:lnTo>
                    <a:pt x="1857248" y="1536192"/>
                  </a:lnTo>
                  <a:lnTo>
                    <a:pt x="1850263" y="1536192"/>
                  </a:lnTo>
                  <a:lnTo>
                    <a:pt x="1847469" y="1538986"/>
                  </a:lnTo>
                  <a:lnTo>
                    <a:pt x="1847469" y="1584198"/>
                  </a:lnTo>
                  <a:lnTo>
                    <a:pt x="1850263" y="1586992"/>
                  </a:lnTo>
                  <a:lnTo>
                    <a:pt x="1857248" y="1586992"/>
                  </a:lnTo>
                  <a:lnTo>
                    <a:pt x="1860169" y="1584198"/>
                  </a:lnTo>
                  <a:lnTo>
                    <a:pt x="1860169" y="1538986"/>
                  </a:lnTo>
                  <a:close/>
                </a:path>
                <a:path w="2073909" h="3166745">
                  <a:moveTo>
                    <a:pt x="1860169" y="1450086"/>
                  </a:moveTo>
                  <a:lnTo>
                    <a:pt x="1857248" y="1447292"/>
                  </a:lnTo>
                  <a:lnTo>
                    <a:pt x="1850263" y="1447292"/>
                  </a:lnTo>
                  <a:lnTo>
                    <a:pt x="1847469" y="1450086"/>
                  </a:lnTo>
                  <a:lnTo>
                    <a:pt x="1847469" y="1495298"/>
                  </a:lnTo>
                  <a:lnTo>
                    <a:pt x="1850263" y="1498092"/>
                  </a:lnTo>
                  <a:lnTo>
                    <a:pt x="1857248" y="1498092"/>
                  </a:lnTo>
                  <a:lnTo>
                    <a:pt x="1860169" y="1495298"/>
                  </a:lnTo>
                  <a:lnTo>
                    <a:pt x="1860169" y="1450086"/>
                  </a:lnTo>
                  <a:close/>
                </a:path>
                <a:path w="2073909" h="3166745">
                  <a:moveTo>
                    <a:pt x="1860169" y="1361186"/>
                  </a:moveTo>
                  <a:lnTo>
                    <a:pt x="1857248" y="1358392"/>
                  </a:lnTo>
                  <a:lnTo>
                    <a:pt x="1850263" y="1358392"/>
                  </a:lnTo>
                  <a:lnTo>
                    <a:pt x="1847469" y="1361186"/>
                  </a:lnTo>
                  <a:lnTo>
                    <a:pt x="1847469" y="1406398"/>
                  </a:lnTo>
                  <a:lnTo>
                    <a:pt x="1850263" y="1409204"/>
                  </a:lnTo>
                  <a:lnTo>
                    <a:pt x="1857248" y="1409204"/>
                  </a:lnTo>
                  <a:lnTo>
                    <a:pt x="1860169" y="1406398"/>
                  </a:lnTo>
                  <a:lnTo>
                    <a:pt x="1860169" y="1361186"/>
                  </a:lnTo>
                  <a:close/>
                </a:path>
                <a:path w="2073909" h="3166745">
                  <a:moveTo>
                    <a:pt x="1860169" y="1272286"/>
                  </a:moveTo>
                  <a:lnTo>
                    <a:pt x="1857248" y="1269492"/>
                  </a:lnTo>
                  <a:lnTo>
                    <a:pt x="1850263" y="1269492"/>
                  </a:lnTo>
                  <a:lnTo>
                    <a:pt x="1847469" y="1272286"/>
                  </a:lnTo>
                  <a:lnTo>
                    <a:pt x="1847469" y="1317498"/>
                  </a:lnTo>
                  <a:lnTo>
                    <a:pt x="1850263" y="1320292"/>
                  </a:lnTo>
                  <a:lnTo>
                    <a:pt x="1857248" y="1320292"/>
                  </a:lnTo>
                  <a:lnTo>
                    <a:pt x="1860169" y="1317498"/>
                  </a:lnTo>
                  <a:lnTo>
                    <a:pt x="1860169" y="1272286"/>
                  </a:lnTo>
                  <a:close/>
                </a:path>
                <a:path w="2073909" h="3166745">
                  <a:moveTo>
                    <a:pt x="1860169" y="1183386"/>
                  </a:moveTo>
                  <a:lnTo>
                    <a:pt x="1857248" y="1180592"/>
                  </a:lnTo>
                  <a:lnTo>
                    <a:pt x="1850263" y="1180592"/>
                  </a:lnTo>
                  <a:lnTo>
                    <a:pt x="1847469" y="1183386"/>
                  </a:lnTo>
                  <a:lnTo>
                    <a:pt x="1847469" y="1228598"/>
                  </a:lnTo>
                  <a:lnTo>
                    <a:pt x="1850263" y="1231392"/>
                  </a:lnTo>
                  <a:lnTo>
                    <a:pt x="1857248" y="1231392"/>
                  </a:lnTo>
                  <a:lnTo>
                    <a:pt x="1860169" y="1228598"/>
                  </a:lnTo>
                  <a:lnTo>
                    <a:pt x="1860169" y="1183386"/>
                  </a:lnTo>
                  <a:close/>
                </a:path>
                <a:path w="2073909" h="3166745">
                  <a:moveTo>
                    <a:pt x="1860169" y="1094486"/>
                  </a:moveTo>
                  <a:lnTo>
                    <a:pt x="1857248" y="1091692"/>
                  </a:lnTo>
                  <a:lnTo>
                    <a:pt x="1850263" y="1091692"/>
                  </a:lnTo>
                  <a:lnTo>
                    <a:pt x="1847469" y="1094486"/>
                  </a:lnTo>
                  <a:lnTo>
                    <a:pt x="1847469" y="1139698"/>
                  </a:lnTo>
                  <a:lnTo>
                    <a:pt x="1850263" y="1142492"/>
                  </a:lnTo>
                  <a:lnTo>
                    <a:pt x="1857248" y="1142492"/>
                  </a:lnTo>
                  <a:lnTo>
                    <a:pt x="1860169" y="1139698"/>
                  </a:lnTo>
                  <a:lnTo>
                    <a:pt x="1860169" y="1094486"/>
                  </a:lnTo>
                  <a:close/>
                </a:path>
                <a:path w="2073909" h="3166745">
                  <a:moveTo>
                    <a:pt x="1860169" y="1005586"/>
                  </a:moveTo>
                  <a:lnTo>
                    <a:pt x="1857248" y="1002792"/>
                  </a:lnTo>
                  <a:lnTo>
                    <a:pt x="1850263" y="1002792"/>
                  </a:lnTo>
                  <a:lnTo>
                    <a:pt x="1847469" y="1005586"/>
                  </a:lnTo>
                  <a:lnTo>
                    <a:pt x="1847469" y="1050798"/>
                  </a:lnTo>
                  <a:lnTo>
                    <a:pt x="1850263" y="1053592"/>
                  </a:lnTo>
                  <a:lnTo>
                    <a:pt x="1857248" y="1053592"/>
                  </a:lnTo>
                  <a:lnTo>
                    <a:pt x="1860169" y="1050798"/>
                  </a:lnTo>
                  <a:lnTo>
                    <a:pt x="1860169" y="1005586"/>
                  </a:lnTo>
                  <a:close/>
                </a:path>
                <a:path w="2073909" h="3166745">
                  <a:moveTo>
                    <a:pt x="1860169" y="916686"/>
                  </a:moveTo>
                  <a:lnTo>
                    <a:pt x="1857248" y="913892"/>
                  </a:lnTo>
                  <a:lnTo>
                    <a:pt x="1850263" y="913892"/>
                  </a:lnTo>
                  <a:lnTo>
                    <a:pt x="1847469" y="916686"/>
                  </a:lnTo>
                  <a:lnTo>
                    <a:pt x="1847469" y="961898"/>
                  </a:lnTo>
                  <a:lnTo>
                    <a:pt x="1850263" y="964692"/>
                  </a:lnTo>
                  <a:lnTo>
                    <a:pt x="1857248" y="964692"/>
                  </a:lnTo>
                  <a:lnTo>
                    <a:pt x="1860169" y="961898"/>
                  </a:lnTo>
                  <a:lnTo>
                    <a:pt x="1860169" y="916686"/>
                  </a:lnTo>
                  <a:close/>
                </a:path>
                <a:path w="2073909" h="3166745">
                  <a:moveTo>
                    <a:pt x="1860169" y="827786"/>
                  </a:moveTo>
                  <a:lnTo>
                    <a:pt x="1857248" y="824992"/>
                  </a:lnTo>
                  <a:lnTo>
                    <a:pt x="1850263" y="824992"/>
                  </a:lnTo>
                  <a:lnTo>
                    <a:pt x="1847469" y="827786"/>
                  </a:lnTo>
                  <a:lnTo>
                    <a:pt x="1847469" y="872998"/>
                  </a:lnTo>
                  <a:lnTo>
                    <a:pt x="1850263" y="875792"/>
                  </a:lnTo>
                  <a:lnTo>
                    <a:pt x="1857248" y="875792"/>
                  </a:lnTo>
                  <a:lnTo>
                    <a:pt x="1860169" y="872998"/>
                  </a:lnTo>
                  <a:lnTo>
                    <a:pt x="1860169" y="827786"/>
                  </a:lnTo>
                  <a:close/>
                </a:path>
                <a:path w="2073909" h="3166745">
                  <a:moveTo>
                    <a:pt x="1860169" y="738886"/>
                  </a:moveTo>
                  <a:lnTo>
                    <a:pt x="1857248" y="736092"/>
                  </a:lnTo>
                  <a:lnTo>
                    <a:pt x="1850263" y="736092"/>
                  </a:lnTo>
                  <a:lnTo>
                    <a:pt x="1847469" y="738886"/>
                  </a:lnTo>
                  <a:lnTo>
                    <a:pt x="1847469" y="784098"/>
                  </a:lnTo>
                  <a:lnTo>
                    <a:pt x="1850263" y="786892"/>
                  </a:lnTo>
                  <a:lnTo>
                    <a:pt x="1857248" y="786892"/>
                  </a:lnTo>
                  <a:lnTo>
                    <a:pt x="1860169" y="784098"/>
                  </a:lnTo>
                  <a:lnTo>
                    <a:pt x="1860169" y="738886"/>
                  </a:lnTo>
                  <a:close/>
                </a:path>
                <a:path w="2073909" h="3166745">
                  <a:moveTo>
                    <a:pt x="1860169" y="649986"/>
                  </a:moveTo>
                  <a:lnTo>
                    <a:pt x="1857248" y="647192"/>
                  </a:lnTo>
                  <a:lnTo>
                    <a:pt x="1850263" y="647192"/>
                  </a:lnTo>
                  <a:lnTo>
                    <a:pt x="1847469" y="649986"/>
                  </a:lnTo>
                  <a:lnTo>
                    <a:pt x="1847469" y="695198"/>
                  </a:lnTo>
                  <a:lnTo>
                    <a:pt x="1850263" y="697992"/>
                  </a:lnTo>
                  <a:lnTo>
                    <a:pt x="1857248" y="697992"/>
                  </a:lnTo>
                  <a:lnTo>
                    <a:pt x="1860169" y="695198"/>
                  </a:lnTo>
                  <a:lnTo>
                    <a:pt x="1860169" y="649986"/>
                  </a:lnTo>
                  <a:close/>
                </a:path>
                <a:path w="2073909" h="3166745">
                  <a:moveTo>
                    <a:pt x="1860169" y="561086"/>
                  </a:moveTo>
                  <a:lnTo>
                    <a:pt x="1857248" y="558292"/>
                  </a:lnTo>
                  <a:lnTo>
                    <a:pt x="1850263" y="558292"/>
                  </a:lnTo>
                  <a:lnTo>
                    <a:pt x="1847469" y="561086"/>
                  </a:lnTo>
                  <a:lnTo>
                    <a:pt x="1847469" y="606298"/>
                  </a:lnTo>
                  <a:lnTo>
                    <a:pt x="1850263" y="609092"/>
                  </a:lnTo>
                  <a:lnTo>
                    <a:pt x="1857248" y="609092"/>
                  </a:lnTo>
                  <a:lnTo>
                    <a:pt x="1860169" y="606298"/>
                  </a:lnTo>
                  <a:lnTo>
                    <a:pt x="1860169" y="561086"/>
                  </a:lnTo>
                  <a:close/>
                </a:path>
                <a:path w="2073909" h="3166745">
                  <a:moveTo>
                    <a:pt x="1860169" y="472186"/>
                  </a:moveTo>
                  <a:lnTo>
                    <a:pt x="1857248" y="469392"/>
                  </a:lnTo>
                  <a:lnTo>
                    <a:pt x="1850263" y="469392"/>
                  </a:lnTo>
                  <a:lnTo>
                    <a:pt x="1847469" y="472186"/>
                  </a:lnTo>
                  <a:lnTo>
                    <a:pt x="1847469" y="517398"/>
                  </a:lnTo>
                  <a:lnTo>
                    <a:pt x="1850263" y="520192"/>
                  </a:lnTo>
                  <a:lnTo>
                    <a:pt x="1857248" y="520192"/>
                  </a:lnTo>
                  <a:lnTo>
                    <a:pt x="1860169" y="517398"/>
                  </a:lnTo>
                  <a:lnTo>
                    <a:pt x="1860169" y="472186"/>
                  </a:lnTo>
                  <a:close/>
                </a:path>
                <a:path w="2073909" h="3166745">
                  <a:moveTo>
                    <a:pt x="1860169" y="383286"/>
                  </a:moveTo>
                  <a:lnTo>
                    <a:pt x="1857248" y="380492"/>
                  </a:lnTo>
                  <a:lnTo>
                    <a:pt x="1850263" y="380492"/>
                  </a:lnTo>
                  <a:lnTo>
                    <a:pt x="1847469" y="383286"/>
                  </a:lnTo>
                  <a:lnTo>
                    <a:pt x="1847469" y="428498"/>
                  </a:lnTo>
                  <a:lnTo>
                    <a:pt x="1850263" y="431292"/>
                  </a:lnTo>
                  <a:lnTo>
                    <a:pt x="1857248" y="431292"/>
                  </a:lnTo>
                  <a:lnTo>
                    <a:pt x="1860169" y="428498"/>
                  </a:lnTo>
                  <a:lnTo>
                    <a:pt x="1860169" y="383286"/>
                  </a:lnTo>
                  <a:close/>
                </a:path>
                <a:path w="2073909" h="3166745">
                  <a:moveTo>
                    <a:pt x="1866519" y="3124581"/>
                  </a:moveTo>
                  <a:lnTo>
                    <a:pt x="1863725" y="3121787"/>
                  </a:lnTo>
                  <a:lnTo>
                    <a:pt x="1860169" y="3121787"/>
                  </a:lnTo>
                  <a:lnTo>
                    <a:pt x="1860169" y="3092958"/>
                  </a:lnTo>
                  <a:lnTo>
                    <a:pt x="1857248" y="3090037"/>
                  </a:lnTo>
                  <a:lnTo>
                    <a:pt x="1850263" y="3090037"/>
                  </a:lnTo>
                  <a:lnTo>
                    <a:pt x="1847469" y="3092958"/>
                  </a:lnTo>
                  <a:lnTo>
                    <a:pt x="1847469" y="3134487"/>
                  </a:lnTo>
                  <a:lnTo>
                    <a:pt x="1863725" y="3134487"/>
                  </a:lnTo>
                  <a:lnTo>
                    <a:pt x="1866519" y="3131566"/>
                  </a:lnTo>
                  <a:lnTo>
                    <a:pt x="1866519" y="3128137"/>
                  </a:lnTo>
                  <a:lnTo>
                    <a:pt x="1866519" y="3124581"/>
                  </a:lnTo>
                  <a:close/>
                </a:path>
                <a:path w="2073909" h="3166745">
                  <a:moveTo>
                    <a:pt x="1894459" y="328676"/>
                  </a:moveTo>
                  <a:lnTo>
                    <a:pt x="1891538" y="325882"/>
                  </a:lnTo>
                  <a:lnTo>
                    <a:pt x="1847469" y="325882"/>
                  </a:lnTo>
                  <a:lnTo>
                    <a:pt x="1847469" y="339598"/>
                  </a:lnTo>
                  <a:lnTo>
                    <a:pt x="1850263" y="342392"/>
                  </a:lnTo>
                  <a:lnTo>
                    <a:pt x="1857248" y="342392"/>
                  </a:lnTo>
                  <a:lnTo>
                    <a:pt x="1860169" y="339598"/>
                  </a:lnTo>
                  <a:lnTo>
                    <a:pt x="1860169" y="338582"/>
                  </a:lnTo>
                  <a:lnTo>
                    <a:pt x="1891538" y="338582"/>
                  </a:lnTo>
                  <a:lnTo>
                    <a:pt x="1894459" y="335788"/>
                  </a:lnTo>
                  <a:lnTo>
                    <a:pt x="1894459" y="332232"/>
                  </a:lnTo>
                  <a:lnTo>
                    <a:pt x="1894459" y="328676"/>
                  </a:lnTo>
                  <a:close/>
                </a:path>
                <a:path w="2073909" h="3166745">
                  <a:moveTo>
                    <a:pt x="1909318" y="2192782"/>
                  </a:moveTo>
                  <a:lnTo>
                    <a:pt x="1906524" y="2189988"/>
                  </a:lnTo>
                  <a:lnTo>
                    <a:pt x="1861312" y="2189988"/>
                  </a:lnTo>
                  <a:lnTo>
                    <a:pt x="1858518" y="2192782"/>
                  </a:lnTo>
                  <a:lnTo>
                    <a:pt x="1858518" y="2199767"/>
                  </a:lnTo>
                  <a:lnTo>
                    <a:pt x="1861312" y="2202688"/>
                  </a:lnTo>
                  <a:lnTo>
                    <a:pt x="1906524" y="2202688"/>
                  </a:lnTo>
                  <a:lnTo>
                    <a:pt x="1909318" y="2199767"/>
                  </a:lnTo>
                  <a:lnTo>
                    <a:pt x="1909318" y="2192782"/>
                  </a:lnTo>
                  <a:close/>
                </a:path>
                <a:path w="2073909" h="3166745">
                  <a:moveTo>
                    <a:pt x="1938147" y="1261364"/>
                  </a:moveTo>
                  <a:lnTo>
                    <a:pt x="1935226" y="1258570"/>
                  </a:lnTo>
                  <a:lnTo>
                    <a:pt x="1890141" y="1258570"/>
                  </a:lnTo>
                  <a:lnTo>
                    <a:pt x="1887347" y="1261364"/>
                  </a:lnTo>
                  <a:lnTo>
                    <a:pt x="1887347" y="1268476"/>
                  </a:lnTo>
                  <a:lnTo>
                    <a:pt x="1890141" y="1271270"/>
                  </a:lnTo>
                  <a:lnTo>
                    <a:pt x="1935226" y="1271270"/>
                  </a:lnTo>
                  <a:lnTo>
                    <a:pt x="1938147" y="1268476"/>
                  </a:lnTo>
                  <a:lnTo>
                    <a:pt x="1938147" y="1261364"/>
                  </a:lnTo>
                  <a:close/>
                </a:path>
                <a:path w="2073909" h="3166745">
                  <a:moveTo>
                    <a:pt x="1955419" y="3124581"/>
                  </a:moveTo>
                  <a:lnTo>
                    <a:pt x="1952625" y="3121787"/>
                  </a:lnTo>
                  <a:lnTo>
                    <a:pt x="1907413" y="3121787"/>
                  </a:lnTo>
                  <a:lnTo>
                    <a:pt x="1904619" y="3124581"/>
                  </a:lnTo>
                  <a:lnTo>
                    <a:pt x="1904619" y="3131566"/>
                  </a:lnTo>
                  <a:lnTo>
                    <a:pt x="1907413" y="3134487"/>
                  </a:lnTo>
                  <a:lnTo>
                    <a:pt x="1952625" y="3134487"/>
                  </a:lnTo>
                  <a:lnTo>
                    <a:pt x="1955419" y="3131566"/>
                  </a:lnTo>
                  <a:lnTo>
                    <a:pt x="1955419" y="3124581"/>
                  </a:lnTo>
                  <a:close/>
                </a:path>
                <a:path w="2073909" h="3166745">
                  <a:moveTo>
                    <a:pt x="1983359" y="328676"/>
                  </a:moveTo>
                  <a:lnTo>
                    <a:pt x="1980438" y="325882"/>
                  </a:lnTo>
                  <a:lnTo>
                    <a:pt x="1935353" y="325882"/>
                  </a:lnTo>
                  <a:lnTo>
                    <a:pt x="1932559" y="328676"/>
                  </a:lnTo>
                  <a:lnTo>
                    <a:pt x="1932559" y="335788"/>
                  </a:lnTo>
                  <a:lnTo>
                    <a:pt x="1935353" y="338582"/>
                  </a:lnTo>
                  <a:lnTo>
                    <a:pt x="1980438" y="338582"/>
                  </a:lnTo>
                  <a:lnTo>
                    <a:pt x="1983359" y="335788"/>
                  </a:lnTo>
                  <a:lnTo>
                    <a:pt x="1983359" y="328676"/>
                  </a:lnTo>
                  <a:close/>
                </a:path>
                <a:path w="2073909" h="3166745">
                  <a:moveTo>
                    <a:pt x="2073529" y="3128137"/>
                  </a:moveTo>
                  <a:lnTo>
                    <a:pt x="2060829" y="3121787"/>
                  </a:lnTo>
                  <a:lnTo>
                    <a:pt x="1997329" y="3090037"/>
                  </a:lnTo>
                  <a:lnTo>
                    <a:pt x="1997329" y="3121787"/>
                  </a:lnTo>
                  <a:lnTo>
                    <a:pt x="1996313" y="3121787"/>
                  </a:lnTo>
                  <a:lnTo>
                    <a:pt x="1993519" y="3124581"/>
                  </a:lnTo>
                  <a:lnTo>
                    <a:pt x="1993519" y="3131566"/>
                  </a:lnTo>
                  <a:lnTo>
                    <a:pt x="1996313" y="3134487"/>
                  </a:lnTo>
                  <a:lnTo>
                    <a:pt x="1997329" y="3134487"/>
                  </a:lnTo>
                  <a:lnTo>
                    <a:pt x="1997329" y="3166237"/>
                  </a:lnTo>
                  <a:lnTo>
                    <a:pt x="2060829" y="3134487"/>
                  </a:lnTo>
                  <a:lnTo>
                    <a:pt x="2073529" y="3128137"/>
                  </a:lnTo>
                  <a:close/>
                </a:path>
                <a:path w="2073909" h="3166745">
                  <a:moveTo>
                    <a:pt x="2073529" y="2196338"/>
                  </a:moveTo>
                  <a:lnTo>
                    <a:pt x="1997329" y="2158238"/>
                  </a:lnTo>
                  <a:lnTo>
                    <a:pt x="1997329" y="2191893"/>
                  </a:lnTo>
                  <a:lnTo>
                    <a:pt x="1995424" y="2189988"/>
                  </a:lnTo>
                  <a:lnTo>
                    <a:pt x="1950212" y="2189988"/>
                  </a:lnTo>
                  <a:lnTo>
                    <a:pt x="1947418" y="2192782"/>
                  </a:lnTo>
                  <a:lnTo>
                    <a:pt x="1947418" y="2199767"/>
                  </a:lnTo>
                  <a:lnTo>
                    <a:pt x="1950212" y="2202688"/>
                  </a:lnTo>
                  <a:lnTo>
                    <a:pt x="1995424" y="2202688"/>
                  </a:lnTo>
                  <a:lnTo>
                    <a:pt x="1997329" y="2200706"/>
                  </a:lnTo>
                  <a:lnTo>
                    <a:pt x="1997329" y="2234438"/>
                  </a:lnTo>
                  <a:lnTo>
                    <a:pt x="2073529" y="2196338"/>
                  </a:lnTo>
                  <a:close/>
                </a:path>
                <a:path w="2073909" h="3166745">
                  <a:moveTo>
                    <a:pt x="2073529" y="1264920"/>
                  </a:moveTo>
                  <a:lnTo>
                    <a:pt x="2060829" y="1258570"/>
                  </a:lnTo>
                  <a:lnTo>
                    <a:pt x="1997329" y="1226820"/>
                  </a:lnTo>
                  <a:lnTo>
                    <a:pt x="1997329" y="1258570"/>
                  </a:lnTo>
                  <a:lnTo>
                    <a:pt x="1979041" y="1258570"/>
                  </a:lnTo>
                  <a:lnTo>
                    <a:pt x="1976247" y="1261364"/>
                  </a:lnTo>
                  <a:lnTo>
                    <a:pt x="1976247" y="1268476"/>
                  </a:lnTo>
                  <a:lnTo>
                    <a:pt x="1979041" y="1271270"/>
                  </a:lnTo>
                  <a:lnTo>
                    <a:pt x="1997329" y="1271270"/>
                  </a:lnTo>
                  <a:lnTo>
                    <a:pt x="1997329" y="1303020"/>
                  </a:lnTo>
                  <a:lnTo>
                    <a:pt x="2060829" y="1271270"/>
                  </a:lnTo>
                  <a:lnTo>
                    <a:pt x="2073529" y="1264920"/>
                  </a:lnTo>
                  <a:close/>
                </a:path>
                <a:path w="2073909" h="3166745">
                  <a:moveTo>
                    <a:pt x="2073529" y="332232"/>
                  </a:moveTo>
                  <a:lnTo>
                    <a:pt x="1997329" y="294132"/>
                  </a:lnTo>
                  <a:lnTo>
                    <a:pt x="1997329" y="370332"/>
                  </a:lnTo>
                  <a:lnTo>
                    <a:pt x="2073529" y="332232"/>
                  </a:lnTo>
                  <a:close/>
                </a:path>
              </a:pathLst>
            </a:custGeom>
            <a:solidFill>
              <a:srgbClr val="5F5F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3707892" y="2165604"/>
              <a:ext cx="806450" cy="1412875"/>
            </a:xfrm>
            <a:custGeom>
              <a:avLst/>
              <a:gdLst/>
              <a:ahLst/>
              <a:cxnLst/>
              <a:rect l="l" t="t" r="r" b="b"/>
              <a:pathLst>
                <a:path w="806450" h="1412875">
                  <a:moveTo>
                    <a:pt x="31750" y="1336167"/>
                  </a:moveTo>
                  <a:lnTo>
                    <a:pt x="0" y="1336167"/>
                  </a:lnTo>
                  <a:lnTo>
                    <a:pt x="38100" y="1412367"/>
                  </a:lnTo>
                  <a:lnTo>
                    <a:pt x="69850" y="1348867"/>
                  </a:lnTo>
                  <a:lnTo>
                    <a:pt x="31750" y="1348867"/>
                  </a:lnTo>
                  <a:lnTo>
                    <a:pt x="31750" y="1336167"/>
                  </a:lnTo>
                  <a:close/>
                </a:path>
                <a:path w="806450" h="1412875">
                  <a:moveTo>
                    <a:pt x="793750" y="699770"/>
                  </a:moveTo>
                  <a:lnTo>
                    <a:pt x="31750" y="699770"/>
                  </a:lnTo>
                  <a:lnTo>
                    <a:pt x="31750" y="1348867"/>
                  </a:lnTo>
                  <a:lnTo>
                    <a:pt x="44450" y="1348867"/>
                  </a:lnTo>
                  <a:lnTo>
                    <a:pt x="44450" y="712470"/>
                  </a:lnTo>
                  <a:lnTo>
                    <a:pt x="38100" y="712470"/>
                  </a:lnTo>
                  <a:lnTo>
                    <a:pt x="44450" y="706120"/>
                  </a:lnTo>
                  <a:lnTo>
                    <a:pt x="793750" y="706120"/>
                  </a:lnTo>
                  <a:lnTo>
                    <a:pt x="793750" y="699770"/>
                  </a:lnTo>
                  <a:close/>
                </a:path>
                <a:path w="806450" h="1412875">
                  <a:moveTo>
                    <a:pt x="76200" y="1336167"/>
                  </a:moveTo>
                  <a:lnTo>
                    <a:pt x="44450" y="1336167"/>
                  </a:lnTo>
                  <a:lnTo>
                    <a:pt x="44450" y="1348867"/>
                  </a:lnTo>
                  <a:lnTo>
                    <a:pt x="69850" y="1348867"/>
                  </a:lnTo>
                  <a:lnTo>
                    <a:pt x="76200" y="1336167"/>
                  </a:lnTo>
                  <a:close/>
                </a:path>
                <a:path w="806450" h="1412875">
                  <a:moveTo>
                    <a:pt x="44450" y="706120"/>
                  </a:moveTo>
                  <a:lnTo>
                    <a:pt x="38100" y="712470"/>
                  </a:lnTo>
                  <a:lnTo>
                    <a:pt x="44450" y="712470"/>
                  </a:lnTo>
                  <a:lnTo>
                    <a:pt x="44450" y="706120"/>
                  </a:lnTo>
                  <a:close/>
                </a:path>
                <a:path w="806450" h="1412875">
                  <a:moveTo>
                    <a:pt x="806450" y="699770"/>
                  </a:moveTo>
                  <a:lnTo>
                    <a:pt x="800100" y="699770"/>
                  </a:lnTo>
                  <a:lnTo>
                    <a:pt x="793750" y="706120"/>
                  </a:lnTo>
                  <a:lnTo>
                    <a:pt x="44450" y="706120"/>
                  </a:lnTo>
                  <a:lnTo>
                    <a:pt x="44450" y="712470"/>
                  </a:lnTo>
                  <a:lnTo>
                    <a:pt x="806450" y="712470"/>
                  </a:lnTo>
                  <a:lnTo>
                    <a:pt x="806450" y="699770"/>
                  </a:lnTo>
                  <a:close/>
                </a:path>
                <a:path w="806450" h="1412875">
                  <a:moveTo>
                    <a:pt x="806450" y="0"/>
                  </a:moveTo>
                  <a:lnTo>
                    <a:pt x="793750" y="0"/>
                  </a:lnTo>
                  <a:lnTo>
                    <a:pt x="793750" y="706120"/>
                  </a:lnTo>
                  <a:lnTo>
                    <a:pt x="800100" y="699770"/>
                  </a:lnTo>
                  <a:lnTo>
                    <a:pt x="806450" y="699770"/>
                  </a:lnTo>
                  <a:lnTo>
                    <a:pt x="806450" y="0"/>
                  </a:lnTo>
                  <a:close/>
                </a:path>
              </a:pathLst>
            </a:custGeom>
            <a:solidFill>
              <a:srgbClr val="0871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6" name="object 5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69047" rIns="0" bIns="0" rtlCol="0">
            <a:spAutoFit/>
          </a:bodyPr>
          <a:lstStyle/>
          <a:p>
            <a:pPr marL="2417445">
              <a:lnSpc>
                <a:spcPct val="100000"/>
              </a:lnSpc>
              <a:spcBef>
                <a:spcPts val="100"/>
              </a:spcBef>
            </a:pPr>
            <a:fld id="{81D60167-4931-47E6-BA6A-407CBD079E47}" type="slidenum">
              <a:rPr spc="-25" dirty="0"/>
              <a:t>116</a:t>
            </a:fld>
            <a:endParaRPr spc="-25" dirty="0"/>
          </a:p>
        </p:txBody>
      </p:sp>
      <p:sp>
        <p:nvSpPr>
          <p:cNvPr id="57" name="object 5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/>
              <a:t>©</a:t>
            </a:r>
            <a:r>
              <a:rPr spc="-15" dirty="0"/>
              <a:t> </a:t>
            </a:r>
            <a:r>
              <a:rPr dirty="0"/>
              <a:t>The</a:t>
            </a:r>
            <a:r>
              <a:rPr spc="-30" dirty="0"/>
              <a:t> </a:t>
            </a:r>
            <a:r>
              <a:rPr dirty="0"/>
              <a:t>KPI</a:t>
            </a:r>
            <a:r>
              <a:rPr spc="-5" dirty="0"/>
              <a:t> </a:t>
            </a:r>
            <a:r>
              <a:rPr dirty="0"/>
              <a:t>Institute</a:t>
            </a:r>
            <a:r>
              <a:rPr spc="-20" dirty="0"/>
              <a:t> 2023</a:t>
            </a: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27164" y="184404"/>
            <a:ext cx="1937003" cy="161544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0" y="531876"/>
            <a:ext cx="277495" cy="715010"/>
          </a:xfrm>
          <a:custGeom>
            <a:avLst/>
            <a:gdLst/>
            <a:ahLst/>
            <a:cxnLst/>
            <a:rect l="l" t="t" r="r" b="b"/>
            <a:pathLst>
              <a:path w="277495" h="715010">
                <a:moveTo>
                  <a:pt x="277368" y="0"/>
                </a:moveTo>
                <a:lnTo>
                  <a:pt x="0" y="0"/>
                </a:lnTo>
                <a:lnTo>
                  <a:pt x="0" y="714756"/>
                </a:lnTo>
                <a:lnTo>
                  <a:pt x="277368" y="714756"/>
                </a:lnTo>
                <a:lnTo>
                  <a:pt x="277368" y="0"/>
                </a:lnTo>
                <a:close/>
              </a:path>
            </a:pathLst>
          </a:custGeom>
          <a:solidFill>
            <a:srgbClr val="0871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61544" y="6553200"/>
            <a:ext cx="8820150" cy="0"/>
          </a:xfrm>
          <a:custGeom>
            <a:avLst/>
            <a:gdLst/>
            <a:ahLst/>
            <a:cxnLst/>
            <a:rect l="l" t="t" r="r" b="b"/>
            <a:pathLst>
              <a:path w="8820150">
                <a:moveTo>
                  <a:pt x="0" y="0"/>
                </a:moveTo>
                <a:lnTo>
                  <a:pt x="8820023" y="0"/>
                </a:lnTo>
              </a:path>
            </a:pathLst>
          </a:custGeom>
          <a:ln w="9525">
            <a:solidFill>
              <a:srgbClr val="D0CEC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09258" rIns="0" bIns="0" rtlCol="0">
            <a:spAutoFit/>
          </a:bodyPr>
          <a:lstStyle/>
          <a:p>
            <a:pPr marL="31115">
              <a:lnSpc>
                <a:spcPct val="100000"/>
              </a:lnSpc>
              <a:spcBef>
                <a:spcPts val="100"/>
              </a:spcBef>
            </a:pPr>
            <a:r>
              <a:rPr spc="270" dirty="0"/>
              <a:t>KPI</a:t>
            </a:r>
            <a:r>
              <a:rPr spc="-5" dirty="0"/>
              <a:t> </a:t>
            </a:r>
            <a:r>
              <a:rPr spc="190" dirty="0"/>
              <a:t>SELECTION</a:t>
            </a:r>
            <a:r>
              <a:rPr spc="5" dirty="0"/>
              <a:t> </a:t>
            </a:r>
            <a:r>
              <a:rPr spc="155" dirty="0"/>
              <a:t>SOURCES</a:t>
            </a:r>
          </a:p>
        </p:txBody>
      </p:sp>
      <p:grpSp>
        <p:nvGrpSpPr>
          <p:cNvPr id="6" name="object 6"/>
          <p:cNvGrpSpPr/>
          <p:nvPr/>
        </p:nvGrpSpPr>
        <p:grpSpPr>
          <a:xfrm>
            <a:off x="4940808" y="3989832"/>
            <a:ext cx="3482340" cy="1644650"/>
            <a:chOff x="4940808" y="3989832"/>
            <a:chExt cx="3482340" cy="1644650"/>
          </a:xfrm>
        </p:grpSpPr>
        <p:sp>
          <p:nvSpPr>
            <p:cNvPr id="7" name="object 7"/>
            <p:cNvSpPr/>
            <p:nvPr/>
          </p:nvSpPr>
          <p:spPr>
            <a:xfrm>
              <a:off x="5103876" y="4133176"/>
              <a:ext cx="3319779" cy="1501140"/>
            </a:xfrm>
            <a:custGeom>
              <a:avLst/>
              <a:gdLst/>
              <a:ahLst/>
              <a:cxnLst/>
              <a:rect l="l" t="t" r="r" b="b"/>
              <a:pathLst>
                <a:path w="3319779" h="1501139">
                  <a:moveTo>
                    <a:pt x="3319272" y="0"/>
                  </a:moveTo>
                  <a:lnTo>
                    <a:pt x="0" y="0"/>
                  </a:lnTo>
                  <a:lnTo>
                    <a:pt x="0" y="1501013"/>
                  </a:lnTo>
                  <a:lnTo>
                    <a:pt x="3319272" y="1501013"/>
                  </a:lnTo>
                  <a:lnTo>
                    <a:pt x="3319272" y="0"/>
                  </a:lnTo>
                  <a:close/>
                </a:path>
              </a:pathLst>
            </a:custGeom>
            <a:solidFill>
              <a:srgbClr val="0A97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021580" y="4059936"/>
              <a:ext cx="3317875" cy="1503045"/>
            </a:xfrm>
            <a:custGeom>
              <a:avLst/>
              <a:gdLst/>
              <a:ahLst/>
              <a:cxnLst/>
              <a:rect l="l" t="t" r="r" b="b"/>
              <a:pathLst>
                <a:path w="3317875" h="1503045">
                  <a:moveTo>
                    <a:pt x="3317748" y="0"/>
                  </a:moveTo>
                  <a:lnTo>
                    <a:pt x="0" y="0"/>
                  </a:lnTo>
                  <a:lnTo>
                    <a:pt x="0" y="1502664"/>
                  </a:lnTo>
                  <a:lnTo>
                    <a:pt x="3317748" y="1502664"/>
                  </a:lnTo>
                  <a:lnTo>
                    <a:pt x="33177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940808" y="3989832"/>
              <a:ext cx="1280160" cy="1108075"/>
            </a:xfrm>
            <a:custGeom>
              <a:avLst/>
              <a:gdLst/>
              <a:ahLst/>
              <a:cxnLst/>
              <a:rect l="l" t="t" r="r" b="b"/>
              <a:pathLst>
                <a:path w="1280160" h="1108075">
                  <a:moveTo>
                    <a:pt x="1280159" y="0"/>
                  </a:moveTo>
                  <a:lnTo>
                    <a:pt x="334771" y="0"/>
                  </a:lnTo>
                  <a:lnTo>
                    <a:pt x="0" y="289306"/>
                  </a:lnTo>
                  <a:lnTo>
                    <a:pt x="0" y="1107948"/>
                  </a:lnTo>
                  <a:lnTo>
                    <a:pt x="1280159" y="0"/>
                  </a:lnTo>
                  <a:close/>
                </a:path>
              </a:pathLst>
            </a:custGeom>
            <a:solidFill>
              <a:srgbClr val="0A97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4940808" y="2002535"/>
            <a:ext cx="3482340" cy="1643380"/>
            <a:chOff x="4940808" y="2002535"/>
            <a:chExt cx="3482340" cy="1643380"/>
          </a:xfrm>
        </p:grpSpPr>
        <p:sp>
          <p:nvSpPr>
            <p:cNvPr id="11" name="object 11"/>
            <p:cNvSpPr/>
            <p:nvPr/>
          </p:nvSpPr>
          <p:spPr>
            <a:xfrm>
              <a:off x="5103876" y="2144267"/>
              <a:ext cx="3319779" cy="1501140"/>
            </a:xfrm>
            <a:custGeom>
              <a:avLst/>
              <a:gdLst/>
              <a:ahLst/>
              <a:cxnLst/>
              <a:rect l="l" t="t" r="r" b="b"/>
              <a:pathLst>
                <a:path w="3319779" h="1501139">
                  <a:moveTo>
                    <a:pt x="3319272" y="0"/>
                  </a:moveTo>
                  <a:lnTo>
                    <a:pt x="0" y="0"/>
                  </a:lnTo>
                  <a:lnTo>
                    <a:pt x="0" y="1501140"/>
                  </a:lnTo>
                  <a:lnTo>
                    <a:pt x="3319272" y="1501140"/>
                  </a:lnTo>
                  <a:lnTo>
                    <a:pt x="3319272" y="0"/>
                  </a:lnTo>
                  <a:close/>
                </a:path>
              </a:pathLst>
            </a:custGeom>
            <a:solidFill>
              <a:srgbClr val="92F7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021580" y="2072639"/>
              <a:ext cx="3317875" cy="1501140"/>
            </a:xfrm>
            <a:custGeom>
              <a:avLst/>
              <a:gdLst/>
              <a:ahLst/>
              <a:cxnLst/>
              <a:rect l="l" t="t" r="r" b="b"/>
              <a:pathLst>
                <a:path w="3317875" h="1501139">
                  <a:moveTo>
                    <a:pt x="3317748" y="0"/>
                  </a:moveTo>
                  <a:lnTo>
                    <a:pt x="0" y="0"/>
                  </a:lnTo>
                  <a:lnTo>
                    <a:pt x="0" y="1501139"/>
                  </a:lnTo>
                  <a:lnTo>
                    <a:pt x="3317748" y="1501139"/>
                  </a:lnTo>
                  <a:lnTo>
                    <a:pt x="33177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940808" y="2002535"/>
              <a:ext cx="1280160" cy="1108075"/>
            </a:xfrm>
            <a:custGeom>
              <a:avLst/>
              <a:gdLst/>
              <a:ahLst/>
              <a:cxnLst/>
              <a:rect l="l" t="t" r="r" b="b"/>
              <a:pathLst>
                <a:path w="1280160" h="1108075">
                  <a:moveTo>
                    <a:pt x="1280159" y="0"/>
                  </a:moveTo>
                  <a:lnTo>
                    <a:pt x="334771" y="0"/>
                  </a:lnTo>
                  <a:lnTo>
                    <a:pt x="0" y="289433"/>
                  </a:lnTo>
                  <a:lnTo>
                    <a:pt x="0" y="1107948"/>
                  </a:lnTo>
                  <a:lnTo>
                    <a:pt x="1280159" y="0"/>
                  </a:lnTo>
                  <a:close/>
                </a:path>
              </a:pathLst>
            </a:custGeom>
            <a:solidFill>
              <a:srgbClr val="92F7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" name="object 14"/>
          <p:cNvGrpSpPr/>
          <p:nvPr/>
        </p:nvGrpSpPr>
        <p:grpSpPr>
          <a:xfrm>
            <a:off x="1056132" y="2002535"/>
            <a:ext cx="3482975" cy="1643380"/>
            <a:chOff x="1056132" y="2002535"/>
            <a:chExt cx="3482975" cy="1643380"/>
          </a:xfrm>
        </p:grpSpPr>
        <p:sp>
          <p:nvSpPr>
            <p:cNvPr id="15" name="object 15"/>
            <p:cNvSpPr/>
            <p:nvPr/>
          </p:nvSpPr>
          <p:spPr>
            <a:xfrm>
              <a:off x="1220762" y="2144267"/>
              <a:ext cx="3317875" cy="1501140"/>
            </a:xfrm>
            <a:custGeom>
              <a:avLst/>
              <a:gdLst/>
              <a:ahLst/>
              <a:cxnLst/>
              <a:rect l="l" t="t" r="r" b="b"/>
              <a:pathLst>
                <a:path w="3317875" h="1501139">
                  <a:moveTo>
                    <a:pt x="3317748" y="0"/>
                  </a:moveTo>
                  <a:lnTo>
                    <a:pt x="0" y="0"/>
                  </a:lnTo>
                  <a:lnTo>
                    <a:pt x="0" y="1501140"/>
                  </a:lnTo>
                  <a:lnTo>
                    <a:pt x="3317748" y="1501140"/>
                  </a:lnTo>
                  <a:lnTo>
                    <a:pt x="3317748" y="0"/>
                  </a:lnTo>
                  <a:close/>
                </a:path>
              </a:pathLst>
            </a:custGeom>
            <a:solidFill>
              <a:srgbClr val="0A97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136904" y="2072639"/>
              <a:ext cx="3319779" cy="1501140"/>
            </a:xfrm>
            <a:custGeom>
              <a:avLst/>
              <a:gdLst/>
              <a:ahLst/>
              <a:cxnLst/>
              <a:rect l="l" t="t" r="r" b="b"/>
              <a:pathLst>
                <a:path w="3319779" h="1501139">
                  <a:moveTo>
                    <a:pt x="3319272" y="0"/>
                  </a:moveTo>
                  <a:lnTo>
                    <a:pt x="0" y="0"/>
                  </a:lnTo>
                  <a:lnTo>
                    <a:pt x="0" y="1501139"/>
                  </a:lnTo>
                  <a:lnTo>
                    <a:pt x="3319272" y="1501139"/>
                  </a:lnTo>
                  <a:lnTo>
                    <a:pt x="331927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056132" y="2002535"/>
              <a:ext cx="1282065" cy="1108075"/>
            </a:xfrm>
            <a:custGeom>
              <a:avLst/>
              <a:gdLst/>
              <a:ahLst/>
              <a:cxnLst/>
              <a:rect l="l" t="t" r="r" b="b"/>
              <a:pathLst>
                <a:path w="1282064" h="1108075">
                  <a:moveTo>
                    <a:pt x="1281684" y="0"/>
                  </a:moveTo>
                  <a:lnTo>
                    <a:pt x="334772" y="0"/>
                  </a:lnTo>
                  <a:lnTo>
                    <a:pt x="0" y="289433"/>
                  </a:lnTo>
                  <a:lnTo>
                    <a:pt x="0" y="1107948"/>
                  </a:lnTo>
                  <a:lnTo>
                    <a:pt x="1281684" y="0"/>
                  </a:lnTo>
                  <a:close/>
                </a:path>
              </a:pathLst>
            </a:custGeom>
            <a:solidFill>
              <a:srgbClr val="0A97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8" name="object 18"/>
          <p:cNvGrpSpPr/>
          <p:nvPr/>
        </p:nvGrpSpPr>
        <p:grpSpPr>
          <a:xfrm>
            <a:off x="1056132" y="3989832"/>
            <a:ext cx="3482975" cy="1644650"/>
            <a:chOff x="1056132" y="3989832"/>
            <a:chExt cx="3482975" cy="1644650"/>
          </a:xfrm>
        </p:grpSpPr>
        <p:sp>
          <p:nvSpPr>
            <p:cNvPr id="19" name="object 19"/>
            <p:cNvSpPr/>
            <p:nvPr/>
          </p:nvSpPr>
          <p:spPr>
            <a:xfrm>
              <a:off x="1220762" y="4133176"/>
              <a:ext cx="3317875" cy="1501140"/>
            </a:xfrm>
            <a:custGeom>
              <a:avLst/>
              <a:gdLst/>
              <a:ahLst/>
              <a:cxnLst/>
              <a:rect l="l" t="t" r="r" b="b"/>
              <a:pathLst>
                <a:path w="3317875" h="1501139">
                  <a:moveTo>
                    <a:pt x="3317748" y="0"/>
                  </a:moveTo>
                  <a:lnTo>
                    <a:pt x="0" y="0"/>
                  </a:lnTo>
                  <a:lnTo>
                    <a:pt x="0" y="1501013"/>
                  </a:lnTo>
                  <a:lnTo>
                    <a:pt x="3317748" y="1501013"/>
                  </a:lnTo>
                  <a:lnTo>
                    <a:pt x="3317748" y="0"/>
                  </a:lnTo>
                  <a:close/>
                </a:path>
              </a:pathLst>
            </a:custGeom>
            <a:solidFill>
              <a:srgbClr val="0871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136904" y="4059936"/>
              <a:ext cx="3319779" cy="1503045"/>
            </a:xfrm>
            <a:custGeom>
              <a:avLst/>
              <a:gdLst/>
              <a:ahLst/>
              <a:cxnLst/>
              <a:rect l="l" t="t" r="r" b="b"/>
              <a:pathLst>
                <a:path w="3319779" h="1503045">
                  <a:moveTo>
                    <a:pt x="3319272" y="0"/>
                  </a:moveTo>
                  <a:lnTo>
                    <a:pt x="0" y="0"/>
                  </a:lnTo>
                  <a:lnTo>
                    <a:pt x="0" y="1502664"/>
                  </a:lnTo>
                  <a:lnTo>
                    <a:pt x="3319272" y="1502664"/>
                  </a:lnTo>
                  <a:lnTo>
                    <a:pt x="331927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056132" y="3989832"/>
              <a:ext cx="1282065" cy="1108075"/>
            </a:xfrm>
            <a:custGeom>
              <a:avLst/>
              <a:gdLst/>
              <a:ahLst/>
              <a:cxnLst/>
              <a:rect l="l" t="t" r="r" b="b"/>
              <a:pathLst>
                <a:path w="1282064" h="1108075">
                  <a:moveTo>
                    <a:pt x="1281684" y="0"/>
                  </a:moveTo>
                  <a:lnTo>
                    <a:pt x="334772" y="0"/>
                  </a:lnTo>
                  <a:lnTo>
                    <a:pt x="0" y="289306"/>
                  </a:lnTo>
                  <a:lnTo>
                    <a:pt x="0" y="1107948"/>
                  </a:lnTo>
                  <a:lnTo>
                    <a:pt x="1281684" y="0"/>
                  </a:lnTo>
                  <a:close/>
                </a:path>
              </a:pathLst>
            </a:custGeom>
            <a:solidFill>
              <a:srgbClr val="0871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1136903" y="2072639"/>
            <a:ext cx="3319779" cy="15011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75"/>
              </a:spcBef>
            </a:pPr>
            <a:endParaRPr sz="1400">
              <a:latin typeface="Times New Roman"/>
              <a:cs typeface="Times New Roman"/>
            </a:endParaRPr>
          </a:p>
          <a:p>
            <a:pPr marL="784860" indent="-286385">
              <a:lnSpc>
                <a:spcPct val="100000"/>
              </a:lnSpc>
              <a:buSzPct val="78571"/>
              <a:buFont typeface="Arial"/>
              <a:buChar char="•"/>
              <a:tabLst>
                <a:tab pos="784860" algn="l"/>
              </a:tabLst>
            </a:pPr>
            <a:r>
              <a:rPr sz="1400" spc="-20" dirty="0">
                <a:solidFill>
                  <a:srgbClr val="464646"/>
                </a:solidFill>
                <a:latin typeface="Tahoma"/>
                <a:cs typeface="Tahoma"/>
              </a:rPr>
              <a:t>Medium/long-</a:t>
            </a:r>
            <a:r>
              <a:rPr sz="1400" spc="-10" dirty="0">
                <a:solidFill>
                  <a:srgbClr val="464646"/>
                </a:solidFill>
                <a:latin typeface="Tahoma"/>
                <a:cs typeface="Tahoma"/>
              </a:rPr>
              <a:t>term</a:t>
            </a:r>
            <a:r>
              <a:rPr sz="1400" spc="-95" dirty="0">
                <a:solidFill>
                  <a:srgbClr val="464646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464646"/>
                </a:solidFill>
                <a:latin typeface="Tahoma"/>
                <a:cs typeface="Tahoma"/>
              </a:rPr>
              <a:t>strategy</a:t>
            </a:r>
            <a:r>
              <a:rPr sz="1400" spc="-110" dirty="0">
                <a:solidFill>
                  <a:srgbClr val="464646"/>
                </a:solidFill>
                <a:latin typeface="Tahoma"/>
                <a:cs typeface="Tahoma"/>
              </a:rPr>
              <a:t> </a:t>
            </a:r>
            <a:r>
              <a:rPr sz="1400" spc="-20" dirty="0">
                <a:solidFill>
                  <a:srgbClr val="464646"/>
                </a:solidFill>
                <a:latin typeface="Tahoma"/>
                <a:cs typeface="Tahoma"/>
              </a:rPr>
              <a:t>plan</a:t>
            </a:r>
            <a:endParaRPr sz="1400">
              <a:latin typeface="Tahoma"/>
              <a:cs typeface="Tahoma"/>
            </a:endParaRPr>
          </a:p>
          <a:p>
            <a:pPr marL="784860" indent="-286385">
              <a:lnSpc>
                <a:spcPct val="100000"/>
              </a:lnSpc>
              <a:buSzPct val="78571"/>
              <a:buFont typeface="Arial"/>
              <a:buChar char="•"/>
              <a:tabLst>
                <a:tab pos="784860" algn="l"/>
              </a:tabLst>
            </a:pPr>
            <a:r>
              <a:rPr sz="1400" spc="-10" dirty="0">
                <a:solidFill>
                  <a:srgbClr val="464646"/>
                </a:solidFill>
                <a:latin typeface="Tahoma"/>
                <a:cs typeface="Tahoma"/>
              </a:rPr>
              <a:t>Annual</a:t>
            </a:r>
            <a:r>
              <a:rPr sz="1400" spc="-125" dirty="0">
                <a:solidFill>
                  <a:srgbClr val="464646"/>
                </a:solidFill>
                <a:latin typeface="Tahoma"/>
                <a:cs typeface="Tahoma"/>
              </a:rPr>
              <a:t> </a:t>
            </a:r>
            <a:r>
              <a:rPr sz="1400" spc="-30" dirty="0">
                <a:solidFill>
                  <a:srgbClr val="464646"/>
                </a:solidFill>
                <a:latin typeface="Tahoma"/>
                <a:cs typeface="Tahoma"/>
              </a:rPr>
              <a:t>business/</a:t>
            </a:r>
            <a:r>
              <a:rPr sz="1400" spc="-125" dirty="0">
                <a:solidFill>
                  <a:srgbClr val="464646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464646"/>
                </a:solidFill>
                <a:latin typeface="Tahoma"/>
                <a:cs typeface="Tahoma"/>
              </a:rPr>
              <a:t>strategic</a:t>
            </a:r>
            <a:r>
              <a:rPr sz="1400" spc="-160" dirty="0">
                <a:solidFill>
                  <a:srgbClr val="464646"/>
                </a:solidFill>
                <a:latin typeface="Tahoma"/>
                <a:cs typeface="Tahoma"/>
              </a:rPr>
              <a:t> </a:t>
            </a:r>
            <a:r>
              <a:rPr sz="1400" spc="-20" dirty="0">
                <a:solidFill>
                  <a:srgbClr val="464646"/>
                </a:solidFill>
                <a:latin typeface="Tahoma"/>
                <a:cs typeface="Tahoma"/>
              </a:rPr>
              <a:t>plan</a:t>
            </a:r>
            <a:endParaRPr sz="1400">
              <a:latin typeface="Tahoma"/>
              <a:cs typeface="Tahoma"/>
            </a:endParaRPr>
          </a:p>
          <a:p>
            <a:pPr marL="784860" indent="-286385">
              <a:lnSpc>
                <a:spcPts val="1664"/>
              </a:lnSpc>
              <a:buSzPct val="78571"/>
              <a:buFont typeface="Arial"/>
              <a:buChar char="•"/>
              <a:tabLst>
                <a:tab pos="784860" algn="l"/>
              </a:tabLst>
            </a:pPr>
            <a:r>
              <a:rPr sz="1400" spc="-10" dirty="0">
                <a:solidFill>
                  <a:srgbClr val="464646"/>
                </a:solidFill>
                <a:latin typeface="Tahoma"/>
                <a:cs typeface="Tahoma"/>
              </a:rPr>
              <a:t>Annual</a:t>
            </a:r>
            <a:r>
              <a:rPr sz="1400" spc="-150" dirty="0">
                <a:solidFill>
                  <a:srgbClr val="464646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464646"/>
                </a:solidFill>
                <a:latin typeface="Tahoma"/>
                <a:cs typeface="Tahoma"/>
              </a:rPr>
              <a:t>reports</a:t>
            </a:r>
            <a:endParaRPr sz="1400">
              <a:latin typeface="Tahoma"/>
              <a:cs typeface="Tahoma"/>
            </a:endParaRPr>
          </a:p>
          <a:p>
            <a:pPr marL="784860" indent="-286385">
              <a:lnSpc>
                <a:spcPts val="1664"/>
              </a:lnSpc>
              <a:buSzPct val="78571"/>
              <a:buFont typeface="Arial"/>
              <a:buChar char="•"/>
              <a:tabLst>
                <a:tab pos="784860" algn="l"/>
              </a:tabLst>
            </a:pPr>
            <a:r>
              <a:rPr sz="1400" spc="-25" dirty="0">
                <a:solidFill>
                  <a:srgbClr val="464646"/>
                </a:solidFill>
                <a:latin typeface="Tahoma"/>
                <a:cs typeface="Tahoma"/>
              </a:rPr>
              <a:t>Internal</a:t>
            </a:r>
            <a:r>
              <a:rPr sz="1400" spc="-120" dirty="0">
                <a:solidFill>
                  <a:srgbClr val="464646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464646"/>
                </a:solidFill>
                <a:latin typeface="Tahoma"/>
                <a:cs typeface="Tahoma"/>
              </a:rPr>
              <a:t>operational</a:t>
            </a:r>
            <a:r>
              <a:rPr sz="1400" spc="-140" dirty="0">
                <a:solidFill>
                  <a:srgbClr val="464646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464646"/>
                </a:solidFill>
                <a:latin typeface="Tahoma"/>
                <a:cs typeface="Tahoma"/>
              </a:rPr>
              <a:t>reports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136903" y="4059935"/>
            <a:ext cx="3319779" cy="15030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944"/>
              </a:spcBef>
            </a:pPr>
            <a:endParaRPr sz="1400">
              <a:latin typeface="Times New Roman"/>
              <a:cs typeface="Times New Roman"/>
            </a:endParaRPr>
          </a:p>
          <a:p>
            <a:pPr marL="627380" indent="-179705">
              <a:lnSpc>
                <a:spcPct val="100000"/>
              </a:lnSpc>
              <a:buSzPct val="78571"/>
              <a:buFont typeface="Arial"/>
              <a:buChar char="•"/>
              <a:tabLst>
                <a:tab pos="627380" algn="l"/>
              </a:tabLst>
            </a:pPr>
            <a:r>
              <a:rPr sz="1400" dirty="0">
                <a:solidFill>
                  <a:srgbClr val="464646"/>
                </a:solidFill>
                <a:latin typeface="Tahoma"/>
                <a:cs typeface="Tahoma"/>
              </a:rPr>
              <a:t>Front-</a:t>
            </a:r>
            <a:r>
              <a:rPr sz="1400" spc="-10" dirty="0">
                <a:solidFill>
                  <a:srgbClr val="464646"/>
                </a:solidFill>
                <a:latin typeface="Tahoma"/>
                <a:cs typeface="Tahoma"/>
              </a:rPr>
              <a:t>line</a:t>
            </a:r>
            <a:r>
              <a:rPr sz="1400" spc="-85" dirty="0">
                <a:solidFill>
                  <a:srgbClr val="464646"/>
                </a:solidFill>
                <a:latin typeface="Tahoma"/>
                <a:cs typeface="Tahoma"/>
              </a:rPr>
              <a:t> </a:t>
            </a:r>
            <a:r>
              <a:rPr sz="1400" spc="-25" dirty="0">
                <a:solidFill>
                  <a:srgbClr val="464646"/>
                </a:solidFill>
                <a:latin typeface="Tahoma"/>
                <a:cs typeface="Tahoma"/>
              </a:rPr>
              <a:t>employees'</a:t>
            </a:r>
            <a:r>
              <a:rPr sz="1400" spc="-110" dirty="0">
                <a:solidFill>
                  <a:srgbClr val="464646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464646"/>
                </a:solidFill>
                <a:latin typeface="Tahoma"/>
                <a:cs typeface="Tahoma"/>
              </a:rPr>
              <a:t>input</a:t>
            </a:r>
            <a:endParaRPr sz="1400">
              <a:latin typeface="Tahoma"/>
              <a:cs typeface="Tahoma"/>
            </a:endParaRPr>
          </a:p>
          <a:p>
            <a:pPr marL="627380" indent="-179705">
              <a:lnSpc>
                <a:spcPts val="1660"/>
              </a:lnSpc>
              <a:buSzPct val="78571"/>
              <a:buFont typeface="Arial"/>
              <a:buChar char="•"/>
              <a:tabLst>
                <a:tab pos="627380" algn="l"/>
              </a:tabLst>
            </a:pPr>
            <a:r>
              <a:rPr sz="1400" spc="-10" dirty="0">
                <a:solidFill>
                  <a:srgbClr val="464646"/>
                </a:solidFill>
                <a:latin typeface="Tahoma"/>
                <a:cs typeface="Tahoma"/>
              </a:rPr>
              <a:t>Managers</a:t>
            </a:r>
            <a:r>
              <a:rPr sz="1400" spc="-120" dirty="0">
                <a:solidFill>
                  <a:srgbClr val="464646"/>
                </a:solidFill>
                <a:latin typeface="Tahoma"/>
                <a:cs typeface="Tahoma"/>
              </a:rPr>
              <a:t> </a:t>
            </a:r>
            <a:r>
              <a:rPr sz="1400" spc="-20" dirty="0">
                <a:solidFill>
                  <a:srgbClr val="464646"/>
                </a:solidFill>
                <a:latin typeface="Tahoma"/>
                <a:cs typeface="Tahoma"/>
              </a:rPr>
              <a:t>input</a:t>
            </a:r>
            <a:endParaRPr sz="1400">
              <a:latin typeface="Tahoma"/>
              <a:cs typeface="Tahoma"/>
            </a:endParaRPr>
          </a:p>
          <a:p>
            <a:pPr marL="627380" indent="-179705">
              <a:lnSpc>
                <a:spcPts val="1660"/>
              </a:lnSpc>
              <a:buSzPct val="78571"/>
              <a:buFont typeface="Arial"/>
              <a:buChar char="•"/>
              <a:tabLst>
                <a:tab pos="627380" algn="l"/>
              </a:tabLst>
            </a:pPr>
            <a:r>
              <a:rPr sz="1400" dirty="0">
                <a:solidFill>
                  <a:srgbClr val="464646"/>
                </a:solidFill>
                <a:latin typeface="Tahoma"/>
                <a:cs typeface="Tahoma"/>
              </a:rPr>
              <a:t>Board</a:t>
            </a:r>
            <a:r>
              <a:rPr sz="1400" spc="-145" dirty="0">
                <a:solidFill>
                  <a:srgbClr val="464646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464646"/>
                </a:solidFill>
                <a:latin typeface="Tahoma"/>
                <a:cs typeface="Tahoma"/>
              </a:rPr>
              <a:t>input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021579" y="2072639"/>
            <a:ext cx="3317875" cy="15011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450"/>
              </a:spcBef>
            </a:pPr>
            <a:endParaRPr sz="1400">
              <a:latin typeface="Times New Roman"/>
              <a:cs typeface="Times New Roman"/>
            </a:endParaRPr>
          </a:p>
          <a:p>
            <a:pPr marL="619125" indent="-286385">
              <a:lnSpc>
                <a:spcPct val="100000"/>
              </a:lnSpc>
              <a:spcBef>
                <a:spcPts val="5"/>
              </a:spcBef>
              <a:buSzPct val="78571"/>
              <a:buFont typeface="Arial"/>
              <a:buChar char="•"/>
              <a:tabLst>
                <a:tab pos="619125" algn="l"/>
              </a:tabLst>
            </a:pPr>
            <a:r>
              <a:rPr sz="1400" dirty="0">
                <a:solidFill>
                  <a:srgbClr val="464646"/>
                </a:solidFill>
                <a:latin typeface="Tahoma"/>
                <a:cs typeface="Tahoma"/>
              </a:rPr>
              <a:t>Competitor</a:t>
            </a:r>
            <a:r>
              <a:rPr sz="1400" spc="-100" dirty="0">
                <a:solidFill>
                  <a:srgbClr val="464646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464646"/>
                </a:solidFill>
                <a:latin typeface="Tahoma"/>
                <a:cs typeface="Tahoma"/>
              </a:rPr>
              <a:t>review</a:t>
            </a:r>
            <a:r>
              <a:rPr sz="1400" spc="-75" dirty="0">
                <a:solidFill>
                  <a:srgbClr val="464646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464646"/>
                </a:solidFill>
                <a:latin typeface="Tahoma"/>
                <a:cs typeface="Tahoma"/>
              </a:rPr>
              <a:t>reports</a:t>
            </a:r>
            <a:endParaRPr sz="1400">
              <a:latin typeface="Tahoma"/>
              <a:cs typeface="Tahoma"/>
            </a:endParaRPr>
          </a:p>
          <a:p>
            <a:pPr marL="619125" indent="-286385">
              <a:lnSpc>
                <a:spcPct val="100000"/>
              </a:lnSpc>
              <a:buSzPct val="78571"/>
              <a:buFont typeface="Arial"/>
              <a:buChar char="•"/>
              <a:tabLst>
                <a:tab pos="619125" algn="l"/>
              </a:tabLst>
            </a:pPr>
            <a:r>
              <a:rPr sz="1400" dirty="0">
                <a:solidFill>
                  <a:srgbClr val="464646"/>
                </a:solidFill>
                <a:latin typeface="Tahoma"/>
                <a:cs typeface="Tahoma"/>
              </a:rPr>
              <a:t>Printed</a:t>
            </a:r>
            <a:r>
              <a:rPr sz="1400" spc="-80" dirty="0">
                <a:solidFill>
                  <a:srgbClr val="464646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464646"/>
                </a:solidFill>
                <a:latin typeface="Tahoma"/>
                <a:cs typeface="Tahoma"/>
              </a:rPr>
              <a:t>catalogues</a:t>
            </a:r>
            <a:endParaRPr sz="1400">
              <a:latin typeface="Tahoma"/>
              <a:cs typeface="Tahoma"/>
            </a:endParaRPr>
          </a:p>
          <a:p>
            <a:pPr marL="619125" indent="-286385">
              <a:lnSpc>
                <a:spcPct val="100000"/>
              </a:lnSpc>
              <a:buSzPct val="78571"/>
              <a:buFont typeface="Arial"/>
              <a:buChar char="•"/>
              <a:tabLst>
                <a:tab pos="619125" algn="l"/>
              </a:tabLst>
            </a:pPr>
            <a:r>
              <a:rPr sz="1400" dirty="0">
                <a:solidFill>
                  <a:srgbClr val="464646"/>
                </a:solidFill>
                <a:latin typeface="Tahoma"/>
                <a:cs typeface="Tahoma"/>
              </a:rPr>
              <a:t>Online</a:t>
            </a:r>
            <a:r>
              <a:rPr sz="1400" spc="-130" dirty="0">
                <a:solidFill>
                  <a:srgbClr val="464646"/>
                </a:solidFill>
                <a:latin typeface="Tahoma"/>
                <a:cs typeface="Tahoma"/>
              </a:rPr>
              <a:t> </a:t>
            </a:r>
            <a:r>
              <a:rPr sz="1400" spc="-30" dirty="0">
                <a:solidFill>
                  <a:srgbClr val="464646"/>
                </a:solidFill>
                <a:latin typeface="Tahoma"/>
                <a:cs typeface="Tahoma"/>
              </a:rPr>
              <a:t>catalogues</a:t>
            </a:r>
            <a:r>
              <a:rPr sz="1400" spc="-125" dirty="0">
                <a:solidFill>
                  <a:srgbClr val="464646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464646"/>
                </a:solidFill>
                <a:latin typeface="Tahoma"/>
                <a:cs typeface="Tahoma"/>
              </a:rPr>
              <a:t>–</a:t>
            </a:r>
            <a:r>
              <a:rPr sz="1400" spc="-110" dirty="0">
                <a:solidFill>
                  <a:srgbClr val="464646"/>
                </a:solidFill>
                <a:latin typeface="Tahoma"/>
                <a:cs typeface="Tahoma"/>
              </a:rPr>
              <a:t> </a:t>
            </a:r>
            <a:r>
              <a:rPr sz="1400" u="sng" spc="-10" dirty="0">
                <a:solidFill>
                  <a:srgbClr val="464646"/>
                </a:solidFill>
                <a:uFill>
                  <a:solidFill>
                    <a:srgbClr val="464646"/>
                  </a:solidFill>
                </a:uFill>
                <a:latin typeface="Tahoma"/>
                <a:cs typeface="Tahoma"/>
                <a:hlinkClick r:id="rId3"/>
              </a:rPr>
              <a:t>smartKPIs.com</a:t>
            </a:r>
            <a:endParaRPr sz="1400">
              <a:latin typeface="Tahoma"/>
              <a:cs typeface="Tahoma"/>
            </a:endParaRPr>
          </a:p>
          <a:p>
            <a:pPr marL="619125" indent="-286385">
              <a:lnSpc>
                <a:spcPct val="100000"/>
              </a:lnSpc>
              <a:buSzPct val="78571"/>
              <a:buFont typeface="Arial"/>
              <a:buChar char="•"/>
              <a:tabLst>
                <a:tab pos="619125" algn="l"/>
              </a:tabLst>
            </a:pPr>
            <a:r>
              <a:rPr sz="1400" spc="-10" dirty="0">
                <a:solidFill>
                  <a:srgbClr val="464646"/>
                </a:solidFill>
                <a:latin typeface="Tahoma"/>
                <a:cs typeface="Tahoma"/>
              </a:rPr>
              <a:t>Annual</a:t>
            </a:r>
            <a:r>
              <a:rPr sz="1400" spc="-135" dirty="0">
                <a:solidFill>
                  <a:srgbClr val="464646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464646"/>
                </a:solidFill>
                <a:latin typeface="Tahoma"/>
                <a:cs typeface="Tahoma"/>
              </a:rPr>
              <a:t>reports</a:t>
            </a:r>
            <a:r>
              <a:rPr sz="1400" spc="-150" dirty="0">
                <a:solidFill>
                  <a:srgbClr val="464646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464646"/>
                </a:solidFill>
                <a:latin typeface="Tahoma"/>
                <a:cs typeface="Tahoma"/>
              </a:rPr>
              <a:t>of</a:t>
            </a:r>
            <a:r>
              <a:rPr sz="1400" spc="-140" dirty="0">
                <a:solidFill>
                  <a:srgbClr val="464646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464646"/>
                </a:solidFill>
                <a:latin typeface="Tahoma"/>
                <a:cs typeface="Tahoma"/>
              </a:rPr>
              <a:t>others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021579" y="4059935"/>
            <a:ext cx="3317875" cy="15030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195"/>
              </a:spcBef>
            </a:pPr>
            <a:endParaRPr sz="1400">
              <a:latin typeface="Times New Roman"/>
              <a:cs typeface="Times New Roman"/>
            </a:endParaRPr>
          </a:p>
          <a:p>
            <a:pPr marL="619125" indent="-286385">
              <a:lnSpc>
                <a:spcPct val="100000"/>
              </a:lnSpc>
              <a:buSzPct val="78571"/>
              <a:buFont typeface="Arial"/>
              <a:buChar char="•"/>
              <a:tabLst>
                <a:tab pos="619125" algn="l"/>
              </a:tabLst>
            </a:pPr>
            <a:r>
              <a:rPr sz="1400" spc="-10" dirty="0">
                <a:solidFill>
                  <a:srgbClr val="464646"/>
                </a:solidFill>
                <a:latin typeface="Tahoma"/>
                <a:cs typeface="Tahoma"/>
              </a:rPr>
              <a:t>Suppliers</a:t>
            </a:r>
            <a:r>
              <a:rPr sz="1400" spc="-185" dirty="0">
                <a:solidFill>
                  <a:srgbClr val="464646"/>
                </a:solidFill>
                <a:latin typeface="Tahoma"/>
                <a:cs typeface="Tahoma"/>
              </a:rPr>
              <a:t> </a:t>
            </a:r>
            <a:r>
              <a:rPr sz="1400" spc="-20" dirty="0">
                <a:solidFill>
                  <a:srgbClr val="464646"/>
                </a:solidFill>
                <a:latin typeface="Tahoma"/>
                <a:cs typeface="Tahoma"/>
              </a:rPr>
              <a:t>input</a:t>
            </a:r>
            <a:endParaRPr sz="1400">
              <a:latin typeface="Tahoma"/>
              <a:cs typeface="Tahoma"/>
            </a:endParaRPr>
          </a:p>
          <a:p>
            <a:pPr marL="619125" indent="-286385">
              <a:lnSpc>
                <a:spcPct val="100000"/>
              </a:lnSpc>
              <a:spcBef>
                <a:spcPts val="5"/>
              </a:spcBef>
              <a:buSzPct val="78571"/>
              <a:buFont typeface="Arial"/>
              <a:buChar char="•"/>
              <a:tabLst>
                <a:tab pos="619125" algn="l"/>
              </a:tabLst>
            </a:pPr>
            <a:r>
              <a:rPr sz="1400" dirty="0">
                <a:solidFill>
                  <a:srgbClr val="464646"/>
                </a:solidFill>
                <a:latin typeface="Tahoma"/>
                <a:cs typeface="Tahoma"/>
              </a:rPr>
              <a:t>Customers</a:t>
            </a:r>
            <a:r>
              <a:rPr sz="1400" spc="-120" dirty="0">
                <a:solidFill>
                  <a:srgbClr val="464646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464646"/>
                </a:solidFill>
                <a:latin typeface="Tahoma"/>
                <a:cs typeface="Tahoma"/>
              </a:rPr>
              <a:t>input</a:t>
            </a:r>
            <a:endParaRPr sz="1400">
              <a:latin typeface="Tahoma"/>
              <a:cs typeface="Tahoma"/>
            </a:endParaRPr>
          </a:p>
          <a:p>
            <a:pPr marL="619125" indent="-286385">
              <a:lnSpc>
                <a:spcPct val="100000"/>
              </a:lnSpc>
              <a:buSzPct val="78571"/>
              <a:buFont typeface="Arial"/>
              <a:buChar char="•"/>
              <a:tabLst>
                <a:tab pos="619125" algn="l"/>
              </a:tabLst>
            </a:pPr>
            <a:r>
              <a:rPr sz="1400" dirty="0">
                <a:solidFill>
                  <a:srgbClr val="464646"/>
                </a:solidFill>
                <a:latin typeface="Tahoma"/>
                <a:cs typeface="Tahoma"/>
              </a:rPr>
              <a:t>Expert</a:t>
            </a:r>
            <a:r>
              <a:rPr sz="1400" spc="-160" dirty="0">
                <a:solidFill>
                  <a:srgbClr val="464646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464646"/>
                </a:solidFill>
                <a:latin typeface="Tahoma"/>
                <a:cs typeface="Tahoma"/>
              </a:rPr>
              <a:t>advice</a:t>
            </a:r>
            <a:endParaRPr sz="1400">
              <a:latin typeface="Tahoma"/>
              <a:cs typeface="Tahoma"/>
            </a:endParaRPr>
          </a:p>
        </p:txBody>
      </p:sp>
      <p:pic>
        <p:nvPicPr>
          <p:cNvPr id="26" name="object 2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35024" y="4242815"/>
            <a:ext cx="251459" cy="260604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209032" y="2218944"/>
            <a:ext cx="289560" cy="301751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338072" y="2197607"/>
            <a:ext cx="246887" cy="256032"/>
          </a:xfrm>
          <a:prstGeom prst="rect">
            <a:avLst/>
          </a:prstGeom>
        </p:spPr>
      </p:pic>
      <p:pic>
        <p:nvPicPr>
          <p:cNvPr id="29" name="object 2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193791" y="4194047"/>
            <a:ext cx="320039" cy="333756"/>
          </a:xfrm>
          <a:prstGeom prst="rect">
            <a:avLst/>
          </a:prstGeom>
        </p:spPr>
      </p:pic>
      <p:sp>
        <p:nvSpPr>
          <p:cNvPr id="30" name="object 30"/>
          <p:cNvSpPr txBox="1"/>
          <p:nvPr/>
        </p:nvSpPr>
        <p:spPr>
          <a:xfrm>
            <a:off x="551103" y="2122462"/>
            <a:ext cx="299720" cy="1403350"/>
          </a:xfrm>
          <a:prstGeom prst="rect">
            <a:avLst/>
          </a:prstGeom>
        </p:spPr>
        <p:txBody>
          <a:bodyPr vert="vert270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sz="1800" spc="75" dirty="0">
                <a:solidFill>
                  <a:srgbClr val="858585"/>
                </a:solidFill>
                <a:latin typeface="Tahoma"/>
                <a:cs typeface="Tahoma"/>
              </a:rPr>
              <a:t>SECONDARY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34" name="object 3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69047" rIns="0" bIns="0" rtlCol="0">
            <a:spAutoFit/>
          </a:bodyPr>
          <a:lstStyle/>
          <a:p>
            <a:pPr marL="2417445">
              <a:lnSpc>
                <a:spcPct val="100000"/>
              </a:lnSpc>
              <a:spcBef>
                <a:spcPts val="100"/>
              </a:spcBef>
            </a:pPr>
            <a:fld id="{81D60167-4931-47E6-BA6A-407CBD079E47}" type="slidenum">
              <a:rPr spc="-25" dirty="0"/>
              <a:t>117</a:t>
            </a:fld>
            <a:endParaRPr spc="-25" dirty="0"/>
          </a:p>
        </p:txBody>
      </p:sp>
      <p:sp>
        <p:nvSpPr>
          <p:cNvPr id="35" name="object 3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/>
              <a:t>©</a:t>
            </a:r>
            <a:r>
              <a:rPr spc="-15" dirty="0"/>
              <a:t> </a:t>
            </a:r>
            <a:r>
              <a:rPr dirty="0"/>
              <a:t>The</a:t>
            </a:r>
            <a:r>
              <a:rPr spc="-30" dirty="0"/>
              <a:t> </a:t>
            </a:r>
            <a:r>
              <a:rPr dirty="0"/>
              <a:t>KPI</a:t>
            </a:r>
            <a:r>
              <a:rPr spc="-5" dirty="0"/>
              <a:t> </a:t>
            </a:r>
            <a:r>
              <a:rPr dirty="0"/>
              <a:t>Institute</a:t>
            </a:r>
            <a:r>
              <a:rPr spc="-20" dirty="0"/>
              <a:t> 2023</a:t>
            </a:r>
          </a:p>
        </p:txBody>
      </p:sp>
      <p:sp>
        <p:nvSpPr>
          <p:cNvPr id="31" name="object 31"/>
          <p:cNvSpPr txBox="1"/>
          <p:nvPr/>
        </p:nvSpPr>
        <p:spPr>
          <a:xfrm>
            <a:off x="2271522" y="1576578"/>
            <a:ext cx="11214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858585"/>
                </a:solidFill>
                <a:latin typeface="Tahoma"/>
                <a:cs typeface="Tahoma"/>
              </a:rPr>
              <a:t>INTERNAL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6188455" y="1589023"/>
            <a:ext cx="11506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858585"/>
                </a:solidFill>
                <a:latin typeface="Tahoma"/>
                <a:cs typeface="Tahoma"/>
              </a:rPr>
              <a:t>EXTERNAL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621512" y="4385690"/>
            <a:ext cx="299720" cy="1015365"/>
          </a:xfrm>
          <a:prstGeom prst="rect">
            <a:avLst/>
          </a:prstGeom>
        </p:spPr>
        <p:txBody>
          <a:bodyPr vert="vert270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sz="1800" spc="40" dirty="0">
                <a:solidFill>
                  <a:srgbClr val="858585"/>
                </a:solidFill>
                <a:latin typeface="Tahoma"/>
                <a:cs typeface="Tahoma"/>
              </a:rPr>
              <a:t>PRIMARY</a:t>
            </a:r>
            <a:endParaRPr sz="18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09258" rIns="0" bIns="0" rtlCol="0">
            <a:spAutoFit/>
          </a:bodyPr>
          <a:lstStyle/>
          <a:p>
            <a:pPr marL="31115">
              <a:lnSpc>
                <a:spcPct val="100000"/>
              </a:lnSpc>
              <a:spcBef>
                <a:spcPts val="100"/>
              </a:spcBef>
            </a:pPr>
            <a:r>
              <a:rPr spc="270" dirty="0"/>
              <a:t>KPI</a:t>
            </a:r>
            <a:r>
              <a:rPr spc="-10" dirty="0"/>
              <a:t> </a:t>
            </a:r>
            <a:r>
              <a:rPr spc="190" dirty="0"/>
              <a:t>SELECTION</a:t>
            </a:r>
            <a:r>
              <a:rPr spc="5" dirty="0"/>
              <a:t> </a:t>
            </a:r>
            <a:r>
              <a:rPr spc="145" dirty="0"/>
              <a:t>PROCESS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190051" y="1767903"/>
            <a:ext cx="3496310" cy="3683635"/>
            <a:chOff x="2190051" y="1767903"/>
            <a:chExt cx="3496310" cy="3683635"/>
          </a:xfrm>
        </p:grpSpPr>
        <p:sp>
          <p:nvSpPr>
            <p:cNvPr id="4" name="object 4"/>
            <p:cNvSpPr/>
            <p:nvPr/>
          </p:nvSpPr>
          <p:spPr>
            <a:xfrm>
              <a:off x="2203704" y="1781556"/>
              <a:ext cx="1664970" cy="3656329"/>
            </a:xfrm>
            <a:custGeom>
              <a:avLst/>
              <a:gdLst/>
              <a:ahLst/>
              <a:cxnLst/>
              <a:rect l="l" t="t" r="r" b="b"/>
              <a:pathLst>
                <a:path w="1664970" h="3656329">
                  <a:moveTo>
                    <a:pt x="1059180" y="2089404"/>
                  </a:moveTo>
                  <a:lnTo>
                    <a:pt x="1664588" y="2091817"/>
                  </a:lnTo>
                </a:path>
                <a:path w="1664970" h="3656329">
                  <a:moveTo>
                    <a:pt x="100583" y="513588"/>
                  </a:moveTo>
                  <a:lnTo>
                    <a:pt x="555878" y="0"/>
                  </a:lnTo>
                  <a:lnTo>
                    <a:pt x="1085087" y="0"/>
                  </a:lnTo>
                </a:path>
                <a:path w="1664970" h="3656329">
                  <a:moveTo>
                    <a:pt x="0" y="3457067"/>
                  </a:moveTo>
                  <a:lnTo>
                    <a:pt x="1015238" y="3451860"/>
                  </a:lnTo>
                  <a:lnTo>
                    <a:pt x="1171956" y="3656076"/>
                  </a:lnTo>
                </a:path>
              </a:pathLst>
            </a:custGeom>
            <a:ln w="26750">
              <a:solidFill>
                <a:srgbClr val="767676"/>
              </a:solidFill>
              <a:prstDash val="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93236" y="4078223"/>
              <a:ext cx="88391" cy="89915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3707892" y="3246157"/>
              <a:ext cx="512445" cy="821690"/>
            </a:xfrm>
            <a:custGeom>
              <a:avLst/>
              <a:gdLst/>
              <a:ahLst/>
              <a:cxnLst/>
              <a:rect l="l" t="t" r="r" b="b"/>
              <a:pathLst>
                <a:path w="512445" h="821689">
                  <a:moveTo>
                    <a:pt x="47244" y="796886"/>
                  </a:moveTo>
                  <a:lnTo>
                    <a:pt x="23495" y="772629"/>
                  </a:lnTo>
                  <a:lnTo>
                    <a:pt x="14300" y="774623"/>
                  </a:lnTo>
                  <a:lnTo>
                    <a:pt x="6832" y="779894"/>
                  </a:lnTo>
                  <a:lnTo>
                    <a:pt x="1828" y="787654"/>
                  </a:lnTo>
                  <a:lnTo>
                    <a:pt x="38" y="796886"/>
                  </a:lnTo>
                  <a:lnTo>
                    <a:pt x="0" y="797140"/>
                  </a:lnTo>
                  <a:lnTo>
                    <a:pt x="1866" y="806386"/>
                  </a:lnTo>
                  <a:lnTo>
                    <a:pt x="1917" y="806615"/>
                  </a:lnTo>
                  <a:lnTo>
                    <a:pt x="6883" y="814146"/>
                  </a:lnTo>
                  <a:lnTo>
                    <a:pt x="6997" y="814324"/>
                  </a:lnTo>
                  <a:lnTo>
                    <a:pt x="14478" y="819505"/>
                  </a:lnTo>
                  <a:lnTo>
                    <a:pt x="23749" y="821397"/>
                  </a:lnTo>
                  <a:lnTo>
                    <a:pt x="32499" y="819505"/>
                  </a:lnTo>
                  <a:lnTo>
                    <a:pt x="32804" y="819505"/>
                  </a:lnTo>
                  <a:lnTo>
                    <a:pt x="40398" y="814146"/>
                  </a:lnTo>
                  <a:lnTo>
                    <a:pt x="45402" y="806386"/>
                  </a:lnTo>
                  <a:lnTo>
                    <a:pt x="47193" y="797140"/>
                  </a:lnTo>
                  <a:lnTo>
                    <a:pt x="47244" y="796886"/>
                  </a:lnTo>
                  <a:close/>
                </a:path>
                <a:path w="512445" h="821689">
                  <a:moveTo>
                    <a:pt x="512051" y="24142"/>
                  </a:moveTo>
                  <a:lnTo>
                    <a:pt x="510159" y="14693"/>
                  </a:lnTo>
                  <a:lnTo>
                    <a:pt x="504786" y="6769"/>
                  </a:lnTo>
                  <a:lnTo>
                    <a:pt x="497166" y="1727"/>
                  </a:lnTo>
                  <a:lnTo>
                    <a:pt x="488251" y="0"/>
                  </a:lnTo>
                  <a:lnTo>
                    <a:pt x="479044" y="1993"/>
                  </a:lnTo>
                  <a:lnTo>
                    <a:pt x="471360" y="7518"/>
                  </a:lnTo>
                  <a:lnTo>
                    <a:pt x="466496" y="15379"/>
                  </a:lnTo>
                  <a:lnTo>
                    <a:pt x="464896" y="24142"/>
                  </a:lnTo>
                  <a:lnTo>
                    <a:pt x="464820" y="24561"/>
                  </a:lnTo>
                  <a:lnTo>
                    <a:pt x="466725" y="33997"/>
                  </a:lnTo>
                  <a:lnTo>
                    <a:pt x="472084" y="41935"/>
                  </a:lnTo>
                  <a:lnTo>
                    <a:pt x="479691" y="46990"/>
                  </a:lnTo>
                  <a:lnTo>
                    <a:pt x="488556" y="48755"/>
                  </a:lnTo>
                  <a:lnTo>
                    <a:pt x="497713" y="46824"/>
                  </a:lnTo>
                  <a:lnTo>
                    <a:pt x="497840" y="46824"/>
                  </a:lnTo>
                  <a:lnTo>
                    <a:pt x="497840" y="46697"/>
                  </a:lnTo>
                  <a:lnTo>
                    <a:pt x="505510" y="41186"/>
                  </a:lnTo>
                  <a:lnTo>
                    <a:pt x="510374" y="33324"/>
                  </a:lnTo>
                  <a:lnTo>
                    <a:pt x="511975" y="24561"/>
                  </a:lnTo>
                  <a:lnTo>
                    <a:pt x="512051" y="24142"/>
                  </a:lnTo>
                  <a:close/>
                </a:path>
              </a:pathLst>
            </a:custGeom>
            <a:solidFill>
              <a:srgbClr val="0A97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322072" y="3267487"/>
              <a:ext cx="88429" cy="89872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5068824" y="3083052"/>
              <a:ext cx="568325" cy="358140"/>
            </a:xfrm>
            <a:custGeom>
              <a:avLst/>
              <a:gdLst/>
              <a:ahLst/>
              <a:cxnLst/>
              <a:rect l="l" t="t" r="r" b="b"/>
              <a:pathLst>
                <a:path w="568325" h="358139">
                  <a:moveTo>
                    <a:pt x="391795" y="0"/>
                  </a:moveTo>
                  <a:lnTo>
                    <a:pt x="353756" y="4570"/>
                  </a:lnTo>
                  <a:lnTo>
                    <a:pt x="285728" y="37665"/>
                  </a:lnTo>
                  <a:lnTo>
                    <a:pt x="258190" y="65024"/>
                  </a:lnTo>
                  <a:lnTo>
                    <a:pt x="237083" y="86653"/>
                  </a:lnTo>
                  <a:lnTo>
                    <a:pt x="212677" y="103854"/>
                  </a:lnTo>
                  <a:lnTo>
                    <a:pt x="185628" y="116244"/>
                  </a:lnTo>
                  <a:lnTo>
                    <a:pt x="156590" y="123444"/>
                  </a:lnTo>
                  <a:lnTo>
                    <a:pt x="0" y="147700"/>
                  </a:lnTo>
                  <a:lnTo>
                    <a:pt x="0" y="210438"/>
                  </a:lnTo>
                  <a:lnTo>
                    <a:pt x="151129" y="233807"/>
                  </a:lnTo>
                  <a:lnTo>
                    <a:pt x="211962" y="255222"/>
                  </a:lnTo>
                  <a:lnTo>
                    <a:pt x="261747" y="296925"/>
                  </a:lnTo>
                  <a:lnTo>
                    <a:pt x="297074" y="328543"/>
                  </a:lnTo>
                  <a:lnTo>
                    <a:pt x="337862" y="348864"/>
                  </a:lnTo>
                  <a:lnTo>
                    <a:pt x="381761" y="357727"/>
                  </a:lnTo>
                  <a:lnTo>
                    <a:pt x="426423" y="354969"/>
                  </a:lnTo>
                  <a:lnTo>
                    <a:pt x="469497" y="340429"/>
                  </a:lnTo>
                  <a:lnTo>
                    <a:pt x="508635" y="313944"/>
                  </a:lnTo>
                  <a:lnTo>
                    <a:pt x="535443" y="283823"/>
                  </a:lnTo>
                  <a:lnTo>
                    <a:pt x="554704" y="248713"/>
                  </a:lnTo>
                  <a:lnTo>
                    <a:pt x="565820" y="210056"/>
                  </a:lnTo>
                  <a:lnTo>
                    <a:pt x="568198" y="169290"/>
                  </a:lnTo>
                  <a:lnTo>
                    <a:pt x="559584" y="123669"/>
                  </a:lnTo>
                  <a:lnTo>
                    <a:pt x="540610" y="83039"/>
                  </a:lnTo>
                  <a:lnTo>
                    <a:pt x="512810" y="48879"/>
                  </a:lnTo>
                  <a:lnTo>
                    <a:pt x="477717" y="22667"/>
                  </a:lnTo>
                  <a:lnTo>
                    <a:pt x="436867" y="5881"/>
                  </a:lnTo>
                  <a:lnTo>
                    <a:pt x="391795" y="0"/>
                  </a:lnTo>
                  <a:close/>
                </a:path>
              </a:pathLst>
            </a:custGeom>
            <a:solidFill>
              <a:srgbClr val="0A97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276088" y="3070860"/>
              <a:ext cx="409917" cy="416051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282184" y="3072409"/>
              <a:ext cx="396252" cy="464794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5306568" y="3101340"/>
              <a:ext cx="299085" cy="304800"/>
            </a:xfrm>
            <a:custGeom>
              <a:avLst/>
              <a:gdLst/>
              <a:ahLst/>
              <a:cxnLst/>
              <a:rect l="l" t="t" r="r" b="b"/>
              <a:pathLst>
                <a:path w="299085" h="304800">
                  <a:moveTo>
                    <a:pt x="149352" y="0"/>
                  </a:moveTo>
                  <a:lnTo>
                    <a:pt x="102168" y="7766"/>
                  </a:lnTo>
                  <a:lnTo>
                    <a:pt x="61173" y="29394"/>
                  </a:lnTo>
                  <a:lnTo>
                    <a:pt x="28834" y="62380"/>
                  </a:lnTo>
                  <a:lnTo>
                    <a:pt x="7620" y="104217"/>
                  </a:lnTo>
                  <a:lnTo>
                    <a:pt x="0" y="152400"/>
                  </a:lnTo>
                  <a:lnTo>
                    <a:pt x="7620" y="200582"/>
                  </a:lnTo>
                  <a:lnTo>
                    <a:pt x="28834" y="242419"/>
                  </a:lnTo>
                  <a:lnTo>
                    <a:pt x="61173" y="275405"/>
                  </a:lnTo>
                  <a:lnTo>
                    <a:pt x="102168" y="297033"/>
                  </a:lnTo>
                  <a:lnTo>
                    <a:pt x="149352" y="304800"/>
                  </a:lnTo>
                  <a:lnTo>
                    <a:pt x="196535" y="297033"/>
                  </a:lnTo>
                  <a:lnTo>
                    <a:pt x="237530" y="275405"/>
                  </a:lnTo>
                  <a:lnTo>
                    <a:pt x="269869" y="242419"/>
                  </a:lnTo>
                  <a:lnTo>
                    <a:pt x="291084" y="200582"/>
                  </a:lnTo>
                  <a:lnTo>
                    <a:pt x="298704" y="152400"/>
                  </a:lnTo>
                  <a:lnTo>
                    <a:pt x="291084" y="104217"/>
                  </a:lnTo>
                  <a:lnTo>
                    <a:pt x="269869" y="62380"/>
                  </a:lnTo>
                  <a:lnTo>
                    <a:pt x="237530" y="29394"/>
                  </a:lnTo>
                  <a:lnTo>
                    <a:pt x="196535" y="7766"/>
                  </a:lnTo>
                  <a:lnTo>
                    <a:pt x="14935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306568" y="3101340"/>
              <a:ext cx="299085" cy="304800"/>
            </a:xfrm>
            <a:custGeom>
              <a:avLst/>
              <a:gdLst/>
              <a:ahLst/>
              <a:cxnLst/>
              <a:rect l="l" t="t" r="r" b="b"/>
              <a:pathLst>
                <a:path w="299085" h="304800">
                  <a:moveTo>
                    <a:pt x="298704" y="152400"/>
                  </a:moveTo>
                  <a:lnTo>
                    <a:pt x="291084" y="200582"/>
                  </a:lnTo>
                  <a:lnTo>
                    <a:pt x="269869" y="242419"/>
                  </a:lnTo>
                  <a:lnTo>
                    <a:pt x="237530" y="275405"/>
                  </a:lnTo>
                  <a:lnTo>
                    <a:pt x="196535" y="297033"/>
                  </a:lnTo>
                  <a:lnTo>
                    <a:pt x="149352" y="304800"/>
                  </a:lnTo>
                  <a:lnTo>
                    <a:pt x="102168" y="297033"/>
                  </a:lnTo>
                  <a:lnTo>
                    <a:pt x="61173" y="275405"/>
                  </a:lnTo>
                  <a:lnTo>
                    <a:pt x="28834" y="242419"/>
                  </a:lnTo>
                  <a:lnTo>
                    <a:pt x="7620" y="200582"/>
                  </a:lnTo>
                  <a:lnTo>
                    <a:pt x="0" y="152400"/>
                  </a:lnTo>
                  <a:lnTo>
                    <a:pt x="7620" y="104217"/>
                  </a:lnTo>
                  <a:lnTo>
                    <a:pt x="28834" y="62380"/>
                  </a:lnTo>
                  <a:lnTo>
                    <a:pt x="61173" y="29394"/>
                  </a:lnTo>
                  <a:lnTo>
                    <a:pt x="102168" y="7766"/>
                  </a:lnTo>
                  <a:lnTo>
                    <a:pt x="149352" y="0"/>
                  </a:lnTo>
                  <a:lnTo>
                    <a:pt x="196535" y="7766"/>
                  </a:lnTo>
                  <a:lnTo>
                    <a:pt x="237530" y="29394"/>
                  </a:lnTo>
                  <a:lnTo>
                    <a:pt x="269869" y="62380"/>
                  </a:lnTo>
                  <a:lnTo>
                    <a:pt x="291084" y="104217"/>
                  </a:lnTo>
                  <a:lnTo>
                    <a:pt x="298704" y="152400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3" name="object 1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547879" y="3502106"/>
            <a:ext cx="88429" cy="88429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5400294" y="3130041"/>
            <a:ext cx="111760" cy="2324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50" spc="-50" dirty="0">
                <a:solidFill>
                  <a:srgbClr val="5F5F5F"/>
                </a:solidFill>
                <a:latin typeface="Gill Sans MT"/>
                <a:cs typeface="Gill Sans MT"/>
              </a:rPr>
              <a:t>1</a:t>
            </a:r>
            <a:endParaRPr sz="1350">
              <a:latin typeface="Gill Sans MT"/>
              <a:cs typeface="Gill Sans MT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5213603" y="4733544"/>
            <a:ext cx="173990" cy="149860"/>
            <a:chOff x="5213603" y="4733544"/>
            <a:chExt cx="173990" cy="149860"/>
          </a:xfrm>
        </p:grpSpPr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213603" y="4733544"/>
              <a:ext cx="88392" cy="89916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5340095" y="4835652"/>
              <a:ext cx="47625" cy="47625"/>
            </a:xfrm>
            <a:custGeom>
              <a:avLst/>
              <a:gdLst/>
              <a:ahLst/>
              <a:cxnLst/>
              <a:rect l="l" t="t" r="r" b="b"/>
              <a:pathLst>
                <a:path w="47625" h="47625">
                  <a:moveTo>
                    <a:pt x="23494" y="0"/>
                  </a:moveTo>
                  <a:lnTo>
                    <a:pt x="14305" y="1871"/>
                  </a:lnTo>
                  <a:lnTo>
                    <a:pt x="6842" y="6969"/>
                  </a:lnTo>
                  <a:lnTo>
                    <a:pt x="1938" y="14358"/>
                  </a:lnTo>
                  <a:lnTo>
                    <a:pt x="1831" y="14519"/>
                  </a:lnTo>
                  <a:lnTo>
                    <a:pt x="50" y="23495"/>
                  </a:lnTo>
                  <a:lnTo>
                    <a:pt x="0" y="23749"/>
                  </a:lnTo>
                  <a:lnTo>
                    <a:pt x="1827" y="32724"/>
                  </a:lnTo>
                  <a:lnTo>
                    <a:pt x="1871" y="32938"/>
                  </a:lnTo>
                  <a:lnTo>
                    <a:pt x="6882" y="40274"/>
                  </a:lnTo>
                  <a:lnTo>
                    <a:pt x="6969" y="40401"/>
                  </a:lnTo>
                  <a:lnTo>
                    <a:pt x="14519" y="45412"/>
                  </a:lnTo>
                  <a:lnTo>
                    <a:pt x="23749" y="47243"/>
                  </a:lnTo>
                  <a:lnTo>
                    <a:pt x="32743" y="45412"/>
                  </a:lnTo>
                  <a:lnTo>
                    <a:pt x="32880" y="45412"/>
                  </a:lnTo>
                  <a:lnTo>
                    <a:pt x="40401" y="40274"/>
                  </a:lnTo>
                  <a:lnTo>
                    <a:pt x="45412" y="32724"/>
                  </a:lnTo>
                  <a:lnTo>
                    <a:pt x="47193" y="23749"/>
                  </a:lnTo>
                  <a:lnTo>
                    <a:pt x="47243" y="23495"/>
                  </a:lnTo>
                  <a:lnTo>
                    <a:pt x="45407" y="14519"/>
                  </a:lnTo>
                  <a:lnTo>
                    <a:pt x="45374" y="14358"/>
                  </a:lnTo>
                  <a:lnTo>
                    <a:pt x="40344" y="6969"/>
                  </a:lnTo>
                  <a:lnTo>
                    <a:pt x="32810" y="1871"/>
                  </a:lnTo>
                  <a:lnTo>
                    <a:pt x="23494" y="0"/>
                  </a:lnTo>
                  <a:close/>
                </a:path>
              </a:pathLst>
            </a:custGeom>
            <a:solidFill>
              <a:srgbClr val="037C3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/>
          <p:nvPr/>
        </p:nvSpPr>
        <p:spPr>
          <a:xfrm>
            <a:off x="4873752" y="6126479"/>
            <a:ext cx="47625" cy="48895"/>
          </a:xfrm>
          <a:custGeom>
            <a:avLst/>
            <a:gdLst/>
            <a:ahLst/>
            <a:cxnLst/>
            <a:rect l="l" t="t" r="r" b="b"/>
            <a:pathLst>
              <a:path w="47625" h="48895">
                <a:moveTo>
                  <a:pt x="23622" y="0"/>
                </a:moveTo>
                <a:lnTo>
                  <a:pt x="14412" y="1916"/>
                </a:lnTo>
                <a:lnTo>
                  <a:pt x="6905" y="7143"/>
                </a:lnTo>
                <a:lnTo>
                  <a:pt x="1851" y="14894"/>
                </a:lnTo>
                <a:lnTo>
                  <a:pt x="0" y="24384"/>
                </a:lnTo>
                <a:lnTo>
                  <a:pt x="1851" y="33873"/>
                </a:lnTo>
                <a:lnTo>
                  <a:pt x="6905" y="41624"/>
                </a:lnTo>
                <a:lnTo>
                  <a:pt x="14412" y="46851"/>
                </a:lnTo>
                <a:lnTo>
                  <a:pt x="23622" y="48768"/>
                </a:lnTo>
                <a:lnTo>
                  <a:pt x="32831" y="46851"/>
                </a:lnTo>
                <a:lnTo>
                  <a:pt x="40338" y="41624"/>
                </a:lnTo>
                <a:lnTo>
                  <a:pt x="45392" y="33873"/>
                </a:lnTo>
                <a:lnTo>
                  <a:pt x="47244" y="24384"/>
                </a:lnTo>
                <a:lnTo>
                  <a:pt x="45392" y="14894"/>
                </a:lnTo>
                <a:lnTo>
                  <a:pt x="40338" y="7143"/>
                </a:lnTo>
                <a:lnTo>
                  <a:pt x="32831" y="1916"/>
                </a:lnTo>
                <a:lnTo>
                  <a:pt x="23622" y="0"/>
                </a:lnTo>
                <a:close/>
              </a:path>
            </a:pathLst>
          </a:custGeom>
          <a:solidFill>
            <a:srgbClr val="037C39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9" name="object 1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4684776" y="6114288"/>
            <a:ext cx="88391" cy="89916"/>
          </a:xfrm>
          <a:prstGeom prst="rect">
            <a:avLst/>
          </a:prstGeom>
        </p:spPr>
      </p:pic>
      <p:grpSp>
        <p:nvGrpSpPr>
          <p:cNvPr id="20" name="object 20"/>
          <p:cNvGrpSpPr/>
          <p:nvPr/>
        </p:nvGrpSpPr>
        <p:grpSpPr>
          <a:xfrm>
            <a:off x="3770884" y="3317995"/>
            <a:ext cx="2078355" cy="2296795"/>
            <a:chOff x="3770884" y="3317995"/>
            <a:chExt cx="2078355" cy="2296795"/>
          </a:xfrm>
        </p:grpSpPr>
        <p:sp>
          <p:nvSpPr>
            <p:cNvPr id="21" name="object 21"/>
            <p:cNvSpPr/>
            <p:nvPr/>
          </p:nvSpPr>
          <p:spPr>
            <a:xfrm>
              <a:off x="4006596" y="3529583"/>
              <a:ext cx="1670685" cy="695325"/>
            </a:xfrm>
            <a:custGeom>
              <a:avLst/>
              <a:gdLst/>
              <a:ahLst/>
              <a:cxnLst/>
              <a:rect l="l" t="t" r="r" b="b"/>
              <a:pathLst>
                <a:path w="1670685" h="695325">
                  <a:moveTo>
                    <a:pt x="1353312" y="0"/>
                  </a:moveTo>
                  <a:lnTo>
                    <a:pt x="316991" y="0"/>
                  </a:lnTo>
                  <a:lnTo>
                    <a:pt x="270220" y="3770"/>
                  </a:lnTo>
                  <a:lnTo>
                    <a:pt x="225556" y="14722"/>
                  </a:lnTo>
                  <a:lnTo>
                    <a:pt x="183493" y="32316"/>
                  </a:lnTo>
                  <a:lnTo>
                    <a:pt x="144526" y="56013"/>
                  </a:lnTo>
                  <a:lnTo>
                    <a:pt x="109150" y="85274"/>
                  </a:lnTo>
                  <a:lnTo>
                    <a:pt x="77860" y="119559"/>
                  </a:lnTo>
                  <a:lnTo>
                    <a:pt x="51149" y="158328"/>
                  </a:lnTo>
                  <a:lnTo>
                    <a:pt x="29513" y="201044"/>
                  </a:lnTo>
                  <a:lnTo>
                    <a:pt x="13446" y="247166"/>
                  </a:lnTo>
                  <a:lnTo>
                    <a:pt x="3444" y="296155"/>
                  </a:lnTo>
                  <a:lnTo>
                    <a:pt x="0" y="347471"/>
                  </a:lnTo>
                  <a:lnTo>
                    <a:pt x="3444" y="398760"/>
                  </a:lnTo>
                  <a:lnTo>
                    <a:pt x="13446" y="447731"/>
                  </a:lnTo>
                  <a:lnTo>
                    <a:pt x="29513" y="493844"/>
                  </a:lnTo>
                  <a:lnTo>
                    <a:pt x="51149" y="536559"/>
                  </a:lnTo>
                  <a:lnTo>
                    <a:pt x="77860" y="575333"/>
                  </a:lnTo>
                  <a:lnTo>
                    <a:pt x="109150" y="609626"/>
                  </a:lnTo>
                  <a:lnTo>
                    <a:pt x="144526" y="638898"/>
                  </a:lnTo>
                  <a:lnTo>
                    <a:pt x="183493" y="662606"/>
                  </a:lnTo>
                  <a:lnTo>
                    <a:pt x="225556" y="680211"/>
                  </a:lnTo>
                  <a:lnTo>
                    <a:pt x="270220" y="691170"/>
                  </a:lnTo>
                  <a:lnTo>
                    <a:pt x="316991" y="694943"/>
                  </a:lnTo>
                  <a:lnTo>
                    <a:pt x="1353312" y="694943"/>
                  </a:lnTo>
                  <a:lnTo>
                    <a:pt x="1400083" y="691167"/>
                  </a:lnTo>
                  <a:lnTo>
                    <a:pt x="1444747" y="680200"/>
                  </a:lnTo>
                  <a:lnTo>
                    <a:pt x="1486810" y="662586"/>
                  </a:lnTo>
                  <a:lnTo>
                    <a:pt x="1525777" y="638866"/>
                  </a:lnTo>
                  <a:lnTo>
                    <a:pt x="1561153" y="609583"/>
                  </a:lnTo>
                  <a:lnTo>
                    <a:pt x="1592443" y="575281"/>
                  </a:lnTo>
                  <a:lnTo>
                    <a:pt x="1619154" y="536502"/>
                  </a:lnTo>
                  <a:lnTo>
                    <a:pt x="1640790" y="493789"/>
                  </a:lnTo>
                  <a:lnTo>
                    <a:pt x="1656857" y="447685"/>
                  </a:lnTo>
                  <a:lnTo>
                    <a:pt x="1666859" y="398731"/>
                  </a:lnTo>
                  <a:lnTo>
                    <a:pt x="1670303" y="347471"/>
                  </a:lnTo>
                  <a:lnTo>
                    <a:pt x="1666859" y="296183"/>
                  </a:lnTo>
                  <a:lnTo>
                    <a:pt x="1656857" y="247212"/>
                  </a:lnTo>
                  <a:lnTo>
                    <a:pt x="1640790" y="201099"/>
                  </a:lnTo>
                  <a:lnTo>
                    <a:pt x="1619154" y="158384"/>
                  </a:lnTo>
                  <a:lnTo>
                    <a:pt x="1592443" y="119610"/>
                  </a:lnTo>
                  <a:lnTo>
                    <a:pt x="1561153" y="85317"/>
                  </a:lnTo>
                  <a:lnTo>
                    <a:pt x="1525777" y="56045"/>
                  </a:lnTo>
                  <a:lnTo>
                    <a:pt x="1486810" y="32337"/>
                  </a:lnTo>
                  <a:lnTo>
                    <a:pt x="1444747" y="14732"/>
                  </a:lnTo>
                  <a:lnTo>
                    <a:pt x="1400083" y="3773"/>
                  </a:lnTo>
                  <a:lnTo>
                    <a:pt x="1353312" y="0"/>
                  </a:lnTo>
                  <a:close/>
                </a:path>
              </a:pathLst>
            </a:custGeom>
            <a:solidFill>
              <a:srgbClr val="0A97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4050792" y="3575303"/>
              <a:ext cx="1582420" cy="599440"/>
            </a:xfrm>
            <a:custGeom>
              <a:avLst/>
              <a:gdLst/>
              <a:ahLst/>
              <a:cxnLst/>
              <a:rect l="l" t="t" r="r" b="b"/>
              <a:pathLst>
                <a:path w="1582420" h="599439">
                  <a:moveTo>
                    <a:pt x="1282446" y="0"/>
                  </a:moveTo>
                  <a:lnTo>
                    <a:pt x="299466" y="0"/>
                  </a:lnTo>
                  <a:lnTo>
                    <a:pt x="250899" y="3920"/>
                  </a:lnTo>
                  <a:lnTo>
                    <a:pt x="204825" y="15270"/>
                  </a:lnTo>
                  <a:lnTo>
                    <a:pt x="161860" y="33432"/>
                  </a:lnTo>
                  <a:lnTo>
                    <a:pt x="122621" y="57790"/>
                  </a:lnTo>
                  <a:lnTo>
                    <a:pt x="87725" y="87725"/>
                  </a:lnTo>
                  <a:lnTo>
                    <a:pt x="57790" y="122621"/>
                  </a:lnTo>
                  <a:lnTo>
                    <a:pt x="33432" y="161860"/>
                  </a:lnTo>
                  <a:lnTo>
                    <a:pt x="15270" y="204825"/>
                  </a:lnTo>
                  <a:lnTo>
                    <a:pt x="3920" y="250899"/>
                  </a:lnTo>
                  <a:lnTo>
                    <a:pt x="0" y="299466"/>
                  </a:lnTo>
                  <a:lnTo>
                    <a:pt x="3920" y="348032"/>
                  </a:lnTo>
                  <a:lnTo>
                    <a:pt x="15270" y="394106"/>
                  </a:lnTo>
                  <a:lnTo>
                    <a:pt x="33432" y="437071"/>
                  </a:lnTo>
                  <a:lnTo>
                    <a:pt x="57790" y="476310"/>
                  </a:lnTo>
                  <a:lnTo>
                    <a:pt x="87725" y="511206"/>
                  </a:lnTo>
                  <a:lnTo>
                    <a:pt x="122621" y="541141"/>
                  </a:lnTo>
                  <a:lnTo>
                    <a:pt x="161860" y="565499"/>
                  </a:lnTo>
                  <a:lnTo>
                    <a:pt x="204825" y="583661"/>
                  </a:lnTo>
                  <a:lnTo>
                    <a:pt x="250899" y="595011"/>
                  </a:lnTo>
                  <a:lnTo>
                    <a:pt x="299466" y="598932"/>
                  </a:lnTo>
                  <a:lnTo>
                    <a:pt x="1282446" y="598932"/>
                  </a:lnTo>
                  <a:lnTo>
                    <a:pt x="1331012" y="595011"/>
                  </a:lnTo>
                  <a:lnTo>
                    <a:pt x="1377086" y="583661"/>
                  </a:lnTo>
                  <a:lnTo>
                    <a:pt x="1420051" y="565499"/>
                  </a:lnTo>
                  <a:lnTo>
                    <a:pt x="1459290" y="541141"/>
                  </a:lnTo>
                  <a:lnTo>
                    <a:pt x="1494186" y="511206"/>
                  </a:lnTo>
                  <a:lnTo>
                    <a:pt x="1524121" y="476310"/>
                  </a:lnTo>
                  <a:lnTo>
                    <a:pt x="1548479" y="437071"/>
                  </a:lnTo>
                  <a:lnTo>
                    <a:pt x="1566641" y="394106"/>
                  </a:lnTo>
                  <a:lnTo>
                    <a:pt x="1577991" y="348032"/>
                  </a:lnTo>
                  <a:lnTo>
                    <a:pt x="1581912" y="299466"/>
                  </a:lnTo>
                  <a:lnTo>
                    <a:pt x="1577991" y="250899"/>
                  </a:lnTo>
                  <a:lnTo>
                    <a:pt x="1566641" y="204825"/>
                  </a:lnTo>
                  <a:lnTo>
                    <a:pt x="1548479" y="161860"/>
                  </a:lnTo>
                  <a:lnTo>
                    <a:pt x="1524121" y="122621"/>
                  </a:lnTo>
                  <a:lnTo>
                    <a:pt x="1494186" y="87725"/>
                  </a:lnTo>
                  <a:lnTo>
                    <a:pt x="1459290" y="57790"/>
                  </a:lnTo>
                  <a:lnTo>
                    <a:pt x="1420051" y="33432"/>
                  </a:lnTo>
                  <a:lnTo>
                    <a:pt x="1377086" y="15270"/>
                  </a:lnTo>
                  <a:lnTo>
                    <a:pt x="1331012" y="3920"/>
                  </a:lnTo>
                  <a:lnTo>
                    <a:pt x="128244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4050792" y="3575303"/>
              <a:ext cx="1582420" cy="599440"/>
            </a:xfrm>
            <a:custGeom>
              <a:avLst/>
              <a:gdLst/>
              <a:ahLst/>
              <a:cxnLst/>
              <a:rect l="l" t="t" r="r" b="b"/>
              <a:pathLst>
                <a:path w="1582420" h="599439">
                  <a:moveTo>
                    <a:pt x="0" y="299466"/>
                  </a:moveTo>
                  <a:lnTo>
                    <a:pt x="3920" y="250899"/>
                  </a:lnTo>
                  <a:lnTo>
                    <a:pt x="15270" y="204825"/>
                  </a:lnTo>
                  <a:lnTo>
                    <a:pt x="33432" y="161860"/>
                  </a:lnTo>
                  <a:lnTo>
                    <a:pt x="57790" y="122621"/>
                  </a:lnTo>
                  <a:lnTo>
                    <a:pt x="87725" y="87725"/>
                  </a:lnTo>
                  <a:lnTo>
                    <a:pt x="122621" y="57790"/>
                  </a:lnTo>
                  <a:lnTo>
                    <a:pt x="161860" y="33432"/>
                  </a:lnTo>
                  <a:lnTo>
                    <a:pt x="204825" y="15270"/>
                  </a:lnTo>
                  <a:lnTo>
                    <a:pt x="250899" y="3920"/>
                  </a:lnTo>
                  <a:lnTo>
                    <a:pt x="299466" y="0"/>
                  </a:lnTo>
                  <a:lnTo>
                    <a:pt x="1282446" y="0"/>
                  </a:lnTo>
                  <a:lnTo>
                    <a:pt x="1331012" y="3920"/>
                  </a:lnTo>
                  <a:lnTo>
                    <a:pt x="1377086" y="15270"/>
                  </a:lnTo>
                  <a:lnTo>
                    <a:pt x="1420051" y="33432"/>
                  </a:lnTo>
                  <a:lnTo>
                    <a:pt x="1459290" y="57790"/>
                  </a:lnTo>
                  <a:lnTo>
                    <a:pt x="1494186" y="87725"/>
                  </a:lnTo>
                  <a:lnTo>
                    <a:pt x="1524121" y="122621"/>
                  </a:lnTo>
                  <a:lnTo>
                    <a:pt x="1548479" y="161860"/>
                  </a:lnTo>
                  <a:lnTo>
                    <a:pt x="1566641" y="204825"/>
                  </a:lnTo>
                  <a:lnTo>
                    <a:pt x="1577991" y="250899"/>
                  </a:lnTo>
                  <a:lnTo>
                    <a:pt x="1581912" y="299466"/>
                  </a:lnTo>
                  <a:lnTo>
                    <a:pt x="1577991" y="348032"/>
                  </a:lnTo>
                  <a:lnTo>
                    <a:pt x="1566641" y="394106"/>
                  </a:lnTo>
                  <a:lnTo>
                    <a:pt x="1548479" y="437071"/>
                  </a:lnTo>
                  <a:lnTo>
                    <a:pt x="1524121" y="476310"/>
                  </a:lnTo>
                  <a:lnTo>
                    <a:pt x="1494186" y="511206"/>
                  </a:lnTo>
                  <a:lnTo>
                    <a:pt x="1459290" y="541141"/>
                  </a:lnTo>
                  <a:lnTo>
                    <a:pt x="1420051" y="565499"/>
                  </a:lnTo>
                  <a:lnTo>
                    <a:pt x="1377086" y="583661"/>
                  </a:lnTo>
                  <a:lnTo>
                    <a:pt x="1331012" y="595011"/>
                  </a:lnTo>
                  <a:lnTo>
                    <a:pt x="1282446" y="598932"/>
                  </a:lnTo>
                  <a:lnTo>
                    <a:pt x="299466" y="598932"/>
                  </a:lnTo>
                  <a:lnTo>
                    <a:pt x="250899" y="595011"/>
                  </a:lnTo>
                  <a:lnTo>
                    <a:pt x="204825" y="583661"/>
                  </a:lnTo>
                  <a:lnTo>
                    <a:pt x="161860" y="565499"/>
                  </a:lnTo>
                  <a:lnTo>
                    <a:pt x="122621" y="541141"/>
                  </a:lnTo>
                  <a:lnTo>
                    <a:pt x="87725" y="511206"/>
                  </a:lnTo>
                  <a:lnTo>
                    <a:pt x="57790" y="476310"/>
                  </a:lnTo>
                  <a:lnTo>
                    <a:pt x="33432" y="437071"/>
                  </a:lnTo>
                  <a:lnTo>
                    <a:pt x="15270" y="394106"/>
                  </a:lnTo>
                  <a:lnTo>
                    <a:pt x="3920" y="348032"/>
                  </a:lnTo>
                  <a:lnTo>
                    <a:pt x="0" y="299466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3770884" y="3317995"/>
              <a:ext cx="523875" cy="664210"/>
            </a:xfrm>
            <a:custGeom>
              <a:avLst/>
              <a:gdLst/>
              <a:ahLst/>
              <a:cxnLst/>
              <a:rect l="l" t="t" r="r" b="b"/>
              <a:pathLst>
                <a:path w="523875" h="664210">
                  <a:moveTo>
                    <a:pt x="272938" y="0"/>
                  </a:moveTo>
                  <a:lnTo>
                    <a:pt x="226991" y="2107"/>
                  </a:lnTo>
                  <a:lnTo>
                    <a:pt x="180848" y="12833"/>
                  </a:lnTo>
                  <a:lnTo>
                    <a:pt x="139052" y="30921"/>
                  </a:lnTo>
                  <a:lnTo>
                    <a:pt x="101585" y="55600"/>
                  </a:lnTo>
                  <a:lnTo>
                    <a:pt x="69040" y="86092"/>
                  </a:lnTo>
                  <a:lnTo>
                    <a:pt x="42014" y="121615"/>
                  </a:lnTo>
                  <a:lnTo>
                    <a:pt x="21101" y="161390"/>
                  </a:lnTo>
                  <a:lnTo>
                    <a:pt x="6898" y="204637"/>
                  </a:lnTo>
                  <a:lnTo>
                    <a:pt x="0" y="250577"/>
                  </a:lnTo>
                  <a:lnTo>
                    <a:pt x="1547" y="302345"/>
                  </a:lnTo>
                  <a:lnTo>
                    <a:pt x="12440" y="351740"/>
                  </a:lnTo>
                  <a:lnTo>
                    <a:pt x="31934" y="397634"/>
                  </a:lnTo>
                  <a:lnTo>
                    <a:pt x="59280" y="438898"/>
                  </a:lnTo>
                  <a:lnTo>
                    <a:pt x="93733" y="474404"/>
                  </a:lnTo>
                  <a:lnTo>
                    <a:pt x="134547" y="503023"/>
                  </a:lnTo>
                  <a:lnTo>
                    <a:pt x="180975" y="523627"/>
                  </a:lnTo>
                  <a:lnTo>
                    <a:pt x="244220" y="653040"/>
                  </a:lnTo>
                  <a:lnTo>
                    <a:pt x="248912" y="659326"/>
                  </a:lnTo>
                  <a:lnTo>
                    <a:pt x="255365" y="663136"/>
                  </a:lnTo>
                  <a:lnTo>
                    <a:pt x="262723" y="664184"/>
                  </a:lnTo>
                  <a:lnTo>
                    <a:pt x="270128" y="662184"/>
                  </a:lnTo>
                  <a:lnTo>
                    <a:pt x="274065" y="660279"/>
                  </a:lnTo>
                  <a:lnTo>
                    <a:pt x="277113" y="657104"/>
                  </a:lnTo>
                  <a:lnTo>
                    <a:pt x="342264" y="523627"/>
                  </a:lnTo>
                  <a:lnTo>
                    <a:pt x="385808" y="504670"/>
                  </a:lnTo>
                  <a:lnTo>
                    <a:pt x="424257" y="478833"/>
                  </a:lnTo>
                  <a:lnTo>
                    <a:pt x="457138" y="447069"/>
                  </a:lnTo>
                  <a:lnTo>
                    <a:pt x="483977" y="410336"/>
                  </a:lnTo>
                  <a:lnTo>
                    <a:pt x="504298" y="369588"/>
                  </a:lnTo>
                  <a:lnTo>
                    <a:pt x="517628" y="325780"/>
                  </a:lnTo>
                  <a:lnTo>
                    <a:pt x="523491" y="279868"/>
                  </a:lnTo>
                  <a:lnTo>
                    <a:pt x="521414" y="232807"/>
                  </a:lnTo>
                  <a:lnTo>
                    <a:pt x="510920" y="185553"/>
                  </a:lnTo>
                  <a:lnTo>
                    <a:pt x="492397" y="141001"/>
                  </a:lnTo>
                  <a:lnTo>
                    <a:pt x="467165" y="101650"/>
                  </a:lnTo>
                  <a:lnTo>
                    <a:pt x="436155" y="67989"/>
                  </a:lnTo>
                  <a:lnTo>
                    <a:pt x="400297" y="40505"/>
                  </a:lnTo>
                  <a:lnTo>
                    <a:pt x="360521" y="19686"/>
                  </a:lnTo>
                  <a:lnTo>
                    <a:pt x="317758" y="6022"/>
                  </a:lnTo>
                  <a:lnTo>
                    <a:pt x="272938" y="0"/>
                  </a:lnTo>
                  <a:close/>
                </a:path>
              </a:pathLst>
            </a:custGeom>
            <a:solidFill>
              <a:srgbClr val="0A97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3852672" y="3403091"/>
              <a:ext cx="350520" cy="358140"/>
            </a:xfrm>
            <a:custGeom>
              <a:avLst/>
              <a:gdLst/>
              <a:ahLst/>
              <a:cxnLst/>
              <a:rect l="l" t="t" r="r" b="b"/>
              <a:pathLst>
                <a:path w="350520" h="358139">
                  <a:moveTo>
                    <a:pt x="175260" y="0"/>
                  </a:moveTo>
                  <a:lnTo>
                    <a:pt x="128675" y="6394"/>
                  </a:lnTo>
                  <a:lnTo>
                    <a:pt x="86811" y="24440"/>
                  </a:lnTo>
                  <a:lnTo>
                    <a:pt x="51339" y="52435"/>
                  </a:lnTo>
                  <a:lnTo>
                    <a:pt x="23932" y="88674"/>
                  </a:lnTo>
                  <a:lnTo>
                    <a:pt x="6261" y="131453"/>
                  </a:lnTo>
                  <a:lnTo>
                    <a:pt x="0" y="179070"/>
                  </a:lnTo>
                  <a:lnTo>
                    <a:pt x="6261" y="226686"/>
                  </a:lnTo>
                  <a:lnTo>
                    <a:pt x="23932" y="269465"/>
                  </a:lnTo>
                  <a:lnTo>
                    <a:pt x="51339" y="305704"/>
                  </a:lnTo>
                  <a:lnTo>
                    <a:pt x="86811" y="333699"/>
                  </a:lnTo>
                  <a:lnTo>
                    <a:pt x="128675" y="351745"/>
                  </a:lnTo>
                  <a:lnTo>
                    <a:pt x="175260" y="358140"/>
                  </a:lnTo>
                  <a:lnTo>
                    <a:pt x="221844" y="351745"/>
                  </a:lnTo>
                  <a:lnTo>
                    <a:pt x="263708" y="333699"/>
                  </a:lnTo>
                  <a:lnTo>
                    <a:pt x="299180" y="305704"/>
                  </a:lnTo>
                  <a:lnTo>
                    <a:pt x="326587" y="269465"/>
                  </a:lnTo>
                  <a:lnTo>
                    <a:pt x="344258" y="226686"/>
                  </a:lnTo>
                  <a:lnTo>
                    <a:pt x="350519" y="179070"/>
                  </a:lnTo>
                  <a:lnTo>
                    <a:pt x="344258" y="131453"/>
                  </a:lnTo>
                  <a:lnTo>
                    <a:pt x="326587" y="88674"/>
                  </a:lnTo>
                  <a:lnTo>
                    <a:pt x="299180" y="52435"/>
                  </a:lnTo>
                  <a:lnTo>
                    <a:pt x="263708" y="24440"/>
                  </a:lnTo>
                  <a:lnTo>
                    <a:pt x="221844" y="6394"/>
                  </a:lnTo>
                  <a:lnTo>
                    <a:pt x="17526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3852672" y="3403091"/>
              <a:ext cx="350520" cy="358140"/>
            </a:xfrm>
            <a:custGeom>
              <a:avLst/>
              <a:gdLst/>
              <a:ahLst/>
              <a:cxnLst/>
              <a:rect l="l" t="t" r="r" b="b"/>
              <a:pathLst>
                <a:path w="350520" h="358139">
                  <a:moveTo>
                    <a:pt x="350519" y="179070"/>
                  </a:moveTo>
                  <a:lnTo>
                    <a:pt x="344258" y="226686"/>
                  </a:lnTo>
                  <a:lnTo>
                    <a:pt x="326587" y="269465"/>
                  </a:lnTo>
                  <a:lnTo>
                    <a:pt x="299180" y="305704"/>
                  </a:lnTo>
                  <a:lnTo>
                    <a:pt x="263708" y="333699"/>
                  </a:lnTo>
                  <a:lnTo>
                    <a:pt x="221844" y="351745"/>
                  </a:lnTo>
                  <a:lnTo>
                    <a:pt x="175260" y="358140"/>
                  </a:lnTo>
                  <a:lnTo>
                    <a:pt x="128675" y="351745"/>
                  </a:lnTo>
                  <a:lnTo>
                    <a:pt x="86811" y="333699"/>
                  </a:lnTo>
                  <a:lnTo>
                    <a:pt x="51339" y="305704"/>
                  </a:lnTo>
                  <a:lnTo>
                    <a:pt x="23932" y="269465"/>
                  </a:lnTo>
                  <a:lnTo>
                    <a:pt x="6261" y="226686"/>
                  </a:lnTo>
                  <a:lnTo>
                    <a:pt x="0" y="179070"/>
                  </a:lnTo>
                  <a:lnTo>
                    <a:pt x="6261" y="131453"/>
                  </a:lnTo>
                  <a:lnTo>
                    <a:pt x="23932" y="88674"/>
                  </a:lnTo>
                  <a:lnTo>
                    <a:pt x="51339" y="52435"/>
                  </a:lnTo>
                  <a:lnTo>
                    <a:pt x="86811" y="24440"/>
                  </a:lnTo>
                  <a:lnTo>
                    <a:pt x="128675" y="6394"/>
                  </a:lnTo>
                  <a:lnTo>
                    <a:pt x="175260" y="0"/>
                  </a:lnTo>
                  <a:lnTo>
                    <a:pt x="221844" y="6394"/>
                  </a:lnTo>
                  <a:lnTo>
                    <a:pt x="263708" y="24440"/>
                  </a:lnTo>
                  <a:lnTo>
                    <a:pt x="299180" y="52435"/>
                  </a:lnTo>
                  <a:lnTo>
                    <a:pt x="326587" y="88674"/>
                  </a:lnTo>
                  <a:lnTo>
                    <a:pt x="344258" y="131453"/>
                  </a:lnTo>
                  <a:lnTo>
                    <a:pt x="350519" y="179070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532376" y="3325367"/>
              <a:ext cx="88391" cy="88392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5230368" y="5152644"/>
              <a:ext cx="568325" cy="358140"/>
            </a:xfrm>
            <a:custGeom>
              <a:avLst/>
              <a:gdLst/>
              <a:ahLst/>
              <a:cxnLst/>
              <a:rect l="l" t="t" r="r" b="b"/>
              <a:pathLst>
                <a:path w="568325" h="358139">
                  <a:moveTo>
                    <a:pt x="391795" y="0"/>
                  </a:moveTo>
                  <a:lnTo>
                    <a:pt x="353756" y="4570"/>
                  </a:lnTo>
                  <a:lnTo>
                    <a:pt x="285728" y="37665"/>
                  </a:lnTo>
                  <a:lnTo>
                    <a:pt x="258191" y="65023"/>
                  </a:lnTo>
                  <a:lnTo>
                    <a:pt x="237083" y="86653"/>
                  </a:lnTo>
                  <a:lnTo>
                    <a:pt x="212677" y="103854"/>
                  </a:lnTo>
                  <a:lnTo>
                    <a:pt x="185628" y="116244"/>
                  </a:lnTo>
                  <a:lnTo>
                    <a:pt x="156591" y="123443"/>
                  </a:lnTo>
                  <a:lnTo>
                    <a:pt x="0" y="147700"/>
                  </a:lnTo>
                  <a:lnTo>
                    <a:pt x="0" y="210438"/>
                  </a:lnTo>
                  <a:lnTo>
                    <a:pt x="151130" y="233806"/>
                  </a:lnTo>
                  <a:lnTo>
                    <a:pt x="211963" y="255269"/>
                  </a:lnTo>
                  <a:lnTo>
                    <a:pt x="261747" y="296925"/>
                  </a:lnTo>
                  <a:lnTo>
                    <a:pt x="297074" y="328543"/>
                  </a:lnTo>
                  <a:lnTo>
                    <a:pt x="337862" y="348864"/>
                  </a:lnTo>
                  <a:lnTo>
                    <a:pt x="381761" y="357727"/>
                  </a:lnTo>
                  <a:lnTo>
                    <a:pt x="426423" y="354969"/>
                  </a:lnTo>
                  <a:lnTo>
                    <a:pt x="469497" y="340429"/>
                  </a:lnTo>
                  <a:lnTo>
                    <a:pt x="508635" y="313943"/>
                  </a:lnTo>
                  <a:lnTo>
                    <a:pt x="535443" y="283823"/>
                  </a:lnTo>
                  <a:lnTo>
                    <a:pt x="554704" y="248713"/>
                  </a:lnTo>
                  <a:lnTo>
                    <a:pt x="565820" y="210056"/>
                  </a:lnTo>
                  <a:lnTo>
                    <a:pt x="568198" y="169290"/>
                  </a:lnTo>
                  <a:lnTo>
                    <a:pt x="559629" y="123660"/>
                  </a:lnTo>
                  <a:lnTo>
                    <a:pt x="540667" y="83010"/>
                  </a:lnTo>
                  <a:lnTo>
                    <a:pt x="512857" y="48831"/>
                  </a:lnTo>
                  <a:lnTo>
                    <a:pt x="477745" y="22610"/>
                  </a:lnTo>
                  <a:lnTo>
                    <a:pt x="436876" y="5837"/>
                  </a:lnTo>
                  <a:lnTo>
                    <a:pt x="391795" y="0"/>
                  </a:lnTo>
                  <a:close/>
                </a:path>
              </a:pathLst>
            </a:custGeom>
            <a:solidFill>
              <a:srgbClr val="037C3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39156" y="5148072"/>
              <a:ext cx="409917" cy="416051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443728" y="5149595"/>
              <a:ext cx="396252" cy="464794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5469636" y="5178551"/>
              <a:ext cx="299085" cy="304800"/>
            </a:xfrm>
            <a:custGeom>
              <a:avLst/>
              <a:gdLst/>
              <a:ahLst/>
              <a:cxnLst/>
              <a:rect l="l" t="t" r="r" b="b"/>
              <a:pathLst>
                <a:path w="299085" h="304800">
                  <a:moveTo>
                    <a:pt x="149351" y="0"/>
                  </a:moveTo>
                  <a:lnTo>
                    <a:pt x="102168" y="7766"/>
                  </a:lnTo>
                  <a:lnTo>
                    <a:pt x="61173" y="29394"/>
                  </a:lnTo>
                  <a:lnTo>
                    <a:pt x="28834" y="62380"/>
                  </a:lnTo>
                  <a:lnTo>
                    <a:pt x="7620" y="104217"/>
                  </a:lnTo>
                  <a:lnTo>
                    <a:pt x="0" y="152400"/>
                  </a:lnTo>
                  <a:lnTo>
                    <a:pt x="7620" y="200582"/>
                  </a:lnTo>
                  <a:lnTo>
                    <a:pt x="28834" y="242419"/>
                  </a:lnTo>
                  <a:lnTo>
                    <a:pt x="61173" y="275405"/>
                  </a:lnTo>
                  <a:lnTo>
                    <a:pt x="102168" y="297033"/>
                  </a:lnTo>
                  <a:lnTo>
                    <a:pt x="149351" y="304800"/>
                  </a:lnTo>
                  <a:lnTo>
                    <a:pt x="196535" y="297033"/>
                  </a:lnTo>
                  <a:lnTo>
                    <a:pt x="237530" y="275405"/>
                  </a:lnTo>
                  <a:lnTo>
                    <a:pt x="269869" y="242419"/>
                  </a:lnTo>
                  <a:lnTo>
                    <a:pt x="291083" y="200582"/>
                  </a:lnTo>
                  <a:lnTo>
                    <a:pt x="298703" y="152400"/>
                  </a:lnTo>
                  <a:lnTo>
                    <a:pt x="291083" y="104217"/>
                  </a:lnTo>
                  <a:lnTo>
                    <a:pt x="269869" y="62380"/>
                  </a:lnTo>
                  <a:lnTo>
                    <a:pt x="237530" y="29394"/>
                  </a:lnTo>
                  <a:lnTo>
                    <a:pt x="196535" y="7766"/>
                  </a:lnTo>
                  <a:lnTo>
                    <a:pt x="14935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5469636" y="5178551"/>
              <a:ext cx="299085" cy="304800"/>
            </a:xfrm>
            <a:custGeom>
              <a:avLst/>
              <a:gdLst/>
              <a:ahLst/>
              <a:cxnLst/>
              <a:rect l="l" t="t" r="r" b="b"/>
              <a:pathLst>
                <a:path w="299085" h="304800">
                  <a:moveTo>
                    <a:pt x="298703" y="152400"/>
                  </a:moveTo>
                  <a:lnTo>
                    <a:pt x="291083" y="200582"/>
                  </a:lnTo>
                  <a:lnTo>
                    <a:pt x="269869" y="242419"/>
                  </a:lnTo>
                  <a:lnTo>
                    <a:pt x="237530" y="275405"/>
                  </a:lnTo>
                  <a:lnTo>
                    <a:pt x="196535" y="297033"/>
                  </a:lnTo>
                  <a:lnTo>
                    <a:pt x="149351" y="304800"/>
                  </a:lnTo>
                  <a:lnTo>
                    <a:pt x="102168" y="297033"/>
                  </a:lnTo>
                  <a:lnTo>
                    <a:pt x="61173" y="275405"/>
                  </a:lnTo>
                  <a:lnTo>
                    <a:pt x="28834" y="242419"/>
                  </a:lnTo>
                  <a:lnTo>
                    <a:pt x="7620" y="200582"/>
                  </a:lnTo>
                  <a:lnTo>
                    <a:pt x="0" y="152400"/>
                  </a:lnTo>
                  <a:lnTo>
                    <a:pt x="7620" y="104217"/>
                  </a:lnTo>
                  <a:lnTo>
                    <a:pt x="28834" y="62380"/>
                  </a:lnTo>
                  <a:lnTo>
                    <a:pt x="61173" y="29394"/>
                  </a:lnTo>
                  <a:lnTo>
                    <a:pt x="102168" y="7766"/>
                  </a:lnTo>
                  <a:lnTo>
                    <a:pt x="149351" y="0"/>
                  </a:lnTo>
                  <a:lnTo>
                    <a:pt x="196535" y="7766"/>
                  </a:lnTo>
                  <a:lnTo>
                    <a:pt x="237530" y="29394"/>
                  </a:lnTo>
                  <a:lnTo>
                    <a:pt x="269869" y="62380"/>
                  </a:lnTo>
                  <a:lnTo>
                    <a:pt x="291083" y="104217"/>
                  </a:lnTo>
                  <a:lnTo>
                    <a:pt x="298703" y="152400"/>
                  </a:lnTo>
                  <a:close/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5562727" y="5207253"/>
            <a:ext cx="111760" cy="2324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50" spc="-50" dirty="0">
                <a:solidFill>
                  <a:srgbClr val="5F5F5F"/>
                </a:solidFill>
                <a:latin typeface="Gill Sans MT"/>
                <a:cs typeface="Gill Sans MT"/>
              </a:rPr>
              <a:t>1</a:t>
            </a:r>
            <a:endParaRPr sz="1350">
              <a:latin typeface="Gill Sans MT"/>
              <a:cs typeface="Gill Sans MT"/>
            </a:endParaRPr>
          </a:p>
        </p:txBody>
      </p:sp>
      <p:pic>
        <p:nvPicPr>
          <p:cNvPr id="34" name="object 34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3037339" y="1620043"/>
            <a:ext cx="88429" cy="89852"/>
          </a:xfrm>
          <a:prstGeom prst="rect">
            <a:avLst/>
          </a:prstGeom>
        </p:spPr>
      </p:pic>
      <p:grpSp>
        <p:nvGrpSpPr>
          <p:cNvPr id="35" name="object 35"/>
          <p:cNvGrpSpPr/>
          <p:nvPr/>
        </p:nvGrpSpPr>
        <p:grpSpPr>
          <a:xfrm>
            <a:off x="370395" y="1359420"/>
            <a:ext cx="5137785" cy="4658995"/>
            <a:chOff x="370395" y="1359420"/>
            <a:chExt cx="5137785" cy="4658995"/>
          </a:xfrm>
        </p:grpSpPr>
        <p:sp>
          <p:nvSpPr>
            <p:cNvPr id="36" name="object 36"/>
            <p:cNvSpPr/>
            <p:nvPr/>
          </p:nvSpPr>
          <p:spPr>
            <a:xfrm>
              <a:off x="3649979" y="5321807"/>
              <a:ext cx="1644650" cy="696595"/>
            </a:xfrm>
            <a:custGeom>
              <a:avLst/>
              <a:gdLst/>
              <a:ahLst/>
              <a:cxnLst/>
              <a:rect l="l" t="t" r="r" b="b"/>
              <a:pathLst>
                <a:path w="1644650" h="696595">
                  <a:moveTo>
                    <a:pt x="1332357" y="0"/>
                  </a:moveTo>
                  <a:lnTo>
                    <a:pt x="312039" y="0"/>
                  </a:lnTo>
                  <a:lnTo>
                    <a:pt x="265984" y="3779"/>
                  </a:lnTo>
                  <a:lnTo>
                    <a:pt x="222009" y="14757"/>
                  </a:lnTo>
                  <a:lnTo>
                    <a:pt x="180599" y="32392"/>
                  </a:lnTo>
                  <a:lnTo>
                    <a:pt x="142240" y="56143"/>
                  </a:lnTo>
                  <a:lnTo>
                    <a:pt x="107419" y="85469"/>
                  </a:lnTo>
                  <a:lnTo>
                    <a:pt x="76622" y="119828"/>
                  </a:lnTo>
                  <a:lnTo>
                    <a:pt x="50334" y="158680"/>
                  </a:lnTo>
                  <a:lnTo>
                    <a:pt x="29042" y="201482"/>
                  </a:lnTo>
                  <a:lnTo>
                    <a:pt x="13231" y="247694"/>
                  </a:lnTo>
                  <a:lnTo>
                    <a:pt x="3388" y="296775"/>
                  </a:lnTo>
                  <a:lnTo>
                    <a:pt x="0" y="348183"/>
                  </a:lnTo>
                  <a:lnTo>
                    <a:pt x="3388" y="399587"/>
                  </a:lnTo>
                  <a:lnTo>
                    <a:pt x="13231" y="448671"/>
                  </a:lnTo>
                  <a:lnTo>
                    <a:pt x="29042" y="494891"/>
                  </a:lnTo>
                  <a:lnTo>
                    <a:pt x="50334" y="537705"/>
                  </a:lnTo>
                  <a:lnTo>
                    <a:pt x="76622" y="576570"/>
                  </a:lnTo>
                  <a:lnTo>
                    <a:pt x="107419" y="610945"/>
                  </a:lnTo>
                  <a:lnTo>
                    <a:pt x="142240" y="640287"/>
                  </a:lnTo>
                  <a:lnTo>
                    <a:pt x="180599" y="664052"/>
                  </a:lnTo>
                  <a:lnTo>
                    <a:pt x="222009" y="681699"/>
                  </a:lnTo>
                  <a:lnTo>
                    <a:pt x="265984" y="692685"/>
                  </a:lnTo>
                  <a:lnTo>
                    <a:pt x="312039" y="696467"/>
                  </a:lnTo>
                  <a:lnTo>
                    <a:pt x="1332357" y="696467"/>
                  </a:lnTo>
                  <a:lnTo>
                    <a:pt x="1378411" y="692683"/>
                  </a:lnTo>
                  <a:lnTo>
                    <a:pt x="1422386" y="681691"/>
                  </a:lnTo>
                  <a:lnTo>
                    <a:pt x="1463796" y="664035"/>
                  </a:lnTo>
                  <a:lnTo>
                    <a:pt x="1502155" y="640261"/>
                  </a:lnTo>
                  <a:lnTo>
                    <a:pt x="1536976" y="610911"/>
                  </a:lnTo>
                  <a:lnTo>
                    <a:pt x="1567773" y="576529"/>
                  </a:lnTo>
                  <a:lnTo>
                    <a:pt x="1594061" y="537660"/>
                  </a:lnTo>
                  <a:lnTo>
                    <a:pt x="1615353" y="494847"/>
                  </a:lnTo>
                  <a:lnTo>
                    <a:pt x="1631164" y="448633"/>
                  </a:lnTo>
                  <a:lnTo>
                    <a:pt x="1641007" y="399564"/>
                  </a:lnTo>
                  <a:lnTo>
                    <a:pt x="1644396" y="348183"/>
                  </a:lnTo>
                  <a:lnTo>
                    <a:pt x="1641007" y="296804"/>
                  </a:lnTo>
                  <a:lnTo>
                    <a:pt x="1631164" y="247741"/>
                  </a:lnTo>
                  <a:lnTo>
                    <a:pt x="1615353" y="201537"/>
                  </a:lnTo>
                  <a:lnTo>
                    <a:pt x="1594061" y="158736"/>
                  </a:lnTo>
                  <a:lnTo>
                    <a:pt x="1567773" y="119880"/>
                  </a:lnTo>
                  <a:lnTo>
                    <a:pt x="1536976" y="85512"/>
                  </a:lnTo>
                  <a:lnTo>
                    <a:pt x="1502155" y="56176"/>
                  </a:lnTo>
                  <a:lnTo>
                    <a:pt x="1463796" y="32413"/>
                  </a:lnTo>
                  <a:lnTo>
                    <a:pt x="1422386" y="14767"/>
                  </a:lnTo>
                  <a:lnTo>
                    <a:pt x="1378411" y="3782"/>
                  </a:lnTo>
                  <a:lnTo>
                    <a:pt x="1332357" y="0"/>
                  </a:lnTo>
                  <a:close/>
                </a:path>
              </a:pathLst>
            </a:custGeom>
            <a:solidFill>
              <a:srgbClr val="037C3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3692652" y="5370575"/>
              <a:ext cx="1559560" cy="599440"/>
            </a:xfrm>
            <a:custGeom>
              <a:avLst/>
              <a:gdLst/>
              <a:ahLst/>
              <a:cxnLst/>
              <a:rect l="l" t="t" r="r" b="b"/>
              <a:pathLst>
                <a:path w="1559560" h="599439">
                  <a:moveTo>
                    <a:pt x="1259586" y="0"/>
                  </a:moveTo>
                  <a:lnTo>
                    <a:pt x="299465" y="0"/>
                  </a:lnTo>
                  <a:lnTo>
                    <a:pt x="250899" y="3920"/>
                  </a:lnTo>
                  <a:lnTo>
                    <a:pt x="204825" y="15270"/>
                  </a:lnTo>
                  <a:lnTo>
                    <a:pt x="161860" y="33432"/>
                  </a:lnTo>
                  <a:lnTo>
                    <a:pt x="122621" y="57790"/>
                  </a:lnTo>
                  <a:lnTo>
                    <a:pt x="87725" y="87725"/>
                  </a:lnTo>
                  <a:lnTo>
                    <a:pt x="57790" y="122621"/>
                  </a:lnTo>
                  <a:lnTo>
                    <a:pt x="33432" y="161860"/>
                  </a:lnTo>
                  <a:lnTo>
                    <a:pt x="15270" y="204825"/>
                  </a:lnTo>
                  <a:lnTo>
                    <a:pt x="3920" y="250899"/>
                  </a:lnTo>
                  <a:lnTo>
                    <a:pt x="0" y="299466"/>
                  </a:lnTo>
                  <a:lnTo>
                    <a:pt x="3920" y="348041"/>
                  </a:lnTo>
                  <a:lnTo>
                    <a:pt x="15270" y="394121"/>
                  </a:lnTo>
                  <a:lnTo>
                    <a:pt x="33432" y="437088"/>
                  </a:lnTo>
                  <a:lnTo>
                    <a:pt x="57790" y="476327"/>
                  </a:lnTo>
                  <a:lnTo>
                    <a:pt x="87725" y="511221"/>
                  </a:lnTo>
                  <a:lnTo>
                    <a:pt x="122621" y="541152"/>
                  </a:lnTo>
                  <a:lnTo>
                    <a:pt x="161860" y="565506"/>
                  </a:lnTo>
                  <a:lnTo>
                    <a:pt x="204825" y="583665"/>
                  </a:lnTo>
                  <a:lnTo>
                    <a:pt x="250899" y="595012"/>
                  </a:lnTo>
                  <a:lnTo>
                    <a:pt x="299465" y="598932"/>
                  </a:lnTo>
                  <a:lnTo>
                    <a:pt x="1259586" y="598932"/>
                  </a:lnTo>
                  <a:lnTo>
                    <a:pt x="1308152" y="595012"/>
                  </a:lnTo>
                  <a:lnTo>
                    <a:pt x="1354226" y="583665"/>
                  </a:lnTo>
                  <a:lnTo>
                    <a:pt x="1397191" y="565506"/>
                  </a:lnTo>
                  <a:lnTo>
                    <a:pt x="1436430" y="541152"/>
                  </a:lnTo>
                  <a:lnTo>
                    <a:pt x="1471326" y="511221"/>
                  </a:lnTo>
                  <a:lnTo>
                    <a:pt x="1501261" y="476327"/>
                  </a:lnTo>
                  <a:lnTo>
                    <a:pt x="1525619" y="437088"/>
                  </a:lnTo>
                  <a:lnTo>
                    <a:pt x="1543781" y="394121"/>
                  </a:lnTo>
                  <a:lnTo>
                    <a:pt x="1555131" y="348041"/>
                  </a:lnTo>
                  <a:lnTo>
                    <a:pt x="1559052" y="299466"/>
                  </a:lnTo>
                  <a:lnTo>
                    <a:pt x="1555131" y="250899"/>
                  </a:lnTo>
                  <a:lnTo>
                    <a:pt x="1543781" y="204825"/>
                  </a:lnTo>
                  <a:lnTo>
                    <a:pt x="1525619" y="161860"/>
                  </a:lnTo>
                  <a:lnTo>
                    <a:pt x="1501261" y="122621"/>
                  </a:lnTo>
                  <a:lnTo>
                    <a:pt x="1471326" y="87725"/>
                  </a:lnTo>
                  <a:lnTo>
                    <a:pt x="1436430" y="57790"/>
                  </a:lnTo>
                  <a:lnTo>
                    <a:pt x="1397191" y="33432"/>
                  </a:lnTo>
                  <a:lnTo>
                    <a:pt x="1354226" y="15270"/>
                  </a:lnTo>
                  <a:lnTo>
                    <a:pt x="1308152" y="3920"/>
                  </a:lnTo>
                  <a:lnTo>
                    <a:pt x="125958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3692652" y="5370575"/>
              <a:ext cx="1559560" cy="599440"/>
            </a:xfrm>
            <a:custGeom>
              <a:avLst/>
              <a:gdLst/>
              <a:ahLst/>
              <a:cxnLst/>
              <a:rect l="l" t="t" r="r" b="b"/>
              <a:pathLst>
                <a:path w="1559560" h="599439">
                  <a:moveTo>
                    <a:pt x="0" y="299466"/>
                  </a:moveTo>
                  <a:lnTo>
                    <a:pt x="3920" y="250899"/>
                  </a:lnTo>
                  <a:lnTo>
                    <a:pt x="15270" y="204825"/>
                  </a:lnTo>
                  <a:lnTo>
                    <a:pt x="33432" y="161860"/>
                  </a:lnTo>
                  <a:lnTo>
                    <a:pt x="57790" y="122621"/>
                  </a:lnTo>
                  <a:lnTo>
                    <a:pt x="87725" y="87725"/>
                  </a:lnTo>
                  <a:lnTo>
                    <a:pt x="122621" y="57790"/>
                  </a:lnTo>
                  <a:lnTo>
                    <a:pt x="161860" y="33432"/>
                  </a:lnTo>
                  <a:lnTo>
                    <a:pt x="204825" y="15270"/>
                  </a:lnTo>
                  <a:lnTo>
                    <a:pt x="250899" y="3920"/>
                  </a:lnTo>
                  <a:lnTo>
                    <a:pt x="299465" y="0"/>
                  </a:lnTo>
                  <a:lnTo>
                    <a:pt x="1259586" y="0"/>
                  </a:lnTo>
                  <a:lnTo>
                    <a:pt x="1308152" y="3920"/>
                  </a:lnTo>
                  <a:lnTo>
                    <a:pt x="1354226" y="15270"/>
                  </a:lnTo>
                  <a:lnTo>
                    <a:pt x="1397191" y="33432"/>
                  </a:lnTo>
                  <a:lnTo>
                    <a:pt x="1436430" y="57790"/>
                  </a:lnTo>
                  <a:lnTo>
                    <a:pt x="1471326" y="87725"/>
                  </a:lnTo>
                  <a:lnTo>
                    <a:pt x="1501261" y="122621"/>
                  </a:lnTo>
                  <a:lnTo>
                    <a:pt x="1525619" y="161860"/>
                  </a:lnTo>
                  <a:lnTo>
                    <a:pt x="1543781" y="204825"/>
                  </a:lnTo>
                  <a:lnTo>
                    <a:pt x="1555131" y="250899"/>
                  </a:lnTo>
                  <a:lnTo>
                    <a:pt x="1559052" y="299466"/>
                  </a:lnTo>
                  <a:lnTo>
                    <a:pt x="1555131" y="348041"/>
                  </a:lnTo>
                  <a:lnTo>
                    <a:pt x="1543781" y="394121"/>
                  </a:lnTo>
                  <a:lnTo>
                    <a:pt x="1525619" y="437088"/>
                  </a:lnTo>
                  <a:lnTo>
                    <a:pt x="1501261" y="476327"/>
                  </a:lnTo>
                  <a:lnTo>
                    <a:pt x="1471326" y="511221"/>
                  </a:lnTo>
                  <a:lnTo>
                    <a:pt x="1436430" y="541152"/>
                  </a:lnTo>
                  <a:lnTo>
                    <a:pt x="1397191" y="565506"/>
                  </a:lnTo>
                  <a:lnTo>
                    <a:pt x="1354226" y="583665"/>
                  </a:lnTo>
                  <a:lnTo>
                    <a:pt x="1308152" y="595012"/>
                  </a:lnTo>
                  <a:lnTo>
                    <a:pt x="1259586" y="598932"/>
                  </a:lnTo>
                  <a:lnTo>
                    <a:pt x="299465" y="598932"/>
                  </a:lnTo>
                  <a:lnTo>
                    <a:pt x="250899" y="595012"/>
                  </a:lnTo>
                  <a:lnTo>
                    <a:pt x="204825" y="583665"/>
                  </a:lnTo>
                  <a:lnTo>
                    <a:pt x="161860" y="565506"/>
                  </a:lnTo>
                  <a:lnTo>
                    <a:pt x="122621" y="541152"/>
                  </a:lnTo>
                  <a:lnTo>
                    <a:pt x="87725" y="511221"/>
                  </a:lnTo>
                  <a:lnTo>
                    <a:pt x="57790" y="476327"/>
                  </a:lnTo>
                  <a:lnTo>
                    <a:pt x="33432" y="437088"/>
                  </a:lnTo>
                  <a:lnTo>
                    <a:pt x="15270" y="394121"/>
                  </a:lnTo>
                  <a:lnTo>
                    <a:pt x="3920" y="348041"/>
                  </a:lnTo>
                  <a:lnTo>
                    <a:pt x="0" y="299466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3412743" y="5110220"/>
              <a:ext cx="525145" cy="664210"/>
            </a:xfrm>
            <a:custGeom>
              <a:avLst/>
              <a:gdLst/>
              <a:ahLst/>
              <a:cxnLst/>
              <a:rect l="l" t="t" r="r" b="b"/>
              <a:pathLst>
                <a:path w="525145" h="664210">
                  <a:moveTo>
                    <a:pt x="273713" y="0"/>
                  </a:moveTo>
                  <a:lnTo>
                    <a:pt x="227630" y="2106"/>
                  </a:lnTo>
                  <a:lnTo>
                    <a:pt x="181355" y="12832"/>
                  </a:lnTo>
                  <a:lnTo>
                    <a:pt x="139459" y="30920"/>
                  </a:lnTo>
                  <a:lnTo>
                    <a:pt x="101903" y="55599"/>
                  </a:lnTo>
                  <a:lnTo>
                    <a:pt x="69282" y="86090"/>
                  </a:lnTo>
                  <a:lnTo>
                    <a:pt x="42187" y="121613"/>
                  </a:lnTo>
                  <a:lnTo>
                    <a:pt x="21213" y="161388"/>
                  </a:lnTo>
                  <a:lnTo>
                    <a:pt x="6953" y="204636"/>
                  </a:lnTo>
                  <a:lnTo>
                    <a:pt x="0" y="250576"/>
                  </a:lnTo>
                  <a:lnTo>
                    <a:pt x="1562" y="302348"/>
                  </a:lnTo>
                  <a:lnTo>
                    <a:pt x="12500" y="351753"/>
                  </a:lnTo>
                  <a:lnTo>
                    <a:pt x="32063" y="397662"/>
                  </a:lnTo>
                  <a:lnTo>
                    <a:pt x="59505" y="438941"/>
                  </a:lnTo>
                  <a:lnTo>
                    <a:pt x="94076" y="474459"/>
                  </a:lnTo>
                  <a:lnTo>
                    <a:pt x="135027" y="503086"/>
                  </a:lnTo>
                  <a:lnTo>
                    <a:pt x="181609" y="523689"/>
                  </a:lnTo>
                  <a:lnTo>
                    <a:pt x="244982" y="653216"/>
                  </a:lnTo>
                  <a:lnTo>
                    <a:pt x="249749" y="659456"/>
                  </a:lnTo>
                  <a:lnTo>
                    <a:pt x="256254" y="663202"/>
                  </a:lnTo>
                  <a:lnTo>
                    <a:pt x="263663" y="664171"/>
                  </a:lnTo>
                  <a:lnTo>
                    <a:pt x="271144" y="662081"/>
                  </a:lnTo>
                  <a:lnTo>
                    <a:pt x="274954" y="660138"/>
                  </a:lnTo>
                  <a:lnTo>
                    <a:pt x="278002" y="657039"/>
                  </a:lnTo>
                  <a:lnTo>
                    <a:pt x="343280" y="523689"/>
                  </a:lnTo>
                  <a:lnTo>
                    <a:pt x="386946" y="504714"/>
                  </a:lnTo>
                  <a:lnTo>
                    <a:pt x="425505" y="478863"/>
                  </a:lnTo>
                  <a:lnTo>
                    <a:pt x="458484" y="447092"/>
                  </a:lnTo>
                  <a:lnTo>
                    <a:pt x="485403" y="410357"/>
                  </a:lnTo>
                  <a:lnTo>
                    <a:pt x="505788" y="369614"/>
                  </a:lnTo>
                  <a:lnTo>
                    <a:pt x="519161" y="325818"/>
                  </a:lnTo>
                  <a:lnTo>
                    <a:pt x="525046" y="279927"/>
                  </a:lnTo>
                  <a:lnTo>
                    <a:pt x="522966" y="232895"/>
                  </a:lnTo>
                  <a:lnTo>
                    <a:pt x="512444" y="185679"/>
                  </a:lnTo>
                  <a:lnTo>
                    <a:pt x="493865" y="141089"/>
                  </a:lnTo>
                  <a:lnTo>
                    <a:pt x="468554" y="101708"/>
                  </a:lnTo>
                  <a:lnTo>
                    <a:pt x="437444" y="68025"/>
                  </a:lnTo>
                  <a:lnTo>
                    <a:pt x="401471" y="40525"/>
                  </a:lnTo>
                  <a:lnTo>
                    <a:pt x="361568" y="19696"/>
                  </a:lnTo>
                  <a:lnTo>
                    <a:pt x="318671" y="6025"/>
                  </a:lnTo>
                  <a:lnTo>
                    <a:pt x="273713" y="0"/>
                  </a:lnTo>
                  <a:close/>
                </a:path>
              </a:pathLst>
            </a:custGeom>
            <a:solidFill>
              <a:srgbClr val="037C3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3499103" y="5195316"/>
              <a:ext cx="350520" cy="358140"/>
            </a:xfrm>
            <a:custGeom>
              <a:avLst/>
              <a:gdLst/>
              <a:ahLst/>
              <a:cxnLst/>
              <a:rect l="l" t="t" r="r" b="b"/>
              <a:pathLst>
                <a:path w="350520" h="358139">
                  <a:moveTo>
                    <a:pt x="175260" y="0"/>
                  </a:moveTo>
                  <a:lnTo>
                    <a:pt x="128675" y="6394"/>
                  </a:lnTo>
                  <a:lnTo>
                    <a:pt x="86811" y="24440"/>
                  </a:lnTo>
                  <a:lnTo>
                    <a:pt x="51339" y="52435"/>
                  </a:lnTo>
                  <a:lnTo>
                    <a:pt x="23932" y="88674"/>
                  </a:lnTo>
                  <a:lnTo>
                    <a:pt x="6261" y="131453"/>
                  </a:lnTo>
                  <a:lnTo>
                    <a:pt x="0" y="179069"/>
                  </a:lnTo>
                  <a:lnTo>
                    <a:pt x="6261" y="226686"/>
                  </a:lnTo>
                  <a:lnTo>
                    <a:pt x="23932" y="269465"/>
                  </a:lnTo>
                  <a:lnTo>
                    <a:pt x="51339" y="305704"/>
                  </a:lnTo>
                  <a:lnTo>
                    <a:pt x="86811" y="333699"/>
                  </a:lnTo>
                  <a:lnTo>
                    <a:pt x="128675" y="351745"/>
                  </a:lnTo>
                  <a:lnTo>
                    <a:pt x="175260" y="358139"/>
                  </a:lnTo>
                  <a:lnTo>
                    <a:pt x="221844" y="351745"/>
                  </a:lnTo>
                  <a:lnTo>
                    <a:pt x="263708" y="333699"/>
                  </a:lnTo>
                  <a:lnTo>
                    <a:pt x="299180" y="305704"/>
                  </a:lnTo>
                  <a:lnTo>
                    <a:pt x="326587" y="269465"/>
                  </a:lnTo>
                  <a:lnTo>
                    <a:pt x="344258" y="226686"/>
                  </a:lnTo>
                  <a:lnTo>
                    <a:pt x="350520" y="179069"/>
                  </a:lnTo>
                  <a:lnTo>
                    <a:pt x="344258" y="131453"/>
                  </a:lnTo>
                  <a:lnTo>
                    <a:pt x="326587" y="88674"/>
                  </a:lnTo>
                  <a:lnTo>
                    <a:pt x="299180" y="52435"/>
                  </a:lnTo>
                  <a:lnTo>
                    <a:pt x="263708" y="24440"/>
                  </a:lnTo>
                  <a:lnTo>
                    <a:pt x="221844" y="6394"/>
                  </a:lnTo>
                  <a:lnTo>
                    <a:pt x="17526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3499103" y="5195316"/>
              <a:ext cx="350520" cy="358140"/>
            </a:xfrm>
            <a:custGeom>
              <a:avLst/>
              <a:gdLst/>
              <a:ahLst/>
              <a:cxnLst/>
              <a:rect l="l" t="t" r="r" b="b"/>
              <a:pathLst>
                <a:path w="350520" h="358139">
                  <a:moveTo>
                    <a:pt x="350520" y="179069"/>
                  </a:moveTo>
                  <a:lnTo>
                    <a:pt x="344258" y="226686"/>
                  </a:lnTo>
                  <a:lnTo>
                    <a:pt x="326587" y="269465"/>
                  </a:lnTo>
                  <a:lnTo>
                    <a:pt x="299180" y="305704"/>
                  </a:lnTo>
                  <a:lnTo>
                    <a:pt x="263708" y="333699"/>
                  </a:lnTo>
                  <a:lnTo>
                    <a:pt x="221844" y="351745"/>
                  </a:lnTo>
                  <a:lnTo>
                    <a:pt x="175260" y="358139"/>
                  </a:lnTo>
                  <a:lnTo>
                    <a:pt x="128675" y="351745"/>
                  </a:lnTo>
                  <a:lnTo>
                    <a:pt x="86811" y="333699"/>
                  </a:lnTo>
                  <a:lnTo>
                    <a:pt x="51339" y="305704"/>
                  </a:lnTo>
                  <a:lnTo>
                    <a:pt x="23932" y="269465"/>
                  </a:lnTo>
                  <a:lnTo>
                    <a:pt x="6261" y="226686"/>
                  </a:lnTo>
                  <a:lnTo>
                    <a:pt x="0" y="179069"/>
                  </a:lnTo>
                  <a:lnTo>
                    <a:pt x="6261" y="131453"/>
                  </a:lnTo>
                  <a:lnTo>
                    <a:pt x="23932" y="88674"/>
                  </a:lnTo>
                  <a:lnTo>
                    <a:pt x="51339" y="52435"/>
                  </a:lnTo>
                  <a:lnTo>
                    <a:pt x="86811" y="24440"/>
                  </a:lnTo>
                  <a:lnTo>
                    <a:pt x="128675" y="6394"/>
                  </a:lnTo>
                  <a:lnTo>
                    <a:pt x="175260" y="0"/>
                  </a:lnTo>
                  <a:lnTo>
                    <a:pt x="221844" y="6394"/>
                  </a:lnTo>
                  <a:lnTo>
                    <a:pt x="263708" y="24440"/>
                  </a:lnTo>
                  <a:lnTo>
                    <a:pt x="299180" y="52435"/>
                  </a:lnTo>
                  <a:lnTo>
                    <a:pt x="326587" y="88674"/>
                  </a:lnTo>
                  <a:lnTo>
                    <a:pt x="344258" y="131453"/>
                  </a:lnTo>
                  <a:lnTo>
                    <a:pt x="350520" y="179069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384048" y="2584703"/>
              <a:ext cx="2575560" cy="2635250"/>
            </a:xfrm>
            <a:custGeom>
              <a:avLst/>
              <a:gdLst/>
              <a:ahLst/>
              <a:cxnLst/>
              <a:rect l="l" t="t" r="r" b="b"/>
              <a:pathLst>
                <a:path w="2575560" h="2635250">
                  <a:moveTo>
                    <a:pt x="2575560" y="1317498"/>
                  </a:moveTo>
                  <a:lnTo>
                    <a:pt x="2574710" y="1365794"/>
                  </a:lnTo>
                  <a:lnTo>
                    <a:pt x="2572182" y="1413653"/>
                  </a:lnTo>
                  <a:lnTo>
                    <a:pt x="2568003" y="1461045"/>
                  </a:lnTo>
                  <a:lnTo>
                    <a:pt x="2562203" y="1507939"/>
                  </a:lnTo>
                  <a:lnTo>
                    <a:pt x="2554811" y="1554306"/>
                  </a:lnTo>
                  <a:lnTo>
                    <a:pt x="2545856" y="1600116"/>
                  </a:lnTo>
                  <a:lnTo>
                    <a:pt x="2535368" y="1645340"/>
                  </a:lnTo>
                  <a:lnTo>
                    <a:pt x="2523374" y="1689948"/>
                  </a:lnTo>
                  <a:lnTo>
                    <a:pt x="2509906" y="1733909"/>
                  </a:lnTo>
                  <a:lnTo>
                    <a:pt x="2494990" y="1777195"/>
                  </a:lnTo>
                  <a:lnTo>
                    <a:pt x="2478658" y="1819774"/>
                  </a:lnTo>
                  <a:lnTo>
                    <a:pt x="2460937" y="1861619"/>
                  </a:lnTo>
                  <a:lnTo>
                    <a:pt x="2441856" y="1902698"/>
                  </a:lnTo>
                  <a:lnTo>
                    <a:pt x="2421446" y="1942982"/>
                  </a:lnTo>
                  <a:lnTo>
                    <a:pt x="2399735" y="1982441"/>
                  </a:lnTo>
                  <a:lnTo>
                    <a:pt x="2376752" y="2021046"/>
                  </a:lnTo>
                  <a:lnTo>
                    <a:pt x="2352526" y="2058766"/>
                  </a:lnTo>
                  <a:lnTo>
                    <a:pt x="2327087" y="2095573"/>
                  </a:lnTo>
                  <a:lnTo>
                    <a:pt x="2300462" y="2131435"/>
                  </a:lnTo>
                  <a:lnTo>
                    <a:pt x="2272683" y="2166324"/>
                  </a:lnTo>
                  <a:lnTo>
                    <a:pt x="2243777" y="2200209"/>
                  </a:lnTo>
                  <a:lnTo>
                    <a:pt x="2213774" y="2233061"/>
                  </a:lnTo>
                  <a:lnTo>
                    <a:pt x="2182702" y="2264850"/>
                  </a:lnTo>
                  <a:lnTo>
                    <a:pt x="2150592" y="2295546"/>
                  </a:lnTo>
                  <a:lnTo>
                    <a:pt x="2117471" y="2325120"/>
                  </a:lnTo>
                  <a:lnTo>
                    <a:pt x="2083370" y="2353541"/>
                  </a:lnTo>
                  <a:lnTo>
                    <a:pt x="2048316" y="2380780"/>
                  </a:lnTo>
                  <a:lnTo>
                    <a:pt x="2012341" y="2406807"/>
                  </a:lnTo>
                  <a:lnTo>
                    <a:pt x="1975471" y="2431593"/>
                  </a:lnTo>
                  <a:lnTo>
                    <a:pt x="1937737" y="2455107"/>
                  </a:lnTo>
                  <a:lnTo>
                    <a:pt x="1899168" y="2477320"/>
                  </a:lnTo>
                  <a:lnTo>
                    <a:pt x="1859792" y="2498202"/>
                  </a:lnTo>
                  <a:lnTo>
                    <a:pt x="1819640" y="2517723"/>
                  </a:lnTo>
                  <a:lnTo>
                    <a:pt x="1778739" y="2535853"/>
                  </a:lnTo>
                  <a:lnTo>
                    <a:pt x="1737119" y="2552564"/>
                  </a:lnTo>
                  <a:lnTo>
                    <a:pt x="1694809" y="2567824"/>
                  </a:lnTo>
                  <a:lnTo>
                    <a:pt x="1651839" y="2581604"/>
                  </a:lnTo>
                  <a:lnTo>
                    <a:pt x="1608237" y="2593874"/>
                  </a:lnTo>
                  <a:lnTo>
                    <a:pt x="1564032" y="2604605"/>
                  </a:lnTo>
                  <a:lnTo>
                    <a:pt x="1519254" y="2613767"/>
                  </a:lnTo>
                  <a:lnTo>
                    <a:pt x="1473931" y="2621330"/>
                  </a:lnTo>
                  <a:lnTo>
                    <a:pt x="1428094" y="2627264"/>
                  </a:lnTo>
                  <a:lnTo>
                    <a:pt x="1381770" y="2631539"/>
                  </a:lnTo>
                  <a:lnTo>
                    <a:pt x="1334989" y="2634127"/>
                  </a:lnTo>
                  <a:lnTo>
                    <a:pt x="1287780" y="2634996"/>
                  </a:lnTo>
                  <a:lnTo>
                    <a:pt x="1240569" y="2634127"/>
                  </a:lnTo>
                  <a:lnTo>
                    <a:pt x="1193786" y="2631539"/>
                  </a:lnTo>
                  <a:lnTo>
                    <a:pt x="1147461" y="2627264"/>
                  </a:lnTo>
                  <a:lnTo>
                    <a:pt x="1101622" y="2621330"/>
                  </a:lnTo>
                  <a:lnTo>
                    <a:pt x="1056298" y="2613767"/>
                  </a:lnTo>
                  <a:lnTo>
                    <a:pt x="1011519" y="2604605"/>
                  </a:lnTo>
                  <a:lnTo>
                    <a:pt x="967314" y="2593874"/>
                  </a:lnTo>
                  <a:lnTo>
                    <a:pt x="923711" y="2581604"/>
                  </a:lnTo>
                  <a:lnTo>
                    <a:pt x="880740" y="2567824"/>
                  </a:lnTo>
                  <a:lnTo>
                    <a:pt x="838430" y="2552564"/>
                  </a:lnTo>
                  <a:lnTo>
                    <a:pt x="796809" y="2535853"/>
                  </a:lnTo>
                  <a:lnTo>
                    <a:pt x="755908" y="2517723"/>
                  </a:lnTo>
                  <a:lnTo>
                    <a:pt x="715755" y="2498202"/>
                  </a:lnTo>
                  <a:lnTo>
                    <a:pt x="676380" y="2477320"/>
                  </a:lnTo>
                  <a:lnTo>
                    <a:pt x="637810" y="2455107"/>
                  </a:lnTo>
                  <a:lnTo>
                    <a:pt x="600077" y="2431593"/>
                  </a:lnTo>
                  <a:lnTo>
                    <a:pt x="563207" y="2406807"/>
                  </a:lnTo>
                  <a:lnTo>
                    <a:pt x="527232" y="2380780"/>
                  </a:lnTo>
                  <a:lnTo>
                    <a:pt x="492179" y="2353541"/>
                  </a:lnTo>
                  <a:lnTo>
                    <a:pt x="458078" y="2325120"/>
                  </a:lnTo>
                  <a:lnTo>
                    <a:pt x="424957" y="2295546"/>
                  </a:lnTo>
                  <a:lnTo>
                    <a:pt x="392847" y="2264850"/>
                  </a:lnTo>
                  <a:lnTo>
                    <a:pt x="361776" y="2233061"/>
                  </a:lnTo>
                  <a:lnTo>
                    <a:pt x="331773" y="2200209"/>
                  </a:lnTo>
                  <a:lnTo>
                    <a:pt x="302868" y="2166324"/>
                  </a:lnTo>
                  <a:lnTo>
                    <a:pt x="275089" y="2131435"/>
                  </a:lnTo>
                  <a:lnTo>
                    <a:pt x="248465" y="2095573"/>
                  </a:lnTo>
                  <a:lnTo>
                    <a:pt x="223026" y="2058766"/>
                  </a:lnTo>
                  <a:lnTo>
                    <a:pt x="198801" y="2021046"/>
                  </a:lnTo>
                  <a:lnTo>
                    <a:pt x="175818" y="1982441"/>
                  </a:lnTo>
                  <a:lnTo>
                    <a:pt x="154108" y="1942982"/>
                  </a:lnTo>
                  <a:lnTo>
                    <a:pt x="133698" y="1902698"/>
                  </a:lnTo>
                  <a:lnTo>
                    <a:pt x="114618" y="1861619"/>
                  </a:lnTo>
                  <a:lnTo>
                    <a:pt x="96898" y="1819774"/>
                  </a:lnTo>
                  <a:lnTo>
                    <a:pt x="80566" y="1777195"/>
                  </a:lnTo>
                  <a:lnTo>
                    <a:pt x="65651" y="1733909"/>
                  </a:lnTo>
                  <a:lnTo>
                    <a:pt x="52183" y="1689948"/>
                  </a:lnTo>
                  <a:lnTo>
                    <a:pt x="40190" y="1645340"/>
                  </a:lnTo>
                  <a:lnTo>
                    <a:pt x="29702" y="1600116"/>
                  </a:lnTo>
                  <a:lnTo>
                    <a:pt x="20747" y="1554306"/>
                  </a:lnTo>
                  <a:lnTo>
                    <a:pt x="13356" y="1507939"/>
                  </a:lnTo>
                  <a:lnTo>
                    <a:pt x="7556" y="1461045"/>
                  </a:lnTo>
                  <a:lnTo>
                    <a:pt x="3377" y="1413653"/>
                  </a:lnTo>
                  <a:lnTo>
                    <a:pt x="849" y="1365794"/>
                  </a:lnTo>
                  <a:lnTo>
                    <a:pt x="0" y="1317498"/>
                  </a:lnTo>
                  <a:lnTo>
                    <a:pt x="849" y="1269201"/>
                  </a:lnTo>
                  <a:lnTo>
                    <a:pt x="3377" y="1221342"/>
                  </a:lnTo>
                  <a:lnTo>
                    <a:pt x="7556" y="1173950"/>
                  </a:lnTo>
                  <a:lnTo>
                    <a:pt x="13356" y="1127056"/>
                  </a:lnTo>
                  <a:lnTo>
                    <a:pt x="20747" y="1080689"/>
                  </a:lnTo>
                  <a:lnTo>
                    <a:pt x="29702" y="1034879"/>
                  </a:lnTo>
                  <a:lnTo>
                    <a:pt x="40190" y="989655"/>
                  </a:lnTo>
                  <a:lnTo>
                    <a:pt x="52183" y="945047"/>
                  </a:lnTo>
                  <a:lnTo>
                    <a:pt x="65651" y="901086"/>
                  </a:lnTo>
                  <a:lnTo>
                    <a:pt x="80566" y="857800"/>
                  </a:lnTo>
                  <a:lnTo>
                    <a:pt x="96898" y="815221"/>
                  </a:lnTo>
                  <a:lnTo>
                    <a:pt x="114618" y="773376"/>
                  </a:lnTo>
                  <a:lnTo>
                    <a:pt x="133698" y="732297"/>
                  </a:lnTo>
                  <a:lnTo>
                    <a:pt x="154108" y="692013"/>
                  </a:lnTo>
                  <a:lnTo>
                    <a:pt x="175818" y="652554"/>
                  </a:lnTo>
                  <a:lnTo>
                    <a:pt x="198801" y="613949"/>
                  </a:lnTo>
                  <a:lnTo>
                    <a:pt x="223026" y="576229"/>
                  </a:lnTo>
                  <a:lnTo>
                    <a:pt x="248465" y="539422"/>
                  </a:lnTo>
                  <a:lnTo>
                    <a:pt x="275089" y="503560"/>
                  </a:lnTo>
                  <a:lnTo>
                    <a:pt x="302868" y="468671"/>
                  </a:lnTo>
                  <a:lnTo>
                    <a:pt x="331773" y="434786"/>
                  </a:lnTo>
                  <a:lnTo>
                    <a:pt x="361776" y="401934"/>
                  </a:lnTo>
                  <a:lnTo>
                    <a:pt x="392847" y="370145"/>
                  </a:lnTo>
                  <a:lnTo>
                    <a:pt x="424957" y="339449"/>
                  </a:lnTo>
                  <a:lnTo>
                    <a:pt x="458078" y="309875"/>
                  </a:lnTo>
                  <a:lnTo>
                    <a:pt x="492179" y="281454"/>
                  </a:lnTo>
                  <a:lnTo>
                    <a:pt x="527232" y="254215"/>
                  </a:lnTo>
                  <a:lnTo>
                    <a:pt x="563207" y="228188"/>
                  </a:lnTo>
                  <a:lnTo>
                    <a:pt x="600077" y="203402"/>
                  </a:lnTo>
                  <a:lnTo>
                    <a:pt x="637810" y="179888"/>
                  </a:lnTo>
                  <a:lnTo>
                    <a:pt x="676380" y="157675"/>
                  </a:lnTo>
                  <a:lnTo>
                    <a:pt x="715755" y="136793"/>
                  </a:lnTo>
                  <a:lnTo>
                    <a:pt x="755908" y="117272"/>
                  </a:lnTo>
                  <a:lnTo>
                    <a:pt x="796809" y="99142"/>
                  </a:lnTo>
                  <a:lnTo>
                    <a:pt x="838430" y="82431"/>
                  </a:lnTo>
                  <a:lnTo>
                    <a:pt x="880740" y="67171"/>
                  </a:lnTo>
                  <a:lnTo>
                    <a:pt x="923711" y="53391"/>
                  </a:lnTo>
                  <a:lnTo>
                    <a:pt x="967314" y="41121"/>
                  </a:lnTo>
                  <a:lnTo>
                    <a:pt x="1011519" y="30390"/>
                  </a:lnTo>
                  <a:lnTo>
                    <a:pt x="1056298" y="21228"/>
                  </a:lnTo>
                  <a:lnTo>
                    <a:pt x="1101622" y="13665"/>
                  </a:lnTo>
                  <a:lnTo>
                    <a:pt x="1147461" y="7731"/>
                  </a:lnTo>
                  <a:lnTo>
                    <a:pt x="1193786" y="3456"/>
                  </a:lnTo>
                  <a:lnTo>
                    <a:pt x="1240569" y="868"/>
                  </a:lnTo>
                  <a:lnTo>
                    <a:pt x="1287780" y="0"/>
                  </a:lnTo>
                  <a:lnTo>
                    <a:pt x="1334989" y="868"/>
                  </a:lnTo>
                  <a:lnTo>
                    <a:pt x="1381770" y="3456"/>
                  </a:lnTo>
                  <a:lnTo>
                    <a:pt x="1428094" y="7731"/>
                  </a:lnTo>
                  <a:lnTo>
                    <a:pt x="1473931" y="13665"/>
                  </a:lnTo>
                  <a:lnTo>
                    <a:pt x="1519254" y="21228"/>
                  </a:lnTo>
                  <a:lnTo>
                    <a:pt x="1564032" y="30390"/>
                  </a:lnTo>
                  <a:lnTo>
                    <a:pt x="1608237" y="41121"/>
                  </a:lnTo>
                  <a:lnTo>
                    <a:pt x="1651839" y="53391"/>
                  </a:lnTo>
                  <a:lnTo>
                    <a:pt x="1694809" y="67171"/>
                  </a:lnTo>
                  <a:lnTo>
                    <a:pt x="1737119" y="82431"/>
                  </a:lnTo>
                  <a:lnTo>
                    <a:pt x="1778739" y="99142"/>
                  </a:lnTo>
                  <a:lnTo>
                    <a:pt x="1819640" y="117272"/>
                  </a:lnTo>
                  <a:lnTo>
                    <a:pt x="1859792" y="136793"/>
                  </a:lnTo>
                  <a:lnTo>
                    <a:pt x="1899168" y="157675"/>
                  </a:lnTo>
                  <a:lnTo>
                    <a:pt x="1937737" y="179888"/>
                  </a:lnTo>
                  <a:lnTo>
                    <a:pt x="1975471" y="203402"/>
                  </a:lnTo>
                  <a:lnTo>
                    <a:pt x="2012341" y="228188"/>
                  </a:lnTo>
                  <a:lnTo>
                    <a:pt x="2048316" y="254215"/>
                  </a:lnTo>
                  <a:lnTo>
                    <a:pt x="2083370" y="281454"/>
                  </a:lnTo>
                  <a:lnTo>
                    <a:pt x="2117471" y="309875"/>
                  </a:lnTo>
                  <a:lnTo>
                    <a:pt x="2150592" y="339449"/>
                  </a:lnTo>
                  <a:lnTo>
                    <a:pt x="2182702" y="370145"/>
                  </a:lnTo>
                  <a:lnTo>
                    <a:pt x="2213774" y="401934"/>
                  </a:lnTo>
                  <a:lnTo>
                    <a:pt x="2243777" y="434786"/>
                  </a:lnTo>
                  <a:lnTo>
                    <a:pt x="2272683" y="468671"/>
                  </a:lnTo>
                  <a:lnTo>
                    <a:pt x="2300462" y="503560"/>
                  </a:lnTo>
                  <a:lnTo>
                    <a:pt x="2327087" y="539422"/>
                  </a:lnTo>
                  <a:lnTo>
                    <a:pt x="2352526" y="576229"/>
                  </a:lnTo>
                  <a:lnTo>
                    <a:pt x="2376752" y="613949"/>
                  </a:lnTo>
                  <a:lnTo>
                    <a:pt x="2399735" y="652554"/>
                  </a:lnTo>
                  <a:lnTo>
                    <a:pt x="2421446" y="692013"/>
                  </a:lnTo>
                  <a:lnTo>
                    <a:pt x="2441856" y="732297"/>
                  </a:lnTo>
                  <a:lnTo>
                    <a:pt x="2460937" y="773376"/>
                  </a:lnTo>
                  <a:lnTo>
                    <a:pt x="2478658" y="815221"/>
                  </a:lnTo>
                  <a:lnTo>
                    <a:pt x="2494990" y="857800"/>
                  </a:lnTo>
                  <a:lnTo>
                    <a:pt x="2509906" y="901086"/>
                  </a:lnTo>
                  <a:lnTo>
                    <a:pt x="2523374" y="945047"/>
                  </a:lnTo>
                  <a:lnTo>
                    <a:pt x="2535368" y="989655"/>
                  </a:lnTo>
                  <a:lnTo>
                    <a:pt x="2545856" y="1034879"/>
                  </a:lnTo>
                  <a:lnTo>
                    <a:pt x="2554811" y="1080689"/>
                  </a:lnTo>
                  <a:lnTo>
                    <a:pt x="2562203" y="1127056"/>
                  </a:lnTo>
                  <a:lnTo>
                    <a:pt x="2568003" y="1173950"/>
                  </a:lnTo>
                  <a:lnTo>
                    <a:pt x="2572182" y="1221342"/>
                  </a:lnTo>
                  <a:lnTo>
                    <a:pt x="2574710" y="1269201"/>
                  </a:lnTo>
                  <a:lnTo>
                    <a:pt x="2575560" y="1317498"/>
                  </a:lnTo>
                  <a:close/>
                </a:path>
              </a:pathLst>
            </a:custGeom>
            <a:ln w="26750">
              <a:solidFill>
                <a:srgbClr val="767676"/>
              </a:solidFill>
              <a:prstDash val="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2095500" y="2561844"/>
              <a:ext cx="134620" cy="388620"/>
            </a:xfrm>
            <a:custGeom>
              <a:avLst/>
              <a:gdLst/>
              <a:ahLst/>
              <a:cxnLst/>
              <a:rect l="l" t="t" r="r" b="b"/>
              <a:pathLst>
                <a:path w="134619" h="388619">
                  <a:moveTo>
                    <a:pt x="134112" y="0"/>
                  </a:moveTo>
                  <a:lnTo>
                    <a:pt x="0" y="388619"/>
                  </a:lnTo>
                </a:path>
              </a:pathLst>
            </a:custGeom>
            <a:ln w="85724">
              <a:solidFill>
                <a:srgbClr val="008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2710687" y="3874389"/>
              <a:ext cx="411480" cy="22860"/>
            </a:xfrm>
            <a:custGeom>
              <a:avLst/>
              <a:gdLst/>
              <a:ahLst/>
              <a:cxnLst/>
              <a:rect l="l" t="t" r="r" b="b"/>
              <a:pathLst>
                <a:path w="411480" h="22860">
                  <a:moveTo>
                    <a:pt x="0" y="22352"/>
                  </a:moveTo>
                  <a:lnTo>
                    <a:pt x="411480" y="0"/>
                  </a:lnTo>
                </a:path>
              </a:pathLst>
            </a:custGeom>
            <a:ln w="85725">
              <a:solidFill>
                <a:srgbClr val="0A976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2141219" y="4847843"/>
              <a:ext cx="157480" cy="396240"/>
            </a:xfrm>
            <a:custGeom>
              <a:avLst/>
              <a:gdLst/>
              <a:ahLst/>
              <a:cxnLst/>
              <a:rect l="l" t="t" r="r" b="b"/>
              <a:pathLst>
                <a:path w="157480" h="396239">
                  <a:moveTo>
                    <a:pt x="0" y="0"/>
                  </a:moveTo>
                  <a:lnTo>
                    <a:pt x="156972" y="396239"/>
                  </a:lnTo>
                </a:path>
              </a:pathLst>
            </a:custGeom>
            <a:ln w="85724">
              <a:solidFill>
                <a:srgbClr val="037C3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6" name="object 4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34340" y="2694432"/>
              <a:ext cx="2415540" cy="2467356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515112" y="2720339"/>
              <a:ext cx="2313940" cy="2365375"/>
            </a:xfrm>
            <a:custGeom>
              <a:avLst/>
              <a:gdLst/>
              <a:ahLst/>
              <a:cxnLst/>
              <a:rect l="l" t="t" r="r" b="b"/>
              <a:pathLst>
                <a:path w="2313940" h="2365375">
                  <a:moveTo>
                    <a:pt x="1156715" y="0"/>
                  </a:moveTo>
                  <a:lnTo>
                    <a:pt x="1109036" y="986"/>
                  </a:lnTo>
                  <a:lnTo>
                    <a:pt x="1061847" y="3920"/>
                  </a:lnTo>
                  <a:lnTo>
                    <a:pt x="1015186" y="8763"/>
                  </a:lnTo>
                  <a:lnTo>
                    <a:pt x="969090" y="15478"/>
                  </a:lnTo>
                  <a:lnTo>
                    <a:pt x="923597" y="24026"/>
                  </a:lnTo>
                  <a:lnTo>
                    <a:pt x="878744" y="34369"/>
                  </a:lnTo>
                  <a:lnTo>
                    <a:pt x="834567" y="46469"/>
                  </a:lnTo>
                  <a:lnTo>
                    <a:pt x="791104" y="60289"/>
                  </a:lnTo>
                  <a:lnTo>
                    <a:pt x="748393" y="75790"/>
                  </a:lnTo>
                  <a:lnTo>
                    <a:pt x="706470" y="92934"/>
                  </a:lnTo>
                  <a:lnTo>
                    <a:pt x="665373" y="111683"/>
                  </a:lnTo>
                  <a:lnTo>
                    <a:pt x="625138" y="131999"/>
                  </a:lnTo>
                  <a:lnTo>
                    <a:pt x="585804" y="153844"/>
                  </a:lnTo>
                  <a:lnTo>
                    <a:pt x="547407" y="177180"/>
                  </a:lnTo>
                  <a:lnTo>
                    <a:pt x="509985" y="201969"/>
                  </a:lnTo>
                  <a:lnTo>
                    <a:pt x="473575" y="228173"/>
                  </a:lnTo>
                  <a:lnTo>
                    <a:pt x="438213" y="255753"/>
                  </a:lnTo>
                  <a:lnTo>
                    <a:pt x="403938" y="284673"/>
                  </a:lnTo>
                  <a:lnTo>
                    <a:pt x="370786" y="314893"/>
                  </a:lnTo>
                  <a:lnTo>
                    <a:pt x="338794" y="346376"/>
                  </a:lnTo>
                  <a:lnTo>
                    <a:pt x="308001" y="379084"/>
                  </a:lnTo>
                  <a:lnTo>
                    <a:pt x="278442" y="412978"/>
                  </a:lnTo>
                  <a:lnTo>
                    <a:pt x="250156" y="448021"/>
                  </a:lnTo>
                  <a:lnTo>
                    <a:pt x="223179" y="484174"/>
                  </a:lnTo>
                  <a:lnTo>
                    <a:pt x="197549" y="521400"/>
                  </a:lnTo>
                  <a:lnTo>
                    <a:pt x="173302" y="559661"/>
                  </a:lnTo>
                  <a:lnTo>
                    <a:pt x="150477" y="598917"/>
                  </a:lnTo>
                  <a:lnTo>
                    <a:pt x="129110" y="639133"/>
                  </a:lnTo>
                  <a:lnTo>
                    <a:pt x="109239" y="680268"/>
                  </a:lnTo>
                  <a:lnTo>
                    <a:pt x="90900" y="722286"/>
                  </a:lnTo>
                  <a:lnTo>
                    <a:pt x="74131" y="765148"/>
                  </a:lnTo>
                  <a:lnTo>
                    <a:pt x="58970" y="808817"/>
                  </a:lnTo>
                  <a:lnTo>
                    <a:pt x="45453" y="853253"/>
                  </a:lnTo>
                  <a:lnTo>
                    <a:pt x="33617" y="898420"/>
                  </a:lnTo>
                  <a:lnTo>
                    <a:pt x="23500" y="944279"/>
                  </a:lnTo>
                  <a:lnTo>
                    <a:pt x="15139" y="990792"/>
                  </a:lnTo>
                  <a:lnTo>
                    <a:pt x="8571" y="1037921"/>
                  </a:lnTo>
                  <a:lnTo>
                    <a:pt x="3834" y="1085628"/>
                  </a:lnTo>
                  <a:lnTo>
                    <a:pt x="964" y="1133875"/>
                  </a:lnTo>
                  <a:lnTo>
                    <a:pt x="0" y="1182624"/>
                  </a:lnTo>
                  <a:lnTo>
                    <a:pt x="964" y="1231372"/>
                  </a:lnTo>
                  <a:lnTo>
                    <a:pt x="3834" y="1279619"/>
                  </a:lnTo>
                  <a:lnTo>
                    <a:pt x="8571" y="1327326"/>
                  </a:lnTo>
                  <a:lnTo>
                    <a:pt x="15139" y="1374455"/>
                  </a:lnTo>
                  <a:lnTo>
                    <a:pt x="23500" y="1420968"/>
                  </a:lnTo>
                  <a:lnTo>
                    <a:pt x="33617" y="1466827"/>
                  </a:lnTo>
                  <a:lnTo>
                    <a:pt x="45453" y="1511994"/>
                  </a:lnTo>
                  <a:lnTo>
                    <a:pt x="58970" y="1556430"/>
                  </a:lnTo>
                  <a:lnTo>
                    <a:pt x="74131" y="1600099"/>
                  </a:lnTo>
                  <a:lnTo>
                    <a:pt x="90900" y="1642961"/>
                  </a:lnTo>
                  <a:lnTo>
                    <a:pt x="109239" y="1684979"/>
                  </a:lnTo>
                  <a:lnTo>
                    <a:pt x="129110" y="1726114"/>
                  </a:lnTo>
                  <a:lnTo>
                    <a:pt x="150477" y="1766330"/>
                  </a:lnTo>
                  <a:lnTo>
                    <a:pt x="173302" y="1805586"/>
                  </a:lnTo>
                  <a:lnTo>
                    <a:pt x="197549" y="1843847"/>
                  </a:lnTo>
                  <a:lnTo>
                    <a:pt x="223179" y="1881073"/>
                  </a:lnTo>
                  <a:lnTo>
                    <a:pt x="250156" y="1917226"/>
                  </a:lnTo>
                  <a:lnTo>
                    <a:pt x="278442" y="1952269"/>
                  </a:lnTo>
                  <a:lnTo>
                    <a:pt x="308001" y="1986163"/>
                  </a:lnTo>
                  <a:lnTo>
                    <a:pt x="338794" y="2018871"/>
                  </a:lnTo>
                  <a:lnTo>
                    <a:pt x="370786" y="2050354"/>
                  </a:lnTo>
                  <a:lnTo>
                    <a:pt x="403938" y="2080574"/>
                  </a:lnTo>
                  <a:lnTo>
                    <a:pt x="438213" y="2109494"/>
                  </a:lnTo>
                  <a:lnTo>
                    <a:pt x="473575" y="2137074"/>
                  </a:lnTo>
                  <a:lnTo>
                    <a:pt x="509985" y="2163278"/>
                  </a:lnTo>
                  <a:lnTo>
                    <a:pt x="547407" y="2188067"/>
                  </a:lnTo>
                  <a:lnTo>
                    <a:pt x="585804" y="2211403"/>
                  </a:lnTo>
                  <a:lnTo>
                    <a:pt x="625138" y="2233248"/>
                  </a:lnTo>
                  <a:lnTo>
                    <a:pt x="665373" y="2253564"/>
                  </a:lnTo>
                  <a:lnTo>
                    <a:pt x="706470" y="2272313"/>
                  </a:lnTo>
                  <a:lnTo>
                    <a:pt x="748393" y="2289457"/>
                  </a:lnTo>
                  <a:lnTo>
                    <a:pt x="791104" y="2304958"/>
                  </a:lnTo>
                  <a:lnTo>
                    <a:pt x="834567" y="2318778"/>
                  </a:lnTo>
                  <a:lnTo>
                    <a:pt x="878744" y="2330878"/>
                  </a:lnTo>
                  <a:lnTo>
                    <a:pt x="923597" y="2341221"/>
                  </a:lnTo>
                  <a:lnTo>
                    <a:pt x="969090" y="2349769"/>
                  </a:lnTo>
                  <a:lnTo>
                    <a:pt x="1015186" y="2356484"/>
                  </a:lnTo>
                  <a:lnTo>
                    <a:pt x="1061847" y="2361327"/>
                  </a:lnTo>
                  <a:lnTo>
                    <a:pt x="1109036" y="2364261"/>
                  </a:lnTo>
                  <a:lnTo>
                    <a:pt x="1156715" y="2365248"/>
                  </a:lnTo>
                  <a:lnTo>
                    <a:pt x="1204393" y="2364261"/>
                  </a:lnTo>
                  <a:lnTo>
                    <a:pt x="1251581" y="2361327"/>
                  </a:lnTo>
                  <a:lnTo>
                    <a:pt x="1298240" y="2356484"/>
                  </a:lnTo>
                  <a:lnTo>
                    <a:pt x="1344334" y="2349769"/>
                  </a:lnTo>
                  <a:lnTo>
                    <a:pt x="1389826" y="2341221"/>
                  </a:lnTo>
                  <a:lnTo>
                    <a:pt x="1434679" y="2330878"/>
                  </a:lnTo>
                  <a:lnTo>
                    <a:pt x="1478855" y="2318778"/>
                  </a:lnTo>
                  <a:lnTo>
                    <a:pt x="1522317" y="2304958"/>
                  </a:lnTo>
                  <a:lnTo>
                    <a:pt x="1565028" y="2289457"/>
                  </a:lnTo>
                  <a:lnTo>
                    <a:pt x="1606950" y="2272313"/>
                  </a:lnTo>
                  <a:lnTo>
                    <a:pt x="1648047" y="2253564"/>
                  </a:lnTo>
                  <a:lnTo>
                    <a:pt x="1688281" y="2233248"/>
                  </a:lnTo>
                  <a:lnTo>
                    <a:pt x="1727615" y="2211403"/>
                  </a:lnTo>
                  <a:lnTo>
                    <a:pt x="1766012" y="2188067"/>
                  </a:lnTo>
                  <a:lnTo>
                    <a:pt x="1803435" y="2163278"/>
                  </a:lnTo>
                  <a:lnTo>
                    <a:pt x="1839845" y="2137074"/>
                  </a:lnTo>
                  <a:lnTo>
                    <a:pt x="1875207" y="2109494"/>
                  </a:lnTo>
                  <a:lnTo>
                    <a:pt x="1909483" y="2080574"/>
                  </a:lnTo>
                  <a:lnTo>
                    <a:pt x="1942635" y="2050354"/>
                  </a:lnTo>
                  <a:lnTo>
                    <a:pt x="1974627" y="2018871"/>
                  </a:lnTo>
                  <a:lnTo>
                    <a:pt x="2005421" y="1986163"/>
                  </a:lnTo>
                  <a:lnTo>
                    <a:pt x="2034980" y="1952269"/>
                  </a:lnTo>
                  <a:lnTo>
                    <a:pt x="2063267" y="1917226"/>
                  </a:lnTo>
                  <a:lnTo>
                    <a:pt x="2090245" y="1881073"/>
                  </a:lnTo>
                  <a:lnTo>
                    <a:pt x="2115876" y="1843847"/>
                  </a:lnTo>
                  <a:lnTo>
                    <a:pt x="2140123" y="1805586"/>
                  </a:lnTo>
                  <a:lnTo>
                    <a:pt x="2162948" y="1766330"/>
                  </a:lnTo>
                  <a:lnTo>
                    <a:pt x="2184316" y="1726114"/>
                  </a:lnTo>
                  <a:lnTo>
                    <a:pt x="2204188" y="1684979"/>
                  </a:lnTo>
                  <a:lnTo>
                    <a:pt x="2222527" y="1642961"/>
                  </a:lnTo>
                  <a:lnTo>
                    <a:pt x="2239297" y="1600099"/>
                  </a:lnTo>
                  <a:lnTo>
                    <a:pt x="2254459" y="1556430"/>
                  </a:lnTo>
                  <a:lnTo>
                    <a:pt x="2267977" y="1511994"/>
                  </a:lnTo>
                  <a:lnTo>
                    <a:pt x="2279813" y="1466827"/>
                  </a:lnTo>
                  <a:lnTo>
                    <a:pt x="2289930" y="1420968"/>
                  </a:lnTo>
                  <a:lnTo>
                    <a:pt x="2298291" y="1374455"/>
                  </a:lnTo>
                  <a:lnTo>
                    <a:pt x="2304859" y="1327326"/>
                  </a:lnTo>
                  <a:lnTo>
                    <a:pt x="2309597" y="1279619"/>
                  </a:lnTo>
                  <a:lnTo>
                    <a:pt x="2312467" y="1231372"/>
                  </a:lnTo>
                  <a:lnTo>
                    <a:pt x="2313432" y="1182624"/>
                  </a:lnTo>
                  <a:lnTo>
                    <a:pt x="2312467" y="1133875"/>
                  </a:lnTo>
                  <a:lnTo>
                    <a:pt x="2309597" y="1085628"/>
                  </a:lnTo>
                  <a:lnTo>
                    <a:pt x="2304859" y="1037921"/>
                  </a:lnTo>
                  <a:lnTo>
                    <a:pt x="2298291" y="990792"/>
                  </a:lnTo>
                  <a:lnTo>
                    <a:pt x="2289930" y="944279"/>
                  </a:lnTo>
                  <a:lnTo>
                    <a:pt x="2279813" y="898420"/>
                  </a:lnTo>
                  <a:lnTo>
                    <a:pt x="2267977" y="853253"/>
                  </a:lnTo>
                  <a:lnTo>
                    <a:pt x="2254459" y="808817"/>
                  </a:lnTo>
                  <a:lnTo>
                    <a:pt x="2239297" y="765148"/>
                  </a:lnTo>
                  <a:lnTo>
                    <a:pt x="2222527" y="722286"/>
                  </a:lnTo>
                  <a:lnTo>
                    <a:pt x="2204188" y="680268"/>
                  </a:lnTo>
                  <a:lnTo>
                    <a:pt x="2184316" y="639133"/>
                  </a:lnTo>
                  <a:lnTo>
                    <a:pt x="2162948" y="598917"/>
                  </a:lnTo>
                  <a:lnTo>
                    <a:pt x="2140123" y="559661"/>
                  </a:lnTo>
                  <a:lnTo>
                    <a:pt x="2115876" y="521400"/>
                  </a:lnTo>
                  <a:lnTo>
                    <a:pt x="2090245" y="484174"/>
                  </a:lnTo>
                  <a:lnTo>
                    <a:pt x="2063267" y="448021"/>
                  </a:lnTo>
                  <a:lnTo>
                    <a:pt x="2034980" y="412978"/>
                  </a:lnTo>
                  <a:lnTo>
                    <a:pt x="2005421" y="379084"/>
                  </a:lnTo>
                  <a:lnTo>
                    <a:pt x="1974627" y="346376"/>
                  </a:lnTo>
                  <a:lnTo>
                    <a:pt x="1942635" y="314893"/>
                  </a:lnTo>
                  <a:lnTo>
                    <a:pt x="1909483" y="284673"/>
                  </a:lnTo>
                  <a:lnTo>
                    <a:pt x="1875207" y="255753"/>
                  </a:lnTo>
                  <a:lnTo>
                    <a:pt x="1839845" y="228173"/>
                  </a:lnTo>
                  <a:lnTo>
                    <a:pt x="1803435" y="201969"/>
                  </a:lnTo>
                  <a:lnTo>
                    <a:pt x="1766012" y="177180"/>
                  </a:lnTo>
                  <a:lnTo>
                    <a:pt x="1727615" y="153844"/>
                  </a:lnTo>
                  <a:lnTo>
                    <a:pt x="1688281" y="131999"/>
                  </a:lnTo>
                  <a:lnTo>
                    <a:pt x="1648047" y="111683"/>
                  </a:lnTo>
                  <a:lnTo>
                    <a:pt x="1606950" y="92934"/>
                  </a:lnTo>
                  <a:lnTo>
                    <a:pt x="1565028" y="75790"/>
                  </a:lnTo>
                  <a:lnTo>
                    <a:pt x="1522317" y="60289"/>
                  </a:lnTo>
                  <a:lnTo>
                    <a:pt x="1478855" y="46469"/>
                  </a:lnTo>
                  <a:lnTo>
                    <a:pt x="1434679" y="34369"/>
                  </a:lnTo>
                  <a:lnTo>
                    <a:pt x="1389826" y="24026"/>
                  </a:lnTo>
                  <a:lnTo>
                    <a:pt x="1344334" y="15478"/>
                  </a:lnTo>
                  <a:lnTo>
                    <a:pt x="1298240" y="8763"/>
                  </a:lnTo>
                  <a:lnTo>
                    <a:pt x="1251581" y="3920"/>
                  </a:lnTo>
                  <a:lnTo>
                    <a:pt x="1204393" y="986"/>
                  </a:lnTo>
                  <a:lnTo>
                    <a:pt x="1156715" y="0"/>
                  </a:lnTo>
                  <a:close/>
                </a:path>
              </a:pathLst>
            </a:custGeom>
            <a:solidFill>
              <a:srgbClr val="0871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780288" y="2990088"/>
              <a:ext cx="1783080" cy="1824355"/>
            </a:xfrm>
            <a:custGeom>
              <a:avLst/>
              <a:gdLst/>
              <a:ahLst/>
              <a:cxnLst/>
              <a:rect l="l" t="t" r="r" b="b"/>
              <a:pathLst>
                <a:path w="1783080" h="1824354">
                  <a:moveTo>
                    <a:pt x="891539" y="0"/>
                  </a:moveTo>
                  <a:lnTo>
                    <a:pt x="844191" y="1264"/>
                  </a:lnTo>
                  <a:lnTo>
                    <a:pt x="797487" y="5014"/>
                  </a:lnTo>
                  <a:lnTo>
                    <a:pt x="751487" y="11188"/>
                  </a:lnTo>
                  <a:lnTo>
                    <a:pt x="706254" y="19722"/>
                  </a:lnTo>
                  <a:lnTo>
                    <a:pt x="661850" y="30553"/>
                  </a:lnTo>
                  <a:lnTo>
                    <a:pt x="618336" y="43618"/>
                  </a:lnTo>
                  <a:lnTo>
                    <a:pt x="575774" y="58855"/>
                  </a:lnTo>
                  <a:lnTo>
                    <a:pt x="534225" y="76200"/>
                  </a:lnTo>
                  <a:lnTo>
                    <a:pt x="493751" y="95590"/>
                  </a:lnTo>
                  <a:lnTo>
                    <a:pt x="454414" y="116962"/>
                  </a:lnTo>
                  <a:lnTo>
                    <a:pt x="416274" y="140254"/>
                  </a:lnTo>
                  <a:lnTo>
                    <a:pt x="379395" y="165402"/>
                  </a:lnTo>
                  <a:lnTo>
                    <a:pt x="343837" y="192343"/>
                  </a:lnTo>
                  <a:lnTo>
                    <a:pt x="309662" y="221014"/>
                  </a:lnTo>
                  <a:lnTo>
                    <a:pt x="276932" y="251353"/>
                  </a:lnTo>
                  <a:lnTo>
                    <a:pt x="245707" y="283296"/>
                  </a:lnTo>
                  <a:lnTo>
                    <a:pt x="216051" y="316780"/>
                  </a:lnTo>
                  <a:lnTo>
                    <a:pt x="188025" y="351743"/>
                  </a:lnTo>
                  <a:lnTo>
                    <a:pt x="161689" y="388121"/>
                  </a:lnTo>
                  <a:lnTo>
                    <a:pt x="137106" y="425851"/>
                  </a:lnTo>
                  <a:lnTo>
                    <a:pt x="114338" y="464870"/>
                  </a:lnTo>
                  <a:lnTo>
                    <a:pt x="93445" y="505116"/>
                  </a:lnTo>
                  <a:lnTo>
                    <a:pt x="74491" y="546525"/>
                  </a:lnTo>
                  <a:lnTo>
                    <a:pt x="57535" y="589034"/>
                  </a:lnTo>
                  <a:lnTo>
                    <a:pt x="42640" y="632580"/>
                  </a:lnTo>
                  <a:lnTo>
                    <a:pt x="29868" y="677101"/>
                  </a:lnTo>
                  <a:lnTo>
                    <a:pt x="19280" y="722533"/>
                  </a:lnTo>
                  <a:lnTo>
                    <a:pt x="10937" y="768813"/>
                  </a:lnTo>
                  <a:lnTo>
                    <a:pt x="4902" y="815879"/>
                  </a:lnTo>
                  <a:lnTo>
                    <a:pt x="1235" y="863666"/>
                  </a:lnTo>
                  <a:lnTo>
                    <a:pt x="0" y="912113"/>
                  </a:lnTo>
                  <a:lnTo>
                    <a:pt x="1235" y="960561"/>
                  </a:lnTo>
                  <a:lnTo>
                    <a:pt x="4902" y="1008348"/>
                  </a:lnTo>
                  <a:lnTo>
                    <a:pt x="10937" y="1055414"/>
                  </a:lnTo>
                  <a:lnTo>
                    <a:pt x="19280" y="1101694"/>
                  </a:lnTo>
                  <a:lnTo>
                    <a:pt x="29868" y="1147126"/>
                  </a:lnTo>
                  <a:lnTo>
                    <a:pt x="42640" y="1191647"/>
                  </a:lnTo>
                  <a:lnTo>
                    <a:pt x="57535" y="1235193"/>
                  </a:lnTo>
                  <a:lnTo>
                    <a:pt x="74491" y="1277702"/>
                  </a:lnTo>
                  <a:lnTo>
                    <a:pt x="93445" y="1319111"/>
                  </a:lnTo>
                  <a:lnTo>
                    <a:pt x="114338" y="1359357"/>
                  </a:lnTo>
                  <a:lnTo>
                    <a:pt x="137106" y="1398376"/>
                  </a:lnTo>
                  <a:lnTo>
                    <a:pt x="161689" y="1436106"/>
                  </a:lnTo>
                  <a:lnTo>
                    <a:pt x="188025" y="1472484"/>
                  </a:lnTo>
                  <a:lnTo>
                    <a:pt x="216051" y="1507447"/>
                  </a:lnTo>
                  <a:lnTo>
                    <a:pt x="245707" y="1540931"/>
                  </a:lnTo>
                  <a:lnTo>
                    <a:pt x="276932" y="1572874"/>
                  </a:lnTo>
                  <a:lnTo>
                    <a:pt x="309662" y="1603213"/>
                  </a:lnTo>
                  <a:lnTo>
                    <a:pt x="343837" y="1631884"/>
                  </a:lnTo>
                  <a:lnTo>
                    <a:pt x="379395" y="1658825"/>
                  </a:lnTo>
                  <a:lnTo>
                    <a:pt x="416274" y="1683973"/>
                  </a:lnTo>
                  <a:lnTo>
                    <a:pt x="454414" y="1707265"/>
                  </a:lnTo>
                  <a:lnTo>
                    <a:pt x="493751" y="1728637"/>
                  </a:lnTo>
                  <a:lnTo>
                    <a:pt x="534225" y="1748027"/>
                  </a:lnTo>
                  <a:lnTo>
                    <a:pt x="575774" y="1765372"/>
                  </a:lnTo>
                  <a:lnTo>
                    <a:pt x="618336" y="1780609"/>
                  </a:lnTo>
                  <a:lnTo>
                    <a:pt x="661850" y="1793674"/>
                  </a:lnTo>
                  <a:lnTo>
                    <a:pt x="706254" y="1804505"/>
                  </a:lnTo>
                  <a:lnTo>
                    <a:pt x="751487" y="1813039"/>
                  </a:lnTo>
                  <a:lnTo>
                    <a:pt x="797487" y="1819213"/>
                  </a:lnTo>
                  <a:lnTo>
                    <a:pt x="844191" y="1822963"/>
                  </a:lnTo>
                  <a:lnTo>
                    <a:pt x="891539" y="1824228"/>
                  </a:lnTo>
                  <a:lnTo>
                    <a:pt x="938888" y="1822963"/>
                  </a:lnTo>
                  <a:lnTo>
                    <a:pt x="985592" y="1819213"/>
                  </a:lnTo>
                  <a:lnTo>
                    <a:pt x="1031592" y="1813039"/>
                  </a:lnTo>
                  <a:lnTo>
                    <a:pt x="1076825" y="1804505"/>
                  </a:lnTo>
                  <a:lnTo>
                    <a:pt x="1121229" y="1793674"/>
                  </a:lnTo>
                  <a:lnTo>
                    <a:pt x="1164743" y="1780609"/>
                  </a:lnTo>
                  <a:lnTo>
                    <a:pt x="1207305" y="1765372"/>
                  </a:lnTo>
                  <a:lnTo>
                    <a:pt x="1248854" y="1748027"/>
                  </a:lnTo>
                  <a:lnTo>
                    <a:pt x="1289328" y="1728637"/>
                  </a:lnTo>
                  <a:lnTo>
                    <a:pt x="1328665" y="1707265"/>
                  </a:lnTo>
                  <a:lnTo>
                    <a:pt x="1366805" y="1683973"/>
                  </a:lnTo>
                  <a:lnTo>
                    <a:pt x="1403684" y="1658825"/>
                  </a:lnTo>
                  <a:lnTo>
                    <a:pt x="1439242" y="1631884"/>
                  </a:lnTo>
                  <a:lnTo>
                    <a:pt x="1473417" y="1603213"/>
                  </a:lnTo>
                  <a:lnTo>
                    <a:pt x="1506147" y="1572874"/>
                  </a:lnTo>
                  <a:lnTo>
                    <a:pt x="1537372" y="1540931"/>
                  </a:lnTo>
                  <a:lnTo>
                    <a:pt x="1567028" y="1507447"/>
                  </a:lnTo>
                  <a:lnTo>
                    <a:pt x="1595054" y="1472484"/>
                  </a:lnTo>
                  <a:lnTo>
                    <a:pt x="1621390" y="1436106"/>
                  </a:lnTo>
                  <a:lnTo>
                    <a:pt x="1645973" y="1398376"/>
                  </a:lnTo>
                  <a:lnTo>
                    <a:pt x="1668741" y="1359357"/>
                  </a:lnTo>
                  <a:lnTo>
                    <a:pt x="1689634" y="1319111"/>
                  </a:lnTo>
                  <a:lnTo>
                    <a:pt x="1708588" y="1277702"/>
                  </a:lnTo>
                  <a:lnTo>
                    <a:pt x="1725544" y="1235193"/>
                  </a:lnTo>
                  <a:lnTo>
                    <a:pt x="1740439" y="1191647"/>
                  </a:lnTo>
                  <a:lnTo>
                    <a:pt x="1753211" y="1147126"/>
                  </a:lnTo>
                  <a:lnTo>
                    <a:pt x="1763799" y="1101694"/>
                  </a:lnTo>
                  <a:lnTo>
                    <a:pt x="1772142" y="1055414"/>
                  </a:lnTo>
                  <a:lnTo>
                    <a:pt x="1778177" y="1008348"/>
                  </a:lnTo>
                  <a:lnTo>
                    <a:pt x="1781844" y="960561"/>
                  </a:lnTo>
                  <a:lnTo>
                    <a:pt x="1783080" y="912113"/>
                  </a:lnTo>
                  <a:lnTo>
                    <a:pt x="1781844" y="863666"/>
                  </a:lnTo>
                  <a:lnTo>
                    <a:pt x="1778177" y="815879"/>
                  </a:lnTo>
                  <a:lnTo>
                    <a:pt x="1772142" y="768813"/>
                  </a:lnTo>
                  <a:lnTo>
                    <a:pt x="1763799" y="722533"/>
                  </a:lnTo>
                  <a:lnTo>
                    <a:pt x="1753211" y="677101"/>
                  </a:lnTo>
                  <a:lnTo>
                    <a:pt x="1740439" y="632580"/>
                  </a:lnTo>
                  <a:lnTo>
                    <a:pt x="1725544" y="589034"/>
                  </a:lnTo>
                  <a:lnTo>
                    <a:pt x="1708588" y="546525"/>
                  </a:lnTo>
                  <a:lnTo>
                    <a:pt x="1689634" y="505116"/>
                  </a:lnTo>
                  <a:lnTo>
                    <a:pt x="1668741" y="464870"/>
                  </a:lnTo>
                  <a:lnTo>
                    <a:pt x="1645973" y="425851"/>
                  </a:lnTo>
                  <a:lnTo>
                    <a:pt x="1621390" y="388121"/>
                  </a:lnTo>
                  <a:lnTo>
                    <a:pt x="1595054" y="351743"/>
                  </a:lnTo>
                  <a:lnTo>
                    <a:pt x="1567028" y="316780"/>
                  </a:lnTo>
                  <a:lnTo>
                    <a:pt x="1537372" y="283296"/>
                  </a:lnTo>
                  <a:lnTo>
                    <a:pt x="1506147" y="251353"/>
                  </a:lnTo>
                  <a:lnTo>
                    <a:pt x="1473417" y="221014"/>
                  </a:lnTo>
                  <a:lnTo>
                    <a:pt x="1439242" y="192343"/>
                  </a:lnTo>
                  <a:lnTo>
                    <a:pt x="1403684" y="165402"/>
                  </a:lnTo>
                  <a:lnTo>
                    <a:pt x="1366805" y="140254"/>
                  </a:lnTo>
                  <a:lnTo>
                    <a:pt x="1328665" y="116962"/>
                  </a:lnTo>
                  <a:lnTo>
                    <a:pt x="1289328" y="95590"/>
                  </a:lnTo>
                  <a:lnTo>
                    <a:pt x="1248854" y="76200"/>
                  </a:lnTo>
                  <a:lnTo>
                    <a:pt x="1207305" y="58855"/>
                  </a:lnTo>
                  <a:lnTo>
                    <a:pt x="1164743" y="43618"/>
                  </a:lnTo>
                  <a:lnTo>
                    <a:pt x="1121229" y="30553"/>
                  </a:lnTo>
                  <a:lnTo>
                    <a:pt x="1076825" y="19722"/>
                  </a:lnTo>
                  <a:lnTo>
                    <a:pt x="1031592" y="11188"/>
                  </a:lnTo>
                  <a:lnTo>
                    <a:pt x="985592" y="5014"/>
                  </a:lnTo>
                  <a:lnTo>
                    <a:pt x="938888" y="1264"/>
                  </a:lnTo>
                  <a:lnTo>
                    <a:pt x="89153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780288" y="2990088"/>
              <a:ext cx="1783080" cy="1824355"/>
            </a:xfrm>
            <a:custGeom>
              <a:avLst/>
              <a:gdLst/>
              <a:ahLst/>
              <a:cxnLst/>
              <a:rect l="l" t="t" r="r" b="b"/>
              <a:pathLst>
                <a:path w="1783080" h="1824354">
                  <a:moveTo>
                    <a:pt x="1783080" y="912113"/>
                  </a:moveTo>
                  <a:lnTo>
                    <a:pt x="1781844" y="960561"/>
                  </a:lnTo>
                  <a:lnTo>
                    <a:pt x="1778177" y="1008348"/>
                  </a:lnTo>
                  <a:lnTo>
                    <a:pt x="1772142" y="1055414"/>
                  </a:lnTo>
                  <a:lnTo>
                    <a:pt x="1763799" y="1101694"/>
                  </a:lnTo>
                  <a:lnTo>
                    <a:pt x="1753211" y="1147126"/>
                  </a:lnTo>
                  <a:lnTo>
                    <a:pt x="1740439" y="1191647"/>
                  </a:lnTo>
                  <a:lnTo>
                    <a:pt x="1725544" y="1235193"/>
                  </a:lnTo>
                  <a:lnTo>
                    <a:pt x="1708588" y="1277702"/>
                  </a:lnTo>
                  <a:lnTo>
                    <a:pt x="1689634" y="1319111"/>
                  </a:lnTo>
                  <a:lnTo>
                    <a:pt x="1668741" y="1359357"/>
                  </a:lnTo>
                  <a:lnTo>
                    <a:pt x="1645973" y="1398376"/>
                  </a:lnTo>
                  <a:lnTo>
                    <a:pt x="1621390" y="1436106"/>
                  </a:lnTo>
                  <a:lnTo>
                    <a:pt x="1595054" y="1472484"/>
                  </a:lnTo>
                  <a:lnTo>
                    <a:pt x="1567028" y="1507447"/>
                  </a:lnTo>
                  <a:lnTo>
                    <a:pt x="1537372" y="1540931"/>
                  </a:lnTo>
                  <a:lnTo>
                    <a:pt x="1506147" y="1572874"/>
                  </a:lnTo>
                  <a:lnTo>
                    <a:pt x="1473417" y="1603213"/>
                  </a:lnTo>
                  <a:lnTo>
                    <a:pt x="1439242" y="1631884"/>
                  </a:lnTo>
                  <a:lnTo>
                    <a:pt x="1403684" y="1658825"/>
                  </a:lnTo>
                  <a:lnTo>
                    <a:pt x="1366805" y="1683973"/>
                  </a:lnTo>
                  <a:lnTo>
                    <a:pt x="1328665" y="1707265"/>
                  </a:lnTo>
                  <a:lnTo>
                    <a:pt x="1289328" y="1728637"/>
                  </a:lnTo>
                  <a:lnTo>
                    <a:pt x="1248854" y="1748027"/>
                  </a:lnTo>
                  <a:lnTo>
                    <a:pt x="1207305" y="1765372"/>
                  </a:lnTo>
                  <a:lnTo>
                    <a:pt x="1164743" y="1780609"/>
                  </a:lnTo>
                  <a:lnTo>
                    <a:pt x="1121229" y="1793674"/>
                  </a:lnTo>
                  <a:lnTo>
                    <a:pt x="1076825" y="1804505"/>
                  </a:lnTo>
                  <a:lnTo>
                    <a:pt x="1031592" y="1813039"/>
                  </a:lnTo>
                  <a:lnTo>
                    <a:pt x="985592" y="1819213"/>
                  </a:lnTo>
                  <a:lnTo>
                    <a:pt x="938888" y="1822963"/>
                  </a:lnTo>
                  <a:lnTo>
                    <a:pt x="891539" y="1824228"/>
                  </a:lnTo>
                  <a:lnTo>
                    <a:pt x="844191" y="1822963"/>
                  </a:lnTo>
                  <a:lnTo>
                    <a:pt x="797487" y="1819213"/>
                  </a:lnTo>
                  <a:lnTo>
                    <a:pt x="751487" y="1813039"/>
                  </a:lnTo>
                  <a:lnTo>
                    <a:pt x="706254" y="1804505"/>
                  </a:lnTo>
                  <a:lnTo>
                    <a:pt x="661850" y="1793674"/>
                  </a:lnTo>
                  <a:lnTo>
                    <a:pt x="618336" y="1780609"/>
                  </a:lnTo>
                  <a:lnTo>
                    <a:pt x="575774" y="1765372"/>
                  </a:lnTo>
                  <a:lnTo>
                    <a:pt x="534225" y="1748027"/>
                  </a:lnTo>
                  <a:lnTo>
                    <a:pt x="493751" y="1728637"/>
                  </a:lnTo>
                  <a:lnTo>
                    <a:pt x="454414" y="1707265"/>
                  </a:lnTo>
                  <a:lnTo>
                    <a:pt x="416274" y="1683973"/>
                  </a:lnTo>
                  <a:lnTo>
                    <a:pt x="379395" y="1658825"/>
                  </a:lnTo>
                  <a:lnTo>
                    <a:pt x="343837" y="1631884"/>
                  </a:lnTo>
                  <a:lnTo>
                    <a:pt x="309662" y="1603213"/>
                  </a:lnTo>
                  <a:lnTo>
                    <a:pt x="276932" y="1572874"/>
                  </a:lnTo>
                  <a:lnTo>
                    <a:pt x="245707" y="1540931"/>
                  </a:lnTo>
                  <a:lnTo>
                    <a:pt x="216051" y="1507447"/>
                  </a:lnTo>
                  <a:lnTo>
                    <a:pt x="188025" y="1472484"/>
                  </a:lnTo>
                  <a:lnTo>
                    <a:pt x="161689" y="1436106"/>
                  </a:lnTo>
                  <a:lnTo>
                    <a:pt x="137106" y="1398376"/>
                  </a:lnTo>
                  <a:lnTo>
                    <a:pt x="114338" y="1359357"/>
                  </a:lnTo>
                  <a:lnTo>
                    <a:pt x="93445" y="1319111"/>
                  </a:lnTo>
                  <a:lnTo>
                    <a:pt x="74491" y="1277702"/>
                  </a:lnTo>
                  <a:lnTo>
                    <a:pt x="57535" y="1235193"/>
                  </a:lnTo>
                  <a:lnTo>
                    <a:pt x="42640" y="1191647"/>
                  </a:lnTo>
                  <a:lnTo>
                    <a:pt x="29868" y="1147126"/>
                  </a:lnTo>
                  <a:lnTo>
                    <a:pt x="19280" y="1101694"/>
                  </a:lnTo>
                  <a:lnTo>
                    <a:pt x="10937" y="1055414"/>
                  </a:lnTo>
                  <a:lnTo>
                    <a:pt x="4902" y="1008348"/>
                  </a:lnTo>
                  <a:lnTo>
                    <a:pt x="1235" y="960561"/>
                  </a:lnTo>
                  <a:lnTo>
                    <a:pt x="0" y="912113"/>
                  </a:lnTo>
                  <a:lnTo>
                    <a:pt x="1235" y="863666"/>
                  </a:lnTo>
                  <a:lnTo>
                    <a:pt x="4902" y="815879"/>
                  </a:lnTo>
                  <a:lnTo>
                    <a:pt x="10937" y="768813"/>
                  </a:lnTo>
                  <a:lnTo>
                    <a:pt x="19280" y="722533"/>
                  </a:lnTo>
                  <a:lnTo>
                    <a:pt x="29868" y="677101"/>
                  </a:lnTo>
                  <a:lnTo>
                    <a:pt x="42640" y="632580"/>
                  </a:lnTo>
                  <a:lnTo>
                    <a:pt x="57535" y="589034"/>
                  </a:lnTo>
                  <a:lnTo>
                    <a:pt x="74491" y="546525"/>
                  </a:lnTo>
                  <a:lnTo>
                    <a:pt x="93445" y="505116"/>
                  </a:lnTo>
                  <a:lnTo>
                    <a:pt x="114338" y="464870"/>
                  </a:lnTo>
                  <a:lnTo>
                    <a:pt x="137106" y="425851"/>
                  </a:lnTo>
                  <a:lnTo>
                    <a:pt x="161689" y="388121"/>
                  </a:lnTo>
                  <a:lnTo>
                    <a:pt x="188025" y="351743"/>
                  </a:lnTo>
                  <a:lnTo>
                    <a:pt x="216051" y="316780"/>
                  </a:lnTo>
                  <a:lnTo>
                    <a:pt x="245707" y="283296"/>
                  </a:lnTo>
                  <a:lnTo>
                    <a:pt x="276932" y="251353"/>
                  </a:lnTo>
                  <a:lnTo>
                    <a:pt x="309662" y="221014"/>
                  </a:lnTo>
                  <a:lnTo>
                    <a:pt x="343837" y="192343"/>
                  </a:lnTo>
                  <a:lnTo>
                    <a:pt x="379395" y="165402"/>
                  </a:lnTo>
                  <a:lnTo>
                    <a:pt x="416274" y="140254"/>
                  </a:lnTo>
                  <a:lnTo>
                    <a:pt x="454414" y="116962"/>
                  </a:lnTo>
                  <a:lnTo>
                    <a:pt x="493751" y="95590"/>
                  </a:lnTo>
                  <a:lnTo>
                    <a:pt x="534225" y="76200"/>
                  </a:lnTo>
                  <a:lnTo>
                    <a:pt x="575774" y="58855"/>
                  </a:lnTo>
                  <a:lnTo>
                    <a:pt x="618336" y="43618"/>
                  </a:lnTo>
                  <a:lnTo>
                    <a:pt x="661850" y="30553"/>
                  </a:lnTo>
                  <a:lnTo>
                    <a:pt x="706254" y="19722"/>
                  </a:lnTo>
                  <a:lnTo>
                    <a:pt x="751487" y="11188"/>
                  </a:lnTo>
                  <a:lnTo>
                    <a:pt x="797487" y="5014"/>
                  </a:lnTo>
                  <a:lnTo>
                    <a:pt x="844191" y="1264"/>
                  </a:lnTo>
                  <a:lnTo>
                    <a:pt x="891539" y="0"/>
                  </a:lnTo>
                  <a:lnTo>
                    <a:pt x="938888" y="1264"/>
                  </a:lnTo>
                  <a:lnTo>
                    <a:pt x="985592" y="5014"/>
                  </a:lnTo>
                  <a:lnTo>
                    <a:pt x="1031592" y="11188"/>
                  </a:lnTo>
                  <a:lnTo>
                    <a:pt x="1076825" y="19722"/>
                  </a:lnTo>
                  <a:lnTo>
                    <a:pt x="1121229" y="30553"/>
                  </a:lnTo>
                  <a:lnTo>
                    <a:pt x="1164743" y="43618"/>
                  </a:lnTo>
                  <a:lnTo>
                    <a:pt x="1207305" y="58855"/>
                  </a:lnTo>
                  <a:lnTo>
                    <a:pt x="1248854" y="76200"/>
                  </a:lnTo>
                  <a:lnTo>
                    <a:pt x="1289328" y="95590"/>
                  </a:lnTo>
                  <a:lnTo>
                    <a:pt x="1328665" y="116962"/>
                  </a:lnTo>
                  <a:lnTo>
                    <a:pt x="1366805" y="140254"/>
                  </a:lnTo>
                  <a:lnTo>
                    <a:pt x="1403684" y="165402"/>
                  </a:lnTo>
                  <a:lnTo>
                    <a:pt x="1439242" y="192343"/>
                  </a:lnTo>
                  <a:lnTo>
                    <a:pt x="1473417" y="221014"/>
                  </a:lnTo>
                  <a:lnTo>
                    <a:pt x="1506147" y="251353"/>
                  </a:lnTo>
                  <a:lnTo>
                    <a:pt x="1537372" y="283296"/>
                  </a:lnTo>
                  <a:lnTo>
                    <a:pt x="1567028" y="316780"/>
                  </a:lnTo>
                  <a:lnTo>
                    <a:pt x="1595054" y="351743"/>
                  </a:lnTo>
                  <a:lnTo>
                    <a:pt x="1621390" y="388121"/>
                  </a:lnTo>
                  <a:lnTo>
                    <a:pt x="1645973" y="425851"/>
                  </a:lnTo>
                  <a:lnTo>
                    <a:pt x="1668741" y="464870"/>
                  </a:lnTo>
                  <a:lnTo>
                    <a:pt x="1689634" y="505116"/>
                  </a:lnTo>
                  <a:lnTo>
                    <a:pt x="1708588" y="546525"/>
                  </a:lnTo>
                  <a:lnTo>
                    <a:pt x="1725544" y="589034"/>
                  </a:lnTo>
                  <a:lnTo>
                    <a:pt x="1740439" y="632580"/>
                  </a:lnTo>
                  <a:lnTo>
                    <a:pt x="1753211" y="677101"/>
                  </a:lnTo>
                  <a:lnTo>
                    <a:pt x="1763799" y="722533"/>
                  </a:lnTo>
                  <a:lnTo>
                    <a:pt x="1772142" y="768813"/>
                  </a:lnTo>
                  <a:lnTo>
                    <a:pt x="1778177" y="815879"/>
                  </a:lnTo>
                  <a:lnTo>
                    <a:pt x="1781844" y="863666"/>
                  </a:lnTo>
                  <a:lnTo>
                    <a:pt x="1783080" y="912113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1673352" y="2316607"/>
              <a:ext cx="1047115" cy="506095"/>
            </a:xfrm>
            <a:custGeom>
              <a:avLst/>
              <a:gdLst/>
              <a:ahLst/>
              <a:cxnLst/>
              <a:rect l="l" t="t" r="r" b="b"/>
              <a:pathLst>
                <a:path w="1047114" h="506094">
                  <a:moveTo>
                    <a:pt x="73152" y="0"/>
                  </a:moveTo>
                  <a:lnTo>
                    <a:pt x="22685" y="18811"/>
                  </a:lnTo>
                  <a:lnTo>
                    <a:pt x="184" y="68341"/>
                  </a:lnTo>
                  <a:lnTo>
                    <a:pt x="0" y="69595"/>
                  </a:lnTo>
                  <a:lnTo>
                    <a:pt x="0" y="71500"/>
                  </a:lnTo>
                  <a:lnTo>
                    <a:pt x="19081" y="120824"/>
                  </a:lnTo>
                  <a:lnTo>
                    <a:pt x="66167" y="143001"/>
                  </a:lnTo>
                  <a:lnTo>
                    <a:pt x="117049" y="146304"/>
                  </a:lnTo>
                  <a:lnTo>
                    <a:pt x="167640" y="151466"/>
                  </a:lnTo>
                  <a:lnTo>
                    <a:pt x="217892" y="158470"/>
                  </a:lnTo>
                  <a:lnTo>
                    <a:pt x="267762" y="167297"/>
                  </a:lnTo>
                  <a:lnTo>
                    <a:pt x="317202" y="177929"/>
                  </a:lnTo>
                  <a:lnTo>
                    <a:pt x="366169" y="190346"/>
                  </a:lnTo>
                  <a:lnTo>
                    <a:pt x="414616" y="204530"/>
                  </a:lnTo>
                  <a:lnTo>
                    <a:pt x="462497" y="220464"/>
                  </a:lnTo>
                  <a:lnTo>
                    <a:pt x="509769" y="238127"/>
                  </a:lnTo>
                  <a:lnTo>
                    <a:pt x="556384" y="257502"/>
                  </a:lnTo>
                  <a:lnTo>
                    <a:pt x="602298" y="278570"/>
                  </a:lnTo>
                  <a:lnTo>
                    <a:pt x="647466" y="301313"/>
                  </a:lnTo>
                  <a:lnTo>
                    <a:pt x="691841" y="325712"/>
                  </a:lnTo>
                  <a:lnTo>
                    <a:pt x="735378" y="351748"/>
                  </a:lnTo>
                  <a:lnTo>
                    <a:pt x="778033" y="379403"/>
                  </a:lnTo>
                  <a:lnTo>
                    <a:pt x="819759" y="408658"/>
                  </a:lnTo>
                  <a:lnTo>
                    <a:pt x="860510" y="439495"/>
                  </a:lnTo>
                  <a:lnTo>
                    <a:pt x="900243" y="471896"/>
                  </a:lnTo>
                  <a:lnTo>
                    <a:pt x="938911" y="505840"/>
                  </a:lnTo>
                  <a:lnTo>
                    <a:pt x="1046988" y="412495"/>
                  </a:lnTo>
                  <a:lnTo>
                    <a:pt x="1010060" y="379093"/>
                  </a:lnTo>
                  <a:lnTo>
                    <a:pt x="972208" y="346989"/>
                  </a:lnTo>
                  <a:lnTo>
                    <a:pt x="933467" y="316199"/>
                  </a:lnTo>
                  <a:lnTo>
                    <a:pt x="893870" y="286737"/>
                  </a:lnTo>
                  <a:lnTo>
                    <a:pt x="853451" y="258618"/>
                  </a:lnTo>
                  <a:lnTo>
                    <a:pt x="812242" y="231855"/>
                  </a:lnTo>
                  <a:lnTo>
                    <a:pt x="770279" y="206464"/>
                  </a:lnTo>
                  <a:lnTo>
                    <a:pt x="727594" y="182459"/>
                  </a:lnTo>
                  <a:lnTo>
                    <a:pt x="684222" y="159854"/>
                  </a:lnTo>
                  <a:lnTo>
                    <a:pt x="640196" y="138664"/>
                  </a:lnTo>
                  <a:lnTo>
                    <a:pt x="595550" y="118903"/>
                  </a:lnTo>
                  <a:lnTo>
                    <a:pt x="550318" y="100586"/>
                  </a:lnTo>
                  <a:lnTo>
                    <a:pt x="504532" y="83727"/>
                  </a:lnTo>
                  <a:lnTo>
                    <a:pt x="458228" y="68341"/>
                  </a:lnTo>
                  <a:lnTo>
                    <a:pt x="411438" y="54442"/>
                  </a:lnTo>
                  <a:lnTo>
                    <a:pt x="364197" y="42044"/>
                  </a:lnTo>
                  <a:lnTo>
                    <a:pt x="316537" y="31162"/>
                  </a:lnTo>
                  <a:lnTo>
                    <a:pt x="268494" y="21811"/>
                  </a:lnTo>
                  <a:lnTo>
                    <a:pt x="220100" y="14005"/>
                  </a:lnTo>
                  <a:lnTo>
                    <a:pt x="171389" y="7758"/>
                  </a:lnTo>
                  <a:lnTo>
                    <a:pt x="122395" y="3084"/>
                  </a:lnTo>
                  <a:lnTo>
                    <a:pt x="73152" y="0"/>
                  </a:lnTo>
                  <a:close/>
                </a:path>
              </a:pathLst>
            </a:custGeom>
            <a:solidFill>
              <a:srgbClr val="044B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671955" y="4914900"/>
              <a:ext cx="1114425" cy="574675"/>
            </a:xfrm>
            <a:custGeom>
              <a:avLst/>
              <a:gdLst/>
              <a:ahLst/>
              <a:cxnLst/>
              <a:rect l="l" t="t" r="r" b="b"/>
              <a:pathLst>
                <a:path w="1114425" h="574675">
                  <a:moveTo>
                    <a:pt x="1006856" y="0"/>
                  </a:moveTo>
                  <a:lnTo>
                    <a:pt x="970674" y="36449"/>
                  </a:lnTo>
                  <a:lnTo>
                    <a:pt x="933351" y="71436"/>
                  </a:lnTo>
                  <a:lnTo>
                    <a:pt x="894930" y="104940"/>
                  </a:lnTo>
                  <a:lnTo>
                    <a:pt x="855455" y="136939"/>
                  </a:lnTo>
                  <a:lnTo>
                    <a:pt x="814969" y="167415"/>
                  </a:lnTo>
                  <a:lnTo>
                    <a:pt x="773518" y="196346"/>
                  </a:lnTo>
                  <a:lnTo>
                    <a:pt x="731143" y="223712"/>
                  </a:lnTo>
                  <a:lnTo>
                    <a:pt x="687890" y="249494"/>
                  </a:lnTo>
                  <a:lnTo>
                    <a:pt x="643801" y="273670"/>
                  </a:lnTo>
                  <a:lnTo>
                    <a:pt x="598922" y="296220"/>
                  </a:lnTo>
                  <a:lnTo>
                    <a:pt x="553294" y="317124"/>
                  </a:lnTo>
                  <a:lnTo>
                    <a:pt x="506963" y="336362"/>
                  </a:lnTo>
                  <a:lnTo>
                    <a:pt x="459971" y="353913"/>
                  </a:lnTo>
                  <a:lnTo>
                    <a:pt x="412364" y="369758"/>
                  </a:lnTo>
                  <a:lnTo>
                    <a:pt x="364184" y="383875"/>
                  </a:lnTo>
                  <a:lnTo>
                    <a:pt x="315475" y="396244"/>
                  </a:lnTo>
                  <a:lnTo>
                    <a:pt x="266281" y="406845"/>
                  </a:lnTo>
                  <a:lnTo>
                    <a:pt x="216646" y="415658"/>
                  </a:lnTo>
                  <a:lnTo>
                    <a:pt x="166614" y="422663"/>
                  </a:lnTo>
                  <a:lnTo>
                    <a:pt x="116227" y="427838"/>
                  </a:lnTo>
                  <a:lnTo>
                    <a:pt x="65531" y="431165"/>
                  </a:lnTo>
                  <a:lnTo>
                    <a:pt x="38665" y="438588"/>
                  </a:lnTo>
                  <a:lnTo>
                    <a:pt x="17383" y="455406"/>
                  </a:lnTo>
                  <a:lnTo>
                    <a:pt x="3792" y="479153"/>
                  </a:lnTo>
                  <a:lnTo>
                    <a:pt x="0" y="507365"/>
                  </a:lnTo>
                  <a:lnTo>
                    <a:pt x="7070" y="534541"/>
                  </a:lnTo>
                  <a:lnTo>
                    <a:pt x="23129" y="556180"/>
                  </a:lnTo>
                  <a:lnTo>
                    <a:pt x="45880" y="570176"/>
                  </a:lnTo>
                  <a:lnTo>
                    <a:pt x="73025" y="574421"/>
                  </a:lnTo>
                  <a:lnTo>
                    <a:pt x="122196" y="571275"/>
                  </a:lnTo>
                  <a:lnTo>
                    <a:pt x="171104" y="566548"/>
                  </a:lnTo>
                  <a:lnTo>
                    <a:pt x="219716" y="560255"/>
                  </a:lnTo>
                  <a:lnTo>
                    <a:pt x="267999" y="552411"/>
                  </a:lnTo>
                  <a:lnTo>
                    <a:pt x="315921" y="543032"/>
                  </a:lnTo>
                  <a:lnTo>
                    <a:pt x="363448" y="532131"/>
                  </a:lnTo>
                  <a:lnTo>
                    <a:pt x="410547" y="519726"/>
                  </a:lnTo>
                  <a:lnTo>
                    <a:pt x="457185" y="505831"/>
                  </a:lnTo>
                  <a:lnTo>
                    <a:pt x="503331" y="490461"/>
                  </a:lnTo>
                  <a:lnTo>
                    <a:pt x="548949" y="473632"/>
                  </a:lnTo>
                  <a:lnTo>
                    <a:pt x="594009" y="455359"/>
                  </a:lnTo>
                  <a:lnTo>
                    <a:pt x="638476" y="435657"/>
                  </a:lnTo>
                  <a:lnTo>
                    <a:pt x="682318" y="414542"/>
                  </a:lnTo>
                  <a:lnTo>
                    <a:pt x="725503" y="392028"/>
                  </a:lnTo>
                  <a:lnTo>
                    <a:pt x="767996" y="368131"/>
                  </a:lnTo>
                  <a:lnTo>
                    <a:pt x="809766" y="342867"/>
                  </a:lnTo>
                  <a:lnTo>
                    <a:pt x="850778" y="316250"/>
                  </a:lnTo>
                  <a:lnTo>
                    <a:pt x="891002" y="288295"/>
                  </a:lnTo>
                  <a:lnTo>
                    <a:pt x="930402" y="259019"/>
                  </a:lnTo>
                  <a:lnTo>
                    <a:pt x="968948" y="228437"/>
                  </a:lnTo>
                  <a:lnTo>
                    <a:pt x="1006605" y="196563"/>
                  </a:lnTo>
                  <a:lnTo>
                    <a:pt x="1043340" y="163412"/>
                  </a:lnTo>
                  <a:lnTo>
                    <a:pt x="1079122" y="129001"/>
                  </a:lnTo>
                  <a:lnTo>
                    <a:pt x="1113917" y="93344"/>
                  </a:lnTo>
                  <a:lnTo>
                    <a:pt x="1006856" y="0"/>
                  </a:lnTo>
                  <a:close/>
                </a:path>
              </a:pathLst>
            </a:custGeom>
            <a:solidFill>
              <a:srgbClr val="037C3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2" name="object 52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970275" y="3686581"/>
              <a:ext cx="355053" cy="362686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037331" y="3755136"/>
              <a:ext cx="225552" cy="230124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139696" y="5094757"/>
              <a:ext cx="355053" cy="362686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206752" y="5163312"/>
              <a:ext cx="225552" cy="230124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075687" y="2302802"/>
              <a:ext cx="353542" cy="364197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142743" y="2371344"/>
              <a:ext cx="224028" cy="231647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282696" y="2197608"/>
              <a:ext cx="88391" cy="89915"/>
            </a:xfrm>
            <a:prstGeom prst="rect">
              <a:avLst/>
            </a:prstGeom>
          </p:spPr>
        </p:pic>
        <p:sp>
          <p:nvSpPr>
            <p:cNvPr id="59" name="object 59"/>
            <p:cNvSpPr/>
            <p:nvPr/>
          </p:nvSpPr>
          <p:spPr>
            <a:xfrm>
              <a:off x="3197352" y="1365503"/>
              <a:ext cx="2258695" cy="820419"/>
            </a:xfrm>
            <a:custGeom>
              <a:avLst/>
              <a:gdLst/>
              <a:ahLst/>
              <a:cxnLst/>
              <a:rect l="l" t="t" r="r" b="b"/>
              <a:pathLst>
                <a:path w="2258695" h="820419">
                  <a:moveTo>
                    <a:pt x="47244" y="795401"/>
                  </a:moveTo>
                  <a:lnTo>
                    <a:pt x="23495" y="771144"/>
                  </a:lnTo>
                  <a:lnTo>
                    <a:pt x="14300" y="773137"/>
                  </a:lnTo>
                  <a:lnTo>
                    <a:pt x="6832" y="778408"/>
                  </a:lnTo>
                  <a:lnTo>
                    <a:pt x="1828" y="786168"/>
                  </a:lnTo>
                  <a:lnTo>
                    <a:pt x="38" y="795401"/>
                  </a:lnTo>
                  <a:lnTo>
                    <a:pt x="0" y="795655"/>
                  </a:lnTo>
                  <a:lnTo>
                    <a:pt x="1816" y="804900"/>
                  </a:lnTo>
                  <a:lnTo>
                    <a:pt x="1866" y="805129"/>
                  </a:lnTo>
                  <a:lnTo>
                    <a:pt x="6832" y="812660"/>
                  </a:lnTo>
                  <a:lnTo>
                    <a:pt x="6946" y="812838"/>
                  </a:lnTo>
                  <a:lnTo>
                    <a:pt x="14465" y="818019"/>
                  </a:lnTo>
                  <a:lnTo>
                    <a:pt x="23749" y="819912"/>
                  </a:lnTo>
                  <a:lnTo>
                    <a:pt x="32499" y="818019"/>
                  </a:lnTo>
                  <a:lnTo>
                    <a:pt x="32804" y="818019"/>
                  </a:lnTo>
                  <a:lnTo>
                    <a:pt x="40398" y="812660"/>
                  </a:lnTo>
                  <a:lnTo>
                    <a:pt x="45402" y="804900"/>
                  </a:lnTo>
                  <a:lnTo>
                    <a:pt x="47193" y="795655"/>
                  </a:lnTo>
                  <a:lnTo>
                    <a:pt x="47244" y="795401"/>
                  </a:lnTo>
                  <a:close/>
                </a:path>
                <a:path w="2258695" h="820419">
                  <a:moveTo>
                    <a:pt x="512051" y="23444"/>
                  </a:moveTo>
                  <a:lnTo>
                    <a:pt x="510159" y="14224"/>
                  </a:lnTo>
                  <a:lnTo>
                    <a:pt x="504786" y="6553"/>
                  </a:lnTo>
                  <a:lnTo>
                    <a:pt x="497166" y="1689"/>
                  </a:lnTo>
                  <a:lnTo>
                    <a:pt x="488251" y="12"/>
                  </a:lnTo>
                  <a:lnTo>
                    <a:pt x="479044" y="1905"/>
                  </a:lnTo>
                  <a:lnTo>
                    <a:pt x="471360" y="7289"/>
                  </a:lnTo>
                  <a:lnTo>
                    <a:pt x="466496" y="14947"/>
                  </a:lnTo>
                  <a:lnTo>
                    <a:pt x="464896" y="23444"/>
                  </a:lnTo>
                  <a:lnTo>
                    <a:pt x="464820" y="23863"/>
                  </a:lnTo>
                  <a:lnTo>
                    <a:pt x="466725" y="33020"/>
                  </a:lnTo>
                  <a:lnTo>
                    <a:pt x="472084" y="40703"/>
                  </a:lnTo>
                  <a:lnTo>
                    <a:pt x="479691" y="45567"/>
                  </a:lnTo>
                  <a:lnTo>
                    <a:pt x="488556" y="47244"/>
                  </a:lnTo>
                  <a:lnTo>
                    <a:pt x="497840" y="45339"/>
                  </a:lnTo>
                  <a:lnTo>
                    <a:pt x="505510" y="39979"/>
                  </a:lnTo>
                  <a:lnTo>
                    <a:pt x="510374" y="32359"/>
                  </a:lnTo>
                  <a:lnTo>
                    <a:pt x="511975" y="23863"/>
                  </a:lnTo>
                  <a:lnTo>
                    <a:pt x="512051" y="23444"/>
                  </a:lnTo>
                  <a:close/>
                </a:path>
                <a:path w="2258695" h="820419">
                  <a:moveTo>
                    <a:pt x="2258314" y="169291"/>
                  </a:moveTo>
                  <a:lnTo>
                    <a:pt x="2249690" y="123672"/>
                  </a:lnTo>
                  <a:lnTo>
                    <a:pt x="2230717" y="83045"/>
                  </a:lnTo>
                  <a:lnTo>
                    <a:pt x="2202916" y="48882"/>
                  </a:lnTo>
                  <a:lnTo>
                    <a:pt x="2167826" y="22669"/>
                  </a:lnTo>
                  <a:lnTo>
                    <a:pt x="2126983" y="5892"/>
                  </a:lnTo>
                  <a:lnTo>
                    <a:pt x="2081911" y="0"/>
                  </a:lnTo>
                  <a:lnTo>
                    <a:pt x="2043861" y="4572"/>
                  </a:lnTo>
                  <a:lnTo>
                    <a:pt x="2008098" y="17322"/>
                  </a:lnTo>
                  <a:lnTo>
                    <a:pt x="1975840" y="37668"/>
                  </a:lnTo>
                  <a:lnTo>
                    <a:pt x="1948307" y="65024"/>
                  </a:lnTo>
                  <a:lnTo>
                    <a:pt x="1927186" y="86664"/>
                  </a:lnTo>
                  <a:lnTo>
                    <a:pt x="1902790" y="103860"/>
                  </a:lnTo>
                  <a:lnTo>
                    <a:pt x="1875739" y="116255"/>
                  </a:lnTo>
                  <a:lnTo>
                    <a:pt x="1846707" y="123444"/>
                  </a:lnTo>
                  <a:lnTo>
                    <a:pt x="1690116" y="147701"/>
                  </a:lnTo>
                  <a:lnTo>
                    <a:pt x="1690116" y="210439"/>
                  </a:lnTo>
                  <a:lnTo>
                    <a:pt x="1841246" y="233807"/>
                  </a:lnTo>
                  <a:lnTo>
                    <a:pt x="1902079" y="255231"/>
                  </a:lnTo>
                  <a:lnTo>
                    <a:pt x="1951863" y="296926"/>
                  </a:lnTo>
                  <a:lnTo>
                    <a:pt x="1987181" y="328549"/>
                  </a:lnTo>
                  <a:lnTo>
                    <a:pt x="2027974" y="348869"/>
                  </a:lnTo>
                  <a:lnTo>
                    <a:pt x="2071865" y="357733"/>
                  </a:lnTo>
                  <a:lnTo>
                    <a:pt x="2116531" y="354977"/>
                  </a:lnTo>
                  <a:lnTo>
                    <a:pt x="2159609" y="340436"/>
                  </a:lnTo>
                  <a:lnTo>
                    <a:pt x="2198751" y="313944"/>
                  </a:lnTo>
                  <a:lnTo>
                    <a:pt x="2225548" y="283832"/>
                  </a:lnTo>
                  <a:lnTo>
                    <a:pt x="2244814" y="248716"/>
                  </a:lnTo>
                  <a:lnTo>
                    <a:pt x="2255926" y="210058"/>
                  </a:lnTo>
                  <a:lnTo>
                    <a:pt x="2258314" y="169291"/>
                  </a:lnTo>
                  <a:close/>
                </a:path>
              </a:pathLst>
            </a:custGeom>
            <a:solidFill>
              <a:srgbClr val="044B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0" name="object 60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811531" y="1386871"/>
              <a:ext cx="88429" cy="89872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5096255" y="1359420"/>
              <a:ext cx="411530" cy="417563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5102352" y="1362481"/>
              <a:ext cx="396252" cy="464794"/>
            </a:xfrm>
            <a:prstGeom prst="rect">
              <a:avLst/>
            </a:prstGeom>
          </p:spPr>
        </p:pic>
        <p:sp>
          <p:nvSpPr>
            <p:cNvPr id="63" name="object 63"/>
            <p:cNvSpPr/>
            <p:nvPr/>
          </p:nvSpPr>
          <p:spPr>
            <a:xfrm>
              <a:off x="5126736" y="1389888"/>
              <a:ext cx="300355" cy="306705"/>
            </a:xfrm>
            <a:custGeom>
              <a:avLst/>
              <a:gdLst/>
              <a:ahLst/>
              <a:cxnLst/>
              <a:rect l="l" t="t" r="r" b="b"/>
              <a:pathLst>
                <a:path w="300354" h="306705">
                  <a:moveTo>
                    <a:pt x="150113" y="0"/>
                  </a:moveTo>
                  <a:lnTo>
                    <a:pt x="102656" y="7808"/>
                  </a:lnTo>
                  <a:lnTo>
                    <a:pt x="61447" y="29553"/>
                  </a:lnTo>
                  <a:lnTo>
                    <a:pt x="28955" y="62709"/>
                  </a:lnTo>
                  <a:lnTo>
                    <a:pt x="7650" y="104753"/>
                  </a:lnTo>
                  <a:lnTo>
                    <a:pt x="0" y="153162"/>
                  </a:lnTo>
                  <a:lnTo>
                    <a:pt x="7650" y="201570"/>
                  </a:lnTo>
                  <a:lnTo>
                    <a:pt x="28955" y="243614"/>
                  </a:lnTo>
                  <a:lnTo>
                    <a:pt x="61447" y="276770"/>
                  </a:lnTo>
                  <a:lnTo>
                    <a:pt x="102656" y="298515"/>
                  </a:lnTo>
                  <a:lnTo>
                    <a:pt x="150113" y="306324"/>
                  </a:lnTo>
                  <a:lnTo>
                    <a:pt x="197571" y="298515"/>
                  </a:lnTo>
                  <a:lnTo>
                    <a:pt x="238780" y="276770"/>
                  </a:lnTo>
                  <a:lnTo>
                    <a:pt x="271272" y="243614"/>
                  </a:lnTo>
                  <a:lnTo>
                    <a:pt x="292577" y="201570"/>
                  </a:lnTo>
                  <a:lnTo>
                    <a:pt x="300227" y="153162"/>
                  </a:lnTo>
                  <a:lnTo>
                    <a:pt x="292577" y="104753"/>
                  </a:lnTo>
                  <a:lnTo>
                    <a:pt x="271272" y="62709"/>
                  </a:lnTo>
                  <a:lnTo>
                    <a:pt x="238780" y="29553"/>
                  </a:lnTo>
                  <a:lnTo>
                    <a:pt x="197571" y="7808"/>
                  </a:lnTo>
                  <a:lnTo>
                    <a:pt x="15011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5126736" y="1389888"/>
              <a:ext cx="300355" cy="306705"/>
            </a:xfrm>
            <a:custGeom>
              <a:avLst/>
              <a:gdLst/>
              <a:ahLst/>
              <a:cxnLst/>
              <a:rect l="l" t="t" r="r" b="b"/>
              <a:pathLst>
                <a:path w="300354" h="306705">
                  <a:moveTo>
                    <a:pt x="300227" y="153162"/>
                  </a:moveTo>
                  <a:lnTo>
                    <a:pt x="292577" y="201570"/>
                  </a:lnTo>
                  <a:lnTo>
                    <a:pt x="271272" y="243614"/>
                  </a:lnTo>
                  <a:lnTo>
                    <a:pt x="238780" y="276770"/>
                  </a:lnTo>
                  <a:lnTo>
                    <a:pt x="197571" y="298515"/>
                  </a:lnTo>
                  <a:lnTo>
                    <a:pt x="150113" y="306324"/>
                  </a:lnTo>
                  <a:lnTo>
                    <a:pt x="102656" y="298515"/>
                  </a:lnTo>
                  <a:lnTo>
                    <a:pt x="61447" y="276770"/>
                  </a:lnTo>
                  <a:lnTo>
                    <a:pt x="28955" y="243614"/>
                  </a:lnTo>
                  <a:lnTo>
                    <a:pt x="7650" y="201570"/>
                  </a:lnTo>
                  <a:lnTo>
                    <a:pt x="0" y="153162"/>
                  </a:lnTo>
                  <a:lnTo>
                    <a:pt x="7650" y="104753"/>
                  </a:lnTo>
                  <a:lnTo>
                    <a:pt x="28955" y="62709"/>
                  </a:lnTo>
                  <a:lnTo>
                    <a:pt x="61447" y="29553"/>
                  </a:lnTo>
                  <a:lnTo>
                    <a:pt x="102656" y="7808"/>
                  </a:lnTo>
                  <a:lnTo>
                    <a:pt x="150113" y="0"/>
                  </a:lnTo>
                  <a:lnTo>
                    <a:pt x="197571" y="7808"/>
                  </a:lnTo>
                  <a:lnTo>
                    <a:pt x="238780" y="29553"/>
                  </a:lnTo>
                  <a:lnTo>
                    <a:pt x="271272" y="62709"/>
                  </a:lnTo>
                  <a:lnTo>
                    <a:pt x="292577" y="104753"/>
                  </a:lnTo>
                  <a:lnTo>
                    <a:pt x="300227" y="153162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3496056" y="1647444"/>
              <a:ext cx="1670685" cy="696595"/>
            </a:xfrm>
            <a:custGeom>
              <a:avLst/>
              <a:gdLst/>
              <a:ahLst/>
              <a:cxnLst/>
              <a:rect l="l" t="t" r="r" b="b"/>
              <a:pathLst>
                <a:path w="1670685" h="696594">
                  <a:moveTo>
                    <a:pt x="1353312" y="0"/>
                  </a:moveTo>
                  <a:lnTo>
                    <a:pt x="316992" y="0"/>
                  </a:lnTo>
                  <a:lnTo>
                    <a:pt x="270220" y="3779"/>
                  </a:lnTo>
                  <a:lnTo>
                    <a:pt x="225556" y="14757"/>
                  </a:lnTo>
                  <a:lnTo>
                    <a:pt x="183493" y="32393"/>
                  </a:lnTo>
                  <a:lnTo>
                    <a:pt x="144526" y="56146"/>
                  </a:lnTo>
                  <a:lnTo>
                    <a:pt x="109150" y="85474"/>
                  </a:lnTo>
                  <a:lnTo>
                    <a:pt x="77860" y="119837"/>
                  </a:lnTo>
                  <a:lnTo>
                    <a:pt x="51149" y="158693"/>
                  </a:lnTo>
                  <a:lnTo>
                    <a:pt x="29513" y="201502"/>
                  </a:lnTo>
                  <a:lnTo>
                    <a:pt x="13446" y="247722"/>
                  </a:lnTo>
                  <a:lnTo>
                    <a:pt x="3444" y="296813"/>
                  </a:lnTo>
                  <a:lnTo>
                    <a:pt x="0" y="348233"/>
                  </a:lnTo>
                  <a:lnTo>
                    <a:pt x="3444" y="399625"/>
                  </a:lnTo>
                  <a:lnTo>
                    <a:pt x="13446" y="448698"/>
                  </a:lnTo>
                  <a:lnTo>
                    <a:pt x="29513" y="494910"/>
                  </a:lnTo>
                  <a:lnTo>
                    <a:pt x="51149" y="537718"/>
                  </a:lnTo>
                  <a:lnTo>
                    <a:pt x="77860" y="576579"/>
                  </a:lnTo>
                  <a:lnTo>
                    <a:pt x="109150" y="610950"/>
                  </a:lnTo>
                  <a:lnTo>
                    <a:pt x="144526" y="640289"/>
                  </a:lnTo>
                  <a:lnTo>
                    <a:pt x="183493" y="664053"/>
                  </a:lnTo>
                  <a:lnTo>
                    <a:pt x="225556" y="681699"/>
                  </a:lnTo>
                  <a:lnTo>
                    <a:pt x="270220" y="692685"/>
                  </a:lnTo>
                  <a:lnTo>
                    <a:pt x="316992" y="696467"/>
                  </a:lnTo>
                  <a:lnTo>
                    <a:pt x="1353312" y="696467"/>
                  </a:lnTo>
                  <a:lnTo>
                    <a:pt x="1400083" y="692682"/>
                  </a:lnTo>
                  <a:lnTo>
                    <a:pt x="1444747" y="681689"/>
                  </a:lnTo>
                  <a:lnTo>
                    <a:pt x="1486810" y="664032"/>
                  </a:lnTo>
                  <a:lnTo>
                    <a:pt x="1525777" y="640257"/>
                  </a:lnTo>
                  <a:lnTo>
                    <a:pt x="1561153" y="610907"/>
                  </a:lnTo>
                  <a:lnTo>
                    <a:pt x="1592443" y="576527"/>
                  </a:lnTo>
                  <a:lnTo>
                    <a:pt x="1619154" y="537662"/>
                  </a:lnTo>
                  <a:lnTo>
                    <a:pt x="1640790" y="494855"/>
                  </a:lnTo>
                  <a:lnTo>
                    <a:pt x="1656857" y="448652"/>
                  </a:lnTo>
                  <a:lnTo>
                    <a:pt x="1666859" y="399597"/>
                  </a:lnTo>
                  <a:lnTo>
                    <a:pt x="1670304" y="348233"/>
                  </a:lnTo>
                  <a:lnTo>
                    <a:pt x="1666859" y="296842"/>
                  </a:lnTo>
                  <a:lnTo>
                    <a:pt x="1656857" y="247769"/>
                  </a:lnTo>
                  <a:lnTo>
                    <a:pt x="1640790" y="201557"/>
                  </a:lnTo>
                  <a:lnTo>
                    <a:pt x="1619154" y="158749"/>
                  </a:lnTo>
                  <a:lnTo>
                    <a:pt x="1592443" y="119888"/>
                  </a:lnTo>
                  <a:lnTo>
                    <a:pt x="1561153" y="85517"/>
                  </a:lnTo>
                  <a:lnTo>
                    <a:pt x="1525777" y="56178"/>
                  </a:lnTo>
                  <a:lnTo>
                    <a:pt x="1486810" y="32414"/>
                  </a:lnTo>
                  <a:lnTo>
                    <a:pt x="1444747" y="14768"/>
                  </a:lnTo>
                  <a:lnTo>
                    <a:pt x="1400083" y="3782"/>
                  </a:lnTo>
                  <a:lnTo>
                    <a:pt x="1353312" y="0"/>
                  </a:lnTo>
                  <a:close/>
                </a:path>
              </a:pathLst>
            </a:custGeom>
            <a:solidFill>
              <a:srgbClr val="044B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3540252" y="1685544"/>
              <a:ext cx="1582420" cy="600710"/>
            </a:xfrm>
            <a:custGeom>
              <a:avLst/>
              <a:gdLst/>
              <a:ahLst/>
              <a:cxnLst/>
              <a:rect l="l" t="t" r="r" b="b"/>
              <a:pathLst>
                <a:path w="1582420" h="600710">
                  <a:moveTo>
                    <a:pt x="1281684" y="0"/>
                  </a:moveTo>
                  <a:lnTo>
                    <a:pt x="300227" y="0"/>
                  </a:lnTo>
                  <a:lnTo>
                    <a:pt x="251517" y="3928"/>
                  </a:lnTo>
                  <a:lnTo>
                    <a:pt x="205313" y="15300"/>
                  </a:lnTo>
                  <a:lnTo>
                    <a:pt x="162233" y="33501"/>
                  </a:lnTo>
                  <a:lnTo>
                    <a:pt x="122895" y="57912"/>
                  </a:lnTo>
                  <a:lnTo>
                    <a:pt x="87915" y="87915"/>
                  </a:lnTo>
                  <a:lnTo>
                    <a:pt x="57911" y="122895"/>
                  </a:lnTo>
                  <a:lnTo>
                    <a:pt x="33501" y="162233"/>
                  </a:lnTo>
                  <a:lnTo>
                    <a:pt x="15300" y="205313"/>
                  </a:lnTo>
                  <a:lnTo>
                    <a:pt x="3928" y="251517"/>
                  </a:lnTo>
                  <a:lnTo>
                    <a:pt x="0" y="300227"/>
                  </a:lnTo>
                  <a:lnTo>
                    <a:pt x="3928" y="348938"/>
                  </a:lnTo>
                  <a:lnTo>
                    <a:pt x="15300" y="395142"/>
                  </a:lnTo>
                  <a:lnTo>
                    <a:pt x="33501" y="438222"/>
                  </a:lnTo>
                  <a:lnTo>
                    <a:pt x="57912" y="477560"/>
                  </a:lnTo>
                  <a:lnTo>
                    <a:pt x="87915" y="512540"/>
                  </a:lnTo>
                  <a:lnTo>
                    <a:pt x="122895" y="542544"/>
                  </a:lnTo>
                  <a:lnTo>
                    <a:pt x="162233" y="566954"/>
                  </a:lnTo>
                  <a:lnTo>
                    <a:pt x="205313" y="585155"/>
                  </a:lnTo>
                  <a:lnTo>
                    <a:pt x="251517" y="596527"/>
                  </a:lnTo>
                  <a:lnTo>
                    <a:pt x="300227" y="600455"/>
                  </a:lnTo>
                  <a:lnTo>
                    <a:pt x="1281684" y="600455"/>
                  </a:lnTo>
                  <a:lnTo>
                    <a:pt x="1330394" y="596527"/>
                  </a:lnTo>
                  <a:lnTo>
                    <a:pt x="1376598" y="585155"/>
                  </a:lnTo>
                  <a:lnTo>
                    <a:pt x="1419678" y="566954"/>
                  </a:lnTo>
                  <a:lnTo>
                    <a:pt x="1459016" y="542544"/>
                  </a:lnTo>
                  <a:lnTo>
                    <a:pt x="1493996" y="512540"/>
                  </a:lnTo>
                  <a:lnTo>
                    <a:pt x="1523999" y="477560"/>
                  </a:lnTo>
                  <a:lnTo>
                    <a:pt x="1548410" y="438222"/>
                  </a:lnTo>
                  <a:lnTo>
                    <a:pt x="1566611" y="395142"/>
                  </a:lnTo>
                  <a:lnTo>
                    <a:pt x="1577983" y="348938"/>
                  </a:lnTo>
                  <a:lnTo>
                    <a:pt x="1581912" y="300227"/>
                  </a:lnTo>
                  <a:lnTo>
                    <a:pt x="1577983" y="251517"/>
                  </a:lnTo>
                  <a:lnTo>
                    <a:pt x="1566611" y="205313"/>
                  </a:lnTo>
                  <a:lnTo>
                    <a:pt x="1548410" y="162233"/>
                  </a:lnTo>
                  <a:lnTo>
                    <a:pt x="1524000" y="122895"/>
                  </a:lnTo>
                  <a:lnTo>
                    <a:pt x="1493996" y="87915"/>
                  </a:lnTo>
                  <a:lnTo>
                    <a:pt x="1459016" y="57912"/>
                  </a:lnTo>
                  <a:lnTo>
                    <a:pt x="1419678" y="33501"/>
                  </a:lnTo>
                  <a:lnTo>
                    <a:pt x="1376598" y="15300"/>
                  </a:lnTo>
                  <a:lnTo>
                    <a:pt x="1330394" y="3928"/>
                  </a:lnTo>
                  <a:lnTo>
                    <a:pt x="128168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3540252" y="1685544"/>
              <a:ext cx="1582420" cy="600710"/>
            </a:xfrm>
            <a:custGeom>
              <a:avLst/>
              <a:gdLst/>
              <a:ahLst/>
              <a:cxnLst/>
              <a:rect l="l" t="t" r="r" b="b"/>
              <a:pathLst>
                <a:path w="1582420" h="600710">
                  <a:moveTo>
                    <a:pt x="0" y="300227"/>
                  </a:moveTo>
                  <a:lnTo>
                    <a:pt x="3928" y="251517"/>
                  </a:lnTo>
                  <a:lnTo>
                    <a:pt x="15300" y="205313"/>
                  </a:lnTo>
                  <a:lnTo>
                    <a:pt x="33501" y="162233"/>
                  </a:lnTo>
                  <a:lnTo>
                    <a:pt x="57912" y="122895"/>
                  </a:lnTo>
                  <a:lnTo>
                    <a:pt x="87915" y="87915"/>
                  </a:lnTo>
                  <a:lnTo>
                    <a:pt x="122895" y="57911"/>
                  </a:lnTo>
                  <a:lnTo>
                    <a:pt x="162233" y="33501"/>
                  </a:lnTo>
                  <a:lnTo>
                    <a:pt x="205313" y="15300"/>
                  </a:lnTo>
                  <a:lnTo>
                    <a:pt x="251517" y="3928"/>
                  </a:lnTo>
                  <a:lnTo>
                    <a:pt x="300227" y="0"/>
                  </a:lnTo>
                  <a:lnTo>
                    <a:pt x="1281684" y="0"/>
                  </a:lnTo>
                  <a:lnTo>
                    <a:pt x="1330394" y="3928"/>
                  </a:lnTo>
                  <a:lnTo>
                    <a:pt x="1376598" y="15300"/>
                  </a:lnTo>
                  <a:lnTo>
                    <a:pt x="1419678" y="33501"/>
                  </a:lnTo>
                  <a:lnTo>
                    <a:pt x="1459016" y="57912"/>
                  </a:lnTo>
                  <a:lnTo>
                    <a:pt x="1493996" y="87915"/>
                  </a:lnTo>
                  <a:lnTo>
                    <a:pt x="1524000" y="122895"/>
                  </a:lnTo>
                  <a:lnTo>
                    <a:pt x="1548410" y="162233"/>
                  </a:lnTo>
                  <a:lnTo>
                    <a:pt x="1566611" y="205313"/>
                  </a:lnTo>
                  <a:lnTo>
                    <a:pt x="1577983" y="251517"/>
                  </a:lnTo>
                  <a:lnTo>
                    <a:pt x="1581912" y="300227"/>
                  </a:lnTo>
                  <a:lnTo>
                    <a:pt x="1577983" y="348938"/>
                  </a:lnTo>
                  <a:lnTo>
                    <a:pt x="1566611" y="395142"/>
                  </a:lnTo>
                  <a:lnTo>
                    <a:pt x="1548410" y="438222"/>
                  </a:lnTo>
                  <a:lnTo>
                    <a:pt x="1523999" y="477560"/>
                  </a:lnTo>
                  <a:lnTo>
                    <a:pt x="1493996" y="512540"/>
                  </a:lnTo>
                  <a:lnTo>
                    <a:pt x="1459016" y="542544"/>
                  </a:lnTo>
                  <a:lnTo>
                    <a:pt x="1419678" y="566954"/>
                  </a:lnTo>
                  <a:lnTo>
                    <a:pt x="1376598" y="585155"/>
                  </a:lnTo>
                  <a:lnTo>
                    <a:pt x="1330394" y="596527"/>
                  </a:lnTo>
                  <a:lnTo>
                    <a:pt x="1281684" y="600455"/>
                  </a:lnTo>
                  <a:lnTo>
                    <a:pt x="300227" y="600455"/>
                  </a:lnTo>
                  <a:lnTo>
                    <a:pt x="251517" y="596527"/>
                  </a:lnTo>
                  <a:lnTo>
                    <a:pt x="205313" y="585155"/>
                  </a:lnTo>
                  <a:lnTo>
                    <a:pt x="162233" y="566954"/>
                  </a:lnTo>
                  <a:lnTo>
                    <a:pt x="122895" y="542543"/>
                  </a:lnTo>
                  <a:lnTo>
                    <a:pt x="87915" y="512540"/>
                  </a:lnTo>
                  <a:lnTo>
                    <a:pt x="57911" y="477560"/>
                  </a:lnTo>
                  <a:lnTo>
                    <a:pt x="33501" y="438222"/>
                  </a:lnTo>
                  <a:lnTo>
                    <a:pt x="15300" y="395142"/>
                  </a:lnTo>
                  <a:lnTo>
                    <a:pt x="3928" y="348938"/>
                  </a:lnTo>
                  <a:lnTo>
                    <a:pt x="0" y="300227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3260343" y="1435884"/>
              <a:ext cx="523875" cy="666115"/>
            </a:xfrm>
            <a:custGeom>
              <a:avLst/>
              <a:gdLst/>
              <a:ahLst/>
              <a:cxnLst/>
              <a:rect l="l" t="t" r="r" b="b"/>
              <a:pathLst>
                <a:path w="523875" h="666114">
                  <a:moveTo>
                    <a:pt x="272938" y="0"/>
                  </a:moveTo>
                  <a:lnTo>
                    <a:pt x="226991" y="2139"/>
                  </a:lnTo>
                  <a:lnTo>
                    <a:pt x="180847" y="12931"/>
                  </a:lnTo>
                  <a:lnTo>
                    <a:pt x="139052" y="31034"/>
                  </a:lnTo>
                  <a:lnTo>
                    <a:pt x="101585" y="55752"/>
                  </a:lnTo>
                  <a:lnTo>
                    <a:pt x="69040" y="86300"/>
                  </a:lnTo>
                  <a:lnTo>
                    <a:pt x="42014" y="121891"/>
                  </a:lnTo>
                  <a:lnTo>
                    <a:pt x="21101" y="161738"/>
                  </a:lnTo>
                  <a:lnTo>
                    <a:pt x="6898" y="205055"/>
                  </a:lnTo>
                  <a:lnTo>
                    <a:pt x="0" y="251056"/>
                  </a:lnTo>
                  <a:lnTo>
                    <a:pt x="1547" y="302980"/>
                  </a:lnTo>
                  <a:lnTo>
                    <a:pt x="12440" y="352515"/>
                  </a:lnTo>
                  <a:lnTo>
                    <a:pt x="31934" y="398533"/>
                  </a:lnTo>
                  <a:lnTo>
                    <a:pt x="59280" y="439906"/>
                  </a:lnTo>
                  <a:lnTo>
                    <a:pt x="93733" y="475506"/>
                  </a:lnTo>
                  <a:lnTo>
                    <a:pt x="134547" y="504202"/>
                  </a:lnTo>
                  <a:lnTo>
                    <a:pt x="180975" y="524868"/>
                  </a:lnTo>
                  <a:lnTo>
                    <a:pt x="244220" y="654535"/>
                  </a:lnTo>
                  <a:lnTo>
                    <a:pt x="248912" y="660822"/>
                  </a:lnTo>
                  <a:lnTo>
                    <a:pt x="255365" y="664632"/>
                  </a:lnTo>
                  <a:lnTo>
                    <a:pt x="262723" y="665679"/>
                  </a:lnTo>
                  <a:lnTo>
                    <a:pt x="270128" y="663679"/>
                  </a:lnTo>
                  <a:lnTo>
                    <a:pt x="274065" y="661774"/>
                  </a:lnTo>
                  <a:lnTo>
                    <a:pt x="277113" y="658472"/>
                  </a:lnTo>
                  <a:lnTo>
                    <a:pt x="342264" y="524868"/>
                  </a:lnTo>
                  <a:lnTo>
                    <a:pt x="385808" y="505860"/>
                  </a:lnTo>
                  <a:lnTo>
                    <a:pt x="424257" y="479956"/>
                  </a:lnTo>
                  <a:lnTo>
                    <a:pt x="457138" y="448113"/>
                  </a:lnTo>
                  <a:lnTo>
                    <a:pt x="483977" y="411291"/>
                  </a:lnTo>
                  <a:lnTo>
                    <a:pt x="504298" y="370447"/>
                  </a:lnTo>
                  <a:lnTo>
                    <a:pt x="517628" y="326541"/>
                  </a:lnTo>
                  <a:lnTo>
                    <a:pt x="523491" y="280531"/>
                  </a:lnTo>
                  <a:lnTo>
                    <a:pt x="521414" y="233375"/>
                  </a:lnTo>
                  <a:lnTo>
                    <a:pt x="510920" y="186032"/>
                  </a:lnTo>
                  <a:lnTo>
                    <a:pt x="492397" y="141358"/>
                  </a:lnTo>
                  <a:lnTo>
                    <a:pt x="467165" y="101898"/>
                  </a:lnTo>
                  <a:lnTo>
                    <a:pt x="436155" y="68143"/>
                  </a:lnTo>
                  <a:lnTo>
                    <a:pt x="400297" y="40585"/>
                  </a:lnTo>
                  <a:lnTo>
                    <a:pt x="360521" y="19714"/>
                  </a:lnTo>
                  <a:lnTo>
                    <a:pt x="317758" y="6021"/>
                  </a:lnTo>
                  <a:lnTo>
                    <a:pt x="272938" y="0"/>
                  </a:lnTo>
                  <a:close/>
                </a:path>
              </a:pathLst>
            </a:custGeom>
            <a:solidFill>
              <a:srgbClr val="044B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3332987" y="1511807"/>
              <a:ext cx="350520" cy="358140"/>
            </a:xfrm>
            <a:custGeom>
              <a:avLst/>
              <a:gdLst/>
              <a:ahLst/>
              <a:cxnLst/>
              <a:rect l="l" t="t" r="r" b="b"/>
              <a:pathLst>
                <a:path w="350520" h="358139">
                  <a:moveTo>
                    <a:pt x="175260" y="0"/>
                  </a:moveTo>
                  <a:lnTo>
                    <a:pt x="128675" y="6394"/>
                  </a:lnTo>
                  <a:lnTo>
                    <a:pt x="86811" y="24440"/>
                  </a:lnTo>
                  <a:lnTo>
                    <a:pt x="51339" y="52435"/>
                  </a:lnTo>
                  <a:lnTo>
                    <a:pt x="23932" y="88674"/>
                  </a:lnTo>
                  <a:lnTo>
                    <a:pt x="6261" y="131453"/>
                  </a:lnTo>
                  <a:lnTo>
                    <a:pt x="0" y="179069"/>
                  </a:lnTo>
                  <a:lnTo>
                    <a:pt x="6261" y="226686"/>
                  </a:lnTo>
                  <a:lnTo>
                    <a:pt x="23932" y="269465"/>
                  </a:lnTo>
                  <a:lnTo>
                    <a:pt x="51339" y="305704"/>
                  </a:lnTo>
                  <a:lnTo>
                    <a:pt x="86811" y="333699"/>
                  </a:lnTo>
                  <a:lnTo>
                    <a:pt x="128675" y="351745"/>
                  </a:lnTo>
                  <a:lnTo>
                    <a:pt x="175260" y="358139"/>
                  </a:lnTo>
                  <a:lnTo>
                    <a:pt x="221844" y="351745"/>
                  </a:lnTo>
                  <a:lnTo>
                    <a:pt x="263708" y="333699"/>
                  </a:lnTo>
                  <a:lnTo>
                    <a:pt x="299180" y="305704"/>
                  </a:lnTo>
                  <a:lnTo>
                    <a:pt x="326587" y="269465"/>
                  </a:lnTo>
                  <a:lnTo>
                    <a:pt x="344258" y="226686"/>
                  </a:lnTo>
                  <a:lnTo>
                    <a:pt x="350520" y="179069"/>
                  </a:lnTo>
                  <a:lnTo>
                    <a:pt x="344258" y="131453"/>
                  </a:lnTo>
                  <a:lnTo>
                    <a:pt x="326587" y="88674"/>
                  </a:lnTo>
                  <a:lnTo>
                    <a:pt x="299180" y="52435"/>
                  </a:lnTo>
                  <a:lnTo>
                    <a:pt x="263708" y="24440"/>
                  </a:lnTo>
                  <a:lnTo>
                    <a:pt x="221844" y="6394"/>
                  </a:lnTo>
                  <a:lnTo>
                    <a:pt x="17526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3332987" y="1511807"/>
              <a:ext cx="350520" cy="358140"/>
            </a:xfrm>
            <a:custGeom>
              <a:avLst/>
              <a:gdLst/>
              <a:ahLst/>
              <a:cxnLst/>
              <a:rect l="l" t="t" r="r" b="b"/>
              <a:pathLst>
                <a:path w="350520" h="358139">
                  <a:moveTo>
                    <a:pt x="350520" y="179069"/>
                  </a:moveTo>
                  <a:lnTo>
                    <a:pt x="344258" y="226686"/>
                  </a:lnTo>
                  <a:lnTo>
                    <a:pt x="326587" y="269465"/>
                  </a:lnTo>
                  <a:lnTo>
                    <a:pt x="299180" y="305704"/>
                  </a:lnTo>
                  <a:lnTo>
                    <a:pt x="263708" y="333699"/>
                  </a:lnTo>
                  <a:lnTo>
                    <a:pt x="221844" y="351745"/>
                  </a:lnTo>
                  <a:lnTo>
                    <a:pt x="175260" y="358139"/>
                  </a:lnTo>
                  <a:lnTo>
                    <a:pt x="128675" y="351745"/>
                  </a:lnTo>
                  <a:lnTo>
                    <a:pt x="86811" y="333699"/>
                  </a:lnTo>
                  <a:lnTo>
                    <a:pt x="51339" y="305704"/>
                  </a:lnTo>
                  <a:lnTo>
                    <a:pt x="23932" y="269465"/>
                  </a:lnTo>
                  <a:lnTo>
                    <a:pt x="6261" y="226686"/>
                  </a:lnTo>
                  <a:lnTo>
                    <a:pt x="0" y="179069"/>
                  </a:lnTo>
                  <a:lnTo>
                    <a:pt x="6261" y="131453"/>
                  </a:lnTo>
                  <a:lnTo>
                    <a:pt x="23932" y="88674"/>
                  </a:lnTo>
                  <a:lnTo>
                    <a:pt x="51339" y="52435"/>
                  </a:lnTo>
                  <a:lnTo>
                    <a:pt x="86811" y="24440"/>
                  </a:lnTo>
                  <a:lnTo>
                    <a:pt x="128675" y="6394"/>
                  </a:lnTo>
                  <a:lnTo>
                    <a:pt x="175260" y="0"/>
                  </a:lnTo>
                  <a:lnTo>
                    <a:pt x="221844" y="6394"/>
                  </a:lnTo>
                  <a:lnTo>
                    <a:pt x="263708" y="24440"/>
                  </a:lnTo>
                  <a:lnTo>
                    <a:pt x="299180" y="52435"/>
                  </a:lnTo>
                  <a:lnTo>
                    <a:pt x="326587" y="88674"/>
                  </a:lnTo>
                  <a:lnTo>
                    <a:pt x="344258" y="131453"/>
                  </a:lnTo>
                  <a:lnTo>
                    <a:pt x="350520" y="179069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1" name="object 71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3566159" y="5288280"/>
              <a:ext cx="217931" cy="182879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3410712" y="1595628"/>
              <a:ext cx="219455" cy="182880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3922775" y="3471672"/>
              <a:ext cx="217932" cy="202691"/>
            </a:xfrm>
            <a:prstGeom prst="rect">
              <a:avLst/>
            </a:prstGeom>
          </p:spPr>
        </p:pic>
      </p:grpSp>
      <p:sp>
        <p:nvSpPr>
          <p:cNvPr id="74" name="object 74"/>
          <p:cNvSpPr txBox="1"/>
          <p:nvPr/>
        </p:nvSpPr>
        <p:spPr>
          <a:xfrm>
            <a:off x="3875659" y="1711578"/>
            <a:ext cx="101663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0"/>
              </a:spcBef>
            </a:pPr>
            <a:r>
              <a:rPr sz="1200" spc="10" dirty="0">
                <a:solidFill>
                  <a:srgbClr val="767676"/>
                </a:solidFill>
                <a:latin typeface="Tahoma"/>
                <a:cs typeface="Tahoma"/>
              </a:rPr>
              <a:t>PREPARE</a:t>
            </a:r>
            <a:r>
              <a:rPr sz="1200" spc="-15" dirty="0">
                <a:solidFill>
                  <a:srgbClr val="767676"/>
                </a:solidFill>
                <a:latin typeface="Tahoma"/>
                <a:cs typeface="Tahoma"/>
              </a:rPr>
              <a:t> </a:t>
            </a:r>
            <a:r>
              <a:rPr sz="1200" spc="30" dirty="0">
                <a:solidFill>
                  <a:srgbClr val="767676"/>
                </a:solidFill>
                <a:latin typeface="Tahoma"/>
                <a:cs typeface="Tahoma"/>
              </a:rPr>
              <a:t>FOR </a:t>
            </a:r>
            <a:r>
              <a:rPr sz="1200" spc="-25" dirty="0">
                <a:solidFill>
                  <a:srgbClr val="767676"/>
                </a:solidFill>
                <a:latin typeface="Tahoma"/>
                <a:cs typeface="Tahoma"/>
              </a:rPr>
              <a:t>KPI </a:t>
            </a:r>
            <a:r>
              <a:rPr sz="1200" spc="-10" dirty="0">
                <a:solidFill>
                  <a:srgbClr val="767676"/>
                </a:solidFill>
                <a:latin typeface="Tahoma"/>
                <a:cs typeface="Tahoma"/>
              </a:rPr>
              <a:t>SELECTION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5220970" y="1419301"/>
            <a:ext cx="236855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332105" algn="l"/>
              </a:tabLst>
            </a:pPr>
            <a:r>
              <a:rPr sz="2025" spc="-75" baseline="2057" dirty="0">
                <a:solidFill>
                  <a:srgbClr val="5F5F5F"/>
                </a:solidFill>
                <a:latin typeface="Gill Sans MT"/>
                <a:cs typeface="Gill Sans MT"/>
              </a:rPr>
              <a:t>1</a:t>
            </a:r>
            <a:r>
              <a:rPr sz="2025" baseline="2057" dirty="0">
                <a:solidFill>
                  <a:srgbClr val="5F5F5F"/>
                </a:solidFill>
                <a:latin typeface="Gill Sans MT"/>
                <a:cs typeface="Gill Sans MT"/>
              </a:rPr>
              <a:t>	</a:t>
            </a:r>
            <a:r>
              <a:rPr sz="1400" spc="55" dirty="0">
                <a:solidFill>
                  <a:srgbClr val="5F5F5F"/>
                </a:solidFill>
                <a:latin typeface="Tahoma"/>
                <a:cs typeface="Tahoma"/>
              </a:rPr>
              <a:t>SCOPE</a:t>
            </a:r>
            <a:r>
              <a:rPr sz="1400" spc="-15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5F5F5F"/>
                </a:solidFill>
                <a:latin typeface="Tahoma"/>
                <a:cs typeface="Tahoma"/>
              </a:rPr>
              <a:t>CLARIFICATIONS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76" name="object 76"/>
          <p:cNvSpPr txBox="1"/>
          <p:nvPr/>
        </p:nvSpPr>
        <p:spPr>
          <a:xfrm>
            <a:off x="4266057" y="3662553"/>
            <a:ext cx="118300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767676"/>
                </a:solidFill>
                <a:latin typeface="Tahoma"/>
                <a:cs typeface="Tahoma"/>
              </a:rPr>
              <a:t>FACILITATE</a:t>
            </a:r>
            <a:r>
              <a:rPr sz="1200" spc="-30" dirty="0">
                <a:solidFill>
                  <a:srgbClr val="767676"/>
                </a:solidFill>
                <a:latin typeface="Tahoma"/>
                <a:cs typeface="Tahoma"/>
              </a:rPr>
              <a:t> </a:t>
            </a:r>
            <a:r>
              <a:rPr sz="1200" spc="-25" dirty="0">
                <a:solidFill>
                  <a:srgbClr val="767676"/>
                </a:solidFill>
                <a:latin typeface="Tahoma"/>
                <a:cs typeface="Tahoma"/>
              </a:rPr>
              <a:t>THE</a:t>
            </a:r>
            <a:endParaRPr sz="1200">
              <a:latin typeface="Tahoma"/>
              <a:cs typeface="Tahoma"/>
            </a:endParaRPr>
          </a:p>
          <a:p>
            <a:pPr marL="47625">
              <a:lnSpc>
                <a:spcPct val="100000"/>
              </a:lnSpc>
            </a:pPr>
            <a:r>
              <a:rPr sz="1200" dirty="0">
                <a:solidFill>
                  <a:srgbClr val="767676"/>
                </a:solidFill>
                <a:latin typeface="Tahoma"/>
                <a:cs typeface="Tahoma"/>
              </a:rPr>
              <a:t>KPI</a:t>
            </a:r>
            <a:r>
              <a:rPr sz="1200" spc="-110" dirty="0">
                <a:solidFill>
                  <a:srgbClr val="767676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767676"/>
                </a:solidFill>
                <a:latin typeface="Tahoma"/>
                <a:cs typeface="Tahoma"/>
              </a:rPr>
              <a:t>SELECTION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3935095" y="5458155"/>
            <a:ext cx="116395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65" dirty="0">
                <a:solidFill>
                  <a:srgbClr val="767676"/>
                </a:solidFill>
                <a:latin typeface="Tahoma"/>
                <a:cs typeface="Tahoma"/>
              </a:rPr>
              <a:t>FOLLOW</a:t>
            </a:r>
            <a:r>
              <a:rPr sz="1200" spc="-160" dirty="0">
                <a:solidFill>
                  <a:srgbClr val="767676"/>
                </a:solidFill>
                <a:latin typeface="Tahoma"/>
                <a:cs typeface="Tahoma"/>
              </a:rPr>
              <a:t> </a:t>
            </a:r>
            <a:r>
              <a:rPr sz="1200" spc="65" dirty="0">
                <a:solidFill>
                  <a:srgbClr val="767676"/>
                </a:solidFill>
                <a:latin typeface="Tahoma"/>
                <a:cs typeface="Tahoma"/>
              </a:rPr>
              <a:t>UP</a:t>
            </a:r>
            <a:r>
              <a:rPr sz="1200" spc="-140" dirty="0">
                <a:solidFill>
                  <a:srgbClr val="767676"/>
                </a:solidFill>
                <a:latin typeface="Tahoma"/>
                <a:cs typeface="Tahoma"/>
              </a:rPr>
              <a:t> </a:t>
            </a:r>
            <a:r>
              <a:rPr sz="1200" spc="80" dirty="0">
                <a:solidFill>
                  <a:srgbClr val="767676"/>
                </a:solidFill>
                <a:latin typeface="Tahoma"/>
                <a:cs typeface="Tahoma"/>
              </a:rPr>
              <a:t>ON</a:t>
            </a:r>
            <a:endParaRPr sz="1200">
              <a:latin typeface="Tahoma"/>
              <a:cs typeface="Tahoma"/>
            </a:endParaRPr>
          </a:p>
          <a:p>
            <a:pPr marL="38100">
              <a:lnSpc>
                <a:spcPct val="100000"/>
              </a:lnSpc>
              <a:spcBef>
                <a:spcPts val="5"/>
              </a:spcBef>
            </a:pPr>
            <a:r>
              <a:rPr sz="1200" dirty="0">
                <a:solidFill>
                  <a:srgbClr val="767676"/>
                </a:solidFill>
                <a:latin typeface="Tahoma"/>
                <a:cs typeface="Tahoma"/>
              </a:rPr>
              <a:t>KPI</a:t>
            </a:r>
            <a:r>
              <a:rPr sz="1200" spc="-105" dirty="0">
                <a:solidFill>
                  <a:srgbClr val="767676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767676"/>
                </a:solidFill>
                <a:latin typeface="Tahoma"/>
                <a:cs typeface="Tahoma"/>
              </a:rPr>
              <a:t>SELECTION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78" name="object 78"/>
          <p:cNvSpPr txBox="1"/>
          <p:nvPr/>
        </p:nvSpPr>
        <p:spPr>
          <a:xfrm>
            <a:off x="1179372" y="3552519"/>
            <a:ext cx="983615" cy="4540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sz="1400" spc="-25" dirty="0">
                <a:solidFill>
                  <a:srgbClr val="5F5F5F"/>
                </a:solidFill>
                <a:latin typeface="Tahoma"/>
                <a:cs typeface="Tahoma"/>
              </a:rPr>
              <a:t>KPI</a:t>
            </a:r>
            <a:endParaRPr sz="1400">
              <a:latin typeface="Tahoma"/>
              <a:cs typeface="Tahoma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1400" spc="-10" dirty="0">
                <a:solidFill>
                  <a:srgbClr val="5F5F5F"/>
                </a:solidFill>
                <a:latin typeface="Tahoma"/>
                <a:cs typeface="Tahoma"/>
              </a:rPr>
              <a:t>SELECTION</a:t>
            </a:r>
            <a:endParaRPr sz="1400">
              <a:latin typeface="Tahoma"/>
              <a:cs typeface="Tahoma"/>
            </a:endParaRPr>
          </a:p>
        </p:txBody>
      </p:sp>
      <p:grpSp>
        <p:nvGrpSpPr>
          <p:cNvPr id="79" name="object 79"/>
          <p:cNvGrpSpPr/>
          <p:nvPr/>
        </p:nvGrpSpPr>
        <p:grpSpPr>
          <a:xfrm>
            <a:off x="996696" y="1783092"/>
            <a:ext cx="4826635" cy="3157855"/>
            <a:chOff x="996696" y="1783092"/>
            <a:chExt cx="4826635" cy="3157855"/>
          </a:xfrm>
        </p:grpSpPr>
        <p:sp>
          <p:nvSpPr>
            <p:cNvPr id="80" name="object 80"/>
            <p:cNvSpPr/>
            <p:nvPr/>
          </p:nvSpPr>
          <p:spPr>
            <a:xfrm>
              <a:off x="996696" y="4058411"/>
              <a:ext cx="195580" cy="22860"/>
            </a:xfrm>
            <a:custGeom>
              <a:avLst/>
              <a:gdLst/>
              <a:ahLst/>
              <a:cxnLst/>
              <a:rect l="l" t="t" r="r" b="b"/>
              <a:pathLst>
                <a:path w="195580" h="22860">
                  <a:moveTo>
                    <a:pt x="195072" y="0"/>
                  </a:moveTo>
                  <a:lnTo>
                    <a:pt x="0" y="0"/>
                  </a:lnTo>
                  <a:lnTo>
                    <a:pt x="0" y="22860"/>
                  </a:lnTo>
                  <a:lnTo>
                    <a:pt x="195072" y="22860"/>
                  </a:lnTo>
                  <a:lnTo>
                    <a:pt x="195072" y="0"/>
                  </a:lnTo>
                  <a:close/>
                </a:path>
              </a:pathLst>
            </a:custGeom>
            <a:solidFill>
              <a:srgbClr val="0A97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1219200" y="4058411"/>
              <a:ext cx="195580" cy="22860"/>
            </a:xfrm>
            <a:custGeom>
              <a:avLst/>
              <a:gdLst/>
              <a:ahLst/>
              <a:cxnLst/>
              <a:rect l="l" t="t" r="r" b="b"/>
              <a:pathLst>
                <a:path w="195580" h="22860">
                  <a:moveTo>
                    <a:pt x="195072" y="0"/>
                  </a:moveTo>
                  <a:lnTo>
                    <a:pt x="0" y="0"/>
                  </a:lnTo>
                  <a:lnTo>
                    <a:pt x="0" y="22860"/>
                  </a:lnTo>
                  <a:lnTo>
                    <a:pt x="195072" y="22860"/>
                  </a:lnTo>
                  <a:lnTo>
                    <a:pt x="195072" y="0"/>
                  </a:lnTo>
                  <a:close/>
                </a:path>
              </a:pathLst>
            </a:custGeom>
            <a:solidFill>
              <a:srgbClr val="037C3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1447800" y="4058411"/>
              <a:ext cx="195580" cy="22860"/>
            </a:xfrm>
            <a:custGeom>
              <a:avLst/>
              <a:gdLst/>
              <a:ahLst/>
              <a:cxnLst/>
              <a:rect l="l" t="t" r="r" b="b"/>
              <a:pathLst>
                <a:path w="195580" h="22860">
                  <a:moveTo>
                    <a:pt x="195072" y="0"/>
                  </a:moveTo>
                  <a:lnTo>
                    <a:pt x="0" y="0"/>
                  </a:lnTo>
                  <a:lnTo>
                    <a:pt x="0" y="22860"/>
                  </a:lnTo>
                  <a:lnTo>
                    <a:pt x="195072" y="22860"/>
                  </a:lnTo>
                  <a:lnTo>
                    <a:pt x="195072" y="0"/>
                  </a:lnTo>
                  <a:close/>
                </a:path>
              </a:pathLst>
            </a:custGeom>
            <a:solidFill>
              <a:srgbClr val="DDDD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1670304" y="4058411"/>
              <a:ext cx="195580" cy="22860"/>
            </a:xfrm>
            <a:custGeom>
              <a:avLst/>
              <a:gdLst/>
              <a:ahLst/>
              <a:cxnLst/>
              <a:rect l="l" t="t" r="r" b="b"/>
              <a:pathLst>
                <a:path w="195580" h="22860">
                  <a:moveTo>
                    <a:pt x="195071" y="0"/>
                  </a:moveTo>
                  <a:lnTo>
                    <a:pt x="0" y="0"/>
                  </a:lnTo>
                  <a:lnTo>
                    <a:pt x="0" y="22860"/>
                  </a:lnTo>
                  <a:lnTo>
                    <a:pt x="195071" y="22860"/>
                  </a:lnTo>
                  <a:lnTo>
                    <a:pt x="195071" y="0"/>
                  </a:lnTo>
                  <a:close/>
                </a:path>
              </a:pathLst>
            </a:custGeom>
            <a:solidFill>
              <a:srgbClr val="4BEA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1892808" y="4058411"/>
              <a:ext cx="195580" cy="22860"/>
            </a:xfrm>
            <a:custGeom>
              <a:avLst/>
              <a:gdLst/>
              <a:ahLst/>
              <a:cxnLst/>
              <a:rect l="l" t="t" r="r" b="b"/>
              <a:pathLst>
                <a:path w="195580" h="22860">
                  <a:moveTo>
                    <a:pt x="195071" y="0"/>
                  </a:moveTo>
                  <a:lnTo>
                    <a:pt x="0" y="0"/>
                  </a:lnTo>
                  <a:lnTo>
                    <a:pt x="0" y="22860"/>
                  </a:lnTo>
                  <a:lnTo>
                    <a:pt x="195071" y="22860"/>
                  </a:lnTo>
                  <a:lnTo>
                    <a:pt x="195071" y="0"/>
                  </a:lnTo>
                  <a:close/>
                </a:path>
              </a:pathLst>
            </a:custGeom>
            <a:solidFill>
              <a:srgbClr val="0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2113788" y="4058411"/>
              <a:ext cx="195580" cy="22860"/>
            </a:xfrm>
            <a:custGeom>
              <a:avLst/>
              <a:gdLst/>
              <a:ahLst/>
              <a:cxnLst/>
              <a:rect l="l" t="t" r="r" b="b"/>
              <a:pathLst>
                <a:path w="195580" h="22860">
                  <a:moveTo>
                    <a:pt x="195072" y="0"/>
                  </a:moveTo>
                  <a:lnTo>
                    <a:pt x="0" y="0"/>
                  </a:lnTo>
                  <a:lnTo>
                    <a:pt x="0" y="22860"/>
                  </a:lnTo>
                  <a:lnTo>
                    <a:pt x="195072" y="22860"/>
                  </a:lnTo>
                  <a:lnTo>
                    <a:pt x="195072" y="0"/>
                  </a:lnTo>
                  <a:close/>
                </a:path>
              </a:pathLst>
            </a:custGeom>
            <a:solidFill>
              <a:srgbClr val="00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2671572" y="2796539"/>
              <a:ext cx="546100" cy="2144395"/>
            </a:xfrm>
            <a:custGeom>
              <a:avLst/>
              <a:gdLst/>
              <a:ahLst/>
              <a:cxnLst/>
              <a:rect l="l" t="t" r="r" b="b"/>
              <a:pathLst>
                <a:path w="546100" h="2144395">
                  <a:moveTo>
                    <a:pt x="545338" y="1255522"/>
                  </a:moveTo>
                  <a:lnTo>
                    <a:pt x="425831" y="1226185"/>
                  </a:lnTo>
                  <a:lnTo>
                    <a:pt x="424065" y="1276273"/>
                  </a:lnTo>
                  <a:lnTo>
                    <a:pt x="420306" y="1325880"/>
                  </a:lnTo>
                  <a:lnTo>
                    <a:pt x="414553" y="1374965"/>
                  </a:lnTo>
                  <a:lnTo>
                    <a:pt x="406844" y="1423479"/>
                  </a:lnTo>
                  <a:lnTo>
                    <a:pt x="397192" y="1471371"/>
                  </a:lnTo>
                  <a:lnTo>
                    <a:pt x="385635" y="1518564"/>
                  </a:lnTo>
                  <a:lnTo>
                    <a:pt x="372173" y="1565021"/>
                  </a:lnTo>
                  <a:lnTo>
                    <a:pt x="356857" y="1610677"/>
                  </a:lnTo>
                  <a:lnTo>
                    <a:pt x="339686" y="1655495"/>
                  </a:lnTo>
                  <a:lnTo>
                    <a:pt x="320700" y="1699399"/>
                  </a:lnTo>
                  <a:lnTo>
                    <a:pt x="299910" y="1742351"/>
                  </a:lnTo>
                  <a:lnTo>
                    <a:pt x="277355" y="1784286"/>
                  </a:lnTo>
                  <a:lnTo>
                    <a:pt x="253034" y="1825155"/>
                  </a:lnTo>
                  <a:lnTo>
                    <a:pt x="226999" y="1864893"/>
                  </a:lnTo>
                  <a:lnTo>
                    <a:pt x="199263" y="1903463"/>
                  </a:lnTo>
                  <a:lnTo>
                    <a:pt x="169849" y="1940788"/>
                  </a:lnTo>
                  <a:lnTo>
                    <a:pt x="138772" y="1976831"/>
                  </a:lnTo>
                  <a:lnTo>
                    <a:pt x="106070" y="2011527"/>
                  </a:lnTo>
                  <a:lnTo>
                    <a:pt x="71755" y="2044827"/>
                  </a:lnTo>
                  <a:lnTo>
                    <a:pt x="150114" y="2143887"/>
                  </a:lnTo>
                  <a:lnTo>
                    <a:pt x="185953" y="2109711"/>
                  </a:lnTo>
                  <a:lnTo>
                    <a:pt x="220230" y="2074151"/>
                  </a:lnTo>
                  <a:lnTo>
                    <a:pt x="252933" y="2037270"/>
                  </a:lnTo>
                  <a:lnTo>
                    <a:pt x="284022" y="1999107"/>
                  </a:lnTo>
                  <a:lnTo>
                    <a:pt x="313499" y="1959711"/>
                  </a:lnTo>
                  <a:lnTo>
                    <a:pt x="341325" y="1919135"/>
                  </a:lnTo>
                  <a:lnTo>
                    <a:pt x="367474" y="1877428"/>
                  </a:lnTo>
                  <a:lnTo>
                    <a:pt x="391934" y="1834642"/>
                  </a:lnTo>
                  <a:lnTo>
                    <a:pt x="414680" y="1790839"/>
                  </a:lnTo>
                  <a:lnTo>
                    <a:pt x="435686" y="1746046"/>
                  </a:lnTo>
                  <a:lnTo>
                    <a:pt x="454926" y="1700339"/>
                  </a:lnTo>
                  <a:lnTo>
                    <a:pt x="472401" y="1653743"/>
                  </a:lnTo>
                  <a:lnTo>
                    <a:pt x="488061" y="1606334"/>
                  </a:lnTo>
                  <a:lnTo>
                    <a:pt x="501891" y="1558137"/>
                  </a:lnTo>
                  <a:lnTo>
                    <a:pt x="513880" y="1509229"/>
                  </a:lnTo>
                  <a:lnTo>
                    <a:pt x="524002" y="1459636"/>
                  </a:lnTo>
                  <a:lnTo>
                    <a:pt x="532231" y="1409420"/>
                  </a:lnTo>
                  <a:lnTo>
                    <a:pt x="538543" y="1358633"/>
                  </a:lnTo>
                  <a:lnTo>
                    <a:pt x="542912" y="1307312"/>
                  </a:lnTo>
                  <a:lnTo>
                    <a:pt x="545338" y="1255522"/>
                  </a:lnTo>
                  <a:close/>
                </a:path>
                <a:path w="546100" h="2144395">
                  <a:moveTo>
                    <a:pt x="545592" y="922020"/>
                  </a:moveTo>
                  <a:lnTo>
                    <a:pt x="541312" y="871728"/>
                  </a:lnTo>
                  <a:lnTo>
                    <a:pt x="535190" y="821791"/>
                  </a:lnTo>
                  <a:lnTo>
                    <a:pt x="527253" y="772248"/>
                  </a:lnTo>
                  <a:lnTo>
                    <a:pt x="517499" y="723163"/>
                  </a:lnTo>
                  <a:lnTo>
                    <a:pt x="505955" y="674547"/>
                  </a:lnTo>
                  <a:lnTo>
                    <a:pt x="492658" y="626478"/>
                  </a:lnTo>
                  <a:lnTo>
                    <a:pt x="477621" y="578980"/>
                  </a:lnTo>
                  <a:lnTo>
                    <a:pt x="460870" y="532117"/>
                  </a:lnTo>
                  <a:lnTo>
                    <a:pt x="442417" y="485914"/>
                  </a:lnTo>
                  <a:lnTo>
                    <a:pt x="422287" y="440423"/>
                  </a:lnTo>
                  <a:lnTo>
                    <a:pt x="400507" y="395693"/>
                  </a:lnTo>
                  <a:lnTo>
                    <a:pt x="377101" y="351764"/>
                  </a:lnTo>
                  <a:lnTo>
                    <a:pt x="352082" y="308698"/>
                  </a:lnTo>
                  <a:lnTo>
                    <a:pt x="325475" y="266509"/>
                  </a:lnTo>
                  <a:lnTo>
                    <a:pt x="297307" y="225259"/>
                  </a:lnTo>
                  <a:lnTo>
                    <a:pt x="267589" y="185000"/>
                  </a:lnTo>
                  <a:lnTo>
                    <a:pt x="236347" y="145770"/>
                  </a:lnTo>
                  <a:lnTo>
                    <a:pt x="203619" y="107607"/>
                  </a:lnTo>
                  <a:lnTo>
                    <a:pt x="169405" y="70561"/>
                  </a:lnTo>
                  <a:lnTo>
                    <a:pt x="133743" y="34683"/>
                  </a:lnTo>
                  <a:lnTo>
                    <a:pt x="96647" y="0"/>
                  </a:lnTo>
                  <a:lnTo>
                    <a:pt x="0" y="80772"/>
                  </a:lnTo>
                  <a:lnTo>
                    <a:pt x="37985" y="115531"/>
                  </a:lnTo>
                  <a:lnTo>
                    <a:pt x="74358" y="151663"/>
                  </a:lnTo>
                  <a:lnTo>
                    <a:pt x="109105" y="189115"/>
                  </a:lnTo>
                  <a:lnTo>
                    <a:pt x="142189" y="227825"/>
                  </a:lnTo>
                  <a:lnTo>
                    <a:pt x="173583" y="267754"/>
                  </a:lnTo>
                  <a:lnTo>
                    <a:pt x="203263" y="308813"/>
                  </a:lnTo>
                  <a:lnTo>
                    <a:pt x="231190" y="350989"/>
                  </a:lnTo>
                  <a:lnTo>
                    <a:pt x="257340" y="394195"/>
                  </a:lnTo>
                  <a:lnTo>
                    <a:pt x="281698" y="438378"/>
                  </a:lnTo>
                  <a:lnTo>
                    <a:pt x="304215" y="483501"/>
                  </a:lnTo>
                  <a:lnTo>
                    <a:pt x="324891" y="529488"/>
                  </a:lnTo>
                  <a:lnTo>
                    <a:pt x="343662" y="576287"/>
                  </a:lnTo>
                  <a:lnTo>
                    <a:pt x="360527" y="623849"/>
                  </a:lnTo>
                  <a:lnTo>
                    <a:pt x="375450" y="672109"/>
                  </a:lnTo>
                  <a:lnTo>
                    <a:pt x="388416" y="721029"/>
                  </a:lnTo>
                  <a:lnTo>
                    <a:pt x="399364" y="770534"/>
                  </a:lnTo>
                  <a:lnTo>
                    <a:pt x="408305" y="820572"/>
                  </a:lnTo>
                  <a:lnTo>
                    <a:pt x="415188" y="871080"/>
                  </a:lnTo>
                  <a:lnTo>
                    <a:pt x="419989" y="922020"/>
                  </a:lnTo>
                  <a:lnTo>
                    <a:pt x="545592" y="922020"/>
                  </a:lnTo>
                  <a:close/>
                </a:path>
              </a:pathLst>
            </a:custGeom>
            <a:solidFill>
              <a:srgbClr val="0ECA9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5202936" y="1789176"/>
              <a:ext cx="570230" cy="358140"/>
            </a:xfrm>
            <a:custGeom>
              <a:avLst/>
              <a:gdLst/>
              <a:ahLst/>
              <a:cxnLst/>
              <a:rect l="l" t="t" r="r" b="b"/>
              <a:pathLst>
                <a:path w="570229" h="358139">
                  <a:moveTo>
                    <a:pt x="392811" y="0"/>
                  </a:moveTo>
                  <a:lnTo>
                    <a:pt x="354679" y="4570"/>
                  </a:lnTo>
                  <a:lnTo>
                    <a:pt x="286512" y="37665"/>
                  </a:lnTo>
                  <a:lnTo>
                    <a:pt x="258952" y="65024"/>
                  </a:lnTo>
                  <a:lnTo>
                    <a:pt x="237769" y="86653"/>
                  </a:lnTo>
                  <a:lnTo>
                    <a:pt x="213312" y="103854"/>
                  </a:lnTo>
                  <a:lnTo>
                    <a:pt x="186211" y="116244"/>
                  </a:lnTo>
                  <a:lnTo>
                    <a:pt x="157099" y="123444"/>
                  </a:lnTo>
                  <a:lnTo>
                    <a:pt x="0" y="147700"/>
                  </a:lnTo>
                  <a:lnTo>
                    <a:pt x="0" y="210438"/>
                  </a:lnTo>
                  <a:lnTo>
                    <a:pt x="151511" y="233807"/>
                  </a:lnTo>
                  <a:lnTo>
                    <a:pt x="212534" y="255222"/>
                  </a:lnTo>
                  <a:lnTo>
                    <a:pt x="262509" y="296925"/>
                  </a:lnTo>
                  <a:lnTo>
                    <a:pt x="297909" y="328543"/>
                  </a:lnTo>
                  <a:lnTo>
                    <a:pt x="338788" y="348864"/>
                  </a:lnTo>
                  <a:lnTo>
                    <a:pt x="382793" y="357727"/>
                  </a:lnTo>
                  <a:lnTo>
                    <a:pt x="427571" y="354969"/>
                  </a:lnTo>
                  <a:lnTo>
                    <a:pt x="470768" y="340429"/>
                  </a:lnTo>
                  <a:lnTo>
                    <a:pt x="510031" y="313944"/>
                  </a:lnTo>
                  <a:lnTo>
                    <a:pt x="536914" y="283823"/>
                  </a:lnTo>
                  <a:lnTo>
                    <a:pt x="556212" y="248713"/>
                  </a:lnTo>
                  <a:lnTo>
                    <a:pt x="567342" y="210056"/>
                  </a:lnTo>
                  <a:lnTo>
                    <a:pt x="569722" y="169290"/>
                  </a:lnTo>
                  <a:lnTo>
                    <a:pt x="561088" y="123669"/>
                  </a:lnTo>
                  <a:lnTo>
                    <a:pt x="542059" y="83039"/>
                  </a:lnTo>
                  <a:lnTo>
                    <a:pt x="514175" y="48879"/>
                  </a:lnTo>
                  <a:lnTo>
                    <a:pt x="478978" y="22667"/>
                  </a:lnTo>
                  <a:lnTo>
                    <a:pt x="438009" y="5881"/>
                  </a:lnTo>
                  <a:lnTo>
                    <a:pt x="392811" y="0"/>
                  </a:lnTo>
                  <a:close/>
                </a:path>
              </a:pathLst>
            </a:custGeom>
            <a:solidFill>
              <a:srgbClr val="044B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8" name="object 88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5413248" y="1783092"/>
              <a:ext cx="409917" cy="417563"/>
            </a:xfrm>
            <a:prstGeom prst="rect">
              <a:avLst/>
            </a:prstGeom>
          </p:spPr>
        </p:pic>
        <p:pic>
          <p:nvPicPr>
            <p:cNvPr id="89" name="object 89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5420867" y="1786153"/>
              <a:ext cx="394754" cy="464794"/>
            </a:xfrm>
            <a:prstGeom prst="rect">
              <a:avLst/>
            </a:prstGeom>
          </p:spPr>
        </p:pic>
        <p:sp>
          <p:nvSpPr>
            <p:cNvPr id="90" name="object 90"/>
            <p:cNvSpPr/>
            <p:nvPr/>
          </p:nvSpPr>
          <p:spPr>
            <a:xfrm>
              <a:off x="5443728" y="1813560"/>
              <a:ext cx="299085" cy="306705"/>
            </a:xfrm>
            <a:custGeom>
              <a:avLst/>
              <a:gdLst/>
              <a:ahLst/>
              <a:cxnLst/>
              <a:rect l="l" t="t" r="r" b="b"/>
              <a:pathLst>
                <a:path w="299085" h="306705">
                  <a:moveTo>
                    <a:pt x="149351" y="0"/>
                  </a:moveTo>
                  <a:lnTo>
                    <a:pt x="102168" y="7808"/>
                  </a:lnTo>
                  <a:lnTo>
                    <a:pt x="61173" y="29553"/>
                  </a:lnTo>
                  <a:lnTo>
                    <a:pt x="28834" y="62709"/>
                  </a:lnTo>
                  <a:lnTo>
                    <a:pt x="7620" y="104753"/>
                  </a:lnTo>
                  <a:lnTo>
                    <a:pt x="0" y="153162"/>
                  </a:lnTo>
                  <a:lnTo>
                    <a:pt x="7619" y="201570"/>
                  </a:lnTo>
                  <a:lnTo>
                    <a:pt x="28834" y="243614"/>
                  </a:lnTo>
                  <a:lnTo>
                    <a:pt x="61173" y="276770"/>
                  </a:lnTo>
                  <a:lnTo>
                    <a:pt x="102168" y="298515"/>
                  </a:lnTo>
                  <a:lnTo>
                    <a:pt x="149351" y="306324"/>
                  </a:lnTo>
                  <a:lnTo>
                    <a:pt x="196535" y="298515"/>
                  </a:lnTo>
                  <a:lnTo>
                    <a:pt x="237530" y="276770"/>
                  </a:lnTo>
                  <a:lnTo>
                    <a:pt x="269869" y="243614"/>
                  </a:lnTo>
                  <a:lnTo>
                    <a:pt x="291084" y="201570"/>
                  </a:lnTo>
                  <a:lnTo>
                    <a:pt x="298704" y="153162"/>
                  </a:lnTo>
                  <a:lnTo>
                    <a:pt x="291084" y="104753"/>
                  </a:lnTo>
                  <a:lnTo>
                    <a:pt x="269869" y="62709"/>
                  </a:lnTo>
                  <a:lnTo>
                    <a:pt x="237530" y="29553"/>
                  </a:lnTo>
                  <a:lnTo>
                    <a:pt x="196535" y="7808"/>
                  </a:lnTo>
                  <a:lnTo>
                    <a:pt x="14935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5443728" y="1813560"/>
              <a:ext cx="299085" cy="306705"/>
            </a:xfrm>
            <a:custGeom>
              <a:avLst/>
              <a:gdLst/>
              <a:ahLst/>
              <a:cxnLst/>
              <a:rect l="l" t="t" r="r" b="b"/>
              <a:pathLst>
                <a:path w="299085" h="306705">
                  <a:moveTo>
                    <a:pt x="298704" y="153162"/>
                  </a:moveTo>
                  <a:lnTo>
                    <a:pt x="291084" y="201570"/>
                  </a:lnTo>
                  <a:lnTo>
                    <a:pt x="269869" y="243614"/>
                  </a:lnTo>
                  <a:lnTo>
                    <a:pt x="237530" y="276770"/>
                  </a:lnTo>
                  <a:lnTo>
                    <a:pt x="196535" y="298515"/>
                  </a:lnTo>
                  <a:lnTo>
                    <a:pt x="149351" y="306324"/>
                  </a:lnTo>
                  <a:lnTo>
                    <a:pt x="102168" y="298515"/>
                  </a:lnTo>
                  <a:lnTo>
                    <a:pt x="61173" y="276770"/>
                  </a:lnTo>
                  <a:lnTo>
                    <a:pt x="28834" y="243614"/>
                  </a:lnTo>
                  <a:lnTo>
                    <a:pt x="7619" y="201570"/>
                  </a:lnTo>
                  <a:lnTo>
                    <a:pt x="0" y="153162"/>
                  </a:lnTo>
                  <a:lnTo>
                    <a:pt x="7620" y="104753"/>
                  </a:lnTo>
                  <a:lnTo>
                    <a:pt x="28834" y="62709"/>
                  </a:lnTo>
                  <a:lnTo>
                    <a:pt x="61173" y="29553"/>
                  </a:lnTo>
                  <a:lnTo>
                    <a:pt x="102168" y="7808"/>
                  </a:lnTo>
                  <a:lnTo>
                    <a:pt x="149351" y="0"/>
                  </a:lnTo>
                  <a:lnTo>
                    <a:pt x="196535" y="7808"/>
                  </a:lnTo>
                  <a:lnTo>
                    <a:pt x="237530" y="29553"/>
                  </a:lnTo>
                  <a:lnTo>
                    <a:pt x="269869" y="62709"/>
                  </a:lnTo>
                  <a:lnTo>
                    <a:pt x="291084" y="104753"/>
                  </a:lnTo>
                  <a:lnTo>
                    <a:pt x="298704" y="153162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2" name="object 92"/>
          <p:cNvSpPr txBox="1"/>
          <p:nvPr/>
        </p:nvSpPr>
        <p:spPr>
          <a:xfrm>
            <a:off x="5539232" y="1842261"/>
            <a:ext cx="111760" cy="2324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50" spc="-50" dirty="0">
                <a:solidFill>
                  <a:srgbClr val="5F5F5F"/>
                </a:solidFill>
                <a:latin typeface="Gill Sans MT"/>
                <a:cs typeface="Gill Sans MT"/>
              </a:rPr>
              <a:t>2</a:t>
            </a:r>
            <a:endParaRPr sz="1350">
              <a:latin typeface="Gill Sans MT"/>
              <a:cs typeface="Gill Sans MT"/>
            </a:endParaRPr>
          </a:p>
        </p:txBody>
      </p:sp>
      <p:grpSp>
        <p:nvGrpSpPr>
          <p:cNvPr id="93" name="object 93"/>
          <p:cNvGrpSpPr/>
          <p:nvPr/>
        </p:nvGrpSpPr>
        <p:grpSpPr>
          <a:xfrm>
            <a:off x="4983479" y="2228100"/>
            <a:ext cx="620395" cy="467995"/>
            <a:chOff x="4983479" y="2228100"/>
            <a:chExt cx="620395" cy="467995"/>
          </a:xfrm>
        </p:grpSpPr>
        <p:sp>
          <p:nvSpPr>
            <p:cNvPr id="94" name="object 94"/>
            <p:cNvSpPr/>
            <p:nvPr/>
          </p:nvSpPr>
          <p:spPr>
            <a:xfrm>
              <a:off x="4983479" y="2234183"/>
              <a:ext cx="568325" cy="358140"/>
            </a:xfrm>
            <a:custGeom>
              <a:avLst/>
              <a:gdLst/>
              <a:ahLst/>
              <a:cxnLst/>
              <a:rect l="l" t="t" r="r" b="b"/>
              <a:pathLst>
                <a:path w="568325" h="358139">
                  <a:moveTo>
                    <a:pt x="391795" y="0"/>
                  </a:moveTo>
                  <a:lnTo>
                    <a:pt x="353756" y="4570"/>
                  </a:lnTo>
                  <a:lnTo>
                    <a:pt x="285728" y="37665"/>
                  </a:lnTo>
                  <a:lnTo>
                    <a:pt x="258191" y="65024"/>
                  </a:lnTo>
                  <a:lnTo>
                    <a:pt x="237083" y="86653"/>
                  </a:lnTo>
                  <a:lnTo>
                    <a:pt x="212677" y="103854"/>
                  </a:lnTo>
                  <a:lnTo>
                    <a:pt x="185628" y="116244"/>
                  </a:lnTo>
                  <a:lnTo>
                    <a:pt x="156591" y="123443"/>
                  </a:lnTo>
                  <a:lnTo>
                    <a:pt x="0" y="147700"/>
                  </a:lnTo>
                  <a:lnTo>
                    <a:pt x="0" y="210438"/>
                  </a:lnTo>
                  <a:lnTo>
                    <a:pt x="151130" y="233806"/>
                  </a:lnTo>
                  <a:lnTo>
                    <a:pt x="211962" y="255222"/>
                  </a:lnTo>
                  <a:lnTo>
                    <a:pt x="261747" y="296925"/>
                  </a:lnTo>
                  <a:lnTo>
                    <a:pt x="297074" y="328543"/>
                  </a:lnTo>
                  <a:lnTo>
                    <a:pt x="337862" y="348864"/>
                  </a:lnTo>
                  <a:lnTo>
                    <a:pt x="381761" y="357727"/>
                  </a:lnTo>
                  <a:lnTo>
                    <a:pt x="426423" y="354969"/>
                  </a:lnTo>
                  <a:lnTo>
                    <a:pt x="469497" y="340429"/>
                  </a:lnTo>
                  <a:lnTo>
                    <a:pt x="508635" y="313943"/>
                  </a:lnTo>
                  <a:lnTo>
                    <a:pt x="535443" y="283823"/>
                  </a:lnTo>
                  <a:lnTo>
                    <a:pt x="554704" y="248713"/>
                  </a:lnTo>
                  <a:lnTo>
                    <a:pt x="565820" y="210056"/>
                  </a:lnTo>
                  <a:lnTo>
                    <a:pt x="568198" y="169290"/>
                  </a:lnTo>
                  <a:lnTo>
                    <a:pt x="559584" y="123669"/>
                  </a:lnTo>
                  <a:lnTo>
                    <a:pt x="540610" y="83039"/>
                  </a:lnTo>
                  <a:lnTo>
                    <a:pt x="512810" y="48879"/>
                  </a:lnTo>
                  <a:lnTo>
                    <a:pt x="477717" y="22667"/>
                  </a:lnTo>
                  <a:lnTo>
                    <a:pt x="436867" y="5881"/>
                  </a:lnTo>
                  <a:lnTo>
                    <a:pt x="391795" y="0"/>
                  </a:lnTo>
                  <a:close/>
                </a:path>
              </a:pathLst>
            </a:custGeom>
            <a:solidFill>
              <a:srgbClr val="044B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5" name="object 95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5193791" y="2228100"/>
              <a:ext cx="409917" cy="417563"/>
            </a:xfrm>
            <a:prstGeom prst="rect">
              <a:avLst/>
            </a:prstGeom>
          </p:spPr>
        </p:pic>
        <p:pic>
          <p:nvPicPr>
            <p:cNvPr id="96" name="object 96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5201411" y="2231161"/>
              <a:ext cx="394754" cy="464794"/>
            </a:xfrm>
            <a:prstGeom prst="rect">
              <a:avLst/>
            </a:prstGeom>
          </p:spPr>
        </p:pic>
        <p:sp>
          <p:nvSpPr>
            <p:cNvPr id="97" name="object 97"/>
            <p:cNvSpPr/>
            <p:nvPr/>
          </p:nvSpPr>
          <p:spPr>
            <a:xfrm>
              <a:off x="5224271" y="2258567"/>
              <a:ext cx="299085" cy="306705"/>
            </a:xfrm>
            <a:custGeom>
              <a:avLst/>
              <a:gdLst/>
              <a:ahLst/>
              <a:cxnLst/>
              <a:rect l="l" t="t" r="r" b="b"/>
              <a:pathLst>
                <a:path w="299085" h="306705">
                  <a:moveTo>
                    <a:pt x="149351" y="0"/>
                  </a:moveTo>
                  <a:lnTo>
                    <a:pt x="102168" y="7808"/>
                  </a:lnTo>
                  <a:lnTo>
                    <a:pt x="61173" y="29553"/>
                  </a:lnTo>
                  <a:lnTo>
                    <a:pt x="28834" y="62709"/>
                  </a:lnTo>
                  <a:lnTo>
                    <a:pt x="7620" y="104753"/>
                  </a:lnTo>
                  <a:lnTo>
                    <a:pt x="0" y="153162"/>
                  </a:lnTo>
                  <a:lnTo>
                    <a:pt x="7620" y="201570"/>
                  </a:lnTo>
                  <a:lnTo>
                    <a:pt x="28834" y="243614"/>
                  </a:lnTo>
                  <a:lnTo>
                    <a:pt x="61173" y="276770"/>
                  </a:lnTo>
                  <a:lnTo>
                    <a:pt x="102168" y="298515"/>
                  </a:lnTo>
                  <a:lnTo>
                    <a:pt x="149351" y="306324"/>
                  </a:lnTo>
                  <a:lnTo>
                    <a:pt x="196535" y="298515"/>
                  </a:lnTo>
                  <a:lnTo>
                    <a:pt x="237530" y="276770"/>
                  </a:lnTo>
                  <a:lnTo>
                    <a:pt x="269869" y="243614"/>
                  </a:lnTo>
                  <a:lnTo>
                    <a:pt x="291083" y="201570"/>
                  </a:lnTo>
                  <a:lnTo>
                    <a:pt x="298703" y="153162"/>
                  </a:lnTo>
                  <a:lnTo>
                    <a:pt x="291083" y="104753"/>
                  </a:lnTo>
                  <a:lnTo>
                    <a:pt x="269869" y="62709"/>
                  </a:lnTo>
                  <a:lnTo>
                    <a:pt x="237530" y="29553"/>
                  </a:lnTo>
                  <a:lnTo>
                    <a:pt x="196535" y="7808"/>
                  </a:lnTo>
                  <a:lnTo>
                    <a:pt x="14935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5224271" y="2258567"/>
              <a:ext cx="299085" cy="306705"/>
            </a:xfrm>
            <a:custGeom>
              <a:avLst/>
              <a:gdLst/>
              <a:ahLst/>
              <a:cxnLst/>
              <a:rect l="l" t="t" r="r" b="b"/>
              <a:pathLst>
                <a:path w="299085" h="306705">
                  <a:moveTo>
                    <a:pt x="298703" y="153162"/>
                  </a:moveTo>
                  <a:lnTo>
                    <a:pt x="291083" y="201570"/>
                  </a:lnTo>
                  <a:lnTo>
                    <a:pt x="269869" y="243614"/>
                  </a:lnTo>
                  <a:lnTo>
                    <a:pt x="237530" y="276770"/>
                  </a:lnTo>
                  <a:lnTo>
                    <a:pt x="196535" y="298515"/>
                  </a:lnTo>
                  <a:lnTo>
                    <a:pt x="149351" y="306324"/>
                  </a:lnTo>
                  <a:lnTo>
                    <a:pt x="102168" y="298515"/>
                  </a:lnTo>
                  <a:lnTo>
                    <a:pt x="61173" y="276770"/>
                  </a:lnTo>
                  <a:lnTo>
                    <a:pt x="28834" y="243614"/>
                  </a:lnTo>
                  <a:lnTo>
                    <a:pt x="7620" y="201570"/>
                  </a:lnTo>
                  <a:lnTo>
                    <a:pt x="0" y="153162"/>
                  </a:lnTo>
                  <a:lnTo>
                    <a:pt x="7620" y="104753"/>
                  </a:lnTo>
                  <a:lnTo>
                    <a:pt x="28834" y="62709"/>
                  </a:lnTo>
                  <a:lnTo>
                    <a:pt x="61173" y="29553"/>
                  </a:lnTo>
                  <a:lnTo>
                    <a:pt x="102168" y="7808"/>
                  </a:lnTo>
                  <a:lnTo>
                    <a:pt x="149351" y="0"/>
                  </a:lnTo>
                  <a:lnTo>
                    <a:pt x="196535" y="7808"/>
                  </a:lnTo>
                  <a:lnTo>
                    <a:pt x="237530" y="29553"/>
                  </a:lnTo>
                  <a:lnTo>
                    <a:pt x="269869" y="62709"/>
                  </a:lnTo>
                  <a:lnTo>
                    <a:pt x="291083" y="104753"/>
                  </a:lnTo>
                  <a:lnTo>
                    <a:pt x="298703" y="153162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9" name="object 99"/>
          <p:cNvSpPr txBox="1"/>
          <p:nvPr/>
        </p:nvSpPr>
        <p:spPr>
          <a:xfrm>
            <a:off x="5319140" y="2287651"/>
            <a:ext cx="111760" cy="2324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50" spc="-50" dirty="0">
                <a:solidFill>
                  <a:srgbClr val="5F5F5F"/>
                </a:solidFill>
                <a:latin typeface="Gill Sans MT"/>
                <a:cs typeface="Gill Sans MT"/>
              </a:rPr>
              <a:t>3</a:t>
            </a:r>
            <a:endParaRPr sz="1350">
              <a:latin typeface="Gill Sans MT"/>
              <a:cs typeface="Gill Sans MT"/>
            </a:endParaRPr>
          </a:p>
        </p:txBody>
      </p:sp>
      <p:grpSp>
        <p:nvGrpSpPr>
          <p:cNvPr id="100" name="object 100"/>
          <p:cNvGrpSpPr/>
          <p:nvPr/>
        </p:nvGrpSpPr>
        <p:grpSpPr>
          <a:xfrm>
            <a:off x="5670803" y="3374135"/>
            <a:ext cx="658495" cy="965200"/>
            <a:chOff x="5670803" y="3374135"/>
            <a:chExt cx="658495" cy="965200"/>
          </a:xfrm>
        </p:grpSpPr>
        <p:sp>
          <p:nvSpPr>
            <p:cNvPr id="101" name="object 101"/>
            <p:cNvSpPr/>
            <p:nvPr/>
          </p:nvSpPr>
          <p:spPr>
            <a:xfrm>
              <a:off x="5670803" y="3386327"/>
              <a:ext cx="570230" cy="358140"/>
            </a:xfrm>
            <a:custGeom>
              <a:avLst/>
              <a:gdLst/>
              <a:ahLst/>
              <a:cxnLst/>
              <a:rect l="l" t="t" r="r" b="b"/>
              <a:pathLst>
                <a:path w="570229" h="358139">
                  <a:moveTo>
                    <a:pt x="392811" y="0"/>
                  </a:moveTo>
                  <a:lnTo>
                    <a:pt x="354679" y="4570"/>
                  </a:lnTo>
                  <a:lnTo>
                    <a:pt x="286512" y="37665"/>
                  </a:lnTo>
                  <a:lnTo>
                    <a:pt x="258953" y="65024"/>
                  </a:lnTo>
                  <a:lnTo>
                    <a:pt x="237769" y="86653"/>
                  </a:lnTo>
                  <a:lnTo>
                    <a:pt x="213312" y="103854"/>
                  </a:lnTo>
                  <a:lnTo>
                    <a:pt x="186211" y="116244"/>
                  </a:lnTo>
                  <a:lnTo>
                    <a:pt x="157099" y="123444"/>
                  </a:lnTo>
                  <a:lnTo>
                    <a:pt x="0" y="147700"/>
                  </a:lnTo>
                  <a:lnTo>
                    <a:pt x="0" y="210438"/>
                  </a:lnTo>
                  <a:lnTo>
                    <a:pt x="151511" y="233807"/>
                  </a:lnTo>
                  <a:lnTo>
                    <a:pt x="212534" y="255222"/>
                  </a:lnTo>
                  <a:lnTo>
                    <a:pt x="262509" y="296926"/>
                  </a:lnTo>
                  <a:lnTo>
                    <a:pt x="297909" y="328543"/>
                  </a:lnTo>
                  <a:lnTo>
                    <a:pt x="338788" y="348864"/>
                  </a:lnTo>
                  <a:lnTo>
                    <a:pt x="382793" y="357727"/>
                  </a:lnTo>
                  <a:lnTo>
                    <a:pt x="427571" y="354969"/>
                  </a:lnTo>
                  <a:lnTo>
                    <a:pt x="470768" y="340429"/>
                  </a:lnTo>
                  <a:lnTo>
                    <a:pt x="510032" y="313944"/>
                  </a:lnTo>
                  <a:lnTo>
                    <a:pt x="536914" y="283823"/>
                  </a:lnTo>
                  <a:lnTo>
                    <a:pt x="556212" y="248713"/>
                  </a:lnTo>
                  <a:lnTo>
                    <a:pt x="567342" y="210056"/>
                  </a:lnTo>
                  <a:lnTo>
                    <a:pt x="569722" y="169291"/>
                  </a:lnTo>
                  <a:lnTo>
                    <a:pt x="561088" y="123669"/>
                  </a:lnTo>
                  <a:lnTo>
                    <a:pt x="542059" y="83039"/>
                  </a:lnTo>
                  <a:lnTo>
                    <a:pt x="514175" y="48879"/>
                  </a:lnTo>
                  <a:lnTo>
                    <a:pt x="478978" y="22667"/>
                  </a:lnTo>
                  <a:lnTo>
                    <a:pt x="438009" y="5881"/>
                  </a:lnTo>
                  <a:lnTo>
                    <a:pt x="392811" y="0"/>
                  </a:lnTo>
                  <a:close/>
                </a:path>
              </a:pathLst>
            </a:custGeom>
            <a:solidFill>
              <a:srgbClr val="0A97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2" name="object 102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5878067" y="3374135"/>
              <a:ext cx="411530" cy="416051"/>
            </a:xfrm>
            <a:prstGeom prst="rect">
              <a:avLst/>
            </a:prstGeom>
          </p:spPr>
        </p:pic>
        <p:pic>
          <p:nvPicPr>
            <p:cNvPr id="103" name="object 103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5885687" y="3375685"/>
              <a:ext cx="394754" cy="464794"/>
            </a:xfrm>
            <a:prstGeom prst="rect">
              <a:avLst/>
            </a:prstGeom>
          </p:spPr>
        </p:pic>
        <p:sp>
          <p:nvSpPr>
            <p:cNvPr id="104" name="object 104"/>
            <p:cNvSpPr/>
            <p:nvPr/>
          </p:nvSpPr>
          <p:spPr>
            <a:xfrm>
              <a:off x="5908547" y="3404615"/>
              <a:ext cx="300355" cy="304800"/>
            </a:xfrm>
            <a:custGeom>
              <a:avLst/>
              <a:gdLst/>
              <a:ahLst/>
              <a:cxnLst/>
              <a:rect l="l" t="t" r="r" b="b"/>
              <a:pathLst>
                <a:path w="300354" h="304800">
                  <a:moveTo>
                    <a:pt x="150113" y="0"/>
                  </a:moveTo>
                  <a:lnTo>
                    <a:pt x="102656" y="7766"/>
                  </a:lnTo>
                  <a:lnTo>
                    <a:pt x="61447" y="29394"/>
                  </a:lnTo>
                  <a:lnTo>
                    <a:pt x="28955" y="62380"/>
                  </a:lnTo>
                  <a:lnTo>
                    <a:pt x="7650" y="104217"/>
                  </a:lnTo>
                  <a:lnTo>
                    <a:pt x="0" y="152400"/>
                  </a:lnTo>
                  <a:lnTo>
                    <a:pt x="7650" y="200582"/>
                  </a:lnTo>
                  <a:lnTo>
                    <a:pt x="28955" y="242419"/>
                  </a:lnTo>
                  <a:lnTo>
                    <a:pt x="61447" y="275405"/>
                  </a:lnTo>
                  <a:lnTo>
                    <a:pt x="102656" y="297033"/>
                  </a:lnTo>
                  <a:lnTo>
                    <a:pt x="150113" y="304800"/>
                  </a:lnTo>
                  <a:lnTo>
                    <a:pt x="197571" y="297033"/>
                  </a:lnTo>
                  <a:lnTo>
                    <a:pt x="238780" y="275405"/>
                  </a:lnTo>
                  <a:lnTo>
                    <a:pt x="271272" y="242419"/>
                  </a:lnTo>
                  <a:lnTo>
                    <a:pt x="292577" y="200582"/>
                  </a:lnTo>
                  <a:lnTo>
                    <a:pt x="300227" y="152400"/>
                  </a:lnTo>
                  <a:lnTo>
                    <a:pt x="292577" y="104217"/>
                  </a:lnTo>
                  <a:lnTo>
                    <a:pt x="271272" y="62380"/>
                  </a:lnTo>
                  <a:lnTo>
                    <a:pt x="238780" y="29394"/>
                  </a:lnTo>
                  <a:lnTo>
                    <a:pt x="197571" y="7766"/>
                  </a:lnTo>
                  <a:lnTo>
                    <a:pt x="15011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5908547" y="3404615"/>
              <a:ext cx="300355" cy="304800"/>
            </a:xfrm>
            <a:custGeom>
              <a:avLst/>
              <a:gdLst/>
              <a:ahLst/>
              <a:cxnLst/>
              <a:rect l="l" t="t" r="r" b="b"/>
              <a:pathLst>
                <a:path w="300354" h="304800">
                  <a:moveTo>
                    <a:pt x="300227" y="152400"/>
                  </a:moveTo>
                  <a:lnTo>
                    <a:pt x="292577" y="200582"/>
                  </a:lnTo>
                  <a:lnTo>
                    <a:pt x="271272" y="242419"/>
                  </a:lnTo>
                  <a:lnTo>
                    <a:pt x="238780" y="275405"/>
                  </a:lnTo>
                  <a:lnTo>
                    <a:pt x="197571" y="297033"/>
                  </a:lnTo>
                  <a:lnTo>
                    <a:pt x="150113" y="304800"/>
                  </a:lnTo>
                  <a:lnTo>
                    <a:pt x="102656" y="297033"/>
                  </a:lnTo>
                  <a:lnTo>
                    <a:pt x="61447" y="275405"/>
                  </a:lnTo>
                  <a:lnTo>
                    <a:pt x="28955" y="242419"/>
                  </a:lnTo>
                  <a:lnTo>
                    <a:pt x="7650" y="200582"/>
                  </a:lnTo>
                  <a:lnTo>
                    <a:pt x="0" y="152400"/>
                  </a:lnTo>
                  <a:lnTo>
                    <a:pt x="7650" y="104217"/>
                  </a:lnTo>
                  <a:lnTo>
                    <a:pt x="28955" y="62380"/>
                  </a:lnTo>
                  <a:lnTo>
                    <a:pt x="61447" y="29394"/>
                  </a:lnTo>
                  <a:lnTo>
                    <a:pt x="102656" y="7766"/>
                  </a:lnTo>
                  <a:lnTo>
                    <a:pt x="150113" y="0"/>
                  </a:lnTo>
                  <a:lnTo>
                    <a:pt x="197571" y="7766"/>
                  </a:lnTo>
                  <a:lnTo>
                    <a:pt x="238780" y="29394"/>
                  </a:lnTo>
                  <a:lnTo>
                    <a:pt x="271272" y="62380"/>
                  </a:lnTo>
                  <a:lnTo>
                    <a:pt x="292577" y="104217"/>
                  </a:lnTo>
                  <a:lnTo>
                    <a:pt x="300227" y="152400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5711951" y="3883151"/>
              <a:ext cx="568325" cy="358140"/>
            </a:xfrm>
            <a:custGeom>
              <a:avLst/>
              <a:gdLst/>
              <a:ahLst/>
              <a:cxnLst/>
              <a:rect l="l" t="t" r="r" b="b"/>
              <a:pathLst>
                <a:path w="568325" h="358139">
                  <a:moveTo>
                    <a:pt x="391795" y="0"/>
                  </a:moveTo>
                  <a:lnTo>
                    <a:pt x="353756" y="4570"/>
                  </a:lnTo>
                  <a:lnTo>
                    <a:pt x="285728" y="37665"/>
                  </a:lnTo>
                  <a:lnTo>
                    <a:pt x="258190" y="65024"/>
                  </a:lnTo>
                  <a:lnTo>
                    <a:pt x="237083" y="86653"/>
                  </a:lnTo>
                  <a:lnTo>
                    <a:pt x="212677" y="103854"/>
                  </a:lnTo>
                  <a:lnTo>
                    <a:pt x="185628" y="116244"/>
                  </a:lnTo>
                  <a:lnTo>
                    <a:pt x="156590" y="123443"/>
                  </a:lnTo>
                  <a:lnTo>
                    <a:pt x="0" y="147700"/>
                  </a:lnTo>
                  <a:lnTo>
                    <a:pt x="0" y="210439"/>
                  </a:lnTo>
                  <a:lnTo>
                    <a:pt x="151130" y="233806"/>
                  </a:lnTo>
                  <a:lnTo>
                    <a:pt x="211962" y="255222"/>
                  </a:lnTo>
                  <a:lnTo>
                    <a:pt x="261747" y="296925"/>
                  </a:lnTo>
                  <a:lnTo>
                    <a:pt x="297074" y="328543"/>
                  </a:lnTo>
                  <a:lnTo>
                    <a:pt x="337862" y="348864"/>
                  </a:lnTo>
                  <a:lnTo>
                    <a:pt x="381761" y="357727"/>
                  </a:lnTo>
                  <a:lnTo>
                    <a:pt x="426423" y="354969"/>
                  </a:lnTo>
                  <a:lnTo>
                    <a:pt x="469497" y="340429"/>
                  </a:lnTo>
                  <a:lnTo>
                    <a:pt x="508635" y="313944"/>
                  </a:lnTo>
                  <a:lnTo>
                    <a:pt x="535443" y="283823"/>
                  </a:lnTo>
                  <a:lnTo>
                    <a:pt x="554704" y="248713"/>
                  </a:lnTo>
                  <a:lnTo>
                    <a:pt x="565820" y="210056"/>
                  </a:lnTo>
                  <a:lnTo>
                    <a:pt x="568198" y="169291"/>
                  </a:lnTo>
                  <a:lnTo>
                    <a:pt x="559584" y="123669"/>
                  </a:lnTo>
                  <a:lnTo>
                    <a:pt x="540610" y="83039"/>
                  </a:lnTo>
                  <a:lnTo>
                    <a:pt x="512810" y="48879"/>
                  </a:lnTo>
                  <a:lnTo>
                    <a:pt x="477717" y="22667"/>
                  </a:lnTo>
                  <a:lnTo>
                    <a:pt x="436867" y="5881"/>
                  </a:lnTo>
                  <a:lnTo>
                    <a:pt x="391795" y="0"/>
                  </a:lnTo>
                  <a:close/>
                </a:path>
              </a:pathLst>
            </a:custGeom>
            <a:solidFill>
              <a:srgbClr val="0A97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7" name="object 107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5919215" y="3870972"/>
              <a:ext cx="409917" cy="417563"/>
            </a:xfrm>
            <a:prstGeom prst="rect">
              <a:avLst/>
            </a:prstGeom>
          </p:spPr>
        </p:pic>
        <p:pic>
          <p:nvPicPr>
            <p:cNvPr id="108" name="object 108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5926835" y="3874033"/>
              <a:ext cx="394754" cy="464794"/>
            </a:xfrm>
            <a:prstGeom prst="rect">
              <a:avLst/>
            </a:prstGeom>
          </p:spPr>
        </p:pic>
        <p:sp>
          <p:nvSpPr>
            <p:cNvPr id="109" name="object 109"/>
            <p:cNvSpPr/>
            <p:nvPr/>
          </p:nvSpPr>
          <p:spPr>
            <a:xfrm>
              <a:off x="5949695" y="3901439"/>
              <a:ext cx="299085" cy="306705"/>
            </a:xfrm>
            <a:custGeom>
              <a:avLst/>
              <a:gdLst/>
              <a:ahLst/>
              <a:cxnLst/>
              <a:rect l="l" t="t" r="r" b="b"/>
              <a:pathLst>
                <a:path w="299085" h="306704">
                  <a:moveTo>
                    <a:pt x="149351" y="0"/>
                  </a:moveTo>
                  <a:lnTo>
                    <a:pt x="102168" y="7808"/>
                  </a:lnTo>
                  <a:lnTo>
                    <a:pt x="61173" y="29553"/>
                  </a:lnTo>
                  <a:lnTo>
                    <a:pt x="28834" y="62709"/>
                  </a:lnTo>
                  <a:lnTo>
                    <a:pt x="7620" y="104753"/>
                  </a:lnTo>
                  <a:lnTo>
                    <a:pt x="0" y="153162"/>
                  </a:lnTo>
                  <a:lnTo>
                    <a:pt x="7620" y="201570"/>
                  </a:lnTo>
                  <a:lnTo>
                    <a:pt x="28834" y="243614"/>
                  </a:lnTo>
                  <a:lnTo>
                    <a:pt x="61173" y="276770"/>
                  </a:lnTo>
                  <a:lnTo>
                    <a:pt x="102168" y="298515"/>
                  </a:lnTo>
                  <a:lnTo>
                    <a:pt x="149351" y="306324"/>
                  </a:lnTo>
                  <a:lnTo>
                    <a:pt x="196535" y="298515"/>
                  </a:lnTo>
                  <a:lnTo>
                    <a:pt x="237530" y="276770"/>
                  </a:lnTo>
                  <a:lnTo>
                    <a:pt x="269869" y="243614"/>
                  </a:lnTo>
                  <a:lnTo>
                    <a:pt x="291083" y="201570"/>
                  </a:lnTo>
                  <a:lnTo>
                    <a:pt x="298703" y="153162"/>
                  </a:lnTo>
                  <a:lnTo>
                    <a:pt x="291083" y="104753"/>
                  </a:lnTo>
                  <a:lnTo>
                    <a:pt x="269869" y="62709"/>
                  </a:lnTo>
                  <a:lnTo>
                    <a:pt x="237530" y="29553"/>
                  </a:lnTo>
                  <a:lnTo>
                    <a:pt x="196535" y="7808"/>
                  </a:lnTo>
                  <a:lnTo>
                    <a:pt x="14935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5949695" y="3901439"/>
              <a:ext cx="299085" cy="306705"/>
            </a:xfrm>
            <a:custGeom>
              <a:avLst/>
              <a:gdLst/>
              <a:ahLst/>
              <a:cxnLst/>
              <a:rect l="l" t="t" r="r" b="b"/>
              <a:pathLst>
                <a:path w="299085" h="306704">
                  <a:moveTo>
                    <a:pt x="298703" y="153162"/>
                  </a:moveTo>
                  <a:lnTo>
                    <a:pt x="291083" y="201570"/>
                  </a:lnTo>
                  <a:lnTo>
                    <a:pt x="269869" y="243614"/>
                  </a:lnTo>
                  <a:lnTo>
                    <a:pt x="237530" y="276770"/>
                  </a:lnTo>
                  <a:lnTo>
                    <a:pt x="196535" y="298515"/>
                  </a:lnTo>
                  <a:lnTo>
                    <a:pt x="149351" y="306324"/>
                  </a:lnTo>
                  <a:lnTo>
                    <a:pt x="102168" y="298515"/>
                  </a:lnTo>
                  <a:lnTo>
                    <a:pt x="61173" y="276770"/>
                  </a:lnTo>
                  <a:lnTo>
                    <a:pt x="28834" y="243614"/>
                  </a:lnTo>
                  <a:lnTo>
                    <a:pt x="7620" y="201570"/>
                  </a:lnTo>
                  <a:lnTo>
                    <a:pt x="0" y="153162"/>
                  </a:lnTo>
                  <a:lnTo>
                    <a:pt x="7620" y="104753"/>
                  </a:lnTo>
                  <a:lnTo>
                    <a:pt x="28834" y="62709"/>
                  </a:lnTo>
                  <a:lnTo>
                    <a:pt x="61173" y="29553"/>
                  </a:lnTo>
                  <a:lnTo>
                    <a:pt x="102168" y="7808"/>
                  </a:lnTo>
                  <a:lnTo>
                    <a:pt x="149351" y="0"/>
                  </a:lnTo>
                  <a:lnTo>
                    <a:pt x="196535" y="7808"/>
                  </a:lnTo>
                  <a:lnTo>
                    <a:pt x="237530" y="29553"/>
                  </a:lnTo>
                  <a:lnTo>
                    <a:pt x="269869" y="62709"/>
                  </a:lnTo>
                  <a:lnTo>
                    <a:pt x="291083" y="104753"/>
                  </a:lnTo>
                  <a:lnTo>
                    <a:pt x="298703" y="153162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1" name="object 111"/>
          <p:cNvSpPr txBox="1"/>
          <p:nvPr/>
        </p:nvSpPr>
        <p:spPr>
          <a:xfrm>
            <a:off x="6044946" y="3930218"/>
            <a:ext cx="111760" cy="23304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50" spc="-50" dirty="0">
                <a:solidFill>
                  <a:srgbClr val="5F5F5F"/>
                </a:solidFill>
                <a:latin typeface="Gill Sans MT"/>
                <a:cs typeface="Gill Sans MT"/>
              </a:rPr>
              <a:t>3</a:t>
            </a:r>
            <a:endParaRPr sz="1350">
              <a:latin typeface="Gill Sans MT"/>
              <a:cs typeface="Gill Sans MT"/>
            </a:endParaRPr>
          </a:p>
        </p:txBody>
      </p:sp>
      <p:grpSp>
        <p:nvGrpSpPr>
          <p:cNvPr id="112" name="object 112"/>
          <p:cNvGrpSpPr/>
          <p:nvPr/>
        </p:nvGrpSpPr>
        <p:grpSpPr>
          <a:xfrm>
            <a:off x="5245608" y="4212348"/>
            <a:ext cx="617220" cy="467995"/>
            <a:chOff x="5245608" y="4212348"/>
            <a:chExt cx="617220" cy="467995"/>
          </a:xfrm>
        </p:grpSpPr>
        <p:sp>
          <p:nvSpPr>
            <p:cNvPr id="113" name="object 113"/>
            <p:cNvSpPr/>
            <p:nvPr/>
          </p:nvSpPr>
          <p:spPr>
            <a:xfrm>
              <a:off x="5245608" y="4224527"/>
              <a:ext cx="570230" cy="358140"/>
            </a:xfrm>
            <a:custGeom>
              <a:avLst/>
              <a:gdLst/>
              <a:ahLst/>
              <a:cxnLst/>
              <a:rect l="l" t="t" r="r" b="b"/>
              <a:pathLst>
                <a:path w="570229" h="358139">
                  <a:moveTo>
                    <a:pt x="392811" y="0"/>
                  </a:moveTo>
                  <a:lnTo>
                    <a:pt x="354679" y="4570"/>
                  </a:lnTo>
                  <a:lnTo>
                    <a:pt x="286512" y="37665"/>
                  </a:lnTo>
                  <a:lnTo>
                    <a:pt x="258952" y="65024"/>
                  </a:lnTo>
                  <a:lnTo>
                    <a:pt x="237769" y="86653"/>
                  </a:lnTo>
                  <a:lnTo>
                    <a:pt x="213312" y="103854"/>
                  </a:lnTo>
                  <a:lnTo>
                    <a:pt x="186211" y="116244"/>
                  </a:lnTo>
                  <a:lnTo>
                    <a:pt x="157099" y="123444"/>
                  </a:lnTo>
                  <a:lnTo>
                    <a:pt x="0" y="147701"/>
                  </a:lnTo>
                  <a:lnTo>
                    <a:pt x="0" y="210439"/>
                  </a:lnTo>
                  <a:lnTo>
                    <a:pt x="151511" y="233807"/>
                  </a:lnTo>
                  <a:lnTo>
                    <a:pt x="212534" y="255222"/>
                  </a:lnTo>
                  <a:lnTo>
                    <a:pt x="262508" y="296926"/>
                  </a:lnTo>
                  <a:lnTo>
                    <a:pt x="297909" y="328543"/>
                  </a:lnTo>
                  <a:lnTo>
                    <a:pt x="338788" y="348864"/>
                  </a:lnTo>
                  <a:lnTo>
                    <a:pt x="382793" y="357727"/>
                  </a:lnTo>
                  <a:lnTo>
                    <a:pt x="427571" y="354969"/>
                  </a:lnTo>
                  <a:lnTo>
                    <a:pt x="470768" y="340429"/>
                  </a:lnTo>
                  <a:lnTo>
                    <a:pt x="510031" y="313944"/>
                  </a:lnTo>
                  <a:lnTo>
                    <a:pt x="536914" y="283823"/>
                  </a:lnTo>
                  <a:lnTo>
                    <a:pt x="556212" y="248713"/>
                  </a:lnTo>
                  <a:lnTo>
                    <a:pt x="567342" y="210056"/>
                  </a:lnTo>
                  <a:lnTo>
                    <a:pt x="569721" y="169291"/>
                  </a:lnTo>
                  <a:lnTo>
                    <a:pt x="561088" y="123669"/>
                  </a:lnTo>
                  <a:lnTo>
                    <a:pt x="542059" y="83039"/>
                  </a:lnTo>
                  <a:lnTo>
                    <a:pt x="514175" y="48879"/>
                  </a:lnTo>
                  <a:lnTo>
                    <a:pt x="478978" y="22667"/>
                  </a:lnTo>
                  <a:lnTo>
                    <a:pt x="438009" y="5881"/>
                  </a:lnTo>
                  <a:lnTo>
                    <a:pt x="392811" y="0"/>
                  </a:lnTo>
                  <a:close/>
                </a:path>
              </a:pathLst>
            </a:custGeom>
            <a:solidFill>
              <a:srgbClr val="0A97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4" name="object 114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5452872" y="4212348"/>
              <a:ext cx="409917" cy="417563"/>
            </a:xfrm>
            <a:prstGeom prst="rect">
              <a:avLst/>
            </a:prstGeom>
          </p:spPr>
        </p:pic>
        <p:pic>
          <p:nvPicPr>
            <p:cNvPr id="115" name="object 115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5458968" y="4215409"/>
              <a:ext cx="396252" cy="464794"/>
            </a:xfrm>
            <a:prstGeom prst="rect">
              <a:avLst/>
            </a:prstGeom>
          </p:spPr>
        </p:pic>
        <p:sp>
          <p:nvSpPr>
            <p:cNvPr id="116" name="object 116"/>
            <p:cNvSpPr/>
            <p:nvPr/>
          </p:nvSpPr>
          <p:spPr>
            <a:xfrm>
              <a:off x="5483352" y="4242815"/>
              <a:ext cx="299085" cy="306705"/>
            </a:xfrm>
            <a:custGeom>
              <a:avLst/>
              <a:gdLst/>
              <a:ahLst/>
              <a:cxnLst/>
              <a:rect l="l" t="t" r="r" b="b"/>
              <a:pathLst>
                <a:path w="299085" h="306704">
                  <a:moveTo>
                    <a:pt x="149351" y="0"/>
                  </a:moveTo>
                  <a:lnTo>
                    <a:pt x="102168" y="7808"/>
                  </a:lnTo>
                  <a:lnTo>
                    <a:pt x="61173" y="29553"/>
                  </a:lnTo>
                  <a:lnTo>
                    <a:pt x="28834" y="62709"/>
                  </a:lnTo>
                  <a:lnTo>
                    <a:pt x="7620" y="104753"/>
                  </a:lnTo>
                  <a:lnTo>
                    <a:pt x="0" y="153161"/>
                  </a:lnTo>
                  <a:lnTo>
                    <a:pt x="7620" y="201570"/>
                  </a:lnTo>
                  <a:lnTo>
                    <a:pt x="28834" y="243614"/>
                  </a:lnTo>
                  <a:lnTo>
                    <a:pt x="61173" y="276770"/>
                  </a:lnTo>
                  <a:lnTo>
                    <a:pt x="102168" y="298515"/>
                  </a:lnTo>
                  <a:lnTo>
                    <a:pt x="149351" y="306323"/>
                  </a:lnTo>
                  <a:lnTo>
                    <a:pt x="196535" y="298515"/>
                  </a:lnTo>
                  <a:lnTo>
                    <a:pt x="237530" y="276770"/>
                  </a:lnTo>
                  <a:lnTo>
                    <a:pt x="269869" y="243614"/>
                  </a:lnTo>
                  <a:lnTo>
                    <a:pt x="291083" y="201570"/>
                  </a:lnTo>
                  <a:lnTo>
                    <a:pt x="298703" y="153161"/>
                  </a:lnTo>
                  <a:lnTo>
                    <a:pt x="291083" y="104753"/>
                  </a:lnTo>
                  <a:lnTo>
                    <a:pt x="269869" y="62709"/>
                  </a:lnTo>
                  <a:lnTo>
                    <a:pt x="237530" y="29553"/>
                  </a:lnTo>
                  <a:lnTo>
                    <a:pt x="196535" y="7808"/>
                  </a:lnTo>
                  <a:lnTo>
                    <a:pt x="14935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7"/>
            <p:cNvSpPr/>
            <p:nvPr/>
          </p:nvSpPr>
          <p:spPr>
            <a:xfrm>
              <a:off x="5483352" y="4242815"/>
              <a:ext cx="299085" cy="306705"/>
            </a:xfrm>
            <a:custGeom>
              <a:avLst/>
              <a:gdLst/>
              <a:ahLst/>
              <a:cxnLst/>
              <a:rect l="l" t="t" r="r" b="b"/>
              <a:pathLst>
                <a:path w="299085" h="306704">
                  <a:moveTo>
                    <a:pt x="298703" y="153161"/>
                  </a:moveTo>
                  <a:lnTo>
                    <a:pt x="291083" y="201570"/>
                  </a:lnTo>
                  <a:lnTo>
                    <a:pt x="269869" y="243614"/>
                  </a:lnTo>
                  <a:lnTo>
                    <a:pt x="237530" y="276770"/>
                  </a:lnTo>
                  <a:lnTo>
                    <a:pt x="196535" y="298515"/>
                  </a:lnTo>
                  <a:lnTo>
                    <a:pt x="149351" y="306323"/>
                  </a:lnTo>
                  <a:lnTo>
                    <a:pt x="102168" y="298515"/>
                  </a:lnTo>
                  <a:lnTo>
                    <a:pt x="61173" y="276770"/>
                  </a:lnTo>
                  <a:lnTo>
                    <a:pt x="28834" y="243614"/>
                  </a:lnTo>
                  <a:lnTo>
                    <a:pt x="7620" y="201570"/>
                  </a:lnTo>
                  <a:lnTo>
                    <a:pt x="0" y="153161"/>
                  </a:lnTo>
                  <a:lnTo>
                    <a:pt x="7620" y="104753"/>
                  </a:lnTo>
                  <a:lnTo>
                    <a:pt x="28834" y="62709"/>
                  </a:lnTo>
                  <a:lnTo>
                    <a:pt x="61173" y="29553"/>
                  </a:lnTo>
                  <a:lnTo>
                    <a:pt x="102168" y="7808"/>
                  </a:lnTo>
                  <a:lnTo>
                    <a:pt x="149351" y="0"/>
                  </a:lnTo>
                  <a:lnTo>
                    <a:pt x="196535" y="7808"/>
                  </a:lnTo>
                  <a:lnTo>
                    <a:pt x="237530" y="29553"/>
                  </a:lnTo>
                  <a:lnTo>
                    <a:pt x="269869" y="62709"/>
                  </a:lnTo>
                  <a:lnTo>
                    <a:pt x="291083" y="104753"/>
                  </a:lnTo>
                  <a:lnTo>
                    <a:pt x="298703" y="153161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8" name="object 118"/>
          <p:cNvSpPr txBox="1"/>
          <p:nvPr/>
        </p:nvSpPr>
        <p:spPr>
          <a:xfrm>
            <a:off x="5577332" y="4272152"/>
            <a:ext cx="111760" cy="2324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50" spc="-50" dirty="0">
                <a:solidFill>
                  <a:srgbClr val="5F5F5F"/>
                </a:solidFill>
                <a:latin typeface="Gill Sans MT"/>
                <a:cs typeface="Gill Sans MT"/>
              </a:rPr>
              <a:t>4</a:t>
            </a:r>
            <a:endParaRPr sz="1350">
              <a:latin typeface="Gill Sans MT"/>
              <a:cs typeface="Gill Sans MT"/>
            </a:endParaRPr>
          </a:p>
        </p:txBody>
      </p:sp>
      <p:grpSp>
        <p:nvGrpSpPr>
          <p:cNvPr id="119" name="object 119"/>
          <p:cNvGrpSpPr/>
          <p:nvPr/>
        </p:nvGrpSpPr>
        <p:grpSpPr>
          <a:xfrm>
            <a:off x="5242559" y="5798820"/>
            <a:ext cx="619125" cy="467995"/>
            <a:chOff x="5242559" y="5798820"/>
            <a:chExt cx="619125" cy="467995"/>
          </a:xfrm>
        </p:grpSpPr>
        <p:sp>
          <p:nvSpPr>
            <p:cNvPr id="120" name="object 120"/>
            <p:cNvSpPr/>
            <p:nvPr/>
          </p:nvSpPr>
          <p:spPr>
            <a:xfrm>
              <a:off x="5242559" y="5804916"/>
              <a:ext cx="570230" cy="358140"/>
            </a:xfrm>
            <a:custGeom>
              <a:avLst/>
              <a:gdLst/>
              <a:ahLst/>
              <a:cxnLst/>
              <a:rect l="l" t="t" r="r" b="b"/>
              <a:pathLst>
                <a:path w="570229" h="358139">
                  <a:moveTo>
                    <a:pt x="392811" y="0"/>
                  </a:moveTo>
                  <a:lnTo>
                    <a:pt x="354679" y="4569"/>
                  </a:lnTo>
                  <a:lnTo>
                    <a:pt x="286512" y="37668"/>
                  </a:lnTo>
                  <a:lnTo>
                    <a:pt x="258952" y="64998"/>
                  </a:lnTo>
                  <a:lnTo>
                    <a:pt x="237769" y="86627"/>
                  </a:lnTo>
                  <a:lnTo>
                    <a:pt x="213312" y="103832"/>
                  </a:lnTo>
                  <a:lnTo>
                    <a:pt x="186211" y="116240"/>
                  </a:lnTo>
                  <a:lnTo>
                    <a:pt x="157099" y="123482"/>
                  </a:lnTo>
                  <a:lnTo>
                    <a:pt x="0" y="147739"/>
                  </a:lnTo>
                  <a:lnTo>
                    <a:pt x="0" y="210388"/>
                  </a:lnTo>
                  <a:lnTo>
                    <a:pt x="151511" y="233807"/>
                  </a:lnTo>
                  <a:lnTo>
                    <a:pt x="212534" y="255258"/>
                  </a:lnTo>
                  <a:lnTo>
                    <a:pt x="262509" y="296875"/>
                  </a:lnTo>
                  <a:lnTo>
                    <a:pt x="297909" y="328519"/>
                  </a:lnTo>
                  <a:lnTo>
                    <a:pt x="338788" y="348860"/>
                  </a:lnTo>
                  <a:lnTo>
                    <a:pt x="382793" y="357733"/>
                  </a:lnTo>
                  <a:lnTo>
                    <a:pt x="427571" y="354978"/>
                  </a:lnTo>
                  <a:lnTo>
                    <a:pt x="470768" y="340431"/>
                  </a:lnTo>
                  <a:lnTo>
                    <a:pt x="510031" y="313931"/>
                  </a:lnTo>
                  <a:lnTo>
                    <a:pt x="536914" y="283784"/>
                  </a:lnTo>
                  <a:lnTo>
                    <a:pt x="556212" y="248675"/>
                  </a:lnTo>
                  <a:lnTo>
                    <a:pt x="567342" y="210046"/>
                  </a:lnTo>
                  <a:lnTo>
                    <a:pt x="569722" y="169341"/>
                  </a:lnTo>
                  <a:lnTo>
                    <a:pt x="561133" y="123678"/>
                  </a:lnTo>
                  <a:lnTo>
                    <a:pt x="542115" y="83014"/>
                  </a:lnTo>
                  <a:lnTo>
                    <a:pt x="514223" y="48833"/>
                  </a:lnTo>
                  <a:lnTo>
                    <a:pt x="479006" y="22615"/>
                  </a:lnTo>
                  <a:lnTo>
                    <a:pt x="438018" y="5843"/>
                  </a:lnTo>
                  <a:lnTo>
                    <a:pt x="392811" y="0"/>
                  </a:lnTo>
                  <a:close/>
                </a:path>
              </a:pathLst>
            </a:custGeom>
            <a:solidFill>
              <a:srgbClr val="037C3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1" name="object 121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5451347" y="5798820"/>
              <a:ext cx="409917" cy="417563"/>
            </a:xfrm>
            <a:prstGeom prst="rect">
              <a:avLst/>
            </a:prstGeom>
          </p:spPr>
        </p:pic>
        <p:pic>
          <p:nvPicPr>
            <p:cNvPr id="122" name="object 122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5458967" y="5801868"/>
              <a:ext cx="394754" cy="464794"/>
            </a:xfrm>
            <a:prstGeom prst="rect">
              <a:avLst/>
            </a:prstGeom>
          </p:spPr>
        </p:pic>
        <p:sp>
          <p:nvSpPr>
            <p:cNvPr id="123" name="object 123"/>
            <p:cNvSpPr/>
            <p:nvPr/>
          </p:nvSpPr>
          <p:spPr>
            <a:xfrm>
              <a:off x="5481827" y="5829300"/>
              <a:ext cx="299085" cy="306705"/>
            </a:xfrm>
            <a:custGeom>
              <a:avLst/>
              <a:gdLst/>
              <a:ahLst/>
              <a:cxnLst/>
              <a:rect l="l" t="t" r="r" b="b"/>
              <a:pathLst>
                <a:path w="299085" h="306704">
                  <a:moveTo>
                    <a:pt x="149351" y="0"/>
                  </a:moveTo>
                  <a:lnTo>
                    <a:pt x="102168" y="7807"/>
                  </a:lnTo>
                  <a:lnTo>
                    <a:pt x="61173" y="29549"/>
                  </a:lnTo>
                  <a:lnTo>
                    <a:pt x="28834" y="62704"/>
                  </a:lnTo>
                  <a:lnTo>
                    <a:pt x="7620" y="104748"/>
                  </a:lnTo>
                  <a:lnTo>
                    <a:pt x="0" y="153162"/>
                  </a:lnTo>
                  <a:lnTo>
                    <a:pt x="7619" y="201575"/>
                  </a:lnTo>
                  <a:lnTo>
                    <a:pt x="28834" y="243619"/>
                  </a:lnTo>
                  <a:lnTo>
                    <a:pt x="61173" y="276774"/>
                  </a:lnTo>
                  <a:lnTo>
                    <a:pt x="102168" y="298516"/>
                  </a:lnTo>
                  <a:lnTo>
                    <a:pt x="149351" y="306323"/>
                  </a:lnTo>
                  <a:lnTo>
                    <a:pt x="196535" y="298516"/>
                  </a:lnTo>
                  <a:lnTo>
                    <a:pt x="237530" y="276774"/>
                  </a:lnTo>
                  <a:lnTo>
                    <a:pt x="269869" y="243619"/>
                  </a:lnTo>
                  <a:lnTo>
                    <a:pt x="291084" y="201575"/>
                  </a:lnTo>
                  <a:lnTo>
                    <a:pt x="298704" y="153162"/>
                  </a:lnTo>
                  <a:lnTo>
                    <a:pt x="291084" y="104748"/>
                  </a:lnTo>
                  <a:lnTo>
                    <a:pt x="269869" y="62704"/>
                  </a:lnTo>
                  <a:lnTo>
                    <a:pt x="237530" y="29549"/>
                  </a:lnTo>
                  <a:lnTo>
                    <a:pt x="196535" y="7807"/>
                  </a:lnTo>
                  <a:lnTo>
                    <a:pt x="14935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124"/>
            <p:cNvSpPr/>
            <p:nvPr/>
          </p:nvSpPr>
          <p:spPr>
            <a:xfrm>
              <a:off x="5481827" y="5829300"/>
              <a:ext cx="299085" cy="306705"/>
            </a:xfrm>
            <a:custGeom>
              <a:avLst/>
              <a:gdLst/>
              <a:ahLst/>
              <a:cxnLst/>
              <a:rect l="l" t="t" r="r" b="b"/>
              <a:pathLst>
                <a:path w="299085" h="306704">
                  <a:moveTo>
                    <a:pt x="298704" y="153162"/>
                  </a:moveTo>
                  <a:lnTo>
                    <a:pt x="291084" y="201575"/>
                  </a:lnTo>
                  <a:lnTo>
                    <a:pt x="269869" y="243619"/>
                  </a:lnTo>
                  <a:lnTo>
                    <a:pt x="237530" y="276774"/>
                  </a:lnTo>
                  <a:lnTo>
                    <a:pt x="196535" y="298516"/>
                  </a:lnTo>
                  <a:lnTo>
                    <a:pt x="149351" y="306323"/>
                  </a:lnTo>
                  <a:lnTo>
                    <a:pt x="102168" y="298516"/>
                  </a:lnTo>
                  <a:lnTo>
                    <a:pt x="61173" y="276774"/>
                  </a:lnTo>
                  <a:lnTo>
                    <a:pt x="28834" y="243619"/>
                  </a:lnTo>
                  <a:lnTo>
                    <a:pt x="7619" y="201575"/>
                  </a:lnTo>
                  <a:lnTo>
                    <a:pt x="0" y="153162"/>
                  </a:lnTo>
                  <a:lnTo>
                    <a:pt x="7620" y="104748"/>
                  </a:lnTo>
                  <a:lnTo>
                    <a:pt x="28834" y="62704"/>
                  </a:lnTo>
                  <a:lnTo>
                    <a:pt x="61173" y="29549"/>
                  </a:lnTo>
                  <a:lnTo>
                    <a:pt x="102168" y="7807"/>
                  </a:lnTo>
                  <a:lnTo>
                    <a:pt x="149351" y="0"/>
                  </a:lnTo>
                  <a:lnTo>
                    <a:pt x="196535" y="7807"/>
                  </a:lnTo>
                  <a:lnTo>
                    <a:pt x="237530" y="29549"/>
                  </a:lnTo>
                  <a:lnTo>
                    <a:pt x="269869" y="62704"/>
                  </a:lnTo>
                  <a:lnTo>
                    <a:pt x="291084" y="104748"/>
                  </a:lnTo>
                  <a:lnTo>
                    <a:pt x="298704" y="153162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5" name="object 125"/>
          <p:cNvSpPr txBox="1"/>
          <p:nvPr/>
        </p:nvSpPr>
        <p:spPr>
          <a:xfrm>
            <a:off x="5577078" y="5859271"/>
            <a:ext cx="111760" cy="2324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50" spc="-50" dirty="0">
                <a:solidFill>
                  <a:srgbClr val="5F5F5F"/>
                </a:solidFill>
                <a:latin typeface="Gill Sans MT"/>
                <a:cs typeface="Gill Sans MT"/>
              </a:rPr>
              <a:t>2</a:t>
            </a:r>
            <a:endParaRPr sz="1350">
              <a:latin typeface="Gill Sans MT"/>
              <a:cs typeface="Gill Sans MT"/>
            </a:endParaRPr>
          </a:p>
        </p:txBody>
      </p:sp>
      <p:sp>
        <p:nvSpPr>
          <p:cNvPr id="133" name="object 13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69047" rIns="0" bIns="0" rtlCol="0">
            <a:spAutoFit/>
          </a:bodyPr>
          <a:lstStyle/>
          <a:p>
            <a:pPr marL="2417445">
              <a:lnSpc>
                <a:spcPct val="100000"/>
              </a:lnSpc>
              <a:spcBef>
                <a:spcPts val="100"/>
              </a:spcBef>
            </a:pPr>
            <a:fld id="{81D60167-4931-47E6-BA6A-407CBD079E47}" type="slidenum">
              <a:rPr spc="-25" dirty="0"/>
              <a:t>118</a:t>
            </a:fld>
            <a:endParaRPr spc="-25" dirty="0"/>
          </a:p>
        </p:txBody>
      </p:sp>
      <p:sp>
        <p:nvSpPr>
          <p:cNvPr id="134" name="object 13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/>
              <a:t>©</a:t>
            </a:r>
            <a:r>
              <a:rPr spc="-15" dirty="0"/>
              <a:t> </a:t>
            </a:r>
            <a:r>
              <a:rPr dirty="0"/>
              <a:t>The</a:t>
            </a:r>
            <a:r>
              <a:rPr spc="-30" dirty="0"/>
              <a:t> </a:t>
            </a:r>
            <a:r>
              <a:rPr dirty="0"/>
              <a:t>KPI</a:t>
            </a:r>
            <a:r>
              <a:rPr spc="-5" dirty="0"/>
              <a:t> </a:t>
            </a:r>
            <a:r>
              <a:rPr dirty="0"/>
              <a:t>Institute</a:t>
            </a:r>
            <a:r>
              <a:rPr spc="-20" dirty="0"/>
              <a:t> 2023</a:t>
            </a:r>
          </a:p>
        </p:txBody>
      </p:sp>
      <p:sp>
        <p:nvSpPr>
          <p:cNvPr id="126" name="object 126"/>
          <p:cNvSpPr txBox="1"/>
          <p:nvPr/>
        </p:nvSpPr>
        <p:spPr>
          <a:xfrm>
            <a:off x="5844921" y="1855470"/>
            <a:ext cx="79438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5F5F5F"/>
                </a:solidFill>
                <a:latin typeface="Tahoma"/>
                <a:cs typeface="Tahoma"/>
              </a:rPr>
              <a:t>KPI</a:t>
            </a:r>
            <a:r>
              <a:rPr sz="1400" spc="-15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35" dirty="0">
                <a:solidFill>
                  <a:srgbClr val="5F5F5F"/>
                </a:solidFill>
                <a:latin typeface="Tahoma"/>
                <a:cs typeface="Tahoma"/>
              </a:rPr>
              <a:t>EXPO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127" name="object 127"/>
          <p:cNvSpPr txBox="1"/>
          <p:nvPr/>
        </p:nvSpPr>
        <p:spPr>
          <a:xfrm>
            <a:off x="5648705" y="2305050"/>
            <a:ext cx="141795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5F5F5F"/>
                </a:solidFill>
                <a:latin typeface="Tahoma"/>
                <a:cs typeface="Tahoma"/>
              </a:rPr>
              <a:t>KPI</a:t>
            </a:r>
            <a:r>
              <a:rPr sz="1400" spc="-15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5F5F5F"/>
                </a:solidFill>
                <a:latin typeface="Tahoma"/>
                <a:cs typeface="Tahoma"/>
              </a:rPr>
              <a:t>CLUSTERING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128" name="object 128"/>
          <p:cNvSpPr txBox="1"/>
          <p:nvPr/>
        </p:nvSpPr>
        <p:spPr>
          <a:xfrm>
            <a:off x="5897371" y="4346194"/>
            <a:ext cx="234251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5F5F5F"/>
                </a:solidFill>
                <a:latin typeface="Tahoma"/>
                <a:cs typeface="Tahoma"/>
              </a:rPr>
              <a:t>KPI</a:t>
            </a:r>
            <a:r>
              <a:rPr sz="1400" spc="1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5F5F5F"/>
                </a:solidFill>
                <a:latin typeface="Tahoma"/>
                <a:cs typeface="Tahoma"/>
              </a:rPr>
              <a:t>SELECTION</a:t>
            </a:r>
            <a:r>
              <a:rPr sz="1400" spc="-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60" dirty="0">
                <a:solidFill>
                  <a:srgbClr val="5F5F5F"/>
                </a:solidFill>
                <a:latin typeface="Tahoma"/>
                <a:cs typeface="Tahoma"/>
              </a:rPr>
              <a:t>WORKSHOP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129" name="object 129"/>
          <p:cNvSpPr txBox="1"/>
          <p:nvPr/>
        </p:nvSpPr>
        <p:spPr>
          <a:xfrm>
            <a:off x="5744083" y="3035630"/>
            <a:ext cx="2782570" cy="6381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10" dirty="0">
                <a:solidFill>
                  <a:srgbClr val="5F5F5F"/>
                </a:solidFill>
                <a:latin typeface="Tahoma"/>
                <a:cs typeface="Tahoma"/>
              </a:rPr>
              <a:t>RELEVANT</a:t>
            </a:r>
            <a:r>
              <a:rPr sz="1400" spc="3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10" dirty="0">
                <a:solidFill>
                  <a:srgbClr val="5F5F5F"/>
                </a:solidFill>
                <a:latin typeface="Tahoma"/>
                <a:cs typeface="Tahoma"/>
              </a:rPr>
              <a:t>QUESTIONS</a:t>
            </a:r>
            <a:r>
              <a:rPr sz="1400" spc="3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50" dirty="0">
                <a:solidFill>
                  <a:srgbClr val="5F5F5F"/>
                </a:solidFill>
                <a:latin typeface="Tahoma"/>
                <a:cs typeface="Tahoma"/>
              </a:rPr>
              <a:t>FRAMING</a:t>
            </a:r>
            <a:endParaRPr sz="1400">
              <a:latin typeface="Tahoma"/>
              <a:cs typeface="Tahoma"/>
            </a:endParaRPr>
          </a:p>
          <a:p>
            <a:pPr marL="272415">
              <a:lnSpc>
                <a:spcPct val="100000"/>
              </a:lnSpc>
              <a:spcBef>
                <a:spcPts val="1455"/>
              </a:spcBef>
              <a:tabLst>
                <a:tab pos="553085" algn="l"/>
              </a:tabLst>
            </a:pPr>
            <a:r>
              <a:rPr sz="2025" spc="-75" baseline="2057" dirty="0">
                <a:solidFill>
                  <a:srgbClr val="5F5F5F"/>
                </a:solidFill>
                <a:latin typeface="Gill Sans MT"/>
                <a:cs typeface="Gill Sans MT"/>
              </a:rPr>
              <a:t>2</a:t>
            </a:r>
            <a:r>
              <a:rPr sz="2025" baseline="2057" dirty="0">
                <a:solidFill>
                  <a:srgbClr val="5F5F5F"/>
                </a:solidFill>
                <a:latin typeface="Gill Sans MT"/>
                <a:cs typeface="Gill Sans MT"/>
              </a:rPr>
              <a:t>	</a:t>
            </a:r>
            <a:r>
              <a:rPr sz="1400" spc="55" dirty="0">
                <a:solidFill>
                  <a:srgbClr val="5F5F5F"/>
                </a:solidFill>
                <a:latin typeface="Tahoma"/>
                <a:cs typeface="Tahoma"/>
              </a:rPr>
              <a:t>VALUE</a:t>
            </a:r>
            <a:r>
              <a:rPr sz="1400" spc="-17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80" dirty="0">
                <a:solidFill>
                  <a:srgbClr val="5F5F5F"/>
                </a:solidFill>
                <a:latin typeface="Tahoma"/>
                <a:cs typeface="Tahoma"/>
              </a:rPr>
              <a:t>FLOW</a:t>
            </a:r>
            <a:r>
              <a:rPr sz="1400" spc="-16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5F5F5F"/>
                </a:solidFill>
                <a:latin typeface="Tahoma"/>
                <a:cs typeface="Tahoma"/>
              </a:rPr>
              <a:t>ANALYSIS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130" name="object 130"/>
          <p:cNvSpPr txBox="1"/>
          <p:nvPr/>
        </p:nvSpPr>
        <p:spPr>
          <a:xfrm>
            <a:off x="6382258" y="3939285"/>
            <a:ext cx="134937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5F5F5F"/>
                </a:solidFill>
                <a:latin typeface="Tahoma"/>
                <a:cs typeface="Tahoma"/>
              </a:rPr>
              <a:t>KPI</a:t>
            </a:r>
            <a:r>
              <a:rPr sz="1400" spc="-15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50" dirty="0">
                <a:solidFill>
                  <a:srgbClr val="5F5F5F"/>
                </a:solidFill>
                <a:latin typeface="Tahoma"/>
                <a:cs typeface="Tahoma"/>
              </a:rPr>
              <a:t>BALANCING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131" name="object 131"/>
          <p:cNvSpPr txBox="1"/>
          <p:nvPr/>
        </p:nvSpPr>
        <p:spPr>
          <a:xfrm>
            <a:off x="5862954" y="5221351"/>
            <a:ext cx="192087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5F5F5F"/>
                </a:solidFill>
                <a:latin typeface="Tahoma"/>
                <a:cs typeface="Tahoma"/>
              </a:rPr>
              <a:t>KPI</a:t>
            </a:r>
            <a:r>
              <a:rPr sz="1400" spc="-15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70" dirty="0">
                <a:solidFill>
                  <a:srgbClr val="5F5F5F"/>
                </a:solidFill>
                <a:latin typeface="Tahoma"/>
                <a:cs typeface="Tahoma"/>
              </a:rPr>
              <a:t>DOCUMENTATION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132" name="object 132"/>
          <p:cNvSpPr txBox="1"/>
          <p:nvPr/>
        </p:nvSpPr>
        <p:spPr>
          <a:xfrm>
            <a:off x="5932170" y="5861405"/>
            <a:ext cx="254571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400" spc="-20" dirty="0">
                <a:solidFill>
                  <a:srgbClr val="5F5F5F"/>
                </a:solidFill>
                <a:latin typeface="Tahoma"/>
                <a:cs typeface="Tahoma"/>
              </a:rPr>
              <a:t>FIRST</a:t>
            </a:r>
            <a:r>
              <a:rPr sz="1400" spc="-14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70" dirty="0">
                <a:solidFill>
                  <a:srgbClr val="5F5F5F"/>
                </a:solidFill>
                <a:latin typeface="Tahoma"/>
                <a:cs typeface="Tahoma"/>
              </a:rPr>
              <a:t>PERFORMANCE</a:t>
            </a:r>
            <a:r>
              <a:rPr sz="1400" spc="-13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5F5F5F"/>
                </a:solidFill>
                <a:latin typeface="Tahoma"/>
                <a:cs typeface="Tahoma"/>
              </a:rPr>
              <a:t>REVIEW </a:t>
            </a:r>
            <a:r>
              <a:rPr sz="1400" spc="40" dirty="0">
                <a:solidFill>
                  <a:srgbClr val="5F5F5F"/>
                </a:solidFill>
                <a:latin typeface="Tahoma"/>
                <a:cs typeface="Tahoma"/>
              </a:rPr>
              <a:t>MEETING</a:t>
            </a:r>
            <a:endParaRPr sz="14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09258" rIns="0" bIns="0" rtlCol="0">
            <a:spAutoFit/>
          </a:bodyPr>
          <a:lstStyle/>
          <a:p>
            <a:pPr marL="31115">
              <a:lnSpc>
                <a:spcPct val="100000"/>
              </a:lnSpc>
              <a:spcBef>
                <a:spcPts val="100"/>
              </a:spcBef>
            </a:pPr>
            <a:r>
              <a:rPr spc="270" dirty="0"/>
              <a:t>KPI</a:t>
            </a:r>
            <a:r>
              <a:rPr spc="-10" dirty="0"/>
              <a:t> </a:t>
            </a:r>
            <a:r>
              <a:rPr spc="190" dirty="0"/>
              <a:t>SELECTION</a:t>
            </a:r>
            <a:r>
              <a:rPr spc="5" dirty="0"/>
              <a:t> </a:t>
            </a:r>
            <a:r>
              <a:rPr spc="145" dirty="0"/>
              <a:t>PROCESS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370395" y="1365503"/>
            <a:ext cx="5085715" cy="4124325"/>
            <a:chOff x="370395" y="1365503"/>
            <a:chExt cx="5085715" cy="4124325"/>
          </a:xfrm>
        </p:grpSpPr>
        <p:sp>
          <p:nvSpPr>
            <p:cNvPr id="4" name="object 4"/>
            <p:cNvSpPr/>
            <p:nvPr/>
          </p:nvSpPr>
          <p:spPr>
            <a:xfrm>
              <a:off x="384048" y="1781555"/>
              <a:ext cx="2905125" cy="3438525"/>
            </a:xfrm>
            <a:custGeom>
              <a:avLst/>
              <a:gdLst/>
              <a:ahLst/>
              <a:cxnLst/>
              <a:rect l="l" t="t" r="r" b="b"/>
              <a:pathLst>
                <a:path w="2905125" h="3438525">
                  <a:moveTo>
                    <a:pt x="1920239" y="513588"/>
                  </a:moveTo>
                  <a:lnTo>
                    <a:pt x="2375535" y="0"/>
                  </a:lnTo>
                  <a:lnTo>
                    <a:pt x="2904743" y="0"/>
                  </a:lnTo>
                </a:path>
                <a:path w="2905125" h="3438525">
                  <a:moveTo>
                    <a:pt x="2575560" y="2120646"/>
                  </a:moveTo>
                  <a:lnTo>
                    <a:pt x="2574710" y="2168942"/>
                  </a:lnTo>
                  <a:lnTo>
                    <a:pt x="2572182" y="2216801"/>
                  </a:lnTo>
                  <a:lnTo>
                    <a:pt x="2568003" y="2264193"/>
                  </a:lnTo>
                  <a:lnTo>
                    <a:pt x="2562203" y="2311087"/>
                  </a:lnTo>
                  <a:lnTo>
                    <a:pt x="2554811" y="2357454"/>
                  </a:lnTo>
                  <a:lnTo>
                    <a:pt x="2545856" y="2403264"/>
                  </a:lnTo>
                  <a:lnTo>
                    <a:pt x="2535368" y="2448488"/>
                  </a:lnTo>
                  <a:lnTo>
                    <a:pt x="2523374" y="2493096"/>
                  </a:lnTo>
                  <a:lnTo>
                    <a:pt x="2509906" y="2537057"/>
                  </a:lnTo>
                  <a:lnTo>
                    <a:pt x="2494990" y="2580343"/>
                  </a:lnTo>
                  <a:lnTo>
                    <a:pt x="2478658" y="2622922"/>
                  </a:lnTo>
                  <a:lnTo>
                    <a:pt x="2460937" y="2664767"/>
                  </a:lnTo>
                  <a:lnTo>
                    <a:pt x="2441856" y="2705846"/>
                  </a:lnTo>
                  <a:lnTo>
                    <a:pt x="2421446" y="2746130"/>
                  </a:lnTo>
                  <a:lnTo>
                    <a:pt x="2399735" y="2785589"/>
                  </a:lnTo>
                  <a:lnTo>
                    <a:pt x="2376752" y="2824194"/>
                  </a:lnTo>
                  <a:lnTo>
                    <a:pt x="2352526" y="2861914"/>
                  </a:lnTo>
                  <a:lnTo>
                    <a:pt x="2327087" y="2898721"/>
                  </a:lnTo>
                  <a:lnTo>
                    <a:pt x="2300462" y="2934583"/>
                  </a:lnTo>
                  <a:lnTo>
                    <a:pt x="2272683" y="2969472"/>
                  </a:lnTo>
                  <a:lnTo>
                    <a:pt x="2243777" y="3003357"/>
                  </a:lnTo>
                  <a:lnTo>
                    <a:pt x="2213774" y="3036209"/>
                  </a:lnTo>
                  <a:lnTo>
                    <a:pt x="2182702" y="3067998"/>
                  </a:lnTo>
                  <a:lnTo>
                    <a:pt x="2150592" y="3098694"/>
                  </a:lnTo>
                  <a:lnTo>
                    <a:pt x="2117471" y="3128268"/>
                  </a:lnTo>
                  <a:lnTo>
                    <a:pt x="2083370" y="3156689"/>
                  </a:lnTo>
                  <a:lnTo>
                    <a:pt x="2048316" y="3183928"/>
                  </a:lnTo>
                  <a:lnTo>
                    <a:pt x="2012341" y="3209955"/>
                  </a:lnTo>
                  <a:lnTo>
                    <a:pt x="1975471" y="3234741"/>
                  </a:lnTo>
                  <a:lnTo>
                    <a:pt x="1937737" y="3258255"/>
                  </a:lnTo>
                  <a:lnTo>
                    <a:pt x="1899168" y="3280468"/>
                  </a:lnTo>
                  <a:lnTo>
                    <a:pt x="1859792" y="3301350"/>
                  </a:lnTo>
                  <a:lnTo>
                    <a:pt x="1819640" y="3320871"/>
                  </a:lnTo>
                  <a:lnTo>
                    <a:pt x="1778739" y="3339001"/>
                  </a:lnTo>
                  <a:lnTo>
                    <a:pt x="1737119" y="3355712"/>
                  </a:lnTo>
                  <a:lnTo>
                    <a:pt x="1694809" y="3370972"/>
                  </a:lnTo>
                  <a:lnTo>
                    <a:pt x="1651839" y="3384752"/>
                  </a:lnTo>
                  <a:lnTo>
                    <a:pt x="1608237" y="3397022"/>
                  </a:lnTo>
                  <a:lnTo>
                    <a:pt x="1564032" y="3407753"/>
                  </a:lnTo>
                  <a:lnTo>
                    <a:pt x="1519254" y="3416915"/>
                  </a:lnTo>
                  <a:lnTo>
                    <a:pt x="1473931" y="3424478"/>
                  </a:lnTo>
                  <a:lnTo>
                    <a:pt x="1428094" y="3430412"/>
                  </a:lnTo>
                  <a:lnTo>
                    <a:pt x="1381770" y="3434687"/>
                  </a:lnTo>
                  <a:lnTo>
                    <a:pt x="1334989" y="3437275"/>
                  </a:lnTo>
                  <a:lnTo>
                    <a:pt x="1287780" y="3438144"/>
                  </a:lnTo>
                  <a:lnTo>
                    <a:pt x="1240569" y="3437275"/>
                  </a:lnTo>
                  <a:lnTo>
                    <a:pt x="1193786" y="3434687"/>
                  </a:lnTo>
                  <a:lnTo>
                    <a:pt x="1147461" y="3430412"/>
                  </a:lnTo>
                  <a:lnTo>
                    <a:pt x="1101622" y="3424478"/>
                  </a:lnTo>
                  <a:lnTo>
                    <a:pt x="1056298" y="3416915"/>
                  </a:lnTo>
                  <a:lnTo>
                    <a:pt x="1011519" y="3407753"/>
                  </a:lnTo>
                  <a:lnTo>
                    <a:pt x="967314" y="3397022"/>
                  </a:lnTo>
                  <a:lnTo>
                    <a:pt x="923711" y="3384752"/>
                  </a:lnTo>
                  <a:lnTo>
                    <a:pt x="880740" y="3370972"/>
                  </a:lnTo>
                  <a:lnTo>
                    <a:pt x="838430" y="3355712"/>
                  </a:lnTo>
                  <a:lnTo>
                    <a:pt x="796809" y="3339001"/>
                  </a:lnTo>
                  <a:lnTo>
                    <a:pt x="755908" y="3320871"/>
                  </a:lnTo>
                  <a:lnTo>
                    <a:pt x="715755" y="3301350"/>
                  </a:lnTo>
                  <a:lnTo>
                    <a:pt x="676380" y="3280468"/>
                  </a:lnTo>
                  <a:lnTo>
                    <a:pt x="637810" y="3258255"/>
                  </a:lnTo>
                  <a:lnTo>
                    <a:pt x="600077" y="3234741"/>
                  </a:lnTo>
                  <a:lnTo>
                    <a:pt x="563207" y="3209955"/>
                  </a:lnTo>
                  <a:lnTo>
                    <a:pt x="527232" y="3183928"/>
                  </a:lnTo>
                  <a:lnTo>
                    <a:pt x="492179" y="3156689"/>
                  </a:lnTo>
                  <a:lnTo>
                    <a:pt x="458078" y="3128268"/>
                  </a:lnTo>
                  <a:lnTo>
                    <a:pt x="424957" y="3098694"/>
                  </a:lnTo>
                  <a:lnTo>
                    <a:pt x="392847" y="3067998"/>
                  </a:lnTo>
                  <a:lnTo>
                    <a:pt x="361776" y="3036209"/>
                  </a:lnTo>
                  <a:lnTo>
                    <a:pt x="331773" y="3003357"/>
                  </a:lnTo>
                  <a:lnTo>
                    <a:pt x="302868" y="2969472"/>
                  </a:lnTo>
                  <a:lnTo>
                    <a:pt x="275089" y="2934583"/>
                  </a:lnTo>
                  <a:lnTo>
                    <a:pt x="248465" y="2898721"/>
                  </a:lnTo>
                  <a:lnTo>
                    <a:pt x="223026" y="2861914"/>
                  </a:lnTo>
                  <a:lnTo>
                    <a:pt x="198801" y="2824194"/>
                  </a:lnTo>
                  <a:lnTo>
                    <a:pt x="175818" y="2785589"/>
                  </a:lnTo>
                  <a:lnTo>
                    <a:pt x="154108" y="2746130"/>
                  </a:lnTo>
                  <a:lnTo>
                    <a:pt x="133698" y="2705846"/>
                  </a:lnTo>
                  <a:lnTo>
                    <a:pt x="114618" y="2664767"/>
                  </a:lnTo>
                  <a:lnTo>
                    <a:pt x="96898" y="2622922"/>
                  </a:lnTo>
                  <a:lnTo>
                    <a:pt x="80566" y="2580343"/>
                  </a:lnTo>
                  <a:lnTo>
                    <a:pt x="65651" y="2537057"/>
                  </a:lnTo>
                  <a:lnTo>
                    <a:pt x="52183" y="2493096"/>
                  </a:lnTo>
                  <a:lnTo>
                    <a:pt x="40190" y="2448488"/>
                  </a:lnTo>
                  <a:lnTo>
                    <a:pt x="29702" y="2403264"/>
                  </a:lnTo>
                  <a:lnTo>
                    <a:pt x="20747" y="2357454"/>
                  </a:lnTo>
                  <a:lnTo>
                    <a:pt x="13356" y="2311087"/>
                  </a:lnTo>
                  <a:lnTo>
                    <a:pt x="7556" y="2264193"/>
                  </a:lnTo>
                  <a:lnTo>
                    <a:pt x="3377" y="2216801"/>
                  </a:lnTo>
                  <a:lnTo>
                    <a:pt x="849" y="2168942"/>
                  </a:lnTo>
                  <a:lnTo>
                    <a:pt x="0" y="2120646"/>
                  </a:lnTo>
                  <a:lnTo>
                    <a:pt x="849" y="2072349"/>
                  </a:lnTo>
                  <a:lnTo>
                    <a:pt x="3377" y="2024490"/>
                  </a:lnTo>
                  <a:lnTo>
                    <a:pt x="7556" y="1977098"/>
                  </a:lnTo>
                  <a:lnTo>
                    <a:pt x="13356" y="1930204"/>
                  </a:lnTo>
                  <a:lnTo>
                    <a:pt x="20747" y="1883837"/>
                  </a:lnTo>
                  <a:lnTo>
                    <a:pt x="29702" y="1838027"/>
                  </a:lnTo>
                  <a:lnTo>
                    <a:pt x="40190" y="1792803"/>
                  </a:lnTo>
                  <a:lnTo>
                    <a:pt x="52183" y="1748195"/>
                  </a:lnTo>
                  <a:lnTo>
                    <a:pt x="65651" y="1704234"/>
                  </a:lnTo>
                  <a:lnTo>
                    <a:pt x="80566" y="1660948"/>
                  </a:lnTo>
                  <a:lnTo>
                    <a:pt x="96898" y="1618369"/>
                  </a:lnTo>
                  <a:lnTo>
                    <a:pt x="114618" y="1576524"/>
                  </a:lnTo>
                  <a:lnTo>
                    <a:pt x="133698" y="1535445"/>
                  </a:lnTo>
                  <a:lnTo>
                    <a:pt x="154108" y="1495161"/>
                  </a:lnTo>
                  <a:lnTo>
                    <a:pt x="175818" y="1455702"/>
                  </a:lnTo>
                  <a:lnTo>
                    <a:pt x="198801" y="1417097"/>
                  </a:lnTo>
                  <a:lnTo>
                    <a:pt x="223026" y="1379377"/>
                  </a:lnTo>
                  <a:lnTo>
                    <a:pt x="248465" y="1342570"/>
                  </a:lnTo>
                  <a:lnTo>
                    <a:pt x="275089" y="1306708"/>
                  </a:lnTo>
                  <a:lnTo>
                    <a:pt x="302868" y="1271819"/>
                  </a:lnTo>
                  <a:lnTo>
                    <a:pt x="331773" y="1237934"/>
                  </a:lnTo>
                  <a:lnTo>
                    <a:pt x="361776" y="1205082"/>
                  </a:lnTo>
                  <a:lnTo>
                    <a:pt x="392847" y="1173293"/>
                  </a:lnTo>
                  <a:lnTo>
                    <a:pt x="424957" y="1142597"/>
                  </a:lnTo>
                  <a:lnTo>
                    <a:pt x="458078" y="1113023"/>
                  </a:lnTo>
                  <a:lnTo>
                    <a:pt x="492179" y="1084602"/>
                  </a:lnTo>
                  <a:lnTo>
                    <a:pt x="527232" y="1057363"/>
                  </a:lnTo>
                  <a:lnTo>
                    <a:pt x="563207" y="1031336"/>
                  </a:lnTo>
                  <a:lnTo>
                    <a:pt x="600077" y="1006550"/>
                  </a:lnTo>
                  <a:lnTo>
                    <a:pt x="637810" y="983036"/>
                  </a:lnTo>
                  <a:lnTo>
                    <a:pt x="676380" y="960823"/>
                  </a:lnTo>
                  <a:lnTo>
                    <a:pt x="715755" y="939941"/>
                  </a:lnTo>
                  <a:lnTo>
                    <a:pt x="755908" y="920420"/>
                  </a:lnTo>
                  <a:lnTo>
                    <a:pt x="796809" y="902290"/>
                  </a:lnTo>
                  <a:lnTo>
                    <a:pt x="838430" y="885579"/>
                  </a:lnTo>
                  <a:lnTo>
                    <a:pt x="880740" y="870319"/>
                  </a:lnTo>
                  <a:lnTo>
                    <a:pt x="923711" y="856539"/>
                  </a:lnTo>
                  <a:lnTo>
                    <a:pt x="967314" y="844269"/>
                  </a:lnTo>
                  <a:lnTo>
                    <a:pt x="1011519" y="833538"/>
                  </a:lnTo>
                  <a:lnTo>
                    <a:pt x="1056298" y="824376"/>
                  </a:lnTo>
                  <a:lnTo>
                    <a:pt x="1101622" y="816813"/>
                  </a:lnTo>
                  <a:lnTo>
                    <a:pt x="1147461" y="810879"/>
                  </a:lnTo>
                  <a:lnTo>
                    <a:pt x="1193786" y="806604"/>
                  </a:lnTo>
                  <a:lnTo>
                    <a:pt x="1240569" y="804016"/>
                  </a:lnTo>
                  <a:lnTo>
                    <a:pt x="1287780" y="803148"/>
                  </a:lnTo>
                  <a:lnTo>
                    <a:pt x="1334989" y="804016"/>
                  </a:lnTo>
                  <a:lnTo>
                    <a:pt x="1381770" y="806604"/>
                  </a:lnTo>
                  <a:lnTo>
                    <a:pt x="1428094" y="810879"/>
                  </a:lnTo>
                  <a:lnTo>
                    <a:pt x="1473931" y="816813"/>
                  </a:lnTo>
                  <a:lnTo>
                    <a:pt x="1519254" y="824376"/>
                  </a:lnTo>
                  <a:lnTo>
                    <a:pt x="1564032" y="833538"/>
                  </a:lnTo>
                  <a:lnTo>
                    <a:pt x="1608237" y="844269"/>
                  </a:lnTo>
                  <a:lnTo>
                    <a:pt x="1651839" y="856539"/>
                  </a:lnTo>
                  <a:lnTo>
                    <a:pt x="1694809" y="870319"/>
                  </a:lnTo>
                  <a:lnTo>
                    <a:pt x="1737119" y="885579"/>
                  </a:lnTo>
                  <a:lnTo>
                    <a:pt x="1778739" y="902290"/>
                  </a:lnTo>
                  <a:lnTo>
                    <a:pt x="1819640" y="920420"/>
                  </a:lnTo>
                  <a:lnTo>
                    <a:pt x="1859792" y="939941"/>
                  </a:lnTo>
                  <a:lnTo>
                    <a:pt x="1899168" y="960823"/>
                  </a:lnTo>
                  <a:lnTo>
                    <a:pt x="1937737" y="983036"/>
                  </a:lnTo>
                  <a:lnTo>
                    <a:pt x="1975471" y="1006550"/>
                  </a:lnTo>
                  <a:lnTo>
                    <a:pt x="2012341" y="1031336"/>
                  </a:lnTo>
                  <a:lnTo>
                    <a:pt x="2048316" y="1057363"/>
                  </a:lnTo>
                  <a:lnTo>
                    <a:pt x="2083370" y="1084602"/>
                  </a:lnTo>
                  <a:lnTo>
                    <a:pt x="2117471" y="1113023"/>
                  </a:lnTo>
                  <a:lnTo>
                    <a:pt x="2150592" y="1142597"/>
                  </a:lnTo>
                  <a:lnTo>
                    <a:pt x="2182702" y="1173293"/>
                  </a:lnTo>
                  <a:lnTo>
                    <a:pt x="2213774" y="1205082"/>
                  </a:lnTo>
                  <a:lnTo>
                    <a:pt x="2243777" y="1237934"/>
                  </a:lnTo>
                  <a:lnTo>
                    <a:pt x="2272683" y="1271819"/>
                  </a:lnTo>
                  <a:lnTo>
                    <a:pt x="2300462" y="1306708"/>
                  </a:lnTo>
                  <a:lnTo>
                    <a:pt x="2327087" y="1342570"/>
                  </a:lnTo>
                  <a:lnTo>
                    <a:pt x="2352526" y="1379377"/>
                  </a:lnTo>
                  <a:lnTo>
                    <a:pt x="2376752" y="1417097"/>
                  </a:lnTo>
                  <a:lnTo>
                    <a:pt x="2399735" y="1455702"/>
                  </a:lnTo>
                  <a:lnTo>
                    <a:pt x="2421446" y="1495161"/>
                  </a:lnTo>
                  <a:lnTo>
                    <a:pt x="2441856" y="1535445"/>
                  </a:lnTo>
                  <a:lnTo>
                    <a:pt x="2460937" y="1576524"/>
                  </a:lnTo>
                  <a:lnTo>
                    <a:pt x="2478658" y="1618369"/>
                  </a:lnTo>
                  <a:lnTo>
                    <a:pt x="2494990" y="1660948"/>
                  </a:lnTo>
                  <a:lnTo>
                    <a:pt x="2509906" y="1704234"/>
                  </a:lnTo>
                  <a:lnTo>
                    <a:pt x="2523374" y="1748195"/>
                  </a:lnTo>
                  <a:lnTo>
                    <a:pt x="2535368" y="1792803"/>
                  </a:lnTo>
                  <a:lnTo>
                    <a:pt x="2545856" y="1838027"/>
                  </a:lnTo>
                  <a:lnTo>
                    <a:pt x="2554811" y="1883837"/>
                  </a:lnTo>
                  <a:lnTo>
                    <a:pt x="2562203" y="1930204"/>
                  </a:lnTo>
                  <a:lnTo>
                    <a:pt x="2568003" y="1977098"/>
                  </a:lnTo>
                  <a:lnTo>
                    <a:pt x="2572182" y="2024490"/>
                  </a:lnTo>
                  <a:lnTo>
                    <a:pt x="2574710" y="2072349"/>
                  </a:lnTo>
                  <a:lnTo>
                    <a:pt x="2575560" y="2120646"/>
                  </a:lnTo>
                  <a:close/>
                </a:path>
              </a:pathLst>
            </a:custGeom>
            <a:ln w="26750">
              <a:solidFill>
                <a:srgbClr val="767676"/>
              </a:solidFill>
              <a:prstDash val="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095500" y="2561843"/>
              <a:ext cx="134620" cy="388620"/>
            </a:xfrm>
            <a:custGeom>
              <a:avLst/>
              <a:gdLst/>
              <a:ahLst/>
              <a:cxnLst/>
              <a:rect l="l" t="t" r="r" b="b"/>
              <a:pathLst>
                <a:path w="134619" h="388619">
                  <a:moveTo>
                    <a:pt x="134112" y="0"/>
                  </a:moveTo>
                  <a:lnTo>
                    <a:pt x="0" y="388619"/>
                  </a:lnTo>
                </a:path>
              </a:pathLst>
            </a:custGeom>
            <a:ln w="85724">
              <a:solidFill>
                <a:srgbClr val="008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710687" y="3874388"/>
              <a:ext cx="411480" cy="22860"/>
            </a:xfrm>
            <a:custGeom>
              <a:avLst/>
              <a:gdLst/>
              <a:ahLst/>
              <a:cxnLst/>
              <a:rect l="l" t="t" r="r" b="b"/>
              <a:pathLst>
                <a:path w="411480" h="22860">
                  <a:moveTo>
                    <a:pt x="0" y="22352"/>
                  </a:moveTo>
                  <a:lnTo>
                    <a:pt x="411480" y="0"/>
                  </a:lnTo>
                </a:path>
              </a:pathLst>
            </a:custGeom>
            <a:ln w="85725">
              <a:solidFill>
                <a:srgbClr val="D7D7D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141219" y="4847844"/>
              <a:ext cx="157480" cy="396240"/>
            </a:xfrm>
            <a:custGeom>
              <a:avLst/>
              <a:gdLst/>
              <a:ahLst/>
              <a:cxnLst/>
              <a:rect l="l" t="t" r="r" b="b"/>
              <a:pathLst>
                <a:path w="157480" h="396239">
                  <a:moveTo>
                    <a:pt x="0" y="0"/>
                  </a:moveTo>
                  <a:lnTo>
                    <a:pt x="156972" y="396239"/>
                  </a:lnTo>
                </a:path>
              </a:pathLst>
            </a:custGeom>
            <a:ln w="85724">
              <a:solidFill>
                <a:srgbClr val="D7D7D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34340" y="2694431"/>
              <a:ext cx="2415540" cy="2467356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37331" y="3755136"/>
              <a:ext cx="225552" cy="23012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5112" y="2316606"/>
              <a:ext cx="2702052" cy="3172714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282696" y="2197607"/>
              <a:ext cx="88391" cy="89915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3197352" y="1365516"/>
              <a:ext cx="512445" cy="820419"/>
            </a:xfrm>
            <a:custGeom>
              <a:avLst/>
              <a:gdLst/>
              <a:ahLst/>
              <a:cxnLst/>
              <a:rect l="l" t="t" r="r" b="b"/>
              <a:pathLst>
                <a:path w="512445" h="820419">
                  <a:moveTo>
                    <a:pt x="47244" y="795388"/>
                  </a:moveTo>
                  <a:lnTo>
                    <a:pt x="23495" y="771131"/>
                  </a:lnTo>
                  <a:lnTo>
                    <a:pt x="14300" y="773125"/>
                  </a:lnTo>
                  <a:lnTo>
                    <a:pt x="6832" y="778395"/>
                  </a:lnTo>
                  <a:lnTo>
                    <a:pt x="1828" y="786155"/>
                  </a:lnTo>
                  <a:lnTo>
                    <a:pt x="38" y="795388"/>
                  </a:lnTo>
                  <a:lnTo>
                    <a:pt x="0" y="795642"/>
                  </a:lnTo>
                  <a:lnTo>
                    <a:pt x="1816" y="804887"/>
                  </a:lnTo>
                  <a:lnTo>
                    <a:pt x="1866" y="805116"/>
                  </a:lnTo>
                  <a:lnTo>
                    <a:pt x="6832" y="812647"/>
                  </a:lnTo>
                  <a:lnTo>
                    <a:pt x="6946" y="812825"/>
                  </a:lnTo>
                  <a:lnTo>
                    <a:pt x="14465" y="818007"/>
                  </a:lnTo>
                  <a:lnTo>
                    <a:pt x="23749" y="819899"/>
                  </a:lnTo>
                  <a:lnTo>
                    <a:pt x="32499" y="818007"/>
                  </a:lnTo>
                  <a:lnTo>
                    <a:pt x="32804" y="818007"/>
                  </a:lnTo>
                  <a:lnTo>
                    <a:pt x="40398" y="812647"/>
                  </a:lnTo>
                  <a:lnTo>
                    <a:pt x="45402" y="804887"/>
                  </a:lnTo>
                  <a:lnTo>
                    <a:pt x="47193" y="795642"/>
                  </a:lnTo>
                  <a:lnTo>
                    <a:pt x="47244" y="795388"/>
                  </a:lnTo>
                  <a:close/>
                </a:path>
                <a:path w="512445" h="820419">
                  <a:moveTo>
                    <a:pt x="512051" y="23431"/>
                  </a:moveTo>
                  <a:lnTo>
                    <a:pt x="510159" y="14211"/>
                  </a:lnTo>
                  <a:lnTo>
                    <a:pt x="504786" y="6540"/>
                  </a:lnTo>
                  <a:lnTo>
                    <a:pt x="497166" y="1676"/>
                  </a:lnTo>
                  <a:lnTo>
                    <a:pt x="488251" y="0"/>
                  </a:lnTo>
                  <a:lnTo>
                    <a:pt x="479044" y="1892"/>
                  </a:lnTo>
                  <a:lnTo>
                    <a:pt x="471360" y="7277"/>
                  </a:lnTo>
                  <a:lnTo>
                    <a:pt x="466496" y="14935"/>
                  </a:lnTo>
                  <a:lnTo>
                    <a:pt x="464896" y="23431"/>
                  </a:lnTo>
                  <a:lnTo>
                    <a:pt x="464820" y="23850"/>
                  </a:lnTo>
                  <a:lnTo>
                    <a:pt x="466725" y="33007"/>
                  </a:lnTo>
                  <a:lnTo>
                    <a:pt x="472084" y="40690"/>
                  </a:lnTo>
                  <a:lnTo>
                    <a:pt x="479691" y="45554"/>
                  </a:lnTo>
                  <a:lnTo>
                    <a:pt x="488556" y="47231"/>
                  </a:lnTo>
                  <a:lnTo>
                    <a:pt x="497840" y="45326"/>
                  </a:lnTo>
                  <a:lnTo>
                    <a:pt x="505510" y="39966"/>
                  </a:lnTo>
                  <a:lnTo>
                    <a:pt x="510374" y="32346"/>
                  </a:lnTo>
                  <a:lnTo>
                    <a:pt x="511975" y="23850"/>
                  </a:lnTo>
                  <a:lnTo>
                    <a:pt x="512051" y="23431"/>
                  </a:lnTo>
                  <a:close/>
                </a:path>
              </a:pathLst>
            </a:custGeom>
            <a:solidFill>
              <a:srgbClr val="044B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811531" y="1386871"/>
              <a:ext cx="88429" cy="89872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4887467" y="1365503"/>
              <a:ext cx="568325" cy="358140"/>
            </a:xfrm>
            <a:custGeom>
              <a:avLst/>
              <a:gdLst/>
              <a:ahLst/>
              <a:cxnLst/>
              <a:rect l="l" t="t" r="r" b="b"/>
              <a:pathLst>
                <a:path w="568325" h="358139">
                  <a:moveTo>
                    <a:pt x="391795" y="0"/>
                  </a:moveTo>
                  <a:lnTo>
                    <a:pt x="353756" y="4570"/>
                  </a:lnTo>
                  <a:lnTo>
                    <a:pt x="285728" y="37665"/>
                  </a:lnTo>
                  <a:lnTo>
                    <a:pt x="258191" y="65024"/>
                  </a:lnTo>
                  <a:lnTo>
                    <a:pt x="237083" y="86653"/>
                  </a:lnTo>
                  <a:lnTo>
                    <a:pt x="212677" y="103854"/>
                  </a:lnTo>
                  <a:lnTo>
                    <a:pt x="185628" y="116244"/>
                  </a:lnTo>
                  <a:lnTo>
                    <a:pt x="156591" y="123444"/>
                  </a:lnTo>
                  <a:lnTo>
                    <a:pt x="0" y="147700"/>
                  </a:lnTo>
                  <a:lnTo>
                    <a:pt x="0" y="210438"/>
                  </a:lnTo>
                  <a:lnTo>
                    <a:pt x="151130" y="233807"/>
                  </a:lnTo>
                  <a:lnTo>
                    <a:pt x="211963" y="255222"/>
                  </a:lnTo>
                  <a:lnTo>
                    <a:pt x="261747" y="296925"/>
                  </a:lnTo>
                  <a:lnTo>
                    <a:pt x="297074" y="328543"/>
                  </a:lnTo>
                  <a:lnTo>
                    <a:pt x="337862" y="348864"/>
                  </a:lnTo>
                  <a:lnTo>
                    <a:pt x="381761" y="357727"/>
                  </a:lnTo>
                  <a:lnTo>
                    <a:pt x="426423" y="354969"/>
                  </a:lnTo>
                  <a:lnTo>
                    <a:pt x="469497" y="340429"/>
                  </a:lnTo>
                  <a:lnTo>
                    <a:pt x="508635" y="313944"/>
                  </a:lnTo>
                  <a:lnTo>
                    <a:pt x="535443" y="283823"/>
                  </a:lnTo>
                  <a:lnTo>
                    <a:pt x="554704" y="248713"/>
                  </a:lnTo>
                  <a:lnTo>
                    <a:pt x="565820" y="210056"/>
                  </a:lnTo>
                  <a:lnTo>
                    <a:pt x="568198" y="169291"/>
                  </a:lnTo>
                  <a:lnTo>
                    <a:pt x="559584" y="123669"/>
                  </a:lnTo>
                  <a:lnTo>
                    <a:pt x="540610" y="83039"/>
                  </a:lnTo>
                  <a:lnTo>
                    <a:pt x="512810" y="48879"/>
                  </a:lnTo>
                  <a:lnTo>
                    <a:pt x="477717" y="22667"/>
                  </a:lnTo>
                  <a:lnTo>
                    <a:pt x="436867" y="5881"/>
                  </a:lnTo>
                  <a:lnTo>
                    <a:pt x="391795" y="0"/>
                  </a:lnTo>
                  <a:close/>
                </a:path>
              </a:pathLst>
            </a:custGeom>
            <a:solidFill>
              <a:srgbClr val="044B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126736" y="1389887"/>
              <a:ext cx="300355" cy="306705"/>
            </a:xfrm>
            <a:custGeom>
              <a:avLst/>
              <a:gdLst/>
              <a:ahLst/>
              <a:cxnLst/>
              <a:rect l="l" t="t" r="r" b="b"/>
              <a:pathLst>
                <a:path w="300354" h="306705">
                  <a:moveTo>
                    <a:pt x="150113" y="0"/>
                  </a:moveTo>
                  <a:lnTo>
                    <a:pt x="102656" y="7808"/>
                  </a:lnTo>
                  <a:lnTo>
                    <a:pt x="61447" y="29553"/>
                  </a:lnTo>
                  <a:lnTo>
                    <a:pt x="28955" y="62709"/>
                  </a:lnTo>
                  <a:lnTo>
                    <a:pt x="7650" y="104753"/>
                  </a:lnTo>
                  <a:lnTo>
                    <a:pt x="0" y="153162"/>
                  </a:lnTo>
                  <a:lnTo>
                    <a:pt x="7650" y="201570"/>
                  </a:lnTo>
                  <a:lnTo>
                    <a:pt x="28955" y="243614"/>
                  </a:lnTo>
                  <a:lnTo>
                    <a:pt x="61447" y="276770"/>
                  </a:lnTo>
                  <a:lnTo>
                    <a:pt x="102656" y="298515"/>
                  </a:lnTo>
                  <a:lnTo>
                    <a:pt x="150113" y="306324"/>
                  </a:lnTo>
                  <a:lnTo>
                    <a:pt x="197571" y="298515"/>
                  </a:lnTo>
                  <a:lnTo>
                    <a:pt x="238780" y="276770"/>
                  </a:lnTo>
                  <a:lnTo>
                    <a:pt x="271272" y="243614"/>
                  </a:lnTo>
                  <a:lnTo>
                    <a:pt x="292577" y="201570"/>
                  </a:lnTo>
                  <a:lnTo>
                    <a:pt x="300227" y="153162"/>
                  </a:lnTo>
                  <a:lnTo>
                    <a:pt x="292577" y="104753"/>
                  </a:lnTo>
                  <a:lnTo>
                    <a:pt x="271272" y="62709"/>
                  </a:lnTo>
                  <a:lnTo>
                    <a:pt x="238780" y="29553"/>
                  </a:lnTo>
                  <a:lnTo>
                    <a:pt x="197571" y="7808"/>
                  </a:lnTo>
                  <a:lnTo>
                    <a:pt x="15011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126736" y="1389887"/>
              <a:ext cx="300355" cy="306705"/>
            </a:xfrm>
            <a:custGeom>
              <a:avLst/>
              <a:gdLst/>
              <a:ahLst/>
              <a:cxnLst/>
              <a:rect l="l" t="t" r="r" b="b"/>
              <a:pathLst>
                <a:path w="300354" h="306705">
                  <a:moveTo>
                    <a:pt x="300227" y="153162"/>
                  </a:moveTo>
                  <a:lnTo>
                    <a:pt x="292577" y="201570"/>
                  </a:lnTo>
                  <a:lnTo>
                    <a:pt x="271272" y="243614"/>
                  </a:lnTo>
                  <a:lnTo>
                    <a:pt x="238780" y="276770"/>
                  </a:lnTo>
                  <a:lnTo>
                    <a:pt x="197571" y="298515"/>
                  </a:lnTo>
                  <a:lnTo>
                    <a:pt x="150113" y="306324"/>
                  </a:lnTo>
                  <a:lnTo>
                    <a:pt x="102656" y="298515"/>
                  </a:lnTo>
                  <a:lnTo>
                    <a:pt x="61447" y="276770"/>
                  </a:lnTo>
                  <a:lnTo>
                    <a:pt x="28955" y="243614"/>
                  </a:lnTo>
                  <a:lnTo>
                    <a:pt x="7650" y="201570"/>
                  </a:lnTo>
                  <a:lnTo>
                    <a:pt x="0" y="153162"/>
                  </a:lnTo>
                  <a:lnTo>
                    <a:pt x="7650" y="104753"/>
                  </a:lnTo>
                  <a:lnTo>
                    <a:pt x="28955" y="62709"/>
                  </a:lnTo>
                  <a:lnTo>
                    <a:pt x="61447" y="29553"/>
                  </a:lnTo>
                  <a:lnTo>
                    <a:pt x="102656" y="7808"/>
                  </a:lnTo>
                  <a:lnTo>
                    <a:pt x="150113" y="0"/>
                  </a:lnTo>
                  <a:lnTo>
                    <a:pt x="197571" y="7808"/>
                  </a:lnTo>
                  <a:lnTo>
                    <a:pt x="238780" y="29553"/>
                  </a:lnTo>
                  <a:lnTo>
                    <a:pt x="271272" y="62709"/>
                  </a:lnTo>
                  <a:lnTo>
                    <a:pt x="292577" y="104753"/>
                  </a:lnTo>
                  <a:lnTo>
                    <a:pt x="300227" y="153162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496056" y="1647443"/>
              <a:ext cx="1670685" cy="696595"/>
            </a:xfrm>
            <a:custGeom>
              <a:avLst/>
              <a:gdLst/>
              <a:ahLst/>
              <a:cxnLst/>
              <a:rect l="l" t="t" r="r" b="b"/>
              <a:pathLst>
                <a:path w="1670685" h="696594">
                  <a:moveTo>
                    <a:pt x="1353312" y="0"/>
                  </a:moveTo>
                  <a:lnTo>
                    <a:pt x="316992" y="0"/>
                  </a:lnTo>
                  <a:lnTo>
                    <a:pt x="270220" y="3779"/>
                  </a:lnTo>
                  <a:lnTo>
                    <a:pt x="225556" y="14757"/>
                  </a:lnTo>
                  <a:lnTo>
                    <a:pt x="183493" y="32393"/>
                  </a:lnTo>
                  <a:lnTo>
                    <a:pt x="144526" y="56146"/>
                  </a:lnTo>
                  <a:lnTo>
                    <a:pt x="109150" y="85474"/>
                  </a:lnTo>
                  <a:lnTo>
                    <a:pt x="77860" y="119837"/>
                  </a:lnTo>
                  <a:lnTo>
                    <a:pt x="51149" y="158693"/>
                  </a:lnTo>
                  <a:lnTo>
                    <a:pt x="29513" y="201502"/>
                  </a:lnTo>
                  <a:lnTo>
                    <a:pt x="13446" y="247722"/>
                  </a:lnTo>
                  <a:lnTo>
                    <a:pt x="3444" y="296813"/>
                  </a:lnTo>
                  <a:lnTo>
                    <a:pt x="0" y="348233"/>
                  </a:lnTo>
                  <a:lnTo>
                    <a:pt x="3444" y="399625"/>
                  </a:lnTo>
                  <a:lnTo>
                    <a:pt x="13446" y="448698"/>
                  </a:lnTo>
                  <a:lnTo>
                    <a:pt x="29513" y="494910"/>
                  </a:lnTo>
                  <a:lnTo>
                    <a:pt x="51149" y="537718"/>
                  </a:lnTo>
                  <a:lnTo>
                    <a:pt x="77860" y="576579"/>
                  </a:lnTo>
                  <a:lnTo>
                    <a:pt x="109150" y="610950"/>
                  </a:lnTo>
                  <a:lnTo>
                    <a:pt x="144526" y="640289"/>
                  </a:lnTo>
                  <a:lnTo>
                    <a:pt x="183493" y="664053"/>
                  </a:lnTo>
                  <a:lnTo>
                    <a:pt x="225556" y="681699"/>
                  </a:lnTo>
                  <a:lnTo>
                    <a:pt x="270220" y="692685"/>
                  </a:lnTo>
                  <a:lnTo>
                    <a:pt x="316992" y="696467"/>
                  </a:lnTo>
                  <a:lnTo>
                    <a:pt x="1353312" y="696467"/>
                  </a:lnTo>
                  <a:lnTo>
                    <a:pt x="1400083" y="692682"/>
                  </a:lnTo>
                  <a:lnTo>
                    <a:pt x="1444747" y="681689"/>
                  </a:lnTo>
                  <a:lnTo>
                    <a:pt x="1486810" y="664032"/>
                  </a:lnTo>
                  <a:lnTo>
                    <a:pt x="1525777" y="640257"/>
                  </a:lnTo>
                  <a:lnTo>
                    <a:pt x="1561153" y="610907"/>
                  </a:lnTo>
                  <a:lnTo>
                    <a:pt x="1592443" y="576527"/>
                  </a:lnTo>
                  <a:lnTo>
                    <a:pt x="1619154" y="537662"/>
                  </a:lnTo>
                  <a:lnTo>
                    <a:pt x="1640790" y="494855"/>
                  </a:lnTo>
                  <a:lnTo>
                    <a:pt x="1656857" y="448652"/>
                  </a:lnTo>
                  <a:lnTo>
                    <a:pt x="1666859" y="399597"/>
                  </a:lnTo>
                  <a:lnTo>
                    <a:pt x="1670304" y="348233"/>
                  </a:lnTo>
                  <a:lnTo>
                    <a:pt x="1666859" y="296842"/>
                  </a:lnTo>
                  <a:lnTo>
                    <a:pt x="1656857" y="247769"/>
                  </a:lnTo>
                  <a:lnTo>
                    <a:pt x="1640790" y="201557"/>
                  </a:lnTo>
                  <a:lnTo>
                    <a:pt x="1619154" y="158749"/>
                  </a:lnTo>
                  <a:lnTo>
                    <a:pt x="1592443" y="119888"/>
                  </a:lnTo>
                  <a:lnTo>
                    <a:pt x="1561153" y="85517"/>
                  </a:lnTo>
                  <a:lnTo>
                    <a:pt x="1525777" y="56178"/>
                  </a:lnTo>
                  <a:lnTo>
                    <a:pt x="1486810" y="32414"/>
                  </a:lnTo>
                  <a:lnTo>
                    <a:pt x="1444747" y="14768"/>
                  </a:lnTo>
                  <a:lnTo>
                    <a:pt x="1400083" y="3782"/>
                  </a:lnTo>
                  <a:lnTo>
                    <a:pt x="1353312" y="0"/>
                  </a:lnTo>
                  <a:close/>
                </a:path>
              </a:pathLst>
            </a:custGeom>
            <a:solidFill>
              <a:srgbClr val="044B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3540252" y="1685543"/>
              <a:ext cx="1582420" cy="600710"/>
            </a:xfrm>
            <a:custGeom>
              <a:avLst/>
              <a:gdLst/>
              <a:ahLst/>
              <a:cxnLst/>
              <a:rect l="l" t="t" r="r" b="b"/>
              <a:pathLst>
                <a:path w="1582420" h="600710">
                  <a:moveTo>
                    <a:pt x="1281684" y="0"/>
                  </a:moveTo>
                  <a:lnTo>
                    <a:pt x="300227" y="0"/>
                  </a:lnTo>
                  <a:lnTo>
                    <a:pt x="251517" y="3928"/>
                  </a:lnTo>
                  <a:lnTo>
                    <a:pt x="205313" y="15300"/>
                  </a:lnTo>
                  <a:lnTo>
                    <a:pt x="162233" y="33501"/>
                  </a:lnTo>
                  <a:lnTo>
                    <a:pt x="122895" y="57912"/>
                  </a:lnTo>
                  <a:lnTo>
                    <a:pt x="87915" y="87915"/>
                  </a:lnTo>
                  <a:lnTo>
                    <a:pt x="57911" y="122895"/>
                  </a:lnTo>
                  <a:lnTo>
                    <a:pt x="33501" y="162233"/>
                  </a:lnTo>
                  <a:lnTo>
                    <a:pt x="15300" y="205313"/>
                  </a:lnTo>
                  <a:lnTo>
                    <a:pt x="3928" y="251517"/>
                  </a:lnTo>
                  <a:lnTo>
                    <a:pt x="0" y="300227"/>
                  </a:lnTo>
                  <a:lnTo>
                    <a:pt x="3928" y="348938"/>
                  </a:lnTo>
                  <a:lnTo>
                    <a:pt x="15300" y="395142"/>
                  </a:lnTo>
                  <a:lnTo>
                    <a:pt x="33501" y="438222"/>
                  </a:lnTo>
                  <a:lnTo>
                    <a:pt x="57912" y="477560"/>
                  </a:lnTo>
                  <a:lnTo>
                    <a:pt x="87915" y="512540"/>
                  </a:lnTo>
                  <a:lnTo>
                    <a:pt x="122895" y="542544"/>
                  </a:lnTo>
                  <a:lnTo>
                    <a:pt x="162233" y="566954"/>
                  </a:lnTo>
                  <a:lnTo>
                    <a:pt x="205313" y="585155"/>
                  </a:lnTo>
                  <a:lnTo>
                    <a:pt x="251517" y="596527"/>
                  </a:lnTo>
                  <a:lnTo>
                    <a:pt x="300227" y="600455"/>
                  </a:lnTo>
                  <a:lnTo>
                    <a:pt x="1281684" y="600455"/>
                  </a:lnTo>
                  <a:lnTo>
                    <a:pt x="1330394" y="596527"/>
                  </a:lnTo>
                  <a:lnTo>
                    <a:pt x="1376598" y="585155"/>
                  </a:lnTo>
                  <a:lnTo>
                    <a:pt x="1419678" y="566954"/>
                  </a:lnTo>
                  <a:lnTo>
                    <a:pt x="1459016" y="542544"/>
                  </a:lnTo>
                  <a:lnTo>
                    <a:pt x="1493996" y="512540"/>
                  </a:lnTo>
                  <a:lnTo>
                    <a:pt x="1523999" y="477560"/>
                  </a:lnTo>
                  <a:lnTo>
                    <a:pt x="1548410" y="438222"/>
                  </a:lnTo>
                  <a:lnTo>
                    <a:pt x="1566611" y="395142"/>
                  </a:lnTo>
                  <a:lnTo>
                    <a:pt x="1577983" y="348938"/>
                  </a:lnTo>
                  <a:lnTo>
                    <a:pt x="1581912" y="300227"/>
                  </a:lnTo>
                  <a:lnTo>
                    <a:pt x="1577983" y="251517"/>
                  </a:lnTo>
                  <a:lnTo>
                    <a:pt x="1566611" y="205313"/>
                  </a:lnTo>
                  <a:lnTo>
                    <a:pt x="1548410" y="162233"/>
                  </a:lnTo>
                  <a:lnTo>
                    <a:pt x="1524000" y="122895"/>
                  </a:lnTo>
                  <a:lnTo>
                    <a:pt x="1493996" y="87915"/>
                  </a:lnTo>
                  <a:lnTo>
                    <a:pt x="1459016" y="57912"/>
                  </a:lnTo>
                  <a:lnTo>
                    <a:pt x="1419678" y="33501"/>
                  </a:lnTo>
                  <a:lnTo>
                    <a:pt x="1376598" y="15300"/>
                  </a:lnTo>
                  <a:lnTo>
                    <a:pt x="1330394" y="3928"/>
                  </a:lnTo>
                  <a:lnTo>
                    <a:pt x="128168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540252" y="1685543"/>
              <a:ext cx="1582420" cy="600710"/>
            </a:xfrm>
            <a:custGeom>
              <a:avLst/>
              <a:gdLst/>
              <a:ahLst/>
              <a:cxnLst/>
              <a:rect l="l" t="t" r="r" b="b"/>
              <a:pathLst>
                <a:path w="1582420" h="600710">
                  <a:moveTo>
                    <a:pt x="0" y="300227"/>
                  </a:moveTo>
                  <a:lnTo>
                    <a:pt x="3928" y="251517"/>
                  </a:lnTo>
                  <a:lnTo>
                    <a:pt x="15300" y="205313"/>
                  </a:lnTo>
                  <a:lnTo>
                    <a:pt x="33501" y="162233"/>
                  </a:lnTo>
                  <a:lnTo>
                    <a:pt x="57912" y="122895"/>
                  </a:lnTo>
                  <a:lnTo>
                    <a:pt x="87915" y="87915"/>
                  </a:lnTo>
                  <a:lnTo>
                    <a:pt x="122895" y="57911"/>
                  </a:lnTo>
                  <a:lnTo>
                    <a:pt x="162233" y="33501"/>
                  </a:lnTo>
                  <a:lnTo>
                    <a:pt x="205313" y="15300"/>
                  </a:lnTo>
                  <a:lnTo>
                    <a:pt x="251517" y="3928"/>
                  </a:lnTo>
                  <a:lnTo>
                    <a:pt x="300227" y="0"/>
                  </a:lnTo>
                  <a:lnTo>
                    <a:pt x="1281684" y="0"/>
                  </a:lnTo>
                  <a:lnTo>
                    <a:pt x="1330394" y="3928"/>
                  </a:lnTo>
                  <a:lnTo>
                    <a:pt x="1376598" y="15300"/>
                  </a:lnTo>
                  <a:lnTo>
                    <a:pt x="1419678" y="33501"/>
                  </a:lnTo>
                  <a:lnTo>
                    <a:pt x="1459016" y="57912"/>
                  </a:lnTo>
                  <a:lnTo>
                    <a:pt x="1493996" y="87915"/>
                  </a:lnTo>
                  <a:lnTo>
                    <a:pt x="1524000" y="122895"/>
                  </a:lnTo>
                  <a:lnTo>
                    <a:pt x="1548410" y="162233"/>
                  </a:lnTo>
                  <a:lnTo>
                    <a:pt x="1566611" y="205313"/>
                  </a:lnTo>
                  <a:lnTo>
                    <a:pt x="1577983" y="251517"/>
                  </a:lnTo>
                  <a:lnTo>
                    <a:pt x="1581912" y="300227"/>
                  </a:lnTo>
                  <a:lnTo>
                    <a:pt x="1577983" y="348938"/>
                  </a:lnTo>
                  <a:lnTo>
                    <a:pt x="1566611" y="395142"/>
                  </a:lnTo>
                  <a:lnTo>
                    <a:pt x="1548410" y="438222"/>
                  </a:lnTo>
                  <a:lnTo>
                    <a:pt x="1523999" y="477560"/>
                  </a:lnTo>
                  <a:lnTo>
                    <a:pt x="1493996" y="512540"/>
                  </a:lnTo>
                  <a:lnTo>
                    <a:pt x="1459016" y="542544"/>
                  </a:lnTo>
                  <a:lnTo>
                    <a:pt x="1419678" y="566954"/>
                  </a:lnTo>
                  <a:lnTo>
                    <a:pt x="1376598" y="585155"/>
                  </a:lnTo>
                  <a:lnTo>
                    <a:pt x="1330394" y="596527"/>
                  </a:lnTo>
                  <a:lnTo>
                    <a:pt x="1281684" y="600455"/>
                  </a:lnTo>
                  <a:lnTo>
                    <a:pt x="300227" y="600455"/>
                  </a:lnTo>
                  <a:lnTo>
                    <a:pt x="251517" y="596527"/>
                  </a:lnTo>
                  <a:lnTo>
                    <a:pt x="205313" y="585155"/>
                  </a:lnTo>
                  <a:lnTo>
                    <a:pt x="162233" y="566954"/>
                  </a:lnTo>
                  <a:lnTo>
                    <a:pt x="122895" y="542543"/>
                  </a:lnTo>
                  <a:lnTo>
                    <a:pt x="87915" y="512540"/>
                  </a:lnTo>
                  <a:lnTo>
                    <a:pt x="57911" y="477560"/>
                  </a:lnTo>
                  <a:lnTo>
                    <a:pt x="33501" y="438222"/>
                  </a:lnTo>
                  <a:lnTo>
                    <a:pt x="15300" y="395142"/>
                  </a:lnTo>
                  <a:lnTo>
                    <a:pt x="3928" y="348938"/>
                  </a:lnTo>
                  <a:lnTo>
                    <a:pt x="0" y="300227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3260343" y="1435884"/>
              <a:ext cx="523875" cy="666115"/>
            </a:xfrm>
            <a:custGeom>
              <a:avLst/>
              <a:gdLst/>
              <a:ahLst/>
              <a:cxnLst/>
              <a:rect l="l" t="t" r="r" b="b"/>
              <a:pathLst>
                <a:path w="523875" h="666114">
                  <a:moveTo>
                    <a:pt x="272938" y="0"/>
                  </a:moveTo>
                  <a:lnTo>
                    <a:pt x="226991" y="2139"/>
                  </a:lnTo>
                  <a:lnTo>
                    <a:pt x="180847" y="12931"/>
                  </a:lnTo>
                  <a:lnTo>
                    <a:pt x="139052" y="31034"/>
                  </a:lnTo>
                  <a:lnTo>
                    <a:pt x="101585" y="55752"/>
                  </a:lnTo>
                  <a:lnTo>
                    <a:pt x="69040" y="86300"/>
                  </a:lnTo>
                  <a:lnTo>
                    <a:pt x="42014" y="121891"/>
                  </a:lnTo>
                  <a:lnTo>
                    <a:pt x="21101" y="161738"/>
                  </a:lnTo>
                  <a:lnTo>
                    <a:pt x="6898" y="205055"/>
                  </a:lnTo>
                  <a:lnTo>
                    <a:pt x="0" y="251056"/>
                  </a:lnTo>
                  <a:lnTo>
                    <a:pt x="1547" y="302980"/>
                  </a:lnTo>
                  <a:lnTo>
                    <a:pt x="12440" y="352515"/>
                  </a:lnTo>
                  <a:lnTo>
                    <a:pt x="31934" y="398533"/>
                  </a:lnTo>
                  <a:lnTo>
                    <a:pt x="59280" y="439906"/>
                  </a:lnTo>
                  <a:lnTo>
                    <a:pt x="93733" y="475506"/>
                  </a:lnTo>
                  <a:lnTo>
                    <a:pt x="134547" y="504202"/>
                  </a:lnTo>
                  <a:lnTo>
                    <a:pt x="180975" y="524868"/>
                  </a:lnTo>
                  <a:lnTo>
                    <a:pt x="244220" y="654535"/>
                  </a:lnTo>
                  <a:lnTo>
                    <a:pt x="248912" y="660822"/>
                  </a:lnTo>
                  <a:lnTo>
                    <a:pt x="255365" y="664632"/>
                  </a:lnTo>
                  <a:lnTo>
                    <a:pt x="262723" y="665679"/>
                  </a:lnTo>
                  <a:lnTo>
                    <a:pt x="270128" y="663679"/>
                  </a:lnTo>
                  <a:lnTo>
                    <a:pt x="274065" y="661774"/>
                  </a:lnTo>
                  <a:lnTo>
                    <a:pt x="277113" y="658472"/>
                  </a:lnTo>
                  <a:lnTo>
                    <a:pt x="342264" y="524868"/>
                  </a:lnTo>
                  <a:lnTo>
                    <a:pt x="385808" y="505860"/>
                  </a:lnTo>
                  <a:lnTo>
                    <a:pt x="424257" y="479956"/>
                  </a:lnTo>
                  <a:lnTo>
                    <a:pt x="457138" y="448113"/>
                  </a:lnTo>
                  <a:lnTo>
                    <a:pt x="483977" y="411291"/>
                  </a:lnTo>
                  <a:lnTo>
                    <a:pt x="504298" y="370447"/>
                  </a:lnTo>
                  <a:lnTo>
                    <a:pt x="517628" y="326541"/>
                  </a:lnTo>
                  <a:lnTo>
                    <a:pt x="523491" y="280531"/>
                  </a:lnTo>
                  <a:lnTo>
                    <a:pt x="521414" y="233375"/>
                  </a:lnTo>
                  <a:lnTo>
                    <a:pt x="510920" y="186032"/>
                  </a:lnTo>
                  <a:lnTo>
                    <a:pt x="492397" y="141358"/>
                  </a:lnTo>
                  <a:lnTo>
                    <a:pt x="467165" y="101898"/>
                  </a:lnTo>
                  <a:lnTo>
                    <a:pt x="436155" y="68143"/>
                  </a:lnTo>
                  <a:lnTo>
                    <a:pt x="400297" y="40585"/>
                  </a:lnTo>
                  <a:lnTo>
                    <a:pt x="360521" y="19714"/>
                  </a:lnTo>
                  <a:lnTo>
                    <a:pt x="317758" y="6021"/>
                  </a:lnTo>
                  <a:lnTo>
                    <a:pt x="272938" y="0"/>
                  </a:lnTo>
                  <a:close/>
                </a:path>
              </a:pathLst>
            </a:custGeom>
            <a:solidFill>
              <a:srgbClr val="044B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3332987" y="1511807"/>
              <a:ext cx="350520" cy="358140"/>
            </a:xfrm>
            <a:custGeom>
              <a:avLst/>
              <a:gdLst/>
              <a:ahLst/>
              <a:cxnLst/>
              <a:rect l="l" t="t" r="r" b="b"/>
              <a:pathLst>
                <a:path w="350520" h="358139">
                  <a:moveTo>
                    <a:pt x="175260" y="0"/>
                  </a:moveTo>
                  <a:lnTo>
                    <a:pt x="128675" y="6394"/>
                  </a:lnTo>
                  <a:lnTo>
                    <a:pt x="86811" y="24440"/>
                  </a:lnTo>
                  <a:lnTo>
                    <a:pt x="51339" y="52435"/>
                  </a:lnTo>
                  <a:lnTo>
                    <a:pt x="23932" y="88674"/>
                  </a:lnTo>
                  <a:lnTo>
                    <a:pt x="6261" y="131453"/>
                  </a:lnTo>
                  <a:lnTo>
                    <a:pt x="0" y="179069"/>
                  </a:lnTo>
                  <a:lnTo>
                    <a:pt x="6261" y="226686"/>
                  </a:lnTo>
                  <a:lnTo>
                    <a:pt x="23932" y="269465"/>
                  </a:lnTo>
                  <a:lnTo>
                    <a:pt x="51339" y="305704"/>
                  </a:lnTo>
                  <a:lnTo>
                    <a:pt x="86811" y="333699"/>
                  </a:lnTo>
                  <a:lnTo>
                    <a:pt x="128675" y="351745"/>
                  </a:lnTo>
                  <a:lnTo>
                    <a:pt x="175260" y="358139"/>
                  </a:lnTo>
                  <a:lnTo>
                    <a:pt x="221844" y="351745"/>
                  </a:lnTo>
                  <a:lnTo>
                    <a:pt x="263708" y="333699"/>
                  </a:lnTo>
                  <a:lnTo>
                    <a:pt x="299180" y="305704"/>
                  </a:lnTo>
                  <a:lnTo>
                    <a:pt x="326587" y="269465"/>
                  </a:lnTo>
                  <a:lnTo>
                    <a:pt x="344258" y="226686"/>
                  </a:lnTo>
                  <a:lnTo>
                    <a:pt x="350520" y="179069"/>
                  </a:lnTo>
                  <a:lnTo>
                    <a:pt x="344258" y="131453"/>
                  </a:lnTo>
                  <a:lnTo>
                    <a:pt x="326587" y="88674"/>
                  </a:lnTo>
                  <a:lnTo>
                    <a:pt x="299180" y="52435"/>
                  </a:lnTo>
                  <a:lnTo>
                    <a:pt x="263708" y="24440"/>
                  </a:lnTo>
                  <a:lnTo>
                    <a:pt x="221844" y="6394"/>
                  </a:lnTo>
                  <a:lnTo>
                    <a:pt x="17526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3332987" y="1511807"/>
              <a:ext cx="350520" cy="358140"/>
            </a:xfrm>
            <a:custGeom>
              <a:avLst/>
              <a:gdLst/>
              <a:ahLst/>
              <a:cxnLst/>
              <a:rect l="l" t="t" r="r" b="b"/>
              <a:pathLst>
                <a:path w="350520" h="358139">
                  <a:moveTo>
                    <a:pt x="350520" y="179069"/>
                  </a:moveTo>
                  <a:lnTo>
                    <a:pt x="344258" y="226686"/>
                  </a:lnTo>
                  <a:lnTo>
                    <a:pt x="326587" y="269465"/>
                  </a:lnTo>
                  <a:lnTo>
                    <a:pt x="299180" y="305704"/>
                  </a:lnTo>
                  <a:lnTo>
                    <a:pt x="263708" y="333699"/>
                  </a:lnTo>
                  <a:lnTo>
                    <a:pt x="221844" y="351745"/>
                  </a:lnTo>
                  <a:lnTo>
                    <a:pt x="175260" y="358139"/>
                  </a:lnTo>
                  <a:lnTo>
                    <a:pt x="128675" y="351745"/>
                  </a:lnTo>
                  <a:lnTo>
                    <a:pt x="86811" y="333699"/>
                  </a:lnTo>
                  <a:lnTo>
                    <a:pt x="51339" y="305704"/>
                  </a:lnTo>
                  <a:lnTo>
                    <a:pt x="23932" y="269465"/>
                  </a:lnTo>
                  <a:lnTo>
                    <a:pt x="6261" y="226686"/>
                  </a:lnTo>
                  <a:lnTo>
                    <a:pt x="0" y="179069"/>
                  </a:lnTo>
                  <a:lnTo>
                    <a:pt x="6261" y="131453"/>
                  </a:lnTo>
                  <a:lnTo>
                    <a:pt x="23932" y="88674"/>
                  </a:lnTo>
                  <a:lnTo>
                    <a:pt x="51339" y="52435"/>
                  </a:lnTo>
                  <a:lnTo>
                    <a:pt x="86811" y="24440"/>
                  </a:lnTo>
                  <a:lnTo>
                    <a:pt x="128675" y="6394"/>
                  </a:lnTo>
                  <a:lnTo>
                    <a:pt x="175260" y="0"/>
                  </a:lnTo>
                  <a:lnTo>
                    <a:pt x="221844" y="6394"/>
                  </a:lnTo>
                  <a:lnTo>
                    <a:pt x="263708" y="24440"/>
                  </a:lnTo>
                  <a:lnTo>
                    <a:pt x="299180" y="52435"/>
                  </a:lnTo>
                  <a:lnTo>
                    <a:pt x="326587" y="88674"/>
                  </a:lnTo>
                  <a:lnTo>
                    <a:pt x="344258" y="131453"/>
                  </a:lnTo>
                  <a:lnTo>
                    <a:pt x="350520" y="179069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410712" y="1595627"/>
              <a:ext cx="219455" cy="182880"/>
            </a:xfrm>
            <a:prstGeom prst="rect">
              <a:avLst/>
            </a:prstGeom>
          </p:spPr>
        </p:pic>
      </p:grpSp>
      <p:pic>
        <p:nvPicPr>
          <p:cNvPr id="24" name="object 24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3037339" y="1620043"/>
            <a:ext cx="88429" cy="89852"/>
          </a:xfrm>
          <a:prstGeom prst="rect">
            <a:avLst/>
          </a:prstGeom>
        </p:spPr>
      </p:pic>
      <p:sp>
        <p:nvSpPr>
          <p:cNvPr id="25" name="object 25"/>
          <p:cNvSpPr txBox="1"/>
          <p:nvPr/>
        </p:nvSpPr>
        <p:spPr>
          <a:xfrm>
            <a:off x="3875659" y="1711578"/>
            <a:ext cx="101663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0"/>
              </a:spcBef>
            </a:pPr>
            <a:r>
              <a:rPr sz="1200" spc="10" dirty="0">
                <a:solidFill>
                  <a:srgbClr val="767676"/>
                </a:solidFill>
                <a:latin typeface="Tahoma"/>
                <a:cs typeface="Tahoma"/>
              </a:rPr>
              <a:t>PREPARE</a:t>
            </a:r>
            <a:r>
              <a:rPr sz="1200" spc="-15" dirty="0">
                <a:solidFill>
                  <a:srgbClr val="767676"/>
                </a:solidFill>
                <a:latin typeface="Tahoma"/>
                <a:cs typeface="Tahoma"/>
              </a:rPr>
              <a:t> </a:t>
            </a:r>
            <a:r>
              <a:rPr sz="1200" spc="30" dirty="0">
                <a:solidFill>
                  <a:srgbClr val="767676"/>
                </a:solidFill>
                <a:latin typeface="Tahoma"/>
                <a:cs typeface="Tahoma"/>
              </a:rPr>
              <a:t>FOR </a:t>
            </a:r>
            <a:r>
              <a:rPr sz="1200" spc="-25" dirty="0">
                <a:solidFill>
                  <a:srgbClr val="767676"/>
                </a:solidFill>
                <a:latin typeface="Tahoma"/>
                <a:cs typeface="Tahoma"/>
              </a:rPr>
              <a:t>KPI </a:t>
            </a:r>
            <a:r>
              <a:rPr sz="1200" spc="-10" dirty="0">
                <a:solidFill>
                  <a:srgbClr val="767676"/>
                </a:solidFill>
                <a:latin typeface="Tahoma"/>
                <a:cs typeface="Tahoma"/>
              </a:rPr>
              <a:t>SELECTION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5220970" y="1419301"/>
            <a:ext cx="237553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332105" algn="l"/>
              </a:tabLst>
            </a:pPr>
            <a:r>
              <a:rPr sz="2025" spc="-75" baseline="2057" dirty="0">
                <a:solidFill>
                  <a:srgbClr val="5F5F5F"/>
                </a:solidFill>
                <a:latin typeface="Gill Sans MT"/>
                <a:cs typeface="Gill Sans MT"/>
              </a:rPr>
              <a:t>1</a:t>
            </a:r>
            <a:r>
              <a:rPr sz="2025" baseline="2057" dirty="0">
                <a:solidFill>
                  <a:srgbClr val="5F5F5F"/>
                </a:solidFill>
                <a:latin typeface="Gill Sans MT"/>
                <a:cs typeface="Gill Sans MT"/>
              </a:rPr>
              <a:t>	</a:t>
            </a:r>
            <a:r>
              <a:rPr sz="1400" spc="65" dirty="0">
                <a:solidFill>
                  <a:srgbClr val="5F5F5F"/>
                </a:solidFill>
                <a:latin typeface="Tahoma"/>
                <a:cs typeface="Tahoma"/>
              </a:rPr>
              <a:t>SCOPE</a:t>
            </a:r>
            <a:r>
              <a:rPr sz="1400" spc="-20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5F5F5F"/>
                </a:solidFill>
                <a:latin typeface="Tahoma"/>
                <a:cs typeface="Tahoma"/>
              </a:rPr>
              <a:t>CLARIFICATIONS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179372" y="3552519"/>
            <a:ext cx="983615" cy="4540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sz="1400" spc="-25" dirty="0">
                <a:solidFill>
                  <a:srgbClr val="5F5F5F"/>
                </a:solidFill>
                <a:latin typeface="Tahoma"/>
                <a:cs typeface="Tahoma"/>
              </a:rPr>
              <a:t>KPI</a:t>
            </a:r>
            <a:endParaRPr sz="1400">
              <a:latin typeface="Tahoma"/>
              <a:cs typeface="Tahoma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1400" spc="-10" dirty="0">
                <a:solidFill>
                  <a:srgbClr val="5F5F5F"/>
                </a:solidFill>
                <a:latin typeface="Tahoma"/>
                <a:cs typeface="Tahoma"/>
              </a:rPr>
              <a:t>SELECTION</a:t>
            </a:r>
            <a:endParaRPr sz="1400">
              <a:latin typeface="Tahoma"/>
              <a:cs typeface="Tahoma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5202935" y="1789176"/>
            <a:ext cx="570230" cy="358140"/>
            <a:chOff x="5202935" y="1789176"/>
            <a:chExt cx="570230" cy="358140"/>
          </a:xfrm>
        </p:grpSpPr>
        <p:sp>
          <p:nvSpPr>
            <p:cNvPr id="29" name="object 29"/>
            <p:cNvSpPr/>
            <p:nvPr/>
          </p:nvSpPr>
          <p:spPr>
            <a:xfrm>
              <a:off x="5202935" y="1789176"/>
              <a:ext cx="570230" cy="358140"/>
            </a:xfrm>
            <a:custGeom>
              <a:avLst/>
              <a:gdLst/>
              <a:ahLst/>
              <a:cxnLst/>
              <a:rect l="l" t="t" r="r" b="b"/>
              <a:pathLst>
                <a:path w="570229" h="358139">
                  <a:moveTo>
                    <a:pt x="392811" y="0"/>
                  </a:moveTo>
                  <a:lnTo>
                    <a:pt x="354679" y="4570"/>
                  </a:lnTo>
                  <a:lnTo>
                    <a:pt x="286512" y="37665"/>
                  </a:lnTo>
                  <a:lnTo>
                    <a:pt x="258952" y="65024"/>
                  </a:lnTo>
                  <a:lnTo>
                    <a:pt x="237769" y="86653"/>
                  </a:lnTo>
                  <a:lnTo>
                    <a:pt x="213312" y="103854"/>
                  </a:lnTo>
                  <a:lnTo>
                    <a:pt x="186211" y="116244"/>
                  </a:lnTo>
                  <a:lnTo>
                    <a:pt x="157099" y="123444"/>
                  </a:lnTo>
                  <a:lnTo>
                    <a:pt x="0" y="147700"/>
                  </a:lnTo>
                  <a:lnTo>
                    <a:pt x="0" y="210438"/>
                  </a:lnTo>
                  <a:lnTo>
                    <a:pt x="151511" y="233807"/>
                  </a:lnTo>
                  <a:lnTo>
                    <a:pt x="212534" y="255222"/>
                  </a:lnTo>
                  <a:lnTo>
                    <a:pt x="262509" y="296925"/>
                  </a:lnTo>
                  <a:lnTo>
                    <a:pt x="297909" y="328543"/>
                  </a:lnTo>
                  <a:lnTo>
                    <a:pt x="338788" y="348864"/>
                  </a:lnTo>
                  <a:lnTo>
                    <a:pt x="382793" y="357727"/>
                  </a:lnTo>
                  <a:lnTo>
                    <a:pt x="427571" y="354969"/>
                  </a:lnTo>
                  <a:lnTo>
                    <a:pt x="470768" y="340429"/>
                  </a:lnTo>
                  <a:lnTo>
                    <a:pt x="510031" y="313944"/>
                  </a:lnTo>
                  <a:lnTo>
                    <a:pt x="536914" y="283823"/>
                  </a:lnTo>
                  <a:lnTo>
                    <a:pt x="556212" y="248713"/>
                  </a:lnTo>
                  <a:lnTo>
                    <a:pt x="567342" y="210056"/>
                  </a:lnTo>
                  <a:lnTo>
                    <a:pt x="569722" y="169290"/>
                  </a:lnTo>
                  <a:lnTo>
                    <a:pt x="561088" y="123669"/>
                  </a:lnTo>
                  <a:lnTo>
                    <a:pt x="542059" y="83039"/>
                  </a:lnTo>
                  <a:lnTo>
                    <a:pt x="514175" y="48879"/>
                  </a:lnTo>
                  <a:lnTo>
                    <a:pt x="478978" y="22667"/>
                  </a:lnTo>
                  <a:lnTo>
                    <a:pt x="438009" y="5881"/>
                  </a:lnTo>
                  <a:lnTo>
                    <a:pt x="392811" y="0"/>
                  </a:lnTo>
                  <a:close/>
                </a:path>
              </a:pathLst>
            </a:custGeom>
            <a:solidFill>
              <a:srgbClr val="B6F6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5443727" y="1813560"/>
              <a:ext cx="299085" cy="306705"/>
            </a:xfrm>
            <a:custGeom>
              <a:avLst/>
              <a:gdLst/>
              <a:ahLst/>
              <a:cxnLst/>
              <a:rect l="l" t="t" r="r" b="b"/>
              <a:pathLst>
                <a:path w="299085" h="306705">
                  <a:moveTo>
                    <a:pt x="149351" y="0"/>
                  </a:moveTo>
                  <a:lnTo>
                    <a:pt x="102168" y="7808"/>
                  </a:lnTo>
                  <a:lnTo>
                    <a:pt x="61173" y="29553"/>
                  </a:lnTo>
                  <a:lnTo>
                    <a:pt x="28834" y="62709"/>
                  </a:lnTo>
                  <a:lnTo>
                    <a:pt x="7620" y="104753"/>
                  </a:lnTo>
                  <a:lnTo>
                    <a:pt x="0" y="153162"/>
                  </a:lnTo>
                  <a:lnTo>
                    <a:pt x="7619" y="201570"/>
                  </a:lnTo>
                  <a:lnTo>
                    <a:pt x="28834" y="243614"/>
                  </a:lnTo>
                  <a:lnTo>
                    <a:pt x="61173" y="276770"/>
                  </a:lnTo>
                  <a:lnTo>
                    <a:pt x="102168" y="298515"/>
                  </a:lnTo>
                  <a:lnTo>
                    <a:pt x="149351" y="306324"/>
                  </a:lnTo>
                  <a:lnTo>
                    <a:pt x="196535" y="298515"/>
                  </a:lnTo>
                  <a:lnTo>
                    <a:pt x="237530" y="276770"/>
                  </a:lnTo>
                  <a:lnTo>
                    <a:pt x="269869" y="243614"/>
                  </a:lnTo>
                  <a:lnTo>
                    <a:pt x="291084" y="201570"/>
                  </a:lnTo>
                  <a:lnTo>
                    <a:pt x="298704" y="153162"/>
                  </a:lnTo>
                  <a:lnTo>
                    <a:pt x="291084" y="104753"/>
                  </a:lnTo>
                  <a:lnTo>
                    <a:pt x="269869" y="62709"/>
                  </a:lnTo>
                  <a:lnTo>
                    <a:pt x="237530" y="29553"/>
                  </a:lnTo>
                  <a:lnTo>
                    <a:pt x="196535" y="7808"/>
                  </a:lnTo>
                  <a:lnTo>
                    <a:pt x="14935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5443727" y="1813560"/>
              <a:ext cx="299085" cy="306705"/>
            </a:xfrm>
            <a:custGeom>
              <a:avLst/>
              <a:gdLst/>
              <a:ahLst/>
              <a:cxnLst/>
              <a:rect l="l" t="t" r="r" b="b"/>
              <a:pathLst>
                <a:path w="299085" h="306705">
                  <a:moveTo>
                    <a:pt x="298704" y="153162"/>
                  </a:moveTo>
                  <a:lnTo>
                    <a:pt x="291084" y="201570"/>
                  </a:lnTo>
                  <a:lnTo>
                    <a:pt x="269869" y="243614"/>
                  </a:lnTo>
                  <a:lnTo>
                    <a:pt x="237530" y="276770"/>
                  </a:lnTo>
                  <a:lnTo>
                    <a:pt x="196535" y="298515"/>
                  </a:lnTo>
                  <a:lnTo>
                    <a:pt x="149351" y="306324"/>
                  </a:lnTo>
                  <a:lnTo>
                    <a:pt x="102168" y="298515"/>
                  </a:lnTo>
                  <a:lnTo>
                    <a:pt x="61173" y="276770"/>
                  </a:lnTo>
                  <a:lnTo>
                    <a:pt x="28834" y="243614"/>
                  </a:lnTo>
                  <a:lnTo>
                    <a:pt x="7619" y="201570"/>
                  </a:lnTo>
                  <a:lnTo>
                    <a:pt x="0" y="153162"/>
                  </a:lnTo>
                  <a:lnTo>
                    <a:pt x="7620" y="104753"/>
                  </a:lnTo>
                  <a:lnTo>
                    <a:pt x="28834" y="62709"/>
                  </a:lnTo>
                  <a:lnTo>
                    <a:pt x="61173" y="29553"/>
                  </a:lnTo>
                  <a:lnTo>
                    <a:pt x="102168" y="7808"/>
                  </a:lnTo>
                  <a:lnTo>
                    <a:pt x="149351" y="0"/>
                  </a:lnTo>
                  <a:lnTo>
                    <a:pt x="196535" y="7808"/>
                  </a:lnTo>
                  <a:lnTo>
                    <a:pt x="237530" y="29553"/>
                  </a:lnTo>
                  <a:lnTo>
                    <a:pt x="269869" y="62709"/>
                  </a:lnTo>
                  <a:lnTo>
                    <a:pt x="291084" y="104753"/>
                  </a:lnTo>
                  <a:lnTo>
                    <a:pt x="298704" y="153162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5539232" y="1842261"/>
            <a:ext cx="111760" cy="2324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50" spc="-50" dirty="0">
                <a:solidFill>
                  <a:srgbClr val="D7D7D7"/>
                </a:solidFill>
                <a:latin typeface="Gill Sans MT"/>
                <a:cs typeface="Gill Sans MT"/>
              </a:rPr>
              <a:t>2</a:t>
            </a:r>
            <a:endParaRPr sz="1350">
              <a:latin typeface="Gill Sans MT"/>
              <a:cs typeface="Gill Sans MT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4983479" y="2234183"/>
            <a:ext cx="568325" cy="358140"/>
            <a:chOff x="4983479" y="2234183"/>
            <a:chExt cx="568325" cy="358140"/>
          </a:xfrm>
        </p:grpSpPr>
        <p:sp>
          <p:nvSpPr>
            <p:cNvPr id="34" name="object 34"/>
            <p:cNvSpPr/>
            <p:nvPr/>
          </p:nvSpPr>
          <p:spPr>
            <a:xfrm>
              <a:off x="4983479" y="2234183"/>
              <a:ext cx="568325" cy="358140"/>
            </a:xfrm>
            <a:custGeom>
              <a:avLst/>
              <a:gdLst/>
              <a:ahLst/>
              <a:cxnLst/>
              <a:rect l="l" t="t" r="r" b="b"/>
              <a:pathLst>
                <a:path w="568325" h="358139">
                  <a:moveTo>
                    <a:pt x="391795" y="0"/>
                  </a:moveTo>
                  <a:lnTo>
                    <a:pt x="353756" y="4570"/>
                  </a:lnTo>
                  <a:lnTo>
                    <a:pt x="285728" y="37665"/>
                  </a:lnTo>
                  <a:lnTo>
                    <a:pt x="258191" y="65024"/>
                  </a:lnTo>
                  <a:lnTo>
                    <a:pt x="237083" y="86653"/>
                  </a:lnTo>
                  <a:lnTo>
                    <a:pt x="212677" y="103854"/>
                  </a:lnTo>
                  <a:lnTo>
                    <a:pt x="185628" y="116244"/>
                  </a:lnTo>
                  <a:lnTo>
                    <a:pt x="156591" y="123443"/>
                  </a:lnTo>
                  <a:lnTo>
                    <a:pt x="0" y="147700"/>
                  </a:lnTo>
                  <a:lnTo>
                    <a:pt x="0" y="210438"/>
                  </a:lnTo>
                  <a:lnTo>
                    <a:pt x="151130" y="233806"/>
                  </a:lnTo>
                  <a:lnTo>
                    <a:pt x="211962" y="255222"/>
                  </a:lnTo>
                  <a:lnTo>
                    <a:pt x="261747" y="296925"/>
                  </a:lnTo>
                  <a:lnTo>
                    <a:pt x="297074" y="328543"/>
                  </a:lnTo>
                  <a:lnTo>
                    <a:pt x="337862" y="348864"/>
                  </a:lnTo>
                  <a:lnTo>
                    <a:pt x="381761" y="357727"/>
                  </a:lnTo>
                  <a:lnTo>
                    <a:pt x="426423" y="354969"/>
                  </a:lnTo>
                  <a:lnTo>
                    <a:pt x="469497" y="340429"/>
                  </a:lnTo>
                  <a:lnTo>
                    <a:pt x="508635" y="313943"/>
                  </a:lnTo>
                  <a:lnTo>
                    <a:pt x="535443" y="283823"/>
                  </a:lnTo>
                  <a:lnTo>
                    <a:pt x="554704" y="248713"/>
                  </a:lnTo>
                  <a:lnTo>
                    <a:pt x="565820" y="210056"/>
                  </a:lnTo>
                  <a:lnTo>
                    <a:pt x="568198" y="169290"/>
                  </a:lnTo>
                  <a:lnTo>
                    <a:pt x="559584" y="123669"/>
                  </a:lnTo>
                  <a:lnTo>
                    <a:pt x="540610" y="83039"/>
                  </a:lnTo>
                  <a:lnTo>
                    <a:pt x="512810" y="48879"/>
                  </a:lnTo>
                  <a:lnTo>
                    <a:pt x="477717" y="22667"/>
                  </a:lnTo>
                  <a:lnTo>
                    <a:pt x="436867" y="5881"/>
                  </a:lnTo>
                  <a:lnTo>
                    <a:pt x="391795" y="0"/>
                  </a:lnTo>
                  <a:close/>
                </a:path>
              </a:pathLst>
            </a:custGeom>
            <a:solidFill>
              <a:srgbClr val="B6F6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5224271" y="2258567"/>
              <a:ext cx="299085" cy="306705"/>
            </a:xfrm>
            <a:custGeom>
              <a:avLst/>
              <a:gdLst/>
              <a:ahLst/>
              <a:cxnLst/>
              <a:rect l="l" t="t" r="r" b="b"/>
              <a:pathLst>
                <a:path w="299085" h="306705">
                  <a:moveTo>
                    <a:pt x="149351" y="0"/>
                  </a:moveTo>
                  <a:lnTo>
                    <a:pt x="102168" y="7808"/>
                  </a:lnTo>
                  <a:lnTo>
                    <a:pt x="61173" y="29553"/>
                  </a:lnTo>
                  <a:lnTo>
                    <a:pt x="28834" y="62709"/>
                  </a:lnTo>
                  <a:lnTo>
                    <a:pt x="7620" y="104753"/>
                  </a:lnTo>
                  <a:lnTo>
                    <a:pt x="0" y="153162"/>
                  </a:lnTo>
                  <a:lnTo>
                    <a:pt x="7620" y="201570"/>
                  </a:lnTo>
                  <a:lnTo>
                    <a:pt x="28834" y="243614"/>
                  </a:lnTo>
                  <a:lnTo>
                    <a:pt x="61173" y="276770"/>
                  </a:lnTo>
                  <a:lnTo>
                    <a:pt x="102168" y="298515"/>
                  </a:lnTo>
                  <a:lnTo>
                    <a:pt x="149351" y="306324"/>
                  </a:lnTo>
                  <a:lnTo>
                    <a:pt x="196535" y="298515"/>
                  </a:lnTo>
                  <a:lnTo>
                    <a:pt x="237530" y="276770"/>
                  </a:lnTo>
                  <a:lnTo>
                    <a:pt x="269869" y="243614"/>
                  </a:lnTo>
                  <a:lnTo>
                    <a:pt x="291083" y="201570"/>
                  </a:lnTo>
                  <a:lnTo>
                    <a:pt x="298703" y="153162"/>
                  </a:lnTo>
                  <a:lnTo>
                    <a:pt x="291083" y="104753"/>
                  </a:lnTo>
                  <a:lnTo>
                    <a:pt x="269869" y="62709"/>
                  </a:lnTo>
                  <a:lnTo>
                    <a:pt x="237530" y="29553"/>
                  </a:lnTo>
                  <a:lnTo>
                    <a:pt x="196535" y="7808"/>
                  </a:lnTo>
                  <a:lnTo>
                    <a:pt x="14935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5224271" y="2258567"/>
              <a:ext cx="299085" cy="306705"/>
            </a:xfrm>
            <a:custGeom>
              <a:avLst/>
              <a:gdLst/>
              <a:ahLst/>
              <a:cxnLst/>
              <a:rect l="l" t="t" r="r" b="b"/>
              <a:pathLst>
                <a:path w="299085" h="306705">
                  <a:moveTo>
                    <a:pt x="298703" y="153162"/>
                  </a:moveTo>
                  <a:lnTo>
                    <a:pt x="291083" y="201570"/>
                  </a:lnTo>
                  <a:lnTo>
                    <a:pt x="269869" y="243614"/>
                  </a:lnTo>
                  <a:lnTo>
                    <a:pt x="237530" y="276770"/>
                  </a:lnTo>
                  <a:lnTo>
                    <a:pt x="196535" y="298515"/>
                  </a:lnTo>
                  <a:lnTo>
                    <a:pt x="149351" y="306324"/>
                  </a:lnTo>
                  <a:lnTo>
                    <a:pt x="102168" y="298515"/>
                  </a:lnTo>
                  <a:lnTo>
                    <a:pt x="61173" y="276770"/>
                  </a:lnTo>
                  <a:lnTo>
                    <a:pt x="28834" y="243614"/>
                  </a:lnTo>
                  <a:lnTo>
                    <a:pt x="7620" y="201570"/>
                  </a:lnTo>
                  <a:lnTo>
                    <a:pt x="0" y="153162"/>
                  </a:lnTo>
                  <a:lnTo>
                    <a:pt x="7620" y="104753"/>
                  </a:lnTo>
                  <a:lnTo>
                    <a:pt x="28834" y="62709"/>
                  </a:lnTo>
                  <a:lnTo>
                    <a:pt x="61173" y="29553"/>
                  </a:lnTo>
                  <a:lnTo>
                    <a:pt x="102168" y="7808"/>
                  </a:lnTo>
                  <a:lnTo>
                    <a:pt x="149351" y="0"/>
                  </a:lnTo>
                  <a:lnTo>
                    <a:pt x="196535" y="7808"/>
                  </a:lnTo>
                  <a:lnTo>
                    <a:pt x="237530" y="29553"/>
                  </a:lnTo>
                  <a:lnTo>
                    <a:pt x="269869" y="62709"/>
                  </a:lnTo>
                  <a:lnTo>
                    <a:pt x="291083" y="104753"/>
                  </a:lnTo>
                  <a:lnTo>
                    <a:pt x="298703" y="153162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7" name="object 37"/>
          <p:cNvSpPr txBox="1"/>
          <p:nvPr/>
        </p:nvSpPr>
        <p:spPr>
          <a:xfrm>
            <a:off x="5319140" y="2287651"/>
            <a:ext cx="111760" cy="2324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50" spc="-50" dirty="0">
                <a:solidFill>
                  <a:srgbClr val="D7D7D7"/>
                </a:solidFill>
                <a:latin typeface="Gill Sans MT"/>
                <a:cs typeface="Gill Sans MT"/>
              </a:rPr>
              <a:t>3</a:t>
            </a:r>
            <a:endParaRPr sz="1350">
              <a:latin typeface="Gill Sans MT"/>
              <a:cs typeface="Gill Sans MT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5844921" y="1855470"/>
            <a:ext cx="79438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D7D7D7"/>
                </a:solidFill>
                <a:latin typeface="Tahoma"/>
                <a:cs typeface="Tahoma"/>
              </a:rPr>
              <a:t>KPI</a:t>
            </a:r>
            <a:r>
              <a:rPr sz="1400" spc="-155" dirty="0">
                <a:solidFill>
                  <a:srgbClr val="D7D7D7"/>
                </a:solidFill>
                <a:latin typeface="Tahoma"/>
                <a:cs typeface="Tahoma"/>
              </a:rPr>
              <a:t> </a:t>
            </a:r>
            <a:r>
              <a:rPr sz="1400" spc="35" dirty="0">
                <a:solidFill>
                  <a:srgbClr val="D7D7D7"/>
                </a:solidFill>
                <a:latin typeface="Tahoma"/>
                <a:cs typeface="Tahoma"/>
              </a:rPr>
              <a:t>EXPO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5648705" y="2305050"/>
            <a:ext cx="141795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D7D7D7"/>
                </a:solidFill>
                <a:latin typeface="Tahoma"/>
                <a:cs typeface="Tahoma"/>
              </a:rPr>
              <a:t>KPI</a:t>
            </a:r>
            <a:r>
              <a:rPr sz="1400" spc="-155" dirty="0">
                <a:solidFill>
                  <a:srgbClr val="D7D7D7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D7D7D7"/>
                </a:solidFill>
                <a:latin typeface="Tahoma"/>
                <a:cs typeface="Tahoma"/>
              </a:rPr>
              <a:t>CLUSTERING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3710178" y="3065779"/>
            <a:ext cx="63246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60" dirty="0">
                <a:solidFill>
                  <a:srgbClr val="087150"/>
                </a:solidFill>
                <a:latin typeface="Tahoma"/>
                <a:cs typeface="Tahoma"/>
              </a:rPr>
              <a:t>WHAT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5169408" y="3834383"/>
            <a:ext cx="372110" cy="789940"/>
          </a:xfrm>
          <a:custGeom>
            <a:avLst/>
            <a:gdLst/>
            <a:ahLst/>
            <a:cxnLst/>
            <a:rect l="l" t="t" r="r" b="b"/>
            <a:pathLst>
              <a:path w="372110" h="789939">
                <a:moveTo>
                  <a:pt x="371856" y="633984"/>
                </a:moveTo>
                <a:lnTo>
                  <a:pt x="189484" y="478536"/>
                </a:lnTo>
                <a:lnTo>
                  <a:pt x="189484" y="556260"/>
                </a:lnTo>
                <a:lnTo>
                  <a:pt x="0" y="556260"/>
                </a:lnTo>
                <a:lnTo>
                  <a:pt x="0" y="711708"/>
                </a:lnTo>
                <a:lnTo>
                  <a:pt x="189484" y="711708"/>
                </a:lnTo>
                <a:lnTo>
                  <a:pt x="189484" y="789432"/>
                </a:lnTo>
                <a:lnTo>
                  <a:pt x="371856" y="633984"/>
                </a:lnTo>
                <a:close/>
              </a:path>
              <a:path w="372110" h="789939">
                <a:moveTo>
                  <a:pt x="371856" y="155448"/>
                </a:moveTo>
                <a:lnTo>
                  <a:pt x="189484" y="0"/>
                </a:lnTo>
                <a:lnTo>
                  <a:pt x="189484" y="77724"/>
                </a:lnTo>
                <a:lnTo>
                  <a:pt x="0" y="77724"/>
                </a:lnTo>
                <a:lnTo>
                  <a:pt x="0" y="233172"/>
                </a:lnTo>
                <a:lnTo>
                  <a:pt x="189484" y="233172"/>
                </a:lnTo>
                <a:lnTo>
                  <a:pt x="189484" y="310896"/>
                </a:lnTo>
                <a:lnTo>
                  <a:pt x="371856" y="155448"/>
                </a:lnTo>
                <a:close/>
              </a:path>
            </a:pathLst>
          </a:custGeom>
          <a:solidFill>
            <a:srgbClr val="46B5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 txBox="1"/>
          <p:nvPr/>
        </p:nvSpPr>
        <p:spPr>
          <a:xfrm>
            <a:off x="3710178" y="3426333"/>
            <a:ext cx="5193665" cy="22485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Defining</a:t>
            </a:r>
            <a:r>
              <a:rPr sz="1600" spc="-18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5" dirty="0">
                <a:solidFill>
                  <a:srgbClr val="5F5F5F"/>
                </a:solidFill>
                <a:latin typeface="Tahoma"/>
                <a:cs typeface="Tahoma"/>
              </a:rPr>
              <a:t>what</a:t>
            </a:r>
            <a:r>
              <a:rPr sz="1600" spc="-14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35" dirty="0">
                <a:solidFill>
                  <a:srgbClr val="5F5F5F"/>
                </a:solidFill>
                <a:latin typeface="Tahoma"/>
                <a:cs typeface="Tahoma"/>
              </a:rPr>
              <a:t>needs</a:t>
            </a:r>
            <a:r>
              <a:rPr sz="1600" spc="-17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to</a:t>
            </a:r>
            <a:r>
              <a:rPr sz="1600" spc="-14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35" dirty="0">
                <a:solidFill>
                  <a:srgbClr val="5F5F5F"/>
                </a:solidFill>
                <a:latin typeface="Tahoma"/>
                <a:cs typeface="Tahoma"/>
              </a:rPr>
              <a:t>be</a:t>
            </a:r>
            <a:r>
              <a:rPr sz="1600" spc="-15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measured:</a:t>
            </a:r>
            <a:endParaRPr sz="16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320"/>
              </a:spcBef>
              <a:tabLst>
                <a:tab pos="2106930" algn="l"/>
              </a:tabLst>
            </a:pP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Objectives</a:t>
            </a: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	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Scorecard</a:t>
            </a:r>
            <a:endParaRPr sz="1600">
              <a:latin typeface="Tahoma"/>
              <a:cs typeface="Tahoma"/>
            </a:endParaRPr>
          </a:p>
          <a:p>
            <a:pPr marL="12700" marR="2117725">
              <a:lnSpc>
                <a:spcPts val="3840"/>
              </a:lnSpc>
              <a:spcBef>
                <a:spcPts val="380"/>
              </a:spcBef>
              <a:tabLst>
                <a:tab pos="2106930" algn="l"/>
              </a:tabLst>
            </a:pP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Processes</a:t>
            </a: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	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Dashboard </a:t>
            </a:r>
            <a:r>
              <a:rPr sz="1600" spc="75" dirty="0">
                <a:solidFill>
                  <a:srgbClr val="087150"/>
                </a:solidFill>
                <a:latin typeface="Tahoma"/>
                <a:cs typeface="Tahoma"/>
              </a:rPr>
              <a:t>WHY</a:t>
            </a:r>
            <a:endParaRPr sz="1600">
              <a:latin typeface="Tahoma"/>
              <a:cs typeface="Tahoma"/>
            </a:endParaRPr>
          </a:p>
          <a:p>
            <a:pPr marL="12700" marR="5080">
              <a:lnSpc>
                <a:spcPts val="1900"/>
              </a:lnSpc>
              <a:spcBef>
                <a:spcPts val="550"/>
              </a:spcBef>
            </a:pP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Channels</a:t>
            </a:r>
            <a:r>
              <a:rPr sz="1600" spc="-19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0" dirty="0">
                <a:solidFill>
                  <a:srgbClr val="5F5F5F"/>
                </a:solidFill>
                <a:latin typeface="Tahoma"/>
                <a:cs typeface="Tahoma"/>
              </a:rPr>
              <a:t>the</a:t>
            </a:r>
            <a:r>
              <a:rPr sz="1600" spc="-16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selection</a:t>
            </a:r>
            <a:r>
              <a:rPr sz="1600" spc="-19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0" dirty="0">
                <a:solidFill>
                  <a:srgbClr val="5F5F5F"/>
                </a:solidFill>
                <a:latin typeface="Tahoma"/>
                <a:cs typeface="Tahoma"/>
              </a:rPr>
              <a:t>process</a:t>
            </a:r>
            <a:r>
              <a:rPr sz="1600" spc="-17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35" dirty="0">
                <a:solidFill>
                  <a:srgbClr val="5F5F5F"/>
                </a:solidFill>
                <a:latin typeface="Tahoma"/>
                <a:cs typeface="Tahoma"/>
              </a:rPr>
              <a:t>on</a:t>
            </a:r>
            <a:r>
              <a:rPr sz="1600" spc="-16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75" dirty="0">
                <a:solidFill>
                  <a:srgbClr val="5F5F5F"/>
                </a:solidFill>
                <a:latin typeface="Tahoma"/>
                <a:cs typeface="Tahoma"/>
              </a:rPr>
              <a:t>a</a:t>
            </a:r>
            <a:r>
              <a:rPr sz="1600" spc="-18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clear</a:t>
            </a:r>
            <a:r>
              <a:rPr sz="1600" spc="-19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30" dirty="0">
                <a:solidFill>
                  <a:srgbClr val="5F5F5F"/>
                </a:solidFill>
                <a:latin typeface="Tahoma"/>
                <a:cs typeface="Tahoma"/>
              </a:rPr>
              <a:t>path</a:t>
            </a:r>
            <a:r>
              <a:rPr sz="1600" spc="-16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with</a:t>
            </a:r>
            <a:r>
              <a:rPr sz="1600" spc="-17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specified </a:t>
            </a:r>
            <a:r>
              <a:rPr sz="1600" spc="-30" dirty="0">
                <a:solidFill>
                  <a:srgbClr val="5F5F5F"/>
                </a:solidFill>
                <a:latin typeface="Tahoma"/>
                <a:cs typeface="Tahoma"/>
              </a:rPr>
              <a:t>scope</a:t>
            </a:r>
            <a:r>
              <a:rPr sz="1600" spc="-17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40" dirty="0">
                <a:solidFill>
                  <a:srgbClr val="5F5F5F"/>
                </a:solidFill>
                <a:latin typeface="Tahoma"/>
                <a:cs typeface="Tahoma"/>
              </a:rPr>
              <a:t>and</a:t>
            </a:r>
            <a:r>
              <a:rPr sz="1600" spc="-16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5" dirty="0">
                <a:solidFill>
                  <a:srgbClr val="5F5F5F"/>
                </a:solidFill>
                <a:latin typeface="Tahoma"/>
                <a:cs typeface="Tahoma"/>
              </a:rPr>
              <a:t>outputs</a:t>
            </a:r>
            <a:r>
              <a:rPr sz="1600" spc="-14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expected.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43" name="object 4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69047" rIns="0" bIns="0" rtlCol="0">
            <a:spAutoFit/>
          </a:bodyPr>
          <a:lstStyle/>
          <a:p>
            <a:pPr marL="2417445">
              <a:lnSpc>
                <a:spcPct val="100000"/>
              </a:lnSpc>
              <a:spcBef>
                <a:spcPts val="100"/>
              </a:spcBef>
            </a:pPr>
            <a:fld id="{81D60167-4931-47E6-BA6A-407CBD079E47}" type="slidenum">
              <a:rPr spc="-25" dirty="0"/>
              <a:t>119</a:t>
            </a:fld>
            <a:endParaRPr spc="-25" dirty="0"/>
          </a:p>
        </p:txBody>
      </p:sp>
      <p:sp>
        <p:nvSpPr>
          <p:cNvPr id="44" name="object 4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/>
              <a:t>©</a:t>
            </a:r>
            <a:r>
              <a:rPr spc="-15" dirty="0"/>
              <a:t> </a:t>
            </a:r>
            <a:r>
              <a:rPr dirty="0"/>
              <a:t>The</a:t>
            </a:r>
            <a:r>
              <a:rPr spc="-30" dirty="0"/>
              <a:t> </a:t>
            </a:r>
            <a:r>
              <a:rPr dirty="0"/>
              <a:t>KPI</a:t>
            </a:r>
            <a:r>
              <a:rPr spc="-5" dirty="0"/>
              <a:t> </a:t>
            </a:r>
            <a:r>
              <a:rPr dirty="0"/>
              <a:t>Institute</a:t>
            </a:r>
            <a:r>
              <a:rPr spc="-20" dirty="0"/>
              <a:t> 2023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85788" y="219456"/>
            <a:ext cx="2282952" cy="1905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94843" y="181482"/>
            <a:ext cx="2299335" cy="88011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>
              <a:lnSpc>
                <a:spcPct val="100400"/>
              </a:lnSpc>
              <a:spcBef>
                <a:spcPts val="80"/>
              </a:spcBef>
            </a:pPr>
            <a:r>
              <a:rPr sz="2800" spc="150" dirty="0">
                <a:solidFill>
                  <a:srgbClr val="087150"/>
                </a:solidFill>
              </a:rPr>
              <a:t>LEARNING </a:t>
            </a:r>
            <a:r>
              <a:rPr sz="2800" spc="180" dirty="0">
                <a:solidFill>
                  <a:srgbClr val="087150"/>
                </a:solidFill>
              </a:rPr>
              <a:t>OBJECTIVES</a:t>
            </a:r>
            <a:endParaRPr sz="2800"/>
          </a:p>
        </p:txBody>
      </p:sp>
      <p:grpSp>
        <p:nvGrpSpPr>
          <p:cNvPr id="4" name="object 4"/>
          <p:cNvGrpSpPr/>
          <p:nvPr/>
        </p:nvGrpSpPr>
        <p:grpSpPr>
          <a:xfrm>
            <a:off x="2668523" y="1679448"/>
            <a:ext cx="4004945" cy="4482465"/>
            <a:chOff x="2668523" y="1679448"/>
            <a:chExt cx="4004945" cy="4482465"/>
          </a:xfrm>
        </p:grpSpPr>
        <p:sp>
          <p:nvSpPr>
            <p:cNvPr id="5" name="object 5"/>
            <p:cNvSpPr/>
            <p:nvPr/>
          </p:nvSpPr>
          <p:spPr>
            <a:xfrm>
              <a:off x="3084575" y="2089404"/>
              <a:ext cx="1584960" cy="1831975"/>
            </a:xfrm>
            <a:custGeom>
              <a:avLst/>
              <a:gdLst/>
              <a:ahLst/>
              <a:cxnLst/>
              <a:rect l="l" t="t" r="r" b="b"/>
              <a:pathLst>
                <a:path w="1584960" h="1831975">
                  <a:moveTo>
                    <a:pt x="1584960" y="0"/>
                  </a:moveTo>
                  <a:lnTo>
                    <a:pt x="1534700" y="621"/>
                  </a:lnTo>
                  <a:lnTo>
                    <a:pt x="1484819" y="2479"/>
                  </a:lnTo>
                  <a:lnTo>
                    <a:pt x="1435329" y="5568"/>
                  </a:lnTo>
                  <a:lnTo>
                    <a:pt x="1386245" y="9879"/>
                  </a:lnTo>
                  <a:lnTo>
                    <a:pt x="1337578" y="15405"/>
                  </a:lnTo>
                  <a:lnTo>
                    <a:pt x="1289343" y="22138"/>
                  </a:lnTo>
                  <a:lnTo>
                    <a:pt x="1241552" y="30071"/>
                  </a:lnTo>
                  <a:lnTo>
                    <a:pt x="1194218" y="39197"/>
                  </a:lnTo>
                  <a:lnTo>
                    <a:pt x="1147355" y="49507"/>
                  </a:lnTo>
                  <a:lnTo>
                    <a:pt x="1100976" y="60995"/>
                  </a:lnTo>
                  <a:lnTo>
                    <a:pt x="1055095" y="73653"/>
                  </a:lnTo>
                  <a:lnTo>
                    <a:pt x="1009723" y="87473"/>
                  </a:lnTo>
                  <a:lnTo>
                    <a:pt x="964875" y="102448"/>
                  </a:lnTo>
                  <a:lnTo>
                    <a:pt x="920563" y="118571"/>
                  </a:lnTo>
                  <a:lnTo>
                    <a:pt x="876802" y="135833"/>
                  </a:lnTo>
                  <a:lnTo>
                    <a:pt x="833603" y="154228"/>
                  </a:lnTo>
                  <a:lnTo>
                    <a:pt x="790981" y="173748"/>
                  </a:lnTo>
                  <a:lnTo>
                    <a:pt x="748947" y="194385"/>
                  </a:lnTo>
                  <a:lnTo>
                    <a:pt x="707517" y="216132"/>
                  </a:lnTo>
                  <a:lnTo>
                    <a:pt x="666702" y="238982"/>
                  </a:lnTo>
                  <a:lnTo>
                    <a:pt x="626516" y="262926"/>
                  </a:lnTo>
                  <a:lnTo>
                    <a:pt x="586972" y="287958"/>
                  </a:lnTo>
                  <a:lnTo>
                    <a:pt x="548083" y="314070"/>
                  </a:lnTo>
                  <a:lnTo>
                    <a:pt x="509863" y="341254"/>
                  </a:lnTo>
                  <a:lnTo>
                    <a:pt x="472324" y="369503"/>
                  </a:lnTo>
                  <a:lnTo>
                    <a:pt x="435480" y="398809"/>
                  </a:lnTo>
                  <a:lnTo>
                    <a:pt x="399344" y="429165"/>
                  </a:lnTo>
                  <a:lnTo>
                    <a:pt x="363930" y="460564"/>
                  </a:lnTo>
                  <a:lnTo>
                    <a:pt x="329249" y="492997"/>
                  </a:lnTo>
                  <a:lnTo>
                    <a:pt x="295316" y="526458"/>
                  </a:lnTo>
                  <a:lnTo>
                    <a:pt x="262144" y="560939"/>
                  </a:lnTo>
                  <a:lnTo>
                    <a:pt x="229746" y="596432"/>
                  </a:lnTo>
                  <a:lnTo>
                    <a:pt x="198134" y="632930"/>
                  </a:lnTo>
                  <a:lnTo>
                    <a:pt x="167323" y="670426"/>
                  </a:lnTo>
                  <a:lnTo>
                    <a:pt x="137325" y="708911"/>
                  </a:lnTo>
                  <a:lnTo>
                    <a:pt x="108154" y="748379"/>
                  </a:lnTo>
                  <a:lnTo>
                    <a:pt x="79823" y="788821"/>
                  </a:lnTo>
                  <a:lnTo>
                    <a:pt x="52345" y="830231"/>
                  </a:lnTo>
                  <a:lnTo>
                    <a:pt x="25732" y="872601"/>
                  </a:lnTo>
                  <a:lnTo>
                    <a:pt x="0" y="915924"/>
                  </a:lnTo>
                  <a:lnTo>
                    <a:pt x="1584960" y="1831848"/>
                  </a:lnTo>
                  <a:lnTo>
                    <a:pt x="1584960" y="0"/>
                  </a:lnTo>
                  <a:close/>
                </a:path>
              </a:pathLst>
            </a:custGeom>
            <a:solidFill>
              <a:srgbClr val="07644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831560" y="3005328"/>
              <a:ext cx="1838325" cy="1831975"/>
            </a:xfrm>
            <a:custGeom>
              <a:avLst/>
              <a:gdLst/>
              <a:ahLst/>
              <a:cxnLst/>
              <a:rect l="l" t="t" r="r" b="b"/>
              <a:pathLst>
                <a:path w="1838325" h="1831975">
                  <a:moveTo>
                    <a:pt x="252888" y="0"/>
                  </a:moveTo>
                  <a:lnTo>
                    <a:pt x="228232" y="43816"/>
                  </a:lnTo>
                  <a:lnTo>
                    <a:pt x="204839" y="87931"/>
                  </a:lnTo>
                  <a:lnTo>
                    <a:pt x="182712" y="132328"/>
                  </a:lnTo>
                  <a:lnTo>
                    <a:pt x="161848" y="176992"/>
                  </a:lnTo>
                  <a:lnTo>
                    <a:pt x="142249" y="221907"/>
                  </a:lnTo>
                  <a:lnTo>
                    <a:pt x="123915" y="267058"/>
                  </a:lnTo>
                  <a:lnTo>
                    <a:pt x="106845" y="312429"/>
                  </a:lnTo>
                  <a:lnTo>
                    <a:pt x="91039" y="358005"/>
                  </a:lnTo>
                  <a:lnTo>
                    <a:pt x="76498" y="403771"/>
                  </a:lnTo>
                  <a:lnTo>
                    <a:pt x="63222" y="449710"/>
                  </a:lnTo>
                  <a:lnTo>
                    <a:pt x="51209" y="495808"/>
                  </a:lnTo>
                  <a:lnTo>
                    <a:pt x="40462" y="542049"/>
                  </a:lnTo>
                  <a:lnTo>
                    <a:pt x="30978" y="588417"/>
                  </a:lnTo>
                  <a:lnTo>
                    <a:pt x="22759" y="634897"/>
                  </a:lnTo>
                  <a:lnTo>
                    <a:pt x="15805" y="681473"/>
                  </a:lnTo>
                  <a:lnTo>
                    <a:pt x="10115" y="728130"/>
                  </a:lnTo>
                  <a:lnTo>
                    <a:pt x="5689" y="774853"/>
                  </a:lnTo>
                  <a:lnTo>
                    <a:pt x="2528" y="821625"/>
                  </a:lnTo>
                  <a:lnTo>
                    <a:pt x="632" y="868431"/>
                  </a:lnTo>
                  <a:lnTo>
                    <a:pt x="0" y="915257"/>
                  </a:lnTo>
                  <a:lnTo>
                    <a:pt x="632" y="962085"/>
                  </a:lnTo>
                  <a:lnTo>
                    <a:pt x="2528" y="1008902"/>
                  </a:lnTo>
                  <a:lnTo>
                    <a:pt x="5689" y="1055691"/>
                  </a:lnTo>
                  <a:lnTo>
                    <a:pt x="10115" y="1102437"/>
                  </a:lnTo>
                  <a:lnTo>
                    <a:pt x="15805" y="1149124"/>
                  </a:lnTo>
                  <a:lnTo>
                    <a:pt x="22759" y="1195737"/>
                  </a:lnTo>
                  <a:lnTo>
                    <a:pt x="30978" y="1242260"/>
                  </a:lnTo>
                  <a:lnTo>
                    <a:pt x="40462" y="1288678"/>
                  </a:lnTo>
                  <a:lnTo>
                    <a:pt x="51209" y="1334975"/>
                  </a:lnTo>
                  <a:lnTo>
                    <a:pt x="63222" y="1381136"/>
                  </a:lnTo>
                  <a:lnTo>
                    <a:pt x="76498" y="1427146"/>
                  </a:lnTo>
                  <a:lnTo>
                    <a:pt x="91039" y="1472988"/>
                  </a:lnTo>
                  <a:lnTo>
                    <a:pt x="106845" y="1518648"/>
                  </a:lnTo>
                  <a:lnTo>
                    <a:pt x="123915" y="1564109"/>
                  </a:lnTo>
                  <a:lnTo>
                    <a:pt x="142249" y="1609357"/>
                  </a:lnTo>
                  <a:lnTo>
                    <a:pt x="161848" y="1654375"/>
                  </a:lnTo>
                  <a:lnTo>
                    <a:pt x="182712" y="1699149"/>
                  </a:lnTo>
                  <a:lnTo>
                    <a:pt x="204839" y="1743663"/>
                  </a:lnTo>
                  <a:lnTo>
                    <a:pt x="228232" y="1787901"/>
                  </a:lnTo>
                  <a:lnTo>
                    <a:pt x="252888" y="1831848"/>
                  </a:lnTo>
                  <a:lnTo>
                    <a:pt x="1837975" y="915924"/>
                  </a:lnTo>
                  <a:lnTo>
                    <a:pt x="252888" y="0"/>
                  </a:lnTo>
                  <a:close/>
                </a:path>
              </a:pathLst>
            </a:custGeom>
            <a:solidFill>
              <a:srgbClr val="0F894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084575" y="3921252"/>
              <a:ext cx="1584960" cy="1831975"/>
            </a:xfrm>
            <a:custGeom>
              <a:avLst/>
              <a:gdLst/>
              <a:ahLst/>
              <a:cxnLst/>
              <a:rect l="l" t="t" r="r" b="b"/>
              <a:pathLst>
                <a:path w="1584960" h="1831975">
                  <a:moveTo>
                    <a:pt x="1584960" y="0"/>
                  </a:moveTo>
                  <a:lnTo>
                    <a:pt x="0" y="916813"/>
                  </a:lnTo>
                  <a:lnTo>
                    <a:pt x="25732" y="960052"/>
                  </a:lnTo>
                  <a:lnTo>
                    <a:pt x="52345" y="1002343"/>
                  </a:lnTo>
                  <a:lnTo>
                    <a:pt x="79823" y="1043680"/>
                  </a:lnTo>
                  <a:lnTo>
                    <a:pt x="108154" y="1084055"/>
                  </a:lnTo>
                  <a:lnTo>
                    <a:pt x="137325" y="1123459"/>
                  </a:lnTo>
                  <a:lnTo>
                    <a:pt x="167323" y="1161885"/>
                  </a:lnTo>
                  <a:lnTo>
                    <a:pt x="198134" y="1199325"/>
                  </a:lnTo>
                  <a:lnTo>
                    <a:pt x="229746" y="1235772"/>
                  </a:lnTo>
                  <a:lnTo>
                    <a:pt x="262144" y="1271219"/>
                  </a:lnTo>
                  <a:lnTo>
                    <a:pt x="295316" y="1305657"/>
                  </a:lnTo>
                  <a:lnTo>
                    <a:pt x="329249" y="1339078"/>
                  </a:lnTo>
                  <a:lnTo>
                    <a:pt x="363930" y="1371476"/>
                  </a:lnTo>
                  <a:lnTo>
                    <a:pt x="399344" y="1402842"/>
                  </a:lnTo>
                  <a:lnTo>
                    <a:pt x="435480" y="1433170"/>
                  </a:lnTo>
                  <a:lnTo>
                    <a:pt x="472324" y="1462450"/>
                  </a:lnTo>
                  <a:lnTo>
                    <a:pt x="509863" y="1490676"/>
                  </a:lnTo>
                  <a:lnTo>
                    <a:pt x="548083" y="1517839"/>
                  </a:lnTo>
                  <a:lnTo>
                    <a:pt x="586972" y="1543933"/>
                  </a:lnTo>
                  <a:lnTo>
                    <a:pt x="626516" y="1568950"/>
                  </a:lnTo>
                  <a:lnTo>
                    <a:pt x="666702" y="1592881"/>
                  </a:lnTo>
                  <a:lnTo>
                    <a:pt x="707517" y="1615720"/>
                  </a:lnTo>
                  <a:lnTo>
                    <a:pt x="748947" y="1637458"/>
                  </a:lnTo>
                  <a:lnTo>
                    <a:pt x="790981" y="1658088"/>
                  </a:lnTo>
                  <a:lnTo>
                    <a:pt x="833603" y="1677602"/>
                  </a:lnTo>
                  <a:lnTo>
                    <a:pt x="876802" y="1695993"/>
                  </a:lnTo>
                  <a:lnTo>
                    <a:pt x="920563" y="1713253"/>
                  </a:lnTo>
                  <a:lnTo>
                    <a:pt x="964875" y="1729375"/>
                  </a:lnTo>
                  <a:lnTo>
                    <a:pt x="1009723" y="1744350"/>
                  </a:lnTo>
                  <a:lnTo>
                    <a:pt x="1055095" y="1758171"/>
                  </a:lnTo>
                  <a:lnTo>
                    <a:pt x="1100976" y="1770830"/>
                  </a:lnTo>
                  <a:lnTo>
                    <a:pt x="1147355" y="1782320"/>
                  </a:lnTo>
                  <a:lnTo>
                    <a:pt x="1194218" y="1792633"/>
                  </a:lnTo>
                  <a:lnTo>
                    <a:pt x="1241552" y="1801761"/>
                  </a:lnTo>
                  <a:lnTo>
                    <a:pt x="1289343" y="1809697"/>
                  </a:lnTo>
                  <a:lnTo>
                    <a:pt x="1337578" y="1816434"/>
                  </a:lnTo>
                  <a:lnTo>
                    <a:pt x="1386245" y="1821962"/>
                  </a:lnTo>
                  <a:lnTo>
                    <a:pt x="1435329" y="1826276"/>
                  </a:lnTo>
                  <a:lnTo>
                    <a:pt x="1484819" y="1829366"/>
                  </a:lnTo>
                  <a:lnTo>
                    <a:pt x="1534700" y="1831226"/>
                  </a:lnTo>
                  <a:lnTo>
                    <a:pt x="1584960" y="1831848"/>
                  </a:lnTo>
                  <a:lnTo>
                    <a:pt x="1584960" y="0"/>
                  </a:lnTo>
                  <a:close/>
                </a:path>
              </a:pathLst>
            </a:custGeom>
            <a:solidFill>
              <a:srgbClr val="019A5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669535" y="3921252"/>
              <a:ext cx="1588135" cy="1831975"/>
            </a:xfrm>
            <a:custGeom>
              <a:avLst/>
              <a:gdLst/>
              <a:ahLst/>
              <a:cxnLst/>
              <a:rect l="l" t="t" r="r" b="b"/>
              <a:pathLst>
                <a:path w="1588135" h="1831975">
                  <a:moveTo>
                    <a:pt x="0" y="0"/>
                  </a:moveTo>
                  <a:lnTo>
                    <a:pt x="0" y="1831848"/>
                  </a:lnTo>
                  <a:lnTo>
                    <a:pt x="50427" y="1831226"/>
                  </a:lnTo>
                  <a:lnTo>
                    <a:pt x="100470" y="1829366"/>
                  </a:lnTo>
                  <a:lnTo>
                    <a:pt x="150115" y="1826276"/>
                  </a:lnTo>
                  <a:lnTo>
                    <a:pt x="199348" y="1821962"/>
                  </a:lnTo>
                  <a:lnTo>
                    <a:pt x="248158" y="1816434"/>
                  </a:lnTo>
                  <a:lnTo>
                    <a:pt x="296530" y="1809697"/>
                  </a:lnTo>
                  <a:lnTo>
                    <a:pt x="344452" y="1801761"/>
                  </a:lnTo>
                  <a:lnTo>
                    <a:pt x="391911" y="1792633"/>
                  </a:lnTo>
                  <a:lnTo>
                    <a:pt x="438894" y="1782320"/>
                  </a:lnTo>
                  <a:lnTo>
                    <a:pt x="485388" y="1770830"/>
                  </a:lnTo>
                  <a:lnTo>
                    <a:pt x="531379" y="1758171"/>
                  </a:lnTo>
                  <a:lnTo>
                    <a:pt x="576854" y="1744350"/>
                  </a:lnTo>
                  <a:lnTo>
                    <a:pt x="621802" y="1729375"/>
                  </a:lnTo>
                  <a:lnTo>
                    <a:pt x="666208" y="1713253"/>
                  </a:lnTo>
                  <a:lnTo>
                    <a:pt x="710059" y="1695993"/>
                  </a:lnTo>
                  <a:lnTo>
                    <a:pt x="753343" y="1677602"/>
                  </a:lnTo>
                  <a:lnTo>
                    <a:pt x="796047" y="1658088"/>
                  </a:lnTo>
                  <a:lnTo>
                    <a:pt x="838156" y="1637458"/>
                  </a:lnTo>
                  <a:lnTo>
                    <a:pt x="879660" y="1615720"/>
                  </a:lnTo>
                  <a:lnTo>
                    <a:pt x="920543" y="1592881"/>
                  </a:lnTo>
                  <a:lnTo>
                    <a:pt x="960794" y="1568950"/>
                  </a:lnTo>
                  <a:lnTo>
                    <a:pt x="1000399" y="1543933"/>
                  </a:lnTo>
                  <a:lnTo>
                    <a:pt x="1039345" y="1517839"/>
                  </a:lnTo>
                  <a:lnTo>
                    <a:pt x="1077620" y="1490676"/>
                  </a:lnTo>
                  <a:lnTo>
                    <a:pt x="1115210" y="1462450"/>
                  </a:lnTo>
                  <a:lnTo>
                    <a:pt x="1152101" y="1433170"/>
                  </a:lnTo>
                  <a:lnTo>
                    <a:pt x="1188282" y="1402842"/>
                  </a:lnTo>
                  <a:lnTo>
                    <a:pt x="1223739" y="1371476"/>
                  </a:lnTo>
                  <a:lnTo>
                    <a:pt x="1258459" y="1339078"/>
                  </a:lnTo>
                  <a:lnTo>
                    <a:pt x="1292429" y="1305657"/>
                  </a:lnTo>
                  <a:lnTo>
                    <a:pt x="1325636" y="1271219"/>
                  </a:lnTo>
                  <a:lnTo>
                    <a:pt x="1358066" y="1235772"/>
                  </a:lnTo>
                  <a:lnTo>
                    <a:pt x="1389708" y="1199325"/>
                  </a:lnTo>
                  <a:lnTo>
                    <a:pt x="1420547" y="1161885"/>
                  </a:lnTo>
                  <a:lnTo>
                    <a:pt x="1450571" y="1123459"/>
                  </a:lnTo>
                  <a:lnTo>
                    <a:pt x="1479767" y="1084055"/>
                  </a:lnTo>
                  <a:lnTo>
                    <a:pt x="1508122" y="1043680"/>
                  </a:lnTo>
                  <a:lnTo>
                    <a:pt x="1535622" y="1002343"/>
                  </a:lnTo>
                  <a:lnTo>
                    <a:pt x="1562255" y="960052"/>
                  </a:lnTo>
                  <a:lnTo>
                    <a:pt x="1588008" y="9168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871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669535" y="3005328"/>
              <a:ext cx="1841500" cy="1831975"/>
            </a:xfrm>
            <a:custGeom>
              <a:avLst/>
              <a:gdLst/>
              <a:ahLst/>
              <a:cxnLst/>
              <a:rect l="l" t="t" r="r" b="b"/>
              <a:pathLst>
                <a:path w="1841500" h="1831975">
                  <a:moveTo>
                    <a:pt x="1587880" y="0"/>
                  </a:moveTo>
                  <a:lnTo>
                    <a:pt x="0" y="915924"/>
                  </a:lnTo>
                  <a:lnTo>
                    <a:pt x="1587880" y="1831848"/>
                  </a:lnTo>
                  <a:lnTo>
                    <a:pt x="1612556" y="1787901"/>
                  </a:lnTo>
                  <a:lnTo>
                    <a:pt x="1635966" y="1743663"/>
                  </a:lnTo>
                  <a:lnTo>
                    <a:pt x="1658110" y="1699149"/>
                  </a:lnTo>
                  <a:lnTo>
                    <a:pt x="1678989" y="1654375"/>
                  </a:lnTo>
                  <a:lnTo>
                    <a:pt x="1698603" y="1609357"/>
                  </a:lnTo>
                  <a:lnTo>
                    <a:pt x="1716951" y="1564109"/>
                  </a:lnTo>
                  <a:lnTo>
                    <a:pt x="1734034" y="1518648"/>
                  </a:lnTo>
                  <a:lnTo>
                    <a:pt x="1749851" y="1472988"/>
                  </a:lnTo>
                  <a:lnTo>
                    <a:pt x="1764403" y="1427146"/>
                  </a:lnTo>
                  <a:lnTo>
                    <a:pt x="1777690" y="1381136"/>
                  </a:lnTo>
                  <a:lnTo>
                    <a:pt x="1789711" y="1334975"/>
                  </a:lnTo>
                  <a:lnTo>
                    <a:pt x="1800467" y="1288678"/>
                  </a:lnTo>
                  <a:lnTo>
                    <a:pt x="1809958" y="1242260"/>
                  </a:lnTo>
                  <a:lnTo>
                    <a:pt x="1818183" y="1195737"/>
                  </a:lnTo>
                  <a:lnTo>
                    <a:pt x="1825142" y="1149124"/>
                  </a:lnTo>
                  <a:lnTo>
                    <a:pt x="1830837" y="1102437"/>
                  </a:lnTo>
                  <a:lnTo>
                    <a:pt x="1835265" y="1055691"/>
                  </a:lnTo>
                  <a:lnTo>
                    <a:pt x="1838429" y="1008902"/>
                  </a:lnTo>
                  <a:lnTo>
                    <a:pt x="1840327" y="962085"/>
                  </a:lnTo>
                  <a:lnTo>
                    <a:pt x="1840960" y="915257"/>
                  </a:lnTo>
                  <a:lnTo>
                    <a:pt x="1840327" y="868431"/>
                  </a:lnTo>
                  <a:lnTo>
                    <a:pt x="1838429" y="821625"/>
                  </a:lnTo>
                  <a:lnTo>
                    <a:pt x="1835265" y="774853"/>
                  </a:lnTo>
                  <a:lnTo>
                    <a:pt x="1830837" y="728130"/>
                  </a:lnTo>
                  <a:lnTo>
                    <a:pt x="1825142" y="681473"/>
                  </a:lnTo>
                  <a:lnTo>
                    <a:pt x="1818183" y="634897"/>
                  </a:lnTo>
                  <a:lnTo>
                    <a:pt x="1809958" y="588417"/>
                  </a:lnTo>
                  <a:lnTo>
                    <a:pt x="1800467" y="542049"/>
                  </a:lnTo>
                  <a:lnTo>
                    <a:pt x="1789711" y="495808"/>
                  </a:lnTo>
                  <a:lnTo>
                    <a:pt x="1777690" y="449710"/>
                  </a:lnTo>
                  <a:lnTo>
                    <a:pt x="1764403" y="403771"/>
                  </a:lnTo>
                  <a:lnTo>
                    <a:pt x="1749851" y="358005"/>
                  </a:lnTo>
                  <a:lnTo>
                    <a:pt x="1734034" y="312429"/>
                  </a:lnTo>
                  <a:lnTo>
                    <a:pt x="1716951" y="267058"/>
                  </a:lnTo>
                  <a:lnTo>
                    <a:pt x="1698603" y="221907"/>
                  </a:lnTo>
                  <a:lnTo>
                    <a:pt x="1678989" y="176992"/>
                  </a:lnTo>
                  <a:lnTo>
                    <a:pt x="1658110" y="132328"/>
                  </a:lnTo>
                  <a:lnTo>
                    <a:pt x="1635966" y="87931"/>
                  </a:lnTo>
                  <a:lnTo>
                    <a:pt x="1612556" y="43816"/>
                  </a:lnTo>
                  <a:lnTo>
                    <a:pt x="1587880" y="0"/>
                  </a:lnTo>
                  <a:close/>
                </a:path>
              </a:pathLst>
            </a:custGeom>
            <a:solidFill>
              <a:srgbClr val="46B5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669535" y="2089404"/>
              <a:ext cx="1588135" cy="1831975"/>
            </a:xfrm>
            <a:custGeom>
              <a:avLst/>
              <a:gdLst/>
              <a:ahLst/>
              <a:cxnLst/>
              <a:rect l="l" t="t" r="r" b="b"/>
              <a:pathLst>
                <a:path w="1588135" h="1831975">
                  <a:moveTo>
                    <a:pt x="0" y="0"/>
                  </a:moveTo>
                  <a:lnTo>
                    <a:pt x="0" y="1831848"/>
                  </a:lnTo>
                  <a:lnTo>
                    <a:pt x="1588008" y="915924"/>
                  </a:lnTo>
                  <a:lnTo>
                    <a:pt x="1562255" y="872601"/>
                  </a:lnTo>
                  <a:lnTo>
                    <a:pt x="1535622" y="830231"/>
                  </a:lnTo>
                  <a:lnTo>
                    <a:pt x="1508122" y="788821"/>
                  </a:lnTo>
                  <a:lnTo>
                    <a:pt x="1479767" y="748379"/>
                  </a:lnTo>
                  <a:lnTo>
                    <a:pt x="1450571" y="708911"/>
                  </a:lnTo>
                  <a:lnTo>
                    <a:pt x="1420547" y="670426"/>
                  </a:lnTo>
                  <a:lnTo>
                    <a:pt x="1389708" y="632930"/>
                  </a:lnTo>
                  <a:lnTo>
                    <a:pt x="1358066" y="596432"/>
                  </a:lnTo>
                  <a:lnTo>
                    <a:pt x="1325636" y="560939"/>
                  </a:lnTo>
                  <a:lnTo>
                    <a:pt x="1292429" y="526458"/>
                  </a:lnTo>
                  <a:lnTo>
                    <a:pt x="1258459" y="492997"/>
                  </a:lnTo>
                  <a:lnTo>
                    <a:pt x="1223739" y="460564"/>
                  </a:lnTo>
                  <a:lnTo>
                    <a:pt x="1188282" y="429165"/>
                  </a:lnTo>
                  <a:lnTo>
                    <a:pt x="1152101" y="398809"/>
                  </a:lnTo>
                  <a:lnTo>
                    <a:pt x="1115210" y="369503"/>
                  </a:lnTo>
                  <a:lnTo>
                    <a:pt x="1077620" y="341254"/>
                  </a:lnTo>
                  <a:lnTo>
                    <a:pt x="1039345" y="314070"/>
                  </a:lnTo>
                  <a:lnTo>
                    <a:pt x="1000399" y="287958"/>
                  </a:lnTo>
                  <a:lnTo>
                    <a:pt x="960794" y="262926"/>
                  </a:lnTo>
                  <a:lnTo>
                    <a:pt x="920543" y="238982"/>
                  </a:lnTo>
                  <a:lnTo>
                    <a:pt x="879660" y="216132"/>
                  </a:lnTo>
                  <a:lnTo>
                    <a:pt x="838156" y="194385"/>
                  </a:lnTo>
                  <a:lnTo>
                    <a:pt x="796047" y="173748"/>
                  </a:lnTo>
                  <a:lnTo>
                    <a:pt x="753343" y="154228"/>
                  </a:lnTo>
                  <a:lnTo>
                    <a:pt x="710059" y="135833"/>
                  </a:lnTo>
                  <a:lnTo>
                    <a:pt x="666208" y="118571"/>
                  </a:lnTo>
                  <a:lnTo>
                    <a:pt x="621802" y="102448"/>
                  </a:lnTo>
                  <a:lnTo>
                    <a:pt x="576854" y="87473"/>
                  </a:lnTo>
                  <a:lnTo>
                    <a:pt x="531379" y="73653"/>
                  </a:lnTo>
                  <a:lnTo>
                    <a:pt x="485388" y="60995"/>
                  </a:lnTo>
                  <a:lnTo>
                    <a:pt x="438894" y="49507"/>
                  </a:lnTo>
                  <a:lnTo>
                    <a:pt x="391911" y="39197"/>
                  </a:lnTo>
                  <a:lnTo>
                    <a:pt x="344452" y="30071"/>
                  </a:lnTo>
                  <a:lnTo>
                    <a:pt x="296530" y="22138"/>
                  </a:lnTo>
                  <a:lnTo>
                    <a:pt x="248158" y="15405"/>
                  </a:lnTo>
                  <a:lnTo>
                    <a:pt x="199348" y="9879"/>
                  </a:lnTo>
                  <a:lnTo>
                    <a:pt x="150115" y="5568"/>
                  </a:lnTo>
                  <a:lnTo>
                    <a:pt x="100470" y="2479"/>
                  </a:lnTo>
                  <a:lnTo>
                    <a:pt x="50427" y="6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6B592">
                <a:alpha val="6666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668524" y="1679447"/>
              <a:ext cx="4004945" cy="4482465"/>
            </a:xfrm>
            <a:custGeom>
              <a:avLst/>
              <a:gdLst/>
              <a:ahLst/>
              <a:cxnLst/>
              <a:rect l="l" t="t" r="r" b="b"/>
              <a:pathLst>
                <a:path w="4004945" h="4482465">
                  <a:moveTo>
                    <a:pt x="4004691" y="1227455"/>
                  </a:moveTo>
                  <a:lnTo>
                    <a:pt x="3881501" y="1013968"/>
                  </a:lnTo>
                  <a:lnTo>
                    <a:pt x="3331921" y="1331290"/>
                  </a:lnTo>
                  <a:lnTo>
                    <a:pt x="3328593" y="1326311"/>
                  </a:lnTo>
                  <a:lnTo>
                    <a:pt x="3302431" y="1289545"/>
                  </a:lnTo>
                  <a:lnTo>
                    <a:pt x="3275279" y="1253540"/>
                  </a:lnTo>
                  <a:lnTo>
                    <a:pt x="3247148" y="1218336"/>
                  </a:lnTo>
                  <a:lnTo>
                    <a:pt x="3218065" y="1183957"/>
                  </a:lnTo>
                  <a:lnTo>
                    <a:pt x="3188055" y="1150391"/>
                  </a:lnTo>
                  <a:lnTo>
                    <a:pt x="3157131" y="1117688"/>
                  </a:lnTo>
                  <a:lnTo>
                    <a:pt x="3125317" y="1085862"/>
                  </a:lnTo>
                  <a:lnTo>
                    <a:pt x="3092627" y="1054925"/>
                  </a:lnTo>
                  <a:lnTo>
                    <a:pt x="3059087" y="1024902"/>
                  </a:lnTo>
                  <a:lnTo>
                    <a:pt x="3024721" y="995807"/>
                  </a:lnTo>
                  <a:lnTo>
                    <a:pt x="2989529" y="967676"/>
                  </a:lnTo>
                  <a:lnTo>
                    <a:pt x="2953550" y="940511"/>
                  </a:lnTo>
                  <a:lnTo>
                    <a:pt x="2916796" y="914336"/>
                  </a:lnTo>
                  <a:lnTo>
                    <a:pt x="2879293" y="889177"/>
                  </a:lnTo>
                  <a:lnTo>
                    <a:pt x="2841053" y="865047"/>
                  </a:lnTo>
                  <a:lnTo>
                    <a:pt x="2802102" y="841984"/>
                  </a:lnTo>
                  <a:lnTo>
                    <a:pt x="2762453" y="819975"/>
                  </a:lnTo>
                  <a:lnTo>
                    <a:pt x="2722130" y="799071"/>
                  </a:lnTo>
                  <a:lnTo>
                    <a:pt x="2681160" y="779272"/>
                  </a:lnTo>
                  <a:lnTo>
                    <a:pt x="2639555" y="760615"/>
                  </a:lnTo>
                  <a:lnTo>
                    <a:pt x="2597340" y="743102"/>
                  </a:lnTo>
                  <a:lnTo>
                    <a:pt x="2554528" y="726757"/>
                  </a:lnTo>
                  <a:lnTo>
                    <a:pt x="2511145" y="711619"/>
                  </a:lnTo>
                  <a:lnTo>
                    <a:pt x="2467203" y="697687"/>
                  </a:lnTo>
                  <a:lnTo>
                    <a:pt x="2422728" y="684987"/>
                  </a:lnTo>
                  <a:lnTo>
                    <a:pt x="2377744" y="673531"/>
                  </a:lnTo>
                  <a:lnTo>
                    <a:pt x="2332266" y="663359"/>
                  </a:lnTo>
                  <a:lnTo>
                    <a:pt x="2286317" y="654469"/>
                  </a:lnTo>
                  <a:lnTo>
                    <a:pt x="2239911" y="646899"/>
                  </a:lnTo>
                  <a:lnTo>
                    <a:pt x="2193074" y="640664"/>
                  </a:lnTo>
                  <a:lnTo>
                    <a:pt x="2145817" y="635774"/>
                  </a:lnTo>
                  <a:lnTo>
                    <a:pt x="2125980" y="634314"/>
                  </a:lnTo>
                  <a:lnTo>
                    <a:pt x="2125980" y="0"/>
                  </a:lnTo>
                  <a:lnTo>
                    <a:pt x="1880616" y="0"/>
                  </a:lnTo>
                  <a:lnTo>
                    <a:pt x="1880616" y="634085"/>
                  </a:lnTo>
                  <a:lnTo>
                    <a:pt x="1857717" y="635774"/>
                  </a:lnTo>
                  <a:lnTo>
                    <a:pt x="1810461" y="640664"/>
                  </a:lnTo>
                  <a:lnTo>
                    <a:pt x="1763623" y="646899"/>
                  </a:lnTo>
                  <a:lnTo>
                    <a:pt x="1717217" y="654469"/>
                  </a:lnTo>
                  <a:lnTo>
                    <a:pt x="1671269" y="663359"/>
                  </a:lnTo>
                  <a:lnTo>
                    <a:pt x="1625790" y="673531"/>
                  </a:lnTo>
                  <a:lnTo>
                    <a:pt x="1580807" y="684987"/>
                  </a:lnTo>
                  <a:lnTo>
                    <a:pt x="1536331" y="697687"/>
                  </a:lnTo>
                  <a:lnTo>
                    <a:pt x="1492389" y="711619"/>
                  </a:lnTo>
                  <a:lnTo>
                    <a:pt x="1449006" y="726757"/>
                  </a:lnTo>
                  <a:lnTo>
                    <a:pt x="1406194" y="743102"/>
                  </a:lnTo>
                  <a:lnTo>
                    <a:pt x="1363980" y="760615"/>
                  </a:lnTo>
                  <a:lnTo>
                    <a:pt x="1322374" y="779272"/>
                  </a:lnTo>
                  <a:lnTo>
                    <a:pt x="1281404" y="799071"/>
                  </a:lnTo>
                  <a:lnTo>
                    <a:pt x="1241082" y="819975"/>
                  </a:lnTo>
                  <a:lnTo>
                    <a:pt x="1201432" y="841984"/>
                  </a:lnTo>
                  <a:lnTo>
                    <a:pt x="1162481" y="865047"/>
                  </a:lnTo>
                  <a:lnTo>
                    <a:pt x="1124242" y="889177"/>
                  </a:lnTo>
                  <a:lnTo>
                    <a:pt x="1086739" y="914336"/>
                  </a:lnTo>
                  <a:lnTo>
                    <a:pt x="1049985" y="940511"/>
                  </a:lnTo>
                  <a:lnTo>
                    <a:pt x="1014006" y="967676"/>
                  </a:lnTo>
                  <a:lnTo>
                    <a:pt x="978814" y="995807"/>
                  </a:lnTo>
                  <a:lnTo>
                    <a:pt x="944448" y="1024902"/>
                  </a:lnTo>
                  <a:lnTo>
                    <a:pt x="910907" y="1054925"/>
                  </a:lnTo>
                  <a:lnTo>
                    <a:pt x="878217" y="1085862"/>
                  </a:lnTo>
                  <a:lnTo>
                    <a:pt x="846404" y="1117688"/>
                  </a:lnTo>
                  <a:lnTo>
                    <a:pt x="815479" y="1150391"/>
                  </a:lnTo>
                  <a:lnTo>
                    <a:pt x="785469" y="1183957"/>
                  </a:lnTo>
                  <a:lnTo>
                    <a:pt x="756386" y="1218336"/>
                  </a:lnTo>
                  <a:lnTo>
                    <a:pt x="728256" y="1253540"/>
                  </a:lnTo>
                  <a:lnTo>
                    <a:pt x="701103" y="1289545"/>
                  </a:lnTo>
                  <a:lnTo>
                    <a:pt x="674941" y="1326311"/>
                  </a:lnTo>
                  <a:lnTo>
                    <a:pt x="672185" y="1330426"/>
                  </a:lnTo>
                  <a:lnTo>
                    <a:pt x="123190" y="1013460"/>
                  </a:lnTo>
                  <a:lnTo>
                    <a:pt x="0" y="1226820"/>
                  </a:lnTo>
                  <a:lnTo>
                    <a:pt x="548805" y="1543685"/>
                  </a:lnTo>
                  <a:lnTo>
                    <a:pt x="539940" y="1562061"/>
                  </a:lnTo>
                  <a:lnTo>
                    <a:pt x="521284" y="1603679"/>
                  </a:lnTo>
                  <a:lnTo>
                    <a:pt x="503783" y="1645920"/>
                  </a:lnTo>
                  <a:lnTo>
                    <a:pt x="487451" y="1688757"/>
                  </a:lnTo>
                  <a:lnTo>
                    <a:pt x="472300" y="1732165"/>
                  </a:lnTo>
                  <a:lnTo>
                    <a:pt x="458381" y="1776120"/>
                  </a:lnTo>
                  <a:lnTo>
                    <a:pt x="445681" y="1820621"/>
                  </a:lnTo>
                  <a:lnTo>
                    <a:pt x="434238" y="1865630"/>
                  </a:lnTo>
                  <a:lnTo>
                    <a:pt x="424065" y="1911134"/>
                  </a:lnTo>
                  <a:lnTo>
                    <a:pt x="415188" y="1957108"/>
                  </a:lnTo>
                  <a:lnTo>
                    <a:pt x="407619" y="2003539"/>
                  </a:lnTo>
                  <a:lnTo>
                    <a:pt x="401370" y="2050402"/>
                  </a:lnTo>
                  <a:lnTo>
                    <a:pt x="396494" y="2097684"/>
                  </a:lnTo>
                  <a:lnTo>
                    <a:pt x="392976" y="2145360"/>
                  </a:lnTo>
                  <a:lnTo>
                    <a:pt x="390855" y="2193404"/>
                  </a:lnTo>
                  <a:lnTo>
                    <a:pt x="390144" y="2241804"/>
                  </a:lnTo>
                  <a:lnTo>
                    <a:pt x="390855" y="2290216"/>
                  </a:lnTo>
                  <a:lnTo>
                    <a:pt x="392976" y="2338260"/>
                  </a:lnTo>
                  <a:lnTo>
                    <a:pt x="396494" y="2385936"/>
                  </a:lnTo>
                  <a:lnTo>
                    <a:pt x="401370" y="2433218"/>
                  </a:lnTo>
                  <a:lnTo>
                    <a:pt x="407619" y="2480081"/>
                  </a:lnTo>
                  <a:lnTo>
                    <a:pt x="415188" y="2526512"/>
                  </a:lnTo>
                  <a:lnTo>
                    <a:pt x="424065" y="2572486"/>
                  </a:lnTo>
                  <a:lnTo>
                    <a:pt x="434238" y="2617990"/>
                  </a:lnTo>
                  <a:lnTo>
                    <a:pt x="445681" y="2662999"/>
                  </a:lnTo>
                  <a:lnTo>
                    <a:pt x="458381" y="2707500"/>
                  </a:lnTo>
                  <a:lnTo>
                    <a:pt x="472300" y="2751455"/>
                  </a:lnTo>
                  <a:lnTo>
                    <a:pt x="487451" y="2794863"/>
                  </a:lnTo>
                  <a:lnTo>
                    <a:pt x="503783" y="2837700"/>
                  </a:lnTo>
                  <a:lnTo>
                    <a:pt x="521284" y="2879941"/>
                  </a:lnTo>
                  <a:lnTo>
                    <a:pt x="539940" y="2921558"/>
                  </a:lnTo>
                  <a:lnTo>
                    <a:pt x="548144" y="2938576"/>
                  </a:lnTo>
                  <a:lnTo>
                    <a:pt x="762" y="3254629"/>
                  </a:lnTo>
                  <a:lnTo>
                    <a:pt x="123952" y="3467989"/>
                  </a:lnTo>
                  <a:lnTo>
                    <a:pt x="671347" y="3151962"/>
                  </a:lnTo>
                  <a:lnTo>
                    <a:pt x="674941" y="3157309"/>
                  </a:lnTo>
                  <a:lnTo>
                    <a:pt x="701103" y="3194075"/>
                  </a:lnTo>
                  <a:lnTo>
                    <a:pt x="728256" y="3230080"/>
                  </a:lnTo>
                  <a:lnTo>
                    <a:pt x="756386" y="3265284"/>
                  </a:lnTo>
                  <a:lnTo>
                    <a:pt x="785469" y="3299663"/>
                  </a:lnTo>
                  <a:lnTo>
                    <a:pt x="815479" y="3333229"/>
                  </a:lnTo>
                  <a:lnTo>
                    <a:pt x="846404" y="3365931"/>
                  </a:lnTo>
                  <a:lnTo>
                    <a:pt x="878217" y="3397758"/>
                  </a:lnTo>
                  <a:lnTo>
                    <a:pt x="910907" y="3428695"/>
                  </a:lnTo>
                  <a:lnTo>
                    <a:pt x="944448" y="3458718"/>
                  </a:lnTo>
                  <a:lnTo>
                    <a:pt x="978814" y="3487813"/>
                  </a:lnTo>
                  <a:lnTo>
                    <a:pt x="1014006" y="3515944"/>
                  </a:lnTo>
                  <a:lnTo>
                    <a:pt x="1049985" y="3543109"/>
                  </a:lnTo>
                  <a:lnTo>
                    <a:pt x="1086739" y="3569284"/>
                  </a:lnTo>
                  <a:lnTo>
                    <a:pt x="1124242" y="3594443"/>
                  </a:lnTo>
                  <a:lnTo>
                    <a:pt x="1162481" y="3618573"/>
                  </a:lnTo>
                  <a:lnTo>
                    <a:pt x="1201432" y="3641636"/>
                  </a:lnTo>
                  <a:lnTo>
                    <a:pt x="1241082" y="3663645"/>
                  </a:lnTo>
                  <a:lnTo>
                    <a:pt x="1281404" y="3684549"/>
                  </a:lnTo>
                  <a:lnTo>
                    <a:pt x="1322374" y="3704348"/>
                  </a:lnTo>
                  <a:lnTo>
                    <a:pt x="1363980" y="3723005"/>
                  </a:lnTo>
                  <a:lnTo>
                    <a:pt x="1406194" y="3740518"/>
                  </a:lnTo>
                  <a:lnTo>
                    <a:pt x="1449006" y="3756863"/>
                  </a:lnTo>
                  <a:lnTo>
                    <a:pt x="1492389" y="3772001"/>
                  </a:lnTo>
                  <a:lnTo>
                    <a:pt x="1536331" y="3785933"/>
                  </a:lnTo>
                  <a:lnTo>
                    <a:pt x="1580807" y="3798633"/>
                  </a:lnTo>
                  <a:lnTo>
                    <a:pt x="1625790" y="3810089"/>
                  </a:lnTo>
                  <a:lnTo>
                    <a:pt x="1671269" y="3820261"/>
                  </a:lnTo>
                  <a:lnTo>
                    <a:pt x="1717217" y="3829151"/>
                  </a:lnTo>
                  <a:lnTo>
                    <a:pt x="1763623" y="3836720"/>
                  </a:lnTo>
                  <a:lnTo>
                    <a:pt x="1810461" y="3842956"/>
                  </a:lnTo>
                  <a:lnTo>
                    <a:pt x="1857717" y="3847846"/>
                  </a:lnTo>
                  <a:lnTo>
                    <a:pt x="1880616" y="3849547"/>
                  </a:lnTo>
                  <a:lnTo>
                    <a:pt x="1880616" y="4482084"/>
                  </a:lnTo>
                  <a:lnTo>
                    <a:pt x="2125980" y="4482084"/>
                  </a:lnTo>
                  <a:lnTo>
                    <a:pt x="2125980" y="3849319"/>
                  </a:lnTo>
                  <a:lnTo>
                    <a:pt x="2145817" y="3847846"/>
                  </a:lnTo>
                  <a:lnTo>
                    <a:pt x="2193074" y="3842956"/>
                  </a:lnTo>
                  <a:lnTo>
                    <a:pt x="2239911" y="3836720"/>
                  </a:lnTo>
                  <a:lnTo>
                    <a:pt x="2286317" y="3829151"/>
                  </a:lnTo>
                  <a:lnTo>
                    <a:pt x="2332266" y="3820261"/>
                  </a:lnTo>
                  <a:lnTo>
                    <a:pt x="2377744" y="3810089"/>
                  </a:lnTo>
                  <a:lnTo>
                    <a:pt x="2422728" y="3798633"/>
                  </a:lnTo>
                  <a:lnTo>
                    <a:pt x="2467203" y="3785933"/>
                  </a:lnTo>
                  <a:lnTo>
                    <a:pt x="2511145" y="3772001"/>
                  </a:lnTo>
                  <a:lnTo>
                    <a:pt x="2554528" y="3756863"/>
                  </a:lnTo>
                  <a:lnTo>
                    <a:pt x="2597340" y="3740518"/>
                  </a:lnTo>
                  <a:lnTo>
                    <a:pt x="2639555" y="3723005"/>
                  </a:lnTo>
                  <a:lnTo>
                    <a:pt x="2681160" y="3704348"/>
                  </a:lnTo>
                  <a:lnTo>
                    <a:pt x="2722130" y="3684549"/>
                  </a:lnTo>
                  <a:lnTo>
                    <a:pt x="2762453" y="3663645"/>
                  </a:lnTo>
                  <a:lnTo>
                    <a:pt x="2802102" y="3641636"/>
                  </a:lnTo>
                  <a:lnTo>
                    <a:pt x="2841053" y="3618573"/>
                  </a:lnTo>
                  <a:lnTo>
                    <a:pt x="2879293" y="3594443"/>
                  </a:lnTo>
                  <a:lnTo>
                    <a:pt x="2916796" y="3569284"/>
                  </a:lnTo>
                  <a:lnTo>
                    <a:pt x="2953550" y="3543109"/>
                  </a:lnTo>
                  <a:lnTo>
                    <a:pt x="2989529" y="3515944"/>
                  </a:lnTo>
                  <a:lnTo>
                    <a:pt x="3024721" y="3487813"/>
                  </a:lnTo>
                  <a:lnTo>
                    <a:pt x="3059087" y="3458718"/>
                  </a:lnTo>
                  <a:lnTo>
                    <a:pt x="3092627" y="3428695"/>
                  </a:lnTo>
                  <a:lnTo>
                    <a:pt x="3125317" y="3397758"/>
                  </a:lnTo>
                  <a:lnTo>
                    <a:pt x="3157131" y="3365931"/>
                  </a:lnTo>
                  <a:lnTo>
                    <a:pt x="3188055" y="3333229"/>
                  </a:lnTo>
                  <a:lnTo>
                    <a:pt x="3218065" y="3299663"/>
                  </a:lnTo>
                  <a:lnTo>
                    <a:pt x="3247148" y="3265284"/>
                  </a:lnTo>
                  <a:lnTo>
                    <a:pt x="3275279" y="3230080"/>
                  </a:lnTo>
                  <a:lnTo>
                    <a:pt x="3302431" y="3194075"/>
                  </a:lnTo>
                  <a:lnTo>
                    <a:pt x="3328593" y="3157309"/>
                  </a:lnTo>
                  <a:lnTo>
                    <a:pt x="3332810" y="3151022"/>
                  </a:lnTo>
                  <a:lnTo>
                    <a:pt x="3880739" y="3467354"/>
                  </a:lnTo>
                  <a:lnTo>
                    <a:pt x="4003929" y="3253994"/>
                  </a:lnTo>
                  <a:lnTo>
                    <a:pt x="3455860" y="2937573"/>
                  </a:lnTo>
                  <a:lnTo>
                    <a:pt x="3463594" y="2921558"/>
                  </a:lnTo>
                  <a:lnTo>
                    <a:pt x="3482251" y="2879941"/>
                  </a:lnTo>
                  <a:lnTo>
                    <a:pt x="3499751" y="2837700"/>
                  </a:lnTo>
                  <a:lnTo>
                    <a:pt x="3516084" y="2794863"/>
                  </a:lnTo>
                  <a:lnTo>
                    <a:pt x="3531235" y="2751455"/>
                  </a:lnTo>
                  <a:lnTo>
                    <a:pt x="3545154" y="2707500"/>
                  </a:lnTo>
                  <a:lnTo>
                    <a:pt x="3557854" y="2662999"/>
                  </a:lnTo>
                  <a:lnTo>
                    <a:pt x="3569297" y="2617990"/>
                  </a:lnTo>
                  <a:lnTo>
                    <a:pt x="3579469" y="2572486"/>
                  </a:lnTo>
                  <a:lnTo>
                    <a:pt x="3588347" y="2526512"/>
                  </a:lnTo>
                  <a:lnTo>
                    <a:pt x="3595916" y="2480081"/>
                  </a:lnTo>
                  <a:lnTo>
                    <a:pt x="3602164" y="2433218"/>
                  </a:lnTo>
                  <a:lnTo>
                    <a:pt x="3607041" y="2385936"/>
                  </a:lnTo>
                  <a:lnTo>
                    <a:pt x="3610559" y="2338260"/>
                  </a:lnTo>
                  <a:lnTo>
                    <a:pt x="3612680" y="2290216"/>
                  </a:lnTo>
                  <a:lnTo>
                    <a:pt x="3613404" y="2241804"/>
                  </a:lnTo>
                  <a:lnTo>
                    <a:pt x="3612680" y="2193404"/>
                  </a:lnTo>
                  <a:lnTo>
                    <a:pt x="3610559" y="2145360"/>
                  </a:lnTo>
                  <a:lnTo>
                    <a:pt x="3607041" y="2097684"/>
                  </a:lnTo>
                  <a:lnTo>
                    <a:pt x="3602164" y="2050402"/>
                  </a:lnTo>
                  <a:lnTo>
                    <a:pt x="3595916" y="2003539"/>
                  </a:lnTo>
                  <a:lnTo>
                    <a:pt x="3588347" y="1957108"/>
                  </a:lnTo>
                  <a:lnTo>
                    <a:pt x="3579469" y="1911134"/>
                  </a:lnTo>
                  <a:lnTo>
                    <a:pt x="3569297" y="1865630"/>
                  </a:lnTo>
                  <a:lnTo>
                    <a:pt x="3557854" y="1820621"/>
                  </a:lnTo>
                  <a:lnTo>
                    <a:pt x="3545154" y="1776120"/>
                  </a:lnTo>
                  <a:lnTo>
                    <a:pt x="3531235" y="1732165"/>
                  </a:lnTo>
                  <a:lnTo>
                    <a:pt x="3516084" y="1688757"/>
                  </a:lnTo>
                  <a:lnTo>
                    <a:pt x="3499751" y="1645920"/>
                  </a:lnTo>
                  <a:lnTo>
                    <a:pt x="3482251" y="1603679"/>
                  </a:lnTo>
                  <a:lnTo>
                    <a:pt x="3463594" y="1562061"/>
                  </a:lnTo>
                  <a:lnTo>
                    <a:pt x="3455200" y="1544701"/>
                  </a:lnTo>
                  <a:lnTo>
                    <a:pt x="4004691" y="122745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201411" y="2147316"/>
              <a:ext cx="607060" cy="607060"/>
            </a:xfrm>
            <a:custGeom>
              <a:avLst/>
              <a:gdLst/>
              <a:ahLst/>
              <a:cxnLst/>
              <a:rect l="l" t="t" r="r" b="b"/>
              <a:pathLst>
                <a:path w="607060" h="607060">
                  <a:moveTo>
                    <a:pt x="303275" y="0"/>
                  </a:moveTo>
                  <a:lnTo>
                    <a:pt x="254078" y="3968"/>
                  </a:lnTo>
                  <a:lnTo>
                    <a:pt x="207410" y="15459"/>
                  </a:lnTo>
                  <a:lnTo>
                    <a:pt x="163895" y="33847"/>
                  </a:lnTo>
                  <a:lnTo>
                    <a:pt x="124157" y="58509"/>
                  </a:lnTo>
                  <a:lnTo>
                    <a:pt x="88820" y="88820"/>
                  </a:lnTo>
                  <a:lnTo>
                    <a:pt x="58509" y="124157"/>
                  </a:lnTo>
                  <a:lnTo>
                    <a:pt x="33847" y="163895"/>
                  </a:lnTo>
                  <a:lnTo>
                    <a:pt x="15459" y="207410"/>
                  </a:lnTo>
                  <a:lnTo>
                    <a:pt x="3968" y="254078"/>
                  </a:lnTo>
                  <a:lnTo>
                    <a:pt x="0" y="303275"/>
                  </a:lnTo>
                  <a:lnTo>
                    <a:pt x="3968" y="352473"/>
                  </a:lnTo>
                  <a:lnTo>
                    <a:pt x="15459" y="399141"/>
                  </a:lnTo>
                  <a:lnTo>
                    <a:pt x="33847" y="442656"/>
                  </a:lnTo>
                  <a:lnTo>
                    <a:pt x="58509" y="482394"/>
                  </a:lnTo>
                  <a:lnTo>
                    <a:pt x="88820" y="517731"/>
                  </a:lnTo>
                  <a:lnTo>
                    <a:pt x="124157" y="548042"/>
                  </a:lnTo>
                  <a:lnTo>
                    <a:pt x="163895" y="572704"/>
                  </a:lnTo>
                  <a:lnTo>
                    <a:pt x="207410" y="591092"/>
                  </a:lnTo>
                  <a:lnTo>
                    <a:pt x="254078" y="602583"/>
                  </a:lnTo>
                  <a:lnTo>
                    <a:pt x="303275" y="606551"/>
                  </a:lnTo>
                  <a:lnTo>
                    <a:pt x="352473" y="602583"/>
                  </a:lnTo>
                  <a:lnTo>
                    <a:pt x="399141" y="591092"/>
                  </a:lnTo>
                  <a:lnTo>
                    <a:pt x="442656" y="572704"/>
                  </a:lnTo>
                  <a:lnTo>
                    <a:pt x="482394" y="548042"/>
                  </a:lnTo>
                  <a:lnTo>
                    <a:pt x="517731" y="517731"/>
                  </a:lnTo>
                  <a:lnTo>
                    <a:pt x="548042" y="482394"/>
                  </a:lnTo>
                  <a:lnTo>
                    <a:pt x="572704" y="442656"/>
                  </a:lnTo>
                  <a:lnTo>
                    <a:pt x="591092" y="399141"/>
                  </a:lnTo>
                  <a:lnTo>
                    <a:pt x="602583" y="352473"/>
                  </a:lnTo>
                  <a:lnTo>
                    <a:pt x="606551" y="303275"/>
                  </a:lnTo>
                  <a:lnTo>
                    <a:pt x="602583" y="254078"/>
                  </a:lnTo>
                  <a:lnTo>
                    <a:pt x="591092" y="207410"/>
                  </a:lnTo>
                  <a:lnTo>
                    <a:pt x="572704" y="163895"/>
                  </a:lnTo>
                  <a:lnTo>
                    <a:pt x="548042" y="124157"/>
                  </a:lnTo>
                  <a:lnTo>
                    <a:pt x="517731" y="88820"/>
                  </a:lnTo>
                  <a:lnTo>
                    <a:pt x="482394" y="58509"/>
                  </a:lnTo>
                  <a:lnTo>
                    <a:pt x="442656" y="33847"/>
                  </a:lnTo>
                  <a:lnTo>
                    <a:pt x="399141" y="15459"/>
                  </a:lnTo>
                  <a:lnTo>
                    <a:pt x="352473" y="3968"/>
                  </a:lnTo>
                  <a:lnTo>
                    <a:pt x="303275" y="0"/>
                  </a:lnTo>
                  <a:close/>
                </a:path>
              </a:pathLst>
            </a:custGeom>
            <a:solidFill>
              <a:srgbClr val="46B592">
                <a:alpha val="85096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4276725" y="510031"/>
            <a:ext cx="4714875" cy="4883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R="5080" algn="r">
              <a:lnSpc>
                <a:spcPts val="1825"/>
              </a:lnSpc>
              <a:spcBef>
                <a:spcPts val="95"/>
              </a:spcBef>
            </a:pP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CERTIFIED</a:t>
            </a:r>
            <a:endParaRPr sz="1600">
              <a:latin typeface="Tahoma"/>
              <a:cs typeface="Tahoma"/>
            </a:endParaRPr>
          </a:p>
          <a:p>
            <a:pPr marR="5080" algn="r">
              <a:lnSpc>
                <a:spcPts val="1825"/>
              </a:lnSpc>
            </a:pPr>
            <a:r>
              <a:rPr sz="1600" spc="60" dirty="0">
                <a:solidFill>
                  <a:srgbClr val="087150"/>
                </a:solidFill>
                <a:latin typeface="Tahoma"/>
                <a:cs typeface="Tahoma"/>
              </a:rPr>
              <a:t>KEY</a:t>
            </a:r>
            <a:r>
              <a:rPr sz="1600" spc="-105" dirty="0">
                <a:solidFill>
                  <a:srgbClr val="087150"/>
                </a:solidFill>
                <a:latin typeface="Tahoma"/>
                <a:cs typeface="Tahoma"/>
              </a:rPr>
              <a:t> </a:t>
            </a:r>
            <a:r>
              <a:rPr sz="1600" spc="80" dirty="0">
                <a:solidFill>
                  <a:srgbClr val="087150"/>
                </a:solidFill>
                <a:latin typeface="Tahoma"/>
                <a:cs typeface="Tahoma"/>
              </a:rPr>
              <a:t>PERFORMANCE</a:t>
            </a:r>
            <a:r>
              <a:rPr sz="1600" spc="-80" dirty="0">
                <a:solidFill>
                  <a:srgbClr val="087150"/>
                </a:solidFill>
                <a:latin typeface="Tahoma"/>
                <a:cs typeface="Tahoma"/>
              </a:rPr>
              <a:t> </a:t>
            </a:r>
            <a:r>
              <a:rPr sz="1600" spc="10" dirty="0">
                <a:solidFill>
                  <a:srgbClr val="087150"/>
                </a:solidFill>
                <a:latin typeface="Tahoma"/>
                <a:cs typeface="Tahoma"/>
              </a:rPr>
              <a:t>INDICATORS</a:t>
            </a:r>
            <a:r>
              <a:rPr sz="1600" spc="-114" dirty="0">
                <a:solidFill>
                  <a:srgbClr val="087150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087150"/>
                </a:solidFill>
                <a:latin typeface="Tahoma"/>
                <a:cs typeface="Tahoma"/>
              </a:rPr>
              <a:t>PROFESSIONAL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412994" y="2275077"/>
            <a:ext cx="18288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70" dirty="0">
                <a:solidFill>
                  <a:srgbClr val="FFFFFF"/>
                </a:solidFill>
                <a:latin typeface="Century Gothic"/>
                <a:cs typeface="Century Gothic"/>
              </a:rPr>
              <a:t>6</a:t>
            </a:r>
            <a:endParaRPr sz="2000">
              <a:latin typeface="Century Gothic"/>
              <a:cs typeface="Century Gothic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6117335" y="3573779"/>
            <a:ext cx="605155" cy="607060"/>
          </a:xfrm>
          <a:custGeom>
            <a:avLst/>
            <a:gdLst/>
            <a:ahLst/>
            <a:cxnLst/>
            <a:rect l="l" t="t" r="r" b="b"/>
            <a:pathLst>
              <a:path w="605154" h="607060">
                <a:moveTo>
                  <a:pt x="302513" y="0"/>
                </a:moveTo>
                <a:lnTo>
                  <a:pt x="253430" y="3968"/>
                </a:lnTo>
                <a:lnTo>
                  <a:pt x="206873" y="15459"/>
                </a:lnTo>
                <a:lnTo>
                  <a:pt x="163465" y="33847"/>
                </a:lnTo>
                <a:lnTo>
                  <a:pt x="123828" y="58509"/>
                </a:lnTo>
                <a:lnTo>
                  <a:pt x="88582" y="88820"/>
                </a:lnTo>
                <a:lnTo>
                  <a:pt x="58350" y="124157"/>
                </a:lnTo>
                <a:lnTo>
                  <a:pt x="33755" y="163895"/>
                </a:lnTo>
                <a:lnTo>
                  <a:pt x="15416" y="207410"/>
                </a:lnTo>
                <a:lnTo>
                  <a:pt x="3957" y="254078"/>
                </a:lnTo>
                <a:lnTo>
                  <a:pt x="0" y="303276"/>
                </a:lnTo>
                <a:lnTo>
                  <a:pt x="3957" y="352473"/>
                </a:lnTo>
                <a:lnTo>
                  <a:pt x="15416" y="399141"/>
                </a:lnTo>
                <a:lnTo>
                  <a:pt x="33755" y="442656"/>
                </a:lnTo>
                <a:lnTo>
                  <a:pt x="58350" y="482394"/>
                </a:lnTo>
                <a:lnTo>
                  <a:pt x="88582" y="517731"/>
                </a:lnTo>
                <a:lnTo>
                  <a:pt x="123828" y="548042"/>
                </a:lnTo>
                <a:lnTo>
                  <a:pt x="163465" y="572704"/>
                </a:lnTo>
                <a:lnTo>
                  <a:pt x="206873" y="591092"/>
                </a:lnTo>
                <a:lnTo>
                  <a:pt x="253430" y="602583"/>
                </a:lnTo>
                <a:lnTo>
                  <a:pt x="302513" y="606552"/>
                </a:lnTo>
                <a:lnTo>
                  <a:pt x="351597" y="602583"/>
                </a:lnTo>
                <a:lnTo>
                  <a:pt x="398154" y="591092"/>
                </a:lnTo>
                <a:lnTo>
                  <a:pt x="441562" y="572704"/>
                </a:lnTo>
                <a:lnTo>
                  <a:pt x="481199" y="548042"/>
                </a:lnTo>
                <a:lnTo>
                  <a:pt x="516445" y="517731"/>
                </a:lnTo>
                <a:lnTo>
                  <a:pt x="546677" y="482394"/>
                </a:lnTo>
                <a:lnTo>
                  <a:pt x="571272" y="442656"/>
                </a:lnTo>
                <a:lnTo>
                  <a:pt x="589611" y="399141"/>
                </a:lnTo>
                <a:lnTo>
                  <a:pt x="601070" y="352473"/>
                </a:lnTo>
                <a:lnTo>
                  <a:pt x="605028" y="303276"/>
                </a:lnTo>
                <a:lnTo>
                  <a:pt x="601070" y="254078"/>
                </a:lnTo>
                <a:lnTo>
                  <a:pt x="589611" y="207410"/>
                </a:lnTo>
                <a:lnTo>
                  <a:pt x="571272" y="163895"/>
                </a:lnTo>
                <a:lnTo>
                  <a:pt x="546677" y="124157"/>
                </a:lnTo>
                <a:lnTo>
                  <a:pt x="516445" y="88820"/>
                </a:lnTo>
                <a:lnTo>
                  <a:pt x="481199" y="58509"/>
                </a:lnTo>
                <a:lnTo>
                  <a:pt x="441562" y="33847"/>
                </a:lnTo>
                <a:lnTo>
                  <a:pt x="398154" y="15459"/>
                </a:lnTo>
                <a:lnTo>
                  <a:pt x="351597" y="3968"/>
                </a:lnTo>
                <a:lnTo>
                  <a:pt x="302513" y="0"/>
                </a:lnTo>
                <a:close/>
              </a:path>
            </a:pathLst>
          </a:custGeom>
          <a:solidFill>
            <a:srgbClr val="46B5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6334759" y="3701288"/>
            <a:ext cx="17208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0" dirty="0">
                <a:solidFill>
                  <a:srgbClr val="FFFFFF"/>
                </a:solidFill>
                <a:latin typeface="Century Gothic"/>
                <a:cs typeface="Century Gothic"/>
              </a:rPr>
              <a:t>5</a:t>
            </a:r>
            <a:endParaRPr sz="2000">
              <a:latin typeface="Century Gothic"/>
              <a:cs typeface="Century Gothic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3418332" y="5093208"/>
            <a:ext cx="607060" cy="607060"/>
          </a:xfrm>
          <a:custGeom>
            <a:avLst/>
            <a:gdLst/>
            <a:ahLst/>
            <a:cxnLst/>
            <a:rect l="l" t="t" r="r" b="b"/>
            <a:pathLst>
              <a:path w="607060" h="607060">
                <a:moveTo>
                  <a:pt x="303275" y="0"/>
                </a:moveTo>
                <a:lnTo>
                  <a:pt x="254078" y="3968"/>
                </a:lnTo>
                <a:lnTo>
                  <a:pt x="207410" y="15459"/>
                </a:lnTo>
                <a:lnTo>
                  <a:pt x="163895" y="33847"/>
                </a:lnTo>
                <a:lnTo>
                  <a:pt x="124157" y="58509"/>
                </a:lnTo>
                <a:lnTo>
                  <a:pt x="88820" y="88820"/>
                </a:lnTo>
                <a:lnTo>
                  <a:pt x="58509" y="124157"/>
                </a:lnTo>
                <a:lnTo>
                  <a:pt x="33847" y="163895"/>
                </a:lnTo>
                <a:lnTo>
                  <a:pt x="15459" y="207410"/>
                </a:lnTo>
                <a:lnTo>
                  <a:pt x="3968" y="254078"/>
                </a:lnTo>
                <a:lnTo>
                  <a:pt x="0" y="303276"/>
                </a:lnTo>
                <a:lnTo>
                  <a:pt x="3968" y="352473"/>
                </a:lnTo>
                <a:lnTo>
                  <a:pt x="15459" y="399141"/>
                </a:lnTo>
                <a:lnTo>
                  <a:pt x="33847" y="442656"/>
                </a:lnTo>
                <a:lnTo>
                  <a:pt x="58509" y="482394"/>
                </a:lnTo>
                <a:lnTo>
                  <a:pt x="88820" y="517731"/>
                </a:lnTo>
                <a:lnTo>
                  <a:pt x="124157" y="548042"/>
                </a:lnTo>
                <a:lnTo>
                  <a:pt x="163895" y="572704"/>
                </a:lnTo>
                <a:lnTo>
                  <a:pt x="207410" y="591092"/>
                </a:lnTo>
                <a:lnTo>
                  <a:pt x="254078" y="602583"/>
                </a:lnTo>
                <a:lnTo>
                  <a:pt x="303275" y="606552"/>
                </a:lnTo>
                <a:lnTo>
                  <a:pt x="352473" y="602583"/>
                </a:lnTo>
                <a:lnTo>
                  <a:pt x="399141" y="591092"/>
                </a:lnTo>
                <a:lnTo>
                  <a:pt x="442656" y="572704"/>
                </a:lnTo>
                <a:lnTo>
                  <a:pt x="482394" y="548042"/>
                </a:lnTo>
                <a:lnTo>
                  <a:pt x="517731" y="517731"/>
                </a:lnTo>
                <a:lnTo>
                  <a:pt x="548042" y="482394"/>
                </a:lnTo>
                <a:lnTo>
                  <a:pt x="572704" y="442656"/>
                </a:lnTo>
                <a:lnTo>
                  <a:pt x="591092" y="399141"/>
                </a:lnTo>
                <a:lnTo>
                  <a:pt x="602583" y="352473"/>
                </a:lnTo>
                <a:lnTo>
                  <a:pt x="606551" y="303276"/>
                </a:lnTo>
                <a:lnTo>
                  <a:pt x="602583" y="254078"/>
                </a:lnTo>
                <a:lnTo>
                  <a:pt x="591092" y="207410"/>
                </a:lnTo>
                <a:lnTo>
                  <a:pt x="572704" y="163895"/>
                </a:lnTo>
                <a:lnTo>
                  <a:pt x="548042" y="124157"/>
                </a:lnTo>
                <a:lnTo>
                  <a:pt x="517731" y="88820"/>
                </a:lnTo>
                <a:lnTo>
                  <a:pt x="482394" y="58509"/>
                </a:lnTo>
                <a:lnTo>
                  <a:pt x="442656" y="33847"/>
                </a:lnTo>
                <a:lnTo>
                  <a:pt x="399141" y="15459"/>
                </a:lnTo>
                <a:lnTo>
                  <a:pt x="352473" y="3968"/>
                </a:lnTo>
                <a:lnTo>
                  <a:pt x="303275" y="0"/>
                </a:lnTo>
                <a:close/>
              </a:path>
            </a:pathLst>
          </a:custGeom>
          <a:solidFill>
            <a:srgbClr val="019A5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3635502" y="5221604"/>
            <a:ext cx="17145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0" dirty="0">
                <a:solidFill>
                  <a:srgbClr val="FFFFFF"/>
                </a:solidFill>
                <a:latin typeface="Century Gothic"/>
                <a:cs typeface="Century Gothic"/>
              </a:rPr>
              <a:t>3</a:t>
            </a:r>
            <a:endParaRPr sz="2000">
              <a:latin typeface="Century Gothic"/>
              <a:cs typeface="Century Gothic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2641092" y="3573779"/>
            <a:ext cx="607060" cy="607060"/>
          </a:xfrm>
          <a:custGeom>
            <a:avLst/>
            <a:gdLst/>
            <a:ahLst/>
            <a:cxnLst/>
            <a:rect l="l" t="t" r="r" b="b"/>
            <a:pathLst>
              <a:path w="607060" h="607060">
                <a:moveTo>
                  <a:pt x="303275" y="0"/>
                </a:moveTo>
                <a:lnTo>
                  <a:pt x="254078" y="3968"/>
                </a:lnTo>
                <a:lnTo>
                  <a:pt x="207410" y="15459"/>
                </a:lnTo>
                <a:lnTo>
                  <a:pt x="163895" y="33847"/>
                </a:lnTo>
                <a:lnTo>
                  <a:pt x="124157" y="58509"/>
                </a:lnTo>
                <a:lnTo>
                  <a:pt x="88820" y="88820"/>
                </a:lnTo>
                <a:lnTo>
                  <a:pt x="58509" y="124157"/>
                </a:lnTo>
                <a:lnTo>
                  <a:pt x="33847" y="163895"/>
                </a:lnTo>
                <a:lnTo>
                  <a:pt x="15459" y="207410"/>
                </a:lnTo>
                <a:lnTo>
                  <a:pt x="3968" y="254078"/>
                </a:lnTo>
                <a:lnTo>
                  <a:pt x="0" y="303276"/>
                </a:lnTo>
                <a:lnTo>
                  <a:pt x="3968" y="352473"/>
                </a:lnTo>
                <a:lnTo>
                  <a:pt x="15459" y="399141"/>
                </a:lnTo>
                <a:lnTo>
                  <a:pt x="33847" y="442656"/>
                </a:lnTo>
                <a:lnTo>
                  <a:pt x="58509" y="482394"/>
                </a:lnTo>
                <a:lnTo>
                  <a:pt x="88820" y="517731"/>
                </a:lnTo>
                <a:lnTo>
                  <a:pt x="124157" y="548042"/>
                </a:lnTo>
                <a:lnTo>
                  <a:pt x="163895" y="572704"/>
                </a:lnTo>
                <a:lnTo>
                  <a:pt x="207410" y="591092"/>
                </a:lnTo>
                <a:lnTo>
                  <a:pt x="254078" y="602583"/>
                </a:lnTo>
                <a:lnTo>
                  <a:pt x="303275" y="606552"/>
                </a:lnTo>
                <a:lnTo>
                  <a:pt x="352473" y="602583"/>
                </a:lnTo>
                <a:lnTo>
                  <a:pt x="399141" y="591092"/>
                </a:lnTo>
                <a:lnTo>
                  <a:pt x="442656" y="572704"/>
                </a:lnTo>
                <a:lnTo>
                  <a:pt x="482394" y="548042"/>
                </a:lnTo>
                <a:lnTo>
                  <a:pt x="517731" y="517731"/>
                </a:lnTo>
                <a:lnTo>
                  <a:pt x="548042" y="482394"/>
                </a:lnTo>
                <a:lnTo>
                  <a:pt x="572704" y="442656"/>
                </a:lnTo>
                <a:lnTo>
                  <a:pt x="591092" y="399141"/>
                </a:lnTo>
                <a:lnTo>
                  <a:pt x="602583" y="352473"/>
                </a:lnTo>
                <a:lnTo>
                  <a:pt x="606551" y="303276"/>
                </a:lnTo>
                <a:lnTo>
                  <a:pt x="602583" y="254078"/>
                </a:lnTo>
                <a:lnTo>
                  <a:pt x="591092" y="207410"/>
                </a:lnTo>
                <a:lnTo>
                  <a:pt x="572704" y="163895"/>
                </a:lnTo>
                <a:lnTo>
                  <a:pt x="548042" y="124157"/>
                </a:lnTo>
                <a:lnTo>
                  <a:pt x="517731" y="88820"/>
                </a:lnTo>
                <a:lnTo>
                  <a:pt x="482394" y="58509"/>
                </a:lnTo>
                <a:lnTo>
                  <a:pt x="442656" y="33847"/>
                </a:lnTo>
                <a:lnTo>
                  <a:pt x="399141" y="15459"/>
                </a:lnTo>
                <a:lnTo>
                  <a:pt x="352473" y="3968"/>
                </a:lnTo>
                <a:lnTo>
                  <a:pt x="303275" y="0"/>
                </a:lnTo>
                <a:close/>
              </a:path>
            </a:pathLst>
          </a:custGeom>
          <a:solidFill>
            <a:srgbClr val="0F8A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2859151" y="3701288"/>
            <a:ext cx="17208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0" dirty="0">
                <a:solidFill>
                  <a:srgbClr val="FFFFFF"/>
                </a:solidFill>
                <a:latin typeface="Century Gothic"/>
                <a:cs typeface="Century Gothic"/>
              </a:rPr>
              <a:t>2</a:t>
            </a:r>
            <a:endParaRPr sz="2000">
              <a:latin typeface="Century Gothic"/>
              <a:cs typeface="Century Gothic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96316" y="3382517"/>
            <a:ext cx="2023745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5F5F5F"/>
                </a:solidFill>
                <a:latin typeface="Tahoma"/>
                <a:cs typeface="Tahoma"/>
              </a:rPr>
              <a:t>Understand</a:t>
            </a:r>
            <a:r>
              <a:rPr sz="1800" spc="-13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25" dirty="0">
                <a:solidFill>
                  <a:srgbClr val="5F5F5F"/>
                </a:solidFill>
                <a:latin typeface="Tahoma"/>
                <a:cs typeface="Tahoma"/>
              </a:rPr>
              <a:t>KPI </a:t>
            </a:r>
            <a:r>
              <a:rPr sz="1800" spc="-20" dirty="0">
                <a:solidFill>
                  <a:srgbClr val="5F5F5F"/>
                </a:solidFill>
                <a:latin typeface="Tahoma"/>
                <a:cs typeface="Tahoma"/>
              </a:rPr>
              <a:t>selection</a:t>
            </a:r>
            <a:r>
              <a:rPr sz="1800" spc="-16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10" dirty="0">
                <a:solidFill>
                  <a:srgbClr val="5F5F5F"/>
                </a:solidFill>
                <a:latin typeface="Tahoma"/>
                <a:cs typeface="Tahoma"/>
              </a:rPr>
              <a:t>in</a:t>
            </a:r>
            <a:r>
              <a:rPr sz="1800" spc="-17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10" dirty="0">
                <a:solidFill>
                  <a:srgbClr val="5F5F5F"/>
                </a:solidFill>
                <a:latin typeface="Tahoma"/>
                <a:cs typeface="Tahoma"/>
              </a:rPr>
              <a:t>different contexts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318884" y="5323078"/>
            <a:ext cx="220154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71145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5F5F5F"/>
                </a:solidFill>
                <a:latin typeface="Tahoma"/>
                <a:cs typeface="Tahoma"/>
              </a:rPr>
              <a:t>Document</a:t>
            </a:r>
            <a:r>
              <a:rPr sz="1800" spc="-18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5F5F5F"/>
                </a:solidFill>
                <a:latin typeface="Tahoma"/>
                <a:cs typeface="Tahoma"/>
              </a:rPr>
              <a:t>KPIs</a:t>
            </a:r>
            <a:r>
              <a:rPr sz="1800" spc="-20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10" dirty="0">
                <a:solidFill>
                  <a:srgbClr val="5F5F5F"/>
                </a:solidFill>
                <a:latin typeface="Tahoma"/>
                <a:cs typeface="Tahoma"/>
              </a:rPr>
              <a:t>in</a:t>
            </a:r>
            <a:r>
              <a:rPr sz="1800" spc="-20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50" dirty="0">
                <a:solidFill>
                  <a:srgbClr val="5F5F5F"/>
                </a:solidFill>
                <a:latin typeface="Tahoma"/>
                <a:cs typeface="Tahoma"/>
              </a:rPr>
              <a:t>a </a:t>
            </a:r>
            <a:r>
              <a:rPr sz="1800" spc="-25" dirty="0">
                <a:solidFill>
                  <a:srgbClr val="5F5F5F"/>
                </a:solidFill>
                <a:latin typeface="Tahoma"/>
                <a:cs typeface="Tahoma"/>
              </a:rPr>
              <a:t>standardized</a:t>
            </a:r>
            <a:r>
              <a:rPr sz="1800" spc="-14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20" dirty="0">
                <a:solidFill>
                  <a:srgbClr val="5F5F5F"/>
                </a:solidFill>
                <a:latin typeface="Tahoma"/>
                <a:cs typeface="Tahoma"/>
              </a:rPr>
              <a:t>template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5216652" y="5102352"/>
            <a:ext cx="605155" cy="607060"/>
          </a:xfrm>
          <a:custGeom>
            <a:avLst/>
            <a:gdLst/>
            <a:ahLst/>
            <a:cxnLst/>
            <a:rect l="l" t="t" r="r" b="b"/>
            <a:pathLst>
              <a:path w="605154" h="607060">
                <a:moveTo>
                  <a:pt x="302513" y="0"/>
                </a:moveTo>
                <a:lnTo>
                  <a:pt x="253430" y="3968"/>
                </a:lnTo>
                <a:lnTo>
                  <a:pt x="206873" y="15459"/>
                </a:lnTo>
                <a:lnTo>
                  <a:pt x="163465" y="33847"/>
                </a:lnTo>
                <a:lnTo>
                  <a:pt x="123828" y="58509"/>
                </a:lnTo>
                <a:lnTo>
                  <a:pt x="88582" y="88820"/>
                </a:lnTo>
                <a:lnTo>
                  <a:pt x="58350" y="124157"/>
                </a:lnTo>
                <a:lnTo>
                  <a:pt x="33755" y="163895"/>
                </a:lnTo>
                <a:lnTo>
                  <a:pt x="15416" y="207410"/>
                </a:lnTo>
                <a:lnTo>
                  <a:pt x="3957" y="254078"/>
                </a:lnTo>
                <a:lnTo>
                  <a:pt x="0" y="303276"/>
                </a:lnTo>
                <a:lnTo>
                  <a:pt x="3957" y="352473"/>
                </a:lnTo>
                <a:lnTo>
                  <a:pt x="15416" y="399141"/>
                </a:lnTo>
                <a:lnTo>
                  <a:pt x="33755" y="442656"/>
                </a:lnTo>
                <a:lnTo>
                  <a:pt x="58350" y="482394"/>
                </a:lnTo>
                <a:lnTo>
                  <a:pt x="88582" y="517731"/>
                </a:lnTo>
                <a:lnTo>
                  <a:pt x="123828" y="548042"/>
                </a:lnTo>
                <a:lnTo>
                  <a:pt x="163465" y="572704"/>
                </a:lnTo>
                <a:lnTo>
                  <a:pt x="206873" y="591092"/>
                </a:lnTo>
                <a:lnTo>
                  <a:pt x="253430" y="602583"/>
                </a:lnTo>
                <a:lnTo>
                  <a:pt x="302513" y="606552"/>
                </a:lnTo>
                <a:lnTo>
                  <a:pt x="351597" y="602583"/>
                </a:lnTo>
                <a:lnTo>
                  <a:pt x="398154" y="591092"/>
                </a:lnTo>
                <a:lnTo>
                  <a:pt x="441562" y="572704"/>
                </a:lnTo>
                <a:lnTo>
                  <a:pt x="481199" y="548042"/>
                </a:lnTo>
                <a:lnTo>
                  <a:pt x="516445" y="517731"/>
                </a:lnTo>
                <a:lnTo>
                  <a:pt x="546677" y="482394"/>
                </a:lnTo>
                <a:lnTo>
                  <a:pt x="571272" y="442656"/>
                </a:lnTo>
                <a:lnTo>
                  <a:pt x="589611" y="399141"/>
                </a:lnTo>
                <a:lnTo>
                  <a:pt x="601070" y="352473"/>
                </a:lnTo>
                <a:lnTo>
                  <a:pt x="605027" y="303276"/>
                </a:lnTo>
                <a:lnTo>
                  <a:pt x="601070" y="254078"/>
                </a:lnTo>
                <a:lnTo>
                  <a:pt x="589611" y="207410"/>
                </a:lnTo>
                <a:lnTo>
                  <a:pt x="571272" y="163895"/>
                </a:lnTo>
                <a:lnTo>
                  <a:pt x="546677" y="124157"/>
                </a:lnTo>
                <a:lnTo>
                  <a:pt x="516445" y="88820"/>
                </a:lnTo>
                <a:lnTo>
                  <a:pt x="481199" y="58509"/>
                </a:lnTo>
                <a:lnTo>
                  <a:pt x="441562" y="33847"/>
                </a:lnTo>
                <a:lnTo>
                  <a:pt x="398154" y="15459"/>
                </a:lnTo>
                <a:lnTo>
                  <a:pt x="351597" y="3968"/>
                </a:lnTo>
                <a:lnTo>
                  <a:pt x="302513" y="0"/>
                </a:lnTo>
                <a:close/>
              </a:path>
            </a:pathLst>
          </a:custGeom>
          <a:solidFill>
            <a:srgbClr val="0871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5430773" y="5247513"/>
            <a:ext cx="1784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50" dirty="0">
                <a:solidFill>
                  <a:srgbClr val="FFFFFF"/>
                </a:solidFill>
                <a:latin typeface="Century Gothic"/>
                <a:cs typeface="Century Gothic"/>
              </a:rPr>
              <a:t>4</a:t>
            </a:r>
            <a:endParaRPr sz="1800">
              <a:latin typeface="Century Gothic"/>
              <a:cs typeface="Century Gothic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24636" y="5416702"/>
            <a:ext cx="266001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5F5F5F"/>
                </a:solidFill>
                <a:latin typeface="Tahoma"/>
                <a:cs typeface="Tahoma"/>
              </a:rPr>
              <a:t>Apply</a:t>
            </a:r>
            <a:r>
              <a:rPr sz="1800" spc="-204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25" dirty="0">
                <a:solidFill>
                  <a:srgbClr val="5F5F5F"/>
                </a:solidFill>
                <a:latin typeface="Tahoma"/>
                <a:cs typeface="Tahoma"/>
              </a:rPr>
              <a:t>best</a:t>
            </a:r>
            <a:r>
              <a:rPr sz="1800" spc="-19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10" dirty="0">
                <a:solidFill>
                  <a:srgbClr val="5F5F5F"/>
                </a:solidFill>
                <a:latin typeface="Tahoma"/>
                <a:cs typeface="Tahoma"/>
              </a:rPr>
              <a:t>practice </a:t>
            </a:r>
            <a:r>
              <a:rPr sz="1800" spc="-30" dirty="0">
                <a:solidFill>
                  <a:srgbClr val="5F5F5F"/>
                </a:solidFill>
                <a:latin typeface="Tahoma"/>
                <a:cs typeface="Tahoma"/>
              </a:rPr>
              <a:t>techniques</a:t>
            </a:r>
            <a:r>
              <a:rPr sz="1800" spc="-14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5F5F5F"/>
                </a:solidFill>
                <a:latin typeface="Tahoma"/>
                <a:cs typeface="Tahoma"/>
              </a:rPr>
              <a:t>to</a:t>
            </a:r>
            <a:r>
              <a:rPr sz="1800" spc="-16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5F5F5F"/>
                </a:solidFill>
                <a:latin typeface="Tahoma"/>
                <a:cs typeface="Tahoma"/>
              </a:rPr>
              <a:t>KPI</a:t>
            </a:r>
            <a:r>
              <a:rPr sz="1800" spc="-18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10" dirty="0">
                <a:solidFill>
                  <a:srgbClr val="5F5F5F"/>
                </a:solidFill>
                <a:latin typeface="Tahoma"/>
                <a:cs typeface="Tahoma"/>
              </a:rPr>
              <a:t>selection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962902" y="3570223"/>
            <a:ext cx="16249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63500">
              <a:lnSpc>
                <a:spcPct val="100000"/>
              </a:lnSpc>
              <a:spcBef>
                <a:spcPts val="100"/>
              </a:spcBef>
            </a:pPr>
            <a:r>
              <a:rPr sz="1800" spc="-45" dirty="0">
                <a:solidFill>
                  <a:srgbClr val="5F5F5F"/>
                </a:solidFill>
                <a:latin typeface="Tahoma"/>
                <a:cs typeface="Tahoma"/>
              </a:rPr>
              <a:t>Improve</a:t>
            </a:r>
            <a:r>
              <a:rPr sz="1800" spc="-16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15" dirty="0">
                <a:solidFill>
                  <a:srgbClr val="5F5F5F"/>
                </a:solidFill>
                <a:latin typeface="Tahoma"/>
                <a:cs typeface="Tahoma"/>
              </a:rPr>
              <a:t>target- </a:t>
            </a:r>
            <a:r>
              <a:rPr sz="1800" spc="-25" dirty="0">
                <a:solidFill>
                  <a:srgbClr val="5F5F5F"/>
                </a:solidFill>
                <a:latin typeface="Tahoma"/>
                <a:cs typeface="Tahoma"/>
              </a:rPr>
              <a:t>setting</a:t>
            </a:r>
            <a:r>
              <a:rPr sz="1800" spc="-15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10" dirty="0">
                <a:solidFill>
                  <a:srgbClr val="5F5F5F"/>
                </a:solidFill>
                <a:latin typeface="Tahoma"/>
                <a:cs typeface="Tahoma"/>
              </a:rPr>
              <a:t>practices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5823965" y="1610690"/>
            <a:ext cx="2689860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6350" algn="r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5F5F5F"/>
                </a:solidFill>
                <a:latin typeface="Tahoma"/>
                <a:cs typeface="Tahoma"/>
              </a:rPr>
              <a:t>Optimize</a:t>
            </a:r>
            <a:r>
              <a:rPr sz="1800" spc="-17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20" dirty="0">
                <a:solidFill>
                  <a:srgbClr val="5F5F5F"/>
                </a:solidFill>
                <a:latin typeface="Tahoma"/>
                <a:cs typeface="Tahoma"/>
              </a:rPr>
              <a:t>the</a:t>
            </a:r>
            <a:r>
              <a:rPr sz="1800" spc="-17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5F5F5F"/>
                </a:solidFill>
                <a:latin typeface="Tahoma"/>
                <a:cs typeface="Tahoma"/>
              </a:rPr>
              <a:t>KPI</a:t>
            </a:r>
            <a:r>
              <a:rPr sz="1800" spc="-17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10" dirty="0">
                <a:solidFill>
                  <a:srgbClr val="5F5F5F"/>
                </a:solidFill>
                <a:latin typeface="Tahoma"/>
                <a:cs typeface="Tahoma"/>
              </a:rPr>
              <a:t>activation</a:t>
            </a:r>
            <a:endParaRPr sz="1800">
              <a:latin typeface="Tahoma"/>
              <a:cs typeface="Tahoma"/>
            </a:endParaRPr>
          </a:p>
          <a:p>
            <a:pPr marR="8255" algn="r">
              <a:lnSpc>
                <a:spcPct val="100000"/>
              </a:lnSpc>
              <a:spcBef>
                <a:spcPts val="5"/>
              </a:spcBef>
            </a:pPr>
            <a:r>
              <a:rPr sz="1800" spc="-45" dirty="0">
                <a:solidFill>
                  <a:srgbClr val="5F5F5F"/>
                </a:solidFill>
                <a:latin typeface="Tahoma"/>
                <a:cs typeface="Tahoma"/>
              </a:rPr>
              <a:t>and</a:t>
            </a:r>
            <a:r>
              <a:rPr sz="1800" spc="-19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20" dirty="0">
                <a:solidFill>
                  <a:srgbClr val="5F5F5F"/>
                </a:solidFill>
                <a:latin typeface="Tahoma"/>
                <a:cs typeface="Tahoma"/>
              </a:rPr>
              <a:t>the</a:t>
            </a:r>
            <a:r>
              <a:rPr sz="1800" spc="-21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35" dirty="0">
                <a:solidFill>
                  <a:srgbClr val="5F5F5F"/>
                </a:solidFill>
                <a:latin typeface="Tahoma"/>
                <a:cs typeface="Tahoma"/>
              </a:rPr>
              <a:t>data</a:t>
            </a:r>
            <a:r>
              <a:rPr sz="1800" spc="-19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10" dirty="0">
                <a:solidFill>
                  <a:srgbClr val="5F5F5F"/>
                </a:solidFill>
                <a:latin typeface="Tahoma"/>
                <a:cs typeface="Tahoma"/>
              </a:rPr>
              <a:t>gathering</a:t>
            </a:r>
            <a:endParaRPr sz="1800">
              <a:latin typeface="Tahoma"/>
              <a:cs typeface="Tahoma"/>
            </a:endParaRPr>
          </a:p>
          <a:p>
            <a:pPr marR="5080" algn="r">
              <a:lnSpc>
                <a:spcPct val="100000"/>
              </a:lnSpc>
            </a:pPr>
            <a:r>
              <a:rPr sz="1800" spc="-10" dirty="0">
                <a:solidFill>
                  <a:srgbClr val="5F5F5F"/>
                </a:solidFill>
                <a:latin typeface="Tahoma"/>
                <a:cs typeface="Tahoma"/>
              </a:rPr>
              <a:t>process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3451859" y="2147316"/>
            <a:ext cx="607060" cy="607060"/>
          </a:xfrm>
          <a:custGeom>
            <a:avLst/>
            <a:gdLst/>
            <a:ahLst/>
            <a:cxnLst/>
            <a:rect l="l" t="t" r="r" b="b"/>
            <a:pathLst>
              <a:path w="607060" h="607060">
                <a:moveTo>
                  <a:pt x="303275" y="0"/>
                </a:moveTo>
                <a:lnTo>
                  <a:pt x="254078" y="3968"/>
                </a:lnTo>
                <a:lnTo>
                  <a:pt x="207410" y="15459"/>
                </a:lnTo>
                <a:lnTo>
                  <a:pt x="163895" y="33847"/>
                </a:lnTo>
                <a:lnTo>
                  <a:pt x="124157" y="58509"/>
                </a:lnTo>
                <a:lnTo>
                  <a:pt x="88820" y="88820"/>
                </a:lnTo>
                <a:lnTo>
                  <a:pt x="58509" y="124157"/>
                </a:lnTo>
                <a:lnTo>
                  <a:pt x="33847" y="163895"/>
                </a:lnTo>
                <a:lnTo>
                  <a:pt x="15459" y="207410"/>
                </a:lnTo>
                <a:lnTo>
                  <a:pt x="3968" y="254078"/>
                </a:lnTo>
                <a:lnTo>
                  <a:pt x="0" y="303275"/>
                </a:lnTo>
                <a:lnTo>
                  <a:pt x="3968" y="352473"/>
                </a:lnTo>
                <a:lnTo>
                  <a:pt x="15459" y="399141"/>
                </a:lnTo>
                <a:lnTo>
                  <a:pt x="33847" y="442656"/>
                </a:lnTo>
                <a:lnTo>
                  <a:pt x="58509" y="482394"/>
                </a:lnTo>
                <a:lnTo>
                  <a:pt x="88820" y="517731"/>
                </a:lnTo>
                <a:lnTo>
                  <a:pt x="124157" y="548042"/>
                </a:lnTo>
                <a:lnTo>
                  <a:pt x="163895" y="572704"/>
                </a:lnTo>
                <a:lnTo>
                  <a:pt x="207410" y="591092"/>
                </a:lnTo>
                <a:lnTo>
                  <a:pt x="254078" y="602583"/>
                </a:lnTo>
                <a:lnTo>
                  <a:pt x="303275" y="606551"/>
                </a:lnTo>
                <a:lnTo>
                  <a:pt x="352473" y="602583"/>
                </a:lnTo>
                <a:lnTo>
                  <a:pt x="399141" y="591092"/>
                </a:lnTo>
                <a:lnTo>
                  <a:pt x="442656" y="572704"/>
                </a:lnTo>
                <a:lnTo>
                  <a:pt x="482394" y="548042"/>
                </a:lnTo>
                <a:lnTo>
                  <a:pt x="517731" y="517731"/>
                </a:lnTo>
                <a:lnTo>
                  <a:pt x="548042" y="482394"/>
                </a:lnTo>
                <a:lnTo>
                  <a:pt x="572704" y="442656"/>
                </a:lnTo>
                <a:lnTo>
                  <a:pt x="591092" y="399141"/>
                </a:lnTo>
                <a:lnTo>
                  <a:pt x="602583" y="352473"/>
                </a:lnTo>
                <a:lnTo>
                  <a:pt x="606551" y="303275"/>
                </a:lnTo>
                <a:lnTo>
                  <a:pt x="602583" y="254078"/>
                </a:lnTo>
                <a:lnTo>
                  <a:pt x="591092" y="207410"/>
                </a:lnTo>
                <a:lnTo>
                  <a:pt x="572704" y="163895"/>
                </a:lnTo>
                <a:lnTo>
                  <a:pt x="548042" y="124157"/>
                </a:lnTo>
                <a:lnTo>
                  <a:pt x="517731" y="88820"/>
                </a:lnTo>
                <a:lnTo>
                  <a:pt x="482394" y="58509"/>
                </a:lnTo>
                <a:lnTo>
                  <a:pt x="442656" y="33847"/>
                </a:lnTo>
                <a:lnTo>
                  <a:pt x="399141" y="15459"/>
                </a:lnTo>
                <a:lnTo>
                  <a:pt x="352473" y="3968"/>
                </a:lnTo>
                <a:lnTo>
                  <a:pt x="303275" y="0"/>
                </a:lnTo>
                <a:close/>
              </a:path>
            </a:pathLst>
          </a:custGeom>
          <a:solidFill>
            <a:srgbClr val="07644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544779" y="1624660"/>
            <a:ext cx="3270885" cy="9817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50"/>
              </a:lnSpc>
              <a:spcBef>
                <a:spcPts val="100"/>
              </a:spcBef>
            </a:pPr>
            <a:r>
              <a:rPr sz="1800" dirty="0">
                <a:solidFill>
                  <a:srgbClr val="5F5F5F"/>
                </a:solidFill>
                <a:latin typeface="Tahoma"/>
                <a:cs typeface="Tahoma"/>
              </a:rPr>
              <a:t>Differentiate</a:t>
            </a:r>
            <a:r>
              <a:rPr sz="1800" spc="-18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25" dirty="0">
                <a:solidFill>
                  <a:srgbClr val="5F5F5F"/>
                </a:solidFill>
                <a:latin typeface="Tahoma"/>
                <a:cs typeface="Tahoma"/>
              </a:rPr>
              <a:t>between</a:t>
            </a:r>
            <a:r>
              <a:rPr sz="1800" spc="-13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20" dirty="0">
                <a:solidFill>
                  <a:srgbClr val="5F5F5F"/>
                </a:solidFill>
                <a:latin typeface="Tahoma"/>
                <a:cs typeface="Tahoma"/>
              </a:rPr>
              <a:t>objectives,</a:t>
            </a:r>
            <a:endParaRPr sz="1800">
              <a:latin typeface="Tahoma"/>
              <a:cs typeface="Tahoma"/>
            </a:endParaRPr>
          </a:p>
          <a:p>
            <a:pPr marL="12700">
              <a:lnSpc>
                <a:spcPts val="2150"/>
              </a:lnSpc>
            </a:pPr>
            <a:r>
              <a:rPr sz="1800" dirty="0">
                <a:solidFill>
                  <a:srgbClr val="5F5F5F"/>
                </a:solidFill>
                <a:latin typeface="Tahoma"/>
                <a:cs typeface="Tahoma"/>
              </a:rPr>
              <a:t>KPIs</a:t>
            </a:r>
            <a:r>
              <a:rPr sz="1800" spc="-22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20" dirty="0">
                <a:solidFill>
                  <a:srgbClr val="5F5F5F"/>
                </a:solidFill>
                <a:latin typeface="Tahoma"/>
                <a:cs typeface="Tahoma"/>
              </a:rPr>
              <a:t>and</a:t>
            </a:r>
            <a:r>
              <a:rPr sz="1800" spc="-8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10" dirty="0">
                <a:solidFill>
                  <a:srgbClr val="5F5F5F"/>
                </a:solidFill>
                <a:latin typeface="Tahoma"/>
                <a:cs typeface="Tahoma"/>
              </a:rPr>
              <a:t>initiatives</a:t>
            </a:r>
            <a:endParaRPr sz="1800">
              <a:latin typeface="Tahoma"/>
              <a:cs typeface="Tahoma"/>
            </a:endParaRPr>
          </a:p>
          <a:p>
            <a:pPr marR="5080" algn="r">
              <a:lnSpc>
                <a:spcPct val="100000"/>
              </a:lnSpc>
              <a:spcBef>
                <a:spcPts val="825"/>
              </a:spcBef>
            </a:pPr>
            <a:r>
              <a:rPr sz="2000" spc="-430" dirty="0">
                <a:solidFill>
                  <a:srgbClr val="FFFFFF"/>
                </a:solidFill>
                <a:latin typeface="Century Gothic"/>
                <a:cs typeface="Century Gothic"/>
              </a:rPr>
              <a:t>1</a:t>
            </a:r>
            <a:endParaRPr sz="2000">
              <a:latin typeface="Century Gothic"/>
              <a:cs typeface="Century Gothic"/>
            </a:endParaRPr>
          </a:p>
        </p:txBody>
      </p:sp>
      <p:pic>
        <p:nvPicPr>
          <p:cNvPr id="30" name="object 3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413759" y="2638044"/>
            <a:ext cx="2538984" cy="2540507"/>
          </a:xfrm>
          <a:prstGeom prst="rect">
            <a:avLst/>
          </a:prstGeom>
        </p:spPr>
      </p:pic>
      <p:sp>
        <p:nvSpPr>
          <p:cNvPr id="31" name="object 3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6347" rIns="0" bIns="0" rtlCol="0">
            <a:spAutoFit/>
          </a:bodyPr>
          <a:lstStyle/>
          <a:p>
            <a:pPr marL="2583180">
              <a:lnSpc>
                <a:spcPts val="1250"/>
              </a:lnSpc>
            </a:pPr>
            <a:fld id="{81D60167-4931-47E6-BA6A-407CBD079E47}" type="slidenum">
              <a:rPr spc="-25" dirty="0"/>
              <a:t>12</a:t>
            </a:fld>
            <a:endParaRPr spc="-25" dirty="0"/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09258" rIns="0" bIns="0" rtlCol="0">
            <a:spAutoFit/>
          </a:bodyPr>
          <a:lstStyle/>
          <a:p>
            <a:pPr marL="31115">
              <a:lnSpc>
                <a:spcPct val="100000"/>
              </a:lnSpc>
              <a:spcBef>
                <a:spcPts val="100"/>
              </a:spcBef>
            </a:pPr>
            <a:r>
              <a:rPr spc="270" dirty="0"/>
              <a:t>KPI</a:t>
            </a:r>
            <a:r>
              <a:rPr spc="-10" dirty="0"/>
              <a:t> </a:t>
            </a:r>
            <a:r>
              <a:rPr spc="190" dirty="0"/>
              <a:t>SELECTION</a:t>
            </a:r>
            <a:r>
              <a:rPr spc="5" dirty="0"/>
              <a:t> </a:t>
            </a:r>
            <a:r>
              <a:rPr spc="145" dirty="0"/>
              <a:t>PROCESS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370395" y="1365503"/>
            <a:ext cx="5085715" cy="4124325"/>
            <a:chOff x="370395" y="1365503"/>
            <a:chExt cx="5085715" cy="4124325"/>
          </a:xfrm>
        </p:grpSpPr>
        <p:sp>
          <p:nvSpPr>
            <p:cNvPr id="4" name="object 4"/>
            <p:cNvSpPr/>
            <p:nvPr/>
          </p:nvSpPr>
          <p:spPr>
            <a:xfrm>
              <a:off x="384048" y="1781555"/>
              <a:ext cx="2905125" cy="3438525"/>
            </a:xfrm>
            <a:custGeom>
              <a:avLst/>
              <a:gdLst/>
              <a:ahLst/>
              <a:cxnLst/>
              <a:rect l="l" t="t" r="r" b="b"/>
              <a:pathLst>
                <a:path w="2905125" h="3438525">
                  <a:moveTo>
                    <a:pt x="1920239" y="513588"/>
                  </a:moveTo>
                  <a:lnTo>
                    <a:pt x="2375535" y="0"/>
                  </a:lnTo>
                  <a:lnTo>
                    <a:pt x="2904743" y="0"/>
                  </a:lnTo>
                </a:path>
                <a:path w="2905125" h="3438525">
                  <a:moveTo>
                    <a:pt x="2575560" y="2120646"/>
                  </a:moveTo>
                  <a:lnTo>
                    <a:pt x="2574710" y="2168942"/>
                  </a:lnTo>
                  <a:lnTo>
                    <a:pt x="2572182" y="2216801"/>
                  </a:lnTo>
                  <a:lnTo>
                    <a:pt x="2568003" y="2264193"/>
                  </a:lnTo>
                  <a:lnTo>
                    <a:pt x="2562203" y="2311087"/>
                  </a:lnTo>
                  <a:lnTo>
                    <a:pt x="2554811" y="2357454"/>
                  </a:lnTo>
                  <a:lnTo>
                    <a:pt x="2545856" y="2403264"/>
                  </a:lnTo>
                  <a:lnTo>
                    <a:pt x="2535368" y="2448488"/>
                  </a:lnTo>
                  <a:lnTo>
                    <a:pt x="2523374" y="2493096"/>
                  </a:lnTo>
                  <a:lnTo>
                    <a:pt x="2509906" y="2537057"/>
                  </a:lnTo>
                  <a:lnTo>
                    <a:pt x="2494990" y="2580343"/>
                  </a:lnTo>
                  <a:lnTo>
                    <a:pt x="2478658" y="2622922"/>
                  </a:lnTo>
                  <a:lnTo>
                    <a:pt x="2460937" y="2664767"/>
                  </a:lnTo>
                  <a:lnTo>
                    <a:pt x="2441856" y="2705846"/>
                  </a:lnTo>
                  <a:lnTo>
                    <a:pt x="2421446" y="2746130"/>
                  </a:lnTo>
                  <a:lnTo>
                    <a:pt x="2399735" y="2785589"/>
                  </a:lnTo>
                  <a:lnTo>
                    <a:pt x="2376752" y="2824194"/>
                  </a:lnTo>
                  <a:lnTo>
                    <a:pt x="2352526" y="2861914"/>
                  </a:lnTo>
                  <a:lnTo>
                    <a:pt x="2327087" y="2898721"/>
                  </a:lnTo>
                  <a:lnTo>
                    <a:pt x="2300462" y="2934583"/>
                  </a:lnTo>
                  <a:lnTo>
                    <a:pt x="2272683" y="2969472"/>
                  </a:lnTo>
                  <a:lnTo>
                    <a:pt x="2243777" y="3003357"/>
                  </a:lnTo>
                  <a:lnTo>
                    <a:pt x="2213774" y="3036209"/>
                  </a:lnTo>
                  <a:lnTo>
                    <a:pt x="2182702" y="3067998"/>
                  </a:lnTo>
                  <a:lnTo>
                    <a:pt x="2150592" y="3098694"/>
                  </a:lnTo>
                  <a:lnTo>
                    <a:pt x="2117471" y="3128268"/>
                  </a:lnTo>
                  <a:lnTo>
                    <a:pt x="2083370" y="3156689"/>
                  </a:lnTo>
                  <a:lnTo>
                    <a:pt x="2048316" y="3183928"/>
                  </a:lnTo>
                  <a:lnTo>
                    <a:pt x="2012341" y="3209955"/>
                  </a:lnTo>
                  <a:lnTo>
                    <a:pt x="1975471" y="3234741"/>
                  </a:lnTo>
                  <a:lnTo>
                    <a:pt x="1937737" y="3258255"/>
                  </a:lnTo>
                  <a:lnTo>
                    <a:pt x="1899168" y="3280468"/>
                  </a:lnTo>
                  <a:lnTo>
                    <a:pt x="1859792" y="3301350"/>
                  </a:lnTo>
                  <a:lnTo>
                    <a:pt x="1819640" y="3320871"/>
                  </a:lnTo>
                  <a:lnTo>
                    <a:pt x="1778739" y="3339001"/>
                  </a:lnTo>
                  <a:lnTo>
                    <a:pt x="1737119" y="3355712"/>
                  </a:lnTo>
                  <a:lnTo>
                    <a:pt x="1694809" y="3370972"/>
                  </a:lnTo>
                  <a:lnTo>
                    <a:pt x="1651839" y="3384752"/>
                  </a:lnTo>
                  <a:lnTo>
                    <a:pt x="1608237" y="3397022"/>
                  </a:lnTo>
                  <a:lnTo>
                    <a:pt x="1564032" y="3407753"/>
                  </a:lnTo>
                  <a:lnTo>
                    <a:pt x="1519254" y="3416915"/>
                  </a:lnTo>
                  <a:lnTo>
                    <a:pt x="1473931" y="3424478"/>
                  </a:lnTo>
                  <a:lnTo>
                    <a:pt x="1428094" y="3430412"/>
                  </a:lnTo>
                  <a:lnTo>
                    <a:pt x="1381770" y="3434687"/>
                  </a:lnTo>
                  <a:lnTo>
                    <a:pt x="1334989" y="3437275"/>
                  </a:lnTo>
                  <a:lnTo>
                    <a:pt x="1287780" y="3438144"/>
                  </a:lnTo>
                  <a:lnTo>
                    <a:pt x="1240569" y="3437275"/>
                  </a:lnTo>
                  <a:lnTo>
                    <a:pt x="1193786" y="3434687"/>
                  </a:lnTo>
                  <a:lnTo>
                    <a:pt x="1147461" y="3430412"/>
                  </a:lnTo>
                  <a:lnTo>
                    <a:pt x="1101622" y="3424478"/>
                  </a:lnTo>
                  <a:lnTo>
                    <a:pt x="1056298" y="3416915"/>
                  </a:lnTo>
                  <a:lnTo>
                    <a:pt x="1011519" y="3407753"/>
                  </a:lnTo>
                  <a:lnTo>
                    <a:pt x="967314" y="3397022"/>
                  </a:lnTo>
                  <a:lnTo>
                    <a:pt x="923711" y="3384752"/>
                  </a:lnTo>
                  <a:lnTo>
                    <a:pt x="880740" y="3370972"/>
                  </a:lnTo>
                  <a:lnTo>
                    <a:pt x="838430" y="3355712"/>
                  </a:lnTo>
                  <a:lnTo>
                    <a:pt x="796809" y="3339001"/>
                  </a:lnTo>
                  <a:lnTo>
                    <a:pt x="755908" y="3320871"/>
                  </a:lnTo>
                  <a:lnTo>
                    <a:pt x="715755" y="3301350"/>
                  </a:lnTo>
                  <a:lnTo>
                    <a:pt x="676380" y="3280468"/>
                  </a:lnTo>
                  <a:lnTo>
                    <a:pt x="637810" y="3258255"/>
                  </a:lnTo>
                  <a:lnTo>
                    <a:pt x="600077" y="3234741"/>
                  </a:lnTo>
                  <a:lnTo>
                    <a:pt x="563207" y="3209955"/>
                  </a:lnTo>
                  <a:lnTo>
                    <a:pt x="527232" y="3183928"/>
                  </a:lnTo>
                  <a:lnTo>
                    <a:pt x="492179" y="3156689"/>
                  </a:lnTo>
                  <a:lnTo>
                    <a:pt x="458078" y="3128268"/>
                  </a:lnTo>
                  <a:lnTo>
                    <a:pt x="424957" y="3098694"/>
                  </a:lnTo>
                  <a:lnTo>
                    <a:pt x="392847" y="3067998"/>
                  </a:lnTo>
                  <a:lnTo>
                    <a:pt x="361776" y="3036209"/>
                  </a:lnTo>
                  <a:lnTo>
                    <a:pt x="331773" y="3003357"/>
                  </a:lnTo>
                  <a:lnTo>
                    <a:pt x="302868" y="2969472"/>
                  </a:lnTo>
                  <a:lnTo>
                    <a:pt x="275089" y="2934583"/>
                  </a:lnTo>
                  <a:lnTo>
                    <a:pt x="248465" y="2898721"/>
                  </a:lnTo>
                  <a:lnTo>
                    <a:pt x="223026" y="2861914"/>
                  </a:lnTo>
                  <a:lnTo>
                    <a:pt x="198801" y="2824194"/>
                  </a:lnTo>
                  <a:lnTo>
                    <a:pt x="175818" y="2785589"/>
                  </a:lnTo>
                  <a:lnTo>
                    <a:pt x="154108" y="2746130"/>
                  </a:lnTo>
                  <a:lnTo>
                    <a:pt x="133698" y="2705846"/>
                  </a:lnTo>
                  <a:lnTo>
                    <a:pt x="114618" y="2664767"/>
                  </a:lnTo>
                  <a:lnTo>
                    <a:pt x="96898" y="2622922"/>
                  </a:lnTo>
                  <a:lnTo>
                    <a:pt x="80566" y="2580343"/>
                  </a:lnTo>
                  <a:lnTo>
                    <a:pt x="65651" y="2537057"/>
                  </a:lnTo>
                  <a:lnTo>
                    <a:pt x="52183" y="2493096"/>
                  </a:lnTo>
                  <a:lnTo>
                    <a:pt x="40190" y="2448488"/>
                  </a:lnTo>
                  <a:lnTo>
                    <a:pt x="29702" y="2403264"/>
                  </a:lnTo>
                  <a:lnTo>
                    <a:pt x="20747" y="2357454"/>
                  </a:lnTo>
                  <a:lnTo>
                    <a:pt x="13356" y="2311087"/>
                  </a:lnTo>
                  <a:lnTo>
                    <a:pt x="7556" y="2264193"/>
                  </a:lnTo>
                  <a:lnTo>
                    <a:pt x="3377" y="2216801"/>
                  </a:lnTo>
                  <a:lnTo>
                    <a:pt x="849" y="2168942"/>
                  </a:lnTo>
                  <a:lnTo>
                    <a:pt x="0" y="2120646"/>
                  </a:lnTo>
                  <a:lnTo>
                    <a:pt x="849" y="2072349"/>
                  </a:lnTo>
                  <a:lnTo>
                    <a:pt x="3377" y="2024490"/>
                  </a:lnTo>
                  <a:lnTo>
                    <a:pt x="7556" y="1977098"/>
                  </a:lnTo>
                  <a:lnTo>
                    <a:pt x="13356" y="1930204"/>
                  </a:lnTo>
                  <a:lnTo>
                    <a:pt x="20747" y="1883837"/>
                  </a:lnTo>
                  <a:lnTo>
                    <a:pt x="29702" y="1838027"/>
                  </a:lnTo>
                  <a:lnTo>
                    <a:pt x="40190" y="1792803"/>
                  </a:lnTo>
                  <a:lnTo>
                    <a:pt x="52183" y="1748195"/>
                  </a:lnTo>
                  <a:lnTo>
                    <a:pt x="65651" y="1704234"/>
                  </a:lnTo>
                  <a:lnTo>
                    <a:pt x="80566" y="1660948"/>
                  </a:lnTo>
                  <a:lnTo>
                    <a:pt x="96898" y="1618369"/>
                  </a:lnTo>
                  <a:lnTo>
                    <a:pt x="114618" y="1576524"/>
                  </a:lnTo>
                  <a:lnTo>
                    <a:pt x="133698" y="1535445"/>
                  </a:lnTo>
                  <a:lnTo>
                    <a:pt x="154108" y="1495161"/>
                  </a:lnTo>
                  <a:lnTo>
                    <a:pt x="175818" y="1455702"/>
                  </a:lnTo>
                  <a:lnTo>
                    <a:pt x="198801" y="1417097"/>
                  </a:lnTo>
                  <a:lnTo>
                    <a:pt x="223026" y="1379377"/>
                  </a:lnTo>
                  <a:lnTo>
                    <a:pt x="248465" y="1342570"/>
                  </a:lnTo>
                  <a:lnTo>
                    <a:pt x="275089" y="1306708"/>
                  </a:lnTo>
                  <a:lnTo>
                    <a:pt x="302868" y="1271819"/>
                  </a:lnTo>
                  <a:lnTo>
                    <a:pt x="331773" y="1237934"/>
                  </a:lnTo>
                  <a:lnTo>
                    <a:pt x="361776" y="1205082"/>
                  </a:lnTo>
                  <a:lnTo>
                    <a:pt x="392847" y="1173293"/>
                  </a:lnTo>
                  <a:lnTo>
                    <a:pt x="424957" y="1142597"/>
                  </a:lnTo>
                  <a:lnTo>
                    <a:pt x="458078" y="1113023"/>
                  </a:lnTo>
                  <a:lnTo>
                    <a:pt x="492179" y="1084602"/>
                  </a:lnTo>
                  <a:lnTo>
                    <a:pt x="527232" y="1057363"/>
                  </a:lnTo>
                  <a:lnTo>
                    <a:pt x="563207" y="1031336"/>
                  </a:lnTo>
                  <a:lnTo>
                    <a:pt x="600077" y="1006550"/>
                  </a:lnTo>
                  <a:lnTo>
                    <a:pt x="637810" y="983036"/>
                  </a:lnTo>
                  <a:lnTo>
                    <a:pt x="676380" y="960823"/>
                  </a:lnTo>
                  <a:lnTo>
                    <a:pt x="715755" y="939941"/>
                  </a:lnTo>
                  <a:lnTo>
                    <a:pt x="755908" y="920420"/>
                  </a:lnTo>
                  <a:lnTo>
                    <a:pt x="796809" y="902290"/>
                  </a:lnTo>
                  <a:lnTo>
                    <a:pt x="838430" y="885579"/>
                  </a:lnTo>
                  <a:lnTo>
                    <a:pt x="880740" y="870319"/>
                  </a:lnTo>
                  <a:lnTo>
                    <a:pt x="923711" y="856539"/>
                  </a:lnTo>
                  <a:lnTo>
                    <a:pt x="967314" y="844269"/>
                  </a:lnTo>
                  <a:lnTo>
                    <a:pt x="1011519" y="833538"/>
                  </a:lnTo>
                  <a:lnTo>
                    <a:pt x="1056298" y="824376"/>
                  </a:lnTo>
                  <a:lnTo>
                    <a:pt x="1101622" y="816813"/>
                  </a:lnTo>
                  <a:lnTo>
                    <a:pt x="1147461" y="810879"/>
                  </a:lnTo>
                  <a:lnTo>
                    <a:pt x="1193786" y="806604"/>
                  </a:lnTo>
                  <a:lnTo>
                    <a:pt x="1240569" y="804016"/>
                  </a:lnTo>
                  <a:lnTo>
                    <a:pt x="1287780" y="803148"/>
                  </a:lnTo>
                  <a:lnTo>
                    <a:pt x="1334989" y="804016"/>
                  </a:lnTo>
                  <a:lnTo>
                    <a:pt x="1381770" y="806604"/>
                  </a:lnTo>
                  <a:lnTo>
                    <a:pt x="1428094" y="810879"/>
                  </a:lnTo>
                  <a:lnTo>
                    <a:pt x="1473931" y="816813"/>
                  </a:lnTo>
                  <a:lnTo>
                    <a:pt x="1519254" y="824376"/>
                  </a:lnTo>
                  <a:lnTo>
                    <a:pt x="1564032" y="833538"/>
                  </a:lnTo>
                  <a:lnTo>
                    <a:pt x="1608237" y="844269"/>
                  </a:lnTo>
                  <a:lnTo>
                    <a:pt x="1651839" y="856539"/>
                  </a:lnTo>
                  <a:lnTo>
                    <a:pt x="1694809" y="870319"/>
                  </a:lnTo>
                  <a:lnTo>
                    <a:pt x="1737119" y="885579"/>
                  </a:lnTo>
                  <a:lnTo>
                    <a:pt x="1778739" y="902290"/>
                  </a:lnTo>
                  <a:lnTo>
                    <a:pt x="1819640" y="920420"/>
                  </a:lnTo>
                  <a:lnTo>
                    <a:pt x="1859792" y="939941"/>
                  </a:lnTo>
                  <a:lnTo>
                    <a:pt x="1899168" y="960823"/>
                  </a:lnTo>
                  <a:lnTo>
                    <a:pt x="1937737" y="983036"/>
                  </a:lnTo>
                  <a:lnTo>
                    <a:pt x="1975471" y="1006550"/>
                  </a:lnTo>
                  <a:lnTo>
                    <a:pt x="2012341" y="1031336"/>
                  </a:lnTo>
                  <a:lnTo>
                    <a:pt x="2048316" y="1057363"/>
                  </a:lnTo>
                  <a:lnTo>
                    <a:pt x="2083370" y="1084602"/>
                  </a:lnTo>
                  <a:lnTo>
                    <a:pt x="2117471" y="1113023"/>
                  </a:lnTo>
                  <a:lnTo>
                    <a:pt x="2150592" y="1142597"/>
                  </a:lnTo>
                  <a:lnTo>
                    <a:pt x="2182702" y="1173293"/>
                  </a:lnTo>
                  <a:lnTo>
                    <a:pt x="2213774" y="1205082"/>
                  </a:lnTo>
                  <a:lnTo>
                    <a:pt x="2243777" y="1237934"/>
                  </a:lnTo>
                  <a:lnTo>
                    <a:pt x="2272683" y="1271819"/>
                  </a:lnTo>
                  <a:lnTo>
                    <a:pt x="2300462" y="1306708"/>
                  </a:lnTo>
                  <a:lnTo>
                    <a:pt x="2327087" y="1342570"/>
                  </a:lnTo>
                  <a:lnTo>
                    <a:pt x="2352526" y="1379377"/>
                  </a:lnTo>
                  <a:lnTo>
                    <a:pt x="2376752" y="1417097"/>
                  </a:lnTo>
                  <a:lnTo>
                    <a:pt x="2399735" y="1455702"/>
                  </a:lnTo>
                  <a:lnTo>
                    <a:pt x="2421446" y="1495161"/>
                  </a:lnTo>
                  <a:lnTo>
                    <a:pt x="2441856" y="1535445"/>
                  </a:lnTo>
                  <a:lnTo>
                    <a:pt x="2460937" y="1576524"/>
                  </a:lnTo>
                  <a:lnTo>
                    <a:pt x="2478658" y="1618369"/>
                  </a:lnTo>
                  <a:lnTo>
                    <a:pt x="2494990" y="1660948"/>
                  </a:lnTo>
                  <a:lnTo>
                    <a:pt x="2509906" y="1704234"/>
                  </a:lnTo>
                  <a:lnTo>
                    <a:pt x="2523374" y="1748195"/>
                  </a:lnTo>
                  <a:lnTo>
                    <a:pt x="2535368" y="1792803"/>
                  </a:lnTo>
                  <a:lnTo>
                    <a:pt x="2545856" y="1838027"/>
                  </a:lnTo>
                  <a:lnTo>
                    <a:pt x="2554811" y="1883837"/>
                  </a:lnTo>
                  <a:lnTo>
                    <a:pt x="2562203" y="1930204"/>
                  </a:lnTo>
                  <a:lnTo>
                    <a:pt x="2568003" y="1977098"/>
                  </a:lnTo>
                  <a:lnTo>
                    <a:pt x="2572182" y="2024490"/>
                  </a:lnTo>
                  <a:lnTo>
                    <a:pt x="2574710" y="2072349"/>
                  </a:lnTo>
                  <a:lnTo>
                    <a:pt x="2575560" y="2120646"/>
                  </a:lnTo>
                  <a:close/>
                </a:path>
              </a:pathLst>
            </a:custGeom>
            <a:ln w="26750">
              <a:solidFill>
                <a:srgbClr val="767676"/>
              </a:solidFill>
              <a:prstDash val="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095500" y="2561843"/>
              <a:ext cx="134620" cy="388620"/>
            </a:xfrm>
            <a:custGeom>
              <a:avLst/>
              <a:gdLst/>
              <a:ahLst/>
              <a:cxnLst/>
              <a:rect l="l" t="t" r="r" b="b"/>
              <a:pathLst>
                <a:path w="134619" h="388619">
                  <a:moveTo>
                    <a:pt x="134112" y="0"/>
                  </a:moveTo>
                  <a:lnTo>
                    <a:pt x="0" y="388619"/>
                  </a:lnTo>
                </a:path>
              </a:pathLst>
            </a:custGeom>
            <a:ln w="85724">
              <a:solidFill>
                <a:srgbClr val="008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710687" y="3874388"/>
              <a:ext cx="411480" cy="22860"/>
            </a:xfrm>
            <a:custGeom>
              <a:avLst/>
              <a:gdLst/>
              <a:ahLst/>
              <a:cxnLst/>
              <a:rect l="l" t="t" r="r" b="b"/>
              <a:pathLst>
                <a:path w="411480" h="22860">
                  <a:moveTo>
                    <a:pt x="0" y="22352"/>
                  </a:moveTo>
                  <a:lnTo>
                    <a:pt x="411480" y="0"/>
                  </a:lnTo>
                </a:path>
              </a:pathLst>
            </a:custGeom>
            <a:ln w="85725">
              <a:solidFill>
                <a:srgbClr val="D7D7D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141219" y="4847844"/>
              <a:ext cx="157480" cy="396240"/>
            </a:xfrm>
            <a:custGeom>
              <a:avLst/>
              <a:gdLst/>
              <a:ahLst/>
              <a:cxnLst/>
              <a:rect l="l" t="t" r="r" b="b"/>
              <a:pathLst>
                <a:path w="157480" h="396239">
                  <a:moveTo>
                    <a:pt x="0" y="0"/>
                  </a:moveTo>
                  <a:lnTo>
                    <a:pt x="156972" y="396239"/>
                  </a:lnTo>
                </a:path>
              </a:pathLst>
            </a:custGeom>
            <a:ln w="85724">
              <a:solidFill>
                <a:srgbClr val="D7D7D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34340" y="2694431"/>
              <a:ext cx="2415540" cy="2467356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37331" y="3755136"/>
              <a:ext cx="225552" cy="23012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5112" y="2316606"/>
              <a:ext cx="2702052" cy="3172714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282696" y="2197607"/>
              <a:ext cx="88391" cy="89915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3197352" y="1365516"/>
              <a:ext cx="512445" cy="820419"/>
            </a:xfrm>
            <a:custGeom>
              <a:avLst/>
              <a:gdLst/>
              <a:ahLst/>
              <a:cxnLst/>
              <a:rect l="l" t="t" r="r" b="b"/>
              <a:pathLst>
                <a:path w="512445" h="820419">
                  <a:moveTo>
                    <a:pt x="47244" y="795388"/>
                  </a:moveTo>
                  <a:lnTo>
                    <a:pt x="23495" y="771131"/>
                  </a:lnTo>
                  <a:lnTo>
                    <a:pt x="14300" y="773125"/>
                  </a:lnTo>
                  <a:lnTo>
                    <a:pt x="6832" y="778395"/>
                  </a:lnTo>
                  <a:lnTo>
                    <a:pt x="1828" y="786155"/>
                  </a:lnTo>
                  <a:lnTo>
                    <a:pt x="38" y="795388"/>
                  </a:lnTo>
                  <a:lnTo>
                    <a:pt x="0" y="795642"/>
                  </a:lnTo>
                  <a:lnTo>
                    <a:pt x="1816" y="804887"/>
                  </a:lnTo>
                  <a:lnTo>
                    <a:pt x="1866" y="805116"/>
                  </a:lnTo>
                  <a:lnTo>
                    <a:pt x="6832" y="812647"/>
                  </a:lnTo>
                  <a:lnTo>
                    <a:pt x="6946" y="812825"/>
                  </a:lnTo>
                  <a:lnTo>
                    <a:pt x="14465" y="818007"/>
                  </a:lnTo>
                  <a:lnTo>
                    <a:pt x="23749" y="819899"/>
                  </a:lnTo>
                  <a:lnTo>
                    <a:pt x="32499" y="818007"/>
                  </a:lnTo>
                  <a:lnTo>
                    <a:pt x="32804" y="818007"/>
                  </a:lnTo>
                  <a:lnTo>
                    <a:pt x="40398" y="812647"/>
                  </a:lnTo>
                  <a:lnTo>
                    <a:pt x="45402" y="804887"/>
                  </a:lnTo>
                  <a:lnTo>
                    <a:pt x="47193" y="795642"/>
                  </a:lnTo>
                  <a:lnTo>
                    <a:pt x="47244" y="795388"/>
                  </a:lnTo>
                  <a:close/>
                </a:path>
                <a:path w="512445" h="820419">
                  <a:moveTo>
                    <a:pt x="512051" y="23431"/>
                  </a:moveTo>
                  <a:lnTo>
                    <a:pt x="510159" y="14211"/>
                  </a:lnTo>
                  <a:lnTo>
                    <a:pt x="504786" y="6540"/>
                  </a:lnTo>
                  <a:lnTo>
                    <a:pt x="497166" y="1676"/>
                  </a:lnTo>
                  <a:lnTo>
                    <a:pt x="488251" y="0"/>
                  </a:lnTo>
                  <a:lnTo>
                    <a:pt x="479044" y="1892"/>
                  </a:lnTo>
                  <a:lnTo>
                    <a:pt x="471360" y="7277"/>
                  </a:lnTo>
                  <a:lnTo>
                    <a:pt x="466496" y="14935"/>
                  </a:lnTo>
                  <a:lnTo>
                    <a:pt x="464896" y="23431"/>
                  </a:lnTo>
                  <a:lnTo>
                    <a:pt x="464820" y="23850"/>
                  </a:lnTo>
                  <a:lnTo>
                    <a:pt x="466725" y="33007"/>
                  </a:lnTo>
                  <a:lnTo>
                    <a:pt x="472084" y="40690"/>
                  </a:lnTo>
                  <a:lnTo>
                    <a:pt x="479691" y="45554"/>
                  </a:lnTo>
                  <a:lnTo>
                    <a:pt x="488556" y="47231"/>
                  </a:lnTo>
                  <a:lnTo>
                    <a:pt x="497840" y="45326"/>
                  </a:lnTo>
                  <a:lnTo>
                    <a:pt x="505510" y="39966"/>
                  </a:lnTo>
                  <a:lnTo>
                    <a:pt x="510374" y="32346"/>
                  </a:lnTo>
                  <a:lnTo>
                    <a:pt x="511975" y="23850"/>
                  </a:lnTo>
                  <a:lnTo>
                    <a:pt x="512051" y="23431"/>
                  </a:lnTo>
                  <a:close/>
                </a:path>
              </a:pathLst>
            </a:custGeom>
            <a:solidFill>
              <a:srgbClr val="044B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811531" y="1386871"/>
              <a:ext cx="88429" cy="89872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4887467" y="1365503"/>
              <a:ext cx="568325" cy="358140"/>
            </a:xfrm>
            <a:custGeom>
              <a:avLst/>
              <a:gdLst/>
              <a:ahLst/>
              <a:cxnLst/>
              <a:rect l="l" t="t" r="r" b="b"/>
              <a:pathLst>
                <a:path w="568325" h="358139">
                  <a:moveTo>
                    <a:pt x="391795" y="0"/>
                  </a:moveTo>
                  <a:lnTo>
                    <a:pt x="353756" y="4570"/>
                  </a:lnTo>
                  <a:lnTo>
                    <a:pt x="285728" y="37665"/>
                  </a:lnTo>
                  <a:lnTo>
                    <a:pt x="258191" y="65024"/>
                  </a:lnTo>
                  <a:lnTo>
                    <a:pt x="237083" y="86653"/>
                  </a:lnTo>
                  <a:lnTo>
                    <a:pt x="212677" y="103854"/>
                  </a:lnTo>
                  <a:lnTo>
                    <a:pt x="185628" y="116244"/>
                  </a:lnTo>
                  <a:lnTo>
                    <a:pt x="156591" y="123444"/>
                  </a:lnTo>
                  <a:lnTo>
                    <a:pt x="0" y="147700"/>
                  </a:lnTo>
                  <a:lnTo>
                    <a:pt x="0" y="210438"/>
                  </a:lnTo>
                  <a:lnTo>
                    <a:pt x="151130" y="233807"/>
                  </a:lnTo>
                  <a:lnTo>
                    <a:pt x="211963" y="255222"/>
                  </a:lnTo>
                  <a:lnTo>
                    <a:pt x="261747" y="296925"/>
                  </a:lnTo>
                  <a:lnTo>
                    <a:pt x="297074" y="328543"/>
                  </a:lnTo>
                  <a:lnTo>
                    <a:pt x="337862" y="348864"/>
                  </a:lnTo>
                  <a:lnTo>
                    <a:pt x="381761" y="357727"/>
                  </a:lnTo>
                  <a:lnTo>
                    <a:pt x="426423" y="354969"/>
                  </a:lnTo>
                  <a:lnTo>
                    <a:pt x="469497" y="340429"/>
                  </a:lnTo>
                  <a:lnTo>
                    <a:pt x="508635" y="313944"/>
                  </a:lnTo>
                  <a:lnTo>
                    <a:pt x="535443" y="283823"/>
                  </a:lnTo>
                  <a:lnTo>
                    <a:pt x="554704" y="248713"/>
                  </a:lnTo>
                  <a:lnTo>
                    <a:pt x="565820" y="210056"/>
                  </a:lnTo>
                  <a:lnTo>
                    <a:pt x="568198" y="169291"/>
                  </a:lnTo>
                  <a:lnTo>
                    <a:pt x="559584" y="123669"/>
                  </a:lnTo>
                  <a:lnTo>
                    <a:pt x="540610" y="83039"/>
                  </a:lnTo>
                  <a:lnTo>
                    <a:pt x="512810" y="48879"/>
                  </a:lnTo>
                  <a:lnTo>
                    <a:pt x="477717" y="22667"/>
                  </a:lnTo>
                  <a:lnTo>
                    <a:pt x="436867" y="5881"/>
                  </a:lnTo>
                  <a:lnTo>
                    <a:pt x="391795" y="0"/>
                  </a:lnTo>
                  <a:close/>
                </a:path>
              </a:pathLst>
            </a:custGeom>
            <a:solidFill>
              <a:srgbClr val="DBDD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126736" y="1389887"/>
              <a:ext cx="300355" cy="306705"/>
            </a:xfrm>
            <a:custGeom>
              <a:avLst/>
              <a:gdLst/>
              <a:ahLst/>
              <a:cxnLst/>
              <a:rect l="l" t="t" r="r" b="b"/>
              <a:pathLst>
                <a:path w="300354" h="306705">
                  <a:moveTo>
                    <a:pt x="150113" y="0"/>
                  </a:moveTo>
                  <a:lnTo>
                    <a:pt x="102656" y="7808"/>
                  </a:lnTo>
                  <a:lnTo>
                    <a:pt x="61447" y="29553"/>
                  </a:lnTo>
                  <a:lnTo>
                    <a:pt x="28955" y="62709"/>
                  </a:lnTo>
                  <a:lnTo>
                    <a:pt x="7650" y="104753"/>
                  </a:lnTo>
                  <a:lnTo>
                    <a:pt x="0" y="153162"/>
                  </a:lnTo>
                  <a:lnTo>
                    <a:pt x="7650" y="201570"/>
                  </a:lnTo>
                  <a:lnTo>
                    <a:pt x="28955" y="243614"/>
                  </a:lnTo>
                  <a:lnTo>
                    <a:pt x="61447" y="276770"/>
                  </a:lnTo>
                  <a:lnTo>
                    <a:pt x="102656" y="298515"/>
                  </a:lnTo>
                  <a:lnTo>
                    <a:pt x="150113" y="306324"/>
                  </a:lnTo>
                  <a:lnTo>
                    <a:pt x="197571" y="298515"/>
                  </a:lnTo>
                  <a:lnTo>
                    <a:pt x="238780" y="276770"/>
                  </a:lnTo>
                  <a:lnTo>
                    <a:pt x="271272" y="243614"/>
                  </a:lnTo>
                  <a:lnTo>
                    <a:pt x="292577" y="201570"/>
                  </a:lnTo>
                  <a:lnTo>
                    <a:pt x="300227" y="153162"/>
                  </a:lnTo>
                  <a:lnTo>
                    <a:pt x="292577" y="104753"/>
                  </a:lnTo>
                  <a:lnTo>
                    <a:pt x="271272" y="62709"/>
                  </a:lnTo>
                  <a:lnTo>
                    <a:pt x="238780" y="29553"/>
                  </a:lnTo>
                  <a:lnTo>
                    <a:pt x="197571" y="7808"/>
                  </a:lnTo>
                  <a:lnTo>
                    <a:pt x="15011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126736" y="1389887"/>
              <a:ext cx="300355" cy="306705"/>
            </a:xfrm>
            <a:custGeom>
              <a:avLst/>
              <a:gdLst/>
              <a:ahLst/>
              <a:cxnLst/>
              <a:rect l="l" t="t" r="r" b="b"/>
              <a:pathLst>
                <a:path w="300354" h="306705">
                  <a:moveTo>
                    <a:pt x="300227" y="153162"/>
                  </a:moveTo>
                  <a:lnTo>
                    <a:pt x="292577" y="201570"/>
                  </a:lnTo>
                  <a:lnTo>
                    <a:pt x="271272" y="243614"/>
                  </a:lnTo>
                  <a:lnTo>
                    <a:pt x="238780" y="276770"/>
                  </a:lnTo>
                  <a:lnTo>
                    <a:pt x="197571" y="298515"/>
                  </a:lnTo>
                  <a:lnTo>
                    <a:pt x="150113" y="306324"/>
                  </a:lnTo>
                  <a:lnTo>
                    <a:pt x="102656" y="298515"/>
                  </a:lnTo>
                  <a:lnTo>
                    <a:pt x="61447" y="276770"/>
                  </a:lnTo>
                  <a:lnTo>
                    <a:pt x="28955" y="243614"/>
                  </a:lnTo>
                  <a:lnTo>
                    <a:pt x="7650" y="201570"/>
                  </a:lnTo>
                  <a:lnTo>
                    <a:pt x="0" y="153162"/>
                  </a:lnTo>
                  <a:lnTo>
                    <a:pt x="7650" y="104753"/>
                  </a:lnTo>
                  <a:lnTo>
                    <a:pt x="28955" y="62709"/>
                  </a:lnTo>
                  <a:lnTo>
                    <a:pt x="61447" y="29553"/>
                  </a:lnTo>
                  <a:lnTo>
                    <a:pt x="102656" y="7808"/>
                  </a:lnTo>
                  <a:lnTo>
                    <a:pt x="150113" y="0"/>
                  </a:lnTo>
                  <a:lnTo>
                    <a:pt x="197571" y="7808"/>
                  </a:lnTo>
                  <a:lnTo>
                    <a:pt x="238780" y="29553"/>
                  </a:lnTo>
                  <a:lnTo>
                    <a:pt x="271272" y="62709"/>
                  </a:lnTo>
                  <a:lnTo>
                    <a:pt x="292577" y="104753"/>
                  </a:lnTo>
                  <a:lnTo>
                    <a:pt x="300227" y="153162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496056" y="1647443"/>
              <a:ext cx="1670685" cy="696595"/>
            </a:xfrm>
            <a:custGeom>
              <a:avLst/>
              <a:gdLst/>
              <a:ahLst/>
              <a:cxnLst/>
              <a:rect l="l" t="t" r="r" b="b"/>
              <a:pathLst>
                <a:path w="1670685" h="696594">
                  <a:moveTo>
                    <a:pt x="1353312" y="0"/>
                  </a:moveTo>
                  <a:lnTo>
                    <a:pt x="316992" y="0"/>
                  </a:lnTo>
                  <a:lnTo>
                    <a:pt x="270220" y="3779"/>
                  </a:lnTo>
                  <a:lnTo>
                    <a:pt x="225556" y="14757"/>
                  </a:lnTo>
                  <a:lnTo>
                    <a:pt x="183493" y="32393"/>
                  </a:lnTo>
                  <a:lnTo>
                    <a:pt x="144526" y="56146"/>
                  </a:lnTo>
                  <a:lnTo>
                    <a:pt x="109150" y="85474"/>
                  </a:lnTo>
                  <a:lnTo>
                    <a:pt x="77860" y="119837"/>
                  </a:lnTo>
                  <a:lnTo>
                    <a:pt x="51149" y="158693"/>
                  </a:lnTo>
                  <a:lnTo>
                    <a:pt x="29513" y="201502"/>
                  </a:lnTo>
                  <a:lnTo>
                    <a:pt x="13446" y="247722"/>
                  </a:lnTo>
                  <a:lnTo>
                    <a:pt x="3444" y="296813"/>
                  </a:lnTo>
                  <a:lnTo>
                    <a:pt x="0" y="348233"/>
                  </a:lnTo>
                  <a:lnTo>
                    <a:pt x="3444" y="399625"/>
                  </a:lnTo>
                  <a:lnTo>
                    <a:pt x="13446" y="448698"/>
                  </a:lnTo>
                  <a:lnTo>
                    <a:pt x="29513" y="494910"/>
                  </a:lnTo>
                  <a:lnTo>
                    <a:pt x="51149" y="537718"/>
                  </a:lnTo>
                  <a:lnTo>
                    <a:pt x="77860" y="576579"/>
                  </a:lnTo>
                  <a:lnTo>
                    <a:pt x="109150" y="610950"/>
                  </a:lnTo>
                  <a:lnTo>
                    <a:pt x="144526" y="640289"/>
                  </a:lnTo>
                  <a:lnTo>
                    <a:pt x="183493" y="664053"/>
                  </a:lnTo>
                  <a:lnTo>
                    <a:pt x="225556" y="681699"/>
                  </a:lnTo>
                  <a:lnTo>
                    <a:pt x="270220" y="692685"/>
                  </a:lnTo>
                  <a:lnTo>
                    <a:pt x="316992" y="696467"/>
                  </a:lnTo>
                  <a:lnTo>
                    <a:pt x="1353312" y="696467"/>
                  </a:lnTo>
                  <a:lnTo>
                    <a:pt x="1400083" y="692682"/>
                  </a:lnTo>
                  <a:lnTo>
                    <a:pt x="1444747" y="681689"/>
                  </a:lnTo>
                  <a:lnTo>
                    <a:pt x="1486810" y="664032"/>
                  </a:lnTo>
                  <a:lnTo>
                    <a:pt x="1525777" y="640257"/>
                  </a:lnTo>
                  <a:lnTo>
                    <a:pt x="1561153" y="610907"/>
                  </a:lnTo>
                  <a:lnTo>
                    <a:pt x="1592443" y="576527"/>
                  </a:lnTo>
                  <a:lnTo>
                    <a:pt x="1619154" y="537662"/>
                  </a:lnTo>
                  <a:lnTo>
                    <a:pt x="1640790" y="494855"/>
                  </a:lnTo>
                  <a:lnTo>
                    <a:pt x="1656857" y="448652"/>
                  </a:lnTo>
                  <a:lnTo>
                    <a:pt x="1666859" y="399597"/>
                  </a:lnTo>
                  <a:lnTo>
                    <a:pt x="1670304" y="348233"/>
                  </a:lnTo>
                  <a:lnTo>
                    <a:pt x="1666859" y="296842"/>
                  </a:lnTo>
                  <a:lnTo>
                    <a:pt x="1656857" y="247769"/>
                  </a:lnTo>
                  <a:lnTo>
                    <a:pt x="1640790" y="201557"/>
                  </a:lnTo>
                  <a:lnTo>
                    <a:pt x="1619154" y="158749"/>
                  </a:lnTo>
                  <a:lnTo>
                    <a:pt x="1592443" y="119888"/>
                  </a:lnTo>
                  <a:lnTo>
                    <a:pt x="1561153" y="85517"/>
                  </a:lnTo>
                  <a:lnTo>
                    <a:pt x="1525777" y="56178"/>
                  </a:lnTo>
                  <a:lnTo>
                    <a:pt x="1486810" y="32414"/>
                  </a:lnTo>
                  <a:lnTo>
                    <a:pt x="1444747" y="14768"/>
                  </a:lnTo>
                  <a:lnTo>
                    <a:pt x="1400083" y="3782"/>
                  </a:lnTo>
                  <a:lnTo>
                    <a:pt x="1353312" y="0"/>
                  </a:lnTo>
                  <a:close/>
                </a:path>
              </a:pathLst>
            </a:custGeom>
            <a:solidFill>
              <a:srgbClr val="044B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3540252" y="1685543"/>
              <a:ext cx="1582420" cy="600710"/>
            </a:xfrm>
            <a:custGeom>
              <a:avLst/>
              <a:gdLst/>
              <a:ahLst/>
              <a:cxnLst/>
              <a:rect l="l" t="t" r="r" b="b"/>
              <a:pathLst>
                <a:path w="1582420" h="600710">
                  <a:moveTo>
                    <a:pt x="1281684" y="0"/>
                  </a:moveTo>
                  <a:lnTo>
                    <a:pt x="300227" y="0"/>
                  </a:lnTo>
                  <a:lnTo>
                    <a:pt x="251517" y="3928"/>
                  </a:lnTo>
                  <a:lnTo>
                    <a:pt x="205313" y="15300"/>
                  </a:lnTo>
                  <a:lnTo>
                    <a:pt x="162233" y="33501"/>
                  </a:lnTo>
                  <a:lnTo>
                    <a:pt x="122895" y="57912"/>
                  </a:lnTo>
                  <a:lnTo>
                    <a:pt x="87915" y="87915"/>
                  </a:lnTo>
                  <a:lnTo>
                    <a:pt x="57911" y="122895"/>
                  </a:lnTo>
                  <a:lnTo>
                    <a:pt x="33501" y="162233"/>
                  </a:lnTo>
                  <a:lnTo>
                    <a:pt x="15300" y="205313"/>
                  </a:lnTo>
                  <a:lnTo>
                    <a:pt x="3928" y="251517"/>
                  </a:lnTo>
                  <a:lnTo>
                    <a:pt x="0" y="300227"/>
                  </a:lnTo>
                  <a:lnTo>
                    <a:pt x="3928" y="348938"/>
                  </a:lnTo>
                  <a:lnTo>
                    <a:pt x="15300" y="395142"/>
                  </a:lnTo>
                  <a:lnTo>
                    <a:pt x="33501" y="438222"/>
                  </a:lnTo>
                  <a:lnTo>
                    <a:pt x="57912" y="477560"/>
                  </a:lnTo>
                  <a:lnTo>
                    <a:pt x="87915" y="512540"/>
                  </a:lnTo>
                  <a:lnTo>
                    <a:pt x="122895" y="542544"/>
                  </a:lnTo>
                  <a:lnTo>
                    <a:pt x="162233" y="566954"/>
                  </a:lnTo>
                  <a:lnTo>
                    <a:pt x="205313" y="585155"/>
                  </a:lnTo>
                  <a:lnTo>
                    <a:pt x="251517" y="596527"/>
                  </a:lnTo>
                  <a:lnTo>
                    <a:pt x="300227" y="600455"/>
                  </a:lnTo>
                  <a:lnTo>
                    <a:pt x="1281684" y="600455"/>
                  </a:lnTo>
                  <a:lnTo>
                    <a:pt x="1330394" y="596527"/>
                  </a:lnTo>
                  <a:lnTo>
                    <a:pt x="1376598" y="585155"/>
                  </a:lnTo>
                  <a:lnTo>
                    <a:pt x="1419678" y="566954"/>
                  </a:lnTo>
                  <a:lnTo>
                    <a:pt x="1459016" y="542544"/>
                  </a:lnTo>
                  <a:lnTo>
                    <a:pt x="1493996" y="512540"/>
                  </a:lnTo>
                  <a:lnTo>
                    <a:pt x="1523999" y="477560"/>
                  </a:lnTo>
                  <a:lnTo>
                    <a:pt x="1548410" y="438222"/>
                  </a:lnTo>
                  <a:lnTo>
                    <a:pt x="1566611" y="395142"/>
                  </a:lnTo>
                  <a:lnTo>
                    <a:pt x="1577983" y="348938"/>
                  </a:lnTo>
                  <a:lnTo>
                    <a:pt x="1581912" y="300227"/>
                  </a:lnTo>
                  <a:lnTo>
                    <a:pt x="1577983" y="251517"/>
                  </a:lnTo>
                  <a:lnTo>
                    <a:pt x="1566611" y="205313"/>
                  </a:lnTo>
                  <a:lnTo>
                    <a:pt x="1548410" y="162233"/>
                  </a:lnTo>
                  <a:lnTo>
                    <a:pt x="1524000" y="122895"/>
                  </a:lnTo>
                  <a:lnTo>
                    <a:pt x="1493996" y="87915"/>
                  </a:lnTo>
                  <a:lnTo>
                    <a:pt x="1459016" y="57912"/>
                  </a:lnTo>
                  <a:lnTo>
                    <a:pt x="1419678" y="33501"/>
                  </a:lnTo>
                  <a:lnTo>
                    <a:pt x="1376598" y="15300"/>
                  </a:lnTo>
                  <a:lnTo>
                    <a:pt x="1330394" y="3928"/>
                  </a:lnTo>
                  <a:lnTo>
                    <a:pt x="128168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540252" y="1685543"/>
              <a:ext cx="1582420" cy="600710"/>
            </a:xfrm>
            <a:custGeom>
              <a:avLst/>
              <a:gdLst/>
              <a:ahLst/>
              <a:cxnLst/>
              <a:rect l="l" t="t" r="r" b="b"/>
              <a:pathLst>
                <a:path w="1582420" h="600710">
                  <a:moveTo>
                    <a:pt x="0" y="300227"/>
                  </a:moveTo>
                  <a:lnTo>
                    <a:pt x="3928" y="251517"/>
                  </a:lnTo>
                  <a:lnTo>
                    <a:pt x="15300" y="205313"/>
                  </a:lnTo>
                  <a:lnTo>
                    <a:pt x="33501" y="162233"/>
                  </a:lnTo>
                  <a:lnTo>
                    <a:pt x="57912" y="122895"/>
                  </a:lnTo>
                  <a:lnTo>
                    <a:pt x="87915" y="87915"/>
                  </a:lnTo>
                  <a:lnTo>
                    <a:pt x="122895" y="57911"/>
                  </a:lnTo>
                  <a:lnTo>
                    <a:pt x="162233" y="33501"/>
                  </a:lnTo>
                  <a:lnTo>
                    <a:pt x="205313" y="15300"/>
                  </a:lnTo>
                  <a:lnTo>
                    <a:pt x="251517" y="3928"/>
                  </a:lnTo>
                  <a:lnTo>
                    <a:pt x="300227" y="0"/>
                  </a:lnTo>
                  <a:lnTo>
                    <a:pt x="1281684" y="0"/>
                  </a:lnTo>
                  <a:lnTo>
                    <a:pt x="1330394" y="3928"/>
                  </a:lnTo>
                  <a:lnTo>
                    <a:pt x="1376598" y="15300"/>
                  </a:lnTo>
                  <a:lnTo>
                    <a:pt x="1419678" y="33501"/>
                  </a:lnTo>
                  <a:lnTo>
                    <a:pt x="1459016" y="57912"/>
                  </a:lnTo>
                  <a:lnTo>
                    <a:pt x="1493996" y="87915"/>
                  </a:lnTo>
                  <a:lnTo>
                    <a:pt x="1524000" y="122895"/>
                  </a:lnTo>
                  <a:lnTo>
                    <a:pt x="1548410" y="162233"/>
                  </a:lnTo>
                  <a:lnTo>
                    <a:pt x="1566611" y="205313"/>
                  </a:lnTo>
                  <a:lnTo>
                    <a:pt x="1577983" y="251517"/>
                  </a:lnTo>
                  <a:lnTo>
                    <a:pt x="1581912" y="300227"/>
                  </a:lnTo>
                  <a:lnTo>
                    <a:pt x="1577983" y="348938"/>
                  </a:lnTo>
                  <a:lnTo>
                    <a:pt x="1566611" y="395142"/>
                  </a:lnTo>
                  <a:lnTo>
                    <a:pt x="1548410" y="438222"/>
                  </a:lnTo>
                  <a:lnTo>
                    <a:pt x="1523999" y="477560"/>
                  </a:lnTo>
                  <a:lnTo>
                    <a:pt x="1493996" y="512540"/>
                  </a:lnTo>
                  <a:lnTo>
                    <a:pt x="1459016" y="542544"/>
                  </a:lnTo>
                  <a:lnTo>
                    <a:pt x="1419678" y="566954"/>
                  </a:lnTo>
                  <a:lnTo>
                    <a:pt x="1376598" y="585155"/>
                  </a:lnTo>
                  <a:lnTo>
                    <a:pt x="1330394" y="596527"/>
                  </a:lnTo>
                  <a:lnTo>
                    <a:pt x="1281684" y="600455"/>
                  </a:lnTo>
                  <a:lnTo>
                    <a:pt x="300227" y="600455"/>
                  </a:lnTo>
                  <a:lnTo>
                    <a:pt x="251517" y="596527"/>
                  </a:lnTo>
                  <a:lnTo>
                    <a:pt x="205313" y="585155"/>
                  </a:lnTo>
                  <a:lnTo>
                    <a:pt x="162233" y="566954"/>
                  </a:lnTo>
                  <a:lnTo>
                    <a:pt x="122895" y="542543"/>
                  </a:lnTo>
                  <a:lnTo>
                    <a:pt x="87915" y="512540"/>
                  </a:lnTo>
                  <a:lnTo>
                    <a:pt x="57911" y="477560"/>
                  </a:lnTo>
                  <a:lnTo>
                    <a:pt x="33501" y="438222"/>
                  </a:lnTo>
                  <a:lnTo>
                    <a:pt x="15300" y="395142"/>
                  </a:lnTo>
                  <a:lnTo>
                    <a:pt x="3928" y="348938"/>
                  </a:lnTo>
                  <a:lnTo>
                    <a:pt x="0" y="300227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3260343" y="1435884"/>
              <a:ext cx="523875" cy="666115"/>
            </a:xfrm>
            <a:custGeom>
              <a:avLst/>
              <a:gdLst/>
              <a:ahLst/>
              <a:cxnLst/>
              <a:rect l="l" t="t" r="r" b="b"/>
              <a:pathLst>
                <a:path w="523875" h="666114">
                  <a:moveTo>
                    <a:pt x="272938" y="0"/>
                  </a:moveTo>
                  <a:lnTo>
                    <a:pt x="226991" y="2139"/>
                  </a:lnTo>
                  <a:lnTo>
                    <a:pt x="180847" y="12931"/>
                  </a:lnTo>
                  <a:lnTo>
                    <a:pt x="139052" y="31034"/>
                  </a:lnTo>
                  <a:lnTo>
                    <a:pt x="101585" y="55752"/>
                  </a:lnTo>
                  <a:lnTo>
                    <a:pt x="69040" y="86300"/>
                  </a:lnTo>
                  <a:lnTo>
                    <a:pt x="42014" y="121891"/>
                  </a:lnTo>
                  <a:lnTo>
                    <a:pt x="21101" y="161738"/>
                  </a:lnTo>
                  <a:lnTo>
                    <a:pt x="6898" y="205055"/>
                  </a:lnTo>
                  <a:lnTo>
                    <a:pt x="0" y="251056"/>
                  </a:lnTo>
                  <a:lnTo>
                    <a:pt x="1547" y="302980"/>
                  </a:lnTo>
                  <a:lnTo>
                    <a:pt x="12440" y="352515"/>
                  </a:lnTo>
                  <a:lnTo>
                    <a:pt x="31934" y="398533"/>
                  </a:lnTo>
                  <a:lnTo>
                    <a:pt x="59280" y="439906"/>
                  </a:lnTo>
                  <a:lnTo>
                    <a:pt x="93733" y="475506"/>
                  </a:lnTo>
                  <a:lnTo>
                    <a:pt x="134547" y="504202"/>
                  </a:lnTo>
                  <a:lnTo>
                    <a:pt x="180975" y="524868"/>
                  </a:lnTo>
                  <a:lnTo>
                    <a:pt x="244220" y="654535"/>
                  </a:lnTo>
                  <a:lnTo>
                    <a:pt x="248912" y="660822"/>
                  </a:lnTo>
                  <a:lnTo>
                    <a:pt x="255365" y="664632"/>
                  </a:lnTo>
                  <a:lnTo>
                    <a:pt x="262723" y="665679"/>
                  </a:lnTo>
                  <a:lnTo>
                    <a:pt x="270128" y="663679"/>
                  </a:lnTo>
                  <a:lnTo>
                    <a:pt x="274065" y="661774"/>
                  </a:lnTo>
                  <a:lnTo>
                    <a:pt x="277113" y="658472"/>
                  </a:lnTo>
                  <a:lnTo>
                    <a:pt x="342264" y="524868"/>
                  </a:lnTo>
                  <a:lnTo>
                    <a:pt x="385808" y="505860"/>
                  </a:lnTo>
                  <a:lnTo>
                    <a:pt x="424257" y="479956"/>
                  </a:lnTo>
                  <a:lnTo>
                    <a:pt x="457138" y="448113"/>
                  </a:lnTo>
                  <a:lnTo>
                    <a:pt x="483977" y="411291"/>
                  </a:lnTo>
                  <a:lnTo>
                    <a:pt x="504298" y="370447"/>
                  </a:lnTo>
                  <a:lnTo>
                    <a:pt x="517628" y="326541"/>
                  </a:lnTo>
                  <a:lnTo>
                    <a:pt x="523491" y="280531"/>
                  </a:lnTo>
                  <a:lnTo>
                    <a:pt x="521414" y="233375"/>
                  </a:lnTo>
                  <a:lnTo>
                    <a:pt x="510920" y="186032"/>
                  </a:lnTo>
                  <a:lnTo>
                    <a:pt x="492397" y="141358"/>
                  </a:lnTo>
                  <a:lnTo>
                    <a:pt x="467165" y="101898"/>
                  </a:lnTo>
                  <a:lnTo>
                    <a:pt x="436155" y="68143"/>
                  </a:lnTo>
                  <a:lnTo>
                    <a:pt x="400297" y="40585"/>
                  </a:lnTo>
                  <a:lnTo>
                    <a:pt x="360521" y="19714"/>
                  </a:lnTo>
                  <a:lnTo>
                    <a:pt x="317758" y="6021"/>
                  </a:lnTo>
                  <a:lnTo>
                    <a:pt x="272938" y="0"/>
                  </a:lnTo>
                  <a:close/>
                </a:path>
              </a:pathLst>
            </a:custGeom>
            <a:solidFill>
              <a:srgbClr val="044B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3332987" y="1511807"/>
              <a:ext cx="350520" cy="358140"/>
            </a:xfrm>
            <a:custGeom>
              <a:avLst/>
              <a:gdLst/>
              <a:ahLst/>
              <a:cxnLst/>
              <a:rect l="l" t="t" r="r" b="b"/>
              <a:pathLst>
                <a:path w="350520" h="358139">
                  <a:moveTo>
                    <a:pt x="175260" y="0"/>
                  </a:moveTo>
                  <a:lnTo>
                    <a:pt x="128675" y="6394"/>
                  </a:lnTo>
                  <a:lnTo>
                    <a:pt x="86811" y="24440"/>
                  </a:lnTo>
                  <a:lnTo>
                    <a:pt x="51339" y="52435"/>
                  </a:lnTo>
                  <a:lnTo>
                    <a:pt x="23932" y="88674"/>
                  </a:lnTo>
                  <a:lnTo>
                    <a:pt x="6261" y="131453"/>
                  </a:lnTo>
                  <a:lnTo>
                    <a:pt x="0" y="179069"/>
                  </a:lnTo>
                  <a:lnTo>
                    <a:pt x="6261" y="226686"/>
                  </a:lnTo>
                  <a:lnTo>
                    <a:pt x="23932" y="269465"/>
                  </a:lnTo>
                  <a:lnTo>
                    <a:pt x="51339" y="305704"/>
                  </a:lnTo>
                  <a:lnTo>
                    <a:pt x="86811" y="333699"/>
                  </a:lnTo>
                  <a:lnTo>
                    <a:pt x="128675" y="351745"/>
                  </a:lnTo>
                  <a:lnTo>
                    <a:pt x="175260" y="358139"/>
                  </a:lnTo>
                  <a:lnTo>
                    <a:pt x="221844" y="351745"/>
                  </a:lnTo>
                  <a:lnTo>
                    <a:pt x="263708" y="333699"/>
                  </a:lnTo>
                  <a:lnTo>
                    <a:pt x="299180" y="305704"/>
                  </a:lnTo>
                  <a:lnTo>
                    <a:pt x="326587" y="269465"/>
                  </a:lnTo>
                  <a:lnTo>
                    <a:pt x="344258" y="226686"/>
                  </a:lnTo>
                  <a:lnTo>
                    <a:pt x="350520" y="179069"/>
                  </a:lnTo>
                  <a:lnTo>
                    <a:pt x="344258" y="131453"/>
                  </a:lnTo>
                  <a:lnTo>
                    <a:pt x="326587" y="88674"/>
                  </a:lnTo>
                  <a:lnTo>
                    <a:pt x="299180" y="52435"/>
                  </a:lnTo>
                  <a:lnTo>
                    <a:pt x="263708" y="24440"/>
                  </a:lnTo>
                  <a:lnTo>
                    <a:pt x="221844" y="6394"/>
                  </a:lnTo>
                  <a:lnTo>
                    <a:pt x="17526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3332987" y="1511807"/>
              <a:ext cx="350520" cy="358140"/>
            </a:xfrm>
            <a:custGeom>
              <a:avLst/>
              <a:gdLst/>
              <a:ahLst/>
              <a:cxnLst/>
              <a:rect l="l" t="t" r="r" b="b"/>
              <a:pathLst>
                <a:path w="350520" h="358139">
                  <a:moveTo>
                    <a:pt x="350520" y="179069"/>
                  </a:moveTo>
                  <a:lnTo>
                    <a:pt x="344258" y="226686"/>
                  </a:lnTo>
                  <a:lnTo>
                    <a:pt x="326587" y="269465"/>
                  </a:lnTo>
                  <a:lnTo>
                    <a:pt x="299180" y="305704"/>
                  </a:lnTo>
                  <a:lnTo>
                    <a:pt x="263708" y="333699"/>
                  </a:lnTo>
                  <a:lnTo>
                    <a:pt x="221844" y="351745"/>
                  </a:lnTo>
                  <a:lnTo>
                    <a:pt x="175260" y="358139"/>
                  </a:lnTo>
                  <a:lnTo>
                    <a:pt x="128675" y="351745"/>
                  </a:lnTo>
                  <a:lnTo>
                    <a:pt x="86811" y="333699"/>
                  </a:lnTo>
                  <a:lnTo>
                    <a:pt x="51339" y="305704"/>
                  </a:lnTo>
                  <a:lnTo>
                    <a:pt x="23932" y="269465"/>
                  </a:lnTo>
                  <a:lnTo>
                    <a:pt x="6261" y="226686"/>
                  </a:lnTo>
                  <a:lnTo>
                    <a:pt x="0" y="179069"/>
                  </a:lnTo>
                  <a:lnTo>
                    <a:pt x="6261" y="131453"/>
                  </a:lnTo>
                  <a:lnTo>
                    <a:pt x="23932" y="88674"/>
                  </a:lnTo>
                  <a:lnTo>
                    <a:pt x="51339" y="52435"/>
                  </a:lnTo>
                  <a:lnTo>
                    <a:pt x="86811" y="24440"/>
                  </a:lnTo>
                  <a:lnTo>
                    <a:pt x="128675" y="6394"/>
                  </a:lnTo>
                  <a:lnTo>
                    <a:pt x="175260" y="0"/>
                  </a:lnTo>
                  <a:lnTo>
                    <a:pt x="221844" y="6394"/>
                  </a:lnTo>
                  <a:lnTo>
                    <a:pt x="263708" y="24440"/>
                  </a:lnTo>
                  <a:lnTo>
                    <a:pt x="299180" y="52435"/>
                  </a:lnTo>
                  <a:lnTo>
                    <a:pt x="326587" y="88674"/>
                  </a:lnTo>
                  <a:lnTo>
                    <a:pt x="344258" y="131453"/>
                  </a:lnTo>
                  <a:lnTo>
                    <a:pt x="350520" y="179069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410712" y="1595627"/>
              <a:ext cx="219455" cy="182880"/>
            </a:xfrm>
            <a:prstGeom prst="rect">
              <a:avLst/>
            </a:prstGeom>
          </p:spPr>
        </p:pic>
      </p:grpSp>
      <p:pic>
        <p:nvPicPr>
          <p:cNvPr id="24" name="object 24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3037339" y="1620043"/>
            <a:ext cx="88429" cy="89852"/>
          </a:xfrm>
          <a:prstGeom prst="rect">
            <a:avLst/>
          </a:prstGeom>
        </p:spPr>
      </p:pic>
      <p:sp>
        <p:nvSpPr>
          <p:cNvPr id="25" name="object 25"/>
          <p:cNvSpPr txBox="1"/>
          <p:nvPr/>
        </p:nvSpPr>
        <p:spPr>
          <a:xfrm>
            <a:off x="3875659" y="1711578"/>
            <a:ext cx="101663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0"/>
              </a:spcBef>
            </a:pPr>
            <a:r>
              <a:rPr sz="1200" spc="10" dirty="0">
                <a:solidFill>
                  <a:srgbClr val="767676"/>
                </a:solidFill>
                <a:latin typeface="Tahoma"/>
                <a:cs typeface="Tahoma"/>
              </a:rPr>
              <a:t>PREPARE</a:t>
            </a:r>
            <a:r>
              <a:rPr sz="1200" spc="-15" dirty="0">
                <a:solidFill>
                  <a:srgbClr val="767676"/>
                </a:solidFill>
                <a:latin typeface="Tahoma"/>
                <a:cs typeface="Tahoma"/>
              </a:rPr>
              <a:t> </a:t>
            </a:r>
            <a:r>
              <a:rPr sz="1200" spc="30" dirty="0">
                <a:solidFill>
                  <a:srgbClr val="767676"/>
                </a:solidFill>
                <a:latin typeface="Tahoma"/>
                <a:cs typeface="Tahoma"/>
              </a:rPr>
              <a:t>FOR </a:t>
            </a:r>
            <a:r>
              <a:rPr sz="1200" spc="-25" dirty="0">
                <a:solidFill>
                  <a:srgbClr val="767676"/>
                </a:solidFill>
                <a:latin typeface="Tahoma"/>
                <a:cs typeface="Tahoma"/>
              </a:rPr>
              <a:t>KPI </a:t>
            </a:r>
            <a:r>
              <a:rPr sz="1200" spc="-10" dirty="0">
                <a:solidFill>
                  <a:srgbClr val="767676"/>
                </a:solidFill>
                <a:latin typeface="Tahoma"/>
                <a:cs typeface="Tahoma"/>
              </a:rPr>
              <a:t>SELECTION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5220970" y="1419301"/>
            <a:ext cx="236855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332105" algn="l"/>
              </a:tabLst>
            </a:pPr>
            <a:r>
              <a:rPr sz="2025" spc="-75" baseline="2057" dirty="0">
                <a:solidFill>
                  <a:srgbClr val="BEBEBE"/>
                </a:solidFill>
                <a:latin typeface="Gill Sans MT"/>
                <a:cs typeface="Gill Sans MT"/>
              </a:rPr>
              <a:t>1</a:t>
            </a:r>
            <a:r>
              <a:rPr sz="2025" baseline="2057" dirty="0">
                <a:solidFill>
                  <a:srgbClr val="BEBEBE"/>
                </a:solidFill>
                <a:latin typeface="Gill Sans MT"/>
                <a:cs typeface="Gill Sans MT"/>
              </a:rPr>
              <a:t>	</a:t>
            </a:r>
            <a:r>
              <a:rPr sz="1400" spc="55" dirty="0">
                <a:solidFill>
                  <a:srgbClr val="BEBEBE"/>
                </a:solidFill>
                <a:latin typeface="Tahoma"/>
                <a:cs typeface="Tahoma"/>
              </a:rPr>
              <a:t>SCOPE</a:t>
            </a:r>
            <a:r>
              <a:rPr sz="1400" spc="-155" dirty="0">
                <a:solidFill>
                  <a:srgbClr val="BEBEBE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BEBEBE"/>
                </a:solidFill>
                <a:latin typeface="Tahoma"/>
                <a:cs typeface="Tahoma"/>
              </a:rPr>
              <a:t>CLARIFICATIONS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179372" y="3552519"/>
            <a:ext cx="983615" cy="4540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sz="1400" spc="-25" dirty="0">
                <a:solidFill>
                  <a:srgbClr val="5F5F5F"/>
                </a:solidFill>
                <a:latin typeface="Tahoma"/>
                <a:cs typeface="Tahoma"/>
              </a:rPr>
              <a:t>KPI</a:t>
            </a:r>
            <a:endParaRPr sz="1400">
              <a:latin typeface="Tahoma"/>
              <a:cs typeface="Tahoma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1400" spc="-10" dirty="0">
                <a:solidFill>
                  <a:srgbClr val="5F5F5F"/>
                </a:solidFill>
                <a:latin typeface="Tahoma"/>
                <a:cs typeface="Tahoma"/>
              </a:rPr>
              <a:t>SELECTION</a:t>
            </a:r>
            <a:endParaRPr sz="1400">
              <a:latin typeface="Tahoma"/>
              <a:cs typeface="Tahoma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5202935" y="1789176"/>
            <a:ext cx="570230" cy="358140"/>
            <a:chOff x="5202935" y="1789176"/>
            <a:chExt cx="570230" cy="358140"/>
          </a:xfrm>
        </p:grpSpPr>
        <p:sp>
          <p:nvSpPr>
            <p:cNvPr id="29" name="object 29"/>
            <p:cNvSpPr/>
            <p:nvPr/>
          </p:nvSpPr>
          <p:spPr>
            <a:xfrm>
              <a:off x="5202935" y="1789176"/>
              <a:ext cx="570230" cy="358140"/>
            </a:xfrm>
            <a:custGeom>
              <a:avLst/>
              <a:gdLst/>
              <a:ahLst/>
              <a:cxnLst/>
              <a:rect l="l" t="t" r="r" b="b"/>
              <a:pathLst>
                <a:path w="570229" h="358139">
                  <a:moveTo>
                    <a:pt x="392811" y="0"/>
                  </a:moveTo>
                  <a:lnTo>
                    <a:pt x="354679" y="4570"/>
                  </a:lnTo>
                  <a:lnTo>
                    <a:pt x="286512" y="37665"/>
                  </a:lnTo>
                  <a:lnTo>
                    <a:pt x="258952" y="65024"/>
                  </a:lnTo>
                  <a:lnTo>
                    <a:pt x="237769" y="86653"/>
                  </a:lnTo>
                  <a:lnTo>
                    <a:pt x="213312" y="103854"/>
                  </a:lnTo>
                  <a:lnTo>
                    <a:pt x="186211" y="116244"/>
                  </a:lnTo>
                  <a:lnTo>
                    <a:pt x="157099" y="123444"/>
                  </a:lnTo>
                  <a:lnTo>
                    <a:pt x="0" y="147700"/>
                  </a:lnTo>
                  <a:lnTo>
                    <a:pt x="0" y="210438"/>
                  </a:lnTo>
                  <a:lnTo>
                    <a:pt x="151511" y="233807"/>
                  </a:lnTo>
                  <a:lnTo>
                    <a:pt x="212534" y="255222"/>
                  </a:lnTo>
                  <a:lnTo>
                    <a:pt x="262509" y="296925"/>
                  </a:lnTo>
                  <a:lnTo>
                    <a:pt x="297909" y="328543"/>
                  </a:lnTo>
                  <a:lnTo>
                    <a:pt x="338788" y="348864"/>
                  </a:lnTo>
                  <a:lnTo>
                    <a:pt x="382793" y="357727"/>
                  </a:lnTo>
                  <a:lnTo>
                    <a:pt x="427571" y="354969"/>
                  </a:lnTo>
                  <a:lnTo>
                    <a:pt x="470768" y="340429"/>
                  </a:lnTo>
                  <a:lnTo>
                    <a:pt x="510031" y="313944"/>
                  </a:lnTo>
                  <a:lnTo>
                    <a:pt x="536914" y="283823"/>
                  </a:lnTo>
                  <a:lnTo>
                    <a:pt x="556212" y="248713"/>
                  </a:lnTo>
                  <a:lnTo>
                    <a:pt x="567342" y="210056"/>
                  </a:lnTo>
                  <a:lnTo>
                    <a:pt x="569722" y="169290"/>
                  </a:lnTo>
                  <a:lnTo>
                    <a:pt x="561088" y="123669"/>
                  </a:lnTo>
                  <a:lnTo>
                    <a:pt x="542059" y="83039"/>
                  </a:lnTo>
                  <a:lnTo>
                    <a:pt x="514175" y="48879"/>
                  </a:lnTo>
                  <a:lnTo>
                    <a:pt x="478978" y="22667"/>
                  </a:lnTo>
                  <a:lnTo>
                    <a:pt x="438009" y="5881"/>
                  </a:lnTo>
                  <a:lnTo>
                    <a:pt x="392811" y="0"/>
                  </a:lnTo>
                  <a:close/>
                </a:path>
              </a:pathLst>
            </a:custGeom>
            <a:solidFill>
              <a:srgbClr val="044B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5443727" y="1813560"/>
              <a:ext cx="299085" cy="306705"/>
            </a:xfrm>
            <a:custGeom>
              <a:avLst/>
              <a:gdLst/>
              <a:ahLst/>
              <a:cxnLst/>
              <a:rect l="l" t="t" r="r" b="b"/>
              <a:pathLst>
                <a:path w="299085" h="306705">
                  <a:moveTo>
                    <a:pt x="149351" y="0"/>
                  </a:moveTo>
                  <a:lnTo>
                    <a:pt x="102168" y="7808"/>
                  </a:lnTo>
                  <a:lnTo>
                    <a:pt x="61173" y="29553"/>
                  </a:lnTo>
                  <a:lnTo>
                    <a:pt x="28834" y="62709"/>
                  </a:lnTo>
                  <a:lnTo>
                    <a:pt x="7620" y="104753"/>
                  </a:lnTo>
                  <a:lnTo>
                    <a:pt x="0" y="153162"/>
                  </a:lnTo>
                  <a:lnTo>
                    <a:pt x="7619" y="201570"/>
                  </a:lnTo>
                  <a:lnTo>
                    <a:pt x="28834" y="243614"/>
                  </a:lnTo>
                  <a:lnTo>
                    <a:pt x="61173" y="276770"/>
                  </a:lnTo>
                  <a:lnTo>
                    <a:pt x="102168" y="298515"/>
                  </a:lnTo>
                  <a:lnTo>
                    <a:pt x="149351" y="306324"/>
                  </a:lnTo>
                  <a:lnTo>
                    <a:pt x="196535" y="298515"/>
                  </a:lnTo>
                  <a:lnTo>
                    <a:pt x="237530" y="276770"/>
                  </a:lnTo>
                  <a:lnTo>
                    <a:pt x="269869" y="243614"/>
                  </a:lnTo>
                  <a:lnTo>
                    <a:pt x="291084" y="201570"/>
                  </a:lnTo>
                  <a:lnTo>
                    <a:pt x="298704" y="153162"/>
                  </a:lnTo>
                  <a:lnTo>
                    <a:pt x="291084" y="104753"/>
                  </a:lnTo>
                  <a:lnTo>
                    <a:pt x="269869" y="62709"/>
                  </a:lnTo>
                  <a:lnTo>
                    <a:pt x="237530" y="29553"/>
                  </a:lnTo>
                  <a:lnTo>
                    <a:pt x="196535" y="7808"/>
                  </a:lnTo>
                  <a:lnTo>
                    <a:pt x="14935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5443727" y="1813560"/>
              <a:ext cx="299085" cy="306705"/>
            </a:xfrm>
            <a:custGeom>
              <a:avLst/>
              <a:gdLst/>
              <a:ahLst/>
              <a:cxnLst/>
              <a:rect l="l" t="t" r="r" b="b"/>
              <a:pathLst>
                <a:path w="299085" h="306705">
                  <a:moveTo>
                    <a:pt x="298704" y="153162"/>
                  </a:moveTo>
                  <a:lnTo>
                    <a:pt x="291084" y="201570"/>
                  </a:lnTo>
                  <a:lnTo>
                    <a:pt x="269869" y="243614"/>
                  </a:lnTo>
                  <a:lnTo>
                    <a:pt x="237530" y="276770"/>
                  </a:lnTo>
                  <a:lnTo>
                    <a:pt x="196535" y="298515"/>
                  </a:lnTo>
                  <a:lnTo>
                    <a:pt x="149351" y="306324"/>
                  </a:lnTo>
                  <a:lnTo>
                    <a:pt x="102168" y="298515"/>
                  </a:lnTo>
                  <a:lnTo>
                    <a:pt x="61173" y="276770"/>
                  </a:lnTo>
                  <a:lnTo>
                    <a:pt x="28834" y="243614"/>
                  </a:lnTo>
                  <a:lnTo>
                    <a:pt x="7619" y="201570"/>
                  </a:lnTo>
                  <a:lnTo>
                    <a:pt x="0" y="153162"/>
                  </a:lnTo>
                  <a:lnTo>
                    <a:pt x="7620" y="104753"/>
                  </a:lnTo>
                  <a:lnTo>
                    <a:pt x="28834" y="62709"/>
                  </a:lnTo>
                  <a:lnTo>
                    <a:pt x="61173" y="29553"/>
                  </a:lnTo>
                  <a:lnTo>
                    <a:pt x="102168" y="7808"/>
                  </a:lnTo>
                  <a:lnTo>
                    <a:pt x="149351" y="0"/>
                  </a:lnTo>
                  <a:lnTo>
                    <a:pt x="196535" y="7808"/>
                  </a:lnTo>
                  <a:lnTo>
                    <a:pt x="237530" y="29553"/>
                  </a:lnTo>
                  <a:lnTo>
                    <a:pt x="269869" y="62709"/>
                  </a:lnTo>
                  <a:lnTo>
                    <a:pt x="291084" y="104753"/>
                  </a:lnTo>
                  <a:lnTo>
                    <a:pt x="298704" y="153162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5539232" y="1842261"/>
            <a:ext cx="111760" cy="2324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50" spc="-50" dirty="0">
                <a:solidFill>
                  <a:srgbClr val="5F5F5F"/>
                </a:solidFill>
                <a:latin typeface="Gill Sans MT"/>
                <a:cs typeface="Gill Sans MT"/>
              </a:rPr>
              <a:t>2</a:t>
            </a:r>
            <a:endParaRPr sz="1350">
              <a:latin typeface="Gill Sans MT"/>
              <a:cs typeface="Gill Sans MT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4983479" y="2234183"/>
            <a:ext cx="568325" cy="358140"/>
            <a:chOff x="4983479" y="2234183"/>
            <a:chExt cx="568325" cy="358140"/>
          </a:xfrm>
        </p:grpSpPr>
        <p:sp>
          <p:nvSpPr>
            <p:cNvPr id="34" name="object 34"/>
            <p:cNvSpPr/>
            <p:nvPr/>
          </p:nvSpPr>
          <p:spPr>
            <a:xfrm>
              <a:off x="4983479" y="2234183"/>
              <a:ext cx="568325" cy="358140"/>
            </a:xfrm>
            <a:custGeom>
              <a:avLst/>
              <a:gdLst/>
              <a:ahLst/>
              <a:cxnLst/>
              <a:rect l="l" t="t" r="r" b="b"/>
              <a:pathLst>
                <a:path w="568325" h="358139">
                  <a:moveTo>
                    <a:pt x="391795" y="0"/>
                  </a:moveTo>
                  <a:lnTo>
                    <a:pt x="353756" y="4570"/>
                  </a:lnTo>
                  <a:lnTo>
                    <a:pt x="285728" y="37665"/>
                  </a:lnTo>
                  <a:lnTo>
                    <a:pt x="258191" y="65024"/>
                  </a:lnTo>
                  <a:lnTo>
                    <a:pt x="237083" y="86653"/>
                  </a:lnTo>
                  <a:lnTo>
                    <a:pt x="212677" y="103854"/>
                  </a:lnTo>
                  <a:lnTo>
                    <a:pt x="185628" y="116244"/>
                  </a:lnTo>
                  <a:lnTo>
                    <a:pt x="156591" y="123443"/>
                  </a:lnTo>
                  <a:lnTo>
                    <a:pt x="0" y="147700"/>
                  </a:lnTo>
                  <a:lnTo>
                    <a:pt x="0" y="210438"/>
                  </a:lnTo>
                  <a:lnTo>
                    <a:pt x="151130" y="233806"/>
                  </a:lnTo>
                  <a:lnTo>
                    <a:pt x="211962" y="255222"/>
                  </a:lnTo>
                  <a:lnTo>
                    <a:pt x="261747" y="296925"/>
                  </a:lnTo>
                  <a:lnTo>
                    <a:pt x="297074" y="328543"/>
                  </a:lnTo>
                  <a:lnTo>
                    <a:pt x="337862" y="348864"/>
                  </a:lnTo>
                  <a:lnTo>
                    <a:pt x="381761" y="357727"/>
                  </a:lnTo>
                  <a:lnTo>
                    <a:pt x="426423" y="354969"/>
                  </a:lnTo>
                  <a:lnTo>
                    <a:pt x="469497" y="340429"/>
                  </a:lnTo>
                  <a:lnTo>
                    <a:pt x="508635" y="313943"/>
                  </a:lnTo>
                  <a:lnTo>
                    <a:pt x="535443" y="283823"/>
                  </a:lnTo>
                  <a:lnTo>
                    <a:pt x="554704" y="248713"/>
                  </a:lnTo>
                  <a:lnTo>
                    <a:pt x="565820" y="210056"/>
                  </a:lnTo>
                  <a:lnTo>
                    <a:pt x="568198" y="169290"/>
                  </a:lnTo>
                  <a:lnTo>
                    <a:pt x="559584" y="123669"/>
                  </a:lnTo>
                  <a:lnTo>
                    <a:pt x="540610" y="83039"/>
                  </a:lnTo>
                  <a:lnTo>
                    <a:pt x="512810" y="48879"/>
                  </a:lnTo>
                  <a:lnTo>
                    <a:pt x="477717" y="22667"/>
                  </a:lnTo>
                  <a:lnTo>
                    <a:pt x="436867" y="5881"/>
                  </a:lnTo>
                  <a:lnTo>
                    <a:pt x="391795" y="0"/>
                  </a:lnTo>
                  <a:close/>
                </a:path>
              </a:pathLst>
            </a:custGeom>
            <a:solidFill>
              <a:srgbClr val="B6F6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5224271" y="2258567"/>
              <a:ext cx="299085" cy="306705"/>
            </a:xfrm>
            <a:custGeom>
              <a:avLst/>
              <a:gdLst/>
              <a:ahLst/>
              <a:cxnLst/>
              <a:rect l="l" t="t" r="r" b="b"/>
              <a:pathLst>
                <a:path w="299085" h="306705">
                  <a:moveTo>
                    <a:pt x="149351" y="0"/>
                  </a:moveTo>
                  <a:lnTo>
                    <a:pt x="102168" y="7808"/>
                  </a:lnTo>
                  <a:lnTo>
                    <a:pt x="61173" y="29553"/>
                  </a:lnTo>
                  <a:lnTo>
                    <a:pt x="28834" y="62709"/>
                  </a:lnTo>
                  <a:lnTo>
                    <a:pt x="7620" y="104753"/>
                  </a:lnTo>
                  <a:lnTo>
                    <a:pt x="0" y="153162"/>
                  </a:lnTo>
                  <a:lnTo>
                    <a:pt x="7620" y="201570"/>
                  </a:lnTo>
                  <a:lnTo>
                    <a:pt x="28834" y="243614"/>
                  </a:lnTo>
                  <a:lnTo>
                    <a:pt x="61173" y="276770"/>
                  </a:lnTo>
                  <a:lnTo>
                    <a:pt x="102168" y="298515"/>
                  </a:lnTo>
                  <a:lnTo>
                    <a:pt x="149351" y="306324"/>
                  </a:lnTo>
                  <a:lnTo>
                    <a:pt x="196535" y="298515"/>
                  </a:lnTo>
                  <a:lnTo>
                    <a:pt x="237530" y="276770"/>
                  </a:lnTo>
                  <a:lnTo>
                    <a:pt x="269869" y="243614"/>
                  </a:lnTo>
                  <a:lnTo>
                    <a:pt x="291083" y="201570"/>
                  </a:lnTo>
                  <a:lnTo>
                    <a:pt x="298703" y="153162"/>
                  </a:lnTo>
                  <a:lnTo>
                    <a:pt x="291083" y="104753"/>
                  </a:lnTo>
                  <a:lnTo>
                    <a:pt x="269869" y="62709"/>
                  </a:lnTo>
                  <a:lnTo>
                    <a:pt x="237530" y="29553"/>
                  </a:lnTo>
                  <a:lnTo>
                    <a:pt x="196535" y="7808"/>
                  </a:lnTo>
                  <a:lnTo>
                    <a:pt x="14935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5224271" y="2258567"/>
              <a:ext cx="299085" cy="306705"/>
            </a:xfrm>
            <a:custGeom>
              <a:avLst/>
              <a:gdLst/>
              <a:ahLst/>
              <a:cxnLst/>
              <a:rect l="l" t="t" r="r" b="b"/>
              <a:pathLst>
                <a:path w="299085" h="306705">
                  <a:moveTo>
                    <a:pt x="298703" y="153162"/>
                  </a:moveTo>
                  <a:lnTo>
                    <a:pt x="291083" y="201570"/>
                  </a:lnTo>
                  <a:lnTo>
                    <a:pt x="269869" y="243614"/>
                  </a:lnTo>
                  <a:lnTo>
                    <a:pt x="237530" y="276770"/>
                  </a:lnTo>
                  <a:lnTo>
                    <a:pt x="196535" y="298515"/>
                  </a:lnTo>
                  <a:lnTo>
                    <a:pt x="149351" y="306324"/>
                  </a:lnTo>
                  <a:lnTo>
                    <a:pt x="102168" y="298515"/>
                  </a:lnTo>
                  <a:lnTo>
                    <a:pt x="61173" y="276770"/>
                  </a:lnTo>
                  <a:lnTo>
                    <a:pt x="28834" y="243614"/>
                  </a:lnTo>
                  <a:lnTo>
                    <a:pt x="7620" y="201570"/>
                  </a:lnTo>
                  <a:lnTo>
                    <a:pt x="0" y="153162"/>
                  </a:lnTo>
                  <a:lnTo>
                    <a:pt x="7620" y="104753"/>
                  </a:lnTo>
                  <a:lnTo>
                    <a:pt x="28834" y="62709"/>
                  </a:lnTo>
                  <a:lnTo>
                    <a:pt x="61173" y="29553"/>
                  </a:lnTo>
                  <a:lnTo>
                    <a:pt x="102168" y="7808"/>
                  </a:lnTo>
                  <a:lnTo>
                    <a:pt x="149351" y="0"/>
                  </a:lnTo>
                  <a:lnTo>
                    <a:pt x="196535" y="7808"/>
                  </a:lnTo>
                  <a:lnTo>
                    <a:pt x="237530" y="29553"/>
                  </a:lnTo>
                  <a:lnTo>
                    <a:pt x="269869" y="62709"/>
                  </a:lnTo>
                  <a:lnTo>
                    <a:pt x="291083" y="104753"/>
                  </a:lnTo>
                  <a:lnTo>
                    <a:pt x="298703" y="153162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7" name="object 37"/>
          <p:cNvSpPr txBox="1"/>
          <p:nvPr/>
        </p:nvSpPr>
        <p:spPr>
          <a:xfrm>
            <a:off x="5319140" y="2287651"/>
            <a:ext cx="111760" cy="2324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50" spc="-50" dirty="0">
                <a:solidFill>
                  <a:srgbClr val="D7D7D7"/>
                </a:solidFill>
                <a:latin typeface="Gill Sans MT"/>
                <a:cs typeface="Gill Sans MT"/>
              </a:rPr>
              <a:t>3</a:t>
            </a:r>
            <a:endParaRPr sz="1350">
              <a:latin typeface="Gill Sans MT"/>
              <a:cs typeface="Gill Sans MT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5844921" y="1855470"/>
            <a:ext cx="80073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5F5F5F"/>
                </a:solidFill>
                <a:latin typeface="Tahoma"/>
                <a:cs typeface="Tahoma"/>
              </a:rPr>
              <a:t>KPI</a:t>
            </a:r>
            <a:r>
              <a:rPr sz="1400" spc="-13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40" dirty="0">
                <a:solidFill>
                  <a:srgbClr val="5F5F5F"/>
                </a:solidFill>
                <a:latin typeface="Tahoma"/>
                <a:cs typeface="Tahoma"/>
              </a:rPr>
              <a:t>EXPO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5648705" y="2305050"/>
            <a:ext cx="141795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D7D7D7"/>
                </a:solidFill>
                <a:latin typeface="Tahoma"/>
                <a:cs typeface="Tahoma"/>
              </a:rPr>
              <a:t>KPI</a:t>
            </a:r>
            <a:r>
              <a:rPr sz="1400" spc="-155" dirty="0">
                <a:solidFill>
                  <a:srgbClr val="D7D7D7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D7D7D7"/>
                </a:solidFill>
                <a:latin typeface="Tahoma"/>
                <a:cs typeface="Tahoma"/>
              </a:rPr>
              <a:t>CLUSTERING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3403472" y="3074923"/>
            <a:ext cx="541401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Collection,</a:t>
            </a:r>
            <a:r>
              <a:rPr sz="1600" spc="-20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curation</a:t>
            </a:r>
            <a:r>
              <a:rPr sz="1600" spc="-16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40" dirty="0">
                <a:solidFill>
                  <a:srgbClr val="5F5F5F"/>
                </a:solidFill>
                <a:latin typeface="Tahoma"/>
                <a:cs typeface="Tahoma"/>
              </a:rPr>
              <a:t>and</a:t>
            </a:r>
            <a:r>
              <a:rPr sz="1600" spc="-15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0" dirty="0">
                <a:solidFill>
                  <a:srgbClr val="5F5F5F"/>
                </a:solidFill>
                <a:latin typeface="Tahoma"/>
                <a:cs typeface="Tahoma"/>
              </a:rPr>
              <a:t>presentation</a:t>
            </a:r>
            <a:r>
              <a:rPr sz="1600" spc="-15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of</a:t>
            </a:r>
            <a:r>
              <a:rPr sz="1600" spc="-16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relevant</a:t>
            </a:r>
            <a:r>
              <a:rPr sz="1600" spc="-17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KPI</a:t>
            </a:r>
            <a:r>
              <a:rPr sz="1600" spc="-16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5" dirty="0">
                <a:solidFill>
                  <a:srgbClr val="5F5F5F"/>
                </a:solidFill>
                <a:latin typeface="Tahoma"/>
                <a:cs typeface="Tahoma"/>
              </a:rPr>
              <a:t>examples.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3470528" y="3589401"/>
            <a:ext cx="50355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75" dirty="0">
                <a:solidFill>
                  <a:srgbClr val="087150"/>
                </a:solidFill>
                <a:latin typeface="Tahoma"/>
                <a:cs typeface="Tahoma"/>
              </a:rPr>
              <a:t>WHY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5619369" y="4817821"/>
            <a:ext cx="82169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Educates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3183127" y="4817821"/>
            <a:ext cx="1214755" cy="6908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26415">
              <a:lnSpc>
                <a:spcPct val="100000"/>
              </a:lnSpc>
              <a:spcBef>
                <a:spcPts val="95"/>
              </a:spcBef>
            </a:pPr>
            <a:r>
              <a:rPr sz="1600" spc="-30" dirty="0">
                <a:solidFill>
                  <a:srgbClr val="5F5F5F"/>
                </a:solidFill>
                <a:latin typeface="Tahoma"/>
                <a:cs typeface="Tahoma"/>
              </a:rPr>
              <a:t>Informs</a:t>
            </a:r>
            <a:endParaRPr sz="16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400"/>
              </a:spcBef>
            </a:pPr>
            <a:r>
              <a:rPr sz="1600" spc="110" dirty="0">
                <a:solidFill>
                  <a:srgbClr val="087150"/>
                </a:solidFill>
                <a:latin typeface="Tahoma"/>
                <a:cs typeface="Tahoma"/>
              </a:rPr>
              <a:t>HOW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7705470" y="4817821"/>
            <a:ext cx="71183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5" dirty="0">
                <a:solidFill>
                  <a:srgbClr val="5F5F5F"/>
                </a:solidFill>
                <a:latin typeface="Tahoma"/>
                <a:cs typeface="Tahoma"/>
              </a:rPr>
              <a:t>Inspires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3183127" y="5598058"/>
            <a:ext cx="564197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27329" indent="-214629">
              <a:lnSpc>
                <a:spcPct val="100000"/>
              </a:lnSpc>
              <a:spcBef>
                <a:spcPts val="95"/>
              </a:spcBef>
              <a:buClr>
                <a:srgbClr val="087150"/>
              </a:buClr>
              <a:buSzPct val="81250"/>
              <a:buFont typeface="Segoe UI Symbol"/>
              <a:buChar char="⮚"/>
              <a:tabLst>
                <a:tab pos="227329" algn="l"/>
              </a:tabLst>
            </a:pP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Consolidating</a:t>
            </a:r>
            <a:r>
              <a:rPr sz="1600" spc="-16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lists</a:t>
            </a:r>
            <a:r>
              <a:rPr sz="1600" spc="-12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0" dirty="0">
                <a:solidFill>
                  <a:srgbClr val="5F5F5F"/>
                </a:solidFill>
                <a:latin typeface="Tahoma"/>
                <a:cs typeface="Tahoma"/>
              </a:rPr>
              <a:t>from</a:t>
            </a:r>
            <a:r>
              <a:rPr sz="1600" spc="-13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0" dirty="0">
                <a:solidFill>
                  <a:srgbClr val="5F5F5F"/>
                </a:solidFill>
                <a:latin typeface="Tahoma"/>
                <a:cs typeface="Tahoma"/>
              </a:rPr>
              <a:t>external</a:t>
            </a:r>
            <a:r>
              <a:rPr sz="1600" spc="-14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40" dirty="0">
                <a:solidFill>
                  <a:srgbClr val="5F5F5F"/>
                </a:solidFill>
                <a:latin typeface="Tahoma"/>
                <a:cs typeface="Tahoma"/>
              </a:rPr>
              <a:t>sources,</a:t>
            </a:r>
            <a:r>
              <a:rPr sz="1600" spc="-15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like</a:t>
            </a:r>
            <a:r>
              <a:rPr sz="1600" spc="-15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smartKPIs.com.</a:t>
            </a:r>
            <a:endParaRPr sz="1600">
              <a:latin typeface="Tahoma"/>
              <a:cs typeface="Tahoma"/>
            </a:endParaRPr>
          </a:p>
          <a:p>
            <a:pPr marL="227329" indent="-214629">
              <a:lnSpc>
                <a:spcPct val="100000"/>
              </a:lnSpc>
              <a:buClr>
                <a:srgbClr val="087150"/>
              </a:buClr>
              <a:buSzPct val="81250"/>
              <a:buFont typeface="Segoe UI Symbol"/>
              <a:buChar char="⮚"/>
              <a:tabLst>
                <a:tab pos="227329" algn="l"/>
              </a:tabLst>
            </a:pP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Using</a:t>
            </a:r>
            <a:r>
              <a:rPr sz="1600" spc="-15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internal</a:t>
            </a:r>
            <a:r>
              <a:rPr sz="1600" spc="-15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0" dirty="0">
                <a:solidFill>
                  <a:srgbClr val="5F5F5F"/>
                </a:solidFill>
                <a:latin typeface="Tahoma"/>
                <a:cs typeface="Tahoma"/>
              </a:rPr>
              <a:t>sources</a:t>
            </a:r>
            <a:r>
              <a:rPr sz="1600" spc="-17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to</a:t>
            </a:r>
            <a:r>
              <a:rPr sz="1600" spc="-13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identify</a:t>
            </a:r>
            <a:r>
              <a:rPr sz="1600" spc="-17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40" dirty="0">
                <a:solidFill>
                  <a:srgbClr val="5F5F5F"/>
                </a:solidFill>
                <a:latin typeface="Tahoma"/>
                <a:cs typeface="Tahoma"/>
              </a:rPr>
              <a:t>KPIs,</a:t>
            </a:r>
            <a:r>
              <a:rPr sz="1600" spc="-16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like</a:t>
            </a:r>
            <a:r>
              <a:rPr sz="1600" spc="-16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0" dirty="0">
                <a:solidFill>
                  <a:srgbClr val="5F5F5F"/>
                </a:solidFill>
                <a:latin typeface="Tahoma"/>
                <a:cs typeface="Tahoma"/>
              </a:rPr>
              <a:t>operational</a:t>
            </a:r>
            <a:r>
              <a:rPr sz="1600" spc="-17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reports.</a:t>
            </a:r>
            <a:endParaRPr sz="1600">
              <a:latin typeface="Tahoma"/>
              <a:cs typeface="Tahoma"/>
            </a:endParaRPr>
          </a:p>
        </p:txBody>
      </p:sp>
      <p:grpSp>
        <p:nvGrpSpPr>
          <p:cNvPr id="46" name="object 46"/>
          <p:cNvGrpSpPr/>
          <p:nvPr/>
        </p:nvGrpSpPr>
        <p:grpSpPr>
          <a:xfrm>
            <a:off x="3738495" y="3956113"/>
            <a:ext cx="2552700" cy="730250"/>
            <a:chOff x="3738495" y="3956113"/>
            <a:chExt cx="2552700" cy="730250"/>
          </a:xfrm>
        </p:grpSpPr>
        <p:pic>
          <p:nvPicPr>
            <p:cNvPr id="47" name="object 4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768177" y="3956113"/>
              <a:ext cx="522974" cy="728853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738495" y="4004022"/>
              <a:ext cx="613917" cy="682181"/>
            </a:xfrm>
            <a:prstGeom prst="rect">
              <a:avLst/>
            </a:prstGeom>
          </p:spPr>
        </p:pic>
      </p:grpSp>
      <p:pic>
        <p:nvPicPr>
          <p:cNvPr id="49" name="object 49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7796621" y="3978973"/>
            <a:ext cx="530324" cy="705993"/>
          </a:xfrm>
          <a:prstGeom prst="rect">
            <a:avLst/>
          </a:prstGeom>
        </p:spPr>
      </p:pic>
      <p:sp>
        <p:nvSpPr>
          <p:cNvPr id="50" name="object 5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69047" rIns="0" bIns="0" rtlCol="0">
            <a:spAutoFit/>
          </a:bodyPr>
          <a:lstStyle/>
          <a:p>
            <a:pPr marL="2417445">
              <a:lnSpc>
                <a:spcPct val="100000"/>
              </a:lnSpc>
              <a:spcBef>
                <a:spcPts val="100"/>
              </a:spcBef>
            </a:pPr>
            <a:fld id="{81D60167-4931-47E6-BA6A-407CBD079E47}" type="slidenum">
              <a:rPr spc="-25" dirty="0"/>
              <a:t>120</a:t>
            </a:fld>
            <a:endParaRPr spc="-25" dirty="0"/>
          </a:p>
        </p:txBody>
      </p:sp>
      <p:sp>
        <p:nvSpPr>
          <p:cNvPr id="51" name="object 5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/>
              <a:t>©</a:t>
            </a:r>
            <a:r>
              <a:rPr spc="-15" dirty="0"/>
              <a:t> </a:t>
            </a:r>
            <a:r>
              <a:rPr dirty="0"/>
              <a:t>The</a:t>
            </a:r>
            <a:r>
              <a:rPr spc="-30" dirty="0"/>
              <a:t> </a:t>
            </a:r>
            <a:r>
              <a:rPr dirty="0"/>
              <a:t>KPI</a:t>
            </a:r>
            <a:r>
              <a:rPr spc="-5" dirty="0"/>
              <a:t> </a:t>
            </a:r>
            <a:r>
              <a:rPr dirty="0"/>
              <a:t>Institute</a:t>
            </a:r>
            <a:r>
              <a:rPr spc="-20" dirty="0"/>
              <a:t> 2023</a:t>
            </a:r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60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20"/>
              </a:spcBef>
            </a:pPr>
            <a:r>
              <a:rPr spc="195" dirty="0">
                <a:solidFill>
                  <a:srgbClr val="087150"/>
                </a:solidFill>
              </a:rPr>
              <a:t>EXERCISE</a:t>
            </a:r>
          </a:p>
          <a:p>
            <a:pPr marL="16510">
              <a:lnSpc>
                <a:spcPct val="100000"/>
              </a:lnSpc>
              <a:spcBef>
                <a:spcPts val="315"/>
              </a:spcBef>
            </a:pPr>
            <a:r>
              <a:rPr sz="1800" dirty="0">
                <a:latin typeface="Tahoma"/>
                <a:cs typeface="Tahoma"/>
              </a:rPr>
              <a:t>KPI</a:t>
            </a:r>
            <a:r>
              <a:rPr sz="1800" spc="-180" dirty="0">
                <a:latin typeface="Tahoma"/>
                <a:cs typeface="Tahoma"/>
              </a:rPr>
              <a:t> </a:t>
            </a:r>
            <a:r>
              <a:rPr sz="1800" spc="55" dirty="0">
                <a:latin typeface="Tahoma"/>
                <a:cs typeface="Tahoma"/>
              </a:rPr>
              <a:t>EXPO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69047" rIns="0" bIns="0" rtlCol="0">
            <a:spAutoFit/>
          </a:bodyPr>
          <a:lstStyle/>
          <a:p>
            <a:pPr marL="2417445">
              <a:lnSpc>
                <a:spcPct val="100000"/>
              </a:lnSpc>
              <a:spcBef>
                <a:spcPts val="100"/>
              </a:spcBef>
            </a:pPr>
            <a:fld id="{81D60167-4931-47E6-BA6A-407CBD079E47}" type="slidenum">
              <a:rPr spc="-25" dirty="0"/>
              <a:t>121</a:t>
            </a:fld>
            <a:endParaRPr spc="-25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/>
              <a:t>©</a:t>
            </a:r>
            <a:r>
              <a:rPr spc="-15" dirty="0"/>
              <a:t> </a:t>
            </a:r>
            <a:r>
              <a:rPr dirty="0"/>
              <a:t>The</a:t>
            </a:r>
            <a:r>
              <a:rPr spc="-30" dirty="0"/>
              <a:t> </a:t>
            </a:r>
            <a:r>
              <a:rPr dirty="0"/>
              <a:t>KPI</a:t>
            </a:r>
            <a:r>
              <a:rPr spc="-5" dirty="0"/>
              <a:t> </a:t>
            </a:r>
            <a:r>
              <a:rPr dirty="0"/>
              <a:t>Institute</a:t>
            </a:r>
            <a:r>
              <a:rPr spc="-20" dirty="0"/>
              <a:t> 2023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4959159" y="1580324"/>
          <a:ext cx="3989070" cy="40747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534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499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20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600" spc="-2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No.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3815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  <a:solidFill>
                      <a:srgbClr val="087150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KPI</a:t>
                      </a:r>
                      <a:r>
                        <a:rPr sz="1600" spc="-16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600" spc="-1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examples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3815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  <a:solidFill>
                      <a:srgbClr val="0871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600" spc="-5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1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4450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800" spc="-5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2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43180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800" spc="-5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3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43180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800" spc="-5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4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43180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800" spc="-5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5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43180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800" spc="-5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6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43180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800" spc="-5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7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43180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800" spc="-5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8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43180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800" spc="-5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9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43180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800" spc="3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10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43815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437489" y="1518798"/>
            <a:ext cx="3968750" cy="3336925"/>
          </a:xfrm>
          <a:prstGeom prst="rect">
            <a:avLst/>
          </a:prstGeom>
        </p:spPr>
        <p:txBody>
          <a:bodyPr vert="horz" wrap="square" lIns="0" tIns="863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80"/>
              </a:spcBef>
            </a:pPr>
            <a:r>
              <a:rPr sz="1800" spc="40" dirty="0">
                <a:solidFill>
                  <a:srgbClr val="087150"/>
                </a:solidFill>
                <a:latin typeface="Tahoma"/>
                <a:cs typeface="Tahoma"/>
              </a:rPr>
              <a:t>SCENARIO</a:t>
            </a:r>
            <a:endParaRPr sz="1800">
              <a:latin typeface="Tahoma"/>
              <a:cs typeface="Tahoma"/>
            </a:endParaRPr>
          </a:p>
          <a:p>
            <a:pPr marL="12700" marR="5080" algn="just">
              <a:lnSpc>
                <a:spcPct val="99600"/>
              </a:lnSpc>
              <a:spcBef>
                <a:spcPts val="520"/>
              </a:spcBef>
            </a:pP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Before</a:t>
            </a:r>
            <a:r>
              <a:rPr sz="1600" spc="195" dirty="0">
                <a:solidFill>
                  <a:srgbClr val="5F5F5F"/>
                </a:solidFill>
                <a:latin typeface="Tahoma"/>
                <a:cs typeface="Tahoma"/>
              </a:rPr>
              <a:t>  </a:t>
            </a: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stepping</a:t>
            </a:r>
            <a:r>
              <a:rPr sz="1600" spc="190" dirty="0">
                <a:solidFill>
                  <a:srgbClr val="5F5F5F"/>
                </a:solidFill>
                <a:latin typeface="Tahoma"/>
                <a:cs typeface="Tahoma"/>
              </a:rPr>
              <a:t>  </a:t>
            </a: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into</a:t>
            </a:r>
            <a:r>
              <a:rPr sz="1600" spc="195" dirty="0">
                <a:solidFill>
                  <a:srgbClr val="5F5F5F"/>
                </a:solidFill>
                <a:latin typeface="Tahoma"/>
                <a:cs typeface="Tahoma"/>
              </a:rPr>
              <a:t>  </a:t>
            </a: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the</a:t>
            </a:r>
            <a:r>
              <a:rPr sz="1600" spc="195" dirty="0">
                <a:solidFill>
                  <a:srgbClr val="5F5F5F"/>
                </a:solidFill>
                <a:latin typeface="Tahoma"/>
                <a:cs typeface="Tahoma"/>
              </a:rPr>
              <a:t>  </a:t>
            </a: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KPI</a:t>
            </a:r>
            <a:r>
              <a:rPr sz="1600" spc="195" dirty="0">
                <a:solidFill>
                  <a:srgbClr val="5F5F5F"/>
                </a:solidFill>
                <a:latin typeface="Tahoma"/>
                <a:cs typeface="Tahoma"/>
              </a:rPr>
              <a:t> 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selection </a:t>
            </a: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workshop,</a:t>
            </a:r>
            <a:r>
              <a:rPr sz="1600" spc="13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it</a:t>
            </a:r>
            <a:r>
              <a:rPr sz="1600" spc="14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is</a:t>
            </a:r>
            <a:r>
              <a:rPr sz="1600" spc="14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useful</a:t>
            </a:r>
            <a:r>
              <a:rPr sz="1600" spc="15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to</a:t>
            </a:r>
            <a:r>
              <a:rPr sz="1600" spc="14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create</a:t>
            </a:r>
            <a:r>
              <a:rPr sz="1600" spc="13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a</a:t>
            </a:r>
            <a:r>
              <a:rPr sz="1600" spc="13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KPI</a:t>
            </a:r>
            <a:r>
              <a:rPr sz="1600" spc="15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0" dirty="0">
                <a:solidFill>
                  <a:srgbClr val="5F5F5F"/>
                </a:solidFill>
                <a:latin typeface="Tahoma"/>
                <a:cs typeface="Tahoma"/>
              </a:rPr>
              <a:t>expo </a:t>
            </a: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that</a:t>
            </a:r>
            <a:r>
              <a:rPr sz="1600" spc="27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inspires</a:t>
            </a:r>
            <a:r>
              <a:rPr sz="1600" spc="27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participants</a:t>
            </a:r>
            <a:r>
              <a:rPr sz="1600" spc="27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to</a:t>
            </a:r>
            <a:r>
              <a:rPr sz="1600" spc="27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come</a:t>
            </a:r>
            <a:r>
              <a:rPr sz="1600" spc="27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up</a:t>
            </a:r>
            <a:r>
              <a:rPr sz="1600" spc="27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0" dirty="0">
                <a:solidFill>
                  <a:srgbClr val="5F5F5F"/>
                </a:solidFill>
                <a:latin typeface="Tahoma"/>
                <a:cs typeface="Tahoma"/>
              </a:rPr>
              <a:t>with </a:t>
            </a: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other</a:t>
            </a:r>
            <a:r>
              <a:rPr sz="1600" spc="-14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50" dirty="0">
                <a:solidFill>
                  <a:srgbClr val="5F5F5F"/>
                </a:solidFill>
                <a:latin typeface="Tahoma"/>
                <a:cs typeface="Tahoma"/>
              </a:rPr>
              <a:t>examples</a:t>
            </a:r>
            <a:r>
              <a:rPr sz="1600" spc="-17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55" dirty="0">
                <a:solidFill>
                  <a:srgbClr val="5F5F5F"/>
                </a:solidFill>
                <a:latin typeface="Tahoma"/>
                <a:cs typeface="Tahoma"/>
              </a:rPr>
              <a:t>as</a:t>
            </a:r>
            <a:r>
              <a:rPr sz="1600" spc="-15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well.</a:t>
            </a:r>
            <a:endParaRPr sz="16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6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025"/>
              </a:spcBef>
            </a:pPr>
            <a:endParaRPr sz="16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800" spc="-20" dirty="0">
                <a:solidFill>
                  <a:srgbClr val="087150"/>
                </a:solidFill>
                <a:latin typeface="Tahoma"/>
                <a:cs typeface="Tahoma"/>
              </a:rPr>
              <a:t>TASK</a:t>
            </a:r>
            <a:endParaRPr sz="1800">
              <a:latin typeface="Tahoma"/>
              <a:cs typeface="Tahoma"/>
            </a:endParaRPr>
          </a:p>
          <a:p>
            <a:pPr marL="12700" marR="5080" algn="just">
              <a:lnSpc>
                <a:spcPct val="99600"/>
              </a:lnSpc>
              <a:spcBef>
                <a:spcPts val="459"/>
              </a:spcBef>
            </a:pP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Think</a:t>
            </a:r>
            <a:r>
              <a:rPr sz="1600" spc="380" dirty="0">
                <a:solidFill>
                  <a:srgbClr val="5F5F5F"/>
                </a:solidFill>
                <a:latin typeface="Tahoma"/>
                <a:cs typeface="Tahoma"/>
              </a:rPr>
              <a:t>  </a:t>
            </a: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about</a:t>
            </a:r>
            <a:r>
              <a:rPr sz="1600" spc="390" dirty="0">
                <a:solidFill>
                  <a:srgbClr val="5F5F5F"/>
                </a:solidFill>
                <a:latin typeface="Tahoma"/>
                <a:cs typeface="Tahoma"/>
              </a:rPr>
              <a:t>  </a:t>
            </a: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the</a:t>
            </a:r>
            <a:r>
              <a:rPr sz="1600" spc="385" dirty="0">
                <a:solidFill>
                  <a:srgbClr val="5F5F5F"/>
                </a:solidFill>
                <a:latin typeface="Tahoma"/>
                <a:cs typeface="Tahoma"/>
              </a:rPr>
              <a:t>  </a:t>
            </a: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department</a:t>
            </a:r>
            <a:r>
              <a:rPr sz="1600" spc="385" dirty="0">
                <a:solidFill>
                  <a:srgbClr val="5F5F5F"/>
                </a:solidFill>
                <a:latin typeface="Tahoma"/>
                <a:cs typeface="Tahoma"/>
              </a:rPr>
              <a:t>  </a:t>
            </a: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or</a:t>
            </a:r>
            <a:r>
              <a:rPr sz="1600" spc="395" dirty="0">
                <a:solidFill>
                  <a:srgbClr val="5F5F5F"/>
                </a:solidFill>
                <a:latin typeface="Tahoma"/>
                <a:cs typeface="Tahoma"/>
              </a:rPr>
              <a:t>  </a:t>
            </a:r>
            <a:r>
              <a:rPr sz="1600" spc="-25" dirty="0">
                <a:solidFill>
                  <a:srgbClr val="5F5F5F"/>
                </a:solidFill>
                <a:latin typeface="Tahoma"/>
                <a:cs typeface="Tahoma"/>
              </a:rPr>
              <a:t>the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organization</a:t>
            </a:r>
            <a:r>
              <a:rPr sz="1600" spc="-1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that</a:t>
            </a:r>
            <a:r>
              <a:rPr sz="1600" spc="-2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you</a:t>
            </a:r>
            <a:r>
              <a:rPr sz="1600" spc="-2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currently</a:t>
            </a:r>
            <a:r>
              <a:rPr sz="1600" spc="-1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work</a:t>
            </a:r>
            <a:r>
              <a:rPr sz="1600" spc="-2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for</a:t>
            </a:r>
            <a:r>
              <a:rPr sz="1600" spc="-1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5" dirty="0">
                <a:solidFill>
                  <a:srgbClr val="5F5F5F"/>
                </a:solidFill>
                <a:latin typeface="Tahoma"/>
                <a:cs typeface="Tahoma"/>
              </a:rPr>
              <a:t>and </a:t>
            </a: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list</a:t>
            </a:r>
            <a:r>
              <a:rPr sz="1600" spc="-11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55" dirty="0">
                <a:solidFill>
                  <a:srgbClr val="5F5F5F"/>
                </a:solidFill>
                <a:latin typeface="Tahoma"/>
                <a:cs typeface="Tahoma"/>
              </a:rPr>
              <a:t>some</a:t>
            </a:r>
            <a:r>
              <a:rPr sz="1600" spc="-7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of</a:t>
            </a:r>
            <a:r>
              <a:rPr sz="1600" spc="-8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the</a:t>
            </a:r>
            <a:r>
              <a:rPr sz="1600" spc="-8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30" dirty="0">
                <a:solidFill>
                  <a:srgbClr val="5F5F5F"/>
                </a:solidFill>
                <a:latin typeface="Tahoma"/>
                <a:cs typeface="Tahoma"/>
              </a:rPr>
              <a:t>most</a:t>
            </a:r>
            <a:r>
              <a:rPr sz="1600" spc="-9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important</a:t>
            </a:r>
            <a:r>
              <a:rPr sz="1600" spc="-8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KPI</a:t>
            </a:r>
            <a:r>
              <a:rPr sz="1600" spc="-8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30" dirty="0">
                <a:solidFill>
                  <a:srgbClr val="5F5F5F"/>
                </a:solidFill>
                <a:latin typeface="Tahoma"/>
                <a:cs typeface="Tahoma"/>
              </a:rPr>
              <a:t>examples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in</a:t>
            </a:r>
            <a:r>
              <a:rPr sz="1600" spc="-16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0" dirty="0">
                <a:solidFill>
                  <a:srgbClr val="5F5F5F"/>
                </a:solidFill>
                <a:latin typeface="Tahoma"/>
                <a:cs typeface="Tahoma"/>
              </a:rPr>
              <a:t>the</a:t>
            </a:r>
            <a:r>
              <a:rPr sz="1600" spc="-13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0" dirty="0">
                <a:solidFill>
                  <a:srgbClr val="5F5F5F"/>
                </a:solidFill>
                <a:latin typeface="Tahoma"/>
                <a:cs typeface="Tahoma"/>
              </a:rPr>
              <a:t>following</a:t>
            </a:r>
            <a:r>
              <a:rPr sz="1600" spc="-19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table:</a:t>
            </a:r>
            <a:endParaRPr sz="16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09258" rIns="0" bIns="0" rtlCol="0">
            <a:spAutoFit/>
          </a:bodyPr>
          <a:lstStyle/>
          <a:p>
            <a:pPr marL="31115">
              <a:lnSpc>
                <a:spcPct val="100000"/>
              </a:lnSpc>
              <a:spcBef>
                <a:spcPts val="100"/>
              </a:spcBef>
            </a:pPr>
            <a:r>
              <a:rPr spc="270" dirty="0"/>
              <a:t>KPI</a:t>
            </a:r>
            <a:r>
              <a:rPr spc="-10" dirty="0"/>
              <a:t> </a:t>
            </a:r>
            <a:r>
              <a:rPr spc="190" dirty="0"/>
              <a:t>SELECTION</a:t>
            </a:r>
            <a:r>
              <a:rPr spc="5" dirty="0"/>
              <a:t> </a:t>
            </a:r>
            <a:r>
              <a:rPr spc="145" dirty="0"/>
              <a:t>PROCESS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370395" y="1365503"/>
            <a:ext cx="5085715" cy="4124325"/>
            <a:chOff x="370395" y="1365503"/>
            <a:chExt cx="5085715" cy="4124325"/>
          </a:xfrm>
        </p:grpSpPr>
        <p:sp>
          <p:nvSpPr>
            <p:cNvPr id="4" name="object 4"/>
            <p:cNvSpPr/>
            <p:nvPr/>
          </p:nvSpPr>
          <p:spPr>
            <a:xfrm>
              <a:off x="384048" y="1781555"/>
              <a:ext cx="2905125" cy="3438525"/>
            </a:xfrm>
            <a:custGeom>
              <a:avLst/>
              <a:gdLst/>
              <a:ahLst/>
              <a:cxnLst/>
              <a:rect l="l" t="t" r="r" b="b"/>
              <a:pathLst>
                <a:path w="2905125" h="3438525">
                  <a:moveTo>
                    <a:pt x="1920239" y="513588"/>
                  </a:moveTo>
                  <a:lnTo>
                    <a:pt x="2375535" y="0"/>
                  </a:lnTo>
                  <a:lnTo>
                    <a:pt x="2904743" y="0"/>
                  </a:lnTo>
                </a:path>
                <a:path w="2905125" h="3438525">
                  <a:moveTo>
                    <a:pt x="2575560" y="2120646"/>
                  </a:moveTo>
                  <a:lnTo>
                    <a:pt x="2574710" y="2168942"/>
                  </a:lnTo>
                  <a:lnTo>
                    <a:pt x="2572182" y="2216801"/>
                  </a:lnTo>
                  <a:lnTo>
                    <a:pt x="2568003" y="2264193"/>
                  </a:lnTo>
                  <a:lnTo>
                    <a:pt x="2562203" y="2311087"/>
                  </a:lnTo>
                  <a:lnTo>
                    <a:pt x="2554811" y="2357454"/>
                  </a:lnTo>
                  <a:lnTo>
                    <a:pt x="2545856" y="2403264"/>
                  </a:lnTo>
                  <a:lnTo>
                    <a:pt x="2535368" y="2448488"/>
                  </a:lnTo>
                  <a:lnTo>
                    <a:pt x="2523374" y="2493096"/>
                  </a:lnTo>
                  <a:lnTo>
                    <a:pt x="2509906" y="2537057"/>
                  </a:lnTo>
                  <a:lnTo>
                    <a:pt x="2494990" y="2580343"/>
                  </a:lnTo>
                  <a:lnTo>
                    <a:pt x="2478658" y="2622922"/>
                  </a:lnTo>
                  <a:lnTo>
                    <a:pt x="2460937" y="2664767"/>
                  </a:lnTo>
                  <a:lnTo>
                    <a:pt x="2441856" y="2705846"/>
                  </a:lnTo>
                  <a:lnTo>
                    <a:pt x="2421446" y="2746130"/>
                  </a:lnTo>
                  <a:lnTo>
                    <a:pt x="2399735" y="2785589"/>
                  </a:lnTo>
                  <a:lnTo>
                    <a:pt x="2376752" y="2824194"/>
                  </a:lnTo>
                  <a:lnTo>
                    <a:pt x="2352526" y="2861914"/>
                  </a:lnTo>
                  <a:lnTo>
                    <a:pt x="2327087" y="2898721"/>
                  </a:lnTo>
                  <a:lnTo>
                    <a:pt x="2300462" y="2934583"/>
                  </a:lnTo>
                  <a:lnTo>
                    <a:pt x="2272683" y="2969472"/>
                  </a:lnTo>
                  <a:lnTo>
                    <a:pt x="2243777" y="3003357"/>
                  </a:lnTo>
                  <a:lnTo>
                    <a:pt x="2213774" y="3036209"/>
                  </a:lnTo>
                  <a:lnTo>
                    <a:pt x="2182702" y="3067998"/>
                  </a:lnTo>
                  <a:lnTo>
                    <a:pt x="2150592" y="3098694"/>
                  </a:lnTo>
                  <a:lnTo>
                    <a:pt x="2117471" y="3128268"/>
                  </a:lnTo>
                  <a:lnTo>
                    <a:pt x="2083370" y="3156689"/>
                  </a:lnTo>
                  <a:lnTo>
                    <a:pt x="2048316" y="3183928"/>
                  </a:lnTo>
                  <a:lnTo>
                    <a:pt x="2012341" y="3209955"/>
                  </a:lnTo>
                  <a:lnTo>
                    <a:pt x="1975471" y="3234741"/>
                  </a:lnTo>
                  <a:lnTo>
                    <a:pt x="1937737" y="3258255"/>
                  </a:lnTo>
                  <a:lnTo>
                    <a:pt x="1899168" y="3280468"/>
                  </a:lnTo>
                  <a:lnTo>
                    <a:pt x="1859792" y="3301350"/>
                  </a:lnTo>
                  <a:lnTo>
                    <a:pt x="1819640" y="3320871"/>
                  </a:lnTo>
                  <a:lnTo>
                    <a:pt x="1778739" y="3339001"/>
                  </a:lnTo>
                  <a:lnTo>
                    <a:pt x="1737119" y="3355712"/>
                  </a:lnTo>
                  <a:lnTo>
                    <a:pt x="1694809" y="3370972"/>
                  </a:lnTo>
                  <a:lnTo>
                    <a:pt x="1651839" y="3384752"/>
                  </a:lnTo>
                  <a:lnTo>
                    <a:pt x="1608237" y="3397022"/>
                  </a:lnTo>
                  <a:lnTo>
                    <a:pt x="1564032" y="3407753"/>
                  </a:lnTo>
                  <a:lnTo>
                    <a:pt x="1519254" y="3416915"/>
                  </a:lnTo>
                  <a:lnTo>
                    <a:pt x="1473931" y="3424478"/>
                  </a:lnTo>
                  <a:lnTo>
                    <a:pt x="1428094" y="3430412"/>
                  </a:lnTo>
                  <a:lnTo>
                    <a:pt x="1381770" y="3434687"/>
                  </a:lnTo>
                  <a:lnTo>
                    <a:pt x="1334989" y="3437275"/>
                  </a:lnTo>
                  <a:lnTo>
                    <a:pt x="1287780" y="3438144"/>
                  </a:lnTo>
                  <a:lnTo>
                    <a:pt x="1240569" y="3437275"/>
                  </a:lnTo>
                  <a:lnTo>
                    <a:pt x="1193786" y="3434687"/>
                  </a:lnTo>
                  <a:lnTo>
                    <a:pt x="1147461" y="3430412"/>
                  </a:lnTo>
                  <a:lnTo>
                    <a:pt x="1101622" y="3424478"/>
                  </a:lnTo>
                  <a:lnTo>
                    <a:pt x="1056298" y="3416915"/>
                  </a:lnTo>
                  <a:lnTo>
                    <a:pt x="1011519" y="3407753"/>
                  </a:lnTo>
                  <a:lnTo>
                    <a:pt x="967314" y="3397022"/>
                  </a:lnTo>
                  <a:lnTo>
                    <a:pt x="923711" y="3384752"/>
                  </a:lnTo>
                  <a:lnTo>
                    <a:pt x="880740" y="3370972"/>
                  </a:lnTo>
                  <a:lnTo>
                    <a:pt x="838430" y="3355712"/>
                  </a:lnTo>
                  <a:lnTo>
                    <a:pt x="796809" y="3339001"/>
                  </a:lnTo>
                  <a:lnTo>
                    <a:pt x="755908" y="3320871"/>
                  </a:lnTo>
                  <a:lnTo>
                    <a:pt x="715755" y="3301350"/>
                  </a:lnTo>
                  <a:lnTo>
                    <a:pt x="676380" y="3280468"/>
                  </a:lnTo>
                  <a:lnTo>
                    <a:pt x="637810" y="3258255"/>
                  </a:lnTo>
                  <a:lnTo>
                    <a:pt x="600077" y="3234741"/>
                  </a:lnTo>
                  <a:lnTo>
                    <a:pt x="563207" y="3209955"/>
                  </a:lnTo>
                  <a:lnTo>
                    <a:pt x="527232" y="3183928"/>
                  </a:lnTo>
                  <a:lnTo>
                    <a:pt x="492179" y="3156689"/>
                  </a:lnTo>
                  <a:lnTo>
                    <a:pt x="458078" y="3128268"/>
                  </a:lnTo>
                  <a:lnTo>
                    <a:pt x="424957" y="3098694"/>
                  </a:lnTo>
                  <a:lnTo>
                    <a:pt x="392847" y="3067998"/>
                  </a:lnTo>
                  <a:lnTo>
                    <a:pt x="361776" y="3036209"/>
                  </a:lnTo>
                  <a:lnTo>
                    <a:pt x="331773" y="3003357"/>
                  </a:lnTo>
                  <a:lnTo>
                    <a:pt x="302868" y="2969472"/>
                  </a:lnTo>
                  <a:lnTo>
                    <a:pt x="275089" y="2934583"/>
                  </a:lnTo>
                  <a:lnTo>
                    <a:pt x="248465" y="2898721"/>
                  </a:lnTo>
                  <a:lnTo>
                    <a:pt x="223026" y="2861914"/>
                  </a:lnTo>
                  <a:lnTo>
                    <a:pt x="198801" y="2824194"/>
                  </a:lnTo>
                  <a:lnTo>
                    <a:pt x="175818" y="2785589"/>
                  </a:lnTo>
                  <a:lnTo>
                    <a:pt x="154108" y="2746130"/>
                  </a:lnTo>
                  <a:lnTo>
                    <a:pt x="133698" y="2705846"/>
                  </a:lnTo>
                  <a:lnTo>
                    <a:pt x="114618" y="2664767"/>
                  </a:lnTo>
                  <a:lnTo>
                    <a:pt x="96898" y="2622922"/>
                  </a:lnTo>
                  <a:lnTo>
                    <a:pt x="80566" y="2580343"/>
                  </a:lnTo>
                  <a:lnTo>
                    <a:pt x="65651" y="2537057"/>
                  </a:lnTo>
                  <a:lnTo>
                    <a:pt x="52183" y="2493096"/>
                  </a:lnTo>
                  <a:lnTo>
                    <a:pt x="40190" y="2448488"/>
                  </a:lnTo>
                  <a:lnTo>
                    <a:pt x="29702" y="2403264"/>
                  </a:lnTo>
                  <a:lnTo>
                    <a:pt x="20747" y="2357454"/>
                  </a:lnTo>
                  <a:lnTo>
                    <a:pt x="13356" y="2311087"/>
                  </a:lnTo>
                  <a:lnTo>
                    <a:pt x="7556" y="2264193"/>
                  </a:lnTo>
                  <a:lnTo>
                    <a:pt x="3377" y="2216801"/>
                  </a:lnTo>
                  <a:lnTo>
                    <a:pt x="849" y="2168942"/>
                  </a:lnTo>
                  <a:lnTo>
                    <a:pt x="0" y="2120646"/>
                  </a:lnTo>
                  <a:lnTo>
                    <a:pt x="849" y="2072349"/>
                  </a:lnTo>
                  <a:lnTo>
                    <a:pt x="3377" y="2024490"/>
                  </a:lnTo>
                  <a:lnTo>
                    <a:pt x="7556" y="1977098"/>
                  </a:lnTo>
                  <a:lnTo>
                    <a:pt x="13356" y="1930204"/>
                  </a:lnTo>
                  <a:lnTo>
                    <a:pt x="20747" y="1883837"/>
                  </a:lnTo>
                  <a:lnTo>
                    <a:pt x="29702" y="1838027"/>
                  </a:lnTo>
                  <a:lnTo>
                    <a:pt x="40190" y="1792803"/>
                  </a:lnTo>
                  <a:lnTo>
                    <a:pt x="52183" y="1748195"/>
                  </a:lnTo>
                  <a:lnTo>
                    <a:pt x="65651" y="1704234"/>
                  </a:lnTo>
                  <a:lnTo>
                    <a:pt x="80566" y="1660948"/>
                  </a:lnTo>
                  <a:lnTo>
                    <a:pt x="96898" y="1618369"/>
                  </a:lnTo>
                  <a:lnTo>
                    <a:pt x="114618" y="1576524"/>
                  </a:lnTo>
                  <a:lnTo>
                    <a:pt x="133698" y="1535445"/>
                  </a:lnTo>
                  <a:lnTo>
                    <a:pt x="154108" y="1495161"/>
                  </a:lnTo>
                  <a:lnTo>
                    <a:pt x="175818" y="1455702"/>
                  </a:lnTo>
                  <a:lnTo>
                    <a:pt x="198801" y="1417097"/>
                  </a:lnTo>
                  <a:lnTo>
                    <a:pt x="223026" y="1379377"/>
                  </a:lnTo>
                  <a:lnTo>
                    <a:pt x="248465" y="1342570"/>
                  </a:lnTo>
                  <a:lnTo>
                    <a:pt x="275089" y="1306708"/>
                  </a:lnTo>
                  <a:lnTo>
                    <a:pt x="302868" y="1271819"/>
                  </a:lnTo>
                  <a:lnTo>
                    <a:pt x="331773" y="1237934"/>
                  </a:lnTo>
                  <a:lnTo>
                    <a:pt x="361776" y="1205082"/>
                  </a:lnTo>
                  <a:lnTo>
                    <a:pt x="392847" y="1173293"/>
                  </a:lnTo>
                  <a:lnTo>
                    <a:pt x="424957" y="1142597"/>
                  </a:lnTo>
                  <a:lnTo>
                    <a:pt x="458078" y="1113023"/>
                  </a:lnTo>
                  <a:lnTo>
                    <a:pt x="492179" y="1084602"/>
                  </a:lnTo>
                  <a:lnTo>
                    <a:pt x="527232" y="1057363"/>
                  </a:lnTo>
                  <a:lnTo>
                    <a:pt x="563207" y="1031336"/>
                  </a:lnTo>
                  <a:lnTo>
                    <a:pt x="600077" y="1006550"/>
                  </a:lnTo>
                  <a:lnTo>
                    <a:pt x="637810" y="983036"/>
                  </a:lnTo>
                  <a:lnTo>
                    <a:pt x="676380" y="960823"/>
                  </a:lnTo>
                  <a:lnTo>
                    <a:pt x="715755" y="939941"/>
                  </a:lnTo>
                  <a:lnTo>
                    <a:pt x="755908" y="920420"/>
                  </a:lnTo>
                  <a:lnTo>
                    <a:pt x="796809" y="902290"/>
                  </a:lnTo>
                  <a:lnTo>
                    <a:pt x="838430" y="885579"/>
                  </a:lnTo>
                  <a:lnTo>
                    <a:pt x="880740" y="870319"/>
                  </a:lnTo>
                  <a:lnTo>
                    <a:pt x="923711" y="856539"/>
                  </a:lnTo>
                  <a:lnTo>
                    <a:pt x="967314" y="844269"/>
                  </a:lnTo>
                  <a:lnTo>
                    <a:pt x="1011519" y="833538"/>
                  </a:lnTo>
                  <a:lnTo>
                    <a:pt x="1056298" y="824376"/>
                  </a:lnTo>
                  <a:lnTo>
                    <a:pt x="1101622" y="816813"/>
                  </a:lnTo>
                  <a:lnTo>
                    <a:pt x="1147461" y="810879"/>
                  </a:lnTo>
                  <a:lnTo>
                    <a:pt x="1193786" y="806604"/>
                  </a:lnTo>
                  <a:lnTo>
                    <a:pt x="1240569" y="804016"/>
                  </a:lnTo>
                  <a:lnTo>
                    <a:pt x="1287780" y="803148"/>
                  </a:lnTo>
                  <a:lnTo>
                    <a:pt x="1334989" y="804016"/>
                  </a:lnTo>
                  <a:lnTo>
                    <a:pt x="1381770" y="806604"/>
                  </a:lnTo>
                  <a:lnTo>
                    <a:pt x="1428094" y="810879"/>
                  </a:lnTo>
                  <a:lnTo>
                    <a:pt x="1473931" y="816813"/>
                  </a:lnTo>
                  <a:lnTo>
                    <a:pt x="1519254" y="824376"/>
                  </a:lnTo>
                  <a:lnTo>
                    <a:pt x="1564032" y="833538"/>
                  </a:lnTo>
                  <a:lnTo>
                    <a:pt x="1608237" y="844269"/>
                  </a:lnTo>
                  <a:lnTo>
                    <a:pt x="1651839" y="856539"/>
                  </a:lnTo>
                  <a:lnTo>
                    <a:pt x="1694809" y="870319"/>
                  </a:lnTo>
                  <a:lnTo>
                    <a:pt x="1737119" y="885579"/>
                  </a:lnTo>
                  <a:lnTo>
                    <a:pt x="1778739" y="902290"/>
                  </a:lnTo>
                  <a:lnTo>
                    <a:pt x="1819640" y="920420"/>
                  </a:lnTo>
                  <a:lnTo>
                    <a:pt x="1859792" y="939941"/>
                  </a:lnTo>
                  <a:lnTo>
                    <a:pt x="1899168" y="960823"/>
                  </a:lnTo>
                  <a:lnTo>
                    <a:pt x="1937737" y="983036"/>
                  </a:lnTo>
                  <a:lnTo>
                    <a:pt x="1975471" y="1006550"/>
                  </a:lnTo>
                  <a:lnTo>
                    <a:pt x="2012341" y="1031336"/>
                  </a:lnTo>
                  <a:lnTo>
                    <a:pt x="2048316" y="1057363"/>
                  </a:lnTo>
                  <a:lnTo>
                    <a:pt x="2083370" y="1084602"/>
                  </a:lnTo>
                  <a:lnTo>
                    <a:pt x="2117471" y="1113023"/>
                  </a:lnTo>
                  <a:lnTo>
                    <a:pt x="2150592" y="1142597"/>
                  </a:lnTo>
                  <a:lnTo>
                    <a:pt x="2182702" y="1173293"/>
                  </a:lnTo>
                  <a:lnTo>
                    <a:pt x="2213774" y="1205082"/>
                  </a:lnTo>
                  <a:lnTo>
                    <a:pt x="2243777" y="1237934"/>
                  </a:lnTo>
                  <a:lnTo>
                    <a:pt x="2272683" y="1271819"/>
                  </a:lnTo>
                  <a:lnTo>
                    <a:pt x="2300462" y="1306708"/>
                  </a:lnTo>
                  <a:lnTo>
                    <a:pt x="2327087" y="1342570"/>
                  </a:lnTo>
                  <a:lnTo>
                    <a:pt x="2352526" y="1379377"/>
                  </a:lnTo>
                  <a:lnTo>
                    <a:pt x="2376752" y="1417097"/>
                  </a:lnTo>
                  <a:lnTo>
                    <a:pt x="2399735" y="1455702"/>
                  </a:lnTo>
                  <a:lnTo>
                    <a:pt x="2421446" y="1495161"/>
                  </a:lnTo>
                  <a:lnTo>
                    <a:pt x="2441856" y="1535445"/>
                  </a:lnTo>
                  <a:lnTo>
                    <a:pt x="2460937" y="1576524"/>
                  </a:lnTo>
                  <a:lnTo>
                    <a:pt x="2478658" y="1618369"/>
                  </a:lnTo>
                  <a:lnTo>
                    <a:pt x="2494990" y="1660948"/>
                  </a:lnTo>
                  <a:lnTo>
                    <a:pt x="2509906" y="1704234"/>
                  </a:lnTo>
                  <a:lnTo>
                    <a:pt x="2523374" y="1748195"/>
                  </a:lnTo>
                  <a:lnTo>
                    <a:pt x="2535368" y="1792803"/>
                  </a:lnTo>
                  <a:lnTo>
                    <a:pt x="2545856" y="1838027"/>
                  </a:lnTo>
                  <a:lnTo>
                    <a:pt x="2554811" y="1883837"/>
                  </a:lnTo>
                  <a:lnTo>
                    <a:pt x="2562203" y="1930204"/>
                  </a:lnTo>
                  <a:lnTo>
                    <a:pt x="2568003" y="1977098"/>
                  </a:lnTo>
                  <a:lnTo>
                    <a:pt x="2572182" y="2024490"/>
                  </a:lnTo>
                  <a:lnTo>
                    <a:pt x="2574710" y="2072349"/>
                  </a:lnTo>
                  <a:lnTo>
                    <a:pt x="2575560" y="2120646"/>
                  </a:lnTo>
                  <a:close/>
                </a:path>
              </a:pathLst>
            </a:custGeom>
            <a:ln w="26750">
              <a:solidFill>
                <a:srgbClr val="767676"/>
              </a:solidFill>
              <a:prstDash val="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095500" y="2561843"/>
              <a:ext cx="134620" cy="388620"/>
            </a:xfrm>
            <a:custGeom>
              <a:avLst/>
              <a:gdLst/>
              <a:ahLst/>
              <a:cxnLst/>
              <a:rect l="l" t="t" r="r" b="b"/>
              <a:pathLst>
                <a:path w="134619" h="388619">
                  <a:moveTo>
                    <a:pt x="134112" y="0"/>
                  </a:moveTo>
                  <a:lnTo>
                    <a:pt x="0" y="388619"/>
                  </a:lnTo>
                </a:path>
              </a:pathLst>
            </a:custGeom>
            <a:ln w="85724">
              <a:solidFill>
                <a:srgbClr val="008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710687" y="3874388"/>
              <a:ext cx="411480" cy="22860"/>
            </a:xfrm>
            <a:custGeom>
              <a:avLst/>
              <a:gdLst/>
              <a:ahLst/>
              <a:cxnLst/>
              <a:rect l="l" t="t" r="r" b="b"/>
              <a:pathLst>
                <a:path w="411480" h="22860">
                  <a:moveTo>
                    <a:pt x="0" y="22352"/>
                  </a:moveTo>
                  <a:lnTo>
                    <a:pt x="411480" y="0"/>
                  </a:lnTo>
                </a:path>
              </a:pathLst>
            </a:custGeom>
            <a:ln w="85725">
              <a:solidFill>
                <a:srgbClr val="D7D7D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141219" y="4847844"/>
              <a:ext cx="157480" cy="396240"/>
            </a:xfrm>
            <a:custGeom>
              <a:avLst/>
              <a:gdLst/>
              <a:ahLst/>
              <a:cxnLst/>
              <a:rect l="l" t="t" r="r" b="b"/>
              <a:pathLst>
                <a:path w="157480" h="396239">
                  <a:moveTo>
                    <a:pt x="0" y="0"/>
                  </a:moveTo>
                  <a:lnTo>
                    <a:pt x="156972" y="396239"/>
                  </a:lnTo>
                </a:path>
              </a:pathLst>
            </a:custGeom>
            <a:ln w="85724">
              <a:solidFill>
                <a:srgbClr val="D7D7D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34340" y="2694431"/>
              <a:ext cx="2415540" cy="2467356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37331" y="3755136"/>
              <a:ext cx="225552" cy="23012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5112" y="2316606"/>
              <a:ext cx="2702052" cy="3172714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282696" y="2197607"/>
              <a:ext cx="88391" cy="89915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3197352" y="1365516"/>
              <a:ext cx="512445" cy="820419"/>
            </a:xfrm>
            <a:custGeom>
              <a:avLst/>
              <a:gdLst/>
              <a:ahLst/>
              <a:cxnLst/>
              <a:rect l="l" t="t" r="r" b="b"/>
              <a:pathLst>
                <a:path w="512445" h="820419">
                  <a:moveTo>
                    <a:pt x="47244" y="795388"/>
                  </a:moveTo>
                  <a:lnTo>
                    <a:pt x="23495" y="771131"/>
                  </a:lnTo>
                  <a:lnTo>
                    <a:pt x="14300" y="773125"/>
                  </a:lnTo>
                  <a:lnTo>
                    <a:pt x="6832" y="778395"/>
                  </a:lnTo>
                  <a:lnTo>
                    <a:pt x="1828" y="786155"/>
                  </a:lnTo>
                  <a:lnTo>
                    <a:pt x="38" y="795388"/>
                  </a:lnTo>
                  <a:lnTo>
                    <a:pt x="0" y="795642"/>
                  </a:lnTo>
                  <a:lnTo>
                    <a:pt x="1816" y="804887"/>
                  </a:lnTo>
                  <a:lnTo>
                    <a:pt x="1866" y="805116"/>
                  </a:lnTo>
                  <a:lnTo>
                    <a:pt x="6832" y="812647"/>
                  </a:lnTo>
                  <a:lnTo>
                    <a:pt x="6946" y="812825"/>
                  </a:lnTo>
                  <a:lnTo>
                    <a:pt x="14465" y="818007"/>
                  </a:lnTo>
                  <a:lnTo>
                    <a:pt x="23749" y="819899"/>
                  </a:lnTo>
                  <a:lnTo>
                    <a:pt x="32499" y="818007"/>
                  </a:lnTo>
                  <a:lnTo>
                    <a:pt x="32804" y="818007"/>
                  </a:lnTo>
                  <a:lnTo>
                    <a:pt x="40398" y="812647"/>
                  </a:lnTo>
                  <a:lnTo>
                    <a:pt x="45402" y="804887"/>
                  </a:lnTo>
                  <a:lnTo>
                    <a:pt x="47193" y="795642"/>
                  </a:lnTo>
                  <a:lnTo>
                    <a:pt x="47244" y="795388"/>
                  </a:lnTo>
                  <a:close/>
                </a:path>
                <a:path w="512445" h="820419">
                  <a:moveTo>
                    <a:pt x="512051" y="23431"/>
                  </a:moveTo>
                  <a:lnTo>
                    <a:pt x="510159" y="14211"/>
                  </a:lnTo>
                  <a:lnTo>
                    <a:pt x="504786" y="6540"/>
                  </a:lnTo>
                  <a:lnTo>
                    <a:pt x="497166" y="1676"/>
                  </a:lnTo>
                  <a:lnTo>
                    <a:pt x="488251" y="0"/>
                  </a:lnTo>
                  <a:lnTo>
                    <a:pt x="479044" y="1892"/>
                  </a:lnTo>
                  <a:lnTo>
                    <a:pt x="471360" y="7277"/>
                  </a:lnTo>
                  <a:lnTo>
                    <a:pt x="466496" y="14935"/>
                  </a:lnTo>
                  <a:lnTo>
                    <a:pt x="464896" y="23431"/>
                  </a:lnTo>
                  <a:lnTo>
                    <a:pt x="464820" y="23850"/>
                  </a:lnTo>
                  <a:lnTo>
                    <a:pt x="466725" y="33007"/>
                  </a:lnTo>
                  <a:lnTo>
                    <a:pt x="472084" y="40690"/>
                  </a:lnTo>
                  <a:lnTo>
                    <a:pt x="479691" y="45554"/>
                  </a:lnTo>
                  <a:lnTo>
                    <a:pt x="488556" y="47231"/>
                  </a:lnTo>
                  <a:lnTo>
                    <a:pt x="497840" y="45326"/>
                  </a:lnTo>
                  <a:lnTo>
                    <a:pt x="505510" y="39966"/>
                  </a:lnTo>
                  <a:lnTo>
                    <a:pt x="510374" y="32346"/>
                  </a:lnTo>
                  <a:lnTo>
                    <a:pt x="511975" y="23850"/>
                  </a:lnTo>
                  <a:lnTo>
                    <a:pt x="512051" y="23431"/>
                  </a:lnTo>
                  <a:close/>
                </a:path>
              </a:pathLst>
            </a:custGeom>
            <a:solidFill>
              <a:srgbClr val="044B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811531" y="1386871"/>
              <a:ext cx="88429" cy="89872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4887467" y="1365503"/>
              <a:ext cx="568325" cy="358140"/>
            </a:xfrm>
            <a:custGeom>
              <a:avLst/>
              <a:gdLst/>
              <a:ahLst/>
              <a:cxnLst/>
              <a:rect l="l" t="t" r="r" b="b"/>
              <a:pathLst>
                <a:path w="568325" h="358139">
                  <a:moveTo>
                    <a:pt x="391795" y="0"/>
                  </a:moveTo>
                  <a:lnTo>
                    <a:pt x="353756" y="4570"/>
                  </a:lnTo>
                  <a:lnTo>
                    <a:pt x="285728" y="37665"/>
                  </a:lnTo>
                  <a:lnTo>
                    <a:pt x="258191" y="65024"/>
                  </a:lnTo>
                  <a:lnTo>
                    <a:pt x="237083" y="86653"/>
                  </a:lnTo>
                  <a:lnTo>
                    <a:pt x="212677" y="103854"/>
                  </a:lnTo>
                  <a:lnTo>
                    <a:pt x="185628" y="116244"/>
                  </a:lnTo>
                  <a:lnTo>
                    <a:pt x="156591" y="123444"/>
                  </a:lnTo>
                  <a:lnTo>
                    <a:pt x="0" y="147700"/>
                  </a:lnTo>
                  <a:lnTo>
                    <a:pt x="0" y="210438"/>
                  </a:lnTo>
                  <a:lnTo>
                    <a:pt x="151130" y="233807"/>
                  </a:lnTo>
                  <a:lnTo>
                    <a:pt x="211963" y="255222"/>
                  </a:lnTo>
                  <a:lnTo>
                    <a:pt x="261747" y="296925"/>
                  </a:lnTo>
                  <a:lnTo>
                    <a:pt x="297074" y="328543"/>
                  </a:lnTo>
                  <a:lnTo>
                    <a:pt x="337862" y="348864"/>
                  </a:lnTo>
                  <a:lnTo>
                    <a:pt x="381761" y="357727"/>
                  </a:lnTo>
                  <a:lnTo>
                    <a:pt x="426423" y="354969"/>
                  </a:lnTo>
                  <a:lnTo>
                    <a:pt x="469497" y="340429"/>
                  </a:lnTo>
                  <a:lnTo>
                    <a:pt x="508635" y="313944"/>
                  </a:lnTo>
                  <a:lnTo>
                    <a:pt x="535443" y="283823"/>
                  </a:lnTo>
                  <a:lnTo>
                    <a:pt x="554704" y="248713"/>
                  </a:lnTo>
                  <a:lnTo>
                    <a:pt x="565820" y="210056"/>
                  </a:lnTo>
                  <a:lnTo>
                    <a:pt x="568198" y="169291"/>
                  </a:lnTo>
                  <a:lnTo>
                    <a:pt x="559584" y="123669"/>
                  </a:lnTo>
                  <a:lnTo>
                    <a:pt x="540610" y="83039"/>
                  </a:lnTo>
                  <a:lnTo>
                    <a:pt x="512810" y="48879"/>
                  </a:lnTo>
                  <a:lnTo>
                    <a:pt x="477717" y="22667"/>
                  </a:lnTo>
                  <a:lnTo>
                    <a:pt x="436867" y="5881"/>
                  </a:lnTo>
                  <a:lnTo>
                    <a:pt x="391795" y="0"/>
                  </a:lnTo>
                  <a:close/>
                </a:path>
              </a:pathLst>
            </a:custGeom>
            <a:solidFill>
              <a:srgbClr val="DBDD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126736" y="1389887"/>
              <a:ext cx="300355" cy="306705"/>
            </a:xfrm>
            <a:custGeom>
              <a:avLst/>
              <a:gdLst/>
              <a:ahLst/>
              <a:cxnLst/>
              <a:rect l="l" t="t" r="r" b="b"/>
              <a:pathLst>
                <a:path w="300354" h="306705">
                  <a:moveTo>
                    <a:pt x="150113" y="0"/>
                  </a:moveTo>
                  <a:lnTo>
                    <a:pt x="102656" y="7808"/>
                  </a:lnTo>
                  <a:lnTo>
                    <a:pt x="61447" y="29553"/>
                  </a:lnTo>
                  <a:lnTo>
                    <a:pt x="28955" y="62709"/>
                  </a:lnTo>
                  <a:lnTo>
                    <a:pt x="7650" y="104753"/>
                  </a:lnTo>
                  <a:lnTo>
                    <a:pt x="0" y="153162"/>
                  </a:lnTo>
                  <a:lnTo>
                    <a:pt x="7650" y="201570"/>
                  </a:lnTo>
                  <a:lnTo>
                    <a:pt x="28955" y="243614"/>
                  </a:lnTo>
                  <a:lnTo>
                    <a:pt x="61447" y="276770"/>
                  </a:lnTo>
                  <a:lnTo>
                    <a:pt x="102656" y="298515"/>
                  </a:lnTo>
                  <a:lnTo>
                    <a:pt x="150113" y="306324"/>
                  </a:lnTo>
                  <a:lnTo>
                    <a:pt x="197571" y="298515"/>
                  </a:lnTo>
                  <a:lnTo>
                    <a:pt x="238780" y="276770"/>
                  </a:lnTo>
                  <a:lnTo>
                    <a:pt x="271272" y="243614"/>
                  </a:lnTo>
                  <a:lnTo>
                    <a:pt x="292577" y="201570"/>
                  </a:lnTo>
                  <a:lnTo>
                    <a:pt x="300227" y="153162"/>
                  </a:lnTo>
                  <a:lnTo>
                    <a:pt x="292577" y="104753"/>
                  </a:lnTo>
                  <a:lnTo>
                    <a:pt x="271272" y="62709"/>
                  </a:lnTo>
                  <a:lnTo>
                    <a:pt x="238780" y="29553"/>
                  </a:lnTo>
                  <a:lnTo>
                    <a:pt x="197571" y="7808"/>
                  </a:lnTo>
                  <a:lnTo>
                    <a:pt x="15011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126736" y="1389887"/>
              <a:ext cx="300355" cy="306705"/>
            </a:xfrm>
            <a:custGeom>
              <a:avLst/>
              <a:gdLst/>
              <a:ahLst/>
              <a:cxnLst/>
              <a:rect l="l" t="t" r="r" b="b"/>
              <a:pathLst>
                <a:path w="300354" h="306705">
                  <a:moveTo>
                    <a:pt x="300227" y="153162"/>
                  </a:moveTo>
                  <a:lnTo>
                    <a:pt x="292577" y="201570"/>
                  </a:lnTo>
                  <a:lnTo>
                    <a:pt x="271272" y="243614"/>
                  </a:lnTo>
                  <a:lnTo>
                    <a:pt x="238780" y="276770"/>
                  </a:lnTo>
                  <a:lnTo>
                    <a:pt x="197571" y="298515"/>
                  </a:lnTo>
                  <a:lnTo>
                    <a:pt x="150113" y="306324"/>
                  </a:lnTo>
                  <a:lnTo>
                    <a:pt x="102656" y="298515"/>
                  </a:lnTo>
                  <a:lnTo>
                    <a:pt x="61447" y="276770"/>
                  </a:lnTo>
                  <a:lnTo>
                    <a:pt x="28955" y="243614"/>
                  </a:lnTo>
                  <a:lnTo>
                    <a:pt x="7650" y="201570"/>
                  </a:lnTo>
                  <a:lnTo>
                    <a:pt x="0" y="153162"/>
                  </a:lnTo>
                  <a:lnTo>
                    <a:pt x="7650" y="104753"/>
                  </a:lnTo>
                  <a:lnTo>
                    <a:pt x="28955" y="62709"/>
                  </a:lnTo>
                  <a:lnTo>
                    <a:pt x="61447" y="29553"/>
                  </a:lnTo>
                  <a:lnTo>
                    <a:pt x="102656" y="7808"/>
                  </a:lnTo>
                  <a:lnTo>
                    <a:pt x="150113" y="0"/>
                  </a:lnTo>
                  <a:lnTo>
                    <a:pt x="197571" y="7808"/>
                  </a:lnTo>
                  <a:lnTo>
                    <a:pt x="238780" y="29553"/>
                  </a:lnTo>
                  <a:lnTo>
                    <a:pt x="271272" y="62709"/>
                  </a:lnTo>
                  <a:lnTo>
                    <a:pt x="292577" y="104753"/>
                  </a:lnTo>
                  <a:lnTo>
                    <a:pt x="300227" y="153162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496056" y="1647443"/>
              <a:ext cx="1670685" cy="696595"/>
            </a:xfrm>
            <a:custGeom>
              <a:avLst/>
              <a:gdLst/>
              <a:ahLst/>
              <a:cxnLst/>
              <a:rect l="l" t="t" r="r" b="b"/>
              <a:pathLst>
                <a:path w="1670685" h="696594">
                  <a:moveTo>
                    <a:pt x="1353312" y="0"/>
                  </a:moveTo>
                  <a:lnTo>
                    <a:pt x="316992" y="0"/>
                  </a:lnTo>
                  <a:lnTo>
                    <a:pt x="270220" y="3779"/>
                  </a:lnTo>
                  <a:lnTo>
                    <a:pt x="225556" y="14757"/>
                  </a:lnTo>
                  <a:lnTo>
                    <a:pt x="183493" y="32393"/>
                  </a:lnTo>
                  <a:lnTo>
                    <a:pt x="144526" y="56146"/>
                  </a:lnTo>
                  <a:lnTo>
                    <a:pt x="109150" y="85474"/>
                  </a:lnTo>
                  <a:lnTo>
                    <a:pt x="77860" y="119837"/>
                  </a:lnTo>
                  <a:lnTo>
                    <a:pt x="51149" y="158693"/>
                  </a:lnTo>
                  <a:lnTo>
                    <a:pt x="29513" y="201502"/>
                  </a:lnTo>
                  <a:lnTo>
                    <a:pt x="13446" y="247722"/>
                  </a:lnTo>
                  <a:lnTo>
                    <a:pt x="3444" y="296813"/>
                  </a:lnTo>
                  <a:lnTo>
                    <a:pt x="0" y="348233"/>
                  </a:lnTo>
                  <a:lnTo>
                    <a:pt x="3444" y="399625"/>
                  </a:lnTo>
                  <a:lnTo>
                    <a:pt x="13446" y="448698"/>
                  </a:lnTo>
                  <a:lnTo>
                    <a:pt x="29513" y="494910"/>
                  </a:lnTo>
                  <a:lnTo>
                    <a:pt x="51149" y="537718"/>
                  </a:lnTo>
                  <a:lnTo>
                    <a:pt x="77860" y="576579"/>
                  </a:lnTo>
                  <a:lnTo>
                    <a:pt x="109150" y="610950"/>
                  </a:lnTo>
                  <a:lnTo>
                    <a:pt x="144526" y="640289"/>
                  </a:lnTo>
                  <a:lnTo>
                    <a:pt x="183493" y="664053"/>
                  </a:lnTo>
                  <a:lnTo>
                    <a:pt x="225556" y="681699"/>
                  </a:lnTo>
                  <a:lnTo>
                    <a:pt x="270220" y="692685"/>
                  </a:lnTo>
                  <a:lnTo>
                    <a:pt x="316992" y="696467"/>
                  </a:lnTo>
                  <a:lnTo>
                    <a:pt x="1353312" y="696467"/>
                  </a:lnTo>
                  <a:lnTo>
                    <a:pt x="1400083" y="692682"/>
                  </a:lnTo>
                  <a:lnTo>
                    <a:pt x="1444747" y="681689"/>
                  </a:lnTo>
                  <a:lnTo>
                    <a:pt x="1486810" y="664032"/>
                  </a:lnTo>
                  <a:lnTo>
                    <a:pt x="1525777" y="640257"/>
                  </a:lnTo>
                  <a:lnTo>
                    <a:pt x="1561153" y="610907"/>
                  </a:lnTo>
                  <a:lnTo>
                    <a:pt x="1592443" y="576527"/>
                  </a:lnTo>
                  <a:lnTo>
                    <a:pt x="1619154" y="537662"/>
                  </a:lnTo>
                  <a:lnTo>
                    <a:pt x="1640790" y="494855"/>
                  </a:lnTo>
                  <a:lnTo>
                    <a:pt x="1656857" y="448652"/>
                  </a:lnTo>
                  <a:lnTo>
                    <a:pt x="1666859" y="399597"/>
                  </a:lnTo>
                  <a:lnTo>
                    <a:pt x="1670304" y="348233"/>
                  </a:lnTo>
                  <a:lnTo>
                    <a:pt x="1666859" y="296842"/>
                  </a:lnTo>
                  <a:lnTo>
                    <a:pt x="1656857" y="247769"/>
                  </a:lnTo>
                  <a:lnTo>
                    <a:pt x="1640790" y="201557"/>
                  </a:lnTo>
                  <a:lnTo>
                    <a:pt x="1619154" y="158749"/>
                  </a:lnTo>
                  <a:lnTo>
                    <a:pt x="1592443" y="119888"/>
                  </a:lnTo>
                  <a:lnTo>
                    <a:pt x="1561153" y="85517"/>
                  </a:lnTo>
                  <a:lnTo>
                    <a:pt x="1525777" y="56178"/>
                  </a:lnTo>
                  <a:lnTo>
                    <a:pt x="1486810" y="32414"/>
                  </a:lnTo>
                  <a:lnTo>
                    <a:pt x="1444747" y="14768"/>
                  </a:lnTo>
                  <a:lnTo>
                    <a:pt x="1400083" y="3782"/>
                  </a:lnTo>
                  <a:lnTo>
                    <a:pt x="1353312" y="0"/>
                  </a:lnTo>
                  <a:close/>
                </a:path>
              </a:pathLst>
            </a:custGeom>
            <a:solidFill>
              <a:srgbClr val="044B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3540252" y="1685543"/>
              <a:ext cx="1582420" cy="600710"/>
            </a:xfrm>
            <a:custGeom>
              <a:avLst/>
              <a:gdLst/>
              <a:ahLst/>
              <a:cxnLst/>
              <a:rect l="l" t="t" r="r" b="b"/>
              <a:pathLst>
                <a:path w="1582420" h="600710">
                  <a:moveTo>
                    <a:pt x="1281684" y="0"/>
                  </a:moveTo>
                  <a:lnTo>
                    <a:pt x="300227" y="0"/>
                  </a:lnTo>
                  <a:lnTo>
                    <a:pt x="251517" y="3928"/>
                  </a:lnTo>
                  <a:lnTo>
                    <a:pt x="205313" y="15300"/>
                  </a:lnTo>
                  <a:lnTo>
                    <a:pt x="162233" y="33501"/>
                  </a:lnTo>
                  <a:lnTo>
                    <a:pt x="122895" y="57912"/>
                  </a:lnTo>
                  <a:lnTo>
                    <a:pt x="87915" y="87915"/>
                  </a:lnTo>
                  <a:lnTo>
                    <a:pt x="57911" y="122895"/>
                  </a:lnTo>
                  <a:lnTo>
                    <a:pt x="33501" y="162233"/>
                  </a:lnTo>
                  <a:lnTo>
                    <a:pt x="15300" y="205313"/>
                  </a:lnTo>
                  <a:lnTo>
                    <a:pt x="3928" y="251517"/>
                  </a:lnTo>
                  <a:lnTo>
                    <a:pt x="0" y="300227"/>
                  </a:lnTo>
                  <a:lnTo>
                    <a:pt x="3928" y="348938"/>
                  </a:lnTo>
                  <a:lnTo>
                    <a:pt x="15300" y="395142"/>
                  </a:lnTo>
                  <a:lnTo>
                    <a:pt x="33501" y="438222"/>
                  </a:lnTo>
                  <a:lnTo>
                    <a:pt x="57912" y="477560"/>
                  </a:lnTo>
                  <a:lnTo>
                    <a:pt x="87915" y="512540"/>
                  </a:lnTo>
                  <a:lnTo>
                    <a:pt x="122895" y="542544"/>
                  </a:lnTo>
                  <a:lnTo>
                    <a:pt x="162233" y="566954"/>
                  </a:lnTo>
                  <a:lnTo>
                    <a:pt x="205313" y="585155"/>
                  </a:lnTo>
                  <a:lnTo>
                    <a:pt x="251517" y="596527"/>
                  </a:lnTo>
                  <a:lnTo>
                    <a:pt x="300227" y="600455"/>
                  </a:lnTo>
                  <a:lnTo>
                    <a:pt x="1281684" y="600455"/>
                  </a:lnTo>
                  <a:lnTo>
                    <a:pt x="1330394" y="596527"/>
                  </a:lnTo>
                  <a:lnTo>
                    <a:pt x="1376598" y="585155"/>
                  </a:lnTo>
                  <a:lnTo>
                    <a:pt x="1419678" y="566954"/>
                  </a:lnTo>
                  <a:lnTo>
                    <a:pt x="1459016" y="542544"/>
                  </a:lnTo>
                  <a:lnTo>
                    <a:pt x="1493996" y="512540"/>
                  </a:lnTo>
                  <a:lnTo>
                    <a:pt x="1523999" y="477560"/>
                  </a:lnTo>
                  <a:lnTo>
                    <a:pt x="1548410" y="438222"/>
                  </a:lnTo>
                  <a:lnTo>
                    <a:pt x="1566611" y="395142"/>
                  </a:lnTo>
                  <a:lnTo>
                    <a:pt x="1577983" y="348938"/>
                  </a:lnTo>
                  <a:lnTo>
                    <a:pt x="1581912" y="300227"/>
                  </a:lnTo>
                  <a:lnTo>
                    <a:pt x="1577983" y="251517"/>
                  </a:lnTo>
                  <a:lnTo>
                    <a:pt x="1566611" y="205313"/>
                  </a:lnTo>
                  <a:lnTo>
                    <a:pt x="1548410" y="162233"/>
                  </a:lnTo>
                  <a:lnTo>
                    <a:pt x="1524000" y="122895"/>
                  </a:lnTo>
                  <a:lnTo>
                    <a:pt x="1493996" y="87915"/>
                  </a:lnTo>
                  <a:lnTo>
                    <a:pt x="1459016" y="57912"/>
                  </a:lnTo>
                  <a:lnTo>
                    <a:pt x="1419678" y="33501"/>
                  </a:lnTo>
                  <a:lnTo>
                    <a:pt x="1376598" y="15300"/>
                  </a:lnTo>
                  <a:lnTo>
                    <a:pt x="1330394" y="3928"/>
                  </a:lnTo>
                  <a:lnTo>
                    <a:pt x="128168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540252" y="1685543"/>
              <a:ext cx="1582420" cy="600710"/>
            </a:xfrm>
            <a:custGeom>
              <a:avLst/>
              <a:gdLst/>
              <a:ahLst/>
              <a:cxnLst/>
              <a:rect l="l" t="t" r="r" b="b"/>
              <a:pathLst>
                <a:path w="1582420" h="600710">
                  <a:moveTo>
                    <a:pt x="0" y="300227"/>
                  </a:moveTo>
                  <a:lnTo>
                    <a:pt x="3928" y="251517"/>
                  </a:lnTo>
                  <a:lnTo>
                    <a:pt x="15300" y="205313"/>
                  </a:lnTo>
                  <a:lnTo>
                    <a:pt x="33501" y="162233"/>
                  </a:lnTo>
                  <a:lnTo>
                    <a:pt x="57912" y="122895"/>
                  </a:lnTo>
                  <a:lnTo>
                    <a:pt x="87915" y="87915"/>
                  </a:lnTo>
                  <a:lnTo>
                    <a:pt x="122895" y="57911"/>
                  </a:lnTo>
                  <a:lnTo>
                    <a:pt x="162233" y="33501"/>
                  </a:lnTo>
                  <a:lnTo>
                    <a:pt x="205313" y="15300"/>
                  </a:lnTo>
                  <a:lnTo>
                    <a:pt x="251517" y="3928"/>
                  </a:lnTo>
                  <a:lnTo>
                    <a:pt x="300227" y="0"/>
                  </a:lnTo>
                  <a:lnTo>
                    <a:pt x="1281684" y="0"/>
                  </a:lnTo>
                  <a:lnTo>
                    <a:pt x="1330394" y="3928"/>
                  </a:lnTo>
                  <a:lnTo>
                    <a:pt x="1376598" y="15300"/>
                  </a:lnTo>
                  <a:lnTo>
                    <a:pt x="1419678" y="33501"/>
                  </a:lnTo>
                  <a:lnTo>
                    <a:pt x="1459016" y="57912"/>
                  </a:lnTo>
                  <a:lnTo>
                    <a:pt x="1493996" y="87915"/>
                  </a:lnTo>
                  <a:lnTo>
                    <a:pt x="1524000" y="122895"/>
                  </a:lnTo>
                  <a:lnTo>
                    <a:pt x="1548410" y="162233"/>
                  </a:lnTo>
                  <a:lnTo>
                    <a:pt x="1566611" y="205313"/>
                  </a:lnTo>
                  <a:lnTo>
                    <a:pt x="1577983" y="251517"/>
                  </a:lnTo>
                  <a:lnTo>
                    <a:pt x="1581912" y="300227"/>
                  </a:lnTo>
                  <a:lnTo>
                    <a:pt x="1577983" y="348938"/>
                  </a:lnTo>
                  <a:lnTo>
                    <a:pt x="1566611" y="395142"/>
                  </a:lnTo>
                  <a:lnTo>
                    <a:pt x="1548410" y="438222"/>
                  </a:lnTo>
                  <a:lnTo>
                    <a:pt x="1523999" y="477560"/>
                  </a:lnTo>
                  <a:lnTo>
                    <a:pt x="1493996" y="512540"/>
                  </a:lnTo>
                  <a:lnTo>
                    <a:pt x="1459016" y="542544"/>
                  </a:lnTo>
                  <a:lnTo>
                    <a:pt x="1419678" y="566954"/>
                  </a:lnTo>
                  <a:lnTo>
                    <a:pt x="1376598" y="585155"/>
                  </a:lnTo>
                  <a:lnTo>
                    <a:pt x="1330394" y="596527"/>
                  </a:lnTo>
                  <a:lnTo>
                    <a:pt x="1281684" y="600455"/>
                  </a:lnTo>
                  <a:lnTo>
                    <a:pt x="300227" y="600455"/>
                  </a:lnTo>
                  <a:lnTo>
                    <a:pt x="251517" y="596527"/>
                  </a:lnTo>
                  <a:lnTo>
                    <a:pt x="205313" y="585155"/>
                  </a:lnTo>
                  <a:lnTo>
                    <a:pt x="162233" y="566954"/>
                  </a:lnTo>
                  <a:lnTo>
                    <a:pt x="122895" y="542543"/>
                  </a:lnTo>
                  <a:lnTo>
                    <a:pt x="87915" y="512540"/>
                  </a:lnTo>
                  <a:lnTo>
                    <a:pt x="57911" y="477560"/>
                  </a:lnTo>
                  <a:lnTo>
                    <a:pt x="33501" y="438222"/>
                  </a:lnTo>
                  <a:lnTo>
                    <a:pt x="15300" y="395142"/>
                  </a:lnTo>
                  <a:lnTo>
                    <a:pt x="3928" y="348938"/>
                  </a:lnTo>
                  <a:lnTo>
                    <a:pt x="0" y="300227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3260343" y="1435884"/>
              <a:ext cx="523875" cy="666115"/>
            </a:xfrm>
            <a:custGeom>
              <a:avLst/>
              <a:gdLst/>
              <a:ahLst/>
              <a:cxnLst/>
              <a:rect l="l" t="t" r="r" b="b"/>
              <a:pathLst>
                <a:path w="523875" h="666114">
                  <a:moveTo>
                    <a:pt x="272938" y="0"/>
                  </a:moveTo>
                  <a:lnTo>
                    <a:pt x="226991" y="2139"/>
                  </a:lnTo>
                  <a:lnTo>
                    <a:pt x="180847" y="12931"/>
                  </a:lnTo>
                  <a:lnTo>
                    <a:pt x="139052" y="31034"/>
                  </a:lnTo>
                  <a:lnTo>
                    <a:pt x="101585" y="55752"/>
                  </a:lnTo>
                  <a:lnTo>
                    <a:pt x="69040" y="86300"/>
                  </a:lnTo>
                  <a:lnTo>
                    <a:pt x="42014" y="121891"/>
                  </a:lnTo>
                  <a:lnTo>
                    <a:pt x="21101" y="161738"/>
                  </a:lnTo>
                  <a:lnTo>
                    <a:pt x="6898" y="205055"/>
                  </a:lnTo>
                  <a:lnTo>
                    <a:pt x="0" y="251056"/>
                  </a:lnTo>
                  <a:lnTo>
                    <a:pt x="1547" y="302980"/>
                  </a:lnTo>
                  <a:lnTo>
                    <a:pt x="12440" y="352515"/>
                  </a:lnTo>
                  <a:lnTo>
                    <a:pt x="31934" y="398533"/>
                  </a:lnTo>
                  <a:lnTo>
                    <a:pt x="59280" y="439906"/>
                  </a:lnTo>
                  <a:lnTo>
                    <a:pt x="93733" y="475506"/>
                  </a:lnTo>
                  <a:lnTo>
                    <a:pt x="134547" y="504202"/>
                  </a:lnTo>
                  <a:lnTo>
                    <a:pt x="180975" y="524868"/>
                  </a:lnTo>
                  <a:lnTo>
                    <a:pt x="244220" y="654535"/>
                  </a:lnTo>
                  <a:lnTo>
                    <a:pt x="248912" y="660822"/>
                  </a:lnTo>
                  <a:lnTo>
                    <a:pt x="255365" y="664632"/>
                  </a:lnTo>
                  <a:lnTo>
                    <a:pt x="262723" y="665679"/>
                  </a:lnTo>
                  <a:lnTo>
                    <a:pt x="270128" y="663679"/>
                  </a:lnTo>
                  <a:lnTo>
                    <a:pt x="274065" y="661774"/>
                  </a:lnTo>
                  <a:lnTo>
                    <a:pt x="277113" y="658472"/>
                  </a:lnTo>
                  <a:lnTo>
                    <a:pt x="342264" y="524868"/>
                  </a:lnTo>
                  <a:lnTo>
                    <a:pt x="385808" y="505860"/>
                  </a:lnTo>
                  <a:lnTo>
                    <a:pt x="424257" y="479956"/>
                  </a:lnTo>
                  <a:lnTo>
                    <a:pt x="457138" y="448113"/>
                  </a:lnTo>
                  <a:lnTo>
                    <a:pt x="483977" y="411291"/>
                  </a:lnTo>
                  <a:lnTo>
                    <a:pt x="504298" y="370447"/>
                  </a:lnTo>
                  <a:lnTo>
                    <a:pt x="517628" y="326541"/>
                  </a:lnTo>
                  <a:lnTo>
                    <a:pt x="523491" y="280531"/>
                  </a:lnTo>
                  <a:lnTo>
                    <a:pt x="521414" y="233375"/>
                  </a:lnTo>
                  <a:lnTo>
                    <a:pt x="510920" y="186032"/>
                  </a:lnTo>
                  <a:lnTo>
                    <a:pt x="492397" y="141358"/>
                  </a:lnTo>
                  <a:lnTo>
                    <a:pt x="467165" y="101898"/>
                  </a:lnTo>
                  <a:lnTo>
                    <a:pt x="436155" y="68143"/>
                  </a:lnTo>
                  <a:lnTo>
                    <a:pt x="400297" y="40585"/>
                  </a:lnTo>
                  <a:lnTo>
                    <a:pt x="360521" y="19714"/>
                  </a:lnTo>
                  <a:lnTo>
                    <a:pt x="317758" y="6021"/>
                  </a:lnTo>
                  <a:lnTo>
                    <a:pt x="272938" y="0"/>
                  </a:lnTo>
                  <a:close/>
                </a:path>
              </a:pathLst>
            </a:custGeom>
            <a:solidFill>
              <a:srgbClr val="044B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3332987" y="1511807"/>
              <a:ext cx="350520" cy="358140"/>
            </a:xfrm>
            <a:custGeom>
              <a:avLst/>
              <a:gdLst/>
              <a:ahLst/>
              <a:cxnLst/>
              <a:rect l="l" t="t" r="r" b="b"/>
              <a:pathLst>
                <a:path w="350520" h="358139">
                  <a:moveTo>
                    <a:pt x="175260" y="0"/>
                  </a:moveTo>
                  <a:lnTo>
                    <a:pt x="128675" y="6394"/>
                  </a:lnTo>
                  <a:lnTo>
                    <a:pt x="86811" y="24440"/>
                  </a:lnTo>
                  <a:lnTo>
                    <a:pt x="51339" y="52435"/>
                  </a:lnTo>
                  <a:lnTo>
                    <a:pt x="23932" y="88674"/>
                  </a:lnTo>
                  <a:lnTo>
                    <a:pt x="6261" y="131453"/>
                  </a:lnTo>
                  <a:lnTo>
                    <a:pt x="0" y="179069"/>
                  </a:lnTo>
                  <a:lnTo>
                    <a:pt x="6261" y="226686"/>
                  </a:lnTo>
                  <a:lnTo>
                    <a:pt x="23932" y="269465"/>
                  </a:lnTo>
                  <a:lnTo>
                    <a:pt x="51339" y="305704"/>
                  </a:lnTo>
                  <a:lnTo>
                    <a:pt x="86811" y="333699"/>
                  </a:lnTo>
                  <a:lnTo>
                    <a:pt x="128675" y="351745"/>
                  </a:lnTo>
                  <a:lnTo>
                    <a:pt x="175260" y="358139"/>
                  </a:lnTo>
                  <a:lnTo>
                    <a:pt x="221844" y="351745"/>
                  </a:lnTo>
                  <a:lnTo>
                    <a:pt x="263708" y="333699"/>
                  </a:lnTo>
                  <a:lnTo>
                    <a:pt x="299180" y="305704"/>
                  </a:lnTo>
                  <a:lnTo>
                    <a:pt x="326587" y="269465"/>
                  </a:lnTo>
                  <a:lnTo>
                    <a:pt x="344258" y="226686"/>
                  </a:lnTo>
                  <a:lnTo>
                    <a:pt x="350520" y="179069"/>
                  </a:lnTo>
                  <a:lnTo>
                    <a:pt x="344258" y="131453"/>
                  </a:lnTo>
                  <a:lnTo>
                    <a:pt x="326587" y="88674"/>
                  </a:lnTo>
                  <a:lnTo>
                    <a:pt x="299180" y="52435"/>
                  </a:lnTo>
                  <a:lnTo>
                    <a:pt x="263708" y="24440"/>
                  </a:lnTo>
                  <a:lnTo>
                    <a:pt x="221844" y="6394"/>
                  </a:lnTo>
                  <a:lnTo>
                    <a:pt x="17526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3332987" y="1511807"/>
              <a:ext cx="350520" cy="358140"/>
            </a:xfrm>
            <a:custGeom>
              <a:avLst/>
              <a:gdLst/>
              <a:ahLst/>
              <a:cxnLst/>
              <a:rect l="l" t="t" r="r" b="b"/>
              <a:pathLst>
                <a:path w="350520" h="358139">
                  <a:moveTo>
                    <a:pt x="350520" y="179069"/>
                  </a:moveTo>
                  <a:lnTo>
                    <a:pt x="344258" y="226686"/>
                  </a:lnTo>
                  <a:lnTo>
                    <a:pt x="326587" y="269465"/>
                  </a:lnTo>
                  <a:lnTo>
                    <a:pt x="299180" y="305704"/>
                  </a:lnTo>
                  <a:lnTo>
                    <a:pt x="263708" y="333699"/>
                  </a:lnTo>
                  <a:lnTo>
                    <a:pt x="221844" y="351745"/>
                  </a:lnTo>
                  <a:lnTo>
                    <a:pt x="175260" y="358139"/>
                  </a:lnTo>
                  <a:lnTo>
                    <a:pt x="128675" y="351745"/>
                  </a:lnTo>
                  <a:lnTo>
                    <a:pt x="86811" y="333699"/>
                  </a:lnTo>
                  <a:lnTo>
                    <a:pt x="51339" y="305704"/>
                  </a:lnTo>
                  <a:lnTo>
                    <a:pt x="23932" y="269465"/>
                  </a:lnTo>
                  <a:lnTo>
                    <a:pt x="6261" y="226686"/>
                  </a:lnTo>
                  <a:lnTo>
                    <a:pt x="0" y="179069"/>
                  </a:lnTo>
                  <a:lnTo>
                    <a:pt x="6261" y="131453"/>
                  </a:lnTo>
                  <a:lnTo>
                    <a:pt x="23932" y="88674"/>
                  </a:lnTo>
                  <a:lnTo>
                    <a:pt x="51339" y="52435"/>
                  </a:lnTo>
                  <a:lnTo>
                    <a:pt x="86811" y="24440"/>
                  </a:lnTo>
                  <a:lnTo>
                    <a:pt x="128675" y="6394"/>
                  </a:lnTo>
                  <a:lnTo>
                    <a:pt x="175260" y="0"/>
                  </a:lnTo>
                  <a:lnTo>
                    <a:pt x="221844" y="6394"/>
                  </a:lnTo>
                  <a:lnTo>
                    <a:pt x="263708" y="24440"/>
                  </a:lnTo>
                  <a:lnTo>
                    <a:pt x="299180" y="52435"/>
                  </a:lnTo>
                  <a:lnTo>
                    <a:pt x="326587" y="88674"/>
                  </a:lnTo>
                  <a:lnTo>
                    <a:pt x="344258" y="131453"/>
                  </a:lnTo>
                  <a:lnTo>
                    <a:pt x="350520" y="179069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410712" y="1595627"/>
              <a:ext cx="219455" cy="182880"/>
            </a:xfrm>
            <a:prstGeom prst="rect">
              <a:avLst/>
            </a:prstGeom>
          </p:spPr>
        </p:pic>
      </p:grpSp>
      <p:pic>
        <p:nvPicPr>
          <p:cNvPr id="24" name="object 24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3037339" y="1620043"/>
            <a:ext cx="88429" cy="89852"/>
          </a:xfrm>
          <a:prstGeom prst="rect">
            <a:avLst/>
          </a:prstGeom>
        </p:spPr>
      </p:pic>
      <p:sp>
        <p:nvSpPr>
          <p:cNvPr id="25" name="object 25"/>
          <p:cNvSpPr txBox="1"/>
          <p:nvPr/>
        </p:nvSpPr>
        <p:spPr>
          <a:xfrm>
            <a:off x="3875659" y="1711578"/>
            <a:ext cx="101663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0"/>
              </a:spcBef>
            </a:pPr>
            <a:r>
              <a:rPr sz="1200" spc="10" dirty="0">
                <a:solidFill>
                  <a:srgbClr val="767676"/>
                </a:solidFill>
                <a:latin typeface="Tahoma"/>
                <a:cs typeface="Tahoma"/>
              </a:rPr>
              <a:t>PREPARE</a:t>
            </a:r>
            <a:r>
              <a:rPr sz="1200" spc="-15" dirty="0">
                <a:solidFill>
                  <a:srgbClr val="767676"/>
                </a:solidFill>
                <a:latin typeface="Tahoma"/>
                <a:cs typeface="Tahoma"/>
              </a:rPr>
              <a:t> </a:t>
            </a:r>
            <a:r>
              <a:rPr sz="1200" spc="30" dirty="0">
                <a:solidFill>
                  <a:srgbClr val="767676"/>
                </a:solidFill>
                <a:latin typeface="Tahoma"/>
                <a:cs typeface="Tahoma"/>
              </a:rPr>
              <a:t>FOR </a:t>
            </a:r>
            <a:r>
              <a:rPr sz="1200" spc="-25" dirty="0">
                <a:solidFill>
                  <a:srgbClr val="767676"/>
                </a:solidFill>
                <a:latin typeface="Tahoma"/>
                <a:cs typeface="Tahoma"/>
              </a:rPr>
              <a:t>KPI </a:t>
            </a:r>
            <a:r>
              <a:rPr sz="1200" spc="-10" dirty="0">
                <a:solidFill>
                  <a:srgbClr val="767676"/>
                </a:solidFill>
                <a:latin typeface="Tahoma"/>
                <a:cs typeface="Tahoma"/>
              </a:rPr>
              <a:t>SELECTION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5220970" y="1419301"/>
            <a:ext cx="236855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332105" algn="l"/>
              </a:tabLst>
            </a:pPr>
            <a:r>
              <a:rPr sz="2025" spc="-75" baseline="2057" dirty="0">
                <a:solidFill>
                  <a:srgbClr val="BEBEBE"/>
                </a:solidFill>
                <a:latin typeface="Gill Sans MT"/>
                <a:cs typeface="Gill Sans MT"/>
              </a:rPr>
              <a:t>1</a:t>
            </a:r>
            <a:r>
              <a:rPr sz="2025" baseline="2057" dirty="0">
                <a:solidFill>
                  <a:srgbClr val="BEBEBE"/>
                </a:solidFill>
                <a:latin typeface="Gill Sans MT"/>
                <a:cs typeface="Gill Sans MT"/>
              </a:rPr>
              <a:t>	</a:t>
            </a:r>
            <a:r>
              <a:rPr sz="1400" spc="55" dirty="0">
                <a:solidFill>
                  <a:srgbClr val="BEBEBE"/>
                </a:solidFill>
                <a:latin typeface="Tahoma"/>
                <a:cs typeface="Tahoma"/>
              </a:rPr>
              <a:t>SCOPE</a:t>
            </a:r>
            <a:r>
              <a:rPr sz="1400" spc="-155" dirty="0">
                <a:solidFill>
                  <a:srgbClr val="BEBEBE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BEBEBE"/>
                </a:solidFill>
                <a:latin typeface="Tahoma"/>
                <a:cs typeface="Tahoma"/>
              </a:rPr>
              <a:t>CLARIFICATIONS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179372" y="3552519"/>
            <a:ext cx="983615" cy="4540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sz="1400" spc="-25" dirty="0">
                <a:solidFill>
                  <a:srgbClr val="5F5F5F"/>
                </a:solidFill>
                <a:latin typeface="Tahoma"/>
                <a:cs typeface="Tahoma"/>
              </a:rPr>
              <a:t>KPI</a:t>
            </a:r>
            <a:endParaRPr sz="1400">
              <a:latin typeface="Tahoma"/>
              <a:cs typeface="Tahoma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1400" spc="-10" dirty="0">
                <a:solidFill>
                  <a:srgbClr val="5F5F5F"/>
                </a:solidFill>
                <a:latin typeface="Tahoma"/>
                <a:cs typeface="Tahoma"/>
              </a:rPr>
              <a:t>SELECTION</a:t>
            </a:r>
            <a:endParaRPr sz="1400">
              <a:latin typeface="Tahoma"/>
              <a:cs typeface="Tahoma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5202935" y="1789176"/>
            <a:ext cx="570230" cy="358140"/>
            <a:chOff x="5202935" y="1789176"/>
            <a:chExt cx="570230" cy="358140"/>
          </a:xfrm>
        </p:grpSpPr>
        <p:sp>
          <p:nvSpPr>
            <p:cNvPr id="29" name="object 29"/>
            <p:cNvSpPr/>
            <p:nvPr/>
          </p:nvSpPr>
          <p:spPr>
            <a:xfrm>
              <a:off x="5202935" y="1789176"/>
              <a:ext cx="570230" cy="358140"/>
            </a:xfrm>
            <a:custGeom>
              <a:avLst/>
              <a:gdLst/>
              <a:ahLst/>
              <a:cxnLst/>
              <a:rect l="l" t="t" r="r" b="b"/>
              <a:pathLst>
                <a:path w="570229" h="358139">
                  <a:moveTo>
                    <a:pt x="392811" y="0"/>
                  </a:moveTo>
                  <a:lnTo>
                    <a:pt x="354679" y="4570"/>
                  </a:lnTo>
                  <a:lnTo>
                    <a:pt x="286512" y="37665"/>
                  </a:lnTo>
                  <a:lnTo>
                    <a:pt x="258952" y="65024"/>
                  </a:lnTo>
                  <a:lnTo>
                    <a:pt x="237769" y="86653"/>
                  </a:lnTo>
                  <a:lnTo>
                    <a:pt x="213312" y="103854"/>
                  </a:lnTo>
                  <a:lnTo>
                    <a:pt x="186211" y="116244"/>
                  </a:lnTo>
                  <a:lnTo>
                    <a:pt x="157099" y="123444"/>
                  </a:lnTo>
                  <a:lnTo>
                    <a:pt x="0" y="147700"/>
                  </a:lnTo>
                  <a:lnTo>
                    <a:pt x="0" y="210438"/>
                  </a:lnTo>
                  <a:lnTo>
                    <a:pt x="151511" y="233807"/>
                  </a:lnTo>
                  <a:lnTo>
                    <a:pt x="212534" y="255222"/>
                  </a:lnTo>
                  <a:lnTo>
                    <a:pt x="262509" y="296925"/>
                  </a:lnTo>
                  <a:lnTo>
                    <a:pt x="297909" y="328543"/>
                  </a:lnTo>
                  <a:lnTo>
                    <a:pt x="338788" y="348864"/>
                  </a:lnTo>
                  <a:lnTo>
                    <a:pt x="382793" y="357727"/>
                  </a:lnTo>
                  <a:lnTo>
                    <a:pt x="427571" y="354969"/>
                  </a:lnTo>
                  <a:lnTo>
                    <a:pt x="470768" y="340429"/>
                  </a:lnTo>
                  <a:lnTo>
                    <a:pt x="510031" y="313944"/>
                  </a:lnTo>
                  <a:lnTo>
                    <a:pt x="536914" y="283823"/>
                  </a:lnTo>
                  <a:lnTo>
                    <a:pt x="556212" y="248713"/>
                  </a:lnTo>
                  <a:lnTo>
                    <a:pt x="567342" y="210056"/>
                  </a:lnTo>
                  <a:lnTo>
                    <a:pt x="569722" y="169290"/>
                  </a:lnTo>
                  <a:lnTo>
                    <a:pt x="561088" y="123669"/>
                  </a:lnTo>
                  <a:lnTo>
                    <a:pt x="542059" y="83039"/>
                  </a:lnTo>
                  <a:lnTo>
                    <a:pt x="514175" y="48879"/>
                  </a:lnTo>
                  <a:lnTo>
                    <a:pt x="478978" y="22667"/>
                  </a:lnTo>
                  <a:lnTo>
                    <a:pt x="438009" y="5881"/>
                  </a:lnTo>
                  <a:lnTo>
                    <a:pt x="392811" y="0"/>
                  </a:lnTo>
                  <a:close/>
                </a:path>
              </a:pathLst>
            </a:custGeom>
            <a:solidFill>
              <a:srgbClr val="DBDD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5443727" y="1813560"/>
              <a:ext cx="299085" cy="306705"/>
            </a:xfrm>
            <a:custGeom>
              <a:avLst/>
              <a:gdLst/>
              <a:ahLst/>
              <a:cxnLst/>
              <a:rect l="l" t="t" r="r" b="b"/>
              <a:pathLst>
                <a:path w="299085" h="306705">
                  <a:moveTo>
                    <a:pt x="149351" y="0"/>
                  </a:moveTo>
                  <a:lnTo>
                    <a:pt x="102168" y="7808"/>
                  </a:lnTo>
                  <a:lnTo>
                    <a:pt x="61173" y="29553"/>
                  </a:lnTo>
                  <a:lnTo>
                    <a:pt x="28834" y="62709"/>
                  </a:lnTo>
                  <a:lnTo>
                    <a:pt x="7620" y="104753"/>
                  </a:lnTo>
                  <a:lnTo>
                    <a:pt x="0" y="153162"/>
                  </a:lnTo>
                  <a:lnTo>
                    <a:pt x="7619" y="201570"/>
                  </a:lnTo>
                  <a:lnTo>
                    <a:pt x="28834" y="243614"/>
                  </a:lnTo>
                  <a:lnTo>
                    <a:pt x="61173" y="276770"/>
                  </a:lnTo>
                  <a:lnTo>
                    <a:pt x="102168" y="298515"/>
                  </a:lnTo>
                  <a:lnTo>
                    <a:pt x="149351" y="306324"/>
                  </a:lnTo>
                  <a:lnTo>
                    <a:pt x="196535" y="298515"/>
                  </a:lnTo>
                  <a:lnTo>
                    <a:pt x="237530" y="276770"/>
                  </a:lnTo>
                  <a:lnTo>
                    <a:pt x="269869" y="243614"/>
                  </a:lnTo>
                  <a:lnTo>
                    <a:pt x="291084" y="201570"/>
                  </a:lnTo>
                  <a:lnTo>
                    <a:pt x="298704" y="153162"/>
                  </a:lnTo>
                  <a:lnTo>
                    <a:pt x="291084" y="104753"/>
                  </a:lnTo>
                  <a:lnTo>
                    <a:pt x="269869" y="62709"/>
                  </a:lnTo>
                  <a:lnTo>
                    <a:pt x="237530" y="29553"/>
                  </a:lnTo>
                  <a:lnTo>
                    <a:pt x="196535" y="7808"/>
                  </a:lnTo>
                  <a:lnTo>
                    <a:pt x="14935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5443727" y="1813560"/>
              <a:ext cx="299085" cy="306705"/>
            </a:xfrm>
            <a:custGeom>
              <a:avLst/>
              <a:gdLst/>
              <a:ahLst/>
              <a:cxnLst/>
              <a:rect l="l" t="t" r="r" b="b"/>
              <a:pathLst>
                <a:path w="299085" h="306705">
                  <a:moveTo>
                    <a:pt x="298704" y="153162"/>
                  </a:moveTo>
                  <a:lnTo>
                    <a:pt x="291084" y="201570"/>
                  </a:lnTo>
                  <a:lnTo>
                    <a:pt x="269869" y="243614"/>
                  </a:lnTo>
                  <a:lnTo>
                    <a:pt x="237530" y="276770"/>
                  </a:lnTo>
                  <a:lnTo>
                    <a:pt x="196535" y="298515"/>
                  </a:lnTo>
                  <a:lnTo>
                    <a:pt x="149351" y="306324"/>
                  </a:lnTo>
                  <a:lnTo>
                    <a:pt x="102168" y="298515"/>
                  </a:lnTo>
                  <a:lnTo>
                    <a:pt x="61173" y="276770"/>
                  </a:lnTo>
                  <a:lnTo>
                    <a:pt x="28834" y="243614"/>
                  </a:lnTo>
                  <a:lnTo>
                    <a:pt x="7619" y="201570"/>
                  </a:lnTo>
                  <a:lnTo>
                    <a:pt x="0" y="153162"/>
                  </a:lnTo>
                  <a:lnTo>
                    <a:pt x="7620" y="104753"/>
                  </a:lnTo>
                  <a:lnTo>
                    <a:pt x="28834" y="62709"/>
                  </a:lnTo>
                  <a:lnTo>
                    <a:pt x="61173" y="29553"/>
                  </a:lnTo>
                  <a:lnTo>
                    <a:pt x="102168" y="7808"/>
                  </a:lnTo>
                  <a:lnTo>
                    <a:pt x="149351" y="0"/>
                  </a:lnTo>
                  <a:lnTo>
                    <a:pt x="196535" y="7808"/>
                  </a:lnTo>
                  <a:lnTo>
                    <a:pt x="237530" y="29553"/>
                  </a:lnTo>
                  <a:lnTo>
                    <a:pt x="269869" y="62709"/>
                  </a:lnTo>
                  <a:lnTo>
                    <a:pt x="291084" y="104753"/>
                  </a:lnTo>
                  <a:lnTo>
                    <a:pt x="298704" y="153162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5539232" y="1842261"/>
            <a:ext cx="111760" cy="2324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50" spc="-50" dirty="0">
                <a:solidFill>
                  <a:srgbClr val="BEBEBE"/>
                </a:solidFill>
                <a:latin typeface="Gill Sans MT"/>
                <a:cs typeface="Gill Sans MT"/>
              </a:rPr>
              <a:t>2</a:t>
            </a:r>
            <a:endParaRPr sz="1350">
              <a:latin typeface="Gill Sans MT"/>
              <a:cs typeface="Gill Sans MT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4983479" y="2234183"/>
            <a:ext cx="568325" cy="358140"/>
            <a:chOff x="4983479" y="2234183"/>
            <a:chExt cx="568325" cy="358140"/>
          </a:xfrm>
        </p:grpSpPr>
        <p:sp>
          <p:nvSpPr>
            <p:cNvPr id="34" name="object 34"/>
            <p:cNvSpPr/>
            <p:nvPr/>
          </p:nvSpPr>
          <p:spPr>
            <a:xfrm>
              <a:off x="4983479" y="2234183"/>
              <a:ext cx="568325" cy="358140"/>
            </a:xfrm>
            <a:custGeom>
              <a:avLst/>
              <a:gdLst/>
              <a:ahLst/>
              <a:cxnLst/>
              <a:rect l="l" t="t" r="r" b="b"/>
              <a:pathLst>
                <a:path w="568325" h="358139">
                  <a:moveTo>
                    <a:pt x="391795" y="0"/>
                  </a:moveTo>
                  <a:lnTo>
                    <a:pt x="353756" y="4570"/>
                  </a:lnTo>
                  <a:lnTo>
                    <a:pt x="285728" y="37665"/>
                  </a:lnTo>
                  <a:lnTo>
                    <a:pt x="258191" y="65024"/>
                  </a:lnTo>
                  <a:lnTo>
                    <a:pt x="237083" y="86653"/>
                  </a:lnTo>
                  <a:lnTo>
                    <a:pt x="212677" y="103854"/>
                  </a:lnTo>
                  <a:lnTo>
                    <a:pt x="185628" y="116244"/>
                  </a:lnTo>
                  <a:lnTo>
                    <a:pt x="156591" y="123443"/>
                  </a:lnTo>
                  <a:lnTo>
                    <a:pt x="0" y="147700"/>
                  </a:lnTo>
                  <a:lnTo>
                    <a:pt x="0" y="210438"/>
                  </a:lnTo>
                  <a:lnTo>
                    <a:pt x="151130" y="233806"/>
                  </a:lnTo>
                  <a:lnTo>
                    <a:pt x="211962" y="255222"/>
                  </a:lnTo>
                  <a:lnTo>
                    <a:pt x="261747" y="296925"/>
                  </a:lnTo>
                  <a:lnTo>
                    <a:pt x="297074" y="328543"/>
                  </a:lnTo>
                  <a:lnTo>
                    <a:pt x="337862" y="348864"/>
                  </a:lnTo>
                  <a:lnTo>
                    <a:pt x="381761" y="357727"/>
                  </a:lnTo>
                  <a:lnTo>
                    <a:pt x="426423" y="354969"/>
                  </a:lnTo>
                  <a:lnTo>
                    <a:pt x="469497" y="340429"/>
                  </a:lnTo>
                  <a:lnTo>
                    <a:pt x="508635" y="313943"/>
                  </a:lnTo>
                  <a:lnTo>
                    <a:pt x="535443" y="283823"/>
                  </a:lnTo>
                  <a:lnTo>
                    <a:pt x="554704" y="248713"/>
                  </a:lnTo>
                  <a:lnTo>
                    <a:pt x="565820" y="210056"/>
                  </a:lnTo>
                  <a:lnTo>
                    <a:pt x="568198" y="169290"/>
                  </a:lnTo>
                  <a:lnTo>
                    <a:pt x="559584" y="123669"/>
                  </a:lnTo>
                  <a:lnTo>
                    <a:pt x="540610" y="83039"/>
                  </a:lnTo>
                  <a:lnTo>
                    <a:pt x="512810" y="48879"/>
                  </a:lnTo>
                  <a:lnTo>
                    <a:pt x="477717" y="22667"/>
                  </a:lnTo>
                  <a:lnTo>
                    <a:pt x="436867" y="5881"/>
                  </a:lnTo>
                  <a:lnTo>
                    <a:pt x="391795" y="0"/>
                  </a:lnTo>
                  <a:close/>
                </a:path>
              </a:pathLst>
            </a:custGeom>
            <a:solidFill>
              <a:srgbClr val="7AA7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5224271" y="2258567"/>
              <a:ext cx="299085" cy="306705"/>
            </a:xfrm>
            <a:custGeom>
              <a:avLst/>
              <a:gdLst/>
              <a:ahLst/>
              <a:cxnLst/>
              <a:rect l="l" t="t" r="r" b="b"/>
              <a:pathLst>
                <a:path w="299085" h="306705">
                  <a:moveTo>
                    <a:pt x="149351" y="0"/>
                  </a:moveTo>
                  <a:lnTo>
                    <a:pt x="102168" y="7808"/>
                  </a:lnTo>
                  <a:lnTo>
                    <a:pt x="61173" y="29553"/>
                  </a:lnTo>
                  <a:lnTo>
                    <a:pt x="28834" y="62709"/>
                  </a:lnTo>
                  <a:lnTo>
                    <a:pt x="7620" y="104753"/>
                  </a:lnTo>
                  <a:lnTo>
                    <a:pt x="0" y="153162"/>
                  </a:lnTo>
                  <a:lnTo>
                    <a:pt x="7620" y="201570"/>
                  </a:lnTo>
                  <a:lnTo>
                    <a:pt x="28834" y="243614"/>
                  </a:lnTo>
                  <a:lnTo>
                    <a:pt x="61173" y="276770"/>
                  </a:lnTo>
                  <a:lnTo>
                    <a:pt x="102168" y="298515"/>
                  </a:lnTo>
                  <a:lnTo>
                    <a:pt x="149351" y="306324"/>
                  </a:lnTo>
                  <a:lnTo>
                    <a:pt x="196535" y="298515"/>
                  </a:lnTo>
                  <a:lnTo>
                    <a:pt x="237530" y="276770"/>
                  </a:lnTo>
                  <a:lnTo>
                    <a:pt x="269869" y="243614"/>
                  </a:lnTo>
                  <a:lnTo>
                    <a:pt x="291083" y="201570"/>
                  </a:lnTo>
                  <a:lnTo>
                    <a:pt x="298703" y="153162"/>
                  </a:lnTo>
                  <a:lnTo>
                    <a:pt x="291083" y="104753"/>
                  </a:lnTo>
                  <a:lnTo>
                    <a:pt x="269869" y="62709"/>
                  </a:lnTo>
                  <a:lnTo>
                    <a:pt x="237530" y="29553"/>
                  </a:lnTo>
                  <a:lnTo>
                    <a:pt x="196535" y="7808"/>
                  </a:lnTo>
                  <a:lnTo>
                    <a:pt x="14935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5224271" y="2258567"/>
              <a:ext cx="299085" cy="306705"/>
            </a:xfrm>
            <a:custGeom>
              <a:avLst/>
              <a:gdLst/>
              <a:ahLst/>
              <a:cxnLst/>
              <a:rect l="l" t="t" r="r" b="b"/>
              <a:pathLst>
                <a:path w="299085" h="306705">
                  <a:moveTo>
                    <a:pt x="298703" y="153162"/>
                  </a:moveTo>
                  <a:lnTo>
                    <a:pt x="291083" y="201570"/>
                  </a:lnTo>
                  <a:lnTo>
                    <a:pt x="269869" y="243614"/>
                  </a:lnTo>
                  <a:lnTo>
                    <a:pt x="237530" y="276770"/>
                  </a:lnTo>
                  <a:lnTo>
                    <a:pt x="196535" y="298515"/>
                  </a:lnTo>
                  <a:lnTo>
                    <a:pt x="149351" y="306324"/>
                  </a:lnTo>
                  <a:lnTo>
                    <a:pt x="102168" y="298515"/>
                  </a:lnTo>
                  <a:lnTo>
                    <a:pt x="61173" y="276770"/>
                  </a:lnTo>
                  <a:lnTo>
                    <a:pt x="28834" y="243614"/>
                  </a:lnTo>
                  <a:lnTo>
                    <a:pt x="7620" y="201570"/>
                  </a:lnTo>
                  <a:lnTo>
                    <a:pt x="0" y="153162"/>
                  </a:lnTo>
                  <a:lnTo>
                    <a:pt x="7620" y="104753"/>
                  </a:lnTo>
                  <a:lnTo>
                    <a:pt x="28834" y="62709"/>
                  </a:lnTo>
                  <a:lnTo>
                    <a:pt x="61173" y="29553"/>
                  </a:lnTo>
                  <a:lnTo>
                    <a:pt x="102168" y="7808"/>
                  </a:lnTo>
                  <a:lnTo>
                    <a:pt x="149351" y="0"/>
                  </a:lnTo>
                  <a:lnTo>
                    <a:pt x="196535" y="7808"/>
                  </a:lnTo>
                  <a:lnTo>
                    <a:pt x="237530" y="29553"/>
                  </a:lnTo>
                  <a:lnTo>
                    <a:pt x="269869" y="62709"/>
                  </a:lnTo>
                  <a:lnTo>
                    <a:pt x="291083" y="104753"/>
                  </a:lnTo>
                  <a:lnTo>
                    <a:pt x="298703" y="153162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7" name="object 37"/>
          <p:cNvSpPr txBox="1"/>
          <p:nvPr/>
        </p:nvSpPr>
        <p:spPr>
          <a:xfrm>
            <a:off x="5319140" y="2287651"/>
            <a:ext cx="111760" cy="2324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50" spc="-50" dirty="0">
                <a:solidFill>
                  <a:srgbClr val="5F5F5F"/>
                </a:solidFill>
                <a:latin typeface="Gill Sans MT"/>
                <a:cs typeface="Gill Sans MT"/>
              </a:rPr>
              <a:t>3</a:t>
            </a:r>
            <a:endParaRPr sz="1350">
              <a:latin typeface="Gill Sans MT"/>
              <a:cs typeface="Gill Sans MT"/>
            </a:endParaRPr>
          </a:p>
        </p:txBody>
      </p:sp>
      <p:sp>
        <p:nvSpPr>
          <p:cNvPr id="43" name="object 4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69047" rIns="0" bIns="0" rtlCol="0">
            <a:spAutoFit/>
          </a:bodyPr>
          <a:lstStyle/>
          <a:p>
            <a:pPr marL="2417445">
              <a:lnSpc>
                <a:spcPct val="100000"/>
              </a:lnSpc>
              <a:spcBef>
                <a:spcPts val="100"/>
              </a:spcBef>
            </a:pPr>
            <a:fld id="{81D60167-4931-47E6-BA6A-407CBD079E47}" type="slidenum">
              <a:rPr spc="-25" dirty="0"/>
              <a:t>122</a:t>
            </a:fld>
            <a:endParaRPr spc="-25" dirty="0"/>
          </a:p>
        </p:txBody>
      </p:sp>
      <p:sp>
        <p:nvSpPr>
          <p:cNvPr id="44" name="object 4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/>
              <a:t>©</a:t>
            </a:r>
            <a:r>
              <a:rPr spc="-15" dirty="0"/>
              <a:t> </a:t>
            </a:r>
            <a:r>
              <a:rPr dirty="0"/>
              <a:t>The</a:t>
            </a:r>
            <a:r>
              <a:rPr spc="-30" dirty="0"/>
              <a:t> </a:t>
            </a:r>
            <a:r>
              <a:rPr dirty="0"/>
              <a:t>KPI</a:t>
            </a:r>
            <a:r>
              <a:rPr spc="-5" dirty="0"/>
              <a:t> </a:t>
            </a:r>
            <a:r>
              <a:rPr dirty="0"/>
              <a:t>Institute</a:t>
            </a:r>
            <a:r>
              <a:rPr spc="-20" dirty="0"/>
              <a:t> 2023</a:t>
            </a:r>
          </a:p>
        </p:txBody>
      </p:sp>
      <p:sp>
        <p:nvSpPr>
          <p:cNvPr id="38" name="object 38"/>
          <p:cNvSpPr txBox="1"/>
          <p:nvPr/>
        </p:nvSpPr>
        <p:spPr>
          <a:xfrm>
            <a:off x="5844921" y="1855470"/>
            <a:ext cx="79438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BEBEBE"/>
                </a:solidFill>
                <a:latin typeface="Tahoma"/>
                <a:cs typeface="Tahoma"/>
              </a:rPr>
              <a:t>KPI</a:t>
            </a:r>
            <a:r>
              <a:rPr sz="1400" spc="-155" dirty="0">
                <a:solidFill>
                  <a:srgbClr val="BEBEBE"/>
                </a:solidFill>
                <a:latin typeface="Tahoma"/>
                <a:cs typeface="Tahoma"/>
              </a:rPr>
              <a:t> </a:t>
            </a:r>
            <a:r>
              <a:rPr sz="1400" spc="35" dirty="0">
                <a:solidFill>
                  <a:srgbClr val="BEBEBE"/>
                </a:solidFill>
                <a:latin typeface="Tahoma"/>
                <a:cs typeface="Tahoma"/>
              </a:rPr>
              <a:t>EXPO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5648705" y="2305050"/>
            <a:ext cx="142557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5F5F5F"/>
                </a:solidFill>
                <a:latin typeface="Tahoma"/>
                <a:cs typeface="Tahoma"/>
              </a:rPr>
              <a:t>KPI</a:t>
            </a:r>
            <a:r>
              <a:rPr sz="1400" spc="-13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5F5F5F"/>
                </a:solidFill>
                <a:latin typeface="Tahoma"/>
                <a:cs typeface="Tahoma"/>
              </a:rPr>
              <a:t>CLUSTERING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3845178" y="3603116"/>
            <a:ext cx="3198495" cy="1244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95"/>
              </a:spcBef>
              <a:buClr>
                <a:srgbClr val="087150"/>
              </a:buClr>
              <a:buSzPct val="81250"/>
              <a:buFont typeface="Segoe UI Symbol"/>
              <a:buChar char="⮚"/>
              <a:tabLst>
                <a:tab pos="299085" algn="l"/>
              </a:tabLst>
            </a:pPr>
            <a:r>
              <a:rPr sz="1600" spc="-25" dirty="0">
                <a:solidFill>
                  <a:srgbClr val="5F5F5F"/>
                </a:solidFill>
                <a:latin typeface="Tahoma"/>
                <a:cs typeface="Tahoma"/>
              </a:rPr>
              <a:t>Balanced</a:t>
            </a:r>
            <a:r>
              <a:rPr sz="1600" spc="-14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0" dirty="0">
                <a:solidFill>
                  <a:srgbClr val="5F5F5F"/>
                </a:solidFill>
                <a:latin typeface="Tahoma"/>
                <a:cs typeface="Tahoma"/>
              </a:rPr>
              <a:t>Scorecard</a:t>
            </a:r>
            <a:r>
              <a:rPr sz="1600" spc="-12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0" dirty="0">
                <a:solidFill>
                  <a:srgbClr val="5F5F5F"/>
                </a:solidFill>
                <a:latin typeface="Tahoma"/>
                <a:cs typeface="Tahoma"/>
              </a:rPr>
              <a:t>perspectives;</a:t>
            </a:r>
            <a:endParaRPr sz="1600">
              <a:latin typeface="Tahoma"/>
              <a:cs typeface="Tahoma"/>
            </a:endParaRPr>
          </a:p>
          <a:p>
            <a:pPr marL="299085" indent="-286385">
              <a:lnSpc>
                <a:spcPct val="100000"/>
              </a:lnSpc>
              <a:buClr>
                <a:srgbClr val="087150"/>
              </a:buClr>
              <a:buSzPct val="81250"/>
              <a:buFont typeface="Segoe UI Symbol"/>
              <a:buChar char="⮚"/>
              <a:tabLst>
                <a:tab pos="299085" algn="l"/>
              </a:tabLst>
            </a:pP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Objectives;</a:t>
            </a:r>
            <a:endParaRPr sz="1600">
              <a:latin typeface="Tahoma"/>
              <a:cs typeface="Tahoma"/>
            </a:endParaRPr>
          </a:p>
          <a:p>
            <a:pPr marL="299085" indent="-286385">
              <a:lnSpc>
                <a:spcPct val="100000"/>
              </a:lnSpc>
              <a:spcBef>
                <a:spcPts val="5"/>
              </a:spcBef>
              <a:buClr>
                <a:srgbClr val="087150"/>
              </a:buClr>
              <a:buSzPct val="81250"/>
              <a:buFont typeface="Segoe UI Symbol"/>
              <a:buChar char="⮚"/>
              <a:tabLst>
                <a:tab pos="299085" algn="l"/>
              </a:tabLst>
            </a:pP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Dashboard</a:t>
            </a:r>
            <a:r>
              <a:rPr sz="1600" spc="-19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sections;</a:t>
            </a:r>
            <a:endParaRPr sz="1600">
              <a:latin typeface="Tahoma"/>
              <a:cs typeface="Tahoma"/>
            </a:endParaRPr>
          </a:p>
          <a:p>
            <a:pPr marL="299085" indent="-286385">
              <a:lnSpc>
                <a:spcPct val="100000"/>
              </a:lnSpc>
              <a:buClr>
                <a:srgbClr val="087150"/>
              </a:buClr>
              <a:buSzPct val="81250"/>
              <a:buFont typeface="Segoe UI Symbol"/>
              <a:buChar char="⮚"/>
              <a:tabLst>
                <a:tab pos="299085" algn="l"/>
              </a:tabLst>
            </a:pP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Value</a:t>
            </a:r>
            <a:r>
              <a:rPr sz="1600" spc="-17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Flow</a:t>
            </a:r>
            <a:r>
              <a:rPr sz="1600" spc="-15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0" dirty="0">
                <a:solidFill>
                  <a:srgbClr val="5F5F5F"/>
                </a:solidFill>
                <a:latin typeface="Tahoma"/>
                <a:cs typeface="Tahoma"/>
              </a:rPr>
              <a:t>Analysis</a:t>
            </a:r>
            <a:r>
              <a:rPr sz="1600" spc="-16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stages;</a:t>
            </a:r>
            <a:endParaRPr sz="1600">
              <a:latin typeface="Tahoma"/>
              <a:cs typeface="Tahoma"/>
            </a:endParaRPr>
          </a:p>
          <a:p>
            <a:pPr marL="299085" indent="-286385">
              <a:lnSpc>
                <a:spcPct val="100000"/>
              </a:lnSpc>
              <a:buClr>
                <a:srgbClr val="087150"/>
              </a:buClr>
              <a:buSzPct val="81250"/>
              <a:buFont typeface="Segoe UI Symbol"/>
              <a:buChar char="⮚"/>
              <a:tabLst>
                <a:tab pos="299085" algn="l"/>
              </a:tabLst>
            </a:pP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Process</a:t>
            </a:r>
            <a:r>
              <a:rPr sz="1600" spc="-19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steps.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3845178" y="2815329"/>
            <a:ext cx="3268979" cy="568960"/>
          </a:xfrm>
          <a:prstGeom prst="rect">
            <a:avLst/>
          </a:prstGeom>
        </p:spPr>
        <p:txBody>
          <a:bodyPr vert="horz" wrap="square" lIns="0" tIns="406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20"/>
              </a:spcBef>
            </a:pPr>
            <a:r>
              <a:rPr sz="1600" spc="60" dirty="0">
                <a:solidFill>
                  <a:srgbClr val="087150"/>
                </a:solidFill>
                <a:latin typeface="Tahoma"/>
                <a:cs typeface="Tahoma"/>
              </a:rPr>
              <a:t>WHAT</a:t>
            </a:r>
            <a:endParaRPr sz="16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219"/>
              </a:spcBef>
            </a:pP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Grouping</a:t>
            </a:r>
            <a:r>
              <a:rPr sz="1600" spc="-16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KPIs</a:t>
            </a:r>
            <a:r>
              <a:rPr sz="1600" spc="-18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in</a:t>
            </a:r>
            <a:r>
              <a:rPr sz="1600" spc="-17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different</a:t>
            </a:r>
            <a:r>
              <a:rPr sz="1600" spc="-18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0" dirty="0">
                <a:solidFill>
                  <a:srgbClr val="5F5F5F"/>
                </a:solidFill>
                <a:latin typeface="Tahoma"/>
                <a:cs typeface="Tahoma"/>
              </a:rPr>
              <a:t>categories: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3858895" y="5073141"/>
            <a:ext cx="4592320" cy="6648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75" dirty="0">
                <a:solidFill>
                  <a:srgbClr val="087150"/>
                </a:solidFill>
                <a:latin typeface="Tahoma"/>
                <a:cs typeface="Tahoma"/>
              </a:rPr>
              <a:t>WHY</a:t>
            </a:r>
            <a:endParaRPr sz="1600">
              <a:latin typeface="Tahoma"/>
              <a:cs typeface="Tahoma"/>
            </a:endParaRPr>
          </a:p>
          <a:p>
            <a:pPr marL="44450">
              <a:lnSpc>
                <a:spcPct val="100000"/>
              </a:lnSpc>
              <a:spcBef>
                <a:spcPts val="1195"/>
              </a:spcBef>
            </a:pPr>
            <a:r>
              <a:rPr sz="1600" spc="-20" dirty="0">
                <a:solidFill>
                  <a:srgbClr val="5F5F5F"/>
                </a:solidFill>
                <a:latin typeface="Tahoma"/>
                <a:cs typeface="Tahoma"/>
              </a:rPr>
              <a:t>Enables</a:t>
            </a:r>
            <a:r>
              <a:rPr sz="1600" spc="-16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40" dirty="0">
                <a:solidFill>
                  <a:srgbClr val="5F5F5F"/>
                </a:solidFill>
                <a:latin typeface="Tahoma"/>
                <a:cs typeface="Tahoma"/>
              </a:rPr>
              <a:t>alignment</a:t>
            </a:r>
            <a:r>
              <a:rPr sz="1600" spc="-17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40" dirty="0">
                <a:solidFill>
                  <a:srgbClr val="5F5F5F"/>
                </a:solidFill>
                <a:latin typeface="Tahoma"/>
                <a:cs typeface="Tahoma"/>
              </a:rPr>
              <a:t>and</a:t>
            </a:r>
            <a:r>
              <a:rPr sz="1600" spc="-14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identification</a:t>
            </a:r>
            <a:r>
              <a:rPr sz="1600" spc="-18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of</a:t>
            </a:r>
            <a:r>
              <a:rPr sz="1600" spc="-15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5" dirty="0">
                <a:solidFill>
                  <a:srgbClr val="5F5F5F"/>
                </a:solidFill>
                <a:latin typeface="Tahoma"/>
                <a:cs typeface="Tahoma"/>
              </a:rPr>
              <a:t>possible</a:t>
            </a:r>
            <a:r>
              <a:rPr sz="1600" spc="-15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30" dirty="0">
                <a:solidFill>
                  <a:srgbClr val="5F5F5F"/>
                </a:solidFill>
                <a:latin typeface="Tahoma"/>
                <a:cs typeface="Tahoma"/>
              </a:rPr>
              <a:t>gaps.</a:t>
            </a:r>
            <a:endParaRPr sz="16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77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55"/>
              </a:spcBef>
            </a:pPr>
            <a:r>
              <a:rPr spc="195" dirty="0">
                <a:solidFill>
                  <a:srgbClr val="087150"/>
                </a:solidFill>
              </a:rPr>
              <a:t>EXERCISE</a:t>
            </a:r>
          </a:p>
          <a:p>
            <a:pPr marL="16510">
              <a:lnSpc>
                <a:spcPct val="100000"/>
              </a:lnSpc>
              <a:spcBef>
                <a:spcPts val="270"/>
              </a:spcBef>
            </a:pPr>
            <a:r>
              <a:rPr sz="1800" dirty="0">
                <a:latin typeface="Tahoma"/>
                <a:cs typeface="Tahoma"/>
              </a:rPr>
              <a:t>KPI</a:t>
            </a:r>
            <a:r>
              <a:rPr sz="1800" spc="-180" dirty="0">
                <a:latin typeface="Tahoma"/>
                <a:cs typeface="Tahoma"/>
              </a:rPr>
              <a:t> </a:t>
            </a:r>
            <a:r>
              <a:rPr sz="1800" spc="-10" dirty="0">
                <a:latin typeface="Tahoma"/>
                <a:cs typeface="Tahoma"/>
              </a:rPr>
              <a:t>CLUSTERING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69047" rIns="0" bIns="0" rtlCol="0">
            <a:spAutoFit/>
          </a:bodyPr>
          <a:lstStyle/>
          <a:p>
            <a:pPr marL="2417445">
              <a:lnSpc>
                <a:spcPct val="100000"/>
              </a:lnSpc>
              <a:spcBef>
                <a:spcPts val="100"/>
              </a:spcBef>
            </a:pPr>
            <a:fld id="{81D60167-4931-47E6-BA6A-407CBD079E47}" type="slidenum">
              <a:rPr spc="-25" dirty="0"/>
              <a:t>123</a:t>
            </a:fld>
            <a:endParaRPr spc="-25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/>
              <a:t>©</a:t>
            </a:r>
            <a:r>
              <a:rPr spc="-15" dirty="0"/>
              <a:t> </a:t>
            </a:r>
            <a:r>
              <a:rPr dirty="0"/>
              <a:t>The</a:t>
            </a:r>
            <a:r>
              <a:rPr spc="-30" dirty="0"/>
              <a:t> </a:t>
            </a:r>
            <a:r>
              <a:rPr dirty="0"/>
              <a:t>KPI</a:t>
            </a:r>
            <a:r>
              <a:rPr spc="-5" dirty="0"/>
              <a:t> </a:t>
            </a:r>
            <a:r>
              <a:rPr dirty="0"/>
              <a:t>Institute</a:t>
            </a:r>
            <a:r>
              <a:rPr spc="-20" dirty="0"/>
              <a:t> 2023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354012" y="3755453"/>
          <a:ext cx="8691880" cy="22231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042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019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20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600" spc="-2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No.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4450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  <a:solidFill>
                      <a:srgbClr val="0871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KPI</a:t>
                      </a:r>
                      <a:r>
                        <a:rPr sz="1600" spc="-15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600" spc="-1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examples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4450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  <a:solidFill>
                      <a:srgbClr val="0871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600" spc="-5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1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4450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600" spc="-5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2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4450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600" spc="-5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3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4450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600" spc="-5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4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4450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600" spc="-5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5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4450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437489" y="1528699"/>
            <a:ext cx="8447405" cy="1861820"/>
          </a:xfrm>
          <a:prstGeom prst="rect">
            <a:avLst/>
          </a:prstGeom>
        </p:spPr>
        <p:txBody>
          <a:bodyPr vert="horz" wrap="square" lIns="0" tIns="762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800" spc="40" dirty="0">
                <a:solidFill>
                  <a:srgbClr val="087150"/>
                </a:solidFill>
                <a:latin typeface="Tahoma"/>
                <a:cs typeface="Tahoma"/>
              </a:rPr>
              <a:t>SCENARIO</a:t>
            </a:r>
            <a:endParaRPr sz="1800">
              <a:latin typeface="Tahoma"/>
              <a:cs typeface="Tahoma"/>
            </a:endParaRPr>
          </a:p>
          <a:p>
            <a:pPr marL="12700" marR="5080">
              <a:lnSpc>
                <a:spcPct val="100000"/>
              </a:lnSpc>
              <a:spcBef>
                <a:spcPts val="505"/>
              </a:spcBef>
            </a:pPr>
            <a:r>
              <a:rPr sz="1800" dirty="0">
                <a:solidFill>
                  <a:srgbClr val="5F5F5F"/>
                </a:solidFill>
                <a:latin typeface="Tahoma"/>
                <a:cs typeface="Tahoma"/>
              </a:rPr>
              <a:t>You</a:t>
            </a:r>
            <a:r>
              <a:rPr sz="1800" spc="-18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25" dirty="0">
                <a:solidFill>
                  <a:srgbClr val="5F5F5F"/>
                </a:solidFill>
                <a:latin typeface="Tahoma"/>
                <a:cs typeface="Tahoma"/>
              </a:rPr>
              <a:t>are</a:t>
            </a:r>
            <a:r>
              <a:rPr sz="1800" spc="-17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10" dirty="0">
                <a:solidFill>
                  <a:srgbClr val="5F5F5F"/>
                </a:solidFill>
                <a:latin typeface="Tahoma"/>
                <a:cs typeface="Tahoma"/>
              </a:rPr>
              <a:t>part</a:t>
            </a:r>
            <a:r>
              <a:rPr sz="1800" spc="-18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10" dirty="0">
                <a:solidFill>
                  <a:srgbClr val="5F5F5F"/>
                </a:solidFill>
                <a:latin typeface="Tahoma"/>
                <a:cs typeface="Tahoma"/>
              </a:rPr>
              <a:t>of</a:t>
            </a:r>
            <a:r>
              <a:rPr sz="1800" spc="-16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20" dirty="0">
                <a:solidFill>
                  <a:srgbClr val="5F5F5F"/>
                </a:solidFill>
                <a:latin typeface="Tahoma"/>
                <a:cs typeface="Tahoma"/>
              </a:rPr>
              <a:t>the</a:t>
            </a:r>
            <a:r>
              <a:rPr sz="1800" spc="-16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55" dirty="0">
                <a:solidFill>
                  <a:srgbClr val="5F5F5F"/>
                </a:solidFill>
                <a:latin typeface="Tahoma"/>
                <a:cs typeface="Tahoma"/>
              </a:rPr>
              <a:t>management</a:t>
            </a:r>
            <a:r>
              <a:rPr sz="1800" spc="-17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50" dirty="0">
                <a:solidFill>
                  <a:srgbClr val="5F5F5F"/>
                </a:solidFill>
                <a:latin typeface="Tahoma"/>
                <a:cs typeface="Tahoma"/>
              </a:rPr>
              <a:t>team</a:t>
            </a:r>
            <a:r>
              <a:rPr sz="1800" spc="-17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25" dirty="0">
                <a:solidFill>
                  <a:srgbClr val="5F5F5F"/>
                </a:solidFill>
                <a:latin typeface="Tahoma"/>
                <a:cs typeface="Tahoma"/>
              </a:rPr>
              <a:t>operating</a:t>
            </a:r>
            <a:r>
              <a:rPr sz="1800" spc="-17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10" dirty="0">
                <a:solidFill>
                  <a:srgbClr val="5F5F5F"/>
                </a:solidFill>
                <a:latin typeface="Tahoma"/>
                <a:cs typeface="Tahoma"/>
              </a:rPr>
              <a:t>in</a:t>
            </a:r>
            <a:r>
              <a:rPr sz="1800" spc="-18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85" dirty="0">
                <a:solidFill>
                  <a:srgbClr val="5F5F5F"/>
                </a:solidFill>
                <a:latin typeface="Tahoma"/>
                <a:cs typeface="Tahoma"/>
              </a:rPr>
              <a:t>a</a:t>
            </a:r>
            <a:r>
              <a:rPr sz="1800" spc="-16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25" dirty="0">
                <a:solidFill>
                  <a:srgbClr val="5F5F5F"/>
                </a:solidFill>
                <a:latin typeface="Tahoma"/>
                <a:cs typeface="Tahoma"/>
              </a:rPr>
              <a:t>niche</a:t>
            </a:r>
            <a:r>
              <a:rPr sz="1800" spc="-16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35" dirty="0">
                <a:solidFill>
                  <a:srgbClr val="5F5F5F"/>
                </a:solidFill>
                <a:latin typeface="Tahoma"/>
                <a:cs typeface="Tahoma"/>
              </a:rPr>
              <a:t>industry.</a:t>
            </a:r>
            <a:r>
              <a:rPr sz="1800" spc="-17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20" dirty="0">
                <a:solidFill>
                  <a:srgbClr val="5F5F5F"/>
                </a:solidFill>
                <a:latin typeface="Tahoma"/>
                <a:cs typeface="Tahoma"/>
              </a:rPr>
              <a:t>The</a:t>
            </a:r>
            <a:r>
              <a:rPr sz="1800" spc="-17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10" dirty="0">
                <a:solidFill>
                  <a:srgbClr val="5F5F5F"/>
                </a:solidFill>
                <a:latin typeface="Tahoma"/>
                <a:cs typeface="Tahoma"/>
              </a:rPr>
              <a:t>board</a:t>
            </a:r>
            <a:r>
              <a:rPr sz="1800" spc="-15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50" dirty="0">
                <a:solidFill>
                  <a:srgbClr val="5F5F5F"/>
                </a:solidFill>
                <a:latin typeface="Tahoma"/>
                <a:cs typeface="Tahoma"/>
              </a:rPr>
              <a:t>asks</a:t>
            </a:r>
            <a:r>
              <a:rPr sz="1800" spc="-17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25" dirty="0">
                <a:solidFill>
                  <a:srgbClr val="5F5F5F"/>
                </a:solidFill>
                <a:latin typeface="Tahoma"/>
                <a:cs typeface="Tahoma"/>
              </a:rPr>
              <a:t>you </a:t>
            </a:r>
            <a:r>
              <a:rPr sz="1800" dirty="0">
                <a:solidFill>
                  <a:srgbClr val="5F5F5F"/>
                </a:solidFill>
                <a:latin typeface="Tahoma"/>
                <a:cs typeface="Tahoma"/>
              </a:rPr>
              <a:t>to</a:t>
            </a:r>
            <a:r>
              <a:rPr sz="1800" spc="-17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20" dirty="0">
                <a:solidFill>
                  <a:srgbClr val="5F5F5F"/>
                </a:solidFill>
                <a:latin typeface="Tahoma"/>
                <a:cs typeface="Tahoma"/>
              </a:rPr>
              <a:t>present</a:t>
            </a:r>
            <a:r>
              <a:rPr sz="1800" spc="-19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5F5F5F"/>
                </a:solidFill>
                <a:latin typeface="Tahoma"/>
                <a:cs typeface="Tahoma"/>
              </a:rPr>
              <a:t>5</a:t>
            </a:r>
            <a:r>
              <a:rPr sz="1800" spc="-17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5F5F5F"/>
                </a:solidFill>
                <a:latin typeface="Tahoma"/>
                <a:cs typeface="Tahoma"/>
              </a:rPr>
              <a:t>KPIs</a:t>
            </a:r>
            <a:r>
              <a:rPr sz="1800" spc="-19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25" dirty="0">
                <a:solidFill>
                  <a:srgbClr val="5F5F5F"/>
                </a:solidFill>
                <a:latin typeface="Tahoma"/>
                <a:cs typeface="Tahoma"/>
              </a:rPr>
              <a:t>you</a:t>
            </a:r>
            <a:r>
              <a:rPr sz="1800" spc="-17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5F5F5F"/>
                </a:solidFill>
                <a:latin typeface="Tahoma"/>
                <a:cs typeface="Tahoma"/>
              </a:rPr>
              <a:t>will</a:t>
            </a:r>
            <a:r>
              <a:rPr sz="1800" spc="-204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35" dirty="0">
                <a:solidFill>
                  <a:srgbClr val="5F5F5F"/>
                </a:solidFill>
                <a:latin typeface="Tahoma"/>
                <a:cs typeface="Tahoma"/>
              </a:rPr>
              <a:t>be</a:t>
            </a:r>
            <a:r>
              <a:rPr sz="1800" spc="-18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45" dirty="0">
                <a:solidFill>
                  <a:srgbClr val="5F5F5F"/>
                </a:solidFill>
                <a:latin typeface="Tahoma"/>
                <a:cs typeface="Tahoma"/>
              </a:rPr>
              <a:t>using</a:t>
            </a:r>
            <a:r>
              <a:rPr sz="1800" spc="-17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5F5F5F"/>
                </a:solidFill>
                <a:latin typeface="Tahoma"/>
                <a:cs typeface="Tahoma"/>
              </a:rPr>
              <a:t>to</a:t>
            </a:r>
            <a:r>
              <a:rPr sz="1800" spc="-19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10" dirty="0">
                <a:solidFill>
                  <a:srgbClr val="5F5F5F"/>
                </a:solidFill>
                <a:latin typeface="Tahoma"/>
                <a:cs typeface="Tahoma"/>
              </a:rPr>
              <a:t>track</a:t>
            </a:r>
            <a:r>
              <a:rPr sz="1800" spc="-16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10" dirty="0">
                <a:solidFill>
                  <a:srgbClr val="5F5F5F"/>
                </a:solidFill>
                <a:latin typeface="Tahoma"/>
                <a:cs typeface="Tahoma"/>
              </a:rPr>
              <a:t>the</a:t>
            </a:r>
            <a:r>
              <a:rPr sz="1800" spc="-19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25" dirty="0">
                <a:solidFill>
                  <a:srgbClr val="5F5F5F"/>
                </a:solidFill>
                <a:latin typeface="Tahoma"/>
                <a:cs typeface="Tahoma"/>
              </a:rPr>
              <a:t>performance</a:t>
            </a:r>
            <a:r>
              <a:rPr sz="1800" spc="-17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10" dirty="0">
                <a:solidFill>
                  <a:srgbClr val="5F5F5F"/>
                </a:solidFill>
                <a:latin typeface="Tahoma"/>
                <a:cs typeface="Tahoma"/>
              </a:rPr>
              <a:t>of</a:t>
            </a:r>
            <a:r>
              <a:rPr sz="1800" spc="-18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20" dirty="0">
                <a:solidFill>
                  <a:srgbClr val="5F5F5F"/>
                </a:solidFill>
                <a:latin typeface="Tahoma"/>
                <a:cs typeface="Tahoma"/>
              </a:rPr>
              <a:t>the</a:t>
            </a:r>
            <a:r>
              <a:rPr sz="1800" spc="-18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10" dirty="0">
                <a:solidFill>
                  <a:srgbClr val="5F5F5F"/>
                </a:solidFill>
                <a:latin typeface="Tahoma"/>
                <a:cs typeface="Tahoma"/>
              </a:rPr>
              <a:t>organization.</a:t>
            </a:r>
            <a:endParaRPr sz="18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8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800" spc="-20" dirty="0">
                <a:solidFill>
                  <a:srgbClr val="087150"/>
                </a:solidFill>
                <a:latin typeface="Tahoma"/>
                <a:cs typeface="Tahoma"/>
              </a:rPr>
              <a:t>TASK</a:t>
            </a:r>
            <a:endParaRPr sz="18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450"/>
              </a:spcBef>
            </a:pPr>
            <a:r>
              <a:rPr sz="1800" dirty="0">
                <a:solidFill>
                  <a:srgbClr val="5F5F5F"/>
                </a:solidFill>
                <a:latin typeface="Tahoma"/>
                <a:cs typeface="Tahoma"/>
              </a:rPr>
              <a:t>Write</a:t>
            </a:r>
            <a:r>
              <a:rPr sz="1800" spc="-17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30" dirty="0">
                <a:solidFill>
                  <a:srgbClr val="5F5F5F"/>
                </a:solidFill>
                <a:latin typeface="Tahoma"/>
                <a:cs typeface="Tahoma"/>
              </a:rPr>
              <a:t>down</a:t>
            </a:r>
            <a:r>
              <a:rPr sz="1800" spc="-15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5F5F5F"/>
                </a:solidFill>
                <a:latin typeface="Tahoma"/>
                <a:cs typeface="Tahoma"/>
              </a:rPr>
              <a:t>5</a:t>
            </a:r>
            <a:r>
              <a:rPr sz="1800" spc="-15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5F5F5F"/>
                </a:solidFill>
                <a:latin typeface="Tahoma"/>
                <a:cs typeface="Tahoma"/>
              </a:rPr>
              <a:t>KPIs</a:t>
            </a:r>
            <a:r>
              <a:rPr sz="1800" spc="-16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25" dirty="0">
                <a:solidFill>
                  <a:srgbClr val="5F5F5F"/>
                </a:solidFill>
                <a:latin typeface="Tahoma"/>
                <a:cs typeface="Tahoma"/>
              </a:rPr>
              <a:t>you</a:t>
            </a:r>
            <a:r>
              <a:rPr sz="1800" spc="-15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10" dirty="0">
                <a:solidFill>
                  <a:srgbClr val="5F5F5F"/>
                </a:solidFill>
                <a:latin typeface="Tahoma"/>
                <a:cs typeface="Tahoma"/>
              </a:rPr>
              <a:t>would</a:t>
            </a:r>
            <a:r>
              <a:rPr sz="1800" spc="-16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10" dirty="0">
                <a:solidFill>
                  <a:srgbClr val="5F5F5F"/>
                </a:solidFill>
                <a:latin typeface="Tahoma"/>
                <a:cs typeface="Tahoma"/>
              </a:rPr>
              <a:t>recommend.</a:t>
            </a:r>
            <a:endParaRPr sz="18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5803" y="661796"/>
            <a:ext cx="40030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270" dirty="0"/>
              <a:t>KPI</a:t>
            </a:r>
            <a:r>
              <a:rPr spc="-10" dirty="0"/>
              <a:t> </a:t>
            </a:r>
            <a:r>
              <a:rPr spc="190" dirty="0"/>
              <a:t>SELECTION</a:t>
            </a:r>
            <a:r>
              <a:rPr spc="5" dirty="0"/>
              <a:t> </a:t>
            </a:r>
            <a:r>
              <a:rPr spc="145" dirty="0"/>
              <a:t>PROCESS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767647" y="1202245"/>
            <a:ext cx="2414270" cy="1679575"/>
            <a:chOff x="2767647" y="1202245"/>
            <a:chExt cx="2414270" cy="1679575"/>
          </a:xfrm>
        </p:grpSpPr>
        <p:sp>
          <p:nvSpPr>
            <p:cNvPr id="4" name="object 4"/>
            <p:cNvSpPr/>
            <p:nvPr/>
          </p:nvSpPr>
          <p:spPr>
            <a:xfrm>
              <a:off x="2781300" y="1778508"/>
              <a:ext cx="544195" cy="1089660"/>
            </a:xfrm>
            <a:custGeom>
              <a:avLst/>
              <a:gdLst/>
              <a:ahLst/>
              <a:cxnLst/>
              <a:rect l="l" t="t" r="r" b="b"/>
              <a:pathLst>
                <a:path w="544195" h="1089660">
                  <a:moveTo>
                    <a:pt x="0" y="1089659"/>
                  </a:moveTo>
                  <a:lnTo>
                    <a:pt x="251587" y="0"/>
                  </a:lnTo>
                  <a:lnTo>
                    <a:pt x="544067" y="0"/>
                  </a:lnTo>
                </a:path>
              </a:pathLst>
            </a:custGeom>
            <a:ln w="26750">
              <a:solidFill>
                <a:srgbClr val="767676"/>
              </a:solidFill>
              <a:prstDash val="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332988" y="2202180"/>
              <a:ext cx="86867" cy="89916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3247644" y="1370088"/>
              <a:ext cx="512445" cy="820419"/>
            </a:xfrm>
            <a:custGeom>
              <a:avLst/>
              <a:gdLst/>
              <a:ahLst/>
              <a:cxnLst/>
              <a:rect l="l" t="t" r="r" b="b"/>
              <a:pathLst>
                <a:path w="512445" h="820419">
                  <a:moveTo>
                    <a:pt x="47244" y="796150"/>
                  </a:moveTo>
                  <a:lnTo>
                    <a:pt x="45415" y="787184"/>
                  </a:lnTo>
                  <a:lnTo>
                    <a:pt x="45364" y="786968"/>
                  </a:lnTo>
                  <a:lnTo>
                    <a:pt x="40360" y="779627"/>
                  </a:lnTo>
                  <a:lnTo>
                    <a:pt x="32778" y="774534"/>
                  </a:lnTo>
                  <a:lnTo>
                    <a:pt x="32918" y="774534"/>
                  </a:lnTo>
                  <a:lnTo>
                    <a:pt x="23495" y="772655"/>
                  </a:lnTo>
                  <a:lnTo>
                    <a:pt x="14300" y="774534"/>
                  </a:lnTo>
                  <a:lnTo>
                    <a:pt x="6832" y="779627"/>
                  </a:lnTo>
                  <a:lnTo>
                    <a:pt x="1828" y="787184"/>
                  </a:lnTo>
                  <a:lnTo>
                    <a:pt x="38" y="796150"/>
                  </a:lnTo>
                  <a:lnTo>
                    <a:pt x="0" y="796404"/>
                  </a:lnTo>
                  <a:lnTo>
                    <a:pt x="1828" y="805383"/>
                  </a:lnTo>
                  <a:lnTo>
                    <a:pt x="1866" y="805548"/>
                  </a:lnTo>
                  <a:lnTo>
                    <a:pt x="6946" y="813015"/>
                  </a:lnTo>
                  <a:lnTo>
                    <a:pt x="14465" y="818057"/>
                  </a:lnTo>
                  <a:lnTo>
                    <a:pt x="23736" y="819899"/>
                  </a:lnTo>
                  <a:lnTo>
                    <a:pt x="32829" y="818057"/>
                  </a:lnTo>
                  <a:lnTo>
                    <a:pt x="40284" y="813015"/>
                  </a:lnTo>
                  <a:lnTo>
                    <a:pt x="45300" y="805548"/>
                  </a:lnTo>
                  <a:lnTo>
                    <a:pt x="45402" y="805383"/>
                  </a:lnTo>
                  <a:lnTo>
                    <a:pt x="47193" y="796404"/>
                  </a:lnTo>
                  <a:lnTo>
                    <a:pt x="47244" y="796150"/>
                  </a:lnTo>
                  <a:close/>
                </a:path>
                <a:path w="512445" h="820419">
                  <a:moveTo>
                    <a:pt x="512051" y="23431"/>
                  </a:moveTo>
                  <a:lnTo>
                    <a:pt x="510159" y="14211"/>
                  </a:lnTo>
                  <a:lnTo>
                    <a:pt x="504786" y="6540"/>
                  </a:lnTo>
                  <a:lnTo>
                    <a:pt x="497166" y="1676"/>
                  </a:lnTo>
                  <a:lnTo>
                    <a:pt x="488251" y="0"/>
                  </a:lnTo>
                  <a:lnTo>
                    <a:pt x="479044" y="1892"/>
                  </a:lnTo>
                  <a:lnTo>
                    <a:pt x="471360" y="7277"/>
                  </a:lnTo>
                  <a:lnTo>
                    <a:pt x="466496" y="14935"/>
                  </a:lnTo>
                  <a:lnTo>
                    <a:pt x="464896" y="23431"/>
                  </a:lnTo>
                  <a:lnTo>
                    <a:pt x="464820" y="23850"/>
                  </a:lnTo>
                  <a:lnTo>
                    <a:pt x="466725" y="33007"/>
                  </a:lnTo>
                  <a:lnTo>
                    <a:pt x="472084" y="40690"/>
                  </a:lnTo>
                  <a:lnTo>
                    <a:pt x="479691" y="45554"/>
                  </a:lnTo>
                  <a:lnTo>
                    <a:pt x="488556" y="47231"/>
                  </a:lnTo>
                  <a:lnTo>
                    <a:pt x="497840" y="45326"/>
                  </a:lnTo>
                  <a:lnTo>
                    <a:pt x="505510" y="39966"/>
                  </a:lnTo>
                  <a:lnTo>
                    <a:pt x="510374" y="32346"/>
                  </a:lnTo>
                  <a:lnTo>
                    <a:pt x="511975" y="23850"/>
                  </a:lnTo>
                  <a:lnTo>
                    <a:pt x="512051" y="23431"/>
                  </a:lnTo>
                  <a:close/>
                </a:path>
              </a:pathLst>
            </a:custGeom>
            <a:solidFill>
              <a:srgbClr val="0A97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61823" y="1391443"/>
              <a:ext cx="88429" cy="89872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4608576" y="1207008"/>
              <a:ext cx="568325" cy="358140"/>
            </a:xfrm>
            <a:custGeom>
              <a:avLst/>
              <a:gdLst/>
              <a:ahLst/>
              <a:cxnLst/>
              <a:rect l="l" t="t" r="r" b="b"/>
              <a:pathLst>
                <a:path w="568325" h="358140">
                  <a:moveTo>
                    <a:pt x="391795" y="0"/>
                  </a:moveTo>
                  <a:lnTo>
                    <a:pt x="353756" y="4570"/>
                  </a:lnTo>
                  <a:lnTo>
                    <a:pt x="285728" y="37665"/>
                  </a:lnTo>
                  <a:lnTo>
                    <a:pt x="258190" y="65024"/>
                  </a:lnTo>
                  <a:lnTo>
                    <a:pt x="237083" y="86653"/>
                  </a:lnTo>
                  <a:lnTo>
                    <a:pt x="212677" y="103854"/>
                  </a:lnTo>
                  <a:lnTo>
                    <a:pt x="185628" y="116244"/>
                  </a:lnTo>
                  <a:lnTo>
                    <a:pt x="156590" y="123443"/>
                  </a:lnTo>
                  <a:lnTo>
                    <a:pt x="0" y="147700"/>
                  </a:lnTo>
                  <a:lnTo>
                    <a:pt x="0" y="210438"/>
                  </a:lnTo>
                  <a:lnTo>
                    <a:pt x="151129" y="233806"/>
                  </a:lnTo>
                  <a:lnTo>
                    <a:pt x="211962" y="255222"/>
                  </a:lnTo>
                  <a:lnTo>
                    <a:pt x="261747" y="296925"/>
                  </a:lnTo>
                  <a:lnTo>
                    <a:pt x="297074" y="328543"/>
                  </a:lnTo>
                  <a:lnTo>
                    <a:pt x="337862" y="348864"/>
                  </a:lnTo>
                  <a:lnTo>
                    <a:pt x="381761" y="357727"/>
                  </a:lnTo>
                  <a:lnTo>
                    <a:pt x="426423" y="354969"/>
                  </a:lnTo>
                  <a:lnTo>
                    <a:pt x="469497" y="340429"/>
                  </a:lnTo>
                  <a:lnTo>
                    <a:pt x="508635" y="313943"/>
                  </a:lnTo>
                  <a:lnTo>
                    <a:pt x="535443" y="283823"/>
                  </a:lnTo>
                  <a:lnTo>
                    <a:pt x="554704" y="248713"/>
                  </a:lnTo>
                  <a:lnTo>
                    <a:pt x="565820" y="210056"/>
                  </a:lnTo>
                  <a:lnTo>
                    <a:pt x="568198" y="169290"/>
                  </a:lnTo>
                  <a:lnTo>
                    <a:pt x="559584" y="123669"/>
                  </a:lnTo>
                  <a:lnTo>
                    <a:pt x="540610" y="83039"/>
                  </a:lnTo>
                  <a:lnTo>
                    <a:pt x="512810" y="48879"/>
                  </a:lnTo>
                  <a:lnTo>
                    <a:pt x="477717" y="22667"/>
                  </a:lnTo>
                  <a:lnTo>
                    <a:pt x="436867" y="5881"/>
                  </a:lnTo>
                  <a:lnTo>
                    <a:pt x="391795" y="0"/>
                  </a:lnTo>
                  <a:close/>
                </a:path>
              </a:pathLst>
            </a:custGeom>
            <a:solidFill>
              <a:srgbClr val="0ECA9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608576" y="1207008"/>
              <a:ext cx="568325" cy="358140"/>
            </a:xfrm>
            <a:custGeom>
              <a:avLst/>
              <a:gdLst/>
              <a:ahLst/>
              <a:cxnLst/>
              <a:rect l="l" t="t" r="r" b="b"/>
              <a:pathLst>
                <a:path w="568325" h="358140">
                  <a:moveTo>
                    <a:pt x="391795" y="0"/>
                  </a:moveTo>
                  <a:lnTo>
                    <a:pt x="353756" y="4570"/>
                  </a:lnTo>
                  <a:lnTo>
                    <a:pt x="285728" y="37665"/>
                  </a:lnTo>
                  <a:lnTo>
                    <a:pt x="258190" y="65024"/>
                  </a:lnTo>
                  <a:lnTo>
                    <a:pt x="237083" y="86653"/>
                  </a:lnTo>
                  <a:lnTo>
                    <a:pt x="212677" y="103854"/>
                  </a:lnTo>
                  <a:lnTo>
                    <a:pt x="185628" y="116244"/>
                  </a:lnTo>
                  <a:lnTo>
                    <a:pt x="156590" y="123443"/>
                  </a:lnTo>
                  <a:lnTo>
                    <a:pt x="0" y="147700"/>
                  </a:lnTo>
                  <a:lnTo>
                    <a:pt x="0" y="210438"/>
                  </a:lnTo>
                  <a:lnTo>
                    <a:pt x="151129" y="233806"/>
                  </a:lnTo>
                  <a:lnTo>
                    <a:pt x="211962" y="255222"/>
                  </a:lnTo>
                  <a:lnTo>
                    <a:pt x="261747" y="296925"/>
                  </a:lnTo>
                  <a:lnTo>
                    <a:pt x="297074" y="328543"/>
                  </a:lnTo>
                  <a:lnTo>
                    <a:pt x="337862" y="348864"/>
                  </a:lnTo>
                  <a:lnTo>
                    <a:pt x="381761" y="357727"/>
                  </a:lnTo>
                  <a:lnTo>
                    <a:pt x="426423" y="354969"/>
                  </a:lnTo>
                  <a:lnTo>
                    <a:pt x="469497" y="340429"/>
                  </a:lnTo>
                  <a:lnTo>
                    <a:pt x="508635" y="313943"/>
                  </a:lnTo>
                  <a:lnTo>
                    <a:pt x="535443" y="283823"/>
                  </a:lnTo>
                  <a:lnTo>
                    <a:pt x="554704" y="248713"/>
                  </a:lnTo>
                  <a:lnTo>
                    <a:pt x="565820" y="210056"/>
                  </a:lnTo>
                  <a:lnTo>
                    <a:pt x="568198" y="169290"/>
                  </a:lnTo>
                  <a:lnTo>
                    <a:pt x="559584" y="123669"/>
                  </a:lnTo>
                  <a:lnTo>
                    <a:pt x="540610" y="83039"/>
                  </a:lnTo>
                  <a:lnTo>
                    <a:pt x="512810" y="48879"/>
                  </a:lnTo>
                  <a:lnTo>
                    <a:pt x="477717" y="22667"/>
                  </a:lnTo>
                  <a:lnTo>
                    <a:pt x="436867" y="5881"/>
                  </a:lnTo>
                  <a:lnTo>
                    <a:pt x="391795" y="0"/>
                  </a:lnTo>
                  <a:close/>
                </a:path>
              </a:pathLst>
            </a:custGeom>
            <a:ln w="9525">
              <a:solidFill>
                <a:srgbClr val="0ECA9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846320" y="1225296"/>
              <a:ext cx="299085" cy="304800"/>
            </a:xfrm>
            <a:custGeom>
              <a:avLst/>
              <a:gdLst/>
              <a:ahLst/>
              <a:cxnLst/>
              <a:rect l="l" t="t" r="r" b="b"/>
              <a:pathLst>
                <a:path w="299085" h="304800">
                  <a:moveTo>
                    <a:pt x="149351" y="0"/>
                  </a:moveTo>
                  <a:lnTo>
                    <a:pt x="102168" y="7766"/>
                  </a:lnTo>
                  <a:lnTo>
                    <a:pt x="61173" y="29394"/>
                  </a:lnTo>
                  <a:lnTo>
                    <a:pt x="28834" y="62380"/>
                  </a:lnTo>
                  <a:lnTo>
                    <a:pt x="7620" y="104217"/>
                  </a:lnTo>
                  <a:lnTo>
                    <a:pt x="0" y="152400"/>
                  </a:lnTo>
                  <a:lnTo>
                    <a:pt x="7620" y="200582"/>
                  </a:lnTo>
                  <a:lnTo>
                    <a:pt x="28834" y="242419"/>
                  </a:lnTo>
                  <a:lnTo>
                    <a:pt x="61173" y="275405"/>
                  </a:lnTo>
                  <a:lnTo>
                    <a:pt x="102168" y="297033"/>
                  </a:lnTo>
                  <a:lnTo>
                    <a:pt x="149351" y="304800"/>
                  </a:lnTo>
                  <a:lnTo>
                    <a:pt x="196535" y="297033"/>
                  </a:lnTo>
                  <a:lnTo>
                    <a:pt x="237530" y="275405"/>
                  </a:lnTo>
                  <a:lnTo>
                    <a:pt x="269869" y="242419"/>
                  </a:lnTo>
                  <a:lnTo>
                    <a:pt x="291083" y="200582"/>
                  </a:lnTo>
                  <a:lnTo>
                    <a:pt x="298703" y="152400"/>
                  </a:lnTo>
                  <a:lnTo>
                    <a:pt x="291083" y="104217"/>
                  </a:lnTo>
                  <a:lnTo>
                    <a:pt x="269869" y="62380"/>
                  </a:lnTo>
                  <a:lnTo>
                    <a:pt x="237530" y="29394"/>
                  </a:lnTo>
                  <a:lnTo>
                    <a:pt x="196535" y="7766"/>
                  </a:lnTo>
                  <a:lnTo>
                    <a:pt x="14935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846320" y="1225296"/>
              <a:ext cx="299085" cy="304800"/>
            </a:xfrm>
            <a:custGeom>
              <a:avLst/>
              <a:gdLst/>
              <a:ahLst/>
              <a:cxnLst/>
              <a:rect l="l" t="t" r="r" b="b"/>
              <a:pathLst>
                <a:path w="299085" h="304800">
                  <a:moveTo>
                    <a:pt x="298703" y="152400"/>
                  </a:moveTo>
                  <a:lnTo>
                    <a:pt x="291083" y="200582"/>
                  </a:lnTo>
                  <a:lnTo>
                    <a:pt x="269869" y="242419"/>
                  </a:lnTo>
                  <a:lnTo>
                    <a:pt x="237530" y="275405"/>
                  </a:lnTo>
                  <a:lnTo>
                    <a:pt x="196535" y="297033"/>
                  </a:lnTo>
                  <a:lnTo>
                    <a:pt x="149351" y="304800"/>
                  </a:lnTo>
                  <a:lnTo>
                    <a:pt x="102168" y="297033"/>
                  </a:lnTo>
                  <a:lnTo>
                    <a:pt x="61173" y="275405"/>
                  </a:lnTo>
                  <a:lnTo>
                    <a:pt x="28834" y="242419"/>
                  </a:lnTo>
                  <a:lnTo>
                    <a:pt x="7620" y="200582"/>
                  </a:lnTo>
                  <a:lnTo>
                    <a:pt x="0" y="152400"/>
                  </a:lnTo>
                  <a:lnTo>
                    <a:pt x="7620" y="104217"/>
                  </a:lnTo>
                  <a:lnTo>
                    <a:pt x="28834" y="62380"/>
                  </a:lnTo>
                  <a:lnTo>
                    <a:pt x="61173" y="29394"/>
                  </a:lnTo>
                  <a:lnTo>
                    <a:pt x="102168" y="7766"/>
                  </a:lnTo>
                  <a:lnTo>
                    <a:pt x="149351" y="0"/>
                  </a:lnTo>
                  <a:lnTo>
                    <a:pt x="196535" y="7766"/>
                  </a:lnTo>
                  <a:lnTo>
                    <a:pt x="237530" y="29394"/>
                  </a:lnTo>
                  <a:lnTo>
                    <a:pt x="269869" y="62380"/>
                  </a:lnTo>
                  <a:lnTo>
                    <a:pt x="291083" y="104217"/>
                  </a:lnTo>
                  <a:lnTo>
                    <a:pt x="298703" y="152400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130295" y="1476787"/>
            <a:ext cx="86868" cy="89852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4939410" y="1253109"/>
            <a:ext cx="111760" cy="2324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50" spc="-50" dirty="0">
                <a:solidFill>
                  <a:srgbClr val="124F5C"/>
                </a:solidFill>
                <a:latin typeface="Gill Sans MT"/>
                <a:cs typeface="Gill Sans MT"/>
              </a:rPr>
              <a:t>1</a:t>
            </a:r>
            <a:endParaRPr sz="1350">
              <a:latin typeface="Gill Sans MT"/>
              <a:cs typeface="Gill Sans MT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370395" y="1441951"/>
            <a:ext cx="4846320" cy="4047490"/>
            <a:chOff x="370395" y="1441951"/>
            <a:chExt cx="4846320" cy="4047490"/>
          </a:xfrm>
        </p:grpSpPr>
        <p:sp>
          <p:nvSpPr>
            <p:cNvPr id="15" name="object 15"/>
            <p:cNvSpPr/>
            <p:nvPr/>
          </p:nvSpPr>
          <p:spPr>
            <a:xfrm>
              <a:off x="3546347" y="1653539"/>
              <a:ext cx="1670685" cy="695325"/>
            </a:xfrm>
            <a:custGeom>
              <a:avLst/>
              <a:gdLst/>
              <a:ahLst/>
              <a:cxnLst/>
              <a:rect l="l" t="t" r="r" b="b"/>
              <a:pathLst>
                <a:path w="1670685" h="695325">
                  <a:moveTo>
                    <a:pt x="1353312" y="0"/>
                  </a:moveTo>
                  <a:lnTo>
                    <a:pt x="316991" y="0"/>
                  </a:lnTo>
                  <a:lnTo>
                    <a:pt x="270220" y="3770"/>
                  </a:lnTo>
                  <a:lnTo>
                    <a:pt x="225556" y="14722"/>
                  </a:lnTo>
                  <a:lnTo>
                    <a:pt x="183493" y="32316"/>
                  </a:lnTo>
                  <a:lnTo>
                    <a:pt x="144526" y="56013"/>
                  </a:lnTo>
                  <a:lnTo>
                    <a:pt x="109150" y="85274"/>
                  </a:lnTo>
                  <a:lnTo>
                    <a:pt x="77860" y="119559"/>
                  </a:lnTo>
                  <a:lnTo>
                    <a:pt x="51149" y="158328"/>
                  </a:lnTo>
                  <a:lnTo>
                    <a:pt x="29513" y="201044"/>
                  </a:lnTo>
                  <a:lnTo>
                    <a:pt x="13446" y="247166"/>
                  </a:lnTo>
                  <a:lnTo>
                    <a:pt x="3444" y="296155"/>
                  </a:lnTo>
                  <a:lnTo>
                    <a:pt x="0" y="347472"/>
                  </a:lnTo>
                  <a:lnTo>
                    <a:pt x="3444" y="398760"/>
                  </a:lnTo>
                  <a:lnTo>
                    <a:pt x="13446" y="447731"/>
                  </a:lnTo>
                  <a:lnTo>
                    <a:pt x="29513" y="493844"/>
                  </a:lnTo>
                  <a:lnTo>
                    <a:pt x="51149" y="536559"/>
                  </a:lnTo>
                  <a:lnTo>
                    <a:pt x="77860" y="575333"/>
                  </a:lnTo>
                  <a:lnTo>
                    <a:pt x="109150" y="609626"/>
                  </a:lnTo>
                  <a:lnTo>
                    <a:pt x="144526" y="638898"/>
                  </a:lnTo>
                  <a:lnTo>
                    <a:pt x="183493" y="662606"/>
                  </a:lnTo>
                  <a:lnTo>
                    <a:pt x="225556" y="680211"/>
                  </a:lnTo>
                  <a:lnTo>
                    <a:pt x="270220" y="691170"/>
                  </a:lnTo>
                  <a:lnTo>
                    <a:pt x="316991" y="694944"/>
                  </a:lnTo>
                  <a:lnTo>
                    <a:pt x="1353312" y="694944"/>
                  </a:lnTo>
                  <a:lnTo>
                    <a:pt x="1400083" y="691167"/>
                  </a:lnTo>
                  <a:lnTo>
                    <a:pt x="1444747" y="680200"/>
                  </a:lnTo>
                  <a:lnTo>
                    <a:pt x="1486810" y="662586"/>
                  </a:lnTo>
                  <a:lnTo>
                    <a:pt x="1525777" y="638866"/>
                  </a:lnTo>
                  <a:lnTo>
                    <a:pt x="1561153" y="609583"/>
                  </a:lnTo>
                  <a:lnTo>
                    <a:pt x="1592443" y="575281"/>
                  </a:lnTo>
                  <a:lnTo>
                    <a:pt x="1619154" y="536502"/>
                  </a:lnTo>
                  <a:lnTo>
                    <a:pt x="1640790" y="493789"/>
                  </a:lnTo>
                  <a:lnTo>
                    <a:pt x="1656857" y="447685"/>
                  </a:lnTo>
                  <a:lnTo>
                    <a:pt x="1666859" y="398731"/>
                  </a:lnTo>
                  <a:lnTo>
                    <a:pt x="1670303" y="347472"/>
                  </a:lnTo>
                  <a:lnTo>
                    <a:pt x="1666859" y="296183"/>
                  </a:lnTo>
                  <a:lnTo>
                    <a:pt x="1656857" y="247212"/>
                  </a:lnTo>
                  <a:lnTo>
                    <a:pt x="1640790" y="201099"/>
                  </a:lnTo>
                  <a:lnTo>
                    <a:pt x="1619154" y="158384"/>
                  </a:lnTo>
                  <a:lnTo>
                    <a:pt x="1592443" y="119610"/>
                  </a:lnTo>
                  <a:lnTo>
                    <a:pt x="1561153" y="85317"/>
                  </a:lnTo>
                  <a:lnTo>
                    <a:pt x="1525777" y="56045"/>
                  </a:lnTo>
                  <a:lnTo>
                    <a:pt x="1486810" y="32337"/>
                  </a:lnTo>
                  <a:lnTo>
                    <a:pt x="1444747" y="14732"/>
                  </a:lnTo>
                  <a:lnTo>
                    <a:pt x="1400083" y="3773"/>
                  </a:lnTo>
                  <a:lnTo>
                    <a:pt x="1353312" y="0"/>
                  </a:lnTo>
                  <a:close/>
                </a:path>
              </a:pathLst>
            </a:custGeom>
            <a:solidFill>
              <a:srgbClr val="0A97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589019" y="1697735"/>
              <a:ext cx="1583690" cy="600710"/>
            </a:xfrm>
            <a:custGeom>
              <a:avLst/>
              <a:gdLst/>
              <a:ahLst/>
              <a:cxnLst/>
              <a:rect l="l" t="t" r="r" b="b"/>
              <a:pathLst>
                <a:path w="1583689" h="600710">
                  <a:moveTo>
                    <a:pt x="1283207" y="0"/>
                  </a:moveTo>
                  <a:lnTo>
                    <a:pt x="300227" y="0"/>
                  </a:lnTo>
                  <a:lnTo>
                    <a:pt x="251517" y="3928"/>
                  </a:lnTo>
                  <a:lnTo>
                    <a:pt x="205313" y="15300"/>
                  </a:lnTo>
                  <a:lnTo>
                    <a:pt x="162233" y="33501"/>
                  </a:lnTo>
                  <a:lnTo>
                    <a:pt x="122895" y="57912"/>
                  </a:lnTo>
                  <a:lnTo>
                    <a:pt x="87915" y="87915"/>
                  </a:lnTo>
                  <a:lnTo>
                    <a:pt x="57912" y="122895"/>
                  </a:lnTo>
                  <a:lnTo>
                    <a:pt x="33501" y="162233"/>
                  </a:lnTo>
                  <a:lnTo>
                    <a:pt x="15300" y="205313"/>
                  </a:lnTo>
                  <a:lnTo>
                    <a:pt x="3928" y="251517"/>
                  </a:lnTo>
                  <a:lnTo>
                    <a:pt x="0" y="300227"/>
                  </a:lnTo>
                  <a:lnTo>
                    <a:pt x="3928" y="348938"/>
                  </a:lnTo>
                  <a:lnTo>
                    <a:pt x="15300" y="395142"/>
                  </a:lnTo>
                  <a:lnTo>
                    <a:pt x="33501" y="438222"/>
                  </a:lnTo>
                  <a:lnTo>
                    <a:pt x="57912" y="477560"/>
                  </a:lnTo>
                  <a:lnTo>
                    <a:pt x="87915" y="512540"/>
                  </a:lnTo>
                  <a:lnTo>
                    <a:pt x="122895" y="542544"/>
                  </a:lnTo>
                  <a:lnTo>
                    <a:pt x="162233" y="566954"/>
                  </a:lnTo>
                  <a:lnTo>
                    <a:pt x="205313" y="585155"/>
                  </a:lnTo>
                  <a:lnTo>
                    <a:pt x="251517" y="596527"/>
                  </a:lnTo>
                  <a:lnTo>
                    <a:pt x="300227" y="600455"/>
                  </a:lnTo>
                  <a:lnTo>
                    <a:pt x="1283207" y="600455"/>
                  </a:lnTo>
                  <a:lnTo>
                    <a:pt x="1331918" y="596527"/>
                  </a:lnTo>
                  <a:lnTo>
                    <a:pt x="1378122" y="585155"/>
                  </a:lnTo>
                  <a:lnTo>
                    <a:pt x="1421202" y="566954"/>
                  </a:lnTo>
                  <a:lnTo>
                    <a:pt x="1460540" y="542544"/>
                  </a:lnTo>
                  <a:lnTo>
                    <a:pt x="1495520" y="512540"/>
                  </a:lnTo>
                  <a:lnTo>
                    <a:pt x="1525523" y="477560"/>
                  </a:lnTo>
                  <a:lnTo>
                    <a:pt x="1549934" y="438222"/>
                  </a:lnTo>
                  <a:lnTo>
                    <a:pt x="1568135" y="395142"/>
                  </a:lnTo>
                  <a:lnTo>
                    <a:pt x="1579507" y="348938"/>
                  </a:lnTo>
                  <a:lnTo>
                    <a:pt x="1583435" y="300227"/>
                  </a:lnTo>
                  <a:lnTo>
                    <a:pt x="1579507" y="251517"/>
                  </a:lnTo>
                  <a:lnTo>
                    <a:pt x="1568135" y="205313"/>
                  </a:lnTo>
                  <a:lnTo>
                    <a:pt x="1549934" y="162233"/>
                  </a:lnTo>
                  <a:lnTo>
                    <a:pt x="1525524" y="122895"/>
                  </a:lnTo>
                  <a:lnTo>
                    <a:pt x="1495520" y="87915"/>
                  </a:lnTo>
                  <a:lnTo>
                    <a:pt x="1460540" y="57912"/>
                  </a:lnTo>
                  <a:lnTo>
                    <a:pt x="1421202" y="33501"/>
                  </a:lnTo>
                  <a:lnTo>
                    <a:pt x="1378122" y="15300"/>
                  </a:lnTo>
                  <a:lnTo>
                    <a:pt x="1331918" y="3928"/>
                  </a:lnTo>
                  <a:lnTo>
                    <a:pt x="128320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589019" y="1697735"/>
              <a:ext cx="1583690" cy="600710"/>
            </a:xfrm>
            <a:custGeom>
              <a:avLst/>
              <a:gdLst/>
              <a:ahLst/>
              <a:cxnLst/>
              <a:rect l="l" t="t" r="r" b="b"/>
              <a:pathLst>
                <a:path w="1583689" h="600710">
                  <a:moveTo>
                    <a:pt x="0" y="300227"/>
                  </a:moveTo>
                  <a:lnTo>
                    <a:pt x="3928" y="251517"/>
                  </a:lnTo>
                  <a:lnTo>
                    <a:pt x="15300" y="205313"/>
                  </a:lnTo>
                  <a:lnTo>
                    <a:pt x="33501" y="162233"/>
                  </a:lnTo>
                  <a:lnTo>
                    <a:pt x="57912" y="122895"/>
                  </a:lnTo>
                  <a:lnTo>
                    <a:pt x="87915" y="87915"/>
                  </a:lnTo>
                  <a:lnTo>
                    <a:pt x="122895" y="57911"/>
                  </a:lnTo>
                  <a:lnTo>
                    <a:pt x="162233" y="33501"/>
                  </a:lnTo>
                  <a:lnTo>
                    <a:pt x="205313" y="15300"/>
                  </a:lnTo>
                  <a:lnTo>
                    <a:pt x="251517" y="3928"/>
                  </a:lnTo>
                  <a:lnTo>
                    <a:pt x="300227" y="0"/>
                  </a:lnTo>
                  <a:lnTo>
                    <a:pt x="1283207" y="0"/>
                  </a:lnTo>
                  <a:lnTo>
                    <a:pt x="1331918" y="3928"/>
                  </a:lnTo>
                  <a:lnTo>
                    <a:pt x="1378122" y="15300"/>
                  </a:lnTo>
                  <a:lnTo>
                    <a:pt x="1421202" y="33501"/>
                  </a:lnTo>
                  <a:lnTo>
                    <a:pt x="1460540" y="57912"/>
                  </a:lnTo>
                  <a:lnTo>
                    <a:pt x="1495520" y="87915"/>
                  </a:lnTo>
                  <a:lnTo>
                    <a:pt x="1525524" y="122895"/>
                  </a:lnTo>
                  <a:lnTo>
                    <a:pt x="1549934" y="162233"/>
                  </a:lnTo>
                  <a:lnTo>
                    <a:pt x="1568135" y="205313"/>
                  </a:lnTo>
                  <a:lnTo>
                    <a:pt x="1579507" y="251517"/>
                  </a:lnTo>
                  <a:lnTo>
                    <a:pt x="1583435" y="300227"/>
                  </a:lnTo>
                  <a:lnTo>
                    <a:pt x="1579507" y="348938"/>
                  </a:lnTo>
                  <a:lnTo>
                    <a:pt x="1568135" y="395142"/>
                  </a:lnTo>
                  <a:lnTo>
                    <a:pt x="1549934" y="438222"/>
                  </a:lnTo>
                  <a:lnTo>
                    <a:pt x="1525523" y="477560"/>
                  </a:lnTo>
                  <a:lnTo>
                    <a:pt x="1495520" y="512540"/>
                  </a:lnTo>
                  <a:lnTo>
                    <a:pt x="1460540" y="542544"/>
                  </a:lnTo>
                  <a:lnTo>
                    <a:pt x="1421202" y="566954"/>
                  </a:lnTo>
                  <a:lnTo>
                    <a:pt x="1378122" y="585155"/>
                  </a:lnTo>
                  <a:lnTo>
                    <a:pt x="1331918" y="596527"/>
                  </a:lnTo>
                  <a:lnTo>
                    <a:pt x="1283207" y="600455"/>
                  </a:lnTo>
                  <a:lnTo>
                    <a:pt x="300227" y="600455"/>
                  </a:lnTo>
                  <a:lnTo>
                    <a:pt x="251517" y="596527"/>
                  </a:lnTo>
                  <a:lnTo>
                    <a:pt x="205313" y="585155"/>
                  </a:lnTo>
                  <a:lnTo>
                    <a:pt x="162233" y="566954"/>
                  </a:lnTo>
                  <a:lnTo>
                    <a:pt x="122895" y="542543"/>
                  </a:lnTo>
                  <a:lnTo>
                    <a:pt x="87915" y="512540"/>
                  </a:lnTo>
                  <a:lnTo>
                    <a:pt x="57911" y="477560"/>
                  </a:lnTo>
                  <a:lnTo>
                    <a:pt x="33501" y="438222"/>
                  </a:lnTo>
                  <a:lnTo>
                    <a:pt x="15300" y="395142"/>
                  </a:lnTo>
                  <a:lnTo>
                    <a:pt x="3928" y="348938"/>
                  </a:lnTo>
                  <a:lnTo>
                    <a:pt x="0" y="300227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3309238" y="1441951"/>
              <a:ext cx="525145" cy="664210"/>
            </a:xfrm>
            <a:custGeom>
              <a:avLst/>
              <a:gdLst/>
              <a:ahLst/>
              <a:cxnLst/>
              <a:rect l="l" t="t" r="r" b="b"/>
              <a:pathLst>
                <a:path w="525145" h="664210">
                  <a:moveTo>
                    <a:pt x="273586" y="0"/>
                  </a:moveTo>
                  <a:lnTo>
                    <a:pt x="227503" y="2107"/>
                  </a:lnTo>
                  <a:lnTo>
                    <a:pt x="181228" y="12833"/>
                  </a:lnTo>
                  <a:lnTo>
                    <a:pt x="139332" y="30921"/>
                  </a:lnTo>
                  <a:lnTo>
                    <a:pt x="101779" y="55600"/>
                  </a:lnTo>
                  <a:lnTo>
                    <a:pt x="69165" y="86092"/>
                  </a:lnTo>
                  <a:lnTo>
                    <a:pt x="42084" y="121615"/>
                  </a:lnTo>
                  <a:lnTo>
                    <a:pt x="21133" y="161390"/>
                  </a:lnTo>
                  <a:lnTo>
                    <a:pt x="6906" y="204637"/>
                  </a:lnTo>
                  <a:lnTo>
                    <a:pt x="0" y="250577"/>
                  </a:lnTo>
                  <a:lnTo>
                    <a:pt x="1515" y="302345"/>
                  </a:lnTo>
                  <a:lnTo>
                    <a:pt x="12416" y="351740"/>
                  </a:lnTo>
                  <a:lnTo>
                    <a:pt x="31950" y="397634"/>
                  </a:lnTo>
                  <a:lnTo>
                    <a:pt x="59364" y="438898"/>
                  </a:lnTo>
                  <a:lnTo>
                    <a:pt x="93905" y="474404"/>
                  </a:lnTo>
                  <a:lnTo>
                    <a:pt x="134820" y="503023"/>
                  </a:lnTo>
                  <a:lnTo>
                    <a:pt x="181356" y="523627"/>
                  </a:lnTo>
                  <a:lnTo>
                    <a:pt x="244856" y="653040"/>
                  </a:lnTo>
                  <a:lnTo>
                    <a:pt x="249549" y="659326"/>
                  </a:lnTo>
                  <a:lnTo>
                    <a:pt x="256016" y="663136"/>
                  </a:lnTo>
                  <a:lnTo>
                    <a:pt x="263411" y="664184"/>
                  </a:lnTo>
                  <a:lnTo>
                    <a:pt x="270890" y="662184"/>
                  </a:lnTo>
                  <a:lnTo>
                    <a:pt x="274700" y="660279"/>
                  </a:lnTo>
                  <a:lnTo>
                    <a:pt x="277875" y="657104"/>
                  </a:lnTo>
                  <a:lnTo>
                    <a:pt x="343153" y="523627"/>
                  </a:lnTo>
                  <a:lnTo>
                    <a:pt x="386819" y="504670"/>
                  </a:lnTo>
                  <a:lnTo>
                    <a:pt x="425378" y="478833"/>
                  </a:lnTo>
                  <a:lnTo>
                    <a:pt x="458357" y="447069"/>
                  </a:lnTo>
                  <a:lnTo>
                    <a:pt x="485276" y="410336"/>
                  </a:lnTo>
                  <a:lnTo>
                    <a:pt x="505661" y="369588"/>
                  </a:lnTo>
                  <a:lnTo>
                    <a:pt x="519034" y="325780"/>
                  </a:lnTo>
                  <a:lnTo>
                    <a:pt x="524919" y="279868"/>
                  </a:lnTo>
                  <a:lnTo>
                    <a:pt x="522839" y="232807"/>
                  </a:lnTo>
                  <a:lnTo>
                    <a:pt x="512318" y="185553"/>
                  </a:lnTo>
                  <a:lnTo>
                    <a:pt x="493738" y="141001"/>
                  </a:lnTo>
                  <a:lnTo>
                    <a:pt x="468427" y="101650"/>
                  </a:lnTo>
                  <a:lnTo>
                    <a:pt x="437317" y="67989"/>
                  </a:lnTo>
                  <a:lnTo>
                    <a:pt x="401344" y="40505"/>
                  </a:lnTo>
                  <a:lnTo>
                    <a:pt x="361441" y="19686"/>
                  </a:lnTo>
                  <a:lnTo>
                    <a:pt x="318544" y="6022"/>
                  </a:lnTo>
                  <a:lnTo>
                    <a:pt x="273586" y="0"/>
                  </a:lnTo>
                  <a:close/>
                </a:path>
              </a:pathLst>
            </a:custGeom>
            <a:solidFill>
              <a:srgbClr val="0A97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392424" y="1525523"/>
              <a:ext cx="350520" cy="360045"/>
            </a:xfrm>
            <a:custGeom>
              <a:avLst/>
              <a:gdLst/>
              <a:ahLst/>
              <a:cxnLst/>
              <a:rect l="l" t="t" r="r" b="b"/>
              <a:pathLst>
                <a:path w="350520" h="360044">
                  <a:moveTo>
                    <a:pt x="175260" y="0"/>
                  </a:moveTo>
                  <a:lnTo>
                    <a:pt x="128675" y="6424"/>
                  </a:lnTo>
                  <a:lnTo>
                    <a:pt x="86811" y="24553"/>
                  </a:lnTo>
                  <a:lnTo>
                    <a:pt x="51339" y="52673"/>
                  </a:lnTo>
                  <a:lnTo>
                    <a:pt x="23932" y="89069"/>
                  </a:lnTo>
                  <a:lnTo>
                    <a:pt x="6261" y="132027"/>
                  </a:lnTo>
                  <a:lnTo>
                    <a:pt x="0" y="179831"/>
                  </a:lnTo>
                  <a:lnTo>
                    <a:pt x="6261" y="227636"/>
                  </a:lnTo>
                  <a:lnTo>
                    <a:pt x="23932" y="270594"/>
                  </a:lnTo>
                  <a:lnTo>
                    <a:pt x="51339" y="306990"/>
                  </a:lnTo>
                  <a:lnTo>
                    <a:pt x="86811" y="335110"/>
                  </a:lnTo>
                  <a:lnTo>
                    <a:pt x="128675" y="353239"/>
                  </a:lnTo>
                  <a:lnTo>
                    <a:pt x="175260" y="359663"/>
                  </a:lnTo>
                  <a:lnTo>
                    <a:pt x="221844" y="353239"/>
                  </a:lnTo>
                  <a:lnTo>
                    <a:pt x="263708" y="335110"/>
                  </a:lnTo>
                  <a:lnTo>
                    <a:pt x="299180" y="306990"/>
                  </a:lnTo>
                  <a:lnTo>
                    <a:pt x="326587" y="270594"/>
                  </a:lnTo>
                  <a:lnTo>
                    <a:pt x="344258" y="227636"/>
                  </a:lnTo>
                  <a:lnTo>
                    <a:pt x="350520" y="179831"/>
                  </a:lnTo>
                  <a:lnTo>
                    <a:pt x="344258" y="132027"/>
                  </a:lnTo>
                  <a:lnTo>
                    <a:pt x="326587" y="89069"/>
                  </a:lnTo>
                  <a:lnTo>
                    <a:pt x="299180" y="52673"/>
                  </a:lnTo>
                  <a:lnTo>
                    <a:pt x="263708" y="24553"/>
                  </a:lnTo>
                  <a:lnTo>
                    <a:pt x="221844" y="6424"/>
                  </a:lnTo>
                  <a:lnTo>
                    <a:pt x="17526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3392424" y="1525523"/>
              <a:ext cx="350520" cy="360045"/>
            </a:xfrm>
            <a:custGeom>
              <a:avLst/>
              <a:gdLst/>
              <a:ahLst/>
              <a:cxnLst/>
              <a:rect l="l" t="t" r="r" b="b"/>
              <a:pathLst>
                <a:path w="350520" h="360044">
                  <a:moveTo>
                    <a:pt x="350520" y="179831"/>
                  </a:moveTo>
                  <a:lnTo>
                    <a:pt x="344258" y="227636"/>
                  </a:lnTo>
                  <a:lnTo>
                    <a:pt x="326587" y="270594"/>
                  </a:lnTo>
                  <a:lnTo>
                    <a:pt x="299180" y="306990"/>
                  </a:lnTo>
                  <a:lnTo>
                    <a:pt x="263708" y="335110"/>
                  </a:lnTo>
                  <a:lnTo>
                    <a:pt x="221844" y="353239"/>
                  </a:lnTo>
                  <a:lnTo>
                    <a:pt x="175260" y="359663"/>
                  </a:lnTo>
                  <a:lnTo>
                    <a:pt x="128675" y="353239"/>
                  </a:lnTo>
                  <a:lnTo>
                    <a:pt x="86811" y="335110"/>
                  </a:lnTo>
                  <a:lnTo>
                    <a:pt x="51339" y="306990"/>
                  </a:lnTo>
                  <a:lnTo>
                    <a:pt x="23932" y="270594"/>
                  </a:lnTo>
                  <a:lnTo>
                    <a:pt x="6261" y="227636"/>
                  </a:lnTo>
                  <a:lnTo>
                    <a:pt x="0" y="179831"/>
                  </a:lnTo>
                  <a:lnTo>
                    <a:pt x="6261" y="132027"/>
                  </a:lnTo>
                  <a:lnTo>
                    <a:pt x="23932" y="89069"/>
                  </a:lnTo>
                  <a:lnTo>
                    <a:pt x="51339" y="52673"/>
                  </a:lnTo>
                  <a:lnTo>
                    <a:pt x="86811" y="24553"/>
                  </a:lnTo>
                  <a:lnTo>
                    <a:pt x="128675" y="6424"/>
                  </a:lnTo>
                  <a:lnTo>
                    <a:pt x="175260" y="0"/>
                  </a:lnTo>
                  <a:lnTo>
                    <a:pt x="221844" y="6424"/>
                  </a:lnTo>
                  <a:lnTo>
                    <a:pt x="263708" y="24553"/>
                  </a:lnTo>
                  <a:lnTo>
                    <a:pt x="299180" y="52673"/>
                  </a:lnTo>
                  <a:lnTo>
                    <a:pt x="326587" y="89069"/>
                  </a:lnTo>
                  <a:lnTo>
                    <a:pt x="344258" y="132027"/>
                  </a:lnTo>
                  <a:lnTo>
                    <a:pt x="350520" y="179831"/>
                  </a:lnTo>
                  <a:close/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072128" y="1447799"/>
              <a:ext cx="88392" cy="89915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53355" y="2857500"/>
              <a:ext cx="86868" cy="89915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4879848" y="2959608"/>
              <a:ext cx="47625" cy="47625"/>
            </a:xfrm>
            <a:custGeom>
              <a:avLst/>
              <a:gdLst/>
              <a:ahLst/>
              <a:cxnLst/>
              <a:rect l="l" t="t" r="r" b="b"/>
              <a:pathLst>
                <a:path w="47625" h="47625">
                  <a:moveTo>
                    <a:pt x="23622" y="0"/>
                  </a:moveTo>
                  <a:lnTo>
                    <a:pt x="23494" y="0"/>
                  </a:lnTo>
                  <a:lnTo>
                    <a:pt x="14305" y="1871"/>
                  </a:lnTo>
                  <a:lnTo>
                    <a:pt x="6842" y="6969"/>
                  </a:lnTo>
                  <a:lnTo>
                    <a:pt x="1938" y="14358"/>
                  </a:lnTo>
                  <a:lnTo>
                    <a:pt x="1831" y="14519"/>
                  </a:lnTo>
                  <a:lnTo>
                    <a:pt x="50" y="23494"/>
                  </a:lnTo>
                  <a:lnTo>
                    <a:pt x="0" y="23749"/>
                  </a:lnTo>
                  <a:lnTo>
                    <a:pt x="1827" y="32724"/>
                  </a:lnTo>
                  <a:lnTo>
                    <a:pt x="1871" y="32938"/>
                  </a:lnTo>
                  <a:lnTo>
                    <a:pt x="6969" y="40401"/>
                  </a:lnTo>
                  <a:lnTo>
                    <a:pt x="14519" y="45412"/>
                  </a:lnTo>
                  <a:lnTo>
                    <a:pt x="23749" y="47243"/>
                  </a:lnTo>
                  <a:lnTo>
                    <a:pt x="32743" y="45412"/>
                  </a:lnTo>
                  <a:lnTo>
                    <a:pt x="32880" y="45412"/>
                  </a:lnTo>
                  <a:lnTo>
                    <a:pt x="40215" y="40401"/>
                  </a:lnTo>
                  <a:lnTo>
                    <a:pt x="45412" y="32724"/>
                  </a:lnTo>
                  <a:lnTo>
                    <a:pt x="47193" y="23749"/>
                  </a:lnTo>
                  <a:lnTo>
                    <a:pt x="47243" y="23494"/>
                  </a:lnTo>
                  <a:lnTo>
                    <a:pt x="45407" y="14519"/>
                  </a:lnTo>
                  <a:lnTo>
                    <a:pt x="45374" y="14358"/>
                  </a:lnTo>
                  <a:lnTo>
                    <a:pt x="40344" y="6969"/>
                  </a:lnTo>
                  <a:lnTo>
                    <a:pt x="32810" y="1871"/>
                  </a:lnTo>
                  <a:lnTo>
                    <a:pt x="23622" y="0"/>
                  </a:lnTo>
                  <a:close/>
                </a:path>
              </a:pathLst>
            </a:custGeom>
            <a:solidFill>
              <a:srgbClr val="93B6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384048" y="2584703"/>
              <a:ext cx="2575560" cy="2635250"/>
            </a:xfrm>
            <a:custGeom>
              <a:avLst/>
              <a:gdLst/>
              <a:ahLst/>
              <a:cxnLst/>
              <a:rect l="l" t="t" r="r" b="b"/>
              <a:pathLst>
                <a:path w="2575560" h="2635250">
                  <a:moveTo>
                    <a:pt x="2575560" y="1317498"/>
                  </a:moveTo>
                  <a:lnTo>
                    <a:pt x="2574710" y="1365794"/>
                  </a:lnTo>
                  <a:lnTo>
                    <a:pt x="2572182" y="1413653"/>
                  </a:lnTo>
                  <a:lnTo>
                    <a:pt x="2568003" y="1461045"/>
                  </a:lnTo>
                  <a:lnTo>
                    <a:pt x="2562203" y="1507939"/>
                  </a:lnTo>
                  <a:lnTo>
                    <a:pt x="2554811" y="1554306"/>
                  </a:lnTo>
                  <a:lnTo>
                    <a:pt x="2545856" y="1600116"/>
                  </a:lnTo>
                  <a:lnTo>
                    <a:pt x="2535368" y="1645340"/>
                  </a:lnTo>
                  <a:lnTo>
                    <a:pt x="2523374" y="1689948"/>
                  </a:lnTo>
                  <a:lnTo>
                    <a:pt x="2509906" y="1733909"/>
                  </a:lnTo>
                  <a:lnTo>
                    <a:pt x="2494990" y="1777195"/>
                  </a:lnTo>
                  <a:lnTo>
                    <a:pt x="2478658" y="1819774"/>
                  </a:lnTo>
                  <a:lnTo>
                    <a:pt x="2460937" y="1861619"/>
                  </a:lnTo>
                  <a:lnTo>
                    <a:pt x="2441856" y="1902698"/>
                  </a:lnTo>
                  <a:lnTo>
                    <a:pt x="2421446" y="1942982"/>
                  </a:lnTo>
                  <a:lnTo>
                    <a:pt x="2399735" y="1982441"/>
                  </a:lnTo>
                  <a:lnTo>
                    <a:pt x="2376752" y="2021046"/>
                  </a:lnTo>
                  <a:lnTo>
                    <a:pt x="2352526" y="2058766"/>
                  </a:lnTo>
                  <a:lnTo>
                    <a:pt x="2327087" y="2095573"/>
                  </a:lnTo>
                  <a:lnTo>
                    <a:pt x="2300462" y="2131435"/>
                  </a:lnTo>
                  <a:lnTo>
                    <a:pt x="2272683" y="2166324"/>
                  </a:lnTo>
                  <a:lnTo>
                    <a:pt x="2243777" y="2200209"/>
                  </a:lnTo>
                  <a:lnTo>
                    <a:pt x="2213774" y="2233061"/>
                  </a:lnTo>
                  <a:lnTo>
                    <a:pt x="2182702" y="2264850"/>
                  </a:lnTo>
                  <a:lnTo>
                    <a:pt x="2150592" y="2295546"/>
                  </a:lnTo>
                  <a:lnTo>
                    <a:pt x="2117471" y="2325120"/>
                  </a:lnTo>
                  <a:lnTo>
                    <a:pt x="2083370" y="2353541"/>
                  </a:lnTo>
                  <a:lnTo>
                    <a:pt x="2048316" y="2380780"/>
                  </a:lnTo>
                  <a:lnTo>
                    <a:pt x="2012341" y="2406807"/>
                  </a:lnTo>
                  <a:lnTo>
                    <a:pt x="1975471" y="2431593"/>
                  </a:lnTo>
                  <a:lnTo>
                    <a:pt x="1937737" y="2455107"/>
                  </a:lnTo>
                  <a:lnTo>
                    <a:pt x="1899168" y="2477320"/>
                  </a:lnTo>
                  <a:lnTo>
                    <a:pt x="1859792" y="2498202"/>
                  </a:lnTo>
                  <a:lnTo>
                    <a:pt x="1819640" y="2517723"/>
                  </a:lnTo>
                  <a:lnTo>
                    <a:pt x="1778739" y="2535853"/>
                  </a:lnTo>
                  <a:lnTo>
                    <a:pt x="1737119" y="2552564"/>
                  </a:lnTo>
                  <a:lnTo>
                    <a:pt x="1694809" y="2567824"/>
                  </a:lnTo>
                  <a:lnTo>
                    <a:pt x="1651839" y="2581604"/>
                  </a:lnTo>
                  <a:lnTo>
                    <a:pt x="1608237" y="2593874"/>
                  </a:lnTo>
                  <a:lnTo>
                    <a:pt x="1564032" y="2604605"/>
                  </a:lnTo>
                  <a:lnTo>
                    <a:pt x="1519254" y="2613767"/>
                  </a:lnTo>
                  <a:lnTo>
                    <a:pt x="1473931" y="2621330"/>
                  </a:lnTo>
                  <a:lnTo>
                    <a:pt x="1428094" y="2627264"/>
                  </a:lnTo>
                  <a:lnTo>
                    <a:pt x="1381770" y="2631539"/>
                  </a:lnTo>
                  <a:lnTo>
                    <a:pt x="1334989" y="2634127"/>
                  </a:lnTo>
                  <a:lnTo>
                    <a:pt x="1287780" y="2634996"/>
                  </a:lnTo>
                  <a:lnTo>
                    <a:pt x="1240569" y="2634127"/>
                  </a:lnTo>
                  <a:lnTo>
                    <a:pt x="1193786" y="2631539"/>
                  </a:lnTo>
                  <a:lnTo>
                    <a:pt x="1147461" y="2627264"/>
                  </a:lnTo>
                  <a:lnTo>
                    <a:pt x="1101622" y="2621330"/>
                  </a:lnTo>
                  <a:lnTo>
                    <a:pt x="1056298" y="2613767"/>
                  </a:lnTo>
                  <a:lnTo>
                    <a:pt x="1011519" y="2604605"/>
                  </a:lnTo>
                  <a:lnTo>
                    <a:pt x="967314" y="2593874"/>
                  </a:lnTo>
                  <a:lnTo>
                    <a:pt x="923711" y="2581604"/>
                  </a:lnTo>
                  <a:lnTo>
                    <a:pt x="880740" y="2567824"/>
                  </a:lnTo>
                  <a:lnTo>
                    <a:pt x="838430" y="2552564"/>
                  </a:lnTo>
                  <a:lnTo>
                    <a:pt x="796809" y="2535853"/>
                  </a:lnTo>
                  <a:lnTo>
                    <a:pt x="755908" y="2517723"/>
                  </a:lnTo>
                  <a:lnTo>
                    <a:pt x="715755" y="2498202"/>
                  </a:lnTo>
                  <a:lnTo>
                    <a:pt x="676380" y="2477320"/>
                  </a:lnTo>
                  <a:lnTo>
                    <a:pt x="637810" y="2455107"/>
                  </a:lnTo>
                  <a:lnTo>
                    <a:pt x="600077" y="2431593"/>
                  </a:lnTo>
                  <a:lnTo>
                    <a:pt x="563207" y="2406807"/>
                  </a:lnTo>
                  <a:lnTo>
                    <a:pt x="527232" y="2380780"/>
                  </a:lnTo>
                  <a:lnTo>
                    <a:pt x="492179" y="2353541"/>
                  </a:lnTo>
                  <a:lnTo>
                    <a:pt x="458078" y="2325120"/>
                  </a:lnTo>
                  <a:lnTo>
                    <a:pt x="424957" y="2295546"/>
                  </a:lnTo>
                  <a:lnTo>
                    <a:pt x="392847" y="2264850"/>
                  </a:lnTo>
                  <a:lnTo>
                    <a:pt x="361776" y="2233061"/>
                  </a:lnTo>
                  <a:lnTo>
                    <a:pt x="331773" y="2200209"/>
                  </a:lnTo>
                  <a:lnTo>
                    <a:pt x="302868" y="2166324"/>
                  </a:lnTo>
                  <a:lnTo>
                    <a:pt x="275089" y="2131435"/>
                  </a:lnTo>
                  <a:lnTo>
                    <a:pt x="248465" y="2095573"/>
                  </a:lnTo>
                  <a:lnTo>
                    <a:pt x="223026" y="2058766"/>
                  </a:lnTo>
                  <a:lnTo>
                    <a:pt x="198801" y="2021046"/>
                  </a:lnTo>
                  <a:lnTo>
                    <a:pt x="175818" y="1982441"/>
                  </a:lnTo>
                  <a:lnTo>
                    <a:pt x="154108" y="1942982"/>
                  </a:lnTo>
                  <a:lnTo>
                    <a:pt x="133698" y="1902698"/>
                  </a:lnTo>
                  <a:lnTo>
                    <a:pt x="114618" y="1861619"/>
                  </a:lnTo>
                  <a:lnTo>
                    <a:pt x="96898" y="1819774"/>
                  </a:lnTo>
                  <a:lnTo>
                    <a:pt x="80566" y="1777195"/>
                  </a:lnTo>
                  <a:lnTo>
                    <a:pt x="65651" y="1733909"/>
                  </a:lnTo>
                  <a:lnTo>
                    <a:pt x="52183" y="1689948"/>
                  </a:lnTo>
                  <a:lnTo>
                    <a:pt x="40190" y="1645340"/>
                  </a:lnTo>
                  <a:lnTo>
                    <a:pt x="29702" y="1600116"/>
                  </a:lnTo>
                  <a:lnTo>
                    <a:pt x="20747" y="1554306"/>
                  </a:lnTo>
                  <a:lnTo>
                    <a:pt x="13356" y="1507939"/>
                  </a:lnTo>
                  <a:lnTo>
                    <a:pt x="7556" y="1461045"/>
                  </a:lnTo>
                  <a:lnTo>
                    <a:pt x="3377" y="1413653"/>
                  </a:lnTo>
                  <a:lnTo>
                    <a:pt x="849" y="1365794"/>
                  </a:lnTo>
                  <a:lnTo>
                    <a:pt x="0" y="1317498"/>
                  </a:lnTo>
                  <a:lnTo>
                    <a:pt x="849" y="1269201"/>
                  </a:lnTo>
                  <a:lnTo>
                    <a:pt x="3377" y="1221342"/>
                  </a:lnTo>
                  <a:lnTo>
                    <a:pt x="7556" y="1173950"/>
                  </a:lnTo>
                  <a:lnTo>
                    <a:pt x="13356" y="1127056"/>
                  </a:lnTo>
                  <a:lnTo>
                    <a:pt x="20747" y="1080689"/>
                  </a:lnTo>
                  <a:lnTo>
                    <a:pt x="29702" y="1034879"/>
                  </a:lnTo>
                  <a:lnTo>
                    <a:pt x="40190" y="989655"/>
                  </a:lnTo>
                  <a:lnTo>
                    <a:pt x="52183" y="945047"/>
                  </a:lnTo>
                  <a:lnTo>
                    <a:pt x="65651" y="901086"/>
                  </a:lnTo>
                  <a:lnTo>
                    <a:pt x="80566" y="857800"/>
                  </a:lnTo>
                  <a:lnTo>
                    <a:pt x="96898" y="815221"/>
                  </a:lnTo>
                  <a:lnTo>
                    <a:pt x="114618" y="773376"/>
                  </a:lnTo>
                  <a:lnTo>
                    <a:pt x="133698" y="732297"/>
                  </a:lnTo>
                  <a:lnTo>
                    <a:pt x="154108" y="692013"/>
                  </a:lnTo>
                  <a:lnTo>
                    <a:pt x="175818" y="652554"/>
                  </a:lnTo>
                  <a:lnTo>
                    <a:pt x="198801" y="613949"/>
                  </a:lnTo>
                  <a:lnTo>
                    <a:pt x="223026" y="576229"/>
                  </a:lnTo>
                  <a:lnTo>
                    <a:pt x="248465" y="539422"/>
                  </a:lnTo>
                  <a:lnTo>
                    <a:pt x="275089" y="503560"/>
                  </a:lnTo>
                  <a:lnTo>
                    <a:pt x="302868" y="468671"/>
                  </a:lnTo>
                  <a:lnTo>
                    <a:pt x="331773" y="434786"/>
                  </a:lnTo>
                  <a:lnTo>
                    <a:pt x="361776" y="401934"/>
                  </a:lnTo>
                  <a:lnTo>
                    <a:pt x="392847" y="370145"/>
                  </a:lnTo>
                  <a:lnTo>
                    <a:pt x="424957" y="339449"/>
                  </a:lnTo>
                  <a:lnTo>
                    <a:pt x="458078" y="309875"/>
                  </a:lnTo>
                  <a:lnTo>
                    <a:pt x="492179" y="281454"/>
                  </a:lnTo>
                  <a:lnTo>
                    <a:pt x="527232" y="254215"/>
                  </a:lnTo>
                  <a:lnTo>
                    <a:pt x="563207" y="228188"/>
                  </a:lnTo>
                  <a:lnTo>
                    <a:pt x="600077" y="203402"/>
                  </a:lnTo>
                  <a:lnTo>
                    <a:pt x="637810" y="179888"/>
                  </a:lnTo>
                  <a:lnTo>
                    <a:pt x="676380" y="157675"/>
                  </a:lnTo>
                  <a:lnTo>
                    <a:pt x="715755" y="136793"/>
                  </a:lnTo>
                  <a:lnTo>
                    <a:pt x="755908" y="117272"/>
                  </a:lnTo>
                  <a:lnTo>
                    <a:pt x="796809" y="99142"/>
                  </a:lnTo>
                  <a:lnTo>
                    <a:pt x="838430" y="82431"/>
                  </a:lnTo>
                  <a:lnTo>
                    <a:pt x="880740" y="67171"/>
                  </a:lnTo>
                  <a:lnTo>
                    <a:pt x="923711" y="53391"/>
                  </a:lnTo>
                  <a:lnTo>
                    <a:pt x="967314" y="41121"/>
                  </a:lnTo>
                  <a:lnTo>
                    <a:pt x="1011519" y="30390"/>
                  </a:lnTo>
                  <a:lnTo>
                    <a:pt x="1056298" y="21228"/>
                  </a:lnTo>
                  <a:lnTo>
                    <a:pt x="1101622" y="13665"/>
                  </a:lnTo>
                  <a:lnTo>
                    <a:pt x="1147461" y="7731"/>
                  </a:lnTo>
                  <a:lnTo>
                    <a:pt x="1193786" y="3456"/>
                  </a:lnTo>
                  <a:lnTo>
                    <a:pt x="1240569" y="868"/>
                  </a:lnTo>
                  <a:lnTo>
                    <a:pt x="1287780" y="0"/>
                  </a:lnTo>
                  <a:lnTo>
                    <a:pt x="1334989" y="868"/>
                  </a:lnTo>
                  <a:lnTo>
                    <a:pt x="1381770" y="3456"/>
                  </a:lnTo>
                  <a:lnTo>
                    <a:pt x="1428094" y="7731"/>
                  </a:lnTo>
                  <a:lnTo>
                    <a:pt x="1473931" y="13665"/>
                  </a:lnTo>
                  <a:lnTo>
                    <a:pt x="1519254" y="21228"/>
                  </a:lnTo>
                  <a:lnTo>
                    <a:pt x="1564032" y="30390"/>
                  </a:lnTo>
                  <a:lnTo>
                    <a:pt x="1608237" y="41121"/>
                  </a:lnTo>
                  <a:lnTo>
                    <a:pt x="1651839" y="53391"/>
                  </a:lnTo>
                  <a:lnTo>
                    <a:pt x="1694809" y="67171"/>
                  </a:lnTo>
                  <a:lnTo>
                    <a:pt x="1737119" y="82431"/>
                  </a:lnTo>
                  <a:lnTo>
                    <a:pt x="1778739" y="99142"/>
                  </a:lnTo>
                  <a:lnTo>
                    <a:pt x="1819640" y="117272"/>
                  </a:lnTo>
                  <a:lnTo>
                    <a:pt x="1859792" y="136793"/>
                  </a:lnTo>
                  <a:lnTo>
                    <a:pt x="1899168" y="157675"/>
                  </a:lnTo>
                  <a:lnTo>
                    <a:pt x="1937737" y="179888"/>
                  </a:lnTo>
                  <a:lnTo>
                    <a:pt x="1975471" y="203402"/>
                  </a:lnTo>
                  <a:lnTo>
                    <a:pt x="2012341" y="228188"/>
                  </a:lnTo>
                  <a:lnTo>
                    <a:pt x="2048316" y="254215"/>
                  </a:lnTo>
                  <a:lnTo>
                    <a:pt x="2083370" y="281454"/>
                  </a:lnTo>
                  <a:lnTo>
                    <a:pt x="2117471" y="309875"/>
                  </a:lnTo>
                  <a:lnTo>
                    <a:pt x="2150592" y="339449"/>
                  </a:lnTo>
                  <a:lnTo>
                    <a:pt x="2182702" y="370145"/>
                  </a:lnTo>
                  <a:lnTo>
                    <a:pt x="2213774" y="401934"/>
                  </a:lnTo>
                  <a:lnTo>
                    <a:pt x="2243777" y="434786"/>
                  </a:lnTo>
                  <a:lnTo>
                    <a:pt x="2272683" y="468671"/>
                  </a:lnTo>
                  <a:lnTo>
                    <a:pt x="2300462" y="503560"/>
                  </a:lnTo>
                  <a:lnTo>
                    <a:pt x="2327087" y="539422"/>
                  </a:lnTo>
                  <a:lnTo>
                    <a:pt x="2352526" y="576229"/>
                  </a:lnTo>
                  <a:lnTo>
                    <a:pt x="2376752" y="613949"/>
                  </a:lnTo>
                  <a:lnTo>
                    <a:pt x="2399735" y="652554"/>
                  </a:lnTo>
                  <a:lnTo>
                    <a:pt x="2421446" y="692013"/>
                  </a:lnTo>
                  <a:lnTo>
                    <a:pt x="2441856" y="732297"/>
                  </a:lnTo>
                  <a:lnTo>
                    <a:pt x="2460937" y="773376"/>
                  </a:lnTo>
                  <a:lnTo>
                    <a:pt x="2478658" y="815221"/>
                  </a:lnTo>
                  <a:lnTo>
                    <a:pt x="2494990" y="857800"/>
                  </a:lnTo>
                  <a:lnTo>
                    <a:pt x="2509906" y="901086"/>
                  </a:lnTo>
                  <a:lnTo>
                    <a:pt x="2523374" y="945047"/>
                  </a:lnTo>
                  <a:lnTo>
                    <a:pt x="2535368" y="989655"/>
                  </a:lnTo>
                  <a:lnTo>
                    <a:pt x="2545856" y="1034879"/>
                  </a:lnTo>
                  <a:lnTo>
                    <a:pt x="2554811" y="1080689"/>
                  </a:lnTo>
                  <a:lnTo>
                    <a:pt x="2562203" y="1127056"/>
                  </a:lnTo>
                  <a:lnTo>
                    <a:pt x="2568003" y="1173950"/>
                  </a:lnTo>
                  <a:lnTo>
                    <a:pt x="2572182" y="1221342"/>
                  </a:lnTo>
                  <a:lnTo>
                    <a:pt x="2574710" y="1269201"/>
                  </a:lnTo>
                  <a:lnTo>
                    <a:pt x="2575560" y="1317498"/>
                  </a:lnTo>
                  <a:close/>
                </a:path>
              </a:pathLst>
            </a:custGeom>
            <a:ln w="26750">
              <a:solidFill>
                <a:srgbClr val="767676"/>
              </a:solidFill>
              <a:prstDash val="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2095500" y="2561843"/>
              <a:ext cx="134620" cy="388620"/>
            </a:xfrm>
            <a:custGeom>
              <a:avLst/>
              <a:gdLst/>
              <a:ahLst/>
              <a:cxnLst/>
              <a:rect l="l" t="t" r="r" b="b"/>
              <a:pathLst>
                <a:path w="134619" h="388619">
                  <a:moveTo>
                    <a:pt x="134112" y="0"/>
                  </a:moveTo>
                  <a:lnTo>
                    <a:pt x="0" y="388619"/>
                  </a:lnTo>
                </a:path>
              </a:pathLst>
            </a:custGeom>
            <a:ln w="85724">
              <a:solidFill>
                <a:srgbClr val="DBDDC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2710687" y="3874388"/>
              <a:ext cx="411480" cy="22860"/>
            </a:xfrm>
            <a:custGeom>
              <a:avLst/>
              <a:gdLst/>
              <a:ahLst/>
              <a:cxnLst/>
              <a:rect l="l" t="t" r="r" b="b"/>
              <a:pathLst>
                <a:path w="411480" h="22860">
                  <a:moveTo>
                    <a:pt x="0" y="22352"/>
                  </a:moveTo>
                  <a:lnTo>
                    <a:pt x="411480" y="0"/>
                  </a:lnTo>
                </a:path>
              </a:pathLst>
            </a:custGeom>
            <a:ln w="85725">
              <a:solidFill>
                <a:srgbClr val="0ECA9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2141219" y="4847844"/>
              <a:ext cx="157480" cy="396240"/>
            </a:xfrm>
            <a:custGeom>
              <a:avLst/>
              <a:gdLst/>
              <a:ahLst/>
              <a:cxnLst/>
              <a:rect l="l" t="t" r="r" b="b"/>
              <a:pathLst>
                <a:path w="157480" h="396239">
                  <a:moveTo>
                    <a:pt x="0" y="0"/>
                  </a:moveTo>
                  <a:lnTo>
                    <a:pt x="156972" y="396239"/>
                  </a:lnTo>
                </a:path>
              </a:pathLst>
            </a:custGeom>
            <a:ln w="85724">
              <a:solidFill>
                <a:srgbClr val="D7D7D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34340" y="2694431"/>
              <a:ext cx="2415540" cy="2467356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032569" y="3750373"/>
              <a:ext cx="235077" cy="239649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15112" y="2316606"/>
              <a:ext cx="2706814" cy="3172714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462528" y="1595627"/>
              <a:ext cx="217932" cy="202692"/>
            </a:xfrm>
            <a:prstGeom prst="rect">
              <a:avLst/>
            </a:prstGeom>
          </p:spPr>
        </p:pic>
      </p:grpSp>
      <p:sp>
        <p:nvSpPr>
          <p:cNvPr id="32" name="object 32"/>
          <p:cNvSpPr txBox="1"/>
          <p:nvPr/>
        </p:nvSpPr>
        <p:spPr>
          <a:xfrm>
            <a:off x="3816222" y="1767966"/>
            <a:ext cx="118300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767676"/>
                </a:solidFill>
                <a:latin typeface="Tahoma"/>
                <a:cs typeface="Tahoma"/>
              </a:rPr>
              <a:t>FACILITATE</a:t>
            </a:r>
            <a:r>
              <a:rPr sz="1200" spc="-30" dirty="0">
                <a:solidFill>
                  <a:srgbClr val="767676"/>
                </a:solidFill>
                <a:latin typeface="Tahoma"/>
                <a:cs typeface="Tahoma"/>
              </a:rPr>
              <a:t> </a:t>
            </a:r>
            <a:r>
              <a:rPr sz="1200" spc="-25" dirty="0">
                <a:solidFill>
                  <a:srgbClr val="767676"/>
                </a:solidFill>
                <a:latin typeface="Tahoma"/>
                <a:cs typeface="Tahoma"/>
              </a:rPr>
              <a:t>THE</a:t>
            </a:r>
            <a:endParaRPr sz="1200">
              <a:latin typeface="Tahoma"/>
              <a:cs typeface="Tahoma"/>
            </a:endParaRPr>
          </a:p>
          <a:p>
            <a:pPr marL="47625">
              <a:lnSpc>
                <a:spcPct val="100000"/>
              </a:lnSpc>
            </a:pPr>
            <a:r>
              <a:rPr sz="1200" dirty="0">
                <a:solidFill>
                  <a:srgbClr val="767676"/>
                </a:solidFill>
                <a:latin typeface="Tahoma"/>
                <a:cs typeface="Tahoma"/>
              </a:rPr>
              <a:t>KPI</a:t>
            </a:r>
            <a:r>
              <a:rPr sz="1200" spc="-110" dirty="0">
                <a:solidFill>
                  <a:srgbClr val="767676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767676"/>
                </a:solidFill>
                <a:latin typeface="Tahoma"/>
                <a:cs typeface="Tahoma"/>
              </a:rPr>
              <a:t>SELECTION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179372" y="3552519"/>
            <a:ext cx="983615" cy="4540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sz="1400" spc="-25" dirty="0">
                <a:solidFill>
                  <a:srgbClr val="5F5F5F"/>
                </a:solidFill>
                <a:latin typeface="Tahoma"/>
                <a:cs typeface="Tahoma"/>
              </a:rPr>
              <a:t>KPI</a:t>
            </a:r>
            <a:endParaRPr sz="1400">
              <a:latin typeface="Tahoma"/>
              <a:cs typeface="Tahoma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1400" spc="-10" dirty="0">
                <a:solidFill>
                  <a:srgbClr val="5F5F5F"/>
                </a:solidFill>
                <a:latin typeface="Tahoma"/>
                <a:cs typeface="Tahoma"/>
              </a:rPr>
              <a:t>SELECTION</a:t>
            </a:r>
            <a:endParaRPr sz="1400">
              <a:latin typeface="Tahoma"/>
              <a:cs typeface="Tahoma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5210555" y="1510283"/>
            <a:ext cx="568325" cy="358140"/>
            <a:chOff x="5210555" y="1510283"/>
            <a:chExt cx="568325" cy="358140"/>
          </a:xfrm>
        </p:grpSpPr>
        <p:sp>
          <p:nvSpPr>
            <p:cNvPr id="35" name="object 35"/>
            <p:cNvSpPr/>
            <p:nvPr/>
          </p:nvSpPr>
          <p:spPr>
            <a:xfrm>
              <a:off x="5210555" y="1510283"/>
              <a:ext cx="568325" cy="358140"/>
            </a:xfrm>
            <a:custGeom>
              <a:avLst/>
              <a:gdLst/>
              <a:ahLst/>
              <a:cxnLst/>
              <a:rect l="l" t="t" r="r" b="b"/>
              <a:pathLst>
                <a:path w="568325" h="358139">
                  <a:moveTo>
                    <a:pt x="391795" y="0"/>
                  </a:moveTo>
                  <a:lnTo>
                    <a:pt x="353756" y="4570"/>
                  </a:lnTo>
                  <a:lnTo>
                    <a:pt x="285728" y="37665"/>
                  </a:lnTo>
                  <a:lnTo>
                    <a:pt x="258191" y="65024"/>
                  </a:lnTo>
                  <a:lnTo>
                    <a:pt x="237083" y="86653"/>
                  </a:lnTo>
                  <a:lnTo>
                    <a:pt x="212677" y="103854"/>
                  </a:lnTo>
                  <a:lnTo>
                    <a:pt x="185628" y="116244"/>
                  </a:lnTo>
                  <a:lnTo>
                    <a:pt x="156591" y="123443"/>
                  </a:lnTo>
                  <a:lnTo>
                    <a:pt x="0" y="147700"/>
                  </a:lnTo>
                  <a:lnTo>
                    <a:pt x="0" y="210438"/>
                  </a:lnTo>
                  <a:lnTo>
                    <a:pt x="151130" y="233806"/>
                  </a:lnTo>
                  <a:lnTo>
                    <a:pt x="211963" y="255222"/>
                  </a:lnTo>
                  <a:lnTo>
                    <a:pt x="261747" y="296925"/>
                  </a:lnTo>
                  <a:lnTo>
                    <a:pt x="297074" y="328543"/>
                  </a:lnTo>
                  <a:lnTo>
                    <a:pt x="337862" y="348864"/>
                  </a:lnTo>
                  <a:lnTo>
                    <a:pt x="381761" y="357727"/>
                  </a:lnTo>
                  <a:lnTo>
                    <a:pt x="426423" y="354969"/>
                  </a:lnTo>
                  <a:lnTo>
                    <a:pt x="469497" y="340429"/>
                  </a:lnTo>
                  <a:lnTo>
                    <a:pt x="508635" y="313943"/>
                  </a:lnTo>
                  <a:lnTo>
                    <a:pt x="535443" y="283823"/>
                  </a:lnTo>
                  <a:lnTo>
                    <a:pt x="554704" y="248713"/>
                  </a:lnTo>
                  <a:lnTo>
                    <a:pt x="565820" y="210056"/>
                  </a:lnTo>
                  <a:lnTo>
                    <a:pt x="568198" y="169290"/>
                  </a:lnTo>
                  <a:lnTo>
                    <a:pt x="559584" y="123669"/>
                  </a:lnTo>
                  <a:lnTo>
                    <a:pt x="540610" y="83039"/>
                  </a:lnTo>
                  <a:lnTo>
                    <a:pt x="512810" y="48879"/>
                  </a:lnTo>
                  <a:lnTo>
                    <a:pt x="477717" y="22667"/>
                  </a:lnTo>
                  <a:lnTo>
                    <a:pt x="436867" y="5881"/>
                  </a:lnTo>
                  <a:lnTo>
                    <a:pt x="391795" y="0"/>
                  </a:lnTo>
                  <a:close/>
                </a:path>
              </a:pathLst>
            </a:custGeom>
            <a:solidFill>
              <a:srgbClr val="DBDD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5448299" y="1527047"/>
              <a:ext cx="299085" cy="306705"/>
            </a:xfrm>
            <a:custGeom>
              <a:avLst/>
              <a:gdLst/>
              <a:ahLst/>
              <a:cxnLst/>
              <a:rect l="l" t="t" r="r" b="b"/>
              <a:pathLst>
                <a:path w="299085" h="306705">
                  <a:moveTo>
                    <a:pt x="149351" y="0"/>
                  </a:moveTo>
                  <a:lnTo>
                    <a:pt x="102168" y="7808"/>
                  </a:lnTo>
                  <a:lnTo>
                    <a:pt x="61173" y="29553"/>
                  </a:lnTo>
                  <a:lnTo>
                    <a:pt x="28834" y="62709"/>
                  </a:lnTo>
                  <a:lnTo>
                    <a:pt x="7620" y="104753"/>
                  </a:lnTo>
                  <a:lnTo>
                    <a:pt x="0" y="153162"/>
                  </a:lnTo>
                  <a:lnTo>
                    <a:pt x="7620" y="201570"/>
                  </a:lnTo>
                  <a:lnTo>
                    <a:pt x="28834" y="243614"/>
                  </a:lnTo>
                  <a:lnTo>
                    <a:pt x="61173" y="276770"/>
                  </a:lnTo>
                  <a:lnTo>
                    <a:pt x="102168" y="298515"/>
                  </a:lnTo>
                  <a:lnTo>
                    <a:pt x="149351" y="306324"/>
                  </a:lnTo>
                  <a:lnTo>
                    <a:pt x="196535" y="298515"/>
                  </a:lnTo>
                  <a:lnTo>
                    <a:pt x="237530" y="276770"/>
                  </a:lnTo>
                  <a:lnTo>
                    <a:pt x="269869" y="243614"/>
                  </a:lnTo>
                  <a:lnTo>
                    <a:pt x="291083" y="201570"/>
                  </a:lnTo>
                  <a:lnTo>
                    <a:pt x="298703" y="153162"/>
                  </a:lnTo>
                  <a:lnTo>
                    <a:pt x="291083" y="104753"/>
                  </a:lnTo>
                  <a:lnTo>
                    <a:pt x="269869" y="62709"/>
                  </a:lnTo>
                  <a:lnTo>
                    <a:pt x="237530" y="29553"/>
                  </a:lnTo>
                  <a:lnTo>
                    <a:pt x="196535" y="7808"/>
                  </a:lnTo>
                  <a:lnTo>
                    <a:pt x="14935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5448299" y="1527047"/>
              <a:ext cx="299085" cy="306705"/>
            </a:xfrm>
            <a:custGeom>
              <a:avLst/>
              <a:gdLst/>
              <a:ahLst/>
              <a:cxnLst/>
              <a:rect l="l" t="t" r="r" b="b"/>
              <a:pathLst>
                <a:path w="299085" h="306705">
                  <a:moveTo>
                    <a:pt x="298703" y="153162"/>
                  </a:moveTo>
                  <a:lnTo>
                    <a:pt x="291083" y="201570"/>
                  </a:lnTo>
                  <a:lnTo>
                    <a:pt x="269869" y="243614"/>
                  </a:lnTo>
                  <a:lnTo>
                    <a:pt x="237530" y="276770"/>
                  </a:lnTo>
                  <a:lnTo>
                    <a:pt x="196535" y="298515"/>
                  </a:lnTo>
                  <a:lnTo>
                    <a:pt x="149351" y="306324"/>
                  </a:lnTo>
                  <a:lnTo>
                    <a:pt x="102168" y="298515"/>
                  </a:lnTo>
                  <a:lnTo>
                    <a:pt x="61173" y="276770"/>
                  </a:lnTo>
                  <a:lnTo>
                    <a:pt x="28834" y="243614"/>
                  </a:lnTo>
                  <a:lnTo>
                    <a:pt x="7620" y="201570"/>
                  </a:lnTo>
                  <a:lnTo>
                    <a:pt x="0" y="153162"/>
                  </a:lnTo>
                  <a:lnTo>
                    <a:pt x="7620" y="104753"/>
                  </a:lnTo>
                  <a:lnTo>
                    <a:pt x="28834" y="62709"/>
                  </a:lnTo>
                  <a:lnTo>
                    <a:pt x="61173" y="29553"/>
                  </a:lnTo>
                  <a:lnTo>
                    <a:pt x="102168" y="7808"/>
                  </a:lnTo>
                  <a:lnTo>
                    <a:pt x="149351" y="0"/>
                  </a:lnTo>
                  <a:lnTo>
                    <a:pt x="196535" y="7808"/>
                  </a:lnTo>
                  <a:lnTo>
                    <a:pt x="237530" y="29553"/>
                  </a:lnTo>
                  <a:lnTo>
                    <a:pt x="269869" y="62709"/>
                  </a:lnTo>
                  <a:lnTo>
                    <a:pt x="291083" y="104753"/>
                  </a:lnTo>
                  <a:lnTo>
                    <a:pt x="298703" y="153162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5543169" y="1555826"/>
            <a:ext cx="111760" cy="23304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50" spc="-50" dirty="0">
                <a:solidFill>
                  <a:srgbClr val="BEBEBE"/>
                </a:solidFill>
                <a:latin typeface="Gill Sans MT"/>
                <a:cs typeface="Gill Sans MT"/>
              </a:rPr>
              <a:t>2</a:t>
            </a:r>
            <a:endParaRPr sz="1350">
              <a:latin typeface="Gill Sans MT"/>
              <a:cs typeface="Gill Sans MT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5251703" y="2007107"/>
            <a:ext cx="568325" cy="358140"/>
            <a:chOff x="5251703" y="2007107"/>
            <a:chExt cx="568325" cy="358140"/>
          </a:xfrm>
        </p:grpSpPr>
        <p:sp>
          <p:nvSpPr>
            <p:cNvPr id="40" name="object 40"/>
            <p:cNvSpPr/>
            <p:nvPr/>
          </p:nvSpPr>
          <p:spPr>
            <a:xfrm>
              <a:off x="5251703" y="2007107"/>
              <a:ext cx="568325" cy="358140"/>
            </a:xfrm>
            <a:custGeom>
              <a:avLst/>
              <a:gdLst/>
              <a:ahLst/>
              <a:cxnLst/>
              <a:rect l="l" t="t" r="r" b="b"/>
              <a:pathLst>
                <a:path w="568325" h="358139">
                  <a:moveTo>
                    <a:pt x="391795" y="0"/>
                  </a:moveTo>
                  <a:lnTo>
                    <a:pt x="353756" y="4570"/>
                  </a:lnTo>
                  <a:lnTo>
                    <a:pt x="285728" y="37665"/>
                  </a:lnTo>
                  <a:lnTo>
                    <a:pt x="258191" y="65024"/>
                  </a:lnTo>
                  <a:lnTo>
                    <a:pt x="237083" y="86653"/>
                  </a:lnTo>
                  <a:lnTo>
                    <a:pt x="212677" y="103854"/>
                  </a:lnTo>
                  <a:lnTo>
                    <a:pt x="185628" y="116244"/>
                  </a:lnTo>
                  <a:lnTo>
                    <a:pt x="156591" y="123443"/>
                  </a:lnTo>
                  <a:lnTo>
                    <a:pt x="0" y="147700"/>
                  </a:lnTo>
                  <a:lnTo>
                    <a:pt x="0" y="210438"/>
                  </a:lnTo>
                  <a:lnTo>
                    <a:pt x="151130" y="233806"/>
                  </a:lnTo>
                  <a:lnTo>
                    <a:pt x="211962" y="255222"/>
                  </a:lnTo>
                  <a:lnTo>
                    <a:pt x="261747" y="296925"/>
                  </a:lnTo>
                  <a:lnTo>
                    <a:pt x="297074" y="328543"/>
                  </a:lnTo>
                  <a:lnTo>
                    <a:pt x="337862" y="348864"/>
                  </a:lnTo>
                  <a:lnTo>
                    <a:pt x="381761" y="357727"/>
                  </a:lnTo>
                  <a:lnTo>
                    <a:pt x="426423" y="354969"/>
                  </a:lnTo>
                  <a:lnTo>
                    <a:pt x="469497" y="340429"/>
                  </a:lnTo>
                  <a:lnTo>
                    <a:pt x="508635" y="313943"/>
                  </a:lnTo>
                  <a:lnTo>
                    <a:pt x="535443" y="283823"/>
                  </a:lnTo>
                  <a:lnTo>
                    <a:pt x="554704" y="248713"/>
                  </a:lnTo>
                  <a:lnTo>
                    <a:pt x="565820" y="210056"/>
                  </a:lnTo>
                  <a:lnTo>
                    <a:pt x="568198" y="169290"/>
                  </a:lnTo>
                  <a:lnTo>
                    <a:pt x="559584" y="123669"/>
                  </a:lnTo>
                  <a:lnTo>
                    <a:pt x="540610" y="83039"/>
                  </a:lnTo>
                  <a:lnTo>
                    <a:pt x="512810" y="48879"/>
                  </a:lnTo>
                  <a:lnTo>
                    <a:pt x="477717" y="22667"/>
                  </a:lnTo>
                  <a:lnTo>
                    <a:pt x="436867" y="5881"/>
                  </a:lnTo>
                  <a:lnTo>
                    <a:pt x="391795" y="0"/>
                  </a:lnTo>
                  <a:close/>
                </a:path>
              </a:pathLst>
            </a:custGeom>
            <a:solidFill>
              <a:srgbClr val="DBDD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5489447" y="2025395"/>
              <a:ext cx="299085" cy="306705"/>
            </a:xfrm>
            <a:custGeom>
              <a:avLst/>
              <a:gdLst/>
              <a:ahLst/>
              <a:cxnLst/>
              <a:rect l="l" t="t" r="r" b="b"/>
              <a:pathLst>
                <a:path w="299085" h="306705">
                  <a:moveTo>
                    <a:pt x="149351" y="0"/>
                  </a:moveTo>
                  <a:lnTo>
                    <a:pt x="102168" y="7808"/>
                  </a:lnTo>
                  <a:lnTo>
                    <a:pt x="61173" y="29553"/>
                  </a:lnTo>
                  <a:lnTo>
                    <a:pt x="28834" y="62709"/>
                  </a:lnTo>
                  <a:lnTo>
                    <a:pt x="7620" y="104753"/>
                  </a:lnTo>
                  <a:lnTo>
                    <a:pt x="0" y="153162"/>
                  </a:lnTo>
                  <a:lnTo>
                    <a:pt x="7620" y="201570"/>
                  </a:lnTo>
                  <a:lnTo>
                    <a:pt x="28834" y="243614"/>
                  </a:lnTo>
                  <a:lnTo>
                    <a:pt x="61173" y="276770"/>
                  </a:lnTo>
                  <a:lnTo>
                    <a:pt x="102168" y="298515"/>
                  </a:lnTo>
                  <a:lnTo>
                    <a:pt x="149351" y="306324"/>
                  </a:lnTo>
                  <a:lnTo>
                    <a:pt x="196535" y="298515"/>
                  </a:lnTo>
                  <a:lnTo>
                    <a:pt x="237530" y="276770"/>
                  </a:lnTo>
                  <a:lnTo>
                    <a:pt x="269869" y="243614"/>
                  </a:lnTo>
                  <a:lnTo>
                    <a:pt x="291083" y="201570"/>
                  </a:lnTo>
                  <a:lnTo>
                    <a:pt x="298703" y="153162"/>
                  </a:lnTo>
                  <a:lnTo>
                    <a:pt x="291083" y="104753"/>
                  </a:lnTo>
                  <a:lnTo>
                    <a:pt x="269869" y="62709"/>
                  </a:lnTo>
                  <a:lnTo>
                    <a:pt x="237530" y="29553"/>
                  </a:lnTo>
                  <a:lnTo>
                    <a:pt x="196535" y="7808"/>
                  </a:lnTo>
                  <a:lnTo>
                    <a:pt x="14935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5489447" y="2025395"/>
              <a:ext cx="299085" cy="306705"/>
            </a:xfrm>
            <a:custGeom>
              <a:avLst/>
              <a:gdLst/>
              <a:ahLst/>
              <a:cxnLst/>
              <a:rect l="l" t="t" r="r" b="b"/>
              <a:pathLst>
                <a:path w="299085" h="306705">
                  <a:moveTo>
                    <a:pt x="298703" y="153162"/>
                  </a:moveTo>
                  <a:lnTo>
                    <a:pt x="291083" y="201570"/>
                  </a:lnTo>
                  <a:lnTo>
                    <a:pt x="269869" y="243614"/>
                  </a:lnTo>
                  <a:lnTo>
                    <a:pt x="237530" y="276770"/>
                  </a:lnTo>
                  <a:lnTo>
                    <a:pt x="196535" y="298515"/>
                  </a:lnTo>
                  <a:lnTo>
                    <a:pt x="149351" y="306324"/>
                  </a:lnTo>
                  <a:lnTo>
                    <a:pt x="102168" y="298515"/>
                  </a:lnTo>
                  <a:lnTo>
                    <a:pt x="61173" y="276770"/>
                  </a:lnTo>
                  <a:lnTo>
                    <a:pt x="28834" y="243614"/>
                  </a:lnTo>
                  <a:lnTo>
                    <a:pt x="7620" y="201570"/>
                  </a:lnTo>
                  <a:lnTo>
                    <a:pt x="0" y="153162"/>
                  </a:lnTo>
                  <a:lnTo>
                    <a:pt x="7620" y="104753"/>
                  </a:lnTo>
                  <a:lnTo>
                    <a:pt x="28834" y="62709"/>
                  </a:lnTo>
                  <a:lnTo>
                    <a:pt x="61173" y="29553"/>
                  </a:lnTo>
                  <a:lnTo>
                    <a:pt x="102168" y="7808"/>
                  </a:lnTo>
                  <a:lnTo>
                    <a:pt x="149351" y="0"/>
                  </a:lnTo>
                  <a:lnTo>
                    <a:pt x="196535" y="7808"/>
                  </a:lnTo>
                  <a:lnTo>
                    <a:pt x="237530" y="29553"/>
                  </a:lnTo>
                  <a:lnTo>
                    <a:pt x="269869" y="62709"/>
                  </a:lnTo>
                  <a:lnTo>
                    <a:pt x="291083" y="104753"/>
                  </a:lnTo>
                  <a:lnTo>
                    <a:pt x="298703" y="153162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3" name="object 43"/>
          <p:cNvSpPr txBox="1"/>
          <p:nvPr/>
        </p:nvSpPr>
        <p:spPr>
          <a:xfrm>
            <a:off x="5584063" y="2053844"/>
            <a:ext cx="111760" cy="2324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50" spc="-50" dirty="0">
                <a:solidFill>
                  <a:srgbClr val="BEBEBE"/>
                </a:solidFill>
                <a:latin typeface="Gill Sans MT"/>
                <a:cs typeface="Gill Sans MT"/>
              </a:rPr>
              <a:t>3</a:t>
            </a:r>
            <a:endParaRPr sz="1350">
              <a:latin typeface="Gill Sans MT"/>
              <a:cs typeface="Gill Sans MT"/>
            </a:endParaRPr>
          </a:p>
        </p:txBody>
      </p:sp>
      <p:grpSp>
        <p:nvGrpSpPr>
          <p:cNvPr id="44" name="object 44"/>
          <p:cNvGrpSpPr/>
          <p:nvPr/>
        </p:nvGrpSpPr>
        <p:grpSpPr>
          <a:xfrm>
            <a:off x="4785359" y="2348483"/>
            <a:ext cx="568325" cy="358140"/>
            <a:chOff x="4785359" y="2348483"/>
            <a:chExt cx="568325" cy="358140"/>
          </a:xfrm>
        </p:grpSpPr>
        <p:sp>
          <p:nvSpPr>
            <p:cNvPr id="45" name="object 45"/>
            <p:cNvSpPr/>
            <p:nvPr/>
          </p:nvSpPr>
          <p:spPr>
            <a:xfrm>
              <a:off x="4785359" y="2348483"/>
              <a:ext cx="568325" cy="358140"/>
            </a:xfrm>
            <a:custGeom>
              <a:avLst/>
              <a:gdLst/>
              <a:ahLst/>
              <a:cxnLst/>
              <a:rect l="l" t="t" r="r" b="b"/>
              <a:pathLst>
                <a:path w="568325" h="358139">
                  <a:moveTo>
                    <a:pt x="391794" y="0"/>
                  </a:moveTo>
                  <a:lnTo>
                    <a:pt x="353756" y="4570"/>
                  </a:lnTo>
                  <a:lnTo>
                    <a:pt x="285728" y="37665"/>
                  </a:lnTo>
                  <a:lnTo>
                    <a:pt x="258190" y="65024"/>
                  </a:lnTo>
                  <a:lnTo>
                    <a:pt x="237083" y="86653"/>
                  </a:lnTo>
                  <a:lnTo>
                    <a:pt x="212677" y="103854"/>
                  </a:lnTo>
                  <a:lnTo>
                    <a:pt x="185628" y="116244"/>
                  </a:lnTo>
                  <a:lnTo>
                    <a:pt x="156590" y="123443"/>
                  </a:lnTo>
                  <a:lnTo>
                    <a:pt x="0" y="147700"/>
                  </a:lnTo>
                  <a:lnTo>
                    <a:pt x="0" y="210438"/>
                  </a:lnTo>
                  <a:lnTo>
                    <a:pt x="151129" y="233806"/>
                  </a:lnTo>
                  <a:lnTo>
                    <a:pt x="211962" y="255222"/>
                  </a:lnTo>
                  <a:lnTo>
                    <a:pt x="261747" y="296925"/>
                  </a:lnTo>
                  <a:lnTo>
                    <a:pt x="297074" y="328543"/>
                  </a:lnTo>
                  <a:lnTo>
                    <a:pt x="337862" y="348864"/>
                  </a:lnTo>
                  <a:lnTo>
                    <a:pt x="381761" y="357727"/>
                  </a:lnTo>
                  <a:lnTo>
                    <a:pt x="426423" y="354969"/>
                  </a:lnTo>
                  <a:lnTo>
                    <a:pt x="469497" y="340429"/>
                  </a:lnTo>
                  <a:lnTo>
                    <a:pt x="508635" y="313943"/>
                  </a:lnTo>
                  <a:lnTo>
                    <a:pt x="535443" y="283823"/>
                  </a:lnTo>
                  <a:lnTo>
                    <a:pt x="554704" y="248713"/>
                  </a:lnTo>
                  <a:lnTo>
                    <a:pt x="565820" y="210056"/>
                  </a:lnTo>
                  <a:lnTo>
                    <a:pt x="568198" y="169290"/>
                  </a:lnTo>
                  <a:lnTo>
                    <a:pt x="559584" y="123669"/>
                  </a:lnTo>
                  <a:lnTo>
                    <a:pt x="540610" y="83039"/>
                  </a:lnTo>
                  <a:lnTo>
                    <a:pt x="512810" y="48879"/>
                  </a:lnTo>
                  <a:lnTo>
                    <a:pt x="477717" y="22667"/>
                  </a:lnTo>
                  <a:lnTo>
                    <a:pt x="436867" y="5881"/>
                  </a:lnTo>
                  <a:lnTo>
                    <a:pt x="391794" y="0"/>
                  </a:lnTo>
                  <a:close/>
                </a:path>
              </a:pathLst>
            </a:custGeom>
            <a:solidFill>
              <a:srgbClr val="DBDD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5023103" y="2366771"/>
              <a:ext cx="299085" cy="306705"/>
            </a:xfrm>
            <a:custGeom>
              <a:avLst/>
              <a:gdLst/>
              <a:ahLst/>
              <a:cxnLst/>
              <a:rect l="l" t="t" r="r" b="b"/>
              <a:pathLst>
                <a:path w="299085" h="306705">
                  <a:moveTo>
                    <a:pt x="149351" y="0"/>
                  </a:moveTo>
                  <a:lnTo>
                    <a:pt x="102168" y="7808"/>
                  </a:lnTo>
                  <a:lnTo>
                    <a:pt x="61173" y="29553"/>
                  </a:lnTo>
                  <a:lnTo>
                    <a:pt x="28834" y="62709"/>
                  </a:lnTo>
                  <a:lnTo>
                    <a:pt x="7620" y="104753"/>
                  </a:lnTo>
                  <a:lnTo>
                    <a:pt x="0" y="153162"/>
                  </a:lnTo>
                  <a:lnTo>
                    <a:pt x="7619" y="201570"/>
                  </a:lnTo>
                  <a:lnTo>
                    <a:pt x="28834" y="243614"/>
                  </a:lnTo>
                  <a:lnTo>
                    <a:pt x="61173" y="276770"/>
                  </a:lnTo>
                  <a:lnTo>
                    <a:pt x="102168" y="298515"/>
                  </a:lnTo>
                  <a:lnTo>
                    <a:pt x="149351" y="306324"/>
                  </a:lnTo>
                  <a:lnTo>
                    <a:pt x="196535" y="298515"/>
                  </a:lnTo>
                  <a:lnTo>
                    <a:pt x="237530" y="276770"/>
                  </a:lnTo>
                  <a:lnTo>
                    <a:pt x="269869" y="243614"/>
                  </a:lnTo>
                  <a:lnTo>
                    <a:pt x="291084" y="201570"/>
                  </a:lnTo>
                  <a:lnTo>
                    <a:pt x="298704" y="153162"/>
                  </a:lnTo>
                  <a:lnTo>
                    <a:pt x="291084" y="104753"/>
                  </a:lnTo>
                  <a:lnTo>
                    <a:pt x="269869" y="62709"/>
                  </a:lnTo>
                  <a:lnTo>
                    <a:pt x="237530" y="29553"/>
                  </a:lnTo>
                  <a:lnTo>
                    <a:pt x="196535" y="7808"/>
                  </a:lnTo>
                  <a:lnTo>
                    <a:pt x="14935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5023103" y="2366771"/>
              <a:ext cx="299085" cy="306705"/>
            </a:xfrm>
            <a:custGeom>
              <a:avLst/>
              <a:gdLst/>
              <a:ahLst/>
              <a:cxnLst/>
              <a:rect l="l" t="t" r="r" b="b"/>
              <a:pathLst>
                <a:path w="299085" h="306705">
                  <a:moveTo>
                    <a:pt x="298704" y="153162"/>
                  </a:moveTo>
                  <a:lnTo>
                    <a:pt x="291084" y="201570"/>
                  </a:lnTo>
                  <a:lnTo>
                    <a:pt x="269869" y="243614"/>
                  </a:lnTo>
                  <a:lnTo>
                    <a:pt x="237530" y="276770"/>
                  </a:lnTo>
                  <a:lnTo>
                    <a:pt x="196535" y="298515"/>
                  </a:lnTo>
                  <a:lnTo>
                    <a:pt x="149351" y="306324"/>
                  </a:lnTo>
                  <a:lnTo>
                    <a:pt x="102168" y="298515"/>
                  </a:lnTo>
                  <a:lnTo>
                    <a:pt x="61173" y="276770"/>
                  </a:lnTo>
                  <a:lnTo>
                    <a:pt x="28834" y="243614"/>
                  </a:lnTo>
                  <a:lnTo>
                    <a:pt x="7619" y="201570"/>
                  </a:lnTo>
                  <a:lnTo>
                    <a:pt x="0" y="153162"/>
                  </a:lnTo>
                  <a:lnTo>
                    <a:pt x="7620" y="104753"/>
                  </a:lnTo>
                  <a:lnTo>
                    <a:pt x="28834" y="62709"/>
                  </a:lnTo>
                  <a:lnTo>
                    <a:pt x="61173" y="29553"/>
                  </a:lnTo>
                  <a:lnTo>
                    <a:pt x="102168" y="7808"/>
                  </a:lnTo>
                  <a:lnTo>
                    <a:pt x="149351" y="0"/>
                  </a:lnTo>
                  <a:lnTo>
                    <a:pt x="196535" y="7808"/>
                  </a:lnTo>
                  <a:lnTo>
                    <a:pt x="237530" y="29553"/>
                  </a:lnTo>
                  <a:lnTo>
                    <a:pt x="269869" y="62709"/>
                  </a:lnTo>
                  <a:lnTo>
                    <a:pt x="291084" y="104753"/>
                  </a:lnTo>
                  <a:lnTo>
                    <a:pt x="298704" y="153162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8" name="object 48"/>
          <p:cNvSpPr txBox="1"/>
          <p:nvPr/>
        </p:nvSpPr>
        <p:spPr>
          <a:xfrm>
            <a:off x="5116195" y="2395220"/>
            <a:ext cx="111760" cy="2324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50" spc="-50" dirty="0">
                <a:solidFill>
                  <a:srgbClr val="BEBEBE"/>
                </a:solidFill>
                <a:latin typeface="Gill Sans MT"/>
                <a:cs typeface="Gill Sans MT"/>
              </a:rPr>
              <a:t>4</a:t>
            </a:r>
            <a:endParaRPr sz="1350">
              <a:latin typeface="Gill Sans MT"/>
              <a:cs typeface="Gill Sans MT"/>
            </a:endParaRPr>
          </a:p>
        </p:txBody>
      </p:sp>
      <p:sp>
        <p:nvSpPr>
          <p:cNvPr id="55" name="object 5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69047" rIns="0" bIns="0" rtlCol="0">
            <a:spAutoFit/>
          </a:bodyPr>
          <a:lstStyle/>
          <a:p>
            <a:pPr marL="2417445">
              <a:lnSpc>
                <a:spcPct val="100000"/>
              </a:lnSpc>
              <a:spcBef>
                <a:spcPts val="100"/>
              </a:spcBef>
            </a:pPr>
            <a:fld id="{81D60167-4931-47E6-BA6A-407CBD079E47}" type="slidenum">
              <a:rPr spc="-25" dirty="0"/>
              <a:t>124</a:t>
            </a:fld>
            <a:endParaRPr spc="-25" dirty="0"/>
          </a:p>
        </p:txBody>
      </p:sp>
      <p:sp>
        <p:nvSpPr>
          <p:cNvPr id="56" name="object 5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/>
              <a:t>©</a:t>
            </a:r>
            <a:r>
              <a:rPr spc="-15" dirty="0"/>
              <a:t> </a:t>
            </a:r>
            <a:r>
              <a:rPr dirty="0"/>
              <a:t>The</a:t>
            </a:r>
            <a:r>
              <a:rPr spc="-30" dirty="0"/>
              <a:t> </a:t>
            </a:r>
            <a:r>
              <a:rPr dirty="0"/>
              <a:t>KPI</a:t>
            </a:r>
            <a:r>
              <a:rPr spc="-5" dirty="0"/>
              <a:t> </a:t>
            </a:r>
            <a:r>
              <a:rPr dirty="0"/>
              <a:t>Institute</a:t>
            </a:r>
            <a:r>
              <a:rPr spc="-20" dirty="0"/>
              <a:t> 2023</a:t>
            </a:r>
          </a:p>
        </p:txBody>
      </p:sp>
      <p:sp>
        <p:nvSpPr>
          <p:cNvPr id="49" name="object 49"/>
          <p:cNvSpPr txBox="1"/>
          <p:nvPr/>
        </p:nvSpPr>
        <p:spPr>
          <a:xfrm>
            <a:off x="5472810" y="2524506"/>
            <a:ext cx="234251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BEBEBE"/>
                </a:solidFill>
                <a:latin typeface="Tahoma"/>
                <a:cs typeface="Tahoma"/>
              </a:rPr>
              <a:t>KPI</a:t>
            </a:r>
            <a:r>
              <a:rPr sz="1400" spc="10" dirty="0">
                <a:solidFill>
                  <a:srgbClr val="BEBEBE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BEBEBE"/>
                </a:solidFill>
                <a:latin typeface="Tahoma"/>
                <a:cs typeface="Tahoma"/>
              </a:rPr>
              <a:t>SELECTION</a:t>
            </a:r>
            <a:r>
              <a:rPr sz="1400" spc="-5" dirty="0">
                <a:solidFill>
                  <a:srgbClr val="BEBEBE"/>
                </a:solidFill>
                <a:latin typeface="Tahoma"/>
                <a:cs typeface="Tahoma"/>
              </a:rPr>
              <a:t> </a:t>
            </a:r>
            <a:r>
              <a:rPr sz="1400" spc="60" dirty="0">
                <a:solidFill>
                  <a:srgbClr val="BEBEBE"/>
                </a:solidFill>
                <a:latin typeface="Tahoma"/>
                <a:cs typeface="Tahoma"/>
              </a:rPr>
              <a:t>WORKSHOP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5397500" y="1166621"/>
            <a:ext cx="279082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20" dirty="0">
                <a:solidFill>
                  <a:srgbClr val="5F5F5F"/>
                </a:solidFill>
                <a:latin typeface="Tahoma"/>
                <a:cs typeface="Tahoma"/>
              </a:rPr>
              <a:t>RELEVANT</a:t>
            </a:r>
            <a:r>
              <a:rPr sz="1400" spc="-1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20" dirty="0">
                <a:solidFill>
                  <a:srgbClr val="5F5F5F"/>
                </a:solidFill>
                <a:latin typeface="Tahoma"/>
                <a:cs typeface="Tahoma"/>
              </a:rPr>
              <a:t>QUESTIONS</a:t>
            </a:r>
            <a:r>
              <a:rPr sz="1400" spc="-2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60" dirty="0">
                <a:solidFill>
                  <a:srgbClr val="5F5F5F"/>
                </a:solidFill>
                <a:latin typeface="Tahoma"/>
                <a:cs typeface="Tahoma"/>
              </a:rPr>
              <a:t>FRAMING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6025388" y="1604899"/>
            <a:ext cx="195961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55" dirty="0">
                <a:solidFill>
                  <a:srgbClr val="BEBEBE"/>
                </a:solidFill>
                <a:latin typeface="Tahoma"/>
                <a:cs typeface="Tahoma"/>
              </a:rPr>
              <a:t>VALUE</a:t>
            </a:r>
            <a:r>
              <a:rPr sz="1400" spc="-175" dirty="0">
                <a:solidFill>
                  <a:srgbClr val="BEBEBE"/>
                </a:solidFill>
                <a:latin typeface="Tahoma"/>
                <a:cs typeface="Tahoma"/>
              </a:rPr>
              <a:t> </a:t>
            </a:r>
            <a:r>
              <a:rPr sz="1400" spc="80" dirty="0">
                <a:solidFill>
                  <a:srgbClr val="BEBEBE"/>
                </a:solidFill>
                <a:latin typeface="Tahoma"/>
                <a:cs typeface="Tahoma"/>
              </a:rPr>
              <a:t>FLOW</a:t>
            </a:r>
            <a:r>
              <a:rPr sz="1400" spc="-160" dirty="0">
                <a:solidFill>
                  <a:srgbClr val="BEBEBE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BEBEBE"/>
                </a:solidFill>
                <a:latin typeface="Tahoma"/>
                <a:cs typeface="Tahoma"/>
              </a:rPr>
              <a:t>ANALYSIS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5990590" y="2084958"/>
            <a:ext cx="134937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BEBEBE"/>
                </a:solidFill>
                <a:latin typeface="Tahoma"/>
                <a:cs typeface="Tahoma"/>
              </a:rPr>
              <a:t>KPI</a:t>
            </a:r>
            <a:r>
              <a:rPr sz="1400" spc="-155" dirty="0">
                <a:solidFill>
                  <a:srgbClr val="BEBEBE"/>
                </a:solidFill>
                <a:latin typeface="Tahoma"/>
                <a:cs typeface="Tahoma"/>
              </a:rPr>
              <a:t> </a:t>
            </a:r>
            <a:r>
              <a:rPr sz="1400" spc="50" dirty="0">
                <a:solidFill>
                  <a:srgbClr val="BEBEBE"/>
                </a:solidFill>
                <a:latin typeface="Tahoma"/>
                <a:cs typeface="Tahoma"/>
              </a:rPr>
              <a:t>BALANCING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3326129" y="4223765"/>
            <a:ext cx="5506085" cy="18802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78105">
              <a:lnSpc>
                <a:spcPct val="100000"/>
              </a:lnSpc>
              <a:spcBef>
                <a:spcPts val="95"/>
              </a:spcBef>
            </a:pPr>
            <a:r>
              <a:rPr sz="1600" spc="40" dirty="0">
                <a:solidFill>
                  <a:srgbClr val="087150"/>
                </a:solidFill>
                <a:latin typeface="Tahoma"/>
                <a:cs typeface="Tahoma"/>
              </a:rPr>
              <a:t>EXAMPLES</a:t>
            </a:r>
            <a:endParaRPr sz="1600">
              <a:latin typeface="Tahoma"/>
              <a:cs typeface="Tahoma"/>
            </a:endParaRPr>
          </a:p>
          <a:p>
            <a:pPr marL="227329" indent="-214629">
              <a:lnSpc>
                <a:spcPct val="100000"/>
              </a:lnSpc>
              <a:spcBef>
                <a:spcPts val="1165"/>
              </a:spcBef>
              <a:buClr>
                <a:srgbClr val="087150"/>
              </a:buClr>
              <a:buSzPct val="81250"/>
              <a:buFont typeface="Segoe UI Symbol"/>
              <a:buChar char="⮚"/>
              <a:tabLst>
                <a:tab pos="227329" algn="l"/>
              </a:tabLst>
            </a:pP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What</a:t>
            </a:r>
            <a:r>
              <a:rPr sz="1600" spc="-13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35" dirty="0">
                <a:solidFill>
                  <a:srgbClr val="5F5F5F"/>
                </a:solidFill>
                <a:latin typeface="Tahoma"/>
                <a:cs typeface="Tahoma"/>
              </a:rPr>
              <a:t>numbers</a:t>
            </a:r>
            <a:r>
              <a:rPr sz="1600" spc="-14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will</a:t>
            </a:r>
            <a:r>
              <a:rPr sz="1600" spc="-17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5" dirty="0">
                <a:solidFill>
                  <a:srgbClr val="5F5F5F"/>
                </a:solidFill>
                <a:latin typeface="Tahoma"/>
                <a:cs typeface="Tahoma"/>
              </a:rPr>
              <a:t>demonstrate</a:t>
            </a:r>
            <a:r>
              <a:rPr sz="1600" spc="-114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the</a:t>
            </a:r>
            <a:r>
              <a:rPr sz="1600" spc="-13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30" dirty="0">
                <a:solidFill>
                  <a:srgbClr val="5F5F5F"/>
                </a:solidFill>
                <a:latin typeface="Tahoma"/>
                <a:cs typeface="Tahoma"/>
              </a:rPr>
              <a:t>objectives’</a:t>
            </a:r>
            <a:r>
              <a:rPr sz="1600" spc="-15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achievement?</a:t>
            </a:r>
            <a:endParaRPr sz="1600">
              <a:latin typeface="Tahoma"/>
              <a:cs typeface="Tahoma"/>
            </a:endParaRPr>
          </a:p>
          <a:p>
            <a:pPr marL="227329" indent="-214629">
              <a:lnSpc>
                <a:spcPct val="100000"/>
              </a:lnSpc>
              <a:buClr>
                <a:srgbClr val="087150"/>
              </a:buClr>
              <a:buSzPct val="81250"/>
              <a:buFont typeface="Segoe UI Symbol"/>
              <a:buChar char="⮚"/>
              <a:tabLst>
                <a:tab pos="227329" algn="l"/>
              </a:tabLst>
            </a:pP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What</a:t>
            </a:r>
            <a:r>
              <a:rPr sz="1600" spc="-15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0" dirty="0">
                <a:solidFill>
                  <a:srgbClr val="5F5F5F"/>
                </a:solidFill>
                <a:latin typeface="Tahoma"/>
                <a:cs typeface="Tahoma"/>
              </a:rPr>
              <a:t>process</a:t>
            </a:r>
            <a:r>
              <a:rPr sz="1600" spc="-17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0" dirty="0">
                <a:solidFill>
                  <a:srgbClr val="5F5F5F"/>
                </a:solidFill>
                <a:latin typeface="Tahoma"/>
                <a:cs typeface="Tahoma"/>
              </a:rPr>
              <a:t>are</a:t>
            </a:r>
            <a:r>
              <a:rPr sz="1600" spc="-16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30" dirty="0">
                <a:solidFill>
                  <a:srgbClr val="5F5F5F"/>
                </a:solidFill>
                <a:latin typeface="Tahoma"/>
                <a:cs typeface="Tahoma"/>
              </a:rPr>
              <a:t>we</a:t>
            </a:r>
            <a:r>
              <a:rPr sz="1600" spc="-15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50" dirty="0">
                <a:solidFill>
                  <a:srgbClr val="5F5F5F"/>
                </a:solidFill>
                <a:latin typeface="Tahoma"/>
                <a:cs typeface="Tahoma"/>
              </a:rPr>
              <a:t>going</a:t>
            </a:r>
            <a:r>
              <a:rPr sz="1600" spc="-14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5" dirty="0">
                <a:solidFill>
                  <a:srgbClr val="5F5F5F"/>
                </a:solidFill>
                <a:latin typeface="Tahoma"/>
                <a:cs typeface="Tahoma"/>
              </a:rPr>
              <a:t>through</a:t>
            </a:r>
            <a:r>
              <a:rPr sz="1600" spc="-13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40" dirty="0">
                <a:solidFill>
                  <a:srgbClr val="5F5F5F"/>
                </a:solidFill>
                <a:latin typeface="Tahoma"/>
                <a:cs typeface="Tahoma"/>
              </a:rPr>
              <a:t>and</a:t>
            </a:r>
            <a:r>
              <a:rPr sz="1600" spc="-15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30" dirty="0">
                <a:solidFill>
                  <a:srgbClr val="5F5F5F"/>
                </a:solidFill>
                <a:latin typeface="Tahoma"/>
                <a:cs typeface="Tahoma"/>
              </a:rPr>
              <a:t>how</a:t>
            </a:r>
            <a:r>
              <a:rPr sz="1600" spc="-16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35" dirty="0">
                <a:solidFill>
                  <a:srgbClr val="5F5F5F"/>
                </a:solidFill>
                <a:latin typeface="Tahoma"/>
                <a:cs typeface="Tahoma"/>
              </a:rPr>
              <a:t>long</a:t>
            </a:r>
            <a:r>
              <a:rPr sz="1600" spc="-15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will</a:t>
            </a:r>
            <a:r>
              <a:rPr sz="1600" spc="-17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it</a:t>
            </a:r>
            <a:r>
              <a:rPr sz="1600" spc="-16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take?</a:t>
            </a:r>
            <a:endParaRPr sz="1600">
              <a:latin typeface="Tahoma"/>
              <a:cs typeface="Tahoma"/>
            </a:endParaRPr>
          </a:p>
          <a:p>
            <a:pPr marL="227329" indent="-214629">
              <a:lnSpc>
                <a:spcPct val="100000"/>
              </a:lnSpc>
              <a:buClr>
                <a:srgbClr val="087150"/>
              </a:buClr>
              <a:buSzPct val="81250"/>
              <a:buFont typeface="Segoe UI Symbol"/>
              <a:buChar char="⮚"/>
              <a:tabLst>
                <a:tab pos="227329" algn="l"/>
              </a:tabLst>
            </a:pP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What</a:t>
            </a:r>
            <a:r>
              <a:rPr sz="1600" spc="-14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will</a:t>
            </a:r>
            <a:r>
              <a:rPr sz="1600" spc="-18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30" dirty="0">
                <a:solidFill>
                  <a:srgbClr val="5F5F5F"/>
                </a:solidFill>
                <a:latin typeface="Tahoma"/>
                <a:cs typeface="Tahoma"/>
              </a:rPr>
              <a:t>we</a:t>
            </a:r>
            <a:r>
              <a:rPr sz="1600" spc="-15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0" dirty="0">
                <a:solidFill>
                  <a:srgbClr val="5F5F5F"/>
                </a:solidFill>
                <a:latin typeface="Tahoma"/>
                <a:cs typeface="Tahoma"/>
              </a:rPr>
              <a:t>learn</a:t>
            </a:r>
            <a:r>
              <a:rPr sz="1600" spc="-16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0" dirty="0">
                <a:solidFill>
                  <a:srgbClr val="5F5F5F"/>
                </a:solidFill>
                <a:latin typeface="Tahoma"/>
                <a:cs typeface="Tahoma"/>
              </a:rPr>
              <a:t>from</a:t>
            </a:r>
            <a:r>
              <a:rPr sz="1600" spc="-15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0" dirty="0">
                <a:solidFill>
                  <a:srgbClr val="5F5F5F"/>
                </a:solidFill>
                <a:latin typeface="Tahoma"/>
                <a:cs typeface="Tahoma"/>
              </a:rPr>
              <a:t>the</a:t>
            </a:r>
            <a:r>
              <a:rPr sz="1600" spc="-15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0" dirty="0">
                <a:solidFill>
                  <a:srgbClr val="5F5F5F"/>
                </a:solidFill>
                <a:latin typeface="Tahoma"/>
                <a:cs typeface="Tahoma"/>
              </a:rPr>
              <a:t>data?</a:t>
            </a:r>
            <a:endParaRPr sz="1600">
              <a:latin typeface="Tahoma"/>
              <a:cs typeface="Tahoma"/>
            </a:endParaRPr>
          </a:p>
          <a:p>
            <a:pPr marL="227329" indent="-214629">
              <a:lnSpc>
                <a:spcPct val="100000"/>
              </a:lnSpc>
              <a:buClr>
                <a:srgbClr val="087150"/>
              </a:buClr>
              <a:buSzPct val="81250"/>
              <a:buFont typeface="Segoe UI Symbol"/>
              <a:buChar char="⮚"/>
              <a:tabLst>
                <a:tab pos="227329" algn="l"/>
              </a:tabLst>
            </a:pP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What</a:t>
            </a:r>
            <a:r>
              <a:rPr sz="1600" spc="-15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40" dirty="0">
                <a:solidFill>
                  <a:srgbClr val="5F5F5F"/>
                </a:solidFill>
                <a:latin typeface="Tahoma"/>
                <a:cs typeface="Tahoma"/>
              </a:rPr>
              <a:t>data</a:t>
            </a:r>
            <a:r>
              <a:rPr sz="1600" spc="-15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5" dirty="0">
                <a:solidFill>
                  <a:srgbClr val="5F5F5F"/>
                </a:solidFill>
                <a:latin typeface="Tahoma"/>
                <a:cs typeface="Tahoma"/>
              </a:rPr>
              <a:t>do</a:t>
            </a:r>
            <a:r>
              <a:rPr sz="1600" spc="-15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30" dirty="0">
                <a:solidFill>
                  <a:srgbClr val="5F5F5F"/>
                </a:solidFill>
                <a:latin typeface="Tahoma"/>
                <a:cs typeface="Tahoma"/>
              </a:rPr>
              <a:t>we</a:t>
            </a:r>
            <a:r>
              <a:rPr sz="1600" spc="-16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35" dirty="0">
                <a:solidFill>
                  <a:srgbClr val="5F5F5F"/>
                </a:solidFill>
                <a:latin typeface="Tahoma"/>
                <a:cs typeface="Tahoma"/>
              </a:rPr>
              <a:t>need</a:t>
            </a:r>
            <a:r>
              <a:rPr sz="1600" spc="-16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to</a:t>
            </a:r>
            <a:r>
              <a:rPr sz="1600" spc="-14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35" dirty="0">
                <a:solidFill>
                  <a:srgbClr val="5F5F5F"/>
                </a:solidFill>
                <a:latin typeface="Tahoma"/>
                <a:cs typeface="Tahoma"/>
              </a:rPr>
              <a:t>implement</a:t>
            </a:r>
            <a:r>
              <a:rPr sz="1600" spc="-17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strategy?</a:t>
            </a:r>
            <a:endParaRPr sz="1600">
              <a:latin typeface="Tahoma"/>
              <a:cs typeface="Tahoma"/>
            </a:endParaRPr>
          </a:p>
          <a:p>
            <a:pPr marL="227329" indent="-214629">
              <a:lnSpc>
                <a:spcPct val="100000"/>
              </a:lnSpc>
              <a:buClr>
                <a:srgbClr val="087150"/>
              </a:buClr>
              <a:buSzPct val="81250"/>
              <a:buFont typeface="Segoe UI Symbol"/>
              <a:buChar char="⮚"/>
              <a:tabLst>
                <a:tab pos="227329" algn="l"/>
              </a:tabLst>
            </a:pP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What</a:t>
            </a:r>
            <a:r>
              <a:rPr sz="1600" spc="-114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matters?</a:t>
            </a:r>
            <a:endParaRPr sz="1600">
              <a:latin typeface="Tahoma"/>
              <a:cs typeface="Tahoma"/>
            </a:endParaRPr>
          </a:p>
          <a:p>
            <a:pPr marL="227329" indent="-214629">
              <a:lnSpc>
                <a:spcPct val="100000"/>
              </a:lnSpc>
              <a:buClr>
                <a:srgbClr val="087150"/>
              </a:buClr>
              <a:buSzPct val="81250"/>
              <a:buFont typeface="Segoe UI Symbol"/>
              <a:buChar char="⮚"/>
              <a:tabLst>
                <a:tab pos="227329" algn="l"/>
              </a:tabLst>
            </a:pPr>
            <a:r>
              <a:rPr sz="1600" spc="-50" dirty="0">
                <a:solidFill>
                  <a:srgbClr val="5F5F5F"/>
                </a:solidFill>
                <a:latin typeface="Tahoma"/>
                <a:cs typeface="Tahoma"/>
              </a:rPr>
              <a:t>So</a:t>
            </a:r>
            <a:r>
              <a:rPr sz="1600" spc="-17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what?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3551046" y="3202767"/>
            <a:ext cx="4324985" cy="688340"/>
          </a:xfrm>
          <a:prstGeom prst="rect">
            <a:avLst/>
          </a:prstGeom>
        </p:spPr>
        <p:txBody>
          <a:bodyPr vert="horz" wrap="square" lIns="0" tIns="99695" rIns="0" bIns="0" rtlCol="0">
            <a:spAutoFit/>
          </a:bodyPr>
          <a:lstStyle/>
          <a:p>
            <a:pPr marL="54610">
              <a:lnSpc>
                <a:spcPct val="100000"/>
              </a:lnSpc>
              <a:spcBef>
                <a:spcPts val="785"/>
              </a:spcBef>
            </a:pPr>
            <a:r>
              <a:rPr sz="1600" spc="75" dirty="0">
                <a:solidFill>
                  <a:srgbClr val="087150"/>
                </a:solidFill>
                <a:latin typeface="Tahoma"/>
                <a:cs typeface="Tahoma"/>
              </a:rPr>
              <a:t>WHY</a:t>
            </a:r>
            <a:endParaRPr sz="16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695"/>
              </a:spcBef>
            </a:pP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Focus</a:t>
            </a:r>
            <a:r>
              <a:rPr sz="1600" spc="-17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5" dirty="0">
                <a:solidFill>
                  <a:srgbClr val="5F5F5F"/>
                </a:solidFill>
                <a:latin typeface="Tahoma"/>
                <a:cs typeface="Tahoma"/>
              </a:rPr>
              <a:t>on</a:t>
            </a:r>
            <a:r>
              <a:rPr sz="1600" spc="-17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the</a:t>
            </a:r>
            <a:r>
              <a:rPr sz="1600" spc="-15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5" dirty="0">
                <a:solidFill>
                  <a:srgbClr val="5F5F5F"/>
                </a:solidFill>
                <a:latin typeface="Tahoma"/>
                <a:cs typeface="Tahoma"/>
              </a:rPr>
              <a:t>importance</a:t>
            </a:r>
            <a:r>
              <a:rPr sz="1600" spc="-17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40" dirty="0">
                <a:solidFill>
                  <a:srgbClr val="5F5F5F"/>
                </a:solidFill>
                <a:latin typeface="Tahoma"/>
                <a:cs typeface="Tahoma"/>
              </a:rPr>
              <a:t>and</a:t>
            </a:r>
            <a:r>
              <a:rPr sz="1600" spc="-17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5" dirty="0">
                <a:solidFill>
                  <a:srgbClr val="5F5F5F"/>
                </a:solidFill>
                <a:latin typeface="Tahoma"/>
                <a:cs typeface="Tahoma"/>
              </a:rPr>
              <a:t>relevancy</a:t>
            </a:r>
            <a:r>
              <a:rPr sz="1600" spc="-20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of</a:t>
            </a:r>
            <a:r>
              <a:rPr sz="1600" spc="-16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context.</a:t>
            </a:r>
            <a:endParaRPr sz="16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27164" y="184404"/>
            <a:ext cx="1937003" cy="161544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0" y="531876"/>
            <a:ext cx="277495" cy="715010"/>
          </a:xfrm>
          <a:custGeom>
            <a:avLst/>
            <a:gdLst/>
            <a:ahLst/>
            <a:cxnLst/>
            <a:rect l="l" t="t" r="r" b="b"/>
            <a:pathLst>
              <a:path w="277495" h="715010">
                <a:moveTo>
                  <a:pt x="277368" y="0"/>
                </a:moveTo>
                <a:lnTo>
                  <a:pt x="0" y="0"/>
                </a:lnTo>
                <a:lnTo>
                  <a:pt x="0" y="714756"/>
                </a:lnTo>
                <a:lnTo>
                  <a:pt x="277368" y="714756"/>
                </a:lnTo>
                <a:lnTo>
                  <a:pt x="277368" y="0"/>
                </a:lnTo>
                <a:close/>
              </a:path>
            </a:pathLst>
          </a:custGeom>
          <a:solidFill>
            <a:srgbClr val="0871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61544" y="6553200"/>
            <a:ext cx="8820150" cy="0"/>
          </a:xfrm>
          <a:custGeom>
            <a:avLst/>
            <a:gdLst/>
            <a:ahLst/>
            <a:cxnLst/>
            <a:rect l="l" t="t" r="r" b="b"/>
            <a:pathLst>
              <a:path w="8820150">
                <a:moveTo>
                  <a:pt x="0" y="0"/>
                </a:moveTo>
                <a:lnTo>
                  <a:pt x="8820023" y="0"/>
                </a:lnTo>
              </a:path>
            </a:pathLst>
          </a:custGeom>
          <a:ln w="9525">
            <a:solidFill>
              <a:srgbClr val="D0CEC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55803" y="715136"/>
            <a:ext cx="39300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65" dirty="0">
                <a:solidFill>
                  <a:srgbClr val="5F5F5F"/>
                </a:solidFill>
                <a:latin typeface="Century Gothic"/>
                <a:cs typeface="Century Gothic"/>
              </a:rPr>
              <a:t>RELEVANT</a:t>
            </a:r>
            <a:r>
              <a:rPr sz="1800" spc="-5" dirty="0">
                <a:solidFill>
                  <a:srgbClr val="5F5F5F"/>
                </a:solidFill>
                <a:latin typeface="Century Gothic"/>
                <a:cs typeface="Century Gothic"/>
              </a:rPr>
              <a:t> </a:t>
            </a:r>
            <a:r>
              <a:rPr sz="1800" spc="145" dirty="0">
                <a:solidFill>
                  <a:srgbClr val="5F5F5F"/>
                </a:solidFill>
                <a:latin typeface="Century Gothic"/>
                <a:cs typeface="Century Gothic"/>
              </a:rPr>
              <a:t>QUESTIONS</a:t>
            </a:r>
            <a:r>
              <a:rPr sz="1800" spc="-25" dirty="0">
                <a:solidFill>
                  <a:srgbClr val="5F5F5F"/>
                </a:solidFill>
                <a:latin typeface="Century Gothic"/>
                <a:cs typeface="Century Gothic"/>
              </a:rPr>
              <a:t> </a:t>
            </a:r>
            <a:r>
              <a:rPr sz="1800" spc="70" dirty="0">
                <a:solidFill>
                  <a:srgbClr val="5F5F5F"/>
                </a:solidFill>
                <a:latin typeface="Century Gothic"/>
                <a:cs typeface="Century Gothic"/>
              </a:rPr>
              <a:t>FRAMING</a:t>
            </a:r>
            <a:endParaRPr sz="1800">
              <a:latin typeface="Century Gothic"/>
              <a:cs typeface="Century Gothic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69047" rIns="0" bIns="0" rtlCol="0">
            <a:spAutoFit/>
          </a:bodyPr>
          <a:lstStyle/>
          <a:p>
            <a:pPr marL="2417445">
              <a:lnSpc>
                <a:spcPct val="100000"/>
              </a:lnSpc>
              <a:spcBef>
                <a:spcPts val="100"/>
              </a:spcBef>
            </a:pPr>
            <a:fld id="{81D60167-4931-47E6-BA6A-407CBD079E47}" type="slidenum">
              <a:rPr spc="-25" dirty="0"/>
              <a:t>125</a:t>
            </a:fld>
            <a:endParaRPr spc="-25" dirty="0"/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/>
              <a:t>©</a:t>
            </a:r>
            <a:r>
              <a:rPr spc="-15" dirty="0"/>
              <a:t> </a:t>
            </a:r>
            <a:r>
              <a:rPr dirty="0"/>
              <a:t>The</a:t>
            </a:r>
            <a:r>
              <a:rPr spc="-30" dirty="0"/>
              <a:t> </a:t>
            </a:r>
            <a:r>
              <a:rPr dirty="0"/>
              <a:t>KPI</a:t>
            </a:r>
            <a:r>
              <a:rPr spc="-5" dirty="0"/>
              <a:t> </a:t>
            </a:r>
            <a:r>
              <a:rPr dirty="0"/>
              <a:t>Institute</a:t>
            </a:r>
            <a:r>
              <a:rPr spc="-20" dirty="0"/>
              <a:t> 2023</a:t>
            </a: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341160" y="1481772"/>
          <a:ext cx="8676005" cy="48380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838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819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244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070"/>
                        </a:spcBef>
                      </a:pPr>
                      <a:r>
                        <a:rPr sz="1200" spc="-2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FAQs</a:t>
                      </a:r>
                      <a:endParaRPr sz="1200">
                        <a:latin typeface="Tahoma"/>
                        <a:cs typeface="Tahoma"/>
                      </a:endParaRPr>
                    </a:p>
                  </a:txBody>
                  <a:tcPr marL="0" marR="0" marT="135890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  <a:solidFill>
                      <a:srgbClr val="087150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070"/>
                        </a:spcBef>
                      </a:pPr>
                      <a:r>
                        <a:rPr sz="12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During</a:t>
                      </a:r>
                      <a:r>
                        <a:rPr sz="1200" spc="-12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2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the</a:t>
                      </a:r>
                      <a:r>
                        <a:rPr sz="1200" spc="-12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KPI</a:t>
                      </a:r>
                      <a:r>
                        <a:rPr sz="1200" spc="-114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1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selection</a:t>
                      </a:r>
                      <a:r>
                        <a:rPr sz="1200" spc="-13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1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workshop</a:t>
                      </a:r>
                      <a:endParaRPr sz="1200">
                        <a:latin typeface="Tahoma"/>
                        <a:cs typeface="Tahoma"/>
                      </a:endParaRPr>
                    </a:p>
                  </a:txBody>
                  <a:tcPr marL="0" marR="0" marT="135890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  <a:solidFill>
                      <a:srgbClr val="087150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31750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2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Questions</a:t>
                      </a:r>
                      <a:r>
                        <a:rPr sz="1200" spc="-13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to</a:t>
                      </a:r>
                      <a:r>
                        <a:rPr sz="1200" spc="-12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1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prepare</a:t>
                      </a:r>
                      <a:r>
                        <a:rPr sz="1200" spc="-16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1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in</a:t>
                      </a:r>
                      <a:r>
                        <a:rPr sz="1200" spc="-12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3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case</a:t>
                      </a:r>
                      <a:r>
                        <a:rPr sz="1200" spc="-12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2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they</a:t>
                      </a:r>
                      <a:r>
                        <a:rPr sz="1200" spc="-12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2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are </a:t>
                      </a:r>
                      <a:r>
                        <a:rPr sz="1200" spc="-1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asked</a:t>
                      </a:r>
                      <a:endParaRPr sz="1200">
                        <a:latin typeface="Tahoma"/>
                        <a:cs typeface="Tahoma"/>
                      </a:endParaRPr>
                    </a:p>
                  </a:txBody>
                  <a:tcPr marL="0" marR="0" marT="44450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  <a:solidFill>
                      <a:srgbClr val="0871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19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91440" marR="160020">
                        <a:lnSpc>
                          <a:spcPts val="1440"/>
                        </a:lnSpc>
                      </a:pPr>
                      <a:r>
                        <a:rPr sz="1200" spc="-52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W</a:t>
                      </a:r>
                      <a:r>
                        <a:rPr sz="2100" spc="-307" baseline="-27777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2</a:t>
                      </a:r>
                      <a:r>
                        <a:rPr sz="12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hat</a:t>
                      </a:r>
                      <a:r>
                        <a:rPr sz="1200" spc="-114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2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are</a:t>
                      </a:r>
                      <a:r>
                        <a:rPr sz="1200" spc="-10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2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the</a:t>
                      </a:r>
                      <a:r>
                        <a:rPr sz="1200" spc="-114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2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most</a:t>
                      </a:r>
                      <a:r>
                        <a:rPr sz="1200" spc="-12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relevant</a:t>
                      </a:r>
                      <a:r>
                        <a:rPr sz="1200" spc="-1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2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sources</a:t>
                      </a:r>
                      <a:r>
                        <a:rPr sz="1200" spc="-12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2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for </a:t>
                      </a:r>
                      <a:r>
                        <a:rPr sz="120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KPI</a:t>
                      </a:r>
                      <a:r>
                        <a:rPr sz="1200" spc="-10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selection?</a:t>
                      </a:r>
                      <a:endParaRPr sz="1200">
                        <a:latin typeface="Tahoma"/>
                        <a:cs typeface="Tahoma"/>
                      </a:endParaRPr>
                    </a:p>
                  </a:txBody>
                  <a:tcPr marL="0" marR="0" marT="7620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730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9207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20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How</a:t>
                      </a:r>
                      <a:r>
                        <a:rPr sz="1200" spc="-10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4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many</a:t>
                      </a:r>
                      <a:r>
                        <a:rPr sz="1200" spc="-1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KPIs</a:t>
                      </a:r>
                      <a:r>
                        <a:rPr sz="1200" spc="-10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2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should</a:t>
                      </a:r>
                      <a:r>
                        <a:rPr sz="1200" spc="-114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2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we</a:t>
                      </a:r>
                      <a:r>
                        <a:rPr sz="1200" spc="-10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select?</a:t>
                      </a:r>
                      <a:endParaRPr sz="1200">
                        <a:latin typeface="Tahoma"/>
                        <a:cs typeface="Tahoma"/>
                      </a:endParaRPr>
                    </a:p>
                  </a:txBody>
                  <a:tcPr marL="0" marR="0" marT="92710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730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9207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20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What</a:t>
                      </a:r>
                      <a:r>
                        <a:rPr sz="1200" spc="-13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will</a:t>
                      </a:r>
                      <a:r>
                        <a:rPr sz="1200" spc="-114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2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we</a:t>
                      </a:r>
                      <a:r>
                        <a:rPr sz="1200" spc="-12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do</a:t>
                      </a:r>
                      <a:r>
                        <a:rPr sz="1200" spc="-13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with</a:t>
                      </a:r>
                      <a:r>
                        <a:rPr sz="1200" spc="-13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KPI</a:t>
                      </a:r>
                      <a:r>
                        <a:rPr sz="1200" spc="-114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results?</a:t>
                      </a:r>
                      <a:endParaRPr sz="1200">
                        <a:latin typeface="Tahoma"/>
                        <a:cs typeface="Tahoma"/>
                      </a:endParaRPr>
                    </a:p>
                  </a:txBody>
                  <a:tcPr marL="0" marR="0" marT="92710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321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91440" marR="18288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20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What</a:t>
                      </a:r>
                      <a:r>
                        <a:rPr sz="1200" spc="-1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is</a:t>
                      </a:r>
                      <a:r>
                        <a:rPr sz="1200" spc="-10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2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the</a:t>
                      </a:r>
                      <a:r>
                        <a:rPr sz="1200" spc="-114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order</a:t>
                      </a:r>
                      <a:r>
                        <a:rPr sz="1200" spc="-13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of</a:t>
                      </a:r>
                      <a:r>
                        <a:rPr sz="1200" spc="-9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2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importance</a:t>
                      </a:r>
                      <a:r>
                        <a:rPr sz="1200" spc="-14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2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in </a:t>
                      </a:r>
                      <a:r>
                        <a:rPr sz="1200" spc="-2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which</a:t>
                      </a:r>
                      <a:r>
                        <a:rPr sz="1200" spc="-10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2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the</a:t>
                      </a:r>
                      <a:r>
                        <a:rPr sz="1200" spc="-1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KPI</a:t>
                      </a:r>
                      <a:r>
                        <a:rPr sz="1200" spc="-10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selection</a:t>
                      </a:r>
                      <a:r>
                        <a:rPr sz="1200" spc="-114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2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sources</a:t>
                      </a:r>
                      <a:r>
                        <a:rPr sz="1200" spc="-114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should </a:t>
                      </a:r>
                      <a:r>
                        <a:rPr sz="1200" spc="-2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be</a:t>
                      </a:r>
                      <a:r>
                        <a:rPr sz="1200" spc="-14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analyzed?</a:t>
                      </a:r>
                      <a:endParaRPr sz="1200">
                        <a:latin typeface="Tahoma"/>
                        <a:cs typeface="Tahoma"/>
                      </a:endParaRPr>
                    </a:p>
                  </a:txBody>
                  <a:tcPr marL="0" marR="0" marT="15240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840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9207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20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What</a:t>
                      </a:r>
                      <a:r>
                        <a:rPr sz="1200" spc="-10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is</a:t>
                      </a:r>
                      <a:r>
                        <a:rPr sz="1200" spc="-9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2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the</a:t>
                      </a:r>
                      <a:r>
                        <a:rPr sz="1200" spc="-10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procedure</a:t>
                      </a:r>
                      <a:r>
                        <a:rPr sz="1200" spc="-12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for</a:t>
                      </a:r>
                      <a:r>
                        <a:rPr sz="1200" spc="-9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2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validating</a:t>
                      </a:r>
                      <a:r>
                        <a:rPr sz="1200" spc="-13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2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the</a:t>
                      </a:r>
                      <a:endParaRPr sz="1200">
                        <a:latin typeface="Tahoma"/>
                        <a:cs typeface="Tahoma"/>
                      </a:endParaRPr>
                    </a:p>
                    <a:p>
                      <a:pPr marL="92075">
                        <a:lnSpc>
                          <a:spcPct val="100000"/>
                        </a:lnSpc>
                      </a:pPr>
                      <a:r>
                        <a:rPr sz="120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KPIs</a:t>
                      </a:r>
                      <a:r>
                        <a:rPr sz="1200" spc="-12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selected?</a:t>
                      </a:r>
                      <a:endParaRPr sz="1200">
                        <a:latin typeface="Tahoma"/>
                        <a:cs typeface="Tahoma"/>
                      </a:endParaRPr>
                    </a:p>
                  </a:txBody>
                  <a:tcPr marL="0" marR="0" marT="106680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840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9207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20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What</a:t>
                      </a:r>
                      <a:r>
                        <a:rPr sz="1200" spc="-10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efforts</a:t>
                      </a:r>
                      <a:r>
                        <a:rPr sz="1200" spc="-9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2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are</a:t>
                      </a:r>
                      <a:r>
                        <a:rPr sz="1200" spc="-10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required</a:t>
                      </a:r>
                      <a:r>
                        <a:rPr sz="1200" spc="-13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for</a:t>
                      </a:r>
                      <a:r>
                        <a:rPr sz="1200" spc="-8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2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data</a:t>
                      </a:r>
                      <a:endParaRPr sz="1200">
                        <a:latin typeface="Tahoma"/>
                        <a:cs typeface="Tahoma"/>
                      </a:endParaRPr>
                    </a:p>
                    <a:p>
                      <a:pPr marL="92075">
                        <a:lnSpc>
                          <a:spcPct val="100000"/>
                        </a:lnSpc>
                      </a:pPr>
                      <a:r>
                        <a:rPr sz="1200" spc="-3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gathering</a:t>
                      </a:r>
                      <a:r>
                        <a:rPr sz="1200" spc="-1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for</a:t>
                      </a:r>
                      <a:r>
                        <a:rPr sz="1200" spc="-9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3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each</a:t>
                      </a:r>
                      <a:r>
                        <a:rPr sz="1200" spc="-10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2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KPI?</a:t>
                      </a:r>
                      <a:endParaRPr sz="1200">
                        <a:latin typeface="Tahoma"/>
                        <a:cs typeface="Tahoma"/>
                      </a:endParaRPr>
                    </a:p>
                  </a:txBody>
                  <a:tcPr marL="0" marR="0" marT="106680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19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91440" marR="51752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20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Who</a:t>
                      </a:r>
                      <a:r>
                        <a:rPr sz="1200" spc="-10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2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should</a:t>
                      </a:r>
                      <a:r>
                        <a:rPr sz="1200" spc="-114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participate</a:t>
                      </a:r>
                      <a:r>
                        <a:rPr sz="1200" spc="-15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in</a:t>
                      </a:r>
                      <a:r>
                        <a:rPr sz="1200" spc="-10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2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the</a:t>
                      </a:r>
                      <a:r>
                        <a:rPr sz="1200" spc="-10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2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KPI </a:t>
                      </a:r>
                      <a:r>
                        <a:rPr sz="12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selection</a:t>
                      </a:r>
                      <a:r>
                        <a:rPr sz="1200" spc="-14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process?</a:t>
                      </a:r>
                      <a:endParaRPr sz="1200">
                        <a:latin typeface="Tahoma"/>
                        <a:cs typeface="Tahoma"/>
                      </a:endParaRPr>
                    </a:p>
                  </a:txBody>
                  <a:tcPr marL="0" marR="0" marT="1905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92075" marR="32067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20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What</a:t>
                      </a:r>
                      <a:r>
                        <a:rPr sz="1200" spc="-114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process</a:t>
                      </a:r>
                      <a:r>
                        <a:rPr sz="1200" spc="-13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2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are</a:t>
                      </a:r>
                      <a:r>
                        <a:rPr sz="1200" spc="-10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2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we</a:t>
                      </a:r>
                      <a:r>
                        <a:rPr sz="1200" spc="-114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4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going</a:t>
                      </a:r>
                      <a:r>
                        <a:rPr sz="1200" spc="-9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2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through</a:t>
                      </a:r>
                      <a:r>
                        <a:rPr sz="1200" spc="-114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2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and </a:t>
                      </a:r>
                      <a:r>
                        <a:rPr sz="1200" spc="-2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how</a:t>
                      </a:r>
                      <a:r>
                        <a:rPr sz="1200" spc="-114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3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long</a:t>
                      </a:r>
                      <a:r>
                        <a:rPr sz="1200" spc="-12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will</a:t>
                      </a:r>
                      <a:r>
                        <a:rPr sz="1200" spc="-1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it</a:t>
                      </a:r>
                      <a:r>
                        <a:rPr sz="1200" spc="-12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2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take?</a:t>
                      </a:r>
                      <a:endParaRPr sz="1200">
                        <a:latin typeface="Tahoma"/>
                        <a:cs typeface="Tahoma"/>
                      </a:endParaRPr>
                    </a:p>
                  </a:txBody>
                  <a:tcPr marL="0" marR="0" marT="1905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9207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20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What</a:t>
                      </a:r>
                      <a:r>
                        <a:rPr sz="1200" spc="-12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will</a:t>
                      </a:r>
                      <a:r>
                        <a:rPr sz="1200" spc="-1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2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we</a:t>
                      </a:r>
                      <a:r>
                        <a:rPr sz="1200" spc="-114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2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learn</a:t>
                      </a:r>
                      <a:r>
                        <a:rPr sz="1200" spc="-114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from</a:t>
                      </a:r>
                      <a:r>
                        <a:rPr sz="1200" spc="-12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2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the</a:t>
                      </a:r>
                      <a:r>
                        <a:rPr sz="1200" spc="-1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2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data?</a:t>
                      </a:r>
                      <a:endParaRPr sz="1200">
                        <a:latin typeface="Tahoma"/>
                        <a:cs typeface="Tahoma"/>
                      </a:endParaRPr>
                    </a:p>
                  </a:txBody>
                  <a:tcPr marL="0" marR="0" marT="93345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289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sz="120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What</a:t>
                      </a:r>
                      <a:r>
                        <a:rPr sz="1200" spc="-12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is</a:t>
                      </a:r>
                      <a:r>
                        <a:rPr sz="1200" spc="-114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2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the</a:t>
                      </a:r>
                      <a:r>
                        <a:rPr sz="1200" spc="-12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2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ideal</a:t>
                      </a:r>
                      <a:r>
                        <a:rPr sz="1200" spc="-12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format</a:t>
                      </a:r>
                      <a:r>
                        <a:rPr sz="1200" spc="-13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for</a:t>
                      </a:r>
                      <a:r>
                        <a:rPr sz="1200" spc="-10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2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KPI</a:t>
                      </a:r>
                      <a:endParaRPr sz="1200">
                        <a:latin typeface="Tahoma"/>
                        <a:cs typeface="Tahoma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2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selection</a:t>
                      </a:r>
                      <a:r>
                        <a:rPr sz="1200" spc="-14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process?</a:t>
                      </a:r>
                      <a:endParaRPr sz="1200">
                        <a:latin typeface="Tahoma"/>
                        <a:cs typeface="Tahoma"/>
                      </a:endParaRPr>
                    </a:p>
                  </a:txBody>
                  <a:tcPr marL="0" marR="0" marT="5715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92075">
                        <a:lnSpc>
                          <a:spcPct val="100000"/>
                        </a:lnSpc>
                      </a:pPr>
                      <a:r>
                        <a:rPr sz="120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What</a:t>
                      </a:r>
                      <a:r>
                        <a:rPr sz="1200" spc="-114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2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figures</a:t>
                      </a:r>
                      <a:r>
                        <a:rPr sz="1200" spc="-10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will</a:t>
                      </a:r>
                      <a:r>
                        <a:rPr sz="1200" spc="-114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reflect</a:t>
                      </a:r>
                      <a:r>
                        <a:rPr sz="1200" spc="-1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2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the</a:t>
                      </a:r>
                      <a:r>
                        <a:rPr sz="1200" spc="-1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achievement</a:t>
                      </a:r>
                      <a:endParaRPr sz="1200">
                        <a:latin typeface="Tahoma"/>
                        <a:cs typeface="Tahoma"/>
                      </a:endParaRPr>
                    </a:p>
                    <a:p>
                      <a:pPr marL="9207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2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of</a:t>
                      </a:r>
                      <a:r>
                        <a:rPr sz="1200" spc="-1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3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company</a:t>
                      </a:r>
                      <a:r>
                        <a:rPr sz="1200" spc="-12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objectives?</a:t>
                      </a:r>
                      <a:endParaRPr sz="1200">
                        <a:latin typeface="Tahoma"/>
                        <a:cs typeface="Tahoma"/>
                      </a:endParaRPr>
                    </a:p>
                  </a:txBody>
                  <a:tcPr marL="0" marR="0" marT="5715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92075">
                        <a:lnSpc>
                          <a:spcPct val="100000"/>
                        </a:lnSpc>
                      </a:pPr>
                      <a:r>
                        <a:rPr sz="120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How</a:t>
                      </a:r>
                      <a:r>
                        <a:rPr sz="1200" spc="-10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do</a:t>
                      </a:r>
                      <a:r>
                        <a:rPr sz="1200" spc="-114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2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we</a:t>
                      </a:r>
                      <a:r>
                        <a:rPr sz="1200" spc="-114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link</a:t>
                      </a:r>
                      <a:r>
                        <a:rPr sz="1200" spc="-114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KPI</a:t>
                      </a:r>
                      <a:r>
                        <a:rPr sz="1200" spc="-1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results</a:t>
                      </a:r>
                      <a:r>
                        <a:rPr sz="1200" spc="-13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with</a:t>
                      </a:r>
                      <a:r>
                        <a:rPr sz="1200" spc="-12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people</a:t>
                      </a:r>
                      <a:endParaRPr sz="1200">
                        <a:latin typeface="Tahoma"/>
                        <a:cs typeface="Tahoma"/>
                      </a:endParaRPr>
                    </a:p>
                    <a:p>
                      <a:pPr marL="9207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2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incentives?</a:t>
                      </a:r>
                      <a:endParaRPr sz="1200">
                        <a:latin typeface="Tahoma"/>
                        <a:cs typeface="Tahoma"/>
                      </a:endParaRPr>
                    </a:p>
                  </a:txBody>
                  <a:tcPr marL="0" marR="0" marT="5715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473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91440" marR="194310">
                        <a:lnSpc>
                          <a:spcPct val="100000"/>
                        </a:lnSpc>
                      </a:pPr>
                      <a:r>
                        <a:rPr sz="120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What</a:t>
                      </a:r>
                      <a:r>
                        <a:rPr sz="1200" spc="-12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2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are</a:t>
                      </a:r>
                      <a:r>
                        <a:rPr sz="1200" spc="-114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2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the</a:t>
                      </a:r>
                      <a:r>
                        <a:rPr sz="1200" spc="-12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2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most</a:t>
                      </a:r>
                      <a:r>
                        <a:rPr sz="1200" spc="-13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relevant</a:t>
                      </a:r>
                      <a:r>
                        <a:rPr sz="1200" spc="-12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criteria</a:t>
                      </a:r>
                      <a:r>
                        <a:rPr sz="1200" spc="-13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2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for </a:t>
                      </a:r>
                      <a:r>
                        <a:rPr sz="1200" spc="-2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the</a:t>
                      </a:r>
                      <a:r>
                        <a:rPr sz="1200" spc="-12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KPI</a:t>
                      </a:r>
                      <a:r>
                        <a:rPr sz="1200" spc="-10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selection?</a:t>
                      </a:r>
                      <a:endParaRPr sz="1200">
                        <a:latin typeface="Tahoma"/>
                        <a:cs typeface="Tahoma"/>
                      </a:endParaRPr>
                    </a:p>
                  </a:txBody>
                  <a:tcPr marL="0" marR="0" marT="15240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92075" marR="147955">
                        <a:lnSpc>
                          <a:spcPct val="100000"/>
                        </a:lnSpc>
                      </a:pPr>
                      <a:r>
                        <a:rPr sz="120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What</a:t>
                      </a:r>
                      <a:r>
                        <a:rPr sz="1200" spc="-12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sort</a:t>
                      </a:r>
                      <a:r>
                        <a:rPr sz="1200" spc="-12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of</a:t>
                      </a:r>
                      <a:r>
                        <a:rPr sz="1200" spc="-114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2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data</a:t>
                      </a:r>
                      <a:r>
                        <a:rPr sz="1200" spc="-13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2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we</a:t>
                      </a:r>
                      <a:r>
                        <a:rPr sz="1200" spc="-114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3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need</a:t>
                      </a:r>
                      <a:r>
                        <a:rPr sz="1200" spc="-1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to</a:t>
                      </a:r>
                      <a:r>
                        <a:rPr sz="1200" spc="-12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3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keep</a:t>
                      </a:r>
                      <a:r>
                        <a:rPr sz="1200" spc="-12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track</a:t>
                      </a:r>
                      <a:r>
                        <a:rPr sz="1200" spc="-14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2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of </a:t>
                      </a:r>
                      <a:r>
                        <a:rPr sz="120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to</a:t>
                      </a:r>
                      <a:r>
                        <a:rPr sz="1200" spc="-10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2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ensure</a:t>
                      </a:r>
                      <a:r>
                        <a:rPr sz="1200" spc="-8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2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informed</a:t>
                      </a:r>
                      <a:r>
                        <a:rPr sz="1200" spc="-12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2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decision</a:t>
                      </a:r>
                      <a:r>
                        <a:rPr sz="1200" spc="-10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making?</a:t>
                      </a:r>
                      <a:endParaRPr sz="1200">
                        <a:latin typeface="Tahoma"/>
                        <a:cs typeface="Tahoma"/>
                      </a:endParaRPr>
                    </a:p>
                  </a:txBody>
                  <a:tcPr marL="0" marR="0" marT="15240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2832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20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What</a:t>
                      </a:r>
                      <a:r>
                        <a:rPr sz="1200" spc="-12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2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are</a:t>
                      </a:r>
                      <a:r>
                        <a:rPr sz="1200" spc="-114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2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we</a:t>
                      </a:r>
                      <a:r>
                        <a:rPr sz="1200" spc="-12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trying</a:t>
                      </a:r>
                      <a:r>
                        <a:rPr sz="1200" spc="-13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to</a:t>
                      </a:r>
                      <a:r>
                        <a:rPr sz="1200" spc="-10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2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achieve</a:t>
                      </a:r>
                      <a:r>
                        <a:rPr sz="1200" spc="-12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2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by</a:t>
                      </a:r>
                      <a:r>
                        <a:rPr sz="1200" spc="-12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setting</a:t>
                      </a:r>
                      <a:endParaRPr sz="1200">
                        <a:latin typeface="Tahoma"/>
                        <a:cs typeface="Tahoma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sz="1200" spc="-3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up</a:t>
                      </a:r>
                      <a:r>
                        <a:rPr sz="1200" spc="-13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KPIs?</a:t>
                      </a:r>
                      <a:endParaRPr sz="1200">
                        <a:latin typeface="Tahoma"/>
                        <a:cs typeface="Tahoma"/>
                      </a:endParaRPr>
                    </a:p>
                  </a:txBody>
                  <a:tcPr marL="0" marR="0" marT="81280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360"/>
                        </a:spcBef>
                      </a:pPr>
                      <a:r>
                        <a:rPr sz="120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What</a:t>
                      </a:r>
                      <a:r>
                        <a:rPr sz="1200" spc="-9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matters?</a:t>
                      </a:r>
                      <a:endParaRPr sz="1200">
                        <a:latin typeface="Tahoma"/>
                        <a:cs typeface="Tahoma"/>
                      </a:endParaRPr>
                    </a:p>
                  </a:txBody>
                  <a:tcPr marL="0" marR="0" marT="172720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09258" rIns="0" bIns="0" rtlCol="0">
            <a:spAutoFit/>
          </a:bodyPr>
          <a:lstStyle/>
          <a:p>
            <a:pPr marL="31115">
              <a:lnSpc>
                <a:spcPct val="100000"/>
              </a:lnSpc>
              <a:spcBef>
                <a:spcPts val="100"/>
              </a:spcBef>
            </a:pPr>
            <a:r>
              <a:rPr spc="270" dirty="0"/>
              <a:t>KPI</a:t>
            </a:r>
            <a:r>
              <a:rPr spc="-10" dirty="0"/>
              <a:t> </a:t>
            </a:r>
            <a:r>
              <a:rPr spc="190" dirty="0"/>
              <a:t>SELECTION</a:t>
            </a:r>
            <a:r>
              <a:rPr spc="5" dirty="0"/>
              <a:t> </a:t>
            </a:r>
            <a:r>
              <a:rPr spc="145" dirty="0"/>
              <a:t>PROCESS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796603" y="1207008"/>
            <a:ext cx="2380615" cy="1624965"/>
            <a:chOff x="2796603" y="1207008"/>
            <a:chExt cx="2380615" cy="1624965"/>
          </a:xfrm>
        </p:grpSpPr>
        <p:sp>
          <p:nvSpPr>
            <p:cNvPr id="4" name="object 4"/>
            <p:cNvSpPr/>
            <p:nvPr/>
          </p:nvSpPr>
          <p:spPr>
            <a:xfrm>
              <a:off x="2810256" y="1781556"/>
              <a:ext cx="478790" cy="1036319"/>
            </a:xfrm>
            <a:custGeom>
              <a:avLst/>
              <a:gdLst/>
              <a:ahLst/>
              <a:cxnLst/>
              <a:rect l="l" t="t" r="r" b="b"/>
              <a:pathLst>
                <a:path w="478789" h="1036319">
                  <a:moveTo>
                    <a:pt x="0" y="1036320"/>
                  </a:moveTo>
                  <a:lnTo>
                    <a:pt x="221361" y="0"/>
                  </a:lnTo>
                  <a:lnTo>
                    <a:pt x="478535" y="0"/>
                  </a:lnTo>
                </a:path>
              </a:pathLst>
            </a:custGeom>
            <a:ln w="26750">
              <a:solidFill>
                <a:srgbClr val="767676"/>
              </a:solidFill>
              <a:prstDash val="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332988" y="2202180"/>
              <a:ext cx="86867" cy="89916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3247644" y="1370088"/>
              <a:ext cx="512445" cy="820419"/>
            </a:xfrm>
            <a:custGeom>
              <a:avLst/>
              <a:gdLst/>
              <a:ahLst/>
              <a:cxnLst/>
              <a:rect l="l" t="t" r="r" b="b"/>
              <a:pathLst>
                <a:path w="512445" h="820419">
                  <a:moveTo>
                    <a:pt x="47244" y="796150"/>
                  </a:moveTo>
                  <a:lnTo>
                    <a:pt x="45415" y="787184"/>
                  </a:lnTo>
                  <a:lnTo>
                    <a:pt x="45364" y="786968"/>
                  </a:lnTo>
                  <a:lnTo>
                    <a:pt x="40360" y="779627"/>
                  </a:lnTo>
                  <a:lnTo>
                    <a:pt x="32778" y="774534"/>
                  </a:lnTo>
                  <a:lnTo>
                    <a:pt x="32918" y="774534"/>
                  </a:lnTo>
                  <a:lnTo>
                    <a:pt x="23495" y="772655"/>
                  </a:lnTo>
                  <a:lnTo>
                    <a:pt x="14300" y="774534"/>
                  </a:lnTo>
                  <a:lnTo>
                    <a:pt x="6832" y="779627"/>
                  </a:lnTo>
                  <a:lnTo>
                    <a:pt x="1828" y="787184"/>
                  </a:lnTo>
                  <a:lnTo>
                    <a:pt x="38" y="796150"/>
                  </a:lnTo>
                  <a:lnTo>
                    <a:pt x="0" y="796404"/>
                  </a:lnTo>
                  <a:lnTo>
                    <a:pt x="1828" y="805383"/>
                  </a:lnTo>
                  <a:lnTo>
                    <a:pt x="1866" y="805548"/>
                  </a:lnTo>
                  <a:lnTo>
                    <a:pt x="6946" y="813015"/>
                  </a:lnTo>
                  <a:lnTo>
                    <a:pt x="14465" y="818057"/>
                  </a:lnTo>
                  <a:lnTo>
                    <a:pt x="23736" y="819899"/>
                  </a:lnTo>
                  <a:lnTo>
                    <a:pt x="32829" y="818057"/>
                  </a:lnTo>
                  <a:lnTo>
                    <a:pt x="40284" y="813015"/>
                  </a:lnTo>
                  <a:lnTo>
                    <a:pt x="45300" y="805548"/>
                  </a:lnTo>
                  <a:lnTo>
                    <a:pt x="45402" y="805383"/>
                  </a:lnTo>
                  <a:lnTo>
                    <a:pt x="47193" y="796404"/>
                  </a:lnTo>
                  <a:lnTo>
                    <a:pt x="47244" y="796150"/>
                  </a:lnTo>
                  <a:close/>
                </a:path>
                <a:path w="512445" h="820419">
                  <a:moveTo>
                    <a:pt x="512051" y="23431"/>
                  </a:moveTo>
                  <a:lnTo>
                    <a:pt x="510159" y="14211"/>
                  </a:lnTo>
                  <a:lnTo>
                    <a:pt x="504786" y="6540"/>
                  </a:lnTo>
                  <a:lnTo>
                    <a:pt x="497166" y="1676"/>
                  </a:lnTo>
                  <a:lnTo>
                    <a:pt x="488251" y="0"/>
                  </a:lnTo>
                  <a:lnTo>
                    <a:pt x="479044" y="1892"/>
                  </a:lnTo>
                  <a:lnTo>
                    <a:pt x="471360" y="7277"/>
                  </a:lnTo>
                  <a:lnTo>
                    <a:pt x="466496" y="14935"/>
                  </a:lnTo>
                  <a:lnTo>
                    <a:pt x="464896" y="23431"/>
                  </a:lnTo>
                  <a:lnTo>
                    <a:pt x="464820" y="23850"/>
                  </a:lnTo>
                  <a:lnTo>
                    <a:pt x="466725" y="33007"/>
                  </a:lnTo>
                  <a:lnTo>
                    <a:pt x="472084" y="40690"/>
                  </a:lnTo>
                  <a:lnTo>
                    <a:pt x="479691" y="45554"/>
                  </a:lnTo>
                  <a:lnTo>
                    <a:pt x="488556" y="47231"/>
                  </a:lnTo>
                  <a:lnTo>
                    <a:pt x="497840" y="45326"/>
                  </a:lnTo>
                  <a:lnTo>
                    <a:pt x="505510" y="39966"/>
                  </a:lnTo>
                  <a:lnTo>
                    <a:pt x="510374" y="32346"/>
                  </a:lnTo>
                  <a:lnTo>
                    <a:pt x="511975" y="23850"/>
                  </a:lnTo>
                  <a:lnTo>
                    <a:pt x="512051" y="23431"/>
                  </a:lnTo>
                  <a:close/>
                </a:path>
              </a:pathLst>
            </a:custGeom>
            <a:solidFill>
              <a:srgbClr val="0A97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61823" y="1391443"/>
              <a:ext cx="88429" cy="89872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4608576" y="1207008"/>
              <a:ext cx="568325" cy="358140"/>
            </a:xfrm>
            <a:custGeom>
              <a:avLst/>
              <a:gdLst/>
              <a:ahLst/>
              <a:cxnLst/>
              <a:rect l="l" t="t" r="r" b="b"/>
              <a:pathLst>
                <a:path w="568325" h="358140">
                  <a:moveTo>
                    <a:pt x="391795" y="0"/>
                  </a:moveTo>
                  <a:lnTo>
                    <a:pt x="353756" y="4570"/>
                  </a:lnTo>
                  <a:lnTo>
                    <a:pt x="285728" y="37665"/>
                  </a:lnTo>
                  <a:lnTo>
                    <a:pt x="258190" y="65024"/>
                  </a:lnTo>
                  <a:lnTo>
                    <a:pt x="237083" y="86653"/>
                  </a:lnTo>
                  <a:lnTo>
                    <a:pt x="212677" y="103854"/>
                  </a:lnTo>
                  <a:lnTo>
                    <a:pt x="185628" y="116244"/>
                  </a:lnTo>
                  <a:lnTo>
                    <a:pt x="156590" y="123443"/>
                  </a:lnTo>
                  <a:lnTo>
                    <a:pt x="0" y="147700"/>
                  </a:lnTo>
                  <a:lnTo>
                    <a:pt x="0" y="210438"/>
                  </a:lnTo>
                  <a:lnTo>
                    <a:pt x="151129" y="233806"/>
                  </a:lnTo>
                  <a:lnTo>
                    <a:pt x="211962" y="255222"/>
                  </a:lnTo>
                  <a:lnTo>
                    <a:pt x="261747" y="296925"/>
                  </a:lnTo>
                  <a:lnTo>
                    <a:pt x="297074" y="328543"/>
                  </a:lnTo>
                  <a:lnTo>
                    <a:pt x="337862" y="348864"/>
                  </a:lnTo>
                  <a:lnTo>
                    <a:pt x="381761" y="357727"/>
                  </a:lnTo>
                  <a:lnTo>
                    <a:pt x="426423" y="354969"/>
                  </a:lnTo>
                  <a:lnTo>
                    <a:pt x="469497" y="340429"/>
                  </a:lnTo>
                  <a:lnTo>
                    <a:pt x="508635" y="313943"/>
                  </a:lnTo>
                  <a:lnTo>
                    <a:pt x="535443" y="283823"/>
                  </a:lnTo>
                  <a:lnTo>
                    <a:pt x="554704" y="248713"/>
                  </a:lnTo>
                  <a:lnTo>
                    <a:pt x="565820" y="210056"/>
                  </a:lnTo>
                  <a:lnTo>
                    <a:pt x="568198" y="169290"/>
                  </a:lnTo>
                  <a:lnTo>
                    <a:pt x="559584" y="123669"/>
                  </a:lnTo>
                  <a:lnTo>
                    <a:pt x="540610" y="83039"/>
                  </a:lnTo>
                  <a:lnTo>
                    <a:pt x="512810" y="48879"/>
                  </a:lnTo>
                  <a:lnTo>
                    <a:pt x="477717" y="22667"/>
                  </a:lnTo>
                  <a:lnTo>
                    <a:pt x="436867" y="5881"/>
                  </a:lnTo>
                  <a:lnTo>
                    <a:pt x="391795" y="0"/>
                  </a:lnTo>
                  <a:close/>
                </a:path>
              </a:pathLst>
            </a:custGeom>
            <a:solidFill>
              <a:srgbClr val="DBDD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846320" y="1225296"/>
              <a:ext cx="299085" cy="304800"/>
            </a:xfrm>
            <a:custGeom>
              <a:avLst/>
              <a:gdLst/>
              <a:ahLst/>
              <a:cxnLst/>
              <a:rect l="l" t="t" r="r" b="b"/>
              <a:pathLst>
                <a:path w="299085" h="304800">
                  <a:moveTo>
                    <a:pt x="149351" y="0"/>
                  </a:moveTo>
                  <a:lnTo>
                    <a:pt x="102168" y="7766"/>
                  </a:lnTo>
                  <a:lnTo>
                    <a:pt x="61173" y="29394"/>
                  </a:lnTo>
                  <a:lnTo>
                    <a:pt x="28834" y="62380"/>
                  </a:lnTo>
                  <a:lnTo>
                    <a:pt x="7620" y="104217"/>
                  </a:lnTo>
                  <a:lnTo>
                    <a:pt x="0" y="152400"/>
                  </a:lnTo>
                  <a:lnTo>
                    <a:pt x="7620" y="200582"/>
                  </a:lnTo>
                  <a:lnTo>
                    <a:pt x="28834" y="242419"/>
                  </a:lnTo>
                  <a:lnTo>
                    <a:pt x="61173" y="275405"/>
                  </a:lnTo>
                  <a:lnTo>
                    <a:pt x="102168" y="297033"/>
                  </a:lnTo>
                  <a:lnTo>
                    <a:pt x="149351" y="304800"/>
                  </a:lnTo>
                  <a:lnTo>
                    <a:pt x="196535" y="297033"/>
                  </a:lnTo>
                  <a:lnTo>
                    <a:pt x="237530" y="275405"/>
                  </a:lnTo>
                  <a:lnTo>
                    <a:pt x="269869" y="242419"/>
                  </a:lnTo>
                  <a:lnTo>
                    <a:pt x="291083" y="200582"/>
                  </a:lnTo>
                  <a:lnTo>
                    <a:pt x="298703" y="152400"/>
                  </a:lnTo>
                  <a:lnTo>
                    <a:pt x="291083" y="104217"/>
                  </a:lnTo>
                  <a:lnTo>
                    <a:pt x="269869" y="62380"/>
                  </a:lnTo>
                  <a:lnTo>
                    <a:pt x="237530" y="29394"/>
                  </a:lnTo>
                  <a:lnTo>
                    <a:pt x="196535" y="7766"/>
                  </a:lnTo>
                  <a:lnTo>
                    <a:pt x="14935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846320" y="1225296"/>
              <a:ext cx="299085" cy="304800"/>
            </a:xfrm>
            <a:custGeom>
              <a:avLst/>
              <a:gdLst/>
              <a:ahLst/>
              <a:cxnLst/>
              <a:rect l="l" t="t" r="r" b="b"/>
              <a:pathLst>
                <a:path w="299085" h="304800">
                  <a:moveTo>
                    <a:pt x="298703" y="152400"/>
                  </a:moveTo>
                  <a:lnTo>
                    <a:pt x="291083" y="200582"/>
                  </a:lnTo>
                  <a:lnTo>
                    <a:pt x="269869" y="242419"/>
                  </a:lnTo>
                  <a:lnTo>
                    <a:pt x="237530" y="275405"/>
                  </a:lnTo>
                  <a:lnTo>
                    <a:pt x="196535" y="297033"/>
                  </a:lnTo>
                  <a:lnTo>
                    <a:pt x="149351" y="304800"/>
                  </a:lnTo>
                  <a:lnTo>
                    <a:pt x="102168" y="297033"/>
                  </a:lnTo>
                  <a:lnTo>
                    <a:pt x="61173" y="275405"/>
                  </a:lnTo>
                  <a:lnTo>
                    <a:pt x="28834" y="242419"/>
                  </a:lnTo>
                  <a:lnTo>
                    <a:pt x="7620" y="200582"/>
                  </a:lnTo>
                  <a:lnTo>
                    <a:pt x="0" y="152400"/>
                  </a:lnTo>
                  <a:lnTo>
                    <a:pt x="7620" y="104217"/>
                  </a:lnTo>
                  <a:lnTo>
                    <a:pt x="28834" y="62380"/>
                  </a:lnTo>
                  <a:lnTo>
                    <a:pt x="61173" y="29394"/>
                  </a:lnTo>
                  <a:lnTo>
                    <a:pt x="102168" y="7766"/>
                  </a:lnTo>
                  <a:lnTo>
                    <a:pt x="149351" y="0"/>
                  </a:lnTo>
                  <a:lnTo>
                    <a:pt x="196535" y="7766"/>
                  </a:lnTo>
                  <a:lnTo>
                    <a:pt x="237530" y="29394"/>
                  </a:lnTo>
                  <a:lnTo>
                    <a:pt x="269869" y="62380"/>
                  </a:lnTo>
                  <a:lnTo>
                    <a:pt x="291083" y="104217"/>
                  </a:lnTo>
                  <a:lnTo>
                    <a:pt x="298703" y="152400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159251" y="1527079"/>
            <a:ext cx="86868" cy="89852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4939410" y="1253109"/>
            <a:ext cx="111760" cy="2324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50" spc="-50" dirty="0">
                <a:solidFill>
                  <a:srgbClr val="BEBEBE"/>
                </a:solidFill>
                <a:latin typeface="Gill Sans MT"/>
                <a:cs typeface="Gill Sans MT"/>
              </a:rPr>
              <a:t>1</a:t>
            </a:r>
            <a:endParaRPr sz="1350">
              <a:latin typeface="Gill Sans MT"/>
              <a:cs typeface="Gill Sans MT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370395" y="1441951"/>
            <a:ext cx="4846320" cy="4047490"/>
            <a:chOff x="370395" y="1441951"/>
            <a:chExt cx="4846320" cy="4047490"/>
          </a:xfrm>
        </p:grpSpPr>
        <p:sp>
          <p:nvSpPr>
            <p:cNvPr id="14" name="object 14"/>
            <p:cNvSpPr/>
            <p:nvPr/>
          </p:nvSpPr>
          <p:spPr>
            <a:xfrm>
              <a:off x="3546347" y="1653539"/>
              <a:ext cx="1670685" cy="695325"/>
            </a:xfrm>
            <a:custGeom>
              <a:avLst/>
              <a:gdLst/>
              <a:ahLst/>
              <a:cxnLst/>
              <a:rect l="l" t="t" r="r" b="b"/>
              <a:pathLst>
                <a:path w="1670685" h="695325">
                  <a:moveTo>
                    <a:pt x="1353312" y="0"/>
                  </a:moveTo>
                  <a:lnTo>
                    <a:pt x="316991" y="0"/>
                  </a:lnTo>
                  <a:lnTo>
                    <a:pt x="270220" y="3770"/>
                  </a:lnTo>
                  <a:lnTo>
                    <a:pt x="225556" y="14722"/>
                  </a:lnTo>
                  <a:lnTo>
                    <a:pt x="183493" y="32316"/>
                  </a:lnTo>
                  <a:lnTo>
                    <a:pt x="144526" y="56013"/>
                  </a:lnTo>
                  <a:lnTo>
                    <a:pt x="109150" y="85274"/>
                  </a:lnTo>
                  <a:lnTo>
                    <a:pt x="77860" y="119559"/>
                  </a:lnTo>
                  <a:lnTo>
                    <a:pt x="51149" y="158328"/>
                  </a:lnTo>
                  <a:lnTo>
                    <a:pt x="29513" y="201044"/>
                  </a:lnTo>
                  <a:lnTo>
                    <a:pt x="13446" y="247166"/>
                  </a:lnTo>
                  <a:lnTo>
                    <a:pt x="3444" y="296155"/>
                  </a:lnTo>
                  <a:lnTo>
                    <a:pt x="0" y="347472"/>
                  </a:lnTo>
                  <a:lnTo>
                    <a:pt x="3444" y="398760"/>
                  </a:lnTo>
                  <a:lnTo>
                    <a:pt x="13446" y="447731"/>
                  </a:lnTo>
                  <a:lnTo>
                    <a:pt x="29513" y="493844"/>
                  </a:lnTo>
                  <a:lnTo>
                    <a:pt x="51149" y="536559"/>
                  </a:lnTo>
                  <a:lnTo>
                    <a:pt x="77860" y="575333"/>
                  </a:lnTo>
                  <a:lnTo>
                    <a:pt x="109150" y="609626"/>
                  </a:lnTo>
                  <a:lnTo>
                    <a:pt x="144526" y="638898"/>
                  </a:lnTo>
                  <a:lnTo>
                    <a:pt x="183493" y="662606"/>
                  </a:lnTo>
                  <a:lnTo>
                    <a:pt x="225556" y="680211"/>
                  </a:lnTo>
                  <a:lnTo>
                    <a:pt x="270220" y="691170"/>
                  </a:lnTo>
                  <a:lnTo>
                    <a:pt x="316991" y="694944"/>
                  </a:lnTo>
                  <a:lnTo>
                    <a:pt x="1353312" y="694944"/>
                  </a:lnTo>
                  <a:lnTo>
                    <a:pt x="1400083" y="691167"/>
                  </a:lnTo>
                  <a:lnTo>
                    <a:pt x="1444747" y="680200"/>
                  </a:lnTo>
                  <a:lnTo>
                    <a:pt x="1486810" y="662586"/>
                  </a:lnTo>
                  <a:lnTo>
                    <a:pt x="1525777" y="638866"/>
                  </a:lnTo>
                  <a:lnTo>
                    <a:pt x="1561153" y="609583"/>
                  </a:lnTo>
                  <a:lnTo>
                    <a:pt x="1592443" y="575281"/>
                  </a:lnTo>
                  <a:lnTo>
                    <a:pt x="1619154" y="536502"/>
                  </a:lnTo>
                  <a:lnTo>
                    <a:pt x="1640790" y="493789"/>
                  </a:lnTo>
                  <a:lnTo>
                    <a:pt x="1656857" y="447685"/>
                  </a:lnTo>
                  <a:lnTo>
                    <a:pt x="1666859" y="398731"/>
                  </a:lnTo>
                  <a:lnTo>
                    <a:pt x="1670303" y="347472"/>
                  </a:lnTo>
                  <a:lnTo>
                    <a:pt x="1666859" y="296183"/>
                  </a:lnTo>
                  <a:lnTo>
                    <a:pt x="1656857" y="247212"/>
                  </a:lnTo>
                  <a:lnTo>
                    <a:pt x="1640790" y="201099"/>
                  </a:lnTo>
                  <a:lnTo>
                    <a:pt x="1619154" y="158384"/>
                  </a:lnTo>
                  <a:lnTo>
                    <a:pt x="1592443" y="119610"/>
                  </a:lnTo>
                  <a:lnTo>
                    <a:pt x="1561153" y="85317"/>
                  </a:lnTo>
                  <a:lnTo>
                    <a:pt x="1525777" y="56045"/>
                  </a:lnTo>
                  <a:lnTo>
                    <a:pt x="1486810" y="32337"/>
                  </a:lnTo>
                  <a:lnTo>
                    <a:pt x="1444747" y="14732"/>
                  </a:lnTo>
                  <a:lnTo>
                    <a:pt x="1400083" y="3773"/>
                  </a:lnTo>
                  <a:lnTo>
                    <a:pt x="1353312" y="0"/>
                  </a:lnTo>
                  <a:close/>
                </a:path>
              </a:pathLst>
            </a:custGeom>
            <a:solidFill>
              <a:srgbClr val="0A97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589019" y="1697735"/>
              <a:ext cx="1583690" cy="600710"/>
            </a:xfrm>
            <a:custGeom>
              <a:avLst/>
              <a:gdLst/>
              <a:ahLst/>
              <a:cxnLst/>
              <a:rect l="l" t="t" r="r" b="b"/>
              <a:pathLst>
                <a:path w="1583689" h="600710">
                  <a:moveTo>
                    <a:pt x="1283207" y="0"/>
                  </a:moveTo>
                  <a:lnTo>
                    <a:pt x="300227" y="0"/>
                  </a:lnTo>
                  <a:lnTo>
                    <a:pt x="251517" y="3928"/>
                  </a:lnTo>
                  <a:lnTo>
                    <a:pt x="205313" y="15300"/>
                  </a:lnTo>
                  <a:lnTo>
                    <a:pt x="162233" y="33501"/>
                  </a:lnTo>
                  <a:lnTo>
                    <a:pt x="122895" y="57912"/>
                  </a:lnTo>
                  <a:lnTo>
                    <a:pt x="87915" y="87915"/>
                  </a:lnTo>
                  <a:lnTo>
                    <a:pt x="57912" y="122895"/>
                  </a:lnTo>
                  <a:lnTo>
                    <a:pt x="33501" y="162233"/>
                  </a:lnTo>
                  <a:lnTo>
                    <a:pt x="15300" y="205313"/>
                  </a:lnTo>
                  <a:lnTo>
                    <a:pt x="3928" y="251517"/>
                  </a:lnTo>
                  <a:lnTo>
                    <a:pt x="0" y="300227"/>
                  </a:lnTo>
                  <a:lnTo>
                    <a:pt x="3928" y="348938"/>
                  </a:lnTo>
                  <a:lnTo>
                    <a:pt x="15300" y="395142"/>
                  </a:lnTo>
                  <a:lnTo>
                    <a:pt x="33501" y="438222"/>
                  </a:lnTo>
                  <a:lnTo>
                    <a:pt x="57912" y="477560"/>
                  </a:lnTo>
                  <a:lnTo>
                    <a:pt x="87915" y="512540"/>
                  </a:lnTo>
                  <a:lnTo>
                    <a:pt x="122895" y="542544"/>
                  </a:lnTo>
                  <a:lnTo>
                    <a:pt x="162233" y="566954"/>
                  </a:lnTo>
                  <a:lnTo>
                    <a:pt x="205313" y="585155"/>
                  </a:lnTo>
                  <a:lnTo>
                    <a:pt x="251517" y="596527"/>
                  </a:lnTo>
                  <a:lnTo>
                    <a:pt x="300227" y="600455"/>
                  </a:lnTo>
                  <a:lnTo>
                    <a:pt x="1283207" y="600455"/>
                  </a:lnTo>
                  <a:lnTo>
                    <a:pt x="1331918" y="596527"/>
                  </a:lnTo>
                  <a:lnTo>
                    <a:pt x="1378122" y="585155"/>
                  </a:lnTo>
                  <a:lnTo>
                    <a:pt x="1421202" y="566954"/>
                  </a:lnTo>
                  <a:lnTo>
                    <a:pt x="1460540" y="542544"/>
                  </a:lnTo>
                  <a:lnTo>
                    <a:pt x="1495520" y="512540"/>
                  </a:lnTo>
                  <a:lnTo>
                    <a:pt x="1525523" y="477560"/>
                  </a:lnTo>
                  <a:lnTo>
                    <a:pt x="1549934" y="438222"/>
                  </a:lnTo>
                  <a:lnTo>
                    <a:pt x="1568135" y="395142"/>
                  </a:lnTo>
                  <a:lnTo>
                    <a:pt x="1579507" y="348938"/>
                  </a:lnTo>
                  <a:lnTo>
                    <a:pt x="1583435" y="300227"/>
                  </a:lnTo>
                  <a:lnTo>
                    <a:pt x="1579507" y="251517"/>
                  </a:lnTo>
                  <a:lnTo>
                    <a:pt x="1568135" y="205313"/>
                  </a:lnTo>
                  <a:lnTo>
                    <a:pt x="1549934" y="162233"/>
                  </a:lnTo>
                  <a:lnTo>
                    <a:pt x="1525524" y="122895"/>
                  </a:lnTo>
                  <a:lnTo>
                    <a:pt x="1495520" y="87915"/>
                  </a:lnTo>
                  <a:lnTo>
                    <a:pt x="1460540" y="57912"/>
                  </a:lnTo>
                  <a:lnTo>
                    <a:pt x="1421202" y="33501"/>
                  </a:lnTo>
                  <a:lnTo>
                    <a:pt x="1378122" y="15300"/>
                  </a:lnTo>
                  <a:lnTo>
                    <a:pt x="1331918" y="3928"/>
                  </a:lnTo>
                  <a:lnTo>
                    <a:pt x="128320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589019" y="1697735"/>
              <a:ext cx="1583690" cy="600710"/>
            </a:xfrm>
            <a:custGeom>
              <a:avLst/>
              <a:gdLst/>
              <a:ahLst/>
              <a:cxnLst/>
              <a:rect l="l" t="t" r="r" b="b"/>
              <a:pathLst>
                <a:path w="1583689" h="600710">
                  <a:moveTo>
                    <a:pt x="0" y="300227"/>
                  </a:moveTo>
                  <a:lnTo>
                    <a:pt x="3928" y="251517"/>
                  </a:lnTo>
                  <a:lnTo>
                    <a:pt x="15300" y="205313"/>
                  </a:lnTo>
                  <a:lnTo>
                    <a:pt x="33501" y="162233"/>
                  </a:lnTo>
                  <a:lnTo>
                    <a:pt x="57912" y="122895"/>
                  </a:lnTo>
                  <a:lnTo>
                    <a:pt x="87915" y="87915"/>
                  </a:lnTo>
                  <a:lnTo>
                    <a:pt x="122895" y="57911"/>
                  </a:lnTo>
                  <a:lnTo>
                    <a:pt x="162233" y="33501"/>
                  </a:lnTo>
                  <a:lnTo>
                    <a:pt x="205313" y="15300"/>
                  </a:lnTo>
                  <a:lnTo>
                    <a:pt x="251517" y="3928"/>
                  </a:lnTo>
                  <a:lnTo>
                    <a:pt x="300227" y="0"/>
                  </a:lnTo>
                  <a:lnTo>
                    <a:pt x="1283207" y="0"/>
                  </a:lnTo>
                  <a:lnTo>
                    <a:pt x="1331918" y="3928"/>
                  </a:lnTo>
                  <a:lnTo>
                    <a:pt x="1378122" y="15300"/>
                  </a:lnTo>
                  <a:lnTo>
                    <a:pt x="1421202" y="33501"/>
                  </a:lnTo>
                  <a:lnTo>
                    <a:pt x="1460540" y="57912"/>
                  </a:lnTo>
                  <a:lnTo>
                    <a:pt x="1495520" y="87915"/>
                  </a:lnTo>
                  <a:lnTo>
                    <a:pt x="1525524" y="122895"/>
                  </a:lnTo>
                  <a:lnTo>
                    <a:pt x="1549934" y="162233"/>
                  </a:lnTo>
                  <a:lnTo>
                    <a:pt x="1568135" y="205313"/>
                  </a:lnTo>
                  <a:lnTo>
                    <a:pt x="1579507" y="251517"/>
                  </a:lnTo>
                  <a:lnTo>
                    <a:pt x="1583435" y="300227"/>
                  </a:lnTo>
                  <a:lnTo>
                    <a:pt x="1579507" y="348938"/>
                  </a:lnTo>
                  <a:lnTo>
                    <a:pt x="1568135" y="395142"/>
                  </a:lnTo>
                  <a:lnTo>
                    <a:pt x="1549934" y="438222"/>
                  </a:lnTo>
                  <a:lnTo>
                    <a:pt x="1525523" y="477560"/>
                  </a:lnTo>
                  <a:lnTo>
                    <a:pt x="1495520" y="512540"/>
                  </a:lnTo>
                  <a:lnTo>
                    <a:pt x="1460540" y="542544"/>
                  </a:lnTo>
                  <a:lnTo>
                    <a:pt x="1421202" y="566954"/>
                  </a:lnTo>
                  <a:lnTo>
                    <a:pt x="1378122" y="585155"/>
                  </a:lnTo>
                  <a:lnTo>
                    <a:pt x="1331918" y="596527"/>
                  </a:lnTo>
                  <a:lnTo>
                    <a:pt x="1283207" y="600455"/>
                  </a:lnTo>
                  <a:lnTo>
                    <a:pt x="300227" y="600455"/>
                  </a:lnTo>
                  <a:lnTo>
                    <a:pt x="251517" y="596527"/>
                  </a:lnTo>
                  <a:lnTo>
                    <a:pt x="205313" y="585155"/>
                  </a:lnTo>
                  <a:lnTo>
                    <a:pt x="162233" y="566954"/>
                  </a:lnTo>
                  <a:lnTo>
                    <a:pt x="122895" y="542543"/>
                  </a:lnTo>
                  <a:lnTo>
                    <a:pt x="87915" y="512540"/>
                  </a:lnTo>
                  <a:lnTo>
                    <a:pt x="57911" y="477560"/>
                  </a:lnTo>
                  <a:lnTo>
                    <a:pt x="33501" y="438222"/>
                  </a:lnTo>
                  <a:lnTo>
                    <a:pt x="15300" y="395142"/>
                  </a:lnTo>
                  <a:lnTo>
                    <a:pt x="3928" y="348938"/>
                  </a:lnTo>
                  <a:lnTo>
                    <a:pt x="0" y="300227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309238" y="1441951"/>
              <a:ext cx="525145" cy="664210"/>
            </a:xfrm>
            <a:custGeom>
              <a:avLst/>
              <a:gdLst/>
              <a:ahLst/>
              <a:cxnLst/>
              <a:rect l="l" t="t" r="r" b="b"/>
              <a:pathLst>
                <a:path w="525145" h="664210">
                  <a:moveTo>
                    <a:pt x="273586" y="0"/>
                  </a:moveTo>
                  <a:lnTo>
                    <a:pt x="227503" y="2107"/>
                  </a:lnTo>
                  <a:lnTo>
                    <a:pt x="181228" y="12833"/>
                  </a:lnTo>
                  <a:lnTo>
                    <a:pt x="139332" y="30921"/>
                  </a:lnTo>
                  <a:lnTo>
                    <a:pt x="101779" y="55600"/>
                  </a:lnTo>
                  <a:lnTo>
                    <a:pt x="69165" y="86092"/>
                  </a:lnTo>
                  <a:lnTo>
                    <a:pt x="42084" y="121615"/>
                  </a:lnTo>
                  <a:lnTo>
                    <a:pt x="21133" y="161390"/>
                  </a:lnTo>
                  <a:lnTo>
                    <a:pt x="6906" y="204637"/>
                  </a:lnTo>
                  <a:lnTo>
                    <a:pt x="0" y="250577"/>
                  </a:lnTo>
                  <a:lnTo>
                    <a:pt x="1515" y="302345"/>
                  </a:lnTo>
                  <a:lnTo>
                    <a:pt x="12416" y="351740"/>
                  </a:lnTo>
                  <a:lnTo>
                    <a:pt x="31950" y="397634"/>
                  </a:lnTo>
                  <a:lnTo>
                    <a:pt x="59364" y="438898"/>
                  </a:lnTo>
                  <a:lnTo>
                    <a:pt x="93905" y="474404"/>
                  </a:lnTo>
                  <a:lnTo>
                    <a:pt x="134820" y="503023"/>
                  </a:lnTo>
                  <a:lnTo>
                    <a:pt x="181356" y="523627"/>
                  </a:lnTo>
                  <a:lnTo>
                    <a:pt x="244856" y="653040"/>
                  </a:lnTo>
                  <a:lnTo>
                    <a:pt x="249549" y="659326"/>
                  </a:lnTo>
                  <a:lnTo>
                    <a:pt x="256016" y="663136"/>
                  </a:lnTo>
                  <a:lnTo>
                    <a:pt x="263411" y="664184"/>
                  </a:lnTo>
                  <a:lnTo>
                    <a:pt x="270890" y="662184"/>
                  </a:lnTo>
                  <a:lnTo>
                    <a:pt x="274700" y="660279"/>
                  </a:lnTo>
                  <a:lnTo>
                    <a:pt x="277875" y="657104"/>
                  </a:lnTo>
                  <a:lnTo>
                    <a:pt x="343153" y="523627"/>
                  </a:lnTo>
                  <a:lnTo>
                    <a:pt x="386819" y="504670"/>
                  </a:lnTo>
                  <a:lnTo>
                    <a:pt x="425378" y="478833"/>
                  </a:lnTo>
                  <a:lnTo>
                    <a:pt x="458357" y="447069"/>
                  </a:lnTo>
                  <a:lnTo>
                    <a:pt x="485276" y="410336"/>
                  </a:lnTo>
                  <a:lnTo>
                    <a:pt x="505661" y="369588"/>
                  </a:lnTo>
                  <a:lnTo>
                    <a:pt x="519034" y="325780"/>
                  </a:lnTo>
                  <a:lnTo>
                    <a:pt x="524919" y="279868"/>
                  </a:lnTo>
                  <a:lnTo>
                    <a:pt x="522839" y="232807"/>
                  </a:lnTo>
                  <a:lnTo>
                    <a:pt x="512318" y="185553"/>
                  </a:lnTo>
                  <a:lnTo>
                    <a:pt x="493738" y="141001"/>
                  </a:lnTo>
                  <a:lnTo>
                    <a:pt x="468427" y="101650"/>
                  </a:lnTo>
                  <a:lnTo>
                    <a:pt x="437317" y="67989"/>
                  </a:lnTo>
                  <a:lnTo>
                    <a:pt x="401344" y="40505"/>
                  </a:lnTo>
                  <a:lnTo>
                    <a:pt x="361441" y="19686"/>
                  </a:lnTo>
                  <a:lnTo>
                    <a:pt x="318544" y="6022"/>
                  </a:lnTo>
                  <a:lnTo>
                    <a:pt x="273586" y="0"/>
                  </a:lnTo>
                  <a:close/>
                </a:path>
              </a:pathLst>
            </a:custGeom>
            <a:solidFill>
              <a:srgbClr val="0A97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3392424" y="1525523"/>
              <a:ext cx="350520" cy="360045"/>
            </a:xfrm>
            <a:custGeom>
              <a:avLst/>
              <a:gdLst/>
              <a:ahLst/>
              <a:cxnLst/>
              <a:rect l="l" t="t" r="r" b="b"/>
              <a:pathLst>
                <a:path w="350520" h="360044">
                  <a:moveTo>
                    <a:pt x="175260" y="0"/>
                  </a:moveTo>
                  <a:lnTo>
                    <a:pt x="128675" y="6424"/>
                  </a:lnTo>
                  <a:lnTo>
                    <a:pt x="86811" y="24553"/>
                  </a:lnTo>
                  <a:lnTo>
                    <a:pt x="51339" y="52673"/>
                  </a:lnTo>
                  <a:lnTo>
                    <a:pt x="23932" y="89069"/>
                  </a:lnTo>
                  <a:lnTo>
                    <a:pt x="6261" y="132027"/>
                  </a:lnTo>
                  <a:lnTo>
                    <a:pt x="0" y="179831"/>
                  </a:lnTo>
                  <a:lnTo>
                    <a:pt x="6261" y="227636"/>
                  </a:lnTo>
                  <a:lnTo>
                    <a:pt x="23932" y="270594"/>
                  </a:lnTo>
                  <a:lnTo>
                    <a:pt x="51339" y="306990"/>
                  </a:lnTo>
                  <a:lnTo>
                    <a:pt x="86811" y="335110"/>
                  </a:lnTo>
                  <a:lnTo>
                    <a:pt x="128675" y="353239"/>
                  </a:lnTo>
                  <a:lnTo>
                    <a:pt x="175260" y="359663"/>
                  </a:lnTo>
                  <a:lnTo>
                    <a:pt x="221844" y="353239"/>
                  </a:lnTo>
                  <a:lnTo>
                    <a:pt x="263708" y="335110"/>
                  </a:lnTo>
                  <a:lnTo>
                    <a:pt x="299180" y="306990"/>
                  </a:lnTo>
                  <a:lnTo>
                    <a:pt x="326587" y="270594"/>
                  </a:lnTo>
                  <a:lnTo>
                    <a:pt x="344258" y="227636"/>
                  </a:lnTo>
                  <a:lnTo>
                    <a:pt x="350520" y="179831"/>
                  </a:lnTo>
                  <a:lnTo>
                    <a:pt x="344258" y="132027"/>
                  </a:lnTo>
                  <a:lnTo>
                    <a:pt x="326587" y="89069"/>
                  </a:lnTo>
                  <a:lnTo>
                    <a:pt x="299180" y="52673"/>
                  </a:lnTo>
                  <a:lnTo>
                    <a:pt x="263708" y="24553"/>
                  </a:lnTo>
                  <a:lnTo>
                    <a:pt x="221844" y="6424"/>
                  </a:lnTo>
                  <a:lnTo>
                    <a:pt x="17526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392424" y="1525523"/>
              <a:ext cx="350520" cy="360045"/>
            </a:xfrm>
            <a:custGeom>
              <a:avLst/>
              <a:gdLst/>
              <a:ahLst/>
              <a:cxnLst/>
              <a:rect l="l" t="t" r="r" b="b"/>
              <a:pathLst>
                <a:path w="350520" h="360044">
                  <a:moveTo>
                    <a:pt x="350520" y="179831"/>
                  </a:moveTo>
                  <a:lnTo>
                    <a:pt x="344258" y="227636"/>
                  </a:lnTo>
                  <a:lnTo>
                    <a:pt x="326587" y="270594"/>
                  </a:lnTo>
                  <a:lnTo>
                    <a:pt x="299180" y="306990"/>
                  </a:lnTo>
                  <a:lnTo>
                    <a:pt x="263708" y="335110"/>
                  </a:lnTo>
                  <a:lnTo>
                    <a:pt x="221844" y="353239"/>
                  </a:lnTo>
                  <a:lnTo>
                    <a:pt x="175260" y="359663"/>
                  </a:lnTo>
                  <a:lnTo>
                    <a:pt x="128675" y="353239"/>
                  </a:lnTo>
                  <a:lnTo>
                    <a:pt x="86811" y="335110"/>
                  </a:lnTo>
                  <a:lnTo>
                    <a:pt x="51339" y="306990"/>
                  </a:lnTo>
                  <a:lnTo>
                    <a:pt x="23932" y="270594"/>
                  </a:lnTo>
                  <a:lnTo>
                    <a:pt x="6261" y="227636"/>
                  </a:lnTo>
                  <a:lnTo>
                    <a:pt x="0" y="179831"/>
                  </a:lnTo>
                  <a:lnTo>
                    <a:pt x="6261" y="132027"/>
                  </a:lnTo>
                  <a:lnTo>
                    <a:pt x="23932" y="89069"/>
                  </a:lnTo>
                  <a:lnTo>
                    <a:pt x="51339" y="52673"/>
                  </a:lnTo>
                  <a:lnTo>
                    <a:pt x="86811" y="24553"/>
                  </a:lnTo>
                  <a:lnTo>
                    <a:pt x="128675" y="6424"/>
                  </a:lnTo>
                  <a:lnTo>
                    <a:pt x="175260" y="0"/>
                  </a:lnTo>
                  <a:lnTo>
                    <a:pt x="221844" y="6424"/>
                  </a:lnTo>
                  <a:lnTo>
                    <a:pt x="263708" y="24553"/>
                  </a:lnTo>
                  <a:lnTo>
                    <a:pt x="299180" y="52673"/>
                  </a:lnTo>
                  <a:lnTo>
                    <a:pt x="326587" y="89069"/>
                  </a:lnTo>
                  <a:lnTo>
                    <a:pt x="344258" y="132027"/>
                  </a:lnTo>
                  <a:lnTo>
                    <a:pt x="350520" y="179831"/>
                  </a:lnTo>
                  <a:close/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072128" y="1447799"/>
              <a:ext cx="88392" cy="89915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53355" y="2857500"/>
              <a:ext cx="86868" cy="89915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4879848" y="2959608"/>
              <a:ext cx="47625" cy="47625"/>
            </a:xfrm>
            <a:custGeom>
              <a:avLst/>
              <a:gdLst/>
              <a:ahLst/>
              <a:cxnLst/>
              <a:rect l="l" t="t" r="r" b="b"/>
              <a:pathLst>
                <a:path w="47625" h="47625">
                  <a:moveTo>
                    <a:pt x="23622" y="0"/>
                  </a:moveTo>
                  <a:lnTo>
                    <a:pt x="23494" y="0"/>
                  </a:lnTo>
                  <a:lnTo>
                    <a:pt x="14305" y="1871"/>
                  </a:lnTo>
                  <a:lnTo>
                    <a:pt x="6842" y="6969"/>
                  </a:lnTo>
                  <a:lnTo>
                    <a:pt x="1938" y="14358"/>
                  </a:lnTo>
                  <a:lnTo>
                    <a:pt x="1831" y="14519"/>
                  </a:lnTo>
                  <a:lnTo>
                    <a:pt x="50" y="23494"/>
                  </a:lnTo>
                  <a:lnTo>
                    <a:pt x="0" y="23749"/>
                  </a:lnTo>
                  <a:lnTo>
                    <a:pt x="1827" y="32724"/>
                  </a:lnTo>
                  <a:lnTo>
                    <a:pt x="1871" y="32938"/>
                  </a:lnTo>
                  <a:lnTo>
                    <a:pt x="6969" y="40401"/>
                  </a:lnTo>
                  <a:lnTo>
                    <a:pt x="14519" y="45412"/>
                  </a:lnTo>
                  <a:lnTo>
                    <a:pt x="23749" y="47243"/>
                  </a:lnTo>
                  <a:lnTo>
                    <a:pt x="32743" y="45412"/>
                  </a:lnTo>
                  <a:lnTo>
                    <a:pt x="32880" y="45412"/>
                  </a:lnTo>
                  <a:lnTo>
                    <a:pt x="40215" y="40401"/>
                  </a:lnTo>
                  <a:lnTo>
                    <a:pt x="45412" y="32724"/>
                  </a:lnTo>
                  <a:lnTo>
                    <a:pt x="47193" y="23749"/>
                  </a:lnTo>
                  <a:lnTo>
                    <a:pt x="47243" y="23494"/>
                  </a:lnTo>
                  <a:lnTo>
                    <a:pt x="45407" y="14519"/>
                  </a:lnTo>
                  <a:lnTo>
                    <a:pt x="45374" y="14358"/>
                  </a:lnTo>
                  <a:lnTo>
                    <a:pt x="40344" y="6969"/>
                  </a:lnTo>
                  <a:lnTo>
                    <a:pt x="32810" y="1871"/>
                  </a:lnTo>
                  <a:lnTo>
                    <a:pt x="23622" y="0"/>
                  </a:lnTo>
                  <a:close/>
                </a:path>
              </a:pathLst>
            </a:custGeom>
            <a:solidFill>
              <a:srgbClr val="93B6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384048" y="2584703"/>
              <a:ext cx="2575560" cy="2635250"/>
            </a:xfrm>
            <a:custGeom>
              <a:avLst/>
              <a:gdLst/>
              <a:ahLst/>
              <a:cxnLst/>
              <a:rect l="l" t="t" r="r" b="b"/>
              <a:pathLst>
                <a:path w="2575560" h="2635250">
                  <a:moveTo>
                    <a:pt x="2575560" y="1317498"/>
                  </a:moveTo>
                  <a:lnTo>
                    <a:pt x="2574710" y="1365794"/>
                  </a:lnTo>
                  <a:lnTo>
                    <a:pt x="2572182" y="1413653"/>
                  </a:lnTo>
                  <a:lnTo>
                    <a:pt x="2568003" y="1461045"/>
                  </a:lnTo>
                  <a:lnTo>
                    <a:pt x="2562203" y="1507939"/>
                  </a:lnTo>
                  <a:lnTo>
                    <a:pt x="2554811" y="1554306"/>
                  </a:lnTo>
                  <a:lnTo>
                    <a:pt x="2545856" y="1600116"/>
                  </a:lnTo>
                  <a:lnTo>
                    <a:pt x="2535368" y="1645340"/>
                  </a:lnTo>
                  <a:lnTo>
                    <a:pt x="2523374" y="1689948"/>
                  </a:lnTo>
                  <a:lnTo>
                    <a:pt x="2509906" y="1733909"/>
                  </a:lnTo>
                  <a:lnTo>
                    <a:pt x="2494990" y="1777195"/>
                  </a:lnTo>
                  <a:lnTo>
                    <a:pt x="2478658" y="1819774"/>
                  </a:lnTo>
                  <a:lnTo>
                    <a:pt x="2460937" y="1861619"/>
                  </a:lnTo>
                  <a:lnTo>
                    <a:pt x="2441856" y="1902698"/>
                  </a:lnTo>
                  <a:lnTo>
                    <a:pt x="2421446" y="1942982"/>
                  </a:lnTo>
                  <a:lnTo>
                    <a:pt x="2399735" y="1982441"/>
                  </a:lnTo>
                  <a:lnTo>
                    <a:pt x="2376752" y="2021046"/>
                  </a:lnTo>
                  <a:lnTo>
                    <a:pt x="2352526" y="2058766"/>
                  </a:lnTo>
                  <a:lnTo>
                    <a:pt x="2327087" y="2095573"/>
                  </a:lnTo>
                  <a:lnTo>
                    <a:pt x="2300462" y="2131435"/>
                  </a:lnTo>
                  <a:lnTo>
                    <a:pt x="2272683" y="2166324"/>
                  </a:lnTo>
                  <a:lnTo>
                    <a:pt x="2243777" y="2200209"/>
                  </a:lnTo>
                  <a:lnTo>
                    <a:pt x="2213774" y="2233061"/>
                  </a:lnTo>
                  <a:lnTo>
                    <a:pt x="2182702" y="2264850"/>
                  </a:lnTo>
                  <a:lnTo>
                    <a:pt x="2150592" y="2295546"/>
                  </a:lnTo>
                  <a:lnTo>
                    <a:pt x="2117471" y="2325120"/>
                  </a:lnTo>
                  <a:lnTo>
                    <a:pt x="2083370" y="2353541"/>
                  </a:lnTo>
                  <a:lnTo>
                    <a:pt x="2048316" y="2380780"/>
                  </a:lnTo>
                  <a:lnTo>
                    <a:pt x="2012341" y="2406807"/>
                  </a:lnTo>
                  <a:lnTo>
                    <a:pt x="1975471" y="2431593"/>
                  </a:lnTo>
                  <a:lnTo>
                    <a:pt x="1937737" y="2455107"/>
                  </a:lnTo>
                  <a:lnTo>
                    <a:pt x="1899168" y="2477320"/>
                  </a:lnTo>
                  <a:lnTo>
                    <a:pt x="1859792" y="2498202"/>
                  </a:lnTo>
                  <a:lnTo>
                    <a:pt x="1819640" y="2517723"/>
                  </a:lnTo>
                  <a:lnTo>
                    <a:pt x="1778739" y="2535853"/>
                  </a:lnTo>
                  <a:lnTo>
                    <a:pt x="1737119" y="2552564"/>
                  </a:lnTo>
                  <a:lnTo>
                    <a:pt x="1694809" y="2567824"/>
                  </a:lnTo>
                  <a:lnTo>
                    <a:pt x="1651839" y="2581604"/>
                  </a:lnTo>
                  <a:lnTo>
                    <a:pt x="1608237" y="2593874"/>
                  </a:lnTo>
                  <a:lnTo>
                    <a:pt x="1564032" y="2604605"/>
                  </a:lnTo>
                  <a:lnTo>
                    <a:pt x="1519254" y="2613767"/>
                  </a:lnTo>
                  <a:lnTo>
                    <a:pt x="1473931" y="2621330"/>
                  </a:lnTo>
                  <a:lnTo>
                    <a:pt x="1428094" y="2627264"/>
                  </a:lnTo>
                  <a:lnTo>
                    <a:pt x="1381770" y="2631539"/>
                  </a:lnTo>
                  <a:lnTo>
                    <a:pt x="1334989" y="2634127"/>
                  </a:lnTo>
                  <a:lnTo>
                    <a:pt x="1287780" y="2634996"/>
                  </a:lnTo>
                  <a:lnTo>
                    <a:pt x="1240569" y="2634127"/>
                  </a:lnTo>
                  <a:lnTo>
                    <a:pt x="1193786" y="2631539"/>
                  </a:lnTo>
                  <a:lnTo>
                    <a:pt x="1147461" y="2627264"/>
                  </a:lnTo>
                  <a:lnTo>
                    <a:pt x="1101622" y="2621330"/>
                  </a:lnTo>
                  <a:lnTo>
                    <a:pt x="1056298" y="2613767"/>
                  </a:lnTo>
                  <a:lnTo>
                    <a:pt x="1011519" y="2604605"/>
                  </a:lnTo>
                  <a:lnTo>
                    <a:pt x="967314" y="2593874"/>
                  </a:lnTo>
                  <a:lnTo>
                    <a:pt x="923711" y="2581604"/>
                  </a:lnTo>
                  <a:lnTo>
                    <a:pt x="880740" y="2567824"/>
                  </a:lnTo>
                  <a:lnTo>
                    <a:pt x="838430" y="2552564"/>
                  </a:lnTo>
                  <a:lnTo>
                    <a:pt x="796809" y="2535853"/>
                  </a:lnTo>
                  <a:lnTo>
                    <a:pt x="755908" y="2517723"/>
                  </a:lnTo>
                  <a:lnTo>
                    <a:pt x="715755" y="2498202"/>
                  </a:lnTo>
                  <a:lnTo>
                    <a:pt x="676380" y="2477320"/>
                  </a:lnTo>
                  <a:lnTo>
                    <a:pt x="637810" y="2455107"/>
                  </a:lnTo>
                  <a:lnTo>
                    <a:pt x="600077" y="2431593"/>
                  </a:lnTo>
                  <a:lnTo>
                    <a:pt x="563207" y="2406807"/>
                  </a:lnTo>
                  <a:lnTo>
                    <a:pt x="527232" y="2380780"/>
                  </a:lnTo>
                  <a:lnTo>
                    <a:pt x="492179" y="2353541"/>
                  </a:lnTo>
                  <a:lnTo>
                    <a:pt x="458078" y="2325120"/>
                  </a:lnTo>
                  <a:lnTo>
                    <a:pt x="424957" y="2295546"/>
                  </a:lnTo>
                  <a:lnTo>
                    <a:pt x="392847" y="2264850"/>
                  </a:lnTo>
                  <a:lnTo>
                    <a:pt x="361776" y="2233061"/>
                  </a:lnTo>
                  <a:lnTo>
                    <a:pt x="331773" y="2200209"/>
                  </a:lnTo>
                  <a:lnTo>
                    <a:pt x="302868" y="2166324"/>
                  </a:lnTo>
                  <a:lnTo>
                    <a:pt x="275089" y="2131435"/>
                  </a:lnTo>
                  <a:lnTo>
                    <a:pt x="248465" y="2095573"/>
                  </a:lnTo>
                  <a:lnTo>
                    <a:pt x="223026" y="2058766"/>
                  </a:lnTo>
                  <a:lnTo>
                    <a:pt x="198801" y="2021046"/>
                  </a:lnTo>
                  <a:lnTo>
                    <a:pt x="175818" y="1982441"/>
                  </a:lnTo>
                  <a:lnTo>
                    <a:pt x="154108" y="1942982"/>
                  </a:lnTo>
                  <a:lnTo>
                    <a:pt x="133698" y="1902698"/>
                  </a:lnTo>
                  <a:lnTo>
                    <a:pt x="114618" y="1861619"/>
                  </a:lnTo>
                  <a:lnTo>
                    <a:pt x="96898" y="1819774"/>
                  </a:lnTo>
                  <a:lnTo>
                    <a:pt x="80566" y="1777195"/>
                  </a:lnTo>
                  <a:lnTo>
                    <a:pt x="65651" y="1733909"/>
                  </a:lnTo>
                  <a:lnTo>
                    <a:pt x="52183" y="1689948"/>
                  </a:lnTo>
                  <a:lnTo>
                    <a:pt x="40190" y="1645340"/>
                  </a:lnTo>
                  <a:lnTo>
                    <a:pt x="29702" y="1600116"/>
                  </a:lnTo>
                  <a:lnTo>
                    <a:pt x="20747" y="1554306"/>
                  </a:lnTo>
                  <a:lnTo>
                    <a:pt x="13356" y="1507939"/>
                  </a:lnTo>
                  <a:lnTo>
                    <a:pt x="7556" y="1461045"/>
                  </a:lnTo>
                  <a:lnTo>
                    <a:pt x="3377" y="1413653"/>
                  </a:lnTo>
                  <a:lnTo>
                    <a:pt x="849" y="1365794"/>
                  </a:lnTo>
                  <a:lnTo>
                    <a:pt x="0" y="1317498"/>
                  </a:lnTo>
                  <a:lnTo>
                    <a:pt x="849" y="1269201"/>
                  </a:lnTo>
                  <a:lnTo>
                    <a:pt x="3377" y="1221342"/>
                  </a:lnTo>
                  <a:lnTo>
                    <a:pt x="7556" y="1173950"/>
                  </a:lnTo>
                  <a:lnTo>
                    <a:pt x="13356" y="1127056"/>
                  </a:lnTo>
                  <a:lnTo>
                    <a:pt x="20747" y="1080689"/>
                  </a:lnTo>
                  <a:lnTo>
                    <a:pt x="29702" y="1034879"/>
                  </a:lnTo>
                  <a:lnTo>
                    <a:pt x="40190" y="989655"/>
                  </a:lnTo>
                  <a:lnTo>
                    <a:pt x="52183" y="945047"/>
                  </a:lnTo>
                  <a:lnTo>
                    <a:pt x="65651" y="901086"/>
                  </a:lnTo>
                  <a:lnTo>
                    <a:pt x="80566" y="857800"/>
                  </a:lnTo>
                  <a:lnTo>
                    <a:pt x="96898" y="815221"/>
                  </a:lnTo>
                  <a:lnTo>
                    <a:pt x="114618" y="773376"/>
                  </a:lnTo>
                  <a:lnTo>
                    <a:pt x="133698" y="732297"/>
                  </a:lnTo>
                  <a:lnTo>
                    <a:pt x="154108" y="692013"/>
                  </a:lnTo>
                  <a:lnTo>
                    <a:pt x="175818" y="652554"/>
                  </a:lnTo>
                  <a:lnTo>
                    <a:pt x="198801" y="613949"/>
                  </a:lnTo>
                  <a:lnTo>
                    <a:pt x="223026" y="576229"/>
                  </a:lnTo>
                  <a:lnTo>
                    <a:pt x="248465" y="539422"/>
                  </a:lnTo>
                  <a:lnTo>
                    <a:pt x="275089" y="503560"/>
                  </a:lnTo>
                  <a:lnTo>
                    <a:pt x="302868" y="468671"/>
                  </a:lnTo>
                  <a:lnTo>
                    <a:pt x="331773" y="434786"/>
                  </a:lnTo>
                  <a:lnTo>
                    <a:pt x="361776" y="401934"/>
                  </a:lnTo>
                  <a:lnTo>
                    <a:pt x="392847" y="370145"/>
                  </a:lnTo>
                  <a:lnTo>
                    <a:pt x="424957" y="339449"/>
                  </a:lnTo>
                  <a:lnTo>
                    <a:pt x="458078" y="309875"/>
                  </a:lnTo>
                  <a:lnTo>
                    <a:pt x="492179" y="281454"/>
                  </a:lnTo>
                  <a:lnTo>
                    <a:pt x="527232" y="254215"/>
                  </a:lnTo>
                  <a:lnTo>
                    <a:pt x="563207" y="228188"/>
                  </a:lnTo>
                  <a:lnTo>
                    <a:pt x="600077" y="203402"/>
                  </a:lnTo>
                  <a:lnTo>
                    <a:pt x="637810" y="179888"/>
                  </a:lnTo>
                  <a:lnTo>
                    <a:pt x="676380" y="157675"/>
                  </a:lnTo>
                  <a:lnTo>
                    <a:pt x="715755" y="136793"/>
                  </a:lnTo>
                  <a:lnTo>
                    <a:pt x="755908" y="117272"/>
                  </a:lnTo>
                  <a:lnTo>
                    <a:pt x="796809" y="99142"/>
                  </a:lnTo>
                  <a:lnTo>
                    <a:pt x="838430" y="82431"/>
                  </a:lnTo>
                  <a:lnTo>
                    <a:pt x="880740" y="67171"/>
                  </a:lnTo>
                  <a:lnTo>
                    <a:pt x="923711" y="53391"/>
                  </a:lnTo>
                  <a:lnTo>
                    <a:pt x="967314" y="41121"/>
                  </a:lnTo>
                  <a:lnTo>
                    <a:pt x="1011519" y="30390"/>
                  </a:lnTo>
                  <a:lnTo>
                    <a:pt x="1056298" y="21228"/>
                  </a:lnTo>
                  <a:lnTo>
                    <a:pt x="1101622" y="13665"/>
                  </a:lnTo>
                  <a:lnTo>
                    <a:pt x="1147461" y="7731"/>
                  </a:lnTo>
                  <a:lnTo>
                    <a:pt x="1193786" y="3456"/>
                  </a:lnTo>
                  <a:lnTo>
                    <a:pt x="1240569" y="868"/>
                  </a:lnTo>
                  <a:lnTo>
                    <a:pt x="1287780" y="0"/>
                  </a:lnTo>
                  <a:lnTo>
                    <a:pt x="1334989" y="868"/>
                  </a:lnTo>
                  <a:lnTo>
                    <a:pt x="1381770" y="3456"/>
                  </a:lnTo>
                  <a:lnTo>
                    <a:pt x="1428094" y="7731"/>
                  </a:lnTo>
                  <a:lnTo>
                    <a:pt x="1473931" y="13665"/>
                  </a:lnTo>
                  <a:lnTo>
                    <a:pt x="1519254" y="21228"/>
                  </a:lnTo>
                  <a:lnTo>
                    <a:pt x="1564032" y="30390"/>
                  </a:lnTo>
                  <a:lnTo>
                    <a:pt x="1608237" y="41121"/>
                  </a:lnTo>
                  <a:lnTo>
                    <a:pt x="1651839" y="53391"/>
                  </a:lnTo>
                  <a:lnTo>
                    <a:pt x="1694809" y="67171"/>
                  </a:lnTo>
                  <a:lnTo>
                    <a:pt x="1737119" y="82431"/>
                  </a:lnTo>
                  <a:lnTo>
                    <a:pt x="1778739" y="99142"/>
                  </a:lnTo>
                  <a:lnTo>
                    <a:pt x="1819640" y="117272"/>
                  </a:lnTo>
                  <a:lnTo>
                    <a:pt x="1859792" y="136793"/>
                  </a:lnTo>
                  <a:lnTo>
                    <a:pt x="1899168" y="157675"/>
                  </a:lnTo>
                  <a:lnTo>
                    <a:pt x="1937737" y="179888"/>
                  </a:lnTo>
                  <a:lnTo>
                    <a:pt x="1975471" y="203402"/>
                  </a:lnTo>
                  <a:lnTo>
                    <a:pt x="2012341" y="228188"/>
                  </a:lnTo>
                  <a:lnTo>
                    <a:pt x="2048316" y="254215"/>
                  </a:lnTo>
                  <a:lnTo>
                    <a:pt x="2083370" y="281454"/>
                  </a:lnTo>
                  <a:lnTo>
                    <a:pt x="2117471" y="309875"/>
                  </a:lnTo>
                  <a:lnTo>
                    <a:pt x="2150592" y="339449"/>
                  </a:lnTo>
                  <a:lnTo>
                    <a:pt x="2182702" y="370145"/>
                  </a:lnTo>
                  <a:lnTo>
                    <a:pt x="2213774" y="401934"/>
                  </a:lnTo>
                  <a:lnTo>
                    <a:pt x="2243777" y="434786"/>
                  </a:lnTo>
                  <a:lnTo>
                    <a:pt x="2272683" y="468671"/>
                  </a:lnTo>
                  <a:lnTo>
                    <a:pt x="2300462" y="503560"/>
                  </a:lnTo>
                  <a:lnTo>
                    <a:pt x="2327087" y="539422"/>
                  </a:lnTo>
                  <a:lnTo>
                    <a:pt x="2352526" y="576229"/>
                  </a:lnTo>
                  <a:lnTo>
                    <a:pt x="2376752" y="613949"/>
                  </a:lnTo>
                  <a:lnTo>
                    <a:pt x="2399735" y="652554"/>
                  </a:lnTo>
                  <a:lnTo>
                    <a:pt x="2421446" y="692013"/>
                  </a:lnTo>
                  <a:lnTo>
                    <a:pt x="2441856" y="732297"/>
                  </a:lnTo>
                  <a:lnTo>
                    <a:pt x="2460937" y="773376"/>
                  </a:lnTo>
                  <a:lnTo>
                    <a:pt x="2478658" y="815221"/>
                  </a:lnTo>
                  <a:lnTo>
                    <a:pt x="2494990" y="857800"/>
                  </a:lnTo>
                  <a:lnTo>
                    <a:pt x="2509906" y="901086"/>
                  </a:lnTo>
                  <a:lnTo>
                    <a:pt x="2523374" y="945047"/>
                  </a:lnTo>
                  <a:lnTo>
                    <a:pt x="2535368" y="989655"/>
                  </a:lnTo>
                  <a:lnTo>
                    <a:pt x="2545856" y="1034879"/>
                  </a:lnTo>
                  <a:lnTo>
                    <a:pt x="2554811" y="1080689"/>
                  </a:lnTo>
                  <a:lnTo>
                    <a:pt x="2562203" y="1127056"/>
                  </a:lnTo>
                  <a:lnTo>
                    <a:pt x="2568003" y="1173950"/>
                  </a:lnTo>
                  <a:lnTo>
                    <a:pt x="2572182" y="1221342"/>
                  </a:lnTo>
                  <a:lnTo>
                    <a:pt x="2574710" y="1269201"/>
                  </a:lnTo>
                  <a:lnTo>
                    <a:pt x="2575560" y="1317498"/>
                  </a:lnTo>
                  <a:close/>
                </a:path>
              </a:pathLst>
            </a:custGeom>
            <a:ln w="26750">
              <a:solidFill>
                <a:srgbClr val="767676"/>
              </a:solidFill>
              <a:prstDash val="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2095500" y="2561843"/>
              <a:ext cx="134620" cy="388620"/>
            </a:xfrm>
            <a:custGeom>
              <a:avLst/>
              <a:gdLst/>
              <a:ahLst/>
              <a:cxnLst/>
              <a:rect l="l" t="t" r="r" b="b"/>
              <a:pathLst>
                <a:path w="134619" h="388619">
                  <a:moveTo>
                    <a:pt x="134112" y="0"/>
                  </a:moveTo>
                  <a:lnTo>
                    <a:pt x="0" y="388619"/>
                  </a:lnTo>
                </a:path>
              </a:pathLst>
            </a:custGeom>
            <a:ln w="85724">
              <a:solidFill>
                <a:srgbClr val="DBDDC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2710687" y="3874388"/>
              <a:ext cx="411480" cy="22860"/>
            </a:xfrm>
            <a:custGeom>
              <a:avLst/>
              <a:gdLst/>
              <a:ahLst/>
              <a:cxnLst/>
              <a:rect l="l" t="t" r="r" b="b"/>
              <a:pathLst>
                <a:path w="411480" h="22860">
                  <a:moveTo>
                    <a:pt x="0" y="22352"/>
                  </a:moveTo>
                  <a:lnTo>
                    <a:pt x="411480" y="0"/>
                  </a:lnTo>
                </a:path>
              </a:pathLst>
            </a:custGeom>
            <a:ln w="85725">
              <a:solidFill>
                <a:srgbClr val="0ECA9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2141219" y="4847844"/>
              <a:ext cx="157480" cy="396240"/>
            </a:xfrm>
            <a:custGeom>
              <a:avLst/>
              <a:gdLst/>
              <a:ahLst/>
              <a:cxnLst/>
              <a:rect l="l" t="t" r="r" b="b"/>
              <a:pathLst>
                <a:path w="157480" h="396239">
                  <a:moveTo>
                    <a:pt x="0" y="0"/>
                  </a:moveTo>
                  <a:lnTo>
                    <a:pt x="156972" y="396239"/>
                  </a:lnTo>
                </a:path>
              </a:pathLst>
            </a:custGeom>
            <a:ln w="85724">
              <a:solidFill>
                <a:srgbClr val="D7D7D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34340" y="2694431"/>
              <a:ext cx="2415540" cy="2467356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15112" y="2316606"/>
              <a:ext cx="2702052" cy="3172714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032569" y="3750373"/>
              <a:ext cx="235077" cy="239649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462528" y="1595627"/>
              <a:ext cx="217932" cy="202692"/>
            </a:xfrm>
            <a:prstGeom prst="rect">
              <a:avLst/>
            </a:prstGeom>
          </p:spPr>
        </p:pic>
      </p:grpSp>
      <p:sp>
        <p:nvSpPr>
          <p:cNvPr id="31" name="object 31"/>
          <p:cNvSpPr txBox="1"/>
          <p:nvPr/>
        </p:nvSpPr>
        <p:spPr>
          <a:xfrm>
            <a:off x="3787521" y="1768221"/>
            <a:ext cx="11830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7625" marR="5080" indent="-3556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464646"/>
                </a:solidFill>
                <a:latin typeface="Tahoma"/>
                <a:cs typeface="Tahoma"/>
              </a:rPr>
              <a:t>FACILITATE</a:t>
            </a:r>
            <a:r>
              <a:rPr sz="1200" spc="-30" dirty="0">
                <a:solidFill>
                  <a:srgbClr val="464646"/>
                </a:solidFill>
                <a:latin typeface="Tahoma"/>
                <a:cs typeface="Tahoma"/>
              </a:rPr>
              <a:t> </a:t>
            </a:r>
            <a:r>
              <a:rPr sz="1200" spc="-25" dirty="0">
                <a:solidFill>
                  <a:srgbClr val="464646"/>
                </a:solidFill>
                <a:latin typeface="Tahoma"/>
                <a:cs typeface="Tahoma"/>
              </a:rPr>
              <a:t>THE </a:t>
            </a:r>
            <a:r>
              <a:rPr sz="1200" dirty="0">
                <a:solidFill>
                  <a:srgbClr val="464646"/>
                </a:solidFill>
                <a:latin typeface="Tahoma"/>
                <a:cs typeface="Tahoma"/>
              </a:rPr>
              <a:t>KPI</a:t>
            </a:r>
            <a:r>
              <a:rPr sz="1200" spc="-105" dirty="0">
                <a:solidFill>
                  <a:srgbClr val="464646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464646"/>
                </a:solidFill>
                <a:latin typeface="Tahoma"/>
                <a:cs typeface="Tahoma"/>
              </a:rPr>
              <a:t>SELECTION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179372" y="3552519"/>
            <a:ext cx="983615" cy="4540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sz="1400" spc="-25" dirty="0">
                <a:solidFill>
                  <a:srgbClr val="5F5F5F"/>
                </a:solidFill>
                <a:latin typeface="Tahoma"/>
                <a:cs typeface="Tahoma"/>
              </a:rPr>
              <a:t>KPI</a:t>
            </a:r>
            <a:endParaRPr sz="1400">
              <a:latin typeface="Tahoma"/>
              <a:cs typeface="Tahoma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1400" spc="-10" dirty="0">
                <a:solidFill>
                  <a:srgbClr val="5F5F5F"/>
                </a:solidFill>
                <a:latin typeface="Tahoma"/>
                <a:cs typeface="Tahoma"/>
              </a:rPr>
              <a:t>SELECTION</a:t>
            </a:r>
            <a:endParaRPr sz="1400">
              <a:latin typeface="Tahoma"/>
              <a:cs typeface="Tahoma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5210555" y="1510283"/>
            <a:ext cx="568325" cy="358140"/>
            <a:chOff x="5210555" y="1510283"/>
            <a:chExt cx="568325" cy="358140"/>
          </a:xfrm>
        </p:grpSpPr>
        <p:sp>
          <p:nvSpPr>
            <p:cNvPr id="34" name="object 34"/>
            <p:cNvSpPr/>
            <p:nvPr/>
          </p:nvSpPr>
          <p:spPr>
            <a:xfrm>
              <a:off x="5210555" y="1510283"/>
              <a:ext cx="568325" cy="358140"/>
            </a:xfrm>
            <a:custGeom>
              <a:avLst/>
              <a:gdLst/>
              <a:ahLst/>
              <a:cxnLst/>
              <a:rect l="l" t="t" r="r" b="b"/>
              <a:pathLst>
                <a:path w="568325" h="358139">
                  <a:moveTo>
                    <a:pt x="391795" y="0"/>
                  </a:moveTo>
                  <a:lnTo>
                    <a:pt x="353756" y="4570"/>
                  </a:lnTo>
                  <a:lnTo>
                    <a:pt x="285728" y="37665"/>
                  </a:lnTo>
                  <a:lnTo>
                    <a:pt x="258191" y="65024"/>
                  </a:lnTo>
                  <a:lnTo>
                    <a:pt x="237083" y="86653"/>
                  </a:lnTo>
                  <a:lnTo>
                    <a:pt x="212677" y="103854"/>
                  </a:lnTo>
                  <a:lnTo>
                    <a:pt x="185628" y="116244"/>
                  </a:lnTo>
                  <a:lnTo>
                    <a:pt x="156591" y="123443"/>
                  </a:lnTo>
                  <a:lnTo>
                    <a:pt x="0" y="147700"/>
                  </a:lnTo>
                  <a:lnTo>
                    <a:pt x="0" y="210438"/>
                  </a:lnTo>
                  <a:lnTo>
                    <a:pt x="151130" y="233806"/>
                  </a:lnTo>
                  <a:lnTo>
                    <a:pt x="211963" y="255222"/>
                  </a:lnTo>
                  <a:lnTo>
                    <a:pt x="261747" y="296925"/>
                  </a:lnTo>
                  <a:lnTo>
                    <a:pt x="297074" y="328543"/>
                  </a:lnTo>
                  <a:lnTo>
                    <a:pt x="337862" y="348864"/>
                  </a:lnTo>
                  <a:lnTo>
                    <a:pt x="381761" y="357727"/>
                  </a:lnTo>
                  <a:lnTo>
                    <a:pt x="426423" y="354969"/>
                  </a:lnTo>
                  <a:lnTo>
                    <a:pt x="469497" y="340429"/>
                  </a:lnTo>
                  <a:lnTo>
                    <a:pt x="508635" y="313943"/>
                  </a:lnTo>
                  <a:lnTo>
                    <a:pt x="535443" y="283823"/>
                  </a:lnTo>
                  <a:lnTo>
                    <a:pt x="554704" y="248713"/>
                  </a:lnTo>
                  <a:lnTo>
                    <a:pt x="565820" y="210056"/>
                  </a:lnTo>
                  <a:lnTo>
                    <a:pt x="568198" y="169290"/>
                  </a:lnTo>
                  <a:lnTo>
                    <a:pt x="559584" y="123669"/>
                  </a:lnTo>
                  <a:lnTo>
                    <a:pt x="540610" y="83039"/>
                  </a:lnTo>
                  <a:lnTo>
                    <a:pt x="512810" y="48879"/>
                  </a:lnTo>
                  <a:lnTo>
                    <a:pt x="477717" y="22667"/>
                  </a:lnTo>
                  <a:lnTo>
                    <a:pt x="436867" y="5881"/>
                  </a:lnTo>
                  <a:lnTo>
                    <a:pt x="391795" y="0"/>
                  </a:lnTo>
                  <a:close/>
                </a:path>
              </a:pathLst>
            </a:custGeom>
            <a:solidFill>
              <a:srgbClr val="0ECA9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5448299" y="1527047"/>
              <a:ext cx="299085" cy="306705"/>
            </a:xfrm>
            <a:custGeom>
              <a:avLst/>
              <a:gdLst/>
              <a:ahLst/>
              <a:cxnLst/>
              <a:rect l="l" t="t" r="r" b="b"/>
              <a:pathLst>
                <a:path w="299085" h="306705">
                  <a:moveTo>
                    <a:pt x="149351" y="0"/>
                  </a:moveTo>
                  <a:lnTo>
                    <a:pt x="102168" y="7808"/>
                  </a:lnTo>
                  <a:lnTo>
                    <a:pt x="61173" y="29553"/>
                  </a:lnTo>
                  <a:lnTo>
                    <a:pt x="28834" y="62709"/>
                  </a:lnTo>
                  <a:lnTo>
                    <a:pt x="7620" y="104753"/>
                  </a:lnTo>
                  <a:lnTo>
                    <a:pt x="0" y="153162"/>
                  </a:lnTo>
                  <a:lnTo>
                    <a:pt x="7620" y="201570"/>
                  </a:lnTo>
                  <a:lnTo>
                    <a:pt x="28834" y="243614"/>
                  </a:lnTo>
                  <a:lnTo>
                    <a:pt x="61173" y="276770"/>
                  </a:lnTo>
                  <a:lnTo>
                    <a:pt x="102168" y="298515"/>
                  </a:lnTo>
                  <a:lnTo>
                    <a:pt x="149351" y="306324"/>
                  </a:lnTo>
                  <a:lnTo>
                    <a:pt x="196535" y="298515"/>
                  </a:lnTo>
                  <a:lnTo>
                    <a:pt x="237530" y="276770"/>
                  </a:lnTo>
                  <a:lnTo>
                    <a:pt x="269869" y="243614"/>
                  </a:lnTo>
                  <a:lnTo>
                    <a:pt x="291083" y="201570"/>
                  </a:lnTo>
                  <a:lnTo>
                    <a:pt x="298703" y="153162"/>
                  </a:lnTo>
                  <a:lnTo>
                    <a:pt x="291083" y="104753"/>
                  </a:lnTo>
                  <a:lnTo>
                    <a:pt x="269869" y="62709"/>
                  </a:lnTo>
                  <a:lnTo>
                    <a:pt x="237530" y="29553"/>
                  </a:lnTo>
                  <a:lnTo>
                    <a:pt x="196535" y="7808"/>
                  </a:lnTo>
                  <a:lnTo>
                    <a:pt x="14935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5448299" y="1527047"/>
              <a:ext cx="299085" cy="306705"/>
            </a:xfrm>
            <a:custGeom>
              <a:avLst/>
              <a:gdLst/>
              <a:ahLst/>
              <a:cxnLst/>
              <a:rect l="l" t="t" r="r" b="b"/>
              <a:pathLst>
                <a:path w="299085" h="306705">
                  <a:moveTo>
                    <a:pt x="298703" y="153162"/>
                  </a:moveTo>
                  <a:lnTo>
                    <a:pt x="291083" y="201570"/>
                  </a:lnTo>
                  <a:lnTo>
                    <a:pt x="269869" y="243614"/>
                  </a:lnTo>
                  <a:lnTo>
                    <a:pt x="237530" y="276770"/>
                  </a:lnTo>
                  <a:lnTo>
                    <a:pt x="196535" y="298515"/>
                  </a:lnTo>
                  <a:lnTo>
                    <a:pt x="149351" y="306324"/>
                  </a:lnTo>
                  <a:lnTo>
                    <a:pt x="102168" y="298515"/>
                  </a:lnTo>
                  <a:lnTo>
                    <a:pt x="61173" y="276770"/>
                  </a:lnTo>
                  <a:lnTo>
                    <a:pt x="28834" y="243614"/>
                  </a:lnTo>
                  <a:lnTo>
                    <a:pt x="7620" y="201570"/>
                  </a:lnTo>
                  <a:lnTo>
                    <a:pt x="0" y="153162"/>
                  </a:lnTo>
                  <a:lnTo>
                    <a:pt x="7620" y="104753"/>
                  </a:lnTo>
                  <a:lnTo>
                    <a:pt x="28834" y="62709"/>
                  </a:lnTo>
                  <a:lnTo>
                    <a:pt x="61173" y="29553"/>
                  </a:lnTo>
                  <a:lnTo>
                    <a:pt x="102168" y="7808"/>
                  </a:lnTo>
                  <a:lnTo>
                    <a:pt x="149351" y="0"/>
                  </a:lnTo>
                  <a:lnTo>
                    <a:pt x="196535" y="7808"/>
                  </a:lnTo>
                  <a:lnTo>
                    <a:pt x="237530" y="29553"/>
                  </a:lnTo>
                  <a:lnTo>
                    <a:pt x="269869" y="62709"/>
                  </a:lnTo>
                  <a:lnTo>
                    <a:pt x="291083" y="104753"/>
                  </a:lnTo>
                  <a:lnTo>
                    <a:pt x="298703" y="153162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7" name="object 37"/>
          <p:cNvSpPr txBox="1"/>
          <p:nvPr/>
        </p:nvSpPr>
        <p:spPr>
          <a:xfrm>
            <a:off x="5543169" y="1555826"/>
            <a:ext cx="111760" cy="23304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50" spc="-50" dirty="0">
                <a:solidFill>
                  <a:srgbClr val="959595"/>
                </a:solidFill>
                <a:latin typeface="Gill Sans MT"/>
                <a:cs typeface="Gill Sans MT"/>
              </a:rPr>
              <a:t>2</a:t>
            </a:r>
            <a:endParaRPr sz="1350">
              <a:latin typeface="Gill Sans MT"/>
              <a:cs typeface="Gill Sans MT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5251703" y="2007107"/>
            <a:ext cx="568325" cy="358140"/>
            <a:chOff x="5251703" y="2007107"/>
            <a:chExt cx="568325" cy="358140"/>
          </a:xfrm>
        </p:grpSpPr>
        <p:sp>
          <p:nvSpPr>
            <p:cNvPr id="39" name="object 39"/>
            <p:cNvSpPr/>
            <p:nvPr/>
          </p:nvSpPr>
          <p:spPr>
            <a:xfrm>
              <a:off x="5251703" y="2007107"/>
              <a:ext cx="568325" cy="358140"/>
            </a:xfrm>
            <a:custGeom>
              <a:avLst/>
              <a:gdLst/>
              <a:ahLst/>
              <a:cxnLst/>
              <a:rect l="l" t="t" r="r" b="b"/>
              <a:pathLst>
                <a:path w="568325" h="358139">
                  <a:moveTo>
                    <a:pt x="391795" y="0"/>
                  </a:moveTo>
                  <a:lnTo>
                    <a:pt x="353756" y="4570"/>
                  </a:lnTo>
                  <a:lnTo>
                    <a:pt x="285728" y="37665"/>
                  </a:lnTo>
                  <a:lnTo>
                    <a:pt x="258191" y="65024"/>
                  </a:lnTo>
                  <a:lnTo>
                    <a:pt x="237083" y="86653"/>
                  </a:lnTo>
                  <a:lnTo>
                    <a:pt x="212677" y="103854"/>
                  </a:lnTo>
                  <a:lnTo>
                    <a:pt x="185628" y="116244"/>
                  </a:lnTo>
                  <a:lnTo>
                    <a:pt x="156591" y="123443"/>
                  </a:lnTo>
                  <a:lnTo>
                    <a:pt x="0" y="147700"/>
                  </a:lnTo>
                  <a:lnTo>
                    <a:pt x="0" y="210438"/>
                  </a:lnTo>
                  <a:lnTo>
                    <a:pt x="151130" y="233806"/>
                  </a:lnTo>
                  <a:lnTo>
                    <a:pt x="211962" y="255222"/>
                  </a:lnTo>
                  <a:lnTo>
                    <a:pt x="261747" y="296925"/>
                  </a:lnTo>
                  <a:lnTo>
                    <a:pt x="297074" y="328543"/>
                  </a:lnTo>
                  <a:lnTo>
                    <a:pt x="337862" y="348864"/>
                  </a:lnTo>
                  <a:lnTo>
                    <a:pt x="381761" y="357727"/>
                  </a:lnTo>
                  <a:lnTo>
                    <a:pt x="426423" y="354969"/>
                  </a:lnTo>
                  <a:lnTo>
                    <a:pt x="469497" y="340429"/>
                  </a:lnTo>
                  <a:lnTo>
                    <a:pt x="508635" y="313943"/>
                  </a:lnTo>
                  <a:lnTo>
                    <a:pt x="535443" y="283823"/>
                  </a:lnTo>
                  <a:lnTo>
                    <a:pt x="554704" y="248713"/>
                  </a:lnTo>
                  <a:lnTo>
                    <a:pt x="565820" y="210056"/>
                  </a:lnTo>
                  <a:lnTo>
                    <a:pt x="568198" y="169290"/>
                  </a:lnTo>
                  <a:lnTo>
                    <a:pt x="559584" y="123669"/>
                  </a:lnTo>
                  <a:lnTo>
                    <a:pt x="540610" y="83039"/>
                  </a:lnTo>
                  <a:lnTo>
                    <a:pt x="512810" y="48879"/>
                  </a:lnTo>
                  <a:lnTo>
                    <a:pt x="477717" y="22667"/>
                  </a:lnTo>
                  <a:lnTo>
                    <a:pt x="436867" y="5881"/>
                  </a:lnTo>
                  <a:lnTo>
                    <a:pt x="391795" y="0"/>
                  </a:lnTo>
                  <a:close/>
                </a:path>
              </a:pathLst>
            </a:custGeom>
            <a:solidFill>
              <a:srgbClr val="DBDD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5489447" y="2025395"/>
              <a:ext cx="299085" cy="306705"/>
            </a:xfrm>
            <a:custGeom>
              <a:avLst/>
              <a:gdLst/>
              <a:ahLst/>
              <a:cxnLst/>
              <a:rect l="l" t="t" r="r" b="b"/>
              <a:pathLst>
                <a:path w="299085" h="306705">
                  <a:moveTo>
                    <a:pt x="149351" y="0"/>
                  </a:moveTo>
                  <a:lnTo>
                    <a:pt x="102168" y="7808"/>
                  </a:lnTo>
                  <a:lnTo>
                    <a:pt x="61173" y="29553"/>
                  </a:lnTo>
                  <a:lnTo>
                    <a:pt x="28834" y="62709"/>
                  </a:lnTo>
                  <a:lnTo>
                    <a:pt x="7620" y="104753"/>
                  </a:lnTo>
                  <a:lnTo>
                    <a:pt x="0" y="153162"/>
                  </a:lnTo>
                  <a:lnTo>
                    <a:pt x="7620" y="201570"/>
                  </a:lnTo>
                  <a:lnTo>
                    <a:pt x="28834" y="243614"/>
                  </a:lnTo>
                  <a:lnTo>
                    <a:pt x="61173" y="276770"/>
                  </a:lnTo>
                  <a:lnTo>
                    <a:pt x="102168" y="298515"/>
                  </a:lnTo>
                  <a:lnTo>
                    <a:pt x="149351" y="306324"/>
                  </a:lnTo>
                  <a:lnTo>
                    <a:pt x="196535" y="298515"/>
                  </a:lnTo>
                  <a:lnTo>
                    <a:pt x="237530" y="276770"/>
                  </a:lnTo>
                  <a:lnTo>
                    <a:pt x="269869" y="243614"/>
                  </a:lnTo>
                  <a:lnTo>
                    <a:pt x="291083" y="201570"/>
                  </a:lnTo>
                  <a:lnTo>
                    <a:pt x="298703" y="153162"/>
                  </a:lnTo>
                  <a:lnTo>
                    <a:pt x="291083" y="104753"/>
                  </a:lnTo>
                  <a:lnTo>
                    <a:pt x="269869" y="62709"/>
                  </a:lnTo>
                  <a:lnTo>
                    <a:pt x="237530" y="29553"/>
                  </a:lnTo>
                  <a:lnTo>
                    <a:pt x="196535" y="7808"/>
                  </a:lnTo>
                  <a:lnTo>
                    <a:pt x="14935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5489447" y="2025395"/>
              <a:ext cx="299085" cy="306705"/>
            </a:xfrm>
            <a:custGeom>
              <a:avLst/>
              <a:gdLst/>
              <a:ahLst/>
              <a:cxnLst/>
              <a:rect l="l" t="t" r="r" b="b"/>
              <a:pathLst>
                <a:path w="299085" h="306705">
                  <a:moveTo>
                    <a:pt x="298703" y="153162"/>
                  </a:moveTo>
                  <a:lnTo>
                    <a:pt x="291083" y="201570"/>
                  </a:lnTo>
                  <a:lnTo>
                    <a:pt x="269869" y="243614"/>
                  </a:lnTo>
                  <a:lnTo>
                    <a:pt x="237530" y="276770"/>
                  </a:lnTo>
                  <a:lnTo>
                    <a:pt x="196535" y="298515"/>
                  </a:lnTo>
                  <a:lnTo>
                    <a:pt x="149351" y="306324"/>
                  </a:lnTo>
                  <a:lnTo>
                    <a:pt x="102168" y="298515"/>
                  </a:lnTo>
                  <a:lnTo>
                    <a:pt x="61173" y="276770"/>
                  </a:lnTo>
                  <a:lnTo>
                    <a:pt x="28834" y="243614"/>
                  </a:lnTo>
                  <a:lnTo>
                    <a:pt x="7620" y="201570"/>
                  </a:lnTo>
                  <a:lnTo>
                    <a:pt x="0" y="153162"/>
                  </a:lnTo>
                  <a:lnTo>
                    <a:pt x="7620" y="104753"/>
                  </a:lnTo>
                  <a:lnTo>
                    <a:pt x="28834" y="62709"/>
                  </a:lnTo>
                  <a:lnTo>
                    <a:pt x="61173" y="29553"/>
                  </a:lnTo>
                  <a:lnTo>
                    <a:pt x="102168" y="7808"/>
                  </a:lnTo>
                  <a:lnTo>
                    <a:pt x="149351" y="0"/>
                  </a:lnTo>
                  <a:lnTo>
                    <a:pt x="196535" y="7808"/>
                  </a:lnTo>
                  <a:lnTo>
                    <a:pt x="237530" y="29553"/>
                  </a:lnTo>
                  <a:lnTo>
                    <a:pt x="269869" y="62709"/>
                  </a:lnTo>
                  <a:lnTo>
                    <a:pt x="291083" y="104753"/>
                  </a:lnTo>
                  <a:lnTo>
                    <a:pt x="298703" y="153162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2" name="object 42"/>
          <p:cNvSpPr txBox="1"/>
          <p:nvPr/>
        </p:nvSpPr>
        <p:spPr>
          <a:xfrm>
            <a:off x="5584063" y="2053844"/>
            <a:ext cx="111760" cy="2324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50" spc="-50" dirty="0">
                <a:solidFill>
                  <a:srgbClr val="A4A4A4"/>
                </a:solidFill>
                <a:latin typeface="Gill Sans MT"/>
                <a:cs typeface="Gill Sans MT"/>
              </a:rPr>
              <a:t>3</a:t>
            </a:r>
            <a:endParaRPr sz="1350">
              <a:latin typeface="Gill Sans MT"/>
              <a:cs typeface="Gill Sans MT"/>
            </a:endParaRPr>
          </a:p>
        </p:txBody>
      </p:sp>
      <p:grpSp>
        <p:nvGrpSpPr>
          <p:cNvPr id="43" name="object 43"/>
          <p:cNvGrpSpPr/>
          <p:nvPr/>
        </p:nvGrpSpPr>
        <p:grpSpPr>
          <a:xfrm>
            <a:off x="4785359" y="2348483"/>
            <a:ext cx="568325" cy="358140"/>
            <a:chOff x="4785359" y="2348483"/>
            <a:chExt cx="568325" cy="358140"/>
          </a:xfrm>
        </p:grpSpPr>
        <p:sp>
          <p:nvSpPr>
            <p:cNvPr id="44" name="object 44"/>
            <p:cNvSpPr/>
            <p:nvPr/>
          </p:nvSpPr>
          <p:spPr>
            <a:xfrm>
              <a:off x="4785359" y="2348483"/>
              <a:ext cx="568325" cy="358140"/>
            </a:xfrm>
            <a:custGeom>
              <a:avLst/>
              <a:gdLst/>
              <a:ahLst/>
              <a:cxnLst/>
              <a:rect l="l" t="t" r="r" b="b"/>
              <a:pathLst>
                <a:path w="568325" h="358139">
                  <a:moveTo>
                    <a:pt x="391794" y="0"/>
                  </a:moveTo>
                  <a:lnTo>
                    <a:pt x="353756" y="4570"/>
                  </a:lnTo>
                  <a:lnTo>
                    <a:pt x="285728" y="37665"/>
                  </a:lnTo>
                  <a:lnTo>
                    <a:pt x="258190" y="65024"/>
                  </a:lnTo>
                  <a:lnTo>
                    <a:pt x="237083" y="86653"/>
                  </a:lnTo>
                  <a:lnTo>
                    <a:pt x="212677" y="103854"/>
                  </a:lnTo>
                  <a:lnTo>
                    <a:pt x="185628" y="116244"/>
                  </a:lnTo>
                  <a:lnTo>
                    <a:pt x="156590" y="123443"/>
                  </a:lnTo>
                  <a:lnTo>
                    <a:pt x="0" y="147700"/>
                  </a:lnTo>
                  <a:lnTo>
                    <a:pt x="0" y="210438"/>
                  </a:lnTo>
                  <a:lnTo>
                    <a:pt x="151129" y="233806"/>
                  </a:lnTo>
                  <a:lnTo>
                    <a:pt x="211962" y="255222"/>
                  </a:lnTo>
                  <a:lnTo>
                    <a:pt x="261747" y="296925"/>
                  </a:lnTo>
                  <a:lnTo>
                    <a:pt x="297074" y="328543"/>
                  </a:lnTo>
                  <a:lnTo>
                    <a:pt x="337862" y="348864"/>
                  </a:lnTo>
                  <a:lnTo>
                    <a:pt x="381761" y="357727"/>
                  </a:lnTo>
                  <a:lnTo>
                    <a:pt x="426423" y="354969"/>
                  </a:lnTo>
                  <a:lnTo>
                    <a:pt x="469497" y="340429"/>
                  </a:lnTo>
                  <a:lnTo>
                    <a:pt x="508635" y="313943"/>
                  </a:lnTo>
                  <a:lnTo>
                    <a:pt x="535443" y="283823"/>
                  </a:lnTo>
                  <a:lnTo>
                    <a:pt x="554704" y="248713"/>
                  </a:lnTo>
                  <a:lnTo>
                    <a:pt x="565820" y="210056"/>
                  </a:lnTo>
                  <a:lnTo>
                    <a:pt x="568198" y="169290"/>
                  </a:lnTo>
                  <a:lnTo>
                    <a:pt x="559584" y="123669"/>
                  </a:lnTo>
                  <a:lnTo>
                    <a:pt x="540610" y="83039"/>
                  </a:lnTo>
                  <a:lnTo>
                    <a:pt x="512810" y="48879"/>
                  </a:lnTo>
                  <a:lnTo>
                    <a:pt x="477717" y="22667"/>
                  </a:lnTo>
                  <a:lnTo>
                    <a:pt x="436867" y="5881"/>
                  </a:lnTo>
                  <a:lnTo>
                    <a:pt x="391794" y="0"/>
                  </a:lnTo>
                  <a:close/>
                </a:path>
              </a:pathLst>
            </a:custGeom>
            <a:solidFill>
              <a:srgbClr val="DBDD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5023103" y="2366771"/>
              <a:ext cx="299085" cy="306705"/>
            </a:xfrm>
            <a:custGeom>
              <a:avLst/>
              <a:gdLst/>
              <a:ahLst/>
              <a:cxnLst/>
              <a:rect l="l" t="t" r="r" b="b"/>
              <a:pathLst>
                <a:path w="299085" h="306705">
                  <a:moveTo>
                    <a:pt x="149351" y="0"/>
                  </a:moveTo>
                  <a:lnTo>
                    <a:pt x="102168" y="7808"/>
                  </a:lnTo>
                  <a:lnTo>
                    <a:pt x="61173" y="29553"/>
                  </a:lnTo>
                  <a:lnTo>
                    <a:pt x="28834" y="62709"/>
                  </a:lnTo>
                  <a:lnTo>
                    <a:pt x="7620" y="104753"/>
                  </a:lnTo>
                  <a:lnTo>
                    <a:pt x="0" y="153162"/>
                  </a:lnTo>
                  <a:lnTo>
                    <a:pt x="7619" y="201570"/>
                  </a:lnTo>
                  <a:lnTo>
                    <a:pt x="28834" y="243614"/>
                  </a:lnTo>
                  <a:lnTo>
                    <a:pt x="61173" y="276770"/>
                  </a:lnTo>
                  <a:lnTo>
                    <a:pt x="102168" y="298515"/>
                  </a:lnTo>
                  <a:lnTo>
                    <a:pt x="149351" y="306324"/>
                  </a:lnTo>
                  <a:lnTo>
                    <a:pt x="196535" y="298515"/>
                  </a:lnTo>
                  <a:lnTo>
                    <a:pt x="237530" y="276770"/>
                  </a:lnTo>
                  <a:lnTo>
                    <a:pt x="269869" y="243614"/>
                  </a:lnTo>
                  <a:lnTo>
                    <a:pt x="291084" y="201570"/>
                  </a:lnTo>
                  <a:lnTo>
                    <a:pt x="298704" y="153162"/>
                  </a:lnTo>
                  <a:lnTo>
                    <a:pt x="291084" y="104753"/>
                  </a:lnTo>
                  <a:lnTo>
                    <a:pt x="269869" y="62709"/>
                  </a:lnTo>
                  <a:lnTo>
                    <a:pt x="237530" y="29553"/>
                  </a:lnTo>
                  <a:lnTo>
                    <a:pt x="196535" y="7808"/>
                  </a:lnTo>
                  <a:lnTo>
                    <a:pt x="14935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5023103" y="2366771"/>
              <a:ext cx="299085" cy="306705"/>
            </a:xfrm>
            <a:custGeom>
              <a:avLst/>
              <a:gdLst/>
              <a:ahLst/>
              <a:cxnLst/>
              <a:rect l="l" t="t" r="r" b="b"/>
              <a:pathLst>
                <a:path w="299085" h="306705">
                  <a:moveTo>
                    <a:pt x="298704" y="153162"/>
                  </a:moveTo>
                  <a:lnTo>
                    <a:pt x="291084" y="201570"/>
                  </a:lnTo>
                  <a:lnTo>
                    <a:pt x="269869" y="243614"/>
                  </a:lnTo>
                  <a:lnTo>
                    <a:pt x="237530" y="276770"/>
                  </a:lnTo>
                  <a:lnTo>
                    <a:pt x="196535" y="298515"/>
                  </a:lnTo>
                  <a:lnTo>
                    <a:pt x="149351" y="306324"/>
                  </a:lnTo>
                  <a:lnTo>
                    <a:pt x="102168" y="298515"/>
                  </a:lnTo>
                  <a:lnTo>
                    <a:pt x="61173" y="276770"/>
                  </a:lnTo>
                  <a:lnTo>
                    <a:pt x="28834" y="243614"/>
                  </a:lnTo>
                  <a:lnTo>
                    <a:pt x="7619" y="201570"/>
                  </a:lnTo>
                  <a:lnTo>
                    <a:pt x="0" y="153162"/>
                  </a:lnTo>
                  <a:lnTo>
                    <a:pt x="7620" y="104753"/>
                  </a:lnTo>
                  <a:lnTo>
                    <a:pt x="28834" y="62709"/>
                  </a:lnTo>
                  <a:lnTo>
                    <a:pt x="61173" y="29553"/>
                  </a:lnTo>
                  <a:lnTo>
                    <a:pt x="102168" y="7808"/>
                  </a:lnTo>
                  <a:lnTo>
                    <a:pt x="149351" y="0"/>
                  </a:lnTo>
                  <a:lnTo>
                    <a:pt x="196535" y="7808"/>
                  </a:lnTo>
                  <a:lnTo>
                    <a:pt x="237530" y="29553"/>
                  </a:lnTo>
                  <a:lnTo>
                    <a:pt x="269869" y="62709"/>
                  </a:lnTo>
                  <a:lnTo>
                    <a:pt x="291084" y="104753"/>
                  </a:lnTo>
                  <a:lnTo>
                    <a:pt x="298704" y="153162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7" name="object 47"/>
          <p:cNvSpPr txBox="1"/>
          <p:nvPr/>
        </p:nvSpPr>
        <p:spPr>
          <a:xfrm>
            <a:off x="5116195" y="2395220"/>
            <a:ext cx="111760" cy="2324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50" spc="-50" dirty="0">
                <a:solidFill>
                  <a:srgbClr val="BEBEBE"/>
                </a:solidFill>
                <a:latin typeface="Gill Sans MT"/>
                <a:cs typeface="Gill Sans MT"/>
              </a:rPr>
              <a:t>4</a:t>
            </a:r>
            <a:endParaRPr sz="1350">
              <a:latin typeface="Gill Sans MT"/>
              <a:cs typeface="Gill Sans MT"/>
            </a:endParaRPr>
          </a:p>
        </p:txBody>
      </p:sp>
      <p:sp>
        <p:nvSpPr>
          <p:cNvPr id="54" name="object 5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69047" rIns="0" bIns="0" rtlCol="0">
            <a:spAutoFit/>
          </a:bodyPr>
          <a:lstStyle/>
          <a:p>
            <a:pPr marL="2417445">
              <a:lnSpc>
                <a:spcPct val="100000"/>
              </a:lnSpc>
              <a:spcBef>
                <a:spcPts val="100"/>
              </a:spcBef>
            </a:pPr>
            <a:fld id="{81D60167-4931-47E6-BA6A-407CBD079E47}" type="slidenum">
              <a:rPr spc="-25" dirty="0"/>
              <a:t>126</a:t>
            </a:fld>
            <a:endParaRPr spc="-25" dirty="0"/>
          </a:p>
        </p:txBody>
      </p:sp>
      <p:sp>
        <p:nvSpPr>
          <p:cNvPr id="55" name="object 5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/>
              <a:t>©</a:t>
            </a:r>
            <a:r>
              <a:rPr spc="-15" dirty="0"/>
              <a:t> </a:t>
            </a:r>
            <a:r>
              <a:rPr dirty="0"/>
              <a:t>The</a:t>
            </a:r>
            <a:r>
              <a:rPr spc="-30" dirty="0"/>
              <a:t> </a:t>
            </a:r>
            <a:r>
              <a:rPr dirty="0"/>
              <a:t>KPI</a:t>
            </a:r>
            <a:r>
              <a:rPr spc="-5" dirty="0"/>
              <a:t> </a:t>
            </a:r>
            <a:r>
              <a:rPr dirty="0"/>
              <a:t>Institute</a:t>
            </a:r>
            <a:r>
              <a:rPr spc="-20" dirty="0"/>
              <a:t> 2023</a:t>
            </a:r>
          </a:p>
        </p:txBody>
      </p:sp>
      <p:sp>
        <p:nvSpPr>
          <p:cNvPr id="48" name="object 48"/>
          <p:cNvSpPr txBox="1"/>
          <p:nvPr/>
        </p:nvSpPr>
        <p:spPr>
          <a:xfrm>
            <a:off x="5419471" y="2504313"/>
            <a:ext cx="234251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BEBEBE"/>
                </a:solidFill>
                <a:latin typeface="Tahoma"/>
                <a:cs typeface="Tahoma"/>
              </a:rPr>
              <a:t>KPI</a:t>
            </a:r>
            <a:r>
              <a:rPr sz="1400" spc="10" dirty="0">
                <a:solidFill>
                  <a:srgbClr val="BEBEBE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BEBEBE"/>
                </a:solidFill>
                <a:latin typeface="Tahoma"/>
                <a:cs typeface="Tahoma"/>
              </a:rPr>
              <a:t>SELECTION</a:t>
            </a:r>
            <a:r>
              <a:rPr sz="1400" spc="-5" dirty="0">
                <a:solidFill>
                  <a:srgbClr val="BEBEBE"/>
                </a:solidFill>
                <a:latin typeface="Tahoma"/>
                <a:cs typeface="Tahoma"/>
              </a:rPr>
              <a:t> </a:t>
            </a:r>
            <a:r>
              <a:rPr sz="1400" spc="60" dirty="0">
                <a:solidFill>
                  <a:srgbClr val="BEBEBE"/>
                </a:solidFill>
                <a:latin typeface="Tahoma"/>
                <a:cs typeface="Tahoma"/>
              </a:rPr>
              <a:t>WORKSHOP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5385308" y="1206449"/>
            <a:ext cx="27825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10" dirty="0">
                <a:solidFill>
                  <a:srgbClr val="BEBEBE"/>
                </a:solidFill>
                <a:latin typeface="Tahoma"/>
                <a:cs typeface="Tahoma"/>
              </a:rPr>
              <a:t>RELEVANT</a:t>
            </a:r>
            <a:r>
              <a:rPr sz="1400" spc="30" dirty="0">
                <a:solidFill>
                  <a:srgbClr val="BEBEBE"/>
                </a:solidFill>
                <a:latin typeface="Tahoma"/>
                <a:cs typeface="Tahoma"/>
              </a:rPr>
              <a:t> </a:t>
            </a:r>
            <a:r>
              <a:rPr sz="1400" spc="10" dirty="0">
                <a:solidFill>
                  <a:srgbClr val="BEBEBE"/>
                </a:solidFill>
                <a:latin typeface="Tahoma"/>
                <a:cs typeface="Tahoma"/>
              </a:rPr>
              <a:t>QUESTIONS</a:t>
            </a:r>
            <a:r>
              <a:rPr sz="1400" spc="35" dirty="0">
                <a:solidFill>
                  <a:srgbClr val="BEBEBE"/>
                </a:solidFill>
                <a:latin typeface="Tahoma"/>
                <a:cs typeface="Tahoma"/>
              </a:rPr>
              <a:t> </a:t>
            </a:r>
            <a:r>
              <a:rPr sz="1400" spc="50" dirty="0">
                <a:solidFill>
                  <a:srgbClr val="BEBEBE"/>
                </a:solidFill>
                <a:latin typeface="Tahoma"/>
                <a:cs typeface="Tahoma"/>
              </a:rPr>
              <a:t>FRAMING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5990335" y="1585340"/>
            <a:ext cx="196342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60" dirty="0">
                <a:solidFill>
                  <a:srgbClr val="5F5F5F"/>
                </a:solidFill>
                <a:latin typeface="Tahoma"/>
                <a:cs typeface="Tahoma"/>
              </a:rPr>
              <a:t>VALUE</a:t>
            </a:r>
            <a:r>
              <a:rPr sz="1400" spc="-204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85" dirty="0">
                <a:solidFill>
                  <a:srgbClr val="5F5F5F"/>
                </a:solidFill>
                <a:latin typeface="Tahoma"/>
                <a:cs typeface="Tahoma"/>
              </a:rPr>
              <a:t>FLOW</a:t>
            </a:r>
            <a:r>
              <a:rPr sz="1400" spc="-18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5F5F5F"/>
                </a:solidFill>
                <a:latin typeface="Tahoma"/>
                <a:cs typeface="Tahoma"/>
              </a:rPr>
              <a:t>ANALYSIS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5977890" y="2092198"/>
            <a:ext cx="134937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BEBEBE"/>
                </a:solidFill>
                <a:latin typeface="Tahoma"/>
                <a:cs typeface="Tahoma"/>
              </a:rPr>
              <a:t>KPI</a:t>
            </a:r>
            <a:r>
              <a:rPr sz="1400" spc="-155" dirty="0">
                <a:solidFill>
                  <a:srgbClr val="BEBEBE"/>
                </a:solidFill>
                <a:latin typeface="Tahoma"/>
                <a:cs typeface="Tahoma"/>
              </a:rPr>
              <a:t> </a:t>
            </a:r>
            <a:r>
              <a:rPr sz="1400" spc="50" dirty="0">
                <a:solidFill>
                  <a:srgbClr val="BEBEBE"/>
                </a:solidFill>
                <a:latin typeface="Tahoma"/>
                <a:cs typeface="Tahoma"/>
              </a:rPr>
              <a:t>BALANCING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3571113" y="3216475"/>
            <a:ext cx="5013960" cy="872490"/>
          </a:xfrm>
          <a:prstGeom prst="rect">
            <a:avLst/>
          </a:prstGeom>
        </p:spPr>
        <p:txBody>
          <a:bodyPr vert="horz" wrap="square" lIns="0" tIns="717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65"/>
              </a:spcBef>
            </a:pPr>
            <a:r>
              <a:rPr sz="1600" spc="60" dirty="0">
                <a:solidFill>
                  <a:srgbClr val="087150"/>
                </a:solidFill>
                <a:latin typeface="Tahoma"/>
                <a:cs typeface="Tahoma"/>
              </a:rPr>
              <a:t>WHAT</a:t>
            </a:r>
            <a:endParaRPr sz="1600">
              <a:latin typeface="Tahoma"/>
              <a:cs typeface="Tahoma"/>
            </a:endParaRPr>
          </a:p>
          <a:p>
            <a:pPr marL="12700" marR="5080">
              <a:lnSpc>
                <a:spcPts val="1900"/>
              </a:lnSpc>
              <a:spcBef>
                <a:spcPts val="545"/>
              </a:spcBef>
            </a:pPr>
            <a:r>
              <a:rPr sz="1600" spc="-25" dirty="0">
                <a:solidFill>
                  <a:srgbClr val="5F5F5F"/>
                </a:solidFill>
                <a:latin typeface="Tahoma"/>
                <a:cs typeface="Tahoma"/>
              </a:rPr>
              <a:t>Logical</a:t>
            </a:r>
            <a:r>
              <a:rPr sz="1600" spc="-16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35" dirty="0">
                <a:solidFill>
                  <a:srgbClr val="5F5F5F"/>
                </a:solidFill>
                <a:latin typeface="Tahoma"/>
                <a:cs typeface="Tahoma"/>
              </a:rPr>
              <a:t>model</a:t>
            </a:r>
            <a:r>
              <a:rPr sz="1600" spc="-15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to</a:t>
            </a:r>
            <a:r>
              <a:rPr sz="1600" spc="-13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0" dirty="0">
                <a:solidFill>
                  <a:srgbClr val="5F5F5F"/>
                </a:solidFill>
                <a:latin typeface="Tahoma"/>
                <a:cs typeface="Tahoma"/>
              </a:rPr>
              <a:t>indicate</a:t>
            </a:r>
            <a:r>
              <a:rPr sz="1600" spc="-17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0" dirty="0">
                <a:solidFill>
                  <a:srgbClr val="5F5F5F"/>
                </a:solidFill>
                <a:latin typeface="Tahoma"/>
                <a:cs typeface="Tahoma"/>
              </a:rPr>
              <a:t>the</a:t>
            </a:r>
            <a:r>
              <a:rPr sz="1600" spc="-14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35" dirty="0">
                <a:solidFill>
                  <a:srgbClr val="5F5F5F"/>
                </a:solidFill>
                <a:latin typeface="Tahoma"/>
                <a:cs typeface="Tahoma"/>
              </a:rPr>
              <a:t>value</a:t>
            </a:r>
            <a:r>
              <a:rPr sz="1600" spc="-16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5" dirty="0">
                <a:solidFill>
                  <a:srgbClr val="5F5F5F"/>
                </a:solidFill>
                <a:latin typeface="Tahoma"/>
                <a:cs typeface="Tahoma"/>
              </a:rPr>
              <a:t>generation</a:t>
            </a:r>
            <a:r>
              <a:rPr sz="1600" spc="-14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0" dirty="0">
                <a:solidFill>
                  <a:srgbClr val="5F5F5F"/>
                </a:solidFill>
                <a:latin typeface="Tahoma"/>
                <a:cs typeface="Tahoma"/>
              </a:rPr>
              <a:t>from</a:t>
            </a:r>
            <a:r>
              <a:rPr sz="1600" spc="-14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0" dirty="0">
                <a:solidFill>
                  <a:srgbClr val="5F5F5F"/>
                </a:solidFill>
                <a:latin typeface="Tahoma"/>
                <a:cs typeface="Tahoma"/>
              </a:rPr>
              <a:t>inputs, process</a:t>
            </a:r>
            <a:r>
              <a:rPr sz="1600" spc="-15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5" dirty="0">
                <a:solidFill>
                  <a:srgbClr val="5F5F5F"/>
                </a:solidFill>
                <a:latin typeface="Tahoma"/>
                <a:cs typeface="Tahoma"/>
              </a:rPr>
              <a:t>outputs</a:t>
            </a:r>
            <a:r>
              <a:rPr sz="1600" spc="-13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40" dirty="0">
                <a:solidFill>
                  <a:srgbClr val="5F5F5F"/>
                </a:solidFill>
                <a:latin typeface="Tahoma"/>
                <a:cs typeface="Tahoma"/>
              </a:rPr>
              <a:t>and</a:t>
            </a:r>
            <a:r>
              <a:rPr sz="1600" spc="-14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outcomes.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3571113" y="4295038"/>
            <a:ext cx="5191125" cy="1934210"/>
          </a:xfrm>
          <a:prstGeom prst="rect">
            <a:avLst/>
          </a:prstGeom>
        </p:spPr>
        <p:txBody>
          <a:bodyPr vert="horz" wrap="square" lIns="0" tIns="1149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5"/>
              </a:spcBef>
            </a:pPr>
            <a:r>
              <a:rPr sz="1600" spc="75" dirty="0">
                <a:solidFill>
                  <a:srgbClr val="087150"/>
                </a:solidFill>
                <a:latin typeface="Tahoma"/>
                <a:cs typeface="Tahoma"/>
              </a:rPr>
              <a:t>WHY</a:t>
            </a:r>
            <a:endParaRPr sz="1600">
              <a:latin typeface="Tahoma"/>
              <a:cs typeface="Tahoma"/>
            </a:endParaRPr>
          </a:p>
          <a:p>
            <a:pPr marL="226695" marR="46355" indent="-214629">
              <a:lnSpc>
                <a:spcPts val="1900"/>
              </a:lnSpc>
              <a:spcBef>
                <a:spcPts val="880"/>
              </a:spcBef>
              <a:buClr>
                <a:srgbClr val="087150"/>
              </a:buClr>
              <a:buSzPct val="81250"/>
              <a:buFont typeface="Segoe UI Symbol"/>
              <a:buChar char="⮚"/>
              <a:tabLst>
                <a:tab pos="228600" algn="l"/>
              </a:tabLst>
            </a:pP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Gain</a:t>
            </a:r>
            <a:r>
              <a:rPr sz="1600" spc="-16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0" dirty="0">
                <a:solidFill>
                  <a:srgbClr val="5F5F5F"/>
                </a:solidFill>
                <a:latin typeface="Tahoma"/>
                <a:cs typeface="Tahoma"/>
              </a:rPr>
              <a:t>insight</a:t>
            </a:r>
            <a:r>
              <a:rPr sz="1600" spc="-16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into</a:t>
            </a:r>
            <a:r>
              <a:rPr sz="1600" spc="-16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5" dirty="0">
                <a:solidFill>
                  <a:srgbClr val="5F5F5F"/>
                </a:solidFill>
                <a:latin typeface="Tahoma"/>
                <a:cs typeface="Tahoma"/>
              </a:rPr>
              <a:t>how</a:t>
            </a:r>
            <a:r>
              <a:rPr sz="1600" spc="-15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0" dirty="0">
                <a:solidFill>
                  <a:srgbClr val="5F5F5F"/>
                </a:solidFill>
                <a:latin typeface="Tahoma"/>
                <a:cs typeface="Tahoma"/>
              </a:rPr>
              <a:t>the</a:t>
            </a:r>
            <a:r>
              <a:rPr sz="1600" spc="-15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5" dirty="0">
                <a:solidFill>
                  <a:srgbClr val="5F5F5F"/>
                </a:solidFill>
                <a:latin typeface="Tahoma"/>
                <a:cs typeface="Tahoma"/>
              </a:rPr>
              <a:t>objective</a:t>
            </a:r>
            <a:r>
              <a:rPr sz="1600" spc="-16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40" dirty="0">
                <a:solidFill>
                  <a:srgbClr val="5F5F5F"/>
                </a:solidFill>
                <a:latin typeface="Tahoma"/>
                <a:cs typeface="Tahoma"/>
              </a:rPr>
              <a:t>can</a:t>
            </a:r>
            <a:r>
              <a:rPr sz="1600" spc="-16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35" dirty="0">
                <a:solidFill>
                  <a:srgbClr val="5F5F5F"/>
                </a:solidFill>
                <a:latin typeface="Tahoma"/>
                <a:cs typeface="Tahoma"/>
              </a:rPr>
              <a:t>be</a:t>
            </a:r>
            <a:r>
              <a:rPr sz="1600" spc="-16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35" dirty="0">
                <a:solidFill>
                  <a:srgbClr val="5F5F5F"/>
                </a:solidFill>
                <a:latin typeface="Tahoma"/>
                <a:cs typeface="Tahoma"/>
              </a:rPr>
              <a:t>measured</a:t>
            </a:r>
            <a:r>
              <a:rPr sz="1600" spc="-15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0" dirty="0">
                <a:solidFill>
                  <a:srgbClr val="5F5F5F"/>
                </a:solidFill>
                <a:latin typeface="Tahoma"/>
                <a:cs typeface="Tahoma"/>
              </a:rPr>
              <a:t>from 	</a:t>
            </a: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different</a:t>
            </a:r>
            <a:r>
              <a:rPr sz="1600" spc="-20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perspectives.</a:t>
            </a:r>
            <a:endParaRPr sz="1600">
              <a:latin typeface="Tahoma"/>
              <a:cs typeface="Tahoma"/>
            </a:endParaRPr>
          </a:p>
          <a:p>
            <a:pPr marL="227329" indent="-214629">
              <a:lnSpc>
                <a:spcPts val="1870"/>
              </a:lnSpc>
              <a:buClr>
                <a:srgbClr val="087150"/>
              </a:buClr>
              <a:buSzPct val="81250"/>
              <a:buFont typeface="Segoe UI Symbol"/>
              <a:buChar char="⮚"/>
              <a:tabLst>
                <a:tab pos="227329" algn="l"/>
              </a:tabLst>
            </a:pP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Provides</a:t>
            </a:r>
            <a:r>
              <a:rPr sz="1600" spc="-18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50" dirty="0">
                <a:solidFill>
                  <a:srgbClr val="5F5F5F"/>
                </a:solidFill>
                <a:latin typeface="Tahoma"/>
                <a:cs typeface="Tahoma"/>
              </a:rPr>
              <a:t>an</a:t>
            </a:r>
            <a:r>
              <a:rPr sz="1600" spc="-17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overview</a:t>
            </a:r>
            <a:r>
              <a:rPr sz="1600" spc="-19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of</a:t>
            </a:r>
            <a:r>
              <a:rPr sz="1600" spc="-17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0" dirty="0">
                <a:solidFill>
                  <a:srgbClr val="5F5F5F"/>
                </a:solidFill>
                <a:latin typeface="Tahoma"/>
                <a:cs typeface="Tahoma"/>
              </a:rPr>
              <a:t>the</a:t>
            </a:r>
            <a:r>
              <a:rPr sz="1600" spc="-16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0" dirty="0">
                <a:solidFill>
                  <a:srgbClr val="5F5F5F"/>
                </a:solidFill>
                <a:latin typeface="Tahoma"/>
                <a:cs typeface="Tahoma"/>
              </a:rPr>
              <a:t>process</a:t>
            </a:r>
            <a:r>
              <a:rPr sz="1600" spc="-17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0" dirty="0">
                <a:solidFill>
                  <a:srgbClr val="5F5F5F"/>
                </a:solidFill>
                <a:latin typeface="Tahoma"/>
                <a:cs typeface="Tahoma"/>
              </a:rPr>
              <a:t>involved</a:t>
            </a:r>
            <a:r>
              <a:rPr sz="1600" spc="-20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35" dirty="0">
                <a:solidFill>
                  <a:srgbClr val="5F5F5F"/>
                </a:solidFill>
                <a:latin typeface="Tahoma"/>
                <a:cs typeface="Tahoma"/>
              </a:rPr>
              <a:t>by</a:t>
            </a:r>
            <a:r>
              <a:rPr sz="1600" spc="-17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achieving</a:t>
            </a:r>
            <a:endParaRPr sz="1600">
              <a:latin typeface="Tahoma"/>
              <a:cs typeface="Tahoma"/>
            </a:endParaRPr>
          </a:p>
          <a:p>
            <a:pPr marL="228600">
              <a:lnSpc>
                <a:spcPts val="1910"/>
              </a:lnSpc>
            </a:pP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the</a:t>
            </a:r>
            <a:r>
              <a:rPr sz="1600" spc="-18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objective.</a:t>
            </a:r>
            <a:endParaRPr sz="1600">
              <a:latin typeface="Tahoma"/>
              <a:cs typeface="Tahoma"/>
            </a:endParaRPr>
          </a:p>
          <a:p>
            <a:pPr marL="226695" marR="314325" indent="-214629">
              <a:lnSpc>
                <a:spcPts val="1900"/>
              </a:lnSpc>
              <a:spcBef>
                <a:spcPts val="110"/>
              </a:spcBef>
              <a:buClr>
                <a:srgbClr val="087150"/>
              </a:buClr>
              <a:buSzPct val="81250"/>
              <a:buFont typeface="Segoe UI Symbol"/>
              <a:buChar char="⮚"/>
              <a:tabLst>
                <a:tab pos="228600" algn="l"/>
              </a:tabLst>
            </a:pPr>
            <a:r>
              <a:rPr sz="1600" spc="-20" dirty="0">
                <a:solidFill>
                  <a:srgbClr val="5F5F5F"/>
                </a:solidFill>
                <a:latin typeface="Tahoma"/>
                <a:cs typeface="Tahoma"/>
              </a:rPr>
              <a:t>Enables</a:t>
            </a:r>
            <a:r>
              <a:rPr sz="1600" spc="-18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0" dirty="0">
                <a:solidFill>
                  <a:srgbClr val="5F5F5F"/>
                </a:solidFill>
                <a:latin typeface="Tahoma"/>
                <a:cs typeface="Tahoma"/>
              </a:rPr>
              <a:t>the</a:t>
            </a:r>
            <a:r>
              <a:rPr sz="1600" spc="-16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selection</a:t>
            </a:r>
            <a:r>
              <a:rPr sz="1600" spc="-17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of</a:t>
            </a:r>
            <a:r>
              <a:rPr sz="1600" spc="-18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0" dirty="0">
                <a:solidFill>
                  <a:srgbClr val="5F5F5F"/>
                </a:solidFill>
                <a:latin typeface="Tahoma"/>
                <a:cs typeface="Tahoma"/>
              </a:rPr>
              <a:t>the</a:t>
            </a:r>
            <a:r>
              <a:rPr sz="1600" spc="-15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35" dirty="0">
                <a:solidFill>
                  <a:srgbClr val="5F5F5F"/>
                </a:solidFill>
                <a:latin typeface="Tahoma"/>
                <a:cs typeface="Tahoma"/>
              </a:rPr>
              <a:t>most</a:t>
            </a:r>
            <a:r>
              <a:rPr sz="1600" spc="-16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relevant</a:t>
            </a:r>
            <a:r>
              <a:rPr sz="1600" spc="-18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KPIs</a:t>
            </a:r>
            <a:r>
              <a:rPr sz="1600" spc="-17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for</a:t>
            </a:r>
            <a:r>
              <a:rPr sz="1600" spc="-17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5" dirty="0">
                <a:solidFill>
                  <a:srgbClr val="5F5F5F"/>
                </a:solidFill>
                <a:latin typeface="Tahoma"/>
                <a:cs typeface="Tahoma"/>
              </a:rPr>
              <a:t>the 	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objective.</a:t>
            </a:r>
            <a:endParaRPr sz="16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09258" rIns="0" bIns="0" rtlCol="0">
            <a:spAutoFit/>
          </a:bodyPr>
          <a:lstStyle/>
          <a:p>
            <a:pPr marL="31115">
              <a:lnSpc>
                <a:spcPct val="100000"/>
              </a:lnSpc>
              <a:spcBef>
                <a:spcPts val="100"/>
              </a:spcBef>
            </a:pPr>
            <a:r>
              <a:rPr spc="185" dirty="0"/>
              <a:t>VALUE</a:t>
            </a:r>
            <a:r>
              <a:rPr spc="20" dirty="0"/>
              <a:t> </a:t>
            </a:r>
            <a:r>
              <a:rPr spc="245" dirty="0"/>
              <a:t>FLOW</a:t>
            </a:r>
            <a:r>
              <a:rPr dirty="0"/>
              <a:t> </a:t>
            </a:r>
            <a:r>
              <a:rPr spc="145" dirty="0"/>
              <a:t>ANALYSIS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47294" y="4194009"/>
            <a:ext cx="8350884" cy="422275"/>
            <a:chOff x="447294" y="4194009"/>
            <a:chExt cx="8350884" cy="422275"/>
          </a:xfrm>
        </p:grpSpPr>
        <p:sp>
          <p:nvSpPr>
            <p:cNvPr id="4" name="object 4"/>
            <p:cNvSpPr/>
            <p:nvPr/>
          </p:nvSpPr>
          <p:spPr>
            <a:xfrm>
              <a:off x="447294" y="4321301"/>
              <a:ext cx="8350884" cy="76200"/>
            </a:xfrm>
            <a:custGeom>
              <a:avLst/>
              <a:gdLst/>
              <a:ahLst/>
              <a:cxnLst/>
              <a:rect l="l" t="t" r="r" b="b"/>
              <a:pathLst>
                <a:path w="8350884" h="76200">
                  <a:moveTo>
                    <a:pt x="38100" y="0"/>
                  </a:moveTo>
                  <a:lnTo>
                    <a:pt x="23268" y="2988"/>
                  </a:lnTo>
                  <a:lnTo>
                    <a:pt x="11158" y="11144"/>
                  </a:lnTo>
                  <a:lnTo>
                    <a:pt x="2993" y="23252"/>
                  </a:lnTo>
                  <a:lnTo>
                    <a:pt x="0" y="38100"/>
                  </a:lnTo>
                  <a:lnTo>
                    <a:pt x="2993" y="52947"/>
                  </a:lnTo>
                  <a:lnTo>
                    <a:pt x="11158" y="65055"/>
                  </a:lnTo>
                  <a:lnTo>
                    <a:pt x="23268" y="73211"/>
                  </a:lnTo>
                  <a:lnTo>
                    <a:pt x="38100" y="76200"/>
                  </a:lnTo>
                  <a:lnTo>
                    <a:pt x="52931" y="73211"/>
                  </a:lnTo>
                  <a:lnTo>
                    <a:pt x="65041" y="65055"/>
                  </a:lnTo>
                  <a:lnTo>
                    <a:pt x="73206" y="52947"/>
                  </a:lnTo>
                  <a:lnTo>
                    <a:pt x="73639" y="50800"/>
                  </a:lnTo>
                  <a:lnTo>
                    <a:pt x="38100" y="50800"/>
                  </a:lnTo>
                  <a:lnTo>
                    <a:pt x="38100" y="25400"/>
                  </a:lnTo>
                  <a:lnTo>
                    <a:pt x="73639" y="25400"/>
                  </a:lnTo>
                  <a:lnTo>
                    <a:pt x="73206" y="23252"/>
                  </a:lnTo>
                  <a:lnTo>
                    <a:pt x="65041" y="11144"/>
                  </a:lnTo>
                  <a:lnTo>
                    <a:pt x="52931" y="2988"/>
                  </a:lnTo>
                  <a:lnTo>
                    <a:pt x="38100" y="0"/>
                  </a:lnTo>
                  <a:close/>
                </a:path>
                <a:path w="8350884" h="76200">
                  <a:moveTo>
                    <a:pt x="63500" y="25400"/>
                  </a:moveTo>
                  <a:lnTo>
                    <a:pt x="38100" y="25400"/>
                  </a:lnTo>
                  <a:lnTo>
                    <a:pt x="38100" y="50800"/>
                  </a:lnTo>
                  <a:lnTo>
                    <a:pt x="63500" y="50800"/>
                  </a:lnTo>
                  <a:lnTo>
                    <a:pt x="63500" y="25400"/>
                  </a:lnTo>
                  <a:close/>
                </a:path>
                <a:path w="8350884" h="76200">
                  <a:moveTo>
                    <a:pt x="73639" y="25400"/>
                  </a:moveTo>
                  <a:lnTo>
                    <a:pt x="63500" y="25400"/>
                  </a:lnTo>
                  <a:lnTo>
                    <a:pt x="63500" y="50800"/>
                  </a:lnTo>
                  <a:lnTo>
                    <a:pt x="73639" y="50800"/>
                  </a:lnTo>
                  <a:lnTo>
                    <a:pt x="76200" y="38100"/>
                  </a:lnTo>
                  <a:lnTo>
                    <a:pt x="73639" y="25400"/>
                  </a:lnTo>
                  <a:close/>
                </a:path>
                <a:path w="8350884" h="76200">
                  <a:moveTo>
                    <a:pt x="165100" y="25400"/>
                  </a:moveTo>
                  <a:lnTo>
                    <a:pt x="139700" y="25400"/>
                  </a:lnTo>
                  <a:lnTo>
                    <a:pt x="139700" y="50800"/>
                  </a:lnTo>
                  <a:lnTo>
                    <a:pt x="165100" y="50800"/>
                  </a:lnTo>
                  <a:lnTo>
                    <a:pt x="165100" y="25400"/>
                  </a:lnTo>
                  <a:close/>
                </a:path>
                <a:path w="8350884" h="76200">
                  <a:moveTo>
                    <a:pt x="266700" y="25400"/>
                  </a:moveTo>
                  <a:lnTo>
                    <a:pt x="241300" y="25400"/>
                  </a:lnTo>
                  <a:lnTo>
                    <a:pt x="241300" y="50800"/>
                  </a:lnTo>
                  <a:lnTo>
                    <a:pt x="266700" y="50800"/>
                  </a:lnTo>
                  <a:lnTo>
                    <a:pt x="266700" y="25400"/>
                  </a:lnTo>
                  <a:close/>
                </a:path>
                <a:path w="8350884" h="76200">
                  <a:moveTo>
                    <a:pt x="368300" y="25400"/>
                  </a:moveTo>
                  <a:lnTo>
                    <a:pt x="342900" y="25400"/>
                  </a:lnTo>
                  <a:lnTo>
                    <a:pt x="342900" y="50800"/>
                  </a:lnTo>
                  <a:lnTo>
                    <a:pt x="368300" y="50800"/>
                  </a:lnTo>
                  <a:lnTo>
                    <a:pt x="368300" y="25400"/>
                  </a:lnTo>
                  <a:close/>
                </a:path>
                <a:path w="8350884" h="76200">
                  <a:moveTo>
                    <a:pt x="469900" y="25400"/>
                  </a:moveTo>
                  <a:lnTo>
                    <a:pt x="444500" y="25400"/>
                  </a:lnTo>
                  <a:lnTo>
                    <a:pt x="444500" y="50800"/>
                  </a:lnTo>
                  <a:lnTo>
                    <a:pt x="469900" y="50800"/>
                  </a:lnTo>
                  <a:lnTo>
                    <a:pt x="469900" y="25400"/>
                  </a:lnTo>
                  <a:close/>
                </a:path>
                <a:path w="8350884" h="76200">
                  <a:moveTo>
                    <a:pt x="571500" y="25400"/>
                  </a:moveTo>
                  <a:lnTo>
                    <a:pt x="546100" y="25400"/>
                  </a:lnTo>
                  <a:lnTo>
                    <a:pt x="546100" y="50800"/>
                  </a:lnTo>
                  <a:lnTo>
                    <a:pt x="571500" y="50800"/>
                  </a:lnTo>
                  <a:lnTo>
                    <a:pt x="571500" y="25400"/>
                  </a:lnTo>
                  <a:close/>
                </a:path>
                <a:path w="8350884" h="76200">
                  <a:moveTo>
                    <a:pt x="673100" y="25400"/>
                  </a:moveTo>
                  <a:lnTo>
                    <a:pt x="647700" y="25400"/>
                  </a:lnTo>
                  <a:lnTo>
                    <a:pt x="647700" y="50800"/>
                  </a:lnTo>
                  <a:lnTo>
                    <a:pt x="673100" y="50800"/>
                  </a:lnTo>
                  <a:lnTo>
                    <a:pt x="673100" y="25400"/>
                  </a:lnTo>
                  <a:close/>
                </a:path>
                <a:path w="8350884" h="76200">
                  <a:moveTo>
                    <a:pt x="774700" y="25400"/>
                  </a:moveTo>
                  <a:lnTo>
                    <a:pt x="749300" y="25400"/>
                  </a:lnTo>
                  <a:lnTo>
                    <a:pt x="749300" y="50800"/>
                  </a:lnTo>
                  <a:lnTo>
                    <a:pt x="774700" y="50800"/>
                  </a:lnTo>
                  <a:lnTo>
                    <a:pt x="774700" y="25400"/>
                  </a:lnTo>
                  <a:close/>
                </a:path>
                <a:path w="8350884" h="76200">
                  <a:moveTo>
                    <a:pt x="876300" y="25400"/>
                  </a:moveTo>
                  <a:lnTo>
                    <a:pt x="850900" y="25400"/>
                  </a:lnTo>
                  <a:lnTo>
                    <a:pt x="850900" y="50800"/>
                  </a:lnTo>
                  <a:lnTo>
                    <a:pt x="876300" y="50800"/>
                  </a:lnTo>
                  <a:lnTo>
                    <a:pt x="876300" y="25400"/>
                  </a:lnTo>
                  <a:close/>
                </a:path>
                <a:path w="8350884" h="76200">
                  <a:moveTo>
                    <a:pt x="977900" y="25400"/>
                  </a:moveTo>
                  <a:lnTo>
                    <a:pt x="952500" y="25400"/>
                  </a:lnTo>
                  <a:lnTo>
                    <a:pt x="952500" y="50800"/>
                  </a:lnTo>
                  <a:lnTo>
                    <a:pt x="977900" y="50800"/>
                  </a:lnTo>
                  <a:lnTo>
                    <a:pt x="977900" y="25400"/>
                  </a:lnTo>
                  <a:close/>
                </a:path>
                <a:path w="8350884" h="76200">
                  <a:moveTo>
                    <a:pt x="1079500" y="25400"/>
                  </a:moveTo>
                  <a:lnTo>
                    <a:pt x="1054100" y="25400"/>
                  </a:lnTo>
                  <a:lnTo>
                    <a:pt x="1054100" y="50800"/>
                  </a:lnTo>
                  <a:lnTo>
                    <a:pt x="1079500" y="50800"/>
                  </a:lnTo>
                  <a:lnTo>
                    <a:pt x="1079500" y="25400"/>
                  </a:lnTo>
                  <a:close/>
                </a:path>
                <a:path w="8350884" h="76200">
                  <a:moveTo>
                    <a:pt x="1181100" y="25400"/>
                  </a:moveTo>
                  <a:lnTo>
                    <a:pt x="1155700" y="25400"/>
                  </a:lnTo>
                  <a:lnTo>
                    <a:pt x="1155700" y="50800"/>
                  </a:lnTo>
                  <a:lnTo>
                    <a:pt x="1181100" y="50800"/>
                  </a:lnTo>
                  <a:lnTo>
                    <a:pt x="1181100" y="25400"/>
                  </a:lnTo>
                  <a:close/>
                </a:path>
                <a:path w="8350884" h="76200">
                  <a:moveTo>
                    <a:pt x="1282700" y="25400"/>
                  </a:moveTo>
                  <a:lnTo>
                    <a:pt x="1257300" y="25400"/>
                  </a:lnTo>
                  <a:lnTo>
                    <a:pt x="1257300" y="50800"/>
                  </a:lnTo>
                  <a:lnTo>
                    <a:pt x="1282700" y="50800"/>
                  </a:lnTo>
                  <a:lnTo>
                    <a:pt x="1282700" y="25400"/>
                  </a:lnTo>
                  <a:close/>
                </a:path>
                <a:path w="8350884" h="76200">
                  <a:moveTo>
                    <a:pt x="1384300" y="25400"/>
                  </a:moveTo>
                  <a:lnTo>
                    <a:pt x="1358900" y="25400"/>
                  </a:lnTo>
                  <a:lnTo>
                    <a:pt x="1358900" y="50800"/>
                  </a:lnTo>
                  <a:lnTo>
                    <a:pt x="1384300" y="50800"/>
                  </a:lnTo>
                  <a:lnTo>
                    <a:pt x="1384300" y="25400"/>
                  </a:lnTo>
                  <a:close/>
                </a:path>
                <a:path w="8350884" h="76200">
                  <a:moveTo>
                    <a:pt x="1485900" y="25400"/>
                  </a:moveTo>
                  <a:lnTo>
                    <a:pt x="1460500" y="25400"/>
                  </a:lnTo>
                  <a:lnTo>
                    <a:pt x="1460500" y="50800"/>
                  </a:lnTo>
                  <a:lnTo>
                    <a:pt x="1485900" y="50800"/>
                  </a:lnTo>
                  <a:lnTo>
                    <a:pt x="1485900" y="25400"/>
                  </a:lnTo>
                  <a:close/>
                </a:path>
                <a:path w="8350884" h="76200">
                  <a:moveTo>
                    <a:pt x="1587500" y="25400"/>
                  </a:moveTo>
                  <a:lnTo>
                    <a:pt x="1562100" y="25400"/>
                  </a:lnTo>
                  <a:lnTo>
                    <a:pt x="1562100" y="50800"/>
                  </a:lnTo>
                  <a:lnTo>
                    <a:pt x="1587500" y="50800"/>
                  </a:lnTo>
                  <a:lnTo>
                    <a:pt x="1587500" y="25400"/>
                  </a:lnTo>
                  <a:close/>
                </a:path>
                <a:path w="8350884" h="76200">
                  <a:moveTo>
                    <a:pt x="1689100" y="25400"/>
                  </a:moveTo>
                  <a:lnTo>
                    <a:pt x="1663700" y="25400"/>
                  </a:lnTo>
                  <a:lnTo>
                    <a:pt x="1663700" y="50800"/>
                  </a:lnTo>
                  <a:lnTo>
                    <a:pt x="1689100" y="50800"/>
                  </a:lnTo>
                  <a:lnTo>
                    <a:pt x="1689100" y="25400"/>
                  </a:lnTo>
                  <a:close/>
                </a:path>
                <a:path w="8350884" h="76200">
                  <a:moveTo>
                    <a:pt x="1790700" y="25400"/>
                  </a:moveTo>
                  <a:lnTo>
                    <a:pt x="1765300" y="25400"/>
                  </a:lnTo>
                  <a:lnTo>
                    <a:pt x="1765300" y="50800"/>
                  </a:lnTo>
                  <a:lnTo>
                    <a:pt x="1790700" y="50800"/>
                  </a:lnTo>
                  <a:lnTo>
                    <a:pt x="1790700" y="25400"/>
                  </a:lnTo>
                  <a:close/>
                </a:path>
                <a:path w="8350884" h="76200">
                  <a:moveTo>
                    <a:pt x="1892300" y="25400"/>
                  </a:moveTo>
                  <a:lnTo>
                    <a:pt x="1866900" y="25400"/>
                  </a:lnTo>
                  <a:lnTo>
                    <a:pt x="1866900" y="50800"/>
                  </a:lnTo>
                  <a:lnTo>
                    <a:pt x="1892300" y="50800"/>
                  </a:lnTo>
                  <a:lnTo>
                    <a:pt x="1892300" y="25400"/>
                  </a:lnTo>
                  <a:close/>
                </a:path>
                <a:path w="8350884" h="76200">
                  <a:moveTo>
                    <a:pt x="1993900" y="25400"/>
                  </a:moveTo>
                  <a:lnTo>
                    <a:pt x="1968500" y="25400"/>
                  </a:lnTo>
                  <a:lnTo>
                    <a:pt x="1968500" y="50800"/>
                  </a:lnTo>
                  <a:lnTo>
                    <a:pt x="1993900" y="50800"/>
                  </a:lnTo>
                  <a:lnTo>
                    <a:pt x="1993900" y="25400"/>
                  </a:lnTo>
                  <a:close/>
                </a:path>
                <a:path w="8350884" h="76200">
                  <a:moveTo>
                    <a:pt x="2095500" y="25400"/>
                  </a:moveTo>
                  <a:lnTo>
                    <a:pt x="2070100" y="25400"/>
                  </a:lnTo>
                  <a:lnTo>
                    <a:pt x="2070100" y="50800"/>
                  </a:lnTo>
                  <a:lnTo>
                    <a:pt x="2095500" y="50800"/>
                  </a:lnTo>
                  <a:lnTo>
                    <a:pt x="2095500" y="25400"/>
                  </a:lnTo>
                  <a:close/>
                </a:path>
                <a:path w="8350884" h="76200">
                  <a:moveTo>
                    <a:pt x="2197100" y="25400"/>
                  </a:moveTo>
                  <a:lnTo>
                    <a:pt x="2171700" y="25400"/>
                  </a:lnTo>
                  <a:lnTo>
                    <a:pt x="2171700" y="50800"/>
                  </a:lnTo>
                  <a:lnTo>
                    <a:pt x="2197100" y="50800"/>
                  </a:lnTo>
                  <a:lnTo>
                    <a:pt x="2197100" y="25400"/>
                  </a:lnTo>
                  <a:close/>
                </a:path>
                <a:path w="8350884" h="76200">
                  <a:moveTo>
                    <a:pt x="2298700" y="25400"/>
                  </a:moveTo>
                  <a:lnTo>
                    <a:pt x="2273300" y="25400"/>
                  </a:lnTo>
                  <a:lnTo>
                    <a:pt x="2273300" y="50800"/>
                  </a:lnTo>
                  <a:lnTo>
                    <a:pt x="2298700" y="50800"/>
                  </a:lnTo>
                  <a:lnTo>
                    <a:pt x="2298700" y="25400"/>
                  </a:lnTo>
                  <a:close/>
                </a:path>
                <a:path w="8350884" h="76200">
                  <a:moveTo>
                    <a:pt x="2400300" y="25400"/>
                  </a:moveTo>
                  <a:lnTo>
                    <a:pt x="2374900" y="25400"/>
                  </a:lnTo>
                  <a:lnTo>
                    <a:pt x="2374900" y="50800"/>
                  </a:lnTo>
                  <a:lnTo>
                    <a:pt x="2400300" y="50800"/>
                  </a:lnTo>
                  <a:lnTo>
                    <a:pt x="2400300" y="25400"/>
                  </a:lnTo>
                  <a:close/>
                </a:path>
                <a:path w="8350884" h="76200">
                  <a:moveTo>
                    <a:pt x="2501900" y="25400"/>
                  </a:moveTo>
                  <a:lnTo>
                    <a:pt x="2476500" y="25400"/>
                  </a:lnTo>
                  <a:lnTo>
                    <a:pt x="2476500" y="50800"/>
                  </a:lnTo>
                  <a:lnTo>
                    <a:pt x="2501900" y="50800"/>
                  </a:lnTo>
                  <a:lnTo>
                    <a:pt x="2501900" y="25400"/>
                  </a:lnTo>
                  <a:close/>
                </a:path>
                <a:path w="8350884" h="76200">
                  <a:moveTo>
                    <a:pt x="2603500" y="25400"/>
                  </a:moveTo>
                  <a:lnTo>
                    <a:pt x="2578100" y="25400"/>
                  </a:lnTo>
                  <a:lnTo>
                    <a:pt x="2578100" y="50800"/>
                  </a:lnTo>
                  <a:lnTo>
                    <a:pt x="2603500" y="50800"/>
                  </a:lnTo>
                  <a:lnTo>
                    <a:pt x="2603500" y="25400"/>
                  </a:lnTo>
                  <a:close/>
                </a:path>
                <a:path w="8350884" h="76200">
                  <a:moveTo>
                    <a:pt x="2705100" y="25400"/>
                  </a:moveTo>
                  <a:lnTo>
                    <a:pt x="2679700" y="25400"/>
                  </a:lnTo>
                  <a:lnTo>
                    <a:pt x="2679700" y="50800"/>
                  </a:lnTo>
                  <a:lnTo>
                    <a:pt x="2705100" y="50800"/>
                  </a:lnTo>
                  <a:lnTo>
                    <a:pt x="2705100" y="25400"/>
                  </a:lnTo>
                  <a:close/>
                </a:path>
                <a:path w="8350884" h="76200">
                  <a:moveTo>
                    <a:pt x="2806700" y="25400"/>
                  </a:moveTo>
                  <a:lnTo>
                    <a:pt x="2781300" y="25400"/>
                  </a:lnTo>
                  <a:lnTo>
                    <a:pt x="2781300" y="50800"/>
                  </a:lnTo>
                  <a:lnTo>
                    <a:pt x="2806700" y="50800"/>
                  </a:lnTo>
                  <a:lnTo>
                    <a:pt x="2806700" y="25400"/>
                  </a:lnTo>
                  <a:close/>
                </a:path>
                <a:path w="8350884" h="76200">
                  <a:moveTo>
                    <a:pt x="2908300" y="25400"/>
                  </a:moveTo>
                  <a:lnTo>
                    <a:pt x="2882900" y="25400"/>
                  </a:lnTo>
                  <a:lnTo>
                    <a:pt x="2882900" y="50800"/>
                  </a:lnTo>
                  <a:lnTo>
                    <a:pt x="2908300" y="50800"/>
                  </a:lnTo>
                  <a:lnTo>
                    <a:pt x="2908300" y="25400"/>
                  </a:lnTo>
                  <a:close/>
                </a:path>
                <a:path w="8350884" h="76200">
                  <a:moveTo>
                    <a:pt x="3009900" y="25400"/>
                  </a:moveTo>
                  <a:lnTo>
                    <a:pt x="2984500" y="25400"/>
                  </a:lnTo>
                  <a:lnTo>
                    <a:pt x="2984500" y="50800"/>
                  </a:lnTo>
                  <a:lnTo>
                    <a:pt x="3009900" y="50800"/>
                  </a:lnTo>
                  <a:lnTo>
                    <a:pt x="3009900" y="25400"/>
                  </a:lnTo>
                  <a:close/>
                </a:path>
                <a:path w="8350884" h="76200">
                  <a:moveTo>
                    <a:pt x="3111500" y="25400"/>
                  </a:moveTo>
                  <a:lnTo>
                    <a:pt x="3086100" y="25400"/>
                  </a:lnTo>
                  <a:lnTo>
                    <a:pt x="3086100" y="50800"/>
                  </a:lnTo>
                  <a:lnTo>
                    <a:pt x="3111500" y="50800"/>
                  </a:lnTo>
                  <a:lnTo>
                    <a:pt x="3111500" y="25400"/>
                  </a:lnTo>
                  <a:close/>
                </a:path>
                <a:path w="8350884" h="76200">
                  <a:moveTo>
                    <a:pt x="3213100" y="25400"/>
                  </a:moveTo>
                  <a:lnTo>
                    <a:pt x="3187700" y="25400"/>
                  </a:lnTo>
                  <a:lnTo>
                    <a:pt x="3187700" y="50800"/>
                  </a:lnTo>
                  <a:lnTo>
                    <a:pt x="3213100" y="50800"/>
                  </a:lnTo>
                  <a:lnTo>
                    <a:pt x="3213100" y="25400"/>
                  </a:lnTo>
                  <a:close/>
                </a:path>
                <a:path w="8350884" h="76200">
                  <a:moveTo>
                    <a:pt x="3314700" y="25400"/>
                  </a:moveTo>
                  <a:lnTo>
                    <a:pt x="3289300" y="25400"/>
                  </a:lnTo>
                  <a:lnTo>
                    <a:pt x="3289300" y="50800"/>
                  </a:lnTo>
                  <a:lnTo>
                    <a:pt x="3314700" y="50800"/>
                  </a:lnTo>
                  <a:lnTo>
                    <a:pt x="3314700" y="25400"/>
                  </a:lnTo>
                  <a:close/>
                </a:path>
                <a:path w="8350884" h="76200">
                  <a:moveTo>
                    <a:pt x="3416300" y="25400"/>
                  </a:moveTo>
                  <a:lnTo>
                    <a:pt x="3390900" y="25400"/>
                  </a:lnTo>
                  <a:lnTo>
                    <a:pt x="3390900" y="50800"/>
                  </a:lnTo>
                  <a:lnTo>
                    <a:pt x="3416300" y="50800"/>
                  </a:lnTo>
                  <a:lnTo>
                    <a:pt x="3416300" y="25400"/>
                  </a:lnTo>
                  <a:close/>
                </a:path>
                <a:path w="8350884" h="76200">
                  <a:moveTo>
                    <a:pt x="3517900" y="25400"/>
                  </a:moveTo>
                  <a:lnTo>
                    <a:pt x="3492500" y="25400"/>
                  </a:lnTo>
                  <a:lnTo>
                    <a:pt x="3492500" y="50800"/>
                  </a:lnTo>
                  <a:lnTo>
                    <a:pt x="3517900" y="50800"/>
                  </a:lnTo>
                  <a:lnTo>
                    <a:pt x="3517900" y="25400"/>
                  </a:lnTo>
                  <a:close/>
                </a:path>
                <a:path w="8350884" h="76200">
                  <a:moveTo>
                    <a:pt x="3619500" y="25400"/>
                  </a:moveTo>
                  <a:lnTo>
                    <a:pt x="3594100" y="25400"/>
                  </a:lnTo>
                  <a:lnTo>
                    <a:pt x="3594100" y="50800"/>
                  </a:lnTo>
                  <a:lnTo>
                    <a:pt x="3619500" y="50800"/>
                  </a:lnTo>
                  <a:lnTo>
                    <a:pt x="3619500" y="25400"/>
                  </a:lnTo>
                  <a:close/>
                </a:path>
                <a:path w="8350884" h="76200">
                  <a:moveTo>
                    <a:pt x="3721100" y="25400"/>
                  </a:moveTo>
                  <a:lnTo>
                    <a:pt x="3695700" y="25400"/>
                  </a:lnTo>
                  <a:lnTo>
                    <a:pt x="3695700" y="50800"/>
                  </a:lnTo>
                  <a:lnTo>
                    <a:pt x="3721100" y="50800"/>
                  </a:lnTo>
                  <a:lnTo>
                    <a:pt x="3721100" y="25400"/>
                  </a:lnTo>
                  <a:close/>
                </a:path>
                <a:path w="8350884" h="76200">
                  <a:moveTo>
                    <a:pt x="3822700" y="25400"/>
                  </a:moveTo>
                  <a:lnTo>
                    <a:pt x="3797300" y="25400"/>
                  </a:lnTo>
                  <a:lnTo>
                    <a:pt x="3797300" y="50800"/>
                  </a:lnTo>
                  <a:lnTo>
                    <a:pt x="3822700" y="50800"/>
                  </a:lnTo>
                  <a:lnTo>
                    <a:pt x="3822700" y="25400"/>
                  </a:lnTo>
                  <a:close/>
                </a:path>
                <a:path w="8350884" h="76200">
                  <a:moveTo>
                    <a:pt x="3924300" y="25400"/>
                  </a:moveTo>
                  <a:lnTo>
                    <a:pt x="3898900" y="25400"/>
                  </a:lnTo>
                  <a:lnTo>
                    <a:pt x="3898900" y="50800"/>
                  </a:lnTo>
                  <a:lnTo>
                    <a:pt x="3924300" y="50800"/>
                  </a:lnTo>
                  <a:lnTo>
                    <a:pt x="3924300" y="25400"/>
                  </a:lnTo>
                  <a:close/>
                </a:path>
                <a:path w="8350884" h="76200">
                  <a:moveTo>
                    <a:pt x="4025900" y="25400"/>
                  </a:moveTo>
                  <a:lnTo>
                    <a:pt x="4000500" y="25400"/>
                  </a:lnTo>
                  <a:lnTo>
                    <a:pt x="4000500" y="50800"/>
                  </a:lnTo>
                  <a:lnTo>
                    <a:pt x="4025900" y="50800"/>
                  </a:lnTo>
                  <a:lnTo>
                    <a:pt x="4025900" y="25400"/>
                  </a:lnTo>
                  <a:close/>
                </a:path>
                <a:path w="8350884" h="76200">
                  <a:moveTo>
                    <a:pt x="4127500" y="25400"/>
                  </a:moveTo>
                  <a:lnTo>
                    <a:pt x="4102100" y="25400"/>
                  </a:lnTo>
                  <a:lnTo>
                    <a:pt x="4102100" y="50800"/>
                  </a:lnTo>
                  <a:lnTo>
                    <a:pt x="4127500" y="50800"/>
                  </a:lnTo>
                  <a:lnTo>
                    <a:pt x="4127500" y="25400"/>
                  </a:lnTo>
                  <a:close/>
                </a:path>
                <a:path w="8350884" h="76200">
                  <a:moveTo>
                    <a:pt x="4229100" y="25400"/>
                  </a:moveTo>
                  <a:lnTo>
                    <a:pt x="4203700" y="25400"/>
                  </a:lnTo>
                  <a:lnTo>
                    <a:pt x="4203700" y="50800"/>
                  </a:lnTo>
                  <a:lnTo>
                    <a:pt x="4229100" y="50800"/>
                  </a:lnTo>
                  <a:lnTo>
                    <a:pt x="4229100" y="25400"/>
                  </a:lnTo>
                  <a:close/>
                </a:path>
                <a:path w="8350884" h="76200">
                  <a:moveTo>
                    <a:pt x="4330700" y="25400"/>
                  </a:moveTo>
                  <a:lnTo>
                    <a:pt x="4305300" y="25400"/>
                  </a:lnTo>
                  <a:lnTo>
                    <a:pt x="4305300" y="50800"/>
                  </a:lnTo>
                  <a:lnTo>
                    <a:pt x="4330700" y="50800"/>
                  </a:lnTo>
                  <a:lnTo>
                    <a:pt x="4330700" y="25400"/>
                  </a:lnTo>
                  <a:close/>
                </a:path>
                <a:path w="8350884" h="76200">
                  <a:moveTo>
                    <a:pt x="4432300" y="25400"/>
                  </a:moveTo>
                  <a:lnTo>
                    <a:pt x="4406900" y="25400"/>
                  </a:lnTo>
                  <a:lnTo>
                    <a:pt x="4406900" y="50800"/>
                  </a:lnTo>
                  <a:lnTo>
                    <a:pt x="4432300" y="50800"/>
                  </a:lnTo>
                  <a:lnTo>
                    <a:pt x="4432300" y="25400"/>
                  </a:lnTo>
                  <a:close/>
                </a:path>
                <a:path w="8350884" h="76200">
                  <a:moveTo>
                    <a:pt x="4533900" y="25400"/>
                  </a:moveTo>
                  <a:lnTo>
                    <a:pt x="4508500" y="25400"/>
                  </a:lnTo>
                  <a:lnTo>
                    <a:pt x="4508500" y="50800"/>
                  </a:lnTo>
                  <a:lnTo>
                    <a:pt x="4533900" y="50800"/>
                  </a:lnTo>
                  <a:lnTo>
                    <a:pt x="4533900" y="25400"/>
                  </a:lnTo>
                  <a:close/>
                </a:path>
                <a:path w="8350884" h="76200">
                  <a:moveTo>
                    <a:pt x="4635500" y="25400"/>
                  </a:moveTo>
                  <a:lnTo>
                    <a:pt x="4610100" y="25400"/>
                  </a:lnTo>
                  <a:lnTo>
                    <a:pt x="4610100" y="50800"/>
                  </a:lnTo>
                  <a:lnTo>
                    <a:pt x="4635500" y="50800"/>
                  </a:lnTo>
                  <a:lnTo>
                    <a:pt x="4635500" y="25400"/>
                  </a:lnTo>
                  <a:close/>
                </a:path>
                <a:path w="8350884" h="76200">
                  <a:moveTo>
                    <a:pt x="4737100" y="25400"/>
                  </a:moveTo>
                  <a:lnTo>
                    <a:pt x="4711700" y="25400"/>
                  </a:lnTo>
                  <a:lnTo>
                    <a:pt x="4711700" y="50800"/>
                  </a:lnTo>
                  <a:lnTo>
                    <a:pt x="4737100" y="50800"/>
                  </a:lnTo>
                  <a:lnTo>
                    <a:pt x="4737100" y="25400"/>
                  </a:lnTo>
                  <a:close/>
                </a:path>
                <a:path w="8350884" h="76200">
                  <a:moveTo>
                    <a:pt x="4838700" y="25400"/>
                  </a:moveTo>
                  <a:lnTo>
                    <a:pt x="4813300" y="25400"/>
                  </a:lnTo>
                  <a:lnTo>
                    <a:pt x="4813300" y="50800"/>
                  </a:lnTo>
                  <a:lnTo>
                    <a:pt x="4838700" y="50800"/>
                  </a:lnTo>
                  <a:lnTo>
                    <a:pt x="4838700" y="25400"/>
                  </a:lnTo>
                  <a:close/>
                </a:path>
                <a:path w="8350884" h="76200">
                  <a:moveTo>
                    <a:pt x="4940300" y="25400"/>
                  </a:moveTo>
                  <a:lnTo>
                    <a:pt x="4914900" y="25400"/>
                  </a:lnTo>
                  <a:lnTo>
                    <a:pt x="4914900" y="50800"/>
                  </a:lnTo>
                  <a:lnTo>
                    <a:pt x="4940300" y="50800"/>
                  </a:lnTo>
                  <a:lnTo>
                    <a:pt x="4940300" y="25400"/>
                  </a:lnTo>
                  <a:close/>
                </a:path>
                <a:path w="8350884" h="76200">
                  <a:moveTo>
                    <a:pt x="5041900" y="25400"/>
                  </a:moveTo>
                  <a:lnTo>
                    <a:pt x="5016500" y="25400"/>
                  </a:lnTo>
                  <a:lnTo>
                    <a:pt x="5016500" y="50800"/>
                  </a:lnTo>
                  <a:lnTo>
                    <a:pt x="5041900" y="50800"/>
                  </a:lnTo>
                  <a:lnTo>
                    <a:pt x="5041900" y="25400"/>
                  </a:lnTo>
                  <a:close/>
                </a:path>
                <a:path w="8350884" h="76200">
                  <a:moveTo>
                    <a:pt x="5143500" y="25400"/>
                  </a:moveTo>
                  <a:lnTo>
                    <a:pt x="5118100" y="25400"/>
                  </a:lnTo>
                  <a:lnTo>
                    <a:pt x="5118100" y="50800"/>
                  </a:lnTo>
                  <a:lnTo>
                    <a:pt x="5143500" y="50800"/>
                  </a:lnTo>
                  <a:lnTo>
                    <a:pt x="5143500" y="25400"/>
                  </a:lnTo>
                  <a:close/>
                </a:path>
                <a:path w="8350884" h="76200">
                  <a:moveTo>
                    <a:pt x="5245100" y="25400"/>
                  </a:moveTo>
                  <a:lnTo>
                    <a:pt x="5219700" y="25400"/>
                  </a:lnTo>
                  <a:lnTo>
                    <a:pt x="5219700" y="50800"/>
                  </a:lnTo>
                  <a:lnTo>
                    <a:pt x="5245100" y="50800"/>
                  </a:lnTo>
                  <a:lnTo>
                    <a:pt x="5245100" y="25400"/>
                  </a:lnTo>
                  <a:close/>
                </a:path>
                <a:path w="8350884" h="76200">
                  <a:moveTo>
                    <a:pt x="5346700" y="25400"/>
                  </a:moveTo>
                  <a:lnTo>
                    <a:pt x="5321300" y="25400"/>
                  </a:lnTo>
                  <a:lnTo>
                    <a:pt x="5321300" y="50800"/>
                  </a:lnTo>
                  <a:lnTo>
                    <a:pt x="5346700" y="50800"/>
                  </a:lnTo>
                  <a:lnTo>
                    <a:pt x="5346700" y="25400"/>
                  </a:lnTo>
                  <a:close/>
                </a:path>
                <a:path w="8350884" h="76200">
                  <a:moveTo>
                    <a:pt x="5448300" y="25400"/>
                  </a:moveTo>
                  <a:lnTo>
                    <a:pt x="5422900" y="25400"/>
                  </a:lnTo>
                  <a:lnTo>
                    <a:pt x="5422900" y="50800"/>
                  </a:lnTo>
                  <a:lnTo>
                    <a:pt x="5448300" y="50800"/>
                  </a:lnTo>
                  <a:lnTo>
                    <a:pt x="5448300" y="25400"/>
                  </a:lnTo>
                  <a:close/>
                </a:path>
                <a:path w="8350884" h="76200">
                  <a:moveTo>
                    <a:pt x="5549900" y="25400"/>
                  </a:moveTo>
                  <a:lnTo>
                    <a:pt x="5524500" y="25400"/>
                  </a:lnTo>
                  <a:lnTo>
                    <a:pt x="5524500" y="50800"/>
                  </a:lnTo>
                  <a:lnTo>
                    <a:pt x="5549900" y="50800"/>
                  </a:lnTo>
                  <a:lnTo>
                    <a:pt x="5549900" y="25400"/>
                  </a:lnTo>
                  <a:close/>
                </a:path>
                <a:path w="8350884" h="76200">
                  <a:moveTo>
                    <a:pt x="5651500" y="25400"/>
                  </a:moveTo>
                  <a:lnTo>
                    <a:pt x="5626100" y="25400"/>
                  </a:lnTo>
                  <a:lnTo>
                    <a:pt x="5626100" y="50800"/>
                  </a:lnTo>
                  <a:lnTo>
                    <a:pt x="5651500" y="50800"/>
                  </a:lnTo>
                  <a:lnTo>
                    <a:pt x="5651500" y="25400"/>
                  </a:lnTo>
                  <a:close/>
                </a:path>
                <a:path w="8350884" h="76200">
                  <a:moveTo>
                    <a:pt x="5753100" y="25400"/>
                  </a:moveTo>
                  <a:lnTo>
                    <a:pt x="5727700" y="25400"/>
                  </a:lnTo>
                  <a:lnTo>
                    <a:pt x="5727700" y="50800"/>
                  </a:lnTo>
                  <a:lnTo>
                    <a:pt x="5753100" y="50800"/>
                  </a:lnTo>
                  <a:lnTo>
                    <a:pt x="5753100" y="25400"/>
                  </a:lnTo>
                  <a:close/>
                </a:path>
                <a:path w="8350884" h="76200">
                  <a:moveTo>
                    <a:pt x="5854700" y="25400"/>
                  </a:moveTo>
                  <a:lnTo>
                    <a:pt x="5829300" y="25400"/>
                  </a:lnTo>
                  <a:lnTo>
                    <a:pt x="5829300" y="50800"/>
                  </a:lnTo>
                  <a:lnTo>
                    <a:pt x="5854700" y="50800"/>
                  </a:lnTo>
                  <a:lnTo>
                    <a:pt x="5854700" y="25400"/>
                  </a:lnTo>
                  <a:close/>
                </a:path>
                <a:path w="8350884" h="76200">
                  <a:moveTo>
                    <a:pt x="5956300" y="25400"/>
                  </a:moveTo>
                  <a:lnTo>
                    <a:pt x="5930900" y="25400"/>
                  </a:lnTo>
                  <a:lnTo>
                    <a:pt x="5930900" y="50800"/>
                  </a:lnTo>
                  <a:lnTo>
                    <a:pt x="5956300" y="50800"/>
                  </a:lnTo>
                  <a:lnTo>
                    <a:pt x="5956300" y="25400"/>
                  </a:lnTo>
                  <a:close/>
                </a:path>
                <a:path w="8350884" h="76200">
                  <a:moveTo>
                    <a:pt x="6057900" y="25400"/>
                  </a:moveTo>
                  <a:lnTo>
                    <a:pt x="6032500" y="25400"/>
                  </a:lnTo>
                  <a:lnTo>
                    <a:pt x="6032500" y="50800"/>
                  </a:lnTo>
                  <a:lnTo>
                    <a:pt x="6057900" y="50800"/>
                  </a:lnTo>
                  <a:lnTo>
                    <a:pt x="6057900" y="25400"/>
                  </a:lnTo>
                  <a:close/>
                </a:path>
                <a:path w="8350884" h="76200">
                  <a:moveTo>
                    <a:pt x="6159500" y="25400"/>
                  </a:moveTo>
                  <a:lnTo>
                    <a:pt x="6134100" y="25400"/>
                  </a:lnTo>
                  <a:lnTo>
                    <a:pt x="6134100" y="50800"/>
                  </a:lnTo>
                  <a:lnTo>
                    <a:pt x="6159500" y="50800"/>
                  </a:lnTo>
                  <a:lnTo>
                    <a:pt x="6159500" y="25400"/>
                  </a:lnTo>
                  <a:close/>
                </a:path>
                <a:path w="8350884" h="76200">
                  <a:moveTo>
                    <a:pt x="6261100" y="25400"/>
                  </a:moveTo>
                  <a:lnTo>
                    <a:pt x="6235700" y="25400"/>
                  </a:lnTo>
                  <a:lnTo>
                    <a:pt x="6235700" y="50800"/>
                  </a:lnTo>
                  <a:lnTo>
                    <a:pt x="6261100" y="50800"/>
                  </a:lnTo>
                  <a:lnTo>
                    <a:pt x="6261100" y="25400"/>
                  </a:lnTo>
                  <a:close/>
                </a:path>
                <a:path w="8350884" h="76200">
                  <a:moveTo>
                    <a:pt x="6362700" y="25400"/>
                  </a:moveTo>
                  <a:lnTo>
                    <a:pt x="6337300" y="25400"/>
                  </a:lnTo>
                  <a:lnTo>
                    <a:pt x="6337300" y="50800"/>
                  </a:lnTo>
                  <a:lnTo>
                    <a:pt x="6362700" y="50800"/>
                  </a:lnTo>
                  <a:lnTo>
                    <a:pt x="6362700" y="25400"/>
                  </a:lnTo>
                  <a:close/>
                </a:path>
                <a:path w="8350884" h="76200">
                  <a:moveTo>
                    <a:pt x="6464300" y="25400"/>
                  </a:moveTo>
                  <a:lnTo>
                    <a:pt x="6438900" y="25400"/>
                  </a:lnTo>
                  <a:lnTo>
                    <a:pt x="6438900" y="50800"/>
                  </a:lnTo>
                  <a:lnTo>
                    <a:pt x="6464300" y="50800"/>
                  </a:lnTo>
                  <a:lnTo>
                    <a:pt x="6464300" y="25400"/>
                  </a:lnTo>
                  <a:close/>
                </a:path>
                <a:path w="8350884" h="76200">
                  <a:moveTo>
                    <a:pt x="6565900" y="25400"/>
                  </a:moveTo>
                  <a:lnTo>
                    <a:pt x="6540500" y="25400"/>
                  </a:lnTo>
                  <a:lnTo>
                    <a:pt x="6540500" y="50800"/>
                  </a:lnTo>
                  <a:lnTo>
                    <a:pt x="6565900" y="50800"/>
                  </a:lnTo>
                  <a:lnTo>
                    <a:pt x="6565900" y="25400"/>
                  </a:lnTo>
                  <a:close/>
                </a:path>
                <a:path w="8350884" h="76200">
                  <a:moveTo>
                    <a:pt x="6667500" y="25400"/>
                  </a:moveTo>
                  <a:lnTo>
                    <a:pt x="6642100" y="25400"/>
                  </a:lnTo>
                  <a:lnTo>
                    <a:pt x="6642100" y="50800"/>
                  </a:lnTo>
                  <a:lnTo>
                    <a:pt x="6667500" y="50800"/>
                  </a:lnTo>
                  <a:lnTo>
                    <a:pt x="6667500" y="25400"/>
                  </a:lnTo>
                  <a:close/>
                </a:path>
                <a:path w="8350884" h="76200">
                  <a:moveTo>
                    <a:pt x="6769100" y="25400"/>
                  </a:moveTo>
                  <a:lnTo>
                    <a:pt x="6743700" y="25400"/>
                  </a:lnTo>
                  <a:lnTo>
                    <a:pt x="6743700" y="50800"/>
                  </a:lnTo>
                  <a:lnTo>
                    <a:pt x="6769100" y="50800"/>
                  </a:lnTo>
                  <a:lnTo>
                    <a:pt x="6769100" y="25400"/>
                  </a:lnTo>
                  <a:close/>
                </a:path>
                <a:path w="8350884" h="76200">
                  <a:moveTo>
                    <a:pt x="6870700" y="25400"/>
                  </a:moveTo>
                  <a:lnTo>
                    <a:pt x="6845300" y="25400"/>
                  </a:lnTo>
                  <a:lnTo>
                    <a:pt x="6845300" y="50800"/>
                  </a:lnTo>
                  <a:lnTo>
                    <a:pt x="6870700" y="50800"/>
                  </a:lnTo>
                  <a:lnTo>
                    <a:pt x="6870700" y="25400"/>
                  </a:lnTo>
                  <a:close/>
                </a:path>
                <a:path w="8350884" h="76200">
                  <a:moveTo>
                    <a:pt x="6972300" y="25400"/>
                  </a:moveTo>
                  <a:lnTo>
                    <a:pt x="6946900" y="25400"/>
                  </a:lnTo>
                  <a:lnTo>
                    <a:pt x="6946900" y="50800"/>
                  </a:lnTo>
                  <a:lnTo>
                    <a:pt x="6972300" y="50800"/>
                  </a:lnTo>
                  <a:lnTo>
                    <a:pt x="6972300" y="25400"/>
                  </a:lnTo>
                  <a:close/>
                </a:path>
                <a:path w="8350884" h="76200">
                  <a:moveTo>
                    <a:pt x="7073900" y="25400"/>
                  </a:moveTo>
                  <a:lnTo>
                    <a:pt x="7048500" y="25400"/>
                  </a:lnTo>
                  <a:lnTo>
                    <a:pt x="7048500" y="50800"/>
                  </a:lnTo>
                  <a:lnTo>
                    <a:pt x="7073900" y="50800"/>
                  </a:lnTo>
                  <a:lnTo>
                    <a:pt x="7073900" y="25400"/>
                  </a:lnTo>
                  <a:close/>
                </a:path>
                <a:path w="8350884" h="76200">
                  <a:moveTo>
                    <a:pt x="7175500" y="25400"/>
                  </a:moveTo>
                  <a:lnTo>
                    <a:pt x="7150100" y="25400"/>
                  </a:lnTo>
                  <a:lnTo>
                    <a:pt x="7150100" y="50800"/>
                  </a:lnTo>
                  <a:lnTo>
                    <a:pt x="7175500" y="50800"/>
                  </a:lnTo>
                  <a:lnTo>
                    <a:pt x="7175500" y="25400"/>
                  </a:lnTo>
                  <a:close/>
                </a:path>
                <a:path w="8350884" h="76200">
                  <a:moveTo>
                    <a:pt x="7277100" y="25400"/>
                  </a:moveTo>
                  <a:lnTo>
                    <a:pt x="7251700" y="25400"/>
                  </a:lnTo>
                  <a:lnTo>
                    <a:pt x="7251700" y="50800"/>
                  </a:lnTo>
                  <a:lnTo>
                    <a:pt x="7277100" y="50800"/>
                  </a:lnTo>
                  <a:lnTo>
                    <a:pt x="7277100" y="25400"/>
                  </a:lnTo>
                  <a:close/>
                </a:path>
                <a:path w="8350884" h="76200">
                  <a:moveTo>
                    <a:pt x="7378700" y="25400"/>
                  </a:moveTo>
                  <a:lnTo>
                    <a:pt x="7353300" y="25400"/>
                  </a:lnTo>
                  <a:lnTo>
                    <a:pt x="7353300" y="50800"/>
                  </a:lnTo>
                  <a:lnTo>
                    <a:pt x="7378700" y="50800"/>
                  </a:lnTo>
                  <a:lnTo>
                    <a:pt x="7378700" y="25400"/>
                  </a:lnTo>
                  <a:close/>
                </a:path>
                <a:path w="8350884" h="76200">
                  <a:moveTo>
                    <a:pt x="7480300" y="25400"/>
                  </a:moveTo>
                  <a:lnTo>
                    <a:pt x="7454900" y="25400"/>
                  </a:lnTo>
                  <a:lnTo>
                    <a:pt x="7454900" y="50800"/>
                  </a:lnTo>
                  <a:lnTo>
                    <a:pt x="7480300" y="50800"/>
                  </a:lnTo>
                  <a:lnTo>
                    <a:pt x="7480300" y="25400"/>
                  </a:lnTo>
                  <a:close/>
                </a:path>
                <a:path w="8350884" h="76200">
                  <a:moveTo>
                    <a:pt x="7581900" y="25400"/>
                  </a:moveTo>
                  <a:lnTo>
                    <a:pt x="7556500" y="25400"/>
                  </a:lnTo>
                  <a:lnTo>
                    <a:pt x="7556500" y="50800"/>
                  </a:lnTo>
                  <a:lnTo>
                    <a:pt x="7581900" y="50800"/>
                  </a:lnTo>
                  <a:lnTo>
                    <a:pt x="7581900" y="25400"/>
                  </a:lnTo>
                  <a:close/>
                </a:path>
                <a:path w="8350884" h="76200">
                  <a:moveTo>
                    <a:pt x="7683500" y="25400"/>
                  </a:moveTo>
                  <a:lnTo>
                    <a:pt x="7658100" y="25400"/>
                  </a:lnTo>
                  <a:lnTo>
                    <a:pt x="7658100" y="50800"/>
                  </a:lnTo>
                  <a:lnTo>
                    <a:pt x="7683500" y="50800"/>
                  </a:lnTo>
                  <a:lnTo>
                    <a:pt x="7683500" y="25400"/>
                  </a:lnTo>
                  <a:close/>
                </a:path>
                <a:path w="8350884" h="76200">
                  <a:moveTo>
                    <a:pt x="7785100" y="25400"/>
                  </a:moveTo>
                  <a:lnTo>
                    <a:pt x="7759700" y="25400"/>
                  </a:lnTo>
                  <a:lnTo>
                    <a:pt x="7759700" y="50800"/>
                  </a:lnTo>
                  <a:lnTo>
                    <a:pt x="7785100" y="50800"/>
                  </a:lnTo>
                  <a:lnTo>
                    <a:pt x="7785100" y="25400"/>
                  </a:lnTo>
                  <a:close/>
                </a:path>
                <a:path w="8350884" h="76200">
                  <a:moveTo>
                    <a:pt x="7886700" y="25400"/>
                  </a:moveTo>
                  <a:lnTo>
                    <a:pt x="7861300" y="25400"/>
                  </a:lnTo>
                  <a:lnTo>
                    <a:pt x="7861300" y="50800"/>
                  </a:lnTo>
                  <a:lnTo>
                    <a:pt x="7886700" y="50800"/>
                  </a:lnTo>
                  <a:lnTo>
                    <a:pt x="7886700" y="25400"/>
                  </a:lnTo>
                  <a:close/>
                </a:path>
                <a:path w="8350884" h="76200">
                  <a:moveTo>
                    <a:pt x="7988300" y="25400"/>
                  </a:moveTo>
                  <a:lnTo>
                    <a:pt x="7962900" y="25400"/>
                  </a:lnTo>
                  <a:lnTo>
                    <a:pt x="7962900" y="50800"/>
                  </a:lnTo>
                  <a:lnTo>
                    <a:pt x="7988300" y="50800"/>
                  </a:lnTo>
                  <a:lnTo>
                    <a:pt x="7988300" y="25400"/>
                  </a:lnTo>
                  <a:close/>
                </a:path>
                <a:path w="8350884" h="76200">
                  <a:moveTo>
                    <a:pt x="8089900" y="25400"/>
                  </a:moveTo>
                  <a:lnTo>
                    <a:pt x="8064500" y="25400"/>
                  </a:lnTo>
                  <a:lnTo>
                    <a:pt x="8064500" y="50800"/>
                  </a:lnTo>
                  <a:lnTo>
                    <a:pt x="8089900" y="50800"/>
                  </a:lnTo>
                  <a:lnTo>
                    <a:pt x="8089900" y="25400"/>
                  </a:lnTo>
                  <a:close/>
                </a:path>
                <a:path w="8350884" h="76200">
                  <a:moveTo>
                    <a:pt x="8191500" y="25400"/>
                  </a:moveTo>
                  <a:lnTo>
                    <a:pt x="8166100" y="25400"/>
                  </a:lnTo>
                  <a:lnTo>
                    <a:pt x="8166100" y="50800"/>
                  </a:lnTo>
                  <a:lnTo>
                    <a:pt x="8191500" y="50800"/>
                  </a:lnTo>
                  <a:lnTo>
                    <a:pt x="8191500" y="25400"/>
                  </a:lnTo>
                  <a:close/>
                </a:path>
                <a:path w="8350884" h="76200">
                  <a:moveTo>
                    <a:pt x="8312277" y="0"/>
                  </a:moveTo>
                  <a:lnTo>
                    <a:pt x="8297429" y="2988"/>
                  </a:lnTo>
                  <a:lnTo>
                    <a:pt x="8285321" y="11144"/>
                  </a:lnTo>
                  <a:lnTo>
                    <a:pt x="8277165" y="23252"/>
                  </a:lnTo>
                  <a:lnTo>
                    <a:pt x="8274177" y="38100"/>
                  </a:lnTo>
                  <a:lnTo>
                    <a:pt x="8277165" y="52947"/>
                  </a:lnTo>
                  <a:lnTo>
                    <a:pt x="8285321" y="65055"/>
                  </a:lnTo>
                  <a:lnTo>
                    <a:pt x="8297429" y="73211"/>
                  </a:lnTo>
                  <a:lnTo>
                    <a:pt x="8312277" y="76200"/>
                  </a:lnTo>
                  <a:lnTo>
                    <a:pt x="8327070" y="73211"/>
                  </a:lnTo>
                  <a:lnTo>
                    <a:pt x="8339185" y="65055"/>
                  </a:lnTo>
                  <a:lnTo>
                    <a:pt x="8347370" y="52947"/>
                  </a:lnTo>
                  <a:lnTo>
                    <a:pt x="8347805" y="50800"/>
                  </a:lnTo>
                  <a:lnTo>
                    <a:pt x="8293100" y="50800"/>
                  </a:lnTo>
                  <a:lnTo>
                    <a:pt x="8293100" y="25400"/>
                  </a:lnTo>
                  <a:lnTo>
                    <a:pt x="8347805" y="25400"/>
                  </a:lnTo>
                  <a:lnTo>
                    <a:pt x="8347370" y="23252"/>
                  </a:lnTo>
                  <a:lnTo>
                    <a:pt x="8339185" y="11144"/>
                  </a:lnTo>
                  <a:lnTo>
                    <a:pt x="8327070" y="2988"/>
                  </a:lnTo>
                  <a:lnTo>
                    <a:pt x="8312277" y="0"/>
                  </a:lnTo>
                  <a:close/>
                </a:path>
                <a:path w="8350884" h="76200">
                  <a:moveTo>
                    <a:pt x="8276733" y="25400"/>
                  </a:moveTo>
                  <a:lnTo>
                    <a:pt x="8267700" y="25400"/>
                  </a:lnTo>
                  <a:lnTo>
                    <a:pt x="8267700" y="50800"/>
                  </a:lnTo>
                  <a:lnTo>
                    <a:pt x="8276733" y="50800"/>
                  </a:lnTo>
                  <a:lnTo>
                    <a:pt x="8274177" y="38100"/>
                  </a:lnTo>
                  <a:lnTo>
                    <a:pt x="8276733" y="25400"/>
                  </a:lnTo>
                  <a:close/>
                </a:path>
                <a:path w="8350884" h="76200">
                  <a:moveTo>
                    <a:pt x="8347805" y="25400"/>
                  </a:moveTo>
                  <a:lnTo>
                    <a:pt x="8293100" y="25400"/>
                  </a:lnTo>
                  <a:lnTo>
                    <a:pt x="8293100" y="50800"/>
                  </a:lnTo>
                  <a:lnTo>
                    <a:pt x="8347805" y="50800"/>
                  </a:lnTo>
                  <a:lnTo>
                    <a:pt x="8350377" y="38100"/>
                  </a:lnTo>
                  <a:lnTo>
                    <a:pt x="8347805" y="25400"/>
                  </a:lnTo>
                  <a:close/>
                </a:path>
              </a:pathLst>
            </a:custGeom>
            <a:solidFill>
              <a:srgbClr val="A4A4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34083" y="4206265"/>
              <a:ext cx="976871" cy="35354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28572" y="4194009"/>
              <a:ext cx="784847" cy="422186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459991" y="4232147"/>
              <a:ext cx="875030" cy="251460"/>
            </a:xfrm>
            <a:custGeom>
              <a:avLst/>
              <a:gdLst/>
              <a:ahLst/>
              <a:cxnLst/>
              <a:rect l="l" t="t" r="r" b="b"/>
              <a:pathLst>
                <a:path w="875030" h="251460">
                  <a:moveTo>
                    <a:pt x="874775" y="0"/>
                  </a:moveTo>
                  <a:lnTo>
                    <a:pt x="0" y="0"/>
                  </a:lnTo>
                  <a:lnTo>
                    <a:pt x="0" y="251459"/>
                  </a:lnTo>
                  <a:lnTo>
                    <a:pt x="874775" y="251459"/>
                  </a:lnTo>
                  <a:lnTo>
                    <a:pt x="874775" y="0"/>
                  </a:lnTo>
                  <a:close/>
                </a:path>
              </a:pathLst>
            </a:custGeom>
            <a:solidFill>
              <a:srgbClr val="46B5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1634489" y="4247133"/>
            <a:ext cx="52514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140" dirty="0">
                <a:solidFill>
                  <a:srgbClr val="FFFFFF"/>
                </a:solidFill>
                <a:latin typeface="Century Gothic"/>
                <a:cs typeface="Century Gothic"/>
              </a:rPr>
              <a:t>INPUT</a:t>
            </a:r>
            <a:endParaRPr sz="1200">
              <a:latin typeface="Century Gothic"/>
              <a:cs typeface="Century Gothic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1479803" y="2900172"/>
            <a:ext cx="2848610" cy="1716405"/>
            <a:chOff x="1479803" y="2900172"/>
            <a:chExt cx="2848610" cy="1716405"/>
          </a:xfrm>
        </p:grpSpPr>
        <p:sp>
          <p:nvSpPr>
            <p:cNvPr id="10" name="object 10"/>
            <p:cNvSpPr/>
            <p:nvPr/>
          </p:nvSpPr>
          <p:spPr>
            <a:xfrm>
              <a:off x="1898141" y="3550158"/>
              <a:ext cx="0" cy="682625"/>
            </a:xfrm>
            <a:custGeom>
              <a:avLst/>
              <a:gdLst/>
              <a:ahLst/>
              <a:cxnLst/>
              <a:rect l="l" t="t" r="r" b="b"/>
              <a:pathLst>
                <a:path h="682625">
                  <a:moveTo>
                    <a:pt x="0" y="0"/>
                  </a:moveTo>
                  <a:lnTo>
                    <a:pt x="0" y="682624"/>
                  </a:lnTo>
                </a:path>
              </a:pathLst>
            </a:custGeom>
            <a:ln w="22225">
              <a:solidFill>
                <a:srgbClr val="A4A4A4"/>
              </a:solidFill>
              <a:prstDash val="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9803" y="2900172"/>
              <a:ext cx="886993" cy="736091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517141" y="2937510"/>
              <a:ext cx="763905" cy="612775"/>
            </a:xfrm>
            <a:custGeom>
              <a:avLst/>
              <a:gdLst/>
              <a:ahLst/>
              <a:cxnLst/>
              <a:rect l="l" t="t" r="r" b="b"/>
              <a:pathLst>
                <a:path w="763905" h="612775">
                  <a:moveTo>
                    <a:pt x="707897" y="0"/>
                  </a:moveTo>
                  <a:lnTo>
                    <a:pt x="55626" y="0"/>
                  </a:lnTo>
                  <a:lnTo>
                    <a:pt x="33968" y="4369"/>
                  </a:lnTo>
                  <a:lnTo>
                    <a:pt x="16287" y="16287"/>
                  </a:lnTo>
                  <a:lnTo>
                    <a:pt x="4369" y="33968"/>
                  </a:lnTo>
                  <a:lnTo>
                    <a:pt x="0" y="55625"/>
                  </a:lnTo>
                  <a:lnTo>
                    <a:pt x="0" y="557022"/>
                  </a:lnTo>
                  <a:lnTo>
                    <a:pt x="4369" y="578679"/>
                  </a:lnTo>
                  <a:lnTo>
                    <a:pt x="16287" y="596360"/>
                  </a:lnTo>
                  <a:lnTo>
                    <a:pt x="33968" y="608278"/>
                  </a:lnTo>
                  <a:lnTo>
                    <a:pt x="55626" y="612648"/>
                  </a:lnTo>
                  <a:lnTo>
                    <a:pt x="707897" y="612648"/>
                  </a:lnTo>
                  <a:lnTo>
                    <a:pt x="729555" y="608278"/>
                  </a:lnTo>
                  <a:lnTo>
                    <a:pt x="747236" y="596360"/>
                  </a:lnTo>
                  <a:lnTo>
                    <a:pt x="759154" y="578679"/>
                  </a:lnTo>
                  <a:lnTo>
                    <a:pt x="763524" y="557022"/>
                  </a:lnTo>
                  <a:lnTo>
                    <a:pt x="763524" y="55625"/>
                  </a:lnTo>
                  <a:lnTo>
                    <a:pt x="759154" y="33968"/>
                  </a:lnTo>
                  <a:lnTo>
                    <a:pt x="747236" y="16287"/>
                  </a:lnTo>
                  <a:lnTo>
                    <a:pt x="729555" y="4369"/>
                  </a:lnTo>
                  <a:lnTo>
                    <a:pt x="70789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517141" y="2937510"/>
              <a:ext cx="763905" cy="612775"/>
            </a:xfrm>
            <a:custGeom>
              <a:avLst/>
              <a:gdLst/>
              <a:ahLst/>
              <a:cxnLst/>
              <a:rect l="l" t="t" r="r" b="b"/>
              <a:pathLst>
                <a:path w="763905" h="612775">
                  <a:moveTo>
                    <a:pt x="0" y="55625"/>
                  </a:moveTo>
                  <a:lnTo>
                    <a:pt x="4369" y="33968"/>
                  </a:lnTo>
                  <a:lnTo>
                    <a:pt x="16287" y="16287"/>
                  </a:lnTo>
                  <a:lnTo>
                    <a:pt x="33968" y="4369"/>
                  </a:lnTo>
                  <a:lnTo>
                    <a:pt x="55626" y="0"/>
                  </a:lnTo>
                  <a:lnTo>
                    <a:pt x="707897" y="0"/>
                  </a:lnTo>
                  <a:lnTo>
                    <a:pt x="729555" y="4369"/>
                  </a:lnTo>
                  <a:lnTo>
                    <a:pt x="747236" y="16287"/>
                  </a:lnTo>
                  <a:lnTo>
                    <a:pt x="759154" y="33968"/>
                  </a:lnTo>
                  <a:lnTo>
                    <a:pt x="763524" y="55625"/>
                  </a:lnTo>
                  <a:lnTo>
                    <a:pt x="763524" y="557022"/>
                  </a:lnTo>
                  <a:lnTo>
                    <a:pt x="759154" y="578679"/>
                  </a:lnTo>
                  <a:lnTo>
                    <a:pt x="747236" y="596360"/>
                  </a:lnTo>
                  <a:lnTo>
                    <a:pt x="729555" y="608278"/>
                  </a:lnTo>
                  <a:lnTo>
                    <a:pt x="707897" y="612648"/>
                  </a:lnTo>
                  <a:lnTo>
                    <a:pt x="55626" y="612648"/>
                  </a:lnTo>
                  <a:lnTo>
                    <a:pt x="33968" y="608278"/>
                  </a:lnTo>
                  <a:lnTo>
                    <a:pt x="16287" y="596360"/>
                  </a:lnTo>
                  <a:lnTo>
                    <a:pt x="4369" y="578679"/>
                  </a:lnTo>
                  <a:lnTo>
                    <a:pt x="0" y="557022"/>
                  </a:lnTo>
                  <a:lnTo>
                    <a:pt x="0" y="55625"/>
                  </a:lnTo>
                  <a:close/>
                </a:path>
              </a:pathLst>
            </a:custGeom>
            <a:ln w="22225">
              <a:solidFill>
                <a:srgbClr val="7AA79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720595" y="3098292"/>
              <a:ext cx="353695" cy="289560"/>
            </a:xfrm>
            <a:custGeom>
              <a:avLst/>
              <a:gdLst/>
              <a:ahLst/>
              <a:cxnLst/>
              <a:rect l="l" t="t" r="r" b="b"/>
              <a:pathLst>
                <a:path w="353694" h="289560">
                  <a:moveTo>
                    <a:pt x="194437" y="0"/>
                  </a:moveTo>
                  <a:lnTo>
                    <a:pt x="186690" y="0"/>
                  </a:lnTo>
                  <a:lnTo>
                    <a:pt x="176018" y="1270"/>
                  </a:lnTo>
                  <a:lnTo>
                    <a:pt x="132127" y="21589"/>
                  </a:lnTo>
                  <a:lnTo>
                    <a:pt x="112466" y="64770"/>
                  </a:lnTo>
                  <a:lnTo>
                    <a:pt x="114014" y="80010"/>
                  </a:lnTo>
                  <a:lnTo>
                    <a:pt x="118181" y="93980"/>
                  </a:lnTo>
                  <a:lnTo>
                    <a:pt x="122681" y="104139"/>
                  </a:lnTo>
                  <a:lnTo>
                    <a:pt x="120380" y="121920"/>
                  </a:lnTo>
                  <a:lnTo>
                    <a:pt x="121507" y="132080"/>
                  </a:lnTo>
                  <a:lnTo>
                    <a:pt x="123825" y="138430"/>
                  </a:lnTo>
                  <a:lnTo>
                    <a:pt x="125095" y="139700"/>
                  </a:lnTo>
                  <a:lnTo>
                    <a:pt x="135000" y="153670"/>
                  </a:lnTo>
                  <a:lnTo>
                    <a:pt x="139561" y="165100"/>
                  </a:lnTo>
                  <a:lnTo>
                    <a:pt x="141478" y="182880"/>
                  </a:lnTo>
                  <a:lnTo>
                    <a:pt x="136973" y="200660"/>
                  </a:lnTo>
                  <a:lnTo>
                    <a:pt x="127063" y="212089"/>
                  </a:lnTo>
                  <a:lnTo>
                    <a:pt x="117153" y="218439"/>
                  </a:lnTo>
                  <a:lnTo>
                    <a:pt x="112649" y="219710"/>
                  </a:lnTo>
                  <a:lnTo>
                    <a:pt x="96123" y="226060"/>
                  </a:lnTo>
                  <a:lnTo>
                    <a:pt x="77596" y="237489"/>
                  </a:lnTo>
                  <a:lnTo>
                    <a:pt x="62499" y="255270"/>
                  </a:lnTo>
                  <a:lnTo>
                    <a:pt x="56261" y="281939"/>
                  </a:lnTo>
                  <a:lnTo>
                    <a:pt x="56261" y="289560"/>
                  </a:lnTo>
                  <a:lnTo>
                    <a:pt x="297306" y="289560"/>
                  </a:lnTo>
                  <a:lnTo>
                    <a:pt x="297306" y="281939"/>
                  </a:lnTo>
                  <a:lnTo>
                    <a:pt x="295524" y="274320"/>
                  </a:lnTo>
                  <a:lnTo>
                    <a:pt x="72898" y="274320"/>
                  </a:lnTo>
                  <a:lnTo>
                    <a:pt x="78511" y="259080"/>
                  </a:lnTo>
                  <a:lnTo>
                    <a:pt x="88661" y="248920"/>
                  </a:lnTo>
                  <a:lnTo>
                    <a:pt x="101883" y="241300"/>
                  </a:lnTo>
                  <a:lnTo>
                    <a:pt x="116712" y="234950"/>
                  </a:lnTo>
                  <a:lnTo>
                    <a:pt x="117475" y="234950"/>
                  </a:lnTo>
                  <a:lnTo>
                    <a:pt x="129799" y="229870"/>
                  </a:lnTo>
                  <a:lnTo>
                    <a:pt x="142922" y="219710"/>
                  </a:lnTo>
                  <a:lnTo>
                    <a:pt x="153354" y="204470"/>
                  </a:lnTo>
                  <a:lnTo>
                    <a:pt x="157606" y="182880"/>
                  </a:lnTo>
                  <a:lnTo>
                    <a:pt x="155851" y="165100"/>
                  </a:lnTo>
                  <a:lnTo>
                    <a:pt x="155725" y="163830"/>
                  </a:lnTo>
                  <a:lnTo>
                    <a:pt x="151130" y="149860"/>
                  </a:lnTo>
                  <a:lnTo>
                    <a:pt x="145391" y="139700"/>
                  </a:lnTo>
                  <a:lnTo>
                    <a:pt x="140081" y="133350"/>
                  </a:lnTo>
                  <a:lnTo>
                    <a:pt x="138811" y="132080"/>
                  </a:lnTo>
                  <a:lnTo>
                    <a:pt x="138112" y="130810"/>
                  </a:lnTo>
                  <a:lnTo>
                    <a:pt x="137668" y="130810"/>
                  </a:lnTo>
                  <a:lnTo>
                    <a:pt x="137287" y="129539"/>
                  </a:lnTo>
                  <a:lnTo>
                    <a:pt x="134874" y="123189"/>
                  </a:lnTo>
                  <a:lnTo>
                    <a:pt x="138303" y="107950"/>
                  </a:lnTo>
                  <a:lnTo>
                    <a:pt x="139954" y="101600"/>
                  </a:lnTo>
                  <a:lnTo>
                    <a:pt x="137160" y="97789"/>
                  </a:lnTo>
                  <a:lnTo>
                    <a:pt x="133471" y="88900"/>
                  </a:lnTo>
                  <a:lnTo>
                    <a:pt x="130032" y="77470"/>
                  </a:lnTo>
                  <a:lnTo>
                    <a:pt x="128569" y="66039"/>
                  </a:lnTo>
                  <a:lnTo>
                    <a:pt x="130810" y="54610"/>
                  </a:lnTo>
                  <a:lnTo>
                    <a:pt x="136866" y="41910"/>
                  </a:lnTo>
                  <a:lnTo>
                    <a:pt x="143256" y="34289"/>
                  </a:lnTo>
                  <a:lnTo>
                    <a:pt x="150598" y="27939"/>
                  </a:lnTo>
                  <a:lnTo>
                    <a:pt x="159512" y="24130"/>
                  </a:lnTo>
                  <a:lnTo>
                    <a:pt x="160274" y="24130"/>
                  </a:lnTo>
                  <a:lnTo>
                    <a:pt x="160909" y="22860"/>
                  </a:lnTo>
                  <a:lnTo>
                    <a:pt x="161671" y="22860"/>
                  </a:lnTo>
                  <a:lnTo>
                    <a:pt x="164973" y="21589"/>
                  </a:lnTo>
                  <a:lnTo>
                    <a:pt x="170656" y="19050"/>
                  </a:lnTo>
                  <a:lnTo>
                    <a:pt x="178101" y="17780"/>
                  </a:lnTo>
                  <a:lnTo>
                    <a:pt x="186690" y="16510"/>
                  </a:lnTo>
                  <a:lnTo>
                    <a:pt x="220852" y="16510"/>
                  </a:lnTo>
                  <a:lnTo>
                    <a:pt x="216215" y="11430"/>
                  </a:lnTo>
                  <a:lnTo>
                    <a:pt x="209550" y="6350"/>
                  </a:lnTo>
                  <a:lnTo>
                    <a:pt x="202437" y="2539"/>
                  </a:lnTo>
                  <a:lnTo>
                    <a:pt x="194437" y="0"/>
                  </a:lnTo>
                  <a:close/>
                </a:path>
                <a:path w="353694" h="289560">
                  <a:moveTo>
                    <a:pt x="220852" y="16510"/>
                  </a:moveTo>
                  <a:lnTo>
                    <a:pt x="192659" y="16510"/>
                  </a:lnTo>
                  <a:lnTo>
                    <a:pt x="197612" y="17780"/>
                  </a:lnTo>
                  <a:lnTo>
                    <a:pt x="201676" y="20320"/>
                  </a:lnTo>
                  <a:lnTo>
                    <a:pt x="224014" y="64770"/>
                  </a:lnTo>
                  <a:lnTo>
                    <a:pt x="224583" y="78739"/>
                  </a:lnTo>
                  <a:lnTo>
                    <a:pt x="221986" y="90170"/>
                  </a:lnTo>
                  <a:lnTo>
                    <a:pt x="218567" y="96520"/>
                  </a:lnTo>
                  <a:lnTo>
                    <a:pt x="215773" y="100330"/>
                  </a:lnTo>
                  <a:lnTo>
                    <a:pt x="214884" y="105410"/>
                  </a:lnTo>
                  <a:lnTo>
                    <a:pt x="215900" y="109220"/>
                  </a:lnTo>
                  <a:lnTo>
                    <a:pt x="219075" y="123189"/>
                  </a:lnTo>
                  <a:lnTo>
                    <a:pt x="216408" y="129539"/>
                  </a:lnTo>
                  <a:lnTo>
                    <a:pt x="214503" y="132080"/>
                  </a:lnTo>
                  <a:lnTo>
                    <a:pt x="213487" y="133350"/>
                  </a:lnTo>
                  <a:lnTo>
                    <a:pt x="208176" y="139700"/>
                  </a:lnTo>
                  <a:lnTo>
                    <a:pt x="202437" y="149860"/>
                  </a:lnTo>
                  <a:lnTo>
                    <a:pt x="197842" y="163830"/>
                  </a:lnTo>
                  <a:lnTo>
                    <a:pt x="195961" y="182880"/>
                  </a:lnTo>
                  <a:lnTo>
                    <a:pt x="200213" y="204470"/>
                  </a:lnTo>
                  <a:lnTo>
                    <a:pt x="210645" y="219710"/>
                  </a:lnTo>
                  <a:lnTo>
                    <a:pt x="223768" y="229870"/>
                  </a:lnTo>
                  <a:lnTo>
                    <a:pt x="236093" y="234950"/>
                  </a:lnTo>
                  <a:lnTo>
                    <a:pt x="236855" y="234950"/>
                  </a:lnTo>
                  <a:lnTo>
                    <a:pt x="251684" y="241300"/>
                  </a:lnTo>
                  <a:lnTo>
                    <a:pt x="264906" y="248920"/>
                  </a:lnTo>
                  <a:lnTo>
                    <a:pt x="275056" y="259080"/>
                  </a:lnTo>
                  <a:lnTo>
                    <a:pt x="280670" y="274320"/>
                  </a:lnTo>
                  <a:lnTo>
                    <a:pt x="295524" y="274320"/>
                  </a:lnTo>
                  <a:lnTo>
                    <a:pt x="275970" y="237489"/>
                  </a:lnTo>
                  <a:lnTo>
                    <a:pt x="240919" y="219710"/>
                  </a:lnTo>
                  <a:lnTo>
                    <a:pt x="224252" y="214630"/>
                  </a:lnTo>
                  <a:lnTo>
                    <a:pt x="215693" y="209550"/>
                  </a:lnTo>
                  <a:lnTo>
                    <a:pt x="212540" y="199389"/>
                  </a:lnTo>
                  <a:lnTo>
                    <a:pt x="212090" y="182880"/>
                  </a:lnTo>
                  <a:lnTo>
                    <a:pt x="214006" y="165100"/>
                  </a:lnTo>
                  <a:lnTo>
                    <a:pt x="218567" y="153670"/>
                  </a:lnTo>
                  <a:lnTo>
                    <a:pt x="228473" y="139700"/>
                  </a:lnTo>
                  <a:lnTo>
                    <a:pt x="233807" y="134620"/>
                  </a:lnTo>
                  <a:lnTo>
                    <a:pt x="235902" y="129539"/>
                  </a:lnTo>
                  <a:lnTo>
                    <a:pt x="235290" y="123189"/>
                  </a:lnTo>
                  <a:lnTo>
                    <a:pt x="235167" y="121920"/>
                  </a:lnTo>
                  <a:lnTo>
                    <a:pt x="235045" y="120650"/>
                  </a:lnTo>
                  <a:lnTo>
                    <a:pt x="231521" y="105410"/>
                  </a:lnTo>
                  <a:lnTo>
                    <a:pt x="237950" y="92710"/>
                  </a:lnTo>
                  <a:lnTo>
                    <a:pt x="240855" y="77470"/>
                  </a:lnTo>
                  <a:lnTo>
                    <a:pt x="239477" y="59689"/>
                  </a:lnTo>
                  <a:lnTo>
                    <a:pt x="239379" y="58420"/>
                  </a:lnTo>
                  <a:lnTo>
                    <a:pt x="232664" y="38100"/>
                  </a:lnTo>
                  <a:lnTo>
                    <a:pt x="227355" y="26670"/>
                  </a:lnTo>
                  <a:lnTo>
                    <a:pt x="222011" y="17780"/>
                  </a:lnTo>
                  <a:lnTo>
                    <a:pt x="220852" y="16510"/>
                  </a:lnTo>
                  <a:close/>
                </a:path>
                <a:path w="353694" h="289560">
                  <a:moveTo>
                    <a:pt x="93599" y="33020"/>
                  </a:moveTo>
                  <a:lnTo>
                    <a:pt x="79734" y="33020"/>
                  </a:lnTo>
                  <a:lnTo>
                    <a:pt x="72024" y="35560"/>
                  </a:lnTo>
                  <a:lnTo>
                    <a:pt x="65672" y="36830"/>
                  </a:lnTo>
                  <a:lnTo>
                    <a:pt x="34925" y="69850"/>
                  </a:lnTo>
                  <a:lnTo>
                    <a:pt x="32188" y="82550"/>
                  </a:lnTo>
                  <a:lnTo>
                    <a:pt x="33171" y="92710"/>
                  </a:lnTo>
                  <a:lnTo>
                    <a:pt x="33294" y="93980"/>
                  </a:lnTo>
                  <a:lnTo>
                    <a:pt x="33416" y="95250"/>
                  </a:lnTo>
                  <a:lnTo>
                    <a:pt x="36764" y="105410"/>
                  </a:lnTo>
                  <a:lnTo>
                    <a:pt x="40386" y="114300"/>
                  </a:lnTo>
                  <a:lnTo>
                    <a:pt x="38540" y="127000"/>
                  </a:lnTo>
                  <a:lnTo>
                    <a:pt x="39433" y="135889"/>
                  </a:lnTo>
                  <a:lnTo>
                    <a:pt x="41278" y="139700"/>
                  </a:lnTo>
                  <a:lnTo>
                    <a:pt x="45392" y="146050"/>
                  </a:lnTo>
                  <a:lnTo>
                    <a:pt x="48625" y="152400"/>
                  </a:lnTo>
                  <a:lnTo>
                    <a:pt x="51167" y="161289"/>
                  </a:lnTo>
                  <a:lnTo>
                    <a:pt x="52197" y="173989"/>
                  </a:lnTo>
                  <a:lnTo>
                    <a:pt x="49379" y="187960"/>
                  </a:lnTo>
                  <a:lnTo>
                    <a:pt x="43180" y="196850"/>
                  </a:lnTo>
                  <a:lnTo>
                    <a:pt x="36980" y="200660"/>
                  </a:lnTo>
                  <a:lnTo>
                    <a:pt x="22663" y="207010"/>
                  </a:lnTo>
                  <a:lnTo>
                    <a:pt x="11604" y="215900"/>
                  </a:lnTo>
                  <a:lnTo>
                    <a:pt x="3284" y="229870"/>
                  </a:lnTo>
                  <a:lnTo>
                    <a:pt x="0" y="250189"/>
                  </a:lnTo>
                  <a:lnTo>
                    <a:pt x="0" y="257810"/>
                  </a:lnTo>
                  <a:lnTo>
                    <a:pt x="43815" y="257810"/>
                  </a:lnTo>
                  <a:lnTo>
                    <a:pt x="45847" y="251460"/>
                  </a:lnTo>
                  <a:lnTo>
                    <a:pt x="48260" y="246380"/>
                  </a:lnTo>
                  <a:lnTo>
                    <a:pt x="51435" y="241300"/>
                  </a:lnTo>
                  <a:lnTo>
                    <a:pt x="16637" y="241300"/>
                  </a:lnTo>
                  <a:lnTo>
                    <a:pt x="19681" y="232410"/>
                  </a:lnTo>
                  <a:lnTo>
                    <a:pt x="24796" y="224789"/>
                  </a:lnTo>
                  <a:lnTo>
                    <a:pt x="31388" y="220980"/>
                  </a:lnTo>
                  <a:lnTo>
                    <a:pt x="38862" y="217170"/>
                  </a:lnTo>
                  <a:lnTo>
                    <a:pt x="48000" y="213360"/>
                  </a:lnTo>
                  <a:lnTo>
                    <a:pt x="57578" y="204470"/>
                  </a:lnTo>
                  <a:lnTo>
                    <a:pt x="65133" y="191770"/>
                  </a:lnTo>
                  <a:lnTo>
                    <a:pt x="68199" y="173989"/>
                  </a:lnTo>
                  <a:lnTo>
                    <a:pt x="66861" y="158750"/>
                  </a:lnTo>
                  <a:lnTo>
                    <a:pt x="63595" y="146050"/>
                  </a:lnTo>
                  <a:lnTo>
                    <a:pt x="59519" y="138430"/>
                  </a:lnTo>
                  <a:lnTo>
                    <a:pt x="55245" y="132080"/>
                  </a:lnTo>
                  <a:lnTo>
                    <a:pt x="55118" y="132080"/>
                  </a:lnTo>
                  <a:lnTo>
                    <a:pt x="54737" y="130810"/>
                  </a:lnTo>
                  <a:lnTo>
                    <a:pt x="53721" y="127000"/>
                  </a:lnTo>
                  <a:lnTo>
                    <a:pt x="56006" y="118110"/>
                  </a:lnTo>
                  <a:lnTo>
                    <a:pt x="56768" y="114300"/>
                  </a:lnTo>
                  <a:lnTo>
                    <a:pt x="56261" y="110489"/>
                  </a:lnTo>
                  <a:lnTo>
                    <a:pt x="54737" y="106680"/>
                  </a:lnTo>
                  <a:lnTo>
                    <a:pt x="52016" y="100330"/>
                  </a:lnTo>
                  <a:lnTo>
                    <a:pt x="49450" y="92710"/>
                  </a:lnTo>
                  <a:lnTo>
                    <a:pt x="67691" y="54610"/>
                  </a:lnTo>
                  <a:lnTo>
                    <a:pt x="69215" y="53339"/>
                  </a:lnTo>
                  <a:lnTo>
                    <a:pt x="79883" y="48260"/>
                  </a:lnTo>
                  <a:lnTo>
                    <a:pt x="98933" y="48260"/>
                  </a:lnTo>
                  <a:lnTo>
                    <a:pt x="99822" y="45720"/>
                  </a:lnTo>
                  <a:lnTo>
                    <a:pt x="100965" y="43180"/>
                  </a:lnTo>
                  <a:lnTo>
                    <a:pt x="101854" y="40639"/>
                  </a:lnTo>
                  <a:lnTo>
                    <a:pt x="102997" y="38100"/>
                  </a:lnTo>
                  <a:lnTo>
                    <a:pt x="104012" y="35560"/>
                  </a:lnTo>
                  <a:lnTo>
                    <a:pt x="98933" y="34289"/>
                  </a:lnTo>
                  <a:lnTo>
                    <a:pt x="93599" y="33020"/>
                  </a:lnTo>
                  <a:close/>
                </a:path>
                <a:path w="353694" h="289560">
                  <a:moveTo>
                    <a:pt x="305668" y="48260"/>
                  </a:moveTo>
                  <a:lnTo>
                    <a:pt x="273685" y="48260"/>
                  </a:lnTo>
                  <a:lnTo>
                    <a:pt x="284353" y="53339"/>
                  </a:lnTo>
                  <a:lnTo>
                    <a:pt x="285877" y="54610"/>
                  </a:lnTo>
                  <a:lnTo>
                    <a:pt x="305278" y="83820"/>
                  </a:lnTo>
                  <a:lnTo>
                    <a:pt x="304117" y="92710"/>
                  </a:lnTo>
                  <a:lnTo>
                    <a:pt x="301551" y="100330"/>
                  </a:lnTo>
                  <a:lnTo>
                    <a:pt x="298831" y="106680"/>
                  </a:lnTo>
                  <a:lnTo>
                    <a:pt x="297306" y="110489"/>
                  </a:lnTo>
                  <a:lnTo>
                    <a:pt x="296799" y="114300"/>
                  </a:lnTo>
                  <a:lnTo>
                    <a:pt x="297561" y="118110"/>
                  </a:lnTo>
                  <a:lnTo>
                    <a:pt x="299847" y="127000"/>
                  </a:lnTo>
                  <a:lnTo>
                    <a:pt x="298831" y="130810"/>
                  </a:lnTo>
                  <a:lnTo>
                    <a:pt x="298450" y="132080"/>
                  </a:lnTo>
                  <a:lnTo>
                    <a:pt x="293995" y="138430"/>
                  </a:lnTo>
                  <a:lnTo>
                    <a:pt x="289925" y="146050"/>
                  </a:lnTo>
                  <a:lnTo>
                    <a:pt x="286688" y="158750"/>
                  </a:lnTo>
                  <a:lnTo>
                    <a:pt x="285369" y="173989"/>
                  </a:lnTo>
                  <a:lnTo>
                    <a:pt x="288434" y="191770"/>
                  </a:lnTo>
                  <a:lnTo>
                    <a:pt x="295989" y="204470"/>
                  </a:lnTo>
                  <a:lnTo>
                    <a:pt x="305567" y="213360"/>
                  </a:lnTo>
                  <a:lnTo>
                    <a:pt x="314706" y="217170"/>
                  </a:lnTo>
                  <a:lnTo>
                    <a:pt x="322179" y="220980"/>
                  </a:lnTo>
                  <a:lnTo>
                    <a:pt x="328771" y="224789"/>
                  </a:lnTo>
                  <a:lnTo>
                    <a:pt x="333886" y="232410"/>
                  </a:lnTo>
                  <a:lnTo>
                    <a:pt x="336931" y="241300"/>
                  </a:lnTo>
                  <a:lnTo>
                    <a:pt x="302133" y="241300"/>
                  </a:lnTo>
                  <a:lnTo>
                    <a:pt x="305181" y="246380"/>
                  </a:lnTo>
                  <a:lnTo>
                    <a:pt x="307721" y="251460"/>
                  </a:lnTo>
                  <a:lnTo>
                    <a:pt x="309753" y="257810"/>
                  </a:lnTo>
                  <a:lnTo>
                    <a:pt x="353568" y="257810"/>
                  </a:lnTo>
                  <a:lnTo>
                    <a:pt x="353568" y="250189"/>
                  </a:lnTo>
                  <a:lnTo>
                    <a:pt x="350301" y="229870"/>
                  </a:lnTo>
                  <a:lnTo>
                    <a:pt x="342011" y="215900"/>
                  </a:lnTo>
                  <a:lnTo>
                    <a:pt x="330958" y="207010"/>
                  </a:lnTo>
                  <a:lnTo>
                    <a:pt x="319405" y="201930"/>
                  </a:lnTo>
                  <a:lnTo>
                    <a:pt x="309052" y="199389"/>
                  </a:lnTo>
                  <a:lnTo>
                    <a:pt x="303736" y="195580"/>
                  </a:lnTo>
                  <a:lnTo>
                    <a:pt x="301777" y="187960"/>
                  </a:lnTo>
                  <a:lnTo>
                    <a:pt x="301498" y="173989"/>
                  </a:lnTo>
                  <a:lnTo>
                    <a:pt x="302508" y="161289"/>
                  </a:lnTo>
                  <a:lnTo>
                    <a:pt x="305006" y="152400"/>
                  </a:lnTo>
                  <a:lnTo>
                    <a:pt x="308195" y="146050"/>
                  </a:lnTo>
                  <a:lnTo>
                    <a:pt x="311277" y="140970"/>
                  </a:lnTo>
                  <a:lnTo>
                    <a:pt x="315235" y="137160"/>
                  </a:lnTo>
                  <a:lnTo>
                    <a:pt x="316753" y="132080"/>
                  </a:lnTo>
                  <a:lnTo>
                    <a:pt x="316009" y="125730"/>
                  </a:lnTo>
                  <a:lnTo>
                    <a:pt x="313181" y="114300"/>
                  </a:lnTo>
                  <a:lnTo>
                    <a:pt x="316803" y="105410"/>
                  </a:lnTo>
                  <a:lnTo>
                    <a:pt x="320151" y="95250"/>
                  </a:lnTo>
                  <a:lnTo>
                    <a:pt x="321256" y="83820"/>
                  </a:lnTo>
                  <a:lnTo>
                    <a:pt x="321379" y="82550"/>
                  </a:lnTo>
                  <a:lnTo>
                    <a:pt x="318643" y="69850"/>
                  </a:lnTo>
                  <a:lnTo>
                    <a:pt x="312963" y="58420"/>
                  </a:lnTo>
                  <a:lnTo>
                    <a:pt x="307308" y="49530"/>
                  </a:lnTo>
                  <a:lnTo>
                    <a:pt x="305668" y="48260"/>
                  </a:lnTo>
                  <a:close/>
                </a:path>
                <a:path w="353694" h="289560">
                  <a:moveTo>
                    <a:pt x="137414" y="129539"/>
                  </a:moveTo>
                  <a:lnTo>
                    <a:pt x="137668" y="130810"/>
                  </a:lnTo>
                  <a:lnTo>
                    <a:pt x="138112" y="130810"/>
                  </a:lnTo>
                  <a:lnTo>
                    <a:pt x="137414" y="129539"/>
                  </a:lnTo>
                  <a:close/>
                </a:path>
                <a:path w="353694" h="289560">
                  <a:moveTo>
                    <a:pt x="273833" y="33020"/>
                  </a:moveTo>
                  <a:lnTo>
                    <a:pt x="259842" y="33020"/>
                  </a:lnTo>
                  <a:lnTo>
                    <a:pt x="254254" y="34289"/>
                  </a:lnTo>
                  <a:lnTo>
                    <a:pt x="249047" y="35560"/>
                  </a:lnTo>
                  <a:lnTo>
                    <a:pt x="251206" y="41910"/>
                  </a:lnTo>
                  <a:lnTo>
                    <a:pt x="252856" y="46989"/>
                  </a:lnTo>
                  <a:lnTo>
                    <a:pt x="254127" y="52070"/>
                  </a:lnTo>
                  <a:lnTo>
                    <a:pt x="254381" y="50800"/>
                  </a:lnTo>
                  <a:lnTo>
                    <a:pt x="254762" y="50800"/>
                  </a:lnTo>
                  <a:lnTo>
                    <a:pt x="257429" y="49530"/>
                  </a:lnTo>
                  <a:lnTo>
                    <a:pt x="261112" y="48260"/>
                  </a:lnTo>
                  <a:lnTo>
                    <a:pt x="305668" y="48260"/>
                  </a:lnTo>
                  <a:lnTo>
                    <a:pt x="300747" y="44450"/>
                  </a:lnTo>
                  <a:lnTo>
                    <a:pt x="292354" y="39370"/>
                  </a:lnTo>
                  <a:lnTo>
                    <a:pt x="287895" y="36830"/>
                  </a:lnTo>
                  <a:lnTo>
                    <a:pt x="281543" y="35560"/>
                  </a:lnTo>
                  <a:lnTo>
                    <a:pt x="273833" y="33020"/>
                  </a:lnTo>
                  <a:close/>
                </a:path>
                <a:path w="353694" h="289560">
                  <a:moveTo>
                    <a:pt x="98933" y="48260"/>
                  </a:moveTo>
                  <a:lnTo>
                    <a:pt x="92202" y="48260"/>
                  </a:lnTo>
                  <a:lnTo>
                    <a:pt x="95631" y="49530"/>
                  </a:lnTo>
                  <a:lnTo>
                    <a:pt x="98298" y="50800"/>
                  </a:lnTo>
                  <a:lnTo>
                    <a:pt x="98933" y="48260"/>
                  </a:lnTo>
                  <a:close/>
                </a:path>
              </a:pathLst>
            </a:custGeom>
            <a:solidFill>
              <a:srgbClr val="5F5F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284219" y="4206265"/>
              <a:ext cx="1043952" cy="353542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284219" y="4194009"/>
              <a:ext cx="1043952" cy="422186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3310128" y="4232147"/>
            <a:ext cx="942340" cy="251460"/>
          </a:xfrm>
          <a:prstGeom prst="rect">
            <a:avLst/>
          </a:prstGeom>
          <a:solidFill>
            <a:srgbClr val="0A976C"/>
          </a:solidFill>
        </p:spPr>
        <p:txBody>
          <a:bodyPr vert="horz" wrap="square" lIns="0" tIns="27305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215"/>
              </a:spcBef>
            </a:pPr>
            <a:r>
              <a:rPr sz="1200" b="1" spc="95" dirty="0">
                <a:solidFill>
                  <a:srgbClr val="FFFFFF"/>
                </a:solidFill>
                <a:latin typeface="Century Gothic"/>
                <a:cs typeface="Century Gothic"/>
              </a:rPr>
              <a:t>PROCESS</a:t>
            </a:r>
            <a:endParaRPr sz="1200">
              <a:latin typeface="Century Gothic"/>
              <a:cs typeface="Century Gothic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3364991" y="2900172"/>
            <a:ext cx="2816860" cy="1716405"/>
            <a:chOff x="3364991" y="2900172"/>
            <a:chExt cx="2816860" cy="1716405"/>
          </a:xfrm>
        </p:grpSpPr>
        <p:sp>
          <p:nvSpPr>
            <p:cNvPr id="19" name="object 19"/>
            <p:cNvSpPr/>
            <p:nvPr/>
          </p:nvSpPr>
          <p:spPr>
            <a:xfrm>
              <a:off x="3781805" y="3550158"/>
              <a:ext cx="1905" cy="682625"/>
            </a:xfrm>
            <a:custGeom>
              <a:avLst/>
              <a:gdLst/>
              <a:ahLst/>
              <a:cxnLst/>
              <a:rect l="l" t="t" r="r" b="b"/>
              <a:pathLst>
                <a:path w="1904" h="682625">
                  <a:moveTo>
                    <a:pt x="1524" y="0"/>
                  </a:moveTo>
                  <a:lnTo>
                    <a:pt x="0" y="682624"/>
                  </a:lnTo>
                </a:path>
              </a:pathLst>
            </a:custGeom>
            <a:ln w="22225">
              <a:solidFill>
                <a:srgbClr val="A4A4A4"/>
              </a:solidFill>
              <a:prstDash val="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364991" y="2900172"/>
              <a:ext cx="886993" cy="736091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3402329" y="2937510"/>
              <a:ext cx="763905" cy="612775"/>
            </a:xfrm>
            <a:custGeom>
              <a:avLst/>
              <a:gdLst/>
              <a:ahLst/>
              <a:cxnLst/>
              <a:rect l="l" t="t" r="r" b="b"/>
              <a:pathLst>
                <a:path w="763904" h="612775">
                  <a:moveTo>
                    <a:pt x="707898" y="0"/>
                  </a:moveTo>
                  <a:lnTo>
                    <a:pt x="55625" y="0"/>
                  </a:lnTo>
                  <a:lnTo>
                    <a:pt x="33968" y="4369"/>
                  </a:lnTo>
                  <a:lnTo>
                    <a:pt x="16287" y="16287"/>
                  </a:lnTo>
                  <a:lnTo>
                    <a:pt x="4369" y="33968"/>
                  </a:lnTo>
                  <a:lnTo>
                    <a:pt x="0" y="55625"/>
                  </a:lnTo>
                  <a:lnTo>
                    <a:pt x="0" y="557022"/>
                  </a:lnTo>
                  <a:lnTo>
                    <a:pt x="4369" y="578679"/>
                  </a:lnTo>
                  <a:lnTo>
                    <a:pt x="16287" y="596360"/>
                  </a:lnTo>
                  <a:lnTo>
                    <a:pt x="33968" y="608278"/>
                  </a:lnTo>
                  <a:lnTo>
                    <a:pt x="55625" y="612648"/>
                  </a:lnTo>
                  <a:lnTo>
                    <a:pt x="707898" y="612648"/>
                  </a:lnTo>
                  <a:lnTo>
                    <a:pt x="729555" y="608278"/>
                  </a:lnTo>
                  <a:lnTo>
                    <a:pt x="747236" y="596360"/>
                  </a:lnTo>
                  <a:lnTo>
                    <a:pt x="759154" y="578679"/>
                  </a:lnTo>
                  <a:lnTo>
                    <a:pt x="763524" y="557022"/>
                  </a:lnTo>
                  <a:lnTo>
                    <a:pt x="763524" y="55625"/>
                  </a:lnTo>
                  <a:lnTo>
                    <a:pt x="759154" y="33968"/>
                  </a:lnTo>
                  <a:lnTo>
                    <a:pt x="747236" y="16287"/>
                  </a:lnTo>
                  <a:lnTo>
                    <a:pt x="729555" y="4369"/>
                  </a:lnTo>
                  <a:lnTo>
                    <a:pt x="70789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3402329" y="2937510"/>
              <a:ext cx="763905" cy="612775"/>
            </a:xfrm>
            <a:custGeom>
              <a:avLst/>
              <a:gdLst/>
              <a:ahLst/>
              <a:cxnLst/>
              <a:rect l="l" t="t" r="r" b="b"/>
              <a:pathLst>
                <a:path w="763904" h="612775">
                  <a:moveTo>
                    <a:pt x="0" y="55625"/>
                  </a:moveTo>
                  <a:lnTo>
                    <a:pt x="4369" y="33968"/>
                  </a:lnTo>
                  <a:lnTo>
                    <a:pt x="16287" y="16287"/>
                  </a:lnTo>
                  <a:lnTo>
                    <a:pt x="33968" y="4369"/>
                  </a:lnTo>
                  <a:lnTo>
                    <a:pt x="55625" y="0"/>
                  </a:lnTo>
                  <a:lnTo>
                    <a:pt x="707898" y="0"/>
                  </a:lnTo>
                  <a:lnTo>
                    <a:pt x="729555" y="4369"/>
                  </a:lnTo>
                  <a:lnTo>
                    <a:pt x="747236" y="16287"/>
                  </a:lnTo>
                  <a:lnTo>
                    <a:pt x="759154" y="33968"/>
                  </a:lnTo>
                  <a:lnTo>
                    <a:pt x="763524" y="55625"/>
                  </a:lnTo>
                  <a:lnTo>
                    <a:pt x="763524" y="557022"/>
                  </a:lnTo>
                  <a:lnTo>
                    <a:pt x="759154" y="578679"/>
                  </a:lnTo>
                  <a:lnTo>
                    <a:pt x="747236" y="596360"/>
                  </a:lnTo>
                  <a:lnTo>
                    <a:pt x="729555" y="608278"/>
                  </a:lnTo>
                  <a:lnTo>
                    <a:pt x="707898" y="612648"/>
                  </a:lnTo>
                  <a:lnTo>
                    <a:pt x="55625" y="612648"/>
                  </a:lnTo>
                  <a:lnTo>
                    <a:pt x="33968" y="608278"/>
                  </a:lnTo>
                  <a:lnTo>
                    <a:pt x="16287" y="596360"/>
                  </a:lnTo>
                  <a:lnTo>
                    <a:pt x="4369" y="578679"/>
                  </a:lnTo>
                  <a:lnTo>
                    <a:pt x="0" y="557022"/>
                  </a:lnTo>
                  <a:lnTo>
                    <a:pt x="0" y="55625"/>
                  </a:lnTo>
                  <a:close/>
                </a:path>
              </a:pathLst>
            </a:custGeom>
            <a:ln w="22225">
              <a:solidFill>
                <a:srgbClr val="93B6D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3605783" y="3083052"/>
              <a:ext cx="353695" cy="321945"/>
            </a:xfrm>
            <a:custGeom>
              <a:avLst/>
              <a:gdLst/>
              <a:ahLst/>
              <a:cxnLst/>
              <a:rect l="l" t="t" r="r" b="b"/>
              <a:pathLst>
                <a:path w="353695" h="321945">
                  <a:moveTo>
                    <a:pt x="157099" y="289433"/>
                  </a:moveTo>
                  <a:lnTo>
                    <a:pt x="148208" y="289433"/>
                  </a:lnTo>
                  <a:lnTo>
                    <a:pt x="144652" y="292988"/>
                  </a:lnTo>
                  <a:lnTo>
                    <a:pt x="144652" y="318008"/>
                  </a:lnTo>
                  <a:lnTo>
                    <a:pt x="148208" y="321563"/>
                  </a:lnTo>
                  <a:lnTo>
                    <a:pt x="157099" y="321563"/>
                  </a:lnTo>
                  <a:lnTo>
                    <a:pt x="160654" y="318008"/>
                  </a:lnTo>
                  <a:lnTo>
                    <a:pt x="160654" y="292988"/>
                  </a:lnTo>
                  <a:lnTo>
                    <a:pt x="157099" y="289433"/>
                  </a:lnTo>
                  <a:close/>
                </a:path>
                <a:path w="353695" h="321945">
                  <a:moveTo>
                    <a:pt x="269620" y="289433"/>
                  </a:moveTo>
                  <a:lnTo>
                    <a:pt x="260730" y="289433"/>
                  </a:lnTo>
                  <a:lnTo>
                    <a:pt x="257175" y="292988"/>
                  </a:lnTo>
                  <a:lnTo>
                    <a:pt x="257175" y="318008"/>
                  </a:lnTo>
                  <a:lnTo>
                    <a:pt x="260730" y="321563"/>
                  </a:lnTo>
                  <a:lnTo>
                    <a:pt x="269620" y="321563"/>
                  </a:lnTo>
                  <a:lnTo>
                    <a:pt x="273176" y="318008"/>
                  </a:lnTo>
                  <a:lnTo>
                    <a:pt x="273176" y="292988"/>
                  </a:lnTo>
                  <a:lnTo>
                    <a:pt x="269620" y="289433"/>
                  </a:lnTo>
                  <a:close/>
                </a:path>
                <a:path w="353695" h="321945">
                  <a:moveTo>
                    <a:pt x="346328" y="64262"/>
                  </a:moveTo>
                  <a:lnTo>
                    <a:pt x="71500" y="64262"/>
                  </a:lnTo>
                  <a:lnTo>
                    <a:pt x="64262" y="71500"/>
                  </a:lnTo>
                  <a:lnTo>
                    <a:pt x="64262" y="298323"/>
                  </a:lnTo>
                  <a:lnTo>
                    <a:pt x="71500" y="305435"/>
                  </a:lnTo>
                  <a:lnTo>
                    <a:pt x="124967" y="305435"/>
                  </a:lnTo>
                  <a:lnTo>
                    <a:pt x="128524" y="301878"/>
                  </a:lnTo>
                  <a:lnTo>
                    <a:pt x="128524" y="297434"/>
                  </a:lnTo>
                  <a:lnTo>
                    <a:pt x="130137" y="289433"/>
                  </a:lnTo>
                  <a:lnTo>
                    <a:pt x="80390" y="289433"/>
                  </a:lnTo>
                  <a:lnTo>
                    <a:pt x="80390" y="80390"/>
                  </a:lnTo>
                  <a:lnTo>
                    <a:pt x="353567" y="80390"/>
                  </a:lnTo>
                  <a:lnTo>
                    <a:pt x="353567" y="71500"/>
                  </a:lnTo>
                  <a:lnTo>
                    <a:pt x="346328" y="64262"/>
                  </a:lnTo>
                  <a:close/>
                </a:path>
                <a:path w="353695" h="321945">
                  <a:moveTo>
                    <a:pt x="184162" y="273303"/>
                  </a:moveTo>
                  <a:lnTo>
                    <a:pt x="152653" y="273303"/>
                  </a:lnTo>
                  <a:lnTo>
                    <a:pt x="162050" y="275199"/>
                  </a:lnTo>
                  <a:lnTo>
                    <a:pt x="169719" y="280368"/>
                  </a:lnTo>
                  <a:lnTo>
                    <a:pt x="174888" y="288037"/>
                  </a:lnTo>
                  <a:lnTo>
                    <a:pt x="176783" y="297434"/>
                  </a:lnTo>
                  <a:lnTo>
                    <a:pt x="176783" y="301878"/>
                  </a:lnTo>
                  <a:lnTo>
                    <a:pt x="180339" y="305435"/>
                  </a:lnTo>
                  <a:lnTo>
                    <a:pt x="237489" y="305435"/>
                  </a:lnTo>
                  <a:lnTo>
                    <a:pt x="241045" y="301878"/>
                  </a:lnTo>
                  <a:lnTo>
                    <a:pt x="241045" y="297434"/>
                  </a:lnTo>
                  <a:lnTo>
                    <a:pt x="242659" y="289433"/>
                  </a:lnTo>
                  <a:lnTo>
                    <a:pt x="192024" y="289433"/>
                  </a:lnTo>
                  <a:lnTo>
                    <a:pt x="187051" y="276643"/>
                  </a:lnTo>
                  <a:lnTo>
                    <a:pt x="184162" y="273303"/>
                  </a:lnTo>
                  <a:close/>
                </a:path>
                <a:path w="353695" h="321945">
                  <a:moveTo>
                    <a:pt x="296684" y="273303"/>
                  </a:moveTo>
                  <a:lnTo>
                    <a:pt x="265175" y="273303"/>
                  </a:lnTo>
                  <a:lnTo>
                    <a:pt x="274572" y="275199"/>
                  </a:lnTo>
                  <a:lnTo>
                    <a:pt x="282241" y="280368"/>
                  </a:lnTo>
                  <a:lnTo>
                    <a:pt x="287410" y="288037"/>
                  </a:lnTo>
                  <a:lnTo>
                    <a:pt x="289305" y="297434"/>
                  </a:lnTo>
                  <a:lnTo>
                    <a:pt x="289305" y="301878"/>
                  </a:lnTo>
                  <a:lnTo>
                    <a:pt x="292862" y="305435"/>
                  </a:lnTo>
                  <a:lnTo>
                    <a:pt x="346328" y="305435"/>
                  </a:lnTo>
                  <a:lnTo>
                    <a:pt x="353567" y="298323"/>
                  </a:lnTo>
                  <a:lnTo>
                    <a:pt x="353567" y="289433"/>
                  </a:lnTo>
                  <a:lnTo>
                    <a:pt x="304545" y="289433"/>
                  </a:lnTo>
                  <a:lnTo>
                    <a:pt x="299573" y="276643"/>
                  </a:lnTo>
                  <a:lnTo>
                    <a:pt x="296684" y="273303"/>
                  </a:lnTo>
                  <a:close/>
                </a:path>
                <a:path w="353695" h="321945">
                  <a:moveTo>
                    <a:pt x="152653" y="257301"/>
                  </a:moveTo>
                  <a:lnTo>
                    <a:pt x="138840" y="259732"/>
                  </a:lnTo>
                  <a:lnTo>
                    <a:pt x="127111" y="266461"/>
                  </a:lnTo>
                  <a:lnTo>
                    <a:pt x="118310" y="276643"/>
                  </a:lnTo>
                  <a:lnTo>
                    <a:pt x="113283" y="289433"/>
                  </a:lnTo>
                  <a:lnTo>
                    <a:pt x="130137" y="289433"/>
                  </a:lnTo>
                  <a:lnTo>
                    <a:pt x="130419" y="288037"/>
                  </a:lnTo>
                  <a:lnTo>
                    <a:pt x="135588" y="280368"/>
                  </a:lnTo>
                  <a:lnTo>
                    <a:pt x="143257" y="275199"/>
                  </a:lnTo>
                  <a:lnTo>
                    <a:pt x="152653" y="273303"/>
                  </a:lnTo>
                  <a:lnTo>
                    <a:pt x="184162" y="273303"/>
                  </a:lnTo>
                  <a:lnTo>
                    <a:pt x="178244" y="266461"/>
                  </a:lnTo>
                  <a:lnTo>
                    <a:pt x="166485" y="259732"/>
                  </a:lnTo>
                  <a:lnTo>
                    <a:pt x="152653" y="257301"/>
                  </a:lnTo>
                  <a:close/>
                </a:path>
                <a:path w="353695" h="321945">
                  <a:moveTo>
                    <a:pt x="265175" y="257301"/>
                  </a:moveTo>
                  <a:lnTo>
                    <a:pt x="251344" y="259732"/>
                  </a:lnTo>
                  <a:lnTo>
                    <a:pt x="239585" y="266461"/>
                  </a:lnTo>
                  <a:lnTo>
                    <a:pt x="230778" y="276643"/>
                  </a:lnTo>
                  <a:lnTo>
                    <a:pt x="225805" y="289433"/>
                  </a:lnTo>
                  <a:lnTo>
                    <a:pt x="242659" y="289433"/>
                  </a:lnTo>
                  <a:lnTo>
                    <a:pt x="242941" y="288037"/>
                  </a:lnTo>
                  <a:lnTo>
                    <a:pt x="248110" y="280368"/>
                  </a:lnTo>
                  <a:lnTo>
                    <a:pt x="255779" y="275199"/>
                  </a:lnTo>
                  <a:lnTo>
                    <a:pt x="265175" y="273303"/>
                  </a:lnTo>
                  <a:lnTo>
                    <a:pt x="296684" y="273303"/>
                  </a:lnTo>
                  <a:lnTo>
                    <a:pt x="290766" y="266461"/>
                  </a:lnTo>
                  <a:lnTo>
                    <a:pt x="279007" y="259732"/>
                  </a:lnTo>
                  <a:lnTo>
                    <a:pt x="265175" y="257301"/>
                  </a:lnTo>
                  <a:close/>
                </a:path>
                <a:path w="353695" h="321945">
                  <a:moveTo>
                    <a:pt x="353567" y="80390"/>
                  </a:moveTo>
                  <a:lnTo>
                    <a:pt x="337438" y="80390"/>
                  </a:lnTo>
                  <a:lnTo>
                    <a:pt x="337438" y="289433"/>
                  </a:lnTo>
                  <a:lnTo>
                    <a:pt x="353567" y="289433"/>
                  </a:lnTo>
                  <a:lnTo>
                    <a:pt x="353567" y="80390"/>
                  </a:lnTo>
                  <a:close/>
                </a:path>
                <a:path w="353695" h="321945">
                  <a:moveTo>
                    <a:pt x="282066" y="0"/>
                  </a:moveTo>
                  <a:lnTo>
                    <a:pt x="7238" y="0"/>
                  </a:lnTo>
                  <a:lnTo>
                    <a:pt x="0" y="7238"/>
                  </a:lnTo>
                  <a:lnTo>
                    <a:pt x="0" y="233934"/>
                  </a:lnTo>
                  <a:lnTo>
                    <a:pt x="7238" y="241173"/>
                  </a:lnTo>
                  <a:lnTo>
                    <a:pt x="44576" y="241173"/>
                  </a:lnTo>
                  <a:lnTo>
                    <a:pt x="48260" y="237617"/>
                  </a:lnTo>
                  <a:lnTo>
                    <a:pt x="48260" y="228726"/>
                  </a:lnTo>
                  <a:lnTo>
                    <a:pt x="44576" y="225044"/>
                  </a:lnTo>
                  <a:lnTo>
                    <a:pt x="16128" y="225044"/>
                  </a:lnTo>
                  <a:lnTo>
                    <a:pt x="16128" y="16128"/>
                  </a:lnTo>
                  <a:lnTo>
                    <a:pt x="289305" y="16128"/>
                  </a:lnTo>
                  <a:lnTo>
                    <a:pt x="289305" y="7238"/>
                  </a:lnTo>
                  <a:lnTo>
                    <a:pt x="282066" y="0"/>
                  </a:lnTo>
                  <a:close/>
                </a:path>
                <a:path w="353695" h="321945">
                  <a:moveTo>
                    <a:pt x="237489" y="192912"/>
                  </a:moveTo>
                  <a:lnTo>
                    <a:pt x="116077" y="192912"/>
                  </a:lnTo>
                  <a:lnTo>
                    <a:pt x="112521" y="196596"/>
                  </a:lnTo>
                  <a:lnTo>
                    <a:pt x="112521" y="205359"/>
                  </a:lnTo>
                  <a:lnTo>
                    <a:pt x="116077" y="209042"/>
                  </a:lnTo>
                  <a:lnTo>
                    <a:pt x="237489" y="209042"/>
                  </a:lnTo>
                  <a:lnTo>
                    <a:pt x="241045" y="205359"/>
                  </a:lnTo>
                  <a:lnTo>
                    <a:pt x="241045" y="196596"/>
                  </a:lnTo>
                  <a:lnTo>
                    <a:pt x="237489" y="192912"/>
                  </a:lnTo>
                  <a:close/>
                </a:path>
                <a:path w="353695" h="321945">
                  <a:moveTo>
                    <a:pt x="301751" y="160782"/>
                  </a:moveTo>
                  <a:lnTo>
                    <a:pt x="116077" y="160782"/>
                  </a:lnTo>
                  <a:lnTo>
                    <a:pt x="112521" y="164337"/>
                  </a:lnTo>
                  <a:lnTo>
                    <a:pt x="112521" y="173227"/>
                  </a:lnTo>
                  <a:lnTo>
                    <a:pt x="116077" y="176911"/>
                  </a:lnTo>
                  <a:lnTo>
                    <a:pt x="301751" y="176911"/>
                  </a:lnTo>
                  <a:lnTo>
                    <a:pt x="305307" y="173227"/>
                  </a:lnTo>
                  <a:lnTo>
                    <a:pt x="305307" y="164337"/>
                  </a:lnTo>
                  <a:lnTo>
                    <a:pt x="301751" y="160782"/>
                  </a:lnTo>
                  <a:close/>
                </a:path>
                <a:path w="353695" h="321945">
                  <a:moveTo>
                    <a:pt x="301751" y="128650"/>
                  </a:moveTo>
                  <a:lnTo>
                    <a:pt x="116077" y="128650"/>
                  </a:lnTo>
                  <a:lnTo>
                    <a:pt x="112521" y="132207"/>
                  </a:lnTo>
                  <a:lnTo>
                    <a:pt x="112521" y="141097"/>
                  </a:lnTo>
                  <a:lnTo>
                    <a:pt x="116077" y="144652"/>
                  </a:lnTo>
                  <a:lnTo>
                    <a:pt x="301751" y="144652"/>
                  </a:lnTo>
                  <a:lnTo>
                    <a:pt x="305307" y="141097"/>
                  </a:lnTo>
                  <a:lnTo>
                    <a:pt x="305307" y="132207"/>
                  </a:lnTo>
                  <a:lnTo>
                    <a:pt x="301751" y="128650"/>
                  </a:lnTo>
                  <a:close/>
                </a:path>
                <a:path w="353695" h="321945">
                  <a:moveTo>
                    <a:pt x="289305" y="16128"/>
                  </a:moveTo>
                  <a:lnTo>
                    <a:pt x="273176" y="16128"/>
                  </a:lnTo>
                  <a:lnTo>
                    <a:pt x="273176" y="44576"/>
                  </a:lnTo>
                  <a:lnTo>
                    <a:pt x="276860" y="48260"/>
                  </a:lnTo>
                  <a:lnTo>
                    <a:pt x="285623" y="48260"/>
                  </a:lnTo>
                  <a:lnTo>
                    <a:pt x="289305" y="44576"/>
                  </a:lnTo>
                  <a:lnTo>
                    <a:pt x="289305" y="16128"/>
                  </a:lnTo>
                  <a:close/>
                </a:path>
              </a:pathLst>
            </a:custGeom>
            <a:solidFill>
              <a:srgbClr val="5F5F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04459" y="4206265"/>
              <a:ext cx="976871" cy="353542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215127" y="4194009"/>
              <a:ext cx="954036" cy="422186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5230367" y="4232147"/>
            <a:ext cx="875030" cy="251460"/>
          </a:xfrm>
          <a:prstGeom prst="rect">
            <a:avLst/>
          </a:prstGeom>
          <a:solidFill>
            <a:srgbClr val="00AF50"/>
          </a:solidFill>
        </p:spPr>
        <p:txBody>
          <a:bodyPr vert="horz" wrap="square" lIns="0" tIns="27305" rIns="0" bIns="0" rtlCol="0">
            <a:spAutoFit/>
          </a:bodyPr>
          <a:lstStyle/>
          <a:p>
            <a:pPr marL="103505">
              <a:lnSpc>
                <a:spcPct val="100000"/>
              </a:lnSpc>
              <a:spcBef>
                <a:spcPts val="215"/>
              </a:spcBef>
            </a:pPr>
            <a:r>
              <a:rPr sz="1200" b="1" spc="160" dirty="0">
                <a:solidFill>
                  <a:srgbClr val="FFFFFF"/>
                </a:solidFill>
                <a:latin typeface="Century Gothic"/>
                <a:cs typeface="Century Gothic"/>
              </a:rPr>
              <a:t>OUTPUT</a:t>
            </a:r>
            <a:endParaRPr sz="1200">
              <a:latin typeface="Century Gothic"/>
              <a:cs typeface="Century Gothic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5250179" y="2900172"/>
            <a:ext cx="2914015" cy="1725295"/>
            <a:chOff x="5250179" y="2900172"/>
            <a:chExt cx="2914015" cy="1725295"/>
          </a:xfrm>
        </p:grpSpPr>
        <p:sp>
          <p:nvSpPr>
            <p:cNvPr id="28" name="object 28"/>
            <p:cNvSpPr/>
            <p:nvPr/>
          </p:nvSpPr>
          <p:spPr>
            <a:xfrm>
              <a:off x="5668517" y="3550158"/>
              <a:ext cx="0" cy="682625"/>
            </a:xfrm>
            <a:custGeom>
              <a:avLst/>
              <a:gdLst/>
              <a:ahLst/>
              <a:cxnLst/>
              <a:rect l="l" t="t" r="r" b="b"/>
              <a:pathLst>
                <a:path h="682625">
                  <a:moveTo>
                    <a:pt x="0" y="0"/>
                  </a:moveTo>
                  <a:lnTo>
                    <a:pt x="0" y="682624"/>
                  </a:lnTo>
                </a:path>
              </a:pathLst>
            </a:custGeom>
            <a:ln w="22225">
              <a:solidFill>
                <a:srgbClr val="A4A4A4"/>
              </a:solidFill>
              <a:prstDash val="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250179" y="2900172"/>
              <a:ext cx="886993" cy="736091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5287517" y="2937510"/>
              <a:ext cx="763905" cy="612775"/>
            </a:xfrm>
            <a:custGeom>
              <a:avLst/>
              <a:gdLst/>
              <a:ahLst/>
              <a:cxnLst/>
              <a:rect l="l" t="t" r="r" b="b"/>
              <a:pathLst>
                <a:path w="763904" h="612775">
                  <a:moveTo>
                    <a:pt x="707898" y="0"/>
                  </a:moveTo>
                  <a:lnTo>
                    <a:pt x="55626" y="0"/>
                  </a:lnTo>
                  <a:lnTo>
                    <a:pt x="33968" y="4369"/>
                  </a:lnTo>
                  <a:lnTo>
                    <a:pt x="16287" y="16287"/>
                  </a:lnTo>
                  <a:lnTo>
                    <a:pt x="4369" y="33968"/>
                  </a:lnTo>
                  <a:lnTo>
                    <a:pt x="0" y="55625"/>
                  </a:lnTo>
                  <a:lnTo>
                    <a:pt x="0" y="557022"/>
                  </a:lnTo>
                  <a:lnTo>
                    <a:pt x="4369" y="578679"/>
                  </a:lnTo>
                  <a:lnTo>
                    <a:pt x="16287" y="596360"/>
                  </a:lnTo>
                  <a:lnTo>
                    <a:pt x="33968" y="608278"/>
                  </a:lnTo>
                  <a:lnTo>
                    <a:pt x="55626" y="612648"/>
                  </a:lnTo>
                  <a:lnTo>
                    <a:pt x="707898" y="612648"/>
                  </a:lnTo>
                  <a:lnTo>
                    <a:pt x="729555" y="608278"/>
                  </a:lnTo>
                  <a:lnTo>
                    <a:pt x="747236" y="596360"/>
                  </a:lnTo>
                  <a:lnTo>
                    <a:pt x="759154" y="578679"/>
                  </a:lnTo>
                  <a:lnTo>
                    <a:pt x="763524" y="557022"/>
                  </a:lnTo>
                  <a:lnTo>
                    <a:pt x="763524" y="55625"/>
                  </a:lnTo>
                  <a:lnTo>
                    <a:pt x="759154" y="33968"/>
                  </a:lnTo>
                  <a:lnTo>
                    <a:pt x="747236" y="16287"/>
                  </a:lnTo>
                  <a:lnTo>
                    <a:pt x="729555" y="4369"/>
                  </a:lnTo>
                  <a:lnTo>
                    <a:pt x="70789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5287517" y="2937510"/>
              <a:ext cx="763905" cy="612775"/>
            </a:xfrm>
            <a:custGeom>
              <a:avLst/>
              <a:gdLst/>
              <a:ahLst/>
              <a:cxnLst/>
              <a:rect l="l" t="t" r="r" b="b"/>
              <a:pathLst>
                <a:path w="763904" h="612775">
                  <a:moveTo>
                    <a:pt x="0" y="55625"/>
                  </a:moveTo>
                  <a:lnTo>
                    <a:pt x="4369" y="33968"/>
                  </a:lnTo>
                  <a:lnTo>
                    <a:pt x="16287" y="16287"/>
                  </a:lnTo>
                  <a:lnTo>
                    <a:pt x="33968" y="4369"/>
                  </a:lnTo>
                  <a:lnTo>
                    <a:pt x="55626" y="0"/>
                  </a:lnTo>
                  <a:lnTo>
                    <a:pt x="707898" y="0"/>
                  </a:lnTo>
                  <a:lnTo>
                    <a:pt x="729555" y="4369"/>
                  </a:lnTo>
                  <a:lnTo>
                    <a:pt x="747236" y="16287"/>
                  </a:lnTo>
                  <a:lnTo>
                    <a:pt x="759154" y="33968"/>
                  </a:lnTo>
                  <a:lnTo>
                    <a:pt x="763524" y="55625"/>
                  </a:lnTo>
                  <a:lnTo>
                    <a:pt x="763524" y="557022"/>
                  </a:lnTo>
                  <a:lnTo>
                    <a:pt x="759154" y="578679"/>
                  </a:lnTo>
                  <a:lnTo>
                    <a:pt x="747236" y="596360"/>
                  </a:lnTo>
                  <a:lnTo>
                    <a:pt x="729555" y="608278"/>
                  </a:lnTo>
                  <a:lnTo>
                    <a:pt x="707898" y="612648"/>
                  </a:lnTo>
                  <a:lnTo>
                    <a:pt x="55626" y="612648"/>
                  </a:lnTo>
                  <a:lnTo>
                    <a:pt x="33968" y="608278"/>
                  </a:lnTo>
                  <a:lnTo>
                    <a:pt x="16287" y="596360"/>
                  </a:lnTo>
                  <a:lnTo>
                    <a:pt x="4369" y="578679"/>
                  </a:lnTo>
                  <a:lnTo>
                    <a:pt x="0" y="557022"/>
                  </a:lnTo>
                  <a:lnTo>
                    <a:pt x="0" y="55625"/>
                  </a:lnTo>
                  <a:close/>
                </a:path>
              </a:pathLst>
            </a:custGeom>
            <a:ln w="22225">
              <a:solidFill>
                <a:srgbClr val="037C3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5490971" y="3098292"/>
              <a:ext cx="353695" cy="289560"/>
            </a:xfrm>
            <a:custGeom>
              <a:avLst/>
              <a:gdLst/>
              <a:ahLst/>
              <a:cxnLst/>
              <a:rect l="l" t="t" r="r" b="b"/>
              <a:pathLst>
                <a:path w="353695" h="289560">
                  <a:moveTo>
                    <a:pt x="32130" y="0"/>
                  </a:moveTo>
                  <a:lnTo>
                    <a:pt x="19609" y="2520"/>
                  </a:lnTo>
                  <a:lnTo>
                    <a:pt x="9398" y="9398"/>
                  </a:lnTo>
                  <a:lnTo>
                    <a:pt x="2520" y="19609"/>
                  </a:lnTo>
                  <a:lnTo>
                    <a:pt x="0" y="32131"/>
                  </a:lnTo>
                  <a:lnTo>
                    <a:pt x="2520" y="44672"/>
                  </a:lnTo>
                  <a:lnTo>
                    <a:pt x="9398" y="54927"/>
                  </a:lnTo>
                  <a:lnTo>
                    <a:pt x="19609" y="61849"/>
                  </a:lnTo>
                  <a:lnTo>
                    <a:pt x="32130" y="64388"/>
                  </a:lnTo>
                  <a:lnTo>
                    <a:pt x="44652" y="61849"/>
                  </a:lnTo>
                  <a:lnTo>
                    <a:pt x="54863" y="54927"/>
                  </a:lnTo>
                  <a:lnTo>
                    <a:pt x="59335" y="48260"/>
                  </a:lnTo>
                  <a:lnTo>
                    <a:pt x="23240" y="48260"/>
                  </a:lnTo>
                  <a:lnTo>
                    <a:pt x="16128" y="41021"/>
                  </a:lnTo>
                  <a:lnTo>
                    <a:pt x="16128" y="23241"/>
                  </a:lnTo>
                  <a:lnTo>
                    <a:pt x="23240" y="16129"/>
                  </a:lnTo>
                  <a:lnTo>
                    <a:pt x="59397" y="16129"/>
                  </a:lnTo>
                  <a:lnTo>
                    <a:pt x="54863" y="9398"/>
                  </a:lnTo>
                  <a:lnTo>
                    <a:pt x="44652" y="2520"/>
                  </a:lnTo>
                  <a:lnTo>
                    <a:pt x="32130" y="0"/>
                  </a:lnTo>
                  <a:close/>
                </a:path>
                <a:path w="353695" h="289560">
                  <a:moveTo>
                    <a:pt x="59397" y="16129"/>
                  </a:moveTo>
                  <a:lnTo>
                    <a:pt x="41020" y="16129"/>
                  </a:lnTo>
                  <a:lnTo>
                    <a:pt x="48260" y="23241"/>
                  </a:lnTo>
                  <a:lnTo>
                    <a:pt x="48260" y="41021"/>
                  </a:lnTo>
                  <a:lnTo>
                    <a:pt x="41020" y="48260"/>
                  </a:lnTo>
                  <a:lnTo>
                    <a:pt x="59335" y="48260"/>
                  </a:lnTo>
                  <a:lnTo>
                    <a:pt x="61741" y="44672"/>
                  </a:lnTo>
                  <a:lnTo>
                    <a:pt x="64262" y="32131"/>
                  </a:lnTo>
                  <a:lnTo>
                    <a:pt x="61741" y="19609"/>
                  </a:lnTo>
                  <a:lnTo>
                    <a:pt x="59397" y="16129"/>
                  </a:lnTo>
                  <a:close/>
                </a:path>
                <a:path w="353695" h="289560">
                  <a:moveTo>
                    <a:pt x="32130" y="112649"/>
                  </a:moveTo>
                  <a:lnTo>
                    <a:pt x="19609" y="115169"/>
                  </a:lnTo>
                  <a:lnTo>
                    <a:pt x="9398" y="122047"/>
                  </a:lnTo>
                  <a:lnTo>
                    <a:pt x="2520" y="132258"/>
                  </a:lnTo>
                  <a:lnTo>
                    <a:pt x="0" y="144780"/>
                  </a:lnTo>
                  <a:lnTo>
                    <a:pt x="2520" y="157301"/>
                  </a:lnTo>
                  <a:lnTo>
                    <a:pt x="9398" y="167512"/>
                  </a:lnTo>
                  <a:lnTo>
                    <a:pt x="19609" y="174390"/>
                  </a:lnTo>
                  <a:lnTo>
                    <a:pt x="32130" y="176911"/>
                  </a:lnTo>
                  <a:lnTo>
                    <a:pt x="44652" y="174390"/>
                  </a:lnTo>
                  <a:lnTo>
                    <a:pt x="54863" y="167512"/>
                  </a:lnTo>
                  <a:lnTo>
                    <a:pt x="59312" y="160909"/>
                  </a:lnTo>
                  <a:lnTo>
                    <a:pt x="23240" y="160909"/>
                  </a:lnTo>
                  <a:lnTo>
                    <a:pt x="16128" y="153670"/>
                  </a:lnTo>
                  <a:lnTo>
                    <a:pt x="16128" y="135890"/>
                  </a:lnTo>
                  <a:lnTo>
                    <a:pt x="23240" y="128650"/>
                  </a:lnTo>
                  <a:lnTo>
                    <a:pt x="59312" y="128650"/>
                  </a:lnTo>
                  <a:lnTo>
                    <a:pt x="54863" y="122047"/>
                  </a:lnTo>
                  <a:lnTo>
                    <a:pt x="44652" y="115169"/>
                  </a:lnTo>
                  <a:lnTo>
                    <a:pt x="32130" y="112649"/>
                  </a:lnTo>
                  <a:close/>
                </a:path>
                <a:path w="353695" h="289560">
                  <a:moveTo>
                    <a:pt x="59312" y="128650"/>
                  </a:moveTo>
                  <a:lnTo>
                    <a:pt x="41020" y="128650"/>
                  </a:lnTo>
                  <a:lnTo>
                    <a:pt x="48260" y="135890"/>
                  </a:lnTo>
                  <a:lnTo>
                    <a:pt x="48260" y="153670"/>
                  </a:lnTo>
                  <a:lnTo>
                    <a:pt x="41020" y="160909"/>
                  </a:lnTo>
                  <a:lnTo>
                    <a:pt x="59312" y="160909"/>
                  </a:lnTo>
                  <a:lnTo>
                    <a:pt x="61741" y="157301"/>
                  </a:lnTo>
                  <a:lnTo>
                    <a:pt x="64262" y="144780"/>
                  </a:lnTo>
                  <a:lnTo>
                    <a:pt x="61741" y="132258"/>
                  </a:lnTo>
                  <a:lnTo>
                    <a:pt x="59312" y="128650"/>
                  </a:lnTo>
                  <a:close/>
                </a:path>
                <a:path w="353695" h="289560">
                  <a:moveTo>
                    <a:pt x="321437" y="112649"/>
                  </a:moveTo>
                  <a:lnTo>
                    <a:pt x="128524" y="112649"/>
                  </a:lnTo>
                  <a:lnTo>
                    <a:pt x="116056" y="115169"/>
                  </a:lnTo>
                  <a:lnTo>
                    <a:pt x="105838" y="122047"/>
                  </a:lnTo>
                  <a:lnTo>
                    <a:pt x="98931" y="132258"/>
                  </a:lnTo>
                  <a:lnTo>
                    <a:pt x="96392" y="144780"/>
                  </a:lnTo>
                  <a:lnTo>
                    <a:pt x="98931" y="157301"/>
                  </a:lnTo>
                  <a:lnTo>
                    <a:pt x="105838" y="167512"/>
                  </a:lnTo>
                  <a:lnTo>
                    <a:pt x="116056" y="174390"/>
                  </a:lnTo>
                  <a:lnTo>
                    <a:pt x="128524" y="176911"/>
                  </a:lnTo>
                  <a:lnTo>
                    <a:pt x="321437" y="176911"/>
                  </a:lnTo>
                  <a:lnTo>
                    <a:pt x="333958" y="174390"/>
                  </a:lnTo>
                  <a:lnTo>
                    <a:pt x="344169" y="167512"/>
                  </a:lnTo>
                  <a:lnTo>
                    <a:pt x="348618" y="160909"/>
                  </a:lnTo>
                  <a:lnTo>
                    <a:pt x="119761" y="160909"/>
                  </a:lnTo>
                  <a:lnTo>
                    <a:pt x="112522" y="153670"/>
                  </a:lnTo>
                  <a:lnTo>
                    <a:pt x="112522" y="135890"/>
                  </a:lnTo>
                  <a:lnTo>
                    <a:pt x="119761" y="128650"/>
                  </a:lnTo>
                  <a:lnTo>
                    <a:pt x="348618" y="128650"/>
                  </a:lnTo>
                  <a:lnTo>
                    <a:pt x="344169" y="122047"/>
                  </a:lnTo>
                  <a:lnTo>
                    <a:pt x="333958" y="115169"/>
                  </a:lnTo>
                  <a:lnTo>
                    <a:pt x="321437" y="112649"/>
                  </a:lnTo>
                  <a:close/>
                </a:path>
                <a:path w="353695" h="289560">
                  <a:moveTo>
                    <a:pt x="348618" y="128650"/>
                  </a:moveTo>
                  <a:lnTo>
                    <a:pt x="330326" y="128650"/>
                  </a:lnTo>
                  <a:lnTo>
                    <a:pt x="337438" y="135890"/>
                  </a:lnTo>
                  <a:lnTo>
                    <a:pt x="337438" y="153670"/>
                  </a:lnTo>
                  <a:lnTo>
                    <a:pt x="330326" y="160909"/>
                  </a:lnTo>
                  <a:lnTo>
                    <a:pt x="348618" y="160909"/>
                  </a:lnTo>
                  <a:lnTo>
                    <a:pt x="351047" y="157301"/>
                  </a:lnTo>
                  <a:lnTo>
                    <a:pt x="353567" y="144780"/>
                  </a:lnTo>
                  <a:lnTo>
                    <a:pt x="351047" y="132258"/>
                  </a:lnTo>
                  <a:lnTo>
                    <a:pt x="348618" y="128650"/>
                  </a:lnTo>
                  <a:close/>
                </a:path>
                <a:path w="353695" h="289560">
                  <a:moveTo>
                    <a:pt x="321437" y="225171"/>
                  </a:moveTo>
                  <a:lnTo>
                    <a:pt x="128524" y="225171"/>
                  </a:lnTo>
                  <a:lnTo>
                    <a:pt x="116056" y="227711"/>
                  </a:lnTo>
                  <a:lnTo>
                    <a:pt x="105838" y="234632"/>
                  </a:lnTo>
                  <a:lnTo>
                    <a:pt x="98931" y="244887"/>
                  </a:lnTo>
                  <a:lnTo>
                    <a:pt x="96392" y="257429"/>
                  </a:lnTo>
                  <a:lnTo>
                    <a:pt x="98931" y="269950"/>
                  </a:lnTo>
                  <a:lnTo>
                    <a:pt x="105838" y="280162"/>
                  </a:lnTo>
                  <a:lnTo>
                    <a:pt x="116056" y="287039"/>
                  </a:lnTo>
                  <a:lnTo>
                    <a:pt x="128524" y="289560"/>
                  </a:lnTo>
                  <a:lnTo>
                    <a:pt x="321437" y="289560"/>
                  </a:lnTo>
                  <a:lnTo>
                    <a:pt x="333958" y="287039"/>
                  </a:lnTo>
                  <a:lnTo>
                    <a:pt x="344169" y="280162"/>
                  </a:lnTo>
                  <a:lnTo>
                    <a:pt x="348703" y="273431"/>
                  </a:lnTo>
                  <a:lnTo>
                    <a:pt x="119761" y="273431"/>
                  </a:lnTo>
                  <a:lnTo>
                    <a:pt x="112522" y="266319"/>
                  </a:lnTo>
                  <a:lnTo>
                    <a:pt x="112522" y="248538"/>
                  </a:lnTo>
                  <a:lnTo>
                    <a:pt x="119761" y="241300"/>
                  </a:lnTo>
                  <a:lnTo>
                    <a:pt x="348641" y="241300"/>
                  </a:lnTo>
                  <a:lnTo>
                    <a:pt x="344169" y="234632"/>
                  </a:lnTo>
                  <a:lnTo>
                    <a:pt x="333958" y="227711"/>
                  </a:lnTo>
                  <a:lnTo>
                    <a:pt x="321437" y="225171"/>
                  </a:lnTo>
                  <a:close/>
                </a:path>
                <a:path w="353695" h="289560">
                  <a:moveTo>
                    <a:pt x="348641" y="241300"/>
                  </a:moveTo>
                  <a:lnTo>
                    <a:pt x="330326" y="241300"/>
                  </a:lnTo>
                  <a:lnTo>
                    <a:pt x="337438" y="248538"/>
                  </a:lnTo>
                  <a:lnTo>
                    <a:pt x="337438" y="266319"/>
                  </a:lnTo>
                  <a:lnTo>
                    <a:pt x="330326" y="273431"/>
                  </a:lnTo>
                  <a:lnTo>
                    <a:pt x="348703" y="273431"/>
                  </a:lnTo>
                  <a:lnTo>
                    <a:pt x="351047" y="269950"/>
                  </a:lnTo>
                  <a:lnTo>
                    <a:pt x="353567" y="257429"/>
                  </a:lnTo>
                  <a:lnTo>
                    <a:pt x="351047" y="244887"/>
                  </a:lnTo>
                  <a:lnTo>
                    <a:pt x="348641" y="241300"/>
                  </a:lnTo>
                  <a:close/>
                </a:path>
                <a:path w="353695" h="289560">
                  <a:moveTo>
                    <a:pt x="321437" y="0"/>
                  </a:moveTo>
                  <a:lnTo>
                    <a:pt x="128524" y="0"/>
                  </a:lnTo>
                  <a:lnTo>
                    <a:pt x="116056" y="2520"/>
                  </a:lnTo>
                  <a:lnTo>
                    <a:pt x="105838" y="9398"/>
                  </a:lnTo>
                  <a:lnTo>
                    <a:pt x="98931" y="19609"/>
                  </a:lnTo>
                  <a:lnTo>
                    <a:pt x="96392" y="32131"/>
                  </a:lnTo>
                  <a:lnTo>
                    <a:pt x="98931" y="44672"/>
                  </a:lnTo>
                  <a:lnTo>
                    <a:pt x="105838" y="54927"/>
                  </a:lnTo>
                  <a:lnTo>
                    <a:pt x="116056" y="61849"/>
                  </a:lnTo>
                  <a:lnTo>
                    <a:pt x="128524" y="64388"/>
                  </a:lnTo>
                  <a:lnTo>
                    <a:pt x="321437" y="64388"/>
                  </a:lnTo>
                  <a:lnTo>
                    <a:pt x="333958" y="61849"/>
                  </a:lnTo>
                  <a:lnTo>
                    <a:pt x="344169" y="54927"/>
                  </a:lnTo>
                  <a:lnTo>
                    <a:pt x="348641" y="48260"/>
                  </a:lnTo>
                  <a:lnTo>
                    <a:pt x="119761" y="48260"/>
                  </a:lnTo>
                  <a:lnTo>
                    <a:pt x="112522" y="41021"/>
                  </a:lnTo>
                  <a:lnTo>
                    <a:pt x="112522" y="23241"/>
                  </a:lnTo>
                  <a:lnTo>
                    <a:pt x="119761" y="16129"/>
                  </a:lnTo>
                  <a:lnTo>
                    <a:pt x="348703" y="16129"/>
                  </a:lnTo>
                  <a:lnTo>
                    <a:pt x="344169" y="9398"/>
                  </a:lnTo>
                  <a:lnTo>
                    <a:pt x="333958" y="2520"/>
                  </a:lnTo>
                  <a:lnTo>
                    <a:pt x="321437" y="0"/>
                  </a:lnTo>
                  <a:close/>
                </a:path>
                <a:path w="353695" h="289560">
                  <a:moveTo>
                    <a:pt x="348703" y="16129"/>
                  </a:moveTo>
                  <a:lnTo>
                    <a:pt x="330326" y="16129"/>
                  </a:lnTo>
                  <a:lnTo>
                    <a:pt x="337438" y="23241"/>
                  </a:lnTo>
                  <a:lnTo>
                    <a:pt x="337438" y="41021"/>
                  </a:lnTo>
                  <a:lnTo>
                    <a:pt x="330326" y="48260"/>
                  </a:lnTo>
                  <a:lnTo>
                    <a:pt x="348641" y="48260"/>
                  </a:lnTo>
                  <a:lnTo>
                    <a:pt x="351047" y="44672"/>
                  </a:lnTo>
                  <a:lnTo>
                    <a:pt x="353567" y="32131"/>
                  </a:lnTo>
                  <a:lnTo>
                    <a:pt x="351047" y="19609"/>
                  </a:lnTo>
                  <a:lnTo>
                    <a:pt x="348703" y="16129"/>
                  </a:lnTo>
                  <a:close/>
                </a:path>
                <a:path w="353695" h="289560">
                  <a:moveTo>
                    <a:pt x="32130" y="225171"/>
                  </a:moveTo>
                  <a:lnTo>
                    <a:pt x="19609" y="227711"/>
                  </a:lnTo>
                  <a:lnTo>
                    <a:pt x="9398" y="234632"/>
                  </a:lnTo>
                  <a:lnTo>
                    <a:pt x="2520" y="244887"/>
                  </a:lnTo>
                  <a:lnTo>
                    <a:pt x="0" y="257429"/>
                  </a:lnTo>
                  <a:lnTo>
                    <a:pt x="2520" y="269950"/>
                  </a:lnTo>
                  <a:lnTo>
                    <a:pt x="9398" y="280162"/>
                  </a:lnTo>
                  <a:lnTo>
                    <a:pt x="19609" y="287039"/>
                  </a:lnTo>
                  <a:lnTo>
                    <a:pt x="32130" y="289560"/>
                  </a:lnTo>
                  <a:lnTo>
                    <a:pt x="44652" y="287039"/>
                  </a:lnTo>
                  <a:lnTo>
                    <a:pt x="54863" y="280162"/>
                  </a:lnTo>
                  <a:lnTo>
                    <a:pt x="59397" y="273431"/>
                  </a:lnTo>
                  <a:lnTo>
                    <a:pt x="23240" y="273431"/>
                  </a:lnTo>
                  <a:lnTo>
                    <a:pt x="16128" y="266319"/>
                  </a:lnTo>
                  <a:lnTo>
                    <a:pt x="16128" y="248538"/>
                  </a:lnTo>
                  <a:lnTo>
                    <a:pt x="23240" y="241300"/>
                  </a:lnTo>
                  <a:lnTo>
                    <a:pt x="59335" y="241300"/>
                  </a:lnTo>
                  <a:lnTo>
                    <a:pt x="54863" y="234632"/>
                  </a:lnTo>
                  <a:lnTo>
                    <a:pt x="44652" y="227711"/>
                  </a:lnTo>
                  <a:lnTo>
                    <a:pt x="32130" y="225171"/>
                  </a:lnTo>
                  <a:close/>
                </a:path>
                <a:path w="353695" h="289560">
                  <a:moveTo>
                    <a:pt x="59335" y="241300"/>
                  </a:moveTo>
                  <a:lnTo>
                    <a:pt x="41020" y="241300"/>
                  </a:lnTo>
                  <a:lnTo>
                    <a:pt x="48260" y="248538"/>
                  </a:lnTo>
                  <a:lnTo>
                    <a:pt x="48260" y="266319"/>
                  </a:lnTo>
                  <a:lnTo>
                    <a:pt x="41020" y="273431"/>
                  </a:lnTo>
                  <a:lnTo>
                    <a:pt x="59397" y="273431"/>
                  </a:lnTo>
                  <a:lnTo>
                    <a:pt x="61741" y="269950"/>
                  </a:lnTo>
                  <a:lnTo>
                    <a:pt x="64262" y="257429"/>
                  </a:lnTo>
                  <a:lnTo>
                    <a:pt x="61741" y="244887"/>
                  </a:lnTo>
                  <a:lnTo>
                    <a:pt x="59335" y="241300"/>
                  </a:lnTo>
                  <a:close/>
                </a:path>
              </a:pathLst>
            </a:custGeom>
            <a:solidFill>
              <a:srgbClr val="5F5F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040879" y="4206252"/>
              <a:ext cx="1123175" cy="371843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043927" y="4203153"/>
              <a:ext cx="1115580" cy="422186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7066787" y="4232147"/>
              <a:ext cx="1021080" cy="269875"/>
            </a:xfrm>
            <a:custGeom>
              <a:avLst/>
              <a:gdLst/>
              <a:ahLst/>
              <a:cxnLst/>
              <a:rect l="l" t="t" r="r" b="b"/>
              <a:pathLst>
                <a:path w="1021079" h="269875">
                  <a:moveTo>
                    <a:pt x="1021079" y="0"/>
                  </a:moveTo>
                  <a:lnTo>
                    <a:pt x="0" y="0"/>
                  </a:lnTo>
                  <a:lnTo>
                    <a:pt x="0" y="269747"/>
                  </a:lnTo>
                  <a:lnTo>
                    <a:pt x="1021079" y="269747"/>
                  </a:lnTo>
                  <a:lnTo>
                    <a:pt x="1021079" y="0"/>
                  </a:lnTo>
                  <a:close/>
                </a:path>
              </a:pathLst>
            </a:custGeom>
            <a:solidFill>
              <a:srgbClr val="044B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5120766" y="4907026"/>
            <a:ext cx="116078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785" marR="5080" indent="-172720">
              <a:lnSpc>
                <a:spcPct val="100000"/>
              </a:lnSpc>
              <a:spcBef>
                <a:spcPts val="100"/>
              </a:spcBef>
              <a:buClr>
                <a:srgbClr val="037C39"/>
              </a:buClr>
              <a:buFont typeface="Century Gothic"/>
              <a:buChar char="•"/>
              <a:tabLst>
                <a:tab pos="200025" algn="l"/>
              </a:tabLst>
            </a:pPr>
            <a:r>
              <a:rPr sz="1200" b="1" dirty="0">
                <a:solidFill>
                  <a:srgbClr val="00AF50"/>
                </a:solidFill>
                <a:latin typeface="Century Gothic"/>
                <a:cs typeface="Century Gothic"/>
              </a:rPr>
              <a:t>%</a:t>
            </a:r>
            <a:r>
              <a:rPr sz="1200" b="1" spc="10" dirty="0">
                <a:solidFill>
                  <a:srgbClr val="00AF50"/>
                </a:solidFill>
                <a:latin typeface="Century Gothic"/>
                <a:cs typeface="Century Gothic"/>
              </a:rPr>
              <a:t> </a:t>
            </a:r>
            <a:r>
              <a:rPr sz="1200" b="1" spc="60" dirty="0">
                <a:solidFill>
                  <a:srgbClr val="00AF50"/>
                </a:solidFill>
                <a:latin typeface="Century Gothic"/>
                <a:cs typeface="Century Gothic"/>
              </a:rPr>
              <a:t>Customer 	</a:t>
            </a:r>
            <a:r>
              <a:rPr sz="1200" b="1" spc="50" dirty="0">
                <a:solidFill>
                  <a:srgbClr val="00AF50"/>
                </a:solidFill>
                <a:latin typeface="Century Gothic"/>
                <a:cs typeface="Century Gothic"/>
              </a:rPr>
              <a:t>satisfaction</a:t>
            </a:r>
            <a:endParaRPr sz="1200">
              <a:latin typeface="Century Gothic"/>
              <a:cs typeface="Century Gothic"/>
            </a:endParaRPr>
          </a:p>
          <a:p>
            <a:pPr marL="443865">
              <a:lnSpc>
                <a:spcPct val="100000"/>
              </a:lnSpc>
            </a:pPr>
            <a:r>
              <a:rPr sz="1200" b="1" spc="-20" dirty="0">
                <a:solidFill>
                  <a:srgbClr val="00AF50"/>
                </a:solidFill>
                <a:latin typeface="Century Gothic"/>
                <a:cs typeface="Century Gothic"/>
              </a:rPr>
              <a:t>index</a:t>
            </a:r>
            <a:endParaRPr sz="1200">
              <a:latin typeface="Century Gothic"/>
              <a:cs typeface="Century Gothic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7150734" y="4256658"/>
            <a:ext cx="8559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70" dirty="0">
                <a:solidFill>
                  <a:srgbClr val="FFFFFF"/>
                </a:solidFill>
                <a:latin typeface="Century Gothic"/>
                <a:cs typeface="Century Gothic"/>
              </a:rPr>
              <a:t>OUTCOME</a:t>
            </a:r>
            <a:endParaRPr sz="1200">
              <a:latin typeface="Century Gothic"/>
              <a:cs typeface="Century Gothic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1473708" y="1869863"/>
            <a:ext cx="6569075" cy="2374265"/>
            <a:chOff x="1473708" y="1869863"/>
            <a:chExt cx="6569075" cy="2374265"/>
          </a:xfrm>
        </p:grpSpPr>
        <p:sp>
          <p:nvSpPr>
            <p:cNvPr id="39" name="object 39"/>
            <p:cNvSpPr/>
            <p:nvPr/>
          </p:nvSpPr>
          <p:spPr>
            <a:xfrm>
              <a:off x="7573517" y="3550158"/>
              <a:ext cx="4445" cy="682625"/>
            </a:xfrm>
            <a:custGeom>
              <a:avLst/>
              <a:gdLst/>
              <a:ahLst/>
              <a:cxnLst/>
              <a:rect l="l" t="t" r="r" b="b"/>
              <a:pathLst>
                <a:path w="4445" h="682625">
                  <a:moveTo>
                    <a:pt x="0" y="0"/>
                  </a:moveTo>
                  <a:lnTo>
                    <a:pt x="4445" y="682624"/>
                  </a:lnTo>
                </a:path>
              </a:pathLst>
            </a:custGeom>
            <a:ln w="22225">
              <a:solidFill>
                <a:srgbClr val="A4A4A4"/>
              </a:solidFill>
              <a:prstDash val="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0" name="object 4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155179" y="2900172"/>
              <a:ext cx="886993" cy="736091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7192517" y="2937510"/>
              <a:ext cx="763905" cy="612775"/>
            </a:xfrm>
            <a:custGeom>
              <a:avLst/>
              <a:gdLst/>
              <a:ahLst/>
              <a:cxnLst/>
              <a:rect l="l" t="t" r="r" b="b"/>
              <a:pathLst>
                <a:path w="763904" h="612775">
                  <a:moveTo>
                    <a:pt x="707898" y="0"/>
                  </a:moveTo>
                  <a:lnTo>
                    <a:pt x="55625" y="0"/>
                  </a:lnTo>
                  <a:lnTo>
                    <a:pt x="33968" y="4369"/>
                  </a:lnTo>
                  <a:lnTo>
                    <a:pt x="16287" y="16287"/>
                  </a:lnTo>
                  <a:lnTo>
                    <a:pt x="4369" y="33968"/>
                  </a:lnTo>
                  <a:lnTo>
                    <a:pt x="0" y="55625"/>
                  </a:lnTo>
                  <a:lnTo>
                    <a:pt x="0" y="557022"/>
                  </a:lnTo>
                  <a:lnTo>
                    <a:pt x="4369" y="578679"/>
                  </a:lnTo>
                  <a:lnTo>
                    <a:pt x="16287" y="596360"/>
                  </a:lnTo>
                  <a:lnTo>
                    <a:pt x="33968" y="608278"/>
                  </a:lnTo>
                  <a:lnTo>
                    <a:pt x="55625" y="612648"/>
                  </a:lnTo>
                  <a:lnTo>
                    <a:pt x="707898" y="612648"/>
                  </a:lnTo>
                  <a:lnTo>
                    <a:pt x="729555" y="608278"/>
                  </a:lnTo>
                  <a:lnTo>
                    <a:pt x="747236" y="596360"/>
                  </a:lnTo>
                  <a:lnTo>
                    <a:pt x="759154" y="578679"/>
                  </a:lnTo>
                  <a:lnTo>
                    <a:pt x="763524" y="557022"/>
                  </a:lnTo>
                  <a:lnTo>
                    <a:pt x="763524" y="55625"/>
                  </a:lnTo>
                  <a:lnTo>
                    <a:pt x="759154" y="33968"/>
                  </a:lnTo>
                  <a:lnTo>
                    <a:pt x="747236" y="16287"/>
                  </a:lnTo>
                  <a:lnTo>
                    <a:pt x="729555" y="4369"/>
                  </a:lnTo>
                  <a:lnTo>
                    <a:pt x="70789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7192517" y="2937510"/>
              <a:ext cx="763905" cy="612775"/>
            </a:xfrm>
            <a:custGeom>
              <a:avLst/>
              <a:gdLst/>
              <a:ahLst/>
              <a:cxnLst/>
              <a:rect l="l" t="t" r="r" b="b"/>
              <a:pathLst>
                <a:path w="763904" h="612775">
                  <a:moveTo>
                    <a:pt x="0" y="55625"/>
                  </a:moveTo>
                  <a:lnTo>
                    <a:pt x="4369" y="33968"/>
                  </a:lnTo>
                  <a:lnTo>
                    <a:pt x="16287" y="16287"/>
                  </a:lnTo>
                  <a:lnTo>
                    <a:pt x="33968" y="4369"/>
                  </a:lnTo>
                  <a:lnTo>
                    <a:pt x="55625" y="0"/>
                  </a:lnTo>
                  <a:lnTo>
                    <a:pt x="707898" y="0"/>
                  </a:lnTo>
                  <a:lnTo>
                    <a:pt x="729555" y="4369"/>
                  </a:lnTo>
                  <a:lnTo>
                    <a:pt x="747236" y="16287"/>
                  </a:lnTo>
                  <a:lnTo>
                    <a:pt x="759154" y="33968"/>
                  </a:lnTo>
                  <a:lnTo>
                    <a:pt x="763524" y="55625"/>
                  </a:lnTo>
                  <a:lnTo>
                    <a:pt x="763524" y="557022"/>
                  </a:lnTo>
                  <a:lnTo>
                    <a:pt x="759154" y="578679"/>
                  </a:lnTo>
                  <a:lnTo>
                    <a:pt x="747236" y="596360"/>
                  </a:lnTo>
                  <a:lnTo>
                    <a:pt x="729555" y="608278"/>
                  </a:lnTo>
                  <a:lnTo>
                    <a:pt x="707898" y="612648"/>
                  </a:lnTo>
                  <a:lnTo>
                    <a:pt x="55625" y="612648"/>
                  </a:lnTo>
                  <a:lnTo>
                    <a:pt x="33968" y="608278"/>
                  </a:lnTo>
                  <a:lnTo>
                    <a:pt x="16287" y="596360"/>
                  </a:lnTo>
                  <a:lnTo>
                    <a:pt x="4369" y="578679"/>
                  </a:lnTo>
                  <a:lnTo>
                    <a:pt x="0" y="557022"/>
                  </a:lnTo>
                  <a:lnTo>
                    <a:pt x="0" y="55625"/>
                  </a:lnTo>
                  <a:close/>
                </a:path>
              </a:pathLst>
            </a:custGeom>
            <a:ln w="22225">
              <a:solidFill>
                <a:srgbClr val="56827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7376160" y="3067050"/>
              <a:ext cx="353695" cy="354330"/>
            </a:xfrm>
            <a:custGeom>
              <a:avLst/>
              <a:gdLst/>
              <a:ahLst/>
              <a:cxnLst/>
              <a:rect l="l" t="t" r="r" b="b"/>
              <a:pathLst>
                <a:path w="353695" h="354329">
                  <a:moveTo>
                    <a:pt x="141350" y="309879"/>
                  </a:moveTo>
                  <a:lnTo>
                    <a:pt x="100330" y="309879"/>
                  </a:lnTo>
                  <a:lnTo>
                    <a:pt x="109067" y="314959"/>
                  </a:lnTo>
                  <a:lnTo>
                    <a:pt x="118125" y="320039"/>
                  </a:lnTo>
                  <a:lnTo>
                    <a:pt x="127494" y="322579"/>
                  </a:lnTo>
                  <a:lnTo>
                    <a:pt x="137160" y="326389"/>
                  </a:lnTo>
                  <a:lnTo>
                    <a:pt x="141478" y="342900"/>
                  </a:lnTo>
                  <a:lnTo>
                    <a:pt x="142875" y="349250"/>
                  </a:lnTo>
                  <a:lnTo>
                    <a:pt x="146685" y="354329"/>
                  </a:lnTo>
                  <a:lnTo>
                    <a:pt x="206883" y="354329"/>
                  </a:lnTo>
                  <a:lnTo>
                    <a:pt x="210312" y="349250"/>
                  </a:lnTo>
                  <a:lnTo>
                    <a:pt x="212090" y="342900"/>
                  </a:lnTo>
                  <a:lnTo>
                    <a:pt x="213086" y="339089"/>
                  </a:lnTo>
                  <a:lnTo>
                    <a:pt x="156972" y="339089"/>
                  </a:lnTo>
                  <a:lnTo>
                    <a:pt x="152781" y="322579"/>
                  </a:lnTo>
                  <a:lnTo>
                    <a:pt x="151257" y="316229"/>
                  </a:lnTo>
                  <a:lnTo>
                    <a:pt x="146939" y="312419"/>
                  </a:lnTo>
                  <a:lnTo>
                    <a:pt x="141350" y="309879"/>
                  </a:lnTo>
                  <a:close/>
                </a:path>
                <a:path w="353695" h="354329">
                  <a:moveTo>
                    <a:pt x="258953" y="294639"/>
                  </a:moveTo>
                  <a:lnTo>
                    <a:pt x="247776" y="294639"/>
                  </a:lnTo>
                  <a:lnTo>
                    <a:pt x="245237" y="297179"/>
                  </a:lnTo>
                  <a:lnTo>
                    <a:pt x="237309" y="300989"/>
                  </a:lnTo>
                  <a:lnTo>
                    <a:pt x="229155" y="304800"/>
                  </a:lnTo>
                  <a:lnTo>
                    <a:pt x="212217" y="309879"/>
                  </a:lnTo>
                  <a:lnTo>
                    <a:pt x="206629" y="312419"/>
                  </a:lnTo>
                  <a:lnTo>
                    <a:pt x="202311" y="316229"/>
                  </a:lnTo>
                  <a:lnTo>
                    <a:pt x="200787" y="322579"/>
                  </a:lnTo>
                  <a:lnTo>
                    <a:pt x="196723" y="339089"/>
                  </a:lnTo>
                  <a:lnTo>
                    <a:pt x="213086" y="339089"/>
                  </a:lnTo>
                  <a:lnTo>
                    <a:pt x="216408" y="326389"/>
                  </a:lnTo>
                  <a:lnTo>
                    <a:pt x="226073" y="322579"/>
                  </a:lnTo>
                  <a:lnTo>
                    <a:pt x="235442" y="320039"/>
                  </a:lnTo>
                  <a:lnTo>
                    <a:pt x="244500" y="314959"/>
                  </a:lnTo>
                  <a:lnTo>
                    <a:pt x="253238" y="309879"/>
                  </a:lnTo>
                  <a:lnTo>
                    <a:pt x="294472" y="309879"/>
                  </a:lnTo>
                  <a:lnTo>
                    <a:pt x="298268" y="306069"/>
                  </a:lnTo>
                  <a:lnTo>
                    <a:pt x="276351" y="306069"/>
                  </a:lnTo>
                  <a:lnTo>
                    <a:pt x="258953" y="294639"/>
                  </a:lnTo>
                  <a:close/>
                </a:path>
                <a:path w="353695" h="354329">
                  <a:moveTo>
                    <a:pt x="78867" y="31750"/>
                  </a:moveTo>
                  <a:lnTo>
                    <a:pt x="73025" y="31750"/>
                  </a:lnTo>
                  <a:lnTo>
                    <a:pt x="70485" y="33019"/>
                  </a:lnTo>
                  <a:lnTo>
                    <a:pt x="68453" y="35559"/>
                  </a:lnTo>
                  <a:lnTo>
                    <a:pt x="35051" y="68579"/>
                  </a:lnTo>
                  <a:lnTo>
                    <a:pt x="30480" y="73659"/>
                  </a:lnTo>
                  <a:lnTo>
                    <a:pt x="32385" y="80009"/>
                  </a:lnTo>
                  <a:lnTo>
                    <a:pt x="35051" y="85089"/>
                  </a:lnTo>
                  <a:lnTo>
                    <a:pt x="44196" y="100329"/>
                  </a:lnTo>
                  <a:lnTo>
                    <a:pt x="39437" y="109219"/>
                  </a:lnTo>
                  <a:lnTo>
                    <a:pt x="35274" y="118109"/>
                  </a:lnTo>
                  <a:lnTo>
                    <a:pt x="31730" y="128269"/>
                  </a:lnTo>
                  <a:lnTo>
                    <a:pt x="28829" y="137159"/>
                  </a:lnTo>
                  <a:lnTo>
                    <a:pt x="11811" y="142239"/>
                  </a:lnTo>
                  <a:lnTo>
                    <a:pt x="5969" y="143509"/>
                  </a:lnTo>
                  <a:lnTo>
                    <a:pt x="0" y="147319"/>
                  </a:lnTo>
                  <a:lnTo>
                    <a:pt x="0" y="208279"/>
                  </a:lnTo>
                  <a:lnTo>
                    <a:pt x="11811" y="213359"/>
                  </a:lnTo>
                  <a:lnTo>
                    <a:pt x="28829" y="217169"/>
                  </a:lnTo>
                  <a:lnTo>
                    <a:pt x="31730" y="227329"/>
                  </a:lnTo>
                  <a:lnTo>
                    <a:pt x="35274" y="236219"/>
                  </a:lnTo>
                  <a:lnTo>
                    <a:pt x="39437" y="245109"/>
                  </a:lnTo>
                  <a:lnTo>
                    <a:pt x="44196" y="254000"/>
                  </a:lnTo>
                  <a:lnTo>
                    <a:pt x="32004" y="274319"/>
                  </a:lnTo>
                  <a:lnTo>
                    <a:pt x="30480" y="281939"/>
                  </a:lnTo>
                  <a:lnTo>
                    <a:pt x="35051" y="285750"/>
                  </a:lnTo>
                  <a:lnTo>
                    <a:pt x="70485" y="321309"/>
                  </a:lnTo>
                  <a:lnTo>
                    <a:pt x="72898" y="322579"/>
                  </a:lnTo>
                  <a:lnTo>
                    <a:pt x="78740" y="322579"/>
                  </a:lnTo>
                  <a:lnTo>
                    <a:pt x="82169" y="321309"/>
                  </a:lnTo>
                  <a:lnTo>
                    <a:pt x="85090" y="320039"/>
                  </a:lnTo>
                  <a:lnTo>
                    <a:pt x="100330" y="309879"/>
                  </a:lnTo>
                  <a:lnTo>
                    <a:pt x="141350" y="309879"/>
                  </a:lnTo>
                  <a:lnTo>
                    <a:pt x="128596" y="306069"/>
                  </a:lnTo>
                  <a:lnTo>
                    <a:pt x="77343" y="306069"/>
                  </a:lnTo>
                  <a:lnTo>
                    <a:pt x="49149" y="278129"/>
                  </a:lnTo>
                  <a:lnTo>
                    <a:pt x="57912" y="262889"/>
                  </a:lnTo>
                  <a:lnTo>
                    <a:pt x="60960" y="257809"/>
                  </a:lnTo>
                  <a:lnTo>
                    <a:pt x="60960" y="251459"/>
                  </a:lnTo>
                  <a:lnTo>
                    <a:pt x="44323" y="213359"/>
                  </a:lnTo>
                  <a:lnTo>
                    <a:pt x="42799" y="207009"/>
                  </a:lnTo>
                  <a:lnTo>
                    <a:pt x="38354" y="203200"/>
                  </a:lnTo>
                  <a:lnTo>
                    <a:pt x="16256" y="198119"/>
                  </a:lnTo>
                  <a:lnTo>
                    <a:pt x="16129" y="157479"/>
                  </a:lnTo>
                  <a:lnTo>
                    <a:pt x="38354" y="152400"/>
                  </a:lnTo>
                  <a:lnTo>
                    <a:pt x="42799" y="147319"/>
                  </a:lnTo>
                  <a:lnTo>
                    <a:pt x="44323" y="142239"/>
                  </a:lnTo>
                  <a:lnTo>
                    <a:pt x="46912" y="133350"/>
                  </a:lnTo>
                  <a:lnTo>
                    <a:pt x="50085" y="124459"/>
                  </a:lnTo>
                  <a:lnTo>
                    <a:pt x="53806" y="116839"/>
                  </a:lnTo>
                  <a:lnTo>
                    <a:pt x="58039" y="109219"/>
                  </a:lnTo>
                  <a:lnTo>
                    <a:pt x="60960" y="104139"/>
                  </a:lnTo>
                  <a:lnTo>
                    <a:pt x="60960" y="97789"/>
                  </a:lnTo>
                  <a:lnTo>
                    <a:pt x="49149" y="77469"/>
                  </a:lnTo>
                  <a:lnTo>
                    <a:pt x="77216" y="49529"/>
                  </a:lnTo>
                  <a:lnTo>
                    <a:pt x="127201" y="49529"/>
                  </a:lnTo>
                  <a:lnTo>
                    <a:pt x="132780" y="46989"/>
                  </a:lnTo>
                  <a:lnTo>
                    <a:pt x="141350" y="44450"/>
                  </a:lnTo>
                  <a:lnTo>
                    <a:pt x="100330" y="44450"/>
                  </a:lnTo>
                  <a:lnTo>
                    <a:pt x="85090" y="35559"/>
                  </a:lnTo>
                  <a:lnTo>
                    <a:pt x="82296" y="33019"/>
                  </a:lnTo>
                  <a:lnTo>
                    <a:pt x="78867" y="31750"/>
                  </a:lnTo>
                  <a:close/>
                </a:path>
                <a:path w="353695" h="354329">
                  <a:moveTo>
                    <a:pt x="294472" y="309879"/>
                  </a:moveTo>
                  <a:lnTo>
                    <a:pt x="253238" y="309879"/>
                  </a:lnTo>
                  <a:lnTo>
                    <a:pt x="268478" y="320039"/>
                  </a:lnTo>
                  <a:lnTo>
                    <a:pt x="271399" y="321309"/>
                  </a:lnTo>
                  <a:lnTo>
                    <a:pt x="274828" y="322579"/>
                  </a:lnTo>
                  <a:lnTo>
                    <a:pt x="280670" y="322579"/>
                  </a:lnTo>
                  <a:lnTo>
                    <a:pt x="283083" y="321309"/>
                  </a:lnTo>
                  <a:lnTo>
                    <a:pt x="294472" y="309879"/>
                  </a:lnTo>
                  <a:close/>
                </a:path>
                <a:path w="353695" h="354329">
                  <a:moveTo>
                    <a:pt x="105791" y="294639"/>
                  </a:moveTo>
                  <a:lnTo>
                    <a:pt x="94615" y="294639"/>
                  </a:lnTo>
                  <a:lnTo>
                    <a:pt x="91948" y="297179"/>
                  </a:lnTo>
                  <a:lnTo>
                    <a:pt x="77343" y="306069"/>
                  </a:lnTo>
                  <a:lnTo>
                    <a:pt x="128596" y="306069"/>
                  </a:lnTo>
                  <a:lnTo>
                    <a:pt x="124412" y="304800"/>
                  </a:lnTo>
                  <a:lnTo>
                    <a:pt x="116258" y="300989"/>
                  </a:lnTo>
                  <a:lnTo>
                    <a:pt x="108331" y="297179"/>
                  </a:lnTo>
                  <a:lnTo>
                    <a:pt x="105791" y="294639"/>
                  </a:lnTo>
                  <a:close/>
                </a:path>
                <a:path w="353695" h="354329">
                  <a:moveTo>
                    <a:pt x="299246" y="49529"/>
                  </a:moveTo>
                  <a:lnTo>
                    <a:pt x="276351" y="49529"/>
                  </a:lnTo>
                  <a:lnTo>
                    <a:pt x="304419" y="77469"/>
                  </a:lnTo>
                  <a:lnTo>
                    <a:pt x="292608" y="97789"/>
                  </a:lnTo>
                  <a:lnTo>
                    <a:pt x="292608" y="104139"/>
                  </a:lnTo>
                  <a:lnTo>
                    <a:pt x="295529" y="109219"/>
                  </a:lnTo>
                  <a:lnTo>
                    <a:pt x="299761" y="116839"/>
                  </a:lnTo>
                  <a:lnTo>
                    <a:pt x="303482" y="124459"/>
                  </a:lnTo>
                  <a:lnTo>
                    <a:pt x="306655" y="133350"/>
                  </a:lnTo>
                  <a:lnTo>
                    <a:pt x="309245" y="142239"/>
                  </a:lnTo>
                  <a:lnTo>
                    <a:pt x="310769" y="147319"/>
                  </a:lnTo>
                  <a:lnTo>
                    <a:pt x="315214" y="152400"/>
                  </a:lnTo>
                  <a:lnTo>
                    <a:pt x="337439" y="157479"/>
                  </a:lnTo>
                  <a:lnTo>
                    <a:pt x="337439" y="196850"/>
                  </a:lnTo>
                  <a:lnTo>
                    <a:pt x="315214" y="203200"/>
                  </a:lnTo>
                  <a:lnTo>
                    <a:pt x="310769" y="207009"/>
                  </a:lnTo>
                  <a:lnTo>
                    <a:pt x="309245" y="213359"/>
                  </a:lnTo>
                  <a:lnTo>
                    <a:pt x="306655" y="222250"/>
                  </a:lnTo>
                  <a:lnTo>
                    <a:pt x="299761" y="238759"/>
                  </a:lnTo>
                  <a:lnTo>
                    <a:pt x="295529" y="246379"/>
                  </a:lnTo>
                  <a:lnTo>
                    <a:pt x="292608" y="251459"/>
                  </a:lnTo>
                  <a:lnTo>
                    <a:pt x="292608" y="257809"/>
                  </a:lnTo>
                  <a:lnTo>
                    <a:pt x="295656" y="262889"/>
                  </a:lnTo>
                  <a:lnTo>
                    <a:pt x="304419" y="278129"/>
                  </a:lnTo>
                  <a:lnTo>
                    <a:pt x="276351" y="306069"/>
                  </a:lnTo>
                  <a:lnTo>
                    <a:pt x="298268" y="306069"/>
                  </a:lnTo>
                  <a:lnTo>
                    <a:pt x="318516" y="285750"/>
                  </a:lnTo>
                  <a:lnTo>
                    <a:pt x="323088" y="281939"/>
                  </a:lnTo>
                  <a:lnTo>
                    <a:pt x="321437" y="274319"/>
                  </a:lnTo>
                  <a:lnTo>
                    <a:pt x="318516" y="269239"/>
                  </a:lnTo>
                  <a:lnTo>
                    <a:pt x="309372" y="254000"/>
                  </a:lnTo>
                  <a:lnTo>
                    <a:pt x="314130" y="245109"/>
                  </a:lnTo>
                  <a:lnTo>
                    <a:pt x="318293" y="236219"/>
                  </a:lnTo>
                  <a:lnTo>
                    <a:pt x="321837" y="227329"/>
                  </a:lnTo>
                  <a:lnTo>
                    <a:pt x="324739" y="217169"/>
                  </a:lnTo>
                  <a:lnTo>
                    <a:pt x="341757" y="213359"/>
                  </a:lnTo>
                  <a:lnTo>
                    <a:pt x="353568" y="208279"/>
                  </a:lnTo>
                  <a:lnTo>
                    <a:pt x="353568" y="147319"/>
                  </a:lnTo>
                  <a:lnTo>
                    <a:pt x="347599" y="143509"/>
                  </a:lnTo>
                  <a:lnTo>
                    <a:pt x="341757" y="142239"/>
                  </a:lnTo>
                  <a:lnTo>
                    <a:pt x="324739" y="137159"/>
                  </a:lnTo>
                  <a:lnTo>
                    <a:pt x="321837" y="128269"/>
                  </a:lnTo>
                  <a:lnTo>
                    <a:pt x="318293" y="118109"/>
                  </a:lnTo>
                  <a:lnTo>
                    <a:pt x="314130" y="109219"/>
                  </a:lnTo>
                  <a:lnTo>
                    <a:pt x="309372" y="100329"/>
                  </a:lnTo>
                  <a:lnTo>
                    <a:pt x="318516" y="85089"/>
                  </a:lnTo>
                  <a:lnTo>
                    <a:pt x="321183" y="80009"/>
                  </a:lnTo>
                  <a:lnTo>
                    <a:pt x="323088" y="73659"/>
                  </a:lnTo>
                  <a:lnTo>
                    <a:pt x="318516" y="68579"/>
                  </a:lnTo>
                  <a:lnTo>
                    <a:pt x="299246" y="49529"/>
                  </a:lnTo>
                  <a:close/>
                </a:path>
                <a:path w="353695" h="354329">
                  <a:moveTo>
                    <a:pt x="176784" y="80009"/>
                  </a:moveTo>
                  <a:lnTo>
                    <a:pt x="139273" y="87629"/>
                  </a:lnTo>
                  <a:lnTo>
                    <a:pt x="108632" y="109219"/>
                  </a:lnTo>
                  <a:lnTo>
                    <a:pt x="87969" y="139700"/>
                  </a:lnTo>
                  <a:lnTo>
                    <a:pt x="80391" y="177800"/>
                  </a:lnTo>
                  <a:lnTo>
                    <a:pt x="87969" y="214629"/>
                  </a:lnTo>
                  <a:lnTo>
                    <a:pt x="108632" y="246379"/>
                  </a:lnTo>
                  <a:lnTo>
                    <a:pt x="139273" y="266700"/>
                  </a:lnTo>
                  <a:lnTo>
                    <a:pt x="176784" y="274319"/>
                  </a:lnTo>
                  <a:lnTo>
                    <a:pt x="214294" y="266700"/>
                  </a:lnTo>
                  <a:lnTo>
                    <a:pt x="227699" y="257809"/>
                  </a:lnTo>
                  <a:lnTo>
                    <a:pt x="168783" y="257809"/>
                  </a:lnTo>
                  <a:lnTo>
                    <a:pt x="140327" y="248919"/>
                  </a:lnTo>
                  <a:lnTo>
                    <a:pt x="117348" y="231139"/>
                  </a:lnTo>
                  <a:lnTo>
                    <a:pt x="101988" y="207009"/>
                  </a:lnTo>
                  <a:lnTo>
                    <a:pt x="96393" y="177800"/>
                  </a:lnTo>
                  <a:lnTo>
                    <a:pt x="96709" y="171450"/>
                  </a:lnTo>
                  <a:lnTo>
                    <a:pt x="96835" y="168909"/>
                  </a:lnTo>
                  <a:lnTo>
                    <a:pt x="98123" y="161289"/>
                  </a:lnTo>
                  <a:lnTo>
                    <a:pt x="100197" y="152400"/>
                  </a:lnTo>
                  <a:lnTo>
                    <a:pt x="102997" y="144779"/>
                  </a:lnTo>
                  <a:lnTo>
                    <a:pt x="134577" y="144779"/>
                  </a:lnTo>
                  <a:lnTo>
                    <a:pt x="110871" y="132079"/>
                  </a:lnTo>
                  <a:lnTo>
                    <a:pt x="123438" y="116839"/>
                  </a:lnTo>
                  <a:lnTo>
                    <a:pt x="139017" y="106679"/>
                  </a:lnTo>
                  <a:lnTo>
                    <a:pt x="157001" y="99059"/>
                  </a:lnTo>
                  <a:lnTo>
                    <a:pt x="176784" y="96519"/>
                  </a:lnTo>
                  <a:lnTo>
                    <a:pt x="226911" y="96519"/>
                  </a:lnTo>
                  <a:lnTo>
                    <a:pt x="214294" y="87629"/>
                  </a:lnTo>
                  <a:lnTo>
                    <a:pt x="176784" y="80009"/>
                  </a:lnTo>
                  <a:close/>
                </a:path>
                <a:path w="353695" h="354329">
                  <a:moveTo>
                    <a:pt x="134577" y="144779"/>
                  </a:moveTo>
                  <a:lnTo>
                    <a:pt x="102997" y="144779"/>
                  </a:lnTo>
                  <a:lnTo>
                    <a:pt x="145796" y="168909"/>
                  </a:lnTo>
                  <a:lnTo>
                    <a:pt x="145161" y="171450"/>
                  </a:lnTo>
                  <a:lnTo>
                    <a:pt x="144653" y="175259"/>
                  </a:lnTo>
                  <a:lnTo>
                    <a:pt x="144653" y="177800"/>
                  </a:lnTo>
                  <a:lnTo>
                    <a:pt x="146476" y="187959"/>
                  </a:lnTo>
                  <a:lnTo>
                    <a:pt x="151526" y="196850"/>
                  </a:lnTo>
                  <a:lnTo>
                    <a:pt x="159172" y="204469"/>
                  </a:lnTo>
                  <a:lnTo>
                    <a:pt x="168783" y="208279"/>
                  </a:lnTo>
                  <a:lnTo>
                    <a:pt x="168783" y="257809"/>
                  </a:lnTo>
                  <a:lnTo>
                    <a:pt x="184785" y="257809"/>
                  </a:lnTo>
                  <a:lnTo>
                    <a:pt x="184785" y="208279"/>
                  </a:lnTo>
                  <a:lnTo>
                    <a:pt x="194395" y="204469"/>
                  </a:lnTo>
                  <a:lnTo>
                    <a:pt x="202041" y="196850"/>
                  </a:lnTo>
                  <a:lnTo>
                    <a:pt x="204205" y="193039"/>
                  </a:lnTo>
                  <a:lnTo>
                    <a:pt x="167894" y="193039"/>
                  </a:lnTo>
                  <a:lnTo>
                    <a:pt x="160655" y="186689"/>
                  </a:lnTo>
                  <a:lnTo>
                    <a:pt x="160655" y="168909"/>
                  </a:lnTo>
                  <a:lnTo>
                    <a:pt x="167894" y="161289"/>
                  </a:lnTo>
                  <a:lnTo>
                    <a:pt x="221287" y="161289"/>
                  </a:lnTo>
                  <a:lnTo>
                    <a:pt x="232550" y="154939"/>
                  </a:lnTo>
                  <a:lnTo>
                    <a:pt x="153543" y="154939"/>
                  </a:lnTo>
                  <a:lnTo>
                    <a:pt x="134577" y="144779"/>
                  </a:lnTo>
                  <a:close/>
                </a:path>
                <a:path w="353695" h="354329">
                  <a:moveTo>
                    <a:pt x="266609" y="144779"/>
                  </a:moveTo>
                  <a:lnTo>
                    <a:pt x="250571" y="144779"/>
                  </a:lnTo>
                  <a:lnTo>
                    <a:pt x="253370" y="152400"/>
                  </a:lnTo>
                  <a:lnTo>
                    <a:pt x="255444" y="161289"/>
                  </a:lnTo>
                  <a:lnTo>
                    <a:pt x="256732" y="168909"/>
                  </a:lnTo>
                  <a:lnTo>
                    <a:pt x="257048" y="175259"/>
                  </a:lnTo>
                  <a:lnTo>
                    <a:pt x="257175" y="177800"/>
                  </a:lnTo>
                  <a:lnTo>
                    <a:pt x="251579" y="207009"/>
                  </a:lnTo>
                  <a:lnTo>
                    <a:pt x="236220" y="231139"/>
                  </a:lnTo>
                  <a:lnTo>
                    <a:pt x="213240" y="248919"/>
                  </a:lnTo>
                  <a:lnTo>
                    <a:pt x="184785" y="257809"/>
                  </a:lnTo>
                  <a:lnTo>
                    <a:pt x="227699" y="257809"/>
                  </a:lnTo>
                  <a:lnTo>
                    <a:pt x="244935" y="246379"/>
                  </a:lnTo>
                  <a:lnTo>
                    <a:pt x="265598" y="214629"/>
                  </a:lnTo>
                  <a:lnTo>
                    <a:pt x="273176" y="177800"/>
                  </a:lnTo>
                  <a:lnTo>
                    <a:pt x="266609" y="144779"/>
                  </a:lnTo>
                  <a:close/>
                </a:path>
                <a:path w="353695" h="354329">
                  <a:moveTo>
                    <a:pt x="221287" y="161289"/>
                  </a:moveTo>
                  <a:lnTo>
                    <a:pt x="185674" y="161289"/>
                  </a:lnTo>
                  <a:lnTo>
                    <a:pt x="192913" y="168909"/>
                  </a:lnTo>
                  <a:lnTo>
                    <a:pt x="192913" y="186689"/>
                  </a:lnTo>
                  <a:lnTo>
                    <a:pt x="185674" y="193039"/>
                  </a:lnTo>
                  <a:lnTo>
                    <a:pt x="204205" y="193039"/>
                  </a:lnTo>
                  <a:lnTo>
                    <a:pt x="207091" y="187959"/>
                  </a:lnTo>
                  <a:lnTo>
                    <a:pt x="208915" y="177800"/>
                  </a:lnTo>
                  <a:lnTo>
                    <a:pt x="208915" y="175259"/>
                  </a:lnTo>
                  <a:lnTo>
                    <a:pt x="208407" y="171450"/>
                  </a:lnTo>
                  <a:lnTo>
                    <a:pt x="207772" y="168909"/>
                  </a:lnTo>
                  <a:lnTo>
                    <a:pt x="221287" y="161289"/>
                  </a:lnTo>
                  <a:close/>
                </a:path>
                <a:path w="353695" h="354329">
                  <a:moveTo>
                    <a:pt x="185928" y="144779"/>
                  </a:moveTo>
                  <a:lnTo>
                    <a:pt x="167640" y="144779"/>
                  </a:lnTo>
                  <a:lnTo>
                    <a:pt x="159385" y="148589"/>
                  </a:lnTo>
                  <a:lnTo>
                    <a:pt x="153543" y="154939"/>
                  </a:lnTo>
                  <a:lnTo>
                    <a:pt x="200025" y="154939"/>
                  </a:lnTo>
                  <a:lnTo>
                    <a:pt x="194183" y="148589"/>
                  </a:lnTo>
                  <a:lnTo>
                    <a:pt x="185928" y="144779"/>
                  </a:lnTo>
                  <a:close/>
                </a:path>
                <a:path w="353695" h="354329">
                  <a:moveTo>
                    <a:pt x="226911" y="96519"/>
                  </a:moveTo>
                  <a:lnTo>
                    <a:pt x="176784" y="96519"/>
                  </a:lnTo>
                  <a:lnTo>
                    <a:pt x="196566" y="99059"/>
                  </a:lnTo>
                  <a:lnTo>
                    <a:pt x="214550" y="106679"/>
                  </a:lnTo>
                  <a:lnTo>
                    <a:pt x="230129" y="116839"/>
                  </a:lnTo>
                  <a:lnTo>
                    <a:pt x="242697" y="132079"/>
                  </a:lnTo>
                  <a:lnTo>
                    <a:pt x="200025" y="154939"/>
                  </a:lnTo>
                  <a:lnTo>
                    <a:pt x="232550" y="154939"/>
                  </a:lnTo>
                  <a:lnTo>
                    <a:pt x="250571" y="144779"/>
                  </a:lnTo>
                  <a:lnTo>
                    <a:pt x="266609" y="144779"/>
                  </a:lnTo>
                  <a:lnTo>
                    <a:pt x="265598" y="139700"/>
                  </a:lnTo>
                  <a:lnTo>
                    <a:pt x="244935" y="109219"/>
                  </a:lnTo>
                  <a:lnTo>
                    <a:pt x="226911" y="96519"/>
                  </a:lnTo>
                  <a:close/>
                </a:path>
                <a:path w="353695" h="354329">
                  <a:moveTo>
                    <a:pt x="127201" y="49529"/>
                  </a:moveTo>
                  <a:lnTo>
                    <a:pt x="77216" y="49529"/>
                  </a:lnTo>
                  <a:lnTo>
                    <a:pt x="91948" y="58419"/>
                  </a:lnTo>
                  <a:lnTo>
                    <a:pt x="94615" y="59689"/>
                  </a:lnTo>
                  <a:lnTo>
                    <a:pt x="97409" y="60959"/>
                  </a:lnTo>
                  <a:lnTo>
                    <a:pt x="102997" y="60959"/>
                  </a:lnTo>
                  <a:lnTo>
                    <a:pt x="105791" y="59689"/>
                  </a:lnTo>
                  <a:lnTo>
                    <a:pt x="108331" y="58419"/>
                  </a:lnTo>
                  <a:lnTo>
                    <a:pt x="116258" y="54609"/>
                  </a:lnTo>
                  <a:lnTo>
                    <a:pt x="124412" y="50800"/>
                  </a:lnTo>
                  <a:lnTo>
                    <a:pt x="127201" y="49529"/>
                  </a:lnTo>
                  <a:close/>
                </a:path>
                <a:path w="353695" h="354329">
                  <a:moveTo>
                    <a:pt x="213323" y="16509"/>
                  </a:moveTo>
                  <a:lnTo>
                    <a:pt x="196596" y="16509"/>
                  </a:lnTo>
                  <a:lnTo>
                    <a:pt x="200787" y="33019"/>
                  </a:lnTo>
                  <a:lnTo>
                    <a:pt x="202311" y="38100"/>
                  </a:lnTo>
                  <a:lnTo>
                    <a:pt x="206629" y="43179"/>
                  </a:lnTo>
                  <a:lnTo>
                    <a:pt x="212217" y="44450"/>
                  </a:lnTo>
                  <a:lnTo>
                    <a:pt x="220787" y="46989"/>
                  </a:lnTo>
                  <a:lnTo>
                    <a:pt x="229155" y="50800"/>
                  </a:lnTo>
                  <a:lnTo>
                    <a:pt x="237309" y="54609"/>
                  </a:lnTo>
                  <a:lnTo>
                    <a:pt x="245237" y="58419"/>
                  </a:lnTo>
                  <a:lnTo>
                    <a:pt x="247776" y="59689"/>
                  </a:lnTo>
                  <a:lnTo>
                    <a:pt x="250571" y="60959"/>
                  </a:lnTo>
                  <a:lnTo>
                    <a:pt x="256159" y="60959"/>
                  </a:lnTo>
                  <a:lnTo>
                    <a:pt x="258953" y="59689"/>
                  </a:lnTo>
                  <a:lnTo>
                    <a:pt x="276351" y="49529"/>
                  </a:lnTo>
                  <a:lnTo>
                    <a:pt x="299246" y="49529"/>
                  </a:lnTo>
                  <a:lnTo>
                    <a:pt x="294107" y="44450"/>
                  </a:lnTo>
                  <a:lnTo>
                    <a:pt x="253238" y="44450"/>
                  </a:lnTo>
                  <a:lnTo>
                    <a:pt x="244500" y="39369"/>
                  </a:lnTo>
                  <a:lnTo>
                    <a:pt x="235442" y="35559"/>
                  </a:lnTo>
                  <a:lnTo>
                    <a:pt x="226073" y="31750"/>
                  </a:lnTo>
                  <a:lnTo>
                    <a:pt x="216408" y="29209"/>
                  </a:lnTo>
                  <a:lnTo>
                    <a:pt x="213323" y="16509"/>
                  </a:lnTo>
                  <a:close/>
                </a:path>
                <a:path w="353695" h="354329">
                  <a:moveTo>
                    <a:pt x="206883" y="0"/>
                  </a:moveTo>
                  <a:lnTo>
                    <a:pt x="146685" y="0"/>
                  </a:lnTo>
                  <a:lnTo>
                    <a:pt x="142875" y="6350"/>
                  </a:lnTo>
                  <a:lnTo>
                    <a:pt x="141478" y="11429"/>
                  </a:lnTo>
                  <a:lnTo>
                    <a:pt x="137160" y="29209"/>
                  </a:lnTo>
                  <a:lnTo>
                    <a:pt x="127494" y="31750"/>
                  </a:lnTo>
                  <a:lnTo>
                    <a:pt x="118125" y="35559"/>
                  </a:lnTo>
                  <a:lnTo>
                    <a:pt x="109067" y="39369"/>
                  </a:lnTo>
                  <a:lnTo>
                    <a:pt x="100330" y="44450"/>
                  </a:lnTo>
                  <a:lnTo>
                    <a:pt x="141350" y="44450"/>
                  </a:lnTo>
                  <a:lnTo>
                    <a:pt x="146939" y="43179"/>
                  </a:lnTo>
                  <a:lnTo>
                    <a:pt x="151257" y="38100"/>
                  </a:lnTo>
                  <a:lnTo>
                    <a:pt x="152781" y="33019"/>
                  </a:lnTo>
                  <a:lnTo>
                    <a:pt x="156972" y="16509"/>
                  </a:lnTo>
                  <a:lnTo>
                    <a:pt x="213323" y="16509"/>
                  </a:lnTo>
                  <a:lnTo>
                    <a:pt x="212090" y="11429"/>
                  </a:lnTo>
                  <a:lnTo>
                    <a:pt x="210312" y="6350"/>
                  </a:lnTo>
                  <a:lnTo>
                    <a:pt x="206883" y="0"/>
                  </a:lnTo>
                  <a:close/>
                </a:path>
                <a:path w="353695" h="354329">
                  <a:moveTo>
                    <a:pt x="280543" y="31750"/>
                  </a:moveTo>
                  <a:lnTo>
                    <a:pt x="274574" y="31750"/>
                  </a:lnTo>
                  <a:lnTo>
                    <a:pt x="271272" y="33019"/>
                  </a:lnTo>
                  <a:lnTo>
                    <a:pt x="268478" y="35559"/>
                  </a:lnTo>
                  <a:lnTo>
                    <a:pt x="253238" y="44450"/>
                  </a:lnTo>
                  <a:lnTo>
                    <a:pt x="294107" y="44450"/>
                  </a:lnTo>
                  <a:lnTo>
                    <a:pt x="285115" y="35559"/>
                  </a:lnTo>
                  <a:lnTo>
                    <a:pt x="283083" y="33019"/>
                  </a:lnTo>
                  <a:lnTo>
                    <a:pt x="280543" y="31750"/>
                  </a:lnTo>
                  <a:close/>
                </a:path>
              </a:pathLst>
            </a:custGeom>
            <a:solidFill>
              <a:srgbClr val="5F5F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4" name="object 4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99609" y="1869863"/>
              <a:ext cx="6195073" cy="545725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73708" y="1900453"/>
              <a:ext cx="5721095" cy="528802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1516380" y="1877568"/>
              <a:ext cx="6111240" cy="471170"/>
            </a:xfrm>
            <a:custGeom>
              <a:avLst/>
              <a:gdLst/>
              <a:ahLst/>
              <a:cxnLst/>
              <a:rect l="l" t="t" r="r" b="b"/>
              <a:pathLst>
                <a:path w="6111240" h="471169">
                  <a:moveTo>
                    <a:pt x="6060694" y="0"/>
                  </a:moveTo>
                  <a:lnTo>
                    <a:pt x="50545" y="0"/>
                  </a:lnTo>
                  <a:lnTo>
                    <a:pt x="30860" y="3968"/>
                  </a:lnTo>
                  <a:lnTo>
                    <a:pt x="14795" y="14795"/>
                  </a:lnTo>
                  <a:lnTo>
                    <a:pt x="3968" y="30861"/>
                  </a:lnTo>
                  <a:lnTo>
                    <a:pt x="0" y="50546"/>
                  </a:lnTo>
                  <a:lnTo>
                    <a:pt x="0" y="420370"/>
                  </a:lnTo>
                  <a:lnTo>
                    <a:pt x="3968" y="440055"/>
                  </a:lnTo>
                  <a:lnTo>
                    <a:pt x="14795" y="456120"/>
                  </a:lnTo>
                  <a:lnTo>
                    <a:pt x="30860" y="466947"/>
                  </a:lnTo>
                  <a:lnTo>
                    <a:pt x="50545" y="470916"/>
                  </a:lnTo>
                  <a:lnTo>
                    <a:pt x="6060694" y="470916"/>
                  </a:lnTo>
                  <a:lnTo>
                    <a:pt x="6080379" y="466947"/>
                  </a:lnTo>
                  <a:lnTo>
                    <a:pt x="6096444" y="456120"/>
                  </a:lnTo>
                  <a:lnTo>
                    <a:pt x="6107271" y="440055"/>
                  </a:lnTo>
                  <a:lnTo>
                    <a:pt x="6111240" y="420370"/>
                  </a:lnTo>
                  <a:lnTo>
                    <a:pt x="6111240" y="50546"/>
                  </a:lnTo>
                  <a:lnTo>
                    <a:pt x="6107271" y="30861"/>
                  </a:lnTo>
                  <a:lnTo>
                    <a:pt x="6096444" y="14795"/>
                  </a:lnTo>
                  <a:lnTo>
                    <a:pt x="6080379" y="3968"/>
                  </a:lnTo>
                  <a:lnTo>
                    <a:pt x="606069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7" name="object 47"/>
          <p:cNvSpPr txBox="1"/>
          <p:nvPr/>
        </p:nvSpPr>
        <p:spPr>
          <a:xfrm>
            <a:off x="1161999" y="4886325"/>
            <a:ext cx="1293495" cy="5759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785" indent="-172085">
              <a:lnSpc>
                <a:spcPct val="100000"/>
              </a:lnSpc>
              <a:spcBef>
                <a:spcPts val="100"/>
              </a:spcBef>
              <a:buFont typeface="Century Gothic"/>
              <a:buChar char="•"/>
              <a:tabLst>
                <a:tab pos="184785" algn="l"/>
              </a:tabLst>
            </a:pPr>
            <a:r>
              <a:rPr sz="1200" b="1" spc="135" dirty="0">
                <a:solidFill>
                  <a:srgbClr val="7AA79D"/>
                </a:solidFill>
                <a:latin typeface="Century Gothic"/>
                <a:cs typeface="Century Gothic"/>
              </a:rPr>
              <a:t>#</a:t>
            </a:r>
            <a:r>
              <a:rPr sz="1200" b="1" dirty="0">
                <a:solidFill>
                  <a:srgbClr val="7AA79D"/>
                </a:solidFill>
                <a:latin typeface="Century Gothic"/>
                <a:cs typeface="Century Gothic"/>
              </a:rPr>
              <a:t> </a:t>
            </a:r>
            <a:r>
              <a:rPr sz="1200" b="1" spc="60" dirty="0">
                <a:solidFill>
                  <a:srgbClr val="7AA79D"/>
                </a:solidFill>
                <a:latin typeface="Century Gothic"/>
                <a:cs typeface="Century Gothic"/>
              </a:rPr>
              <a:t>Customer</a:t>
            </a:r>
            <a:endParaRPr sz="1200">
              <a:latin typeface="Century Gothic"/>
              <a:cs typeface="Century Gothic"/>
            </a:endParaRPr>
          </a:p>
          <a:p>
            <a:pPr marL="27940" marR="5080" indent="344170">
              <a:lnSpc>
                <a:spcPts val="1450"/>
              </a:lnSpc>
              <a:spcBef>
                <a:spcPts val="40"/>
              </a:spcBef>
            </a:pPr>
            <a:r>
              <a:rPr sz="1200" b="1" spc="-10" dirty="0">
                <a:solidFill>
                  <a:srgbClr val="7AA79D"/>
                </a:solidFill>
                <a:latin typeface="Century Gothic"/>
                <a:cs typeface="Century Gothic"/>
              </a:rPr>
              <a:t>service </a:t>
            </a:r>
            <a:r>
              <a:rPr sz="1200" b="1" spc="50" dirty="0">
                <a:solidFill>
                  <a:srgbClr val="7AA79D"/>
                </a:solidFill>
                <a:latin typeface="Century Gothic"/>
                <a:cs typeface="Century Gothic"/>
              </a:rPr>
              <a:t>representatives</a:t>
            </a:r>
            <a:endParaRPr sz="1200">
              <a:latin typeface="Century Gothic"/>
              <a:cs typeface="Century Gothic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2817367" y="4964938"/>
            <a:ext cx="1824989" cy="3930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785" indent="-172085">
              <a:lnSpc>
                <a:spcPct val="100000"/>
              </a:lnSpc>
              <a:spcBef>
                <a:spcPts val="100"/>
              </a:spcBef>
              <a:buFont typeface="Century Gothic"/>
              <a:buChar char="•"/>
              <a:tabLst>
                <a:tab pos="184785" algn="l"/>
              </a:tabLst>
            </a:pPr>
            <a:r>
              <a:rPr sz="1200" b="1" spc="135" dirty="0">
                <a:solidFill>
                  <a:srgbClr val="0ECA91"/>
                </a:solidFill>
                <a:latin typeface="Century Gothic"/>
                <a:cs typeface="Century Gothic"/>
              </a:rPr>
              <a:t>#</a:t>
            </a:r>
            <a:r>
              <a:rPr sz="1200" b="1" dirty="0">
                <a:solidFill>
                  <a:srgbClr val="0ECA91"/>
                </a:solidFill>
                <a:latin typeface="Century Gothic"/>
                <a:cs typeface="Century Gothic"/>
              </a:rPr>
              <a:t> </a:t>
            </a:r>
            <a:r>
              <a:rPr sz="1200" b="1" spc="105" dirty="0">
                <a:solidFill>
                  <a:srgbClr val="0ECA91"/>
                </a:solidFill>
                <a:latin typeface="Century Gothic"/>
                <a:cs typeface="Century Gothic"/>
              </a:rPr>
              <a:t>Time</a:t>
            </a:r>
            <a:r>
              <a:rPr sz="1200" b="1" spc="15" dirty="0">
                <a:solidFill>
                  <a:srgbClr val="0ECA91"/>
                </a:solidFill>
                <a:latin typeface="Century Gothic"/>
                <a:cs typeface="Century Gothic"/>
              </a:rPr>
              <a:t> </a:t>
            </a:r>
            <a:r>
              <a:rPr sz="1200" b="1" spc="90" dirty="0">
                <a:solidFill>
                  <a:srgbClr val="0ECA91"/>
                </a:solidFill>
                <a:latin typeface="Century Gothic"/>
                <a:cs typeface="Century Gothic"/>
              </a:rPr>
              <a:t>to</a:t>
            </a:r>
            <a:r>
              <a:rPr sz="1200" b="1" spc="-5" dirty="0">
                <a:solidFill>
                  <a:srgbClr val="0ECA91"/>
                </a:solidFill>
                <a:latin typeface="Century Gothic"/>
                <a:cs typeface="Century Gothic"/>
              </a:rPr>
              <a:t> </a:t>
            </a:r>
            <a:r>
              <a:rPr sz="1200" b="1" spc="70" dirty="0">
                <a:solidFill>
                  <a:srgbClr val="0ECA91"/>
                </a:solidFill>
                <a:latin typeface="Century Gothic"/>
                <a:cs typeface="Century Gothic"/>
              </a:rPr>
              <a:t>answer</a:t>
            </a:r>
            <a:r>
              <a:rPr sz="1200" b="1" spc="-10" dirty="0">
                <a:solidFill>
                  <a:srgbClr val="0ECA91"/>
                </a:solidFill>
                <a:latin typeface="Century Gothic"/>
                <a:cs typeface="Century Gothic"/>
              </a:rPr>
              <a:t> </a:t>
            </a:r>
            <a:r>
              <a:rPr sz="1200" b="1" spc="-25" dirty="0">
                <a:solidFill>
                  <a:srgbClr val="0ECA91"/>
                </a:solidFill>
                <a:latin typeface="Century Gothic"/>
                <a:cs typeface="Century Gothic"/>
              </a:rPr>
              <a:t>an</a:t>
            </a:r>
            <a:endParaRPr sz="1200">
              <a:latin typeface="Century Gothic"/>
              <a:cs typeface="Century Gothic"/>
            </a:endParaRPr>
          </a:p>
          <a:p>
            <a:pPr marL="716280">
              <a:lnSpc>
                <a:spcPct val="100000"/>
              </a:lnSpc>
              <a:spcBef>
                <a:spcPts val="10"/>
              </a:spcBef>
            </a:pPr>
            <a:r>
              <a:rPr sz="1200" b="1" spc="60" dirty="0">
                <a:solidFill>
                  <a:srgbClr val="0ECA91"/>
                </a:solidFill>
                <a:latin typeface="Century Gothic"/>
                <a:cs typeface="Century Gothic"/>
              </a:rPr>
              <a:t>inquiry</a:t>
            </a:r>
            <a:endParaRPr sz="1200">
              <a:latin typeface="Century Gothic"/>
              <a:cs typeface="Century Gothic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7105268" y="4883911"/>
            <a:ext cx="1183640" cy="39306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84785" marR="5080" indent="-172720">
              <a:lnSpc>
                <a:spcPct val="100800"/>
              </a:lnSpc>
              <a:spcBef>
                <a:spcPts val="85"/>
              </a:spcBef>
              <a:buClr>
                <a:srgbClr val="005F5F"/>
              </a:buClr>
              <a:buFont typeface="Century Gothic"/>
              <a:buChar char="•"/>
              <a:tabLst>
                <a:tab pos="254635" algn="l"/>
              </a:tabLst>
            </a:pPr>
            <a:r>
              <a:rPr sz="1200" b="1" dirty="0">
                <a:solidFill>
                  <a:srgbClr val="044B35"/>
                </a:solidFill>
                <a:latin typeface="Century Gothic"/>
                <a:cs typeface="Century Gothic"/>
              </a:rPr>
              <a:t>%</a:t>
            </a:r>
            <a:r>
              <a:rPr sz="1200" b="1" spc="10" dirty="0">
                <a:solidFill>
                  <a:srgbClr val="044B35"/>
                </a:solidFill>
                <a:latin typeface="Century Gothic"/>
                <a:cs typeface="Century Gothic"/>
              </a:rPr>
              <a:t> </a:t>
            </a:r>
            <a:r>
              <a:rPr sz="1200" b="1" spc="85" dirty="0">
                <a:solidFill>
                  <a:srgbClr val="044B35"/>
                </a:solidFill>
                <a:latin typeface="Century Gothic"/>
                <a:cs typeface="Century Gothic"/>
              </a:rPr>
              <a:t>Returning 	</a:t>
            </a:r>
            <a:r>
              <a:rPr sz="1200" b="1" spc="65" dirty="0">
                <a:solidFill>
                  <a:srgbClr val="044B35"/>
                </a:solidFill>
                <a:latin typeface="Century Gothic"/>
                <a:cs typeface="Century Gothic"/>
              </a:rPr>
              <a:t>customers</a:t>
            </a:r>
            <a:endParaRPr sz="1200">
              <a:latin typeface="Century Gothic"/>
              <a:cs typeface="Century Gothic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1609471" y="1973961"/>
            <a:ext cx="539750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OBJECTIVE:</a:t>
            </a:r>
            <a:r>
              <a:rPr sz="1600" spc="-10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50" dirty="0">
                <a:solidFill>
                  <a:srgbClr val="5F5F5F"/>
                </a:solidFill>
                <a:latin typeface="Tahoma"/>
                <a:cs typeface="Tahoma"/>
              </a:rPr>
              <a:t>Improve</a:t>
            </a:r>
            <a:r>
              <a:rPr sz="1600" spc="-114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5" dirty="0">
                <a:solidFill>
                  <a:srgbClr val="5F5F5F"/>
                </a:solidFill>
                <a:latin typeface="Tahoma"/>
                <a:cs typeface="Tahoma"/>
              </a:rPr>
              <a:t>customer</a:t>
            </a:r>
            <a:r>
              <a:rPr sz="1600" spc="-10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0" dirty="0">
                <a:solidFill>
                  <a:srgbClr val="5F5F5F"/>
                </a:solidFill>
                <a:latin typeface="Tahoma"/>
                <a:cs typeface="Tahoma"/>
              </a:rPr>
              <a:t>satisfaction</a:t>
            </a:r>
            <a:r>
              <a:rPr sz="1600" spc="-12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with</a:t>
            </a:r>
            <a:r>
              <a:rPr sz="1600" spc="-114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service</a:t>
            </a:r>
            <a:r>
              <a:rPr sz="1600" spc="-14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levels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486155" y="2112264"/>
            <a:ext cx="8272780" cy="2245995"/>
          </a:xfrm>
          <a:custGeom>
            <a:avLst/>
            <a:gdLst/>
            <a:ahLst/>
            <a:cxnLst/>
            <a:rect l="l" t="t" r="r" b="b"/>
            <a:pathLst>
              <a:path w="8272780" h="2245995">
                <a:moveTo>
                  <a:pt x="1030224" y="0"/>
                </a:moveTo>
                <a:lnTo>
                  <a:pt x="0" y="0"/>
                </a:lnTo>
                <a:lnTo>
                  <a:pt x="0" y="2245487"/>
                </a:lnTo>
              </a:path>
              <a:path w="8272780" h="2245995">
                <a:moveTo>
                  <a:pt x="7141464" y="0"/>
                </a:moveTo>
                <a:lnTo>
                  <a:pt x="8272780" y="0"/>
                </a:lnTo>
                <a:lnTo>
                  <a:pt x="8272780" y="2245487"/>
                </a:lnTo>
              </a:path>
            </a:pathLst>
          </a:custGeom>
          <a:ln w="9525">
            <a:solidFill>
              <a:srgbClr val="0A976C"/>
            </a:solidFill>
            <a:prstDash val="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 txBox="1"/>
          <p:nvPr/>
        </p:nvSpPr>
        <p:spPr>
          <a:xfrm>
            <a:off x="7416800" y="5542279"/>
            <a:ext cx="810895" cy="5759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2085" marR="142875" indent="-172085" algn="ctr">
              <a:lnSpc>
                <a:spcPct val="100000"/>
              </a:lnSpc>
              <a:spcBef>
                <a:spcPts val="100"/>
              </a:spcBef>
              <a:buClr>
                <a:srgbClr val="005F5F"/>
              </a:buClr>
              <a:buFont typeface="Century Gothic"/>
              <a:buChar char="•"/>
              <a:tabLst>
                <a:tab pos="172085" algn="l"/>
              </a:tabLst>
            </a:pPr>
            <a:r>
              <a:rPr sz="1200" b="1" dirty="0">
                <a:solidFill>
                  <a:srgbClr val="044B35"/>
                </a:solidFill>
                <a:latin typeface="Century Gothic"/>
                <a:cs typeface="Century Gothic"/>
              </a:rPr>
              <a:t>%</a:t>
            </a:r>
            <a:r>
              <a:rPr sz="1200" b="1" spc="10" dirty="0">
                <a:solidFill>
                  <a:srgbClr val="044B35"/>
                </a:solidFill>
                <a:latin typeface="Century Gothic"/>
                <a:cs typeface="Century Gothic"/>
              </a:rPr>
              <a:t> </a:t>
            </a:r>
            <a:r>
              <a:rPr sz="1200" b="1" spc="45" dirty="0">
                <a:solidFill>
                  <a:srgbClr val="044B35"/>
                </a:solidFill>
                <a:latin typeface="Century Gothic"/>
                <a:cs typeface="Century Gothic"/>
              </a:rPr>
              <a:t>Net</a:t>
            </a:r>
            <a:endParaRPr sz="1200">
              <a:latin typeface="Century Gothic"/>
              <a:cs typeface="Century Gothic"/>
            </a:endParaRPr>
          </a:p>
          <a:p>
            <a:pPr marL="24130" algn="ctr">
              <a:lnSpc>
                <a:spcPct val="100000"/>
              </a:lnSpc>
            </a:pPr>
            <a:r>
              <a:rPr sz="1200" b="1" spc="65" dirty="0">
                <a:solidFill>
                  <a:srgbClr val="044B35"/>
                </a:solidFill>
                <a:latin typeface="Century Gothic"/>
                <a:cs typeface="Century Gothic"/>
              </a:rPr>
              <a:t>promoter</a:t>
            </a:r>
            <a:endParaRPr sz="1200">
              <a:latin typeface="Century Gothic"/>
              <a:cs typeface="Century Gothic"/>
            </a:endParaRPr>
          </a:p>
          <a:p>
            <a:pPr marL="22225" algn="ctr">
              <a:lnSpc>
                <a:spcPct val="100000"/>
              </a:lnSpc>
              <a:spcBef>
                <a:spcPts val="15"/>
              </a:spcBef>
            </a:pPr>
            <a:r>
              <a:rPr sz="1200" b="1" spc="-20" dirty="0">
                <a:solidFill>
                  <a:srgbClr val="044B35"/>
                </a:solidFill>
                <a:latin typeface="Century Gothic"/>
                <a:cs typeface="Century Gothic"/>
              </a:rPr>
              <a:t>score</a:t>
            </a:r>
            <a:endParaRPr sz="1200">
              <a:latin typeface="Century Gothic"/>
              <a:cs typeface="Century Gothic"/>
            </a:endParaRPr>
          </a:p>
        </p:txBody>
      </p:sp>
      <p:sp>
        <p:nvSpPr>
          <p:cNvPr id="53" name="object 5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69047" rIns="0" bIns="0" rtlCol="0">
            <a:spAutoFit/>
          </a:bodyPr>
          <a:lstStyle/>
          <a:p>
            <a:pPr marL="2417445">
              <a:lnSpc>
                <a:spcPct val="100000"/>
              </a:lnSpc>
              <a:spcBef>
                <a:spcPts val="100"/>
              </a:spcBef>
            </a:pPr>
            <a:fld id="{81D60167-4931-47E6-BA6A-407CBD079E47}" type="slidenum">
              <a:rPr spc="-25" dirty="0"/>
              <a:t>127</a:t>
            </a:fld>
            <a:endParaRPr spc="-25" dirty="0"/>
          </a:p>
        </p:txBody>
      </p:sp>
      <p:sp>
        <p:nvSpPr>
          <p:cNvPr id="54" name="object 5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/>
              <a:t>©</a:t>
            </a:r>
            <a:r>
              <a:rPr spc="-15" dirty="0"/>
              <a:t> </a:t>
            </a:r>
            <a:r>
              <a:rPr dirty="0"/>
              <a:t>The</a:t>
            </a:r>
            <a:r>
              <a:rPr spc="-30" dirty="0"/>
              <a:t> </a:t>
            </a:r>
            <a:r>
              <a:rPr dirty="0"/>
              <a:t>KPI</a:t>
            </a:r>
            <a:r>
              <a:rPr spc="-5" dirty="0"/>
              <a:t> </a:t>
            </a:r>
            <a:r>
              <a:rPr dirty="0"/>
              <a:t>Institute</a:t>
            </a:r>
            <a:r>
              <a:rPr spc="-20" dirty="0"/>
              <a:t> 2023</a:t>
            </a:r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0203" rIns="0" bIns="0" rtlCol="0">
            <a:spAutoFit/>
          </a:bodyPr>
          <a:lstStyle/>
          <a:p>
            <a:pPr marL="31115">
              <a:lnSpc>
                <a:spcPct val="100000"/>
              </a:lnSpc>
              <a:spcBef>
                <a:spcPts val="100"/>
              </a:spcBef>
            </a:pPr>
            <a:r>
              <a:rPr spc="245" dirty="0"/>
              <a:t>INPUT-</a:t>
            </a:r>
            <a:r>
              <a:rPr spc="150" dirty="0"/>
              <a:t>PROCESS-</a:t>
            </a:r>
            <a:r>
              <a:rPr spc="245" dirty="0"/>
              <a:t>OUTPUT-</a:t>
            </a:r>
            <a:r>
              <a:rPr spc="95" dirty="0"/>
              <a:t>OUTCOME</a:t>
            </a:r>
            <a:r>
              <a:rPr spc="85" dirty="0"/>
              <a:t> </a:t>
            </a:r>
            <a:r>
              <a:rPr spc="180" dirty="0"/>
              <a:t>METRICS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25653" y="6367373"/>
            <a:ext cx="484251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i="1" spc="-100" dirty="0">
                <a:latin typeface="Lucida Sans"/>
                <a:cs typeface="Lucida Sans"/>
              </a:rPr>
              <a:t>Source:</a:t>
            </a:r>
            <a:r>
              <a:rPr sz="900" i="1" spc="-60" dirty="0">
                <a:latin typeface="Lucida Sans"/>
                <a:cs typeface="Lucida Sans"/>
              </a:rPr>
              <a:t> </a:t>
            </a:r>
            <a:r>
              <a:rPr sz="900" i="1" spc="-95" dirty="0">
                <a:latin typeface="Lucida Sans"/>
                <a:cs typeface="Lucida Sans"/>
              </a:rPr>
              <a:t>Adapted</a:t>
            </a:r>
            <a:r>
              <a:rPr sz="900" i="1" spc="-75" dirty="0">
                <a:latin typeface="Lucida Sans"/>
                <a:cs typeface="Lucida Sans"/>
              </a:rPr>
              <a:t> </a:t>
            </a:r>
            <a:r>
              <a:rPr sz="900" i="1" spc="-120" dirty="0">
                <a:latin typeface="Lucida Sans"/>
                <a:cs typeface="Lucida Sans"/>
              </a:rPr>
              <a:t>from</a:t>
            </a:r>
            <a:r>
              <a:rPr sz="900" i="1" spc="-60" dirty="0">
                <a:latin typeface="Lucida Sans"/>
                <a:cs typeface="Lucida Sans"/>
              </a:rPr>
              <a:t> </a:t>
            </a:r>
            <a:r>
              <a:rPr sz="900" i="1" spc="-100" dirty="0">
                <a:latin typeface="Lucida Sans"/>
                <a:cs typeface="Lucida Sans"/>
              </a:rPr>
              <a:t>Performance</a:t>
            </a:r>
            <a:r>
              <a:rPr sz="900" i="1" spc="-70" dirty="0">
                <a:latin typeface="Lucida Sans"/>
                <a:cs typeface="Lucida Sans"/>
              </a:rPr>
              <a:t> </a:t>
            </a:r>
            <a:r>
              <a:rPr sz="900" i="1" spc="-105" dirty="0">
                <a:latin typeface="Lucida Sans"/>
                <a:cs typeface="Lucida Sans"/>
              </a:rPr>
              <a:t>monitoring</a:t>
            </a:r>
            <a:r>
              <a:rPr sz="900" i="1" spc="-30" dirty="0">
                <a:latin typeface="Lucida Sans"/>
                <a:cs typeface="Lucida Sans"/>
              </a:rPr>
              <a:t> </a:t>
            </a:r>
            <a:r>
              <a:rPr sz="900" i="1" spc="-95" dirty="0">
                <a:latin typeface="Lucida Sans"/>
                <a:cs typeface="Lucida Sans"/>
              </a:rPr>
              <a:t>indicators</a:t>
            </a:r>
            <a:r>
              <a:rPr sz="900" i="1" spc="-60" dirty="0">
                <a:latin typeface="Lucida Sans"/>
                <a:cs typeface="Lucida Sans"/>
              </a:rPr>
              <a:t> </a:t>
            </a:r>
            <a:r>
              <a:rPr sz="900" i="1" spc="-105" dirty="0">
                <a:latin typeface="Lucida Sans"/>
                <a:cs typeface="Lucida Sans"/>
              </a:rPr>
              <a:t>handbook</a:t>
            </a:r>
            <a:r>
              <a:rPr sz="900" i="1" spc="-10" dirty="0">
                <a:latin typeface="Lucida Sans"/>
                <a:cs typeface="Lucida Sans"/>
              </a:rPr>
              <a:t> </a:t>
            </a:r>
            <a:r>
              <a:rPr sz="900" i="1" spc="-20" dirty="0">
                <a:latin typeface="Lucida Sans"/>
                <a:cs typeface="Lucida Sans"/>
              </a:rPr>
              <a:t>-</a:t>
            </a:r>
            <a:r>
              <a:rPr sz="900" i="1" spc="-75" dirty="0">
                <a:latin typeface="Lucida Sans"/>
                <a:cs typeface="Lucida Sans"/>
              </a:rPr>
              <a:t> World</a:t>
            </a:r>
            <a:r>
              <a:rPr sz="900" i="1" spc="-65" dirty="0">
                <a:latin typeface="Lucida Sans"/>
                <a:cs typeface="Lucida Sans"/>
              </a:rPr>
              <a:t> </a:t>
            </a:r>
            <a:r>
              <a:rPr sz="900" i="1" spc="-95" dirty="0">
                <a:latin typeface="Lucida Sans"/>
                <a:cs typeface="Lucida Sans"/>
              </a:rPr>
              <a:t>Bank</a:t>
            </a:r>
            <a:r>
              <a:rPr sz="900" i="1" spc="-60" dirty="0">
                <a:latin typeface="Lucida Sans"/>
                <a:cs typeface="Lucida Sans"/>
              </a:rPr>
              <a:t> </a:t>
            </a:r>
            <a:r>
              <a:rPr sz="900" i="1" spc="-90" dirty="0">
                <a:latin typeface="Lucida Sans"/>
                <a:cs typeface="Lucida Sans"/>
              </a:rPr>
              <a:t>Technical</a:t>
            </a:r>
            <a:r>
              <a:rPr sz="900" i="1" spc="-70" dirty="0">
                <a:latin typeface="Lucida Sans"/>
                <a:cs typeface="Lucida Sans"/>
              </a:rPr>
              <a:t> </a:t>
            </a:r>
            <a:r>
              <a:rPr sz="900" i="1" spc="-100" dirty="0">
                <a:latin typeface="Lucida Sans"/>
                <a:cs typeface="Lucida Sans"/>
              </a:rPr>
              <a:t>Paper,</a:t>
            </a:r>
            <a:r>
              <a:rPr sz="900" i="1" spc="-110" dirty="0">
                <a:latin typeface="Lucida Sans"/>
                <a:cs typeface="Lucida Sans"/>
              </a:rPr>
              <a:t> </a:t>
            </a:r>
            <a:r>
              <a:rPr sz="900" i="1" spc="-60" dirty="0">
                <a:latin typeface="Lucida Sans"/>
                <a:cs typeface="Lucida Sans"/>
              </a:rPr>
              <a:t>No</a:t>
            </a:r>
            <a:r>
              <a:rPr sz="900" i="1" spc="-50" dirty="0">
                <a:latin typeface="Lucida Sans"/>
                <a:cs typeface="Lucida Sans"/>
              </a:rPr>
              <a:t> </a:t>
            </a:r>
            <a:r>
              <a:rPr sz="900" i="1" spc="-25" dirty="0">
                <a:latin typeface="Lucida Sans"/>
                <a:cs typeface="Lucida Sans"/>
              </a:rPr>
              <a:t>334</a:t>
            </a:r>
            <a:endParaRPr sz="900">
              <a:latin typeface="Lucida Sans"/>
              <a:cs typeface="Lucida Sans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29508" y="1929345"/>
            <a:ext cx="2169160" cy="4252595"/>
            <a:chOff x="129508" y="1929345"/>
            <a:chExt cx="2169160" cy="425259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9508" y="1929345"/>
              <a:ext cx="2168715" cy="425201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9456" y="2051304"/>
              <a:ext cx="1947672" cy="3578352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46304" y="1937004"/>
              <a:ext cx="2085339" cy="4177665"/>
            </a:xfrm>
            <a:custGeom>
              <a:avLst/>
              <a:gdLst/>
              <a:ahLst/>
              <a:cxnLst/>
              <a:rect l="l" t="t" r="r" b="b"/>
              <a:pathLst>
                <a:path w="2085339" h="4177665">
                  <a:moveTo>
                    <a:pt x="2084832" y="0"/>
                  </a:moveTo>
                  <a:lnTo>
                    <a:pt x="0" y="0"/>
                  </a:lnTo>
                  <a:lnTo>
                    <a:pt x="0" y="4177284"/>
                  </a:lnTo>
                  <a:lnTo>
                    <a:pt x="2084832" y="4177284"/>
                  </a:lnTo>
                  <a:lnTo>
                    <a:pt x="208483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317093" y="2104389"/>
            <a:ext cx="1678305" cy="13658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28600" marR="5080" indent="-216535">
              <a:lnSpc>
                <a:spcPct val="99700"/>
              </a:lnSpc>
              <a:spcBef>
                <a:spcPts val="105"/>
              </a:spcBef>
              <a:buSzPct val="81818"/>
              <a:buFont typeface="Segoe UI Symbol"/>
              <a:buChar char="⮚"/>
              <a:tabLst>
                <a:tab pos="228600" algn="l"/>
                <a:tab pos="229870" algn="l"/>
              </a:tabLst>
            </a:pPr>
            <a:r>
              <a:rPr sz="1100" dirty="0">
                <a:solidFill>
                  <a:srgbClr val="087150"/>
                </a:solidFill>
                <a:latin typeface="Tahoma"/>
                <a:cs typeface="Tahoma"/>
              </a:rPr>
              <a:t>	</a:t>
            </a:r>
            <a:r>
              <a:rPr sz="1100" dirty="0">
                <a:solidFill>
                  <a:srgbClr val="464646"/>
                </a:solidFill>
                <a:latin typeface="Tahoma"/>
                <a:cs typeface="Tahoma"/>
              </a:rPr>
              <a:t>Measure</a:t>
            </a:r>
            <a:r>
              <a:rPr sz="1100" spc="-50" dirty="0">
                <a:solidFill>
                  <a:srgbClr val="464646"/>
                </a:solidFill>
                <a:latin typeface="Tahoma"/>
                <a:cs typeface="Tahoma"/>
              </a:rPr>
              <a:t> </a:t>
            </a:r>
            <a:r>
              <a:rPr sz="1100" spc="-25" dirty="0">
                <a:solidFill>
                  <a:srgbClr val="464646"/>
                </a:solidFill>
                <a:latin typeface="Tahoma"/>
                <a:cs typeface="Tahoma"/>
              </a:rPr>
              <a:t>the </a:t>
            </a:r>
            <a:r>
              <a:rPr sz="1100" spc="-10" dirty="0">
                <a:solidFill>
                  <a:srgbClr val="464646"/>
                </a:solidFill>
                <a:latin typeface="Tahoma"/>
                <a:cs typeface="Tahoma"/>
              </a:rPr>
              <a:t>quantity/quality</a:t>
            </a:r>
            <a:r>
              <a:rPr sz="1100" spc="-150" dirty="0">
                <a:solidFill>
                  <a:srgbClr val="464646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464646"/>
                </a:solidFill>
                <a:latin typeface="Tahoma"/>
                <a:cs typeface="Tahoma"/>
              </a:rPr>
              <a:t>of</a:t>
            </a:r>
            <a:r>
              <a:rPr sz="1100" spc="-110" dirty="0">
                <a:solidFill>
                  <a:srgbClr val="464646"/>
                </a:solidFill>
                <a:latin typeface="Tahoma"/>
                <a:cs typeface="Tahoma"/>
              </a:rPr>
              <a:t> </a:t>
            </a:r>
            <a:r>
              <a:rPr sz="1100" spc="-10" dirty="0">
                <a:solidFill>
                  <a:srgbClr val="464646"/>
                </a:solidFill>
                <a:latin typeface="Tahoma"/>
                <a:cs typeface="Tahoma"/>
              </a:rPr>
              <a:t>input resources</a:t>
            </a:r>
            <a:r>
              <a:rPr sz="1100" spc="-105" dirty="0">
                <a:solidFill>
                  <a:srgbClr val="464646"/>
                </a:solidFill>
                <a:latin typeface="Tahoma"/>
                <a:cs typeface="Tahoma"/>
              </a:rPr>
              <a:t> </a:t>
            </a:r>
            <a:r>
              <a:rPr sz="1100" spc="-25" dirty="0">
                <a:solidFill>
                  <a:srgbClr val="464646"/>
                </a:solidFill>
                <a:latin typeface="Tahoma"/>
                <a:cs typeface="Tahoma"/>
              </a:rPr>
              <a:t>to </a:t>
            </a:r>
            <a:r>
              <a:rPr sz="1100" spc="-10" dirty="0">
                <a:solidFill>
                  <a:srgbClr val="464646"/>
                </a:solidFill>
                <a:latin typeface="Tahoma"/>
                <a:cs typeface="Tahoma"/>
              </a:rPr>
              <a:t>organizational</a:t>
            </a:r>
            <a:r>
              <a:rPr sz="1100" spc="-135" dirty="0">
                <a:solidFill>
                  <a:srgbClr val="464646"/>
                </a:solidFill>
                <a:latin typeface="Tahoma"/>
                <a:cs typeface="Tahoma"/>
              </a:rPr>
              <a:t> </a:t>
            </a:r>
            <a:r>
              <a:rPr sz="1100" spc="-10" dirty="0">
                <a:solidFill>
                  <a:srgbClr val="464646"/>
                </a:solidFill>
                <a:latin typeface="Tahoma"/>
                <a:cs typeface="Tahoma"/>
              </a:rPr>
              <a:t>activities.</a:t>
            </a:r>
            <a:endParaRPr sz="1100">
              <a:latin typeface="Tahoma"/>
              <a:cs typeface="Tahoma"/>
            </a:endParaRPr>
          </a:p>
          <a:p>
            <a:pPr marL="228600" marR="142240" indent="-216535">
              <a:lnSpc>
                <a:spcPct val="99700"/>
              </a:lnSpc>
              <a:spcBef>
                <a:spcPts val="15"/>
              </a:spcBef>
              <a:buSzPct val="81818"/>
              <a:buFont typeface="Segoe UI Symbol"/>
              <a:buChar char="⮚"/>
              <a:tabLst>
                <a:tab pos="228600" algn="l"/>
                <a:tab pos="229870" algn="l"/>
              </a:tabLst>
            </a:pPr>
            <a:r>
              <a:rPr sz="1100" dirty="0">
                <a:solidFill>
                  <a:srgbClr val="087150"/>
                </a:solidFill>
                <a:latin typeface="Tahoma"/>
                <a:cs typeface="Tahoma"/>
              </a:rPr>
              <a:t>	</a:t>
            </a:r>
            <a:r>
              <a:rPr sz="1100" spc="-10" dirty="0">
                <a:solidFill>
                  <a:srgbClr val="464646"/>
                </a:solidFill>
                <a:latin typeface="Tahoma"/>
                <a:cs typeface="Tahoma"/>
              </a:rPr>
              <a:t>Generally,</a:t>
            </a:r>
            <a:r>
              <a:rPr sz="1100" spc="-145" dirty="0">
                <a:solidFill>
                  <a:srgbClr val="464646"/>
                </a:solidFill>
                <a:latin typeface="Tahoma"/>
                <a:cs typeface="Tahoma"/>
              </a:rPr>
              <a:t> </a:t>
            </a:r>
            <a:r>
              <a:rPr sz="1100" spc="-10" dirty="0">
                <a:solidFill>
                  <a:srgbClr val="464646"/>
                </a:solidFill>
                <a:latin typeface="Tahoma"/>
                <a:cs typeface="Tahoma"/>
              </a:rPr>
              <a:t>includes </a:t>
            </a:r>
            <a:r>
              <a:rPr sz="1100" spc="-35" dirty="0">
                <a:solidFill>
                  <a:srgbClr val="464646"/>
                </a:solidFill>
                <a:latin typeface="Tahoma"/>
                <a:cs typeface="Tahoma"/>
              </a:rPr>
              <a:t>human</a:t>
            </a:r>
            <a:r>
              <a:rPr sz="1100" spc="-95" dirty="0">
                <a:solidFill>
                  <a:srgbClr val="464646"/>
                </a:solidFill>
                <a:latin typeface="Tahoma"/>
                <a:cs typeface="Tahoma"/>
              </a:rPr>
              <a:t> </a:t>
            </a:r>
            <a:r>
              <a:rPr sz="1100" spc="-20" dirty="0">
                <a:solidFill>
                  <a:srgbClr val="464646"/>
                </a:solidFill>
                <a:latin typeface="Tahoma"/>
                <a:cs typeface="Tahoma"/>
              </a:rPr>
              <a:t>resources,</a:t>
            </a:r>
            <a:r>
              <a:rPr sz="1100" spc="-135" dirty="0">
                <a:solidFill>
                  <a:srgbClr val="464646"/>
                </a:solidFill>
                <a:latin typeface="Tahoma"/>
                <a:cs typeface="Tahoma"/>
              </a:rPr>
              <a:t> </a:t>
            </a:r>
            <a:r>
              <a:rPr sz="1100" spc="-25" dirty="0">
                <a:solidFill>
                  <a:srgbClr val="464646"/>
                </a:solidFill>
                <a:latin typeface="Tahoma"/>
                <a:cs typeface="Tahoma"/>
              </a:rPr>
              <a:t>and </a:t>
            </a:r>
            <a:r>
              <a:rPr sz="1100" spc="-10" dirty="0">
                <a:solidFill>
                  <a:srgbClr val="464646"/>
                </a:solidFill>
                <a:latin typeface="Tahoma"/>
                <a:cs typeface="Tahoma"/>
              </a:rPr>
              <a:t>financial</a:t>
            </a:r>
            <a:r>
              <a:rPr sz="1100" spc="-150" dirty="0">
                <a:solidFill>
                  <a:srgbClr val="464646"/>
                </a:solidFill>
                <a:latin typeface="Tahoma"/>
                <a:cs typeface="Tahoma"/>
              </a:rPr>
              <a:t> </a:t>
            </a:r>
            <a:r>
              <a:rPr sz="1100" spc="-10" dirty="0">
                <a:solidFill>
                  <a:srgbClr val="464646"/>
                </a:solidFill>
                <a:latin typeface="Tahoma"/>
                <a:cs typeface="Tahoma"/>
              </a:rPr>
              <a:t>resources infrastructure.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17093" y="3612007"/>
            <a:ext cx="62992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25" dirty="0">
                <a:solidFill>
                  <a:srgbClr val="464646"/>
                </a:solidFill>
                <a:latin typeface="Tahoma"/>
                <a:cs typeface="Tahoma"/>
              </a:rPr>
              <a:t>Examples: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17093" y="3781171"/>
            <a:ext cx="1562100" cy="170116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28600" marR="5080" indent="-216535">
              <a:lnSpc>
                <a:spcPct val="99700"/>
              </a:lnSpc>
              <a:spcBef>
                <a:spcPts val="105"/>
              </a:spcBef>
              <a:buSzPct val="81818"/>
              <a:buFont typeface="Segoe UI Symbol"/>
              <a:buChar char="⮚"/>
              <a:tabLst>
                <a:tab pos="228600" algn="l"/>
                <a:tab pos="229870" algn="l"/>
              </a:tabLst>
            </a:pPr>
            <a:r>
              <a:rPr sz="1100" dirty="0">
                <a:solidFill>
                  <a:srgbClr val="5F5F5F"/>
                </a:solidFill>
                <a:latin typeface="Lucida Sans"/>
                <a:cs typeface="Lucida Sans"/>
              </a:rPr>
              <a:t>	</a:t>
            </a:r>
            <a:r>
              <a:rPr sz="1100" i="1" spc="-130" dirty="0">
                <a:solidFill>
                  <a:srgbClr val="464646"/>
                </a:solidFill>
                <a:latin typeface="Lucida Sans"/>
                <a:cs typeface="Lucida Sans"/>
              </a:rPr>
              <a:t>Human</a:t>
            </a:r>
            <a:r>
              <a:rPr sz="1100" i="1" spc="-100" dirty="0">
                <a:solidFill>
                  <a:srgbClr val="464646"/>
                </a:solidFill>
                <a:latin typeface="Lucida Sans"/>
                <a:cs typeface="Lucida Sans"/>
              </a:rPr>
              <a:t> </a:t>
            </a:r>
            <a:r>
              <a:rPr sz="1100" i="1" spc="-114" dirty="0">
                <a:solidFill>
                  <a:srgbClr val="464646"/>
                </a:solidFill>
                <a:latin typeface="Lucida Sans"/>
                <a:cs typeface="Lucida Sans"/>
              </a:rPr>
              <a:t>Resources:</a:t>
            </a:r>
            <a:r>
              <a:rPr sz="1100" i="1" spc="-120" dirty="0">
                <a:solidFill>
                  <a:srgbClr val="464646"/>
                </a:solidFill>
                <a:latin typeface="Lucida Sans"/>
                <a:cs typeface="Lucida Sans"/>
              </a:rPr>
              <a:t> </a:t>
            </a:r>
            <a:r>
              <a:rPr sz="1100" spc="-50" dirty="0">
                <a:solidFill>
                  <a:srgbClr val="464646"/>
                </a:solidFill>
                <a:latin typeface="Tahoma"/>
                <a:cs typeface="Tahoma"/>
              </a:rPr>
              <a:t># </a:t>
            </a:r>
            <a:r>
              <a:rPr sz="1100" spc="-30" dirty="0">
                <a:solidFill>
                  <a:srgbClr val="464646"/>
                </a:solidFill>
                <a:latin typeface="Tahoma"/>
                <a:cs typeface="Tahoma"/>
              </a:rPr>
              <a:t>Employees,</a:t>
            </a:r>
            <a:r>
              <a:rPr sz="1100" spc="-85" dirty="0">
                <a:solidFill>
                  <a:srgbClr val="464646"/>
                </a:solidFill>
                <a:latin typeface="Tahoma"/>
                <a:cs typeface="Tahoma"/>
              </a:rPr>
              <a:t> </a:t>
            </a:r>
            <a:r>
              <a:rPr sz="1100" spc="-50" dirty="0">
                <a:solidFill>
                  <a:srgbClr val="464646"/>
                </a:solidFill>
                <a:latin typeface="Tahoma"/>
                <a:cs typeface="Tahoma"/>
              </a:rPr>
              <a:t># </a:t>
            </a:r>
            <a:r>
              <a:rPr sz="1100" spc="-10" dirty="0">
                <a:solidFill>
                  <a:srgbClr val="464646"/>
                </a:solidFill>
                <a:latin typeface="Tahoma"/>
                <a:cs typeface="Tahoma"/>
              </a:rPr>
              <a:t>Consultants,</a:t>
            </a:r>
            <a:r>
              <a:rPr sz="1100" spc="-160" dirty="0">
                <a:solidFill>
                  <a:srgbClr val="464646"/>
                </a:solidFill>
                <a:latin typeface="Tahoma"/>
                <a:cs typeface="Tahoma"/>
              </a:rPr>
              <a:t> #</a:t>
            </a:r>
            <a:r>
              <a:rPr sz="1100" spc="-114" dirty="0">
                <a:solidFill>
                  <a:srgbClr val="464646"/>
                </a:solidFill>
                <a:latin typeface="Tahoma"/>
                <a:cs typeface="Tahoma"/>
              </a:rPr>
              <a:t> </a:t>
            </a:r>
            <a:r>
              <a:rPr sz="1100" spc="-10" dirty="0">
                <a:solidFill>
                  <a:srgbClr val="464646"/>
                </a:solidFill>
                <a:latin typeface="Tahoma"/>
                <a:cs typeface="Tahoma"/>
              </a:rPr>
              <a:t>Project </a:t>
            </a:r>
            <a:r>
              <a:rPr sz="1100" spc="-20" dirty="0">
                <a:solidFill>
                  <a:srgbClr val="464646"/>
                </a:solidFill>
                <a:latin typeface="Tahoma"/>
                <a:cs typeface="Tahoma"/>
              </a:rPr>
              <a:t>team</a:t>
            </a:r>
            <a:endParaRPr sz="1100">
              <a:latin typeface="Tahoma"/>
              <a:cs typeface="Tahoma"/>
            </a:endParaRPr>
          </a:p>
          <a:p>
            <a:pPr marL="228600" marR="103505" indent="-216535">
              <a:lnSpc>
                <a:spcPts val="1310"/>
              </a:lnSpc>
              <a:spcBef>
                <a:spcPts val="65"/>
              </a:spcBef>
              <a:buSzPct val="81818"/>
              <a:buFont typeface="Segoe UI Symbol"/>
              <a:buChar char="⮚"/>
              <a:tabLst>
                <a:tab pos="228600" algn="l"/>
                <a:tab pos="229870" algn="l"/>
              </a:tabLst>
            </a:pPr>
            <a:r>
              <a:rPr sz="1100" dirty="0">
                <a:solidFill>
                  <a:srgbClr val="5F5F5F"/>
                </a:solidFill>
                <a:latin typeface="Lucida Sans"/>
                <a:cs typeface="Lucida Sans"/>
              </a:rPr>
              <a:t>	</a:t>
            </a:r>
            <a:r>
              <a:rPr sz="1100" i="1" spc="-105" dirty="0">
                <a:solidFill>
                  <a:srgbClr val="464646"/>
                </a:solidFill>
                <a:latin typeface="Lucida Sans"/>
                <a:cs typeface="Lucida Sans"/>
              </a:rPr>
              <a:t>Finances:</a:t>
            </a:r>
            <a:r>
              <a:rPr sz="1100" i="1" spc="-120" dirty="0">
                <a:solidFill>
                  <a:srgbClr val="464646"/>
                </a:solidFill>
                <a:latin typeface="Lucida Sans"/>
                <a:cs typeface="Lucida Sans"/>
              </a:rPr>
              <a:t> </a:t>
            </a:r>
            <a:r>
              <a:rPr sz="1100" dirty="0">
                <a:solidFill>
                  <a:srgbClr val="464646"/>
                </a:solidFill>
                <a:latin typeface="Tahoma"/>
                <a:cs typeface="Tahoma"/>
              </a:rPr>
              <a:t>$</a:t>
            </a:r>
            <a:r>
              <a:rPr sz="1100" spc="-80" dirty="0">
                <a:solidFill>
                  <a:srgbClr val="464646"/>
                </a:solidFill>
                <a:latin typeface="Tahoma"/>
                <a:cs typeface="Tahoma"/>
              </a:rPr>
              <a:t> </a:t>
            </a:r>
            <a:r>
              <a:rPr sz="1100" spc="-30" dirty="0">
                <a:solidFill>
                  <a:srgbClr val="464646"/>
                </a:solidFill>
                <a:latin typeface="Tahoma"/>
                <a:cs typeface="Tahoma"/>
              </a:rPr>
              <a:t>Budget,</a:t>
            </a:r>
            <a:r>
              <a:rPr sz="1100" spc="-100" dirty="0">
                <a:solidFill>
                  <a:srgbClr val="464646"/>
                </a:solidFill>
                <a:latin typeface="Tahoma"/>
                <a:cs typeface="Tahoma"/>
              </a:rPr>
              <a:t> </a:t>
            </a:r>
            <a:r>
              <a:rPr sz="1100" spc="-165" dirty="0">
                <a:solidFill>
                  <a:srgbClr val="464646"/>
                </a:solidFill>
                <a:latin typeface="Tahoma"/>
                <a:cs typeface="Tahoma"/>
              </a:rPr>
              <a:t>#</a:t>
            </a:r>
            <a:r>
              <a:rPr sz="1100" spc="-10" dirty="0">
                <a:solidFill>
                  <a:srgbClr val="464646"/>
                </a:solidFill>
                <a:latin typeface="Tahoma"/>
                <a:cs typeface="Tahoma"/>
              </a:rPr>
              <a:t> Grants,</a:t>
            </a:r>
            <a:r>
              <a:rPr sz="1100" spc="-140" dirty="0">
                <a:solidFill>
                  <a:srgbClr val="464646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464646"/>
                </a:solidFill>
                <a:latin typeface="Tahoma"/>
                <a:cs typeface="Tahoma"/>
              </a:rPr>
              <a:t>$</a:t>
            </a:r>
            <a:r>
              <a:rPr sz="1100" spc="-100" dirty="0">
                <a:solidFill>
                  <a:srgbClr val="464646"/>
                </a:solidFill>
                <a:latin typeface="Tahoma"/>
                <a:cs typeface="Tahoma"/>
              </a:rPr>
              <a:t> </a:t>
            </a:r>
            <a:r>
              <a:rPr sz="1100" spc="-10" dirty="0">
                <a:solidFill>
                  <a:srgbClr val="464646"/>
                </a:solidFill>
                <a:latin typeface="Tahoma"/>
                <a:cs typeface="Tahoma"/>
              </a:rPr>
              <a:t>Bank</a:t>
            </a:r>
            <a:r>
              <a:rPr sz="1100" spc="-105" dirty="0">
                <a:solidFill>
                  <a:srgbClr val="464646"/>
                </a:solidFill>
                <a:latin typeface="Tahoma"/>
                <a:cs typeface="Tahoma"/>
              </a:rPr>
              <a:t> </a:t>
            </a:r>
            <a:r>
              <a:rPr sz="1100" spc="-10" dirty="0">
                <a:solidFill>
                  <a:srgbClr val="464646"/>
                </a:solidFill>
                <a:latin typeface="Tahoma"/>
                <a:cs typeface="Tahoma"/>
              </a:rPr>
              <a:t>loans</a:t>
            </a:r>
            <a:endParaRPr sz="1100">
              <a:latin typeface="Tahoma"/>
              <a:cs typeface="Tahoma"/>
            </a:endParaRPr>
          </a:p>
          <a:p>
            <a:pPr marL="228600" marR="358140" indent="-216535">
              <a:lnSpc>
                <a:spcPts val="1320"/>
              </a:lnSpc>
              <a:spcBef>
                <a:spcPts val="10"/>
              </a:spcBef>
              <a:buSzPct val="81818"/>
              <a:buFont typeface="Segoe UI Symbol"/>
              <a:buChar char="⮚"/>
              <a:tabLst>
                <a:tab pos="228600" algn="l"/>
                <a:tab pos="229870" algn="l"/>
              </a:tabLst>
            </a:pPr>
            <a:r>
              <a:rPr sz="1100" dirty="0">
                <a:solidFill>
                  <a:srgbClr val="5F5F5F"/>
                </a:solidFill>
                <a:latin typeface="Lucida Sans"/>
                <a:cs typeface="Lucida Sans"/>
              </a:rPr>
              <a:t>	</a:t>
            </a:r>
            <a:r>
              <a:rPr sz="1100" i="1" spc="-120" dirty="0">
                <a:solidFill>
                  <a:srgbClr val="464646"/>
                </a:solidFill>
                <a:latin typeface="Lucida Sans"/>
                <a:cs typeface="Lucida Sans"/>
              </a:rPr>
              <a:t>Infrastructure:</a:t>
            </a:r>
            <a:r>
              <a:rPr sz="1100" i="1" spc="-10" dirty="0">
                <a:solidFill>
                  <a:srgbClr val="464646"/>
                </a:solidFill>
                <a:latin typeface="Lucida Sans"/>
                <a:cs typeface="Lucida Sans"/>
              </a:rPr>
              <a:t> </a:t>
            </a:r>
            <a:r>
              <a:rPr sz="1100" spc="-50" dirty="0">
                <a:solidFill>
                  <a:srgbClr val="464646"/>
                </a:solidFill>
                <a:latin typeface="Tahoma"/>
                <a:cs typeface="Tahoma"/>
              </a:rPr>
              <a:t># </a:t>
            </a:r>
            <a:r>
              <a:rPr sz="1100" dirty="0">
                <a:solidFill>
                  <a:srgbClr val="464646"/>
                </a:solidFill>
                <a:latin typeface="Tahoma"/>
                <a:cs typeface="Tahoma"/>
              </a:rPr>
              <a:t>Production</a:t>
            </a:r>
            <a:r>
              <a:rPr sz="1100" spc="-125" dirty="0">
                <a:solidFill>
                  <a:srgbClr val="464646"/>
                </a:solidFill>
                <a:latin typeface="Tahoma"/>
                <a:cs typeface="Tahoma"/>
              </a:rPr>
              <a:t> </a:t>
            </a:r>
            <a:r>
              <a:rPr sz="1100" spc="-10" dirty="0">
                <a:solidFill>
                  <a:srgbClr val="464646"/>
                </a:solidFill>
                <a:latin typeface="Tahoma"/>
                <a:cs typeface="Tahoma"/>
              </a:rPr>
              <a:t>lines</a:t>
            </a:r>
            <a:endParaRPr sz="1100">
              <a:latin typeface="Tahoma"/>
              <a:cs typeface="Tahoma"/>
            </a:endParaRPr>
          </a:p>
          <a:p>
            <a:pPr marL="228600" marR="269875">
              <a:lnSpc>
                <a:spcPts val="1310"/>
              </a:lnSpc>
              <a:spcBef>
                <a:spcPts val="10"/>
              </a:spcBef>
            </a:pPr>
            <a:r>
              <a:rPr sz="1100" spc="-35" dirty="0">
                <a:solidFill>
                  <a:srgbClr val="464646"/>
                </a:solidFill>
                <a:latin typeface="Tahoma"/>
                <a:cs typeface="Tahoma"/>
              </a:rPr>
              <a:t>available,</a:t>
            </a:r>
            <a:r>
              <a:rPr sz="1100" spc="-120" dirty="0">
                <a:solidFill>
                  <a:srgbClr val="464646"/>
                </a:solidFill>
                <a:latin typeface="Tahoma"/>
                <a:cs typeface="Tahoma"/>
              </a:rPr>
              <a:t> </a:t>
            </a:r>
            <a:r>
              <a:rPr sz="1100" spc="-160" dirty="0">
                <a:solidFill>
                  <a:srgbClr val="464646"/>
                </a:solidFill>
                <a:latin typeface="Tahoma"/>
                <a:cs typeface="Tahoma"/>
              </a:rPr>
              <a:t>#</a:t>
            </a:r>
            <a:r>
              <a:rPr sz="1100" spc="-95" dirty="0">
                <a:solidFill>
                  <a:srgbClr val="464646"/>
                </a:solidFill>
                <a:latin typeface="Tahoma"/>
                <a:cs typeface="Tahoma"/>
              </a:rPr>
              <a:t> </a:t>
            </a:r>
            <a:r>
              <a:rPr sz="1100" spc="-10" dirty="0">
                <a:solidFill>
                  <a:srgbClr val="464646"/>
                </a:solidFill>
                <a:latin typeface="Tahoma"/>
                <a:cs typeface="Tahoma"/>
              </a:rPr>
              <a:t>Plants available</a:t>
            </a:r>
            <a:endParaRPr sz="1100">
              <a:latin typeface="Tahoma"/>
              <a:cs typeface="Tahoma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147828" y="1356360"/>
            <a:ext cx="2121535" cy="4886325"/>
            <a:chOff x="147828" y="1356360"/>
            <a:chExt cx="2121535" cy="4886325"/>
          </a:xfrm>
        </p:grpSpPr>
        <p:sp>
          <p:nvSpPr>
            <p:cNvPr id="12" name="object 12"/>
            <p:cNvSpPr/>
            <p:nvPr/>
          </p:nvSpPr>
          <p:spPr>
            <a:xfrm>
              <a:off x="166116" y="6120383"/>
              <a:ext cx="33655" cy="121920"/>
            </a:xfrm>
            <a:custGeom>
              <a:avLst/>
              <a:gdLst/>
              <a:ahLst/>
              <a:cxnLst/>
              <a:rect l="l" t="t" r="r" b="b"/>
              <a:pathLst>
                <a:path w="33655" h="121920">
                  <a:moveTo>
                    <a:pt x="0" y="121919"/>
                  </a:moveTo>
                  <a:lnTo>
                    <a:pt x="33528" y="121919"/>
                  </a:lnTo>
                  <a:lnTo>
                    <a:pt x="33528" y="0"/>
                  </a:lnTo>
                  <a:lnTo>
                    <a:pt x="0" y="0"/>
                  </a:lnTo>
                  <a:lnTo>
                    <a:pt x="0" y="121919"/>
                  </a:lnTo>
                  <a:close/>
                </a:path>
              </a:pathLst>
            </a:custGeom>
            <a:solidFill>
              <a:srgbClr val="037C3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47828" y="1356360"/>
              <a:ext cx="2121535" cy="581025"/>
            </a:xfrm>
            <a:custGeom>
              <a:avLst/>
              <a:gdLst/>
              <a:ahLst/>
              <a:cxnLst/>
              <a:rect l="l" t="t" r="r" b="b"/>
              <a:pathLst>
                <a:path w="2121535" h="581025">
                  <a:moveTo>
                    <a:pt x="2024634" y="0"/>
                  </a:moveTo>
                  <a:lnTo>
                    <a:pt x="96774" y="0"/>
                  </a:lnTo>
                  <a:lnTo>
                    <a:pt x="59107" y="7602"/>
                  </a:lnTo>
                  <a:lnTo>
                    <a:pt x="28346" y="28336"/>
                  </a:lnTo>
                  <a:lnTo>
                    <a:pt x="7605" y="59096"/>
                  </a:lnTo>
                  <a:lnTo>
                    <a:pt x="0" y="96774"/>
                  </a:lnTo>
                  <a:lnTo>
                    <a:pt x="0" y="580643"/>
                  </a:lnTo>
                  <a:lnTo>
                    <a:pt x="2121408" y="580643"/>
                  </a:lnTo>
                  <a:lnTo>
                    <a:pt x="2121408" y="96774"/>
                  </a:lnTo>
                  <a:lnTo>
                    <a:pt x="2113805" y="59096"/>
                  </a:lnTo>
                  <a:lnTo>
                    <a:pt x="2093071" y="28336"/>
                  </a:lnTo>
                  <a:lnTo>
                    <a:pt x="2062311" y="7602"/>
                  </a:lnTo>
                  <a:lnTo>
                    <a:pt x="2024634" y="0"/>
                  </a:lnTo>
                  <a:close/>
                </a:path>
              </a:pathLst>
            </a:custGeom>
            <a:solidFill>
              <a:srgbClr val="0871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1005332" y="1525016"/>
            <a:ext cx="63373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solidFill>
                  <a:srgbClr val="FFFFFF"/>
                </a:solidFill>
                <a:latin typeface="Tahoma"/>
                <a:cs typeface="Tahoma"/>
              </a:rPr>
              <a:t>INPUT</a:t>
            </a:r>
            <a:endParaRPr sz="1600">
              <a:latin typeface="Tahoma"/>
              <a:cs typeface="Tahoma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2311876" y="1929345"/>
            <a:ext cx="2169160" cy="4252595"/>
            <a:chOff x="2311876" y="1929345"/>
            <a:chExt cx="2169160" cy="4252595"/>
          </a:xfrm>
        </p:grpSpPr>
        <p:pic>
          <p:nvPicPr>
            <p:cNvPr id="16" name="object 1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311876" y="1929345"/>
              <a:ext cx="2168715" cy="4252018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01824" y="2051304"/>
              <a:ext cx="1982724" cy="3410712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2328672" y="1937004"/>
              <a:ext cx="2085339" cy="4177665"/>
            </a:xfrm>
            <a:custGeom>
              <a:avLst/>
              <a:gdLst/>
              <a:ahLst/>
              <a:cxnLst/>
              <a:rect l="l" t="t" r="r" b="b"/>
              <a:pathLst>
                <a:path w="2085339" h="4177665">
                  <a:moveTo>
                    <a:pt x="2084831" y="0"/>
                  </a:moveTo>
                  <a:lnTo>
                    <a:pt x="0" y="0"/>
                  </a:lnTo>
                  <a:lnTo>
                    <a:pt x="0" y="4177284"/>
                  </a:lnTo>
                  <a:lnTo>
                    <a:pt x="2084831" y="4177284"/>
                  </a:lnTo>
                  <a:lnTo>
                    <a:pt x="208483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2500122" y="2104389"/>
            <a:ext cx="1712595" cy="15335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28600" marR="5080" indent="-216535">
              <a:lnSpc>
                <a:spcPct val="99800"/>
              </a:lnSpc>
              <a:spcBef>
                <a:spcPts val="105"/>
              </a:spcBef>
              <a:buSzPct val="81818"/>
              <a:buFont typeface="Segoe UI Symbol"/>
              <a:buChar char="⮚"/>
              <a:tabLst>
                <a:tab pos="228600" algn="l"/>
                <a:tab pos="229870" algn="l"/>
              </a:tabLst>
            </a:pPr>
            <a:r>
              <a:rPr sz="1100" dirty="0">
                <a:solidFill>
                  <a:srgbClr val="0A976C"/>
                </a:solidFill>
                <a:latin typeface="Tahoma"/>
                <a:cs typeface="Tahoma"/>
              </a:rPr>
              <a:t>	</a:t>
            </a:r>
            <a:r>
              <a:rPr sz="1100" dirty="0">
                <a:solidFill>
                  <a:srgbClr val="464646"/>
                </a:solidFill>
                <a:latin typeface="Tahoma"/>
                <a:cs typeface="Tahoma"/>
              </a:rPr>
              <a:t>Measure</a:t>
            </a:r>
            <a:r>
              <a:rPr sz="1100" spc="-50" dirty="0">
                <a:solidFill>
                  <a:srgbClr val="464646"/>
                </a:solidFill>
                <a:latin typeface="Tahoma"/>
                <a:cs typeface="Tahoma"/>
              </a:rPr>
              <a:t> </a:t>
            </a:r>
            <a:r>
              <a:rPr sz="1100" spc="-25" dirty="0">
                <a:solidFill>
                  <a:srgbClr val="464646"/>
                </a:solidFill>
                <a:latin typeface="Tahoma"/>
                <a:cs typeface="Tahoma"/>
              </a:rPr>
              <a:t>the </a:t>
            </a:r>
            <a:r>
              <a:rPr sz="1100" spc="-10" dirty="0">
                <a:solidFill>
                  <a:srgbClr val="464646"/>
                </a:solidFill>
                <a:latin typeface="Tahoma"/>
                <a:cs typeface="Tahoma"/>
              </a:rPr>
              <a:t>quantity/quality</a:t>
            </a:r>
            <a:r>
              <a:rPr sz="1100" spc="-150" dirty="0">
                <a:solidFill>
                  <a:srgbClr val="464646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464646"/>
                </a:solidFill>
                <a:latin typeface="Tahoma"/>
                <a:cs typeface="Tahoma"/>
              </a:rPr>
              <a:t>of</a:t>
            </a:r>
            <a:r>
              <a:rPr sz="1100" spc="-110" dirty="0">
                <a:solidFill>
                  <a:srgbClr val="464646"/>
                </a:solidFill>
                <a:latin typeface="Tahoma"/>
                <a:cs typeface="Tahoma"/>
              </a:rPr>
              <a:t> </a:t>
            </a:r>
            <a:r>
              <a:rPr sz="1100" spc="-25" dirty="0">
                <a:solidFill>
                  <a:srgbClr val="464646"/>
                </a:solidFill>
                <a:latin typeface="Tahoma"/>
                <a:cs typeface="Tahoma"/>
              </a:rPr>
              <a:t>the </a:t>
            </a:r>
            <a:r>
              <a:rPr sz="1100" spc="-10" dirty="0">
                <a:solidFill>
                  <a:srgbClr val="464646"/>
                </a:solidFill>
                <a:latin typeface="Tahoma"/>
                <a:cs typeface="Tahoma"/>
              </a:rPr>
              <a:t>activities</a:t>
            </a:r>
            <a:r>
              <a:rPr sz="1100" spc="-110" dirty="0">
                <a:solidFill>
                  <a:srgbClr val="464646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464646"/>
                </a:solidFill>
                <a:latin typeface="Tahoma"/>
                <a:cs typeface="Tahoma"/>
              </a:rPr>
              <a:t>required</a:t>
            </a:r>
            <a:r>
              <a:rPr sz="1100" spc="-100" dirty="0">
                <a:solidFill>
                  <a:srgbClr val="464646"/>
                </a:solidFill>
                <a:latin typeface="Tahoma"/>
                <a:cs typeface="Tahoma"/>
              </a:rPr>
              <a:t> </a:t>
            </a:r>
            <a:r>
              <a:rPr sz="1100" spc="-25" dirty="0">
                <a:solidFill>
                  <a:srgbClr val="464646"/>
                </a:solidFill>
                <a:latin typeface="Tahoma"/>
                <a:cs typeface="Tahoma"/>
              </a:rPr>
              <a:t>to </a:t>
            </a:r>
            <a:r>
              <a:rPr sz="1100" spc="-10" dirty="0">
                <a:solidFill>
                  <a:srgbClr val="464646"/>
                </a:solidFill>
                <a:latin typeface="Tahoma"/>
                <a:cs typeface="Tahoma"/>
              </a:rPr>
              <a:t>provide</a:t>
            </a:r>
            <a:r>
              <a:rPr sz="1100" spc="-125" dirty="0">
                <a:solidFill>
                  <a:srgbClr val="464646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464646"/>
                </a:solidFill>
                <a:latin typeface="Tahoma"/>
                <a:cs typeface="Tahoma"/>
              </a:rPr>
              <a:t>certain</a:t>
            </a:r>
            <a:r>
              <a:rPr sz="1100" spc="-145" dirty="0">
                <a:solidFill>
                  <a:srgbClr val="464646"/>
                </a:solidFill>
                <a:latin typeface="Tahoma"/>
                <a:cs typeface="Tahoma"/>
              </a:rPr>
              <a:t> </a:t>
            </a:r>
            <a:r>
              <a:rPr sz="1100" spc="-10" dirty="0">
                <a:solidFill>
                  <a:srgbClr val="464646"/>
                </a:solidFill>
                <a:latin typeface="Tahoma"/>
                <a:cs typeface="Tahoma"/>
              </a:rPr>
              <a:t>expected outputs.</a:t>
            </a:r>
            <a:endParaRPr sz="1100">
              <a:latin typeface="Tahoma"/>
              <a:cs typeface="Tahoma"/>
            </a:endParaRPr>
          </a:p>
          <a:p>
            <a:pPr marL="228600" marR="62230" indent="-216535">
              <a:lnSpc>
                <a:spcPct val="99700"/>
              </a:lnSpc>
              <a:spcBef>
                <a:spcPts val="15"/>
              </a:spcBef>
              <a:buSzPct val="81818"/>
              <a:buFont typeface="Segoe UI Symbol"/>
              <a:buChar char="⮚"/>
              <a:tabLst>
                <a:tab pos="228600" algn="l"/>
                <a:tab pos="229870" algn="l"/>
              </a:tabLst>
            </a:pPr>
            <a:r>
              <a:rPr sz="1100" dirty="0">
                <a:solidFill>
                  <a:srgbClr val="0A976C"/>
                </a:solidFill>
                <a:latin typeface="Tahoma"/>
                <a:cs typeface="Tahoma"/>
              </a:rPr>
              <a:t>	</a:t>
            </a:r>
            <a:r>
              <a:rPr sz="1100" spc="-10" dirty="0">
                <a:solidFill>
                  <a:srgbClr val="464646"/>
                </a:solidFill>
                <a:latin typeface="Tahoma"/>
                <a:cs typeface="Tahoma"/>
              </a:rPr>
              <a:t>Generally,</a:t>
            </a:r>
            <a:r>
              <a:rPr sz="1100" spc="-145" dirty="0">
                <a:solidFill>
                  <a:srgbClr val="464646"/>
                </a:solidFill>
                <a:latin typeface="Tahoma"/>
                <a:cs typeface="Tahoma"/>
              </a:rPr>
              <a:t> </a:t>
            </a:r>
            <a:r>
              <a:rPr sz="1100" spc="-10" dirty="0">
                <a:solidFill>
                  <a:srgbClr val="464646"/>
                </a:solidFill>
                <a:latin typeface="Tahoma"/>
                <a:cs typeface="Tahoma"/>
              </a:rPr>
              <a:t>include transformation</a:t>
            </a:r>
            <a:r>
              <a:rPr sz="1100" spc="-130" dirty="0">
                <a:solidFill>
                  <a:srgbClr val="464646"/>
                </a:solidFill>
                <a:latin typeface="Tahoma"/>
                <a:cs typeface="Tahoma"/>
              </a:rPr>
              <a:t> </a:t>
            </a:r>
            <a:r>
              <a:rPr sz="1100" spc="-10" dirty="0">
                <a:solidFill>
                  <a:srgbClr val="464646"/>
                </a:solidFill>
                <a:latin typeface="Tahoma"/>
                <a:cs typeface="Tahoma"/>
              </a:rPr>
              <a:t>in</a:t>
            </a:r>
            <a:r>
              <a:rPr sz="1100" spc="-75" dirty="0">
                <a:solidFill>
                  <a:srgbClr val="464646"/>
                </a:solidFill>
                <a:latin typeface="Tahoma"/>
                <a:cs typeface="Tahoma"/>
              </a:rPr>
              <a:t> </a:t>
            </a:r>
            <a:r>
              <a:rPr sz="1100" spc="-10" dirty="0">
                <a:solidFill>
                  <a:srgbClr val="464646"/>
                </a:solidFill>
                <a:latin typeface="Tahoma"/>
                <a:cs typeface="Tahoma"/>
              </a:rPr>
              <a:t>terms </a:t>
            </a:r>
            <a:r>
              <a:rPr sz="1100" dirty="0">
                <a:solidFill>
                  <a:srgbClr val="464646"/>
                </a:solidFill>
                <a:latin typeface="Tahoma"/>
                <a:cs typeface="Tahoma"/>
              </a:rPr>
              <a:t>of</a:t>
            </a:r>
            <a:r>
              <a:rPr sz="1100" spc="-125" dirty="0">
                <a:solidFill>
                  <a:srgbClr val="464646"/>
                </a:solidFill>
                <a:latin typeface="Tahoma"/>
                <a:cs typeface="Tahoma"/>
              </a:rPr>
              <a:t> </a:t>
            </a:r>
            <a:r>
              <a:rPr sz="1100" spc="-10" dirty="0">
                <a:solidFill>
                  <a:srgbClr val="464646"/>
                </a:solidFill>
                <a:latin typeface="Tahoma"/>
                <a:cs typeface="Tahoma"/>
              </a:rPr>
              <a:t>time</a:t>
            </a:r>
            <a:r>
              <a:rPr sz="1100" spc="-125" dirty="0">
                <a:solidFill>
                  <a:srgbClr val="464646"/>
                </a:solidFill>
                <a:latin typeface="Tahoma"/>
                <a:cs typeface="Tahoma"/>
              </a:rPr>
              <a:t> </a:t>
            </a:r>
            <a:r>
              <a:rPr sz="1100" spc="-30" dirty="0">
                <a:solidFill>
                  <a:srgbClr val="464646"/>
                </a:solidFill>
                <a:latin typeface="Tahoma"/>
                <a:cs typeface="Tahoma"/>
              </a:rPr>
              <a:t>and</a:t>
            </a:r>
            <a:r>
              <a:rPr sz="1100" spc="-135" dirty="0">
                <a:solidFill>
                  <a:srgbClr val="464646"/>
                </a:solidFill>
                <a:latin typeface="Tahoma"/>
                <a:cs typeface="Tahoma"/>
              </a:rPr>
              <a:t> </a:t>
            </a:r>
            <a:r>
              <a:rPr sz="1100" spc="-10" dirty="0">
                <a:solidFill>
                  <a:srgbClr val="464646"/>
                </a:solidFill>
                <a:latin typeface="Tahoma"/>
                <a:cs typeface="Tahoma"/>
              </a:rPr>
              <a:t>utilization rates.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500122" y="3779646"/>
            <a:ext cx="62992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25" dirty="0">
                <a:solidFill>
                  <a:srgbClr val="464646"/>
                </a:solidFill>
                <a:latin typeface="Tahoma"/>
                <a:cs typeface="Tahoma"/>
              </a:rPr>
              <a:t>Examples: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500122" y="4116451"/>
            <a:ext cx="1690370" cy="11982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228600" marR="5080" indent="-216535">
              <a:lnSpc>
                <a:spcPct val="99500"/>
              </a:lnSpc>
              <a:spcBef>
                <a:spcPts val="110"/>
              </a:spcBef>
              <a:buSzPct val="81818"/>
              <a:buFont typeface="Segoe UI Symbol"/>
              <a:buChar char="⮚"/>
              <a:tabLst>
                <a:tab pos="228600" algn="l"/>
                <a:tab pos="229870" algn="l"/>
              </a:tabLst>
            </a:pPr>
            <a:r>
              <a:rPr sz="1100" dirty="0">
                <a:solidFill>
                  <a:srgbClr val="5F5F5F"/>
                </a:solidFill>
                <a:latin typeface="Lucida Sans"/>
                <a:cs typeface="Lucida Sans"/>
              </a:rPr>
              <a:t>	</a:t>
            </a:r>
            <a:r>
              <a:rPr sz="1100" i="1" spc="-125" dirty="0">
                <a:solidFill>
                  <a:srgbClr val="464646"/>
                </a:solidFill>
                <a:latin typeface="Lucida Sans"/>
                <a:cs typeface="Lucida Sans"/>
              </a:rPr>
              <a:t>Time: </a:t>
            </a:r>
            <a:r>
              <a:rPr sz="1100" spc="-245" dirty="0">
                <a:solidFill>
                  <a:srgbClr val="464646"/>
                </a:solidFill>
                <a:latin typeface="Tahoma"/>
                <a:cs typeface="Tahoma"/>
              </a:rPr>
              <a:t>%</a:t>
            </a:r>
            <a:r>
              <a:rPr sz="1100" spc="-114" dirty="0">
                <a:solidFill>
                  <a:srgbClr val="464646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464646"/>
                </a:solidFill>
                <a:latin typeface="Tahoma"/>
                <a:cs typeface="Tahoma"/>
              </a:rPr>
              <a:t>On</a:t>
            </a:r>
            <a:r>
              <a:rPr sz="1100" spc="-85" dirty="0">
                <a:solidFill>
                  <a:srgbClr val="464646"/>
                </a:solidFill>
                <a:latin typeface="Tahoma"/>
                <a:cs typeface="Tahoma"/>
              </a:rPr>
              <a:t> </a:t>
            </a:r>
            <a:r>
              <a:rPr sz="1100" spc="-10" dirty="0">
                <a:solidFill>
                  <a:srgbClr val="464646"/>
                </a:solidFill>
                <a:latin typeface="Tahoma"/>
                <a:cs typeface="Tahoma"/>
              </a:rPr>
              <a:t>time</a:t>
            </a:r>
            <a:r>
              <a:rPr sz="1100" spc="-120" dirty="0">
                <a:solidFill>
                  <a:srgbClr val="464646"/>
                </a:solidFill>
                <a:latin typeface="Tahoma"/>
                <a:cs typeface="Tahoma"/>
              </a:rPr>
              <a:t> </a:t>
            </a:r>
            <a:r>
              <a:rPr sz="1100" spc="-10" dirty="0">
                <a:solidFill>
                  <a:srgbClr val="464646"/>
                </a:solidFill>
                <a:latin typeface="Tahoma"/>
                <a:cs typeface="Tahoma"/>
              </a:rPr>
              <a:t>delivery </a:t>
            </a:r>
            <a:r>
              <a:rPr sz="1100" spc="-25" dirty="0">
                <a:solidFill>
                  <a:srgbClr val="464646"/>
                </a:solidFill>
                <a:latin typeface="Tahoma"/>
                <a:cs typeface="Tahoma"/>
              </a:rPr>
              <a:t>vaccination,</a:t>
            </a:r>
            <a:r>
              <a:rPr sz="1100" spc="-135" dirty="0">
                <a:solidFill>
                  <a:srgbClr val="464646"/>
                </a:solidFill>
                <a:latin typeface="Tahoma"/>
                <a:cs typeface="Tahoma"/>
              </a:rPr>
              <a:t> </a:t>
            </a:r>
            <a:r>
              <a:rPr sz="1100" spc="-160" dirty="0">
                <a:solidFill>
                  <a:srgbClr val="464646"/>
                </a:solidFill>
                <a:latin typeface="Tahoma"/>
                <a:cs typeface="Tahoma"/>
              </a:rPr>
              <a:t>#</a:t>
            </a:r>
            <a:r>
              <a:rPr sz="1100" spc="-100" dirty="0">
                <a:solidFill>
                  <a:srgbClr val="464646"/>
                </a:solidFill>
                <a:latin typeface="Tahoma"/>
                <a:cs typeface="Tahoma"/>
              </a:rPr>
              <a:t> </a:t>
            </a:r>
            <a:r>
              <a:rPr sz="1100" spc="-20" dirty="0">
                <a:solidFill>
                  <a:srgbClr val="464646"/>
                </a:solidFill>
                <a:latin typeface="Tahoma"/>
                <a:cs typeface="Tahoma"/>
              </a:rPr>
              <a:t>Time</a:t>
            </a:r>
            <a:r>
              <a:rPr sz="1100" spc="-114" dirty="0">
                <a:solidFill>
                  <a:srgbClr val="464646"/>
                </a:solidFill>
                <a:latin typeface="Tahoma"/>
                <a:cs typeface="Tahoma"/>
              </a:rPr>
              <a:t> </a:t>
            </a:r>
            <a:r>
              <a:rPr sz="1100" spc="-25" dirty="0">
                <a:solidFill>
                  <a:srgbClr val="464646"/>
                </a:solidFill>
                <a:latin typeface="Tahoma"/>
                <a:cs typeface="Tahoma"/>
              </a:rPr>
              <a:t>to </a:t>
            </a:r>
            <a:r>
              <a:rPr sz="1100" spc="-10" dirty="0">
                <a:solidFill>
                  <a:srgbClr val="464646"/>
                </a:solidFill>
                <a:latin typeface="Tahoma"/>
                <a:cs typeface="Tahoma"/>
              </a:rPr>
              <a:t>finalize</a:t>
            </a:r>
            <a:r>
              <a:rPr sz="1100" spc="-100" dirty="0">
                <a:solidFill>
                  <a:srgbClr val="464646"/>
                </a:solidFill>
                <a:latin typeface="Tahoma"/>
                <a:cs typeface="Tahoma"/>
              </a:rPr>
              <a:t> </a:t>
            </a:r>
            <a:r>
              <a:rPr sz="1100" spc="-20" dirty="0">
                <a:solidFill>
                  <a:srgbClr val="464646"/>
                </a:solidFill>
                <a:latin typeface="Tahoma"/>
                <a:cs typeface="Tahoma"/>
              </a:rPr>
              <a:t>task</a:t>
            </a:r>
            <a:endParaRPr sz="1100">
              <a:latin typeface="Tahoma"/>
              <a:cs typeface="Tahoma"/>
            </a:endParaRPr>
          </a:p>
          <a:p>
            <a:pPr marL="228600" marR="34290" indent="-216535">
              <a:lnSpc>
                <a:spcPct val="99700"/>
              </a:lnSpc>
              <a:spcBef>
                <a:spcPts val="15"/>
              </a:spcBef>
              <a:buSzPct val="81818"/>
              <a:buFont typeface="Segoe UI Symbol"/>
              <a:buChar char="⮚"/>
              <a:tabLst>
                <a:tab pos="228600" algn="l"/>
                <a:tab pos="229870" algn="l"/>
              </a:tabLst>
            </a:pPr>
            <a:r>
              <a:rPr sz="1100" dirty="0">
                <a:solidFill>
                  <a:srgbClr val="5F5F5F"/>
                </a:solidFill>
                <a:latin typeface="Lucida Sans"/>
                <a:cs typeface="Lucida Sans"/>
              </a:rPr>
              <a:t>	</a:t>
            </a:r>
            <a:r>
              <a:rPr sz="1100" i="1" spc="-95" dirty="0">
                <a:solidFill>
                  <a:srgbClr val="464646"/>
                </a:solidFill>
                <a:latin typeface="Lucida Sans"/>
                <a:cs typeface="Lucida Sans"/>
              </a:rPr>
              <a:t>Utilization:</a:t>
            </a:r>
            <a:r>
              <a:rPr sz="1100" i="1" spc="-105" dirty="0">
                <a:solidFill>
                  <a:srgbClr val="464646"/>
                </a:solidFill>
                <a:latin typeface="Lucida Sans"/>
                <a:cs typeface="Lucida Sans"/>
              </a:rPr>
              <a:t> </a:t>
            </a:r>
            <a:r>
              <a:rPr sz="1100" spc="-245" dirty="0">
                <a:solidFill>
                  <a:srgbClr val="464646"/>
                </a:solidFill>
                <a:latin typeface="Tahoma"/>
                <a:cs typeface="Tahoma"/>
              </a:rPr>
              <a:t>%</a:t>
            </a:r>
            <a:r>
              <a:rPr sz="1100" spc="-90" dirty="0">
                <a:solidFill>
                  <a:srgbClr val="464646"/>
                </a:solidFill>
                <a:latin typeface="Tahoma"/>
                <a:cs typeface="Tahoma"/>
              </a:rPr>
              <a:t> </a:t>
            </a:r>
            <a:r>
              <a:rPr sz="1100" spc="-10" dirty="0">
                <a:solidFill>
                  <a:srgbClr val="464646"/>
                </a:solidFill>
                <a:latin typeface="Tahoma"/>
                <a:cs typeface="Tahoma"/>
              </a:rPr>
              <a:t>Equipment </a:t>
            </a:r>
            <a:r>
              <a:rPr sz="1100" dirty="0">
                <a:solidFill>
                  <a:srgbClr val="464646"/>
                </a:solidFill>
                <a:latin typeface="Tahoma"/>
                <a:cs typeface="Tahoma"/>
              </a:rPr>
              <a:t>utilization</a:t>
            </a:r>
            <a:r>
              <a:rPr sz="1100" spc="-135" dirty="0">
                <a:solidFill>
                  <a:srgbClr val="464646"/>
                </a:solidFill>
                <a:latin typeface="Tahoma"/>
                <a:cs typeface="Tahoma"/>
              </a:rPr>
              <a:t> </a:t>
            </a:r>
            <a:r>
              <a:rPr sz="1100" spc="-30" dirty="0">
                <a:solidFill>
                  <a:srgbClr val="464646"/>
                </a:solidFill>
                <a:latin typeface="Tahoma"/>
                <a:cs typeface="Tahoma"/>
              </a:rPr>
              <a:t>rate,</a:t>
            </a:r>
            <a:r>
              <a:rPr sz="1100" spc="-114" dirty="0">
                <a:solidFill>
                  <a:srgbClr val="464646"/>
                </a:solidFill>
                <a:latin typeface="Tahoma"/>
                <a:cs typeface="Tahoma"/>
              </a:rPr>
              <a:t> </a:t>
            </a:r>
            <a:r>
              <a:rPr sz="1100" spc="-50" dirty="0">
                <a:solidFill>
                  <a:srgbClr val="464646"/>
                </a:solidFill>
                <a:latin typeface="Tahoma"/>
                <a:cs typeface="Tahoma"/>
              </a:rPr>
              <a:t>% </a:t>
            </a:r>
            <a:r>
              <a:rPr sz="1100" spc="-10" dirty="0">
                <a:solidFill>
                  <a:srgbClr val="464646"/>
                </a:solidFill>
                <a:latin typeface="Tahoma"/>
                <a:cs typeface="Tahoma"/>
              </a:rPr>
              <a:t>Transportation</a:t>
            </a:r>
            <a:r>
              <a:rPr sz="1100" spc="-55" dirty="0">
                <a:solidFill>
                  <a:srgbClr val="464646"/>
                </a:solidFill>
                <a:latin typeface="Tahoma"/>
                <a:cs typeface="Tahoma"/>
              </a:rPr>
              <a:t> </a:t>
            </a:r>
            <a:r>
              <a:rPr sz="1100" spc="-10" dirty="0">
                <a:solidFill>
                  <a:srgbClr val="464646"/>
                </a:solidFill>
                <a:latin typeface="Tahoma"/>
                <a:cs typeface="Tahoma"/>
              </a:rPr>
              <a:t>capacity </a:t>
            </a:r>
            <a:r>
              <a:rPr sz="1100" spc="-20" dirty="0">
                <a:solidFill>
                  <a:srgbClr val="464646"/>
                </a:solidFill>
                <a:latin typeface="Tahoma"/>
                <a:cs typeface="Tahoma"/>
              </a:rPr>
              <a:t>used</a:t>
            </a:r>
            <a:endParaRPr sz="1100">
              <a:latin typeface="Tahoma"/>
              <a:cs typeface="Tahoma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2311907" y="1356360"/>
            <a:ext cx="2101850" cy="4886325"/>
            <a:chOff x="2311907" y="1356360"/>
            <a:chExt cx="2101850" cy="4886325"/>
          </a:xfrm>
        </p:grpSpPr>
        <p:sp>
          <p:nvSpPr>
            <p:cNvPr id="23" name="object 23"/>
            <p:cNvSpPr/>
            <p:nvPr/>
          </p:nvSpPr>
          <p:spPr>
            <a:xfrm>
              <a:off x="2311907" y="6105144"/>
              <a:ext cx="33655" cy="137160"/>
            </a:xfrm>
            <a:custGeom>
              <a:avLst/>
              <a:gdLst/>
              <a:ahLst/>
              <a:cxnLst/>
              <a:rect l="l" t="t" r="r" b="b"/>
              <a:pathLst>
                <a:path w="33655" h="137160">
                  <a:moveTo>
                    <a:pt x="0" y="137159"/>
                  </a:moveTo>
                  <a:lnTo>
                    <a:pt x="33528" y="137159"/>
                  </a:lnTo>
                  <a:lnTo>
                    <a:pt x="33528" y="0"/>
                  </a:lnTo>
                  <a:lnTo>
                    <a:pt x="0" y="0"/>
                  </a:lnTo>
                  <a:lnTo>
                    <a:pt x="0" y="137159"/>
                  </a:lnTo>
                  <a:close/>
                </a:path>
              </a:pathLst>
            </a:custGeom>
            <a:solidFill>
              <a:srgbClr val="037C3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2330195" y="1356360"/>
              <a:ext cx="2083435" cy="581025"/>
            </a:xfrm>
            <a:custGeom>
              <a:avLst/>
              <a:gdLst/>
              <a:ahLst/>
              <a:cxnLst/>
              <a:rect l="l" t="t" r="r" b="b"/>
              <a:pathLst>
                <a:path w="2083435" h="581025">
                  <a:moveTo>
                    <a:pt x="1986533" y="0"/>
                  </a:moveTo>
                  <a:lnTo>
                    <a:pt x="96774" y="0"/>
                  </a:lnTo>
                  <a:lnTo>
                    <a:pt x="59096" y="7602"/>
                  </a:lnTo>
                  <a:lnTo>
                    <a:pt x="28336" y="28336"/>
                  </a:lnTo>
                  <a:lnTo>
                    <a:pt x="7602" y="59096"/>
                  </a:lnTo>
                  <a:lnTo>
                    <a:pt x="0" y="96774"/>
                  </a:lnTo>
                  <a:lnTo>
                    <a:pt x="0" y="580643"/>
                  </a:lnTo>
                  <a:lnTo>
                    <a:pt x="2083308" y="580643"/>
                  </a:lnTo>
                  <a:lnTo>
                    <a:pt x="2083308" y="96774"/>
                  </a:lnTo>
                  <a:lnTo>
                    <a:pt x="2075705" y="59096"/>
                  </a:lnTo>
                  <a:lnTo>
                    <a:pt x="2054971" y="28336"/>
                  </a:lnTo>
                  <a:lnTo>
                    <a:pt x="2024211" y="7602"/>
                  </a:lnTo>
                  <a:lnTo>
                    <a:pt x="1986533" y="0"/>
                  </a:lnTo>
                  <a:close/>
                </a:path>
              </a:pathLst>
            </a:custGeom>
            <a:solidFill>
              <a:srgbClr val="0871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3188335" y="1525016"/>
            <a:ext cx="91630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solidFill>
                  <a:srgbClr val="FFFFFF"/>
                </a:solidFill>
                <a:latin typeface="Tahoma"/>
                <a:cs typeface="Tahoma"/>
              </a:rPr>
              <a:t>PROCESS</a:t>
            </a:r>
            <a:endParaRPr sz="1600">
              <a:latin typeface="Tahoma"/>
              <a:cs typeface="Tahoma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4495762" y="1929351"/>
            <a:ext cx="2167255" cy="4226560"/>
            <a:chOff x="4495762" y="1929351"/>
            <a:chExt cx="2167255" cy="4226560"/>
          </a:xfrm>
        </p:grpSpPr>
        <p:pic>
          <p:nvPicPr>
            <p:cNvPr id="27" name="object 2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95762" y="1929351"/>
              <a:ext cx="2167204" cy="4226101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584192" y="2051303"/>
              <a:ext cx="1857756" cy="2907792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4512564" y="1937003"/>
              <a:ext cx="2083435" cy="4151629"/>
            </a:xfrm>
            <a:custGeom>
              <a:avLst/>
              <a:gdLst/>
              <a:ahLst/>
              <a:cxnLst/>
              <a:rect l="l" t="t" r="r" b="b"/>
              <a:pathLst>
                <a:path w="2083434" h="4151629">
                  <a:moveTo>
                    <a:pt x="2083308" y="0"/>
                  </a:moveTo>
                  <a:lnTo>
                    <a:pt x="0" y="0"/>
                  </a:lnTo>
                  <a:lnTo>
                    <a:pt x="0" y="4151376"/>
                  </a:lnTo>
                  <a:lnTo>
                    <a:pt x="2083308" y="4151376"/>
                  </a:lnTo>
                  <a:lnTo>
                    <a:pt x="208330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4682997" y="2104389"/>
            <a:ext cx="1585595" cy="119824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28600" marR="5080" indent="-216535">
              <a:lnSpc>
                <a:spcPct val="99800"/>
              </a:lnSpc>
              <a:spcBef>
                <a:spcPts val="105"/>
              </a:spcBef>
              <a:buSzPct val="81818"/>
              <a:buFont typeface="Segoe UI Symbol"/>
              <a:buChar char="⮚"/>
              <a:tabLst>
                <a:tab pos="228600" algn="l"/>
                <a:tab pos="229870" algn="l"/>
              </a:tabLst>
            </a:pPr>
            <a:r>
              <a:rPr sz="1100" dirty="0">
                <a:solidFill>
                  <a:srgbClr val="0A976C"/>
                </a:solidFill>
                <a:latin typeface="Tahoma"/>
                <a:cs typeface="Tahoma"/>
              </a:rPr>
              <a:t>	</a:t>
            </a:r>
            <a:r>
              <a:rPr sz="1100" dirty="0">
                <a:solidFill>
                  <a:srgbClr val="464646"/>
                </a:solidFill>
                <a:latin typeface="Tahoma"/>
                <a:cs typeface="Tahoma"/>
              </a:rPr>
              <a:t>Measure</a:t>
            </a:r>
            <a:r>
              <a:rPr sz="1100" spc="-50" dirty="0">
                <a:solidFill>
                  <a:srgbClr val="464646"/>
                </a:solidFill>
                <a:latin typeface="Tahoma"/>
                <a:cs typeface="Tahoma"/>
              </a:rPr>
              <a:t> </a:t>
            </a:r>
            <a:r>
              <a:rPr sz="1100" spc="-25" dirty="0">
                <a:solidFill>
                  <a:srgbClr val="464646"/>
                </a:solidFill>
                <a:latin typeface="Tahoma"/>
                <a:cs typeface="Tahoma"/>
              </a:rPr>
              <a:t>the </a:t>
            </a:r>
            <a:r>
              <a:rPr sz="1100" spc="-10" dirty="0">
                <a:solidFill>
                  <a:srgbClr val="464646"/>
                </a:solidFill>
                <a:latin typeface="Tahoma"/>
                <a:cs typeface="Tahoma"/>
              </a:rPr>
              <a:t>quantity/quality</a:t>
            </a:r>
            <a:r>
              <a:rPr sz="1100" spc="-150" dirty="0">
                <a:solidFill>
                  <a:srgbClr val="464646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464646"/>
                </a:solidFill>
                <a:latin typeface="Tahoma"/>
                <a:cs typeface="Tahoma"/>
              </a:rPr>
              <a:t>of</a:t>
            </a:r>
            <a:r>
              <a:rPr sz="1100" spc="-110" dirty="0">
                <a:solidFill>
                  <a:srgbClr val="464646"/>
                </a:solidFill>
                <a:latin typeface="Tahoma"/>
                <a:cs typeface="Tahoma"/>
              </a:rPr>
              <a:t> </a:t>
            </a:r>
            <a:r>
              <a:rPr sz="1100" spc="-25" dirty="0">
                <a:solidFill>
                  <a:srgbClr val="464646"/>
                </a:solidFill>
                <a:latin typeface="Tahoma"/>
                <a:cs typeface="Tahoma"/>
              </a:rPr>
              <a:t>the </a:t>
            </a:r>
            <a:r>
              <a:rPr sz="1100" spc="-30" dirty="0">
                <a:solidFill>
                  <a:srgbClr val="464646"/>
                </a:solidFill>
                <a:latin typeface="Tahoma"/>
                <a:cs typeface="Tahoma"/>
              </a:rPr>
              <a:t>goods</a:t>
            </a:r>
            <a:r>
              <a:rPr sz="1100" spc="-110" dirty="0">
                <a:solidFill>
                  <a:srgbClr val="464646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464646"/>
                </a:solidFill>
                <a:latin typeface="Tahoma"/>
                <a:cs typeface="Tahoma"/>
              </a:rPr>
              <a:t>or</a:t>
            </a:r>
            <a:r>
              <a:rPr sz="1100" spc="-100" dirty="0">
                <a:solidFill>
                  <a:srgbClr val="464646"/>
                </a:solidFill>
                <a:latin typeface="Tahoma"/>
                <a:cs typeface="Tahoma"/>
              </a:rPr>
              <a:t> </a:t>
            </a:r>
            <a:r>
              <a:rPr sz="1100" spc="-10" dirty="0">
                <a:solidFill>
                  <a:srgbClr val="464646"/>
                </a:solidFill>
                <a:latin typeface="Tahoma"/>
                <a:cs typeface="Tahoma"/>
              </a:rPr>
              <a:t>services created</a:t>
            </a:r>
            <a:r>
              <a:rPr sz="1100" spc="-120" dirty="0">
                <a:solidFill>
                  <a:srgbClr val="464646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464646"/>
                </a:solidFill>
                <a:latin typeface="Tahoma"/>
                <a:cs typeface="Tahoma"/>
              </a:rPr>
              <a:t>or</a:t>
            </a:r>
            <a:r>
              <a:rPr sz="1100" spc="-95" dirty="0">
                <a:solidFill>
                  <a:srgbClr val="464646"/>
                </a:solidFill>
                <a:latin typeface="Tahoma"/>
                <a:cs typeface="Tahoma"/>
              </a:rPr>
              <a:t> </a:t>
            </a:r>
            <a:r>
              <a:rPr sz="1100" spc="-10" dirty="0">
                <a:solidFill>
                  <a:srgbClr val="464646"/>
                </a:solidFill>
                <a:latin typeface="Tahoma"/>
                <a:cs typeface="Tahoma"/>
              </a:rPr>
              <a:t>provided</a:t>
            </a:r>
            <a:r>
              <a:rPr sz="1100" spc="-125" dirty="0">
                <a:solidFill>
                  <a:srgbClr val="464646"/>
                </a:solidFill>
                <a:latin typeface="Tahoma"/>
                <a:cs typeface="Tahoma"/>
              </a:rPr>
              <a:t> </a:t>
            </a:r>
            <a:r>
              <a:rPr sz="1100" spc="-25" dirty="0">
                <a:solidFill>
                  <a:srgbClr val="464646"/>
                </a:solidFill>
                <a:latin typeface="Tahoma"/>
                <a:cs typeface="Tahoma"/>
              </a:rPr>
              <a:t>by </a:t>
            </a:r>
            <a:r>
              <a:rPr sz="1100" spc="-10" dirty="0">
                <a:solidFill>
                  <a:srgbClr val="464646"/>
                </a:solidFill>
                <a:latin typeface="Tahoma"/>
                <a:cs typeface="Tahoma"/>
              </a:rPr>
              <a:t>inputs;</a:t>
            </a:r>
            <a:endParaRPr sz="1100">
              <a:latin typeface="Tahoma"/>
              <a:cs typeface="Tahoma"/>
            </a:endParaRPr>
          </a:p>
          <a:p>
            <a:pPr marL="228600" marR="19050" indent="-216535">
              <a:lnSpc>
                <a:spcPts val="1310"/>
              </a:lnSpc>
              <a:spcBef>
                <a:spcPts val="65"/>
              </a:spcBef>
              <a:buSzPct val="81818"/>
              <a:buFont typeface="Segoe UI Symbol"/>
              <a:buChar char="⮚"/>
              <a:tabLst>
                <a:tab pos="228600" algn="l"/>
                <a:tab pos="229870" algn="l"/>
              </a:tabLst>
            </a:pPr>
            <a:r>
              <a:rPr sz="1100" dirty="0">
                <a:solidFill>
                  <a:srgbClr val="0A976C"/>
                </a:solidFill>
                <a:latin typeface="Tahoma"/>
                <a:cs typeface="Tahoma"/>
              </a:rPr>
              <a:t>	</a:t>
            </a:r>
            <a:r>
              <a:rPr sz="1100" spc="-20" dirty="0">
                <a:solidFill>
                  <a:srgbClr val="464646"/>
                </a:solidFill>
                <a:latin typeface="Tahoma"/>
                <a:cs typeface="Tahoma"/>
              </a:rPr>
              <a:t>They</a:t>
            </a:r>
            <a:r>
              <a:rPr sz="1100" spc="-100" dirty="0">
                <a:solidFill>
                  <a:srgbClr val="464646"/>
                </a:solidFill>
                <a:latin typeface="Tahoma"/>
                <a:cs typeface="Tahoma"/>
              </a:rPr>
              <a:t> </a:t>
            </a:r>
            <a:r>
              <a:rPr sz="1100" spc="-20" dirty="0">
                <a:solidFill>
                  <a:srgbClr val="464646"/>
                </a:solidFill>
                <a:latin typeface="Tahoma"/>
                <a:cs typeface="Tahoma"/>
              </a:rPr>
              <a:t>generally</a:t>
            </a:r>
            <a:r>
              <a:rPr sz="1100" spc="-80" dirty="0">
                <a:solidFill>
                  <a:srgbClr val="464646"/>
                </a:solidFill>
                <a:latin typeface="Tahoma"/>
                <a:cs typeface="Tahoma"/>
              </a:rPr>
              <a:t> </a:t>
            </a:r>
            <a:r>
              <a:rPr sz="1100" spc="-10" dirty="0">
                <a:solidFill>
                  <a:srgbClr val="464646"/>
                </a:solidFill>
                <a:latin typeface="Tahoma"/>
                <a:cs typeface="Tahoma"/>
              </a:rPr>
              <a:t>include quantifiable</a:t>
            </a:r>
            <a:r>
              <a:rPr sz="1100" spc="-140" dirty="0">
                <a:solidFill>
                  <a:srgbClr val="464646"/>
                </a:solidFill>
                <a:latin typeface="Tahoma"/>
                <a:cs typeface="Tahoma"/>
              </a:rPr>
              <a:t> </a:t>
            </a:r>
            <a:r>
              <a:rPr sz="1100" spc="-10" dirty="0">
                <a:solidFill>
                  <a:srgbClr val="464646"/>
                </a:solidFill>
                <a:latin typeface="Tahoma"/>
                <a:cs typeface="Tahoma"/>
              </a:rPr>
              <a:t>results.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4682997" y="3779646"/>
            <a:ext cx="62992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25" dirty="0">
                <a:solidFill>
                  <a:srgbClr val="464646"/>
                </a:solidFill>
                <a:latin typeface="Tahoma"/>
                <a:cs typeface="Tahoma"/>
              </a:rPr>
              <a:t>Examples: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4682997" y="4114927"/>
            <a:ext cx="150749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30504" indent="-217804">
              <a:lnSpc>
                <a:spcPct val="100000"/>
              </a:lnSpc>
              <a:spcBef>
                <a:spcPts val="100"/>
              </a:spcBef>
              <a:buClr>
                <a:srgbClr val="5F5F5F"/>
              </a:buClr>
              <a:buSzPct val="81818"/>
              <a:buFont typeface="Segoe UI Symbol"/>
              <a:buChar char="⮚"/>
              <a:tabLst>
                <a:tab pos="230504" algn="l"/>
              </a:tabLst>
            </a:pPr>
            <a:r>
              <a:rPr sz="1100" spc="-160" dirty="0">
                <a:solidFill>
                  <a:srgbClr val="464646"/>
                </a:solidFill>
                <a:latin typeface="Tahoma"/>
                <a:cs typeface="Tahoma"/>
              </a:rPr>
              <a:t>#</a:t>
            </a:r>
            <a:r>
              <a:rPr sz="1100" spc="-125" dirty="0">
                <a:solidFill>
                  <a:srgbClr val="464646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464646"/>
                </a:solidFill>
                <a:latin typeface="Tahoma"/>
                <a:cs typeface="Tahoma"/>
              </a:rPr>
              <a:t>Patients</a:t>
            </a:r>
            <a:r>
              <a:rPr sz="1100" spc="-155" dirty="0">
                <a:solidFill>
                  <a:srgbClr val="464646"/>
                </a:solidFill>
                <a:latin typeface="Tahoma"/>
                <a:cs typeface="Tahoma"/>
              </a:rPr>
              <a:t> </a:t>
            </a:r>
            <a:r>
              <a:rPr sz="1100" spc="-10" dirty="0">
                <a:solidFill>
                  <a:srgbClr val="464646"/>
                </a:solidFill>
                <a:latin typeface="Tahoma"/>
                <a:cs typeface="Tahoma"/>
              </a:rPr>
              <a:t>vaccinated</a:t>
            </a:r>
            <a:endParaRPr sz="1100">
              <a:latin typeface="Tahoma"/>
              <a:cs typeface="Tahoma"/>
            </a:endParaRPr>
          </a:p>
          <a:p>
            <a:pPr marL="230504" indent="-217804">
              <a:lnSpc>
                <a:spcPct val="100000"/>
              </a:lnSpc>
              <a:buClr>
                <a:srgbClr val="5F5F5F"/>
              </a:buClr>
              <a:buSzPct val="81818"/>
              <a:buFont typeface="Segoe UI Symbol"/>
              <a:buChar char="⮚"/>
              <a:tabLst>
                <a:tab pos="230504" algn="l"/>
              </a:tabLst>
            </a:pPr>
            <a:r>
              <a:rPr sz="1100" spc="-160" dirty="0">
                <a:solidFill>
                  <a:srgbClr val="464646"/>
                </a:solidFill>
                <a:latin typeface="Tahoma"/>
                <a:cs typeface="Tahoma"/>
              </a:rPr>
              <a:t>#</a:t>
            </a:r>
            <a:r>
              <a:rPr sz="1100" spc="-130" dirty="0">
                <a:solidFill>
                  <a:srgbClr val="464646"/>
                </a:solidFill>
                <a:latin typeface="Tahoma"/>
                <a:cs typeface="Tahoma"/>
              </a:rPr>
              <a:t> </a:t>
            </a:r>
            <a:r>
              <a:rPr sz="1100" spc="-30" dirty="0">
                <a:solidFill>
                  <a:srgbClr val="464646"/>
                </a:solidFill>
                <a:latin typeface="Tahoma"/>
                <a:cs typeface="Tahoma"/>
              </a:rPr>
              <a:t>Items</a:t>
            </a:r>
            <a:r>
              <a:rPr sz="1100" spc="-150" dirty="0">
                <a:solidFill>
                  <a:srgbClr val="464646"/>
                </a:solidFill>
                <a:latin typeface="Tahoma"/>
                <a:cs typeface="Tahoma"/>
              </a:rPr>
              <a:t> </a:t>
            </a:r>
            <a:r>
              <a:rPr sz="1100" spc="-10" dirty="0">
                <a:solidFill>
                  <a:srgbClr val="464646"/>
                </a:solidFill>
                <a:latin typeface="Tahoma"/>
                <a:cs typeface="Tahoma"/>
              </a:rPr>
              <a:t>produced</a:t>
            </a:r>
            <a:endParaRPr sz="1100">
              <a:latin typeface="Tahoma"/>
              <a:cs typeface="Tahoma"/>
            </a:endParaRPr>
          </a:p>
          <a:p>
            <a:pPr marL="230504" indent="-217804">
              <a:lnSpc>
                <a:spcPct val="100000"/>
              </a:lnSpc>
              <a:buClr>
                <a:srgbClr val="5F5F5F"/>
              </a:buClr>
              <a:buSzPct val="81818"/>
              <a:buFont typeface="Segoe UI Symbol"/>
              <a:buChar char="⮚"/>
              <a:tabLst>
                <a:tab pos="230504" algn="l"/>
              </a:tabLst>
            </a:pPr>
            <a:r>
              <a:rPr sz="1100" spc="-160" dirty="0">
                <a:solidFill>
                  <a:srgbClr val="464646"/>
                </a:solidFill>
                <a:latin typeface="Tahoma"/>
                <a:cs typeface="Tahoma"/>
              </a:rPr>
              <a:t>#</a:t>
            </a:r>
            <a:r>
              <a:rPr sz="1100" spc="-120" dirty="0">
                <a:solidFill>
                  <a:srgbClr val="464646"/>
                </a:solidFill>
                <a:latin typeface="Tahoma"/>
                <a:cs typeface="Tahoma"/>
              </a:rPr>
              <a:t> </a:t>
            </a:r>
            <a:r>
              <a:rPr sz="1100" spc="-25" dirty="0">
                <a:solidFill>
                  <a:srgbClr val="464646"/>
                </a:solidFill>
                <a:latin typeface="Tahoma"/>
                <a:cs typeface="Tahoma"/>
              </a:rPr>
              <a:t>Scrap</a:t>
            </a:r>
            <a:r>
              <a:rPr sz="1100" spc="-135" dirty="0">
                <a:solidFill>
                  <a:srgbClr val="464646"/>
                </a:solidFill>
                <a:latin typeface="Tahoma"/>
                <a:cs typeface="Tahoma"/>
              </a:rPr>
              <a:t> </a:t>
            </a:r>
            <a:r>
              <a:rPr sz="1100" spc="-10" dirty="0">
                <a:solidFill>
                  <a:srgbClr val="464646"/>
                </a:solidFill>
                <a:latin typeface="Tahoma"/>
                <a:cs typeface="Tahoma"/>
              </a:rPr>
              <a:t>generated</a:t>
            </a:r>
            <a:endParaRPr sz="1100">
              <a:latin typeface="Tahoma"/>
              <a:cs typeface="Tahoma"/>
            </a:endParaRPr>
          </a:p>
          <a:p>
            <a:pPr marL="230504" indent="-217804">
              <a:lnSpc>
                <a:spcPct val="100000"/>
              </a:lnSpc>
              <a:buClr>
                <a:srgbClr val="5F5F5F"/>
              </a:buClr>
              <a:buSzPct val="81818"/>
              <a:buFont typeface="Segoe UI Symbol"/>
              <a:buChar char="⮚"/>
              <a:tabLst>
                <a:tab pos="230504" algn="l"/>
              </a:tabLst>
            </a:pPr>
            <a:r>
              <a:rPr sz="1100" spc="-160" dirty="0">
                <a:solidFill>
                  <a:srgbClr val="464646"/>
                </a:solidFill>
                <a:latin typeface="Tahoma"/>
                <a:cs typeface="Tahoma"/>
              </a:rPr>
              <a:t>#</a:t>
            </a:r>
            <a:r>
              <a:rPr sz="1100" spc="-114" dirty="0">
                <a:solidFill>
                  <a:srgbClr val="464646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464646"/>
                </a:solidFill>
                <a:latin typeface="Tahoma"/>
                <a:cs typeface="Tahoma"/>
              </a:rPr>
              <a:t>Facilities</a:t>
            </a:r>
            <a:r>
              <a:rPr sz="1100" spc="-150" dirty="0">
                <a:solidFill>
                  <a:srgbClr val="464646"/>
                </a:solidFill>
                <a:latin typeface="Tahoma"/>
                <a:cs typeface="Tahoma"/>
              </a:rPr>
              <a:t> </a:t>
            </a:r>
            <a:r>
              <a:rPr sz="1100" spc="-10" dirty="0">
                <a:solidFill>
                  <a:srgbClr val="464646"/>
                </a:solidFill>
                <a:latin typeface="Tahoma"/>
                <a:cs typeface="Tahoma"/>
              </a:rPr>
              <a:t>built</a:t>
            </a:r>
            <a:endParaRPr sz="1100">
              <a:latin typeface="Tahoma"/>
              <a:cs typeface="Tahoma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4512564" y="1356360"/>
            <a:ext cx="2083435" cy="4860290"/>
            <a:chOff x="4512564" y="1356360"/>
            <a:chExt cx="2083435" cy="4860290"/>
          </a:xfrm>
        </p:grpSpPr>
        <p:sp>
          <p:nvSpPr>
            <p:cNvPr id="34" name="object 34"/>
            <p:cNvSpPr/>
            <p:nvPr/>
          </p:nvSpPr>
          <p:spPr>
            <a:xfrm>
              <a:off x="4512564" y="6094475"/>
              <a:ext cx="2083435" cy="121920"/>
            </a:xfrm>
            <a:custGeom>
              <a:avLst/>
              <a:gdLst/>
              <a:ahLst/>
              <a:cxnLst/>
              <a:rect l="l" t="t" r="r" b="b"/>
              <a:pathLst>
                <a:path w="2083434" h="121920">
                  <a:moveTo>
                    <a:pt x="2083308" y="0"/>
                  </a:moveTo>
                  <a:lnTo>
                    <a:pt x="0" y="0"/>
                  </a:lnTo>
                  <a:lnTo>
                    <a:pt x="0" y="121920"/>
                  </a:lnTo>
                  <a:lnTo>
                    <a:pt x="2083308" y="121920"/>
                  </a:lnTo>
                  <a:lnTo>
                    <a:pt x="2083308" y="0"/>
                  </a:lnTo>
                  <a:close/>
                </a:path>
              </a:pathLst>
            </a:custGeom>
            <a:solidFill>
              <a:srgbClr val="037C3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4512564" y="1356360"/>
              <a:ext cx="2083435" cy="581025"/>
            </a:xfrm>
            <a:custGeom>
              <a:avLst/>
              <a:gdLst/>
              <a:ahLst/>
              <a:cxnLst/>
              <a:rect l="l" t="t" r="r" b="b"/>
              <a:pathLst>
                <a:path w="2083434" h="581025">
                  <a:moveTo>
                    <a:pt x="1986534" y="0"/>
                  </a:moveTo>
                  <a:lnTo>
                    <a:pt x="96774" y="0"/>
                  </a:lnTo>
                  <a:lnTo>
                    <a:pt x="59096" y="7602"/>
                  </a:lnTo>
                  <a:lnTo>
                    <a:pt x="28336" y="28336"/>
                  </a:lnTo>
                  <a:lnTo>
                    <a:pt x="7602" y="59096"/>
                  </a:lnTo>
                  <a:lnTo>
                    <a:pt x="0" y="96774"/>
                  </a:lnTo>
                  <a:lnTo>
                    <a:pt x="0" y="580643"/>
                  </a:lnTo>
                  <a:lnTo>
                    <a:pt x="2083308" y="580643"/>
                  </a:lnTo>
                  <a:lnTo>
                    <a:pt x="2083308" y="96774"/>
                  </a:lnTo>
                  <a:lnTo>
                    <a:pt x="2075705" y="59096"/>
                  </a:lnTo>
                  <a:lnTo>
                    <a:pt x="2054971" y="28336"/>
                  </a:lnTo>
                  <a:lnTo>
                    <a:pt x="2024211" y="7602"/>
                  </a:lnTo>
                  <a:lnTo>
                    <a:pt x="1986534" y="0"/>
                  </a:lnTo>
                  <a:close/>
                </a:path>
              </a:pathLst>
            </a:custGeom>
            <a:solidFill>
              <a:srgbClr val="0871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5371338" y="1525016"/>
            <a:ext cx="84709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60" dirty="0">
                <a:solidFill>
                  <a:srgbClr val="FFFFFF"/>
                </a:solidFill>
                <a:latin typeface="Tahoma"/>
                <a:cs typeface="Tahoma"/>
              </a:rPr>
              <a:t>OUTPUT</a:t>
            </a:r>
            <a:endParaRPr sz="1600">
              <a:latin typeface="Tahoma"/>
              <a:cs typeface="Tahoma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6678129" y="1929364"/>
            <a:ext cx="2167255" cy="4348480"/>
            <a:chOff x="6678129" y="1929364"/>
            <a:chExt cx="2167255" cy="4348480"/>
          </a:xfrm>
        </p:grpSpPr>
        <p:pic>
          <p:nvPicPr>
            <p:cNvPr id="38" name="object 3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678129" y="1929364"/>
              <a:ext cx="2167204" cy="4348000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766559" y="2051303"/>
              <a:ext cx="2001011" cy="3243072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6694931" y="1937003"/>
              <a:ext cx="2083435" cy="4151629"/>
            </a:xfrm>
            <a:custGeom>
              <a:avLst/>
              <a:gdLst/>
              <a:ahLst/>
              <a:cxnLst/>
              <a:rect l="l" t="t" r="r" b="b"/>
              <a:pathLst>
                <a:path w="2083434" h="4151629">
                  <a:moveTo>
                    <a:pt x="0" y="4151376"/>
                  </a:moveTo>
                  <a:lnTo>
                    <a:pt x="2083307" y="4151376"/>
                  </a:lnTo>
                  <a:lnTo>
                    <a:pt x="2083307" y="0"/>
                  </a:lnTo>
                  <a:lnTo>
                    <a:pt x="0" y="0"/>
                  </a:lnTo>
                  <a:lnTo>
                    <a:pt x="0" y="4151376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1" name="object 41"/>
          <p:cNvSpPr txBox="1"/>
          <p:nvPr/>
        </p:nvSpPr>
        <p:spPr>
          <a:xfrm>
            <a:off x="6865746" y="2104389"/>
            <a:ext cx="1711325" cy="119824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29235" marR="5080" indent="-217170">
              <a:lnSpc>
                <a:spcPct val="99800"/>
              </a:lnSpc>
              <a:spcBef>
                <a:spcPts val="105"/>
              </a:spcBef>
              <a:buClr>
                <a:srgbClr val="0A976C"/>
              </a:buClr>
              <a:buSzPct val="81818"/>
              <a:buFont typeface="Segoe UI Symbol"/>
              <a:buChar char="⮚"/>
              <a:tabLst>
                <a:tab pos="229235" algn="l"/>
              </a:tabLst>
            </a:pPr>
            <a:r>
              <a:rPr sz="1100" dirty="0">
                <a:solidFill>
                  <a:srgbClr val="464646"/>
                </a:solidFill>
                <a:latin typeface="Tahoma"/>
                <a:cs typeface="Tahoma"/>
              </a:rPr>
              <a:t>Measure</a:t>
            </a:r>
            <a:r>
              <a:rPr sz="1100" spc="-50" dirty="0">
                <a:solidFill>
                  <a:srgbClr val="464646"/>
                </a:solidFill>
                <a:latin typeface="Tahoma"/>
                <a:cs typeface="Tahoma"/>
              </a:rPr>
              <a:t> </a:t>
            </a:r>
            <a:r>
              <a:rPr sz="1100" spc="-25" dirty="0">
                <a:solidFill>
                  <a:srgbClr val="464646"/>
                </a:solidFill>
                <a:latin typeface="Tahoma"/>
                <a:cs typeface="Tahoma"/>
              </a:rPr>
              <a:t>the </a:t>
            </a:r>
            <a:r>
              <a:rPr sz="1100" spc="-10" dirty="0">
                <a:solidFill>
                  <a:srgbClr val="464646"/>
                </a:solidFill>
                <a:latin typeface="Tahoma"/>
                <a:cs typeface="Tahoma"/>
              </a:rPr>
              <a:t>quantity/quality</a:t>
            </a:r>
            <a:r>
              <a:rPr sz="1100" spc="-150" dirty="0">
                <a:solidFill>
                  <a:srgbClr val="464646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464646"/>
                </a:solidFill>
                <a:latin typeface="Tahoma"/>
                <a:cs typeface="Tahoma"/>
              </a:rPr>
              <a:t>of</a:t>
            </a:r>
            <a:r>
              <a:rPr sz="1100" spc="-110" dirty="0">
                <a:solidFill>
                  <a:srgbClr val="464646"/>
                </a:solidFill>
                <a:latin typeface="Tahoma"/>
                <a:cs typeface="Tahoma"/>
              </a:rPr>
              <a:t> </a:t>
            </a:r>
            <a:r>
              <a:rPr sz="1100" spc="-25" dirty="0">
                <a:solidFill>
                  <a:srgbClr val="464646"/>
                </a:solidFill>
                <a:latin typeface="Tahoma"/>
                <a:cs typeface="Tahoma"/>
              </a:rPr>
              <a:t>the </a:t>
            </a:r>
            <a:r>
              <a:rPr sz="1100" dirty="0">
                <a:solidFill>
                  <a:srgbClr val="464646"/>
                </a:solidFill>
                <a:latin typeface="Tahoma"/>
                <a:cs typeface="Tahoma"/>
              </a:rPr>
              <a:t>results</a:t>
            </a:r>
            <a:r>
              <a:rPr sz="1100" spc="-130" dirty="0">
                <a:solidFill>
                  <a:srgbClr val="464646"/>
                </a:solidFill>
                <a:latin typeface="Tahoma"/>
                <a:cs typeface="Tahoma"/>
              </a:rPr>
              <a:t> </a:t>
            </a:r>
            <a:r>
              <a:rPr sz="1100" spc="-20" dirty="0">
                <a:solidFill>
                  <a:srgbClr val="464646"/>
                </a:solidFill>
                <a:latin typeface="Tahoma"/>
                <a:cs typeface="Tahoma"/>
              </a:rPr>
              <a:t>achieved</a:t>
            </a:r>
            <a:r>
              <a:rPr sz="1100" spc="-114" dirty="0">
                <a:solidFill>
                  <a:srgbClr val="464646"/>
                </a:solidFill>
                <a:latin typeface="Tahoma"/>
                <a:cs typeface="Tahoma"/>
              </a:rPr>
              <a:t> </a:t>
            </a:r>
            <a:r>
              <a:rPr sz="1100" spc="-10" dirty="0">
                <a:solidFill>
                  <a:srgbClr val="464646"/>
                </a:solidFill>
                <a:latin typeface="Tahoma"/>
                <a:cs typeface="Tahoma"/>
              </a:rPr>
              <a:t>through the</a:t>
            </a:r>
            <a:r>
              <a:rPr sz="1100" spc="-114" dirty="0">
                <a:solidFill>
                  <a:srgbClr val="464646"/>
                </a:solidFill>
                <a:latin typeface="Tahoma"/>
                <a:cs typeface="Tahoma"/>
              </a:rPr>
              <a:t> </a:t>
            </a:r>
            <a:r>
              <a:rPr sz="1100" spc="-10" dirty="0">
                <a:solidFill>
                  <a:srgbClr val="464646"/>
                </a:solidFill>
                <a:latin typeface="Tahoma"/>
                <a:cs typeface="Tahoma"/>
              </a:rPr>
              <a:t>provision</a:t>
            </a:r>
            <a:r>
              <a:rPr sz="1100" spc="-120" dirty="0">
                <a:solidFill>
                  <a:srgbClr val="464646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464646"/>
                </a:solidFill>
                <a:latin typeface="Tahoma"/>
                <a:cs typeface="Tahoma"/>
              </a:rPr>
              <a:t>of</a:t>
            </a:r>
            <a:r>
              <a:rPr sz="1100" spc="-105" dirty="0">
                <a:solidFill>
                  <a:srgbClr val="464646"/>
                </a:solidFill>
                <a:latin typeface="Tahoma"/>
                <a:cs typeface="Tahoma"/>
              </a:rPr>
              <a:t> </a:t>
            </a:r>
            <a:r>
              <a:rPr sz="1100" spc="-10" dirty="0">
                <a:solidFill>
                  <a:srgbClr val="464646"/>
                </a:solidFill>
                <a:latin typeface="Tahoma"/>
                <a:cs typeface="Tahoma"/>
              </a:rPr>
              <a:t>goods </a:t>
            </a:r>
            <a:r>
              <a:rPr sz="1100" spc="-30" dirty="0">
                <a:solidFill>
                  <a:srgbClr val="464646"/>
                </a:solidFill>
                <a:latin typeface="Tahoma"/>
                <a:cs typeface="Tahoma"/>
              </a:rPr>
              <a:t>and</a:t>
            </a:r>
            <a:r>
              <a:rPr sz="1100" spc="-130" dirty="0">
                <a:solidFill>
                  <a:srgbClr val="464646"/>
                </a:solidFill>
                <a:latin typeface="Tahoma"/>
                <a:cs typeface="Tahoma"/>
              </a:rPr>
              <a:t> </a:t>
            </a:r>
            <a:r>
              <a:rPr sz="1100" spc="-10" dirty="0">
                <a:solidFill>
                  <a:srgbClr val="464646"/>
                </a:solidFill>
                <a:latin typeface="Tahoma"/>
                <a:cs typeface="Tahoma"/>
              </a:rPr>
              <a:t>services.</a:t>
            </a:r>
            <a:endParaRPr sz="1100">
              <a:latin typeface="Tahoma"/>
              <a:cs typeface="Tahoma"/>
            </a:endParaRPr>
          </a:p>
          <a:p>
            <a:pPr marL="229235" marR="57150" indent="-217170">
              <a:lnSpc>
                <a:spcPts val="1310"/>
              </a:lnSpc>
              <a:spcBef>
                <a:spcPts val="65"/>
              </a:spcBef>
              <a:buClr>
                <a:srgbClr val="0A976C"/>
              </a:buClr>
              <a:buSzPct val="81818"/>
              <a:buFont typeface="Segoe UI Symbol"/>
              <a:buChar char="⮚"/>
              <a:tabLst>
                <a:tab pos="229235" algn="l"/>
              </a:tabLst>
            </a:pPr>
            <a:r>
              <a:rPr sz="1100" spc="-20" dirty="0">
                <a:solidFill>
                  <a:srgbClr val="464646"/>
                </a:solidFill>
                <a:latin typeface="Tahoma"/>
                <a:cs typeface="Tahoma"/>
              </a:rPr>
              <a:t>They</a:t>
            </a:r>
            <a:r>
              <a:rPr sz="1100" spc="-100" dirty="0">
                <a:solidFill>
                  <a:srgbClr val="464646"/>
                </a:solidFill>
                <a:latin typeface="Tahoma"/>
                <a:cs typeface="Tahoma"/>
              </a:rPr>
              <a:t> </a:t>
            </a:r>
            <a:r>
              <a:rPr sz="1100" spc="-20" dirty="0">
                <a:solidFill>
                  <a:srgbClr val="464646"/>
                </a:solidFill>
                <a:latin typeface="Tahoma"/>
                <a:cs typeface="Tahoma"/>
              </a:rPr>
              <a:t>generally</a:t>
            </a:r>
            <a:r>
              <a:rPr sz="1100" spc="-80" dirty="0">
                <a:solidFill>
                  <a:srgbClr val="464646"/>
                </a:solidFill>
                <a:latin typeface="Tahoma"/>
                <a:cs typeface="Tahoma"/>
              </a:rPr>
              <a:t> </a:t>
            </a:r>
            <a:r>
              <a:rPr sz="1100" spc="-10" dirty="0">
                <a:solidFill>
                  <a:srgbClr val="464646"/>
                </a:solidFill>
                <a:latin typeface="Tahoma"/>
                <a:cs typeface="Tahoma"/>
              </a:rPr>
              <a:t>include </a:t>
            </a:r>
            <a:r>
              <a:rPr sz="1100" spc="-25" dirty="0">
                <a:solidFill>
                  <a:srgbClr val="464646"/>
                </a:solidFill>
                <a:latin typeface="Tahoma"/>
                <a:cs typeface="Tahoma"/>
              </a:rPr>
              <a:t>added</a:t>
            </a:r>
            <a:r>
              <a:rPr sz="1100" spc="-114" dirty="0">
                <a:solidFill>
                  <a:srgbClr val="464646"/>
                </a:solidFill>
                <a:latin typeface="Tahoma"/>
                <a:cs typeface="Tahoma"/>
              </a:rPr>
              <a:t> </a:t>
            </a:r>
            <a:r>
              <a:rPr sz="1100" spc="-25" dirty="0">
                <a:solidFill>
                  <a:srgbClr val="464646"/>
                </a:solidFill>
                <a:latin typeface="Tahoma"/>
                <a:cs typeface="Tahoma"/>
              </a:rPr>
              <a:t>value</a:t>
            </a:r>
            <a:r>
              <a:rPr sz="1100" spc="-105" dirty="0">
                <a:solidFill>
                  <a:srgbClr val="464646"/>
                </a:solidFill>
                <a:latin typeface="Tahoma"/>
                <a:cs typeface="Tahoma"/>
              </a:rPr>
              <a:t> </a:t>
            </a:r>
            <a:r>
              <a:rPr sz="1100" spc="-30" dirty="0">
                <a:solidFill>
                  <a:srgbClr val="464646"/>
                </a:solidFill>
                <a:latin typeface="Tahoma"/>
                <a:cs typeface="Tahoma"/>
              </a:rPr>
              <a:t>and</a:t>
            </a:r>
            <a:r>
              <a:rPr sz="1100" spc="-100" dirty="0">
                <a:solidFill>
                  <a:srgbClr val="464646"/>
                </a:solidFill>
                <a:latin typeface="Tahoma"/>
                <a:cs typeface="Tahoma"/>
              </a:rPr>
              <a:t> </a:t>
            </a:r>
            <a:r>
              <a:rPr sz="1100" spc="-35" dirty="0">
                <a:solidFill>
                  <a:srgbClr val="464646"/>
                </a:solidFill>
                <a:latin typeface="Tahoma"/>
                <a:cs typeface="Tahoma"/>
              </a:rPr>
              <a:t>impact.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6865746" y="3443681"/>
            <a:ext cx="1731645" cy="17037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10" dirty="0">
                <a:solidFill>
                  <a:srgbClr val="464646"/>
                </a:solidFill>
                <a:latin typeface="Tahoma"/>
                <a:cs typeface="Tahoma"/>
              </a:rPr>
              <a:t>Examples:</a:t>
            </a:r>
            <a:endParaRPr sz="1100">
              <a:latin typeface="Tahoma"/>
              <a:cs typeface="Tahoma"/>
            </a:endParaRPr>
          </a:p>
          <a:p>
            <a:pPr marL="229235" marR="5080" indent="-217170">
              <a:lnSpc>
                <a:spcPct val="100000"/>
              </a:lnSpc>
              <a:spcBef>
                <a:spcPts val="15"/>
              </a:spcBef>
              <a:buClr>
                <a:srgbClr val="5F5F5F"/>
              </a:buClr>
              <a:buSzPct val="81818"/>
              <a:buFont typeface="Segoe UI Symbol"/>
              <a:buChar char="⮚"/>
              <a:tabLst>
                <a:tab pos="229235" algn="l"/>
              </a:tabLst>
            </a:pPr>
            <a:r>
              <a:rPr sz="1100" i="1" spc="-114" dirty="0">
                <a:solidFill>
                  <a:srgbClr val="464646"/>
                </a:solidFill>
                <a:latin typeface="Lucida Sans"/>
                <a:cs typeface="Lucida Sans"/>
              </a:rPr>
              <a:t>Impact: </a:t>
            </a:r>
            <a:r>
              <a:rPr sz="1100" spc="-245" dirty="0">
                <a:solidFill>
                  <a:srgbClr val="464646"/>
                </a:solidFill>
                <a:latin typeface="Tahoma"/>
                <a:cs typeface="Tahoma"/>
              </a:rPr>
              <a:t>%</a:t>
            </a:r>
            <a:r>
              <a:rPr sz="1100" spc="-110" dirty="0">
                <a:solidFill>
                  <a:srgbClr val="464646"/>
                </a:solidFill>
                <a:latin typeface="Tahoma"/>
                <a:cs typeface="Tahoma"/>
              </a:rPr>
              <a:t> </a:t>
            </a:r>
            <a:r>
              <a:rPr sz="1100" spc="-25" dirty="0">
                <a:solidFill>
                  <a:srgbClr val="464646"/>
                </a:solidFill>
                <a:latin typeface="Tahoma"/>
                <a:cs typeface="Tahoma"/>
              </a:rPr>
              <a:t>Incidence</a:t>
            </a:r>
            <a:r>
              <a:rPr sz="1100" spc="-110" dirty="0">
                <a:solidFill>
                  <a:srgbClr val="464646"/>
                </a:solidFill>
                <a:latin typeface="Tahoma"/>
                <a:cs typeface="Tahoma"/>
              </a:rPr>
              <a:t> </a:t>
            </a:r>
            <a:r>
              <a:rPr sz="1100" spc="-25" dirty="0">
                <a:solidFill>
                  <a:srgbClr val="464646"/>
                </a:solidFill>
                <a:latin typeface="Tahoma"/>
                <a:cs typeface="Tahoma"/>
              </a:rPr>
              <a:t>of </a:t>
            </a:r>
            <a:r>
              <a:rPr sz="1100" spc="-35" dirty="0">
                <a:solidFill>
                  <a:srgbClr val="464646"/>
                </a:solidFill>
                <a:latin typeface="Tahoma"/>
                <a:cs typeface="Tahoma"/>
              </a:rPr>
              <a:t>disease,</a:t>
            </a:r>
            <a:r>
              <a:rPr sz="1100" spc="-60" dirty="0">
                <a:solidFill>
                  <a:srgbClr val="464646"/>
                </a:solidFill>
                <a:latin typeface="Tahoma"/>
                <a:cs typeface="Tahoma"/>
              </a:rPr>
              <a:t> </a:t>
            </a:r>
            <a:r>
              <a:rPr sz="1100" spc="-245" dirty="0">
                <a:solidFill>
                  <a:srgbClr val="464646"/>
                </a:solidFill>
                <a:latin typeface="Tahoma"/>
                <a:cs typeface="Tahoma"/>
              </a:rPr>
              <a:t>%</a:t>
            </a:r>
            <a:r>
              <a:rPr sz="1100" spc="-50" dirty="0">
                <a:solidFill>
                  <a:srgbClr val="464646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464646"/>
                </a:solidFill>
                <a:latin typeface="Tahoma"/>
                <a:cs typeface="Tahoma"/>
              </a:rPr>
              <a:t>Mortality</a:t>
            </a:r>
            <a:r>
              <a:rPr sz="1100" spc="-70" dirty="0">
                <a:solidFill>
                  <a:srgbClr val="464646"/>
                </a:solidFill>
                <a:latin typeface="Tahoma"/>
                <a:cs typeface="Tahoma"/>
              </a:rPr>
              <a:t> </a:t>
            </a:r>
            <a:r>
              <a:rPr sz="1100" spc="-25" dirty="0">
                <a:solidFill>
                  <a:srgbClr val="464646"/>
                </a:solidFill>
                <a:latin typeface="Tahoma"/>
                <a:cs typeface="Tahoma"/>
              </a:rPr>
              <a:t>rate,</a:t>
            </a:r>
            <a:endParaRPr sz="1100">
              <a:latin typeface="Tahoma"/>
              <a:cs typeface="Tahoma"/>
            </a:endParaRPr>
          </a:p>
          <a:p>
            <a:pPr marL="229235" marR="478155">
              <a:lnSpc>
                <a:spcPts val="1310"/>
              </a:lnSpc>
              <a:spcBef>
                <a:spcPts val="50"/>
              </a:spcBef>
            </a:pPr>
            <a:r>
              <a:rPr sz="1100" spc="-245" dirty="0">
                <a:solidFill>
                  <a:srgbClr val="464646"/>
                </a:solidFill>
                <a:latin typeface="Tahoma"/>
                <a:cs typeface="Tahoma"/>
              </a:rPr>
              <a:t>%</a:t>
            </a:r>
            <a:r>
              <a:rPr sz="1100" spc="-145" dirty="0">
                <a:solidFill>
                  <a:srgbClr val="464646"/>
                </a:solidFill>
                <a:latin typeface="Tahoma"/>
                <a:cs typeface="Tahoma"/>
              </a:rPr>
              <a:t> </a:t>
            </a:r>
            <a:r>
              <a:rPr sz="1100" spc="-10" dirty="0">
                <a:solidFill>
                  <a:srgbClr val="464646"/>
                </a:solidFill>
                <a:latin typeface="Tahoma"/>
                <a:cs typeface="Tahoma"/>
              </a:rPr>
              <a:t>Graduates </a:t>
            </a:r>
            <a:r>
              <a:rPr sz="1100" spc="-20" dirty="0">
                <a:solidFill>
                  <a:srgbClr val="464646"/>
                </a:solidFill>
                <a:latin typeface="Tahoma"/>
                <a:cs typeface="Tahoma"/>
              </a:rPr>
              <a:t>employment</a:t>
            </a:r>
            <a:r>
              <a:rPr sz="1100" spc="-100" dirty="0">
                <a:solidFill>
                  <a:srgbClr val="464646"/>
                </a:solidFill>
                <a:latin typeface="Tahoma"/>
                <a:cs typeface="Tahoma"/>
              </a:rPr>
              <a:t> </a:t>
            </a:r>
            <a:r>
              <a:rPr sz="1100" spc="-20" dirty="0">
                <a:solidFill>
                  <a:srgbClr val="464646"/>
                </a:solidFill>
                <a:latin typeface="Tahoma"/>
                <a:cs typeface="Tahoma"/>
              </a:rPr>
              <a:t>rate</a:t>
            </a:r>
            <a:endParaRPr sz="1100">
              <a:latin typeface="Tahoma"/>
              <a:cs typeface="Tahoma"/>
            </a:endParaRPr>
          </a:p>
          <a:p>
            <a:pPr marL="229235" marR="47625" indent="-217170">
              <a:lnSpc>
                <a:spcPts val="1320"/>
              </a:lnSpc>
              <a:spcBef>
                <a:spcPts val="15"/>
              </a:spcBef>
              <a:buClr>
                <a:srgbClr val="5F5F5F"/>
              </a:buClr>
              <a:buSzPct val="81818"/>
              <a:buFont typeface="Segoe UI Symbol"/>
              <a:buChar char="⮚"/>
              <a:tabLst>
                <a:tab pos="229235" algn="l"/>
              </a:tabLst>
            </a:pPr>
            <a:r>
              <a:rPr sz="1100" i="1" spc="-120" dirty="0">
                <a:solidFill>
                  <a:srgbClr val="464646"/>
                </a:solidFill>
                <a:latin typeface="Lucida Sans"/>
                <a:cs typeface="Lucida Sans"/>
              </a:rPr>
              <a:t>Added</a:t>
            </a:r>
            <a:r>
              <a:rPr sz="1100" i="1" spc="-110" dirty="0">
                <a:solidFill>
                  <a:srgbClr val="464646"/>
                </a:solidFill>
                <a:latin typeface="Lucida Sans"/>
                <a:cs typeface="Lucida Sans"/>
              </a:rPr>
              <a:t> </a:t>
            </a:r>
            <a:r>
              <a:rPr sz="1100" i="1" spc="-120" dirty="0">
                <a:solidFill>
                  <a:srgbClr val="464646"/>
                </a:solidFill>
                <a:latin typeface="Lucida Sans"/>
                <a:cs typeface="Lucida Sans"/>
              </a:rPr>
              <a:t>value</a:t>
            </a:r>
            <a:r>
              <a:rPr sz="1100" spc="-120" dirty="0">
                <a:solidFill>
                  <a:srgbClr val="464646"/>
                </a:solidFill>
                <a:latin typeface="Tahoma"/>
                <a:cs typeface="Tahoma"/>
              </a:rPr>
              <a:t>:</a:t>
            </a:r>
            <a:r>
              <a:rPr sz="1100" spc="-105" dirty="0">
                <a:solidFill>
                  <a:srgbClr val="464646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464646"/>
                </a:solidFill>
                <a:latin typeface="Tahoma"/>
                <a:cs typeface="Tahoma"/>
              </a:rPr>
              <a:t>$</a:t>
            </a:r>
            <a:r>
              <a:rPr sz="1100" spc="-90" dirty="0">
                <a:solidFill>
                  <a:srgbClr val="464646"/>
                </a:solidFill>
                <a:latin typeface="Tahoma"/>
                <a:cs typeface="Tahoma"/>
              </a:rPr>
              <a:t> </a:t>
            </a:r>
            <a:r>
              <a:rPr sz="1100" spc="-10" dirty="0">
                <a:solidFill>
                  <a:srgbClr val="464646"/>
                </a:solidFill>
                <a:latin typeface="Tahoma"/>
                <a:cs typeface="Tahoma"/>
              </a:rPr>
              <a:t>Savings </a:t>
            </a:r>
            <a:r>
              <a:rPr sz="1100" spc="-20" dirty="0">
                <a:solidFill>
                  <a:srgbClr val="464646"/>
                </a:solidFill>
                <a:latin typeface="Tahoma"/>
                <a:cs typeface="Tahoma"/>
              </a:rPr>
              <a:t>generated</a:t>
            </a:r>
            <a:r>
              <a:rPr sz="1100" spc="-110" dirty="0">
                <a:solidFill>
                  <a:srgbClr val="464646"/>
                </a:solidFill>
                <a:latin typeface="Tahoma"/>
                <a:cs typeface="Tahoma"/>
              </a:rPr>
              <a:t> </a:t>
            </a:r>
            <a:r>
              <a:rPr sz="1100" spc="-20" dirty="0">
                <a:solidFill>
                  <a:srgbClr val="464646"/>
                </a:solidFill>
                <a:latin typeface="Tahoma"/>
                <a:cs typeface="Tahoma"/>
              </a:rPr>
              <a:t>by</a:t>
            </a:r>
            <a:r>
              <a:rPr sz="1100" spc="-90" dirty="0">
                <a:solidFill>
                  <a:srgbClr val="464646"/>
                </a:solidFill>
                <a:latin typeface="Tahoma"/>
                <a:cs typeface="Tahoma"/>
              </a:rPr>
              <a:t> </a:t>
            </a:r>
            <a:r>
              <a:rPr sz="1100" spc="-10" dirty="0">
                <a:solidFill>
                  <a:srgbClr val="464646"/>
                </a:solidFill>
                <a:latin typeface="Tahoma"/>
                <a:cs typeface="Tahoma"/>
              </a:rPr>
              <a:t>innovation </a:t>
            </a:r>
            <a:r>
              <a:rPr sz="1100" spc="-40" dirty="0">
                <a:solidFill>
                  <a:srgbClr val="464646"/>
                </a:solidFill>
                <a:latin typeface="Tahoma"/>
                <a:cs typeface="Tahoma"/>
              </a:rPr>
              <a:t>ideas,</a:t>
            </a:r>
            <a:r>
              <a:rPr sz="1100" spc="-125" dirty="0">
                <a:solidFill>
                  <a:srgbClr val="464646"/>
                </a:solidFill>
                <a:latin typeface="Tahoma"/>
                <a:cs typeface="Tahoma"/>
              </a:rPr>
              <a:t> </a:t>
            </a:r>
            <a:r>
              <a:rPr sz="1100" spc="-160" dirty="0">
                <a:solidFill>
                  <a:srgbClr val="464646"/>
                </a:solidFill>
                <a:latin typeface="Tahoma"/>
                <a:cs typeface="Tahoma"/>
              </a:rPr>
              <a:t>#</a:t>
            </a:r>
            <a:r>
              <a:rPr sz="1100" spc="-125" dirty="0">
                <a:solidFill>
                  <a:srgbClr val="464646"/>
                </a:solidFill>
                <a:latin typeface="Tahoma"/>
                <a:cs typeface="Tahoma"/>
              </a:rPr>
              <a:t> </a:t>
            </a:r>
            <a:r>
              <a:rPr sz="1100" spc="-10" dirty="0">
                <a:solidFill>
                  <a:srgbClr val="464646"/>
                </a:solidFill>
                <a:latin typeface="Tahoma"/>
                <a:cs typeface="Tahoma"/>
              </a:rPr>
              <a:t>Customer</a:t>
            </a:r>
            <a:endParaRPr sz="1100">
              <a:latin typeface="Tahoma"/>
              <a:cs typeface="Tahoma"/>
            </a:endParaRPr>
          </a:p>
          <a:p>
            <a:pPr marL="229235" marR="47625">
              <a:lnSpc>
                <a:spcPts val="1310"/>
              </a:lnSpc>
              <a:spcBef>
                <a:spcPts val="5"/>
              </a:spcBef>
            </a:pPr>
            <a:r>
              <a:rPr sz="1100" spc="-10" dirty="0">
                <a:solidFill>
                  <a:srgbClr val="464646"/>
                </a:solidFill>
                <a:latin typeface="Tahoma"/>
                <a:cs typeface="Tahoma"/>
              </a:rPr>
              <a:t>satisfaction</a:t>
            </a:r>
            <a:r>
              <a:rPr sz="1100" spc="-135" dirty="0">
                <a:solidFill>
                  <a:srgbClr val="464646"/>
                </a:solidFill>
                <a:latin typeface="Tahoma"/>
                <a:cs typeface="Tahoma"/>
              </a:rPr>
              <a:t> </a:t>
            </a:r>
            <a:r>
              <a:rPr sz="1100" spc="-40" dirty="0">
                <a:solidFill>
                  <a:srgbClr val="464646"/>
                </a:solidFill>
                <a:latin typeface="Tahoma"/>
                <a:cs typeface="Tahoma"/>
              </a:rPr>
              <a:t>index,</a:t>
            </a:r>
            <a:r>
              <a:rPr sz="1100" spc="-105" dirty="0">
                <a:solidFill>
                  <a:srgbClr val="464646"/>
                </a:solidFill>
                <a:latin typeface="Tahoma"/>
                <a:cs typeface="Tahoma"/>
              </a:rPr>
              <a:t> </a:t>
            </a:r>
            <a:r>
              <a:rPr sz="1100" spc="-245" dirty="0">
                <a:solidFill>
                  <a:srgbClr val="464646"/>
                </a:solidFill>
                <a:latin typeface="Tahoma"/>
                <a:cs typeface="Tahoma"/>
              </a:rPr>
              <a:t>%</a:t>
            </a:r>
            <a:r>
              <a:rPr sz="1100" spc="-100" dirty="0">
                <a:solidFill>
                  <a:srgbClr val="464646"/>
                </a:solidFill>
                <a:latin typeface="Tahoma"/>
                <a:cs typeface="Tahoma"/>
              </a:rPr>
              <a:t> </a:t>
            </a:r>
            <a:r>
              <a:rPr sz="1100" spc="-25" dirty="0">
                <a:solidFill>
                  <a:srgbClr val="464646"/>
                </a:solidFill>
                <a:latin typeface="Tahoma"/>
                <a:cs typeface="Tahoma"/>
              </a:rPr>
              <a:t>Net </a:t>
            </a:r>
            <a:r>
              <a:rPr sz="1100" dirty="0">
                <a:solidFill>
                  <a:srgbClr val="464646"/>
                </a:solidFill>
                <a:latin typeface="Tahoma"/>
                <a:cs typeface="Tahoma"/>
              </a:rPr>
              <a:t>promoter</a:t>
            </a:r>
            <a:r>
              <a:rPr sz="1100" spc="-145" dirty="0">
                <a:solidFill>
                  <a:srgbClr val="464646"/>
                </a:solidFill>
                <a:latin typeface="Tahoma"/>
                <a:cs typeface="Tahoma"/>
              </a:rPr>
              <a:t> </a:t>
            </a:r>
            <a:r>
              <a:rPr sz="1100" spc="-20" dirty="0">
                <a:solidFill>
                  <a:srgbClr val="464646"/>
                </a:solidFill>
                <a:latin typeface="Tahoma"/>
                <a:cs typeface="Tahoma"/>
              </a:rPr>
              <a:t>score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6694932" y="1356359"/>
            <a:ext cx="2083435" cy="4853940"/>
          </a:xfrm>
          <a:custGeom>
            <a:avLst/>
            <a:gdLst/>
            <a:ahLst/>
            <a:cxnLst/>
            <a:rect l="l" t="t" r="r" b="b"/>
            <a:pathLst>
              <a:path w="2083434" h="4853940">
                <a:moveTo>
                  <a:pt x="2083295" y="4732020"/>
                </a:moveTo>
                <a:lnTo>
                  <a:pt x="0" y="4732020"/>
                </a:lnTo>
                <a:lnTo>
                  <a:pt x="0" y="4853940"/>
                </a:lnTo>
                <a:lnTo>
                  <a:pt x="2083295" y="4853940"/>
                </a:lnTo>
                <a:lnTo>
                  <a:pt x="2083295" y="4732020"/>
                </a:lnTo>
                <a:close/>
              </a:path>
              <a:path w="2083434" h="4853940">
                <a:moveTo>
                  <a:pt x="2083308" y="96774"/>
                </a:moveTo>
                <a:lnTo>
                  <a:pt x="2075700" y="59105"/>
                </a:lnTo>
                <a:lnTo>
                  <a:pt x="2054961" y="28346"/>
                </a:lnTo>
                <a:lnTo>
                  <a:pt x="2024202" y="7607"/>
                </a:lnTo>
                <a:lnTo>
                  <a:pt x="1986534" y="0"/>
                </a:lnTo>
                <a:lnTo>
                  <a:pt x="96774" y="0"/>
                </a:lnTo>
                <a:lnTo>
                  <a:pt x="59093" y="7607"/>
                </a:lnTo>
                <a:lnTo>
                  <a:pt x="28333" y="28346"/>
                </a:lnTo>
                <a:lnTo>
                  <a:pt x="7594" y="59105"/>
                </a:lnTo>
                <a:lnTo>
                  <a:pt x="0" y="96774"/>
                </a:lnTo>
                <a:lnTo>
                  <a:pt x="0" y="580644"/>
                </a:lnTo>
                <a:lnTo>
                  <a:pt x="2083308" y="580644"/>
                </a:lnTo>
                <a:lnTo>
                  <a:pt x="2083308" y="96774"/>
                </a:lnTo>
                <a:close/>
              </a:path>
            </a:pathLst>
          </a:custGeom>
          <a:solidFill>
            <a:srgbClr val="0871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 txBox="1"/>
          <p:nvPr/>
        </p:nvSpPr>
        <p:spPr>
          <a:xfrm>
            <a:off x="7579232" y="1525016"/>
            <a:ext cx="106743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5" dirty="0">
                <a:solidFill>
                  <a:srgbClr val="FFFFFF"/>
                </a:solidFill>
                <a:latin typeface="Tahoma"/>
                <a:cs typeface="Tahoma"/>
              </a:rPr>
              <a:t>OUTCOME</a:t>
            </a:r>
            <a:endParaRPr sz="1600">
              <a:latin typeface="Tahoma"/>
              <a:cs typeface="Tahoma"/>
            </a:endParaRPr>
          </a:p>
        </p:txBody>
      </p:sp>
      <p:grpSp>
        <p:nvGrpSpPr>
          <p:cNvPr id="45" name="object 45"/>
          <p:cNvGrpSpPr/>
          <p:nvPr/>
        </p:nvGrpSpPr>
        <p:grpSpPr>
          <a:xfrm>
            <a:off x="175260" y="1296924"/>
            <a:ext cx="7084059" cy="695325"/>
            <a:chOff x="175260" y="1296924"/>
            <a:chExt cx="7084059" cy="695325"/>
          </a:xfrm>
        </p:grpSpPr>
        <p:pic>
          <p:nvPicPr>
            <p:cNvPr id="46" name="object 4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433827" y="1296924"/>
              <a:ext cx="96012" cy="65531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726436" y="1296924"/>
              <a:ext cx="96012" cy="65531"/>
            </a:xfrm>
            <a:prstGeom prst="rect">
              <a:avLst/>
            </a:prstGeom>
          </p:spPr>
        </p:pic>
        <p:sp>
          <p:nvSpPr>
            <p:cNvPr id="48" name="object 48"/>
            <p:cNvSpPr/>
            <p:nvPr/>
          </p:nvSpPr>
          <p:spPr>
            <a:xfrm>
              <a:off x="2385060" y="1296924"/>
              <a:ext cx="486409" cy="634365"/>
            </a:xfrm>
            <a:custGeom>
              <a:avLst/>
              <a:gdLst/>
              <a:ahLst/>
              <a:cxnLst/>
              <a:rect l="l" t="t" r="r" b="b"/>
              <a:pathLst>
                <a:path w="486410" h="634364">
                  <a:moveTo>
                    <a:pt x="122554" y="0"/>
                  </a:moveTo>
                  <a:lnTo>
                    <a:pt x="96900" y="0"/>
                  </a:lnTo>
                  <a:lnTo>
                    <a:pt x="101853" y="380"/>
                  </a:lnTo>
                  <a:lnTo>
                    <a:pt x="106679" y="1650"/>
                  </a:lnTo>
                  <a:lnTo>
                    <a:pt x="136906" y="31876"/>
                  </a:lnTo>
                  <a:lnTo>
                    <a:pt x="139191" y="37337"/>
                  </a:lnTo>
                  <a:lnTo>
                    <a:pt x="141477" y="42672"/>
                  </a:lnTo>
                  <a:lnTo>
                    <a:pt x="143001" y="48513"/>
                  </a:lnTo>
                  <a:lnTo>
                    <a:pt x="144017" y="54355"/>
                  </a:lnTo>
                  <a:lnTo>
                    <a:pt x="144779" y="60071"/>
                  </a:lnTo>
                  <a:lnTo>
                    <a:pt x="145160" y="65531"/>
                  </a:lnTo>
                  <a:lnTo>
                    <a:pt x="145160" y="67183"/>
                  </a:lnTo>
                  <a:lnTo>
                    <a:pt x="140715" y="105790"/>
                  </a:lnTo>
                  <a:lnTo>
                    <a:pt x="114300" y="136398"/>
                  </a:lnTo>
                  <a:lnTo>
                    <a:pt x="100329" y="148843"/>
                  </a:lnTo>
                  <a:lnTo>
                    <a:pt x="72770" y="175767"/>
                  </a:lnTo>
                  <a:lnTo>
                    <a:pt x="47878" y="207263"/>
                  </a:lnTo>
                  <a:lnTo>
                    <a:pt x="27939" y="242570"/>
                  </a:lnTo>
                  <a:lnTo>
                    <a:pt x="12826" y="281177"/>
                  </a:lnTo>
                  <a:lnTo>
                    <a:pt x="3428" y="322579"/>
                  </a:lnTo>
                  <a:lnTo>
                    <a:pt x="0" y="366522"/>
                  </a:lnTo>
                  <a:lnTo>
                    <a:pt x="381" y="380238"/>
                  </a:lnTo>
                  <a:lnTo>
                    <a:pt x="4952" y="420497"/>
                  </a:lnTo>
                  <a:lnTo>
                    <a:pt x="14731" y="458597"/>
                  </a:lnTo>
                  <a:lnTo>
                    <a:pt x="29463" y="493775"/>
                  </a:lnTo>
                  <a:lnTo>
                    <a:pt x="55498" y="536575"/>
                  </a:lnTo>
                  <a:lnTo>
                    <a:pt x="88645" y="572642"/>
                  </a:lnTo>
                  <a:lnTo>
                    <a:pt x="127126" y="601599"/>
                  </a:lnTo>
                  <a:lnTo>
                    <a:pt x="170814" y="621918"/>
                  </a:lnTo>
                  <a:lnTo>
                    <a:pt x="218058" y="632333"/>
                  </a:lnTo>
                  <a:lnTo>
                    <a:pt x="242950" y="633984"/>
                  </a:lnTo>
                  <a:lnTo>
                    <a:pt x="255650" y="633602"/>
                  </a:lnTo>
                  <a:lnTo>
                    <a:pt x="303656" y="625221"/>
                  </a:lnTo>
                  <a:lnTo>
                    <a:pt x="348488" y="607440"/>
                  </a:lnTo>
                  <a:lnTo>
                    <a:pt x="388492" y="580898"/>
                  </a:lnTo>
                  <a:lnTo>
                    <a:pt x="430656" y="536575"/>
                  </a:lnTo>
                  <a:lnTo>
                    <a:pt x="456691" y="493775"/>
                  </a:lnTo>
                  <a:lnTo>
                    <a:pt x="471423" y="458597"/>
                  </a:lnTo>
                  <a:lnTo>
                    <a:pt x="481202" y="420497"/>
                  </a:lnTo>
                  <a:lnTo>
                    <a:pt x="485775" y="380238"/>
                  </a:lnTo>
                  <a:lnTo>
                    <a:pt x="486156" y="366522"/>
                  </a:lnTo>
                  <a:lnTo>
                    <a:pt x="485775" y="351663"/>
                  </a:lnTo>
                  <a:lnTo>
                    <a:pt x="480059" y="308483"/>
                  </a:lnTo>
                  <a:lnTo>
                    <a:pt x="468756" y="267842"/>
                  </a:lnTo>
                  <a:lnTo>
                    <a:pt x="451865" y="230124"/>
                  </a:lnTo>
                  <a:lnTo>
                    <a:pt x="430275" y="196087"/>
                  </a:lnTo>
                  <a:lnTo>
                    <a:pt x="403987" y="166242"/>
                  </a:lnTo>
                  <a:lnTo>
                    <a:pt x="360552" y="126873"/>
                  </a:lnTo>
                  <a:lnTo>
                    <a:pt x="356362" y="122681"/>
                  </a:lnTo>
                  <a:lnTo>
                    <a:pt x="352678" y="118617"/>
                  </a:lnTo>
                  <a:lnTo>
                    <a:pt x="349631" y="114808"/>
                  </a:lnTo>
                  <a:lnTo>
                    <a:pt x="347344" y="110236"/>
                  </a:lnTo>
                  <a:lnTo>
                    <a:pt x="345058" y="105790"/>
                  </a:lnTo>
                  <a:lnTo>
                    <a:pt x="340994" y="67183"/>
                  </a:lnTo>
                  <a:lnTo>
                    <a:pt x="340994" y="65531"/>
                  </a:lnTo>
                  <a:lnTo>
                    <a:pt x="351916" y="26542"/>
                  </a:lnTo>
                  <a:lnTo>
                    <a:pt x="371246" y="5334"/>
                  </a:lnTo>
                  <a:lnTo>
                    <a:pt x="221741" y="5334"/>
                  </a:lnTo>
                  <a:lnTo>
                    <a:pt x="204469" y="4572"/>
                  </a:lnTo>
                  <a:lnTo>
                    <a:pt x="189356" y="3683"/>
                  </a:lnTo>
                  <a:lnTo>
                    <a:pt x="175006" y="2539"/>
                  </a:lnTo>
                  <a:lnTo>
                    <a:pt x="160273" y="1650"/>
                  </a:lnTo>
                  <a:lnTo>
                    <a:pt x="122554" y="0"/>
                  </a:lnTo>
                  <a:close/>
                </a:path>
                <a:path w="486410" h="634364">
                  <a:moveTo>
                    <a:pt x="389254" y="0"/>
                  </a:moveTo>
                  <a:lnTo>
                    <a:pt x="363219" y="0"/>
                  </a:lnTo>
                  <a:lnTo>
                    <a:pt x="325881" y="1650"/>
                  </a:lnTo>
                  <a:lnTo>
                    <a:pt x="310769" y="2539"/>
                  </a:lnTo>
                  <a:lnTo>
                    <a:pt x="296798" y="3683"/>
                  </a:lnTo>
                  <a:lnTo>
                    <a:pt x="281685" y="4572"/>
                  </a:lnTo>
                  <a:lnTo>
                    <a:pt x="264413" y="5334"/>
                  </a:lnTo>
                  <a:lnTo>
                    <a:pt x="371246" y="5334"/>
                  </a:lnTo>
                  <a:lnTo>
                    <a:pt x="374903" y="3301"/>
                  </a:lnTo>
                  <a:lnTo>
                    <a:pt x="379475" y="1650"/>
                  </a:lnTo>
                  <a:lnTo>
                    <a:pt x="384301" y="380"/>
                  </a:lnTo>
                  <a:lnTo>
                    <a:pt x="389254" y="0"/>
                  </a:lnTo>
                  <a:close/>
                </a:path>
              </a:pathLst>
            </a:custGeom>
            <a:solidFill>
              <a:srgbClr val="4BEA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9" name="object 4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357627" y="1414246"/>
              <a:ext cx="534924" cy="577621"/>
            </a:xfrm>
            <a:prstGeom prst="rect">
              <a:avLst/>
            </a:prstGeom>
          </p:spPr>
        </p:pic>
        <p:sp>
          <p:nvSpPr>
            <p:cNvPr id="50" name="object 50"/>
            <p:cNvSpPr/>
            <p:nvPr/>
          </p:nvSpPr>
          <p:spPr>
            <a:xfrm>
              <a:off x="2410967" y="1429512"/>
              <a:ext cx="433070" cy="475615"/>
            </a:xfrm>
            <a:custGeom>
              <a:avLst/>
              <a:gdLst/>
              <a:ahLst/>
              <a:cxnLst/>
              <a:rect l="l" t="t" r="r" b="b"/>
              <a:pathLst>
                <a:path w="433069" h="475614">
                  <a:moveTo>
                    <a:pt x="216407" y="0"/>
                  </a:moveTo>
                  <a:lnTo>
                    <a:pt x="172797" y="4829"/>
                  </a:lnTo>
                  <a:lnTo>
                    <a:pt x="132177" y="18680"/>
                  </a:lnTo>
                  <a:lnTo>
                    <a:pt x="95417" y="40598"/>
                  </a:lnTo>
                  <a:lnTo>
                    <a:pt x="63388" y="69627"/>
                  </a:lnTo>
                  <a:lnTo>
                    <a:pt x="36962" y="104812"/>
                  </a:lnTo>
                  <a:lnTo>
                    <a:pt x="17008" y="145196"/>
                  </a:lnTo>
                  <a:lnTo>
                    <a:pt x="4397" y="189825"/>
                  </a:lnTo>
                  <a:lnTo>
                    <a:pt x="0" y="237743"/>
                  </a:lnTo>
                  <a:lnTo>
                    <a:pt x="4397" y="285662"/>
                  </a:lnTo>
                  <a:lnTo>
                    <a:pt x="17008" y="330291"/>
                  </a:lnTo>
                  <a:lnTo>
                    <a:pt x="36962" y="370675"/>
                  </a:lnTo>
                  <a:lnTo>
                    <a:pt x="63388" y="405860"/>
                  </a:lnTo>
                  <a:lnTo>
                    <a:pt x="95417" y="434889"/>
                  </a:lnTo>
                  <a:lnTo>
                    <a:pt x="132177" y="456807"/>
                  </a:lnTo>
                  <a:lnTo>
                    <a:pt x="172797" y="470658"/>
                  </a:lnTo>
                  <a:lnTo>
                    <a:pt x="216407" y="475488"/>
                  </a:lnTo>
                  <a:lnTo>
                    <a:pt x="260018" y="470658"/>
                  </a:lnTo>
                  <a:lnTo>
                    <a:pt x="300638" y="456807"/>
                  </a:lnTo>
                  <a:lnTo>
                    <a:pt x="337398" y="434889"/>
                  </a:lnTo>
                  <a:lnTo>
                    <a:pt x="369427" y="405860"/>
                  </a:lnTo>
                  <a:lnTo>
                    <a:pt x="395853" y="370675"/>
                  </a:lnTo>
                  <a:lnTo>
                    <a:pt x="415807" y="330291"/>
                  </a:lnTo>
                  <a:lnTo>
                    <a:pt x="428418" y="285662"/>
                  </a:lnTo>
                  <a:lnTo>
                    <a:pt x="432815" y="237743"/>
                  </a:lnTo>
                  <a:lnTo>
                    <a:pt x="428418" y="189825"/>
                  </a:lnTo>
                  <a:lnTo>
                    <a:pt x="415807" y="145196"/>
                  </a:lnTo>
                  <a:lnTo>
                    <a:pt x="395853" y="104812"/>
                  </a:lnTo>
                  <a:lnTo>
                    <a:pt x="369427" y="69627"/>
                  </a:lnTo>
                  <a:lnTo>
                    <a:pt x="337398" y="40598"/>
                  </a:lnTo>
                  <a:lnTo>
                    <a:pt x="300638" y="18680"/>
                  </a:lnTo>
                  <a:lnTo>
                    <a:pt x="260018" y="4829"/>
                  </a:lnTo>
                  <a:lnTo>
                    <a:pt x="21640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1" name="object 5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616195" y="1296924"/>
              <a:ext cx="96012" cy="65531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908804" y="1296924"/>
              <a:ext cx="96012" cy="65531"/>
            </a:xfrm>
            <a:prstGeom prst="rect">
              <a:avLst/>
            </a:prstGeom>
          </p:spPr>
        </p:pic>
        <p:sp>
          <p:nvSpPr>
            <p:cNvPr id="53" name="object 53"/>
            <p:cNvSpPr/>
            <p:nvPr/>
          </p:nvSpPr>
          <p:spPr>
            <a:xfrm>
              <a:off x="4567427" y="1296924"/>
              <a:ext cx="486409" cy="634365"/>
            </a:xfrm>
            <a:custGeom>
              <a:avLst/>
              <a:gdLst/>
              <a:ahLst/>
              <a:cxnLst/>
              <a:rect l="l" t="t" r="r" b="b"/>
              <a:pathLst>
                <a:path w="486410" h="634364">
                  <a:moveTo>
                    <a:pt x="122555" y="0"/>
                  </a:moveTo>
                  <a:lnTo>
                    <a:pt x="96900" y="0"/>
                  </a:lnTo>
                  <a:lnTo>
                    <a:pt x="101854" y="380"/>
                  </a:lnTo>
                  <a:lnTo>
                    <a:pt x="106680" y="1650"/>
                  </a:lnTo>
                  <a:lnTo>
                    <a:pt x="136906" y="31876"/>
                  </a:lnTo>
                  <a:lnTo>
                    <a:pt x="139192" y="37337"/>
                  </a:lnTo>
                  <a:lnTo>
                    <a:pt x="141477" y="42672"/>
                  </a:lnTo>
                  <a:lnTo>
                    <a:pt x="143001" y="48513"/>
                  </a:lnTo>
                  <a:lnTo>
                    <a:pt x="144018" y="54355"/>
                  </a:lnTo>
                  <a:lnTo>
                    <a:pt x="144780" y="60071"/>
                  </a:lnTo>
                  <a:lnTo>
                    <a:pt x="145161" y="65531"/>
                  </a:lnTo>
                  <a:lnTo>
                    <a:pt x="145161" y="67183"/>
                  </a:lnTo>
                  <a:lnTo>
                    <a:pt x="140716" y="105790"/>
                  </a:lnTo>
                  <a:lnTo>
                    <a:pt x="114300" y="136398"/>
                  </a:lnTo>
                  <a:lnTo>
                    <a:pt x="100330" y="148843"/>
                  </a:lnTo>
                  <a:lnTo>
                    <a:pt x="72771" y="175767"/>
                  </a:lnTo>
                  <a:lnTo>
                    <a:pt x="47879" y="207263"/>
                  </a:lnTo>
                  <a:lnTo>
                    <a:pt x="27939" y="242570"/>
                  </a:lnTo>
                  <a:lnTo>
                    <a:pt x="12826" y="281177"/>
                  </a:lnTo>
                  <a:lnTo>
                    <a:pt x="3429" y="322579"/>
                  </a:lnTo>
                  <a:lnTo>
                    <a:pt x="0" y="366522"/>
                  </a:lnTo>
                  <a:lnTo>
                    <a:pt x="381" y="380238"/>
                  </a:lnTo>
                  <a:lnTo>
                    <a:pt x="4952" y="420497"/>
                  </a:lnTo>
                  <a:lnTo>
                    <a:pt x="14732" y="458597"/>
                  </a:lnTo>
                  <a:lnTo>
                    <a:pt x="29463" y="493775"/>
                  </a:lnTo>
                  <a:lnTo>
                    <a:pt x="55499" y="536575"/>
                  </a:lnTo>
                  <a:lnTo>
                    <a:pt x="88646" y="572642"/>
                  </a:lnTo>
                  <a:lnTo>
                    <a:pt x="127126" y="601599"/>
                  </a:lnTo>
                  <a:lnTo>
                    <a:pt x="170814" y="621918"/>
                  </a:lnTo>
                  <a:lnTo>
                    <a:pt x="218059" y="632333"/>
                  </a:lnTo>
                  <a:lnTo>
                    <a:pt x="242950" y="633984"/>
                  </a:lnTo>
                  <a:lnTo>
                    <a:pt x="255650" y="633602"/>
                  </a:lnTo>
                  <a:lnTo>
                    <a:pt x="303657" y="625221"/>
                  </a:lnTo>
                  <a:lnTo>
                    <a:pt x="348488" y="607440"/>
                  </a:lnTo>
                  <a:lnTo>
                    <a:pt x="388493" y="580898"/>
                  </a:lnTo>
                  <a:lnTo>
                    <a:pt x="430657" y="536575"/>
                  </a:lnTo>
                  <a:lnTo>
                    <a:pt x="456692" y="493775"/>
                  </a:lnTo>
                  <a:lnTo>
                    <a:pt x="471424" y="458597"/>
                  </a:lnTo>
                  <a:lnTo>
                    <a:pt x="481202" y="420497"/>
                  </a:lnTo>
                  <a:lnTo>
                    <a:pt x="485775" y="380238"/>
                  </a:lnTo>
                  <a:lnTo>
                    <a:pt x="486156" y="366522"/>
                  </a:lnTo>
                  <a:lnTo>
                    <a:pt x="485775" y="351663"/>
                  </a:lnTo>
                  <a:lnTo>
                    <a:pt x="480060" y="308483"/>
                  </a:lnTo>
                  <a:lnTo>
                    <a:pt x="468757" y="267842"/>
                  </a:lnTo>
                  <a:lnTo>
                    <a:pt x="451866" y="230124"/>
                  </a:lnTo>
                  <a:lnTo>
                    <a:pt x="430275" y="196087"/>
                  </a:lnTo>
                  <a:lnTo>
                    <a:pt x="403987" y="166242"/>
                  </a:lnTo>
                  <a:lnTo>
                    <a:pt x="360552" y="126873"/>
                  </a:lnTo>
                  <a:lnTo>
                    <a:pt x="356362" y="122681"/>
                  </a:lnTo>
                  <a:lnTo>
                    <a:pt x="352679" y="118617"/>
                  </a:lnTo>
                  <a:lnTo>
                    <a:pt x="349631" y="114808"/>
                  </a:lnTo>
                  <a:lnTo>
                    <a:pt x="347345" y="110236"/>
                  </a:lnTo>
                  <a:lnTo>
                    <a:pt x="345059" y="105790"/>
                  </a:lnTo>
                  <a:lnTo>
                    <a:pt x="340995" y="67183"/>
                  </a:lnTo>
                  <a:lnTo>
                    <a:pt x="340995" y="65531"/>
                  </a:lnTo>
                  <a:lnTo>
                    <a:pt x="351917" y="26542"/>
                  </a:lnTo>
                  <a:lnTo>
                    <a:pt x="371246" y="5334"/>
                  </a:lnTo>
                  <a:lnTo>
                    <a:pt x="221742" y="5334"/>
                  </a:lnTo>
                  <a:lnTo>
                    <a:pt x="204470" y="4572"/>
                  </a:lnTo>
                  <a:lnTo>
                    <a:pt x="189357" y="3683"/>
                  </a:lnTo>
                  <a:lnTo>
                    <a:pt x="175006" y="2539"/>
                  </a:lnTo>
                  <a:lnTo>
                    <a:pt x="160274" y="1650"/>
                  </a:lnTo>
                  <a:lnTo>
                    <a:pt x="122555" y="0"/>
                  </a:lnTo>
                  <a:close/>
                </a:path>
                <a:path w="486410" h="634364">
                  <a:moveTo>
                    <a:pt x="389255" y="0"/>
                  </a:moveTo>
                  <a:lnTo>
                    <a:pt x="363220" y="0"/>
                  </a:lnTo>
                  <a:lnTo>
                    <a:pt x="325882" y="1650"/>
                  </a:lnTo>
                  <a:lnTo>
                    <a:pt x="310769" y="2539"/>
                  </a:lnTo>
                  <a:lnTo>
                    <a:pt x="296799" y="3683"/>
                  </a:lnTo>
                  <a:lnTo>
                    <a:pt x="281686" y="4572"/>
                  </a:lnTo>
                  <a:lnTo>
                    <a:pt x="264413" y="5334"/>
                  </a:lnTo>
                  <a:lnTo>
                    <a:pt x="371246" y="5334"/>
                  </a:lnTo>
                  <a:lnTo>
                    <a:pt x="374904" y="3301"/>
                  </a:lnTo>
                  <a:lnTo>
                    <a:pt x="379475" y="1650"/>
                  </a:lnTo>
                  <a:lnTo>
                    <a:pt x="384301" y="380"/>
                  </a:lnTo>
                  <a:lnTo>
                    <a:pt x="389255" y="0"/>
                  </a:lnTo>
                  <a:close/>
                </a:path>
              </a:pathLst>
            </a:custGeom>
            <a:solidFill>
              <a:srgbClr val="4BEA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4" name="object 5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539995" y="1414246"/>
              <a:ext cx="534924" cy="577621"/>
            </a:xfrm>
            <a:prstGeom prst="rect">
              <a:avLst/>
            </a:prstGeom>
          </p:spPr>
        </p:pic>
        <p:sp>
          <p:nvSpPr>
            <p:cNvPr id="55" name="object 55"/>
            <p:cNvSpPr/>
            <p:nvPr/>
          </p:nvSpPr>
          <p:spPr>
            <a:xfrm>
              <a:off x="4593336" y="1429512"/>
              <a:ext cx="433070" cy="475615"/>
            </a:xfrm>
            <a:custGeom>
              <a:avLst/>
              <a:gdLst/>
              <a:ahLst/>
              <a:cxnLst/>
              <a:rect l="l" t="t" r="r" b="b"/>
              <a:pathLst>
                <a:path w="433070" h="475614">
                  <a:moveTo>
                    <a:pt x="216408" y="0"/>
                  </a:moveTo>
                  <a:lnTo>
                    <a:pt x="172797" y="4829"/>
                  </a:lnTo>
                  <a:lnTo>
                    <a:pt x="132177" y="18680"/>
                  </a:lnTo>
                  <a:lnTo>
                    <a:pt x="95417" y="40598"/>
                  </a:lnTo>
                  <a:lnTo>
                    <a:pt x="63388" y="69627"/>
                  </a:lnTo>
                  <a:lnTo>
                    <a:pt x="36962" y="104812"/>
                  </a:lnTo>
                  <a:lnTo>
                    <a:pt x="17008" y="145196"/>
                  </a:lnTo>
                  <a:lnTo>
                    <a:pt x="4397" y="189825"/>
                  </a:lnTo>
                  <a:lnTo>
                    <a:pt x="0" y="237743"/>
                  </a:lnTo>
                  <a:lnTo>
                    <a:pt x="4397" y="285662"/>
                  </a:lnTo>
                  <a:lnTo>
                    <a:pt x="17008" y="330291"/>
                  </a:lnTo>
                  <a:lnTo>
                    <a:pt x="36962" y="370675"/>
                  </a:lnTo>
                  <a:lnTo>
                    <a:pt x="63388" y="405860"/>
                  </a:lnTo>
                  <a:lnTo>
                    <a:pt x="95417" y="434889"/>
                  </a:lnTo>
                  <a:lnTo>
                    <a:pt x="132177" y="456807"/>
                  </a:lnTo>
                  <a:lnTo>
                    <a:pt x="172797" y="470658"/>
                  </a:lnTo>
                  <a:lnTo>
                    <a:pt x="216408" y="475488"/>
                  </a:lnTo>
                  <a:lnTo>
                    <a:pt x="260018" y="470658"/>
                  </a:lnTo>
                  <a:lnTo>
                    <a:pt x="300638" y="456807"/>
                  </a:lnTo>
                  <a:lnTo>
                    <a:pt x="337398" y="434889"/>
                  </a:lnTo>
                  <a:lnTo>
                    <a:pt x="369427" y="405860"/>
                  </a:lnTo>
                  <a:lnTo>
                    <a:pt x="395853" y="370675"/>
                  </a:lnTo>
                  <a:lnTo>
                    <a:pt x="415807" y="330291"/>
                  </a:lnTo>
                  <a:lnTo>
                    <a:pt x="428418" y="285662"/>
                  </a:lnTo>
                  <a:lnTo>
                    <a:pt x="432815" y="237743"/>
                  </a:lnTo>
                  <a:lnTo>
                    <a:pt x="428418" y="189825"/>
                  </a:lnTo>
                  <a:lnTo>
                    <a:pt x="415807" y="145196"/>
                  </a:lnTo>
                  <a:lnTo>
                    <a:pt x="395853" y="104812"/>
                  </a:lnTo>
                  <a:lnTo>
                    <a:pt x="369427" y="69627"/>
                  </a:lnTo>
                  <a:lnTo>
                    <a:pt x="337398" y="40598"/>
                  </a:lnTo>
                  <a:lnTo>
                    <a:pt x="300638" y="18680"/>
                  </a:lnTo>
                  <a:lnTo>
                    <a:pt x="260018" y="4829"/>
                  </a:lnTo>
                  <a:lnTo>
                    <a:pt x="21640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6" name="object 5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798564" y="1296924"/>
              <a:ext cx="96011" cy="65531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091171" y="1296924"/>
              <a:ext cx="96011" cy="65531"/>
            </a:xfrm>
            <a:prstGeom prst="rect">
              <a:avLst/>
            </a:prstGeom>
          </p:spPr>
        </p:pic>
        <p:sp>
          <p:nvSpPr>
            <p:cNvPr id="58" name="object 58"/>
            <p:cNvSpPr/>
            <p:nvPr/>
          </p:nvSpPr>
          <p:spPr>
            <a:xfrm>
              <a:off x="6749795" y="1296924"/>
              <a:ext cx="486409" cy="634365"/>
            </a:xfrm>
            <a:custGeom>
              <a:avLst/>
              <a:gdLst/>
              <a:ahLst/>
              <a:cxnLst/>
              <a:rect l="l" t="t" r="r" b="b"/>
              <a:pathLst>
                <a:path w="486409" h="634364">
                  <a:moveTo>
                    <a:pt x="122554" y="0"/>
                  </a:moveTo>
                  <a:lnTo>
                    <a:pt x="96900" y="0"/>
                  </a:lnTo>
                  <a:lnTo>
                    <a:pt x="101853" y="380"/>
                  </a:lnTo>
                  <a:lnTo>
                    <a:pt x="106679" y="1650"/>
                  </a:lnTo>
                  <a:lnTo>
                    <a:pt x="136905" y="31876"/>
                  </a:lnTo>
                  <a:lnTo>
                    <a:pt x="139192" y="37337"/>
                  </a:lnTo>
                  <a:lnTo>
                    <a:pt x="141477" y="42672"/>
                  </a:lnTo>
                  <a:lnTo>
                    <a:pt x="143001" y="48513"/>
                  </a:lnTo>
                  <a:lnTo>
                    <a:pt x="144018" y="54355"/>
                  </a:lnTo>
                  <a:lnTo>
                    <a:pt x="144779" y="60071"/>
                  </a:lnTo>
                  <a:lnTo>
                    <a:pt x="145160" y="65531"/>
                  </a:lnTo>
                  <a:lnTo>
                    <a:pt x="145160" y="67183"/>
                  </a:lnTo>
                  <a:lnTo>
                    <a:pt x="140715" y="105790"/>
                  </a:lnTo>
                  <a:lnTo>
                    <a:pt x="114300" y="136398"/>
                  </a:lnTo>
                  <a:lnTo>
                    <a:pt x="100329" y="148843"/>
                  </a:lnTo>
                  <a:lnTo>
                    <a:pt x="72771" y="175767"/>
                  </a:lnTo>
                  <a:lnTo>
                    <a:pt x="47878" y="207263"/>
                  </a:lnTo>
                  <a:lnTo>
                    <a:pt x="27939" y="242570"/>
                  </a:lnTo>
                  <a:lnTo>
                    <a:pt x="12826" y="281177"/>
                  </a:lnTo>
                  <a:lnTo>
                    <a:pt x="3428" y="322579"/>
                  </a:lnTo>
                  <a:lnTo>
                    <a:pt x="0" y="366522"/>
                  </a:lnTo>
                  <a:lnTo>
                    <a:pt x="380" y="380238"/>
                  </a:lnTo>
                  <a:lnTo>
                    <a:pt x="4952" y="420497"/>
                  </a:lnTo>
                  <a:lnTo>
                    <a:pt x="14731" y="458597"/>
                  </a:lnTo>
                  <a:lnTo>
                    <a:pt x="29463" y="493775"/>
                  </a:lnTo>
                  <a:lnTo>
                    <a:pt x="55499" y="536575"/>
                  </a:lnTo>
                  <a:lnTo>
                    <a:pt x="88646" y="572642"/>
                  </a:lnTo>
                  <a:lnTo>
                    <a:pt x="127126" y="601599"/>
                  </a:lnTo>
                  <a:lnTo>
                    <a:pt x="170814" y="621918"/>
                  </a:lnTo>
                  <a:lnTo>
                    <a:pt x="218058" y="632333"/>
                  </a:lnTo>
                  <a:lnTo>
                    <a:pt x="242950" y="633984"/>
                  </a:lnTo>
                  <a:lnTo>
                    <a:pt x="255650" y="633602"/>
                  </a:lnTo>
                  <a:lnTo>
                    <a:pt x="303656" y="625221"/>
                  </a:lnTo>
                  <a:lnTo>
                    <a:pt x="348487" y="607440"/>
                  </a:lnTo>
                  <a:lnTo>
                    <a:pt x="388493" y="580898"/>
                  </a:lnTo>
                  <a:lnTo>
                    <a:pt x="430656" y="536575"/>
                  </a:lnTo>
                  <a:lnTo>
                    <a:pt x="456692" y="493775"/>
                  </a:lnTo>
                  <a:lnTo>
                    <a:pt x="471424" y="458597"/>
                  </a:lnTo>
                  <a:lnTo>
                    <a:pt x="481202" y="420497"/>
                  </a:lnTo>
                  <a:lnTo>
                    <a:pt x="485775" y="380238"/>
                  </a:lnTo>
                  <a:lnTo>
                    <a:pt x="486155" y="366522"/>
                  </a:lnTo>
                  <a:lnTo>
                    <a:pt x="485775" y="351663"/>
                  </a:lnTo>
                  <a:lnTo>
                    <a:pt x="480059" y="308483"/>
                  </a:lnTo>
                  <a:lnTo>
                    <a:pt x="468756" y="267842"/>
                  </a:lnTo>
                  <a:lnTo>
                    <a:pt x="451865" y="230124"/>
                  </a:lnTo>
                  <a:lnTo>
                    <a:pt x="430275" y="196087"/>
                  </a:lnTo>
                  <a:lnTo>
                    <a:pt x="403986" y="166242"/>
                  </a:lnTo>
                  <a:lnTo>
                    <a:pt x="360552" y="126873"/>
                  </a:lnTo>
                  <a:lnTo>
                    <a:pt x="356361" y="122681"/>
                  </a:lnTo>
                  <a:lnTo>
                    <a:pt x="352678" y="118617"/>
                  </a:lnTo>
                  <a:lnTo>
                    <a:pt x="349630" y="114808"/>
                  </a:lnTo>
                  <a:lnTo>
                    <a:pt x="347345" y="110236"/>
                  </a:lnTo>
                  <a:lnTo>
                    <a:pt x="345058" y="105790"/>
                  </a:lnTo>
                  <a:lnTo>
                    <a:pt x="340995" y="67183"/>
                  </a:lnTo>
                  <a:lnTo>
                    <a:pt x="340995" y="65531"/>
                  </a:lnTo>
                  <a:lnTo>
                    <a:pt x="351917" y="26542"/>
                  </a:lnTo>
                  <a:lnTo>
                    <a:pt x="371246" y="5334"/>
                  </a:lnTo>
                  <a:lnTo>
                    <a:pt x="221742" y="5334"/>
                  </a:lnTo>
                  <a:lnTo>
                    <a:pt x="204470" y="4572"/>
                  </a:lnTo>
                  <a:lnTo>
                    <a:pt x="189356" y="3683"/>
                  </a:lnTo>
                  <a:lnTo>
                    <a:pt x="175005" y="2539"/>
                  </a:lnTo>
                  <a:lnTo>
                    <a:pt x="160274" y="1650"/>
                  </a:lnTo>
                  <a:lnTo>
                    <a:pt x="122554" y="0"/>
                  </a:lnTo>
                  <a:close/>
                </a:path>
                <a:path w="486409" h="634364">
                  <a:moveTo>
                    <a:pt x="389254" y="0"/>
                  </a:moveTo>
                  <a:lnTo>
                    <a:pt x="363220" y="0"/>
                  </a:lnTo>
                  <a:lnTo>
                    <a:pt x="325881" y="1650"/>
                  </a:lnTo>
                  <a:lnTo>
                    <a:pt x="310769" y="2539"/>
                  </a:lnTo>
                  <a:lnTo>
                    <a:pt x="296799" y="3683"/>
                  </a:lnTo>
                  <a:lnTo>
                    <a:pt x="281685" y="4572"/>
                  </a:lnTo>
                  <a:lnTo>
                    <a:pt x="264413" y="5334"/>
                  </a:lnTo>
                  <a:lnTo>
                    <a:pt x="371246" y="5334"/>
                  </a:lnTo>
                  <a:lnTo>
                    <a:pt x="374903" y="3301"/>
                  </a:lnTo>
                  <a:lnTo>
                    <a:pt x="379475" y="1650"/>
                  </a:lnTo>
                  <a:lnTo>
                    <a:pt x="384301" y="380"/>
                  </a:lnTo>
                  <a:lnTo>
                    <a:pt x="389254" y="0"/>
                  </a:lnTo>
                  <a:close/>
                </a:path>
              </a:pathLst>
            </a:custGeom>
            <a:solidFill>
              <a:srgbClr val="4BEA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9" name="object 5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723888" y="1414246"/>
              <a:ext cx="534924" cy="577621"/>
            </a:xfrm>
            <a:prstGeom prst="rect">
              <a:avLst/>
            </a:prstGeom>
          </p:spPr>
        </p:pic>
        <p:sp>
          <p:nvSpPr>
            <p:cNvPr id="60" name="object 60"/>
            <p:cNvSpPr/>
            <p:nvPr/>
          </p:nvSpPr>
          <p:spPr>
            <a:xfrm>
              <a:off x="6777228" y="1429512"/>
              <a:ext cx="433070" cy="475615"/>
            </a:xfrm>
            <a:custGeom>
              <a:avLst/>
              <a:gdLst/>
              <a:ahLst/>
              <a:cxnLst/>
              <a:rect l="l" t="t" r="r" b="b"/>
              <a:pathLst>
                <a:path w="433070" h="475614">
                  <a:moveTo>
                    <a:pt x="216407" y="0"/>
                  </a:moveTo>
                  <a:lnTo>
                    <a:pt x="172797" y="4829"/>
                  </a:lnTo>
                  <a:lnTo>
                    <a:pt x="132177" y="18680"/>
                  </a:lnTo>
                  <a:lnTo>
                    <a:pt x="95417" y="40598"/>
                  </a:lnTo>
                  <a:lnTo>
                    <a:pt x="63388" y="69627"/>
                  </a:lnTo>
                  <a:lnTo>
                    <a:pt x="36962" y="104812"/>
                  </a:lnTo>
                  <a:lnTo>
                    <a:pt x="17008" y="145196"/>
                  </a:lnTo>
                  <a:lnTo>
                    <a:pt x="4397" y="189825"/>
                  </a:lnTo>
                  <a:lnTo>
                    <a:pt x="0" y="237743"/>
                  </a:lnTo>
                  <a:lnTo>
                    <a:pt x="4397" y="285662"/>
                  </a:lnTo>
                  <a:lnTo>
                    <a:pt x="17008" y="330291"/>
                  </a:lnTo>
                  <a:lnTo>
                    <a:pt x="36962" y="370675"/>
                  </a:lnTo>
                  <a:lnTo>
                    <a:pt x="63388" y="405860"/>
                  </a:lnTo>
                  <a:lnTo>
                    <a:pt x="95417" y="434889"/>
                  </a:lnTo>
                  <a:lnTo>
                    <a:pt x="132177" y="456807"/>
                  </a:lnTo>
                  <a:lnTo>
                    <a:pt x="172797" y="470658"/>
                  </a:lnTo>
                  <a:lnTo>
                    <a:pt x="216407" y="475488"/>
                  </a:lnTo>
                  <a:lnTo>
                    <a:pt x="260018" y="470658"/>
                  </a:lnTo>
                  <a:lnTo>
                    <a:pt x="300638" y="456807"/>
                  </a:lnTo>
                  <a:lnTo>
                    <a:pt x="337398" y="434889"/>
                  </a:lnTo>
                  <a:lnTo>
                    <a:pt x="369427" y="405860"/>
                  </a:lnTo>
                  <a:lnTo>
                    <a:pt x="395853" y="370675"/>
                  </a:lnTo>
                  <a:lnTo>
                    <a:pt x="415807" y="330291"/>
                  </a:lnTo>
                  <a:lnTo>
                    <a:pt x="428418" y="285662"/>
                  </a:lnTo>
                  <a:lnTo>
                    <a:pt x="432816" y="237743"/>
                  </a:lnTo>
                  <a:lnTo>
                    <a:pt x="428418" y="189825"/>
                  </a:lnTo>
                  <a:lnTo>
                    <a:pt x="415807" y="145196"/>
                  </a:lnTo>
                  <a:lnTo>
                    <a:pt x="395853" y="104812"/>
                  </a:lnTo>
                  <a:lnTo>
                    <a:pt x="369427" y="69627"/>
                  </a:lnTo>
                  <a:lnTo>
                    <a:pt x="337398" y="40598"/>
                  </a:lnTo>
                  <a:lnTo>
                    <a:pt x="300638" y="18680"/>
                  </a:lnTo>
                  <a:lnTo>
                    <a:pt x="260018" y="4829"/>
                  </a:lnTo>
                  <a:lnTo>
                    <a:pt x="21640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1" name="object 6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49936" y="1296924"/>
              <a:ext cx="97536" cy="65531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44068" y="1296924"/>
              <a:ext cx="96011" cy="65531"/>
            </a:xfrm>
            <a:prstGeom prst="rect">
              <a:avLst/>
            </a:prstGeom>
          </p:spPr>
        </p:pic>
        <p:sp>
          <p:nvSpPr>
            <p:cNvPr id="63" name="object 63"/>
            <p:cNvSpPr/>
            <p:nvPr/>
          </p:nvSpPr>
          <p:spPr>
            <a:xfrm>
              <a:off x="202692" y="1296924"/>
              <a:ext cx="486409" cy="634365"/>
            </a:xfrm>
            <a:custGeom>
              <a:avLst/>
              <a:gdLst/>
              <a:ahLst/>
              <a:cxnLst/>
              <a:rect l="l" t="t" r="r" b="b"/>
              <a:pathLst>
                <a:path w="486409" h="634364">
                  <a:moveTo>
                    <a:pt x="122580" y="0"/>
                  </a:moveTo>
                  <a:lnTo>
                    <a:pt x="96926" y="0"/>
                  </a:lnTo>
                  <a:lnTo>
                    <a:pt x="101828" y="380"/>
                  </a:lnTo>
                  <a:lnTo>
                    <a:pt x="106730" y="1650"/>
                  </a:lnTo>
                  <a:lnTo>
                    <a:pt x="136905" y="31876"/>
                  </a:lnTo>
                  <a:lnTo>
                    <a:pt x="139166" y="37337"/>
                  </a:lnTo>
                  <a:lnTo>
                    <a:pt x="141439" y="42672"/>
                  </a:lnTo>
                  <a:lnTo>
                    <a:pt x="142938" y="48513"/>
                  </a:lnTo>
                  <a:lnTo>
                    <a:pt x="144068" y="54355"/>
                  </a:lnTo>
                  <a:lnTo>
                    <a:pt x="144830" y="60071"/>
                  </a:lnTo>
                  <a:lnTo>
                    <a:pt x="145211" y="65531"/>
                  </a:lnTo>
                  <a:lnTo>
                    <a:pt x="145211" y="67183"/>
                  </a:lnTo>
                  <a:lnTo>
                    <a:pt x="140677" y="105790"/>
                  </a:lnTo>
                  <a:lnTo>
                    <a:pt x="114274" y="136398"/>
                  </a:lnTo>
                  <a:lnTo>
                    <a:pt x="100329" y="148843"/>
                  </a:lnTo>
                  <a:lnTo>
                    <a:pt x="72796" y="175767"/>
                  </a:lnTo>
                  <a:lnTo>
                    <a:pt x="47904" y="207263"/>
                  </a:lnTo>
                  <a:lnTo>
                    <a:pt x="27914" y="242570"/>
                  </a:lnTo>
                  <a:lnTo>
                    <a:pt x="12826" y="281177"/>
                  </a:lnTo>
                  <a:lnTo>
                    <a:pt x="3390" y="322579"/>
                  </a:lnTo>
                  <a:lnTo>
                    <a:pt x="0" y="366522"/>
                  </a:lnTo>
                  <a:lnTo>
                    <a:pt x="380" y="380238"/>
                  </a:lnTo>
                  <a:lnTo>
                    <a:pt x="4902" y="420497"/>
                  </a:lnTo>
                  <a:lnTo>
                    <a:pt x="14706" y="458597"/>
                  </a:lnTo>
                  <a:lnTo>
                    <a:pt x="29413" y="493775"/>
                  </a:lnTo>
                  <a:lnTo>
                    <a:pt x="55448" y="536575"/>
                  </a:lnTo>
                  <a:lnTo>
                    <a:pt x="88633" y="572642"/>
                  </a:lnTo>
                  <a:lnTo>
                    <a:pt x="127101" y="601599"/>
                  </a:lnTo>
                  <a:lnTo>
                    <a:pt x="170853" y="621918"/>
                  </a:lnTo>
                  <a:lnTo>
                    <a:pt x="217995" y="632333"/>
                  </a:lnTo>
                  <a:lnTo>
                    <a:pt x="242887" y="633984"/>
                  </a:lnTo>
                  <a:lnTo>
                    <a:pt x="255714" y="633602"/>
                  </a:lnTo>
                  <a:lnTo>
                    <a:pt x="303606" y="625221"/>
                  </a:lnTo>
                  <a:lnTo>
                    <a:pt x="348488" y="607440"/>
                  </a:lnTo>
                  <a:lnTo>
                    <a:pt x="388467" y="580898"/>
                  </a:lnTo>
                  <a:lnTo>
                    <a:pt x="430707" y="536575"/>
                  </a:lnTo>
                  <a:lnTo>
                    <a:pt x="456742" y="493775"/>
                  </a:lnTo>
                  <a:lnTo>
                    <a:pt x="471449" y="458597"/>
                  </a:lnTo>
                  <a:lnTo>
                    <a:pt x="481253" y="420497"/>
                  </a:lnTo>
                  <a:lnTo>
                    <a:pt x="485775" y="380238"/>
                  </a:lnTo>
                  <a:lnTo>
                    <a:pt x="486156" y="366522"/>
                  </a:lnTo>
                  <a:lnTo>
                    <a:pt x="485775" y="351663"/>
                  </a:lnTo>
                  <a:lnTo>
                    <a:pt x="480123" y="308483"/>
                  </a:lnTo>
                  <a:lnTo>
                    <a:pt x="468807" y="267842"/>
                  </a:lnTo>
                  <a:lnTo>
                    <a:pt x="451840" y="230124"/>
                  </a:lnTo>
                  <a:lnTo>
                    <a:pt x="430339" y="196087"/>
                  </a:lnTo>
                  <a:lnTo>
                    <a:pt x="403936" y="166242"/>
                  </a:lnTo>
                  <a:lnTo>
                    <a:pt x="360565" y="126873"/>
                  </a:lnTo>
                  <a:lnTo>
                    <a:pt x="356412" y="122681"/>
                  </a:lnTo>
                  <a:lnTo>
                    <a:pt x="352640" y="118617"/>
                  </a:lnTo>
                  <a:lnTo>
                    <a:pt x="349631" y="114808"/>
                  </a:lnTo>
                  <a:lnTo>
                    <a:pt x="347357" y="110236"/>
                  </a:lnTo>
                  <a:lnTo>
                    <a:pt x="345097" y="105790"/>
                  </a:lnTo>
                  <a:lnTo>
                    <a:pt x="340944" y="67183"/>
                  </a:lnTo>
                  <a:lnTo>
                    <a:pt x="340944" y="65531"/>
                  </a:lnTo>
                  <a:lnTo>
                    <a:pt x="351891" y="26542"/>
                  </a:lnTo>
                  <a:lnTo>
                    <a:pt x="371274" y="5334"/>
                  </a:lnTo>
                  <a:lnTo>
                    <a:pt x="221767" y="5334"/>
                  </a:lnTo>
                  <a:lnTo>
                    <a:pt x="204419" y="4572"/>
                  </a:lnTo>
                  <a:lnTo>
                    <a:pt x="189331" y="3683"/>
                  </a:lnTo>
                  <a:lnTo>
                    <a:pt x="175005" y="2539"/>
                  </a:lnTo>
                  <a:lnTo>
                    <a:pt x="160286" y="1650"/>
                  </a:lnTo>
                  <a:lnTo>
                    <a:pt x="122580" y="0"/>
                  </a:lnTo>
                  <a:close/>
                </a:path>
                <a:path w="486409" h="634364">
                  <a:moveTo>
                    <a:pt x="389229" y="0"/>
                  </a:moveTo>
                  <a:lnTo>
                    <a:pt x="363207" y="0"/>
                  </a:lnTo>
                  <a:lnTo>
                    <a:pt x="325869" y="1650"/>
                  </a:lnTo>
                  <a:lnTo>
                    <a:pt x="310781" y="2539"/>
                  </a:lnTo>
                  <a:lnTo>
                    <a:pt x="296824" y="3683"/>
                  </a:lnTo>
                  <a:lnTo>
                    <a:pt x="281736" y="4572"/>
                  </a:lnTo>
                  <a:lnTo>
                    <a:pt x="264388" y="5334"/>
                  </a:lnTo>
                  <a:lnTo>
                    <a:pt x="371274" y="5334"/>
                  </a:lnTo>
                  <a:lnTo>
                    <a:pt x="374891" y="3301"/>
                  </a:lnTo>
                  <a:lnTo>
                    <a:pt x="379425" y="1650"/>
                  </a:lnTo>
                  <a:lnTo>
                    <a:pt x="384327" y="380"/>
                  </a:lnTo>
                  <a:lnTo>
                    <a:pt x="389229" y="0"/>
                  </a:lnTo>
                  <a:close/>
                </a:path>
              </a:pathLst>
            </a:custGeom>
            <a:solidFill>
              <a:srgbClr val="4BEA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4" name="object 6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75260" y="1414246"/>
              <a:ext cx="534924" cy="577621"/>
            </a:xfrm>
            <a:prstGeom prst="rect">
              <a:avLst/>
            </a:prstGeom>
          </p:spPr>
        </p:pic>
        <p:sp>
          <p:nvSpPr>
            <p:cNvPr id="65" name="object 65"/>
            <p:cNvSpPr/>
            <p:nvPr/>
          </p:nvSpPr>
          <p:spPr>
            <a:xfrm>
              <a:off x="228600" y="1429512"/>
              <a:ext cx="433070" cy="475615"/>
            </a:xfrm>
            <a:custGeom>
              <a:avLst/>
              <a:gdLst/>
              <a:ahLst/>
              <a:cxnLst/>
              <a:rect l="l" t="t" r="r" b="b"/>
              <a:pathLst>
                <a:path w="433070" h="475614">
                  <a:moveTo>
                    <a:pt x="216408" y="0"/>
                  </a:moveTo>
                  <a:lnTo>
                    <a:pt x="172793" y="4829"/>
                  </a:lnTo>
                  <a:lnTo>
                    <a:pt x="132171" y="18680"/>
                  </a:lnTo>
                  <a:lnTo>
                    <a:pt x="95411" y="40598"/>
                  </a:lnTo>
                  <a:lnTo>
                    <a:pt x="63384" y="69627"/>
                  </a:lnTo>
                  <a:lnTo>
                    <a:pt x="36958" y="104812"/>
                  </a:lnTo>
                  <a:lnTo>
                    <a:pt x="17006" y="145196"/>
                  </a:lnTo>
                  <a:lnTo>
                    <a:pt x="4396" y="189825"/>
                  </a:lnTo>
                  <a:lnTo>
                    <a:pt x="0" y="237743"/>
                  </a:lnTo>
                  <a:lnTo>
                    <a:pt x="4396" y="285662"/>
                  </a:lnTo>
                  <a:lnTo>
                    <a:pt x="17006" y="330291"/>
                  </a:lnTo>
                  <a:lnTo>
                    <a:pt x="36958" y="370675"/>
                  </a:lnTo>
                  <a:lnTo>
                    <a:pt x="63384" y="405860"/>
                  </a:lnTo>
                  <a:lnTo>
                    <a:pt x="95411" y="434889"/>
                  </a:lnTo>
                  <a:lnTo>
                    <a:pt x="132171" y="456807"/>
                  </a:lnTo>
                  <a:lnTo>
                    <a:pt x="172793" y="470658"/>
                  </a:lnTo>
                  <a:lnTo>
                    <a:pt x="216408" y="475488"/>
                  </a:lnTo>
                  <a:lnTo>
                    <a:pt x="260022" y="470658"/>
                  </a:lnTo>
                  <a:lnTo>
                    <a:pt x="300644" y="456807"/>
                  </a:lnTo>
                  <a:lnTo>
                    <a:pt x="337404" y="434889"/>
                  </a:lnTo>
                  <a:lnTo>
                    <a:pt x="369431" y="405860"/>
                  </a:lnTo>
                  <a:lnTo>
                    <a:pt x="395857" y="370675"/>
                  </a:lnTo>
                  <a:lnTo>
                    <a:pt x="415809" y="330291"/>
                  </a:lnTo>
                  <a:lnTo>
                    <a:pt x="428419" y="285662"/>
                  </a:lnTo>
                  <a:lnTo>
                    <a:pt x="432816" y="237743"/>
                  </a:lnTo>
                  <a:lnTo>
                    <a:pt x="428419" y="189825"/>
                  </a:lnTo>
                  <a:lnTo>
                    <a:pt x="415809" y="145196"/>
                  </a:lnTo>
                  <a:lnTo>
                    <a:pt x="395857" y="104812"/>
                  </a:lnTo>
                  <a:lnTo>
                    <a:pt x="369431" y="69627"/>
                  </a:lnTo>
                  <a:lnTo>
                    <a:pt x="337404" y="40598"/>
                  </a:lnTo>
                  <a:lnTo>
                    <a:pt x="300644" y="18680"/>
                  </a:lnTo>
                  <a:lnTo>
                    <a:pt x="260022" y="4829"/>
                  </a:lnTo>
                  <a:lnTo>
                    <a:pt x="21640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6" name="object 66"/>
          <p:cNvSpPr txBox="1"/>
          <p:nvPr/>
        </p:nvSpPr>
        <p:spPr>
          <a:xfrm>
            <a:off x="313740" y="1522603"/>
            <a:ext cx="2787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solidFill>
                  <a:srgbClr val="037C39"/>
                </a:solidFill>
                <a:latin typeface="Arial"/>
                <a:cs typeface="Arial"/>
              </a:rPr>
              <a:t>01</a:t>
            </a:r>
            <a:endParaRPr sz="1800">
              <a:latin typeface="Arial"/>
              <a:cs typeface="Arial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2488819" y="1522603"/>
            <a:ext cx="2787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solidFill>
                  <a:srgbClr val="037C39"/>
                </a:solidFill>
                <a:latin typeface="Arial"/>
                <a:cs typeface="Arial"/>
              </a:rPr>
              <a:t>02</a:t>
            </a:r>
            <a:endParaRPr sz="1800">
              <a:latin typeface="Arial"/>
              <a:cs typeface="Arial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4671821" y="1522603"/>
            <a:ext cx="2787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solidFill>
                  <a:srgbClr val="037C39"/>
                </a:solidFill>
                <a:latin typeface="Arial"/>
                <a:cs typeface="Arial"/>
              </a:rPr>
              <a:t>03</a:t>
            </a:r>
            <a:endParaRPr sz="1800">
              <a:latin typeface="Arial"/>
              <a:cs typeface="Arial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6858761" y="1522603"/>
            <a:ext cx="2794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solidFill>
                  <a:srgbClr val="037C39"/>
                </a:solidFill>
                <a:latin typeface="Arial"/>
                <a:cs typeface="Arial"/>
              </a:rPr>
              <a:t>04</a:t>
            </a:r>
            <a:endParaRPr sz="1800">
              <a:latin typeface="Arial"/>
              <a:cs typeface="Arial"/>
            </a:endParaRPr>
          </a:p>
        </p:txBody>
      </p:sp>
      <p:sp>
        <p:nvSpPr>
          <p:cNvPr id="70" name="object 70"/>
          <p:cNvSpPr/>
          <p:nvPr/>
        </p:nvSpPr>
        <p:spPr>
          <a:xfrm>
            <a:off x="199644" y="6096000"/>
            <a:ext cx="6430010" cy="146685"/>
          </a:xfrm>
          <a:custGeom>
            <a:avLst/>
            <a:gdLst/>
            <a:ahLst/>
            <a:cxnLst/>
            <a:rect l="l" t="t" r="r" b="b"/>
            <a:pathLst>
              <a:path w="6430009" h="146685">
                <a:moveTo>
                  <a:pt x="2084832" y="24384"/>
                </a:moveTo>
                <a:lnTo>
                  <a:pt x="0" y="24384"/>
                </a:lnTo>
                <a:lnTo>
                  <a:pt x="0" y="146304"/>
                </a:lnTo>
                <a:lnTo>
                  <a:pt x="2084832" y="146304"/>
                </a:lnTo>
                <a:lnTo>
                  <a:pt x="2084832" y="24384"/>
                </a:lnTo>
                <a:close/>
              </a:path>
              <a:path w="6430009" h="146685">
                <a:moveTo>
                  <a:pt x="4247375" y="9144"/>
                </a:moveTo>
                <a:lnTo>
                  <a:pt x="2145792" y="9144"/>
                </a:lnTo>
                <a:lnTo>
                  <a:pt x="2145792" y="146304"/>
                </a:lnTo>
                <a:lnTo>
                  <a:pt x="4247375" y="146304"/>
                </a:lnTo>
                <a:lnTo>
                  <a:pt x="4247375" y="9144"/>
                </a:lnTo>
                <a:close/>
              </a:path>
              <a:path w="6430009" h="146685">
                <a:moveTo>
                  <a:pt x="6429756" y="0"/>
                </a:moveTo>
                <a:lnTo>
                  <a:pt x="4346448" y="0"/>
                </a:lnTo>
                <a:lnTo>
                  <a:pt x="4346448" y="121920"/>
                </a:lnTo>
                <a:lnTo>
                  <a:pt x="6429756" y="121920"/>
                </a:lnTo>
                <a:lnTo>
                  <a:pt x="6429756" y="0"/>
                </a:lnTo>
                <a:close/>
              </a:path>
            </a:pathLst>
          </a:custGeom>
          <a:solidFill>
            <a:srgbClr val="0871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69047" rIns="0" bIns="0" rtlCol="0">
            <a:spAutoFit/>
          </a:bodyPr>
          <a:lstStyle/>
          <a:p>
            <a:pPr marL="2417445">
              <a:lnSpc>
                <a:spcPct val="100000"/>
              </a:lnSpc>
              <a:spcBef>
                <a:spcPts val="100"/>
              </a:spcBef>
            </a:pPr>
            <a:fld id="{81D60167-4931-47E6-BA6A-407CBD079E47}" type="slidenum">
              <a:rPr spc="-25" dirty="0"/>
              <a:t>128</a:t>
            </a:fld>
            <a:endParaRPr spc="-25" dirty="0"/>
          </a:p>
        </p:txBody>
      </p:sp>
      <p:sp>
        <p:nvSpPr>
          <p:cNvPr id="72" name="object 7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/>
              <a:t>©</a:t>
            </a:r>
            <a:r>
              <a:rPr spc="-15" dirty="0"/>
              <a:t> </a:t>
            </a:r>
            <a:r>
              <a:rPr dirty="0"/>
              <a:t>The</a:t>
            </a:r>
            <a:r>
              <a:rPr spc="-30" dirty="0"/>
              <a:t> </a:t>
            </a:r>
            <a:r>
              <a:rPr dirty="0"/>
              <a:t>KPI</a:t>
            </a:r>
            <a:r>
              <a:rPr spc="-5" dirty="0"/>
              <a:t> </a:t>
            </a:r>
            <a:r>
              <a:rPr dirty="0"/>
              <a:t>Institute</a:t>
            </a:r>
            <a:r>
              <a:rPr spc="-20" dirty="0"/>
              <a:t> 2023</a:t>
            </a:r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09258" rIns="0" bIns="0" rtlCol="0">
            <a:spAutoFit/>
          </a:bodyPr>
          <a:lstStyle/>
          <a:p>
            <a:pPr marL="31115">
              <a:lnSpc>
                <a:spcPct val="100000"/>
              </a:lnSpc>
              <a:spcBef>
                <a:spcPts val="100"/>
              </a:spcBef>
            </a:pPr>
            <a:r>
              <a:rPr spc="185" dirty="0"/>
              <a:t>VALUE</a:t>
            </a:r>
            <a:r>
              <a:rPr spc="20" dirty="0"/>
              <a:t> </a:t>
            </a:r>
            <a:r>
              <a:rPr spc="245" dirty="0"/>
              <a:t>FLOW</a:t>
            </a:r>
            <a:r>
              <a:rPr dirty="0"/>
              <a:t> </a:t>
            </a:r>
            <a:r>
              <a:rPr spc="145" dirty="0"/>
              <a:t>ANALYSIS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69047" rIns="0" bIns="0" rtlCol="0">
            <a:spAutoFit/>
          </a:bodyPr>
          <a:lstStyle/>
          <a:p>
            <a:pPr marL="2417445">
              <a:lnSpc>
                <a:spcPct val="100000"/>
              </a:lnSpc>
              <a:spcBef>
                <a:spcPts val="100"/>
              </a:spcBef>
            </a:pPr>
            <a:fld id="{81D60167-4931-47E6-BA6A-407CBD079E47}" type="slidenum">
              <a:rPr spc="-25" dirty="0"/>
              <a:t>129</a:t>
            </a:fld>
            <a:endParaRPr spc="-25" dirty="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/>
              <a:t>©</a:t>
            </a:r>
            <a:r>
              <a:rPr spc="-15" dirty="0"/>
              <a:t> </a:t>
            </a:r>
            <a:r>
              <a:rPr dirty="0"/>
              <a:t>The</a:t>
            </a:r>
            <a:r>
              <a:rPr spc="-30" dirty="0"/>
              <a:t> </a:t>
            </a:r>
            <a:r>
              <a:rPr dirty="0"/>
              <a:t>KPI</a:t>
            </a:r>
            <a:r>
              <a:rPr spc="-5" dirty="0"/>
              <a:t> </a:t>
            </a:r>
            <a:r>
              <a:rPr dirty="0"/>
              <a:t>Institute</a:t>
            </a:r>
            <a:r>
              <a:rPr spc="-20" dirty="0"/>
              <a:t> 2023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392150" y="1483042"/>
          <a:ext cx="8555990" cy="48139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310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109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945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455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875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800" spc="-1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Objective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42545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  <a:solidFill>
                      <a:srgbClr val="087150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800" spc="4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INPUT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42545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  <a:solidFill>
                      <a:srgbClr val="087150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800" spc="4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PROCESS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42545" marB="0">
                    <a:lnL w="9525">
                      <a:solidFill>
                        <a:srgbClr val="9F9F9F"/>
                      </a:solidFill>
                      <a:prstDash val="solid"/>
                    </a:lnL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  <a:solidFill>
                      <a:srgbClr val="087150"/>
                    </a:solidFill>
                  </a:tcPr>
                </a:tc>
                <a:tc>
                  <a:txBody>
                    <a:bodyPr/>
                    <a:lstStyle/>
                    <a:p>
                      <a:pPr marL="140970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800" spc="7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OUTPUT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42545" marB="0"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  <a:solidFill>
                      <a:srgbClr val="087150"/>
                    </a:solidFill>
                  </a:tcPr>
                </a:tc>
                <a:tc>
                  <a:txBody>
                    <a:bodyPr/>
                    <a:lstStyle/>
                    <a:p>
                      <a:pPr marL="119380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800" spc="1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OUTCOMES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42545" marB="0"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  <a:solidFill>
                      <a:srgbClr val="0871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395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marL="91440" marR="461645">
                        <a:lnSpc>
                          <a:spcPct val="100000"/>
                        </a:lnSpc>
                      </a:pPr>
                      <a:r>
                        <a:rPr sz="1600" spc="-10" dirty="0">
                          <a:solidFill>
                            <a:srgbClr val="087150"/>
                          </a:solidFill>
                          <a:latin typeface="Tahoma"/>
                          <a:cs typeface="Tahoma"/>
                        </a:rPr>
                        <a:t>Ensure population </a:t>
                      </a:r>
                      <a:r>
                        <a:rPr sz="1600" spc="-25" dirty="0">
                          <a:solidFill>
                            <a:srgbClr val="087150"/>
                          </a:solidFill>
                          <a:latin typeface="Tahoma"/>
                          <a:cs typeface="Tahoma"/>
                        </a:rPr>
                        <a:t>immunization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19050" marB="0">
                    <a:lnL w="9525">
                      <a:solidFill>
                        <a:srgbClr val="9F9F9F"/>
                      </a:solidFill>
                      <a:prstDash val="solid"/>
                    </a:lnL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35585" indent="-144145">
                        <a:lnSpc>
                          <a:spcPct val="100000"/>
                        </a:lnSpc>
                        <a:spcBef>
                          <a:spcPts val="345"/>
                        </a:spcBef>
                        <a:buSzPct val="87500"/>
                        <a:buFont typeface="Arial"/>
                        <a:buChar char="•"/>
                        <a:tabLst>
                          <a:tab pos="235585" algn="l"/>
                        </a:tabLst>
                      </a:pPr>
                      <a:r>
                        <a:rPr sz="160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$</a:t>
                      </a:r>
                      <a:r>
                        <a:rPr sz="1600" spc="-15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6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Budget</a:t>
                      </a:r>
                      <a:endParaRPr sz="1600">
                        <a:latin typeface="Tahoma"/>
                        <a:cs typeface="Tahoma"/>
                      </a:endParaRPr>
                    </a:p>
                    <a:p>
                      <a:pPr marL="235585" indent="-144145">
                        <a:lnSpc>
                          <a:spcPct val="100000"/>
                        </a:lnSpc>
                        <a:buSzPct val="87500"/>
                        <a:buFont typeface="Arial"/>
                        <a:buChar char="•"/>
                        <a:tabLst>
                          <a:tab pos="235585" algn="l"/>
                        </a:tabLst>
                      </a:pPr>
                      <a:r>
                        <a:rPr sz="1600" spc="-25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#</a:t>
                      </a:r>
                      <a:r>
                        <a:rPr sz="1600" spc="-19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6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Doctors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3815" marB="0"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36220" marR="569595" indent="-144780">
                        <a:lnSpc>
                          <a:spcPct val="100000"/>
                        </a:lnSpc>
                        <a:spcBef>
                          <a:spcPts val="345"/>
                        </a:spcBef>
                        <a:buSzPct val="87500"/>
                        <a:buFont typeface="Arial"/>
                        <a:buChar char="•"/>
                        <a:tabLst>
                          <a:tab pos="236220" algn="l"/>
                        </a:tabLst>
                      </a:pPr>
                      <a:r>
                        <a:rPr sz="1600" spc="-34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%</a:t>
                      </a:r>
                      <a:r>
                        <a:rPr sz="1600" spc="-19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600" spc="5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On</a:t>
                      </a:r>
                      <a:r>
                        <a:rPr sz="1600" spc="-19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600" spc="-2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time </a:t>
                      </a:r>
                      <a:r>
                        <a:rPr sz="16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delivery</a:t>
                      </a:r>
                      <a:r>
                        <a:rPr sz="1600" spc="-19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600" spc="-2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of vaccination </a:t>
                      </a:r>
                      <a:r>
                        <a:rPr sz="16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programs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3815" marB="0"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85750" marR="159385" indent="-144780">
                        <a:lnSpc>
                          <a:spcPct val="100000"/>
                        </a:lnSpc>
                        <a:spcBef>
                          <a:spcPts val="345"/>
                        </a:spcBef>
                        <a:buSzPct val="87500"/>
                        <a:buFont typeface="Arial"/>
                        <a:buChar char="•"/>
                        <a:tabLst>
                          <a:tab pos="285750" algn="l"/>
                        </a:tabLst>
                      </a:pPr>
                      <a:r>
                        <a:rPr sz="1600" spc="-25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#</a:t>
                      </a:r>
                      <a:r>
                        <a:rPr sz="1600" spc="-19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6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Population vaccinated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3815" marB="0"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4160" marR="274955" indent="-144780">
                        <a:lnSpc>
                          <a:spcPct val="100000"/>
                        </a:lnSpc>
                        <a:spcBef>
                          <a:spcPts val="345"/>
                        </a:spcBef>
                        <a:buSzPct val="87500"/>
                        <a:buFont typeface="Arial"/>
                        <a:buChar char="•"/>
                        <a:tabLst>
                          <a:tab pos="264160" algn="l"/>
                        </a:tabLst>
                      </a:pPr>
                      <a:r>
                        <a:rPr sz="1600" spc="-34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%</a:t>
                      </a:r>
                      <a:r>
                        <a:rPr sz="1600" spc="-16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600" spc="-3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Incidence</a:t>
                      </a:r>
                      <a:r>
                        <a:rPr sz="1600" spc="-19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600" spc="-2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of </a:t>
                      </a:r>
                      <a:r>
                        <a:rPr sz="16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disease</a:t>
                      </a:r>
                      <a:endParaRPr sz="1600">
                        <a:latin typeface="Tahoma"/>
                        <a:cs typeface="Tahoma"/>
                      </a:endParaRPr>
                    </a:p>
                    <a:p>
                      <a:pPr marL="263525" indent="-144145">
                        <a:lnSpc>
                          <a:spcPct val="100000"/>
                        </a:lnSpc>
                        <a:buSzPct val="87500"/>
                        <a:buFont typeface="Arial"/>
                        <a:buChar char="•"/>
                        <a:tabLst>
                          <a:tab pos="263525" algn="l"/>
                        </a:tabLst>
                      </a:pPr>
                      <a:r>
                        <a:rPr sz="1600" spc="-34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%</a:t>
                      </a:r>
                      <a:r>
                        <a:rPr sz="1600" spc="-6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60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Mortality</a:t>
                      </a:r>
                      <a:r>
                        <a:rPr sz="1600" spc="-8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600" spc="-2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rate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3815" marB="0"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0744">
                <a:tc>
                  <a:txBody>
                    <a:bodyPr/>
                    <a:lstStyle/>
                    <a:p>
                      <a:pPr marL="91440" marR="482600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600" dirty="0">
                          <a:solidFill>
                            <a:srgbClr val="087150"/>
                          </a:solidFill>
                          <a:latin typeface="Tahoma"/>
                          <a:cs typeface="Tahoma"/>
                        </a:rPr>
                        <a:t>Build</a:t>
                      </a:r>
                      <a:r>
                        <a:rPr sz="1600" spc="-160" dirty="0">
                          <a:solidFill>
                            <a:srgbClr val="087150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600" spc="-75" dirty="0">
                          <a:solidFill>
                            <a:srgbClr val="087150"/>
                          </a:solidFill>
                          <a:latin typeface="Tahoma"/>
                          <a:cs typeface="Tahoma"/>
                        </a:rPr>
                        <a:t>a</a:t>
                      </a:r>
                      <a:r>
                        <a:rPr sz="1600" spc="-165" dirty="0">
                          <a:solidFill>
                            <a:srgbClr val="087150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600" spc="-25" dirty="0">
                          <a:solidFill>
                            <a:srgbClr val="087150"/>
                          </a:solidFill>
                          <a:latin typeface="Tahoma"/>
                          <a:cs typeface="Tahoma"/>
                        </a:rPr>
                        <a:t>safety </a:t>
                      </a:r>
                      <a:r>
                        <a:rPr sz="1600" spc="-10" dirty="0">
                          <a:solidFill>
                            <a:srgbClr val="087150"/>
                          </a:solidFill>
                          <a:latin typeface="Tahoma"/>
                          <a:cs typeface="Tahoma"/>
                        </a:rPr>
                        <a:t>working environment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73025" marB="0">
                    <a:lnL w="9525">
                      <a:solidFill>
                        <a:srgbClr val="9F9F9F"/>
                      </a:solidFill>
                      <a:prstDash val="solid"/>
                    </a:lnL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35585" indent="-144145">
                        <a:lnSpc>
                          <a:spcPct val="100000"/>
                        </a:lnSpc>
                        <a:spcBef>
                          <a:spcPts val="350"/>
                        </a:spcBef>
                        <a:buSzPct val="87500"/>
                        <a:buFont typeface="Arial"/>
                        <a:buChar char="•"/>
                        <a:tabLst>
                          <a:tab pos="235585" algn="l"/>
                        </a:tabLst>
                      </a:pPr>
                      <a:r>
                        <a:rPr sz="160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$</a:t>
                      </a:r>
                      <a:r>
                        <a:rPr sz="1600" spc="-15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6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Budget</a:t>
                      </a:r>
                      <a:endParaRPr sz="1600">
                        <a:latin typeface="Tahoma"/>
                        <a:cs typeface="Tahoma"/>
                      </a:endParaRPr>
                    </a:p>
                    <a:p>
                      <a:pPr marL="235585" indent="-144145">
                        <a:lnSpc>
                          <a:spcPct val="100000"/>
                        </a:lnSpc>
                        <a:buSzPct val="87500"/>
                        <a:buFont typeface="Arial"/>
                        <a:buChar char="•"/>
                        <a:tabLst>
                          <a:tab pos="235585" algn="l"/>
                        </a:tabLst>
                      </a:pPr>
                      <a:r>
                        <a:rPr sz="1600" spc="-25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#</a:t>
                      </a:r>
                      <a:r>
                        <a:rPr sz="1600" spc="-18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60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HSSE</a:t>
                      </a:r>
                      <a:r>
                        <a:rPr sz="1600" spc="-15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600" spc="-2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team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4450" marB="0"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36220" marR="144780" indent="-144780">
                        <a:lnSpc>
                          <a:spcPct val="100000"/>
                        </a:lnSpc>
                        <a:spcBef>
                          <a:spcPts val="350"/>
                        </a:spcBef>
                        <a:buSzPct val="87500"/>
                        <a:buFont typeface="Arial"/>
                        <a:buChar char="•"/>
                        <a:tabLst>
                          <a:tab pos="236220" algn="l"/>
                        </a:tabLst>
                      </a:pPr>
                      <a:r>
                        <a:rPr sz="1600" spc="-25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#</a:t>
                      </a:r>
                      <a:r>
                        <a:rPr sz="1600" spc="-17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600" spc="-3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Time</a:t>
                      </a:r>
                      <a:r>
                        <a:rPr sz="1600" spc="-18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600" spc="-2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to </a:t>
                      </a:r>
                      <a:r>
                        <a:rPr sz="1600" spc="-2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remediate</a:t>
                      </a:r>
                      <a:r>
                        <a:rPr sz="1600" spc="-16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600" spc="-2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HSSE audit</a:t>
                      </a:r>
                      <a:r>
                        <a:rPr sz="1600" spc="-15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6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findings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4450" marB="0"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85750" marR="299085" indent="-144780">
                        <a:lnSpc>
                          <a:spcPct val="100000"/>
                        </a:lnSpc>
                        <a:spcBef>
                          <a:spcPts val="350"/>
                        </a:spcBef>
                        <a:buSzPct val="87500"/>
                        <a:buFont typeface="Arial"/>
                        <a:buChar char="•"/>
                        <a:tabLst>
                          <a:tab pos="285750" algn="l"/>
                        </a:tabLst>
                      </a:pPr>
                      <a:r>
                        <a:rPr sz="1600" spc="-25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#</a:t>
                      </a:r>
                      <a:r>
                        <a:rPr sz="1600" spc="-19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600" spc="-3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Incidents </a:t>
                      </a:r>
                      <a:r>
                        <a:rPr sz="16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recorded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4450" marB="0"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4160" marR="203200" indent="-144780">
                        <a:lnSpc>
                          <a:spcPct val="100000"/>
                        </a:lnSpc>
                        <a:spcBef>
                          <a:spcPts val="350"/>
                        </a:spcBef>
                        <a:buSzPct val="87500"/>
                        <a:buFont typeface="Arial"/>
                        <a:buChar char="•"/>
                        <a:tabLst>
                          <a:tab pos="264160" algn="l"/>
                        </a:tabLst>
                      </a:pPr>
                      <a:r>
                        <a:rPr sz="1600" spc="-25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#</a:t>
                      </a:r>
                      <a:r>
                        <a:rPr sz="1600" spc="-18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600" spc="-3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Time</a:t>
                      </a:r>
                      <a:r>
                        <a:rPr sz="1600" spc="-19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60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lost</a:t>
                      </a:r>
                      <a:r>
                        <a:rPr sz="1600" spc="-17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600" spc="-2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due </a:t>
                      </a:r>
                      <a:r>
                        <a:rPr sz="160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to</a:t>
                      </a:r>
                      <a:r>
                        <a:rPr sz="1600" spc="-17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6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safety incidents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4450" marB="0"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6111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marL="91440" marR="680085">
                        <a:lnSpc>
                          <a:spcPct val="100000"/>
                        </a:lnSpc>
                      </a:pPr>
                      <a:r>
                        <a:rPr sz="1600" spc="-10" dirty="0">
                          <a:solidFill>
                            <a:srgbClr val="087150"/>
                          </a:solidFill>
                          <a:latin typeface="Tahoma"/>
                          <a:cs typeface="Tahoma"/>
                        </a:rPr>
                        <a:t>Expand production capacity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29845" marB="0">
                    <a:lnL w="9525">
                      <a:solidFill>
                        <a:srgbClr val="9F9F9F"/>
                      </a:solidFill>
                      <a:prstDash val="solid"/>
                    </a:lnL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35585" indent="-144145">
                        <a:lnSpc>
                          <a:spcPct val="100000"/>
                        </a:lnSpc>
                        <a:spcBef>
                          <a:spcPts val="350"/>
                        </a:spcBef>
                        <a:buSzPct val="87500"/>
                        <a:buFont typeface="Arial"/>
                        <a:buChar char="•"/>
                        <a:tabLst>
                          <a:tab pos="235585" algn="l"/>
                        </a:tabLst>
                      </a:pPr>
                      <a:r>
                        <a:rPr sz="160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$</a:t>
                      </a:r>
                      <a:r>
                        <a:rPr sz="1600" spc="-15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6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Budget</a:t>
                      </a:r>
                      <a:endParaRPr sz="1600">
                        <a:latin typeface="Tahoma"/>
                        <a:cs typeface="Tahoma"/>
                      </a:endParaRPr>
                    </a:p>
                    <a:p>
                      <a:pPr marL="235585" indent="-144145">
                        <a:lnSpc>
                          <a:spcPct val="100000"/>
                        </a:lnSpc>
                        <a:buSzPct val="87500"/>
                        <a:buFont typeface="Arial"/>
                        <a:buChar char="•"/>
                        <a:tabLst>
                          <a:tab pos="235585" algn="l"/>
                        </a:tabLst>
                      </a:pPr>
                      <a:r>
                        <a:rPr sz="1600" spc="-25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#</a:t>
                      </a:r>
                      <a:r>
                        <a:rPr sz="1600" spc="-19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6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Contractors</a:t>
                      </a:r>
                      <a:endParaRPr sz="1600">
                        <a:latin typeface="Tahoma"/>
                        <a:cs typeface="Tahoma"/>
                      </a:endParaRPr>
                    </a:p>
                    <a:p>
                      <a:pPr marL="235585" marR="264795" indent="-144145">
                        <a:lnSpc>
                          <a:spcPct val="100000"/>
                        </a:lnSpc>
                        <a:buSzPct val="87500"/>
                        <a:buFont typeface="Arial"/>
                        <a:buChar char="•"/>
                        <a:tabLst>
                          <a:tab pos="236854" algn="l"/>
                        </a:tabLst>
                      </a:pPr>
                      <a:r>
                        <a:rPr sz="1600" spc="-25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#</a:t>
                      </a:r>
                      <a:r>
                        <a:rPr sz="1600" spc="-19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600" spc="-2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Equipment 	</a:t>
                      </a:r>
                      <a:r>
                        <a:rPr sz="16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available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4450" marB="0"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36220" marR="133350" indent="-144780">
                        <a:lnSpc>
                          <a:spcPct val="100000"/>
                        </a:lnSpc>
                        <a:spcBef>
                          <a:spcPts val="350"/>
                        </a:spcBef>
                        <a:buSzPct val="87500"/>
                        <a:buFont typeface="Arial"/>
                        <a:buChar char="•"/>
                        <a:tabLst>
                          <a:tab pos="236220" algn="l"/>
                        </a:tabLst>
                      </a:pPr>
                      <a:r>
                        <a:rPr sz="1600" spc="-25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#</a:t>
                      </a:r>
                      <a:r>
                        <a:rPr sz="1600" spc="-18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600" spc="-3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Time</a:t>
                      </a:r>
                      <a:r>
                        <a:rPr sz="1600" spc="-18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6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to</a:t>
                      </a:r>
                      <a:r>
                        <a:rPr sz="1600" spc="-16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6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build</a:t>
                      </a:r>
                      <a:r>
                        <a:rPr sz="1600" spc="-18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600" spc="-5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a </a:t>
                      </a:r>
                      <a:r>
                        <a:rPr sz="1600" spc="-2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new</a:t>
                      </a:r>
                      <a:r>
                        <a:rPr sz="1600" spc="-18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6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production facility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4450" marB="0"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85750" marR="111760" indent="-144780">
                        <a:lnSpc>
                          <a:spcPct val="100000"/>
                        </a:lnSpc>
                        <a:spcBef>
                          <a:spcPts val="350"/>
                        </a:spcBef>
                        <a:buSzPct val="87500"/>
                        <a:buFont typeface="Arial"/>
                        <a:buChar char="•"/>
                        <a:tabLst>
                          <a:tab pos="285750" algn="l"/>
                        </a:tabLst>
                      </a:pPr>
                      <a:r>
                        <a:rPr sz="1600" spc="-25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#</a:t>
                      </a:r>
                      <a:r>
                        <a:rPr sz="1600" spc="-19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600" spc="-2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New </a:t>
                      </a:r>
                      <a:r>
                        <a:rPr sz="16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facilities</a:t>
                      </a:r>
                      <a:r>
                        <a:rPr sz="1600" spc="-18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600" spc="-2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built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4450" marB="0"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4160" marR="141605" indent="-144780">
                        <a:lnSpc>
                          <a:spcPct val="100000"/>
                        </a:lnSpc>
                        <a:spcBef>
                          <a:spcPts val="350"/>
                        </a:spcBef>
                        <a:buSzPct val="87500"/>
                        <a:buFont typeface="Arial"/>
                        <a:buChar char="•"/>
                        <a:tabLst>
                          <a:tab pos="264160" algn="l"/>
                        </a:tabLst>
                      </a:pPr>
                      <a:r>
                        <a:rPr sz="1600" spc="-34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%</a:t>
                      </a:r>
                      <a:r>
                        <a:rPr sz="1600" spc="-19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6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Production </a:t>
                      </a:r>
                      <a:r>
                        <a:rPr sz="1600" spc="-3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capacity</a:t>
                      </a:r>
                      <a:r>
                        <a:rPr sz="1600" spc="-14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6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growth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4450" marB="0"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66800">
                <a:tc>
                  <a:txBody>
                    <a:bodyPr/>
                    <a:lstStyle/>
                    <a:p>
                      <a:pPr marL="91440" marR="140970">
                        <a:lnSpc>
                          <a:spcPct val="100000"/>
                        </a:lnSpc>
                        <a:spcBef>
                          <a:spcPts val="1315"/>
                        </a:spcBef>
                      </a:pPr>
                      <a:r>
                        <a:rPr sz="1600" dirty="0">
                          <a:solidFill>
                            <a:srgbClr val="087150"/>
                          </a:solidFill>
                          <a:latin typeface="Tahoma"/>
                          <a:cs typeface="Tahoma"/>
                        </a:rPr>
                        <a:t>Provide</a:t>
                      </a:r>
                      <a:r>
                        <a:rPr sz="1600" spc="-165" dirty="0">
                          <a:solidFill>
                            <a:srgbClr val="087150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600" spc="-35" dirty="0">
                          <a:solidFill>
                            <a:srgbClr val="087150"/>
                          </a:solidFill>
                          <a:latin typeface="Tahoma"/>
                          <a:cs typeface="Tahoma"/>
                        </a:rPr>
                        <a:t>access</a:t>
                      </a:r>
                      <a:r>
                        <a:rPr sz="1600" spc="-185" dirty="0">
                          <a:solidFill>
                            <a:srgbClr val="087150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600" spc="-25" dirty="0">
                          <a:solidFill>
                            <a:srgbClr val="087150"/>
                          </a:solidFill>
                          <a:latin typeface="Tahoma"/>
                          <a:cs typeface="Tahoma"/>
                        </a:rPr>
                        <a:t>to </a:t>
                      </a:r>
                      <a:r>
                        <a:rPr sz="1600" spc="-10" dirty="0">
                          <a:solidFill>
                            <a:srgbClr val="087150"/>
                          </a:solidFill>
                          <a:latin typeface="Tahoma"/>
                          <a:cs typeface="Tahoma"/>
                        </a:rPr>
                        <a:t>electricity services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167005" marB="0">
                    <a:lnL w="9525">
                      <a:solidFill>
                        <a:srgbClr val="9F9F9F"/>
                      </a:solidFill>
                      <a:prstDash val="solid"/>
                    </a:lnL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35585" indent="-144145">
                        <a:lnSpc>
                          <a:spcPct val="100000"/>
                        </a:lnSpc>
                        <a:spcBef>
                          <a:spcPts val="350"/>
                        </a:spcBef>
                        <a:buSzPct val="87500"/>
                        <a:buFont typeface="Arial"/>
                        <a:buChar char="•"/>
                        <a:tabLst>
                          <a:tab pos="235585" algn="l"/>
                        </a:tabLst>
                      </a:pPr>
                      <a:r>
                        <a:rPr sz="160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$</a:t>
                      </a:r>
                      <a:r>
                        <a:rPr sz="1600" spc="-15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6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Budget</a:t>
                      </a:r>
                      <a:endParaRPr sz="1600">
                        <a:latin typeface="Tahoma"/>
                        <a:cs typeface="Tahoma"/>
                      </a:endParaRPr>
                    </a:p>
                    <a:p>
                      <a:pPr marL="235585" marR="646430" indent="-144145">
                        <a:lnSpc>
                          <a:spcPct val="100000"/>
                        </a:lnSpc>
                        <a:spcBef>
                          <a:spcPts val="5"/>
                        </a:spcBef>
                        <a:buSzPct val="87500"/>
                        <a:buFont typeface="Arial"/>
                        <a:buChar char="•"/>
                        <a:tabLst>
                          <a:tab pos="236854" algn="l"/>
                        </a:tabLst>
                      </a:pPr>
                      <a:r>
                        <a:rPr sz="1600" spc="-25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#</a:t>
                      </a:r>
                      <a:r>
                        <a:rPr sz="1600" spc="-19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6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Power 	plants</a:t>
                      </a:r>
                      <a:endParaRPr sz="1600">
                        <a:latin typeface="Tahoma"/>
                        <a:cs typeface="Tahoma"/>
                      </a:endParaRPr>
                    </a:p>
                    <a:p>
                      <a:pPr marL="235585" indent="-144145">
                        <a:lnSpc>
                          <a:spcPct val="100000"/>
                        </a:lnSpc>
                        <a:buSzPct val="87500"/>
                        <a:buFont typeface="Arial"/>
                        <a:buChar char="•"/>
                        <a:tabLst>
                          <a:tab pos="235585" algn="l"/>
                        </a:tabLst>
                      </a:pPr>
                      <a:r>
                        <a:rPr sz="1600" spc="-25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#</a:t>
                      </a:r>
                      <a:r>
                        <a:rPr sz="1600" spc="-19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6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Electricians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4450" marB="0"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36220" marR="187325" indent="-144780">
                        <a:lnSpc>
                          <a:spcPct val="100000"/>
                        </a:lnSpc>
                        <a:spcBef>
                          <a:spcPts val="350"/>
                        </a:spcBef>
                        <a:buSzPct val="87500"/>
                        <a:buFont typeface="Arial"/>
                        <a:buChar char="•"/>
                        <a:tabLst>
                          <a:tab pos="236220" algn="l"/>
                        </a:tabLst>
                      </a:pPr>
                      <a:r>
                        <a:rPr sz="1600" spc="-25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#</a:t>
                      </a:r>
                      <a:r>
                        <a:rPr sz="1600" spc="-17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600" spc="-3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Time</a:t>
                      </a:r>
                      <a:r>
                        <a:rPr sz="1600" spc="-18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6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to</a:t>
                      </a:r>
                      <a:r>
                        <a:rPr sz="1600" spc="-15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6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install </a:t>
                      </a:r>
                      <a:r>
                        <a:rPr sz="1600" spc="-5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an</a:t>
                      </a:r>
                      <a:r>
                        <a:rPr sz="1600" spc="-18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6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electricity facility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4450" marB="0"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85750" marR="152400" indent="-144780">
                        <a:lnSpc>
                          <a:spcPct val="100000"/>
                        </a:lnSpc>
                        <a:spcBef>
                          <a:spcPts val="350"/>
                        </a:spcBef>
                        <a:buSzPct val="87500"/>
                        <a:buFont typeface="Arial"/>
                        <a:buChar char="•"/>
                        <a:tabLst>
                          <a:tab pos="285750" algn="l"/>
                        </a:tabLst>
                      </a:pPr>
                      <a:r>
                        <a:rPr sz="1600" spc="-25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#</a:t>
                      </a:r>
                      <a:r>
                        <a:rPr sz="1600" spc="-19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6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Electricity </a:t>
                      </a:r>
                      <a:r>
                        <a:rPr sz="1600" spc="-2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transmission </a:t>
                      </a:r>
                      <a:r>
                        <a:rPr sz="16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facilities installed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4450" marB="0"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4160" marR="119380" indent="-144780">
                        <a:lnSpc>
                          <a:spcPct val="100000"/>
                        </a:lnSpc>
                        <a:spcBef>
                          <a:spcPts val="350"/>
                        </a:spcBef>
                        <a:buSzPct val="87500"/>
                        <a:buFont typeface="Arial"/>
                        <a:buChar char="•"/>
                        <a:tabLst>
                          <a:tab pos="264160" algn="l"/>
                        </a:tabLst>
                      </a:pPr>
                      <a:r>
                        <a:rPr sz="1600" spc="-25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#</a:t>
                      </a:r>
                      <a:r>
                        <a:rPr sz="1600" spc="-17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600" spc="-3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Supply</a:t>
                      </a:r>
                      <a:r>
                        <a:rPr sz="1600" spc="-18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600" spc="-2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(or </a:t>
                      </a:r>
                      <a:r>
                        <a:rPr sz="1600" spc="-4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consumption)</a:t>
                      </a:r>
                      <a:r>
                        <a:rPr sz="1600" spc="-9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600" spc="-2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of </a:t>
                      </a:r>
                      <a:r>
                        <a:rPr sz="16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electricity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4450" marB="0"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85788" y="219456"/>
            <a:ext cx="2282952" cy="1905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94843" y="181482"/>
            <a:ext cx="1991995" cy="88011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>
              <a:lnSpc>
                <a:spcPct val="100400"/>
              </a:lnSpc>
              <a:spcBef>
                <a:spcPts val="80"/>
              </a:spcBef>
            </a:pPr>
            <a:r>
              <a:rPr sz="2800" spc="150" dirty="0">
                <a:solidFill>
                  <a:srgbClr val="087150"/>
                </a:solidFill>
              </a:rPr>
              <a:t>LEARNING </a:t>
            </a:r>
            <a:r>
              <a:rPr sz="2800" spc="95" dirty="0">
                <a:solidFill>
                  <a:srgbClr val="087150"/>
                </a:solidFill>
              </a:rPr>
              <a:t>ROADMAP</a:t>
            </a:r>
            <a:endParaRPr sz="2800"/>
          </a:p>
        </p:txBody>
      </p:sp>
      <p:grpSp>
        <p:nvGrpSpPr>
          <p:cNvPr id="4" name="object 4"/>
          <p:cNvGrpSpPr/>
          <p:nvPr/>
        </p:nvGrpSpPr>
        <p:grpSpPr>
          <a:xfrm>
            <a:off x="1537906" y="2673286"/>
            <a:ext cx="5771515" cy="3134995"/>
            <a:chOff x="1537906" y="2673286"/>
            <a:chExt cx="5771515" cy="3134995"/>
          </a:xfrm>
        </p:grpSpPr>
        <p:sp>
          <p:nvSpPr>
            <p:cNvPr id="5" name="object 5"/>
            <p:cNvSpPr/>
            <p:nvPr/>
          </p:nvSpPr>
          <p:spPr>
            <a:xfrm>
              <a:off x="1602486" y="2725673"/>
              <a:ext cx="5305425" cy="1152525"/>
            </a:xfrm>
            <a:custGeom>
              <a:avLst/>
              <a:gdLst/>
              <a:ahLst/>
              <a:cxnLst/>
              <a:rect l="l" t="t" r="r" b="b"/>
              <a:pathLst>
                <a:path w="5305425" h="1152525">
                  <a:moveTo>
                    <a:pt x="0" y="1152144"/>
                  </a:moveTo>
                  <a:lnTo>
                    <a:pt x="0" y="271399"/>
                  </a:lnTo>
                  <a:lnTo>
                    <a:pt x="4515" y="222672"/>
                  </a:lnTo>
                  <a:lnTo>
                    <a:pt x="17216" y="176820"/>
                  </a:lnTo>
                  <a:lnTo>
                    <a:pt x="37342" y="134601"/>
                  </a:lnTo>
                  <a:lnTo>
                    <a:pt x="64132" y="96771"/>
                  </a:lnTo>
                  <a:lnTo>
                    <a:pt x="96823" y="64090"/>
                  </a:lnTo>
                  <a:lnTo>
                    <a:pt x="134657" y="37314"/>
                  </a:lnTo>
                  <a:lnTo>
                    <a:pt x="176871" y="17202"/>
                  </a:lnTo>
                  <a:lnTo>
                    <a:pt x="222706" y="4511"/>
                  </a:lnTo>
                  <a:lnTo>
                    <a:pt x="271399" y="0"/>
                  </a:lnTo>
                  <a:lnTo>
                    <a:pt x="5305044" y="0"/>
                  </a:lnTo>
                </a:path>
              </a:pathLst>
            </a:custGeom>
            <a:ln w="104775">
              <a:solidFill>
                <a:srgbClr val="044B3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590294" y="3903725"/>
              <a:ext cx="5335905" cy="271780"/>
            </a:xfrm>
            <a:custGeom>
              <a:avLst/>
              <a:gdLst/>
              <a:ahLst/>
              <a:cxnLst/>
              <a:rect l="l" t="t" r="r" b="b"/>
              <a:pathLst>
                <a:path w="5335905" h="271779">
                  <a:moveTo>
                    <a:pt x="5335524" y="271272"/>
                  </a:moveTo>
                  <a:lnTo>
                    <a:pt x="271399" y="271272"/>
                  </a:lnTo>
                  <a:lnTo>
                    <a:pt x="222706" y="266760"/>
                  </a:lnTo>
                  <a:lnTo>
                    <a:pt x="176871" y="254071"/>
                  </a:lnTo>
                  <a:lnTo>
                    <a:pt x="134657" y="233962"/>
                  </a:lnTo>
                  <a:lnTo>
                    <a:pt x="96823" y="207192"/>
                  </a:lnTo>
                  <a:lnTo>
                    <a:pt x="64132" y="174522"/>
                  </a:lnTo>
                  <a:lnTo>
                    <a:pt x="37342" y="136708"/>
                  </a:lnTo>
                  <a:lnTo>
                    <a:pt x="17216" y="94510"/>
                  </a:lnTo>
                  <a:lnTo>
                    <a:pt x="4515" y="48688"/>
                  </a:lnTo>
                  <a:lnTo>
                    <a:pt x="0" y="0"/>
                  </a:lnTo>
                </a:path>
              </a:pathLst>
            </a:custGeom>
            <a:ln w="104775">
              <a:solidFill>
                <a:srgbClr val="0871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856994" y="4168901"/>
              <a:ext cx="5400040" cy="1434465"/>
            </a:xfrm>
            <a:custGeom>
              <a:avLst/>
              <a:gdLst/>
              <a:ahLst/>
              <a:cxnLst/>
              <a:rect l="l" t="t" r="r" b="b"/>
              <a:pathLst>
                <a:path w="5400040" h="1434464">
                  <a:moveTo>
                    <a:pt x="0" y="1434084"/>
                  </a:moveTo>
                  <a:lnTo>
                    <a:pt x="5128133" y="1434084"/>
                  </a:lnTo>
                  <a:lnTo>
                    <a:pt x="5176825" y="1429564"/>
                  </a:lnTo>
                  <a:lnTo>
                    <a:pt x="5222660" y="1416860"/>
                  </a:lnTo>
                  <a:lnTo>
                    <a:pt x="5264874" y="1396730"/>
                  </a:lnTo>
                  <a:lnTo>
                    <a:pt x="5302708" y="1369935"/>
                  </a:lnTo>
                  <a:lnTo>
                    <a:pt x="5335399" y="1337234"/>
                  </a:lnTo>
                  <a:lnTo>
                    <a:pt x="5362189" y="1299385"/>
                  </a:lnTo>
                  <a:lnTo>
                    <a:pt x="5382315" y="1257150"/>
                  </a:lnTo>
                  <a:lnTo>
                    <a:pt x="5395016" y="1211288"/>
                  </a:lnTo>
                  <a:lnTo>
                    <a:pt x="5399532" y="1162558"/>
                  </a:lnTo>
                  <a:lnTo>
                    <a:pt x="5399532" y="271525"/>
                  </a:lnTo>
                  <a:lnTo>
                    <a:pt x="5395158" y="222711"/>
                  </a:lnTo>
                  <a:lnTo>
                    <a:pt x="5382549" y="176770"/>
                  </a:lnTo>
                  <a:lnTo>
                    <a:pt x="5362471" y="134469"/>
                  </a:lnTo>
                  <a:lnTo>
                    <a:pt x="5335692" y="96574"/>
                  </a:lnTo>
                  <a:lnTo>
                    <a:pt x="5302979" y="63850"/>
                  </a:lnTo>
                  <a:lnTo>
                    <a:pt x="5265100" y="37065"/>
                  </a:lnTo>
                  <a:lnTo>
                    <a:pt x="5222820" y="16984"/>
                  </a:lnTo>
                  <a:lnTo>
                    <a:pt x="5176909" y="4373"/>
                  </a:lnTo>
                  <a:lnTo>
                    <a:pt x="5128133" y="0"/>
                  </a:lnTo>
                </a:path>
              </a:pathLst>
            </a:custGeom>
            <a:ln w="104775">
              <a:solidFill>
                <a:srgbClr val="46B5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690116" y="5413247"/>
              <a:ext cx="393700" cy="394970"/>
            </a:xfrm>
            <a:custGeom>
              <a:avLst/>
              <a:gdLst/>
              <a:ahLst/>
              <a:cxnLst/>
              <a:rect l="l" t="t" r="r" b="b"/>
              <a:pathLst>
                <a:path w="393700" h="394970">
                  <a:moveTo>
                    <a:pt x="196595" y="0"/>
                  </a:moveTo>
                  <a:lnTo>
                    <a:pt x="151515" y="5214"/>
                  </a:lnTo>
                  <a:lnTo>
                    <a:pt x="110134" y="20065"/>
                  </a:lnTo>
                  <a:lnTo>
                    <a:pt x="73631" y="43367"/>
                  </a:lnTo>
                  <a:lnTo>
                    <a:pt x="43187" y="73933"/>
                  </a:lnTo>
                  <a:lnTo>
                    <a:pt x="19980" y="110578"/>
                  </a:lnTo>
                  <a:lnTo>
                    <a:pt x="5191" y="152115"/>
                  </a:lnTo>
                  <a:lnTo>
                    <a:pt x="0" y="197357"/>
                  </a:lnTo>
                  <a:lnTo>
                    <a:pt x="5191" y="242608"/>
                  </a:lnTo>
                  <a:lnTo>
                    <a:pt x="19980" y="284148"/>
                  </a:lnTo>
                  <a:lnTo>
                    <a:pt x="43187" y="320792"/>
                  </a:lnTo>
                  <a:lnTo>
                    <a:pt x="73631" y="351356"/>
                  </a:lnTo>
                  <a:lnTo>
                    <a:pt x="110134" y="374655"/>
                  </a:lnTo>
                  <a:lnTo>
                    <a:pt x="151515" y="389503"/>
                  </a:lnTo>
                  <a:lnTo>
                    <a:pt x="196595" y="394715"/>
                  </a:lnTo>
                  <a:lnTo>
                    <a:pt x="241676" y="389503"/>
                  </a:lnTo>
                  <a:lnTo>
                    <a:pt x="283057" y="374655"/>
                  </a:lnTo>
                  <a:lnTo>
                    <a:pt x="319560" y="351356"/>
                  </a:lnTo>
                  <a:lnTo>
                    <a:pt x="350004" y="320792"/>
                  </a:lnTo>
                  <a:lnTo>
                    <a:pt x="373211" y="284148"/>
                  </a:lnTo>
                  <a:lnTo>
                    <a:pt x="388000" y="242608"/>
                  </a:lnTo>
                  <a:lnTo>
                    <a:pt x="393191" y="197357"/>
                  </a:lnTo>
                  <a:lnTo>
                    <a:pt x="388000" y="152115"/>
                  </a:lnTo>
                  <a:lnTo>
                    <a:pt x="373211" y="110578"/>
                  </a:lnTo>
                  <a:lnTo>
                    <a:pt x="350004" y="73933"/>
                  </a:lnTo>
                  <a:lnTo>
                    <a:pt x="319560" y="43367"/>
                  </a:lnTo>
                  <a:lnTo>
                    <a:pt x="283057" y="20065"/>
                  </a:lnTo>
                  <a:lnTo>
                    <a:pt x="241676" y="5214"/>
                  </a:lnTo>
                  <a:lnTo>
                    <a:pt x="196595" y="0"/>
                  </a:lnTo>
                  <a:close/>
                </a:path>
              </a:pathLst>
            </a:custGeom>
            <a:solidFill>
              <a:srgbClr val="46B5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4276725" y="510031"/>
            <a:ext cx="4714875" cy="4883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R="5080" algn="r">
              <a:lnSpc>
                <a:spcPts val="1825"/>
              </a:lnSpc>
              <a:spcBef>
                <a:spcPts val="95"/>
              </a:spcBef>
            </a:pP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CERTIFIED</a:t>
            </a:r>
            <a:endParaRPr sz="1600">
              <a:latin typeface="Tahoma"/>
              <a:cs typeface="Tahoma"/>
            </a:endParaRPr>
          </a:p>
          <a:p>
            <a:pPr marR="5080" algn="r">
              <a:lnSpc>
                <a:spcPts val="1825"/>
              </a:lnSpc>
            </a:pPr>
            <a:r>
              <a:rPr sz="1600" spc="60" dirty="0">
                <a:solidFill>
                  <a:srgbClr val="087150"/>
                </a:solidFill>
                <a:latin typeface="Tahoma"/>
                <a:cs typeface="Tahoma"/>
              </a:rPr>
              <a:t>KEY</a:t>
            </a:r>
            <a:r>
              <a:rPr sz="1600" spc="-105" dirty="0">
                <a:solidFill>
                  <a:srgbClr val="087150"/>
                </a:solidFill>
                <a:latin typeface="Tahoma"/>
                <a:cs typeface="Tahoma"/>
              </a:rPr>
              <a:t> </a:t>
            </a:r>
            <a:r>
              <a:rPr sz="1600" spc="80" dirty="0">
                <a:solidFill>
                  <a:srgbClr val="087150"/>
                </a:solidFill>
                <a:latin typeface="Tahoma"/>
                <a:cs typeface="Tahoma"/>
              </a:rPr>
              <a:t>PERFORMANCE</a:t>
            </a:r>
            <a:r>
              <a:rPr sz="1600" spc="-80" dirty="0">
                <a:solidFill>
                  <a:srgbClr val="087150"/>
                </a:solidFill>
                <a:latin typeface="Tahoma"/>
                <a:cs typeface="Tahoma"/>
              </a:rPr>
              <a:t> </a:t>
            </a:r>
            <a:r>
              <a:rPr sz="1600" spc="10" dirty="0">
                <a:solidFill>
                  <a:srgbClr val="087150"/>
                </a:solidFill>
                <a:latin typeface="Tahoma"/>
                <a:cs typeface="Tahoma"/>
              </a:rPr>
              <a:t>INDICATORS</a:t>
            </a:r>
            <a:r>
              <a:rPr sz="1600" spc="-114" dirty="0">
                <a:solidFill>
                  <a:srgbClr val="087150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087150"/>
                </a:solidFill>
                <a:latin typeface="Tahoma"/>
                <a:cs typeface="Tahoma"/>
              </a:rPr>
              <a:t>PROFESSIONAL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974719" y="5952235"/>
            <a:ext cx="1068070" cy="451484"/>
          </a:xfrm>
          <a:prstGeom prst="rect">
            <a:avLst/>
          </a:prstGeom>
        </p:spPr>
        <p:txBody>
          <a:bodyPr vert="horz" wrap="square" lIns="0" tIns="20955" rIns="0" bIns="0" rtlCol="0">
            <a:spAutoFit/>
          </a:bodyPr>
          <a:lstStyle/>
          <a:p>
            <a:pPr marL="196850" marR="5080" indent="-184785">
              <a:lnSpc>
                <a:spcPts val="1670"/>
              </a:lnSpc>
              <a:spcBef>
                <a:spcPts val="165"/>
              </a:spcBef>
            </a:pPr>
            <a:r>
              <a:rPr sz="1400" dirty="0">
                <a:solidFill>
                  <a:srgbClr val="464646"/>
                </a:solidFill>
                <a:latin typeface="Tahoma"/>
                <a:cs typeface="Tahoma"/>
              </a:rPr>
              <a:t>Guidance</a:t>
            </a:r>
            <a:r>
              <a:rPr sz="1400" spc="-210" dirty="0">
                <a:solidFill>
                  <a:srgbClr val="464646"/>
                </a:solidFill>
                <a:latin typeface="Tahoma"/>
                <a:cs typeface="Tahoma"/>
              </a:rPr>
              <a:t> </a:t>
            </a:r>
            <a:r>
              <a:rPr sz="1400" spc="-25" dirty="0">
                <a:solidFill>
                  <a:srgbClr val="464646"/>
                </a:solidFill>
                <a:latin typeface="Tahoma"/>
                <a:cs typeface="Tahoma"/>
              </a:rPr>
              <a:t>and </a:t>
            </a:r>
            <a:r>
              <a:rPr sz="1400" spc="-10" dirty="0">
                <a:solidFill>
                  <a:srgbClr val="464646"/>
                </a:solidFill>
                <a:latin typeface="Tahoma"/>
                <a:cs typeface="Tahoma"/>
              </a:rPr>
              <a:t>schedule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413510" y="5952235"/>
            <a:ext cx="904875" cy="451484"/>
          </a:xfrm>
          <a:prstGeom prst="rect">
            <a:avLst/>
          </a:prstGeom>
        </p:spPr>
        <p:txBody>
          <a:bodyPr vert="horz" wrap="square" lIns="0" tIns="20955" rIns="0" bIns="0" rtlCol="0">
            <a:spAutoFit/>
          </a:bodyPr>
          <a:lstStyle/>
          <a:p>
            <a:pPr marL="12700" marR="5080" indent="193040">
              <a:lnSpc>
                <a:spcPts val="1670"/>
              </a:lnSpc>
              <a:spcBef>
                <a:spcPts val="165"/>
              </a:spcBef>
            </a:pPr>
            <a:r>
              <a:rPr sz="1400" spc="-10" dirty="0">
                <a:solidFill>
                  <a:srgbClr val="464646"/>
                </a:solidFill>
                <a:latin typeface="Tahoma"/>
                <a:cs typeface="Tahoma"/>
              </a:rPr>
              <a:t>Needs </a:t>
            </a:r>
            <a:r>
              <a:rPr sz="1400" spc="-30" dirty="0">
                <a:solidFill>
                  <a:srgbClr val="464646"/>
                </a:solidFill>
                <a:latin typeface="Tahoma"/>
                <a:cs typeface="Tahoma"/>
              </a:rPr>
              <a:t>assessment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596642" y="5952235"/>
            <a:ext cx="1172845" cy="451484"/>
          </a:xfrm>
          <a:prstGeom prst="rect">
            <a:avLst/>
          </a:prstGeom>
        </p:spPr>
        <p:txBody>
          <a:bodyPr vert="horz" wrap="square" lIns="0" tIns="20955" rIns="0" bIns="0" rtlCol="0">
            <a:spAutoFit/>
          </a:bodyPr>
          <a:lstStyle/>
          <a:p>
            <a:pPr marL="12700" marR="5080" indent="152400">
              <a:lnSpc>
                <a:spcPts val="1670"/>
              </a:lnSpc>
              <a:spcBef>
                <a:spcPts val="165"/>
              </a:spcBef>
            </a:pPr>
            <a:r>
              <a:rPr sz="1400" dirty="0">
                <a:solidFill>
                  <a:srgbClr val="464646"/>
                </a:solidFill>
                <a:latin typeface="Tahoma"/>
                <a:cs typeface="Tahoma"/>
              </a:rPr>
              <a:t>Pre-</a:t>
            </a:r>
            <a:r>
              <a:rPr sz="1400" spc="-10" dirty="0">
                <a:solidFill>
                  <a:srgbClr val="464646"/>
                </a:solidFill>
                <a:latin typeface="Tahoma"/>
                <a:cs typeface="Tahoma"/>
              </a:rPr>
              <a:t>course </a:t>
            </a:r>
            <a:r>
              <a:rPr sz="1400" spc="-20" dirty="0">
                <a:solidFill>
                  <a:srgbClr val="464646"/>
                </a:solidFill>
                <a:latin typeface="Tahoma"/>
                <a:cs typeface="Tahoma"/>
              </a:rPr>
              <a:t>evaluation</a:t>
            </a:r>
            <a:r>
              <a:rPr sz="1400" spc="-120" dirty="0">
                <a:solidFill>
                  <a:srgbClr val="464646"/>
                </a:solidFill>
                <a:latin typeface="Tahoma"/>
                <a:cs typeface="Tahoma"/>
              </a:rPr>
              <a:t> </a:t>
            </a:r>
            <a:r>
              <a:rPr sz="1400" spc="-20" dirty="0">
                <a:solidFill>
                  <a:srgbClr val="464646"/>
                </a:solidFill>
                <a:latin typeface="Tahoma"/>
                <a:cs typeface="Tahoma"/>
              </a:rPr>
              <a:t>quiz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358129" y="5952235"/>
            <a:ext cx="977265" cy="451484"/>
          </a:xfrm>
          <a:prstGeom prst="rect">
            <a:avLst/>
          </a:prstGeom>
        </p:spPr>
        <p:txBody>
          <a:bodyPr vert="horz" wrap="square" lIns="0" tIns="20955" rIns="0" bIns="0" rtlCol="0">
            <a:spAutoFit/>
          </a:bodyPr>
          <a:lstStyle/>
          <a:p>
            <a:pPr marL="12700" marR="5080" indent="219710">
              <a:lnSpc>
                <a:spcPts val="1670"/>
              </a:lnSpc>
              <a:spcBef>
                <a:spcPts val="165"/>
              </a:spcBef>
            </a:pPr>
            <a:r>
              <a:rPr sz="1400" spc="-10" dirty="0">
                <a:solidFill>
                  <a:srgbClr val="464646"/>
                </a:solidFill>
                <a:latin typeface="Tahoma"/>
                <a:cs typeface="Tahoma"/>
              </a:rPr>
              <a:t>Forum introduction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644131" y="5992164"/>
            <a:ext cx="101155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solidFill>
                  <a:srgbClr val="464646"/>
                </a:solidFill>
                <a:latin typeface="Tahoma"/>
                <a:cs typeface="Tahoma"/>
              </a:rPr>
              <a:t>Expectations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841754" y="5483453"/>
            <a:ext cx="9144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310" dirty="0">
                <a:solidFill>
                  <a:srgbClr val="FFFFFF"/>
                </a:solidFill>
                <a:latin typeface="Century Gothic"/>
                <a:cs typeface="Century Gothic"/>
              </a:rPr>
              <a:t>1</a:t>
            </a:r>
            <a:endParaRPr sz="1400">
              <a:latin typeface="Century Gothic"/>
              <a:cs typeface="Century Gothic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3015995" y="5433059"/>
            <a:ext cx="393700" cy="393700"/>
          </a:xfrm>
          <a:custGeom>
            <a:avLst/>
            <a:gdLst/>
            <a:ahLst/>
            <a:cxnLst/>
            <a:rect l="l" t="t" r="r" b="b"/>
            <a:pathLst>
              <a:path w="393700" h="393700">
                <a:moveTo>
                  <a:pt x="196596" y="0"/>
                </a:moveTo>
                <a:lnTo>
                  <a:pt x="151515" y="5191"/>
                </a:lnTo>
                <a:lnTo>
                  <a:pt x="110134" y="19980"/>
                </a:lnTo>
                <a:lnTo>
                  <a:pt x="73631" y="43187"/>
                </a:lnTo>
                <a:lnTo>
                  <a:pt x="43187" y="73631"/>
                </a:lnTo>
                <a:lnTo>
                  <a:pt x="19980" y="110134"/>
                </a:lnTo>
                <a:lnTo>
                  <a:pt x="5191" y="151515"/>
                </a:lnTo>
                <a:lnTo>
                  <a:pt x="0" y="196595"/>
                </a:lnTo>
                <a:lnTo>
                  <a:pt x="5191" y="241672"/>
                </a:lnTo>
                <a:lnTo>
                  <a:pt x="19980" y="283051"/>
                </a:lnTo>
                <a:lnTo>
                  <a:pt x="43187" y="319554"/>
                </a:lnTo>
                <a:lnTo>
                  <a:pt x="73631" y="350000"/>
                </a:lnTo>
                <a:lnTo>
                  <a:pt x="110134" y="373208"/>
                </a:lnTo>
                <a:lnTo>
                  <a:pt x="151515" y="387999"/>
                </a:lnTo>
                <a:lnTo>
                  <a:pt x="196596" y="393191"/>
                </a:lnTo>
                <a:lnTo>
                  <a:pt x="241676" y="387999"/>
                </a:lnTo>
                <a:lnTo>
                  <a:pt x="283057" y="373208"/>
                </a:lnTo>
                <a:lnTo>
                  <a:pt x="319560" y="350000"/>
                </a:lnTo>
                <a:lnTo>
                  <a:pt x="350004" y="319554"/>
                </a:lnTo>
                <a:lnTo>
                  <a:pt x="373211" y="283051"/>
                </a:lnTo>
                <a:lnTo>
                  <a:pt x="388000" y="241672"/>
                </a:lnTo>
                <a:lnTo>
                  <a:pt x="393192" y="196595"/>
                </a:lnTo>
                <a:lnTo>
                  <a:pt x="388000" y="151515"/>
                </a:lnTo>
                <a:lnTo>
                  <a:pt x="373211" y="110134"/>
                </a:lnTo>
                <a:lnTo>
                  <a:pt x="350004" y="73631"/>
                </a:lnTo>
                <a:lnTo>
                  <a:pt x="319560" y="43187"/>
                </a:lnTo>
                <a:lnTo>
                  <a:pt x="283057" y="19980"/>
                </a:lnTo>
                <a:lnTo>
                  <a:pt x="241676" y="5191"/>
                </a:lnTo>
                <a:lnTo>
                  <a:pt x="196596" y="0"/>
                </a:lnTo>
                <a:close/>
              </a:path>
            </a:pathLst>
          </a:custGeom>
          <a:solidFill>
            <a:srgbClr val="46B5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3149345" y="5502655"/>
            <a:ext cx="12827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0" dirty="0">
                <a:solidFill>
                  <a:srgbClr val="FFFFFF"/>
                </a:solidFill>
                <a:latin typeface="Century Gothic"/>
                <a:cs typeface="Century Gothic"/>
              </a:rPr>
              <a:t>2</a:t>
            </a:r>
            <a:endParaRPr sz="1400">
              <a:latin typeface="Century Gothic"/>
              <a:cs typeface="Century Gothic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4341876" y="5433059"/>
            <a:ext cx="393700" cy="393700"/>
          </a:xfrm>
          <a:custGeom>
            <a:avLst/>
            <a:gdLst/>
            <a:ahLst/>
            <a:cxnLst/>
            <a:rect l="l" t="t" r="r" b="b"/>
            <a:pathLst>
              <a:path w="393700" h="393700">
                <a:moveTo>
                  <a:pt x="196596" y="0"/>
                </a:moveTo>
                <a:lnTo>
                  <a:pt x="151515" y="5191"/>
                </a:lnTo>
                <a:lnTo>
                  <a:pt x="110134" y="19980"/>
                </a:lnTo>
                <a:lnTo>
                  <a:pt x="73631" y="43187"/>
                </a:lnTo>
                <a:lnTo>
                  <a:pt x="43187" y="73631"/>
                </a:lnTo>
                <a:lnTo>
                  <a:pt x="19980" y="110134"/>
                </a:lnTo>
                <a:lnTo>
                  <a:pt x="5191" y="151515"/>
                </a:lnTo>
                <a:lnTo>
                  <a:pt x="0" y="196595"/>
                </a:lnTo>
                <a:lnTo>
                  <a:pt x="5191" y="241672"/>
                </a:lnTo>
                <a:lnTo>
                  <a:pt x="19980" y="283051"/>
                </a:lnTo>
                <a:lnTo>
                  <a:pt x="43187" y="319554"/>
                </a:lnTo>
                <a:lnTo>
                  <a:pt x="73631" y="350000"/>
                </a:lnTo>
                <a:lnTo>
                  <a:pt x="110134" y="373208"/>
                </a:lnTo>
                <a:lnTo>
                  <a:pt x="151515" y="387999"/>
                </a:lnTo>
                <a:lnTo>
                  <a:pt x="196596" y="393191"/>
                </a:lnTo>
                <a:lnTo>
                  <a:pt x="241676" y="387999"/>
                </a:lnTo>
                <a:lnTo>
                  <a:pt x="283057" y="373208"/>
                </a:lnTo>
                <a:lnTo>
                  <a:pt x="319560" y="350000"/>
                </a:lnTo>
                <a:lnTo>
                  <a:pt x="350004" y="319554"/>
                </a:lnTo>
                <a:lnTo>
                  <a:pt x="373211" y="283051"/>
                </a:lnTo>
                <a:lnTo>
                  <a:pt x="388000" y="241672"/>
                </a:lnTo>
                <a:lnTo>
                  <a:pt x="393191" y="196595"/>
                </a:lnTo>
                <a:lnTo>
                  <a:pt x="388000" y="151515"/>
                </a:lnTo>
                <a:lnTo>
                  <a:pt x="373211" y="110134"/>
                </a:lnTo>
                <a:lnTo>
                  <a:pt x="350004" y="73631"/>
                </a:lnTo>
                <a:lnTo>
                  <a:pt x="319560" y="43187"/>
                </a:lnTo>
                <a:lnTo>
                  <a:pt x="283057" y="19980"/>
                </a:lnTo>
                <a:lnTo>
                  <a:pt x="241676" y="5191"/>
                </a:lnTo>
                <a:lnTo>
                  <a:pt x="196596" y="0"/>
                </a:lnTo>
                <a:close/>
              </a:path>
            </a:pathLst>
          </a:custGeom>
          <a:solidFill>
            <a:srgbClr val="46B5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4475226" y="5502655"/>
            <a:ext cx="12763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0" dirty="0">
                <a:solidFill>
                  <a:srgbClr val="FFFFFF"/>
                </a:solidFill>
                <a:latin typeface="Century Gothic"/>
                <a:cs typeface="Century Gothic"/>
              </a:rPr>
              <a:t>3</a:t>
            </a:r>
            <a:endParaRPr sz="1400">
              <a:latin typeface="Century Gothic"/>
              <a:cs typeface="Century Gothic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5667755" y="5413247"/>
            <a:ext cx="393700" cy="394970"/>
          </a:xfrm>
          <a:custGeom>
            <a:avLst/>
            <a:gdLst/>
            <a:ahLst/>
            <a:cxnLst/>
            <a:rect l="l" t="t" r="r" b="b"/>
            <a:pathLst>
              <a:path w="393700" h="394970">
                <a:moveTo>
                  <a:pt x="196596" y="0"/>
                </a:moveTo>
                <a:lnTo>
                  <a:pt x="151515" y="5214"/>
                </a:lnTo>
                <a:lnTo>
                  <a:pt x="110134" y="20065"/>
                </a:lnTo>
                <a:lnTo>
                  <a:pt x="73631" y="43367"/>
                </a:lnTo>
                <a:lnTo>
                  <a:pt x="43187" y="73933"/>
                </a:lnTo>
                <a:lnTo>
                  <a:pt x="19980" y="110578"/>
                </a:lnTo>
                <a:lnTo>
                  <a:pt x="5191" y="152115"/>
                </a:lnTo>
                <a:lnTo>
                  <a:pt x="0" y="197357"/>
                </a:lnTo>
                <a:lnTo>
                  <a:pt x="5191" y="242608"/>
                </a:lnTo>
                <a:lnTo>
                  <a:pt x="19980" y="284148"/>
                </a:lnTo>
                <a:lnTo>
                  <a:pt x="43187" y="320792"/>
                </a:lnTo>
                <a:lnTo>
                  <a:pt x="73631" y="351356"/>
                </a:lnTo>
                <a:lnTo>
                  <a:pt x="110134" y="374655"/>
                </a:lnTo>
                <a:lnTo>
                  <a:pt x="151515" y="389503"/>
                </a:lnTo>
                <a:lnTo>
                  <a:pt x="196596" y="394715"/>
                </a:lnTo>
                <a:lnTo>
                  <a:pt x="241676" y="389503"/>
                </a:lnTo>
                <a:lnTo>
                  <a:pt x="283057" y="374655"/>
                </a:lnTo>
                <a:lnTo>
                  <a:pt x="319560" y="351356"/>
                </a:lnTo>
                <a:lnTo>
                  <a:pt x="350004" y="320792"/>
                </a:lnTo>
                <a:lnTo>
                  <a:pt x="373211" y="284148"/>
                </a:lnTo>
                <a:lnTo>
                  <a:pt x="388000" y="242608"/>
                </a:lnTo>
                <a:lnTo>
                  <a:pt x="393192" y="197357"/>
                </a:lnTo>
                <a:lnTo>
                  <a:pt x="388000" y="152115"/>
                </a:lnTo>
                <a:lnTo>
                  <a:pt x="373211" y="110578"/>
                </a:lnTo>
                <a:lnTo>
                  <a:pt x="350004" y="73933"/>
                </a:lnTo>
                <a:lnTo>
                  <a:pt x="319560" y="43367"/>
                </a:lnTo>
                <a:lnTo>
                  <a:pt x="283057" y="20065"/>
                </a:lnTo>
                <a:lnTo>
                  <a:pt x="241676" y="5214"/>
                </a:lnTo>
                <a:lnTo>
                  <a:pt x="196596" y="0"/>
                </a:lnTo>
                <a:close/>
              </a:path>
            </a:pathLst>
          </a:custGeom>
          <a:solidFill>
            <a:srgbClr val="46B5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5792470" y="5483453"/>
            <a:ext cx="14478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110" dirty="0">
                <a:solidFill>
                  <a:srgbClr val="FFFFFF"/>
                </a:solidFill>
                <a:latin typeface="Century Gothic"/>
                <a:cs typeface="Century Gothic"/>
              </a:rPr>
              <a:t>4</a:t>
            </a:r>
            <a:endParaRPr sz="1400">
              <a:latin typeface="Century Gothic"/>
              <a:cs typeface="Century Gothic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6926580" y="5373623"/>
            <a:ext cx="394970" cy="393700"/>
          </a:xfrm>
          <a:custGeom>
            <a:avLst/>
            <a:gdLst/>
            <a:ahLst/>
            <a:cxnLst/>
            <a:rect l="l" t="t" r="r" b="b"/>
            <a:pathLst>
              <a:path w="394970" h="393700">
                <a:moveTo>
                  <a:pt x="197358" y="0"/>
                </a:moveTo>
                <a:lnTo>
                  <a:pt x="152115" y="5191"/>
                </a:lnTo>
                <a:lnTo>
                  <a:pt x="110578" y="19980"/>
                </a:lnTo>
                <a:lnTo>
                  <a:pt x="73933" y="43187"/>
                </a:lnTo>
                <a:lnTo>
                  <a:pt x="43367" y="73631"/>
                </a:lnTo>
                <a:lnTo>
                  <a:pt x="20065" y="110134"/>
                </a:lnTo>
                <a:lnTo>
                  <a:pt x="5214" y="151515"/>
                </a:lnTo>
                <a:lnTo>
                  <a:pt x="0" y="196595"/>
                </a:lnTo>
                <a:lnTo>
                  <a:pt x="5214" y="241672"/>
                </a:lnTo>
                <a:lnTo>
                  <a:pt x="20065" y="283051"/>
                </a:lnTo>
                <a:lnTo>
                  <a:pt x="43367" y="319554"/>
                </a:lnTo>
                <a:lnTo>
                  <a:pt x="73933" y="350000"/>
                </a:lnTo>
                <a:lnTo>
                  <a:pt x="110578" y="373208"/>
                </a:lnTo>
                <a:lnTo>
                  <a:pt x="152115" y="387999"/>
                </a:lnTo>
                <a:lnTo>
                  <a:pt x="197358" y="393191"/>
                </a:lnTo>
                <a:lnTo>
                  <a:pt x="242600" y="387999"/>
                </a:lnTo>
                <a:lnTo>
                  <a:pt x="284137" y="373208"/>
                </a:lnTo>
                <a:lnTo>
                  <a:pt x="320782" y="350000"/>
                </a:lnTo>
                <a:lnTo>
                  <a:pt x="351348" y="319554"/>
                </a:lnTo>
                <a:lnTo>
                  <a:pt x="374650" y="283051"/>
                </a:lnTo>
                <a:lnTo>
                  <a:pt x="389501" y="241672"/>
                </a:lnTo>
                <a:lnTo>
                  <a:pt x="394716" y="196595"/>
                </a:lnTo>
                <a:lnTo>
                  <a:pt x="389501" y="151515"/>
                </a:lnTo>
                <a:lnTo>
                  <a:pt x="374650" y="110134"/>
                </a:lnTo>
                <a:lnTo>
                  <a:pt x="351348" y="73631"/>
                </a:lnTo>
                <a:lnTo>
                  <a:pt x="320782" y="43187"/>
                </a:lnTo>
                <a:lnTo>
                  <a:pt x="284137" y="19980"/>
                </a:lnTo>
                <a:lnTo>
                  <a:pt x="242600" y="5191"/>
                </a:lnTo>
                <a:lnTo>
                  <a:pt x="197358" y="0"/>
                </a:lnTo>
                <a:close/>
              </a:path>
            </a:pathLst>
          </a:custGeom>
          <a:solidFill>
            <a:srgbClr val="46B5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7061454" y="5443220"/>
            <a:ext cx="12827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0" dirty="0">
                <a:solidFill>
                  <a:srgbClr val="FFFFFF"/>
                </a:solidFill>
                <a:latin typeface="Century Gothic"/>
                <a:cs typeface="Century Gothic"/>
              </a:rPr>
              <a:t>5</a:t>
            </a:r>
            <a:endParaRPr sz="1400">
              <a:latin typeface="Century Gothic"/>
              <a:cs typeface="Century Gothic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779270" y="4726396"/>
            <a:ext cx="2532380" cy="580390"/>
          </a:xfrm>
          <a:prstGeom prst="rect">
            <a:avLst/>
          </a:prstGeom>
        </p:spPr>
        <p:txBody>
          <a:bodyPr vert="horz" wrap="square" lIns="0" tIns="984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75"/>
              </a:spcBef>
            </a:pPr>
            <a:r>
              <a:rPr sz="1400" spc="145" dirty="0">
                <a:solidFill>
                  <a:srgbClr val="0A976C"/>
                </a:solidFill>
                <a:latin typeface="Century Gothic"/>
                <a:cs typeface="Century Gothic"/>
              </a:rPr>
              <a:t>PRE-</a:t>
            </a:r>
            <a:r>
              <a:rPr sz="1400" spc="80" dirty="0">
                <a:solidFill>
                  <a:srgbClr val="0A976C"/>
                </a:solidFill>
                <a:latin typeface="Century Gothic"/>
                <a:cs typeface="Century Gothic"/>
              </a:rPr>
              <a:t>COURSE</a:t>
            </a:r>
            <a:endParaRPr sz="1400">
              <a:latin typeface="Century Gothic"/>
              <a:cs typeface="Century Gothic"/>
            </a:endParaRPr>
          </a:p>
          <a:p>
            <a:pPr marL="12700">
              <a:lnSpc>
                <a:spcPct val="100000"/>
              </a:lnSpc>
              <a:spcBef>
                <a:spcPts val="570"/>
              </a:spcBef>
            </a:pPr>
            <a:r>
              <a:rPr sz="1200" i="1" spc="-130" dirty="0">
                <a:solidFill>
                  <a:srgbClr val="5F5F5F"/>
                </a:solidFill>
                <a:latin typeface="Lucida Sans"/>
                <a:cs typeface="Lucida Sans"/>
              </a:rPr>
              <a:t>Recommended</a:t>
            </a:r>
            <a:r>
              <a:rPr sz="1200" i="1" spc="-140" dirty="0">
                <a:solidFill>
                  <a:srgbClr val="5F5F5F"/>
                </a:solidFill>
                <a:latin typeface="Lucida Sans"/>
                <a:cs typeface="Lucida Sans"/>
              </a:rPr>
              <a:t> </a:t>
            </a:r>
            <a:r>
              <a:rPr sz="1200" i="1" spc="-75" dirty="0">
                <a:solidFill>
                  <a:srgbClr val="5F5F5F"/>
                </a:solidFill>
                <a:latin typeface="Lucida Sans"/>
                <a:cs typeface="Lucida Sans"/>
              </a:rPr>
              <a:t>1 </a:t>
            </a:r>
            <a:r>
              <a:rPr sz="1200" i="1" spc="-125" dirty="0">
                <a:solidFill>
                  <a:srgbClr val="5F5F5F"/>
                </a:solidFill>
                <a:latin typeface="Lucida Sans"/>
                <a:cs typeface="Lucida Sans"/>
              </a:rPr>
              <a:t>week</a:t>
            </a:r>
            <a:r>
              <a:rPr sz="1200" i="1" spc="-130" dirty="0">
                <a:solidFill>
                  <a:srgbClr val="5F5F5F"/>
                </a:solidFill>
                <a:latin typeface="Lucida Sans"/>
                <a:cs typeface="Lucida Sans"/>
              </a:rPr>
              <a:t> </a:t>
            </a:r>
            <a:r>
              <a:rPr sz="1200" i="1" spc="-120" dirty="0">
                <a:solidFill>
                  <a:srgbClr val="5F5F5F"/>
                </a:solidFill>
                <a:latin typeface="Lucida Sans"/>
                <a:cs typeface="Lucida Sans"/>
              </a:rPr>
              <a:t>before</a:t>
            </a:r>
            <a:r>
              <a:rPr sz="1200" i="1" spc="-140" dirty="0">
                <a:solidFill>
                  <a:srgbClr val="5F5F5F"/>
                </a:solidFill>
                <a:latin typeface="Lucida Sans"/>
                <a:cs typeface="Lucida Sans"/>
              </a:rPr>
              <a:t> </a:t>
            </a:r>
            <a:r>
              <a:rPr sz="1200" i="1" spc="-95" dirty="0">
                <a:solidFill>
                  <a:srgbClr val="5F5F5F"/>
                </a:solidFill>
                <a:latin typeface="Lucida Sans"/>
                <a:cs typeface="Lucida Sans"/>
              </a:rPr>
              <a:t>core-</a:t>
            </a:r>
            <a:r>
              <a:rPr sz="1200" i="1" spc="-90" dirty="0">
                <a:solidFill>
                  <a:srgbClr val="5F5F5F"/>
                </a:solidFill>
                <a:latin typeface="Lucida Sans"/>
                <a:cs typeface="Lucida Sans"/>
              </a:rPr>
              <a:t>course</a:t>
            </a:r>
            <a:endParaRPr sz="1200">
              <a:latin typeface="Lucida Sans"/>
              <a:cs typeface="Lucida Sans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7804531" y="3502914"/>
            <a:ext cx="806450" cy="4527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1400" spc="-10" dirty="0">
                <a:solidFill>
                  <a:srgbClr val="0A976C"/>
                </a:solidFill>
                <a:latin typeface="Century Gothic"/>
                <a:cs typeface="Century Gothic"/>
              </a:rPr>
              <a:t>CORE- </a:t>
            </a:r>
            <a:r>
              <a:rPr sz="1400" spc="80" dirty="0">
                <a:solidFill>
                  <a:srgbClr val="0A976C"/>
                </a:solidFill>
                <a:latin typeface="Century Gothic"/>
                <a:cs typeface="Century Gothic"/>
              </a:rPr>
              <a:t>COURSE</a:t>
            </a:r>
            <a:endParaRPr sz="1400">
              <a:latin typeface="Century Gothic"/>
              <a:cs typeface="Century Gothic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6679692" y="4017264"/>
            <a:ext cx="393700" cy="393700"/>
          </a:xfrm>
          <a:custGeom>
            <a:avLst/>
            <a:gdLst/>
            <a:ahLst/>
            <a:cxnLst/>
            <a:rect l="l" t="t" r="r" b="b"/>
            <a:pathLst>
              <a:path w="393700" h="393700">
                <a:moveTo>
                  <a:pt x="196596" y="0"/>
                </a:moveTo>
                <a:lnTo>
                  <a:pt x="151515" y="5191"/>
                </a:lnTo>
                <a:lnTo>
                  <a:pt x="110134" y="19980"/>
                </a:lnTo>
                <a:lnTo>
                  <a:pt x="73631" y="43187"/>
                </a:lnTo>
                <a:lnTo>
                  <a:pt x="43187" y="73631"/>
                </a:lnTo>
                <a:lnTo>
                  <a:pt x="19980" y="110134"/>
                </a:lnTo>
                <a:lnTo>
                  <a:pt x="5191" y="151515"/>
                </a:lnTo>
                <a:lnTo>
                  <a:pt x="0" y="196596"/>
                </a:lnTo>
                <a:lnTo>
                  <a:pt x="5191" y="241676"/>
                </a:lnTo>
                <a:lnTo>
                  <a:pt x="19980" y="283057"/>
                </a:lnTo>
                <a:lnTo>
                  <a:pt x="43187" y="319560"/>
                </a:lnTo>
                <a:lnTo>
                  <a:pt x="73631" y="350004"/>
                </a:lnTo>
                <a:lnTo>
                  <a:pt x="110134" y="373211"/>
                </a:lnTo>
                <a:lnTo>
                  <a:pt x="151515" y="388000"/>
                </a:lnTo>
                <a:lnTo>
                  <a:pt x="196596" y="393192"/>
                </a:lnTo>
                <a:lnTo>
                  <a:pt x="241676" y="388000"/>
                </a:lnTo>
                <a:lnTo>
                  <a:pt x="283057" y="373211"/>
                </a:lnTo>
                <a:lnTo>
                  <a:pt x="319560" y="350004"/>
                </a:lnTo>
                <a:lnTo>
                  <a:pt x="350004" y="319560"/>
                </a:lnTo>
                <a:lnTo>
                  <a:pt x="373211" y="283057"/>
                </a:lnTo>
                <a:lnTo>
                  <a:pt x="388000" y="241676"/>
                </a:lnTo>
                <a:lnTo>
                  <a:pt x="393191" y="196596"/>
                </a:lnTo>
                <a:lnTo>
                  <a:pt x="388000" y="151515"/>
                </a:lnTo>
                <a:lnTo>
                  <a:pt x="373211" y="110134"/>
                </a:lnTo>
                <a:lnTo>
                  <a:pt x="350004" y="73631"/>
                </a:lnTo>
                <a:lnTo>
                  <a:pt x="319560" y="43187"/>
                </a:lnTo>
                <a:lnTo>
                  <a:pt x="283057" y="19980"/>
                </a:lnTo>
                <a:lnTo>
                  <a:pt x="241676" y="5191"/>
                </a:lnTo>
                <a:lnTo>
                  <a:pt x="196596" y="0"/>
                </a:lnTo>
                <a:close/>
              </a:path>
            </a:pathLst>
          </a:custGeom>
          <a:solidFill>
            <a:srgbClr val="0871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6313423" y="3509009"/>
            <a:ext cx="1209040" cy="816610"/>
          </a:xfrm>
          <a:prstGeom prst="rect">
            <a:avLst/>
          </a:prstGeom>
        </p:spPr>
        <p:txBody>
          <a:bodyPr vert="horz" wrap="square" lIns="0" tIns="20955" rIns="0" bIns="0" rtlCol="0">
            <a:spAutoFit/>
          </a:bodyPr>
          <a:lstStyle/>
          <a:p>
            <a:pPr marL="12700" marR="5080" indent="2540">
              <a:lnSpc>
                <a:spcPts val="1670"/>
              </a:lnSpc>
              <a:spcBef>
                <a:spcPts val="165"/>
              </a:spcBef>
            </a:pPr>
            <a:r>
              <a:rPr sz="1400" dirty="0">
                <a:solidFill>
                  <a:srgbClr val="464646"/>
                </a:solidFill>
                <a:latin typeface="Tahoma"/>
                <a:cs typeface="Tahoma"/>
              </a:rPr>
              <a:t>Participation</a:t>
            </a:r>
            <a:r>
              <a:rPr sz="1400" spc="-145" dirty="0">
                <a:solidFill>
                  <a:srgbClr val="464646"/>
                </a:solidFill>
                <a:latin typeface="Tahoma"/>
                <a:cs typeface="Tahoma"/>
              </a:rPr>
              <a:t> </a:t>
            </a:r>
            <a:r>
              <a:rPr sz="1400" spc="-25" dirty="0">
                <a:solidFill>
                  <a:srgbClr val="464646"/>
                </a:solidFill>
                <a:latin typeface="Tahoma"/>
                <a:cs typeface="Tahoma"/>
              </a:rPr>
              <a:t>to </a:t>
            </a:r>
            <a:r>
              <a:rPr sz="1400" spc="-10" dirty="0">
                <a:solidFill>
                  <a:srgbClr val="464646"/>
                </a:solidFill>
                <a:latin typeface="Tahoma"/>
                <a:cs typeface="Tahoma"/>
              </a:rPr>
              <a:t>course</a:t>
            </a:r>
            <a:r>
              <a:rPr sz="1400" spc="-160" dirty="0">
                <a:solidFill>
                  <a:srgbClr val="464646"/>
                </a:solidFill>
                <a:latin typeface="Tahoma"/>
                <a:cs typeface="Tahoma"/>
              </a:rPr>
              <a:t> </a:t>
            </a:r>
            <a:r>
              <a:rPr sz="1400" spc="-20" dirty="0">
                <a:solidFill>
                  <a:srgbClr val="464646"/>
                </a:solidFill>
                <a:latin typeface="Tahoma"/>
                <a:cs typeface="Tahoma"/>
              </a:rPr>
              <a:t>sessions</a:t>
            </a:r>
            <a:endParaRPr sz="1400">
              <a:latin typeface="Tahoma"/>
              <a:cs typeface="Tahoma"/>
            </a:endParaRPr>
          </a:p>
          <a:p>
            <a:pPr marR="73660" algn="ctr">
              <a:lnSpc>
                <a:spcPct val="100000"/>
              </a:lnSpc>
              <a:spcBef>
                <a:spcPts val="1140"/>
              </a:spcBef>
            </a:pPr>
            <a:r>
              <a:rPr sz="1400" spc="10" dirty="0">
                <a:solidFill>
                  <a:srgbClr val="FFFFFF"/>
                </a:solidFill>
                <a:latin typeface="Century Gothic"/>
                <a:cs typeface="Century Gothic"/>
              </a:rPr>
              <a:t>7</a:t>
            </a:r>
            <a:endParaRPr sz="1400">
              <a:latin typeface="Century Gothic"/>
              <a:cs typeface="Century Gothic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7548498" y="4730877"/>
            <a:ext cx="1028700" cy="45148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675"/>
              </a:lnSpc>
              <a:spcBef>
                <a:spcPts val="100"/>
              </a:spcBef>
            </a:pPr>
            <a:r>
              <a:rPr sz="1400" dirty="0">
                <a:solidFill>
                  <a:srgbClr val="464646"/>
                </a:solidFill>
                <a:latin typeface="Tahoma"/>
                <a:cs typeface="Tahoma"/>
              </a:rPr>
              <a:t>Pre-</a:t>
            </a:r>
            <a:r>
              <a:rPr sz="1400" spc="-10" dirty="0">
                <a:solidFill>
                  <a:srgbClr val="464646"/>
                </a:solidFill>
                <a:latin typeface="Tahoma"/>
                <a:cs typeface="Tahoma"/>
              </a:rPr>
              <a:t>requisite</a:t>
            </a:r>
            <a:endParaRPr sz="1400">
              <a:latin typeface="Tahoma"/>
              <a:cs typeface="Tahoma"/>
            </a:endParaRPr>
          </a:p>
          <a:p>
            <a:pPr marL="12700">
              <a:lnSpc>
                <a:spcPts val="1675"/>
              </a:lnSpc>
            </a:pPr>
            <a:r>
              <a:rPr sz="1400" spc="-10" dirty="0">
                <a:solidFill>
                  <a:srgbClr val="464646"/>
                </a:solidFill>
                <a:latin typeface="Tahoma"/>
                <a:cs typeface="Tahoma"/>
              </a:rPr>
              <a:t>reading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7056119" y="4649723"/>
            <a:ext cx="393700" cy="393700"/>
          </a:xfrm>
          <a:custGeom>
            <a:avLst/>
            <a:gdLst/>
            <a:ahLst/>
            <a:cxnLst/>
            <a:rect l="l" t="t" r="r" b="b"/>
            <a:pathLst>
              <a:path w="393700" h="393700">
                <a:moveTo>
                  <a:pt x="196596" y="0"/>
                </a:moveTo>
                <a:lnTo>
                  <a:pt x="151515" y="5191"/>
                </a:lnTo>
                <a:lnTo>
                  <a:pt x="110134" y="19980"/>
                </a:lnTo>
                <a:lnTo>
                  <a:pt x="73631" y="43187"/>
                </a:lnTo>
                <a:lnTo>
                  <a:pt x="43187" y="73631"/>
                </a:lnTo>
                <a:lnTo>
                  <a:pt x="19980" y="110134"/>
                </a:lnTo>
                <a:lnTo>
                  <a:pt x="5191" y="151515"/>
                </a:lnTo>
                <a:lnTo>
                  <a:pt x="0" y="196595"/>
                </a:lnTo>
                <a:lnTo>
                  <a:pt x="5191" y="241676"/>
                </a:lnTo>
                <a:lnTo>
                  <a:pt x="19980" y="283057"/>
                </a:lnTo>
                <a:lnTo>
                  <a:pt x="43187" y="319560"/>
                </a:lnTo>
                <a:lnTo>
                  <a:pt x="73631" y="350004"/>
                </a:lnTo>
                <a:lnTo>
                  <a:pt x="110134" y="373211"/>
                </a:lnTo>
                <a:lnTo>
                  <a:pt x="151515" y="388000"/>
                </a:lnTo>
                <a:lnTo>
                  <a:pt x="196596" y="393192"/>
                </a:lnTo>
                <a:lnTo>
                  <a:pt x="241676" y="388000"/>
                </a:lnTo>
                <a:lnTo>
                  <a:pt x="283057" y="373211"/>
                </a:lnTo>
                <a:lnTo>
                  <a:pt x="319560" y="350004"/>
                </a:lnTo>
                <a:lnTo>
                  <a:pt x="350004" y="319560"/>
                </a:lnTo>
                <a:lnTo>
                  <a:pt x="373211" y="283057"/>
                </a:lnTo>
                <a:lnTo>
                  <a:pt x="388000" y="241676"/>
                </a:lnTo>
                <a:lnTo>
                  <a:pt x="393191" y="196595"/>
                </a:lnTo>
                <a:lnTo>
                  <a:pt x="388000" y="151515"/>
                </a:lnTo>
                <a:lnTo>
                  <a:pt x="373211" y="110134"/>
                </a:lnTo>
                <a:lnTo>
                  <a:pt x="350004" y="73631"/>
                </a:lnTo>
                <a:lnTo>
                  <a:pt x="319560" y="43187"/>
                </a:lnTo>
                <a:lnTo>
                  <a:pt x="283057" y="19980"/>
                </a:lnTo>
                <a:lnTo>
                  <a:pt x="241676" y="5191"/>
                </a:lnTo>
                <a:lnTo>
                  <a:pt x="196596" y="0"/>
                </a:lnTo>
                <a:close/>
              </a:path>
            </a:pathLst>
          </a:custGeom>
          <a:solidFill>
            <a:srgbClr val="46B5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7185786" y="4718684"/>
            <a:ext cx="13589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35" dirty="0">
                <a:solidFill>
                  <a:srgbClr val="FFFFFF"/>
                </a:solidFill>
                <a:latin typeface="Century Gothic"/>
                <a:cs typeface="Century Gothic"/>
              </a:rPr>
              <a:t>6</a:t>
            </a:r>
            <a:endParaRPr sz="1400">
              <a:latin typeface="Century Gothic"/>
              <a:cs typeface="Century Gothic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4593335" y="4017264"/>
            <a:ext cx="393700" cy="393700"/>
          </a:xfrm>
          <a:custGeom>
            <a:avLst/>
            <a:gdLst/>
            <a:ahLst/>
            <a:cxnLst/>
            <a:rect l="l" t="t" r="r" b="b"/>
            <a:pathLst>
              <a:path w="393700" h="393700">
                <a:moveTo>
                  <a:pt x="196596" y="0"/>
                </a:moveTo>
                <a:lnTo>
                  <a:pt x="151515" y="5191"/>
                </a:lnTo>
                <a:lnTo>
                  <a:pt x="110134" y="19980"/>
                </a:lnTo>
                <a:lnTo>
                  <a:pt x="73631" y="43187"/>
                </a:lnTo>
                <a:lnTo>
                  <a:pt x="43187" y="73631"/>
                </a:lnTo>
                <a:lnTo>
                  <a:pt x="19980" y="110134"/>
                </a:lnTo>
                <a:lnTo>
                  <a:pt x="5191" y="151515"/>
                </a:lnTo>
                <a:lnTo>
                  <a:pt x="0" y="196596"/>
                </a:lnTo>
                <a:lnTo>
                  <a:pt x="5191" y="241676"/>
                </a:lnTo>
                <a:lnTo>
                  <a:pt x="19980" y="283057"/>
                </a:lnTo>
                <a:lnTo>
                  <a:pt x="43187" y="319560"/>
                </a:lnTo>
                <a:lnTo>
                  <a:pt x="73631" y="350004"/>
                </a:lnTo>
                <a:lnTo>
                  <a:pt x="110134" y="373211"/>
                </a:lnTo>
                <a:lnTo>
                  <a:pt x="151515" y="388000"/>
                </a:lnTo>
                <a:lnTo>
                  <a:pt x="196596" y="393192"/>
                </a:lnTo>
                <a:lnTo>
                  <a:pt x="241676" y="388000"/>
                </a:lnTo>
                <a:lnTo>
                  <a:pt x="283057" y="373211"/>
                </a:lnTo>
                <a:lnTo>
                  <a:pt x="319560" y="350004"/>
                </a:lnTo>
                <a:lnTo>
                  <a:pt x="350004" y="319560"/>
                </a:lnTo>
                <a:lnTo>
                  <a:pt x="373211" y="283057"/>
                </a:lnTo>
                <a:lnTo>
                  <a:pt x="388000" y="241676"/>
                </a:lnTo>
                <a:lnTo>
                  <a:pt x="393191" y="196596"/>
                </a:lnTo>
                <a:lnTo>
                  <a:pt x="388000" y="151515"/>
                </a:lnTo>
                <a:lnTo>
                  <a:pt x="373211" y="110134"/>
                </a:lnTo>
                <a:lnTo>
                  <a:pt x="350004" y="73631"/>
                </a:lnTo>
                <a:lnTo>
                  <a:pt x="319560" y="43187"/>
                </a:lnTo>
                <a:lnTo>
                  <a:pt x="283057" y="19980"/>
                </a:lnTo>
                <a:lnTo>
                  <a:pt x="241676" y="5191"/>
                </a:lnTo>
                <a:lnTo>
                  <a:pt x="196596" y="0"/>
                </a:lnTo>
                <a:close/>
              </a:path>
            </a:pathLst>
          </a:custGeom>
          <a:solidFill>
            <a:srgbClr val="0871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3748785" y="3544570"/>
            <a:ext cx="2098675" cy="781050"/>
          </a:xfrm>
          <a:prstGeom prst="rect">
            <a:avLst/>
          </a:prstGeom>
        </p:spPr>
        <p:txBody>
          <a:bodyPr vert="horz" wrap="square" lIns="0" tIns="20955" rIns="0" bIns="0" rtlCol="0">
            <a:spAutoFit/>
          </a:bodyPr>
          <a:lstStyle/>
          <a:p>
            <a:pPr marL="12700" marR="5080" algn="ctr">
              <a:lnSpc>
                <a:spcPts val="1670"/>
              </a:lnSpc>
              <a:spcBef>
                <a:spcPts val="165"/>
              </a:spcBef>
            </a:pPr>
            <a:r>
              <a:rPr sz="1400" spc="-30" dirty="0">
                <a:solidFill>
                  <a:srgbClr val="464646"/>
                </a:solidFill>
                <a:latin typeface="Tahoma"/>
                <a:cs typeface="Tahoma"/>
              </a:rPr>
              <a:t>Individual</a:t>
            </a:r>
            <a:r>
              <a:rPr sz="1400" spc="-165" dirty="0">
                <a:solidFill>
                  <a:srgbClr val="464646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464646"/>
                </a:solidFill>
                <a:latin typeface="Tahoma"/>
                <a:cs typeface="Tahoma"/>
              </a:rPr>
              <a:t>learning</a:t>
            </a:r>
            <a:r>
              <a:rPr sz="1400" spc="-150" dirty="0">
                <a:solidFill>
                  <a:srgbClr val="464646"/>
                </a:solidFill>
                <a:latin typeface="Tahoma"/>
                <a:cs typeface="Tahoma"/>
              </a:rPr>
              <a:t> </a:t>
            </a:r>
            <a:r>
              <a:rPr sz="1400" spc="-50" dirty="0">
                <a:solidFill>
                  <a:srgbClr val="464646"/>
                </a:solidFill>
                <a:latin typeface="Tahoma"/>
                <a:cs typeface="Tahoma"/>
              </a:rPr>
              <a:t>map</a:t>
            </a:r>
            <a:r>
              <a:rPr sz="1400" spc="-155" dirty="0">
                <a:solidFill>
                  <a:srgbClr val="464646"/>
                </a:solidFill>
                <a:latin typeface="Tahoma"/>
                <a:cs typeface="Tahoma"/>
              </a:rPr>
              <a:t> </a:t>
            </a:r>
            <a:r>
              <a:rPr sz="1400" spc="-25" dirty="0">
                <a:solidFill>
                  <a:srgbClr val="464646"/>
                </a:solidFill>
                <a:latin typeface="Tahoma"/>
                <a:cs typeface="Tahoma"/>
              </a:rPr>
              <a:t>and </a:t>
            </a:r>
            <a:r>
              <a:rPr sz="1400" spc="-45" dirty="0">
                <a:solidFill>
                  <a:srgbClr val="464646"/>
                </a:solidFill>
                <a:latin typeface="Tahoma"/>
                <a:cs typeface="Tahoma"/>
              </a:rPr>
              <a:t>exam</a:t>
            </a:r>
            <a:r>
              <a:rPr sz="1400" spc="-190" dirty="0">
                <a:solidFill>
                  <a:srgbClr val="464646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464646"/>
                </a:solidFill>
                <a:latin typeface="Tahoma"/>
                <a:cs typeface="Tahoma"/>
              </a:rPr>
              <a:t>preparation</a:t>
            </a:r>
            <a:endParaRPr sz="1400">
              <a:latin typeface="Tahoma"/>
              <a:cs typeface="Tahoma"/>
            </a:endParaRPr>
          </a:p>
          <a:p>
            <a:pPr marR="6350" algn="ctr">
              <a:lnSpc>
                <a:spcPct val="100000"/>
              </a:lnSpc>
              <a:spcBef>
                <a:spcPts val="860"/>
              </a:spcBef>
            </a:pPr>
            <a:r>
              <a:rPr sz="1400" spc="70" dirty="0">
                <a:solidFill>
                  <a:srgbClr val="FFFFFF"/>
                </a:solidFill>
                <a:latin typeface="Century Gothic"/>
                <a:cs typeface="Century Gothic"/>
              </a:rPr>
              <a:t>8</a:t>
            </a:r>
            <a:endParaRPr sz="1400">
              <a:latin typeface="Century Gothic"/>
              <a:cs typeface="Century Gothic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2636520" y="4017264"/>
            <a:ext cx="393700" cy="393700"/>
          </a:xfrm>
          <a:custGeom>
            <a:avLst/>
            <a:gdLst/>
            <a:ahLst/>
            <a:cxnLst/>
            <a:rect l="l" t="t" r="r" b="b"/>
            <a:pathLst>
              <a:path w="393700" h="393700">
                <a:moveTo>
                  <a:pt x="196596" y="0"/>
                </a:moveTo>
                <a:lnTo>
                  <a:pt x="151515" y="5191"/>
                </a:lnTo>
                <a:lnTo>
                  <a:pt x="110134" y="19980"/>
                </a:lnTo>
                <a:lnTo>
                  <a:pt x="73631" y="43187"/>
                </a:lnTo>
                <a:lnTo>
                  <a:pt x="43187" y="73631"/>
                </a:lnTo>
                <a:lnTo>
                  <a:pt x="19980" y="110134"/>
                </a:lnTo>
                <a:lnTo>
                  <a:pt x="5191" y="151515"/>
                </a:lnTo>
                <a:lnTo>
                  <a:pt x="0" y="196596"/>
                </a:lnTo>
                <a:lnTo>
                  <a:pt x="5191" y="241676"/>
                </a:lnTo>
                <a:lnTo>
                  <a:pt x="19980" y="283057"/>
                </a:lnTo>
                <a:lnTo>
                  <a:pt x="43187" y="319560"/>
                </a:lnTo>
                <a:lnTo>
                  <a:pt x="73631" y="350004"/>
                </a:lnTo>
                <a:lnTo>
                  <a:pt x="110134" y="373211"/>
                </a:lnTo>
                <a:lnTo>
                  <a:pt x="151515" y="388000"/>
                </a:lnTo>
                <a:lnTo>
                  <a:pt x="196596" y="393192"/>
                </a:lnTo>
                <a:lnTo>
                  <a:pt x="241676" y="388000"/>
                </a:lnTo>
                <a:lnTo>
                  <a:pt x="283057" y="373211"/>
                </a:lnTo>
                <a:lnTo>
                  <a:pt x="319560" y="350004"/>
                </a:lnTo>
                <a:lnTo>
                  <a:pt x="350004" y="319560"/>
                </a:lnTo>
                <a:lnTo>
                  <a:pt x="373211" y="283057"/>
                </a:lnTo>
                <a:lnTo>
                  <a:pt x="388000" y="241676"/>
                </a:lnTo>
                <a:lnTo>
                  <a:pt x="393192" y="196596"/>
                </a:lnTo>
                <a:lnTo>
                  <a:pt x="388000" y="151515"/>
                </a:lnTo>
                <a:lnTo>
                  <a:pt x="373211" y="110134"/>
                </a:lnTo>
                <a:lnTo>
                  <a:pt x="350004" y="73631"/>
                </a:lnTo>
                <a:lnTo>
                  <a:pt x="319560" y="43187"/>
                </a:lnTo>
                <a:lnTo>
                  <a:pt x="283057" y="19980"/>
                </a:lnTo>
                <a:lnTo>
                  <a:pt x="241676" y="5191"/>
                </a:lnTo>
                <a:lnTo>
                  <a:pt x="196596" y="0"/>
                </a:lnTo>
                <a:close/>
              </a:path>
            </a:pathLst>
          </a:custGeom>
          <a:solidFill>
            <a:srgbClr val="0871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2354072" y="3541521"/>
            <a:ext cx="990600" cy="786130"/>
          </a:xfrm>
          <a:prstGeom prst="rect">
            <a:avLst/>
          </a:prstGeom>
        </p:spPr>
        <p:txBody>
          <a:bodyPr vert="horz" wrap="square" lIns="0" tIns="20955" rIns="0" bIns="0" rtlCol="0">
            <a:spAutoFit/>
          </a:bodyPr>
          <a:lstStyle/>
          <a:p>
            <a:pPr marL="12700" marR="5080" algn="ctr">
              <a:lnSpc>
                <a:spcPts val="1670"/>
              </a:lnSpc>
              <a:spcBef>
                <a:spcPts val="165"/>
              </a:spcBef>
            </a:pPr>
            <a:r>
              <a:rPr sz="1400" spc="-10" dirty="0">
                <a:solidFill>
                  <a:srgbClr val="464646"/>
                </a:solidFill>
                <a:latin typeface="Tahoma"/>
                <a:cs typeface="Tahoma"/>
              </a:rPr>
              <a:t>Certification </a:t>
            </a:r>
            <a:r>
              <a:rPr sz="1400" spc="-20" dirty="0">
                <a:solidFill>
                  <a:srgbClr val="464646"/>
                </a:solidFill>
                <a:latin typeface="Tahoma"/>
                <a:cs typeface="Tahoma"/>
              </a:rPr>
              <a:t>Exam</a:t>
            </a:r>
            <a:endParaRPr sz="1400">
              <a:latin typeface="Tahoma"/>
              <a:cs typeface="Tahoma"/>
            </a:endParaRPr>
          </a:p>
          <a:p>
            <a:pPr marR="22860" algn="ctr">
              <a:lnSpc>
                <a:spcPct val="100000"/>
              </a:lnSpc>
              <a:spcBef>
                <a:spcPts val="900"/>
              </a:spcBef>
            </a:pPr>
            <a:r>
              <a:rPr sz="1400" spc="35" dirty="0">
                <a:solidFill>
                  <a:srgbClr val="FFFFFF"/>
                </a:solidFill>
                <a:latin typeface="Century Gothic"/>
                <a:cs typeface="Century Gothic"/>
              </a:rPr>
              <a:t>9</a:t>
            </a:r>
            <a:endParaRPr sz="1400">
              <a:latin typeface="Century Gothic"/>
              <a:cs typeface="Century Gothic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801420" y="3645534"/>
            <a:ext cx="525780" cy="45148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715" algn="r">
              <a:lnSpc>
                <a:spcPts val="1675"/>
              </a:lnSpc>
              <a:spcBef>
                <a:spcPts val="100"/>
              </a:spcBef>
            </a:pPr>
            <a:r>
              <a:rPr sz="1400" spc="-10" dirty="0">
                <a:solidFill>
                  <a:srgbClr val="464646"/>
                </a:solidFill>
                <a:latin typeface="Tahoma"/>
                <a:cs typeface="Tahoma"/>
              </a:rPr>
              <a:t>Action</a:t>
            </a:r>
            <a:endParaRPr sz="1400">
              <a:latin typeface="Tahoma"/>
              <a:cs typeface="Tahoma"/>
            </a:endParaRPr>
          </a:p>
          <a:p>
            <a:pPr marR="5080" algn="r">
              <a:lnSpc>
                <a:spcPts val="1675"/>
              </a:lnSpc>
            </a:pPr>
            <a:r>
              <a:rPr sz="1400" spc="-20" dirty="0">
                <a:solidFill>
                  <a:srgbClr val="464646"/>
                </a:solidFill>
                <a:latin typeface="Tahoma"/>
                <a:cs typeface="Tahoma"/>
              </a:rPr>
              <a:t>plan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1418844" y="2570987"/>
            <a:ext cx="5029200" cy="1513840"/>
          </a:xfrm>
          <a:custGeom>
            <a:avLst/>
            <a:gdLst/>
            <a:ahLst/>
            <a:cxnLst/>
            <a:rect l="l" t="t" r="r" b="b"/>
            <a:pathLst>
              <a:path w="5029200" h="1513839">
                <a:moveTo>
                  <a:pt x="394716" y="1316736"/>
                </a:moveTo>
                <a:lnTo>
                  <a:pt x="389496" y="1271663"/>
                </a:lnTo>
                <a:lnTo>
                  <a:pt x="374650" y="1230287"/>
                </a:lnTo>
                <a:lnTo>
                  <a:pt x="351345" y="1193774"/>
                </a:lnTo>
                <a:lnTo>
                  <a:pt x="320776" y="1163332"/>
                </a:lnTo>
                <a:lnTo>
                  <a:pt x="284137" y="1140129"/>
                </a:lnTo>
                <a:lnTo>
                  <a:pt x="242595" y="1125334"/>
                </a:lnTo>
                <a:lnTo>
                  <a:pt x="197358" y="1120140"/>
                </a:lnTo>
                <a:lnTo>
                  <a:pt x="152107" y="1125334"/>
                </a:lnTo>
                <a:lnTo>
                  <a:pt x="110566" y="1140129"/>
                </a:lnTo>
                <a:lnTo>
                  <a:pt x="73926" y="1163332"/>
                </a:lnTo>
                <a:lnTo>
                  <a:pt x="43357" y="1193774"/>
                </a:lnTo>
                <a:lnTo>
                  <a:pt x="20053" y="1230287"/>
                </a:lnTo>
                <a:lnTo>
                  <a:pt x="5207" y="1271663"/>
                </a:lnTo>
                <a:lnTo>
                  <a:pt x="0" y="1316736"/>
                </a:lnTo>
                <a:lnTo>
                  <a:pt x="5207" y="1361821"/>
                </a:lnTo>
                <a:lnTo>
                  <a:pt x="20053" y="1403197"/>
                </a:lnTo>
                <a:lnTo>
                  <a:pt x="43357" y="1439710"/>
                </a:lnTo>
                <a:lnTo>
                  <a:pt x="73926" y="1470152"/>
                </a:lnTo>
                <a:lnTo>
                  <a:pt x="110566" y="1493354"/>
                </a:lnTo>
                <a:lnTo>
                  <a:pt x="152107" y="1508150"/>
                </a:lnTo>
                <a:lnTo>
                  <a:pt x="197358" y="1513332"/>
                </a:lnTo>
                <a:lnTo>
                  <a:pt x="242595" y="1508150"/>
                </a:lnTo>
                <a:lnTo>
                  <a:pt x="284137" y="1493354"/>
                </a:lnTo>
                <a:lnTo>
                  <a:pt x="320776" y="1470152"/>
                </a:lnTo>
                <a:lnTo>
                  <a:pt x="351345" y="1439710"/>
                </a:lnTo>
                <a:lnTo>
                  <a:pt x="374650" y="1403197"/>
                </a:lnTo>
                <a:lnTo>
                  <a:pt x="389496" y="1361821"/>
                </a:lnTo>
                <a:lnTo>
                  <a:pt x="394716" y="1316736"/>
                </a:lnTo>
                <a:close/>
              </a:path>
              <a:path w="5029200" h="1513839">
                <a:moveTo>
                  <a:pt x="563880" y="196596"/>
                </a:moveTo>
                <a:lnTo>
                  <a:pt x="558685" y="151523"/>
                </a:lnTo>
                <a:lnTo>
                  <a:pt x="543890" y="110147"/>
                </a:lnTo>
                <a:lnTo>
                  <a:pt x="520687" y="73634"/>
                </a:lnTo>
                <a:lnTo>
                  <a:pt x="490245" y="43192"/>
                </a:lnTo>
                <a:lnTo>
                  <a:pt x="453732" y="19989"/>
                </a:lnTo>
                <a:lnTo>
                  <a:pt x="412356" y="5194"/>
                </a:lnTo>
                <a:lnTo>
                  <a:pt x="367284" y="0"/>
                </a:lnTo>
                <a:lnTo>
                  <a:pt x="322199" y="5194"/>
                </a:lnTo>
                <a:lnTo>
                  <a:pt x="280822" y="19989"/>
                </a:lnTo>
                <a:lnTo>
                  <a:pt x="244309" y="43192"/>
                </a:lnTo>
                <a:lnTo>
                  <a:pt x="213868" y="73634"/>
                </a:lnTo>
                <a:lnTo>
                  <a:pt x="190665" y="110147"/>
                </a:lnTo>
                <a:lnTo>
                  <a:pt x="175869" y="151523"/>
                </a:lnTo>
                <a:lnTo>
                  <a:pt x="170688" y="196596"/>
                </a:lnTo>
                <a:lnTo>
                  <a:pt x="175869" y="241681"/>
                </a:lnTo>
                <a:lnTo>
                  <a:pt x="190665" y="283057"/>
                </a:lnTo>
                <a:lnTo>
                  <a:pt x="213868" y="319570"/>
                </a:lnTo>
                <a:lnTo>
                  <a:pt x="244309" y="350012"/>
                </a:lnTo>
                <a:lnTo>
                  <a:pt x="280822" y="373214"/>
                </a:lnTo>
                <a:lnTo>
                  <a:pt x="322199" y="388010"/>
                </a:lnTo>
                <a:lnTo>
                  <a:pt x="367284" y="393192"/>
                </a:lnTo>
                <a:lnTo>
                  <a:pt x="412356" y="388010"/>
                </a:lnTo>
                <a:lnTo>
                  <a:pt x="453732" y="373214"/>
                </a:lnTo>
                <a:lnTo>
                  <a:pt x="490245" y="350012"/>
                </a:lnTo>
                <a:lnTo>
                  <a:pt x="520687" y="319570"/>
                </a:lnTo>
                <a:lnTo>
                  <a:pt x="543890" y="283057"/>
                </a:lnTo>
                <a:lnTo>
                  <a:pt x="558685" y="241681"/>
                </a:lnTo>
                <a:lnTo>
                  <a:pt x="563880" y="196596"/>
                </a:lnTo>
                <a:close/>
              </a:path>
              <a:path w="5029200" h="1513839">
                <a:moveTo>
                  <a:pt x="1680972" y="196596"/>
                </a:moveTo>
                <a:lnTo>
                  <a:pt x="1675777" y="151523"/>
                </a:lnTo>
                <a:lnTo>
                  <a:pt x="1660982" y="110147"/>
                </a:lnTo>
                <a:lnTo>
                  <a:pt x="1637779" y="73634"/>
                </a:lnTo>
                <a:lnTo>
                  <a:pt x="1607337" y="43192"/>
                </a:lnTo>
                <a:lnTo>
                  <a:pt x="1570824" y="19989"/>
                </a:lnTo>
                <a:lnTo>
                  <a:pt x="1529448" y="5194"/>
                </a:lnTo>
                <a:lnTo>
                  <a:pt x="1484376" y="0"/>
                </a:lnTo>
                <a:lnTo>
                  <a:pt x="1439291" y="5194"/>
                </a:lnTo>
                <a:lnTo>
                  <a:pt x="1397914" y="19989"/>
                </a:lnTo>
                <a:lnTo>
                  <a:pt x="1361401" y="43192"/>
                </a:lnTo>
                <a:lnTo>
                  <a:pt x="1330960" y="73634"/>
                </a:lnTo>
                <a:lnTo>
                  <a:pt x="1307757" y="110147"/>
                </a:lnTo>
                <a:lnTo>
                  <a:pt x="1292961" y="151523"/>
                </a:lnTo>
                <a:lnTo>
                  <a:pt x="1287780" y="196596"/>
                </a:lnTo>
                <a:lnTo>
                  <a:pt x="1292961" y="241681"/>
                </a:lnTo>
                <a:lnTo>
                  <a:pt x="1307757" y="283057"/>
                </a:lnTo>
                <a:lnTo>
                  <a:pt x="1330960" y="319570"/>
                </a:lnTo>
                <a:lnTo>
                  <a:pt x="1361401" y="350012"/>
                </a:lnTo>
                <a:lnTo>
                  <a:pt x="1397914" y="373214"/>
                </a:lnTo>
                <a:lnTo>
                  <a:pt x="1439291" y="388010"/>
                </a:lnTo>
                <a:lnTo>
                  <a:pt x="1484376" y="393192"/>
                </a:lnTo>
                <a:lnTo>
                  <a:pt x="1529448" y="388010"/>
                </a:lnTo>
                <a:lnTo>
                  <a:pt x="1570824" y="373214"/>
                </a:lnTo>
                <a:lnTo>
                  <a:pt x="1607337" y="350012"/>
                </a:lnTo>
                <a:lnTo>
                  <a:pt x="1637779" y="319570"/>
                </a:lnTo>
                <a:lnTo>
                  <a:pt x="1660982" y="283057"/>
                </a:lnTo>
                <a:lnTo>
                  <a:pt x="1675777" y="241681"/>
                </a:lnTo>
                <a:lnTo>
                  <a:pt x="1680972" y="196596"/>
                </a:lnTo>
                <a:close/>
              </a:path>
              <a:path w="5029200" h="1513839">
                <a:moveTo>
                  <a:pt x="2796540" y="196596"/>
                </a:moveTo>
                <a:lnTo>
                  <a:pt x="2791345" y="151523"/>
                </a:lnTo>
                <a:lnTo>
                  <a:pt x="2776550" y="110147"/>
                </a:lnTo>
                <a:lnTo>
                  <a:pt x="2753347" y="73634"/>
                </a:lnTo>
                <a:lnTo>
                  <a:pt x="2722905" y="43192"/>
                </a:lnTo>
                <a:lnTo>
                  <a:pt x="2686393" y="19989"/>
                </a:lnTo>
                <a:lnTo>
                  <a:pt x="2645016" y="5194"/>
                </a:lnTo>
                <a:lnTo>
                  <a:pt x="2599944" y="0"/>
                </a:lnTo>
                <a:lnTo>
                  <a:pt x="2554859" y="5194"/>
                </a:lnTo>
                <a:lnTo>
                  <a:pt x="2513482" y="19989"/>
                </a:lnTo>
                <a:lnTo>
                  <a:pt x="2476970" y="43192"/>
                </a:lnTo>
                <a:lnTo>
                  <a:pt x="2446528" y="73634"/>
                </a:lnTo>
                <a:lnTo>
                  <a:pt x="2423325" y="110147"/>
                </a:lnTo>
                <a:lnTo>
                  <a:pt x="2408529" y="151523"/>
                </a:lnTo>
                <a:lnTo>
                  <a:pt x="2403348" y="196596"/>
                </a:lnTo>
                <a:lnTo>
                  <a:pt x="2408529" y="241681"/>
                </a:lnTo>
                <a:lnTo>
                  <a:pt x="2423325" y="283057"/>
                </a:lnTo>
                <a:lnTo>
                  <a:pt x="2446528" y="319570"/>
                </a:lnTo>
                <a:lnTo>
                  <a:pt x="2476970" y="350012"/>
                </a:lnTo>
                <a:lnTo>
                  <a:pt x="2513482" y="373214"/>
                </a:lnTo>
                <a:lnTo>
                  <a:pt x="2554859" y="388010"/>
                </a:lnTo>
                <a:lnTo>
                  <a:pt x="2599944" y="393192"/>
                </a:lnTo>
                <a:lnTo>
                  <a:pt x="2645016" y="388010"/>
                </a:lnTo>
                <a:lnTo>
                  <a:pt x="2686393" y="373214"/>
                </a:lnTo>
                <a:lnTo>
                  <a:pt x="2722905" y="350012"/>
                </a:lnTo>
                <a:lnTo>
                  <a:pt x="2753347" y="319570"/>
                </a:lnTo>
                <a:lnTo>
                  <a:pt x="2776550" y="283057"/>
                </a:lnTo>
                <a:lnTo>
                  <a:pt x="2791345" y="241681"/>
                </a:lnTo>
                <a:lnTo>
                  <a:pt x="2796540" y="196596"/>
                </a:lnTo>
                <a:close/>
              </a:path>
              <a:path w="5029200" h="1513839">
                <a:moveTo>
                  <a:pt x="3913632" y="196596"/>
                </a:moveTo>
                <a:lnTo>
                  <a:pt x="3908437" y="151523"/>
                </a:lnTo>
                <a:lnTo>
                  <a:pt x="3893642" y="110147"/>
                </a:lnTo>
                <a:lnTo>
                  <a:pt x="3870439" y="73634"/>
                </a:lnTo>
                <a:lnTo>
                  <a:pt x="3839997" y="43192"/>
                </a:lnTo>
                <a:lnTo>
                  <a:pt x="3803485" y="19989"/>
                </a:lnTo>
                <a:lnTo>
                  <a:pt x="3762108" y="5194"/>
                </a:lnTo>
                <a:lnTo>
                  <a:pt x="3717036" y="0"/>
                </a:lnTo>
                <a:lnTo>
                  <a:pt x="3671951" y="5194"/>
                </a:lnTo>
                <a:lnTo>
                  <a:pt x="3630574" y="19989"/>
                </a:lnTo>
                <a:lnTo>
                  <a:pt x="3594062" y="43192"/>
                </a:lnTo>
                <a:lnTo>
                  <a:pt x="3563620" y="73634"/>
                </a:lnTo>
                <a:lnTo>
                  <a:pt x="3540417" y="110147"/>
                </a:lnTo>
                <a:lnTo>
                  <a:pt x="3525621" y="151523"/>
                </a:lnTo>
                <a:lnTo>
                  <a:pt x="3520440" y="196596"/>
                </a:lnTo>
                <a:lnTo>
                  <a:pt x="3525621" y="241681"/>
                </a:lnTo>
                <a:lnTo>
                  <a:pt x="3540417" y="283057"/>
                </a:lnTo>
                <a:lnTo>
                  <a:pt x="3563620" y="319570"/>
                </a:lnTo>
                <a:lnTo>
                  <a:pt x="3594062" y="350012"/>
                </a:lnTo>
                <a:lnTo>
                  <a:pt x="3630574" y="373214"/>
                </a:lnTo>
                <a:lnTo>
                  <a:pt x="3671951" y="388010"/>
                </a:lnTo>
                <a:lnTo>
                  <a:pt x="3717036" y="393192"/>
                </a:lnTo>
                <a:lnTo>
                  <a:pt x="3762108" y="388010"/>
                </a:lnTo>
                <a:lnTo>
                  <a:pt x="3803485" y="373214"/>
                </a:lnTo>
                <a:lnTo>
                  <a:pt x="3839997" y="350012"/>
                </a:lnTo>
                <a:lnTo>
                  <a:pt x="3870439" y="319570"/>
                </a:lnTo>
                <a:lnTo>
                  <a:pt x="3893642" y="283057"/>
                </a:lnTo>
                <a:lnTo>
                  <a:pt x="3908437" y="241681"/>
                </a:lnTo>
                <a:lnTo>
                  <a:pt x="3913632" y="196596"/>
                </a:lnTo>
                <a:close/>
              </a:path>
              <a:path w="5029200" h="1513839">
                <a:moveTo>
                  <a:pt x="5029200" y="196596"/>
                </a:moveTo>
                <a:lnTo>
                  <a:pt x="5024005" y="151523"/>
                </a:lnTo>
                <a:lnTo>
                  <a:pt x="5009210" y="110147"/>
                </a:lnTo>
                <a:lnTo>
                  <a:pt x="4986007" y="73634"/>
                </a:lnTo>
                <a:lnTo>
                  <a:pt x="4955565" y="43192"/>
                </a:lnTo>
                <a:lnTo>
                  <a:pt x="4919053" y="19989"/>
                </a:lnTo>
                <a:lnTo>
                  <a:pt x="4877676" y="5194"/>
                </a:lnTo>
                <a:lnTo>
                  <a:pt x="4832604" y="0"/>
                </a:lnTo>
                <a:lnTo>
                  <a:pt x="4787519" y="5194"/>
                </a:lnTo>
                <a:lnTo>
                  <a:pt x="4746142" y="19989"/>
                </a:lnTo>
                <a:lnTo>
                  <a:pt x="4709630" y="43192"/>
                </a:lnTo>
                <a:lnTo>
                  <a:pt x="4679188" y="73634"/>
                </a:lnTo>
                <a:lnTo>
                  <a:pt x="4655985" y="110147"/>
                </a:lnTo>
                <a:lnTo>
                  <a:pt x="4641189" y="151523"/>
                </a:lnTo>
                <a:lnTo>
                  <a:pt x="4636008" y="196596"/>
                </a:lnTo>
                <a:lnTo>
                  <a:pt x="4641189" y="241681"/>
                </a:lnTo>
                <a:lnTo>
                  <a:pt x="4655985" y="283057"/>
                </a:lnTo>
                <a:lnTo>
                  <a:pt x="4679188" y="319570"/>
                </a:lnTo>
                <a:lnTo>
                  <a:pt x="4709630" y="350012"/>
                </a:lnTo>
                <a:lnTo>
                  <a:pt x="4746142" y="373214"/>
                </a:lnTo>
                <a:lnTo>
                  <a:pt x="4787519" y="388010"/>
                </a:lnTo>
                <a:lnTo>
                  <a:pt x="4832604" y="393192"/>
                </a:lnTo>
                <a:lnTo>
                  <a:pt x="4877676" y="388010"/>
                </a:lnTo>
                <a:lnTo>
                  <a:pt x="4919053" y="373214"/>
                </a:lnTo>
                <a:lnTo>
                  <a:pt x="4955565" y="350012"/>
                </a:lnTo>
                <a:lnTo>
                  <a:pt x="4986007" y="319570"/>
                </a:lnTo>
                <a:lnTo>
                  <a:pt x="5009210" y="283057"/>
                </a:lnTo>
                <a:lnTo>
                  <a:pt x="5024005" y="241681"/>
                </a:lnTo>
                <a:lnTo>
                  <a:pt x="5029200" y="196596"/>
                </a:lnTo>
                <a:close/>
              </a:path>
            </a:pathLst>
          </a:custGeom>
          <a:solidFill>
            <a:srgbClr val="044B3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2539364" y="2182495"/>
            <a:ext cx="69024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10" dirty="0">
                <a:solidFill>
                  <a:srgbClr val="464646"/>
                </a:solidFill>
                <a:latin typeface="Tahoma"/>
                <a:cs typeface="Tahoma"/>
              </a:rPr>
              <a:t>Webinar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390855" y="2878074"/>
            <a:ext cx="795655" cy="4527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109220">
              <a:lnSpc>
                <a:spcPct val="100000"/>
              </a:lnSpc>
              <a:spcBef>
                <a:spcPts val="105"/>
              </a:spcBef>
            </a:pPr>
            <a:r>
              <a:rPr sz="1400" spc="120" dirty="0">
                <a:solidFill>
                  <a:srgbClr val="044B35"/>
                </a:solidFill>
                <a:latin typeface="Century Gothic"/>
                <a:cs typeface="Century Gothic"/>
              </a:rPr>
              <a:t>AFTER- </a:t>
            </a:r>
            <a:r>
              <a:rPr sz="1400" spc="65" dirty="0">
                <a:solidFill>
                  <a:srgbClr val="044B35"/>
                </a:solidFill>
                <a:latin typeface="Century Gothic"/>
                <a:cs typeface="Century Gothic"/>
              </a:rPr>
              <a:t>COURSE</a:t>
            </a:r>
            <a:endParaRPr sz="1400">
              <a:latin typeface="Century Gothic"/>
              <a:cs typeface="Century Gothic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2480817" y="1625600"/>
            <a:ext cx="313309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i="1" spc="-130" dirty="0">
                <a:solidFill>
                  <a:srgbClr val="5F5F5F"/>
                </a:solidFill>
                <a:latin typeface="Lucida Sans"/>
                <a:cs typeface="Lucida Sans"/>
              </a:rPr>
              <a:t>Recommended</a:t>
            </a:r>
            <a:r>
              <a:rPr sz="1200" i="1" spc="-150" dirty="0">
                <a:solidFill>
                  <a:srgbClr val="5F5F5F"/>
                </a:solidFill>
                <a:latin typeface="Lucida Sans"/>
                <a:cs typeface="Lucida Sans"/>
              </a:rPr>
              <a:t> </a:t>
            </a:r>
            <a:r>
              <a:rPr sz="1200" i="1" spc="-110" dirty="0">
                <a:solidFill>
                  <a:srgbClr val="5F5F5F"/>
                </a:solidFill>
                <a:latin typeface="Lucida Sans"/>
                <a:cs typeface="Lucida Sans"/>
              </a:rPr>
              <a:t>within</a:t>
            </a:r>
            <a:r>
              <a:rPr sz="1200" i="1" spc="-120" dirty="0">
                <a:solidFill>
                  <a:srgbClr val="5F5F5F"/>
                </a:solidFill>
                <a:latin typeface="Lucida Sans"/>
                <a:cs typeface="Lucida Sans"/>
              </a:rPr>
              <a:t> </a:t>
            </a:r>
            <a:r>
              <a:rPr sz="1200" i="1" spc="-75" dirty="0">
                <a:solidFill>
                  <a:srgbClr val="5F5F5F"/>
                </a:solidFill>
                <a:latin typeface="Lucida Sans"/>
                <a:cs typeface="Lucida Sans"/>
              </a:rPr>
              <a:t>3</a:t>
            </a:r>
            <a:r>
              <a:rPr sz="1200" i="1" spc="-85" dirty="0">
                <a:solidFill>
                  <a:srgbClr val="5F5F5F"/>
                </a:solidFill>
                <a:latin typeface="Lucida Sans"/>
                <a:cs typeface="Lucida Sans"/>
              </a:rPr>
              <a:t> </a:t>
            </a:r>
            <a:r>
              <a:rPr sz="1200" i="1" spc="-125" dirty="0">
                <a:solidFill>
                  <a:srgbClr val="5F5F5F"/>
                </a:solidFill>
                <a:latin typeface="Lucida Sans"/>
                <a:cs typeface="Lucida Sans"/>
              </a:rPr>
              <a:t>weeks</a:t>
            </a:r>
            <a:r>
              <a:rPr sz="1200" i="1" spc="-130" dirty="0">
                <a:solidFill>
                  <a:srgbClr val="5F5F5F"/>
                </a:solidFill>
                <a:latin typeface="Lucida Sans"/>
                <a:cs typeface="Lucida Sans"/>
              </a:rPr>
              <a:t> </a:t>
            </a:r>
            <a:r>
              <a:rPr sz="1200" i="1" spc="-125" dirty="0">
                <a:solidFill>
                  <a:srgbClr val="5F5F5F"/>
                </a:solidFill>
                <a:latin typeface="Lucida Sans"/>
                <a:cs typeface="Lucida Sans"/>
              </a:rPr>
              <a:t>after</a:t>
            </a:r>
            <a:r>
              <a:rPr sz="1200" i="1" spc="-140" dirty="0">
                <a:solidFill>
                  <a:srgbClr val="5F5F5F"/>
                </a:solidFill>
                <a:latin typeface="Lucida Sans"/>
                <a:cs typeface="Lucida Sans"/>
              </a:rPr>
              <a:t> </a:t>
            </a:r>
            <a:r>
              <a:rPr sz="1200" i="1" spc="-100" dirty="0">
                <a:solidFill>
                  <a:srgbClr val="5F5F5F"/>
                </a:solidFill>
                <a:latin typeface="Lucida Sans"/>
                <a:cs typeface="Lucida Sans"/>
              </a:rPr>
              <a:t>the</a:t>
            </a:r>
            <a:r>
              <a:rPr sz="1200" i="1" spc="-125" dirty="0">
                <a:solidFill>
                  <a:srgbClr val="5F5F5F"/>
                </a:solidFill>
                <a:latin typeface="Lucida Sans"/>
                <a:cs typeface="Lucida Sans"/>
              </a:rPr>
              <a:t> </a:t>
            </a:r>
            <a:r>
              <a:rPr sz="1200" i="1" spc="-95" dirty="0">
                <a:solidFill>
                  <a:srgbClr val="5F5F5F"/>
                </a:solidFill>
                <a:latin typeface="Lucida Sans"/>
                <a:cs typeface="Lucida Sans"/>
              </a:rPr>
              <a:t>core-</a:t>
            </a:r>
            <a:r>
              <a:rPr sz="1200" i="1" spc="-80" dirty="0">
                <a:solidFill>
                  <a:srgbClr val="5F5F5F"/>
                </a:solidFill>
                <a:latin typeface="Lucida Sans"/>
                <a:cs typeface="Lucida Sans"/>
              </a:rPr>
              <a:t>course</a:t>
            </a:r>
            <a:endParaRPr sz="1200">
              <a:latin typeface="Lucida Sans"/>
              <a:cs typeface="Lucida Sans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1503933" y="3757040"/>
            <a:ext cx="20955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5" dirty="0">
                <a:solidFill>
                  <a:srgbClr val="FFFFFF"/>
                </a:solidFill>
                <a:latin typeface="Century Gothic"/>
                <a:cs typeface="Century Gothic"/>
              </a:rPr>
              <a:t>10</a:t>
            </a:r>
            <a:endParaRPr sz="1400">
              <a:latin typeface="Century Gothic"/>
              <a:cs typeface="Century Gothic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1368678" y="2076069"/>
            <a:ext cx="889635" cy="796925"/>
          </a:xfrm>
          <a:prstGeom prst="rect">
            <a:avLst/>
          </a:prstGeom>
        </p:spPr>
        <p:txBody>
          <a:bodyPr vert="horz" wrap="square" lIns="0" tIns="20955" rIns="0" bIns="0" rtlCol="0">
            <a:spAutoFit/>
          </a:bodyPr>
          <a:lstStyle/>
          <a:p>
            <a:pPr marL="12700" marR="5080" indent="-1905" algn="ctr">
              <a:lnSpc>
                <a:spcPts val="1670"/>
              </a:lnSpc>
              <a:spcBef>
                <a:spcPts val="165"/>
              </a:spcBef>
            </a:pPr>
            <a:r>
              <a:rPr sz="1400" spc="-10" dirty="0">
                <a:solidFill>
                  <a:srgbClr val="464646"/>
                </a:solidFill>
                <a:latin typeface="Tahoma"/>
                <a:cs typeface="Tahoma"/>
              </a:rPr>
              <a:t>Forum </a:t>
            </a:r>
            <a:r>
              <a:rPr sz="1400" spc="-20" dirty="0">
                <a:solidFill>
                  <a:srgbClr val="464646"/>
                </a:solidFill>
                <a:latin typeface="Tahoma"/>
                <a:cs typeface="Tahoma"/>
              </a:rPr>
              <a:t>discussions</a:t>
            </a:r>
            <a:endParaRPr sz="1400">
              <a:latin typeface="Tahoma"/>
              <a:cs typeface="Tahoma"/>
            </a:endParaRPr>
          </a:p>
          <a:p>
            <a:pPr marR="48260" algn="ctr">
              <a:lnSpc>
                <a:spcPct val="100000"/>
              </a:lnSpc>
              <a:spcBef>
                <a:spcPts val="985"/>
              </a:spcBef>
            </a:pPr>
            <a:r>
              <a:rPr sz="1400" spc="-290" dirty="0">
                <a:solidFill>
                  <a:srgbClr val="FFFFFF"/>
                </a:solidFill>
                <a:latin typeface="Century Gothic"/>
                <a:cs typeface="Century Gothic"/>
              </a:rPr>
              <a:t>11</a:t>
            </a:r>
            <a:endParaRPr sz="1400">
              <a:latin typeface="Century Gothic"/>
              <a:cs typeface="Century Gothic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2810382" y="2629662"/>
            <a:ext cx="19304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90" dirty="0">
                <a:solidFill>
                  <a:srgbClr val="FFFFFF"/>
                </a:solidFill>
                <a:latin typeface="Century Gothic"/>
                <a:cs typeface="Century Gothic"/>
              </a:rPr>
              <a:t>12</a:t>
            </a:r>
            <a:endParaRPr sz="1400">
              <a:latin typeface="Century Gothic"/>
              <a:cs typeface="Century Gothic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3458717" y="2076069"/>
            <a:ext cx="1000760" cy="799465"/>
          </a:xfrm>
          <a:prstGeom prst="rect">
            <a:avLst/>
          </a:prstGeom>
        </p:spPr>
        <p:txBody>
          <a:bodyPr vert="horz" wrap="square" lIns="0" tIns="20955" rIns="0" bIns="0" rtlCol="0">
            <a:spAutoFit/>
          </a:bodyPr>
          <a:lstStyle/>
          <a:p>
            <a:pPr marL="12700" marR="5080" indent="229870">
              <a:lnSpc>
                <a:spcPts val="1670"/>
              </a:lnSpc>
              <a:spcBef>
                <a:spcPts val="165"/>
              </a:spcBef>
            </a:pPr>
            <a:r>
              <a:rPr sz="1400" spc="-10" dirty="0">
                <a:solidFill>
                  <a:srgbClr val="464646"/>
                </a:solidFill>
                <a:latin typeface="Tahoma"/>
                <a:cs typeface="Tahoma"/>
              </a:rPr>
              <a:t>Online presentation</a:t>
            </a:r>
            <a:endParaRPr sz="1400">
              <a:latin typeface="Tahoma"/>
              <a:cs typeface="Tahoma"/>
            </a:endParaRPr>
          </a:p>
          <a:p>
            <a:pPr marL="120014" algn="ctr">
              <a:lnSpc>
                <a:spcPct val="100000"/>
              </a:lnSpc>
              <a:spcBef>
                <a:spcPts val="1005"/>
              </a:spcBef>
            </a:pPr>
            <a:r>
              <a:rPr sz="1400" spc="-25" dirty="0">
                <a:solidFill>
                  <a:srgbClr val="FFFFFF"/>
                </a:solidFill>
                <a:latin typeface="Century Gothic"/>
                <a:cs typeface="Century Gothic"/>
              </a:rPr>
              <a:t>13</a:t>
            </a:r>
            <a:endParaRPr sz="1400">
              <a:latin typeface="Century Gothic"/>
              <a:cs typeface="Century Gothic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4707128" y="2076069"/>
            <a:ext cx="810260" cy="805815"/>
          </a:xfrm>
          <a:prstGeom prst="rect">
            <a:avLst/>
          </a:prstGeom>
        </p:spPr>
        <p:txBody>
          <a:bodyPr vert="horz" wrap="square" lIns="0" tIns="20955" rIns="0" bIns="0" rtlCol="0">
            <a:spAutoFit/>
          </a:bodyPr>
          <a:lstStyle/>
          <a:p>
            <a:pPr marL="12700" marR="5080" algn="ctr">
              <a:lnSpc>
                <a:spcPts val="1670"/>
              </a:lnSpc>
              <a:spcBef>
                <a:spcPts val="165"/>
              </a:spcBef>
            </a:pPr>
            <a:r>
              <a:rPr sz="1400" spc="-10" dirty="0">
                <a:solidFill>
                  <a:srgbClr val="464646"/>
                </a:solidFill>
                <a:latin typeface="Tahoma"/>
                <a:cs typeface="Tahoma"/>
              </a:rPr>
              <a:t>Additional reading</a:t>
            </a:r>
            <a:endParaRPr sz="1400">
              <a:latin typeface="Tahoma"/>
              <a:cs typeface="Tahoma"/>
            </a:endParaRPr>
          </a:p>
          <a:p>
            <a:pPr marL="27305" algn="ctr">
              <a:lnSpc>
                <a:spcPct val="100000"/>
              </a:lnSpc>
              <a:spcBef>
                <a:spcPts val="1055"/>
              </a:spcBef>
            </a:pPr>
            <a:r>
              <a:rPr sz="1400" spc="-25" dirty="0">
                <a:solidFill>
                  <a:srgbClr val="FFFFFF"/>
                </a:solidFill>
                <a:latin typeface="Century Gothic"/>
                <a:cs typeface="Century Gothic"/>
              </a:rPr>
              <a:t>14</a:t>
            </a:r>
            <a:endParaRPr sz="1400">
              <a:latin typeface="Century Gothic"/>
              <a:cs typeface="Century Gothic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5915914" y="2076069"/>
            <a:ext cx="695960" cy="796290"/>
          </a:xfrm>
          <a:prstGeom prst="rect">
            <a:avLst/>
          </a:prstGeom>
        </p:spPr>
        <p:txBody>
          <a:bodyPr vert="horz" wrap="square" lIns="0" tIns="20955" rIns="0" bIns="0" rtlCol="0">
            <a:spAutoFit/>
          </a:bodyPr>
          <a:lstStyle/>
          <a:p>
            <a:pPr marL="12065" marR="5080" algn="ctr">
              <a:lnSpc>
                <a:spcPts val="1670"/>
              </a:lnSpc>
              <a:spcBef>
                <a:spcPts val="165"/>
              </a:spcBef>
            </a:pPr>
            <a:r>
              <a:rPr sz="1400" spc="-20" dirty="0">
                <a:solidFill>
                  <a:srgbClr val="464646"/>
                </a:solidFill>
                <a:latin typeface="Tahoma"/>
                <a:cs typeface="Tahoma"/>
              </a:rPr>
              <a:t>Learning </a:t>
            </a:r>
            <a:r>
              <a:rPr sz="1400" spc="-10" dirty="0">
                <a:solidFill>
                  <a:srgbClr val="464646"/>
                </a:solidFill>
                <a:latin typeface="Tahoma"/>
                <a:cs typeface="Tahoma"/>
              </a:rPr>
              <a:t>journal</a:t>
            </a:r>
            <a:endParaRPr sz="1400">
              <a:latin typeface="Tahoma"/>
              <a:cs typeface="Tahoma"/>
            </a:endParaRPr>
          </a:p>
          <a:p>
            <a:pPr marR="12700" algn="ctr">
              <a:lnSpc>
                <a:spcPct val="100000"/>
              </a:lnSpc>
              <a:spcBef>
                <a:spcPts val="980"/>
              </a:spcBef>
            </a:pPr>
            <a:r>
              <a:rPr sz="1400" spc="-25" dirty="0">
                <a:solidFill>
                  <a:srgbClr val="FFFFFF"/>
                </a:solidFill>
                <a:latin typeface="Century Gothic"/>
                <a:cs typeface="Century Gothic"/>
              </a:rPr>
              <a:t>15</a:t>
            </a:r>
            <a:endParaRPr sz="1400">
              <a:latin typeface="Century Gothic"/>
              <a:cs typeface="Century Gothic"/>
            </a:endParaRPr>
          </a:p>
        </p:txBody>
      </p:sp>
      <p:pic>
        <p:nvPicPr>
          <p:cNvPr id="46" name="object 4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681216" y="2403360"/>
            <a:ext cx="885444" cy="776719"/>
          </a:xfrm>
          <a:prstGeom prst="rect">
            <a:avLst/>
          </a:prstGeom>
        </p:spPr>
      </p:pic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60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20"/>
              </a:spcBef>
            </a:pPr>
            <a:r>
              <a:rPr spc="195" dirty="0">
                <a:solidFill>
                  <a:srgbClr val="087150"/>
                </a:solidFill>
              </a:rPr>
              <a:t>EXERCISE</a:t>
            </a:r>
          </a:p>
          <a:p>
            <a:pPr marL="16510">
              <a:lnSpc>
                <a:spcPct val="100000"/>
              </a:lnSpc>
              <a:spcBef>
                <a:spcPts val="315"/>
              </a:spcBef>
            </a:pPr>
            <a:r>
              <a:rPr sz="1800" spc="-10" dirty="0">
                <a:latin typeface="Tahoma"/>
                <a:cs typeface="Tahoma"/>
              </a:rPr>
              <a:t>Place</a:t>
            </a:r>
            <a:r>
              <a:rPr sz="1800" spc="-195" dirty="0">
                <a:latin typeface="Tahoma"/>
                <a:cs typeface="Tahoma"/>
              </a:rPr>
              <a:t> </a:t>
            </a:r>
            <a:r>
              <a:rPr sz="1800" spc="-45" dirty="0">
                <a:latin typeface="Tahoma"/>
                <a:cs typeface="Tahoma"/>
              </a:rPr>
              <a:t>each</a:t>
            </a:r>
            <a:r>
              <a:rPr sz="1800" spc="-185" dirty="0">
                <a:latin typeface="Tahoma"/>
                <a:cs typeface="Tahoma"/>
              </a:rPr>
              <a:t> </a:t>
            </a:r>
            <a:r>
              <a:rPr sz="1800" dirty="0">
                <a:latin typeface="Tahoma"/>
                <a:cs typeface="Tahoma"/>
              </a:rPr>
              <a:t>KPI</a:t>
            </a:r>
            <a:r>
              <a:rPr sz="1800" spc="-204" dirty="0">
                <a:latin typeface="Tahoma"/>
                <a:cs typeface="Tahoma"/>
              </a:rPr>
              <a:t> </a:t>
            </a:r>
            <a:r>
              <a:rPr sz="1800" dirty="0">
                <a:latin typeface="Tahoma"/>
                <a:cs typeface="Tahoma"/>
              </a:rPr>
              <a:t>into</a:t>
            </a:r>
            <a:r>
              <a:rPr sz="1800" spc="-190" dirty="0">
                <a:latin typeface="Tahoma"/>
                <a:cs typeface="Tahoma"/>
              </a:rPr>
              <a:t> </a:t>
            </a:r>
            <a:r>
              <a:rPr sz="1800" spc="-20" dirty="0">
                <a:latin typeface="Tahoma"/>
                <a:cs typeface="Tahoma"/>
              </a:rPr>
              <a:t>the</a:t>
            </a:r>
            <a:r>
              <a:rPr sz="1800" spc="-195" dirty="0">
                <a:latin typeface="Tahoma"/>
                <a:cs typeface="Tahoma"/>
              </a:rPr>
              <a:t> </a:t>
            </a:r>
            <a:r>
              <a:rPr sz="1800" spc="-10" dirty="0">
                <a:latin typeface="Tahoma"/>
                <a:cs typeface="Tahoma"/>
              </a:rPr>
              <a:t>right</a:t>
            </a:r>
            <a:r>
              <a:rPr sz="1800" spc="-200" dirty="0">
                <a:latin typeface="Tahoma"/>
                <a:cs typeface="Tahoma"/>
              </a:rPr>
              <a:t> </a:t>
            </a:r>
            <a:r>
              <a:rPr sz="1800" spc="-50" dirty="0">
                <a:latin typeface="Tahoma"/>
                <a:cs typeface="Tahoma"/>
              </a:rPr>
              <a:t>stage</a:t>
            </a:r>
            <a:r>
              <a:rPr sz="1800" spc="-175" dirty="0">
                <a:latin typeface="Tahoma"/>
                <a:cs typeface="Tahoma"/>
              </a:rPr>
              <a:t> </a:t>
            </a:r>
            <a:r>
              <a:rPr sz="1800" dirty="0">
                <a:latin typeface="Tahoma"/>
                <a:cs typeface="Tahoma"/>
              </a:rPr>
              <a:t>of</a:t>
            </a:r>
            <a:r>
              <a:rPr sz="1800" spc="-200" dirty="0">
                <a:latin typeface="Tahoma"/>
                <a:cs typeface="Tahoma"/>
              </a:rPr>
              <a:t> </a:t>
            </a:r>
            <a:r>
              <a:rPr sz="1800" spc="-10" dirty="0">
                <a:latin typeface="Tahoma"/>
                <a:cs typeface="Tahoma"/>
              </a:rPr>
              <a:t>the</a:t>
            </a:r>
            <a:r>
              <a:rPr sz="1800" spc="-175" dirty="0">
                <a:latin typeface="Tahoma"/>
                <a:cs typeface="Tahoma"/>
              </a:rPr>
              <a:t> </a:t>
            </a:r>
            <a:r>
              <a:rPr sz="1800" spc="-10" dirty="0">
                <a:latin typeface="Tahoma"/>
                <a:cs typeface="Tahoma"/>
              </a:rPr>
              <a:t>Value</a:t>
            </a:r>
            <a:r>
              <a:rPr sz="1800" spc="-200" dirty="0">
                <a:latin typeface="Tahoma"/>
                <a:cs typeface="Tahoma"/>
              </a:rPr>
              <a:t> </a:t>
            </a:r>
            <a:r>
              <a:rPr sz="1800" dirty="0">
                <a:latin typeface="Tahoma"/>
                <a:cs typeface="Tahoma"/>
              </a:rPr>
              <a:t>Flow</a:t>
            </a:r>
            <a:r>
              <a:rPr sz="1800" spc="-200" dirty="0">
                <a:latin typeface="Tahoma"/>
                <a:cs typeface="Tahoma"/>
              </a:rPr>
              <a:t> </a:t>
            </a:r>
            <a:r>
              <a:rPr sz="1800" spc="-10" dirty="0">
                <a:latin typeface="Tahoma"/>
                <a:cs typeface="Tahoma"/>
              </a:rPr>
              <a:t>Analysis</a:t>
            </a:r>
            <a:endParaRPr sz="1800">
              <a:latin typeface="Tahoma"/>
              <a:cs typeface="Tahom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345947" y="4035371"/>
            <a:ext cx="6395085" cy="570230"/>
            <a:chOff x="345947" y="4035371"/>
            <a:chExt cx="6395085" cy="57023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1849" y="4035371"/>
              <a:ext cx="6368809" cy="55810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5947" y="4076725"/>
              <a:ext cx="5871972" cy="528802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388619" y="4052315"/>
              <a:ext cx="6285230" cy="474345"/>
            </a:xfrm>
            <a:custGeom>
              <a:avLst/>
              <a:gdLst/>
              <a:ahLst/>
              <a:cxnLst/>
              <a:rect l="l" t="t" r="r" b="b"/>
              <a:pathLst>
                <a:path w="6285230" h="474345">
                  <a:moveTo>
                    <a:pt x="6234176" y="0"/>
                  </a:moveTo>
                  <a:lnTo>
                    <a:pt x="50863" y="0"/>
                  </a:lnTo>
                  <a:lnTo>
                    <a:pt x="31064" y="3990"/>
                  </a:lnTo>
                  <a:lnTo>
                    <a:pt x="14897" y="14874"/>
                  </a:lnTo>
                  <a:lnTo>
                    <a:pt x="3996" y="31021"/>
                  </a:lnTo>
                  <a:lnTo>
                    <a:pt x="0" y="50799"/>
                  </a:lnTo>
                  <a:lnTo>
                    <a:pt x="0" y="423036"/>
                  </a:lnTo>
                  <a:lnTo>
                    <a:pt x="3996" y="442888"/>
                  </a:lnTo>
                  <a:lnTo>
                    <a:pt x="14897" y="459073"/>
                  </a:lnTo>
                  <a:lnTo>
                    <a:pt x="31064" y="469971"/>
                  </a:lnTo>
                  <a:lnTo>
                    <a:pt x="50863" y="473963"/>
                  </a:lnTo>
                  <a:lnTo>
                    <a:pt x="6234176" y="473963"/>
                  </a:lnTo>
                  <a:lnTo>
                    <a:pt x="6253954" y="469971"/>
                  </a:lnTo>
                  <a:lnTo>
                    <a:pt x="6270101" y="459073"/>
                  </a:lnTo>
                  <a:lnTo>
                    <a:pt x="6280985" y="442888"/>
                  </a:lnTo>
                  <a:lnTo>
                    <a:pt x="6284976" y="423036"/>
                  </a:lnTo>
                  <a:lnTo>
                    <a:pt x="6284976" y="50799"/>
                  </a:lnTo>
                  <a:lnTo>
                    <a:pt x="6280985" y="31021"/>
                  </a:lnTo>
                  <a:lnTo>
                    <a:pt x="6270101" y="14874"/>
                  </a:lnTo>
                  <a:lnTo>
                    <a:pt x="6253954" y="3990"/>
                  </a:lnTo>
                  <a:lnTo>
                    <a:pt x="623417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481990" y="3775328"/>
            <a:ext cx="5551170" cy="6445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209">
              <a:lnSpc>
                <a:spcPts val="1675"/>
              </a:lnSpc>
              <a:spcBef>
                <a:spcPts val="100"/>
              </a:spcBef>
            </a:pPr>
            <a:r>
              <a:rPr sz="1400" spc="40" dirty="0">
                <a:solidFill>
                  <a:srgbClr val="087150"/>
                </a:solidFill>
                <a:latin typeface="Tahoma"/>
                <a:cs typeface="Tahoma"/>
              </a:rPr>
              <a:t>OBJECTIVE</a:t>
            </a:r>
            <a:endParaRPr sz="1400">
              <a:latin typeface="Tahoma"/>
              <a:cs typeface="Tahoma"/>
            </a:endParaRPr>
          </a:p>
          <a:p>
            <a:pPr marL="29209">
              <a:lnSpc>
                <a:spcPts val="1475"/>
              </a:lnSpc>
            </a:pPr>
            <a:r>
              <a:rPr sz="1400" spc="-50" dirty="0">
                <a:solidFill>
                  <a:srgbClr val="087150"/>
                </a:solidFill>
                <a:latin typeface="Tahoma"/>
                <a:cs typeface="Tahoma"/>
              </a:rPr>
              <a:t>:</a:t>
            </a:r>
            <a:endParaRPr sz="1400">
              <a:latin typeface="Tahoma"/>
              <a:cs typeface="Tahoma"/>
            </a:endParaRPr>
          </a:p>
          <a:p>
            <a:pPr marL="12700">
              <a:lnSpc>
                <a:spcPts val="1720"/>
              </a:lnSpc>
            </a:pPr>
            <a:r>
              <a:rPr sz="1600" dirty="0">
                <a:solidFill>
                  <a:srgbClr val="087150"/>
                </a:solidFill>
                <a:latin typeface="Tahoma"/>
                <a:cs typeface="Tahoma"/>
              </a:rPr>
              <a:t>Operate</a:t>
            </a:r>
            <a:r>
              <a:rPr sz="1600" spc="-160" dirty="0">
                <a:solidFill>
                  <a:srgbClr val="087150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087150"/>
                </a:solidFill>
                <a:latin typeface="Tahoma"/>
                <a:cs typeface="Tahoma"/>
              </a:rPr>
              <a:t>in</a:t>
            </a:r>
            <a:r>
              <a:rPr sz="1600" spc="-165" dirty="0">
                <a:solidFill>
                  <a:srgbClr val="087150"/>
                </a:solidFill>
                <a:latin typeface="Tahoma"/>
                <a:cs typeface="Tahoma"/>
              </a:rPr>
              <a:t> </a:t>
            </a:r>
            <a:r>
              <a:rPr sz="1600" spc="-50" dirty="0">
                <a:solidFill>
                  <a:srgbClr val="087150"/>
                </a:solidFill>
                <a:latin typeface="Tahoma"/>
                <a:cs typeface="Tahoma"/>
              </a:rPr>
              <a:t>an</a:t>
            </a:r>
            <a:r>
              <a:rPr sz="1600" spc="-150" dirty="0">
                <a:solidFill>
                  <a:srgbClr val="087150"/>
                </a:solidFill>
                <a:latin typeface="Tahoma"/>
                <a:cs typeface="Tahoma"/>
              </a:rPr>
              <a:t> </a:t>
            </a:r>
            <a:r>
              <a:rPr sz="1600" spc="-25" dirty="0">
                <a:solidFill>
                  <a:srgbClr val="087150"/>
                </a:solidFill>
                <a:latin typeface="Tahoma"/>
                <a:cs typeface="Tahoma"/>
              </a:rPr>
              <a:t>environment</a:t>
            </a:r>
            <a:r>
              <a:rPr sz="1600" spc="-170" dirty="0">
                <a:solidFill>
                  <a:srgbClr val="087150"/>
                </a:solidFill>
                <a:latin typeface="Tahoma"/>
                <a:cs typeface="Tahoma"/>
              </a:rPr>
              <a:t> </a:t>
            </a:r>
            <a:r>
              <a:rPr sz="1600" spc="-20" dirty="0">
                <a:solidFill>
                  <a:srgbClr val="087150"/>
                </a:solidFill>
                <a:latin typeface="Tahoma"/>
                <a:cs typeface="Tahoma"/>
              </a:rPr>
              <a:t>that</a:t>
            </a:r>
            <a:r>
              <a:rPr sz="1600" spc="-145" dirty="0">
                <a:solidFill>
                  <a:srgbClr val="087150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087150"/>
                </a:solidFill>
                <a:latin typeface="Tahoma"/>
                <a:cs typeface="Tahoma"/>
              </a:rPr>
              <a:t>fosters</a:t>
            </a:r>
            <a:r>
              <a:rPr sz="1600" spc="-140" dirty="0">
                <a:solidFill>
                  <a:srgbClr val="087150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087150"/>
                </a:solidFill>
                <a:latin typeface="Tahoma"/>
                <a:cs typeface="Tahoma"/>
              </a:rPr>
              <a:t>creativity</a:t>
            </a:r>
            <a:r>
              <a:rPr sz="1600" spc="-165" dirty="0">
                <a:solidFill>
                  <a:srgbClr val="087150"/>
                </a:solidFill>
                <a:latin typeface="Tahoma"/>
                <a:cs typeface="Tahoma"/>
              </a:rPr>
              <a:t> </a:t>
            </a:r>
            <a:r>
              <a:rPr sz="1600" spc="-40" dirty="0">
                <a:solidFill>
                  <a:srgbClr val="087150"/>
                </a:solidFill>
                <a:latin typeface="Tahoma"/>
                <a:cs typeface="Tahoma"/>
              </a:rPr>
              <a:t>and</a:t>
            </a:r>
            <a:r>
              <a:rPr sz="1600" spc="-150" dirty="0">
                <a:solidFill>
                  <a:srgbClr val="087150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087150"/>
                </a:solidFill>
                <a:latin typeface="Tahoma"/>
                <a:cs typeface="Tahoma"/>
              </a:rPr>
              <a:t>innovation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69047" rIns="0" bIns="0" rtlCol="0">
            <a:spAutoFit/>
          </a:bodyPr>
          <a:lstStyle/>
          <a:p>
            <a:pPr marL="2417445">
              <a:lnSpc>
                <a:spcPct val="100000"/>
              </a:lnSpc>
              <a:spcBef>
                <a:spcPts val="100"/>
              </a:spcBef>
            </a:pPr>
            <a:fld id="{81D60167-4931-47E6-BA6A-407CBD079E47}" type="slidenum">
              <a:rPr spc="-25" dirty="0"/>
              <a:t>130</a:t>
            </a:fld>
            <a:endParaRPr spc="-25" dirty="0"/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/>
              <a:t>©</a:t>
            </a:r>
            <a:r>
              <a:rPr spc="-15" dirty="0"/>
              <a:t> </a:t>
            </a:r>
            <a:r>
              <a:rPr dirty="0"/>
              <a:t>The</a:t>
            </a:r>
            <a:r>
              <a:rPr spc="-30" dirty="0"/>
              <a:t> </a:t>
            </a:r>
            <a:r>
              <a:rPr dirty="0"/>
              <a:t>KPI</a:t>
            </a:r>
            <a:r>
              <a:rPr spc="-5" dirty="0"/>
              <a:t> </a:t>
            </a:r>
            <a:r>
              <a:rPr dirty="0"/>
              <a:t>Institute</a:t>
            </a:r>
            <a:r>
              <a:rPr spc="-20" dirty="0"/>
              <a:t> 2023</a:t>
            </a:r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383514" y="4712652"/>
          <a:ext cx="8579485" cy="14827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234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234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234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234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600" spc="-1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INPUT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4450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  <a:solidFill>
                      <a:srgbClr val="087150"/>
                    </a:solidFill>
                  </a:tcPr>
                </a:tc>
                <a:tc>
                  <a:txBody>
                    <a:bodyPr/>
                    <a:lstStyle/>
                    <a:p>
                      <a:pPr marL="61912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600" spc="-1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PROCESS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4450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  <a:solidFill>
                      <a:srgbClr val="087150"/>
                    </a:solidFill>
                  </a:tcPr>
                </a:tc>
                <a:tc>
                  <a:txBody>
                    <a:bodyPr/>
                    <a:lstStyle/>
                    <a:p>
                      <a:pPr marL="65278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600" spc="6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OUTPUT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4450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  <a:solidFill>
                      <a:srgbClr val="087150"/>
                    </a:solidFill>
                  </a:tcPr>
                </a:tc>
                <a:tc>
                  <a:txBody>
                    <a:bodyPr/>
                    <a:lstStyle/>
                    <a:p>
                      <a:pPr marL="54229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600" spc="1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OUTCOME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4450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  <a:solidFill>
                      <a:srgbClr val="0871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80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KPI</a:t>
                      </a:r>
                      <a:r>
                        <a:rPr sz="1800" spc="-17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800" spc="-2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1….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43815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80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KPI</a:t>
                      </a:r>
                      <a:r>
                        <a:rPr sz="1800" spc="-18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800" spc="-2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2….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43815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381927" y="1542922"/>
          <a:ext cx="8582660" cy="202818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056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24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40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24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80390">
                <a:tc>
                  <a:txBody>
                    <a:bodyPr/>
                    <a:lstStyle/>
                    <a:p>
                      <a:pPr marL="5080" marR="118110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1400" spc="-2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#</a:t>
                      </a:r>
                      <a:r>
                        <a:rPr sz="1400" spc="-12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-3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Innovation</a:t>
                      </a:r>
                      <a:r>
                        <a:rPr sz="1400" spc="-12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-3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champions</a:t>
                      </a:r>
                      <a:r>
                        <a:rPr sz="1400" spc="-13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-2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in </a:t>
                      </a:r>
                      <a:r>
                        <a:rPr sz="1400" spc="-3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each</a:t>
                      </a:r>
                      <a:r>
                        <a:rPr sz="1400" spc="-16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-2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area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781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6F6ED"/>
                    </a:solidFill>
                  </a:tcPr>
                </a:tc>
                <a:tc>
                  <a:txBody>
                    <a:bodyPr/>
                    <a:lstStyle/>
                    <a:p>
                      <a:pPr marL="5080" marR="317500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1400" spc="-2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#</a:t>
                      </a:r>
                      <a:r>
                        <a:rPr sz="1400" spc="-15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-2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Staff</a:t>
                      </a:r>
                      <a:r>
                        <a:rPr sz="1400" spc="-17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in</a:t>
                      </a:r>
                      <a:r>
                        <a:rPr sz="1400" spc="-15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the</a:t>
                      </a:r>
                      <a:r>
                        <a:rPr sz="1400" spc="-15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innovation </a:t>
                      </a:r>
                      <a:r>
                        <a:rPr sz="1400" spc="-2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program</a:t>
                      </a:r>
                      <a:r>
                        <a:rPr sz="1400" spc="-14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-2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team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781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6F6ED"/>
                    </a:solidFill>
                  </a:tcPr>
                </a:tc>
                <a:tc>
                  <a:txBody>
                    <a:bodyPr/>
                    <a:lstStyle/>
                    <a:p>
                      <a:pPr marL="5715" marR="529590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140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$</a:t>
                      </a:r>
                      <a:r>
                        <a:rPr sz="1400" spc="-14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Value</a:t>
                      </a:r>
                      <a:r>
                        <a:rPr sz="1400" spc="-14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-2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generated</a:t>
                      </a:r>
                      <a:r>
                        <a:rPr sz="1400" spc="-16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-3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by </a:t>
                      </a:r>
                      <a:r>
                        <a:rPr sz="1400" spc="-2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innovation</a:t>
                      </a:r>
                      <a:r>
                        <a:rPr sz="1400" spc="-8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ideas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781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6F6ED"/>
                    </a:solidFill>
                  </a:tcPr>
                </a:tc>
                <a:tc>
                  <a:txBody>
                    <a:bodyPr/>
                    <a:lstStyle/>
                    <a:p>
                      <a:pPr marL="6350">
                        <a:lnSpc>
                          <a:spcPct val="100000"/>
                        </a:lnSpc>
                        <a:spcBef>
                          <a:spcPts val="1455"/>
                        </a:spcBef>
                      </a:pPr>
                      <a:r>
                        <a:rPr sz="1400" spc="-29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%</a:t>
                      </a:r>
                      <a:r>
                        <a:rPr sz="1400" spc="-13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-3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Innovation</a:t>
                      </a:r>
                      <a:r>
                        <a:rPr sz="1400" spc="-10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-3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ideas</a:t>
                      </a:r>
                      <a:r>
                        <a:rPr sz="1400" spc="-15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funded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1847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6F6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39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15"/>
                        </a:spcBef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marL="5080">
                        <a:lnSpc>
                          <a:spcPct val="100000"/>
                        </a:lnSpc>
                      </a:pPr>
                      <a:r>
                        <a:rPr sz="1400" spc="-2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#</a:t>
                      </a:r>
                      <a:r>
                        <a:rPr sz="1400" spc="-13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-3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Innovation</a:t>
                      </a:r>
                      <a:r>
                        <a:rPr sz="1400" spc="-12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-2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focus</a:t>
                      </a:r>
                      <a:r>
                        <a:rPr sz="1400" spc="-13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groups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527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6F6E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15"/>
                        </a:spcBef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marL="5080">
                        <a:lnSpc>
                          <a:spcPct val="100000"/>
                        </a:lnSpc>
                      </a:pPr>
                      <a:r>
                        <a:rPr sz="1400" spc="-2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#</a:t>
                      </a:r>
                      <a:r>
                        <a:rPr sz="1400" spc="-14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-3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Time</a:t>
                      </a:r>
                      <a:r>
                        <a:rPr sz="1400" spc="-16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to</a:t>
                      </a:r>
                      <a:r>
                        <a:rPr sz="1400" spc="-13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-2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evaluate</a:t>
                      </a:r>
                      <a:r>
                        <a:rPr sz="1400" spc="-17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-4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an</a:t>
                      </a:r>
                      <a:r>
                        <a:rPr sz="1400" spc="-14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-2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idea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527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6F6ED"/>
                    </a:solidFill>
                  </a:tcPr>
                </a:tc>
                <a:tc>
                  <a:txBody>
                    <a:bodyPr/>
                    <a:lstStyle/>
                    <a:p>
                      <a:pPr marL="5715" marR="202565">
                        <a:lnSpc>
                          <a:spcPct val="100000"/>
                        </a:lnSpc>
                        <a:spcBef>
                          <a:spcPts val="1185"/>
                        </a:spcBef>
                      </a:pPr>
                      <a:r>
                        <a:rPr sz="1400" spc="-29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%</a:t>
                      </a:r>
                      <a:r>
                        <a:rPr sz="1400" spc="-14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-5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Ideas</a:t>
                      </a:r>
                      <a:r>
                        <a:rPr sz="1400" spc="-15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-2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evaluated</a:t>
                      </a:r>
                      <a:r>
                        <a:rPr sz="1400" spc="-16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within </a:t>
                      </a:r>
                      <a:r>
                        <a:rPr sz="140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the</a:t>
                      </a:r>
                      <a:r>
                        <a:rPr sz="1400" spc="-16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SLA</a:t>
                      </a:r>
                      <a:r>
                        <a:rPr sz="1400" spc="-15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target</a:t>
                      </a:r>
                      <a:r>
                        <a:rPr sz="1400" spc="-16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of</a:t>
                      </a:r>
                      <a:r>
                        <a:rPr sz="1400" spc="-14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2</a:t>
                      </a:r>
                      <a:r>
                        <a:rPr sz="1400" spc="-13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weeks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1504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6F6ED"/>
                    </a:solidFill>
                  </a:tcPr>
                </a:tc>
                <a:tc>
                  <a:txBody>
                    <a:bodyPr/>
                    <a:lstStyle/>
                    <a:p>
                      <a:pPr marL="6350" marR="692150">
                        <a:lnSpc>
                          <a:spcPct val="100000"/>
                        </a:lnSpc>
                        <a:spcBef>
                          <a:spcPts val="1185"/>
                        </a:spcBef>
                      </a:pPr>
                      <a:r>
                        <a:rPr sz="1400" spc="-29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%</a:t>
                      </a:r>
                      <a:r>
                        <a:rPr sz="1400" spc="-12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-3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Innovation</a:t>
                      </a:r>
                      <a:r>
                        <a:rPr sz="1400" spc="-10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-2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ideas </a:t>
                      </a:r>
                      <a:r>
                        <a:rPr sz="14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implemented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1504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6F6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39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15"/>
                        </a:spcBef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marL="5080">
                        <a:lnSpc>
                          <a:spcPct val="100000"/>
                        </a:lnSpc>
                      </a:pPr>
                      <a:r>
                        <a:rPr sz="1400" spc="-2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#</a:t>
                      </a:r>
                      <a:r>
                        <a:rPr sz="1400" spc="-16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Patents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527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6F6E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15"/>
                        </a:spcBef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marL="5080">
                        <a:lnSpc>
                          <a:spcPct val="100000"/>
                        </a:lnSpc>
                      </a:pPr>
                      <a:r>
                        <a:rPr sz="140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$</a:t>
                      </a:r>
                      <a:r>
                        <a:rPr sz="1400" spc="-12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Budget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527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6F6ED"/>
                    </a:solidFill>
                  </a:tcPr>
                </a:tc>
                <a:tc>
                  <a:txBody>
                    <a:bodyPr/>
                    <a:lstStyle/>
                    <a:p>
                      <a:pPr marL="5715" marR="708660">
                        <a:lnSpc>
                          <a:spcPct val="100000"/>
                        </a:lnSpc>
                        <a:spcBef>
                          <a:spcPts val="1185"/>
                        </a:spcBef>
                      </a:pPr>
                      <a:r>
                        <a:rPr sz="1400" spc="-29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%</a:t>
                      </a:r>
                      <a:r>
                        <a:rPr sz="1400" spc="-12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-3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Innovation</a:t>
                      </a:r>
                      <a:r>
                        <a:rPr sz="1400" spc="-10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ideas evaluated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1504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6F6ED"/>
                    </a:solidFill>
                  </a:tcPr>
                </a:tc>
                <a:tc>
                  <a:txBody>
                    <a:bodyPr/>
                    <a:lstStyle/>
                    <a:p>
                      <a:pPr marL="6350" marR="349885">
                        <a:lnSpc>
                          <a:spcPct val="100000"/>
                        </a:lnSpc>
                        <a:spcBef>
                          <a:spcPts val="1185"/>
                        </a:spcBef>
                      </a:pPr>
                      <a:r>
                        <a:rPr sz="1400" spc="-29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%</a:t>
                      </a:r>
                      <a:r>
                        <a:rPr sz="1400" spc="-13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-3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Innovation</a:t>
                      </a:r>
                      <a:r>
                        <a:rPr sz="1400" spc="-10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-3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ideas</a:t>
                      </a:r>
                      <a:r>
                        <a:rPr sz="1400" spc="-15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-2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that generated</a:t>
                      </a:r>
                      <a:r>
                        <a:rPr sz="1400" spc="-15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value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1504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6F6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77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55"/>
              </a:spcBef>
            </a:pPr>
            <a:r>
              <a:rPr spc="195" dirty="0">
                <a:solidFill>
                  <a:srgbClr val="087150"/>
                </a:solidFill>
              </a:rPr>
              <a:t>EXERCISE</a:t>
            </a:r>
          </a:p>
          <a:p>
            <a:pPr marL="16510">
              <a:lnSpc>
                <a:spcPct val="100000"/>
              </a:lnSpc>
              <a:spcBef>
                <a:spcPts val="270"/>
              </a:spcBef>
            </a:pPr>
            <a:r>
              <a:rPr sz="1800" spc="70" dirty="0">
                <a:latin typeface="Tahoma"/>
                <a:cs typeface="Tahoma"/>
              </a:rPr>
              <a:t>VALUE</a:t>
            </a:r>
            <a:r>
              <a:rPr sz="1800" spc="-210" dirty="0">
                <a:latin typeface="Tahoma"/>
                <a:cs typeface="Tahoma"/>
              </a:rPr>
              <a:t> </a:t>
            </a:r>
            <a:r>
              <a:rPr sz="1800" spc="100" dirty="0">
                <a:latin typeface="Tahoma"/>
                <a:cs typeface="Tahoma"/>
              </a:rPr>
              <a:t>FLOW</a:t>
            </a:r>
            <a:r>
              <a:rPr sz="1800" spc="-220" dirty="0">
                <a:latin typeface="Tahoma"/>
                <a:cs typeface="Tahoma"/>
              </a:rPr>
              <a:t> </a:t>
            </a:r>
            <a:r>
              <a:rPr sz="1800" spc="-10" dirty="0">
                <a:latin typeface="Tahoma"/>
                <a:cs typeface="Tahoma"/>
              </a:rPr>
              <a:t>ANALYSIS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10667" y="1429664"/>
            <a:ext cx="7122795" cy="2199640"/>
          </a:xfrm>
          <a:prstGeom prst="rect">
            <a:avLst/>
          </a:prstGeom>
        </p:spPr>
        <p:txBody>
          <a:bodyPr vert="horz" wrap="square" lIns="0" tIns="10731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44"/>
              </a:spcBef>
            </a:pPr>
            <a:r>
              <a:rPr sz="1600" spc="35" dirty="0">
                <a:solidFill>
                  <a:srgbClr val="087150"/>
                </a:solidFill>
                <a:latin typeface="Tahoma"/>
                <a:cs typeface="Tahoma"/>
              </a:rPr>
              <a:t>SCENARIO</a:t>
            </a:r>
            <a:endParaRPr sz="16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745"/>
              </a:spcBef>
            </a:pPr>
            <a:r>
              <a:rPr sz="1600" spc="-25" dirty="0">
                <a:solidFill>
                  <a:srgbClr val="5F5F5F"/>
                </a:solidFill>
                <a:latin typeface="Tahoma"/>
                <a:cs typeface="Tahoma"/>
              </a:rPr>
              <a:t>Select</a:t>
            </a:r>
            <a:r>
              <a:rPr sz="1600" spc="-17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35" dirty="0">
                <a:solidFill>
                  <a:srgbClr val="5F5F5F"/>
                </a:solidFill>
                <a:latin typeface="Tahoma"/>
                <a:cs typeface="Tahoma"/>
              </a:rPr>
              <a:t>one</a:t>
            </a:r>
            <a:r>
              <a:rPr sz="1600" spc="-17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5" dirty="0">
                <a:solidFill>
                  <a:srgbClr val="5F5F5F"/>
                </a:solidFill>
                <a:latin typeface="Tahoma"/>
                <a:cs typeface="Tahoma"/>
              </a:rPr>
              <a:t>objective</a:t>
            </a:r>
            <a:r>
              <a:rPr sz="1600" spc="-17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of</a:t>
            </a:r>
            <a:r>
              <a:rPr sz="1600" spc="-16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your</a:t>
            </a:r>
            <a:r>
              <a:rPr sz="1600" spc="-17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choice.</a:t>
            </a:r>
            <a:endParaRPr sz="16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285"/>
              </a:spcBef>
            </a:pPr>
            <a:endParaRPr sz="16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600" spc="-20" dirty="0">
                <a:solidFill>
                  <a:srgbClr val="087150"/>
                </a:solidFill>
                <a:latin typeface="Tahoma"/>
                <a:cs typeface="Tahoma"/>
              </a:rPr>
              <a:t>TASK</a:t>
            </a:r>
            <a:endParaRPr sz="1600">
              <a:latin typeface="Tahoma"/>
              <a:cs typeface="Tahoma"/>
            </a:endParaRPr>
          </a:p>
          <a:p>
            <a:pPr marL="261620" indent="-248920">
              <a:lnSpc>
                <a:spcPct val="100000"/>
              </a:lnSpc>
              <a:spcBef>
                <a:spcPts val="665"/>
              </a:spcBef>
              <a:buClr>
                <a:srgbClr val="087150"/>
              </a:buClr>
              <a:buSzPct val="81250"/>
              <a:buFont typeface="Segoe UI Symbol"/>
              <a:buChar char="⮚"/>
              <a:tabLst>
                <a:tab pos="261620" algn="l"/>
              </a:tabLst>
            </a:pP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Write</a:t>
            </a:r>
            <a:r>
              <a:rPr sz="1600" spc="-14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30" dirty="0">
                <a:solidFill>
                  <a:srgbClr val="5F5F5F"/>
                </a:solidFill>
                <a:latin typeface="Tahoma"/>
                <a:cs typeface="Tahoma"/>
              </a:rPr>
              <a:t>at</a:t>
            </a:r>
            <a:r>
              <a:rPr sz="1600" spc="-12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0" dirty="0">
                <a:solidFill>
                  <a:srgbClr val="5F5F5F"/>
                </a:solidFill>
                <a:latin typeface="Tahoma"/>
                <a:cs typeface="Tahoma"/>
              </a:rPr>
              <a:t>least</a:t>
            </a:r>
            <a:r>
              <a:rPr sz="1600" spc="-13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2</a:t>
            </a:r>
            <a:r>
              <a:rPr sz="1600" spc="-14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45" dirty="0">
                <a:solidFill>
                  <a:srgbClr val="5F5F5F"/>
                </a:solidFill>
                <a:latin typeface="Tahoma"/>
                <a:cs typeface="Tahoma"/>
              </a:rPr>
              <a:t>inputs,</a:t>
            </a:r>
            <a:r>
              <a:rPr sz="1600" spc="-14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2</a:t>
            </a:r>
            <a:r>
              <a:rPr sz="1600" spc="-14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40" dirty="0">
                <a:solidFill>
                  <a:srgbClr val="5F5F5F"/>
                </a:solidFill>
                <a:latin typeface="Tahoma"/>
                <a:cs typeface="Tahoma"/>
              </a:rPr>
              <a:t>processes,</a:t>
            </a:r>
            <a:r>
              <a:rPr sz="1600" spc="-14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2</a:t>
            </a:r>
            <a:r>
              <a:rPr sz="1600" spc="-14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40" dirty="0">
                <a:solidFill>
                  <a:srgbClr val="5F5F5F"/>
                </a:solidFill>
                <a:latin typeface="Tahoma"/>
                <a:cs typeface="Tahoma"/>
              </a:rPr>
              <a:t>outputs,</a:t>
            </a:r>
            <a:r>
              <a:rPr sz="1600" spc="-12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40" dirty="0">
                <a:solidFill>
                  <a:srgbClr val="5F5F5F"/>
                </a:solidFill>
                <a:latin typeface="Tahoma"/>
                <a:cs typeface="Tahoma"/>
              </a:rPr>
              <a:t>and</a:t>
            </a:r>
            <a:r>
              <a:rPr sz="1600" spc="-13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2</a:t>
            </a:r>
            <a:r>
              <a:rPr sz="1600" spc="-13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35" dirty="0">
                <a:solidFill>
                  <a:srgbClr val="5F5F5F"/>
                </a:solidFill>
                <a:latin typeface="Tahoma"/>
                <a:cs typeface="Tahoma"/>
              </a:rPr>
              <a:t>outcome</a:t>
            </a:r>
            <a:r>
              <a:rPr sz="1600" spc="-13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metrics.</a:t>
            </a:r>
            <a:endParaRPr sz="1600">
              <a:latin typeface="Tahoma"/>
              <a:cs typeface="Tahoma"/>
            </a:endParaRPr>
          </a:p>
          <a:p>
            <a:pPr marL="262255" indent="-249554">
              <a:lnSpc>
                <a:spcPct val="100000"/>
              </a:lnSpc>
              <a:spcBef>
                <a:spcPts val="625"/>
              </a:spcBef>
              <a:buClr>
                <a:srgbClr val="087150"/>
              </a:buClr>
              <a:buSzPct val="81250"/>
              <a:buFont typeface="Segoe UI Symbol"/>
              <a:buChar char="⮚"/>
              <a:tabLst>
                <a:tab pos="262255" algn="l"/>
              </a:tabLst>
            </a:pPr>
            <a:r>
              <a:rPr sz="1600" spc="-25" dirty="0">
                <a:solidFill>
                  <a:srgbClr val="5F5F5F"/>
                </a:solidFill>
                <a:latin typeface="Tahoma"/>
                <a:cs typeface="Tahoma"/>
              </a:rPr>
              <a:t>Select</a:t>
            </a:r>
            <a:r>
              <a:rPr sz="1600" spc="-17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0" dirty="0">
                <a:solidFill>
                  <a:srgbClr val="5F5F5F"/>
                </a:solidFill>
                <a:latin typeface="Tahoma"/>
                <a:cs typeface="Tahoma"/>
              </a:rPr>
              <a:t>from</a:t>
            </a:r>
            <a:r>
              <a:rPr sz="1600" spc="-15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5" dirty="0">
                <a:solidFill>
                  <a:srgbClr val="5F5F5F"/>
                </a:solidFill>
                <a:latin typeface="Tahoma"/>
                <a:cs typeface="Tahoma"/>
              </a:rPr>
              <a:t>these</a:t>
            </a:r>
            <a:r>
              <a:rPr sz="1600" spc="-16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metrics</a:t>
            </a:r>
            <a:r>
              <a:rPr sz="1600" spc="-14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0" dirty="0">
                <a:solidFill>
                  <a:srgbClr val="5F5F5F"/>
                </a:solidFill>
                <a:latin typeface="Tahoma"/>
                <a:cs typeface="Tahoma"/>
              </a:rPr>
              <a:t>2-</a:t>
            </a: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3</a:t>
            </a:r>
            <a:r>
              <a:rPr sz="1600" spc="-14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KPIs</a:t>
            </a:r>
            <a:r>
              <a:rPr sz="1600" spc="-16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to</a:t>
            </a:r>
            <a:r>
              <a:rPr sz="1600" spc="-15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35" dirty="0">
                <a:solidFill>
                  <a:srgbClr val="5F5F5F"/>
                </a:solidFill>
                <a:latin typeface="Tahoma"/>
                <a:cs typeface="Tahoma"/>
              </a:rPr>
              <a:t>measure</a:t>
            </a:r>
            <a:r>
              <a:rPr sz="1600" spc="-16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0" dirty="0">
                <a:solidFill>
                  <a:srgbClr val="5F5F5F"/>
                </a:solidFill>
                <a:latin typeface="Tahoma"/>
                <a:cs typeface="Tahoma"/>
              </a:rPr>
              <a:t>the</a:t>
            </a:r>
            <a:r>
              <a:rPr sz="1600" spc="-14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30" dirty="0">
                <a:solidFill>
                  <a:srgbClr val="5F5F5F"/>
                </a:solidFill>
                <a:latin typeface="Tahoma"/>
                <a:cs typeface="Tahoma"/>
              </a:rPr>
              <a:t>achievement</a:t>
            </a:r>
            <a:r>
              <a:rPr sz="1600" spc="-19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of</a:t>
            </a:r>
            <a:r>
              <a:rPr sz="1600" spc="-16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0" dirty="0">
                <a:solidFill>
                  <a:srgbClr val="5F5F5F"/>
                </a:solidFill>
                <a:latin typeface="Tahoma"/>
                <a:cs typeface="Tahoma"/>
              </a:rPr>
              <a:t>the</a:t>
            </a:r>
            <a:r>
              <a:rPr sz="1600" spc="-14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objective.</a:t>
            </a:r>
            <a:endParaRPr sz="1600">
              <a:latin typeface="Tahoma"/>
              <a:cs typeface="Tahoma"/>
            </a:endParaRPr>
          </a:p>
          <a:p>
            <a:pPr marL="262255" indent="-249554">
              <a:lnSpc>
                <a:spcPct val="100000"/>
              </a:lnSpc>
              <a:spcBef>
                <a:spcPts val="600"/>
              </a:spcBef>
              <a:buClr>
                <a:srgbClr val="087150"/>
              </a:buClr>
              <a:buSzPct val="81250"/>
              <a:buFont typeface="Segoe UI Symbol"/>
              <a:buChar char="⮚"/>
              <a:tabLst>
                <a:tab pos="262255" algn="l"/>
              </a:tabLst>
            </a:pP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Propose</a:t>
            </a:r>
            <a:r>
              <a:rPr sz="1600" spc="-15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0" dirty="0">
                <a:solidFill>
                  <a:srgbClr val="5F5F5F"/>
                </a:solidFill>
                <a:latin typeface="Tahoma"/>
                <a:cs typeface="Tahoma"/>
              </a:rPr>
              <a:t>1-</a:t>
            </a: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2</a:t>
            </a:r>
            <a:r>
              <a:rPr sz="1600" spc="-14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initiatives</a:t>
            </a:r>
            <a:r>
              <a:rPr sz="1600" spc="-18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to</a:t>
            </a:r>
            <a:r>
              <a:rPr sz="1600" spc="-14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30" dirty="0">
                <a:solidFill>
                  <a:srgbClr val="5F5F5F"/>
                </a:solidFill>
                <a:latin typeface="Tahoma"/>
                <a:cs typeface="Tahoma"/>
              </a:rPr>
              <a:t>address</a:t>
            </a:r>
            <a:r>
              <a:rPr sz="1600" spc="-16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0" dirty="0">
                <a:solidFill>
                  <a:srgbClr val="5F5F5F"/>
                </a:solidFill>
                <a:latin typeface="Tahoma"/>
                <a:cs typeface="Tahoma"/>
              </a:rPr>
              <a:t>the</a:t>
            </a:r>
            <a:r>
              <a:rPr sz="1600" spc="-15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30" dirty="0">
                <a:solidFill>
                  <a:srgbClr val="5F5F5F"/>
                </a:solidFill>
                <a:latin typeface="Tahoma"/>
                <a:cs typeface="Tahoma"/>
              </a:rPr>
              <a:t>implementation</a:t>
            </a:r>
            <a:r>
              <a:rPr sz="1600" spc="-16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of</a:t>
            </a:r>
            <a:r>
              <a:rPr sz="1600" spc="-16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0" dirty="0">
                <a:solidFill>
                  <a:srgbClr val="5F5F5F"/>
                </a:solidFill>
                <a:latin typeface="Tahoma"/>
                <a:cs typeface="Tahoma"/>
              </a:rPr>
              <a:t>the</a:t>
            </a:r>
            <a:r>
              <a:rPr sz="1600" spc="-14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objectives.</a:t>
            </a:r>
            <a:endParaRPr sz="1600">
              <a:latin typeface="Tahoma"/>
              <a:cs typeface="Tahoma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94893" y="5384279"/>
            <a:ext cx="8350884" cy="422275"/>
            <a:chOff x="294893" y="5384279"/>
            <a:chExt cx="8350884" cy="422275"/>
          </a:xfrm>
        </p:grpSpPr>
        <p:sp>
          <p:nvSpPr>
            <p:cNvPr id="5" name="object 5"/>
            <p:cNvSpPr/>
            <p:nvPr/>
          </p:nvSpPr>
          <p:spPr>
            <a:xfrm>
              <a:off x="294893" y="5511546"/>
              <a:ext cx="8350884" cy="76200"/>
            </a:xfrm>
            <a:custGeom>
              <a:avLst/>
              <a:gdLst/>
              <a:ahLst/>
              <a:cxnLst/>
              <a:rect l="l" t="t" r="r" b="b"/>
              <a:pathLst>
                <a:path w="8350884" h="76200">
                  <a:moveTo>
                    <a:pt x="38100" y="0"/>
                  </a:moveTo>
                  <a:lnTo>
                    <a:pt x="23268" y="2988"/>
                  </a:lnTo>
                  <a:lnTo>
                    <a:pt x="11158" y="11144"/>
                  </a:lnTo>
                  <a:lnTo>
                    <a:pt x="2993" y="23252"/>
                  </a:lnTo>
                  <a:lnTo>
                    <a:pt x="0" y="38099"/>
                  </a:lnTo>
                  <a:lnTo>
                    <a:pt x="2993" y="52947"/>
                  </a:lnTo>
                  <a:lnTo>
                    <a:pt x="11158" y="65055"/>
                  </a:lnTo>
                  <a:lnTo>
                    <a:pt x="23268" y="73211"/>
                  </a:lnTo>
                  <a:lnTo>
                    <a:pt x="38100" y="76199"/>
                  </a:lnTo>
                  <a:lnTo>
                    <a:pt x="52931" y="73211"/>
                  </a:lnTo>
                  <a:lnTo>
                    <a:pt x="65041" y="65055"/>
                  </a:lnTo>
                  <a:lnTo>
                    <a:pt x="73206" y="52947"/>
                  </a:lnTo>
                  <a:lnTo>
                    <a:pt x="73639" y="50799"/>
                  </a:lnTo>
                  <a:lnTo>
                    <a:pt x="38100" y="50799"/>
                  </a:lnTo>
                  <a:lnTo>
                    <a:pt x="38100" y="25399"/>
                  </a:lnTo>
                  <a:lnTo>
                    <a:pt x="73639" y="25399"/>
                  </a:lnTo>
                  <a:lnTo>
                    <a:pt x="73206" y="23252"/>
                  </a:lnTo>
                  <a:lnTo>
                    <a:pt x="65041" y="11144"/>
                  </a:lnTo>
                  <a:lnTo>
                    <a:pt x="52931" y="2988"/>
                  </a:lnTo>
                  <a:lnTo>
                    <a:pt x="38100" y="0"/>
                  </a:lnTo>
                  <a:close/>
                </a:path>
                <a:path w="8350884" h="76200">
                  <a:moveTo>
                    <a:pt x="63500" y="25399"/>
                  </a:moveTo>
                  <a:lnTo>
                    <a:pt x="38100" y="25399"/>
                  </a:lnTo>
                  <a:lnTo>
                    <a:pt x="38100" y="50799"/>
                  </a:lnTo>
                  <a:lnTo>
                    <a:pt x="63500" y="50799"/>
                  </a:lnTo>
                  <a:lnTo>
                    <a:pt x="63500" y="25399"/>
                  </a:lnTo>
                  <a:close/>
                </a:path>
                <a:path w="8350884" h="76200">
                  <a:moveTo>
                    <a:pt x="73639" y="25399"/>
                  </a:moveTo>
                  <a:lnTo>
                    <a:pt x="63500" y="25399"/>
                  </a:lnTo>
                  <a:lnTo>
                    <a:pt x="63500" y="50799"/>
                  </a:lnTo>
                  <a:lnTo>
                    <a:pt x="73639" y="50799"/>
                  </a:lnTo>
                  <a:lnTo>
                    <a:pt x="76200" y="38099"/>
                  </a:lnTo>
                  <a:lnTo>
                    <a:pt x="73639" y="25399"/>
                  </a:lnTo>
                  <a:close/>
                </a:path>
                <a:path w="8350884" h="76200">
                  <a:moveTo>
                    <a:pt x="165100" y="25399"/>
                  </a:moveTo>
                  <a:lnTo>
                    <a:pt x="139700" y="25399"/>
                  </a:lnTo>
                  <a:lnTo>
                    <a:pt x="139700" y="50799"/>
                  </a:lnTo>
                  <a:lnTo>
                    <a:pt x="165100" y="50799"/>
                  </a:lnTo>
                  <a:lnTo>
                    <a:pt x="165100" y="25399"/>
                  </a:lnTo>
                  <a:close/>
                </a:path>
                <a:path w="8350884" h="76200">
                  <a:moveTo>
                    <a:pt x="266700" y="25399"/>
                  </a:moveTo>
                  <a:lnTo>
                    <a:pt x="241300" y="25399"/>
                  </a:lnTo>
                  <a:lnTo>
                    <a:pt x="241300" y="50799"/>
                  </a:lnTo>
                  <a:lnTo>
                    <a:pt x="266700" y="50799"/>
                  </a:lnTo>
                  <a:lnTo>
                    <a:pt x="266700" y="25399"/>
                  </a:lnTo>
                  <a:close/>
                </a:path>
                <a:path w="8350884" h="76200">
                  <a:moveTo>
                    <a:pt x="368300" y="25399"/>
                  </a:moveTo>
                  <a:lnTo>
                    <a:pt x="342900" y="25399"/>
                  </a:lnTo>
                  <a:lnTo>
                    <a:pt x="342900" y="50799"/>
                  </a:lnTo>
                  <a:lnTo>
                    <a:pt x="368300" y="50799"/>
                  </a:lnTo>
                  <a:lnTo>
                    <a:pt x="368300" y="25399"/>
                  </a:lnTo>
                  <a:close/>
                </a:path>
                <a:path w="8350884" h="76200">
                  <a:moveTo>
                    <a:pt x="469900" y="25399"/>
                  </a:moveTo>
                  <a:lnTo>
                    <a:pt x="444500" y="25399"/>
                  </a:lnTo>
                  <a:lnTo>
                    <a:pt x="444500" y="50799"/>
                  </a:lnTo>
                  <a:lnTo>
                    <a:pt x="469900" y="50799"/>
                  </a:lnTo>
                  <a:lnTo>
                    <a:pt x="469900" y="25399"/>
                  </a:lnTo>
                  <a:close/>
                </a:path>
                <a:path w="8350884" h="76200">
                  <a:moveTo>
                    <a:pt x="571500" y="25399"/>
                  </a:moveTo>
                  <a:lnTo>
                    <a:pt x="546100" y="25399"/>
                  </a:lnTo>
                  <a:lnTo>
                    <a:pt x="546100" y="50799"/>
                  </a:lnTo>
                  <a:lnTo>
                    <a:pt x="571500" y="50799"/>
                  </a:lnTo>
                  <a:lnTo>
                    <a:pt x="571500" y="25399"/>
                  </a:lnTo>
                  <a:close/>
                </a:path>
                <a:path w="8350884" h="76200">
                  <a:moveTo>
                    <a:pt x="673100" y="25399"/>
                  </a:moveTo>
                  <a:lnTo>
                    <a:pt x="647700" y="25399"/>
                  </a:lnTo>
                  <a:lnTo>
                    <a:pt x="647700" y="50799"/>
                  </a:lnTo>
                  <a:lnTo>
                    <a:pt x="673100" y="50799"/>
                  </a:lnTo>
                  <a:lnTo>
                    <a:pt x="673100" y="25399"/>
                  </a:lnTo>
                  <a:close/>
                </a:path>
                <a:path w="8350884" h="76200">
                  <a:moveTo>
                    <a:pt x="774700" y="25399"/>
                  </a:moveTo>
                  <a:lnTo>
                    <a:pt x="749300" y="25399"/>
                  </a:lnTo>
                  <a:lnTo>
                    <a:pt x="749300" y="50799"/>
                  </a:lnTo>
                  <a:lnTo>
                    <a:pt x="774700" y="50799"/>
                  </a:lnTo>
                  <a:lnTo>
                    <a:pt x="774700" y="25399"/>
                  </a:lnTo>
                  <a:close/>
                </a:path>
                <a:path w="8350884" h="76200">
                  <a:moveTo>
                    <a:pt x="876300" y="25399"/>
                  </a:moveTo>
                  <a:lnTo>
                    <a:pt x="850900" y="25399"/>
                  </a:lnTo>
                  <a:lnTo>
                    <a:pt x="850900" y="50799"/>
                  </a:lnTo>
                  <a:lnTo>
                    <a:pt x="876300" y="50799"/>
                  </a:lnTo>
                  <a:lnTo>
                    <a:pt x="876300" y="25399"/>
                  </a:lnTo>
                  <a:close/>
                </a:path>
                <a:path w="8350884" h="76200">
                  <a:moveTo>
                    <a:pt x="977900" y="25399"/>
                  </a:moveTo>
                  <a:lnTo>
                    <a:pt x="952500" y="25399"/>
                  </a:lnTo>
                  <a:lnTo>
                    <a:pt x="952500" y="50799"/>
                  </a:lnTo>
                  <a:lnTo>
                    <a:pt x="977900" y="50799"/>
                  </a:lnTo>
                  <a:lnTo>
                    <a:pt x="977900" y="25399"/>
                  </a:lnTo>
                  <a:close/>
                </a:path>
                <a:path w="8350884" h="76200">
                  <a:moveTo>
                    <a:pt x="1079500" y="25399"/>
                  </a:moveTo>
                  <a:lnTo>
                    <a:pt x="1054100" y="25399"/>
                  </a:lnTo>
                  <a:lnTo>
                    <a:pt x="1054100" y="50799"/>
                  </a:lnTo>
                  <a:lnTo>
                    <a:pt x="1079500" y="50799"/>
                  </a:lnTo>
                  <a:lnTo>
                    <a:pt x="1079500" y="25399"/>
                  </a:lnTo>
                  <a:close/>
                </a:path>
                <a:path w="8350884" h="76200">
                  <a:moveTo>
                    <a:pt x="1181100" y="25399"/>
                  </a:moveTo>
                  <a:lnTo>
                    <a:pt x="1155700" y="25399"/>
                  </a:lnTo>
                  <a:lnTo>
                    <a:pt x="1155700" y="50799"/>
                  </a:lnTo>
                  <a:lnTo>
                    <a:pt x="1181100" y="50799"/>
                  </a:lnTo>
                  <a:lnTo>
                    <a:pt x="1181100" y="25399"/>
                  </a:lnTo>
                  <a:close/>
                </a:path>
                <a:path w="8350884" h="76200">
                  <a:moveTo>
                    <a:pt x="1282700" y="25399"/>
                  </a:moveTo>
                  <a:lnTo>
                    <a:pt x="1257300" y="25399"/>
                  </a:lnTo>
                  <a:lnTo>
                    <a:pt x="1257300" y="50799"/>
                  </a:lnTo>
                  <a:lnTo>
                    <a:pt x="1282700" y="50799"/>
                  </a:lnTo>
                  <a:lnTo>
                    <a:pt x="1282700" y="25399"/>
                  </a:lnTo>
                  <a:close/>
                </a:path>
                <a:path w="8350884" h="76200">
                  <a:moveTo>
                    <a:pt x="1384300" y="25399"/>
                  </a:moveTo>
                  <a:lnTo>
                    <a:pt x="1358900" y="25399"/>
                  </a:lnTo>
                  <a:lnTo>
                    <a:pt x="1358900" y="50799"/>
                  </a:lnTo>
                  <a:lnTo>
                    <a:pt x="1384300" y="50799"/>
                  </a:lnTo>
                  <a:lnTo>
                    <a:pt x="1384300" y="25399"/>
                  </a:lnTo>
                  <a:close/>
                </a:path>
                <a:path w="8350884" h="76200">
                  <a:moveTo>
                    <a:pt x="1485900" y="25399"/>
                  </a:moveTo>
                  <a:lnTo>
                    <a:pt x="1460500" y="25399"/>
                  </a:lnTo>
                  <a:lnTo>
                    <a:pt x="1460500" y="50799"/>
                  </a:lnTo>
                  <a:lnTo>
                    <a:pt x="1485900" y="50799"/>
                  </a:lnTo>
                  <a:lnTo>
                    <a:pt x="1485900" y="25399"/>
                  </a:lnTo>
                  <a:close/>
                </a:path>
                <a:path w="8350884" h="76200">
                  <a:moveTo>
                    <a:pt x="1587500" y="25399"/>
                  </a:moveTo>
                  <a:lnTo>
                    <a:pt x="1562100" y="25399"/>
                  </a:lnTo>
                  <a:lnTo>
                    <a:pt x="1562100" y="50799"/>
                  </a:lnTo>
                  <a:lnTo>
                    <a:pt x="1587500" y="50799"/>
                  </a:lnTo>
                  <a:lnTo>
                    <a:pt x="1587500" y="25399"/>
                  </a:lnTo>
                  <a:close/>
                </a:path>
                <a:path w="8350884" h="76200">
                  <a:moveTo>
                    <a:pt x="1689100" y="25399"/>
                  </a:moveTo>
                  <a:lnTo>
                    <a:pt x="1663700" y="25399"/>
                  </a:lnTo>
                  <a:lnTo>
                    <a:pt x="1663700" y="50799"/>
                  </a:lnTo>
                  <a:lnTo>
                    <a:pt x="1689100" y="50799"/>
                  </a:lnTo>
                  <a:lnTo>
                    <a:pt x="1689100" y="25399"/>
                  </a:lnTo>
                  <a:close/>
                </a:path>
                <a:path w="8350884" h="76200">
                  <a:moveTo>
                    <a:pt x="1790700" y="25399"/>
                  </a:moveTo>
                  <a:lnTo>
                    <a:pt x="1765300" y="25399"/>
                  </a:lnTo>
                  <a:lnTo>
                    <a:pt x="1765300" y="50799"/>
                  </a:lnTo>
                  <a:lnTo>
                    <a:pt x="1790700" y="50799"/>
                  </a:lnTo>
                  <a:lnTo>
                    <a:pt x="1790700" y="25399"/>
                  </a:lnTo>
                  <a:close/>
                </a:path>
                <a:path w="8350884" h="76200">
                  <a:moveTo>
                    <a:pt x="1892300" y="25399"/>
                  </a:moveTo>
                  <a:lnTo>
                    <a:pt x="1866900" y="25399"/>
                  </a:lnTo>
                  <a:lnTo>
                    <a:pt x="1866900" y="50799"/>
                  </a:lnTo>
                  <a:lnTo>
                    <a:pt x="1892300" y="50799"/>
                  </a:lnTo>
                  <a:lnTo>
                    <a:pt x="1892300" y="25399"/>
                  </a:lnTo>
                  <a:close/>
                </a:path>
                <a:path w="8350884" h="76200">
                  <a:moveTo>
                    <a:pt x="1993900" y="25399"/>
                  </a:moveTo>
                  <a:lnTo>
                    <a:pt x="1968500" y="25399"/>
                  </a:lnTo>
                  <a:lnTo>
                    <a:pt x="1968500" y="50799"/>
                  </a:lnTo>
                  <a:lnTo>
                    <a:pt x="1993900" y="50799"/>
                  </a:lnTo>
                  <a:lnTo>
                    <a:pt x="1993900" y="25399"/>
                  </a:lnTo>
                  <a:close/>
                </a:path>
                <a:path w="8350884" h="76200">
                  <a:moveTo>
                    <a:pt x="2095500" y="25399"/>
                  </a:moveTo>
                  <a:lnTo>
                    <a:pt x="2070100" y="25399"/>
                  </a:lnTo>
                  <a:lnTo>
                    <a:pt x="2070100" y="50799"/>
                  </a:lnTo>
                  <a:lnTo>
                    <a:pt x="2095500" y="50799"/>
                  </a:lnTo>
                  <a:lnTo>
                    <a:pt x="2095500" y="25399"/>
                  </a:lnTo>
                  <a:close/>
                </a:path>
                <a:path w="8350884" h="76200">
                  <a:moveTo>
                    <a:pt x="2197100" y="25399"/>
                  </a:moveTo>
                  <a:lnTo>
                    <a:pt x="2171700" y="25399"/>
                  </a:lnTo>
                  <a:lnTo>
                    <a:pt x="2171700" y="50799"/>
                  </a:lnTo>
                  <a:lnTo>
                    <a:pt x="2197100" y="50799"/>
                  </a:lnTo>
                  <a:lnTo>
                    <a:pt x="2197100" y="25399"/>
                  </a:lnTo>
                  <a:close/>
                </a:path>
                <a:path w="8350884" h="76200">
                  <a:moveTo>
                    <a:pt x="2298700" y="25399"/>
                  </a:moveTo>
                  <a:lnTo>
                    <a:pt x="2273300" y="25399"/>
                  </a:lnTo>
                  <a:lnTo>
                    <a:pt x="2273300" y="50799"/>
                  </a:lnTo>
                  <a:lnTo>
                    <a:pt x="2298700" y="50799"/>
                  </a:lnTo>
                  <a:lnTo>
                    <a:pt x="2298700" y="25399"/>
                  </a:lnTo>
                  <a:close/>
                </a:path>
                <a:path w="8350884" h="76200">
                  <a:moveTo>
                    <a:pt x="2400300" y="25399"/>
                  </a:moveTo>
                  <a:lnTo>
                    <a:pt x="2374900" y="25399"/>
                  </a:lnTo>
                  <a:lnTo>
                    <a:pt x="2374900" y="50799"/>
                  </a:lnTo>
                  <a:lnTo>
                    <a:pt x="2400300" y="50799"/>
                  </a:lnTo>
                  <a:lnTo>
                    <a:pt x="2400300" y="25399"/>
                  </a:lnTo>
                  <a:close/>
                </a:path>
                <a:path w="8350884" h="76200">
                  <a:moveTo>
                    <a:pt x="2501900" y="25399"/>
                  </a:moveTo>
                  <a:lnTo>
                    <a:pt x="2476500" y="25399"/>
                  </a:lnTo>
                  <a:lnTo>
                    <a:pt x="2476500" y="50799"/>
                  </a:lnTo>
                  <a:lnTo>
                    <a:pt x="2501900" y="50799"/>
                  </a:lnTo>
                  <a:lnTo>
                    <a:pt x="2501900" y="25399"/>
                  </a:lnTo>
                  <a:close/>
                </a:path>
                <a:path w="8350884" h="76200">
                  <a:moveTo>
                    <a:pt x="2603500" y="25399"/>
                  </a:moveTo>
                  <a:lnTo>
                    <a:pt x="2578100" y="25399"/>
                  </a:lnTo>
                  <a:lnTo>
                    <a:pt x="2578100" y="50799"/>
                  </a:lnTo>
                  <a:lnTo>
                    <a:pt x="2603500" y="50799"/>
                  </a:lnTo>
                  <a:lnTo>
                    <a:pt x="2603500" y="25399"/>
                  </a:lnTo>
                  <a:close/>
                </a:path>
                <a:path w="8350884" h="76200">
                  <a:moveTo>
                    <a:pt x="2705100" y="25399"/>
                  </a:moveTo>
                  <a:lnTo>
                    <a:pt x="2679700" y="25399"/>
                  </a:lnTo>
                  <a:lnTo>
                    <a:pt x="2679700" y="50799"/>
                  </a:lnTo>
                  <a:lnTo>
                    <a:pt x="2705100" y="50799"/>
                  </a:lnTo>
                  <a:lnTo>
                    <a:pt x="2705100" y="25399"/>
                  </a:lnTo>
                  <a:close/>
                </a:path>
                <a:path w="8350884" h="76200">
                  <a:moveTo>
                    <a:pt x="2806700" y="25399"/>
                  </a:moveTo>
                  <a:lnTo>
                    <a:pt x="2781300" y="25399"/>
                  </a:lnTo>
                  <a:lnTo>
                    <a:pt x="2781300" y="50799"/>
                  </a:lnTo>
                  <a:lnTo>
                    <a:pt x="2806700" y="50799"/>
                  </a:lnTo>
                  <a:lnTo>
                    <a:pt x="2806700" y="25399"/>
                  </a:lnTo>
                  <a:close/>
                </a:path>
                <a:path w="8350884" h="76200">
                  <a:moveTo>
                    <a:pt x="2908300" y="25399"/>
                  </a:moveTo>
                  <a:lnTo>
                    <a:pt x="2882900" y="25399"/>
                  </a:lnTo>
                  <a:lnTo>
                    <a:pt x="2882900" y="50799"/>
                  </a:lnTo>
                  <a:lnTo>
                    <a:pt x="2908300" y="50799"/>
                  </a:lnTo>
                  <a:lnTo>
                    <a:pt x="2908300" y="25399"/>
                  </a:lnTo>
                  <a:close/>
                </a:path>
                <a:path w="8350884" h="76200">
                  <a:moveTo>
                    <a:pt x="3009900" y="25399"/>
                  </a:moveTo>
                  <a:lnTo>
                    <a:pt x="2984500" y="25399"/>
                  </a:lnTo>
                  <a:lnTo>
                    <a:pt x="2984500" y="50799"/>
                  </a:lnTo>
                  <a:lnTo>
                    <a:pt x="3009900" y="50799"/>
                  </a:lnTo>
                  <a:lnTo>
                    <a:pt x="3009900" y="25399"/>
                  </a:lnTo>
                  <a:close/>
                </a:path>
                <a:path w="8350884" h="76200">
                  <a:moveTo>
                    <a:pt x="3111500" y="25399"/>
                  </a:moveTo>
                  <a:lnTo>
                    <a:pt x="3086100" y="25399"/>
                  </a:lnTo>
                  <a:lnTo>
                    <a:pt x="3086100" y="50799"/>
                  </a:lnTo>
                  <a:lnTo>
                    <a:pt x="3111500" y="50799"/>
                  </a:lnTo>
                  <a:lnTo>
                    <a:pt x="3111500" y="25399"/>
                  </a:lnTo>
                  <a:close/>
                </a:path>
                <a:path w="8350884" h="76200">
                  <a:moveTo>
                    <a:pt x="3213100" y="25399"/>
                  </a:moveTo>
                  <a:lnTo>
                    <a:pt x="3187700" y="25399"/>
                  </a:lnTo>
                  <a:lnTo>
                    <a:pt x="3187700" y="50799"/>
                  </a:lnTo>
                  <a:lnTo>
                    <a:pt x="3213100" y="50799"/>
                  </a:lnTo>
                  <a:lnTo>
                    <a:pt x="3213100" y="25399"/>
                  </a:lnTo>
                  <a:close/>
                </a:path>
                <a:path w="8350884" h="76200">
                  <a:moveTo>
                    <a:pt x="3314700" y="25399"/>
                  </a:moveTo>
                  <a:lnTo>
                    <a:pt x="3289300" y="25399"/>
                  </a:lnTo>
                  <a:lnTo>
                    <a:pt x="3289300" y="50799"/>
                  </a:lnTo>
                  <a:lnTo>
                    <a:pt x="3314700" y="50799"/>
                  </a:lnTo>
                  <a:lnTo>
                    <a:pt x="3314700" y="25399"/>
                  </a:lnTo>
                  <a:close/>
                </a:path>
                <a:path w="8350884" h="76200">
                  <a:moveTo>
                    <a:pt x="3416300" y="25399"/>
                  </a:moveTo>
                  <a:lnTo>
                    <a:pt x="3390900" y="25399"/>
                  </a:lnTo>
                  <a:lnTo>
                    <a:pt x="3390900" y="50799"/>
                  </a:lnTo>
                  <a:lnTo>
                    <a:pt x="3416300" y="50799"/>
                  </a:lnTo>
                  <a:lnTo>
                    <a:pt x="3416300" y="25399"/>
                  </a:lnTo>
                  <a:close/>
                </a:path>
                <a:path w="8350884" h="76200">
                  <a:moveTo>
                    <a:pt x="3517900" y="25399"/>
                  </a:moveTo>
                  <a:lnTo>
                    <a:pt x="3492500" y="25399"/>
                  </a:lnTo>
                  <a:lnTo>
                    <a:pt x="3492500" y="50799"/>
                  </a:lnTo>
                  <a:lnTo>
                    <a:pt x="3517900" y="50799"/>
                  </a:lnTo>
                  <a:lnTo>
                    <a:pt x="3517900" y="25399"/>
                  </a:lnTo>
                  <a:close/>
                </a:path>
                <a:path w="8350884" h="76200">
                  <a:moveTo>
                    <a:pt x="3619500" y="25399"/>
                  </a:moveTo>
                  <a:lnTo>
                    <a:pt x="3594100" y="25399"/>
                  </a:lnTo>
                  <a:lnTo>
                    <a:pt x="3594100" y="50799"/>
                  </a:lnTo>
                  <a:lnTo>
                    <a:pt x="3619500" y="50799"/>
                  </a:lnTo>
                  <a:lnTo>
                    <a:pt x="3619500" y="25399"/>
                  </a:lnTo>
                  <a:close/>
                </a:path>
                <a:path w="8350884" h="76200">
                  <a:moveTo>
                    <a:pt x="3721100" y="25399"/>
                  </a:moveTo>
                  <a:lnTo>
                    <a:pt x="3695700" y="25399"/>
                  </a:lnTo>
                  <a:lnTo>
                    <a:pt x="3695700" y="50799"/>
                  </a:lnTo>
                  <a:lnTo>
                    <a:pt x="3721100" y="50799"/>
                  </a:lnTo>
                  <a:lnTo>
                    <a:pt x="3721100" y="25399"/>
                  </a:lnTo>
                  <a:close/>
                </a:path>
                <a:path w="8350884" h="76200">
                  <a:moveTo>
                    <a:pt x="3822700" y="25399"/>
                  </a:moveTo>
                  <a:lnTo>
                    <a:pt x="3797300" y="25399"/>
                  </a:lnTo>
                  <a:lnTo>
                    <a:pt x="3797300" y="50799"/>
                  </a:lnTo>
                  <a:lnTo>
                    <a:pt x="3822700" y="50799"/>
                  </a:lnTo>
                  <a:lnTo>
                    <a:pt x="3822700" y="25399"/>
                  </a:lnTo>
                  <a:close/>
                </a:path>
                <a:path w="8350884" h="76200">
                  <a:moveTo>
                    <a:pt x="3924300" y="25399"/>
                  </a:moveTo>
                  <a:lnTo>
                    <a:pt x="3898900" y="25399"/>
                  </a:lnTo>
                  <a:lnTo>
                    <a:pt x="3898900" y="50799"/>
                  </a:lnTo>
                  <a:lnTo>
                    <a:pt x="3924300" y="50799"/>
                  </a:lnTo>
                  <a:lnTo>
                    <a:pt x="3924300" y="25399"/>
                  </a:lnTo>
                  <a:close/>
                </a:path>
                <a:path w="8350884" h="76200">
                  <a:moveTo>
                    <a:pt x="4025900" y="25399"/>
                  </a:moveTo>
                  <a:lnTo>
                    <a:pt x="4000500" y="25399"/>
                  </a:lnTo>
                  <a:lnTo>
                    <a:pt x="4000500" y="50799"/>
                  </a:lnTo>
                  <a:lnTo>
                    <a:pt x="4025900" y="50799"/>
                  </a:lnTo>
                  <a:lnTo>
                    <a:pt x="4025900" y="25399"/>
                  </a:lnTo>
                  <a:close/>
                </a:path>
                <a:path w="8350884" h="76200">
                  <a:moveTo>
                    <a:pt x="4127500" y="25399"/>
                  </a:moveTo>
                  <a:lnTo>
                    <a:pt x="4102100" y="25399"/>
                  </a:lnTo>
                  <a:lnTo>
                    <a:pt x="4102100" y="50799"/>
                  </a:lnTo>
                  <a:lnTo>
                    <a:pt x="4127500" y="50799"/>
                  </a:lnTo>
                  <a:lnTo>
                    <a:pt x="4127500" y="25399"/>
                  </a:lnTo>
                  <a:close/>
                </a:path>
                <a:path w="8350884" h="76200">
                  <a:moveTo>
                    <a:pt x="4229100" y="25399"/>
                  </a:moveTo>
                  <a:lnTo>
                    <a:pt x="4203700" y="25399"/>
                  </a:lnTo>
                  <a:lnTo>
                    <a:pt x="4203700" y="50799"/>
                  </a:lnTo>
                  <a:lnTo>
                    <a:pt x="4229100" y="50799"/>
                  </a:lnTo>
                  <a:lnTo>
                    <a:pt x="4229100" y="25399"/>
                  </a:lnTo>
                  <a:close/>
                </a:path>
                <a:path w="8350884" h="76200">
                  <a:moveTo>
                    <a:pt x="4330700" y="25399"/>
                  </a:moveTo>
                  <a:lnTo>
                    <a:pt x="4305300" y="25399"/>
                  </a:lnTo>
                  <a:lnTo>
                    <a:pt x="4305300" y="50799"/>
                  </a:lnTo>
                  <a:lnTo>
                    <a:pt x="4330700" y="50799"/>
                  </a:lnTo>
                  <a:lnTo>
                    <a:pt x="4330700" y="25399"/>
                  </a:lnTo>
                  <a:close/>
                </a:path>
                <a:path w="8350884" h="76200">
                  <a:moveTo>
                    <a:pt x="4432300" y="25399"/>
                  </a:moveTo>
                  <a:lnTo>
                    <a:pt x="4406900" y="25399"/>
                  </a:lnTo>
                  <a:lnTo>
                    <a:pt x="4406900" y="50799"/>
                  </a:lnTo>
                  <a:lnTo>
                    <a:pt x="4432300" y="50799"/>
                  </a:lnTo>
                  <a:lnTo>
                    <a:pt x="4432300" y="25399"/>
                  </a:lnTo>
                  <a:close/>
                </a:path>
                <a:path w="8350884" h="76200">
                  <a:moveTo>
                    <a:pt x="4533900" y="25399"/>
                  </a:moveTo>
                  <a:lnTo>
                    <a:pt x="4508500" y="25399"/>
                  </a:lnTo>
                  <a:lnTo>
                    <a:pt x="4508500" y="50799"/>
                  </a:lnTo>
                  <a:lnTo>
                    <a:pt x="4533900" y="50799"/>
                  </a:lnTo>
                  <a:lnTo>
                    <a:pt x="4533900" y="25399"/>
                  </a:lnTo>
                  <a:close/>
                </a:path>
                <a:path w="8350884" h="76200">
                  <a:moveTo>
                    <a:pt x="4635500" y="25399"/>
                  </a:moveTo>
                  <a:lnTo>
                    <a:pt x="4610100" y="25399"/>
                  </a:lnTo>
                  <a:lnTo>
                    <a:pt x="4610100" y="50799"/>
                  </a:lnTo>
                  <a:lnTo>
                    <a:pt x="4635500" y="50799"/>
                  </a:lnTo>
                  <a:lnTo>
                    <a:pt x="4635500" y="25399"/>
                  </a:lnTo>
                  <a:close/>
                </a:path>
                <a:path w="8350884" h="76200">
                  <a:moveTo>
                    <a:pt x="4737100" y="25399"/>
                  </a:moveTo>
                  <a:lnTo>
                    <a:pt x="4711700" y="25399"/>
                  </a:lnTo>
                  <a:lnTo>
                    <a:pt x="4711700" y="50799"/>
                  </a:lnTo>
                  <a:lnTo>
                    <a:pt x="4737100" y="50799"/>
                  </a:lnTo>
                  <a:lnTo>
                    <a:pt x="4737100" y="25399"/>
                  </a:lnTo>
                  <a:close/>
                </a:path>
                <a:path w="8350884" h="76200">
                  <a:moveTo>
                    <a:pt x="4838700" y="25399"/>
                  </a:moveTo>
                  <a:lnTo>
                    <a:pt x="4813300" y="25399"/>
                  </a:lnTo>
                  <a:lnTo>
                    <a:pt x="4813300" y="50799"/>
                  </a:lnTo>
                  <a:lnTo>
                    <a:pt x="4838700" y="50799"/>
                  </a:lnTo>
                  <a:lnTo>
                    <a:pt x="4838700" y="25399"/>
                  </a:lnTo>
                  <a:close/>
                </a:path>
                <a:path w="8350884" h="76200">
                  <a:moveTo>
                    <a:pt x="4940300" y="25399"/>
                  </a:moveTo>
                  <a:lnTo>
                    <a:pt x="4914900" y="25399"/>
                  </a:lnTo>
                  <a:lnTo>
                    <a:pt x="4914900" y="50799"/>
                  </a:lnTo>
                  <a:lnTo>
                    <a:pt x="4940300" y="50799"/>
                  </a:lnTo>
                  <a:lnTo>
                    <a:pt x="4940300" y="25399"/>
                  </a:lnTo>
                  <a:close/>
                </a:path>
                <a:path w="8350884" h="76200">
                  <a:moveTo>
                    <a:pt x="5041900" y="25399"/>
                  </a:moveTo>
                  <a:lnTo>
                    <a:pt x="5016500" y="25399"/>
                  </a:lnTo>
                  <a:lnTo>
                    <a:pt x="5016500" y="50799"/>
                  </a:lnTo>
                  <a:lnTo>
                    <a:pt x="5041900" y="50799"/>
                  </a:lnTo>
                  <a:lnTo>
                    <a:pt x="5041900" y="25399"/>
                  </a:lnTo>
                  <a:close/>
                </a:path>
                <a:path w="8350884" h="76200">
                  <a:moveTo>
                    <a:pt x="5143500" y="25399"/>
                  </a:moveTo>
                  <a:lnTo>
                    <a:pt x="5118100" y="25399"/>
                  </a:lnTo>
                  <a:lnTo>
                    <a:pt x="5118100" y="50799"/>
                  </a:lnTo>
                  <a:lnTo>
                    <a:pt x="5143500" y="50799"/>
                  </a:lnTo>
                  <a:lnTo>
                    <a:pt x="5143500" y="25399"/>
                  </a:lnTo>
                  <a:close/>
                </a:path>
                <a:path w="8350884" h="76200">
                  <a:moveTo>
                    <a:pt x="5245100" y="25399"/>
                  </a:moveTo>
                  <a:lnTo>
                    <a:pt x="5219700" y="25399"/>
                  </a:lnTo>
                  <a:lnTo>
                    <a:pt x="5219700" y="50799"/>
                  </a:lnTo>
                  <a:lnTo>
                    <a:pt x="5245100" y="50799"/>
                  </a:lnTo>
                  <a:lnTo>
                    <a:pt x="5245100" y="25399"/>
                  </a:lnTo>
                  <a:close/>
                </a:path>
                <a:path w="8350884" h="76200">
                  <a:moveTo>
                    <a:pt x="5346700" y="25399"/>
                  </a:moveTo>
                  <a:lnTo>
                    <a:pt x="5321300" y="25399"/>
                  </a:lnTo>
                  <a:lnTo>
                    <a:pt x="5321300" y="50799"/>
                  </a:lnTo>
                  <a:lnTo>
                    <a:pt x="5346700" y="50799"/>
                  </a:lnTo>
                  <a:lnTo>
                    <a:pt x="5346700" y="25399"/>
                  </a:lnTo>
                  <a:close/>
                </a:path>
                <a:path w="8350884" h="76200">
                  <a:moveTo>
                    <a:pt x="5448300" y="25399"/>
                  </a:moveTo>
                  <a:lnTo>
                    <a:pt x="5422900" y="25399"/>
                  </a:lnTo>
                  <a:lnTo>
                    <a:pt x="5422900" y="50799"/>
                  </a:lnTo>
                  <a:lnTo>
                    <a:pt x="5448300" y="50799"/>
                  </a:lnTo>
                  <a:lnTo>
                    <a:pt x="5448300" y="25399"/>
                  </a:lnTo>
                  <a:close/>
                </a:path>
                <a:path w="8350884" h="76200">
                  <a:moveTo>
                    <a:pt x="5549900" y="25399"/>
                  </a:moveTo>
                  <a:lnTo>
                    <a:pt x="5524500" y="25399"/>
                  </a:lnTo>
                  <a:lnTo>
                    <a:pt x="5524500" y="50799"/>
                  </a:lnTo>
                  <a:lnTo>
                    <a:pt x="5549900" y="50799"/>
                  </a:lnTo>
                  <a:lnTo>
                    <a:pt x="5549900" y="25399"/>
                  </a:lnTo>
                  <a:close/>
                </a:path>
                <a:path w="8350884" h="76200">
                  <a:moveTo>
                    <a:pt x="5651500" y="25399"/>
                  </a:moveTo>
                  <a:lnTo>
                    <a:pt x="5626100" y="25399"/>
                  </a:lnTo>
                  <a:lnTo>
                    <a:pt x="5626100" y="50799"/>
                  </a:lnTo>
                  <a:lnTo>
                    <a:pt x="5651500" y="50799"/>
                  </a:lnTo>
                  <a:lnTo>
                    <a:pt x="5651500" y="25399"/>
                  </a:lnTo>
                  <a:close/>
                </a:path>
                <a:path w="8350884" h="76200">
                  <a:moveTo>
                    <a:pt x="5753100" y="25399"/>
                  </a:moveTo>
                  <a:lnTo>
                    <a:pt x="5727700" y="25399"/>
                  </a:lnTo>
                  <a:lnTo>
                    <a:pt x="5727700" y="50799"/>
                  </a:lnTo>
                  <a:lnTo>
                    <a:pt x="5753100" y="50799"/>
                  </a:lnTo>
                  <a:lnTo>
                    <a:pt x="5753100" y="25399"/>
                  </a:lnTo>
                  <a:close/>
                </a:path>
                <a:path w="8350884" h="76200">
                  <a:moveTo>
                    <a:pt x="5854700" y="25399"/>
                  </a:moveTo>
                  <a:lnTo>
                    <a:pt x="5829300" y="25399"/>
                  </a:lnTo>
                  <a:lnTo>
                    <a:pt x="5829300" y="50799"/>
                  </a:lnTo>
                  <a:lnTo>
                    <a:pt x="5854700" y="50799"/>
                  </a:lnTo>
                  <a:lnTo>
                    <a:pt x="5854700" y="25399"/>
                  </a:lnTo>
                  <a:close/>
                </a:path>
                <a:path w="8350884" h="76200">
                  <a:moveTo>
                    <a:pt x="5956300" y="25399"/>
                  </a:moveTo>
                  <a:lnTo>
                    <a:pt x="5930900" y="25399"/>
                  </a:lnTo>
                  <a:lnTo>
                    <a:pt x="5930900" y="50799"/>
                  </a:lnTo>
                  <a:lnTo>
                    <a:pt x="5956300" y="50799"/>
                  </a:lnTo>
                  <a:lnTo>
                    <a:pt x="5956300" y="25399"/>
                  </a:lnTo>
                  <a:close/>
                </a:path>
                <a:path w="8350884" h="76200">
                  <a:moveTo>
                    <a:pt x="6057900" y="25399"/>
                  </a:moveTo>
                  <a:lnTo>
                    <a:pt x="6032500" y="25399"/>
                  </a:lnTo>
                  <a:lnTo>
                    <a:pt x="6032500" y="50799"/>
                  </a:lnTo>
                  <a:lnTo>
                    <a:pt x="6057900" y="50799"/>
                  </a:lnTo>
                  <a:lnTo>
                    <a:pt x="6057900" y="25399"/>
                  </a:lnTo>
                  <a:close/>
                </a:path>
                <a:path w="8350884" h="76200">
                  <a:moveTo>
                    <a:pt x="6159500" y="25399"/>
                  </a:moveTo>
                  <a:lnTo>
                    <a:pt x="6134100" y="25399"/>
                  </a:lnTo>
                  <a:lnTo>
                    <a:pt x="6134100" y="50799"/>
                  </a:lnTo>
                  <a:lnTo>
                    <a:pt x="6159500" y="50799"/>
                  </a:lnTo>
                  <a:lnTo>
                    <a:pt x="6159500" y="25399"/>
                  </a:lnTo>
                  <a:close/>
                </a:path>
                <a:path w="8350884" h="76200">
                  <a:moveTo>
                    <a:pt x="6261100" y="25399"/>
                  </a:moveTo>
                  <a:lnTo>
                    <a:pt x="6235700" y="25399"/>
                  </a:lnTo>
                  <a:lnTo>
                    <a:pt x="6235700" y="50799"/>
                  </a:lnTo>
                  <a:lnTo>
                    <a:pt x="6261100" y="50799"/>
                  </a:lnTo>
                  <a:lnTo>
                    <a:pt x="6261100" y="25399"/>
                  </a:lnTo>
                  <a:close/>
                </a:path>
                <a:path w="8350884" h="76200">
                  <a:moveTo>
                    <a:pt x="6362700" y="25399"/>
                  </a:moveTo>
                  <a:lnTo>
                    <a:pt x="6337300" y="25399"/>
                  </a:lnTo>
                  <a:lnTo>
                    <a:pt x="6337300" y="50799"/>
                  </a:lnTo>
                  <a:lnTo>
                    <a:pt x="6362700" y="50799"/>
                  </a:lnTo>
                  <a:lnTo>
                    <a:pt x="6362700" y="25399"/>
                  </a:lnTo>
                  <a:close/>
                </a:path>
                <a:path w="8350884" h="76200">
                  <a:moveTo>
                    <a:pt x="6464300" y="25399"/>
                  </a:moveTo>
                  <a:lnTo>
                    <a:pt x="6438900" y="25399"/>
                  </a:lnTo>
                  <a:lnTo>
                    <a:pt x="6438900" y="50799"/>
                  </a:lnTo>
                  <a:lnTo>
                    <a:pt x="6464300" y="50799"/>
                  </a:lnTo>
                  <a:lnTo>
                    <a:pt x="6464300" y="25399"/>
                  </a:lnTo>
                  <a:close/>
                </a:path>
                <a:path w="8350884" h="76200">
                  <a:moveTo>
                    <a:pt x="6565900" y="25399"/>
                  </a:moveTo>
                  <a:lnTo>
                    <a:pt x="6540500" y="25399"/>
                  </a:lnTo>
                  <a:lnTo>
                    <a:pt x="6540500" y="50799"/>
                  </a:lnTo>
                  <a:lnTo>
                    <a:pt x="6565900" y="50799"/>
                  </a:lnTo>
                  <a:lnTo>
                    <a:pt x="6565900" y="25399"/>
                  </a:lnTo>
                  <a:close/>
                </a:path>
                <a:path w="8350884" h="76200">
                  <a:moveTo>
                    <a:pt x="6667500" y="25399"/>
                  </a:moveTo>
                  <a:lnTo>
                    <a:pt x="6642100" y="25399"/>
                  </a:lnTo>
                  <a:lnTo>
                    <a:pt x="6642100" y="50799"/>
                  </a:lnTo>
                  <a:lnTo>
                    <a:pt x="6667500" y="50799"/>
                  </a:lnTo>
                  <a:lnTo>
                    <a:pt x="6667500" y="25399"/>
                  </a:lnTo>
                  <a:close/>
                </a:path>
                <a:path w="8350884" h="76200">
                  <a:moveTo>
                    <a:pt x="6769100" y="25399"/>
                  </a:moveTo>
                  <a:lnTo>
                    <a:pt x="6743700" y="25399"/>
                  </a:lnTo>
                  <a:lnTo>
                    <a:pt x="6743700" y="50799"/>
                  </a:lnTo>
                  <a:lnTo>
                    <a:pt x="6769100" y="50799"/>
                  </a:lnTo>
                  <a:lnTo>
                    <a:pt x="6769100" y="25399"/>
                  </a:lnTo>
                  <a:close/>
                </a:path>
                <a:path w="8350884" h="76200">
                  <a:moveTo>
                    <a:pt x="6870700" y="25399"/>
                  </a:moveTo>
                  <a:lnTo>
                    <a:pt x="6845300" y="25399"/>
                  </a:lnTo>
                  <a:lnTo>
                    <a:pt x="6845300" y="50799"/>
                  </a:lnTo>
                  <a:lnTo>
                    <a:pt x="6870700" y="50799"/>
                  </a:lnTo>
                  <a:lnTo>
                    <a:pt x="6870700" y="25399"/>
                  </a:lnTo>
                  <a:close/>
                </a:path>
                <a:path w="8350884" h="76200">
                  <a:moveTo>
                    <a:pt x="6972300" y="25399"/>
                  </a:moveTo>
                  <a:lnTo>
                    <a:pt x="6946900" y="25399"/>
                  </a:lnTo>
                  <a:lnTo>
                    <a:pt x="6946900" y="50799"/>
                  </a:lnTo>
                  <a:lnTo>
                    <a:pt x="6972300" y="50799"/>
                  </a:lnTo>
                  <a:lnTo>
                    <a:pt x="6972300" y="25399"/>
                  </a:lnTo>
                  <a:close/>
                </a:path>
                <a:path w="8350884" h="76200">
                  <a:moveTo>
                    <a:pt x="7073900" y="25399"/>
                  </a:moveTo>
                  <a:lnTo>
                    <a:pt x="7048500" y="25399"/>
                  </a:lnTo>
                  <a:lnTo>
                    <a:pt x="7048500" y="50799"/>
                  </a:lnTo>
                  <a:lnTo>
                    <a:pt x="7073900" y="50799"/>
                  </a:lnTo>
                  <a:lnTo>
                    <a:pt x="7073900" y="25399"/>
                  </a:lnTo>
                  <a:close/>
                </a:path>
                <a:path w="8350884" h="76200">
                  <a:moveTo>
                    <a:pt x="7175500" y="25399"/>
                  </a:moveTo>
                  <a:lnTo>
                    <a:pt x="7150100" y="25399"/>
                  </a:lnTo>
                  <a:lnTo>
                    <a:pt x="7150100" y="50799"/>
                  </a:lnTo>
                  <a:lnTo>
                    <a:pt x="7175500" y="50799"/>
                  </a:lnTo>
                  <a:lnTo>
                    <a:pt x="7175500" y="25399"/>
                  </a:lnTo>
                  <a:close/>
                </a:path>
                <a:path w="8350884" h="76200">
                  <a:moveTo>
                    <a:pt x="7277100" y="25399"/>
                  </a:moveTo>
                  <a:lnTo>
                    <a:pt x="7251700" y="25399"/>
                  </a:lnTo>
                  <a:lnTo>
                    <a:pt x="7251700" y="50799"/>
                  </a:lnTo>
                  <a:lnTo>
                    <a:pt x="7277100" y="50799"/>
                  </a:lnTo>
                  <a:lnTo>
                    <a:pt x="7277100" y="25399"/>
                  </a:lnTo>
                  <a:close/>
                </a:path>
                <a:path w="8350884" h="76200">
                  <a:moveTo>
                    <a:pt x="7378700" y="25399"/>
                  </a:moveTo>
                  <a:lnTo>
                    <a:pt x="7353300" y="25399"/>
                  </a:lnTo>
                  <a:lnTo>
                    <a:pt x="7353300" y="50799"/>
                  </a:lnTo>
                  <a:lnTo>
                    <a:pt x="7378700" y="50799"/>
                  </a:lnTo>
                  <a:lnTo>
                    <a:pt x="7378700" y="25399"/>
                  </a:lnTo>
                  <a:close/>
                </a:path>
                <a:path w="8350884" h="76200">
                  <a:moveTo>
                    <a:pt x="7480300" y="25399"/>
                  </a:moveTo>
                  <a:lnTo>
                    <a:pt x="7454900" y="25399"/>
                  </a:lnTo>
                  <a:lnTo>
                    <a:pt x="7454900" y="50799"/>
                  </a:lnTo>
                  <a:lnTo>
                    <a:pt x="7480300" y="50799"/>
                  </a:lnTo>
                  <a:lnTo>
                    <a:pt x="7480300" y="25399"/>
                  </a:lnTo>
                  <a:close/>
                </a:path>
                <a:path w="8350884" h="76200">
                  <a:moveTo>
                    <a:pt x="7581900" y="25399"/>
                  </a:moveTo>
                  <a:lnTo>
                    <a:pt x="7556500" y="25399"/>
                  </a:lnTo>
                  <a:lnTo>
                    <a:pt x="7556500" y="50799"/>
                  </a:lnTo>
                  <a:lnTo>
                    <a:pt x="7581900" y="50799"/>
                  </a:lnTo>
                  <a:lnTo>
                    <a:pt x="7581900" y="25399"/>
                  </a:lnTo>
                  <a:close/>
                </a:path>
                <a:path w="8350884" h="76200">
                  <a:moveTo>
                    <a:pt x="7683500" y="25399"/>
                  </a:moveTo>
                  <a:lnTo>
                    <a:pt x="7658100" y="25399"/>
                  </a:lnTo>
                  <a:lnTo>
                    <a:pt x="7658100" y="50799"/>
                  </a:lnTo>
                  <a:lnTo>
                    <a:pt x="7683500" y="50799"/>
                  </a:lnTo>
                  <a:lnTo>
                    <a:pt x="7683500" y="25399"/>
                  </a:lnTo>
                  <a:close/>
                </a:path>
                <a:path w="8350884" h="76200">
                  <a:moveTo>
                    <a:pt x="7785100" y="25399"/>
                  </a:moveTo>
                  <a:lnTo>
                    <a:pt x="7759700" y="25399"/>
                  </a:lnTo>
                  <a:lnTo>
                    <a:pt x="7759700" y="50799"/>
                  </a:lnTo>
                  <a:lnTo>
                    <a:pt x="7785100" y="50799"/>
                  </a:lnTo>
                  <a:lnTo>
                    <a:pt x="7785100" y="25399"/>
                  </a:lnTo>
                  <a:close/>
                </a:path>
                <a:path w="8350884" h="76200">
                  <a:moveTo>
                    <a:pt x="7886700" y="25399"/>
                  </a:moveTo>
                  <a:lnTo>
                    <a:pt x="7861300" y="25399"/>
                  </a:lnTo>
                  <a:lnTo>
                    <a:pt x="7861300" y="50799"/>
                  </a:lnTo>
                  <a:lnTo>
                    <a:pt x="7886700" y="50799"/>
                  </a:lnTo>
                  <a:lnTo>
                    <a:pt x="7886700" y="25399"/>
                  </a:lnTo>
                  <a:close/>
                </a:path>
                <a:path w="8350884" h="76200">
                  <a:moveTo>
                    <a:pt x="7988300" y="25399"/>
                  </a:moveTo>
                  <a:lnTo>
                    <a:pt x="7962900" y="25399"/>
                  </a:lnTo>
                  <a:lnTo>
                    <a:pt x="7962900" y="50799"/>
                  </a:lnTo>
                  <a:lnTo>
                    <a:pt x="7988300" y="50799"/>
                  </a:lnTo>
                  <a:lnTo>
                    <a:pt x="7988300" y="25399"/>
                  </a:lnTo>
                  <a:close/>
                </a:path>
                <a:path w="8350884" h="76200">
                  <a:moveTo>
                    <a:pt x="8089900" y="25399"/>
                  </a:moveTo>
                  <a:lnTo>
                    <a:pt x="8064500" y="25399"/>
                  </a:lnTo>
                  <a:lnTo>
                    <a:pt x="8064500" y="50799"/>
                  </a:lnTo>
                  <a:lnTo>
                    <a:pt x="8089900" y="50799"/>
                  </a:lnTo>
                  <a:lnTo>
                    <a:pt x="8089900" y="25399"/>
                  </a:lnTo>
                  <a:close/>
                </a:path>
                <a:path w="8350884" h="76200">
                  <a:moveTo>
                    <a:pt x="8191500" y="25399"/>
                  </a:moveTo>
                  <a:lnTo>
                    <a:pt x="8166100" y="25399"/>
                  </a:lnTo>
                  <a:lnTo>
                    <a:pt x="8166100" y="50799"/>
                  </a:lnTo>
                  <a:lnTo>
                    <a:pt x="8191500" y="50799"/>
                  </a:lnTo>
                  <a:lnTo>
                    <a:pt x="8191500" y="25399"/>
                  </a:lnTo>
                  <a:close/>
                </a:path>
                <a:path w="8350884" h="76200">
                  <a:moveTo>
                    <a:pt x="8312277" y="0"/>
                  </a:moveTo>
                  <a:lnTo>
                    <a:pt x="8297429" y="2988"/>
                  </a:lnTo>
                  <a:lnTo>
                    <a:pt x="8285321" y="11144"/>
                  </a:lnTo>
                  <a:lnTo>
                    <a:pt x="8277165" y="23252"/>
                  </a:lnTo>
                  <a:lnTo>
                    <a:pt x="8274177" y="38099"/>
                  </a:lnTo>
                  <a:lnTo>
                    <a:pt x="8277165" y="52947"/>
                  </a:lnTo>
                  <a:lnTo>
                    <a:pt x="8285321" y="65055"/>
                  </a:lnTo>
                  <a:lnTo>
                    <a:pt x="8297429" y="73211"/>
                  </a:lnTo>
                  <a:lnTo>
                    <a:pt x="8312277" y="76199"/>
                  </a:lnTo>
                  <a:lnTo>
                    <a:pt x="8327070" y="73211"/>
                  </a:lnTo>
                  <a:lnTo>
                    <a:pt x="8339185" y="65055"/>
                  </a:lnTo>
                  <a:lnTo>
                    <a:pt x="8347370" y="52947"/>
                  </a:lnTo>
                  <a:lnTo>
                    <a:pt x="8347805" y="50799"/>
                  </a:lnTo>
                  <a:lnTo>
                    <a:pt x="8293100" y="50799"/>
                  </a:lnTo>
                  <a:lnTo>
                    <a:pt x="8293100" y="25399"/>
                  </a:lnTo>
                  <a:lnTo>
                    <a:pt x="8347805" y="25399"/>
                  </a:lnTo>
                  <a:lnTo>
                    <a:pt x="8347370" y="23252"/>
                  </a:lnTo>
                  <a:lnTo>
                    <a:pt x="8339185" y="11144"/>
                  </a:lnTo>
                  <a:lnTo>
                    <a:pt x="8327070" y="2988"/>
                  </a:lnTo>
                  <a:lnTo>
                    <a:pt x="8312277" y="0"/>
                  </a:lnTo>
                  <a:close/>
                </a:path>
                <a:path w="8350884" h="76200">
                  <a:moveTo>
                    <a:pt x="8276733" y="25399"/>
                  </a:moveTo>
                  <a:lnTo>
                    <a:pt x="8267700" y="25399"/>
                  </a:lnTo>
                  <a:lnTo>
                    <a:pt x="8267700" y="50799"/>
                  </a:lnTo>
                  <a:lnTo>
                    <a:pt x="8276733" y="50799"/>
                  </a:lnTo>
                  <a:lnTo>
                    <a:pt x="8274177" y="38099"/>
                  </a:lnTo>
                  <a:lnTo>
                    <a:pt x="8276733" y="25399"/>
                  </a:lnTo>
                  <a:close/>
                </a:path>
                <a:path w="8350884" h="76200">
                  <a:moveTo>
                    <a:pt x="8347805" y="25399"/>
                  </a:moveTo>
                  <a:lnTo>
                    <a:pt x="8293100" y="25399"/>
                  </a:lnTo>
                  <a:lnTo>
                    <a:pt x="8293100" y="50799"/>
                  </a:lnTo>
                  <a:lnTo>
                    <a:pt x="8347805" y="50799"/>
                  </a:lnTo>
                  <a:lnTo>
                    <a:pt x="8350377" y="38099"/>
                  </a:lnTo>
                  <a:lnTo>
                    <a:pt x="8347805" y="25399"/>
                  </a:lnTo>
                  <a:close/>
                </a:path>
              </a:pathLst>
            </a:custGeom>
            <a:solidFill>
              <a:srgbClr val="A4A4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81683" y="5396484"/>
              <a:ext cx="975347" cy="35354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76171" y="5384279"/>
              <a:ext cx="784847" cy="422186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307591" y="5422391"/>
            <a:ext cx="873760" cy="251460"/>
          </a:xfrm>
          <a:prstGeom prst="rect">
            <a:avLst/>
          </a:prstGeom>
          <a:solidFill>
            <a:srgbClr val="46B592"/>
          </a:solidFill>
        </p:spPr>
        <p:txBody>
          <a:bodyPr vert="horz" wrap="square" lIns="0" tIns="27940" rIns="0" bIns="0" rtlCol="0">
            <a:spAutoFit/>
          </a:bodyPr>
          <a:lstStyle/>
          <a:p>
            <a:pPr marL="186055">
              <a:lnSpc>
                <a:spcPct val="100000"/>
              </a:lnSpc>
              <a:spcBef>
                <a:spcPts val="220"/>
              </a:spcBef>
            </a:pPr>
            <a:r>
              <a:rPr sz="1200" b="1" spc="140" dirty="0">
                <a:solidFill>
                  <a:srgbClr val="FFFFFF"/>
                </a:solidFill>
                <a:latin typeface="Century Gothic"/>
                <a:cs typeface="Century Gothic"/>
              </a:rPr>
              <a:t>INPUT</a:t>
            </a:r>
            <a:endParaRPr sz="1200">
              <a:latin typeface="Century Gothic"/>
              <a:cs typeface="Century Gothic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1325880" y="4090415"/>
            <a:ext cx="2850515" cy="1716405"/>
            <a:chOff x="1325880" y="4090415"/>
            <a:chExt cx="2850515" cy="1716405"/>
          </a:xfrm>
        </p:grpSpPr>
        <p:sp>
          <p:nvSpPr>
            <p:cNvPr id="10" name="object 10"/>
            <p:cNvSpPr/>
            <p:nvPr/>
          </p:nvSpPr>
          <p:spPr>
            <a:xfrm>
              <a:off x="1745742" y="4740401"/>
              <a:ext cx="0" cy="682625"/>
            </a:xfrm>
            <a:custGeom>
              <a:avLst/>
              <a:gdLst/>
              <a:ahLst/>
              <a:cxnLst/>
              <a:rect l="l" t="t" r="r" b="b"/>
              <a:pathLst>
                <a:path h="682625">
                  <a:moveTo>
                    <a:pt x="0" y="0"/>
                  </a:moveTo>
                  <a:lnTo>
                    <a:pt x="0" y="682625"/>
                  </a:lnTo>
                </a:path>
              </a:pathLst>
            </a:custGeom>
            <a:ln w="22225">
              <a:solidFill>
                <a:srgbClr val="A4A4A4"/>
              </a:solidFill>
              <a:prstDash val="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25880" y="4090415"/>
              <a:ext cx="886993" cy="736092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363218" y="4127753"/>
              <a:ext cx="763905" cy="612775"/>
            </a:xfrm>
            <a:custGeom>
              <a:avLst/>
              <a:gdLst/>
              <a:ahLst/>
              <a:cxnLst/>
              <a:rect l="l" t="t" r="r" b="b"/>
              <a:pathLst>
                <a:path w="763905" h="612775">
                  <a:moveTo>
                    <a:pt x="707898" y="0"/>
                  </a:moveTo>
                  <a:lnTo>
                    <a:pt x="55625" y="0"/>
                  </a:lnTo>
                  <a:lnTo>
                    <a:pt x="33968" y="4369"/>
                  </a:lnTo>
                  <a:lnTo>
                    <a:pt x="16287" y="16287"/>
                  </a:lnTo>
                  <a:lnTo>
                    <a:pt x="4369" y="33968"/>
                  </a:lnTo>
                  <a:lnTo>
                    <a:pt x="0" y="55626"/>
                  </a:lnTo>
                  <a:lnTo>
                    <a:pt x="0" y="557022"/>
                  </a:lnTo>
                  <a:lnTo>
                    <a:pt x="4369" y="578679"/>
                  </a:lnTo>
                  <a:lnTo>
                    <a:pt x="16287" y="596360"/>
                  </a:lnTo>
                  <a:lnTo>
                    <a:pt x="33968" y="608278"/>
                  </a:lnTo>
                  <a:lnTo>
                    <a:pt x="55625" y="612648"/>
                  </a:lnTo>
                  <a:lnTo>
                    <a:pt x="707898" y="612648"/>
                  </a:lnTo>
                  <a:lnTo>
                    <a:pt x="729555" y="608278"/>
                  </a:lnTo>
                  <a:lnTo>
                    <a:pt x="747236" y="596360"/>
                  </a:lnTo>
                  <a:lnTo>
                    <a:pt x="759154" y="578679"/>
                  </a:lnTo>
                  <a:lnTo>
                    <a:pt x="763524" y="557022"/>
                  </a:lnTo>
                  <a:lnTo>
                    <a:pt x="763524" y="55626"/>
                  </a:lnTo>
                  <a:lnTo>
                    <a:pt x="759154" y="33968"/>
                  </a:lnTo>
                  <a:lnTo>
                    <a:pt x="747236" y="16287"/>
                  </a:lnTo>
                  <a:lnTo>
                    <a:pt x="729555" y="4369"/>
                  </a:lnTo>
                  <a:lnTo>
                    <a:pt x="70789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363218" y="4127753"/>
              <a:ext cx="763905" cy="612775"/>
            </a:xfrm>
            <a:custGeom>
              <a:avLst/>
              <a:gdLst/>
              <a:ahLst/>
              <a:cxnLst/>
              <a:rect l="l" t="t" r="r" b="b"/>
              <a:pathLst>
                <a:path w="763905" h="612775">
                  <a:moveTo>
                    <a:pt x="0" y="55626"/>
                  </a:moveTo>
                  <a:lnTo>
                    <a:pt x="4369" y="33968"/>
                  </a:lnTo>
                  <a:lnTo>
                    <a:pt x="16287" y="16287"/>
                  </a:lnTo>
                  <a:lnTo>
                    <a:pt x="33968" y="4369"/>
                  </a:lnTo>
                  <a:lnTo>
                    <a:pt x="55625" y="0"/>
                  </a:lnTo>
                  <a:lnTo>
                    <a:pt x="707898" y="0"/>
                  </a:lnTo>
                  <a:lnTo>
                    <a:pt x="729555" y="4369"/>
                  </a:lnTo>
                  <a:lnTo>
                    <a:pt x="747236" y="16287"/>
                  </a:lnTo>
                  <a:lnTo>
                    <a:pt x="759154" y="33968"/>
                  </a:lnTo>
                  <a:lnTo>
                    <a:pt x="763524" y="55626"/>
                  </a:lnTo>
                  <a:lnTo>
                    <a:pt x="763524" y="557022"/>
                  </a:lnTo>
                  <a:lnTo>
                    <a:pt x="759154" y="578679"/>
                  </a:lnTo>
                  <a:lnTo>
                    <a:pt x="747236" y="596360"/>
                  </a:lnTo>
                  <a:lnTo>
                    <a:pt x="729555" y="608278"/>
                  </a:lnTo>
                  <a:lnTo>
                    <a:pt x="707898" y="612648"/>
                  </a:lnTo>
                  <a:lnTo>
                    <a:pt x="55625" y="612648"/>
                  </a:lnTo>
                  <a:lnTo>
                    <a:pt x="33968" y="608278"/>
                  </a:lnTo>
                  <a:lnTo>
                    <a:pt x="16287" y="596360"/>
                  </a:lnTo>
                  <a:lnTo>
                    <a:pt x="4369" y="578679"/>
                  </a:lnTo>
                  <a:lnTo>
                    <a:pt x="0" y="557022"/>
                  </a:lnTo>
                  <a:lnTo>
                    <a:pt x="0" y="55626"/>
                  </a:lnTo>
                  <a:close/>
                </a:path>
              </a:pathLst>
            </a:custGeom>
            <a:ln w="22225">
              <a:solidFill>
                <a:srgbClr val="7AA79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566672" y="4289805"/>
              <a:ext cx="355600" cy="288290"/>
            </a:xfrm>
            <a:custGeom>
              <a:avLst/>
              <a:gdLst/>
              <a:ahLst/>
              <a:cxnLst/>
              <a:rect l="l" t="t" r="r" b="b"/>
              <a:pathLst>
                <a:path w="355600" h="288289">
                  <a:moveTo>
                    <a:pt x="195326" y="0"/>
                  </a:moveTo>
                  <a:lnTo>
                    <a:pt x="176760" y="0"/>
                  </a:lnTo>
                  <a:lnTo>
                    <a:pt x="167068" y="2540"/>
                  </a:lnTo>
                  <a:lnTo>
                    <a:pt x="132699" y="20320"/>
                  </a:lnTo>
                  <a:lnTo>
                    <a:pt x="112974" y="63500"/>
                  </a:lnTo>
                  <a:lnTo>
                    <a:pt x="114522" y="78740"/>
                  </a:lnTo>
                  <a:lnTo>
                    <a:pt x="118689" y="92710"/>
                  </a:lnTo>
                  <a:lnTo>
                    <a:pt x="123190" y="102870"/>
                  </a:lnTo>
                  <a:lnTo>
                    <a:pt x="120888" y="120650"/>
                  </a:lnTo>
                  <a:lnTo>
                    <a:pt x="121874" y="129540"/>
                  </a:lnTo>
                  <a:lnTo>
                    <a:pt x="121977" y="130469"/>
                  </a:lnTo>
                  <a:lnTo>
                    <a:pt x="122028" y="130844"/>
                  </a:lnTo>
                  <a:lnTo>
                    <a:pt x="124333" y="137160"/>
                  </a:lnTo>
                  <a:lnTo>
                    <a:pt x="125603" y="139700"/>
                  </a:lnTo>
                  <a:lnTo>
                    <a:pt x="130111" y="144780"/>
                  </a:lnTo>
                  <a:lnTo>
                    <a:pt x="135572" y="152400"/>
                  </a:lnTo>
                  <a:lnTo>
                    <a:pt x="140176" y="163830"/>
                  </a:lnTo>
                  <a:lnTo>
                    <a:pt x="142113" y="181610"/>
                  </a:lnTo>
                  <a:lnTo>
                    <a:pt x="137588" y="199390"/>
                  </a:lnTo>
                  <a:lnTo>
                    <a:pt x="127635" y="210820"/>
                  </a:lnTo>
                  <a:lnTo>
                    <a:pt x="117681" y="217170"/>
                  </a:lnTo>
                  <a:lnTo>
                    <a:pt x="113157" y="218440"/>
                  </a:lnTo>
                  <a:lnTo>
                    <a:pt x="96591" y="224790"/>
                  </a:lnTo>
                  <a:lnTo>
                    <a:pt x="77978" y="236220"/>
                  </a:lnTo>
                  <a:lnTo>
                    <a:pt x="62793" y="254000"/>
                  </a:lnTo>
                  <a:lnTo>
                    <a:pt x="56515" y="280670"/>
                  </a:lnTo>
                  <a:lnTo>
                    <a:pt x="56515" y="288290"/>
                  </a:lnTo>
                  <a:lnTo>
                    <a:pt x="298577" y="288290"/>
                  </a:lnTo>
                  <a:lnTo>
                    <a:pt x="298577" y="280670"/>
                  </a:lnTo>
                  <a:lnTo>
                    <a:pt x="296783" y="273050"/>
                  </a:lnTo>
                  <a:lnTo>
                    <a:pt x="73278" y="273050"/>
                  </a:lnTo>
                  <a:lnTo>
                    <a:pt x="78894" y="257810"/>
                  </a:lnTo>
                  <a:lnTo>
                    <a:pt x="89058" y="247650"/>
                  </a:lnTo>
                  <a:lnTo>
                    <a:pt x="102318" y="240030"/>
                  </a:lnTo>
                  <a:lnTo>
                    <a:pt x="117221" y="233680"/>
                  </a:lnTo>
                  <a:lnTo>
                    <a:pt x="117983" y="233680"/>
                  </a:lnTo>
                  <a:lnTo>
                    <a:pt x="130381" y="228600"/>
                  </a:lnTo>
                  <a:lnTo>
                    <a:pt x="143541" y="218440"/>
                  </a:lnTo>
                  <a:lnTo>
                    <a:pt x="153987" y="203200"/>
                  </a:lnTo>
                  <a:lnTo>
                    <a:pt x="158241" y="181610"/>
                  </a:lnTo>
                  <a:lnTo>
                    <a:pt x="156486" y="163830"/>
                  </a:lnTo>
                  <a:lnTo>
                    <a:pt x="156360" y="162560"/>
                  </a:lnTo>
                  <a:lnTo>
                    <a:pt x="151765" y="148590"/>
                  </a:lnTo>
                  <a:lnTo>
                    <a:pt x="146026" y="138430"/>
                  </a:lnTo>
                  <a:lnTo>
                    <a:pt x="140715" y="132080"/>
                  </a:lnTo>
                  <a:lnTo>
                    <a:pt x="139480" y="130844"/>
                  </a:lnTo>
                  <a:lnTo>
                    <a:pt x="138747" y="129540"/>
                  </a:lnTo>
                  <a:lnTo>
                    <a:pt x="138303" y="129540"/>
                  </a:lnTo>
                  <a:lnTo>
                    <a:pt x="137795" y="128270"/>
                  </a:lnTo>
                  <a:lnTo>
                    <a:pt x="135382" y="121920"/>
                  </a:lnTo>
                  <a:lnTo>
                    <a:pt x="140589" y="100330"/>
                  </a:lnTo>
                  <a:lnTo>
                    <a:pt x="137795" y="96520"/>
                  </a:lnTo>
                  <a:lnTo>
                    <a:pt x="134050" y="87630"/>
                  </a:lnTo>
                  <a:lnTo>
                    <a:pt x="130603" y="76200"/>
                  </a:lnTo>
                  <a:lnTo>
                    <a:pt x="129133" y="64770"/>
                  </a:lnTo>
                  <a:lnTo>
                    <a:pt x="131317" y="53340"/>
                  </a:lnTo>
                  <a:lnTo>
                    <a:pt x="137447" y="40640"/>
                  </a:lnTo>
                  <a:lnTo>
                    <a:pt x="143875" y="33020"/>
                  </a:lnTo>
                  <a:lnTo>
                    <a:pt x="151231" y="26670"/>
                  </a:lnTo>
                  <a:lnTo>
                    <a:pt x="160147" y="22860"/>
                  </a:lnTo>
                  <a:lnTo>
                    <a:pt x="160909" y="22860"/>
                  </a:lnTo>
                  <a:lnTo>
                    <a:pt x="161671" y="21590"/>
                  </a:lnTo>
                  <a:lnTo>
                    <a:pt x="162433" y="21590"/>
                  </a:lnTo>
                  <a:lnTo>
                    <a:pt x="165681" y="20320"/>
                  </a:lnTo>
                  <a:lnTo>
                    <a:pt x="171370" y="17780"/>
                  </a:lnTo>
                  <a:lnTo>
                    <a:pt x="178845" y="16510"/>
                  </a:lnTo>
                  <a:lnTo>
                    <a:pt x="187452" y="15240"/>
                  </a:lnTo>
                  <a:lnTo>
                    <a:pt x="221796" y="15240"/>
                  </a:lnTo>
                  <a:lnTo>
                    <a:pt x="217124" y="10160"/>
                  </a:lnTo>
                  <a:lnTo>
                    <a:pt x="210439" y="5080"/>
                  </a:lnTo>
                  <a:lnTo>
                    <a:pt x="203327" y="1270"/>
                  </a:lnTo>
                  <a:lnTo>
                    <a:pt x="195326" y="0"/>
                  </a:lnTo>
                  <a:close/>
                </a:path>
                <a:path w="355600" h="288289">
                  <a:moveTo>
                    <a:pt x="221796" y="15240"/>
                  </a:moveTo>
                  <a:lnTo>
                    <a:pt x="193421" y="15240"/>
                  </a:lnTo>
                  <a:lnTo>
                    <a:pt x="198501" y="16510"/>
                  </a:lnTo>
                  <a:lnTo>
                    <a:pt x="202438" y="19050"/>
                  </a:lnTo>
                  <a:lnTo>
                    <a:pt x="224974" y="63500"/>
                  </a:lnTo>
                  <a:lnTo>
                    <a:pt x="225567" y="77470"/>
                  </a:lnTo>
                  <a:lnTo>
                    <a:pt x="222946" y="88900"/>
                  </a:lnTo>
                  <a:lnTo>
                    <a:pt x="219455" y="95250"/>
                  </a:lnTo>
                  <a:lnTo>
                    <a:pt x="216661" y="99060"/>
                  </a:lnTo>
                  <a:lnTo>
                    <a:pt x="215772" y="104140"/>
                  </a:lnTo>
                  <a:lnTo>
                    <a:pt x="216915" y="107950"/>
                  </a:lnTo>
                  <a:lnTo>
                    <a:pt x="220090" y="121920"/>
                  </a:lnTo>
                  <a:lnTo>
                    <a:pt x="217932" y="127000"/>
                  </a:lnTo>
                  <a:lnTo>
                    <a:pt x="217297" y="128270"/>
                  </a:lnTo>
                  <a:lnTo>
                    <a:pt x="215364" y="130844"/>
                  </a:lnTo>
                  <a:lnTo>
                    <a:pt x="214376" y="132080"/>
                  </a:lnTo>
                  <a:lnTo>
                    <a:pt x="209065" y="138430"/>
                  </a:lnTo>
                  <a:lnTo>
                    <a:pt x="203327" y="148590"/>
                  </a:lnTo>
                  <a:lnTo>
                    <a:pt x="198731" y="162560"/>
                  </a:lnTo>
                  <a:lnTo>
                    <a:pt x="196850" y="181610"/>
                  </a:lnTo>
                  <a:lnTo>
                    <a:pt x="201104" y="203200"/>
                  </a:lnTo>
                  <a:lnTo>
                    <a:pt x="211550" y="218440"/>
                  </a:lnTo>
                  <a:lnTo>
                    <a:pt x="224710" y="228600"/>
                  </a:lnTo>
                  <a:lnTo>
                    <a:pt x="237109" y="233680"/>
                  </a:lnTo>
                  <a:lnTo>
                    <a:pt x="237871" y="233680"/>
                  </a:lnTo>
                  <a:lnTo>
                    <a:pt x="252773" y="240030"/>
                  </a:lnTo>
                  <a:lnTo>
                    <a:pt x="266033" y="247650"/>
                  </a:lnTo>
                  <a:lnTo>
                    <a:pt x="276197" y="257810"/>
                  </a:lnTo>
                  <a:lnTo>
                    <a:pt x="281813" y="273050"/>
                  </a:lnTo>
                  <a:lnTo>
                    <a:pt x="296783" y="273050"/>
                  </a:lnTo>
                  <a:lnTo>
                    <a:pt x="277114" y="236220"/>
                  </a:lnTo>
                  <a:lnTo>
                    <a:pt x="241934" y="218440"/>
                  </a:lnTo>
                  <a:lnTo>
                    <a:pt x="225194" y="213360"/>
                  </a:lnTo>
                  <a:lnTo>
                    <a:pt x="216598" y="208280"/>
                  </a:lnTo>
                  <a:lnTo>
                    <a:pt x="213431" y="198120"/>
                  </a:lnTo>
                  <a:lnTo>
                    <a:pt x="212978" y="181610"/>
                  </a:lnTo>
                  <a:lnTo>
                    <a:pt x="214915" y="163830"/>
                  </a:lnTo>
                  <a:lnTo>
                    <a:pt x="219519" y="152400"/>
                  </a:lnTo>
                  <a:lnTo>
                    <a:pt x="224980" y="144780"/>
                  </a:lnTo>
                  <a:lnTo>
                    <a:pt x="229489" y="139700"/>
                  </a:lnTo>
                  <a:lnTo>
                    <a:pt x="234822" y="133350"/>
                  </a:lnTo>
                  <a:lnTo>
                    <a:pt x="236918" y="128270"/>
                  </a:lnTo>
                  <a:lnTo>
                    <a:pt x="236306" y="121920"/>
                  </a:lnTo>
                  <a:lnTo>
                    <a:pt x="236183" y="120650"/>
                  </a:lnTo>
                  <a:lnTo>
                    <a:pt x="236061" y="119380"/>
                  </a:lnTo>
                  <a:lnTo>
                    <a:pt x="232536" y="104140"/>
                  </a:lnTo>
                  <a:lnTo>
                    <a:pt x="238966" y="91440"/>
                  </a:lnTo>
                  <a:lnTo>
                    <a:pt x="241871" y="76200"/>
                  </a:lnTo>
                  <a:lnTo>
                    <a:pt x="240493" y="58420"/>
                  </a:lnTo>
                  <a:lnTo>
                    <a:pt x="240395" y="57150"/>
                  </a:lnTo>
                  <a:lnTo>
                    <a:pt x="233679" y="36830"/>
                  </a:lnTo>
                  <a:lnTo>
                    <a:pt x="228351" y="25400"/>
                  </a:lnTo>
                  <a:lnTo>
                    <a:pt x="222964" y="16510"/>
                  </a:lnTo>
                  <a:lnTo>
                    <a:pt x="221796" y="15240"/>
                  </a:lnTo>
                  <a:close/>
                </a:path>
                <a:path w="355600" h="288289">
                  <a:moveTo>
                    <a:pt x="93979" y="31750"/>
                  </a:moveTo>
                  <a:lnTo>
                    <a:pt x="80095" y="31750"/>
                  </a:lnTo>
                  <a:lnTo>
                    <a:pt x="72342" y="34290"/>
                  </a:lnTo>
                  <a:lnTo>
                    <a:pt x="65946" y="35560"/>
                  </a:lnTo>
                  <a:lnTo>
                    <a:pt x="35052" y="68580"/>
                  </a:lnTo>
                  <a:lnTo>
                    <a:pt x="32315" y="81280"/>
                  </a:lnTo>
                  <a:lnTo>
                    <a:pt x="33298" y="91440"/>
                  </a:lnTo>
                  <a:lnTo>
                    <a:pt x="33421" y="92710"/>
                  </a:lnTo>
                  <a:lnTo>
                    <a:pt x="33543" y="93980"/>
                  </a:lnTo>
                  <a:lnTo>
                    <a:pt x="36891" y="104140"/>
                  </a:lnTo>
                  <a:lnTo>
                    <a:pt x="40512" y="113030"/>
                  </a:lnTo>
                  <a:lnTo>
                    <a:pt x="38667" y="125730"/>
                  </a:lnTo>
                  <a:lnTo>
                    <a:pt x="39560" y="134620"/>
                  </a:lnTo>
                  <a:lnTo>
                    <a:pt x="41405" y="138430"/>
                  </a:lnTo>
                  <a:lnTo>
                    <a:pt x="45519" y="144780"/>
                  </a:lnTo>
                  <a:lnTo>
                    <a:pt x="48752" y="151130"/>
                  </a:lnTo>
                  <a:lnTo>
                    <a:pt x="51294" y="160020"/>
                  </a:lnTo>
                  <a:lnTo>
                    <a:pt x="52324" y="172720"/>
                  </a:lnTo>
                  <a:lnTo>
                    <a:pt x="49506" y="186690"/>
                  </a:lnTo>
                  <a:lnTo>
                    <a:pt x="43307" y="195580"/>
                  </a:lnTo>
                  <a:lnTo>
                    <a:pt x="37107" y="199390"/>
                  </a:lnTo>
                  <a:lnTo>
                    <a:pt x="34290" y="200660"/>
                  </a:lnTo>
                  <a:lnTo>
                    <a:pt x="22717" y="205740"/>
                  </a:lnTo>
                  <a:lnTo>
                    <a:pt x="11620" y="214630"/>
                  </a:lnTo>
                  <a:lnTo>
                    <a:pt x="3286" y="228600"/>
                  </a:lnTo>
                  <a:lnTo>
                    <a:pt x="0" y="248920"/>
                  </a:lnTo>
                  <a:lnTo>
                    <a:pt x="0" y="256540"/>
                  </a:lnTo>
                  <a:lnTo>
                    <a:pt x="44068" y="256540"/>
                  </a:lnTo>
                  <a:lnTo>
                    <a:pt x="45974" y="250190"/>
                  </a:lnTo>
                  <a:lnTo>
                    <a:pt x="48514" y="245110"/>
                  </a:lnTo>
                  <a:lnTo>
                    <a:pt x="51689" y="241300"/>
                  </a:lnTo>
                  <a:lnTo>
                    <a:pt x="16764" y="241300"/>
                  </a:lnTo>
                  <a:lnTo>
                    <a:pt x="19808" y="231140"/>
                  </a:lnTo>
                  <a:lnTo>
                    <a:pt x="24923" y="223520"/>
                  </a:lnTo>
                  <a:lnTo>
                    <a:pt x="31515" y="219710"/>
                  </a:lnTo>
                  <a:lnTo>
                    <a:pt x="38989" y="215900"/>
                  </a:lnTo>
                  <a:lnTo>
                    <a:pt x="48146" y="212090"/>
                  </a:lnTo>
                  <a:lnTo>
                    <a:pt x="57769" y="203200"/>
                  </a:lnTo>
                  <a:lnTo>
                    <a:pt x="65367" y="190500"/>
                  </a:lnTo>
                  <a:lnTo>
                    <a:pt x="68453" y="172720"/>
                  </a:lnTo>
                  <a:lnTo>
                    <a:pt x="67115" y="157480"/>
                  </a:lnTo>
                  <a:lnTo>
                    <a:pt x="63849" y="144780"/>
                  </a:lnTo>
                  <a:lnTo>
                    <a:pt x="59773" y="137160"/>
                  </a:lnTo>
                  <a:lnTo>
                    <a:pt x="55522" y="130844"/>
                  </a:lnTo>
                  <a:lnTo>
                    <a:pt x="55382" y="130844"/>
                  </a:lnTo>
                  <a:lnTo>
                    <a:pt x="54990" y="129540"/>
                  </a:lnTo>
                  <a:lnTo>
                    <a:pt x="53975" y="125730"/>
                  </a:lnTo>
                  <a:lnTo>
                    <a:pt x="56134" y="116840"/>
                  </a:lnTo>
                  <a:lnTo>
                    <a:pt x="57022" y="113030"/>
                  </a:lnTo>
                  <a:lnTo>
                    <a:pt x="56515" y="109220"/>
                  </a:lnTo>
                  <a:lnTo>
                    <a:pt x="54990" y="105410"/>
                  </a:lnTo>
                  <a:lnTo>
                    <a:pt x="52214" y="99060"/>
                  </a:lnTo>
                  <a:lnTo>
                    <a:pt x="49641" y="91440"/>
                  </a:lnTo>
                  <a:lnTo>
                    <a:pt x="67945" y="53340"/>
                  </a:lnTo>
                  <a:lnTo>
                    <a:pt x="69469" y="52070"/>
                  </a:lnTo>
                  <a:lnTo>
                    <a:pt x="80264" y="46990"/>
                  </a:lnTo>
                  <a:lnTo>
                    <a:pt x="99314" y="46990"/>
                  </a:lnTo>
                  <a:lnTo>
                    <a:pt x="100203" y="44450"/>
                  </a:lnTo>
                  <a:lnTo>
                    <a:pt x="102361" y="39370"/>
                  </a:lnTo>
                  <a:lnTo>
                    <a:pt x="104394" y="34290"/>
                  </a:lnTo>
                  <a:lnTo>
                    <a:pt x="99440" y="33020"/>
                  </a:lnTo>
                  <a:lnTo>
                    <a:pt x="93979" y="31750"/>
                  </a:lnTo>
                  <a:close/>
                </a:path>
                <a:path w="355600" h="288289">
                  <a:moveTo>
                    <a:pt x="306950" y="46990"/>
                  </a:moveTo>
                  <a:lnTo>
                    <a:pt x="274828" y="46990"/>
                  </a:lnTo>
                  <a:lnTo>
                    <a:pt x="285622" y="52070"/>
                  </a:lnTo>
                  <a:lnTo>
                    <a:pt x="287147" y="53340"/>
                  </a:lnTo>
                  <a:lnTo>
                    <a:pt x="306619" y="82550"/>
                  </a:lnTo>
                  <a:lnTo>
                    <a:pt x="305450" y="91440"/>
                  </a:lnTo>
                  <a:lnTo>
                    <a:pt x="302877" y="99060"/>
                  </a:lnTo>
                  <a:lnTo>
                    <a:pt x="300101" y="105410"/>
                  </a:lnTo>
                  <a:lnTo>
                    <a:pt x="298577" y="109220"/>
                  </a:lnTo>
                  <a:lnTo>
                    <a:pt x="298069" y="113030"/>
                  </a:lnTo>
                  <a:lnTo>
                    <a:pt x="298958" y="116840"/>
                  </a:lnTo>
                  <a:lnTo>
                    <a:pt x="301116" y="125730"/>
                  </a:lnTo>
                  <a:lnTo>
                    <a:pt x="300101" y="129540"/>
                  </a:lnTo>
                  <a:lnTo>
                    <a:pt x="299822" y="130469"/>
                  </a:lnTo>
                  <a:lnTo>
                    <a:pt x="299709" y="130844"/>
                  </a:lnTo>
                  <a:lnTo>
                    <a:pt x="299579" y="130844"/>
                  </a:lnTo>
                  <a:lnTo>
                    <a:pt x="299084" y="132080"/>
                  </a:lnTo>
                  <a:lnTo>
                    <a:pt x="295265" y="137160"/>
                  </a:lnTo>
                  <a:lnTo>
                    <a:pt x="291195" y="144780"/>
                  </a:lnTo>
                  <a:lnTo>
                    <a:pt x="287958" y="157480"/>
                  </a:lnTo>
                  <a:lnTo>
                    <a:pt x="286639" y="172720"/>
                  </a:lnTo>
                  <a:lnTo>
                    <a:pt x="289724" y="190500"/>
                  </a:lnTo>
                  <a:lnTo>
                    <a:pt x="297322" y="203200"/>
                  </a:lnTo>
                  <a:lnTo>
                    <a:pt x="306945" y="212090"/>
                  </a:lnTo>
                  <a:lnTo>
                    <a:pt x="323576" y="219710"/>
                  </a:lnTo>
                  <a:lnTo>
                    <a:pt x="330168" y="223520"/>
                  </a:lnTo>
                  <a:lnTo>
                    <a:pt x="335283" y="231140"/>
                  </a:lnTo>
                  <a:lnTo>
                    <a:pt x="338328" y="241300"/>
                  </a:lnTo>
                  <a:lnTo>
                    <a:pt x="303403" y="241300"/>
                  </a:lnTo>
                  <a:lnTo>
                    <a:pt x="306578" y="245110"/>
                  </a:lnTo>
                  <a:lnTo>
                    <a:pt x="309117" y="250190"/>
                  </a:lnTo>
                  <a:lnTo>
                    <a:pt x="311022" y="256540"/>
                  </a:lnTo>
                  <a:lnTo>
                    <a:pt x="355091" y="256540"/>
                  </a:lnTo>
                  <a:lnTo>
                    <a:pt x="355091" y="248920"/>
                  </a:lnTo>
                  <a:lnTo>
                    <a:pt x="351805" y="228600"/>
                  </a:lnTo>
                  <a:lnTo>
                    <a:pt x="343471" y="214630"/>
                  </a:lnTo>
                  <a:lnTo>
                    <a:pt x="332374" y="205740"/>
                  </a:lnTo>
                  <a:lnTo>
                    <a:pt x="320802" y="200660"/>
                  </a:lnTo>
                  <a:lnTo>
                    <a:pt x="310376" y="198120"/>
                  </a:lnTo>
                  <a:lnTo>
                    <a:pt x="305022" y="194310"/>
                  </a:lnTo>
                  <a:lnTo>
                    <a:pt x="303049" y="186690"/>
                  </a:lnTo>
                  <a:lnTo>
                    <a:pt x="302767" y="172720"/>
                  </a:lnTo>
                  <a:lnTo>
                    <a:pt x="303797" y="160020"/>
                  </a:lnTo>
                  <a:lnTo>
                    <a:pt x="306339" y="151130"/>
                  </a:lnTo>
                  <a:lnTo>
                    <a:pt x="309572" y="144780"/>
                  </a:lnTo>
                  <a:lnTo>
                    <a:pt x="312673" y="139700"/>
                  </a:lnTo>
                  <a:lnTo>
                    <a:pt x="316632" y="135890"/>
                  </a:lnTo>
                  <a:lnTo>
                    <a:pt x="318140" y="130844"/>
                  </a:lnTo>
                  <a:lnTo>
                    <a:pt x="318110" y="130469"/>
                  </a:lnTo>
                  <a:lnTo>
                    <a:pt x="317406" y="124460"/>
                  </a:lnTo>
                  <a:lnTo>
                    <a:pt x="314578" y="113030"/>
                  </a:lnTo>
                  <a:lnTo>
                    <a:pt x="318200" y="104140"/>
                  </a:lnTo>
                  <a:lnTo>
                    <a:pt x="321548" y="93980"/>
                  </a:lnTo>
                  <a:lnTo>
                    <a:pt x="322653" y="82550"/>
                  </a:lnTo>
                  <a:lnTo>
                    <a:pt x="322776" y="81280"/>
                  </a:lnTo>
                  <a:lnTo>
                    <a:pt x="320040" y="68580"/>
                  </a:lnTo>
                  <a:lnTo>
                    <a:pt x="314287" y="57150"/>
                  </a:lnTo>
                  <a:lnTo>
                    <a:pt x="308594" y="48260"/>
                  </a:lnTo>
                  <a:lnTo>
                    <a:pt x="306950" y="46990"/>
                  </a:lnTo>
                  <a:close/>
                </a:path>
                <a:path w="355600" h="288289">
                  <a:moveTo>
                    <a:pt x="55269" y="130469"/>
                  </a:moveTo>
                  <a:lnTo>
                    <a:pt x="55382" y="130844"/>
                  </a:lnTo>
                  <a:lnTo>
                    <a:pt x="55522" y="130844"/>
                  </a:lnTo>
                  <a:lnTo>
                    <a:pt x="55269" y="130469"/>
                  </a:lnTo>
                  <a:close/>
                </a:path>
                <a:path w="355600" h="288289">
                  <a:moveTo>
                    <a:pt x="138048" y="128270"/>
                  </a:moveTo>
                  <a:lnTo>
                    <a:pt x="138303" y="129540"/>
                  </a:lnTo>
                  <a:lnTo>
                    <a:pt x="138747" y="129540"/>
                  </a:lnTo>
                  <a:lnTo>
                    <a:pt x="138048" y="128270"/>
                  </a:lnTo>
                  <a:close/>
                </a:path>
                <a:path w="355600" h="288289">
                  <a:moveTo>
                    <a:pt x="274996" y="31750"/>
                  </a:moveTo>
                  <a:lnTo>
                    <a:pt x="260984" y="31750"/>
                  </a:lnTo>
                  <a:lnTo>
                    <a:pt x="255270" y="33020"/>
                  </a:lnTo>
                  <a:lnTo>
                    <a:pt x="250190" y="34290"/>
                  </a:lnTo>
                  <a:lnTo>
                    <a:pt x="252222" y="40640"/>
                  </a:lnTo>
                  <a:lnTo>
                    <a:pt x="254000" y="45720"/>
                  </a:lnTo>
                  <a:lnTo>
                    <a:pt x="255270" y="50800"/>
                  </a:lnTo>
                  <a:lnTo>
                    <a:pt x="255651" y="49530"/>
                  </a:lnTo>
                  <a:lnTo>
                    <a:pt x="255904" y="49530"/>
                  </a:lnTo>
                  <a:lnTo>
                    <a:pt x="258572" y="48260"/>
                  </a:lnTo>
                  <a:lnTo>
                    <a:pt x="262128" y="46990"/>
                  </a:lnTo>
                  <a:lnTo>
                    <a:pt x="306950" y="46990"/>
                  </a:lnTo>
                  <a:lnTo>
                    <a:pt x="302019" y="43180"/>
                  </a:lnTo>
                  <a:lnTo>
                    <a:pt x="293623" y="38100"/>
                  </a:lnTo>
                  <a:lnTo>
                    <a:pt x="289145" y="35560"/>
                  </a:lnTo>
                  <a:lnTo>
                    <a:pt x="282749" y="34290"/>
                  </a:lnTo>
                  <a:lnTo>
                    <a:pt x="274996" y="31750"/>
                  </a:lnTo>
                  <a:close/>
                </a:path>
                <a:path w="355600" h="288289">
                  <a:moveTo>
                    <a:pt x="99314" y="46990"/>
                  </a:moveTo>
                  <a:lnTo>
                    <a:pt x="92709" y="46990"/>
                  </a:lnTo>
                  <a:lnTo>
                    <a:pt x="96011" y="48260"/>
                  </a:lnTo>
                  <a:lnTo>
                    <a:pt x="98678" y="49530"/>
                  </a:lnTo>
                  <a:lnTo>
                    <a:pt x="99314" y="46990"/>
                  </a:lnTo>
                  <a:close/>
                </a:path>
              </a:pathLst>
            </a:custGeom>
            <a:solidFill>
              <a:srgbClr val="5F5F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130296" y="5396483"/>
              <a:ext cx="1045476" cy="353542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30296" y="5384279"/>
              <a:ext cx="1043952" cy="422186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3156204" y="5422391"/>
            <a:ext cx="943610" cy="251460"/>
          </a:xfrm>
          <a:prstGeom prst="rect">
            <a:avLst/>
          </a:prstGeom>
          <a:solidFill>
            <a:srgbClr val="0A976C"/>
          </a:solidFill>
        </p:spPr>
        <p:txBody>
          <a:bodyPr vert="horz" wrap="square" lIns="0" tIns="27940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220"/>
              </a:spcBef>
            </a:pPr>
            <a:r>
              <a:rPr sz="1200" b="1" spc="95" dirty="0">
                <a:solidFill>
                  <a:srgbClr val="FFFFFF"/>
                </a:solidFill>
                <a:latin typeface="Century Gothic"/>
                <a:cs typeface="Century Gothic"/>
              </a:rPr>
              <a:t>PROCESS</a:t>
            </a:r>
            <a:endParaRPr sz="1200">
              <a:latin typeface="Century Gothic"/>
              <a:cs typeface="Century Gothic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3211067" y="4090415"/>
            <a:ext cx="2816860" cy="1716405"/>
            <a:chOff x="3211067" y="4090415"/>
            <a:chExt cx="2816860" cy="1716405"/>
          </a:xfrm>
        </p:grpSpPr>
        <p:sp>
          <p:nvSpPr>
            <p:cNvPr id="19" name="object 19"/>
            <p:cNvSpPr/>
            <p:nvPr/>
          </p:nvSpPr>
          <p:spPr>
            <a:xfrm>
              <a:off x="3627881" y="4740401"/>
              <a:ext cx="1905" cy="682625"/>
            </a:xfrm>
            <a:custGeom>
              <a:avLst/>
              <a:gdLst/>
              <a:ahLst/>
              <a:cxnLst/>
              <a:rect l="l" t="t" r="r" b="b"/>
              <a:pathLst>
                <a:path w="1904" h="682625">
                  <a:moveTo>
                    <a:pt x="1523" y="0"/>
                  </a:moveTo>
                  <a:lnTo>
                    <a:pt x="0" y="682625"/>
                  </a:lnTo>
                </a:path>
              </a:pathLst>
            </a:custGeom>
            <a:ln w="22225">
              <a:solidFill>
                <a:srgbClr val="A4A4A4"/>
              </a:solidFill>
              <a:prstDash val="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11067" y="4090415"/>
              <a:ext cx="886993" cy="736092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3248405" y="4127753"/>
              <a:ext cx="763905" cy="612775"/>
            </a:xfrm>
            <a:custGeom>
              <a:avLst/>
              <a:gdLst/>
              <a:ahLst/>
              <a:cxnLst/>
              <a:rect l="l" t="t" r="r" b="b"/>
              <a:pathLst>
                <a:path w="763904" h="612775">
                  <a:moveTo>
                    <a:pt x="707897" y="0"/>
                  </a:moveTo>
                  <a:lnTo>
                    <a:pt x="55626" y="0"/>
                  </a:lnTo>
                  <a:lnTo>
                    <a:pt x="33968" y="4369"/>
                  </a:lnTo>
                  <a:lnTo>
                    <a:pt x="16287" y="16287"/>
                  </a:lnTo>
                  <a:lnTo>
                    <a:pt x="4369" y="33968"/>
                  </a:lnTo>
                  <a:lnTo>
                    <a:pt x="0" y="55626"/>
                  </a:lnTo>
                  <a:lnTo>
                    <a:pt x="0" y="557022"/>
                  </a:lnTo>
                  <a:lnTo>
                    <a:pt x="4369" y="578679"/>
                  </a:lnTo>
                  <a:lnTo>
                    <a:pt x="16287" y="596360"/>
                  </a:lnTo>
                  <a:lnTo>
                    <a:pt x="33968" y="608278"/>
                  </a:lnTo>
                  <a:lnTo>
                    <a:pt x="55626" y="612648"/>
                  </a:lnTo>
                  <a:lnTo>
                    <a:pt x="707897" y="612648"/>
                  </a:lnTo>
                  <a:lnTo>
                    <a:pt x="729555" y="608278"/>
                  </a:lnTo>
                  <a:lnTo>
                    <a:pt x="747236" y="596360"/>
                  </a:lnTo>
                  <a:lnTo>
                    <a:pt x="759154" y="578679"/>
                  </a:lnTo>
                  <a:lnTo>
                    <a:pt x="763523" y="557022"/>
                  </a:lnTo>
                  <a:lnTo>
                    <a:pt x="763523" y="55626"/>
                  </a:lnTo>
                  <a:lnTo>
                    <a:pt x="759154" y="33968"/>
                  </a:lnTo>
                  <a:lnTo>
                    <a:pt x="747236" y="16287"/>
                  </a:lnTo>
                  <a:lnTo>
                    <a:pt x="729555" y="4369"/>
                  </a:lnTo>
                  <a:lnTo>
                    <a:pt x="70789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3248405" y="4127753"/>
              <a:ext cx="763905" cy="612775"/>
            </a:xfrm>
            <a:custGeom>
              <a:avLst/>
              <a:gdLst/>
              <a:ahLst/>
              <a:cxnLst/>
              <a:rect l="l" t="t" r="r" b="b"/>
              <a:pathLst>
                <a:path w="763904" h="612775">
                  <a:moveTo>
                    <a:pt x="0" y="55626"/>
                  </a:moveTo>
                  <a:lnTo>
                    <a:pt x="4369" y="33968"/>
                  </a:lnTo>
                  <a:lnTo>
                    <a:pt x="16287" y="16287"/>
                  </a:lnTo>
                  <a:lnTo>
                    <a:pt x="33968" y="4369"/>
                  </a:lnTo>
                  <a:lnTo>
                    <a:pt x="55626" y="0"/>
                  </a:lnTo>
                  <a:lnTo>
                    <a:pt x="707897" y="0"/>
                  </a:lnTo>
                  <a:lnTo>
                    <a:pt x="729555" y="4369"/>
                  </a:lnTo>
                  <a:lnTo>
                    <a:pt x="747236" y="16287"/>
                  </a:lnTo>
                  <a:lnTo>
                    <a:pt x="759154" y="33968"/>
                  </a:lnTo>
                  <a:lnTo>
                    <a:pt x="763523" y="55626"/>
                  </a:lnTo>
                  <a:lnTo>
                    <a:pt x="763523" y="557022"/>
                  </a:lnTo>
                  <a:lnTo>
                    <a:pt x="759154" y="578679"/>
                  </a:lnTo>
                  <a:lnTo>
                    <a:pt x="747236" y="596360"/>
                  </a:lnTo>
                  <a:lnTo>
                    <a:pt x="729555" y="608278"/>
                  </a:lnTo>
                  <a:lnTo>
                    <a:pt x="707897" y="612648"/>
                  </a:lnTo>
                  <a:lnTo>
                    <a:pt x="55626" y="612648"/>
                  </a:lnTo>
                  <a:lnTo>
                    <a:pt x="33968" y="608278"/>
                  </a:lnTo>
                  <a:lnTo>
                    <a:pt x="16287" y="596360"/>
                  </a:lnTo>
                  <a:lnTo>
                    <a:pt x="4369" y="578679"/>
                  </a:lnTo>
                  <a:lnTo>
                    <a:pt x="0" y="557022"/>
                  </a:lnTo>
                  <a:lnTo>
                    <a:pt x="0" y="55626"/>
                  </a:lnTo>
                  <a:close/>
                </a:path>
              </a:pathLst>
            </a:custGeom>
            <a:ln w="22225">
              <a:solidFill>
                <a:srgbClr val="93B6D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3451859" y="4273295"/>
              <a:ext cx="355600" cy="321945"/>
            </a:xfrm>
            <a:custGeom>
              <a:avLst/>
              <a:gdLst/>
              <a:ahLst/>
              <a:cxnLst/>
              <a:rect l="l" t="t" r="r" b="b"/>
              <a:pathLst>
                <a:path w="355600" h="321945">
                  <a:moveTo>
                    <a:pt x="157734" y="289432"/>
                  </a:moveTo>
                  <a:lnTo>
                    <a:pt x="148843" y="289432"/>
                  </a:lnTo>
                  <a:lnTo>
                    <a:pt x="145287" y="292988"/>
                  </a:lnTo>
                  <a:lnTo>
                    <a:pt x="145287" y="318007"/>
                  </a:lnTo>
                  <a:lnTo>
                    <a:pt x="148843" y="321563"/>
                  </a:lnTo>
                  <a:lnTo>
                    <a:pt x="157734" y="321563"/>
                  </a:lnTo>
                  <a:lnTo>
                    <a:pt x="161416" y="318007"/>
                  </a:lnTo>
                  <a:lnTo>
                    <a:pt x="161416" y="292988"/>
                  </a:lnTo>
                  <a:lnTo>
                    <a:pt x="157734" y="289432"/>
                  </a:lnTo>
                  <a:close/>
                </a:path>
                <a:path w="355600" h="321945">
                  <a:moveTo>
                    <a:pt x="270763" y="289432"/>
                  </a:moveTo>
                  <a:lnTo>
                    <a:pt x="261874" y="289432"/>
                  </a:lnTo>
                  <a:lnTo>
                    <a:pt x="258190" y="292988"/>
                  </a:lnTo>
                  <a:lnTo>
                    <a:pt x="258190" y="318007"/>
                  </a:lnTo>
                  <a:lnTo>
                    <a:pt x="261874" y="321563"/>
                  </a:lnTo>
                  <a:lnTo>
                    <a:pt x="270763" y="321563"/>
                  </a:lnTo>
                  <a:lnTo>
                    <a:pt x="274447" y="318007"/>
                  </a:lnTo>
                  <a:lnTo>
                    <a:pt x="274447" y="292988"/>
                  </a:lnTo>
                  <a:lnTo>
                    <a:pt x="270763" y="289432"/>
                  </a:lnTo>
                  <a:close/>
                </a:path>
                <a:path w="355600" h="321945">
                  <a:moveTo>
                    <a:pt x="347852" y="64261"/>
                  </a:moveTo>
                  <a:lnTo>
                    <a:pt x="71754" y="64261"/>
                  </a:lnTo>
                  <a:lnTo>
                    <a:pt x="64515" y="71500"/>
                  </a:lnTo>
                  <a:lnTo>
                    <a:pt x="64515" y="298322"/>
                  </a:lnTo>
                  <a:lnTo>
                    <a:pt x="71754" y="305434"/>
                  </a:lnTo>
                  <a:lnTo>
                    <a:pt x="125475" y="305434"/>
                  </a:lnTo>
                  <a:lnTo>
                    <a:pt x="129159" y="301878"/>
                  </a:lnTo>
                  <a:lnTo>
                    <a:pt x="129159" y="297433"/>
                  </a:lnTo>
                  <a:lnTo>
                    <a:pt x="130772" y="289432"/>
                  </a:lnTo>
                  <a:lnTo>
                    <a:pt x="80644" y="289432"/>
                  </a:lnTo>
                  <a:lnTo>
                    <a:pt x="80644" y="80390"/>
                  </a:lnTo>
                  <a:lnTo>
                    <a:pt x="355091" y="80390"/>
                  </a:lnTo>
                  <a:lnTo>
                    <a:pt x="355091" y="71500"/>
                  </a:lnTo>
                  <a:lnTo>
                    <a:pt x="347852" y="64261"/>
                  </a:lnTo>
                  <a:close/>
                </a:path>
                <a:path w="355600" h="321945">
                  <a:moveTo>
                    <a:pt x="184959" y="273303"/>
                  </a:moveTo>
                  <a:lnTo>
                    <a:pt x="153288" y="273303"/>
                  </a:lnTo>
                  <a:lnTo>
                    <a:pt x="162758" y="275199"/>
                  </a:lnTo>
                  <a:lnTo>
                    <a:pt x="170465" y="280368"/>
                  </a:lnTo>
                  <a:lnTo>
                    <a:pt x="175648" y="288037"/>
                  </a:lnTo>
                  <a:lnTo>
                    <a:pt x="177545" y="297433"/>
                  </a:lnTo>
                  <a:lnTo>
                    <a:pt x="177545" y="301878"/>
                  </a:lnTo>
                  <a:lnTo>
                    <a:pt x="181101" y="305434"/>
                  </a:lnTo>
                  <a:lnTo>
                    <a:pt x="238505" y="305434"/>
                  </a:lnTo>
                  <a:lnTo>
                    <a:pt x="242062" y="301878"/>
                  </a:lnTo>
                  <a:lnTo>
                    <a:pt x="242062" y="297433"/>
                  </a:lnTo>
                  <a:lnTo>
                    <a:pt x="243692" y="289432"/>
                  </a:lnTo>
                  <a:lnTo>
                    <a:pt x="192912" y="289432"/>
                  </a:lnTo>
                  <a:lnTo>
                    <a:pt x="187864" y="276643"/>
                  </a:lnTo>
                  <a:lnTo>
                    <a:pt x="184959" y="273303"/>
                  </a:lnTo>
                  <a:close/>
                </a:path>
                <a:path w="355600" h="321945">
                  <a:moveTo>
                    <a:pt x="297947" y="273303"/>
                  </a:moveTo>
                  <a:lnTo>
                    <a:pt x="266318" y="273303"/>
                  </a:lnTo>
                  <a:lnTo>
                    <a:pt x="275734" y="275199"/>
                  </a:lnTo>
                  <a:lnTo>
                    <a:pt x="283448" y="280368"/>
                  </a:lnTo>
                  <a:lnTo>
                    <a:pt x="288661" y="288037"/>
                  </a:lnTo>
                  <a:lnTo>
                    <a:pt x="290575" y="297433"/>
                  </a:lnTo>
                  <a:lnTo>
                    <a:pt x="290575" y="301878"/>
                  </a:lnTo>
                  <a:lnTo>
                    <a:pt x="294131" y="305434"/>
                  </a:lnTo>
                  <a:lnTo>
                    <a:pt x="347852" y="305434"/>
                  </a:lnTo>
                  <a:lnTo>
                    <a:pt x="355091" y="298322"/>
                  </a:lnTo>
                  <a:lnTo>
                    <a:pt x="355091" y="289432"/>
                  </a:lnTo>
                  <a:lnTo>
                    <a:pt x="305815" y="289432"/>
                  </a:lnTo>
                  <a:lnTo>
                    <a:pt x="300841" y="276643"/>
                  </a:lnTo>
                  <a:lnTo>
                    <a:pt x="297947" y="273303"/>
                  </a:lnTo>
                  <a:close/>
                </a:path>
                <a:path w="355600" h="321945">
                  <a:moveTo>
                    <a:pt x="153288" y="257301"/>
                  </a:moveTo>
                  <a:lnTo>
                    <a:pt x="139455" y="259732"/>
                  </a:lnTo>
                  <a:lnTo>
                    <a:pt x="127682" y="266461"/>
                  </a:lnTo>
                  <a:lnTo>
                    <a:pt x="118838" y="276643"/>
                  </a:lnTo>
                  <a:lnTo>
                    <a:pt x="113791" y="289432"/>
                  </a:lnTo>
                  <a:lnTo>
                    <a:pt x="130772" y="289432"/>
                  </a:lnTo>
                  <a:lnTo>
                    <a:pt x="131054" y="288037"/>
                  </a:lnTo>
                  <a:lnTo>
                    <a:pt x="136223" y="280368"/>
                  </a:lnTo>
                  <a:lnTo>
                    <a:pt x="143892" y="275199"/>
                  </a:lnTo>
                  <a:lnTo>
                    <a:pt x="153288" y="273303"/>
                  </a:lnTo>
                  <a:lnTo>
                    <a:pt x="184959" y="273303"/>
                  </a:lnTo>
                  <a:lnTo>
                    <a:pt x="179006" y="266461"/>
                  </a:lnTo>
                  <a:lnTo>
                    <a:pt x="167195" y="259732"/>
                  </a:lnTo>
                  <a:lnTo>
                    <a:pt x="153288" y="257301"/>
                  </a:lnTo>
                  <a:close/>
                </a:path>
                <a:path w="355600" h="321945">
                  <a:moveTo>
                    <a:pt x="266318" y="257301"/>
                  </a:moveTo>
                  <a:lnTo>
                    <a:pt x="252414" y="259732"/>
                  </a:lnTo>
                  <a:lnTo>
                    <a:pt x="240617" y="266461"/>
                  </a:lnTo>
                  <a:lnTo>
                    <a:pt x="231796" y="276643"/>
                  </a:lnTo>
                  <a:lnTo>
                    <a:pt x="226822" y="289432"/>
                  </a:lnTo>
                  <a:lnTo>
                    <a:pt x="243692" y="289432"/>
                  </a:lnTo>
                  <a:lnTo>
                    <a:pt x="243976" y="288037"/>
                  </a:lnTo>
                  <a:lnTo>
                    <a:pt x="249189" y="280368"/>
                  </a:lnTo>
                  <a:lnTo>
                    <a:pt x="256903" y="275199"/>
                  </a:lnTo>
                  <a:lnTo>
                    <a:pt x="266318" y="273303"/>
                  </a:lnTo>
                  <a:lnTo>
                    <a:pt x="297947" y="273303"/>
                  </a:lnTo>
                  <a:lnTo>
                    <a:pt x="292020" y="266461"/>
                  </a:lnTo>
                  <a:lnTo>
                    <a:pt x="280223" y="259732"/>
                  </a:lnTo>
                  <a:lnTo>
                    <a:pt x="266318" y="257301"/>
                  </a:lnTo>
                  <a:close/>
                </a:path>
                <a:path w="355600" h="321945">
                  <a:moveTo>
                    <a:pt x="355091" y="80390"/>
                  </a:moveTo>
                  <a:lnTo>
                    <a:pt x="338963" y="80390"/>
                  </a:lnTo>
                  <a:lnTo>
                    <a:pt x="338963" y="289432"/>
                  </a:lnTo>
                  <a:lnTo>
                    <a:pt x="355091" y="289432"/>
                  </a:lnTo>
                  <a:lnTo>
                    <a:pt x="355091" y="80390"/>
                  </a:lnTo>
                  <a:close/>
                </a:path>
                <a:path w="355600" h="321945">
                  <a:moveTo>
                    <a:pt x="283337" y="0"/>
                  </a:moveTo>
                  <a:lnTo>
                    <a:pt x="7238" y="0"/>
                  </a:lnTo>
                  <a:lnTo>
                    <a:pt x="0" y="7238"/>
                  </a:lnTo>
                  <a:lnTo>
                    <a:pt x="0" y="233933"/>
                  </a:lnTo>
                  <a:lnTo>
                    <a:pt x="7238" y="241172"/>
                  </a:lnTo>
                  <a:lnTo>
                    <a:pt x="44830" y="241172"/>
                  </a:lnTo>
                  <a:lnTo>
                    <a:pt x="48387" y="237616"/>
                  </a:lnTo>
                  <a:lnTo>
                    <a:pt x="48387" y="228726"/>
                  </a:lnTo>
                  <a:lnTo>
                    <a:pt x="44830" y="225043"/>
                  </a:lnTo>
                  <a:lnTo>
                    <a:pt x="16128" y="225043"/>
                  </a:lnTo>
                  <a:lnTo>
                    <a:pt x="16128" y="16128"/>
                  </a:lnTo>
                  <a:lnTo>
                    <a:pt x="290575" y="16128"/>
                  </a:lnTo>
                  <a:lnTo>
                    <a:pt x="290575" y="7238"/>
                  </a:lnTo>
                  <a:lnTo>
                    <a:pt x="283337" y="0"/>
                  </a:lnTo>
                  <a:close/>
                </a:path>
                <a:path w="355600" h="321945">
                  <a:moveTo>
                    <a:pt x="238505" y="192912"/>
                  </a:moveTo>
                  <a:lnTo>
                    <a:pt x="116586" y="192912"/>
                  </a:lnTo>
                  <a:lnTo>
                    <a:pt x="113029" y="196595"/>
                  </a:lnTo>
                  <a:lnTo>
                    <a:pt x="113029" y="205358"/>
                  </a:lnTo>
                  <a:lnTo>
                    <a:pt x="116586" y="209041"/>
                  </a:lnTo>
                  <a:lnTo>
                    <a:pt x="238505" y="209041"/>
                  </a:lnTo>
                  <a:lnTo>
                    <a:pt x="242062" y="205358"/>
                  </a:lnTo>
                  <a:lnTo>
                    <a:pt x="242062" y="196595"/>
                  </a:lnTo>
                  <a:lnTo>
                    <a:pt x="238505" y="192912"/>
                  </a:lnTo>
                  <a:close/>
                </a:path>
                <a:path w="355600" h="321945">
                  <a:moveTo>
                    <a:pt x="303022" y="160781"/>
                  </a:moveTo>
                  <a:lnTo>
                    <a:pt x="116586" y="160781"/>
                  </a:lnTo>
                  <a:lnTo>
                    <a:pt x="113029" y="164337"/>
                  </a:lnTo>
                  <a:lnTo>
                    <a:pt x="113029" y="173227"/>
                  </a:lnTo>
                  <a:lnTo>
                    <a:pt x="116586" y="176910"/>
                  </a:lnTo>
                  <a:lnTo>
                    <a:pt x="303022" y="176910"/>
                  </a:lnTo>
                  <a:lnTo>
                    <a:pt x="306704" y="173227"/>
                  </a:lnTo>
                  <a:lnTo>
                    <a:pt x="306704" y="164337"/>
                  </a:lnTo>
                  <a:lnTo>
                    <a:pt x="303022" y="160781"/>
                  </a:lnTo>
                  <a:close/>
                </a:path>
                <a:path w="355600" h="321945">
                  <a:moveTo>
                    <a:pt x="303022" y="128650"/>
                  </a:moveTo>
                  <a:lnTo>
                    <a:pt x="116586" y="128650"/>
                  </a:lnTo>
                  <a:lnTo>
                    <a:pt x="113029" y="132206"/>
                  </a:lnTo>
                  <a:lnTo>
                    <a:pt x="113029" y="141096"/>
                  </a:lnTo>
                  <a:lnTo>
                    <a:pt x="116586" y="144652"/>
                  </a:lnTo>
                  <a:lnTo>
                    <a:pt x="303022" y="144652"/>
                  </a:lnTo>
                  <a:lnTo>
                    <a:pt x="306704" y="141096"/>
                  </a:lnTo>
                  <a:lnTo>
                    <a:pt x="306704" y="132206"/>
                  </a:lnTo>
                  <a:lnTo>
                    <a:pt x="303022" y="128650"/>
                  </a:lnTo>
                  <a:close/>
                </a:path>
                <a:path w="355600" h="321945">
                  <a:moveTo>
                    <a:pt x="290575" y="16128"/>
                  </a:moveTo>
                  <a:lnTo>
                    <a:pt x="274447" y="16128"/>
                  </a:lnTo>
                  <a:lnTo>
                    <a:pt x="274447" y="44576"/>
                  </a:lnTo>
                  <a:lnTo>
                    <a:pt x="278002" y="48259"/>
                  </a:lnTo>
                  <a:lnTo>
                    <a:pt x="286892" y="48259"/>
                  </a:lnTo>
                  <a:lnTo>
                    <a:pt x="290575" y="44576"/>
                  </a:lnTo>
                  <a:lnTo>
                    <a:pt x="290575" y="16128"/>
                  </a:lnTo>
                  <a:close/>
                </a:path>
              </a:pathLst>
            </a:custGeom>
            <a:solidFill>
              <a:srgbClr val="5F5F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052060" y="5396483"/>
              <a:ext cx="975347" cy="353542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062727" y="5384279"/>
              <a:ext cx="954036" cy="422186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5077967" y="5422391"/>
            <a:ext cx="873760" cy="251460"/>
          </a:xfrm>
          <a:prstGeom prst="rect">
            <a:avLst/>
          </a:prstGeom>
          <a:solidFill>
            <a:srgbClr val="037C39"/>
          </a:solidFill>
        </p:spPr>
        <p:txBody>
          <a:bodyPr vert="horz" wrap="square" lIns="0" tIns="27940" rIns="0" bIns="0" rtlCol="0">
            <a:spAutoFit/>
          </a:bodyPr>
          <a:lstStyle/>
          <a:p>
            <a:pPr marL="102235">
              <a:lnSpc>
                <a:spcPct val="100000"/>
              </a:lnSpc>
              <a:spcBef>
                <a:spcPts val="220"/>
              </a:spcBef>
            </a:pPr>
            <a:r>
              <a:rPr sz="1200" b="1" spc="160" dirty="0">
                <a:solidFill>
                  <a:srgbClr val="FFFFFF"/>
                </a:solidFill>
                <a:latin typeface="Century Gothic"/>
                <a:cs typeface="Century Gothic"/>
              </a:rPr>
              <a:t>OUTPUT</a:t>
            </a:r>
            <a:endParaRPr sz="1200">
              <a:latin typeface="Century Gothic"/>
              <a:cs typeface="Century Gothic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5096255" y="4090415"/>
            <a:ext cx="2914015" cy="1725295"/>
            <a:chOff x="5096255" y="4090415"/>
            <a:chExt cx="2914015" cy="1725295"/>
          </a:xfrm>
        </p:grpSpPr>
        <p:sp>
          <p:nvSpPr>
            <p:cNvPr id="28" name="object 28"/>
            <p:cNvSpPr/>
            <p:nvPr/>
          </p:nvSpPr>
          <p:spPr>
            <a:xfrm>
              <a:off x="5514593" y="4740401"/>
              <a:ext cx="0" cy="682625"/>
            </a:xfrm>
            <a:custGeom>
              <a:avLst/>
              <a:gdLst/>
              <a:ahLst/>
              <a:cxnLst/>
              <a:rect l="l" t="t" r="r" b="b"/>
              <a:pathLst>
                <a:path h="682625">
                  <a:moveTo>
                    <a:pt x="0" y="0"/>
                  </a:moveTo>
                  <a:lnTo>
                    <a:pt x="0" y="682625"/>
                  </a:lnTo>
                </a:path>
              </a:pathLst>
            </a:custGeom>
            <a:ln w="22225">
              <a:solidFill>
                <a:srgbClr val="A4A4A4"/>
              </a:solidFill>
              <a:prstDash val="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096255" y="4090415"/>
              <a:ext cx="886993" cy="736092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5133593" y="4127753"/>
              <a:ext cx="763905" cy="612775"/>
            </a:xfrm>
            <a:custGeom>
              <a:avLst/>
              <a:gdLst/>
              <a:ahLst/>
              <a:cxnLst/>
              <a:rect l="l" t="t" r="r" b="b"/>
              <a:pathLst>
                <a:path w="763904" h="612775">
                  <a:moveTo>
                    <a:pt x="707897" y="0"/>
                  </a:moveTo>
                  <a:lnTo>
                    <a:pt x="55625" y="0"/>
                  </a:lnTo>
                  <a:lnTo>
                    <a:pt x="33968" y="4369"/>
                  </a:lnTo>
                  <a:lnTo>
                    <a:pt x="16287" y="16287"/>
                  </a:lnTo>
                  <a:lnTo>
                    <a:pt x="4369" y="33968"/>
                  </a:lnTo>
                  <a:lnTo>
                    <a:pt x="0" y="55626"/>
                  </a:lnTo>
                  <a:lnTo>
                    <a:pt x="0" y="557022"/>
                  </a:lnTo>
                  <a:lnTo>
                    <a:pt x="4369" y="578679"/>
                  </a:lnTo>
                  <a:lnTo>
                    <a:pt x="16287" y="596360"/>
                  </a:lnTo>
                  <a:lnTo>
                    <a:pt x="33968" y="608278"/>
                  </a:lnTo>
                  <a:lnTo>
                    <a:pt x="55625" y="612648"/>
                  </a:lnTo>
                  <a:lnTo>
                    <a:pt x="707897" y="612648"/>
                  </a:lnTo>
                  <a:lnTo>
                    <a:pt x="729555" y="608278"/>
                  </a:lnTo>
                  <a:lnTo>
                    <a:pt x="747236" y="596360"/>
                  </a:lnTo>
                  <a:lnTo>
                    <a:pt x="759154" y="578679"/>
                  </a:lnTo>
                  <a:lnTo>
                    <a:pt x="763523" y="557022"/>
                  </a:lnTo>
                  <a:lnTo>
                    <a:pt x="763523" y="55626"/>
                  </a:lnTo>
                  <a:lnTo>
                    <a:pt x="759154" y="33968"/>
                  </a:lnTo>
                  <a:lnTo>
                    <a:pt x="747236" y="16287"/>
                  </a:lnTo>
                  <a:lnTo>
                    <a:pt x="729555" y="4369"/>
                  </a:lnTo>
                  <a:lnTo>
                    <a:pt x="70789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5133593" y="4127753"/>
              <a:ext cx="763905" cy="612775"/>
            </a:xfrm>
            <a:custGeom>
              <a:avLst/>
              <a:gdLst/>
              <a:ahLst/>
              <a:cxnLst/>
              <a:rect l="l" t="t" r="r" b="b"/>
              <a:pathLst>
                <a:path w="763904" h="612775">
                  <a:moveTo>
                    <a:pt x="0" y="55626"/>
                  </a:moveTo>
                  <a:lnTo>
                    <a:pt x="4369" y="33968"/>
                  </a:lnTo>
                  <a:lnTo>
                    <a:pt x="16287" y="16287"/>
                  </a:lnTo>
                  <a:lnTo>
                    <a:pt x="33968" y="4369"/>
                  </a:lnTo>
                  <a:lnTo>
                    <a:pt x="55625" y="0"/>
                  </a:lnTo>
                  <a:lnTo>
                    <a:pt x="707897" y="0"/>
                  </a:lnTo>
                  <a:lnTo>
                    <a:pt x="729555" y="4369"/>
                  </a:lnTo>
                  <a:lnTo>
                    <a:pt x="747236" y="16287"/>
                  </a:lnTo>
                  <a:lnTo>
                    <a:pt x="759154" y="33968"/>
                  </a:lnTo>
                  <a:lnTo>
                    <a:pt x="763523" y="55626"/>
                  </a:lnTo>
                  <a:lnTo>
                    <a:pt x="763523" y="557022"/>
                  </a:lnTo>
                  <a:lnTo>
                    <a:pt x="759154" y="578679"/>
                  </a:lnTo>
                  <a:lnTo>
                    <a:pt x="747236" y="596360"/>
                  </a:lnTo>
                  <a:lnTo>
                    <a:pt x="729555" y="608278"/>
                  </a:lnTo>
                  <a:lnTo>
                    <a:pt x="707897" y="612648"/>
                  </a:lnTo>
                  <a:lnTo>
                    <a:pt x="55625" y="612648"/>
                  </a:lnTo>
                  <a:lnTo>
                    <a:pt x="33968" y="608278"/>
                  </a:lnTo>
                  <a:lnTo>
                    <a:pt x="16287" y="596360"/>
                  </a:lnTo>
                  <a:lnTo>
                    <a:pt x="4369" y="578679"/>
                  </a:lnTo>
                  <a:lnTo>
                    <a:pt x="0" y="557022"/>
                  </a:lnTo>
                  <a:lnTo>
                    <a:pt x="0" y="55626"/>
                  </a:lnTo>
                  <a:close/>
                </a:path>
              </a:pathLst>
            </a:custGeom>
            <a:ln w="22225">
              <a:solidFill>
                <a:srgbClr val="037C3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5337047" y="4288535"/>
              <a:ext cx="355600" cy="289560"/>
            </a:xfrm>
            <a:custGeom>
              <a:avLst/>
              <a:gdLst/>
              <a:ahLst/>
              <a:cxnLst/>
              <a:rect l="l" t="t" r="r" b="b"/>
              <a:pathLst>
                <a:path w="355600" h="289560">
                  <a:moveTo>
                    <a:pt x="32257" y="0"/>
                  </a:moveTo>
                  <a:lnTo>
                    <a:pt x="19716" y="2520"/>
                  </a:lnTo>
                  <a:lnTo>
                    <a:pt x="9461" y="9398"/>
                  </a:lnTo>
                  <a:lnTo>
                    <a:pt x="2539" y="19609"/>
                  </a:lnTo>
                  <a:lnTo>
                    <a:pt x="0" y="32131"/>
                  </a:lnTo>
                  <a:lnTo>
                    <a:pt x="2539" y="44672"/>
                  </a:lnTo>
                  <a:lnTo>
                    <a:pt x="9461" y="54927"/>
                  </a:lnTo>
                  <a:lnTo>
                    <a:pt x="19716" y="61849"/>
                  </a:lnTo>
                  <a:lnTo>
                    <a:pt x="32257" y="64388"/>
                  </a:lnTo>
                  <a:lnTo>
                    <a:pt x="44852" y="61849"/>
                  </a:lnTo>
                  <a:lnTo>
                    <a:pt x="55102" y="54927"/>
                  </a:lnTo>
                  <a:lnTo>
                    <a:pt x="59582" y="48259"/>
                  </a:lnTo>
                  <a:lnTo>
                    <a:pt x="23367" y="48259"/>
                  </a:lnTo>
                  <a:lnTo>
                    <a:pt x="16128" y="41020"/>
                  </a:lnTo>
                  <a:lnTo>
                    <a:pt x="16128" y="23240"/>
                  </a:lnTo>
                  <a:lnTo>
                    <a:pt x="23367" y="16128"/>
                  </a:lnTo>
                  <a:lnTo>
                    <a:pt x="59644" y="16128"/>
                  </a:lnTo>
                  <a:lnTo>
                    <a:pt x="55102" y="9398"/>
                  </a:lnTo>
                  <a:lnTo>
                    <a:pt x="44852" y="2520"/>
                  </a:lnTo>
                  <a:lnTo>
                    <a:pt x="32257" y="0"/>
                  </a:lnTo>
                  <a:close/>
                </a:path>
                <a:path w="355600" h="289560">
                  <a:moveTo>
                    <a:pt x="59644" y="16128"/>
                  </a:moveTo>
                  <a:lnTo>
                    <a:pt x="41148" y="16128"/>
                  </a:lnTo>
                  <a:lnTo>
                    <a:pt x="48387" y="23240"/>
                  </a:lnTo>
                  <a:lnTo>
                    <a:pt x="48387" y="41020"/>
                  </a:lnTo>
                  <a:lnTo>
                    <a:pt x="41148" y="48259"/>
                  </a:lnTo>
                  <a:lnTo>
                    <a:pt x="59582" y="48259"/>
                  </a:lnTo>
                  <a:lnTo>
                    <a:pt x="61993" y="44672"/>
                  </a:lnTo>
                  <a:lnTo>
                    <a:pt x="64515" y="32131"/>
                  </a:lnTo>
                  <a:lnTo>
                    <a:pt x="61993" y="19609"/>
                  </a:lnTo>
                  <a:lnTo>
                    <a:pt x="59644" y="16128"/>
                  </a:lnTo>
                  <a:close/>
                </a:path>
                <a:path w="355600" h="289560">
                  <a:moveTo>
                    <a:pt x="32257" y="112649"/>
                  </a:moveTo>
                  <a:lnTo>
                    <a:pt x="19716" y="115169"/>
                  </a:lnTo>
                  <a:lnTo>
                    <a:pt x="9461" y="122047"/>
                  </a:lnTo>
                  <a:lnTo>
                    <a:pt x="2539" y="132258"/>
                  </a:lnTo>
                  <a:lnTo>
                    <a:pt x="0" y="144780"/>
                  </a:lnTo>
                  <a:lnTo>
                    <a:pt x="2539" y="157301"/>
                  </a:lnTo>
                  <a:lnTo>
                    <a:pt x="9461" y="167512"/>
                  </a:lnTo>
                  <a:lnTo>
                    <a:pt x="19716" y="174390"/>
                  </a:lnTo>
                  <a:lnTo>
                    <a:pt x="32257" y="176911"/>
                  </a:lnTo>
                  <a:lnTo>
                    <a:pt x="44852" y="174390"/>
                  </a:lnTo>
                  <a:lnTo>
                    <a:pt x="55102" y="167512"/>
                  </a:lnTo>
                  <a:lnTo>
                    <a:pt x="59559" y="160908"/>
                  </a:lnTo>
                  <a:lnTo>
                    <a:pt x="23367" y="160908"/>
                  </a:lnTo>
                  <a:lnTo>
                    <a:pt x="16128" y="153669"/>
                  </a:lnTo>
                  <a:lnTo>
                    <a:pt x="16128" y="135889"/>
                  </a:lnTo>
                  <a:lnTo>
                    <a:pt x="23367" y="128650"/>
                  </a:lnTo>
                  <a:lnTo>
                    <a:pt x="59559" y="128650"/>
                  </a:lnTo>
                  <a:lnTo>
                    <a:pt x="55102" y="122047"/>
                  </a:lnTo>
                  <a:lnTo>
                    <a:pt x="44852" y="115169"/>
                  </a:lnTo>
                  <a:lnTo>
                    <a:pt x="32257" y="112649"/>
                  </a:lnTo>
                  <a:close/>
                </a:path>
                <a:path w="355600" h="289560">
                  <a:moveTo>
                    <a:pt x="59559" y="128650"/>
                  </a:moveTo>
                  <a:lnTo>
                    <a:pt x="41148" y="128650"/>
                  </a:lnTo>
                  <a:lnTo>
                    <a:pt x="48387" y="135889"/>
                  </a:lnTo>
                  <a:lnTo>
                    <a:pt x="48387" y="153669"/>
                  </a:lnTo>
                  <a:lnTo>
                    <a:pt x="41148" y="160908"/>
                  </a:lnTo>
                  <a:lnTo>
                    <a:pt x="59559" y="160908"/>
                  </a:lnTo>
                  <a:lnTo>
                    <a:pt x="61993" y="157301"/>
                  </a:lnTo>
                  <a:lnTo>
                    <a:pt x="64515" y="144780"/>
                  </a:lnTo>
                  <a:lnTo>
                    <a:pt x="61993" y="132258"/>
                  </a:lnTo>
                  <a:lnTo>
                    <a:pt x="59559" y="128650"/>
                  </a:lnTo>
                  <a:close/>
                </a:path>
                <a:path w="355600" h="289560">
                  <a:moveTo>
                    <a:pt x="322834" y="112649"/>
                  </a:moveTo>
                  <a:lnTo>
                    <a:pt x="129159" y="112649"/>
                  </a:lnTo>
                  <a:lnTo>
                    <a:pt x="116564" y="115169"/>
                  </a:lnTo>
                  <a:lnTo>
                    <a:pt x="106314" y="122047"/>
                  </a:lnTo>
                  <a:lnTo>
                    <a:pt x="99423" y="132258"/>
                  </a:lnTo>
                  <a:lnTo>
                    <a:pt x="96900" y="144780"/>
                  </a:lnTo>
                  <a:lnTo>
                    <a:pt x="99423" y="157301"/>
                  </a:lnTo>
                  <a:lnTo>
                    <a:pt x="106314" y="167512"/>
                  </a:lnTo>
                  <a:lnTo>
                    <a:pt x="116564" y="174390"/>
                  </a:lnTo>
                  <a:lnTo>
                    <a:pt x="129159" y="176911"/>
                  </a:lnTo>
                  <a:lnTo>
                    <a:pt x="322834" y="176911"/>
                  </a:lnTo>
                  <a:lnTo>
                    <a:pt x="335375" y="174390"/>
                  </a:lnTo>
                  <a:lnTo>
                    <a:pt x="345630" y="167512"/>
                  </a:lnTo>
                  <a:lnTo>
                    <a:pt x="350106" y="160908"/>
                  </a:lnTo>
                  <a:lnTo>
                    <a:pt x="120268" y="160908"/>
                  </a:lnTo>
                  <a:lnTo>
                    <a:pt x="113029" y="153669"/>
                  </a:lnTo>
                  <a:lnTo>
                    <a:pt x="113029" y="135889"/>
                  </a:lnTo>
                  <a:lnTo>
                    <a:pt x="120268" y="128650"/>
                  </a:lnTo>
                  <a:lnTo>
                    <a:pt x="350106" y="128650"/>
                  </a:lnTo>
                  <a:lnTo>
                    <a:pt x="345630" y="122047"/>
                  </a:lnTo>
                  <a:lnTo>
                    <a:pt x="335375" y="115169"/>
                  </a:lnTo>
                  <a:lnTo>
                    <a:pt x="322834" y="112649"/>
                  </a:lnTo>
                  <a:close/>
                </a:path>
                <a:path w="355600" h="289560">
                  <a:moveTo>
                    <a:pt x="350106" y="128650"/>
                  </a:moveTo>
                  <a:lnTo>
                    <a:pt x="331724" y="128650"/>
                  </a:lnTo>
                  <a:lnTo>
                    <a:pt x="338963" y="135889"/>
                  </a:lnTo>
                  <a:lnTo>
                    <a:pt x="338963" y="153669"/>
                  </a:lnTo>
                  <a:lnTo>
                    <a:pt x="331724" y="160908"/>
                  </a:lnTo>
                  <a:lnTo>
                    <a:pt x="350106" y="160908"/>
                  </a:lnTo>
                  <a:lnTo>
                    <a:pt x="352552" y="157301"/>
                  </a:lnTo>
                  <a:lnTo>
                    <a:pt x="355091" y="144780"/>
                  </a:lnTo>
                  <a:lnTo>
                    <a:pt x="352551" y="132258"/>
                  </a:lnTo>
                  <a:lnTo>
                    <a:pt x="350106" y="128650"/>
                  </a:lnTo>
                  <a:close/>
                </a:path>
                <a:path w="355600" h="289560">
                  <a:moveTo>
                    <a:pt x="322834" y="225170"/>
                  </a:moveTo>
                  <a:lnTo>
                    <a:pt x="129159" y="225170"/>
                  </a:lnTo>
                  <a:lnTo>
                    <a:pt x="116564" y="227710"/>
                  </a:lnTo>
                  <a:lnTo>
                    <a:pt x="106314" y="234632"/>
                  </a:lnTo>
                  <a:lnTo>
                    <a:pt x="99423" y="244887"/>
                  </a:lnTo>
                  <a:lnTo>
                    <a:pt x="96900" y="257428"/>
                  </a:lnTo>
                  <a:lnTo>
                    <a:pt x="99423" y="269950"/>
                  </a:lnTo>
                  <a:lnTo>
                    <a:pt x="106314" y="280161"/>
                  </a:lnTo>
                  <a:lnTo>
                    <a:pt x="116564" y="287039"/>
                  </a:lnTo>
                  <a:lnTo>
                    <a:pt x="129159" y="289559"/>
                  </a:lnTo>
                  <a:lnTo>
                    <a:pt x="322834" y="289559"/>
                  </a:lnTo>
                  <a:lnTo>
                    <a:pt x="335375" y="287039"/>
                  </a:lnTo>
                  <a:lnTo>
                    <a:pt x="345630" y="280161"/>
                  </a:lnTo>
                  <a:lnTo>
                    <a:pt x="350192" y="273431"/>
                  </a:lnTo>
                  <a:lnTo>
                    <a:pt x="120268" y="273431"/>
                  </a:lnTo>
                  <a:lnTo>
                    <a:pt x="113029" y="266319"/>
                  </a:lnTo>
                  <a:lnTo>
                    <a:pt x="113029" y="248538"/>
                  </a:lnTo>
                  <a:lnTo>
                    <a:pt x="120268" y="241300"/>
                  </a:lnTo>
                  <a:lnTo>
                    <a:pt x="350130" y="241300"/>
                  </a:lnTo>
                  <a:lnTo>
                    <a:pt x="345630" y="234632"/>
                  </a:lnTo>
                  <a:lnTo>
                    <a:pt x="335375" y="227710"/>
                  </a:lnTo>
                  <a:lnTo>
                    <a:pt x="322834" y="225170"/>
                  </a:lnTo>
                  <a:close/>
                </a:path>
                <a:path w="355600" h="289560">
                  <a:moveTo>
                    <a:pt x="350130" y="241300"/>
                  </a:moveTo>
                  <a:lnTo>
                    <a:pt x="331724" y="241300"/>
                  </a:lnTo>
                  <a:lnTo>
                    <a:pt x="338963" y="248538"/>
                  </a:lnTo>
                  <a:lnTo>
                    <a:pt x="338963" y="266319"/>
                  </a:lnTo>
                  <a:lnTo>
                    <a:pt x="331724" y="273431"/>
                  </a:lnTo>
                  <a:lnTo>
                    <a:pt x="350192" y="273431"/>
                  </a:lnTo>
                  <a:lnTo>
                    <a:pt x="352552" y="269950"/>
                  </a:lnTo>
                  <a:lnTo>
                    <a:pt x="355091" y="257428"/>
                  </a:lnTo>
                  <a:lnTo>
                    <a:pt x="352551" y="244887"/>
                  </a:lnTo>
                  <a:lnTo>
                    <a:pt x="350130" y="241300"/>
                  </a:lnTo>
                  <a:close/>
                </a:path>
                <a:path w="355600" h="289560">
                  <a:moveTo>
                    <a:pt x="322834" y="0"/>
                  </a:moveTo>
                  <a:lnTo>
                    <a:pt x="129159" y="0"/>
                  </a:lnTo>
                  <a:lnTo>
                    <a:pt x="116564" y="2520"/>
                  </a:lnTo>
                  <a:lnTo>
                    <a:pt x="106314" y="9398"/>
                  </a:lnTo>
                  <a:lnTo>
                    <a:pt x="99423" y="19609"/>
                  </a:lnTo>
                  <a:lnTo>
                    <a:pt x="96900" y="32131"/>
                  </a:lnTo>
                  <a:lnTo>
                    <a:pt x="99423" y="44672"/>
                  </a:lnTo>
                  <a:lnTo>
                    <a:pt x="106314" y="54927"/>
                  </a:lnTo>
                  <a:lnTo>
                    <a:pt x="116564" y="61849"/>
                  </a:lnTo>
                  <a:lnTo>
                    <a:pt x="129159" y="64388"/>
                  </a:lnTo>
                  <a:lnTo>
                    <a:pt x="322834" y="64388"/>
                  </a:lnTo>
                  <a:lnTo>
                    <a:pt x="335375" y="61849"/>
                  </a:lnTo>
                  <a:lnTo>
                    <a:pt x="345630" y="54927"/>
                  </a:lnTo>
                  <a:lnTo>
                    <a:pt x="350130" y="48259"/>
                  </a:lnTo>
                  <a:lnTo>
                    <a:pt x="120268" y="48259"/>
                  </a:lnTo>
                  <a:lnTo>
                    <a:pt x="113029" y="41020"/>
                  </a:lnTo>
                  <a:lnTo>
                    <a:pt x="113029" y="23240"/>
                  </a:lnTo>
                  <a:lnTo>
                    <a:pt x="120268" y="16128"/>
                  </a:lnTo>
                  <a:lnTo>
                    <a:pt x="350192" y="16128"/>
                  </a:lnTo>
                  <a:lnTo>
                    <a:pt x="345630" y="9398"/>
                  </a:lnTo>
                  <a:lnTo>
                    <a:pt x="335375" y="2520"/>
                  </a:lnTo>
                  <a:lnTo>
                    <a:pt x="322834" y="0"/>
                  </a:lnTo>
                  <a:close/>
                </a:path>
                <a:path w="355600" h="289560">
                  <a:moveTo>
                    <a:pt x="350192" y="16128"/>
                  </a:moveTo>
                  <a:lnTo>
                    <a:pt x="331724" y="16128"/>
                  </a:lnTo>
                  <a:lnTo>
                    <a:pt x="338963" y="23240"/>
                  </a:lnTo>
                  <a:lnTo>
                    <a:pt x="338963" y="41020"/>
                  </a:lnTo>
                  <a:lnTo>
                    <a:pt x="331724" y="48259"/>
                  </a:lnTo>
                  <a:lnTo>
                    <a:pt x="350130" y="48259"/>
                  </a:lnTo>
                  <a:lnTo>
                    <a:pt x="352552" y="44672"/>
                  </a:lnTo>
                  <a:lnTo>
                    <a:pt x="355091" y="32131"/>
                  </a:lnTo>
                  <a:lnTo>
                    <a:pt x="352551" y="19609"/>
                  </a:lnTo>
                  <a:lnTo>
                    <a:pt x="350192" y="16128"/>
                  </a:lnTo>
                  <a:close/>
                </a:path>
                <a:path w="355600" h="289560">
                  <a:moveTo>
                    <a:pt x="32257" y="225170"/>
                  </a:moveTo>
                  <a:lnTo>
                    <a:pt x="19716" y="227710"/>
                  </a:lnTo>
                  <a:lnTo>
                    <a:pt x="9461" y="234632"/>
                  </a:lnTo>
                  <a:lnTo>
                    <a:pt x="2539" y="244887"/>
                  </a:lnTo>
                  <a:lnTo>
                    <a:pt x="0" y="257428"/>
                  </a:lnTo>
                  <a:lnTo>
                    <a:pt x="2539" y="269950"/>
                  </a:lnTo>
                  <a:lnTo>
                    <a:pt x="9461" y="280161"/>
                  </a:lnTo>
                  <a:lnTo>
                    <a:pt x="19716" y="287039"/>
                  </a:lnTo>
                  <a:lnTo>
                    <a:pt x="32257" y="289559"/>
                  </a:lnTo>
                  <a:lnTo>
                    <a:pt x="44852" y="287039"/>
                  </a:lnTo>
                  <a:lnTo>
                    <a:pt x="55102" y="280161"/>
                  </a:lnTo>
                  <a:lnTo>
                    <a:pt x="59644" y="273431"/>
                  </a:lnTo>
                  <a:lnTo>
                    <a:pt x="23367" y="273431"/>
                  </a:lnTo>
                  <a:lnTo>
                    <a:pt x="16128" y="266319"/>
                  </a:lnTo>
                  <a:lnTo>
                    <a:pt x="16128" y="248538"/>
                  </a:lnTo>
                  <a:lnTo>
                    <a:pt x="23367" y="241300"/>
                  </a:lnTo>
                  <a:lnTo>
                    <a:pt x="59582" y="241300"/>
                  </a:lnTo>
                  <a:lnTo>
                    <a:pt x="55102" y="234632"/>
                  </a:lnTo>
                  <a:lnTo>
                    <a:pt x="44852" y="227710"/>
                  </a:lnTo>
                  <a:lnTo>
                    <a:pt x="32257" y="225170"/>
                  </a:lnTo>
                  <a:close/>
                </a:path>
                <a:path w="355600" h="289560">
                  <a:moveTo>
                    <a:pt x="59582" y="241300"/>
                  </a:moveTo>
                  <a:lnTo>
                    <a:pt x="41148" y="241300"/>
                  </a:lnTo>
                  <a:lnTo>
                    <a:pt x="48387" y="248538"/>
                  </a:lnTo>
                  <a:lnTo>
                    <a:pt x="48387" y="266319"/>
                  </a:lnTo>
                  <a:lnTo>
                    <a:pt x="41148" y="273431"/>
                  </a:lnTo>
                  <a:lnTo>
                    <a:pt x="59644" y="273431"/>
                  </a:lnTo>
                  <a:lnTo>
                    <a:pt x="61993" y="269950"/>
                  </a:lnTo>
                  <a:lnTo>
                    <a:pt x="64515" y="257428"/>
                  </a:lnTo>
                  <a:lnTo>
                    <a:pt x="61993" y="244887"/>
                  </a:lnTo>
                  <a:lnTo>
                    <a:pt x="59582" y="241300"/>
                  </a:lnTo>
                  <a:close/>
                </a:path>
              </a:pathLst>
            </a:custGeom>
            <a:solidFill>
              <a:srgbClr val="5F5F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888479" y="5396483"/>
              <a:ext cx="1121664" cy="371843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891527" y="5393423"/>
              <a:ext cx="1115580" cy="422186"/>
            </a:xfrm>
            <a:prstGeom prst="rect">
              <a:avLst/>
            </a:prstGeom>
          </p:spPr>
        </p:pic>
      </p:grpSp>
      <p:sp>
        <p:nvSpPr>
          <p:cNvPr id="35" name="object 35"/>
          <p:cNvSpPr txBox="1"/>
          <p:nvPr/>
        </p:nvSpPr>
        <p:spPr>
          <a:xfrm>
            <a:off x="6914388" y="5422391"/>
            <a:ext cx="1019810" cy="269875"/>
          </a:xfrm>
          <a:prstGeom prst="rect">
            <a:avLst/>
          </a:prstGeom>
          <a:solidFill>
            <a:srgbClr val="044B35"/>
          </a:solidFill>
        </p:spPr>
        <p:txBody>
          <a:bodyPr vert="horz" wrap="square" lIns="0" tIns="37465" rIns="0" bIns="0" rtlCol="0">
            <a:spAutoFit/>
          </a:bodyPr>
          <a:lstStyle/>
          <a:p>
            <a:pPr marL="95250">
              <a:lnSpc>
                <a:spcPct val="100000"/>
              </a:lnSpc>
              <a:spcBef>
                <a:spcPts val="295"/>
              </a:spcBef>
            </a:pPr>
            <a:r>
              <a:rPr sz="1200" b="1" spc="70" dirty="0">
                <a:solidFill>
                  <a:srgbClr val="FFFFFF"/>
                </a:solidFill>
                <a:latin typeface="Century Gothic"/>
                <a:cs typeface="Century Gothic"/>
              </a:rPr>
              <a:t>OUTCOME</a:t>
            </a:r>
            <a:endParaRPr sz="1200">
              <a:latin typeface="Century Gothic"/>
              <a:cs typeface="Century Gothic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7001256" y="4090415"/>
            <a:ext cx="887094" cy="1344295"/>
            <a:chOff x="7001256" y="4090415"/>
            <a:chExt cx="887094" cy="1344295"/>
          </a:xfrm>
        </p:grpSpPr>
        <p:sp>
          <p:nvSpPr>
            <p:cNvPr id="37" name="object 37"/>
            <p:cNvSpPr/>
            <p:nvPr/>
          </p:nvSpPr>
          <p:spPr>
            <a:xfrm>
              <a:off x="7419594" y="4740401"/>
              <a:ext cx="4445" cy="682625"/>
            </a:xfrm>
            <a:custGeom>
              <a:avLst/>
              <a:gdLst/>
              <a:ahLst/>
              <a:cxnLst/>
              <a:rect l="l" t="t" r="r" b="b"/>
              <a:pathLst>
                <a:path w="4445" h="682625">
                  <a:moveTo>
                    <a:pt x="0" y="0"/>
                  </a:moveTo>
                  <a:lnTo>
                    <a:pt x="4445" y="682625"/>
                  </a:lnTo>
                </a:path>
              </a:pathLst>
            </a:custGeom>
            <a:ln w="22225">
              <a:solidFill>
                <a:srgbClr val="A4A4A4"/>
              </a:solidFill>
              <a:prstDash val="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8" name="object 3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001256" y="4090415"/>
              <a:ext cx="886993" cy="736092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7038594" y="4127753"/>
              <a:ext cx="763905" cy="612775"/>
            </a:xfrm>
            <a:custGeom>
              <a:avLst/>
              <a:gdLst/>
              <a:ahLst/>
              <a:cxnLst/>
              <a:rect l="l" t="t" r="r" b="b"/>
              <a:pathLst>
                <a:path w="763904" h="612775">
                  <a:moveTo>
                    <a:pt x="707898" y="0"/>
                  </a:moveTo>
                  <a:lnTo>
                    <a:pt x="55625" y="0"/>
                  </a:lnTo>
                  <a:lnTo>
                    <a:pt x="33968" y="4369"/>
                  </a:lnTo>
                  <a:lnTo>
                    <a:pt x="16287" y="16287"/>
                  </a:lnTo>
                  <a:lnTo>
                    <a:pt x="4369" y="33968"/>
                  </a:lnTo>
                  <a:lnTo>
                    <a:pt x="0" y="55626"/>
                  </a:lnTo>
                  <a:lnTo>
                    <a:pt x="0" y="557022"/>
                  </a:lnTo>
                  <a:lnTo>
                    <a:pt x="4369" y="578679"/>
                  </a:lnTo>
                  <a:lnTo>
                    <a:pt x="16287" y="596360"/>
                  </a:lnTo>
                  <a:lnTo>
                    <a:pt x="33968" y="608278"/>
                  </a:lnTo>
                  <a:lnTo>
                    <a:pt x="55625" y="612648"/>
                  </a:lnTo>
                  <a:lnTo>
                    <a:pt x="707898" y="612648"/>
                  </a:lnTo>
                  <a:lnTo>
                    <a:pt x="729555" y="608278"/>
                  </a:lnTo>
                  <a:lnTo>
                    <a:pt x="747236" y="596360"/>
                  </a:lnTo>
                  <a:lnTo>
                    <a:pt x="759154" y="578679"/>
                  </a:lnTo>
                  <a:lnTo>
                    <a:pt x="763524" y="557022"/>
                  </a:lnTo>
                  <a:lnTo>
                    <a:pt x="763524" y="55626"/>
                  </a:lnTo>
                  <a:lnTo>
                    <a:pt x="759154" y="33968"/>
                  </a:lnTo>
                  <a:lnTo>
                    <a:pt x="747236" y="16287"/>
                  </a:lnTo>
                  <a:lnTo>
                    <a:pt x="729555" y="4369"/>
                  </a:lnTo>
                  <a:lnTo>
                    <a:pt x="70789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7038594" y="4127753"/>
              <a:ext cx="763905" cy="612775"/>
            </a:xfrm>
            <a:custGeom>
              <a:avLst/>
              <a:gdLst/>
              <a:ahLst/>
              <a:cxnLst/>
              <a:rect l="l" t="t" r="r" b="b"/>
              <a:pathLst>
                <a:path w="763904" h="612775">
                  <a:moveTo>
                    <a:pt x="0" y="55626"/>
                  </a:moveTo>
                  <a:lnTo>
                    <a:pt x="4369" y="33968"/>
                  </a:lnTo>
                  <a:lnTo>
                    <a:pt x="16287" y="16287"/>
                  </a:lnTo>
                  <a:lnTo>
                    <a:pt x="33968" y="4369"/>
                  </a:lnTo>
                  <a:lnTo>
                    <a:pt x="55625" y="0"/>
                  </a:lnTo>
                  <a:lnTo>
                    <a:pt x="707898" y="0"/>
                  </a:lnTo>
                  <a:lnTo>
                    <a:pt x="729555" y="4369"/>
                  </a:lnTo>
                  <a:lnTo>
                    <a:pt x="747236" y="16287"/>
                  </a:lnTo>
                  <a:lnTo>
                    <a:pt x="759154" y="33968"/>
                  </a:lnTo>
                  <a:lnTo>
                    <a:pt x="763524" y="55626"/>
                  </a:lnTo>
                  <a:lnTo>
                    <a:pt x="763524" y="557022"/>
                  </a:lnTo>
                  <a:lnTo>
                    <a:pt x="759154" y="578679"/>
                  </a:lnTo>
                  <a:lnTo>
                    <a:pt x="747236" y="596360"/>
                  </a:lnTo>
                  <a:lnTo>
                    <a:pt x="729555" y="608278"/>
                  </a:lnTo>
                  <a:lnTo>
                    <a:pt x="707898" y="612648"/>
                  </a:lnTo>
                  <a:lnTo>
                    <a:pt x="55625" y="612648"/>
                  </a:lnTo>
                  <a:lnTo>
                    <a:pt x="33968" y="608278"/>
                  </a:lnTo>
                  <a:lnTo>
                    <a:pt x="16287" y="596360"/>
                  </a:lnTo>
                  <a:lnTo>
                    <a:pt x="4369" y="578679"/>
                  </a:lnTo>
                  <a:lnTo>
                    <a:pt x="0" y="557022"/>
                  </a:lnTo>
                  <a:lnTo>
                    <a:pt x="0" y="55626"/>
                  </a:lnTo>
                  <a:close/>
                </a:path>
              </a:pathLst>
            </a:custGeom>
            <a:ln w="22225">
              <a:solidFill>
                <a:srgbClr val="56827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7222236" y="4257293"/>
              <a:ext cx="355600" cy="354330"/>
            </a:xfrm>
            <a:custGeom>
              <a:avLst/>
              <a:gdLst/>
              <a:ahLst/>
              <a:cxnLst/>
              <a:rect l="l" t="t" r="r" b="b"/>
              <a:pathLst>
                <a:path w="355600" h="354329">
                  <a:moveTo>
                    <a:pt x="141859" y="309879"/>
                  </a:moveTo>
                  <a:lnTo>
                    <a:pt x="100711" y="309879"/>
                  </a:lnTo>
                  <a:lnTo>
                    <a:pt x="109468" y="314959"/>
                  </a:lnTo>
                  <a:lnTo>
                    <a:pt x="118570" y="320039"/>
                  </a:lnTo>
                  <a:lnTo>
                    <a:pt x="127982" y="322579"/>
                  </a:lnTo>
                  <a:lnTo>
                    <a:pt x="137668" y="326389"/>
                  </a:lnTo>
                  <a:lnTo>
                    <a:pt x="141986" y="342899"/>
                  </a:lnTo>
                  <a:lnTo>
                    <a:pt x="143510" y="349249"/>
                  </a:lnTo>
                  <a:lnTo>
                    <a:pt x="147320" y="354329"/>
                  </a:lnTo>
                  <a:lnTo>
                    <a:pt x="207772" y="354329"/>
                  </a:lnTo>
                  <a:lnTo>
                    <a:pt x="211200" y="349249"/>
                  </a:lnTo>
                  <a:lnTo>
                    <a:pt x="213106" y="342899"/>
                  </a:lnTo>
                  <a:lnTo>
                    <a:pt x="214102" y="339089"/>
                  </a:lnTo>
                  <a:lnTo>
                    <a:pt x="157607" y="339089"/>
                  </a:lnTo>
                  <a:lnTo>
                    <a:pt x="152019" y="316229"/>
                  </a:lnTo>
                  <a:lnTo>
                    <a:pt x="147574" y="311149"/>
                  </a:lnTo>
                  <a:lnTo>
                    <a:pt x="141859" y="309879"/>
                  </a:lnTo>
                  <a:close/>
                </a:path>
                <a:path w="355600" h="354329">
                  <a:moveTo>
                    <a:pt x="260096" y="294639"/>
                  </a:moveTo>
                  <a:lnTo>
                    <a:pt x="248793" y="294639"/>
                  </a:lnTo>
                  <a:lnTo>
                    <a:pt x="246253" y="297179"/>
                  </a:lnTo>
                  <a:lnTo>
                    <a:pt x="238325" y="300989"/>
                  </a:lnTo>
                  <a:lnTo>
                    <a:pt x="230171" y="304799"/>
                  </a:lnTo>
                  <a:lnTo>
                    <a:pt x="213233" y="309879"/>
                  </a:lnTo>
                  <a:lnTo>
                    <a:pt x="207518" y="311149"/>
                  </a:lnTo>
                  <a:lnTo>
                    <a:pt x="203073" y="316229"/>
                  </a:lnTo>
                  <a:lnTo>
                    <a:pt x="197485" y="339089"/>
                  </a:lnTo>
                  <a:lnTo>
                    <a:pt x="214102" y="339089"/>
                  </a:lnTo>
                  <a:lnTo>
                    <a:pt x="217424" y="326389"/>
                  </a:lnTo>
                  <a:lnTo>
                    <a:pt x="227109" y="322579"/>
                  </a:lnTo>
                  <a:lnTo>
                    <a:pt x="236521" y="320039"/>
                  </a:lnTo>
                  <a:lnTo>
                    <a:pt x="245623" y="314959"/>
                  </a:lnTo>
                  <a:lnTo>
                    <a:pt x="254381" y="309879"/>
                  </a:lnTo>
                  <a:lnTo>
                    <a:pt x="296004" y="309879"/>
                  </a:lnTo>
                  <a:lnTo>
                    <a:pt x="299887" y="306069"/>
                  </a:lnTo>
                  <a:lnTo>
                    <a:pt x="277495" y="306069"/>
                  </a:lnTo>
                  <a:lnTo>
                    <a:pt x="260096" y="294639"/>
                  </a:lnTo>
                  <a:close/>
                </a:path>
                <a:path w="355600" h="354329">
                  <a:moveTo>
                    <a:pt x="79248" y="31749"/>
                  </a:moveTo>
                  <a:lnTo>
                    <a:pt x="73406" y="31749"/>
                  </a:lnTo>
                  <a:lnTo>
                    <a:pt x="70866" y="33019"/>
                  </a:lnTo>
                  <a:lnTo>
                    <a:pt x="30607" y="73659"/>
                  </a:lnTo>
                  <a:lnTo>
                    <a:pt x="32512" y="80009"/>
                  </a:lnTo>
                  <a:lnTo>
                    <a:pt x="35306" y="85089"/>
                  </a:lnTo>
                  <a:lnTo>
                    <a:pt x="44323" y="100329"/>
                  </a:lnTo>
                  <a:lnTo>
                    <a:pt x="39618" y="109219"/>
                  </a:lnTo>
                  <a:lnTo>
                    <a:pt x="35448" y="118109"/>
                  </a:lnTo>
                  <a:lnTo>
                    <a:pt x="31875" y="128269"/>
                  </a:lnTo>
                  <a:lnTo>
                    <a:pt x="28956" y="137159"/>
                  </a:lnTo>
                  <a:lnTo>
                    <a:pt x="11811" y="142239"/>
                  </a:lnTo>
                  <a:lnTo>
                    <a:pt x="5969" y="143509"/>
                  </a:lnTo>
                  <a:lnTo>
                    <a:pt x="0" y="147319"/>
                  </a:lnTo>
                  <a:lnTo>
                    <a:pt x="0" y="208279"/>
                  </a:lnTo>
                  <a:lnTo>
                    <a:pt x="11811" y="213359"/>
                  </a:lnTo>
                  <a:lnTo>
                    <a:pt x="28956" y="217169"/>
                  </a:lnTo>
                  <a:lnTo>
                    <a:pt x="31875" y="227329"/>
                  </a:lnTo>
                  <a:lnTo>
                    <a:pt x="35448" y="236219"/>
                  </a:lnTo>
                  <a:lnTo>
                    <a:pt x="39618" y="245109"/>
                  </a:lnTo>
                  <a:lnTo>
                    <a:pt x="44323" y="253999"/>
                  </a:lnTo>
                  <a:lnTo>
                    <a:pt x="35306" y="269239"/>
                  </a:lnTo>
                  <a:lnTo>
                    <a:pt x="32258" y="274319"/>
                  </a:lnTo>
                  <a:lnTo>
                    <a:pt x="30607" y="281939"/>
                  </a:lnTo>
                  <a:lnTo>
                    <a:pt x="70739" y="321309"/>
                  </a:lnTo>
                  <a:lnTo>
                    <a:pt x="73279" y="322579"/>
                  </a:lnTo>
                  <a:lnTo>
                    <a:pt x="78994" y="322579"/>
                  </a:lnTo>
                  <a:lnTo>
                    <a:pt x="82423" y="321309"/>
                  </a:lnTo>
                  <a:lnTo>
                    <a:pt x="85471" y="320039"/>
                  </a:lnTo>
                  <a:lnTo>
                    <a:pt x="100711" y="309879"/>
                  </a:lnTo>
                  <a:lnTo>
                    <a:pt x="141859" y="309879"/>
                  </a:lnTo>
                  <a:lnTo>
                    <a:pt x="129104" y="306069"/>
                  </a:lnTo>
                  <a:lnTo>
                    <a:pt x="77597" y="306069"/>
                  </a:lnTo>
                  <a:lnTo>
                    <a:pt x="49275" y="278129"/>
                  </a:lnTo>
                  <a:lnTo>
                    <a:pt x="61214" y="257809"/>
                  </a:lnTo>
                  <a:lnTo>
                    <a:pt x="61214" y="251459"/>
                  </a:lnTo>
                  <a:lnTo>
                    <a:pt x="58293" y="246379"/>
                  </a:lnTo>
                  <a:lnTo>
                    <a:pt x="54006" y="238759"/>
                  </a:lnTo>
                  <a:lnTo>
                    <a:pt x="50292" y="229869"/>
                  </a:lnTo>
                  <a:lnTo>
                    <a:pt x="47148" y="222249"/>
                  </a:lnTo>
                  <a:lnTo>
                    <a:pt x="44577" y="213359"/>
                  </a:lnTo>
                  <a:lnTo>
                    <a:pt x="43053" y="207009"/>
                  </a:lnTo>
                  <a:lnTo>
                    <a:pt x="38481" y="203199"/>
                  </a:lnTo>
                  <a:lnTo>
                    <a:pt x="32893" y="201929"/>
                  </a:lnTo>
                  <a:lnTo>
                    <a:pt x="16383" y="196849"/>
                  </a:lnTo>
                  <a:lnTo>
                    <a:pt x="16129" y="196849"/>
                  </a:lnTo>
                  <a:lnTo>
                    <a:pt x="16129" y="157479"/>
                  </a:lnTo>
                  <a:lnTo>
                    <a:pt x="38481" y="152399"/>
                  </a:lnTo>
                  <a:lnTo>
                    <a:pt x="43053" y="147319"/>
                  </a:lnTo>
                  <a:lnTo>
                    <a:pt x="44577" y="142239"/>
                  </a:lnTo>
                  <a:lnTo>
                    <a:pt x="47148" y="133349"/>
                  </a:lnTo>
                  <a:lnTo>
                    <a:pt x="50292" y="124459"/>
                  </a:lnTo>
                  <a:lnTo>
                    <a:pt x="54006" y="116839"/>
                  </a:lnTo>
                  <a:lnTo>
                    <a:pt x="58293" y="107949"/>
                  </a:lnTo>
                  <a:lnTo>
                    <a:pt x="61214" y="102869"/>
                  </a:lnTo>
                  <a:lnTo>
                    <a:pt x="61214" y="97789"/>
                  </a:lnTo>
                  <a:lnTo>
                    <a:pt x="49403" y="77469"/>
                  </a:lnTo>
                  <a:lnTo>
                    <a:pt x="49275" y="77469"/>
                  </a:lnTo>
                  <a:lnTo>
                    <a:pt x="77470" y="49529"/>
                  </a:lnTo>
                  <a:lnTo>
                    <a:pt x="127709" y="49529"/>
                  </a:lnTo>
                  <a:lnTo>
                    <a:pt x="133288" y="46989"/>
                  </a:lnTo>
                  <a:lnTo>
                    <a:pt x="141859" y="44449"/>
                  </a:lnTo>
                  <a:lnTo>
                    <a:pt x="100711" y="44449"/>
                  </a:lnTo>
                  <a:lnTo>
                    <a:pt x="85471" y="35559"/>
                  </a:lnTo>
                  <a:lnTo>
                    <a:pt x="82677" y="33019"/>
                  </a:lnTo>
                  <a:lnTo>
                    <a:pt x="79248" y="31749"/>
                  </a:lnTo>
                  <a:close/>
                </a:path>
                <a:path w="355600" h="354329">
                  <a:moveTo>
                    <a:pt x="296004" y="309879"/>
                  </a:moveTo>
                  <a:lnTo>
                    <a:pt x="254381" y="309879"/>
                  </a:lnTo>
                  <a:lnTo>
                    <a:pt x="269621" y="320039"/>
                  </a:lnTo>
                  <a:lnTo>
                    <a:pt x="272669" y="321309"/>
                  </a:lnTo>
                  <a:lnTo>
                    <a:pt x="276098" y="322579"/>
                  </a:lnTo>
                  <a:lnTo>
                    <a:pt x="281813" y="322579"/>
                  </a:lnTo>
                  <a:lnTo>
                    <a:pt x="284353" y="321309"/>
                  </a:lnTo>
                  <a:lnTo>
                    <a:pt x="296004" y="309879"/>
                  </a:lnTo>
                  <a:close/>
                </a:path>
                <a:path w="355600" h="354329">
                  <a:moveTo>
                    <a:pt x="106299" y="294639"/>
                  </a:moveTo>
                  <a:lnTo>
                    <a:pt x="94996" y="294639"/>
                  </a:lnTo>
                  <a:lnTo>
                    <a:pt x="77597" y="306069"/>
                  </a:lnTo>
                  <a:lnTo>
                    <a:pt x="129104" y="306069"/>
                  </a:lnTo>
                  <a:lnTo>
                    <a:pt x="124920" y="304799"/>
                  </a:lnTo>
                  <a:lnTo>
                    <a:pt x="116766" y="300989"/>
                  </a:lnTo>
                  <a:lnTo>
                    <a:pt x="108839" y="297179"/>
                  </a:lnTo>
                  <a:lnTo>
                    <a:pt x="106299" y="294639"/>
                  </a:lnTo>
                  <a:close/>
                </a:path>
                <a:path w="355600" h="354329">
                  <a:moveTo>
                    <a:pt x="300581" y="49529"/>
                  </a:moveTo>
                  <a:lnTo>
                    <a:pt x="277622" y="49529"/>
                  </a:lnTo>
                  <a:lnTo>
                    <a:pt x="305689" y="77469"/>
                  </a:lnTo>
                  <a:lnTo>
                    <a:pt x="296925" y="92709"/>
                  </a:lnTo>
                  <a:lnTo>
                    <a:pt x="293878" y="97789"/>
                  </a:lnTo>
                  <a:lnTo>
                    <a:pt x="293878" y="102869"/>
                  </a:lnTo>
                  <a:lnTo>
                    <a:pt x="296799" y="107949"/>
                  </a:lnTo>
                  <a:lnTo>
                    <a:pt x="301031" y="116839"/>
                  </a:lnTo>
                  <a:lnTo>
                    <a:pt x="304752" y="124459"/>
                  </a:lnTo>
                  <a:lnTo>
                    <a:pt x="307925" y="133349"/>
                  </a:lnTo>
                  <a:lnTo>
                    <a:pt x="310515" y="142239"/>
                  </a:lnTo>
                  <a:lnTo>
                    <a:pt x="312039" y="147319"/>
                  </a:lnTo>
                  <a:lnTo>
                    <a:pt x="316611" y="152399"/>
                  </a:lnTo>
                  <a:lnTo>
                    <a:pt x="338963" y="157479"/>
                  </a:lnTo>
                  <a:lnTo>
                    <a:pt x="338963" y="196849"/>
                  </a:lnTo>
                  <a:lnTo>
                    <a:pt x="338709" y="196849"/>
                  </a:lnTo>
                  <a:lnTo>
                    <a:pt x="322199" y="201929"/>
                  </a:lnTo>
                  <a:lnTo>
                    <a:pt x="316611" y="203199"/>
                  </a:lnTo>
                  <a:lnTo>
                    <a:pt x="312039" y="207009"/>
                  </a:lnTo>
                  <a:lnTo>
                    <a:pt x="310515" y="213359"/>
                  </a:lnTo>
                  <a:lnTo>
                    <a:pt x="307925" y="222249"/>
                  </a:lnTo>
                  <a:lnTo>
                    <a:pt x="301031" y="238759"/>
                  </a:lnTo>
                  <a:lnTo>
                    <a:pt x="296799" y="246379"/>
                  </a:lnTo>
                  <a:lnTo>
                    <a:pt x="293878" y="251459"/>
                  </a:lnTo>
                  <a:lnTo>
                    <a:pt x="293878" y="257809"/>
                  </a:lnTo>
                  <a:lnTo>
                    <a:pt x="305816" y="278129"/>
                  </a:lnTo>
                  <a:lnTo>
                    <a:pt x="277495" y="306069"/>
                  </a:lnTo>
                  <a:lnTo>
                    <a:pt x="299887" y="306069"/>
                  </a:lnTo>
                  <a:lnTo>
                    <a:pt x="324485" y="281939"/>
                  </a:lnTo>
                  <a:lnTo>
                    <a:pt x="322834" y="274319"/>
                  </a:lnTo>
                  <a:lnTo>
                    <a:pt x="319786" y="269239"/>
                  </a:lnTo>
                  <a:lnTo>
                    <a:pt x="310769" y="253999"/>
                  </a:lnTo>
                  <a:lnTo>
                    <a:pt x="315456" y="245109"/>
                  </a:lnTo>
                  <a:lnTo>
                    <a:pt x="319595" y="236219"/>
                  </a:lnTo>
                  <a:lnTo>
                    <a:pt x="323163" y="227329"/>
                  </a:lnTo>
                  <a:lnTo>
                    <a:pt x="326136" y="217169"/>
                  </a:lnTo>
                  <a:lnTo>
                    <a:pt x="343281" y="213359"/>
                  </a:lnTo>
                  <a:lnTo>
                    <a:pt x="348996" y="210819"/>
                  </a:lnTo>
                  <a:lnTo>
                    <a:pt x="355092" y="208279"/>
                  </a:lnTo>
                  <a:lnTo>
                    <a:pt x="355092" y="147319"/>
                  </a:lnTo>
                  <a:lnTo>
                    <a:pt x="348996" y="143509"/>
                  </a:lnTo>
                  <a:lnTo>
                    <a:pt x="343281" y="142239"/>
                  </a:lnTo>
                  <a:lnTo>
                    <a:pt x="326136" y="137159"/>
                  </a:lnTo>
                  <a:lnTo>
                    <a:pt x="323163" y="128269"/>
                  </a:lnTo>
                  <a:lnTo>
                    <a:pt x="319595" y="118109"/>
                  </a:lnTo>
                  <a:lnTo>
                    <a:pt x="315456" y="109219"/>
                  </a:lnTo>
                  <a:lnTo>
                    <a:pt x="310769" y="100329"/>
                  </a:lnTo>
                  <a:lnTo>
                    <a:pt x="319786" y="85089"/>
                  </a:lnTo>
                  <a:lnTo>
                    <a:pt x="322580" y="80009"/>
                  </a:lnTo>
                  <a:lnTo>
                    <a:pt x="324485" y="73659"/>
                  </a:lnTo>
                  <a:lnTo>
                    <a:pt x="300581" y="49529"/>
                  </a:lnTo>
                  <a:close/>
                </a:path>
                <a:path w="355600" h="354329">
                  <a:moveTo>
                    <a:pt x="177546" y="80009"/>
                  </a:moveTo>
                  <a:lnTo>
                    <a:pt x="139848" y="87629"/>
                  </a:lnTo>
                  <a:lnTo>
                    <a:pt x="109045" y="109219"/>
                  </a:lnTo>
                  <a:lnTo>
                    <a:pt x="88266" y="139699"/>
                  </a:lnTo>
                  <a:lnTo>
                    <a:pt x="80645" y="177799"/>
                  </a:lnTo>
                  <a:lnTo>
                    <a:pt x="88266" y="214629"/>
                  </a:lnTo>
                  <a:lnTo>
                    <a:pt x="109045" y="246379"/>
                  </a:lnTo>
                  <a:lnTo>
                    <a:pt x="139848" y="266699"/>
                  </a:lnTo>
                  <a:lnTo>
                    <a:pt x="177546" y="274319"/>
                  </a:lnTo>
                  <a:lnTo>
                    <a:pt x="215243" y="266699"/>
                  </a:lnTo>
                  <a:lnTo>
                    <a:pt x="228719" y="257809"/>
                  </a:lnTo>
                  <a:lnTo>
                    <a:pt x="169418" y="257809"/>
                  </a:lnTo>
                  <a:lnTo>
                    <a:pt x="140888" y="248919"/>
                  </a:lnTo>
                  <a:lnTo>
                    <a:pt x="117871" y="231139"/>
                  </a:lnTo>
                  <a:lnTo>
                    <a:pt x="102498" y="207009"/>
                  </a:lnTo>
                  <a:lnTo>
                    <a:pt x="96900" y="177799"/>
                  </a:lnTo>
                  <a:lnTo>
                    <a:pt x="97082" y="173989"/>
                  </a:lnTo>
                  <a:lnTo>
                    <a:pt x="97202" y="171449"/>
                  </a:lnTo>
                  <a:lnTo>
                    <a:pt x="97323" y="168909"/>
                  </a:lnTo>
                  <a:lnTo>
                    <a:pt x="98567" y="161289"/>
                  </a:lnTo>
                  <a:lnTo>
                    <a:pt x="100597" y="152399"/>
                  </a:lnTo>
                  <a:lnTo>
                    <a:pt x="103378" y="144779"/>
                  </a:lnTo>
                  <a:lnTo>
                    <a:pt x="135099" y="144779"/>
                  </a:lnTo>
                  <a:lnTo>
                    <a:pt x="111252" y="132079"/>
                  </a:lnTo>
                  <a:lnTo>
                    <a:pt x="123914" y="116839"/>
                  </a:lnTo>
                  <a:lnTo>
                    <a:pt x="139588" y="106679"/>
                  </a:lnTo>
                  <a:lnTo>
                    <a:pt x="157668" y="99059"/>
                  </a:lnTo>
                  <a:lnTo>
                    <a:pt x="177546" y="96519"/>
                  </a:lnTo>
                  <a:lnTo>
                    <a:pt x="227926" y="96519"/>
                  </a:lnTo>
                  <a:lnTo>
                    <a:pt x="215243" y="87629"/>
                  </a:lnTo>
                  <a:lnTo>
                    <a:pt x="177546" y="80009"/>
                  </a:lnTo>
                  <a:close/>
                </a:path>
                <a:path w="355600" h="354329">
                  <a:moveTo>
                    <a:pt x="135099" y="144779"/>
                  </a:moveTo>
                  <a:lnTo>
                    <a:pt x="103378" y="144779"/>
                  </a:lnTo>
                  <a:lnTo>
                    <a:pt x="146431" y="168909"/>
                  </a:lnTo>
                  <a:lnTo>
                    <a:pt x="145796" y="171449"/>
                  </a:lnTo>
                  <a:lnTo>
                    <a:pt x="145288" y="173989"/>
                  </a:lnTo>
                  <a:lnTo>
                    <a:pt x="145288" y="177799"/>
                  </a:lnTo>
                  <a:lnTo>
                    <a:pt x="147111" y="187959"/>
                  </a:lnTo>
                  <a:lnTo>
                    <a:pt x="152161" y="196849"/>
                  </a:lnTo>
                  <a:lnTo>
                    <a:pt x="159807" y="204469"/>
                  </a:lnTo>
                  <a:lnTo>
                    <a:pt x="169418" y="208279"/>
                  </a:lnTo>
                  <a:lnTo>
                    <a:pt x="169418" y="257809"/>
                  </a:lnTo>
                  <a:lnTo>
                    <a:pt x="185674" y="257809"/>
                  </a:lnTo>
                  <a:lnTo>
                    <a:pt x="185674" y="208279"/>
                  </a:lnTo>
                  <a:lnTo>
                    <a:pt x="195284" y="204469"/>
                  </a:lnTo>
                  <a:lnTo>
                    <a:pt x="202930" y="196849"/>
                  </a:lnTo>
                  <a:lnTo>
                    <a:pt x="205094" y="193039"/>
                  </a:lnTo>
                  <a:lnTo>
                    <a:pt x="168656" y="193039"/>
                  </a:lnTo>
                  <a:lnTo>
                    <a:pt x="161417" y="186689"/>
                  </a:lnTo>
                  <a:lnTo>
                    <a:pt x="161417" y="168909"/>
                  </a:lnTo>
                  <a:lnTo>
                    <a:pt x="168656" y="161289"/>
                  </a:lnTo>
                  <a:lnTo>
                    <a:pt x="222256" y="161289"/>
                  </a:lnTo>
                  <a:lnTo>
                    <a:pt x="233586" y="154939"/>
                  </a:lnTo>
                  <a:lnTo>
                    <a:pt x="154178" y="154939"/>
                  </a:lnTo>
                  <a:lnTo>
                    <a:pt x="135099" y="144779"/>
                  </a:lnTo>
                  <a:close/>
                </a:path>
                <a:path w="355600" h="354329">
                  <a:moveTo>
                    <a:pt x="267841" y="144779"/>
                  </a:moveTo>
                  <a:lnTo>
                    <a:pt x="251714" y="144779"/>
                  </a:lnTo>
                  <a:lnTo>
                    <a:pt x="254494" y="152399"/>
                  </a:lnTo>
                  <a:lnTo>
                    <a:pt x="256524" y="161289"/>
                  </a:lnTo>
                  <a:lnTo>
                    <a:pt x="257768" y="168909"/>
                  </a:lnTo>
                  <a:lnTo>
                    <a:pt x="258191" y="177799"/>
                  </a:lnTo>
                  <a:lnTo>
                    <a:pt x="252593" y="207009"/>
                  </a:lnTo>
                  <a:lnTo>
                    <a:pt x="237220" y="231139"/>
                  </a:lnTo>
                  <a:lnTo>
                    <a:pt x="214203" y="248919"/>
                  </a:lnTo>
                  <a:lnTo>
                    <a:pt x="185674" y="257809"/>
                  </a:lnTo>
                  <a:lnTo>
                    <a:pt x="228719" y="257809"/>
                  </a:lnTo>
                  <a:lnTo>
                    <a:pt x="246046" y="246379"/>
                  </a:lnTo>
                  <a:lnTo>
                    <a:pt x="266825" y="214629"/>
                  </a:lnTo>
                  <a:lnTo>
                    <a:pt x="274447" y="177799"/>
                  </a:lnTo>
                  <a:lnTo>
                    <a:pt x="267841" y="144779"/>
                  </a:lnTo>
                  <a:close/>
                </a:path>
                <a:path w="355600" h="354329">
                  <a:moveTo>
                    <a:pt x="222256" y="161289"/>
                  </a:moveTo>
                  <a:lnTo>
                    <a:pt x="186436" y="161289"/>
                  </a:lnTo>
                  <a:lnTo>
                    <a:pt x="193675" y="168909"/>
                  </a:lnTo>
                  <a:lnTo>
                    <a:pt x="193675" y="186689"/>
                  </a:lnTo>
                  <a:lnTo>
                    <a:pt x="186436" y="193039"/>
                  </a:lnTo>
                  <a:lnTo>
                    <a:pt x="205094" y="193039"/>
                  </a:lnTo>
                  <a:lnTo>
                    <a:pt x="207980" y="187959"/>
                  </a:lnTo>
                  <a:lnTo>
                    <a:pt x="209804" y="177799"/>
                  </a:lnTo>
                  <a:lnTo>
                    <a:pt x="209804" y="173989"/>
                  </a:lnTo>
                  <a:lnTo>
                    <a:pt x="209296" y="171449"/>
                  </a:lnTo>
                  <a:lnTo>
                    <a:pt x="208661" y="168909"/>
                  </a:lnTo>
                  <a:lnTo>
                    <a:pt x="222256" y="161289"/>
                  </a:lnTo>
                  <a:close/>
                </a:path>
                <a:path w="355600" h="354329">
                  <a:moveTo>
                    <a:pt x="177546" y="144779"/>
                  </a:moveTo>
                  <a:lnTo>
                    <a:pt x="170876" y="146049"/>
                  </a:lnTo>
                  <a:lnTo>
                    <a:pt x="164671" y="147319"/>
                  </a:lnTo>
                  <a:lnTo>
                    <a:pt x="159061" y="151129"/>
                  </a:lnTo>
                  <a:lnTo>
                    <a:pt x="154178" y="154939"/>
                  </a:lnTo>
                  <a:lnTo>
                    <a:pt x="200914" y="154939"/>
                  </a:lnTo>
                  <a:lnTo>
                    <a:pt x="196030" y="151129"/>
                  </a:lnTo>
                  <a:lnTo>
                    <a:pt x="190420" y="147319"/>
                  </a:lnTo>
                  <a:lnTo>
                    <a:pt x="184215" y="146049"/>
                  </a:lnTo>
                  <a:lnTo>
                    <a:pt x="177546" y="144779"/>
                  </a:lnTo>
                  <a:close/>
                </a:path>
                <a:path w="355600" h="354329">
                  <a:moveTo>
                    <a:pt x="227926" y="96519"/>
                  </a:moveTo>
                  <a:lnTo>
                    <a:pt x="177546" y="96519"/>
                  </a:lnTo>
                  <a:lnTo>
                    <a:pt x="197423" y="99059"/>
                  </a:lnTo>
                  <a:lnTo>
                    <a:pt x="215503" y="106679"/>
                  </a:lnTo>
                  <a:lnTo>
                    <a:pt x="231177" y="116839"/>
                  </a:lnTo>
                  <a:lnTo>
                    <a:pt x="243840" y="132079"/>
                  </a:lnTo>
                  <a:lnTo>
                    <a:pt x="200914" y="154939"/>
                  </a:lnTo>
                  <a:lnTo>
                    <a:pt x="233586" y="154939"/>
                  </a:lnTo>
                  <a:lnTo>
                    <a:pt x="251714" y="144779"/>
                  </a:lnTo>
                  <a:lnTo>
                    <a:pt x="267841" y="144779"/>
                  </a:lnTo>
                  <a:lnTo>
                    <a:pt x="266825" y="139699"/>
                  </a:lnTo>
                  <a:lnTo>
                    <a:pt x="246046" y="109219"/>
                  </a:lnTo>
                  <a:lnTo>
                    <a:pt x="227926" y="96519"/>
                  </a:lnTo>
                  <a:close/>
                </a:path>
                <a:path w="355600" h="354329">
                  <a:moveTo>
                    <a:pt x="127709" y="49529"/>
                  </a:moveTo>
                  <a:lnTo>
                    <a:pt x="77470" y="49529"/>
                  </a:lnTo>
                  <a:lnTo>
                    <a:pt x="94996" y="59689"/>
                  </a:lnTo>
                  <a:lnTo>
                    <a:pt x="97790" y="60959"/>
                  </a:lnTo>
                  <a:lnTo>
                    <a:pt x="103505" y="60959"/>
                  </a:lnTo>
                  <a:lnTo>
                    <a:pt x="106299" y="59689"/>
                  </a:lnTo>
                  <a:lnTo>
                    <a:pt x="108839" y="58419"/>
                  </a:lnTo>
                  <a:lnTo>
                    <a:pt x="116766" y="54609"/>
                  </a:lnTo>
                  <a:lnTo>
                    <a:pt x="124920" y="50799"/>
                  </a:lnTo>
                  <a:lnTo>
                    <a:pt x="127709" y="49529"/>
                  </a:lnTo>
                  <a:close/>
                </a:path>
                <a:path w="355600" h="354329">
                  <a:moveTo>
                    <a:pt x="214339" y="16509"/>
                  </a:moveTo>
                  <a:lnTo>
                    <a:pt x="197485" y="16509"/>
                  </a:lnTo>
                  <a:lnTo>
                    <a:pt x="201675" y="33019"/>
                  </a:lnTo>
                  <a:lnTo>
                    <a:pt x="203073" y="38099"/>
                  </a:lnTo>
                  <a:lnTo>
                    <a:pt x="207518" y="43179"/>
                  </a:lnTo>
                  <a:lnTo>
                    <a:pt x="213233" y="44449"/>
                  </a:lnTo>
                  <a:lnTo>
                    <a:pt x="221803" y="46989"/>
                  </a:lnTo>
                  <a:lnTo>
                    <a:pt x="230171" y="50799"/>
                  </a:lnTo>
                  <a:lnTo>
                    <a:pt x="238325" y="54609"/>
                  </a:lnTo>
                  <a:lnTo>
                    <a:pt x="246253" y="58419"/>
                  </a:lnTo>
                  <a:lnTo>
                    <a:pt x="248793" y="59689"/>
                  </a:lnTo>
                  <a:lnTo>
                    <a:pt x="251587" y="60959"/>
                  </a:lnTo>
                  <a:lnTo>
                    <a:pt x="257302" y="60959"/>
                  </a:lnTo>
                  <a:lnTo>
                    <a:pt x="260096" y="59689"/>
                  </a:lnTo>
                  <a:lnTo>
                    <a:pt x="277622" y="49529"/>
                  </a:lnTo>
                  <a:lnTo>
                    <a:pt x="300581" y="49529"/>
                  </a:lnTo>
                  <a:lnTo>
                    <a:pt x="295548" y="44449"/>
                  </a:lnTo>
                  <a:lnTo>
                    <a:pt x="254381" y="44449"/>
                  </a:lnTo>
                  <a:lnTo>
                    <a:pt x="245623" y="39369"/>
                  </a:lnTo>
                  <a:lnTo>
                    <a:pt x="236521" y="35559"/>
                  </a:lnTo>
                  <a:lnTo>
                    <a:pt x="227109" y="31749"/>
                  </a:lnTo>
                  <a:lnTo>
                    <a:pt x="217424" y="29209"/>
                  </a:lnTo>
                  <a:lnTo>
                    <a:pt x="214339" y="16509"/>
                  </a:lnTo>
                  <a:close/>
                </a:path>
                <a:path w="355600" h="354329">
                  <a:moveTo>
                    <a:pt x="207772" y="0"/>
                  </a:moveTo>
                  <a:lnTo>
                    <a:pt x="147320" y="0"/>
                  </a:lnTo>
                  <a:lnTo>
                    <a:pt x="143510" y="6349"/>
                  </a:lnTo>
                  <a:lnTo>
                    <a:pt x="141986" y="11429"/>
                  </a:lnTo>
                  <a:lnTo>
                    <a:pt x="137668" y="29209"/>
                  </a:lnTo>
                  <a:lnTo>
                    <a:pt x="127982" y="31749"/>
                  </a:lnTo>
                  <a:lnTo>
                    <a:pt x="118570" y="35559"/>
                  </a:lnTo>
                  <a:lnTo>
                    <a:pt x="109468" y="39369"/>
                  </a:lnTo>
                  <a:lnTo>
                    <a:pt x="100711" y="44449"/>
                  </a:lnTo>
                  <a:lnTo>
                    <a:pt x="141859" y="44449"/>
                  </a:lnTo>
                  <a:lnTo>
                    <a:pt x="147574" y="43179"/>
                  </a:lnTo>
                  <a:lnTo>
                    <a:pt x="152019" y="38099"/>
                  </a:lnTo>
                  <a:lnTo>
                    <a:pt x="153416" y="33019"/>
                  </a:lnTo>
                  <a:lnTo>
                    <a:pt x="157607" y="16509"/>
                  </a:lnTo>
                  <a:lnTo>
                    <a:pt x="214339" y="16509"/>
                  </a:lnTo>
                  <a:lnTo>
                    <a:pt x="213106" y="11429"/>
                  </a:lnTo>
                  <a:lnTo>
                    <a:pt x="211200" y="6349"/>
                  </a:lnTo>
                  <a:lnTo>
                    <a:pt x="207772" y="0"/>
                  </a:lnTo>
                  <a:close/>
                </a:path>
                <a:path w="355600" h="354329">
                  <a:moveTo>
                    <a:pt x="281686" y="31749"/>
                  </a:moveTo>
                  <a:lnTo>
                    <a:pt x="275844" y="31749"/>
                  </a:lnTo>
                  <a:lnTo>
                    <a:pt x="272415" y="33019"/>
                  </a:lnTo>
                  <a:lnTo>
                    <a:pt x="269621" y="35559"/>
                  </a:lnTo>
                  <a:lnTo>
                    <a:pt x="254381" y="44449"/>
                  </a:lnTo>
                  <a:lnTo>
                    <a:pt x="295548" y="44449"/>
                  </a:lnTo>
                  <a:lnTo>
                    <a:pt x="284225" y="33019"/>
                  </a:lnTo>
                  <a:lnTo>
                    <a:pt x="281686" y="31749"/>
                  </a:lnTo>
                  <a:close/>
                </a:path>
              </a:pathLst>
            </a:custGeom>
            <a:solidFill>
              <a:srgbClr val="5F5F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2" name="object 4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69047" rIns="0" bIns="0" rtlCol="0">
            <a:spAutoFit/>
          </a:bodyPr>
          <a:lstStyle/>
          <a:p>
            <a:pPr marL="2417445">
              <a:lnSpc>
                <a:spcPct val="100000"/>
              </a:lnSpc>
              <a:spcBef>
                <a:spcPts val="100"/>
              </a:spcBef>
            </a:pPr>
            <a:fld id="{81D60167-4931-47E6-BA6A-407CBD079E47}" type="slidenum">
              <a:rPr spc="-25" dirty="0"/>
              <a:t>131</a:t>
            </a:fld>
            <a:endParaRPr spc="-25" dirty="0"/>
          </a:p>
        </p:txBody>
      </p:sp>
      <p:sp>
        <p:nvSpPr>
          <p:cNvPr id="43" name="object 4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/>
              <a:t>©</a:t>
            </a:r>
            <a:r>
              <a:rPr spc="-15" dirty="0"/>
              <a:t> </a:t>
            </a:r>
            <a:r>
              <a:rPr dirty="0"/>
              <a:t>The</a:t>
            </a:r>
            <a:r>
              <a:rPr spc="-30" dirty="0"/>
              <a:t> </a:t>
            </a:r>
            <a:r>
              <a:rPr dirty="0"/>
              <a:t>KPI</a:t>
            </a:r>
            <a:r>
              <a:rPr spc="-5" dirty="0"/>
              <a:t> </a:t>
            </a:r>
            <a:r>
              <a:rPr dirty="0"/>
              <a:t>Institute</a:t>
            </a:r>
            <a:r>
              <a:rPr spc="-20" dirty="0"/>
              <a:t> 2023</a:t>
            </a:r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09258" rIns="0" bIns="0" rtlCol="0">
            <a:spAutoFit/>
          </a:bodyPr>
          <a:lstStyle/>
          <a:p>
            <a:pPr marL="31115">
              <a:lnSpc>
                <a:spcPct val="100000"/>
              </a:lnSpc>
              <a:spcBef>
                <a:spcPts val="100"/>
              </a:spcBef>
            </a:pPr>
            <a:r>
              <a:rPr spc="270" dirty="0"/>
              <a:t>KPI</a:t>
            </a:r>
            <a:r>
              <a:rPr spc="-10" dirty="0"/>
              <a:t> </a:t>
            </a:r>
            <a:r>
              <a:rPr spc="190" dirty="0"/>
              <a:t>SELECTION</a:t>
            </a:r>
            <a:r>
              <a:rPr spc="5" dirty="0"/>
              <a:t> </a:t>
            </a:r>
            <a:r>
              <a:rPr spc="145" dirty="0"/>
              <a:t>PROCESS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796603" y="1207008"/>
            <a:ext cx="2380615" cy="1624965"/>
            <a:chOff x="2796603" y="1207008"/>
            <a:chExt cx="2380615" cy="1624965"/>
          </a:xfrm>
        </p:grpSpPr>
        <p:sp>
          <p:nvSpPr>
            <p:cNvPr id="4" name="object 4"/>
            <p:cNvSpPr/>
            <p:nvPr/>
          </p:nvSpPr>
          <p:spPr>
            <a:xfrm>
              <a:off x="2810256" y="1781556"/>
              <a:ext cx="478790" cy="1036319"/>
            </a:xfrm>
            <a:custGeom>
              <a:avLst/>
              <a:gdLst/>
              <a:ahLst/>
              <a:cxnLst/>
              <a:rect l="l" t="t" r="r" b="b"/>
              <a:pathLst>
                <a:path w="478789" h="1036319">
                  <a:moveTo>
                    <a:pt x="0" y="1036320"/>
                  </a:moveTo>
                  <a:lnTo>
                    <a:pt x="221361" y="0"/>
                  </a:lnTo>
                  <a:lnTo>
                    <a:pt x="478535" y="0"/>
                  </a:lnTo>
                </a:path>
              </a:pathLst>
            </a:custGeom>
            <a:ln w="26750">
              <a:solidFill>
                <a:srgbClr val="767676"/>
              </a:solidFill>
              <a:prstDash val="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332988" y="2202180"/>
              <a:ext cx="86867" cy="89916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3247644" y="1370088"/>
              <a:ext cx="512445" cy="820419"/>
            </a:xfrm>
            <a:custGeom>
              <a:avLst/>
              <a:gdLst/>
              <a:ahLst/>
              <a:cxnLst/>
              <a:rect l="l" t="t" r="r" b="b"/>
              <a:pathLst>
                <a:path w="512445" h="820419">
                  <a:moveTo>
                    <a:pt x="47244" y="796150"/>
                  </a:moveTo>
                  <a:lnTo>
                    <a:pt x="45415" y="787184"/>
                  </a:lnTo>
                  <a:lnTo>
                    <a:pt x="45364" y="786968"/>
                  </a:lnTo>
                  <a:lnTo>
                    <a:pt x="40360" y="779627"/>
                  </a:lnTo>
                  <a:lnTo>
                    <a:pt x="32778" y="774534"/>
                  </a:lnTo>
                  <a:lnTo>
                    <a:pt x="32918" y="774534"/>
                  </a:lnTo>
                  <a:lnTo>
                    <a:pt x="23495" y="772655"/>
                  </a:lnTo>
                  <a:lnTo>
                    <a:pt x="14300" y="774534"/>
                  </a:lnTo>
                  <a:lnTo>
                    <a:pt x="6832" y="779627"/>
                  </a:lnTo>
                  <a:lnTo>
                    <a:pt x="1828" y="787184"/>
                  </a:lnTo>
                  <a:lnTo>
                    <a:pt x="38" y="796150"/>
                  </a:lnTo>
                  <a:lnTo>
                    <a:pt x="0" y="796404"/>
                  </a:lnTo>
                  <a:lnTo>
                    <a:pt x="1828" y="805383"/>
                  </a:lnTo>
                  <a:lnTo>
                    <a:pt x="1866" y="805548"/>
                  </a:lnTo>
                  <a:lnTo>
                    <a:pt x="6946" y="813015"/>
                  </a:lnTo>
                  <a:lnTo>
                    <a:pt x="14465" y="818057"/>
                  </a:lnTo>
                  <a:lnTo>
                    <a:pt x="23736" y="819899"/>
                  </a:lnTo>
                  <a:lnTo>
                    <a:pt x="32829" y="818057"/>
                  </a:lnTo>
                  <a:lnTo>
                    <a:pt x="40284" y="813015"/>
                  </a:lnTo>
                  <a:lnTo>
                    <a:pt x="45300" y="805548"/>
                  </a:lnTo>
                  <a:lnTo>
                    <a:pt x="45402" y="805383"/>
                  </a:lnTo>
                  <a:lnTo>
                    <a:pt x="47193" y="796404"/>
                  </a:lnTo>
                  <a:lnTo>
                    <a:pt x="47244" y="796150"/>
                  </a:lnTo>
                  <a:close/>
                </a:path>
                <a:path w="512445" h="820419">
                  <a:moveTo>
                    <a:pt x="512051" y="23431"/>
                  </a:moveTo>
                  <a:lnTo>
                    <a:pt x="510159" y="14211"/>
                  </a:lnTo>
                  <a:lnTo>
                    <a:pt x="504786" y="6540"/>
                  </a:lnTo>
                  <a:lnTo>
                    <a:pt x="497166" y="1676"/>
                  </a:lnTo>
                  <a:lnTo>
                    <a:pt x="488251" y="0"/>
                  </a:lnTo>
                  <a:lnTo>
                    <a:pt x="479044" y="1892"/>
                  </a:lnTo>
                  <a:lnTo>
                    <a:pt x="471360" y="7277"/>
                  </a:lnTo>
                  <a:lnTo>
                    <a:pt x="466496" y="14935"/>
                  </a:lnTo>
                  <a:lnTo>
                    <a:pt x="464896" y="23431"/>
                  </a:lnTo>
                  <a:lnTo>
                    <a:pt x="464820" y="23850"/>
                  </a:lnTo>
                  <a:lnTo>
                    <a:pt x="466725" y="33007"/>
                  </a:lnTo>
                  <a:lnTo>
                    <a:pt x="472084" y="40690"/>
                  </a:lnTo>
                  <a:lnTo>
                    <a:pt x="479691" y="45554"/>
                  </a:lnTo>
                  <a:lnTo>
                    <a:pt x="488556" y="47231"/>
                  </a:lnTo>
                  <a:lnTo>
                    <a:pt x="497840" y="45326"/>
                  </a:lnTo>
                  <a:lnTo>
                    <a:pt x="505510" y="39966"/>
                  </a:lnTo>
                  <a:lnTo>
                    <a:pt x="510374" y="32346"/>
                  </a:lnTo>
                  <a:lnTo>
                    <a:pt x="511975" y="23850"/>
                  </a:lnTo>
                  <a:lnTo>
                    <a:pt x="512051" y="23431"/>
                  </a:lnTo>
                  <a:close/>
                </a:path>
              </a:pathLst>
            </a:custGeom>
            <a:solidFill>
              <a:srgbClr val="0A97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61823" y="1391443"/>
              <a:ext cx="88429" cy="89872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4608576" y="1207008"/>
              <a:ext cx="568325" cy="358140"/>
            </a:xfrm>
            <a:custGeom>
              <a:avLst/>
              <a:gdLst/>
              <a:ahLst/>
              <a:cxnLst/>
              <a:rect l="l" t="t" r="r" b="b"/>
              <a:pathLst>
                <a:path w="568325" h="358140">
                  <a:moveTo>
                    <a:pt x="391795" y="0"/>
                  </a:moveTo>
                  <a:lnTo>
                    <a:pt x="353756" y="4570"/>
                  </a:lnTo>
                  <a:lnTo>
                    <a:pt x="285728" y="37665"/>
                  </a:lnTo>
                  <a:lnTo>
                    <a:pt x="258190" y="65024"/>
                  </a:lnTo>
                  <a:lnTo>
                    <a:pt x="237083" y="86653"/>
                  </a:lnTo>
                  <a:lnTo>
                    <a:pt x="212677" y="103854"/>
                  </a:lnTo>
                  <a:lnTo>
                    <a:pt x="185628" y="116244"/>
                  </a:lnTo>
                  <a:lnTo>
                    <a:pt x="156590" y="123443"/>
                  </a:lnTo>
                  <a:lnTo>
                    <a:pt x="0" y="147700"/>
                  </a:lnTo>
                  <a:lnTo>
                    <a:pt x="0" y="210438"/>
                  </a:lnTo>
                  <a:lnTo>
                    <a:pt x="151129" y="233806"/>
                  </a:lnTo>
                  <a:lnTo>
                    <a:pt x="211962" y="255222"/>
                  </a:lnTo>
                  <a:lnTo>
                    <a:pt x="261747" y="296925"/>
                  </a:lnTo>
                  <a:lnTo>
                    <a:pt x="297074" y="328543"/>
                  </a:lnTo>
                  <a:lnTo>
                    <a:pt x="337862" y="348864"/>
                  </a:lnTo>
                  <a:lnTo>
                    <a:pt x="381761" y="357727"/>
                  </a:lnTo>
                  <a:lnTo>
                    <a:pt x="426423" y="354969"/>
                  </a:lnTo>
                  <a:lnTo>
                    <a:pt x="469497" y="340429"/>
                  </a:lnTo>
                  <a:lnTo>
                    <a:pt x="508635" y="313943"/>
                  </a:lnTo>
                  <a:lnTo>
                    <a:pt x="535443" y="283823"/>
                  </a:lnTo>
                  <a:lnTo>
                    <a:pt x="554704" y="248713"/>
                  </a:lnTo>
                  <a:lnTo>
                    <a:pt x="565820" y="210056"/>
                  </a:lnTo>
                  <a:lnTo>
                    <a:pt x="568198" y="169290"/>
                  </a:lnTo>
                  <a:lnTo>
                    <a:pt x="559584" y="123669"/>
                  </a:lnTo>
                  <a:lnTo>
                    <a:pt x="540610" y="83039"/>
                  </a:lnTo>
                  <a:lnTo>
                    <a:pt x="512810" y="48879"/>
                  </a:lnTo>
                  <a:lnTo>
                    <a:pt x="477717" y="22667"/>
                  </a:lnTo>
                  <a:lnTo>
                    <a:pt x="436867" y="5881"/>
                  </a:lnTo>
                  <a:lnTo>
                    <a:pt x="391795" y="0"/>
                  </a:lnTo>
                  <a:close/>
                </a:path>
              </a:pathLst>
            </a:custGeom>
            <a:solidFill>
              <a:srgbClr val="DBDD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846320" y="1225296"/>
              <a:ext cx="299085" cy="304800"/>
            </a:xfrm>
            <a:custGeom>
              <a:avLst/>
              <a:gdLst/>
              <a:ahLst/>
              <a:cxnLst/>
              <a:rect l="l" t="t" r="r" b="b"/>
              <a:pathLst>
                <a:path w="299085" h="304800">
                  <a:moveTo>
                    <a:pt x="149351" y="0"/>
                  </a:moveTo>
                  <a:lnTo>
                    <a:pt x="102168" y="7766"/>
                  </a:lnTo>
                  <a:lnTo>
                    <a:pt x="61173" y="29394"/>
                  </a:lnTo>
                  <a:lnTo>
                    <a:pt x="28834" y="62380"/>
                  </a:lnTo>
                  <a:lnTo>
                    <a:pt x="7620" y="104217"/>
                  </a:lnTo>
                  <a:lnTo>
                    <a:pt x="0" y="152400"/>
                  </a:lnTo>
                  <a:lnTo>
                    <a:pt x="7620" y="200582"/>
                  </a:lnTo>
                  <a:lnTo>
                    <a:pt x="28834" y="242419"/>
                  </a:lnTo>
                  <a:lnTo>
                    <a:pt x="61173" y="275405"/>
                  </a:lnTo>
                  <a:lnTo>
                    <a:pt x="102168" y="297033"/>
                  </a:lnTo>
                  <a:lnTo>
                    <a:pt x="149351" y="304800"/>
                  </a:lnTo>
                  <a:lnTo>
                    <a:pt x="196535" y="297033"/>
                  </a:lnTo>
                  <a:lnTo>
                    <a:pt x="237530" y="275405"/>
                  </a:lnTo>
                  <a:lnTo>
                    <a:pt x="269869" y="242419"/>
                  </a:lnTo>
                  <a:lnTo>
                    <a:pt x="291083" y="200582"/>
                  </a:lnTo>
                  <a:lnTo>
                    <a:pt x="298703" y="152400"/>
                  </a:lnTo>
                  <a:lnTo>
                    <a:pt x="291083" y="104217"/>
                  </a:lnTo>
                  <a:lnTo>
                    <a:pt x="269869" y="62380"/>
                  </a:lnTo>
                  <a:lnTo>
                    <a:pt x="237530" y="29394"/>
                  </a:lnTo>
                  <a:lnTo>
                    <a:pt x="196535" y="7766"/>
                  </a:lnTo>
                  <a:lnTo>
                    <a:pt x="14935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846320" y="1225296"/>
              <a:ext cx="299085" cy="304800"/>
            </a:xfrm>
            <a:custGeom>
              <a:avLst/>
              <a:gdLst/>
              <a:ahLst/>
              <a:cxnLst/>
              <a:rect l="l" t="t" r="r" b="b"/>
              <a:pathLst>
                <a:path w="299085" h="304800">
                  <a:moveTo>
                    <a:pt x="298703" y="152400"/>
                  </a:moveTo>
                  <a:lnTo>
                    <a:pt x="291083" y="200582"/>
                  </a:lnTo>
                  <a:lnTo>
                    <a:pt x="269869" y="242419"/>
                  </a:lnTo>
                  <a:lnTo>
                    <a:pt x="237530" y="275405"/>
                  </a:lnTo>
                  <a:lnTo>
                    <a:pt x="196535" y="297033"/>
                  </a:lnTo>
                  <a:lnTo>
                    <a:pt x="149351" y="304800"/>
                  </a:lnTo>
                  <a:lnTo>
                    <a:pt x="102168" y="297033"/>
                  </a:lnTo>
                  <a:lnTo>
                    <a:pt x="61173" y="275405"/>
                  </a:lnTo>
                  <a:lnTo>
                    <a:pt x="28834" y="242419"/>
                  </a:lnTo>
                  <a:lnTo>
                    <a:pt x="7620" y="200582"/>
                  </a:lnTo>
                  <a:lnTo>
                    <a:pt x="0" y="152400"/>
                  </a:lnTo>
                  <a:lnTo>
                    <a:pt x="7620" y="104217"/>
                  </a:lnTo>
                  <a:lnTo>
                    <a:pt x="28834" y="62380"/>
                  </a:lnTo>
                  <a:lnTo>
                    <a:pt x="61173" y="29394"/>
                  </a:lnTo>
                  <a:lnTo>
                    <a:pt x="102168" y="7766"/>
                  </a:lnTo>
                  <a:lnTo>
                    <a:pt x="149351" y="0"/>
                  </a:lnTo>
                  <a:lnTo>
                    <a:pt x="196535" y="7766"/>
                  </a:lnTo>
                  <a:lnTo>
                    <a:pt x="237530" y="29394"/>
                  </a:lnTo>
                  <a:lnTo>
                    <a:pt x="269869" y="62380"/>
                  </a:lnTo>
                  <a:lnTo>
                    <a:pt x="291083" y="104217"/>
                  </a:lnTo>
                  <a:lnTo>
                    <a:pt x="298703" y="152400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159251" y="1527079"/>
            <a:ext cx="86868" cy="89852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4939410" y="1253109"/>
            <a:ext cx="111760" cy="2324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50" spc="-50" dirty="0">
                <a:solidFill>
                  <a:srgbClr val="BEBEBE"/>
                </a:solidFill>
                <a:latin typeface="Gill Sans MT"/>
                <a:cs typeface="Gill Sans MT"/>
              </a:rPr>
              <a:t>1</a:t>
            </a:r>
            <a:endParaRPr sz="1350">
              <a:latin typeface="Gill Sans MT"/>
              <a:cs typeface="Gill Sans MT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370395" y="1441951"/>
            <a:ext cx="4846320" cy="4047490"/>
            <a:chOff x="370395" y="1441951"/>
            <a:chExt cx="4846320" cy="4047490"/>
          </a:xfrm>
        </p:grpSpPr>
        <p:sp>
          <p:nvSpPr>
            <p:cNvPr id="14" name="object 14"/>
            <p:cNvSpPr/>
            <p:nvPr/>
          </p:nvSpPr>
          <p:spPr>
            <a:xfrm>
              <a:off x="3546347" y="1653539"/>
              <a:ext cx="1670685" cy="695325"/>
            </a:xfrm>
            <a:custGeom>
              <a:avLst/>
              <a:gdLst/>
              <a:ahLst/>
              <a:cxnLst/>
              <a:rect l="l" t="t" r="r" b="b"/>
              <a:pathLst>
                <a:path w="1670685" h="695325">
                  <a:moveTo>
                    <a:pt x="1353312" y="0"/>
                  </a:moveTo>
                  <a:lnTo>
                    <a:pt x="316991" y="0"/>
                  </a:lnTo>
                  <a:lnTo>
                    <a:pt x="270220" y="3770"/>
                  </a:lnTo>
                  <a:lnTo>
                    <a:pt x="225556" y="14722"/>
                  </a:lnTo>
                  <a:lnTo>
                    <a:pt x="183493" y="32316"/>
                  </a:lnTo>
                  <a:lnTo>
                    <a:pt x="144526" y="56013"/>
                  </a:lnTo>
                  <a:lnTo>
                    <a:pt x="109150" y="85274"/>
                  </a:lnTo>
                  <a:lnTo>
                    <a:pt x="77860" y="119559"/>
                  </a:lnTo>
                  <a:lnTo>
                    <a:pt x="51149" y="158328"/>
                  </a:lnTo>
                  <a:lnTo>
                    <a:pt x="29513" y="201044"/>
                  </a:lnTo>
                  <a:lnTo>
                    <a:pt x="13446" y="247166"/>
                  </a:lnTo>
                  <a:lnTo>
                    <a:pt x="3444" y="296155"/>
                  </a:lnTo>
                  <a:lnTo>
                    <a:pt x="0" y="347472"/>
                  </a:lnTo>
                  <a:lnTo>
                    <a:pt x="3444" y="398760"/>
                  </a:lnTo>
                  <a:lnTo>
                    <a:pt x="13446" y="447731"/>
                  </a:lnTo>
                  <a:lnTo>
                    <a:pt x="29513" y="493844"/>
                  </a:lnTo>
                  <a:lnTo>
                    <a:pt x="51149" y="536559"/>
                  </a:lnTo>
                  <a:lnTo>
                    <a:pt x="77860" y="575333"/>
                  </a:lnTo>
                  <a:lnTo>
                    <a:pt x="109150" y="609626"/>
                  </a:lnTo>
                  <a:lnTo>
                    <a:pt x="144526" y="638898"/>
                  </a:lnTo>
                  <a:lnTo>
                    <a:pt x="183493" y="662606"/>
                  </a:lnTo>
                  <a:lnTo>
                    <a:pt x="225556" y="680211"/>
                  </a:lnTo>
                  <a:lnTo>
                    <a:pt x="270220" y="691170"/>
                  </a:lnTo>
                  <a:lnTo>
                    <a:pt x="316991" y="694944"/>
                  </a:lnTo>
                  <a:lnTo>
                    <a:pt x="1353312" y="694944"/>
                  </a:lnTo>
                  <a:lnTo>
                    <a:pt x="1400083" y="691167"/>
                  </a:lnTo>
                  <a:lnTo>
                    <a:pt x="1444747" y="680200"/>
                  </a:lnTo>
                  <a:lnTo>
                    <a:pt x="1486810" y="662586"/>
                  </a:lnTo>
                  <a:lnTo>
                    <a:pt x="1525777" y="638866"/>
                  </a:lnTo>
                  <a:lnTo>
                    <a:pt x="1561153" y="609583"/>
                  </a:lnTo>
                  <a:lnTo>
                    <a:pt x="1592443" y="575281"/>
                  </a:lnTo>
                  <a:lnTo>
                    <a:pt x="1619154" y="536502"/>
                  </a:lnTo>
                  <a:lnTo>
                    <a:pt x="1640790" y="493789"/>
                  </a:lnTo>
                  <a:lnTo>
                    <a:pt x="1656857" y="447685"/>
                  </a:lnTo>
                  <a:lnTo>
                    <a:pt x="1666859" y="398731"/>
                  </a:lnTo>
                  <a:lnTo>
                    <a:pt x="1670303" y="347472"/>
                  </a:lnTo>
                  <a:lnTo>
                    <a:pt x="1666859" y="296183"/>
                  </a:lnTo>
                  <a:lnTo>
                    <a:pt x="1656857" y="247212"/>
                  </a:lnTo>
                  <a:lnTo>
                    <a:pt x="1640790" y="201099"/>
                  </a:lnTo>
                  <a:lnTo>
                    <a:pt x="1619154" y="158384"/>
                  </a:lnTo>
                  <a:lnTo>
                    <a:pt x="1592443" y="119610"/>
                  </a:lnTo>
                  <a:lnTo>
                    <a:pt x="1561153" y="85317"/>
                  </a:lnTo>
                  <a:lnTo>
                    <a:pt x="1525777" y="56045"/>
                  </a:lnTo>
                  <a:lnTo>
                    <a:pt x="1486810" y="32337"/>
                  </a:lnTo>
                  <a:lnTo>
                    <a:pt x="1444747" y="14732"/>
                  </a:lnTo>
                  <a:lnTo>
                    <a:pt x="1400083" y="3773"/>
                  </a:lnTo>
                  <a:lnTo>
                    <a:pt x="1353312" y="0"/>
                  </a:lnTo>
                  <a:close/>
                </a:path>
              </a:pathLst>
            </a:custGeom>
            <a:solidFill>
              <a:srgbClr val="0A97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589019" y="1697735"/>
              <a:ext cx="1583690" cy="600710"/>
            </a:xfrm>
            <a:custGeom>
              <a:avLst/>
              <a:gdLst/>
              <a:ahLst/>
              <a:cxnLst/>
              <a:rect l="l" t="t" r="r" b="b"/>
              <a:pathLst>
                <a:path w="1583689" h="600710">
                  <a:moveTo>
                    <a:pt x="1283207" y="0"/>
                  </a:moveTo>
                  <a:lnTo>
                    <a:pt x="300227" y="0"/>
                  </a:lnTo>
                  <a:lnTo>
                    <a:pt x="251517" y="3928"/>
                  </a:lnTo>
                  <a:lnTo>
                    <a:pt x="205313" y="15300"/>
                  </a:lnTo>
                  <a:lnTo>
                    <a:pt x="162233" y="33501"/>
                  </a:lnTo>
                  <a:lnTo>
                    <a:pt x="122895" y="57912"/>
                  </a:lnTo>
                  <a:lnTo>
                    <a:pt x="87915" y="87915"/>
                  </a:lnTo>
                  <a:lnTo>
                    <a:pt x="57912" y="122895"/>
                  </a:lnTo>
                  <a:lnTo>
                    <a:pt x="33501" y="162233"/>
                  </a:lnTo>
                  <a:lnTo>
                    <a:pt x="15300" y="205313"/>
                  </a:lnTo>
                  <a:lnTo>
                    <a:pt x="3928" y="251517"/>
                  </a:lnTo>
                  <a:lnTo>
                    <a:pt x="0" y="300227"/>
                  </a:lnTo>
                  <a:lnTo>
                    <a:pt x="3928" y="348938"/>
                  </a:lnTo>
                  <a:lnTo>
                    <a:pt x="15300" y="395142"/>
                  </a:lnTo>
                  <a:lnTo>
                    <a:pt x="33501" y="438222"/>
                  </a:lnTo>
                  <a:lnTo>
                    <a:pt x="57912" y="477560"/>
                  </a:lnTo>
                  <a:lnTo>
                    <a:pt x="87915" y="512540"/>
                  </a:lnTo>
                  <a:lnTo>
                    <a:pt x="122895" y="542544"/>
                  </a:lnTo>
                  <a:lnTo>
                    <a:pt x="162233" y="566954"/>
                  </a:lnTo>
                  <a:lnTo>
                    <a:pt x="205313" y="585155"/>
                  </a:lnTo>
                  <a:lnTo>
                    <a:pt x="251517" y="596527"/>
                  </a:lnTo>
                  <a:lnTo>
                    <a:pt x="300227" y="600455"/>
                  </a:lnTo>
                  <a:lnTo>
                    <a:pt x="1283207" y="600455"/>
                  </a:lnTo>
                  <a:lnTo>
                    <a:pt x="1331918" y="596527"/>
                  </a:lnTo>
                  <a:lnTo>
                    <a:pt x="1378122" y="585155"/>
                  </a:lnTo>
                  <a:lnTo>
                    <a:pt x="1421202" y="566954"/>
                  </a:lnTo>
                  <a:lnTo>
                    <a:pt x="1460540" y="542544"/>
                  </a:lnTo>
                  <a:lnTo>
                    <a:pt x="1495520" y="512540"/>
                  </a:lnTo>
                  <a:lnTo>
                    <a:pt x="1525523" y="477560"/>
                  </a:lnTo>
                  <a:lnTo>
                    <a:pt x="1549934" y="438222"/>
                  </a:lnTo>
                  <a:lnTo>
                    <a:pt x="1568135" y="395142"/>
                  </a:lnTo>
                  <a:lnTo>
                    <a:pt x="1579507" y="348938"/>
                  </a:lnTo>
                  <a:lnTo>
                    <a:pt x="1583435" y="300227"/>
                  </a:lnTo>
                  <a:lnTo>
                    <a:pt x="1579507" y="251517"/>
                  </a:lnTo>
                  <a:lnTo>
                    <a:pt x="1568135" y="205313"/>
                  </a:lnTo>
                  <a:lnTo>
                    <a:pt x="1549934" y="162233"/>
                  </a:lnTo>
                  <a:lnTo>
                    <a:pt x="1525524" y="122895"/>
                  </a:lnTo>
                  <a:lnTo>
                    <a:pt x="1495520" y="87915"/>
                  </a:lnTo>
                  <a:lnTo>
                    <a:pt x="1460540" y="57912"/>
                  </a:lnTo>
                  <a:lnTo>
                    <a:pt x="1421202" y="33501"/>
                  </a:lnTo>
                  <a:lnTo>
                    <a:pt x="1378122" y="15300"/>
                  </a:lnTo>
                  <a:lnTo>
                    <a:pt x="1331918" y="3928"/>
                  </a:lnTo>
                  <a:lnTo>
                    <a:pt x="128320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589019" y="1697735"/>
              <a:ext cx="1583690" cy="600710"/>
            </a:xfrm>
            <a:custGeom>
              <a:avLst/>
              <a:gdLst/>
              <a:ahLst/>
              <a:cxnLst/>
              <a:rect l="l" t="t" r="r" b="b"/>
              <a:pathLst>
                <a:path w="1583689" h="600710">
                  <a:moveTo>
                    <a:pt x="0" y="300227"/>
                  </a:moveTo>
                  <a:lnTo>
                    <a:pt x="3928" y="251517"/>
                  </a:lnTo>
                  <a:lnTo>
                    <a:pt x="15300" y="205313"/>
                  </a:lnTo>
                  <a:lnTo>
                    <a:pt x="33501" y="162233"/>
                  </a:lnTo>
                  <a:lnTo>
                    <a:pt x="57912" y="122895"/>
                  </a:lnTo>
                  <a:lnTo>
                    <a:pt x="87915" y="87915"/>
                  </a:lnTo>
                  <a:lnTo>
                    <a:pt x="122895" y="57911"/>
                  </a:lnTo>
                  <a:lnTo>
                    <a:pt x="162233" y="33501"/>
                  </a:lnTo>
                  <a:lnTo>
                    <a:pt x="205313" y="15300"/>
                  </a:lnTo>
                  <a:lnTo>
                    <a:pt x="251517" y="3928"/>
                  </a:lnTo>
                  <a:lnTo>
                    <a:pt x="300227" y="0"/>
                  </a:lnTo>
                  <a:lnTo>
                    <a:pt x="1283207" y="0"/>
                  </a:lnTo>
                  <a:lnTo>
                    <a:pt x="1331918" y="3928"/>
                  </a:lnTo>
                  <a:lnTo>
                    <a:pt x="1378122" y="15300"/>
                  </a:lnTo>
                  <a:lnTo>
                    <a:pt x="1421202" y="33501"/>
                  </a:lnTo>
                  <a:lnTo>
                    <a:pt x="1460540" y="57912"/>
                  </a:lnTo>
                  <a:lnTo>
                    <a:pt x="1495520" y="87915"/>
                  </a:lnTo>
                  <a:lnTo>
                    <a:pt x="1525524" y="122895"/>
                  </a:lnTo>
                  <a:lnTo>
                    <a:pt x="1549934" y="162233"/>
                  </a:lnTo>
                  <a:lnTo>
                    <a:pt x="1568135" y="205313"/>
                  </a:lnTo>
                  <a:lnTo>
                    <a:pt x="1579507" y="251517"/>
                  </a:lnTo>
                  <a:lnTo>
                    <a:pt x="1583435" y="300227"/>
                  </a:lnTo>
                  <a:lnTo>
                    <a:pt x="1579507" y="348938"/>
                  </a:lnTo>
                  <a:lnTo>
                    <a:pt x="1568135" y="395142"/>
                  </a:lnTo>
                  <a:lnTo>
                    <a:pt x="1549934" y="438222"/>
                  </a:lnTo>
                  <a:lnTo>
                    <a:pt x="1525523" y="477560"/>
                  </a:lnTo>
                  <a:lnTo>
                    <a:pt x="1495520" y="512540"/>
                  </a:lnTo>
                  <a:lnTo>
                    <a:pt x="1460540" y="542544"/>
                  </a:lnTo>
                  <a:lnTo>
                    <a:pt x="1421202" y="566954"/>
                  </a:lnTo>
                  <a:lnTo>
                    <a:pt x="1378122" y="585155"/>
                  </a:lnTo>
                  <a:lnTo>
                    <a:pt x="1331918" y="596527"/>
                  </a:lnTo>
                  <a:lnTo>
                    <a:pt x="1283207" y="600455"/>
                  </a:lnTo>
                  <a:lnTo>
                    <a:pt x="300227" y="600455"/>
                  </a:lnTo>
                  <a:lnTo>
                    <a:pt x="251517" y="596527"/>
                  </a:lnTo>
                  <a:lnTo>
                    <a:pt x="205313" y="585155"/>
                  </a:lnTo>
                  <a:lnTo>
                    <a:pt x="162233" y="566954"/>
                  </a:lnTo>
                  <a:lnTo>
                    <a:pt x="122895" y="542543"/>
                  </a:lnTo>
                  <a:lnTo>
                    <a:pt x="87915" y="512540"/>
                  </a:lnTo>
                  <a:lnTo>
                    <a:pt x="57911" y="477560"/>
                  </a:lnTo>
                  <a:lnTo>
                    <a:pt x="33501" y="438222"/>
                  </a:lnTo>
                  <a:lnTo>
                    <a:pt x="15300" y="395142"/>
                  </a:lnTo>
                  <a:lnTo>
                    <a:pt x="3928" y="348938"/>
                  </a:lnTo>
                  <a:lnTo>
                    <a:pt x="0" y="300227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309238" y="1441951"/>
              <a:ext cx="525145" cy="664210"/>
            </a:xfrm>
            <a:custGeom>
              <a:avLst/>
              <a:gdLst/>
              <a:ahLst/>
              <a:cxnLst/>
              <a:rect l="l" t="t" r="r" b="b"/>
              <a:pathLst>
                <a:path w="525145" h="664210">
                  <a:moveTo>
                    <a:pt x="273586" y="0"/>
                  </a:moveTo>
                  <a:lnTo>
                    <a:pt x="227503" y="2107"/>
                  </a:lnTo>
                  <a:lnTo>
                    <a:pt x="181228" y="12833"/>
                  </a:lnTo>
                  <a:lnTo>
                    <a:pt x="139332" y="30921"/>
                  </a:lnTo>
                  <a:lnTo>
                    <a:pt x="101779" y="55600"/>
                  </a:lnTo>
                  <a:lnTo>
                    <a:pt x="69165" y="86092"/>
                  </a:lnTo>
                  <a:lnTo>
                    <a:pt x="42084" y="121615"/>
                  </a:lnTo>
                  <a:lnTo>
                    <a:pt x="21133" y="161390"/>
                  </a:lnTo>
                  <a:lnTo>
                    <a:pt x="6906" y="204637"/>
                  </a:lnTo>
                  <a:lnTo>
                    <a:pt x="0" y="250577"/>
                  </a:lnTo>
                  <a:lnTo>
                    <a:pt x="1515" y="302345"/>
                  </a:lnTo>
                  <a:lnTo>
                    <a:pt x="12416" y="351740"/>
                  </a:lnTo>
                  <a:lnTo>
                    <a:pt x="31950" y="397634"/>
                  </a:lnTo>
                  <a:lnTo>
                    <a:pt x="59364" y="438898"/>
                  </a:lnTo>
                  <a:lnTo>
                    <a:pt x="93905" y="474404"/>
                  </a:lnTo>
                  <a:lnTo>
                    <a:pt x="134820" y="503023"/>
                  </a:lnTo>
                  <a:lnTo>
                    <a:pt x="181356" y="523627"/>
                  </a:lnTo>
                  <a:lnTo>
                    <a:pt x="244856" y="653040"/>
                  </a:lnTo>
                  <a:lnTo>
                    <a:pt x="249549" y="659326"/>
                  </a:lnTo>
                  <a:lnTo>
                    <a:pt x="256016" y="663136"/>
                  </a:lnTo>
                  <a:lnTo>
                    <a:pt x="263411" y="664184"/>
                  </a:lnTo>
                  <a:lnTo>
                    <a:pt x="270890" y="662184"/>
                  </a:lnTo>
                  <a:lnTo>
                    <a:pt x="274700" y="660279"/>
                  </a:lnTo>
                  <a:lnTo>
                    <a:pt x="277875" y="657104"/>
                  </a:lnTo>
                  <a:lnTo>
                    <a:pt x="343153" y="523627"/>
                  </a:lnTo>
                  <a:lnTo>
                    <a:pt x="386819" y="504670"/>
                  </a:lnTo>
                  <a:lnTo>
                    <a:pt x="425378" y="478833"/>
                  </a:lnTo>
                  <a:lnTo>
                    <a:pt x="458357" y="447069"/>
                  </a:lnTo>
                  <a:lnTo>
                    <a:pt x="485276" y="410336"/>
                  </a:lnTo>
                  <a:lnTo>
                    <a:pt x="505661" y="369588"/>
                  </a:lnTo>
                  <a:lnTo>
                    <a:pt x="519034" y="325780"/>
                  </a:lnTo>
                  <a:lnTo>
                    <a:pt x="524919" y="279868"/>
                  </a:lnTo>
                  <a:lnTo>
                    <a:pt x="522839" y="232807"/>
                  </a:lnTo>
                  <a:lnTo>
                    <a:pt x="512318" y="185553"/>
                  </a:lnTo>
                  <a:lnTo>
                    <a:pt x="493738" y="141001"/>
                  </a:lnTo>
                  <a:lnTo>
                    <a:pt x="468427" y="101650"/>
                  </a:lnTo>
                  <a:lnTo>
                    <a:pt x="437317" y="67989"/>
                  </a:lnTo>
                  <a:lnTo>
                    <a:pt x="401344" y="40505"/>
                  </a:lnTo>
                  <a:lnTo>
                    <a:pt x="361441" y="19686"/>
                  </a:lnTo>
                  <a:lnTo>
                    <a:pt x="318544" y="6022"/>
                  </a:lnTo>
                  <a:lnTo>
                    <a:pt x="273586" y="0"/>
                  </a:lnTo>
                  <a:close/>
                </a:path>
              </a:pathLst>
            </a:custGeom>
            <a:solidFill>
              <a:srgbClr val="0A97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3392424" y="1525523"/>
              <a:ext cx="350520" cy="360045"/>
            </a:xfrm>
            <a:custGeom>
              <a:avLst/>
              <a:gdLst/>
              <a:ahLst/>
              <a:cxnLst/>
              <a:rect l="l" t="t" r="r" b="b"/>
              <a:pathLst>
                <a:path w="350520" h="360044">
                  <a:moveTo>
                    <a:pt x="175260" y="0"/>
                  </a:moveTo>
                  <a:lnTo>
                    <a:pt x="128675" y="6424"/>
                  </a:lnTo>
                  <a:lnTo>
                    <a:pt x="86811" y="24553"/>
                  </a:lnTo>
                  <a:lnTo>
                    <a:pt x="51339" y="52673"/>
                  </a:lnTo>
                  <a:lnTo>
                    <a:pt x="23932" y="89069"/>
                  </a:lnTo>
                  <a:lnTo>
                    <a:pt x="6261" y="132027"/>
                  </a:lnTo>
                  <a:lnTo>
                    <a:pt x="0" y="179831"/>
                  </a:lnTo>
                  <a:lnTo>
                    <a:pt x="6261" y="227636"/>
                  </a:lnTo>
                  <a:lnTo>
                    <a:pt x="23932" y="270594"/>
                  </a:lnTo>
                  <a:lnTo>
                    <a:pt x="51339" y="306990"/>
                  </a:lnTo>
                  <a:lnTo>
                    <a:pt x="86811" y="335110"/>
                  </a:lnTo>
                  <a:lnTo>
                    <a:pt x="128675" y="353239"/>
                  </a:lnTo>
                  <a:lnTo>
                    <a:pt x="175260" y="359663"/>
                  </a:lnTo>
                  <a:lnTo>
                    <a:pt x="221844" y="353239"/>
                  </a:lnTo>
                  <a:lnTo>
                    <a:pt x="263708" y="335110"/>
                  </a:lnTo>
                  <a:lnTo>
                    <a:pt x="299180" y="306990"/>
                  </a:lnTo>
                  <a:lnTo>
                    <a:pt x="326587" y="270594"/>
                  </a:lnTo>
                  <a:lnTo>
                    <a:pt x="344258" y="227636"/>
                  </a:lnTo>
                  <a:lnTo>
                    <a:pt x="350520" y="179831"/>
                  </a:lnTo>
                  <a:lnTo>
                    <a:pt x="344258" y="132027"/>
                  </a:lnTo>
                  <a:lnTo>
                    <a:pt x="326587" y="89069"/>
                  </a:lnTo>
                  <a:lnTo>
                    <a:pt x="299180" y="52673"/>
                  </a:lnTo>
                  <a:lnTo>
                    <a:pt x="263708" y="24553"/>
                  </a:lnTo>
                  <a:lnTo>
                    <a:pt x="221844" y="6424"/>
                  </a:lnTo>
                  <a:lnTo>
                    <a:pt x="17526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392424" y="1525523"/>
              <a:ext cx="350520" cy="360045"/>
            </a:xfrm>
            <a:custGeom>
              <a:avLst/>
              <a:gdLst/>
              <a:ahLst/>
              <a:cxnLst/>
              <a:rect l="l" t="t" r="r" b="b"/>
              <a:pathLst>
                <a:path w="350520" h="360044">
                  <a:moveTo>
                    <a:pt x="350520" y="179831"/>
                  </a:moveTo>
                  <a:lnTo>
                    <a:pt x="344258" y="227636"/>
                  </a:lnTo>
                  <a:lnTo>
                    <a:pt x="326587" y="270594"/>
                  </a:lnTo>
                  <a:lnTo>
                    <a:pt x="299180" y="306990"/>
                  </a:lnTo>
                  <a:lnTo>
                    <a:pt x="263708" y="335110"/>
                  </a:lnTo>
                  <a:lnTo>
                    <a:pt x="221844" y="353239"/>
                  </a:lnTo>
                  <a:lnTo>
                    <a:pt x="175260" y="359663"/>
                  </a:lnTo>
                  <a:lnTo>
                    <a:pt x="128675" y="353239"/>
                  </a:lnTo>
                  <a:lnTo>
                    <a:pt x="86811" y="335110"/>
                  </a:lnTo>
                  <a:lnTo>
                    <a:pt x="51339" y="306990"/>
                  </a:lnTo>
                  <a:lnTo>
                    <a:pt x="23932" y="270594"/>
                  </a:lnTo>
                  <a:lnTo>
                    <a:pt x="6261" y="227636"/>
                  </a:lnTo>
                  <a:lnTo>
                    <a:pt x="0" y="179831"/>
                  </a:lnTo>
                  <a:lnTo>
                    <a:pt x="6261" y="132027"/>
                  </a:lnTo>
                  <a:lnTo>
                    <a:pt x="23932" y="89069"/>
                  </a:lnTo>
                  <a:lnTo>
                    <a:pt x="51339" y="52673"/>
                  </a:lnTo>
                  <a:lnTo>
                    <a:pt x="86811" y="24553"/>
                  </a:lnTo>
                  <a:lnTo>
                    <a:pt x="128675" y="6424"/>
                  </a:lnTo>
                  <a:lnTo>
                    <a:pt x="175260" y="0"/>
                  </a:lnTo>
                  <a:lnTo>
                    <a:pt x="221844" y="6424"/>
                  </a:lnTo>
                  <a:lnTo>
                    <a:pt x="263708" y="24553"/>
                  </a:lnTo>
                  <a:lnTo>
                    <a:pt x="299180" y="52673"/>
                  </a:lnTo>
                  <a:lnTo>
                    <a:pt x="326587" y="89069"/>
                  </a:lnTo>
                  <a:lnTo>
                    <a:pt x="344258" y="132027"/>
                  </a:lnTo>
                  <a:lnTo>
                    <a:pt x="350520" y="179831"/>
                  </a:lnTo>
                  <a:close/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072128" y="1447799"/>
              <a:ext cx="88392" cy="89915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53355" y="2857500"/>
              <a:ext cx="86868" cy="89915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4879848" y="2959608"/>
              <a:ext cx="47625" cy="47625"/>
            </a:xfrm>
            <a:custGeom>
              <a:avLst/>
              <a:gdLst/>
              <a:ahLst/>
              <a:cxnLst/>
              <a:rect l="l" t="t" r="r" b="b"/>
              <a:pathLst>
                <a:path w="47625" h="47625">
                  <a:moveTo>
                    <a:pt x="23622" y="0"/>
                  </a:moveTo>
                  <a:lnTo>
                    <a:pt x="23494" y="0"/>
                  </a:lnTo>
                  <a:lnTo>
                    <a:pt x="14305" y="1871"/>
                  </a:lnTo>
                  <a:lnTo>
                    <a:pt x="6842" y="6969"/>
                  </a:lnTo>
                  <a:lnTo>
                    <a:pt x="1938" y="14358"/>
                  </a:lnTo>
                  <a:lnTo>
                    <a:pt x="1831" y="14519"/>
                  </a:lnTo>
                  <a:lnTo>
                    <a:pt x="50" y="23494"/>
                  </a:lnTo>
                  <a:lnTo>
                    <a:pt x="0" y="23749"/>
                  </a:lnTo>
                  <a:lnTo>
                    <a:pt x="1827" y="32724"/>
                  </a:lnTo>
                  <a:lnTo>
                    <a:pt x="1871" y="32938"/>
                  </a:lnTo>
                  <a:lnTo>
                    <a:pt x="6969" y="40401"/>
                  </a:lnTo>
                  <a:lnTo>
                    <a:pt x="14519" y="45412"/>
                  </a:lnTo>
                  <a:lnTo>
                    <a:pt x="23749" y="47243"/>
                  </a:lnTo>
                  <a:lnTo>
                    <a:pt x="32743" y="45412"/>
                  </a:lnTo>
                  <a:lnTo>
                    <a:pt x="32880" y="45412"/>
                  </a:lnTo>
                  <a:lnTo>
                    <a:pt x="40215" y="40401"/>
                  </a:lnTo>
                  <a:lnTo>
                    <a:pt x="45412" y="32724"/>
                  </a:lnTo>
                  <a:lnTo>
                    <a:pt x="47193" y="23749"/>
                  </a:lnTo>
                  <a:lnTo>
                    <a:pt x="47243" y="23494"/>
                  </a:lnTo>
                  <a:lnTo>
                    <a:pt x="45407" y="14519"/>
                  </a:lnTo>
                  <a:lnTo>
                    <a:pt x="45374" y="14358"/>
                  </a:lnTo>
                  <a:lnTo>
                    <a:pt x="40344" y="6969"/>
                  </a:lnTo>
                  <a:lnTo>
                    <a:pt x="32810" y="1871"/>
                  </a:lnTo>
                  <a:lnTo>
                    <a:pt x="23622" y="0"/>
                  </a:lnTo>
                  <a:close/>
                </a:path>
              </a:pathLst>
            </a:custGeom>
            <a:solidFill>
              <a:srgbClr val="93B6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384048" y="2584703"/>
              <a:ext cx="2575560" cy="2635250"/>
            </a:xfrm>
            <a:custGeom>
              <a:avLst/>
              <a:gdLst/>
              <a:ahLst/>
              <a:cxnLst/>
              <a:rect l="l" t="t" r="r" b="b"/>
              <a:pathLst>
                <a:path w="2575560" h="2635250">
                  <a:moveTo>
                    <a:pt x="2575560" y="1317498"/>
                  </a:moveTo>
                  <a:lnTo>
                    <a:pt x="2574710" y="1365794"/>
                  </a:lnTo>
                  <a:lnTo>
                    <a:pt x="2572182" y="1413653"/>
                  </a:lnTo>
                  <a:lnTo>
                    <a:pt x="2568003" y="1461045"/>
                  </a:lnTo>
                  <a:lnTo>
                    <a:pt x="2562203" y="1507939"/>
                  </a:lnTo>
                  <a:lnTo>
                    <a:pt x="2554811" y="1554306"/>
                  </a:lnTo>
                  <a:lnTo>
                    <a:pt x="2545856" y="1600116"/>
                  </a:lnTo>
                  <a:lnTo>
                    <a:pt x="2535368" y="1645340"/>
                  </a:lnTo>
                  <a:lnTo>
                    <a:pt x="2523374" y="1689948"/>
                  </a:lnTo>
                  <a:lnTo>
                    <a:pt x="2509906" y="1733909"/>
                  </a:lnTo>
                  <a:lnTo>
                    <a:pt x="2494990" y="1777195"/>
                  </a:lnTo>
                  <a:lnTo>
                    <a:pt x="2478658" y="1819774"/>
                  </a:lnTo>
                  <a:lnTo>
                    <a:pt x="2460937" y="1861619"/>
                  </a:lnTo>
                  <a:lnTo>
                    <a:pt x="2441856" y="1902698"/>
                  </a:lnTo>
                  <a:lnTo>
                    <a:pt x="2421446" y="1942982"/>
                  </a:lnTo>
                  <a:lnTo>
                    <a:pt x="2399735" y="1982441"/>
                  </a:lnTo>
                  <a:lnTo>
                    <a:pt x="2376752" y="2021046"/>
                  </a:lnTo>
                  <a:lnTo>
                    <a:pt x="2352526" y="2058766"/>
                  </a:lnTo>
                  <a:lnTo>
                    <a:pt x="2327087" y="2095573"/>
                  </a:lnTo>
                  <a:lnTo>
                    <a:pt x="2300462" y="2131435"/>
                  </a:lnTo>
                  <a:lnTo>
                    <a:pt x="2272683" y="2166324"/>
                  </a:lnTo>
                  <a:lnTo>
                    <a:pt x="2243777" y="2200209"/>
                  </a:lnTo>
                  <a:lnTo>
                    <a:pt x="2213774" y="2233061"/>
                  </a:lnTo>
                  <a:lnTo>
                    <a:pt x="2182702" y="2264850"/>
                  </a:lnTo>
                  <a:lnTo>
                    <a:pt x="2150592" y="2295546"/>
                  </a:lnTo>
                  <a:lnTo>
                    <a:pt x="2117471" y="2325120"/>
                  </a:lnTo>
                  <a:lnTo>
                    <a:pt x="2083370" y="2353541"/>
                  </a:lnTo>
                  <a:lnTo>
                    <a:pt x="2048316" y="2380780"/>
                  </a:lnTo>
                  <a:lnTo>
                    <a:pt x="2012341" y="2406807"/>
                  </a:lnTo>
                  <a:lnTo>
                    <a:pt x="1975471" y="2431593"/>
                  </a:lnTo>
                  <a:lnTo>
                    <a:pt x="1937737" y="2455107"/>
                  </a:lnTo>
                  <a:lnTo>
                    <a:pt x="1899168" y="2477320"/>
                  </a:lnTo>
                  <a:lnTo>
                    <a:pt x="1859792" y="2498202"/>
                  </a:lnTo>
                  <a:lnTo>
                    <a:pt x="1819640" y="2517723"/>
                  </a:lnTo>
                  <a:lnTo>
                    <a:pt x="1778739" y="2535853"/>
                  </a:lnTo>
                  <a:lnTo>
                    <a:pt x="1737119" y="2552564"/>
                  </a:lnTo>
                  <a:lnTo>
                    <a:pt x="1694809" y="2567824"/>
                  </a:lnTo>
                  <a:lnTo>
                    <a:pt x="1651839" y="2581604"/>
                  </a:lnTo>
                  <a:lnTo>
                    <a:pt x="1608237" y="2593874"/>
                  </a:lnTo>
                  <a:lnTo>
                    <a:pt x="1564032" y="2604605"/>
                  </a:lnTo>
                  <a:lnTo>
                    <a:pt x="1519254" y="2613767"/>
                  </a:lnTo>
                  <a:lnTo>
                    <a:pt x="1473931" y="2621330"/>
                  </a:lnTo>
                  <a:lnTo>
                    <a:pt x="1428094" y="2627264"/>
                  </a:lnTo>
                  <a:lnTo>
                    <a:pt x="1381770" y="2631539"/>
                  </a:lnTo>
                  <a:lnTo>
                    <a:pt x="1334989" y="2634127"/>
                  </a:lnTo>
                  <a:lnTo>
                    <a:pt x="1287780" y="2634996"/>
                  </a:lnTo>
                  <a:lnTo>
                    <a:pt x="1240569" y="2634127"/>
                  </a:lnTo>
                  <a:lnTo>
                    <a:pt x="1193786" y="2631539"/>
                  </a:lnTo>
                  <a:lnTo>
                    <a:pt x="1147461" y="2627264"/>
                  </a:lnTo>
                  <a:lnTo>
                    <a:pt x="1101622" y="2621330"/>
                  </a:lnTo>
                  <a:lnTo>
                    <a:pt x="1056298" y="2613767"/>
                  </a:lnTo>
                  <a:lnTo>
                    <a:pt x="1011519" y="2604605"/>
                  </a:lnTo>
                  <a:lnTo>
                    <a:pt x="967314" y="2593874"/>
                  </a:lnTo>
                  <a:lnTo>
                    <a:pt x="923711" y="2581604"/>
                  </a:lnTo>
                  <a:lnTo>
                    <a:pt x="880740" y="2567824"/>
                  </a:lnTo>
                  <a:lnTo>
                    <a:pt x="838430" y="2552564"/>
                  </a:lnTo>
                  <a:lnTo>
                    <a:pt x="796809" y="2535853"/>
                  </a:lnTo>
                  <a:lnTo>
                    <a:pt x="755908" y="2517723"/>
                  </a:lnTo>
                  <a:lnTo>
                    <a:pt x="715755" y="2498202"/>
                  </a:lnTo>
                  <a:lnTo>
                    <a:pt x="676380" y="2477320"/>
                  </a:lnTo>
                  <a:lnTo>
                    <a:pt x="637810" y="2455107"/>
                  </a:lnTo>
                  <a:lnTo>
                    <a:pt x="600077" y="2431593"/>
                  </a:lnTo>
                  <a:lnTo>
                    <a:pt x="563207" y="2406807"/>
                  </a:lnTo>
                  <a:lnTo>
                    <a:pt x="527232" y="2380780"/>
                  </a:lnTo>
                  <a:lnTo>
                    <a:pt x="492179" y="2353541"/>
                  </a:lnTo>
                  <a:lnTo>
                    <a:pt x="458078" y="2325120"/>
                  </a:lnTo>
                  <a:lnTo>
                    <a:pt x="424957" y="2295546"/>
                  </a:lnTo>
                  <a:lnTo>
                    <a:pt x="392847" y="2264850"/>
                  </a:lnTo>
                  <a:lnTo>
                    <a:pt x="361776" y="2233061"/>
                  </a:lnTo>
                  <a:lnTo>
                    <a:pt x="331773" y="2200209"/>
                  </a:lnTo>
                  <a:lnTo>
                    <a:pt x="302868" y="2166324"/>
                  </a:lnTo>
                  <a:lnTo>
                    <a:pt x="275089" y="2131435"/>
                  </a:lnTo>
                  <a:lnTo>
                    <a:pt x="248465" y="2095573"/>
                  </a:lnTo>
                  <a:lnTo>
                    <a:pt x="223026" y="2058766"/>
                  </a:lnTo>
                  <a:lnTo>
                    <a:pt x="198801" y="2021046"/>
                  </a:lnTo>
                  <a:lnTo>
                    <a:pt x="175818" y="1982441"/>
                  </a:lnTo>
                  <a:lnTo>
                    <a:pt x="154108" y="1942982"/>
                  </a:lnTo>
                  <a:lnTo>
                    <a:pt x="133698" y="1902698"/>
                  </a:lnTo>
                  <a:lnTo>
                    <a:pt x="114618" y="1861619"/>
                  </a:lnTo>
                  <a:lnTo>
                    <a:pt x="96898" y="1819774"/>
                  </a:lnTo>
                  <a:lnTo>
                    <a:pt x="80566" y="1777195"/>
                  </a:lnTo>
                  <a:lnTo>
                    <a:pt x="65651" y="1733909"/>
                  </a:lnTo>
                  <a:lnTo>
                    <a:pt x="52183" y="1689948"/>
                  </a:lnTo>
                  <a:lnTo>
                    <a:pt x="40190" y="1645340"/>
                  </a:lnTo>
                  <a:lnTo>
                    <a:pt x="29702" y="1600116"/>
                  </a:lnTo>
                  <a:lnTo>
                    <a:pt x="20747" y="1554306"/>
                  </a:lnTo>
                  <a:lnTo>
                    <a:pt x="13356" y="1507939"/>
                  </a:lnTo>
                  <a:lnTo>
                    <a:pt x="7556" y="1461045"/>
                  </a:lnTo>
                  <a:lnTo>
                    <a:pt x="3377" y="1413653"/>
                  </a:lnTo>
                  <a:lnTo>
                    <a:pt x="849" y="1365794"/>
                  </a:lnTo>
                  <a:lnTo>
                    <a:pt x="0" y="1317498"/>
                  </a:lnTo>
                  <a:lnTo>
                    <a:pt x="849" y="1269201"/>
                  </a:lnTo>
                  <a:lnTo>
                    <a:pt x="3377" y="1221342"/>
                  </a:lnTo>
                  <a:lnTo>
                    <a:pt x="7556" y="1173950"/>
                  </a:lnTo>
                  <a:lnTo>
                    <a:pt x="13356" y="1127056"/>
                  </a:lnTo>
                  <a:lnTo>
                    <a:pt x="20747" y="1080689"/>
                  </a:lnTo>
                  <a:lnTo>
                    <a:pt x="29702" y="1034879"/>
                  </a:lnTo>
                  <a:lnTo>
                    <a:pt x="40190" y="989655"/>
                  </a:lnTo>
                  <a:lnTo>
                    <a:pt x="52183" y="945047"/>
                  </a:lnTo>
                  <a:lnTo>
                    <a:pt x="65651" y="901086"/>
                  </a:lnTo>
                  <a:lnTo>
                    <a:pt x="80566" y="857800"/>
                  </a:lnTo>
                  <a:lnTo>
                    <a:pt x="96898" y="815221"/>
                  </a:lnTo>
                  <a:lnTo>
                    <a:pt x="114618" y="773376"/>
                  </a:lnTo>
                  <a:lnTo>
                    <a:pt x="133698" y="732297"/>
                  </a:lnTo>
                  <a:lnTo>
                    <a:pt x="154108" y="692013"/>
                  </a:lnTo>
                  <a:lnTo>
                    <a:pt x="175818" y="652554"/>
                  </a:lnTo>
                  <a:lnTo>
                    <a:pt x="198801" y="613949"/>
                  </a:lnTo>
                  <a:lnTo>
                    <a:pt x="223026" y="576229"/>
                  </a:lnTo>
                  <a:lnTo>
                    <a:pt x="248465" y="539422"/>
                  </a:lnTo>
                  <a:lnTo>
                    <a:pt x="275089" y="503560"/>
                  </a:lnTo>
                  <a:lnTo>
                    <a:pt x="302868" y="468671"/>
                  </a:lnTo>
                  <a:lnTo>
                    <a:pt x="331773" y="434786"/>
                  </a:lnTo>
                  <a:lnTo>
                    <a:pt x="361776" y="401934"/>
                  </a:lnTo>
                  <a:lnTo>
                    <a:pt x="392847" y="370145"/>
                  </a:lnTo>
                  <a:lnTo>
                    <a:pt x="424957" y="339449"/>
                  </a:lnTo>
                  <a:lnTo>
                    <a:pt x="458078" y="309875"/>
                  </a:lnTo>
                  <a:lnTo>
                    <a:pt x="492179" y="281454"/>
                  </a:lnTo>
                  <a:lnTo>
                    <a:pt x="527232" y="254215"/>
                  </a:lnTo>
                  <a:lnTo>
                    <a:pt x="563207" y="228188"/>
                  </a:lnTo>
                  <a:lnTo>
                    <a:pt x="600077" y="203402"/>
                  </a:lnTo>
                  <a:lnTo>
                    <a:pt x="637810" y="179888"/>
                  </a:lnTo>
                  <a:lnTo>
                    <a:pt x="676380" y="157675"/>
                  </a:lnTo>
                  <a:lnTo>
                    <a:pt x="715755" y="136793"/>
                  </a:lnTo>
                  <a:lnTo>
                    <a:pt x="755908" y="117272"/>
                  </a:lnTo>
                  <a:lnTo>
                    <a:pt x="796809" y="99142"/>
                  </a:lnTo>
                  <a:lnTo>
                    <a:pt x="838430" y="82431"/>
                  </a:lnTo>
                  <a:lnTo>
                    <a:pt x="880740" y="67171"/>
                  </a:lnTo>
                  <a:lnTo>
                    <a:pt x="923711" y="53391"/>
                  </a:lnTo>
                  <a:lnTo>
                    <a:pt x="967314" y="41121"/>
                  </a:lnTo>
                  <a:lnTo>
                    <a:pt x="1011519" y="30390"/>
                  </a:lnTo>
                  <a:lnTo>
                    <a:pt x="1056298" y="21228"/>
                  </a:lnTo>
                  <a:lnTo>
                    <a:pt x="1101622" y="13665"/>
                  </a:lnTo>
                  <a:lnTo>
                    <a:pt x="1147461" y="7731"/>
                  </a:lnTo>
                  <a:lnTo>
                    <a:pt x="1193786" y="3456"/>
                  </a:lnTo>
                  <a:lnTo>
                    <a:pt x="1240569" y="868"/>
                  </a:lnTo>
                  <a:lnTo>
                    <a:pt x="1287780" y="0"/>
                  </a:lnTo>
                  <a:lnTo>
                    <a:pt x="1334989" y="868"/>
                  </a:lnTo>
                  <a:lnTo>
                    <a:pt x="1381770" y="3456"/>
                  </a:lnTo>
                  <a:lnTo>
                    <a:pt x="1428094" y="7731"/>
                  </a:lnTo>
                  <a:lnTo>
                    <a:pt x="1473931" y="13665"/>
                  </a:lnTo>
                  <a:lnTo>
                    <a:pt x="1519254" y="21228"/>
                  </a:lnTo>
                  <a:lnTo>
                    <a:pt x="1564032" y="30390"/>
                  </a:lnTo>
                  <a:lnTo>
                    <a:pt x="1608237" y="41121"/>
                  </a:lnTo>
                  <a:lnTo>
                    <a:pt x="1651839" y="53391"/>
                  </a:lnTo>
                  <a:lnTo>
                    <a:pt x="1694809" y="67171"/>
                  </a:lnTo>
                  <a:lnTo>
                    <a:pt x="1737119" y="82431"/>
                  </a:lnTo>
                  <a:lnTo>
                    <a:pt x="1778739" y="99142"/>
                  </a:lnTo>
                  <a:lnTo>
                    <a:pt x="1819640" y="117272"/>
                  </a:lnTo>
                  <a:lnTo>
                    <a:pt x="1859792" y="136793"/>
                  </a:lnTo>
                  <a:lnTo>
                    <a:pt x="1899168" y="157675"/>
                  </a:lnTo>
                  <a:lnTo>
                    <a:pt x="1937737" y="179888"/>
                  </a:lnTo>
                  <a:lnTo>
                    <a:pt x="1975471" y="203402"/>
                  </a:lnTo>
                  <a:lnTo>
                    <a:pt x="2012341" y="228188"/>
                  </a:lnTo>
                  <a:lnTo>
                    <a:pt x="2048316" y="254215"/>
                  </a:lnTo>
                  <a:lnTo>
                    <a:pt x="2083370" y="281454"/>
                  </a:lnTo>
                  <a:lnTo>
                    <a:pt x="2117471" y="309875"/>
                  </a:lnTo>
                  <a:lnTo>
                    <a:pt x="2150592" y="339449"/>
                  </a:lnTo>
                  <a:lnTo>
                    <a:pt x="2182702" y="370145"/>
                  </a:lnTo>
                  <a:lnTo>
                    <a:pt x="2213774" y="401934"/>
                  </a:lnTo>
                  <a:lnTo>
                    <a:pt x="2243777" y="434786"/>
                  </a:lnTo>
                  <a:lnTo>
                    <a:pt x="2272683" y="468671"/>
                  </a:lnTo>
                  <a:lnTo>
                    <a:pt x="2300462" y="503560"/>
                  </a:lnTo>
                  <a:lnTo>
                    <a:pt x="2327087" y="539422"/>
                  </a:lnTo>
                  <a:lnTo>
                    <a:pt x="2352526" y="576229"/>
                  </a:lnTo>
                  <a:lnTo>
                    <a:pt x="2376752" y="613949"/>
                  </a:lnTo>
                  <a:lnTo>
                    <a:pt x="2399735" y="652554"/>
                  </a:lnTo>
                  <a:lnTo>
                    <a:pt x="2421446" y="692013"/>
                  </a:lnTo>
                  <a:lnTo>
                    <a:pt x="2441856" y="732297"/>
                  </a:lnTo>
                  <a:lnTo>
                    <a:pt x="2460937" y="773376"/>
                  </a:lnTo>
                  <a:lnTo>
                    <a:pt x="2478658" y="815221"/>
                  </a:lnTo>
                  <a:lnTo>
                    <a:pt x="2494990" y="857800"/>
                  </a:lnTo>
                  <a:lnTo>
                    <a:pt x="2509906" y="901086"/>
                  </a:lnTo>
                  <a:lnTo>
                    <a:pt x="2523374" y="945047"/>
                  </a:lnTo>
                  <a:lnTo>
                    <a:pt x="2535368" y="989655"/>
                  </a:lnTo>
                  <a:lnTo>
                    <a:pt x="2545856" y="1034879"/>
                  </a:lnTo>
                  <a:lnTo>
                    <a:pt x="2554811" y="1080689"/>
                  </a:lnTo>
                  <a:lnTo>
                    <a:pt x="2562203" y="1127056"/>
                  </a:lnTo>
                  <a:lnTo>
                    <a:pt x="2568003" y="1173950"/>
                  </a:lnTo>
                  <a:lnTo>
                    <a:pt x="2572182" y="1221342"/>
                  </a:lnTo>
                  <a:lnTo>
                    <a:pt x="2574710" y="1269201"/>
                  </a:lnTo>
                  <a:lnTo>
                    <a:pt x="2575560" y="1317498"/>
                  </a:lnTo>
                  <a:close/>
                </a:path>
              </a:pathLst>
            </a:custGeom>
            <a:ln w="26750">
              <a:solidFill>
                <a:srgbClr val="767676"/>
              </a:solidFill>
              <a:prstDash val="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2095500" y="2561843"/>
              <a:ext cx="134620" cy="388620"/>
            </a:xfrm>
            <a:custGeom>
              <a:avLst/>
              <a:gdLst/>
              <a:ahLst/>
              <a:cxnLst/>
              <a:rect l="l" t="t" r="r" b="b"/>
              <a:pathLst>
                <a:path w="134619" h="388619">
                  <a:moveTo>
                    <a:pt x="134112" y="0"/>
                  </a:moveTo>
                  <a:lnTo>
                    <a:pt x="0" y="388619"/>
                  </a:lnTo>
                </a:path>
              </a:pathLst>
            </a:custGeom>
            <a:ln w="85724">
              <a:solidFill>
                <a:srgbClr val="DBDDC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2710687" y="3874388"/>
              <a:ext cx="411480" cy="22860"/>
            </a:xfrm>
            <a:custGeom>
              <a:avLst/>
              <a:gdLst/>
              <a:ahLst/>
              <a:cxnLst/>
              <a:rect l="l" t="t" r="r" b="b"/>
              <a:pathLst>
                <a:path w="411480" h="22860">
                  <a:moveTo>
                    <a:pt x="0" y="22352"/>
                  </a:moveTo>
                  <a:lnTo>
                    <a:pt x="411480" y="0"/>
                  </a:lnTo>
                </a:path>
              </a:pathLst>
            </a:custGeom>
            <a:ln w="85725">
              <a:solidFill>
                <a:srgbClr val="0ECA9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2141219" y="4847844"/>
              <a:ext cx="157480" cy="396240"/>
            </a:xfrm>
            <a:custGeom>
              <a:avLst/>
              <a:gdLst/>
              <a:ahLst/>
              <a:cxnLst/>
              <a:rect l="l" t="t" r="r" b="b"/>
              <a:pathLst>
                <a:path w="157480" h="396239">
                  <a:moveTo>
                    <a:pt x="0" y="0"/>
                  </a:moveTo>
                  <a:lnTo>
                    <a:pt x="156972" y="396239"/>
                  </a:lnTo>
                </a:path>
              </a:pathLst>
            </a:custGeom>
            <a:ln w="85724">
              <a:solidFill>
                <a:srgbClr val="D7D7D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34340" y="2694431"/>
              <a:ext cx="2415540" cy="2467356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032569" y="3750373"/>
              <a:ext cx="235077" cy="239649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15112" y="2316606"/>
              <a:ext cx="2706814" cy="3172714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462528" y="1595627"/>
              <a:ext cx="217932" cy="202692"/>
            </a:xfrm>
            <a:prstGeom prst="rect">
              <a:avLst/>
            </a:prstGeom>
          </p:spPr>
        </p:pic>
      </p:grpSp>
      <p:sp>
        <p:nvSpPr>
          <p:cNvPr id="31" name="object 31"/>
          <p:cNvSpPr txBox="1"/>
          <p:nvPr/>
        </p:nvSpPr>
        <p:spPr>
          <a:xfrm>
            <a:off x="3805173" y="1776476"/>
            <a:ext cx="11830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7625" marR="5080" indent="-3556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767676"/>
                </a:solidFill>
                <a:latin typeface="Tahoma"/>
                <a:cs typeface="Tahoma"/>
              </a:rPr>
              <a:t>FACILITATE</a:t>
            </a:r>
            <a:r>
              <a:rPr sz="1200" spc="-30" dirty="0">
                <a:solidFill>
                  <a:srgbClr val="767676"/>
                </a:solidFill>
                <a:latin typeface="Tahoma"/>
                <a:cs typeface="Tahoma"/>
              </a:rPr>
              <a:t> </a:t>
            </a:r>
            <a:r>
              <a:rPr sz="1200" spc="-25" dirty="0">
                <a:solidFill>
                  <a:srgbClr val="767676"/>
                </a:solidFill>
                <a:latin typeface="Tahoma"/>
                <a:cs typeface="Tahoma"/>
              </a:rPr>
              <a:t>THE </a:t>
            </a:r>
            <a:r>
              <a:rPr sz="1200" dirty="0">
                <a:solidFill>
                  <a:srgbClr val="767676"/>
                </a:solidFill>
                <a:latin typeface="Tahoma"/>
                <a:cs typeface="Tahoma"/>
              </a:rPr>
              <a:t>KPI</a:t>
            </a:r>
            <a:r>
              <a:rPr sz="1200" spc="-105" dirty="0">
                <a:solidFill>
                  <a:srgbClr val="767676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767676"/>
                </a:solidFill>
                <a:latin typeface="Tahoma"/>
                <a:cs typeface="Tahoma"/>
              </a:rPr>
              <a:t>SELECTION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179372" y="3552519"/>
            <a:ext cx="983615" cy="4540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sz="1400" spc="-25" dirty="0">
                <a:solidFill>
                  <a:srgbClr val="5F5F5F"/>
                </a:solidFill>
                <a:latin typeface="Tahoma"/>
                <a:cs typeface="Tahoma"/>
              </a:rPr>
              <a:t>KPI</a:t>
            </a:r>
            <a:endParaRPr sz="1400">
              <a:latin typeface="Tahoma"/>
              <a:cs typeface="Tahoma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1400" spc="-10" dirty="0">
                <a:solidFill>
                  <a:srgbClr val="5F5F5F"/>
                </a:solidFill>
                <a:latin typeface="Tahoma"/>
                <a:cs typeface="Tahoma"/>
              </a:rPr>
              <a:t>SELECTION</a:t>
            </a:r>
            <a:endParaRPr sz="1400">
              <a:latin typeface="Tahoma"/>
              <a:cs typeface="Tahoma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5210555" y="1510283"/>
            <a:ext cx="568325" cy="358140"/>
            <a:chOff x="5210555" y="1510283"/>
            <a:chExt cx="568325" cy="358140"/>
          </a:xfrm>
        </p:grpSpPr>
        <p:sp>
          <p:nvSpPr>
            <p:cNvPr id="34" name="object 34"/>
            <p:cNvSpPr/>
            <p:nvPr/>
          </p:nvSpPr>
          <p:spPr>
            <a:xfrm>
              <a:off x="5210555" y="1510283"/>
              <a:ext cx="568325" cy="358140"/>
            </a:xfrm>
            <a:custGeom>
              <a:avLst/>
              <a:gdLst/>
              <a:ahLst/>
              <a:cxnLst/>
              <a:rect l="l" t="t" r="r" b="b"/>
              <a:pathLst>
                <a:path w="568325" h="358139">
                  <a:moveTo>
                    <a:pt x="391795" y="0"/>
                  </a:moveTo>
                  <a:lnTo>
                    <a:pt x="353756" y="4570"/>
                  </a:lnTo>
                  <a:lnTo>
                    <a:pt x="285728" y="37665"/>
                  </a:lnTo>
                  <a:lnTo>
                    <a:pt x="258191" y="65024"/>
                  </a:lnTo>
                  <a:lnTo>
                    <a:pt x="237083" y="86653"/>
                  </a:lnTo>
                  <a:lnTo>
                    <a:pt x="212677" y="103854"/>
                  </a:lnTo>
                  <a:lnTo>
                    <a:pt x="185628" y="116244"/>
                  </a:lnTo>
                  <a:lnTo>
                    <a:pt x="156591" y="123443"/>
                  </a:lnTo>
                  <a:lnTo>
                    <a:pt x="0" y="147700"/>
                  </a:lnTo>
                  <a:lnTo>
                    <a:pt x="0" y="210438"/>
                  </a:lnTo>
                  <a:lnTo>
                    <a:pt x="151130" y="233806"/>
                  </a:lnTo>
                  <a:lnTo>
                    <a:pt x="211963" y="255222"/>
                  </a:lnTo>
                  <a:lnTo>
                    <a:pt x="261747" y="296925"/>
                  </a:lnTo>
                  <a:lnTo>
                    <a:pt x="297074" y="328543"/>
                  </a:lnTo>
                  <a:lnTo>
                    <a:pt x="337862" y="348864"/>
                  </a:lnTo>
                  <a:lnTo>
                    <a:pt x="381761" y="357727"/>
                  </a:lnTo>
                  <a:lnTo>
                    <a:pt x="426423" y="354969"/>
                  </a:lnTo>
                  <a:lnTo>
                    <a:pt x="469497" y="340429"/>
                  </a:lnTo>
                  <a:lnTo>
                    <a:pt x="508635" y="313943"/>
                  </a:lnTo>
                  <a:lnTo>
                    <a:pt x="535443" y="283823"/>
                  </a:lnTo>
                  <a:lnTo>
                    <a:pt x="554704" y="248713"/>
                  </a:lnTo>
                  <a:lnTo>
                    <a:pt x="565820" y="210056"/>
                  </a:lnTo>
                  <a:lnTo>
                    <a:pt x="568198" y="169290"/>
                  </a:lnTo>
                  <a:lnTo>
                    <a:pt x="559584" y="123669"/>
                  </a:lnTo>
                  <a:lnTo>
                    <a:pt x="540610" y="83039"/>
                  </a:lnTo>
                  <a:lnTo>
                    <a:pt x="512810" y="48879"/>
                  </a:lnTo>
                  <a:lnTo>
                    <a:pt x="477717" y="22667"/>
                  </a:lnTo>
                  <a:lnTo>
                    <a:pt x="436867" y="5881"/>
                  </a:lnTo>
                  <a:lnTo>
                    <a:pt x="391795" y="0"/>
                  </a:lnTo>
                  <a:close/>
                </a:path>
              </a:pathLst>
            </a:custGeom>
            <a:solidFill>
              <a:srgbClr val="DBDD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5448299" y="1527047"/>
              <a:ext cx="299085" cy="306705"/>
            </a:xfrm>
            <a:custGeom>
              <a:avLst/>
              <a:gdLst/>
              <a:ahLst/>
              <a:cxnLst/>
              <a:rect l="l" t="t" r="r" b="b"/>
              <a:pathLst>
                <a:path w="299085" h="306705">
                  <a:moveTo>
                    <a:pt x="149351" y="0"/>
                  </a:moveTo>
                  <a:lnTo>
                    <a:pt x="102168" y="7808"/>
                  </a:lnTo>
                  <a:lnTo>
                    <a:pt x="61173" y="29553"/>
                  </a:lnTo>
                  <a:lnTo>
                    <a:pt x="28834" y="62709"/>
                  </a:lnTo>
                  <a:lnTo>
                    <a:pt x="7620" y="104753"/>
                  </a:lnTo>
                  <a:lnTo>
                    <a:pt x="0" y="153162"/>
                  </a:lnTo>
                  <a:lnTo>
                    <a:pt x="7620" y="201570"/>
                  </a:lnTo>
                  <a:lnTo>
                    <a:pt x="28834" y="243614"/>
                  </a:lnTo>
                  <a:lnTo>
                    <a:pt x="61173" y="276770"/>
                  </a:lnTo>
                  <a:lnTo>
                    <a:pt x="102168" y="298515"/>
                  </a:lnTo>
                  <a:lnTo>
                    <a:pt x="149351" y="306324"/>
                  </a:lnTo>
                  <a:lnTo>
                    <a:pt x="196535" y="298515"/>
                  </a:lnTo>
                  <a:lnTo>
                    <a:pt x="237530" y="276770"/>
                  </a:lnTo>
                  <a:lnTo>
                    <a:pt x="269869" y="243614"/>
                  </a:lnTo>
                  <a:lnTo>
                    <a:pt x="291083" y="201570"/>
                  </a:lnTo>
                  <a:lnTo>
                    <a:pt x="298703" y="153162"/>
                  </a:lnTo>
                  <a:lnTo>
                    <a:pt x="291083" y="104753"/>
                  </a:lnTo>
                  <a:lnTo>
                    <a:pt x="269869" y="62709"/>
                  </a:lnTo>
                  <a:lnTo>
                    <a:pt x="237530" y="29553"/>
                  </a:lnTo>
                  <a:lnTo>
                    <a:pt x="196535" y="7808"/>
                  </a:lnTo>
                  <a:lnTo>
                    <a:pt x="14935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5448299" y="1527047"/>
              <a:ext cx="299085" cy="306705"/>
            </a:xfrm>
            <a:custGeom>
              <a:avLst/>
              <a:gdLst/>
              <a:ahLst/>
              <a:cxnLst/>
              <a:rect l="l" t="t" r="r" b="b"/>
              <a:pathLst>
                <a:path w="299085" h="306705">
                  <a:moveTo>
                    <a:pt x="298703" y="153162"/>
                  </a:moveTo>
                  <a:lnTo>
                    <a:pt x="291083" y="201570"/>
                  </a:lnTo>
                  <a:lnTo>
                    <a:pt x="269869" y="243614"/>
                  </a:lnTo>
                  <a:lnTo>
                    <a:pt x="237530" y="276770"/>
                  </a:lnTo>
                  <a:lnTo>
                    <a:pt x="196535" y="298515"/>
                  </a:lnTo>
                  <a:lnTo>
                    <a:pt x="149351" y="306324"/>
                  </a:lnTo>
                  <a:lnTo>
                    <a:pt x="102168" y="298515"/>
                  </a:lnTo>
                  <a:lnTo>
                    <a:pt x="61173" y="276770"/>
                  </a:lnTo>
                  <a:lnTo>
                    <a:pt x="28834" y="243614"/>
                  </a:lnTo>
                  <a:lnTo>
                    <a:pt x="7620" y="201570"/>
                  </a:lnTo>
                  <a:lnTo>
                    <a:pt x="0" y="153162"/>
                  </a:lnTo>
                  <a:lnTo>
                    <a:pt x="7620" y="104753"/>
                  </a:lnTo>
                  <a:lnTo>
                    <a:pt x="28834" y="62709"/>
                  </a:lnTo>
                  <a:lnTo>
                    <a:pt x="61173" y="29553"/>
                  </a:lnTo>
                  <a:lnTo>
                    <a:pt x="102168" y="7808"/>
                  </a:lnTo>
                  <a:lnTo>
                    <a:pt x="149351" y="0"/>
                  </a:lnTo>
                  <a:lnTo>
                    <a:pt x="196535" y="7808"/>
                  </a:lnTo>
                  <a:lnTo>
                    <a:pt x="237530" y="29553"/>
                  </a:lnTo>
                  <a:lnTo>
                    <a:pt x="269869" y="62709"/>
                  </a:lnTo>
                  <a:lnTo>
                    <a:pt x="291083" y="104753"/>
                  </a:lnTo>
                  <a:lnTo>
                    <a:pt x="298703" y="153162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7" name="object 37"/>
          <p:cNvSpPr txBox="1"/>
          <p:nvPr/>
        </p:nvSpPr>
        <p:spPr>
          <a:xfrm>
            <a:off x="5543169" y="1555826"/>
            <a:ext cx="111760" cy="23304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50" spc="-50" dirty="0">
                <a:solidFill>
                  <a:srgbClr val="BEBEBE"/>
                </a:solidFill>
                <a:latin typeface="Gill Sans MT"/>
                <a:cs typeface="Gill Sans MT"/>
              </a:rPr>
              <a:t>2</a:t>
            </a:r>
            <a:endParaRPr sz="1350">
              <a:latin typeface="Gill Sans MT"/>
              <a:cs typeface="Gill Sans MT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5251703" y="2007107"/>
            <a:ext cx="568325" cy="358140"/>
            <a:chOff x="5251703" y="2007107"/>
            <a:chExt cx="568325" cy="358140"/>
          </a:xfrm>
        </p:grpSpPr>
        <p:sp>
          <p:nvSpPr>
            <p:cNvPr id="39" name="object 39"/>
            <p:cNvSpPr/>
            <p:nvPr/>
          </p:nvSpPr>
          <p:spPr>
            <a:xfrm>
              <a:off x="5251703" y="2007107"/>
              <a:ext cx="568325" cy="358140"/>
            </a:xfrm>
            <a:custGeom>
              <a:avLst/>
              <a:gdLst/>
              <a:ahLst/>
              <a:cxnLst/>
              <a:rect l="l" t="t" r="r" b="b"/>
              <a:pathLst>
                <a:path w="568325" h="358139">
                  <a:moveTo>
                    <a:pt x="391795" y="0"/>
                  </a:moveTo>
                  <a:lnTo>
                    <a:pt x="353756" y="4570"/>
                  </a:lnTo>
                  <a:lnTo>
                    <a:pt x="285728" y="37665"/>
                  </a:lnTo>
                  <a:lnTo>
                    <a:pt x="258191" y="65024"/>
                  </a:lnTo>
                  <a:lnTo>
                    <a:pt x="237083" y="86653"/>
                  </a:lnTo>
                  <a:lnTo>
                    <a:pt x="212677" y="103854"/>
                  </a:lnTo>
                  <a:lnTo>
                    <a:pt x="185628" y="116244"/>
                  </a:lnTo>
                  <a:lnTo>
                    <a:pt x="156591" y="123443"/>
                  </a:lnTo>
                  <a:lnTo>
                    <a:pt x="0" y="147700"/>
                  </a:lnTo>
                  <a:lnTo>
                    <a:pt x="0" y="210438"/>
                  </a:lnTo>
                  <a:lnTo>
                    <a:pt x="151130" y="233806"/>
                  </a:lnTo>
                  <a:lnTo>
                    <a:pt x="211962" y="255222"/>
                  </a:lnTo>
                  <a:lnTo>
                    <a:pt x="261747" y="296925"/>
                  </a:lnTo>
                  <a:lnTo>
                    <a:pt x="297074" y="328543"/>
                  </a:lnTo>
                  <a:lnTo>
                    <a:pt x="337862" y="348864"/>
                  </a:lnTo>
                  <a:lnTo>
                    <a:pt x="381761" y="357727"/>
                  </a:lnTo>
                  <a:lnTo>
                    <a:pt x="426423" y="354969"/>
                  </a:lnTo>
                  <a:lnTo>
                    <a:pt x="469497" y="340429"/>
                  </a:lnTo>
                  <a:lnTo>
                    <a:pt x="508635" y="313943"/>
                  </a:lnTo>
                  <a:lnTo>
                    <a:pt x="535443" y="283823"/>
                  </a:lnTo>
                  <a:lnTo>
                    <a:pt x="554704" y="248713"/>
                  </a:lnTo>
                  <a:lnTo>
                    <a:pt x="565820" y="210056"/>
                  </a:lnTo>
                  <a:lnTo>
                    <a:pt x="568198" y="169290"/>
                  </a:lnTo>
                  <a:lnTo>
                    <a:pt x="559584" y="123669"/>
                  </a:lnTo>
                  <a:lnTo>
                    <a:pt x="540610" y="83039"/>
                  </a:lnTo>
                  <a:lnTo>
                    <a:pt x="512810" y="48879"/>
                  </a:lnTo>
                  <a:lnTo>
                    <a:pt x="477717" y="22667"/>
                  </a:lnTo>
                  <a:lnTo>
                    <a:pt x="436867" y="5881"/>
                  </a:lnTo>
                  <a:lnTo>
                    <a:pt x="391795" y="0"/>
                  </a:lnTo>
                  <a:close/>
                </a:path>
              </a:pathLst>
            </a:custGeom>
            <a:solidFill>
              <a:srgbClr val="0A97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5489447" y="2025395"/>
              <a:ext cx="299085" cy="306705"/>
            </a:xfrm>
            <a:custGeom>
              <a:avLst/>
              <a:gdLst/>
              <a:ahLst/>
              <a:cxnLst/>
              <a:rect l="l" t="t" r="r" b="b"/>
              <a:pathLst>
                <a:path w="299085" h="306705">
                  <a:moveTo>
                    <a:pt x="149351" y="0"/>
                  </a:moveTo>
                  <a:lnTo>
                    <a:pt x="102168" y="7808"/>
                  </a:lnTo>
                  <a:lnTo>
                    <a:pt x="61173" y="29553"/>
                  </a:lnTo>
                  <a:lnTo>
                    <a:pt x="28834" y="62709"/>
                  </a:lnTo>
                  <a:lnTo>
                    <a:pt x="7620" y="104753"/>
                  </a:lnTo>
                  <a:lnTo>
                    <a:pt x="0" y="153162"/>
                  </a:lnTo>
                  <a:lnTo>
                    <a:pt x="7620" y="201570"/>
                  </a:lnTo>
                  <a:lnTo>
                    <a:pt x="28834" y="243614"/>
                  </a:lnTo>
                  <a:lnTo>
                    <a:pt x="61173" y="276770"/>
                  </a:lnTo>
                  <a:lnTo>
                    <a:pt x="102168" y="298515"/>
                  </a:lnTo>
                  <a:lnTo>
                    <a:pt x="149351" y="306324"/>
                  </a:lnTo>
                  <a:lnTo>
                    <a:pt x="196535" y="298515"/>
                  </a:lnTo>
                  <a:lnTo>
                    <a:pt x="237530" y="276770"/>
                  </a:lnTo>
                  <a:lnTo>
                    <a:pt x="269869" y="243614"/>
                  </a:lnTo>
                  <a:lnTo>
                    <a:pt x="291083" y="201570"/>
                  </a:lnTo>
                  <a:lnTo>
                    <a:pt x="298703" y="153162"/>
                  </a:lnTo>
                  <a:lnTo>
                    <a:pt x="291083" y="104753"/>
                  </a:lnTo>
                  <a:lnTo>
                    <a:pt x="269869" y="62709"/>
                  </a:lnTo>
                  <a:lnTo>
                    <a:pt x="237530" y="29553"/>
                  </a:lnTo>
                  <a:lnTo>
                    <a:pt x="196535" y="7808"/>
                  </a:lnTo>
                  <a:lnTo>
                    <a:pt x="14935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5489447" y="2025395"/>
              <a:ext cx="299085" cy="306705"/>
            </a:xfrm>
            <a:custGeom>
              <a:avLst/>
              <a:gdLst/>
              <a:ahLst/>
              <a:cxnLst/>
              <a:rect l="l" t="t" r="r" b="b"/>
              <a:pathLst>
                <a:path w="299085" h="306705">
                  <a:moveTo>
                    <a:pt x="298703" y="153162"/>
                  </a:moveTo>
                  <a:lnTo>
                    <a:pt x="291083" y="201570"/>
                  </a:lnTo>
                  <a:lnTo>
                    <a:pt x="269869" y="243614"/>
                  </a:lnTo>
                  <a:lnTo>
                    <a:pt x="237530" y="276770"/>
                  </a:lnTo>
                  <a:lnTo>
                    <a:pt x="196535" y="298515"/>
                  </a:lnTo>
                  <a:lnTo>
                    <a:pt x="149351" y="306324"/>
                  </a:lnTo>
                  <a:lnTo>
                    <a:pt x="102168" y="298515"/>
                  </a:lnTo>
                  <a:lnTo>
                    <a:pt x="61173" y="276770"/>
                  </a:lnTo>
                  <a:lnTo>
                    <a:pt x="28834" y="243614"/>
                  </a:lnTo>
                  <a:lnTo>
                    <a:pt x="7620" y="201570"/>
                  </a:lnTo>
                  <a:lnTo>
                    <a:pt x="0" y="153162"/>
                  </a:lnTo>
                  <a:lnTo>
                    <a:pt x="7620" y="104753"/>
                  </a:lnTo>
                  <a:lnTo>
                    <a:pt x="28834" y="62709"/>
                  </a:lnTo>
                  <a:lnTo>
                    <a:pt x="61173" y="29553"/>
                  </a:lnTo>
                  <a:lnTo>
                    <a:pt x="102168" y="7808"/>
                  </a:lnTo>
                  <a:lnTo>
                    <a:pt x="149351" y="0"/>
                  </a:lnTo>
                  <a:lnTo>
                    <a:pt x="196535" y="7808"/>
                  </a:lnTo>
                  <a:lnTo>
                    <a:pt x="237530" y="29553"/>
                  </a:lnTo>
                  <a:lnTo>
                    <a:pt x="269869" y="62709"/>
                  </a:lnTo>
                  <a:lnTo>
                    <a:pt x="291083" y="104753"/>
                  </a:lnTo>
                  <a:lnTo>
                    <a:pt x="298703" y="153162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2" name="object 42"/>
          <p:cNvSpPr txBox="1"/>
          <p:nvPr/>
        </p:nvSpPr>
        <p:spPr>
          <a:xfrm>
            <a:off x="5584063" y="2053844"/>
            <a:ext cx="111760" cy="2324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50" spc="-50" dirty="0">
                <a:solidFill>
                  <a:srgbClr val="959595"/>
                </a:solidFill>
                <a:latin typeface="Gill Sans MT"/>
                <a:cs typeface="Gill Sans MT"/>
              </a:rPr>
              <a:t>3</a:t>
            </a:r>
            <a:endParaRPr sz="1350">
              <a:latin typeface="Gill Sans MT"/>
              <a:cs typeface="Gill Sans MT"/>
            </a:endParaRPr>
          </a:p>
        </p:txBody>
      </p:sp>
      <p:grpSp>
        <p:nvGrpSpPr>
          <p:cNvPr id="43" name="object 43"/>
          <p:cNvGrpSpPr/>
          <p:nvPr/>
        </p:nvGrpSpPr>
        <p:grpSpPr>
          <a:xfrm>
            <a:off x="4785359" y="2348483"/>
            <a:ext cx="568325" cy="358140"/>
            <a:chOff x="4785359" y="2348483"/>
            <a:chExt cx="568325" cy="358140"/>
          </a:xfrm>
        </p:grpSpPr>
        <p:sp>
          <p:nvSpPr>
            <p:cNvPr id="44" name="object 44"/>
            <p:cNvSpPr/>
            <p:nvPr/>
          </p:nvSpPr>
          <p:spPr>
            <a:xfrm>
              <a:off x="4785359" y="2348483"/>
              <a:ext cx="568325" cy="358140"/>
            </a:xfrm>
            <a:custGeom>
              <a:avLst/>
              <a:gdLst/>
              <a:ahLst/>
              <a:cxnLst/>
              <a:rect l="l" t="t" r="r" b="b"/>
              <a:pathLst>
                <a:path w="568325" h="358139">
                  <a:moveTo>
                    <a:pt x="391794" y="0"/>
                  </a:moveTo>
                  <a:lnTo>
                    <a:pt x="353756" y="4570"/>
                  </a:lnTo>
                  <a:lnTo>
                    <a:pt x="285728" y="37665"/>
                  </a:lnTo>
                  <a:lnTo>
                    <a:pt x="258190" y="65024"/>
                  </a:lnTo>
                  <a:lnTo>
                    <a:pt x="237083" y="86653"/>
                  </a:lnTo>
                  <a:lnTo>
                    <a:pt x="212677" y="103854"/>
                  </a:lnTo>
                  <a:lnTo>
                    <a:pt x="185628" y="116244"/>
                  </a:lnTo>
                  <a:lnTo>
                    <a:pt x="156590" y="123443"/>
                  </a:lnTo>
                  <a:lnTo>
                    <a:pt x="0" y="147700"/>
                  </a:lnTo>
                  <a:lnTo>
                    <a:pt x="0" y="210438"/>
                  </a:lnTo>
                  <a:lnTo>
                    <a:pt x="151129" y="233806"/>
                  </a:lnTo>
                  <a:lnTo>
                    <a:pt x="211962" y="255222"/>
                  </a:lnTo>
                  <a:lnTo>
                    <a:pt x="261747" y="296925"/>
                  </a:lnTo>
                  <a:lnTo>
                    <a:pt x="297074" y="328543"/>
                  </a:lnTo>
                  <a:lnTo>
                    <a:pt x="337862" y="348864"/>
                  </a:lnTo>
                  <a:lnTo>
                    <a:pt x="381761" y="357727"/>
                  </a:lnTo>
                  <a:lnTo>
                    <a:pt x="426423" y="354969"/>
                  </a:lnTo>
                  <a:lnTo>
                    <a:pt x="469497" y="340429"/>
                  </a:lnTo>
                  <a:lnTo>
                    <a:pt x="508635" y="313943"/>
                  </a:lnTo>
                  <a:lnTo>
                    <a:pt x="535443" y="283823"/>
                  </a:lnTo>
                  <a:lnTo>
                    <a:pt x="554704" y="248713"/>
                  </a:lnTo>
                  <a:lnTo>
                    <a:pt x="565820" y="210056"/>
                  </a:lnTo>
                  <a:lnTo>
                    <a:pt x="568198" y="169290"/>
                  </a:lnTo>
                  <a:lnTo>
                    <a:pt x="559584" y="123669"/>
                  </a:lnTo>
                  <a:lnTo>
                    <a:pt x="540610" y="83039"/>
                  </a:lnTo>
                  <a:lnTo>
                    <a:pt x="512810" y="48879"/>
                  </a:lnTo>
                  <a:lnTo>
                    <a:pt x="477717" y="22667"/>
                  </a:lnTo>
                  <a:lnTo>
                    <a:pt x="436867" y="5881"/>
                  </a:lnTo>
                  <a:lnTo>
                    <a:pt x="391794" y="0"/>
                  </a:lnTo>
                  <a:close/>
                </a:path>
              </a:pathLst>
            </a:custGeom>
            <a:solidFill>
              <a:srgbClr val="DBDD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5023103" y="2366771"/>
              <a:ext cx="299085" cy="306705"/>
            </a:xfrm>
            <a:custGeom>
              <a:avLst/>
              <a:gdLst/>
              <a:ahLst/>
              <a:cxnLst/>
              <a:rect l="l" t="t" r="r" b="b"/>
              <a:pathLst>
                <a:path w="299085" h="306705">
                  <a:moveTo>
                    <a:pt x="149351" y="0"/>
                  </a:moveTo>
                  <a:lnTo>
                    <a:pt x="102168" y="7808"/>
                  </a:lnTo>
                  <a:lnTo>
                    <a:pt x="61173" y="29553"/>
                  </a:lnTo>
                  <a:lnTo>
                    <a:pt x="28834" y="62709"/>
                  </a:lnTo>
                  <a:lnTo>
                    <a:pt x="7620" y="104753"/>
                  </a:lnTo>
                  <a:lnTo>
                    <a:pt x="0" y="153162"/>
                  </a:lnTo>
                  <a:lnTo>
                    <a:pt x="7619" y="201570"/>
                  </a:lnTo>
                  <a:lnTo>
                    <a:pt x="28834" y="243614"/>
                  </a:lnTo>
                  <a:lnTo>
                    <a:pt x="61173" y="276770"/>
                  </a:lnTo>
                  <a:lnTo>
                    <a:pt x="102168" y="298515"/>
                  </a:lnTo>
                  <a:lnTo>
                    <a:pt x="149351" y="306324"/>
                  </a:lnTo>
                  <a:lnTo>
                    <a:pt x="196535" y="298515"/>
                  </a:lnTo>
                  <a:lnTo>
                    <a:pt x="237530" y="276770"/>
                  </a:lnTo>
                  <a:lnTo>
                    <a:pt x="269869" y="243614"/>
                  </a:lnTo>
                  <a:lnTo>
                    <a:pt x="291084" y="201570"/>
                  </a:lnTo>
                  <a:lnTo>
                    <a:pt x="298704" y="153162"/>
                  </a:lnTo>
                  <a:lnTo>
                    <a:pt x="291084" y="104753"/>
                  </a:lnTo>
                  <a:lnTo>
                    <a:pt x="269869" y="62709"/>
                  </a:lnTo>
                  <a:lnTo>
                    <a:pt x="237530" y="29553"/>
                  </a:lnTo>
                  <a:lnTo>
                    <a:pt x="196535" y="7808"/>
                  </a:lnTo>
                  <a:lnTo>
                    <a:pt x="14935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5023103" y="2366771"/>
              <a:ext cx="299085" cy="306705"/>
            </a:xfrm>
            <a:custGeom>
              <a:avLst/>
              <a:gdLst/>
              <a:ahLst/>
              <a:cxnLst/>
              <a:rect l="l" t="t" r="r" b="b"/>
              <a:pathLst>
                <a:path w="299085" h="306705">
                  <a:moveTo>
                    <a:pt x="298704" y="153162"/>
                  </a:moveTo>
                  <a:lnTo>
                    <a:pt x="291084" y="201570"/>
                  </a:lnTo>
                  <a:lnTo>
                    <a:pt x="269869" y="243614"/>
                  </a:lnTo>
                  <a:lnTo>
                    <a:pt x="237530" y="276770"/>
                  </a:lnTo>
                  <a:lnTo>
                    <a:pt x="196535" y="298515"/>
                  </a:lnTo>
                  <a:lnTo>
                    <a:pt x="149351" y="306324"/>
                  </a:lnTo>
                  <a:lnTo>
                    <a:pt x="102168" y="298515"/>
                  </a:lnTo>
                  <a:lnTo>
                    <a:pt x="61173" y="276770"/>
                  </a:lnTo>
                  <a:lnTo>
                    <a:pt x="28834" y="243614"/>
                  </a:lnTo>
                  <a:lnTo>
                    <a:pt x="7619" y="201570"/>
                  </a:lnTo>
                  <a:lnTo>
                    <a:pt x="0" y="153162"/>
                  </a:lnTo>
                  <a:lnTo>
                    <a:pt x="7620" y="104753"/>
                  </a:lnTo>
                  <a:lnTo>
                    <a:pt x="28834" y="62709"/>
                  </a:lnTo>
                  <a:lnTo>
                    <a:pt x="61173" y="29553"/>
                  </a:lnTo>
                  <a:lnTo>
                    <a:pt x="102168" y="7808"/>
                  </a:lnTo>
                  <a:lnTo>
                    <a:pt x="149351" y="0"/>
                  </a:lnTo>
                  <a:lnTo>
                    <a:pt x="196535" y="7808"/>
                  </a:lnTo>
                  <a:lnTo>
                    <a:pt x="237530" y="29553"/>
                  </a:lnTo>
                  <a:lnTo>
                    <a:pt x="269869" y="62709"/>
                  </a:lnTo>
                  <a:lnTo>
                    <a:pt x="291084" y="104753"/>
                  </a:lnTo>
                  <a:lnTo>
                    <a:pt x="298704" y="153162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7" name="object 47"/>
          <p:cNvSpPr txBox="1"/>
          <p:nvPr/>
        </p:nvSpPr>
        <p:spPr>
          <a:xfrm>
            <a:off x="5116195" y="2395220"/>
            <a:ext cx="111760" cy="2324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50" spc="-50" dirty="0">
                <a:solidFill>
                  <a:srgbClr val="A4A4A4"/>
                </a:solidFill>
                <a:latin typeface="Gill Sans MT"/>
                <a:cs typeface="Gill Sans MT"/>
              </a:rPr>
              <a:t>4</a:t>
            </a:r>
            <a:endParaRPr sz="1350">
              <a:latin typeface="Gill Sans MT"/>
              <a:cs typeface="Gill Sans MT"/>
            </a:endParaRPr>
          </a:p>
        </p:txBody>
      </p:sp>
      <p:sp>
        <p:nvSpPr>
          <p:cNvPr id="54" name="object 5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69047" rIns="0" bIns="0" rtlCol="0">
            <a:spAutoFit/>
          </a:bodyPr>
          <a:lstStyle/>
          <a:p>
            <a:pPr marL="2417445">
              <a:lnSpc>
                <a:spcPct val="100000"/>
              </a:lnSpc>
              <a:spcBef>
                <a:spcPts val="100"/>
              </a:spcBef>
            </a:pPr>
            <a:fld id="{81D60167-4931-47E6-BA6A-407CBD079E47}" type="slidenum">
              <a:rPr spc="-25" dirty="0"/>
              <a:t>132</a:t>
            </a:fld>
            <a:endParaRPr spc="-25" dirty="0"/>
          </a:p>
        </p:txBody>
      </p:sp>
      <p:sp>
        <p:nvSpPr>
          <p:cNvPr id="55" name="object 5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/>
              <a:t>©</a:t>
            </a:r>
            <a:r>
              <a:rPr spc="-15" dirty="0"/>
              <a:t> </a:t>
            </a:r>
            <a:r>
              <a:rPr dirty="0"/>
              <a:t>The</a:t>
            </a:r>
            <a:r>
              <a:rPr spc="-30" dirty="0"/>
              <a:t> </a:t>
            </a:r>
            <a:r>
              <a:rPr dirty="0"/>
              <a:t>KPI</a:t>
            </a:r>
            <a:r>
              <a:rPr spc="-5" dirty="0"/>
              <a:t> </a:t>
            </a:r>
            <a:r>
              <a:rPr dirty="0"/>
              <a:t>Institute</a:t>
            </a:r>
            <a:r>
              <a:rPr spc="-20" dirty="0"/>
              <a:t> 2023</a:t>
            </a:r>
          </a:p>
        </p:txBody>
      </p:sp>
      <p:sp>
        <p:nvSpPr>
          <p:cNvPr id="48" name="object 48"/>
          <p:cNvSpPr txBox="1"/>
          <p:nvPr/>
        </p:nvSpPr>
        <p:spPr>
          <a:xfrm>
            <a:off x="5431916" y="2475992"/>
            <a:ext cx="234251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BEBEBE"/>
                </a:solidFill>
                <a:latin typeface="Tahoma"/>
                <a:cs typeface="Tahoma"/>
              </a:rPr>
              <a:t>KPI</a:t>
            </a:r>
            <a:r>
              <a:rPr sz="1400" spc="10" dirty="0">
                <a:solidFill>
                  <a:srgbClr val="BEBEBE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BEBEBE"/>
                </a:solidFill>
                <a:latin typeface="Tahoma"/>
                <a:cs typeface="Tahoma"/>
              </a:rPr>
              <a:t>SELECTION</a:t>
            </a:r>
            <a:r>
              <a:rPr sz="1400" spc="-5" dirty="0">
                <a:solidFill>
                  <a:srgbClr val="BEBEBE"/>
                </a:solidFill>
                <a:latin typeface="Tahoma"/>
                <a:cs typeface="Tahoma"/>
              </a:rPr>
              <a:t> </a:t>
            </a:r>
            <a:r>
              <a:rPr sz="1400" spc="60" dirty="0">
                <a:solidFill>
                  <a:srgbClr val="BEBEBE"/>
                </a:solidFill>
                <a:latin typeface="Tahoma"/>
                <a:cs typeface="Tahoma"/>
              </a:rPr>
              <a:t>WORKSHOP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5379465" y="1225041"/>
            <a:ext cx="278193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10" dirty="0">
                <a:solidFill>
                  <a:srgbClr val="BEBEBE"/>
                </a:solidFill>
                <a:latin typeface="Tahoma"/>
                <a:cs typeface="Tahoma"/>
              </a:rPr>
              <a:t>RELEVANT</a:t>
            </a:r>
            <a:r>
              <a:rPr sz="1400" spc="50" dirty="0">
                <a:solidFill>
                  <a:srgbClr val="BEBEBE"/>
                </a:solidFill>
                <a:latin typeface="Tahoma"/>
                <a:cs typeface="Tahoma"/>
              </a:rPr>
              <a:t> </a:t>
            </a:r>
            <a:r>
              <a:rPr sz="1400" spc="10" dirty="0">
                <a:solidFill>
                  <a:srgbClr val="BEBEBE"/>
                </a:solidFill>
                <a:latin typeface="Tahoma"/>
                <a:cs typeface="Tahoma"/>
              </a:rPr>
              <a:t>QUESTIONS</a:t>
            </a:r>
            <a:r>
              <a:rPr sz="1400" spc="55" dirty="0">
                <a:solidFill>
                  <a:srgbClr val="BEBEBE"/>
                </a:solidFill>
                <a:latin typeface="Tahoma"/>
                <a:cs typeface="Tahoma"/>
              </a:rPr>
              <a:t> FRAMING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5993384" y="1597913"/>
            <a:ext cx="195961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55" dirty="0">
                <a:solidFill>
                  <a:srgbClr val="BEBEBE"/>
                </a:solidFill>
                <a:latin typeface="Tahoma"/>
                <a:cs typeface="Tahoma"/>
              </a:rPr>
              <a:t>VALUE</a:t>
            </a:r>
            <a:r>
              <a:rPr sz="1400" spc="-175" dirty="0">
                <a:solidFill>
                  <a:srgbClr val="BEBEBE"/>
                </a:solidFill>
                <a:latin typeface="Tahoma"/>
                <a:cs typeface="Tahoma"/>
              </a:rPr>
              <a:t> </a:t>
            </a:r>
            <a:r>
              <a:rPr sz="1400" spc="80" dirty="0">
                <a:solidFill>
                  <a:srgbClr val="BEBEBE"/>
                </a:solidFill>
                <a:latin typeface="Tahoma"/>
                <a:cs typeface="Tahoma"/>
              </a:rPr>
              <a:t>FLOW</a:t>
            </a:r>
            <a:r>
              <a:rPr sz="1400" spc="-160" dirty="0">
                <a:solidFill>
                  <a:srgbClr val="BEBEBE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BEBEBE"/>
                </a:solidFill>
                <a:latin typeface="Tahoma"/>
                <a:cs typeface="Tahoma"/>
              </a:rPr>
              <a:t>ANALYSIS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6004052" y="2086101"/>
            <a:ext cx="135763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5F5F5F"/>
                </a:solidFill>
                <a:latin typeface="Tahoma"/>
                <a:cs typeface="Tahoma"/>
              </a:rPr>
              <a:t>KPI</a:t>
            </a:r>
            <a:r>
              <a:rPr sz="1400" spc="-13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55" dirty="0">
                <a:solidFill>
                  <a:srgbClr val="5F5F5F"/>
                </a:solidFill>
                <a:latin typeface="Tahoma"/>
                <a:cs typeface="Tahoma"/>
              </a:rPr>
              <a:t>BALANCING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3499865" y="3555238"/>
            <a:ext cx="5045075" cy="9264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60" dirty="0">
                <a:solidFill>
                  <a:srgbClr val="087150"/>
                </a:solidFill>
                <a:latin typeface="Tahoma"/>
                <a:cs typeface="Tahoma"/>
              </a:rPr>
              <a:t>WHAT</a:t>
            </a:r>
            <a:endParaRPr sz="1600">
              <a:latin typeface="Tahoma"/>
              <a:cs typeface="Tahoma"/>
            </a:endParaRPr>
          </a:p>
          <a:p>
            <a:pPr marL="20320" marR="5080">
              <a:lnSpc>
                <a:spcPts val="1900"/>
              </a:lnSpc>
              <a:spcBef>
                <a:spcPts val="1440"/>
              </a:spcBef>
            </a:pP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Quality</a:t>
            </a:r>
            <a:r>
              <a:rPr sz="1600" spc="-14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30" dirty="0">
                <a:solidFill>
                  <a:srgbClr val="5F5F5F"/>
                </a:solidFill>
                <a:latin typeface="Tahoma"/>
                <a:cs typeface="Tahoma"/>
              </a:rPr>
              <a:t>assurance</a:t>
            </a:r>
            <a:r>
              <a:rPr sz="1600" spc="-14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5" dirty="0">
                <a:solidFill>
                  <a:srgbClr val="5F5F5F"/>
                </a:solidFill>
                <a:latin typeface="Tahoma"/>
                <a:cs typeface="Tahoma"/>
              </a:rPr>
              <a:t>technique</a:t>
            </a:r>
            <a:r>
              <a:rPr sz="1600" spc="-16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5" dirty="0">
                <a:solidFill>
                  <a:srgbClr val="5F5F5F"/>
                </a:solidFill>
                <a:latin typeface="Tahoma"/>
                <a:cs typeface="Tahoma"/>
              </a:rPr>
              <a:t>consisting</a:t>
            </a:r>
            <a:r>
              <a:rPr sz="1600" spc="-12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in</a:t>
            </a:r>
            <a:r>
              <a:rPr sz="1600" spc="-13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30" dirty="0">
                <a:solidFill>
                  <a:srgbClr val="5F5F5F"/>
                </a:solidFill>
                <a:latin typeface="Tahoma"/>
                <a:cs typeface="Tahoma"/>
              </a:rPr>
              <a:t>selecting</a:t>
            </a:r>
            <a:r>
              <a:rPr sz="1600" spc="-14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30" dirty="0">
                <a:solidFill>
                  <a:srgbClr val="5F5F5F"/>
                </a:solidFill>
                <a:latin typeface="Tahoma"/>
                <a:cs typeface="Tahoma"/>
              </a:rPr>
              <a:t>at</a:t>
            </a:r>
            <a:r>
              <a:rPr sz="1600" spc="-12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least </a:t>
            </a: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2</a:t>
            </a:r>
            <a:r>
              <a:rPr sz="1600" spc="-16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KPIs</a:t>
            </a:r>
            <a:r>
              <a:rPr sz="1600" spc="-16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for</a:t>
            </a:r>
            <a:r>
              <a:rPr sz="1600" spc="-17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0" dirty="0">
                <a:solidFill>
                  <a:srgbClr val="5F5F5F"/>
                </a:solidFill>
                <a:latin typeface="Tahoma"/>
                <a:cs typeface="Tahoma"/>
              </a:rPr>
              <a:t>the</a:t>
            </a:r>
            <a:r>
              <a:rPr sz="1600" spc="-14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65" dirty="0">
                <a:solidFill>
                  <a:srgbClr val="5F5F5F"/>
                </a:solidFill>
                <a:latin typeface="Tahoma"/>
                <a:cs typeface="Tahoma"/>
              </a:rPr>
              <a:t>same</a:t>
            </a:r>
            <a:r>
              <a:rPr sz="1600" spc="-16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objective.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3267202" y="4729734"/>
            <a:ext cx="5222240" cy="906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8895">
              <a:lnSpc>
                <a:spcPct val="100000"/>
              </a:lnSpc>
              <a:spcBef>
                <a:spcPts val="95"/>
              </a:spcBef>
            </a:pPr>
            <a:r>
              <a:rPr sz="1600" spc="75" dirty="0">
                <a:solidFill>
                  <a:srgbClr val="087150"/>
                </a:solidFill>
                <a:latin typeface="Tahoma"/>
                <a:cs typeface="Tahoma"/>
              </a:rPr>
              <a:t>WHY</a:t>
            </a:r>
            <a:endParaRPr sz="1600">
              <a:latin typeface="Tahoma"/>
              <a:cs typeface="Tahoma"/>
            </a:endParaRPr>
          </a:p>
          <a:p>
            <a:pPr marL="227329" indent="-214629">
              <a:lnSpc>
                <a:spcPct val="100000"/>
              </a:lnSpc>
              <a:spcBef>
                <a:spcPts val="1180"/>
              </a:spcBef>
              <a:buClr>
                <a:srgbClr val="087150"/>
              </a:buClr>
              <a:buSzPct val="81250"/>
              <a:buFont typeface="Segoe UI Symbol"/>
              <a:buChar char="⮚"/>
              <a:tabLst>
                <a:tab pos="227329" algn="l"/>
              </a:tabLst>
            </a:pP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To</a:t>
            </a:r>
            <a:r>
              <a:rPr sz="1600" spc="-17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30" dirty="0">
                <a:solidFill>
                  <a:srgbClr val="5F5F5F"/>
                </a:solidFill>
                <a:latin typeface="Tahoma"/>
                <a:cs typeface="Tahoma"/>
              </a:rPr>
              <a:t>avoid</a:t>
            </a:r>
            <a:r>
              <a:rPr sz="1600" spc="-19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30" dirty="0">
                <a:solidFill>
                  <a:srgbClr val="5F5F5F"/>
                </a:solidFill>
                <a:latin typeface="Tahoma"/>
                <a:cs typeface="Tahoma"/>
              </a:rPr>
              <a:t>focusing</a:t>
            </a:r>
            <a:r>
              <a:rPr sz="1600" spc="-18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35" dirty="0">
                <a:solidFill>
                  <a:srgbClr val="5F5F5F"/>
                </a:solidFill>
                <a:latin typeface="Tahoma"/>
                <a:cs typeface="Tahoma"/>
              </a:rPr>
              <a:t>on</a:t>
            </a:r>
            <a:r>
              <a:rPr sz="1600" spc="-17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certain</a:t>
            </a:r>
            <a:r>
              <a:rPr sz="1600" spc="-17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KPIs</a:t>
            </a:r>
            <a:r>
              <a:rPr sz="1600" spc="-17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5" dirty="0">
                <a:solidFill>
                  <a:srgbClr val="5F5F5F"/>
                </a:solidFill>
                <a:latin typeface="Tahoma"/>
                <a:cs typeface="Tahoma"/>
              </a:rPr>
              <a:t>at</a:t>
            </a:r>
            <a:r>
              <a:rPr sz="1600" spc="-18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the</a:t>
            </a:r>
            <a:r>
              <a:rPr sz="1600" spc="-16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40" dirty="0">
                <a:solidFill>
                  <a:srgbClr val="5F5F5F"/>
                </a:solidFill>
                <a:latin typeface="Tahoma"/>
                <a:cs typeface="Tahoma"/>
              </a:rPr>
              <a:t>expense</a:t>
            </a:r>
            <a:r>
              <a:rPr sz="1600" spc="-18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of</a:t>
            </a:r>
            <a:r>
              <a:rPr sz="1600" spc="-17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others.</a:t>
            </a:r>
            <a:endParaRPr sz="1600">
              <a:latin typeface="Tahoma"/>
              <a:cs typeface="Tahoma"/>
            </a:endParaRPr>
          </a:p>
          <a:p>
            <a:pPr marL="226695" indent="-213995">
              <a:lnSpc>
                <a:spcPct val="100000"/>
              </a:lnSpc>
              <a:buClr>
                <a:srgbClr val="087150"/>
              </a:buClr>
              <a:buSzPct val="81250"/>
              <a:buFont typeface="Segoe UI Symbol"/>
              <a:buChar char="⮚"/>
              <a:tabLst>
                <a:tab pos="226695" algn="l"/>
              </a:tabLst>
            </a:pP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To</a:t>
            </a:r>
            <a:r>
              <a:rPr sz="1600" spc="-19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provide</a:t>
            </a:r>
            <a:r>
              <a:rPr sz="1600" spc="-21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75" dirty="0">
                <a:solidFill>
                  <a:srgbClr val="5F5F5F"/>
                </a:solidFill>
                <a:latin typeface="Tahoma"/>
                <a:cs typeface="Tahoma"/>
              </a:rPr>
              <a:t>a</a:t>
            </a:r>
            <a:r>
              <a:rPr sz="1600" spc="-19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wider</a:t>
            </a:r>
            <a:r>
              <a:rPr sz="1600" spc="-20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0" dirty="0">
                <a:solidFill>
                  <a:srgbClr val="5F5F5F"/>
                </a:solidFill>
                <a:latin typeface="Tahoma"/>
                <a:cs typeface="Tahoma"/>
              </a:rPr>
              <a:t>perspective</a:t>
            </a:r>
            <a:r>
              <a:rPr sz="1600" spc="-21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35" dirty="0">
                <a:solidFill>
                  <a:srgbClr val="5F5F5F"/>
                </a:solidFill>
                <a:latin typeface="Tahoma"/>
                <a:cs typeface="Tahoma"/>
              </a:rPr>
              <a:t>upon</a:t>
            </a:r>
            <a:r>
              <a:rPr sz="1600" spc="-20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actual</a:t>
            </a:r>
            <a:r>
              <a:rPr sz="1600" spc="11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performance.</a:t>
            </a:r>
            <a:endParaRPr sz="16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7210" y="526541"/>
            <a:ext cx="15690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95" dirty="0">
                <a:solidFill>
                  <a:srgbClr val="087150"/>
                </a:solidFill>
              </a:rPr>
              <a:t>EXERCISE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41172" y="932434"/>
            <a:ext cx="7568565" cy="541020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12700" marR="5080">
              <a:lnSpc>
                <a:spcPts val="1900"/>
              </a:lnSpc>
              <a:spcBef>
                <a:spcPts val="380"/>
              </a:spcBef>
            </a:pPr>
            <a:r>
              <a:rPr sz="1800" dirty="0">
                <a:solidFill>
                  <a:srgbClr val="5F5F5F"/>
                </a:solidFill>
                <a:latin typeface="Tahoma"/>
                <a:cs typeface="Tahoma"/>
              </a:rPr>
              <a:t>KPI</a:t>
            </a:r>
            <a:r>
              <a:rPr sz="1800" spc="-17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65" dirty="0">
                <a:solidFill>
                  <a:srgbClr val="5F5F5F"/>
                </a:solidFill>
                <a:latin typeface="Tahoma"/>
                <a:cs typeface="Tahoma"/>
              </a:rPr>
              <a:t>balancing:</a:t>
            </a:r>
            <a:r>
              <a:rPr sz="1800" spc="-14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5F5F5F"/>
                </a:solidFill>
                <a:latin typeface="Tahoma"/>
                <a:cs typeface="Tahoma"/>
              </a:rPr>
              <a:t>Write</a:t>
            </a:r>
            <a:r>
              <a:rPr sz="1800" spc="-17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20" dirty="0">
                <a:solidFill>
                  <a:srgbClr val="5F5F5F"/>
                </a:solidFill>
                <a:latin typeface="Tahoma"/>
                <a:cs typeface="Tahoma"/>
              </a:rPr>
              <a:t>the</a:t>
            </a:r>
            <a:r>
              <a:rPr sz="1800" spc="-14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5F5F5F"/>
                </a:solidFill>
                <a:latin typeface="Tahoma"/>
                <a:cs typeface="Tahoma"/>
              </a:rPr>
              <a:t>correct</a:t>
            </a:r>
            <a:r>
              <a:rPr sz="1800" spc="-14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5F5F5F"/>
                </a:solidFill>
                <a:latin typeface="Tahoma"/>
                <a:cs typeface="Tahoma"/>
              </a:rPr>
              <a:t>KPI</a:t>
            </a:r>
            <a:r>
              <a:rPr sz="1800" spc="-17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35" dirty="0">
                <a:solidFill>
                  <a:srgbClr val="5F5F5F"/>
                </a:solidFill>
                <a:latin typeface="Tahoma"/>
                <a:cs typeface="Tahoma"/>
              </a:rPr>
              <a:t>number</a:t>
            </a:r>
            <a:r>
              <a:rPr sz="1800" spc="-12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10" dirty="0">
                <a:solidFill>
                  <a:srgbClr val="5F5F5F"/>
                </a:solidFill>
                <a:latin typeface="Tahoma"/>
                <a:cs typeface="Tahoma"/>
              </a:rPr>
              <a:t>under</a:t>
            </a:r>
            <a:r>
              <a:rPr sz="1800" spc="-14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45" dirty="0">
                <a:solidFill>
                  <a:srgbClr val="5F5F5F"/>
                </a:solidFill>
                <a:latin typeface="Tahoma"/>
                <a:cs typeface="Tahoma"/>
              </a:rPr>
              <a:t>each</a:t>
            </a:r>
            <a:r>
              <a:rPr sz="1800" spc="-14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45" dirty="0">
                <a:solidFill>
                  <a:srgbClr val="5F5F5F"/>
                </a:solidFill>
                <a:latin typeface="Tahoma"/>
                <a:cs typeface="Tahoma"/>
              </a:rPr>
              <a:t>objective,</a:t>
            </a:r>
            <a:r>
              <a:rPr sz="1800" spc="-13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5F5F5F"/>
                </a:solidFill>
                <a:latin typeface="Tahoma"/>
                <a:cs typeface="Tahoma"/>
              </a:rPr>
              <a:t>to</a:t>
            </a:r>
            <a:r>
              <a:rPr sz="1800" spc="-16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25" dirty="0">
                <a:solidFill>
                  <a:srgbClr val="5F5F5F"/>
                </a:solidFill>
                <a:latin typeface="Tahoma"/>
                <a:cs typeface="Tahoma"/>
              </a:rPr>
              <a:t>ensure</a:t>
            </a:r>
            <a:r>
              <a:rPr sz="1800" spc="-13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50" dirty="0">
                <a:solidFill>
                  <a:srgbClr val="5F5F5F"/>
                </a:solidFill>
                <a:latin typeface="Tahoma"/>
                <a:cs typeface="Tahoma"/>
              </a:rPr>
              <a:t>a </a:t>
            </a:r>
            <a:r>
              <a:rPr sz="1800" spc="-45" dirty="0">
                <a:solidFill>
                  <a:srgbClr val="5F5F5F"/>
                </a:solidFill>
                <a:latin typeface="Tahoma"/>
                <a:cs typeface="Tahoma"/>
              </a:rPr>
              <a:t>balanced</a:t>
            </a:r>
            <a:r>
              <a:rPr sz="1800" spc="-16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35" dirty="0">
                <a:solidFill>
                  <a:srgbClr val="5F5F5F"/>
                </a:solidFill>
                <a:latin typeface="Tahoma"/>
                <a:cs typeface="Tahoma"/>
              </a:rPr>
              <a:t>approach</a:t>
            </a:r>
            <a:r>
              <a:rPr sz="1800" spc="-16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5F5F5F"/>
                </a:solidFill>
                <a:latin typeface="Tahoma"/>
                <a:cs typeface="Tahoma"/>
              </a:rPr>
              <a:t>to</a:t>
            </a:r>
            <a:r>
              <a:rPr sz="1800" spc="-17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20" dirty="0">
                <a:solidFill>
                  <a:srgbClr val="5F5F5F"/>
                </a:solidFill>
                <a:latin typeface="Tahoma"/>
                <a:cs typeface="Tahoma"/>
              </a:rPr>
              <a:t>the</a:t>
            </a:r>
            <a:r>
              <a:rPr sz="1800" spc="-18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40" dirty="0">
                <a:solidFill>
                  <a:srgbClr val="5F5F5F"/>
                </a:solidFill>
                <a:latin typeface="Tahoma"/>
                <a:cs typeface="Tahoma"/>
              </a:rPr>
              <a:t>measurement</a:t>
            </a:r>
            <a:r>
              <a:rPr sz="1800" spc="-14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5F5F5F"/>
                </a:solidFill>
                <a:latin typeface="Tahoma"/>
                <a:cs typeface="Tahoma"/>
              </a:rPr>
              <a:t>of</a:t>
            </a:r>
            <a:r>
              <a:rPr sz="1800" spc="-18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10" dirty="0">
                <a:solidFill>
                  <a:srgbClr val="5F5F5F"/>
                </a:solidFill>
                <a:latin typeface="Tahoma"/>
                <a:cs typeface="Tahoma"/>
              </a:rPr>
              <a:t>progress.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12673" y="4862100"/>
            <a:ext cx="103505" cy="2139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64"/>
              </a:lnSpc>
            </a:pPr>
            <a:r>
              <a:rPr sz="1400" spc="-50" dirty="0">
                <a:solidFill>
                  <a:srgbClr val="F3F3F3"/>
                </a:solidFill>
                <a:latin typeface="Tahoma"/>
                <a:cs typeface="Tahoma"/>
              </a:rPr>
              <a:t>6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27926" y="4362412"/>
            <a:ext cx="1172845" cy="880110"/>
          </a:xfrm>
          <a:custGeom>
            <a:avLst/>
            <a:gdLst/>
            <a:ahLst/>
            <a:cxnLst/>
            <a:rect l="l" t="t" r="r" b="b"/>
            <a:pathLst>
              <a:path w="1172845" h="880110">
                <a:moveTo>
                  <a:pt x="1172425" y="0"/>
                </a:moveTo>
                <a:lnTo>
                  <a:pt x="0" y="0"/>
                </a:lnTo>
                <a:lnTo>
                  <a:pt x="0" y="879767"/>
                </a:lnTo>
                <a:lnTo>
                  <a:pt x="1172425" y="879767"/>
                </a:lnTo>
                <a:lnTo>
                  <a:pt x="117242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327926" y="1781035"/>
          <a:ext cx="7980680" cy="414464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677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67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20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438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1307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21615">
                <a:tc>
                  <a:txBody>
                    <a:bodyPr/>
                    <a:lstStyle/>
                    <a:p>
                      <a:pPr marL="8255">
                        <a:lnSpc>
                          <a:spcPts val="1600"/>
                        </a:lnSpc>
                        <a:spcBef>
                          <a:spcPts val="50"/>
                        </a:spcBef>
                      </a:pPr>
                      <a:r>
                        <a:rPr sz="1400" spc="-2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FAs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6350" marB="0">
                    <a:lnR w="9525">
                      <a:solidFill>
                        <a:srgbClr val="9F9F9F"/>
                      </a:solidFill>
                      <a:prstDash val="solid"/>
                    </a:lnR>
                    <a:solidFill>
                      <a:srgbClr val="087150"/>
                    </a:solidFill>
                  </a:tcPr>
                </a:tc>
                <a:tc>
                  <a:txBody>
                    <a:bodyPr/>
                    <a:lstStyle/>
                    <a:p>
                      <a:pPr marL="8890">
                        <a:lnSpc>
                          <a:spcPts val="1600"/>
                        </a:lnSpc>
                        <a:spcBef>
                          <a:spcPts val="50"/>
                        </a:spcBef>
                      </a:pPr>
                      <a:r>
                        <a:rPr sz="1400" spc="-1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Objectives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6350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B w="9525">
                      <a:solidFill>
                        <a:srgbClr val="9F9F9F"/>
                      </a:solidFill>
                      <a:prstDash val="solid"/>
                    </a:lnB>
                    <a:solidFill>
                      <a:srgbClr val="087150"/>
                    </a:solidFill>
                  </a:tcPr>
                </a:tc>
                <a:tc rowSpan="11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ts val="1600"/>
                        </a:lnSpc>
                        <a:spcBef>
                          <a:spcPts val="50"/>
                        </a:spcBef>
                      </a:pPr>
                      <a:r>
                        <a:rPr sz="1400" spc="-2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No.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6350" marB="0">
                    <a:lnL w="9525">
                      <a:solidFill>
                        <a:srgbClr val="9F9F9F"/>
                      </a:solidFill>
                      <a:prstDash val="solid"/>
                    </a:lnL>
                    <a:solidFill>
                      <a:srgbClr val="087150"/>
                    </a:solidFill>
                  </a:tcPr>
                </a:tc>
                <a:tc>
                  <a:txBody>
                    <a:bodyPr/>
                    <a:lstStyle/>
                    <a:p>
                      <a:pPr marL="9525" marR="3175">
                        <a:lnSpc>
                          <a:spcPts val="1600"/>
                        </a:lnSpc>
                        <a:spcBef>
                          <a:spcPts val="50"/>
                        </a:spcBef>
                      </a:pPr>
                      <a:r>
                        <a:rPr sz="1400" spc="-2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KPIs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6350" marB="0">
                    <a:solidFill>
                      <a:srgbClr val="0871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161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9F9F9F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8890">
                        <a:lnSpc>
                          <a:spcPts val="1595"/>
                        </a:lnSpc>
                        <a:spcBef>
                          <a:spcPts val="50"/>
                        </a:spcBef>
                      </a:pPr>
                      <a:r>
                        <a:rPr sz="1400" spc="-5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A.</a:t>
                      </a:r>
                      <a:r>
                        <a:rPr sz="1400" spc="-15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Ensure</a:t>
                      </a:r>
                      <a:r>
                        <a:rPr sz="1400" spc="-14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5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R&amp;D</a:t>
                      </a:r>
                      <a:r>
                        <a:rPr sz="1400" spc="-17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efficiency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6350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  <a:solidFill>
                      <a:srgbClr val="46B592">
                        <a:alpha val="25097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95"/>
                        </a:lnSpc>
                        <a:spcBef>
                          <a:spcPts val="50"/>
                        </a:spcBef>
                      </a:pPr>
                      <a:r>
                        <a:rPr sz="1400" spc="-5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1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6350" marB="0">
                    <a:lnL w="9525">
                      <a:solidFill>
                        <a:srgbClr val="9F9F9F"/>
                      </a:solidFill>
                      <a:prstDash val="solid"/>
                    </a:lnL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marR="3175">
                        <a:lnSpc>
                          <a:spcPts val="1595"/>
                        </a:lnSpc>
                        <a:spcBef>
                          <a:spcPts val="50"/>
                        </a:spcBef>
                      </a:pPr>
                      <a:r>
                        <a:rPr sz="140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$</a:t>
                      </a:r>
                      <a:r>
                        <a:rPr sz="1400" spc="-14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5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R&amp;D</a:t>
                      </a:r>
                      <a:r>
                        <a:rPr sz="1400" spc="-16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costs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6350" marB="0"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1615">
                <a:tc>
                  <a:txBody>
                    <a:bodyPr/>
                    <a:lstStyle/>
                    <a:p>
                      <a:pPr marL="8255">
                        <a:lnSpc>
                          <a:spcPts val="1595"/>
                        </a:lnSpc>
                        <a:spcBef>
                          <a:spcPts val="50"/>
                        </a:spcBef>
                      </a:pPr>
                      <a:r>
                        <a:rPr sz="1400" spc="-2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R&amp;D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6350" marB="0">
                    <a:lnR w="9525">
                      <a:solidFill>
                        <a:srgbClr val="9F9F9F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95"/>
                        </a:lnSpc>
                        <a:spcBef>
                          <a:spcPts val="50"/>
                        </a:spcBef>
                      </a:pPr>
                      <a:r>
                        <a:rPr sz="1400" spc="-5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2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6350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marR="3175">
                        <a:lnSpc>
                          <a:spcPts val="1595"/>
                        </a:lnSpc>
                        <a:spcBef>
                          <a:spcPts val="50"/>
                        </a:spcBef>
                      </a:pPr>
                      <a:r>
                        <a:rPr sz="1400" spc="-29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%</a:t>
                      </a:r>
                      <a:r>
                        <a:rPr sz="1400" spc="-15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-6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IT</a:t>
                      </a:r>
                      <a:r>
                        <a:rPr sz="1400" spc="-16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software</a:t>
                      </a:r>
                      <a:r>
                        <a:rPr sz="1400" spc="-15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-2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updated</a:t>
                      </a:r>
                      <a:r>
                        <a:rPr sz="1400" spc="-17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within</a:t>
                      </a:r>
                      <a:r>
                        <a:rPr sz="1400" spc="-12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-2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SLA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6350" marB="0">
                    <a:lnL w="9525">
                      <a:solidFill>
                        <a:srgbClr val="9F9F9F"/>
                      </a:solidFill>
                      <a:prstDash val="solid"/>
                    </a:lnL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497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9F9F9F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90"/>
                        </a:spcBef>
                      </a:pPr>
                      <a:r>
                        <a:rPr sz="1400" spc="-5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3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113030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marR="3175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400" spc="-29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%</a:t>
                      </a:r>
                      <a:r>
                        <a:rPr sz="1400" spc="-13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Core</a:t>
                      </a:r>
                      <a:r>
                        <a:rPr sz="1400" spc="-12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-3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areas</a:t>
                      </a:r>
                      <a:r>
                        <a:rPr sz="1400" spc="-15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of</a:t>
                      </a:r>
                      <a:r>
                        <a:rPr sz="1400" spc="-12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expertise</a:t>
                      </a:r>
                      <a:r>
                        <a:rPr sz="1400" spc="-16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covered</a:t>
                      </a:r>
                      <a:r>
                        <a:rPr sz="1400" spc="-13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-2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at</a:t>
                      </a:r>
                      <a:endParaRPr sz="1400">
                        <a:latin typeface="Tahoma"/>
                        <a:cs typeface="Tahoma"/>
                      </a:endParaRPr>
                    </a:p>
                    <a:p>
                      <a:pPr marL="9525" marR="3175">
                        <a:lnSpc>
                          <a:spcPts val="1595"/>
                        </a:lnSpc>
                      </a:pPr>
                      <a:r>
                        <a:rPr sz="14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desired</a:t>
                      </a:r>
                      <a:r>
                        <a:rPr sz="1400" spc="-16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level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6350" marB="0">
                    <a:lnL w="9525">
                      <a:solidFill>
                        <a:srgbClr val="9F9F9F"/>
                      </a:solidFill>
                      <a:prstDash val="solid"/>
                    </a:lnL>
                    <a:lnT w="9525">
                      <a:solidFill>
                        <a:srgbClr val="9F9F9F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161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9F9F9F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8890">
                        <a:lnSpc>
                          <a:spcPts val="1595"/>
                        </a:lnSpc>
                        <a:spcBef>
                          <a:spcPts val="55"/>
                        </a:spcBef>
                      </a:pPr>
                      <a:r>
                        <a:rPr sz="1400" spc="-4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B.</a:t>
                      </a:r>
                      <a:r>
                        <a:rPr sz="1400" spc="-114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-4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Improve</a:t>
                      </a:r>
                      <a:r>
                        <a:rPr sz="1400" spc="-13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-2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investments</a:t>
                      </a:r>
                      <a:r>
                        <a:rPr sz="1400" spc="-12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activity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6985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  <a:solidFill>
                      <a:srgbClr val="46B592">
                        <a:alpha val="19999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95"/>
                        </a:lnSpc>
                        <a:spcBef>
                          <a:spcPts val="55"/>
                        </a:spcBef>
                      </a:pPr>
                      <a:r>
                        <a:rPr sz="1400" spc="-5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4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6985" marB="0">
                    <a:lnL w="9525">
                      <a:solidFill>
                        <a:srgbClr val="9F9F9F"/>
                      </a:solidFill>
                      <a:prstDash val="solid"/>
                    </a:lnL>
                    <a:lnT w="9525">
                      <a:solidFill>
                        <a:srgbClr val="9F9F9F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595"/>
                        </a:lnSpc>
                        <a:spcBef>
                          <a:spcPts val="55"/>
                        </a:spcBef>
                        <a:tabLst>
                          <a:tab pos="3007995" algn="l"/>
                        </a:tabLst>
                      </a:pPr>
                      <a:r>
                        <a:rPr sz="1400" u="sng" spc="-370" dirty="0">
                          <a:solidFill>
                            <a:srgbClr val="5F5F5F"/>
                          </a:solidFill>
                          <a:uFill>
                            <a:solidFill>
                              <a:srgbClr val="9F9F9F"/>
                            </a:solidFill>
                          </a:u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u="sng" spc="-210" dirty="0">
                          <a:solidFill>
                            <a:srgbClr val="5F5F5F"/>
                          </a:solidFill>
                          <a:uFill>
                            <a:solidFill>
                              <a:srgbClr val="9F9F9F"/>
                            </a:solidFill>
                          </a:uFill>
                          <a:latin typeface="Tahoma"/>
                          <a:cs typeface="Tahoma"/>
                        </a:rPr>
                        <a:t>#</a:t>
                      </a:r>
                      <a:r>
                        <a:rPr sz="1400" u="sng" spc="-150" dirty="0">
                          <a:solidFill>
                            <a:srgbClr val="5F5F5F"/>
                          </a:solidFill>
                          <a:uFill>
                            <a:solidFill>
                              <a:srgbClr val="9F9F9F"/>
                            </a:solidFill>
                          </a:u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u="sng" dirty="0">
                          <a:solidFill>
                            <a:srgbClr val="5F5F5F"/>
                          </a:solidFill>
                          <a:uFill>
                            <a:solidFill>
                              <a:srgbClr val="9F9F9F"/>
                            </a:solidFill>
                          </a:uFill>
                          <a:latin typeface="Tahoma"/>
                          <a:cs typeface="Tahoma"/>
                        </a:rPr>
                        <a:t>Complaints</a:t>
                      </a:r>
                      <a:r>
                        <a:rPr sz="1400" u="sng" spc="-170" dirty="0">
                          <a:solidFill>
                            <a:srgbClr val="5F5F5F"/>
                          </a:solidFill>
                          <a:uFill>
                            <a:solidFill>
                              <a:srgbClr val="9F9F9F"/>
                            </a:solidFill>
                          </a:u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u="sng" spc="-10" dirty="0">
                          <a:solidFill>
                            <a:srgbClr val="5F5F5F"/>
                          </a:solidFill>
                          <a:uFill>
                            <a:solidFill>
                              <a:srgbClr val="9F9F9F"/>
                            </a:solidFill>
                          </a:uFill>
                          <a:latin typeface="Tahoma"/>
                          <a:cs typeface="Tahoma"/>
                        </a:rPr>
                        <a:t>logged</a:t>
                      </a:r>
                      <a:r>
                        <a:rPr sz="1400" u="sng" dirty="0">
                          <a:solidFill>
                            <a:srgbClr val="5F5F5F"/>
                          </a:solidFill>
                          <a:uFill>
                            <a:solidFill>
                              <a:srgbClr val="9F9F9F"/>
                            </a:solidFill>
                          </a:uFill>
                          <a:latin typeface="Tahoma"/>
                          <a:cs typeface="Tahoma"/>
                        </a:rPr>
                        <a:t>	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6985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1615">
                <a:tc>
                  <a:txBody>
                    <a:bodyPr/>
                    <a:lstStyle/>
                    <a:p>
                      <a:pPr marL="8255">
                        <a:lnSpc>
                          <a:spcPts val="1595"/>
                        </a:lnSpc>
                        <a:spcBef>
                          <a:spcPts val="50"/>
                        </a:spcBef>
                      </a:pPr>
                      <a:r>
                        <a:rPr sz="14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Investments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6350" marB="0">
                    <a:lnR w="9525">
                      <a:solidFill>
                        <a:srgbClr val="9F9F9F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95"/>
                        </a:lnSpc>
                        <a:spcBef>
                          <a:spcPts val="50"/>
                        </a:spcBef>
                      </a:pPr>
                      <a:r>
                        <a:rPr sz="1400" spc="-5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5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6350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595"/>
                        </a:lnSpc>
                        <a:spcBef>
                          <a:spcPts val="50"/>
                        </a:spcBef>
                        <a:tabLst>
                          <a:tab pos="3007995" algn="l"/>
                        </a:tabLst>
                      </a:pPr>
                      <a:r>
                        <a:rPr sz="1400" u="sng" spc="-365" dirty="0">
                          <a:solidFill>
                            <a:srgbClr val="5F5F5F"/>
                          </a:solidFill>
                          <a:uFill>
                            <a:solidFill>
                              <a:srgbClr val="9F9F9F"/>
                            </a:solidFill>
                          </a:u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u="sng" spc="-210" dirty="0">
                          <a:solidFill>
                            <a:srgbClr val="5F5F5F"/>
                          </a:solidFill>
                          <a:uFill>
                            <a:solidFill>
                              <a:srgbClr val="9F9F9F"/>
                            </a:solidFill>
                          </a:uFill>
                          <a:latin typeface="Tahoma"/>
                          <a:cs typeface="Tahoma"/>
                        </a:rPr>
                        <a:t>#</a:t>
                      </a:r>
                      <a:r>
                        <a:rPr sz="1400" u="sng" spc="-125" dirty="0">
                          <a:solidFill>
                            <a:srgbClr val="5F5F5F"/>
                          </a:solidFill>
                          <a:uFill>
                            <a:solidFill>
                              <a:srgbClr val="9F9F9F"/>
                            </a:solidFill>
                          </a:u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u="sng" dirty="0">
                          <a:solidFill>
                            <a:srgbClr val="5F5F5F"/>
                          </a:solidFill>
                          <a:uFill>
                            <a:solidFill>
                              <a:srgbClr val="9F9F9F"/>
                            </a:solidFill>
                          </a:uFill>
                          <a:latin typeface="Tahoma"/>
                          <a:cs typeface="Tahoma"/>
                        </a:rPr>
                        <a:t>New</a:t>
                      </a:r>
                      <a:r>
                        <a:rPr sz="1400" u="sng" spc="-125" dirty="0">
                          <a:solidFill>
                            <a:srgbClr val="5F5F5F"/>
                          </a:solidFill>
                          <a:uFill>
                            <a:solidFill>
                              <a:srgbClr val="9F9F9F"/>
                            </a:solidFill>
                          </a:u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u="sng" spc="-10" dirty="0">
                          <a:solidFill>
                            <a:srgbClr val="5F5F5F"/>
                          </a:solidFill>
                          <a:uFill>
                            <a:solidFill>
                              <a:srgbClr val="9F9F9F"/>
                            </a:solidFill>
                          </a:uFill>
                          <a:latin typeface="Tahoma"/>
                          <a:cs typeface="Tahoma"/>
                        </a:rPr>
                        <a:t>products</a:t>
                      </a:r>
                      <a:r>
                        <a:rPr sz="1400" u="sng" spc="-130" dirty="0">
                          <a:solidFill>
                            <a:srgbClr val="5F5F5F"/>
                          </a:solidFill>
                          <a:uFill>
                            <a:solidFill>
                              <a:srgbClr val="9F9F9F"/>
                            </a:solidFill>
                          </a:u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u="sng" spc="-10" dirty="0">
                          <a:solidFill>
                            <a:srgbClr val="5F5F5F"/>
                          </a:solidFill>
                          <a:uFill>
                            <a:solidFill>
                              <a:srgbClr val="9F9F9F"/>
                            </a:solidFill>
                          </a:uFill>
                          <a:latin typeface="Tahoma"/>
                          <a:cs typeface="Tahoma"/>
                        </a:rPr>
                        <a:t>developed</a:t>
                      </a:r>
                      <a:r>
                        <a:rPr sz="1400" u="sng" dirty="0">
                          <a:solidFill>
                            <a:srgbClr val="5F5F5F"/>
                          </a:solidFill>
                          <a:uFill>
                            <a:solidFill>
                              <a:srgbClr val="9F9F9F"/>
                            </a:solidFill>
                          </a:uFill>
                          <a:latin typeface="Tahoma"/>
                          <a:cs typeface="Tahoma"/>
                        </a:rPr>
                        <a:t>	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6350" marB="0">
                    <a:lnL w="9525">
                      <a:solidFill>
                        <a:srgbClr val="9F9F9F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22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9F9F9F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95"/>
                        </a:lnSpc>
                        <a:spcBef>
                          <a:spcPts val="55"/>
                        </a:spcBef>
                      </a:pPr>
                      <a:r>
                        <a:rPr sz="1400" spc="-5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6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6985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marR="3175">
                        <a:lnSpc>
                          <a:spcPts val="1595"/>
                        </a:lnSpc>
                        <a:spcBef>
                          <a:spcPts val="55"/>
                        </a:spcBef>
                      </a:pPr>
                      <a:r>
                        <a:rPr sz="1400" spc="-29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%</a:t>
                      </a:r>
                      <a:r>
                        <a:rPr sz="1400" spc="-15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Profitable</a:t>
                      </a:r>
                      <a:r>
                        <a:rPr sz="1400" spc="13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investments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6985" marB="0">
                    <a:lnL w="9525">
                      <a:solidFill>
                        <a:srgbClr val="9F9F9F"/>
                      </a:solidFill>
                      <a:prstDash val="solid"/>
                    </a:lnL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8300">
                <a:tc rowSpan="3">
                  <a:txBody>
                    <a:bodyPr/>
                    <a:lstStyle/>
                    <a:p>
                      <a:pPr marL="8255" marR="254635">
                        <a:lnSpc>
                          <a:spcPct val="100000"/>
                        </a:lnSpc>
                        <a:spcBef>
                          <a:spcPts val="1540"/>
                        </a:spcBef>
                      </a:pPr>
                      <a:r>
                        <a:rPr sz="1400" spc="-3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Information </a:t>
                      </a:r>
                      <a:r>
                        <a:rPr sz="14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Technology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195580" marB="0">
                    <a:lnR w="9525">
                      <a:solidFill>
                        <a:srgbClr val="9F9F9F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8890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14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C.</a:t>
                      </a:r>
                      <a:r>
                        <a:rPr sz="1400" spc="-114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Maintain</a:t>
                      </a:r>
                      <a:r>
                        <a:rPr sz="1400" spc="-1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-2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updated</a:t>
                      </a:r>
                      <a:r>
                        <a:rPr sz="1400" spc="-14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systems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80010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  <a:solidFill>
                      <a:srgbClr val="46B592">
                        <a:alpha val="29411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1400" spc="-5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7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80010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marR="3175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1400" spc="-2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#</a:t>
                      </a:r>
                      <a:r>
                        <a:rPr sz="1400" spc="-14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-2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Training</a:t>
                      </a:r>
                      <a:r>
                        <a:rPr sz="1400" spc="-15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hours</a:t>
                      </a:r>
                      <a:r>
                        <a:rPr sz="1400" spc="-13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per</a:t>
                      </a:r>
                      <a:r>
                        <a:rPr sz="1400" spc="-16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-2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FTE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80010" marB="0">
                    <a:lnL w="9525">
                      <a:solidFill>
                        <a:srgbClr val="9F9F9F"/>
                      </a:solidFill>
                      <a:prstDash val="solid"/>
                    </a:lnL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2161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95580" marB="0">
                    <a:lnR w="9525">
                      <a:solidFill>
                        <a:srgbClr val="9F9F9F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95"/>
                        </a:lnSpc>
                        <a:spcBef>
                          <a:spcPts val="55"/>
                        </a:spcBef>
                      </a:pPr>
                      <a:r>
                        <a:rPr sz="1400" spc="-5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8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6985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595"/>
                        </a:lnSpc>
                        <a:spcBef>
                          <a:spcPts val="55"/>
                        </a:spcBef>
                        <a:tabLst>
                          <a:tab pos="3007995" algn="l"/>
                        </a:tabLst>
                      </a:pPr>
                      <a:r>
                        <a:rPr sz="1400" u="sng" spc="-360" dirty="0">
                          <a:solidFill>
                            <a:srgbClr val="5F5F5F"/>
                          </a:solidFill>
                          <a:uFill>
                            <a:solidFill>
                              <a:srgbClr val="9F9F9F"/>
                            </a:solidFill>
                          </a:u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u="sng" spc="-210" dirty="0">
                          <a:solidFill>
                            <a:srgbClr val="5F5F5F"/>
                          </a:solidFill>
                          <a:uFill>
                            <a:solidFill>
                              <a:srgbClr val="9F9F9F"/>
                            </a:solidFill>
                          </a:uFill>
                          <a:latin typeface="Tahoma"/>
                          <a:cs typeface="Tahoma"/>
                        </a:rPr>
                        <a:t>#</a:t>
                      </a:r>
                      <a:r>
                        <a:rPr sz="1400" u="sng" spc="-120" dirty="0">
                          <a:solidFill>
                            <a:srgbClr val="5F5F5F"/>
                          </a:solidFill>
                          <a:uFill>
                            <a:solidFill>
                              <a:srgbClr val="9F9F9F"/>
                            </a:solidFill>
                          </a:u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u="sng" spc="-30" dirty="0">
                          <a:solidFill>
                            <a:srgbClr val="5F5F5F"/>
                          </a:solidFill>
                          <a:uFill>
                            <a:solidFill>
                              <a:srgbClr val="9F9F9F"/>
                            </a:solidFill>
                          </a:uFill>
                          <a:latin typeface="Tahoma"/>
                          <a:cs typeface="Tahoma"/>
                        </a:rPr>
                        <a:t>Investment</a:t>
                      </a:r>
                      <a:r>
                        <a:rPr sz="1400" u="sng" spc="-140" dirty="0">
                          <a:solidFill>
                            <a:srgbClr val="5F5F5F"/>
                          </a:solidFill>
                          <a:uFill>
                            <a:solidFill>
                              <a:srgbClr val="9F9F9F"/>
                            </a:solidFill>
                          </a:u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u="sng" spc="-10" dirty="0">
                          <a:solidFill>
                            <a:srgbClr val="5F5F5F"/>
                          </a:solidFill>
                          <a:uFill>
                            <a:solidFill>
                              <a:srgbClr val="9F9F9F"/>
                            </a:solidFill>
                          </a:uFill>
                          <a:latin typeface="Tahoma"/>
                          <a:cs typeface="Tahoma"/>
                        </a:rPr>
                        <a:t>initiatives</a:t>
                      </a:r>
                      <a:r>
                        <a:rPr sz="1400" u="sng" spc="-125" dirty="0">
                          <a:solidFill>
                            <a:srgbClr val="5F5F5F"/>
                          </a:solidFill>
                          <a:uFill>
                            <a:solidFill>
                              <a:srgbClr val="9F9F9F"/>
                            </a:solidFill>
                          </a:u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u="sng" spc="-10" dirty="0">
                          <a:solidFill>
                            <a:srgbClr val="5F5F5F"/>
                          </a:solidFill>
                          <a:uFill>
                            <a:solidFill>
                              <a:srgbClr val="9F9F9F"/>
                            </a:solidFill>
                          </a:uFill>
                          <a:latin typeface="Tahoma"/>
                          <a:cs typeface="Tahoma"/>
                        </a:rPr>
                        <a:t>proposed</a:t>
                      </a:r>
                      <a:r>
                        <a:rPr sz="1400" u="sng" dirty="0">
                          <a:solidFill>
                            <a:srgbClr val="5F5F5F"/>
                          </a:solidFill>
                          <a:uFill>
                            <a:solidFill>
                              <a:srgbClr val="9F9F9F"/>
                            </a:solidFill>
                          </a:uFill>
                          <a:latin typeface="Tahoma"/>
                          <a:cs typeface="Tahoma"/>
                        </a:rPr>
                        <a:t>	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6985" marB="0">
                    <a:lnL w="9525">
                      <a:solidFill>
                        <a:srgbClr val="9F9F9F"/>
                      </a:solidFill>
                      <a:prstDash val="solid"/>
                    </a:lnL>
                    <a:lnT w="9525">
                      <a:solidFill>
                        <a:srgbClr val="9F9F9F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2161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95580" marB="0">
                    <a:lnR w="9525">
                      <a:solidFill>
                        <a:srgbClr val="9F9F9F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95"/>
                        </a:lnSpc>
                        <a:spcBef>
                          <a:spcPts val="55"/>
                        </a:spcBef>
                      </a:pPr>
                      <a:r>
                        <a:rPr sz="1400" spc="-5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9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6985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marR="3175">
                        <a:lnSpc>
                          <a:spcPts val="1595"/>
                        </a:lnSpc>
                        <a:spcBef>
                          <a:spcPts val="55"/>
                        </a:spcBef>
                      </a:pPr>
                      <a:r>
                        <a:rPr sz="1400" spc="-2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#</a:t>
                      </a:r>
                      <a:r>
                        <a:rPr sz="1400" spc="-14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-6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IT</a:t>
                      </a:r>
                      <a:r>
                        <a:rPr sz="1400" spc="-16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software</a:t>
                      </a:r>
                      <a:r>
                        <a:rPr sz="1400" spc="-16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updates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6985" marB="0">
                    <a:lnL w="9525">
                      <a:solidFill>
                        <a:srgbClr val="9F9F9F"/>
                      </a:solidFill>
                      <a:prstDash val="solid"/>
                    </a:lnL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34975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marL="8255" marR="364490">
                        <a:lnSpc>
                          <a:spcPct val="100000"/>
                        </a:lnSpc>
                      </a:pPr>
                      <a:r>
                        <a:rPr sz="14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Human </a:t>
                      </a:r>
                      <a:r>
                        <a:rPr sz="1400" spc="-2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Resources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13335" marB="0">
                    <a:lnR w="9525">
                      <a:solidFill>
                        <a:srgbClr val="9F9F9F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8890" marR="668655">
                        <a:lnSpc>
                          <a:spcPct val="100000"/>
                        </a:lnSpc>
                      </a:pPr>
                      <a:r>
                        <a:rPr sz="1400" spc="-3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D.</a:t>
                      </a:r>
                      <a:r>
                        <a:rPr sz="1400" spc="-16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Develop</a:t>
                      </a:r>
                      <a:r>
                        <a:rPr sz="1400" spc="-15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workforce</a:t>
                      </a:r>
                      <a:r>
                        <a:rPr sz="1400" spc="-16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skills</a:t>
                      </a:r>
                      <a:r>
                        <a:rPr sz="1400" spc="-15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-2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and </a:t>
                      </a:r>
                      <a:r>
                        <a:rPr sz="14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competencies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  <a:solidFill>
                      <a:srgbClr val="46B592">
                        <a:alpha val="29411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94"/>
                        </a:spcBef>
                      </a:pPr>
                      <a:r>
                        <a:rPr sz="1400" spc="-2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10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113664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marR="217804">
                        <a:lnSpc>
                          <a:spcPct val="100000"/>
                        </a:lnSpc>
                      </a:pPr>
                      <a:r>
                        <a:rPr sz="1400" spc="-29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%</a:t>
                      </a:r>
                      <a:r>
                        <a:rPr sz="1400" spc="-12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Customer</a:t>
                      </a:r>
                      <a:r>
                        <a:rPr sz="1400" spc="-114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-2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satisfaction</a:t>
                      </a:r>
                      <a:r>
                        <a:rPr sz="1400" spc="-13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with</a:t>
                      </a:r>
                      <a:r>
                        <a:rPr sz="1400" spc="-10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service level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L w="9525">
                      <a:solidFill>
                        <a:srgbClr val="9F9F9F"/>
                      </a:solidFill>
                      <a:prstDash val="solid"/>
                    </a:lnL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2161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3335" marB="0">
                    <a:lnR w="9525">
                      <a:solidFill>
                        <a:srgbClr val="9F9F9F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tc rowSpan="5" gridSpan="3">
                  <a:txBody>
                    <a:bodyPr/>
                    <a:lstStyle/>
                    <a:p>
                      <a:pPr marR="3175"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F9F9F"/>
                      </a:solidFill>
                      <a:prstDash val="solid"/>
                    </a:lnL>
                  </a:tcPr>
                </a:tc>
                <a:tc rowSpan="5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5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2161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9F9F9F"/>
                      </a:solidFill>
                      <a:prstDash val="solid"/>
                    </a:lnR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tc gridSpan="3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9F9F9F"/>
                      </a:solidFill>
                      <a:prstDash val="solid"/>
                    </a:lnL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41300"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marL="8255">
                        <a:lnSpc>
                          <a:spcPct val="100000"/>
                        </a:lnSpc>
                      </a:pPr>
                      <a:r>
                        <a:rPr sz="14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Marketing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34925" marB="0"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8890">
                        <a:lnSpc>
                          <a:spcPts val="1590"/>
                        </a:lnSpc>
                        <a:spcBef>
                          <a:spcPts val="210"/>
                        </a:spcBef>
                      </a:pPr>
                      <a:r>
                        <a:rPr sz="1400" spc="-6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E.</a:t>
                      </a:r>
                      <a:r>
                        <a:rPr sz="1400" spc="-13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-3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Increase</a:t>
                      </a:r>
                      <a:r>
                        <a:rPr sz="1400" spc="-16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customer</a:t>
                      </a:r>
                      <a:r>
                        <a:rPr sz="1400" spc="-13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-2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satisfaction</a:t>
                      </a:r>
                      <a:r>
                        <a:rPr sz="1400" spc="-13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levels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26670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  <a:solidFill>
                      <a:srgbClr val="46B592">
                        <a:alpha val="29411"/>
                      </a:srgbClr>
                    </a:solidFill>
                  </a:tcPr>
                </a:tc>
                <a:tc gridSpan="3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9F9F9F"/>
                      </a:solidFill>
                      <a:prstDash val="solid"/>
                    </a:lnL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2161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4925" marB="0"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tc gridSpan="3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9F9F9F"/>
                      </a:solidFill>
                      <a:prstDash val="solid"/>
                    </a:lnL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2669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4925" marB="0"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</a:tcPr>
                </a:tc>
                <a:tc gridSpan="3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9F9F9F"/>
                      </a:solidFill>
                      <a:prstDash val="solid"/>
                    </a:lnL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69047" rIns="0" bIns="0" rtlCol="0">
            <a:spAutoFit/>
          </a:bodyPr>
          <a:lstStyle/>
          <a:p>
            <a:pPr marL="2417445">
              <a:lnSpc>
                <a:spcPct val="100000"/>
              </a:lnSpc>
              <a:spcBef>
                <a:spcPts val="100"/>
              </a:spcBef>
            </a:pPr>
            <a:fld id="{81D60167-4931-47E6-BA6A-407CBD079E47}" type="slidenum">
              <a:rPr spc="-25" dirty="0"/>
              <a:t>133</a:t>
            </a:fld>
            <a:endParaRPr spc="-25" dirty="0"/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/>
              <a:t>©</a:t>
            </a:r>
            <a:r>
              <a:rPr spc="-15" dirty="0"/>
              <a:t> </a:t>
            </a:r>
            <a:r>
              <a:rPr dirty="0"/>
              <a:t>The</a:t>
            </a:r>
            <a:r>
              <a:rPr spc="-30" dirty="0"/>
              <a:t> </a:t>
            </a:r>
            <a:r>
              <a:rPr dirty="0"/>
              <a:t>KPI</a:t>
            </a:r>
            <a:r>
              <a:rPr spc="-5" dirty="0"/>
              <a:t> </a:t>
            </a:r>
            <a:r>
              <a:rPr dirty="0"/>
              <a:t>Institute</a:t>
            </a:r>
            <a:r>
              <a:rPr spc="-20" dirty="0"/>
              <a:t> 2023</a:t>
            </a:r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09258" rIns="0" bIns="0" rtlCol="0">
            <a:spAutoFit/>
          </a:bodyPr>
          <a:lstStyle/>
          <a:p>
            <a:pPr marL="31115">
              <a:lnSpc>
                <a:spcPct val="100000"/>
              </a:lnSpc>
              <a:spcBef>
                <a:spcPts val="100"/>
              </a:spcBef>
            </a:pPr>
            <a:r>
              <a:rPr spc="270" dirty="0"/>
              <a:t>KPI</a:t>
            </a:r>
            <a:r>
              <a:rPr spc="-20" dirty="0"/>
              <a:t> </a:t>
            </a:r>
            <a:r>
              <a:rPr spc="70" dirty="0"/>
              <a:t>BALANCING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121663" y="1392961"/>
            <a:ext cx="2217420" cy="2200910"/>
            <a:chOff x="1121663" y="1392961"/>
            <a:chExt cx="2217420" cy="2200910"/>
          </a:xfrm>
        </p:grpSpPr>
        <p:sp>
          <p:nvSpPr>
            <p:cNvPr id="4" name="object 4"/>
            <p:cNvSpPr/>
            <p:nvPr/>
          </p:nvSpPr>
          <p:spPr>
            <a:xfrm>
              <a:off x="1840991" y="2523744"/>
              <a:ext cx="253365" cy="1069975"/>
            </a:xfrm>
            <a:custGeom>
              <a:avLst/>
              <a:gdLst/>
              <a:ahLst/>
              <a:cxnLst/>
              <a:rect l="l" t="t" r="r" b="b"/>
              <a:pathLst>
                <a:path w="253364" h="1069975">
                  <a:moveTo>
                    <a:pt x="139826" y="0"/>
                  </a:moveTo>
                  <a:lnTo>
                    <a:pt x="113156" y="0"/>
                  </a:lnTo>
                  <a:lnTo>
                    <a:pt x="69115" y="8893"/>
                  </a:lnTo>
                  <a:lnTo>
                    <a:pt x="33146" y="33147"/>
                  </a:lnTo>
                  <a:lnTo>
                    <a:pt x="8893" y="69115"/>
                  </a:lnTo>
                  <a:lnTo>
                    <a:pt x="0" y="113156"/>
                  </a:lnTo>
                  <a:lnTo>
                    <a:pt x="0" y="956690"/>
                  </a:lnTo>
                  <a:lnTo>
                    <a:pt x="8893" y="1000732"/>
                  </a:lnTo>
                  <a:lnTo>
                    <a:pt x="33146" y="1036701"/>
                  </a:lnTo>
                  <a:lnTo>
                    <a:pt x="69115" y="1060954"/>
                  </a:lnTo>
                  <a:lnTo>
                    <a:pt x="113156" y="1069847"/>
                  </a:lnTo>
                  <a:lnTo>
                    <a:pt x="139826" y="1069847"/>
                  </a:lnTo>
                  <a:lnTo>
                    <a:pt x="183868" y="1060954"/>
                  </a:lnTo>
                  <a:lnTo>
                    <a:pt x="219837" y="1036700"/>
                  </a:lnTo>
                  <a:lnTo>
                    <a:pt x="244090" y="1000732"/>
                  </a:lnTo>
                  <a:lnTo>
                    <a:pt x="252983" y="956690"/>
                  </a:lnTo>
                  <a:lnTo>
                    <a:pt x="252983" y="113156"/>
                  </a:lnTo>
                  <a:lnTo>
                    <a:pt x="244090" y="69115"/>
                  </a:lnTo>
                  <a:lnTo>
                    <a:pt x="219837" y="33146"/>
                  </a:lnTo>
                  <a:lnTo>
                    <a:pt x="183868" y="8893"/>
                  </a:lnTo>
                  <a:lnTo>
                    <a:pt x="139826" y="0"/>
                  </a:lnTo>
                  <a:close/>
                </a:path>
              </a:pathLst>
            </a:custGeom>
            <a:solidFill>
              <a:srgbClr val="EAEA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275331" y="2523744"/>
              <a:ext cx="253365" cy="1069975"/>
            </a:xfrm>
            <a:custGeom>
              <a:avLst/>
              <a:gdLst/>
              <a:ahLst/>
              <a:cxnLst/>
              <a:rect l="l" t="t" r="r" b="b"/>
              <a:pathLst>
                <a:path w="253364" h="1069975">
                  <a:moveTo>
                    <a:pt x="139826" y="0"/>
                  </a:moveTo>
                  <a:lnTo>
                    <a:pt x="113156" y="0"/>
                  </a:lnTo>
                  <a:lnTo>
                    <a:pt x="69115" y="8893"/>
                  </a:lnTo>
                  <a:lnTo>
                    <a:pt x="33146" y="33147"/>
                  </a:lnTo>
                  <a:lnTo>
                    <a:pt x="8893" y="69115"/>
                  </a:lnTo>
                  <a:lnTo>
                    <a:pt x="0" y="113156"/>
                  </a:lnTo>
                  <a:lnTo>
                    <a:pt x="0" y="956690"/>
                  </a:lnTo>
                  <a:lnTo>
                    <a:pt x="8893" y="1000732"/>
                  </a:lnTo>
                  <a:lnTo>
                    <a:pt x="33146" y="1036701"/>
                  </a:lnTo>
                  <a:lnTo>
                    <a:pt x="69115" y="1060954"/>
                  </a:lnTo>
                  <a:lnTo>
                    <a:pt x="113156" y="1069847"/>
                  </a:lnTo>
                  <a:lnTo>
                    <a:pt x="139826" y="1069847"/>
                  </a:lnTo>
                  <a:lnTo>
                    <a:pt x="183868" y="1060954"/>
                  </a:lnTo>
                  <a:lnTo>
                    <a:pt x="219837" y="1036700"/>
                  </a:lnTo>
                  <a:lnTo>
                    <a:pt x="244090" y="1000732"/>
                  </a:lnTo>
                  <a:lnTo>
                    <a:pt x="252984" y="956690"/>
                  </a:lnTo>
                  <a:lnTo>
                    <a:pt x="252984" y="113156"/>
                  </a:lnTo>
                  <a:lnTo>
                    <a:pt x="244090" y="69115"/>
                  </a:lnTo>
                  <a:lnTo>
                    <a:pt x="219837" y="33146"/>
                  </a:lnTo>
                  <a:lnTo>
                    <a:pt x="183868" y="8893"/>
                  </a:lnTo>
                  <a:lnTo>
                    <a:pt x="139826" y="0"/>
                  </a:lnTo>
                  <a:close/>
                </a:path>
              </a:pathLst>
            </a:custGeom>
            <a:solidFill>
              <a:srgbClr val="92F7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121663" y="2090927"/>
              <a:ext cx="1153795" cy="219710"/>
            </a:xfrm>
            <a:custGeom>
              <a:avLst/>
              <a:gdLst/>
              <a:ahLst/>
              <a:cxnLst/>
              <a:rect l="l" t="t" r="r" b="b"/>
              <a:pathLst>
                <a:path w="1153795" h="219710">
                  <a:moveTo>
                    <a:pt x="1055497" y="0"/>
                  </a:moveTo>
                  <a:lnTo>
                    <a:pt x="98183" y="0"/>
                  </a:lnTo>
                  <a:lnTo>
                    <a:pt x="59964" y="7713"/>
                  </a:lnTo>
                  <a:lnTo>
                    <a:pt x="28755" y="28749"/>
                  </a:lnTo>
                  <a:lnTo>
                    <a:pt x="7715" y="59953"/>
                  </a:lnTo>
                  <a:lnTo>
                    <a:pt x="0" y="98171"/>
                  </a:lnTo>
                  <a:lnTo>
                    <a:pt x="0" y="121285"/>
                  </a:lnTo>
                  <a:lnTo>
                    <a:pt x="7715" y="159502"/>
                  </a:lnTo>
                  <a:lnTo>
                    <a:pt x="28755" y="190706"/>
                  </a:lnTo>
                  <a:lnTo>
                    <a:pt x="59964" y="211742"/>
                  </a:lnTo>
                  <a:lnTo>
                    <a:pt x="98183" y="219456"/>
                  </a:lnTo>
                  <a:lnTo>
                    <a:pt x="1055497" y="219456"/>
                  </a:lnTo>
                  <a:lnTo>
                    <a:pt x="1093714" y="211742"/>
                  </a:lnTo>
                  <a:lnTo>
                    <a:pt x="1124918" y="190706"/>
                  </a:lnTo>
                  <a:lnTo>
                    <a:pt x="1145954" y="159502"/>
                  </a:lnTo>
                  <a:lnTo>
                    <a:pt x="1153668" y="121285"/>
                  </a:lnTo>
                  <a:lnTo>
                    <a:pt x="1153668" y="98171"/>
                  </a:lnTo>
                  <a:lnTo>
                    <a:pt x="1145954" y="59953"/>
                  </a:lnTo>
                  <a:lnTo>
                    <a:pt x="1124918" y="28749"/>
                  </a:lnTo>
                  <a:lnTo>
                    <a:pt x="1093714" y="7713"/>
                  </a:lnTo>
                  <a:lnTo>
                    <a:pt x="1055497" y="0"/>
                  </a:lnTo>
                  <a:close/>
                </a:path>
              </a:pathLst>
            </a:custGeom>
            <a:solidFill>
              <a:srgbClr val="EAEA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185416" y="2090927"/>
              <a:ext cx="1153795" cy="219710"/>
            </a:xfrm>
            <a:custGeom>
              <a:avLst/>
              <a:gdLst/>
              <a:ahLst/>
              <a:cxnLst/>
              <a:rect l="l" t="t" r="r" b="b"/>
              <a:pathLst>
                <a:path w="1153795" h="219710">
                  <a:moveTo>
                    <a:pt x="1055496" y="0"/>
                  </a:moveTo>
                  <a:lnTo>
                    <a:pt x="98170" y="0"/>
                  </a:lnTo>
                  <a:lnTo>
                    <a:pt x="59953" y="7713"/>
                  </a:lnTo>
                  <a:lnTo>
                    <a:pt x="28749" y="28749"/>
                  </a:lnTo>
                  <a:lnTo>
                    <a:pt x="7713" y="59953"/>
                  </a:lnTo>
                  <a:lnTo>
                    <a:pt x="0" y="98171"/>
                  </a:lnTo>
                  <a:lnTo>
                    <a:pt x="0" y="121285"/>
                  </a:lnTo>
                  <a:lnTo>
                    <a:pt x="7713" y="159502"/>
                  </a:lnTo>
                  <a:lnTo>
                    <a:pt x="28749" y="190706"/>
                  </a:lnTo>
                  <a:lnTo>
                    <a:pt x="59953" y="211742"/>
                  </a:lnTo>
                  <a:lnTo>
                    <a:pt x="98170" y="219456"/>
                  </a:lnTo>
                  <a:lnTo>
                    <a:pt x="1055496" y="219456"/>
                  </a:lnTo>
                  <a:lnTo>
                    <a:pt x="1093714" y="211742"/>
                  </a:lnTo>
                  <a:lnTo>
                    <a:pt x="1124918" y="190706"/>
                  </a:lnTo>
                  <a:lnTo>
                    <a:pt x="1145954" y="159502"/>
                  </a:lnTo>
                  <a:lnTo>
                    <a:pt x="1153668" y="121285"/>
                  </a:lnTo>
                  <a:lnTo>
                    <a:pt x="1153668" y="98171"/>
                  </a:lnTo>
                  <a:lnTo>
                    <a:pt x="1145954" y="59953"/>
                  </a:lnTo>
                  <a:lnTo>
                    <a:pt x="1124918" y="28749"/>
                  </a:lnTo>
                  <a:lnTo>
                    <a:pt x="1093714" y="7713"/>
                  </a:lnTo>
                  <a:lnTo>
                    <a:pt x="1055496" y="0"/>
                  </a:lnTo>
                  <a:close/>
                </a:path>
              </a:pathLst>
            </a:custGeom>
            <a:solidFill>
              <a:srgbClr val="92F7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15083" y="1392961"/>
              <a:ext cx="789444" cy="739114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840991" y="1418843"/>
              <a:ext cx="687705" cy="637540"/>
            </a:xfrm>
            <a:custGeom>
              <a:avLst/>
              <a:gdLst/>
              <a:ahLst/>
              <a:cxnLst/>
              <a:rect l="l" t="t" r="r" b="b"/>
              <a:pathLst>
                <a:path w="687705" h="637539">
                  <a:moveTo>
                    <a:pt x="343662" y="0"/>
                  </a:moveTo>
                  <a:lnTo>
                    <a:pt x="292891" y="3453"/>
                  </a:lnTo>
                  <a:lnTo>
                    <a:pt x="244430" y="13486"/>
                  </a:lnTo>
                  <a:lnTo>
                    <a:pt x="198809" y="29606"/>
                  </a:lnTo>
                  <a:lnTo>
                    <a:pt x="156561" y="51319"/>
                  </a:lnTo>
                  <a:lnTo>
                    <a:pt x="118219" y="78132"/>
                  </a:lnTo>
                  <a:lnTo>
                    <a:pt x="84315" y="109552"/>
                  </a:lnTo>
                  <a:lnTo>
                    <a:pt x="55381" y="145088"/>
                  </a:lnTo>
                  <a:lnTo>
                    <a:pt x="31950" y="184244"/>
                  </a:lnTo>
                  <a:lnTo>
                    <a:pt x="14555" y="226530"/>
                  </a:lnTo>
                  <a:lnTo>
                    <a:pt x="3727" y="271451"/>
                  </a:lnTo>
                  <a:lnTo>
                    <a:pt x="0" y="318515"/>
                  </a:lnTo>
                  <a:lnTo>
                    <a:pt x="3727" y="365580"/>
                  </a:lnTo>
                  <a:lnTo>
                    <a:pt x="14555" y="410501"/>
                  </a:lnTo>
                  <a:lnTo>
                    <a:pt x="31950" y="452787"/>
                  </a:lnTo>
                  <a:lnTo>
                    <a:pt x="55381" y="491943"/>
                  </a:lnTo>
                  <a:lnTo>
                    <a:pt x="84315" y="527479"/>
                  </a:lnTo>
                  <a:lnTo>
                    <a:pt x="118219" y="558899"/>
                  </a:lnTo>
                  <a:lnTo>
                    <a:pt x="156561" y="585712"/>
                  </a:lnTo>
                  <a:lnTo>
                    <a:pt x="198809" y="607425"/>
                  </a:lnTo>
                  <a:lnTo>
                    <a:pt x="244430" y="623545"/>
                  </a:lnTo>
                  <a:lnTo>
                    <a:pt x="292891" y="633578"/>
                  </a:lnTo>
                  <a:lnTo>
                    <a:pt x="343662" y="637031"/>
                  </a:lnTo>
                  <a:lnTo>
                    <a:pt x="394432" y="633578"/>
                  </a:lnTo>
                  <a:lnTo>
                    <a:pt x="442893" y="623545"/>
                  </a:lnTo>
                  <a:lnTo>
                    <a:pt x="488514" y="607425"/>
                  </a:lnTo>
                  <a:lnTo>
                    <a:pt x="530762" y="585712"/>
                  </a:lnTo>
                  <a:lnTo>
                    <a:pt x="569104" y="558899"/>
                  </a:lnTo>
                  <a:lnTo>
                    <a:pt x="603008" y="527479"/>
                  </a:lnTo>
                  <a:lnTo>
                    <a:pt x="631942" y="491943"/>
                  </a:lnTo>
                  <a:lnTo>
                    <a:pt x="655373" y="452787"/>
                  </a:lnTo>
                  <a:lnTo>
                    <a:pt x="672768" y="410501"/>
                  </a:lnTo>
                  <a:lnTo>
                    <a:pt x="683596" y="365580"/>
                  </a:lnTo>
                  <a:lnTo>
                    <a:pt x="687324" y="318515"/>
                  </a:lnTo>
                  <a:lnTo>
                    <a:pt x="683596" y="271451"/>
                  </a:lnTo>
                  <a:lnTo>
                    <a:pt x="672768" y="226530"/>
                  </a:lnTo>
                  <a:lnTo>
                    <a:pt x="655373" y="184244"/>
                  </a:lnTo>
                  <a:lnTo>
                    <a:pt x="631942" y="145088"/>
                  </a:lnTo>
                  <a:lnTo>
                    <a:pt x="603008" y="109552"/>
                  </a:lnTo>
                  <a:lnTo>
                    <a:pt x="569104" y="78132"/>
                  </a:lnTo>
                  <a:lnTo>
                    <a:pt x="530762" y="51319"/>
                  </a:lnTo>
                  <a:lnTo>
                    <a:pt x="488514" y="29606"/>
                  </a:lnTo>
                  <a:lnTo>
                    <a:pt x="442893" y="13486"/>
                  </a:lnTo>
                  <a:lnTo>
                    <a:pt x="394432" y="3453"/>
                  </a:lnTo>
                  <a:lnTo>
                    <a:pt x="343662" y="0"/>
                  </a:lnTo>
                  <a:close/>
                </a:path>
              </a:pathLst>
            </a:custGeom>
            <a:solidFill>
              <a:srgbClr val="EAEA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098548" y="2090927"/>
              <a:ext cx="181610" cy="375285"/>
            </a:xfrm>
            <a:custGeom>
              <a:avLst/>
              <a:gdLst/>
              <a:ahLst/>
              <a:cxnLst/>
              <a:rect l="l" t="t" r="r" b="b"/>
              <a:pathLst>
                <a:path w="181610" h="375285">
                  <a:moveTo>
                    <a:pt x="181356" y="0"/>
                  </a:moveTo>
                  <a:lnTo>
                    <a:pt x="0" y="0"/>
                  </a:lnTo>
                  <a:lnTo>
                    <a:pt x="36322" y="83820"/>
                  </a:lnTo>
                  <a:lnTo>
                    <a:pt x="0" y="374904"/>
                  </a:lnTo>
                  <a:lnTo>
                    <a:pt x="181356" y="374904"/>
                  </a:lnTo>
                  <a:lnTo>
                    <a:pt x="145034" y="83820"/>
                  </a:lnTo>
                  <a:lnTo>
                    <a:pt x="18135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32758" y="2194750"/>
              <a:ext cx="112363" cy="321944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2595372" y="1944623"/>
              <a:ext cx="687705" cy="120650"/>
            </a:xfrm>
            <a:custGeom>
              <a:avLst/>
              <a:gdLst/>
              <a:ahLst/>
              <a:cxnLst/>
              <a:rect l="l" t="t" r="r" b="b"/>
              <a:pathLst>
                <a:path w="687704" h="120650">
                  <a:moveTo>
                    <a:pt x="584834" y="0"/>
                  </a:moveTo>
                  <a:lnTo>
                    <a:pt x="547078" y="248"/>
                  </a:lnTo>
                  <a:lnTo>
                    <a:pt x="409828" y="2159"/>
                  </a:lnTo>
                  <a:lnTo>
                    <a:pt x="343661" y="2539"/>
                  </a:lnTo>
                  <a:lnTo>
                    <a:pt x="277494" y="2159"/>
                  </a:lnTo>
                  <a:lnTo>
                    <a:pt x="140245" y="248"/>
                  </a:lnTo>
                  <a:lnTo>
                    <a:pt x="102488" y="0"/>
                  </a:lnTo>
                  <a:lnTo>
                    <a:pt x="59936" y="511"/>
                  </a:lnTo>
                  <a:lnTo>
                    <a:pt x="27717" y="2381"/>
                  </a:lnTo>
                  <a:lnTo>
                    <a:pt x="7262" y="6107"/>
                  </a:lnTo>
                  <a:lnTo>
                    <a:pt x="0" y="12191"/>
                  </a:lnTo>
                  <a:lnTo>
                    <a:pt x="9269" y="24678"/>
                  </a:lnTo>
                  <a:lnTo>
                    <a:pt x="78247" y="64341"/>
                  </a:lnTo>
                  <a:lnTo>
                    <a:pt x="133491" y="85654"/>
                  </a:lnTo>
                  <a:lnTo>
                    <a:pt x="199592" y="104046"/>
                  </a:lnTo>
                  <a:lnTo>
                    <a:pt x="274319" y="116586"/>
                  </a:lnTo>
                  <a:lnTo>
                    <a:pt x="343661" y="120396"/>
                  </a:lnTo>
                  <a:lnTo>
                    <a:pt x="413003" y="116586"/>
                  </a:lnTo>
                  <a:lnTo>
                    <a:pt x="487731" y="104046"/>
                  </a:lnTo>
                  <a:lnTo>
                    <a:pt x="553832" y="85654"/>
                  </a:lnTo>
                  <a:lnTo>
                    <a:pt x="609076" y="64341"/>
                  </a:lnTo>
                  <a:lnTo>
                    <a:pt x="651227" y="43038"/>
                  </a:lnTo>
                  <a:lnTo>
                    <a:pt x="687324" y="12191"/>
                  </a:lnTo>
                  <a:lnTo>
                    <a:pt x="680061" y="6107"/>
                  </a:lnTo>
                  <a:lnTo>
                    <a:pt x="659606" y="2381"/>
                  </a:lnTo>
                  <a:lnTo>
                    <a:pt x="627387" y="511"/>
                  </a:lnTo>
                  <a:lnTo>
                    <a:pt x="584834" y="0"/>
                  </a:lnTo>
                  <a:close/>
                </a:path>
              </a:pathLst>
            </a:custGeom>
            <a:solidFill>
              <a:srgbClr val="92F7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196340" y="1944623"/>
              <a:ext cx="990600" cy="1012190"/>
            </a:xfrm>
            <a:custGeom>
              <a:avLst/>
              <a:gdLst/>
              <a:ahLst/>
              <a:cxnLst/>
              <a:rect l="l" t="t" r="r" b="b"/>
              <a:pathLst>
                <a:path w="990600" h="1012189">
                  <a:moveTo>
                    <a:pt x="687324" y="12192"/>
                  </a:moveTo>
                  <a:lnTo>
                    <a:pt x="680059" y="6108"/>
                  </a:lnTo>
                  <a:lnTo>
                    <a:pt x="659599" y="2387"/>
                  </a:lnTo>
                  <a:lnTo>
                    <a:pt x="627380" y="520"/>
                  </a:lnTo>
                  <a:lnTo>
                    <a:pt x="584835" y="0"/>
                  </a:lnTo>
                  <a:lnTo>
                    <a:pt x="547077" y="254"/>
                  </a:lnTo>
                  <a:lnTo>
                    <a:pt x="409829" y="2159"/>
                  </a:lnTo>
                  <a:lnTo>
                    <a:pt x="343662" y="2540"/>
                  </a:lnTo>
                  <a:lnTo>
                    <a:pt x="277495" y="2159"/>
                  </a:lnTo>
                  <a:lnTo>
                    <a:pt x="140233" y="254"/>
                  </a:lnTo>
                  <a:lnTo>
                    <a:pt x="102489" y="0"/>
                  </a:lnTo>
                  <a:lnTo>
                    <a:pt x="59944" y="520"/>
                  </a:lnTo>
                  <a:lnTo>
                    <a:pt x="27724" y="2387"/>
                  </a:lnTo>
                  <a:lnTo>
                    <a:pt x="7264" y="6108"/>
                  </a:lnTo>
                  <a:lnTo>
                    <a:pt x="0" y="12192"/>
                  </a:lnTo>
                  <a:lnTo>
                    <a:pt x="9283" y="24688"/>
                  </a:lnTo>
                  <a:lnTo>
                    <a:pt x="78257" y="64350"/>
                  </a:lnTo>
                  <a:lnTo>
                    <a:pt x="133489" y="85661"/>
                  </a:lnTo>
                  <a:lnTo>
                    <a:pt x="199593" y="104051"/>
                  </a:lnTo>
                  <a:lnTo>
                    <a:pt x="274320" y="116586"/>
                  </a:lnTo>
                  <a:lnTo>
                    <a:pt x="343662" y="120396"/>
                  </a:lnTo>
                  <a:lnTo>
                    <a:pt x="413004" y="116586"/>
                  </a:lnTo>
                  <a:lnTo>
                    <a:pt x="487730" y="104051"/>
                  </a:lnTo>
                  <a:lnTo>
                    <a:pt x="553821" y="85661"/>
                  </a:lnTo>
                  <a:lnTo>
                    <a:pt x="609066" y="64350"/>
                  </a:lnTo>
                  <a:lnTo>
                    <a:pt x="651217" y="43040"/>
                  </a:lnTo>
                  <a:lnTo>
                    <a:pt x="678053" y="24688"/>
                  </a:lnTo>
                  <a:lnTo>
                    <a:pt x="687324" y="12192"/>
                  </a:lnTo>
                  <a:close/>
                </a:path>
                <a:path w="990600" h="1012189">
                  <a:moveTo>
                    <a:pt x="990600" y="146304"/>
                  </a:moveTo>
                  <a:lnTo>
                    <a:pt x="644652" y="146304"/>
                  </a:lnTo>
                  <a:lnTo>
                    <a:pt x="644652" y="1011936"/>
                  </a:lnTo>
                  <a:lnTo>
                    <a:pt x="990600" y="1011936"/>
                  </a:lnTo>
                  <a:lnTo>
                    <a:pt x="990600" y="146304"/>
                  </a:lnTo>
                  <a:close/>
                </a:path>
              </a:pathLst>
            </a:custGeom>
            <a:solidFill>
              <a:srgbClr val="EAEA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186939" y="2090927"/>
              <a:ext cx="341630" cy="866140"/>
            </a:xfrm>
            <a:custGeom>
              <a:avLst/>
              <a:gdLst/>
              <a:ahLst/>
              <a:cxnLst/>
              <a:rect l="l" t="t" r="r" b="b"/>
              <a:pathLst>
                <a:path w="341630" h="866139">
                  <a:moveTo>
                    <a:pt x="341375" y="0"/>
                  </a:moveTo>
                  <a:lnTo>
                    <a:pt x="0" y="0"/>
                  </a:lnTo>
                  <a:lnTo>
                    <a:pt x="0" y="865632"/>
                  </a:lnTo>
                  <a:lnTo>
                    <a:pt x="341375" y="865632"/>
                  </a:lnTo>
                  <a:lnTo>
                    <a:pt x="341375" y="0"/>
                  </a:lnTo>
                  <a:close/>
                </a:path>
              </a:pathLst>
            </a:custGeom>
            <a:solidFill>
              <a:srgbClr val="92F7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734364" y="1524127"/>
            <a:ext cx="9620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9F9F9F"/>
                </a:solidFill>
                <a:latin typeface="Century Gothic"/>
                <a:cs typeface="Century Gothic"/>
              </a:rPr>
              <a:t>Leading</a:t>
            </a:r>
            <a:endParaRPr sz="1800">
              <a:latin typeface="Century Gothic"/>
              <a:cs typeface="Century Gothic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668016" y="1493901"/>
            <a:ext cx="9848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40" dirty="0">
                <a:solidFill>
                  <a:srgbClr val="92F7C8"/>
                </a:solidFill>
                <a:latin typeface="Century Gothic"/>
                <a:cs typeface="Century Gothic"/>
              </a:rPr>
              <a:t>Lagging</a:t>
            </a:r>
            <a:endParaRPr sz="1800">
              <a:latin typeface="Century Gothic"/>
              <a:cs typeface="Century Gothic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08533" y="2491866"/>
            <a:ext cx="1329690" cy="389890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219710" marR="5080" indent="-207645">
              <a:lnSpc>
                <a:spcPts val="1430"/>
              </a:lnSpc>
              <a:spcBef>
                <a:spcPts val="155"/>
              </a:spcBef>
            </a:pPr>
            <a:r>
              <a:rPr sz="1200" spc="-190" dirty="0">
                <a:solidFill>
                  <a:srgbClr val="5F5F5F"/>
                </a:solidFill>
                <a:latin typeface="Tahoma"/>
                <a:cs typeface="Tahoma"/>
              </a:rPr>
              <a:t>#</a:t>
            </a:r>
            <a:r>
              <a:rPr sz="1200" spc="-12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200" spc="-25" dirty="0">
                <a:solidFill>
                  <a:srgbClr val="5F5F5F"/>
                </a:solidFill>
                <a:latin typeface="Tahoma"/>
                <a:cs typeface="Tahoma"/>
              </a:rPr>
              <a:t>Incidents</a:t>
            </a:r>
            <a:r>
              <a:rPr sz="1200" spc="-12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5F5F5F"/>
                </a:solidFill>
                <a:latin typeface="Tahoma"/>
                <a:cs typeface="Tahoma"/>
              </a:rPr>
              <a:t>of</a:t>
            </a:r>
            <a:r>
              <a:rPr sz="1200" spc="-12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5F5F5F"/>
                </a:solidFill>
                <a:latin typeface="Tahoma"/>
                <a:cs typeface="Tahoma"/>
              </a:rPr>
              <a:t>safety </a:t>
            </a:r>
            <a:r>
              <a:rPr sz="1200" spc="-35" dirty="0">
                <a:solidFill>
                  <a:srgbClr val="5F5F5F"/>
                </a:solidFill>
                <a:latin typeface="Tahoma"/>
                <a:cs typeface="Tahoma"/>
              </a:rPr>
              <a:t>non-</a:t>
            </a:r>
            <a:r>
              <a:rPr sz="1200" spc="-25" dirty="0">
                <a:solidFill>
                  <a:srgbClr val="5F5F5F"/>
                </a:solidFill>
                <a:latin typeface="Tahoma"/>
                <a:cs typeface="Tahoma"/>
              </a:rPr>
              <a:t>compliances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696082" y="2551938"/>
            <a:ext cx="74295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90" dirty="0">
                <a:solidFill>
                  <a:srgbClr val="5F5F5F"/>
                </a:solidFill>
                <a:latin typeface="Tahoma"/>
                <a:cs typeface="Tahoma"/>
              </a:rPr>
              <a:t>#</a:t>
            </a:r>
            <a:r>
              <a:rPr sz="1200" spc="-13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5F5F5F"/>
                </a:solidFill>
                <a:latin typeface="Tahoma"/>
                <a:cs typeface="Tahoma"/>
              </a:rPr>
              <a:t>Fatalities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790313" y="2533015"/>
            <a:ext cx="1096010" cy="389890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78105" marR="5080" indent="-66040">
              <a:lnSpc>
                <a:spcPts val="1430"/>
              </a:lnSpc>
              <a:spcBef>
                <a:spcPts val="155"/>
              </a:spcBef>
            </a:pPr>
            <a:r>
              <a:rPr sz="1200" dirty="0">
                <a:solidFill>
                  <a:srgbClr val="5F5F5F"/>
                </a:solidFill>
                <a:latin typeface="Tahoma"/>
                <a:cs typeface="Tahoma"/>
              </a:rPr>
              <a:t>$</a:t>
            </a:r>
            <a:r>
              <a:rPr sz="1200" spc="-8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5F5F5F"/>
                </a:solidFill>
                <a:latin typeface="Tahoma"/>
                <a:cs typeface="Tahoma"/>
              </a:rPr>
              <a:t>New</a:t>
            </a:r>
            <a:r>
              <a:rPr sz="1200" spc="-7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5F5F5F"/>
                </a:solidFill>
                <a:latin typeface="Tahoma"/>
                <a:cs typeface="Tahoma"/>
              </a:rPr>
              <a:t>customer acquisition</a:t>
            </a:r>
            <a:r>
              <a:rPr sz="1200" spc="-13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200" spc="-20" dirty="0">
                <a:solidFill>
                  <a:srgbClr val="5F5F5F"/>
                </a:solidFill>
                <a:latin typeface="Tahoma"/>
                <a:cs typeface="Tahoma"/>
              </a:rPr>
              <a:t>cost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957186" y="2565019"/>
            <a:ext cx="116205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90" dirty="0">
                <a:solidFill>
                  <a:srgbClr val="5F5F5F"/>
                </a:solidFill>
                <a:latin typeface="Tahoma"/>
                <a:cs typeface="Tahoma"/>
              </a:rPr>
              <a:t>#</a:t>
            </a:r>
            <a:r>
              <a:rPr sz="1200" spc="-10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5F5F5F"/>
                </a:solidFill>
                <a:latin typeface="Tahoma"/>
                <a:cs typeface="Tahoma"/>
              </a:rPr>
              <a:t>New</a:t>
            </a:r>
            <a:r>
              <a:rPr sz="1200" spc="-9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5F5F5F"/>
                </a:solidFill>
                <a:latin typeface="Tahoma"/>
                <a:cs typeface="Tahoma"/>
              </a:rPr>
              <a:t>customers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02819" y="5036007"/>
            <a:ext cx="1623060" cy="3905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r">
              <a:lnSpc>
                <a:spcPts val="1435"/>
              </a:lnSpc>
              <a:spcBef>
                <a:spcPts val="100"/>
              </a:spcBef>
            </a:pPr>
            <a:r>
              <a:rPr sz="1200" spc="-260" dirty="0">
                <a:solidFill>
                  <a:srgbClr val="5F5F5F"/>
                </a:solidFill>
                <a:latin typeface="Tahoma"/>
                <a:cs typeface="Tahoma"/>
              </a:rPr>
              <a:t>%</a:t>
            </a:r>
            <a:r>
              <a:rPr sz="1200" spc="-13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5F5F5F"/>
                </a:solidFill>
                <a:latin typeface="Tahoma"/>
                <a:cs typeface="Tahoma"/>
              </a:rPr>
              <a:t>Maintenance</a:t>
            </a:r>
            <a:r>
              <a:rPr sz="1200" spc="-14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5F5F5F"/>
                </a:solidFill>
                <a:latin typeface="Tahoma"/>
                <a:cs typeface="Tahoma"/>
              </a:rPr>
              <a:t>requests</a:t>
            </a:r>
            <a:endParaRPr sz="1200">
              <a:latin typeface="Tahoma"/>
              <a:cs typeface="Tahoma"/>
            </a:endParaRPr>
          </a:p>
          <a:p>
            <a:pPr marR="5080" algn="r">
              <a:lnSpc>
                <a:spcPts val="1435"/>
              </a:lnSpc>
            </a:pPr>
            <a:r>
              <a:rPr sz="1200" spc="-20" dirty="0">
                <a:solidFill>
                  <a:srgbClr val="5F5F5F"/>
                </a:solidFill>
                <a:latin typeface="Tahoma"/>
                <a:cs typeface="Tahoma"/>
              </a:rPr>
              <a:t>addressed</a:t>
            </a:r>
            <a:r>
              <a:rPr sz="1200" spc="-11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200" spc="-35" dirty="0">
                <a:solidFill>
                  <a:srgbClr val="5F5F5F"/>
                </a:solidFill>
                <a:latin typeface="Tahoma"/>
                <a:cs typeface="Tahoma"/>
              </a:rPr>
              <a:t>on-</a:t>
            </a:r>
            <a:r>
              <a:rPr sz="1200" spc="-20" dirty="0">
                <a:solidFill>
                  <a:srgbClr val="5F5F5F"/>
                </a:solidFill>
                <a:latin typeface="Tahoma"/>
                <a:cs typeface="Tahoma"/>
              </a:rPr>
              <a:t>time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735326" y="5029580"/>
            <a:ext cx="1294130" cy="389890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 marR="5080">
              <a:lnSpc>
                <a:spcPts val="1430"/>
              </a:lnSpc>
              <a:spcBef>
                <a:spcPts val="155"/>
              </a:spcBef>
            </a:pPr>
            <a:r>
              <a:rPr sz="1200" spc="-190" dirty="0">
                <a:solidFill>
                  <a:srgbClr val="5F5F5F"/>
                </a:solidFill>
                <a:latin typeface="Tahoma"/>
                <a:cs typeface="Tahoma"/>
              </a:rPr>
              <a:t>#</a:t>
            </a:r>
            <a:r>
              <a:rPr sz="1200" spc="-13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5F5F5F"/>
                </a:solidFill>
                <a:latin typeface="Tahoma"/>
                <a:cs typeface="Tahoma"/>
              </a:rPr>
              <a:t>Maintenance requests</a:t>
            </a:r>
            <a:r>
              <a:rPr sz="1200" spc="-16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200" spc="-20" dirty="0">
                <a:solidFill>
                  <a:srgbClr val="5F5F5F"/>
                </a:solidFill>
                <a:latin typeface="Tahoma"/>
                <a:cs typeface="Tahoma"/>
              </a:rPr>
              <a:t>addressed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976876" y="5113985"/>
            <a:ext cx="1073785" cy="3905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r">
              <a:lnSpc>
                <a:spcPts val="1435"/>
              </a:lnSpc>
              <a:spcBef>
                <a:spcPts val="100"/>
              </a:spcBef>
            </a:pPr>
            <a:r>
              <a:rPr sz="1200" spc="-260" dirty="0">
                <a:solidFill>
                  <a:srgbClr val="5F5F5F"/>
                </a:solidFill>
                <a:latin typeface="Tahoma"/>
                <a:cs typeface="Tahoma"/>
              </a:rPr>
              <a:t>%</a:t>
            </a:r>
            <a:r>
              <a:rPr sz="1200" spc="-8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5F5F5F"/>
                </a:solidFill>
                <a:latin typeface="Tahoma"/>
                <a:cs typeface="Tahoma"/>
              </a:rPr>
              <a:t>Net</a:t>
            </a:r>
            <a:r>
              <a:rPr sz="1200" spc="-9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5F5F5F"/>
                </a:solidFill>
                <a:latin typeface="Tahoma"/>
                <a:cs typeface="Tahoma"/>
              </a:rPr>
              <a:t>promoter</a:t>
            </a:r>
            <a:endParaRPr sz="1200">
              <a:latin typeface="Tahoma"/>
              <a:cs typeface="Tahoma"/>
            </a:endParaRPr>
          </a:p>
          <a:p>
            <a:pPr marR="5080" algn="r">
              <a:lnSpc>
                <a:spcPts val="1435"/>
              </a:lnSpc>
            </a:pPr>
            <a:r>
              <a:rPr sz="1200" spc="-20" dirty="0">
                <a:solidFill>
                  <a:srgbClr val="5F5F5F"/>
                </a:solidFill>
                <a:latin typeface="Tahoma"/>
                <a:cs typeface="Tahoma"/>
              </a:rPr>
              <a:t>score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951726" y="5120385"/>
            <a:ext cx="948055" cy="3898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435"/>
              </a:lnSpc>
              <a:spcBef>
                <a:spcPts val="100"/>
              </a:spcBef>
            </a:pPr>
            <a:r>
              <a:rPr sz="1200" spc="-190" dirty="0">
                <a:solidFill>
                  <a:srgbClr val="5F5F5F"/>
                </a:solidFill>
                <a:latin typeface="Tahoma"/>
                <a:cs typeface="Tahoma"/>
              </a:rPr>
              <a:t>#</a:t>
            </a:r>
            <a:r>
              <a:rPr sz="1200" spc="-10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5F5F5F"/>
                </a:solidFill>
                <a:latin typeface="Tahoma"/>
                <a:cs typeface="Tahoma"/>
              </a:rPr>
              <a:t>Clients</a:t>
            </a:r>
            <a:r>
              <a:rPr sz="1200" spc="-9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200" spc="-20" dirty="0">
                <a:solidFill>
                  <a:srgbClr val="5F5F5F"/>
                </a:solidFill>
                <a:latin typeface="Tahoma"/>
                <a:cs typeface="Tahoma"/>
              </a:rPr>
              <a:t>from</a:t>
            </a:r>
            <a:endParaRPr sz="1200">
              <a:latin typeface="Tahoma"/>
              <a:cs typeface="Tahoma"/>
            </a:endParaRPr>
          </a:p>
          <a:p>
            <a:pPr marL="12700">
              <a:lnSpc>
                <a:spcPts val="1435"/>
              </a:lnSpc>
            </a:pPr>
            <a:r>
              <a:rPr sz="1200" spc="-10" dirty="0">
                <a:solidFill>
                  <a:srgbClr val="5F5F5F"/>
                </a:solidFill>
                <a:latin typeface="Tahoma"/>
                <a:cs typeface="Tahoma"/>
              </a:rPr>
              <a:t>referrals</a:t>
            </a:r>
            <a:endParaRPr sz="1200">
              <a:latin typeface="Tahoma"/>
              <a:cs typeface="Tahoma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5361432" y="1388389"/>
            <a:ext cx="2217420" cy="2200910"/>
            <a:chOff x="5361432" y="1388389"/>
            <a:chExt cx="2217420" cy="2200910"/>
          </a:xfrm>
        </p:grpSpPr>
        <p:sp>
          <p:nvSpPr>
            <p:cNvPr id="26" name="object 26"/>
            <p:cNvSpPr/>
            <p:nvPr/>
          </p:nvSpPr>
          <p:spPr>
            <a:xfrm>
              <a:off x="6080760" y="2519172"/>
              <a:ext cx="253365" cy="1069975"/>
            </a:xfrm>
            <a:custGeom>
              <a:avLst/>
              <a:gdLst/>
              <a:ahLst/>
              <a:cxnLst/>
              <a:rect l="l" t="t" r="r" b="b"/>
              <a:pathLst>
                <a:path w="253364" h="1069975">
                  <a:moveTo>
                    <a:pt x="139826" y="0"/>
                  </a:moveTo>
                  <a:lnTo>
                    <a:pt x="113156" y="0"/>
                  </a:lnTo>
                  <a:lnTo>
                    <a:pt x="69115" y="8893"/>
                  </a:lnTo>
                  <a:lnTo>
                    <a:pt x="33147" y="33147"/>
                  </a:lnTo>
                  <a:lnTo>
                    <a:pt x="8893" y="69115"/>
                  </a:lnTo>
                  <a:lnTo>
                    <a:pt x="0" y="113156"/>
                  </a:lnTo>
                  <a:lnTo>
                    <a:pt x="0" y="956690"/>
                  </a:lnTo>
                  <a:lnTo>
                    <a:pt x="8893" y="1000732"/>
                  </a:lnTo>
                  <a:lnTo>
                    <a:pt x="33147" y="1036701"/>
                  </a:lnTo>
                  <a:lnTo>
                    <a:pt x="69115" y="1060954"/>
                  </a:lnTo>
                  <a:lnTo>
                    <a:pt x="113156" y="1069848"/>
                  </a:lnTo>
                  <a:lnTo>
                    <a:pt x="139826" y="1069848"/>
                  </a:lnTo>
                  <a:lnTo>
                    <a:pt x="183868" y="1060954"/>
                  </a:lnTo>
                  <a:lnTo>
                    <a:pt x="219837" y="1036701"/>
                  </a:lnTo>
                  <a:lnTo>
                    <a:pt x="244090" y="1000732"/>
                  </a:lnTo>
                  <a:lnTo>
                    <a:pt x="252984" y="956690"/>
                  </a:lnTo>
                  <a:lnTo>
                    <a:pt x="252984" y="113156"/>
                  </a:lnTo>
                  <a:lnTo>
                    <a:pt x="244090" y="69115"/>
                  </a:lnTo>
                  <a:lnTo>
                    <a:pt x="219837" y="33147"/>
                  </a:lnTo>
                  <a:lnTo>
                    <a:pt x="183868" y="8893"/>
                  </a:lnTo>
                  <a:lnTo>
                    <a:pt x="139826" y="0"/>
                  </a:lnTo>
                  <a:close/>
                </a:path>
              </a:pathLst>
            </a:custGeom>
            <a:solidFill>
              <a:srgbClr val="EAEA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6516624" y="2519172"/>
              <a:ext cx="251460" cy="1069975"/>
            </a:xfrm>
            <a:custGeom>
              <a:avLst/>
              <a:gdLst/>
              <a:ahLst/>
              <a:cxnLst/>
              <a:rect l="l" t="t" r="r" b="b"/>
              <a:pathLst>
                <a:path w="251459" h="1069975">
                  <a:moveTo>
                    <a:pt x="138937" y="0"/>
                  </a:moveTo>
                  <a:lnTo>
                    <a:pt x="112522" y="0"/>
                  </a:lnTo>
                  <a:lnTo>
                    <a:pt x="68740" y="8848"/>
                  </a:lnTo>
                  <a:lnTo>
                    <a:pt x="32972" y="32972"/>
                  </a:lnTo>
                  <a:lnTo>
                    <a:pt x="8848" y="68740"/>
                  </a:lnTo>
                  <a:lnTo>
                    <a:pt x="0" y="112522"/>
                  </a:lnTo>
                  <a:lnTo>
                    <a:pt x="0" y="957326"/>
                  </a:lnTo>
                  <a:lnTo>
                    <a:pt x="8848" y="1001107"/>
                  </a:lnTo>
                  <a:lnTo>
                    <a:pt x="32972" y="1036875"/>
                  </a:lnTo>
                  <a:lnTo>
                    <a:pt x="68740" y="1060999"/>
                  </a:lnTo>
                  <a:lnTo>
                    <a:pt x="112522" y="1069848"/>
                  </a:lnTo>
                  <a:lnTo>
                    <a:pt x="138937" y="1069848"/>
                  </a:lnTo>
                  <a:lnTo>
                    <a:pt x="182719" y="1060999"/>
                  </a:lnTo>
                  <a:lnTo>
                    <a:pt x="218487" y="1036875"/>
                  </a:lnTo>
                  <a:lnTo>
                    <a:pt x="242611" y="1001107"/>
                  </a:lnTo>
                  <a:lnTo>
                    <a:pt x="251459" y="957326"/>
                  </a:lnTo>
                  <a:lnTo>
                    <a:pt x="251459" y="112522"/>
                  </a:lnTo>
                  <a:lnTo>
                    <a:pt x="242611" y="68740"/>
                  </a:lnTo>
                  <a:lnTo>
                    <a:pt x="218487" y="32972"/>
                  </a:lnTo>
                  <a:lnTo>
                    <a:pt x="182719" y="8848"/>
                  </a:lnTo>
                  <a:lnTo>
                    <a:pt x="138937" y="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5361432" y="2086355"/>
              <a:ext cx="1155700" cy="218440"/>
            </a:xfrm>
            <a:custGeom>
              <a:avLst/>
              <a:gdLst/>
              <a:ahLst/>
              <a:cxnLst/>
              <a:rect l="l" t="t" r="r" b="b"/>
              <a:pathLst>
                <a:path w="1155700" h="218439">
                  <a:moveTo>
                    <a:pt x="1057655" y="0"/>
                  </a:moveTo>
                  <a:lnTo>
                    <a:pt x="97535" y="0"/>
                  </a:lnTo>
                  <a:lnTo>
                    <a:pt x="59578" y="7667"/>
                  </a:lnTo>
                  <a:lnTo>
                    <a:pt x="28575" y="28575"/>
                  </a:lnTo>
                  <a:lnTo>
                    <a:pt x="7667" y="59578"/>
                  </a:lnTo>
                  <a:lnTo>
                    <a:pt x="0" y="97536"/>
                  </a:lnTo>
                  <a:lnTo>
                    <a:pt x="0" y="120396"/>
                  </a:lnTo>
                  <a:lnTo>
                    <a:pt x="7667" y="158353"/>
                  </a:lnTo>
                  <a:lnTo>
                    <a:pt x="28575" y="189357"/>
                  </a:lnTo>
                  <a:lnTo>
                    <a:pt x="59578" y="210264"/>
                  </a:lnTo>
                  <a:lnTo>
                    <a:pt x="97535" y="217932"/>
                  </a:lnTo>
                  <a:lnTo>
                    <a:pt x="1057655" y="217932"/>
                  </a:lnTo>
                  <a:lnTo>
                    <a:pt x="1095613" y="210264"/>
                  </a:lnTo>
                  <a:lnTo>
                    <a:pt x="1126616" y="189357"/>
                  </a:lnTo>
                  <a:lnTo>
                    <a:pt x="1147524" y="158353"/>
                  </a:lnTo>
                  <a:lnTo>
                    <a:pt x="1155191" y="120396"/>
                  </a:lnTo>
                  <a:lnTo>
                    <a:pt x="1155191" y="97536"/>
                  </a:lnTo>
                  <a:lnTo>
                    <a:pt x="1147524" y="59578"/>
                  </a:lnTo>
                  <a:lnTo>
                    <a:pt x="1126616" y="28575"/>
                  </a:lnTo>
                  <a:lnTo>
                    <a:pt x="1095613" y="7667"/>
                  </a:lnTo>
                  <a:lnTo>
                    <a:pt x="1057655" y="0"/>
                  </a:lnTo>
                  <a:close/>
                </a:path>
              </a:pathLst>
            </a:custGeom>
            <a:solidFill>
              <a:srgbClr val="EAEA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6425184" y="2086355"/>
              <a:ext cx="1153795" cy="218440"/>
            </a:xfrm>
            <a:custGeom>
              <a:avLst/>
              <a:gdLst/>
              <a:ahLst/>
              <a:cxnLst/>
              <a:rect l="l" t="t" r="r" b="b"/>
              <a:pathLst>
                <a:path w="1153795" h="218439">
                  <a:moveTo>
                    <a:pt x="1056132" y="0"/>
                  </a:moveTo>
                  <a:lnTo>
                    <a:pt x="97536" y="0"/>
                  </a:lnTo>
                  <a:lnTo>
                    <a:pt x="59578" y="7667"/>
                  </a:lnTo>
                  <a:lnTo>
                    <a:pt x="28575" y="28575"/>
                  </a:lnTo>
                  <a:lnTo>
                    <a:pt x="7667" y="59578"/>
                  </a:lnTo>
                  <a:lnTo>
                    <a:pt x="0" y="97536"/>
                  </a:lnTo>
                  <a:lnTo>
                    <a:pt x="0" y="120396"/>
                  </a:lnTo>
                  <a:lnTo>
                    <a:pt x="7667" y="158353"/>
                  </a:lnTo>
                  <a:lnTo>
                    <a:pt x="28575" y="189357"/>
                  </a:lnTo>
                  <a:lnTo>
                    <a:pt x="59578" y="210264"/>
                  </a:lnTo>
                  <a:lnTo>
                    <a:pt x="97536" y="217932"/>
                  </a:lnTo>
                  <a:lnTo>
                    <a:pt x="1056132" y="217932"/>
                  </a:lnTo>
                  <a:lnTo>
                    <a:pt x="1094089" y="210264"/>
                  </a:lnTo>
                  <a:lnTo>
                    <a:pt x="1125092" y="189357"/>
                  </a:lnTo>
                  <a:lnTo>
                    <a:pt x="1146000" y="158353"/>
                  </a:lnTo>
                  <a:lnTo>
                    <a:pt x="1153667" y="120396"/>
                  </a:lnTo>
                  <a:lnTo>
                    <a:pt x="1153667" y="97536"/>
                  </a:lnTo>
                  <a:lnTo>
                    <a:pt x="1146000" y="59578"/>
                  </a:lnTo>
                  <a:lnTo>
                    <a:pt x="1125092" y="28575"/>
                  </a:lnTo>
                  <a:lnTo>
                    <a:pt x="1094089" y="7667"/>
                  </a:lnTo>
                  <a:lnTo>
                    <a:pt x="1056132" y="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54852" y="1388389"/>
              <a:ext cx="789444" cy="739114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6080760" y="1414271"/>
              <a:ext cx="687705" cy="637540"/>
            </a:xfrm>
            <a:custGeom>
              <a:avLst/>
              <a:gdLst/>
              <a:ahLst/>
              <a:cxnLst/>
              <a:rect l="l" t="t" r="r" b="b"/>
              <a:pathLst>
                <a:path w="687704" h="637539">
                  <a:moveTo>
                    <a:pt x="343662" y="0"/>
                  </a:moveTo>
                  <a:lnTo>
                    <a:pt x="292891" y="3453"/>
                  </a:lnTo>
                  <a:lnTo>
                    <a:pt x="244430" y="13486"/>
                  </a:lnTo>
                  <a:lnTo>
                    <a:pt x="198809" y="29606"/>
                  </a:lnTo>
                  <a:lnTo>
                    <a:pt x="156561" y="51319"/>
                  </a:lnTo>
                  <a:lnTo>
                    <a:pt x="118219" y="78132"/>
                  </a:lnTo>
                  <a:lnTo>
                    <a:pt x="84315" y="109552"/>
                  </a:lnTo>
                  <a:lnTo>
                    <a:pt x="55381" y="145088"/>
                  </a:lnTo>
                  <a:lnTo>
                    <a:pt x="31950" y="184244"/>
                  </a:lnTo>
                  <a:lnTo>
                    <a:pt x="14555" y="226530"/>
                  </a:lnTo>
                  <a:lnTo>
                    <a:pt x="3727" y="271451"/>
                  </a:lnTo>
                  <a:lnTo>
                    <a:pt x="0" y="318515"/>
                  </a:lnTo>
                  <a:lnTo>
                    <a:pt x="3727" y="365580"/>
                  </a:lnTo>
                  <a:lnTo>
                    <a:pt x="14555" y="410501"/>
                  </a:lnTo>
                  <a:lnTo>
                    <a:pt x="31950" y="452787"/>
                  </a:lnTo>
                  <a:lnTo>
                    <a:pt x="55381" y="491943"/>
                  </a:lnTo>
                  <a:lnTo>
                    <a:pt x="84315" y="527479"/>
                  </a:lnTo>
                  <a:lnTo>
                    <a:pt x="118219" y="558899"/>
                  </a:lnTo>
                  <a:lnTo>
                    <a:pt x="156561" y="585712"/>
                  </a:lnTo>
                  <a:lnTo>
                    <a:pt x="198809" y="607425"/>
                  </a:lnTo>
                  <a:lnTo>
                    <a:pt x="244430" y="623545"/>
                  </a:lnTo>
                  <a:lnTo>
                    <a:pt x="292891" y="633578"/>
                  </a:lnTo>
                  <a:lnTo>
                    <a:pt x="343662" y="637031"/>
                  </a:lnTo>
                  <a:lnTo>
                    <a:pt x="394432" y="633578"/>
                  </a:lnTo>
                  <a:lnTo>
                    <a:pt x="442893" y="623545"/>
                  </a:lnTo>
                  <a:lnTo>
                    <a:pt x="488514" y="607425"/>
                  </a:lnTo>
                  <a:lnTo>
                    <a:pt x="530762" y="585712"/>
                  </a:lnTo>
                  <a:lnTo>
                    <a:pt x="569104" y="558899"/>
                  </a:lnTo>
                  <a:lnTo>
                    <a:pt x="603008" y="527479"/>
                  </a:lnTo>
                  <a:lnTo>
                    <a:pt x="631942" y="491943"/>
                  </a:lnTo>
                  <a:lnTo>
                    <a:pt x="655373" y="452787"/>
                  </a:lnTo>
                  <a:lnTo>
                    <a:pt x="672768" y="410501"/>
                  </a:lnTo>
                  <a:lnTo>
                    <a:pt x="683596" y="365580"/>
                  </a:lnTo>
                  <a:lnTo>
                    <a:pt x="687323" y="318515"/>
                  </a:lnTo>
                  <a:lnTo>
                    <a:pt x="683596" y="271451"/>
                  </a:lnTo>
                  <a:lnTo>
                    <a:pt x="672768" y="226530"/>
                  </a:lnTo>
                  <a:lnTo>
                    <a:pt x="655373" y="184244"/>
                  </a:lnTo>
                  <a:lnTo>
                    <a:pt x="631942" y="145088"/>
                  </a:lnTo>
                  <a:lnTo>
                    <a:pt x="603008" y="109552"/>
                  </a:lnTo>
                  <a:lnTo>
                    <a:pt x="569104" y="78132"/>
                  </a:lnTo>
                  <a:lnTo>
                    <a:pt x="530762" y="51319"/>
                  </a:lnTo>
                  <a:lnTo>
                    <a:pt x="488514" y="29606"/>
                  </a:lnTo>
                  <a:lnTo>
                    <a:pt x="442893" y="13486"/>
                  </a:lnTo>
                  <a:lnTo>
                    <a:pt x="394432" y="3453"/>
                  </a:lnTo>
                  <a:lnTo>
                    <a:pt x="343662" y="0"/>
                  </a:lnTo>
                  <a:close/>
                </a:path>
              </a:pathLst>
            </a:custGeom>
            <a:solidFill>
              <a:srgbClr val="EAEA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6338316" y="2086355"/>
              <a:ext cx="182880" cy="373380"/>
            </a:xfrm>
            <a:custGeom>
              <a:avLst/>
              <a:gdLst/>
              <a:ahLst/>
              <a:cxnLst/>
              <a:rect l="l" t="t" r="r" b="b"/>
              <a:pathLst>
                <a:path w="182879" h="373380">
                  <a:moveTo>
                    <a:pt x="182880" y="0"/>
                  </a:moveTo>
                  <a:lnTo>
                    <a:pt x="0" y="0"/>
                  </a:lnTo>
                  <a:lnTo>
                    <a:pt x="36576" y="82296"/>
                  </a:lnTo>
                  <a:lnTo>
                    <a:pt x="0" y="373380"/>
                  </a:lnTo>
                  <a:lnTo>
                    <a:pt x="182880" y="373380"/>
                  </a:lnTo>
                  <a:lnTo>
                    <a:pt x="146304" y="82296"/>
                  </a:lnTo>
                  <a:lnTo>
                    <a:pt x="18288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372907" y="2189337"/>
              <a:ext cx="112363" cy="321913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6835140" y="1940051"/>
              <a:ext cx="687705" cy="119380"/>
            </a:xfrm>
            <a:custGeom>
              <a:avLst/>
              <a:gdLst/>
              <a:ahLst/>
              <a:cxnLst/>
              <a:rect l="l" t="t" r="r" b="b"/>
              <a:pathLst>
                <a:path w="687704" h="119380">
                  <a:moveTo>
                    <a:pt x="584834" y="0"/>
                  </a:moveTo>
                  <a:lnTo>
                    <a:pt x="547078" y="230"/>
                  </a:lnTo>
                  <a:lnTo>
                    <a:pt x="409828" y="2159"/>
                  </a:lnTo>
                  <a:lnTo>
                    <a:pt x="343661" y="2539"/>
                  </a:lnTo>
                  <a:lnTo>
                    <a:pt x="277494" y="2159"/>
                  </a:lnTo>
                  <a:lnTo>
                    <a:pt x="140245" y="230"/>
                  </a:lnTo>
                  <a:lnTo>
                    <a:pt x="102488" y="0"/>
                  </a:lnTo>
                  <a:lnTo>
                    <a:pt x="59936" y="509"/>
                  </a:lnTo>
                  <a:lnTo>
                    <a:pt x="27717" y="2365"/>
                  </a:lnTo>
                  <a:lnTo>
                    <a:pt x="7262" y="6054"/>
                  </a:lnTo>
                  <a:lnTo>
                    <a:pt x="0" y="12064"/>
                  </a:lnTo>
                  <a:lnTo>
                    <a:pt x="9269" y="24377"/>
                  </a:lnTo>
                  <a:lnTo>
                    <a:pt x="78247" y="63515"/>
                  </a:lnTo>
                  <a:lnTo>
                    <a:pt x="133491" y="84549"/>
                  </a:lnTo>
                  <a:lnTo>
                    <a:pt x="199592" y="102696"/>
                  </a:lnTo>
                  <a:lnTo>
                    <a:pt x="274319" y="115062"/>
                  </a:lnTo>
                  <a:lnTo>
                    <a:pt x="343661" y="118872"/>
                  </a:lnTo>
                  <a:lnTo>
                    <a:pt x="413003" y="115062"/>
                  </a:lnTo>
                  <a:lnTo>
                    <a:pt x="487731" y="102696"/>
                  </a:lnTo>
                  <a:lnTo>
                    <a:pt x="553832" y="84549"/>
                  </a:lnTo>
                  <a:lnTo>
                    <a:pt x="609076" y="63515"/>
                  </a:lnTo>
                  <a:lnTo>
                    <a:pt x="651227" y="42493"/>
                  </a:lnTo>
                  <a:lnTo>
                    <a:pt x="687324" y="12064"/>
                  </a:lnTo>
                  <a:lnTo>
                    <a:pt x="680061" y="6054"/>
                  </a:lnTo>
                  <a:lnTo>
                    <a:pt x="659606" y="2365"/>
                  </a:lnTo>
                  <a:lnTo>
                    <a:pt x="627387" y="509"/>
                  </a:lnTo>
                  <a:lnTo>
                    <a:pt x="584834" y="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5436108" y="1940051"/>
              <a:ext cx="992505" cy="1010919"/>
            </a:xfrm>
            <a:custGeom>
              <a:avLst/>
              <a:gdLst/>
              <a:ahLst/>
              <a:cxnLst/>
              <a:rect l="l" t="t" r="r" b="b"/>
              <a:pathLst>
                <a:path w="992504" h="1010919">
                  <a:moveTo>
                    <a:pt x="687324" y="12065"/>
                  </a:moveTo>
                  <a:lnTo>
                    <a:pt x="680059" y="6057"/>
                  </a:lnTo>
                  <a:lnTo>
                    <a:pt x="659599" y="2374"/>
                  </a:lnTo>
                  <a:lnTo>
                    <a:pt x="627380" y="520"/>
                  </a:lnTo>
                  <a:lnTo>
                    <a:pt x="584835" y="0"/>
                  </a:lnTo>
                  <a:lnTo>
                    <a:pt x="547077" y="241"/>
                  </a:lnTo>
                  <a:lnTo>
                    <a:pt x="409829" y="2159"/>
                  </a:lnTo>
                  <a:lnTo>
                    <a:pt x="343662" y="2540"/>
                  </a:lnTo>
                  <a:lnTo>
                    <a:pt x="277495" y="2159"/>
                  </a:lnTo>
                  <a:lnTo>
                    <a:pt x="140233" y="241"/>
                  </a:lnTo>
                  <a:lnTo>
                    <a:pt x="102489" y="0"/>
                  </a:lnTo>
                  <a:lnTo>
                    <a:pt x="59931" y="520"/>
                  </a:lnTo>
                  <a:lnTo>
                    <a:pt x="27711" y="2374"/>
                  </a:lnTo>
                  <a:lnTo>
                    <a:pt x="7251" y="6057"/>
                  </a:lnTo>
                  <a:lnTo>
                    <a:pt x="0" y="12065"/>
                  </a:lnTo>
                  <a:lnTo>
                    <a:pt x="9258" y="24384"/>
                  </a:lnTo>
                  <a:lnTo>
                    <a:pt x="78244" y="63525"/>
                  </a:lnTo>
                  <a:lnTo>
                    <a:pt x="133489" y="84556"/>
                  </a:lnTo>
                  <a:lnTo>
                    <a:pt x="199580" y="102704"/>
                  </a:lnTo>
                  <a:lnTo>
                    <a:pt x="274320" y="115062"/>
                  </a:lnTo>
                  <a:lnTo>
                    <a:pt x="343662" y="118872"/>
                  </a:lnTo>
                  <a:lnTo>
                    <a:pt x="413004" y="115062"/>
                  </a:lnTo>
                  <a:lnTo>
                    <a:pt x="487730" y="102704"/>
                  </a:lnTo>
                  <a:lnTo>
                    <a:pt x="553821" y="84556"/>
                  </a:lnTo>
                  <a:lnTo>
                    <a:pt x="609066" y="63525"/>
                  </a:lnTo>
                  <a:lnTo>
                    <a:pt x="651217" y="42494"/>
                  </a:lnTo>
                  <a:lnTo>
                    <a:pt x="678053" y="24384"/>
                  </a:lnTo>
                  <a:lnTo>
                    <a:pt x="687324" y="12065"/>
                  </a:lnTo>
                  <a:close/>
                </a:path>
                <a:path w="992504" h="1010919">
                  <a:moveTo>
                    <a:pt x="992124" y="146304"/>
                  </a:moveTo>
                  <a:lnTo>
                    <a:pt x="644652" y="146304"/>
                  </a:lnTo>
                  <a:lnTo>
                    <a:pt x="644652" y="1010412"/>
                  </a:lnTo>
                  <a:lnTo>
                    <a:pt x="992124" y="1010412"/>
                  </a:lnTo>
                  <a:lnTo>
                    <a:pt x="992124" y="146304"/>
                  </a:lnTo>
                  <a:close/>
                </a:path>
              </a:pathLst>
            </a:custGeom>
            <a:solidFill>
              <a:srgbClr val="EAEA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6428232" y="2086355"/>
              <a:ext cx="340360" cy="864235"/>
            </a:xfrm>
            <a:custGeom>
              <a:avLst/>
              <a:gdLst/>
              <a:ahLst/>
              <a:cxnLst/>
              <a:rect l="l" t="t" r="r" b="b"/>
              <a:pathLst>
                <a:path w="340359" h="864235">
                  <a:moveTo>
                    <a:pt x="339852" y="0"/>
                  </a:moveTo>
                  <a:lnTo>
                    <a:pt x="0" y="0"/>
                  </a:lnTo>
                  <a:lnTo>
                    <a:pt x="0" y="864108"/>
                  </a:lnTo>
                  <a:lnTo>
                    <a:pt x="339852" y="864108"/>
                  </a:lnTo>
                  <a:lnTo>
                    <a:pt x="339852" y="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7" name="object 37"/>
          <p:cNvSpPr txBox="1"/>
          <p:nvPr/>
        </p:nvSpPr>
        <p:spPr>
          <a:xfrm>
            <a:off x="4761357" y="1518665"/>
            <a:ext cx="11430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9F9F9F"/>
                </a:solidFill>
                <a:latin typeface="Century Gothic"/>
                <a:cs typeface="Century Gothic"/>
              </a:rPr>
              <a:t>Efficiency</a:t>
            </a:r>
            <a:endParaRPr sz="1800">
              <a:latin typeface="Century Gothic"/>
              <a:cs typeface="Century Gothic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6909054" y="1488440"/>
            <a:ext cx="15455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35" dirty="0">
                <a:solidFill>
                  <a:srgbClr val="00AF50"/>
                </a:solidFill>
                <a:latin typeface="Century Gothic"/>
                <a:cs typeface="Century Gothic"/>
              </a:rPr>
              <a:t>Effectiveness</a:t>
            </a:r>
            <a:endParaRPr sz="1800">
              <a:latin typeface="Century Gothic"/>
              <a:cs typeface="Century Gothic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1118616" y="3974617"/>
            <a:ext cx="2217420" cy="2200910"/>
            <a:chOff x="1118616" y="3974617"/>
            <a:chExt cx="2217420" cy="2200910"/>
          </a:xfrm>
        </p:grpSpPr>
        <p:sp>
          <p:nvSpPr>
            <p:cNvPr id="40" name="object 40"/>
            <p:cNvSpPr/>
            <p:nvPr/>
          </p:nvSpPr>
          <p:spPr>
            <a:xfrm>
              <a:off x="1837944" y="5105400"/>
              <a:ext cx="253365" cy="1069975"/>
            </a:xfrm>
            <a:custGeom>
              <a:avLst/>
              <a:gdLst/>
              <a:ahLst/>
              <a:cxnLst/>
              <a:rect l="l" t="t" r="r" b="b"/>
              <a:pathLst>
                <a:path w="253364" h="1069975">
                  <a:moveTo>
                    <a:pt x="139826" y="0"/>
                  </a:moveTo>
                  <a:lnTo>
                    <a:pt x="113156" y="0"/>
                  </a:lnTo>
                  <a:lnTo>
                    <a:pt x="69115" y="8893"/>
                  </a:lnTo>
                  <a:lnTo>
                    <a:pt x="33146" y="33146"/>
                  </a:lnTo>
                  <a:lnTo>
                    <a:pt x="8893" y="69115"/>
                  </a:lnTo>
                  <a:lnTo>
                    <a:pt x="0" y="113156"/>
                  </a:lnTo>
                  <a:lnTo>
                    <a:pt x="0" y="956665"/>
                  </a:lnTo>
                  <a:lnTo>
                    <a:pt x="8893" y="1000721"/>
                  </a:lnTo>
                  <a:lnTo>
                    <a:pt x="33146" y="1036697"/>
                  </a:lnTo>
                  <a:lnTo>
                    <a:pt x="69115" y="1060953"/>
                  </a:lnTo>
                  <a:lnTo>
                    <a:pt x="113156" y="1069848"/>
                  </a:lnTo>
                  <a:lnTo>
                    <a:pt x="139826" y="1069848"/>
                  </a:lnTo>
                  <a:lnTo>
                    <a:pt x="183868" y="1060953"/>
                  </a:lnTo>
                  <a:lnTo>
                    <a:pt x="219837" y="1036697"/>
                  </a:lnTo>
                  <a:lnTo>
                    <a:pt x="244090" y="1000721"/>
                  </a:lnTo>
                  <a:lnTo>
                    <a:pt x="252983" y="956665"/>
                  </a:lnTo>
                  <a:lnTo>
                    <a:pt x="252983" y="113156"/>
                  </a:lnTo>
                  <a:lnTo>
                    <a:pt x="244090" y="69115"/>
                  </a:lnTo>
                  <a:lnTo>
                    <a:pt x="219837" y="33146"/>
                  </a:lnTo>
                  <a:lnTo>
                    <a:pt x="183868" y="8893"/>
                  </a:lnTo>
                  <a:lnTo>
                    <a:pt x="139826" y="0"/>
                  </a:lnTo>
                  <a:close/>
                </a:path>
              </a:pathLst>
            </a:custGeom>
            <a:solidFill>
              <a:srgbClr val="EAEA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2273808" y="5105400"/>
              <a:ext cx="251460" cy="1069975"/>
            </a:xfrm>
            <a:custGeom>
              <a:avLst/>
              <a:gdLst/>
              <a:ahLst/>
              <a:cxnLst/>
              <a:rect l="l" t="t" r="r" b="b"/>
              <a:pathLst>
                <a:path w="251460" h="1069975">
                  <a:moveTo>
                    <a:pt x="138937" y="0"/>
                  </a:moveTo>
                  <a:lnTo>
                    <a:pt x="112522" y="0"/>
                  </a:lnTo>
                  <a:lnTo>
                    <a:pt x="68740" y="8848"/>
                  </a:lnTo>
                  <a:lnTo>
                    <a:pt x="32972" y="32972"/>
                  </a:lnTo>
                  <a:lnTo>
                    <a:pt x="8848" y="68740"/>
                  </a:lnTo>
                  <a:lnTo>
                    <a:pt x="0" y="112522"/>
                  </a:lnTo>
                  <a:lnTo>
                    <a:pt x="0" y="957351"/>
                  </a:lnTo>
                  <a:lnTo>
                    <a:pt x="8848" y="1001139"/>
                  </a:lnTo>
                  <a:lnTo>
                    <a:pt x="32972" y="1036897"/>
                  </a:lnTo>
                  <a:lnTo>
                    <a:pt x="68740" y="1061007"/>
                  </a:lnTo>
                  <a:lnTo>
                    <a:pt x="112522" y="1069848"/>
                  </a:lnTo>
                  <a:lnTo>
                    <a:pt x="138937" y="1069848"/>
                  </a:lnTo>
                  <a:lnTo>
                    <a:pt x="182719" y="1061007"/>
                  </a:lnTo>
                  <a:lnTo>
                    <a:pt x="218487" y="1036897"/>
                  </a:lnTo>
                  <a:lnTo>
                    <a:pt x="242611" y="1001139"/>
                  </a:lnTo>
                  <a:lnTo>
                    <a:pt x="251460" y="957351"/>
                  </a:lnTo>
                  <a:lnTo>
                    <a:pt x="251460" y="112522"/>
                  </a:lnTo>
                  <a:lnTo>
                    <a:pt x="242611" y="68740"/>
                  </a:lnTo>
                  <a:lnTo>
                    <a:pt x="218487" y="32972"/>
                  </a:lnTo>
                  <a:lnTo>
                    <a:pt x="182719" y="8848"/>
                  </a:lnTo>
                  <a:lnTo>
                    <a:pt x="138937" y="0"/>
                  </a:lnTo>
                  <a:close/>
                </a:path>
              </a:pathLst>
            </a:custGeom>
            <a:solidFill>
              <a:srgbClr val="0871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1118616" y="4672584"/>
              <a:ext cx="1155700" cy="219710"/>
            </a:xfrm>
            <a:custGeom>
              <a:avLst/>
              <a:gdLst/>
              <a:ahLst/>
              <a:cxnLst/>
              <a:rect l="l" t="t" r="r" b="b"/>
              <a:pathLst>
                <a:path w="1155700" h="219710">
                  <a:moveTo>
                    <a:pt x="1057021" y="0"/>
                  </a:moveTo>
                  <a:lnTo>
                    <a:pt x="98171" y="0"/>
                  </a:lnTo>
                  <a:lnTo>
                    <a:pt x="59959" y="7713"/>
                  </a:lnTo>
                  <a:lnTo>
                    <a:pt x="28754" y="28749"/>
                  </a:lnTo>
                  <a:lnTo>
                    <a:pt x="7715" y="59953"/>
                  </a:lnTo>
                  <a:lnTo>
                    <a:pt x="0" y="98171"/>
                  </a:lnTo>
                  <a:lnTo>
                    <a:pt x="0" y="121285"/>
                  </a:lnTo>
                  <a:lnTo>
                    <a:pt x="7715" y="159502"/>
                  </a:lnTo>
                  <a:lnTo>
                    <a:pt x="28754" y="190706"/>
                  </a:lnTo>
                  <a:lnTo>
                    <a:pt x="59959" y="211742"/>
                  </a:lnTo>
                  <a:lnTo>
                    <a:pt x="98171" y="219456"/>
                  </a:lnTo>
                  <a:lnTo>
                    <a:pt x="1057021" y="219456"/>
                  </a:lnTo>
                  <a:lnTo>
                    <a:pt x="1095238" y="211742"/>
                  </a:lnTo>
                  <a:lnTo>
                    <a:pt x="1126442" y="190706"/>
                  </a:lnTo>
                  <a:lnTo>
                    <a:pt x="1147478" y="159502"/>
                  </a:lnTo>
                  <a:lnTo>
                    <a:pt x="1155192" y="121285"/>
                  </a:lnTo>
                  <a:lnTo>
                    <a:pt x="1155192" y="98171"/>
                  </a:lnTo>
                  <a:lnTo>
                    <a:pt x="1147478" y="59953"/>
                  </a:lnTo>
                  <a:lnTo>
                    <a:pt x="1126442" y="28749"/>
                  </a:lnTo>
                  <a:lnTo>
                    <a:pt x="1095238" y="7713"/>
                  </a:lnTo>
                  <a:lnTo>
                    <a:pt x="1057021" y="0"/>
                  </a:lnTo>
                  <a:close/>
                </a:path>
              </a:pathLst>
            </a:custGeom>
            <a:solidFill>
              <a:srgbClr val="EAEA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2182368" y="4672584"/>
              <a:ext cx="1153795" cy="219710"/>
            </a:xfrm>
            <a:custGeom>
              <a:avLst/>
              <a:gdLst/>
              <a:ahLst/>
              <a:cxnLst/>
              <a:rect l="l" t="t" r="r" b="b"/>
              <a:pathLst>
                <a:path w="1153795" h="219710">
                  <a:moveTo>
                    <a:pt x="1055496" y="0"/>
                  </a:moveTo>
                  <a:lnTo>
                    <a:pt x="98170" y="0"/>
                  </a:lnTo>
                  <a:lnTo>
                    <a:pt x="59953" y="7713"/>
                  </a:lnTo>
                  <a:lnTo>
                    <a:pt x="28749" y="28749"/>
                  </a:lnTo>
                  <a:lnTo>
                    <a:pt x="7713" y="59953"/>
                  </a:lnTo>
                  <a:lnTo>
                    <a:pt x="0" y="98171"/>
                  </a:lnTo>
                  <a:lnTo>
                    <a:pt x="0" y="121285"/>
                  </a:lnTo>
                  <a:lnTo>
                    <a:pt x="7713" y="159502"/>
                  </a:lnTo>
                  <a:lnTo>
                    <a:pt x="28749" y="190706"/>
                  </a:lnTo>
                  <a:lnTo>
                    <a:pt x="59953" y="211742"/>
                  </a:lnTo>
                  <a:lnTo>
                    <a:pt x="98170" y="219456"/>
                  </a:lnTo>
                  <a:lnTo>
                    <a:pt x="1055496" y="219456"/>
                  </a:lnTo>
                  <a:lnTo>
                    <a:pt x="1093714" y="211742"/>
                  </a:lnTo>
                  <a:lnTo>
                    <a:pt x="1124918" y="190706"/>
                  </a:lnTo>
                  <a:lnTo>
                    <a:pt x="1145954" y="159502"/>
                  </a:lnTo>
                  <a:lnTo>
                    <a:pt x="1153668" y="121285"/>
                  </a:lnTo>
                  <a:lnTo>
                    <a:pt x="1153668" y="98171"/>
                  </a:lnTo>
                  <a:lnTo>
                    <a:pt x="1145954" y="59953"/>
                  </a:lnTo>
                  <a:lnTo>
                    <a:pt x="1124918" y="28749"/>
                  </a:lnTo>
                  <a:lnTo>
                    <a:pt x="1093714" y="7713"/>
                  </a:lnTo>
                  <a:lnTo>
                    <a:pt x="1055496" y="0"/>
                  </a:lnTo>
                  <a:close/>
                </a:path>
              </a:pathLst>
            </a:custGeom>
            <a:solidFill>
              <a:srgbClr val="0871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4" name="object 4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12036" y="3974617"/>
              <a:ext cx="789444" cy="739114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1837944" y="4000500"/>
              <a:ext cx="687705" cy="637540"/>
            </a:xfrm>
            <a:custGeom>
              <a:avLst/>
              <a:gdLst/>
              <a:ahLst/>
              <a:cxnLst/>
              <a:rect l="l" t="t" r="r" b="b"/>
              <a:pathLst>
                <a:path w="687705" h="637539">
                  <a:moveTo>
                    <a:pt x="343662" y="0"/>
                  </a:moveTo>
                  <a:lnTo>
                    <a:pt x="292891" y="3453"/>
                  </a:lnTo>
                  <a:lnTo>
                    <a:pt x="244430" y="13486"/>
                  </a:lnTo>
                  <a:lnTo>
                    <a:pt x="198809" y="29606"/>
                  </a:lnTo>
                  <a:lnTo>
                    <a:pt x="156561" y="51319"/>
                  </a:lnTo>
                  <a:lnTo>
                    <a:pt x="118219" y="78132"/>
                  </a:lnTo>
                  <a:lnTo>
                    <a:pt x="84315" y="109552"/>
                  </a:lnTo>
                  <a:lnTo>
                    <a:pt x="55381" y="145088"/>
                  </a:lnTo>
                  <a:lnTo>
                    <a:pt x="31950" y="184244"/>
                  </a:lnTo>
                  <a:lnTo>
                    <a:pt x="14555" y="226530"/>
                  </a:lnTo>
                  <a:lnTo>
                    <a:pt x="3727" y="271451"/>
                  </a:lnTo>
                  <a:lnTo>
                    <a:pt x="0" y="318516"/>
                  </a:lnTo>
                  <a:lnTo>
                    <a:pt x="3727" y="365580"/>
                  </a:lnTo>
                  <a:lnTo>
                    <a:pt x="14555" y="410501"/>
                  </a:lnTo>
                  <a:lnTo>
                    <a:pt x="31950" y="452787"/>
                  </a:lnTo>
                  <a:lnTo>
                    <a:pt x="55381" y="491943"/>
                  </a:lnTo>
                  <a:lnTo>
                    <a:pt x="84315" y="527479"/>
                  </a:lnTo>
                  <a:lnTo>
                    <a:pt x="118219" y="558899"/>
                  </a:lnTo>
                  <a:lnTo>
                    <a:pt x="156561" y="585712"/>
                  </a:lnTo>
                  <a:lnTo>
                    <a:pt x="198809" y="607425"/>
                  </a:lnTo>
                  <a:lnTo>
                    <a:pt x="244430" y="623545"/>
                  </a:lnTo>
                  <a:lnTo>
                    <a:pt x="292891" y="633578"/>
                  </a:lnTo>
                  <a:lnTo>
                    <a:pt x="343662" y="637032"/>
                  </a:lnTo>
                  <a:lnTo>
                    <a:pt x="394432" y="633578"/>
                  </a:lnTo>
                  <a:lnTo>
                    <a:pt x="442893" y="623545"/>
                  </a:lnTo>
                  <a:lnTo>
                    <a:pt x="488514" y="607425"/>
                  </a:lnTo>
                  <a:lnTo>
                    <a:pt x="530762" y="585712"/>
                  </a:lnTo>
                  <a:lnTo>
                    <a:pt x="569104" y="558899"/>
                  </a:lnTo>
                  <a:lnTo>
                    <a:pt x="603008" y="527479"/>
                  </a:lnTo>
                  <a:lnTo>
                    <a:pt x="631942" y="491943"/>
                  </a:lnTo>
                  <a:lnTo>
                    <a:pt x="655373" y="452787"/>
                  </a:lnTo>
                  <a:lnTo>
                    <a:pt x="672768" y="410501"/>
                  </a:lnTo>
                  <a:lnTo>
                    <a:pt x="683596" y="365580"/>
                  </a:lnTo>
                  <a:lnTo>
                    <a:pt x="687324" y="318516"/>
                  </a:lnTo>
                  <a:lnTo>
                    <a:pt x="683596" y="271451"/>
                  </a:lnTo>
                  <a:lnTo>
                    <a:pt x="672768" y="226530"/>
                  </a:lnTo>
                  <a:lnTo>
                    <a:pt x="655373" y="184244"/>
                  </a:lnTo>
                  <a:lnTo>
                    <a:pt x="631942" y="145088"/>
                  </a:lnTo>
                  <a:lnTo>
                    <a:pt x="603008" y="109552"/>
                  </a:lnTo>
                  <a:lnTo>
                    <a:pt x="569104" y="78132"/>
                  </a:lnTo>
                  <a:lnTo>
                    <a:pt x="530762" y="51319"/>
                  </a:lnTo>
                  <a:lnTo>
                    <a:pt x="488514" y="29606"/>
                  </a:lnTo>
                  <a:lnTo>
                    <a:pt x="442893" y="13486"/>
                  </a:lnTo>
                  <a:lnTo>
                    <a:pt x="394432" y="3453"/>
                  </a:lnTo>
                  <a:lnTo>
                    <a:pt x="343662" y="0"/>
                  </a:lnTo>
                  <a:close/>
                </a:path>
              </a:pathLst>
            </a:custGeom>
            <a:solidFill>
              <a:srgbClr val="EAEA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2095500" y="4672583"/>
              <a:ext cx="182880" cy="375285"/>
            </a:xfrm>
            <a:custGeom>
              <a:avLst/>
              <a:gdLst/>
              <a:ahLst/>
              <a:cxnLst/>
              <a:rect l="l" t="t" r="r" b="b"/>
              <a:pathLst>
                <a:path w="182880" h="375285">
                  <a:moveTo>
                    <a:pt x="182880" y="0"/>
                  </a:moveTo>
                  <a:lnTo>
                    <a:pt x="0" y="0"/>
                  </a:lnTo>
                  <a:lnTo>
                    <a:pt x="36576" y="83820"/>
                  </a:lnTo>
                  <a:lnTo>
                    <a:pt x="0" y="374904"/>
                  </a:lnTo>
                  <a:lnTo>
                    <a:pt x="182880" y="374904"/>
                  </a:lnTo>
                  <a:lnTo>
                    <a:pt x="146304" y="83820"/>
                  </a:lnTo>
                  <a:lnTo>
                    <a:pt x="18288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7" name="object 4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130345" y="4776327"/>
              <a:ext cx="112363" cy="321913"/>
            </a:xfrm>
            <a:prstGeom prst="rect">
              <a:avLst/>
            </a:prstGeom>
          </p:spPr>
        </p:pic>
        <p:sp>
          <p:nvSpPr>
            <p:cNvPr id="48" name="object 48"/>
            <p:cNvSpPr/>
            <p:nvPr/>
          </p:nvSpPr>
          <p:spPr>
            <a:xfrm>
              <a:off x="2592324" y="4526280"/>
              <a:ext cx="688975" cy="120650"/>
            </a:xfrm>
            <a:custGeom>
              <a:avLst/>
              <a:gdLst/>
              <a:ahLst/>
              <a:cxnLst/>
              <a:rect l="l" t="t" r="r" b="b"/>
              <a:pathLst>
                <a:path w="688975" h="120650">
                  <a:moveTo>
                    <a:pt x="586232" y="0"/>
                  </a:moveTo>
                  <a:lnTo>
                    <a:pt x="548324" y="248"/>
                  </a:lnTo>
                  <a:lnTo>
                    <a:pt x="410718" y="2159"/>
                  </a:lnTo>
                  <a:lnTo>
                    <a:pt x="344424" y="2540"/>
                  </a:lnTo>
                  <a:lnTo>
                    <a:pt x="278130" y="2159"/>
                  </a:lnTo>
                  <a:lnTo>
                    <a:pt x="140523" y="248"/>
                  </a:lnTo>
                  <a:lnTo>
                    <a:pt x="102615" y="0"/>
                  </a:lnTo>
                  <a:lnTo>
                    <a:pt x="60043" y="511"/>
                  </a:lnTo>
                  <a:lnTo>
                    <a:pt x="27781" y="2381"/>
                  </a:lnTo>
                  <a:lnTo>
                    <a:pt x="7282" y="6107"/>
                  </a:lnTo>
                  <a:lnTo>
                    <a:pt x="0" y="12192"/>
                  </a:lnTo>
                  <a:lnTo>
                    <a:pt x="9289" y="24678"/>
                  </a:lnTo>
                  <a:lnTo>
                    <a:pt x="78422" y="64341"/>
                  </a:lnTo>
                  <a:lnTo>
                    <a:pt x="133792" y="85654"/>
                  </a:lnTo>
                  <a:lnTo>
                    <a:pt x="200048" y="104046"/>
                  </a:lnTo>
                  <a:lnTo>
                    <a:pt x="274955" y="116586"/>
                  </a:lnTo>
                  <a:lnTo>
                    <a:pt x="344424" y="120396"/>
                  </a:lnTo>
                  <a:lnTo>
                    <a:pt x="413893" y="116586"/>
                  </a:lnTo>
                  <a:lnTo>
                    <a:pt x="488799" y="104046"/>
                  </a:lnTo>
                  <a:lnTo>
                    <a:pt x="555055" y="85654"/>
                  </a:lnTo>
                  <a:lnTo>
                    <a:pt x="610425" y="64341"/>
                  </a:lnTo>
                  <a:lnTo>
                    <a:pt x="652671" y="43038"/>
                  </a:lnTo>
                  <a:lnTo>
                    <a:pt x="688848" y="12192"/>
                  </a:lnTo>
                  <a:lnTo>
                    <a:pt x="681565" y="6107"/>
                  </a:lnTo>
                  <a:lnTo>
                    <a:pt x="661066" y="2381"/>
                  </a:lnTo>
                  <a:lnTo>
                    <a:pt x="628804" y="511"/>
                  </a:lnTo>
                  <a:lnTo>
                    <a:pt x="586232" y="0"/>
                  </a:lnTo>
                  <a:close/>
                </a:path>
              </a:pathLst>
            </a:custGeom>
            <a:solidFill>
              <a:srgbClr val="0871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1193292" y="4526279"/>
              <a:ext cx="992505" cy="1012190"/>
            </a:xfrm>
            <a:custGeom>
              <a:avLst/>
              <a:gdLst/>
              <a:ahLst/>
              <a:cxnLst/>
              <a:rect l="l" t="t" r="r" b="b"/>
              <a:pathLst>
                <a:path w="992505" h="1012189">
                  <a:moveTo>
                    <a:pt x="687324" y="12192"/>
                  </a:moveTo>
                  <a:lnTo>
                    <a:pt x="680059" y="6108"/>
                  </a:lnTo>
                  <a:lnTo>
                    <a:pt x="659599" y="2387"/>
                  </a:lnTo>
                  <a:lnTo>
                    <a:pt x="627380" y="520"/>
                  </a:lnTo>
                  <a:lnTo>
                    <a:pt x="584835" y="0"/>
                  </a:lnTo>
                  <a:lnTo>
                    <a:pt x="547077" y="254"/>
                  </a:lnTo>
                  <a:lnTo>
                    <a:pt x="409829" y="2159"/>
                  </a:lnTo>
                  <a:lnTo>
                    <a:pt x="343662" y="2540"/>
                  </a:lnTo>
                  <a:lnTo>
                    <a:pt x="277495" y="2159"/>
                  </a:lnTo>
                  <a:lnTo>
                    <a:pt x="140233" y="254"/>
                  </a:lnTo>
                  <a:lnTo>
                    <a:pt x="102489" y="0"/>
                  </a:lnTo>
                  <a:lnTo>
                    <a:pt x="59944" y="520"/>
                  </a:lnTo>
                  <a:lnTo>
                    <a:pt x="27724" y="2387"/>
                  </a:lnTo>
                  <a:lnTo>
                    <a:pt x="7264" y="6108"/>
                  </a:lnTo>
                  <a:lnTo>
                    <a:pt x="0" y="12192"/>
                  </a:lnTo>
                  <a:lnTo>
                    <a:pt x="9283" y="24688"/>
                  </a:lnTo>
                  <a:lnTo>
                    <a:pt x="78257" y="64350"/>
                  </a:lnTo>
                  <a:lnTo>
                    <a:pt x="133502" y="85661"/>
                  </a:lnTo>
                  <a:lnTo>
                    <a:pt x="199593" y="104051"/>
                  </a:lnTo>
                  <a:lnTo>
                    <a:pt x="274320" y="116586"/>
                  </a:lnTo>
                  <a:lnTo>
                    <a:pt x="343662" y="120396"/>
                  </a:lnTo>
                  <a:lnTo>
                    <a:pt x="413004" y="116586"/>
                  </a:lnTo>
                  <a:lnTo>
                    <a:pt x="487730" y="104051"/>
                  </a:lnTo>
                  <a:lnTo>
                    <a:pt x="553821" y="85661"/>
                  </a:lnTo>
                  <a:lnTo>
                    <a:pt x="609066" y="64350"/>
                  </a:lnTo>
                  <a:lnTo>
                    <a:pt x="651217" y="43040"/>
                  </a:lnTo>
                  <a:lnTo>
                    <a:pt x="678053" y="24688"/>
                  </a:lnTo>
                  <a:lnTo>
                    <a:pt x="687324" y="12192"/>
                  </a:lnTo>
                  <a:close/>
                </a:path>
                <a:path w="992505" h="1012189">
                  <a:moveTo>
                    <a:pt x="992124" y="146304"/>
                  </a:moveTo>
                  <a:lnTo>
                    <a:pt x="644652" y="146304"/>
                  </a:lnTo>
                  <a:lnTo>
                    <a:pt x="644652" y="1011936"/>
                  </a:lnTo>
                  <a:lnTo>
                    <a:pt x="992124" y="1011936"/>
                  </a:lnTo>
                  <a:lnTo>
                    <a:pt x="992124" y="146304"/>
                  </a:lnTo>
                  <a:close/>
                </a:path>
              </a:pathLst>
            </a:custGeom>
            <a:solidFill>
              <a:srgbClr val="EAEA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2185416" y="4672584"/>
              <a:ext cx="340360" cy="866140"/>
            </a:xfrm>
            <a:custGeom>
              <a:avLst/>
              <a:gdLst/>
              <a:ahLst/>
              <a:cxnLst/>
              <a:rect l="l" t="t" r="r" b="b"/>
              <a:pathLst>
                <a:path w="340360" h="866139">
                  <a:moveTo>
                    <a:pt x="339851" y="0"/>
                  </a:moveTo>
                  <a:lnTo>
                    <a:pt x="0" y="0"/>
                  </a:lnTo>
                  <a:lnTo>
                    <a:pt x="0" y="865631"/>
                  </a:lnTo>
                  <a:lnTo>
                    <a:pt x="339851" y="865631"/>
                  </a:lnTo>
                  <a:lnTo>
                    <a:pt x="339851" y="0"/>
                  </a:lnTo>
                  <a:close/>
                </a:path>
              </a:pathLst>
            </a:custGeom>
            <a:solidFill>
              <a:srgbClr val="0871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1" name="object 51"/>
          <p:cNvSpPr txBox="1"/>
          <p:nvPr/>
        </p:nvSpPr>
        <p:spPr>
          <a:xfrm>
            <a:off x="795019" y="4095369"/>
            <a:ext cx="8540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9F9F9F"/>
                </a:solidFill>
                <a:latin typeface="Century Gothic"/>
                <a:cs typeface="Century Gothic"/>
              </a:rPr>
              <a:t>Quality</a:t>
            </a:r>
            <a:endParaRPr sz="1800">
              <a:latin typeface="Century Gothic"/>
              <a:cs typeface="Century Gothic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2665857" y="4075938"/>
            <a:ext cx="10369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35" dirty="0">
                <a:solidFill>
                  <a:srgbClr val="087150"/>
                </a:solidFill>
                <a:latin typeface="Century Gothic"/>
                <a:cs typeface="Century Gothic"/>
              </a:rPr>
              <a:t>Quantity</a:t>
            </a:r>
            <a:endParaRPr sz="1800">
              <a:latin typeface="Century Gothic"/>
              <a:cs typeface="Century Gothic"/>
            </a:endParaRPr>
          </a:p>
        </p:txBody>
      </p:sp>
      <p:grpSp>
        <p:nvGrpSpPr>
          <p:cNvPr id="53" name="object 53"/>
          <p:cNvGrpSpPr/>
          <p:nvPr/>
        </p:nvGrpSpPr>
        <p:grpSpPr>
          <a:xfrm>
            <a:off x="5404103" y="4026433"/>
            <a:ext cx="2217420" cy="2200910"/>
            <a:chOff x="5404103" y="4026433"/>
            <a:chExt cx="2217420" cy="2200910"/>
          </a:xfrm>
        </p:grpSpPr>
        <p:sp>
          <p:nvSpPr>
            <p:cNvPr id="54" name="object 54"/>
            <p:cNvSpPr/>
            <p:nvPr/>
          </p:nvSpPr>
          <p:spPr>
            <a:xfrm>
              <a:off x="6123431" y="5157215"/>
              <a:ext cx="251460" cy="1069975"/>
            </a:xfrm>
            <a:custGeom>
              <a:avLst/>
              <a:gdLst/>
              <a:ahLst/>
              <a:cxnLst/>
              <a:rect l="l" t="t" r="r" b="b"/>
              <a:pathLst>
                <a:path w="251460" h="1069975">
                  <a:moveTo>
                    <a:pt x="138937" y="0"/>
                  </a:moveTo>
                  <a:lnTo>
                    <a:pt x="112521" y="0"/>
                  </a:lnTo>
                  <a:lnTo>
                    <a:pt x="68740" y="8848"/>
                  </a:lnTo>
                  <a:lnTo>
                    <a:pt x="32972" y="32972"/>
                  </a:lnTo>
                  <a:lnTo>
                    <a:pt x="8848" y="68740"/>
                  </a:lnTo>
                  <a:lnTo>
                    <a:pt x="0" y="112521"/>
                  </a:lnTo>
                  <a:lnTo>
                    <a:pt x="0" y="957351"/>
                  </a:lnTo>
                  <a:lnTo>
                    <a:pt x="8848" y="1001139"/>
                  </a:lnTo>
                  <a:lnTo>
                    <a:pt x="32972" y="1036897"/>
                  </a:lnTo>
                  <a:lnTo>
                    <a:pt x="68740" y="1061007"/>
                  </a:lnTo>
                  <a:lnTo>
                    <a:pt x="112521" y="1069847"/>
                  </a:lnTo>
                  <a:lnTo>
                    <a:pt x="138937" y="1069847"/>
                  </a:lnTo>
                  <a:lnTo>
                    <a:pt x="182719" y="1061007"/>
                  </a:lnTo>
                  <a:lnTo>
                    <a:pt x="218487" y="1036897"/>
                  </a:lnTo>
                  <a:lnTo>
                    <a:pt x="242611" y="1001139"/>
                  </a:lnTo>
                  <a:lnTo>
                    <a:pt x="251459" y="957351"/>
                  </a:lnTo>
                  <a:lnTo>
                    <a:pt x="251459" y="112521"/>
                  </a:lnTo>
                  <a:lnTo>
                    <a:pt x="242611" y="68740"/>
                  </a:lnTo>
                  <a:lnTo>
                    <a:pt x="218487" y="32972"/>
                  </a:lnTo>
                  <a:lnTo>
                    <a:pt x="182719" y="8848"/>
                  </a:lnTo>
                  <a:lnTo>
                    <a:pt x="138937" y="0"/>
                  </a:lnTo>
                  <a:close/>
                </a:path>
              </a:pathLst>
            </a:custGeom>
            <a:solidFill>
              <a:srgbClr val="EAEA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6557771" y="5157215"/>
              <a:ext cx="253365" cy="1069975"/>
            </a:xfrm>
            <a:custGeom>
              <a:avLst/>
              <a:gdLst/>
              <a:ahLst/>
              <a:cxnLst/>
              <a:rect l="l" t="t" r="r" b="b"/>
              <a:pathLst>
                <a:path w="253365" h="1069975">
                  <a:moveTo>
                    <a:pt x="139826" y="0"/>
                  </a:moveTo>
                  <a:lnTo>
                    <a:pt x="113156" y="0"/>
                  </a:lnTo>
                  <a:lnTo>
                    <a:pt x="69115" y="8893"/>
                  </a:lnTo>
                  <a:lnTo>
                    <a:pt x="33147" y="33146"/>
                  </a:lnTo>
                  <a:lnTo>
                    <a:pt x="8893" y="69115"/>
                  </a:lnTo>
                  <a:lnTo>
                    <a:pt x="0" y="113156"/>
                  </a:lnTo>
                  <a:lnTo>
                    <a:pt x="0" y="956665"/>
                  </a:lnTo>
                  <a:lnTo>
                    <a:pt x="8893" y="1000721"/>
                  </a:lnTo>
                  <a:lnTo>
                    <a:pt x="33147" y="1036697"/>
                  </a:lnTo>
                  <a:lnTo>
                    <a:pt x="69115" y="1060953"/>
                  </a:lnTo>
                  <a:lnTo>
                    <a:pt x="113156" y="1069847"/>
                  </a:lnTo>
                  <a:lnTo>
                    <a:pt x="139826" y="1069847"/>
                  </a:lnTo>
                  <a:lnTo>
                    <a:pt x="183868" y="1060953"/>
                  </a:lnTo>
                  <a:lnTo>
                    <a:pt x="219836" y="1036697"/>
                  </a:lnTo>
                  <a:lnTo>
                    <a:pt x="244090" y="1000721"/>
                  </a:lnTo>
                  <a:lnTo>
                    <a:pt x="252983" y="956665"/>
                  </a:lnTo>
                  <a:lnTo>
                    <a:pt x="252983" y="113156"/>
                  </a:lnTo>
                  <a:lnTo>
                    <a:pt x="244090" y="69115"/>
                  </a:lnTo>
                  <a:lnTo>
                    <a:pt x="219836" y="33146"/>
                  </a:lnTo>
                  <a:lnTo>
                    <a:pt x="183868" y="8893"/>
                  </a:lnTo>
                  <a:lnTo>
                    <a:pt x="139826" y="0"/>
                  </a:lnTo>
                  <a:close/>
                </a:path>
              </a:pathLst>
            </a:custGeom>
            <a:solidFill>
              <a:srgbClr val="0F894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5404103" y="4724399"/>
              <a:ext cx="1153795" cy="218440"/>
            </a:xfrm>
            <a:custGeom>
              <a:avLst/>
              <a:gdLst/>
              <a:ahLst/>
              <a:cxnLst/>
              <a:rect l="l" t="t" r="r" b="b"/>
              <a:pathLst>
                <a:path w="1153795" h="218439">
                  <a:moveTo>
                    <a:pt x="1056132" y="0"/>
                  </a:moveTo>
                  <a:lnTo>
                    <a:pt x="97536" y="0"/>
                  </a:lnTo>
                  <a:lnTo>
                    <a:pt x="59578" y="7667"/>
                  </a:lnTo>
                  <a:lnTo>
                    <a:pt x="28575" y="28575"/>
                  </a:lnTo>
                  <a:lnTo>
                    <a:pt x="7667" y="59578"/>
                  </a:lnTo>
                  <a:lnTo>
                    <a:pt x="0" y="97536"/>
                  </a:lnTo>
                  <a:lnTo>
                    <a:pt x="0" y="120395"/>
                  </a:lnTo>
                  <a:lnTo>
                    <a:pt x="7667" y="158353"/>
                  </a:lnTo>
                  <a:lnTo>
                    <a:pt x="28575" y="189356"/>
                  </a:lnTo>
                  <a:lnTo>
                    <a:pt x="59578" y="210264"/>
                  </a:lnTo>
                  <a:lnTo>
                    <a:pt x="97536" y="217931"/>
                  </a:lnTo>
                  <a:lnTo>
                    <a:pt x="1056132" y="217931"/>
                  </a:lnTo>
                  <a:lnTo>
                    <a:pt x="1094089" y="210264"/>
                  </a:lnTo>
                  <a:lnTo>
                    <a:pt x="1125093" y="189356"/>
                  </a:lnTo>
                  <a:lnTo>
                    <a:pt x="1146000" y="158353"/>
                  </a:lnTo>
                  <a:lnTo>
                    <a:pt x="1153668" y="120395"/>
                  </a:lnTo>
                  <a:lnTo>
                    <a:pt x="1153668" y="97536"/>
                  </a:lnTo>
                  <a:lnTo>
                    <a:pt x="1146000" y="59578"/>
                  </a:lnTo>
                  <a:lnTo>
                    <a:pt x="1125093" y="28575"/>
                  </a:lnTo>
                  <a:lnTo>
                    <a:pt x="1094089" y="7667"/>
                  </a:lnTo>
                  <a:lnTo>
                    <a:pt x="1056132" y="0"/>
                  </a:lnTo>
                  <a:close/>
                </a:path>
              </a:pathLst>
            </a:custGeom>
            <a:solidFill>
              <a:srgbClr val="EAEA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6466331" y="4724399"/>
              <a:ext cx="1155700" cy="218440"/>
            </a:xfrm>
            <a:custGeom>
              <a:avLst/>
              <a:gdLst/>
              <a:ahLst/>
              <a:cxnLst/>
              <a:rect l="l" t="t" r="r" b="b"/>
              <a:pathLst>
                <a:path w="1155700" h="218439">
                  <a:moveTo>
                    <a:pt x="1057656" y="0"/>
                  </a:moveTo>
                  <a:lnTo>
                    <a:pt x="97536" y="0"/>
                  </a:lnTo>
                  <a:lnTo>
                    <a:pt x="59578" y="7667"/>
                  </a:lnTo>
                  <a:lnTo>
                    <a:pt x="28575" y="28575"/>
                  </a:lnTo>
                  <a:lnTo>
                    <a:pt x="7667" y="59578"/>
                  </a:lnTo>
                  <a:lnTo>
                    <a:pt x="0" y="97536"/>
                  </a:lnTo>
                  <a:lnTo>
                    <a:pt x="0" y="120395"/>
                  </a:lnTo>
                  <a:lnTo>
                    <a:pt x="7667" y="158353"/>
                  </a:lnTo>
                  <a:lnTo>
                    <a:pt x="28575" y="189356"/>
                  </a:lnTo>
                  <a:lnTo>
                    <a:pt x="59578" y="210264"/>
                  </a:lnTo>
                  <a:lnTo>
                    <a:pt x="97536" y="217931"/>
                  </a:lnTo>
                  <a:lnTo>
                    <a:pt x="1057656" y="217931"/>
                  </a:lnTo>
                  <a:lnTo>
                    <a:pt x="1095613" y="210264"/>
                  </a:lnTo>
                  <a:lnTo>
                    <a:pt x="1126616" y="189356"/>
                  </a:lnTo>
                  <a:lnTo>
                    <a:pt x="1147524" y="158353"/>
                  </a:lnTo>
                  <a:lnTo>
                    <a:pt x="1155191" y="120395"/>
                  </a:lnTo>
                  <a:lnTo>
                    <a:pt x="1155191" y="97536"/>
                  </a:lnTo>
                  <a:lnTo>
                    <a:pt x="1147524" y="59578"/>
                  </a:lnTo>
                  <a:lnTo>
                    <a:pt x="1126616" y="28575"/>
                  </a:lnTo>
                  <a:lnTo>
                    <a:pt x="1095613" y="7667"/>
                  </a:lnTo>
                  <a:lnTo>
                    <a:pt x="1057656" y="0"/>
                  </a:lnTo>
                  <a:close/>
                </a:path>
              </a:pathLst>
            </a:custGeom>
            <a:solidFill>
              <a:srgbClr val="0F894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8" name="object 5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97523" y="4026433"/>
              <a:ext cx="789444" cy="739114"/>
            </a:xfrm>
            <a:prstGeom prst="rect">
              <a:avLst/>
            </a:prstGeom>
          </p:spPr>
        </p:pic>
        <p:sp>
          <p:nvSpPr>
            <p:cNvPr id="59" name="object 59"/>
            <p:cNvSpPr/>
            <p:nvPr/>
          </p:nvSpPr>
          <p:spPr>
            <a:xfrm>
              <a:off x="6123431" y="4052315"/>
              <a:ext cx="687705" cy="637540"/>
            </a:xfrm>
            <a:custGeom>
              <a:avLst/>
              <a:gdLst/>
              <a:ahLst/>
              <a:cxnLst/>
              <a:rect l="l" t="t" r="r" b="b"/>
              <a:pathLst>
                <a:path w="687704" h="637539">
                  <a:moveTo>
                    <a:pt x="343662" y="0"/>
                  </a:moveTo>
                  <a:lnTo>
                    <a:pt x="292891" y="3453"/>
                  </a:lnTo>
                  <a:lnTo>
                    <a:pt x="244430" y="13486"/>
                  </a:lnTo>
                  <a:lnTo>
                    <a:pt x="198809" y="29606"/>
                  </a:lnTo>
                  <a:lnTo>
                    <a:pt x="156561" y="51319"/>
                  </a:lnTo>
                  <a:lnTo>
                    <a:pt x="118219" y="78132"/>
                  </a:lnTo>
                  <a:lnTo>
                    <a:pt x="84315" y="109552"/>
                  </a:lnTo>
                  <a:lnTo>
                    <a:pt x="55381" y="145088"/>
                  </a:lnTo>
                  <a:lnTo>
                    <a:pt x="31950" y="184244"/>
                  </a:lnTo>
                  <a:lnTo>
                    <a:pt x="14555" y="226530"/>
                  </a:lnTo>
                  <a:lnTo>
                    <a:pt x="3727" y="271451"/>
                  </a:lnTo>
                  <a:lnTo>
                    <a:pt x="0" y="318515"/>
                  </a:lnTo>
                  <a:lnTo>
                    <a:pt x="3727" y="365580"/>
                  </a:lnTo>
                  <a:lnTo>
                    <a:pt x="14555" y="410501"/>
                  </a:lnTo>
                  <a:lnTo>
                    <a:pt x="31950" y="452787"/>
                  </a:lnTo>
                  <a:lnTo>
                    <a:pt x="55381" y="491943"/>
                  </a:lnTo>
                  <a:lnTo>
                    <a:pt x="84315" y="527479"/>
                  </a:lnTo>
                  <a:lnTo>
                    <a:pt x="118219" y="558899"/>
                  </a:lnTo>
                  <a:lnTo>
                    <a:pt x="156561" y="585712"/>
                  </a:lnTo>
                  <a:lnTo>
                    <a:pt x="198809" y="607425"/>
                  </a:lnTo>
                  <a:lnTo>
                    <a:pt x="244430" y="623545"/>
                  </a:lnTo>
                  <a:lnTo>
                    <a:pt x="292891" y="633578"/>
                  </a:lnTo>
                  <a:lnTo>
                    <a:pt x="343662" y="637031"/>
                  </a:lnTo>
                  <a:lnTo>
                    <a:pt x="394432" y="633578"/>
                  </a:lnTo>
                  <a:lnTo>
                    <a:pt x="442893" y="623545"/>
                  </a:lnTo>
                  <a:lnTo>
                    <a:pt x="488514" y="607425"/>
                  </a:lnTo>
                  <a:lnTo>
                    <a:pt x="530762" y="585712"/>
                  </a:lnTo>
                  <a:lnTo>
                    <a:pt x="569104" y="558899"/>
                  </a:lnTo>
                  <a:lnTo>
                    <a:pt x="603008" y="527479"/>
                  </a:lnTo>
                  <a:lnTo>
                    <a:pt x="631942" y="491943"/>
                  </a:lnTo>
                  <a:lnTo>
                    <a:pt x="655373" y="452787"/>
                  </a:lnTo>
                  <a:lnTo>
                    <a:pt x="672768" y="410501"/>
                  </a:lnTo>
                  <a:lnTo>
                    <a:pt x="683596" y="365580"/>
                  </a:lnTo>
                  <a:lnTo>
                    <a:pt x="687323" y="318515"/>
                  </a:lnTo>
                  <a:lnTo>
                    <a:pt x="683596" y="271451"/>
                  </a:lnTo>
                  <a:lnTo>
                    <a:pt x="672768" y="226530"/>
                  </a:lnTo>
                  <a:lnTo>
                    <a:pt x="655373" y="184244"/>
                  </a:lnTo>
                  <a:lnTo>
                    <a:pt x="631942" y="145088"/>
                  </a:lnTo>
                  <a:lnTo>
                    <a:pt x="603008" y="109552"/>
                  </a:lnTo>
                  <a:lnTo>
                    <a:pt x="569104" y="78132"/>
                  </a:lnTo>
                  <a:lnTo>
                    <a:pt x="530762" y="51319"/>
                  </a:lnTo>
                  <a:lnTo>
                    <a:pt x="488514" y="29606"/>
                  </a:lnTo>
                  <a:lnTo>
                    <a:pt x="442893" y="13486"/>
                  </a:lnTo>
                  <a:lnTo>
                    <a:pt x="394432" y="3453"/>
                  </a:lnTo>
                  <a:lnTo>
                    <a:pt x="343662" y="0"/>
                  </a:lnTo>
                  <a:close/>
                </a:path>
              </a:pathLst>
            </a:custGeom>
            <a:solidFill>
              <a:srgbClr val="EAEA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6379464" y="4724399"/>
              <a:ext cx="182880" cy="373380"/>
            </a:xfrm>
            <a:custGeom>
              <a:avLst/>
              <a:gdLst/>
              <a:ahLst/>
              <a:cxnLst/>
              <a:rect l="l" t="t" r="r" b="b"/>
              <a:pathLst>
                <a:path w="182879" h="373379">
                  <a:moveTo>
                    <a:pt x="182880" y="0"/>
                  </a:moveTo>
                  <a:lnTo>
                    <a:pt x="0" y="0"/>
                  </a:lnTo>
                  <a:lnTo>
                    <a:pt x="36576" y="82296"/>
                  </a:lnTo>
                  <a:lnTo>
                    <a:pt x="0" y="373380"/>
                  </a:lnTo>
                  <a:lnTo>
                    <a:pt x="182880" y="373380"/>
                  </a:lnTo>
                  <a:lnTo>
                    <a:pt x="146304" y="82296"/>
                  </a:lnTo>
                  <a:lnTo>
                    <a:pt x="18288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1" name="object 6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414690" y="4827381"/>
              <a:ext cx="112410" cy="321913"/>
            </a:xfrm>
            <a:prstGeom prst="rect">
              <a:avLst/>
            </a:prstGeom>
          </p:spPr>
        </p:pic>
        <p:sp>
          <p:nvSpPr>
            <p:cNvPr id="62" name="object 62"/>
            <p:cNvSpPr/>
            <p:nvPr/>
          </p:nvSpPr>
          <p:spPr>
            <a:xfrm>
              <a:off x="6877811" y="4578095"/>
              <a:ext cx="687705" cy="119380"/>
            </a:xfrm>
            <a:custGeom>
              <a:avLst/>
              <a:gdLst/>
              <a:ahLst/>
              <a:cxnLst/>
              <a:rect l="l" t="t" r="r" b="b"/>
              <a:pathLst>
                <a:path w="687704" h="119379">
                  <a:moveTo>
                    <a:pt x="584835" y="0"/>
                  </a:moveTo>
                  <a:lnTo>
                    <a:pt x="547078" y="230"/>
                  </a:lnTo>
                  <a:lnTo>
                    <a:pt x="409829" y="2158"/>
                  </a:lnTo>
                  <a:lnTo>
                    <a:pt x="343662" y="2539"/>
                  </a:lnTo>
                  <a:lnTo>
                    <a:pt x="277495" y="2158"/>
                  </a:lnTo>
                  <a:lnTo>
                    <a:pt x="140245" y="230"/>
                  </a:lnTo>
                  <a:lnTo>
                    <a:pt x="102489" y="0"/>
                  </a:lnTo>
                  <a:lnTo>
                    <a:pt x="59936" y="509"/>
                  </a:lnTo>
                  <a:lnTo>
                    <a:pt x="27717" y="2365"/>
                  </a:lnTo>
                  <a:lnTo>
                    <a:pt x="7262" y="6054"/>
                  </a:lnTo>
                  <a:lnTo>
                    <a:pt x="0" y="12064"/>
                  </a:lnTo>
                  <a:lnTo>
                    <a:pt x="9269" y="24377"/>
                  </a:lnTo>
                  <a:lnTo>
                    <a:pt x="78247" y="63515"/>
                  </a:lnTo>
                  <a:lnTo>
                    <a:pt x="133491" y="84549"/>
                  </a:lnTo>
                  <a:lnTo>
                    <a:pt x="199592" y="102696"/>
                  </a:lnTo>
                  <a:lnTo>
                    <a:pt x="274320" y="115061"/>
                  </a:lnTo>
                  <a:lnTo>
                    <a:pt x="343662" y="118871"/>
                  </a:lnTo>
                  <a:lnTo>
                    <a:pt x="413004" y="115061"/>
                  </a:lnTo>
                  <a:lnTo>
                    <a:pt x="487731" y="102696"/>
                  </a:lnTo>
                  <a:lnTo>
                    <a:pt x="553832" y="84549"/>
                  </a:lnTo>
                  <a:lnTo>
                    <a:pt x="609076" y="63515"/>
                  </a:lnTo>
                  <a:lnTo>
                    <a:pt x="651227" y="42493"/>
                  </a:lnTo>
                  <a:lnTo>
                    <a:pt x="687324" y="12064"/>
                  </a:lnTo>
                  <a:lnTo>
                    <a:pt x="680061" y="6054"/>
                  </a:lnTo>
                  <a:lnTo>
                    <a:pt x="659606" y="2365"/>
                  </a:lnTo>
                  <a:lnTo>
                    <a:pt x="627387" y="509"/>
                  </a:lnTo>
                  <a:lnTo>
                    <a:pt x="584835" y="0"/>
                  </a:lnTo>
                  <a:close/>
                </a:path>
              </a:pathLst>
            </a:custGeom>
            <a:solidFill>
              <a:srgbClr val="0F894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5478780" y="4578095"/>
              <a:ext cx="990600" cy="1010919"/>
            </a:xfrm>
            <a:custGeom>
              <a:avLst/>
              <a:gdLst/>
              <a:ahLst/>
              <a:cxnLst/>
              <a:rect l="l" t="t" r="r" b="b"/>
              <a:pathLst>
                <a:path w="990600" h="1010920">
                  <a:moveTo>
                    <a:pt x="687324" y="12065"/>
                  </a:moveTo>
                  <a:lnTo>
                    <a:pt x="680059" y="6057"/>
                  </a:lnTo>
                  <a:lnTo>
                    <a:pt x="659599" y="2374"/>
                  </a:lnTo>
                  <a:lnTo>
                    <a:pt x="627380" y="520"/>
                  </a:lnTo>
                  <a:lnTo>
                    <a:pt x="584835" y="0"/>
                  </a:lnTo>
                  <a:lnTo>
                    <a:pt x="547077" y="241"/>
                  </a:lnTo>
                  <a:lnTo>
                    <a:pt x="409829" y="2159"/>
                  </a:lnTo>
                  <a:lnTo>
                    <a:pt x="343662" y="2540"/>
                  </a:lnTo>
                  <a:lnTo>
                    <a:pt x="277495" y="2159"/>
                  </a:lnTo>
                  <a:lnTo>
                    <a:pt x="140233" y="241"/>
                  </a:lnTo>
                  <a:lnTo>
                    <a:pt x="102489" y="0"/>
                  </a:lnTo>
                  <a:lnTo>
                    <a:pt x="59931" y="520"/>
                  </a:lnTo>
                  <a:lnTo>
                    <a:pt x="27711" y="2374"/>
                  </a:lnTo>
                  <a:lnTo>
                    <a:pt x="7251" y="6057"/>
                  </a:lnTo>
                  <a:lnTo>
                    <a:pt x="0" y="12065"/>
                  </a:lnTo>
                  <a:lnTo>
                    <a:pt x="9258" y="24384"/>
                  </a:lnTo>
                  <a:lnTo>
                    <a:pt x="78244" y="63525"/>
                  </a:lnTo>
                  <a:lnTo>
                    <a:pt x="133489" y="84556"/>
                  </a:lnTo>
                  <a:lnTo>
                    <a:pt x="199580" y="102704"/>
                  </a:lnTo>
                  <a:lnTo>
                    <a:pt x="274320" y="115062"/>
                  </a:lnTo>
                  <a:lnTo>
                    <a:pt x="343662" y="118872"/>
                  </a:lnTo>
                  <a:lnTo>
                    <a:pt x="413004" y="115062"/>
                  </a:lnTo>
                  <a:lnTo>
                    <a:pt x="487730" y="102704"/>
                  </a:lnTo>
                  <a:lnTo>
                    <a:pt x="553821" y="84556"/>
                  </a:lnTo>
                  <a:lnTo>
                    <a:pt x="609066" y="63525"/>
                  </a:lnTo>
                  <a:lnTo>
                    <a:pt x="651217" y="42494"/>
                  </a:lnTo>
                  <a:lnTo>
                    <a:pt x="678053" y="24384"/>
                  </a:lnTo>
                  <a:lnTo>
                    <a:pt x="687324" y="12065"/>
                  </a:lnTo>
                  <a:close/>
                </a:path>
                <a:path w="990600" h="1010920">
                  <a:moveTo>
                    <a:pt x="990600" y="146304"/>
                  </a:moveTo>
                  <a:lnTo>
                    <a:pt x="644652" y="146304"/>
                  </a:lnTo>
                  <a:lnTo>
                    <a:pt x="644652" y="1010412"/>
                  </a:lnTo>
                  <a:lnTo>
                    <a:pt x="990600" y="1010412"/>
                  </a:lnTo>
                  <a:lnTo>
                    <a:pt x="990600" y="146304"/>
                  </a:lnTo>
                  <a:close/>
                </a:path>
              </a:pathLst>
            </a:custGeom>
            <a:solidFill>
              <a:srgbClr val="EAEA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6469379" y="4724399"/>
              <a:ext cx="341630" cy="864235"/>
            </a:xfrm>
            <a:custGeom>
              <a:avLst/>
              <a:gdLst/>
              <a:ahLst/>
              <a:cxnLst/>
              <a:rect l="l" t="t" r="r" b="b"/>
              <a:pathLst>
                <a:path w="341629" h="864235">
                  <a:moveTo>
                    <a:pt x="341375" y="0"/>
                  </a:moveTo>
                  <a:lnTo>
                    <a:pt x="0" y="0"/>
                  </a:lnTo>
                  <a:lnTo>
                    <a:pt x="0" y="864108"/>
                  </a:lnTo>
                  <a:lnTo>
                    <a:pt x="341375" y="864108"/>
                  </a:lnTo>
                  <a:lnTo>
                    <a:pt x="341375" y="0"/>
                  </a:lnTo>
                  <a:close/>
                </a:path>
              </a:pathLst>
            </a:custGeom>
            <a:solidFill>
              <a:srgbClr val="0F894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5" name="object 65"/>
          <p:cNvSpPr txBox="1"/>
          <p:nvPr/>
        </p:nvSpPr>
        <p:spPr>
          <a:xfrm>
            <a:off x="4552569" y="4149597"/>
            <a:ext cx="13709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45" dirty="0">
                <a:solidFill>
                  <a:srgbClr val="9F9F9F"/>
                </a:solidFill>
                <a:latin typeface="Century Gothic"/>
                <a:cs typeface="Century Gothic"/>
              </a:rPr>
              <a:t>Subjectivity</a:t>
            </a:r>
            <a:endParaRPr sz="1800">
              <a:latin typeface="Century Gothic"/>
              <a:cs typeface="Century Gothic"/>
            </a:endParaRPr>
          </a:p>
        </p:txBody>
      </p:sp>
      <p:sp>
        <p:nvSpPr>
          <p:cNvPr id="67" name="object 6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69047" rIns="0" bIns="0" rtlCol="0">
            <a:spAutoFit/>
          </a:bodyPr>
          <a:lstStyle/>
          <a:p>
            <a:pPr marL="2417445">
              <a:lnSpc>
                <a:spcPct val="100000"/>
              </a:lnSpc>
              <a:spcBef>
                <a:spcPts val="100"/>
              </a:spcBef>
            </a:pPr>
            <a:fld id="{81D60167-4931-47E6-BA6A-407CBD079E47}" type="slidenum">
              <a:rPr spc="-25" dirty="0"/>
              <a:t>134</a:t>
            </a:fld>
            <a:endParaRPr spc="-25" dirty="0"/>
          </a:p>
        </p:txBody>
      </p:sp>
      <p:sp>
        <p:nvSpPr>
          <p:cNvPr id="68" name="object 6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/>
              <a:t>©</a:t>
            </a:r>
            <a:r>
              <a:rPr spc="-15" dirty="0"/>
              <a:t> </a:t>
            </a:r>
            <a:r>
              <a:rPr dirty="0"/>
              <a:t>The</a:t>
            </a:r>
            <a:r>
              <a:rPr spc="-30" dirty="0"/>
              <a:t> </a:t>
            </a:r>
            <a:r>
              <a:rPr dirty="0"/>
              <a:t>KPI</a:t>
            </a:r>
            <a:r>
              <a:rPr spc="-5" dirty="0"/>
              <a:t> </a:t>
            </a:r>
            <a:r>
              <a:rPr dirty="0"/>
              <a:t>Institute</a:t>
            </a:r>
            <a:r>
              <a:rPr spc="-20" dirty="0"/>
              <a:t> 2023</a:t>
            </a:r>
          </a:p>
        </p:txBody>
      </p:sp>
      <p:sp>
        <p:nvSpPr>
          <p:cNvPr id="66" name="object 66"/>
          <p:cNvSpPr txBox="1"/>
          <p:nvPr/>
        </p:nvSpPr>
        <p:spPr>
          <a:xfrm>
            <a:off x="6950709" y="4127119"/>
            <a:ext cx="12693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0F8949"/>
                </a:solidFill>
                <a:latin typeface="Century Gothic"/>
                <a:cs typeface="Century Gothic"/>
              </a:rPr>
              <a:t>Objectivity</a:t>
            </a:r>
            <a:endParaRPr sz="1800">
              <a:latin typeface="Century Gothic"/>
              <a:cs typeface="Century Gothic"/>
            </a:endParaRPr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4538" y="729488"/>
            <a:ext cx="61620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270" dirty="0"/>
              <a:t>KPI</a:t>
            </a:r>
            <a:r>
              <a:rPr spc="5" dirty="0"/>
              <a:t> </a:t>
            </a:r>
            <a:r>
              <a:rPr spc="60" dirty="0"/>
              <a:t>BALANCING:</a:t>
            </a:r>
            <a:r>
              <a:rPr spc="30" dirty="0"/>
              <a:t> </a:t>
            </a:r>
            <a:r>
              <a:rPr spc="105" dirty="0"/>
              <a:t>INNOVATION</a:t>
            </a:r>
            <a:r>
              <a:rPr spc="45" dirty="0"/>
              <a:t> </a:t>
            </a:r>
            <a:r>
              <a:rPr spc="260" dirty="0"/>
              <a:t>FUNNEL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202474" y="1551432"/>
            <a:ext cx="2653665" cy="4204970"/>
            <a:chOff x="1202474" y="1551432"/>
            <a:chExt cx="2653665" cy="4204970"/>
          </a:xfrm>
        </p:grpSpPr>
        <p:sp>
          <p:nvSpPr>
            <p:cNvPr id="4" name="object 4"/>
            <p:cNvSpPr/>
            <p:nvPr/>
          </p:nvSpPr>
          <p:spPr>
            <a:xfrm>
              <a:off x="1938914" y="5449823"/>
              <a:ext cx="302260" cy="306705"/>
            </a:xfrm>
            <a:custGeom>
              <a:avLst/>
              <a:gdLst/>
              <a:ahLst/>
              <a:cxnLst/>
              <a:rect l="l" t="t" r="r" b="b"/>
              <a:pathLst>
                <a:path w="302260" h="306704">
                  <a:moveTo>
                    <a:pt x="160522" y="0"/>
                  </a:moveTo>
                  <a:lnTo>
                    <a:pt x="152267" y="0"/>
                  </a:lnTo>
                  <a:lnTo>
                    <a:pt x="109530" y="6048"/>
                  </a:lnTo>
                  <a:lnTo>
                    <a:pt x="71036" y="23209"/>
                  </a:lnTo>
                  <a:lnTo>
                    <a:pt x="38772" y="50008"/>
                  </a:lnTo>
                  <a:lnTo>
                    <a:pt x="14725" y="84970"/>
                  </a:lnTo>
                  <a:lnTo>
                    <a:pt x="883" y="126618"/>
                  </a:lnTo>
                  <a:lnTo>
                    <a:pt x="0" y="175913"/>
                  </a:lnTo>
                  <a:lnTo>
                    <a:pt x="13990" y="221020"/>
                  </a:lnTo>
                  <a:lnTo>
                    <a:pt x="40843" y="259200"/>
                  </a:lnTo>
                  <a:lnTo>
                    <a:pt x="78546" y="287714"/>
                  </a:lnTo>
                  <a:lnTo>
                    <a:pt x="125089" y="303822"/>
                  </a:lnTo>
                  <a:lnTo>
                    <a:pt x="152013" y="306273"/>
                  </a:lnTo>
                  <a:lnTo>
                    <a:pt x="193944" y="300242"/>
                  </a:lnTo>
                  <a:lnTo>
                    <a:pt x="231942" y="283098"/>
                  </a:lnTo>
                  <a:lnTo>
                    <a:pt x="263936" y="256264"/>
                  </a:lnTo>
                  <a:lnTo>
                    <a:pt x="287853" y="221164"/>
                  </a:lnTo>
                  <a:lnTo>
                    <a:pt x="301619" y="179222"/>
                  </a:lnTo>
                  <a:lnTo>
                    <a:pt x="301772" y="130536"/>
                  </a:lnTo>
                  <a:lnTo>
                    <a:pt x="287416" y="85531"/>
                  </a:lnTo>
                  <a:lnTo>
                    <a:pt x="260563" y="47150"/>
                  </a:lnTo>
                  <a:lnTo>
                    <a:pt x="223225" y="18335"/>
                  </a:lnTo>
                  <a:lnTo>
                    <a:pt x="177413" y="2031"/>
                  </a:lnTo>
                  <a:lnTo>
                    <a:pt x="160522" y="0"/>
                  </a:lnTo>
                  <a:close/>
                </a:path>
              </a:pathLst>
            </a:custGeom>
            <a:solidFill>
              <a:srgbClr val="0A97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80945" y="5490972"/>
              <a:ext cx="219837" cy="22402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02474" y="1551432"/>
              <a:ext cx="2653372" cy="4009643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2257425" y="2888107"/>
            <a:ext cx="34607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10" dirty="0">
                <a:solidFill>
                  <a:srgbClr val="FFFFFF"/>
                </a:solidFill>
                <a:latin typeface="Tahoma"/>
                <a:cs typeface="Tahoma"/>
              </a:rPr>
              <a:t>IDEAS</a:t>
            </a:r>
            <a:endParaRPr sz="9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110867" y="3632149"/>
            <a:ext cx="69723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40" dirty="0">
                <a:solidFill>
                  <a:srgbClr val="FFFFFF"/>
                </a:solidFill>
                <a:latin typeface="Tahoma"/>
                <a:cs typeface="Tahoma"/>
              </a:rPr>
              <a:t>CONCEPTS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132838" y="4329429"/>
            <a:ext cx="65024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10" dirty="0">
                <a:solidFill>
                  <a:srgbClr val="FFFFFF"/>
                </a:solidFill>
                <a:latin typeface="Tahoma"/>
                <a:cs typeface="Tahoma"/>
              </a:rPr>
              <a:t>PROJECTS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684145" y="1473200"/>
            <a:ext cx="10401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5F5F5F"/>
                </a:solidFill>
                <a:latin typeface="Tahoma"/>
                <a:cs typeface="Tahoma"/>
              </a:rPr>
              <a:t>IDEAS</a:t>
            </a:r>
            <a:r>
              <a:rPr sz="900" spc="-7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900" spc="60" dirty="0">
                <a:solidFill>
                  <a:srgbClr val="5F5F5F"/>
                </a:solidFill>
                <a:latin typeface="Tahoma"/>
                <a:cs typeface="Tahoma"/>
              </a:rPr>
              <a:t>FROM</a:t>
            </a:r>
            <a:r>
              <a:rPr sz="900" spc="-11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900" spc="35" dirty="0">
                <a:solidFill>
                  <a:srgbClr val="5F5F5F"/>
                </a:solidFill>
                <a:latin typeface="Tahoma"/>
                <a:cs typeface="Tahoma"/>
              </a:rPr>
              <a:t>OPEN </a:t>
            </a:r>
            <a:r>
              <a:rPr sz="900" spc="-10" dirty="0">
                <a:solidFill>
                  <a:srgbClr val="5F5F5F"/>
                </a:solidFill>
                <a:latin typeface="Tahoma"/>
                <a:cs typeface="Tahoma"/>
              </a:rPr>
              <a:t>INNOVATION</a:t>
            </a:r>
            <a:endParaRPr sz="900">
              <a:latin typeface="Tahoma"/>
              <a:cs typeface="Tahom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91616" y="5112511"/>
            <a:ext cx="101663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60" dirty="0">
                <a:solidFill>
                  <a:srgbClr val="5F5F5F"/>
                </a:solidFill>
                <a:latin typeface="Tahoma"/>
                <a:cs typeface="Tahoma"/>
              </a:rPr>
              <a:t>NEW</a:t>
            </a:r>
            <a:r>
              <a:rPr sz="1000" spc="-13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000" spc="-10" dirty="0">
                <a:solidFill>
                  <a:srgbClr val="5F5F5F"/>
                </a:solidFill>
                <a:latin typeface="Tahoma"/>
                <a:cs typeface="Tahoma"/>
              </a:rPr>
              <a:t>PRODUCTS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75461" y="5641340"/>
            <a:ext cx="2590800" cy="369570"/>
          </a:xfrm>
          <a:prstGeom prst="rect">
            <a:avLst/>
          </a:prstGeom>
        </p:spPr>
        <p:txBody>
          <a:bodyPr vert="horz" wrap="square" lIns="0" tIns="32384" rIns="0" bIns="0" rtlCol="0">
            <a:spAutoFit/>
          </a:bodyPr>
          <a:lstStyle/>
          <a:p>
            <a:pPr marL="1569720">
              <a:lnSpc>
                <a:spcPct val="100000"/>
              </a:lnSpc>
              <a:spcBef>
                <a:spcPts val="254"/>
              </a:spcBef>
            </a:pPr>
            <a:r>
              <a:rPr sz="1000" spc="60" dirty="0">
                <a:solidFill>
                  <a:srgbClr val="5F5F5F"/>
                </a:solidFill>
                <a:latin typeface="Tahoma"/>
                <a:cs typeface="Tahoma"/>
              </a:rPr>
              <a:t>NEW</a:t>
            </a:r>
            <a:r>
              <a:rPr sz="1000" spc="-13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000" spc="-10" dirty="0">
                <a:solidFill>
                  <a:srgbClr val="5F5F5F"/>
                </a:solidFill>
                <a:latin typeface="Tahoma"/>
                <a:cs typeface="Tahoma"/>
              </a:rPr>
              <a:t>PROCESSES</a:t>
            </a:r>
            <a:endParaRPr sz="10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sz="1000" spc="60" dirty="0">
                <a:solidFill>
                  <a:srgbClr val="5F5F5F"/>
                </a:solidFill>
                <a:latin typeface="Tahoma"/>
                <a:cs typeface="Tahoma"/>
              </a:rPr>
              <a:t>NEW</a:t>
            </a:r>
            <a:r>
              <a:rPr sz="1000" spc="-12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000" spc="-10" dirty="0">
                <a:solidFill>
                  <a:srgbClr val="5F5F5F"/>
                </a:solidFill>
                <a:latin typeface="Tahoma"/>
                <a:cs typeface="Tahoma"/>
              </a:rPr>
              <a:t>SERVICES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301365" y="4871465"/>
            <a:ext cx="923925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03200" marR="5080" indent="-190500">
              <a:lnSpc>
                <a:spcPct val="100000"/>
              </a:lnSpc>
              <a:spcBef>
                <a:spcPts val="95"/>
              </a:spcBef>
            </a:pPr>
            <a:r>
              <a:rPr sz="1000" spc="60" dirty="0">
                <a:solidFill>
                  <a:srgbClr val="5F5F5F"/>
                </a:solidFill>
                <a:latin typeface="Tahoma"/>
                <a:cs typeface="Tahoma"/>
              </a:rPr>
              <a:t>NEW</a:t>
            </a:r>
            <a:r>
              <a:rPr sz="1000" spc="-13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000" spc="-10" dirty="0">
                <a:solidFill>
                  <a:srgbClr val="5F5F5F"/>
                </a:solidFill>
                <a:latin typeface="Tahoma"/>
                <a:cs typeface="Tahoma"/>
              </a:rPr>
              <a:t>BUSINESS MODELS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925439" y="2133980"/>
            <a:ext cx="161861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20</a:t>
            </a:r>
            <a:r>
              <a:rPr sz="1600" spc="-14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Proposed</a:t>
            </a:r>
            <a:r>
              <a:rPr sz="1600" spc="-14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0" dirty="0">
                <a:solidFill>
                  <a:srgbClr val="5F5F5F"/>
                </a:solidFill>
                <a:latin typeface="Tahoma"/>
                <a:cs typeface="Tahoma"/>
              </a:rPr>
              <a:t>ideas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4265676" y="2313432"/>
            <a:ext cx="1329055" cy="10795"/>
          </a:xfrm>
          <a:custGeom>
            <a:avLst/>
            <a:gdLst/>
            <a:ahLst/>
            <a:cxnLst/>
            <a:rect l="l" t="t" r="r" b="b"/>
            <a:pathLst>
              <a:path w="1329054" h="10794">
                <a:moveTo>
                  <a:pt x="1328927" y="0"/>
                </a:moveTo>
                <a:lnTo>
                  <a:pt x="0" y="5206"/>
                </a:lnTo>
                <a:lnTo>
                  <a:pt x="1328927" y="10667"/>
                </a:lnTo>
                <a:lnTo>
                  <a:pt x="1328927" y="0"/>
                </a:lnTo>
                <a:close/>
              </a:path>
            </a:pathLst>
          </a:custGeom>
          <a:solidFill>
            <a:srgbClr val="0A976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265676" y="2898648"/>
            <a:ext cx="1329055" cy="10795"/>
          </a:xfrm>
          <a:custGeom>
            <a:avLst/>
            <a:gdLst/>
            <a:ahLst/>
            <a:cxnLst/>
            <a:rect l="l" t="t" r="r" b="b"/>
            <a:pathLst>
              <a:path w="1329054" h="10794">
                <a:moveTo>
                  <a:pt x="1328927" y="0"/>
                </a:moveTo>
                <a:lnTo>
                  <a:pt x="0" y="5206"/>
                </a:lnTo>
                <a:lnTo>
                  <a:pt x="1328927" y="10667"/>
                </a:lnTo>
                <a:lnTo>
                  <a:pt x="1328927" y="0"/>
                </a:lnTo>
                <a:close/>
              </a:path>
            </a:pathLst>
          </a:custGeom>
          <a:solidFill>
            <a:srgbClr val="0A976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5910198" y="2720720"/>
            <a:ext cx="164909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18</a:t>
            </a:r>
            <a:r>
              <a:rPr sz="1600" spc="-11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5" dirty="0">
                <a:solidFill>
                  <a:srgbClr val="5F5F5F"/>
                </a:solidFill>
                <a:latin typeface="Tahoma"/>
                <a:cs typeface="Tahoma"/>
              </a:rPr>
              <a:t>Evaluated</a:t>
            </a:r>
            <a:r>
              <a:rPr sz="1600" spc="-114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0" dirty="0">
                <a:solidFill>
                  <a:srgbClr val="5F5F5F"/>
                </a:solidFill>
                <a:latin typeface="Tahoma"/>
                <a:cs typeface="Tahoma"/>
              </a:rPr>
              <a:t>ideas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4247388" y="3538728"/>
            <a:ext cx="1327785" cy="10795"/>
          </a:xfrm>
          <a:custGeom>
            <a:avLst/>
            <a:gdLst/>
            <a:ahLst/>
            <a:cxnLst/>
            <a:rect l="l" t="t" r="r" b="b"/>
            <a:pathLst>
              <a:path w="1327785" h="10795">
                <a:moveTo>
                  <a:pt x="1327403" y="0"/>
                </a:moveTo>
                <a:lnTo>
                  <a:pt x="0" y="5207"/>
                </a:lnTo>
                <a:lnTo>
                  <a:pt x="1327403" y="10668"/>
                </a:lnTo>
                <a:lnTo>
                  <a:pt x="1327403" y="0"/>
                </a:lnTo>
                <a:close/>
              </a:path>
            </a:pathLst>
          </a:custGeom>
          <a:solidFill>
            <a:srgbClr val="0A976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5894578" y="3368802"/>
            <a:ext cx="181419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6</a:t>
            </a:r>
            <a:r>
              <a:rPr sz="1600" spc="-12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45" dirty="0">
                <a:solidFill>
                  <a:srgbClr val="5F5F5F"/>
                </a:solidFill>
                <a:latin typeface="Tahoma"/>
                <a:cs typeface="Tahoma"/>
              </a:rPr>
              <a:t>Implemented</a:t>
            </a:r>
            <a:r>
              <a:rPr sz="1600" spc="-13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ideas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4265676" y="4206240"/>
            <a:ext cx="1329055" cy="10795"/>
          </a:xfrm>
          <a:custGeom>
            <a:avLst/>
            <a:gdLst/>
            <a:ahLst/>
            <a:cxnLst/>
            <a:rect l="l" t="t" r="r" b="b"/>
            <a:pathLst>
              <a:path w="1329054" h="10795">
                <a:moveTo>
                  <a:pt x="1328927" y="0"/>
                </a:moveTo>
                <a:lnTo>
                  <a:pt x="0" y="5207"/>
                </a:lnTo>
                <a:lnTo>
                  <a:pt x="1328927" y="10668"/>
                </a:lnTo>
                <a:lnTo>
                  <a:pt x="1328927" y="0"/>
                </a:lnTo>
                <a:close/>
              </a:path>
            </a:pathLst>
          </a:custGeom>
          <a:solidFill>
            <a:srgbClr val="0A976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5929376" y="4093209"/>
            <a:ext cx="1614170" cy="51562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575945" marR="5080" indent="-563880">
              <a:lnSpc>
                <a:spcPct val="101299"/>
              </a:lnSpc>
              <a:spcBef>
                <a:spcPts val="70"/>
              </a:spcBef>
            </a:pP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2</a:t>
            </a:r>
            <a:r>
              <a:rPr sz="1600" spc="-15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60" dirty="0">
                <a:solidFill>
                  <a:srgbClr val="5F5F5F"/>
                </a:solidFill>
                <a:latin typeface="Tahoma"/>
                <a:cs typeface="Tahoma"/>
              </a:rPr>
              <a:t>Ideas</a:t>
            </a:r>
            <a:r>
              <a:rPr sz="1600" spc="-16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30" dirty="0">
                <a:solidFill>
                  <a:srgbClr val="5F5F5F"/>
                </a:solidFill>
                <a:latin typeface="Tahoma"/>
                <a:cs typeface="Tahoma"/>
              </a:rPr>
              <a:t>generating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value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4265676" y="4983479"/>
            <a:ext cx="1329055" cy="10795"/>
          </a:xfrm>
          <a:custGeom>
            <a:avLst/>
            <a:gdLst/>
            <a:ahLst/>
            <a:cxnLst/>
            <a:rect l="l" t="t" r="r" b="b"/>
            <a:pathLst>
              <a:path w="1329054" h="10795">
                <a:moveTo>
                  <a:pt x="1328927" y="0"/>
                </a:moveTo>
                <a:lnTo>
                  <a:pt x="0" y="5207"/>
                </a:lnTo>
                <a:lnTo>
                  <a:pt x="1328927" y="10668"/>
                </a:lnTo>
                <a:lnTo>
                  <a:pt x="1328927" y="0"/>
                </a:lnTo>
                <a:close/>
              </a:path>
            </a:pathLst>
          </a:custGeom>
          <a:solidFill>
            <a:srgbClr val="0A976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5939790" y="4847335"/>
            <a:ext cx="159067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$1,000</a:t>
            </a:r>
            <a:r>
              <a:rPr sz="1600" spc="-17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in</a:t>
            </a:r>
            <a:r>
              <a:rPr sz="1600" spc="-17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benefits</a:t>
            </a:r>
            <a:endParaRPr sz="1600">
              <a:latin typeface="Tahoma"/>
              <a:cs typeface="Tahoma"/>
            </a:endParaRPr>
          </a:p>
          <a:p>
            <a:pPr algn="ctr">
              <a:lnSpc>
                <a:spcPct val="100000"/>
              </a:lnSpc>
            </a:pP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generated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24" name="object 2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69047" rIns="0" bIns="0" rtlCol="0">
            <a:spAutoFit/>
          </a:bodyPr>
          <a:lstStyle/>
          <a:p>
            <a:pPr marL="2417445">
              <a:lnSpc>
                <a:spcPct val="100000"/>
              </a:lnSpc>
              <a:spcBef>
                <a:spcPts val="100"/>
              </a:spcBef>
            </a:pPr>
            <a:fld id="{81D60167-4931-47E6-BA6A-407CBD079E47}" type="slidenum">
              <a:rPr spc="-25" dirty="0"/>
              <a:t>135</a:t>
            </a:fld>
            <a:endParaRPr spc="-25" dirty="0"/>
          </a:p>
        </p:txBody>
      </p:sp>
      <p:sp>
        <p:nvSpPr>
          <p:cNvPr id="25" name="object 2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/>
              <a:t>©</a:t>
            </a:r>
            <a:r>
              <a:rPr spc="-15" dirty="0"/>
              <a:t> </a:t>
            </a:r>
            <a:r>
              <a:rPr dirty="0"/>
              <a:t>The</a:t>
            </a:r>
            <a:r>
              <a:rPr spc="-30" dirty="0"/>
              <a:t> </a:t>
            </a:r>
            <a:r>
              <a:rPr dirty="0"/>
              <a:t>KPI</a:t>
            </a:r>
            <a:r>
              <a:rPr spc="-5" dirty="0"/>
              <a:t> </a:t>
            </a:r>
            <a:r>
              <a:rPr dirty="0"/>
              <a:t>Institute</a:t>
            </a:r>
            <a:r>
              <a:rPr spc="-20" dirty="0"/>
              <a:t> 2023</a:t>
            </a:r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09258" rIns="0" bIns="0" rtlCol="0">
            <a:spAutoFit/>
          </a:bodyPr>
          <a:lstStyle/>
          <a:p>
            <a:pPr marL="31115">
              <a:lnSpc>
                <a:spcPct val="100000"/>
              </a:lnSpc>
              <a:spcBef>
                <a:spcPts val="100"/>
              </a:spcBef>
            </a:pPr>
            <a:r>
              <a:rPr spc="270" dirty="0"/>
              <a:t>KPI</a:t>
            </a:r>
            <a:r>
              <a:rPr spc="-10" dirty="0"/>
              <a:t> </a:t>
            </a:r>
            <a:r>
              <a:rPr spc="190" dirty="0"/>
              <a:t>SELECTION</a:t>
            </a:r>
            <a:r>
              <a:rPr spc="5" dirty="0"/>
              <a:t> </a:t>
            </a:r>
            <a:r>
              <a:rPr spc="145" dirty="0"/>
              <a:t>PROCESS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796603" y="1207008"/>
            <a:ext cx="2380615" cy="1624965"/>
            <a:chOff x="2796603" y="1207008"/>
            <a:chExt cx="2380615" cy="1624965"/>
          </a:xfrm>
        </p:grpSpPr>
        <p:sp>
          <p:nvSpPr>
            <p:cNvPr id="4" name="object 4"/>
            <p:cNvSpPr/>
            <p:nvPr/>
          </p:nvSpPr>
          <p:spPr>
            <a:xfrm>
              <a:off x="2810256" y="1781556"/>
              <a:ext cx="478790" cy="1036319"/>
            </a:xfrm>
            <a:custGeom>
              <a:avLst/>
              <a:gdLst/>
              <a:ahLst/>
              <a:cxnLst/>
              <a:rect l="l" t="t" r="r" b="b"/>
              <a:pathLst>
                <a:path w="478789" h="1036319">
                  <a:moveTo>
                    <a:pt x="0" y="1036320"/>
                  </a:moveTo>
                  <a:lnTo>
                    <a:pt x="221361" y="0"/>
                  </a:lnTo>
                  <a:lnTo>
                    <a:pt x="478535" y="0"/>
                  </a:lnTo>
                </a:path>
              </a:pathLst>
            </a:custGeom>
            <a:ln w="26750">
              <a:solidFill>
                <a:srgbClr val="767676"/>
              </a:solidFill>
              <a:prstDash val="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332988" y="2202180"/>
              <a:ext cx="86867" cy="89916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3247644" y="1370088"/>
              <a:ext cx="512445" cy="820419"/>
            </a:xfrm>
            <a:custGeom>
              <a:avLst/>
              <a:gdLst/>
              <a:ahLst/>
              <a:cxnLst/>
              <a:rect l="l" t="t" r="r" b="b"/>
              <a:pathLst>
                <a:path w="512445" h="820419">
                  <a:moveTo>
                    <a:pt x="47244" y="796150"/>
                  </a:moveTo>
                  <a:lnTo>
                    <a:pt x="45415" y="787184"/>
                  </a:lnTo>
                  <a:lnTo>
                    <a:pt x="45364" y="786968"/>
                  </a:lnTo>
                  <a:lnTo>
                    <a:pt x="40360" y="779627"/>
                  </a:lnTo>
                  <a:lnTo>
                    <a:pt x="32778" y="774534"/>
                  </a:lnTo>
                  <a:lnTo>
                    <a:pt x="32918" y="774534"/>
                  </a:lnTo>
                  <a:lnTo>
                    <a:pt x="23495" y="772655"/>
                  </a:lnTo>
                  <a:lnTo>
                    <a:pt x="14300" y="774534"/>
                  </a:lnTo>
                  <a:lnTo>
                    <a:pt x="6832" y="779627"/>
                  </a:lnTo>
                  <a:lnTo>
                    <a:pt x="1828" y="787184"/>
                  </a:lnTo>
                  <a:lnTo>
                    <a:pt x="38" y="796150"/>
                  </a:lnTo>
                  <a:lnTo>
                    <a:pt x="0" y="796404"/>
                  </a:lnTo>
                  <a:lnTo>
                    <a:pt x="1828" y="805383"/>
                  </a:lnTo>
                  <a:lnTo>
                    <a:pt x="1866" y="805548"/>
                  </a:lnTo>
                  <a:lnTo>
                    <a:pt x="6946" y="813015"/>
                  </a:lnTo>
                  <a:lnTo>
                    <a:pt x="14465" y="818057"/>
                  </a:lnTo>
                  <a:lnTo>
                    <a:pt x="23736" y="819899"/>
                  </a:lnTo>
                  <a:lnTo>
                    <a:pt x="32829" y="818057"/>
                  </a:lnTo>
                  <a:lnTo>
                    <a:pt x="40284" y="813015"/>
                  </a:lnTo>
                  <a:lnTo>
                    <a:pt x="45300" y="805548"/>
                  </a:lnTo>
                  <a:lnTo>
                    <a:pt x="45402" y="805383"/>
                  </a:lnTo>
                  <a:lnTo>
                    <a:pt x="47193" y="796404"/>
                  </a:lnTo>
                  <a:lnTo>
                    <a:pt x="47244" y="796150"/>
                  </a:lnTo>
                  <a:close/>
                </a:path>
                <a:path w="512445" h="820419">
                  <a:moveTo>
                    <a:pt x="512051" y="23431"/>
                  </a:moveTo>
                  <a:lnTo>
                    <a:pt x="510159" y="14211"/>
                  </a:lnTo>
                  <a:lnTo>
                    <a:pt x="504786" y="6540"/>
                  </a:lnTo>
                  <a:lnTo>
                    <a:pt x="497166" y="1676"/>
                  </a:lnTo>
                  <a:lnTo>
                    <a:pt x="488251" y="0"/>
                  </a:lnTo>
                  <a:lnTo>
                    <a:pt x="479044" y="1892"/>
                  </a:lnTo>
                  <a:lnTo>
                    <a:pt x="471360" y="7277"/>
                  </a:lnTo>
                  <a:lnTo>
                    <a:pt x="466496" y="14935"/>
                  </a:lnTo>
                  <a:lnTo>
                    <a:pt x="464896" y="23431"/>
                  </a:lnTo>
                  <a:lnTo>
                    <a:pt x="464820" y="23850"/>
                  </a:lnTo>
                  <a:lnTo>
                    <a:pt x="466725" y="33007"/>
                  </a:lnTo>
                  <a:lnTo>
                    <a:pt x="472084" y="40690"/>
                  </a:lnTo>
                  <a:lnTo>
                    <a:pt x="479691" y="45554"/>
                  </a:lnTo>
                  <a:lnTo>
                    <a:pt x="488556" y="47231"/>
                  </a:lnTo>
                  <a:lnTo>
                    <a:pt x="497840" y="45326"/>
                  </a:lnTo>
                  <a:lnTo>
                    <a:pt x="505510" y="39966"/>
                  </a:lnTo>
                  <a:lnTo>
                    <a:pt x="510374" y="32346"/>
                  </a:lnTo>
                  <a:lnTo>
                    <a:pt x="511975" y="23850"/>
                  </a:lnTo>
                  <a:lnTo>
                    <a:pt x="512051" y="23431"/>
                  </a:lnTo>
                  <a:close/>
                </a:path>
              </a:pathLst>
            </a:custGeom>
            <a:solidFill>
              <a:srgbClr val="0A97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61823" y="1391443"/>
              <a:ext cx="88429" cy="89872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4608576" y="1207008"/>
              <a:ext cx="568325" cy="358140"/>
            </a:xfrm>
            <a:custGeom>
              <a:avLst/>
              <a:gdLst/>
              <a:ahLst/>
              <a:cxnLst/>
              <a:rect l="l" t="t" r="r" b="b"/>
              <a:pathLst>
                <a:path w="568325" h="358140">
                  <a:moveTo>
                    <a:pt x="391795" y="0"/>
                  </a:moveTo>
                  <a:lnTo>
                    <a:pt x="353756" y="4570"/>
                  </a:lnTo>
                  <a:lnTo>
                    <a:pt x="285728" y="37665"/>
                  </a:lnTo>
                  <a:lnTo>
                    <a:pt x="258190" y="65024"/>
                  </a:lnTo>
                  <a:lnTo>
                    <a:pt x="237083" y="86653"/>
                  </a:lnTo>
                  <a:lnTo>
                    <a:pt x="212677" y="103854"/>
                  </a:lnTo>
                  <a:lnTo>
                    <a:pt x="185628" y="116244"/>
                  </a:lnTo>
                  <a:lnTo>
                    <a:pt x="156590" y="123443"/>
                  </a:lnTo>
                  <a:lnTo>
                    <a:pt x="0" y="147700"/>
                  </a:lnTo>
                  <a:lnTo>
                    <a:pt x="0" y="210438"/>
                  </a:lnTo>
                  <a:lnTo>
                    <a:pt x="151129" y="233806"/>
                  </a:lnTo>
                  <a:lnTo>
                    <a:pt x="211962" y="255222"/>
                  </a:lnTo>
                  <a:lnTo>
                    <a:pt x="261747" y="296925"/>
                  </a:lnTo>
                  <a:lnTo>
                    <a:pt x="297074" y="328543"/>
                  </a:lnTo>
                  <a:lnTo>
                    <a:pt x="337862" y="348864"/>
                  </a:lnTo>
                  <a:lnTo>
                    <a:pt x="381761" y="357727"/>
                  </a:lnTo>
                  <a:lnTo>
                    <a:pt x="426423" y="354969"/>
                  </a:lnTo>
                  <a:lnTo>
                    <a:pt x="469497" y="340429"/>
                  </a:lnTo>
                  <a:lnTo>
                    <a:pt x="508635" y="313943"/>
                  </a:lnTo>
                  <a:lnTo>
                    <a:pt x="535443" y="283823"/>
                  </a:lnTo>
                  <a:lnTo>
                    <a:pt x="554704" y="248713"/>
                  </a:lnTo>
                  <a:lnTo>
                    <a:pt x="565820" y="210056"/>
                  </a:lnTo>
                  <a:lnTo>
                    <a:pt x="568198" y="169290"/>
                  </a:lnTo>
                  <a:lnTo>
                    <a:pt x="559584" y="123669"/>
                  </a:lnTo>
                  <a:lnTo>
                    <a:pt x="540610" y="83039"/>
                  </a:lnTo>
                  <a:lnTo>
                    <a:pt x="512810" y="48879"/>
                  </a:lnTo>
                  <a:lnTo>
                    <a:pt x="477717" y="22667"/>
                  </a:lnTo>
                  <a:lnTo>
                    <a:pt x="436867" y="5881"/>
                  </a:lnTo>
                  <a:lnTo>
                    <a:pt x="391795" y="0"/>
                  </a:lnTo>
                  <a:close/>
                </a:path>
              </a:pathLst>
            </a:custGeom>
            <a:solidFill>
              <a:srgbClr val="DBDD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846320" y="1225296"/>
              <a:ext cx="299085" cy="304800"/>
            </a:xfrm>
            <a:custGeom>
              <a:avLst/>
              <a:gdLst/>
              <a:ahLst/>
              <a:cxnLst/>
              <a:rect l="l" t="t" r="r" b="b"/>
              <a:pathLst>
                <a:path w="299085" h="304800">
                  <a:moveTo>
                    <a:pt x="149351" y="0"/>
                  </a:moveTo>
                  <a:lnTo>
                    <a:pt x="102168" y="7766"/>
                  </a:lnTo>
                  <a:lnTo>
                    <a:pt x="61173" y="29394"/>
                  </a:lnTo>
                  <a:lnTo>
                    <a:pt x="28834" y="62380"/>
                  </a:lnTo>
                  <a:lnTo>
                    <a:pt x="7620" y="104217"/>
                  </a:lnTo>
                  <a:lnTo>
                    <a:pt x="0" y="152400"/>
                  </a:lnTo>
                  <a:lnTo>
                    <a:pt x="7620" y="200582"/>
                  </a:lnTo>
                  <a:lnTo>
                    <a:pt x="28834" y="242419"/>
                  </a:lnTo>
                  <a:lnTo>
                    <a:pt x="61173" y="275405"/>
                  </a:lnTo>
                  <a:lnTo>
                    <a:pt x="102168" y="297033"/>
                  </a:lnTo>
                  <a:lnTo>
                    <a:pt x="149351" y="304800"/>
                  </a:lnTo>
                  <a:lnTo>
                    <a:pt x="196535" y="297033"/>
                  </a:lnTo>
                  <a:lnTo>
                    <a:pt x="237530" y="275405"/>
                  </a:lnTo>
                  <a:lnTo>
                    <a:pt x="269869" y="242419"/>
                  </a:lnTo>
                  <a:lnTo>
                    <a:pt x="291083" y="200582"/>
                  </a:lnTo>
                  <a:lnTo>
                    <a:pt x="298703" y="152400"/>
                  </a:lnTo>
                  <a:lnTo>
                    <a:pt x="291083" y="104217"/>
                  </a:lnTo>
                  <a:lnTo>
                    <a:pt x="269869" y="62380"/>
                  </a:lnTo>
                  <a:lnTo>
                    <a:pt x="237530" y="29394"/>
                  </a:lnTo>
                  <a:lnTo>
                    <a:pt x="196535" y="7766"/>
                  </a:lnTo>
                  <a:lnTo>
                    <a:pt x="14935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846320" y="1225296"/>
              <a:ext cx="299085" cy="304800"/>
            </a:xfrm>
            <a:custGeom>
              <a:avLst/>
              <a:gdLst/>
              <a:ahLst/>
              <a:cxnLst/>
              <a:rect l="l" t="t" r="r" b="b"/>
              <a:pathLst>
                <a:path w="299085" h="304800">
                  <a:moveTo>
                    <a:pt x="298703" y="152400"/>
                  </a:moveTo>
                  <a:lnTo>
                    <a:pt x="291083" y="200582"/>
                  </a:lnTo>
                  <a:lnTo>
                    <a:pt x="269869" y="242419"/>
                  </a:lnTo>
                  <a:lnTo>
                    <a:pt x="237530" y="275405"/>
                  </a:lnTo>
                  <a:lnTo>
                    <a:pt x="196535" y="297033"/>
                  </a:lnTo>
                  <a:lnTo>
                    <a:pt x="149351" y="304800"/>
                  </a:lnTo>
                  <a:lnTo>
                    <a:pt x="102168" y="297033"/>
                  </a:lnTo>
                  <a:lnTo>
                    <a:pt x="61173" y="275405"/>
                  </a:lnTo>
                  <a:lnTo>
                    <a:pt x="28834" y="242419"/>
                  </a:lnTo>
                  <a:lnTo>
                    <a:pt x="7620" y="200582"/>
                  </a:lnTo>
                  <a:lnTo>
                    <a:pt x="0" y="152400"/>
                  </a:lnTo>
                  <a:lnTo>
                    <a:pt x="7620" y="104217"/>
                  </a:lnTo>
                  <a:lnTo>
                    <a:pt x="28834" y="62380"/>
                  </a:lnTo>
                  <a:lnTo>
                    <a:pt x="61173" y="29394"/>
                  </a:lnTo>
                  <a:lnTo>
                    <a:pt x="102168" y="7766"/>
                  </a:lnTo>
                  <a:lnTo>
                    <a:pt x="149351" y="0"/>
                  </a:lnTo>
                  <a:lnTo>
                    <a:pt x="196535" y="7766"/>
                  </a:lnTo>
                  <a:lnTo>
                    <a:pt x="237530" y="29394"/>
                  </a:lnTo>
                  <a:lnTo>
                    <a:pt x="269869" y="62380"/>
                  </a:lnTo>
                  <a:lnTo>
                    <a:pt x="291083" y="104217"/>
                  </a:lnTo>
                  <a:lnTo>
                    <a:pt x="298703" y="152400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159251" y="1527079"/>
            <a:ext cx="86868" cy="89852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4939410" y="1253109"/>
            <a:ext cx="111760" cy="2324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50" spc="-50" dirty="0">
                <a:solidFill>
                  <a:srgbClr val="BEBEBE"/>
                </a:solidFill>
                <a:latin typeface="Gill Sans MT"/>
                <a:cs typeface="Gill Sans MT"/>
              </a:rPr>
              <a:t>1</a:t>
            </a:r>
            <a:endParaRPr sz="1350">
              <a:latin typeface="Gill Sans MT"/>
              <a:cs typeface="Gill Sans MT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370395" y="1441951"/>
            <a:ext cx="4846320" cy="4047490"/>
            <a:chOff x="370395" y="1441951"/>
            <a:chExt cx="4846320" cy="4047490"/>
          </a:xfrm>
        </p:grpSpPr>
        <p:sp>
          <p:nvSpPr>
            <p:cNvPr id="14" name="object 14"/>
            <p:cNvSpPr/>
            <p:nvPr/>
          </p:nvSpPr>
          <p:spPr>
            <a:xfrm>
              <a:off x="3546347" y="1653539"/>
              <a:ext cx="1670685" cy="695325"/>
            </a:xfrm>
            <a:custGeom>
              <a:avLst/>
              <a:gdLst/>
              <a:ahLst/>
              <a:cxnLst/>
              <a:rect l="l" t="t" r="r" b="b"/>
              <a:pathLst>
                <a:path w="1670685" h="695325">
                  <a:moveTo>
                    <a:pt x="1353312" y="0"/>
                  </a:moveTo>
                  <a:lnTo>
                    <a:pt x="316991" y="0"/>
                  </a:lnTo>
                  <a:lnTo>
                    <a:pt x="270220" y="3770"/>
                  </a:lnTo>
                  <a:lnTo>
                    <a:pt x="225556" y="14722"/>
                  </a:lnTo>
                  <a:lnTo>
                    <a:pt x="183493" y="32316"/>
                  </a:lnTo>
                  <a:lnTo>
                    <a:pt x="144526" y="56013"/>
                  </a:lnTo>
                  <a:lnTo>
                    <a:pt x="109150" y="85274"/>
                  </a:lnTo>
                  <a:lnTo>
                    <a:pt x="77860" y="119559"/>
                  </a:lnTo>
                  <a:lnTo>
                    <a:pt x="51149" y="158328"/>
                  </a:lnTo>
                  <a:lnTo>
                    <a:pt x="29513" y="201044"/>
                  </a:lnTo>
                  <a:lnTo>
                    <a:pt x="13446" y="247166"/>
                  </a:lnTo>
                  <a:lnTo>
                    <a:pt x="3444" y="296155"/>
                  </a:lnTo>
                  <a:lnTo>
                    <a:pt x="0" y="347472"/>
                  </a:lnTo>
                  <a:lnTo>
                    <a:pt x="3444" y="398760"/>
                  </a:lnTo>
                  <a:lnTo>
                    <a:pt x="13446" y="447731"/>
                  </a:lnTo>
                  <a:lnTo>
                    <a:pt x="29513" y="493844"/>
                  </a:lnTo>
                  <a:lnTo>
                    <a:pt x="51149" y="536559"/>
                  </a:lnTo>
                  <a:lnTo>
                    <a:pt x="77860" y="575333"/>
                  </a:lnTo>
                  <a:lnTo>
                    <a:pt x="109150" y="609626"/>
                  </a:lnTo>
                  <a:lnTo>
                    <a:pt x="144526" y="638898"/>
                  </a:lnTo>
                  <a:lnTo>
                    <a:pt x="183493" y="662606"/>
                  </a:lnTo>
                  <a:lnTo>
                    <a:pt x="225556" y="680211"/>
                  </a:lnTo>
                  <a:lnTo>
                    <a:pt x="270220" y="691170"/>
                  </a:lnTo>
                  <a:lnTo>
                    <a:pt x="316991" y="694944"/>
                  </a:lnTo>
                  <a:lnTo>
                    <a:pt x="1353312" y="694944"/>
                  </a:lnTo>
                  <a:lnTo>
                    <a:pt x="1400083" y="691167"/>
                  </a:lnTo>
                  <a:lnTo>
                    <a:pt x="1444747" y="680200"/>
                  </a:lnTo>
                  <a:lnTo>
                    <a:pt x="1486810" y="662586"/>
                  </a:lnTo>
                  <a:lnTo>
                    <a:pt x="1525777" y="638866"/>
                  </a:lnTo>
                  <a:lnTo>
                    <a:pt x="1561153" y="609583"/>
                  </a:lnTo>
                  <a:lnTo>
                    <a:pt x="1592443" y="575281"/>
                  </a:lnTo>
                  <a:lnTo>
                    <a:pt x="1619154" y="536502"/>
                  </a:lnTo>
                  <a:lnTo>
                    <a:pt x="1640790" y="493789"/>
                  </a:lnTo>
                  <a:lnTo>
                    <a:pt x="1656857" y="447685"/>
                  </a:lnTo>
                  <a:lnTo>
                    <a:pt x="1666859" y="398731"/>
                  </a:lnTo>
                  <a:lnTo>
                    <a:pt x="1670303" y="347472"/>
                  </a:lnTo>
                  <a:lnTo>
                    <a:pt x="1666859" y="296183"/>
                  </a:lnTo>
                  <a:lnTo>
                    <a:pt x="1656857" y="247212"/>
                  </a:lnTo>
                  <a:lnTo>
                    <a:pt x="1640790" y="201099"/>
                  </a:lnTo>
                  <a:lnTo>
                    <a:pt x="1619154" y="158384"/>
                  </a:lnTo>
                  <a:lnTo>
                    <a:pt x="1592443" y="119610"/>
                  </a:lnTo>
                  <a:lnTo>
                    <a:pt x="1561153" y="85317"/>
                  </a:lnTo>
                  <a:lnTo>
                    <a:pt x="1525777" y="56045"/>
                  </a:lnTo>
                  <a:lnTo>
                    <a:pt x="1486810" y="32337"/>
                  </a:lnTo>
                  <a:lnTo>
                    <a:pt x="1444747" y="14732"/>
                  </a:lnTo>
                  <a:lnTo>
                    <a:pt x="1400083" y="3773"/>
                  </a:lnTo>
                  <a:lnTo>
                    <a:pt x="1353312" y="0"/>
                  </a:lnTo>
                  <a:close/>
                </a:path>
              </a:pathLst>
            </a:custGeom>
            <a:solidFill>
              <a:srgbClr val="0A97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589019" y="1697735"/>
              <a:ext cx="1583690" cy="600710"/>
            </a:xfrm>
            <a:custGeom>
              <a:avLst/>
              <a:gdLst/>
              <a:ahLst/>
              <a:cxnLst/>
              <a:rect l="l" t="t" r="r" b="b"/>
              <a:pathLst>
                <a:path w="1583689" h="600710">
                  <a:moveTo>
                    <a:pt x="1283207" y="0"/>
                  </a:moveTo>
                  <a:lnTo>
                    <a:pt x="300227" y="0"/>
                  </a:lnTo>
                  <a:lnTo>
                    <a:pt x="251517" y="3928"/>
                  </a:lnTo>
                  <a:lnTo>
                    <a:pt x="205313" y="15300"/>
                  </a:lnTo>
                  <a:lnTo>
                    <a:pt x="162233" y="33501"/>
                  </a:lnTo>
                  <a:lnTo>
                    <a:pt x="122895" y="57912"/>
                  </a:lnTo>
                  <a:lnTo>
                    <a:pt x="87915" y="87915"/>
                  </a:lnTo>
                  <a:lnTo>
                    <a:pt x="57912" y="122895"/>
                  </a:lnTo>
                  <a:lnTo>
                    <a:pt x="33501" y="162233"/>
                  </a:lnTo>
                  <a:lnTo>
                    <a:pt x="15300" y="205313"/>
                  </a:lnTo>
                  <a:lnTo>
                    <a:pt x="3928" y="251517"/>
                  </a:lnTo>
                  <a:lnTo>
                    <a:pt x="0" y="300227"/>
                  </a:lnTo>
                  <a:lnTo>
                    <a:pt x="3928" y="348938"/>
                  </a:lnTo>
                  <a:lnTo>
                    <a:pt x="15300" y="395142"/>
                  </a:lnTo>
                  <a:lnTo>
                    <a:pt x="33501" y="438222"/>
                  </a:lnTo>
                  <a:lnTo>
                    <a:pt x="57912" y="477560"/>
                  </a:lnTo>
                  <a:lnTo>
                    <a:pt x="87915" y="512540"/>
                  </a:lnTo>
                  <a:lnTo>
                    <a:pt x="122895" y="542544"/>
                  </a:lnTo>
                  <a:lnTo>
                    <a:pt x="162233" y="566954"/>
                  </a:lnTo>
                  <a:lnTo>
                    <a:pt x="205313" y="585155"/>
                  </a:lnTo>
                  <a:lnTo>
                    <a:pt x="251517" y="596527"/>
                  </a:lnTo>
                  <a:lnTo>
                    <a:pt x="300227" y="600455"/>
                  </a:lnTo>
                  <a:lnTo>
                    <a:pt x="1283207" y="600455"/>
                  </a:lnTo>
                  <a:lnTo>
                    <a:pt x="1331918" y="596527"/>
                  </a:lnTo>
                  <a:lnTo>
                    <a:pt x="1378122" y="585155"/>
                  </a:lnTo>
                  <a:lnTo>
                    <a:pt x="1421202" y="566954"/>
                  </a:lnTo>
                  <a:lnTo>
                    <a:pt x="1460540" y="542544"/>
                  </a:lnTo>
                  <a:lnTo>
                    <a:pt x="1495520" y="512540"/>
                  </a:lnTo>
                  <a:lnTo>
                    <a:pt x="1525523" y="477560"/>
                  </a:lnTo>
                  <a:lnTo>
                    <a:pt x="1549934" y="438222"/>
                  </a:lnTo>
                  <a:lnTo>
                    <a:pt x="1568135" y="395142"/>
                  </a:lnTo>
                  <a:lnTo>
                    <a:pt x="1579507" y="348938"/>
                  </a:lnTo>
                  <a:lnTo>
                    <a:pt x="1583435" y="300227"/>
                  </a:lnTo>
                  <a:lnTo>
                    <a:pt x="1579507" y="251517"/>
                  </a:lnTo>
                  <a:lnTo>
                    <a:pt x="1568135" y="205313"/>
                  </a:lnTo>
                  <a:lnTo>
                    <a:pt x="1549934" y="162233"/>
                  </a:lnTo>
                  <a:lnTo>
                    <a:pt x="1525524" y="122895"/>
                  </a:lnTo>
                  <a:lnTo>
                    <a:pt x="1495520" y="87915"/>
                  </a:lnTo>
                  <a:lnTo>
                    <a:pt x="1460540" y="57912"/>
                  </a:lnTo>
                  <a:lnTo>
                    <a:pt x="1421202" y="33501"/>
                  </a:lnTo>
                  <a:lnTo>
                    <a:pt x="1378122" y="15300"/>
                  </a:lnTo>
                  <a:lnTo>
                    <a:pt x="1331918" y="3928"/>
                  </a:lnTo>
                  <a:lnTo>
                    <a:pt x="128320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589019" y="1697735"/>
              <a:ext cx="1583690" cy="600710"/>
            </a:xfrm>
            <a:custGeom>
              <a:avLst/>
              <a:gdLst/>
              <a:ahLst/>
              <a:cxnLst/>
              <a:rect l="l" t="t" r="r" b="b"/>
              <a:pathLst>
                <a:path w="1583689" h="600710">
                  <a:moveTo>
                    <a:pt x="0" y="300227"/>
                  </a:moveTo>
                  <a:lnTo>
                    <a:pt x="3928" y="251517"/>
                  </a:lnTo>
                  <a:lnTo>
                    <a:pt x="15300" y="205313"/>
                  </a:lnTo>
                  <a:lnTo>
                    <a:pt x="33501" y="162233"/>
                  </a:lnTo>
                  <a:lnTo>
                    <a:pt x="57912" y="122895"/>
                  </a:lnTo>
                  <a:lnTo>
                    <a:pt x="87915" y="87915"/>
                  </a:lnTo>
                  <a:lnTo>
                    <a:pt x="122895" y="57911"/>
                  </a:lnTo>
                  <a:lnTo>
                    <a:pt x="162233" y="33501"/>
                  </a:lnTo>
                  <a:lnTo>
                    <a:pt x="205313" y="15300"/>
                  </a:lnTo>
                  <a:lnTo>
                    <a:pt x="251517" y="3928"/>
                  </a:lnTo>
                  <a:lnTo>
                    <a:pt x="300227" y="0"/>
                  </a:lnTo>
                  <a:lnTo>
                    <a:pt x="1283207" y="0"/>
                  </a:lnTo>
                  <a:lnTo>
                    <a:pt x="1331918" y="3928"/>
                  </a:lnTo>
                  <a:lnTo>
                    <a:pt x="1378122" y="15300"/>
                  </a:lnTo>
                  <a:lnTo>
                    <a:pt x="1421202" y="33501"/>
                  </a:lnTo>
                  <a:lnTo>
                    <a:pt x="1460540" y="57912"/>
                  </a:lnTo>
                  <a:lnTo>
                    <a:pt x="1495520" y="87915"/>
                  </a:lnTo>
                  <a:lnTo>
                    <a:pt x="1525524" y="122895"/>
                  </a:lnTo>
                  <a:lnTo>
                    <a:pt x="1549934" y="162233"/>
                  </a:lnTo>
                  <a:lnTo>
                    <a:pt x="1568135" y="205313"/>
                  </a:lnTo>
                  <a:lnTo>
                    <a:pt x="1579507" y="251517"/>
                  </a:lnTo>
                  <a:lnTo>
                    <a:pt x="1583435" y="300227"/>
                  </a:lnTo>
                  <a:lnTo>
                    <a:pt x="1579507" y="348938"/>
                  </a:lnTo>
                  <a:lnTo>
                    <a:pt x="1568135" y="395142"/>
                  </a:lnTo>
                  <a:lnTo>
                    <a:pt x="1549934" y="438222"/>
                  </a:lnTo>
                  <a:lnTo>
                    <a:pt x="1525523" y="477560"/>
                  </a:lnTo>
                  <a:lnTo>
                    <a:pt x="1495520" y="512540"/>
                  </a:lnTo>
                  <a:lnTo>
                    <a:pt x="1460540" y="542544"/>
                  </a:lnTo>
                  <a:lnTo>
                    <a:pt x="1421202" y="566954"/>
                  </a:lnTo>
                  <a:lnTo>
                    <a:pt x="1378122" y="585155"/>
                  </a:lnTo>
                  <a:lnTo>
                    <a:pt x="1331918" y="596527"/>
                  </a:lnTo>
                  <a:lnTo>
                    <a:pt x="1283207" y="600455"/>
                  </a:lnTo>
                  <a:lnTo>
                    <a:pt x="300227" y="600455"/>
                  </a:lnTo>
                  <a:lnTo>
                    <a:pt x="251517" y="596527"/>
                  </a:lnTo>
                  <a:lnTo>
                    <a:pt x="205313" y="585155"/>
                  </a:lnTo>
                  <a:lnTo>
                    <a:pt x="162233" y="566954"/>
                  </a:lnTo>
                  <a:lnTo>
                    <a:pt x="122895" y="542543"/>
                  </a:lnTo>
                  <a:lnTo>
                    <a:pt x="87915" y="512540"/>
                  </a:lnTo>
                  <a:lnTo>
                    <a:pt x="57911" y="477560"/>
                  </a:lnTo>
                  <a:lnTo>
                    <a:pt x="33501" y="438222"/>
                  </a:lnTo>
                  <a:lnTo>
                    <a:pt x="15300" y="395142"/>
                  </a:lnTo>
                  <a:lnTo>
                    <a:pt x="3928" y="348938"/>
                  </a:lnTo>
                  <a:lnTo>
                    <a:pt x="0" y="300227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309238" y="1441951"/>
              <a:ext cx="525145" cy="664210"/>
            </a:xfrm>
            <a:custGeom>
              <a:avLst/>
              <a:gdLst/>
              <a:ahLst/>
              <a:cxnLst/>
              <a:rect l="l" t="t" r="r" b="b"/>
              <a:pathLst>
                <a:path w="525145" h="664210">
                  <a:moveTo>
                    <a:pt x="273586" y="0"/>
                  </a:moveTo>
                  <a:lnTo>
                    <a:pt x="227503" y="2107"/>
                  </a:lnTo>
                  <a:lnTo>
                    <a:pt x="181228" y="12833"/>
                  </a:lnTo>
                  <a:lnTo>
                    <a:pt x="139332" y="30921"/>
                  </a:lnTo>
                  <a:lnTo>
                    <a:pt x="101779" y="55600"/>
                  </a:lnTo>
                  <a:lnTo>
                    <a:pt x="69165" y="86092"/>
                  </a:lnTo>
                  <a:lnTo>
                    <a:pt x="42084" y="121615"/>
                  </a:lnTo>
                  <a:lnTo>
                    <a:pt x="21133" y="161390"/>
                  </a:lnTo>
                  <a:lnTo>
                    <a:pt x="6906" y="204637"/>
                  </a:lnTo>
                  <a:lnTo>
                    <a:pt x="0" y="250577"/>
                  </a:lnTo>
                  <a:lnTo>
                    <a:pt x="1515" y="302345"/>
                  </a:lnTo>
                  <a:lnTo>
                    <a:pt x="12416" y="351740"/>
                  </a:lnTo>
                  <a:lnTo>
                    <a:pt x="31950" y="397634"/>
                  </a:lnTo>
                  <a:lnTo>
                    <a:pt x="59364" y="438898"/>
                  </a:lnTo>
                  <a:lnTo>
                    <a:pt x="93905" y="474404"/>
                  </a:lnTo>
                  <a:lnTo>
                    <a:pt x="134820" y="503023"/>
                  </a:lnTo>
                  <a:lnTo>
                    <a:pt x="181356" y="523627"/>
                  </a:lnTo>
                  <a:lnTo>
                    <a:pt x="244856" y="653040"/>
                  </a:lnTo>
                  <a:lnTo>
                    <a:pt x="249549" y="659326"/>
                  </a:lnTo>
                  <a:lnTo>
                    <a:pt x="256016" y="663136"/>
                  </a:lnTo>
                  <a:lnTo>
                    <a:pt x="263411" y="664184"/>
                  </a:lnTo>
                  <a:lnTo>
                    <a:pt x="270890" y="662184"/>
                  </a:lnTo>
                  <a:lnTo>
                    <a:pt x="274700" y="660279"/>
                  </a:lnTo>
                  <a:lnTo>
                    <a:pt x="277875" y="657104"/>
                  </a:lnTo>
                  <a:lnTo>
                    <a:pt x="343153" y="523627"/>
                  </a:lnTo>
                  <a:lnTo>
                    <a:pt x="386819" y="504670"/>
                  </a:lnTo>
                  <a:lnTo>
                    <a:pt x="425378" y="478833"/>
                  </a:lnTo>
                  <a:lnTo>
                    <a:pt x="458357" y="447069"/>
                  </a:lnTo>
                  <a:lnTo>
                    <a:pt x="485276" y="410336"/>
                  </a:lnTo>
                  <a:lnTo>
                    <a:pt x="505661" y="369588"/>
                  </a:lnTo>
                  <a:lnTo>
                    <a:pt x="519034" y="325780"/>
                  </a:lnTo>
                  <a:lnTo>
                    <a:pt x="524919" y="279868"/>
                  </a:lnTo>
                  <a:lnTo>
                    <a:pt x="522839" y="232807"/>
                  </a:lnTo>
                  <a:lnTo>
                    <a:pt x="512318" y="185553"/>
                  </a:lnTo>
                  <a:lnTo>
                    <a:pt x="493738" y="141001"/>
                  </a:lnTo>
                  <a:lnTo>
                    <a:pt x="468427" y="101650"/>
                  </a:lnTo>
                  <a:lnTo>
                    <a:pt x="437317" y="67989"/>
                  </a:lnTo>
                  <a:lnTo>
                    <a:pt x="401344" y="40505"/>
                  </a:lnTo>
                  <a:lnTo>
                    <a:pt x="361441" y="19686"/>
                  </a:lnTo>
                  <a:lnTo>
                    <a:pt x="318544" y="6022"/>
                  </a:lnTo>
                  <a:lnTo>
                    <a:pt x="273586" y="0"/>
                  </a:lnTo>
                  <a:close/>
                </a:path>
              </a:pathLst>
            </a:custGeom>
            <a:solidFill>
              <a:srgbClr val="0A97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3392424" y="1525523"/>
              <a:ext cx="350520" cy="360045"/>
            </a:xfrm>
            <a:custGeom>
              <a:avLst/>
              <a:gdLst/>
              <a:ahLst/>
              <a:cxnLst/>
              <a:rect l="l" t="t" r="r" b="b"/>
              <a:pathLst>
                <a:path w="350520" h="360044">
                  <a:moveTo>
                    <a:pt x="175260" y="0"/>
                  </a:moveTo>
                  <a:lnTo>
                    <a:pt x="128675" y="6424"/>
                  </a:lnTo>
                  <a:lnTo>
                    <a:pt x="86811" y="24553"/>
                  </a:lnTo>
                  <a:lnTo>
                    <a:pt x="51339" y="52673"/>
                  </a:lnTo>
                  <a:lnTo>
                    <a:pt x="23932" y="89069"/>
                  </a:lnTo>
                  <a:lnTo>
                    <a:pt x="6261" y="132027"/>
                  </a:lnTo>
                  <a:lnTo>
                    <a:pt x="0" y="179831"/>
                  </a:lnTo>
                  <a:lnTo>
                    <a:pt x="6261" y="227636"/>
                  </a:lnTo>
                  <a:lnTo>
                    <a:pt x="23932" y="270594"/>
                  </a:lnTo>
                  <a:lnTo>
                    <a:pt x="51339" y="306990"/>
                  </a:lnTo>
                  <a:lnTo>
                    <a:pt x="86811" y="335110"/>
                  </a:lnTo>
                  <a:lnTo>
                    <a:pt x="128675" y="353239"/>
                  </a:lnTo>
                  <a:lnTo>
                    <a:pt x="175260" y="359663"/>
                  </a:lnTo>
                  <a:lnTo>
                    <a:pt x="221844" y="353239"/>
                  </a:lnTo>
                  <a:lnTo>
                    <a:pt x="263708" y="335110"/>
                  </a:lnTo>
                  <a:lnTo>
                    <a:pt x="299180" y="306990"/>
                  </a:lnTo>
                  <a:lnTo>
                    <a:pt x="326587" y="270594"/>
                  </a:lnTo>
                  <a:lnTo>
                    <a:pt x="344258" y="227636"/>
                  </a:lnTo>
                  <a:lnTo>
                    <a:pt x="350520" y="179831"/>
                  </a:lnTo>
                  <a:lnTo>
                    <a:pt x="344258" y="132027"/>
                  </a:lnTo>
                  <a:lnTo>
                    <a:pt x="326587" y="89069"/>
                  </a:lnTo>
                  <a:lnTo>
                    <a:pt x="299180" y="52673"/>
                  </a:lnTo>
                  <a:lnTo>
                    <a:pt x="263708" y="24553"/>
                  </a:lnTo>
                  <a:lnTo>
                    <a:pt x="221844" y="6424"/>
                  </a:lnTo>
                  <a:lnTo>
                    <a:pt x="17526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392424" y="1525523"/>
              <a:ext cx="350520" cy="360045"/>
            </a:xfrm>
            <a:custGeom>
              <a:avLst/>
              <a:gdLst/>
              <a:ahLst/>
              <a:cxnLst/>
              <a:rect l="l" t="t" r="r" b="b"/>
              <a:pathLst>
                <a:path w="350520" h="360044">
                  <a:moveTo>
                    <a:pt x="350520" y="179831"/>
                  </a:moveTo>
                  <a:lnTo>
                    <a:pt x="344258" y="227636"/>
                  </a:lnTo>
                  <a:lnTo>
                    <a:pt x="326587" y="270594"/>
                  </a:lnTo>
                  <a:lnTo>
                    <a:pt x="299180" y="306990"/>
                  </a:lnTo>
                  <a:lnTo>
                    <a:pt x="263708" y="335110"/>
                  </a:lnTo>
                  <a:lnTo>
                    <a:pt x="221844" y="353239"/>
                  </a:lnTo>
                  <a:lnTo>
                    <a:pt x="175260" y="359663"/>
                  </a:lnTo>
                  <a:lnTo>
                    <a:pt x="128675" y="353239"/>
                  </a:lnTo>
                  <a:lnTo>
                    <a:pt x="86811" y="335110"/>
                  </a:lnTo>
                  <a:lnTo>
                    <a:pt x="51339" y="306990"/>
                  </a:lnTo>
                  <a:lnTo>
                    <a:pt x="23932" y="270594"/>
                  </a:lnTo>
                  <a:lnTo>
                    <a:pt x="6261" y="227636"/>
                  </a:lnTo>
                  <a:lnTo>
                    <a:pt x="0" y="179831"/>
                  </a:lnTo>
                  <a:lnTo>
                    <a:pt x="6261" y="132027"/>
                  </a:lnTo>
                  <a:lnTo>
                    <a:pt x="23932" y="89069"/>
                  </a:lnTo>
                  <a:lnTo>
                    <a:pt x="51339" y="52673"/>
                  </a:lnTo>
                  <a:lnTo>
                    <a:pt x="86811" y="24553"/>
                  </a:lnTo>
                  <a:lnTo>
                    <a:pt x="128675" y="6424"/>
                  </a:lnTo>
                  <a:lnTo>
                    <a:pt x="175260" y="0"/>
                  </a:lnTo>
                  <a:lnTo>
                    <a:pt x="221844" y="6424"/>
                  </a:lnTo>
                  <a:lnTo>
                    <a:pt x="263708" y="24553"/>
                  </a:lnTo>
                  <a:lnTo>
                    <a:pt x="299180" y="52673"/>
                  </a:lnTo>
                  <a:lnTo>
                    <a:pt x="326587" y="89069"/>
                  </a:lnTo>
                  <a:lnTo>
                    <a:pt x="344258" y="132027"/>
                  </a:lnTo>
                  <a:lnTo>
                    <a:pt x="350520" y="179831"/>
                  </a:lnTo>
                  <a:close/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072128" y="1447799"/>
              <a:ext cx="88392" cy="89915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48593" y="2852737"/>
              <a:ext cx="96393" cy="99440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4879848" y="2959608"/>
              <a:ext cx="47625" cy="47625"/>
            </a:xfrm>
            <a:custGeom>
              <a:avLst/>
              <a:gdLst/>
              <a:ahLst/>
              <a:cxnLst/>
              <a:rect l="l" t="t" r="r" b="b"/>
              <a:pathLst>
                <a:path w="47625" h="47625">
                  <a:moveTo>
                    <a:pt x="23622" y="0"/>
                  </a:moveTo>
                  <a:lnTo>
                    <a:pt x="23494" y="0"/>
                  </a:lnTo>
                  <a:lnTo>
                    <a:pt x="14305" y="1871"/>
                  </a:lnTo>
                  <a:lnTo>
                    <a:pt x="6842" y="6969"/>
                  </a:lnTo>
                  <a:lnTo>
                    <a:pt x="1938" y="14358"/>
                  </a:lnTo>
                  <a:lnTo>
                    <a:pt x="1831" y="14519"/>
                  </a:lnTo>
                  <a:lnTo>
                    <a:pt x="50" y="23494"/>
                  </a:lnTo>
                  <a:lnTo>
                    <a:pt x="0" y="23749"/>
                  </a:lnTo>
                  <a:lnTo>
                    <a:pt x="1827" y="32724"/>
                  </a:lnTo>
                  <a:lnTo>
                    <a:pt x="1871" y="32938"/>
                  </a:lnTo>
                  <a:lnTo>
                    <a:pt x="6969" y="40401"/>
                  </a:lnTo>
                  <a:lnTo>
                    <a:pt x="14519" y="45412"/>
                  </a:lnTo>
                  <a:lnTo>
                    <a:pt x="23749" y="47243"/>
                  </a:lnTo>
                  <a:lnTo>
                    <a:pt x="32743" y="45412"/>
                  </a:lnTo>
                  <a:lnTo>
                    <a:pt x="32880" y="45412"/>
                  </a:lnTo>
                  <a:lnTo>
                    <a:pt x="40215" y="40401"/>
                  </a:lnTo>
                  <a:lnTo>
                    <a:pt x="45412" y="32724"/>
                  </a:lnTo>
                  <a:lnTo>
                    <a:pt x="47193" y="23749"/>
                  </a:lnTo>
                  <a:lnTo>
                    <a:pt x="47243" y="23494"/>
                  </a:lnTo>
                  <a:lnTo>
                    <a:pt x="45407" y="14519"/>
                  </a:lnTo>
                  <a:lnTo>
                    <a:pt x="45374" y="14358"/>
                  </a:lnTo>
                  <a:lnTo>
                    <a:pt x="40344" y="6969"/>
                  </a:lnTo>
                  <a:lnTo>
                    <a:pt x="32810" y="1871"/>
                  </a:lnTo>
                  <a:lnTo>
                    <a:pt x="23622" y="0"/>
                  </a:lnTo>
                  <a:close/>
                </a:path>
              </a:pathLst>
            </a:custGeom>
            <a:solidFill>
              <a:srgbClr val="0ECA9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4879848" y="2959608"/>
              <a:ext cx="47625" cy="47625"/>
            </a:xfrm>
            <a:custGeom>
              <a:avLst/>
              <a:gdLst/>
              <a:ahLst/>
              <a:cxnLst/>
              <a:rect l="l" t="t" r="r" b="b"/>
              <a:pathLst>
                <a:path w="47625" h="47625">
                  <a:moveTo>
                    <a:pt x="47243" y="23494"/>
                  </a:moveTo>
                  <a:lnTo>
                    <a:pt x="45412" y="32724"/>
                  </a:lnTo>
                  <a:lnTo>
                    <a:pt x="40401" y="40274"/>
                  </a:lnTo>
                  <a:lnTo>
                    <a:pt x="32938" y="45372"/>
                  </a:lnTo>
                  <a:lnTo>
                    <a:pt x="23749" y="47243"/>
                  </a:lnTo>
                  <a:lnTo>
                    <a:pt x="14519" y="45412"/>
                  </a:lnTo>
                  <a:lnTo>
                    <a:pt x="6969" y="40401"/>
                  </a:lnTo>
                  <a:lnTo>
                    <a:pt x="1871" y="32938"/>
                  </a:lnTo>
                  <a:lnTo>
                    <a:pt x="0" y="23749"/>
                  </a:lnTo>
                  <a:lnTo>
                    <a:pt x="1831" y="14519"/>
                  </a:lnTo>
                  <a:lnTo>
                    <a:pt x="6842" y="6969"/>
                  </a:lnTo>
                  <a:lnTo>
                    <a:pt x="14305" y="1871"/>
                  </a:lnTo>
                  <a:lnTo>
                    <a:pt x="23494" y="0"/>
                  </a:lnTo>
                  <a:lnTo>
                    <a:pt x="23622" y="0"/>
                  </a:lnTo>
                  <a:lnTo>
                    <a:pt x="32777" y="1849"/>
                  </a:lnTo>
                  <a:lnTo>
                    <a:pt x="40290" y="6889"/>
                  </a:lnTo>
                  <a:lnTo>
                    <a:pt x="45374" y="14358"/>
                  </a:lnTo>
                  <a:lnTo>
                    <a:pt x="47243" y="23494"/>
                  </a:lnTo>
                  <a:close/>
                </a:path>
              </a:pathLst>
            </a:custGeom>
            <a:ln w="9525">
              <a:solidFill>
                <a:srgbClr val="0ECA9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384048" y="2584703"/>
              <a:ext cx="2575560" cy="2635250"/>
            </a:xfrm>
            <a:custGeom>
              <a:avLst/>
              <a:gdLst/>
              <a:ahLst/>
              <a:cxnLst/>
              <a:rect l="l" t="t" r="r" b="b"/>
              <a:pathLst>
                <a:path w="2575560" h="2635250">
                  <a:moveTo>
                    <a:pt x="2575560" y="1317498"/>
                  </a:moveTo>
                  <a:lnTo>
                    <a:pt x="2574710" y="1365794"/>
                  </a:lnTo>
                  <a:lnTo>
                    <a:pt x="2572182" y="1413653"/>
                  </a:lnTo>
                  <a:lnTo>
                    <a:pt x="2568003" y="1461045"/>
                  </a:lnTo>
                  <a:lnTo>
                    <a:pt x="2562203" y="1507939"/>
                  </a:lnTo>
                  <a:lnTo>
                    <a:pt x="2554811" y="1554306"/>
                  </a:lnTo>
                  <a:lnTo>
                    <a:pt x="2545856" y="1600116"/>
                  </a:lnTo>
                  <a:lnTo>
                    <a:pt x="2535368" y="1645340"/>
                  </a:lnTo>
                  <a:lnTo>
                    <a:pt x="2523374" y="1689948"/>
                  </a:lnTo>
                  <a:lnTo>
                    <a:pt x="2509906" y="1733909"/>
                  </a:lnTo>
                  <a:lnTo>
                    <a:pt x="2494990" y="1777195"/>
                  </a:lnTo>
                  <a:lnTo>
                    <a:pt x="2478658" y="1819774"/>
                  </a:lnTo>
                  <a:lnTo>
                    <a:pt x="2460937" y="1861619"/>
                  </a:lnTo>
                  <a:lnTo>
                    <a:pt x="2441856" y="1902698"/>
                  </a:lnTo>
                  <a:lnTo>
                    <a:pt x="2421446" y="1942982"/>
                  </a:lnTo>
                  <a:lnTo>
                    <a:pt x="2399735" y="1982441"/>
                  </a:lnTo>
                  <a:lnTo>
                    <a:pt x="2376752" y="2021046"/>
                  </a:lnTo>
                  <a:lnTo>
                    <a:pt x="2352526" y="2058766"/>
                  </a:lnTo>
                  <a:lnTo>
                    <a:pt x="2327087" y="2095573"/>
                  </a:lnTo>
                  <a:lnTo>
                    <a:pt x="2300462" y="2131435"/>
                  </a:lnTo>
                  <a:lnTo>
                    <a:pt x="2272683" y="2166324"/>
                  </a:lnTo>
                  <a:lnTo>
                    <a:pt x="2243777" y="2200209"/>
                  </a:lnTo>
                  <a:lnTo>
                    <a:pt x="2213774" y="2233061"/>
                  </a:lnTo>
                  <a:lnTo>
                    <a:pt x="2182702" y="2264850"/>
                  </a:lnTo>
                  <a:lnTo>
                    <a:pt x="2150592" y="2295546"/>
                  </a:lnTo>
                  <a:lnTo>
                    <a:pt x="2117471" y="2325120"/>
                  </a:lnTo>
                  <a:lnTo>
                    <a:pt x="2083370" y="2353541"/>
                  </a:lnTo>
                  <a:lnTo>
                    <a:pt x="2048316" y="2380780"/>
                  </a:lnTo>
                  <a:lnTo>
                    <a:pt x="2012341" y="2406807"/>
                  </a:lnTo>
                  <a:lnTo>
                    <a:pt x="1975471" y="2431593"/>
                  </a:lnTo>
                  <a:lnTo>
                    <a:pt x="1937737" y="2455107"/>
                  </a:lnTo>
                  <a:lnTo>
                    <a:pt x="1899168" y="2477320"/>
                  </a:lnTo>
                  <a:lnTo>
                    <a:pt x="1859792" y="2498202"/>
                  </a:lnTo>
                  <a:lnTo>
                    <a:pt x="1819640" y="2517723"/>
                  </a:lnTo>
                  <a:lnTo>
                    <a:pt x="1778739" y="2535853"/>
                  </a:lnTo>
                  <a:lnTo>
                    <a:pt x="1737119" y="2552564"/>
                  </a:lnTo>
                  <a:lnTo>
                    <a:pt x="1694809" y="2567824"/>
                  </a:lnTo>
                  <a:lnTo>
                    <a:pt x="1651839" y="2581604"/>
                  </a:lnTo>
                  <a:lnTo>
                    <a:pt x="1608237" y="2593874"/>
                  </a:lnTo>
                  <a:lnTo>
                    <a:pt x="1564032" y="2604605"/>
                  </a:lnTo>
                  <a:lnTo>
                    <a:pt x="1519254" y="2613767"/>
                  </a:lnTo>
                  <a:lnTo>
                    <a:pt x="1473931" y="2621330"/>
                  </a:lnTo>
                  <a:lnTo>
                    <a:pt x="1428094" y="2627264"/>
                  </a:lnTo>
                  <a:lnTo>
                    <a:pt x="1381770" y="2631539"/>
                  </a:lnTo>
                  <a:lnTo>
                    <a:pt x="1334989" y="2634127"/>
                  </a:lnTo>
                  <a:lnTo>
                    <a:pt x="1287780" y="2634996"/>
                  </a:lnTo>
                  <a:lnTo>
                    <a:pt x="1240569" y="2634127"/>
                  </a:lnTo>
                  <a:lnTo>
                    <a:pt x="1193786" y="2631539"/>
                  </a:lnTo>
                  <a:lnTo>
                    <a:pt x="1147461" y="2627264"/>
                  </a:lnTo>
                  <a:lnTo>
                    <a:pt x="1101622" y="2621330"/>
                  </a:lnTo>
                  <a:lnTo>
                    <a:pt x="1056298" y="2613767"/>
                  </a:lnTo>
                  <a:lnTo>
                    <a:pt x="1011519" y="2604605"/>
                  </a:lnTo>
                  <a:lnTo>
                    <a:pt x="967314" y="2593874"/>
                  </a:lnTo>
                  <a:lnTo>
                    <a:pt x="923711" y="2581604"/>
                  </a:lnTo>
                  <a:lnTo>
                    <a:pt x="880740" y="2567824"/>
                  </a:lnTo>
                  <a:lnTo>
                    <a:pt x="838430" y="2552564"/>
                  </a:lnTo>
                  <a:lnTo>
                    <a:pt x="796809" y="2535853"/>
                  </a:lnTo>
                  <a:lnTo>
                    <a:pt x="755908" y="2517723"/>
                  </a:lnTo>
                  <a:lnTo>
                    <a:pt x="715755" y="2498202"/>
                  </a:lnTo>
                  <a:lnTo>
                    <a:pt x="676380" y="2477320"/>
                  </a:lnTo>
                  <a:lnTo>
                    <a:pt x="637810" y="2455107"/>
                  </a:lnTo>
                  <a:lnTo>
                    <a:pt x="600077" y="2431593"/>
                  </a:lnTo>
                  <a:lnTo>
                    <a:pt x="563207" y="2406807"/>
                  </a:lnTo>
                  <a:lnTo>
                    <a:pt x="527232" y="2380780"/>
                  </a:lnTo>
                  <a:lnTo>
                    <a:pt x="492179" y="2353541"/>
                  </a:lnTo>
                  <a:lnTo>
                    <a:pt x="458078" y="2325120"/>
                  </a:lnTo>
                  <a:lnTo>
                    <a:pt x="424957" y="2295546"/>
                  </a:lnTo>
                  <a:lnTo>
                    <a:pt x="392847" y="2264850"/>
                  </a:lnTo>
                  <a:lnTo>
                    <a:pt x="361776" y="2233061"/>
                  </a:lnTo>
                  <a:lnTo>
                    <a:pt x="331773" y="2200209"/>
                  </a:lnTo>
                  <a:lnTo>
                    <a:pt x="302868" y="2166324"/>
                  </a:lnTo>
                  <a:lnTo>
                    <a:pt x="275089" y="2131435"/>
                  </a:lnTo>
                  <a:lnTo>
                    <a:pt x="248465" y="2095573"/>
                  </a:lnTo>
                  <a:lnTo>
                    <a:pt x="223026" y="2058766"/>
                  </a:lnTo>
                  <a:lnTo>
                    <a:pt x="198801" y="2021046"/>
                  </a:lnTo>
                  <a:lnTo>
                    <a:pt x="175818" y="1982441"/>
                  </a:lnTo>
                  <a:lnTo>
                    <a:pt x="154108" y="1942982"/>
                  </a:lnTo>
                  <a:lnTo>
                    <a:pt x="133698" y="1902698"/>
                  </a:lnTo>
                  <a:lnTo>
                    <a:pt x="114618" y="1861619"/>
                  </a:lnTo>
                  <a:lnTo>
                    <a:pt x="96898" y="1819774"/>
                  </a:lnTo>
                  <a:lnTo>
                    <a:pt x="80566" y="1777195"/>
                  </a:lnTo>
                  <a:lnTo>
                    <a:pt x="65651" y="1733909"/>
                  </a:lnTo>
                  <a:lnTo>
                    <a:pt x="52183" y="1689948"/>
                  </a:lnTo>
                  <a:lnTo>
                    <a:pt x="40190" y="1645340"/>
                  </a:lnTo>
                  <a:lnTo>
                    <a:pt x="29702" y="1600116"/>
                  </a:lnTo>
                  <a:lnTo>
                    <a:pt x="20747" y="1554306"/>
                  </a:lnTo>
                  <a:lnTo>
                    <a:pt x="13356" y="1507939"/>
                  </a:lnTo>
                  <a:lnTo>
                    <a:pt x="7556" y="1461045"/>
                  </a:lnTo>
                  <a:lnTo>
                    <a:pt x="3377" y="1413653"/>
                  </a:lnTo>
                  <a:lnTo>
                    <a:pt x="849" y="1365794"/>
                  </a:lnTo>
                  <a:lnTo>
                    <a:pt x="0" y="1317498"/>
                  </a:lnTo>
                  <a:lnTo>
                    <a:pt x="849" y="1269201"/>
                  </a:lnTo>
                  <a:lnTo>
                    <a:pt x="3377" y="1221342"/>
                  </a:lnTo>
                  <a:lnTo>
                    <a:pt x="7556" y="1173950"/>
                  </a:lnTo>
                  <a:lnTo>
                    <a:pt x="13356" y="1127056"/>
                  </a:lnTo>
                  <a:lnTo>
                    <a:pt x="20747" y="1080689"/>
                  </a:lnTo>
                  <a:lnTo>
                    <a:pt x="29702" y="1034879"/>
                  </a:lnTo>
                  <a:lnTo>
                    <a:pt x="40190" y="989655"/>
                  </a:lnTo>
                  <a:lnTo>
                    <a:pt x="52183" y="945047"/>
                  </a:lnTo>
                  <a:lnTo>
                    <a:pt x="65651" y="901086"/>
                  </a:lnTo>
                  <a:lnTo>
                    <a:pt x="80566" y="857800"/>
                  </a:lnTo>
                  <a:lnTo>
                    <a:pt x="96898" y="815221"/>
                  </a:lnTo>
                  <a:lnTo>
                    <a:pt x="114618" y="773376"/>
                  </a:lnTo>
                  <a:lnTo>
                    <a:pt x="133698" y="732297"/>
                  </a:lnTo>
                  <a:lnTo>
                    <a:pt x="154108" y="692013"/>
                  </a:lnTo>
                  <a:lnTo>
                    <a:pt x="175818" y="652554"/>
                  </a:lnTo>
                  <a:lnTo>
                    <a:pt x="198801" y="613949"/>
                  </a:lnTo>
                  <a:lnTo>
                    <a:pt x="223026" y="576229"/>
                  </a:lnTo>
                  <a:lnTo>
                    <a:pt x="248465" y="539422"/>
                  </a:lnTo>
                  <a:lnTo>
                    <a:pt x="275089" y="503560"/>
                  </a:lnTo>
                  <a:lnTo>
                    <a:pt x="302868" y="468671"/>
                  </a:lnTo>
                  <a:lnTo>
                    <a:pt x="331773" y="434786"/>
                  </a:lnTo>
                  <a:lnTo>
                    <a:pt x="361776" y="401934"/>
                  </a:lnTo>
                  <a:lnTo>
                    <a:pt x="392847" y="370145"/>
                  </a:lnTo>
                  <a:lnTo>
                    <a:pt x="424957" y="339449"/>
                  </a:lnTo>
                  <a:lnTo>
                    <a:pt x="458078" y="309875"/>
                  </a:lnTo>
                  <a:lnTo>
                    <a:pt x="492179" y="281454"/>
                  </a:lnTo>
                  <a:lnTo>
                    <a:pt x="527232" y="254215"/>
                  </a:lnTo>
                  <a:lnTo>
                    <a:pt x="563207" y="228188"/>
                  </a:lnTo>
                  <a:lnTo>
                    <a:pt x="600077" y="203402"/>
                  </a:lnTo>
                  <a:lnTo>
                    <a:pt x="637810" y="179888"/>
                  </a:lnTo>
                  <a:lnTo>
                    <a:pt x="676380" y="157675"/>
                  </a:lnTo>
                  <a:lnTo>
                    <a:pt x="715755" y="136793"/>
                  </a:lnTo>
                  <a:lnTo>
                    <a:pt x="755908" y="117272"/>
                  </a:lnTo>
                  <a:lnTo>
                    <a:pt x="796809" y="99142"/>
                  </a:lnTo>
                  <a:lnTo>
                    <a:pt x="838430" y="82431"/>
                  </a:lnTo>
                  <a:lnTo>
                    <a:pt x="880740" y="67171"/>
                  </a:lnTo>
                  <a:lnTo>
                    <a:pt x="923711" y="53391"/>
                  </a:lnTo>
                  <a:lnTo>
                    <a:pt x="967314" y="41121"/>
                  </a:lnTo>
                  <a:lnTo>
                    <a:pt x="1011519" y="30390"/>
                  </a:lnTo>
                  <a:lnTo>
                    <a:pt x="1056298" y="21228"/>
                  </a:lnTo>
                  <a:lnTo>
                    <a:pt x="1101622" y="13665"/>
                  </a:lnTo>
                  <a:lnTo>
                    <a:pt x="1147461" y="7731"/>
                  </a:lnTo>
                  <a:lnTo>
                    <a:pt x="1193786" y="3456"/>
                  </a:lnTo>
                  <a:lnTo>
                    <a:pt x="1240569" y="868"/>
                  </a:lnTo>
                  <a:lnTo>
                    <a:pt x="1287780" y="0"/>
                  </a:lnTo>
                  <a:lnTo>
                    <a:pt x="1334989" y="868"/>
                  </a:lnTo>
                  <a:lnTo>
                    <a:pt x="1381770" y="3456"/>
                  </a:lnTo>
                  <a:lnTo>
                    <a:pt x="1428094" y="7731"/>
                  </a:lnTo>
                  <a:lnTo>
                    <a:pt x="1473931" y="13665"/>
                  </a:lnTo>
                  <a:lnTo>
                    <a:pt x="1519254" y="21228"/>
                  </a:lnTo>
                  <a:lnTo>
                    <a:pt x="1564032" y="30390"/>
                  </a:lnTo>
                  <a:lnTo>
                    <a:pt x="1608237" y="41121"/>
                  </a:lnTo>
                  <a:lnTo>
                    <a:pt x="1651839" y="53391"/>
                  </a:lnTo>
                  <a:lnTo>
                    <a:pt x="1694809" y="67171"/>
                  </a:lnTo>
                  <a:lnTo>
                    <a:pt x="1737119" y="82431"/>
                  </a:lnTo>
                  <a:lnTo>
                    <a:pt x="1778739" y="99142"/>
                  </a:lnTo>
                  <a:lnTo>
                    <a:pt x="1819640" y="117272"/>
                  </a:lnTo>
                  <a:lnTo>
                    <a:pt x="1859792" y="136793"/>
                  </a:lnTo>
                  <a:lnTo>
                    <a:pt x="1899168" y="157675"/>
                  </a:lnTo>
                  <a:lnTo>
                    <a:pt x="1937737" y="179888"/>
                  </a:lnTo>
                  <a:lnTo>
                    <a:pt x="1975471" y="203402"/>
                  </a:lnTo>
                  <a:lnTo>
                    <a:pt x="2012341" y="228188"/>
                  </a:lnTo>
                  <a:lnTo>
                    <a:pt x="2048316" y="254215"/>
                  </a:lnTo>
                  <a:lnTo>
                    <a:pt x="2083370" y="281454"/>
                  </a:lnTo>
                  <a:lnTo>
                    <a:pt x="2117471" y="309875"/>
                  </a:lnTo>
                  <a:lnTo>
                    <a:pt x="2150592" y="339449"/>
                  </a:lnTo>
                  <a:lnTo>
                    <a:pt x="2182702" y="370145"/>
                  </a:lnTo>
                  <a:lnTo>
                    <a:pt x="2213774" y="401934"/>
                  </a:lnTo>
                  <a:lnTo>
                    <a:pt x="2243777" y="434786"/>
                  </a:lnTo>
                  <a:lnTo>
                    <a:pt x="2272683" y="468671"/>
                  </a:lnTo>
                  <a:lnTo>
                    <a:pt x="2300462" y="503560"/>
                  </a:lnTo>
                  <a:lnTo>
                    <a:pt x="2327087" y="539422"/>
                  </a:lnTo>
                  <a:lnTo>
                    <a:pt x="2352526" y="576229"/>
                  </a:lnTo>
                  <a:lnTo>
                    <a:pt x="2376752" y="613949"/>
                  </a:lnTo>
                  <a:lnTo>
                    <a:pt x="2399735" y="652554"/>
                  </a:lnTo>
                  <a:lnTo>
                    <a:pt x="2421446" y="692013"/>
                  </a:lnTo>
                  <a:lnTo>
                    <a:pt x="2441856" y="732297"/>
                  </a:lnTo>
                  <a:lnTo>
                    <a:pt x="2460937" y="773376"/>
                  </a:lnTo>
                  <a:lnTo>
                    <a:pt x="2478658" y="815221"/>
                  </a:lnTo>
                  <a:lnTo>
                    <a:pt x="2494990" y="857800"/>
                  </a:lnTo>
                  <a:lnTo>
                    <a:pt x="2509906" y="901086"/>
                  </a:lnTo>
                  <a:lnTo>
                    <a:pt x="2523374" y="945047"/>
                  </a:lnTo>
                  <a:lnTo>
                    <a:pt x="2535368" y="989655"/>
                  </a:lnTo>
                  <a:lnTo>
                    <a:pt x="2545856" y="1034879"/>
                  </a:lnTo>
                  <a:lnTo>
                    <a:pt x="2554811" y="1080689"/>
                  </a:lnTo>
                  <a:lnTo>
                    <a:pt x="2562203" y="1127056"/>
                  </a:lnTo>
                  <a:lnTo>
                    <a:pt x="2568003" y="1173950"/>
                  </a:lnTo>
                  <a:lnTo>
                    <a:pt x="2572182" y="1221342"/>
                  </a:lnTo>
                  <a:lnTo>
                    <a:pt x="2574710" y="1269201"/>
                  </a:lnTo>
                  <a:lnTo>
                    <a:pt x="2575560" y="1317498"/>
                  </a:lnTo>
                  <a:close/>
                </a:path>
              </a:pathLst>
            </a:custGeom>
            <a:ln w="26750">
              <a:solidFill>
                <a:srgbClr val="767676"/>
              </a:solidFill>
              <a:prstDash val="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2095500" y="2561843"/>
              <a:ext cx="134620" cy="388620"/>
            </a:xfrm>
            <a:custGeom>
              <a:avLst/>
              <a:gdLst/>
              <a:ahLst/>
              <a:cxnLst/>
              <a:rect l="l" t="t" r="r" b="b"/>
              <a:pathLst>
                <a:path w="134619" h="388619">
                  <a:moveTo>
                    <a:pt x="134112" y="0"/>
                  </a:moveTo>
                  <a:lnTo>
                    <a:pt x="0" y="388619"/>
                  </a:lnTo>
                </a:path>
              </a:pathLst>
            </a:custGeom>
            <a:ln w="85724">
              <a:solidFill>
                <a:srgbClr val="DBDDC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2710687" y="3874388"/>
              <a:ext cx="411480" cy="22860"/>
            </a:xfrm>
            <a:custGeom>
              <a:avLst/>
              <a:gdLst/>
              <a:ahLst/>
              <a:cxnLst/>
              <a:rect l="l" t="t" r="r" b="b"/>
              <a:pathLst>
                <a:path w="411480" h="22860">
                  <a:moveTo>
                    <a:pt x="0" y="22352"/>
                  </a:moveTo>
                  <a:lnTo>
                    <a:pt x="411480" y="0"/>
                  </a:lnTo>
                </a:path>
              </a:pathLst>
            </a:custGeom>
            <a:ln w="85725">
              <a:solidFill>
                <a:srgbClr val="0ECA9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2141219" y="4847844"/>
              <a:ext cx="157480" cy="396240"/>
            </a:xfrm>
            <a:custGeom>
              <a:avLst/>
              <a:gdLst/>
              <a:ahLst/>
              <a:cxnLst/>
              <a:rect l="l" t="t" r="r" b="b"/>
              <a:pathLst>
                <a:path w="157480" h="396239">
                  <a:moveTo>
                    <a:pt x="0" y="0"/>
                  </a:moveTo>
                  <a:lnTo>
                    <a:pt x="156972" y="396239"/>
                  </a:lnTo>
                </a:path>
              </a:pathLst>
            </a:custGeom>
            <a:ln w="85724">
              <a:solidFill>
                <a:srgbClr val="D7D7D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34340" y="2694431"/>
              <a:ext cx="2415540" cy="2467356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032569" y="3750373"/>
              <a:ext cx="235077" cy="239649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15112" y="2316606"/>
              <a:ext cx="2706814" cy="3172714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462528" y="1595627"/>
              <a:ext cx="217932" cy="202692"/>
            </a:xfrm>
            <a:prstGeom prst="rect">
              <a:avLst/>
            </a:prstGeom>
          </p:spPr>
        </p:pic>
      </p:grpSp>
      <p:sp>
        <p:nvSpPr>
          <p:cNvPr id="32" name="object 32"/>
          <p:cNvSpPr txBox="1"/>
          <p:nvPr/>
        </p:nvSpPr>
        <p:spPr>
          <a:xfrm>
            <a:off x="3805173" y="1805685"/>
            <a:ext cx="11830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7625" marR="5080" indent="-3556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767676"/>
                </a:solidFill>
                <a:latin typeface="Tahoma"/>
                <a:cs typeface="Tahoma"/>
              </a:rPr>
              <a:t>FACILITATE</a:t>
            </a:r>
            <a:r>
              <a:rPr sz="1200" spc="-30" dirty="0">
                <a:solidFill>
                  <a:srgbClr val="767676"/>
                </a:solidFill>
                <a:latin typeface="Tahoma"/>
                <a:cs typeface="Tahoma"/>
              </a:rPr>
              <a:t> </a:t>
            </a:r>
            <a:r>
              <a:rPr sz="1200" spc="-25" dirty="0">
                <a:solidFill>
                  <a:srgbClr val="767676"/>
                </a:solidFill>
                <a:latin typeface="Tahoma"/>
                <a:cs typeface="Tahoma"/>
              </a:rPr>
              <a:t>THE </a:t>
            </a:r>
            <a:r>
              <a:rPr sz="1200" dirty="0">
                <a:solidFill>
                  <a:srgbClr val="767676"/>
                </a:solidFill>
                <a:latin typeface="Tahoma"/>
                <a:cs typeface="Tahoma"/>
              </a:rPr>
              <a:t>KPI</a:t>
            </a:r>
            <a:r>
              <a:rPr sz="1200" spc="-105" dirty="0">
                <a:solidFill>
                  <a:srgbClr val="767676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767676"/>
                </a:solidFill>
                <a:latin typeface="Tahoma"/>
                <a:cs typeface="Tahoma"/>
              </a:rPr>
              <a:t>SELECTION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179372" y="3552519"/>
            <a:ext cx="983615" cy="4540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sz="1400" spc="-25" dirty="0">
                <a:solidFill>
                  <a:srgbClr val="5F5F5F"/>
                </a:solidFill>
                <a:latin typeface="Tahoma"/>
                <a:cs typeface="Tahoma"/>
              </a:rPr>
              <a:t>KPI</a:t>
            </a:r>
            <a:endParaRPr sz="1400">
              <a:latin typeface="Tahoma"/>
              <a:cs typeface="Tahoma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1400" spc="-10" dirty="0">
                <a:solidFill>
                  <a:srgbClr val="5F5F5F"/>
                </a:solidFill>
                <a:latin typeface="Tahoma"/>
                <a:cs typeface="Tahoma"/>
              </a:rPr>
              <a:t>SELECTION</a:t>
            </a:r>
            <a:endParaRPr sz="1400">
              <a:latin typeface="Tahoma"/>
              <a:cs typeface="Tahoma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5210555" y="1510283"/>
            <a:ext cx="568325" cy="358140"/>
            <a:chOff x="5210555" y="1510283"/>
            <a:chExt cx="568325" cy="358140"/>
          </a:xfrm>
        </p:grpSpPr>
        <p:sp>
          <p:nvSpPr>
            <p:cNvPr id="35" name="object 35"/>
            <p:cNvSpPr/>
            <p:nvPr/>
          </p:nvSpPr>
          <p:spPr>
            <a:xfrm>
              <a:off x="5210555" y="1510283"/>
              <a:ext cx="568325" cy="358140"/>
            </a:xfrm>
            <a:custGeom>
              <a:avLst/>
              <a:gdLst/>
              <a:ahLst/>
              <a:cxnLst/>
              <a:rect l="l" t="t" r="r" b="b"/>
              <a:pathLst>
                <a:path w="568325" h="358139">
                  <a:moveTo>
                    <a:pt x="391795" y="0"/>
                  </a:moveTo>
                  <a:lnTo>
                    <a:pt x="353756" y="4570"/>
                  </a:lnTo>
                  <a:lnTo>
                    <a:pt x="285728" y="37665"/>
                  </a:lnTo>
                  <a:lnTo>
                    <a:pt x="258191" y="65024"/>
                  </a:lnTo>
                  <a:lnTo>
                    <a:pt x="237083" y="86653"/>
                  </a:lnTo>
                  <a:lnTo>
                    <a:pt x="212677" y="103854"/>
                  </a:lnTo>
                  <a:lnTo>
                    <a:pt x="185628" y="116244"/>
                  </a:lnTo>
                  <a:lnTo>
                    <a:pt x="156591" y="123443"/>
                  </a:lnTo>
                  <a:lnTo>
                    <a:pt x="0" y="147700"/>
                  </a:lnTo>
                  <a:lnTo>
                    <a:pt x="0" y="210438"/>
                  </a:lnTo>
                  <a:lnTo>
                    <a:pt x="151130" y="233806"/>
                  </a:lnTo>
                  <a:lnTo>
                    <a:pt x="211963" y="255222"/>
                  </a:lnTo>
                  <a:lnTo>
                    <a:pt x="261747" y="296925"/>
                  </a:lnTo>
                  <a:lnTo>
                    <a:pt x="297074" y="328543"/>
                  </a:lnTo>
                  <a:lnTo>
                    <a:pt x="337862" y="348864"/>
                  </a:lnTo>
                  <a:lnTo>
                    <a:pt x="381761" y="357727"/>
                  </a:lnTo>
                  <a:lnTo>
                    <a:pt x="426423" y="354969"/>
                  </a:lnTo>
                  <a:lnTo>
                    <a:pt x="469497" y="340429"/>
                  </a:lnTo>
                  <a:lnTo>
                    <a:pt x="508635" y="313943"/>
                  </a:lnTo>
                  <a:lnTo>
                    <a:pt x="535443" y="283823"/>
                  </a:lnTo>
                  <a:lnTo>
                    <a:pt x="554704" y="248713"/>
                  </a:lnTo>
                  <a:lnTo>
                    <a:pt x="565820" y="210056"/>
                  </a:lnTo>
                  <a:lnTo>
                    <a:pt x="568198" y="169290"/>
                  </a:lnTo>
                  <a:lnTo>
                    <a:pt x="559584" y="123669"/>
                  </a:lnTo>
                  <a:lnTo>
                    <a:pt x="540610" y="83039"/>
                  </a:lnTo>
                  <a:lnTo>
                    <a:pt x="512810" y="48879"/>
                  </a:lnTo>
                  <a:lnTo>
                    <a:pt x="477717" y="22667"/>
                  </a:lnTo>
                  <a:lnTo>
                    <a:pt x="436867" y="5881"/>
                  </a:lnTo>
                  <a:lnTo>
                    <a:pt x="391795" y="0"/>
                  </a:lnTo>
                  <a:close/>
                </a:path>
              </a:pathLst>
            </a:custGeom>
            <a:solidFill>
              <a:srgbClr val="DBDD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5448299" y="1527047"/>
              <a:ext cx="299085" cy="306705"/>
            </a:xfrm>
            <a:custGeom>
              <a:avLst/>
              <a:gdLst/>
              <a:ahLst/>
              <a:cxnLst/>
              <a:rect l="l" t="t" r="r" b="b"/>
              <a:pathLst>
                <a:path w="299085" h="306705">
                  <a:moveTo>
                    <a:pt x="149351" y="0"/>
                  </a:moveTo>
                  <a:lnTo>
                    <a:pt x="102168" y="7808"/>
                  </a:lnTo>
                  <a:lnTo>
                    <a:pt x="61173" y="29553"/>
                  </a:lnTo>
                  <a:lnTo>
                    <a:pt x="28834" y="62709"/>
                  </a:lnTo>
                  <a:lnTo>
                    <a:pt x="7620" y="104753"/>
                  </a:lnTo>
                  <a:lnTo>
                    <a:pt x="0" y="153162"/>
                  </a:lnTo>
                  <a:lnTo>
                    <a:pt x="7620" y="201570"/>
                  </a:lnTo>
                  <a:lnTo>
                    <a:pt x="28834" y="243614"/>
                  </a:lnTo>
                  <a:lnTo>
                    <a:pt x="61173" y="276770"/>
                  </a:lnTo>
                  <a:lnTo>
                    <a:pt x="102168" y="298515"/>
                  </a:lnTo>
                  <a:lnTo>
                    <a:pt x="149351" y="306324"/>
                  </a:lnTo>
                  <a:lnTo>
                    <a:pt x="196535" y="298515"/>
                  </a:lnTo>
                  <a:lnTo>
                    <a:pt x="237530" y="276770"/>
                  </a:lnTo>
                  <a:lnTo>
                    <a:pt x="269869" y="243614"/>
                  </a:lnTo>
                  <a:lnTo>
                    <a:pt x="291083" y="201570"/>
                  </a:lnTo>
                  <a:lnTo>
                    <a:pt x="298703" y="153162"/>
                  </a:lnTo>
                  <a:lnTo>
                    <a:pt x="291083" y="104753"/>
                  </a:lnTo>
                  <a:lnTo>
                    <a:pt x="269869" y="62709"/>
                  </a:lnTo>
                  <a:lnTo>
                    <a:pt x="237530" y="29553"/>
                  </a:lnTo>
                  <a:lnTo>
                    <a:pt x="196535" y="7808"/>
                  </a:lnTo>
                  <a:lnTo>
                    <a:pt x="14935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5448299" y="1527047"/>
              <a:ext cx="299085" cy="306705"/>
            </a:xfrm>
            <a:custGeom>
              <a:avLst/>
              <a:gdLst/>
              <a:ahLst/>
              <a:cxnLst/>
              <a:rect l="l" t="t" r="r" b="b"/>
              <a:pathLst>
                <a:path w="299085" h="306705">
                  <a:moveTo>
                    <a:pt x="298703" y="153162"/>
                  </a:moveTo>
                  <a:lnTo>
                    <a:pt x="291083" y="201570"/>
                  </a:lnTo>
                  <a:lnTo>
                    <a:pt x="269869" y="243614"/>
                  </a:lnTo>
                  <a:lnTo>
                    <a:pt x="237530" y="276770"/>
                  </a:lnTo>
                  <a:lnTo>
                    <a:pt x="196535" y="298515"/>
                  </a:lnTo>
                  <a:lnTo>
                    <a:pt x="149351" y="306324"/>
                  </a:lnTo>
                  <a:lnTo>
                    <a:pt x="102168" y="298515"/>
                  </a:lnTo>
                  <a:lnTo>
                    <a:pt x="61173" y="276770"/>
                  </a:lnTo>
                  <a:lnTo>
                    <a:pt x="28834" y="243614"/>
                  </a:lnTo>
                  <a:lnTo>
                    <a:pt x="7620" y="201570"/>
                  </a:lnTo>
                  <a:lnTo>
                    <a:pt x="0" y="153162"/>
                  </a:lnTo>
                  <a:lnTo>
                    <a:pt x="7620" y="104753"/>
                  </a:lnTo>
                  <a:lnTo>
                    <a:pt x="28834" y="62709"/>
                  </a:lnTo>
                  <a:lnTo>
                    <a:pt x="61173" y="29553"/>
                  </a:lnTo>
                  <a:lnTo>
                    <a:pt x="102168" y="7808"/>
                  </a:lnTo>
                  <a:lnTo>
                    <a:pt x="149351" y="0"/>
                  </a:lnTo>
                  <a:lnTo>
                    <a:pt x="196535" y="7808"/>
                  </a:lnTo>
                  <a:lnTo>
                    <a:pt x="237530" y="29553"/>
                  </a:lnTo>
                  <a:lnTo>
                    <a:pt x="269869" y="62709"/>
                  </a:lnTo>
                  <a:lnTo>
                    <a:pt x="291083" y="104753"/>
                  </a:lnTo>
                  <a:lnTo>
                    <a:pt x="298703" y="153162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5543169" y="1555826"/>
            <a:ext cx="111760" cy="23304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50" spc="-50" dirty="0">
                <a:solidFill>
                  <a:srgbClr val="BEBEBE"/>
                </a:solidFill>
                <a:latin typeface="Gill Sans MT"/>
                <a:cs typeface="Gill Sans MT"/>
              </a:rPr>
              <a:t>2</a:t>
            </a:r>
            <a:endParaRPr sz="1350">
              <a:latin typeface="Gill Sans MT"/>
              <a:cs typeface="Gill Sans MT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4780597" y="2007107"/>
            <a:ext cx="1039494" cy="704215"/>
            <a:chOff x="4780597" y="2007107"/>
            <a:chExt cx="1039494" cy="704215"/>
          </a:xfrm>
        </p:grpSpPr>
        <p:sp>
          <p:nvSpPr>
            <p:cNvPr id="40" name="object 40"/>
            <p:cNvSpPr/>
            <p:nvPr/>
          </p:nvSpPr>
          <p:spPr>
            <a:xfrm>
              <a:off x="5251703" y="2007107"/>
              <a:ext cx="568325" cy="358140"/>
            </a:xfrm>
            <a:custGeom>
              <a:avLst/>
              <a:gdLst/>
              <a:ahLst/>
              <a:cxnLst/>
              <a:rect l="l" t="t" r="r" b="b"/>
              <a:pathLst>
                <a:path w="568325" h="358139">
                  <a:moveTo>
                    <a:pt x="391795" y="0"/>
                  </a:moveTo>
                  <a:lnTo>
                    <a:pt x="353756" y="4570"/>
                  </a:lnTo>
                  <a:lnTo>
                    <a:pt x="285728" y="37665"/>
                  </a:lnTo>
                  <a:lnTo>
                    <a:pt x="258191" y="65024"/>
                  </a:lnTo>
                  <a:lnTo>
                    <a:pt x="237083" y="86653"/>
                  </a:lnTo>
                  <a:lnTo>
                    <a:pt x="212677" y="103854"/>
                  </a:lnTo>
                  <a:lnTo>
                    <a:pt x="185628" y="116244"/>
                  </a:lnTo>
                  <a:lnTo>
                    <a:pt x="156591" y="123443"/>
                  </a:lnTo>
                  <a:lnTo>
                    <a:pt x="0" y="147700"/>
                  </a:lnTo>
                  <a:lnTo>
                    <a:pt x="0" y="210438"/>
                  </a:lnTo>
                  <a:lnTo>
                    <a:pt x="151130" y="233806"/>
                  </a:lnTo>
                  <a:lnTo>
                    <a:pt x="211962" y="255222"/>
                  </a:lnTo>
                  <a:lnTo>
                    <a:pt x="261747" y="296925"/>
                  </a:lnTo>
                  <a:lnTo>
                    <a:pt x="297074" y="328543"/>
                  </a:lnTo>
                  <a:lnTo>
                    <a:pt x="337862" y="348864"/>
                  </a:lnTo>
                  <a:lnTo>
                    <a:pt x="381761" y="357727"/>
                  </a:lnTo>
                  <a:lnTo>
                    <a:pt x="426423" y="354969"/>
                  </a:lnTo>
                  <a:lnTo>
                    <a:pt x="469497" y="340429"/>
                  </a:lnTo>
                  <a:lnTo>
                    <a:pt x="508635" y="313943"/>
                  </a:lnTo>
                  <a:lnTo>
                    <a:pt x="535443" y="283823"/>
                  </a:lnTo>
                  <a:lnTo>
                    <a:pt x="554704" y="248713"/>
                  </a:lnTo>
                  <a:lnTo>
                    <a:pt x="565820" y="210056"/>
                  </a:lnTo>
                  <a:lnTo>
                    <a:pt x="568198" y="169290"/>
                  </a:lnTo>
                  <a:lnTo>
                    <a:pt x="559584" y="123669"/>
                  </a:lnTo>
                  <a:lnTo>
                    <a:pt x="540610" y="83039"/>
                  </a:lnTo>
                  <a:lnTo>
                    <a:pt x="512810" y="48879"/>
                  </a:lnTo>
                  <a:lnTo>
                    <a:pt x="477717" y="22667"/>
                  </a:lnTo>
                  <a:lnTo>
                    <a:pt x="436867" y="5881"/>
                  </a:lnTo>
                  <a:lnTo>
                    <a:pt x="391795" y="0"/>
                  </a:lnTo>
                  <a:close/>
                </a:path>
              </a:pathLst>
            </a:custGeom>
            <a:solidFill>
              <a:srgbClr val="DBDD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5489447" y="2025395"/>
              <a:ext cx="299085" cy="306705"/>
            </a:xfrm>
            <a:custGeom>
              <a:avLst/>
              <a:gdLst/>
              <a:ahLst/>
              <a:cxnLst/>
              <a:rect l="l" t="t" r="r" b="b"/>
              <a:pathLst>
                <a:path w="299085" h="306705">
                  <a:moveTo>
                    <a:pt x="149351" y="0"/>
                  </a:moveTo>
                  <a:lnTo>
                    <a:pt x="102168" y="7808"/>
                  </a:lnTo>
                  <a:lnTo>
                    <a:pt x="61173" y="29553"/>
                  </a:lnTo>
                  <a:lnTo>
                    <a:pt x="28834" y="62709"/>
                  </a:lnTo>
                  <a:lnTo>
                    <a:pt x="7620" y="104753"/>
                  </a:lnTo>
                  <a:lnTo>
                    <a:pt x="0" y="153162"/>
                  </a:lnTo>
                  <a:lnTo>
                    <a:pt x="7620" y="201570"/>
                  </a:lnTo>
                  <a:lnTo>
                    <a:pt x="28834" y="243614"/>
                  </a:lnTo>
                  <a:lnTo>
                    <a:pt x="61173" y="276770"/>
                  </a:lnTo>
                  <a:lnTo>
                    <a:pt x="102168" y="298515"/>
                  </a:lnTo>
                  <a:lnTo>
                    <a:pt x="149351" y="306324"/>
                  </a:lnTo>
                  <a:lnTo>
                    <a:pt x="196535" y="298515"/>
                  </a:lnTo>
                  <a:lnTo>
                    <a:pt x="237530" y="276770"/>
                  </a:lnTo>
                  <a:lnTo>
                    <a:pt x="269869" y="243614"/>
                  </a:lnTo>
                  <a:lnTo>
                    <a:pt x="291083" y="201570"/>
                  </a:lnTo>
                  <a:lnTo>
                    <a:pt x="298703" y="153162"/>
                  </a:lnTo>
                  <a:lnTo>
                    <a:pt x="291083" y="104753"/>
                  </a:lnTo>
                  <a:lnTo>
                    <a:pt x="269869" y="62709"/>
                  </a:lnTo>
                  <a:lnTo>
                    <a:pt x="237530" y="29553"/>
                  </a:lnTo>
                  <a:lnTo>
                    <a:pt x="196535" y="7808"/>
                  </a:lnTo>
                  <a:lnTo>
                    <a:pt x="14935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5489447" y="2025395"/>
              <a:ext cx="299085" cy="306705"/>
            </a:xfrm>
            <a:custGeom>
              <a:avLst/>
              <a:gdLst/>
              <a:ahLst/>
              <a:cxnLst/>
              <a:rect l="l" t="t" r="r" b="b"/>
              <a:pathLst>
                <a:path w="299085" h="306705">
                  <a:moveTo>
                    <a:pt x="298703" y="153162"/>
                  </a:moveTo>
                  <a:lnTo>
                    <a:pt x="291083" y="201570"/>
                  </a:lnTo>
                  <a:lnTo>
                    <a:pt x="269869" y="243614"/>
                  </a:lnTo>
                  <a:lnTo>
                    <a:pt x="237530" y="276770"/>
                  </a:lnTo>
                  <a:lnTo>
                    <a:pt x="196535" y="298515"/>
                  </a:lnTo>
                  <a:lnTo>
                    <a:pt x="149351" y="306324"/>
                  </a:lnTo>
                  <a:lnTo>
                    <a:pt x="102168" y="298515"/>
                  </a:lnTo>
                  <a:lnTo>
                    <a:pt x="61173" y="276770"/>
                  </a:lnTo>
                  <a:lnTo>
                    <a:pt x="28834" y="243614"/>
                  </a:lnTo>
                  <a:lnTo>
                    <a:pt x="7620" y="201570"/>
                  </a:lnTo>
                  <a:lnTo>
                    <a:pt x="0" y="153162"/>
                  </a:lnTo>
                  <a:lnTo>
                    <a:pt x="7620" y="104753"/>
                  </a:lnTo>
                  <a:lnTo>
                    <a:pt x="28834" y="62709"/>
                  </a:lnTo>
                  <a:lnTo>
                    <a:pt x="61173" y="29553"/>
                  </a:lnTo>
                  <a:lnTo>
                    <a:pt x="102168" y="7808"/>
                  </a:lnTo>
                  <a:lnTo>
                    <a:pt x="149351" y="0"/>
                  </a:lnTo>
                  <a:lnTo>
                    <a:pt x="196535" y="7808"/>
                  </a:lnTo>
                  <a:lnTo>
                    <a:pt x="237530" y="29553"/>
                  </a:lnTo>
                  <a:lnTo>
                    <a:pt x="269869" y="62709"/>
                  </a:lnTo>
                  <a:lnTo>
                    <a:pt x="291083" y="104753"/>
                  </a:lnTo>
                  <a:lnTo>
                    <a:pt x="298703" y="153162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4785359" y="2348483"/>
              <a:ext cx="568325" cy="358140"/>
            </a:xfrm>
            <a:custGeom>
              <a:avLst/>
              <a:gdLst/>
              <a:ahLst/>
              <a:cxnLst/>
              <a:rect l="l" t="t" r="r" b="b"/>
              <a:pathLst>
                <a:path w="568325" h="358139">
                  <a:moveTo>
                    <a:pt x="391794" y="0"/>
                  </a:moveTo>
                  <a:lnTo>
                    <a:pt x="353756" y="4570"/>
                  </a:lnTo>
                  <a:lnTo>
                    <a:pt x="285728" y="37665"/>
                  </a:lnTo>
                  <a:lnTo>
                    <a:pt x="258190" y="65024"/>
                  </a:lnTo>
                  <a:lnTo>
                    <a:pt x="237083" y="86653"/>
                  </a:lnTo>
                  <a:lnTo>
                    <a:pt x="212677" y="103854"/>
                  </a:lnTo>
                  <a:lnTo>
                    <a:pt x="185628" y="116244"/>
                  </a:lnTo>
                  <a:lnTo>
                    <a:pt x="156590" y="123443"/>
                  </a:lnTo>
                  <a:lnTo>
                    <a:pt x="0" y="147700"/>
                  </a:lnTo>
                  <a:lnTo>
                    <a:pt x="0" y="210438"/>
                  </a:lnTo>
                  <a:lnTo>
                    <a:pt x="151129" y="233806"/>
                  </a:lnTo>
                  <a:lnTo>
                    <a:pt x="211962" y="255222"/>
                  </a:lnTo>
                  <a:lnTo>
                    <a:pt x="261747" y="296925"/>
                  </a:lnTo>
                  <a:lnTo>
                    <a:pt x="297074" y="328543"/>
                  </a:lnTo>
                  <a:lnTo>
                    <a:pt x="337862" y="348864"/>
                  </a:lnTo>
                  <a:lnTo>
                    <a:pt x="381761" y="357727"/>
                  </a:lnTo>
                  <a:lnTo>
                    <a:pt x="426423" y="354969"/>
                  </a:lnTo>
                  <a:lnTo>
                    <a:pt x="469497" y="340429"/>
                  </a:lnTo>
                  <a:lnTo>
                    <a:pt x="508635" y="313943"/>
                  </a:lnTo>
                  <a:lnTo>
                    <a:pt x="535443" y="283823"/>
                  </a:lnTo>
                  <a:lnTo>
                    <a:pt x="554704" y="248713"/>
                  </a:lnTo>
                  <a:lnTo>
                    <a:pt x="565820" y="210056"/>
                  </a:lnTo>
                  <a:lnTo>
                    <a:pt x="568198" y="169290"/>
                  </a:lnTo>
                  <a:lnTo>
                    <a:pt x="559584" y="123669"/>
                  </a:lnTo>
                  <a:lnTo>
                    <a:pt x="540610" y="83039"/>
                  </a:lnTo>
                  <a:lnTo>
                    <a:pt x="512810" y="48879"/>
                  </a:lnTo>
                  <a:lnTo>
                    <a:pt x="477717" y="22667"/>
                  </a:lnTo>
                  <a:lnTo>
                    <a:pt x="436867" y="5881"/>
                  </a:lnTo>
                  <a:lnTo>
                    <a:pt x="391794" y="0"/>
                  </a:lnTo>
                  <a:close/>
                </a:path>
              </a:pathLst>
            </a:custGeom>
            <a:solidFill>
              <a:srgbClr val="0ECA9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4785359" y="2348483"/>
              <a:ext cx="568325" cy="358140"/>
            </a:xfrm>
            <a:custGeom>
              <a:avLst/>
              <a:gdLst/>
              <a:ahLst/>
              <a:cxnLst/>
              <a:rect l="l" t="t" r="r" b="b"/>
              <a:pathLst>
                <a:path w="568325" h="358139">
                  <a:moveTo>
                    <a:pt x="391794" y="0"/>
                  </a:moveTo>
                  <a:lnTo>
                    <a:pt x="353756" y="4570"/>
                  </a:lnTo>
                  <a:lnTo>
                    <a:pt x="285728" y="37665"/>
                  </a:lnTo>
                  <a:lnTo>
                    <a:pt x="258190" y="65024"/>
                  </a:lnTo>
                  <a:lnTo>
                    <a:pt x="237083" y="86653"/>
                  </a:lnTo>
                  <a:lnTo>
                    <a:pt x="212677" y="103854"/>
                  </a:lnTo>
                  <a:lnTo>
                    <a:pt x="185628" y="116244"/>
                  </a:lnTo>
                  <a:lnTo>
                    <a:pt x="156590" y="123443"/>
                  </a:lnTo>
                  <a:lnTo>
                    <a:pt x="0" y="147700"/>
                  </a:lnTo>
                  <a:lnTo>
                    <a:pt x="0" y="210438"/>
                  </a:lnTo>
                  <a:lnTo>
                    <a:pt x="151129" y="233806"/>
                  </a:lnTo>
                  <a:lnTo>
                    <a:pt x="211962" y="255222"/>
                  </a:lnTo>
                  <a:lnTo>
                    <a:pt x="261747" y="296925"/>
                  </a:lnTo>
                  <a:lnTo>
                    <a:pt x="297074" y="328543"/>
                  </a:lnTo>
                  <a:lnTo>
                    <a:pt x="337862" y="348864"/>
                  </a:lnTo>
                  <a:lnTo>
                    <a:pt x="381761" y="357727"/>
                  </a:lnTo>
                  <a:lnTo>
                    <a:pt x="426423" y="354969"/>
                  </a:lnTo>
                  <a:lnTo>
                    <a:pt x="469497" y="340429"/>
                  </a:lnTo>
                  <a:lnTo>
                    <a:pt x="508635" y="313943"/>
                  </a:lnTo>
                  <a:lnTo>
                    <a:pt x="535443" y="283823"/>
                  </a:lnTo>
                  <a:lnTo>
                    <a:pt x="554704" y="248713"/>
                  </a:lnTo>
                  <a:lnTo>
                    <a:pt x="565820" y="210056"/>
                  </a:lnTo>
                  <a:lnTo>
                    <a:pt x="568198" y="169290"/>
                  </a:lnTo>
                  <a:lnTo>
                    <a:pt x="559584" y="123669"/>
                  </a:lnTo>
                  <a:lnTo>
                    <a:pt x="540610" y="83039"/>
                  </a:lnTo>
                  <a:lnTo>
                    <a:pt x="512810" y="48879"/>
                  </a:lnTo>
                  <a:lnTo>
                    <a:pt x="477717" y="22667"/>
                  </a:lnTo>
                  <a:lnTo>
                    <a:pt x="436867" y="5881"/>
                  </a:lnTo>
                  <a:lnTo>
                    <a:pt x="391794" y="0"/>
                  </a:lnTo>
                  <a:close/>
                </a:path>
              </a:pathLst>
            </a:custGeom>
            <a:ln w="9525">
              <a:solidFill>
                <a:srgbClr val="0ECA9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5023103" y="2366771"/>
              <a:ext cx="299085" cy="306705"/>
            </a:xfrm>
            <a:custGeom>
              <a:avLst/>
              <a:gdLst/>
              <a:ahLst/>
              <a:cxnLst/>
              <a:rect l="l" t="t" r="r" b="b"/>
              <a:pathLst>
                <a:path w="299085" h="306705">
                  <a:moveTo>
                    <a:pt x="149351" y="0"/>
                  </a:moveTo>
                  <a:lnTo>
                    <a:pt x="102168" y="7808"/>
                  </a:lnTo>
                  <a:lnTo>
                    <a:pt x="61173" y="29553"/>
                  </a:lnTo>
                  <a:lnTo>
                    <a:pt x="28834" y="62709"/>
                  </a:lnTo>
                  <a:lnTo>
                    <a:pt x="7620" y="104753"/>
                  </a:lnTo>
                  <a:lnTo>
                    <a:pt x="0" y="153162"/>
                  </a:lnTo>
                  <a:lnTo>
                    <a:pt x="7619" y="201570"/>
                  </a:lnTo>
                  <a:lnTo>
                    <a:pt x="28834" y="243614"/>
                  </a:lnTo>
                  <a:lnTo>
                    <a:pt x="61173" y="276770"/>
                  </a:lnTo>
                  <a:lnTo>
                    <a:pt x="102168" y="298515"/>
                  </a:lnTo>
                  <a:lnTo>
                    <a:pt x="149351" y="306324"/>
                  </a:lnTo>
                  <a:lnTo>
                    <a:pt x="196535" y="298515"/>
                  </a:lnTo>
                  <a:lnTo>
                    <a:pt x="237530" y="276770"/>
                  </a:lnTo>
                  <a:lnTo>
                    <a:pt x="269869" y="243614"/>
                  </a:lnTo>
                  <a:lnTo>
                    <a:pt x="291084" y="201570"/>
                  </a:lnTo>
                  <a:lnTo>
                    <a:pt x="298704" y="153162"/>
                  </a:lnTo>
                  <a:lnTo>
                    <a:pt x="291084" y="104753"/>
                  </a:lnTo>
                  <a:lnTo>
                    <a:pt x="269869" y="62709"/>
                  </a:lnTo>
                  <a:lnTo>
                    <a:pt x="237530" y="29553"/>
                  </a:lnTo>
                  <a:lnTo>
                    <a:pt x="196535" y="7808"/>
                  </a:lnTo>
                  <a:lnTo>
                    <a:pt x="14935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5023103" y="2366771"/>
              <a:ext cx="299085" cy="306705"/>
            </a:xfrm>
            <a:custGeom>
              <a:avLst/>
              <a:gdLst/>
              <a:ahLst/>
              <a:cxnLst/>
              <a:rect l="l" t="t" r="r" b="b"/>
              <a:pathLst>
                <a:path w="299085" h="306705">
                  <a:moveTo>
                    <a:pt x="298704" y="153162"/>
                  </a:moveTo>
                  <a:lnTo>
                    <a:pt x="291084" y="201570"/>
                  </a:lnTo>
                  <a:lnTo>
                    <a:pt x="269869" y="243614"/>
                  </a:lnTo>
                  <a:lnTo>
                    <a:pt x="237530" y="276770"/>
                  </a:lnTo>
                  <a:lnTo>
                    <a:pt x="196535" y="298515"/>
                  </a:lnTo>
                  <a:lnTo>
                    <a:pt x="149351" y="306324"/>
                  </a:lnTo>
                  <a:lnTo>
                    <a:pt x="102168" y="298515"/>
                  </a:lnTo>
                  <a:lnTo>
                    <a:pt x="61173" y="276770"/>
                  </a:lnTo>
                  <a:lnTo>
                    <a:pt x="28834" y="243614"/>
                  </a:lnTo>
                  <a:lnTo>
                    <a:pt x="7619" y="201570"/>
                  </a:lnTo>
                  <a:lnTo>
                    <a:pt x="0" y="153162"/>
                  </a:lnTo>
                  <a:lnTo>
                    <a:pt x="7620" y="104753"/>
                  </a:lnTo>
                  <a:lnTo>
                    <a:pt x="28834" y="62709"/>
                  </a:lnTo>
                  <a:lnTo>
                    <a:pt x="61173" y="29553"/>
                  </a:lnTo>
                  <a:lnTo>
                    <a:pt x="102168" y="7808"/>
                  </a:lnTo>
                  <a:lnTo>
                    <a:pt x="149351" y="0"/>
                  </a:lnTo>
                  <a:lnTo>
                    <a:pt x="196535" y="7808"/>
                  </a:lnTo>
                  <a:lnTo>
                    <a:pt x="237530" y="29553"/>
                  </a:lnTo>
                  <a:lnTo>
                    <a:pt x="269869" y="62709"/>
                  </a:lnTo>
                  <a:lnTo>
                    <a:pt x="291084" y="104753"/>
                  </a:lnTo>
                  <a:lnTo>
                    <a:pt x="298704" y="153162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7" name="object 47"/>
          <p:cNvSpPr txBox="1"/>
          <p:nvPr/>
        </p:nvSpPr>
        <p:spPr>
          <a:xfrm>
            <a:off x="5116195" y="2395220"/>
            <a:ext cx="111760" cy="2324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50" spc="-50" dirty="0">
                <a:solidFill>
                  <a:srgbClr val="858585"/>
                </a:solidFill>
                <a:latin typeface="Gill Sans MT"/>
                <a:cs typeface="Gill Sans MT"/>
              </a:rPr>
              <a:t>4</a:t>
            </a:r>
            <a:endParaRPr sz="1350">
              <a:latin typeface="Gill Sans MT"/>
              <a:cs typeface="Gill Sans MT"/>
            </a:endParaRPr>
          </a:p>
        </p:txBody>
      </p:sp>
      <p:sp>
        <p:nvSpPr>
          <p:cNvPr id="52" name="object 5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69047" rIns="0" bIns="0" rtlCol="0">
            <a:spAutoFit/>
          </a:bodyPr>
          <a:lstStyle/>
          <a:p>
            <a:pPr marL="2417445">
              <a:lnSpc>
                <a:spcPct val="100000"/>
              </a:lnSpc>
              <a:spcBef>
                <a:spcPts val="100"/>
              </a:spcBef>
            </a:pPr>
            <a:fld id="{81D60167-4931-47E6-BA6A-407CBD079E47}" type="slidenum">
              <a:rPr spc="-25" dirty="0"/>
              <a:t>136</a:t>
            </a:fld>
            <a:endParaRPr spc="-25" dirty="0"/>
          </a:p>
        </p:txBody>
      </p:sp>
      <p:sp>
        <p:nvSpPr>
          <p:cNvPr id="53" name="object 5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/>
              <a:t>©</a:t>
            </a:r>
            <a:r>
              <a:rPr spc="-15" dirty="0"/>
              <a:t> </a:t>
            </a:r>
            <a:r>
              <a:rPr dirty="0"/>
              <a:t>The</a:t>
            </a:r>
            <a:r>
              <a:rPr spc="-30" dirty="0"/>
              <a:t> </a:t>
            </a:r>
            <a:r>
              <a:rPr dirty="0"/>
              <a:t>KPI</a:t>
            </a:r>
            <a:r>
              <a:rPr spc="-5" dirty="0"/>
              <a:t> </a:t>
            </a:r>
            <a:r>
              <a:rPr dirty="0"/>
              <a:t>Institute</a:t>
            </a:r>
            <a:r>
              <a:rPr spc="-20" dirty="0"/>
              <a:t> 2023</a:t>
            </a:r>
          </a:p>
        </p:txBody>
      </p:sp>
      <p:sp>
        <p:nvSpPr>
          <p:cNvPr id="48" name="object 48"/>
          <p:cNvSpPr txBox="1"/>
          <p:nvPr/>
        </p:nvSpPr>
        <p:spPr>
          <a:xfrm>
            <a:off x="5379465" y="1225041"/>
            <a:ext cx="278193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10" dirty="0">
                <a:solidFill>
                  <a:srgbClr val="BEBEBE"/>
                </a:solidFill>
                <a:latin typeface="Tahoma"/>
                <a:cs typeface="Tahoma"/>
              </a:rPr>
              <a:t>RELEVANT</a:t>
            </a:r>
            <a:r>
              <a:rPr sz="1400" spc="50" dirty="0">
                <a:solidFill>
                  <a:srgbClr val="BEBEBE"/>
                </a:solidFill>
                <a:latin typeface="Tahoma"/>
                <a:cs typeface="Tahoma"/>
              </a:rPr>
              <a:t> </a:t>
            </a:r>
            <a:r>
              <a:rPr sz="1400" spc="10" dirty="0">
                <a:solidFill>
                  <a:srgbClr val="BEBEBE"/>
                </a:solidFill>
                <a:latin typeface="Tahoma"/>
                <a:cs typeface="Tahoma"/>
              </a:rPr>
              <a:t>QUESTIONS</a:t>
            </a:r>
            <a:r>
              <a:rPr sz="1400" spc="55" dirty="0">
                <a:solidFill>
                  <a:srgbClr val="BEBEBE"/>
                </a:solidFill>
                <a:latin typeface="Tahoma"/>
                <a:cs typeface="Tahoma"/>
              </a:rPr>
              <a:t> FRAMING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5436489" y="2049018"/>
            <a:ext cx="2352675" cy="63500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60020">
              <a:lnSpc>
                <a:spcPct val="100000"/>
              </a:lnSpc>
              <a:spcBef>
                <a:spcPts val="105"/>
              </a:spcBef>
              <a:tabLst>
                <a:tab pos="584200" algn="l"/>
              </a:tabLst>
            </a:pPr>
            <a:r>
              <a:rPr sz="1350" spc="-50" dirty="0">
                <a:solidFill>
                  <a:srgbClr val="A4A4A4"/>
                </a:solidFill>
                <a:latin typeface="Gill Sans MT"/>
                <a:cs typeface="Gill Sans MT"/>
              </a:rPr>
              <a:t>3</a:t>
            </a:r>
            <a:r>
              <a:rPr sz="1350" dirty="0">
                <a:solidFill>
                  <a:srgbClr val="A4A4A4"/>
                </a:solidFill>
                <a:latin typeface="Gill Sans MT"/>
                <a:cs typeface="Gill Sans MT"/>
              </a:rPr>
              <a:t>	</a:t>
            </a:r>
            <a:r>
              <a:rPr sz="1400" dirty="0">
                <a:solidFill>
                  <a:srgbClr val="A4A4A4"/>
                </a:solidFill>
                <a:latin typeface="Tahoma"/>
                <a:cs typeface="Tahoma"/>
              </a:rPr>
              <a:t>KPI</a:t>
            </a:r>
            <a:r>
              <a:rPr sz="1400" spc="-155" dirty="0">
                <a:solidFill>
                  <a:srgbClr val="A4A4A4"/>
                </a:solidFill>
                <a:latin typeface="Tahoma"/>
                <a:cs typeface="Tahoma"/>
              </a:rPr>
              <a:t> </a:t>
            </a:r>
            <a:r>
              <a:rPr sz="1400" spc="50" dirty="0">
                <a:solidFill>
                  <a:srgbClr val="A4A4A4"/>
                </a:solidFill>
                <a:latin typeface="Tahoma"/>
                <a:cs typeface="Tahoma"/>
              </a:rPr>
              <a:t>BALANCING</a:t>
            </a:r>
            <a:endParaRPr sz="14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430"/>
              </a:spcBef>
            </a:pPr>
            <a:r>
              <a:rPr sz="1400" spc="10" dirty="0">
                <a:solidFill>
                  <a:srgbClr val="464646"/>
                </a:solidFill>
                <a:latin typeface="Tahoma"/>
                <a:cs typeface="Tahoma"/>
              </a:rPr>
              <a:t>KPI</a:t>
            </a:r>
            <a:r>
              <a:rPr sz="1400" spc="-70" dirty="0">
                <a:solidFill>
                  <a:srgbClr val="464646"/>
                </a:solidFill>
                <a:latin typeface="Tahoma"/>
                <a:cs typeface="Tahoma"/>
              </a:rPr>
              <a:t> </a:t>
            </a:r>
            <a:r>
              <a:rPr sz="1400" spc="20" dirty="0">
                <a:solidFill>
                  <a:srgbClr val="464646"/>
                </a:solidFill>
                <a:latin typeface="Tahoma"/>
                <a:cs typeface="Tahoma"/>
              </a:rPr>
              <a:t>SELECTION</a:t>
            </a:r>
            <a:r>
              <a:rPr sz="1400" spc="-120" dirty="0">
                <a:solidFill>
                  <a:srgbClr val="464646"/>
                </a:solidFill>
                <a:latin typeface="Tahoma"/>
                <a:cs typeface="Tahoma"/>
              </a:rPr>
              <a:t> </a:t>
            </a:r>
            <a:r>
              <a:rPr sz="1400" spc="65" dirty="0">
                <a:solidFill>
                  <a:srgbClr val="464646"/>
                </a:solidFill>
                <a:latin typeface="Tahoma"/>
                <a:cs typeface="Tahoma"/>
              </a:rPr>
              <a:t>WORKSHOP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5993384" y="1597913"/>
            <a:ext cx="195961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55" dirty="0">
                <a:solidFill>
                  <a:srgbClr val="BEBEBE"/>
                </a:solidFill>
                <a:latin typeface="Tahoma"/>
                <a:cs typeface="Tahoma"/>
              </a:rPr>
              <a:t>VALUE</a:t>
            </a:r>
            <a:r>
              <a:rPr sz="1400" spc="-175" dirty="0">
                <a:solidFill>
                  <a:srgbClr val="BEBEBE"/>
                </a:solidFill>
                <a:latin typeface="Tahoma"/>
                <a:cs typeface="Tahoma"/>
              </a:rPr>
              <a:t> </a:t>
            </a:r>
            <a:r>
              <a:rPr sz="1400" spc="80" dirty="0">
                <a:solidFill>
                  <a:srgbClr val="BEBEBE"/>
                </a:solidFill>
                <a:latin typeface="Tahoma"/>
                <a:cs typeface="Tahoma"/>
              </a:rPr>
              <a:t>FLOW</a:t>
            </a:r>
            <a:r>
              <a:rPr sz="1400" spc="-160" dirty="0">
                <a:solidFill>
                  <a:srgbClr val="BEBEBE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BEBEBE"/>
                </a:solidFill>
                <a:latin typeface="Tahoma"/>
                <a:cs typeface="Tahoma"/>
              </a:rPr>
              <a:t>ANALYSIS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5401436" y="3072536"/>
            <a:ext cx="2837815" cy="3009265"/>
          </a:xfrm>
          <a:prstGeom prst="rect">
            <a:avLst/>
          </a:prstGeom>
        </p:spPr>
        <p:txBody>
          <a:bodyPr vert="horz" wrap="square" lIns="0" tIns="685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40"/>
              </a:spcBef>
            </a:pPr>
            <a:r>
              <a:rPr sz="1600" spc="60" dirty="0">
                <a:solidFill>
                  <a:srgbClr val="087150"/>
                </a:solidFill>
                <a:latin typeface="Tahoma"/>
                <a:cs typeface="Tahoma"/>
              </a:rPr>
              <a:t>WHAT</a:t>
            </a:r>
            <a:endParaRPr sz="1600">
              <a:latin typeface="Tahoma"/>
              <a:cs typeface="Tahoma"/>
            </a:endParaRPr>
          </a:p>
          <a:p>
            <a:pPr marL="227329" indent="-214629">
              <a:lnSpc>
                <a:spcPct val="100000"/>
              </a:lnSpc>
              <a:spcBef>
                <a:spcPts val="434"/>
              </a:spcBef>
              <a:buClr>
                <a:srgbClr val="087150"/>
              </a:buClr>
              <a:buSzPct val="81250"/>
              <a:buFont typeface="Segoe UI Symbol"/>
              <a:buChar char="⮚"/>
              <a:tabLst>
                <a:tab pos="227329" algn="l"/>
              </a:tabLst>
            </a:pP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Collective</a:t>
            </a:r>
            <a:r>
              <a:rPr sz="1600" spc="-114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0" dirty="0">
                <a:solidFill>
                  <a:srgbClr val="5F5F5F"/>
                </a:solidFill>
                <a:latin typeface="Tahoma"/>
                <a:cs typeface="Tahoma"/>
              </a:rPr>
              <a:t>intelligence</a:t>
            </a:r>
            <a:r>
              <a:rPr sz="1600" spc="-114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insights</a:t>
            </a:r>
            <a:endParaRPr sz="1600">
              <a:latin typeface="Tahoma"/>
              <a:cs typeface="Tahoma"/>
            </a:endParaRPr>
          </a:p>
          <a:p>
            <a:pPr marL="227329" indent="-214629">
              <a:lnSpc>
                <a:spcPct val="100000"/>
              </a:lnSpc>
              <a:buClr>
                <a:srgbClr val="087150"/>
              </a:buClr>
              <a:buSzPct val="81250"/>
              <a:buFont typeface="Segoe UI Symbol"/>
              <a:buChar char="⮚"/>
              <a:tabLst>
                <a:tab pos="227329" algn="l"/>
              </a:tabLst>
            </a:pP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Learning</a:t>
            </a:r>
            <a:endParaRPr sz="1600">
              <a:latin typeface="Tahoma"/>
              <a:cs typeface="Tahoma"/>
            </a:endParaRPr>
          </a:p>
          <a:p>
            <a:pPr marL="227329" indent="-214629">
              <a:lnSpc>
                <a:spcPct val="100000"/>
              </a:lnSpc>
              <a:buClr>
                <a:srgbClr val="087150"/>
              </a:buClr>
              <a:buSzPct val="81250"/>
              <a:buFont typeface="Segoe UI Symbol"/>
              <a:buChar char="⮚"/>
              <a:tabLst>
                <a:tab pos="227329" algn="l"/>
              </a:tabLst>
            </a:pP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Buy-</a:t>
            </a:r>
            <a:r>
              <a:rPr sz="1600" spc="-25" dirty="0">
                <a:solidFill>
                  <a:srgbClr val="5F5F5F"/>
                </a:solidFill>
                <a:latin typeface="Tahoma"/>
                <a:cs typeface="Tahoma"/>
              </a:rPr>
              <a:t>in</a:t>
            </a:r>
            <a:endParaRPr sz="16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710"/>
              </a:spcBef>
            </a:pPr>
            <a:r>
              <a:rPr sz="1600" spc="75" dirty="0">
                <a:solidFill>
                  <a:srgbClr val="087150"/>
                </a:solidFill>
                <a:latin typeface="Tahoma"/>
                <a:cs typeface="Tahoma"/>
              </a:rPr>
              <a:t>WHOSE</a:t>
            </a:r>
            <a:r>
              <a:rPr sz="1600" spc="-195" dirty="0">
                <a:solidFill>
                  <a:srgbClr val="087150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087150"/>
                </a:solidFill>
                <a:latin typeface="Tahoma"/>
                <a:cs typeface="Tahoma"/>
              </a:rPr>
              <a:t>insights</a:t>
            </a:r>
            <a:endParaRPr sz="1600">
              <a:latin typeface="Tahoma"/>
              <a:cs typeface="Tahoma"/>
            </a:endParaRPr>
          </a:p>
          <a:p>
            <a:pPr marL="227329" indent="-214629">
              <a:lnSpc>
                <a:spcPct val="100000"/>
              </a:lnSpc>
              <a:spcBef>
                <a:spcPts val="780"/>
              </a:spcBef>
              <a:buClr>
                <a:srgbClr val="087150"/>
              </a:buClr>
              <a:buSzPct val="81250"/>
              <a:buFont typeface="Segoe UI Symbol"/>
              <a:buChar char="⮚"/>
              <a:tabLst>
                <a:tab pos="227329" algn="l"/>
              </a:tabLst>
            </a:pP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Clients</a:t>
            </a:r>
            <a:endParaRPr sz="1600">
              <a:latin typeface="Tahoma"/>
              <a:cs typeface="Tahoma"/>
            </a:endParaRPr>
          </a:p>
          <a:p>
            <a:pPr marL="227329" indent="-214629">
              <a:lnSpc>
                <a:spcPct val="100000"/>
              </a:lnSpc>
              <a:buClr>
                <a:srgbClr val="087150"/>
              </a:buClr>
              <a:buSzPct val="81250"/>
              <a:buFont typeface="Segoe UI Symbol"/>
              <a:buChar char="⮚"/>
              <a:tabLst>
                <a:tab pos="227329" algn="l"/>
              </a:tabLst>
            </a:pP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Suppliers</a:t>
            </a:r>
            <a:endParaRPr sz="1600">
              <a:latin typeface="Tahoma"/>
              <a:cs typeface="Tahoma"/>
            </a:endParaRPr>
          </a:p>
          <a:p>
            <a:pPr marL="227329" indent="-214629">
              <a:lnSpc>
                <a:spcPct val="100000"/>
              </a:lnSpc>
              <a:buClr>
                <a:srgbClr val="087150"/>
              </a:buClr>
              <a:buSzPct val="81250"/>
              <a:buFont typeface="Segoe UI Symbol"/>
              <a:buChar char="⮚"/>
              <a:tabLst>
                <a:tab pos="227329" algn="l"/>
              </a:tabLst>
            </a:pP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Employees</a:t>
            </a:r>
            <a:endParaRPr sz="1600">
              <a:latin typeface="Tahoma"/>
              <a:cs typeface="Tahoma"/>
            </a:endParaRPr>
          </a:p>
          <a:p>
            <a:pPr marL="227329" indent="-214629">
              <a:lnSpc>
                <a:spcPct val="100000"/>
              </a:lnSpc>
              <a:buClr>
                <a:srgbClr val="087150"/>
              </a:buClr>
              <a:buSzPct val="81250"/>
              <a:buFont typeface="Segoe UI Symbol"/>
              <a:buChar char="⮚"/>
              <a:tabLst>
                <a:tab pos="227329" algn="l"/>
              </a:tabLst>
            </a:pP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Board</a:t>
            </a:r>
            <a:endParaRPr sz="1600">
              <a:latin typeface="Tahoma"/>
              <a:cs typeface="Tahoma"/>
            </a:endParaRPr>
          </a:p>
          <a:p>
            <a:pPr marL="226695" indent="-213995">
              <a:lnSpc>
                <a:spcPct val="100000"/>
              </a:lnSpc>
              <a:spcBef>
                <a:spcPts val="5"/>
              </a:spcBef>
              <a:buClr>
                <a:srgbClr val="087150"/>
              </a:buClr>
              <a:buSzPct val="81250"/>
              <a:buFont typeface="Segoe UI Symbol"/>
              <a:buChar char="⮚"/>
              <a:tabLst>
                <a:tab pos="226695" algn="l"/>
              </a:tabLst>
            </a:pP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Management</a:t>
            </a:r>
            <a:endParaRPr sz="1600">
              <a:latin typeface="Tahoma"/>
              <a:cs typeface="Tahoma"/>
            </a:endParaRPr>
          </a:p>
          <a:p>
            <a:pPr marL="227329" indent="-214629">
              <a:lnSpc>
                <a:spcPct val="100000"/>
              </a:lnSpc>
              <a:buClr>
                <a:srgbClr val="087150"/>
              </a:buClr>
              <a:buSzPct val="81250"/>
              <a:buFont typeface="Segoe UI Symbol"/>
              <a:buChar char="⮚"/>
              <a:tabLst>
                <a:tab pos="227329" algn="l"/>
              </a:tabLst>
            </a:pP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Facilitators</a:t>
            </a:r>
            <a:endParaRPr sz="16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09258" rIns="0" bIns="0" rtlCol="0">
            <a:spAutoFit/>
          </a:bodyPr>
          <a:lstStyle/>
          <a:p>
            <a:pPr marL="31115">
              <a:lnSpc>
                <a:spcPct val="100000"/>
              </a:lnSpc>
              <a:spcBef>
                <a:spcPts val="100"/>
              </a:spcBef>
            </a:pPr>
            <a:r>
              <a:rPr spc="270" dirty="0"/>
              <a:t>KPI</a:t>
            </a:r>
            <a:r>
              <a:rPr spc="-10" dirty="0"/>
              <a:t> </a:t>
            </a:r>
            <a:r>
              <a:rPr spc="190" dirty="0"/>
              <a:t>SELECTION</a:t>
            </a:r>
            <a:r>
              <a:rPr spc="5" dirty="0"/>
              <a:t> </a:t>
            </a:r>
            <a:r>
              <a:rPr spc="195" dirty="0"/>
              <a:t>WORKSHOP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356615" y="4991100"/>
            <a:ext cx="8185784" cy="1402080"/>
            <a:chOff x="356615" y="4991100"/>
            <a:chExt cx="8185784" cy="1402080"/>
          </a:xfrm>
        </p:grpSpPr>
        <p:sp>
          <p:nvSpPr>
            <p:cNvPr id="4" name="object 4"/>
            <p:cNvSpPr/>
            <p:nvPr/>
          </p:nvSpPr>
          <p:spPr>
            <a:xfrm>
              <a:off x="356615" y="5085588"/>
              <a:ext cx="8140065" cy="1308100"/>
            </a:xfrm>
            <a:custGeom>
              <a:avLst/>
              <a:gdLst/>
              <a:ahLst/>
              <a:cxnLst/>
              <a:rect l="l" t="t" r="r" b="b"/>
              <a:pathLst>
                <a:path w="8140065" h="1308100">
                  <a:moveTo>
                    <a:pt x="8139683" y="0"/>
                  </a:moveTo>
                  <a:lnTo>
                    <a:pt x="62560" y="0"/>
                  </a:lnTo>
                  <a:lnTo>
                    <a:pt x="38104" y="6897"/>
                  </a:lnTo>
                  <a:lnTo>
                    <a:pt x="18230" y="25749"/>
                  </a:lnTo>
                  <a:lnTo>
                    <a:pt x="4881" y="53792"/>
                  </a:lnTo>
                  <a:lnTo>
                    <a:pt x="0" y="88264"/>
                  </a:lnTo>
                  <a:lnTo>
                    <a:pt x="0" y="1219250"/>
                  </a:lnTo>
                  <a:lnTo>
                    <a:pt x="4881" y="1253752"/>
                  </a:lnTo>
                  <a:lnTo>
                    <a:pt x="18230" y="1281796"/>
                  </a:lnTo>
                  <a:lnTo>
                    <a:pt x="38104" y="1300637"/>
                  </a:lnTo>
                  <a:lnTo>
                    <a:pt x="62560" y="1307528"/>
                  </a:lnTo>
                  <a:lnTo>
                    <a:pt x="8139683" y="1307528"/>
                  </a:lnTo>
                  <a:lnTo>
                    <a:pt x="8139683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0456" y="4991100"/>
              <a:ext cx="1069873" cy="969289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626363" y="5017007"/>
              <a:ext cx="967740" cy="867410"/>
            </a:xfrm>
            <a:custGeom>
              <a:avLst/>
              <a:gdLst/>
              <a:ahLst/>
              <a:cxnLst/>
              <a:rect l="l" t="t" r="r" b="b"/>
              <a:pathLst>
                <a:path w="967740" h="867410">
                  <a:moveTo>
                    <a:pt x="884301" y="0"/>
                  </a:moveTo>
                  <a:lnTo>
                    <a:pt x="0" y="0"/>
                  </a:lnTo>
                  <a:lnTo>
                    <a:pt x="32503" y="5359"/>
                  </a:lnTo>
                  <a:lnTo>
                    <a:pt x="59013" y="20018"/>
                  </a:lnTo>
                  <a:lnTo>
                    <a:pt x="76870" y="41844"/>
                  </a:lnTo>
                  <a:lnTo>
                    <a:pt x="83413" y="68707"/>
                  </a:lnTo>
                  <a:lnTo>
                    <a:pt x="83413" y="826477"/>
                  </a:lnTo>
                  <a:lnTo>
                    <a:pt x="87263" y="842268"/>
                  </a:lnTo>
                  <a:lnTo>
                    <a:pt x="97820" y="855203"/>
                  </a:lnTo>
                  <a:lnTo>
                    <a:pt x="113594" y="863945"/>
                  </a:lnTo>
                  <a:lnTo>
                    <a:pt x="133095" y="867156"/>
                  </a:lnTo>
                  <a:lnTo>
                    <a:pt x="918082" y="867156"/>
                  </a:lnTo>
                  <a:lnTo>
                    <a:pt x="937307" y="863945"/>
                  </a:lnTo>
                  <a:lnTo>
                    <a:pt x="953103" y="855203"/>
                  </a:lnTo>
                  <a:lnTo>
                    <a:pt x="963803" y="842268"/>
                  </a:lnTo>
                  <a:lnTo>
                    <a:pt x="967739" y="826477"/>
                  </a:lnTo>
                  <a:lnTo>
                    <a:pt x="967739" y="68707"/>
                  </a:lnTo>
                  <a:lnTo>
                    <a:pt x="961114" y="42058"/>
                  </a:lnTo>
                  <a:lnTo>
                    <a:pt x="943117" y="20208"/>
                  </a:lnTo>
                  <a:lnTo>
                    <a:pt x="916572" y="5431"/>
                  </a:lnTo>
                  <a:lnTo>
                    <a:pt x="884301" y="0"/>
                  </a:lnTo>
                  <a:close/>
                </a:path>
              </a:pathLst>
            </a:custGeom>
            <a:solidFill>
              <a:srgbClr val="61D7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42544" y="5017007"/>
              <a:ext cx="167640" cy="68580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8496299" y="5085588"/>
              <a:ext cx="45720" cy="1308100"/>
            </a:xfrm>
            <a:custGeom>
              <a:avLst/>
              <a:gdLst/>
              <a:ahLst/>
              <a:cxnLst/>
              <a:rect l="l" t="t" r="r" b="b"/>
              <a:pathLst>
                <a:path w="45720" h="1308100">
                  <a:moveTo>
                    <a:pt x="22098" y="0"/>
                  </a:moveTo>
                  <a:lnTo>
                    <a:pt x="0" y="0"/>
                  </a:lnTo>
                  <a:lnTo>
                    <a:pt x="0" y="1307528"/>
                  </a:lnTo>
                  <a:lnTo>
                    <a:pt x="22098" y="1307528"/>
                  </a:lnTo>
                  <a:lnTo>
                    <a:pt x="31361" y="1300637"/>
                  </a:lnTo>
                  <a:lnTo>
                    <a:pt x="38862" y="1281796"/>
                  </a:lnTo>
                  <a:lnTo>
                    <a:pt x="43886" y="1253752"/>
                  </a:lnTo>
                  <a:lnTo>
                    <a:pt x="45720" y="1219250"/>
                  </a:lnTo>
                  <a:lnTo>
                    <a:pt x="45720" y="88264"/>
                  </a:lnTo>
                  <a:lnTo>
                    <a:pt x="43886" y="53792"/>
                  </a:lnTo>
                  <a:lnTo>
                    <a:pt x="38862" y="25749"/>
                  </a:lnTo>
                  <a:lnTo>
                    <a:pt x="31361" y="6897"/>
                  </a:lnTo>
                  <a:lnTo>
                    <a:pt x="22098" y="0"/>
                  </a:lnTo>
                  <a:close/>
                </a:path>
              </a:pathLst>
            </a:custGeom>
            <a:solidFill>
              <a:srgbClr val="61D7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379475" y="3460991"/>
            <a:ext cx="8183880" cy="1402715"/>
            <a:chOff x="379475" y="3460991"/>
            <a:chExt cx="8183880" cy="1402715"/>
          </a:xfrm>
        </p:grpSpPr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90736" y="3945782"/>
              <a:ext cx="339595" cy="353292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379475" y="3555492"/>
              <a:ext cx="8140065" cy="1308100"/>
            </a:xfrm>
            <a:custGeom>
              <a:avLst/>
              <a:gdLst/>
              <a:ahLst/>
              <a:cxnLst/>
              <a:rect l="l" t="t" r="r" b="b"/>
              <a:pathLst>
                <a:path w="8140065" h="1308100">
                  <a:moveTo>
                    <a:pt x="8139683" y="0"/>
                  </a:moveTo>
                  <a:lnTo>
                    <a:pt x="62560" y="0"/>
                  </a:lnTo>
                  <a:lnTo>
                    <a:pt x="38104" y="6897"/>
                  </a:lnTo>
                  <a:lnTo>
                    <a:pt x="18230" y="25749"/>
                  </a:lnTo>
                  <a:lnTo>
                    <a:pt x="4881" y="53792"/>
                  </a:lnTo>
                  <a:lnTo>
                    <a:pt x="0" y="88265"/>
                  </a:lnTo>
                  <a:lnTo>
                    <a:pt x="0" y="1219200"/>
                  </a:lnTo>
                  <a:lnTo>
                    <a:pt x="4881" y="1253745"/>
                  </a:lnTo>
                  <a:lnTo>
                    <a:pt x="18230" y="1281826"/>
                  </a:lnTo>
                  <a:lnTo>
                    <a:pt x="38104" y="1300692"/>
                  </a:lnTo>
                  <a:lnTo>
                    <a:pt x="62560" y="1307592"/>
                  </a:lnTo>
                  <a:lnTo>
                    <a:pt x="8139683" y="1307592"/>
                  </a:lnTo>
                  <a:lnTo>
                    <a:pt x="8139683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3315" y="3460991"/>
              <a:ext cx="1068311" cy="888504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649223" y="3486912"/>
              <a:ext cx="966469" cy="786765"/>
            </a:xfrm>
            <a:custGeom>
              <a:avLst/>
              <a:gdLst/>
              <a:ahLst/>
              <a:cxnLst/>
              <a:rect l="l" t="t" r="r" b="b"/>
              <a:pathLst>
                <a:path w="966469" h="786764">
                  <a:moveTo>
                    <a:pt x="882904" y="0"/>
                  </a:moveTo>
                  <a:lnTo>
                    <a:pt x="0" y="0"/>
                  </a:lnTo>
                  <a:lnTo>
                    <a:pt x="32451" y="4865"/>
                  </a:lnTo>
                  <a:lnTo>
                    <a:pt x="58921" y="18161"/>
                  </a:lnTo>
                  <a:lnTo>
                    <a:pt x="76752" y="37933"/>
                  </a:lnTo>
                  <a:lnTo>
                    <a:pt x="83286" y="62229"/>
                  </a:lnTo>
                  <a:lnTo>
                    <a:pt x="83286" y="749426"/>
                  </a:lnTo>
                  <a:lnTo>
                    <a:pt x="87129" y="763774"/>
                  </a:lnTo>
                  <a:lnTo>
                    <a:pt x="97667" y="775525"/>
                  </a:lnTo>
                  <a:lnTo>
                    <a:pt x="113413" y="783466"/>
                  </a:lnTo>
                  <a:lnTo>
                    <a:pt x="132880" y="786383"/>
                  </a:lnTo>
                  <a:lnTo>
                    <a:pt x="916559" y="786383"/>
                  </a:lnTo>
                  <a:lnTo>
                    <a:pt x="935783" y="783466"/>
                  </a:lnTo>
                  <a:lnTo>
                    <a:pt x="951579" y="775525"/>
                  </a:lnTo>
                  <a:lnTo>
                    <a:pt x="962279" y="763774"/>
                  </a:lnTo>
                  <a:lnTo>
                    <a:pt x="966216" y="749426"/>
                  </a:lnTo>
                  <a:lnTo>
                    <a:pt x="966216" y="62229"/>
                  </a:lnTo>
                  <a:lnTo>
                    <a:pt x="959592" y="38147"/>
                  </a:lnTo>
                  <a:lnTo>
                    <a:pt x="941609" y="18351"/>
                  </a:lnTo>
                  <a:lnTo>
                    <a:pt x="915102" y="4937"/>
                  </a:lnTo>
                  <a:lnTo>
                    <a:pt x="882904" y="0"/>
                  </a:lnTo>
                  <a:close/>
                </a:path>
              </a:pathLst>
            </a:custGeom>
            <a:solidFill>
              <a:srgbClr val="0A97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65403" y="3486912"/>
              <a:ext cx="132715" cy="62865"/>
            </a:xfrm>
            <a:custGeom>
              <a:avLst/>
              <a:gdLst/>
              <a:ahLst/>
              <a:cxnLst/>
              <a:rect l="l" t="t" r="r" b="b"/>
              <a:pathLst>
                <a:path w="132715" h="62864">
                  <a:moveTo>
                    <a:pt x="66535" y="0"/>
                  </a:moveTo>
                  <a:lnTo>
                    <a:pt x="40537" y="4887"/>
                  </a:lnTo>
                  <a:lnTo>
                    <a:pt x="19399" y="18240"/>
                  </a:lnTo>
                  <a:lnTo>
                    <a:pt x="5195" y="38094"/>
                  </a:lnTo>
                  <a:lnTo>
                    <a:pt x="0" y="62484"/>
                  </a:lnTo>
                  <a:lnTo>
                    <a:pt x="132587" y="62484"/>
                  </a:lnTo>
                  <a:lnTo>
                    <a:pt x="127339" y="38254"/>
                  </a:lnTo>
                  <a:lnTo>
                    <a:pt x="113087" y="18383"/>
                  </a:lnTo>
                  <a:lnTo>
                    <a:pt x="92072" y="4941"/>
                  </a:lnTo>
                  <a:lnTo>
                    <a:pt x="66535" y="0"/>
                  </a:lnTo>
                  <a:close/>
                </a:path>
              </a:pathLst>
            </a:custGeom>
            <a:solidFill>
              <a:srgbClr val="B834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65404" y="3486911"/>
              <a:ext cx="7998459" cy="1376680"/>
            </a:xfrm>
            <a:custGeom>
              <a:avLst/>
              <a:gdLst/>
              <a:ahLst/>
              <a:cxnLst/>
              <a:rect l="l" t="t" r="r" b="b"/>
              <a:pathLst>
                <a:path w="7998459" h="1376679">
                  <a:moveTo>
                    <a:pt x="166116" y="62496"/>
                  </a:moveTo>
                  <a:lnTo>
                    <a:pt x="159537" y="38265"/>
                  </a:lnTo>
                  <a:lnTo>
                    <a:pt x="141681" y="18389"/>
                  </a:lnTo>
                  <a:lnTo>
                    <a:pt x="115341" y="4953"/>
                  </a:lnTo>
                  <a:lnTo>
                    <a:pt x="83350" y="0"/>
                  </a:lnTo>
                  <a:lnTo>
                    <a:pt x="50774" y="4889"/>
                  </a:lnTo>
                  <a:lnTo>
                    <a:pt x="24295" y="18249"/>
                  </a:lnTo>
                  <a:lnTo>
                    <a:pt x="6502" y="38100"/>
                  </a:lnTo>
                  <a:lnTo>
                    <a:pt x="0" y="62496"/>
                  </a:lnTo>
                  <a:lnTo>
                    <a:pt x="166116" y="62496"/>
                  </a:lnTo>
                  <a:close/>
                </a:path>
                <a:path w="7998459" h="1376679">
                  <a:moveTo>
                    <a:pt x="7997952" y="156845"/>
                  </a:moveTo>
                  <a:lnTo>
                    <a:pt x="7996161" y="122377"/>
                  </a:lnTo>
                  <a:lnTo>
                    <a:pt x="7991297" y="94335"/>
                  </a:lnTo>
                  <a:lnTo>
                    <a:pt x="7984071" y="75488"/>
                  </a:lnTo>
                  <a:lnTo>
                    <a:pt x="7975219" y="68580"/>
                  </a:lnTo>
                  <a:lnTo>
                    <a:pt x="7953756" y="68580"/>
                  </a:lnTo>
                  <a:lnTo>
                    <a:pt x="7953756" y="1376172"/>
                  </a:lnTo>
                  <a:lnTo>
                    <a:pt x="7975219" y="1376172"/>
                  </a:lnTo>
                  <a:lnTo>
                    <a:pt x="7984071" y="1369275"/>
                  </a:lnTo>
                  <a:lnTo>
                    <a:pt x="7991297" y="1350416"/>
                  </a:lnTo>
                  <a:lnTo>
                    <a:pt x="7996161" y="1322336"/>
                  </a:lnTo>
                  <a:lnTo>
                    <a:pt x="7997952" y="1287780"/>
                  </a:lnTo>
                  <a:lnTo>
                    <a:pt x="7997952" y="156845"/>
                  </a:lnTo>
                  <a:close/>
                </a:path>
              </a:pathLst>
            </a:custGeom>
            <a:solidFill>
              <a:srgbClr val="0A97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6" name="object 16"/>
          <p:cNvGrpSpPr/>
          <p:nvPr/>
        </p:nvGrpSpPr>
        <p:grpSpPr>
          <a:xfrm>
            <a:off x="423672" y="1339608"/>
            <a:ext cx="8141334" cy="2010410"/>
            <a:chOff x="423672" y="1339608"/>
            <a:chExt cx="8141334" cy="2010410"/>
          </a:xfrm>
        </p:grpSpPr>
        <p:pic>
          <p:nvPicPr>
            <p:cNvPr id="17" name="object 1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90737" y="1824627"/>
              <a:ext cx="335006" cy="397009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423672" y="1434084"/>
              <a:ext cx="8140065" cy="1915795"/>
            </a:xfrm>
            <a:custGeom>
              <a:avLst/>
              <a:gdLst/>
              <a:ahLst/>
              <a:cxnLst/>
              <a:rect l="l" t="t" r="r" b="b"/>
              <a:pathLst>
                <a:path w="8140065" h="1915795">
                  <a:moveTo>
                    <a:pt x="8139683" y="0"/>
                  </a:moveTo>
                  <a:lnTo>
                    <a:pt x="62560" y="0"/>
                  </a:lnTo>
                  <a:lnTo>
                    <a:pt x="38104" y="10110"/>
                  </a:lnTo>
                  <a:lnTo>
                    <a:pt x="18230" y="37734"/>
                  </a:lnTo>
                  <a:lnTo>
                    <a:pt x="4881" y="78813"/>
                  </a:lnTo>
                  <a:lnTo>
                    <a:pt x="0" y="129286"/>
                  </a:lnTo>
                  <a:lnTo>
                    <a:pt x="0" y="1786254"/>
                  </a:lnTo>
                  <a:lnTo>
                    <a:pt x="4881" y="1836781"/>
                  </a:lnTo>
                  <a:lnTo>
                    <a:pt x="18230" y="1877853"/>
                  </a:lnTo>
                  <a:lnTo>
                    <a:pt x="38104" y="1905448"/>
                  </a:lnTo>
                  <a:lnTo>
                    <a:pt x="62560" y="1915540"/>
                  </a:lnTo>
                  <a:lnTo>
                    <a:pt x="8139683" y="1915540"/>
                  </a:lnTo>
                  <a:lnTo>
                    <a:pt x="8139683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23316" y="1339608"/>
              <a:ext cx="1068311" cy="967727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649224" y="1365504"/>
              <a:ext cx="966469" cy="866140"/>
            </a:xfrm>
            <a:custGeom>
              <a:avLst/>
              <a:gdLst/>
              <a:ahLst/>
              <a:cxnLst/>
              <a:rect l="l" t="t" r="r" b="b"/>
              <a:pathLst>
                <a:path w="966469" h="866139">
                  <a:moveTo>
                    <a:pt x="882904" y="0"/>
                  </a:moveTo>
                  <a:lnTo>
                    <a:pt x="0" y="0"/>
                  </a:lnTo>
                  <a:lnTo>
                    <a:pt x="32451" y="5357"/>
                  </a:lnTo>
                  <a:lnTo>
                    <a:pt x="58921" y="20002"/>
                  </a:lnTo>
                  <a:lnTo>
                    <a:pt x="76752" y="41790"/>
                  </a:lnTo>
                  <a:lnTo>
                    <a:pt x="83286" y="68580"/>
                  </a:lnTo>
                  <a:lnTo>
                    <a:pt x="83286" y="824992"/>
                  </a:lnTo>
                  <a:lnTo>
                    <a:pt x="87129" y="840771"/>
                  </a:lnTo>
                  <a:lnTo>
                    <a:pt x="97667" y="853694"/>
                  </a:lnTo>
                  <a:lnTo>
                    <a:pt x="113413" y="862425"/>
                  </a:lnTo>
                  <a:lnTo>
                    <a:pt x="132880" y="865632"/>
                  </a:lnTo>
                  <a:lnTo>
                    <a:pt x="916559" y="865632"/>
                  </a:lnTo>
                  <a:lnTo>
                    <a:pt x="935783" y="862425"/>
                  </a:lnTo>
                  <a:lnTo>
                    <a:pt x="951579" y="853694"/>
                  </a:lnTo>
                  <a:lnTo>
                    <a:pt x="962279" y="840771"/>
                  </a:lnTo>
                  <a:lnTo>
                    <a:pt x="966216" y="824992"/>
                  </a:lnTo>
                  <a:lnTo>
                    <a:pt x="966216" y="68580"/>
                  </a:lnTo>
                  <a:lnTo>
                    <a:pt x="959592" y="42005"/>
                  </a:lnTo>
                  <a:lnTo>
                    <a:pt x="941609" y="20192"/>
                  </a:lnTo>
                  <a:lnTo>
                    <a:pt x="915102" y="5429"/>
                  </a:lnTo>
                  <a:lnTo>
                    <a:pt x="882904" y="0"/>
                  </a:lnTo>
                  <a:close/>
                </a:path>
              </a:pathLst>
            </a:custGeom>
            <a:solidFill>
              <a:srgbClr val="3A7C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65404" y="1365504"/>
              <a:ext cx="166115" cy="68580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8519160" y="1434084"/>
              <a:ext cx="45720" cy="1915795"/>
            </a:xfrm>
            <a:custGeom>
              <a:avLst/>
              <a:gdLst/>
              <a:ahLst/>
              <a:cxnLst/>
              <a:rect l="l" t="t" r="r" b="b"/>
              <a:pathLst>
                <a:path w="45720" h="1915795">
                  <a:moveTo>
                    <a:pt x="22098" y="0"/>
                  </a:moveTo>
                  <a:lnTo>
                    <a:pt x="0" y="0"/>
                  </a:lnTo>
                  <a:lnTo>
                    <a:pt x="0" y="1915540"/>
                  </a:lnTo>
                  <a:lnTo>
                    <a:pt x="22098" y="1915540"/>
                  </a:lnTo>
                  <a:lnTo>
                    <a:pt x="31361" y="1905448"/>
                  </a:lnTo>
                  <a:lnTo>
                    <a:pt x="38862" y="1877853"/>
                  </a:lnTo>
                  <a:lnTo>
                    <a:pt x="43886" y="1836781"/>
                  </a:lnTo>
                  <a:lnTo>
                    <a:pt x="45720" y="1786254"/>
                  </a:lnTo>
                  <a:lnTo>
                    <a:pt x="45720" y="129286"/>
                  </a:lnTo>
                  <a:lnTo>
                    <a:pt x="43886" y="78813"/>
                  </a:lnTo>
                  <a:lnTo>
                    <a:pt x="38862" y="37734"/>
                  </a:lnTo>
                  <a:lnTo>
                    <a:pt x="31361" y="10110"/>
                  </a:lnTo>
                  <a:lnTo>
                    <a:pt x="22098" y="0"/>
                  </a:lnTo>
                  <a:close/>
                </a:path>
              </a:pathLst>
            </a:custGeom>
            <a:solidFill>
              <a:srgbClr val="3A7C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1780158" y="1510210"/>
            <a:ext cx="5209540" cy="4797425"/>
          </a:xfrm>
          <a:prstGeom prst="rect">
            <a:avLst/>
          </a:prstGeom>
        </p:spPr>
        <p:txBody>
          <a:bodyPr vert="horz" wrap="square" lIns="0" tIns="78105" rIns="0" bIns="0" rtlCol="0">
            <a:spAutoFit/>
          </a:bodyPr>
          <a:lstStyle/>
          <a:p>
            <a:pPr marL="48895">
              <a:lnSpc>
                <a:spcPct val="100000"/>
              </a:lnSpc>
              <a:spcBef>
                <a:spcPts val="615"/>
              </a:spcBef>
            </a:pPr>
            <a:r>
              <a:rPr sz="1200" spc="45" dirty="0">
                <a:latin typeface="Tahoma"/>
                <a:cs typeface="Tahoma"/>
              </a:rPr>
              <a:t>CONTEXT</a:t>
            </a:r>
            <a:endParaRPr sz="1200">
              <a:latin typeface="Tahoma"/>
              <a:cs typeface="Tahoma"/>
            </a:endParaRPr>
          </a:p>
          <a:p>
            <a:pPr marL="448945" marR="5080">
              <a:lnSpc>
                <a:spcPct val="135800"/>
              </a:lnSpc>
              <a:spcBef>
                <a:spcPts val="15"/>
              </a:spcBef>
            </a:pPr>
            <a:r>
              <a:rPr sz="1400" spc="-30" dirty="0">
                <a:solidFill>
                  <a:srgbClr val="767676"/>
                </a:solidFill>
                <a:latin typeface="Tahoma"/>
                <a:cs typeface="Tahoma"/>
              </a:rPr>
              <a:t>Agenda</a:t>
            </a:r>
            <a:r>
              <a:rPr sz="1400" spc="-125" dirty="0">
                <a:solidFill>
                  <a:srgbClr val="767676"/>
                </a:solidFill>
                <a:latin typeface="Tahoma"/>
                <a:cs typeface="Tahoma"/>
              </a:rPr>
              <a:t> </a:t>
            </a:r>
            <a:r>
              <a:rPr sz="1400" spc="-40" dirty="0">
                <a:solidFill>
                  <a:srgbClr val="767676"/>
                </a:solidFill>
                <a:latin typeface="Tahoma"/>
                <a:cs typeface="Tahoma"/>
              </a:rPr>
              <a:t>and</a:t>
            </a:r>
            <a:r>
              <a:rPr sz="1400" spc="-130" dirty="0">
                <a:solidFill>
                  <a:srgbClr val="767676"/>
                </a:solidFill>
                <a:latin typeface="Tahoma"/>
                <a:cs typeface="Tahoma"/>
              </a:rPr>
              <a:t> </a:t>
            </a:r>
            <a:r>
              <a:rPr sz="1400" spc="-25" dirty="0">
                <a:solidFill>
                  <a:srgbClr val="767676"/>
                </a:solidFill>
                <a:latin typeface="Tahoma"/>
                <a:cs typeface="Tahoma"/>
              </a:rPr>
              <a:t>meeting</a:t>
            </a:r>
            <a:r>
              <a:rPr sz="1400" spc="-130" dirty="0">
                <a:solidFill>
                  <a:srgbClr val="767676"/>
                </a:solidFill>
                <a:latin typeface="Tahoma"/>
                <a:cs typeface="Tahoma"/>
              </a:rPr>
              <a:t> </a:t>
            </a:r>
            <a:r>
              <a:rPr sz="1400" spc="-25" dirty="0">
                <a:solidFill>
                  <a:srgbClr val="767676"/>
                </a:solidFill>
                <a:latin typeface="Tahoma"/>
                <a:cs typeface="Tahoma"/>
              </a:rPr>
              <a:t>scope</a:t>
            </a:r>
            <a:r>
              <a:rPr sz="1400" spc="-110" dirty="0">
                <a:solidFill>
                  <a:srgbClr val="767676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767676"/>
                </a:solidFill>
                <a:latin typeface="Tahoma"/>
                <a:cs typeface="Tahoma"/>
              </a:rPr>
              <a:t>review</a:t>
            </a:r>
            <a:r>
              <a:rPr sz="1400" spc="-190" dirty="0">
                <a:solidFill>
                  <a:srgbClr val="767676"/>
                </a:solidFill>
                <a:latin typeface="Tahoma"/>
                <a:cs typeface="Tahoma"/>
              </a:rPr>
              <a:t> </a:t>
            </a:r>
            <a:r>
              <a:rPr sz="1400" spc="-175" dirty="0">
                <a:solidFill>
                  <a:srgbClr val="767676"/>
                </a:solidFill>
                <a:latin typeface="Tahoma"/>
                <a:cs typeface="Tahoma"/>
              </a:rPr>
              <a:t>……………………………...5</a:t>
            </a:r>
            <a:r>
              <a:rPr sz="1400" spc="-85" dirty="0">
                <a:solidFill>
                  <a:srgbClr val="767676"/>
                </a:solidFill>
                <a:latin typeface="Tahoma"/>
                <a:cs typeface="Tahoma"/>
              </a:rPr>
              <a:t> </a:t>
            </a:r>
            <a:r>
              <a:rPr sz="1400" spc="40" dirty="0">
                <a:solidFill>
                  <a:srgbClr val="767676"/>
                </a:solidFill>
                <a:latin typeface="Tahoma"/>
                <a:cs typeface="Tahoma"/>
              </a:rPr>
              <a:t>MIN </a:t>
            </a:r>
            <a:r>
              <a:rPr sz="1400" dirty="0">
                <a:solidFill>
                  <a:srgbClr val="767676"/>
                </a:solidFill>
                <a:latin typeface="Tahoma"/>
                <a:cs typeface="Tahoma"/>
              </a:rPr>
              <a:t>Needs</a:t>
            </a:r>
            <a:r>
              <a:rPr sz="1400" spc="-60" dirty="0">
                <a:solidFill>
                  <a:srgbClr val="767676"/>
                </a:solidFill>
                <a:latin typeface="Tahoma"/>
                <a:cs typeface="Tahoma"/>
              </a:rPr>
              <a:t> </a:t>
            </a:r>
            <a:r>
              <a:rPr sz="1400" spc="-165" dirty="0">
                <a:solidFill>
                  <a:srgbClr val="767676"/>
                </a:solidFill>
                <a:latin typeface="Tahoma"/>
                <a:cs typeface="Tahoma"/>
              </a:rPr>
              <a:t>review………………………………………………………………..5</a:t>
            </a:r>
            <a:r>
              <a:rPr sz="1400" spc="30" dirty="0">
                <a:solidFill>
                  <a:srgbClr val="767676"/>
                </a:solidFill>
                <a:latin typeface="Tahoma"/>
                <a:cs typeface="Tahoma"/>
              </a:rPr>
              <a:t> </a:t>
            </a:r>
            <a:r>
              <a:rPr sz="1400" spc="40" dirty="0">
                <a:solidFill>
                  <a:srgbClr val="767676"/>
                </a:solidFill>
                <a:latin typeface="Tahoma"/>
                <a:cs typeface="Tahoma"/>
              </a:rPr>
              <a:t>MIN </a:t>
            </a:r>
            <a:r>
              <a:rPr sz="1400" spc="-20" dirty="0">
                <a:solidFill>
                  <a:srgbClr val="767676"/>
                </a:solidFill>
                <a:latin typeface="Tahoma"/>
                <a:cs typeface="Tahoma"/>
              </a:rPr>
              <a:t>Terminology</a:t>
            </a:r>
            <a:r>
              <a:rPr sz="1400" spc="-75" dirty="0">
                <a:solidFill>
                  <a:srgbClr val="767676"/>
                </a:solidFill>
                <a:latin typeface="Tahoma"/>
                <a:cs typeface="Tahoma"/>
              </a:rPr>
              <a:t> </a:t>
            </a:r>
            <a:r>
              <a:rPr sz="1400" spc="-40" dirty="0">
                <a:solidFill>
                  <a:srgbClr val="767676"/>
                </a:solidFill>
                <a:latin typeface="Tahoma"/>
                <a:cs typeface="Tahoma"/>
              </a:rPr>
              <a:t>and</a:t>
            </a:r>
            <a:r>
              <a:rPr sz="1400" spc="-100" dirty="0">
                <a:solidFill>
                  <a:srgbClr val="767676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767676"/>
                </a:solidFill>
                <a:latin typeface="Tahoma"/>
                <a:cs typeface="Tahoma"/>
              </a:rPr>
              <a:t>KPI</a:t>
            </a:r>
            <a:r>
              <a:rPr sz="1400" spc="-110" dirty="0">
                <a:solidFill>
                  <a:srgbClr val="767676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767676"/>
                </a:solidFill>
                <a:latin typeface="Tahoma"/>
                <a:cs typeface="Tahoma"/>
              </a:rPr>
              <a:t>format</a:t>
            </a:r>
            <a:r>
              <a:rPr sz="1400" spc="-100" dirty="0">
                <a:solidFill>
                  <a:srgbClr val="767676"/>
                </a:solidFill>
                <a:latin typeface="Tahoma"/>
                <a:cs typeface="Tahoma"/>
              </a:rPr>
              <a:t> </a:t>
            </a:r>
            <a:r>
              <a:rPr sz="1400" spc="-85" dirty="0">
                <a:solidFill>
                  <a:srgbClr val="767676"/>
                </a:solidFill>
                <a:latin typeface="Tahoma"/>
                <a:cs typeface="Tahoma"/>
              </a:rPr>
              <a:t>clarification………………………10 </a:t>
            </a:r>
            <a:r>
              <a:rPr sz="1400" spc="40" dirty="0">
                <a:solidFill>
                  <a:srgbClr val="767676"/>
                </a:solidFill>
                <a:latin typeface="Tahoma"/>
                <a:cs typeface="Tahoma"/>
              </a:rPr>
              <a:t>MIN </a:t>
            </a:r>
            <a:r>
              <a:rPr sz="1400" spc="-10" dirty="0">
                <a:solidFill>
                  <a:srgbClr val="767676"/>
                </a:solidFill>
                <a:latin typeface="Tahoma"/>
                <a:cs typeface="Tahoma"/>
              </a:rPr>
              <a:t>Selection</a:t>
            </a:r>
            <a:r>
              <a:rPr sz="1400" spc="-135" dirty="0">
                <a:solidFill>
                  <a:srgbClr val="767676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767676"/>
                </a:solidFill>
                <a:latin typeface="Tahoma"/>
                <a:cs typeface="Tahoma"/>
              </a:rPr>
              <a:t>process</a:t>
            </a:r>
            <a:r>
              <a:rPr sz="1400" spc="-135" dirty="0">
                <a:solidFill>
                  <a:srgbClr val="767676"/>
                </a:solidFill>
                <a:latin typeface="Tahoma"/>
                <a:cs typeface="Tahoma"/>
              </a:rPr>
              <a:t> </a:t>
            </a:r>
            <a:r>
              <a:rPr sz="1400" spc="-30" dirty="0">
                <a:solidFill>
                  <a:srgbClr val="767676"/>
                </a:solidFill>
                <a:latin typeface="Tahoma"/>
                <a:cs typeface="Tahoma"/>
              </a:rPr>
              <a:t>and</a:t>
            </a:r>
            <a:r>
              <a:rPr sz="1400" spc="-140" dirty="0">
                <a:solidFill>
                  <a:srgbClr val="767676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767676"/>
                </a:solidFill>
                <a:latin typeface="Tahoma"/>
                <a:cs typeface="Tahoma"/>
              </a:rPr>
              <a:t>tool</a:t>
            </a:r>
            <a:r>
              <a:rPr sz="1400" spc="-120" dirty="0">
                <a:solidFill>
                  <a:srgbClr val="767676"/>
                </a:solidFill>
                <a:latin typeface="Tahoma"/>
                <a:cs typeface="Tahoma"/>
              </a:rPr>
              <a:t> </a:t>
            </a:r>
            <a:r>
              <a:rPr sz="1400" spc="-130" dirty="0">
                <a:solidFill>
                  <a:srgbClr val="767676"/>
                </a:solidFill>
                <a:latin typeface="Tahoma"/>
                <a:cs typeface="Tahoma"/>
              </a:rPr>
              <a:t>review………………………………..20</a:t>
            </a:r>
            <a:r>
              <a:rPr sz="1400" spc="-114" dirty="0">
                <a:solidFill>
                  <a:srgbClr val="767676"/>
                </a:solidFill>
                <a:latin typeface="Tahoma"/>
                <a:cs typeface="Tahoma"/>
              </a:rPr>
              <a:t> </a:t>
            </a:r>
            <a:r>
              <a:rPr sz="1400" spc="40" dirty="0">
                <a:solidFill>
                  <a:srgbClr val="767676"/>
                </a:solidFill>
                <a:latin typeface="Tahoma"/>
                <a:cs typeface="Tahoma"/>
              </a:rPr>
              <a:t>MIN </a:t>
            </a:r>
            <a:r>
              <a:rPr sz="1400" spc="-45" dirty="0">
                <a:solidFill>
                  <a:srgbClr val="767676"/>
                </a:solidFill>
                <a:latin typeface="Tahoma"/>
                <a:cs typeface="Tahoma"/>
              </a:rPr>
              <a:t>Sample</a:t>
            </a:r>
            <a:r>
              <a:rPr sz="1400" spc="-160" dirty="0">
                <a:solidFill>
                  <a:srgbClr val="767676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767676"/>
                </a:solidFill>
                <a:latin typeface="Tahoma"/>
                <a:cs typeface="Tahoma"/>
              </a:rPr>
              <a:t>Value</a:t>
            </a:r>
            <a:r>
              <a:rPr sz="1400" spc="-125" dirty="0">
                <a:solidFill>
                  <a:srgbClr val="767676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767676"/>
                </a:solidFill>
                <a:latin typeface="Tahoma"/>
                <a:cs typeface="Tahoma"/>
              </a:rPr>
              <a:t>Flow</a:t>
            </a:r>
            <a:r>
              <a:rPr sz="1400" spc="-140" dirty="0">
                <a:solidFill>
                  <a:srgbClr val="767676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767676"/>
                </a:solidFill>
                <a:latin typeface="Tahoma"/>
                <a:cs typeface="Tahoma"/>
              </a:rPr>
              <a:t>Analysis</a:t>
            </a:r>
            <a:r>
              <a:rPr sz="1400" spc="-120" dirty="0">
                <a:solidFill>
                  <a:srgbClr val="767676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767676"/>
                </a:solidFill>
                <a:latin typeface="Tahoma"/>
                <a:cs typeface="Tahoma"/>
              </a:rPr>
              <a:t>(VFA)</a:t>
            </a:r>
            <a:r>
              <a:rPr sz="1400" spc="-140" dirty="0">
                <a:solidFill>
                  <a:srgbClr val="767676"/>
                </a:solidFill>
                <a:latin typeface="Tahoma"/>
                <a:cs typeface="Tahoma"/>
              </a:rPr>
              <a:t> </a:t>
            </a:r>
            <a:r>
              <a:rPr sz="1400" spc="-45" dirty="0">
                <a:solidFill>
                  <a:srgbClr val="767676"/>
                </a:solidFill>
                <a:latin typeface="Tahoma"/>
                <a:cs typeface="Tahoma"/>
              </a:rPr>
              <a:t>as</a:t>
            </a:r>
            <a:r>
              <a:rPr sz="1400" spc="-145" dirty="0">
                <a:solidFill>
                  <a:srgbClr val="767676"/>
                </a:solidFill>
                <a:latin typeface="Tahoma"/>
                <a:cs typeface="Tahoma"/>
              </a:rPr>
              <a:t> </a:t>
            </a:r>
            <a:r>
              <a:rPr sz="1400" spc="-65" dirty="0">
                <a:solidFill>
                  <a:srgbClr val="767676"/>
                </a:solidFill>
                <a:latin typeface="Tahoma"/>
                <a:cs typeface="Tahoma"/>
              </a:rPr>
              <a:t>a</a:t>
            </a:r>
            <a:r>
              <a:rPr sz="1400" spc="-140" dirty="0">
                <a:solidFill>
                  <a:srgbClr val="767676"/>
                </a:solidFill>
                <a:latin typeface="Tahoma"/>
                <a:cs typeface="Tahoma"/>
              </a:rPr>
              <a:t> </a:t>
            </a:r>
            <a:r>
              <a:rPr sz="1400" spc="-105" dirty="0">
                <a:solidFill>
                  <a:srgbClr val="767676"/>
                </a:solidFill>
                <a:latin typeface="Tahoma"/>
                <a:cs typeface="Tahoma"/>
              </a:rPr>
              <a:t>model………………20</a:t>
            </a:r>
            <a:r>
              <a:rPr sz="1400" spc="-125" dirty="0">
                <a:solidFill>
                  <a:srgbClr val="767676"/>
                </a:solidFill>
                <a:latin typeface="Tahoma"/>
                <a:cs typeface="Tahoma"/>
              </a:rPr>
              <a:t> </a:t>
            </a:r>
            <a:r>
              <a:rPr sz="1400" spc="40" dirty="0">
                <a:solidFill>
                  <a:srgbClr val="767676"/>
                </a:solidFill>
                <a:latin typeface="Tahoma"/>
                <a:cs typeface="Tahoma"/>
              </a:rPr>
              <a:t>MIN</a:t>
            </a:r>
            <a:endParaRPr sz="14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4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470"/>
              </a:spcBef>
            </a:pPr>
            <a:endParaRPr sz="1400">
              <a:latin typeface="Tahoma"/>
              <a:cs typeface="Tahoma"/>
            </a:endParaRPr>
          </a:p>
          <a:p>
            <a:pPr marL="48895">
              <a:lnSpc>
                <a:spcPct val="100000"/>
              </a:lnSpc>
            </a:pPr>
            <a:r>
              <a:rPr sz="1200" spc="10" dirty="0">
                <a:latin typeface="Tahoma"/>
                <a:cs typeface="Tahoma"/>
              </a:rPr>
              <a:t>SELECTION</a:t>
            </a:r>
            <a:r>
              <a:rPr sz="1200" spc="25" dirty="0">
                <a:latin typeface="Tahoma"/>
                <a:cs typeface="Tahoma"/>
              </a:rPr>
              <a:t> </a:t>
            </a:r>
            <a:r>
              <a:rPr sz="1200" spc="-10" dirty="0">
                <a:latin typeface="Tahoma"/>
                <a:cs typeface="Tahoma"/>
              </a:rPr>
              <a:t>ACTIVITIES</a:t>
            </a:r>
            <a:endParaRPr sz="1200">
              <a:latin typeface="Tahoma"/>
              <a:cs typeface="Tahoma"/>
            </a:endParaRPr>
          </a:p>
          <a:p>
            <a:pPr marL="448945" marR="33655" algn="just">
              <a:lnSpc>
                <a:spcPct val="135700"/>
              </a:lnSpc>
              <a:spcBef>
                <a:spcPts val="130"/>
              </a:spcBef>
            </a:pPr>
            <a:r>
              <a:rPr sz="1400" spc="-25" dirty="0">
                <a:solidFill>
                  <a:srgbClr val="767676"/>
                </a:solidFill>
                <a:latin typeface="Tahoma"/>
                <a:cs typeface="Tahoma"/>
              </a:rPr>
              <a:t>Interactive</a:t>
            </a:r>
            <a:r>
              <a:rPr sz="1400" spc="-30" dirty="0">
                <a:solidFill>
                  <a:srgbClr val="767676"/>
                </a:solidFill>
                <a:latin typeface="Tahoma"/>
                <a:cs typeface="Tahoma"/>
              </a:rPr>
              <a:t> </a:t>
            </a:r>
            <a:r>
              <a:rPr sz="1400" spc="35" dirty="0">
                <a:solidFill>
                  <a:srgbClr val="767676"/>
                </a:solidFill>
                <a:latin typeface="Tahoma"/>
                <a:cs typeface="Tahoma"/>
              </a:rPr>
              <a:t>VFA</a:t>
            </a:r>
            <a:r>
              <a:rPr sz="1400" spc="-15" dirty="0">
                <a:solidFill>
                  <a:srgbClr val="767676"/>
                </a:solidFill>
                <a:latin typeface="Tahoma"/>
                <a:cs typeface="Tahoma"/>
              </a:rPr>
              <a:t> </a:t>
            </a:r>
            <a:r>
              <a:rPr sz="1400" spc="-60" dirty="0">
                <a:solidFill>
                  <a:srgbClr val="767676"/>
                </a:solidFill>
                <a:latin typeface="Tahoma"/>
                <a:cs typeface="Tahoma"/>
              </a:rPr>
              <a:t>team</a:t>
            </a:r>
            <a:r>
              <a:rPr sz="1400" spc="-30" dirty="0">
                <a:solidFill>
                  <a:srgbClr val="767676"/>
                </a:solidFill>
                <a:latin typeface="Tahoma"/>
                <a:cs typeface="Tahoma"/>
              </a:rPr>
              <a:t> </a:t>
            </a:r>
            <a:r>
              <a:rPr sz="1400" spc="-130" dirty="0">
                <a:solidFill>
                  <a:srgbClr val="767676"/>
                </a:solidFill>
                <a:latin typeface="Tahoma"/>
                <a:cs typeface="Tahoma"/>
              </a:rPr>
              <a:t>exercises…………………………………….60</a:t>
            </a:r>
            <a:r>
              <a:rPr sz="1400" spc="35" dirty="0">
                <a:solidFill>
                  <a:srgbClr val="767676"/>
                </a:solidFill>
                <a:latin typeface="Tahoma"/>
                <a:cs typeface="Tahoma"/>
              </a:rPr>
              <a:t> </a:t>
            </a:r>
            <a:r>
              <a:rPr sz="1400" spc="40" dirty="0">
                <a:solidFill>
                  <a:srgbClr val="767676"/>
                </a:solidFill>
                <a:latin typeface="Tahoma"/>
                <a:cs typeface="Tahoma"/>
              </a:rPr>
              <a:t>MIN </a:t>
            </a:r>
            <a:r>
              <a:rPr sz="1400" dirty="0">
                <a:solidFill>
                  <a:srgbClr val="767676"/>
                </a:solidFill>
                <a:latin typeface="Tahoma"/>
                <a:cs typeface="Tahoma"/>
              </a:rPr>
              <a:t>Consolidation</a:t>
            </a:r>
            <a:r>
              <a:rPr sz="1400" spc="-70" dirty="0">
                <a:solidFill>
                  <a:srgbClr val="767676"/>
                </a:solidFill>
                <a:latin typeface="Tahoma"/>
                <a:cs typeface="Tahoma"/>
              </a:rPr>
              <a:t> </a:t>
            </a:r>
            <a:r>
              <a:rPr sz="1400" spc="-65" dirty="0">
                <a:solidFill>
                  <a:srgbClr val="767676"/>
                </a:solidFill>
                <a:latin typeface="Tahoma"/>
                <a:cs typeface="Tahoma"/>
              </a:rPr>
              <a:t>of</a:t>
            </a:r>
            <a:r>
              <a:rPr sz="1400" spc="-35" dirty="0">
                <a:solidFill>
                  <a:srgbClr val="767676"/>
                </a:solidFill>
                <a:latin typeface="Tahoma"/>
                <a:cs typeface="Tahoma"/>
              </a:rPr>
              <a:t> </a:t>
            </a:r>
            <a:r>
              <a:rPr sz="1400" spc="-20" dirty="0">
                <a:solidFill>
                  <a:srgbClr val="767676"/>
                </a:solidFill>
                <a:latin typeface="Tahoma"/>
                <a:cs typeface="Tahoma"/>
              </a:rPr>
              <a:t>KPI</a:t>
            </a:r>
            <a:r>
              <a:rPr sz="1400" spc="-65" dirty="0">
                <a:solidFill>
                  <a:srgbClr val="767676"/>
                </a:solidFill>
                <a:latin typeface="Tahoma"/>
                <a:cs typeface="Tahoma"/>
              </a:rPr>
              <a:t> </a:t>
            </a:r>
            <a:r>
              <a:rPr sz="1400" spc="-160" dirty="0">
                <a:solidFill>
                  <a:srgbClr val="767676"/>
                </a:solidFill>
                <a:latin typeface="Tahoma"/>
                <a:cs typeface="Tahoma"/>
              </a:rPr>
              <a:t>wall……………………………………………...60</a:t>
            </a:r>
            <a:r>
              <a:rPr sz="1400" spc="50" dirty="0">
                <a:solidFill>
                  <a:srgbClr val="767676"/>
                </a:solidFill>
                <a:latin typeface="Tahoma"/>
                <a:cs typeface="Tahoma"/>
              </a:rPr>
              <a:t> </a:t>
            </a:r>
            <a:r>
              <a:rPr sz="1400" spc="40" dirty="0">
                <a:solidFill>
                  <a:srgbClr val="767676"/>
                </a:solidFill>
                <a:latin typeface="Tahoma"/>
                <a:cs typeface="Tahoma"/>
              </a:rPr>
              <a:t>MIN </a:t>
            </a:r>
            <a:r>
              <a:rPr sz="1400" dirty="0">
                <a:solidFill>
                  <a:srgbClr val="767676"/>
                </a:solidFill>
                <a:latin typeface="Tahoma"/>
                <a:cs typeface="Tahoma"/>
              </a:rPr>
              <a:t>List</a:t>
            </a:r>
            <a:r>
              <a:rPr sz="1400" spc="-120" dirty="0">
                <a:solidFill>
                  <a:srgbClr val="767676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767676"/>
                </a:solidFill>
                <a:latin typeface="Tahoma"/>
                <a:cs typeface="Tahoma"/>
              </a:rPr>
              <a:t>revision</a:t>
            </a:r>
            <a:r>
              <a:rPr sz="1400" spc="-105" dirty="0">
                <a:solidFill>
                  <a:srgbClr val="767676"/>
                </a:solidFill>
                <a:latin typeface="Tahoma"/>
                <a:cs typeface="Tahoma"/>
              </a:rPr>
              <a:t> </a:t>
            </a:r>
            <a:r>
              <a:rPr sz="1400" spc="-35" dirty="0">
                <a:solidFill>
                  <a:srgbClr val="767676"/>
                </a:solidFill>
                <a:latin typeface="Tahoma"/>
                <a:cs typeface="Tahoma"/>
              </a:rPr>
              <a:t>based</a:t>
            </a:r>
            <a:r>
              <a:rPr sz="1400" spc="-150" dirty="0">
                <a:solidFill>
                  <a:srgbClr val="767676"/>
                </a:solidFill>
                <a:latin typeface="Tahoma"/>
                <a:cs typeface="Tahoma"/>
              </a:rPr>
              <a:t> </a:t>
            </a:r>
            <a:r>
              <a:rPr sz="1400" spc="-25" dirty="0">
                <a:solidFill>
                  <a:srgbClr val="767676"/>
                </a:solidFill>
                <a:latin typeface="Tahoma"/>
                <a:cs typeface="Tahoma"/>
              </a:rPr>
              <a:t>on</a:t>
            </a:r>
            <a:r>
              <a:rPr sz="1400" spc="-100" dirty="0">
                <a:solidFill>
                  <a:srgbClr val="767676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767676"/>
                </a:solidFill>
                <a:latin typeface="Tahoma"/>
                <a:cs typeface="Tahoma"/>
              </a:rPr>
              <a:t>filtering</a:t>
            </a:r>
            <a:r>
              <a:rPr sz="1400" spc="-120" dirty="0">
                <a:solidFill>
                  <a:srgbClr val="767676"/>
                </a:solidFill>
                <a:latin typeface="Tahoma"/>
                <a:cs typeface="Tahoma"/>
              </a:rPr>
              <a:t> </a:t>
            </a:r>
            <a:r>
              <a:rPr sz="1400" spc="-110" dirty="0">
                <a:solidFill>
                  <a:srgbClr val="767676"/>
                </a:solidFill>
                <a:latin typeface="Tahoma"/>
                <a:cs typeface="Tahoma"/>
              </a:rPr>
              <a:t>criteria………………………..…20 </a:t>
            </a:r>
            <a:r>
              <a:rPr sz="1400" spc="40" dirty="0">
                <a:solidFill>
                  <a:srgbClr val="767676"/>
                </a:solidFill>
                <a:latin typeface="Tahoma"/>
                <a:cs typeface="Tahoma"/>
              </a:rPr>
              <a:t>MIN</a:t>
            </a:r>
            <a:endParaRPr sz="14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4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40"/>
              </a:spcBef>
            </a:pPr>
            <a:endParaRPr sz="14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200" dirty="0">
                <a:latin typeface="Tahoma"/>
                <a:cs typeface="Tahoma"/>
              </a:rPr>
              <a:t>REVIEW</a:t>
            </a:r>
            <a:r>
              <a:rPr sz="1200" spc="-95" dirty="0">
                <a:latin typeface="Tahoma"/>
                <a:cs typeface="Tahoma"/>
              </a:rPr>
              <a:t> </a:t>
            </a:r>
            <a:r>
              <a:rPr sz="1200" spc="85" dirty="0">
                <a:latin typeface="Tahoma"/>
                <a:cs typeface="Tahoma"/>
              </a:rPr>
              <a:t>AND</a:t>
            </a:r>
            <a:r>
              <a:rPr sz="1200" spc="-85" dirty="0">
                <a:latin typeface="Tahoma"/>
                <a:cs typeface="Tahoma"/>
              </a:rPr>
              <a:t> </a:t>
            </a:r>
            <a:r>
              <a:rPr sz="1200" spc="35" dirty="0">
                <a:latin typeface="Tahoma"/>
                <a:cs typeface="Tahoma"/>
              </a:rPr>
              <a:t>CLOSING</a:t>
            </a:r>
            <a:endParaRPr sz="1200">
              <a:latin typeface="Tahoma"/>
              <a:cs typeface="Tahoma"/>
            </a:endParaRPr>
          </a:p>
          <a:p>
            <a:pPr marL="407670" marR="105410" algn="just">
              <a:lnSpc>
                <a:spcPct val="135700"/>
              </a:lnSpc>
              <a:spcBef>
                <a:spcPts val="135"/>
              </a:spcBef>
            </a:pPr>
            <a:r>
              <a:rPr sz="1400" spc="-30" dirty="0">
                <a:solidFill>
                  <a:srgbClr val="767676"/>
                </a:solidFill>
                <a:latin typeface="Tahoma"/>
                <a:cs typeface="Tahoma"/>
              </a:rPr>
              <a:t>Review</a:t>
            </a:r>
            <a:r>
              <a:rPr sz="1400" spc="-10" dirty="0">
                <a:solidFill>
                  <a:srgbClr val="767676"/>
                </a:solidFill>
                <a:latin typeface="Tahoma"/>
                <a:cs typeface="Tahoma"/>
              </a:rPr>
              <a:t> </a:t>
            </a:r>
            <a:r>
              <a:rPr sz="1400" spc="-75" dirty="0">
                <a:solidFill>
                  <a:srgbClr val="767676"/>
                </a:solidFill>
                <a:latin typeface="Tahoma"/>
                <a:cs typeface="Tahoma"/>
              </a:rPr>
              <a:t>of</a:t>
            </a:r>
            <a:r>
              <a:rPr sz="1400" spc="20" dirty="0">
                <a:solidFill>
                  <a:srgbClr val="767676"/>
                </a:solidFill>
                <a:latin typeface="Tahoma"/>
                <a:cs typeface="Tahoma"/>
              </a:rPr>
              <a:t> </a:t>
            </a:r>
            <a:r>
              <a:rPr sz="1400" spc="-165" dirty="0">
                <a:solidFill>
                  <a:srgbClr val="767676"/>
                </a:solidFill>
                <a:latin typeface="Tahoma"/>
                <a:cs typeface="Tahoma"/>
              </a:rPr>
              <a:t>draft………………………………………………………………20</a:t>
            </a:r>
            <a:r>
              <a:rPr sz="1400" spc="85" dirty="0">
                <a:solidFill>
                  <a:srgbClr val="767676"/>
                </a:solidFill>
                <a:latin typeface="Tahoma"/>
                <a:cs typeface="Tahoma"/>
              </a:rPr>
              <a:t> </a:t>
            </a:r>
            <a:r>
              <a:rPr sz="1400" spc="40" dirty="0">
                <a:solidFill>
                  <a:srgbClr val="767676"/>
                </a:solidFill>
                <a:latin typeface="Tahoma"/>
                <a:cs typeface="Tahoma"/>
              </a:rPr>
              <a:t>MIN </a:t>
            </a:r>
            <a:r>
              <a:rPr sz="1400" spc="-20" dirty="0">
                <a:solidFill>
                  <a:srgbClr val="767676"/>
                </a:solidFill>
                <a:latin typeface="Tahoma"/>
                <a:cs typeface="Tahoma"/>
              </a:rPr>
              <a:t>Answering</a:t>
            </a:r>
            <a:r>
              <a:rPr sz="1400" dirty="0">
                <a:solidFill>
                  <a:srgbClr val="767676"/>
                </a:solidFill>
                <a:latin typeface="Tahoma"/>
                <a:cs typeface="Tahoma"/>
              </a:rPr>
              <a:t> </a:t>
            </a:r>
            <a:r>
              <a:rPr sz="1400" spc="-140" dirty="0">
                <a:solidFill>
                  <a:srgbClr val="767676"/>
                </a:solidFill>
                <a:latin typeface="Tahoma"/>
                <a:cs typeface="Tahoma"/>
              </a:rPr>
              <a:t>questions……………………………………………………..20</a:t>
            </a:r>
            <a:r>
              <a:rPr sz="1400" spc="70" dirty="0">
                <a:solidFill>
                  <a:srgbClr val="767676"/>
                </a:solidFill>
                <a:latin typeface="Tahoma"/>
                <a:cs typeface="Tahoma"/>
              </a:rPr>
              <a:t> </a:t>
            </a:r>
            <a:r>
              <a:rPr sz="1400" spc="40" dirty="0">
                <a:solidFill>
                  <a:srgbClr val="767676"/>
                </a:solidFill>
                <a:latin typeface="Tahoma"/>
                <a:cs typeface="Tahoma"/>
              </a:rPr>
              <a:t>MIN </a:t>
            </a:r>
            <a:r>
              <a:rPr sz="1400" dirty="0">
                <a:solidFill>
                  <a:srgbClr val="767676"/>
                </a:solidFill>
                <a:latin typeface="Tahoma"/>
                <a:cs typeface="Tahoma"/>
              </a:rPr>
              <a:t>Clarifying</a:t>
            </a:r>
            <a:r>
              <a:rPr sz="1400" spc="-70" dirty="0">
                <a:solidFill>
                  <a:srgbClr val="767676"/>
                </a:solidFill>
                <a:latin typeface="Tahoma"/>
                <a:cs typeface="Tahoma"/>
              </a:rPr>
              <a:t> </a:t>
            </a:r>
            <a:r>
              <a:rPr sz="1400" spc="-20" dirty="0">
                <a:solidFill>
                  <a:srgbClr val="767676"/>
                </a:solidFill>
                <a:latin typeface="Tahoma"/>
                <a:cs typeface="Tahoma"/>
              </a:rPr>
              <a:t>next</a:t>
            </a:r>
            <a:r>
              <a:rPr sz="1400" spc="-65" dirty="0">
                <a:solidFill>
                  <a:srgbClr val="767676"/>
                </a:solidFill>
                <a:latin typeface="Tahoma"/>
                <a:cs typeface="Tahoma"/>
              </a:rPr>
              <a:t> </a:t>
            </a:r>
            <a:r>
              <a:rPr sz="1400" spc="-160" dirty="0">
                <a:solidFill>
                  <a:srgbClr val="767676"/>
                </a:solidFill>
                <a:latin typeface="Tahoma"/>
                <a:cs typeface="Tahoma"/>
              </a:rPr>
              <a:t>steps……………………………………………………...10</a:t>
            </a:r>
            <a:r>
              <a:rPr sz="1400" spc="-20" dirty="0">
                <a:solidFill>
                  <a:srgbClr val="767676"/>
                </a:solidFill>
                <a:latin typeface="Tahoma"/>
                <a:cs typeface="Tahoma"/>
              </a:rPr>
              <a:t> </a:t>
            </a:r>
            <a:r>
              <a:rPr sz="1400" spc="40" dirty="0">
                <a:solidFill>
                  <a:srgbClr val="767676"/>
                </a:solidFill>
                <a:latin typeface="Tahoma"/>
                <a:cs typeface="Tahoma"/>
              </a:rPr>
              <a:t>MIN</a:t>
            </a:r>
            <a:endParaRPr sz="1400">
              <a:latin typeface="Tahoma"/>
              <a:cs typeface="Tahoma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899160" y="1574291"/>
            <a:ext cx="7373620" cy="477520"/>
            <a:chOff x="899160" y="1574291"/>
            <a:chExt cx="7373620" cy="477520"/>
          </a:xfrm>
        </p:grpSpPr>
        <p:sp>
          <p:nvSpPr>
            <p:cNvPr id="25" name="object 25"/>
            <p:cNvSpPr/>
            <p:nvPr/>
          </p:nvSpPr>
          <p:spPr>
            <a:xfrm>
              <a:off x="7909560" y="1626107"/>
              <a:ext cx="363220" cy="363220"/>
            </a:xfrm>
            <a:custGeom>
              <a:avLst/>
              <a:gdLst/>
              <a:ahLst/>
              <a:cxnLst/>
              <a:rect l="l" t="t" r="r" b="b"/>
              <a:pathLst>
                <a:path w="363220" h="363219">
                  <a:moveTo>
                    <a:pt x="181229" y="0"/>
                  </a:moveTo>
                  <a:lnTo>
                    <a:pt x="133056" y="6474"/>
                  </a:lnTo>
                  <a:lnTo>
                    <a:pt x="89765" y="24746"/>
                  </a:lnTo>
                  <a:lnTo>
                    <a:pt x="53086" y="53086"/>
                  </a:lnTo>
                  <a:lnTo>
                    <a:pt x="24746" y="89765"/>
                  </a:lnTo>
                  <a:lnTo>
                    <a:pt x="6474" y="133056"/>
                  </a:lnTo>
                  <a:lnTo>
                    <a:pt x="0" y="181228"/>
                  </a:lnTo>
                  <a:lnTo>
                    <a:pt x="6474" y="229508"/>
                  </a:lnTo>
                  <a:lnTo>
                    <a:pt x="24746" y="272871"/>
                  </a:lnTo>
                  <a:lnTo>
                    <a:pt x="53086" y="309594"/>
                  </a:lnTo>
                  <a:lnTo>
                    <a:pt x="89765" y="337956"/>
                  </a:lnTo>
                  <a:lnTo>
                    <a:pt x="133056" y="356236"/>
                  </a:lnTo>
                  <a:lnTo>
                    <a:pt x="181229" y="362712"/>
                  </a:lnTo>
                  <a:lnTo>
                    <a:pt x="229508" y="356236"/>
                  </a:lnTo>
                  <a:lnTo>
                    <a:pt x="272871" y="337956"/>
                  </a:lnTo>
                  <a:lnTo>
                    <a:pt x="309594" y="309594"/>
                  </a:lnTo>
                  <a:lnTo>
                    <a:pt x="337956" y="272871"/>
                  </a:lnTo>
                  <a:lnTo>
                    <a:pt x="356236" y="229508"/>
                  </a:lnTo>
                  <a:lnTo>
                    <a:pt x="362712" y="181228"/>
                  </a:lnTo>
                  <a:lnTo>
                    <a:pt x="356236" y="133056"/>
                  </a:lnTo>
                  <a:lnTo>
                    <a:pt x="337956" y="89765"/>
                  </a:lnTo>
                  <a:lnTo>
                    <a:pt x="309594" y="53086"/>
                  </a:lnTo>
                  <a:lnTo>
                    <a:pt x="272871" y="24746"/>
                  </a:lnTo>
                  <a:lnTo>
                    <a:pt x="229508" y="6474"/>
                  </a:lnTo>
                  <a:lnTo>
                    <a:pt x="181229" y="0"/>
                  </a:lnTo>
                  <a:close/>
                </a:path>
              </a:pathLst>
            </a:custGeom>
            <a:solidFill>
              <a:srgbClr val="C3CD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7936991" y="1653539"/>
              <a:ext cx="307975" cy="307975"/>
            </a:xfrm>
            <a:custGeom>
              <a:avLst/>
              <a:gdLst/>
              <a:ahLst/>
              <a:cxnLst/>
              <a:rect l="l" t="t" r="r" b="b"/>
              <a:pathLst>
                <a:path w="307975" h="307975">
                  <a:moveTo>
                    <a:pt x="153797" y="0"/>
                  </a:moveTo>
                  <a:lnTo>
                    <a:pt x="105225" y="7850"/>
                  </a:lnTo>
                  <a:lnTo>
                    <a:pt x="63011" y="29703"/>
                  </a:lnTo>
                  <a:lnTo>
                    <a:pt x="29703" y="63011"/>
                  </a:lnTo>
                  <a:lnTo>
                    <a:pt x="7850" y="105225"/>
                  </a:lnTo>
                  <a:lnTo>
                    <a:pt x="0" y="153797"/>
                  </a:lnTo>
                  <a:lnTo>
                    <a:pt x="7850" y="202492"/>
                  </a:lnTo>
                  <a:lnTo>
                    <a:pt x="29703" y="244781"/>
                  </a:lnTo>
                  <a:lnTo>
                    <a:pt x="63011" y="278127"/>
                  </a:lnTo>
                  <a:lnTo>
                    <a:pt x="105225" y="299995"/>
                  </a:lnTo>
                  <a:lnTo>
                    <a:pt x="153797" y="307848"/>
                  </a:lnTo>
                  <a:lnTo>
                    <a:pt x="202492" y="299995"/>
                  </a:lnTo>
                  <a:lnTo>
                    <a:pt x="244781" y="278127"/>
                  </a:lnTo>
                  <a:lnTo>
                    <a:pt x="278127" y="244781"/>
                  </a:lnTo>
                  <a:lnTo>
                    <a:pt x="299995" y="202492"/>
                  </a:lnTo>
                  <a:lnTo>
                    <a:pt x="307848" y="153797"/>
                  </a:lnTo>
                  <a:lnTo>
                    <a:pt x="299995" y="105225"/>
                  </a:lnTo>
                  <a:lnTo>
                    <a:pt x="278127" y="63011"/>
                  </a:lnTo>
                  <a:lnTo>
                    <a:pt x="244781" y="29703"/>
                  </a:lnTo>
                  <a:lnTo>
                    <a:pt x="202492" y="7850"/>
                  </a:lnTo>
                  <a:lnTo>
                    <a:pt x="153797" y="0"/>
                  </a:lnTo>
                  <a:close/>
                </a:path>
              </a:pathLst>
            </a:custGeom>
            <a:solidFill>
              <a:srgbClr val="EFF3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8083296" y="1674875"/>
              <a:ext cx="142240" cy="139065"/>
            </a:xfrm>
            <a:custGeom>
              <a:avLst/>
              <a:gdLst/>
              <a:ahLst/>
              <a:cxnLst/>
              <a:rect l="l" t="t" r="r" b="b"/>
              <a:pathLst>
                <a:path w="142240" h="139064">
                  <a:moveTo>
                    <a:pt x="141732" y="128016"/>
                  </a:moveTo>
                  <a:lnTo>
                    <a:pt x="12192" y="128016"/>
                  </a:lnTo>
                  <a:lnTo>
                    <a:pt x="12192" y="1905"/>
                  </a:lnTo>
                  <a:lnTo>
                    <a:pt x="9525" y="0"/>
                  </a:lnTo>
                  <a:lnTo>
                    <a:pt x="6858" y="0"/>
                  </a:lnTo>
                  <a:lnTo>
                    <a:pt x="4191" y="0"/>
                  </a:lnTo>
                  <a:lnTo>
                    <a:pt x="1524" y="1905"/>
                  </a:lnTo>
                  <a:lnTo>
                    <a:pt x="1524" y="128016"/>
                  </a:lnTo>
                  <a:lnTo>
                    <a:pt x="0" y="128016"/>
                  </a:lnTo>
                  <a:lnTo>
                    <a:pt x="0" y="138684"/>
                  </a:lnTo>
                  <a:lnTo>
                    <a:pt x="3810" y="138684"/>
                  </a:lnTo>
                  <a:lnTo>
                    <a:pt x="9652" y="138684"/>
                  </a:lnTo>
                  <a:lnTo>
                    <a:pt x="141732" y="138684"/>
                  </a:lnTo>
                  <a:lnTo>
                    <a:pt x="141732" y="128016"/>
                  </a:lnTo>
                  <a:close/>
                </a:path>
              </a:pathLst>
            </a:custGeom>
            <a:solidFill>
              <a:srgbClr val="6479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7975091" y="1691639"/>
              <a:ext cx="270510" cy="269875"/>
            </a:xfrm>
            <a:custGeom>
              <a:avLst/>
              <a:gdLst/>
              <a:ahLst/>
              <a:cxnLst/>
              <a:rect l="l" t="t" r="r" b="b"/>
              <a:pathLst>
                <a:path w="270509" h="269875">
                  <a:moveTo>
                    <a:pt x="0" y="217043"/>
                  </a:moveTo>
                  <a:lnTo>
                    <a:pt x="25050" y="240065"/>
                  </a:lnTo>
                  <a:lnTo>
                    <a:pt x="53530" y="256540"/>
                  </a:lnTo>
                  <a:lnTo>
                    <a:pt x="84296" y="266442"/>
                  </a:lnTo>
                  <a:lnTo>
                    <a:pt x="116204" y="269748"/>
                  </a:lnTo>
                  <a:lnTo>
                    <a:pt x="145589" y="266955"/>
                  </a:lnTo>
                  <a:lnTo>
                    <a:pt x="174117" y="258556"/>
                  </a:lnTo>
                  <a:lnTo>
                    <a:pt x="180633" y="255143"/>
                  </a:lnTo>
                  <a:lnTo>
                    <a:pt x="101346" y="255143"/>
                  </a:lnTo>
                  <a:lnTo>
                    <a:pt x="74384" y="252779"/>
                  </a:lnTo>
                  <a:lnTo>
                    <a:pt x="48053" y="245665"/>
                  </a:lnTo>
                  <a:lnTo>
                    <a:pt x="23032" y="233765"/>
                  </a:lnTo>
                  <a:lnTo>
                    <a:pt x="0" y="217043"/>
                  </a:lnTo>
                  <a:close/>
                </a:path>
                <a:path w="270509" h="269875">
                  <a:moveTo>
                    <a:pt x="217424" y="0"/>
                  </a:moveTo>
                  <a:lnTo>
                    <a:pt x="242726" y="39756"/>
                  </a:lnTo>
                  <a:lnTo>
                    <a:pt x="254550" y="83779"/>
                  </a:lnTo>
                  <a:lnTo>
                    <a:pt x="253012" y="128930"/>
                  </a:lnTo>
                  <a:lnTo>
                    <a:pt x="238227" y="172069"/>
                  </a:lnTo>
                  <a:lnTo>
                    <a:pt x="210311" y="210058"/>
                  </a:lnTo>
                  <a:lnTo>
                    <a:pt x="159400" y="243792"/>
                  </a:lnTo>
                  <a:lnTo>
                    <a:pt x="101346" y="255143"/>
                  </a:lnTo>
                  <a:lnTo>
                    <a:pt x="180633" y="255143"/>
                  </a:lnTo>
                  <a:lnTo>
                    <a:pt x="225171" y="224789"/>
                  </a:lnTo>
                  <a:lnTo>
                    <a:pt x="251099" y="190341"/>
                  </a:lnTo>
                  <a:lnTo>
                    <a:pt x="266060" y="151553"/>
                  </a:lnTo>
                  <a:lnTo>
                    <a:pt x="270113" y="110775"/>
                  </a:lnTo>
                  <a:lnTo>
                    <a:pt x="263318" y="70358"/>
                  </a:lnTo>
                  <a:lnTo>
                    <a:pt x="245735" y="32649"/>
                  </a:lnTo>
                  <a:lnTo>
                    <a:pt x="217424" y="0"/>
                  </a:lnTo>
                  <a:close/>
                </a:path>
              </a:pathLst>
            </a:custGeom>
            <a:solidFill>
              <a:srgbClr val="EBEE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7955280" y="1684019"/>
              <a:ext cx="262255" cy="256540"/>
            </a:xfrm>
            <a:custGeom>
              <a:avLst/>
              <a:gdLst/>
              <a:ahLst/>
              <a:cxnLst/>
              <a:rect l="l" t="t" r="r" b="b"/>
              <a:pathLst>
                <a:path w="262254" h="256539">
                  <a:moveTo>
                    <a:pt x="22860" y="118872"/>
                  </a:moveTo>
                  <a:lnTo>
                    <a:pt x="7493" y="118872"/>
                  </a:lnTo>
                  <a:lnTo>
                    <a:pt x="0" y="118872"/>
                  </a:lnTo>
                  <a:lnTo>
                    <a:pt x="0" y="129540"/>
                  </a:lnTo>
                  <a:lnTo>
                    <a:pt x="22860" y="129540"/>
                  </a:lnTo>
                  <a:lnTo>
                    <a:pt x="22860" y="118872"/>
                  </a:lnTo>
                  <a:close/>
                </a:path>
                <a:path w="262254" h="256539">
                  <a:moveTo>
                    <a:pt x="32004" y="171196"/>
                  </a:moveTo>
                  <a:lnTo>
                    <a:pt x="29591" y="163068"/>
                  </a:lnTo>
                  <a:lnTo>
                    <a:pt x="24257" y="163068"/>
                  </a:lnTo>
                  <a:lnTo>
                    <a:pt x="23495" y="163068"/>
                  </a:lnTo>
                  <a:lnTo>
                    <a:pt x="22733" y="163195"/>
                  </a:lnTo>
                  <a:lnTo>
                    <a:pt x="21971" y="163576"/>
                  </a:lnTo>
                  <a:lnTo>
                    <a:pt x="14732" y="166497"/>
                  </a:lnTo>
                  <a:lnTo>
                    <a:pt x="9144" y="168656"/>
                  </a:lnTo>
                  <a:lnTo>
                    <a:pt x="10668" y="176784"/>
                  </a:lnTo>
                  <a:lnTo>
                    <a:pt x="17399" y="176784"/>
                  </a:lnTo>
                  <a:lnTo>
                    <a:pt x="18161" y="176530"/>
                  </a:lnTo>
                  <a:lnTo>
                    <a:pt x="18669" y="176276"/>
                  </a:lnTo>
                  <a:lnTo>
                    <a:pt x="26035" y="173355"/>
                  </a:lnTo>
                  <a:lnTo>
                    <a:pt x="32004" y="171196"/>
                  </a:lnTo>
                  <a:close/>
                </a:path>
                <a:path w="262254" h="256539">
                  <a:moveTo>
                    <a:pt x="33528" y="74295"/>
                  </a:moveTo>
                  <a:lnTo>
                    <a:pt x="19812" y="68707"/>
                  </a:lnTo>
                  <a:lnTo>
                    <a:pt x="19050" y="68580"/>
                  </a:lnTo>
                  <a:lnTo>
                    <a:pt x="18288" y="68580"/>
                  </a:lnTo>
                  <a:lnTo>
                    <a:pt x="13208" y="68580"/>
                  </a:lnTo>
                  <a:lnTo>
                    <a:pt x="10668" y="76581"/>
                  </a:lnTo>
                  <a:lnTo>
                    <a:pt x="23749" y="81788"/>
                  </a:lnTo>
                  <a:lnTo>
                    <a:pt x="24511" y="82296"/>
                  </a:lnTo>
                  <a:lnTo>
                    <a:pt x="32004" y="82296"/>
                  </a:lnTo>
                  <a:lnTo>
                    <a:pt x="33528" y="74295"/>
                  </a:lnTo>
                  <a:close/>
                </a:path>
                <a:path w="262254" h="256539">
                  <a:moveTo>
                    <a:pt x="57912" y="208153"/>
                  </a:moveTo>
                  <a:lnTo>
                    <a:pt x="54483" y="202692"/>
                  </a:lnTo>
                  <a:lnTo>
                    <a:pt x="50546" y="202692"/>
                  </a:lnTo>
                  <a:lnTo>
                    <a:pt x="49403" y="202692"/>
                  </a:lnTo>
                  <a:lnTo>
                    <a:pt x="48133" y="203200"/>
                  </a:lnTo>
                  <a:lnTo>
                    <a:pt x="46990" y="204343"/>
                  </a:lnTo>
                  <a:lnTo>
                    <a:pt x="41656" y="209931"/>
                  </a:lnTo>
                  <a:lnTo>
                    <a:pt x="38100" y="213360"/>
                  </a:lnTo>
                  <a:lnTo>
                    <a:pt x="40513" y="219456"/>
                  </a:lnTo>
                  <a:lnTo>
                    <a:pt x="45339" y="219456"/>
                  </a:lnTo>
                  <a:lnTo>
                    <a:pt x="46736" y="219202"/>
                  </a:lnTo>
                  <a:lnTo>
                    <a:pt x="48006" y="218694"/>
                  </a:lnTo>
                  <a:lnTo>
                    <a:pt x="48895" y="217678"/>
                  </a:lnTo>
                  <a:lnTo>
                    <a:pt x="54229" y="212090"/>
                  </a:lnTo>
                  <a:lnTo>
                    <a:pt x="57912" y="208153"/>
                  </a:lnTo>
                  <a:close/>
                </a:path>
                <a:path w="262254" h="256539">
                  <a:moveTo>
                    <a:pt x="57912" y="37973"/>
                  </a:moveTo>
                  <a:lnTo>
                    <a:pt x="54356" y="34798"/>
                  </a:lnTo>
                  <a:lnTo>
                    <a:pt x="49022" y="29083"/>
                  </a:lnTo>
                  <a:lnTo>
                    <a:pt x="47879" y="27940"/>
                  </a:lnTo>
                  <a:lnTo>
                    <a:pt x="46736" y="27432"/>
                  </a:lnTo>
                  <a:lnTo>
                    <a:pt x="45466" y="27432"/>
                  </a:lnTo>
                  <a:lnTo>
                    <a:pt x="41529" y="27432"/>
                  </a:lnTo>
                  <a:lnTo>
                    <a:pt x="38100" y="32893"/>
                  </a:lnTo>
                  <a:lnTo>
                    <a:pt x="41783" y="36830"/>
                  </a:lnTo>
                  <a:lnTo>
                    <a:pt x="47117" y="42672"/>
                  </a:lnTo>
                  <a:lnTo>
                    <a:pt x="48133" y="43688"/>
                  </a:lnTo>
                  <a:lnTo>
                    <a:pt x="49276" y="44196"/>
                  </a:lnTo>
                  <a:lnTo>
                    <a:pt x="55626" y="44196"/>
                  </a:lnTo>
                  <a:lnTo>
                    <a:pt x="57912" y="37973"/>
                  </a:lnTo>
                  <a:close/>
                </a:path>
                <a:path w="262254" h="256539">
                  <a:moveTo>
                    <a:pt x="96012" y="231902"/>
                  </a:moveTo>
                  <a:lnTo>
                    <a:pt x="92456" y="228600"/>
                  </a:lnTo>
                  <a:lnTo>
                    <a:pt x="88900" y="228600"/>
                  </a:lnTo>
                  <a:lnTo>
                    <a:pt x="86995" y="228600"/>
                  </a:lnTo>
                  <a:lnTo>
                    <a:pt x="85090" y="229616"/>
                  </a:lnTo>
                  <a:lnTo>
                    <a:pt x="84074" y="232029"/>
                  </a:lnTo>
                  <a:lnTo>
                    <a:pt x="80772" y="239141"/>
                  </a:lnTo>
                  <a:lnTo>
                    <a:pt x="79248" y="242824"/>
                  </a:lnTo>
                  <a:lnTo>
                    <a:pt x="82042" y="246888"/>
                  </a:lnTo>
                  <a:lnTo>
                    <a:pt x="88138" y="246888"/>
                  </a:lnTo>
                  <a:lnTo>
                    <a:pt x="90170" y="245364"/>
                  </a:lnTo>
                  <a:lnTo>
                    <a:pt x="91186" y="243332"/>
                  </a:lnTo>
                  <a:lnTo>
                    <a:pt x="94234" y="236347"/>
                  </a:lnTo>
                  <a:lnTo>
                    <a:pt x="96012" y="231902"/>
                  </a:lnTo>
                  <a:close/>
                </a:path>
                <a:path w="262254" h="256539">
                  <a:moveTo>
                    <a:pt x="96012" y="14478"/>
                  </a:moveTo>
                  <a:lnTo>
                    <a:pt x="94996" y="10922"/>
                  </a:lnTo>
                  <a:lnTo>
                    <a:pt x="92202" y="3556"/>
                  </a:lnTo>
                  <a:lnTo>
                    <a:pt x="91186" y="1016"/>
                  </a:lnTo>
                  <a:lnTo>
                    <a:pt x="89281" y="0"/>
                  </a:lnTo>
                  <a:lnTo>
                    <a:pt x="87376" y="0"/>
                  </a:lnTo>
                  <a:lnTo>
                    <a:pt x="84074" y="0"/>
                  </a:lnTo>
                  <a:lnTo>
                    <a:pt x="80772" y="3175"/>
                  </a:lnTo>
                  <a:lnTo>
                    <a:pt x="82296" y="7620"/>
                  </a:lnTo>
                  <a:lnTo>
                    <a:pt x="85217" y="14986"/>
                  </a:lnTo>
                  <a:lnTo>
                    <a:pt x="86106" y="17018"/>
                  </a:lnTo>
                  <a:lnTo>
                    <a:pt x="88011" y="18288"/>
                  </a:lnTo>
                  <a:lnTo>
                    <a:pt x="90043" y="18288"/>
                  </a:lnTo>
                  <a:lnTo>
                    <a:pt x="93599" y="18034"/>
                  </a:lnTo>
                  <a:lnTo>
                    <a:pt x="96012" y="14478"/>
                  </a:lnTo>
                  <a:close/>
                </a:path>
                <a:path w="262254" h="256539">
                  <a:moveTo>
                    <a:pt x="140208" y="239522"/>
                  </a:moveTo>
                  <a:lnTo>
                    <a:pt x="137541" y="237744"/>
                  </a:lnTo>
                  <a:lnTo>
                    <a:pt x="134874" y="237744"/>
                  </a:lnTo>
                  <a:lnTo>
                    <a:pt x="132207" y="237744"/>
                  </a:lnTo>
                  <a:lnTo>
                    <a:pt x="129540" y="239522"/>
                  </a:lnTo>
                  <a:lnTo>
                    <a:pt x="129540" y="253619"/>
                  </a:lnTo>
                  <a:lnTo>
                    <a:pt x="131826" y="256032"/>
                  </a:lnTo>
                  <a:lnTo>
                    <a:pt x="137668" y="256032"/>
                  </a:lnTo>
                  <a:lnTo>
                    <a:pt x="140208" y="253619"/>
                  </a:lnTo>
                  <a:lnTo>
                    <a:pt x="140208" y="239522"/>
                  </a:lnTo>
                  <a:close/>
                </a:path>
                <a:path w="262254" h="256539">
                  <a:moveTo>
                    <a:pt x="188976" y="243078"/>
                  </a:moveTo>
                  <a:lnTo>
                    <a:pt x="184785" y="232029"/>
                  </a:lnTo>
                  <a:lnTo>
                    <a:pt x="183896" y="229616"/>
                  </a:lnTo>
                  <a:lnTo>
                    <a:pt x="182245" y="228600"/>
                  </a:lnTo>
                  <a:lnTo>
                    <a:pt x="180340" y="228600"/>
                  </a:lnTo>
                  <a:lnTo>
                    <a:pt x="177165" y="228600"/>
                  </a:lnTo>
                  <a:lnTo>
                    <a:pt x="173736" y="231902"/>
                  </a:lnTo>
                  <a:lnTo>
                    <a:pt x="175387" y="236347"/>
                  </a:lnTo>
                  <a:lnTo>
                    <a:pt x="178943" y="245618"/>
                  </a:lnTo>
                  <a:lnTo>
                    <a:pt x="180848" y="246888"/>
                  </a:lnTo>
                  <a:lnTo>
                    <a:pt x="186436" y="246888"/>
                  </a:lnTo>
                  <a:lnTo>
                    <a:pt x="188976" y="243078"/>
                  </a:lnTo>
                  <a:close/>
                </a:path>
                <a:path w="262254" h="256539">
                  <a:moveTo>
                    <a:pt x="192024" y="4826"/>
                  </a:moveTo>
                  <a:lnTo>
                    <a:pt x="188341" y="1524"/>
                  </a:lnTo>
                  <a:lnTo>
                    <a:pt x="184912" y="1524"/>
                  </a:lnTo>
                  <a:lnTo>
                    <a:pt x="183007" y="1524"/>
                  </a:lnTo>
                  <a:lnTo>
                    <a:pt x="181102" y="2540"/>
                  </a:lnTo>
                  <a:lnTo>
                    <a:pt x="176784" y="12192"/>
                  </a:lnTo>
                  <a:lnTo>
                    <a:pt x="175260" y="15748"/>
                  </a:lnTo>
                  <a:lnTo>
                    <a:pt x="178054" y="19812"/>
                  </a:lnTo>
                  <a:lnTo>
                    <a:pt x="184150" y="19812"/>
                  </a:lnTo>
                  <a:lnTo>
                    <a:pt x="186182" y="18542"/>
                  </a:lnTo>
                  <a:lnTo>
                    <a:pt x="187198" y="16510"/>
                  </a:lnTo>
                  <a:lnTo>
                    <a:pt x="192024" y="4826"/>
                  </a:lnTo>
                  <a:close/>
                </a:path>
                <a:path w="262254" h="256539">
                  <a:moveTo>
                    <a:pt x="233172" y="213360"/>
                  </a:moveTo>
                  <a:lnTo>
                    <a:pt x="229489" y="209677"/>
                  </a:lnTo>
                  <a:lnTo>
                    <a:pt x="223774" y="204089"/>
                  </a:lnTo>
                  <a:lnTo>
                    <a:pt x="223012" y="203073"/>
                  </a:lnTo>
                  <a:lnTo>
                    <a:pt x="221869" y="202692"/>
                  </a:lnTo>
                  <a:lnTo>
                    <a:pt x="220853" y="202692"/>
                  </a:lnTo>
                  <a:lnTo>
                    <a:pt x="216662" y="202692"/>
                  </a:lnTo>
                  <a:lnTo>
                    <a:pt x="211836" y="209042"/>
                  </a:lnTo>
                  <a:lnTo>
                    <a:pt x="215773" y="212090"/>
                  </a:lnTo>
                  <a:lnTo>
                    <a:pt x="222504" y="218694"/>
                  </a:lnTo>
                  <a:lnTo>
                    <a:pt x="224028" y="219202"/>
                  </a:lnTo>
                  <a:lnTo>
                    <a:pt x="225679" y="219456"/>
                  </a:lnTo>
                  <a:lnTo>
                    <a:pt x="230886" y="219456"/>
                  </a:lnTo>
                  <a:lnTo>
                    <a:pt x="233172" y="213360"/>
                  </a:lnTo>
                  <a:close/>
                </a:path>
                <a:path w="262254" h="256539">
                  <a:moveTo>
                    <a:pt x="233172" y="33020"/>
                  </a:moveTo>
                  <a:lnTo>
                    <a:pt x="229362" y="27432"/>
                  </a:lnTo>
                  <a:lnTo>
                    <a:pt x="224917" y="27432"/>
                  </a:lnTo>
                  <a:lnTo>
                    <a:pt x="223647" y="27432"/>
                  </a:lnTo>
                  <a:lnTo>
                    <a:pt x="222250" y="27940"/>
                  </a:lnTo>
                  <a:lnTo>
                    <a:pt x="215392" y="34671"/>
                  </a:lnTo>
                  <a:lnTo>
                    <a:pt x="211836" y="38227"/>
                  </a:lnTo>
                  <a:lnTo>
                    <a:pt x="214376" y="44196"/>
                  </a:lnTo>
                  <a:lnTo>
                    <a:pt x="220726" y="44196"/>
                  </a:lnTo>
                  <a:lnTo>
                    <a:pt x="222250" y="43434"/>
                  </a:lnTo>
                  <a:lnTo>
                    <a:pt x="223266" y="42672"/>
                  </a:lnTo>
                  <a:lnTo>
                    <a:pt x="228854" y="36957"/>
                  </a:lnTo>
                  <a:lnTo>
                    <a:pt x="233172" y="33020"/>
                  </a:lnTo>
                  <a:close/>
                </a:path>
                <a:path w="262254" h="256539">
                  <a:moveTo>
                    <a:pt x="260604" y="170434"/>
                  </a:moveTo>
                  <a:lnTo>
                    <a:pt x="254889" y="168275"/>
                  </a:lnTo>
                  <a:lnTo>
                    <a:pt x="247904" y="165100"/>
                  </a:lnTo>
                  <a:lnTo>
                    <a:pt x="247142" y="164719"/>
                  </a:lnTo>
                  <a:lnTo>
                    <a:pt x="246380" y="164592"/>
                  </a:lnTo>
                  <a:lnTo>
                    <a:pt x="245618" y="164592"/>
                  </a:lnTo>
                  <a:lnTo>
                    <a:pt x="240284" y="164592"/>
                  </a:lnTo>
                  <a:lnTo>
                    <a:pt x="237744" y="172466"/>
                  </a:lnTo>
                  <a:lnTo>
                    <a:pt x="243713" y="174879"/>
                  </a:lnTo>
                  <a:lnTo>
                    <a:pt x="250698" y="178054"/>
                  </a:lnTo>
                  <a:lnTo>
                    <a:pt x="251460" y="178308"/>
                  </a:lnTo>
                  <a:lnTo>
                    <a:pt x="258953" y="178308"/>
                  </a:lnTo>
                  <a:lnTo>
                    <a:pt x="260604" y="170434"/>
                  </a:lnTo>
                  <a:close/>
                </a:path>
                <a:path w="262254" h="256539">
                  <a:moveTo>
                    <a:pt x="262128" y="78232"/>
                  </a:moveTo>
                  <a:lnTo>
                    <a:pt x="259334" y="70104"/>
                  </a:lnTo>
                  <a:lnTo>
                    <a:pt x="253619" y="70104"/>
                  </a:lnTo>
                  <a:lnTo>
                    <a:pt x="252984" y="70104"/>
                  </a:lnTo>
                  <a:lnTo>
                    <a:pt x="252222" y="70231"/>
                  </a:lnTo>
                  <a:lnTo>
                    <a:pt x="251333" y="70485"/>
                  </a:lnTo>
                  <a:lnTo>
                    <a:pt x="243713" y="73533"/>
                  </a:lnTo>
                  <a:lnTo>
                    <a:pt x="237744" y="75692"/>
                  </a:lnTo>
                  <a:lnTo>
                    <a:pt x="239395" y="83820"/>
                  </a:lnTo>
                  <a:lnTo>
                    <a:pt x="247396" y="83820"/>
                  </a:lnTo>
                  <a:lnTo>
                    <a:pt x="248158" y="83566"/>
                  </a:lnTo>
                  <a:lnTo>
                    <a:pt x="255905" y="80645"/>
                  </a:lnTo>
                  <a:lnTo>
                    <a:pt x="262128" y="78232"/>
                  </a:lnTo>
                  <a:close/>
                </a:path>
              </a:pathLst>
            </a:custGeom>
            <a:solidFill>
              <a:srgbClr val="94A6B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99160" y="1574291"/>
              <a:ext cx="477012" cy="477012"/>
            </a:xfrm>
            <a:prstGeom prst="rect">
              <a:avLst/>
            </a:prstGeom>
          </p:spPr>
        </p:pic>
      </p:grpSp>
      <p:grpSp>
        <p:nvGrpSpPr>
          <p:cNvPr id="31" name="object 31"/>
          <p:cNvGrpSpPr/>
          <p:nvPr/>
        </p:nvGrpSpPr>
        <p:grpSpPr>
          <a:xfrm>
            <a:off x="986027" y="3681984"/>
            <a:ext cx="7325995" cy="441959"/>
            <a:chOff x="986027" y="3681984"/>
            <a:chExt cx="7325995" cy="441959"/>
          </a:xfrm>
        </p:grpSpPr>
        <p:sp>
          <p:nvSpPr>
            <p:cNvPr id="32" name="object 32"/>
            <p:cNvSpPr/>
            <p:nvPr/>
          </p:nvSpPr>
          <p:spPr>
            <a:xfrm>
              <a:off x="7949184" y="3681984"/>
              <a:ext cx="363220" cy="363220"/>
            </a:xfrm>
            <a:custGeom>
              <a:avLst/>
              <a:gdLst/>
              <a:ahLst/>
              <a:cxnLst/>
              <a:rect l="l" t="t" r="r" b="b"/>
              <a:pathLst>
                <a:path w="363220" h="363220">
                  <a:moveTo>
                    <a:pt x="181229" y="0"/>
                  </a:moveTo>
                  <a:lnTo>
                    <a:pt x="133056" y="6474"/>
                  </a:lnTo>
                  <a:lnTo>
                    <a:pt x="89765" y="24746"/>
                  </a:lnTo>
                  <a:lnTo>
                    <a:pt x="53085" y="53086"/>
                  </a:lnTo>
                  <a:lnTo>
                    <a:pt x="24746" y="89765"/>
                  </a:lnTo>
                  <a:lnTo>
                    <a:pt x="6474" y="133056"/>
                  </a:lnTo>
                  <a:lnTo>
                    <a:pt x="0" y="181229"/>
                  </a:lnTo>
                  <a:lnTo>
                    <a:pt x="6474" y="229508"/>
                  </a:lnTo>
                  <a:lnTo>
                    <a:pt x="24746" y="272871"/>
                  </a:lnTo>
                  <a:lnTo>
                    <a:pt x="53086" y="309594"/>
                  </a:lnTo>
                  <a:lnTo>
                    <a:pt x="89765" y="337956"/>
                  </a:lnTo>
                  <a:lnTo>
                    <a:pt x="133056" y="356236"/>
                  </a:lnTo>
                  <a:lnTo>
                    <a:pt x="181229" y="362712"/>
                  </a:lnTo>
                  <a:lnTo>
                    <a:pt x="229508" y="356236"/>
                  </a:lnTo>
                  <a:lnTo>
                    <a:pt x="272871" y="337956"/>
                  </a:lnTo>
                  <a:lnTo>
                    <a:pt x="309594" y="309594"/>
                  </a:lnTo>
                  <a:lnTo>
                    <a:pt x="337956" y="272871"/>
                  </a:lnTo>
                  <a:lnTo>
                    <a:pt x="356236" y="229508"/>
                  </a:lnTo>
                  <a:lnTo>
                    <a:pt x="362712" y="181229"/>
                  </a:lnTo>
                  <a:lnTo>
                    <a:pt x="356236" y="133056"/>
                  </a:lnTo>
                  <a:lnTo>
                    <a:pt x="337956" y="89765"/>
                  </a:lnTo>
                  <a:lnTo>
                    <a:pt x="309594" y="53086"/>
                  </a:lnTo>
                  <a:lnTo>
                    <a:pt x="272871" y="24746"/>
                  </a:lnTo>
                  <a:lnTo>
                    <a:pt x="229508" y="6474"/>
                  </a:lnTo>
                  <a:lnTo>
                    <a:pt x="181229" y="0"/>
                  </a:lnTo>
                  <a:close/>
                </a:path>
              </a:pathLst>
            </a:custGeom>
            <a:solidFill>
              <a:srgbClr val="C3CD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7976616" y="3709416"/>
              <a:ext cx="307975" cy="307975"/>
            </a:xfrm>
            <a:custGeom>
              <a:avLst/>
              <a:gdLst/>
              <a:ahLst/>
              <a:cxnLst/>
              <a:rect l="l" t="t" r="r" b="b"/>
              <a:pathLst>
                <a:path w="307975" h="307975">
                  <a:moveTo>
                    <a:pt x="153797" y="0"/>
                  </a:moveTo>
                  <a:lnTo>
                    <a:pt x="105225" y="7850"/>
                  </a:lnTo>
                  <a:lnTo>
                    <a:pt x="63011" y="29703"/>
                  </a:lnTo>
                  <a:lnTo>
                    <a:pt x="29703" y="63011"/>
                  </a:lnTo>
                  <a:lnTo>
                    <a:pt x="7850" y="105225"/>
                  </a:lnTo>
                  <a:lnTo>
                    <a:pt x="0" y="153796"/>
                  </a:lnTo>
                  <a:lnTo>
                    <a:pt x="7850" y="202492"/>
                  </a:lnTo>
                  <a:lnTo>
                    <a:pt x="29703" y="244781"/>
                  </a:lnTo>
                  <a:lnTo>
                    <a:pt x="63011" y="278127"/>
                  </a:lnTo>
                  <a:lnTo>
                    <a:pt x="105225" y="299995"/>
                  </a:lnTo>
                  <a:lnTo>
                    <a:pt x="153797" y="307847"/>
                  </a:lnTo>
                  <a:lnTo>
                    <a:pt x="202492" y="299995"/>
                  </a:lnTo>
                  <a:lnTo>
                    <a:pt x="244781" y="278127"/>
                  </a:lnTo>
                  <a:lnTo>
                    <a:pt x="278127" y="244781"/>
                  </a:lnTo>
                  <a:lnTo>
                    <a:pt x="299995" y="202492"/>
                  </a:lnTo>
                  <a:lnTo>
                    <a:pt x="307848" y="153796"/>
                  </a:lnTo>
                  <a:lnTo>
                    <a:pt x="299995" y="105225"/>
                  </a:lnTo>
                  <a:lnTo>
                    <a:pt x="278127" y="63011"/>
                  </a:lnTo>
                  <a:lnTo>
                    <a:pt x="244781" y="29703"/>
                  </a:lnTo>
                  <a:lnTo>
                    <a:pt x="202492" y="7850"/>
                  </a:lnTo>
                  <a:lnTo>
                    <a:pt x="153797" y="0"/>
                  </a:lnTo>
                  <a:close/>
                </a:path>
              </a:pathLst>
            </a:custGeom>
            <a:solidFill>
              <a:srgbClr val="EFF3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8122920" y="3730752"/>
              <a:ext cx="142240" cy="139065"/>
            </a:xfrm>
            <a:custGeom>
              <a:avLst/>
              <a:gdLst/>
              <a:ahLst/>
              <a:cxnLst/>
              <a:rect l="l" t="t" r="r" b="b"/>
              <a:pathLst>
                <a:path w="142240" h="139064">
                  <a:moveTo>
                    <a:pt x="141732" y="126492"/>
                  </a:moveTo>
                  <a:lnTo>
                    <a:pt x="13716" y="126492"/>
                  </a:lnTo>
                  <a:lnTo>
                    <a:pt x="13716" y="1778"/>
                  </a:lnTo>
                  <a:lnTo>
                    <a:pt x="11049" y="0"/>
                  </a:lnTo>
                  <a:lnTo>
                    <a:pt x="8382" y="0"/>
                  </a:lnTo>
                  <a:lnTo>
                    <a:pt x="5715" y="0"/>
                  </a:lnTo>
                  <a:lnTo>
                    <a:pt x="3048" y="1778"/>
                  </a:lnTo>
                  <a:lnTo>
                    <a:pt x="3048" y="126492"/>
                  </a:lnTo>
                  <a:lnTo>
                    <a:pt x="0" y="126492"/>
                  </a:lnTo>
                  <a:lnTo>
                    <a:pt x="0" y="138684"/>
                  </a:lnTo>
                  <a:lnTo>
                    <a:pt x="5334" y="138684"/>
                  </a:lnTo>
                  <a:lnTo>
                    <a:pt x="11176" y="138684"/>
                  </a:lnTo>
                  <a:lnTo>
                    <a:pt x="141732" y="138684"/>
                  </a:lnTo>
                  <a:lnTo>
                    <a:pt x="141732" y="126492"/>
                  </a:lnTo>
                  <a:close/>
                </a:path>
              </a:pathLst>
            </a:custGeom>
            <a:solidFill>
              <a:srgbClr val="6479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8014716" y="3747516"/>
              <a:ext cx="270510" cy="269875"/>
            </a:xfrm>
            <a:custGeom>
              <a:avLst/>
              <a:gdLst/>
              <a:ahLst/>
              <a:cxnLst/>
              <a:rect l="l" t="t" r="r" b="b"/>
              <a:pathLst>
                <a:path w="270509" h="269875">
                  <a:moveTo>
                    <a:pt x="0" y="217042"/>
                  </a:moveTo>
                  <a:lnTo>
                    <a:pt x="25050" y="240065"/>
                  </a:lnTo>
                  <a:lnTo>
                    <a:pt x="53530" y="256539"/>
                  </a:lnTo>
                  <a:lnTo>
                    <a:pt x="84296" y="266442"/>
                  </a:lnTo>
                  <a:lnTo>
                    <a:pt x="116204" y="269747"/>
                  </a:lnTo>
                  <a:lnTo>
                    <a:pt x="145589" y="266955"/>
                  </a:lnTo>
                  <a:lnTo>
                    <a:pt x="174116" y="258556"/>
                  </a:lnTo>
                  <a:lnTo>
                    <a:pt x="180633" y="255142"/>
                  </a:lnTo>
                  <a:lnTo>
                    <a:pt x="101345" y="255142"/>
                  </a:lnTo>
                  <a:lnTo>
                    <a:pt x="74384" y="252779"/>
                  </a:lnTo>
                  <a:lnTo>
                    <a:pt x="48053" y="245665"/>
                  </a:lnTo>
                  <a:lnTo>
                    <a:pt x="23032" y="233765"/>
                  </a:lnTo>
                  <a:lnTo>
                    <a:pt x="0" y="217042"/>
                  </a:lnTo>
                  <a:close/>
                </a:path>
                <a:path w="270509" h="269875">
                  <a:moveTo>
                    <a:pt x="217424" y="0"/>
                  </a:moveTo>
                  <a:lnTo>
                    <a:pt x="242726" y="39756"/>
                  </a:lnTo>
                  <a:lnTo>
                    <a:pt x="254550" y="83779"/>
                  </a:lnTo>
                  <a:lnTo>
                    <a:pt x="253012" y="128930"/>
                  </a:lnTo>
                  <a:lnTo>
                    <a:pt x="238227" y="172069"/>
                  </a:lnTo>
                  <a:lnTo>
                    <a:pt x="210311" y="210057"/>
                  </a:lnTo>
                  <a:lnTo>
                    <a:pt x="159400" y="243792"/>
                  </a:lnTo>
                  <a:lnTo>
                    <a:pt x="101345" y="255142"/>
                  </a:lnTo>
                  <a:lnTo>
                    <a:pt x="180633" y="255142"/>
                  </a:lnTo>
                  <a:lnTo>
                    <a:pt x="225170" y="224789"/>
                  </a:lnTo>
                  <a:lnTo>
                    <a:pt x="251099" y="190341"/>
                  </a:lnTo>
                  <a:lnTo>
                    <a:pt x="266060" y="151553"/>
                  </a:lnTo>
                  <a:lnTo>
                    <a:pt x="270113" y="110775"/>
                  </a:lnTo>
                  <a:lnTo>
                    <a:pt x="263318" y="70357"/>
                  </a:lnTo>
                  <a:lnTo>
                    <a:pt x="245735" y="32649"/>
                  </a:lnTo>
                  <a:lnTo>
                    <a:pt x="217424" y="0"/>
                  </a:lnTo>
                  <a:close/>
                </a:path>
              </a:pathLst>
            </a:custGeom>
            <a:solidFill>
              <a:srgbClr val="EBEE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7996427" y="3739896"/>
              <a:ext cx="260985" cy="256540"/>
            </a:xfrm>
            <a:custGeom>
              <a:avLst/>
              <a:gdLst/>
              <a:ahLst/>
              <a:cxnLst/>
              <a:rect l="l" t="t" r="r" b="b"/>
              <a:pathLst>
                <a:path w="260984" h="256539">
                  <a:moveTo>
                    <a:pt x="21336" y="117348"/>
                  </a:moveTo>
                  <a:lnTo>
                    <a:pt x="6985" y="117348"/>
                  </a:lnTo>
                  <a:lnTo>
                    <a:pt x="0" y="117348"/>
                  </a:lnTo>
                  <a:lnTo>
                    <a:pt x="0" y="129540"/>
                  </a:lnTo>
                  <a:lnTo>
                    <a:pt x="21336" y="129540"/>
                  </a:lnTo>
                  <a:lnTo>
                    <a:pt x="21336" y="117348"/>
                  </a:lnTo>
                  <a:close/>
                </a:path>
                <a:path w="260984" h="256539">
                  <a:moveTo>
                    <a:pt x="32004" y="171196"/>
                  </a:moveTo>
                  <a:lnTo>
                    <a:pt x="29591" y="163068"/>
                  </a:lnTo>
                  <a:lnTo>
                    <a:pt x="24257" y="163068"/>
                  </a:lnTo>
                  <a:lnTo>
                    <a:pt x="23495" y="163068"/>
                  </a:lnTo>
                  <a:lnTo>
                    <a:pt x="22733" y="163195"/>
                  </a:lnTo>
                  <a:lnTo>
                    <a:pt x="21971" y="163576"/>
                  </a:lnTo>
                  <a:lnTo>
                    <a:pt x="14732" y="166497"/>
                  </a:lnTo>
                  <a:lnTo>
                    <a:pt x="9144" y="168656"/>
                  </a:lnTo>
                  <a:lnTo>
                    <a:pt x="10668" y="176784"/>
                  </a:lnTo>
                  <a:lnTo>
                    <a:pt x="17399" y="176784"/>
                  </a:lnTo>
                  <a:lnTo>
                    <a:pt x="18161" y="176530"/>
                  </a:lnTo>
                  <a:lnTo>
                    <a:pt x="18669" y="176276"/>
                  </a:lnTo>
                  <a:lnTo>
                    <a:pt x="26035" y="173355"/>
                  </a:lnTo>
                  <a:lnTo>
                    <a:pt x="32004" y="171196"/>
                  </a:lnTo>
                  <a:close/>
                </a:path>
                <a:path w="260984" h="256539">
                  <a:moveTo>
                    <a:pt x="32004" y="74295"/>
                  </a:moveTo>
                  <a:lnTo>
                    <a:pt x="18288" y="68707"/>
                  </a:lnTo>
                  <a:lnTo>
                    <a:pt x="17526" y="68580"/>
                  </a:lnTo>
                  <a:lnTo>
                    <a:pt x="16764" y="68580"/>
                  </a:lnTo>
                  <a:lnTo>
                    <a:pt x="11684" y="68580"/>
                  </a:lnTo>
                  <a:lnTo>
                    <a:pt x="9144" y="76581"/>
                  </a:lnTo>
                  <a:lnTo>
                    <a:pt x="22225" y="81788"/>
                  </a:lnTo>
                  <a:lnTo>
                    <a:pt x="22987" y="82296"/>
                  </a:lnTo>
                  <a:lnTo>
                    <a:pt x="30480" y="82296"/>
                  </a:lnTo>
                  <a:lnTo>
                    <a:pt x="32004" y="74295"/>
                  </a:lnTo>
                  <a:close/>
                </a:path>
                <a:path w="260984" h="256539">
                  <a:moveTo>
                    <a:pt x="57912" y="208153"/>
                  </a:moveTo>
                  <a:lnTo>
                    <a:pt x="54229" y="202692"/>
                  </a:lnTo>
                  <a:lnTo>
                    <a:pt x="50038" y="202692"/>
                  </a:lnTo>
                  <a:lnTo>
                    <a:pt x="48641" y="202692"/>
                  </a:lnTo>
                  <a:lnTo>
                    <a:pt x="47371" y="203200"/>
                  </a:lnTo>
                  <a:lnTo>
                    <a:pt x="46101" y="204343"/>
                  </a:lnTo>
                  <a:lnTo>
                    <a:pt x="40513" y="209931"/>
                  </a:lnTo>
                  <a:lnTo>
                    <a:pt x="36576" y="213360"/>
                  </a:lnTo>
                  <a:lnTo>
                    <a:pt x="39116" y="219456"/>
                  </a:lnTo>
                  <a:lnTo>
                    <a:pt x="44323" y="219456"/>
                  </a:lnTo>
                  <a:lnTo>
                    <a:pt x="45847" y="219202"/>
                  </a:lnTo>
                  <a:lnTo>
                    <a:pt x="47244" y="218694"/>
                  </a:lnTo>
                  <a:lnTo>
                    <a:pt x="53848" y="212090"/>
                  </a:lnTo>
                  <a:lnTo>
                    <a:pt x="57912" y="208153"/>
                  </a:lnTo>
                  <a:close/>
                </a:path>
                <a:path w="260984" h="256539">
                  <a:moveTo>
                    <a:pt x="57912" y="37973"/>
                  </a:moveTo>
                  <a:lnTo>
                    <a:pt x="54102" y="34671"/>
                  </a:lnTo>
                  <a:lnTo>
                    <a:pt x="48387" y="29083"/>
                  </a:lnTo>
                  <a:lnTo>
                    <a:pt x="47117" y="27940"/>
                  </a:lnTo>
                  <a:lnTo>
                    <a:pt x="45847" y="27432"/>
                  </a:lnTo>
                  <a:lnTo>
                    <a:pt x="44577" y="27432"/>
                  </a:lnTo>
                  <a:lnTo>
                    <a:pt x="40259" y="27432"/>
                  </a:lnTo>
                  <a:lnTo>
                    <a:pt x="36576" y="32893"/>
                  </a:lnTo>
                  <a:lnTo>
                    <a:pt x="40640" y="36830"/>
                  </a:lnTo>
                  <a:lnTo>
                    <a:pt x="46228" y="42672"/>
                  </a:lnTo>
                  <a:lnTo>
                    <a:pt x="47371" y="43688"/>
                  </a:lnTo>
                  <a:lnTo>
                    <a:pt x="48641" y="44196"/>
                  </a:lnTo>
                  <a:lnTo>
                    <a:pt x="55499" y="44196"/>
                  </a:lnTo>
                  <a:lnTo>
                    <a:pt x="57912" y="37973"/>
                  </a:lnTo>
                  <a:close/>
                </a:path>
                <a:path w="260984" h="256539">
                  <a:moveTo>
                    <a:pt x="94488" y="231902"/>
                  </a:moveTo>
                  <a:lnTo>
                    <a:pt x="90932" y="228600"/>
                  </a:lnTo>
                  <a:lnTo>
                    <a:pt x="87376" y="228600"/>
                  </a:lnTo>
                  <a:lnTo>
                    <a:pt x="85471" y="228600"/>
                  </a:lnTo>
                  <a:lnTo>
                    <a:pt x="83566" y="229616"/>
                  </a:lnTo>
                  <a:lnTo>
                    <a:pt x="82550" y="232029"/>
                  </a:lnTo>
                  <a:lnTo>
                    <a:pt x="79248" y="239141"/>
                  </a:lnTo>
                  <a:lnTo>
                    <a:pt x="77724" y="242824"/>
                  </a:lnTo>
                  <a:lnTo>
                    <a:pt x="80518" y="246888"/>
                  </a:lnTo>
                  <a:lnTo>
                    <a:pt x="86614" y="246888"/>
                  </a:lnTo>
                  <a:lnTo>
                    <a:pt x="88646" y="245364"/>
                  </a:lnTo>
                  <a:lnTo>
                    <a:pt x="89662" y="243332"/>
                  </a:lnTo>
                  <a:lnTo>
                    <a:pt x="92710" y="236347"/>
                  </a:lnTo>
                  <a:lnTo>
                    <a:pt x="94488" y="231902"/>
                  </a:lnTo>
                  <a:close/>
                </a:path>
                <a:path w="260984" h="256539">
                  <a:moveTo>
                    <a:pt x="96012" y="14478"/>
                  </a:moveTo>
                  <a:lnTo>
                    <a:pt x="94996" y="10922"/>
                  </a:lnTo>
                  <a:lnTo>
                    <a:pt x="91821" y="3556"/>
                  </a:lnTo>
                  <a:lnTo>
                    <a:pt x="90678" y="1016"/>
                  </a:lnTo>
                  <a:lnTo>
                    <a:pt x="88646" y="0"/>
                  </a:lnTo>
                  <a:lnTo>
                    <a:pt x="86614" y="0"/>
                  </a:lnTo>
                  <a:lnTo>
                    <a:pt x="82931" y="0"/>
                  </a:lnTo>
                  <a:lnTo>
                    <a:pt x="79248" y="3175"/>
                  </a:lnTo>
                  <a:lnTo>
                    <a:pt x="80899" y="7620"/>
                  </a:lnTo>
                  <a:lnTo>
                    <a:pt x="84074" y="14986"/>
                  </a:lnTo>
                  <a:lnTo>
                    <a:pt x="85217" y="17018"/>
                  </a:lnTo>
                  <a:lnTo>
                    <a:pt x="87249" y="18288"/>
                  </a:lnTo>
                  <a:lnTo>
                    <a:pt x="89408" y="18288"/>
                  </a:lnTo>
                  <a:lnTo>
                    <a:pt x="93345" y="18034"/>
                  </a:lnTo>
                  <a:lnTo>
                    <a:pt x="96012" y="14478"/>
                  </a:lnTo>
                  <a:close/>
                </a:path>
                <a:path w="260984" h="256539">
                  <a:moveTo>
                    <a:pt x="140208" y="239522"/>
                  </a:moveTo>
                  <a:lnTo>
                    <a:pt x="137541" y="237744"/>
                  </a:lnTo>
                  <a:lnTo>
                    <a:pt x="134874" y="237744"/>
                  </a:lnTo>
                  <a:lnTo>
                    <a:pt x="132207" y="237744"/>
                  </a:lnTo>
                  <a:lnTo>
                    <a:pt x="129540" y="239522"/>
                  </a:lnTo>
                  <a:lnTo>
                    <a:pt x="129540" y="253619"/>
                  </a:lnTo>
                  <a:lnTo>
                    <a:pt x="131826" y="256032"/>
                  </a:lnTo>
                  <a:lnTo>
                    <a:pt x="137668" y="256032"/>
                  </a:lnTo>
                  <a:lnTo>
                    <a:pt x="140208" y="253619"/>
                  </a:lnTo>
                  <a:lnTo>
                    <a:pt x="140208" y="239522"/>
                  </a:lnTo>
                  <a:close/>
                </a:path>
                <a:path w="260984" h="256539">
                  <a:moveTo>
                    <a:pt x="188976" y="243078"/>
                  </a:moveTo>
                  <a:lnTo>
                    <a:pt x="187452" y="239395"/>
                  </a:lnTo>
                  <a:lnTo>
                    <a:pt x="184277" y="232029"/>
                  </a:lnTo>
                  <a:lnTo>
                    <a:pt x="183388" y="229616"/>
                  </a:lnTo>
                  <a:lnTo>
                    <a:pt x="181483" y="228600"/>
                  </a:lnTo>
                  <a:lnTo>
                    <a:pt x="179578" y="228600"/>
                  </a:lnTo>
                  <a:lnTo>
                    <a:pt x="176022" y="228600"/>
                  </a:lnTo>
                  <a:lnTo>
                    <a:pt x="172212" y="231902"/>
                  </a:lnTo>
                  <a:lnTo>
                    <a:pt x="174117" y="236347"/>
                  </a:lnTo>
                  <a:lnTo>
                    <a:pt x="177165" y="243586"/>
                  </a:lnTo>
                  <a:lnTo>
                    <a:pt x="177927" y="245618"/>
                  </a:lnTo>
                  <a:lnTo>
                    <a:pt x="179959" y="246888"/>
                  </a:lnTo>
                  <a:lnTo>
                    <a:pt x="186182" y="246888"/>
                  </a:lnTo>
                  <a:lnTo>
                    <a:pt x="188976" y="243078"/>
                  </a:lnTo>
                  <a:close/>
                </a:path>
                <a:path w="260984" h="256539">
                  <a:moveTo>
                    <a:pt x="190500" y="3302"/>
                  </a:moveTo>
                  <a:lnTo>
                    <a:pt x="186817" y="0"/>
                  </a:lnTo>
                  <a:lnTo>
                    <a:pt x="183388" y="0"/>
                  </a:lnTo>
                  <a:lnTo>
                    <a:pt x="181483" y="0"/>
                  </a:lnTo>
                  <a:lnTo>
                    <a:pt x="179578" y="1016"/>
                  </a:lnTo>
                  <a:lnTo>
                    <a:pt x="175260" y="10668"/>
                  </a:lnTo>
                  <a:lnTo>
                    <a:pt x="173736" y="14224"/>
                  </a:lnTo>
                  <a:lnTo>
                    <a:pt x="176530" y="18288"/>
                  </a:lnTo>
                  <a:lnTo>
                    <a:pt x="182626" y="18288"/>
                  </a:lnTo>
                  <a:lnTo>
                    <a:pt x="184658" y="17018"/>
                  </a:lnTo>
                  <a:lnTo>
                    <a:pt x="185674" y="14986"/>
                  </a:lnTo>
                  <a:lnTo>
                    <a:pt x="190500" y="3302"/>
                  </a:lnTo>
                  <a:close/>
                </a:path>
                <a:path w="260984" h="256539">
                  <a:moveTo>
                    <a:pt x="231648" y="213360"/>
                  </a:moveTo>
                  <a:lnTo>
                    <a:pt x="227965" y="209677"/>
                  </a:lnTo>
                  <a:lnTo>
                    <a:pt x="222250" y="204089"/>
                  </a:lnTo>
                  <a:lnTo>
                    <a:pt x="221488" y="203073"/>
                  </a:lnTo>
                  <a:lnTo>
                    <a:pt x="220345" y="202692"/>
                  </a:lnTo>
                  <a:lnTo>
                    <a:pt x="219329" y="202692"/>
                  </a:lnTo>
                  <a:lnTo>
                    <a:pt x="215138" y="202692"/>
                  </a:lnTo>
                  <a:lnTo>
                    <a:pt x="210312" y="209042"/>
                  </a:lnTo>
                  <a:lnTo>
                    <a:pt x="214249" y="212090"/>
                  </a:lnTo>
                  <a:lnTo>
                    <a:pt x="220980" y="218694"/>
                  </a:lnTo>
                  <a:lnTo>
                    <a:pt x="222504" y="219202"/>
                  </a:lnTo>
                  <a:lnTo>
                    <a:pt x="224155" y="219456"/>
                  </a:lnTo>
                  <a:lnTo>
                    <a:pt x="229362" y="219456"/>
                  </a:lnTo>
                  <a:lnTo>
                    <a:pt x="231648" y="213360"/>
                  </a:lnTo>
                  <a:close/>
                </a:path>
                <a:path w="260984" h="256539">
                  <a:moveTo>
                    <a:pt x="231648" y="33020"/>
                  </a:moveTo>
                  <a:lnTo>
                    <a:pt x="228092" y="27432"/>
                  </a:lnTo>
                  <a:lnTo>
                    <a:pt x="224028" y="27432"/>
                  </a:lnTo>
                  <a:lnTo>
                    <a:pt x="222758" y="27432"/>
                  </a:lnTo>
                  <a:lnTo>
                    <a:pt x="221488" y="27940"/>
                  </a:lnTo>
                  <a:lnTo>
                    <a:pt x="220345" y="29210"/>
                  </a:lnTo>
                  <a:lnTo>
                    <a:pt x="215138" y="34671"/>
                  </a:lnTo>
                  <a:lnTo>
                    <a:pt x="211836" y="38227"/>
                  </a:lnTo>
                  <a:lnTo>
                    <a:pt x="214249" y="44196"/>
                  </a:lnTo>
                  <a:lnTo>
                    <a:pt x="220091" y="44196"/>
                  </a:lnTo>
                  <a:lnTo>
                    <a:pt x="221488" y="43434"/>
                  </a:lnTo>
                  <a:lnTo>
                    <a:pt x="222504" y="42672"/>
                  </a:lnTo>
                  <a:lnTo>
                    <a:pt x="227711" y="36957"/>
                  </a:lnTo>
                  <a:lnTo>
                    <a:pt x="231648" y="33020"/>
                  </a:lnTo>
                  <a:close/>
                </a:path>
                <a:path w="260984" h="256539">
                  <a:moveTo>
                    <a:pt x="259080" y="170434"/>
                  </a:moveTo>
                  <a:lnTo>
                    <a:pt x="253365" y="168275"/>
                  </a:lnTo>
                  <a:lnTo>
                    <a:pt x="246380" y="165100"/>
                  </a:lnTo>
                  <a:lnTo>
                    <a:pt x="245618" y="164719"/>
                  </a:lnTo>
                  <a:lnTo>
                    <a:pt x="244856" y="164592"/>
                  </a:lnTo>
                  <a:lnTo>
                    <a:pt x="244094" y="164592"/>
                  </a:lnTo>
                  <a:lnTo>
                    <a:pt x="238760" y="164592"/>
                  </a:lnTo>
                  <a:lnTo>
                    <a:pt x="236220" y="172466"/>
                  </a:lnTo>
                  <a:lnTo>
                    <a:pt x="242189" y="174879"/>
                  </a:lnTo>
                  <a:lnTo>
                    <a:pt x="249174" y="178054"/>
                  </a:lnTo>
                  <a:lnTo>
                    <a:pt x="249936" y="178308"/>
                  </a:lnTo>
                  <a:lnTo>
                    <a:pt x="257429" y="178308"/>
                  </a:lnTo>
                  <a:lnTo>
                    <a:pt x="259080" y="170434"/>
                  </a:lnTo>
                  <a:close/>
                </a:path>
                <a:path w="260984" h="256539">
                  <a:moveTo>
                    <a:pt x="260604" y="78232"/>
                  </a:moveTo>
                  <a:lnTo>
                    <a:pt x="258064" y="70104"/>
                  </a:lnTo>
                  <a:lnTo>
                    <a:pt x="252603" y="70104"/>
                  </a:lnTo>
                  <a:lnTo>
                    <a:pt x="251968" y="70104"/>
                  </a:lnTo>
                  <a:lnTo>
                    <a:pt x="251206" y="70231"/>
                  </a:lnTo>
                  <a:lnTo>
                    <a:pt x="243332" y="73533"/>
                  </a:lnTo>
                  <a:lnTo>
                    <a:pt x="237744" y="75692"/>
                  </a:lnTo>
                  <a:lnTo>
                    <a:pt x="239268" y="83820"/>
                  </a:lnTo>
                  <a:lnTo>
                    <a:pt x="246761" y="83820"/>
                  </a:lnTo>
                  <a:lnTo>
                    <a:pt x="247523" y="83566"/>
                  </a:lnTo>
                  <a:lnTo>
                    <a:pt x="254762" y="80645"/>
                  </a:lnTo>
                  <a:lnTo>
                    <a:pt x="260604" y="78232"/>
                  </a:lnTo>
                  <a:close/>
                </a:path>
              </a:pathLst>
            </a:custGeom>
            <a:solidFill>
              <a:srgbClr val="94A6B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7" name="object 3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86027" y="3692652"/>
              <a:ext cx="432816" cy="431292"/>
            </a:xfrm>
            <a:prstGeom prst="rect">
              <a:avLst/>
            </a:prstGeom>
          </p:spPr>
        </p:pic>
      </p:grpSp>
      <p:grpSp>
        <p:nvGrpSpPr>
          <p:cNvPr id="38" name="object 38"/>
          <p:cNvGrpSpPr/>
          <p:nvPr/>
        </p:nvGrpSpPr>
        <p:grpSpPr>
          <a:xfrm>
            <a:off x="938783" y="5172455"/>
            <a:ext cx="7379334" cy="559435"/>
            <a:chOff x="938783" y="5172455"/>
            <a:chExt cx="7379334" cy="559435"/>
          </a:xfrm>
        </p:grpSpPr>
        <p:sp>
          <p:nvSpPr>
            <p:cNvPr id="39" name="object 39"/>
            <p:cNvSpPr/>
            <p:nvPr/>
          </p:nvSpPr>
          <p:spPr>
            <a:xfrm>
              <a:off x="7955279" y="5172455"/>
              <a:ext cx="363220" cy="363220"/>
            </a:xfrm>
            <a:custGeom>
              <a:avLst/>
              <a:gdLst/>
              <a:ahLst/>
              <a:cxnLst/>
              <a:rect l="l" t="t" r="r" b="b"/>
              <a:pathLst>
                <a:path w="363220" h="363220">
                  <a:moveTo>
                    <a:pt x="181228" y="0"/>
                  </a:moveTo>
                  <a:lnTo>
                    <a:pt x="133056" y="6474"/>
                  </a:lnTo>
                  <a:lnTo>
                    <a:pt x="89765" y="24746"/>
                  </a:lnTo>
                  <a:lnTo>
                    <a:pt x="53085" y="53086"/>
                  </a:lnTo>
                  <a:lnTo>
                    <a:pt x="24746" y="89765"/>
                  </a:lnTo>
                  <a:lnTo>
                    <a:pt x="6474" y="133056"/>
                  </a:lnTo>
                  <a:lnTo>
                    <a:pt x="0" y="181229"/>
                  </a:lnTo>
                  <a:lnTo>
                    <a:pt x="6474" y="229508"/>
                  </a:lnTo>
                  <a:lnTo>
                    <a:pt x="24746" y="272871"/>
                  </a:lnTo>
                  <a:lnTo>
                    <a:pt x="53086" y="309594"/>
                  </a:lnTo>
                  <a:lnTo>
                    <a:pt x="89765" y="337956"/>
                  </a:lnTo>
                  <a:lnTo>
                    <a:pt x="133056" y="356236"/>
                  </a:lnTo>
                  <a:lnTo>
                    <a:pt x="181228" y="362712"/>
                  </a:lnTo>
                  <a:lnTo>
                    <a:pt x="229508" y="356236"/>
                  </a:lnTo>
                  <a:lnTo>
                    <a:pt x="272871" y="337956"/>
                  </a:lnTo>
                  <a:lnTo>
                    <a:pt x="309594" y="309594"/>
                  </a:lnTo>
                  <a:lnTo>
                    <a:pt x="337956" y="272871"/>
                  </a:lnTo>
                  <a:lnTo>
                    <a:pt x="356236" y="229508"/>
                  </a:lnTo>
                  <a:lnTo>
                    <a:pt x="362712" y="181229"/>
                  </a:lnTo>
                  <a:lnTo>
                    <a:pt x="356236" y="133056"/>
                  </a:lnTo>
                  <a:lnTo>
                    <a:pt x="337956" y="89765"/>
                  </a:lnTo>
                  <a:lnTo>
                    <a:pt x="309594" y="53086"/>
                  </a:lnTo>
                  <a:lnTo>
                    <a:pt x="272871" y="24746"/>
                  </a:lnTo>
                  <a:lnTo>
                    <a:pt x="229508" y="6474"/>
                  </a:lnTo>
                  <a:lnTo>
                    <a:pt x="181228" y="0"/>
                  </a:lnTo>
                  <a:close/>
                </a:path>
              </a:pathLst>
            </a:custGeom>
            <a:solidFill>
              <a:srgbClr val="C3CD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7982712" y="5199887"/>
              <a:ext cx="309880" cy="309880"/>
            </a:xfrm>
            <a:custGeom>
              <a:avLst/>
              <a:gdLst/>
              <a:ahLst/>
              <a:cxnLst/>
              <a:rect l="l" t="t" r="r" b="b"/>
              <a:pathLst>
                <a:path w="309879" h="309879">
                  <a:moveTo>
                    <a:pt x="154559" y="0"/>
                  </a:moveTo>
                  <a:lnTo>
                    <a:pt x="105761" y="7893"/>
                  </a:lnTo>
                  <a:lnTo>
                    <a:pt x="63340" y="29862"/>
                  </a:lnTo>
                  <a:lnTo>
                    <a:pt x="29862" y="63340"/>
                  </a:lnTo>
                  <a:lnTo>
                    <a:pt x="7893" y="105761"/>
                  </a:lnTo>
                  <a:lnTo>
                    <a:pt x="0" y="154559"/>
                  </a:lnTo>
                  <a:lnTo>
                    <a:pt x="7893" y="203480"/>
                  </a:lnTo>
                  <a:lnTo>
                    <a:pt x="29862" y="245976"/>
                  </a:lnTo>
                  <a:lnTo>
                    <a:pt x="63340" y="279493"/>
                  </a:lnTo>
                  <a:lnTo>
                    <a:pt x="105761" y="301476"/>
                  </a:lnTo>
                  <a:lnTo>
                    <a:pt x="154559" y="309372"/>
                  </a:lnTo>
                  <a:lnTo>
                    <a:pt x="203480" y="301476"/>
                  </a:lnTo>
                  <a:lnTo>
                    <a:pt x="245976" y="279493"/>
                  </a:lnTo>
                  <a:lnTo>
                    <a:pt x="279493" y="245976"/>
                  </a:lnTo>
                  <a:lnTo>
                    <a:pt x="301476" y="203480"/>
                  </a:lnTo>
                  <a:lnTo>
                    <a:pt x="309372" y="154559"/>
                  </a:lnTo>
                  <a:lnTo>
                    <a:pt x="301476" y="105761"/>
                  </a:lnTo>
                  <a:lnTo>
                    <a:pt x="279493" y="63340"/>
                  </a:lnTo>
                  <a:lnTo>
                    <a:pt x="245976" y="29862"/>
                  </a:lnTo>
                  <a:lnTo>
                    <a:pt x="203480" y="7893"/>
                  </a:lnTo>
                  <a:lnTo>
                    <a:pt x="154559" y="0"/>
                  </a:lnTo>
                  <a:close/>
                </a:path>
              </a:pathLst>
            </a:custGeom>
            <a:solidFill>
              <a:srgbClr val="EFF3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8130540" y="5221223"/>
              <a:ext cx="142240" cy="139065"/>
            </a:xfrm>
            <a:custGeom>
              <a:avLst/>
              <a:gdLst/>
              <a:ahLst/>
              <a:cxnLst/>
              <a:rect l="l" t="t" r="r" b="b"/>
              <a:pathLst>
                <a:path w="142240" h="139064">
                  <a:moveTo>
                    <a:pt x="141732" y="128016"/>
                  </a:moveTo>
                  <a:lnTo>
                    <a:pt x="12192" y="128016"/>
                  </a:lnTo>
                  <a:lnTo>
                    <a:pt x="12192" y="1778"/>
                  </a:lnTo>
                  <a:lnTo>
                    <a:pt x="9525" y="0"/>
                  </a:lnTo>
                  <a:lnTo>
                    <a:pt x="6858" y="0"/>
                  </a:lnTo>
                  <a:lnTo>
                    <a:pt x="4191" y="0"/>
                  </a:lnTo>
                  <a:lnTo>
                    <a:pt x="1524" y="1778"/>
                  </a:lnTo>
                  <a:lnTo>
                    <a:pt x="1524" y="128016"/>
                  </a:lnTo>
                  <a:lnTo>
                    <a:pt x="0" y="128016"/>
                  </a:lnTo>
                  <a:lnTo>
                    <a:pt x="0" y="138684"/>
                  </a:lnTo>
                  <a:lnTo>
                    <a:pt x="3810" y="138684"/>
                  </a:lnTo>
                  <a:lnTo>
                    <a:pt x="9652" y="138684"/>
                  </a:lnTo>
                  <a:lnTo>
                    <a:pt x="141732" y="138684"/>
                  </a:lnTo>
                  <a:lnTo>
                    <a:pt x="141732" y="128016"/>
                  </a:lnTo>
                  <a:close/>
                </a:path>
              </a:pathLst>
            </a:custGeom>
            <a:solidFill>
              <a:srgbClr val="6479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8020812" y="5237987"/>
              <a:ext cx="270510" cy="269875"/>
            </a:xfrm>
            <a:custGeom>
              <a:avLst/>
              <a:gdLst/>
              <a:ahLst/>
              <a:cxnLst/>
              <a:rect l="l" t="t" r="r" b="b"/>
              <a:pathLst>
                <a:path w="270509" h="269875">
                  <a:moveTo>
                    <a:pt x="0" y="217043"/>
                  </a:moveTo>
                  <a:lnTo>
                    <a:pt x="25050" y="240065"/>
                  </a:lnTo>
                  <a:lnTo>
                    <a:pt x="53530" y="256540"/>
                  </a:lnTo>
                  <a:lnTo>
                    <a:pt x="84296" y="266442"/>
                  </a:lnTo>
                  <a:lnTo>
                    <a:pt x="116205" y="269748"/>
                  </a:lnTo>
                  <a:lnTo>
                    <a:pt x="145589" y="266955"/>
                  </a:lnTo>
                  <a:lnTo>
                    <a:pt x="174117" y="258556"/>
                  </a:lnTo>
                  <a:lnTo>
                    <a:pt x="180633" y="255143"/>
                  </a:lnTo>
                  <a:lnTo>
                    <a:pt x="101346" y="255143"/>
                  </a:lnTo>
                  <a:lnTo>
                    <a:pt x="74384" y="252779"/>
                  </a:lnTo>
                  <a:lnTo>
                    <a:pt x="48053" y="245665"/>
                  </a:lnTo>
                  <a:lnTo>
                    <a:pt x="23032" y="233765"/>
                  </a:lnTo>
                  <a:lnTo>
                    <a:pt x="0" y="217043"/>
                  </a:lnTo>
                  <a:close/>
                </a:path>
                <a:path w="270509" h="269875">
                  <a:moveTo>
                    <a:pt x="217424" y="0"/>
                  </a:moveTo>
                  <a:lnTo>
                    <a:pt x="242726" y="39756"/>
                  </a:lnTo>
                  <a:lnTo>
                    <a:pt x="254550" y="83779"/>
                  </a:lnTo>
                  <a:lnTo>
                    <a:pt x="253012" y="128930"/>
                  </a:lnTo>
                  <a:lnTo>
                    <a:pt x="238227" y="172069"/>
                  </a:lnTo>
                  <a:lnTo>
                    <a:pt x="210312" y="210058"/>
                  </a:lnTo>
                  <a:lnTo>
                    <a:pt x="159400" y="243792"/>
                  </a:lnTo>
                  <a:lnTo>
                    <a:pt x="101346" y="255143"/>
                  </a:lnTo>
                  <a:lnTo>
                    <a:pt x="180633" y="255143"/>
                  </a:lnTo>
                  <a:lnTo>
                    <a:pt x="225171" y="224790"/>
                  </a:lnTo>
                  <a:lnTo>
                    <a:pt x="251099" y="190341"/>
                  </a:lnTo>
                  <a:lnTo>
                    <a:pt x="266060" y="151553"/>
                  </a:lnTo>
                  <a:lnTo>
                    <a:pt x="270113" y="110775"/>
                  </a:lnTo>
                  <a:lnTo>
                    <a:pt x="263318" y="70358"/>
                  </a:lnTo>
                  <a:lnTo>
                    <a:pt x="245735" y="32649"/>
                  </a:lnTo>
                  <a:lnTo>
                    <a:pt x="217424" y="0"/>
                  </a:lnTo>
                  <a:close/>
                </a:path>
              </a:pathLst>
            </a:custGeom>
            <a:solidFill>
              <a:srgbClr val="EBEE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8002524" y="5230367"/>
              <a:ext cx="260985" cy="257810"/>
            </a:xfrm>
            <a:custGeom>
              <a:avLst/>
              <a:gdLst/>
              <a:ahLst/>
              <a:cxnLst/>
              <a:rect l="l" t="t" r="r" b="b"/>
              <a:pathLst>
                <a:path w="260984" h="257810">
                  <a:moveTo>
                    <a:pt x="22860" y="118872"/>
                  </a:moveTo>
                  <a:lnTo>
                    <a:pt x="7493" y="118872"/>
                  </a:lnTo>
                  <a:lnTo>
                    <a:pt x="0" y="118872"/>
                  </a:lnTo>
                  <a:lnTo>
                    <a:pt x="0" y="129540"/>
                  </a:lnTo>
                  <a:lnTo>
                    <a:pt x="22860" y="129540"/>
                  </a:lnTo>
                  <a:lnTo>
                    <a:pt x="22860" y="118872"/>
                  </a:lnTo>
                  <a:close/>
                </a:path>
                <a:path w="260984" h="257810">
                  <a:moveTo>
                    <a:pt x="32004" y="171196"/>
                  </a:moveTo>
                  <a:lnTo>
                    <a:pt x="29591" y="163068"/>
                  </a:lnTo>
                  <a:lnTo>
                    <a:pt x="24257" y="163068"/>
                  </a:lnTo>
                  <a:lnTo>
                    <a:pt x="23495" y="163068"/>
                  </a:lnTo>
                  <a:lnTo>
                    <a:pt x="22733" y="163195"/>
                  </a:lnTo>
                  <a:lnTo>
                    <a:pt x="21971" y="163576"/>
                  </a:lnTo>
                  <a:lnTo>
                    <a:pt x="14732" y="166497"/>
                  </a:lnTo>
                  <a:lnTo>
                    <a:pt x="9144" y="168656"/>
                  </a:lnTo>
                  <a:lnTo>
                    <a:pt x="10668" y="176784"/>
                  </a:lnTo>
                  <a:lnTo>
                    <a:pt x="17399" y="176784"/>
                  </a:lnTo>
                  <a:lnTo>
                    <a:pt x="18161" y="176530"/>
                  </a:lnTo>
                  <a:lnTo>
                    <a:pt x="18669" y="176276"/>
                  </a:lnTo>
                  <a:lnTo>
                    <a:pt x="26035" y="173355"/>
                  </a:lnTo>
                  <a:lnTo>
                    <a:pt x="32004" y="171196"/>
                  </a:lnTo>
                  <a:close/>
                </a:path>
                <a:path w="260984" h="257810">
                  <a:moveTo>
                    <a:pt x="32004" y="74295"/>
                  </a:moveTo>
                  <a:lnTo>
                    <a:pt x="18288" y="68707"/>
                  </a:lnTo>
                  <a:lnTo>
                    <a:pt x="17526" y="68580"/>
                  </a:lnTo>
                  <a:lnTo>
                    <a:pt x="16764" y="68580"/>
                  </a:lnTo>
                  <a:lnTo>
                    <a:pt x="11684" y="68580"/>
                  </a:lnTo>
                  <a:lnTo>
                    <a:pt x="9144" y="76581"/>
                  </a:lnTo>
                  <a:lnTo>
                    <a:pt x="22225" y="81788"/>
                  </a:lnTo>
                  <a:lnTo>
                    <a:pt x="22987" y="82296"/>
                  </a:lnTo>
                  <a:lnTo>
                    <a:pt x="30480" y="82296"/>
                  </a:lnTo>
                  <a:lnTo>
                    <a:pt x="32004" y="74295"/>
                  </a:lnTo>
                  <a:close/>
                </a:path>
                <a:path w="260984" h="257810">
                  <a:moveTo>
                    <a:pt x="57912" y="208153"/>
                  </a:moveTo>
                  <a:lnTo>
                    <a:pt x="54229" y="202692"/>
                  </a:lnTo>
                  <a:lnTo>
                    <a:pt x="50038" y="202692"/>
                  </a:lnTo>
                  <a:lnTo>
                    <a:pt x="48641" y="202692"/>
                  </a:lnTo>
                  <a:lnTo>
                    <a:pt x="47371" y="203200"/>
                  </a:lnTo>
                  <a:lnTo>
                    <a:pt x="46101" y="204343"/>
                  </a:lnTo>
                  <a:lnTo>
                    <a:pt x="40513" y="209931"/>
                  </a:lnTo>
                  <a:lnTo>
                    <a:pt x="36576" y="213360"/>
                  </a:lnTo>
                  <a:lnTo>
                    <a:pt x="39116" y="219456"/>
                  </a:lnTo>
                  <a:lnTo>
                    <a:pt x="44323" y="219456"/>
                  </a:lnTo>
                  <a:lnTo>
                    <a:pt x="45847" y="219202"/>
                  </a:lnTo>
                  <a:lnTo>
                    <a:pt x="47244" y="218694"/>
                  </a:lnTo>
                  <a:lnTo>
                    <a:pt x="53848" y="212090"/>
                  </a:lnTo>
                  <a:lnTo>
                    <a:pt x="57912" y="208153"/>
                  </a:lnTo>
                  <a:close/>
                </a:path>
                <a:path w="260984" h="257810">
                  <a:moveTo>
                    <a:pt x="57912" y="39497"/>
                  </a:moveTo>
                  <a:lnTo>
                    <a:pt x="54102" y="36195"/>
                  </a:lnTo>
                  <a:lnTo>
                    <a:pt x="48387" y="30607"/>
                  </a:lnTo>
                  <a:lnTo>
                    <a:pt x="47117" y="29464"/>
                  </a:lnTo>
                  <a:lnTo>
                    <a:pt x="45847" y="28956"/>
                  </a:lnTo>
                  <a:lnTo>
                    <a:pt x="44577" y="28956"/>
                  </a:lnTo>
                  <a:lnTo>
                    <a:pt x="40259" y="28956"/>
                  </a:lnTo>
                  <a:lnTo>
                    <a:pt x="36576" y="34417"/>
                  </a:lnTo>
                  <a:lnTo>
                    <a:pt x="40640" y="38354"/>
                  </a:lnTo>
                  <a:lnTo>
                    <a:pt x="46228" y="44196"/>
                  </a:lnTo>
                  <a:lnTo>
                    <a:pt x="47371" y="45212"/>
                  </a:lnTo>
                  <a:lnTo>
                    <a:pt x="48641" y="45720"/>
                  </a:lnTo>
                  <a:lnTo>
                    <a:pt x="55499" y="45720"/>
                  </a:lnTo>
                  <a:lnTo>
                    <a:pt x="57912" y="39497"/>
                  </a:lnTo>
                  <a:close/>
                </a:path>
                <a:path w="260984" h="257810">
                  <a:moveTo>
                    <a:pt x="94488" y="231902"/>
                  </a:moveTo>
                  <a:lnTo>
                    <a:pt x="90932" y="228600"/>
                  </a:lnTo>
                  <a:lnTo>
                    <a:pt x="87376" y="228600"/>
                  </a:lnTo>
                  <a:lnTo>
                    <a:pt x="85471" y="228600"/>
                  </a:lnTo>
                  <a:lnTo>
                    <a:pt x="83566" y="229616"/>
                  </a:lnTo>
                  <a:lnTo>
                    <a:pt x="82550" y="232029"/>
                  </a:lnTo>
                  <a:lnTo>
                    <a:pt x="79248" y="239141"/>
                  </a:lnTo>
                  <a:lnTo>
                    <a:pt x="77724" y="242824"/>
                  </a:lnTo>
                  <a:lnTo>
                    <a:pt x="80518" y="246888"/>
                  </a:lnTo>
                  <a:lnTo>
                    <a:pt x="86614" y="246888"/>
                  </a:lnTo>
                  <a:lnTo>
                    <a:pt x="88646" y="245364"/>
                  </a:lnTo>
                  <a:lnTo>
                    <a:pt x="89662" y="243332"/>
                  </a:lnTo>
                  <a:lnTo>
                    <a:pt x="92710" y="236347"/>
                  </a:lnTo>
                  <a:lnTo>
                    <a:pt x="94488" y="231902"/>
                  </a:lnTo>
                  <a:close/>
                </a:path>
                <a:path w="260984" h="257810">
                  <a:moveTo>
                    <a:pt x="96012" y="14478"/>
                  </a:moveTo>
                  <a:lnTo>
                    <a:pt x="94996" y="10922"/>
                  </a:lnTo>
                  <a:lnTo>
                    <a:pt x="92202" y="3556"/>
                  </a:lnTo>
                  <a:lnTo>
                    <a:pt x="91186" y="1016"/>
                  </a:lnTo>
                  <a:lnTo>
                    <a:pt x="89281" y="0"/>
                  </a:lnTo>
                  <a:lnTo>
                    <a:pt x="87503" y="0"/>
                  </a:lnTo>
                  <a:lnTo>
                    <a:pt x="84074" y="0"/>
                  </a:lnTo>
                  <a:lnTo>
                    <a:pt x="80772" y="3175"/>
                  </a:lnTo>
                  <a:lnTo>
                    <a:pt x="82296" y="7620"/>
                  </a:lnTo>
                  <a:lnTo>
                    <a:pt x="85217" y="14986"/>
                  </a:lnTo>
                  <a:lnTo>
                    <a:pt x="86106" y="17018"/>
                  </a:lnTo>
                  <a:lnTo>
                    <a:pt x="88011" y="18288"/>
                  </a:lnTo>
                  <a:lnTo>
                    <a:pt x="90043" y="18288"/>
                  </a:lnTo>
                  <a:lnTo>
                    <a:pt x="93599" y="18034"/>
                  </a:lnTo>
                  <a:lnTo>
                    <a:pt x="96012" y="14478"/>
                  </a:lnTo>
                  <a:close/>
                </a:path>
                <a:path w="260984" h="257810">
                  <a:moveTo>
                    <a:pt x="140208" y="239649"/>
                  </a:moveTo>
                  <a:lnTo>
                    <a:pt x="137541" y="237744"/>
                  </a:lnTo>
                  <a:lnTo>
                    <a:pt x="134874" y="237744"/>
                  </a:lnTo>
                  <a:lnTo>
                    <a:pt x="132207" y="237744"/>
                  </a:lnTo>
                  <a:lnTo>
                    <a:pt x="129540" y="239649"/>
                  </a:lnTo>
                  <a:lnTo>
                    <a:pt x="129540" y="254889"/>
                  </a:lnTo>
                  <a:lnTo>
                    <a:pt x="131826" y="257556"/>
                  </a:lnTo>
                  <a:lnTo>
                    <a:pt x="137668" y="257556"/>
                  </a:lnTo>
                  <a:lnTo>
                    <a:pt x="140208" y="254889"/>
                  </a:lnTo>
                  <a:lnTo>
                    <a:pt x="140208" y="239649"/>
                  </a:lnTo>
                  <a:close/>
                </a:path>
                <a:path w="260984" h="257810">
                  <a:moveTo>
                    <a:pt x="188976" y="243078"/>
                  </a:moveTo>
                  <a:lnTo>
                    <a:pt x="187452" y="239395"/>
                  </a:lnTo>
                  <a:lnTo>
                    <a:pt x="184277" y="232029"/>
                  </a:lnTo>
                  <a:lnTo>
                    <a:pt x="183388" y="229616"/>
                  </a:lnTo>
                  <a:lnTo>
                    <a:pt x="181483" y="228600"/>
                  </a:lnTo>
                  <a:lnTo>
                    <a:pt x="179578" y="228600"/>
                  </a:lnTo>
                  <a:lnTo>
                    <a:pt x="176022" y="228600"/>
                  </a:lnTo>
                  <a:lnTo>
                    <a:pt x="172212" y="231902"/>
                  </a:lnTo>
                  <a:lnTo>
                    <a:pt x="174117" y="236347"/>
                  </a:lnTo>
                  <a:lnTo>
                    <a:pt x="177165" y="243586"/>
                  </a:lnTo>
                  <a:lnTo>
                    <a:pt x="177927" y="245618"/>
                  </a:lnTo>
                  <a:lnTo>
                    <a:pt x="179959" y="246888"/>
                  </a:lnTo>
                  <a:lnTo>
                    <a:pt x="186182" y="246888"/>
                  </a:lnTo>
                  <a:lnTo>
                    <a:pt x="188976" y="243078"/>
                  </a:lnTo>
                  <a:close/>
                </a:path>
                <a:path w="260984" h="257810">
                  <a:moveTo>
                    <a:pt x="192024" y="4826"/>
                  </a:moveTo>
                  <a:lnTo>
                    <a:pt x="188341" y="1536"/>
                  </a:lnTo>
                  <a:lnTo>
                    <a:pt x="184912" y="1536"/>
                  </a:lnTo>
                  <a:lnTo>
                    <a:pt x="183007" y="1536"/>
                  </a:lnTo>
                  <a:lnTo>
                    <a:pt x="181102" y="2540"/>
                  </a:lnTo>
                  <a:lnTo>
                    <a:pt x="176784" y="12192"/>
                  </a:lnTo>
                  <a:lnTo>
                    <a:pt x="175260" y="15748"/>
                  </a:lnTo>
                  <a:lnTo>
                    <a:pt x="178054" y="19812"/>
                  </a:lnTo>
                  <a:lnTo>
                    <a:pt x="184150" y="19812"/>
                  </a:lnTo>
                  <a:lnTo>
                    <a:pt x="186182" y="18542"/>
                  </a:lnTo>
                  <a:lnTo>
                    <a:pt x="187198" y="16510"/>
                  </a:lnTo>
                  <a:lnTo>
                    <a:pt x="192024" y="4826"/>
                  </a:lnTo>
                  <a:close/>
                </a:path>
                <a:path w="260984" h="257810">
                  <a:moveTo>
                    <a:pt x="231648" y="213360"/>
                  </a:moveTo>
                  <a:lnTo>
                    <a:pt x="223012" y="204089"/>
                  </a:lnTo>
                  <a:lnTo>
                    <a:pt x="222123" y="203073"/>
                  </a:lnTo>
                  <a:lnTo>
                    <a:pt x="221234" y="202692"/>
                  </a:lnTo>
                  <a:lnTo>
                    <a:pt x="220218" y="202692"/>
                  </a:lnTo>
                  <a:lnTo>
                    <a:pt x="216281" y="202692"/>
                  </a:lnTo>
                  <a:lnTo>
                    <a:pt x="211836" y="209042"/>
                  </a:lnTo>
                  <a:lnTo>
                    <a:pt x="215519" y="212090"/>
                  </a:lnTo>
                  <a:lnTo>
                    <a:pt x="220853" y="217678"/>
                  </a:lnTo>
                  <a:lnTo>
                    <a:pt x="221742" y="218694"/>
                  </a:lnTo>
                  <a:lnTo>
                    <a:pt x="223266" y="219202"/>
                  </a:lnTo>
                  <a:lnTo>
                    <a:pt x="224663" y="219456"/>
                  </a:lnTo>
                  <a:lnTo>
                    <a:pt x="229489" y="219456"/>
                  </a:lnTo>
                  <a:lnTo>
                    <a:pt x="231648" y="213360"/>
                  </a:lnTo>
                  <a:close/>
                </a:path>
                <a:path w="260984" h="257810">
                  <a:moveTo>
                    <a:pt x="233172" y="33655"/>
                  </a:moveTo>
                  <a:lnTo>
                    <a:pt x="229362" y="27432"/>
                  </a:lnTo>
                  <a:lnTo>
                    <a:pt x="224917" y="27432"/>
                  </a:lnTo>
                  <a:lnTo>
                    <a:pt x="223647" y="27432"/>
                  </a:lnTo>
                  <a:lnTo>
                    <a:pt x="222250" y="27940"/>
                  </a:lnTo>
                  <a:lnTo>
                    <a:pt x="220980" y="29337"/>
                  </a:lnTo>
                  <a:lnTo>
                    <a:pt x="211836" y="39116"/>
                  </a:lnTo>
                  <a:lnTo>
                    <a:pt x="214376" y="45720"/>
                  </a:lnTo>
                  <a:lnTo>
                    <a:pt x="220726" y="45720"/>
                  </a:lnTo>
                  <a:lnTo>
                    <a:pt x="222250" y="44831"/>
                  </a:lnTo>
                  <a:lnTo>
                    <a:pt x="223266" y="44069"/>
                  </a:lnTo>
                  <a:lnTo>
                    <a:pt x="228854" y="37846"/>
                  </a:lnTo>
                  <a:lnTo>
                    <a:pt x="233172" y="33655"/>
                  </a:lnTo>
                  <a:close/>
                </a:path>
                <a:path w="260984" h="257810">
                  <a:moveTo>
                    <a:pt x="259080" y="171069"/>
                  </a:moveTo>
                  <a:lnTo>
                    <a:pt x="253365" y="168656"/>
                  </a:lnTo>
                  <a:lnTo>
                    <a:pt x="246380" y="165100"/>
                  </a:lnTo>
                  <a:lnTo>
                    <a:pt x="244856" y="164592"/>
                  </a:lnTo>
                  <a:lnTo>
                    <a:pt x="244094" y="164592"/>
                  </a:lnTo>
                  <a:lnTo>
                    <a:pt x="238760" y="164592"/>
                  </a:lnTo>
                  <a:lnTo>
                    <a:pt x="236220" y="173355"/>
                  </a:lnTo>
                  <a:lnTo>
                    <a:pt x="242189" y="176022"/>
                  </a:lnTo>
                  <a:lnTo>
                    <a:pt x="249174" y="179578"/>
                  </a:lnTo>
                  <a:lnTo>
                    <a:pt x="249936" y="179832"/>
                  </a:lnTo>
                  <a:lnTo>
                    <a:pt x="257429" y="179832"/>
                  </a:lnTo>
                  <a:lnTo>
                    <a:pt x="259080" y="171069"/>
                  </a:lnTo>
                  <a:close/>
                </a:path>
                <a:path w="260984" h="257810">
                  <a:moveTo>
                    <a:pt x="260604" y="79121"/>
                  </a:moveTo>
                  <a:lnTo>
                    <a:pt x="258064" y="70104"/>
                  </a:lnTo>
                  <a:lnTo>
                    <a:pt x="252603" y="70104"/>
                  </a:lnTo>
                  <a:lnTo>
                    <a:pt x="251968" y="70104"/>
                  </a:lnTo>
                  <a:lnTo>
                    <a:pt x="251206" y="70231"/>
                  </a:lnTo>
                  <a:lnTo>
                    <a:pt x="250571" y="70612"/>
                  </a:lnTo>
                  <a:lnTo>
                    <a:pt x="243332" y="73787"/>
                  </a:lnTo>
                  <a:lnTo>
                    <a:pt x="237744" y="76327"/>
                  </a:lnTo>
                  <a:lnTo>
                    <a:pt x="239268" y="85344"/>
                  </a:lnTo>
                  <a:lnTo>
                    <a:pt x="246761" y="85344"/>
                  </a:lnTo>
                  <a:lnTo>
                    <a:pt x="247523" y="85090"/>
                  </a:lnTo>
                  <a:lnTo>
                    <a:pt x="260604" y="79121"/>
                  </a:lnTo>
                  <a:close/>
                </a:path>
              </a:pathLst>
            </a:custGeom>
            <a:solidFill>
              <a:srgbClr val="94A6B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4" name="object 4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38783" y="5251703"/>
              <a:ext cx="480059" cy="480059"/>
            </a:xfrm>
            <a:prstGeom prst="rect">
              <a:avLst/>
            </a:prstGeom>
          </p:spPr>
        </p:pic>
      </p:grpSp>
      <p:sp>
        <p:nvSpPr>
          <p:cNvPr id="45" name="object 4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69047" rIns="0" bIns="0" rtlCol="0">
            <a:spAutoFit/>
          </a:bodyPr>
          <a:lstStyle/>
          <a:p>
            <a:pPr marL="2417445">
              <a:lnSpc>
                <a:spcPct val="100000"/>
              </a:lnSpc>
              <a:spcBef>
                <a:spcPts val="100"/>
              </a:spcBef>
            </a:pPr>
            <a:fld id="{81D60167-4931-47E6-BA6A-407CBD079E47}" type="slidenum">
              <a:rPr spc="-25" dirty="0"/>
              <a:t>137</a:t>
            </a:fld>
            <a:endParaRPr spc="-25" dirty="0"/>
          </a:p>
        </p:txBody>
      </p:sp>
      <p:sp>
        <p:nvSpPr>
          <p:cNvPr id="46" name="object 4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/>
              <a:t>©</a:t>
            </a:r>
            <a:r>
              <a:rPr spc="-15" dirty="0"/>
              <a:t> </a:t>
            </a:r>
            <a:r>
              <a:rPr dirty="0"/>
              <a:t>The</a:t>
            </a:r>
            <a:r>
              <a:rPr spc="-30" dirty="0"/>
              <a:t> </a:t>
            </a:r>
            <a:r>
              <a:rPr dirty="0"/>
              <a:t>KPI</a:t>
            </a:r>
            <a:r>
              <a:rPr spc="-5" dirty="0"/>
              <a:t> </a:t>
            </a:r>
            <a:r>
              <a:rPr dirty="0"/>
              <a:t>Institute</a:t>
            </a:r>
            <a:r>
              <a:rPr spc="-20" dirty="0"/>
              <a:t> 2023</a:t>
            </a:r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70395" y="2316607"/>
            <a:ext cx="4924425" cy="3702050"/>
            <a:chOff x="370395" y="2316607"/>
            <a:chExt cx="4924425" cy="3702050"/>
          </a:xfrm>
        </p:grpSpPr>
        <p:sp>
          <p:nvSpPr>
            <p:cNvPr id="3" name="object 3"/>
            <p:cNvSpPr/>
            <p:nvPr/>
          </p:nvSpPr>
          <p:spPr>
            <a:xfrm>
              <a:off x="2710687" y="3874389"/>
              <a:ext cx="411480" cy="22860"/>
            </a:xfrm>
            <a:custGeom>
              <a:avLst/>
              <a:gdLst/>
              <a:ahLst/>
              <a:cxnLst/>
              <a:rect l="l" t="t" r="r" b="b"/>
              <a:pathLst>
                <a:path w="411480" h="22860">
                  <a:moveTo>
                    <a:pt x="0" y="22352"/>
                  </a:moveTo>
                  <a:lnTo>
                    <a:pt x="411480" y="0"/>
                  </a:lnTo>
                </a:path>
              </a:pathLst>
            </a:custGeom>
            <a:ln w="85725">
              <a:solidFill>
                <a:srgbClr val="DBDDC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2203703" y="5233416"/>
              <a:ext cx="1172210" cy="204470"/>
            </a:xfrm>
            <a:custGeom>
              <a:avLst/>
              <a:gdLst/>
              <a:ahLst/>
              <a:cxnLst/>
              <a:rect l="l" t="t" r="r" b="b"/>
              <a:pathLst>
                <a:path w="1172210" h="204470">
                  <a:moveTo>
                    <a:pt x="0" y="5207"/>
                  </a:moveTo>
                  <a:lnTo>
                    <a:pt x="1015238" y="0"/>
                  </a:lnTo>
                  <a:lnTo>
                    <a:pt x="1171956" y="204216"/>
                  </a:lnTo>
                </a:path>
              </a:pathLst>
            </a:custGeom>
            <a:ln w="26750">
              <a:solidFill>
                <a:srgbClr val="767676"/>
              </a:solidFill>
              <a:prstDash val="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649979" y="5321808"/>
              <a:ext cx="1644650" cy="696595"/>
            </a:xfrm>
            <a:custGeom>
              <a:avLst/>
              <a:gdLst/>
              <a:ahLst/>
              <a:cxnLst/>
              <a:rect l="l" t="t" r="r" b="b"/>
              <a:pathLst>
                <a:path w="1644650" h="696595">
                  <a:moveTo>
                    <a:pt x="1332357" y="0"/>
                  </a:moveTo>
                  <a:lnTo>
                    <a:pt x="312039" y="0"/>
                  </a:lnTo>
                  <a:lnTo>
                    <a:pt x="265984" y="3779"/>
                  </a:lnTo>
                  <a:lnTo>
                    <a:pt x="222009" y="14757"/>
                  </a:lnTo>
                  <a:lnTo>
                    <a:pt x="180599" y="32392"/>
                  </a:lnTo>
                  <a:lnTo>
                    <a:pt x="142240" y="56143"/>
                  </a:lnTo>
                  <a:lnTo>
                    <a:pt x="107419" y="85469"/>
                  </a:lnTo>
                  <a:lnTo>
                    <a:pt x="76622" y="119828"/>
                  </a:lnTo>
                  <a:lnTo>
                    <a:pt x="50334" y="158680"/>
                  </a:lnTo>
                  <a:lnTo>
                    <a:pt x="29042" y="201482"/>
                  </a:lnTo>
                  <a:lnTo>
                    <a:pt x="13231" y="247694"/>
                  </a:lnTo>
                  <a:lnTo>
                    <a:pt x="3388" y="296775"/>
                  </a:lnTo>
                  <a:lnTo>
                    <a:pt x="0" y="348183"/>
                  </a:lnTo>
                  <a:lnTo>
                    <a:pt x="3388" y="399587"/>
                  </a:lnTo>
                  <a:lnTo>
                    <a:pt x="13231" y="448671"/>
                  </a:lnTo>
                  <a:lnTo>
                    <a:pt x="29042" y="494891"/>
                  </a:lnTo>
                  <a:lnTo>
                    <a:pt x="50334" y="537705"/>
                  </a:lnTo>
                  <a:lnTo>
                    <a:pt x="76622" y="576570"/>
                  </a:lnTo>
                  <a:lnTo>
                    <a:pt x="107419" y="610945"/>
                  </a:lnTo>
                  <a:lnTo>
                    <a:pt x="142240" y="640287"/>
                  </a:lnTo>
                  <a:lnTo>
                    <a:pt x="180599" y="664052"/>
                  </a:lnTo>
                  <a:lnTo>
                    <a:pt x="222009" y="681699"/>
                  </a:lnTo>
                  <a:lnTo>
                    <a:pt x="265984" y="692685"/>
                  </a:lnTo>
                  <a:lnTo>
                    <a:pt x="312039" y="696467"/>
                  </a:lnTo>
                  <a:lnTo>
                    <a:pt x="1332357" y="696467"/>
                  </a:lnTo>
                  <a:lnTo>
                    <a:pt x="1378411" y="692683"/>
                  </a:lnTo>
                  <a:lnTo>
                    <a:pt x="1422386" y="681691"/>
                  </a:lnTo>
                  <a:lnTo>
                    <a:pt x="1463796" y="664035"/>
                  </a:lnTo>
                  <a:lnTo>
                    <a:pt x="1502155" y="640261"/>
                  </a:lnTo>
                  <a:lnTo>
                    <a:pt x="1536976" y="610911"/>
                  </a:lnTo>
                  <a:lnTo>
                    <a:pt x="1567773" y="576529"/>
                  </a:lnTo>
                  <a:lnTo>
                    <a:pt x="1594061" y="537660"/>
                  </a:lnTo>
                  <a:lnTo>
                    <a:pt x="1615353" y="494847"/>
                  </a:lnTo>
                  <a:lnTo>
                    <a:pt x="1631164" y="448633"/>
                  </a:lnTo>
                  <a:lnTo>
                    <a:pt x="1641007" y="399564"/>
                  </a:lnTo>
                  <a:lnTo>
                    <a:pt x="1644396" y="348183"/>
                  </a:lnTo>
                  <a:lnTo>
                    <a:pt x="1641007" y="296804"/>
                  </a:lnTo>
                  <a:lnTo>
                    <a:pt x="1631164" y="247741"/>
                  </a:lnTo>
                  <a:lnTo>
                    <a:pt x="1615353" y="201537"/>
                  </a:lnTo>
                  <a:lnTo>
                    <a:pt x="1594061" y="158736"/>
                  </a:lnTo>
                  <a:lnTo>
                    <a:pt x="1567773" y="119880"/>
                  </a:lnTo>
                  <a:lnTo>
                    <a:pt x="1536976" y="85512"/>
                  </a:lnTo>
                  <a:lnTo>
                    <a:pt x="1502155" y="56176"/>
                  </a:lnTo>
                  <a:lnTo>
                    <a:pt x="1463796" y="32413"/>
                  </a:lnTo>
                  <a:lnTo>
                    <a:pt x="1422386" y="14767"/>
                  </a:lnTo>
                  <a:lnTo>
                    <a:pt x="1378411" y="3782"/>
                  </a:lnTo>
                  <a:lnTo>
                    <a:pt x="1332357" y="0"/>
                  </a:lnTo>
                  <a:close/>
                </a:path>
              </a:pathLst>
            </a:custGeom>
            <a:solidFill>
              <a:srgbClr val="037C3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692652" y="5370576"/>
              <a:ext cx="1559560" cy="599440"/>
            </a:xfrm>
            <a:custGeom>
              <a:avLst/>
              <a:gdLst/>
              <a:ahLst/>
              <a:cxnLst/>
              <a:rect l="l" t="t" r="r" b="b"/>
              <a:pathLst>
                <a:path w="1559560" h="599439">
                  <a:moveTo>
                    <a:pt x="1259586" y="0"/>
                  </a:moveTo>
                  <a:lnTo>
                    <a:pt x="299465" y="0"/>
                  </a:lnTo>
                  <a:lnTo>
                    <a:pt x="250899" y="3920"/>
                  </a:lnTo>
                  <a:lnTo>
                    <a:pt x="204825" y="15270"/>
                  </a:lnTo>
                  <a:lnTo>
                    <a:pt x="161860" y="33432"/>
                  </a:lnTo>
                  <a:lnTo>
                    <a:pt x="122621" y="57790"/>
                  </a:lnTo>
                  <a:lnTo>
                    <a:pt x="87725" y="87725"/>
                  </a:lnTo>
                  <a:lnTo>
                    <a:pt x="57790" y="122621"/>
                  </a:lnTo>
                  <a:lnTo>
                    <a:pt x="33432" y="161860"/>
                  </a:lnTo>
                  <a:lnTo>
                    <a:pt x="15270" y="204825"/>
                  </a:lnTo>
                  <a:lnTo>
                    <a:pt x="3920" y="250899"/>
                  </a:lnTo>
                  <a:lnTo>
                    <a:pt x="0" y="299466"/>
                  </a:lnTo>
                  <a:lnTo>
                    <a:pt x="3920" y="348041"/>
                  </a:lnTo>
                  <a:lnTo>
                    <a:pt x="15270" y="394121"/>
                  </a:lnTo>
                  <a:lnTo>
                    <a:pt x="33432" y="437088"/>
                  </a:lnTo>
                  <a:lnTo>
                    <a:pt x="57790" y="476327"/>
                  </a:lnTo>
                  <a:lnTo>
                    <a:pt x="87725" y="511221"/>
                  </a:lnTo>
                  <a:lnTo>
                    <a:pt x="122621" y="541152"/>
                  </a:lnTo>
                  <a:lnTo>
                    <a:pt x="161860" y="565506"/>
                  </a:lnTo>
                  <a:lnTo>
                    <a:pt x="204825" y="583665"/>
                  </a:lnTo>
                  <a:lnTo>
                    <a:pt x="250899" y="595012"/>
                  </a:lnTo>
                  <a:lnTo>
                    <a:pt x="299465" y="598932"/>
                  </a:lnTo>
                  <a:lnTo>
                    <a:pt x="1259586" y="598932"/>
                  </a:lnTo>
                  <a:lnTo>
                    <a:pt x="1308152" y="595012"/>
                  </a:lnTo>
                  <a:lnTo>
                    <a:pt x="1354226" y="583665"/>
                  </a:lnTo>
                  <a:lnTo>
                    <a:pt x="1397191" y="565506"/>
                  </a:lnTo>
                  <a:lnTo>
                    <a:pt x="1436430" y="541152"/>
                  </a:lnTo>
                  <a:lnTo>
                    <a:pt x="1471326" y="511221"/>
                  </a:lnTo>
                  <a:lnTo>
                    <a:pt x="1501261" y="476327"/>
                  </a:lnTo>
                  <a:lnTo>
                    <a:pt x="1525619" y="437088"/>
                  </a:lnTo>
                  <a:lnTo>
                    <a:pt x="1543781" y="394121"/>
                  </a:lnTo>
                  <a:lnTo>
                    <a:pt x="1555131" y="348041"/>
                  </a:lnTo>
                  <a:lnTo>
                    <a:pt x="1559052" y="299466"/>
                  </a:lnTo>
                  <a:lnTo>
                    <a:pt x="1555131" y="250899"/>
                  </a:lnTo>
                  <a:lnTo>
                    <a:pt x="1543781" y="204825"/>
                  </a:lnTo>
                  <a:lnTo>
                    <a:pt x="1525619" y="161860"/>
                  </a:lnTo>
                  <a:lnTo>
                    <a:pt x="1501261" y="122621"/>
                  </a:lnTo>
                  <a:lnTo>
                    <a:pt x="1471326" y="87725"/>
                  </a:lnTo>
                  <a:lnTo>
                    <a:pt x="1436430" y="57790"/>
                  </a:lnTo>
                  <a:lnTo>
                    <a:pt x="1397191" y="33432"/>
                  </a:lnTo>
                  <a:lnTo>
                    <a:pt x="1354226" y="15270"/>
                  </a:lnTo>
                  <a:lnTo>
                    <a:pt x="1308152" y="3920"/>
                  </a:lnTo>
                  <a:lnTo>
                    <a:pt x="125958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692652" y="5370576"/>
              <a:ext cx="1559560" cy="599440"/>
            </a:xfrm>
            <a:custGeom>
              <a:avLst/>
              <a:gdLst/>
              <a:ahLst/>
              <a:cxnLst/>
              <a:rect l="l" t="t" r="r" b="b"/>
              <a:pathLst>
                <a:path w="1559560" h="599439">
                  <a:moveTo>
                    <a:pt x="0" y="299466"/>
                  </a:moveTo>
                  <a:lnTo>
                    <a:pt x="3920" y="250899"/>
                  </a:lnTo>
                  <a:lnTo>
                    <a:pt x="15270" y="204825"/>
                  </a:lnTo>
                  <a:lnTo>
                    <a:pt x="33432" y="161860"/>
                  </a:lnTo>
                  <a:lnTo>
                    <a:pt x="57790" y="122621"/>
                  </a:lnTo>
                  <a:lnTo>
                    <a:pt x="87725" y="87725"/>
                  </a:lnTo>
                  <a:lnTo>
                    <a:pt x="122621" y="57790"/>
                  </a:lnTo>
                  <a:lnTo>
                    <a:pt x="161860" y="33432"/>
                  </a:lnTo>
                  <a:lnTo>
                    <a:pt x="204825" y="15270"/>
                  </a:lnTo>
                  <a:lnTo>
                    <a:pt x="250899" y="3920"/>
                  </a:lnTo>
                  <a:lnTo>
                    <a:pt x="299465" y="0"/>
                  </a:lnTo>
                  <a:lnTo>
                    <a:pt x="1259586" y="0"/>
                  </a:lnTo>
                  <a:lnTo>
                    <a:pt x="1308152" y="3920"/>
                  </a:lnTo>
                  <a:lnTo>
                    <a:pt x="1354226" y="15270"/>
                  </a:lnTo>
                  <a:lnTo>
                    <a:pt x="1397191" y="33432"/>
                  </a:lnTo>
                  <a:lnTo>
                    <a:pt x="1436430" y="57790"/>
                  </a:lnTo>
                  <a:lnTo>
                    <a:pt x="1471326" y="87725"/>
                  </a:lnTo>
                  <a:lnTo>
                    <a:pt x="1501261" y="122621"/>
                  </a:lnTo>
                  <a:lnTo>
                    <a:pt x="1525619" y="161860"/>
                  </a:lnTo>
                  <a:lnTo>
                    <a:pt x="1543781" y="204825"/>
                  </a:lnTo>
                  <a:lnTo>
                    <a:pt x="1555131" y="250899"/>
                  </a:lnTo>
                  <a:lnTo>
                    <a:pt x="1559052" y="299466"/>
                  </a:lnTo>
                  <a:lnTo>
                    <a:pt x="1555131" y="348041"/>
                  </a:lnTo>
                  <a:lnTo>
                    <a:pt x="1543781" y="394121"/>
                  </a:lnTo>
                  <a:lnTo>
                    <a:pt x="1525619" y="437088"/>
                  </a:lnTo>
                  <a:lnTo>
                    <a:pt x="1501261" y="476327"/>
                  </a:lnTo>
                  <a:lnTo>
                    <a:pt x="1471326" y="511221"/>
                  </a:lnTo>
                  <a:lnTo>
                    <a:pt x="1436430" y="541152"/>
                  </a:lnTo>
                  <a:lnTo>
                    <a:pt x="1397191" y="565506"/>
                  </a:lnTo>
                  <a:lnTo>
                    <a:pt x="1354226" y="583665"/>
                  </a:lnTo>
                  <a:lnTo>
                    <a:pt x="1308152" y="595012"/>
                  </a:lnTo>
                  <a:lnTo>
                    <a:pt x="1259586" y="598932"/>
                  </a:lnTo>
                  <a:lnTo>
                    <a:pt x="299465" y="598932"/>
                  </a:lnTo>
                  <a:lnTo>
                    <a:pt x="250899" y="595012"/>
                  </a:lnTo>
                  <a:lnTo>
                    <a:pt x="204825" y="583665"/>
                  </a:lnTo>
                  <a:lnTo>
                    <a:pt x="161860" y="565506"/>
                  </a:lnTo>
                  <a:lnTo>
                    <a:pt x="122621" y="541152"/>
                  </a:lnTo>
                  <a:lnTo>
                    <a:pt x="87725" y="511221"/>
                  </a:lnTo>
                  <a:lnTo>
                    <a:pt x="57790" y="476327"/>
                  </a:lnTo>
                  <a:lnTo>
                    <a:pt x="33432" y="437088"/>
                  </a:lnTo>
                  <a:lnTo>
                    <a:pt x="15270" y="394121"/>
                  </a:lnTo>
                  <a:lnTo>
                    <a:pt x="3920" y="348041"/>
                  </a:lnTo>
                  <a:lnTo>
                    <a:pt x="0" y="299466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412743" y="5110221"/>
              <a:ext cx="525145" cy="664210"/>
            </a:xfrm>
            <a:custGeom>
              <a:avLst/>
              <a:gdLst/>
              <a:ahLst/>
              <a:cxnLst/>
              <a:rect l="l" t="t" r="r" b="b"/>
              <a:pathLst>
                <a:path w="525145" h="664210">
                  <a:moveTo>
                    <a:pt x="273713" y="0"/>
                  </a:moveTo>
                  <a:lnTo>
                    <a:pt x="227630" y="2106"/>
                  </a:lnTo>
                  <a:lnTo>
                    <a:pt x="181355" y="12832"/>
                  </a:lnTo>
                  <a:lnTo>
                    <a:pt x="139459" y="30920"/>
                  </a:lnTo>
                  <a:lnTo>
                    <a:pt x="101903" y="55599"/>
                  </a:lnTo>
                  <a:lnTo>
                    <a:pt x="69282" y="86090"/>
                  </a:lnTo>
                  <a:lnTo>
                    <a:pt x="42187" y="121613"/>
                  </a:lnTo>
                  <a:lnTo>
                    <a:pt x="21213" y="161388"/>
                  </a:lnTo>
                  <a:lnTo>
                    <a:pt x="6953" y="204636"/>
                  </a:lnTo>
                  <a:lnTo>
                    <a:pt x="0" y="250576"/>
                  </a:lnTo>
                  <a:lnTo>
                    <a:pt x="1562" y="302348"/>
                  </a:lnTo>
                  <a:lnTo>
                    <a:pt x="12500" y="351753"/>
                  </a:lnTo>
                  <a:lnTo>
                    <a:pt x="32063" y="397662"/>
                  </a:lnTo>
                  <a:lnTo>
                    <a:pt x="59505" y="438941"/>
                  </a:lnTo>
                  <a:lnTo>
                    <a:pt x="94076" y="474459"/>
                  </a:lnTo>
                  <a:lnTo>
                    <a:pt x="135027" y="503086"/>
                  </a:lnTo>
                  <a:lnTo>
                    <a:pt x="181609" y="523689"/>
                  </a:lnTo>
                  <a:lnTo>
                    <a:pt x="244982" y="653216"/>
                  </a:lnTo>
                  <a:lnTo>
                    <a:pt x="249749" y="659456"/>
                  </a:lnTo>
                  <a:lnTo>
                    <a:pt x="256254" y="663202"/>
                  </a:lnTo>
                  <a:lnTo>
                    <a:pt x="263663" y="664171"/>
                  </a:lnTo>
                  <a:lnTo>
                    <a:pt x="271144" y="662081"/>
                  </a:lnTo>
                  <a:lnTo>
                    <a:pt x="274954" y="660138"/>
                  </a:lnTo>
                  <a:lnTo>
                    <a:pt x="278002" y="657039"/>
                  </a:lnTo>
                  <a:lnTo>
                    <a:pt x="343280" y="523689"/>
                  </a:lnTo>
                  <a:lnTo>
                    <a:pt x="386946" y="504714"/>
                  </a:lnTo>
                  <a:lnTo>
                    <a:pt x="425505" y="478863"/>
                  </a:lnTo>
                  <a:lnTo>
                    <a:pt x="458484" y="447092"/>
                  </a:lnTo>
                  <a:lnTo>
                    <a:pt x="485403" y="410357"/>
                  </a:lnTo>
                  <a:lnTo>
                    <a:pt x="505788" y="369614"/>
                  </a:lnTo>
                  <a:lnTo>
                    <a:pt x="519161" y="325818"/>
                  </a:lnTo>
                  <a:lnTo>
                    <a:pt x="525046" y="279927"/>
                  </a:lnTo>
                  <a:lnTo>
                    <a:pt x="522966" y="232895"/>
                  </a:lnTo>
                  <a:lnTo>
                    <a:pt x="512444" y="185679"/>
                  </a:lnTo>
                  <a:lnTo>
                    <a:pt x="493865" y="141089"/>
                  </a:lnTo>
                  <a:lnTo>
                    <a:pt x="468554" y="101708"/>
                  </a:lnTo>
                  <a:lnTo>
                    <a:pt x="437444" y="68025"/>
                  </a:lnTo>
                  <a:lnTo>
                    <a:pt x="401471" y="40525"/>
                  </a:lnTo>
                  <a:lnTo>
                    <a:pt x="361568" y="19696"/>
                  </a:lnTo>
                  <a:lnTo>
                    <a:pt x="318671" y="6025"/>
                  </a:lnTo>
                  <a:lnTo>
                    <a:pt x="273713" y="0"/>
                  </a:lnTo>
                  <a:close/>
                </a:path>
              </a:pathLst>
            </a:custGeom>
            <a:solidFill>
              <a:srgbClr val="037C3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499103" y="5195316"/>
              <a:ext cx="350520" cy="358140"/>
            </a:xfrm>
            <a:custGeom>
              <a:avLst/>
              <a:gdLst/>
              <a:ahLst/>
              <a:cxnLst/>
              <a:rect l="l" t="t" r="r" b="b"/>
              <a:pathLst>
                <a:path w="350520" h="358139">
                  <a:moveTo>
                    <a:pt x="175260" y="0"/>
                  </a:moveTo>
                  <a:lnTo>
                    <a:pt x="128675" y="6394"/>
                  </a:lnTo>
                  <a:lnTo>
                    <a:pt x="86811" y="24440"/>
                  </a:lnTo>
                  <a:lnTo>
                    <a:pt x="51339" y="52435"/>
                  </a:lnTo>
                  <a:lnTo>
                    <a:pt x="23932" y="88674"/>
                  </a:lnTo>
                  <a:lnTo>
                    <a:pt x="6261" y="131453"/>
                  </a:lnTo>
                  <a:lnTo>
                    <a:pt x="0" y="179069"/>
                  </a:lnTo>
                  <a:lnTo>
                    <a:pt x="6261" y="226686"/>
                  </a:lnTo>
                  <a:lnTo>
                    <a:pt x="23932" y="269465"/>
                  </a:lnTo>
                  <a:lnTo>
                    <a:pt x="51339" y="305704"/>
                  </a:lnTo>
                  <a:lnTo>
                    <a:pt x="86811" y="333699"/>
                  </a:lnTo>
                  <a:lnTo>
                    <a:pt x="128675" y="351745"/>
                  </a:lnTo>
                  <a:lnTo>
                    <a:pt x="175260" y="358139"/>
                  </a:lnTo>
                  <a:lnTo>
                    <a:pt x="221844" y="351745"/>
                  </a:lnTo>
                  <a:lnTo>
                    <a:pt x="263708" y="333699"/>
                  </a:lnTo>
                  <a:lnTo>
                    <a:pt x="299180" y="305704"/>
                  </a:lnTo>
                  <a:lnTo>
                    <a:pt x="326587" y="269465"/>
                  </a:lnTo>
                  <a:lnTo>
                    <a:pt x="344258" y="226686"/>
                  </a:lnTo>
                  <a:lnTo>
                    <a:pt x="350520" y="179069"/>
                  </a:lnTo>
                  <a:lnTo>
                    <a:pt x="344258" y="131453"/>
                  </a:lnTo>
                  <a:lnTo>
                    <a:pt x="326587" y="88674"/>
                  </a:lnTo>
                  <a:lnTo>
                    <a:pt x="299180" y="52435"/>
                  </a:lnTo>
                  <a:lnTo>
                    <a:pt x="263708" y="24440"/>
                  </a:lnTo>
                  <a:lnTo>
                    <a:pt x="221844" y="6394"/>
                  </a:lnTo>
                  <a:lnTo>
                    <a:pt x="17526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499103" y="5195316"/>
              <a:ext cx="350520" cy="358140"/>
            </a:xfrm>
            <a:custGeom>
              <a:avLst/>
              <a:gdLst/>
              <a:ahLst/>
              <a:cxnLst/>
              <a:rect l="l" t="t" r="r" b="b"/>
              <a:pathLst>
                <a:path w="350520" h="358139">
                  <a:moveTo>
                    <a:pt x="350520" y="179069"/>
                  </a:moveTo>
                  <a:lnTo>
                    <a:pt x="344258" y="226686"/>
                  </a:lnTo>
                  <a:lnTo>
                    <a:pt x="326587" y="269465"/>
                  </a:lnTo>
                  <a:lnTo>
                    <a:pt x="299180" y="305704"/>
                  </a:lnTo>
                  <a:lnTo>
                    <a:pt x="263708" y="333699"/>
                  </a:lnTo>
                  <a:lnTo>
                    <a:pt x="221844" y="351745"/>
                  </a:lnTo>
                  <a:lnTo>
                    <a:pt x="175260" y="358139"/>
                  </a:lnTo>
                  <a:lnTo>
                    <a:pt x="128675" y="351745"/>
                  </a:lnTo>
                  <a:lnTo>
                    <a:pt x="86811" y="333699"/>
                  </a:lnTo>
                  <a:lnTo>
                    <a:pt x="51339" y="305704"/>
                  </a:lnTo>
                  <a:lnTo>
                    <a:pt x="23932" y="269465"/>
                  </a:lnTo>
                  <a:lnTo>
                    <a:pt x="6261" y="226686"/>
                  </a:lnTo>
                  <a:lnTo>
                    <a:pt x="0" y="179069"/>
                  </a:lnTo>
                  <a:lnTo>
                    <a:pt x="6261" y="131453"/>
                  </a:lnTo>
                  <a:lnTo>
                    <a:pt x="23932" y="88674"/>
                  </a:lnTo>
                  <a:lnTo>
                    <a:pt x="51339" y="52435"/>
                  </a:lnTo>
                  <a:lnTo>
                    <a:pt x="86811" y="24440"/>
                  </a:lnTo>
                  <a:lnTo>
                    <a:pt x="128675" y="6394"/>
                  </a:lnTo>
                  <a:lnTo>
                    <a:pt x="175260" y="0"/>
                  </a:lnTo>
                  <a:lnTo>
                    <a:pt x="221844" y="6394"/>
                  </a:lnTo>
                  <a:lnTo>
                    <a:pt x="263708" y="24440"/>
                  </a:lnTo>
                  <a:lnTo>
                    <a:pt x="299180" y="52435"/>
                  </a:lnTo>
                  <a:lnTo>
                    <a:pt x="326587" y="88674"/>
                  </a:lnTo>
                  <a:lnTo>
                    <a:pt x="344258" y="131453"/>
                  </a:lnTo>
                  <a:lnTo>
                    <a:pt x="350520" y="179069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84048" y="2584704"/>
              <a:ext cx="2575560" cy="2635250"/>
            </a:xfrm>
            <a:custGeom>
              <a:avLst/>
              <a:gdLst/>
              <a:ahLst/>
              <a:cxnLst/>
              <a:rect l="l" t="t" r="r" b="b"/>
              <a:pathLst>
                <a:path w="2575560" h="2635250">
                  <a:moveTo>
                    <a:pt x="2575560" y="1317498"/>
                  </a:moveTo>
                  <a:lnTo>
                    <a:pt x="2574710" y="1365794"/>
                  </a:lnTo>
                  <a:lnTo>
                    <a:pt x="2572182" y="1413653"/>
                  </a:lnTo>
                  <a:lnTo>
                    <a:pt x="2568003" y="1461045"/>
                  </a:lnTo>
                  <a:lnTo>
                    <a:pt x="2562203" y="1507939"/>
                  </a:lnTo>
                  <a:lnTo>
                    <a:pt x="2554811" y="1554306"/>
                  </a:lnTo>
                  <a:lnTo>
                    <a:pt x="2545856" y="1600116"/>
                  </a:lnTo>
                  <a:lnTo>
                    <a:pt x="2535368" y="1645340"/>
                  </a:lnTo>
                  <a:lnTo>
                    <a:pt x="2523374" y="1689948"/>
                  </a:lnTo>
                  <a:lnTo>
                    <a:pt x="2509906" y="1733909"/>
                  </a:lnTo>
                  <a:lnTo>
                    <a:pt x="2494990" y="1777195"/>
                  </a:lnTo>
                  <a:lnTo>
                    <a:pt x="2478658" y="1819774"/>
                  </a:lnTo>
                  <a:lnTo>
                    <a:pt x="2460937" y="1861619"/>
                  </a:lnTo>
                  <a:lnTo>
                    <a:pt x="2441856" y="1902698"/>
                  </a:lnTo>
                  <a:lnTo>
                    <a:pt x="2421446" y="1942982"/>
                  </a:lnTo>
                  <a:lnTo>
                    <a:pt x="2399735" y="1982441"/>
                  </a:lnTo>
                  <a:lnTo>
                    <a:pt x="2376752" y="2021046"/>
                  </a:lnTo>
                  <a:lnTo>
                    <a:pt x="2352526" y="2058766"/>
                  </a:lnTo>
                  <a:lnTo>
                    <a:pt x="2327087" y="2095573"/>
                  </a:lnTo>
                  <a:lnTo>
                    <a:pt x="2300462" y="2131435"/>
                  </a:lnTo>
                  <a:lnTo>
                    <a:pt x="2272683" y="2166324"/>
                  </a:lnTo>
                  <a:lnTo>
                    <a:pt x="2243777" y="2200209"/>
                  </a:lnTo>
                  <a:lnTo>
                    <a:pt x="2213774" y="2233061"/>
                  </a:lnTo>
                  <a:lnTo>
                    <a:pt x="2182702" y="2264850"/>
                  </a:lnTo>
                  <a:lnTo>
                    <a:pt x="2150592" y="2295546"/>
                  </a:lnTo>
                  <a:lnTo>
                    <a:pt x="2117471" y="2325120"/>
                  </a:lnTo>
                  <a:lnTo>
                    <a:pt x="2083370" y="2353541"/>
                  </a:lnTo>
                  <a:lnTo>
                    <a:pt x="2048316" y="2380780"/>
                  </a:lnTo>
                  <a:lnTo>
                    <a:pt x="2012341" y="2406807"/>
                  </a:lnTo>
                  <a:lnTo>
                    <a:pt x="1975471" y="2431593"/>
                  </a:lnTo>
                  <a:lnTo>
                    <a:pt x="1937737" y="2455107"/>
                  </a:lnTo>
                  <a:lnTo>
                    <a:pt x="1899168" y="2477320"/>
                  </a:lnTo>
                  <a:lnTo>
                    <a:pt x="1859792" y="2498202"/>
                  </a:lnTo>
                  <a:lnTo>
                    <a:pt x="1819640" y="2517723"/>
                  </a:lnTo>
                  <a:lnTo>
                    <a:pt x="1778739" y="2535853"/>
                  </a:lnTo>
                  <a:lnTo>
                    <a:pt x="1737119" y="2552564"/>
                  </a:lnTo>
                  <a:lnTo>
                    <a:pt x="1694809" y="2567824"/>
                  </a:lnTo>
                  <a:lnTo>
                    <a:pt x="1651839" y="2581604"/>
                  </a:lnTo>
                  <a:lnTo>
                    <a:pt x="1608237" y="2593874"/>
                  </a:lnTo>
                  <a:lnTo>
                    <a:pt x="1564032" y="2604605"/>
                  </a:lnTo>
                  <a:lnTo>
                    <a:pt x="1519254" y="2613767"/>
                  </a:lnTo>
                  <a:lnTo>
                    <a:pt x="1473931" y="2621330"/>
                  </a:lnTo>
                  <a:lnTo>
                    <a:pt x="1428094" y="2627264"/>
                  </a:lnTo>
                  <a:lnTo>
                    <a:pt x="1381770" y="2631539"/>
                  </a:lnTo>
                  <a:lnTo>
                    <a:pt x="1334989" y="2634127"/>
                  </a:lnTo>
                  <a:lnTo>
                    <a:pt x="1287780" y="2634996"/>
                  </a:lnTo>
                  <a:lnTo>
                    <a:pt x="1240569" y="2634127"/>
                  </a:lnTo>
                  <a:lnTo>
                    <a:pt x="1193786" y="2631539"/>
                  </a:lnTo>
                  <a:lnTo>
                    <a:pt x="1147461" y="2627264"/>
                  </a:lnTo>
                  <a:lnTo>
                    <a:pt x="1101622" y="2621330"/>
                  </a:lnTo>
                  <a:lnTo>
                    <a:pt x="1056298" y="2613767"/>
                  </a:lnTo>
                  <a:lnTo>
                    <a:pt x="1011519" y="2604605"/>
                  </a:lnTo>
                  <a:lnTo>
                    <a:pt x="967314" y="2593874"/>
                  </a:lnTo>
                  <a:lnTo>
                    <a:pt x="923711" y="2581604"/>
                  </a:lnTo>
                  <a:lnTo>
                    <a:pt x="880740" y="2567824"/>
                  </a:lnTo>
                  <a:lnTo>
                    <a:pt x="838430" y="2552564"/>
                  </a:lnTo>
                  <a:lnTo>
                    <a:pt x="796809" y="2535853"/>
                  </a:lnTo>
                  <a:lnTo>
                    <a:pt x="755908" y="2517723"/>
                  </a:lnTo>
                  <a:lnTo>
                    <a:pt x="715755" y="2498202"/>
                  </a:lnTo>
                  <a:lnTo>
                    <a:pt x="676380" y="2477320"/>
                  </a:lnTo>
                  <a:lnTo>
                    <a:pt x="637810" y="2455107"/>
                  </a:lnTo>
                  <a:lnTo>
                    <a:pt x="600077" y="2431593"/>
                  </a:lnTo>
                  <a:lnTo>
                    <a:pt x="563207" y="2406807"/>
                  </a:lnTo>
                  <a:lnTo>
                    <a:pt x="527232" y="2380780"/>
                  </a:lnTo>
                  <a:lnTo>
                    <a:pt x="492179" y="2353541"/>
                  </a:lnTo>
                  <a:lnTo>
                    <a:pt x="458078" y="2325120"/>
                  </a:lnTo>
                  <a:lnTo>
                    <a:pt x="424957" y="2295546"/>
                  </a:lnTo>
                  <a:lnTo>
                    <a:pt x="392847" y="2264850"/>
                  </a:lnTo>
                  <a:lnTo>
                    <a:pt x="361776" y="2233061"/>
                  </a:lnTo>
                  <a:lnTo>
                    <a:pt x="331773" y="2200209"/>
                  </a:lnTo>
                  <a:lnTo>
                    <a:pt x="302868" y="2166324"/>
                  </a:lnTo>
                  <a:lnTo>
                    <a:pt x="275089" y="2131435"/>
                  </a:lnTo>
                  <a:lnTo>
                    <a:pt x="248465" y="2095573"/>
                  </a:lnTo>
                  <a:lnTo>
                    <a:pt x="223026" y="2058766"/>
                  </a:lnTo>
                  <a:lnTo>
                    <a:pt x="198801" y="2021046"/>
                  </a:lnTo>
                  <a:lnTo>
                    <a:pt x="175818" y="1982441"/>
                  </a:lnTo>
                  <a:lnTo>
                    <a:pt x="154108" y="1942982"/>
                  </a:lnTo>
                  <a:lnTo>
                    <a:pt x="133698" y="1902698"/>
                  </a:lnTo>
                  <a:lnTo>
                    <a:pt x="114618" y="1861619"/>
                  </a:lnTo>
                  <a:lnTo>
                    <a:pt x="96898" y="1819774"/>
                  </a:lnTo>
                  <a:lnTo>
                    <a:pt x="80566" y="1777195"/>
                  </a:lnTo>
                  <a:lnTo>
                    <a:pt x="65651" y="1733909"/>
                  </a:lnTo>
                  <a:lnTo>
                    <a:pt x="52183" y="1689948"/>
                  </a:lnTo>
                  <a:lnTo>
                    <a:pt x="40190" y="1645340"/>
                  </a:lnTo>
                  <a:lnTo>
                    <a:pt x="29702" y="1600116"/>
                  </a:lnTo>
                  <a:lnTo>
                    <a:pt x="20747" y="1554306"/>
                  </a:lnTo>
                  <a:lnTo>
                    <a:pt x="13356" y="1507939"/>
                  </a:lnTo>
                  <a:lnTo>
                    <a:pt x="7556" y="1461045"/>
                  </a:lnTo>
                  <a:lnTo>
                    <a:pt x="3377" y="1413653"/>
                  </a:lnTo>
                  <a:lnTo>
                    <a:pt x="849" y="1365794"/>
                  </a:lnTo>
                  <a:lnTo>
                    <a:pt x="0" y="1317498"/>
                  </a:lnTo>
                  <a:lnTo>
                    <a:pt x="849" y="1269201"/>
                  </a:lnTo>
                  <a:lnTo>
                    <a:pt x="3377" y="1221342"/>
                  </a:lnTo>
                  <a:lnTo>
                    <a:pt x="7556" y="1173950"/>
                  </a:lnTo>
                  <a:lnTo>
                    <a:pt x="13356" y="1127056"/>
                  </a:lnTo>
                  <a:lnTo>
                    <a:pt x="20747" y="1080689"/>
                  </a:lnTo>
                  <a:lnTo>
                    <a:pt x="29702" y="1034879"/>
                  </a:lnTo>
                  <a:lnTo>
                    <a:pt x="40190" y="989655"/>
                  </a:lnTo>
                  <a:lnTo>
                    <a:pt x="52183" y="945047"/>
                  </a:lnTo>
                  <a:lnTo>
                    <a:pt x="65651" y="901086"/>
                  </a:lnTo>
                  <a:lnTo>
                    <a:pt x="80566" y="857800"/>
                  </a:lnTo>
                  <a:lnTo>
                    <a:pt x="96898" y="815221"/>
                  </a:lnTo>
                  <a:lnTo>
                    <a:pt x="114618" y="773376"/>
                  </a:lnTo>
                  <a:lnTo>
                    <a:pt x="133698" y="732297"/>
                  </a:lnTo>
                  <a:lnTo>
                    <a:pt x="154108" y="692013"/>
                  </a:lnTo>
                  <a:lnTo>
                    <a:pt x="175818" y="652554"/>
                  </a:lnTo>
                  <a:lnTo>
                    <a:pt x="198801" y="613949"/>
                  </a:lnTo>
                  <a:lnTo>
                    <a:pt x="223026" y="576229"/>
                  </a:lnTo>
                  <a:lnTo>
                    <a:pt x="248465" y="539422"/>
                  </a:lnTo>
                  <a:lnTo>
                    <a:pt x="275089" y="503560"/>
                  </a:lnTo>
                  <a:lnTo>
                    <a:pt x="302868" y="468671"/>
                  </a:lnTo>
                  <a:lnTo>
                    <a:pt x="331773" y="434786"/>
                  </a:lnTo>
                  <a:lnTo>
                    <a:pt x="361776" y="401934"/>
                  </a:lnTo>
                  <a:lnTo>
                    <a:pt x="392847" y="370145"/>
                  </a:lnTo>
                  <a:lnTo>
                    <a:pt x="424957" y="339449"/>
                  </a:lnTo>
                  <a:lnTo>
                    <a:pt x="458078" y="309875"/>
                  </a:lnTo>
                  <a:lnTo>
                    <a:pt x="492179" y="281454"/>
                  </a:lnTo>
                  <a:lnTo>
                    <a:pt x="527232" y="254215"/>
                  </a:lnTo>
                  <a:lnTo>
                    <a:pt x="563207" y="228188"/>
                  </a:lnTo>
                  <a:lnTo>
                    <a:pt x="600077" y="203402"/>
                  </a:lnTo>
                  <a:lnTo>
                    <a:pt x="637810" y="179888"/>
                  </a:lnTo>
                  <a:lnTo>
                    <a:pt x="676380" y="157675"/>
                  </a:lnTo>
                  <a:lnTo>
                    <a:pt x="715755" y="136793"/>
                  </a:lnTo>
                  <a:lnTo>
                    <a:pt x="755908" y="117272"/>
                  </a:lnTo>
                  <a:lnTo>
                    <a:pt x="796809" y="99142"/>
                  </a:lnTo>
                  <a:lnTo>
                    <a:pt x="838430" y="82431"/>
                  </a:lnTo>
                  <a:lnTo>
                    <a:pt x="880740" y="67171"/>
                  </a:lnTo>
                  <a:lnTo>
                    <a:pt x="923711" y="53391"/>
                  </a:lnTo>
                  <a:lnTo>
                    <a:pt x="967314" y="41121"/>
                  </a:lnTo>
                  <a:lnTo>
                    <a:pt x="1011519" y="30390"/>
                  </a:lnTo>
                  <a:lnTo>
                    <a:pt x="1056298" y="21228"/>
                  </a:lnTo>
                  <a:lnTo>
                    <a:pt x="1101622" y="13665"/>
                  </a:lnTo>
                  <a:lnTo>
                    <a:pt x="1147461" y="7731"/>
                  </a:lnTo>
                  <a:lnTo>
                    <a:pt x="1193786" y="3456"/>
                  </a:lnTo>
                  <a:lnTo>
                    <a:pt x="1240569" y="868"/>
                  </a:lnTo>
                  <a:lnTo>
                    <a:pt x="1287780" y="0"/>
                  </a:lnTo>
                  <a:lnTo>
                    <a:pt x="1334989" y="868"/>
                  </a:lnTo>
                  <a:lnTo>
                    <a:pt x="1381770" y="3456"/>
                  </a:lnTo>
                  <a:lnTo>
                    <a:pt x="1428094" y="7731"/>
                  </a:lnTo>
                  <a:lnTo>
                    <a:pt x="1473931" y="13665"/>
                  </a:lnTo>
                  <a:lnTo>
                    <a:pt x="1519254" y="21228"/>
                  </a:lnTo>
                  <a:lnTo>
                    <a:pt x="1564032" y="30390"/>
                  </a:lnTo>
                  <a:lnTo>
                    <a:pt x="1608237" y="41121"/>
                  </a:lnTo>
                  <a:lnTo>
                    <a:pt x="1651839" y="53391"/>
                  </a:lnTo>
                  <a:lnTo>
                    <a:pt x="1694809" y="67171"/>
                  </a:lnTo>
                  <a:lnTo>
                    <a:pt x="1737119" y="82431"/>
                  </a:lnTo>
                  <a:lnTo>
                    <a:pt x="1778739" y="99142"/>
                  </a:lnTo>
                  <a:lnTo>
                    <a:pt x="1819640" y="117272"/>
                  </a:lnTo>
                  <a:lnTo>
                    <a:pt x="1859792" y="136793"/>
                  </a:lnTo>
                  <a:lnTo>
                    <a:pt x="1899168" y="157675"/>
                  </a:lnTo>
                  <a:lnTo>
                    <a:pt x="1937737" y="179888"/>
                  </a:lnTo>
                  <a:lnTo>
                    <a:pt x="1975471" y="203402"/>
                  </a:lnTo>
                  <a:lnTo>
                    <a:pt x="2012341" y="228188"/>
                  </a:lnTo>
                  <a:lnTo>
                    <a:pt x="2048316" y="254215"/>
                  </a:lnTo>
                  <a:lnTo>
                    <a:pt x="2083370" y="281454"/>
                  </a:lnTo>
                  <a:lnTo>
                    <a:pt x="2117471" y="309875"/>
                  </a:lnTo>
                  <a:lnTo>
                    <a:pt x="2150592" y="339449"/>
                  </a:lnTo>
                  <a:lnTo>
                    <a:pt x="2182702" y="370145"/>
                  </a:lnTo>
                  <a:lnTo>
                    <a:pt x="2213774" y="401934"/>
                  </a:lnTo>
                  <a:lnTo>
                    <a:pt x="2243777" y="434786"/>
                  </a:lnTo>
                  <a:lnTo>
                    <a:pt x="2272683" y="468671"/>
                  </a:lnTo>
                  <a:lnTo>
                    <a:pt x="2300462" y="503560"/>
                  </a:lnTo>
                  <a:lnTo>
                    <a:pt x="2327087" y="539422"/>
                  </a:lnTo>
                  <a:lnTo>
                    <a:pt x="2352526" y="576229"/>
                  </a:lnTo>
                  <a:lnTo>
                    <a:pt x="2376752" y="613949"/>
                  </a:lnTo>
                  <a:lnTo>
                    <a:pt x="2399735" y="652554"/>
                  </a:lnTo>
                  <a:lnTo>
                    <a:pt x="2421446" y="692013"/>
                  </a:lnTo>
                  <a:lnTo>
                    <a:pt x="2441856" y="732297"/>
                  </a:lnTo>
                  <a:lnTo>
                    <a:pt x="2460937" y="773376"/>
                  </a:lnTo>
                  <a:lnTo>
                    <a:pt x="2478658" y="815221"/>
                  </a:lnTo>
                  <a:lnTo>
                    <a:pt x="2494990" y="857800"/>
                  </a:lnTo>
                  <a:lnTo>
                    <a:pt x="2509906" y="901086"/>
                  </a:lnTo>
                  <a:lnTo>
                    <a:pt x="2523374" y="945047"/>
                  </a:lnTo>
                  <a:lnTo>
                    <a:pt x="2535368" y="989655"/>
                  </a:lnTo>
                  <a:lnTo>
                    <a:pt x="2545856" y="1034879"/>
                  </a:lnTo>
                  <a:lnTo>
                    <a:pt x="2554811" y="1080689"/>
                  </a:lnTo>
                  <a:lnTo>
                    <a:pt x="2562203" y="1127056"/>
                  </a:lnTo>
                  <a:lnTo>
                    <a:pt x="2568003" y="1173950"/>
                  </a:lnTo>
                  <a:lnTo>
                    <a:pt x="2572182" y="1221342"/>
                  </a:lnTo>
                  <a:lnTo>
                    <a:pt x="2574710" y="1269201"/>
                  </a:lnTo>
                  <a:lnTo>
                    <a:pt x="2575560" y="1317498"/>
                  </a:lnTo>
                  <a:close/>
                </a:path>
              </a:pathLst>
            </a:custGeom>
            <a:ln w="26750">
              <a:solidFill>
                <a:srgbClr val="767676"/>
              </a:solidFill>
              <a:prstDash val="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095500" y="2561844"/>
              <a:ext cx="134620" cy="388620"/>
            </a:xfrm>
            <a:custGeom>
              <a:avLst/>
              <a:gdLst/>
              <a:ahLst/>
              <a:cxnLst/>
              <a:rect l="l" t="t" r="r" b="b"/>
              <a:pathLst>
                <a:path w="134619" h="388619">
                  <a:moveTo>
                    <a:pt x="134112" y="0"/>
                  </a:moveTo>
                  <a:lnTo>
                    <a:pt x="0" y="388619"/>
                  </a:lnTo>
                </a:path>
              </a:pathLst>
            </a:custGeom>
            <a:ln w="85724">
              <a:solidFill>
                <a:srgbClr val="DBDDC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141219" y="4847844"/>
              <a:ext cx="157480" cy="396240"/>
            </a:xfrm>
            <a:custGeom>
              <a:avLst/>
              <a:gdLst/>
              <a:ahLst/>
              <a:cxnLst/>
              <a:rect l="l" t="t" r="r" b="b"/>
              <a:pathLst>
                <a:path w="157480" h="396239">
                  <a:moveTo>
                    <a:pt x="0" y="0"/>
                  </a:moveTo>
                  <a:lnTo>
                    <a:pt x="156972" y="396239"/>
                  </a:lnTo>
                </a:path>
              </a:pathLst>
            </a:custGeom>
            <a:ln w="85724">
              <a:solidFill>
                <a:srgbClr val="037C3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34340" y="2694432"/>
              <a:ext cx="2415540" cy="2467356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515112" y="2720340"/>
              <a:ext cx="2313940" cy="2365375"/>
            </a:xfrm>
            <a:custGeom>
              <a:avLst/>
              <a:gdLst/>
              <a:ahLst/>
              <a:cxnLst/>
              <a:rect l="l" t="t" r="r" b="b"/>
              <a:pathLst>
                <a:path w="2313940" h="2365375">
                  <a:moveTo>
                    <a:pt x="1156715" y="0"/>
                  </a:moveTo>
                  <a:lnTo>
                    <a:pt x="1109036" y="986"/>
                  </a:lnTo>
                  <a:lnTo>
                    <a:pt x="1061847" y="3920"/>
                  </a:lnTo>
                  <a:lnTo>
                    <a:pt x="1015186" y="8763"/>
                  </a:lnTo>
                  <a:lnTo>
                    <a:pt x="969090" y="15478"/>
                  </a:lnTo>
                  <a:lnTo>
                    <a:pt x="923597" y="24026"/>
                  </a:lnTo>
                  <a:lnTo>
                    <a:pt x="878744" y="34369"/>
                  </a:lnTo>
                  <a:lnTo>
                    <a:pt x="834567" y="46469"/>
                  </a:lnTo>
                  <a:lnTo>
                    <a:pt x="791104" y="60289"/>
                  </a:lnTo>
                  <a:lnTo>
                    <a:pt x="748393" y="75790"/>
                  </a:lnTo>
                  <a:lnTo>
                    <a:pt x="706470" y="92934"/>
                  </a:lnTo>
                  <a:lnTo>
                    <a:pt x="665373" y="111683"/>
                  </a:lnTo>
                  <a:lnTo>
                    <a:pt x="625138" y="131999"/>
                  </a:lnTo>
                  <a:lnTo>
                    <a:pt x="585804" y="153844"/>
                  </a:lnTo>
                  <a:lnTo>
                    <a:pt x="547407" y="177180"/>
                  </a:lnTo>
                  <a:lnTo>
                    <a:pt x="509985" y="201969"/>
                  </a:lnTo>
                  <a:lnTo>
                    <a:pt x="473575" y="228173"/>
                  </a:lnTo>
                  <a:lnTo>
                    <a:pt x="438213" y="255753"/>
                  </a:lnTo>
                  <a:lnTo>
                    <a:pt x="403938" y="284673"/>
                  </a:lnTo>
                  <a:lnTo>
                    <a:pt x="370786" y="314893"/>
                  </a:lnTo>
                  <a:lnTo>
                    <a:pt x="338794" y="346376"/>
                  </a:lnTo>
                  <a:lnTo>
                    <a:pt x="308001" y="379084"/>
                  </a:lnTo>
                  <a:lnTo>
                    <a:pt x="278442" y="412978"/>
                  </a:lnTo>
                  <a:lnTo>
                    <a:pt x="250156" y="448021"/>
                  </a:lnTo>
                  <a:lnTo>
                    <a:pt x="223179" y="484174"/>
                  </a:lnTo>
                  <a:lnTo>
                    <a:pt x="197549" y="521400"/>
                  </a:lnTo>
                  <a:lnTo>
                    <a:pt x="173302" y="559661"/>
                  </a:lnTo>
                  <a:lnTo>
                    <a:pt x="150477" y="598917"/>
                  </a:lnTo>
                  <a:lnTo>
                    <a:pt x="129110" y="639133"/>
                  </a:lnTo>
                  <a:lnTo>
                    <a:pt x="109239" y="680268"/>
                  </a:lnTo>
                  <a:lnTo>
                    <a:pt x="90900" y="722286"/>
                  </a:lnTo>
                  <a:lnTo>
                    <a:pt x="74131" y="765148"/>
                  </a:lnTo>
                  <a:lnTo>
                    <a:pt x="58970" y="808817"/>
                  </a:lnTo>
                  <a:lnTo>
                    <a:pt x="45453" y="853253"/>
                  </a:lnTo>
                  <a:lnTo>
                    <a:pt x="33617" y="898420"/>
                  </a:lnTo>
                  <a:lnTo>
                    <a:pt x="23500" y="944279"/>
                  </a:lnTo>
                  <a:lnTo>
                    <a:pt x="15139" y="990792"/>
                  </a:lnTo>
                  <a:lnTo>
                    <a:pt x="8571" y="1037921"/>
                  </a:lnTo>
                  <a:lnTo>
                    <a:pt x="3834" y="1085628"/>
                  </a:lnTo>
                  <a:lnTo>
                    <a:pt x="964" y="1133875"/>
                  </a:lnTo>
                  <a:lnTo>
                    <a:pt x="0" y="1182624"/>
                  </a:lnTo>
                  <a:lnTo>
                    <a:pt x="964" y="1231372"/>
                  </a:lnTo>
                  <a:lnTo>
                    <a:pt x="3834" y="1279619"/>
                  </a:lnTo>
                  <a:lnTo>
                    <a:pt x="8571" y="1327326"/>
                  </a:lnTo>
                  <a:lnTo>
                    <a:pt x="15139" y="1374455"/>
                  </a:lnTo>
                  <a:lnTo>
                    <a:pt x="23500" y="1420968"/>
                  </a:lnTo>
                  <a:lnTo>
                    <a:pt x="33617" y="1466827"/>
                  </a:lnTo>
                  <a:lnTo>
                    <a:pt x="45453" y="1511994"/>
                  </a:lnTo>
                  <a:lnTo>
                    <a:pt x="58970" y="1556430"/>
                  </a:lnTo>
                  <a:lnTo>
                    <a:pt x="74131" y="1600099"/>
                  </a:lnTo>
                  <a:lnTo>
                    <a:pt x="90900" y="1642961"/>
                  </a:lnTo>
                  <a:lnTo>
                    <a:pt x="109239" y="1684979"/>
                  </a:lnTo>
                  <a:lnTo>
                    <a:pt x="129110" y="1726114"/>
                  </a:lnTo>
                  <a:lnTo>
                    <a:pt x="150477" y="1766330"/>
                  </a:lnTo>
                  <a:lnTo>
                    <a:pt x="173302" y="1805586"/>
                  </a:lnTo>
                  <a:lnTo>
                    <a:pt x="197549" y="1843847"/>
                  </a:lnTo>
                  <a:lnTo>
                    <a:pt x="223179" y="1881073"/>
                  </a:lnTo>
                  <a:lnTo>
                    <a:pt x="250156" y="1917226"/>
                  </a:lnTo>
                  <a:lnTo>
                    <a:pt x="278442" y="1952269"/>
                  </a:lnTo>
                  <a:lnTo>
                    <a:pt x="308001" y="1986163"/>
                  </a:lnTo>
                  <a:lnTo>
                    <a:pt x="338794" y="2018871"/>
                  </a:lnTo>
                  <a:lnTo>
                    <a:pt x="370786" y="2050354"/>
                  </a:lnTo>
                  <a:lnTo>
                    <a:pt x="403938" y="2080574"/>
                  </a:lnTo>
                  <a:lnTo>
                    <a:pt x="438213" y="2109494"/>
                  </a:lnTo>
                  <a:lnTo>
                    <a:pt x="473575" y="2137074"/>
                  </a:lnTo>
                  <a:lnTo>
                    <a:pt x="509985" y="2163278"/>
                  </a:lnTo>
                  <a:lnTo>
                    <a:pt x="547407" y="2188067"/>
                  </a:lnTo>
                  <a:lnTo>
                    <a:pt x="585804" y="2211403"/>
                  </a:lnTo>
                  <a:lnTo>
                    <a:pt x="625138" y="2233248"/>
                  </a:lnTo>
                  <a:lnTo>
                    <a:pt x="665373" y="2253564"/>
                  </a:lnTo>
                  <a:lnTo>
                    <a:pt x="706470" y="2272313"/>
                  </a:lnTo>
                  <a:lnTo>
                    <a:pt x="748393" y="2289457"/>
                  </a:lnTo>
                  <a:lnTo>
                    <a:pt x="791104" y="2304958"/>
                  </a:lnTo>
                  <a:lnTo>
                    <a:pt x="834567" y="2318778"/>
                  </a:lnTo>
                  <a:lnTo>
                    <a:pt x="878744" y="2330878"/>
                  </a:lnTo>
                  <a:lnTo>
                    <a:pt x="923597" y="2341221"/>
                  </a:lnTo>
                  <a:lnTo>
                    <a:pt x="969090" y="2349769"/>
                  </a:lnTo>
                  <a:lnTo>
                    <a:pt x="1015186" y="2356484"/>
                  </a:lnTo>
                  <a:lnTo>
                    <a:pt x="1061847" y="2361327"/>
                  </a:lnTo>
                  <a:lnTo>
                    <a:pt x="1109036" y="2364261"/>
                  </a:lnTo>
                  <a:lnTo>
                    <a:pt x="1156715" y="2365248"/>
                  </a:lnTo>
                  <a:lnTo>
                    <a:pt x="1204393" y="2364261"/>
                  </a:lnTo>
                  <a:lnTo>
                    <a:pt x="1251581" y="2361327"/>
                  </a:lnTo>
                  <a:lnTo>
                    <a:pt x="1298240" y="2356484"/>
                  </a:lnTo>
                  <a:lnTo>
                    <a:pt x="1344334" y="2349769"/>
                  </a:lnTo>
                  <a:lnTo>
                    <a:pt x="1389826" y="2341221"/>
                  </a:lnTo>
                  <a:lnTo>
                    <a:pt x="1434679" y="2330878"/>
                  </a:lnTo>
                  <a:lnTo>
                    <a:pt x="1478855" y="2318778"/>
                  </a:lnTo>
                  <a:lnTo>
                    <a:pt x="1522317" y="2304958"/>
                  </a:lnTo>
                  <a:lnTo>
                    <a:pt x="1565028" y="2289457"/>
                  </a:lnTo>
                  <a:lnTo>
                    <a:pt x="1606950" y="2272313"/>
                  </a:lnTo>
                  <a:lnTo>
                    <a:pt x="1648047" y="2253564"/>
                  </a:lnTo>
                  <a:lnTo>
                    <a:pt x="1688281" y="2233248"/>
                  </a:lnTo>
                  <a:lnTo>
                    <a:pt x="1727615" y="2211403"/>
                  </a:lnTo>
                  <a:lnTo>
                    <a:pt x="1766012" y="2188067"/>
                  </a:lnTo>
                  <a:lnTo>
                    <a:pt x="1803435" y="2163278"/>
                  </a:lnTo>
                  <a:lnTo>
                    <a:pt x="1839845" y="2137074"/>
                  </a:lnTo>
                  <a:lnTo>
                    <a:pt x="1875207" y="2109494"/>
                  </a:lnTo>
                  <a:lnTo>
                    <a:pt x="1909483" y="2080574"/>
                  </a:lnTo>
                  <a:lnTo>
                    <a:pt x="1942635" y="2050354"/>
                  </a:lnTo>
                  <a:lnTo>
                    <a:pt x="1974627" y="2018871"/>
                  </a:lnTo>
                  <a:lnTo>
                    <a:pt x="2005421" y="1986163"/>
                  </a:lnTo>
                  <a:lnTo>
                    <a:pt x="2034980" y="1952269"/>
                  </a:lnTo>
                  <a:lnTo>
                    <a:pt x="2063267" y="1917226"/>
                  </a:lnTo>
                  <a:lnTo>
                    <a:pt x="2090245" y="1881073"/>
                  </a:lnTo>
                  <a:lnTo>
                    <a:pt x="2115876" y="1843847"/>
                  </a:lnTo>
                  <a:lnTo>
                    <a:pt x="2140123" y="1805586"/>
                  </a:lnTo>
                  <a:lnTo>
                    <a:pt x="2162948" y="1766330"/>
                  </a:lnTo>
                  <a:lnTo>
                    <a:pt x="2184316" y="1726114"/>
                  </a:lnTo>
                  <a:lnTo>
                    <a:pt x="2204188" y="1684979"/>
                  </a:lnTo>
                  <a:lnTo>
                    <a:pt x="2222527" y="1642961"/>
                  </a:lnTo>
                  <a:lnTo>
                    <a:pt x="2239297" y="1600099"/>
                  </a:lnTo>
                  <a:lnTo>
                    <a:pt x="2254459" y="1556430"/>
                  </a:lnTo>
                  <a:lnTo>
                    <a:pt x="2267977" y="1511994"/>
                  </a:lnTo>
                  <a:lnTo>
                    <a:pt x="2279813" y="1466827"/>
                  </a:lnTo>
                  <a:lnTo>
                    <a:pt x="2289930" y="1420968"/>
                  </a:lnTo>
                  <a:lnTo>
                    <a:pt x="2298291" y="1374455"/>
                  </a:lnTo>
                  <a:lnTo>
                    <a:pt x="2304859" y="1327326"/>
                  </a:lnTo>
                  <a:lnTo>
                    <a:pt x="2309597" y="1279619"/>
                  </a:lnTo>
                  <a:lnTo>
                    <a:pt x="2312467" y="1231372"/>
                  </a:lnTo>
                  <a:lnTo>
                    <a:pt x="2313432" y="1182624"/>
                  </a:lnTo>
                  <a:lnTo>
                    <a:pt x="2312467" y="1133875"/>
                  </a:lnTo>
                  <a:lnTo>
                    <a:pt x="2309597" y="1085628"/>
                  </a:lnTo>
                  <a:lnTo>
                    <a:pt x="2304859" y="1037921"/>
                  </a:lnTo>
                  <a:lnTo>
                    <a:pt x="2298291" y="990792"/>
                  </a:lnTo>
                  <a:lnTo>
                    <a:pt x="2289930" y="944279"/>
                  </a:lnTo>
                  <a:lnTo>
                    <a:pt x="2279813" y="898420"/>
                  </a:lnTo>
                  <a:lnTo>
                    <a:pt x="2267977" y="853253"/>
                  </a:lnTo>
                  <a:lnTo>
                    <a:pt x="2254459" y="808817"/>
                  </a:lnTo>
                  <a:lnTo>
                    <a:pt x="2239297" y="765148"/>
                  </a:lnTo>
                  <a:lnTo>
                    <a:pt x="2222527" y="722286"/>
                  </a:lnTo>
                  <a:lnTo>
                    <a:pt x="2204188" y="680268"/>
                  </a:lnTo>
                  <a:lnTo>
                    <a:pt x="2184316" y="639133"/>
                  </a:lnTo>
                  <a:lnTo>
                    <a:pt x="2162948" y="598917"/>
                  </a:lnTo>
                  <a:lnTo>
                    <a:pt x="2140123" y="559661"/>
                  </a:lnTo>
                  <a:lnTo>
                    <a:pt x="2115876" y="521400"/>
                  </a:lnTo>
                  <a:lnTo>
                    <a:pt x="2090245" y="484174"/>
                  </a:lnTo>
                  <a:lnTo>
                    <a:pt x="2063267" y="448021"/>
                  </a:lnTo>
                  <a:lnTo>
                    <a:pt x="2034980" y="412978"/>
                  </a:lnTo>
                  <a:lnTo>
                    <a:pt x="2005421" y="379084"/>
                  </a:lnTo>
                  <a:lnTo>
                    <a:pt x="1974627" y="346376"/>
                  </a:lnTo>
                  <a:lnTo>
                    <a:pt x="1942635" y="314893"/>
                  </a:lnTo>
                  <a:lnTo>
                    <a:pt x="1909483" y="284673"/>
                  </a:lnTo>
                  <a:lnTo>
                    <a:pt x="1875207" y="255753"/>
                  </a:lnTo>
                  <a:lnTo>
                    <a:pt x="1839845" y="228173"/>
                  </a:lnTo>
                  <a:lnTo>
                    <a:pt x="1803435" y="201969"/>
                  </a:lnTo>
                  <a:lnTo>
                    <a:pt x="1766012" y="177180"/>
                  </a:lnTo>
                  <a:lnTo>
                    <a:pt x="1727615" y="153844"/>
                  </a:lnTo>
                  <a:lnTo>
                    <a:pt x="1688281" y="131999"/>
                  </a:lnTo>
                  <a:lnTo>
                    <a:pt x="1648047" y="111683"/>
                  </a:lnTo>
                  <a:lnTo>
                    <a:pt x="1606950" y="92934"/>
                  </a:lnTo>
                  <a:lnTo>
                    <a:pt x="1565028" y="75790"/>
                  </a:lnTo>
                  <a:lnTo>
                    <a:pt x="1522317" y="60289"/>
                  </a:lnTo>
                  <a:lnTo>
                    <a:pt x="1478855" y="46469"/>
                  </a:lnTo>
                  <a:lnTo>
                    <a:pt x="1434679" y="34369"/>
                  </a:lnTo>
                  <a:lnTo>
                    <a:pt x="1389826" y="24026"/>
                  </a:lnTo>
                  <a:lnTo>
                    <a:pt x="1344334" y="15478"/>
                  </a:lnTo>
                  <a:lnTo>
                    <a:pt x="1298240" y="8763"/>
                  </a:lnTo>
                  <a:lnTo>
                    <a:pt x="1251581" y="3920"/>
                  </a:lnTo>
                  <a:lnTo>
                    <a:pt x="1204393" y="986"/>
                  </a:lnTo>
                  <a:lnTo>
                    <a:pt x="1156715" y="0"/>
                  </a:lnTo>
                  <a:close/>
                </a:path>
              </a:pathLst>
            </a:custGeom>
            <a:solidFill>
              <a:srgbClr val="0871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780288" y="2990088"/>
              <a:ext cx="1783080" cy="1824355"/>
            </a:xfrm>
            <a:custGeom>
              <a:avLst/>
              <a:gdLst/>
              <a:ahLst/>
              <a:cxnLst/>
              <a:rect l="l" t="t" r="r" b="b"/>
              <a:pathLst>
                <a:path w="1783080" h="1824354">
                  <a:moveTo>
                    <a:pt x="891539" y="0"/>
                  </a:moveTo>
                  <a:lnTo>
                    <a:pt x="844191" y="1264"/>
                  </a:lnTo>
                  <a:lnTo>
                    <a:pt x="797487" y="5014"/>
                  </a:lnTo>
                  <a:lnTo>
                    <a:pt x="751487" y="11188"/>
                  </a:lnTo>
                  <a:lnTo>
                    <a:pt x="706254" y="19722"/>
                  </a:lnTo>
                  <a:lnTo>
                    <a:pt x="661850" y="30553"/>
                  </a:lnTo>
                  <a:lnTo>
                    <a:pt x="618336" y="43618"/>
                  </a:lnTo>
                  <a:lnTo>
                    <a:pt x="575774" y="58855"/>
                  </a:lnTo>
                  <a:lnTo>
                    <a:pt x="534225" y="76200"/>
                  </a:lnTo>
                  <a:lnTo>
                    <a:pt x="493751" y="95590"/>
                  </a:lnTo>
                  <a:lnTo>
                    <a:pt x="454414" y="116962"/>
                  </a:lnTo>
                  <a:lnTo>
                    <a:pt x="416274" y="140254"/>
                  </a:lnTo>
                  <a:lnTo>
                    <a:pt x="379395" y="165402"/>
                  </a:lnTo>
                  <a:lnTo>
                    <a:pt x="343837" y="192343"/>
                  </a:lnTo>
                  <a:lnTo>
                    <a:pt x="309662" y="221014"/>
                  </a:lnTo>
                  <a:lnTo>
                    <a:pt x="276932" y="251353"/>
                  </a:lnTo>
                  <a:lnTo>
                    <a:pt x="245707" y="283296"/>
                  </a:lnTo>
                  <a:lnTo>
                    <a:pt x="216051" y="316780"/>
                  </a:lnTo>
                  <a:lnTo>
                    <a:pt x="188025" y="351743"/>
                  </a:lnTo>
                  <a:lnTo>
                    <a:pt x="161689" y="388121"/>
                  </a:lnTo>
                  <a:lnTo>
                    <a:pt x="137106" y="425851"/>
                  </a:lnTo>
                  <a:lnTo>
                    <a:pt x="114338" y="464870"/>
                  </a:lnTo>
                  <a:lnTo>
                    <a:pt x="93445" y="505116"/>
                  </a:lnTo>
                  <a:lnTo>
                    <a:pt x="74491" y="546525"/>
                  </a:lnTo>
                  <a:lnTo>
                    <a:pt x="57535" y="589034"/>
                  </a:lnTo>
                  <a:lnTo>
                    <a:pt x="42640" y="632580"/>
                  </a:lnTo>
                  <a:lnTo>
                    <a:pt x="29868" y="677101"/>
                  </a:lnTo>
                  <a:lnTo>
                    <a:pt x="19280" y="722533"/>
                  </a:lnTo>
                  <a:lnTo>
                    <a:pt x="10937" y="768813"/>
                  </a:lnTo>
                  <a:lnTo>
                    <a:pt x="4902" y="815879"/>
                  </a:lnTo>
                  <a:lnTo>
                    <a:pt x="1235" y="863666"/>
                  </a:lnTo>
                  <a:lnTo>
                    <a:pt x="0" y="912113"/>
                  </a:lnTo>
                  <a:lnTo>
                    <a:pt x="1235" y="960561"/>
                  </a:lnTo>
                  <a:lnTo>
                    <a:pt x="4902" y="1008348"/>
                  </a:lnTo>
                  <a:lnTo>
                    <a:pt x="10937" y="1055414"/>
                  </a:lnTo>
                  <a:lnTo>
                    <a:pt x="19280" y="1101694"/>
                  </a:lnTo>
                  <a:lnTo>
                    <a:pt x="29868" y="1147126"/>
                  </a:lnTo>
                  <a:lnTo>
                    <a:pt x="42640" y="1191647"/>
                  </a:lnTo>
                  <a:lnTo>
                    <a:pt x="57535" y="1235193"/>
                  </a:lnTo>
                  <a:lnTo>
                    <a:pt x="74491" y="1277702"/>
                  </a:lnTo>
                  <a:lnTo>
                    <a:pt x="93445" y="1319111"/>
                  </a:lnTo>
                  <a:lnTo>
                    <a:pt x="114338" y="1359357"/>
                  </a:lnTo>
                  <a:lnTo>
                    <a:pt x="137106" y="1398376"/>
                  </a:lnTo>
                  <a:lnTo>
                    <a:pt x="161689" y="1436106"/>
                  </a:lnTo>
                  <a:lnTo>
                    <a:pt x="188025" y="1472484"/>
                  </a:lnTo>
                  <a:lnTo>
                    <a:pt x="216051" y="1507447"/>
                  </a:lnTo>
                  <a:lnTo>
                    <a:pt x="245707" y="1540931"/>
                  </a:lnTo>
                  <a:lnTo>
                    <a:pt x="276932" y="1572874"/>
                  </a:lnTo>
                  <a:lnTo>
                    <a:pt x="309662" y="1603213"/>
                  </a:lnTo>
                  <a:lnTo>
                    <a:pt x="343837" y="1631884"/>
                  </a:lnTo>
                  <a:lnTo>
                    <a:pt x="379395" y="1658825"/>
                  </a:lnTo>
                  <a:lnTo>
                    <a:pt x="416274" y="1683973"/>
                  </a:lnTo>
                  <a:lnTo>
                    <a:pt x="454414" y="1707265"/>
                  </a:lnTo>
                  <a:lnTo>
                    <a:pt x="493751" y="1728637"/>
                  </a:lnTo>
                  <a:lnTo>
                    <a:pt x="534225" y="1748027"/>
                  </a:lnTo>
                  <a:lnTo>
                    <a:pt x="575774" y="1765372"/>
                  </a:lnTo>
                  <a:lnTo>
                    <a:pt x="618336" y="1780609"/>
                  </a:lnTo>
                  <a:lnTo>
                    <a:pt x="661850" y="1793674"/>
                  </a:lnTo>
                  <a:lnTo>
                    <a:pt x="706254" y="1804505"/>
                  </a:lnTo>
                  <a:lnTo>
                    <a:pt x="751487" y="1813039"/>
                  </a:lnTo>
                  <a:lnTo>
                    <a:pt x="797487" y="1819213"/>
                  </a:lnTo>
                  <a:lnTo>
                    <a:pt x="844191" y="1822963"/>
                  </a:lnTo>
                  <a:lnTo>
                    <a:pt x="891539" y="1824228"/>
                  </a:lnTo>
                  <a:lnTo>
                    <a:pt x="938888" y="1822963"/>
                  </a:lnTo>
                  <a:lnTo>
                    <a:pt x="985592" y="1819213"/>
                  </a:lnTo>
                  <a:lnTo>
                    <a:pt x="1031592" y="1813039"/>
                  </a:lnTo>
                  <a:lnTo>
                    <a:pt x="1076825" y="1804505"/>
                  </a:lnTo>
                  <a:lnTo>
                    <a:pt x="1121229" y="1793674"/>
                  </a:lnTo>
                  <a:lnTo>
                    <a:pt x="1164743" y="1780609"/>
                  </a:lnTo>
                  <a:lnTo>
                    <a:pt x="1207305" y="1765372"/>
                  </a:lnTo>
                  <a:lnTo>
                    <a:pt x="1248854" y="1748027"/>
                  </a:lnTo>
                  <a:lnTo>
                    <a:pt x="1289328" y="1728637"/>
                  </a:lnTo>
                  <a:lnTo>
                    <a:pt x="1328665" y="1707265"/>
                  </a:lnTo>
                  <a:lnTo>
                    <a:pt x="1366805" y="1683973"/>
                  </a:lnTo>
                  <a:lnTo>
                    <a:pt x="1403684" y="1658825"/>
                  </a:lnTo>
                  <a:lnTo>
                    <a:pt x="1439242" y="1631884"/>
                  </a:lnTo>
                  <a:lnTo>
                    <a:pt x="1473417" y="1603213"/>
                  </a:lnTo>
                  <a:lnTo>
                    <a:pt x="1506147" y="1572874"/>
                  </a:lnTo>
                  <a:lnTo>
                    <a:pt x="1537372" y="1540931"/>
                  </a:lnTo>
                  <a:lnTo>
                    <a:pt x="1567028" y="1507447"/>
                  </a:lnTo>
                  <a:lnTo>
                    <a:pt x="1595054" y="1472484"/>
                  </a:lnTo>
                  <a:lnTo>
                    <a:pt x="1621390" y="1436106"/>
                  </a:lnTo>
                  <a:lnTo>
                    <a:pt x="1645973" y="1398376"/>
                  </a:lnTo>
                  <a:lnTo>
                    <a:pt x="1668741" y="1359357"/>
                  </a:lnTo>
                  <a:lnTo>
                    <a:pt x="1689634" y="1319111"/>
                  </a:lnTo>
                  <a:lnTo>
                    <a:pt x="1708588" y="1277702"/>
                  </a:lnTo>
                  <a:lnTo>
                    <a:pt x="1725544" y="1235193"/>
                  </a:lnTo>
                  <a:lnTo>
                    <a:pt x="1740439" y="1191647"/>
                  </a:lnTo>
                  <a:lnTo>
                    <a:pt x="1753211" y="1147126"/>
                  </a:lnTo>
                  <a:lnTo>
                    <a:pt x="1763799" y="1101694"/>
                  </a:lnTo>
                  <a:lnTo>
                    <a:pt x="1772142" y="1055414"/>
                  </a:lnTo>
                  <a:lnTo>
                    <a:pt x="1778177" y="1008348"/>
                  </a:lnTo>
                  <a:lnTo>
                    <a:pt x="1781844" y="960561"/>
                  </a:lnTo>
                  <a:lnTo>
                    <a:pt x="1783080" y="912113"/>
                  </a:lnTo>
                  <a:lnTo>
                    <a:pt x="1781844" y="863666"/>
                  </a:lnTo>
                  <a:lnTo>
                    <a:pt x="1778177" y="815879"/>
                  </a:lnTo>
                  <a:lnTo>
                    <a:pt x="1772142" y="768813"/>
                  </a:lnTo>
                  <a:lnTo>
                    <a:pt x="1763799" y="722533"/>
                  </a:lnTo>
                  <a:lnTo>
                    <a:pt x="1753211" y="677101"/>
                  </a:lnTo>
                  <a:lnTo>
                    <a:pt x="1740439" y="632580"/>
                  </a:lnTo>
                  <a:lnTo>
                    <a:pt x="1725544" y="589034"/>
                  </a:lnTo>
                  <a:lnTo>
                    <a:pt x="1708588" y="546525"/>
                  </a:lnTo>
                  <a:lnTo>
                    <a:pt x="1689634" y="505116"/>
                  </a:lnTo>
                  <a:lnTo>
                    <a:pt x="1668741" y="464870"/>
                  </a:lnTo>
                  <a:lnTo>
                    <a:pt x="1645973" y="425851"/>
                  </a:lnTo>
                  <a:lnTo>
                    <a:pt x="1621390" y="388121"/>
                  </a:lnTo>
                  <a:lnTo>
                    <a:pt x="1595054" y="351743"/>
                  </a:lnTo>
                  <a:lnTo>
                    <a:pt x="1567028" y="316780"/>
                  </a:lnTo>
                  <a:lnTo>
                    <a:pt x="1537372" y="283296"/>
                  </a:lnTo>
                  <a:lnTo>
                    <a:pt x="1506147" y="251353"/>
                  </a:lnTo>
                  <a:lnTo>
                    <a:pt x="1473417" y="221014"/>
                  </a:lnTo>
                  <a:lnTo>
                    <a:pt x="1439242" y="192343"/>
                  </a:lnTo>
                  <a:lnTo>
                    <a:pt x="1403684" y="165402"/>
                  </a:lnTo>
                  <a:lnTo>
                    <a:pt x="1366805" y="140254"/>
                  </a:lnTo>
                  <a:lnTo>
                    <a:pt x="1328665" y="116962"/>
                  </a:lnTo>
                  <a:lnTo>
                    <a:pt x="1289328" y="95590"/>
                  </a:lnTo>
                  <a:lnTo>
                    <a:pt x="1248854" y="76200"/>
                  </a:lnTo>
                  <a:lnTo>
                    <a:pt x="1207305" y="58855"/>
                  </a:lnTo>
                  <a:lnTo>
                    <a:pt x="1164743" y="43618"/>
                  </a:lnTo>
                  <a:lnTo>
                    <a:pt x="1121229" y="30553"/>
                  </a:lnTo>
                  <a:lnTo>
                    <a:pt x="1076825" y="19722"/>
                  </a:lnTo>
                  <a:lnTo>
                    <a:pt x="1031592" y="11188"/>
                  </a:lnTo>
                  <a:lnTo>
                    <a:pt x="985592" y="5014"/>
                  </a:lnTo>
                  <a:lnTo>
                    <a:pt x="938888" y="1264"/>
                  </a:lnTo>
                  <a:lnTo>
                    <a:pt x="89153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780288" y="2990088"/>
              <a:ext cx="1783080" cy="1824355"/>
            </a:xfrm>
            <a:custGeom>
              <a:avLst/>
              <a:gdLst/>
              <a:ahLst/>
              <a:cxnLst/>
              <a:rect l="l" t="t" r="r" b="b"/>
              <a:pathLst>
                <a:path w="1783080" h="1824354">
                  <a:moveTo>
                    <a:pt x="1783080" y="912113"/>
                  </a:moveTo>
                  <a:lnTo>
                    <a:pt x="1781844" y="960561"/>
                  </a:lnTo>
                  <a:lnTo>
                    <a:pt x="1778177" y="1008348"/>
                  </a:lnTo>
                  <a:lnTo>
                    <a:pt x="1772142" y="1055414"/>
                  </a:lnTo>
                  <a:lnTo>
                    <a:pt x="1763799" y="1101694"/>
                  </a:lnTo>
                  <a:lnTo>
                    <a:pt x="1753211" y="1147126"/>
                  </a:lnTo>
                  <a:lnTo>
                    <a:pt x="1740439" y="1191647"/>
                  </a:lnTo>
                  <a:lnTo>
                    <a:pt x="1725544" y="1235193"/>
                  </a:lnTo>
                  <a:lnTo>
                    <a:pt x="1708588" y="1277702"/>
                  </a:lnTo>
                  <a:lnTo>
                    <a:pt x="1689634" y="1319111"/>
                  </a:lnTo>
                  <a:lnTo>
                    <a:pt x="1668741" y="1359357"/>
                  </a:lnTo>
                  <a:lnTo>
                    <a:pt x="1645973" y="1398376"/>
                  </a:lnTo>
                  <a:lnTo>
                    <a:pt x="1621390" y="1436106"/>
                  </a:lnTo>
                  <a:lnTo>
                    <a:pt x="1595054" y="1472484"/>
                  </a:lnTo>
                  <a:lnTo>
                    <a:pt x="1567028" y="1507447"/>
                  </a:lnTo>
                  <a:lnTo>
                    <a:pt x="1537372" y="1540931"/>
                  </a:lnTo>
                  <a:lnTo>
                    <a:pt x="1506147" y="1572874"/>
                  </a:lnTo>
                  <a:lnTo>
                    <a:pt x="1473417" y="1603213"/>
                  </a:lnTo>
                  <a:lnTo>
                    <a:pt x="1439242" y="1631884"/>
                  </a:lnTo>
                  <a:lnTo>
                    <a:pt x="1403684" y="1658825"/>
                  </a:lnTo>
                  <a:lnTo>
                    <a:pt x="1366805" y="1683973"/>
                  </a:lnTo>
                  <a:lnTo>
                    <a:pt x="1328665" y="1707265"/>
                  </a:lnTo>
                  <a:lnTo>
                    <a:pt x="1289328" y="1728637"/>
                  </a:lnTo>
                  <a:lnTo>
                    <a:pt x="1248854" y="1748027"/>
                  </a:lnTo>
                  <a:lnTo>
                    <a:pt x="1207305" y="1765372"/>
                  </a:lnTo>
                  <a:lnTo>
                    <a:pt x="1164743" y="1780609"/>
                  </a:lnTo>
                  <a:lnTo>
                    <a:pt x="1121229" y="1793674"/>
                  </a:lnTo>
                  <a:lnTo>
                    <a:pt x="1076825" y="1804505"/>
                  </a:lnTo>
                  <a:lnTo>
                    <a:pt x="1031592" y="1813039"/>
                  </a:lnTo>
                  <a:lnTo>
                    <a:pt x="985592" y="1819213"/>
                  </a:lnTo>
                  <a:lnTo>
                    <a:pt x="938888" y="1822963"/>
                  </a:lnTo>
                  <a:lnTo>
                    <a:pt x="891539" y="1824228"/>
                  </a:lnTo>
                  <a:lnTo>
                    <a:pt x="844191" y="1822963"/>
                  </a:lnTo>
                  <a:lnTo>
                    <a:pt x="797487" y="1819213"/>
                  </a:lnTo>
                  <a:lnTo>
                    <a:pt x="751487" y="1813039"/>
                  </a:lnTo>
                  <a:lnTo>
                    <a:pt x="706254" y="1804505"/>
                  </a:lnTo>
                  <a:lnTo>
                    <a:pt x="661850" y="1793674"/>
                  </a:lnTo>
                  <a:lnTo>
                    <a:pt x="618336" y="1780609"/>
                  </a:lnTo>
                  <a:lnTo>
                    <a:pt x="575774" y="1765372"/>
                  </a:lnTo>
                  <a:lnTo>
                    <a:pt x="534225" y="1748027"/>
                  </a:lnTo>
                  <a:lnTo>
                    <a:pt x="493751" y="1728637"/>
                  </a:lnTo>
                  <a:lnTo>
                    <a:pt x="454414" y="1707265"/>
                  </a:lnTo>
                  <a:lnTo>
                    <a:pt x="416274" y="1683973"/>
                  </a:lnTo>
                  <a:lnTo>
                    <a:pt x="379395" y="1658825"/>
                  </a:lnTo>
                  <a:lnTo>
                    <a:pt x="343837" y="1631884"/>
                  </a:lnTo>
                  <a:lnTo>
                    <a:pt x="309662" y="1603213"/>
                  </a:lnTo>
                  <a:lnTo>
                    <a:pt x="276932" y="1572874"/>
                  </a:lnTo>
                  <a:lnTo>
                    <a:pt x="245707" y="1540931"/>
                  </a:lnTo>
                  <a:lnTo>
                    <a:pt x="216051" y="1507447"/>
                  </a:lnTo>
                  <a:lnTo>
                    <a:pt x="188025" y="1472484"/>
                  </a:lnTo>
                  <a:lnTo>
                    <a:pt x="161689" y="1436106"/>
                  </a:lnTo>
                  <a:lnTo>
                    <a:pt x="137106" y="1398376"/>
                  </a:lnTo>
                  <a:lnTo>
                    <a:pt x="114338" y="1359357"/>
                  </a:lnTo>
                  <a:lnTo>
                    <a:pt x="93445" y="1319111"/>
                  </a:lnTo>
                  <a:lnTo>
                    <a:pt x="74491" y="1277702"/>
                  </a:lnTo>
                  <a:lnTo>
                    <a:pt x="57535" y="1235193"/>
                  </a:lnTo>
                  <a:lnTo>
                    <a:pt x="42640" y="1191647"/>
                  </a:lnTo>
                  <a:lnTo>
                    <a:pt x="29868" y="1147126"/>
                  </a:lnTo>
                  <a:lnTo>
                    <a:pt x="19280" y="1101694"/>
                  </a:lnTo>
                  <a:lnTo>
                    <a:pt x="10937" y="1055414"/>
                  </a:lnTo>
                  <a:lnTo>
                    <a:pt x="4902" y="1008348"/>
                  </a:lnTo>
                  <a:lnTo>
                    <a:pt x="1235" y="960561"/>
                  </a:lnTo>
                  <a:lnTo>
                    <a:pt x="0" y="912113"/>
                  </a:lnTo>
                  <a:lnTo>
                    <a:pt x="1235" y="863666"/>
                  </a:lnTo>
                  <a:lnTo>
                    <a:pt x="4902" y="815879"/>
                  </a:lnTo>
                  <a:lnTo>
                    <a:pt x="10937" y="768813"/>
                  </a:lnTo>
                  <a:lnTo>
                    <a:pt x="19280" y="722533"/>
                  </a:lnTo>
                  <a:lnTo>
                    <a:pt x="29868" y="677101"/>
                  </a:lnTo>
                  <a:lnTo>
                    <a:pt x="42640" y="632580"/>
                  </a:lnTo>
                  <a:lnTo>
                    <a:pt x="57535" y="589034"/>
                  </a:lnTo>
                  <a:lnTo>
                    <a:pt x="74491" y="546525"/>
                  </a:lnTo>
                  <a:lnTo>
                    <a:pt x="93445" y="505116"/>
                  </a:lnTo>
                  <a:lnTo>
                    <a:pt x="114338" y="464870"/>
                  </a:lnTo>
                  <a:lnTo>
                    <a:pt x="137106" y="425851"/>
                  </a:lnTo>
                  <a:lnTo>
                    <a:pt x="161689" y="388121"/>
                  </a:lnTo>
                  <a:lnTo>
                    <a:pt x="188025" y="351743"/>
                  </a:lnTo>
                  <a:lnTo>
                    <a:pt x="216051" y="316780"/>
                  </a:lnTo>
                  <a:lnTo>
                    <a:pt x="245707" y="283296"/>
                  </a:lnTo>
                  <a:lnTo>
                    <a:pt x="276932" y="251353"/>
                  </a:lnTo>
                  <a:lnTo>
                    <a:pt x="309662" y="221014"/>
                  </a:lnTo>
                  <a:lnTo>
                    <a:pt x="343837" y="192343"/>
                  </a:lnTo>
                  <a:lnTo>
                    <a:pt x="379395" y="165402"/>
                  </a:lnTo>
                  <a:lnTo>
                    <a:pt x="416274" y="140254"/>
                  </a:lnTo>
                  <a:lnTo>
                    <a:pt x="454414" y="116962"/>
                  </a:lnTo>
                  <a:lnTo>
                    <a:pt x="493751" y="95590"/>
                  </a:lnTo>
                  <a:lnTo>
                    <a:pt x="534225" y="76200"/>
                  </a:lnTo>
                  <a:lnTo>
                    <a:pt x="575774" y="58855"/>
                  </a:lnTo>
                  <a:lnTo>
                    <a:pt x="618336" y="43618"/>
                  </a:lnTo>
                  <a:lnTo>
                    <a:pt x="661850" y="30553"/>
                  </a:lnTo>
                  <a:lnTo>
                    <a:pt x="706254" y="19722"/>
                  </a:lnTo>
                  <a:lnTo>
                    <a:pt x="751487" y="11188"/>
                  </a:lnTo>
                  <a:lnTo>
                    <a:pt x="797487" y="5014"/>
                  </a:lnTo>
                  <a:lnTo>
                    <a:pt x="844191" y="1264"/>
                  </a:lnTo>
                  <a:lnTo>
                    <a:pt x="891539" y="0"/>
                  </a:lnTo>
                  <a:lnTo>
                    <a:pt x="938888" y="1264"/>
                  </a:lnTo>
                  <a:lnTo>
                    <a:pt x="985592" y="5014"/>
                  </a:lnTo>
                  <a:lnTo>
                    <a:pt x="1031592" y="11188"/>
                  </a:lnTo>
                  <a:lnTo>
                    <a:pt x="1076825" y="19722"/>
                  </a:lnTo>
                  <a:lnTo>
                    <a:pt x="1121229" y="30553"/>
                  </a:lnTo>
                  <a:lnTo>
                    <a:pt x="1164743" y="43618"/>
                  </a:lnTo>
                  <a:lnTo>
                    <a:pt x="1207305" y="58855"/>
                  </a:lnTo>
                  <a:lnTo>
                    <a:pt x="1248854" y="76200"/>
                  </a:lnTo>
                  <a:lnTo>
                    <a:pt x="1289328" y="95590"/>
                  </a:lnTo>
                  <a:lnTo>
                    <a:pt x="1328665" y="116962"/>
                  </a:lnTo>
                  <a:lnTo>
                    <a:pt x="1366805" y="140254"/>
                  </a:lnTo>
                  <a:lnTo>
                    <a:pt x="1403684" y="165402"/>
                  </a:lnTo>
                  <a:lnTo>
                    <a:pt x="1439242" y="192343"/>
                  </a:lnTo>
                  <a:lnTo>
                    <a:pt x="1473417" y="221014"/>
                  </a:lnTo>
                  <a:lnTo>
                    <a:pt x="1506147" y="251353"/>
                  </a:lnTo>
                  <a:lnTo>
                    <a:pt x="1537372" y="283296"/>
                  </a:lnTo>
                  <a:lnTo>
                    <a:pt x="1567028" y="316780"/>
                  </a:lnTo>
                  <a:lnTo>
                    <a:pt x="1595054" y="351743"/>
                  </a:lnTo>
                  <a:lnTo>
                    <a:pt x="1621390" y="388121"/>
                  </a:lnTo>
                  <a:lnTo>
                    <a:pt x="1645973" y="425851"/>
                  </a:lnTo>
                  <a:lnTo>
                    <a:pt x="1668741" y="464870"/>
                  </a:lnTo>
                  <a:lnTo>
                    <a:pt x="1689634" y="505116"/>
                  </a:lnTo>
                  <a:lnTo>
                    <a:pt x="1708588" y="546525"/>
                  </a:lnTo>
                  <a:lnTo>
                    <a:pt x="1725544" y="589034"/>
                  </a:lnTo>
                  <a:lnTo>
                    <a:pt x="1740439" y="632580"/>
                  </a:lnTo>
                  <a:lnTo>
                    <a:pt x="1753211" y="677101"/>
                  </a:lnTo>
                  <a:lnTo>
                    <a:pt x="1763799" y="722533"/>
                  </a:lnTo>
                  <a:lnTo>
                    <a:pt x="1772142" y="768813"/>
                  </a:lnTo>
                  <a:lnTo>
                    <a:pt x="1778177" y="815879"/>
                  </a:lnTo>
                  <a:lnTo>
                    <a:pt x="1781844" y="863666"/>
                  </a:lnTo>
                  <a:lnTo>
                    <a:pt x="1783080" y="912113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673352" y="2316607"/>
              <a:ext cx="1047115" cy="506095"/>
            </a:xfrm>
            <a:custGeom>
              <a:avLst/>
              <a:gdLst/>
              <a:ahLst/>
              <a:cxnLst/>
              <a:rect l="l" t="t" r="r" b="b"/>
              <a:pathLst>
                <a:path w="1047114" h="506094">
                  <a:moveTo>
                    <a:pt x="73152" y="0"/>
                  </a:moveTo>
                  <a:lnTo>
                    <a:pt x="22685" y="18811"/>
                  </a:lnTo>
                  <a:lnTo>
                    <a:pt x="184" y="68341"/>
                  </a:lnTo>
                  <a:lnTo>
                    <a:pt x="0" y="69595"/>
                  </a:lnTo>
                  <a:lnTo>
                    <a:pt x="0" y="71500"/>
                  </a:lnTo>
                  <a:lnTo>
                    <a:pt x="19081" y="120824"/>
                  </a:lnTo>
                  <a:lnTo>
                    <a:pt x="66167" y="143001"/>
                  </a:lnTo>
                  <a:lnTo>
                    <a:pt x="117049" y="146304"/>
                  </a:lnTo>
                  <a:lnTo>
                    <a:pt x="167640" y="151466"/>
                  </a:lnTo>
                  <a:lnTo>
                    <a:pt x="217892" y="158470"/>
                  </a:lnTo>
                  <a:lnTo>
                    <a:pt x="267762" y="167297"/>
                  </a:lnTo>
                  <a:lnTo>
                    <a:pt x="317202" y="177929"/>
                  </a:lnTo>
                  <a:lnTo>
                    <a:pt x="366169" y="190346"/>
                  </a:lnTo>
                  <a:lnTo>
                    <a:pt x="414616" y="204530"/>
                  </a:lnTo>
                  <a:lnTo>
                    <a:pt x="462497" y="220464"/>
                  </a:lnTo>
                  <a:lnTo>
                    <a:pt x="509769" y="238127"/>
                  </a:lnTo>
                  <a:lnTo>
                    <a:pt x="556384" y="257502"/>
                  </a:lnTo>
                  <a:lnTo>
                    <a:pt x="602298" y="278570"/>
                  </a:lnTo>
                  <a:lnTo>
                    <a:pt x="647466" y="301313"/>
                  </a:lnTo>
                  <a:lnTo>
                    <a:pt x="691841" y="325712"/>
                  </a:lnTo>
                  <a:lnTo>
                    <a:pt x="735378" y="351748"/>
                  </a:lnTo>
                  <a:lnTo>
                    <a:pt x="778033" y="379403"/>
                  </a:lnTo>
                  <a:lnTo>
                    <a:pt x="819759" y="408658"/>
                  </a:lnTo>
                  <a:lnTo>
                    <a:pt x="860510" y="439495"/>
                  </a:lnTo>
                  <a:lnTo>
                    <a:pt x="900243" y="471896"/>
                  </a:lnTo>
                  <a:lnTo>
                    <a:pt x="938911" y="505840"/>
                  </a:lnTo>
                  <a:lnTo>
                    <a:pt x="1046988" y="412495"/>
                  </a:lnTo>
                  <a:lnTo>
                    <a:pt x="1010060" y="379093"/>
                  </a:lnTo>
                  <a:lnTo>
                    <a:pt x="972208" y="346989"/>
                  </a:lnTo>
                  <a:lnTo>
                    <a:pt x="933467" y="316199"/>
                  </a:lnTo>
                  <a:lnTo>
                    <a:pt x="893870" y="286737"/>
                  </a:lnTo>
                  <a:lnTo>
                    <a:pt x="853451" y="258618"/>
                  </a:lnTo>
                  <a:lnTo>
                    <a:pt x="812242" y="231855"/>
                  </a:lnTo>
                  <a:lnTo>
                    <a:pt x="770279" y="206464"/>
                  </a:lnTo>
                  <a:lnTo>
                    <a:pt x="727594" y="182459"/>
                  </a:lnTo>
                  <a:lnTo>
                    <a:pt x="684222" y="159854"/>
                  </a:lnTo>
                  <a:lnTo>
                    <a:pt x="640196" y="138664"/>
                  </a:lnTo>
                  <a:lnTo>
                    <a:pt x="595550" y="118903"/>
                  </a:lnTo>
                  <a:lnTo>
                    <a:pt x="550318" y="100586"/>
                  </a:lnTo>
                  <a:lnTo>
                    <a:pt x="504532" y="83727"/>
                  </a:lnTo>
                  <a:lnTo>
                    <a:pt x="458228" y="68341"/>
                  </a:lnTo>
                  <a:lnTo>
                    <a:pt x="411438" y="54442"/>
                  </a:lnTo>
                  <a:lnTo>
                    <a:pt x="364197" y="42044"/>
                  </a:lnTo>
                  <a:lnTo>
                    <a:pt x="316537" y="31162"/>
                  </a:lnTo>
                  <a:lnTo>
                    <a:pt x="268494" y="21811"/>
                  </a:lnTo>
                  <a:lnTo>
                    <a:pt x="220100" y="14005"/>
                  </a:lnTo>
                  <a:lnTo>
                    <a:pt x="171389" y="7758"/>
                  </a:lnTo>
                  <a:lnTo>
                    <a:pt x="122395" y="3084"/>
                  </a:lnTo>
                  <a:lnTo>
                    <a:pt x="73152" y="0"/>
                  </a:lnTo>
                  <a:close/>
                </a:path>
              </a:pathLst>
            </a:custGeom>
            <a:solidFill>
              <a:srgbClr val="DBDD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671955" y="4914900"/>
              <a:ext cx="1114425" cy="574675"/>
            </a:xfrm>
            <a:custGeom>
              <a:avLst/>
              <a:gdLst/>
              <a:ahLst/>
              <a:cxnLst/>
              <a:rect l="l" t="t" r="r" b="b"/>
              <a:pathLst>
                <a:path w="1114425" h="574675">
                  <a:moveTo>
                    <a:pt x="1006856" y="0"/>
                  </a:moveTo>
                  <a:lnTo>
                    <a:pt x="970674" y="36449"/>
                  </a:lnTo>
                  <a:lnTo>
                    <a:pt x="933351" y="71436"/>
                  </a:lnTo>
                  <a:lnTo>
                    <a:pt x="894930" y="104940"/>
                  </a:lnTo>
                  <a:lnTo>
                    <a:pt x="855455" y="136939"/>
                  </a:lnTo>
                  <a:lnTo>
                    <a:pt x="814969" y="167415"/>
                  </a:lnTo>
                  <a:lnTo>
                    <a:pt x="773518" y="196346"/>
                  </a:lnTo>
                  <a:lnTo>
                    <a:pt x="731143" y="223712"/>
                  </a:lnTo>
                  <a:lnTo>
                    <a:pt x="687890" y="249494"/>
                  </a:lnTo>
                  <a:lnTo>
                    <a:pt x="643801" y="273670"/>
                  </a:lnTo>
                  <a:lnTo>
                    <a:pt x="598922" y="296220"/>
                  </a:lnTo>
                  <a:lnTo>
                    <a:pt x="553294" y="317124"/>
                  </a:lnTo>
                  <a:lnTo>
                    <a:pt x="506963" y="336362"/>
                  </a:lnTo>
                  <a:lnTo>
                    <a:pt x="459971" y="353913"/>
                  </a:lnTo>
                  <a:lnTo>
                    <a:pt x="412364" y="369758"/>
                  </a:lnTo>
                  <a:lnTo>
                    <a:pt x="364184" y="383875"/>
                  </a:lnTo>
                  <a:lnTo>
                    <a:pt x="315475" y="396244"/>
                  </a:lnTo>
                  <a:lnTo>
                    <a:pt x="266281" y="406845"/>
                  </a:lnTo>
                  <a:lnTo>
                    <a:pt x="216646" y="415658"/>
                  </a:lnTo>
                  <a:lnTo>
                    <a:pt x="166614" y="422663"/>
                  </a:lnTo>
                  <a:lnTo>
                    <a:pt x="116227" y="427838"/>
                  </a:lnTo>
                  <a:lnTo>
                    <a:pt x="65531" y="431165"/>
                  </a:lnTo>
                  <a:lnTo>
                    <a:pt x="38665" y="438588"/>
                  </a:lnTo>
                  <a:lnTo>
                    <a:pt x="17383" y="455406"/>
                  </a:lnTo>
                  <a:lnTo>
                    <a:pt x="3792" y="479153"/>
                  </a:lnTo>
                  <a:lnTo>
                    <a:pt x="0" y="507365"/>
                  </a:lnTo>
                  <a:lnTo>
                    <a:pt x="7070" y="534541"/>
                  </a:lnTo>
                  <a:lnTo>
                    <a:pt x="23129" y="556180"/>
                  </a:lnTo>
                  <a:lnTo>
                    <a:pt x="45880" y="570176"/>
                  </a:lnTo>
                  <a:lnTo>
                    <a:pt x="73025" y="574421"/>
                  </a:lnTo>
                  <a:lnTo>
                    <a:pt x="122196" y="571275"/>
                  </a:lnTo>
                  <a:lnTo>
                    <a:pt x="171104" y="566548"/>
                  </a:lnTo>
                  <a:lnTo>
                    <a:pt x="219716" y="560255"/>
                  </a:lnTo>
                  <a:lnTo>
                    <a:pt x="267999" y="552411"/>
                  </a:lnTo>
                  <a:lnTo>
                    <a:pt x="315921" y="543032"/>
                  </a:lnTo>
                  <a:lnTo>
                    <a:pt x="363448" y="532131"/>
                  </a:lnTo>
                  <a:lnTo>
                    <a:pt x="410547" y="519726"/>
                  </a:lnTo>
                  <a:lnTo>
                    <a:pt x="457185" y="505831"/>
                  </a:lnTo>
                  <a:lnTo>
                    <a:pt x="503331" y="490461"/>
                  </a:lnTo>
                  <a:lnTo>
                    <a:pt x="548949" y="473632"/>
                  </a:lnTo>
                  <a:lnTo>
                    <a:pt x="594009" y="455359"/>
                  </a:lnTo>
                  <a:lnTo>
                    <a:pt x="638476" y="435657"/>
                  </a:lnTo>
                  <a:lnTo>
                    <a:pt x="682318" y="414542"/>
                  </a:lnTo>
                  <a:lnTo>
                    <a:pt x="725503" y="392028"/>
                  </a:lnTo>
                  <a:lnTo>
                    <a:pt x="767996" y="368131"/>
                  </a:lnTo>
                  <a:lnTo>
                    <a:pt x="809766" y="342867"/>
                  </a:lnTo>
                  <a:lnTo>
                    <a:pt x="850778" y="316250"/>
                  </a:lnTo>
                  <a:lnTo>
                    <a:pt x="891002" y="288295"/>
                  </a:lnTo>
                  <a:lnTo>
                    <a:pt x="930402" y="259019"/>
                  </a:lnTo>
                  <a:lnTo>
                    <a:pt x="968948" y="228437"/>
                  </a:lnTo>
                  <a:lnTo>
                    <a:pt x="1006605" y="196563"/>
                  </a:lnTo>
                  <a:lnTo>
                    <a:pt x="1043340" y="163412"/>
                  </a:lnTo>
                  <a:lnTo>
                    <a:pt x="1079122" y="129001"/>
                  </a:lnTo>
                  <a:lnTo>
                    <a:pt x="1113917" y="93344"/>
                  </a:lnTo>
                  <a:lnTo>
                    <a:pt x="1006856" y="0"/>
                  </a:lnTo>
                  <a:close/>
                </a:path>
              </a:pathLst>
            </a:custGeom>
            <a:solidFill>
              <a:srgbClr val="037C3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39696" y="5094757"/>
              <a:ext cx="355053" cy="362686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06752" y="5163311"/>
              <a:ext cx="225552" cy="230124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2098547" y="2327148"/>
              <a:ext cx="312420" cy="320040"/>
            </a:xfrm>
            <a:custGeom>
              <a:avLst/>
              <a:gdLst/>
              <a:ahLst/>
              <a:cxnLst/>
              <a:rect l="l" t="t" r="r" b="b"/>
              <a:pathLst>
                <a:path w="312419" h="320039">
                  <a:moveTo>
                    <a:pt x="156209" y="0"/>
                  </a:moveTo>
                  <a:lnTo>
                    <a:pt x="106850" y="8156"/>
                  </a:lnTo>
                  <a:lnTo>
                    <a:pt x="63971" y="30870"/>
                  </a:lnTo>
                  <a:lnTo>
                    <a:pt x="30150" y="65507"/>
                  </a:lnTo>
                  <a:lnTo>
                    <a:pt x="7967" y="109435"/>
                  </a:lnTo>
                  <a:lnTo>
                    <a:pt x="0" y="160019"/>
                  </a:lnTo>
                  <a:lnTo>
                    <a:pt x="7967" y="210604"/>
                  </a:lnTo>
                  <a:lnTo>
                    <a:pt x="30150" y="254532"/>
                  </a:lnTo>
                  <a:lnTo>
                    <a:pt x="63971" y="289169"/>
                  </a:lnTo>
                  <a:lnTo>
                    <a:pt x="106850" y="311883"/>
                  </a:lnTo>
                  <a:lnTo>
                    <a:pt x="156209" y="320039"/>
                  </a:lnTo>
                  <a:lnTo>
                    <a:pt x="205569" y="311883"/>
                  </a:lnTo>
                  <a:lnTo>
                    <a:pt x="248448" y="289169"/>
                  </a:lnTo>
                  <a:lnTo>
                    <a:pt x="282269" y="254532"/>
                  </a:lnTo>
                  <a:lnTo>
                    <a:pt x="304452" y="210604"/>
                  </a:lnTo>
                  <a:lnTo>
                    <a:pt x="312419" y="160019"/>
                  </a:lnTo>
                  <a:lnTo>
                    <a:pt x="304452" y="109435"/>
                  </a:lnTo>
                  <a:lnTo>
                    <a:pt x="282269" y="65507"/>
                  </a:lnTo>
                  <a:lnTo>
                    <a:pt x="248448" y="30870"/>
                  </a:lnTo>
                  <a:lnTo>
                    <a:pt x="205569" y="8156"/>
                  </a:lnTo>
                  <a:lnTo>
                    <a:pt x="15620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098547" y="2327148"/>
              <a:ext cx="312420" cy="320040"/>
            </a:xfrm>
            <a:custGeom>
              <a:avLst/>
              <a:gdLst/>
              <a:ahLst/>
              <a:cxnLst/>
              <a:rect l="l" t="t" r="r" b="b"/>
              <a:pathLst>
                <a:path w="312419" h="320039">
                  <a:moveTo>
                    <a:pt x="312419" y="160019"/>
                  </a:moveTo>
                  <a:lnTo>
                    <a:pt x="304452" y="210604"/>
                  </a:lnTo>
                  <a:lnTo>
                    <a:pt x="282269" y="254532"/>
                  </a:lnTo>
                  <a:lnTo>
                    <a:pt x="248448" y="289169"/>
                  </a:lnTo>
                  <a:lnTo>
                    <a:pt x="205569" y="311883"/>
                  </a:lnTo>
                  <a:lnTo>
                    <a:pt x="156209" y="320039"/>
                  </a:lnTo>
                  <a:lnTo>
                    <a:pt x="106850" y="311883"/>
                  </a:lnTo>
                  <a:lnTo>
                    <a:pt x="63971" y="289169"/>
                  </a:lnTo>
                  <a:lnTo>
                    <a:pt x="30150" y="254532"/>
                  </a:lnTo>
                  <a:lnTo>
                    <a:pt x="7967" y="210604"/>
                  </a:lnTo>
                  <a:lnTo>
                    <a:pt x="0" y="160019"/>
                  </a:lnTo>
                  <a:lnTo>
                    <a:pt x="7967" y="109435"/>
                  </a:lnTo>
                  <a:lnTo>
                    <a:pt x="30150" y="65507"/>
                  </a:lnTo>
                  <a:lnTo>
                    <a:pt x="63971" y="30870"/>
                  </a:lnTo>
                  <a:lnTo>
                    <a:pt x="106850" y="8156"/>
                  </a:lnTo>
                  <a:lnTo>
                    <a:pt x="156209" y="0"/>
                  </a:lnTo>
                  <a:lnTo>
                    <a:pt x="205569" y="8156"/>
                  </a:lnTo>
                  <a:lnTo>
                    <a:pt x="248448" y="30870"/>
                  </a:lnTo>
                  <a:lnTo>
                    <a:pt x="282269" y="65507"/>
                  </a:lnTo>
                  <a:lnTo>
                    <a:pt x="304452" y="109435"/>
                  </a:lnTo>
                  <a:lnTo>
                    <a:pt x="312419" y="160019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142743" y="2371344"/>
              <a:ext cx="224028" cy="231647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566159" y="5288280"/>
              <a:ext cx="217931" cy="182879"/>
            </a:xfrm>
            <a:prstGeom prst="rect">
              <a:avLst/>
            </a:prstGeom>
          </p:spPr>
        </p:pic>
      </p:grpSp>
      <p:sp>
        <p:nvSpPr>
          <p:cNvPr id="26" name="object 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09258" rIns="0" bIns="0" rtlCol="0">
            <a:spAutoFit/>
          </a:bodyPr>
          <a:lstStyle/>
          <a:p>
            <a:pPr marL="31115">
              <a:lnSpc>
                <a:spcPct val="100000"/>
              </a:lnSpc>
              <a:spcBef>
                <a:spcPts val="100"/>
              </a:spcBef>
            </a:pPr>
            <a:r>
              <a:rPr spc="270" dirty="0"/>
              <a:t>KPI</a:t>
            </a:r>
            <a:r>
              <a:rPr spc="-10" dirty="0"/>
              <a:t> </a:t>
            </a:r>
            <a:r>
              <a:rPr spc="190" dirty="0"/>
              <a:t>SELECTION</a:t>
            </a:r>
            <a:r>
              <a:rPr spc="5" dirty="0"/>
              <a:t> </a:t>
            </a:r>
            <a:r>
              <a:rPr spc="145" dirty="0"/>
              <a:t>PROCESS</a:t>
            </a:r>
          </a:p>
        </p:txBody>
      </p:sp>
      <p:sp>
        <p:nvSpPr>
          <p:cNvPr id="27" name="object 27"/>
          <p:cNvSpPr/>
          <p:nvPr/>
        </p:nvSpPr>
        <p:spPr>
          <a:xfrm>
            <a:off x="4873752" y="6126479"/>
            <a:ext cx="47625" cy="48895"/>
          </a:xfrm>
          <a:custGeom>
            <a:avLst/>
            <a:gdLst/>
            <a:ahLst/>
            <a:cxnLst/>
            <a:rect l="l" t="t" r="r" b="b"/>
            <a:pathLst>
              <a:path w="47625" h="48895">
                <a:moveTo>
                  <a:pt x="23622" y="0"/>
                </a:moveTo>
                <a:lnTo>
                  <a:pt x="14412" y="1916"/>
                </a:lnTo>
                <a:lnTo>
                  <a:pt x="6905" y="7143"/>
                </a:lnTo>
                <a:lnTo>
                  <a:pt x="1851" y="14894"/>
                </a:lnTo>
                <a:lnTo>
                  <a:pt x="0" y="24384"/>
                </a:lnTo>
                <a:lnTo>
                  <a:pt x="1851" y="33873"/>
                </a:lnTo>
                <a:lnTo>
                  <a:pt x="6905" y="41624"/>
                </a:lnTo>
                <a:lnTo>
                  <a:pt x="14412" y="46851"/>
                </a:lnTo>
                <a:lnTo>
                  <a:pt x="23622" y="48768"/>
                </a:lnTo>
                <a:lnTo>
                  <a:pt x="32831" y="46851"/>
                </a:lnTo>
                <a:lnTo>
                  <a:pt x="40338" y="41624"/>
                </a:lnTo>
                <a:lnTo>
                  <a:pt x="45392" y="33873"/>
                </a:lnTo>
                <a:lnTo>
                  <a:pt x="47244" y="24384"/>
                </a:lnTo>
                <a:lnTo>
                  <a:pt x="45392" y="14894"/>
                </a:lnTo>
                <a:lnTo>
                  <a:pt x="40338" y="7143"/>
                </a:lnTo>
                <a:lnTo>
                  <a:pt x="32831" y="1916"/>
                </a:lnTo>
                <a:lnTo>
                  <a:pt x="23622" y="0"/>
                </a:lnTo>
                <a:close/>
              </a:path>
            </a:pathLst>
          </a:custGeom>
          <a:solidFill>
            <a:srgbClr val="037C39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8" name="object 2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684776" y="6114288"/>
            <a:ext cx="88391" cy="89916"/>
          </a:xfrm>
          <a:prstGeom prst="rect">
            <a:avLst/>
          </a:prstGeom>
        </p:spPr>
      </p:pic>
      <p:sp>
        <p:nvSpPr>
          <p:cNvPr id="29" name="object 29"/>
          <p:cNvSpPr txBox="1"/>
          <p:nvPr/>
        </p:nvSpPr>
        <p:spPr>
          <a:xfrm>
            <a:off x="3946016" y="5451144"/>
            <a:ext cx="116395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65" dirty="0">
                <a:solidFill>
                  <a:srgbClr val="767676"/>
                </a:solidFill>
                <a:latin typeface="Tahoma"/>
                <a:cs typeface="Tahoma"/>
              </a:rPr>
              <a:t>FOLLOW</a:t>
            </a:r>
            <a:r>
              <a:rPr sz="1200" spc="-165" dirty="0">
                <a:solidFill>
                  <a:srgbClr val="767676"/>
                </a:solidFill>
                <a:latin typeface="Tahoma"/>
                <a:cs typeface="Tahoma"/>
              </a:rPr>
              <a:t> </a:t>
            </a:r>
            <a:r>
              <a:rPr sz="1200" spc="65" dirty="0">
                <a:solidFill>
                  <a:srgbClr val="767676"/>
                </a:solidFill>
                <a:latin typeface="Tahoma"/>
                <a:cs typeface="Tahoma"/>
              </a:rPr>
              <a:t>UP</a:t>
            </a:r>
            <a:r>
              <a:rPr sz="1200" spc="-145" dirty="0">
                <a:solidFill>
                  <a:srgbClr val="767676"/>
                </a:solidFill>
                <a:latin typeface="Tahoma"/>
                <a:cs typeface="Tahoma"/>
              </a:rPr>
              <a:t> </a:t>
            </a:r>
            <a:r>
              <a:rPr sz="1200" spc="80" dirty="0">
                <a:solidFill>
                  <a:srgbClr val="767676"/>
                </a:solidFill>
                <a:latin typeface="Tahoma"/>
                <a:cs typeface="Tahoma"/>
              </a:rPr>
              <a:t>ON</a:t>
            </a:r>
            <a:endParaRPr sz="1200">
              <a:latin typeface="Tahoma"/>
              <a:cs typeface="Tahoma"/>
            </a:endParaRPr>
          </a:p>
          <a:p>
            <a:pPr marL="38100">
              <a:lnSpc>
                <a:spcPct val="100000"/>
              </a:lnSpc>
            </a:pPr>
            <a:r>
              <a:rPr sz="1200" dirty="0">
                <a:solidFill>
                  <a:srgbClr val="767676"/>
                </a:solidFill>
                <a:latin typeface="Tahoma"/>
                <a:cs typeface="Tahoma"/>
              </a:rPr>
              <a:t>KPI</a:t>
            </a:r>
            <a:r>
              <a:rPr sz="1200" spc="-110" dirty="0">
                <a:solidFill>
                  <a:srgbClr val="767676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767676"/>
                </a:solidFill>
                <a:latin typeface="Tahoma"/>
                <a:cs typeface="Tahoma"/>
              </a:rPr>
              <a:t>SELECTION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179372" y="3552519"/>
            <a:ext cx="983615" cy="4540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sz="1400" spc="-25" dirty="0">
                <a:solidFill>
                  <a:srgbClr val="5F5F5F"/>
                </a:solidFill>
                <a:latin typeface="Tahoma"/>
                <a:cs typeface="Tahoma"/>
              </a:rPr>
              <a:t>KPI</a:t>
            </a:r>
            <a:endParaRPr sz="1400">
              <a:latin typeface="Tahoma"/>
              <a:cs typeface="Tahoma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1400" spc="-10" dirty="0">
                <a:solidFill>
                  <a:srgbClr val="5F5F5F"/>
                </a:solidFill>
                <a:latin typeface="Tahoma"/>
                <a:cs typeface="Tahoma"/>
              </a:rPr>
              <a:t>SELECTION</a:t>
            </a:r>
            <a:endParaRPr sz="1400">
              <a:latin typeface="Tahoma"/>
              <a:cs typeface="Tahoma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996696" y="1834895"/>
            <a:ext cx="3819525" cy="3105785"/>
            <a:chOff x="996696" y="1834895"/>
            <a:chExt cx="3819525" cy="3105785"/>
          </a:xfrm>
        </p:grpSpPr>
        <p:sp>
          <p:nvSpPr>
            <p:cNvPr id="32" name="object 32"/>
            <p:cNvSpPr/>
            <p:nvPr/>
          </p:nvSpPr>
          <p:spPr>
            <a:xfrm>
              <a:off x="996696" y="4058411"/>
              <a:ext cx="195580" cy="22860"/>
            </a:xfrm>
            <a:custGeom>
              <a:avLst/>
              <a:gdLst/>
              <a:ahLst/>
              <a:cxnLst/>
              <a:rect l="l" t="t" r="r" b="b"/>
              <a:pathLst>
                <a:path w="195580" h="22860">
                  <a:moveTo>
                    <a:pt x="195072" y="0"/>
                  </a:moveTo>
                  <a:lnTo>
                    <a:pt x="0" y="0"/>
                  </a:lnTo>
                  <a:lnTo>
                    <a:pt x="0" y="22860"/>
                  </a:lnTo>
                  <a:lnTo>
                    <a:pt x="195072" y="22860"/>
                  </a:lnTo>
                  <a:lnTo>
                    <a:pt x="195072" y="0"/>
                  </a:lnTo>
                  <a:close/>
                </a:path>
              </a:pathLst>
            </a:custGeom>
            <a:solidFill>
              <a:srgbClr val="0A97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219200" y="4058411"/>
              <a:ext cx="195580" cy="22860"/>
            </a:xfrm>
            <a:custGeom>
              <a:avLst/>
              <a:gdLst/>
              <a:ahLst/>
              <a:cxnLst/>
              <a:rect l="l" t="t" r="r" b="b"/>
              <a:pathLst>
                <a:path w="195580" h="22860">
                  <a:moveTo>
                    <a:pt x="195072" y="0"/>
                  </a:moveTo>
                  <a:lnTo>
                    <a:pt x="0" y="0"/>
                  </a:lnTo>
                  <a:lnTo>
                    <a:pt x="0" y="22860"/>
                  </a:lnTo>
                  <a:lnTo>
                    <a:pt x="195072" y="22860"/>
                  </a:lnTo>
                  <a:lnTo>
                    <a:pt x="195072" y="0"/>
                  </a:lnTo>
                  <a:close/>
                </a:path>
              </a:pathLst>
            </a:custGeom>
            <a:solidFill>
              <a:srgbClr val="037C3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1447800" y="4058411"/>
              <a:ext cx="195580" cy="22860"/>
            </a:xfrm>
            <a:custGeom>
              <a:avLst/>
              <a:gdLst/>
              <a:ahLst/>
              <a:cxnLst/>
              <a:rect l="l" t="t" r="r" b="b"/>
              <a:pathLst>
                <a:path w="195580" h="22860">
                  <a:moveTo>
                    <a:pt x="195072" y="0"/>
                  </a:moveTo>
                  <a:lnTo>
                    <a:pt x="0" y="0"/>
                  </a:lnTo>
                  <a:lnTo>
                    <a:pt x="0" y="22860"/>
                  </a:lnTo>
                  <a:lnTo>
                    <a:pt x="195072" y="22860"/>
                  </a:lnTo>
                  <a:lnTo>
                    <a:pt x="195072" y="0"/>
                  </a:lnTo>
                  <a:close/>
                </a:path>
              </a:pathLst>
            </a:custGeom>
            <a:solidFill>
              <a:srgbClr val="DDDD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670304" y="4058411"/>
              <a:ext cx="195580" cy="22860"/>
            </a:xfrm>
            <a:custGeom>
              <a:avLst/>
              <a:gdLst/>
              <a:ahLst/>
              <a:cxnLst/>
              <a:rect l="l" t="t" r="r" b="b"/>
              <a:pathLst>
                <a:path w="195580" h="22860">
                  <a:moveTo>
                    <a:pt x="195071" y="0"/>
                  </a:moveTo>
                  <a:lnTo>
                    <a:pt x="0" y="0"/>
                  </a:lnTo>
                  <a:lnTo>
                    <a:pt x="0" y="22860"/>
                  </a:lnTo>
                  <a:lnTo>
                    <a:pt x="195071" y="22860"/>
                  </a:lnTo>
                  <a:lnTo>
                    <a:pt x="195071" y="0"/>
                  </a:lnTo>
                  <a:close/>
                </a:path>
              </a:pathLst>
            </a:custGeom>
            <a:solidFill>
              <a:srgbClr val="4BEA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892808" y="4058411"/>
              <a:ext cx="195580" cy="22860"/>
            </a:xfrm>
            <a:custGeom>
              <a:avLst/>
              <a:gdLst/>
              <a:ahLst/>
              <a:cxnLst/>
              <a:rect l="l" t="t" r="r" b="b"/>
              <a:pathLst>
                <a:path w="195580" h="22860">
                  <a:moveTo>
                    <a:pt x="195071" y="0"/>
                  </a:moveTo>
                  <a:lnTo>
                    <a:pt x="0" y="0"/>
                  </a:lnTo>
                  <a:lnTo>
                    <a:pt x="0" y="22860"/>
                  </a:lnTo>
                  <a:lnTo>
                    <a:pt x="195071" y="22860"/>
                  </a:lnTo>
                  <a:lnTo>
                    <a:pt x="195071" y="0"/>
                  </a:lnTo>
                  <a:close/>
                </a:path>
              </a:pathLst>
            </a:custGeom>
            <a:solidFill>
              <a:srgbClr val="0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2113788" y="4058411"/>
              <a:ext cx="195580" cy="22860"/>
            </a:xfrm>
            <a:custGeom>
              <a:avLst/>
              <a:gdLst/>
              <a:ahLst/>
              <a:cxnLst/>
              <a:rect l="l" t="t" r="r" b="b"/>
              <a:pathLst>
                <a:path w="195580" h="22860">
                  <a:moveTo>
                    <a:pt x="195072" y="0"/>
                  </a:moveTo>
                  <a:lnTo>
                    <a:pt x="0" y="0"/>
                  </a:lnTo>
                  <a:lnTo>
                    <a:pt x="0" y="22860"/>
                  </a:lnTo>
                  <a:lnTo>
                    <a:pt x="195072" y="22860"/>
                  </a:lnTo>
                  <a:lnTo>
                    <a:pt x="195072" y="0"/>
                  </a:lnTo>
                  <a:close/>
                </a:path>
              </a:pathLst>
            </a:custGeom>
            <a:solidFill>
              <a:srgbClr val="00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2743327" y="4022725"/>
              <a:ext cx="473709" cy="918210"/>
            </a:xfrm>
            <a:custGeom>
              <a:avLst/>
              <a:gdLst/>
              <a:ahLst/>
              <a:cxnLst/>
              <a:rect l="l" t="t" r="r" b="b"/>
              <a:pathLst>
                <a:path w="473710" h="918210">
                  <a:moveTo>
                    <a:pt x="354075" y="0"/>
                  </a:moveTo>
                  <a:lnTo>
                    <a:pt x="352321" y="50077"/>
                  </a:lnTo>
                  <a:lnTo>
                    <a:pt x="348558" y="99687"/>
                  </a:lnTo>
                  <a:lnTo>
                    <a:pt x="342808" y="148777"/>
                  </a:lnTo>
                  <a:lnTo>
                    <a:pt x="335097" y="197290"/>
                  </a:lnTo>
                  <a:lnTo>
                    <a:pt x="325448" y="245173"/>
                  </a:lnTo>
                  <a:lnTo>
                    <a:pt x="313883" y="292371"/>
                  </a:lnTo>
                  <a:lnTo>
                    <a:pt x="300427" y="338828"/>
                  </a:lnTo>
                  <a:lnTo>
                    <a:pt x="285103" y="384490"/>
                  </a:lnTo>
                  <a:lnTo>
                    <a:pt x="267935" y="429303"/>
                  </a:lnTo>
                  <a:lnTo>
                    <a:pt x="248946" y="473211"/>
                  </a:lnTo>
                  <a:lnTo>
                    <a:pt x="228160" y="516160"/>
                  </a:lnTo>
                  <a:lnTo>
                    <a:pt x="205600" y="558094"/>
                  </a:lnTo>
                  <a:lnTo>
                    <a:pt x="181291" y="598960"/>
                  </a:lnTo>
                  <a:lnTo>
                    <a:pt x="155254" y="638702"/>
                  </a:lnTo>
                  <a:lnTo>
                    <a:pt x="127515" y="677266"/>
                  </a:lnTo>
                  <a:lnTo>
                    <a:pt x="98097" y="714596"/>
                  </a:lnTo>
                  <a:lnTo>
                    <a:pt x="67022" y="750639"/>
                  </a:lnTo>
                  <a:lnTo>
                    <a:pt x="34315" y="785339"/>
                  </a:lnTo>
                  <a:lnTo>
                    <a:pt x="0" y="818642"/>
                  </a:lnTo>
                  <a:lnTo>
                    <a:pt x="78359" y="917701"/>
                  </a:lnTo>
                  <a:lnTo>
                    <a:pt x="114200" y="883524"/>
                  </a:lnTo>
                  <a:lnTo>
                    <a:pt x="148482" y="847966"/>
                  </a:lnTo>
                  <a:lnTo>
                    <a:pt x="181183" y="811078"/>
                  </a:lnTo>
                  <a:lnTo>
                    <a:pt x="212279" y="772910"/>
                  </a:lnTo>
                  <a:lnTo>
                    <a:pt x="241750" y="733514"/>
                  </a:lnTo>
                  <a:lnTo>
                    <a:pt x="269572" y="692939"/>
                  </a:lnTo>
                  <a:lnTo>
                    <a:pt x="295724" y="651235"/>
                  </a:lnTo>
                  <a:lnTo>
                    <a:pt x="320183" y="608453"/>
                  </a:lnTo>
                  <a:lnTo>
                    <a:pt x="342927" y="564644"/>
                  </a:lnTo>
                  <a:lnTo>
                    <a:pt x="363934" y="519858"/>
                  </a:lnTo>
                  <a:lnTo>
                    <a:pt x="383182" y="474145"/>
                  </a:lnTo>
                  <a:lnTo>
                    <a:pt x="400648" y="427556"/>
                  </a:lnTo>
                  <a:lnTo>
                    <a:pt x="416311" y="380140"/>
                  </a:lnTo>
                  <a:lnTo>
                    <a:pt x="430147" y="331949"/>
                  </a:lnTo>
                  <a:lnTo>
                    <a:pt x="442136" y="283033"/>
                  </a:lnTo>
                  <a:lnTo>
                    <a:pt x="452255" y="233442"/>
                  </a:lnTo>
                  <a:lnTo>
                    <a:pt x="460481" y="183226"/>
                  </a:lnTo>
                  <a:lnTo>
                    <a:pt x="466792" y="132436"/>
                  </a:lnTo>
                  <a:lnTo>
                    <a:pt x="471167" y="81123"/>
                  </a:lnTo>
                  <a:lnTo>
                    <a:pt x="473583" y="29337"/>
                  </a:lnTo>
                  <a:lnTo>
                    <a:pt x="354075" y="0"/>
                  </a:lnTo>
                  <a:close/>
                </a:path>
              </a:pathLst>
            </a:custGeom>
            <a:solidFill>
              <a:srgbClr val="DBDD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9" name="object 3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032569" y="3750373"/>
              <a:ext cx="235077" cy="239649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2671572" y="2796539"/>
              <a:ext cx="546100" cy="922019"/>
            </a:xfrm>
            <a:custGeom>
              <a:avLst/>
              <a:gdLst/>
              <a:ahLst/>
              <a:cxnLst/>
              <a:rect l="l" t="t" r="r" b="b"/>
              <a:pathLst>
                <a:path w="546100" h="922020">
                  <a:moveTo>
                    <a:pt x="96646" y="0"/>
                  </a:moveTo>
                  <a:lnTo>
                    <a:pt x="0" y="80772"/>
                  </a:lnTo>
                  <a:lnTo>
                    <a:pt x="37987" y="115527"/>
                  </a:lnTo>
                  <a:lnTo>
                    <a:pt x="74368" y="151658"/>
                  </a:lnTo>
                  <a:lnTo>
                    <a:pt x="109114" y="189108"/>
                  </a:lnTo>
                  <a:lnTo>
                    <a:pt x="142198" y="227821"/>
                  </a:lnTo>
                  <a:lnTo>
                    <a:pt x="173592" y="267741"/>
                  </a:lnTo>
                  <a:lnTo>
                    <a:pt x="203267" y="308812"/>
                  </a:lnTo>
                  <a:lnTo>
                    <a:pt x="231195" y="350979"/>
                  </a:lnTo>
                  <a:lnTo>
                    <a:pt x="257350" y="394184"/>
                  </a:lnTo>
                  <a:lnTo>
                    <a:pt x="281703" y="438373"/>
                  </a:lnTo>
                  <a:lnTo>
                    <a:pt x="304226" y="483489"/>
                  </a:lnTo>
                  <a:lnTo>
                    <a:pt x="324891" y="529477"/>
                  </a:lnTo>
                  <a:lnTo>
                    <a:pt x="343671" y="576279"/>
                  </a:lnTo>
                  <a:lnTo>
                    <a:pt x="360537" y="623841"/>
                  </a:lnTo>
                  <a:lnTo>
                    <a:pt x="375462" y="672106"/>
                  </a:lnTo>
                  <a:lnTo>
                    <a:pt x="388417" y="721018"/>
                  </a:lnTo>
                  <a:lnTo>
                    <a:pt x="399375" y="770522"/>
                  </a:lnTo>
                  <a:lnTo>
                    <a:pt x="408309" y="820560"/>
                  </a:lnTo>
                  <a:lnTo>
                    <a:pt x="415189" y="871078"/>
                  </a:lnTo>
                  <a:lnTo>
                    <a:pt x="419988" y="922020"/>
                  </a:lnTo>
                  <a:lnTo>
                    <a:pt x="545591" y="922020"/>
                  </a:lnTo>
                  <a:lnTo>
                    <a:pt x="541321" y="871726"/>
                  </a:lnTo>
                  <a:lnTo>
                    <a:pt x="535201" y="821787"/>
                  </a:lnTo>
                  <a:lnTo>
                    <a:pt x="527254" y="772248"/>
                  </a:lnTo>
                  <a:lnTo>
                    <a:pt x="517501" y="723152"/>
                  </a:lnTo>
                  <a:lnTo>
                    <a:pt x="505965" y="674545"/>
                  </a:lnTo>
                  <a:lnTo>
                    <a:pt x="492666" y="626472"/>
                  </a:lnTo>
                  <a:lnTo>
                    <a:pt x="477628" y="578978"/>
                  </a:lnTo>
                  <a:lnTo>
                    <a:pt x="460871" y="532108"/>
                  </a:lnTo>
                  <a:lnTo>
                    <a:pt x="442418" y="485907"/>
                  </a:lnTo>
                  <a:lnTo>
                    <a:pt x="422291" y="440419"/>
                  </a:lnTo>
                  <a:lnTo>
                    <a:pt x="400512" y="395689"/>
                  </a:lnTo>
                  <a:lnTo>
                    <a:pt x="377101" y="351764"/>
                  </a:lnTo>
                  <a:lnTo>
                    <a:pt x="352083" y="308686"/>
                  </a:lnTo>
                  <a:lnTo>
                    <a:pt x="325477" y="266502"/>
                  </a:lnTo>
                  <a:lnTo>
                    <a:pt x="297306" y="225256"/>
                  </a:lnTo>
                  <a:lnTo>
                    <a:pt x="267593" y="184993"/>
                  </a:lnTo>
                  <a:lnTo>
                    <a:pt x="236358" y="145759"/>
                  </a:lnTo>
                  <a:lnTo>
                    <a:pt x="203625" y="107597"/>
                  </a:lnTo>
                  <a:lnTo>
                    <a:pt x="169413" y="70553"/>
                  </a:lnTo>
                  <a:lnTo>
                    <a:pt x="133747" y="34673"/>
                  </a:lnTo>
                  <a:lnTo>
                    <a:pt x="96646" y="0"/>
                  </a:lnTo>
                  <a:close/>
                </a:path>
              </a:pathLst>
            </a:custGeom>
            <a:solidFill>
              <a:srgbClr val="DBDD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4189475" y="1839467"/>
              <a:ext cx="577850" cy="377825"/>
            </a:xfrm>
            <a:custGeom>
              <a:avLst/>
              <a:gdLst/>
              <a:ahLst/>
              <a:cxnLst/>
              <a:rect l="l" t="t" r="r" b="b"/>
              <a:pathLst>
                <a:path w="577850" h="377825">
                  <a:moveTo>
                    <a:pt x="398145" y="0"/>
                  </a:moveTo>
                  <a:lnTo>
                    <a:pt x="359465" y="4822"/>
                  </a:lnTo>
                  <a:lnTo>
                    <a:pt x="323119" y="18288"/>
                  </a:lnTo>
                  <a:lnTo>
                    <a:pt x="290345" y="39754"/>
                  </a:lnTo>
                  <a:lnTo>
                    <a:pt x="262382" y="68580"/>
                  </a:lnTo>
                  <a:lnTo>
                    <a:pt x="240944" y="91422"/>
                  </a:lnTo>
                  <a:lnTo>
                    <a:pt x="216138" y="109585"/>
                  </a:lnTo>
                  <a:lnTo>
                    <a:pt x="188640" y="122676"/>
                  </a:lnTo>
                  <a:lnTo>
                    <a:pt x="159131" y="130302"/>
                  </a:lnTo>
                  <a:lnTo>
                    <a:pt x="0" y="155956"/>
                  </a:lnTo>
                  <a:lnTo>
                    <a:pt x="0" y="221996"/>
                  </a:lnTo>
                  <a:lnTo>
                    <a:pt x="153543" y="246761"/>
                  </a:lnTo>
                  <a:lnTo>
                    <a:pt x="215328" y="269367"/>
                  </a:lnTo>
                  <a:lnTo>
                    <a:pt x="266064" y="313309"/>
                  </a:lnTo>
                  <a:lnTo>
                    <a:pt x="301903" y="346703"/>
                  </a:lnTo>
                  <a:lnTo>
                    <a:pt x="343309" y="368163"/>
                  </a:lnTo>
                  <a:lnTo>
                    <a:pt x="387889" y="377523"/>
                  </a:lnTo>
                  <a:lnTo>
                    <a:pt x="433253" y="374617"/>
                  </a:lnTo>
                  <a:lnTo>
                    <a:pt x="477008" y="359278"/>
                  </a:lnTo>
                  <a:lnTo>
                    <a:pt x="516763" y="331343"/>
                  </a:lnTo>
                  <a:lnTo>
                    <a:pt x="544052" y="299471"/>
                  </a:lnTo>
                  <a:lnTo>
                    <a:pt x="563626" y="262397"/>
                  </a:lnTo>
                  <a:lnTo>
                    <a:pt x="574913" y="221632"/>
                  </a:lnTo>
                  <a:lnTo>
                    <a:pt x="577341" y="178689"/>
                  </a:lnTo>
                  <a:lnTo>
                    <a:pt x="568618" y="130510"/>
                  </a:lnTo>
                  <a:lnTo>
                    <a:pt x="549340" y="87601"/>
                  </a:lnTo>
                  <a:lnTo>
                    <a:pt x="521081" y="51530"/>
                  </a:lnTo>
                  <a:lnTo>
                    <a:pt x="485412" y="23861"/>
                  </a:lnTo>
                  <a:lnTo>
                    <a:pt x="443909" y="6163"/>
                  </a:lnTo>
                  <a:lnTo>
                    <a:pt x="398145" y="0"/>
                  </a:lnTo>
                  <a:close/>
                </a:path>
              </a:pathLst>
            </a:custGeom>
            <a:solidFill>
              <a:srgbClr val="037C3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2" name="object 4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401311" y="1834895"/>
              <a:ext cx="414540" cy="434339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402836" y="1844065"/>
              <a:ext cx="409917" cy="464794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4431792" y="1865375"/>
              <a:ext cx="303530" cy="323215"/>
            </a:xfrm>
            <a:custGeom>
              <a:avLst/>
              <a:gdLst/>
              <a:ahLst/>
              <a:cxnLst/>
              <a:rect l="l" t="t" r="r" b="b"/>
              <a:pathLst>
                <a:path w="303529" h="323214">
                  <a:moveTo>
                    <a:pt x="151637" y="0"/>
                  </a:moveTo>
                  <a:lnTo>
                    <a:pt x="103729" y="8229"/>
                  </a:lnTo>
                  <a:lnTo>
                    <a:pt x="62106" y="31150"/>
                  </a:lnTo>
                  <a:lnTo>
                    <a:pt x="29272" y="66111"/>
                  </a:lnTo>
                  <a:lnTo>
                    <a:pt x="7735" y="110459"/>
                  </a:lnTo>
                  <a:lnTo>
                    <a:pt x="0" y="161544"/>
                  </a:lnTo>
                  <a:lnTo>
                    <a:pt x="7735" y="212628"/>
                  </a:lnTo>
                  <a:lnTo>
                    <a:pt x="29272" y="256976"/>
                  </a:lnTo>
                  <a:lnTo>
                    <a:pt x="62106" y="291937"/>
                  </a:lnTo>
                  <a:lnTo>
                    <a:pt x="103729" y="314858"/>
                  </a:lnTo>
                  <a:lnTo>
                    <a:pt x="151637" y="323088"/>
                  </a:lnTo>
                  <a:lnTo>
                    <a:pt x="199546" y="314858"/>
                  </a:lnTo>
                  <a:lnTo>
                    <a:pt x="241169" y="291937"/>
                  </a:lnTo>
                  <a:lnTo>
                    <a:pt x="274003" y="256976"/>
                  </a:lnTo>
                  <a:lnTo>
                    <a:pt x="295540" y="212628"/>
                  </a:lnTo>
                  <a:lnTo>
                    <a:pt x="303275" y="161544"/>
                  </a:lnTo>
                  <a:lnTo>
                    <a:pt x="295540" y="110459"/>
                  </a:lnTo>
                  <a:lnTo>
                    <a:pt x="274003" y="66111"/>
                  </a:lnTo>
                  <a:lnTo>
                    <a:pt x="241169" y="31150"/>
                  </a:lnTo>
                  <a:lnTo>
                    <a:pt x="199546" y="8229"/>
                  </a:lnTo>
                  <a:lnTo>
                    <a:pt x="15163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4431792" y="1865375"/>
              <a:ext cx="303530" cy="323215"/>
            </a:xfrm>
            <a:custGeom>
              <a:avLst/>
              <a:gdLst/>
              <a:ahLst/>
              <a:cxnLst/>
              <a:rect l="l" t="t" r="r" b="b"/>
              <a:pathLst>
                <a:path w="303529" h="323214">
                  <a:moveTo>
                    <a:pt x="303275" y="161544"/>
                  </a:moveTo>
                  <a:lnTo>
                    <a:pt x="295540" y="212628"/>
                  </a:lnTo>
                  <a:lnTo>
                    <a:pt x="274003" y="256976"/>
                  </a:lnTo>
                  <a:lnTo>
                    <a:pt x="241169" y="291937"/>
                  </a:lnTo>
                  <a:lnTo>
                    <a:pt x="199546" y="314858"/>
                  </a:lnTo>
                  <a:lnTo>
                    <a:pt x="151637" y="323088"/>
                  </a:lnTo>
                  <a:lnTo>
                    <a:pt x="103729" y="314858"/>
                  </a:lnTo>
                  <a:lnTo>
                    <a:pt x="62106" y="291937"/>
                  </a:lnTo>
                  <a:lnTo>
                    <a:pt x="29272" y="256976"/>
                  </a:lnTo>
                  <a:lnTo>
                    <a:pt x="7735" y="212628"/>
                  </a:lnTo>
                  <a:lnTo>
                    <a:pt x="0" y="161544"/>
                  </a:lnTo>
                  <a:lnTo>
                    <a:pt x="7735" y="110459"/>
                  </a:lnTo>
                  <a:lnTo>
                    <a:pt x="29272" y="66111"/>
                  </a:lnTo>
                  <a:lnTo>
                    <a:pt x="62106" y="31150"/>
                  </a:lnTo>
                  <a:lnTo>
                    <a:pt x="103729" y="8229"/>
                  </a:lnTo>
                  <a:lnTo>
                    <a:pt x="151637" y="0"/>
                  </a:lnTo>
                  <a:lnTo>
                    <a:pt x="199546" y="8229"/>
                  </a:lnTo>
                  <a:lnTo>
                    <a:pt x="241169" y="31150"/>
                  </a:lnTo>
                  <a:lnTo>
                    <a:pt x="274003" y="66111"/>
                  </a:lnTo>
                  <a:lnTo>
                    <a:pt x="295540" y="110459"/>
                  </a:lnTo>
                  <a:lnTo>
                    <a:pt x="303275" y="161544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4189475" y="3438143"/>
              <a:ext cx="577850" cy="377825"/>
            </a:xfrm>
            <a:custGeom>
              <a:avLst/>
              <a:gdLst/>
              <a:ahLst/>
              <a:cxnLst/>
              <a:rect l="l" t="t" r="r" b="b"/>
              <a:pathLst>
                <a:path w="577850" h="377825">
                  <a:moveTo>
                    <a:pt x="398145" y="0"/>
                  </a:moveTo>
                  <a:lnTo>
                    <a:pt x="359465" y="4822"/>
                  </a:lnTo>
                  <a:lnTo>
                    <a:pt x="323119" y="18287"/>
                  </a:lnTo>
                  <a:lnTo>
                    <a:pt x="290345" y="39754"/>
                  </a:lnTo>
                  <a:lnTo>
                    <a:pt x="262382" y="68579"/>
                  </a:lnTo>
                  <a:lnTo>
                    <a:pt x="240944" y="91422"/>
                  </a:lnTo>
                  <a:lnTo>
                    <a:pt x="216138" y="109585"/>
                  </a:lnTo>
                  <a:lnTo>
                    <a:pt x="188640" y="122676"/>
                  </a:lnTo>
                  <a:lnTo>
                    <a:pt x="159131" y="130301"/>
                  </a:lnTo>
                  <a:lnTo>
                    <a:pt x="0" y="155955"/>
                  </a:lnTo>
                  <a:lnTo>
                    <a:pt x="0" y="221995"/>
                  </a:lnTo>
                  <a:lnTo>
                    <a:pt x="153543" y="246760"/>
                  </a:lnTo>
                  <a:lnTo>
                    <a:pt x="215328" y="269366"/>
                  </a:lnTo>
                  <a:lnTo>
                    <a:pt x="266064" y="313308"/>
                  </a:lnTo>
                  <a:lnTo>
                    <a:pt x="301903" y="346703"/>
                  </a:lnTo>
                  <a:lnTo>
                    <a:pt x="343309" y="368163"/>
                  </a:lnTo>
                  <a:lnTo>
                    <a:pt x="387889" y="377523"/>
                  </a:lnTo>
                  <a:lnTo>
                    <a:pt x="433253" y="374617"/>
                  </a:lnTo>
                  <a:lnTo>
                    <a:pt x="477008" y="359278"/>
                  </a:lnTo>
                  <a:lnTo>
                    <a:pt x="516763" y="331342"/>
                  </a:lnTo>
                  <a:lnTo>
                    <a:pt x="544052" y="299471"/>
                  </a:lnTo>
                  <a:lnTo>
                    <a:pt x="563626" y="262397"/>
                  </a:lnTo>
                  <a:lnTo>
                    <a:pt x="574913" y="221632"/>
                  </a:lnTo>
                  <a:lnTo>
                    <a:pt x="577341" y="178688"/>
                  </a:lnTo>
                  <a:lnTo>
                    <a:pt x="568618" y="130510"/>
                  </a:lnTo>
                  <a:lnTo>
                    <a:pt x="549340" y="87601"/>
                  </a:lnTo>
                  <a:lnTo>
                    <a:pt x="521081" y="51530"/>
                  </a:lnTo>
                  <a:lnTo>
                    <a:pt x="485412" y="23861"/>
                  </a:lnTo>
                  <a:lnTo>
                    <a:pt x="443909" y="6163"/>
                  </a:lnTo>
                  <a:lnTo>
                    <a:pt x="398145" y="0"/>
                  </a:lnTo>
                  <a:close/>
                </a:path>
              </a:pathLst>
            </a:custGeom>
            <a:solidFill>
              <a:srgbClr val="037C3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7" name="object 4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401311" y="3433571"/>
              <a:ext cx="414540" cy="434339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402836" y="3442741"/>
              <a:ext cx="409917" cy="464794"/>
            </a:xfrm>
            <a:prstGeom prst="rect">
              <a:avLst/>
            </a:prstGeom>
          </p:spPr>
        </p:pic>
        <p:sp>
          <p:nvSpPr>
            <p:cNvPr id="49" name="object 49"/>
            <p:cNvSpPr/>
            <p:nvPr/>
          </p:nvSpPr>
          <p:spPr>
            <a:xfrm>
              <a:off x="4431792" y="3464051"/>
              <a:ext cx="303530" cy="323215"/>
            </a:xfrm>
            <a:custGeom>
              <a:avLst/>
              <a:gdLst/>
              <a:ahLst/>
              <a:cxnLst/>
              <a:rect l="l" t="t" r="r" b="b"/>
              <a:pathLst>
                <a:path w="303529" h="323214">
                  <a:moveTo>
                    <a:pt x="151637" y="0"/>
                  </a:moveTo>
                  <a:lnTo>
                    <a:pt x="103729" y="8229"/>
                  </a:lnTo>
                  <a:lnTo>
                    <a:pt x="62106" y="31150"/>
                  </a:lnTo>
                  <a:lnTo>
                    <a:pt x="29272" y="66111"/>
                  </a:lnTo>
                  <a:lnTo>
                    <a:pt x="7735" y="110459"/>
                  </a:lnTo>
                  <a:lnTo>
                    <a:pt x="0" y="161544"/>
                  </a:lnTo>
                  <a:lnTo>
                    <a:pt x="7735" y="212628"/>
                  </a:lnTo>
                  <a:lnTo>
                    <a:pt x="29272" y="256976"/>
                  </a:lnTo>
                  <a:lnTo>
                    <a:pt x="62106" y="291937"/>
                  </a:lnTo>
                  <a:lnTo>
                    <a:pt x="103729" y="314858"/>
                  </a:lnTo>
                  <a:lnTo>
                    <a:pt x="151637" y="323088"/>
                  </a:lnTo>
                  <a:lnTo>
                    <a:pt x="199546" y="314858"/>
                  </a:lnTo>
                  <a:lnTo>
                    <a:pt x="241169" y="291937"/>
                  </a:lnTo>
                  <a:lnTo>
                    <a:pt x="274003" y="256976"/>
                  </a:lnTo>
                  <a:lnTo>
                    <a:pt x="295540" y="212628"/>
                  </a:lnTo>
                  <a:lnTo>
                    <a:pt x="303275" y="161544"/>
                  </a:lnTo>
                  <a:lnTo>
                    <a:pt x="295540" y="110459"/>
                  </a:lnTo>
                  <a:lnTo>
                    <a:pt x="274003" y="66111"/>
                  </a:lnTo>
                  <a:lnTo>
                    <a:pt x="241169" y="31150"/>
                  </a:lnTo>
                  <a:lnTo>
                    <a:pt x="199546" y="8229"/>
                  </a:lnTo>
                  <a:lnTo>
                    <a:pt x="15163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4431792" y="3464051"/>
              <a:ext cx="303530" cy="323215"/>
            </a:xfrm>
            <a:custGeom>
              <a:avLst/>
              <a:gdLst/>
              <a:ahLst/>
              <a:cxnLst/>
              <a:rect l="l" t="t" r="r" b="b"/>
              <a:pathLst>
                <a:path w="303529" h="323214">
                  <a:moveTo>
                    <a:pt x="303275" y="161544"/>
                  </a:moveTo>
                  <a:lnTo>
                    <a:pt x="295540" y="212628"/>
                  </a:lnTo>
                  <a:lnTo>
                    <a:pt x="274003" y="256976"/>
                  </a:lnTo>
                  <a:lnTo>
                    <a:pt x="241169" y="291937"/>
                  </a:lnTo>
                  <a:lnTo>
                    <a:pt x="199546" y="314858"/>
                  </a:lnTo>
                  <a:lnTo>
                    <a:pt x="151637" y="323088"/>
                  </a:lnTo>
                  <a:lnTo>
                    <a:pt x="103729" y="314858"/>
                  </a:lnTo>
                  <a:lnTo>
                    <a:pt x="62106" y="291937"/>
                  </a:lnTo>
                  <a:lnTo>
                    <a:pt x="29272" y="256976"/>
                  </a:lnTo>
                  <a:lnTo>
                    <a:pt x="7735" y="212628"/>
                  </a:lnTo>
                  <a:lnTo>
                    <a:pt x="0" y="161544"/>
                  </a:lnTo>
                  <a:lnTo>
                    <a:pt x="7735" y="110459"/>
                  </a:lnTo>
                  <a:lnTo>
                    <a:pt x="29272" y="66111"/>
                  </a:lnTo>
                  <a:lnTo>
                    <a:pt x="62106" y="31150"/>
                  </a:lnTo>
                  <a:lnTo>
                    <a:pt x="103729" y="8229"/>
                  </a:lnTo>
                  <a:lnTo>
                    <a:pt x="151637" y="0"/>
                  </a:lnTo>
                  <a:lnTo>
                    <a:pt x="199546" y="8229"/>
                  </a:lnTo>
                  <a:lnTo>
                    <a:pt x="241169" y="31150"/>
                  </a:lnTo>
                  <a:lnTo>
                    <a:pt x="274003" y="66111"/>
                  </a:lnTo>
                  <a:lnTo>
                    <a:pt x="295540" y="110459"/>
                  </a:lnTo>
                  <a:lnTo>
                    <a:pt x="303275" y="161544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1" name="object 51"/>
          <p:cNvSpPr txBox="1"/>
          <p:nvPr/>
        </p:nvSpPr>
        <p:spPr>
          <a:xfrm>
            <a:off x="4521200" y="3507739"/>
            <a:ext cx="125730" cy="2324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50" spc="-50" dirty="0">
                <a:solidFill>
                  <a:srgbClr val="5F5F5F"/>
                </a:solidFill>
                <a:latin typeface="Tahoma"/>
                <a:cs typeface="Tahoma"/>
              </a:rPr>
              <a:t>2</a:t>
            </a:r>
            <a:endParaRPr sz="1350">
              <a:latin typeface="Tahoma"/>
              <a:cs typeface="Tahoma"/>
            </a:endParaRPr>
          </a:p>
        </p:txBody>
      </p:sp>
      <p:sp>
        <p:nvSpPr>
          <p:cNvPr id="55" name="object 5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69047" rIns="0" bIns="0" rtlCol="0">
            <a:spAutoFit/>
          </a:bodyPr>
          <a:lstStyle/>
          <a:p>
            <a:pPr marL="2417445">
              <a:lnSpc>
                <a:spcPct val="100000"/>
              </a:lnSpc>
              <a:spcBef>
                <a:spcPts val="100"/>
              </a:spcBef>
            </a:pPr>
            <a:fld id="{81D60167-4931-47E6-BA6A-407CBD079E47}" type="slidenum">
              <a:rPr spc="-25" dirty="0"/>
              <a:t>138</a:t>
            </a:fld>
            <a:endParaRPr spc="-25" dirty="0"/>
          </a:p>
        </p:txBody>
      </p:sp>
      <p:sp>
        <p:nvSpPr>
          <p:cNvPr id="56" name="object 5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/>
              <a:t>©</a:t>
            </a:r>
            <a:r>
              <a:rPr spc="-15" dirty="0"/>
              <a:t> </a:t>
            </a:r>
            <a:r>
              <a:rPr dirty="0"/>
              <a:t>The</a:t>
            </a:r>
            <a:r>
              <a:rPr spc="-30" dirty="0"/>
              <a:t> </a:t>
            </a:r>
            <a:r>
              <a:rPr dirty="0"/>
              <a:t>KPI</a:t>
            </a:r>
            <a:r>
              <a:rPr spc="-5" dirty="0"/>
              <a:t> </a:t>
            </a:r>
            <a:r>
              <a:rPr dirty="0"/>
              <a:t>Institute</a:t>
            </a:r>
            <a:r>
              <a:rPr spc="-20" dirty="0"/>
              <a:t> 2023</a:t>
            </a:r>
          </a:p>
        </p:txBody>
      </p:sp>
      <p:sp>
        <p:nvSpPr>
          <p:cNvPr id="52" name="object 52"/>
          <p:cNvSpPr txBox="1"/>
          <p:nvPr/>
        </p:nvSpPr>
        <p:spPr>
          <a:xfrm>
            <a:off x="4852542" y="3417823"/>
            <a:ext cx="2552700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10" dirty="0">
                <a:solidFill>
                  <a:srgbClr val="5F5F5F"/>
                </a:solidFill>
                <a:latin typeface="Tahoma"/>
                <a:cs typeface="Tahoma"/>
              </a:rPr>
              <a:t>FIRST</a:t>
            </a:r>
            <a:r>
              <a:rPr sz="1400" spc="-17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75" dirty="0">
                <a:solidFill>
                  <a:srgbClr val="5F5F5F"/>
                </a:solidFill>
                <a:latin typeface="Tahoma"/>
                <a:cs typeface="Tahoma"/>
              </a:rPr>
              <a:t>PERFORMANCE</a:t>
            </a:r>
            <a:r>
              <a:rPr sz="1400" spc="-17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5F5F5F"/>
                </a:solidFill>
                <a:latin typeface="Tahoma"/>
                <a:cs typeface="Tahoma"/>
              </a:rPr>
              <a:t>REVIEW</a:t>
            </a:r>
            <a:endParaRPr sz="14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400" spc="45" dirty="0">
                <a:solidFill>
                  <a:srgbClr val="5F5F5F"/>
                </a:solidFill>
                <a:latin typeface="Tahoma"/>
                <a:cs typeface="Tahoma"/>
              </a:rPr>
              <a:t>MEETING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4440428" y="1902713"/>
            <a:ext cx="2781300" cy="10788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3345">
              <a:lnSpc>
                <a:spcPct val="100000"/>
              </a:lnSpc>
              <a:spcBef>
                <a:spcPts val="105"/>
              </a:spcBef>
              <a:tabLst>
                <a:tab pos="518795" algn="l"/>
              </a:tabLst>
            </a:pPr>
            <a:r>
              <a:rPr sz="1350" spc="-50" dirty="0">
                <a:solidFill>
                  <a:srgbClr val="5F5F5F"/>
                </a:solidFill>
                <a:latin typeface="Tahoma"/>
                <a:cs typeface="Tahoma"/>
              </a:rPr>
              <a:t>1</a:t>
            </a:r>
            <a:r>
              <a:rPr sz="1350" dirty="0">
                <a:solidFill>
                  <a:srgbClr val="5F5F5F"/>
                </a:solidFill>
                <a:latin typeface="Tahoma"/>
                <a:cs typeface="Tahoma"/>
              </a:rPr>
              <a:t>	</a:t>
            </a:r>
            <a:r>
              <a:rPr sz="1400" dirty="0">
                <a:solidFill>
                  <a:srgbClr val="5F5F5F"/>
                </a:solidFill>
                <a:latin typeface="Tahoma"/>
                <a:cs typeface="Tahoma"/>
              </a:rPr>
              <a:t>KPI</a:t>
            </a:r>
            <a:r>
              <a:rPr sz="1400" spc="-13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70" dirty="0">
                <a:solidFill>
                  <a:srgbClr val="5F5F5F"/>
                </a:solidFill>
                <a:latin typeface="Tahoma"/>
                <a:cs typeface="Tahoma"/>
              </a:rPr>
              <a:t>DOCUMENTATION</a:t>
            </a:r>
            <a:endParaRPr sz="14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85"/>
              </a:spcBef>
            </a:pPr>
            <a:endParaRPr sz="1400">
              <a:latin typeface="Tahoma"/>
              <a:cs typeface="Tahoma"/>
            </a:endParaRPr>
          </a:p>
          <a:p>
            <a:pPr marL="227329" indent="-214629">
              <a:lnSpc>
                <a:spcPct val="100000"/>
              </a:lnSpc>
              <a:buClr>
                <a:srgbClr val="087150"/>
              </a:buClr>
              <a:buSzPct val="81250"/>
              <a:buFont typeface="Segoe UI Symbol"/>
              <a:buChar char="⮚"/>
              <a:tabLst>
                <a:tab pos="227329" algn="l"/>
              </a:tabLst>
            </a:pP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KPI</a:t>
            </a:r>
            <a:r>
              <a:rPr sz="1600" spc="-13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35" dirty="0">
                <a:solidFill>
                  <a:srgbClr val="5F5F5F"/>
                </a:solidFill>
                <a:latin typeface="Tahoma"/>
                <a:cs typeface="Tahoma"/>
              </a:rPr>
              <a:t>measurement</a:t>
            </a:r>
            <a:r>
              <a:rPr sz="1600" spc="-10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0" dirty="0">
                <a:solidFill>
                  <a:srgbClr val="5F5F5F"/>
                </a:solidFill>
                <a:latin typeface="Tahoma"/>
                <a:cs typeface="Tahoma"/>
              </a:rPr>
              <a:t>limitations;</a:t>
            </a:r>
            <a:endParaRPr sz="1600">
              <a:latin typeface="Tahoma"/>
              <a:cs typeface="Tahoma"/>
            </a:endParaRPr>
          </a:p>
          <a:p>
            <a:pPr marL="227329" indent="-214629">
              <a:lnSpc>
                <a:spcPct val="100000"/>
              </a:lnSpc>
              <a:spcBef>
                <a:spcPts val="490"/>
              </a:spcBef>
              <a:buClr>
                <a:srgbClr val="087150"/>
              </a:buClr>
              <a:buSzPct val="81250"/>
              <a:buFont typeface="Segoe UI Symbol"/>
              <a:buChar char="⮚"/>
              <a:tabLst>
                <a:tab pos="227329" algn="l"/>
              </a:tabLst>
            </a:pP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Cost</a:t>
            </a:r>
            <a:r>
              <a:rPr sz="1600" spc="-7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0" dirty="0">
                <a:solidFill>
                  <a:srgbClr val="5F5F5F"/>
                </a:solidFill>
                <a:latin typeface="Tahoma"/>
                <a:cs typeface="Tahoma"/>
              </a:rPr>
              <a:t>benefit</a:t>
            </a:r>
            <a:r>
              <a:rPr sz="1600" spc="-10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analysis.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4511166" y="4004309"/>
            <a:ext cx="3928745" cy="7569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26695" marR="5080" indent="-214629">
              <a:lnSpc>
                <a:spcPct val="100000"/>
              </a:lnSpc>
              <a:spcBef>
                <a:spcPts val="95"/>
              </a:spcBef>
              <a:buClr>
                <a:srgbClr val="087150"/>
              </a:buClr>
              <a:buSzPct val="81250"/>
              <a:buFont typeface="Segoe UI Symbol"/>
              <a:buChar char="⮚"/>
              <a:tabLst>
                <a:tab pos="228600" algn="l"/>
              </a:tabLst>
            </a:pPr>
            <a:r>
              <a:rPr sz="1600" spc="-20" dirty="0">
                <a:solidFill>
                  <a:srgbClr val="5F5F5F"/>
                </a:solidFill>
                <a:latin typeface="Tahoma"/>
                <a:cs typeface="Tahoma"/>
              </a:rPr>
              <a:t>Review</a:t>
            </a:r>
            <a:r>
              <a:rPr sz="1600" spc="-16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40" dirty="0">
                <a:solidFill>
                  <a:srgbClr val="5F5F5F"/>
                </a:solidFill>
                <a:latin typeface="Tahoma"/>
                <a:cs typeface="Tahoma"/>
              </a:rPr>
              <a:t>and</a:t>
            </a:r>
            <a:r>
              <a:rPr sz="1600" spc="-15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reconsider</a:t>
            </a:r>
            <a:r>
              <a:rPr sz="1600" spc="-17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45" dirty="0">
                <a:solidFill>
                  <a:srgbClr val="5F5F5F"/>
                </a:solidFill>
                <a:latin typeface="Tahoma"/>
                <a:cs typeface="Tahoma"/>
              </a:rPr>
              <a:t>some</a:t>
            </a:r>
            <a:r>
              <a:rPr sz="1600" spc="-14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KPIs</a:t>
            </a:r>
            <a:r>
              <a:rPr sz="1600" spc="-16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0" dirty="0">
                <a:solidFill>
                  <a:srgbClr val="5F5F5F"/>
                </a:solidFill>
                <a:latin typeface="Tahoma"/>
                <a:cs typeface="Tahoma"/>
              </a:rPr>
              <a:t>that</a:t>
            </a:r>
            <a:r>
              <a:rPr sz="1600" spc="-14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30" dirty="0">
                <a:solidFill>
                  <a:srgbClr val="5F5F5F"/>
                </a:solidFill>
                <a:latin typeface="Tahoma"/>
                <a:cs typeface="Tahoma"/>
              </a:rPr>
              <a:t>may 	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prove</a:t>
            </a:r>
            <a:r>
              <a:rPr sz="1600" spc="-16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inefficient</a:t>
            </a:r>
            <a:r>
              <a:rPr sz="1600" spc="-18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to</a:t>
            </a:r>
            <a:r>
              <a:rPr sz="1600" spc="-13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35" dirty="0">
                <a:solidFill>
                  <a:srgbClr val="5F5F5F"/>
                </a:solidFill>
                <a:latin typeface="Tahoma"/>
                <a:cs typeface="Tahoma"/>
              </a:rPr>
              <a:t>measure</a:t>
            </a:r>
            <a:r>
              <a:rPr sz="1600" spc="-16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40" dirty="0">
                <a:solidFill>
                  <a:srgbClr val="5F5F5F"/>
                </a:solidFill>
                <a:latin typeface="Tahoma"/>
                <a:cs typeface="Tahoma"/>
              </a:rPr>
              <a:t>and</a:t>
            </a:r>
            <a:r>
              <a:rPr sz="1600" spc="-15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report</a:t>
            </a:r>
            <a:r>
              <a:rPr sz="1600" spc="-15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5" dirty="0">
                <a:solidFill>
                  <a:srgbClr val="5F5F5F"/>
                </a:solidFill>
                <a:latin typeface="Tahoma"/>
                <a:cs typeface="Tahoma"/>
              </a:rPr>
              <a:t>in 	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practice.</a:t>
            </a:r>
            <a:endParaRPr sz="16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09258" rIns="0" bIns="0" rtlCol="0">
            <a:spAutoFit/>
          </a:bodyPr>
          <a:lstStyle/>
          <a:p>
            <a:pPr marL="31115">
              <a:lnSpc>
                <a:spcPct val="100000"/>
              </a:lnSpc>
              <a:spcBef>
                <a:spcPts val="100"/>
              </a:spcBef>
            </a:pPr>
            <a:r>
              <a:rPr spc="270" dirty="0"/>
              <a:t>KPI</a:t>
            </a:r>
            <a:r>
              <a:rPr spc="-10" dirty="0"/>
              <a:t> </a:t>
            </a:r>
            <a:r>
              <a:rPr spc="190" dirty="0"/>
              <a:t>SELECTION</a:t>
            </a:r>
            <a:r>
              <a:rPr spc="5" dirty="0"/>
              <a:t> </a:t>
            </a:r>
            <a:r>
              <a:rPr spc="175" dirty="0"/>
              <a:t>CRITERIA</a:t>
            </a:r>
            <a:r>
              <a:rPr spc="40" dirty="0"/>
              <a:t> </a:t>
            </a:r>
            <a:r>
              <a:rPr spc="185" dirty="0"/>
              <a:t>IN</a:t>
            </a:r>
            <a:r>
              <a:rPr spc="-10" dirty="0"/>
              <a:t> </a:t>
            </a:r>
            <a:r>
              <a:rPr spc="110" dirty="0"/>
              <a:t>PRACTICE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93776" y="2202688"/>
            <a:ext cx="8040370" cy="2360295"/>
            <a:chOff x="493776" y="2202688"/>
            <a:chExt cx="8040370" cy="2360295"/>
          </a:xfrm>
        </p:grpSpPr>
        <p:sp>
          <p:nvSpPr>
            <p:cNvPr id="4" name="object 4"/>
            <p:cNvSpPr/>
            <p:nvPr/>
          </p:nvSpPr>
          <p:spPr>
            <a:xfrm>
              <a:off x="630897" y="2202688"/>
              <a:ext cx="1173480" cy="1125220"/>
            </a:xfrm>
            <a:custGeom>
              <a:avLst/>
              <a:gdLst/>
              <a:ahLst/>
              <a:cxnLst/>
              <a:rect l="l" t="t" r="r" b="b"/>
              <a:pathLst>
                <a:path w="1173480" h="1125220">
                  <a:moveTo>
                    <a:pt x="593623" y="0"/>
                  </a:moveTo>
                  <a:lnTo>
                    <a:pt x="565315" y="0"/>
                  </a:lnTo>
                  <a:lnTo>
                    <a:pt x="509485" y="2539"/>
                  </a:lnTo>
                  <a:lnTo>
                    <a:pt x="454647" y="11429"/>
                  </a:lnTo>
                  <a:lnTo>
                    <a:pt x="401383" y="25400"/>
                  </a:lnTo>
                  <a:lnTo>
                    <a:pt x="349910" y="44450"/>
                  </a:lnTo>
                  <a:lnTo>
                    <a:pt x="300443" y="67309"/>
                  </a:lnTo>
                  <a:lnTo>
                    <a:pt x="253707" y="96519"/>
                  </a:lnTo>
                  <a:lnTo>
                    <a:pt x="209676" y="128269"/>
                  </a:lnTo>
                  <a:lnTo>
                    <a:pt x="168884" y="165100"/>
                  </a:lnTo>
                  <a:lnTo>
                    <a:pt x="131673" y="205739"/>
                  </a:lnTo>
                  <a:lnTo>
                    <a:pt x="98259" y="250189"/>
                  </a:lnTo>
                  <a:lnTo>
                    <a:pt x="69151" y="298450"/>
                  </a:lnTo>
                  <a:lnTo>
                    <a:pt x="44602" y="349249"/>
                  </a:lnTo>
                  <a:lnTo>
                    <a:pt x="25044" y="403859"/>
                  </a:lnTo>
                  <a:lnTo>
                    <a:pt x="10807" y="461009"/>
                  </a:lnTo>
                  <a:lnTo>
                    <a:pt x="2463" y="518159"/>
                  </a:lnTo>
                  <a:lnTo>
                    <a:pt x="112" y="568959"/>
                  </a:lnTo>
                  <a:lnTo>
                    <a:pt x="0" y="575309"/>
                  </a:lnTo>
                  <a:lnTo>
                    <a:pt x="848" y="601979"/>
                  </a:lnTo>
                  <a:lnTo>
                    <a:pt x="889" y="603249"/>
                  </a:lnTo>
                  <a:lnTo>
                    <a:pt x="6680" y="659129"/>
                  </a:lnTo>
                  <a:lnTo>
                    <a:pt x="17881" y="713739"/>
                  </a:lnTo>
                  <a:lnTo>
                    <a:pt x="34086" y="765809"/>
                  </a:lnTo>
                  <a:lnTo>
                    <a:pt x="55219" y="816609"/>
                  </a:lnTo>
                  <a:lnTo>
                    <a:pt x="81051" y="864869"/>
                  </a:lnTo>
                  <a:lnTo>
                    <a:pt x="111302" y="910589"/>
                  </a:lnTo>
                  <a:lnTo>
                    <a:pt x="145783" y="953769"/>
                  </a:lnTo>
                  <a:lnTo>
                    <a:pt x="184429" y="993139"/>
                  </a:lnTo>
                  <a:lnTo>
                    <a:pt x="226860" y="1028699"/>
                  </a:lnTo>
                  <a:lnTo>
                    <a:pt x="272935" y="1059179"/>
                  </a:lnTo>
                  <a:lnTo>
                    <a:pt x="322402" y="1087119"/>
                  </a:lnTo>
                  <a:lnTo>
                    <a:pt x="375183" y="1108709"/>
                  </a:lnTo>
                  <a:lnTo>
                    <a:pt x="430453" y="1125219"/>
                  </a:lnTo>
                  <a:lnTo>
                    <a:pt x="439826" y="1092199"/>
                  </a:lnTo>
                  <a:lnTo>
                    <a:pt x="412495" y="1084579"/>
                  </a:lnTo>
                  <a:lnTo>
                    <a:pt x="413359" y="1084579"/>
                  </a:lnTo>
                  <a:lnTo>
                    <a:pt x="386689" y="1075689"/>
                  </a:lnTo>
                  <a:lnTo>
                    <a:pt x="387477" y="1075689"/>
                  </a:lnTo>
                  <a:lnTo>
                    <a:pt x="364807" y="1066799"/>
                  </a:lnTo>
                  <a:lnTo>
                    <a:pt x="362432" y="1066799"/>
                  </a:lnTo>
                  <a:lnTo>
                    <a:pt x="337185" y="1055369"/>
                  </a:lnTo>
                  <a:lnTo>
                    <a:pt x="337934" y="1055369"/>
                  </a:lnTo>
                  <a:lnTo>
                    <a:pt x="313550" y="1042669"/>
                  </a:lnTo>
                  <a:lnTo>
                    <a:pt x="314350" y="1042669"/>
                  </a:lnTo>
                  <a:lnTo>
                    <a:pt x="290817" y="1029969"/>
                  </a:lnTo>
                  <a:lnTo>
                    <a:pt x="291579" y="1029969"/>
                  </a:lnTo>
                  <a:lnTo>
                    <a:pt x="270705" y="1015999"/>
                  </a:lnTo>
                  <a:lnTo>
                    <a:pt x="269481" y="1015999"/>
                  </a:lnTo>
                  <a:lnTo>
                    <a:pt x="249258" y="1000759"/>
                  </a:lnTo>
                  <a:lnTo>
                    <a:pt x="248285" y="1000759"/>
                  </a:lnTo>
                  <a:lnTo>
                    <a:pt x="227228" y="984249"/>
                  </a:lnTo>
                  <a:lnTo>
                    <a:pt x="227863" y="984249"/>
                  </a:lnTo>
                  <a:lnTo>
                    <a:pt x="209195" y="967739"/>
                  </a:lnTo>
                  <a:lnTo>
                    <a:pt x="208381" y="967739"/>
                  </a:lnTo>
                  <a:lnTo>
                    <a:pt x="190423" y="949959"/>
                  </a:lnTo>
                  <a:lnTo>
                    <a:pt x="189763" y="949959"/>
                  </a:lnTo>
                  <a:lnTo>
                    <a:pt x="172701" y="930909"/>
                  </a:lnTo>
                  <a:lnTo>
                    <a:pt x="172123" y="930909"/>
                  </a:lnTo>
                  <a:lnTo>
                    <a:pt x="154889" y="910589"/>
                  </a:lnTo>
                  <a:lnTo>
                    <a:pt x="155422" y="910589"/>
                  </a:lnTo>
                  <a:lnTo>
                    <a:pt x="139230" y="890269"/>
                  </a:lnTo>
                  <a:lnTo>
                    <a:pt x="139700" y="890269"/>
                  </a:lnTo>
                  <a:lnTo>
                    <a:pt x="125356" y="869949"/>
                  </a:lnTo>
                  <a:lnTo>
                    <a:pt x="124942" y="869949"/>
                  </a:lnTo>
                  <a:lnTo>
                    <a:pt x="110845" y="847089"/>
                  </a:lnTo>
                  <a:lnTo>
                    <a:pt x="111239" y="847089"/>
                  </a:lnTo>
                  <a:lnTo>
                    <a:pt x="98825" y="825499"/>
                  </a:lnTo>
                  <a:lnTo>
                    <a:pt x="98513" y="825499"/>
                  </a:lnTo>
                  <a:lnTo>
                    <a:pt x="87228" y="802639"/>
                  </a:lnTo>
                  <a:lnTo>
                    <a:pt x="86944" y="802639"/>
                  </a:lnTo>
                  <a:lnTo>
                    <a:pt x="76085" y="778509"/>
                  </a:lnTo>
                  <a:lnTo>
                    <a:pt x="76415" y="778509"/>
                  </a:lnTo>
                  <a:lnTo>
                    <a:pt x="66801" y="754379"/>
                  </a:lnTo>
                  <a:lnTo>
                    <a:pt x="67081" y="754379"/>
                  </a:lnTo>
                  <a:lnTo>
                    <a:pt x="59021" y="730249"/>
                  </a:lnTo>
                  <a:lnTo>
                    <a:pt x="58851" y="730249"/>
                  </a:lnTo>
                  <a:lnTo>
                    <a:pt x="51612" y="704849"/>
                  </a:lnTo>
                  <a:lnTo>
                    <a:pt x="51815" y="704849"/>
                  </a:lnTo>
                  <a:lnTo>
                    <a:pt x="45720" y="679449"/>
                  </a:lnTo>
                  <a:lnTo>
                    <a:pt x="45897" y="679449"/>
                  </a:lnTo>
                  <a:lnTo>
                    <a:pt x="41567" y="656354"/>
                  </a:lnTo>
                  <a:lnTo>
                    <a:pt x="37736" y="627413"/>
                  </a:lnTo>
                  <a:lnTo>
                    <a:pt x="35837" y="603249"/>
                  </a:lnTo>
                  <a:lnTo>
                    <a:pt x="35737" y="601979"/>
                  </a:lnTo>
                  <a:lnTo>
                    <a:pt x="34925" y="575309"/>
                  </a:lnTo>
                  <a:lnTo>
                    <a:pt x="35315" y="553719"/>
                  </a:lnTo>
                  <a:lnTo>
                    <a:pt x="35407" y="548639"/>
                  </a:lnTo>
                  <a:lnTo>
                    <a:pt x="37274" y="521969"/>
                  </a:lnTo>
                  <a:lnTo>
                    <a:pt x="40333" y="495684"/>
                  </a:lnTo>
                  <a:lnTo>
                    <a:pt x="44772" y="469639"/>
                  </a:lnTo>
                  <a:lnTo>
                    <a:pt x="51178" y="440702"/>
                  </a:lnTo>
                  <a:lnTo>
                    <a:pt x="51308" y="440702"/>
                  </a:lnTo>
                  <a:lnTo>
                    <a:pt x="57754" y="417065"/>
                  </a:lnTo>
                  <a:lnTo>
                    <a:pt x="57922" y="416559"/>
                  </a:lnTo>
                  <a:lnTo>
                    <a:pt x="58237" y="415295"/>
                  </a:lnTo>
                  <a:lnTo>
                    <a:pt x="58585" y="414019"/>
                  </a:lnTo>
                  <a:lnTo>
                    <a:pt x="58765" y="414019"/>
                  </a:lnTo>
                  <a:lnTo>
                    <a:pt x="67195" y="388619"/>
                  </a:lnTo>
                  <a:lnTo>
                    <a:pt x="66890" y="388619"/>
                  </a:lnTo>
                  <a:lnTo>
                    <a:pt x="76987" y="363219"/>
                  </a:lnTo>
                  <a:lnTo>
                    <a:pt x="76644" y="363219"/>
                  </a:lnTo>
                  <a:lnTo>
                    <a:pt x="87972" y="339089"/>
                  </a:lnTo>
                  <a:lnTo>
                    <a:pt x="87604" y="339089"/>
                  </a:lnTo>
                  <a:lnTo>
                    <a:pt x="100088" y="314959"/>
                  </a:lnTo>
                  <a:lnTo>
                    <a:pt x="99695" y="314959"/>
                  </a:lnTo>
                  <a:lnTo>
                    <a:pt x="113220" y="292100"/>
                  </a:lnTo>
                  <a:lnTo>
                    <a:pt x="112750" y="292100"/>
                  </a:lnTo>
                  <a:lnTo>
                    <a:pt x="127419" y="269239"/>
                  </a:lnTo>
                  <a:lnTo>
                    <a:pt x="127848" y="269239"/>
                  </a:lnTo>
                  <a:lnTo>
                    <a:pt x="142646" y="248919"/>
                  </a:lnTo>
                  <a:lnTo>
                    <a:pt x="142125" y="248919"/>
                  </a:lnTo>
                  <a:lnTo>
                    <a:pt x="158788" y="228600"/>
                  </a:lnTo>
                  <a:lnTo>
                    <a:pt x="158254" y="228600"/>
                  </a:lnTo>
                  <a:lnTo>
                    <a:pt x="175882" y="208279"/>
                  </a:lnTo>
                  <a:lnTo>
                    <a:pt x="176503" y="208279"/>
                  </a:lnTo>
                  <a:lnTo>
                    <a:pt x="193827" y="189229"/>
                  </a:lnTo>
                  <a:lnTo>
                    <a:pt x="194585" y="189229"/>
                  </a:lnTo>
                  <a:lnTo>
                    <a:pt x="212534" y="172719"/>
                  </a:lnTo>
                  <a:lnTo>
                    <a:pt x="211874" y="172719"/>
                  </a:lnTo>
                  <a:lnTo>
                    <a:pt x="232067" y="154939"/>
                  </a:lnTo>
                  <a:lnTo>
                    <a:pt x="233094" y="154939"/>
                  </a:lnTo>
                  <a:lnTo>
                    <a:pt x="252437" y="139700"/>
                  </a:lnTo>
                  <a:lnTo>
                    <a:pt x="251714" y="139700"/>
                  </a:lnTo>
                  <a:lnTo>
                    <a:pt x="273430" y="124459"/>
                  </a:lnTo>
                  <a:lnTo>
                    <a:pt x="274622" y="124459"/>
                  </a:lnTo>
                  <a:lnTo>
                    <a:pt x="295135" y="110489"/>
                  </a:lnTo>
                  <a:lnTo>
                    <a:pt x="296549" y="110489"/>
                  </a:lnTo>
                  <a:lnTo>
                    <a:pt x="317423" y="97789"/>
                  </a:lnTo>
                  <a:lnTo>
                    <a:pt x="319011" y="97789"/>
                  </a:lnTo>
                  <a:lnTo>
                    <a:pt x="340271" y="86359"/>
                  </a:lnTo>
                  <a:lnTo>
                    <a:pt x="342194" y="86359"/>
                  </a:lnTo>
                  <a:lnTo>
                    <a:pt x="363778" y="76200"/>
                  </a:lnTo>
                  <a:lnTo>
                    <a:pt x="363004" y="76200"/>
                  </a:lnTo>
                  <a:lnTo>
                    <a:pt x="387667" y="67309"/>
                  </a:lnTo>
                  <a:lnTo>
                    <a:pt x="386943" y="67309"/>
                  </a:lnTo>
                  <a:lnTo>
                    <a:pt x="412178" y="58419"/>
                  </a:lnTo>
                  <a:lnTo>
                    <a:pt x="411314" y="58419"/>
                  </a:lnTo>
                  <a:lnTo>
                    <a:pt x="436930" y="52069"/>
                  </a:lnTo>
                  <a:lnTo>
                    <a:pt x="436168" y="52069"/>
                  </a:lnTo>
                  <a:lnTo>
                    <a:pt x="462178" y="45719"/>
                  </a:lnTo>
                  <a:lnTo>
                    <a:pt x="461289" y="45719"/>
                  </a:lnTo>
                  <a:lnTo>
                    <a:pt x="487680" y="40639"/>
                  </a:lnTo>
                  <a:lnTo>
                    <a:pt x="495586" y="40639"/>
                  </a:lnTo>
                  <a:lnTo>
                    <a:pt x="512222" y="38220"/>
                  </a:lnTo>
                  <a:lnTo>
                    <a:pt x="512766" y="38220"/>
                  </a:lnTo>
                  <a:lnTo>
                    <a:pt x="514272" y="37859"/>
                  </a:lnTo>
                  <a:lnTo>
                    <a:pt x="515302" y="37859"/>
                  </a:lnTo>
                  <a:lnTo>
                    <a:pt x="539711" y="35559"/>
                  </a:lnTo>
                  <a:lnTo>
                    <a:pt x="765594" y="35559"/>
                  </a:lnTo>
                  <a:lnTo>
                    <a:pt x="731177" y="24129"/>
                  </a:lnTo>
                  <a:lnTo>
                    <a:pt x="707682" y="17779"/>
                  </a:lnTo>
                  <a:lnTo>
                    <a:pt x="679107" y="11429"/>
                  </a:lnTo>
                  <a:lnTo>
                    <a:pt x="650532" y="6350"/>
                  </a:lnTo>
                  <a:lnTo>
                    <a:pt x="622046" y="2539"/>
                  </a:lnTo>
                  <a:lnTo>
                    <a:pt x="593623" y="0"/>
                  </a:lnTo>
                  <a:close/>
                </a:path>
                <a:path w="1173480" h="1125220">
                  <a:moveTo>
                    <a:pt x="361569" y="1065529"/>
                  </a:moveTo>
                  <a:lnTo>
                    <a:pt x="362432" y="1066799"/>
                  </a:lnTo>
                  <a:lnTo>
                    <a:pt x="364807" y="1066799"/>
                  </a:lnTo>
                  <a:lnTo>
                    <a:pt x="361569" y="1065529"/>
                  </a:lnTo>
                  <a:close/>
                </a:path>
                <a:path w="1173480" h="1125220">
                  <a:moveTo>
                    <a:pt x="268808" y="1014729"/>
                  </a:moveTo>
                  <a:lnTo>
                    <a:pt x="269481" y="1015999"/>
                  </a:lnTo>
                  <a:lnTo>
                    <a:pt x="270705" y="1015999"/>
                  </a:lnTo>
                  <a:lnTo>
                    <a:pt x="268808" y="1014729"/>
                  </a:lnTo>
                  <a:close/>
                </a:path>
                <a:path w="1173480" h="1125220">
                  <a:moveTo>
                    <a:pt x="247573" y="999489"/>
                  </a:moveTo>
                  <a:lnTo>
                    <a:pt x="248285" y="1000759"/>
                  </a:lnTo>
                  <a:lnTo>
                    <a:pt x="249258" y="1000759"/>
                  </a:lnTo>
                  <a:lnTo>
                    <a:pt x="247573" y="999489"/>
                  </a:lnTo>
                  <a:close/>
                </a:path>
                <a:path w="1173480" h="1125220">
                  <a:moveTo>
                    <a:pt x="207759" y="966469"/>
                  </a:moveTo>
                  <a:lnTo>
                    <a:pt x="208381" y="967739"/>
                  </a:lnTo>
                  <a:lnTo>
                    <a:pt x="209195" y="967739"/>
                  </a:lnTo>
                  <a:lnTo>
                    <a:pt x="207759" y="966469"/>
                  </a:lnTo>
                  <a:close/>
                </a:path>
                <a:path w="1173480" h="1125220">
                  <a:moveTo>
                    <a:pt x="189141" y="948689"/>
                  </a:moveTo>
                  <a:lnTo>
                    <a:pt x="189763" y="949959"/>
                  </a:lnTo>
                  <a:lnTo>
                    <a:pt x="190423" y="949959"/>
                  </a:lnTo>
                  <a:lnTo>
                    <a:pt x="189141" y="948689"/>
                  </a:lnTo>
                  <a:close/>
                </a:path>
                <a:path w="1173480" h="1125220">
                  <a:moveTo>
                    <a:pt x="171564" y="929639"/>
                  </a:moveTo>
                  <a:lnTo>
                    <a:pt x="172123" y="930909"/>
                  </a:lnTo>
                  <a:lnTo>
                    <a:pt x="172701" y="930909"/>
                  </a:lnTo>
                  <a:lnTo>
                    <a:pt x="171564" y="929639"/>
                  </a:lnTo>
                  <a:close/>
                </a:path>
                <a:path w="1173480" h="1125220">
                  <a:moveTo>
                    <a:pt x="124459" y="868679"/>
                  </a:moveTo>
                  <a:lnTo>
                    <a:pt x="124942" y="869949"/>
                  </a:lnTo>
                  <a:lnTo>
                    <a:pt x="125356" y="869949"/>
                  </a:lnTo>
                  <a:lnTo>
                    <a:pt x="124459" y="868679"/>
                  </a:lnTo>
                  <a:close/>
                </a:path>
                <a:path w="1173480" h="1125220">
                  <a:moveTo>
                    <a:pt x="98094" y="824229"/>
                  </a:moveTo>
                  <a:lnTo>
                    <a:pt x="98513" y="825499"/>
                  </a:lnTo>
                  <a:lnTo>
                    <a:pt x="98825" y="825499"/>
                  </a:lnTo>
                  <a:lnTo>
                    <a:pt x="98094" y="824229"/>
                  </a:lnTo>
                  <a:close/>
                </a:path>
                <a:path w="1173480" h="1125220">
                  <a:moveTo>
                    <a:pt x="86601" y="801369"/>
                  </a:moveTo>
                  <a:lnTo>
                    <a:pt x="86944" y="802639"/>
                  </a:lnTo>
                  <a:lnTo>
                    <a:pt x="87228" y="802639"/>
                  </a:lnTo>
                  <a:lnTo>
                    <a:pt x="86601" y="801369"/>
                  </a:lnTo>
                  <a:close/>
                </a:path>
                <a:path w="1173480" h="1125220">
                  <a:moveTo>
                    <a:pt x="58862" y="729771"/>
                  </a:moveTo>
                  <a:lnTo>
                    <a:pt x="58851" y="730249"/>
                  </a:lnTo>
                  <a:lnTo>
                    <a:pt x="59021" y="730249"/>
                  </a:lnTo>
                  <a:lnTo>
                    <a:pt x="58862" y="729771"/>
                  </a:lnTo>
                  <a:close/>
                </a:path>
                <a:path w="1173480" h="1125220">
                  <a:moveTo>
                    <a:pt x="1100488" y="523936"/>
                  </a:moveTo>
                  <a:lnTo>
                    <a:pt x="1098209" y="524509"/>
                  </a:lnTo>
                  <a:lnTo>
                    <a:pt x="1082125" y="535939"/>
                  </a:lnTo>
                  <a:lnTo>
                    <a:pt x="1071733" y="553719"/>
                  </a:lnTo>
                  <a:lnTo>
                    <a:pt x="1068616" y="574039"/>
                  </a:lnTo>
                  <a:lnTo>
                    <a:pt x="1073706" y="594359"/>
                  </a:lnTo>
                  <a:lnTo>
                    <a:pt x="1085713" y="610869"/>
                  </a:lnTo>
                  <a:lnTo>
                    <a:pt x="1102888" y="621029"/>
                  </a:lnTo>
                  <a:lnTo>
                    <a:pt x="1123480" y="623569"/>
                  </a:lnTo>
                  <a:lnTo>
                    <a:pt x="1143671" y="618489"/>
                  </a:lnTo>
                  <a:lnTo>
                    <a:pt x="1159754" y="607059"/>
                  </a:lnTo>
                  <a:lnTo>
                    <a:pt x="1170146" y="589279"/>
                  </a:lnTo>
                  <a:lnTo>
                    <a:pt x="1172679" y="572769"/>
                  </a:lnTo>
                  <a:lnTo>
                    <a:pt x="1103541" y="572769"/>
                  </a:lnTo>
                  <a:lnTo>
                    <a:pt x="1100524" y="524509"/>
                  </a:lnTo>
                  <a:lnTo>
                    <a:pt x="1100488" y="523936"/>
                  </a:lnTo>
                  <a:close/>
                </a:path>
                <a:path w="1173480" h="1125220">
                  <a:moveTo>
                    <a:pt x="1118400" y="519429"/>
                  </a:moveTo>
                  <a:lnTo>
                    <a:pt x="1100488" y="523936"/>
                  </a:lnTo>
                  <a:lnTo>
                    <a:pt x="1103541" y="572769"/>
                  </a:lnTo>
                  <a:lnTo>
                    <a:pt x="1138339" y="570229"/>
                  </a:lnTo>
                  <a:lnTo>
                    <a:pt x="1135481" y="524509"/>
                  </a:lnTo>
                  <a:lnTo>
                    <a:pt x="1135445" y="523936"/>
                  </a:lnTo>
                  <a:lnTo>
                    <a:pt x="1135322" y="521969"/>
                  </a:lnTo>
                  <a:lnTo>
                    <a:pt x="1135294" y="521513"/>
                  </a:lnTo>
                  <a:lnTo>
                    <a:pt x="1118400" y="519429"/>
                  </a:lnTo>
                  <a:close/>
                </a:path>
                <a:path w="1173480" h="1125220">
                  <a:moveTo>
                    <a:pt x="1135294" y="521513"/>
                  </a:moveTo>
                  <a:lnTo>
                    <a:pt x="1138259" y="568959"/>
                  </a:lnTo>
                  <a:lnTo>
                    <a:pt x="1138339" y="570229"/>
                  </a:lnTo>
                  <a:lnTo>
                    <a:pt x="1103541" y="572769"/>
                  </a:lnTo>
                  <a:lnTo>
                    <a:pt x="1172679" y="572769"/>
                  </a:lnTo>
                  <a:lnTo>
                    <a:pt x="1173264" y="568959"/>
                  </a:lnTo>
                  <a:lnTo>
                    <a:pt x="1168174" y="548639"/>
                  </a:lnTo>
                  <a:lnTo>
                    <a:pt x="1156166" y="533399"/>
                  </a:lnTo>
                  <a:lnTo>
                    <a:pt x="1138991" y="521969"/>
                  </a:lnTo>
                  <a:lnTo>
                    <a:pt x="1135294" y="521513"/>
                  </a:lnTo>
                  <a:close/>
                </a:path>
                <a:path w="1173480" h="1125220">
                  <a:moveTo>
                    <a:pt x="1134052" y="501649"/>
                  </a:moveTo>
                  <a:lnTo>
                    <a:pt x="1099096" y="501649"/>
                  </a:lnTo>
                  <a:lnTo>
                    <a:pt x="1099206" y="503857"/>
                  </a:lnTo>
                  <a:lnTo>
                    <a:pt x="1099279" y="504577"/>
                  </a:lnTo>
                  <a:lnTo>
                    <a:pt x="1100337" y="521513"/>
                  </a:lnTo>
                  <a:lnTo>
                    <a:pt x="1100366" y="521969"/>
                  </a:lnTo>
                  <a:lnTo>
                    <a:pt x="1100488" y="523936"/>
                  </a:lnTo>
                  <a:lnTo>
                    <a:pt x="1118400" y="519429"/>
                  </a:lnTo>
                  <a:lnTo>
                    <a:pt x="1135164" y="519429"/>
                  </a:lnTo>
                  <a:lnTo>
                    <a:pt x="1134052" y="501649"/>
                  </a:lnTo>
                  <a:close/>
                </a:path>
                <a:path w="1173480" h="1125220">
                  <a:moveTo>
                    <a:pt x="1135164" y="519429"/>
                  </a:moveTo>
                  <a:lnTo>
                    <a:pt x="1118400" y="519429"/>
                  </a:lnTo>
                  <a:lnTo>
                    <a:pt x="1135294" y="521513"/>
                  </a:lnTo>
                  <a:lnTo>
                    <a:pt x="1135164" y="519429"/>
                  </a:lnTo>
                  <a:close/>
                </a:path>
                <a:path w="1173480" h="1125220">
                  <a:moveTo>
                    <a:pt x="1127000" y="458469"/>
                  </a:moveTo>
                  <a:lnTo>
                    <a:pt x="1091476" y="458469"/>
                  </a:lnTo>
                  <a:lnTo>
                    <a:pt x="1091512" y="458832"/>
                  </a:lnTo>
                  <a:lnTo>
                    <a:pt x="1091718" y="459717"/>
                  </a:lnTo>
                  <a:lnTo>
                    <a:pt x="1091893" y="461009"/>
                  </a:lnTo>
                  <a:lnTo>
                    <a:pt x="1092422" y="463338"/>
                  </a:lnTo>
                  <a:lnTo>
                    <a:pt x="1095921" y="481329"/>
                  </a:lnTo>
                  <a:lnTo>
                    <a:pt x="1099175" y="503857"/>
                  </a:lnTo>
                  <a:lnTo>
                    <a:pt x="1099096" y="501649"/>
                  </a:lnTo>
                  <a:lnTo>
                    <a:pt x="1134052" y="501649"/>
                  </a:lnTo>
                  <a:lnTo>
                    <a:pt x="1133894" y="499109"/>
                  </a:lnTo>
                  <a:lnTo>
                    <a:pt x="1130211" y="474979"/>
                  </a:lnTo>
                  <a:lnTo>
                    <a:pt x="1127071" y="458832"/>
                  </a:lnTo>
                  <a:lnTo>
                    <a:pt x="1127000" y="458469"/>
                  </a:lnTo>
                  <a:close/>
                </a:path>
                <a:path w="1173480" h="1125220">
                  <a:moveTo>
                    <a:pt x="1116425" y="415295"/>
                  </a:moveTo>
                  <a:lnTo>
                    <a:pt x="1080428" y="415295"/>
                  </a:lnTo>
                  <a:lnTo>
                    <a:pt x="1086350" y="436903"/>
                  </a:lnTo>
                  <a:lnTo>
                    <a:pt x="1086941" y="439222"/>
                  </a:lnTo>
                  <a:lnTo>
                    <a:pt x="1091599" y="459717"/>
                  </a:lnTo>
                  <a:lnTo>
                    <a:pt x="1091476" y="458469"/>
                  </a:lnTo>
                  <a:lnTo>
                    <a:pt x="1127000" y="458469"/>
                  </a:lnTo>
                  <a:lnTo>
                    <a:pt x="1125766" y="452119"/>
                  </a:lnTo>
                  <a:lnTo>
                    <a:pt x="1120305" y="429259"/>
                  </a:lnTo>
                  <a:lnTo>
                    <a:pt x="1116425" y="415295"/>
                  </a:lnTo>
                  <a:close/>
                </a:path>
                <a:path w="1173480" h="1125220">
                  <a:moveTo>
                    <a:pt x="51308" y="440702"/>
                  </a:moveTo>
                  <a:lnTo>
                    <a:pt x="51178" y="440702"/>
                  </a:lnTo>
                  <a:lnTo>
                    <a:pt x="50964" y="441962"/>
                  </a:lnTo>
                  <a:lnTo>
                    <a:pt x="51308" y="440702"/>
                  </a:lnTo>
                  <a:close/>
                </a:path>
                <a:path w="1173480" h="1125220">
                  <a:moveTo>
                    <a:pt x="1102831" y="373379"/>
                  </a:moveTo>
                  <a:lnTo>
                    <a:pt x="1065949" y="373379"/>
                  </a:lnTo>
                  <a:lnTo>
                    <a:pt x="1073823" y="394969"/>
                  </a:lnTo>
                  <a:lnTo>
                    <a:pt x="1073569" y="394969"/>
                  </a:lnTo>
                  <a:lnTo>
                    <a:pt x="1080554" y="416559"/>
                  </a:lnTo>
                  <a:lnTo>
                    <a:pt x="1080427" y="415295"/>
                  </a:lnTo>
                  <a:lnTo>
                    <a:pt x="1116425" y="415295"/>
                  </a:lnTo>
                  <a:lnTo>
                    <a:pt x="1113955" y="406399"/>
                  </a:lnTo>
                  <a:lnTo>
                    <a:pt x="1106716" y="383539"/>
                  </a:lnTo>
                  <a:lnTo>
                    <a:pt x="1102831" y="373379"/>
                  </a:lnTo>
                  <a:close/>
                </a:path>
                <a:path w="1173480" h="1125220">
                  <a:moveTo>
                    <a:pt x="58765" y="414019"/>
                  </a:moveTo>
                  <a:lnTo>
                    <a:pt x="58585" y="414019"/>
                  </a:lnTo>
                  <a:lnTo>
                    <a:pt x="58237" y="415295"/>
                  </a:lnTo>
                  <a:lnTo>
                    <a:pt x="58765" y="414019"/>
                  </a:lnTo>
                  <a:close/>
                </a:path>
                <a:path w="1173480" h="1125220">
                  <a:moveTo>
                    <a:pt x="1094748" y="353059"/>
                  </a:moveTo>
                  <a:lnTo>
                    <a:pt x="1057440" y="353059"/>
                  </a:lnTo>
                  <a:lnTo>
                    <a:pt x="1066203" y="374649"/>
                  </a:lnTo>
                  <a:lnTo>
                    <a:pt x="1065949" y="373379"/>
                  </a:lnTo>
                  <a:lnTo>
                    <a:pt x="1102831" y="373379"/>
                  </a:lnTo>
                  <a:lnTo>
                    <a:pt x="1098461" y="361949"/>
                  </a:lnTo>
                  <a:lnTo>
                    <a:pt x="1094748" y="353059"/>
                  </a:lnTo>
                  <a:close/>
                </a:path>
                <a:path w="1173480" h="1125220">
                  <a:moveTo>
                    <a:pt x="1076998" y="313689"/>
                  </a:moveTo>
                  <a:lnTo>
                    <a:pt x="1038136" y="313689"/>
                  </a:lnTo>
                  <a:lnTo>
                    <a:pt x="1048423" y="334009"/>
                  </a:lnTo>
                  <a:lnTo>
                    <a:pt x="1048169" y="334009"/>
                  </a:lnTo>
                  <a:lnTo>
                    <a:pt x="1057694" y="354329"/>
                  </a:lnTo>
                  <a:lnTo>
                    <a:pt x="1057440" y="353059"/>
                  </a:lnTo>
                  <a:lnTo>
                    <a:pt x="1094748" y="353059"/>
                  </a:lnTo>
                  <a:lnTo>
                    <a:pt x="1089444" y="340359"/>
                  </a:lnTo>
                  <a:lnTo>
                    <a:pt x="1079665" y="318769"/>
                  </a:lnTo>
                  <a:lnTo>
                    <a:pt x="1076998" y="313689"/>
                  </a:lnTo>
                  <a:close/>
                </a:path>
                <a:path w="1173480" h="1125220">
                  <a:moveTo>
                    <a:pt x="1066806" y="294639"/>
                  </a:moveTo>
                  <a:lnTo>
                    <a:pt x="1027214" y="294639"/>
                  </a:lnTo>
                  <a:lnTo>
                    <a:pt x="1038390" y="314959"/>
                  </a:lnTo>
                  <a:lnTo>
                    <a:pt x="1038136" y="313689"/>
                  </a:lnTo>
                  <a:lnTo>
                    <a:pt x="1076998" y="313689"/>
                  </a:lnTo>
                  <a:lnTo>
                    <a:pt x="1068997" y="298450"/>
                  </a:lnTo>
                  <a:lnTo>
                    <a:pt x="1066806" y="294639"/>
                  </a:lnTo>
                  <a:close/>
                </a:path>
                <a:path w="1173480" h="1125220">
                  <a:moveTo>
                    <a:pt x="994683" y="191769"/>
                  </a:moveTo>
                  <a:lnTo>
                    <a:pt x="947077" y="191769"/>
                  </a:lnTo>
                  <a:lnTo>
                    <a:pt x="962571" y="208279"/>
                  </a:lnTo>
                  <a:lnTo>
                    <a:pt x="962063" y="208279"/>
                  </a:lnTo>
                  <a:lnTo>
                    <a:pt x="976922" y="224789"/>
                  </a:lnTo>
                  <a:lnTo>
                    <a:pt x="976541" y="224789"/>
                  </a:lnTo>
                  <a:lnTo>
                    <a:pt x="990638" y="241300"/>
                  </a:lnTo>
                  <a:lnTo>
                    <a:pt x="990257" y="241300"/>
                  </a:lnTo>
                  <a:lnTo>
                    <a:pt x="1003719" y="259079"/>
                  </a:lnTo>
                  <a:lnTo>
                    <a:pt x="1003211" y="259079"/>
                  </a:lnTo>
                  <a:lnTo>
                    <a:pt x="1016038" y="276859"/>
                  </a:lnTo>
                  <a:lnTo>
                    <a:pt x="1015657" y="276859"/>
                  </a:lnTo>
                  <a:lnTo>
                    <a:pt x="1027595" y="295909"/>
                  </a:lnTo>
                  <a:lnTo>
                    <a:pt x="1027214" y="294639"/>
                  </a:lnTo>
                  <a:lnTo>
                    <a:pt x="1066806" y="294639"/>
                  </a:lnTo>
                  <a:lnTo>
                    <a:pt x="1057313" y="278129"/>
                  </a:lnTo>
                  <a:lnTo>
                    <a:pt x="1045121" y="257809"/>
                  </a:lnTo>
                  <a:lnTo>
                    <a:pt x="1031913" y="238759"/>
                  </a:lnTo>
                  <a:lnTo>
                    <a:pt x="1018070" y="219709"/>
                  </a:lnTo>
                  <a:lnTo>
                    <a:pt x="1003465" y="201929"/>
                  </a:lnTo>
                  <a:lnTo>
                    <a:pt x="994683" y="191769"/>
                  </a:lnTo>
                  <a:close/>
                </a:path>
                <a:path w="1173480" h="1125220">
                  <a:moveTo>
                    <a:pt x="127848" y="269239"/>
                  </a:moveTo>
                  <a:lnTo>
                    <a:pt x="127419" y="269239"/>
                  </a:lnTo>
                  <a:lnTo>
                    <a:pt x="126923" y="270509"/>
                  </a:lnTo>
                  <a:lnTo>
                    <a:pt x="127848" y="269239"/>
                  </a:lnTo>
                  <a:close/>
                </a:path>
                <a:path w="1173480" h="1125220">
                  <a:moveTo>
                    <a:pt x="176503" y="208279"/>
                  </a:moveTo>
                  <a:lnTo>
                    <a:pt x="175882" y="208279"/>
                  </a:lnTo>
                  <a:lnTo>
                    <a:pt x="175348" y="209550"/>
                  </a:lnTo>
                  <a:lnTo>
                    <a:pt x="176503" y="208279"/>
                  </a:lnTo>
                  <a:close/>
                </a:path>
                <a:path w="1173480" h="1125220">
                  <a:moveTo>
                    <a:pt x="980712" y="176529"/>
                  </a:moveTo>
                  <a:lnTo>
                    <a:pt x="931329" y="176529"/>
                  </a:lnTo>
                  <a:lnTo>
                    <a:pt x="947585" y="193039"/>
                  </a:lnTo>
                  <a:lnTo>
                    <a:pt x="947077" y="191769"/>
                  </a:lnTo>
                  <a:lnTo>
                    <a:pt x="994683" y="191769"/>
                  </a:lnTo>
                  <a:lnTo>
                    <a:pt x="988098" y="184150"/>
                  </a:lnTo>
                  <a:lnTo>
                    <a:pt x="980712" y="176529"/>
                  </a:lnTo>
                  <a:close/>
                </a:path>
                <a:path w="1173480" h="1125220">
                  <a:moveTo>
                    <a:pt x="194585" y="189229"/>
                  </a:moveTo>
                  <a:lnTo>
                    <a:pt x="193827" y="189229"/>
                  </a:lnTo>
                  <a:lnTo>
                    <a:pt x="193205" y="190500"/>
                  </a:lnTo>
                  <a:lnTo>
                    <a:pt x="194585" y="189229"/>
                  </a:lnTo>
                  <a:close/>
                </a:path>
                <a:path w="1173480" h="1125220">
                  <a:moveTo>
                    <a:pt x="859715" y="80009"/>
                  </a:moveTo>
                  <a:lnTo>
                    <a:pt x="784390" y="80009"/>
                  </a:lnTo>
                  <a:lnTo>
                    <a:pt x="805345" y="90169"/>
                  </a:lnTo>
                  <a:lnTo>
                    <a:pt x="804710" y="90169"/>
                  </a:lnTo>
                  <a:lnTo>
                    <a:pt x="825030" y="100329"/>
                  </a:lnTo>
                  <a:lnTo>
                    <a:pt x="824395" y="100329"/>
                  </a:lnTo>
                  <a:lnTo>
                    <a:pt x="844334" y="111759"/>
                  </a:lnTo>
                  <a:lnTo>
                    <a:pt x="843699" y="111759"/>
                  </a:lnTo>
                  <a:lnTo>
                    <a:pt x="863003" y="123189"/>
                  </a:lnTo>
                  <a:lnTo>
                    <a:pt x="862241" y="123189"/>
                  </a:lnTo>
                  <a:lnTo>
                    <a:pt x="880910" y="135889"/>
                  </a:lnTo>
                  <a:lnTo>
                    <a:pt x="880402" y="135889"/>
                  </a:lnTo>
                  <a:lnTo>
                    <a:pt x="898563" y="148589"/>
                  </a:lnTo>
                  <a:lnTo>
                    <a:pt x="897928" y="148589"/>
                  </a:lnTo>
                  <a:lnTo>
                    <a:pt x="915454" y="162559"/>
                  </a:lnTo>
                  <a:lnTo>
                    <a:pt x="914946" y="162559"/>
                  </a:lnTo>
                  <a:lnTo>
                    <a:pt x="931710" y="177800"/>
                  </a:lnTo>
                  <a:lnTo>
                    <a:pt x="931329" y="176529"/>
                  </a:lnTo>
                  <a:lnTo>
                    <a:pt x="980712" y="176529"/>
                  </a:lnTo>
                  <a:lnTo>
                    <a:pt x="937933" y="135889"/>
                  </a:lnTo>
                  <a:lnTo>
                    <a:pt x="901103" y="107950"/>
                  </a:lnTo>
                  <a:lnTo>
                    <a:pt x="861987" y="81279"/>
                  </a:lnTo>
                  <a:lnTo>
                    <a:pt x="859715" y="80009"/>
                  </a:lnTo>
                  <a:close/>
                </a:path>
                <a:path w="1173480" h="1125220">
                  <a:moveTo>
                    <a:pt x="233094" y="154939"/>
                  </a:moveTo>
                  <a:lnTo>
                    <a:pt x="232067" y="154939"/>
                  </a:lnTo>
                  <a:lnTo>
                    <a:pt x="231482" y="156209"/>
                  </a:lnTo>
                  <a:lnTo>
                    <a:pt x="233094" y="154939"/>
                  </a:lnTo>
                  <a:close/>
                </a:path>
                <a:path w="1173480" h="1125220">
                  <a:moveTo>
                    <a:pt x="274622" y="124459"/>
                  </a:moveTo>
                  <a:lnTo>
                    <a:pt x="273430" y="124459"/>
                  </a:lnTo>
                  <a:lnTo>
                    <a:pt x="272757" y="125729"/>
                  </a:lnTo>
                  <a:lnTo>
                    <a:pt x="274622" y="124459"/>
                  </a:lnTo>
                  <a:close/>
                </a:path>
                <a:path w="1173480" h="1125220">
                  <a:moveTo>
                    <a:pt x="296549" y="110489"/>
                  </a:moveTo>
                  <a:lnTo>
                    <a:pt x="295135" y="110489"/>
                  </a:lnTo>
                  <a:lnTo>
                    <a:pt x="294462" y="111759"/>
                  </a:lnTo>
                  <a:lnTo>
                    <a:pt x="296549" y="110489"/>
                  </a:lnTo>
                  <a:close/>
                </a:path>
                <a:path w="1173480" h="1125220">
                  <a:moveTo>
                    <a:pt x="319011" y="97789"/>
                  </a:moveTo>
                  <a:lnTo>
                    <a:pt x="317423" y="97789"/>
                  </a:lnTo>
                  <a:lnTo>
                    <a:pt x="316649" y="99059"/>
                  </a:lnTo>
                  <a:lnTo>
                    <a:pt x="319011" y="97789"/>
                  </a:lnTo>
                  <a:close/>
                </a:path>
                <a:path w="1173480" h="1125220">
                  <a:moveTo>
                    <a:pt x="342194" y="86359"/>
                  </a:moveTo>
                  <a:lnTo>
                    <a:pt x="340271" y="86359"/>
                  </a:lnTo>
                  <a:lnTo>
                    <a:pt x="339496" y="87629"/>
                  </a:lnTo>
                  <a:lnTo>
                    <a:pt x="342194" y="86359"/>
                  </a:lnTo>
                  <a:close/>
                </a:path>
                <a:path w="1173480" h="1125220">
                  <a:moveTo>
                    <a:pt x="829898" y="63500"/>
                  </a:moveTo>
                  <a:lnTo>
                    <a:pt x="742607" y="63500"/>
                  </a:lnTo>
                  <a:lnTo>
                    <a:pt x="764451" y="72389"/>
                  </a:lnTo>
                  <a:lnTo>
                    <a:pt x="763816" y="72389"/>
                  </a:lnTo>
                  <a:lnTo>
                    <a:pt x="785152" y="81279"/>
                  </a:lnTo>
                  <a:lnTo>
                    <a:pt x="784390" y="80009"/>
                  </a:lnTo>
                  <a:lnTo>
                    <a:pt x="859715" y="80009"/>
                  </a:lnTo>
                  <a:lnTo>
                    <a:pt x="841540" y="69850"/>
                  </a:lnTo>
                  <a:lnTo>
                    <a:pt x="829898" y="63500"/>
                  </a:lnTo>
                  <a:close/>
                </a:path>
                <a:path w="1173480" h="1125220">
                  <a:moveTo>
                    <a:pt x="789451" y="44450"/>
                  </a:moveTo>
                  <a:lnTo>
                    <a:pt x="671868" y="44450"/>
                  </a:lnTo>
                  <a:lnTo>
                    <a:pt x="699554" y="50800"/>
                  </a:lnTo>
                  <a:lnTo>
                    <a:pt x="698792" y="50800"/>
                  </a:lnTo>
                  <a:lnTo>
                    <a:pt x="721525" y="57150"/>
                  </a:lnTo>
                  <a:lnTo>
                    <a:pt x="720890" y="57150"/>
                  </a:lnTo>
                  <a:lnTo>
                    <a:pt x="743242" y="64769"/>
                  </a:lnTo>
                  <a:lnTo>
                    <a:pt x="742607" y="63500"/>
                  </a:lnTo>
                  <a:lnTo>
                    <a:pt x="829898" y="63500"/>
                  </a:lnTo>
                  <a:lnTo>
                    <a:pt x="820585" y="58419"/>
                  </a:lnTo>
                  <a:lnTo>
                    <a:pt x="798868" y="48259"/>
                  </a:lnTo>
                  <a:lnTo>
                    <a:pt x="789451" y="44450"/>
                  </a:lnTo>
                  <a:close/>
                </a:path>
                <a:path w="1173480" h="1125220">
                  <a:moveTo>
                    <a:pt x="642389" y="40147"/>
                  </a:moveTo>
                  <a:lnTo>
                    <a:pt x="672757" y="45719"/>
                  </a:lnTo>
                  <a:lnTo>
                    <a:pt x="671868" y="44450"/>
                  </a:lnTo>
                  <a:lnTo>
                    <a:pt x="789451" y="44450"/>
                  </a:lnTo>
                  <a:lnTo>
                    <a:pt x="780035" y="40639"/>
                  </a:lnTo>
                  <a:lnTo>
                    <a:pt x="645960" y="40639"/>
                  </a:lnTo>
                  <a:lnTo>
                    <a:pt x="642389" y="40147"/>
                  </a:lnTo>
                  <a:close/>
                </a:path>
                <a:path w="1173480" h="1125220">
                  <a:moveTo>
                    <a:pt x="495586" y="40639"/>
                  </a:moveTo>
                  <a:lnTo>
                    <a:pt x="487680" y="40639"/>
                  </a:lnTo>
                  <a:lnTo>
                    <a:pt x="486854" y="41909"/>
                  </a:lnTo>
                  <a:lnTo>
                    <a:pt x="495586" y="40639"/>
                  </a:lnTo>
                  <a:close/>
                </a:path>
                <a:path w="1173480" h="1125220">
                  <a:moveTo>
                    <a:pt x="765594" y="35559"/>
                  </a:moveTo>
                  <a:lnTo>
                    <a:pt x="591667" y="35559"/>
                  </a:lnTo>
                  <a:lnTo>
                    <a:pt x="621807" y="36950"/>
                  </a:lnTo>
                  <a:lnTo>
                    <a:pt x="619184" y="36950"/>
                  </a:lnTo>
                  <a:lnTo>
                    <a:pt x="645960" y="40639"/>
                  </a:lnTo>
                  <a:lnTo>
                    <a:pt x="780035" y="40639"/>
                  </a:lnTo>
                  <a:lnTo>
                    <a:pt x="776897" y="39369"/>
                  </a:lnTo>
                  <a:lnTo>
                    <a:pt x="765594" y="35559"/>
                  </a:lnTo>
                  <a:close/>
                </a:path>
                <a:path w="1173480" h="1125220">
                  <a:moveTo>
                    <a:pt x="515302" y="37859"/>
                  </a:moveTo>
                  <a:lnTo>
                    <a:pt x="514272" y="37859"/>
                  </a:lnTo>
                  <a:lnTo>
                    <a:pt x="512766" y="38220"/>
                  </a:lnTo>
                  <a:lnTo>
                    <a:pt x="511923" y="38220"/>
                  </a:lnTo>
                  <a:lnTo>
                    <a:pt x="515302" y="37859"/>
                  </a:lnTo>
                  <a:close/>
                </a:path>
                <a:path w="1173480" h="1125220">
                  <a:moveTo>
                    <a:pt x="515302" y="37859"/>
                  </a:moveTo>
                  <a:lnTo>
                    <a:pt x="511923" y="38220"/>
                  </a:lnTo>
                  <a:lnTo>
                    <a:pt x="512766" y="38220"/>
                  </a:lnTo>
                  <a:lnTo>
                    <a:pt x="515302" y="37859"/>
                  </a:lnTo>
                  <a:close/>
                </a:path>
              </a:pathLst>
            </a:custGeom>
            <a:solidFill>
              <a:srgbClr val="0871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059942" y="3310890"/>
              <a:ext cx="0" cy="1045844"/>
            </a:xfrm>
            <a:custGeom>
              <a:avLst/>
              <a:gdLst/>
              <a:ahLst/>
              <a:cxnLst/>
              <a:rect l="l" t="t" r="r" b="b"/>
              <a:pathLst>
                <a:path h="1045845">
                  <a:moveTo>
                    <a:pt x="0" y="0"/>
                  </a:moveTo>
                  <a:lnTo>
                    <a:pt x="0" y="1045337"/>
                  </a:lnTo>
                </a:path>
              </a:pathLst>
            </a:custGeom>
            <a:ln w="34925">
              <a:solidFill>
                <a:srgbClr val="0871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9892" y="2229612"/>
              <a:ext cx="1075931" cy="1082039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734568" y="2304288"/>
              <a:ext cx="931544" cy="937260"/>
            </a:xfrm>
            <a:custGeom>
              <a:avLst/>
              <a:gdLst/>
              <a:ahLst/>
              <a:cxnLst/>
              <a:rect l="l" t="t" r="r" b="b"/>
              <a:pathLst>
                <a:path w="931544" h="937260">
                  <a:moveTo>
                    <a:pt x="465581" y="0"/>
                  </a:moveTo>
                  <a:lnTo>
                    <a:pt x="417978" y="2419"/>
                  </a:lnTo>
                  <a:lnTo>
                    <a:pt x="371750" y="9520"/>
                  </a:lnTo>
                  <a:lnTo>
                    <a:pt x="327131" y="21067"/>
                  </a:lnTo>
                  <a:lnTo>
                    <a:pt x="284355" y="36826"/>
                  </a:lnTo>
                  <a:lnTo>
                    <a:pt x="243656" y="56559"/>
                  </a:lnTo>
                  <a:lnTo>
                    <a:pt x="205269" y="80032"/>
                  </a:lnTo>
                  <a:lnTo>
                    <a:pt x="169427" y="107009"/>
                  </a:lnTo>
                  <a:lnTo>
                    <a:pt x="136364" y="137255"/>
                  </a:lnTo>
                  <a:lnTo>
                    <a:pt x="106315" y="170534"/>
                  </a:lnTo>
                  <a:lnTo>
                    <a:pt x="79513" y="206610"/>
                  </a:lnTo>
                  <a:lnTo>
                    <a:pt x="56192" y="245249"/>
                  </a:lnTo>
                  <a:lnTo>
                    <a:pt x="36587" y="286214"/>
                  </a:lnTo>
                  <a:lnTo>
                    <a:pt x="20931" y="329270"/>
                  </a:lnTo>
                  <a:lnTo>
                    <a:pt x="9458" y="374182"/>
                  </a:lnTo>
                  <a:lnTo>
                    <a:pt x="2403" y="420713"/>
                  </a:lnTo>
                  <a:lnTo>
                    <a:pt x="0" y="468629"/>
                  </a:lnTo>
                  <a:lnTo>
                    <a:pt x="2403" y="516546"/>
                  </a:lnTo>
                  <a:lnTo>
                    <a:pt x="9458" y="563077"/>
                  </a:lnTo>
                  <a:lnTo>
                    <a:pt x="20931" y="607989"/>
                  </a:lnTo>
                  <a:lnTo>
                    <a:pt x="36587" y="651045"/>
                  </a:lnTo>
                  <a:lnTo>
                    <a:pt x="56192" y="692010"/>
                  </a:lnTo>
                  <a:lnTo>
                    <a:pt x="79513" y="730649"/>
                  </a:lnTo>
                  <a:lnTo>
                    <a:pt x="106315" y="766725"/>
                  </a:lnTo>
                  <a:lnTo>
                    <a:pt x="136364" y="800004"/>
                  </a:lnTo>
                  <a:lnTo>
                    <a:pt x="169427" y="830250"/>
                  </a:lnTo>
                  <a:lnTo>
                    <a:pt x="205269" y="857227"/>
                  </a:lnTo>
                  <a:lnTo>
                    <a:pt x="243656" y="880700"/>
                  </a:lnTo>
                  <a:lnTo>
                    <a:pt x="284355" y="900433"/>
                  </a:lnTo>
                  <a:lnTo>
                    <a:pt x="327131" y="916192"/>
                  </a:lnTo>
                  <a:lnTo>
                    <a:pt x="371750" y="927739"/>
                  </a:lnTo>
                  <a:lnTo>
                    <a:pt x="417978" y="934840"/>
                  </a:lnTo>
                  <a:lnTo>
                    <a:pt x="465581" y="937260"/>
                  </a:lnTo>
                  <a:lnTo>
                    <a:pt x="513191" y="934840"/>
                  </a:lnTo>
                  <a:lnTo>
                    <a:pt x="559424" y="927739"/>
                  </a:lnTo>
                  <a:lnTo>
                    <a:pt x="604047" y="916192"/>
                  </a:lnTo>
                  <a:lnTo>
                    <a:pt x="646824" y="900433"/>
                  </a:lnTo>
                  <a:lnTo>
                    <a:pt x="687524" y="880700"/>
                  </a:lnTo>
                  <a:lnTo>
                    <a:pt x="725911" y="857227"/>
                  </a:lnTo>
                  <a:lnTo>
                    <a:pt x="761752" y="830250"/>
                  </a:lnTo>
                  <a:lnTo>
                    <a:pt x="794813" y="800004"/>
                  </a:lnTo>
                  <a:lnTo>
                    <a:pt x="824861" y="766725"/>
                  </a:lnTo>
                  <a:lnTo>
                    <a:pt x="851660" y="730649"/>
                  </a:lnTo>
                  <a:lnTo>
                    <a:pt x="874979" y="692010"/>
                  </a:lnTo>
                  <a:lnTo>
                    <a:pt x="894582" y="651045"/>
                  </a:lnTo>
                  <a:lnTo>
                    <a:pt x="910235" y="607989"/>
                  </a:lnTo>
                  <a:lnTo>
                    <a:pt x="921706" y="563077"/>
                  </a:lnTo>
                  <a:lnTo>
                    <a:pt x="928760" y="516546"/>
                  </a:lnTo>
                  <a:lnTo>
                    <a:pt x="931163" y="468629"/>
                  </a:lnTo>
                  <a:lnTo>
                    <a:pt x="928760" y="420713"/>
                  </a:lnTo>
                  <a:lnTo>
                    <a:pt x="921706" y="374182"/>
                  </a:lnTo>
                  <a:lnTo>
                    <a:pt x="910235" y="329270"/>
                  </a:lnTo>
                  <a:lnTo>
                    <a:pt x="894582" y="286214"/>
                  </a:lnTo>
                  <a:lnTo>
                    <a:pt x="874979" y="245249"/>
                  </a:lnTo>
                  <a:lnTo>
                    <a:pt x="851660" y="206610"/>
                  </a:lnTo>
                  <a:lnTo>
                    <a:pt x="824861" y="170534"/>
                  </a:lnTo>
                  <a:lnTo>
                    <a:pt x="794813" y="137255"/>
                  </a:lnTo>
                  <a:lnTo>
                    <a:pt x="761752" y="107009"/>
                  </a:lnTo>
                  <a:lnTo>
                    <a:pt x="725911" y="80032"/>
                  </a:lnTo>
                  <a:lnTo>
                    <a:pt x="687524" y="56559"/>
                  </a:lnTo>
                  <a:lnTo>
                    <a:pt x="646824" y="36826"/>
                  </a:lnTo>
                  <a:lnTo>
                    <a:pt x="604047" y="21067"/>
                  </a:lnTo>
                  <a:lnTo>
                    <a:pt x="559424" y="9520"/>
                  </a:lnTo>
                  <a:lnTo>
                    <a:pt x="513191" y="2419"/>
                  </a:lnTo>
                  <a:lnTo>
                    <a:pt x="465581" y="0"/>
                  </a:lnTo>
                  <a:close/>
                </a:path>
              </a:pathLst>
            </a:custGeom>
            <a:solidFill>
              <a:srgbClr val="0871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97052" y="2369832"/>
              <a:ext cx="800099" cy="801611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868680" y="2441448"/>
              <a:ext cx="661670" cy="662940"/>
            </a:xfrm>
            <a:custGeom>
              <a:avLst/>
              <a:gdLst/>
              <a:ahLst/>
              <a:cxnLst/>
              <a:rect l="l" t="t" r="r" b="b"/>
              <a:pathLst>
                <a:path w="661669" h="662939">
                  <a:moveTo>
                    <a:pt x="330707" y="0"/>
                  </a:moveTo>
                  <a:lnTo>
                    <a:pt x="281839" y="3595"/>
                  </a:lnTo>
                  <a:lnTo>
                    <a:pt x="235197" y="14038"/>
                  </a:lnTo>
                  <a:lnTo>
                    <a:pt x="191292" y="30817"/>
                  </a:lnTo>
                  <a:lnTo>
                    <a:pt x="150636" y="53416"/>
                  </a:lnTo>
                  <a:lnTo>
                    <a:pt x="113741" y="81323"/>
                  </a:lnTo>
                  <a:lnTo>
                    <a:pt x="81119" y="114025"/>
                  </a:lnTo>
                  <a:lnTo>
                    <a:pt x="53280" y="151007"/>
                  </a:lnTo>
                  <a:lnTo>
                    <a:pt x="30737" y="191756"/>
                  </a:lnTo>
                  <a:lnTo>
                    <a:pt x="14002" y="235758"/>
                  </a:lnTo>
                  <a:lnTo>
                    <a:pt x="3585" y="282501"/>
                  </a:lnTo>
                  <a:lnTo>
                    <a:pt x="0" y="331469"/>
                  </a:lnTo>
                  <a:lnTo>
                    <a:pt x="3585" y="380438"/>
                  </a:lnTo>
                  <a:lnTo>
                    <a:pt x="14002" y="427181"/>
                  </a:lnTo>
                  <a:lnTo>
                    <a:pt x="30737" y="471183"/>
                  </a:lnTo>
                  <a:lnTo>
                    <a:pt x="53280" y="511932"/>
                  </a:lnTo>
                  <a:lnTo>
                    <a:pt x="81119" y="548914"/>
                  </a:lnTo>
                  <a:lnTo>
                    <a:pt x="113741" y="581616"/>
                  </a:lnTo>
                  <a:lnTo>
                    <a:pt x="150636" y="609523"/>
                  </a:lnTo>
                  <a:lnTo>
                    <a:pt x="191292" y="632122"/>
                  </a:lnTo>
                  <a:lnTo>
                    <a:pt x="235197" y="648901"/>
                  </a:lnTo>
                  <a:lnTo>
                    <a:pt x="281839" y="659344"/>
                  </a:lnTo>
                  <a:lnTo>
                    <a:pt x="330707" y="662939"/>
                  </a:lnTo>
                  <a:lnTo>
                    <a:pt x="379573" y="659344"/>
                  </a:lnTo>
                  <a:lnTo>
                    <a:pt x="426213" y="648901"/>
                  </a:lnTo>
                  <a:lnTo>
                    <a:pt x="470117" y="632122"/>
                  </a:lnTo>
                  <a:lnTo>
                    <a:pt x="510773" y="609523"/>
                  </a:lnTo>
                  <a:lnTo>
                    <a:pt x="547669" y="581616"/>
                  </a:lnTo>
                  <a:lnTo>
                    <a:pt x="580292" y="548914"/>
                  </a:lnTo>
                  <a:lnTo>
                    <a:pt x="608132" y="511932"/>
                  </a:lnTo>
                  <a:lnTo>
                    <a:pt x="630676" y="471183"/>
                  </a:lnTo>
                  <a:lnTo>
                    <a:pt x="647412" y="427181"/>
                  </a:lnTo>
                  <a:lnTo>
                    <a:pt x="657829" y="380438"/>
                  </a:lnTo>
                  <a:lnTo>
                    <a:pt x="661416" y="331469"/>
                  </a:lnTo>
                  <a:lnTo>
                    <a:pt x="657829" y="282501"/>
                  </a:lnTo>
                  <a:lnTo>
                    <a:pt x="647412" y="235758"/>
                  </a:lnTo>
                  <a:lnTo>
                    <a:pt x="630676" y="191756"/>
                  </a:lnTo>
                  <a:lnTo>
                    <a:pt x="608132" y="151007"/>
                  </a:lnTo>
                  <a:lnTo>
                    <a:pt x="580292" y="114025"/>
                  </a:lnTo>
                  <a:lnTo>
                    <a:pt x="547669" y="81323"/>
                  </a:lnTo>
                  <a:lnTo>
                    <a:pt x="510773" y="53416"/>
                  </a:lnTo>
                  <a:lnTo>
                    <a:pt x="470117" y="30817"/>
                  </a:lnTo>
                  <a:lnTo>
                    <a:pt x="426213" y="14038"/>
                  </a:lnTo>
                  <a:lnTo>
                    <a:pt x="379573" y="3595"/>
                  </a:lnTo>
                  <a:lnTo>
                    <a:pt x="33070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981200" y="2202688"/>
              <a:ext cx="1173480" cy="1125220"/>
            </a:xfrm>
            <a:custGeom>
              <a:avLst/>
              <a:gdLst/>
              <a:ahLst/>
              <a:cxnLst/>
              <a:rect l="l" t="t" r="r" b="b"/>
              <a:pathLst>
                <a:path w="1173480" h="1125220">
                  <a:moveTo>
                    <a:pt x="593598" y="0"/>
                  </a:moveTo>
                  <a:lnTo>
                    <a:pt x="565276" y="0"/>
                  </a:lnTo>
                  <a:lnTo>
                    <a:pt x="509397" y="2539"/>
                  </a:lnTo>
                  <a:lnTo>
                    <a:pt x="454660" y="11429"/>
                  </a:lnTo>
                  <a:lnTo>
                    <a:pt x="401319" y="25400"/>
                  </a:lnTo>
                  <a:lnTo>
                    <a:pt x="349885" y="44450"/>
                  </a:lnTo>
                  <a:lnTo>
                    <a:pt x="300355" y="67309"/>
                  </a:lnTo>
                  <a:lnTo>
                    <a:pt x="253619" y="96519"/>
                  </a:lnTo>
                  <a:lnTo>
                    <a:pt x="209676" y="128269"/>
                  </a:lnTo>
                  <a:lnTo>
                    <a:pt x="168782" y="165100"/>
                  </a:lnTo>
                  <a:lnTo>
                    <a:pt x="131572" y="205739"/>
                  </a:lnTo>
                  <a:lnTo>
                    <a:pt x="98170" y="250189"/>
                  </a:lnTo>
                  <a:lnTo>
                    <a:pt x="69087" y="298450"/>
                  </a:lnTo>
                  <a:lnTo>
                    <a:pt x="44576" y="349249"/>
                  </a:lnTo>
                  <a:lnTo>
                    <a:pt x="25018" y="403859"/>
                  </a:lnTo>
                  <a:lnTo>
                    <a:pt x="10794" y="461009"/>
                  </a:lnTo>
                  <a:lnTo>
                    <a:pt x="2412" y="518159"/>
                  </a:lnTo>
                  <a:lnTo>
                    <a:pt x="115" y="568959"/>
                  </a:lnTo>
                  <a:lnTo>
                    <a:pt x="0" y="575309"/>
                  </a:lnTo>
                  <a:lnTo>
                    <a:pt x="848" y="601979"/>
                  </a:lnTo>
                  <a:lnTo>
                    <a:pt x="888" y="603249"/>
                  </a:lnTo>
                  <a:lnTo>
                    <a:pt x="6604" y="659129"/>
                  </a:lnTo>
                  <a:lnTo>
                    <a:pt x="17906" y="713739"/>
                  </a:lnTo>
                  <a:lnTo>
                    <a:pt x="34036" y="765809"/>
                  </a:lnTo>
                  <a:lnTo>
                    <a:pt x="55118" y="816609"/>
                  </a:lnTo>
                  <a:lnTo>
                    <a:pt x="81025" y="864869"/>
                  </a:lnTo>
                  <a:lnTo>
                    <a:pt x="111251" y="910589"/>
                  </a:lnTo>
                  <a:lnTo>
                    <a:pt x="145795" y="953769"/>
                  </a:lnTo>
                  <a:lnTo>
                    <a:pt x="184404" y="993139"/>
                  </a:lnTo>
                  <a:lnTo>
                    <a:pt x="226822" y="1028699"/>
                  </a:lnTo>
                  <a:lnTo>
                    <a:pt x="272923" y="1059179"/>
                  </a:lnTo>
                  <a:lnTo>
                    <a:pt x="322325" y="1087119"/>
                  </a:lnTo>
                  <a:lnTo>
                    <a:pt x="375157" y="1108709"/>
                  </a:lnTo>
                  <a:lnTo>
                    <a:pt x="430402" y="1125219"/>
                  </a:lnTo>
                  <a:lnTo>
                    <a:pt x="439800" y="1092199"/>
                  </a:lnTo>
                  <a:lnTo>
                    <a:pt x="412495" y="1084579"/>
                  </a:lnTo>
                  <a:lnTo>
                    <a:pt x="413385" y="1084579"/>
                  </a:lnTo>
                  <a:lnTo>
                    <a:pt x="386714" y="1075689"/>
                  </a:lnTo>
                  <a:lnTo>
                    <a:pt x="387476" y="1075689"/>
                  </a:lnTo>
                  <a:lnTo>
                    <a:pt x="364807" y="1066799"/>
                  </a:lnTo>
                  <a:lnTo>
                    <a:pt x="362331" y="1066799"/>
                  </a:lnTo>
                  <a:lnTo>
                    <a:pt x="337185" y="1055369"/>
                  </a:lnTo>
                  <a:lnTo>
                    <a:pt x="337947" y="1055369"/>
                  </a:lnTo>
                  <a:lnTo>
                    <a:pt x="313563" y="1042669"/>
                  </a:lnTo>
                  <a:lnTo>
                    <a:pt x="314325" y="1042669"/>
                  </a:lnTo>
                  <a:lnTo>
                    <a:pt x="290830" y="1029969"/>
                  </a:lnTo>
                  <a:lnTo>
                    <a:pt x="291592" y="1029969"/>
                  </a:lnTo>
                  <a:lnTo>
                    <a:pt x="270636" y="1015999"/>
                  </a:lnTo>
                  <a:lnTo>
                    <a:pt x="269494" y="1015999"/>
                  </a:lnTo>
                  <a:lnTo>
                    <a:pt x="249213" y="1000759"/>
                  </a:lnTo>
                  <a:lnTo>
                    <a:pt x="248285" y="1000759"/>
                  </a:lnTo>
                  <a:lnTo>
                    <a:pt x="227202" y="984249"/>
                  </a:lnTo>
                  <a:lnTo>
                    <a:pt x="227837" y="984249"/>
                  </a:lnTo>
                  <a:lnTo>
                    <a:pt x="209205" y="967739"/>
                  </a:lnTo>
                  <a:lnTo>
                    <a:pt x="208280" y="967739"/>
                  </a:lnTo>
                  <a:lnTo>
                    <a:pt x="190381" y="949959"/>
                  </a:lnTo>
                  <a:lnTo>
                    <a:pt x="189737" y="949959"/>
                  </a:lnTo>
                  <a:lnTo>
                    <a:pt x="172712" y="930909"/>
                  </a:lnTo>
                  <a:lnTo>
                    <a:pt x="172085" y="930909"/>
                  </a:lnTo>
                  <a:lnTo>
                    <a:pt x="154812" y="910589"/>
                  </a:lnTo>
                  <a:lnTo>
                    <a:pt x="155320" y="910589"/>
                  </a:lnTo>
                  <a:lnTo>
                    <a:pt x="139192" y="890269"/>
                  </a:lnTo>
                  <a:lnTo>
                    <a:pt x="139700" y="890269"/>
                  </a:lnTo>
                  <a:lnTo>
                    <a:pt x="125356" y="869949"/>
                  </a:lnTo>
                  <a:lnTo>
                    <a:pt x="124841" y="869949"/>
                  </a:lnTo>
                  <a:lnTo>
                    <a:pt x="110743" y="847089"/>
                  </a:lnTo>
                  <a:lnTo>
                    <a:pt x="111251" y="847089"/>
                  </a:lnTo>
                  <a:lnTo>
                    <a:pt x="98777" y="825499"/>
                  </a:lnTo>
                  <a:lnTo>
                    <a:pt x="98425" y="825499"/>
                  </a:lnTo>
                  <a:lnTo>
                    <a:pt x="87235" y="802639"/>
                  </a:lnTo>
                  <a:lnTo>
                    <a:pt x="86868" y="802639"/>
                  </a:lnTo>
                  <a:lnTo>
                    <a:pt x="76073" y="778509"/>
                  </a:lnTo>
                  <a:lnTo>
                    <a:pt x="76326" y="778509"/>
                  </a:lnTo>
                  <a:lnTo>
                    <a:pt x="66801" y="754379"/>
                  </a:lnTo>
                  <a:lnTo>
                    <a:pt x="67056" y="754379"/>
                  </a:lnTo>
                  <a:lnTo>
                    <a:pt x="58972" y="730249"/>
                  </a:lnTo>
                  <a:lnTo>
                    <a:pt x="58800" y="730249"/>
                  </a:lnTo>
                  <a:lnTo>
                    <a:pt x="51562" y="704849"/>
                  </a:lnTo>
                  <a:lnTo>
                    <a:pt x="51816" y="704849"/>
                  </a:lnTo>
                  <a:lnTo>
                    <a:pt x="46274" y="681759"/>
                  </a:lnTo>
                  <a:lnTo>
                    <a:pt x="41148" y="654049"/>
                  </a:lnTo>
                  <a:lnTo>
                    <a:pt x="37882" y="628649"/>
                  </a:lnTo>
                  <a:lnTo>
                    <a:pt x="37784" y="627887"/>
                  </a:lnTo>
                  <a:lnTo>
                    <a:pt x="37718" y="627379"/>
                  </a:lnTo>
                  <a:lnTo>
                    <a:pt x="37434" y="623569"/>
                  </a:lnTo>
                  <a:lnTo>
                    <a:pt x="35789" y="603249"/>
                  </a:lnTo>
                  <a:lnTo>
                    <a:pt x="35687" y="601979"/>
                  </a:lnTo>
                  <a:lnTo>
                    <a:pt x="34925" y="575309"/>
                  </a:lnTo>
                  <a:lnTo>
                    <a:pt x="35233" y="553719"/>
                  </a:lnTo>
                  <a:lnTo>
                    <a:pt x="35306" y="548639"/>
                  </a:lnTo>
                  <a:lnTo>
                    <a:pt x="37211" y="521969"/>
                  </a:lnTo>
                  <a:lnTo>
                    <a:pt x="40308" y="495761"/>
                  </a:lnTo>
                  <a:lnTo>
                    <a:pt x="44604" y="470217"/>
                  </a:lnTo>
                  <a:lnTo>
                    <a:pt x="44957" y="468634"/>
                  </a:lnTo>
                  <a:lnTo>
                    <a:pt x="45085" y="467359"/>
                  </a:lnTo>
                  <a:lnTo>
                    <a:pt x="45236" y="467359"/>
                  </a:lnTo>
                  <a:lnTo>
                    <a:pt x="50769" y="442537"/>
                  </a:lnTo>
                  <a:lnTo>
                    <a:pt x="57784" y="416814"/>
                  </a:lnTo>
                  <a:lnTo>
                    <a:pt x="57869" y="416559"/>
                  </a:lnTo>
                  <a:lnTo>
                    <a:pt x="58547" y="414019"/>
                  </a:lnTo>
                  <a:lnTo>
                    <a:pt x="58716" y="414019"/>
                  </a:lnTo>
                  <a:lnTo>
                    <a:pt x="67182" y="388619"/>
                  </a:lnTo>
                  <a:lnTo>
                    <a:pt x="66801" y="388619"/>
                  </a:lnTo>
                  <a:lnTo>
                    <a:pt x="76962" y="363219"/>
                  </a:lnTo>
                  <a:lnTo>
                    <a:pt x="76581" y="363219"/>
                  </a:lnTo>
                  <a:lnTo>
                    <a:pt x="87883" y="339089"/>
                  </a:lnTo>
                  <a:lnTo>
                    <a:pt x="87630" y="339089"/>
                  </a:lnTo>
                  <a:lnTo>
                    <a:pt x="100075" y="314959"/>
                  </a:lnTo>
                  <a:lnTo>
                    <a:pt x="99694" y="314959"/>
                  </a:lnTo>
                  <a:lnTo>
                    <a:pt x="113156" y="292100"/>
                  </a:lnTo>
                  <a:lnTo>
                    <a:pt x="112649" y="292100"/>
                  </a:lnTo>
                  <a:lnTo>
                    <a:pt x="127381" y="269239"/>
                  </a:lnTo>
                  <a:lnTo>
                    <a:pt x="127799" y="269239"/>
                  </a:lnTo>
                  <a:lnTo>
                    <a:pt x="142620" y="248919"/>
                  </a:lnTo>
                  <a:lnTo>
                    <a:pt x="142112" y="248919"/>
                  </a:lnTo>
                  <a:lnTo>
                    <a:pt x="158750" y="228600"/>
                  </a:lnTo>
                  <a:lnTo>
                    <a:pt x="158242" y="228600"/>
                  </a:lnTo>
                  <a:lnTo>
                    <a:pt x="175894" y="208279"/>
                  </a:lnTo>
                  <a:lnTo>
                    <a:pt x="176418" y="208279"/>
                  </a:lnTo>
                  <a:lnTo>
                    <a:pt x="193801" y="189229"/>
                  </a:lnTo>
                  <a:lnTo>
                    <a:pt x="194545" y="189229"/>
                  </a:lnTo>
                  <a:lnTo>
                    <a:pt x="212470" y="172719"/>
                  </a:lnTo>
                  <a:lnTo>
                    <a:pt x="211836" y="172719"/>
                  </a:lnTo>
                  <a:lnTo>
                    <a:pt x="232029" y="154939"/>
                  </a:lnTo>
                  <a:lnTo>
                    <a:pt x="233005" y="154939"/>
                  </a:lnTo>
                  <a:lnTo>
                    <a:pt x="252349" y="139700"/>
                  </a:lnTo>
                  <a:lnTo>
                    <a:pt x="251713" y="139700"/>
                  </a:lnTo>
                  <a:lnTo>
                    <a:pt x="273431" y="124459"/>
                  </a:lnTo>
                  <a:lnTo>
                    <a:pt x="274542" y="124459"/>
                  </a:lnTo>
                  <a:lnTo>
                    <a:pt x="295148" y="110489"/>
                  </a:lnTo>
                  <a:lnTo>
                    <a:pt x="296475" y="110489"/>
                  </a:lnTo>
                  <a:lnTo>
                    <a:pt x="317373" y="97789"/>
                  </a:lnTo>
                  <a:lnTo>
                    <a:pt x="318973" y="97789"/>
                  </a:lnTo>
                  <a:lnTo>
                    <a:pt x="340232" y="86359"/>
                  </a:lnTo>
                  <a:lnTo>
                    <a:pt x="342166" y="86359"/>
                  </a:lnTo>
                  <a:lnTo>
                    <a:pt x="363727" y="76200"/>
                  </a:lnTo>
                  <a:lnTo>
                    <a:pt x="362966" y="76200"/>
                  </a:lnTo>
                  <a:lnTo>
                    <a:pt x="387604" y="67309"/>
                  </a:lnTo>
                  <a:lnTo>
                    <a:pt x="386842" y="67309"/>
                  </a:lnTo>
                  <a:lnTo>
                    <a:pt x="412114" y="58419"/>
                  </a:lnTo>
                  <a:lnTo>
                    <a:pt x="411225" y="58419"/>
                  </a:lnTo>
                  <a:lnTo>
                    <a:pt x="436880" y="52069"/>
                  </a:lnTo>
                  <a:lnTo>
                    <a:pt x="436118" y="52069"/>
                  </a:lnTo>
                  <a:lnTo>
                    <a:pt x="462152" y="45719"/>
                  </a:lnTo>
                  <a:lnTo>
                    <a:pt x="461263" y="45719"/>
                  </a:lnTo>
                  <a:lnTo>
                    <a:pt x="487680" y="40639"/>
                  </a:lnTo>
                  <a:lnTo>
                    <a:pt x="495530" y="40639"/>
                  </a:lnTo>
                  <a:lnTo>
                    <a:pt x="512155" y="38223"/>
                  </a:lnTo>
                  <a:lnTo>
                    <a:pt x="512716" y="38223"/>
                  </a:lnTo>
                  <a:lnTo>
                    <a:pt x="514273" y="37850"/>
                  </a:lnTo>
                  <a:lnTo>
                    <a:pt x="515341" y="37850"/>
                  </a:lnTo>
                  <a:lnTo>
                    <a:pt x="539623" y="35559"/>
                  </a:lnTo>
                  <a:lnTo>
                    <a:pt x="765555" y="35559"/>
                  </a:lnTo>
                  <a:lnTo>
                    <a:pt x="731138" y="24129"/>
                  </a:lnTo>
                  <a:lnTo>
                    <a:pt x="707644" y="17779"/>
                  </a:lnTo>
                  <a:lnTo>
                    <a:pt x="679069" y="11429"/>
                  </a:lnTo>
                  <a:lnTo>
                    <a:pt x="650494" y="6350"/>
                  </a:lnTo>
                  <a:lnTo>
                    <a:pt x="622045" y="2539"/>
                  </a:lnTo>
                  <a:lnTo>
                    <a:pt x="593598" y="0"/>
                  </a:lnTo>
                  <a:close/>
                </a:path>
                <a:path w="1173480" h="1125220">
                  <a:moveTo>
                    <a:pt x="361569" y="1065529"/>
                  </a:moveTo>
                  <a:lnTo>
                    <a:pt x="362331" y="1066799"/>
                  </a:lnTo>
                  <a:lnTo>
                    <a:pt x="364807" y="1066799"/>
                  </a:lnTo>
                  <a:lnTo>
                    <a:pt x="361569" y="1065529"/>
                  </a:lnTo>
                  <a:close/>
                </a:path>
                <a:path w="1173480" h="1125220">
                  <a:moveTo>
                    <a:pt x="268731" y="1014729"/>
                  </a:moveTo>
                  <a:lnTo>
                    <a:pt x="269494" y="1015999"/>
                  </a:lnTo>
                  <a:lnTo>
                    <a:pt x="270636" y="1015999"/>
                  </a:lnTo>
                  <a:lnTo>
                    <a:pt x="268731" y="1014729"/>
                  </a:lnTo>
                  <a:close/>
                </a:path>
                <a:path w="1173480" h="1125220">
                  <a:moveTo>
                    <a:pt x="247523" y="999489"/>
                  </a:moveTo>
                  <a:lnTo>
                    <a:pt x="248285" y="1000759"/>
                  </a:lnTo>
                  <a:lnTo>
                    <a:pt x="249213" y="1000759"/>
                  </a:lnTo>
                  <a:lnTo>
                    <a:pt x="247523" y="999489"/>
                  </a:lnTo>
                  <a:close/>
                </a:path>
                <a:path w="1173480" h="1125220">
                  <a:moveTo>
                    <a:pt x="207772" y="966469"/>
                  </a:moveTo>
                  <a:lnTo>
                    <a:pt x="208280" y="967739"/>
                  </a:lnTo>
                  <a:lnTo>
                    <a:pt x="209205" y="967739"/>
                  </a:lnTo>
                  <a:lnTo>
                    <a:pt x="207772" y="966469"/>
                  </a:lnTo>
                  <a:close/>
                </a:path>
                <a:path w="1173480" h="1125220">
                  <a:moveTo>
                    <a:pt x="189102" y="948689"/>
                  </a:moveTo>
                  <a:lnTo>
                    <a:pt x="189737" y="949959"/>
                  </a:lnTo>
                  <a:lnTo>
                    <a:pt x="190381" y="949959"/>
                  </a:lnTo>
                  <a:lnTo>
                    <a:pt x="189102" y="948689"/>
                  </a:lnTo>
                  <a:close/>
                </a:path>
                <a:path w="1173480" h="1125220">
                  <a:moveTo>
                    <a:pt x="171576" y="929639"/>
                  </a:moveTo>
                  <a:lnTo>
                    <a:pt x="172085" y="930909"/>
                  </a:lnTo>
                  <a:lnTo>
                    <a:pt x="172712" y="930909"/>
                  </a:lnTo>
                  <a:lnTo>
                    <a:pt x="171576" y="929639"/>
                  </a:lnTo>
                  <a:close/>
                </a:path>
                <a:path w="1173480" h="1125220">
                  <a:moveTo>
                    <a:pt x="124460" y="868679"/>
                  </a:moveTo>
                  <a:lnTo>
                    <a:pt x="124841" y="869949"/>
                  </a:lnTo>
                  <a:lnTo>
                    <a:pt x="125356" y="869949"/>
                  </a:lnTo>
                  <a:lnTo>
                    <a:pt x="124460" y="868679"/>
                  </a:lnTo>
                  <a:close/>
                </a:path>
                <a:path w="1173480" h="1125220">
                  <a:moveTo>
                    <a:pt x="98043" y="824229"/>
                  </a:moveTo>
                  <a:lnTo>
                    <a:pt x="98425" y="825499"/>
                  </a:lnTo>
                  <a:lnTo>
                    <a:pt x="98777" y="825499"/>
                  </a:lnTo>
                  <a:lnTo>
                    <a:pt x="98043" y="824229"/>
                  </a:lnTo>
                  <a:close/>
                </a:path>
                <a:path w="1173480" h="1125220">
                  <a:moveTo>
                    <a:pt x="86613" y="801369"/>
                  </a:moveTo>
                  <a:lnTo>
                    <a:pt x="86868" y="802639"/>
                  </a:lnTo>
                  <a:lnTo>
                    <a:pt x="87235" y="802639"/>
                  </a:lnTo>
                  <a:lnTo>
                    <a:pt x="86613" y="801369"/>
                  </a:lnTo>
                  <a:close/>
                </a:path>
                <a:path w="1173480" h="1125220">
                  <a:moveTo>
                    <a:pt x="58810" y="729765"/>
                  </a:moveTo>
                  <a:lnTo>
                    <a:pt x="58800" y="730249"/>
                  </a:lnTo>
                  <a:lnTo>
                    <a:pt x="58972" y="730249"/>
                  </a:lnTo>
                  <a:lnTo>
                    <a:pt x="58810" y="729765"/>
                  </a:lnTo>
                  <a:close/>
                </a:path>
                <a:path w="1173480" h="1125220">
                  <a:moveTo>
                    <a:pt x="1100450" y="523936"/>
                  </a:moveTo>
                  <a:lnTo>
                    <a:pt x="1098170" y="524509"/>
                  </a:lnTo>
                  <a:lnTo>
                    <a:pt x="1082087" y="535939"/>
                  </a:lnTo>
                  <a:lnTo>
                    <a:pt x="1071695" y="553719"/>
                  </a:lnTo>
                  <a:lnTo>
                    <a:pt x="1068577" y="574039"/>
                  </a:lnTo>
                  <a:lnTo>
                    <a:pt x="1073667" y="594359"/>
                  </a:lnTo>
                  <a:lnTo>
                    <a:pt x="1085675" y="610869"/>
                  </a:lnTo>
                  <a:lnTo>
                    <a:pt x="1102850" y="621029"/>
                  </a:lnTo>
                  <a:lnTo>
                    <a:pt x="1123442" y="623569"/>
                  </a:lnTo>
                  <a:lnTo>
                    <a:pt x="1143633" y="618489"/>
                  </a:lnTo>
                  <a:lnTo>
                    <a:pt x="1159716" y="607059"/>
                  </a:lnTo>
                  <a:lnTo>
                    <a:pt x="1170108" y="589279"/>
                  </a:lnTo>
                  <a:lnTo>
                    <a:pt x="1172641" y="572769"/>
                  </a:lnTo>
                  <a:lnTo>
                    <a:pt x="1103502" y="572769"/>
                  </a:lnTo>
                  <a:lnTo>
                    <a:pt x="1100486" y="524509"/>
                  </a:lnTo>
                  <a:lnTo>
                    <a:pt x="1100450" y="523936"/>
                  </a:lnTo>
                  <a:close/>
                </a:path>
                <a:path w="1173480" h="1125220">
                  <a:moveTo>
                    <a:pt x="1118362" y="519429"/>
                  </a:moveTo>
                  <a:lnTo>
                    <a:pt x="1100450" y="523936"/>
                  </a:lnTo>
                  <a:lnTo>
                    <a:pt x="1103502" y="572769"/>
                  </a:lnTo>
                  <a:lnTo>
                    <a:pt x="1138301" y="570229"/>
                  </a:lnTo>
                  <a:lnTo>
                    <a:pt x="1135443" y="524509"/>
                  </a:lnTo>
                  <a:lnTo>
                    <a:pt x="1135407" y="523936"/>
                  </a:lnTo>
                  <a:lnTo>
                    <a:pt x="1135284" y="521969"/>
                  </a:lnTo>
                  <a:lnTo>
                    <a:pt x="1135256" y="521513"/>
                  </a:lnTo>
                  <a:lnTo>
                    <a:pt x="1118362" y="519429"/>
                  </a:lnTo>
                  <a:close/>
                </a:path>
                <a:path w="1173480" h="1125220">
                  <a:moveTo>
                    <a:pt x="1135256" y="521513"/>
                  </a:moveTo>
                  <a:lnTo>
                    <a:pt x="1138221" y="568959"/>
                  </a:lnTo>
                  <a:lnTo>
                    <a:pt x="1138301" y="570229"/>
                  </a:lnTo>
                  <a:lnTo>
                    <a:pt x="1103502" y="572769"/>
                  </a:lnTo>
                  <a:lnTo>
                    <a:pt x="1172641" y="572769"/>
                  </a:lnTo>
                  <a:lnTo>
                    <a:pt x="1173226" y="568959"/>
                  </a:lnTo>
                  <a:lnTo>
                    <a:pt x="1168136" y="548639"/>
                  </a:lnTo>
                  <a:lnTo>
                    <a:pt x="1156128" y="533399"/>
                  </a:lnTo>
                  <a:lnTo>
                    <a:pt x="1138953" y="521969"/>
                  </a:lnTo>
                  <a:lnTo>
                    <a:pt x="1135256" y="521513"/>
                  </a:lnTo>
                  <a:close/>
                </a:path>
                <a:path w="1173480" h="1125220">
                  <a:moveTo>
                    <a:pt x="1134014" y="501649"/>
                  </a:moveTo>
                  <a:lnTo>
                    <a:pt x="1099058" y="501649"/>
                  </a:lnTo>
                  <a:lnTo>
                    <a:pt x="1099168" y="503857"/>
                  </a:lnTo>
                  <a:lnTo>
                    <a:pt x="1099240" y="504577"/>
                  </a:lnTo>
                  <a:lnTo>
                    <a:pt x="1100299" y="521513"/>
                  </a:lnTo>
                  <a:lnTo>
                    <a:pt x="1100327" y="521969"/>
                  </a:lnTo>
                  <a:lnTo>
                    <a:pt x="1100450" y="523936"/>
                  </a:lnTo>
                  <a:lnTo>
                    <a:pt x="1118362" y="519429"/>
                  </a:lnTo>
                  <a:lnTo>
                    <a:pt x="1135126" y="519429"/>
                  </a:lnTo>
                  <a:lnTo>
                    <a:pt x="1134014" y="501649"/>
                  </a:lnTo>
                  <a:close/>
                </a:path>
                <a:path w="1173480" h="1125220">
                  <a:moveTo>
                    <a:pt x="1135126" y="519429"/>
                  </a:moveTo>
                  <a:lnTo>
                    <a:pt x="1118362" y="519429"/>
                  </a:lnTo>
                  <a:lnTo>
                    <a:pt x="1135256" y="521513"/>
                  </a:lnTo>
                  <a:lnTo>
                    <a:pt x="1135126" y="519429"/>
                  </a:lnTo>
                  <a:close/>
                </a:path>
                <a:path w="1173480" h="1125220">
                  <a:moveTo>
                    <a:pt x="1126962" y="458469"/>
                  </a:moveTo>
                  <a:lnTo>
                    <a:pt x="1091438" y="458469"/>
                  </a:lnTo>
                  <a:lnTo>
                    <a:pt x="1091474" y="458832"/>
                  </a:lnTo>
                  <a:lnTo>
                    <a:pt x="1091680" y="459717"/>
                  </a:lnTo>
                  <a:lnTo>
                    <a:pt x="1091855" y="461009"/>
                  </a:lnTo>
                  <a:lnTo>
                    <a:pt x="1092384" y="463338"/>
                  </a:lnTo>
                  <a:lnTo>
                    <a:pt x="1095883" y="481329"/>
                  </a:lnTo>
                  <a:lnTo>
                    <a:pt x="1099136" y="503857"/>
                  </a:lnTo>
                  <a:lnTo>
                    <a:pt x="1099058" y="501649"/>
                  </a:lnTo>
                  <a:lnTo>
                    <a:pt x="1134014" y="501649"/>
                  </a:lnTo>
                  <a:lnTo>
                    <a:pt x="1133856" y="499109"/>
                  </a:lnTo>
                  <a:lnTo>
                    <a:pt x="1130173" y="474979"/>
                  </a:lnTo>
                  <a:lnTo>
                    <a:pt x="1127033" y="458832"/>
                  </a:lnTo>
                  <a:lnTo>
                    <a:pt x="1126962" y="458469"/>
                  </a:lnTo>
                  <a:close/>
                </a:path>
                <a:path w="1173480" h="1125220">
                  <a:moveTo>
                    <a:pt x="45236" y="467359"/>
                  </a:moveTo>
                  <a:lnTo>
                    <a:pt x="45085" y="467359"/>
                  </a:lnTo>
                  <a:lnTo>
                    <a:pt x="44870" y="468634"/>
                  </a:lnTo>
                  <a:lnTo>
                    <a:pt x="45236" y="467359"/>
                  </a:lnTo>
                  <a:close/>
                </a:path>
                <a:path w="1173480" h="1125220">
                  <a:moveTo>
                    <a:pt x="1116387" y="415294"/>
                  </a:moveTo>
                  <a:lnTo>
                    <a:pt x="1080390" y="415294"/>
                  </a:lnTo>
                  <a:lnTo>
                    <a:pt x="1086312" y="436903"/>
                  </a:lnTo>
                  <a:lnTo>
                    <a:pt x="1086903" y="439222"/>
                  </a:lnTo>
                  <a:lnTo>
                    <a:pt x="1091561" y="459717"/>
                  </a:lnTo>
                  <a:lnTo>
                    <a:pt x="1091438" y="458469"/>
                  </a:lnTo>
                  <a:lnTo>
                    <a:pt x="1126962" y="458469"/>
                  </a:lnTo>
                  <a:lnTo>
                    <a:pt x="1125727" y="452119"/>
                  </a:lnTo>
                  <a:lnTo>
                    <a:pt x="1120267" y="429259"/>
                  </a:lnTo>
                  <a:lnTo>
                    <a:pt x="1116387" y="415294"/>
                  </a:lnTo>
                  <a:close/>
                </a:path>
                <a:path w="1173480" h="1125220">
                  <a:moveTo>
                    <a:pt x="1102793" y="373379"/>
                  </a:moveTo>
                  <a:lnTo>
                    <a:pt x="1065911" y="373379"/>
                  </a:lnTo>
                  <a:lnTo>
                    <a:pt x="1073785" y="394969"/>
                  </a:lnTo>
                  <a:lnTo>
                    <a:pt x="1073531" y="394969"/>
                  </a:lnTo>
                  <a:lnTo>
                    <a:pt x="1080516" y="416559"/>
                  </a:lnTo>
                  <a:lnTo>
                    <a:pt x="1080389" y="415294"/>
                  </a:lnTo>
                  <a:lnTo>
                    <a:pt x="1116387" y="415294"/>
                  </a:lnTo>
                  <a:lnTo>
                    <a:pt x="1113917" y="406399"/>
                  </a:lnTo>
                  <a:lnTo>
                    <a:pt x="1106677" y="383539"/>
                  </a:lnTo>
                  <a:lnTo>
                    <a:pt x="1102793" y="373379"/>
                  </a:lnTo>
                  <a:close/>
                </a:path>
                <a:path w="1173480" h="1125220">
                  <a:moveTo>
                    <a:pt x="58716" y="414019"/>
                  </a:moveTo>
                  <a:lnTo>
                    <a:pt x="58547" y="414019"/>
                  </a:lnTo>
                  <a:lnTo>
                    <a:pt x="58199" y="415294"/>
                  </a:lnTo>
                  <a:lnTo>
                    <a:pt x="58716" y="414019"/>
                  </a:lnTo>
                  <a:close/>
                </a:path>
                <a:path w="1173480" h="1125220">
                  <a:moveTo>
                    <a:pt x="1094710" y="353059"/>
                  </a:moveTo>
                  <a:lnTo>
                    <a:pt x="1057402" y="353059"/>
                  </a:lnTo>
                  <a:lnTo>
                    <a:pt x="1066164" y="374649"/>
                  </a:lnTo>
                  <a:lnTo>
                    <a:pt x="1065911" y="373379"/>
                  </a:lnTo>
                  <a:lnTo>
                    <a:pt x="1102793" y="373379"/>
                  </a:lnTo>
                  <a:lnTo>
                    <a:pt x="1098423" y="361949"/>
                  </a:lnTo>
                  <a:lnTo>
                    <a:pt x="1094710" y="353059"/>
                  </a:lnTo>
                  <a:close/>
                </a:path>
                <a:path w="1173480" h="1125220">
                  <a:moveTo>
                    <a:pt x="1076960" y="313689"/>
                  </a:moveTo>
                  <a:lnTo>
                    <a:pt x="1038098" y="313689"/>
                  </a:lnTo>
                  <a:lnTo>
                    <a:pt x="1048385" y="334009"/>
                  </a:lnTo>
                  <a:lnTo>
                    <a:pt x="1048131" y="334009"/>
                  </a:lnTo>
                  <a:lnTo>
                    <a:pt x="1057656" y="354329"/>
                  </a:lnTo>
                  <a:lnTo>
                    <a:pt x="1057402" y="353059"/>
                  </a:lnTo>
                  <a:lnTo>
                    <a:pt x="1094710" y="353059"/>
                  </a:lnTo>
                  <a:lnTo>
                    <a:pt x="1089406" y="340359"/>
                  </a:lnTo>
                  <a:lnTo>
                    <a:pt x="1079627" y="318769"/>
                  </a:lnTo>
                  <a:lnTo>
                    <a:pt x="1076960" y="313689"/>
                  </a:lnTo>
                  <a:close/>
                </a:path>
                <a:path w="1173480" h="1125220">
                  <a:moveTo>
                    <a:pt x="1066768" y="294639"/>
                  </a:moveTo>
                  <a:lnTo>
                    <a:pt x="1027176" y="294639"/>
                  </a:lnTo>
                  <a:lnTo>
                    <a:pt x="1038351" y="314959"/>
                  </a:lnTo>
                  <a:lnTo>
                    <a:pt x="1038098" y="313689"/>
                  </a:lnTo>
                  <a:lnTo>
                    <a:pt x="1076960" y="313689"/>
                  </a:lnTo>
                  <a:lnTo>
                    <a:pt x="1068958" y="298450"/>
                  </a:lnTo>
                  <a:lnTo>
                    <a:pt x="1066768" y="294639"/>
                  </a:lnTo>
                  <a:close/>
                </a:path>
                <a:path w="1173480" h="1125220">
                  <a:moveTo>
                    <a:pt x="994645" y="191769"/>
                  </a:moveTo>
                  <a:lnTo>
                    <a:pt x="947038" y="191769"/>
                  </a:lnTo>
                  <a:lnTo>
                    <a:pt x="962532" y="208279"/>
                  </a:lnTo>
                  <a:lnTo>
                    <a:pt x="962025" y="208279"/>
                  </a:lnTo>
                  <a:lnTo>
                    <a:pt x="976883" y="224789"/>
                  </a:lnTo>
                  <a:lnTo>
                    <a:pt x="976502" y="224789"/>
                  </a:lnTo>
                  <a:lnTo>
                    <a:pt x="990600" y="241300"/>
                  </a:lnTo>
                  <a:lnTo>
                    <a:pt x="990219" y="241300"/>
                  </a:lnTo>
                  <a:lnTo>
                    <a:pt x="1003681" y="259079"/>
                  </a:lnTo>
                  <a:lnTo>
                    <a:pt x="1003173" y="259079"/>
                  </a:lnTo>
                  <a:lnTo>
                    <a:pt x="1016000" y="276859"/>
                  </a:lnTo>
                  <a:lnTo>
                    <a:pt x="1015619" y="276859"/>
                  </a:lnTo>
                  <a:lnTo>
                    <a:pt x="1027557" y="295909"/>
                  </a:lnTo>
                  <a:lnTo>
                    <a:pt x="1027176" y="294639"/>
                  </a:lnTo>
                  <a:lnTo>
                    <a:pt x="1066768" y="294639"/>
                  </a:lnTo>
                  <a:lnTo>
                    <a:pt x="1057275" y="278129"/>
                  </a:lnTo>
                  <a:lnTo>
                    <a:pt x="1045082" y="257809"/>
                  </a:lnTo>
                  <a:lnTo>
                    <a:pt x="1031875" y="238759"/>
                  </a:lnTo>
                  <a:lnTo>
                    <a:pt x="1018032" y="219709"/>
                  </a:lnTo>
                  <a:lnTo>
                    <a:pt x="1003426" y="201929"/>
                  </a:lnTo>
                  <a:lnTo>
                    <a:pt x="994645" y="191769"/>
                  </a:lnTo>
                  <a:close/>
                </a:path>
                <a:path w="1173480" h="1125220">
                  <a:moveTo>
                    <a:pt x="127799" y="269239"/>
                  </a:moveTo>
                  <a:lnTo>
                    <a:pt x="127381" y="269239"/>
                  </a:lnTo>
                  <a:lnTo>
                    <a:pt x="126873" y="270509"/>
                  </a:lnTo>
                  <a:lnTo>
                    <a:pt x="127799" y="269239"/>
                  </a:lnTo>
                  <a:close/>
                </a:path>
                <a:path w="1173480" h="1125220">
                  <a:moveTo>
                    <a:pt x="176418" y="208279"/>
                  </a:moveTo>
                  <a:lnTo>
                    <a:pt x="175894" y="208279"/>
                  </a:lnTo>
                  <a:lnTo>
                    <a:pt x="175260" y="209550"/>
                  </a:lnTo>
                  <a:lnTo>
                    <a:pt x="176418" y="208279"/>
                  </a:lnTo>
                  <a:close/>
                </a:path>
                <a:path w="1173480" h="1125220">
                  <a:moveTo>
                    <a:pt x="980674" y="176529"/>
                  </a:moveTo>
                  <a:lnTo>
                    <a:pt x="931291" y="176529"/>
                  </a:lnTo>
                  <a:lnTo>
                    <a:pt x="947547" y="193039"/>
                  </a:lnTo>
                  <a:lnTo>
                    <a:pt x="947038" y="191769"/>
                  </a:lnTo>
                  <a:lnTo>
                    <a:pt x="994645" y="191769"/>
                  </a:lnTo>
                  <a:lnTo>
                    <a:pt x="988060" y="184150"/>
                  </a:lnTo>
                  <a:lnTo>
                    <a:pt x="980674" y="176529"/>
                  </a:lnTo>
                  <a:close/>
                </a:path>
                <a:path w="1173480" h="1125220">
                  <a:moveTo>
                    <a:pt x="194545" y="189229"/>
                  </a:moveTo>
                  <a:lnTo>
                    <a:pt x="193801" y="189229"/>
                  </a:lnTo>
                  <a:lnTo>
                    <a:pt x="193167" y="190500"/>
                  </a:lnTo>
                  <a:lnTo>
                    <a:pt x="194545" y="189229"/>
                  </a:lnTo>
                  <a:close/>
                </a:path>
                <a:path w="1173480" h="1125220">
                  <a:moveTo>
                    <a:pt x="859677" y="80009"/>
                  </a:moveTo>
                  <a:lnTo>
                    <a:pt x="784351" y="80009"/>
                  </a:lnTo>
                  <a:lnTo>
                    <a:pt x="805307" y="90169"/>
                  </a:lnTo>
                  <a:lnTo>
                    <a:pt x="804672" y="90169"/>
                  </a:lnTo>
                  <a:lnTo>
                    <a:pt x="824992" y="100329"/>
                  </a:lnTo>
                  <a:lnTo>
                    <a:pt x="824357" y="100329"/>
                  </a:lnTo>
                  <a:lnTo>
                    <a:pt x="844295" y="111759"/>
                  </a:lnTo>
                  <a:lnTo>
                    <a:pt x="843661" y="111759"/>
                  </a:lnTo>
                  <a:lnTo>
                    <a:pt x="862964" y="123189"/>
                  </a:lnTo>
                  <a:lnTo>
                    <a:pt x="862202" y="123189"/>
                  </a:lnTo>
                  <a:lnTo>
                    <a:pt x="880872" y="135889"/>
                  </a:lnTo>
                  <a:lnTo>
                    <a:pt x="880363" y="135889"/>
                  </a:lnTo>
                  <a:lnTo>
                    <a:pt x="898525" y="148589"/>
                  </a:lnTo>
                  <a:lnTo>
                    <a:pt x="897889" y="148589"/>
                  </a:lnTo>
                  <a:lnTo>
                    <a:pt x="915416" y="162559"/>
                  </a:lnTo>
                  <a:lnTo>
                    <a:pt x="914907" y="162559"/>
                  </a:lnTo>
                  <a:lnTo>
                    <a:pt x="931672" y="177800"/>
                  </a:lnTo>
                  <a:lnTo>
                    <a:pt x="931291" y="176529"/>
                  </a:lnTo>
                  <a:lnTo>
                    <a:pt x="980674" y="176529"/>
                  </a:lnTo>
                  <a:lnTo>
                    <a:pt x="937894" y="135889"/>
                  </a:lnTo>
                  <a:lnTo>
                    <a:pt x="901064" y="107950"/>
                  </a:lnTo>
                  <a:lnTo>
                    <a:pt x="861949" y="81279"/>
                  </a:lnTo>
                  <a:lnTo>
                    <a:pt x="859677" y="80009"/>
                  </a:lnTo>
                  <a:close/>
                </a:path>
                <a:path w="1173480" h="1125220">
                  <a:moveTo>
                    <a:pt x="233005" y="154939"/>
                  </a:moveTo>
                  <a:lnTo>
                    <a:pt x="232029" y="154939"/>
                  </a:lnTo>
                  <a:lnTo>
                    <a:pt x="231394" y="156209"/>
                  </a:lnTo>
                  <a:lnTo>
                    <a:pt x="233005" y="154939"/>
                  </a:lnTo>
                  <a:close/>
                </a:path>
                <a:path w="1173480" h="1125220">
                  <a:moveTo>
                    <a:pt x="274542" y="124459"/>
                  </a:moveTo>
                  <a:lnTo>
                    <a:pt x="273431" y="124459"/>
                  </a:lnTo>
                  <a:lnTo>
                    <a:pt x="272669" y="125729"/>
                  </a:lnTo>
                  <a:lnTo>
                    <a:pt x="274542" y="124459"/>
                  </a:lnTo>
                  <a:close/>
                </a:path>
                <a:path w="1173480" h="1125220">
                  <a:moveTo>
                    <a:pt x="296475" y="110489"/>
                  </a:moveTo>
                  <a:lnTo>
                    <a:pt x="295148" y="110489"/>
                  </a:lnTo>
                  <a:lnTo>
                    <a:pt x="294386" y="111759"/>
                  </a:lnTo>
                  <a:lnTo>
                    <a:pt x="296475" y="110489"/>
                  </a:lnTo>
                  <a:close/>
                </a:path>
                <a:path w="1173480" h="1125220">
                  <a:moveTo>
                    <a:pt x="318973" y="97789"/>
                  </a:moveTo>
                  <a:lnTo>
                    <a:pt x="317373" y="97789"/>
                  </a:lnTo>
                  <a:lnTo>
                    <a:pt x="316611" y="99059"/>
                  </a:lnTo>
                  <a:lnTo>
                    <a:pt x="318973" y="97789"/>
                  </a:lnTo>
                  <a:close/>
                </a:path>
                <a:path w="1173480" h="1125220">
                  <a:moveTo>
                    <a:pt x="342166" y="86359"/>
                  </a:moveTo>
                  <a:lnTo>
                    <a:pt x="340232" y="86359"/>
                  </a:lnTo>
                  <a:lnTo>
                    <a:pt x="339470" y="87629"/>
                  </a:lnTo>
                  <a:lnTo>
                    <a:pt x="342166" y="86359"/>
                  </a:lnTo>
                  <a:close/>
                </a:path>
                <a:path w="1173480" h="1125220">
                  <a:moveTo>
                    <a:pt x="829860" y="63500"/>
                  </a:moveTo>
                  <a:lnTo>
                    <a:pt x="742569" y="63500"/>
                  </a:lnTo>
                  <a:lnTo>
                    <a:pt x="764413" y="72389"/>
                  </a:lnTo>
                  <a:lnTo>
                    <a:pt x="763777" y="72389"/>
                  </a:lnTo>
                  <a:lnTo>
                    <a:pt x="785113" y="81279"/>
                  </a:lnTo>
                  <a:lnTo>
                    <a:pt x="784351" y="80009"/>
                  </a:lnTo>
                  <a:lnTo>
                    <a:pt x="859677" y="80009"/>
                  </a:lnTo>
                  <a:lnTo>
                    <a:pt x="841501" y="69850"/>
                  </a:lnTo>
                  <a:lnTo>
                    <a:pt x="829860" y="63500"/>
                  </a:lnTo>
                  <a:close/>
                </a:path>
                <a:path w="1173480" h="1125220">
                  <a:moveTo>
                    <a:pt x="789413" y="44450"/>
                  </a:moveTo>
                  <a:lnTo>
                    <a:pt x="671830" y="44450"/>
                  </a:lnTo>
                  <a:lnTo>
                    <a:pt x="699516" y="50800"/>
                  </a:lnTo>
                  <a:lnTo>
                    <a:pt x="698754" y="50800"/>
                  </a:lnTo>
                  <a:lnTo>
                    <a:pt x="721487" y="57150"/>
                  </a:lnTo>
                  <a:lnTo>
                    <a:pt x="720851" y="57150"/>
                  </a:lnTo>
                  <a:lnTo>
                    <a:pt x="743204" y="64769"/>
                  </a:lnTo>
                  <a:lnTo>
                    <a:pt x="742569" y="63500"/>
                  </a:lnTo>
                  <a:lnTo>
                    <a:pt x="829860" y="63500"/>
                  </a:lnTo>
                  <a:lnTo>
                    <a:pt x="820547" y="58419"/>
                  </a:lnTo>
                  <a:lnTo>
                    <a:pt x="798830" y="48259"/>
                  </a:lnTo>
                  <a:lnTo>
                    <a:pt x="789413" y="44450"/>
                  </a:lnTo>
                  <a:close/>
                </a:path>
                <a:path w="1173480" h="1125220">
                  <a:moveTo>
                    <a:pt x="642366" y="40150"/>
                  </a:moveTo>
                  <a:lnTo>
                    <a:pt x="672719" y="45719"/>
                  </a:lnTo>
                  <a:lnTo>
                    <a:pt x="671830" y="44450"/>
                  </a:lnTo>
                  <a:lnTo>
                    <a:pt x="789413" y="44450"/>
                  </a:lnTo>
                  <a:lnTo>
                    <a:pt x="779997" y="40639"/>
                  </a:lnTo>
                  <a:lnTo>
                    <a:pt x="645922" y="40639"/>
                  </a:lnTo>
                  <a:lnTo>
                    <a:pt x="642366" y="40150"/>
                  </a:lnTo>
                  <a:close/>
                </a:path>
                <a:path w="1173480" h="1125220">
                  <a:moveTo>
                    <a:pt x="495530" y="40639"/>
                  </a:moveTo>
                  <a:lnTo>
                    <a:pt x="487680" y="40639"/>
                  </a:lnTo>
                  <a:lnTo>
                    <a:pt x="486791" y="41909"/>
                  </a:lnTo>
                  <a:lnTo>
                    <a:pt x="495530" y="40639"/>
                  </a:lnTo>
                  <a:close/>
                </a:path>
                <a:path w="1173480" h="1125220">
                  <a:moveTo>
                    <a:pt x="765555" y="35559"/>
                  </a:moveTo>
                  <a:lnTo>
                    <a:pt x="591693" y="35559"/>
                  </a:lnTo>
                  <a:lnTo>
                    <a:pt x="621718" y="36950"/>
                  </a:lnTo>
                  <a:lnTo>
                    <a:pt x="619108" y="36950"/>
                  </a:lnTo>
                  <a:lnTo>
                    <a:pt x="645922" y="40639"/>
                  </a:lnTo>
                  <a:lnTo>
                    <a:pt x="779997" y="40639"/>
                  </a:lnTo>
                  <a:lnTo>
                    <a:pt x="776858" y="39369"/>
                  </a:lnTo>
                  <a:lnTo>
                    <a:pt x="765555" y="35559"/>
                  </a:lnTo>
                  <a:close/>
                </a:path>
                <a:path w="1173480" h="1125220">
                  <a:moveTo>
                    <a:pt x="515341" y="37850"/>
                  </a:moveTo>
                  <a:lnTo>
                    <a:pt x="514273" y="37850"/>
                  </a:lnTo>
                  <a:lnTo>
                    <a:pt x="512716" y="38223"/>
                  </a:lnTo>
                  <a:lnTo>
                    <a:pt x="511848" y="38223"/>
                  </a:lnTo>
                  <a:lnTo>
                    <a:pt x="515341" y="37850"/>
                  </a:lnTo>
                  <a:close/>
                </a:path>
                <a:path w="1173480" h="1125220">
                  <a:moveTo>
                    <a:pt x="515341" y="37850"/>
                  </a:moveTo>
                  <a:lnTo>
                    <a:pt x="511848" y="38223"/>
                  </a:lnTo>
                  <a:lnTo>
                    <a:pt x="512716" y="38223"/>
                  </a:lnTo>
                  <a:lnTo>
                    <a:pt x="515341" y="37850"/>
                  </a:lnTo>
                  <a:close/>
                </a:path>
              </a:pathLst>
            </a:custGeom>
            <a:solidFill>
              <a:srgbClr val="4BEA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408681" y="3310890"/>
              <a:ext cx="0" cy="1045844"/>
            </a:xfrm>
            <a:custGeom>
              <a:avLst/>
              <a:gdLst/>
              <a:ahLst/>
              <a:cxnLst/>
              <a:rect l="l" t="t" r="r" b="b"/>
              <a:pathLst>
                <a:path h="1045845">
                  <a:moveTo>
                    <a:pt x="0" y="0"/>
                  </a:moveTo>
                  <a:lnTo>
                    <a:pt x="0" y="1045337"/>
                  </a:lnTo>
                </a:path>
              </a:pathLst>
            </a:custGeom>
            <a:ln w="34925">
              <a:solidFill>
                <a:srgbClr val="4BEA9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08631" y="2229612"/>
              <a:ext cx="1077455" cy="1082039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2083308" y="2304288"/>
              <a:ext cx="932815" cy="937260"/>
            </a:xfrm>
            <a:custGeom>
              <a:avLst/>
              <a:gdLst/>
              <a:ahLst/>
              <a:cxnLst/>
              <a:rect l="l" t="t" r="r" b="b"/>
              <a:pathLst>
                <a:path w="932814" h="937260">
                  <a:moveTo>
                    <a:pt x="466344" y="0"/>
                  </a:moveTo>
                  <a:lnTo>
                    <a:pt x="418662" y="2419"/>
                  </a:lnTo>
                  <a:lnTo>
                    <a:pt x="372359" y="9520"/>
                  </a:lnTo>
                  <a:lnTo>
                    <a:pt x="327667" y="21067"/>
                  </a:lnTo>
                  <a:lnTo>
                    <a:pt x="284821" y="36826"/>
                  </a:lnTo>
                  <a:lnTo>
                    <a:pt x="244056" y="56559"/>
                  </a:lnTo>
                  <a:lnTo>
                    <a:pt x="205606" y="80032"/>
                  </a:lnTo>
                  <a:lnTo>
                    <a:pt x="169705" y="107009"/>
                  </a:lnTo>
                  <a:lnTo>
                    <a:pt x="136588" y="137255"/>
                  </a:lnTo>
                  <a:lnTo>
                    <a:pt x="106489" y="170534"/>
                  </a:lnTo>
                  <a:lnTo>
                    <a:pt x="79643" y="206610"/>
                  </a:lnTo>
                  <a:lnTo>
                    <a:pt x="56284" y="245249"/>
                  </a:lnTo>
                  <a:lnTo>
                    <a:pt x="36647" y="286214"/>
                  </a:lnTo>
                  <a:lnTo>
                    <a:pt x="20965" y="329270"/>
                  </a:lnTo>
                  <a:lnTo>
                    <a:pt x="9474" y="374182"/>
                  </a:lnTo>
                  <a:lnTo>
                    <a:pt x="2407" y="420713"/>
                  </a:lnTo>
                  <a:lnTo>
                    <a:pt x="0" y="468629"/>
                  </a:lnTo>
                  <a:lnTo>
                    <a:pt x="2407" y="516546"/>
                  </a:lnTo>
                  <a:lnTo>
                    <a:pt x="9474" y="563077"/>
                  </a:lnTo>
                  <a:lnTo>
                    <a:pt x="20965" y="607989"/>
                  </a:lnTo>
                  <a:lnTo>
                    <a:pt x="36647" y="651045"/>
                  </a:lnTo>
                  <a:lnTo>
                    <a:pt x="56284" y="692010"/>
                  </a:lnTo>
                  <a:lnTo>
                    <a:pt x="79643" y="730649"/>
                  </a:lnTo>
                  <a:lnTo>
                    <a:pt x="106489" y="766725"/>
                  </a:lnTo>
                  <a:lnTo>
                    <a:pt x="136588" y="800004"/>
                  </a:lnTo>
                  <a:lnTo>
                    <a:pt x="169705" y="830250"/>
                  </a:lnTo>
                  <a:lnTo>
                    <a:pt x="205606" y="857227"/>
                  </a:lnTo>
                  <a:lnTo>
                    <a:pt x="244056" y="880700"/>
                  </a:lnTo>
                  <a:lnTo>
                    <a:pt x="284821" y="900433"/>
                  </a:lnTo>
                  <a:lnTo>
                    <a:pt x="327667" y="916192"/>
                  </a:lnTo>
                  <a:lnTo>
                    <a:pt x="372359" y="927739"/>
                  </a:lnTo>
                  <a:lnTo>
                    <a:pt x="418662" y="934840"/>
                  </a:lnTo>
                  <a:lnTo>
                    <a:pt x="466344" y="937260"/>
                  </a:lnTo>
                  <a:lnTo>
                    <a:pt x="514025" y="934840"/>
                  </a:lnTo>
                  <a:lnTo>
                    <a:pt x="560328" y="927739"/>
                  </a:lnTo>
                  <a:lnTo>
                    <a:pt x="605020" y="916192"/>
                  </a:lnTo>
                  <a:lnTo>
                    <a:pt x="647866" y="900433"/>
                  </a:lnTo>
                  <a:lnTo>
                    <a:pt x="688631" y="880700"/>
                  </a:lnTo>
                  <a:lnTo>
                    <a:pt x="727081" y="857227"/>
                  </a:lnTo>
                  <a:lnTo>
                    <a:pt x="762982" y="830250"/>
                  </a:lnTo>
                  <a:lnTo>
                    <a:pt x="796099" y="800004"/>
                  </a:lnTo>
                  <a:lnTo>
                    <a:pt x="826198" y="766725"/>
                  </a:lnTo>
                  <a:lnTo>
                    <a:pt x="853044" y="730649"/>
                  </a:lnTo>
                  <a:lnTo>
                    <a:pt x="876403" y="692010"/>
                  </a:lnTo>
                  <a:lnTo>
                    <a:pt x="896040" y="651045"/>
                  </a:lnTo>
                  <a:lnTo>
                    <a:pt x="911722" y="607989"/>
                  </a:lnTo>
                  <a:lnTo>
                    <a:pt x="923213" y="563077"/>
                  </a:lnTo>
                  <a:lnTo>
                    <a:pt x="930280" y="516546"/>
                  </a:lnTo>
                  <a:lnTo>
                    <a:pt x="932688" y="468629"/>
                  </a:lnTo>
                  <a:lnTo>
                    <a:pt x="930280" y="420713"/>
                  </a:lnTo>
                  <a:lnTo>
                    <a:pt x="923213" y="374182"/>
                  </a:lnTo>
                  <a:lnTo>
                    <a:pt x="911722" y="329270"/>
                  </a:lnTo>
                  <a:lnTo>
                    <a:pt x="896040" y="286214"/>
                  </a:lnTo>
                  <a:lnTo>
                    <a:pt x="876403" y="245249"/>
                  </a:lnTo>
                  <a:lnTo>
                    <a:pt x="853044" y="206610"/>
                  </a:lnTo>
                  <a:lnTo>
                    <a:pt x="826198" y="170534"/>
                  </a:lnTo>
                  <a:lnTo>
                    <a:pt x="796099" y="137255"/>
                  </a:lnTo>
                  <a:lnTo>
                    <a:pt x="762982" y="107009"/>
                  </a:lnTo>
                  <a:lnTo>
                    <a:pt x="727081" y="80032"/>
                  </a:lnTo>
                  <a:lnTo>
                    <a:pt x="688631" y="56559"/>
                  </a:lnTo>
                  <a:lnTo>
                    <a:pt x="647866" y="36826"/>
                  </a:lnTo>
                  <a:lnTo>
                    <a:pt x="605020" y="21067"/>
                  </a:lnTo>
                  <a:lnTo>
                    <a:pt x="560328" y="9520"/>
                  </a:lnTo>
                  <a:lnTo>
                    <a:pt x="514025" y="2419"/>
                  </a:lnTo>
                  <a:lnTo>
                    <a:pt x="466344" y="0"/>
                  </a:lnTo>
                  <a:close/>
                </a:path>
              </a:pathLst>
            </a:custGeom>
            <a:solidFill>
              <a:srgbClr val="4BEA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47315" y="2369832"/>
              <a:ext cx="800100" cy="801611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2218943" y="2441448"/>
              <a:ext cx="661670" cy="662940"/>
            </a:xfrm>
            <a:custGeom>
              <a:avLst/>
              <a:gdLst/>
              <a:ahLst/>
              <a:cxnLst/>
              <a:rect l="l" t="t" r="r" b="b"/>
              <a:pathLst>
                <a:path w="661669" h="662939">
                  <a:moveTo>
                    <a:pt x="330707" y="0"/>
                  </a:moveTo>
                  <a:lnTo>
                    <a:pt x="281842" y="3595"/>
                  </a:lnTo>
                  <a:lnTo>
                    <a:pt x="235202" y="14038"/>
                  </a:lnTo>
                  <a:lnTo>
                    <a:pt x="191298" y="30817"/>
                  </a:lnTo>
                  <a:lnTo>
                    <a:pt x="150642" y="53416"/>
                  </a:lnTo>
                  <a:lnTo>
                    <a:pt x="113746" y="81323"/>
                  </a:lnTo>
                  <a:lnTo>
                    <a:pt x="81123" y="114025"/>
                  </a:lnTo>
                  <a:lnTo>
                    <a:pt x="53283" y="151007"/>
                  </a:lnTo>
                  <a:lnTo>
                    <a:pt x="30739" y="191756"/>
                  </a:lnTo>
                  <a:lnTo>
                    <a:pt x="14003" y="235758"/>
                  </a:lnTo>
                  <a:lnTo>
                    <a:pt x="3586" y="282501"/>
                  </a:lnTo>
                  <a:lnTo>
                    <a:pt x="0" y="331469"/>
                  </a:lnTo>
                  <a:lnTo>
                    <a:pt x="3586" y="380438"/>
                  </a:lnTo>
                  <a:lnTo>
                    <a:pt x="14003" y="427181"/>
                  </a:lnTo>
                  <a:lnTo>
                    <a:pt x="30739" y="471183"/>
                  </a:lnTo>
                  <a:lnTo>
                    <a:pt x="53283" y="511932"/>
                  </a:lnTo>
                  <a:lnTo>
                    <a:pt x="81123" y="548914"/>
                  </a:lnTo>
                  <a:lnTo>
                    <a:pt x="113746" y="581616"/>
                  </a:lnTo>
                  <a:lnTo>
                    <a:pt x="150642" y="609523"/>
                  </a:lnTo>
                  <a:lnTo>
                    <a:pt x="191298" y="632122"/>
                  </a:lnTo>
                  <a:lnTo>
                    <a:pt x="235202" y="648901"/>
                  </a:lnTo>
                  <a:lnTo>
                    <a:pt x="281842" y="659344"/>
                  </a:lnTo>
                  <a:lnTo>
                    <a:pt x="330707" y="662939"/>
                  </a:lnTo>
                  <a:lnTo>
                    <a:pt x="379573" y="659344"/>
                  </a:lnTo>
                  <a:lnTo>
                    <a:pt x="426213" y="648901"/>
                  </a:lnTo>
                  <a:lnTo>
                    <a:pt x="470117" y="632122"/>
                  </a:lnTo>
                  <a:lnTo>
                    <a:pt x="510773" y="609523"/>
                  </a:lnTo>
                  <a:lnTo>
                    <a:pt x="547669" y="581616"/>
                  </a:lnTo>
                  <a:lnTo>
                    <a:pt x="580292" y="548914"/>
                  </a:lnTo>
                  <a:lnTo>
                    <a:pt x="608132" y="511932"/>
                  </a:lnTo>
                  <a:lnTo>
                    <a:pt x="630676" y="471183"/>
                  </a:lnTo>
                  <a:lnTo>
                    <a:pt x="647412" y="427181"/>
                  </a:lnTo>
                  <a:lnTo>
                    <a:pt x="657829" y="380438"/>
                  </a:lnTo>
                  <a:lnTo>
                    <a:pt x="661416" y="331469"/>
                  </a:lnTo>
                  <a:lnTo>
                    <a:pt x="657829" y="282501"/>
                  </a:lnTo>
                  <a:lnTo>
                    <a:pt x="647412" y="235758"/>
                  </a:lnTo>
                  <a:lnTo>
                    <a:pt x="630676" y="191756"/>
                  </a:lnTo>
                  <a:lnTo>
                    <a:pt x="608132" y="151007"/>
                  </a:lnTo>
                  <a:lnTo>
                    <a:pt x="580292" y="114025"/>
                  </a:lnTo>
                  <a:lnTo>
                    <a:pt x="547669" y="81323"/>
                  </a:lnTo>
                  <a:lnTo>
                    <a:pt x="510773" y="53416"/>
                  </a:lnTo>
                  <a:lnTo>
                    <a:pt x="470117" y="30817"/>
                  </a:lnTo>
                  <a:lnTo>
                    <a:pt x="426213" y="14038"/>
                  </a:lnTo>
                  <a:lnTo>
                    <a:pt x="379573" y="3595"/>
                  </a:lnTo>
                  <a:lnTo>
                    <a:pt x="33070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329940" y="2202688"/>
              <a:ext cx="1173480" cy="1125220"/>
            </a:xfrm>
            <a:custGeom>
              <a:avLst/>
              <a:gdLst/>
              <a:ahLst/>
              <a:cxnLst/>
              <a:rect l="l" t="t" r="r" b="b"/>
              <a:pathLst>
                <a:path w="1173479" h="1125220">
                  <a:moveTo>
                    <a:pt x="593598" y="0"/>
                  </a:moveTo>
                  <a:lnTo>
                    <a:pt x="565276" y="0"/>
                  </a:lnTo>
                  <a:lnTo>
                    <a:pt x="509397" y="2539"/>
                  </a:lnTo>
                  <a:lnTo>
                    <a:pt x="454660" y="11429"/>
                  </a:lnTo>
                  <a:lnTo>
                    <a:pt x="401320" y="25400"/>
                  </a:lnTo>
                  <a:lnTo>
                    <a:pt x="349885" y="44450"/>
                  </a:lnTo>
                  <a:lnTo>
                    <a:pt x="300355" y="67309"/>
                  </a:lnTo>
                  <a:lnTo>
                    <a:pt x="253619" y="96519"/>
                  </a:lnTo>
                  <a:lnTo>
                    <a:pt x="209676" y="128269"/>
                  </a:lnTo>
                  <a:lnTo>
                    <a:pt x="168783" y="165100"/>
                  </a:lnTo>
                  <a:lnTo>
                    <a:pt x="131572" y="205739"/>
                  </a:lnTo>
                  <a:lnTo>
                    <a:pt x="98171" y="250189"/>
                  </a:lnTo>
                  <a:lnTo>
                    <a:pt x="69087" y="298450"/>
                  </a:lnTo>
                  <a:lnTo>
                    <a:pt x="44576" y="349249"/>
                  </a:lnTo>
                  <a:lnTo>
                    <a:pt x="25019" y="403859"/>
                  </a:lnTo>
                  <a:lnTo>
                    <a:pt x="10795" y="461009"/>
                  </a:lnTo>
                  <a:lnTo>
                    <a:pt x="2412" y="518159"/>
                  </a:lnTo>
                  <a:lnTo>
                    <a:pt x="115" y="568959"/>
                  </a:lnTo>
                  <a:lnTo>
                    <a:pt x="0" y="575309"/>
                  </a:lnTo>
                  <a:lnTo>
                    <a:pt x="848" y="601979"/>
                  </a:lnTo>
                  <a:lnTo>
                    <a:pt x="888" y="603249"/>
                  </a:lnTo>
                  <a:lnTo>
                    <a:pt x="6604" y="659129"/>
                  </a:lnTo>
                  <a:lnTo>
                    <a:pt x="17907" y="713739"/>
                  </a:lnTo>
                  <a:lnTo>
                    <a:pt x="34036" y="765809"/>
                  </a:lnTo>
                  <a:lnTo>
                    <a:pt x="55118" y="816609"/>
                  </a:lnTo>
                  <a:lnTo>
                    <a:pt x="81025" y="864869"/>
                  </a:lnTo>
                  <a:lnTo>
                    <a:pt x="111251" y="910589"/>
                  </a:lnTo>
                  <a:lnTo>
                    <a:pt x="145796" y="953769"/>
                  </a:lnTo>
                  <a:lnTo>
                    <a:pt x="184404" y="993139"/>
                  </a:lnTo>
                  <a:lnTo>
                    <a:pt x="226822" y="1028699"/>
                  </a:lnTo>
                  <a:lnTo>
                    <a:pt x="272923" y="1059179"/>
                  </a:lnTo>
                  <a:lnTo>
                    <a:pt x="322325" y="1087119"/>
                  </a:lnTo>
                  <a:lnTo>
                    <a:pt x="375158" y="1108709"/>
                  </a:lnTo>
                  <a:lnTo>
                    <a:pt x="430402" y="1125219"/>
                  </a:lnTo>
                  <a:lnTo>
                    <a:pt x="439800" y="1092199"/>
                  </a:lnTo>
                  <a:lnTo>
                    <a:pt x="412496" y="1084579"/>
                  </a:lnTo>
                  <a:lnTo>
                    <a:pt x="413385" y="1084579"/>
                  </a:lnTo>
                  <a:lnTo>
                    <a:pt x="386714" y="1075689"/>
                  </a:lnTo>
                  <a:lnTo>
                    <a:pt x="387476" y="1075689"/>
                  </a:lnTo>
                  <a:lnTo>
                    <a:pt x="364807" y="1066799"/>
                  </a:lnTo>
                  <a:lnTo>
                    <a:pt x="362331" y="1066799"/>
                  </a:lnTo>
                  <a:lnTo>
                    <a:pt x="337185" y="1055369"/>
                  </a:lnTo>
                  <a:lnTo>
                    <a:pt x="337947" y="1055369"/>
                  </a:lnTo>
                  <a:lnTo>
                    <a:pt x="313563" y="1042669"/>
                  </a:lnTo>
                  <a:lnTo>
                    <a:pt x="314325" y="1042669"/>
                  </a:lnTo>
                  <a:lnTo>
                    <a:pt x="290830" y="1029969"/>
                  </a:lnTo>
                  <a:lnTo>
                    <a:pt x="291592" y="1029969"/>
                  </a:lnTo>
                  <a:lnTo>
                    <a:pt x="270637" y="1015999"/>
                  </a:lnTo>
                  <a:lnTo>
                    <a:pt x="269494" y="1015999"/>
                  </a:lnTo>
                  <a:lnTo>
                    <a:pt x="249213" y="1000759"/>
                  </a:lnTo>
                  <a:lnTo>
                    <a:pt x="248285" y="1000759"/>
                  </a:lnTo>
                  <a:lnTo>
                    <a:pt x="227202" y="984249"/>
                  </a:lnTo>
                  <a:lnTo>
                    <a:pt x="227837" y="984249"/>
                  </a:lnTo>
                  <a:lnTo>
                    <a:pt x="209205" y="967739"/>
                  </a:lnTo>
                  <a:lnTo>
                    <a:pt x="208280" y="967739"/>
                  </a:lnTo>
                  <a:lnTo>
                    <a:pt x="190381" y="949959"/>
                  </a:lnTo>
                  <a:lnTo>
                    <a:pt x="189737" y="949959"/>
                  </a:lnTo>
                  <a:lnTo>
                    <a:pt x="172712" y="930909"/>
                  </a:lnTo>
                  <a:lnTo>
                    <a:pt x="172085" y="930909"/>
                  </a:lnTo>
                  <a:lnTo>
                    <a:pt x="154812" y="910589"/>
                  </a:lnTo>
                  <a:lnTo>
                    <a:pt x="155321" y="910589"/>
                  </a:lnTo>
                  <a:lnTo>
                    <a:pt x="139192" y="890269"/>
                  </a:lnTo>
                  <a:lnTo>
                    <a:pt x="139700" y="890269"/>
                  </a:lnTo>
                  <a:lnTo>
                    <a:pt x="125356" y="869949"/>
                  </a:lnTo>
                  <a:lnTo>
                    <a:pt x="124840" y="869949"/>
                  </a:lnTo>
                  <a:lnTo>
                    <a:pt x="110744" y="847089"/>
                  </a:lnTo>
                  <a:lnTo>
                    <a:pt x="111251" y="847089"/>
                  </a:lnTo>
                  <a:lnTo>
                    <a:pt x="98777" y="825499"/>
                  </a:lnTo>
                  <a:lnTo>
                    <a:pt x="98425" y="825499"/>
                  </a:lnTo>
                  <a:lnTo>
                    <a:pt x="87235" y="802639"/>
                  </a:lnTo>
                  <a:lnTo>
                    <a:pt x="86868" y="802639"/>
                  </a:lnTo>
                  <a:lnTo>
                    <a:pt x="76073" y="778509"/>
                  </a:lnTo>
                  <a:lnTo>
                    <a:pt x="76326" y="778509"/>
                  </a:lnTo>
                  <a:lnTo>
                    <a:pt x="66801" y="754379"/>
                  </a:lnTo>
                  <a:lnTo>
                    <a:pt x="67056" y="754379"/>
                  </a:lnTo>
                  <a:lnTo>
                    <a:pt x="58972" y="730249"/>
                  </a:lnTo>
                  <a:lnTo>
                    <a:pt x="58800" y="730249"/>
                  </a:lnTo>
                  <a:lnTo>
                    <a:pt x="51562" y="704849"/>
                  </a:lnTo>
                  <a:lnTo>
                    <a:pt x="51815" y="704849"/>
                  </a:lnTo>
                  <a:lnTo>
                    <a:pt x="45720" y="679449"/>
                  </a:lnTo>
                  <a:lnTo>
                    <a:pt x="41148" y="654049"/>
                  </a:lnTo>
                  <a:lnTo>
                    <a:pt x="37882" y="628649"/>
                  </a:lnTo>
                  <a:lnTo>
                    <a:pt x="37784" y="627887"/>
                  </a:lnTo>
                  <a:lnTo>
                    <a:pt x="37719" y="627379"/>
                  </a:lnTo>
                  <a:lnTo>
                    <a:pt x="37434" y="623569"/>
                  </a:lnTo>
                  <a:lnTo>
                    <a:pt x="35789" y="603249"/>
                  </a:lnTo>
                  <a:lnTo>
                    <a:pt x="35687" y="601979"/>
                  </a:lnTo>
                  <a:lnTo>
                    <a:pt x="34925" y="575309"/>
                  </a:lnTo>
                  <a:lnTo>
                    <a:pt x="35233" y="553719"/>
                  </a:lnTo>
                  <a:lnTo>
                    <a:pt x="40308" y="495761"/>
                  </a:lnTo>
                  <a:lnTo>
                    <a:pt x="44957" y="468634"/>
                  </a:lnTo>
                  <a:lnTo>
                    <a:pt x="45085" y="467359"/>
                  </a:lnTo>
                  <a:lnTo>
                    <a:pt x="45236" y="467359"/>
                  </a:lnTo>
                  <a:lnTo>
                    <a:pt x="50769" y="442537"/>
                  </a:lnTo>
                  <a:lnTo>
                    <a:pt x="57784" y="416814"/>
                  </a:lnTo>
                  <a:lnTo>
                    <a:pt x="57869" y="416559"/>
                  </a:lnTo>
                  <a:lnTo>
                    <a:pt x="58547" y="414019"/>
                  </a:lnTo>
                  <a:lnTo>
                    <a:pt x="58716" y="414019"/>
                  </a:lnTo>
                  <a:lnTo>
                    <a:pt x="67183" y="388619"/>
                  </a:lnTo>
                  <a:lnTo>
                    <a:pt x="66801" y="388619"/>
                  </a:lnTo>
                  <a:lnTo>
                    <a:pt x="76962" y="363219"/>
                  </a:lnTo>
                  <a:lnTo>
                    <a:pt x="76581" y="363219"/>
                  </a:lnTo>
                  <a:lnTo>
                    <a:pt x="87884" y="339089"/>
                  </a:lnTo>
                  <a:lnTo>
                    <a:pt x="87630" y="339089"/>
                  </a:lnTo>
                  <a:lnTo>
                    <a:pt x="100075" y="314959"/>
                  </a:lnTo>
                  <a:lnTo>
                    <a:pt x="99695" y="314959"/>
                  </a:lnTo>
                  <a:lnTo>
                    <a:pt x="113157" y="292100"/>
                  </a:lnTo>
                  <a:lnTo>
                    <a:pt x="112649" y="292100"/>
                  </a:lnTo>
                  <a:lnTo>
                    <a:pt x="127381" y="269239"/>
                  </a:lnTo>
                  <a:lnTo>
                    <a:pt x="127799" y="269239"/>
                  </a:lnTo>
                  <a:lnTo>
                    <a:pt x="142621" y="248919"/>
                  </a:lnTo>
                  <a:lnTo>
                    <a:pt x="142112" y="248919"/>
                  </a:lnTo>
                  <a:lnTo>
                    <a:pt x="158750" y="228600"/>
                  </a:lnTo>
                  <a:lnTo>
                    <a:pt x="158242" y="228600"/>
                  </a:lnTo>
                  <a:lnTo>
                    <a:pt x="175895" y="208279"/>
                  </a:lnTo>
                  <a:lnTo>
                    <a:pt x="176418" y="208279"/>
                  </a:lnTo>
                  <a:lnTo>
                    <a:pt x="193801" y="189229"/>
                  </a:lnTo>
                  <a:lnTo>
                    <a:pt x="194545" y="189229"/>
                  </a:lnTo>
                  <a:lnTo>
                    <a:pt x="212471" y="172719"/>
                  </a:lnTo>
                  <a:lnTo>
                    <a:pt x="211836" y="172719"/>
                  </a:lnTo>
                  <a:lnTo>
                    <a:pt x="232029" y="154939"/>
                  </a:lnTo>
                  <a:lnTo>
                    <a:pt x="233005" y="154939"/>
                  </a:lnTo>
                  <a:lnTo>
                    <a:pt x="252349" y="139700"/>
                  </a:lnTo>
                  <a:lnTo>
                    <a:pt x="251713" y="139700"/>
                  </a:lnTo>
                  <a:lnTo>
                    <a:pt x="273431" y="124459"/>
                  </a:lnTo>
                  <a:lnTo>
                    <a:pt x="274542" y="124459"/>
                  </a:lnTo>
                  <a:lnTo>
                    <a:pt x="295148" y="110489"/>
                  </a:lnTo>
                  <a:lnTo>
                    <a:pt x="296475" y="110489"/>
                  </a:lnTo>
                  <a:lnTo>
                    <a:pt x="317373" y="97789"/>
                  </a:lnTo>
                  <a:lnTo>
                    <a:pt x="318973" y="97789"/>
                  </a:lnTo>
                  <a:lnTo>
                    <a:pt x="340233" y="86359"/>
                  </a:lnTo>
                  <a:lnTo>
                    <a:pt x="342166" y="86359"/>
                  </a:lnTo>
                  <a:lnTo>
                    <a:pt x="363727" y="76200"/>
                  </a:lnTo>
                  <a:lnTo>
                    <a:pt x="362965" y="76200"/>
                  </a:lnTo>
                  <a:lnTo>
                    <a:pt x="387604" y="67309"/>
                  </a:lnTo>
                  <a:lnTo>
                    <a:pt x="386842" y="67309"/>
                  </a:lnTo>
                  <a:lnTo>
                    <a:pt x="412114" y="58419"/>
                  </a:lnTo>
                  <a:lnTo>
                    <a:pt x="411225" y="58419"/>
                  </a:lnTo>
                  <a:lnTo>
                    <a:pt x="436880" y="52069"/>
                  </a:lnTo>
                  <a:lnTo>
                    <a:pt x="436118" y="52069"/>
                  </a:lnTo>
                  <a:lnTo>
                    <a:pt x="462152" y="45719"/>
                  </a:lnTo>
                  <a:lnTo>
                    <a:pt x="461263" y="45719"/>
                  </a:lnTo>
                  <a:lnTo>
                    <a:pt x="487680" y="40639"/>
                  </a:lnTo>
                  <a:lnTo>
                    <a:pt x="495530" y="40639"/>
                  </a:lnTo>
                  <a:lnTo>
                    <a:pt x="512155" y="38223"/>
                  </a:lnTo>
                  <a:lnTo>
                    <a:pt x="512716" y="38223"/>
                  </a:lnTo>
                  <a:lnTo>
                    <a:pt x="514273" y="37850"/>
                  </a:lnTo>
                  <a:lnTo>
                    <a:pt x="515341" y="37850"/>
                  </a:lnTo>
                  <a:lnTo>
                    <a:pt x="539623" y="35559"/>
                  </a:lnTo>
                  <a:lnTo>
                    <a:pt x="765555" y="35559"/>
                  </a:lnTo>
                  <a:lnTo>
                    <a:pt x="731138" y="24129"/>
                  </a:lnTo>
                  <a:lnTo>
                    <a:pt x="707644" y="17779"/>
                  </a:lnTo>
                  <a:lnTo>
                    <a:pt x="679069" y="11429"/>
                  </a:lnTo>
                  <a:lnTo>
                    <a:pt x="650494" y="6350"/>
                  </a:lnTo>
                  <a:lnTo>
                    <a:pt x="622046" y="2539"/>
                  </a:lnTo>
                  <a:lnTo>
                    <a:pt x="593598" y="0"/>
                  </a:lnTo>
                  <a:close/>
                </a:path>
                <a:path w="1173479" h="1125220">
                  <a:moveTo>
                    <a:pt x="361569" y="1065529"/>
                  </a:moveTo>
                  <a:lnTo>
                    <a:pt x="362331" y="1066799"/>
                  </a:lnTo>
                  <a:lnTo>
                    <a:pt x="364807" y="1066799"/>
                  </a:lnTo>
                  <a:lnTo>
                    <a:pt x="361569" y="1065529"/>
                  </a:lnTo>
                  <a:close/>
                </a:path>
                <a:path w="1173479" h="1125220">
                  <a:moveTo>
                    <a:pt x="268732" y="1014729"/>
                  </a:moveTo>
                  <a:lnTo>
                    <a:pt x="269494" y="1015999"/>
                  </a:lnTo>
                  <a:lnTo>
                    <a:pt x="270637" y="1015999"/>
                  </a:lnTo>
                  <a:lnTo>
                    <a:pt x="268732" y="1014729"/>
                  </a:lnTo>
                  <a:close/>
                </a:path>
                <a:path w="1173479" h="1125220">
                  <a:moveTo>
                    <a:pt x="247523" y="999489"/>
                  </a:moveTo>
                  <a:lnTo>
                    <a:pt x="248285" y="1000759"/>
                  </a:lnTo>
                  <a:lnTo>
                    <a:pt x="249213" y="1000759"/>
                  </a:lnTo>
                  <a:lnTo>
                    <a:pt x="247523" y="999489"/>
                  </a:lnTo>
                  <a:close/>
                </a:path>
                <a:path w="1173479" h="1125220">
                  <a:moveTo>
                    <a:pt x="207772" y="966469"/>
                  </a:moveTo>
                  <a:lnTo>
                    <a:pt x="208280" y="967739"/>
                  </a:lnTo>
                  <a:lnTo>
                    <a:pt x="209205" y="967739"/>
                  </a:lnTo>
                  <a:lnTo>
                    <a:pt x="207772" y="966469"/>
                  </a:lnTo>
                  <a:close/>
                </a:path>
                <a:path w="1173479" h="1125220">
                  <a:moveTo>
                    <a:pt x="189102" y="948689"/>
                  </a:moveTo>
                  <a:lnTo>
                    <a:pt x="189737" y="949959"/>
                  </a:lnTo>
                  <a:lnTo>
                    <a:pt x="190381" y="949959"/>
                  </a:lnTo>
                  <a:lnTo>
                    <a:pt x="189102" y="948689"/>
                  </a:lnTo>
                  <a:close/>
                </a:path>
                <a:path w="1173479" h="1125220">
                  <a:moveTo>
                    <a:pt x="171576" y="929639"/>
                  </a:moveTo>
                  <a:lnTo>
                    <a:pt x="172085" y="930909"/>
                  </a:lnTo>
                  <a:lnTo>
                    <a:pt x="172712" y="930909"/>
                  </a:lnTo>
                  <a:lnTo>
                    <a:pt x="171576" y="929639"/>
                  </a:lnTo>
                  <a:close/>
                </a:path>
                <a:path w="1173479" h="1125220">
                  <a:moveTo>
                    <a:pt x="124460" y="868679"/>
                  </a:moveTo>
                  <a:lnTo>
                    <a:pt x="124840" y="869949"/>
                  </a:lnTo>
                  <a:lnTo>
                    <a:pt x="125356" y="869949"/>
                  </a:lnTo>
                  <a:lnTo>
                    <a:pt x="124460" y="868679"/>
                  </a:lnTo>
                  <a:close/>
                </a:path>
                <a:path w="1173479" h="1125220">
                  <a:moveTo>
                    <a:pt x="98044" y="824229"/>
                  </a:moveTo>
                  <a:lnTo>
                    <a:pt x="98425" y="825499"/>
                  </a:lnTo>
                  <a:lnTo>
                    <a:pt x="98777" y="825499"/>
                  </a:lnTo>
                  <a:lnTo>
                    <a:pt x="98044" y="824229"/>
                  </a:lnTo>
                  <a:close/>
                </a:path>
                <a:path w="1173479" h="1125220">
                  <a:moveTo>
                    <a:pt x="86613" y="801369"/>
                  </a:moveTo>
                  <a:lnTo>
                    <a:pt x="86868" y="802639"/>
                  </a:lnTo>
                  <a:lnTo>
                    <a:pt x="87235" y="802639"/>
                  </a:lnTo>
                  <a:lnTo>
                    <a:pt x="86613" y="801369"/>
                  </a:lnTo>
                  <a:close/>
                </a:path>
                <a:path w="1173479" h="1125220">
                  <a:moveTo>
                    <a:pt x="58810" y="729765"/>
                  </a:moveTo>
                  <a:lnTo>
                    <a:pt x="58800" y="730249"/>
                  </a:lnTo>
                  <a:lnTo>
                    <a:pt x="58972" y="730249"/>
                  </a:lnTo>
                  <a:lnTo>
                    <a:pt x="58810" y="729765"/>
                  </a:lnTo>
                  <a:close/>
                </a:path>
                <a:path w="1173479" h="1125220">
                  <a:moveTo>
                    <a:pt x="1100450" y="523936"/>
                  </a:moveTo>
                  <a:lnTo>
                    <a:pt x="1098170" y="524509"/>
                  </a:lnTo>
                  <a:lnTo>
                    <a:pt x="1082087" y="535939"/>
                  </a:lnTo>
                  <a:lnTo>
                    <a:pt x="1071695" y="553719"/>
                  </a:lnTo>
                  <a:lnTo>
                    <a:pt x="1068577" y="574039"/>
                  </a:lnTo>
                  <a:lnTo>
                    <a:pt x="1073667" y="594359"/>
                  </a:lnTo>
                  <a:lnTo>
                    <a:pt x="1085675" y="610869"/>
                  </a:lnTo>
                  <a:lnTo>
                    <a:pt x="1102850" y="621029"/>
                  </a:lnTo>
                  <a:lnTo>
                    <a:pt x="1123442" y="623569"/>
                  </a:lnTo>
                  <a:lnTo>
                    <a:pt x="1143633" y="618489"/>
                  </a:lnTo>
                  <a:lnTo>
                    <a:pt x="1159716" y="607059"/>
                  </a:lnTo>
                  <a:lnTo>
                    <a:pt x="1170108" y="589279"/>
                  </a:lnTo>
                  <a:lnTo>
                    <a:pt x="1172641" y="572769"/>
                  </a:lnTo>
                  <a:lnTo>
                    <a:pt x="1103502" y="572769"/>
                  </a:lnTo>
                  <a:lnTo>
                    <a:pt x="1100486" y="524509"/>
                  </a:lnTo>
                  <a:lnTo>
                    <a:pt x="1100450" y="523936"/>
                  </a:lnTo>
                  <a:close/>
                </a:path>
                <a:path w="1173479" h="1125220">
                  <a:moveTo>
                    <a:pt x="1118362" y="519429"/>
                  </a:moveTo>
                  <a:lnTo>
                    <a:pt x="1100450" y="523936"/>
                  </a:lnTo>
                  <a:lnTo>
                    <a:pt x="1103502" y="572769"/>
                  </a:lnTo>
                  <a:lnTo>
                    <a:pt x="1138301" y="570229"/>
                  </a:lnTo>
                  <a:lnTo>
                    <a:pt x="1135443" y="524509"/>
                  </a:lnTo>
                  <a:lnTo>
                    <a:pt x="1135407" y="523936"/>
                  </a:lnTo>
                  <a:lnTo>
                    <a:pt x="1135284" y="521969"/>
                  </a:lnTo>
                  <a:lnTo>
                    <a:pt x="1135256" y="521513"/>
                  </a:lnTo>
                  <a:lnTo>
                    <a:pt x="1118362" y="519429"/>
                  </a:lnTo>
                  <a:close/>
                </a:path>
                <a:path w="1173479" h="1125220">
                  <a:moveTo>
                    <a:pt x="1135256" y="521513"/>
                  </a:moveTo>
                  <a:lnTo>
                    <a:pt x="1138221" y="568959"/>
                  </a:lnTo>
                  <a:lnTo>
                    <a:pt x="1138301" y="570229"/>
                  </a:lnTo>
                  <a:lnTo>
                    <a:pt x="1103502" y="572769"/>
                  </a:lnTo>
                  <a:lnTo>
                    <a:pt x="1172641" y="572769"/>
                  </a:lnTo>
                  <a:lnTo>
                    <a:pt x="1173226" y="568959"/>
                  </a:lnTo>
                  <a:lnTo>
                    <a:pt x="1168136" y="548639"/>
                  </a:lnTo>
                  <a:lnTo>
                    <a:pt x="1156128" y="533399"/>
                  </a:lnTo>
                  <a:lnTo>
                    <a:pt x="1138953" y="521969"/>
                  </a:lnTo>
                  <a:lnTo>
                    <a:pt x="1135256" y="521513"/>
                  </a:lnTo>
                  <a:close/>
                </a:path>
                <a:path w="1173479" h="1125220">
                  <a:moveTo>
                    <a:pt x="1134014" y="501649"/>
                  </a:moveTo>
                  <a:lnTo>
                    <a:pt x="1099058" y="501649"/>
                  </a:lnTo>
                  <a:lnTo>
                    <a:pt x="1099168" y="503857"/>
                  </a:lnTo>
                  <a:lnTo>
                    <a:pt x="1099240" y="504577"/>
                  </a:lnTo>
                  <a:lnTo>
                    <a:pt x="1100299" y="521513"/>
                  </a:lnTo>
                  <a:lnTo>
                    <a:pt x="1100328" y="521969"/>
                  </a:lnTo>
                  <a:lnTo>
                    <a:pt x="1100450" y="523936"/>
                  </a:lnTo>
                  <a:lnTo>
                    <a:pt x="1118362" y="519429"/>
                  </a:lnTo>
                  <a:lnTo>
                    <a:pt x="1135126" y="519429"/>
                  </a:lnTo>
                  <a:lnTo>
                    <a:pt x="1134014" y="501649"/>
                  </a:lnTo>
                  <a:close/>
                </a:path>
                <a:path w="1173479" h="1125220">
                  <a:moveTo>
                    <a:pt x="1135126" y="519429"/>
                  </a:moveTo>
                  <a:lnTo>
                    <a:pt x="1118362" y="519429"/>
                  </a:lnTo>
                  <a:lnTo>
                    <a:pt x="1135256" y="521513"/>
                  </a:lnTo>
                  <a:lnTo>
                    <a:pt x="1135126" y="519429"/>
                  </a:lnTo>
                  <a:close/>
                </a:path>
                <a:path w="1173479" h="1125220">
                  <a:moveTo>
                    <a:pt x="1126962" y="458469"/>
                  </a:moveTo>
                  <a:lnTo>
                    <a:pt x="1091438" y="458469"/>
                  </a:lnTo>
                  <a:lnTo>
                    <a:pt x="1091474" y="458832"/>
                  </a:lnTo>
                  <a:lnTo>
                    <a:pt x="1091680" y="459717"/>
                  </a:lnTo>
                  <a:lnTo>
                    <a:pt x="1091855" y="461009"/>
                  </a:lnTo>
                  <a:lnTo>
                    <a:pt x="1092384" y="463338"/>
                  </a:lnTo>
                  <a:lnTo>
                    <a:pt x="1095883" y="481329"/>
                  </a:lnTo>
                  <a:lnTo>
                    <a:pt x="1099136" y="503857"/>
                  </a:lnTo>
                  <a:lnTo>
                    <a:pt x="1099058" y="501649"/>
                  </a:lnTo>
                  <a:lnTo>
                    <a:pt x="1134014" y="501649"/>
                  </a:lnTo>
                  <a:lnTo>
                    <a:pt x="1133856" y="499109"/>
                  </a:lnTo>
                  <a:lnTo>
                    <a:pt x="1130173" y="474979"/>
                  </a:lnTo>
                  <a:lnTo>
                    <a:pt x="1127033" y="458832"/>
                  </a:lnTo>
                  <a:lnTo>
                    <a:pt x="1126962" y="458469"/>
                  </a:lnTo>
                  <a:close/>
                </a:path>
                <a:path w="1173479" h="1125220">
                  <a:moveTo>
                    <a:pt x="45236" y="467359"/>
                  </a:moveTo>
                  <a:lnTo>
                    <a:pt x="45085" y="467359"/>
                  </a:lnTo>
                  <a:lnTo>
                    <a:pt x="44870" y="468634"/>
                  </a:lnTo>
                  <a:lnTo>
                    <a:pt x="45236" y="467359"/>
                  </a:lnTo>
                  <a:close/>
                </a:path>
                <a:path w="1173479" h="1125220">
                  <a:moveTo>
                    <a:pt x="1116387" y="415294"/>
                  </a:moveTo>
                  <a:lnTo>
                    <a:pt x="1080390" y="415294"/>
                  </a:lnTo>
                  <a:lnTo>
                    <a:pt x="1086312" y="436903"/>
                  </a:lnTo>
                  <a:lnTo>
                    <a:pt x="1086903" y="439222"/>
                  </a:lnTo>
                  <a:lnTo>
                    <a:pt x="1091561" y="459717"/>
                  </a:lnTo>
                  <a:lnTo>
                    <a:pt x="1091438" y="458469"/>
                  </a:lnTo>
                  <a:lnTo>
                    <a:pt x="1126962" y="458469"/>
                  </a:lnTo>
                  <a:lnTo>
                    <a:pt x="1125727" y="452119"/>
                  </a:lnTo>
                  <a:lnTo>
                    <a:pt x="1120267" y="429259"/>
                  </a:lnTo>
                  <a:lnTo>
                    <a:pt x="1116387" y="415294"/>
                  </a:lnTo>
                  <a:close/>
                </a:path>
                <a:path w="1173479" h="1125220">
                  <a:moveTo>
                    <a:pt x="1102793" y="373379"/>
                  </a:moveTo>
                  <a:lnTo>
                    <a:pt x="1065911" y="373379"/>
                  </a:lnTo>
                  <a:lnTo>
                    <a:pt x="1073785" y="394969"/>
                  </a:lnTo>
                  <a:lnTo>
                    <a:pt x="1073531" y="394969"/>
                  </a:lnTo>
                  <a:lnTo>
                    <a:pt x="1080515" y="416559"/>
                  </a:lnTo>
                  <a:lnTo>
                    <a:pt x="1080389" y="415294"/>
                  </a:lnTo>
                  <a:lnTo>
                    <a:pt x="1116387" y="415294"/>
                  </a:lnTo>
                  <a:lnTo>
                    <a:pt x="1113917" y="406399"/>
                  </a:lnTo>
                  <a:lnTo>
                    <a:pt x="1106677" y="383539"/>
                  </a:lnTo>
                  <a:lnTo>
                    <a:pt x="1102793" y="373379"/>
                  </a:lnTo>
                  <a:close/>
                </a:path>
                <a:path w="1173479" h="1125220">
                  <a:moveTo>
                    <a:pt x="58716" y="414019"/>
                  </a:moveTo>
                  <a:lnTo>
                    <a:pt x="58547" y="414019"/>
                  </a:lnTo>
                  <a:lnTo>
                    <a:pt x="58199" y="415294"/>
                  </a:lnTo>
                  <a:lnTo>
                    <a:pt x="58716" y="414019"/>
                  </a:lnTo>
                  <a:close/>
                </a:path>
                <a:path w="1173479" h="1125220">
                  <a:moveTo>
                    <a:pt x="1094710" y="353059"/>
                  </a:moveTo>
                  <a:lnTo>
                    <a:pt x="1057402" y="353059"/>
                  </a:lnTo>
                  <a:lnTo>
                    <a:pt x="1066164" y="374649"/>
                  </a:lnTo>
                  <a:lnTo>
                    <a:pt x="1065911" y="373379"/>
                  </a:lnTo>
                  <a:lnTo>
                    <a:pt x="1102793" y="373379"/>
                  </a:lnTo>
                  <a:lnTo>
                    <a:pt x="1098423" y="361949"/>
                  </a:lnTo>
                  <a:lnTo>
                    <a:pt x="1094710" y="353059"/>
                  </a:lnTo>
                  <a:close/>
                </a:path>
                <a:path w="1173479" h="1125220">
                  <a:moveTo>
                    <a:pt x="1076960" y="313689"/>
                  </a:moveTo>
                  <a:lnTo>
                    <a:pt x="1038098" y="313689"/>
                  </a:lnTo>
                  <a:lnTo>
                    <a:pt x="1048385" y="334009"/>
                  </a:lnTo>
                  <a:lnTo>
                    <a:pt x="1048131" y="334009"/>
                  </a:lnTo>
                  <a:lnTo>
                    <a:pt x="1057656" y="354329"/>
                  </a:lnTo>
                  <a:lnTo>
                    <a:pt x="1057402" y="353059"/>
                  </a:lnTo>
                  <a:lnTo>
                    <a:pt x="1094710" y="353059"/>
                  </a:lnTo>
                  <a:lnTo>
                    <a:pt x="1089406" y="340359"/>
                  </a:lnTo>
                  <a:lnTo>
                    <a:pt x="1079627" y="318769"/>
                  </a:lnTo>
                  <a:lnTo>
                    <a:pt x="1076960" y="313689"/>
                  </a:lnTo>
                  <a:close/>
                </a:path>
                <a:path w="1173479" h="1125220">
                  <a:moveTo>
                    <a:pt x="1066768" y="294639"/>
                  </a:moveTo>
                  <a:lnTo>
                    <a:pt x="1027176" y="294639"/>
                  </a:lnTo>
                  <a:lnTo>
                    <a:pt x="1038351" y="314959"/>
                  </a:lnTo>
                  <a:lnTo>
                    <a:pt x="1038098" y="313689"/>
                  </a:lnTo>
                  <a:lnTo>
                    <a:pt x="1076960" y="313689"/>
                  </a:lnTo>
                  <a:lnTo>
                    <a:pt x="1068959" y="298450"/>
                  </a:lnTo>
                  <a:lnTo>
                    <a:pt x="1066768" y="294639"/>
                  </a:lnTo>
                  <a:close/>
                </a:path>
                <a:path w="1173479" h="1125220">
                  <a:moveTo>
                    <a:pt x="994645" y="191769"/>
                  </a:moveTo>
                  <a:lnTo>
                    <a:pt x="947038" y="191769"/>
                  </a:lnTo>
                  <a:lnTo>
                    <a:pt x="962533" y="208279"/>
                  </a:lnTo>
                  <a:lnTo>
                    <a:pt x="962025" y="208279"/>
                  </a:lnTo>
                  <a:lnTo>
                    <a:pt x="976884" y="224789"/>
                  </a:lnTo>
                  <a:lnTo>
                    <a:pt x="976502" y="224789"/>
                  </a:lnTo>
                  <a:lnTo>
                    <a:pt x="990600" y="241300"/>
                  </a:lnTo>
                  <a:lnTo>
                    <a:pt x="990219" y="241300"/>
                  </a:lnTo>
                  <a:lnTo>
                    <a:pt x="1003681" y="259079"/>
                  </a:lnTo>
                  <a:lnTo>
                    <a:pt x="1003173" y="259079"/>
                  </a:lnTo>
                  <a:lnTo>
                    <a:pt x="1016000" y="276859"/>
                  </a:lnTo>
                  <a:lnTo>
                    <a:pt x="1015619" y="276859"/>
                  </a:lnTo>
                  <a:lnTo>
                    <a:pt x="1027557" y="295909"/>
                  </a:lnTo>
                  <a:lnTo>
                    <a:pt x="1027176" y="294639"/>
                  </a:lnTo>
                  <a:lnTo>
                    <a:pt x="1066768" y="294639"/>
                  </a:lnTo>
                  <a:lnTo>
                    <a:pt x="1057275" y="278129"/>
                  </a:lnTo>
                  <a:lnTo>
                    <a:pt x="1045083" y="257809"/>
                  </a:lnTo>
                  <a:lnTo>
                    <a:pt x="1031875" y="238759"/>
                  </a:lnTo>
                  <a:lnTo>
                    <a:pt x="1018032" y="219709"/>
                  </a:lnTo>
                  <a:lnTo>
                    <a:pt x="1003426" y="201929"/>
                  </a:lnTo>
                  <a:lnTo>
                    <a:pt x="994645" y="191769"/>
                  </a:lnTo>
                  <a:close/>
                </a:path>
                <a:path w="1173479" h="1125220">
                  <a:moveTo>
                    <a:pt x="127799" y="269239"/>
                  </a:moveTo>
                  <a:lnTo>
                    <a:pt x="127381" y="269239"/>
                  </a:lnTo>
                  <a:lnTo>
                    <a:pt x="126873" y="270509"/>
                  </a:lnTo>
                  <a:lnTo>
                    <a:pt x="127799" y="269239"/>
                  </a:lnTo>
                  <a:close/>
                </a:path>
                <a:path w="1173479" h="1125220">
                  <a:moveTo>
                    <a:pt x="176418" y="208279"/>
                  </a:moveTo>
                  <a:lnTo>
                    <a:pt x="175895" y="208279"/>
                  </a:lnTo>
                  <a:lnTo>
                    <a:pt x="175260" y="209550"/>
                  </a:lnTo>
                  <a:lnTo>
                    <a:pt x="176418" y="208279"/>
                  </a:lnTo>
                  <a:close/>
                </a:path>
                <a:path w="1173479" h="1125220">
                  <a:moveTo>
                    <a:pt x="980674" y="176529"/>
                  </a:moveTo>
                  <a:lnTo>
                    <a:pt x="931290" y="176529"/>
                  </a:lnTo>
                  <a:lnTo>
                    <a:pt x="947547" y="193039"/>
                  </a:lnTo>
                  <a:lnTo>
                    <a:pt x="947038" y="191769"/>
                  </a:lnTo>
                  <a:lnTo>
                    <a:pt x="994645" y="191769"/>
                  </a:lnTo>
                  <a:lnTo>
                    <a:pt x="988060" y="184150"/>
                  </a:lnTo>
                  <a:lnTo>
                    <a:pt x="980674" y="176529"/>
                  </a:lnTo>
                  <a:close/>
                </a:path>
                <a:path w="1173479" h="1125220">
                  <a:moveTo>
                    <a:pt x="194545" y="189229"/>
                  </a:moveTo>
                  <a:lnTo>
                    <a:pt x="193801" y="189229"/>
                  </a:lnTo>
                  <a:lnTo>
                    <a:pt x="193167" y="190500"/>
                  </a:lnTo>
                  <a:lnTo>
                    <a:pt x="194545" y="189229"/>
                  </a:lnTo>
                  <a:close/>
                </a:path>
                <a:path w="1173479" h="1125220">
                  <a:moveTo>
                    <a:pt x="859677" y="80009"/>
                  </a:moveTo>
                  <a:lnTo>
                    <a:pt x="784351" y="80009"/>
                  </a:lnTo>
                  <a:lnTo>
                    <a:pt x="805307" y="90169"/>
                  </a:lnTo>
                  <a:lnTo>
                    <a:pt x="804672" y="90169"/>
                  </a:lnTo>
                  <a:lnTo>
                    <a:pt x="824992" y="100329"/>
                  </a:lnTo>
                  <a:lnTo>
                    <a:pt x="824357" y="100329"/>
                  </a:lnTo>
                  <a:lnTo>
                    <a:pt x="844296" y="111759"/>
                  </a:lnTo>
                  <a:lnTo>
                    <a:pt x="843661" y="111759"/>
                  </a:lnTo>
                  <a:lnTo>
                    <a:pt x="862964" y="123189"/>
                  </a:lnTo>
                  <a:lnTo>
                    <a:pt x="862202" y="123189"/>
                  </a:lnTo>
                  <a:lnTo>
                    <a:pt x="880872" y="135889"/>
                  </a:lnTo>
                  <a:lnTo>
                    <a:pt x="880363" y="135889"/>
                  </a:lnTo>
                  <a:lnTo>
                    <a:pt x="898525" y="148589"/>
                  </a:lnTo>
                  <a:lnTo>
                    <a:pt x="897889" y="148589"/>
                  </a:lnTo>
                  <a:lnTo>
                    <a:pt x="915415" y="162559"/>
                  </a:lnTo>
                  <a:lnTo>
                    <a:pt x="914908" y="162559"/>
                  </a:lnTo>
                  <a:lnTo>
                    <a:pt x="931672" y="177800"/>
                  </a:lnTo>
                  <a:lnTo>
                    <a:pt x="931290" y="176529"/>
                  </a:lnTo>
                  <a:lnTo>
                    <a:pt x="980674" y="176529"/>
                  </a:lnTo>
                  <a:lnTo>
                    <a:pt x="937895" y="135889"/>
                  </a:lnTo>
                  <a:lnTo>
                    <a:pt x="901064" y="107950"/>
                  </a:lnTo>
                  <a:lnTo>
                    <a:pt x="861949" y="81279"/>
                  </a:lnTo>
                  <a:lnTo>
                    <a:pt x="859677" y="80009"/>
                  </a:lnTo>
                  <a:close/>
                </a:path>
                <a:path w="1173479" h="1125220">
                  <a:moveTo>
                    <a:pt x="233005" y="154939"/>
                  </a:moveTo>
                  <a:lnTo>
                    <a:pt x="232029" y="154939"/>
                  </a:lnTo>
                  <a:lnTo>
                    <a:pt x="231394" y="156209"/>
                  </a:lnTo>
                  <a:lnTo>
                    <a:pt x="233005" y="154939"/>
                  </a:lnTo>
                  <a:close/>
                </a:path>
                <a:path w="1173479" h="1125220">
                  <a:moveTo>
                    <a:pt x="274542" y="124459"/>
                  </a:moveTo>
                  <a:lnTo>
                    <a:pt x="273431" y="124459"/>
                  </a:lnTo>
                  <a:lnTo>
                    <a:pt x="272669" y="125729"/>
                  </a:lnTo>
                  <a:lnTo>
                    <a:pt x="274542" y="124459"/>
                  </a:lnTo>
                  <a:close/>
                </a:path>
                <a:path w="1173479" h="1125220">
                  <a:moveTo>
                    <a:pt x="296475" y="110489"/>
                  </a:moveTo>
                  <a:lnTo>
                    <a:pt x="295148" y="110489"/>
                  </a:lnTo>
                  <a:lnTo>
                    <a:pt x="294386" y="111759"/>
                  </a:lnTo>
                  <a:lnTo>
                    <a:pt x="296475" y="110489"/>
                  </a:lnTo>
                  <a:close/>
                </a:path>
                <a:path w="1173479" h="1125220">
                  <a:moveTo>
                    <a:pt x="318973" y="97789"/>
                  </a:moveTo>
                  <a:lnTo>
                    <a:pt x="317373" y="97789"/>
                  </a:lnTo>
                  <a:lnTo>
                    <a:pt x="316611" y="99059"/>
                  </a:lnTo>
                  <a:lnTo>
                    <a:pt x="318973" y="97789"/>
                  </a:lnTo>
                  <a:close/>
                </a:path>
                <a:path w="1173479" h="1125220">
                  <a:moveTo>
                    <a:pt x="342166" y="86359"/>
                  </a:moveTo>
                  <a:lnTo>
                    <a:pt x="340233" y="86359"/>
                  </a:lnTo>
                  <a:lnTo>
                    <a:pt x="339471" y="87629"/>
                  </a:lnTo>
                  <a:lnTo>
                    <a:pt x="342166" y="86359"/>
                  </a:lnTo>
                  <a:close/>
                </a:path>
                <a:path w="1173479" h="1125220">
                  <a:moveTo>
                    <a:pt x="829860" y="63500"/>
                  </a:moveTo>
                  <a:lnTo>
                    <a:pt x="742569" y="63500"/>
                  </a:lnTo>
                  <a:lnTo>
                    <a:pt x="764413" y="72389"/>
                  </a:lnTo>
                  <a:lnTo>
                    <a:pt x="763777" y="72389"/>
                  </a:lnTo>
                  <a:lnTo>
                    <a:pt x="785113" y="81279"/>
                  </a:lnTo>
                  <a:lnTo>
                    <a:pt x="784351" y="80009"/>
                  </a:lnTo>
                  <a:lnTo>
                    <a:pt x="859677" y="80009"/>
                  </a:lnTo>
                  <a:lnTo>
                    <a:pt x="841501" y="69850"/>
                  </a:lnTo>
                  <a:lnTo>
                    <a:pt x="829860" y="63500"/>
                  </a:lnTo>
                  <a:close/>
                </a:path>
                <a:path w="1173479" h="1125220">
                  <a:moveTo>
                    <a:pt x="789413" y="44450"/>
                  </a:moveTo>
                  <a:lnTo>
                    <a:pt x="671830" y="44450"/>
                  </a:lnTo>
                  <a:lnTo>
                    <a:pt x="699515" y="50800"/>
                  </a:lnTo>
                  <a:lnTo>
                    <a:pt x="698754" y="50800"/>
                  </a:lnTo>
                  <a:lnTo>
                    <a:pt x="721487" y="57150"/>
                  </a:lnTo>
                  <a:lnTo>
                    <a:pt x="720851" y="57150"/>
                  </a:lnTo>
                  <a:lnTo>
                    <a:pt x="743204" y="64769"/>
                  </a:lnTo>
                  <a:lnTo>
                    <a:pt x="742569" y="63500"/>
                  </a:lnTo>
                  <a:lnTo>
                    <a:pt x="829860" y="63500"/>
                  </a:lnTo>
                  <a:lnTo>
                    <a:pt x="820547" y="58419"/>
                  </a:lnTo>
                  <a:lnTo>
                    <a:pt x="798830" y="48259"/>
                  </a:lnTo>
                  <a:lnTo>
                    <a:pt x="789413" y="44450"/>
                  </a:lnTo>
                  <a:close/>
                </a:path>
                <a:path w="1173479" h="1125220">
                  <a:moveTo>
                    <a:pt x="642366" y="40150"/>
                  </a:moveTo>
                  <a:lnTo>
                    <a:pt x="672719" y="45719"/>
                  </a:lnTo>
                  <a:lnTo>
                    <a:pt x="671830" y="44450"/>
                  </a:lnTo>
                  <a:lnTo>
                    <a:pt x="789413" y="44450"/>
                  </a:lnTo>
                  <a:lnTo>
                    <a:pt x="779997" y="40639"/>
                  </a:lnTo>
                  <a:lnTo>
                    <a:pt x="645922" y="40639"/>
                  </a:lnTo>
                  <a:lnTo>
                    <a:pt x="642366" y="40150"/>
                  </a:lnTo>
                  <a:close/>
                </a:path>
                <a:path w="1173479" h="1125220">
                  <a:moveTo>
                    <a:pt x="495530" y="40639"/>
                  </a:moveTo>
                  <a:lnTo>
                    <a:pt x="487680" y="40639"/>
                  </a:lnTo>
                  <a:lnTo>
                    <a:pt x="486790" y="41909"/>
                  </a:lnTo>
                  <a:lnTo>
                    <a:pt x="495530" y="40639"/>
                  </a:lnTo>
                  <a:close/>
                </a:path>
                <a:path w="1173479" h="1125220">
                  <a:moveTo>
                    <a:pt x="765555" y="35559"/>
                  </a:moveTo>
                  <a:lnTo>
                    <a:pt x="591693" y="35559"/>
                  </a:lnTo>
                  <a:lnTo>
                    <a:pt x="621718" y="36950"/>
                  </a:lnTo>
                  <a:lnTo>
                    <a:pt x="619108" y="36950"/>
                  </a:lnTo>
                  <a:lnTo>
                    <a:pt x="645922" y="40639"/>
                  </a:lnTo>
                  <a:lnTo>
                    <a:pt x="779997" y="40639"/>
                  </a:lnTo>
                  <a:lnTo>
                    <a:pt x="776859" y="39369"/>
                  </a:lnTo>
                  <a:lnTo>
                    <a:pt x="765555" y="35559"/>
                  </a:lnTo>
                  <a:close/>
                </a:path>
                <a:path w="1173479" h="1125220">
                  <a:moveTo>
                    <a:pt x="515341" y="37850"/>
                  </a:moveTo>
                  <a:lnTo>
                    <a:pt x="514273" y="37850"/>
                  </a:lnTo>
                  <a:lnTo>
                    <a:pt x="512716" y="38223"/>
                  </a:lnTo>
                  <a:lnTo>
                    <a:pt x="511848" y="38223"/>
                  </a:lnTo>
                  <a:lnTo>
                    <a:pt x="515341" y="37850"/>
                  </a:lnTo>
                  <a:close/>
                </a:path>
                <a:path w="1173479" h="1125220">
                  <a:moveTo>
                    <a:pt x="515341" y="37850"/>
                  </a:moveTo>
                  <a:lnTo>
                    <a:pt x="511848" y="38223"/>
                  </a:lnTo>
                  <a:lnTo>
                    <a:pt x="512716" y="38223"/>
                  </a:lnTo>
                  <a:lnTo>
                    <a:pt x="515341" y="37850"/>
                  </a:lnTo>
                  <a:close/>
                </a:path>
              </a:pathLst>
            </a:custGeom>
            <a:solidFill>
              <a:srgbClr val="0A97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758946" y="3310890"/>
              <a:ext cx="0" cy="1045844"/>
            </a:xfrm>
            <a:custGeom>
              <a:avLst/>
              <a:gdLst/>
              <a:ahLst/>
              <a:cxnLst/>
              <a:rect l="l" t="t" r="r" b="b"/>
              <a:pathLst>
                <a:path h="1045845">
                  <a:moveTo>
                    <a:pt x="0" y="0"/>
                  </a:moveTo>
                  <a:lnTo>
                    <a:pt x="0" y="1045337"/>
                  </a:lnTo>
                </a:path>
              </a:pathLst>
            </a:custGeom>
            <a:ln w="34925">
              <a:solidFill>
                <a:srgbClr val="0A976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358896" y="2229612"/>
              <a:ext cx="1075931" cy="1082039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3433571" y="2304288"/>
              <a:ext cx="931544" cy="937260"/>
            </a:xfrm>
            <a:custGeom>
              <a:avLst/>
              <a:gdLst/>
              <a:ahLst/>
              <a:cxnLst/>
              <a:rect l="l" t="t" r="r" b="b"/>
              <a:pathLst>
                <a:path w="931545" h="937260">
                  <a:moveTo>
                    <a:pt x="465581" y="0"/>
                  </a:moveTo>
                  <a:lnTo>
                    <a:pt x="417972" y="2419"/>
                  </a:lnTo>
                  <a:lnTo>
                    <a:pt x="371739" y="9520"/>
                  </a:lnTo>
                  <a:lnTo>
                    <a:pt x="327116" y="21067"/>
                  </a:lnTo>
                  <a:lnTo>
                    <a:pt x="284339" y="36826"/>
                  </a:lnTo>
                  <a:lnTo>
                    <a:pt x="243639" y="56559"/>
                  </a:lnTo>
                  <a:lnTo>
                    <a:pt x="205252" y="80032"/>
                  </a:lnTo>
                  <a:lnTo>
                    <a:pt x="169411" y="107009"/>
                  </a:lnTo>
                  <a:lnTo>
                    <a:pt x="136350" y="137255"/>
                  </a:lnTo>
                  <a:lnTo>
                    <a:pt x="106302" y="170534"/>
                  </a:lnTo>
                  <a:lnTo>
                    <a:pt x="79503" y="206610"/>
                  </a:lnTo>
                  <a:lnTo>
                    <a:pt x="56184" y="245249"/>
                  </a:lnTo>
                  <a:lnTo>
                    <a:pt x="36581" y="286214"/>
                  </a:lnTo>
                  <a:lnTo>
                    <a:pt x="20928" y="329270"/>
                  </a:lnTo>
                  <a:lnTo>
                    <a:pt x="9457" y="374182"/>
                  </a:lnTo>
                  <a:lnTo>
                    <a:pt x="2403" y="420713"/>
                  </a:lnTo>
                  <a:lnTo>
                    <a:pt x="0" y="468629"/>
                  </a:lnTo>
                  <a:lnTo>
                    <a:pt x="2403" y="516546"/>
                  </a:lnTo>
                  <a:lnTo>
                    <a:pt x="9457" y="563077"/>
                  </a:lnTo>
                  <a:lnTo>
                    <a:pt x="20928" y="607989"/>
                  </a:lnTo>
                  <a:lnTo>
                    <a:pt x="36581" y="651045"/>
                  </a:lnTo>
                  <a:lnTo>
                    <a:pt x="56184" y="692010"/>
                  </a:lnTo>
                  <a:lnTo>
                    <a:pt x="79503" y="730649"/>
                  </a:lnTo>
                  <a:lnTo>
                    <a:pt x="106302" y="766725"/>
                  </a:lnTo>
                  <a:lnTo>
                    <a:pt x="136350" y="800004"/>
                  </a:lnTo>
                  <a:lnTo>
                    <a:pt x="169411" y="830250"/>
                  </a:lnTo>
                  <a:lnTo>
                    <a:pt x="205252" y="857227"/>
                  </a:lnTo>
                  <a:lnTo>
                    <a:pt x="243639" y="880700"/>
                  </a:lnTo>
                  <a:lnTo>
                    <a:pt x="284339" y="900433"/>
                  </a:lnTo>
                  <a:lnTo>
                    <a:pt x="327116" y="916192"/>
                  </a:lnTo>
                  <a:lnTo>
                    <a:pt x="371739" y="927739"/>
                  </a:lnTo>
                  <a:lnTo>
                    <a:pt x="417972" y="934840"/>
                  </a:lnTo>
                  <a:lnTo>
                    <a:pt x="465581" y="937260"/>
                  </a:lnTo>
                  <a:lnTo>
                    <a:pt x="513191" y="934840"/>
                  </a:lnTo>
                  <a:lnTo>
                    <a:pt x="559424" y="927739"/>
                  </a:lnTo>
                  <a:lnTo>
                    <a:pt x="604047" y="916192"/>
                  </a:lnTo>
                  <a:lnTo>
                    <a:pt x="646824" y="900433"/>
                  </a:lnTo>
                  <a:lnTo>
                    <a:pt x="687524" y="880700"/>
                  </a:lnTo>
                  <a:lnTo>
                    <a:pt x="725911" y="857227"/>
                  </a:lnTo>
                  <a:lnTo>
                    <a:pt x="761752" y="830250"/>
                  </a:lnTo>
                  <a:lnTo>
                    <a:pt x="794813" y="800004"/>
                  </a:lnTo>
                  <a:lnTo>
                    <a:pt x="824861" y="766725"/>
                  </a:lnTo>
                  <a:lnTo>
                    <a:pt x="851660" y="730649"/>
                  </a:lnTo>
                  <a:lnTo>
                    <a:pt x="874979" y="692010"/>
                  </a:lnTo>
                  <a:lnTo>
                    <a:pt x="894582" y="651045"/>
                  </a:lnTo>
                  <a:lnTo>
                    <a:pt x="910235" y="607989"/>
                  </a:lnTo>
                  <a:lnTo>
                    <a:pt x="921706" y="563077"/>
                  </a:lnTo>
                  <a:lnTo>
                    <a:pt x="928760" y="516546"/>
                  </a:lnTo>
                  <a:lnTo>
                    <a:pt x="931163" y="468629"/>
                  </a:lnTo>
                  <a:lnTo>
                    <a:pt x="928760" y="420713"/>
                  </a:lnTo>
                  <a:lnTo>
                    <a:pt x="921706" y="374182"/>
                  </a:lnTo>
                  <a:lnTo>
                    <a:pt x="910235" y="329270"/>
                  </a:lnTo>
                  <a:lnTo>
                    <a:pt x="894582" y="286214"/>
                  </a:lnTo>
                  <a:lnTo>
                    <a:pt x="874979" y="245249"/>
                  </a:lnTo>
                  <a:lnTo>
                    <a:pt x="851660" y="206610"/>
                  </a:lnTo>
                  <a:lnTo>
                    <a:pt x="824861" y="170534"/>
                  </a:lnTo>
                  <a:lnTo>
                    <a:pt x="794813" y="137255"/>
                  </a:lnTo>
                  <a:lnTo>
                    <a:pt x="761752" y="107009"/>
                  </a:lnTo>
                  <a:lnTo>
                    <a:pt x="725911" y="80032"/>
                  </a:lnTo>
                  <a:lnTo>
                    <a:pt x="687524" y="56559"/>
                  </a:lnTo>
                  <a:lnTo>
                    <a:pt x="646824" y="36826"/>
                  </a:lnTo>
                  <a:lnTo>
                    <a:pt x="604047" y="21067"/>
                  </a:lnTo>
                  <a:lnTo>
                    <a:pt x="559424" y="9520"/>
                  </a:lnTo>
                  <a:lnTo>
                    <a:pt x="513191" y="2419"/>
                  </a:lnTo>
                  <a:lnTo>
                    <a:pt x="465581" y="0"/>
                  </a:lnTo>
                  <a:close/>
                </a:path>
              </a:pathLst>
            </a:custGeom>
            <a:solidFill>
              <a:srgbClr val="0A97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97580" y="2369832"/>
              <a:ext cx="798588" cy="801611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3569208" y="2441448"/>
              <a:ext cx="660400" cy="662940"/>
            </a:xfrm>
            <a:custGeom>
              <a:avLst/>
              <a:gdLst/>
              <a:ahLst/>
              <a:cxnLst/>
              <a:rect l="l" t="t" r="r" b="b"/>
              <a:pathLst>
                <a:path w="660400" h="662939">
                  <a:moveTo>
                    <a:pt x="329945" y="0"/>
                  </a:moveTo>
                  <a:lnTo>
                    <a:pt x="281184" y="3595"/>
                  </a:lnTo>
                  <a:lnTo>
                    <a:pt x="234645" y="14038"/>
                  </a:lnTo>
                  <a:lnTo>
                    <a:pt x="190840" y="30817"/>
                  </a:lnTo>
                  <a:lnTo>
                    <a:pt x="150277" y="53416"/>
                  </a:lnTo>
                  <a:lnTo>
                    <a:pt x="113468" y="81323"/>
                  </a:lnTo>
                  <a:lnTo>
                    <a:pt x="80923" y="114025"/>
                  </a:lnTo>
                  <a:lnTo>
                    <a:pt x="53151" y="151007"/>
                  </a:lnTo>
                  <a:lnTo>
                    <a:pt x="30662" y="191756"/>
                  </a:lnTo>
                  <a:lnTo>
                    <a:pt x="13967" y="235758"/>
                  </a:lnTo>
                  <a:lnTo>
                    <a:pt x="3576" y="282501"/>
                  </a:lnTo>
                  <a:lnTo>
                    <a:pt x="0" y="331469"/>
                  </a:lnTo>
                  <a:lnTo>
                    <a:pt x="3576" y="380438"/>
                  </a:lnTo>
                  <a:lnTo>
                    <a:pt x="13967" y="427181"/>
                  </a:lnTo>
                  <a:lnTo>
                    <a:pt x="30662" y="471183"/>
                  </a:lnTo>
                  <a:lnTo>
                    <a:pt x="53151" y="511932"/>
                  </a:lnTo>
                  <a:lnTo>
                    <a:pt x="80923" y="548914"/>
                  </a:lnTo>
                  <a:lnTo>
                    <a:pt x="113468" y="581616"/>
                  </a:lnTo>
                  <a:lnTo>
                    <a:pt x="150277" y="609523"/>
                  </a:lnTo>
                  <a:lnTo>
                    <a:pt x="190840" y="632122"/>
                  </a:lnTo>
                  <a:lnTo>
                    <a:pt x="234645" y="648901"/>
                  </a:lnTo>
                  <a:lnTo>
                    <a:pt x="281184" y="659344"/>
                  </a:lnTo>
                  <a:lnTo>
                    <a:pt x="329945" y="662939"/>
                  </a:lnTo>
                  <a:lnTo>
                    <a:pt x="378707" y="659344"/>
                  </a:lnTo>
                  <a:lnTo>
                    <a:pt x="425246" y="648901"/>
                  </a:lnTo>
                  <a:lnTo>
                    <a:pt x="469051" y="632122"/>
                  </a:lnTo>
                  <a:lnTo>
                    <a:pt x="509614" y="609523"/>
                  </a:lnTo>
                  <a:lnTo>
                    <a:pt x="546423" y="581616"/>
                  </a:lnTo>
                  <a:lnTo>
                    <a:pt x="578968" y="548914"/>
                  </a:lnTo>
                  <a:lnTo>
                    <a:pt x="606740" y="511932"/>
                  </a:lnTo>
                  <a:lnTo>
                    <a:pt x="629229" y="471183"/>
                  </a:lnTo>
                  <a:lnTo>
                    <a:pt x="645924" y="427181"/>
                  </a:lnTo>
                  <a:lnTo>
                    <a:pt x="656315" y="380438"/>
                  </a:lnTo>
                  <a:lnTo>
                    <a:pt x="659891" y="331469"/>
                  </a:lnTo>
                  <a:lnTo>
                    <a:pt x="656315" y="282501"/>
                  </a:lnTo>
                  <a:lnTo>
                    <a:pt x="645924" y="235758"/>
                  </a:lnTo>
                  <a:lnTo>
                    <a:pt x="629229" y="191756"/>
                  </a:lnTo>
                  <a:lnTo>
                    <a:pt x="606740" y="151007"/>
                  </a:lnTo>
                  <a:lnTo>
                    <a:pt x="578968" y="114025"/>
                  </a:lnTo>
                  <a:lnTo>
                    <a:pt x="546423" y="81323"/>
                  </a:lnTo>
                  <a:lnTo>
                    <a:pt x="509614" y="53416"/>
                  </a:lnTo>
                  <a:lnTo>
                    <a:pt x="469051" y="30817"/>
                  </a:lnTo>
                  <a:lnTo>
                    <a:pt x="425246" y="14038"/>
                  </a:lnTo>
                  <a:lnTo>
                    <a:pt x="378707" y="3595"/>
                  </a:lnTo>
                  <a:lnTo>
                    <a:pt x="32994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4680204" y="2202688"/>
              <a:ext cx="1173480" cy="1125220"/>
            </a:xfrm>
            <a:custGeom>
              <a:avLst/>
              <a:gdLst/>
              <a:ahLst/>
              <a:cxnLst/>
              <a:rect l="l" t="t" r="r" b="b"/>
              <a:pathLst>
                <a:path w="1173479" h="1125220">
                  <a:moveTo>
                    <a:pt x="593598" y="0"/>
                  </a:moveTo>
                  <a:lnTo>
                    <a:pt x="565276" y="0"/>
                  </a:lnTo>
                  <a:lnTo>
                    <a:pt x="509397" y="2539"/>
                  </a:lnTo>
                  <a:lnTo>
                    <a:pt x="454660" y="11429"/>
                  </a:lnTo>
                  <a:lnTo>
                    <a:pt x="401320" y="25400"/>
                  </a:lnTo>
                  <a:lnTo>
                    <a:pt x="349885" y="44450"/>
                  </a:lnTo>
                  <a:lnTo>
                    <a:pt x="300355" y="67309"/>
                  </a:lnTo>
                  <a:lnTo>
                    <a:pt x="253619" y="96519"/>
                  </a:lnTo>
                  <a:lnTo>
                    <a:pt x="209676" y="128269"/>
                  </a:lnTo>
                  <a:lnTo>
                    <a:pt x="168783" y="165100"/>
                  </a:lnTo>
                  <a:lnTo>
                    <a:pt x="131572" y="205739"/>
                  </a:lnTo>
                  <a:lnTo>
                    <a:pt x="98171" y="250189"/>
                  </a:lnTo>
                  <a:lnTo>
                    <a:pt x="69087" y="298450"/>
                  </a:lnTo>
                  <a:lnTo>
                    <a:pt x="44576" y="349249"/>
                  </a:lnTo>
                  <a:lnTo>
                    <a:pt x="25019" y="403859"/>
                  </a:lnTo>
                  <a:lnTo>
                    <a:pt x="10795" y="461009"/>
                  </a:lnTo>
                  <a:lnTo>
                    <a:pt x="2412" y="518159"/>
                  </a:lnTo>
                  <a:lnTo>
                    <a:pt x="115" y="568959"/>
                  </a:lnTo>
                  <a:lnTo>
                    <a:pt x="0" y="575309"/>
                  </a:lnTo>
                  <a:lnTo>
                    <a:pt x="848" y="601979"/>
                  </a:lnTo>
                  <a:lnTo>
                    <a:pt x="888" y="603249"/>
                  </a:lnTo>
                  <a:lnTo>
                    <a:pt x="6604" y="659129"/>
                  </a:lnTo>
                  <a:lnTo>
                    <a:pt x="17907" y="713739"/>
                  </a:lnTo>
                  <a:lnTo>
                    <a:pt x="34036" y="765809"/>
                  </a:lnTo>
                  <a:lnTo>
                    <a:pt x="55118" y="816609"/>
                  </a:lnTo>
                  <a:lnTo>
                    <a:pt x="81025" y="864869"/>
                  </a:lnTo>
                  <a:lnTo>
                    <a:pt x="111251" y="910589"/>
                  </a:lnTo>
                  <a:lnTo>
                    <a:pt x="145796" y="953769"/>
                  </a:lnTo>
                  <a:lnTo>
                    <a:pt x="184404" y="993139"/>
                  </a:lnTo>
                  <a:lnTo>
                    <a:pt x="226822" y="1028699"/>
                  </a:lnTo>
                  <a:lnTo>
                    <a:pt x="272923" y="1059179"/>
                  </a:lnTo>
                  <a:lnTo>
                    <a:pt x="322325" y="1087119"/>
                  </a:lnTo>
                  <a:lnTo>
                    <a:pt x="375158" y="1108709"/>
                  </a:lnTo>
                  <a:lnTo>
                    <a:pt x="430403" y="1125219"/>
                  </a:lnTo>
                  <a:lnTo>
                    <a:pt x="439800" y="1092199"/>
                  </a:lnTo>
                  <a:lnTo>
                    <a:pt x="412496" y="1084579"/>
                  </a:lnTo>
                  <a:lnTo>
                    <a:pt x="413385" y="1084579"/>
                  </a:lnTo>
                  <a:lnTo>
                    <a:pt x="386715" y="1075689"/>
                  </a:lnTo>
                  <a:lnTo>
                    <a:pt x="387476" y="1075689"/>
                  </a:lnTo>
                  <a:lnTo>
                    <a:pt x="364807" y="1066799"/>
                  </a:lnTo>
                  <a:lnTo>
                    <a:pt x="362331" y="1066799"/>
                  </a:lnTo>
                  <a:lnTo>
                    <a:pt x="337185" y="1055369"/>
                  </a:lnTo>
                  <a:lnTo>
                    <a:pt x="337947" y="1055369"/>
                  </a:lnTo>
                  <a:lnTo>
                    <a:pt x="313563" y="1042669"/>
                  </a:lnTo>
                  <a:lnTo>
                    <a:pt x="314325" y="1042669"/>
                  </a:lnTo>
                  <a:lnTo>
                    <a:pt x="290830" y="1029969"/>
                  </a:lnTo>
                  <a:lnTo>
                    <a:pt x="291592" y="1029969"/>
                  </a:lnTo>
                  <a:lnTo>
                    <a:pt x="270637" y="1015999"/>
                  </a:lnTo>
                  <a:lnTo>
                    <a:pt x="269494" y="1015999"/>
                  </a:lnTo>
                  <a:lnTo>
                    <a:pt x="249213" y="1000759"/>
                  </a:lnTo>
                  <a:lnTo>
                    <a:pt x="248285" y="1000759"/>
                  </a:lnTo>
                  <a:lnTo>
                    <a:pt x="227203" y="984249"/>
                  </a:lnTo>
                  <a:lnTo>
                    <a:pt x="227837" y="984249"/>
                  </a:lnTo>
                  <a:lnTo>
                    <a:pt x="209205" y="967739"/>
                  </a:lnTo>
                  <a:lnTo>
                    <a:pt x="208280" y="967739"/>
                  </a:lnTo>
                  <a:lnTo>
                    <a:pt x="190381" y="949959"/>
                  </a:lnTo>
                  <a:lnTo>
                    <a:pt x="189737" y="949959"/>
                  </a:lnTo>
                  <a:lnTo>
                    <a:pt x="172712" y="930909"/>
                  </a:lnTo>
                  <a:lnTo>
                    <a:pt x="172085" y="930909"/>
                  </a:lnTo>
                  <a:lnTo>
                    <a:pt x="154812" y="910589"/>
                  </a:lnTo>
                  <a:lnTo>
                    <a:pt x="155321" y="910589"/>
                  </a:lnTo>
                  <a:lnTo>
                    <a:pt x="139192" y="890269"/>
                  </a:lnTo>
                  <a:lnTo>
                    <a:pt x="139700" y="890269"/>
                  </a:lnTo>
                  <a:lnTo>
                    <a:pt x="125356" y="869949"/>
                  </a:lnTo>
                  <a:lnTo>
                    <a:pt x="124841" y="869949"/>
                  </a:lnTo>
                  <a:lnTo>
                    <a:pt x="110744" y="847089"/>
                  </a:lnTo>
                  <a:lnTo>
                    <a:pt x="111251" y="847089"/>
                  </a:lnTo>
                  <a:lnTo>
                    <a:pt x="98777" y="825499"/>
                  </a:lnTo>
                  <a:lnTo>
                    <a:pt x="98425" y="825499"/>
                  </a:lnTo>
                  <a:lnTo>
                    <a:pt x="87235" y="802639"/>
                  </a:lnTo>
                  <a:lnTo>
                    <a:pt x="86868" y="802639"/>
                  </a:lnTo>
                  <a:lnTo>
                    <a:pt x="76073" y="778509"/>
                  </a:lnTo>
                  <a:lnTo>
                    <a:pt x="76326" y="778509"/>
                  </a:lnTo>
                  <a:lnTo>
                    <a:pt x="66801" y="754379"/>
                  </a:lnTo>
                  <a:lnTo>
                    <a:pt x="67056" y="754379"/>
                  </a:lnTo>
                  <a:lnTo>
                    <a:pt x="58972" y="730249"/>
                  </a:lnTo>
                  <a:lnTo>
                    <a:pt x="58800" y="730249"/>
                  </a:lnTo>
                  <a:lnTo>
                    <a:pt x="51562" y="704849"/>
                  </a:lnTo>
                  <a:lnTo>
                    <a:pt x="51816" y="704849"/>
                  </a:lnTo>
                  <a:lnTo>
                    <a:pt x="45720" y="679449"/>
                  </a:lnTo>
                  <a:lnTo>
                    <a:pt x="41148" y="654049"/>
                  </a:lnTo>
                  <a:lnTo>
                    <a:pt x="37882" y="628649"/>
                  </a:lnTo>
                  <a:lnTo>
                    <a:pt x="37784" y="627887"/>
                  </a:lnTo>
                  <a:lnTo>
                    <a:pt x="37719" y="627379"/>
                  </a:lnTo>
                  <a:lnTo>
                    <a:pt x="37434" y="623569"/>
                  </a:lnTo>
                  <a:lnTo>
                    <a:pt x="35789" y="603249"/>
                  </a:lnTo>
                  <a:lnTo>
                    <a:pt x="35687" y="601979"/>
                  </a:lnTo>
                  <a:lnTo>
                    <a:pt x="34925" y="575309"/>
                  </a:lnTo>
                  <a:lnTo>
                    <a:pt x="35233" y="553719"/>
                  </a:lnTo>
                  <a:lnTo>
                    <a:pt x="40308" y="495761"/>
                  </a:lnTo>
                  <a:lnTo>
                    <a:pt x="44957" y="468634"/>
                  </a:lnTo>
                  <a:lnTo>
                    <a:pt x="45085" y="467359"/>
                  </a:lnTo>
                  <a:lnTo>
                    <a:pt x="45236" y="467359"/>
                  </a:lnTo>
                  <a:lnTo>
                    <a:pt x="50769" y="442537"/>
                  </a:lnTo>
                  <a:lnTo>
                    <a:pt x="57784" y="416814"/>
                  </a:lnTo>
                  <a:lnTo>
                    <a:pt x="57869" y="416559"/>
                  </a:lnTo>
                  <a:lnTo>
                    <a:pt x="58547" y="414019"/>
                  </a:lnTo>
                  <a:lnTo>
                    <a:pt x="58716" y="414019"/>
                  </a:lnTo>
                  <a:lnTo>
                    <a:pt x="67183" y="388619"/>
                  </a:lnTo>
                  <a:lnTo>
                    <a:pt x="66801" y="388619"/>
                  </a:lnTo>
                  <a:lnTo>
                    <a:pt x="76962" y="363219"/>
                  </a:lnTo>
                  <a:lnTo>
                    <a:pt x="76581" y="363219"/>
                  </a:lnTo>
                  <a:lnTo>
                    <a:pt x="87884" y="339089"/>
                  </a:lnTo>
                  <a:lnTo>
                    <a:pt x="87630" y="339089"/>
                  </a:lnTo>
                  <a:lnTo>
                    <a:pt x="100075" y="314959"/>
                  </a:lnTo>
                  <a:lnTo>
                    <a:pt x="99695" y="314959"/>
                  </a:lnTo>
                  <a:lnTo>
                    <a:pt x="113157" y="292100"/>
                  </a:lnTo>
                  <a:lnTo>
                    <a:pt x="112649" y="292100"/>
                  </a:lnTo>
                  <a:lnTo>
                    <a:pt x="127381" y="269239"/>
                  </a:lnTo>
                  <a:lnTo>
                    <a:pt x="127799" y="269239"/>
                  </a:lnTo>
                  <a:lnTo>
                    <a:pt x="142621" y="248919"/>
                  </a:lnTo>
                  <a:lnTo>
                    <a:pt x="142112" y="248919"/>
                  </a:lnTo>
                  <a:lnTo>
                    <a:pt x="158750" y="228600"/>
                  </a:lnTo>
                  <a:lnTo>
                    <a:pt x="158242" y="228600"/>
                  </a:lnTo>
                  <a:lnTo>
                    <a:pt x="175895" y="208279"/>
                  </a:lnTo>
                  <a:lnTo>
                    <a:pt x="176418" y="208279"/>
                  </a:lnTo>
                  <a:lnTo>
                    <a:pt x="193801" y="189229"/>
                  </a:lnTo>
                  <a:lnTo>
                    <a:pt x="194545" y="189229"/>
                  </a:lnTo>
                  <a:lnTo>
                    <a:pt x="212471" y="172719"/>
                  </a:lnTo>
                  <a:lnTo>
                    <a:pt x="211836" y="172719"/>
                  </a:lnTo>
                  <a:lnTo>
                    <a:pt x="232029" y="154939"/>
                  </a:lnTo>
                  <a:lnTo>
                    <a:pt x="233005" y="154939"/>
                  </a:lnTo>
                  <a:lnTo>
                    <a:pt x="252349" y="139700"/>
                  </a:lnTo>
                  <a:lnTo>
                    <a:pt x="251713" y="139700"/>
                  </a:lnTo>
                  <a:lnTo>
                    <a:pt x="273431" y="124459"/>
                  </a:lnTo>
                  <a:lnTo>
                    <a:pt x="274542" y="124459"/>
                  </a:lnTo>
                  <a:lnTo>
                    <a:pt x="295148" y="110489"/>
                  </a:lnTo>
                  <a:lnTo>
                    <a:pt x="296475" y="110489"/>
                  </a:lnTo>
                  <a:lnTo>
                    <a:pt x="317373" y="97789"/>
                  </a:lnTo>
                  <a:lnTo>
                    <a:pt x="318973" y="97789"/>
                  </a:lnTo>
                  <a:lnTo>
                    <a:pt x="340233" y="86359"/>
                  </a:lnTo>
                  <a:lnTo>
                    <a:pt x="342166" y="86359"/>
                  </a:lnTo>
                  <a:lnTo>
                    <a:pt x="363728" y="76200"/>
                  </a:lnTo>
                  <a:lnTo>
                    <a:pt x="362966" y="76200"/>
                  </a:lnTo>
                  <a:lnTo>
                    <a:pt x="387604" y="67309"/>
                  </a:lnTo>
                  <a:lnTo>
                    <a:pt x="386842" y="67309"/>
                  </a:lnTo>
                  <a:lnTo>
                    <a:pt x="412115" y="58419"/>
                  </a:lnTo>
                  <a:lnTo>
                    <a:pt x="411225" y="58419"/>
                  </a:lnTo>
                  <a:lnTo>
                    <a:pt x="436880" y="52069"/>
                  </a:lnTo>
                  <a:lnTo>
                    <a:pt x="436118" y="52069"/>
                  </a:lnTo>
                  <a:lnTo>
                    <a:pt x="462153" y="45719"/>
                  </a:lnTo>
                  <a:lnTo>
                    <a:pt x="461263" y="45719"/>
                  </a:lnTo>
                  <a:lnTo>
                    <a:pt x="487680" y="40639"/>
                  </a:lnTo>
                  <a:lnTo>
                    <a:pt x="495530" y="40639"/>
                  </a:lnTo>
                  <a:lnTo>
                    <a:pt x="512155" y="38223"/>
                  </a:lnTo>
                  <a:lnTo>
                    <a:pt x="512716" y="38223"/>
                  </a:lnTo>
                  <a:lnTo>
                    <a:pt x="514273" y="37850"/>
                  </a:lnTo>
                  <a:lnTo>
                    <a:pt x="515341" y="37850"/>
                  </a:lnTo>
                  <a:lnTo>
                    <a:pt x="539623" y="35559"/>
                  </a:lnTo>
                  <a:lnTo>
                    <a:pt x="765555" y="35559"/>
                  </a:lnTo>
                  <a:lnTo>
                    <a:pt x="731138" y="24129"/>
                  </a:lnTo>
                  <a:lnTo>
                    <a:pt x="707644" y="17779"/>
                  </a:lnTo>
                  <a:lnTo>
                    <a:pt x="679069" y="11429"/>
                  </a:lnTo>
                  <a:lnTo>
                    <a:pt x="650494" y="6350"/>
                  </a:lnTo>
                  <a:lnTo>
                    <a:pt x="622046" y="2539"/>
                  </a:lnTo>
                  <a:lnTo>
                    <a:pt x="593598" y="0"/>
                  </a:lnTo>
                  <a:close/>
                </a:path>
                <a:path w="1173479" h="1125220">
                  <a:moveTo>
                    <a:pt x="361569" y="1065529"/>
                  </a:moveTo>
                  <a:lnTo>
                    <a:pt x="362331" y="1066799"/>
                  </a:lnTo>
                  <a:lnTo>
                    <a:pt x="364807" y="1066799"/>
                  </a:lnTo>
                  <a:lnTo>
                    <a:pt x="361569" y="1065529"/>
                  </a:lnTo>
                  <a:close/>
                </a:path>
                <a:path w="1173479" h="1125220">
                  <a:moveTo>
                    <a:pt x="268732" y="1014729"/>
                  </a:moveTo>
                  <a:lnTo>
                    <a:pt x="269494" y="1015999"/>
                  </a:lnTo>
                  <a:lnTo>
                    <a:pt x="270637" y="1015999"/>
                  </a:lnTo>
                  <a:lnTo>
                    <a:pt x="268732" y="1014729"/>
                  </a:lnTo>
                  <a:close/>
                </a:path>
                <a:path w="1173479" h="1125220">
                  <a:moveTo>
                    <a:pt x="247523" y="999489"/>
                  </a:moveTo>
                  <a:lnTo>
                    <a:pt x="248285" y="1000759"/>
                  </a:lnTo>
                  <a:lnTo>
                    <a:pt x="249213" y="1000759"/>
                  </a:lnTo>
                  <a:lnTo>
                    <a:pt x="247523" y="999489"/>
                  </a:lnTo>
                  <a:close/>
                </a:path>
                <a:path w="1173479" h="1125220">
                  <a:moveTo>
                    <a:pt x="207772" y="966469"/>
                  </a:moveTo>
                  <a:lnTo>
                    <a:pt x="208280" y="967739"/>
                  </a:lnTo>
                  <a:lnTo>
                    <a:pt x="209205" y="967739"/>
                  </a:lnTo>
                  <a:lnTo>
                    <a:pt x="207772" y="966469"/>
                  </a:lnTo>
                  <a:close/>
                </a:path>
                <a:path w="1173479" h="1125220">
                  <a:moveTo>
                    <a:pt x="189103" y="948689"/>
                  </a:moveTo>
                  <a:lnTo>
                    <a:pt x="189737" y="949959"/>
                  </a:lnTo>
                  <a:lnTo>
                    <a:pt x="190381" y="949959"/>
                  </a:lnTo>
                  <a:lnTo>
                    <a:pt x="189103" y="948689"/>
                  </a:lnTo>
                  <a:close/>
                </a:path>
                <a:path w="1173479" h="1125220">
                  <a:moveTo>
                    <a:pt x="171576" y="929639"/>
                  </a:moveTo>
                  <a:lnTo>
                    <a:pt x="172085" y="930909"/>
                  </a:lnTo>
                  <a:lnTo>
                    <a:pt x="172712" y="930909"/>
                  </a:lnTo>
                  <a:lnTo>
                    <a:pt x="171576" y="929639"/>
                  </a:lnTo>
                  <a:close/>
                </a:path>
                <a:path w="1173479" h="1125220">
                  <a:moveTo>
                    <a:pt x="124460" y="868679"/>
                  </a:moveTo>
                  <a:lnTo>
                    <a:pt x="124841" y="869949"/>
                  </a:lnTo>
                  <a:lnTo>
                    <a:pt x="125356" y="869949"/>
                  </a:lnTo>
                  <a:lnTo>
                    <a:pt x="124460" y="868679"/>
                  </a:lnTo>
                  <a:close/>
                </a:path>
                <a:path w="1173479" h="1125220">
                  <a:moveTo>
                    <a:pt x="98044" y="824229"/>
                  </a:moveTo>
                  <a:lnTo>
                    <a:pt x="98425" y="825499"/>
                  </a:lnTo>
                  <a:lnTo>
                    <a:pt x="98777" y="825499"/>
                  </a:lnTo>
                  <a:lnTo>
                    <a:pt x="98044" y="824229"/>
                  </a:lnTo>
                  <a:close/>
                </a:path>
                <a:path w="1173479" h="1125220">
                  <a:moveTo>
                    <a:pt x="86613" y="801369"/>
                  </a:moveTo>
                  <a:lnTo>
                    <a:pt x="86868" y="802639"/>
                  </a:lnTo>
                  <a:lnTo>
                    <a:pt x="87235" y="802639"/>
                  </a:lnTo>
                  <a:lnTo>
                    <a:pt x="86613" y="801369"/>
                  </a:lnTo>
                  <a:close/>
                </a:path>
                <a:path w="1173479" h="1125220">
                  <a:moveTo>
                    <a:pt x="58810" y="729765"/>
                  </a:moveTo>
                  <a:lnTo>
                    <a:pt x="58800" y="730249"/>
                  </a:lnTo>
                  <a:lnTo>
                    <a:pt x="58972" y="730249"/>
                  </a:lnTo>
                  <a:lnTo>
                    <a:pt x="58810" y="729765"/>
                  </a:lnTo>
                  <a:close/>
                </a:path>
                <a:path w="1173479" h="1125220">
                  <a:moveTo>
                    <a:pt x="1100450" y="523936"/>
                  </a:moveTo>
                  <a:lnTo>
                    <a:pt x="1098170" y="524509"/>
                  </a:lnTo>
                  <a:lnTo>
                    <a:pt x="1082087" y="535939"/>
                  </a:lnTo>
                  <a:lnTo>
                    <a:pt x="1071695" y="553719"/>
                  </a:lnTo>
                  <a:lnTo>
                    <a:pt x="1068578" y="574039"/>
                  </a:lnTo>
                  <a:lnTo>
                    <a:pt x="1073667" y="594359"/>
                  </a:lnTo>
                  <a:lnTo>
                    <a:pt x="1085675" y="610869"/>
                  </a:lnTo>
                  <a:lnTo>
                    <a:pt x="1102850" y="621029"/>
                  </a:lnTo>
                  <a:lnTo>
                    <a:pt x="1123442" y="623569"/>
                  </a:lnTo>
                  <a:lnTo>
                    <a:pt x="1143633" y="618489"/>
                  </a:lnTo>
                  <a:lnTo>
                    <a:pt x="1159716" y="607059"/>
                  </a:lnTo>
                  <a:lnTo>
                    <a:pt x="1170108" y="589279"/>
                  </a:lnTo>
                  <a:lnTo>
                    <a:pt x="1172641" y="572769"/>
                  </a:lnTo>
                  <a:lnTo>
                    <a:pt x="1103503" y="572769"/>
                  </a:lnTo>
                  <a:lnTo>
                    <a:pt x="1100486" y="524509"/>
                  </a:lnTo>
                  <a:lnTo>
                    <a:pt x="1100450" y="523936"/>
                  </a:lnTo>
                  <a:close/>
                </a:path>
                <a:path w="1173479" h="1125220">
                  <a:moveTo>
                    <a:pt x="1118362" y="519429"/>
                  </a:moveTo>
                  <a:lnTo>
                    <a:pt x="1100450" y="523936"/>
                  </a:lnTo>
                  <a:lnTo>
                    <a:pt x="1103503" y="572769"/>
                  </a:lnTo>
                  <a:lnTo>
                    <a:pt x="1138301" y="570229"/>
                  </a:lnTo>
                  <a:lnTo>
                    <a:pt x="1135443" y="524509"/>
                  </a:lnTo>
                  <a:lnTo>
                    <a:pt x="1135407" y="523936"/>
                  </a:lnTo>
                  <a:lnTo>
                    <a:pt x="1135284" y="521969"/>
                  </a:lnTo>
                  <a:lnTo>
                    <a:pt x="1135256" y="521513"/>
                  </a:lnTo>
                  <a:lnTo>
                    <a:pt x="1118362" y="519429"/>
                  </a:lnTo>
                  <a:close/>
                </a:path>
                <a:path w="1173479" h="1125220">
                  <a:moveTo>
                    <a:pt x="1135256" y="521513"/>
                  </a:moveTo>
                  <a:lnTo>
                    <a:pt x="1138221" y="568959"/>
                  </a:lnTo>
                  <a:lnTo>
                    <a:pt x="1138301" y="570229"/>
                  </a:lnTo>
                  <a:lnTo>
                    <a:pt x="1103503" y="572769"/>
                  </a:lnTo>
                  <a:lnTo>
                    <a:pt x="1172641" y="572769"/>
                  </a:lnTo>
                  <a:lnTo>
                    <a:pt x="1173226" y="568959"/>
                  </a:lnTo>
                  <a:lnTo>
                    <a:pt x="1168136" y="548639"/>
                  </a:lnTo>
                  <a:lnTo>
                    <a:pt x="1156128" y="533399"/>
                  </a:lnTo>
                  <a:lnTo>
                    <a:pt x="1138953" y="521969"/>
                  </a:lnTo>
                  <a:lnTo>
                    <a:pt x="1135256" y="521513"/>
                  </a:lnTo>
                  <a:close/>
                </a:path>
                <a:path w="1173479" h="1125220">
                  <a:moveTo>
                    <a:pt x="1134014" y="501649"/>
                  </a:moveTo>
                  <a:lnTo>
                    <a:pt x="1099058" y="501649"/>
                  </a:lnTo>
                  <a:lnTo>
                    <a:pt x="1099168" y="503857"/>
                  </a:lnTo>
                  <a:lnTo>
                    <a:pt x="1099240" y="504577"/>
                  </a:lnTo>
                  <a:lnTo>
                    <a:pt x="1100299" y="521513"/>
                  </a:lnTo>
                  <a:lnTo>
                    <a:pt x="1100328" y="521969"/>
                  </a:lnTo>
                  <a:lnTo>
                    <a:pt x="1100450" y="523936"/>
                  </a:lnTo>
                  <a:lnTo>
                    <a:pt x="1118362" y="519429"/>
                  </a:lnTo>
                  <a:lnTo>
                    <a:pt x="1135126" y="519429"/>
                  </a:lnTo>
                  <a:lnTo>
                    <a:pt x="1134014" y="501649"/>
                  </a:lnTo>
                  <a:close/>
                </a:path>
                <a:path w="1173479" h="1125220">
                  <a:moveTo>
                    <a:pt x="1135126" y="519429"/>
                  </a:moveTo>
                  <a:lnTo>
                    <a:pt x="1118362" y="519429"/>
                  </a:lnTo>
                  <a:lnTo>
                    <a:pt x="1135256" y="521513"/>
                  </a:lnTo>
                  <a:lnTo>
                    <a:pt x="1135126" y="519429"/>
                  </a:lnTo>
                  <a:close/>
                </a:path>
                <a:path w="1173479" h="1125220">
                  <a:moveTo>
                    <a:pt x="1126962" y="458469"/>
                  </a:moveTo>
                  <a:lnTo>
                    <a:pt x="1091438" y="458469"/>
                  </a:lnTo>
                  <a:lnTo>
                    <a:pt x="1091474" y="458832"/>
                  </a:lnTo>
                  <a:lnTo>
                    <a:pt x="1091680" y="459717"/>
                  </a:lnTo>
                  <a:lnTo>
                    <a:pt x="1091855" y="461009"/>
                  </a:lnTo>
                  <a:lnTo>
                    <a:pt x="1092384" y="463338"/>
                  </a:lnTo>
                  <a:lnTo>
                    <a:pt x="1095883" y="481329"/>
                  </a:lnTo>
                  <a:lnTo>
                    <a:pt x="1099136" y="503857"/>
                  </a:lnTo>
                  <a:lnTo>
                    <a:pt x="1099058" y="501649"/>
                  </a:lnTo>
                  <a:lnTo>
                    <a:pt x="1134014" y="501649"/>
                  </a:lnTo>
                  <a:lnTo>
                    <a:pt x="1133856" y="499109"/>
                  </a:lnTo>
                  <a:lnTo>
                    <a:pt x="1130173" y="474979"/>
                  </a:lnTo>
                  <a:lnTo>
                    <a:pt x="1127033" y="458832"/>
                  </a:lnTo>
                  <a:lnTo>
                    <a:pt x="1126962" y="458469"/>
                  </a:lnTo>
                  <a:close/>
                </a:path>
                <a:path w="1173479" h="1125220">
                  <a:moveTo>
                    <a:pt x="45236" y="467359"/>
                  </a:moveTo>
                  <a:lnTo>
                    <a:pt x="45085" y="467359"/>
                  </a:lnTo>
                  <a:lnTo>
                    <a:pt x="44870" y="468634"/>
                  </a:lnTo>
                  <a:lnTo>
                    <a:pt x="45236" y="467359"/>
                  </a:lnTo>
                  <a:close/>
                </a:path>
                <a:path w="1173479" h="1125220">
                  <a:moveTo>
                    <a:pt x="1116387" y="415294"/>
                  </a:moveTo>
                  <a:lnTo>
                    <a:pt x="1080390" y="415294"/>
                  </a:lnTo>
                  <a:lnTo>
                    <a:pt x="1086312" y="436903"/>
                  </a:lnTo>
                  <a:lnTo>
                    <a:pt x="1086903" y="439222"/>
                  </a:lnTo>
                  <a:lnTo>
                    <a:pt x="1091561" y="459717"/>
                  </a:lnTo>
                  <a:lnTo>
                    <a:pt x="1091438" y="458469"/>
                  </a:lnTo>
                  <a:lnTo>
                    <a:pt x="1126962" y="458469"/>
                  </a:lnTo>
                  <a:lnTo>
                    <a:pt x="1125728" y="452119"/>
                  </a:lnTo>
                  <a:lnTo>
                    <a:pt x="1120267" y="429259"/>
                  </a:lnTo>
                  <a:lnTo>
                    <a:pt x="1116387" y="415294"/>
                  </a:lnTo>
                  <a:close/>
                </a:path>
                <a:path w="1173479" h="1125220">
                  <a:moveTo>
                    <a:pt x="1102793" y="373379"/>
                  </a:moveTo>
                  <a:lnTo>
                    <a:pt x="1065911" y="373379"/>
                  </a:lnTo>
                  <a:lnTo>
                    <a:pt x="1073785" y="394969"/>
                  </a:lnTo>
                  <a:lnTo>
                    <a:pt x="1073531" y="394969"/>
                  </a:lnTo>
                  <a:lnTo>
                    <a:pt x="1080516" y="416559"/>
                  </a:lnTo>
                  <a:lnTo>
                    <a:pt x="1080389" y="415294"/>
                  </a:lnTo>
                  <a:lnTo>
                    <a:pt x="1116387" y="415294"/>
                  </a:lnTo>
                  <a:lnTo>
                    <a:pt x="1113917" y="406399"/>
                  </a:lnTo>
                  <a:lnTo>
                    <a:pt x="1106678" y="383539"/>
                  </a:lnTo>
                  <a:lnTo>
                    <a:pt x="1102793" y="373379"/>
                  </a:lnTo>
                  <a:close/>
                </a:path>
                <a:path w="1173479" h="1125220">
                  <a:moveTo>
                    <a:pt x="58716" y="414019"/>
                  </a:moveTo>
                  <a:lnTo>
                    <a:pt x="58547" y="414019"/>
                  </a:lnTo>
                  <a:lnTo>
                    <a:pt x="58199" y="415294"/>
                  </a:lnTo>
                  <a:lnTo>
                    <a:pt x="58716" y="414019"/>
                  </a:lnTo>
                  <a:close/>
                </a:path>
                <a:path w="1173479" h="1125220">
                  <a:moveTo>
                    <a:pt x="1094710" y="353059"/>
                  </a:moveTo>
                  <a:lnTo>
                    <a:pt x="1057402" y="353059"/>
                  </a:lnTo>
                  <a:lnTo>
                    <a:pt x="1066165" y="374649"/>
                  </a:lnTo>
                  <a:lnTo>
                    <a:pt x="1065911" y="373379"/>
                  </a:lnTo>
                  <a:lnTo>
                    <a:pt x="1102793" y="373379"/>
                  </a:lnTo>
                  <a:lnTo>
                    <a:pt x="1098423" y="361949"/>
                  </a:lnTo>
                  <a:lnTo>
                    <a:pt x="1094710" y="353059"/>
                  </a:lnTo>
                  <a:close/>
                </a:path>
                <a:path w="1173479" h="1125220">
                  <a:moveTo>
                    <a:pt x="1076960" y="313689"/>
                  </a:moveTo>
                  <a:lnTo>
                    <a:pt x="1038098" y="313689"/>
                  </a:lnTo>
                  <a:lnTo>
                    <a:pt x="1048385" y="334009"/>
                  </a:lnTo>
                  <a:lnTo>
                    <a:pt x="1048131" y="334009"/>
                  </a:lnTo>
                  <a:lnTo>
                    <a:pt x="1057656" y="354329"/>
                  </a:lnTo>
                  <a:lnTo>
                    <a:pt x="1057402" y="353059"/>
                  </a:lnTo>
                  <a:lnTo>
                    <a:pt x="1094710" y="353059"/>
                  </a:lnTo>
                  <a:lnTo>
                    <a:pt x="1089406" y="340359"/>
                  </a:lnTo>
                  <a:lnTo>
                    <a:pt x="1079627" y="318769"/>
                  </a:lnTo>
                  <a:lnTo>
                    <a:pt x="1076960" y="313689"/>
                  </a:lnTo>
                  <a:close/>
                </a:path>
                <a:path w="1173479" h="1125220">
                  <a:moveTo>
                    <a:pt x="1066768" y="294639"/>
                  </a:moveTo>
                  <a:lnTo>
                    <a:pt x="1027176" y="294639"/>
                  </a:lnTo>
                  <a:lnTo>
                    <a:pt x="1038351" y="314959"/>
                  </a:lnTo>
                  <a:lnTo>
                    <a:pt x="1038098" y="313689"/>
                  </a:lnTo>
                  <a:lnTo>
                    <a:pt x="1076960" y="313689"/>
                  </a:lnTo>
                  <a:lnTo>
                    <a:pt x="1068959" y="298450"/>
                  </a:lnTo>
                  <a:lnTo>
                    <a:pt x="1066768" y="294639"/>
                  </a:lnTo>
                  <a:close/>
                </a:path>
                <a:path w="1173479" h="1125220">
                  <a:moveTo>
                    <a:pt x="994645" y="191769"/>
                  </a:moveTo>
                  <a:lnTo>
                    <a:pt x="947038" y="191769"/>
                  </a:lnTo>
                  <a:lnTo>
                    <a:pt x="962533" y="208279"/>
                  </a:lnTo>
                  <a:lnTo>
                    <a:pt x="962025" y="208279"/>
                  </a:lnTo>
                  <a:lnTo>
                    <a:pt x="976884" y="224789"/>
                  </a:lnTo>
                  <a:lnTo>
                    <a:pt x="976503" y="224789"/>
                  </a:lnTo>
                  <a:lnTo>
                    <a:pt x="990600" y="241300"/>
                  </a:lnTo>
                  <a:lnTo>
                    <a:pt x="990219" y="241300"/>
                  </a:lnTo>
                  <a:lnTo>
                    <a:pt x="1003681" y="259079"/>
                  </a:lnTo>
                  <a:lnTo>
                    <a:pt x="1003173" y="259079"/>
                  </a:lnTo>
                  <a:lnTo>
                    <a:pt x="1016000" y="276859"/>
                  </a:lnTo>
                  <a:lnTo>
                    <a:pt x="1015619" y="276859"/>
                  </a:lnTo>
                  <a:lnTo>
                    <a:pt x="1027557" y="295909"/>
                  </a:lnTo>
                  <a:lnTo>
                    <a:pt x="1027176" y="294639"/>
                  </a:lnTo>
                  <a:lnTo>
                    <a:pt x="1066768" y="294639"/>
                  </a:lnTo>
                  <a:lnTo>
                    <a:pt x="1057275" y="278129"/>
                  </a:lnTo>
                  <a:lnTo>
                    <a:pt x="1045083" y="257809"/>
                  </a:lnTo>
                  <a:lnTo>
                    <a:pt x="1031875" y="238759"/>
                  </a:lnTo>
                  <a:lnTo>
                    <a:pt x="1018032" y="219709"/>
                  </a:lnTo>
                  <a:lnTo>
                    <a:pt x="1003426" y="201929"/>
                  </a:lnTo>
                  <a:lnTo>
                    <a:pt x="994645" y="191769"/>
                  </a:lnTo>
                  <a:close/>
                </a:path>
                <a:path w="1173479" h="1125220">
                  <a:moveTo>
                    <a:pt x="127799" y="269239"/>
                  </a:moveTo>
                  <a:lnTo>
                    <a:pt x="127381" y="269239"/>
                  </a:lnTo>
                  <a:lnTo>
                    <a:pt x="126873" y="270509"/>
                  </a:lnTo>
                  <a:lnTo>
                    <a:pt x="127799" y="269239"/>
                  </a:lnTo>
                  <a:close/>
                </a:path>
                <a:path w="1173479" h="1125220">
                  <a:moveTo>
                    <a:pt x="176418" y="208279"/>
                  </a:moveTo>
                  <a:lnTo>
                    <a:pt x="175895" y="208279"/>
                  </a:lnTo>
                  <a:lnTo>
                    <a:pt x="175260" y="209550"/>
                  </a:lnTo>
                  <a:lnTo>
                    <a:pt x="176418" y="208279"/>
                  </a:lnTo>
                  <a:close/>
                </a:path>
                <a:path w="1173479" h="1125220">
                  <a:moveTo>
                    <a:pt x="980674" y="176529"/>
                  </a:moveTo>
                  <a:lnTo>
                    <a:pt x="931291" y="176529"/>
                  </a:lnTo>
                  <a:lnTo>
                    <a:pt x="947547" y="193039"/>
                  </a:lnTo>
                  <a:lnTo>
                    <a:pt x="947038" y="191769"/>
                  </a:lnTo>
                  <a:lnTo>
                    <a:pt x="994645" y="191769"/>
                  </a:lnTo>
                  <a:lnTo>
                    <a:pt x="988060" y="184150"/>
                  </a:lnTo>
                  <a:lnTo>
                    <a:pt x="980674" y="176529"/>
                  </a:lnTo>
                  <a:close/>
                </a:path>
                <a:path w="1173479" h="1125220">
                  <a:moveTo>
                    <a:pt x="194545" y="189229"/>
                  </a:moveTo>
                  <a:lnTo>
                    <a:pt x="193801" y="189229"/>
                  </a:lnTo>
                  <a:lnTo>
                    <a:pt x="193167" y="190500"/>
                  </a:lnTo>
                  <a:lnTo>
                    <a:pt x="194545" y="189229"/>
                  </a:lnTo>
                  <a:close/>
                </a:path>
                <a:path w="1173479" h="1125220">
                  <a:moveTo>
                    <a:pt x="859677" y="80009"/>
                  </a:moveTo>
                  <a:lnTo>
                    <a:pt x="784351" y="80009"/>
                  </a:lnTo>
                  <a:lnTo>
                    <a:pt x="805307" y="90169"/>
                  </a:lnTo>
                  <a:lnTo>
                    <a:pt x="804672" y="90169"/>
                  </a:lnTo>
                  <a:lnTo>
                    <a:pt x="824992" y="100329"/>
                  </a:lnTo>
                  <a:lnTo>
                    <a:pt x="824357" y="100329"/>
                  </a:lnTo>
                  <a:lnTo>
                    <a:pt x="844296" y="111759"/>
                  </a:lnTo>
                  <a:lnTo>
                    <a:pt x="843661" y="111759"/>
                  </a:lnTo>
                  <a:lnTo>
                    <a:pt x="862965" y="123189"/>
                  </a:lnTo>
                  <a:lnTo>
                    <a:pt x="862203" y="123189"/>
                  </a:lnTo>
                  <a:lnTo>
                    <a:pt x="880872" y="135889"/>
                  </a:lnTo>
                  <a:lnTo>
                    <a:pt x="880363" y="135889"/>
                  </a:lnTo>
                  <a:lnTo>
                    <a:pt x="898525" y="148589"/>
                  </a:lnTo>
                  <a:lnTo>
                    <a:pt x="897890" y="148589"/>
                  </a:lnTo>
                  <a:lnTo>
                    <a:pt x="915416" y="162559"/>
                  </a:lnTo>
                  <a:lnTo>
                    <a:pt x="914908" y="162559"/>
                  </a:lnTo>
                  <a:lnTo>
                    <a:pt x="931672" y="177800"/>
                  </a:lnTo>
                  <a:lnTo>
                    <a:pt x="931291" y="176529"/>
                  </a:lnTo>
                  <a:lnTo>
                    <a:pt x="980674" y="176529"/>
                  </a:lnTo>
                  <a:lnTo>
                    <a:pt x="937895" y="135889"/>
                  </a:lnTo>
                  <a:lnTo>
                    <a:pt x="901065" y="107950"/>
                  </a:lnTo>
                  <a:lnTo>
                    <a:pt x="861949" y="81279"/>
                  </a:lnTo>
                  <a:lnTo>
                    <a:pt x="859677" y="80009"/>
                  </a:lnTo>
                  <a:close/>
                </a:path>
                <a:path w="1173479" h="1125220">
                  <a:moveTo>
                    <a:pt x="233005" y="154939"/>
                  </a:moveTo>
                  <a:lnTo>
                    <a:pt x="232029" y="154939"/>
                  </a:lnTo>
                  <a:lnTo>
                    <a:pt x="231394" y="156209"/>
                  </a:lnTo>
                  <a:lnTo>
                    <a:pt x="233005" y="154939"/>
                  </a:lnTo>
                  <a:close/>
                </a:path>
                <a:path w="1173479" h="1125220">
                  <a:moveTo>
                    <a:pt x="274542" y="124459"/>
                  </a:moveTo>
                  <a:lnTo>
                    <a:pt x="273431" y="124459"/>
                  </a:lnTo>
                  <a:lnTo>
                    <a:pt x="272669" y="125729"/>
                  </a:lnTo>
                  <a:lnTo>
                    <a:pt x="274542" y="124459"/>
                  </a:lnTo>
                  <a:close/>
                </a:path>
                <a:path w="1173479" h="1125220">
                  <a:moveTo>
                    <a:pt x="296475" y="110489"/>
                  </a:moveTo>
                  <a:lnTo>
                    <a:pt x="295148" y="110489"/>
                  </a:lnTo>
                  <a:lnTo>
                    <a:pt x="294386" y="111759"/>
                  </a:lnTo>
                  <a:lnTo>
                    <a:pt x="296475" y="110489"/>
                  </a:lnTo>
                  <a:close/>
                </a:path>
                <a:path w="1173479" h="1125220">
                  <a:moveTo>
                    <a:pt x="318973" y="97789"/>
                  </a:moveTo>
                  <a:lnTo>
                    <a:pt x="317373" y="97789"/>
                  </a:lnTo>
                  <a:lnTo>
                    <a:pt x="316611" y="99059"/>
                  </a:lnTo>
                  <a:lnTo>
                    <a:pt x="318973" y="97789"/>
                  </a:lnTo>
                  <a:close/>
                </a:path>
                <a:path w="1173479" h="1125220">
                  <a:moveTo>
                    <a:pt x="342166" y="86359"/>
                  </a:moveTo>
                  <a:lnTo>
                    <a:pt x="340233" y="86359"/>
                  </a:lnTo>
                  <a:lnTo>
                    <a:pt x="339471" y="87629"/>
                  </a:lnTo>
                  <a:lnTo>
                    <a:pt x="342166" y="86359"/>
                  </a:lnTo>
                  <a:close/>
                </a:path>
                <a:path w="1173479" h="1125220">
                  <a:moveTo>
                    <a:pt x="829860" y="63500"/>
                  </a:moveTo>
                  <a:lnTo>
                    <a:pt x="742569" y="63500"/>
                  </a:lnTo>
                  <a:lnTo>
                    <a:pt x="764413" y="72389"/>
                  </a:lnTo>
                  <a:lnTo>
                    <a:pt x="763778" y="72389"/>
                  </a:lnTo>
                  <a:lnTo>
                    <a:pt x="785113" y="81279"/>
                  </a:lnTo>
                  <a:lnTo>
                    <a:pt x="784351" y="80009"/>
                  </a:lnTo>
                  <a:lnTo>
                    <a:pt x="859677" y="80009"/>
                  </a:lnTo>
                  <a:lnTo>
                    <a:pt x="841501" y="69850"/>
                  </a:lnTo>
                  <a:lnTo>
                    <a:pt x="829860" y="63500"/>
                  </a:lnTo>
                  <a:close/>
                </a:path>
                <a:path w="1173479" h="1125220">
                  <a:moveTo>
                    <a:pt x="789413" y="44450"/>
                  </a:moveTo>
                  <a:lnTo>
                    <a:pt x="671830" y="44450"/>
                  </a:lnTo>
                  <a:lnTo>
                    <a:pt x="699516" y="50800"/>
                  </a:lnTo>
                  <a:lnTo>
                    <a:pt x="698754" y="50800"/>
                  </a:lnTo>
                  <a:lnTo>
                    <a:pt x="721487" y="57150"/>
                  </a:lnTo>
                  <a:lnTo>
                    <a:pt x="720851" y="57150"/>
                  </a:lnTo>
                  <a:lnTo>
                    <a:pt x="743204" y="64769"/>
                  </a:lnTo>
                  <a:lnTo>
                    <a:pt x="742569" y="63500"/>
                  </a:lnTo>
                  <a:lnTo>
                    <a:pt x="829860" y="63500"/>
                  </a:lnTo>
                  <a:lnTo>
                    <a:pt x="820547" y="58419"/>
                  </a:lnTo>
                  <a:lnTo>
                    <a:pt x="798830" y="48259"/>
                  </a:lnTo>
                  <a:lnTo>
                    <a:pt x="789413" y="44450"/>
                  </a:lnTo>
                  <a:close/>
                </a:path>
                <a:path w="1173479" h="1125220">
                  <a:moveTo>
                    <a:pt x="642366" y="40150"/>
                  </a:moveTo>
                  <a:lnTo>
                    <a:pt x="672719" y="45719"/>
                  </a:lnTo>
                  <a:lnTo>
                    <a:pt x="671830" y="44450"/>
                  </a:lnTo>
                  <a:lnTo>
                    <a:pt x="789413" y="44450"/>
                  </a:lnTo>
                  <a:lnTo>
                    <a:pt x="779997" y="40639"/>
                  </a:lnTo>
                  <a:lnTo>
                    <a:pt x="645922" y="40639"/>
                  </a:lnTo>
                  <a:lnTo>
                    <a:pt x="642366" y="40150"/>
                  </a:lnTo>
                  <a:close/>
                </a:path>
                <a:path w="1173479" h="1125220">
                  <a:moveTo>
                    <a:pt x="495530" y="40639"/>
                  </a:moveTo>
                  <a:lnTo>
                    <a:pt x="487680" y="40639"/>
                  </a:lnTo>
                  <a:lnTo>
                    <a:pt x="486791" y="41909"/>
                  </a:lnTo>
                  <a:lnTo>
                    <a:pt x="495530" y="40639"/>
                  </a:lnTo>
                  <a:close/>
                </a:path>
                <a:path w="1173479" h="1125220">
                  <a:moveTo>
                    <a:pt x="765555" y="35559"/>
                  </a:moveTo>
                  <a:lnTo>
                    <a:pt x="591693" y="35559"/>
                  </a:lnTo>
                  <a:lnTo>
                    <a:pt x="621718" y="36950"/>
                  </a:lnTo>
                  <a:lnTo>
                    <a:pt x="619108" y="36950"/>
                  </a:lnTo>
                  <a:lnTo>
                    <a:pt x="645922" y="40639"/>
                  </a:lnTo>
                  <a:lnTo>
                    <a:pt x="779997" y="40639"/>
                  </a:lnTo>
                  <a:lnTo>
                    <a:pt x="776859" y="39369"/>
                  </a:lnTo>
                  <a:lnTo>
                    <a:pt x="765555" y="35559"/>
                  </a:lnTo>
                  <a:close/>
                </a:path>
                <a:path w="1173479" h="1125220">
                  <a:moveTo>
                    <a:pt x="515341" y="37850"/>
                  </a:moveTo>
                  <a:lnTo>
                    <a:pt x="514273" y="37850"/>
                  </a:lnTo>
                  <a:lnTo>
                    <a:pt x="512716" y="38223"/>
                  </a:lnTo>
                  <a:lnTo>
                    <a:pt x="511848" y="38223"/>
                  </a:lnTo>
                  <a:lnTo>
                    <a:pt x="515341" y="37850"/>
                  </a:lnTo>
                  <a:close/>
                </a:path>
                <a:path w="1173479" h="1125220">
                  <a:moveTo>
                    <a:pt x="515341" y="37850"/>
                  </a:moveTo>
                  <a:lnTo>
                    <a:pt x="511848" y="38223"/>
                  </a:lnTo>
                  <a:lnTo>
                    <a:pt x="512716" y="38223"/>
                  </a:lnTo>
                  <a:lnTo>
                    <a:pt x="515341" y="37850"/>
                  </a:lnTo>
                  <a:close/>
                </a:path>
              </a:pathLst>
            </a:custGeom>
            <a:solidFill>
              <a:srgbClr val="0871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5107685" y="3310890"/>
              <a:ext cx="0" cy="1045844"/>
            </a:xfrm>
            <a:custGeom>
              <a:avLst/>
              <a:gdLst/>
              <a:ahLst/>
              <a:cxnLst/>
              <a:rect l="l" t="t" r="r" b="b"/>
              <a:pathLst>
                <a:path h="1045845">
                  <a:moveTo>
                    <a:pt x="0" y="0"/>
                  </a:moveTo>
                  <a:lnTo>
                    <a:pt x="0" y="1045337"/>
                  </a:lnTo>
                </a:path>
              </a:pathLst>
            </a:custGeom>
            <a:ln w="34925">
              <a:solidFill>
                <a:srgbClr val="0871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707635" y="2229612"/>
              <a:ext cx="1077455" cy="1082039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4782311" y="2304288"/>
              <a:ext cx="932815" cy="937260"/>
            </a:xfrm>
            <a:custGeom>
              <a:avLst/>
              <a:gdLst/>
              <a:ahLst/>
              <a:cxnLst/>
              <a:rect l="l" t="t" r="r" b="b"/>
              <a:pathLst>
                <a:path w="932814" h="937260">
                  <a:moveTo>
                    <a:pt x="466343" y="0"/>
                  </a:moveTo>
                  <a:lnTo>
                    <a:pt x="418662" y="2419"/>
                  </a:lnTo>
                  <a:lnTo>
                    <a:pt x="372359" y="9520"/>
                  </a:lnTo>
                  <a:lnTo>
                    <a:pt x="327667" y="21067"/>
                  </a:lnTo>
                  <a:lnTo>
                    <a:pt x="284821" y="36826"/>
                  </a:lnTo>
                  <a:lnTo>
                    <a:pt x="244056" y="56559"/>
                  </a:lnTo>
                  <a:lnTo>
                    <a:pt x="205606" y="80032"/>
                  </a:lnTo>
                  <a:lnTo>
                    <a:pt x="169705" y="107009"/>
                  </a:lnTo>
                  <a:lnTo>
                    <a:pt x="136588" y="137255"/>
                  </a:lnTo>
                  <a:lnTo>
                    <a:pt x="106489" y="170534"/>
                  </a:lnTo>
                  <a:lnTo>
                    <a:pt x="79643" y="206610"/>
                  </a:lnTo>
                  <a:lnTo>
                    <a:pt x="56284" y="245249"/>
                  </a:lnTo>
                  <a:lnTo>
                    <a:pt x="36647" y="286214"/>
                  </a:lnTo>
                  <a:lnTo>
                    <a:pt x="20965" y="329270"/>
                  </a:lnTo>
                  <a:lnTo>
                    <a:pt x="9474" y="374182"/>
                  </a:lnTo>
                  <a:lnTo>
                    <a:pt x="2407" y="420713"/>
                  </a:lnTo>
                  <a:lnTo>
                    <a:pt x="0" y="468629"/>
                  </a:lnTo>
                  <a:lnTo>
                    <a:pt x="2407" y="516546"/>
                  </a:lnTo>
                  <a:lnTo>
                    <a:pt x="9474" y="563077"/>
                  </a:lnTo>
                  <a:lnTo>
                    <a:pt x="20965" y="607989"/>
                  </a:lnTo>
                  <a:lnTo>
                    <a:pt x="36647" y="651045"/>
                  </a:lnTo>
                  <a:lnTo>
                    <a:pt x="56284" y="692010"/>
                  </a:lnTo>
                  <a:lnTo>
                    <a:pt x="79643" y="730649"/>
                  </a:lnTo>
                  <a:lnTo>
                    <a:pt x="106489" y="766725"/>
                  </a:lnTo>
                  <a:lnTo>
                    <a:pt x="136588" y="800004"/>
                  </a:lnTo>
                  <a:lnTo>
                    <a:pt x="169705" y="830250"/>
                  </a:lnTo>
                  <a:lnTo>
                    <a:pt x="205606" y="857227"/>
                  </a:lnTo>
                  <a:lnTo>
                    <a:pt x="244056" y="880700"/>
                  </a:lnTo>
                  <a:lnTo>
                    <a:pt x="284821" y="900433"/>
                  </a:lnTo>
                  <a:lnTo>
                    <a:pt x="327667" y="916192"/>
                  </a:lnTo>
                  <a:lnTo>
                    <a:pt x="372359" y="927739"/>
                  </a:lnTo>
                  <a:lnTo>
                    <a:pt x="418662" y="934840"/>
                  </a:lnTo>
                  <a:lnTo>
                    <a:pt x="466343" y="937260"/>
                  </a:lnTo>
                  <a:lnTo>
                    <a:pt x="514025" y="934840"/>
                  </a:lnTo>
                  <a:lnTo>
                    <a:pt x="560328" y="927739"/>
                  </a:lnTo>
                  <a:lnTo>
                    <a:pt x="605020" y="916192"/>
                  </a:lnTo>
                  <a:lnTo>
                    <a:pt x="647866" y="900433"/>
                  </a:lnTo>
                  <a:lnTo>
                    <a:pt x="688631" y="880700"/>
                  </a:lnTo>
                  <a:lnTo>
                    <a:pt x="727081" y="857227"/>
                  </a:lnTo>
                  <a:lnTo>
                    <a:pt x="762982" y="830250"/>
                  </a:lnTo>
                  <a:lnTo>
                    <a:pt x="796099" y="800004"/>
                  </a:lnTo>
                  <a:lnTo>
                    <a:pt x="826198" y="766725"/>
                  </a:lnTo>
                  <a:lnTo>
                    <a:pt x="853044" y="730649"/>
                  </a:lnTo>
                  <a:lnTo>
                    <a:pt x="876403" y="692010"/>
                  </a:lnTo>
                  <a:lnTo>
                    <a:pt x="896040" y="651045"/>
                  </a:lnTo>
                  <a:lnTo>
                    <a:pt x="911722" y="607989"/>
                  </a:lnTo>
                  <a:lnTo>
                    <a:pt x="923213" y="563077"/>
                  </a:lnTo>
                  <a:lnTo>
                    <a:pt x="930280" y="516546"/>
                  </a:lnTo>
                  <a:lnTo>
                    <a:pt x="932688" y="468629"/>
                  </a:lnTo>
                  <a:lnTo>
                    <a:pt x="930280" y="420713"/>
                  </a:lnTo>
                  <a:lnTo>
                    <a:pt x="923213" y="374182"/>
                  </a:lnTo>
                  <a:lnTo>
                    <a:pt x="911722" y="329270"/>
                  </a:lnTo>
                  <a:lnTo>
                    <a:pt x="896040" y="286214"/>
                  </a:lnTo>
                  <a:lnTo>
                    <a:pt x="876403" y="245249"/>
                  </a:lnTo>
                  <a:lnTo>
                    <a:pt x="853044" y="206610"/>
                  </a:lnTo>
                  <a:lnTo>
                    <a:pt x="826198" y="170534"/>
                  </a:lnTo>
                  <a:lnTo>
                    <a:pt x="796099" y="137255"/>
                  </a:lnTo>
                  <a:lnTo>
                    <a:pt x="762982" y="107009"/>
                  </a:lnTo>
                  <a:lnTo>
                    <a:pt x="727081" y="80032"/>
                  </a:lnTo>
                  <a:lnTo>
                    <a:pt x="688631" y="56559"/>
                  </a:lnTo>
                  <a:lnTo>
                    <a:pt x="647866" y="36826"/>
                  </a:lnTo>
                  <a:lnTo>
                    <a:pt x="605020" y="21067"/>
                  </a:lnTo>
                  <a:lnTo>
                    <a:pt x="560328" y="9520"/>
                  </a:lnTo>
                  <a:lnTo>
                    <a:pt x="514025" y="2419"/>
                  </a:lnTo>
                  <a:lnTo>
                    <a:pt x="466343" y="0"/>
                  </a:lnTo>
                  <a:close/>
                </a:path>
              </a:pathLst>
            </a:custGeom>
            <a:solidFill>
              <a:srgbClr val="0F894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46320" y="2369832"/>
              <a:ext cx="800100" cy="801611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4917947" y="2441448"/>
              <a:ext cx="661670" cy="662940"/>
            </a:xfrm>
            <a:custGeom>
              <a:avLst/>
              <a:gdLst/>
              <a:ahLst/>
              <a:cxnLst/>
              <a:rect l="l" t="t" r="r" b="b"/>
              <a:pathLst>
                <a:path w="661670" h="662939">
                  <a:moveTo>
                    <a:pt x="330707" y="0"/>
                  </a:moveTo>
                  <a:lnTo>
                    <a:pt x="281842" y="3595"/>
                  </a:lnTo>
                  <a:lnTo>
                    <a:pt x="235202" y="14038"/>
                  </a:lnTo>
                  <a:lnTo>
                    <a:pt x="191298" y="30817"/>
                  </a:lnTo>
                  <a:lnTo>
                    <a:pt x="150642" y="53416"/>
                  </a:lnTo>
                  <a:lnTo>
                    <a:pt x="113746" y="81323"/>
                  </a:lnTo>
                  <a:lnTo>
                    <a:pt x="81123" y="114025"/>
                  </a:lnTo>
                  <a:lnTo>
                    <a:pt x="53283" y="151007"/>
                  </a:lnTo>
                  <a:lnTo>
                    <a:pt x="30739" y="191756"/>
                  </a:lnTo>
                  <a:lnTo>
                    <a:pt x="14003" y="235758"/>
                  </a:lnTo>
                  <a:lnTo>
                    <a:pt x="3586" y="282501"/>
                  </a:lnTo>
                  <a:lnTo>
                    <a:pt x="0" y="331469"/>
                  </a:lnTo>
                  <a:lnTo>
                    <a:pt x="3586" y="380438"/>
                  </a:lnTo>
                  <a:lnTo>
                    <a:pt x="14003" y="427181"/>
                  </a:lnTo>
                  <a:lnTo>
                    <a:pt x="30739" y="471183"/>
                  </a:lnTo>
                  <a:lnTo>
                    <a:pt x="53283" y="511932"/>
                  </a:lnTo>
                  <a:lnTo>
                    <a:pt x="81123" y="548914"/>
                  </a:lnTo>
                  <a:lnTo>
                    <a:pt x="113746" y="581616"/>
                  </a:lnTo>
                  <a:lnTo>
                    <a:pt x="150642" y="609523"/>
                  </a:lnTo>
                  <a:lnTo>
                    <a:pt x="191298" y="632122"/>
                  </a:lnTo>
                  <a:lnTo>
                    <a:pt x="235202" y="648901"/>
                  </a:lnTo>
                  <a:lnTo>
                    <a:pt x="281842" y="659344"/>
                  </a:lnTo>
                  <a:lnTo>
                    <a:pt x="330707" y="662939"/>
                  </a:lnTo>
                  <a:lnTo>
                    <a:pt x="379573" y="659344"/>
                  </a:lnTo>
                  <a:lnTo>
                    <a:pt x="426213" y="648901"/>
                  </a:lnTo>
                  <a:lnTo>
                    <a:pt x="470117" y="632122"/>
                  </a:lnTo>
                  <a:lnTo>
                    <a:pt x="510773" y="609523"/>
                  </a:lnTo>
                  <a:lnTo>
                    <a:pt x="547669" y="581616"/>
                  </a:lnTo>
                  <a:lnTo>
                    <a:pt x="580292" y="548914"/>
                  </a:lnTo>
                  <a:lnTo>
                    <a:pt x="608132" y="511932"/>
                  </a:lnTo>
                  <a:lnTo>
                    <a:pt x="630676" y="471183"/>
                  </a:lnTo>
                  <a:lnTo>
                    <a:pt x="647412" y="427181"/>
                  </a:lnTo>
                  <a:lnTo>
                    <a:pt x="657829" y="380438"/>
                  </a:lnTo>
                  <a:lnTo>
                    <a:pt x="661415" y="331469"/>
                  </a:lnTo>
                  <a:lnTo>
                    <a:pt x="657829" y="282501"/>
                  </a:lnTo>
                  <a:lnTo>
                    <a:pt x="647412" y="235758"/>
                  </a:lnTo>
                  <a:lnTo>
                    <a:pt x="630676" y="191756"/>
                  </a:lnTo>
                  <a:lnTo>
                    <a:pt x="608132" y="151007"/>
                  </a:lnTo>
                  <a:lnTo>
                    <a:pt x="580292" y="114025"/>
                  </a:lnTo>
                  <a:lnTo>
                    <a:pt x="547669" y="81323"/>
                  </a:lnTo>
                  <a:lnTo>
                    <a:pt x="510773" y="53416"/>
                  </a:lnTo>
                  <a:lnTo>
                    <a:pt x="470117" y="30817"/>
                  </a:lnTo>
                  <a:lnTo>
                    <a:pt x="426213" y="14038"/>
                  </a:lnTo>
                  <a:lnTo>
                    <a:pt x="379573" y="3595"/>
                  </a:lnTo>
                  <a:lnTo>
                    <a:pt x="33070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6028943" y="2202688"/>
              <a:ext cx="1173480" cy="1125220"/>
            </a:xfrm>
            <a:custGeom>
              <a:avLst/>
              <a:gdLst/>
              <a:ahLst/>
              <a:cxnLst/>
              <a:rect l="l" t="t" r="r" b="b"/>
              <a:pathLst>
                <a:path w="1173479" h="1125220">
                  <a:moveTo>
                    <a:pt x="593598" y="0"/>
                  </a:moveTo>
                  <a:lnTo>
                    <a:pt x="565276" y="0"/>
                  </a:lnTo>
                  <a:lnTo>
                    <a:pt x="509397" y="2539"/>
                  </a:lnTo>
                  <a:lnTo>
                    <a:pt x="454659" y="11429"/>
                  </a:lnTo>
                  <a:lnTo>
                    <a:pt x="401319" y="25400"/>
                  </a:lnTo>
                  <a:lnTo>
                    <a:pt x="349884" y="44450"/>
                  </a:lnTo>
                  <a:lnTo>
                    <a:pt x="300354" y="67309"/>
                  </a:lnTo>
                  <a:lnTo>
                    <a:pt x="253618" y="96519"/>
                  </a:lnTo>
                  <a:lnTo>
                    <a:pt x="209676" y="128269"/>
                  </a:lnTo>
                  <a:lnTo>
                    <a:pt x="168782" y="165100"/>
                  </a:lnTo>
                  <a:lnTo>
                    <a:pt x="131571" y="205739"/>
                  </a:lnTo>
                  <a:lnTo>
                    <a:pt x="98170" y="250189"/>
                  </a:lnTo>
                  <a:lnTo>
                    <a:pt x="69087" y="298450"/>
                  </a:lnTo>
                  <a:lnTo>
                    <a:pt x="44576" y="349249"/>
                  </a:lnTo>
                  <a:lnTo>
                    <a:pt x="25018" y="403859"/>
                  </a:lnTo>
                  <a:lnTo>
                    <a:pt x="10794" y="461009"/>
                  </a:lnTo>
                  <a:lnTo>
                    <a:pt x="2412" y="518159"/>
                  </a:lnTo>
                  <a:lnTo>
                    <a:pt x="115" y="568959"/>
                  </a:lnTo>
                  <a:lnTo>
                    <a:pt x="0" y="575309"/>
                  </a:lnTo>
                  <a:lnTo>
                    <a:pt x="848" y="601979"/>
                  </a:lnTo>
                  <a:lnTo>
                    <a:pt x="888" y="603249"/>
                  </a:lnTo>
                  <a:lnTo>
                    <a:pt x="6603" y="659129"/>
                  </a:lnTo>
                  <a:lnTo>
                    <a:pt x="17906" y="713739"/>
                  </a:lnTo>
                  <a:lnTo>
                    <a:pt x="34035" y="765809"/>
                  </a:lnTo>
                  <a:lnTo>
                    <a:pt x="55117" y="816609"/>
                  </a:lnTo>
                  <a:lnTo>
                    <a:pt x="81025" y="864869"/>
                  </a:lnTo>
                  <a:lnTo>
                    <a:pt x="111251" y="910589"/>
                  </a:lnTo>
                  <a:lnTo>
                    <a:pt x="145795" y="953769"/>
                  </a:lnTo>
                  <a:lnTo>
                    <a:pt x="184403" y="993139"/>
                  </a:lnTo>
                  <a:lnTo>
                    <a:pt x="226821" y="1028699"/>
                  </a:lnTo>
                  <a:lnTo>
                    <a:pt x="272922" y="1059179"/>
                  </a:lnTo>
                  <a:lnTo>
                    <a:pt x="322325" y="1087119"/>
                  </a:lnTo>
                  <a:lnTo>
                    <a:pt x="375157" y="1108709"/>
                  </a:lnTo>
                  <a:lnTo>
                    <a:pt x="430402" y="1125219"/>
                  </a:lnTo>
                  <a:lnTo>
                    <a:pt x="439800" y="1092199"/>
                  </a:lnTo>
                  <a:lnTo>
                    <a:pt x="412495" y="1084579"/>
                  </a:lnTo>
                  <a:lnTo>
                    <a:pt x="413257" y="1084579"/>
                  </a:lnTo>
                  <a:lnTo>
                    <a:pt x="386714" y="1075689"/>
                  </a:lnTo>
                  <a:lnTo>
                    <a:pt x="387476" y="1075689"/>
                  </a:lnTo>
                  <a:lnTo>
                    <a:pt x="364807" y="1066799"/>
                  </a:lnTo>
                  <a:lnTo>
                    <a:pt x="362330" y="1066799"/>
                  </a:lnTo>
                  <a:lnTo>
                    <a:pt x="337184" y="1055369"/>
                  </a:lnTo>
                  <a:lnTo>
                    <a:pt x="337946" y="1055369"/>
                  </a:lnTo>
                  <a:lnTo>
                    <a:pt x="313563" y="1042669"/>
                  </a:lnTo>
                  <a:lnTo>
                    <a:pt x="314325" y="1042669"/>
                  </a:lnTo>
                  <a:lnTo>
                    <a:pt x="290829" y="1029969"/>
                  </a:lnTo>
                  <a:lnTo>
                    <a:pt x="291591" y="1029969"/>
                  </a:lnTo>
                  <a:lnTo>
                    <a:pt x="270636" y="1015999"/>
                  </a:lnTo>
                  <a:lnTo>
                    <a:pt x="269493" y="1015999"/>
                  </a:lnTo>
                  <a:lnTo>
                    <a:pt x="249213" y="1000759"/>
                  </a:lnTo>
                  <a:lnTo>
                    <a:pt x="248284" y="1000759"/>
                  </a:lnTo>
                  <a:lnTo>
                    <a:pt x="227202" y="984249"/>
                  </a:lnTo>
                  <a:lnTo>
                    <a:pt x="227837" y="984249"/>
                  </a:lnTo>
                  <a:lnTo>
                    <a:pt x="209205" y="967739"/>
                  </a:lnTo>
                  <a:lnTo>
                    <a:pt x="208279" y="967739"/>
                  </a:lnTo>
                  <a:lnTo>
                    <a:pt x="190381" y="949959"/>
                  </a:lnTo>
                  <a:lnTo>
                    <a:pt x="189737" y="949959"/>
                  </a:lnTo>
                  <a:lnTo>
                    <a:pt x="172712" y="930909"/>
                  </a:lnTo>
                  <a:lnTo>
                    <a:pt x="172084" y="930909"/>
                  </a:lnTo>
                  <a:lnTo>
                    <a:pt x="154812" y="910589"/>
                  </a:lnTo>
                  <a:lnTo>
                    <a:pt x="155320" y="910589"/>
                  </a:lnTo>
                  <a:lnTo>
                    <a:pt x="139191" y="890269"/>
                  </a:lnTo>
                  <a:lnTo>
                    <a:pt x="139700" y="890269"/>
                  </a:lnTo>
                  <a:lnTo>
                    <a:pt x="125356" y="869949"/>
                  </a:lnTo>
                  <a:lnTo>
                    <a:pt x="124840" y="869949"/>
                  </a:lnTo>
                  <a:lnTo>
                    <a:pt x="110743" y="847089"/>
                  </a:lnTo>
                  <a:lnTo>
                    <a:pt x="111251" y="847089"/>
                  </a:lnTo>
                  <a:lnTo>
                    <a:pt x="98777" y="825499"/>
                  </a:lnTo>
                  <a:lnTo>
                    <a:pt x="98425" y="825499"/>
                  </a:lnTo>
                  <a:lnTo>
                    <a:pt x="87235" y="802639"/>
                  </a:lnTo>
                  <a:lnTo>
                    <a:pt x="86867" y="802639"/>
                  </a:lnTo>
                  <a:lnTo>
                    <a:pt x="76072" y="778509"/>
                  </a:lnTo>
                  <a:lnTo>
                    <a:pt x="76326" y="778509"/>
                  </a:lnTo>
                  <a:lnTo>
                    <a:pt x="66801" y="754379"/>
                  </a:lnTo>
                  <a:lnTo>
                    <a:pt x="67055" y="754379"/>
                  </a:lnTo>
                  <a:lnTo>
                    <a:pt x="58972" y="730249"/>
                  </a:lnTo>
                  <a:lnTo>
                    <a:pt x="58800" y="730249"/>
                  </a:lnTo>
                  <a:lnTo>
                    <a:pt x="51561" y="704849"/>
                  </a:lnTo>
                  <a:lnTo>
                    <a:pt x="51815" y="704849"/>
                  </a:lnTo>
                  <a:lnTo>
                    <a:pt x="45719" y="679449"/>
                  </a:lnTo>
                  <a:lnTo>
                    <a:pt x="41637" y="656771"/>
                  </a:lnTo>
                  <a:lnTo>
                    <a:pt x="37888" y="628649"/>
                  </a:lnTo>
                  <a:lnTo>
                    <a:pt x="37780" y="627841"/>
                  </a:lnTo>
                  <a:lnTo>
                    <a:pt x="37718" y="627379"/>
                  </a:lnTo>
                  <a:lnTo>
                    <a:pt x="37434" y="623569"/>
                  </a:lnTo>
                  <a:lnTo>
                    <a:pt x="35789" y="603249"/>
                  </a:lnTo>
                  <a:lnTo>
                    <a:pt x="35686" y="601979"/>
                  </a:lnTo>
                  <a:lnTo>
                    <a:pt x="34925" y="575309"/>
                  </a:lnTo>
                  <a:lnTo>
                    <a:pt x="35233" y="553719"/>
                  </a:lnTo>
                  <a:lnTo>
                    <a:pt x="35305" y="548639"/>
                  </a:lnTo>
                  <a:lnTo>
                    <a:pt x="37210" y="521969"/>
                  </a:lnTo>
                  <a:lnTo>
                    <a:pt x="40308" y="495761"/>
                  </a:lnTo>
                  <a:lnTo>
                    <a:pt x="44604" y="470217"/>
                  </a:lnTo>
                  <a:lnTo>
                    <a:pt x="44957" y="468634"/>
                  </a:lnTo>
                  <a:lnTo>
                    <a:pt x="45084" y="467359"/>
                  </a:lnTo>
                  <a:lnTo>
                    <a:pt x="45236" y="467359"/>
                  </a:lnTo>
                  <a:lnTo>
                    <a:pt x="50769" y="442537"/>
                  </a:lnTo>
                  <a:lnTo>
                    <a:pt x="57784" y="416814"/>
                  </a:lnTo>
                  <a:lnTo>
                    <a:pt x="57869" y="416559"/>
                  </a:lnTo>
                  <a:lnTo>
                    <a:pt x="58546" y="414019"/>
                  </a:lnTo>
                  <a:lnTo>
                    <a:pt x="58716" y="414019"/>
                  </a:lnTo>
                  <a:lnTo>
                    <a:pt x="67182" y="388619"/>
                  </a:lnTo>
                  <a:lnTo>
                    <a:pt x="66801" y="388619"/>
                  </a:lnTo>
                  <a:lnTo>
                    <a:pt x="76961" y="363219"/>
                  </a:lnTo>
                  <a:lnTo>
                    <a:pt x="76580" y="363219"/>
                  </a:lnTo>
                  <a:lnTo>
                    <a:pt x="87883" y="339089"/>
                  </a:lnTo>
                  <a:lnTo>
                    <a:pt x="87502" y="339089"/>
                  </a:lnTo>
                  <a:lnTo>
                    <a:pt x="100075" y="314959"/>
                  </a:lnTo>
                  <a:lnTo>
                    <a:pt x="99694" y="314959"/>
                  </a:lnTo>
                  <a:lnTo>
                    <a:pt x="113156" y="292100"/>
                  </a:lnTo>
                  <a:lnTo>
                    <a:pt x="112648" y="292100"/>
                  </a:lnTo>
                  <a:lnTo>
                    <a:pt x="127380" y="269239"/>
                  </a:lnTo>
                  <a:lnTo>
                    <a:pt x="127799" y="269239"/>
                  </a:lnTo>
                  <a:lnTo>
                    <a:pt x="142620" y="248919"/>
                  </a:lnTo>
                  <a:lnTo>
                    <a:pt x="142112" y="248919"/>
                  </a:lnTo>
                  <a:lnTo>
                    <a:pt x="158750" y="228600"/>
                  </a:lnTo>
                  <a:lnTo>
                    <a:pt x="158241" y="228600"/>
                  </a:lnTo>
                  <a:lnTo>
                    <a:pt x="175894" y="208279"/>
                  </a:lnTo>
                  <a:lnTo>
                    <a:pt x="176418" y="208279"/>
                  </a:lnTo>
                  <a:lnTo>
                    <a:pt x="193801" y="189229"/>
                  </a:lnTo>
                  <a:lnTo>
                    <a:pt x="194545" y="189229"/>
                  </a:lnTo>
                  <a:lnTo>
                    <a:pt x="212470" y="172719"/>
                  </a:lnTo>
                  <a:lnTo>
                    <a:pt x="211835" y="172719"/>
                  </a:lnTo>
                  <a:lnTo>
                    <a:pt x="232028" y="154939"/>
                  </a:lnTo>
                  <a:lnTo>
                    <a:pt x="233005" y="154939"/>
                  </a:lnTo>
                  <a:lnTo>
                    <a:pt x="252348" y="139700"/>
                  </a:lnTo>
                  <a:lnTo>
                    <a:pt x="251713" y="139700"/>
                  </a:lnTo>
                  <a:lnTo>
                    <a:pt x="273430" y="124459"/>
                  </a:lnTo>
                  <a:lnTo>
                    <a:pt x="274542" y="124459"/>
                  </a:lnTo>
                  <a:lnTo>
                    <a:pt x="295147" y="110489"/>
                  </a:lnTo>
                  <a:lnTo>
                    <a:pt x="296475" y="110489"/>
                  </a:lnTo>
                  <a:lnTo>
                    <a:pt x="317372" y="97789"/>
                  </a:lnTo>
                  <a:lnTo>
                    <a:pt x="318973" y="97789"/>
                  </a:lnTo>
                  <a:lnTo>
                    <a:pt x="340232" y="86359"/>
                  </a:lnTo>
                  <a:lnTo>
                    <a:pt x="342166" y="86359"/>
                  </a:lnTo>
                  <a:lnTo>
                    <a:pt x="363727" y="76200"/>
                  </a:lnTo>
                  <a:lnTo>
                    <a:pt x="362965" y="76200"/>
                  </a:lnTo>
                  <a:lnTo>
                    <a:pt x="387603" y="67309"/>
                  </a:lnTo>
                  <a:lnTo>
                    <a:pt x="386841" y="67309"/>
                  </a:lnTo>
                  <a:lnTo>
                    <a:pt x="412114" y="58419"/>
                  </a:lnTo>
                  <a:lnTo>
                    <a:pt x="411225" y="58419"/>
                  </a:lnTo>
                  <a:lnTo>
                    <a:pt x="436879" y="52069"/>
                  </a:lnTo>
                  <a:lnTo>
                    <a:pt x="436117" y="52069"/>
                  </a:lnTo>
                  <a:lnTo>
                    <a:pt x="462152" y="45719"/>
                  </a:lnTo>
                  <a:lnTo>
                    <a:pt x="461263" y="45719"/>
                  </a:lnTo>
                  <a:lnTo>
                    <a:pt x="487679" y="40639"/>
                  </a:lnTo>
                  <a:lnTo>
                    <a:pt x="495530" y="40639"/>
                  </a:lnTo>
                  <a:lnTo>
                    <a:pt x="512155" y="38223"/>
                  </a:lnTo>
                  <a:lnTo>
                    <a:pt x="512716" y="38223"/>
                  </a:lnTo>
                  <a:lnTo>
                    <a:pt x="514273" y="37850"/>
                  </a:lnTo>
                  <a:lnTo>
                    <a:pt x="515341" y="37850"/>
                  </a:lnTo>
                  <a:lnTo>
                    <a:pt x="539623" y="35559"/>
                  </a:lnTo>
                  <a:lnTo>
                    <a:pt x="765555" y="35559"/>
                  </a:lnTo>
                  <a:lnTo>
                    <a:pt x="731138" y="24129"/>
                  </a:lnTo>
                  <a:lnTo>
                    <a:pt x="707644" y="17779"/>
                  </a:lnTo>
                  <a:lnTo>
                    <a:pt x="679069" y="11429"/>
                  </a:lnTo>
                  <a:lnTo>
                    <a:pt x="650494" y="6350"/>
                  </a:lnTo>
                  <a:lnTo>
                    <a:pt x="622046" y="2539"/>
                  </a:lnTo>
                  <a:lnTo>
                    <a:pt x="593598" y="0"/>
                  </a:lnTo>
                  <a:close/>
                </a:path>
                <a:path w="1173479" h="1125220">
                  <a:moveTo>
                    <a:pt x="361568" y="1065529"/>
                  </a:moveTo>
                  <a:lnTo>
                    <a:pt x="362330" y="1066799"/>
                  </a:lnTo>
                  <a:lnTo>
                    <a:pt x="364807" y="1066799"/>
                  </a:lnTo>
                  <a:lnTo>
                    <a:pt x="361568" y="1065529"/>
                  </a:lnTo>
                  <a:close/>
                </a:path>
                <a:path w="1173479" h="1125220">
                  <a:moveTo>
                    <a:pt x="268731" y="1014729"/>
                  </a:moveTo>
                  <a:lnTo>
                    <a:pt x="269493" y="1015999"/>
                  </a:lnTo>
                  <a:lnTo>
                    <a:pt x="270636" y="1015999"/>
                  </a:lnTo>
                  <a:lnTo>
                    <a:pt x="268731" y="1014729"/>
                  </a:lnTo>
                  <a:close/>
                </a:path>
                <a:path w="1173479" h="1125220">
                  <a:moveTo>
                    <a:pt x="247522" y="999489"/>
                  </a:moveTo>
                  <a:lnTo>
                    <a:pt x="248284" y="1000759"/>
                  </a:lnTo>
                  <a:lnTo>
                    <a:pt x="249213" y="1000759"/>
                  </a:lnTo>
                  <a:lnTo>
                    <a:pt x="247522" y="999489"/>
                  </a:lnTo>
                  <a:close/>
                </a:path>
                <a:path w="1173479" h="1125220">
                  <a:moveTo>
                    <a:pt x="207771" y="966469"/>
                  </a:moveTo>
                  <a:lnTo>
                    <a:pt x="208279" y="967739"/>
                  </a:lnTo>
                  <a:lnTo>
                    <a:pt x="209205" y="967739"/>
                  </a:lnTo>
                  <a:lnTo>
                    <a:pt x="207771" y="966469"/>
                  </a:lnTo>
                  <a:close/>
                </a:path>
                <a:path w="1173479" h="1125220">
                  <a:moveTo>
                    <a:pt x="189102" y="948689"/>
                  </a:moveTo>
                  <a:lnTo>
                    <a:pt x="189737" y="949959"/>
                  </a:lnTo>
                  <a:lnTo>
                    <a:pt x="190381" y="949959"/>
                  </a:lnTo>
                  <a:lnTo>
                    <a:pt x="189102" y="948689"/>
                  </a:lnTo>
                  <a:close/>
                </a:path>
                <a:path w="1173479" h="1125220">
                  <a:moveTo>
                    <a:pt x="171576" y="929639"/>
                  </a:moveTo>
                  <a:lnTo>
                    <a:pt x="172084" y="930909"/>
                  </a:lnTo>
                  <a:lnTo>
                    <a:pt x="172712" y="930909"/>
                  </a:lnTo>
                  <a:lnTo>
                    <a:pt x="171576" y="929639"/>
                  </a:lnTo>
                  <a:close/>
                </a:path>
                <a:path w="1173479" h="1125220">
                  <a:moveTo>
                    <a:pt x="124459" y="868679"/>
                  </a:moveTo>
                  <a:lnTo>
                    <a:pt x="124840" y="869949"/>
                  </a:lnTo>
                  <a:lnTo>
                    <a:pt x="125356" y="869949"/>
                  </a:lnTo>
                  <a:lnTo>
                    <a:pt x="124459" y="868679"/>
                  </a:lnTo>
                  <a:close/>
                </a:path>
                <a:path w="1173479" h="1125220">
                  <a:moveTo>
                    <a:pt x="98043" y="824229"/>
                  </a:moveTo>
                  <a:lnTo>
                    <a:pt x="98425" y="825499"/>
                  </a:lnTo>
                  <a:lnTo>
                    <a:pt x="98777" y="825499"/>
                  </a:lnTo>
                  <a:lnTo>
                    <a:pt x="98043" y="824229"/>
                  </a:lnTo>
                  <a:close/>
                </a:path>
                <a:path w="1173479" h="1125220">
                  <a:moveTo>
                    <a:pt x="86613" y="801369"/>
                  </a:moveTo>
                  <a:lnTo>
                    <a:pt x="86867" y="802639"/>
                  </a:lnTo>
                  <a:lnTo>
                    <a:pt x="87235" y="802639"/>
                  </a:lnTo>
                  <a:lnTo>
                    <a:pt x="86613" y="801369"/>
                  </a:lnTo>
                  <a:close/>
                </a:path>
                <a:path w="1173479" h="1125220">
                  <a:moveTo>
                    <a:pt x="58810" y="729765"/>
                  </a:moveTo>
                  <a:lnTo>
                    <a:pt x="58800" y="730249"/>
                  </a:lnTo>
                  <a:lnTo>
                    <a:pt x="58972" y="730249"/>
                  </a:lnTo>
                  <a:lnTo>
                    <a:pt x="58810" y="729765"/>
                  </a:lnTo>
                  <a:close/>
                </a:path>
                <a:path w="1173479" h="1125220">
                  <a:moveTo>
                    <a:pt x="1100450" y="523936"/>
                  </a:moveTo>
                  <a:lnTo>
                    <a:pt x="1098170" y="524509"/>
                  </a:lnTo>
                  <a:lnTo>
                    <a:pt x="1082087" y="535939"/>
                  </a:lnTo>
                  <a:lnTo>
                    <a:pt x="1071695" y="553719"/>
                  </a:lnTo>
                  <a:lnTo>
                    <a:pt x="1068577" y="574039"/>
                  </a:lnTo>
                  <a:lnTo>
                    <a:pt x="1073667" y="594359"/>
                  </a:lnTo>
                  <a:lnTo>
                    <a:pt x="1085675" y="610869"/>
                  </a:lnTo>
                  <a:lnTo>
                    <a:pt x="1102850" y="621029"/>
                  </a:lnTo>
                  <a:lnTo>
                    <a:pt x="1123441" y="623569"/>
                  </a:lnTo>
                  <a:lnTo>
                    <a:pt x="1143633" y="618489"/>
                  </a:lnTo>
                  <a:lnTo>
                    <a:pt x="1159716" y="607059"/>
                  </a:lnTo>
                  <a:lnTo>
                    <a:pt x="1170108" y="589279"/>
                  </a:lnTo>
                  <a:lnTo>
                    <a:pt x="1172641" y="572769"/>
                  </a:lnTo>
                  <a:lnTo>
                    <a:pt x="1103502" y="572769"/>
                  </a:lnTo>
                  <a:lnTo>
                    <a:pt x="1100486" y="524509"/>
                  </a:lnTo>
                  <a:lnTo>
                    <a:pt x="1100450" y="523936"/>
                  </a:lnTo>
                  <a:close/>
                </a:path>
                <a:path w="1173479" h="1125220">
                  <a:moveTo>
                    <a:pt x="1118361" y="519429"/>
                  </a:moveTo>
                  <a:lnTo>
                    <a:pt x="1100450" y="523936"/>
                  </a:lnTo>
                  <a:lnTo>
                    <a:pt x="1103502" y="572769"/>
                  </a:lnTo>
                  <a:lnTo>
                    <a:pt x="1138301" y="570229"/>
                  </a:lnTo>
                  <a:lnTo>
                    <a:pt x="1135443" y="524509"/>
                  </a:lnTo>
                  <a:lnTo>
                    <a:pt x="1135407" y="523936"/>
                  </a:lnTo>
                  <a:lnTo>
                    <a:pt x="1135284" y="521969"/>
                  </a:lnTo>
                  <a:lnTo>
                    <a:pt x="1135256" y="521513"/>
                  </a:lnTo>
                  <a:lnTo>
                    <a:pt x="1118361" y="519429"/>
                  </a:lnTo>
                  <a:close/>
                </a:path>
                <a:path w="1173479" h="1125220">
                  <a:moveTo>
                    <a:pt x="1135256" y="521513"/>
                  </a:moveTo>
                  <a:lnTo>
                    <a:pt x="1138221" y="568959"/>
                  </a:lnTo>
                  <a:lnTo>
                    <a:pt x="1138301" y="570229"/>
                  </a:lnTo>
                  <a:lnTo>
                    <a:pt x="1103502" y="572769"/>
                  </a:lnTo>
                  <a:lnTo>
                    <a:pt x="1172641" y="572769"/>
                  </a:lnTo>
                  <a:lnTo>
                    <a:pt x="1173226" y="568959"/>
                  </a:lnTo>
                  <a:lnTo>
                    <a:pt x="1168136" y="548639"/>
                  </a:lnTo>
                  <a:lnTo>
                    <a:pt x="1156128" y="533399"/>
                  </a:lnTo>
                  <a:lnTo>
                    <a:pt x="1138953" y="521969"/>
                  </a:lnTo>
                  <a:lnTo>
                    <a:pt x="1135256" y="521513"/>
                  </a:lnTo>
                  <a:close/>
                </a:path>
                <a:path w="1173479" h="1125220">
                  <a:moveTo>
                    <a:pt x="1134014" y="501649"/>
                  </a:moveTo>
                  <a:lnTo>
                    <a:pt x="1099057" y="501649"/>
                  </a:lnTo>
                  <a:lnTo>
                    <a:pt x="1100299" y="521513"/>
                  </a:lnTo>
                  <a:lnTo>
                    <a:pt x="1100327" y="521969"/>
                  </a:lnTo>
                  <a:lnTo>
                    <a:pt x="1100450" y="523936"/>
                  </a:lnTo>
                  <a:lnTo>
                    <a:pt x="1118361" y="519429"/>
                  </a:lnTo>
                  <a:lnTo>
                    <a:pt x="1135125" y="519429"/>
                  </a:lnTo>
                  <a:lnTo>
                    <a:pt x="1134014" y="501649"/>
                  </a:lnTo>
                  <a:close/>
                </a:path>
                <a:path w="1173479" h="1125220">
                  <a:moveTo>
                    <a:pt x="1135125" y="519429"/>
                  </a:moveTo>
                  <a:lnTo>
                    <a:pt x="1118361" y="519429"/>
                  </a:lnTo>
                  <a:lnTo>
                    <a:pt x="1135256" y="521513"/>
                  </a:lnTo>
                  <a:lnTo>
                    <a:pt x="1135125" y="519429"/>
                  </a:lnTo>
                  <a:close/>
                </a:path>
                <a:path w="1173479" h="1125220">
                  <a:moveTo>
                    <a:pt x="1126962" y="458469"/>
                  </a:moveTo>
                  <a:lnTo>
                    <a:pt x="1091437" y="458469"/>
                  </a:lnTo>
                  <a:lnTo>
                    <a:pt x="1091474" y="458832"/>
                  </a:lnTo>
                  <a:lnTo>
                    <a:pt x="1091680" y="459717"/>
                  </a:lnTo>
                  <a:lnTo>
                    <a:pt x="1091855" y="461009"/>
                  </a:lnTo>
                  <a:lnTo>
                    <a:pt x="1092384" y="463338"/>
                  </a:lnTo>
                  <a:lnTo>
                    <a:pt x="1095882" y="481329"/>
                  </a:lnTo>
                  <a:lnTo>
                    <a:pt x="1099136" y="503857"/>
                  </a:lnTo>
                  <a:lnTo>
                    <a:pt x="1099057" y="501649"/>
                  </a:lnTo>
                  <a:lnTo>
                    <a:pt x="1134014" y="501649"/>
                  </a:lnTo>
                  <a:lnTo>
                    <a:pt x="1133855" y="499109"/>
                  </a:lnTo>
                  <a:lnTo>
                    <a:pt x="1130173" y="474979"/>
                  </a:lnTo>
                  <a:lnTo>
                    <a:pt x="1127033" y="458832"/>
                  </a:lnTo>
                  <a:lnTo>
                    <a:pt x="1126962" y="458469"/>
                  </a:lnTo>
                  <a:close/>
                </a:path>
                <a:path w="1173479" h="1125220">
                  <a:moveTo>
                    <a:pt x="45236" y="467359"/>
                  </a:moveTo>
                  <a:lnTo>
                    <a:pt x="45084" y="467359"/>
                  </a:lnTo>
                  <a:lnTo>
                    <a:pt x="44870" y="468634"/>
                  </a:lnTo>
                  <a:lnTo>
                    <a:pt x="45236" y="467359"/>
                  </a:lnTo>
                  <a:close/>
                </a:path>
                <a:path w="1173479" h="1125220">
                  <a:moveTo>
                    <a:pt x="1116387" y="415294"/>
                  </a:moveTo>
                  <a:lnTo>
                    <a:pt x="1080390" y="415294"/>
                  </a:lnTo>
                  <a:lnTo>
                    <a:pt x="1086312" y="436903"/>
                  </a:lnTo>
                  <a:lnTo>
                    <a:pt x="1086903" y="439222"/>
                  </a:lnTo>
                  <a:lnTo>
                    <a:pt x="1091561" y="459717"/>
                  </a:lnTo>
                  <a:lnTo>
                    <a:pt x="1091437" y="458469"/>
                  </a:lnTo>
                  <a:lnTo>
                    <a:pt x="1126962" y="458469"/>
                  </a:lnTo>
                  <a:lnTo>
                    <a:pt x="1125727" y="452119"/>
                  </a:lnTo>
                  <a:lnTo>
                    <a:pt x="1120266" y="429259"/>
                  </a:lnTo>
                  <a:lnTo>
                    <a:pt x="1116387" y="415294"/>
                  </a:lnTo>
                  <a:close/>
                </a:path>
                <a:path w="1173479" h="1125220">
                  <a:moveTo>
                    <a:pt x="1102793" y="373379"/>
                  </a:moveTo>
                  <a:lnTo>
                    <a:pt x="1065910" y="373379"/>
                  </a:lnTo>
                  <a:lnTo>
                    <a:pt x="1073784" y="394969"/>
                  </a:lnTo>
                  <a:lnTo>
                    <a:pt x="1073530" y="394969"/>
                  </a:lnTo>
                  <a:lnTo>
                    <a:pt x="1080515" y="416559"/>
                  </a:lnTo>
                  <a:lnTo>
                    <a:pt x="1080389" y="415294"/>
                  </a:lnTo>
                  <a:lnTo>
                    <a:pt x="1116387" y="415294"/>
                  </a:lnTo>
                  <a:lnTo>
                    <a:pt x="1113916" y="406399"/>
                  </a:lnTo>
                  <a:lnTo>
                    <a:pt x="1106677" y="383539"/>
                  </a:lnTo>
                  <a:lnTo>
                    <a:pt x="1102793" y="373379"/>
                  </a:lnTo>
                  <a:close/>
                </a:path>
                <a:path w="1173479" h="1125220">
                  <a:moveTo>
                    <a:pt x="58716" y="414019"/>
                  </a:moveTo>
                  <a:lnTo>
                    <a:pt x="58546" y="414019"/>
                  </a:lnTo>
                  <a:lnTo>
                    <a:pt x="58199" y="415294"/>
                  </a:lnTo>
                  <a:lnTo>
                    <a:pt x="58716" y="414019"/>
                  </a:lnTo>
                  <a:close/>
                </a:path>
                <a:path w="1173479" h="1125220">
                  <a:moveTo>
                    <a:pt x="1094710" y="353059"/>
                  </a:moveTo>
                  <a:lnTo>
                    <a:pt x="1057402" y="353059"/>
                  </a:lnTo>
                  <a:lnTo>
                    <a:pt x="1066164" y="374649"/>
                  </a:lnTo>
                  <a:lnTo>
                    <a:pt x="1065910" y="373379"/>
                  </a:lnTo>
                  <a:lnTo>
                    <a:pt x="1102793" y="373379"/>
                  </a:lnTo>
                  <a:lnTo>
                    <a:pt x="1098423" y="361949"/>
                  </a:lnTo>
                  <a:lnTo>
                    <a:pt x="1094710" y="353059"/>
                  </a:lnTo>
                  <a:close/>
                </a:path>
                <a:path w="1173479" h="1125220">
                  <a:moveTo>
                    <a:pt x="1076959" y="313689"/>
                  </a:moveTo>
                  <a:lnTo>
                    <a:pt x="1038098" y="313689"/>
                  </a:lnTo>
                  <a:lnTo>
                    <a:pt x="1048384" y="334009"/>
                  </a:lnTo>
                  <a:lnTo>
                    <a:pt x="1048130" y="334009"/>
                  </a:lnTo>
                  <a:lnTo>
                    <a:pt x="1057655" y="354329"/>
                  </a:lnTo>
                  <a:lnTo>
                    <a:pt x="1057402" y="353059"/>
                  </a:lnTo>
                  <a:lnTo>
                    <a:pt x="1094710" y="353059"/>
                  </a:lnTo>
                  <a:lnTo>
                    <a:pt x="1089405" y="340359"/>
                  </a:lnTo>
                  <a:lnTo>
                    <a:pt x="1079627" y="318769"/>
                  </a:lnTo>
                  <a:lnTo>
                    <a:pt x="1076959" y="313689"/>
                  </a:lnTo>
                  <a:close/>
                </a:path>
                <a:path w="1173479" h="1125220">
                  <a:moveTo>
                    <a:pt x="1066768" y="294639"/>
                  </a:moveTo>
                  <a:lnTo>
                    <a:pt x="1027176" y="294639"/>
                  </a:lnTo>
                  <a:lnTo>
                    <a:pt x="1038351" y="314959"/>
                  </a:lnTo>
                  <a:lnTo>
                    <a:pt x="1038098" y="313689"/>
                  </a:lnTo>
                  <a:lnTo>
                    <a:pt x="1076959" y="313689"/>
                  </a:lnTo>
                  <a:lnTo>
                    <a:pt x="1068958" y="298450"/>
                  </a:lnTo>
                  <a:lnTo>
                    <a:pt x="1066768" y="294639"/>
                  </a:lnTo>
                  <a:close/>
                </a:path>
                <a:path w="1173479" h="1125220">
                  <a:moveTo>
                    <a:pt x="994645" y="191769"/>
                  </a:moveTo>
                  <a:lnTo>
                    <a:pt x="947038" y="191769"/>
                  </a:lnTo>
                  <a:lnTo>
                    <a:pt x="962532" y="208279"/>
                  </a:lnTo>
                  <a:lnTo>
                    <a:pt x="962025" y="208279"/>
                  </a:lnTo>
                  <a:lnTo>
                    <a:pt x="976883" y="224789"/>
                  </a:lnTo>
                  <a:lnTo>
                    <a:pt x="976502" y="224789"/>
                  </a:lnTo>
                  <a:lnTo>
                    <a:pt x="990600" y="241300"/>
                  </a:lnTo>
                  <a:lnTo>
                    <a:pt x="990219" y="241300"/>
                  </a:lnTo>
                  <a:lnTo>
                    <a:pt x="1003680" y="259079"/>
                  </a:lnTo>
                  <a:lnTo>
                    <a:pt x="1003173" y="259079"/>
                  </a:lnTo>
                  <a:lnTo>
                    <a:pt x="1016000" y="276859"/>
                  </a:lnTo>
                  <a:lnTo>
                    <a:pt x="1015619" y="276859"/>
                  </a:lnTo>
                  <a:lnTo>
                    <a:pt x="1027556" y="295909"/>
                  </a:lnTo>
                  <a:lnTo>
                    <a:pt x="1027176" y="294639"/>
                  </a:lnTo>
                  <a:lnTo>
                    <a:pt x="1066768" y="294639"/>
                  </a:lnTo>
                  <a:lnTo>
                    <a:pt x="1057275" y="278129"/>
                  </a:lnTo>
                  <a:lnTo>
                    <a:pt x="1045082" y="257809"/>
                  </a:lnTo>
                  <a:lnTo>
                    <a:pt x="1031875" y="238759"/>
                  </a:lnTo>
                  <a:lnTo>
                    <a:pt x="1018031" y="219709"/>
                  </a:lnTo>
                  <a:lnTo>
                    <a:pt x="1003426" y="201929"/>
                  </a:lnTo>
                  <a:lnTo>
                    <a:pt x="994645" y="191769"/>
                  </a:lnTo>
                  <a:close/>
                </a:path>
                <a:path w="1173479" h="1125220">
                  <a:moveTo>
                    <a:pt x="127799" y="269239"/>
                  </a:moveTo>
                  <a:lnTo>
                    <a:pt x="127380" y="269239"/>
                  </a:lnTo>
                  <a:lnTo>
                    <a:pt x="126872" y="270509"/>
                  </a:lnTo>
                  <a:lnTo>
                    <a:pt x="127799" y="269239"/>
                  </a:lnTo>
                  <a:close/>
                </a:path>
                <a:path w="1173479" h="1125220">
                  <a:moveTo>
                    <a:pt x="176418" y="208279"/>
                  </a:moveTo>
                  <a:lnTo>
                    <a:pt x="175894" y="208279"/>
                  </a:lnTo>
                  <a:lnTo>
                    <a:pt x="175259" y="209550"/>
                  </a:lnTo>
                  <a:lnTo>
                    <a:pt x="176418" y="208279"/>
                  </a:lnTo>
                  <a:close/>
                </a:path>
                <a:path w="1173479" h="1125220">
                  <a:moveTo>
                    <a:pt x="980674" y="176529"/>
                  </a:moveTo>
                  <a:lnTo>
                    <a:pt x="931290" y="176529"/>
                  </a:lnTo>
                  <a:lnTo>
                    <a:pt x="947547" y="193039"/>
                  </a:lnTo>
                  <a:lnTo>
                    <a:pt x="947038" y="191769"/>
                  </a:lnTo>
                  <a:lnTo>
                    <a:pt x="994645" y="191769"/>
                  </a:lnTo>
                  <a:lnTo>
                    <a:pt x="988059" y="184150"/>
                  </a:lnTo>
                  <a:lnTo>
                    <a:pt x="980674" y="176529"/>
                  </a:lnTo>
                  <a:close/>
                </a:path>
                <a:path w="1173479" h="1125220">
                  <a:moveTo>
                    <a:pt x="194545" y="189229"/>
                  </a:moveTo>
                  <a:lnTo>
                    <a:pt x="193801" y="189229"/>
                  </a:lnTo>
                  <a:lnTo>
                    <a:pt x="193166" y="190500"/>
                  </a:lnTo>
                  <a:lnTo>
                    <a:pt x="194545" y="189229"/>
                  </a:lnTo>
                  <a:close/>
                </a:path>
                <a:path w="1173479" h="1125220">
                  <a:moveTo>
                    <a:pt x="859677" y="80009"/>
                  </a:moveTo>
                  <a:lnTo>
                    <a:pt x="784351" y="80009"/>
                  </a:lnTo>
                  <a:lnTo>
                    <a:pt x="805306" y="90169"/>
                  </a:lnTo>
                  <a:lnTo>
                    <a:pt x="804672" y="90169"/>
                  </a:lnTo>
                  <a:lnTo>
                    <a:pt x="824991" y="100329"/>
                  </a:lnTo>
                  <a:lnTo>
                    <a:pt x="824356" y="100329"/>
                  </a:lnTo>
                  <a:lnTo>
                    <a:pt x="844296" y="111759"/>
                  </a:lnTo>
                  <a:lnTo>
                    <a:pt x="843660" y="111759"/>
                  </a:lnTo>
                  <a:lnTo>
                    <a:pt x="862964" y="123189"/>
                  </a:lnTo>
                  <a:lnTo>
                    <a:pt x="862202" y="123189"/>
                  </a:lnTo>
                  <a:lnTo>
                    <a:pt x="880872" y="135889"/>
                  </a:lnTo>
                  <a:lnTo>
                    <a:pt x="880363" y="135889"/>
                  </a:lnTo>
                  <a:lnTo>
                    <a:pt x="898525" y="148589"/>
                  </a:lnTo>
                  <a:lnTo>
                    <a:pt x="897889" y="148589"/>
                  </a:lnTo>
                  <a:lnTo>
                    <a:pt x="915415" y="162559"/>
                  </a:lnTo>
                  <a:lnTo>
                    <a:pt x="914907" y="162559"/>
                  </a:lnTo>
                  <a:lnTo>
                    <a:pt x="931672" y="177800"/>
                  </a:lnTo>
                  <a:lnTo>
                    <a:pt x="931290" y="176529"/>
                  </a:lnTo>
                  <a:lnTo>
                    <a:pt x="980674" y="176529"/>
                  </a:lnTo>
                  <a:lnTo>
                    <a:pt x="937895" y="135889"/>
                  </a:lnTo>
                  <a:lnTo>
                    <a:pt x="901064" y="107950"/>
                  </a:lnTo>
                  <a:lnTo>
                    <a:pt x="861949" y="81279"/>
                  </a:lnTo>
                  <a:lnTo>
                    <a:pt x="859677" y="80009"/>
                  </a:lnTo>
                  <a:close/>
                </a:path>
                <a:path w="1173479" h="1125220">
                  <a:moveTo>
                    <a:pt x="233005" y="154939"/>
                  </a:moveTo>
                  <a:lnTo>
                    <a:pt x="232028" y="154939"/>
                  </a:lnTo>
                  <a:lnTo>
                    <a:pt x="231393" y="156209"/>
                  </a:lnTo>
                  <a:lnTo>
                    <a:pt x="233005" y="154939"/>
                  </a:lnTo>
                  <a:close/>
                </a:path>
                <a:path w="1173479" h="1125220">
                  <a:moveTo>
                    <a:pt x="274542" y="124459"/>
                  </a:moveTo>
                  <a:lnTo>
                    <a:pt x="273430" y="124459"/>
                  </a:lnTo>
                  <a:lnTo>
                    <a:pt x="272668" y="125729"/>
                  </a:lnTo>
                  <a:lnTo>
                    <a:pt x="274542" y="124459"/>
                  </a:lnTo>
                  <a:close/>
                </a:path>
                <a:path w="1173479" h="1125220">
                  <a:moveTo>
                    <a:pt x="296475" y="110489"/>
                  </a:moveTo>
                  <a:lnTo>
                    <a:pt x="295147" y="110489"/>
                  </a:lnTo>
                  <a:lnTo>
                    <a:pt x="294385" y="111759"/>
                  </a:lnTo>
                  <a:lnTo>
                    <a:pt x="296475" y="110489"/>
                  </a:lnTo>
                  <a:close/>
                </a:path>
                <a:path w="1173479" h="1125220">
                  <a:moveTo>
                    <a:pt x="318973" y="97789"/>
                  </a:moveTo>
                  <a:lnTo>
                    <a:pt x="317372" y="97789"/>
                  </a:lnTo>
                  <a:lnTo>
                    <a:pt x="316610" y="99059"/>
                  </a:lnTo>
                  <a:lnTo>
                    <a:pt x="318973" y="97789"/>
                  </a:lnTo>
                  <a:close/>
                </a:path>
                <a:path w="1173479" h="1125220">
                  <a:moveTo>
                    <a:pt x="342166" y="86359"/>
                  </a:moveTo>
                  <a:lnTo>
                    <a:pt x="340232" y="86359"/>
                  </a:lnTo>
                  <a:lnTo>
                    <a:pt x="339470" y="87629"/>
                  </a:lnTo>
                  <a:lnTo>
                    <a:pt x="342166" y="86359"/>
                  </a:lnTo>
                  <a:close/>
                </a:path>
                <a:path w="1173479" h="1125220">
                  <a:moveTo>
                    <a:pt x="829860" y="63500"/>
                  </a:moveTo>
                  <a:lnTo>
                    <a:pt x="742569" y="63500"/>
                  </a:lnTo>
                  <a:lnTo>
                    <a:pt x="764412" y="72389"/>
                  </a:lnTo>
                  <a:lnTo>
                    <a:pt x="763777" y="72389"/>
                  </a:lnTo>
                  <a:lnTo>
                    <a:pt x="785113" y="81279"/>
                  </a:lnTo>
                  <a:lnTo>
                    <a:pt x="784351" y="80009"/>
                  </a:lnTo>
                  <a:lnTo>
                    <a:pt x="859677" y="80009"/>
                  </a:lnTo>
                  <a:lnTo>
                    <a:pt x="841501" y="69850"/>
                  </a:lnTo>
                  <a:lnTo>
                    <a:pt x="829860" y="63500"/>
                  </a:lnTo>
                  <a:close/>
                </a:path>
                <a:path w="1173479" h="1125220">
                  <a:moveTo>
                    <a:pt x="789413" y="44450"/>
                  </a:moveTo>
                  <a:lnTo>
                    <a:pt x="671829" y="44450"/>
                  </a:lnTo>
                  <a:lnTo>
                    <a:pt x="699515" y="50800"/>
                  </a:lnTo>
                  <a:lnTo>
                    <a:pt x="698753" y="50800"/>
                  </a:lnTo>
                  <a:lnTo>
                    <a:pt x="721486" y="57150"/>
                  </a:lnTo>
                  <a:lnTo>
                    <a:pt x="720851" y="57150"/>
                  </a:lnTo>
                  <a:lnTo>
                    <a:pt x="743203" y="64769"/>
                  </a:lnTo>
                  <a:lnTo>
                    <a:pt x="742569" y="63500"/>
                  </a:lnTo>
                  <a:lnTo>
                    <a:pt x="829860" y="63500"/>
                  </a:lnTo>
                  <a:lnTo>
                    <a:pt x="820547" y="58419"/>
                  </a:lnTo>
                  <a:lnTo>
                    <a:pt x="798829" y="48259"/>
                  </a:lnTo>
                  <a:lnTo>
                    <a:pt x="789413" y="44450"/>
                  </a:lnTo>
                  <a:close/>
                </a:path>
                <a:path w="1173479" h="1125220">
                  <a:moveTo>
                    <a:pt x="642366" y="40150"/>
                  </a:moveTo>
                  <a:lnTo>
                    <a:pt x="672719" y="45719"/>
                  </a:lnTo>
                  <a:lnTo>
                    <a:pt x="671829" y="44450"/>
                  </a:lnTo>
                  <a:lnTo>
                    <a:pt x="789413" y="44450"/>
                  </a:lnTo>
                  <a:lnTo>
                    <a:pt x="779997" y="40639"/>
                  </a:lnTo>
                  <a:lnTo>
                    <a:pt x="645922" y="40639"/>
                  </a:lnTo>
                  <a:lnTo>
                    <a:pt x="642366" y="40150"/>
                  </a:lnTo>
                  <a:close/>
                </a:path>
                <a:path w="1173479" h="1125220">
                  <a:moveTo>
                    <a:pt x="495530" y="40639"/>
                  </a:moveTo>
                  <a:lnTo>
                    <a:pt x="487679" y="40639"/>
                  </a:lnTo>
                  <a:lnTo>
                    <a:pt x="486790" y="41909"/>
                  </a:lnTo>
                  <a:lnTo>
                    <a:pt x="495530" y="40639"/>
                  </a:lnTo>
                  <a:close/>
                </a:path>
                <a:path w="1173479" h="1125220">
                  <a:moveTo>
                    <a:pt x="765555" y="35559"/>
                  </a:moveTo>
                  <a:lnTo>
                    <a:pt x="591565" y="35559"/>
                  </a:lnTo>
                  <a:lnTo>
                    <a:pt x="621730" y="36950"/>
                  </a:lnTo>
                  <a:lnTo>
                    <a:pt x="619108" y="36950"/>
                  </a:lnTo>
                  <a:lnTo>
                    <a:pt x="645922" y="40639"/>
                  </a:lnTo>
                  <a:lnTo>
                    <a:pt x="779997" y="40639"/>
                  </a:lnTo>
                  <a:lnTo>
                    <a:pt x="776858" y="39369"/>
                  </a:lnTo>
                  <a:lnTo>
                    <a:pt x="765555" y="35559"/>
                  </a:lnTo>
                  <a:close/>
                </a:path>
                <a:path w="1173479" h="1125220">
                  <a:moveTo>
                    <a:pt x="515341" y="37850"/>
                  </a:moveTo>
                  <a:lnTo>
                    <a:pt x="514273" y="37850"/>
                  </a:lnTo>
                  <a:lnTo>
                    <a:pt x="512716" y="38223"/>
                  </a:lnTo>
                  <a:lnTo>
                    <a:pt x="511848" y="38223"/>
                  </a:lnTo>
                  <a:lnTo>
                    <a:pt x="515341" y="37850"/>
                  </a:lnTo>
                  <a:close/>
                </a:path>
                <a:path w="1173479" h="1125220">
                  <a:moveTo>
                    <a:pt x="515341" y="37850"/>
                  </a:moveTo>
                  <a:lnTo>
                    <a:pt x="511848" y="38223"/>
                  </a:lnTo>
                  <a:lnTo>
                    <a:pt x="512716" y="38223"/>
                  </a:lnTo>
                  <a:lnTo>
                    <a:pt x="515341" y="37850"/>
                  </a:lnTo>
                  <a:close/>
                </a:path>
              </a:pathLst>
            </a:custGeom>
            <a:solidFill>
              <a:srgbClr val="17D0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6457949" y="3310890"/>
              <a:ext cx="0" cy="1045844"/>
            </a:xfrm>
            <a:custGeom>
              <a:avLst/>
              <a:gdLst/>
              <a:ahLst/>
              <a:cxnLst/>
              <a:rect l="l" t="t" r="r" b="b"/>
              <a:pathLst>
                <a:path h="1045845">
                  <a:moveTo>
                    <a:pt x="0" y="0"/>
                  </a:moveTo>
                  <a:lnTo>
                    <a:pt x="0" y="1045337"/>
                  </a:lnTo>
                </a:path>
              </a:pathLst>
            </a:custGeom>
            <a:ln w="34925">
              <a:solidFill>
                <a:srgbClr val="0A976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57899" y="2229612"/>
              <a:ext cx="1075931" cy="1082039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6132576" y="2304288"/>
              <a:ext cx="931544" cy="937260"/>
            </a:xfrm>
            <a:custGeom>
              <a:avLst/>
              <a:gdLst/>
              <a:ahLst/>
              <a:cxnLst/>
              <a:rect l="l" t="t" r="r" b="b"/>
              <a:pathLst>
                <a:path w="931545" h="937260">
                  <a:moveTo>
                    <a:pt x="465581" y="0"/>
                  </a:moveTo>
                  <a:lnTo>
                    <a:pt x="417972" y="2419"/>
                  </a:lnTo>
                  <a:lnTo>
                    <a:pt x="371739" y="9520"/>
                  </a:lnTo>
                  <a:lnTo>
                    <a:pt x="327116" y="21067"/>
                  </a:lnTo>
                  <a:lnTo>
                    <a:pt x="284339" y="36826"/>
                  </a:lnTo>
                  <a:lnTo>
                    <a:pt x="243639" y="56559"/>
                  </a:lnTo>
                  <a:lnTo>
                    <a:pt x="205252" y="80032"/>
                  </a:lnTo>
                  <a:lnTo>
                    <a:pt x="169411" y="107009"/>
                  </a:lnTo>
                  <a:lnTo>
                    <a:pt x="136350" y="137255"/>
                  </a:lnTo>
                  <a:lnTo>
                    <a:pt x="106302" y="170534"/>
                  </a:lnTo>
                  <a:lnTo>
                    <a:pt x="79503" y="206610"/>
                  </a:lnTo>
                  <a:lnTo>
                    <a:pt x="56184" y="245249"/>
                  </a:lnTo>
                  <a:lnTo>
                    <a:pt x="36581" y="286214"/>
                  </a:lnTo>
                  <a:lnTo>
                    <a:pt x="20928" y="329270"/>
                  </a:lnTo>
                  <a:lnTo>
                    <a:pt x="9457" y="374182"/>
                  </a:lnTo>
                  <a:lnTo>
                    <a:pt x="2403" y="420713"/>
                  </a:lnTo>
                  <a:lnTo>
                    <a:pt x="0" y="468629"/>
                  </a:lnTo>
                  <a:lnTo>
                    <a:pt x="2403" y="516546"/>
                  </a:lnTo>
                  <a:lnTo>
                    <a:pt x="9457" y="563077"/>
                  </a:lnTo>
                  <a:lnTo>
                    <a:pt x="20928" y="607989"/>
                  </a:lnTo>
                  <a:lnTo>
                    <a:pt x="36581" y="651045"/>
                  </a:lnTo>
                  <a:lnTo>
                    <a:pt x="56184" y="692010"/>
                  </a:lnTo>
                  <a:lnTo>
                    <a:pt x="79503" y="730649"/>
                  </a:lnTo>
                  <a:lnTo>
                    <a:pt x="106302" y="766725"/>
                  </a:lnTo>
                  <a:lnTo>
                    <a:pt x="136350" y="800004"/>
                  </a:lnTo>
                  <a:lnTo>
                    <a:pt x="169411" y="830250"/>
                  </a:lnTo>
                  <a:lnTo>
                    <a:pt x="205252" y="857227"/>
                  </a:lnTo>
                  <a:lnTo>
                    <a:pt x="243639" y="880700"/>
                  </a:lnTo>
                  <a:lnTo>
                    <a:pt x="284339" y="900433"/>
                  </a:lnTo>
                  <a:lnTo>
                    <a:pt x="327116" y="916192"/>
                  </a:lnTo>
                  <a:lnTo>
                    <a:pt x="371739" y="927739"/>
                  </a:lnTo>
                  <a:lnTo>
                    <a:pt x="417972" y="934840"/>
                  </a:lnTo>
                  <a:lnTo>
                    <a:pt x="465581" y="937260"/>
                  </a:lnTo>
                  <a:lnTo>
                    <a:pt x="513191" y="934840"/>
                  </a:lnTo>
                  <a:lnTo>
                    <a:pt x="559424" y="927739"/>
                  </a:lnTo>
                  <a:lnTo>
                    <a:pt x="604047" y="916192"/>
                  </a:lnTo>
                  <a:lnTo>
                    <a:pt x="646824" y="900433"/>
                  </a:lnTo>
                  <a:lnTo>
                    <a:pt x="687524" y="880700"/>
                  </a:lnTo>
                  <a:lnTo>
                    <a:pt x="725911" y="857227"/>
                  </a:lnTo>
                  <a:lnTo>
                    <a:pt x="761752" y="830250"/>
                  </a:lnTo>
                  <a:lnTo>
                    <a:pt x="794813" y="800004"/>
                  </a:lnTo>
                  <a:lnTo>
                    <a:pt x="824861" y="766725"/>
                  </a:lnTo>
                  <a:lnTo>
                    <a:pt x="851660" y="730649"/>
                  </a:lnTo>
                  <a:lnTo>
                    <a:pt x="874979" y="692010"/>
                  </a:lnTo>
                  <a:lnTo>
                    <a:pt x="894582" y="651045"/>
                  </a:lnTo>
                  <a:lnTo>
                    <a:pt x="910235" y="607989"/>
                  </a:lnTo>
                  <a:lnTo>
                    <a:pt x="921706" y="563077"/>
                  </a:lnTo>
                  <a:lnTo>
                    <a:pt x="928760" y="516546"/>
                  </a:lnTo>
                  <a:lnTo>
                    <a:pt x="931164" y="468629"/>
                  </a:lnTo>
                  <a:lnTo>
                    <a:pt x="928760" y="420713"/>
                  </a:lnTo>
                  <a:lnTo>
                    <a:pt x="921706" y="374182"/>
                  </a:lnTo>
                  <a:lnTo>
                    <a:pt x="910235" y="329270"/>
                  </a:lnTo>
                  <a:lnTo>
                    <a:pt x="894582" y="286214"/>
                  </a:lnTo>
                  <a:lnTo>
                    <a:pt x="874979" y="245249"/>
                  </a:lnTo>
                  <a:lnTo>
                    <a:pt x="851660" y="206610"/>
                  </a:lnTo>
                  <a:lnTo>
                    <a:pt x="824861" y="170534"/>
                  </a:lnTo>
                  <a:lnTo>
                    <a:pt x="794813" y="137255"/>
                  </a:lnTo>
                  <a:lnTo>
                    <a:pt x="761752" y="107009"/>
                  </a:lnTo>
                  <a:lnTo>
                    <a:pt x="725911" y="80032"/>
                  </a:lnTo>
                  <a:lnTo>
                    <a:pt x="687524" y="56559"/>
                  </a:lnTo>
                  <a:lnTo>
                    <a:pt x="646824" y="36826"/>
                  </a:lnTo>
                  <a:lnTo>
                    <a:pt x="604047" y="21067"/>
                  </a:lnTo>
                  <a:lnTo>
                    <a:pt x="559424" y="9520"/>
                  </a:lnTo>
                  <a:lnTo>
                    <a:pt x="513191" y="2419"/>
                  </a:lnTo>
                  <a:lnTo>
                    <a:pt x="465581" y="0"/>
                  </a:lnTo>
                  <a:close/>
                </a:path>
              </a:pathLst>
            </a:custGeom>
            <a:solidFill>
              <a:srgbClr val="17D0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196584" y="2369832"/>
              <a:ext cx="798588" cy="801611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6268211" y="2441448"/>
              <a:ext cx="660400" cy="662940"/>
            </a:xfrm>
            <a:custGeom>
              <a:avLst/>
              <a:gdLst/>
              <a:ahLst/>
              <a:cxnLst/>
              <a:rect l="l" t="t" r="r" b="b"/>
              <a:pathLst>
                <a:path w="660400" h="662939">
                  <a:moveTo>
                    <a:pt x="329945" y="0"/>
                  </a:moveTo>
                  <a:lnTo>
                    <a:pt x="281184" y="3595"/>
                  </a:lnTo>
                  <a:lnTo>
                    <a:pt x="234645" y="14038"/>
                  </a:lnTo>
                  <a:lnTo>
                    <a:pt x="190840" y="30817"/>
                  </a:lnTo>
                  <a:lnTo>
                    <a:pt x="150277" y="53416"/>
                  </a:lnTo>
                  <a:lnTo>
                    <a:pt x="113468" y="81323"/>
                  </a:lnTo>
                  <a:lnTo>
                    <a:pt x="80923" y="114025"/>
                  </a:lnTo>
                  <a:lnTo>
                    <a:pt x="53151" y="151007"/>
                  </a:lnTo>
                  <a:lnTo>
                    <a:pt x="30662" y="191756"/>
                  </a:lnTo>
                  <a:lnTo>
                    <a:pt x="13967" y="235758"/>
                  </a:lnTo>
                  <a:lnTo>
                    <a:pt x="3576" y="282501"/>
                  </a:lnTo>
                  <a:lnTo>
                    <a:pt x="0" y="331469"/>
                  </a:lnTo>
                  <a:lnTo>
                    <a:pt x="3576" y="380438"/>
                  </a:lnTo>
                  <a:lnTo>
                    <a:pt x="13967" y="427181"/>
                  </a:lnTo>
                  <a:lnTo>
                    <a:pt x="30662" y="471183"/>
                  </a:lnTo>
                  <a:lnTo>
                    <a:pt x="53151" y="511932"/>
                  </a:lnTo>
                  <a:lnTo>
                    <a:pt x="80923" y="548914"/>
                  </a:lnTo>
                  <a:lnTo>
                    <a:pt x="113468" y="581616"/>
                  </a:lnTo>
                  <a:lnTo>
                    <a:pt x="150277" y="609523"/>
                  </a:lnTo>
                  <a:lnTo>
                    <a:pt x="190840" y="632122"/>
                  </a:lnTo>
                  <a:lnTo>
                    <a:pt x="234645" y="648901"/>
                  </a:lnTo>
                  <a:lnTo>
                    <a:pt x="281184" y="659344"/>
                  </a:lnTo>
                  <a:lnTo>
                    <a:pt x="329945" y="662939"/>
                  </a:lnTo>
                  <a:lnTo>
                    <a:pt x="378707" y="659344"/>
                  </a:lnTo>
                  <a:lnTo>
                    <a:pt x="425246" y="648901"/>
                  </a:lnTo>
                  <a:lnTo>
                    <a:pt x="469051" y="632122"/>
                  </a:lnTo>
                  <a:lnTo>
                    <a:pt x="509614" y="609523"/>
                  </a:lnTo>
                  <a:lnTo>
                    <a:pt x="546423" y="581616"/>
                  </a:lnTo>
                  <a:lnTo>
                    <a:pt x="578968" y="548914"/>
                  </a:lnTo>
                  <a:lnTo>
                    <a:pt x="606740" y="511932"/>
                  </a:lnTo>
                  <a:lnTo>
                    <a:pt x="629229" y="471183"/>
                  </a:lnTo>
                  <a:lnTo>
                    <a:pt x="645924" y="427181"/>
                  </a:lnTo>
                  <a:lnTo>
                    <a:pt x="656315" y="380438"/>
                  </a:lnTo>
                  <a:lnTo>
                    <a:pt x="659891" y="331469"/>
                  </a:lnTo>
                  <a:lnTo>
                    <a:pt x="656315" y="282501"/>
                  </a:lnTo>
                  <a:lnTo>
                    <a:pt x="645924" y="235758"/>
                  </a:lnTo>
                  <a:lnTo>
                    <a:pt x="629229" y="191756"/>
                  </a:lnTo>
                  <a:lnTo>
                    <a:pt x="606740" y="151007"/>
                  </a:lnTo>
                  <a:lnTo>
                    <a:pt x="578968" y="114025"/>
                  </a:lnTo>
                  <a:lnTo>
                    <a:pt x="546423" y="81323"/>
                  </a:lnTo>
                  <a:lnTo>
                    <a:pt x="509614" y="53416"/>
                  </a:lnTo>
                  <a:lnTo>
                    <a:pt x="469051" y="30817"/>
                  </a:lnTo>
                  <a:lnTo>
                    <a:pt x="425246" y="14038"/>
                  </a:lnTo>
                  <a:lnTo>
                    <a:pt x="378707" y="3595"/>
                  </a:lnTo>
                  <a:lnTo>
                    <a:pt x="32994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493776" y="4308348"/>
              <a:ext cx="7997190" cy="76200"/>
            </a:xfrm>
            <a:custGeom>
              <a:avLst/>
              <a:gdLst/>
              <a:ahLst/>
              <a:cxnLst/>
              <a:rect l="l" t="t" r="r" b="b"/>
              <a:pathLst>
                <a:path w="7997190" h="76200">
                  <a:moveTo>
                    <a:pt x="38100" y="0"/>
                  </a:moveTo>
                  <a:lnTo>
                    <a:pt x="23268" y="2988"/>
                  </a:lnTo>
                  <a:lnTo>
                    <a:pt x="11158" y="11144"/>
                  </a:lnTo>
                  <a:lnTo>
                    <a:pt x="2993" y="23252"/>
                  </a:lnTo>
                  <a:lnTo>
                    <a:pt x="0" y="38100"/>
                  </a:lnTo>
                  <a:lnTo>
                    <a:pt x="2993" y="52947"/>
                  </a:lnTo>
                  <a:lnTo>
                    <a:pt x="11158" y="65055"/>
                  </a:lnTo>
                  <a:lnTo>
                    <a:pt x="23268" y="73211"/>
                  </a:lnTo>
                  <a:lnTo>
                    <a:pt x="38100" y="76200"/>
                  </a:lnTo>
                  <a:lnTo>
                    <a:pt x="52931" y="73211"/>
                  </a:lnTo>
                  <a:lnTo>
                    <a:pt x="65041" y="65055"/>
                  </a:lnTo>
                  <a:lnTo>
                    <a:pt x="73206" y="52947"/>
                  </a:lnTo>
                  <a:lnTo>
                    <a:pt x="74919" y="44450"/>
                  </a:lnTo>
                  <a:lnTo>
                    <a:pt x="38100" y="44450"/>
                  </a:lnTo>
                  <a:lnTo>
                    <a:pt x="38100" y="31750"/>
                  </a:lnTo>
                  <a:lnTo>
                    <a:pt x="74919" y="31750"/>
                  </a:lnTo>
                  <a:lnTo>
                    <a:pt x="73206" y="23252"/>
                  </a:lnTo>
                  <a:lnTo>
                    <a:pt x="65041" y="11144"/>
                  </a:lnTo>
                  <a:lnTo>
                    <a:pt x="52931" y="2988"/>
                  </a:lnTo>
                  <a:lnTo>
                    <a:pt x="38100" y="0"/>
                  </a:lnTo>
                  <a:close/>
                </a:path>
                <a:path w="7997190" h="76200">
                  <a:moveTo>
                    <a:pt x="7958708" y="0"/>
                  </a:moveTo>
                  <a:lnTo>
                    <a:pt x="7943915" y="2988"/>
                  </a:lnTo>
                  <a:lnTo>
                    <a:pt x="7931800" y="11144"/>
                  </a:lnTo>
                  <a:lnTo>
                    <a:pt x="7923615" y="23252"/>
                  </a:lnTo>
                  <a:lnTo>
                    <a:pt x="7920608" y="38100"/>
                  </a:lnTo>
                  <a:lnTo>
                    <a:pt x="7923615" y="52947"/>
                  </a:lnTo>
                  <a:lnTo>
                    <a:pt x="7931800" y="65055"/>
                  </a:lnTo>
                  <a:lnTo>
                    <a:pt x="7943915" y="73211"/>
                  </a:lnTo>
                  <a:lnTo>
                    <a:pt x="7958708" y="76200"/>
                  </a:lnTo>
                  <a:lnTo>
                    <a:pt x="7973556" y="73211"/>
                  </a:lnTo>
                  <a:lnTo>
                    <a:pt x="7985664" y="65055"/>
                  </a:lnTo>
                  <a:lnTo>
                    <a:pt x="7993820" y="52947"/>
                  </a:lnTo>
                  <a:lnTo>
                    <a:pt x="7995530" y="44450"/>
                  </a:lnTo>
                  <a:lnTo>
                    <a:pt x="7958708" y="44450"/>
                  </a:lnTo>
                  <a:lnTo>
                    <a:pt x="7958708" y="31750"/>
                  </a:lnTo>
                  <a:lnTo>
                    <a:pt x="7995530" y="31750"/>
                  </a:lnTo>
                  <a:lnTo>
                    <a:pt x="7993820" y="23252"/>
                  </a:lnTo>
                  <a:lnTo>
                    <a:pt x="7985664" y="11144"/>
                  </a:lnTo>
                  <a:lnTo>
                    <a:pt x="7973556" y="2988"/>
                  </a:lnTo>
                  <a:lnTo>
                    <a:pt x="7958708" y="0"/>
                  </a:lnTo>
                  <a:close/>
                </a:path>
                <a:path w="7997190" h="76200">
                  <a:moveTo>
                    <a:pt x="74919" y="31750"/>
                  </a:moveTo>
                  <a:lnTo>
                    <a:pt x="38100" y="31750"/>
                  </a:lnTo>
                  <a:lnTo>
                    <a:pt x="38100" y="44450"/>
                  </a:lnTo>
                  <a:lnTo>
                    <a:pt x="74919" y="44450"/>
                  </a:lnTo>
                  <a:lnTo>
                    <a:pt x="76200" y="38100"/>
                  </a:lnTo>
                  <a:lnTo>
                    <a:pt x="74919" y="31750"/>
                  </a:lnTo>
                  <a:close/>
                </a:path>
                <a:path w="7997190" h="76200">
                  <a:moveTo>
                    <a:pt x="7921894" y="31750"/>
                  </a:moveTo>
                  <a:lnTo>
                    <a:pt x="74919" y="31750"/>
                  </a:lnTo>
                  <a:lnTo>
                    <a:pt x="76200" y="38100"/>
                  </a:lnTo>
                  <a:lnTo>
                    <a:pt x="74919" y="44450"/>
                  </a:lnTo>
                  <a:lnTo>
                    <a:pt x="7921894" y="44450"/>
                  </a:lnTo>
                  <a:lnTo>
                    <a:pt x="7920608" y="38100"/>
                  </a:lnTo>
                  <a:lnTo>
                    <a:pt x="7921894" y="31750"/>
                  </a:lnTo>
                  <a:close/>
                </a:path>
                <a:path w="7997190" h="76200">
                  <a:moveTo>
                    <a:pt x="7995530" y="31750"/>
                  </a:moveTo>
                  <a:lnTo>
                    <a:pt x="7958708" y="31750"/>
                  </a:lnTo>
                  <a:lnTo>
                    <a:pt x="7958708" y="44450"/>
                  </a:lnTo>
                  <a:lnTo>
                    <a:pt x="7995530" y="44450"/>
                  </a:lnTo>
                  <a:lnTo>
                    <a:pt x="7996808" y="38100"/>
                  </a:lnTo>
                  <a:lnTo>
                    <a:pt x="7995530" y="31750"/>
                  </a:lnTo>
                  <a:close/>
                </a:path>
              </a:pathLst>
            </a:custGeom>
            <a:solidFill>
              <a:srgbClr val="ADADA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5" name="object 3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83920" y="4168178"/>
              <a:ext cx="345909" cy="345909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52309" y="4236529"/>
              <a:ext cx="213740" cy="213740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241804" y="4168178"/>
              <a:ext cx="345909" cy="345909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310193" y="4236529"/>
              <a:ext cx="213741" cy="213740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582924" y="4168178"/>
              <a:ext cx="345909" cy="345909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651313" y="4236529"/>
              <a:ext cx="213740" cy="213740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933187" y="4168178"/>
              <a:ext cx="345909" cy="345909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001577" y="4236529"/>
              <a:ext cx="213740" cy="213740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281928" y="4168178"/>
              <a:ext cx="344398" cy="345909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350317" y="4236529"/>
              <a:ext cx="212217" cy="213740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1039368" y="2251582"/>
              <a:ext cx="7494905" cy="1126490"/>
            </a:xfrm>
            <a:custGeom>
              <a:avLst/>
              <a:gdLst/>
              <a:ahLst/>
              <a:cxnLst/>
              <a:rect l="l" t="t" r="r" b="b"/>
              <a:pathLst>
                <a:path w="7494905" h="1126489">
                  <a:moveTo>
                    <a:pt x="58178" y="553974"/>
                  </a:moveTo>
                  <a:lnTo>
                    <a:pt x="54927" y="550672"/>
                  </a:lnTo>
                  <a:lnTo>
                    <a:pt x="43637" y="550672"/>
                  </a:lnTo>
                  <a:lnTo>
                    <a:pt x="43637" y="565277"/>
                  </a:lnTo>
                  <a:lnTo>
                    <a:pt x="43637" y="638556"/>
                  </a:lnTo>
                  <a:lnTo>
                    <a:pt x="14554" y="638556"/>
                  </a:lnTo>
                  <a:lnTo>
                    <a:pt x="14554" y="565277"/>
                  </a:lnTo>
                  <a:lnTo>
                    <a:pt x="43637" y="565277"/>
                  </a:lnTo>
                  <a:lnTo>
                    <a:pt x="43637" y="550672"/>
                  </a:lnTo>
                  <a:lnTo>
                    <a:pt x="3263" y="550672"/>
                  </a:lnTo>
                  <a:lnTo>
                    <a:pt x="0" y="553974"/>
                  </a:lnTo>
                  <a:lnTo>
                    <a:pt x="0" y="649859"/>
                  </a:lnTo>
                  <a:lnTo>
                    <a:pt x="3263" y="653161"/>
                  </a:lnTo>
                  <a:lnTo>
                    <a:pt x="54927" y="653161"/>
                  </a:lnTo>
                  <a:lnTo>
                    <a:pt x="58178" y="649859"/>
                  </a:lnTo>
                  <a:lnTo>
                    <a:pt x="58178" y="638556"/>
                  </a:lnTo>
                  <a:lnTo>
                    <a:pt x="58178" y="565277"/>
                  </a:lnTo>
                  <a:lnTo>
                    <a:pt x="58178" y="553974"/>
                  </a:lnTo>
                  <a:close/>
                </a:path>
                <a:path w="7494905" h="1126489">
                  <a:moveTo>
                    <a:pt x="145465" y="422148"/>
                  </a:moveTo>
                  <a:lnTo>
                    <a:pt x="142214" y="418846"/>
                  </a:lnTo>
                  <a:lnTo>
                    <a:pt x="130924" y="418846"/>
                  </a:lnTo>
                  <a:lnTo>
                    <a:pt x="130924" y="433451"/>
                  </a:lnTo>
                  <a:lnTo>
                    <a:pt x="130924" y="638556"/>
                  </a:lnTo>
                  <a:lnTo>
                    <a:pt x="101841" y="638556"/>
                  </a:lnTo>
                  <a:lnTo>
                    <a:pt x="101841" y="433451"/>
                  </a:lnTo>
                  <a:lnTo>
                    <a:pt x="130924" y="433451"/>
                  </a:lnTo>
                  <a:lnTo>
                    <a:pt x="130924" y="418846"/>
                  </a:lnTo>
                  <a:lnTo>
                    <a:pt x="90551" y="418846"/>
                  </a:lnTo>
                  <a:lnTo>
                    <a:pt x="87287" y="422148"/>
                  </a:lnTo>
                  <a:lnTo>
                    <a:pt x="87287" y="649859"/>
                  </a:lnTo>
                  <a:lnTo>
                    <a:pt x="90551" y="653161"/>
                  </a:lnTo>
                  <a:lnTo>
                    <a:pt x="142214" y="653161"/>
                  </a:lnTo>
                  <a:lnTo>
                    <a:pt x="145465" y="649859"/>
                  </a:lnTo>
                  <a:lnTo>
                    <a:pt x="145465" y="638556"/>
                  </a:lnTo>
                  <a:lnTo>
                    <a:pt x="145465" y="433451"/>
                  </a:lnTo>
                  <a:lnTo>
                    <a:pt x="145465" y="422148"/>
                  </a:lnTo>
                  <a:close/>
                </a:path>
                <a:path w="7494905" h="1126489">
                  <a:moveTo>
                    <a:pt x="232791" y="510032"/>
                  </a:moveTo>
                  <a:lnTo>
                    <a:pt x="229489" y="506730"/>
                  </a:lnTo>
                  <a:lnTo>
                    <a:pt x="218198" y="506730"/>
                  </a:lnTo>
                  <a:lnTo>
                    <a:pt x="218198" y="521335"/>
                  </a:lnTo>
                  <a:lnTo>
                    <a:pt x="218198" y="638556"/>
                  </a:lnTo>
                  <a:lnTo>
                    <a:pt x="189115" y="638556"/>
                  </a:lnTo>
                  <a:lnTo>
                    <a:pt x="189115" y="521335"/>
                  </a:lnTo>
                  <a:lnTo>
                    <a:pt x="218198" y="521335"/>
                  </a:lnTo>
                  <a:lnTo>
                    <a:pt x="218198" y="506730"/>
                  </a:lnTo>
                  <a:lnTo>
                    <a:pt x="177825" y="506730"/>
                  </a:lnTo>
                  <a:lnTo>
                    <a:pt x="174574" y="510032"/>
                  </a:lnTo>
                  <a:lnTo>
                    <a:pt x="174574" y="649859"/>
                  </a:lnTo>
                  <a:lnTo>
                    <a:pt x="177825" y="653161"/>
                  </a:lnTo>
                  <a:lnTo>
                    <a:pt x="229489" y="653161"/>
                  </a:lnTo>
                  <a:lnTo>
                    <a:pt x="232791" y="649859"/>
                  </a:lnTo>
                  <a:lnTo>
                    <a:pt x="232791" y="638556"/>
                  </a:lnTo>
                  <a:lnTo>
                    <a:pt x="232791" y="521335"/>
                  </a:lnTo>
                  <a:lnTo>
                    <a:pt x="232791" y="510032"/>
                  </a:lnTo>
                  <a:close/>
                </a:path>
                <a:path w="7494905" h="1126489">
                  <a:moveTo>
                    <a:pt x="320040" y="392811"/>
                  </a:moveTo>
                  <a:lnTo>
                    <a:pt x="316738" y="389509"/>
                  </a:lnTo>
                  <a:lnTo>
                    <a:pt x="305435" y="389509"/>
                  </a:lnTo>
                  <a:lnTo>
                    <a:pt x="305435" y="404114"/>
                  </a:lnTo>
                  <a:lnTo>
                    <a:pt x="305435" y="638556"/>
                  </a:lnTo>
                  <a:lnTo>
                    <a:pt x="276352" y="638556"/>
                  </a:lnTo>
                  <a:lnTo>
                    <a:pt x="276352" y="404114"/>
                  </a:lnTo>
                  <a:lnTo>
                    <a:pt x="305435" y="404114"/>
                  </a:lnTo>
                  <a:lnTo>
                    <a:pt x="305435" y="389509"/>
                  </a:lnTo>
                  <a:lnTo>
                    <a:pt x="265176" y="389509"/>
                  </a:lnTo>
                  <a:lnTo>
                    <a:pt x="261874" y="392811"/>
                  </a:lnTo>
                  <a:lnTo>
                    <a:pt x="261874" y="649859"/>
                  </a:lnTo>
                  <a:lnTo>
                    <a:pt x="265176" y="653161"/>
                  </a:lnTo>
                  <a:lnTo>
                    <a:pt x="316738" y="653161"/>
                  </a:lnTo>
                  <a:lnTo>
                    <a:pt x="320040" y="649859"/>
                  </a:lnTo>
                  <a:lnTo>
                    <a:pt x="320040" y="638556"/>
                  </a:lnTo>
                  <a:lnTo>
                    <a:pt x="320040" y="404114"/>
                  </a:lnTo>
                  <a:lnTo>
                    <a:pt x="320040" y="392811"/>
                  </a:lnTo>
                  <a:close/>
                </a:path>
                <a:path w="7494905" h="1126489">
                  <a:moveTo>
                    <a:pt x="1444371" y="422033"/>
                  </a:moveTo>
                  <a:lnTo>
                    <a:pt x="1439799" y="420751"/>
                  </a:lnTo>
                  <a:lnTo>
                    <a:pt x="1434973" y="419493"/>
                  </a:lnTo>
                  <a:lnTo>
                    <a:pt x="1419606" y="419493"/>
                  </a:lnTo>
                  <a:lnTo>
                    <a:pt x="1409700" y="423291"/>
                  </a:lnTo>
                  <a:lnTo>
                    <a:pt x="1405636" y="425843"/>
                  </a:lnTo>
                  <a:lnTo>
                    <a:pt x="1398054" y="429641"/>
                  </a:lnTo>
                  <a:lnTo>
                    <a:pt x="1392123" y="434733"/>
                  </a:lnTo>
                  <a:lnTo>
                    <a:pt x="1386967" y="442341"/>
                  </a:lnTo>
                  <a:lnTo>
                    <a:pt x="1381760" y="453783"/>
                  </a:lnTo>
                  <a:lnTo>
                    <a:pt x="1379334" y="465201"/>
                  </a:lnTo>
                  <a:lnTo>
                    <a:pt x="1380464" y="475361"/>
                  </a:lnTo>
                  <a:lnTo>
                    <a:pt x="1383487" y="485533"/>
                  </a:lnTo>
                  <a:lnTo>
                    <a:pt x="1386713" y="493141"/>
                  </a:lnTo>
                  <a:lnTo>
                    <a:pt x="1385112" y="504583"/>
                  </a:lnTo>
                  <a:lnTo>
                    <a:pt x="1385925" y="512191"/>
                  </a:lnTo>
                  <a:lnTo>
                    <a:pt x="1387576" y="517283"/>
                  </a:lnTo>
                  <a:lnTo>
                    <a:pt x="1388491" y="518541"/>
                  </a:lnTo>
                  <a:lnTo>
                    <a:pt x="1391285" y="522351"/>
                  </a:lnTo>
                  <a:lnTo>
                    <a:pt x="1394231" y="527443"/>
                  </a:lnTo>
                  <a:lnTo>
                    <a:pt x="1396555" y="536333"/>
                  </a:lnTo>
                  <a:lnTo>
                    <a:pt x="1397508" y="547751"/>
                  </a:lnTo>
                  <a:lnTo>
                    <a:pt x="1394942" y="561733"/>
                  </a:lnTo>
                  <a:lnTo>
                    <a:pt x="1389316" y="569341"/>
                  </a:lnTo>
                  <a:lnTo>
                    <a:pt x="1383677" y="571893"/>
                  </a:lnTo>
                  <a:lnTo>
                    <a:pt x="1370723" y="578243"/>
                  </a:lnTo>
                  <a:lnTo>
                    <a:pt x="1360741" y="585851"/>
                  </a:lnTo>
                  <a:lnTo>
                    <a:pt x="1353223" y="598551"/>
                  </a:lnTo>
                  <a:lnTo>
                    <a:pt x="1350264" y="617601"/>
                  </a:lnTo>
                  <a:lnTo>
                    <a:pt x="1350264" y="623951"/>
                  </a:lnTo>
                  <a:lnTo>
                    <a:pt x="1390015" y="623951"/>
                  </a:lnTo>
                  <a:lnTo>
                    <a:pt x="1391666" y="618883"/>
                  </a:lnTo>
                  <a:lnTo>
                    <a:pt x="1393952" y="613791"/>
                  </a:lnTo>
                  <a:lnTo>
                    <a:pt x="1396746" y="609993"/>
                  </a:lnTo>
                  <a:lnTo>
                    <a:pt x="1365377" y="609993"/>
                  </a:lnTo>
                  <a:lnTo>
                    <a:pt x="1368094" y="601091"/>
                  </a:lnTo>
                  <a:lnTo>
                    <a:pt x="1372692" y="594741"/>
                  </a:lnTo>
                  <a:lnTo>
                    <a:pt x="1378635" y="590943"/>
                  </a:lnTo>
                  <a:lnTo>
                    <a:pt x="1385443" y="587133"/>
                  </a:lnTo>
                  <a:lnTo>
                    <a:pt x="1393659" y="583311"/>
                  </a:lnTo>
                  <a:lnTo>
                    <a:pt x="1402334" y="575691"/>
                  </a:lnTo>
                  <a:lnTo>
                    <a:pt x="1409192" y="564261"/>
                  </a:lnTo>
                  <a:lnTo>
                    <a:pt x="1411986" y="547751"/>
                  </a:lnTo>
                  <a:lnTo>
                    <a:pt x="1410792" y="533793"/>
                  </a:lnTo>
                  <a:lnTo>
                    <a:pt x="1407871" y="522351"/>
                  </a:lnTo>
                  <a:lnTo>
                    <a:pt x="1404213" y="516001"/>
                  </a:lnTo>
                  <a:lnTo>
                    <a:pt x="1400810" y="510933"/>
                  </a:lnTo>
                  <a:lnTo>
                    <a:pt x="1400175" y="509651"/>
                  </a:lnTo>
                  <a:lnTo>
                    <a:pt x="1399794" y="508393"/>
                  </a:lnTo>
                  <a:lnTo>
                    <a:pt x="1398905" y="504583"/>
                  </a:lnTo>
                  <a:lnTo>
                    <a:pt x="1400937" y="496951"/>
                  </a:lnTo>
                  <a:lnTo>
                    <a:pt x="1401699" y="493141"/>
                  </a:lnTo>
                  <a:lnTo>
                    <a:pt x="1401191" y="489343"/>
                  </a:lnTo>
                  <a:lnTo>
                    <a:pt x="1399794" y="486791"/>
                  </a:lnTo>
                  <a:lnTo>
                    <a:pt x="1397304" y="480441"/>
                  </a:lnTo>
                  <a:lnTo>
                    <a:pt x="1394980" y="474091"/>
                  </a:lnTo>
                  <a:lnTo>
                    <a:pt x="1393913" y="466483"/>
                  </a:lnTo>
                  <a:lnTo>
                    <a:pt x="1395222" y="458851"/>
                  </a:lnTo>
                  <a:lnTo>
                    <a:pt x="1399489" y="449961"/>
                  </a:lnTo>
                  <a:lnTo>
                    <a:pt x="1403108" y="444893"/>
                  </a:lnTo>
                  <a:lnTo>
                    <a:pt x="1406842" y="441083"/>
                  </a:lnTo>
                  <a:lnTo>
                    <a:pt x="1411478" y="438543"/>
                  </a:lnTo>
                  <a:lnTo>
                    <a:pt x="1413510" y="438543"/>
                  </a:lnTo>
                  <a:lnTo>
                    <a:pt x="1415288" y="437261"/>
                  </a:lnTo>
                  <a:lnTo>
                    <a:pt x="1422654" y="433451"/>
                  </a:lnTo>
                  <a:lnTo>
                    <a:pt x="1433830" y="433451"/>
                  </a:lnTo>
                  <a:lnTo>
                    <a:pt x="1436751" y="434733"/>
                  </a:lnTo>
                  <a:lnTo>
                    <a:pt x="1439164" y="435991"/>
                  </a:lnTo>
                  <a:lnTo>
                    <a:pt x="1439799" y="433451"/>
                  </a:lnTo>
                  <a:lnTo>
                    <a:pt x="1440561" y="430911"/>
                  </a:lnTo>
                  <a:lnTo>
                    <a:pt x="1441577" y="428383"/>
                  </a:lnTo>
                  <a:lnTo>
                    <a:pt x="1442466" y="425843"/>
                  </a:lnTo>
                  <a:lnTo>
                    <a:pt x="1443482" y="424561"/>
                  </a:lnTo>
                  <a:lnTo>
                    <a:pt x="1444371" y="422033"/>
                  </a:lnTo>
                  <a:close/>
                </a:path>
                <a:path w="7494905" h="1126489">
                  <a:moveTo>
                    <a:pt x="1619377" y="646811"/>
                  </a:moveTo>
                  <a:lnTo>
                    <a:pt x="1617675" y="639191"/>
                  </a:lnTo>
                  <a:lnTo>
                    <a:pt x="1613712" y="621411"/>
                  </a:lnTo>
                  <a:lnTo>
                    <a:pt x="1604264" y="610006"/>
                  </a:lnTo>
                  <a:lnTo>
                    <a:pt x="1604264" y="639191"/>
                  </a:lnTo>
                  <a:lnTo>
                    <a:pt x="1416304" y="639191"/>
                  </a:lnTo>
                  <a:lnTo>
                    <a:pt x="1421358" y="625233"/>
                  </a:lnTo>
                  <a:lnTo>
                    <a:pt x="1430540" y="616343"/>
                  </a:lnTo>
                  <a:lnTo>
                    <a:pt x="1442491" y="608711"/>
                  </a:lnTo>
                  <a:lnTo>
                    <a:pt x="1455928" y="603643"/>
                  </a:lnTo>
                  <a:lnTo>
                    <a:pt x="1456563" y="603643"/>
                  </a:lnTo>
                  <a:lnTo>
                    <a:pt x="1467751" y="598551"/>
                  </a:lnTo>
                  <a:lnTo>
                    <a:pt x="1479626" y="589661"/>
                  </a:lnTo>
                  <a:lnTo>
                    <a:pt x="1489036" y="575691"/>
                  </a:lnTo>
                  <a:lnTo>
                    <a:pt x="1492885" y="555383"/>
                  </a:lnTo>
                  <a:lnTo>
                    <a:pt x="1491183" y="538861"/>
                  </a:lnTo>
                  <a:lnTo>
                    <a:pt x="1474597" y="508393"/>
                  </a:lnTo>
                  <a:lnTo>
                    <a:pt x="1474978" y="508393"/>
                  </a:lnTo>
                  <a:lnTo>
                    <a:pt x="1474470" y="507111"/>
                  </a:lnTo>
                  <a:lnTo>
                    <a:pt x="1472311" y="502043"/>
                  </a:lnTo>
                  <a:lnTo>
                    <a:pt x="1475486" y="488061"/>
                  </a:lnTo>
                  <a:lnTo>
                    <a:pt x="1476883" y="481711"/>
                  </a:lnTo>
                  <a:lnTo>
                    <a:pt x="1474470" y="477901"/>
                  </a:lnTo>
                  <a:lnTo>
                    <a:pt x="1471053" y="470293"/>
                  </a:lnTo>
                  <a:lnTo>
                    <a:pt x="1467916" y="460133"/>
                  </a:lnTo>
                  <a:lnTo>
                    <a:pt x="1466608" y="449961"/>
                  </a:lnTo>
                  <a:lnTo>
                    <a:pt x="1468628" y="439801"/>
                  </a:lnTo>
                  <a:lnTo>
                    <a:pt x="1474101" y="428383"/>
                  </a:lnTo>
                  <a:lnTo>
                    <a:pt x="1479867" y="420751"/>
                  </a:lnTo>
                  <a:lnTo>
                    <a:pt x="1486484" y="415683"/>
                  </a:lnTo>
                  <a:lnTo>
                    <a:pt x="1495298" y="410591"/>
                  </a:lnTo>
                  <a:lnTo>
                    <a:pt x="1496568" y="410591"/>
                  </a:lnTo>
                  <a:lnTo>
                    <a:pt x="1498854" y="409333"/>
                  </a:lnTo>
                  <a:lnTo>
                    <a:pt x="1508379" y="404241"/>
                  </a:lnTo>
                  <a:lnTo>
                    <a:pt x="1524635" y="404241"/>
                  </a:lnTo>
                  <a:lnTo>
                    <a:pt x="1553032" y="447433"/>
                  </a:lnTo>
                  <a:lnTo>
                    <a:pt x="1553552" y="461391"/>
                  </a:lnTo>
                  <a:lnTo>
                    <a:pt x="1551165" y="471551"/>
                  </a:lnTo>
                  <a:lnTo>
                    <a:pt x="1548003" y="476643"/>
                  </a:lnTo>
                  <a:lnTo>
                    <a:pt x="1545590" y="480441"/>
                  </a:lnTo>
                  <a:lnTo>
                    <a:pt x="1544701" y="484251"/>
                  </a:lnTo>
                  <a:lnTo>
                    <a:pt x="1548638" y="500761"/>
                  </a:lnTo>
                  <a:lnTo>
                    <a:pt x="1546733" y="505841"/>
                  </a:lnTo>
                  <a:lnTo>
                    <a:pt x="1546098" y="507111"/>
                  </a:lnTo>
                  <a:lnTo>
                    <a:pt x="1544320" y="509651"/>
                  </a:lnTo>
                  <a:lnTo>
                    <a:pt x="1538655" y="517283"/>
                  </a:lnTo>
                  <a:lnTo>
                    <a:pt x="1533499" y="526161"/>
                  </a:lnTo>
                  <a:lnTo>
                    <a:pt x="1529372" y="538861"/>
                  </a:lnTo>
                  <a:lnTo>
                    <a:pt x="1527683" y="555383"/>
                  </a:lnTo>
                  <a:lnTo>
                    <a:pt x="1531518" y="575691"/>
                  </a:lnTo>
                  <a:lnTo>
                    <a:pt x="1540929" y="589661"/>
                  </a:lnTo>
                  <a:lnTo>
                    <a:pt x="1552803" y="598551"/>
                  </a:lnTo>
                  <a:lnTo>
                    <a:pt x="1564005" y="603643"/>
                  </a:lnTo>
                  <a:lnTo>
                    <a:pt x="1564640" y="603643"/>
                  </a:lnTo>
                  <a:lnTo>
                    <a:pt x="1578063" y="608711"/>
                  </a:lnTo>
                  <a:lnTo>
                    <a:pt x="1590014" y="616343"/>
                  </a:lnTo>
                  <a:lnTo>
                    <a:pt x="1599196" y="625233"/>
                  </a:lnTo>
                  <a:lnTo>
                    <a:pt x="1604264" y="639191"/>
                  </a:lnTo>
                  <a:lnTo>
                    <a:pt x="1604264" y="610006"/>
                  </a:lnTo>
                  <a:lnTo>
                    <a:pt x="1600034" y="604901"/>
                  </a:lnTo>
                  <a:lnTo>
                    <a:pt x="1583258" y="594741"/>
                  </a:lnTo>
                  <a:lnTo>
                    <a:pt x="1568323" y="589661"/>
                  </a:lnTo>
                  <a:lnTo>
                    <a:pt x="1553197" y="585851"/>
                  </a:lnTo>
                  <a:lnTo>
                    <a:pt x="1545424" y="580783"/>
                  </a:lnTo>
                  <a:lnTo>
                    <a:pt x="1542567" y="571893"/>
                  </a:lnTo>
                  <a:lnTo>
                    <a:pt x="1542440" y="566801"/>
                  </a:lnTo>
                  <a:lnTo>
                    <a:pt x="1542313" y="561733"/>
                  </a:lnTo>
                  <a:lnTo>
                    <a:pt x="1542275" y="560451"/>
                  </a:lnTo>
                  <a:lnTo>
                    <a:pt x="1542161" y="555383"/>
                  </a:lnTo>
                  <a:lnTo>
                    <a:pt x="1543900" y="540143"/>
                  </a:lnTo>
                  <a:lnTo>
                    <a:pt x="1548066" y="529983"/>
                  </a:lnTo>
                  <a:lnTo>
                    <a:pt x="1552981" y="522351"/>
                  </a:lnTo>
                  <a:lnTo>
                    <a:pt x="1557020" y="517283"/>
                  </a:lnTo>
                  <a:lnTo>
                    <a:pt x="1561846" y="512191"/>
                  </a:lnTo>
                  <a:lnTo>
                    <a:pt x="1563751" y="508393"/>
                  </a:lnTo>
                  <a:lnTo>
                    <a:pt x="1563192" y="502043"/>
                  </a:lnTo>
                  <a:lnTo>
                    <a:pt x="1563090" y="500761"/>
                  </a:lnTo>
                  <a:lnTo>
                    <a:pt x="1562976" y="499491"/>
                  </a:lnTo>
                  <a:lnTo>
                    <a:pt x="1559814" y="485533"/>
                  </a:lnTo>
                  <a:lnTo>
                    <a:pt x="1565605" y="474091"/>
                  </a:lnTo>
                  <a:lnTo>
                    <a:pt x="1568221" y="460133"/>
                  </a:lnTo>
                  <a:lnTo>
                    <a:pt x="1556054" y="414401"/>
                  </a:lnTo>
                  <a:lnTo>
                    <a:pt x="1550149" y="404241"/>
                  </a:lnTo>
                  <a:lnTo>
                    <a:pt x="1545932" y="399161"/>
                  </a:lnTo>
                  <a:lnTo>
                    <a:pt x="1539875" y="395351"/>
                  </a:lnTo>
                  <a:lnTo>
                    <a:pt x="1533525" y="391541"/>
                  </a:lnTo>
                  <a:lnTo>
                    <a:pt x="1526286" y="390283"/>
                  </a:lnTo>
                  <a:lnTo>
                    <a:pt x="1519174" y="390283"/>
                  </a:lnTo>
                  <a:lnTo>
                    <a:pt x="1478572" y="402983"/>
                  </a:lnTo>
                  <a:lnTo>
                    <a:pt x="1455166" y="433451"/>
                  </a:lnTo>
                  <a:lnTo>
                    <a:pt x="1452092" y="448691"/>
                  </a:lnTo>
                  <a:lnTo>
                    <a:pt x="1453489" y="462661"/>
                  </a:lnTo>
                  <a:lnTo>
                    <a:pt x="1457248" y="475361"/>
                  </a:lnTo>
                  <a:lnTo>
                    <a:pt x="1461262" y="484251"/>
                  </a:lnTo>
                  <a:lnTo>
                    <a:pt x="1459204" y="500761"/>
                  </a:lnTo>
                  <a:lnTo>
                    <a:pt x="1460258" y="509651"/>
                  </a:lnTo>
                  <a:lnTo>
                    <a:pt x="1462379" y="516001"/>
                  </a:lnTo>
                  <a:lnTo>
                    <a:pt x="1463548" y="517283"/>
                  </a:lnTo>
                  <a:lnTo>
                    <a:pt x="1467561" y="522351"/>
                  </a:lnTo>
                  <a:lnTo>
                    <a:pt x="1472438" y="529983"/>
                  </a:lnTo>
                  <a:lnTo>
                    <a:pt x="1476540" y="540143"/>
                  </a:lnTo>
                  <a:lnTo>
                    <a:pt x="1478280" y="555383"/>
                  </a:lnTo>
                  <a:lnTo>
                    <a:pt x="1474203" y="573151"/>
                  </a:lnTo>
                  <a:lnTo>
                    <a:pt x="1465262" y="583311"/>
                  </a:lnTo>
                  <a:lnTo>
                    <a:pt x="1456309" y="588391"/>
                  </a:lnTo>
                  <a:lnTo>
                    <a:pt x="1452245" y="589661"/>
                  </a:lnTo>
                  <a:lnTo>
                    <a:pt x="1437297" y="594741"/>
                  </a:lnTo>
                  <a:lnTo>
                    <a:pt x="1420520" y="604901"/>
                  </a:lnTo>
                  <a:lnTo>
                    <a:pt x="1406842" y="621411"/>
                  </a:lnTo>
                  <a:lnTo>
                    <a:pt x="1401191" y="646811"/>
                  </a:lnTo>
                  <a:lnTo>
                    <a:pt x="1401191" y="653161"/>
                  </a:lnTo>
                  <a:lnTo>
                    <a:pt x="1619377" y="653161"/>
                  </a:lnTo>
                  <a:lnTo>
                    <a:pt x="1619377" y="646811"/>
                  </a:lnTo>
                  <a:close/>
                </a:path>
                <a:path w="7494905" h="1126489">
                  <a:moveTo>
                    <a:pt x="1670304" y="617601"/>
                  </a:moveTo>
                  <a:lnTo>
                    <a:pt x="1649831" y="578243"/>
                  </a:lnTo>
                  <a:lnTo>
                    <a:pt x="1630045" y="570611"/>
                  </a:lnTo>
                  <a:lnTo>
                    <a:pt x="1625219" y="566801"/>
                  </a:lnTo>
                  <a:lnTo>
                    <a:pt x="1623441" y="560451"/>
                  </a:lnTo>
                  <a:lnTo>
                    <a:pt x="1623187" y="547751"/>
                  </a:lnTo>
                  <a:lnTo>
                    <a:pt x="1624101" y="536333"/>
                  </a:lnTo>
                  <a:lnTo>
                    <a:pt x="1626387" y="527443"/>
                  </a:lnTo>
                  <a:lnTo>
                    <a:pt x="1629283" y="522351"/>
                  </a:lnTo>
                  <a:lnTo>
                    <a:pt x="1632077" y="518541"/>
                  </a:lnTo>
                  <a:lnTo>
                    <a:pt x="1635594" y="514743"/>
                  </a:lnTo>
                  <a:lnTo>
                    <a:pt x="1636966" y="510933"/>
                  </a:lnTo>
                  <a:lnTo>
                    <a:pt x="1636318" y="504583"/>
                  </a:lnTo>
                  <a:lnTo>
                    <a:pt x="1633855" y="493141"/>
                  </a:lnTo>
                  <a:lnTo>
                    <a:pt x="1637068" y="485533"/>
                  </a:lnTo>
                  <a:lnTo>
                    <a:pt x="1640078" y="475361"/>
                  </a:lnTo>
                  <a:lnTo>
                    <a:pt x="1641170" y="465201"/>
                  </a:lnTo>
                  <a:lnTo>
                    <a:pt x="1638681" y="453783"/>
                  </a:lnTo>
                  <a:lnTo>
                    <a:pt x="1614932" y="425843"/>
                  </a:lnTo>
                  <a:lnTo>
                    <a:pt x="1610868" y="423291"/>
                  </a:lnTo>
                  <a:lnTo>
                    <a:pt x="1600962" y="419493"/>
                  </a:lnTo>
                  <a:lnTo>
                    <a:pt x="1585468" y="419493"/>
                  </a:lnTo>
                  <a:lnTo>
                    <a:pt x="1580388" y="420751"/>
                  </a:lnTo>
                  <a:lnTo>
                    <a:pt x="1575689" y="422033"/>
                  </a:lnTo>
                  <a:lnTo>
                    <a:pt x="1577594" y="427101"/>
                  </a:lnTo>
                  <a:lnTo>
                    <a:pt x="1580261" y="435991"/>
                  </a:lnTo>
                  <a:lnTo>
                    <a:pt x="1580896" y="435991"/>
                  </a:lnTo>
                  <a:lnTo>
                    <a:pt x="1583309" y="434733"/>
                  </a:lnTo>
                  <a:lnTo>
                    <a:pt x="1586611" y="433451"/>
                  </a:lnTo>
                  <a:lnTo>
                    <a:pt x="1597914" y="433451"/>
                  </a:lnTo>
                  <a:lnTo>
                    <a:pt x="1605280" y="437261"/>
                  </a:lnTo>
                  <a:lnTo>
                    <a:pt x="1607058" y="438543"/>
                  </a:lnTo>
                  <a:lnTo>
                    <a:pt x="1609090" y="438543"/>
                  </a:lnTo>
                  <a:lnTo>
                    <a:pt x="1626641" y="466483"/>
                  </a:lnTo>
                  <a:lnTo>
                    <a:pt x="1625574" y="474091"/>
                  </a:lnTo>
                  <a:lnTo>
                    <a:pt x="1623250" y="480441"/>
                  </a:lnTo>
                  <a:lnTo>
                    <a:pt x="1620774" y="486791"/>
                  </a:lnTo>
                  <a:lnTo>
                    <a:pt x="1619377" y="489343"/>
                  </a:lnTo>
                  <a:lnTo>
                    <a:pt x="1618869" y="493141"/>
                  </a:lnTo>
                  <a:lnTo>
                    <a:pt x="1619631" y="496951"/>
                  </a:lnTo>
                  <a:lnTo>
                    <a:pt x="1621663" y="504583"/>
                  </a:lnTo>
                  <a:lnTo>
                    <a:pt x="1620774" y="508393"/>
                  </a:lnTo>
                  <a:lnTo>
                    <a:pt x="1620393" y="509651"/>
                  </a:lnTo>
                  <a:lnTo>
                    <a:pt x="1620266" y="509651"/>
                  </a:lnTo>
                  <a:lnTo>
                    <a:pt x="1616341" y="516001"/>
                  </a:lnTo>
                  <a:lnTo>
                    <a:pt x="1612684" y="522351"/>
                  </a:lnTo>
                  <a:lnTo>
                    <a:pt x="1609763" y="533793"/>
                  </a:lnTo>
                  <a:lnTo>
                    <a:pt x="1608582" y="547751"/>
                  </a:lnTo>
                  <a:lnTo>
                    <a:pt x="1611350" y="564261"/>
                  </a:lnTo>
                  <a:lnTo>
                    <a:pt x="1618183" y="575691"/>
                  </a:lnTo>
                  <a:lnTo>
                    <a:pt x="1626844" y="583311"/>
                  </a:lnTo>
                  <a:lnTo>
                    <a:pt x="1635125" y="587133"/>
                  </a:lnTo>
                  <a:lnTo>
                    <a:pt x="1641919" y="590943"/>
                  </a:lnTo>
                  <a:lnTo>
                    <a:pt x="1647863" y="594741"/>
                  </a:lnTo>
                  <a:lnTo>
                    <a:pt x="1652460" y="601091"/>
                  </a:lnTo>
                  <a:lnTo>
                    <a:pt x="1655191" y="609993"/>
                  </a:lnTo>
                  <a:lnTo>
                    <a:pt x="1623822" y="609993"/>
                  </a:lnTo>
                  <a:lnTo>
                    <a:pt x="1626489" y="613791"/>
                  </a:lnTo>
                  <a:lnTo>
                    <a:pt x="1628902" y="618883"/>
                  </a:lnTo>
                  <a:lnTo>
                    <a:pt x="1630553" y="623951"/>
                  </a:lnTo>
                  <a:lnTo>
                    <a:pt x="1670304" y="623951"/>
                  </a:lnTo>
                  <a:lnTo>
                    <a:pt x="1670304" y="617601"/>
                  </a:lnTo>
                  <a:close/>
                </a:path>
                <a:path w="7494905" h="1126489">
                  <a:moveTo>
                    <a:pt x="4107434" y="623824"/>
                  </a:moveTo>
                  <a:lnTo>
                    <a:pt x="4105148" y="612457"/>
                  </a:lnTo>
                  <a:lnTo>
                    <a:pt x="4102989" y="609219"/>
                  </a:lnTo>
                  <a:lnTo>
                    <a:pt x="4098937" y="603173"/>
                  </a:lnTo>
                  <a:lnTo>
                    <a:pt x="4092956" y="599135"/>
                  </a:lnTo>
                  <a:lnTo>
                    <a:pt x="4092956" y="615823"/>
                  </a:lnTo>
                  <a:lnTo>
                    <a:pt x="4092956" y="631952"/>
                  </a:lnTo>
                  <a:lnTo>
                    <a:pt x="4086352" y="638556"/>
                  </a:lnTo>
                  <a:lnTo>
                    <a:pt x="4070350" y="638556"/>
                  </a:lnTo>
                  <a:lnTo>
                    <a:pt x="4063873" y="631952"/>
                  </a:lnTo>
                  <a:lnTo>
                    <a:pt x="4063873" y="615823"/>
                  </a:lnTo>
                  <a:lnTo>
                    <a:pt x="4070350" y="609219"/>
                  </a:lnTo>
                  <a:lnTo>
                    <a:pt x="4086352" y="609219"/>
                  </a:lnTo>
                  <a:lnTo>
                    <a:pt x="4092956" y="615823"/>
                  </a:lnTo>
                  <a:lnTo>
                    <a:pt x="4092956" y="599135"/>
                  </a:lnTo>
                  <a:lnTo>
                    <a:pt x="4089692" y="596912"/>
                  </a:lnTo>
                  <a:lnTo>
                    <a:pt x="4078351" y="594614"/>
                  </a:lnTo>
                  <a:lnTo>
                    <a:pt x="4067048" y="596912"/>
                  </a:lnTo>
                  <a:lnTo>
                    <a:pt x="4057802" y="603173"/>
                  </a:lnTo>
                  <a:lnTo>
                    <a:pt x="4051554" y="612457"/>
                  </a:lnTo>
                  <a:lnTo>
                    <a:pt x="4049268" y="623824"/>
                  </a:lnTo>
                  <a:lnTo>
                    <a:pt x="4051554" y="635266"/>
                  </a:lnTo>
                  <a:lnTo>
                    <a:pt x="4057802" y="644588"/>
                  </a:lnTo>
                  <a:lnTo>
                    <a:pt x="4067048" y="650875"/>
                  </a:lnTo>
                  <a:lnTo>
                    <a:pt x="4078351" y="653161"/>
                  </a:lnTo>
                  <a:lnTo>
                    <a:pt x="4089692" y="650875"/>
                  </a:lnTo>
                  <a:lnTo>
                    <a:pt x="4098937" y="644588"/>
                  </a:lnTo>
                  <a:lnTo>
                    <a:pt x="4102963" y="638556"/>
                  </a:lnTo>
                  <a:lnTo>
                    <a:pt x="4105148" y="635266"/>
                  </a:lnTo>
                  <a:lnTo>
                    <a:pt x="4107434" y="623824"/>
                  </a:lnTo>
                  <a:close/>
                </a:path>
                <a:path w="7494905" h="1126489">
                  <a:moveTo>
                    <a:pt x="4107434" y="521335"/>
                  </a:moveTo>
                  <a:lnTo>
                    <a:pt x="4105148" y="509955"/>
                  </a:lnTo>
                  <a:lnTo>
                    <a:pt x="4103001" y="506730"/>
                  </a:lnTo>
                  <a:lnTo>
                    <a:pt x="4098937" y="500621"/>
                  </a:lnTo>
                  <a:lnTo>
                    <a:pt x="4092956" y="496557"/>
                  </a:lnTo>
                  <a:lnTo>
                    <a:pt x="4092956" y="513207"/>
                  </a:lnTo>
                  <a:lnTo>
                    <a:pt x="4092956" y="529463"/>
                  </a:lnTo>
                  <a:lnTo>
                    <a:pt x="4086352" y="535940"/>
                  </a:lnTo>
                  <a:lnTo>
                    <a:pt x="4070350" y="535940"/>
                  </a:lnTo>
                  <a:lnTo>
                    <a:pt x="4063873" y="529463"/>
                  </a:lnTo>
                  <a:lnTo>
                    <a:pt x="4063873" y="513207"/>
                  </a:lnTo>
                  <a:lnTo>
                    <a:pt x="4070350" y="506730"/>
                  </a:lnTo>
                  <a:lnTo>
                    <a:pt x="4086352" y="506730"/>
                  </a:lnTo>
                  <a:lnTo>
                    <a:pt x="4092956" y="513207"/>
                  </a:lnTo>
                  <a:lnTo>
                    <a:pt x="4092956" y="496557"/>
                  </a:lnTo>
                  <a:lnTo>
                    <a:pt x="4089692" y="494322"/>
                  </a:lnTo>
                  <a:lnTo>
                    <a:pt x="4078351" y="491998"/>
                  </a:lnTo>
                  <a:lnTo>
                    <a:pt x="4067048" y="494322"/>
                  </a:lnTo>
                  <a:lnTo>
                    <a:pt x="4057802" y="500621"/>
                  </a:lnTo>
                  <a:lnTo>
                    <a:pt x="4051554" y="509955"/>
                  </a:lnTo>
                  <a:lnTo>
                    <a:pt x="4049268" y="521335"/>
                  </a:lnTo>
                  <a:lnTo>
                    <a:pt x="4051554" y="532726"/>
                  </a:lnTo>
                  <a:lnTo>
                    <a:pt x="4057802" y="542061"/>
                  </a:lnTo>
                  <a:lnTo>
                    <a:pt x="4067048" y="548360"/>
                  </a:lnTo>
                  <a:lnTo>
                    <a:pt x="4078351" y="550672"/>
                  </a:lnTo>
                  <a:lnTo>
                    <a:pt x="4089692" y="548360"/>
                  </a:lnTo>
                  <a:lnTo>
                    <a:pt x="4098937" y="542061"/>
                  </a:lnTo>
                  <a:lnTo>
                    <a:pt x="4103001" y="535940"/>
                  </a:lnTo>
                  <a:lnTo>
                    <a:pt x="4105148" y="532726"/>
                  </a:lnTo>
                  <a:lnTo>
                    <a:pt x="4107434" y="521335"/>
                  </a:lnTo>
                  <a:close/>
                </a:path>
                <a:path w="7494905" h="1126489">
                  <a:moveTo>
                    <a:pt x="4107434" y="418846"/>
                  </a:moveTo>
                  <a:lnTo>
                    <a:pt x="4105148" y="407416"/>
                  </a:lnTo>
                  <a:lnTo>
                    <a:pt x="4102963" y="404114"/>
                  </a:lnTo>
                  <a:lnTo>
                    <a:pt x="4098937" y="398081"/>
                  </a:lnTo>
                  <a:lnTo>
                    <a:pt x="4092956" y="394030"/>
                  </a:lnTo>
                  <a:lnTo>
                    <a:pt x="4092956" y="410718"/>
                  </a:lnTo>
                  <a:lnTo>
                    <a:pt x="4092956" y="426847"/>
                  </a:lnTo>
                  <a:lnTo>
                    <a:pt x="4086352" y="433451"/>
                  </a:lnTo>
                  <a:lnTo>
                    <a:pt x="4070350" y="433451"/>
                  </a:lnTo>
                  <a:lnTo>
                    <a:pt x="4063873" y="426847"/>
                  </a:lnTo>
                  <a:lnTo>
                    <a:pt x="4063873" y="410718"/>
                  </a:lnTo>
                  <a:lnTo>
                    <a:pt x="4070350" y="404114"/>
                  </a:lnTo>
                  <a:lnTo>
                    <a:pt x="4086352" y="404114"/>
                  </a:lnTo>
                  <a:lnTo>
                    <a:pt x="4092956" y="410718"/>
                  </a:lnTo>
                  <a:lnTo>
                    <a:pt x="4092956" y="394030"/>
                  </a:lnTo>
                  <a:lnTo>
                    <a:pt x="4089692" y="391807"/>
                  </a:lnTo>
                  <a:lnTo>
                    <a:pt x="4078351" y="389509"/>
                  </a:lnTo>
                  <a:lnTo>
                    <a:pt x="4067048" y="391807"/>
                  </a:lnTo>
                  <a:lnTo>
                    <a:pt x="4057802" y="398081"/>
                  </a:lnTo>
                  <a:lnTo>
                    <a:pt x="4051554" y="407416"/>
                  </a:lnTo>
                  <a:lnTo>
                    <a:pt x="4049268" y="418846"/>
                  </a:lnTo>
                  <a:lnTo>
                    <a:pt x="4051554" y="430225"/>
                  </a:lnTo>
                  <a:lnTo>
                    <a:pt x="4057802" y="439508"/>
                  </a:lnTo>
                  <a:lnTo>
                    <a:pt x="4067048" y="445770"/>
                  </a:lnTo>
                  <a:lnTo>
                    <a:pt x="4078351" y="448056"/>
                  </a:lnTo>
                  <a:lnTo>
                    <a:pt x="4089692" y="445770"/>
                  </a:lnTo>
                  <a:lnTo>
                    <a:pt x="4098937" y="439508"/>
                  </a:lnTo>
                  <a:lnTo>
                    <a:pt x="4102989" y="433451"/>
                  </a:lnTo>
                  <a:lnTo>
                    <a:pt x="4105148" y="430225"/>
                  </a:lnTo>
                  <a:lnTo>
                    <a:pt x="4107434" y="418846"/>
                  </a:lnTo>
                  <a:close/>
                </a:path>
                <a:path w="7494905" h="1126489">
                  <a:moveTo>
                    <a:pt x="4369308" y="623824"/>
                  </a:moveTo>
                  <a:lnTo>
                    <a:pt x="4367009" y="612457"/>
                  </a:lnTo>
                  <a:lnTo>
                    <a:pt x="4364825" y="609219"/>
                  </a:lnTo>
                  <a:lnTo>
                    <a:pt x="4360761" y="603173"/>
                  </a:lnTo>
                  <a:lnTo>
                    <a:pt x="4354703" y="599071"/>
                  </a:lnTo>
                  <a:lnTo>
                    <a:pt x="4354703" y="615823"/>
                  </a:lnTo>
                  <a:lnTo>
                    <a:pt x="4354703" y="631952"/>
                  </a:lnTo>
                  <a:lnTo>
                    <a:pt x="4348226" y="638556"/>
                  </a:lnTo>
                  <a:lnTo>
                    <a:pt x="4157599" y="638556"/>
                  </a:lnTo>
                  <a:lnTo>
                    <a:pt x="4151122" y="631952"/>
                  </a:lnTo>
                  <a:lnTo>
                    <a:pt x="4151122" y="615823"/>
                  </a:lnTo>
                  <a:lnTo>
                    <a:pt x="4157599" y="609219"/>
                  </a:lnTo>
                  <a:lnTo>
                    <a:pt x="4348226" y="609219"/>
                  </a:lnTo>
                  <a:lnTo>
                    <a:pt x="4354703" y="615823"/>
                  </a:lnTo>
                  <a:lnTo>
                    <a:pt x="4354703" y="599071"/>
                  </a:lnTo>
                  <a:lnTo>
                    <a:pt x="4351515" y="596912"/>
                  </a:lnTo>
                  <a:lnTo>
                    <a:pt x="4340225" y="594614"/>
                  </a:lnTo>
                  <a:lnTo>
                    <a:pt x="4165600" y="594614"/>
                  </a:lnTo>
                  <a:lnTo>
                    <a:pt x="4154297" y="596912"/>
                  </a:lnTo>
                  <a:lnTo>
                    <a:pt x="4145051" y="603173"/>
                  </a:lnTo>
                  <a:lnTo>
                    <a:pt x="4138803" y="612457"/>
                  </a:lnTo>
                  <a:lnTo>
                    <a:pt x="4136517" y="623824"/>
                  </a:lnTo>
                  <a:lnTo>
                    <a:pt x="4138803" y="635266"/>
                  </a:lnTo>
                  <a:lnTo>
                    <a:pt x="4145051" y="644588"/>
                  </a:lnTo>
                  <a:lnTo>
                    <a:pt x="4154297" y="650875"/>
                  </a:lnTo>
                  <a:lnTo>
                    <a:pt x="4165600" y="653161"/>
                  </a:lnTo>
                  <a:lnTo>
                    <a:pt x="4340225" y="653161"/>
                  </a:lnTo>
                  <a:lnTo>
                    <a:pt x="4351515" y="650875"/>
                  </a:lnTo>
                  <a:lnTo>
                    <a:pt x="4360761" y="644588"/>
                  </a:lnTo>
                  <a:lnTo>
                    <a:pt x="4364799" y="638556"/>
                  </a:lnTo>
                  <a:lnTo>
                    <a:pt x="4367009" y="635266"/>
                  </a:lnTo>
                  <a:lnTo>
                    <a:pt x="4369308" y="623824"/>
                  </a:lnTo>
                  <a:close/>
                </a:path>
                <a:path w="7494905" h="1126489">
                  <a:moveTo>
                    <a:pt x="4369308" y="521335"/>
                  </a:moveTo>
                  <a:lnTo>
                    <a:pt x="4367009" y="509955"/>
                  </a:lnTo>
                  <a:lnTo>
                    <a:pt x="4364850" y="506730"/>
                  </a:lnTo>
                  <a:lnTo>
                    <a:pt x="4360761" y="500621"/>
                  </a:lnTo>
                  <a:lnTo>
                    <a:pt x="4354703" y="496506"/>
                  </a:lnTo>
                  <a:lnTo>
                    <a:pt x="4354703" y="513207"/>
                  </a:lnTo>
                  <a:lnTo>
                    <a:pt x="4354703" y="529463"/>
                  </a:lnTo>
                  <a:lnTo>
                    <a:pt x="4348226" y="535940"/>
                  </a:lnTo>
                  <a:lnTo>
                    <a:pt x="4157599" y="535940"/>
                  </a:lnTo>
                  <a:lnTo>
                    <a:pt x="4151122" y="529463"/>
                  </a:lnTo>
                  <a:lnTo>
                    <a:pt x="4151122" y="513207"/>
                  </a:lnTo>
                  <a:lnTo>
                    <a:pt x="4157599" y="506730"/>
                  </a:lnTo>
                  <a:lnTo>
                    <a:pt x="4348226" y="506730"/>
                  </a:lnTo>
                  <a:lnTo>
                    <a:pt x="4354703" y="513207"/>
                  </a:lnTo>
                  <a:lnTo>
                    <a:pt x="4354703" y="496506"/>
                  </a:lnTo>
                  <a:lnTo>
                    <a:pt x="4351515" y="494322"/>
                  </a:lnTo>
                  <a:lnTo>
                    <a:pt x="4340225" y="491998"/>
                  </a:lnTo>
                  <a:lnTo>
                    <a:pt x="4165600" y="491998"/>
                  </a:lnTo>
                  <a:lnTo>
                    <a:pt x="4154297" y="494322"/>
                  </a:lnTo>
                  <a:lnTo>
                    <a:pt x="4145051" y="500621"/>
                  </a:lnTo>
                  <a:lnTo>
                    <a:pt x="4138803" y="509955"/>
                  </a:lnTo>
                  <a:lnTo>
                    <a:pt x="4136517" y="521335"/>
                  </a:lnTo>
                  <a:lnTo>
                    <a:pt x="4138803" y="532726"/>
                  </a:lnTo>
                  <a:lnTo>
                    <a:pt x="4145051" y="542061"/>
                  </a:lnTo>
                  <a:lnTo>
                    <a:pt x="4154297" y="548360"/>
                  </a:lnTo>
                  <a:lnTo>
                    <a:pt x="4165600" y="550672"/>
                  </a:lnTo>
                  <a:lnTo>
                    <a:pt x="4340225" y="550672"/>
                  </a:lnTo>
                  <a:lnTo>
                    <a:pt x="4351515" y="548360"/>
                  </a:lnTo>
                  <a:lnTo>
                    <a:pt x="4360761" y="542061"/>
                  </a:lnTo>
                  <a:lnTo>
                    <a:pt x="4364850" y="535940"/>
                  </a:lnTo>
                  <a:lnTo>
                    <a:pt x="4367009" y="532726"/>
                  </a:lnTo>
                  <a:lnTo>
                    <a:pt x="4369308" y="521335"/>
                  </a:lnTo>
                  <a:close/>
                </a:path>
                <a:path w="7494905" h="1126489">
                  <a:moveTo>
                    <a:pt x="4369308" y="418846"/>
                  </a:moveTo>
                  <a:lnTo>
                    <a:pt x="4367009" y="407416"/>
                  </a:lnTo>
                  <a:lnTo>
                    <a:pt x="4364799" y="404114"/>
                  </a:lnTo>
                  <a:lnTo>
                    <a:pt x="4360761" y="398081"/>
                  </a:lnTo>
                  <a:lnTo>
                    <a:pt x="4354703" y="393979"/>
                  </a:lnTo>
                  <a:lnTo>
                    <a:pt x="4354703" y="410718"/>
                  </a:lnTo>
                  <a:lnTo>
                    <a:pt x="4354703" y="426847"/>
                  </a:lnTo>
                  <a:lnTo>
                    <a:pt x="4348226" y="433451"/>
                  </a:lnTo>
                  <a:lnTo>
                    <a:pt x="4157599" y="433451"/>
                  </a:lnTo>
                  <a:lnTo>
                    <a:pt x="4151122" y="426847"/>
                  </a:lnTo>
                  <a:lnTo>
                    <a:pt x="4151122" y="410718"/>
                  </a:lnTo>
                  <a:lnTo>
                    <a:pt x="4157599" y="404114"/>
                  </a:lnTo>
                  <a:lnTo>
                    <a:pt x="4348226" y="404114"/>
                  </a:lnTo>
                  <a:lnTo>
                    <a:pt x="4354703" y="410718"/>
                  </a:lnTo>
                  <a:lnTo>
                    <a:pt x="4354703" y="393979"/>
                  </a:lnTo>
                  <a:lnTo>
                    <a:pt x="4351515" y="391807"/>
                  </a:lnTo>
                  <a:lnTo>
                    <a:pt x="4340225" y="389509"/>
                  </a:lnTo>
                  <a:lnTo>
                    <a:pt x="4165600" y="389509"/>
                  </a:lnTo>
                  <a:lnTo>
                    <a:pt x="4154297" y="391807"/>
                  </a:lnTo>
                  <a:lnTo>
                    <a:pt x="4145051" y="398081"/>
                  </a:lnTo>
                  <a:lnTo>
                    <a:pt x="4138803" y="407416"/>
                  </a:lnTo>
                  <a:lnTo>
                    <a:pt x="4136517" y="418846"/>
                  </a:lnTo>
                  <a:lnTo>
                    <a:pt x="4138803" y="430225"/>
                  </a:lnTo>
                  <a:lnTo>
                    <a:pt x="4145051" y="439508"/>
                  </a:lnTo>
                  <a:lnTo>
                    <a:pt x="4154297" y="445770"/>
                  </a:lnTo>
                  <a:lnTo>
                    <a:pt x="4165600" y="448056"/>
                  </a:lnTo>
                  <a:lnTo>
                    <a:pt x="4340225" y="448056"/>
                  </a:lnTo>
                  <a:lnTo>
                    <a:pt x="4351515" y="445770"/>
                  </a:lnTo>
                  <a:lnTo>
                    <a:pt x="4360761" y="439508"/>
                  </a:lnTo>
                  <a:lnTo>
                    <a:pt x="4364825" y="433451"/>
                  </a:lnTo>
                  <a:lnTo>
                    <a:pt x="4367009" y="430225"/>
                  </a:lnTo>
                  <a:lnTo>
                    <a:pt x="4369308" y="418846"/>
                  </a:lnTo>
                  <a:close/>
                </a:path>
                <a:path w="7494905" h="1126489">
                  <a:moveTo>
                    <a:pt x="5646547" y="522097"/>
                  </a:moveTo>
                  <a:lnTo>
                    <a:pt x="5640654" y="492887"/>
                  </a:lnTo>
                  <a:lnTo>
                    <a:pt x="5639638" y="487807"/>
                  </a:lnTo>
                  <a:lnTo>
                    <a:pt x="5631815" y="476211"/>
                  </a:lnTo>
                  <a:lnTo>
                    <a:pt x="5631815" y="522097"/>
                  </a:lnTo>
                  <a:lnTo>
                    <a:pt x="5626735" y="548767"/>
                  </a:lnTo>
                  <a:lnTo>
                    <a:pt x="5612790" y="571627"/>
                  </a:lnTo>
                  <a:lnTo>
                    <a:pt x="5591949" y="586867"/>
                  </a:lnTo>
                  <a:lnTo>
                    <a:pt x="5566156" y="594487"/>
                  </a:lnTo>
                  <a:lnTo>
                    <a:pt x="5566156" y="550037"/>
                  </a:lnTo>
                  <a:lnTo>
                    <a:pt x="5574868" y="546227"/>
                  </a:lnTo>
                  <a:lnTo>
                    <a:pt x="5581789" y="539877"/>
                  </a:lnTo>
                  <a:lnTo>
                    <a:pt x="5584063" y="536067"/>
                  </a:lnTo>
                  <a:lnTo>
                    <a:pt x="5586349" y="532257"/>
                  </a:lnTo>
                  <a:lnTo>
                    <a:pt x="5588000" y="522097"/>
                  </a:lnTo>
                  <a:lnTo>
                    <a:pt x="5588000" y="519557"/>
                  </a:lnTo>
                  <a:lnTo>
                    <a:pt x="5587606" y="517017"/>
                  </a:lnTo>
                  <a:lnTo>
                    <a:pt x="5586984" y="514477"/>
                  </a:lnTo>
                  <a:lnTo>
                    <a:pt x="5600700" y="506857"/>
                  </a:lnTo>
                  <a:lnTo>
                    <a:pt x="5609844" y="501777"/>
                  </a:lnTo>
                  <a:lnTo>
                    <a:pt x="5625846" y="492887"/>
                  </a:lnTo>
                  <a:lnTo>
                    <a:pt x="5628437" y="499237"/>
                  </a:lnTo>
                  <a:lnTo>
                    <a:pt x="5630303" y="506857"/>
                  </a:lnTo>
                  <a:lnTo>
                    <a:pt x="5631434" y="514477"/>
                  </a:lnTo>
                  <a:lnTo>
                    <a:pt x="5631561" y="517017"/>
                  </a:lnTo>
                  <a:lnTo>
                    <a:pt x="5631688" y="519557"/>
                  </a:lnTo>
                  <a:lnTo>
                    <a:pt x="5631815" y="522097"/>
                  </a:lnTo>
                  <a:lnTo>
                    <a:pt x="5631815" y="476211"/>
                  </a:lnTo>
                  <a:lnTo>
                    <a:pt x="5620804" y="459867"/>
                  </a:lnTo>
                  <a:lnTo>
                    <a:pt x="5618734" y="458457"/>
                  </a:lnTo>
                  <a:lnTo>
                    <a:pt x="5618734" y="480187"/>
                  </a:lnTo>
                  <a:lnTo>
                    <a:pt x="5579872" y="501777"/>
                  </a:lnTo>
                  <a:lnTo>
                    <a:pt x="5574538" y="496697"/>
                  </a:lnTo>
                  <a:lnTo>
                    <a:pt x="5573395" y="496112"/>
                  </a:lnTo>
                  <a:lnTo>
                    <a:pt x="5573395" y="513207"/>
                  </a:lnTo>
                  <a:lnTo>
                    <a:pt x="5573395" y="529717"/>
                  </a:lnTo>
                  <a:lnTo>
                    <a:pt x="5566905" y="536067"/>
                  </a:lnTo>
                  <a:lnTo>
                    <a:pt x="5551424" y="536067"/>
                  </a:lnTo>
                  <a:lnTo>
                    <a:pt x="5551424" y="550037"/>
                  </a:lnTo>
                  <a:lnTo>
                    <a:pt x="5551424" y="594487"/>
                  </a:lnTo>
                  <a:lnTo>
                    <a:pt x="5525617" y="586867"/>
                  </a:lnTo>
                  <a:lnTo>
                    <a:pt x="5504777" y="571627"/>
                  </a:lnTo>
                  <a:lnTo>
                    <a:pt x="5490845" y="548767"/>
                  </a:lnTo>
                  <a:lnTo>
                    <a:pt x="5485752" y="522097"/>
                  </a:lnTo>
                  <a:lnTo>
                    <a:pt x="5485879" y="519557"/>
                  </a:lnTo>
                  <a:lnTo>
                    <a:pt x="5486006" y="517017"/>
                  </a:lnTo>
                  <a:lnTo>
                    <a:pt x="5486133" y="514477"/>
                  </a:lnTo>
                  <a:lnTo>
                    <a:pt x="5487263" y="506857"/>
                  </a:lnTo>
                  <a:lnTo>
                    <a:pt x="5489130" y="499237"/>
                  </a:lnTo>
                  <a:lnTo>
                    <a:pt x="5491734" y="492887"/>
                  </a:lnTo>
                  <a:lnTo>
                    <a:pt x="5530596" y="514477"/>
                  </a:lnTo>
                  <a:lnTo>
                    <a:pt x="5529961" y="517017"/>
                  </a:lnTo>
                  <a:lnTo>
                    <a:pt x="5529580" y="519557"/>
                  </a:lnTo>
                  <a:lnTo>
                    <a:pt x="5529580" y="522097"/>
                  </a:lnTo>
                  <a:lnTo>
                    <a:pt x="5531218" y="532257"/>
                  </a:lnTo>
                  <a:lnTo>
                    <a:pt x="5535777" y="539877"/>
                  </a:lnTo>
                  <a:lnTo>
                    <a:pt x="5542699" y="546227"/>
                  </a:lnTo>
                  <a:lnTo>
                    <a:pt x="5551424" y="550037"/>
                  </a:lnTo>
                  <a:lnTo>
                    <a:pt x="5551424" y="536067"/>
                  </a:lnTo>
                  <a:lnTo>
                    <a:pt x="5550662" y="536067"/>
                  </a:lnTo>
                  <a:lnTo>
                    <a:pt x="5544185" y="529717"/>
                  </a:lnTo>
                  <a:lnTo>
                    <a:pt x="5544185" y="513207"/>
                  </a:lnTo>
                  <a:lnTo>
                    <a:pt x="5550662" y="506857"/>
                  </a:lnTo>
                  <a:lnTo>
                    <a:pt x="5566905" y="506857"/>
                  </a:lnTo>
                  <a:lnTo>
                    <a:pt x="5573395" y="513207"/>
                  </a:lnTo>
                  <a:lnTo>
                    <a:pt x="5573395" y="496112"/>
                  </a:lnTo>
                  <a:lnTo>
                    <a:pt x="5567172" y="492887"/>
                  </a:lnTo>
                  <a:lnTo>
                    <a:pt x="5550408" y="492887"/>
                  </a:lnTo>
                  <a:lnTo>
                    <a:pt x="5543029" y="496697"/>
                  </a:lnTo>
                  <a:lnTo>
                    <a:pt x="5537708" y="501777"/>
                  </a:lnTo>
                  <a:lnTo>
                    <a:pt x="5521706" y="492887"/>
                  </a:lnTo>
                  <a:lnTo>
                    <a:pt x="5498846" y="480187"/>
                  </a:lnTo>
                  <a:lnTo>
                    <a:pt x="5510276" y="467487"/>
                  </a:lnTo>
                  <a:lnTo>
                    <a:pt x="5524436" y="457327"/>
                  </a:lnTo>
                  <a:lnTo>
                    <a:pt x="5540768" y="450977"/>
                  </a:lnTo>
                  <a:lnTo>
                    <a:pt x="5558777" y="448437"/>
                  </a:lnTo>
                  <a:lnTo>
                    <a:pt x="5576798" y="450977"/>
                  </a:lnTo>
                  <a:lnTo>
                    <a:pt x="5593143" y="457327"/>
                  </a:lnTo>
                  <a:lnTo>
                    <a:pt x="5607291" y="467487"/>
                  </a:lnTo>
                  <a:lnTo>
                    <a:pt x="5618734" y="480187"/>
                  </a:lnTo>
                  <a:lnTo>
                    <a:pt x="5618734" y="458457"/>
                  </a:lnTo>
                  <a:lnTo>
                    <a:pt x="5604065" y="448437"/>
                  </a:lnTo>
                  <a:lnTo>
                    <a:pt x="5592915" y="440817"/>
                  </a:lnTo>
                  <a:lnTo>
                    <a:pt x="5558777" y="434467"/>
                  </a:lnTo>
                  <a:lnTo>
                    <a:pt x="5524652" y="440817"/>
                  </a:lnTo>
                  <a:lnTo>
                    <a:pt x="5496763" y="459867"/>
                  </a:lnTo>
                  <a:lnTo>
                    <a:pt x="5477929" y="487807"/>
                  </a:lnTo>
                  <a:lnTo>
                    <a:pt x="5471033" y="522097"/>
                  </a:lnTo>
                  <a:lnTo>
                    <a:pt x="5477929" y="556387"/>
                  </a:lnTo>
                  <a:lnTo>
                    <a:pt x="5496763" y="584327"/>
                  </a:lnTo>
                  <a:lnTo>
                    <a:pt x="5524652" y="603377"/>
                  </a:lnTo>
                  <a:lnTo>
                    <a:pt x="5558777" y="609727"/>
                  </a:lnTo>
                  <a:lnTo>
                    <a:pt x="5592915" y="603377"/>
                  </a:lnTo>
                  <a:lnTo>
                    <a:pt x="5605932" y="594487"/>
                  </a:lnTo>
                  <a:lnTo>
                    <a:pt x="5620804" y="584327"/>
                  </a:lnTo>
                  <a:lnTo>
                    <a:pt x="5639638" y="556387"/>
                  </a:lnTo>
                  <a:lnTo>
                    <a:pt x="5646547" y="522097"/>
                  </a:lnTo>
                  <a:close/>
                </a:path>
                <a:path w="7494905" h="1126489">
                  <a:moveTo>
                    <a:pt x="5719572" y="494157"/>
                  </a:moveTo>
                  <a:lnTo>
                    <a:pt x="5714111" y="491617"/>
                  </a:lnTo>
                  <a:lnTo>
                    <a:pt x="5708904" y="490347"/>
                  </a:lnTo>
                  <a:lnTo>
                    <a:pt x="5704967" y="489064"/>
                  </a:lnTo>
                  <a:lnTo>
                    <a:pt x="5704967" y="504317"/>
                  </a:lnTo>
                  <a:lnTo>
                    <a:pt x="5704967" y="539877"/>
                  </a:lnTo>
                  <a:lnTo>
                    <a:pt x="5684647" y="544957"/>
                  </a:lnTo>
                  <a:lnTo>
                    <a:pt x="5680583" y="548767"/>
                  </a:lnTo>
                  <a:lnTo>
                    <a:pt x="5679313" y="553847"/>
                  </a:lnTo>
                  <a:lnTo>
                    <a:pt x="5676874" y="561467"/>
                  </a:lnTo>
                  <a:lnTo>
                    <a:pt x="5673979" y="569087"/>
                  </a:lnTo>
                  <a:lnTo>
                    <a:pt x="5670588" y="576707"/>
                  </a:lnTo>
                  <a:lnTo>
                    <a:pt x="5666740" y="584327"/>
                  </a:lnTo>
                  <a:lnTo>
                    <a:pt x="5664073" y="589407"/>
                  </a:lnTo>
                  <a:lnTo>
                    <a:pt x="5664073" y="594487"/>
                  </a:lnTo>
                  <a:lnTo>
                    <a:pt x="5666867" y="599567"/>
                  </a:lnTo>
                  <a:lnTo>
                    <a:pt x="5674868" y="612267"/>
                  </a:lnTo>
                  <a:lnTo>
                    <a:pt x="5649341" y="637667"/>
                  </a:lnTo>
                  <a:lnTo>
                    <a:pt x="5635879" y="630047"/>
                  </a:lnTo>
                  <a:lnTo>
                    <a:pt x="5633593" y="628777"/>
                  </a:lnTo>
                  <a:lnTo>
                    <a:pt x="5630926" y="627507"/>
                  </a:lnTo>
                  <a:lnTo>
                    <a:pt x="5625846" y="627507"/>
                  </a:lnTo>
                  <a:lnTo>
                    <a:pt x="5623306" y="628777"/>
                  </a:lnTo>
                  <a:lnTo>
                    <a:pt x="5621020" y="630047"/>
                  </a:lnTo>
                  <a:lnTo>
                    <a:pt x="5613844" y="633857"/>
                  </a:lnTo>
                  <a:lnTo>
                    <a:pt x="5606453" y="637667"/>
                  </a:lnTo>
                  <a:lnTo>
                    <a:pt x="5591048" y="642747"/>
                  </a:lnTo>
                  <a:lnTo>
                    <a:pt x="5585955" y="644017"/>
                  </a:lnTo>
                  <a:lnTo>
                    <a:pt x="5581904" y="647827"/>
                  </a:lnTo>
                  <a:lnTo>
                    <a:pt x="5576824" y="668147"/>
                  </a:lnTo>
                  <a:lnTo>
                    <a:pt x="5540756" y="668147"/>
                  </a:lnTo>
                  <a:lnTo>
                    <a:pt x="5535676" y="647827"/>
                  </a:lnTo>
                  <a:lnTo>
                    <a:pt x="5531612" y="644017"/>
                  </a:lnTo>
                  <a:lnTo>
                    <a:pt x="5494274" y="628777"/>
                  </a:lnTo>
                  <a:lnTo>
                    <a:pt x="5491734" y="627507"/>
                  </a:lnTo>
                  <a:lnTo>
                    <a:pt x="5486654" y="627507"/>
                  </a:lnTo>
                  <a:lnTo>
                    <a:pt x="5483987" y="628777"/>
                  </a:lnTo>
                  <a:lnTo>
                    <a:pt x="5481701" y="630047"/>
                  </a:lnTo>
                  <a:lnTo>
                    <a:pt x="5468353" y="637667"/>
                  </a:lnTo>
                  <a:lnTo>
                    <a:pt x="5442712" y="612267"/>
                  </a:lnTo>
                  <a:lnTo>
                    <a:pt x="5450713" y="599567"/>
                  </a:lnTo>
                  <a:lnTo>
                    <a:pt x="5453507" y="594487"/>
                  </a:lnTo>
                  <a:lnTo>
                    <a:pt x="5453507" y="589407"/>
                  </a:lnTo>
                  <a:lnTo>
                    <a:pt x="5450840" y="584327"/>
                  </a:lnTo>
                  <a:lnTo>
                    <a:pt x="5446979" y="576707"/>
                  </a:lnTo>
                  <a:lnTo>
                    <a:pt x="5443588" y="569087"/>
                  </a:lnTo>
                  <a:lnTo>
                    <a:pt x="5440692" y="561467"/>
                  </a:lnTo>
                  <a:lnTo>
                    <a:pt x="5438267" y="553847"/>
                  </a:lnTo>
                  <a:lnTo>
                    <a:pt x="5436997" y="548767"/>
                  </a:lnTo>
                  <a:lnTo>
                    <a:pt x="5432933" y="544957"/>
                  </a:lnTo>
                  <a:lnTo>
                    <a:pt x="5412740" y="539877"/>
                  </a:lnTo>
                  <a:lnTo>
                    <a:pt x="5412613" y="539877"/>
                  </a:lnTo>
                  <a:lnTo>
                    <a:pt x="5412613" y="504317"/>
                  </a:lnTo>
                  <a:lnTo>
                    <a:pt x="5432933" y="499237"/>
                  </a:lnTo>
                  <a:lnTo>
                    <a:pt x="5436997" y="495427"/>
                  </a:lnTo>
                  <a:lnTo>
                    <a:pt x="5438267" y="490347"/>
                  </a:lnTo>
                  <a:lnTo>
                    <a:pt x="5440692" y="481457"/>
                  </a:lnTo>
                  <a:lnTo>
                    <a:pt x="5443588" y="473837"/>
                  </a:lnTo>
                  <a:lnTo>
                    <a:pt x="5446979" y="466217"/>
                  </a:lnTo>
                  <a:lnTo>
                    <a:pt x="5450840" y="459867"/>
                  </a:lnTo>
                  <a:lnTo>
                    <a:pt x="5453507" y="454787"/>
                  </a:lnTo>
                  <a:lnTo>
                    <a:pt x="5453507" y="449707"/>
                  </a:lnTo>
                  <a:lnTo>
                    <a:pt x="5450713" y="444627"/>
                  </a:lnTo>
                  <a:lnTo>
                    <a:pt x="5442712" y="431927"/>
                  </a:lnTo>
                  <a:lnTo>
                    <a:pt x="5468226" y="405257"/>
                  </a:lnTo>
                  <a:lnTo>
                    <a:pt x="5481701" y="414147"/>
                  </a:lnTo>
                  <a:lnTo>
                    <a:pt x="5483987" y="415417"/>
                  </a:lnTo>
                  <a:lnTo>
                    <a:pt x="5494274" y="415417"/>
                  </a:lnTo>
                  <a:lnTo>
                    <a:pt x="5496560" y="414147"/>
                  </a:lnTo>
                  <a:lnTo>
                    <a:pt x="5503723" y="410337"/>
                  </a:lnTo>
                  <a:lnTo>
                    <a:pt x="5511114" y="406527"/>
                  </a:lnTo>
                  <a:lnTo>
                    <a:pt x="5514911" y="405257"/>
                  </a:lnTo>
                  <a:lnTo>
                    <a:pt x="5526532" y="401447"/>
                  </a:lnTo>
                  <a:lnTo>
                    <a:pt x="5531612" y="400177"/>
                  </a:lnTo>
                  <a:lnTo>
                    <a:pt x="5535676" y="396367"/>
                  </a:lnTo>
                  <a:lnTo>
                    <a:pt x="5540756" y="376047"/>
                  </a:lnTo>
                  <a:lnTo>
                    <a:pt x="5576824" y="376047"/>
                  </a:lnTo>
                  <a:lnTo>
                    <a:pt x="5581904" y="396367"/>
                  </a:lnTo>
                  <a:lnTo>
                    <a:pt x="5585955" y="400177"/>
                  </a:lnTo>
                  <a:lnTo>
                    <a:pt x="5623306" y="415417"/>
                  </a:lnTo>
                  <a:lnTo>
                    <a:pt x="5633593" y="415417"/>
                  </a:lnTo>
                  <a:lnTo>
                    <a:pt x="5635879" y="414147"/>
                  </a:lnTo>
                  <a:lnTo>
                    <a:pt x="5649341" y="405257"/>
                  </a:lnTo>
                  <a:lnTo>
                    <a:pt x="5674868" y="431927"/>
                  </a:lnTo>
                  <a:lnTo>
                    <a:pt x="5666867" y="444627"/>
                  </a:lnTo>
                  <a:lnTo>
                    <a:pt x="5664073" y="449707"/>
                  </a:lnTo>
                  <a:lnTo>
                    <a:pt x="5664073" y="454787"/>
                  </a:lnTo>
                  <a:lnTo>
                    <a:pt x="5666740" y="459867"/>
                  </a:lnTo>
                  <a:lnTo>
                    <a:pt x="5670588" y="466217"/>
                  </a:lnTo>
                  <a:lnTo>
                    <a:pt x="5673979" y="473837"/>
                  </a:lnTo>
                  <a:lnTo>
                    <a:pt x="5676874" y="481457"/>
                  </a:lnTo>
                  <a:lnTo>
                    <a:pt x="5679313" y="490347"/>
                  </a:lnTo>
                  <a:lnTo>
                    <a:pt x="5680583" y="495427"/>
                  </a:lnTo>
                  <a:lnTo>
                    <a:pt x="5684647" y="499237"/>
                  </a:lnTo>
                  <a:lnTo>
                    <a:pt x="5704967" y="504317"/>
                  </a:lnTo>
                  <a:lnTo>
                    <a:pt x="5704967" y="489064"/>
                  </a:lnTo>
                  <a:lnTo>
                    <a:pt x="5693410" y="485267"/>
                  </a:lnTo>
                  <a:lnTo>
                    <a:pt x="5690717" y="477647"/>
                  </a:lnTo>
                  <a:lnTo>
                    <a:pt x="5687466" y="468757"/>
                  </a:lnTo>
                  <a:lnTo>
                    <a:pt x="5683694" y="459867"/>
                  </a:lnTo>
                  <a:lnTo>
                    <a:pt x="5679440" y="452247"/>
                  </a:lnTo>
                  <a:lnTo>
                    <a:pt x="5687695" y="438277"/>
                  </a:lnTo>
                  <a:lnTo>
                    <a:pt x="5690108" y="433197"/>
                  </a:lnTo>
                  <a:lnTo>
                    <a:pt x="5691759" y="428117"/>
                  </a:lnTo>
                  <a:lnTo>
                    <a:pt x="5687695" y="423037"/>
                  </a:lnTo>
                  <a:lnTo>
                    <a:pt x="5669623" y="405257"/>
                  </a:lnTo>
                  <a:lnTo>
                    <a:pt x="5665749" y="401447"/>
                  </a:lnTo>
                  <a:lnTo>
                    <a:pt x="5655437" y="391287"/>
                  </a:lnTo>
                  <a:lnTo>
                    <a:pt x="5653151" y="390017"/>
                  </a:lnTo>
                  <a:lnTo>
                    <a:pt x="5647817" y="390017"/>
                  </a:lnTo>
                  <a:lnTo>
                    <a:pt x="5644769" y="391287"/>
                  </a:lnTo>
                  <a:lnTo>
                    <a:pt x="5642102" y="392557"/>
                  </a:lnTo>
                  <a:lnTo>
                    <a:pt x="5628386" y="401447"/>
                  </a:lnTo>
                  <a:lnTo>
                    <a:pt x="5620410" y="397637"/>
                  </a:lnTo>
                  <a:lnTo>
                    <a:pt x="5612142" y="393827"/>
                  </a:lnTo>
                  <a:lnTo>
                    <a:pt x="5603608" y="390017"/>
                  </a:lnTo>
                  <a:lnTo>
                    <a:pt x="5594858" y="387477"/>
                  </a:lnTo>
                  <a:lnTo>
                    <a:pt x="5591899" y="376047"/>
                  </a:lnTo>
                  <a:lnTo>
                    <a:pt x="5590921" y="372237"/>
                  </a:lnTo>
                  <a:lnTo>
                    <a:pt x="5589270" y="367157"/>
                  </a:lnTo>
                  <a:lnTo>
                    <a:pt x="5586095" y="360807"/>
                  </a:lnTo>
                  <a:lnTo>
                    <a:pt x="5531485" y="360807"/>
                  </a:lnTo>
                  <a:lnTo>
                    <a:pt x="5527929" y="367157"/>
                  </a:lnTo>
                  <a:lnTo>
                    <a:pt x="5526659" y="372237"/>
                  </a:lnTo>
                  <a:lnTo>
                    <a:pt x="5522722" y="387477"/>
                  </a:lnTo>
                  <a:lnTo>
                    <a:pt x="5513959" y="390017"/>
                  </a:lnTo>
                  <a:lnTo>
                    <a:pt x="5505424" y="393827"/>
                  </a:lnTo>
                  <a:lnTo>
                    <a:pt x="5497157" y="397637"/>
                  </a:lnTo>
                  <a:lnTo>
                    <a:pt x="5489181" y="401447"/>
                  </a:lnTo>
                  <a:lnTo>
                    <a:pt x="5475478" y="392557"/>
                  </a:lnTo>
                  <a:lnTo>
                    <a:pt x="5472811" y="391287"/>
                  </a:lnTo>
                  <a:lnTo>
                    <a:pt x="5469763" y="390017"/>
                  </a:lnTo>
                  <a:lnTo>
                    <a:pt x="5464429" y="390017"/>
                  </a:lnTo>
                  <a:lnTo>
                    <a:pt x="5462143" y="391287"/>
                  </a:lnTo>
                  <a:lnTo>
                    <a:pt x="5429885" y="423037"/>
                  </a:lnTo>
                  <a:lnTo>
                    <a:pt x="5425821" y="428117"/>
                  </a:lnTo>
                  <a:lnTo>
                    <a:pt x="5427472" y="433197"/>
                  </a:lnTo>
                  <a:lnTo>
                    <a:pt x="5429885" y="438277"/>
                  </a:lnTo>
                  <a:lnTo>
                    <a:pt x="5438140" y="452247"/>
                  </a:lnTo>
                  <a:lnTo>
                    <a:pt x="5433885" y="459867"/>
                  </a:lnTo>
                  <a:lnTo>
                    <a:pt x="5430101" y="468757"/>
                  </a:lnTo>
                  <a:lnTo>
                    <a:pt x="5426849" y="477647"/>
                  </a:lnTo>
                  <a:lnTo>
                    <a:pt x="5424170" y="485267"/>
                  </a:lnTo>
                  <a:lnTo>
                    <a:pt x="5408676" y="490347"/>
                  </a:lnTo>
                  <a:lnTo>
                    <a:pt x="5403469" y="491617"/>
                  </a:lnTo>
                  <a:lnTo>
                    <a:pt x="5398008" y="494157"/>
                  </a:lnTo>
                  <a:lnTo>
                    <a:pt x="5398008" y="548767"/>
                  </a:lnTo>
                  <a:lnTo>
                    <a:pt x="5403469" y="552577"/>
                  </a:lnTo>
                  <a:lnTo>
                    <a:pt x="5424170" y="557657"/>
                  </a:lnTo>
                  <a:lnTo>
                    <a:pt x="5426849" y="566547"/>
                  </a:lnTo>
                  <a:lnTo>
                    <a:pt x="5430101" y="575437"/>
                  </a:lnTo>
                  <a:lnTo>
                    <a:pt x="5433885" y="583057"/>
                  </a:lnTo>
                  <a:lnTo>
                    <a:pt x="5438140" y="591947"/>
                  </a:lnTo>
                  <a:lnTo>
                    <a:pt x="5429885" y="604647"/>
                  </a:lnTo>
                  <a:lnTo>
                    <a:pt x="5427218" y="609727"/>
                  </a:lnTo>
                  <a:lnTo>
                    <a:pt x="5425821" y="616077"/>
                  </a:lnTo>
                  <a:lnTo>
                    <a:pt x="5429885" y="621157"/>
                  </a:lnTo>
                  <a:lnTo>
                    <a:pt x="5460238" y="650367"/>
                  </a:lnTo>
                  <a:lnTo>
                    <a:pt x="5462143" y="652907"/>
                  </a:lnTo>
                  <a:lnTo>
                    <a:pt x="5472684" y="652907"/>
                  </a:lnTo>
                  <a:lnTo>
                    <a:pt x="5475478" y="650367"/>
                  </a:lnTo>
                  <a:lnTo>
                    <a:pt x="5489181" y="642747"/>
                  </a:lnTo>
                  <a:lnTo>
                    <a:pt x="5497157" y="646557"/>
                  </a:lnTo>
                  <a:lnTo>
                    <a:pt x="5505424" y="650367"/>
                  </a:lnTo>
                  <a:lnTo>
                    <a:pt x="5513959" y="654177"/>
                  </a:lnTo>
                  <a:lnTo>
                    <a:pt x="5522722" y="656717"/>
                  </a:lnTo>
                  <a:lnTo>
                    <a:pt x="5526659" y="671957"/>
                  </a:lnTo>
                  <a:lnTo>
                    <a:pt x="5527929" y="677037"/>
                  </a:lnTo>
                  <a:lnTo>
                    <a:pt x="5531485" y="682117"/>
                  </a:lnTo>
                  <a:lnTo>
                    <a:pt x="5586095" y="682117"/>
                  </a:lnTo>
                  <a:lnTo>
                    <a:pt x="5589270" y="677037"/>
                  </a:lnTo>
                  <a:lnTo>
                    <a:pt x="5590921" y="671957"/>
                  </a:lnTo>
                  <a:lnTo>
                    <a:pt x="5591899" y="668147"/>
                  </a:lnTo>
                  <a:lnTo>
                    <a:pt x="5594858" y="656717"/>
                  </a:lnTo>
                  <a:lnTo>
                    <a:pt x="5603608" y="654177"/>
                  </a:lnTo>
                  <a:lnTo>
                    <a:pt x="5612142" y="650367"/>
                  </a:lnTo>
                  <a:lnTo>
                    <a:pt x="5620410" y="646557"/>
                  </a:lnTo>
                  <a:lnTo>
                    <a:pt x="5628386" y="642747"/>
                  </a:lnTo>
                  <a:lnTo>
                    <a:pt x="5642102" y="650367"/>
                  </a:lnTo>
                  <a:lnTo>
                    <a:pt x="5644896" y="652907"/>
                  </a:lnTo>
                  <a:lnTo>
                    <a:pt x="5655437" y="652907"/>
                  </a:lnTo>
                  <a:lnTo>
                    <a:pt x="5657342" y="650367"/>
                  </a:lnTo>
                  <a:lnTo>
                    <a:pt x="5665254" y="642747"/>
                  </a:lnTo>
                  <a:lnTo>
                    <a:pt x="5670537" y="637667"/>
                  </a:lnTo>
                  <a:lnTo>
                    <a:pt x="5687695" y="621157"/>
                  </a:lnTo>
                  <a:lnTo>
                    <a:pt x="5691759" y="616077"/>
                  </a:lnTo>
                  <a:lnTo>
                    <a:pt x="5690362" y="609727"/>
                  </a:lnTo>
                  <a:lnTo>
                    <a:pt x="5687695" y="604647"/>
                  </a:lnTo>
                  <a:lnTo>
                    <a:pt x="5679440" y="591947"/>
                  </a:lnTo>
                  <a:lnTo>
                    <a:pt x="5683694" y="583057"/>
                  </a:lnTo>
                  <a:lnTo>
                    <a:pt x="5687466" y="575437"/>
                  </a:lnTo>
                  <a:lnTo>
                    <a:pt x="5690717" y="566547"/>
                  </a:lnTo>
                  <a:lnTo>
                    <a:pt x="5693410" y="557657"/>
                  </a:lnTo>
                  <a:lnTo>
                    <a:pt x="5714111" y="552577"/>
                  </a:lnTo>
                  <a:lnTo>
                    <a:pt x="5719572" y="548767"/>
                  </a:lnTo>
                  <a:lnTo>
                    <a:pt x="5719572" y="494157"/>
                  </a:lnTo>
                  <a:close/>
                </a:path>
                <a:path w="7494905" h="1126489">
                  <a:moveTo>
                    <a:pt x="7494778" y="570230"/>
                  </a:moveTo>
                  <a:lnTo>
                    <a:pt x="7489799" y="550379"/>
                  </a:lnTo>
                  <a:lnTo>
                    <a:pt x="7489685" y="549922"/>
                  </a:lnTo>
                  <a:lnTo>
                    <a:pt x="7477671" y="533400"/>
                  </a:lnTo>
                  <a:lnTo>
                    <a:pt x="7460501" y="523240"/>
                  </a:lnTo>
                  <a:lnTo>
                    <a:pt x="7456792" y="522554"/>
                  </a:lnTo>
                  <a:lnTo>
                    <a:pt x="7456589" y="519430"/>
                  </a:lnTo>
                  <a:lnTo>
                    <a:pt x="7455408" y="500380"/>
                  </a:lnTo>
                  <a:lnTo>
                    <a:pt x="7451725" y="476250"/>
                  </a:lnTo>
                  <a:lnTo>
                    <a:pt x="7447407" y="452120"/>
                  </a:lnTo>
                  <a:lnTo>
                    <a:pt x="7443673" y="436880"/>
                  </a:lnTo>
                  <a:lnTo>
                    <a:pt x="7441819" y="429272"/>
                  </a:lnTo>
                  <a:lnTo>
                    <a:pt x="7428230" y="383540"/>
                  </a:lnTo>
                  <a:lnTo>
                    <a:pt x="7411085" y="340372"/>
                  </a:lnTo>
                  <a:lnTo>
                    <a:pt x="7408164" y="334022"/>
                  </a:lnTo>
                  <a:lnTo>
                    <a:pt x="7401179" y="318770"/>
                  </a:lnTo>
                  <a:lnTo>
                    <a:pt x="7390511" y="298450"/>
                  </a:lnTo>
                  <a:lnTo>
                    <a:pt x="7378954" y="278130"/>
                  </a:lnTo>
                  <a:lnTo>
                    <a:pt x="7378179" y="276872"/>
                  </a:lnTo>
                  <a:lnTo>
                    <a:pt x="7366635" y="257822"/>
                  </a:lnTo>
                  <a:lnTo>
                    <a:pt x="7339584" y="219722"/>
                  </a:lnTo>
                  <a:lnTo>
                    <a:pt x="7315594" y="191770"/>
                  </a:lnTo>
                  <a:lnTo>
                    <a:pt x="7309739" y="185420"/>
                  </a:lnTo>
                  <a:lnTo>
                    <a:pt x="7293610" y="167640"/>
                  </a:lnTo>
                  <a:lnTo>
                    <a:pt x="7276846" y="152400"/>
                  </a:lnTo>
                  <a:lnTo>
                    <a:pt x="7259574" y="135890"/>
                  </a:lnTo>
                  <a:lnTo>
                    <a:pt x="7222871" y="107950"/>
                  </a:lnTo>
                  <a:lnTo>
                    <a:pt x="7183628" y="81280"/>
                  </a:lnTo>
                  <a:lnTo>
                    <a:pt x="7181355" y="80022"/>
                  </a:lnTo>
                  <a:lnTo>
                    <a:pt x="7163181" y="69850"/>
                  </a:lnTo>
                  <a:lnTo>
                    <a:pt x="7142099" y="58420"/>
                  </a:lnTo>
                  <a:lnTo>
                    <a:pt x="7120636" y="48272"/>
                  </a:lnTo>
                  <a:lnTo>
                    <a:pt x="7101687" y="40640"/>
                  </a:lnTo>
                  <a:lnTo>
                    <a:pt x="7098538" y="39370"/>
                  </a:lnTo>
                  <a:lnTo>
                    <a:pt x="7087540" y="35648"/>
                  </a:lnTo>
                  <a:lnTo>
                    <a:pt x="7083615" y="34315"/>
                  </a:lnTo>
                  <a:lnTo>
                    <a:pt x="7052945" y="24130"/>
                  </a:lnTo>
                  <a:lnTo>
                    <a:pt x="7000875" y="11430"/>
                  </a:lnTo>
                  <a:lnTo>
                    <a:pt x="6943725" y="2540"/>
                  </a:lnTo>
                  <a:lnTo>
                    <a:pt x="6915404" y="0"/>
                  </a:lnTo>
                  <a:lnTo>
                    <a:pt x="6887210" y="0"/>
                  </a:lnTo>
                  <a:lnTo>
                    <a:pt x="6831203" y="2540"/>
                  </a:lnTo>
                  <a:lnTo>
                    <a:pt x="6776466" y="11430"/>
                  </a:lnTo>
                  <a:lnTo>
                    <a:pt x="6723126" y="25400"/>
                  </a:lnTo>
                  <a:lnTo>
                    <a:pt x="6671564" y="44450"/>
                  </a:lnTo>
                  <a:lnTo>
                    <a:pt x="6622288" y="67322"/>
                  </a:lnTo>
                  <a:lnTo>
                    <a:pt x="6575425" y="96520"/>
                  </a:lnTo>
                  <a:lnTo>
                    <a:pt x="6531356" y="128270"/>
                  </a:lnTo>
                  <a:lnTo>
                    <a:pt x="6490589" y="165100"/>
                  </a:lnTo>
                  <a:lnTo>
                    <a:pt x="6453378" y="205740"/>
                  </a:lnTo>
                  <a:lnTo>
                    <a:pt x="6419977" y="250190"/>
                  </a:lnTo>
                  <a:lnTo>
                    <a:pt x="6390767" y="298450"/>
                  </a:lnTo>
                  <a:lnTo>
                    <a:pt x="6366256" y="350520"/>
                  </a:lnTo>
                  <a:lnTo>
                    <a:pt x="6346698" y="405130"/>
                  </a:lnTo>
                  <a:lnTo>
                    <a:pt x="6332474" y="461022"/>
                  </a:lnTo>
                  <a:lnTo>
                    <a:pt x="6324092" y="519430"/>
                  </a:lnTo>
                  <a:lnTo>
                    <a:pt x="6321641" y="570230"/>
                  </a:lnTo>
                  <a:lnTo>
                    <a:pt x="6321590" y="576580"/>
                  </a:lnTo>
                  <a:lnTo>
                    <a:pt x="6322352" y="601980"/>
                  </a:lnTo>
                  <a:lnTo>
                    <a:pt x="6328156" y="660400"/>
                  </a:lnTo>
                  <a:lnTo>
                    <a:pt x="6339459" y="713740"/>
                  </a:lnTo>
                  <a:lnTo>
                    <a:pt x="6355588" y="767080"/>
                  </a:lnTo>
                  <a:lnTo>
                    <a:pt x="6376670" y="817880"/>
                  </a:lnTo>
                  <a:lnTo>
                    <a:pt x="6402451" y="866140"/>
                  </a:lnTo>
                  <a:lnTo>
                    <a:pt x="6432677" y="911872"/>
                  </a:lnTo>
                  <a:lnTo>
                    <a:pt x="6467221" y="955040"/>
                  </a:lnTo>
                  <a:lnTo>
                    <a:pt x="6505702" y="993140"/>
                  </a:lnTo>
                  <a:lnTo>
                    <a:pt x="6548120" y="1029970"/>
                  </a:lnTo>
                  <a:lnTo>
                    <a:pt x="6594221" y="1060450"/>
                  </a:lnTo>
                  <a:lnTo>
                    <a:pt x="6643751" y="1088390"/>
                  </a:lnTo>
                  <a:lnTo>
                    <a:pt x="6696456" y="1109980"/>
                  </a:lnTo>
                  <a:lnTo>
                    <a:pt x="6751828" y="1126490"/>
                  </a:lnTo>
                  <a:lnTo>
                    <a:pt x="6761099" y="1093470"/>
                  </a:lnTo>
                  <a:lnTo>
                    <a:pt x="6733794" y="1085850"/>
                  </a:lnTo>
                  <a:lnTo>
                    <a:pt x="6734683" y="1085850"/>
                  </a:lnTo>
                  <a:lnTo>
                    <a:pt x="6708013" y="1076972"/>
                  </a:lnTo>
                  <a:lnTo>
                    <a:pt x="6708902" y="1076972"/>
                  </a:lnTo>
                  <a:lnTo>
                    <a:pt x="6686220" y="1068070"/>
                  </a:lnTo>
                  <a:lnTo>
                    <a:pt x="6682994" y="1066800"/>
                  </a:lnTo>
                  <a:lnTo>
                    <a:pt x="6683756" y="1068070"/>
                  </a:lnTo>
                  <a:lnTo>
                    <a:pt x="6658483" y="1056640"/>
                  </a:lnTo>
                  <a:lnTo>
                    <a:pt x="6659372" y="1056640"/>
                  </a:lnTo>
                  <a:lnTo>
                    <a:pt x="6634988" y="1043940"/>
                  </a:lnTo>
                  <a:lnTo>
                    <a:pt x="6635750" y="1043940"/>
                  </a:lnTo>
                  <a:lnTo>
                    <a:pt x="6612128" y="1031240"/>
                  </a:lnTo>
                  <a:lnTo>
                    <a:pt x="6612890" y="1031240"/>
                  </a:lnTo>
                  <a:lnTo>
                    <a:pt x="6590030" y="1017270"/>
                  </a:lnTo>
                  <a:lnTo>
                    <a:pt x="6590792" y="1017270"/>
                  </a:lnTo>
                  <a:lnTo>
                    <a:pt x="6570624" y="1002030"/>
                  </a:lnTo>
                  <a:lnTo>
                    <a:pt x="6568948" y="1000772"/>
                  </a:lnTo>
                  <a:lnTo>
                    <a:pt x="6569583" y="1002030"/>
                  </a:lnTo>
                  <a:lnTo>
                    <a:pt x="6548501" y="985520"/>
                  </a:lnTo>
                  <a:lnTo>
                    <a:pt x="6549263" y="985520"/>
                  </a:lnTo>
                  <a:lnTo>
                    <a:pt x="6530505" y="969022"/>
                  </a:lnTo>
                  <a:lnTo>
                    <a:pt x="6529070" y="967740"/>
                  </a:lnTo>
                  <a:lnTo>
                    <a:pt x="6529705" y="969022"/>
                  </a:lnTo>
                  <a:lnTo>
                    <a:pt x="6510528" y="949972"/>
                  </a:lnTo>
                  <a:lnTo>
                    <a:pt x="6511163" y="949972"/>
                  </a:lnTo>
                  <a:lnTo>
                    <a:pt x="6494208" y="932180"/>
                  </a:lnTo>
                  <a:lnTo>
                    <a:pt x="6493002" y="930922"/>
                  </a:lnTo>
                  <a:lnTo>
                    <a:pt x="6493510" y="932180"/>
                  </a:lnTo>
                  <a:lnTo>
                    <a:pt x="6476365" y="911872"/>
                  </a:lnTo>
                  <a:lnTo>
                    <a:pt x="6476873" y="911872"/>
                  </a:lnTo>
                  <a:lnTo>
                    <a:pt x="6461569" y="891540"/>
                  </a:lnTo>
                  <a:lnTo>
                    <a:pt x="6460617" y="890270"/>
                  </a:lnTo>
                  <a:lnTo>
                    <a:pt x="6461125" y="891540"/>
                  </a:lnTo>
                  <a:lnTo>
                    <a:pt x="6445885" y="869950"/>
                  </a:lnTo>
                  <a:lnTo>
                    <a:pt x="6446393" y="869950"/>
                  </a:lnTo>
                  <a:lnTo>
                    <a:pt x="6432296" y="848372"/>
                  </a:lnTo>
                  <a:lnTo>
                    <a:pt x="6432677" y="848372"/>
                  </a:lnTo>
                  <a:lnTo>
                    <a:pt x="6420320" y="826770"/>
                  </a:lnTo>
                  <a:lnTo>
                    <a:pt x="6419596" y="825500"/>
                  </a:lnTo>
                  <a:lnTo>
                    <a:pt x="6419977" y="826770"/>
                  </a:lnTo>
                  <a:lnTo>
                    <a:pt x="6408039" y="802640"/>
                  </a:lnTo>
                  <a:lnTo>
                    <a:pt x="6408420" y="802640"/>
                  </a:lnTo>
                  <a:lnTo>
                    <a:pt x="6398184" y="779780"/>
                  </a:lnTo>
                  <a:lnTo>
                    <a:pt x="6397625" y="778522"/>
                  </a:lnTo>
                  <a:lnTo>
                    <a:pt x="6397879" y="779780"/>
                  </a:lnTo>
                  <a:lnTo>
                    <a:pt x="6388824" y="755650"/>
                  </a:lnTo>
                  <a:lnTo>
                    <a:pt x="6388354" y="754380"/>
                  </a:lnTo>
                  <a:lnTo>
                    <a:pt x="6388608" y="755650"/>
                  </a:lnTo>
                  <a:lnTo>
                    <a:pt x="6380518" y="731520"/>
                  </a:lnTo>
                  <a:lnTo>
                    <a:pt x="6380315" y="730935"/>
                  </a:lnTo>
                  <a:lnTo>
                    <a:pt x="6380353" y="731520"/>
                  </a:lnTo>
                  <a:lnTo>
                    <a:pt x="6373215" y="705421"/>
                  </a:lnTo>
                  <a:lnTo>
                    <a:pt x="6372822" y="703808"/>
                  </a:lnTo>
                  <a:lnTo>
                    <a:pt x="6367551" y="680720"/>
                  </a:lnTo>
                  <a:lnTo>
                    <a:pt x="6367399" y="680720"/>
                  </a:lnTo>
                  <a:lnTo>
                    <a:pt x="6362738" y="654532"/>
                  </a:lnTo>
                  <a:lnTo>
                    <a:pt x="6362674" y="654062"/>
                  </a:lnTo>
                  <a:lnTo>
                    <a:pt x="6362560" y="653288"/>
                  </a:lnTo>
                  <a:lnTo>
                    <a:pt x="6359398" y="628650"/>
                  </a:lnTo>
                  <a:lnTo>
                    <a:pt x="6357239" y="601980"/>
                  </a:lnTo>
                  <a:lnTo>
                    <a:pt x="6356502" y="576580"/>
                  </a:lnTo>
                  <a:lnTo>
                    <a:pt x="6356591" y="570230"/>
                  </a:lnTo>
                  <a:lnTo>
                    <a:pt x="6358712" y="524522"/>
                  </a:lnTo>
                  <a:lnTo>
                    <a:pt x="6359220" y="519430"/>
                  </a:lnTo>
                  <a:lnTo>
                    <a:pt x="6362192" y="495300"/>
                  </a:lnTo>
                  <a:lnTo>
                    <a:pt x="6366307" y="470115"/>
                  </a:lnTo>
                  <a:lnTo>
                    <a:pt x="6366624" y="468642"/>
                  </a:lnTo>
                  <a:lnTo>
                    <a:pt x="6366662" y="468198"/>
                  </a:lnTo>
                  <a:lnTo>
                    <a:pt x="6366904" y="467372"/>
                  </a:lnTo>
                  <a:lnTo>
                    <a:pt x="6372733" y="440690"/>
                  </a:lnTo>
                  <a:lnTo>
                    <a:pt x="6372606" y="441972"/>
                  </a:lnTo>
                  <a:lnTo>
                    <a:pt x="6372949" y="440690"/>
                  </a:lnTo>
                  <a:lnTo>
                    <a:pt x="6379451" y="416826"/>
                  </a:lnTo>
                  <a:lnTo>
                    <a:pt x="6379540" y="416572"/>
                  </a:lnTo>
                  <a:lnTo>
                    <a:pt x="6379870" y="415302"/>
                  </a:lnTo>
                  <a:lnTo>
                    <a:pt x="6380391" y="414020"/>
                  </a:lnTo>
                  <a:lnTo>
                    <a:pt x="6388862" y="388620"/>
                  </a:lnTo>
                  <a:lnTo>
                    <a:pt x="6388481" y="388620"/>
                  </a:lnTo>
                  <a:lnTo>
                    <a:pt x="6398641" y="363220"/>
                  </a:lnTo>
                  <a:lnTo>
                    <a:pt x="6398387" y="363220"/>
                  </a:lnTo>
                  <a:lnTo>
                    <a:pt x="6409563" y="339090"/>
                  </a:lnTo>
                  <a:lnTo>
                    <a:pt x="6409182" y="339090"/>
                  </a:lnTo>
                  <a:lnTo>
                    <a:pt x="6421628" y="314972"/>
                  </a:lnTo>
                  <a:lnTo>
                    <a:pt x="6421247" y="316230"/>
                  </a:lnTo>
                  <a:lnTo>
                    <a:pt x="6421958" y="314972"/>
                  </a:lnTo>
                  <a:lnTo>
                    <a:pt x="6434836" y="292100"/>
                  </a:lnTo>
                  <a:lnTo>
                    <a:pt x="6434455" y="293370"/>
                  </a:lnTo>
                  <a:lnTo>
                    <a:pt x="6435217" y="292100"/>
                  </a:lnTo>
                  <a:lnTo>
                    <a:pt x="6449060" y="269240"/>
                  </a:lnTo>
                  <a:lnTo>
                    <a:pt x="6448679" y="270522"/>
                  </a:lnTo>
                  <a:lnTo>
                    <a:pt x="6449593" y="269240"/>
                  </a:lnTo>
                  <a:lnTo>
                    <a:pt x="6464300" y="248920"/>
                  </a:lnTo>
                  <a:lnTo>
                    <a:pt x="6463792" y="248920"/>
                  </a:lnTo>
                  <a:lnTo>
                    <a:pt x="6480556" y="228600"/>
                  </a:lnTo>
                  <a:lnTo>
                    <a:pt x="6480048" y="228600"/>
                  </a:lnTo>
                  <a:lnTo>
                    <a:pt x="6497574" y="208280"/>
                  </a:lnTo>
                  <a:lnTo>
                    <a:pt x="6496939" y="209550"/>
                  </a:lnTo>
                  <a:lnTo>
                    <a:pt x="6498095" y="208280"/>
                  </a:lnTo>
                  <a:lnTo>
                    <a:pt x="6515481" y="189230"/>
                  </a:lnTo>
                  <a:lnTo>
                    <a:pt x="6514846" y="190500"/>
                  </a:lnTo>
                  <a:lnTo>
                    <a:pt x="6516230" y="189230"/>
                  </a:lnTo>
                  <a:lnTo>
                    <a:pt x="6534277" y="172720"/>
                  </a:lnTo>
                  <a:lnTo>
                    <a:pt x="6533642" y="172720"/>
                  </a:lnTo>
                  <a:lnTo>
                    <a:pt x="6553835" y="154940"/>
                  </a:lnTo>
                  <a:lnTo>
                    <a:pt x="6553200" y="156222"/>
                  </a:lnTo>
                  <a:lnTo>
                    <a:pt x="6554800" y="154940"/>
                  </a:lnTo>
                  <a:lnTo>
                    <a:pt x="6574155" y="139700"/>
                  </a:lnTo>
                  <a:lnTo>
                    <a:pt x="6573520" y="139700"/>
                  </a:lnTo>
                  <a:lnTo>
                    <a:pt x="6595237" y="124472"/>
                  </a:lnTo>
                  <a:lnTo>
                    <a:pt x="6594475" y="125730"/>
                  </a:lnTo>
                  <a:lnTo>
                    <a:pt x="6596329" y="124472"/>
                  </a:lnTo>
                  <a:lnTo>
                    <a:pt x="6616827" y="110490"/>
                  </a:lnTo>
                  <a:lnTo>
                    <a:pt x="6616192" y="111772"/>
                  </a:lnTo>
                  <a:lnTo>
                    <a:pt x="6618275" y="110490"/>
                  </a:lnTo>
                  <a:lnTo>
                    <a:pt x="6639179" y="97790"/>
                  </a:lnTo>
                  <a:lnTo>
                    <a:pt x="6638417" y="99072"/>
                  </a:lnTo>
                  <a:lnTo>
                    <a:pt x="6640779" y="97790"/>
                  </a:lnTo>
                  <a:lnTo>
                    <a:pt x="6662039" y="86372"/>
                  </a:lnTo>
                  <a:lnTo>
                    <a:pt x="6661277" y="87630"/>
                  </a:lnTo>
                  <a:lnTo>
                    <a:pt x="6663969" y="86372"/>
                  </a:lnTo>
                  <a:lnTo>
                    <a:pt x="6685534" y="76200"/>
                  </a:lnTo>
                  <a:lnTo>
                    <a:pt x="6684772" y="76200"/>
                  </a:lnTo>
                  <a:lnTo>
                    <a:pt x="6709410" y="67322"/>
                  </a:lnTo>
                  <a:lnTo>
                    <a:pt x="6708648" y="67322"/>
                  </a:lnTo>
                  <a:lnTo>
                    <a:pt x="6733794" y="58420"/>
                  </a:lnTo>
                  <a:lnTo>
                    <a:pt x="6733032" y="58420"/>
                  </a:lnTo>
                  <a:lnTo>
                    <a:pt x="6758686" y="52070"/>
                  </a:lnTo>
                  <a:lnTo>
                    <a:pt x="6757797" y="52070"/>
                  </a:lnTo>
                  <a:lnTo>
                    <a:pt x="6783959" y="45720"/>
                  </a:lnTo>
                  <a:lnTo>
                    <a:pt x="6783197" y="45720"/>
                  </a:lnTo>
                  <a:lnTo>
                    <a:pt x="6809486" y="40640"/>
                  </a:lnTo>
                  <a:lnTo>
                    <a:pt x="6808597" y="40640"/>
                  </a:lnTo>
                  <a:lnTo>
                    <a:pt x="6835267" y="38100"/>
                  </a:lnTo>
                  <a:lnTo>
                    <a:pt x="6834505" y="38100"/>
                  </a:lnTo>
                  <a:lnTo>
                    <a:pt x="6860121" y="35648"/>
                  </a:lnTo>
                  <a:lnTo>
                    <a:pt x="6858749" y="35648"/>
                  </a:lnTo>
                  <a:lnTo>
                    <a:pt x="6887337" y="34315"/>
                  </a:lnTo>
                  <a:lnTo>
                    <a:pt x="6907416" y="35255"/>
                  </a:lnTo>
                  <a:lnTo>
                    <a:pt x="6943445" y="36957"/>
                  </a:lnTo>
                  <a:lnTo>
                    <a:pt x="6940905" y="36957"/>
                  </a:lnTo>
                  <a:lnTo>
                    <a:pt x="6963943" y="40144"/>
                  </a:lnTo>
                  <a:lnTo>
                    <a:pt x="6994525" y="45720"/>
                  </a:lnTo>
                  <a:lnTo>
                    <a:pt x="6993636" y="45720"/>
                  </a:lnTo>
                  <a:lnTo>
                    <a:pt x="7021322" y="50800"/>
                  </a:lnTo>
                  <a:lnTo>
                    <a:pt x="7020560" y="50800"/>
                  </a:lnTo>
                  <a:lnTo>
                    <a:pt x="7043293" y="57150"/>
                  </a:lnTo>
                  <a:lnTo>
                    <a:pt x="7042658" y="57150"/>
                  </a:lnTo>
                  <a:lnTo>
                    <a:pt x="7065010" y="64770"/>
                  </a:lnTo>
                  <a:lnTo>
                    <a:pt x="7064248" y="64770"/>
                  </a:lnTo>
                  <a:lnTo>
                    <a:pt x="7086092" y="72390"/>
                  </a:lnTo>
                  <a:lnTo>
                    <a:pt x="7085330" y="72390"/>
                  </a:lnTo>
                  <a:lnTo>
                    <a:pt x="7106793" y="81280"/>
                  </a:lnTo>
                  <a:lnTo>
                    <a:pt x="7106158" y="80022"/>
                  </a:lnTo>
                  <a:lnTo>
                    <a:pt x="7126986" y="90170"/>
                  </a:lnTo>
                  <a:lnTo>
                    <a:pt x="7126351" y="90170"/>
                  </a:lnTo>
                  <a:lnTo>
                    <a:pt x="7146671" y="100330"/>
                  </a:lnTo>
                  <a:lnTo>
                    <a:pt x="7146163" y="100330"/>
                  </a:lnTo>
                  <a:lnTo>
                    <a:pt x="7165975" y="111772"/>
                  </a:lnTo>
                  <a:lnTo>
                    <a:pt x="7165213" y="111772"/>
                  </a:lnTo>
                  <a:lnTo>
                    <a:pt x="7184517" y="123190"/>
                  </a:lnTo>
                  <a:lnTo>
                    <a:pt x="7183882" y="123190"/>
                  </a:lnTo>
                  <a:lnTo>
                    <a:pt x="7202678" y="135890"/>
                  </a:lnTo>
                  <a:lnTo>
                    <a:pt x="7202170" y="135890"/>
                  </a:lnTo>
                  <a:lnTo>
                    <a:pt x="7220204" y="148590"/>
                  </a:lnTo>
                  <a:lnTo>
                    <a:pt x="7219569" y="148590"/>
                  </a:lnTo>
                  <a:lnTo>
                    <a:pt x="7236968" y="162572"/>
                  </a:lnTo>
                  <a:lnTo>
                    <a:pt x="7236460" y="162572"/>
                  </a:lnTo>
                  <a:lnTo>
                    <a:pt x="7253351" y="177800"/>
                  </a:lnTo>
                  <a:lnTo>
                    <a:pt x="7252843" y="177800"/>
                  </a:lnTo>
                  <a:lnTo>
                    <a:pt x="7269099" y="193040"/>
                  </a:lnTo>
                  <a:lnTo>
                    <a:pt x="7268591" y="191770"/>
                  </a:lnTo>
                  <a:lnTo>
                    <a:pt x="7284212" y="208280"/>
                  </a:lnTo>
                  <a:lnTo>
                    <a:pt x="7283704" y="208280"/>
                  </a:lnTo>
                  <a:lnTo>
                    <a:pt x="7298563" y="224790"/>
                  </a:lnTo>
                  <a:lnTo>
                    <a:pt x="7298055" y="224790"/>
                  </a:lnTo>
                  <a:lnTo>
                    <a:pt x="7312152" y="242570"/>
                  </a:lnTo>
                  <a:lnTo>
                    <a:pt x="7311771" y="241300"/>
                  </a:lnTo>
                  <a:lnTo>
                    <a:pt x="7325360" y="259080"/>
                  </a:lnTo>
                  <a:lnTo>
                    <a:pt x="7324852" y="259080"/>
                  </a:lnTo>
                  <a:lnTo>
                    <a:pt x="7337552" y="278130"/>
                  </a:lnTo>
                  <a:lnTo>
                    <a:pt x="7337171" y="276872"/>
                  </a:lnTo>
                  <a:lnTo>
                    <a:pt x="7349109" y="295922"/>
                  </a:lnTo>
                  <a:lnTo>
                    <a:pt x="7348728" y="295922"/>
                  </a:lnTo>
                  <a:lnTo>
                    <a:pt x="7359904" y="314972"/>
                  </a:lnTo>
                  <a:lnTo>
                    <a:pt x="7359650" y="314972"/>
                  </a:lnTo>
                  <a:lnTo>
                    <a:pt x="7369937" y="335280"/>
                  </a:lnTo>
                  <a:lnTo>
                    <a:pt x="7369683" y="334022"/>
                  </a:lnTo>
                  <a:lnTo>
                    <a:pt x="7379335" y="354330"/>
                  </a:lnTo>
                  <a:lnTo>
                    <a:pt x="7378954" y="354330"/>
                  </a:lnTo>
                  <a:lnTo>
                    <a:pt x="7387717" y="374650"/>
                  </a:lnTo>
                  <a:lnTo>
                    <a:pt x="7387463" y="374650"/>
                  </a:lnTo>
                  <a:lnTo>
                    <a:pt x="7395464" y="394970"/>
                  </a:lnTo>
                  <a:lnTo>
                    <a:pt x="7395210" y="394970"/>
                  </a:lnTo>
                  <a:lnTo>
                    <a:pt x="7402195" y="416572"/>
                  </a:lnTo>
                  <a:lnTo>
                    <a:pt x="7401941" y="416572"/>
                  </a:lnTo>
                  <a:lnTo>
                    <a:pt x="7408037" y="438150"/>
                  </a:lnTo>
                  <a:lnTo>
                    <a:pt x="7407910" y="436880"/>
                  </a:lnTo>
                  <a:lnTo>
                    <a:pt x="7413244" y="459740"/>
                  </a:lnTo>
                  <a:lnTo>
                    <a:pt x="7417435" y="481330"/>
                  </a:lnTo>
                  <a:lnTo>
                    <a:pt x="7420178" y="500380"/>
                  </a:lnTo>
                  <a:lnTo>
                    <a:pt x="7420610" y="502920"/>
                  </a:lnTo>
                  <a:lnTo>
                    <a:pt x="7421816" y="521970"/>
                  </a:lnTo>
                  <a:lnTo>
                    <a:pt x="7421943" y="523951"/>
                  </a:lnTo>
                  <a:lnTo>
                    <a:pt x="7419721" y="524522"/>
                  </a:lnTo>
                  <a:lnTo>
                    <a:pt x="7403630" y="537222"/>
                  </a:lnTo>
                  <a:lnTo>
                    <a:pt x="7393241" y="553720"/>
                  </a:lnTo>
                  <a:lnTo>
                    <a:pt x="7390130" y="575322"/>
                  </a:lnTo>
                  <a:lnTo>
                    <a:pt x="7395210" y="594372"/>
                  </a:lnTo>
                  <a:lnTo>
                    <a:pt x="7407224" y="610870"/>
                  </a:lnTo>
                  <a:lnTo>
                    <a:pt x="7424394" y="621030"/>
                  </a:lnTo>
                  <a:lnTo>
                    <a:pt x="7444994" y="624840"/>
                  </a:lnTo>
                  <a:lnTo>
                    <a:pt x="7465174" y="619772"/>
                  </a:lnTo>
                  <a:lnTo>
                    <a:pt x="7481265" y="607072"/>
                  </a:lnTo>
                  <a:lnTo>
                    <a:pt x="7491654" y="590550"/>
                  </a:lnTo>
                  <a:lnTo>
                    <a:pt x="7494384" y="572770"/>
                  </a:lnTo>
                  <a:lnTo>
                    <a:pt x="7494778" y="570230"/>
                  </a:lnTo>
                  <a:close/>
                </a:path>
              </a:pathLst>
            </a:custGeom>
            <a:solidFill>
              <a:srgbClr val="0871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7788402" y="3361182"/>
              <a:ext cx="0" cy="1045844"/>
            </a:xfrm>
            <a:custGeom>
              <a:avLst/>
              <a:gdLst/>
              <a:ahLst/>
              <a:cxnLst/>
              <a:rect l="l" t="t" r="r" b="b"/>
              <a:pathLst>
                <a:path h="1045845">
                  <a:moveTo>
                    <a:pt x="0" y="0"/>
                  </a:moveTo>
                  <a:lnTo>
                    <a:pt x="0" y="1045336"/>
                  </a:lnTo>
                </a:path>
              </a:pathLst>
            </a:custGeom>
            <a:ln w="34925">
              <a:solidFill>
                <a:srgbClr val="0871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7" name="object 4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388352" y="2279891"/>
              <a:ext cx="1075931" cy="1080528"/>
            </a:xfrm>
            <a:prstGeom prst="rect">
              <a:avLst/>
            </a:prstGeom>
          </p:spPr>
        </p:pic>
        <p:sp>
          <p:nvSpPr>
            <p:cNvPr id="48" name="object 48"/>
            <p:cNvSpPr/>
            <p:nvPr/>
          </p:nvSpPr>
          <p:spPr>
            <a:xfrm>
              <a:off x="7463028" y="2354580"/>
              <a:ext cx="931544" cy="935990"/>
            </a:xfrm>
            <a:custGeom>
              <a:avLst/>
              <a:gdLst/>
              <a:ahLst/>
              <a:cxnLst/>
              <a:rect l="l" t="t" r="r" b="b"/>
              <a:pathLst>
                <a:path w="931545" h="935989">
                  <a:moveTo>
                    <a:pt x="465581" y="0"/>
                  </a:moveTo>
                  <a:lnTo>
                    <a:pt x="417972" y="2415"/>
                  </a:lnTo>
                  <a:lnTo>
                    <a:pt x="371739" y="9503"/>
                  </a:lnTo>
                  <a:lnTo>
                    <a:pt x="327116" y="21030"/>
                  </a:lnTo>
                  <a:lnTo>
                    <a:pt x="284339" y="36760"/>
                  </a:lnTo>
                  <a:lnTo>
                    <a:pt x="243639" y="56459"/>
                  </a:lnTo>
                  <a:lnTo>
                    <a:pt x="205252" y="79891"/>
                  </a:lnTo>
                  <a:lnTo>
                    <a:pt x="169411" y="106822"/>
                  </a:lnTo>
                  <a:lnTo>
                    <a:pt x="136350" y="137017"/>
                  </a:lnTo>
                  <a:lnTo>
                    <a:pt x="106302" y="170240"/>
                  </a:lnTo>
                  <a:lnTo>
                    <a:pt x="79503" y="206257"/>
                  </a:lnTo>
                  <a:lnTo>
                    <a:pt x="56184" y="244832"/>
                  </a:lnTo>
                  <a:lnTo>
                    <a:pt x="36581" y="285732"/>
                  </a:lnTo>
                  <a:lnTo>
                    <a:pt x="20928" y="328720"/>
                  </a:lnTo>
                  <a:lnTo>
                    <a:pt x="9457" y="373562"/>
                  </a:lnTo>
                  <a:lnTo>
                    <a:pt x="2403" y="420023"/>
                  </a:lnTo>
                  <a:lnTo>
                    <a:pt x="0" y="467868"/>
                  </a:lnTo>
                  <a:lnTo>
                    <a:pt x="2403" y="515712"/>
                  </a:lnTo>
                  <a:lnTo>
                    <a:pt x="9457" y="562173"/>
                  </a:lnTo>
                  <a:lnTo>
                    <a:pt x="20928" y="607015"/>
                  </a:lnTo>
                  <a:lnTo>
                    <a:pt x="36581" y="650003"/>
                  </a:lnTo>
                  <a:lnTo>
                    <a:pt x="56184" y="690903"/>
                  </a:lnTo>
                  <a:lnTo>
                    <a:pt x="79503" y="729478"/>
                  </a:lnTo>
                  <a:lnTo>
                    <a:pt x="106302" y="765495"/>
                  </a:lnTo>
                  <a:lnTo>
                    <a:pt x="136350" y="798718"/>
                  </a:lnTo>
                  <a:lnTo>
                    <a:pt x="169411" y="828913"/>
                  </a:lnTo>
                  <a:lnTo>
                    <a:pt x="205252" y="855844"/>
                  </a:lnTo>
                  <a:lnTo>
                    <a:pt x="243639" y="879276"/>
                  </a:lnTo>
                  <a:lnTo>
                    <a:pt x="284339" y="898975"/>
                  </a:lnTo>
                  <a:lnTo>
                    <a:pt x="327116" y="914705"/>
                  </a:lnTo>
                  <a:lnTo>
                    <a:pt x="371739" y="926232"/>
                  </a:lnTo>
                  <a:lnTo>
                    <a:pt x="417972" y="933320"/>
                  </a:lnTo>
                  <a:lnTo>
                    <a:pt x="465581" y="935736"/>
                  </a:lnTo>
                  <a:lnTo>
                    <a:pt x="513191" y="933320"/>
                  </a:lnTo>
                  <a:lnTo>
                    <a:pt x="559424" y="926232"/>
                  </a:lnTo>
                  <a:lnTo>
                    <a:pt x="604047" y="914705"/>
                  </a:lnTo>
                  <a:lnTo>
                    <a:pt x="646824" y="898975"/>
                  </a:lnTo>
                  <a:lnTo>
                    <a:pt x="687524" y="879276"/>
                  </a:lnTo>
                  <a:lnTo>
                    <a:pt x="725911" y="855844"/>
                  </a:lnTo>
                  <a:lnTo>
                    <a:pt x="761752" y="828913"/>
                  </a:lnTo>
                  <a:lnTo>
                    <a:pt x="794813" y="798718"/>
                  </a:lnTo>
                  <a:lnTo>
                    <a:pt x="824861" y="765495"/>
                  </a:lnTo>
                  <a:lnTo>
                    <a:pt x="851660" y="729478"/>
                  </a:lnTo>
                  <a:lnTo>
                    <a:pt x="874979" y="690903"/>
                  </a:lnTo>
                  <a:lnTo>
                    <a:pt x="894582" y="650003"/>
                  </a:lnTo>
                  <a:lnTo>
                    <a:pt x="910235" y="607015"/>
                  </a:lnTo>
                  <a:lnTo>
                    <a:pt x="921706" y="562173"/>
                  </a:lnTo>
                  <a:lnTo>
                    <a:pt x="928760" y="515712"/>
                  </a:lnTo>
                  <a:lnTo>
                    <a:pt x="931164" y="467868"/>
                  </a:lnTo>
                  <a:lnTo>
                    <a:pt x="928760" y="420023"/>
                  </a:lnTo>
                  <a:lnTo>
                    <a:pt x="921706" y="373562"/>
                  </a:lnTo>
                  <a:lnTo>
                    <a:pt x="910235" y="328720"/>
                  </a:lnTo>
                  <a:lnTo>
                    <a:pt x="894582" y="285732"/>
                  </a:lnTo>
                  <a:lnTo>
                    <a:pt x="874979" y="244832"/>
                  </a:lnTo>
                  <a:lnTo>
                    <a:pt x="851660" y="206257"/>
                  </a:lnTo>
                  <a:lnTo>
                    <a:pt x="824861" y="170240"/>
                  </a:lnTo>
                  <a:lnTo>
                    <a:pt x="794813" y="137017"/>
                  </a:lnTo>
                  <a:lnTo>
                    <a:pt x="761752" y="106822"/>
                  </a:lnTo>
                  <a:lnTo>
                    <a:pt x="725911" y="79891"/>
                  </a:lnTo>
                  <a:lnTo>
                    <a:pt x="687524" y="56459"/>
                  </a:lnTo>
                  <a:lnTo>
                    <a:pt x="646824" y="36760"/>
                  </a:lnTo>
                  <a:lnTo>
                    <a:pt x="604047" y="21030"/>
                  </a:lnTo>
                  <a:lnTo>
                    <a:pt x="559424" y="9503"/>
                  </a:lnTo>
                  <a:lnTo>
                    <a:pt x="513191" y="2415"/>
                  </a:lnTo>
                  <a:lnTo>
                    <a:pt x="465581" y="0"/>
                  </a:lnTo>
                  <a:close/>
                </a:path>
              </a:pathLst>
            </a:custGeom>
            <a:solidFill>
              <a:srgbClr val="46B5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9" name="object 4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527035" y="2418600"/>
              <a:ext cx="798588" cy="803135"/>
            </a:xfrm>
            <a:prstGeom prst="rect">
              <a:avLst/>
            </a:prstGeom>
          </p:spPr>
        </p:pic>
        <p:sp>
          <p:nvSpPr>
            <p:cNvPr id="50" name="object 50"/>
            <p:cNvSpPr/>
            <p:nvPr/>
          </p:nvSpPr>
          <p:spPr>
            <a:xfrm>
              <a:off x="7598664" y="2490216"/>
              <a:ext cx="660400" cy="664845"/>
            </a:xfrm>
            <a:custGeom>
              <a:avLst/>
              <a:gdLst/>
              <a:ahLst/>
              <a:cxnLst/>
              <a:rect l="l" t="t" r="r" b="b"/>
              <a:pathLst>
                <a:path w="660400" h="664844">
                  <a:moveTo>
                    <a:pt x="329945" y="0"/>
                  </a:moveTo>
                  <a:lnTo>
                    <a:pt x="281184" y="3601"/>
                  </a:lnTo>
                  <a:lnTo>
                    <a:pt x="234645" y="14064"/>
                  </a:lnTo>
                  <a:lnTo>
                    <a:pt x="190840" y="30873"/>
                  </a:lnTo>
                  <a:lnTo>
                    <a:pt x="150277" y="53517"/>
                  </a:lnTo>
                  <a:lnTo>
                    <a:pt x="113468" y="81481"/>
                  </a:lnTo>
                  <a:lnTo>
                    <a:pt x="80923" y="114251"/>
                  </a:lnTo>
                  <a:lnTo>
                    <a:pt x="53151" y="151315"/>
                  </a:lnTo>
                  <a:lnTo>
                    <a:pt x="30662" y="192159"/>
                  </a:lnTo>
                  <a:lnTo>
                    <a:pt x="13967" y="236268"/>
                  </a:lnTo>
                  <a:lnTo>
                    <a:pt x="3576" y="283130"/>
                  </a:lnTo>
                  <a:lnTo>
                    <a:pt x="0" y="332232"/>
                  </a:lnTo>
                  <a:lnTo>
                    <a:pt x="3576" y="381333"/>
                  </a:lnTo>
                  <a:lnTo>
                    <a:pt x="13967" y="428195"/>
                  </a:lnTo>
                  <a:lnTo>
                    <a:pt x="30662" y="472304"/>
                  </a:lnTo>
                  <a:lnTo>
                    <a:pt x="53151" y="513148"/>
                  </a:lnTo>
                  <a:lnTo>
                    <a:pt x="80923" y="550212"/>
                  </a:lnTo>
                  <a:lnTo>
                    <a:pt x="113468" y="582982"/>
                  </a:lnTo>
                  <a:lnTo>
                    <a:pt x="150277" y="610946"/>
                  </a:lnTo>
                  <a:lnTo>
                    <a:pt x="190840" y="633590"/>
                  </a:lnTo>
                  <a:lnTo>
                    <a:pt x="234645" y="650399"/>
                  </a:lnTo>
                  <a:lnTo>
                    <a:pt x="281184" y="660862"/>
                  </a:lnTo>
                  <a:lnTo>
                    <a:pt x="329945" y="664463"/>
                  </a:lnTo>
                  <a:lnTo>
                    <a:pt x="378707" y="660862"/>
                  </a:lnTo>
                  <a:lnTo>
                    <a:pt x="425246" y="650399"/>
                  </a:lnTo>
                  <a:lnTo>
                    <a:pt x="469051" y="633590"/>
                  </a:lnTo>
                  <a:lnTo>
                    <a:pt x="509614" y="610946"/>
                  </a:lnTo>
                  <a:lnTo>
                    <a:pt x="546423" y="582982"/>
                  </a:lnTo>
                  <a:lnTo>
                    <a:pt x="578968" y="550212"/>
                  </a:lnTo>
                  <a:lnTo>
                    <a:pt x="606740" y="513148"/>
                  </a:lnTo>
                  <a:lnTo>
                    <a:pt x="629229" y="472304"/>
                  </a:lnTo>
                  <a:lnTo>
                    <a:pt x="645924" y="428195"/>
                  </a:lnTo>
                  <a:lnTo>
                    <a:pt x="656315" y="381333"/>
                  </a:lnTo>
                  <a:lnTo>
                    <a:pt x="659891" y="332232"/>
                  </a:lnTo>
                  <a:lnTo>
                    <a:pt x="656315" y="283130"/>
                  </a:lnTo>
                  <a:lnTo>
                    <a:pt x="645924" y="236268"/>
                  </a:lnTo>
                  <a:lnTo>
                    <a:pt x="629229" y="192159"/>
                  </a:lnTo>
                  <a:lnTo>
                    <a:pt x="606740" y="151315"/>
                  </a:lnTo>
                  <a:lnTo>
                    <a:pt x="578968" y="114251"/>
                  </a:lnTo>
                  <a:lnTo>
                    <a:pt x="546423" y="81481"/>
                  </a:lnTo>
                  <a:lnTo>
                    <a:pt x="509614" y="53517"/>
                  </a:lnTo>
                  <a:lnTo>
                    <a:pt x="469051" y="30873"/>
                  </a:lnTo>
                  <a:lnTo>
                    <a:pt x="425246" y="14064"/>
                  </a:lnTo>
                  <a:lnTo>
                    <a:pt x="378707" y="3601"/>
                  </a:lnTo>
                  <a:lnTo>
                    <a:pt x="32994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1" name="object 5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613904" y="4216946"/>
              <a:ext cx="344398" cy="345909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682293" y="4285297"/>
              <a:ext cx="212217" cy="213740"/>
            </a:xfrm>
            <a:prstGeom prst="rect">
              <a:avLst/>
            </a:prstGeom>
          </p:spPr>
        </p:pic>
        <p:sp>
          <p:nvSpPr>
            <p:cNvPr id="53" name="object 53"/>
            <p:cNvSpPr/>
            <p:nvPr/>
          </p:nvSpPr>
          <p:spPr>
            <a:xfrm>
              <a:off x="7751064" y="2627376"/>
              <a:ext cx="353695" cy="321945"/>
            </a:xfrm>
            <a:custGeom>
              <a:avLst/>
              <a:gdLst/>
              <a:ahLst/>
              <a:cxnLst/>
              <a:rect l="l" t="t" r="r" b="b"/>
              <a:pathLst>
                <a:path w="353695" h="321944">
                  <a:moveTo>
                    <a:pt x="157099" y="289433"/>
                  </a:moveTo>
                  <a:lnTo>
                    <a:pt x="148208" y="289433"/>
                  </a:lnTo>
                  <a:lnTo>
                    <a:pt x="144652" y="292988"/>
                  </a:lnTo>
                  <a:lnTo>
                    <a:pt x="144652" y="318008"/>
                  </a:lnTo>
                  <a:lnTo>
                    <a:pt x="148208" y="321563"/>
                  </a:lnTo>
                  <a:lnTo>
                    <a:pt x="157099" y="321563"/>
                  </a:lnTo>
                  <a:lnTo>
                    <a:pt x="160654" y="318008"/>
                  </a:lnTo>
                  <a:lnTo>
                    <a:pt x="160654" y="292988"/>
                  </a:lnTo>
                  <a:lnTo>
                    <a:pt x="157099" y="289433"/>
                  </a:lnTo>
                  <a:close/>
                </a:path>
                <a:path w="353695" h="321944">
                  <a:moveTo>
                    <a:pt x="269620" y="289433"/>
                  </a:moveTo>
                  <a:lnTo>
                    <a:pt x="260730" y="289433"/>
                  </a:lnTo>
                  <a:lnTo>
                    <a:pt x="257175" y="292988"/>
                  </a:lnTo>
                  <a:lnTo>
                    <a:pt x="257175" y="318008"/>
                  </a:lnTo>
                  <a:lnTo>
                    <a:pt x="260730" y="321563"/>
                  </a:lnTo>
                  <a:lnTo>
                    <a:pt x="269620" y="321563"/>
                  </a:lnTo>
                  <a:lnTo>
                    <a:pt x="273176" y="318008"/>
                  </a:lnTo>
                  <a:lnTo>
                    <a:pt x="273176" y="292988"/>
                  </a:lnTo>
                  <a:lnTo>
                    <a:pt x="269620" y="289433"/>
                  </a:lnTo>
                  <a:close/>
                </a:path>
                <a:path w="353695" h="321944">
                  <a:moveTo>
                    <a:pt x="346328" y="64262"/>
                  </a:moveTo>
                  <a:lnTo>
                    <a:pt x="71500" y="64262"/>
                  </a:lnTo>
                  <a:lnTo>
                    <a:pt x="64261" y="71500"/>
                  </a:lnTo>
                  <a:lnTo>
                    <a:pt x="64261" y="298323"/>
                  </a:lnTo>
                  <a:lnTo>
                    <a:pt x="71500" y="305435"/>
                  </a:lnTo>
                  <a:lnTo>
                    <a:pt x="124967" y="305435"/>
                  </a:lnTo>
                  <a:lnTo>
                    <a:pt x="128524" y="301878"/>
                  </a:lnTo>
                  <a:lnTo>
                    <a:pt x="128524" y="297434"/>
                  </a:lnTo>
                  <a:lnTo>
                    <a:pt x="130137" y="289433"/>
                  </a:lnTo>
                  <a:lnTo>
                    <a:pt x="80390" y="289433"/>
                  </a:lnTo>
                  <a:lnTo>
                    <a:pt x="80390" y="80390"/>
                  </a:lnTo>
                  <a:lnTo>
                    <a:pt x="353567" y="80390"/>
                  </a:lnTo>
                  <a:lnTo>
                    <a:pt x="353567" y="71500"/>
                  </a:lnTo>
                  <a:lnTo>
                    <a:pt x="346328" y="64262"/>
                  </a:lnTo>
                  <a:close/>
                </a:path>
                <a:path w="353695" h="321944">
                  <a:moveTo>
                    <a:pt x="184162" y="273303"/>
                  </a:moveTo>
                  <a:lnTo>
                    <a:pt x="152653" y="273303"/>
                  </a:lnTo>
                  <a:lnTo>
                    <a:pt x="162050" y="275199"/>
                  </a:lnTo>
                  <a:lnTo>
                    <a:pt x="169719" y="280368"/>
                  </a:lnTo>
                  <a:lnTo>
                    <a:pt x="174888" y="288037"/>
                  </a:lnTo>
                  <a:lnTo>
                    <a:pt x="176783" y="297434"/>
                  </a:lnTo>
                  <a:lnTo>
                    <a:pt x="176783" y="301878"/>
                  </a:lnTo>
                  <a:lnTo>
                    <a:pt x="180339" y="305435"/>
                  </a:lnTo>
                  <a:lnTo>
                    <a:pt x="237489" y="305435"/>
                  </a:lnTo>
                  <a:lnTo>
                    <a:pt x="241045" y="301878"/>
                  </a:lnTo>
                  <a:lnTo>
                    <a:pt x="241045" y="297434"/>
                  </a:lnTo>
                  <a:lnTo>
                    <a:pt x="242659" y="289433"/>
                  </a:lnTo>
                  <a:lnTo>
                    <a:pt x="192024" y="289433"/>
                  </a:lnTo>
                  <a:lnTo>
                    <a:pt x="187051" y="276643"/>
                  </a:lnTo>
                  <a:lnTo>
                    <a:pt x="184162" y="273303"/>
                  </a:lnTo>
                  <a:close/>
                </a:path>
                <a:path w="353695" h="321944">
                  <a:moveTo>
                    <a:pt x="296684" y="273303"/>
                  </a:moveTo>
                  <a:lnTo>
                    <a:pt x="265175" y="273303"/>
                  </a:lnTo>
                  <a:lnTo>
                    <a:pt x="274572" y="275199"/>
                  </a:lnTo>
                  <a:lnTo>
                    <a:pt x="282241" y="280368"/>
                  </a:lnTo>
                  <a:lnTo>
                    <a:pt x="287410" y="288037"/>
                  </a:lnTo>
                  <a:lnTo>
                    <a:pt x="289305" y="297434"/>
                  </a:lnTo>
                  <a:lnTo>
                    <a:pt x="289305" y="301878"/>
                  </a:lnTo>
                  <a:lnTo>
                    <a:pt x="292861" y="305435"/>
                  </a:lnTo>
                  <a:lnTo>
                    <a:pt x="346328" y="305435"/>
                  </a:lnTo>
                  <a:lnTo>
                    <a:pt x="353567" y="298323"/>
                  </a:lnTo>
                  <a:lnTo>
                    <a:pt x="353567" y="289433"/>
                  </a:lnTo>
                  <a:lnTo>
                    <a:pt x="304545" y="289433"/>
                  </a:lnTo>
                  <a:lnTo>
                    <a:pt x="299573" y="276643"/>
                  </a:lnTo>
                  <a:lnTo>
                    <a:pt x="296684" y="273303"/>
                  </a:lnTo>
                  <a:close/>
                </a:path>
                <a:path w="353695" h="321944">
                  <a:moveTo>
                    <a:pt x="152653" y="257301"/>
                  </a:moveTo>
                  <a:lnTo>
                    <a:pt x="138840" y="259732"/>
                  </a:lnTo>
                  <a:lnTo>
                    <a:pt x="127111" y="266461"/>
                  </a:lnTo>
                  <a:lnTo>
                    <a:pt x="118310" y="276643"/>
                  </a:lnTo>
                  <a:lnTo>
                    <a:pt x="113283" y="289433"/>
                  </a:lnTo>
                  <a:lnTo>
                    <a:pt x="130137" y="289433"/>
                  </a:lnTo>
                  <a:lnTo>
                    <a:pt x="130419" y="288037"/>
                  </a:lnTo>
                  <a:lnTo>
                    <a:pt x="135588" y="280368"/>
                  </a:lnTo>
                  <a:lnTo>
                    <a:pt x="143257" y="275199"/>
                  </a:lnTo>
                  <a:lnTo>
                    <a:pt x="152653" y="273303"/>
                  </a:lnTo>
                  <a:lnTo>
                    <a:pt x="184162" y="273303"/>
                  </a:lnTo>
                  <a:lnTo>
                    <a:pt x="178244" y="266461"/>
                  </a:lnTo>
                  <a:lnTo>
                    <a:pt x="166485" y="259732"/>
                  </a:lnTo>
                  <a:lnTo>
                    <a:pt x="152653" y="257301"/>
                  </a:lnTo>
                  <a:close/>
                </a:path>
                <a:path w="353695" h="321944">
                  <a:moveTo>
                    <a:pt x="265175" y="257301"/>
                  </a:moveTo>
                  <a:lnTo>
                    <a:pt x="251344" y="259732"/>
                  </a:lnTo>
                  <a:lnTo>
                    <a:pt x="239585" y="266461"/>
                  </a:lnTo>
                  <a:lnTo>
                    <a:pt x="230778" y="276643"/>
                  </a:lnTo>
                  <a:lnTo>
                    <a:pt x="225805" y="289433"/>
                  </a:lnTo>
                  <a:lnTo>
                    <a:pt x="242659" y="289433"/>
                  </a:lnTo>
                  <a:lnTo>
                    <a:pt x="242941" y="288037"/>
                  </a:lnTo>
                  <a:lnTo>
                    <a:pt x="248110" y="280368"/>
                  </a:lnTo>
                  <a:lnTo>
                    <a:pt x="255779" y="275199"/>
                  </a:lnTo>
                  <a:lnTo>
                    <a:pt x="265175" y="273303"/>
                  </a:lnTo>
                  <a:lnTo>
                    <a:pt x="296684" y="273303"/>
                  </a:lnTo>
                  <a:lnTo>
                    <a:pt x="290766" y="266461"/>
                  </a:lnTo>
                  <a:lnTo>
                    <a:pt x="279007" y="259732"/>
                  </a:lnTo>
                  <a:lnTo>
                    <a:pt x="265175" y="257301"/>
                  </a:lnTo>
                  <a:close/>
                </a:path>
                <a:path w="353695" h="321944">
                  <a:moveTo>
                    <a:pt x="353567" y="80390"/>
                  </a:moveTo>
                  <a:lnTo>
                    <a:pt x="337438" y="80390"/>
                  </a:lnTo>
                  <a:lnTo>
                    <a:pt x="337438" y="289433"/>
                  </a:lnTo>
                  <a:lnTo>
                    <a:pt x="353567" y="289433"/>
                  </a:lnTo>
                  <a:lnTo>
                    <a:pt x="353567" y="80390"/>
                  </a:lnTo>
                  <a:close/>
                </a:path>
                <a:path w="353695" h="321944">
                  <a:moveTo>
                    <a:pt x="282066" y="0"/>
                  </a:moveTo>
                  <a:lnTo>
                    <a:pt x="7238" y="0"/>
                  </a:lnTo>
                  <a:lnTo>
                    <a:pt x="0" y="7238"/>
                  </a:lnTo>
                  <a:lnTo>
                    <a:pt x="0" y="233934"/>
                  </a:lnTo>
                  <a:lnTo>
                    <a:pt x="7238" y="241173"/>
                  </a:lnTo>
                  <a:lnTo>
                    <a:pt x="44576" y="241173"/>
                  </a:lnTo>
                  <a:lnTo>
                    <a:pt x="48259" y="237616"/>
                  </a:lnTo>
                  <a:lnTo>
                    <a:pt x="48259" y="228726"/>
                  </a:lnTo>
                  <a:lnTo>
                    <a:pt x="44576" y="225044"/>
                  </a:lnTo>
                  <a:lnTo>
                    <a:pt x="16128" y="225044"/>
                  </a:lnTo>
                  <a:lnTo>
                    <a:pt x="16128" y="16128"/>
                  </a:lnTo>
                  <a:lnTo>
                    <a:pt x="289305" y="16128"/>
                  </a:lnTo>
                  <a:lnTo>
                    <a:pt x="289305" y="7238"/>
                  </a:lnTo>
                  <a:lnTo>
                    <a:pt x="282066" y="0"/>
                  </a:lnTo>
                  <a:close/>
                </a:path>
                <a:path w="353695" h="321944">
                  <a:moveTo>
                    <a:pt x="237489" y="192912"/>
                  </a:moveTo>
                  <a:lnTo>
                    <a:pt x="116077" y="192912"/>
                  </a:lnTo>
                  <a:lnTo>
                    <a:pt x="112521" y="196596"/>
                  </a:lnTo>
                  <a:lnTo>
                    <a:pt x="112521" y="205359"/>
                  </a:lnTo>
                  <a:lnTo>
                    <a:pt x="116077" y="209041"/>
                  </a:lnTo>
                  <a:lnTo>
                    <a:pt x="237489" y="209041"/>
                  </a:lnTo>
                  <a:lnTo>
                    <a:pt x="241045" y="205359"/>
                  </a:lnTo>
                  <a:lnTo>
                    <a:pt x="241045" y="196596"/>
                  </a:lnTo>
                  <a:lnTo>
                    <a:pt x="237489" y="192912"/>
                  </a:lnTo>
                  <a:close/>
                </a:path>
                <a:path w="353695" h="321944">
                  <a:moveTo>
                    <a:pt x="301751" y="160782"/>
                  </a:moveTo>
                  <a:lnTo>
                    <a:pt x="116077" y="160782"/>
                  </a:lnTo>
                  <a:lnTo>
                    <a:pt x="112521" y="164337"/>
                  </a:lnTo>
                  <a:lnTo>
                    <a:pt x="112521" y="173227"/>
                  </a:lnTo>
                  <a:lnTo>
                    <a:pt x="116077" y="176911"/>
                  </a:lnTo>
                  <a:lnTo>
                    <a:pt x="301751" y="176911"/>
                  </a:lnTo>
                  <a:lnTo>
                    <a:pt x="305307" y="173227"/>
                  </a:lnTo>
                  <a:lnTo>
                    <a:pt x="305307" y="164337"/>
                  </a:lnTo>
                  <a:lnTo>
                    <a:pt x="301751" y="160782"/>
                  </a:lnTo>
                  <a:close/>
                </a:path>
                <a:path w="353695" h="321944">
                  <a:moveTo>
                    <a:pt x="301751" y="128650"/>
                  </a:moveTo>
                  <a:lnTo>
                    <a:pt x="116077" y="128650"/>
                  </a:lnTo>
                  <a:lnTo>
                    <a:pt x="112521" y="132207"/>
                  </a:lnTo>
                  <a:lnTo>
                    <a:pt x="112521" y="141097"/>
                  </a:lnTo>
                  <a:lnTo>
                    <a:pt x="116077" y="144652"/>
                  </a:lnTo>
                  <a:lnTo>
                    <a:pt x="301751" y="144652"/>
                  </a:lnTo>
                  <a:lnTo>
                    <a:pt x="305307" y="141097"/>
                  </a:lnTo>
                  <a:lnTo>
                    <a:pt x="305307" y="132207"/>
                  </a:lnTo>
                  <a:lnTo>
                    <a:pt x="301751" y="128650"/>
                  </a:lnTo>
                  <a:close/>
                </a:path>
                <a:path w="353695" h="321944">
                  <a:moveTo>
                    <a:pt x="289305" y="16128"/>
                  </a:moveTo>
                  <a:lnTo>
                    <a:pt x="273176" y="16128"/>
                  </a:lnTo>
                  <a:lnTo>
                    <a:pt x="273176" y="44576"/>
                  </a:lnTo>
                  <a:lnTo>
                    <a:pt x="276859" y="48260"/>
                  </a:lnTo>
                  <a:lnTo>
                    <a:pt x="285622" y="48260"/>
                  </a:lnTo>
                  <a:lnTo>
                    <a:pt x="289305" y="44576"/>
                  </a:lnTo>
                  <a:lnTo>
                    <a:pt x="289305" y="16128"/>
                  </a:lnTo>
                  <a:close/>
                </a:path>
              </a:pathLst>
            </a:custGeom>
            <a:solidFill>
              <a:srgbClr val="0871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7751064" y="2627376"/>
              <a:ext cx="353695" cy="321945"/>
            </a:xfrm>
            <a:custGeom>
              <a:avLst/>
              <a:gdLst/>
              <a:ahLst/>
              <a:cxnLst/>
              <a:rect l="l" t="t" r="r" b="b"/>
              <a:pathLst>
                <a:path w="353695" h="321944">
                  <a:moveTo>
                    <a:pt x="120522" y="209041"/>
                  </a:moveTo>
                  <a:lnTo>
                    <a:pt x="233044" y="209041"/>
                  </a:lnTo>
                  <a:lnTo>
                    <a:pt x="237489" y="209041"/>
                  </a:lnTo>
                  <a:lnTo>
                    <a:pt x="241045" y="205359"/>
                  </a:lnTo>
                  <a:lnTo>
                    <a:pt x="241045" y="200913"/>
                  </a:lnTo>
                  <a:lnTo>
                    <a:pt x="241045" y="196596"/>
                  </a:lnTo>
                  <a:lnTo>
                    <a:pt x="237489" y="192912"/>
                  </a:lnTo>
                  <a:lnTo>
                    <a:pt x="233044" y="192912"/>
                  </a:lnTo>
                  <a:lnTo>
                    <a:pt x="120522" y="192912"/>
                  </a:lnTo>
                  <a:lnTo>
                    <a:pt x="116077" y="192912"/>
                  </a:lnTo>
                  <a:lnTo>
                    <a:pt x="112521" y="196596"/>
                  </a:lnTo>
                  <a:lnTo>
                    <a:pt x="112521" y="200913"/>
                  </a:lnTo>
                  <a:lnTo>
                    <a:pt x="112521" y="205359"/>
                  </a:lnTo>
                  <a:lnTo>
                    <a:pt x="116077" y="209041"/>
                  </a:lnTo>
                  <a:lnTo>
                    <a:pt x="120522" y="209041"/>
                  </a:lnTo>
                </a:path>
                <a:path w="353695" h="321944">
                  <a:moveTo>
                    <a:pt x="120522" y="176911"/>
                  </a:moveTo>
                  <a:lnTo>
                    <a:pt x="297306" y="176911"/>
                  </a:lnTo>
                  <a:lnTo>
                    <a:pt x="301751" y="176911"/>
                  </a:lnTo>
                  <a:lnTo>
                    <a:pt x="305307" y="173227"/>
                  </a:lnTo>
                  <a:lnTo>
                    <a:pt x="305307" y="168783"/>
                  </a:lnTo>
                  <a:lnTo>
                    <a:pt x="305307" y="164337"/>
                  </a:lnTo>
                  <a:lnTo>
                    <a:pt x="301751" y="160782"/>
                  </a:lnTo>
                  <a:lnTo>
                    <a:pt x="297306" y="160782"/>
                  </a:lnTo>
                  <a:lnTo>
                    <a:pt x="120522" y="160782"/>
                  </a:lnTo>
                  <a:lnTo>
                    <a:pt x="116077" y="160782"/>
                  </a:lnTo>
                  <a:lnTo>
                    <a:pt x="112521" y="164337"/>
                  </a:lnTo>
                  <a:lnTo>
                    <a:pt x="112521" y="168783"/>
                  </a:lnTo>
                  <a:lnTo>
                    <a:pt x="112521" y="173227"/>
                  </a:lnTo>
                  <a:lnTo>
                    <a:pt x="116077" y="176911"/>
                  </a:lnTo>
                  <a:lnTo>
                    <a:pt x="120522" y="176911"/>
                  </a:lnTo>
                </a:path>
                <a:path w="353695" h="321944">
                  <a:moveTo>
                    <a:pt x="337438" y="289433"/>
                  </a:moveTo>
                  <a:lnTo>
                    <a:pt x="304545" y="289433"/>
                  </a:lnTo>
                  <a:lnTo>
                    <a:pt x="299573" y="276643"/>
                  </a:lnTo>
                  <a:lnTo>
                    <a:pt x="290766" y="266461"/>
                  </a:lnTo>
                  <a:lnTo>
                    <a:pt x="279007" y="259732"/>
                  </a:lnTo>
                  <a:lnTo>
                    <a:pt x="265175" y="257301"/>
                  </a:lnTo>
                  <a:lnTo>
                    <a:pt x="251344" y="259732"/>
                  </a:lnTo>
                  <a:lnTo>
                    <a:pt x="239585" y="266461"/>
                  </a:lnTo>
                  <a:lnTo>
                    <a:pt x="230778" y="276643"/>
                  </a:lnTo>
                  <a:lnTo>
                    <a:pt x="225805" y="289433"/>
                  </a:lnTo>
                  <a:lnTo>
                    <a:pt x="192024" y="289433"/>
                  </a:lnTo>
                  <a:lnTo>
                    <a:pt x="187051" y="276643"/>
                  </a:lnTo>
                  <a:lnTo>
                    <a:pt x="178244" y="266461"/>
                  </a:lnTo>
                  <a:lnTo>
                    <a:pt x="166485" y="259732"/>
                  </a:lnTo>
                  <a:lnTo>
                    <a:pt x="152653" y="257301"/>
                  </a:lnTo>
                  <a:lnTo>
                    <a:pt x="138840" y="259732"/>
                  </a:lnTo>
                  <a:lnTo>
                    <a:pt x="127111" y="266461"/>
                  </a:lnTo>
                  <a:lnTo>
                    <a:pt x="118310" y="276643"/>
                  </a:lnTo>
                  <a:lnTo>
                    <a:pt x="113283" y="289433"/>
                  </a:lnTo>
                  <a:lnTo>
                    <a:pt x="80390" y="289433"/>
                  </a:lnTo>
                  <a:lnTo>
                    <a:pt x="80390" y="80390"/>
                  </a:lnTo>
                  <a:lnTo>
                    <a:pt x="337438" y="80390"/>
                  </a:lnTo>
                  <a:lnTo>
                    <a:pt x="337438" y="201243"/>
                  </a:lnTo>
                  <a:lnTo>
                    <a:pt x="337438" y="263302"/>
                  </a:lnTo>
                  <a:lnTo>
                    <a:pt x="337438" y="286166"/>
                  </a:lnTo>
                  <a:lnTo>
                    <a:pt x="337438" y="289433"/>
                  </a:lnTo>
                  <a:close/>
                </a:path>
                <a:path w="353695" h="321944">
                  <a:moveTo>
                    <a:pt x="337438" y="64262"/>
                  </a:moveTo>
                  <a:lnTo>
                    <a:pt x="80390" y="64262"/>
                  </a:lnTo>
                  <a:lnTo>
                    <a:pt x="71500" y="64262"/>
                  </a:lnTo>
                  <a:lnTo>
                    <a:pt x="64261" y="71500"/>
                  </a:lnTo>
                  <a:lnTo>
                    <a:pt x="64261" y="80390"/>
                  </a:lnTo>
                  <a:lnTo>
                    <a:pt x="64261" y="289433"/>
                  </a:lnTo>
                  <a:lnTo>
                    <a:pt x="64261" y="298323"/>
                  </a:lnTo>
                  <a:lnTo>
                    <a:pt x="71500" y="305435"/>
                  </a:lnTo>
                  <a:lnTo>
                    <a:pt x="80390" y="305435"/>
                  </a:lnTo>
                  <a:lnTo>
                    <a:pt x="120522" y="305435"/>
                  </a:lnTo>
                  <a:lnTo>
                    <a:pt x="124967" y="305435"/>
                  </a:lnTo>
                  <a:lnTo>
                    <a:pt x="128524" y="301878"/>
                  </a:lnTo>
                  <a:lnTo>
                    <a:pt x="128524" y="297434"/>
                  </a:lnTo>
                  <a:lnTo>
                    <a:pt x="130419" y="288037"/>
                  </a:lnTo>
                  <a:lnTo>
                    <a:pt x="135588" y="280368"/>
                  </a:lnTo>
                  <a:lnTo>
                    <a:pt x="143257" y="275199"/>
                  </a:lnTo>
                  <a:lnTo>
                    <a:pt x="152653" y="273303"/>
                  </a:lnTo>
                  <a:lnTo>
                    <a:pt x="162050" y="275199"/>
                  </a:lnTo>
                  <a:lnTo>
                    <a:pt x="169719" y="280368"/>
                  </a:lnTo>
                  <a:lnTo>
                    <a:pt x="174888" y="288037"/>
                  </a:lnTo>
                  <a:lnTo>
                    <a:pt x="176783" y="297434"/>
                  </a:lnTo>
                  <a:lnTo>
                    <a:pt x="176783" y="301878"/>
                  </a:lnTo>
                  <a:lnTo>
                    <a:pt x="180339" y="305435"/>
                  </a:lnTo>
                  <a:lnTo>
                    <a:pt x="184784" y="305435"/>
                  </a:lnTo>
                  <a:lnTo>
                    <a:pt x="233044" y="305435"/>
                  </a:lnTo>
                  <a:lnTo>
                    <a:pt x="237489" y="305435"/>
                  </a:lnTo>
                  <a:lnTo>
                    <a:pt x="241045" y="301878"/>
                  </a:lnTo>
                  <a:lnTo>
                    <a:pt x="241045" y="297434"/>
                  </a:lnTo>
                  <a:lnTo>
                    <a:pt x="242941" y="288037"/>
                  </a:lnTo>
                  <a:lnTo>
                    <a:pt x="248110" y="280368"/>
                  </a:lnTo>
                  <a:lnTo>
                    <a:pt x="255779" y="275199"/>
                  </a:lnTo>
                  <a:lnTo>
                    <a:pt x="265175" y="273303"/>
                  </a:lnTo>
                  <a:lnTo>
                    <a:pt x="274572" y="275199"/>
                  </a:lnTo>
                  <a:lnTo>
                    <a:pt x="282241" y="280368"/>
                  </a:lnTo>
                  <a:lnTo>
                    <a:pt x="287410" y="288037"/>
                  </a:lnTo>
                  <a:lnTo>
                    <a:pt x="289305" y="297434"/>
                  </a:lnTo>
                  <a:lnTo>
                    <a:pt x="289305" y="301878"/>
                  </a:lnTo>
                  <a:lnTo>
                    <a:pt x="292861" y="305435"/>
                  </a:lnTo>
                  <a:lnTo>
                    <a:pt x="297306" y="305435"/>
                  </a:lnTo>
                  <a:lnTo>
                    <a:pt x="337438" y="305435"/>
                  </a:lnTo>
                  <a:lnTo>
                    <a:pt x="346328" y="305435"/>
                  </a:lnTo>
                  <a:lnTo>
                    <a:pt x="353567" y="298323"/>
                  </a:lnTo>
                  <a:lnTo>
                    <a:pt x="353567" y="289433"/>
                  </a:lnTo>
                  <a:lnTo>
                    <a:pt x="353567" y="80390"/>
                  </a:lnTo>
                  <a:lnTo>
                    <a:pt x="353567" y="71500"/>
                  </a:lnTo>
                  <a:lnTo>
                    <a:pt x="346328" y="64262"/>
                  </a:lnTo>
                  <a:lnTo>
                    <a:pt x="337438" y="64262"/>
                  </a:lnTo>
                </a:path>
                <a:path w="353695" h="321944">
                  <a:moveTo>
                    <a:pt x="120522" y="144652"/>
                  </a:moveTo>
                  <a:lnTo>
                    <a:pt x="297306" y="144652"/>
                  </a:lnTo>
                  <a:lnTo>
                    <a:pt x="301751" y="144652"/>
                  </a:lnTo>
                  <a:lnTo>
                    <a:pt x="305307" y="141097"/>
                  </a:lnTo>
                  <a:lnTo>
                    <a:pt x="305307" y="136651"/>
                  </a:lnTo>
                  <a:lnTo>
                    <a:pt x="305307" y="132207"/>
                  </a:lnTo>
                  <a:lnTo>
                    <a:pt x="301751" y="128650"/>
                  </a:lnTo>
                  <a:lnTo>
                    <a:pt x="297306" y="128650"/>
                  </a:lnTo>
                  <a:lnTo>
                    <a:pt x="120522" y="128650"/>
                  </a:lnTo>
                  <a:lnTo>
                    <a:pt x="116077" y="128650"/>
                  </a:lnTo>
                  <a:lnTo>
                    <a:pt x="112521" y="132207"/>
                  </a:lnTo>
                  <a:lnTo>
                    <a:pt x="112521" y="136651"/>
                  </a:lnTo>
                  <a:lnTo>
                    <a:pt x="112521" y="141097"/>
                  </a:lnTo>
                  <a:lnTo>
                    <a:pt x="116077" y="144652"/>
                  </a:lnTo>
                  <a:lnTo>
                    <a:pt x="120522" y="144652"/>
                  </a:lnTo>
                </a:path>
                <a:path w="353695" h="321944">
                  <a:moveTo>
                    <a:pt x="152653" y="289433"/>
                  </a:moveTo>
                  <a:lnTo>
                    <a:pt x="148208" y="289433"/>
                  </a:lnTo>
                  <a:lnTo>
                    <a:pt x="144652" y="292988"/>
                  </a:lnTo>
                  <a:lnTo>
                    <a:pt x="144652" y="297434"/>
                  </a:lnTo>
                  <a:lnTo>
                    <a:pt x="144652" y="313563"/>
                  </a:lnTo>
                  <a:lnTo>
                    <a:pt x="144652" y="318008"/>
                  </a:lnTo>
                  <a:lnTo>
                    <a:pt x="148208" y="321563"/>
                  </a:lnTo>
                  <a:lnTo>
                    <a:pt x="152653" y="321563"/>
                  </a:lnTo>
                  <a:lnTo>
                    <a:pt x="157099" y="321563"/>
                  </a:lnTo>
                  <a:lnTo>
                    <a:pt x="160654" y="318008"/>
                  </a:lnTo>
                  <a:lnTo>
                    <a:pt x="160654" y="313563"/>
                  </a:lnTo>
                  <a:lnTo>
                    <a:pt x="160654" y="297434"/>
                  </a:lnTo>
                  <a:lnTo>
                    <a:pt x="160654" y="292988"/>
                  </a:lnTo>
                  <a:lnTo>
                    <a:pt x="157099" y="289433"/>
                  </a:lnTo>
                  <a:lnTo>
                    <a:pt x="152653" y="289433"/>
                  </a:lnTo>
                </a:path>
                <a:path w="353695" h="321944">
                  <a:moveTo>
                    <a:pt x="40131" y="225044"/>
                  </a:moveTo>
                  <a:lnTo>
                    <a:pt x="16128" y="225044"/>
                  </a:lnTo>
                  <a:lnTo>
                    <a:pt x="16128" y="16128"/>
                  </a:lnTo>
                  <a:lnTo>
                    <a:pt x="273176" y="16128"/>
                  </a:lnTo>
                  <a:lnTo>
                    <a:pt x="273176" y="40132"/>
                  </a:lnTo>
                  <a:lnTo>
                    <a:pt x="273176" y="44576"/>
                  </a:lnTo>
                  <a:lnTo>
                    <a:pt x="276859" y="48260"/>
                  </a:lnTo>
                  <a:lnTo>
                    <a:pt x="281304" y="48260"/>
                  </a:lnTo>
                  <a:lnTo>
                    <a:pt x="285622" y="48260"/>
                  </a:lnTo>
                  <a:lnTo>
                    <a:pt x="289305" y="44576"/>
                  </a:lnTo>
                  <a:lnTo>
                    <a:pt x="289305" y="40132"/>
                  </a:lnTo>
                  <a:lnTo>
                    <a:pt x="289305" y="16128"/>
                  </a:lnTo>
                  <a:lnTo>
                    <a:pt x="289305" y="7238"/>
                  </a:lnTo>
                  <a:lnTo>
                    <a:pt x="282066" y="0"/>
                  </a:lnTo>
                  <a:lnTo>
                    <a:pt x="273176" y="0"/>
                  </a:lnTo>
                  <a:lnTo>
                    <a:pt x="16128" y="0"/>
                  </a:lnTo>
                  <a:lnTo>
                    <a:pt x="7238" y="0"/>
                  </a:lnTo>
                  <a:lnTo>
                    <a:pt x="0" y="7238"/>
                  </a:lnTo>
                  <a:lnTo>
                    <a:pt x="0" y="16128"/>
                  </a:lnTo>
                  <a:lnTo>
                    <a:pt x="0" y="225044"/>
                  </a:lnTo>
                  <a:lnTo>
                    <a:pt x="0" y="233934"/>
                  </a:lnTo>
                  <a:lnTo>
                    <a:pt x="7238" y="241173"/>
                  </a:lnTo>
                  <a:lnTo>
                    <a:pt x="16128" y="241173"/>
                  </a:lnTo>
                  <a:lnTo>
                    <a:pt x="40131" y="241173"/>
                  </a:lnTo>
                  <a:lnTo>
                    <a:pt x="44576" y="241173"/>
                  </a:lnTo>
                  <a:lnTo>
                    <a:pt x="48259" y="237616"/>
                  </a:lnTo>
                  <a:lnTo>
                    <a:pt x="48259" y="233172"/>
                  </a:lnTo>
                  <a:lnTo>
                    <a:pt x="48259" y="228726"/>
                  </a:lnTo>
                  <a:lnTo>
                    <a:pt x="44576" y="225044"/>
                  </a:lnTo>
                  <a:lnTo>
                    <a:pt x="40131" y="225044"/>
                  </a:lnTo>
                </a:path>
                <a:path w="353695" h="321944">
                  <a:moveTo>
                    <a:pt x="265175" y="289433"/>
                  </a:moveTo>
                  <a:lnTo>
                    <a:pt x="260730" y="289433"/>
                  </a:lnTo>
                  <a:lnTo>
                    <a:pt x="257175" y="292988"/>
                  </a:lnTo>
                  <a:lnTo>
                    <a:pt x="257175" y="297434"/>
                  </a:lnTo>
                  <a:lnTo>
                    <a:pt x="257175" y="313563"/>
                  </a:lnTo>
                  <a:lnTo>
                    <a:pt x="257175" y="318008"/>
                  </a:lnTo>
                  <a:lnTo>
                    <a:pt x="260730" y="321563"/>
                  </a:lnTo>
                  <a:lnTo>
                    <a:pt x="265175" y="321563"/>
                  </a:lnTo>
                  <a:lnTo>
                    <a:pt x="269620" y="321563"/>
                  </a:lnTo>
                  <a:lnTo>
                    <a:pt x="273176" y="318008"/>
                  </a:lnTo>
                  <a:lnTo>
                    <a:pt x="273176" y="313563"/>
                  </a:lnTo>
                  <a:lnTo>
                    <a:pt x="273176" y="297434"/>
                  </a:lnTo>
                  <a:lnTo>
                    <a:pt x="273176" y="292988"/>
                  </a:lnTo>
                  <a:lnTo>
                    <a:pt x="269620" y="289433"/>
                  </a:lnTo>
                  <a:lnTo>
                    <a:pt x="265175" y="289433"/>
                  </a:lnTo>
                </a:path>
              </a:pathLst>
            </a:custGeom>
            <a:ln w="9525">
              <a:solidFill>
                <a:srgbClr val="0871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5" name="object 55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712273" y="2587561"/>
              <a:ext cx="372237" cy="372237"/>
            </a:xfrm>
            <a:prstGeom prst="rect">
              <a:avLst/>
            </a:prstGeom>
          </p:spPr>
        </p:pic>
      </p:grpSp>
      <p:sp>
        <p:nvSpPr>
          <p:cNvPr id="56" name="object 56"/>
          <p:cNvSpPr txBox="1"/>
          <p:nvPr/>
        </p:nvSpPr>
        <p:spPr>
          <a:xfrm>
            <a:off x="598119" y="4651628"/>
            <a:ext cx="918844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solidFill>
                  <a:srgbClr val="464646"/>
                </a:solidFill>
                <a:latin typeface="Tahoma"/>
                <a:cs typeface="Tahoma"/>
              </a:rPr>
              <a:t>Attainable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62" name="object 6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69047" rIns="0" bIns="0" rtlCol="0">
            <a:spAutoFit/>
          </a:bodyPr>
          <a:lstStyle/>
          <a:p>
            <a:pPr marL="2417445">
              <a:lnSpc>
                <a:spcPct val="100000"/>
              </a:lnSpc>
              <a:spcBef>
                <a:spcPts val="100"/>
              </a:spcBef>
            </a:pPr>
            <a:fld id="{81D60167-4931-47E6-BA6A-407CBD079E47}" type="slidenum">
              <a:rPr spc="-25" dirty="0"/>
              <a:t>139</a:t>
            </a:fld>
            <a:endParaRPr spc="-25" dirty="0"/>
          </a:p>
        </p:txBody>
      </p:sp>
      <p:sp>
        <p:nvSpPr>
          <p:cNvPr id="63" name="object 6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/>
              <a:t>©</a:t>
            </a:r>
            <a:r>
              <a:rPr spc="-15" dirty="0"/>
              <a:t> </a:t>
            </a:r>
            <a:r>
              <a:rPr dirty="0"/>
              <a:t>The</a:t>
            </a:r>
            <a:r>
              <a:rPr spc="-30" dirty="0"/>
              <a:t> </a:t>
            </a:r>
            <a:r>
              <a:rPr dirty="0"/>
              <a:t>KPI</a:t>
            </a:r>
            <a:r>
              <a:rPr spc="-5" dirty="0"/>
              <a:t> </a:t>
            </a:r>
            <a:r>
              <a:rPr dirty="0"/>
              <a:t>Institute</a:t>
            </a:r>
            <a:r>
              <a:rPr spc="-20" dirty="0"/>
              <a:t> 2023</a:t>
            </a:r>
          </a:p>
        </p:txBody>
      </p:sp>
      <p:sp>
        <p:nvSpPr>
          <p:cNvPr id="57" name="object 57"/>
          <p:cNvSpPr txBox="1"/>
          <p:nvPr/>
        </p:nvSpPr>
        <p:spPr>
          <a:xfrm>
            <a:off x="1933448" y="4652517"/>
            <a:ext cx="87566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solidFill>
                  <a:srgbClr val="464646"/>
                </a:solidFill>
                <a:latin typeface="Tahoma"/>
                <a:cs typeface="Tahoma"/>
              </a:rPr>
              <a:t>Complete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3266313" y="4662678"/>
            <a:ext cx="104711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35" dirty="0">
                <a:solidFill>
                  <a:srgbClr val="464646"/>
                </a:solidFill>
                <a:latin typeface="Tahoma"/>
                <a:cs typeface="Tahoma"/>
              </a:rPr>
              <a:t>Time</a:t>
            </a:r>
            <a:r>
              <a:rPr sz="1600" spc="-165" dirty="0">
                <a:solidFill>
                  <a:srgbClr val="464646"/>
                </a:solidFill>
                <a:latin typeface="Tahoma"/>
                <a:cs typeface="Tahoma"/>
              </a:rPr>
              <a:t> </a:t>
            </a:r>
            <a:r>
              <a:rPr sz="1600" spc="-20" dirty="0">
                <a:solidFill>
                  <a:srgbClr val="464646"/>
                </a:solidFill>
                <a:latin typeface="Tahoma"/>
                <a:cs typeface="Tahoma"/>
              </a:rPr>
              <a:t>bound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4860797" y="4673600"/>
            <a:ext cx="62103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solidFill>
                  <a:srgbClr val="464646"/>
                </a:solidFill>
                <a:latin typeface="Tahoma"/>
                <a:cs typeface="Tahoma"/>
              </a:rPr>
              <a:t>Tested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7654543" y="4675123"/>
            <a:ext cx="71691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solidFill>
                  <a:srgbClr val="464646"/>
                </a:solidFill>
                <a:latin typeface="Tahoma"/>
                <a:cs typeface="Tahoma"/>
              </a:rPr>
              <a:t>Reliable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6167754" y="4678172"/>
            <a:ext cx="77851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solidFill>
                  <a:srgbClr val="464646"/>
                </a:solidFill>
                <a:latin typeface="Tahoma"/>
                <a:cs typeface="Tahoma"/>
              </a:rPr>
              <a:t>Practical</a:t>
            </a:r>
            <a:endParaRPr sz="16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09258" rIns="0" bIns="0" rtlCol="0">
            <a:spAutoFit/>
          </a:bodyPr>
          <a:lstStyle/>
          <a:p>
            <a:pPr marL="31115">
              <a:lnSpc>
                <a:spcPct val="100000"/>
              </a:lnSpc>
              <a:spcBef>
                <a:spcPts val="100"/>
              </a:spcBef>
            </a:pPr>
            <a:r>
              <a:rPr spc="135" dirty="0"/>
              <a:t>LEARNING</a:t>
            </a:r>
            <a:r>
              <a:rPr spc="35" dirty="0"/>
              <a:t> </a:t>
            </a:r>
            <a:r>
              <a:rPr spc="95" dirty="0"/>
              <a:t>ROADMAP</a:t>
            </a:r>
            <a:r>
              <a:rPr spc="25" dirty="0"/>
              <a:t> </a:t>
            </a:r>
            <a:r>
              <a:rPr spc="215" dirty="0"/>
              <a:t>DETAILED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6347" rIns="0" bIns="0" rtlCol="0">
            <a:spAutoFit/>
          </a:bodyPr>
          <a:lstStyle/>
          <a:p>
            <a:pPr marL="2459355">
              <a:lnSpc>
                <a:spcPts val="1250"/>
              </a:lnSpc>
            </a:pPr>
            <a:fld id="{81D60167-4931-47E6-BA6A-407CBD079E47}" type="slidenum">
              <a:rPr spc="-25" dirty="0"/>
              <a:t>14</a:t>
            </a:fld>
            <a:endParaRPr spc="-25" dirty="0"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/>
              <a:t>©</a:t>
            </a:r>
            <a:r>
              <a:rPr spc="-15" dirty="0"/>
              <a:t> </a:t>
            </a:r>
            <a:r>
              <a:rPr dirty="0"/>
              <a:t>The</a:t>
            </a:r>
            <a:r>
              <a:rPr spc="-30" dirty="0"/>
              <a:t> </a:t>
            </a:r>
            <a:r>
              <a:rPr dirty="0"/>
              <a:t>KPI</a:t>
            </a:r>
            <a:r>
              <a:rPr spc="-5" dirty="0"/>
              <a:t> </a:t>
            </a:r>
            <a:r>
              <a:rPr dirty="0"/>
              <a:t>Institute</a:t>
            </a:r>
            <a:r>
              <a:rPr spc="-20" dirty="0"/>
              <a:t> 2023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358647" y="2193531"/>
          <a:ext cx="8466455" cy="391667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266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755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87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85470">
                <a:tc>
                  <a:txBody>
                    <a:bodyPr/>
                    <a:lstStyle/>
                    <a:p>
                      <a:pPr marL="95885">
                        <a:lnSpc>
                          <a:spcPct val="100000"/>
                        </a:lnSpc>
                        <a:spcBef>
                          <a:spcPts val="1260"/>
                        </a:spcBef>
                      </a:pPr>
                      <a:r>
                        <a:rPr sz="1600" spc="40" dirty="0">
                          <a:solidFill>
                            <a:srgbClr val="FFFFFF"/>
                          </a:solidFill>
                          <a:latin typeface="Century Gothic"/>
                          <a:cs typeface="Century Gothic"/>
                        </a:rPr>
                        <a:t>Activities</a:t>
                      </a:r>
                      <a:endParaRPr sz="1600">
                        <a:latin typeface="Century Gothic"/>
                        <a:cs typeface="Century Gothic"/>
                      </a:endParaRPr>
                    </a:p>
                  </a:txBody>
                  <a:tcPr marL="0" marR="0" marT="160020" marB="0">
                    <a:solidFill>
                      <a:srgbClr val="087150"/>
                    </a:solidFill>
                  </a:tcPr>
                </a:tc>
                <a:tc>
                  <a:txBody>
                    <a:bodyPr/>
                    <a:lstStyle/>
                    <a:p>
                      <a:pPr marL="136525">
                        <a:lnSpc>
                          <a:spcPct val="100000"/>
                        </a:lnSpc>
                        <a:spcBef>
                          <a:spcPts val="1260"/>
                        </a:spcBef>
                      </a:pPr>
                      <a:r>
                        <a:rPr sz="1600" spc="55" dirty="0">
                          <a:solidFill>
                            <a:srgbClr val="FFFFFF"/>
                          </a:solidFill>
                          <a:latin typeface="Century Gothic"/>
                          <a:cs typeface="Century Gothic"/>
                        </a:rPr>
                        <a:t>Details</a:t>
                      </a:r>
                      <a:endParaRPr sz="1600">
                        <a:latin typeface="Century Gothic"/>
                        <a:cs typeface="Century Gothic"/>
                      </a:endParaRPr>
                    </a:p>
                  </a:txBody>
                  <a:tcPr marL="0" marR="0" marT="160020" marB="0">
                    <a:solidFill>
                      <a:srgbClr val="087150"/>
                    </a:solidFill>
                  </a:tcPr>
                </a:tc>
                <a:tc>
                  <a:txBody>
                    <a:bodyPr/>
                    <a:lstStyle/>
                    <a:p>
                      <a:pPr marL="109220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600" spc="55" dirty="0">
                          <a:solidFill>
                            <a:srgbClr val="FFFFFF"/>
                          </a:solidFill>
                          <a:latin typeface="Century Gothic"/>
                          <a:cs typeface="Century Gothic"/>
                        </a:rPr>
                        <a:t>Duration</a:t>
                      </a:r>
                      <a:endParaRPr sz="1600">
                        <a:latin typeface="Century Gothic"/>
                        <a:cs typeface="Century Gothic"/>
                      </a:endParaRPr>
                    </a:p>
                    <a:p>
                      <a:pPr marL="109220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1600" spc="45" dirty="0">
                          <a:solidFill>
                            <a:srgbClr val="FFFFFF"/>
                          </a:solidFill>
                          <a:latin typeface="Century Gothic"/>
                          <a:cs typeface="Century Gothic"/>
                        </a:rPr>
                        <a:t>(hours)</a:t>
                      </a:r>
                      <a:endParaRPr sz="1600">
                        <a:latin typeface="Century Gothic"/>
                        <a:cs typeface="Century Gothic"/>
                      </a:endParaRPr>
                    </a:p>
                  </a:txBody>
                  <a:tcPr marL="0" marR="0" marT="36195" marB="0">
                    <a:solidFill>
                      <a:srgbClr val="0871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604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340"/>
                        </a:spcBef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marL="95885">
                        <a:lnSpc>
                          <a:spcPct val="100000"/>
                        </a:lnSpc>
                      </a:pPr>
                      <a:r>
                        <a:rPr sz="160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Needs</a:t>
                      </a:r>
                      <a:r>
                        <a:rPr sz="1600" spc="-16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6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assessment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170180" marB="0"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6525" marR="179705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60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Complete</a:t>
                      </a:r>
                      <a:r>
                        <a:rPr sz="1600" spc="-17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600" spc="-7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a</a:t>
                      </a:r>
                      <a:r>
                        <a:rPr sz="1600" spc="-16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600" spc="-2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survey</a:t>
                      </a:r>
                      <a:r>
                        <a:rPr sz="1600" spc="-16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6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to</a:t>
                      </a:r>
                      <a:r>
                        <a:rPr sz="1600" spc="-14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6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identify</a:t>
                      </a:r>
                      <a:r>
                        <a:rPr sz="1600" spc="-18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600" spc="-2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the</a:t>
                      </a:r>
                      <a:r>
                        <a:rPr sz="1600" spc="-14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600" spc="-3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general</a:t>
                      </a:r>
                      <a:r>
                        <a:rPr sz="1600" spc="-16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6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interests</a:t>
                      </a:r>
                      <a:r>
                        <a:rPr sz="1600" spc="-14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600" spc="-2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of </a:t>
                      </a:r>
                      <a:r>
                        <a:rPr sz="1600" spc="-2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the</a:t>
                      </a:r>
                      <a:r>
                        <a:rPr sz="1600" spc="-13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600" spc="-2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participants’</a:t>
                      </a:r>
                      <a:r>
                        <a:rPr sz="1600" spc="-17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600" spc="-3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group</a:t>
                      </a:r>
                      <a:r>
                        <a:rPr sz="1600" spc="-13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600" spc="-4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and</a:t>
                      </a:r>
                      <a:r>
                        <a:rPr sz="1600" spc="-14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60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their</a:t>
                      </a:r>
                      <a:r>
                        <a:rPr sz="1600" spc="-14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600" spc="-2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experience</a:t>
                      </a:r>
                      <a:r>
                        <a:rPr sz="1600" spc="-17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6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using </a:t>
                      </a:r>
                      <a:r>
                        <a:rPr sz="1600" spc="-2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performance</a:t>
                      </a:r>
                      <a:r>
                        <a:rPr sz="1600" spc="-16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600" spc="-3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measurement</a:t>
                      </a:r>
                      <a:r>
                        <a:rPr sz="1600" spc="-12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6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tools</a:t>
                      </a:r>
                      <a:r>
                        <a:rPr sz="1600" spc="-14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6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in</a:t>
                      </a:r>
                      <a:r>
                        <a:rPr sz="1600" spc="-14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6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their organizations.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38100" marB="0"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340"/>
                        </a:spcBef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marL="13970" algn="ctr">
                        <a:lnSpc>
                          <a:spcPct val="100000"/>
                        </a:lnSpc>
                      </a:pPr>
                      <a:r>
                        <a:rPr sz="1600" spc="-2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0.5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170180" marB="0"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8485">
                <a:tc>
                  <a:txBody>
                    <a:bodyPr/>
                    <a:lstStyle/>
                    <a:p>
                      <a:pPr marL="95885" marR="12890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60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Pre-</a:t>
                      </a:r>
                      <a:r>
                        <a:rPr sz="16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course</a:t>
                      </a:r>
                      <a:r>
                        <a:rPr sz="1600" spc="-16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600" spc="-2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evaluation quiz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4450" marB="0"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6525" marR="31242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600" spc="-3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Take</a:t>
                      </a:r>
                      <a:r>
                        <a:rPr sz="1600" spc="-17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600" spc="-7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a</a:t>
                      </a:r>
                      <a:r>
                        <a:rPr sz="1600" spc="-16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6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quiz</a:t>
                      </a:r>
                      <a:r>
                        <a:rPr sz="1600" spc="-16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6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to</a:t>
                      </a:r>
                      <a:r>
                        <a:rPr sz="1600" spc="-15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600" spc="-3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evaluate</a:t>
                      </a:r>
                      <a:r>
                        <a:rPr sz="1600" spc="-18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60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your</a:t>
                      </a:r>
                      <a:r>
                        <a:rPr sz="1600" spc="-16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600" spc="-3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knowledge</a:t>
                      </a:r>
                      <a:r>
                        <a:rPr sz="1600" spc="-18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6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level</a:t>
                      </a:r>
                      <a:r>
                        <a:rPr sz="1600" spc="-18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6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before </a:t>
                      </a:r>
                      <a:r>
                        <a:rPr sz="1600" spc="-2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the</a:t>
                      </a:r>
                      <a:r>
                        <a:rPr sz="1600" spc="-15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6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training.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4450" marB="0"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970" algn="ctr">
                        <a:lnSpc>
                          <a:spcPct val="100000"/>
                        </a:lnSpc>
                        <a:spcBef>
                          <a:spcPts val="1310"/>
                        </a:spcBef>
                      </a:pPr>
                      <a:r>
                        <a:rPr sz="1600" spc="-2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0.5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166370" marB="0"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marL="95885">
                        <a:lnSpc>
                          <a:spcPct val="100000"/>
                        </a:lnSpc>
                        <a:spcBef>
                          <a:spcPts val="1310"/>
                        </a:spcBef>
                      </a:pPr>
                      <a:r>
                        <a:rPr sz="160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Forum</a:t>
                      </a:r>
                      <a:r>
                        <a:rPr sz="1600" spc="-18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6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introduction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166370" marB="0"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6525" marR="34798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600" spc="-2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Introduce</a:t>
                      </a:r>
                      <a:r>
                        <a:rPr sz="1600" spc="-18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6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yourself</a:t>
                      </a:r>
                      <a:r>
                        <a:rPr sz="1600" spc="-17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600" spc="-3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on</a:t>
                      </a:r>
                      <a:r>
                        <a:rPr sz="1600" spc="-17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6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the</a:t>
                      </a:r>
                      <a:r>
                        <a:rPr sz="1600" spc="-17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6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online</a:t>
                      </a:r>
                      <a:r>
                        <a:rPr sz="1600" spc="-18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600" spc="-2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forum</a:t>
                      </a:r>
                      <a:r>
                        <a:rPr sz="1600" spc="-16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600" spc="-4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and</a:t>
                      </a:r>
                      <a:r>
                        <a:rPr sz="1600" spc="-17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6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interact </a:t>
                      </a:r>
                      <a:r>
                        <a:rPr sz="160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with</a:t>
                      </a:r>
                      <a:r>
                        <a:rPr sz="1600" spc="-18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6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the</a:t>
                      </a:r>
                      <a:r>
                        <a:rPr sz="1600" spc="-16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60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rest</a:t>
                      </a:r>
                      <a:r>
                        <a:rPr sz="1600" spc="-16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6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of</a:t>
                      </a:r>
                      <a:r>
                        <a:rPr sz="1600" spc="-18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600" spc="-2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the</a:t>
                      </a:r>
                      <a:r>
                        <a:rPr sz="1600" spc="-16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6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participants</a:t>
                      </a:r>
                      <a:r>
                        <a:rPr sz="1600" spc="-19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600" spc="-2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from</a:t>
                      </a:r>
                      <a:r>
                        <a:rPr sz="1600" spc="-17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600" spc="-2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the</a:t>
                      </a:r>
                      <a:r>
                        <a:rPr sz="1600" spc="-17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6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course.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4450" marB="0"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970" algn="ctr">
                        <a:lnSpc>
                          <a:spcPct val="100000"/>
                        </a:lnSpc>
                        <a:spcBef>
                          <a:spcPts val="1310"/>
                        </a:spcBef>
                      </a:pPr>
                      <a:r>
                        <a:rPr sz="1600" spc="-2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0.5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166370" marB="0"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8485">
                <a:tc>
                  <a:txBody>
                    <a:bodyPr/>
                    <a:lstStyle/>
                    <a:p>
                      <a:pPr marL="95885">
                        <a:lnSpc>
                          <a:spcPct val="100000"/>
                        </a:lnSpc>
                        <a:spcBef>
                          <a:spcPts val="1310"/>
                        </a:spcBef>
                      </a:pPr>
                      <a:r>
                        <a:rPr sz="16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Expectations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166370" marB="0"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652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600" spc="-3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Share</a:t>
                      </a:r>
                      <a:r>
                        <a:rPr sz="1600" spc="-15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60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your</a:t>
                      </a:r>
                      <a:r>
                        <a:rPr sz="1600" spc="-15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600" spc="-3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expectations</a:t>
                      </a:r>
                      <a:r>
                        <a:rPr sz="1600" spc="-16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600" spc="-3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regarding</a:t>
                      </a:r>
                      <a:r>
                        <a:rPr sz="1600" spc="-15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6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the</a:t>
                      </a:r>
                      <a:r>
                        <a:rPr sz="1600" spc="-16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6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training</a:t>
                      </a:r>
                      <a:r>
                        <a:rPr sz="1600" spc="-15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6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course</a:t>
                      </a:r>
                      <a:endParaRPr sz="1600">
                        <a:latin typeface="Tahoma"/>
                        <a:cs typeface="Tahoma"/>
                      </a:endParaRPr>
                    </a:p>
                    <a:p>
                      <a:pPr marL="13652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600" spc="-3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on</a:t>
                      </a:r>
                      <a:r>
                        <a:rPr sz="1600" spc="-15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600" spc="-2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the</a:t>
                      </a:r>
                      <a:r>
                        <a:rPr sz="1600" spc="-15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600" spc="-2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forum</a:t>
                      </a:r>
                      <a:r>
                        <a:rPr sz="1600" spc="-15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60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prior</a:t>
                      </a:r>
                      <a:r>
                        <a:rPr sz="1600" spc="-16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6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to</a:t>
                      </a:r>
                      <a:r>
                        <a:rPr sz="1600" spc="-14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600" spc="-3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joining</a:t>
                      </a:r>
                      <a:r>
                        <a:rPr sz="1600" spc="-17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600" spc="-3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on</a:t>
                      </a:r>
                      <a:r>
                        <a:rPr sz="1600" spc="-15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600" spc="-2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the</a:t>
                      </a:r>
                      <a:r>
                        <a:rPr sz="1600" spc="-14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60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first</a:t>
                      </a:r>
                      <a:r>
                        <a:rPr sz="1600" spc="-16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600" spc="-2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day.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4450" marB="0"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604" algn="ctr">
                        <a:lnSpc>
                          <a:spcPct val="100000"/>
                        </a:lnSpc>
                        <a:spcBef>
                          <a:spcPts val="1310"/>
                        </a:spcBef>
                      </a:pPr>
                      <a:r>
                        <a:rPr sz="1600" spc="-2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0.5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166370" marB="0"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34670">
                <a:tc>
                  <a:txBody>
                    <a:bodyPr/>
                    <a:lstStyle/>
                    <a:p>
                      <a:pPr marL="95885">
                        <a:lnSpc>
                          <a:spcPct val="100000"/>
                        </a:lnSpc>
                        <a:spcBef>
                          <a:spcPts val="1315"/>
                        </a:spcBef>
                      </a:pPr>
                      <a:r>
                        <a:rPr sz="160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Pre-</a:t>
                      </a:r>
                      <a:r>
                        <a:rPr sz="16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requisite</a:t>
                      </a:r>
                      <a:r>
                        <a:rPr sz="1600" spc="-10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6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reading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167005" marB="0">
                    <a:lnT w="9525">
                      <a:solidFill>
                        <a:srgbClr val="9F9F9F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36525" marR="101600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600" spc="5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Go</a:t>
                      </a:r>
                      <a:r>
                        <a:rPr sz="1600" spc="-17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600" spc="-2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through</a:t>
                      </a:r>
                      <a:r>
                        <a:rPr sz="1600" spc="-15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600" spc="-7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a</a:t>
                      </a:r>
                      <a:r>
                        <a:rPr sz="1600" spc="-17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6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series</a:t>
                      </a:r>
                      <a:r>
                        <a:rPr sz="1600" spc="-18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6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of</a:t>
                      </a:r>
                      <a:r>
                        <a:rPr sz="1600" spc="-16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6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resources</a:t>
                      </a:r>
                      <a:r>
                        <a:rPr sz="1600" spc="-18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6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to</a:t>
                      </a:r>
                      <a:r>
                        <a:rPr sz="1600" spc="-16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60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better</a:t>
                      </a:r>
                      <a:r>
                        <a:rPr sz="1600" spc="-14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6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understand </a:t>
                      </a:r>
                      <a:r>
                        <a:rPr sz="1600" spc="-2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training</a:t>
                      </a:r>
                      <a:r>
                        <a:rPr sz="1600" spc="-13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6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content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34925" marB="0">
                    <a:lnT w="9525">
                      <a:solidFill>
                        <a:srgbClr val="9F9F9F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1315"/>
                        </a:spcBef>
                      </a:pPr>
                      <a:r>
                        <a:rPr sz="1600" spc="-5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2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167005" marB="0">
                    <a:lnT w="9525">
                      <a:solidFill>
                        <a:srgbClr val="9F9F9F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355803" y="1503425"/>
            <a:ext cx="351790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00" dirty="0">
                <a:solidFill>
                  <a:srgbClr val="5F5F5F"/>
                </a:solidFill>
                <a:latin typeface="Century Gothic"/>
                <a:cs typeface="Century Gothic"/>
              </a:rPr>
              <a:t>1.</a:t>
            </a:r>
            <a:r>
              <a:rPr sz="1600" dirty="0">
                <a:solidFill>
                  <a:srgbClr val="5F5F5F"/>
                </a:solidFill>
                <a:latin typeface="Century Gothic"/>
                <a:cs typeface="Century Gothic"/>
              </a:rPr>
              <a:t> </a:t>
            </a:r>
            <a:r>
              <a:rPr sz="1600" spc="160" dirty="0">
                <a:solidFill>
                  <a:srgbClr val="5F5F5F"/>
                </a:solidFill>
                <a:latin typeface="Century Gothic"/>
                <a:cs typeface="Century Gothic"/>
              </a:rPr>
              <a:t>PRE-</a:t>
            </a:r>
            <a:r>
              <a:rPr sz="1600" spc="95" dirty="0">
                <a:solidFill>
                  <a:srgbClr val="5F5F5F"/>
                </a:solidFill>
                <a:latin typeface="Century Gothic"/>
                <a:cs typeface="Century Gothic"/>
              </a:rPr>
              <a:t>COURSE</a:t>
            </a:r>
            <a:r>
              <a:rPr sz="1600" spc="10" dirty="0">
                <a:solidFill>
                  <a:srgbClr val="5F5F5F"/>
                </a:solidFill>
                <a:latin typeface="Century Gothic"/>
                <a:cs typeface="Century Gothic"/>
              </a:rPr>
              <a:t> </a:t>
            </a:r>
            <a:r>
              <a:rPr sz="1600" spc="85" dirty="0">
                <a:solidFill>
                  <a:srgbClr val="5F5F5F"/>
                </a:solidFill>
                <a:latin typeface="Century Gothic"/>
                <a:cs typeface="Century Gothic"/>
              </a:rPr>
              <a:t>STAGE</a:t>
            </a:r>
            <a:r>
              <a:rPr sz="1600" spc="5" dirty="0">
                <a:solidFill>
                  <a:srgbClr val="5F5F5F"/>
                </a:solidFill>
                <a:latin typeface="Century Gothic"/>
                <a:cs typeface="Century Gothic"/>
              </a:rPr>
              <a:t> </a:t>
            </a:r>
            <a:r>
              <a:rPr sz="1600" spc="95" dirty="0">
                <a:solidFill>
                  <a:srgbClr val="5F5F5F"/>
                </a:solidFill>
                <a:latin typeface="Century Gothic"/>
                <a:cs typeface="Century Gothic"/>
              </a:rPr>
              <a:t>ACTIVITIES</a:t>
            </a:r>
            <a:endParaRPr sz="1600">
              <a:latin typeface="Century Gothic"/>
              <a:cs typeface="Century Gothic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163695" y="1507998"/>
            <a:ext cx="1751964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solidFill>
                  <a:srgbClr val="087150"/>
                </a:solidFill>
                <a:latin typeface="Tahoma"/>
                <a:cs typeface="Tahoma"/>
              </a:rPr>
              <a:t>4</a:t>
            </a:r>
            <a:r>
              <a:rPr sz="1600" spc="-165" dirty="0">
                <a:solidFill>
                  <a:srgbClr val="087150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087150"/>
                </a:solidFill>
                <a:latin typeface="Tahoma"/>
                <a:cs typeface="Tahoma"/>
              </a:rPr>
              <a:t>hours</a:t>
            </a:r>
            <a:r>
              <a:rPr sz="1600" spc="-165" dirty="0">
                <a:solidFill>
                  <a:srgbClr val="087150"/>
                </a:solidFill>
                <a:latin typeface="Tahoma"/>
                <a:cs typeface="Tahoma"/>
              </a:rPr>
              <a:t> </a:t>
            </a:r>
            <a:r>
              <a:rPr sz="1600" spc="-35" dirty="0">
                <a:solidFill>
                  <a:srgbClr val="087150"/>
                </a:solidFill>
                <a:latin typeface="Tahoma"/>
                <a:cs typeface="Tahoma"/>
              </a:rPr>
              <a:t>(estimation)</a:t>
            </a:r>
            <a:endParaRPr sz="16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97447" rIns="0" bIns="0" rtlCol="0">
            <a:spAutoFit/>
          </a:bodyPr>
          <a:lstStyle/>
          <a:p>
            <a:pPr marL="31115">
              <a:lnSpc>
                <a:spcPct val="100000"/>
              </a:lnSpc>
              <a:spcBef>
                <a:spcPts val="100"/>
              </a:spcBef>
            </a:pPr>
            <a:r>
              <a:rPr spc="270" dirty="0"/>
              <a:t>KPI</a:t>
            </a:r>
            <a:r>
              <a:rPr spc="-5" dirty="0"/>
              <a:t> </a:t>
            </a:r>
            <a:r>
              <a:rPr spc="190" dirty="0"/>
              <a:t>SELECTION</a:t>
            </a:r>
            <a:r>
              <a:rPr spc="5" dirty="0"/>
              <a:t> </a:t>
            </a:r>
            <a:r>
              <a:rPr spc="175" dirty="0"/>
              <a:t>CRITERIA</a:t>
            </a:r>
            <a:r>
              <a:rPr spc="40" dirty="0"/>
              <a:t> </a:t>
            </a:r>
            <a:r>
              <a:rPr spc="125" dirty="0"/>
              <a:t>RECOMMENDED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595883" y="2345422"/>
            <a:ext cx="2182495" cy="2155190"/>
            <a:chOff x="595883" y="2345422"/>
            <a:chExt cx="2182495" cy="215519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1590" y="2391089"/>
              <a:ext cx="2019327" cy="2059056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707135" y="2458212"/>
              <a:ext cx="1892935" cy="1929764"/>
            </a:xfrm>
            <a:custGeom>
              <a:avLst/>
              <a:gdLst/>
              <a:ahLst/>
              <a:cxnLst/>
              <a:rect l="l" t="t" r="r" b="b"/>
              <a:pathLst>
                <a:path w="1892935" h="1929764">
                  <a:moveTo>
                    <a:pt x="946784" y="0"/>
                  </a:moveTo>
                  <a:lnTo>
                    <a:pt x="899547" y="1157"/>
                  </a:lnTo>
                  <a:lnTo>
                    <a:pt x="852908" y="4641"/>
                  </a:lnTo>
                  <a:lnTo>
                    <a:pt x="806923" y="10394"/>
                  </a:lnTo>
                  <a:lnTo>
                    <a:pt x="761644" y="18361"/>
                  </a:lnTo>
                  <a:lnTo>
                    <a:pt x="717127" y="28488"/>
                  </a:lnTo>
                  <a:lnTo>
                    <a:pt x="673426" y="40719"/>
                  </a:lnTo>
                  <a:lnTo>
                    <a:pt x="630594" y="54999"/>
                  </a:lnTo>
                  <a:lnTo>
                    <a:pt x="588687" y="71273"/>
                  </a:lnTo>
                  <a:lnTo>
                    <a:pt x="547758" y="89484"/>
                  </a:lnTo>
                  <a:lnTo>
                    <a:pt x="507862" y="109579"/>
                  </a:lnTo>
                  <a:lnTo>
                    <a:pt x="469053" y="131501"/>
                  </a:lnTo>
                  <a:lnTo>
                    <a:pt x="431385" y="155196"/>
                  </a:lnTo>
                  <a:lnTo>
                    <a:pt x="394912" y="180607"/>
                  </a:lnTo>
                  <a:lnTo>
                    <a:pt x="359689" y="207681"/>
                  </a:lnTo>
                  <a:lnTo>
                    <a:pt x="325769" y="236361"/>
                  </a:lnTo>
                  <a:lnTo>
                    <a:pt x="293208" y="266593"/>
                  </a:lnTo>
                  <a:lnTo>
                    <a:pt x="262059" y="298320"/>
                  </a:lnTo>
                  <a:lnTo>
                    <a:pt x="232376" y="331488"/>
                  </a:lnTo>
                  <a:lnTo>
                    <a:pt x="204214" y="366042"/>
                  </a:lnTo>
                  <a:lnTo>
                    <a:pt x="177627" y="401926"/>
                  </a:lnTo>
                  <a:lnTo>
                    <a:pt x="152670" y="439085"/>
                  </a:lnTo>
                  <a:lnTo>
                    <a:pt x="129396" y="477463"/>
                  </a:lnTo>
                  <a:lnTo>
                    <a:pt x="107859" y="517006"/>
                  </a:lnTo>
                  <a:lnTo>
                    <a:pt x="88115" y="557658"/>
                  </a:lnTo>
                  <a:lnTo>
                    <a:pt x="70216" y="599363"/>
                  </a:lnTo>
                  <a:lnTo>
                    <a:pt x="54218" y="642067"/>
                  </a:lnTo>
                  <a:lnTo>
                    <a:pt x="40175" y="685714"/>
                  </a:lnTo>
                  <a:lnTo>
                    <a:pt x="28140" y="730250"/>
                  </a:lnTo>
                  <a:lnTo>
                    <a:pt x="18169" y="775618"/>
                  </a:lnTo>
                  <a:lnTo>
                    <a:pt x="10315" y="821763"/>
                  </a:lnTo>
                  <a:lnTo>
                    <a:pt x="4633" y="868630"/>
                  </a:lnTo>
                  <a:lnTo>
                    <a:pt x="1176" y="916165"/>
                  </a:lnTo>
                  <a:lnTo>
                    <a:pt x="0" y="964311"/>
                  </a:lnTo>
                  <a:lnTo>
                    <a:pt x="1139" y="1012457"/>
                  </a:lnTo>
                  <a:lnTo>
                    <a:pt x="4560" y="1059993"/>
                  </a:lnTo>
                  <a:lnTo>
                    <a:pt x="10207" y="1106864"/>
                  </a:lnTo>
                  <a:lnTo>
                    <a:pt x="18026" y="1153015"/>
                  </a:lnTo>
                  <a:lnTo>
                    <a:pt x="27963" y="1198389"/>
                  </a:lnTo>
                  <a:lnTo>
                    <a:pt x="39963" y="1242932"/>
                  </a:lnTo>
                  <a:lnTo>
                    <a:pt x="53973" y="1286588"/>
                  </a:lnTo>
                  <a:lnTo>
                    <a:pt x="69939" y="1329303"/>
                  </a:lnTo>
                  <a:lnTo>
                    <a:pt x="87806" y="1371020"/>
                  </a:lnTo>
                  <a:lnTo>
                    <a:pt x="107519" y="1411685"/>
                  </a:lnTo>
                  <a:lnTo>
                    <a:pt x="129026" y="1451243"/>
                  </a:lnTo>
                  <a:lnTo>
                    <a:pt x="152271" y="1489637"/>
                  </a:lnTo>
                  <a:lnTo>
                    <a:pt x="177200" y="1526813"/>
                  </a:lnTo>
                  <a:lnTo>
                    <a:pt x="203759" y="1562716"/>
                  </a:lnTo>
                  <a:lnTo>
                    <a:pt x="231895" y="1597290"/>
                  </a:lnTo>
                  <a:lnTo>
                    <a:pt x="261552" y="1630480"/>
                  </a:lnTo>
                  <a:lnTo>
                    <a:pt x="292676" y="1662231"/>
                  </a:lnTo>
                  <a:lnTo>
                    <a:pt x="325214" y="1692487"/>
                  </a:lnTo>
                  <a:lnTo>
                    <a:pt x="359111" y="1721193"/>
                  </a:lnTo>
                  <a:lnTo>
                    <a:pt x="394313" y="1748294"/>
                  </a:lnTo>
                  <a:lnTo>
                    <a:pt x="430766" y="1773734"/>
                  </a:lnTo>
                  <a:lnTo>
                    <a:pt x="468415" y="1797459"/>
                  </a:lnTo>
                  <a:lnTo>
                    <a:pt x="507206" y="1819412"/>
                  </a:lnTo>
                  <a:lnTo>
                    <a:pt x="547086" y="1839540"/>
                  </a:lnTo>
                  <a:lnTo>
                    <a:pt x="587999" y="1857786"/>
                  </a:lnTo>
                  <a:lnTo>
                    <a:pt x="629892" y="1874095"/>
                  </a:lnTo>
                  <a:lnTo>
                    <a:pt x="672711" y="1888412"/>
                  </a:lnTo>
                  <a:lnTo>
                    <a:pt x="716401" y="1900681"/>
                  </a:lnTo>
                  <a:lnTo>
                    <a:pt x="760908" y="1910848"/>
                  </a:lnTo>
                  <a:lnTo>
                    <a:pt x="806178" y="1918857"/>
                  </a:lnTo>
                  <a:lnTo>
                    <a:pt x="852156" y="1924653"/>
                  </a:lnTo>
                  <a:lnTo>
                    <a:pt x="898789" y="1928180"/>
                  </a:lnTo>
                  <a:lnTo>
                    <a:pt x="946022" y="1929383"/>
                  </a:lnTo>
                  <a:lnTo>
                    <a:pt x="993262" y="1928226"/>
                  </a:lnTo>
                  <a:lnTo>
                    <a:pt x="1039902" y="1924742"/>
                  </a:lnTo>
                  <a:lnTo>
                    <a:pt x="1085889" y="1918989"/>
                  </a:lnTo>
                  <a:lnTo>
                    <a:pt x="1131168" y="1911022"/>
                  </a:lnTo>
                  <a:lnTo>
                    <a:pt x="1175685" y="1900895"/>
                  </a:lnTo>
                  <a:lnTo>
                    <a:pt x="1219386" y="1888664"/>
                  </a:lnTo>
                  <a:lnTo>
                    <a:pt x="1262217" y="1874384"/>
                  </a:lnTo>
                  <a:lnTo>
                    <a:pt x="1304124" y="1858110"/>
                  </a:lnTo>
                  <a:lnTo>
                    <a:pt x="1345051" y="1839899"/>
                  </a:lnTo>
                  <a:lnTo>
                    <a:pt x="1384946" y="1819804"/>
                  </a:lnTo>
                  <a:lnTo>
                    <a:pt x="1423754" y="1797882"/>
                  </a:lnTo>
                  <a:lnTo>
                    <a:pt x="1461421" y="1774187"/>
                  </a:lnTo>
                  <a:lnTo>
                    <a:pt x="1497892" y="1748776"/>
                  </a:lnTo>
                  <a:lnTo>
                    <a:pt x="1533113" y="1721702"/>
                  </a:lnTo>
                  <a:lnTo>
                    <a:pt x="1567031" y="1693022"/>
                  </a:lnTo>
                  <a:lnTo>
                    <a:pt x="1599591" y="1662790"/>
                  </a:lnTo>
                  <a:lnTo>
                    <a:pt x="1630738" y="1631063"/>
                  </a:lnTo>
                  <a:lnTo>
                    <a:pt x="1660419" y="1597895"/>
                  </a:lnTo>
                  <a:lnTo>
                    <a:pt x="1688579" y="1563341"/>
                  </a:lnTo>
                  <a:lnTo>
                    <a:pt x="1715165" y="1527457"/>
                  </a:lnTo>
                  <a:lnTo>
                    <a:pt x="1740121" y="1490298"/>
                  </a:lnTo>
                  <a:lnTo>
                    <a:pt x="1763395" y="1451920"/>
                  </a:lnTo>
                  <a:lnTo>
                    <a:pt x="1784930" y="1412377"/>
                  </a:lnTo>
                  <a:lnTo>
                    <a:pt x="1804675" y="1371725"/>
                  </a:lnTo>
                  <a:lnTo>
                    <a:pt x="1822573" y="1330020"/>
                  </a:lnTo>
                  <a:lnTo>
                    <a:pt x="1838571" y="1287316"/>
                  </a:lnTo>
                  <a:lnTo>
                    <a:pt x="1852616" y="1243669"/>
                  </a:lnTo>
                  <a:lnTo>
                    <a:pt x="1864651" y="1199133"/>
                  </a:lnTo>
                  <a:lnTo>
                    <a:pt x="1874625" y="1153765"/>
                  </a:lnTo>
                  <a:lnTo>
                    <a:pt x="1882481" y="1107620"/>
                  </a:lnTo>
                  <a:lnTo>
                    <a:pt x="1888166" y="1060753"/>
                  </a:lnTo>
                  <a:lnTo>
                    <a:pt x="1891627" y="1013218"/>
                  </a:lnTo>
                  <a:lnTo>
                    <a:pt x="1892808" y="965073"/>
                  </a:lnTo>
                  <a:lnTo>
                    <a:pt x="1891695" y="916853"/>
                  </a:lnTo>
                  <a:lnTo>
                    <a:pt x="1888219" y="868873"/>
                  </a:lnTo>
                  <a:lnTo>
                    <a:pt x="1882403" y="821220"/>
                  </a:lnTo>
                  <a:lnTo>
                    <a:pt x="1874268" y="773983"/>
                  </a:lnTo>
                  <a:lnTo>
                    <a:pt x="1863836" y="727249"/>
                  </a:lnTo>
                  <a:lnTo>
                    <a:pt x="1851129" y="681106"/>
                  </a:lnTo>
                  <a:lnTo>
                    <a:pt x="1836170" y="635640"/>
                  </a:lnTo>
                  <a:lnTo>
                    <a:pt x="1818981" y="590941"/>
                  </a:lnTo>
                  <a:lnTo>
                    <a:pt x="1799583" y="547095"/>
                  </a:lnTo>
                  <a:lnTo>
                    <a:pt x="1778000" y="504189"/>
                  </a:lnTo>
                  <a:lnTo>
                    <a:pt x="1753328" y="460618"/>
                  </a:lnTo>
                  <a:lnTo>
                    <a:pt x="1726650" y="418690"/>
                  </a:lnTo>
                  <a:lnTo>
                    <a:pt x="1698045" y="378456"/>
                  </a:lnTo>
                  <a:lnTo>
                    <a:pt x="1667597" y="339964"/>
                  </a:lnTo>
                  <a:lnTo>
                    <a:pt x="1635385" y="303265"/>
                  </a:lnTo>
                  <a:lnTo>
                    <a:pt x="1601492" y="268406"/>
                  </a:lnTo>
                  <a:lnTo>
                    <a:pt x="1565999" y="235439"/>
                  </a:lnTo>
                  <a:lnTo>
                    <a:pt x="1528988" y="204411"/>
                  </a:lnTo>
                  <a:lnTo>
                    <a:pt x="1490540" y="175372"/>
                  </a:lnTo>
                  <a:lnTo>
                    <a:pt x="1450737" y="148372"/>
                  </a:lnTo>
                  <a:lnTo>
                    <a:pt x="1409660" y="123459"/>
                  </a:lnTo>
                  <a:lnTo>
                    <a:pt x="1367392" y="100683"/>
                  </a:lnTo>
                  <a:lnTo>
                    <a:pt x="1324013" y="80094"/>
                  </a:lnTo>
                  <a:lnTo>
                    <a:pt x="1279604" y="61740"/>
                  </a:lnTo>
                  <a:lnTo>
                    <a:pt x="1234249" y="45671"/>
                  </a:lnTo>
                  <a:lnTo>
                    <a:pt x="1188027" y="31937"/>
                  </a:lnTo>
                  <a:lnTo>
                    <a:pt x="1141021" y="20585"/>
                  </a:lnTo>
                  <a:lnTo>
                    <a:pt x="1093313" y="11666"/>
                  </a:lnTo>
                  <a:lnTo>
                    <a:pt x="1044982" y="5230"/>
                  </a:lnTo>
                  <a:lnTo>
                    <a:pt x="996113" y="1324"/>
                  </a:lnTo>
                  <a:lnTo>
                    <a:pt x="94678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16863" y="2572512"/>
              <a:ext cx="1556385" cy="1702435"/>
            </a:xfrm>
            <a:custGeom>
              <a:avLst/>
              <a:gdLst/>
              <a:ahLst/>
              <a:cxnLst/>
              <a:rect l="l" t="t" r="r" b="b"/>
              <a:pathLst>
                <a:path w="1556385" h="1702435">
                  <a:moveTo>
                    <a:pt x="835152" y="0"/>
                  </a:moveTo>
                  <a:lnTo>
                    <a:pt x="787751" y="1360"/>
                  </a:lnTo>
                  <a:lnTo>
                    <a:pt x="741046" y="5366"/>
                  </a:lnTo>
                  <a:lnTo>
                    <a:pt x="695104" y="11947"/>
                  </a:lnTo>
                  <a:lnTo>
                    <a:pt x="649998" y="21031"/>
                  </a:lnTo>
                  <a:lnTo>
                    <a:pt x="605797" y="32546"/>
                  </a:lnTo>
                  <a:lnTo>
                    <a:pt x="562573" y="46419"/>
                  </a:lnTo>
                  <a:lnTo>
                    <a:pt x="520395" y="62579"/>
                  </a:lnTo>
                  <a:lnTo>
                    <a:pt x="479334" y="80955"/>
                  </a:lnTo>
                  <a:lnTo>
                    <a:pt x="439461" y="101474"/>
                  </a:lnTo>
                  <a:lnTo>
                    <a:pt x="400846" y="124064"/>
                  </a:lnTo>
                  <a:lnTo>
                    <a:pt x="363560" y="148654"/>
                  </a:lnTo>
                  <a:lnTo>
                    <a:pt x="327673" y="175171"/>
                  </a:lnTo>
                  <a:lnTo>
                    <a:pt x="293256" y="203545"/>
                  </a:lnTo>
                  <a:lnTo>
                    <a:pt x="260378" y="233702"/>
                  </a:lnTo>
                  <a:lnTo>
                    <a:pt x="229112" y="265572"/>
                  </a:lnTo>
                  <a:lnTo>
                    <a:pt x="199527" y="299082"/>
                  </a:lnTo>
                  <a:lnTo>
                    <a:pt x="171694" y="334160"/>
                  </a:lnTo>
                  <a:lnTo>
                    <a:pt x="145683" y="370735"/>
                  </a:lnTo>
                  <a:lnTo>
                    <a:pt x="121565" y="408735"/>
                  </a:lnTo>
                  <a:lnTo>
                    <a:pt x="99410" y="448087"/>
                  </a:lnTo>
                  <a:lnTo>
                    <a:pt x="79289" y="488721"/>
                  </a:lnTo>
                  <a:lnTo>
                    <a:pt x="61272" y="530563"/>
                  </a:lnTo>
                  <a:lnTo>
                    <a:pt x="45430" y="573543"/>
                  </a:lnTo>
                  <a:lnTo>
                    <a:pt x="31834" y="617588"/>
                  </a:lnTo>
                  <a:lnTo>
                    <a:pt x="20553" y="662627"/>
                  </a:lnTo>
                  <a:lnTo>
                    <a:pt x="11659" y="708588"/>
                  </a:lnTo>
                  <a:lnTo>
                    <a:pt x="5221" y="755398"/>
                  </a:lnTo>
                  <a:lnTo>
                    <a:pt x="1311" y="802986"/>
                  </a:lnTo>
                  <a:lnTo>
                    <a:pt x="0" y="851280"/>
                  </a:lnTo>
                  <a:lnTo>
                    <a:pt x="1332" y="899587"/>
                  </a:lnTo>
                  <a:lnTo>
                    <a:pt x="5263" y="947186"/>
                  </a:lnTo>
                  <a:lnTo>
                    <a:pt x="11720" y="994005"/>
                  </a:lnTo>
                  <a:lnTo>
                    <a:pt x="20634" y="1039972"/>
                  </a:lnTo>
                  <a:lnTo>
                    <a:pt x="31934" y="1085016"/>
                  </a:lnTo>
                  <a:lnTo>
                    <a:pt x="45549" y="1129065"/>
                  </a:lnTo>
                  <a:lnTo>
                    <a:pt x="61409" y="1172047"/>
                  </a:lnTo>
                  <a:lnTo>
                    <a:pt x="79444" y="1213890"/>
                  </a:lnTo>
                  <a:lnTo>
                    <a:pt x="99582" y="1254523"/>
                  </a:lnTo>
                  <a:lnTo>
                    <a:pt x="121754" y="1293872"/>
                  </a:lnTo>
                  <a:lnTo>
                    <a:pt x="145888" y="1331868"/>
                  </a:lnTo>
                  <a:lnTo>
                    <a:pt x="171915" y="1368437"/>
                  </a:lnTo>
                  <a:lnTo>
                    <a:pt x="199763" y="1403508"/>
                  </a:lnTo>
                  <a:lnTo>
                    <a:pt x="229362" y="1437010"/>
                  </a:lnTo>
                  <a:lnTo>
                    <a:pt x="260642" y="1468870"/>
                  </a:lnTo>
                  <a:lnTo>
                    <a:pt x="293533" y="1499016"/>
                  </a:lnTo>
                  <a:lnTo>
                    <a:pt x="327962" y="1527377"/>
                  </a:lnTo>
                  <a:lnTo>
                    <a:pt x="363861" y="1553881"/>
                  </a:lnTo>
                  <a:lnTo>
                    <a:pt x="401159" y="1578455"/>
                  </a:lnTo>
                  <a:lnTo>
                    <a:pt x="439784" y="1601029"/>
                  </a:lnTo>
                  <a:lnTo>
                    <a:pt x="479667" y="1621531"/>
                  </a:lnTo>
                  <a:lnTo>
                    <a:pt x="520736" y="1639888"/>
                  </a:lnTo>
                  <a:lnTo>
                    <a:pt x="562922" y="1656028"/>
                  </a:lnTo>
                  <a:lnTo>
                    <a:pt x="606154" y="1669881"/>
                  </a:lnTo>
                  <a:lnTo>
                    <a:pt x="650361" y="1681373"/>
                  </a:lnTo>
                  <a:lnTo>
                    <a:pt x="695473" y="1690434"/>
                  </a:lnTo>
                  <a:lnTo>
                    <a:pt x="741420" y="1696991"/>
                  </a:lnTo>
                  <a:lnTo>
                    <a:pt x="788129" y="1700973"/>
                  </a:lnTo>
                  <a:lnTo>
                    <a:pt x="835533" y="1702308"/>
                  </a:lnTo>
                  <a:lnTo>
                    <a:pt x="884669" y="1700697"/>
                  </a:lnTo>
                  <a:lnTo>
                    <a:pt x="933287" y="1696203"/>
                  </a:lnTo>
                  <a:lnTo>
                    <a:pt x="981284" y="1688886"/>
                  </a:lnTo>
                  <a:lnTo>
                    <a:pt x="1028556" y="1678807"/>
                  </a:lnTo>
                  <a:lnTo>
                    <a:pt x="1074998" y="1666026"/>
                  </a:lnTo>
                  <a:lnTo>
                    <a:pt x="1120506" y="1650604"/>
                  </a:lnTo>
                  <a:lnTo>
                    <a:pt x="1164978" y="1632603"/>
                  </a:lnTo>
                  <a:lnTo>
                    <a:pt x="1208308" y="1612082"/>
                  </a:lnTo>
                  <a:lnTo>
                    <a:pt x="1250394" y="1589103"/>
                  </a:lnTo>
                  <a:lnTo>
                    <a:pt x="1291131" y="1563726"/>
                  </a:lnTo>
                  <a:lnTo>
                    <a:pt x="1330415" y="1536012"/>
                  </a:lnTo>
                  <a:lnTo>
                    <a:pt x="1368142" y="1506022"/>
                  </a:lnTo>
                  <a:lnTo>
                    <a:pt x="1404209" y="1473816"/>
                  </a:lnTo>
                  <a:lnTo>
                    <a:pt x="1438512" y="1439456"/>
                  </a:lnTo>
                  <a:lnTo>
                    <a:pt x="1470947" y="1403002"/>
                  </a:lnTo>
                  <a:lnTo>
                    <a:pt x="1501410" y="1364515"/>
                  </a:lnTo>
                  <a:lnTo>
                    <a:pt x="1529796" y="1324055"/>
                  </a:lnTo>
                  <a:lnTo>
                    <a:pt x="1556004" y="1281683"/>
                  </a:lnTo>
                  <a:lnTo>
                    <a:pt x="1542923" y="1273810"/>
                  </a:lnTo>
                  <a:lnTo>
                    <a:pt x="1514926" y="1319064"/>
                  </a:lnTo>
                  <a:lnTo>
                    <a:pt x="1484254" y="1362265"/>
                  </a:lnTo>
                  <a:lnTo>
                    <a:pt x="1451020" y="1403299"/>
                  </a:lnTo>
                  <a:lnTo>
                    <a:pt x="1415335" y="1442053"/>
                  </a:lnTo>
                  <a:lnTo>
                    <a:pt x="1377310" y="1478413"/>
                  </a:lnTo>
                  <a:lnTo>
                    <a:pt x="1337057" y="1512268"/>
                  </a:lnTo>
                  <a:lnTo>
                    <a:pt x="1294688" y="1543503"/>
                  </a:lnTo>
                  <a:lnTo>
                    <a:pt x="1250315" y="1572006"/>
                  </a:lnTo>
                  <a:lnTo>
                    <a:pt x="1208036" y="1595616"/>
                  </a:lnTo>
                  <a:lnTo>
                    <a:pt x="1165008" y="1616447"/>
                  </a:lnTo>
                  <a:lnTo>
                    <a:pt x="1121336" y="1634525"/>
                  </a:lnTo>
                  <a:lnTo>
                    <a:pt x="1077126" y="1649880"/>
                  </a:lnTo>
                  <a:lnTo>
                    <a:pt x="1032482" y="1662538"/>
                  </a:lnTo>
                  <a:lnTo>
                    <a:pt x="987510" y="1672528"/>
                  </a:lnTo>
                  <a:lnTo>
                    <a:pt x="942315" y="1679878"/>
                  </a:lnTo>
                  <a:lnTo>
                    <a:pt x="897003" y="1684616"/>
                  </a:lnTo>
                  <a:lnTo>
                    <a:pt x="851677" y="1686769"/>
                  </a:lnTo>
                  <a:lnTo>
                    <a:pt x="806445" y="1686365"/>
                  </a:lnTo>
                  <a:lnTo>
                    <a:pt x="761409" y="1683434"/>
                  </a:lnTo>
                  <a:lnTo>
                    <a:pt x="716677" y="1678001"/>
                  </a:lnTo>
                  <a:lnTo>
                    <a:pt x="672354" y="1670096"/>
                  </a:lnTo>
                  <a:lnTo>
                    <a:pt x="628543" y="1659747"/>
                  </a:lnTo>
                  <a:lnTo>
                    <a:pt x="585351" y="1646980"/>
                  </a:lnTo>
                  <a:lnTo>
                    <a:pt x="542883" y="1631825"/>
                  </a:lnTo>
                  <a:lnTo>
                    <a:pt x="501244" y="1614309"/>
                  </a:lnTo>
                  <a:lnTo>
                    <a:pt x="460539" y="1594460"/>
                  </a:lnTo>
                  <a:lnTo>
                    <a:pt x="420874" y="1572306"/>
                  </a:lnTo>
                  <a:lnTo>
                    <a:pt x="382353" y="1547876"/>
                  </a:lnTo>
                  <a:lnTo>
                    <a:pt x="345082" y="1521196"/>
                  </a:lnTo>
                  <a:lnTo>
                    <a:pt x="309166" y="1492295"/>
                  </a:lnTo>
                  <a:lnTo>
                    <a:pt x="274710" y="1461200"/>
                  </a:lnTo>
                  <a:lnTo>
                    <a:pt x="241819" y="1427941"/>
                  </a:lnTo>
                  <a:lnTo>
                    <a:pt x="210599" y="1392544"/>
                  </a:lnTo>
                  <a:lnTo>
                    <a:pt x="181155" y="1355038"/>
                  </a:lnTo>
                  <a:lnTo>
                    <a:pt x="153592" y="1315450"/>
                  </a:lnTo>
                  <a:lnTo>
                    <a:pt x="128016" y="1273810"/>
                  </a:lnTo>
                  <a:lnTo>
                    <a:pt x="104840" y="1230747"/>
                  </a:lnTo>
                  <a:lnTo>
                    <a:pt x="84393" y="1186919"/>
                  </a:lnTo>
                  <a:lnTo>
                    <a:pt x="66648" y="1142434"/>
                  </a:lnTo>
                  <a:lnTo>
                    <a:pt x="51576" y="1097399"/>
                  </a:lnTo>
                  <a:lnTo>
                    <a:pt x="39150" y="1051922"/>
                  </a:lnTo>
                  <a:lnTo>
                    <a:pt x="29343" y="1006108"/>
                  </a:lnTo>
                  <a:lnTo>
                    <a:pt x="22127" y="960066"/>
                  </a:lnTo>
                  <a:lnTo>
                    <a:pt x="17475" y="913903"/>
                  </a:lnTo>
                  <a:lnTo>
                    <a:pt x="15359" y="867725"/>
                  </a:lnTo>
                  <a:lnTo>
                    <a:pt x="15753" y="821641"/>
                  </a:lnTo>
                  <a:lnTo>
                    <a:pt x="18628" y="775757"/>
                  </a:lnTo>
                  <a:lnTo>
                    <a:pt x="23957" y="730181"/>
                  </a:lnTo>
                  <a:lnTo>
                    <a:pt x="31713" y="685020"/>
                  </a:lnTo>
                  <a:lnTo>
                    <a:pt x="41868" y="640381"/>
                  </a:lnTo>
                  <a:lnTo>
                    <a:pt x="54395" y="596371"/>
                  </a:lnTo>
                  <a:lnTo>
                    <a:pt x="69267" y="553098"/>
                  </a:lnTo>
                  <a:lnTo>
                    <a:pt x="86455" y="510669"/>
                  </a:lnTo>
                  <a:lnTo>
                    <a:pt x="105933" y="469190"/>
                  </a:lnTo>
                  <a:lnTo>
                    <a:pt x="127673" y="428770"/>
                  </a:lnTo>
                  <a:lnTo>
                    <a:pt x="151647" y="389516"/>
                  </a:lnTo>
                  <a:lnTo>
                    <a:pt x="177829" y="351534"/>
                  </a:lnTo>
                  <a:lnTo>
                    <a:pt x="206190" y="314931"/>
                  </a:lnTo>
                  <a:lnTo>
                    <a:pt x="236704" y="279816"/>
                  </a:lnTo>
                  <a:lnTo>
                    <a:pt x="269343" y="246296"/>
                  </a:lnTo>
                  <a:lnTo>
                    <a:pt x="304079" y="214477"/>
                  </a:lnTo>
                  <a:lnTo>
                    <a:pt x="340885" y="184467"/>
                  </a:lnTo>
                  <a:lnTo>
                    <a:pt x="379734" y="156372"/>
                  </a:lnTo>
                  <a:lnTo>
                    <a:pt x="420598" y="130301"/>
                  </a:lnTo>
                  <a:lnTo>
                    <a:pt x="462867" y="106691"/>
                  </a:lnTo>
                  <a:lnTo>
                    <a:pt x="505886" y="85860"/>
                  </a:lnTo>
                  <a:lnTo>
                    <a:pt x="549551" y="67782"/>
                  </a:lnTo>
                  <a:lnTo>
                    <a:pt x="593757" y="52427"/>
                  </a:lnTo>
                  <a:lnTo>
                    <a:pt x="638397" y="39769"/>
                  </a:lnTo>
                  <a:lnTo>
                    <a:pt x="683366" y="29779"/>
                  </a:lnTo>
                  <a:lnTo>
                    <a:pt x="728560" y="22429"/>
                  </a:lnTo>
                  <a:lnTo>
                    <a:pt x="773873" y="17691"/>
                  </a:lnTo>
                  <a:lnTo>
                    <a:pt x="819199" y="15538"/>
                  </a:lnTo>
                  <a:lnTo>
                    <a:pt x="864434" y="15942"/>
                  </a:lnTo>
                  <a:lnTo>
                    <a:pt x="909471" y="18873"/>
                  </a:lnTo>
                  <a:lnTo>
                    <a:pt x="954206" y="24306"/>
                  </a:lnTo>
                  <a:lnTo>
                    <a:pt x="998534" y="32211"/>
                  </a:lnTo>
                  <a:lnTo>
                    <a:pt x="1042349" y="42560"/>
                  </a:lnTo>
                  <a:lnTo>
                    <a:pt x="1085545" y="55327"/>
                  </a:lnTo>
                  <a:lnTo>
                    <a:pt x="1128018" y="70482"/>
                  </a:lnTo>
                  <a:lnTo>
                    <a:pt x="1169662" y="87998"/>
                  </a:lnTo>
                  <a:lnTo>
                    <a:pt x="1210372" y="107847"/>
                  </a:lnTo>
                  <a:lnTo>
                    <a:pt x="1250042" y="130001"/>
                  </a:lnTo>
                  <a:lnTo>
                    <a:pt x="1288568" y="154432"/>
                  </a:lnTo>
                  <a:lnTo>
                    <a:pt x="1325843" y="181111"/>
                  </a:lnTo>
                  <a:lnTo>
                    <a:pt x="1361763" y="210012"/>
                  </a:lnTo>
                  <a:lnTo>
                    <a:pt x="1396223" y="241107"/>
                  </a:lnTo>
                  <a:lnTo>
                    <a:pt x="1429116" y="274366"/>
                  </a:lnTo>
                  <a:lnTo>
                    <a:pt x="1460338" y="309763"/>
                  </a:lnTo>
                  <a:lnTo>
                    <a:pt x="1489783" y="347269"/>
                  </a:lnTo>
                  <a:lnTo>
                    <a:pt x="1517346" y="386857"/>
                  </a:lnTo>
                  <a:lnTo>
                    <a:pt x="1542923" y="428498"/>
                  </a:lnTo>
                  <a:lnTo>
                    <a:pt x="1556004" y="420624"/>
                  </a:lnTo>
                  <a:lnTo>
                    <a:pt x="1529872" y="378130"/>
                  </a:lnTo>
                  <a:lnTo>
                    <a:pt x="1501543" y="337558"/>
                  </a:lnTo>
                  <a:lnTo>
                    <a:pt x="1471122" y="298970"/>
                  </a:lnTo>
                  <a:lnTo>
                    <a:pt x="1438713" y="262426"/>
                  </a:lnTo>
                  <a:lnTo>
                    <a:pt x="1404422" y="227990"/>
                  </a:lnTo>
                  <a:lnTo>
                    <a:pt x="1368354" y="195721"/>
                  </a:lnTo>
                  <a:lnTo>
                    <a:pt x="1330614" y="165681"/>
                  </a:lnTo>
                  <a:lnTo>
                    <a:pt x="1291306" y="137933"/>
                  </a:lnTo>
                  <a:lnTo>
                    <a:pt x="1250537" y="112537"/>
                  </a:lnTo>
                  <a:lnTo>
                    <a:pt x="1208410" y="89556"/>
                  </a:lnTo>
                  <a:lnTo>
                    <a:pt x="1165032" y="69050"/>
                  </a:lnTo>
                  <a:lnTo>
                    <a:pt x="1120506" y="51082"/>
                  </a:lnTo>
                  <a:lnTo>
                    <a:pt x="1074939" y="35712"/>
                  </a:lnTo>
                  <a:lnTo>
                    <a:pt x="1028435" y="23003"/>
                  </a:lnTo>
                  <a:lnTo>
                    <a:pt x="981099" y="13015"/>
                  </a:lnTo>
                  <a:lnTo>
                    <a:pt x="933037" y="5811"/>
                  </a:lnTo>
                  <a:lnTo>
                    <a:pt x="884352" y="1452"/>
                  </a:lnTo>
                  <a:lnTo>
                    <a:pt x="835152" y="0"/>
                  </a:lnTo>
                  <a:close/>
                </a:path>
              </a:pathLst>
            </a:custGeom>
            <a:solidFill>
              <a:srgbClr val="0A97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16863" y="2572512"/>
              <a:ext cx="1556385" cy="1702435"/>
            </a:xfrm>
            <a:custGeom>
              <a:avLst/>
              <a:gdLst/>
              <a:ahLst/>
              <a:cxnLst/>
              <a:rect l="l" t="t" r="r" b="b"/>
              <a:pathLst>
                <a:path w="1556385" h="1702435">
                  <a:moveTo>
                    <a:pt x="835533" y="1702308"/>
                  </a:moveTo>
                  <a:lnTo>
                    <a:pt x="788129" y="1700973"/>
                  </a:lnTo>
                  <a:lnTo>
                    <a:pt x="741420" y="1696991"/>
                  </a:lnTo>
                  <a:lnTo>
                    <a:pt x="695473" y="1690434"/>
                  </a:lnTo>
                  <a:lnTo>
                    <a:pt x="650361" y="1681373"/>
                  </a:lnTo>
                  <a:lnTo>
                    <a:pt x="606154" y="1669881"/>
                  </a:lnTo>
                  <a:lnTo>
                    <a:pt x="562922" y="1656028"/>
                  </a:lnTo>
                  <a:lnTo>
                    <a:pt x="520736" y="1639888"/>
                  </a:lnTo>
                  <a:lnTo>
                    <a:pt x="479667" y="1621531"/>
                  </a:lnTo>
                  <a:lnTo>
                    <a:pt x="439784" y="1601029"/>
                  </a:lnTo>
                  <a:lnTo>
                    <a:pt x="401159" y="1578455"/>
                  </a:lnTo>
                  <a:lnTo>
                    <a:pt x="363861" y="1553881"/>
                  </a:lnTo>
                  <a:lnTo>
                    <a:pt x="327962" y="1527377"/>
                  </a:lnTo>
                  <a:lnTo>
                    <a:pt x="293533" y="1499016"/>
                  </a:lnTo>
                  <a:lnTo>
                    <a:pt x="260642" y="1468870"/>
                  </a:lnTo>
                  <a:lnTo>
                    <a:pt x="229362" y="1437010"/>
                  </a:lnTo>
                  <a:lnTo>
                    <a:pt x="199763" y="1403508"/>
                  </a:lnTo>
                  <a:lnTo>
                    <a:pt x="171915" y="1368437"/>
                  </a:lnTo>
                  <a:lnTo>
                    <a:pt x="145888" y="1331868"/>
                  </a:lnTo>
                  <a:lnTo>
                    <a:pt x="121754" y="1293872"/>
                  </a:lnTo>
                  <a:lnTo>
                    <a:pt x="99582" y="1254523"/>
                  </a:lnTo>
                  <a:lnTo>
                    <a:pt x="79444" y="1213890"/>
                  </a:lnTo>
                  <a:lnTo>
                    <a:pt x="61409" y="1172047"/>
                  </a:lnTo>
                  <a:lnTo>
                    <a:pt x="45549" y="1129065"/>
                  </a:lnTo>
                  <a:lnTo>
                    <a:pt x="31934" y="1085016"/>
                  </a:lnTo>
                  <a:lnTo>
                    <a:pt x="20634" y="1039972"/>
                  </a:lnTo>
                  <a:lnTo>
                    <a:pt x="11720" y="994005"/>
                  </a:lnTo>
                  <a:lnTo>
                    <a:pt x="5263" y="947186"/>
                  </a:lnTo>
                  <a:lnTo>
                    <a:pt x="1332" y="899587"/>
                  </a:lnTo>
                  <a:lnTo>
                    <a:pt x="0" y="851280"/>
                  </a:lnTo>
                  <a:lnTo>
                    <a:pt x="1311" y="802986"/>
                  </a:lnTo>
                  <a:lnTo>
                    <a:pt x="5221" y="755398"/>
                  </a:lnTo>
                  <a:lnTo>
                    <a:pt x="11659" y="708588"/>
                  </a:lnTo>
                  <a:lnTo>
                    <a:pt x="20553" y="662627"/>
                  </a:lnTo>
                  <a:lnTo>
                    <a:pt x="31834" y="617588"/>
                  </a:lnTo>
                  <a:lnTo>
                    <a:pt x="45430" y="573543"/>
                  </a:lnTo>
                  <a:lnTo>
                    <a:pt x="61272" y="530563"/>
                  </a:lnTo>
                  <a:lnTo>
                    <a:pt x="79289" y="488721"/>
                  </a:lnTo>
                  <a:lnTo>
                    <a:pt x="99410" y="448087"/>
                  </a:lnTo>
                  <a:lnTo>
                    <a:pt x="121565" y="408735"/>
                  </a:lnTo>
                  <a:lnTo>
                    <a:pt x="145683" y="370735"/>
                  </a:lnTo>
                  <a:lnTo>
                    <a:pt x="171694" y="334160"/>
                  </a:lnTo>
                  <a:lnTo>
                    <a:pt x="199527" y="299082"/>
                  </a:lnTo>
                  <a:lnTo>
                    <a:pt x="229112" y="265572"/>
                  </a:lnTo>
                  <a:lnTo>
                    <a:pt x="260378" y="233702"/>
                  </a:lnTo>
                  <a:lnTo>
                    <a:pt x="293256" y="203545"/>
                  </a:lnTo>
                  <a:lnTo>
                    <a:pt x="327673" y="175171"/>
                  </a:lnTo>
                  <a:lnTo>
                    <a:pt x="363560" y="148654"/>
                  </a:lnTo>
                  <a:lnTo>
                    <a:pt x="400846" y="124064"/>
                  </a:lnTo>
                  <a:lnTo>
                    <a:pt x="439461" y="101474"/>
                  </a:lnTo>
                  <a:lnTo>
                    <a:pt x="479334" y="80955"/>
                  </a:lnTo>
                  <a:lnTo>
                    <a:pt x="520395" y="62579"/>
                  </a:lnTo>
                  <a:lnTo>
                    <a:pt x="562573" y="46419"/>
                  </a:lnTo>
                  <a:lnTo>
                    <a:pt x="605797" y="32546"/>
                  </a:lnTo>
                  <a:lnTo>
                    <a:pt x="649998" y="21031"/>
                  </a:lnTo>
                  <a:lnTo>
                    <a:pt x="695104" y="11947"/>
                  </a:lnTo>
                  <a:lnTo>
                    <a:pt x="741046" y="5366"/>
                  </a:lnTo>
                  <a:lnTo>
                    <a:pt x="787751" y="1360"/>
                  </a:lnTo>
                  <a:lnTo>
                    <a:pt x="835152" y="0"/>
                  </a:lnTo>
                  <a:lnTo>
                    <a:pt x="884352" y="1452"/>
                  </a:lnTo>
                  <a:lnTo>
                    <a:pt x="933037" y="5811"/>
                  </a:lnTo>
                  <a:lnTo>
                    <a:pt x="981099" y="13015"/>
                  </a:lnTo>
                  <a:lnTo>
                    <a:pt x="1028435" y="23003"/>
                  </a:lnTo>
                  <a:lnTo>
                    <a:pt x="1074939" y="35712"/>
                  </a:lnTo>
                  <a:lnTo>
                    <a:pt x="1120506" y="51082"/>
                  </a:lnTo>
                  <a:lnTo>
                    <a:pt x="1165032" y="69050"/>
                  </a:lnTo>
                  <a:lnTo>
                    <a:pt x="1208410" y="89556"/>
                  </a:lnTo>
                  <a:lnTo>
                    <a:pt x="1250537" y="112537"/>
                  </a:lnTo>
                  <a:lnTo>
                    <a:pt x="1291306" y="137933"/>
                  </a:lnTo>
                  <a:lnTo>
                    <a:pt x="1330614" y="165681"/>
                  </a:lnTo>
                  <a:lnTo>
                    <a:pt x="1368354" y="195721"/>
                  </a:lnTo>
                  <a:lnTo>
                    <a:pt x="1404422" y="227990"/>
                  </a:lnTo>
                  <a:lnTo>
                    <a:pt x="1438713" y="262426"/>
                  </a:lnTo>
                  <a:lnTo>
                    <a:pt x="1471122" y="298970"/>
                  </a:lnTo>
                  <a:lnTo>
                    <a:pt x="1501543" y="337558"/>
                  </a:lnTo>
                  <a:lnTo>
                    <a:pt x="1529872" y="378130"/>
                  </a:lnTo>
                  <a:lnTo>
                    <a:pt x="1556004" y="420624"/>
                  </a:lnTo>
                  <a:lnTo>
                    <a:pt x="1542923" y="428498"/>
                  </a:lnTo>
                  <a:lnTo>
                    <a:pt x="1517346" y="386857"/>
                  </a:lnTo>
                  <a:lnTo>
                    <a:pt x="1489783" y="347269"/>
                  </a:lnTo>
                  <a:lnTo>
                    <a:pt x="1460338" y="309763"/>
                  </a:lnTo>
                  <a:lnTo>
                    <a:pt x="1429116" y="274366"/>
                  </a:lnTo>
                  <a:lnTo>
                    <a:pt x="1396223" y="241107"/>
                  </a:lnTo>
                  <a:lnTo>
                    <a:pt x="1361763" y="210012"/>
                  </a:lnTo>
                  <a:lnTo>
                    <a:pt x="1325843" y="181111"/>
                  </a:lnTo>
                  <a:lnTo>
                    <a:pt x="1288568" y="154432"/>
                  </a:lnTo>
                  <a:lnTo>
                    <a:pt x="1250042" y="130001"/>
                  </a:lnTo>
                  <a:lnTo>
                    <a:pt x="1210372" y="107847"/>
                  </a:lnTo>
                  <a:lnTo>
                    <a:pt x="1169662" y="87998"/>
                  </a:lnTo>
                  <a:lnTo>
                    <a:pt x="1128018" y="70482"/>
                  </a:lnTo>
                  <a:lnTo>
                    <a:pt x="1085545" y="55327"/>
                  </a:lnTo>
                  <a:lnTo>
                    <a:pt x="1042349" y="42560"/>
                  </a:lnTo>
                  <a:lnTo>
                    <a:pt x="998534" y="32211"/>
                  </a:lnTo>
                  <a:lnTo>
                    <a:pt x="954206" y="24306"/>
                  </a:lnTo>
                  <a:lnTo>
                    <a:pt x="909471" y="18873"/>
                  </a:lnTo>
                  <a:lnTo>
                    <a:pt x="864434" y="15942"/>
                  </a:lnTo>
                  <a:lnTo>
                    <a:pt x="819199" y="15538"/>
                  </a:lnTo>
                  <a:lnTo>
                    <a:pt x="773873" y="17691"/>
                  </a:lnTo>
                  <a:lnTo>
                    <a:pt x="728560" y="22429"/>
                  </a:lnTo>
                  <a:lnTo>
                    <a:pt x="683366" y="29779"/>
                  </a:lnTo>
                  <a:lnTo>
                    <a:pt x="638397" y="39769"/>
                  </a:lnTo>
                  <a:lnTo>
                    <a:pt x="593757" y="52427"/>
                  </a:lnTo>
                  <a:lnTo>
                    <a:pt x="549551" y="67782"/>
                  </a:lnTo>
                  <a:lnTo>
                    <a:pt x="505886" y="85860"/>
                  </a:lnTo>
                  <a:lnTo>
                    <a:pt x="462867" y="106691"/>
                  </a:lnTo>
                  <a:lnTo>
                    <a:pt x="420598" y="130301"/>
                  </a:lnTo>
                  <a:lnTo>
                    <a:pt x="379734" y="156372"/>
                  </a:lnTo>
                  <a:lnTo>
                    <a:pt x="340885" y="184467"/>
                  </a:lnTo>
                  <a:lnTo>
                    <a:pt x="304079" y="214477"/>
                  </a:lnTo>
                  <a:lnTo>
                    <a:pt x="269343" y="246296"/>
                  </a:lnTo>
                  <a:lnTo>
                    <a:pt x="236704" y="279816"/>
                  </a:lnTo>
                  <a:lnTo>
                    <a:pt x="206190" y="314931"/>
                  </a:lnTo>
                  <a:lnTo>
                    <a:pt x="177829" y="351534"/>
                  </a:lnTo>
                  <a:lnTo>
                    <a:pt x="151647" y="389516"/>
                  </a:lnTo>
                  <a:lnTo>
                    <a:pt x="127673" y="428770"/>
                  </a:lnTo>
                  <a:lnTo>
                    <a:pt x="105933" y="469190"/>
                  </a:lnTo>
                  <a:lnTo>
                    <a:pt x="86455" y="510669"/>
                  </a:lnTo>
                  <a:lnTo>
                    <a:pt x="69267" y="553098"/>
                  </a:lnTo>
                  <a:lnTo>
                    <a:pt x="54395" y="596371"/>
                  </a:lnTo>
                  <a:lnTo>
                    <a:pt x="41868" y="640381"/>
                  </a:lnTo>
                  <a:lnTo>
                    <a:pt x="31713" y="685020"/>
                  </a:lnTo>
                  <a:lnTo>
                    <a:pt x="23957" y="730181"/>
                  </a:lnTo>
                  <a:lnTo>
                    <a:pt x="18628" y="775757"/>
                  </a:lnTo>
                  <a:lnTo>
                    <a:pt x="15753" y="821641"/>
                  </a:lnTo>
                  <a:lnTo>
                    <a:pt x="15359" y="867725"/>
                  </a:lnTo>
                  <a:lnTo>
                    <a:pt x="17475" y="913903"/>
                  </a:lnTo>
                  <a:lnTo>
                    <a:pt x="22127" y="960066"/>
                  </a:lnTo>
                  <a:lnTo>
                    <a:pt x="29343" y="1006108"/>
                  </a:lnTo>
                  <a:lnTo>
                    <a:pt x="39150" y="1051922"/>
                  </a:lnTo>
                  <a:lnTo>
                    <a:pt x="51576" y="1097399"/>
                  </a:lnTo>
                  <a:lnTo>
                    <a:pt x="66648" y="1142434"/>
                  </a:lnTo>
                  <a:lnTo>
                    <a:pt x="84393" y="1186919"/>
                  </a:lnTo>
                  <a:lnTo>
                    <a:pt x="104840" y="1230747"/>
                  </a:lnTo>
                  <a:lnTo>
                    <a:pt x="128016" y="1273810"/>
                  </a:lnTo>
                  <a:lnTo>
                    <a:pt x="153592" y="1315450"/>
                  </a:lnTo>
                  <a:lnTo>
                    <a:pt x="181155" y="1355038"/>
                  </a:lnTo>
                  <a:lnTo>
                    <a:pt x="210599" y="1392544"/>
                  </a:lnTo>
                  <a:lnTo>
                    <a:pt x="241819" y="1427941"/>
                  </a:lnTo>
                  <a:lnTo>
                    <a:pt x="274710" y="1461200"/>
                  </a:lnTo>
                  <a:lnTo>
                    <a:pt x="309166" y="1492295"/>
                  </a:lnTo>
                  <a:lnTo>
                    <a:pt x="345082" y="1521196"/>
                  </a:lnTo>
                  <a:lnTo>
                    <a:pt x="382353" y="1547876"/>
                  </a:lnTo>
                  <a:lnTo>
                    <a:pt x="420874" y="1572306"/>
                  </a:lnTo>
                  <a:lnTo>
                    <a:pt x="460539" y="1594460"/>
                  </a:lnTo>
                  <a:lnTo>
                    <a:pt x="501244" y="1614309"/>
                  </a:lnTo>
                  <a:lnTo>
                    <a:pt x="542883" y="1631825"/>
                  </a:lnTo>
                  <a:lnTo>
                    <a:pt x="585351" y="1646980"/>
                  </a:lnTo>
                  <a:lnTo>
                    <a:pt x="628543" y="1659747"/>
                  </a:lnTo>
                  <a:lnTo>
                    <a:pt x="672354" y="1670096"/>
                  </a:lnTo>
                  <a:lnTo>
                    <a:pt x="716677" y="1678001"/>
                  </a:lnTo>
                  <a:lnTo>
                    <a:pt x="761409" y="1683434"/>
                  </a:lnTo>
                  <a:lnTo>
                    <a:pt x="806445" y="1686365"/>
                  </a:lnTo>
                  <a:lnTo>
                    <a:pt x="851677" y="1686769"/>
                  </a:lnTo>
                  <a:lnTo>
                    <a:pt x="897003" y="1684616"/>
                  </a:lnTo>
                  <a:lnTo>
                    <a:pt x="942315" y="1679878"/>
                  </a:lnTo>
                  <a:lnTo>
                    <a:pt x="987510" y="1672528"/>
                  </a:lnTo>
                  <a:lnTo>
                    <a:pt x="1032482" y="1662538"/>
                  </a:lnTo>
                  <a:lnTo>
                    <a:pt x="1077126" y="1649880"/>
                  </a:lnTo>
                  <a:lnTo>
                    <a:pt x="1121336" y="1634525"/>
                  </a:lnTo>
                  <a:lnTo>
                    <a:pt x="1165008" y="1616447"/>
                  </a:lnTo>
                  <a:lnTo>
                    <a:pt x="1208036" y="1595616"/>
                  </a:lnTo>
                  <a:lnTo>
                    <a:pt x="1250315" y="1572006"/>
                  </a:lnTo>
                  <a:lnTo>
                    <a:pt x="1294688" y="1543503"/>
                  </a:lnTo>
                  <a:lnTo>
                    <a:pt x="1337057" y="1512268"/>
                  </a:lnTo>
                  <a:lnTo>
                    <a:pt x="1377310" y="1478413"/>
                  </a:lnTo>
                  <a:lnTo>
                    <a:pt x="1415335" y="1442053"/>
                  </a:lnTo>
                  <a:lnTo>
                    <a:pt x="1451020" y="1403299"/>
                  </a:lnTo>
                  <a:lnTo>
                    <a:pt x="1484254" y="1362265"/>
                  </a:lnTo>
                  <a:lnTo>
                    <a:pt x="1514926" y="1319064"/>
                  </a:lnTo>
                  <a:lnTo>
                    <a:pt x="1542923" y="1273810"/>
                  </a:lnTo>
                  <a:lnTo>
                    <a:pt x="1556004" y="1281683"/>
                  </a:lnTo>
                  <a:lnTo>
                    <a:pt x="1529796" y="1324055"/>
                  </a:lnTo>
                  <a:lnTo>
                    <a:pt x="1501410" y="1364515"/>
                  </a:lnTo>
                  <a:lnTo>
                    <a:pt x="1470947" y="1403002"/>
                  </a:lnTo>
                  <a:lnTo>
                    <a:pt x="1438512" y="1439456"/>
                  </a:lnTo>
                  <a:lnTo>
                    <a:pt x="1404209" y="1473816"/>
                  </a:lnTo>
                  <a:lnTo>
                    <a:pt x="1368142" y="1506022"/>
                  </a:lnTo>
                  <a:lnTo>
                    <a:pt x="1330415" y="1536012"/>
                  </a:lnTo>
                  <a:lnTo>
                    <a:pt x="1291131" y="1563726"/>
                  </a:lnTo>
                  <a:lnTo>
                    <a:pt x="1250394" y="1589103"/>
                  </a:lnTo>
                  <a:lnTo>
                    <a:pt x="1208308" y="1612082"/>
                  </a:lnTo>
                  <a:lnTo>
                    <a:pt x="1164978" y="1632603"/>
                  </a:lnTo>
                  <a:lnTo>
                    <a:pt x="1120506" y="1650604"/>
                  </a:lnTo>
                  <a:lnTo>
                    <a:pt x="1074998" y="1666026"/>
                  </a:lnTo>
                  <a:lnTo>
                    <a:pt x="1028556" y="1678807"/>
                  </a:lnTo>
                  <a:lnTo>
                    <a:pt x="981284" y="1688886"/>
                  </a:lnTo>
                  <a:lnTo>
                    <a:pt x="933287" y="1696203"/>
                  </a:lnTo>
                  <a:lnTo>
                    <a:pt x="884669" y="1700697"/>
                  </a:lnTo>
                  <a:lnTo>
                    <a:pt x="835533" y="1702308"/>
                  </a:lnTo>
                  <a:close/>
                </a:path>
              </a:pathLst>
            </a:custGeom>
            <a:ln w="18750">
              <a:solidFill>
                <a:srgbClr val="9F9F9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95883" y="2345422"/>
              <a:ext cx="2113915" cy="2155190"/>
            </a:xfrm>
            <a:custGeom>
              <a:avLst/>
              <a:gdLst/>
              <a:ahLst/>
              <a:cxnLst/>
              <a:rect l="l" t="t" r="r" b="b"/>
              <a:pathLst>
                <a:path w="2113915" h="2155190">
                  <a:moveTo>
                    <a:pt x="928751" y="2136534"/>
                  </a:moveTo>
                  <a:lnTo>
                    <a:pt x="965374" y="2152251"/>
                  </a:lnTo>
                  <a:lnTo>
                    <a:pt x="1003681" y="2154949"/>
                  </a:lnTo>
                  <a:lnTo>
                    <a:pt x="1004062" y="2143265"/>
                  </a:lnTo>
                  <a:lnTo>
                    <a:pt x="985258" y="2142071"/>
                  </a:lnTo>
                  <a:lnTo>
                    <a:pt x="966406" y="2140567"/>
                  </a:lnTo>
                  <a:lnTo>
                    <a:pt x="947554" y="2138729"/>
                  </a:lnTo>
                  <a:lnTo>
                    <a:pt x="928751" y="2136534"/>
                  </a:lnTo>
                  <a:close/>
                </a:path>
                <a:path w="2113915" h="2155190">
                  <a:moveTo>
                    <a:pt x="1215263" y="2132343"/>
                  </a:moveTo>
                  <a:lnTo>
                    <a:pt x="1196550" y="2135054"/>
                  </a:lnTo>
                  <a:lnTo>
                    <a:pt x="1177766" y="2137455"/>
                  </a:lnTo>
                  <a:lnTo>
                    <a:pt x="1158934" y="2139523"/>
                  </a:lnTo>
                  <a:lnTo>
                    <a:pt x="1140079" y="2141233"/>
                  </a:lnTo>
                  <a:lnTo>
                    <a:pt x="1140977" y="2152917"/>
                  </a:lnTo>
                  <a:lnTo>
                    <a:pt x="1160156" y="2151151"/>
                  </a:lnTo>
                  <a:lnTo>
                    <a:pt x="1179195" y="2149076"/>
                  </a:lnTo>
                  <a:lnTo>
                    <a:pt x="1198137" y="2146667"/>
                  </a:lnTo>
                  <a:lnTo>
                    <a:pt x="1216914" y="2143900"/>
                  </a:lnTo>
                  <a:lnTo>
                    <a:pt x="1215263" y="2132343"/>
                  </a:lnTo>
                  <a:close/>
                </a:path>
                <a:path w="2113915" h="2155190">
                  <a:moveTo>
                    <a:pt x="722249" y="2088528"/>
                  </a:moveTo>
                  <a:lnTo>
                    <a:pt x="755141" y="2111341"/>
                  </a:lnTo>
                  <a:lnTo>
                    <a:pt x="791972" y="2121675"/>
                  </a:lnTo>
                  <a:lnTo>
                    <a:pt x="794893" y="2110499"/>
                  </a:lnTo>
                  <a:lnTo>
                    <a:pt x="776630" y="2105477"/>
                  </a:lnTo>
                  <a:lnTo>
                    <a:pt x="758428" y="2100133"/>
                  </a:lnTo>
                  <a:lnTo>
                    <a:pt x="740296" y="2094480"/>
                  </a:lnTo>
                  <a:lnTo>
                    <a:pt x="722249" y="2088528"/>
                  </a:lnTo>
                  <a:close/>
                </a:path>
                <a:path w="2113915" h="2155190">
                  <a:moveTo>
                    <a:pt x="1419986" y="2077860"/>
                  </a:moveTo>
                  <a:lnTo>
                    <a:pt x="1402183" y="2084274"/>
                  </a:lnTo>
                  <a:lnTo>
                    <a:pt x="1384236" y="2090497"/>
                  </a:lnTo>
                  <a:lnTo>
                    <a:pt x="1366194" y="2096434"/>
                  </a:lnTo>
                  <a:lnTo>
                    <a:pt x="1348105" y="2101990"/>
                  </a:lnTo>
                  <a:lnTo>
                    <a:pt x="1351407" y="2113293"/>
                  </a:lnTo>
                  <a:lnTo>
                    <a:pt x="1387855" y="2101990"/>
                  </a:lnTo>
                  <a:lnTo>
                    <a:pt x="1424051" y="2088782"/>
                  </a:lnTo>
                  <a:lnTo>
                    <a:pt x="1419986" y="2077860"/>
                  </a:lnTo>
                  <a:close/>
                </a:path>
                <a:path w="2113915" h="2155190">
                  <a:moveTo>
                    <a:pt x="529742" y="1998993"/>
                  </a:moveTo>
                  <a:lnTo>
                    <a:pt x="557269" y="2028235"/>
                  </a:lnTo>
                  <a:lnTo>
                    <a:pt x="591388" y="2045983"/>
                  </a:lnTo>
                  <a:lnTo>
                    <a:pt x="596417" y="2035569"/>
                  </a:lnTo>
                  <a:lnTo>
                    <a:pt x="579584" y="2026908"/>
                  </a:lnTo>
                  <a:lnTo>
                    <a:pt x="562794" y="2017901"/>
                  </a:lnTo>
                  <a:lnTo>
                    <a:pt x="546146" y="2008584"/>
                  </a:lnTo>
                  <a:lnTo>
                    <a:pt x="529742" y="1998993"/>
                  </a:lnTo>
                  <a:close/>
                </a:path>
                <a:path w="2113915" h="2155190">
                  <a:moveTo>
                    <a:pt x="1609852" y="1982737"/>
                  </a:moveTo>
                  <a:lnTo>
                    <a:pt x="1593734" y="1992751"/>
                  </a:lnTo>
                  <a:lnTo>
                    <a:pt x="1577403" y="2002549"/>
                  </a:lnTo>
                  <a:lnTo>
                    <a:pt x="1560881" y="2012062"/>
                  </a:lnTo>
                  <a:lnTo>
                    <a:pt x="1544192" y="2021218"/>
                  </a:lnTo>
                  <a:lnTo>
                    <a:pt x="1549527" y="2031505"/>
                  </a:lnTo>
                  <a:lnTo>
                    <a:pt x="1583324" y="2013090"/>
                  </a:lnTo>
                  <a:lnTo>
                    <a:pt x="1615783" y="1992751"/>
                  </a:lnTo>
                  <a:lnTo>
                    <a:pt x="1616013" y="1992751"/>
                  </a:lnTo>
                  <a:lnTo>
                    <a:pt x="1609852" y="1982737"/>
                  </a:lnTo>
                  <a:close/>
                </a:path>
                <a:path w="2113915" h="2155190">
                  <a:moveTo>
                    <a:pt x="359168" y="1872882"/>
                  </a:moveTo>
                  <a:lnTo>
                    <a:pt x="380085" y="1906252"/>
                  </a:lnTo>
                  <a:lnTo>
                    <a:pt x="409968" y="1930540"/>
                  </a:lnTo>
                  <a:lnTo>
                    <a:pt x="417296" y="1922285"/>
                  </a:lnTo>
                  <a:lnTo>
                    <a:pt x="402397" y="1910316"/>
                  </a:lnTo>
                  <a:lnTo>
                    <a:pt x="387713" y="1898060"/>
                  </a:lnTo>
                  <a:lnTo>
                    <a:pt x="373289" y="1885567"/>
                  </a:lnTo>
                  <a:lnTo>
                    <a:pt x="359168" y="1872882"/>
                  </a:lnTo>
                  <a:close/>
                </a:path>
                <a:path w="2113915" h="2155190">
                  <a:moveTo>
                    <a:pt x="1777111" y="1850403"/>
                  </a:moveTo>
                  <a:lnTo>
                    <a:pt x="1763186" y="1863723"/>
                  </a:lnTo>
                  <a:lnTo>
                    <a:pt x="1749059" y="1876851"/>
                  </a:lnTo>
                  <a:lnTo>
                    <a:pt x="1734766" y="1889551"/>
                  </a:lnTo>
                  <a:lnTo>
                    <a:pt x="1720341" y="1901584"/>
                  </a:lnTo>
                  <a:lnTo>
                    <a:pt x="1727580" y="1910601"/>
                  </a:lnTo>
                  <a:lnTo>
                    <a:pt x="1756902" y="1885773"/>
                  </a:lnTo>
                  <a:lnTo>
                    <a:pt x="1784858" y="1858912"/>
                  </a:lnTo>
                  <a:lnTo>
                    <a:pt x="1777111" y="1850403"/>
                  </a:lnTo>
                  <a:close/>
                </a:path>
                <a:path w="2113915" h="2155190">
                  <a:moveTo>
                    <a:pt x="216357" y="1712481"/>
                  </a:moveTo>
                  <a:lnTo>
                    <a:pt x="230466" y="1750391"/>
                  </a:lnTo>
                  <a:lnTo>
                    <a:pt x="254800" y="1780426"/>
                  </a:lnTo>
                  <a:lnTo>
                    <a:pt x="263499" y="1772806"/>
                  </a:lnTo>
                  <a:lnTo>
                    <a:pt x="251259" y="1758076"/>
                  </a:lnTo>
                  <a:lnTo>
                    <a:pt x="239409" y="1743073"/>
                  </a:lnTo>
                  <a:lnTo>
                    <a:pt x="227818" y="1727854"/>
                  </a:lnTo>
                  <a:lnTo>
                    <a:pt x="216357" y="1712481"/>
                  </a:lnTo>
                  <a:close/>
                </a:path>
                <a:path w="2113915" h="2155190">
                  <a:moveTo>
                    <a:pt x="1915414" y="1686065"/>
                  </a:moveTo>
                  <a:lnTo>
                    <a:pt x="1903984" y="1702147"/>
                  </a:lnTo>
                  <a:lnTo>
                    <a:pt x="1892553" y="1717847"/>
                  </a:lnTo>
                  <a:lnTo>
                    <a:pt x="1881124" y="1733214"/>
                  </a:lnTo>
                  <a:lnTo>
                    <a:pt x="1869693" y="1748295"/>
                  </a:lnTo>
                  <a:lnTo>
                    <a:pt x="1878202" y="1755788"/>
                  </a:lnTo>
                  <a:lnTo>
                    <a:pt x="1901936" y="1725404"/>
                  </a:lnTo>
                  <a:lnTo>
                    <a:pt x="1924685" y="1692796"/>
                  </a:lnTo>
                  <a:lnTo>
                    <a:pt x="1915414" y="1686065"/>
                  </a:lnTo>
                  <a:close/>
                </a:path>
                <a:path w="2113915" h="2155190">
                  <a:moveTo>
                    <a:pt x="108178" y="1527823"/>
                  </a:moveTo>
                  <a:lnTo>
                    <a:pt x="97955" y="1532649"/>
                  </a:lnTo>
                  <a:lnTo>
                    <a:pt x="106134" y="1550237"/>
                  </a:lnTo>
                  <a:lnTo>
                    <a:pt x="114642" y="1567717"/>
                  </a:lnTo>
                  <a:lnTo>
                    <a:pt x="123465" y="1585031"/>
                  </a:lnTo>
                  <a:lnTo>
                    <a:pt x="132587" y="1602118"/>
                  </a:lnTo>
                  <a:lnTo>
                    <a:pt x="142659" y="1596403"/>
                  </a:lnTo>
                  <a:lnTo>
                    <a:pt x="133624" y="1579741"/>
                  </a:lnTo>
                  <a:lnTo>
                    <a:pt x="124847" y="1562637"/>
                  </a:lnTo>
                  <a:lnTo>
                    <a:pt x="116355" y="1545272"/>
                  </a:lnTo>
                  <a:lnTo>
                    <a:pt x="108178" y="1527823"/>
                  </a:lnTo>
                  <a:close/>
                </a:path>
                <a:path w="2113915" h="2155190">
                  <a:moveTo>
                    <a:pt x="2017776" y="1498613"/>
                  </a:moveTo>
                  <a:lnTo>
                    <a:pt x="2010159" y="1516082"/>
                  </a:lnTo>
                  <a:lnTo>
                    <a:pt x="2002186" y="1533681"/>
                  </a:lnTo>
                  <a:lnTo>
                    <a:pt x="1993880" y="1551209"/>
                  </a:lnTo>
                  <a:lnTo>
                    <a:pt x="1985264" y="1568463"/>
                  </a:lnTo>
                  <a:lnTo>
                    <a:pt x="1995551" y="1573797"/>
                  </a:lnTo>
                  <a:lnTo>
                    <a:pt x="2004081" y="1556371"/>
                  </a:lnTo>
                  <a:lnTo>
                    <a:pt x="2012457" y="1538777"/>
                  </a:lnTo>
                  <a:lnTo>
                    <a:pt x="2020571" y="1521041"/>
                  </a:lnTo>
                  <a:lnTo>
                    <a:pt x="2028316" y="1503185"/>
                  </a:lnTo>
                  <a:lnTo>
                    <a:pt x="2017776" y="1498613"/>
                  </a:lnTo>
                  <a:close/>
                </a:path>
                <a:path w="2113915" h="2155190">
                  <a:moveTo>
                    <a:pt x="38912" y="1323988"/>
                  </a:moveTo>
                  <a:lnTo>
                    <a:pt x="27774" y="1326655"/>
                  </a:lnTo>
                  <a:lnTo>
                    <a:pt x="32379" y="1345529"/>
                  </a:lnTo>
                  <a:lnTo>
                    <a:pt x="37287" y="1364390"/>
                  </a:lnTo>
                  <a:lnTo>
                    <a:pt x="42508" y="1383180"/>
                  </a:lnTo>
                  <a:lnTo>
                    <a:pt x="48056" y="1401839"/>
                  </a:lnTo>
                  <a:lnTo>
                    <a:pt x="59042" y="1398410"/>
                  </a:lnTo>
                  <a:lnTo>
                    <a:pt x="53496" y="1379942"/>
                  </a:lnTo>
                  <a:lnTo>
                    <a:pt x="48291" y="1361342"/>
                  </a:lnTo>
                  <a:lnTo>
                    <a:pt x="43429" y="1342671"/>
                  </a:lnTo>
                  <a:lnTo>
                    <a:pt x="38912" y="1323988"/>
                  </a:lnTo>
                  <a:close/>
                </a:path>
                <a:path w="2113915" h="2155190">
                  <a:moveTo>
                    <a:pt x="2081149" y="1292365"/>
                  </a:moveTo>
                  <a:lnTo>
                    <a:pt x="2077098" y="1311290"/>
                  </a:lnTo>
                  <a:lnTo>
                    <a:pt x="2072751" y="1330132"/>
                  </a:lnTo>
                  <a:lnTo>
                    <a:pt x="2068093" y="1348855"/>
                  </a:lnTo>
                  <a:lnTo>
                    <a:pt x="2063114" y="1367422"/>
                  </a:lnTo>
                  <a:lnTo>
                    <a:pt x="2074353" y="1370743"/>
                  </a:lnTo>
                  <a:lnTo>
                    <a:pt x="2079287" y="1352196"/>
                  </a:lnTo>
                  <a:lnTo>
                    <a:pt x="2083974" y="1333212"/>
                  </a:lnTo>
                  <a:lnTo>
                    <a:pt x="2088328" y="1314061"/>
                  </a:lnTo>
                  <a:lnTo>
                    <a:pt x="2092325" y="1294778"/>
                  </a:lnTo>
                  <a:lnTo>
                    <a:pt x="2081149" y="1292365"/>
                  </a:lnTo>
                  <a:close/>
                </a:path>
                <a:path w="2113915" h="2155190">
                  <a:moveTo>
                    <a:pt x="11442" y="1110374"/>
                  </a:moveTo>
                  <a:lnTo>
                    <a:pt x="0" y="1110374"/>
                  </a:lnTo>
                  <a:lnTo>
                    <a:pt x="734" y="1129559"/>
                  </a:lnTo>
                  <a:lnTo>
                    <a:pt x="1804" y="1148792"/>
                  </a:lnTo>
                  <a:lnTo>
                    <a:pt x="3207" y="1168024"/>
                  </a:lnTo>
                  <a:lnTo>
                    <a:pt x="4947" y="1187209"/>
                  </a:lnTo>
                  <a:lnTo>
                    <a:pt x="5029" y="1188098"/>
                  </a:lnTo>
                  <a:lnTo>
                    <a:pt x="16471" y="1187209"/>
                  </a:lnTo>
                  <a:lnTo>
                    <a:pt x="14659" y="1168703"/>
                  </a:lnTo>
                  <a:lnTo>
                    <a:pt x="13022" y="1149236"/>
                  </a:lnTo>
                  <a:lnTo>
                    <a:pt x="11876" y="1129770"/>
                  </a:lnTo>
                  <a:lnTo>
                    <a:pt x="11442" y="1110374"/>
                  </a:lnTo>
                  <a:close/>
                </a:path>
                <a:path w="2113915" h="2155190">
                  <a:moveTo>
                    <a:pt x="2113788" y="1075195"/>
                  </a:moveTo>
                  <a:lnTo>
                    <a:pt x="2101723" y="1075195"/>
                  </a:lnTo>
                  <a:lnTo>
                    <a:pt x="2101723" y="1077227"/>
                  </a:lnTo>
                  <a:lnTo>
                    <a:pt x="2101558" y="1096962"/>
                  </a:lnTo>
                  <a:lnTo>
                    <a:pt x="2101072" y="1116518"/>
                  </a:lnTo>
                  <a:lnTo>
                    <a:pt x="2100276" y="1135860"/>
                  </a:lnTo>
                  <a:lnTo>
                    <a:pt x="2099183" y="1154951"/>
                  </a:lnTo>
                  <a:lnTo>
                    <a:pt x="2112041" y="1156094"/>
                  </a:lnTo>
                  <a:lnTo>
                    <a:pt x="2110993" y="1156094"/>
                  </a:lnTo>
                  <a:lnTo>
                    <a:pt x="2112180" y="1136628"/>
                  </a:lnTo>
                  <a:lnTo>
                    <a:pt x="2113057" y="1117042"/>
                  </a:lnTo>
                  <a:lnTo>
                    <a:pt x="2113601" y="1097266"/>
                  </a:lnTo>
                  <a:lnTo>
                    <a:pt x="2113788" y="1077227"/>
                  </a:lnTo>
                  <a:lnTo>
                    <a:pt x="2113788" y="1075195"/>
                  </a:lnTo>
                  <a:close/>
                </a:path>
                <a:path w="2113915" h="2155190">
                  <a:moveTo>
                    <a:pt x="15100" y="892442"/>
                  </a:moveTo>
                  <a:lnTo>
                    <a:pt x="12044" y="911947"/>
                  </a:lnTo>
                  <a:lnTo>
                    <a:pt x="9288" y="931416"/>
                  </a:lnTo>
                  <a:lnTo>
                    <a:pt x="6843" y="950860"/>
                  </a:lnTo>
                  <a:lnTo>
                    <a:pt x="4724" y="970293"/>
                  </a:lnTo>
                  <a:lnTo>
                    <a:pt x="16167" y="971309"/>
                  </a:lnTo>
                  <a:lnTo>
                    <a:pt x="18198" y="952142"/>
                  </a:lnTo>
                  <a:lnTo>
                    <a:pt x="20597" y="932940"/>
                  </a:lnTo>
                  <a:lnTo>
                    <a:pt x="23337" y="913713"/>
                  </a:lnTo>
                  <a:lnTo>
                    <a:pt x="26390" y="894474"/>
                  </a:lnTo>
                  <a:lnTo>
                    <a:pt x="15100" y="892442"/>
                  </a:lnTo>
                  <a:close/>
                </a:path>
                <a:path w="2113915" h="2155190">
                  <a:moveTo>
                    <a:pt x="2091816" y="859041"/>
                  </a:moveTo>
                  <a:lnTo>
                    <a:pt x="2080640" y="861327"/>
                  </a:lnTo>
                  <a:lnTo>
                    <a:pt x="2084302" y="880179"/>
                  </a:lnTo>
                  <a:lnTo>
                    <a:pt x="2087641" y="899173"/>
                  </a:lnTo>
                  <a:lnTo>
                    <a:pt x="2090624" y="918263"/>
                  </a:lnTo>
                  <a:lnTo>
                    <a:pt x="2093214" y="937400"/>
                  </a:lnTo>
                  <a:lnTo>
                    <a:pt x="2104643" y="935876"/>
                  </a:lnTo>
                  <a:lnTo>
                    <a:pt x="2101925" y="916602"/>
                  </a:lnTo>
                  <a:lnTo>
                    <a:pt x="2098897" y="897316"/>
                  </a:lnTo>
                  <a:lnTo>
                    <a:pt x="2095535" y="878101"/>
                  </a:lnTo>
                  <a:lnTo>
                    <a:pt x="2091816" y="859041"/>
                  </a:lnTo>
                  <a:close/>
                </a:path>
                <a:path w="2113915" h="2155190">
                  <a:moveTo>
                    <a:pt x="72936" y="682892"/>
                  </a:moveTo>
                  <a:lnTo>
                    <a:pt x="66099" y="701079"/>
                  </a:lnTo>
                  <a:lnTo>
                    <a:pt x="59562" y="719421"/>
                  </a:lnTo>
                  <a:lnTo>
                    <a:pt x="53340" y="737881"/>
                  </a:lnTo>
                  <a:lnTo>
                    <a:pt x="47447" y="756425"/>
                  </a:lnTo>
                  <a:lnTo>
                    <a:pt x="58280" y="759981"/>
                  </a:lnTo>
                  <a:lnTo>
                    <a:pt x="64147" y="741592"/>
                  </a:lnTo>
                  <a:lnTo>
                    <a:pt x="70300" y="723263"/>
                  </a:lnTo>
                  <a:lnTo>
                    <a:pt x="76739" y="705100"/>
                  </a:lnTo>
                  <a:lnTo>
                    <a:pt x="83464" y="687210"/>
                  </a:lnTo>
                  <a:lnTo>
                    <a:pt x="72936" y="682892"/>
                  </a:lnTo>
                  <a:close/>
                </a:path>
                <a:path w="2113915" h="2155190">
                  <a:moveTo>
                    <a:pt x="2027427" y="651015"/>
                  </a:moveTo>
                  <a:lnTo>
                    <a:pt x="2016887" y="655587"/>
                  </a:lnTo>
                  <a:lnTo>
                    <a:pt x="2024245" y="673320"/>
                  </a:lnTo>
                  <a:lnTo>
                    <a:pt x="2031269" y="691243"/>
                  </a:lnTo>
                  <a:lnTo>
                    <a:pt x="2037961" y="709308"/>
                  </a:lnTo>
                  <a:lnTo>
                    <a:pt x="2044318" y="727469"/>
                  </a:lnTo>
                  <a:lnTo>
                    <a:pt x="2055240" y="723659"/>
                  </a:lnTo>
                  <a:lnTo>
                    <a:pt x="2048769" y="705308"/>
                  </a:lnTo>
                  <a:lnTo>
                    <a:pt x="2041953" y="687052"/>
                  </a:lnTo>
                  <a:lnTo>
                    <a:pt x="2034827" y="668938"/>
                  </a:lnTo>
                  <a:lnTo>
                    <a:pt x="2027427" y="651015"/>
                  </a:lnTo>
                  <a:close/>
                </a:path>
                <a:path w="2113915" h="2155190">
                  <a:moveTo>
                    <a:pt x="171195" y="489090"/>
                  </a:moveTo>
                  <a:lnTo>
                    <a:pt x="160896" y="505386"/>
                  </a:lnTo>
                  <a:lnTo>
                    <a:pt x="150858" y="522015"/>
                  </a:lnTo>
                  <a:lnTo>
                    <a:pt x="141108" y="538882"/>
                  </a:lnTo>
                  <a:lnTo>
                    <a:pt x="131673" y="555892"/>
                  </a:lnTo>
                  <a:lnTo>
                    <a:pt x="141592" y="561607"/>
                  </a:lnTo>
                  <a:lnTo>
                    <a:pt x="151000" y="544788"/>
                  </a:lnTo>
                  <a:lnTo>
                    <a:pt x="160680" y="528111"/>
                  </a:lnTo>
                  <a:lnTo>
                    <a:pt x="170617" y="511673"/>
                  </a:lnTo>
                  <a:lnTo>
                    <a:pt x="180797" y="495567"/>
                  </a:lnTo>
                  <a:lnTo>
                    <a:pt x="171195" y="489090"/>
                  </a:lnTo>
                  <a:close/>
                </a:path>
                <a:path w="2113915" h="2155190">
                  <a:moveTo>
                    <a:pt x="1923161" y="460642"/>
                  </a:moveTo>
                  <a:lnTo>
                    <a:pt x="1913763" y="467373"/>
                  </a:lnTo>
                  <a:lnTo>
                    <a:pt x="1924423" y="483153"/>
                  </a:lnTo>
                  <a:lnTo>
                    <a:pt x="1934845" y="499219"/>
                  </a:lnTo>
                  <a:lnTo>
                    <a:pt x="1944981" y="515522"/>
                  </a:lnTo>
                  <a:lnTo>
                    <a:pt x="1954784" y="532016"/>
                  </a:lnTo>
                  <a:lnTo>
                    <a:pt x="1964689" y="526047"/>
                  </a:lnTo>
                  <a:lnTo>
                    <a:pt x="1954843" y="509381"/>
                  </a:lnTo>
                  <a:lnTo>
                    <a:pt x="1944782" y="492916"/>
                  </a:lnTo>
                  <a:lnTo>
                    <a:pt x="1934293" y="476666"/>
                  </a:lnTo>
                  <a:lnTo>
                    <a:pt x="1923161" y="460642"/>
                  </a:lnTo>
                  <a:close/>
                </a:path>
                <a:path w="2113915" h="2155190">
                  <a:moveTo>
                    <a:pt x="305612" y="319545"/>
                  </a:moveTo>
                  <a:lnTo>
                    <a:pt x="292313" y="333442"/>
                  </a:lnTo>
                  <a:lnTo>
                    <a:pt x="279215" y="347660"/>
                  </a:lnTo>
                  <a:lnTo>
                    <a:pt x="266347" y="362140"/>
                  </a:lnTo>
                  <a:lnTo>
                    <a:pt x="253733" y="376822"/>
                  </a:lnTo>
                  <a:lnTo>
                    <a:pt x="262432" y="384442"/>
                  </a:lnTo>
                  <a:lnTo>
                    <a:pt x="274924" y="369873"/>
                  </a:lnTo>
                  <a:lnTo>
                    <a:pt x="287661" y="355518"/>
                  </a:lnTo>
                  <a:lnTo>
                    <a:pt x="300598" y="341401"/>
                  </a:lnTo>
                  <a:lnTo>
                    <a:pt x="313690" y="327546"/>
                  </a:lnTo>
                  <a:lnTo>
                    <a:pt x="305612" y="319545"/>
                  </a:lnTo>
                  <a:close/>
                </a:path>
                <a:path w="2113915" h="2155190">
                  <a:moveTo>
                    <a:pt x="1783461" y="295415"/>
                  </a:moveTo>
                  <a:lnTo>
                    <a:pt x="1775714" y="303797"/>
                  </a:lnTo>
                  <a:lnTo>
                    <a:pt x="1789257" y="317124"/>
                  </a:lnTo>
                  <a:lnTo>
                    <a:pt x="1802622" y="330785"/>
                  </a:lnTo>
                  <a:lnTo>
                    <a:pt x="1815772" y="344731"/>
                  </a:lnTo>
                  <a:lnTo>
                    <a:pt x="1828673" y="358915"/>
                  </a:lnTo>
                  <a:lnTo>
                    <a:pt x="1837182" y="351041"/>
                  </a:lnTo>
                  <a:lnTo>
                    <a:pt x="1824091" y="336796"/>
                  </a:lnTo>
                  <a:lnTo>
                    <a:pt x="1810750" y="322705"/>
                  </a:lnTo>
                  <a:lnTo>
                    <a:pt x="1797194" y="308875"/>
                  </a:lnTo>
                  <a:lnTo>
                    <a:pt x="1783461" y="295415"/>
                  </a:lnTo>
                  <a:close/>
                </a:path>
                <a:path w="2113915" h="2155190">
                  <a:moveTo>
                    <a:pt x="470547" y="180734"/>
                  </a:moveTo>
                  <a:lnTo>
                    <a:pt x="454795" y="191770"/>
                  </a:lnTo>
                  <a:lnTo>
                    <a:pt x="439172" y="203102"/>
                  </a:lnTo>
                  <a:lnTo>
                    <a:pt x="423748" y="214649"/>
                  </a:lnTo>
                  <a:lnTo>
                    <a:pt x="408597" y="226327"/>
                  </a:lnTo>
                  <a:lnTo>
                    <a:pt x="415620" y="235598"/>
                  </a:lnTo>
                  <a:lnTo>
                    <a:pt x="430631" y="223946"/>
                  </a:lnTo>
                  <a:lnTo>
                    <a:pt x="445884" y="212484"/>
                  </a:lnTo>
                  <a:lnTo>
                    <a:pt x="461336" y="201308"/>
                  </a:lnTo>
                  <a:lnTo>
                    <a:pt x="476948" y="190513"/>
                  </a:lnTo>
                  <a:lnTo>
                    <a:pt x="470547" y="180734"/>
                  </a:lnTo>
                  <a:close/>
                </a:path>
                <a:path w="2113915" h="2155190">
                  <a:moveTo>
                    <a:pt x="1614551" y="162065"/>
                  </a:moveTo>
                  <a:lnTo>
                    <a:pt x="1608455" y="171971"/>
                  </a:lnTo>
                  <a:lnTo>
                    <a:pt x="1624474" y="182254"/>
                  </a:lnTo>
                  <a:lnTo>
                    <a:pt x="1640316" y="192799"/>
                  </a:lnTo>
                  <a:lnTo>
                    <a:pt x="1655943" y="203725"/>
                  </a:lnTo>
                  <a:lnTo>
                    <a:pt x="1671320" y="215151"/>
                  </a:lnTo>
                  <a:lnTo>
                    <a:pt x="1678051" y="205626"/>
                  </a:lnTo>
                  <a:lnTo>
                    <a:pt x="1662556" y="194319"/>
                  </a:lnTo>
                  <a:lnTo>
                    <a:pt x="1646777" y="183274"/>
                  </a:lnTo>
                  <a:lnTo>
                    <a:pt x="1630759" y="172515"/>
                  </a:lnTo>
                  <a:lnTo>
                    <a:pt x="1614551" y="162065"/>
                  </a:lnTo>
                  <a:close/>
                </a:path>
                <a:path w="2113915" h="2155190">
                  <a:moveTo>
                    <a:pt x="659739" y="79388"/>
                  </a:moveTo>
                  <a:lnTo>
                    <a:pt x="641937" y="86834"/>
                  </a:lnTo>
                  <a:lnTo>
                    <a:pt x="624420" y="94660"/>
                  </a:lnTo>
                  <a:lnTo>
                    <a:pt x="607133" y="102820"/>
                  </a:lnTo>
                  <a:lnTo>
                    <a:pt x="590016" y="111265"/>
                  </a:lnTo>
                  <a:lnTo>
                    <a:pt x="594739" y="121045"/>
                  </a:lnTo>
                  <a:lnTo>
                    <a:pt x="611785" y="112668"/>
                  </a:lnTo>
                  <a:lnTo>
                    <a:pt x="629031" y="104614"/>
                  </a:lnTo>
                  <a:lnTo>
                    <a:pt x="646447" y="97059"/>
                  </a:lnTo>
                  <a:lnTo>
                    <a:pt x="664006" y="90183"/>
                  </a:lnTo>
                  <a:lnTo>
                    <a:pt x="659739" y="79388"/>
                  </a:lnTo>
                  <a:close/>
                </a:path>
                <a:path w="2113915" h="2155190">
                  <a:moveTo>
                    <a:pt x="1422146" y="66180"/>
                  </a:moveTo>
                  <a:lnTo>
                    <a:pt x="1418209" y="77229"/>
                  </a:lnTo>
                  <a:lnTo>
                    <a:pt x="1436161" y="84062"/>
                  </a:lnTo>
                  <a:lnTo>
                    <a:pt x="1453721" y="91215"/>
                  </a:lnTo>
                  <a:lnTo>
                    <a:pt x="1471019" y="98678"/>
                  </a:lnTo>
                  <a:lnTo>
                    <a:pt x="1488186" y="106439"/>
                  </a:lnTo>
                  <a:lnTo>
                    <a:pt x="1493011" y="95898"/>
                  </a:lnTo>
                  <a:lnTo>
                    <a:pt x="1475491" y="87969"/>
                  </a:lnTo>
                  <a:lnTo>
                    <a:pt x="1457817" y="80373"/>
                  </a:lnTo>
                  <a:lnTo>
                    <a:pt x="1440023" y="73110"/>
                  </a:lnTo>
                  <a:lnTo>
                    <a:pt x="1422146" y="66180"/>
                  </a:lnTo>
                  <a:close/>
                </a:path>
                <a:path w="2113915" h="2155190">
                  <a:moveTo>
                    <a:pt x="864616" y="17793"/>
                  </a:moveTo>
                  <a:lnTo>
                    <a:pt x="845913" y="21484"/>
                  </a:lnTo>
                  <a:lnTo>
                    <a:pt x="827198" y="25509"/>
                  </a:lnTo>
                  <a:lnTo>
                    <a:pt x="808555" y="29866"/>
                  </a:lnTo>
                  <a:lnTo>
                    <a:pt x="790066" y="34557"/>
                  </a:lnTo>
                  <a:lnTo>
                    <a:pt x="792988" y="45987"/>
                  </a:lnTo>
                  <a:lnTo>
                    <a:pt x="811107" y="41227"/>
                  </a:lnTo>
                  <a:lnTo>
                    <a:pt x="829548" y="36859"/>
                  </a:lnTo>
                  <a:lnTo>
                    <a:pt x="848155" y="32896"/>
                  </a:lnTo>
                  <a:lnTo>
                    <a:pt x="866775" y="29350"/>
                  </a:lnTo>
                  <a:lnTo>
                    <a:pt x="864616" y="17793"/>
                  </a:lnTo>
                  <a:close/>
                </a:path>
                <a:path w="2113915" h="2155190">
                  <a:moveTo>
                    <a:pt x="1215009" y="12078"/>
                  </a:moveTo>
                  <a:lnTo>
                    <a:pt x="1213230" y="23508"/>
                  </a:lnTo>
                  <a:lnTo>
                    <a:pt x="1231911" y="26626"/>
                  </a:lnTo>
                  <a:lnTo>
                    <a:pt x="1250568" y="30065"/>
                  </a:lnTo>
                  <a:lnTo>
                    <a:pt x="1269130" y="33813"/>
                  </a:lnTo>
                  <a:lnTo>
                    <a:pt x="1287526" y="37859"/>
                  </a:lnTo>
                  <a:lnTo>
                    <a:pt x="1290147" y="26626"/>
                  </a:lnTo>
                  <a:lnTo>
                    <a:pt x="1290192" y="26429"/>
                  </a:lnTo>
                  <a:lnTo>
                    <a:pt x="1271533" y="22312"/>
                  </a:lnTo>
                  <a:lnTo>
                    <a:pt x="1252743" y="18540"/>
                  </a:lnTo>
                  <a:lnTo>
                    <a:pt x="1233882" y="15124"/>
                  </a:lnTo>
                  <a:lnTo>
                    <a:pt x="1215009" y="12078"/>
                  </a:lnTo>
                  <a:close/>
                </a:path>
                <a:path w="2113915" h="2155190">
                  <a:moveTo>
                    <a:pt x="1059338" y="0"/>
                  </a:moveTo>
                  <a:lnTo>
                    <a:pt x="1040256" y="156"/>
                  </a:lnTo>
                  <a:lnTo>
                    <a:pt x="1021079" y="623"/>
                  </a:lnTo>
                  <a:lnTo>
                    <a:pt x="1001903" y="1410"/>
                  </a:lnTo>
                  <a:lnTo>
                    <a:pt x="1001903" y="13094"/>
                  </a:lnTo>
                  <a:lnTo>
                    <a:pt x="1020829" y="12307"/>
                  </a:lnTo>
                  <a:lnTo>
                    <a:pt x="1039876" y="11840"/>
                  </a:lnTo>
                  <a:lnTo>
                    <a:pt x="1078230" y="11684"/>
                  </a:lnTo>
                  <a:lnTo>
                    <a:pt x="1078230" y="156"/>
                  </a:lnTo>
                  <a:lnTo>
                    <a:pt x="1080358" y="156"/>
                  </a:lnTo>
                  <a:lnTo>
                    <a:pt x="1059338" y="0"/>
                  </a:lnTo>
                  <a:close/>
                </a:path>
                <a:path w="2113915" h="2155190">
                  <a:moveTo>
                    <a:pt x="1078230" y="11684"/>
                  </a:moveTo>
                  <a:lnTo>
                    <a:pt x="1059017" y="11684"/>
                  </a:lnTo>
                  <a:lnTo>
                    <a:pt x="1080394" y="11840"/>
                  </a:lnTo>
                  <a:lnTo>
                    <a:pt x="1078230" y="11840"/>
                  </a:lnTo>
                  <a:lnTo>
                    <a:pt x="1078230" y="1168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156459" y="3098292"/>
              <a:ext cx="622300" cy="632460"/>
            </a:xfrm>
            <a:custGeom>
              <a:avLst/>
              <a:gdLst/>
              <a:ahLst/>
              <a:cxnLst/>
              <a:rect l="l" t="t" r="r" b="b"/>
              <a:pathLst>
                <a:path w="622300" h="632460">
                  <a:moveTo>
                    <a:pt x="310895" y="0"/>
                  </a:moveTo>
                  <a:lnTo>
                    <a:pt x="264953" y="3429"/>
                  </a:lnTo>
                  <a:lnTo>
                    <a:pt x="221104" y="13390"/>
                  </a:lnTo>
                  <a:lnTo>
                    <a:pt x="179829" y="29395"/>
                  </a:lnTo>
                  <a:lnTo>
                    <a:pt x="141609" y="50952"/>
                  </a:lnTo>
                  <a:lnTo>
                    <a:pt x="106925" y="77574"/>
                  </a:lnTo>
                  <a:lnTo>
                    <a:pt x="76257" y="108769"/>
                  </a:lnTo>
                  <a:lnTo>
                    <a:pt x="50087" y="144050"/>
                  </a:lnTo>
                  <a:lnTo>
                    <a:pt x="28895" y="182925"/>
                  </a:lnTo>
                  <a:lnTo>
                    <a:pt x="13162" y="224907"/>
                  </a:lnTo>
                  <a:lnTo>
                    <a:pt x="3370" y="269505"/>
                  </a:lnTo>
                  <a:lnTo>
                    <a:pt x="0" y="316230"/>
                  </a:lnTo>
                  <a:lnTo>
                    <a:pt x="3370" y="362954"/>
                  </a:lnTo>
                  <a:lnTo>
                    <a:pt x="13162" y="407552"/>
                  </a:lnTo>
                  <a:lnTo>
                    <a:pt x="28895" y="449534"/>
                  </a:lnTo>
                  <a:lnTo>
                    <a:pt x="50087" y="488409"/>
                  </a:lnTo>
                  <a:lnTo>
                    <a:pt x="76257" y="523690"/>
                  </a:lnTo>
                  <a:lnTo>
                    <a:pt x="106925" y="554885"/>
                  </a:lnTo>
                  <a:lnTo>
                    <a:pt x="141609" y="581507"/>
                  </a:lnTo>
                  <a:lnTo>
                    <a:pt x="179829" y="603064"/>
                  </a:lnTo>
                  <a:lnTo>
                    <a:pt x="221104" y="619069"/>
                  </a:lnTo>
                  <a:lnTo>
                    <a:pt x="264953" y="629030"/>
                  </a:lnTo>
                  <a:lnTo>
                    <a:pt x="310895" y="632460"/>
                  </a:lnTo>
                  <a:lnTo>
                    <a:pt x="356838" y="629030"/>
                  </a:lnTo>
                  <a:lnTo>
                    <a:pt x="400687" y="619069"/>
                  </a:lnTo>
                  <a:lnTo>
                    <a:pt x="441962" y="603064"/>
                  </a:lnTo>
                  <a:lnTo>
                    <a:pt x="480182" y="581507"/>
                  </a:lnTo>
                  <a:lnTo>
                    <a:pt x="514866" y="554885"/>
                  </a:lnTo>
                  <a:lnTo>
                    <a:pt x="545534" y="523690"/>
                  </a:lnTo>
                  <a:lnTo>
                    <a:pt x="571704" y="488409"/>
                  </a:lnTo>
                  <a:lnTo>
                    <a:pt x="592896" y="449534"/>
                  </a:lnTo>
                  <a:lnTo>
                    <a:pt x="608629" y="407552"/>
                  </a:lnTo>
                  <a:lnTo>
                    <a:pt x="618421" y="362954"/>
                  </a:lnTo>
                  <a:lnTo>
                    <a:pt x="621791" y="316230"/>
                  </a:lnTo>
                  <a:lnTo>
                    <a:pt x="618421" y="269505"/>
                  </a:lnTo>
                  <a:lnTo>
                    <a:pt x="608629" y="224907"/>
                  </a:lnTo>
                  <a:lnTo>
                    <a:pt x="592896" y="182925"/>
                  </a:lnTo>
                  <a:lnTo>
                    <a:pt x="571704" y="144050"/>
                  </a:lnTo>
                  <a:lnTo>
                    <a:pt x="545534" y="108769"/>
                  </a:lnTo>
                  <a:lnTo>
                    <a:pt x="514866" y="77574"/>
                  </a:lnTo>
                  <a:lnTo>
                    <a:pt x="480182" y="50952"/>
                  </a:lnTo>
                  <a:lnTo>
                    <a:pt x="441962" y="29395"/>
                  </a:lnTo>
                  <a:lnTo>
                    <a:pt x="400687" y="13390"/>
                  </a:lnTo>
                  <a:lnTo>
                    <a:pt x="356838" y="3429"/>
                  </a:lnTo>
                  <a:lnTo>
                    <a:pt x="310895" y="0"/>
                  </a:lnTo>
                  <a:close/>
                </a:path>
              </a:pathLst>
            </a:custGeom>
            <a:solidFill>
              <a:srgbClr val="9F9F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2353817" y="3294634"/>
            <a:ext cx="229870" cy="2324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50" spc="30" dirty="0">
                <a:solidFill>
                  <a:srgbClr val="FFFFFF"/>
                </a:solidFill>
                <a:latin typeface="Tahoma"/>
                <a:cs typeface="Tahoma"/>
              </a:rPr>
              <a:t>01</a:t>
            </a:r>
            <a:endParaRPr sz="1350">
              <a:latin typeface="Tahoma"/>
              <a:cs typeface="Tahoma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1312163" y="3043427"/>
            <a:ext cx="1481455" cy="759460"/>
            <a:chOff x="1312163" y="3043427"/>
            <a:chExt cx="1481455" cy="759460"/>
          </a:xfrm>
        </p:grpSpPr>
        <p:sp>
          <p:nvSpPr>
            <p:cNvPr id="12" name="object 12"/>
            <p:cNvSpPr/>
            <p:nvPr/>
          </p:nvSpPr>
          <p:spPr>
            <a:xfrm>
              <a:off x="2141219" y="3081527"/>
              <a:ext cx="652780" cy="664845"/>
            </a:xfrm>
            <a:custGeom>
              <a:avLst/>
              <a:gdLst/>
              <a:ahLst/>
              <a:cxnLst/>
              <a:rect l="l" t="t" r="r" b="b"/>
              <a:pathLst>
                <a:path w="652780" h="664845">
                  <a:moveTo>
                    <a:pt x="326136" y="0"/>
                  </a:moveTo>
                  <a:lnTo>
                    <a:pt x="277949" y="3601"/>
                  </a:lnTo>
                  <a:lnTo>
                    <a:pt x="231956" y="14064"/>
                  </a:lnTo>
                  <a:lnTo>
                    <a:pt x="188659" y="30873"/>
                  </a:lnTo>
                  <a:lnTo>
                    <a:pt x="148566" y="53517"/>
                  </a:lnTo>
                  <a:lnTo>
                    <a:pt x="112180" y="81481"/>
                  </a:lnTo>
                  <a:lnTo>
                    <a:pt x="80007" y="114251"/>
                  </a:lnTo>
                  <a:lnTo>
                    <a:pt x="52551" y="151315"/>
                  </a:lnTo>
                  <a:lnTo>
                    <a:pt x="30317" y="192159"/>
                  </a:lnTo>
                  <a:lnTo>
                    <a:pt x="13811" y="236268"/>
                  </a:lnTo>
                  <a:lnTo>
                    <a:pt x="3536" y="283130"/>
                  </a:lnTo>
                  <a:lnTo>
                    <a:pt x="0" y="332232"/>
                  </a:lnTo>
                  <a:lnTo>
                    <a:pt x="3517" y="381060"/>
                  </a:lnTo>
                  <a:lnTo>
                    <a:pt x="3536" y="381333"/>
                  </a:lnTo>
                  <a:lnTo>
                    <a:pt x="13811" y="428195"/>
                  </a:lnTo>
                  <a:lnTo>
                    <a:pt x="30317" y="472304"/>
                  </a:lnTo>
                  <a:lnTo>
                    <a:pt x="52551" y="513148"/>
                  </a:lnTo>
                  <a:lnTo>
                    <a:pt x="80007" y="550212"/>
                  </a:lnTo>
                  <a:lnTo>
                    <a:pt x="112180" y="582982"/>
                  </a:lnTo>
                  <a:lnTo>
                    <a:pt x="148566" y="610946"/>
                  </a:lnTo>
                  <a:lnTo>
                    <a:pt x="188659" y="633590"/>
                  </a:lnTo>
                  <a:lnTo>
                    <a:pt x="231956" y="650399"/>
                  </a:lnTo>
                  <a:lnTo>
                    <a:pt x="277949" y="660862"/>
                  </a:lnTo>
                  <a:lnTo>
                    <a:pt x="326136" y="664464"/>
                  </a:lnTo>
                  <a:lnTo>
                    <a:pt x="373901" y="660862"/>
                  </a:lnTo>
                  <a:lnTo>
                    <a:pt x="374181" y="660862"/>
                  </a:lnTo>
                  <a:lnTo>
                    <a:pt x="420057" y="650399"/>
                  </a:lnTo>
                  <a:lnTo>
                    <a:pt x="463397" y="633590"/>
                  </a:lnTo>
                  <a:lnTo>
                    <a:pt x="463884" y="633349"/>
                  </a:lnTo>
                  <a:lnTo>
                    <a:pt x="326136" y="633349"/>
                  </a:lnTo>
                  <a:lnTo>
                    <a:pt x="278201" y="629406"/>
                  </a:lnTo>
                  <a:lnTo>
                    <a:pt x="232720" y="617992"/>
                  </a:lnTo>
                  <a:lnTo>
                    <a:pt x="190305" y="599727"/>
                  </a:lnTo>
                  <a:lnTo>
                    <a:pt x="151564" y="575233"/>
                  </a:lnTo>
                  <a:lnTo>
                    <a:pt x="117109" y="545131"/>
                  </a:lnTo>
                  <a:lnTo>
                    <a:pt x="87550" y="510042"/>
                  </a:lnTo>
                  <a:lnTo>
                    <a:pt x="63497" y="470586"/>
                  </a:lnTo>
                  <a:lnTo>
                    <a:pt x="45561" y="427385"/>
                  </a:lnTo>
                  <a:lnTo>
                    <a:pt x="34418" y="381333"/>
                  </a:lnTo>
                  <a:lnTo>
                    <a:pt x="30480" y="332232"/>
                  </a:lnTo>
                  <a:lnTo>
                    <a:pt x="34348" y="283452"/>
                  </a:lnTo>
                  <a:lnTo>
                    <a:pt x="45533" y="237192"/>
                  </a:lnTo>
                  <a:lnTo>
                    <a:pt x="63419" y="194067"/>
                  </a:lnTo>
                  <a:lnTo>
                    <a:pt x="87550" y="154421"/>
                  </a:lnTo>
                  <a:lnTo>
                    <a:pt x="117109" y="119332"/>
                  </a:lnTo>
                  <a:lnTo>
                    <a:pt x="151564" y="89230"/>
                  </a:lnTo>
                  <a:lnTo>
                    <a:pt x="190305" y="64736"/>
                  </a:lnTo>
                  <a:lnTo>
                    <a:pt x="232720" y="46471"/>
                  </a:lnTo>
                  <a:lnTo>
                    <a:pt x="278201" y="35057"/>
                  </a:lnTo>
                  <a:lnTo>
                    <a:pt x="326136" y="31114"/>
                  </a:lnTo>
                  <a:lnTo>
                    <a:pt x="464038" y="31114"/>
                  </a:lnTo>
                  <a:lnTo>
                    <a:pt x="463612" y="30873"/>
                  </a:lnTo>
                  <a:lnTo>
                    <a:pt x="420315" y="14064"/>
                  </a:lnTo>
                  <a:lnTo>
                    <a:pt x="374322" y="3601"/>
                  </a:lnTo>
                  <a:lnTo>
                    <a:pt x="326136" y="0"/>
                  </a:lnTo>
                  <a:close/>
                </a:path>
                <a:path w="652780" h="664845">
                  <a:moveTo>
                    <a:pt x="464038" y="31114"/>
                  </a:moveTo>
                  <a:lnTo>
                    <a:pt x="326136" y="31114"/>
                  </a:lnTo>
                  <a:lnTo>
                    <a:pt x="326136" y="31623"/>
                  </a:lnTo>
                  <a:lnTo>
                    <a:pt x="374026" y="35585"/>
                  </a:lnTo>
                  <a:lnTo>
                    <a:pt x="419453" y="46987"/>
                  </a:lnTo>
                  <a:lnTo>
                    <a:pt x="461814" y="65214"/>
                  </a:lnTo>
                  <a:lnTo>
                    <a:pt x="500505" y="89650"/>
                  </a:lnTo>
                  <a:lnTo>
                    <a:pt x="534924" y="119681"/>
                  </a:lnTo>
                  <a:lnTo>
                    <a:pt x="564465" y="154692"/>
                  </a:lnTo>
                  <a:lnTo>
                    <a:pt x="588410" y="193877"/>
                  </a:lnTo>
                  <a:lnTo>
                    <a:pt x="606503" y="237192"/>
                  </a:lnTo>
                  <a:lnTo>
                    <a:pt x="617714" y="283130"/>
                  </a:lnTo>
                  <a:lnTo>
                    <a:pt x="621792" y="332232"/>
                  </a:lnTo>
                  <a:lnTo>
                    <a:pt x="617919" y="381060"/>
                  </a:lnTo>
                  <a:lnTo>
                    <a:pt x="606710" y="427385"/>
                  </a:lnTo>
                  <a:lnTo>
                    <a:pt x="588774" y="470586"/>
                  </a:lnTo>
                  <a:lnTo>
                    <a:pt x="564721" y="510042"/>
                  </a:lnTo>
                  <a:lnTo>
                    <a:pt x="535162" y="545131"/>
                  </a:lnTo>
                  <a:lnTo>
                    <a:pt x="500707" y="575233"/>
                  </a:lnTo>
                  <a:lnTo>
                    <a:pt x="461966" y="599727"/>
                  </a:lnTo>
                  <a:lnTo>
                    <a:pt x="419551" y="617992"/>
                  </a:lnTo>
                  <a:lnTo>
                    <a:pt x="374070" y="629406"/>
                  </a:lnTo>
                  <a:lnTo>
                    <a:pt x="326136" y="633349"/>
                  </a:lnTo>
                  <a:lnTo>
                    <a:pt x="463884" y="633349"/>
                  </a:lnTo>
                  <a:lnTo>
                    <a:pt x="503517" y="610946"/>
                  </a:lnTo>
                  <a:lnTo>
                    <a:pt x="539925" y="582982"/>
                  </a:lnTo>
                  <a:lnTo>
                    <a:pt x="572120" y="550212"/>
                  </a:lnTo>
                  <a:lnTo>
                    <a:pt x="599599" y="513148"/>
                  </a:lnTo>
                  <a:lnTo>
                    <a:pt x="621858" y="472304"/>
                  </a:lnTo>
                  <a:lnTo>
                    <a:pt x="638393" y="428195"/>
                  </a:lnTo>
                  <a:lnTo>
                    <a:pt x="648699" y="381333"/>
                  </a:lnTo>
                  <a:lnTo>
                    <a:pt x="652272" y="332232"/>
                  </a:lnTo>
                  <a:lnTo>
                    <a:pt x="648758" y="283452"/>
                  </a:lnTo>
                  <a:lnTo>
                    <a:pt x="648735" y="283130"/>
                  </a:lnTo>
                  <a:lnTo>
                    <a:pt x="638460" y="236268"/>
                  </a:lnTo>
                  <a:lnTo>
                    <a:pt x="621954" y="192159"/>
                  </a:lnTo>
                  <a:lnTo>
                    <a:pt x="599720" y="151315"/>
                  </a:lnTo>
                  <a:lnTo>
                    <a:pt x="572264" y="114251"/>
                  </a:lnTo>
                  <a:lnTo>
                    <a:pt x="540091" y="81481"/>
                  </a:lnTo>
                  <a:lnTo>
                    <a:pt x="503705" y="53517"/>
                  </a:lnTo>
                  <a:lnTo>
                    <a:pt x="464038" y="3111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12163" y="3043427"/>
              <a:ext cx="743712" cy="758952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1048613" y="4778502"/>
            <a:ext cx="128905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55" dirty="0">
                <a:solidFill>
                  <a:srgbClr val="5F5F5F"/>
                </a:solidFill>
                <a:latin typeface="Tahoma"/>
                <a:cs typeface="Tahoma"/>
              </a:rPr>
              <a:t>RELEVANT</a:t>
            </a:r>
            <a:endParaRPr sz="2000">
              <a:latin typeface="Tahoma"/>
              <a:cs typeface="Tahoma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3361944" y="2345422"/>
            <a:ext cx="2181225" cy="2155190"/>
            <a:chOff x="3361944" y="2345422"/>
            <a:chExt cx="2181225" cy="2155190"/>
          </a:xfrm>
        </p:grpSpPr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09160" y="2391089"/>
              <a:ext cx="2017830" cy="2059056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3474720" y="2458212"/>
              <a:ext cx="1891664" cy="1929764"/>
            </a:xfrm>
            <a:custGeom>
              <a:avLst/>
              <a:gdLst/>
              <a:ahLst/>
              <a:cxnLst/>
              <a:rect l="l" t="t" r="r" b="b"/>
              <a:pathLst>
                <a:path w="1891664" h="1929764">
                  <a:moveTo>
                    <a:pt x="946022" y="0"/>
                  </a:moveTo>
                  <a:lnTo>
                    <a:pt x="898828" y="1157"/>
                  </a:lnTo>
                  <a:lnTo>
                    <a:pt x="852232" y="4641"/>
                  </a:lnTo>
                  <a:lnTo>
                    <a:pt x="806288" y="10394"/>
                  </a:lnTo>
                  <a:lnTo>
                    <a:pt x="761050" y="18361"/>
                  </a:lnTo>
                  <a:lnTo>
                    <a:pt x="716573" y="28488"/>
                  </a:lnTo>
                  <a:lnTo>
                    <a:pt x="672910" y="40719"/>
                  </a:lnTo>
                  <a:lnTo>
                    <a:pt x="630117" y="54999"/>
                  </a:lnTo>
                  <a:lnTo>
                    <a:pt x="588246" y="71273"/>
                  </a:lnTo>
                  <a:lnTo>
                    <a:pt x="547353" y="89484"/>
                  </a:lnTo>
                  <a:lnTo>
                    <a:pt x="507491" y="109579"/>
                  </a:lnTo>
                  <a:lnTo>
                    <a:pt x="468714" y="131501"/>
                  </a:lnTo>
                  <a:lnTo>
                    <a:pt x="431078" y="155196"/>
                  </a:lnTo>
                  <a:lnTo>
                    <a:pt x="394635" y="180607"/>
                  </a:lnTo>
                  <a:lnTo>
                    <a:pt x="359441" y="207681"/>
                  </a:lnTo>
                  <a:lnTo>
                    <a:pt x="325549" y="236361"/>
                  </a:lnTo>
                  <a:lnTo>
                    <a:pt x="293014" y="266593"/>
                  </a:lnTo>
                  <a:lnTo>
                    <a:pt x="261890" y="298320"/>
                  </a:lnTo>
                  <a:lnTo>
                    <a:pt x="232231" y="331488"/>
                  </a:lnTo>
                  <a:lnTo>
                    <a:pt x="204091" y="366042"/>
                  </a:lnTo>
                  <a:lnTo>
                    <a:pt x="177524" y="401926"/>
                  </a:lnTo>
                  <a:lnTo>
                    <a:pt x="152585" y="439085"/>
                  </a:lnTo>
                  <a:lnTo>
                    <a:pt x="129328" y="477463"/>
                  </a:lnTo>
                  <a:lnTo>
                    <a:pt x="107807" y="517006"/>
                  </a:lnTo>
                  <a:lnTo>
                    <a:pt x="88076" y="557658"/>
                  </a:lnTo>
                  <a:lnTo>
                    <a:pt x="70189" y="599363"/>
                  </a:lnTo>
                  <a:lnTo>
                    <a:pt x="54201" y="642067"/>
                  </a:lnTo>
                  <a:lnTo>
                    <a:pt x="40166" y="685714"/>
                  </a:lnTo>
                  <a:lnTo>
                    <a:pt x="28138" y="730250"/>
                  </a:lnTo>
                  <a:lnTo>
                    <a:pt x="18171" y="775618"/>
                  </a:lnTo>
                  <a:lnTo>
                    <a:pt x="10320" y="821763"/>
                  </a:lnTo>
                  <a:lnTo>
                    <a:pt x="4638" y="868630"/>
                  </a:lnTo>
                  <a:lnTo>
                    <a:pt x="1180" y="916165"/>
                  </a:lnTo>
                  <a:lnTo>
                    <a:pt x="0" y="964311"/>
                  </a:lnTo>
                  <a:lnTo>
                    <a:pt x="1134" y="1012457"/>
                  </a:lnTo>
                  <a:lnTo>
                    <a:pt x="4548" y="1059993"/>
                  </a:lnTo>
                  <a:lnTo>
                    <a:pt x="10187" y="1106864"/>
                  </a:lnTo>
                  <a:lnTo>
                    <a:pt x="17998" y="1153015"/>
                  </a:lnTo>
                  <a:lnTo>
                    <a:pt x="27925" y="1198389"/>
                  </a:lnTo>
                  <a:lnTo>
                    <a:pt x="39914" y="1242932"/>
                  </a:lnTo>
                  <a:lnTo>
                    <a:pt x="53912" y="1286588"/>
                  </a:lnTo>
                  <a:lnTo>
                    <a:pt x="69865" y="1329303"/>
                  </a:lnTo>
                  <a:lnTo>
                    <a:pt x="87717" y="1371020"/>
                  </a:lnTo>
                  <a:lnTo>
                    <a:pt x="107415" y="1411685"/>
                  </a:lnTo>
                  <a:lnTo>
                    <a:pt x="128904" y="1451243"/>
                  </a:lnTo>
                  <a:lnTo>
                    <a:pt x="152132" y="1489637"/>
                  </a:lnTo>
                  <a:lnTo>
                    <a:pt x="177042" y="1526813"/>
                  </a:lnTo>
                  <a:lnTo>
                    <a:pt x="203581" y="1562716"/>
                  </a:lnTo>
                  <a:lnTo>
                    <a:pt x="231695" y="1597290"/>
                  </a:lnTo>
                  <a:lnTo>
                    <a:pt x="261330" y="1630480"/>
                  </a:lnTo>
                  <a:lnTo>
                    <a:pt x="292431" y="1662231"/>
                  </a:lnTo>
                  <a:lnTo>
                    <a:pt x="324945" y="1692487"/>
                  </a:lnTo>
                  <a:lnTo>
                    <a:pt x="358816" y="1721193"/>
                  </a:lnTo>
                  <a:lnTo>
                    <a:pt x="393991" y="1748294"/>
                  </a:lnTo>
                  <a:lnTo>
                    <a:pt x="430416" y="1773734"/>
                  </a:lnTo>
                  <a:lnTo>
                    <a:pt x="468037" y="1797459"/>
                  </a:lnTo>
                  <a:lnTo>
                    <a:pt x="506798" y="1819412"/>
                  </a:lnTo>
                  <a:lnTo>
                    <a:pt x="546647" y="1839540"/>
                  </a:lnTo>
                  <a:lnTo>
                    <a:pt x="587529" y="1857786"/>
                  </a:lnTo>
                  <a:lnTo>
                    <a:pt x="629389" y="1874095"/>
                  </a:lnTo>
                  <a:lnTo>
                    <a:pt x="672174" y="1888412"/>
                  </a:lnTo>
                  <a:lnTo>
                    <a:pt x="715829" y="1900681"/>
                  </a:lnTo>
                  <a:lnTo>
                    <a:pt x="760300" y="1910848"/>
                  </a:lnTo>
                  <a:lnTo>
                    <a:pt x="805533" y="1918857"/>
                  </a:lnTo>
                  <a:lnTo>
                    <a:pt x="851473" y="1924653"/>
                  </a:lnTo>
                  <a:lnTo>
                    <a:pt x="898067" y="1928180"/>
                  </a:lnTo>
                  <a:lnTo>
                    <a:pt x="945260" y="1929383"/>
                  </a:lnTo>
                  <a:lnTo>
                    <a:pt x="992455" y="1928226"/>
                  </a:lnTo>
                  <a:lnTo>
                    <a:pt x="1039051" y="1924742"/>
                  </a:lnTo>
                  <a:lnTo>
                    <a:pt x="1084995" y="1918989"/>
                  </a:lnTo>
                  <a:lnTo>
                    <a:pt x="1130233" y="1911022"/>
                  </a:lnTo>
                  <a:lnTo>
                    <a:pt x="1174710" y="1900895"/>
                  </a:lnTo>
                  <a:lnTo>
                    <a:pt x="1218373" y="1888664"/>
                  </a:lnTo>
                  <a:lnTo>
                    <a:pt x="1261166" y="1874384"/>
                  </a:lnTo>
                  <a:lnTo>
                    <a:pt x="1303037" y="1858110"/>
                  </a:lnTo>
                  <a:lnTo>
                    <a:pt x="1343930" y="1839899"/>
                  </a:lnTo>
                  <a:lnTo>
                    <a:pt x="1383792" y="1819804"/>
                  </a:lnTo>
                  <a:lnTo>
                    <a:pt x="1422569" y="1797882"/>
                  </a:lnTo>
                  <a:lnTo>
                    <a:pt x="1460205" y="1774187"/>
                  </a:lnTo>
                  <a:lnTo>
                    <a:pt x="1496648" y="1748776"/>
                  </a:lnTo>
                  <a:lnTo>
                    <a:pt x="1531842" y="1721702"/>
                  </a:lnTo>
                  <a:lnTo>
                    <a:pt x="1565734" y="1693022"/>
                  </a:lnTo>
                  <a:lnTo>
                    <a:pt x="1598269" y="1662790"/>
                  </a:lnTo>
                  <a:lnTo>
                    <a:pt x="1629393" y="1631063"/>
                  </a:lnTo>
                  <a:lnTo>
                    <a:pt x="1659052" y="1597895"/>
                  </a:lnTo>
                  <a:lnTo>
                    <a:pt x="1687192" y="1563341"/>
                  </a:lnTo>
                  <a:lnTo>
                    <a:pt x="1713759" y="1527457"/>
                  </a:lnTo>
                  <a:lnTo>
                    <a:pt x="1738698" y="1490298"/>
                  </a:lnTo>
                  <a:lnTo>
                    <a:pt x="1761955" y="1451920"/>
                  </a:lnTo>
                  <a:lnTo>
                    <a:pt x="1783476" y="1412377"/>
                  </a:lnTo>
                  <a:lnTo>
                    <a:pt x="1803207" y="1371725"/>
                  </a:lnTo>
                  <a:lnTo>
                    <a:pt x="1821094" y="1330020"/>
                  </a:lnTo>
                  <a:lnTo>
                    <a:pt x="1837082" y="1287316"/>
                  </a:lnTo>
                  <a:lnTo>
                    <a:pt x="1851117" y="1243669"/>
                  </a:lnTo>
                  <a:lnTo>
                    <a:pt x="1863145" y="1199133"/>
                  </a:lnTo>
                  <a:lnTo>
                    <a:pt x="1873112" y="1153765"/>
                  </a:lnTo>
                  <a:lnTo>
                    <a:pt x="1880963" y="1107620"/>
                  </a:lnTo>
                  <a:lnTo>
                    <a:pt x="1886645" y="1060753"/>
                  </a:lnTo>
                  <a:lnTo>
                    <a:pt x="1890103" y="1013218"/>
                  </a:lnTo>
                  <a:lnTo>
                    <a:pt x="1891283" y="965073"/>
                  </a:lnTo>
                  <a:lnTo>
                    <a:pt x="1890171" y="916853"/>
                  </a:lnTo>
                  <a:lnTo>
                    <a:pt x="1886696" y="868873"/>
                  </a:lnTo>
                  <a:lnTo>
                    <a:pt x="1880882" y="821220"/>
                  </a:lnTo>
                  <a:lnTo>
                    <a:pt x="1872752" y="773983"/>
                  </a:lnTo>
                  <a:lnTo>
                    <a:pt x="1862327" y="727249"/>
                  </a:lnTo>
                  <a:lnTo>
                    <a:pt x="1849633" y="681106"/>
                  </a:lnTo>
                  <a:lnTo>
                    <a:pt x="1834690" y="635640"/>
                  </a:lnTo>
                  <a:lnTo>
                    <a:pt x="1817522" y="590941"/>
                  </a:lnTo>
                  <a:lnTo>
                    <a:pt x="1798152" y="547095"/>
                  </a:lnTo>
                  <a:lnTo>
                    <a:pt x="1776602" y="504189"/>
                  </a:lnTo>
                  <a:lnTo>
                    <a:pt x="1751950" y="460618"/>
                  </a:lnTo>
                  <a:lnTo>
                    <a:pt x="1725293" y="418690"/>
                  </a:lnTo>
                  <a:lnTo>
                    <a:pt x="1696710" y="378456"/>
                  </a:lnTo>
                  <a:lnTo>
                    <a:pt x="1666285" y="339964"/>
                  </a:lnTo>
                  <a:lnTo>
                    <a:pt x="1634098" y="303265"/>
                  </a:lnTo>
                  <a:lnTo>
                    <a:pt x="1600232" y="268406"/>
                  </a:lnTo>
                  <a:lnTo>
                    <a:pt x="1564766" y="235439"/>
                  </a:lnTo>
                  <a:lnTo>
                    <a:pt x="1527784" y="204411"/>
                  </a:lnTo>
                  <a:lnTo>
                    <a:pt x="1489366" y="175372"/>
                  </a:lnTo>
                  <a:lnTo>
                    <a:pt x="1449594" y="148372"/>
                  </a:lnTo>
                  <a:lnTo>
                    <a:pt x="1408549" y="123459"/>
                  </a:lnTo>
                  <a:lnTo>
                    <a:pt x="1366313" y="100683"/>
                  </a:lnTo>
                  <a:lnTo>
                    <a:pt x="1322967" y="80094"/>
                  </a:lnTo>
                  <a:lnTo>
                    <a:pt x="1278593" y="61740"/>
                  </a:lnTo>
                  <a:lnTo>
                    <a:pt x="1233272" y="45671"/>
                  </a:lnTo>
                  <a:lnTo>
                    <a:pt x="1187086" y="31937"/>
                  </a:lnTo>
                  <a:lnTo>
                    <a:pt x="1140115" y="20585"/>
                  </a:lnTo>
                  <a:lnTo>
                    <a:pt x="1092442" y="11666"/>
                  </a:lnTo>
                  <a:lnTo>
                    <a:pt x="1044148" y="5230"/>
                  </a:lnTo>
                  <a:lnTo>
                    <a:pt x="995314" y="1324"/>
                  </a:lnTo>
                  <a:lnTo>
                    <a:pt x="94602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3582924" y="2572512"/>
              <a:ext cx="1556385" cy="1702435"/>
            </a:xfrm>
            <a:custGeom>
              <a:avLst/>
              <a:gdLst/>
              <a:ahLst/>
              <a:cxnLst/>
              <a:rect l="l" t="t" r="r" b="b"/>
              <a:pathLst>
                <a:path w="1556385" h="1702435">
                  <a:moveTo>
                    <a:pt x="835151" y="0"/>
                  </a:moveTo>
                  <a:lnTo>
                    <a:pt x="787758" y="1360"/>
                  </a:lnTo>
                  <a:lnTo>
                    <a:pt x="741057" y="5366"/>
                  </a:lnTo>
                  <a:lnTo>
                    <a:pt x="695119" y="11947"/>
                  </a:lnTo>
                  <a:lnTo>
                    <a:pt x="650016" y="21031"/>
                  </a:lnTo>
                  <a:lnTo>
                    <a:pt x="605818" y="32546"/>
                  </a:lnTo>
                  <a:lnTo>
                    <a:pt x="562595" y="46419"/>
                  </a:lnTo>
                  <a:lnTo>
                    <a:pt x="520418" y="62579"/>
                  </a:lnTo>
                  <a:lnTo>
                    <a:pt x="479357" y="80955"/>
                  </a:lnTo>
                  <a:lnTo>
                    <a:pt x="439484" y="101474"/>
                  </a:lnTo>
                  <a:lnTo>
                    <a:pt x="400868" y="124064"/>
                  </a:lnTo>
                  <a:lnTo>
                    <a:pt x="363581" y="148654"/>
                  </a:lnTo>
                  <a:lnTo>
                    <a:pt x="327692" y="175171"/>
                  </a:lnTo>
                  <a:lnTo>
                    <a:pt x="293273" y="203545"/>
                  </a:lnTo>
                  <a:lnTo>
                    <a:pt x="260394" y="233702"/>
                  </a:lnTo>
                  <a:lnTo>
                    <a:pt x="229125" y="265572"/>
                  </a:lnTo>
                  <a:lnTo>
                    <a:pt x="199538" y="299082"/>
                  </a:lnTo>
                  <a:lnTo>
                    <a:pt x="171702" y="334160"/>
                  </a:lnTo>
                  <a:lnTo>
                    <a:pt x="145689" y="370735"/>
                  </a:lnTo>
                  <a:lnTo>
                    <a:pt x="121568" y="408735"/>
                  </a:lnTo>
                  <a:lnTo>
                    <a:pt x="99411" y="448087"/>
                  </a:lnTo>
                  <a:lnTo>
                    <a:pt x="79288" y="488721"/>
                  </a:lnTo>
                  <a:lnTo>
                    <a:pt x="61270" y="530563"/>
                  </a:lnTo>
                  <a:lnTo>
                    <a:pt x="45427" y="573543"/>
                  </a:lnTo>
                  <a:lnTo>
                    <a:pt x="31829" y="617588"/>
                  </a:lnTo>
                  <a:lnTo>
                    <a:pt x="20548" y="662627"/>
                  </a:lnTo>
                  <a:lnTo>
                    <a:pt x="11654" y="708588"/>
                  </a:lnTo>
                  <a:lnTo>
                    <a:pt x="5218" y="755398"/>
                  </a:lnTo>
                  <a:lnTo>
                    <a:pt x="1309" y="802986"/>
                  </a:lnTo>
                  <a:lnTo>
                    <a:pt x="0" y="851280"/>
                  </a:lnTo>
                  <a:lnTo>
                    <a:pt x="1335" y="899587"/>
                  </a:lnTo>
                  <a:lnTo>
                    <a:pt x="5267" y="947186"/>
                  </a:lnTo>
                  <a:lnTo>
                    <a:pt x="11725" y="994005"/>
                  </a:lnTo>
                  <a:lnTo>
                    <a:pt x="20640" y="1039972"/>
                  </a:lnTo>
                  <a:lnTo>
                    <a:pt x="31940" y="1085016"/>
                  </a:lnTo>
                  <a:lnTo>
                    <a:pt x="45555" y="1129065"/>
                  </a:lnTo>
                  <a:lnTo>
                    <a:pt x="61415" y="1172047"/>
                  </a:lnTo>
                  <a:lnTo>
                    <a:pt x="79448" y="1213890"/>
                  </a:lnTo>
                  <a:lnTo>
                    <a:pt x="99586" y="1254523"/>
                  </a:lnTo>
                  <a:lnTo>
                    <a:pt x="121756" y="1293872"/>
                  </a:lnTo>
                  <a:lnTo>
                    <a:pt x="145889" y="1331868"/>
                  </a:lnTo>
                  <a:lnTo>
                    <a:pt x="171914" y="1368437"/>
                  </a:lnTo>
                  <a:lnTo>
                    <a:pt x="199761" y="1403508"/>
                  </a:lnTo>
                  <a:lnTo>
                    <a:pt x="229358" y="1437010"/>
                  </a:lnTo>
                  <a:lnTo>
                    <a:pt x="260637" y="1468870"/>
                  </a:lnTo>
                  <a:lnTo>
                    <a:pt x="293526" y="1499016"/>
                  </a:lnTo>
                  <a:lnTo>
                    <a:pt x="327954" y="1527377"/>
                  </a:lnTo>
                  <a:lnTo>
                    <a:pt x="363851" y="1553881"/>
                  </a:lnTo>
                  <a:lnTo>
                    <a:pt x="401148" y="1578455"/>
                  </a:lnTo>
                  <a:lnTo>
                    <a:pt x="439772" y="1601029"/>
                  </a:lnTo>
                  <a:lnTo>
                    <a:pt x="479654" y="1621531"/>
                  </a:lnTo>
                  <a:lnTo>
                    <a:pt x="520724" y="1639888"/>
                  </a:lnTo>
                  <a:lnTo>
                    <a:pt x="562910" y="1656028"/>
                  </a:lnTo>
                  <a:lnTo>
                    <a:pt x="606143" y="1669881"/>
                  </a:lnTo>
                  <a:lnTo>
                    <a:pt x="650351" y="1681373"/>
                  </a:lnTo>
                  <a:lnTo>
                    <a:pt x="695465" y="1690434"/>
                  </a:lnTo>
                  <a:lnTo>
                    <a:pt x="741413" y="1696991"/>
                  </a:lnTo>
                  <a:lnTo>
                    <a:pt x="788126" y="1700973"/>
                  </a:lnTo>
                  <a:lnTo>
                    <a:pt x="835533" y="1702308"/>
                  </a:lnTo>
                  <a:lnTo>
                    <a:pt x="884669" y="1700697"/>
                  </a:lnTo>
                  <a:lnTo>
                    <a:pt x="933287" y="1696203"/>
                  </a:lnTo>
                  <a:lnTo>
                    <a:pt x="981284" y="1688886"/>
                  </a:lnTo>
                  <a:lnTo>
                    <a:pt x="1028556" y="1678807"/>
                  </a:lnTo>
                  <a:lnTo>
                    <a:pt x="1074998" y="1666026"/>
                  </a:lnTo>
                  <a:lnTo>
                    <a:pt x="1120506" y="1650604"/>
                  </a:lnTo>
                  <a:lnTo>
                    <a:pt x="1164978" y="1632603"/>
                  </a:lnTo>
                  <a:lnTo>
                    <a:pt x="1208308" y="1612082"/>
                  </a:lnTo>
                  <a:lnTo>
                    <a:pt x="1250394" y="1589103"/>
                  </a:lnTo>
                  <a:lnTo>
                    <a:pt x="1291131" y="1563726"/>
                  </a:lnTo>
                  <a:lnTo>
                    <a:pt x="1330415" y="1536012"/>
                  </a:lnTo>
                  <a:lnTo>
                    <a:pt x="1368142" y="1506022"/>
                  </a:lnTo>
                  <a:lnTo>
                    <a:pt x="1404209" y="1473816"/>
                  </a:lnTo>
                  <a:lnTo>
                    <a:pt x="1438512" y="1439456"/>
                  </a:lnTo>
                  <a:lnTo>
                    <a:pt x="1470947" y="1403002"/>
                  </a:lnTo>
                  <a:lnTo>
                    <a:pt x="1501410" y="1364515"/>
                  </a:lnTo>
                  <a:lnTo>
                    <a:pt x="1529796" y="1324055"/>
                  </a:lnTo>
                  <a:lnTo>
                    <a:pt x="1556003" y="1281683"/>
                  </a:lnTo>
                  <a:lnTo>
                    <a:pt x="1542923" y="1273810"/>
                  </a:lnTo>
                  <a:lnTo>
                    <a:pt x="1514926" y="1319064"/>
                  </a:lnTo>
                  <a:lnTo>
                    <a:pt x="1484254" y="1362265"/>
                  </a:lnTo>
                  <a:lnTo>
                    <a:pt x="1451020" y="1403299"/>
                  </a:lnTo>
                  <a:lnTo>
                    <a:pt x="1415335" y="1442053"/>
                  </a:lnTo>
                  <a:lnTo>
                    <a:pt x="1377310" y="1478413"/>
                  </a:lnTo>
                  <a:lnTo>
                    <a:pt x="1337057" y="1512268"/>
                  </a:lnTo>
                  <a:lnTo>
                    <a:pt x="1294688" y="1543503"/>
                  </a:lnTo>
                  <a:lnTo>
                    <a:pt x="1250314" y="1572006"/>
                  </a:lnTo>
                  <a:lnTo>
                    <a:pt x="1208036" y="1595616"/>
                  </a:lnTo>
                  <a:lnTo>
                    <a:pt x="1165008" y="1616447"/>
                  </a:lnTo>
                  <a:lnTo>
                    <a:pt x="1121336" y="1634525"/>
                  </a:lnTo>
                  <a:lnTo>
                    <a:pt x="1077125" y="1649880"/>
                  </a:lnTo>
                  <a:lnTo>
                    <a:pt x="1032481" y="1662538"/>
                  </a:lnTo>
                  <a:lnTo>
                    <a:pt x="987509" y="1672528"/>
                  </a:lnTo>
                  <a:lnTo>
                    <a:pt x="942314" y="1679878"/>
                  </a:lnTo>
                  <a:lnTo>
                    <a:pt x="897000" y="1684616"/>
                  </a:lnTo>
                  <a:lnTo>
                    <a:pt x="851675" y="1686769"/>
                  </a:lnTo>
                  <a:lnTo>
                    <a:pt x="806441" y="1686365"/>
                  </a:lnTo>
                  <a:lnTo>
                    <a:pt x="761406" y="1683434"/>
                  </a:lnTo>
                  <a:lnTo>
                    <a:pt x="716673" y="1678001"/>
                  </a:lnTo>
                  <a:lnTo>
                    <a:pt x="672349" y="1670096"/>
                  </a:lnTo>
                  <a:lnTo>
                    <a:pt x="628538" y="1659747"/>
                  </a:lnTo>
                  <a:lnTo>
                    <a:pt x="585346" y="1646980"/>
                  </a:lnTo>
                  <a:lnTo>
                    <a:pt x="542878" y="1631825"/>
                  </a:lnTo>
                  <a:lnTo>
                    <a:pt x="501239" y="1614309"/>
                  </a:lnTo>
                  <a:lnTo>
                    <a:pt x="460534" y="1594460"/>
                  </a:lnTo>
                  <a:lnTo>
                    <a:pt x="420868" y="1572306"/>
                  </a:lnTo>
                  <a:lnTo>
                    <a:pt x="382347" y="1547876"/>
                  </a:lnTo>
                  <a:lnTo>
                    <a:pt x="345076" y="1521196"/>
                  </a:lnTo>
                  <a:lnTo>
                    <a:pt x="309161" y="1492295"/>
                  </a:lnTo>
                  <a:lnTo>
                    <a:pt x="274705" y="1461200"/>
                  </a:lnTo>
                  <a:lnTo>
                    <a:pt x="241815" y="1427941"/>
                  </a:lnTo>
                  <a:lnTo>
                    <a:pt x="210596" y="1392544"/>
                  </a:lnTo>
                  <a:lnTo>
                    <a:pt x="181153" y="1355038"/>
                  </a:lnTo>
                  <a:lnTo>
                    <a:pt x="153591" y="1315450"/>
                  </a:lnTo>
                  <a:lnTo>
                    <a:pt x="128015" y="1273810"/>
                  </a:lnTo>
                  <a:lnTo>
                    <a:pt x="104841" y="1230747"/>
                  </a:lnTo>
                  <a:lnTo>
                    <a:pt x="84395" y="1186919"/>
                  </a:lnTo>
                  <a:lnTo>
                    <a:pt x="66650" y="1142434"/>
                  </a:lnTo>
                  <a:lnTo>
                    <a:pt x="51578" y="1097399"/>
                  </a:lnTo>
                  <a:lnTo>
                    <a:pt x="39152" y="1051922"/>
                  </a:lnTo>
                  <a:lnTo>
                    <a:pt x="29344" y="1006108"/>
                  </a:lnTo>
                  <a:lnTo>
                    <a:pt x="22127" y="960066"/>
                  </a:lnTo>
                  <a:lnTo>
                    <a:pt x="17474" y="913903"/>
                  </a:lnTo>
                  <a:lnTo>
                    <a:pt x="15358" y="867725"/>
                  </a:lnTo>
                  <a:lnTo>
                    <a:pt x="15750" y="821641"/>
                  </a:lnTo>
                  <a:lnTo>
                    <a:pt x="18624" y="775757"/>
                  </a:lnTo>
                  <a:lnTo>
                    <a:pt x="23953" y="730181"/>
                  </a:lnTo>
                  <a:lnTo>
                    <a:pt x="31707" y="685020"/>
                  </a:lnTo>
                  <a:lnTo>
                    <a:pt x="41862" y="640381"/>
                  </a:lnTo>
                  <a:lnTo>
                    <a:pt x="54388" y="596371"/>
                  </a:lnTo>
                  <a:lnTo>
                    <a:pt x="69259" y="553098"/>
                  </a:lnTo>
                  <a:lnTo>
                    <a:pt x="86448" y="510669"/>
                  </a:lnTo>
                  <a:lnTo>
                    <a:pt x="105926" y="469190"/>
                  </a:lnTo>
                  <a:lnTo>
                    <a:pt x="127666" y="428770"/>
                  </a:lnTo>
                  <a:lnTo>
                    <a:pt x="151642" y="389516"/>
                  </a:lnTo>
                  <a:lnTo>
                    <a:pt x="177825" y="351534"/>
                  </a:lnTo>
                  <a:lnTo>
                    <a:pt x="206189" y="314931"/>
                  </a:lnTo>
                  <a:lnTo>
                    <a:pt x="236706" y="279816"/>
                  </a:lnTo>
                  <a:lnTo>
                    <a:pt x="269348" y="246296"/>
                  </a:lnTo>
                  <a:lnTo>
                    <a:pt x="304088" y="214477"/>
                  </a:lnTo>
                  <a:lnTo>
                    <a:pt x="340899" y="184467"/>
                  </a:lnTo>
                  <a:lnTo>
                    <a:pt x="379753" y="156372"/>
                  </a:lnTo>
                  <a:lnTo>
                    <a:pt x="420624" y="130301"/>
                  </a:lnTo>
                  <a:lnTo>
                    <a:pt x="462890" y="106691"/>
                  </a:lnTo>
                  <a:lnTo>
                    <a:pt x="505907" y="85860"/>
                  </a:lnTo>
                  <a:lnTo>
                    <a:pt x="549570" y="67782"/>
                  </a:lnTo>
                  <a:lnTo>
                    <a:pt x="593773" y="52427"/>
                  </a:lnTo>
                  <a:lnTo>
                    <a:pt x="638411" y="39769"/>
                  </a:lnTo>
                  <a:lnTo>
                    <a:pt x="683379" y="29779"/>
                  </a:lnTo>
                  <a:lnTo>
                    <a:pt x="728571" y="22429"/>
                  </a:lnTo>
                  <a:lnTo>
                    <a:pt x="773882" y="17691"/>
                  </a:lnTo>
                  <a:lnTo>
                    <a:pt x="819207" y="15538"/>
                  </a:lnTo>
                  <a:lnTo>
                    <a:pt x="864440" y="15942"/>
                  </a:lnTo>
                  <a:lnTo>
                    <a:pt x="909477" y="18873"/>
                  </a:lnTo>
                  <a:lnTo>
                    <a:pt x="954211" y="24306"/>
                  </a:lnTo>
                  <a:lnTo>
                    <a:pt x="998538" y="32211"/>
                  </a:lnTo>
                  <a:lnTo>
                    <a:pt x="1042352" y="42560"/>
                  </a:lnTo>
                  <a:lnTo>
                    <a:pt x="1085548" y="55327"/>
                  </a:lnTo>
                  <a:lnTo>
                    <a:pt x="1128020" y="70482"/>
                  </a:lnTo>
                  <a:lnTo>
                    <a:pt x="1169664" y="87998"/>
                  </a:lnTo>
                  <a:lnTo>
                    <a:pt x="1210373" y="107847"/>
                  </a:lnTo>
                  <a:lnTo>
                    <a:pt x="1250043" y="130001"/>
                  </a:lnTo>
                  <a:lnTo>
                    <a:pt x="1288569" y="154432"/>
                  </a:lnTo>
                  <a:lnTo>
                    <a:pt x="1325844" y="181111"/>
                  </a:lnTo>
                  <a:lnTo>
                    <a:pt x="1361764" y="210012"/>
                  </a:lnTo>
                  <a:lnTo>
                    <a:pt x="1396223" y="241107"/>
                  </a:lnTo>
                  <a:lnTo>
                    <a:pt x="1429116" y="274366"/>
                  </a:lnTo>
                  <a:lnTo>
                    <a:pt x="1460338" y="309763"/>
                  </a:lnTo>
                  <a:lnTo>
                    <a:pt x="1489783" y="347269"/>
                  </a:lnTo>
                  <a:lnTo>
                    <a:pt x="1517346" y="386857"/>
                  </a:lnTo>
                  <a:lnTo>
                    <a:pt x="1542923" y="428498"/>
                  </a:lnTo>
                  <a:lnTo>
                    <a:pt x="1556003" y="420624"/>
                  </a:lnTo>
                  <a:lnTo>
                    <a:pt x="1529872" y="378130"/>
                  </a:lnTo>
                  <a:lnTo>
                    <a:pt x="1501543" y="337558"/>
                  </a:lnTo>
                  <a:lnTo>
                    <a:pt x="1471122" y="298970"/>
                  </a:lnTo>
                  <a:lnTo>
                    <a:pt x="1438713" y="262426"/>
                  </a:lnTo>
                  <a:lnTo>
                    <a:pt x="1404422" y="227990"/>
                  </a:lnTo>
                  <a:lnTo>
                    <a:pt x="1368354" y="195721"/>
                  </a:lnTo>
                  <a:lnTo>
                    <a:pt x="1330614" y="165681"/>
                  </a:lnTo>
                  <a:lnTo>
                    <a:pt x="1291306" y="137933"/>
                  </a:lnTo>
                  <a:lnTo>
                    <a:pt x="1250537" y="112537"/>
                  </a:lnTo>
                  <a:lnTo>
                    <a:pt x="1208410" y="89556"/>
                  </a:lnTo>
                  <a:lnTo>
                    <a:pt x="1165032" y="69050"/>
                  </a:lnTo>
                  <a:lnTo>
                    <a:pt x="1120506" y="51082"/>
                  </a:lnTo>
                  <a:lnTo>
                    <a:pt x="1074939" y="35712"/>
                  </a:lnTo>
                  <a:lnTo>
                    <a:pt x="1028435" y="23003"/>
                  </a:lnTo>
                  <a:lnTo>
                    <a:pt x="981099" y="13015"/>
                  </a:lnTo>
                  <a:lnTo>
                    <a:pt x="933037" y="5811"/>
                  </a:lnTo>
                  <a:lnTo>
                    <a:pt x="884352" y="1452"/>
                  </a:lnTo>
                  <a:lnTo>
                    <a:pt x="835151" y="0"/>
                  </a:lnTo>
                  <a:close/>
                </a:path>
              </a:pathLst>
            </a:custGeom>
            <a:solidFill>
              <a:srgbClr val="037C3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582924" y="2572512"/>
              <a:ext cx="1556385" cy="1702435"/>
            </a:xfrm>
            <a:custGeom>
              <a:avLst/>
              <a:gdLst/>
              <a:ahLst/>
              <a:cxnLst/>
              <a:rect l="l" t="t" r="r" b="b"/>
              <a:pathLst>
                <a:path w="1556385" h="1702435">
                  <a:moveTo>
                    <a:pt x="835533" y="1702308"/>
                  </a:moveTo>
                  <a:lnTo>
                    <a:pt x="788126" y="1700973"/>
                  </a:lnTo>
                  <a:lnTo>
                    <a:pt x="741413" y="1696991"/>
                  </a:lnTo>
                  <a:lnTo>
                    <a:pt x="695465" y="1690434"/>
                  </a:lnTo>
                  <a:lnTo>
                    <a:pt x="650351" y="1681373"/>
                  </a:lnTo>
                  <a:lnTo>
                    <a:pt x="606143" y="1669881"/>
                  </a:lnTo>
                  <a:lnTo>
                    <a:pt x="562910" y="1656028"/>
                  </a:lnTo>
                  <a:lnTo>
                    <a:pt x="520724" y="1639888"/>
                  </a:lnTo>
                  <a:lnTo>
                    <a:pt x="479654" y="1621531"/>
                  </a:lnTo>
                  <a:lnTo>
                    <a:pt x="439772" y="1601029"/>
                  </a:lnTo>
                  <a:lnTo>
                    <a:pt x="401148" y="1578455"/>
                  </a:lnTo>
                  <a:lnTo>
                    <a:pt x="363851" y="1553881"/>
                  </a:lnTo>
                  <a:lnTo>
                    <a:pt x="327954" y="1527377"/>
                  </a:lnTo>
                  <a:lnTo>
                    <a:pt x="293526" y="1499016"/>
                  </a:lnTo>
                  <a:lnTo>
                    <a:pt x="260637" y="1468870"/>
                  </a:lnTo>
                  <a:lnTo>
                    <a:pt x="229358" y="1437010"/>
                  </a:lnTo>
                  <a:lnTo>
                    <a:pt x="199761" y="1403508"/>
                  </a:lnTo>
                  <a:lnTo>
                    <a:pt x="171914" y="1368437"/>
                  </a:lnTo>
                  <a:lnTo>
                    <a:pt x="145889" y="1331868"/>
                  </a:lnTo>
                  <a:lnTo>
                    <a:pt x="121756" y="1293872"/>
                  </a:lnTo>
                  <a:lnTo>
                    <a:pt x="99586" y="1254523"/>
                  </a:lnTo>
                  <a:lnTo>
                    <a:pt x="79448" y="1213890"/>
                  </a:lnTo>
                  <a:lnTo>
                    <a:pt x="61415" y="1172047"/>
                  </a:lnTo>
                  <a:lnTo>
                    <a:pt x="45555" y="1129065"/>
                  </a:lnTo>
                  <a:lnTo>
                    <a:pt x="31940" y="1085016"/>
                  </a:lnTo>
                  <a:lnTo>
                    <a:pt x="20640" y="1039972"/>
                  </a:lnTo>
                  <a:lnTo>
                    <a:pt x="11725" y="994005"/>
                  </a:lnTo>
                  <a:lnTo>
                    <a:pt x="5267" y="947186"/>
                  </a:lnTo>
                  <a:lnTo>
                    <a:pt x="1335" y="899587"/>
                  </a:lnTo>
                  <a:lnTo>
                    <a:pt x="0" y="851280"/>
                  </a:lnTo>
                  <a:lnTo>
                    <a:pt x="1309" y="802986"/>
                  </a:lnTo>
                  <a:lnTo>
                    <a:pt x="5218" y="755398"/>
                  </a:lnTo>
                  <a:lnTo>
                    <a:pt x="11654" y="708588"/>
                  </a:lnTo>
                  <a:lnTo>
                    <a:pt x="20548" y="662627"/>
                  </a:lnTo>
                  <a:lnTo>
                    <a:pt x="31829" y="617588"/>
                  </a:lnTo>
                  <a:lnTo>
                    <a:pt x="45427" y="573543"/>
                  </a:lnTo>
                  <a:lnTo>
                    <a:pt x="61270" y="530563"/>
                  </a:lnTo>
                  <a:lnTo>
                    <a:pt x="79288" y="488721"/>
                  </a:lnTo>
                  <a:lnTo>
                    <a:pt x="99411" y="448087"/>
                  </a:lnTo>
                  <a:lnTo>
                    <a:pt x="121568" y="408735"/>
                  </a:lnTo>
                  <a:lnTo>
                    <a:pt x="145689" y="370735"/>
                  </a:lnTo>
                  <a:lnTo>
                    <a:pt x="171702" y="334160"/>
                  </a:lnTo>
                  <a:lnTo>
                    <a:pt x="199538" y="299082"/>
                  </a:lnTo>
                  <a:lnTo>
                    <a:pt x="229125" y="265572"/>
                  </a:lnTo>
                  <a:lnTo>
                    <a:pt x="260394" y="233702"/>
                  </a:lnTo>
                  <a:lnTo>
                    <a:pt x="293273" y="203545"/>
                  </a:lnTo>
                  <a:lnTo>
                    <a:pt x="327692" y="175171"/>
                  </a:lnTo>
                  <a:lnTo>
                    <a:pt x="363581" y="148654"/>
                  </a:lnTo>
                  <a:lnTo>
                    <a:pt x="400868" y="124064"/>
                  </a:lnTo>
                  <a:lnTo>
                    <a:pt x="439484" y="101474"/>
                  </a:lnTo>
                  <a:lnTo>
                    <a:pt x="479357" y="80955"/>
                  </a:lnTo>
                  <a:lnTo>
                    <a:pt x="520418" y="62579"/>
                  </a:lnTo>
                  <a:lnTo>
                    <a:pt x="562595" y="46419"/>
                  </a:lnTo>
                  <a:lnTo>
                    <a:pt x="605818" y="32546"/>
                  </a:lnTo>
                  <a:lnTo>
                    <a:pt x="650016" y="21031"/>
                  </a:lnTo>
                  <a:lnTo>
                    <a:pt x="695119" y="11947"/>
                  </a:lnTo>
                  <a:lnTo>
                    <a:pt x="741057" y="5366"/>
                  </a:lnTo>
                  <a:lnTo>
                    <a:pt x="787758" y="1360"/>
                  </a:lnTo>
                  <a:lnTo>
                    <a:pt x="835151" y="0"/>
                  </a:lnTo>
                  <a:lnTo>
                    <a:pt x="884352" y="1452"/>
                  </a:lnTo>
                  <a:lnTo>
                    <a:pt x="933037" y="5811"/>
                  </a:lnTo>
                  <a:lnTo>
                    <a:pt x="981099" y="13015"/>
                  </a:lnTo>
                  <a:lnTo>
                    <a:pt x="1028435" y="23003"/>
                  </a:lnTo>
                  <a:lnTo>
                    <a:pt x="1074939" y="35712"/>
                  </a:lnTo>
                  <a:lnTo>
                    <a:pt x="1120506" y="51082"/>
                  </a:lnTo>
                  <a:lnTo>
                    <a:pt x="1165032" y="69050"/>
                  </a:lnTo>
                  <a:lnTo>
                    <a:pt x="1208410" y="89556"/>
                  </a:lnTo>
                  <a:lnTo>
                    <a:pt x="1250537" y="112537"/>
                  </a:lnTo>
                  <a:lnTo>
                    <a:pt x="1291306" y="137933"/>
                  </a:lnTo>
                  <a:lnTo>
                    <a:pt x="1330614" y="165681"/>
                  </a:lnTo>
                  <a:lnTo>
                    <a:pt x="1368354" y="195721"/>
                  </a:lnTo>
                  <a:lnTo>
                    <a:pt x="1404422" y="227990"/>
                  </a:lnTo>
                  <a:lnTo>
                    <a:pt x="1438713" y="262426"/>
                  </a:lnTo>
                  <a:lnTo>
                    <a:pt x="1471122" y="298970"/>
                  </a:lnTo>
                  <a:lnTo>
                    <a:pt x="1501543" y="337558"/>
                  </a:lnTo>
                  <a:lnTo>
                    <a:pt x="1529872" y="378130"/>
                  </a:lnTo>
                  <a:lnTo>
                    <a:pt x="1556003" y="420624"/>
                  </a:lnTo>
                  <a:lnTo>
                    <a:pt x="1542923" y="428498"/>
                  </a:lnTo>
                  <a:lnTo>
                    <a:pt x="1517346" y="386857"/>
                  </a:lnTo>
                  <a:lnTo>
                    <a:pt x="1489783" y="347269"/>
                  </a:lnTo>
                  <a:lnTo>
                    <a:pt x="1460338" y="309763"/>
                  </a:lnTo>
                  <a:lnTo>
                    <a:pt x="1429116" y="274366"/>
                  </a:lnTo>
                  <a:lnTo>
                    <a:pt x="1396223" y="241107"/>
                  </a:lnTo>
                  <a:lnTo>
                    <a:pt x="1361764" y="210012"/>
                  </a:lnTo>
                  <a:lnTo>
                    <a:pt x="1325844" y="181111"/>
                  </a:lnTo>
                  <a:lnTo>
                    <a:pt x="1288569" y="154432"/>
                  </a:lnTo>
                  <a:lnTo>
                    <a:pt x="1250043" y="130001"/>
                  </a:lnTo>
                  <a:lnTo>
                    <a:pt x="1210373" y="107847"/>
                  </a:lnTo>
                  <a:lnTo>
                    <a:pt x="1169664" y="87998"/>
                  </a:lnTo>
                  <a:lnTo>
                    <a:pt x="1128020" y="70482"/>
                  </a:lnTo>
                  <a:lnTo>
                    <a:pt x="1085548" y="55327"/>
                  </a:lnTo>
                  <a:lnTo>
                    <a:pt x="1042352" y="42560"/>
                  </a:lnTo>
                  <a:lnTo>
                    <a:pt x="998538" y="32211"/>
                  </a:lnTo>
                  <a:lnTo>
                    <a:pt x="954211" y="24306"/>
                  </a:lnTo>
                  <a:lnTo>
                    <a:pt x="909477" y="18873"/>
                  </a:lnTo>
                  <a:lnTo>
                    <a:pt x="864440" y="15942"/>
                  </a:lnTo>
                  <a:lnTo>
                    <a:pt x="819207" y="15538"/>
                  </a:lnTo>
                  <a:lnTo>
                    <a:pt x="773882" y="17691"/>
                  </a:lnTo>
                  <a:lnTo>
                    <a:pt x="728571" y="22429"/>
                  </a:lnTo>
                  <a:lnTo>
                    <a:pt x="683379" y="29779"/>
                  </a:lnTo>
                  <a:lnTo>
                    <a:pt x="638411" y="39769"/>
                  </a:lnTo>
                  <a:lnTo>
                    <a:pt x="593773" y="52427"/>
                  </a:lnTo>
                  <a:lnTo>
                    <a:pt x="549570" y="67782"/>
                  </a:lnTo>
                  <a:lnTo>
                    <a:pt x="505907" y="85860"/>
                  </a:lnTo>
                  <a:lnTo>
                    <a:pt x="462890" y="106691"/>
                  </a:lnTo>
                  <a:lnTo>
                    <a:pt x="420624" y="130301"/>
                  </a:lnTo>
                  <a:lnTo>
                    <a:pt x="379753" y="156372"/>
                  </a:lnTo>
                  <a:lnTo>
                    <a:pt x="340899" y="184467"/>
                  </a:lnTo>
                  <a:lnTo>
                    <a:pt x="304088" y="214477"/>
                  </a:lnTo>
                  <a:lnTo>
                    <a:pt x="269348" y="246296"/>
                  </a:lnTo>
                  <a:lnTo>
                    <a:pt x="236706" y="279816"/>
                  </a:lnTo>
                  <a:lnTo>
                    <a:pt x="206189" y="314931"/>
                  </a:lnTo>
                  <a:lnTo>
                    <a:pt x="177825" y="351534"/>
                  </a:lnTo>
                  <a:lnTo>
                    <a:pt x="151642" y="389516"/>
                  </a:lnTo>
                  <a:lnTo>
                    <a:pt x="127666" y="428770"/>
                  </a:lnTo>
                  <a:lnTo>
                    <a:pt x="105926" y="469190"/>
                  </a:lnTo>
                  <a:lnTo>
                    <a:pt x="86448" y="510669"/>
                  </a:lnTo>
                  <a:lnTo>
                    <a:pt x="69259" y="553098"/>
                  </a:lnTo>
                  <a:lnTo>
                    <a:pt x="54388" y="596371"/>
                  </a:lnTo>
                  <a:lnTo>
                    <a:pt x="41862" y="640381"/>
                  </a:lnTo>
                  <a:lnTo>
                    <a:pt x="31707" y="685020"/>
                  </a:lnTo>
                  <a:lnTo>
                    <a:pt x="23953" y="730181"/>
                  </a:lnTo>
                  <a:lnTo>
                    <a:pt x="18624" y="775757"/>
                  </a:lnTo>
                  <a:lnTo>
                    <a:pt x="15750" y="821641"/>
                  </a:lnTo>
                  <a:lnTo>
                    <a:pt x="15358" y="867725"/>
                  </a:lnTo>
                  <a:lnTo>
                    <a:pt x="17474" y="913903"/>
                  </a:lnTo>
                  <a:lnTo>
                    <a:pt x="22127" y="960066"/>
                  </a:lnTo>
                  <a:lnTo>
                    <a:pt x="29344" y="1006108"/>
                  </a:lnTo>
                  <a:lnTo>
                    <a:pt x="39152" y="1051922"/>
                  </a:lnTo>
                  <a:lnTo>
                    <a:pt x="51578" y="1097399"/>
                  </a:lnTo>
                  <a:lnTo>
                    <a:pt x="66650" y="1142434"/>
                  </a:lnTo>
                  <a:lnTo>
                    <a:pt x="84395" y="1186919"/>
                  </a:lnTo>
                  <a:lnTo>
                    <a:pt x="104841" y="1230747"/>
                  </a:lnTo>
                  <a:lnTo>
                    <a:pt x="128015" y="1273810"/>
                  </a:lnTo>
                  <a:lnTo>
                    <a:pt x="153591" y="1315450"/>
                  </a:lnTo>
                  <a:lnTo>
                    <a:pt x="181153" y="1355038"/>
                  </a:lnTo>
                  <a:lnTo>
                    <a:pt x="210596" y="1392544"/>
                  </a:lnTo>
                  <a:lnTo>
                    <a:pt x="241815" y="1427941"/>
                  </a:lnTo>
                  <a:lnTo>
                    <a:pt x="274705" y="1461200"/>
                  </a:lnTo>
                  <a:lnTo>
                    <a:pt x="309161" y="1492295"/>
                  </a:lnTo>
                  <a:lnTo>
                    <a:pt x="345076" y="1521196"/>
                  </a:lnTo>
                  <a:lnTo>
                    <a:pt x="382347" y="1547876"/>
                  </a:lnTo>
                  <a:lnTo>
                    <a:pt x="420868" y="1572306"/>
                  </a:lnTo>
                  <a:lnTo>
                    <a:pt x="460534" y="1594460"/>
                  </a:lnTo>
                  <a:lnTo>
                    <a:pt x="501239" y="1614309"/>
                  </a:lnTo>
                  <a:lnTo>
                    <a:pt x="542878" y="1631825"/>
                  </a:lnTo>
                  <a:lnTo>
                    <a:pt x="585346" y="1646980"/>
                  </a:lnTo>
                  <a:lnTo>
                    <a:pt x="628538" y="1659747"/>
                  </a:lnTo>
                  <a:lnTo>
                    <a:pt x="672349" y="1670096"/>
                  </a:lnTo>
                  <a:lnTo>
                    <a:pt x="716673" y="1678001"/>
                  </a:lnTo>
                  <a:lnTo>
                    <a:pt x="761406" y="1683434"/>
                  </a:lnTo>
                  <a:lnTo>
                    <a:pt x="806441" y="1686365"/>
                  </a:lnTo>
                  <a:lnTo>
                    <a:pt x="851675" y="1686769"/>
                  </a:lnTo>
                  <a:lnTo>
                    <a:pt x="897000" y="1684616"/>
                  </a:lnTo>
                  <a:lnTo>
                    <a:pt x="942314" y="1679878"/>
                  </a:lnTo>
                  <a:lnTo>
                    <a:pt x="987509" y="1672528"/>
                  </a:lnTo>
                  <a:lnTo>
                    <a:pt x="1032481" y="1662538"/>
                  </a:lnTo>
                  <a:lnTo>
                    <a:pt x="1077125" y="1649880"/>
                  </a:lnTo>
                  <a:lnTo>
                    <a:pt x="1121336" y="1634525"/>
                  </a:lnTo>
                  <a:lnTo>
                    <a:pt x="1165008" y="1616447"/>
                  </a:lnTo>
                  <a:lnTo>
                    <a:pt x="1208036" y="1595616"/>
                  </a:lnTo>
                  <a:lnTo>
                    <a:pt x="1250314" y="1572006"/>
                  </a:lnTo>
                  <a:lnTo>
                    <a:pt x="1294688" y="1543503"/>
                  </a:lnTo>
                  <a:lnTo>
                    <a:pt x="1337057" y="1512268"/>
                  </a:lnTo>
                  <a:lnTo>
                    <a:pt x="1377310" y="1478413"/>
                  </a:lnTo>
                  <a:lnTo>
                    <a:pt x="1415335" y="1442053"/>
                  </a:lnTo>
                  <a:lnTo>
                    <a:pt x="1451020" y="1403299"/>
                  </a:lnTo>
                  <a:lnTo>
                    <a:pt x="1484254" y="1362265"/>
                  </a:lnTo>
                  <a:lnTo>
                    <a:pt x="1514926" y="1319064"/>
                  </a:lnTo>
                  <a:lnTo>
                    <a:pt x="1542923" y="1273810"/>
                  </a:lnTo>
                  <a:lnTo>
                    <a:pt x="1556003" y="1281683"/>
                  </a:lnTo>
                  <a:lnTo>
                    <a:pt x="1529796" y="1324055"/>
                  </a:lnTo>
                  <a:lnTo>
                    <a:pt x="1501410" y="1364515"/>
                  </a:lnTo>
                  <a:lnTo>
                    <a:pt x="1470947" y="1403002"/>
                  </a:lnTo>
                  <a:lnTo>
                    <a:pt x="1438512" y="1439456"/>
                  </a:lnTo>
                  <a:lnTo>
                    <a:pt x="1404209" y="1473816"/>
                  </a:lnTo>
                  <a:lnTo>
                    <a:pt x="1368142" y="1506022"/>
                  </a:lnTo>
                  <a:lnTo>
                    <a:pt x="1330415" y="1536012"/>
                  </a:lnTo>
                  <a:lnTo>
                    <a:pt x="1291131" y="1563726"/>
                  </a:lnTo>
                  <a:lnTo>
                    <a:pt x="1250394" y="1589103"/>
                  </a:lnTo>
                  <a:lnTo>
                    <a:pt x="1208308" y="1612082"/>
                  </a:lnTo>
                  <a:lnTo>
                    <a:pt x="1164978" y="1632603"/>
                  </a:lnTo>
                  <a:lnTo>
                    <a:pt x="1120506" y="1650604"/>
                  </a:lnTo>
                  <a:lnTo>
                    <a:pt x="1074998" y="1666026"/>
                  </a:lnTo>
                  <a:lnTo>
                    <a:pt x="1028556" y="1678807"/>
                  </a:lnTo>
                  <a:lnTo>
                    <a:pt x="981284" y="1688886"/>
                  </a:lnTo>
                  <a:lnTo>
                    <a:pt x="933287" y="1696203"/>
                  </a:lnTo>
                  <a:lnTo>
                    <a:pt x="884669" y="1700697"/>
                  </a:lnTo>
                  <a:lnTo>
                    <a:pt x="835533" y="1702308"/>
                  </a:lnTo>
                  <a:close/>
                </a:path>
              </a:pathLst>
            </a:custGeom>
            <a:ln w="18750">
              <a:solidFill>
                <a:srgbClr val="46B5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3361944" y="2345422"/>
              <a:ext cx="2113915" cy="2155190"/>
            </a:xfrm>
            <a:custGeom>
              <a:avLst/>
              <a:gdLst/>
              <a:ahLst/>
              <a:cxnLst/>
              <a:rect l="l" t="t" r="r" b="b"/>
              <a:pathLst>
                <a:path w="2113915" h="2155190">
                  <a:moveTo>
                    <a:pt x="928751" y="2136534"/>
                  </a:moveTo>
                  <a:lnTo>
                    <a:pt x="965565" y="2152251"/>
                  </a:lnTo>
                  <a:lnTo>
                    <a:pt x="1003680" y="2154949"/>
                  </a:lnTo>
                  <a:lnTo>
                    <a:pt x="1004188" y="2143265"/>
                  </a:lnTo>
                  <a:lnTo>
                    <a:pt x="985347" y="2142071"/>
                  </a:lnTo>
                  <a:lnTo>
                    <a:pt x="966422" y="2140567"/>
                  </a:lnTo>
                  <a:lnTo>
                    <a:pt x="947521" y="2138729"/>
                  </a:lnTo>
                  <a:lnTo>
                    <a:pt x="928751" y="2136534"/>
                  </a:lnTo>
                  <a:close/>
                </a:path>
                <a:path w="2113915" h="2155190">
                  <a:moveTo>
                    <a:pt x="1215389" y="2132343"/>
                  </a:moveTo>
                  <a:lnTo>
                    <a:pt x="1196639" y="2135054"/>
                  </a:lnTo>
                  <a:lnTo>
                    <a:pt x="1177782" y="2137455"/>
                  </a:lnTo>
                  <a:lnTo>
                    <a:pt x="1158900" y="2139523"/>
                  </a:lnTo>
                  <a:lnTo>
                    <a:pt x="1140078" y="2141233"/>
                  </a:lnTo>
                  <a:lnTo>
                    <a:pt x="1140977" y="2152917"/>
                  </a:lnTo>
                  <a:lnTo>
                    <a:pt x="1141348" y="2152917"/>
                  </a:lnTo>
                  <a:lnTo>
                    <a:pt x="1160355" y="2151151"/>
                  </a:lnTo>
                  <a:lnTo>
                    <a:pt x="1179385" y="2149076"/>
                  </a:lnTo>
                  <a:lnTo>
                    <a:pt x="1198320" y="2146667"/>
                  </a:lnTo>
                  <a:lnTo>
                    <a:pt x="1217040" y="2143900"/>
                  </a:lnTo>
                  <a:lnTo>
                    <a:pt x="1215389" y="2132343"/>
                  </a:lnTo>
                  <a:close/>
                </a:path>
                <a:path w="2113915" h="2155190">
                  <a:moveTo>
                    <a:pt x="722248" y="2088528"/>
                  </a:moveTo>
                  <a:lnTo>
                    <a:pt x="755126" y="2111341"/>
                  </a:lnTo>
                  <a:lnTo>
                    <a:pt x="791971" y="2121675"/>
                  </a:lnTo>
                  <a:lnTo>
                    <a:pt x="794892" y="2110499"/>
                  </a:lnTo>
                  <a:lnTo>
                    <a:pt x="776612" y="2105477"/>
                  </a:lnTo>
                  <a:lnTo>
                    <a:pt x="758380" y="2100133"/>
                  </a:lnTo>
                  <a:lnTo>
                    <a:pt x="740243" y="2094480"/>
                  </a:lnTo>
                  <a:lnTo>
                    <a:pt x="722248" y="2088528"/>
                  </a:lnTo>
                  <a:close/>
                </a:path>
                <a:path w="2113915" h="2155190">
                  <a:moveTo>
                    <a:pt x="1420114" y="2077860"/>
                  </a:moveTo>
                  <a:lnTo>
                    <a:pt x="1402310" y="2084274"/>
                  </a:lnTo>
                  <a:lnTo>
                    <a:pt x="1384363" y="2090497"/>
                  </a:lnTo>
                  <a:lnTo>
                    <a:pt x="1366321" y="2096434"/>
                  </a:lnTo>
                  <a:lnTo>
                    <a:pt x="1348231" y="2101990"/>
                  </a:lnTo>
                  <a:lnTo>
                    <a:pt x="1351406" y="2113293"/>
                  </a:lnTo>
                  <a:lnTo>
                    <a:pt x="1388443" y="2101990"/>
                  </a:lnTo>
                  <a:lnTo>
                    <a:pt x="1424051" y="2088782"/>
                  </a:lnTo>
                  <a:lnTo>
                    <a:pt x="1420114" y="2077860"/>
                  </a:lnTo>
                  <a:close/>
                </a:path>
                <a:path w="2113915" h="2155190">
                  <a:moveTo>
                    <a:pt x="529716" y="1998993"/>
                  </a:moveTo>
                  <a:lnTo>
                    <a:pt x="557212" y="2028235"/>
                  </a:lnTo>
                  <a:lnTo>
                    <a:pt x="591311" y="2045983"/>
                  </a:lnTo>
                  <a:lnTo>
                    <a:pt x="596391" y="2035569"/>
                  </a:lnTo>
                  <a:lnTo>
                    <a:pt x="579473" y="2026908"/>
                  </a:lnTo>
                  <a:lnTo>
                    <a:pt x="562673" y="2017901"/>
                  </a:lnTo>
                  <a:lnTo>
                    <a:pt x="546064" y="2008584"/>
                  </a:lnTo>
                  <a:lnTo>
                    <a:pt x="529716" y="1998993"/>
                  </a:lnTo>
                  <a:close/>
                </a:path>
                <a:path w="2113915" h="2155190">
                  <a:moveTo>
                    <a:pt x="1609978" y="1982737"/>
                  </a:moveTo>
                  <a:lnTo>
                    <a:pt x="1593861" y="1992804"/>
                  </a:lnTo>
                  <a:lnTo>
                    <a:pt x="1577530" y="2002597"/>
                  </a:lnTo>
                  <a:lnTo>
                    <a:pt x="1561008" y="2012080"/>
                  </a:lnTo>
                  <a:lnTo>
                    <a:pt x="1544319" y="2021218"/>
                  </a:lnTo>
                  <a:lnTo>
                    <a:pt x="1549653" y="2031505"/>
                  </a:lnTo>
                  <a:lnTo>
                    <a:pt x="1583435" y="2013090"/>
                  </a:lnTo>
                  <a:lnTo>
                    <a:pt x="1616075" y="1992643"/>
                  </a:lnTo>
                  <a:lnTo>
                    <a:pt x="1609978" y="1982737"/>
                  </a:lnTo>
                  <a:close/>
                </a:path>
                <a:path w="2113915" h="2155190">
                  <a:moveTo>
                    <a:pt x="358647" y="1871866"/>
                  </a:moveTo>
                  <a:lnTo>
                    <a:pt x="379983" y="1906252"/>
                  </a:lnTo>
                  <a:lnTo>
                    <a:pt x="409701" y="1930540"/>
                  </a:lnTo>
                  <a:lnTo>
                    <a:pt x="416813" y="1921396"/>
                  </a:lnTo>
                  <a:lnTo>
                    <a:pt x="401956" y="1909425"/>
                  </a:lnTo>
                  <a:lnTo>
                    <a:pt x="387302" y="1897155"/>
                  </a:lnTo>
                  <a:lnTo>
                    <a:pt x="372862" y="1884624"/>
                  </a:lnTo>
                  <a:lnTo>
                    <a:pt x="358647" y="1871866"/>
                  </a:lnTo>
                  <a:close/>
                </a:path>
                <a:path w="2113915" h="2155190">
                  <a:moveTo>
                    <a:pt x="1777110" y="1850911"/>
                  </a:moveTo>
                  <a:lnTo>
                    <a:pt x="1763331" y="1864159"/>
                  </a:lnTo>
                  <a:lnTo>
                    <a:pt x="1749266" y="1877264"/>
                  </a:lnTo>
                  <a:lnTo>
                    <a:pt x="1734962" y="1889988"/>
                  </a:lnTo>
                  <a:lnTo>
                    <a:pt x="1720468" y="1902092"/>
                  </a:lnTo>
                  <a:lnTo>
                    <a:pt x="1727834" y="1911109"/>
                  </a:lnTo>
                  <a:lnTo>
                    <a:pt x="1742568" y="1898640"/>
                  </a:lnTo>
                  <a:lnTo>
                    <a:pt x="1757029" y="1885836"/>
                  </a:lnTo>
                  <a:lnTo>
                    <a:pt x="1771179" y="1872747"/>
                  </a:lnTo>
                  <a:lnTo>
                    <a:pt x="1784984" y="1859420"/>
                  </a:lnTo>
                  <a:lnTo>
                    <a:pt x="1777110" y="1850911"/>
                  </a:lnTo>
                  <a:close/>
                </a:path>
                <a:path w="2113915" h="2155190">
                  <a:moveTo>
                    <a:pt x="216280" y="1712989"/>
                  </a:moveTo>
                  <a:lnTo>
                    <a:pt x="230282" y="1750820"/>
                  </a:lnTo>
                  <a:lnTo>
                    <a:pt x="254634" y="1780807"/>
                  </a:lnTo>
                  <a:lnTo>
                    <a:pt x="263397" y="1773187"/>
                  </a:lnTo>
                  <a:lnTo>
                    <a:pt x="251160" y="1758477"/>
                  </a:lnTo>
                  <a:lnTo>
                    <a:pt x="239315" y="1743517"/>
                  </a:lnTo>
                  <a:lnTo>
                    <a:pt x="227732" y="1728343"/>
                  </a:lnTo>
                  <a:lnTo>
                    <a:pt x="216280" y="1712989"/>
                  </a:lnTo>
                  <a:close/>
                </a:path>
                <a:path w="2113915" h="2155190">
                  <a:moveTo>
                    <a:pt x="1915286" y="1686700"/>
                  </a:moveTo>
                  <a:lnTo>
                    <a:pt x="1903856" y="1702728"/>
                  </a:lnTo>
                  <a:lnTo>
                    <a:pt x="1892426" y="1718435"/>
                  </a:lnTo>
                  <a:lnTo>
                    <a:pt x="1880996" y="1733831"/>
                  </a:lnTo>
                  <a:lnTo>
                    <a:pt x="1869566" y="1748930"/>
                  </a:lnTo>
                  <a:lnTo>
                    <a:pt x="1878456" y="1756296"/>
                  </a:lnTo>
                  <a:lnTo>
                    <a:pt x="1878710" y="1756296"/>
                  </a:lnTo>
                  <a:lnTo>
                    <a:pt x="1890716" y="1741062"/>
                  </a:lnTo>
                  <a:lnTo>
                    <a:pt x="1902555" y="1725483"/>
                  </a:lnTo>
                  <a:lnTo>
                    <a:pt x="1913965" y="1709594"/>
                  </a:lnTo>
                  <a:lnTo>
                    <a:pt x="1924684" y="1693431"/>
                  </a:lnTo>
                  <a:lnTo>
                    <a:pt x="1915286" y="1686700"/>
                  </a:lnTo>
                  <a:close/>
                </a:path>
                <a:path w="2113915" h="2155190">
                  <a:moveTo>
                    <a:pt x="108203" y="1527823"/>
                  </a:moveTo>
                  <a:lnTo>
                    <a:pt x="97789" y="1532649"/>
                  </a:lnTo>
                  <a:lnTo>
                    <a:pt x="106102" y="1550237"/>
                  </a:lnTo>
                  <a:lnTo>
                    <a:pt x="114665" y="1567717"/>
                  </a:lnTo>
                  <a:lnTo>
                    <a:pt x="123489" y="1585031"/>
                  </a:lnTo>
                  <a:lnTo>
                    <a:pt x="132587" y="1602118"/>
                  </a:lnTo>
                  <a:lnTo>
                    <a:pt x="142747" y="1596403"/>
                  </a:lnTo>
                  <a:lnTo>
                    <a:pt x="133653" y="1579741"/>
                  </a:lnTo>
                  <a:lnTo>
                    <a:pt x="124856" y="1562637"/>
                  </a:lnTo>
                  <a:lnTo>
                    <a:pt x="116369" y="1545272"/>
                  </a:lnTo>
                  <a:lnTo>
                    <a:pt x="108203" y="1527823"/>
                  </a:lnTo>
                  <a:close/>
                </a:path>
                <a:path w="2113915" h="2155190">
                  <a:moveTo>
                    <a:pt x="2018156" y="1498613"/>
                  </a:moveTo>
                  <a:lnTo>
                    <a:pt x="2010487" y="1516082"/>
                  </a:lnTo>
                  <a:lnTo>
                    <a:pt x="2002520" y="1533681"/>
                  </a:lnTo>
                  <a:lnTo>
                    <a:pt x="1994243" y="1551209"/>
                  </a:lnTo>
                  <a:lnTo>
                    <a:pt x="1985644" y="1568463"/>
                  </a:lnTo>
                  <a:lnTo>
                    <a:pt x="1995931" y="1573797"/>
                  </a:lnTo>
                  <a:lnTo>
                    <a:pt x="2004516" y="1556371"/>
                  </a:lnTo>
                  <a:lnTo>
                    <a:pt x="2012886" y="1538777"/>
                  </a:lnTo>
                  <a:lnTo>
                    <a:pt x="2020970" y="1521041"/>
                  </a:lnTo>
                  <a:lnTo>
                    <a:pt x="2028697" y="1503185"/>
                  </a:lnTo>
                  <a:lnTo>
                    <a:pt x="2018156" y="1498613"/>
                  </a:lnTo>
                  <a:close/>
                </a:path>
                <a:path w="2113915" h="2155190">
                  <a:moveTo>
                    <a:pt x="38861" y="1323988"/>
                  </a:moveTo>
                  <a:lnTo>
                    <a:pt x="27812" y="1326655"/>
                  </a:lnTo>
                  <a:lnTo>
                    <a:pt x="31988" y="1345529"/>
                  </a:lnTo>
                  <a:lnTo>
                    <a:pt x="36925" y="1364390"/>
                  </a:lnTo>
                  <a:lnTo>
                    <a:pt x="42386" y="1383180"/>
                  </a:lnTo>
                  <a:lnTo>
                    <a:pt x="48132" y="1401839"/>
                  </a:lnTo>
                  <a:lnTo>
                    <a:pt x="59054" y="1398410"/>
                  </a:lnTo>
                  <a:lnTo>
                    <a:pt x="53506" y="1379942"/>
                  </a:lnTo>
                  <a:lnTo>
                    <a:pt x="48291" y="1361342"/>
                  </a:lnTo>
                  <a:lnTo>
                    <a:pt x="43410" y="1342671"/>
                  </a:lnTo>
                  <a:lnTo>
                    <a:pt x="38861" y="1323988"/>
                  </a:lnTo>
                  <a:close/>
                </a:path>
                <a:path w="2113915" h="2155190">
                  <a:moveTo>
                    <a:pt x="2081402" y="1292365"/>
                  </a:moveTo>
                  <a:lnTo>
                    <a:pt x="2077426" y="1311290"/>
                  </a:lnTo>
                  <a:lnTo>
                    <a:pt x="2073116" y="1330132"/>
                  </a:lnTo>
                  <a:lnTo>
                    <a:pt x="2068472" y="1348855"/>
                  </a:lnTo>
                  <a:lnTo>
                    <a:pt x="2063495" y="1367422"/>
                  </a:lnTo>
                  <a:lnTo>
                    <a:pt x="2074734" y="1370743"/>
                  </a:lnTo>
                  <a:lnTo>
                    <a:pt x="2079650" y="1352196"/>
                  </a:lnTo>
                  <a:lnTo>
                    <a:pt x="2084308" y="1333212"/>
                  </a:lnTo>
                  <a:lnTo>
                    <a:pt x="2088655" y="1314061"/>
                  </a:lnTo>
                  <a:lnTo>
                    <a:pt x="2092705" y="1294778"/>
                  </a:lnTo>
                  <a:lnTo>
                    <a:pt x="2081402" y="1292365"/>
                  </a:lnTo>
                  <a:close/>
                </a:path>
                <a:path w="2113915" h="2155190">
                  <a:moveTo>
                    <a:pt x="11429" y="1110374"/>
                  </a:moveTo>
                  <a:lnTo>
                    <a:pt x="0" y="1110374"/>
                  </a:lnTo>
                  <a:lnTo>
                    <a:pt x="732" y="1129559"/>
                  </a:lnTo>
                  <a:lnTo>
                    <a:pt x="1800" y="1148792"/>
                  </a:lnTo>
                  <a:lnTo>
                    <a:pt x="3217" y="1168024"/>
                  </a:lnTo>
                  <a:lnTo>
                    <a:pt x="4996" y="1187209"/>
                  </a:lnTo>
                  <a:lnTo>
                    <a:pt x="5079" y="1188098"/>
                  </a:lnTo>
                  <a:lnTo>
                    <a:pt x="16509" y="1187209"/>
                  </a:lnTo>
                  <a:lnTo>
                    <a:pt x="14762" y="1168703"/>
                  </a:lnTo>
                  <a:lnTo>
                    <a:pt x="13288" y="1149236"/>
                  </a:lnTo>
                  <a:lnTo>
                    <a:pt x="12182" y="1129770"/>
                  </a:lnTo>
                  <a:lnTo>
                    <a:pt x="11429" y="1110374"/>
                  </a:lnTo>
                  <a:close/>
                </a:path>
                <a:path w="2113915" h="2155190">
                  <a:moveTo>
                    <a:pt x="2113788" y="1075195"/>
                  </a:moveTo>
                  <a:lnTo>
                    <a:pt x="2102230" y="1075195"/>
                  </a:lnTo>
                  <a:lnTo>
                    <a:pt x="2102230" y="1077227"/>
                  </a:lnTo>
                  <a:lnTo>
                    <a:pt x="2102066" y="1096962"/>
                  </a:lnTo>
                  <a:lnTo>
                    <a:pt x="2101580" y="1116518"/>
                  </a:lnTo>
                  <a:lnTo>
                    <a:pt x="2100784" y="1135860"/>
                  </a:lnTo>
                  <a:lnTo>
                    <a:pt x="2099691" y="1154951"/>
                  </a:lnTo>
                  <a:lnTo>
                    <a:pt x="2112406" y="1156094"/>
                  </a:lnTo>
                  <a:lnTo>
                    <a:pt x="2111247" y="1156094"/>
                  </a:lnTo>
                  <a:lnTo>
                    <a:pt x="2112484" y="1136628"/>
                  </a:lnTo>
                  <a:lnTo>
                    <a:pt x="2113327" y="1117042"/>
                  </a:lnTo>
                  <a:lnTo>
                    <a:pt x="2113766" y="1097266"/>
                  </a:lnTo>
                  <a:lnTo>
                    <a:pt x="2113788" y="1075195"/>
                  </a:lnTo>
                  <a:close/>
                </a:path>
                <a:path w="2113915" h="2155190">
                  <a:moveTo>
                    <a:pt x="15112" y="892442"/>
                  </a:moveTo>
                  <a:lnTo>
                    <a:pt x="11985" y="911947"/>
                  </a:lnTo>
                  <a:lnTo>
                    <a:pt x="9239" y="931416"/>
                  </a:lnTo>
                  <a:lnTo>
                    <a:pt x="6826" y="950860"/>
                  </a:lnTo>
                  <a:lnTo>
                    <a:pt x="4698" y="970293"/>
                  </a:lnTo>
                  <a:lnTo>
                    <a:pt x="16128" y="971309"/>
                  </a:lnTo>
                  <a:lnTo>
                    <a:pt x="18200" y="952142"/>
                  </a:lnTo>
                  <a:lnTo>
                    <a:pt x="20605" y="932940"/>
                  </a:lnTo>
                  <a:lnTo>
                    <a:pt x="23344" y="913713"/>
                  </a:lnTo>
                  <a:lnTo>
                    <a:pt x="26415" y="894474"/>
                  </a:lnTo>
                  <a:lnTo>
                    <a:pt x="15112" y="892442"/>
                  </a:lnTo>
                  <a:close/>
                </a:path>
                <a:path w="2113915" h="2155190">
                  <a:moveTo>
                    <a:pt x="2092705" y="859041"/>
                  </a:moveTo>
                  <a:lnTo>
                    <a:pt x="2081529" y="861327"/>
                  </a:lnTo>
                  <a:lnTo>
                    <a:pt x="2085173" y="880179"/>
                  </a:lnTo>
                  <a:lnTo>
                    <a:pt x="2088483" y="899173"/>
                  </a:lnTo>
                  <a:lnTo>
                    <a:pt x="2091459" y="918263"/>
                  </a:lnTo>
                  <a:lnTo>
                    <a:pt x="2094102" y="937400"/>
                  </a:lnTo>
                  <a:lnTo>
                    <a:pt x="2105532" y="935876"/>
                  </a:lnTo>
                  <a:lnTo>
                    <a:pt x="2102814" y="916602"/>
                  </a:lnTo>
                  <a:lnTo>
                    <a:pt x="2099786" y="897316"/>
                  </a:lnTo>
                  <a:lnTo>
                    <a:pt x="2096424" y="878101"/>
                  </a:lnTo>
                  <a:lnTo>
                    <a:pt x="2092705" y="859041"/>
                  </a:lnTo>
                  <a:close/>
                </a:path>
                <a:path w="2113915" h="2155190">
                  <a:moveTo>
                    <a:pt x="72770" y="682892"/>
                  </a:moveTo>
                  <a:lnTo>
                    <a:pt x="66016" y="701079"/>
                  </a:lnTo>
                  <a:lnTo>
                    <a:pt x="59499" y="719421"/>
                  </a:lnTo>
                  <a:lnTo>
                    <a:pt x="53268" y="737881"/>
                  </a:lnTo>
                  <a:lnTo>
                    <a:pt x="47370" y="756425"/>
                  </a:lnTo>
                  <a:lnTo>
                    <a:pt x="58292" y="759981"/>
                  </a:lnTo>
                  <a:lnTo>
                    <a:pt x="64097" y="741592"/>
                  </a:lnTo>
                  <a:lnTo>
                    <a:pt x="70246" y="723263"/>
                  </a:lnTo>
                  <a:lnTo>
                    <a:pt x="76706" y="705100"/>
                  </a:lnTo>
                  <a:lnTo>
                    <a:pt x="83438" y="687210"/>
                  </a:lnTo>
                  <a:lnTo>
                    <a:pt x="72770" y="682892"/>
                  </a:lnTo>
                  <a:close/>
                </a:path>
                <a:path w="2113915" h="2155190">
                  <a:moveTo>
                    <a:pt x="2027808" y="651015"/>
                  </a:moveTo>
                  <a:lnTo>
                    <a:pt x="2017267" y="655587"/>
                  </a:lnTo>
                  <a:lnTo>
                    <a:pt x="2024590" y="673320"/>
                  </a:lnTo>
                  <a:lnTo>
                    <a:pt x="2031650" y="691243"/>
                  </a:lnTo>
                  <a:lnTo>
                    <a:pt x="2038377" y="709308"/>
                  </a:lnTo>
                  <a:lnTo>
                    <a:pt x="2044700" y="727469"/>
                  </a:lnTo>
                  <a:lnTo>
                    <a:pt x="2055621" y="723659"/>
                  </a:lnTo>
                  <a:lnTo>
                    <a:pt x="2049150" y="705308"/>
                  </a:lnTo>
                  <a:lnTo>
                    <a:pt x="2042334" y="687052"/>
                  </a:lnTo>
                  <a:lnTo>
                    <a:pt x="2035208" y="668938"/>
                  </a:lnTo>
                  <a:lnTo>
                    <a:pt x="2027808" y="651015"/>
                  </a:lnTo>
                  <a:close/>
                </a:path>
                <a:path w="2113915" h="2155190">
                  <a:moveTo>
                    <a:pt x="171195" y="489090"/>
                  </a:moveTo>
                  <a:lnTo>
                    <a:pt x="160916" y="505493"/>
                  </a:lnTo>
                  <a:lnTo>
                    <a:pt x="150875" y="522110"/>
                  </a:lnTo>
                  <a:lnTo>
                    <a:pt x="141120" y="538918"/>
                  </a:lnTo>
                  <a:lnTo>
                    <a:pt x="131698" y="555892"/>
                  </a:lnTo>
                  <a:lnTo>
                    <a:pt x="141604" y="561607"/>
                  </a:lnTo>
                  <a:lnTo>
                    <a:pt x="150951" y="544788"/>
                  </a:lnTo>
                  <a:lnTo>
                    <a:pt x="160654" y="528111"/>
                  </a:lnTo>
                  <a:lnTo>
                    <a:pt x="170644" y="511673"/>
                  </a:lnTo>
                  <a:lnTo>
                    <a:pt x="180847" y="495567"/>
                  </a:lnTo>
                  <a:lnTo>
                    <a:pt x="171195" y="489090"/>
                  </a:lnTo>
                  <a:close/>
                </a:path>
                <a:path w="2113915" h="2155190">
                  <a:moveTo>
                    <a:pt x="1923414" y="460642"/>
                  </a:moveTo>
                  <a:lnTo>
                    <a:pt x="1914143" y="467373"/>
                  </a:lnTo>
                  <a:lnTo>
                    <a:pt x="1924804" y="483153"/>
                  </a:lnTo>
                  <a:lnTo>
                    <a:pt x="1935225" y="499219"/>
                  </a:lnTo>
                  <a:lnTo>
                    <a:pt x="1945362" y="515522"/>
                  </a:lnTo>
                  <a:lnTo>
                    <a:pt x="1955164" y="532016"/>
                  </a:lnTo>
                  <a:lnTo>
                    <a:pt x="1965070" y="526174"/>
                  </a:lnTo>
                  <a:lnTo>
                    <a:pt x="1955186" y="509434"/>
                  </a:lnTo>
                  <a:lnTo>
                    <a:pt x="1945052" y="492932"/>
                  </a:lnTo>
                  <a:lnTo>
                    <a:pt x="1934513" y="476668"/>
                  </a:lnTo>
                  <a:lnTo>
                    <a:pt x="1923414" y="460642"/>
                  </a:lnTo>
                  <a:close/>
                </a:path>
                <a:path w="2113915" h="2155190">
                  <a:moveTo>
                    <a:pt x="305942" y="319545"/>
                  </a:moveTo>
                  <a:lnTo>
                    <a:pt x="292685" y="333442"/>
                  </a:lnTo>
                  <a:lnTo>
                    <a:pt x="279606" y="347660"/>
                  </a:lnTo>
                  <a:lnTo>
                    <a:pt x="266741" y="362140"/>
                  </a:lnTo>
                  <a:lnTo>
                    <a:pt x="254126" y="376822"/>
                  </a:lnTo>
                  <a:lnTo>
                    <a:pt x="262763" y="384442"/>
                  </a:lnTo>
                  <a:lnTo>
                    <a:pt x="274994" y="369873"/>
                  </a:lnTo>
                  <a:lnTo>
                    <a:pt x="287654" y="355518"/>
                  </a:lnTo>
                  <a:lnTo>
                    <a:pt x="300696" y="341401"/>
                  </a:lnTo>
                  <a:lnTo>
                    <a:pt x="314070" y="327546"/>
                  </a:lnTo>
                  <a:lnTo>
                    <a:pt x="305942" y="319545"/>
                  </a:lnTo>
                  <a:close/>
                </a:path>
                <a:path w="2113915" h="2155190">
                  <a:moveTo>
                    <a:pt x="1784095" y="295415"/>
                  </a:moveTo>
                  <a:lnTo>
                    <a:pt x="1776348" y="303797"/>
                  </a:lnTo>
                  <a:lnTo>
                    <a:pt x="1789892" y="317124"/>
                  </a:lnTo>
                  <a:lnTo>
                    <a:pt x="1803257" y="330785"/>
                  </a:lnTo>
                  <a:lnTo>
                    <a:pt x="1816407" y="344731"/>
                  </a:lnTo>
                  <a:lnTo>
                    <a:pt x="1829307" y="358915"/>
                  </a:lnTo>
                  <a:lnTo>
                    <a:pt x="1837689" y="351041"/>
                  </a:lnTo>
                  <a:lnTo>
                    <a:pt x="1824672" y="336688"/>
                  </a:lnTo>
                  <a:lnTo>
                    <a:pt x="1811369" y="322609"/>
                  </a:lnTo>
                  <a:lnTo>
                    <a:pt x="1797827" y="308840"/>
                  </a:lnTo>
                  <a:lnTo>
                    <a:pt x="1784095" y="295415"/>
                  </a:lnTo>
                  <a:close/>
                </a:path>
                <a:path w="2113915" h="2155190">
                  <a:moveTo>
                    <a:pt x="470280" y="180734"/>
                  </a:moveTo>
                  <a:lnTo>
                    <a:pt x="454580" y="191843"/>
                  </a:lnTo>
                  <a:lnTo>
                    <a:pt x="438975" y="203213"/>
                  </a:lnTo>
                  <a:lnTo>
                    <a:pt x="423560" y="214774"/>
                  </a:lnTo>
                  <a:lnTo>
                    <a:pt x="408431" y="226454"/>
                  </a:lnTo>
                  <a:lnTo>
                    <a:pt x="415416" y="235598"/>
                  </a:lnTo>
                  <a:lnTo>
                    <a:pt x="430520" y="223946"/>
                  </a:lnTo>
                  <a:lnTo>
                    <a:pt x="445849" y="212484"/>
                  </a:lnTo>
                  <a:lnTo>
                    <a:pt x="461297" y="201308"/>
                  </a:lnTo>
                  <a:lnTo>
                    <a:pt x="476757" y="190513"/>
                  </a:lnTo>
                  <a:lnTo>
                    <a:pt x="470280" y="180734"/>
                  </a:lnTo>
                  <a:close/>
                </a:path>
                <a:path w="2113915" h="2155190">
                  <a:moveTo>
                    <a:pt x="1614296" y="162065"/>
                  </a:moveTo>
                  <a:lnTo>
                    <a:pt x="1608201" y="171971"/>
                  </a:lnTo>
                  <a:lnTo>
                    <a:pt x="1624220" y="182254"/>
                  </a:lnTo>
                  <a:lnTo>
                    <a:pt x="1640062" y="192799"/>
                  </a:lnTo>
                  <a:lnTo>
                    <a:pt x="1655689" y="203725"/>
                  </a:lnTo>
                  <a:lnTo>
                    <a:pt x="1671065" y="215151"/>
                  </a:lnTo>
                  <a:lnTo>
                    <a:pt x="1677796" y="205626"/>
                  </a:lnTo>
                  <a:lnTo>
                    <a:pt x="1662285" y="194319"/>
                  </a:lnTo>
                  <a:lnTo>
                    <a:pt x="1646475" y="183274"/>
                  </a:lnTo>
                  <a:lnTo>
                    <a:pt x="1630451" y="172515"/>
                  </a:lnTo>
                  <a:lnTo>
                    <a:pt x="1614296" y="162065"/>
                  </a:lnTo>
                  <a:close/>
                </a:path>
                <a:path w="2113915" h="2155190">
                  <a:moveTo>
                    <a:pt x="659256" y="79388"/>
                  </a:moveTo>
                  <a:lnTo>
                    <a:pt x="641433" y="86834"/>
                  </a:lnTo>
                  <a:lnTo>
                    <a:pt x="623919" y="94660"/>
                  </a:lnTo>
                  <a:lnTo>
                    <a:pt x="606643" y="102820"/>
                  </a:lnTo>
                  <a:lnTo>
                    <a:pt x="589533" y="111265"/>
                  </a:lnTo>
                  <a:lnTo>
                    <a:pt x="594486" y="121679"/>
                  </a:lnTo>
                  <a:lnTo>
                    <a:pt x="594867" y="121044"/>
                  </a:lnTo>
                  <a:lnTo>
                    <a:pt x="611907" y="112668"/>
                  </a:lnTo>
                  <a:lnTo>
                    <a:pt x="629078" y="104614"/>
                  </a:lnTo>
                  <a:lnTo>
                    <a:pt x="646320" y="97059"/>
                  </a:lnTo>
                  <a:lnTo>
                    <a:pt x="663575" y="90183"/>
                  </a:lnTo>
                  <a:lnTo>
                    <a:pt x="659256" y="79388"/>
                  </a:lnTo>
                  <a:close/>
                </a:path>
                <a:path w="2113915" h="2155190">
                  <a:moveTo>
                    <a:pt x="1422145" y="66815"/>
                  </a:moveTo>
                  <a:lnTo>
                    <a:pt x="1418208" y="77864"/>
                  </a:lnTo>
                  <a:lnTo>
                    <a:pt x="1435840" y="84697"/>
                  </a:lnTo>
                  <a:lnTo>
                    <a:pt x="1453435" y="91850"/>
                  </a:lnTo>
                  <a:lnTo>
                    <a:pt x="1470912" y="99313"/>
                  </a:lnTo>
                  <a:lnTo>
                    <a:pt x="1488185" y="107074"/>
                  </a:lnTo>
                  <a:lnTo>
                    <a:pt x="1492884" y="96533"/>
                  </a:lnTo>
                  <a:lnTo>
                    <a:pt x="1475420" y="88604"/>
                  </a:lnTo>
                  <a:lnTo>
                    <a:pt x="1457753" y="81008"/>
                  </a:lnTo>
                  <a:lnTo>
                    <a:pt x="1439967" y="73745"/>
                  </a:lnTo>
                  <a:lnTo>
                    <a:pt x="1422145" y="66815"/>
                  </a:lnTo>
                  <a:close/>
                </a:path>
                <a:path w="2113915" h="2155190">
                  <a:moveTo>
                    <a:pt x="864869" y="17793"/>
                  </a:moveTo>
                  <a:lnTo>
                    <a:pt x="846147" y="21484"/>
                  </a:lnTo>
                  <a:lnTo>
                    <a:pt x="827389" y="25509"/>
                  </a:lnTo>
                  <a:lnTo>
                    <a:pt x="808702" y="29866"/>
                  </a:lnTo>
                  <a:lnTo>
                    <a:pt x="790193" y="34557"/>
                  </a:lnTo>
                  <a:lnTo>
                    <a:pt x="793114" y="45987"/>
                  </a:lnTo>
                  <a:lnTo>
                    <a:pt x="811466" y="41227"/>
                  </a:lnTo>
                  <a:lnTo>
                    <a:pt x="830008" y="36859"/>
                  </a:lnTo>
                  <a:lnTo>
                    <a:pt x="848550" y="32896"/>
                  </a:lnTo>
                  <a:lnTo>
                    <a:pt x="866901" y="29350"/>
                  </a:lnTo>
                  <a:lnTo>
                    <a:pt x="864869" y="17793"/>
                  </a:lnTo>
                  <a:close/>
                </a:path>
                <a:path w="2113915" h="2155190">
                  <a:moveTo>
                    <a:pt x="1215135" y="12078"/>
                  </a:moveTo>
                  <a:lnTo>
                    <a:pt x="1213484" y="23508"/>
                  </a:lnTo>
                  <a:lnTo>
                    <a:pt x="1232094" y="26608"/>
                  </a:lnTo>
                  <a:lnTo>
                    <a:pt x="1250727" y="30017"/>
                  </a:lnTo>
                  <a:lnTo>
                    <a:pt x="1269313" y="33760"/>
                  </a:lnTo>
                  <a:lnTo>
                    <a:pt x="1287779" y="37859"/>
                  </a:lnTo>
                  <a:lnTo>
                    <a:pt x="1290376" y="26608"/>
                  </a:lnTo>
                  <a:lnTo>
                    <a:pt x="1290446" y="26302"/>
                  </a:lnTo>
                  <a:lnTo>
                    <a:pt x="1271714" y="22258"/>
                  </a:lnTo>
                  <a:lnTo>
                    <a:pt x="1252886" y="18524"/>
                  </a:lnTo>
                  <a:lnTo>
                    <a:pt x="1234011" y="15122"/>
                  </a:lnTo>
                  <a:lnTo>
                    <a:pt x="1215135" y="12078"/>
                  </a:lnTo>
                  <a:close/>
                </a:path>
                <a:path w="2113915" h="2155190">
                  <a:moveTo>
                    <a:pt x="1059503" y="0"/>
                  </a:moveTo>
                  <a:lnTo>
                    <a:pt x="1040368" y="156"/>
                  </a:lnTo>
                  <a:lnTo>
                    <a:pt x="1021208" y="623"/>
                  </a:lnTo>
                  <a:lnTo>
                    <a:pt x="1002156" y="1410"/>
                  </a:lnTo>
                  <a:lnTo>
                    <a:pt x="1002156" y="13094"/>
                  </a:lnTo>
                  <a:lnTo>
                    <a:pt x="1021012" y="12307"/>
                  </a:lnTo>
                  <a:lnTo>
                    <a:pt x="1040034" y="11840"/>
                  </a:lnTo>
                  <a:lnTo>
                    <a:pt x="1078483" y="11684"/>
                  </a:lnTo>
                  <a:lnTo>
                    <a:pt x="1078483" y="156"/>
                  </a:lnTo>
                  <a:lnTo>
                    <a:pt x="1080622" y="156"/>
                  </a:lnTo>
                  <a:lnTo>
                    <a:pt x="1059503" y="0"/>
                  </a:lnTo>
                  <a:close/>
                </a:path>
                <a:path w="2113915" h="2155190">
                  <a:moveTo>
                    <a:pt x="1078483" y="11684"/>
                  </a:moveTo>
                  <a:lnTo>
                    <a:pt x="1059199" y="11684"/>
                  </a:lnTo>
                  <a:lnTo>
                    <a:pt x="1080656" y="11840"/>
                  </a:lnTo>
                  <a:lnTo>
                    <a:pt x="1078483" y="11840"/>
                  </a:lnTo>
                  <a:lnTo>
                    <a:pt x="1078483" y="1168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4920996" y="3105912"/>
              <a:ext cx="622300" cy="634365"/>
            </a:xfrm>
            <a:custGeom>
              <a:avLst/>
              <a:gdLst/>
              <a:ahLst/>
              <a:cxnLst/>
              <a:rect l="l" t="t" r="r" b="b"/>
              <a:pathLst>
                <a:path w="622300" h="634364">
                  <a:moveTo>
                    <a:pt x="310895" y="0"/>
                  </a:moveTo>
                  <a:lnTo>
                    <a:pt x="264953" y="3435"/>
                  </a:lnTo>
                  <a:lnTo>
                    <a:pt x="221104" y="13416"/>
                  </a:lnTo>
                  <a:lnTo>
                    <a:pt x="179829" y="29451"/>
                  </a:lnTo>
                  <a:lnTo>
                    <a:pt x="141609" y="51053"/>
                  </a:lnTo>
                  <a:lnTo>
                    <a:pt x="106925" y="77731"/>
                  </a:lnTo>
                  <a:lnTo>
                    <a:pt x="76257" y="108996"/>
                  </a:lnTo>
                  <a:lnTo>
                    <a:pt x="50087" y="144358"/>
                  </a:lnTo>
                  <a:lnTo>
                    <a:pt x="28895" y="183328"/>
                  </a:lnTo>
                  <a:lnTo>
                    <a:pt x="13162" y="225417"/>
                  </a:lnTo>
                  <a:lnTo>
                    <a:pt x="3370" y="270135"/>
                  </a:lnTo>
                  <a:lnTo>
                    <a:pt x="0" y="316991"/>
                  </a:lnTo>
                  <a:lnTo>
                    <a:pt x="3370" y="363848"/>
                  </a:lnTo>
                  <a:lnTo>
                    <a:pt x="13162" y="408566"/>
                  </a:lnTo>
                  <a:lnTo>
                    <a:pt x="28895" y="450655"/>
                  </a:lnTo>
                  <a:lnTo>
                    <a:pt x="50087" y="489625"/>
                  </a:lnTo>
                  <a:lnTo>
                    <a:pt x="76257" y="524987"/>
                  </a:lnTo>
                  <a:lnTo>
                    <a:pt x="106925" y="556252"/>
                  </a:lnTo>
                  <a:lnTo>
                    <a:pt x="141609" y="582930"/>
                  </a:lnTo>
                  <a:lnTo>
                    <a:pt x="179829" y="604532"/>
                  </a:lnTo>
                  <a:lnTo>
                    <a:pt x="221104" y="620567"/>
                  </a:lnTo>
                  <a:lnTo>
                    <a:pt x="264953" y="630548"/>
                  </a:lnTo>
                  <a:lnTo>
                    <a:pt x="310895" y="633983"/>
                  </a:lnTo>
                  <a:lnTo>
                    <a:pt x="356838" y="630548"/>
                  </a:lnTo>
                  <a:lnTo>
                    <a:pt x="400687" y="620567"/>
                  </a:lnTo>
                  <a:lnTo>
                    <a:pt x="441962" y="604532"/>
                  </a:lnTo>
                  <a:lnTo>
                    <a:pt x="480182" y="582930"/>
                  </a:lnTo>
                  <a:lnTo>
                    <a:pt x="514866" y="556252"/>
                  </a:lnTo>
                  <a:lnTo>
                    <a:pt x="545534" y="524987"/>
                  </a:lnTo>
                  <a:lnTo>
                    <a:pt x="571704" y="489625"/>
                  </a:lnTo>
                  <a:lnTo>
                    <a:pt x="592896" y="450655"/>
                  </a:lnTo>
                  <a:lnTo>
                    <a:pt x="608629" y="408566"/>
                  </a:lnTo>
                  <a:lnTo>
                    <a:pt x="618421" y="363848"/>
                  </a:lnTo>
                  <a:lnTo>
                    <a:pt x="621791" y="316991"/>
                  </a:lnTo>
                  <a:lnTo>
                    <a:pt x="618421" y="270135"/>
                  </a:lnTo>
                  <a:lnTo>
                    <a:pt x="608629" y="225417"/>
                  </a:lnTo>
                  <a:lnTo>
                    <a:pt x="592896" y="183328"/>
                  </a:lnTo>
                  <a:lnTo>
                    <a:pt x="571704" y="144358"/>
                  </a:lnTo>
                  <a:lnTo>
                    <a:pt x="545534" y="108996"/>
                  </a:lnTo>
                  <a:lnTo>
                    <a:pt x="514866" y="77731"/>
                  </a:lnTo>
                  <a:lnTo>
                    <a:pt x="480182" y="51053"/>
                  </a:lnTo>
                  <a:lnTo>
                    <a:pt x="441962" y="29451"/>
                  </a:lnTo>
                  <a:lnTo>
                    <a:pt x="400687" y="13416"/>
                  </a:lnTo>
                  <a:lnTo>
                    <a:pt x="356838" y="3435"/>
                  </a:lnTo>
                  <a:lnTo>
                    <a:pt x="310895" y="0"/>
                  </a:lnTo>
                  <a:close/>
                </a:path>
              </a:pathLst>
            </a:custGeom>
            <a:solidFill>
              <a:srgbClr val="46B5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5117719" y="3303523"/>
            <a:ext cx="229870" cy="2324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50" spc="30" dirty="0">
                <a:solidFill>
                  <a:srgbClr val="FFFFFF"/>
                </a:solidFill>
                <a:latin typeface="Tahoma"/>
                <a:cs typeface="Tahoma"/>
              </a:rPr>
              <a:t>02</a:t>
            </a:r>
            <a:endParaRPr sz="1350">
              <a:latin typeface="Tahoma"/>
              <a:cs typeface="Tahoma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3904488" y="2956560"/>
            <a:ext cx="1666239" cy="914400"/>
            <a:chOff x="3904488" y="2956560"/>
            <a:chExt cx="1666239" cy="914400"/>
          </a:xfrm>
        </p:grpSpPr>
        <p:sp>
          <p:nvSpPr>
            <p:cNvPr id="24" name="object 24"/>
            <p:cNvSpPr/>
            <p:nvPr/>
          </p:nvSpPr>
          <p:spPr>
            <a:xfrm>
              <a:off x="4908804" y="3081528"/>
              <a:ext cx="652780" cy="664845"/>
            </a:xfrm>
            <a:custGeom>
              <a:avLst/>
              <a:gdLst/>
              <a:ahLst/>
              <a:cxnLst/>
              <a:rect l="l" t="t" r="r" b="b"/>
              <a:pathLst>
                <a:path w="652779" h="664845">
                  <a:moveTo>
                    <a:pt x="326136" y="0"/>
                  </a:moveTo>
                  <a:lnTo>
                    <a:pt x="277949" y="3601"/>
                  </a:lnTo>
                  <a:lnTo>
                    <a:pt x="231956" y="14064"/>
                  </a:lnTo>
                  <a:lnTo>
                    <a:pt x="188659" y="30873"/>
                  </a:lnTo>
                  <a:lnTo>
                    <a:pt x="148566" y="53517"/>
                  </a:lnTo>
                  <a:lnTo>
                    <a:pt x="112180" y="81481"/>
                  </a:lnTo>
                  <a:lnTo>
                    <a:pt x="80007" y="114251"/>
                  </a:lnTo>
                  <a:lnTo>
                    <a:pt x="52551" y="151315"/>
                  </a:lnTo>
                  <a:lnTo>
                    <a:pt x="30317" y="192159"/>
                  </a:lnTo>
                  <a:lnTo>
                    <a:pt x="13811" y="236268"/>
                  </a:lnTo>
                  <a:lnTo>
                    <a:pt x="3536" y="283130"/>
                  </a:lnTo>
                  <a:lnTo>
                    <a:pt x="0" y="332232"/>
                  </a:lnTo>
                  <a:lnTo>
                    <a:pt x="3517" y="381060"/>
                  </a:lnTo>
                  <a:lnTo>
                    <a:pt x="3536" y="381333"/>
                  </a:lnTo>
                  <a:lnTo>
                    <a:pt x="13811" y="428195"/>
                  </a:lnTo>
                  <a:lnTo>
                    <a:pt x="30317" y="472304"/>
                  </a:lnTo>
                  <a:lnTo>
                    <a:pt x="52551" y="513148"/>
                  </a:lnTo>
                  <a:lnTo>
                    <a:pt x="79905" y="550074"/>
                  </a:lnTo>
                  <a:lnTo>
                    <a:pt x="80007" y="550212"/>
                  </a:lnTo>
                  <a:lnTo>
                    <a:pt x="112180" y="582982"/>
                  </a:lnTo>
                  <a:lnTo>
                    <a:pt x="148566" y="610946"/>
                  </a:lnTo>
                  <a:lnTo>
                    <a:pt x="188659" y="633590"/>
                  </a:lnTo>
                  <a:lnTo>
                    <a:pt x="231956" y="650399"/>
                  </a:lnTo>
                  <a:lnTo>
                    <a:pt x="277949" y="660862"/>
                  </a:lnTo>
                  <a:lnTo>
                    <a:pt x="326136" y="664464"/>
                  </a:lnTo>
                  <a:lnTo>
                    <a:pt x="373497" y="660862"/>
                  </a:lnTo>
                  <a:lnTo>
                    <a:pt x="374024" y="660862"/>
                  </a:lnTo>
                  <a:lnTo>
                    <a:pt x="419798" y="650399"/>
                  </a:lnTo>
                  <a:lnTo>
                    <a:pt x="419984" y="650399"/>
                  </a:lnTo>
                  <a:lnTo>
                    <a:pt x="463515" y="633459"/>
                  </a:lnTo>
                  <a:lnTo>
                    <a:pt x="327480" y="633459"/>
                  </a:lnTo>
                  <a:lnTo>
                    <a:pt x="278201" y="629406"/>
                  </a:lnTo>
                  <a:lnTo>
                    <a:pt x="232720" y="617992"/>
                  </a:lnTo>
                  <a:lnTo>
                    <a:pt x="190305" y="599727"/>
                  </a:lnTo>
                  <a:lnTo>
                    <a:pt x="151564" y="575233"/>
                  </a:lnTo>
                  <a:lnTo>
                    <a:pt x="117109" y="545131"/>
                  </a:lnTo>
                  <a:lnTo>
                    <a:pt x="87550" y="510042"/>
                  </a:lnTo>
                  <a:lnTo>
                    <a:pt x="63497" y="470586"/>
                  </a:lnTo>
                  <a:lnTo>
                    <a:pt x="45561" y="427385"/>
                  </a:lnTo>
                  <a:lnTo>
                    <a:pt x="34418" y="381333"/>
                  </a:lnTo>
                  <a:lnTo>
                    <a:pt x="30480" y="332232"/>
                  </a:lnTo>
                  <a:lnTo>
                    <a:pt x="34345" y="283486"/>
                  </a:lnTo>
                  <a:lnTo>
                    <a:pt x="34418" y="283130"/>
                  </a:lnTo>
                  <a:lnTo>
                    <a:pt x="45519" y="237253"/>
                  </a:lnTo>
                  <a:lnTo>
                    <a:pt x="45561" y="237078"/>
                  </a:lnTo>
                  <a:lnTo>
                    <a:pt x="63385" y="194147"/>
                  </a:lnTo>
                  <a:lnTo>
                    <a:pt x="63497" y="193877"/>
                  </a:lnTo>
                  <a:lnTo>
                    <a:pt x="87550" y="154421"/>
                  </a:lnTo>
                  <a:lnTo>
                    <a:pt x="117109" y="119332"/>
                  </a:lnTo>
                  <a:lnTo>
                    <a:pt x="151564" y="89230"/>
                  </a:lnTo>
                  <a:lnTo>
                    <a:pt x="190305" y="64736"/>
                  </a:lnTo>
                  <a:lnTo>
                    <a:pt x="232720" y="46471"/>
                  </a:lnTo>
                  <a:lnTo>
                    <a:pt x="278201" y="35057"/>
                  </a:lnTo>
                  <a:lnTo>
                    <a:pt x="326136" y="31114"/>
                  </a:lnTo>
                  <a:lnTo>
                    <a:pt x="464038" y="31114"/>
                  </a:lnTo>
                  <a:lnTo>
                    <a:pt x="463612" y="30873"/>
                  </a:lnTo>
                  <a:lnTo>
                    <a:pt x="420315" y="14064"/>
                  </a:lnTo>
                  <a:lnTo>
                    <a:pt x="374322" y="3601"/>
                  </a:lnTo>
                  <a:lnTo>
                    <a:pt x="326136" y="0"/>
                  </a:lnTo>
                  <a:close/>
                </a:path>
                <a:path w="652779" h="664845">
                  <a:moveTo>
                    <a:pt x="464038" y="31114"/>
                  </a:moveTo>
                  <a:lnTo>
                    <a:pt x="326136" y="31114"/>
                  </a:lnTo>
                  <a:lnTo>
                    <a:pt x="326136" y="31623"/>
                  </a:lnTo>
                  <a:lnTo>
                    <a:pt x="373995" y="35620"/>
                  </a:lnTo>
                  <a:lnTo>
                    <a:pt x="419404" y="47048"/>
                  </a:lnTo>
                  <a:lnTo>
                    <a:pt x="461758" y="65294"/>
                  </a:lnTo>
                  <a:lnTo>
                    <a:pt x="500451" y="89742"/>
                  </a:lnTo>
                  <a:lnTo>
                    <a:pt x="534876" y="119776"/>
                  </a:lnTo>
                  <a:lnTo>
                    <a:pt x="564428" y="154783"/>
                  </a:lnTo>
                  <a:lnTo>
                    <a:pt x="588502" y="194147"/>
                  </a:lnTo>
                  <a:lnTo>
                    <a:pt x="606418" y="237078"/>
                  </a:lnTo>
                  <a:lnTo>
                    <a:pt x="606491" y="237253"/>
                  </a:lnTo>
                  <a:lnTo>
                    <a:pt x="617702" y="283130"/>
                  </a:lnTo>
                  <a:lnTo>
                    <a:pt x="617789" y="283486"/>
                  </a:lnTo>
                  <a:lnTo>
                    <a:pt x="621792" y="332232"/>
                  </a:lnTo>
                  <a:lnTo>
                    <a:pt x="617919" y="381060"/>
                  </a:lnTo>
                  <a:lnTo>
                    <a:pt x="606710" y="427385"/>
                  </a:lnTo>
                  <a:lnTo>
                    <a:pt x="588774" y="470586"/>
                  </a:lnTo>
                  <a:lnTo>
                    <a:pt x="564721" y="510042"/>
                  </a:lnTo>
                  <a:lnTo>
                    <a:pt x="535162" y="545131"/>
                  </a:lnTo>
                  <a:lnTo>
                    <a:pt x="500707" y="575233"/>
                  </a:lnTo>
                  <a:lnTo>
                    <a:pt x="461966" y="599727"/>
                  </a:lnTo>
                  <a:lnTo>
                    <a:pt x="419551" y="617992"/>
                  </a:lnTo>
                  <a:lnTo>
                    <a:pt x="374070" y="629406"/>
                  </a:lnTo>
                  <a:lnTo>
                    <a:pt x="324791" y="633459"/>
                  </a:lnTo>
                  <a:lnTo>
                    <a:pt x="463515" y="633459"/>
                  </a:lnTo>
                  <a:lnTo>
                    <a:pt x="503585" y="610802"/>
                  </a:lnTo>
                  <a:lnTo>
                    <a:pt x="539954" y="582836"/>
                  </a:lnTo>
                  <a:lnTo>
                    <a:pt x="572118" y="550074"/>
                  </a:lnTo>
                  <a:lnTo>
                    <a:pt x="599487" y="513148"/>
                  </a:lnTo>
                  <a:lnTo>
                    <a:pt x="621771" y="472304"/>
                  </a:lnTo>
                  <a:lnTo>
                    <a:pt x="638332" y="428195"/>
                  </a:lnTo>
                  <a:lnTo>
                    <a:pt x="648667" y="381333"/>
                  </a:lnTo>
                  <a:lnTo>
                    <a:pt x="652272" y="332232"/>
                  </a:lnTo>
                  <a:lnTo>
                    <a:pt x="648760" y="283486"/>
                  </a:lnTo>
                  <a:lnTo>
                    <a:pt x="648735" y="283130"/>
                  </a:lnTo>
                  <a:lnTo>
                    <a:pt x="638460" y="236268"/>
                  </a:lnTo>
                  <a:lnTo>
                    <a:pt x="621954" y="192159"/>
                  </a:lnTo>
                  <a:lnTo>
                    <a:pt x="599720" y="151315"/>
                  </a:lnTo>
                  <a:lnTo>
                    <a:pt x="572264" y="114251"/>
                  </a:lnTo>
                  <a:lnTo>
                    <a:pt x="540091" y="81481"/>
                  </a:lnTo>
                  <a:lnTo>
                    <a:pt x="503705" y="53517"/>
                  </a:lnTo>
                  <a:lnTo>
                    <a:pt x="464038" y="31114"/>
                  </a:lnTo>
                  <a:close/>
                </a:path>
              </a:pathLst>
            </a:custGeom>
            <a:solidFill>
              <a:srgbClr val="46B5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4908804" y="3081528"/>
              <a:ext cx="652780" cy="664845"/>
            </a:xfrm>
            <a:custGeom>
              <a:avLst/>
              <a:gdLst/>
              <a:ahLst/>
              <a:cxnLst/>
              <a:rect l="l" t="t" r="r" b="b"/>
              <a:pathLst>
                <a:path w="652779" h="664845">
                  <a:moveTo>
                    <a:pt x="326136" y="664464"/>
                  </a:moveTo>
                  <a:lnTo>
                    <a:pt x="277949" y="660862"/>
                  </a:lnTo>
                  <a:lnTo>
                    <a:pt x="231956" y="650399"/>
                  </a:lnTo>
                  <a:lnTo>
                    <a:pt x="188659" y="633590"/>
                  </a:lnTo>
                  <a:lnTo>
                    <a:pt x="148566" y="610946"/>
                  </a:lnTo>
                  <a:lnTo>
                    <a:pt x="112180" y="582982"/>
                  </a:lnTo>
                  <a:lnTo>
                    <a:pt x="80007" y="550212"/>
                  </a:lnTo>
                  <a:lnTo>
                    <a:pt x="52551" y="513148"/>
                  </a:lnTo>
                  <a:lnTo>
                    <a:pt x="30317" y="472304"/>
                  </a:lnTo>
                  <a:lnTo>
                    <a:pt x="13811" y="428195"/>
                  </a:lnTo>
                  <a:lnTo>
                    <a:pt x="3536" y="381333"/>
                  </a:lnTo>
                  <a:lnTo>
                    <a:pt x="0" y="332232"/>
                  </a:lnTo>
                  <a:lnTo>
                    <a:pt x="3536" y="283130"/>
                  </a:lnTo>
                  <a:lnTo>
                    <a:pt x="13811" y="236268"/>
                  </a:lnTo>
                  <a:lnTo>
                    <a:pt x="30317" y="192159"/>
                  </a:lnTo>
                  <a:lnTo>
                    <a:pt x="52551" y="151315"/>
                  </a:lnTo>
                  <a:lnTo>
                    <a:pt x="80007" y="114251"/>
                  </a:lnTo>
                  <a:lnTo>
                    <a:pt x="112180" y="81481"/>
                  </a:lnTo>
                  <a:lnTo>
                    <a:pt x="148566" y="53517"/>
                  </a:lnTo>
                  <a:lnTo>
                    <a:pt x="188659" y="30873"/>
                  </a:lnTo>
                  <a:lnTo>
                    <a:pt x="231956" y="14064"/>
                  </a:lnTo>
                  <a:lnTo>
                    <a:pt x="277949" y="3601"/>
                  </a:lnTo>
                  <a:lnTo>
                    <a:pt x="326136" y="0"/>
                  </a:lnTo>
                  <a:lnTo>
                    <a:pt x="374322" y="3601"/>
                  </a:lnTo>
                  <a:lnTo>
                    <a:pt x="420315" y="14064"/>
                  </a:lnTo>
                  <a:lnTo>
                    <a:pt x="463612" y="30873"/>
                  </a:lnTo>
                  <a:lnTo>
                    <a:pt x="503705" y="53517"/>
                  </a:lnTo>
                  <a:lnTo>
                    <a:pt x="540091" y="81481"/>
                  </a:lnTo>
                  <a:lnTo>
                    <a:pt x="572264" y="114251"/>
                  </a:lnTo>
                  <a:lnTo>
                    <a:pt x="599720" y="151315"/>
                  </a:lnTo>
                  <a:lnTo>
                    <a:pt x="621954" y="192159"/>
                  </a:lnTo>
                  <a:lnTo>
                    <a:pt x="638460" y="236268"/>
                  </a:lnTo>
                  <a:lnTo>
                    <a:pt x="648735" y="283130"/>
                  </a:lnTo>
                  <a:lnTo>
                    <a:pt x="652272" y="332232"/>
                  </a:lnTo>
                  <a:lnTo>
                    <a:pt x="648674" y="381298"/>
                  </a:lnTo>
                  <a:lnTo>
                    <a:pt x="638357" y="428128"/>
                  </a:lnTo>
                  <a:lnTo>
                    <a:pt x="621824" y="472208"/>
                  </a:lnTo>
                  <a:lnTo>
                    <a:pt x="599576" y="513028"/>
                  </a:lnTo>
                  <a:lnTo>
                    <a:pt x="572118" y="550074"/>
                  </a:lnTo>
                  <a:lnTo>
                    <a:pt x="539954" y="582836"/>
                  </a:lnTo>
                  <a:lnTo>
                    <a:pt x="503585" y="610802"/>
                  </a:lnTo>
                  <a:lnTo>
                    <a:pt x="463515" y="633459"/>
                  </a:lnTo>
                  <a:lnTo>
                    <a:pt x="420249" y="650296"/>
                  </a:lnTo>
                  <a:lnTo>
                    <a:pt x="374287" y="660802"/>
                  </a:lnTo>
                  <a:lnTo>
                    <a:pt x="326136" y="664464"/>
                  </a:lnTo>
                  <a:close/>
                </a:path>
                <a:path w="652779" h="664845">
                  <a:moveTo>
                    <a:pt x="326136" y="31114"/>
                  </a:moveTo>
                  <a:lnTo>
                    <a:pt x="278201" y="35057"/>
                  </a:lnTo>
                  <a:lnTo>
                    <a:pt x="232720" y="46471"/>
                  </a:lnTo>
                  <a:lnTo>
                    <a:pt x="190305" y="64736"/>
                  </a:lnTo>
                  <a:lnTo>
                    <a:pt x="151564" y="89230"/>
                  </a:lnTo>
                  <a:lnTo>
                    <a:pt x="117109" y="119332"/>
                  </a:lnTo>
                  <a:lnTo>
                    <a:pt x="87550" y="154421"/>
                  </a:lnTo>
                  <a:lnTo>
                    <a:pt x="63497" y="193877"/>
                  </a:lnTo>
                  <a:lnTo>
                    <a:pt x="45561" y="237078"/>
                  </a:lnTo>
                  <a:lnTo>
                    <a:pt x="34352" y="283403"/>
                  </a:lnTo>
                  <a:lnTo>
                    <a:pt x="30480" y="332232"/>
                  </a:lnTo>
                  <a:lnTo>
                    <a:pt x="34352" y="381060"/>
                  </a:lnTo>
                  <a:lnTo>
                    <a:pt x="45561" y="427385"/>
                  </a:lnTo>
                  <a:lnTo>
                    <a:pt x="63497" y="470586"/>
                  </a:lnTo>
                  <a:lnTo>
                    <a:pt x="87550" y="510042"/>
                  </a:lnTo>
                  <a:lnTo>
                    <a:pt x="117109" y="545131"/>
                  </a:lnTo>
                  <a:lnTo>
                    <a:pt x="151564" y="575233"/>
                  </a:lnTo>
                  <a:lnTo>
                    <a:pt x="190305" y="599727"/>
                  </a:lnTo>
                  <a:lnTo>
                    <a:pt x="232720" y="617992"/>
                  </a:lnTo>
                  <a:lnTo>
                    <a:pt x="278201" y="629406"/>
                  </a:lnTo>
                  <a:lnTo>
                    <a:pt x="326136" y="633349"/>
                  </a:lnTo>
                  <a:lnTo>
                    <a:pt x="374070" y="629406"/>
                  </a:lnTo>
                  <a:lnTo>
                    <a:pt x="419551" y="617992"/>
                  </a:lnTo>
                  <a:lnTo>
                    <a:pt x="461966" y="599727"/>
                  </a:lnTo>
                  <a:lnTo>
                    <a:pt x="500707" y="575233"/>
                  </a:lnTo>
                  <a:lnTo>
                    <a:pt x="535162" y="545131"/>
                  </a:lnTo>
                  <a:lnTo>
                    <a:pt x="564721" y="510042"/>
                  </a:lnTo>
                  <a:lnTo>
                    <a:pt x="588774" y="470586"/>
                  </a:lnTo>
                  <a:lnTo>
                    <a:pt x="606710" y="427385"/>
                  </a:lnTo>
                  <a:lnTo>
                    <a:pt x="617919" y="381060"/>
                  </a:lnTo>
                  <a:lnTo>
                    <a:pt x="621792" y="332232"/>
                  </a:lnTo>
                  <a:lnTo>
                    <a:pt x="617789" y="283486"/>
                  </a:lnTo>
                  <a:lnTo>
                    <a:pt x="606491" y="237253"/>
                  </a:lnTo>
                  <a:lnTo>
                    <a:pt x="588502" y="194147"/>
                  </a:lnTo>
                  <a:lnTo>
                    <a:pt x="564428" y="154783"/>
                  </a:lnTo>
                  <a:lnTo>
                    <a:pt x="534876" y="119776"/>
                  </a:lnTo>
                  <a:lnTo>
                    <a:pt x="500451" y="89742"/>
                  </a:lnTo>
                  <a:lnTo>
                    <a:pt x="461758" y="65294"/>
                  </a:lnTo>
                  <a:lnTo>
                    <a:pt x="419404" y="47048"/>
                  </a:lnTo>
                  <a:lnTo>
                    <a:pt x="373995" y="35620"/>
                  </a:lnTo>
                  <a:lnTo>
                    <a:pt x="326136" y="31623"/>
                  </a:lnTo>
                  <a:lnTo>
                    <a:pt x="326136" y="31114"/>
                  </a:lnTo>
                  <a:close/>
                </a:path>
              </a:pathLst>
            </a:custGeom>
            <a:ln w="18750">
              <a:solidFill>
                <a:srgbClr val="46B5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904488" y="2956560"/>
              <a:ext cx="914400" cy="914400"/>
            </a:xfrm>
            <a:prstGeom prst="rect">
              <a:avLst/>
            </a:prstGeom>
          </p:spPr>
        </p:pic>
      </p:grpSp>
      <p:sp>
        <p:nvSpPr>
          <p:cNvPr id="27" name="object 27"/>
          <p:cNvSpPr txBox="1"/>
          <p:nvPr/>
        </p:nvSpPr>
        <p:spPr>
          <a:xfrm>
            <a:off x="3895471" y="4778502"/>
            <a:ext cx="1133475" cy="6362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0480">
              <a:lnSpc>
                <a:spcPct val="100000"/>
              </a:lnSpc>
              <a:spcBef>
                <a:spcPts val="100"/>
              </a:spcBef>
            </a:pPr>
            <a:r>
              <a:rPr sz="2000" spc="55" dirty="0">
                <a:solidFill>
                  <a:srgbClr val="17D06E"/>
                </a:solidFill>
                <a:latin typeface="Tahoma"/>
                <a:cs typeface="Tahoma"/>
              </a:rPr>
              <a:t>CLEARLY</a:t>
            </a:r>
            <a:endParaRPr sz="20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2000" spc="70" dirty="0">
                <a:solidFill>
                  <a:srgbClr val="17D06E"/>
                </a:solidFill>
                <a:latin typeface="Tahoma"/>
                <a:cs typeface="Tahoma"/>
              </a:rPr>
              <a:t>DEFINED</a:t>
            </a:r>
            <a:endParaRPr sz="2000">
              <a:latin typeface="Tahoma"/>
              <a:cs typeface="Tahoma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6129528" y="2345422"/>
            <a:ext cx="2184400" cy="2155190"/>
            <a:chOff x="6129528" y="2345422"/>
            <a:chExt cx="2184400" cy="2155190"/>
          </a:xfrm>
        </p:grpSpPr>
        <p:pic>
          <p:nvPicPr>
            <p:cNvPr id="29" name="object 2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175234" y="2391089"/>
              <a:ext cx="2019327" cy="2059056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6240780" y="2458212"/>
              <a:ext cx="1892935" cy="1929764"/>
            </a:xfrm>
            <a:custGeom>
              <a:avLst/>
              <a:gdLst/>
              <a:ahLst/>
              <a:cxnLst/>
              <a:rect l="l" t="t" r="r" b="b"/>
              <a:pathLst>
                <a:path w="1892934" h="1929764">
                  <a:moveTo>
                    <a:pt x="946785" y="0"/>
                  </a:moveTo>
                  <a:lnTo>
                    <a:pt x="899545" y="1157"/>
                  </a:lnTo>
                  <a:lnTo>
                    <a:pt x="852905" y="4641"/>
                  </a:lnTo>
                  <a:lnTo>
                    <a:pt x="806918" y="10394"/>
                  </a:lnTo>
                  <a:lnTo>
                    <a:pt x="761639" y="18361"/>
                  </a:lnTo>
                  <a:lnTo>
                    <a:pt x="717122" y="28488"/>
                  </a:lnTo>
                  <a:lnTo>
                    <a:pt x="673421" y="40719"/>
                  </a:lnTo>
                  <a:lnTo>
                    <a:pt x="630590" y="54999"/>
                  </a:lnTo>
                  <a:lnTo>
                    <a:pt x="588683" y="71273"/>
                  </a:lnTo>
                  <a:lnTo>
                    <a:pt x="547756" y="89484"/>
                  </a:lnTo>
                  <a:lnTo>
                    <a:pt x="507861" y="109579"/>
                  </a:lnTo>
                  <a:lnTo>
                    <a:pt x="469053" y="131501"/>
                  </a:lnTo>
                  <a:lnTo>
                    <a:pt x="431386" y="155196"/>
                  </a:lnTo>
                  <a:lnTo>
                    <a:pt x="394915" y="180607"/>
                  </a:lnTo>
                  <a:lnTo>
                    <a:pt x="359694" y="207681"/>
                  </a:lnTo>
                  <a:lnTo>
                    <a:pt x="325776" y="236361"/>
                  </a:lnTo>
                  <a:lnTo>
                    <a:pt x="293216" y="266593"/>
                  </a:lnTo>
                  <a:lnTo>
                    <a:pt x="262069" y="298320"/>
                  </a:lnTo>
                  <a:lnTo>
                    <a:pt x="232388" y="331488"/>
                  </a:lnTo>
                  <a:lnTo>
                    <a:pt x="204228" y="366042"/>
                  </a:lnTo>
                  <a:lnTo>
                    <a:pt x="177642" y="401926"/>
                  </a:lnTo>
                  <a:lnTo>
                    <a:pt x="152686" y="439085"/>
                  </a:lnTo>
                  <a:lnTo>
                    <a:pt x="129413" y="477463"/>
                  </a:lnTo>
                  <a:lnTo>
                    <a:pt x="107877" y="517006"/>
                  </a:lnTo>
                  <a:lnTo>
                    <a:pt x="88132" y="557658"/>
                  </a:lnTo>
                  <a:lnTo>
                    <a:pt x="70234" y="599363"/>
                  </a:lnTo>
                  <a:lnTo>
                    <a:pt x="54236" y="642067"/>
                  </a:lnTo>
                  <a:lnTo>
                    <a:pt x="40191" y="685714"/>
                  </a:lnTo>
                  <a:lnTo>
                    <a:pt x="28156" y="730250"/>
                  </a:lnTo>
                  <a:lnTo>
                    <a:pt x="18182" y="775618"/>
                  </a:lnTo>
                  <a:lnTo>
                    <a:pt x="10326" y="821763"/>
                  </a:lnTo>
                  <a:lnTo>
                    <a:pt x="4641" y="868630"/>
                  </a:lnTo>
                  <a:lnTo>
                    <a:pt x="1180" y="916165"/>
                  </a:lnTo>
                  <a:lnTo>
                    <a:pt x="0" y="964311"/>
                  </a:lnTo>
                  <a:lnTo>
                    <a:pt x="1135" y="1012457"/>
                  </a:lnTo>
                  <a:lnTo>
                    <a:pt x="4552" y="1059993"/>
                  </a:lnTo>
                  <a:lnTo>
                    <a:pt x="10197" y="1106864"/>
                  </a:lnTo>
                  <a:lnTo>
                    <a:pt x="18014" y="1153015"/>
                  </a:lnTo>
                  <a:lnTo>
                    <a:pt x="27950" y="1198389"/>
                  </a:lnTo>
                  <a:lnTo>
                    <a:pt x="39950" y="1242932"/>
                  </a:lnTo>
                  <a:lnTo>
                    <a:pt x="53960" y="1286588"/>
                  </a:lnTo>
                  <a:lnTo>
                    <a:pt x="69926" y="1329303"/>
                  </a:lnTo>
                  <a:lnTo>
                    <a:pt x="87794" y="1371020"/>
                  </a:lnTo>
                  <a:lnTo>
                    <a:pt x="107509" y="1411685"/>
                  </a:lnTo>
                  <a:lnTo>
                    <a:pt x="129017" y="1451243"/>
                  </a:lnTo>
                  <a:lnTo>
                    <a:pt x="152264" y="1489637"/>
                  </a:lnTo>
                  <a:lnTo>
                    <a:pt x="177196" y="1526813"/>
                  </a:lnTo>
                  <a:lnTo>
                    <a:pt x="203758" y="1562716"/>
                  </a:lnTo>
                  <a:lnTo>
                    <a:pt x="231896" y="1597290"/>
                  </a:lnTo>
                  <a:lnTo>
                    <a:pt x="261555" y="1630480"/>
                  </a:lnTo>
                  <a:lnTo>
                    <a:pt x="292683" y="1662231"/>
                  </a:lnTo>
                  <a:lnTo>
                    <a:pt x="325223" y="1692487"/>
                  </a:lnTo>
                  <a:lnTo>
                    <a:pt x="359122" y="1721193"/>
                  </a:lnTo>
                  <a:lnTo>
                    <a:pt x="394326" y="1748294"/>
                  </a:lnTo>
                  <a:lnTo>
                    <a:pt x="430781" y="1773734"/>
                  </a:lnTo>
                  <a:lnTo>
                    <a:pt x="468432" y="1797459"/>
                  </a:lnTo>
                  <a:lnTo>
                    <a:pt x="507225" y="1819412"/>
                  </a:lnTo>
                  <a:lnTo>
                    <a:pt x="547105" y="1839540"/>
                  </a:lnTo>
                  <a:lnTo>
                    <a:pt x="588019" y="1857786"/>
                  </a:lnTo>
                  <a:lnTo>
                    <a:pt x="629912" y="1874095"/>
                  </a:lnTo>
                  <a:lnTo>
                    <a:pt x="672730" y="1888412"/>
                  </a:lnTo>
                  <a:lnTo>
                    <a:pt x="716419" y="1900681"/>
                  </a:lnTo>
                  <a:lnTo>
                    <a:pt x="760924" y="1910848"/>
                  </a:lnTo>
                  <a:lnTo>
                    <a:pt x="806191" y="1918857"/>
                  </a:lnTo>
                  <a:lnTo>
                    <a:pt x="852166" y="1924653"/>
                  </a:lnTo>
                  <a:lnTo>
                    <a:pt x="898795" y="1928180"/>
                  </a:lnTo>
                  <a:lnTo>
                    <a:pt x="946023" y="1929383"/>
                  </a:lnTo>
                  <a:lnTo>
                    <a:pt x="993262" y="1928226"/>
                  </a:lnTo>
                  <a:lnTo>
                    <a:pt x="1039902" y="1924742"/>
                  </a:lnTo>
                  <a:lnTo>
                    <a:pt x="1085889" y="1918989"/>
                  </a:lnTo>
                  <a:lnTo>
                    <a:pt x="1131168" y="1911022"/>
                  </a:lnTo>
                  <a:lnTo>
                    <a:pt x="1175685" y="1900895"/>
                  </a:lnTo>
                  <a:lnTo>
                    <a:pt x="1219386" y="1888664"/>
                  </a:lnTo>
                  <a:lnTo>
                    <a:pt x="1262217" y="1874384"/>
                  </a:lnTo>
                  <a:lnTo>
                    <a:pt x="1304124" y="1858110"/>
                  </a:lnTo>
                  <a:lnTo>
                    <a:pt x="1345051" y="1839899"/>
                  </a:lnTo>
                  <a:lnTo>
                    <a:pt x="1384946" y="1819804"/>
                  </a:lnTo>
                  <a:lnTo>
                    <a:pt x="1423754" y="1797882"/>
                  </a:lnTo>
                  <a:lnTo>
                    <a:pt x="1461421" y="1774187"/>
                  </a:lnTo>
                  <a:lnTo>
                    <a:pt x="1497892" y="1748776"/>
                  </a:lnTo>
                  <a:lnTo>
                    <a:pt x="1533113" y="1721702"/>
                  </a:lnTo>
                  <a:lnTo>
                    <a:pt x="1567031" y="1693022"/>
                  </a:lnTo>
                  <a:lnTo>
                    <a:pt x="1599591" y="1662790"/>
                  </a:lnTo>
                  <a:lnTo>
                    <a:pt x="1630738" y="1631063"/>
                  </a:lnTo>
                  <a:lnTo>
                    <a:pt x="1660419" y="1597895"/>
                  </a:lnTo>
                  <a:lnTo>
                    <a:pt x="1688579" y="1563341"/>
                  </a:lnTo>
                  <a:lnTo>
                    <a:pt x="1715165" y="1527457"/>
                  </a:lnTo>
                  <a:lnTo>
                    <a:pt x="1740121" y="1490298"/>
                  </a:lnTo>
                  <a:lnTo>
                    <a:pt x="1763395" y="1451920"/>
                  </a:lnTo>
                  <a:lnTo>
                    <a:pt x="1784930" y="1412377"/>
                  </a:lnTo>
                  <a:lnTo>
                    <a:pt x="1804675" y="1371725"/>
                  </a:lnTo>
                  <a:lnTo>
                    <a:pt x="1822573" y="1330020"/>
                  </a:lnTo>
                  <a:lnTo>
                    <a:pt x="1838571" y="1287316"/>
                  </a:lnTo>
                  <a:lnTo>
                    <a:pt x="1852616" y="1243669"/>
                  </a:lnTo>
                  <a:lnTo>
                    <a:pt x="1864651" y="1199133"/>
                  </a:lnTo>
                  <a:lnTo>
                    <a:pt x="1874625" y="1153765"/>
                  </a:lnTo>
                  <a:lnTo>
                    <a:pt x="1882481" y="1107620"/>
                  </a:lnTo>
                  <a:lnTo>
                    <a:pt x="1888166" y="1060753"/>
                  </a:lnTo>
                  <a:lnTo>
                    <a:pt x="1891627" y="1013218"/>
                  </a:lnTo>
                  <a:lnTo>
                    <a:pt x="1892808" y="965073"/>
                  </a:lnTo>
                  <a:lnTo>
                    <a:pt x="1891695" y="916853"/>
                  </a:lnTo>
                  <a:lnTo>
                    <a:pt x="1888219" y="868873"/>
                  </a:lnTo>
                  <a:lnTo>
                    <a:pt x="1882403" y="821220"/>
                  </a:lnTo>
                  <a:lnTo>
                    <a:pt x="1874268" y="773983"/>
                  </a:lnTo>
                  <a:lnTo>
                    <a:pt x="1863836" y="727249"/>
                  </a:lnTo>
                  <a:lnTo>
                    <a:pt x="1851129" y="681106"/>
                  </a:lnTo>
                  <a:lnTo>
                    <a:pt x="1836170" y="635640"/>
                  </a:lnTo>
                  <a:lnTo>
                    <a:pt x="1818981" y="590941"/>
                  </a:lnTo>
                  <a:lnTo>
                    <a:pt x="1799583" y="547095"/>
                  </a:lnTo>
                  <a:lnTo>
                    <a:pt x="1778000" y="504189"/>
                  </a:lnTo>
                  <a:lnTo>
                    <a:pt x="1753328" y="460618"/>
                  </a:lnTo>
                  <a:lnTo>
                    <a:pt x="1726650" y="418690"/>
                  </a:lnTo>
                  <a:lnTo>
                    <a:pt x="1698045" y="378456"/>
                  </a:lnTo>
                  <a:lnTo>
                    <a:pt x="1667597" y="339964"/>
                  </a:lnTo>
                  <a:lnTo>
                    <a:pt x="1635385" y="303265"/>
                  </a:lnTo>
                  <a:lnTo>
                    <a:pt x="1601492" y="268406"/>
                  </a:lnTo>
                  <a:lnTo>
                    <a:pt x="1565999" y="235439"/>
                  </a:lnTo>
                  <a:lnTo>
                    <a:pt x="1528988" y="204411"/>
                  </a:lnTo>
                  <a:lnTo>
                    <a:pt x="1490540" y="175372"/>
                  </a:lnTo>
                  <a:lnTo>
                    <a:pt x="1450737" y="148372"/>
                  </a:lnTo>
                  <a:lnTo>
                    <a:pt x="1409660" y="123459"/>
                  </a:lnTo>
                  <a:lnTo>
                    <a:pt x="1367392" y="100683"/>
                  </a:lnTo>
                  <a:lnTo>
                    <a:pt x="1324013" y="80094"/>
                  </a:lnTo>
                  <a:lnTo>
                    <a:pt x="1279604" y="61740"/>
                  </a:lnTo>
                  <a:lnTo>
                    <a:pt x="1234249" y="45671"/>
                  </a:lnTo>
                  <a:lnTo>
                    <a:pt x="1188027" y="31937"/>
                  </a:lnTo>
                  <a:lnTo>
                    <a:pt x="1141021" y="20585"/>
                  </a:lnTo>
                  <a:lnTo>
                    <a:pt x="1093313" y="11666"/>
                  </a:lnTo>
                  <a:lnTo>
                    <a:pt x="1044982" y="5230"/>
                  </a:lnTo>
                  <a:lnTo>
                    <a:pt x="996113" y="1324"/>
                  </a:lnTo>
                  <a:lnTo>
                    <a:pt x="94678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6350508" y="2572512"/>
              <a:ext cx="1556385" cy="1702435"/>
            </a:xfrm>
            <a:custGeom>
              <a:avLst/>
              <a:gdLst/>
              <a:ahLst/>
              <a:cxnLst/>
              <a:rect l="l" t="t" r="r" b="b"/>
              <a:pathLst>
                <a:path w="1556384" h="1702435">
                  <a:moveTo>
                    <a:pt x="835151" y="0"/>
                  </a:moveTo>
                  <a:lnTo>
                    <a:pt x="787758" y="1360"/>
                  </a:lnTo>
                  <a:lnTo>
                    <a:pt x="741057" y="5366"/>
                  </a:lnTo>
                  <a:lnTo>
                    <a:pt x="695119" y="11947"/>
                  </a:lnTo>
                  <a:lnTo>
                    <a:pt x="650016" y="21031"/>
                  </a:lnTo>
                  <a:lnTo>
                    <a:pt x="605818" y="32546"/>
                  </a:lnTo>
                  <a:lnTo>
                    <a:pt x="562595" y="46419"/>
                  </a:lnTo>
                  <a:lnTo>
                    <a:pt x="520418" y="62579"/>
                  </a:lnTo>
                  <a:lnTo>
                    <a:pt x="479357" y="80955"/>
                  </a:lnTo>
                  <a:lnTo>
                    <a:pt x="439484" y="101474"/>
                  </a:lnTo>
                  <a:lnTo>
                    <a:pt x="400868" y="124064"/>
                  </a:lnTo>
                  <a:lnTo>
                    <a:pt x="363581" y="148654"/>
                  </a:lnTo>
                  <a:lnTo>
                    <a:pt x="327692" y="175171"/>
                  </a:lnTo>
                  <a:lnTo>
                    <a:pt x="293273" y="203545"/>
                  </a:lnTo>
                  <a:lnTo>
                    <a:pt x="260394" y="233702"/>
                  </a:lnTo>
                  <a:lnTo>
                    <a:pt x="229125" y="265572"/>
                  </a:lnTo>
                  <a:lnTo>
                    <a:pt x="199538" y="299082"/>
                  </a:lnTo>
                  <a:lnTo>
                    <a:pt x="171702" y="334160"/>
                  </a:lnTo>
                  <a:lnTo>
                    <a:pt x="145689" y="370735"/>
                  </a:lnTo>
                  <a:lnTo>
                    <a:pt x="121568" y="408735"/>
                  </a:lnTo>
                  <a:lnTo>
                    <a:pt x="99411" y="448087"/>
                  </a:lnTo>
                  <a:lnTo>
                    <a:pt x="79288" y="488721"/>
                  </a:lnTo>
                  <a:lnTo>
                    <a:pt x="61270" y="530563"/>
                  </a:lnTo>
                  <a:lnTo>
                    <a:pt x="45427" y="573543"/>
                  </a:lnTo>
                  <a:lnTo>
                    <a:pt x="31829" y="617588"/>
                  </a:lnTo>
                  <a:lnTo>
                    <a:pt x="20548" y="662627"/>
                  </a:lnTo>
                  <a:lnTo>
                    <a:pt x="11654" y="708588"/>
                  </a:lnTo>
                  <a:lnTo>
                    <a:pt x="5218" y="755398"/>
                  </a:lnTo>
                  <a:lnTo>
                    <a:pt x="1309" y="802986"/>
                  </a:lnTo>
                  <a:lnTo>
                    <a:pt x="0" y="851280"/>
                  </a:lnTo>
                  <a:lnTo>
                    <a:pt x="1335" y="899587"/>
                  </a:lnTo>
                  <a:lnTo>
                    <a:pt x="5267" y="947186"/>
                  </a:lnTo>
                  <a:lnTo>
                    <a:pt x="11725" y="994005"/>
                  </a:lnTo>
                  <a:lnTo>
                    <a:pt x="20640" y="1039972"/>
                  </a:lnTo>
                  <a:lnTo>
                    <a:pt x="31940" y="1085016"/>
                  </a:lnTo>
                  <a:lnTo>
                    <a:pt x="45555" y="1129065"/>
                  </a:lnTo>
                  <a:lnTo>
                    <a:pt x="61415" y="1172047"/>
                  </a:lnTo>
                  <a:lnTo>
                    <a:pt x="79448" y="1213890"/>
                  </a:lnTo>
                  <a:lnTo>
                    <a:pt x="99586" y="1254523"/>
                  </a:lnTo>
                  <a:lnTo>
                    <a:pt x="121756" y="1293872"/>
                  </a:lnTo>
                  <a:lnTo>
                    <a:pt x="145889" y="1331868"/>
                  </a:lnTo>
                  <a:lnTo>
                    <a:pt x="171914" y="1368437"/>
                  </a:lnTo>
                  <a:lnTo>
                    <a:pt x="199761" y="1403508"/>
                  </a:lnTo>
                  <a:lnTo>
                    <a:pt x="229358" y="1437010"/>
                  </a:lnTo>
                  <a:lnTo>
                    <a:pt x="260637" y="1468870"/>
                  </a:lnTo>
                  <a:lnTo>
                    <a:pt x="293526" y="1499016"/>
                  </a:lnTo>
                  <a:lnTo>
                    <a:pt x="327954" y="1527377"/>
                  </a:lnTo>
                  <a:lnTo>
                    <a:pt x="363851" y="1553881"/>
                  </a:lnTo>
                  <a:lnTo>
                    <a:pt x="401148" y="1578455"/>
                  </a:lnTo>
                  <a:lnTo>
                    <a:pt x="439772" y="1601029"/>
                  </a:lnTo>
                  <a:lnTo>
                    <a:pt x="479654" y="1621531"/>
                  </a:lnTo>
                  <a:lnTo>
                    <a:pt x="520724" y="1639888"/>
                  </a:lnTo>
                  <a:lnTo>
                    <a:pt x="562910" y="1656028"/>
                  </a:lnTo>
                  <a:lnTo>
                    <a:pt x="606143" y="1669881"/>
                  </a:lnTo>
                  <a:lnTo>
                    <a:pt x="650351" y="1681373"/>
                  </a:lnTo>
                  <a:lnTo>
                    <a:pt x="695465" y="1690434"/>
                  </a:lnTo>
                  <a:lnTo>
                    <a:pt x="741413" y="1696991"/>
                  </a:lnTo>
                  <a:lnTo>
                    <a:pt x="788126" y="1700973"/>
                  </a:lnTo>
                  <a:lnTo>
                    <a:pt x="835533" y="1702308"/>
                  </a:lnTo>
                  <a:lnTo>
                    <a:pt x="884669" y="1700697"/>
                  </a:lnTo>
                  <a:lnTo>
                    <a:pt x="933287" y="1696203"/>
                  </a:lnTo>
                  <a:lnTo>
                    <a:pt x="981284" y="1688886"/>
                  </a:lnTo>
                  <a:lnTo>
                    <a:pt x="1028556" y="1678807"/>
                  </a:lnTo>
                  <a:lnTo>
                    <a:pt x="1074998" y="1666026"/>
                  </a:lnTo>
                  <a:lnTo>
                    <a:pt x="1120506" y="1650604"/>
                  </a:lnTo>
                  <a:lnTo>
                    <a:pt x="1164978" y="1632603"/>
                  </a:lnTo>
                  <a:lnTo>
                    <a:pt x="1208308" y="1612082"/>
                  </a:lnTo>
                  <a:lnTo>
                    <a:pt x="1250394" y="1589103"/>
                  </a:lnTo>
                  <a:lnTo>
                    <a:pt x="1291131" y="1563726"/>
                  </a:lnTo>
                  <a:lnTo>
                    <a:pt x="1330415" y="1536012"/>
                  </a:lnTo>
                  <a:lnTo>
                    <a:pt x="1368142" y="1506022"/>
                  </a:lnTo>
                  <a:lnTo>
                    <a:pt x="1404209" y="1473816"/>
                  </a:lnTo>
                  <a:lnTo>
                    <a:pt x="1438512" y="1439456"/>
                  </a:lnTo>
                  <a:lnTo>
                    <a:pt x="1470947" y="1403002"/>
                  </a:lnTo>
                  <a:lnTo>
                    <a:pt x="1501410" y="1364515"/>
                  </a:lnTo>
                  <a:lnTo>
                    <a:pt x="1529796" y="1324055"/>
                  </a:lnTo>
                  <a:lnTo>
                    <a:pt x="1556003" y="1281683"/>
                  </a:lnTo>
                  <a:lnTo>
                    <a:pt x="1542922" y="1273810"/>
                  </a:lnTo>
                  <a:lnTo>
                    <a:pt x="1514926" y="1319064"/>
                  </a:lnTo>
                  <a:lnTo>
                    <a:pt x="1484254" y="1362265"/>
                  </a:lnTo>
                  <a:lnTo>
                    <a:pt x="1451020" y="1403299"/>
                  </a:lnTo>
                  <a:lnTo>
                    <a:pt x="1415335" y="1442053"/>
                  </a:lnTo>
                  <a:lnTo>
                    <a:pt x="1377310" y="1478413"/>
                  </a:lnTo>
                  <a:lnTo>
                    <a:pt x="1337057" y="1512268"/>
                  </a:lnTo>
                  <a:lnTo>
                    <a:pt x="1294688" y="1543503"/>
                  </a:lnTo>
                  <a:lnTo>
                    <a:pt x="1250314" y="1572006"/>
                  </a:lnTo>
                  <a:lnTo>
                    <a:pt x="1208048" y="1595616"/>
                  </a:lnTo>
                  <a:lnTo>
                    <a:pt x="1165031" y="1616447"/>
                  </a:lnTo>
                  <a:lnTo>
                    <a:pt x="1121368" y="1634525"/>
                  </a:lnTo>
                  <a:lnTo>
                    <a:pt x="1077165" y="1649880"/>
                  </a:lnTo>
                  <a:lnTo>
                    <a:pt x="1032527" y="1662538"/>
                  </a:lnTo>
                  <a:lnTo>
                    <a:pt x="987559" y="1672528"/>
                  </a:lnTo>
                  <a:lnTo>
                    <a:pt x="942367" y="1679878"/>
                  </a:lnTo>
                  <a:lnTo>
                    <a:pt x="897056" y="1684616"/>
                  </a:lnTo>
                  <a:lnTo>
                    <a:pt x="851731" y="1686769"/>
                  </a:lnTo>
                  <a:lnTo>
                    <a:pt x="806498" y="1686365"/>
                  </a:lnTo>
                  <a:lnTo>
                    <a:pt x="761461" y="1683434"/>
                  </a:lnTo>
                  <a:lnTo>
                    <a:pt x="716727" y="1678001"/>
                  </a:lnTo>
                  <a:lnTo>
                    <a:pt x="672400" y="1670096"/>
                  </a:lnTo>
                  <a:lnTo>
                    <a:pt x="628586" y="1659747"/>
                  </a:lnTo>
                  <a:lnTo>
                    <a:pt x="585390" y="1646980"/>
                  </a:lnTo>
                  <a:lnTo>
                    <a:pt x="542918" y="1631825"/>
                  </a:lnTo>
                  <a:lnTo>
                    <a:pt x="501274" y="1614309"/>
                  </a:lnTo>
                  <a:lnTo>
                    <a:pt x="460565" y="1594460"/>
                  </a:lnTo>
                  <a:lnTo>
                    <a:pt x="420895" y="1572306"/>
                  </a:lnTo>
                  <a:lnTo>
                    <a:pt x="382369" y="1547876"/>
                  </a:lnTo>
                  <a:lnTo>
                    <a:pt x="345094" y="1521196"/>
                  </a:lnTo>
                  <a:lnTo>
                    <a:pt x="309174" y="1492295"/>
                  </a:lnTo>
                  <a:lnTo>
                    <a:pt x="274715" y="1461200"/>
                  </a:lnTo>
                  <a:lnTo>
                    <a:pt x="241822" y="1427941"/>
                  </a:lnTo>
                  <a:lnTo>
                    <a:pt x="210600" y="1392544"/>
                  </a:lnTo>
                  <a:lnTo>
                    <a:pt x="181155" y="1355038"/>
                  </a:lnTo>
                  <a:lnTo>
                    <a:pt x="153592" y="1315450"/>
                  </a:lnTo>
                  <a:lnTo>
                    <a:pt x="128015" y="1273810"/>
                  </a:lnTo>
                  <a:lnTo>
                    <a:pt x="104841" y="1230747"/>
                  </a:lnTo>
                  <a:lnTo>
                    <a:pt x="84395" y="1186919"/>
                  </a:lnTo>
                  <a:lnTo>
                    <a:pt x="66650" y="1142434"/>
                  </a:lnTo>
                  <a:lnTo>
                    <a:pt x="51578" y="1097399"/>
                  </a:lnTo>
                  <a:lnTo>
                    <a:pt x="39152" y="1051922"/>
                  </a:lnTo>
                  <a:lnTo>
                    <a:pt x="29344" y="1006108"/>
                  </a:lnTo>
                  <a:lnTo>
                    <a:pt x="22127" y="960066"/>
                  </a:lnTo>
                  <a:lnTo>
                    <a:pt x="17474" y="913903"/>
                  </a:lnTo>
                  <a:lnTo>
                    <a:pt x="15358" y="867725"/>
                  </a:lnTo>
                  <a:lnTo>
                    <a:pt x="15750" y="821641"/>
                  </a:lnTo>
                  <a:lnTo>
                    <a:pt x="18624" y="775757"/>
                  </a:lnTo>
                  <a:lnTo>
                    <a:pt x="23953" y="730181"/>
                  </a:lnTo>
                  <a:lnTo>
                    <a:pt x="31707" y="685020"/>
                  </a:lnTo>
                  <a:lnTo>
                    <a:pt x="41862" y="640381"/>
                  </a:lnTo>
                  <a:lnTo>
                    <a:pt x="54388" y="596371"/>
                  </a:lnTo>
                  <a:lnTo>
                    <a:pt x="69259" y="553098"/>
                  </a:lnTo>
                  <a:lnTo>
                    <a:pt x="86448" y="510669"/>
                  </a:lnTo>
                  <a:lnTo>
                    <a:pt x="105926" y="469190"/>
                  </a:lnTo>
                  <a:lnTo>
                    <a:pt x="127666" y="428770"/>
                  </a:lnTo>
                  <a:lnTo>
                    <a:pt x="151642" y="389516"/>
                  </a:lnTo>
                  <a:lnTo>
                    <a:pt x="177825" y="351534"/>
                  </a:lnTo>
                  <a:lnTo>
                    <a:pt x="206189" y="314931"/>
                  </a:lnTo>
                  <a:lnTo>
                    <a:pt x="236706" y="279816"/>
                  </a:lnTo>
                  <a:lnTo>
                    <a:pt x="269348" y="246296"/>
                  </a:lnTo>
                  <a:lnTo>
                    <a:pt x="304088" y="214477"/>
                  </a:lnTo>
                  <a:lnTo>
                    <a:pt x="340899" y="184467"/>
                  </a:lnTo>
                  <a:lnTo>
                    <a:pt x="379753" y="156372"/>
                  </a:lnTo>
                  <a:lnTo>
                    <a:pt x="420623" y="130301"/>
                  </a:lnTo>
                  <a:lnTo>
                    <a:pt x="462890" y="106691"/>
                  </a:lnTo>
                  <a:lnTo>
                    <a:pt x="505907" y="85860"/>
                  </a:lnTo>
                  <a:lnTo>
                    <a:pt x="549570" y="67782"/>
                  </a:lnTo>
                  <a:lnTo>
                    <a:pt x="593773" y="52427"/>
                  </a:lnTo>
                  <a:lnTo>
                    <a:pt x="638411" y="39769"/>
                  </a:lnTo>
                  <a:lnTo>
                    <a:pt x="683379" y="29779"/>
                  </a:lnTo>
                  <a:lnTo>
                    <a:pt x="728571" y="22429"/>
                  </a:lnTo>
                  <a:lnTo>
                    <a:pt x="773882" y="17691"/>
                  </a:lnTo>
                  <a:lnTo>
                    <a:pt x="819207" y="15538"/>
                  </a:lnTo>
                  <a:lnTo>
                    <a:pt x="864440" y="15942"/>
                  </a:lnTo>
                  <a:lnTo>
                    <a:pt x="909477" y="18873"/>
                  </a:lnTo>
                  <a:lnTo>
                    <a:pt x="954211" y="24306"/>
                  </a:lnTo>
                  <a:lnTo>
                    <a:pt x="998538" y="32211"/>
                  </a:lnTo>
                  <a:lnTo>
                    <a:pt x="1042352" y="42560"/>
                  </a:lnTo>
                  <a:lnTo>
                    <a:pt x="1085548" y="55327"/>
                  </a:lnTo>
                  <a:lnTo>
                    <a:pt x="1128020" y="70482"/>
                  </a:lnTo>
                  <a:lnTo>
                    <a:pt x="1169664" y="87998"/>
                  </a:lnTo>
                  <a:lnTo>
                    <a:pt x="1210373" y="107847"/>
                  </a:lnTo>
                  <a:lnTo>
                    <a:pt x="1250043" y="130001"/>
                  </a:lnTo>
                  <a:lnTo>
                    <a:pt x="1288569" y="154432"/>
                  </a:lnTo>
                  <a:lnTo>
                    <a:pt x="1325844" y="181111"/>
                  </a:lnTo>
                  <a:lnTo>
                    <a:pt x="1361764" y="210012"/>
                  </a:lnTo>
                  <a:lnTo>
                    <a:pt x="1396223" y="241107"/>
                  </a:lnTo>
                  <a:lnTo>
                    <a:pt x="1429116" y="274366"/>
                  </a:lnTo>
                  <a:lnTo>
                    <a:pt x="1460338" y="309763"/>
                  </a:lnTo>
                  <a:lnTo>
                    <a:pt x="1489783" y="347269"/>
                  </a:lnTo>
                  <a:lnTo>
                    <a:pt x="1517346" y="386857"/>
                  </a:lnTo>
                  <a:lnTo>
                    <a:pt x="1542922" y="428498"/>
                  </a:lnTo>
                  <a:lnTo>
                    <a:pt x="1556003" y="420624"/>
                  </a:lnTo>
                  <a:lnTo>
                    <a:pt x="1529872" y="378130"/>
                  </a:lnTo>
                  <a:lnTo>
                    <a:pt x="1501543" y="337558"/>
                  </a:lnTo>
                  <a:lnTo>
                    <a:pt x="1471122" y="298970"/>
                  </a:lnTo>
                  <a:lnTo>
                    <a:pt x="1438713" y="262426"/>
                  </a:lnTo>
                  <a:lnTo>
                    <a:pt x="1404422" y="227990"/>
                  </a:lnTo>
                  <a:lnTo>
                    <a:pt x="1368354" y="195721"/>
                  </a:lnTo>
                  <a:lnTo>
                    <a:pt x="1330614" y="165681"/>
                  </a:lnTo>
                  <a:lnTo>
                    <a:pt x="1291306" y="137933"/>
                  </a:lnTo>
                  <a:lnTo>
                    <a:pt x="1250537" y="112537"/>
                  </a:lnTo>
                  <a:lnTo>
                    <a:pt x="1208410" y="89556"/>
                  </a:lnTo>
                  <a:lnTo>
                    <a:pt x="1165032" y="69050"/>
                  </a:lnTo>
                  <a:lnTo>
                    <a:pt x="1120506" y="51082"/>
                  </a:lnTo>
                  <a:lnTo>
                    <a:pt x="1074939" y="35712"/>
                  </a:lnTo>
                  <a:lnTo>
                    <a:pt x="1028435" y="23003"/>
                  </a:lnTo>
                  <a:lnTo>
                    <a:pt x="981099" y="13015"/>
                  </a:lnTo>
                  <a:lnTo>
                    <a:pt x="933037" y="5811"/>
                  </a:lnTo>
                  <a:lnTo>
                    <a:pt x="884352" y="1452"/>
                  </a:lnTo>
                  <a:lnTo>
                    <a:pt x="835151" y="0"/>
                  </a:lnTo>
                  <a:close/>
                </a:path>
              </a:pathLst>
            </a:custGeom>
            <a:solidFill>
              <a:srgbClr val="0871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6350508" y="2572512"/>
              <a:ext cx="1556385" cy="1702435"/>
            </a:xfrm>
            <a:custGeom>
              <a:avLst/>
              <a:gdLst/>
              <a:ahLst/>
              <a:cxnLst/>
              <a:rect l="l" t="t" r="r" b="b"/>
              <a:pathLst>
                <a:path w="1556384" h="1702435">
                  <a:moveTo>
                    <a:pt x="835533" y="1702308"/>
                  </a:moveTo>
                  <a:lnTo>
                    <a:pt x="788126" y="1700973"/>
                  </a:lnTo>
                  <a:lnTo>
                    <a:pt x="741413" y="1696991"/>
                  </a:lnTo>
                  <a:lnTo>
                    <a:pt x="695465" y="1690434"/>
                  </a:lnTo>
                  <a:lnTo>
                    <a:pt x="650351" y="1681373"/>
                  </a:lnTo>
                  <a:lnTo>
                    <a:pt x="606143" y="1669881"/>
                  </a:lnTo>
                  <a:lnTo>
                    <a:pt x="562910" y="1656028"/>
                  </a:lnTo>
                  <a:lnTo>
                    <a:pt x="520724" y="1639888"/>
                  </a:lnTo>
                  <a:lnTo>
                    <a:pt x="479654" y="1621531"/>
                  </a:lnTo>
                  <a:lnTo>
                    <a:pt x="439772" y="1601029"/>
                  </a:lnTo>
                  <a:lnTo>
                    <a:pt x="401148" y="1578455"/>
                  </a:lnTo>
                  <a:lnTo>
                    <a:pt x="363851" y="1553881"/>
                  </a:lnTo>
                  <a:lnTo>
                    <a:pt x="327954" y="1527377"/>
                  </a:lnTo>
                  <a:lnTo>
                    <a:pt x="293526" y="1499016"/>
                  </a:lnTo>
                  <a:lnTo>
                    <a:pt x="260637" y="1468870"/>
                  </a:lnTo>
                  <a:lnTo>
                    <a:pt x="229358" y="1437010"/>
                  </a:lnTo>
                  <a:lnTo>
                    <a:pt x="199761" y="1403508"/>
                  </a:lnTo>
                  <a:lnTo>
                    <a:pt x="171914" y="1368437"/>
                  </a:lnTo>
                  <a:lnTo>
                    <a:pt x="145889" y="1331868"/>
                  </a:lnTo>
                  <a:lnTo>
                    <a:pt x="121756" y="1293872"/>
                  </a:lnTo>
                  <a:lnTo>
                    <a:pt x="99586" y="1254523"/>
                  </a:lnTo>
                  <a:lnTo>
                    <a:pt x="79448" y="1213890"/>
                  </a:lnTo>
                  <a:lnTo>
                    <a:pt x="61415" y="1172047"/>
                  </a:lnTo>
                  <a:lnTo>
                    <a:pt x="45555" y="1129065"/>
                  </a:lnTo>
                  <a:lnTo>
                    <a:pt x="31940" y="1085016"/>
                  </a:lnTo>
                  <a:lnTo>
                    <a:pt x="20640" y="1039972"/>
                  </a:lnTo>
                  <a:lnTo>
                    <a:pt x="11725" y="994005"/>
                  </a:lnTo>
                  <a:lnTo>
                    <a:pt x="5267" y="947186"/>
                  </a:lnTo>
                  <a:lnTo>
                    <a:pt x="1335" y="899587"/>
                  </a:lnTo>
                  <a:lnTo>
                    <a:pt x="0" y="851280"/>
                  </a:lnTo>
                  <a:lnTo>
                    <a:pt x="1309" y="802986"/>
                  </a:lnTo>
                  <a:lnTo>
                    <a:pt x="5218" y="755398"/>
                  </a:lnTo>
                  <a:lnTo>
                    <a:pt x="11654" y="708588"/>
                  </a:lnTo>
                  <a:lnTo>
                    <a:pt x="20548" y="662627"/>
                  </a:lnTo>
                  <a:lnTo>
                    <a:pt x="31829" y="617588"/>
                  </a:lnTo>
                  <a:lnTo>
                    <a:pt x="45427" y="573543"/>
                  </a:lnTo>
                  <a:lnTo>
                    <a:pt x="61270" y="530563"/>
                  </a:lnTo>
                  <a:lnTo>
                    <a:pt x="79288" y="488721"/>
                  </a:lnTo>
                  <a:lnTo>
                    <a:pt x="99411" y="448087"/>
                  </a:lnTo>
                  <a:lnTo>
                    <a:pt x="121568" y="408735"/>
                  </a:lnTo>
                  <a:lnTo>
                    <a:pt x="145689" y="370735"/>
                  </a:lnTo>
                  <a:lnTo>
                    <a:pt x="171702" y="334160"/>
                  </a:lnTo>
                  <a:lnTo>
                    <a:pt x="199538" y="299082"/>
                  </a:lnTo>
                  <a:lnTo>
                    <a:pt x="229125" y="265572"/>
                  </a:lnTo>
                  <a:lnTo>
                    <a:pt x="260394" y="233702"/>
                  </a:lnTo>
                  <a:lnTo>
                    <a:pt x="293273" y="203545"/>
                  </a:lnTo>
                  <a:lnTo>
                    <a:pt x="327692" y="175171"/>
                  </a:lnTo>
                  <a:lnTo>
                    <a:pt x="363581" y="148654"/>
                  </a:lnTo>
                  <a:lnTo>
                    <a:pt x="400868" y="124064"/>
                  </a:lnTo>
                  <a:lnTo>
                    <a:pt x="439484" y="101474"/>
                  </a:lnTo>
                  <a:lnTo>
                    <a:pt x="479357" y="80955"/>
                  </a:lnTo>
                  <a:lnTo>
                    <a:pt x="520418" y="62579"/>
                  </a:lnTo>
                  <a:lnTo>
                    <a:pt x="562595" y="46419"/>
                  </a:lnTo>
                  <a:lnTo>
                    <a:pt x="605818" y="32546"/>
                  </a:lnTo>
                  <a:lnTo>
                    <a:pt x="650016" y="21031"/>
                  </a:lnTo>
                  <a:lnTo>
                    <a:pt x="695119" y="11947"/>
                  </a:lnTo>
                  <a:lnTo>
                    <a:pt x="741057" y="5366"/>
                  </a:lnTo>
                  <a:lnTo>
                    <a:pt x="787758" y="1360"/>
                  </a:lnTo>
                  <a:lnTo>
                    <a:pt x="835151" y="0"/>
                  </a:lnTo>
                  <a:lnTo>
                    <a:pt x="884352" y="1452"/>
                  </a:lnTo>
                  <a:lnTo>
                    <a:pt x="933037" y="5811"/>
                  </a:lnTo>
                  <a:lnTo>
                    <a:pt x="981099" y="13015"/>
                  </a:lnTo>
                  <a:lnTo>
                    <a:pt x="1028435" y="23003"/>
                  </a:lnTo>
                  <a:lnTo>
                    <a:pt x="1074939" y="35712"/>
                  </a:lnTo>
                  <a:lnTo>
                    <a:pt x="1120506" y="51082"/>
                  </a:lnTo>
                  <a:lnTo>
                    <a:pt x="1165032" y="69050"/>
                  </a:lnTo>
                  <a:lnTo>
                    <a:pt x="1208410" y="89556"/>
                  </a:lnTo>
                  <a:lnTo>
                    <a:pt x="1250537" y="112537"/>
                  </a:lnTo>
                  <a:lnTo>
                    <a:pt x="1291306" y="137933"/>
                  </a:lnTo>
                  <a:lnTo>
                    <a:pt x="1330614" y="165681"/>
                  </a:lnTo>
                  <a:lnTo>
                    <a:pt x="1368354" y="195721"/>
                  </a:lnTo>
                  <a:lnTo>
                    <a:pt x="1404422" y="227990"/>
                  </a:lnTo>
                  <a:lnTo>
                    <a:pt x="1438713" y="262426"/>
                  </a:lnTo>
                  <a:lnTo>
                    <a:pt x="1471122" y="298970"/>
                  </a:lnTo>
                  <a:lnTo>
                    <a:pt x="1501543" y="337558"/>
                  </a:lnTo>
                  <a:lnTo>
                    <a:pt x="1529872" y="378130"/>
                  </a:lnTo>
                  <a:lnTo>
                    <a:pt x="1556003" y="420624"/>
                  </a:lnTo>
                  <a:lnTo>
                    <a:pt x="1542922" y="428498"/>
                  </a:lnTo>
                  <a:lnTo>
                    <a:pt x="1517346" y="386857"/>
                  </a:lnTo>
                  <a:lnTo>
                    <a:pt x="1489783" y="347269"/>
                  </a:lnTo>
                  <a:lnTo>
                    <a:pt x="1460338" y="309763"/>
                  </a:lnTo>
                  <a:lnTo>
                    <a:pt x="1429116" y="274366"/>
                  </a:lnTo>
                  <a:lnTo>
                    <a:pt x="1396223" y="241107"/>
                  </a:lnTo>
                  <a:lnTo>
                    <a:pt x="1361764" y="210012"/>
                  </a:lnTo>
                  <a:lnTo>
                    <a:pt x="1325844" y="181111"/>
                  </a:lnTo>
                  <a:lnTo>
                    <a:pt x="1288569" y="154432"/>
                  </a:lnTo>
                  <a:lnTo>
                    <a:pt x="1250043" y="130001"/>
                  </a:lnTo>
                  <a:lnTo>
                    <a:pt x="1210373" y="107847"/>
                  </a:lnTo>
                  <a:lnTo>
                    <a:pt x="1169664" y="87998"/>
                  </a:lnTo>
                  <a:lnTo>
                    <a:pt x="1128020" y="70482"/>
                  </a:lnTo>
                  <a:lnTo>
                    <a:pt x="1085548" y="55327"/>
                  </a:lnTo>
                  <a:lnTo>
                    <a:pt x="1042352" y="42560"/>
                  </a:lnTo>
                  <a:lnTo>
                    <a:pt x="998538" y="32211"/>
                  </a:lnTo>
                  <a:lnTo>
                    <a:pt x="954211" y="24306"/>
                  </a:lnTo>
                  <a:lnTo>
                    <a:pt x="909477" y="18873"/>
                  </a:lnTo>
                  <a:lnTo>
                    <a:pt x="864440" y="15942"/>
                  </a:lnTo>
                  <a:lnTo>
                    <a:pt x="819207" y="15538"/>
                  </a:lnTo>
                  <a:lnTo>
                    <a:pt x="773882" y="17691"/>
                  </a:lnTo>
                  <a:lnTo>
                    <a:pt x="728571" y="22429"/>
                  </a:lnTo>
                  <a:lnTo>
                    <a:pt x="683379" y="29779"/>
                  </a:lnTo>
                  <a:lnTo>
                    <a:pt x="638411" y="39769"/>
                  </a:lnTo>
                  <a:lnTo>
                    <a:pt x="593773" y="52427"/>
                  </a:lnTo>
                  <a:lnTo>
                    <a:pt x="549570" y="67782"/>
                  </a:lnTo>
                  <a:lnTo>
                    <a:pt x="505907" y="85860"/>
                  </a:lnTo>
                  <a:lnTo>
                    <a:pt x="462890" y="106691"/>
                  </a:lnTo>
                  <a:lnTo>
                    <a:pt x="420623" y="130301"/>
                  </a:lnTo>
                  <a:lnTo>
                    <a:pt x="379753" y="156372"/>
                  </a:lnTo>
                  <a:lnTo>
                    <a:pt x="340899" y="184467"/>
                  </a:lnTo>
                  <a:lnTo>
                    <a:pt x="304088" y="214477"/>
                  </a:lnTo>
                  <a:lnTo>
                    <a:pt x="269348" y="246296"/>
                  </a:lnTo>
                  <a:lnTo>
                    <a:pt x="236706" y="279816"/>
                  </a:lnTo>
                  <a:lnTo>
                    <a:pt x="206189" y="314931"/>
                  </a:lnTo>
                  <a:lnTo>
                    <a:pt x="177825" y="351534"/>
                  </a:lnTo>
                  <a:lnTo>
                    <a:pt x="151642" y="389516"/>
                  </a:lnTo>
                  <a:lnTo>
                    <a:pt x="127666" y="428770"/>
                  </a:lnTo>
                  <a:lnTo>
                    <a:pt x="105926" y="469190"/>
                  </a:lnTo>
                  <a:lnTo>
                    <a:pt x="86448" y="510669"/>
                  </a:lnTo>
                  <a:lnTo>
                    <a:pt x="69259" y="553098"/>
                  </a:lnTo>
                  <a:lnTo>
                    <a:pt x="54388" y="596371"/>
                  </a:lnTo>
                  <a:lnTo>
                    <a:pt x="41862" y="640381"/>
                  </a:lnTo>
                  <a:lnTo>
                    <a:pt x="31707" y="685020"/>
                  </a:lnTo>
                  <a:lnTo>
                    <a:pt x="23953" y="730181"/>
                  </a:lnTo>
                  <a:lnTo>
                    <a:pt x="18624" y="775757"/>
                  </a:lnTo>
                  <a:lnTo>
                    <a:pt x="15750" y="821641"/>
                  </a:lnTo>
                  <a:lnTo>
                    <a:pt x="15358" y="867725"/>
                  </a:lnTo>
                  <a:lnTo>
                    <a:pt x="17474" y="913903"/>
                  </a:lnTo>
                  <a:lnTo>
                    <a:pt x="22127" y="960066"/>
                  </a:lnTo>
                  <a:lnTo>
                    <a:pt x="29344" y="1006108"/>
                  </a:lnTo>
                  <a:lnTo>
                    <a:pt x="39152" y="1051922"/>
                  </a:lnTo>
                  <a:lnTo>
                    <a:pt x="51578" y="1097399"/>
                  </a:lnTo>
                  <a:lnTo>
                    <a:pt x="66650" y="1142434"/>
                  </a:lnTo>
                  <a:lnTo>
                    <a:pt x="84395" y="1186919"/>
                  </a:lnTo>
                  <a:lnTo>
                    <a:pt x="104841" y="1230747"/>
                  </a:lnTo>
                  <a:lnTo>
                    <a:pt x="128015" y="1273810"/>
                  </a:lnTo>
                  <a:lnTo>
                    <a:pt x="153592" y="1315450"/>
                  </a:lnTo>
                  <a:lnTo>
                    <a:pt x="181155" y="1355038"/>
                  </a:lnTo>
                  <a:lnTo>
                    <a:pt x="210600" y="1392544"/>
                  </a:lnTo>
                  <a:lnTo>
                    <a:pt x="241822" y="1427941"/>
                  </a:lnTo>
                  <a:lnTo>
                    <a:pt x="274715" y="1461200"/>
                  </a:lnTo>
                  <a:lnTo>
                    <a:pt x="309174" y="1492295"/>
                  </a:lnTo>
                  <a:lnTo>
                    <a:pt x="345094" y="1521196"/>
                  </a:lnTo>
                  <a:lnTo>
                    <a:pt x="382369" y="1547876"/>
                  </a:lnTo>
                  <a:lnTo>
                    <a:pt x="420895" y="1572306"/>
                  </a:lnTo>
                  <a:lnTo>
                    <a:pt x="460565" y="1594460"/>
                  </a:lnTo>
                  <a:lnTo>
                    <a:pt x="501274" y="1614309"/>
                  </a:lnTo>
                  <a:lnTo>
                    <a:pt x="542918" y="1631825"/>
                  </a:lnTo>
                  <a:lnTo>
                    <a:pt x="585390" y="1646980"/>
                  </a:lnTo>
                  <a:lnTo>
                    <a:pt x="628586" y="1659747"/>
                  </a:lnTo>
                  <a:lnTo>
                    <a:pt x="672400" y="1670096"/>
                  </a:lnTo>
                  <a:lnTo>
                    <a:pt x="716727" y="1678001"/>
                  </a:lnTo>
                  <a:lnTo>
                    <a:pt x="761461" y="1683434"/>
                  </a:lnTo>
                  <a:lnTo>
                    <a:pt x="806498" y="1686365"/>
                  </a:lnTo>
                  <a:lnTo>
                    <a:pt x="851731" y="1686769"/>
                  </a:lnTo>
                  <a:lnTo>
                    <a:pt x="897056" y="1684616"/>
                  </a:lnTo>
                  <a:lnTo>
                    <a:pt x="942367" y="1679878"/>
                  </a:lnTo>
                  <a:lnTo>
                    <a:pt x="987559" y="1672528"/>
                  </a:lnTo>
                  <a:lnTo>
                    <a:pt x="1032527" y="1662538"/>
                  </a:lnTo>
                  <a:lnTo>
                    <a:pt x="1077165" y="1649880"/>
                  </a:lnTo>
                  <a:lnTo>
                    <a:pt x="1121368" y="1634525"/>
                  </a:lnTo>
                  <a:lnTo>
                    <a:pt x="1165031" y="1616447"/>
                  </a:lnTo>
                  <a:lnTo>
                    <a:pt x="1208048" y="1595616"/>
                  </a:lnTo>
                  <a:lnTo>
                    <a:pt x="1250314" y="1572006"/>
                  </a:lnTo>
                  <a:lnTo>
                    <a:pt x="1294688" y="1543503"/>
                  </a:lnTo>
                  <a:lnTo>
                    <a:pt x="1337057" y="1512268"/>
                  </a:lnTo>
                  <a:lnTo>
                    <a:pt x="1377310" y="1478413"/>
                  </a:lnTo>
                  <a:lnTo>
                    <a:pt x="1415335" y="1442053"/>
                  </a:lnTo>
                  <a:lnTo>
                    <a:pt x="1451020" y="1403299"/>
                  </a:lnTo>
                  <a:lnTo>
                    <a:pt x="1484254" y="1362265"/>
                  </a:lnTo>
                  <a:lnTo>
                    <a:pt x="1514926" y="1319064"/>
                  </a:lnTo>
                  <a:lnTo>
                    <a:pt x="1542922" y="1273810"/>
                  </a:lnTo>
                  <a:lnTo>
                    <a:pt x="1556003" y="1281683"/>
                  </a:lnTo>
                  <a:lnTo>
                    <a:pt x="1529796" y="1324055"/>
                  </a:lnTo>
                  <a:lnTo>
                    <a:pt x="1501410" y="1364515"/>
                  </a:lnTo>
                  <a:lnTo>
                    <a:pt x="1470947" y="1403002"/>
                  </a:lnTo>
                  <a:lnTo>
                    <a:pt x="1438512" y="1439456"/>
                  </a:lnTo>
                  <a:lnTo>
                    <a:pt x="1404209" y="1473816"/>
                  </a:lnTo>
                  <a:lnTo>
                    <a:pt x="1368142" y="1506022"/>
                  </a:lnTo>
                  <a:lnTo>
                    <a:pt x="1330415" y="1536012"/>
                  </a:lnTo>
                  <a:lnTo>
                    <a:pt x="1291131" y="1563726"/>
                  </a:lnTo>
                  <a:lnTo>
                    <a:pt x="1250394" y="1589103"/>
                  </a:lnTo>
                  <a:lnTo>
                    <a:pt x="1208308" y="1612082"/>
                  </a:lnTo>
                  <a:lnTo>
                    <a:pt x="1164978" y="1632603"/>
                  </a:lnTo>
                  <a:lnTo>
                    <a:pt x="1120506" y="1650604"/>
                  </a:lnTo>
                  <a:lnTo>
                    <a:pt x="1074998" y="1666026"/>
                  </a:lnTo>
                  <a:lnTo>
                    <a:pt x="1028556" y="1678807"/>
                  </a:lnTo>
                  <a:lnTo>
                    <a:pt x="981284" y="1688886"/>
                  </a:lnTo>
                  <a:lnTo>
                    <a:pt x="933287" y="1696203"/>
                  </a:lnTo>
                  <a:lnTo>
                    <a:pt x="884669" y="1700697"/>
                  </a:lnTo>
                  <a:lnTo>
                    <a:pt x="835533" y="1702308"/>
                  </a:lnTo>
                  <a:close/>
                </a:path>
              </a:pathLst>
            </a:custGeom>
            <a:ln w="18750">
              <a:solidFill>
                <a:srgbClr val="0871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6129528" y="2345422"/>
              <a:ext cx="2113915" cy="2155190"/>
            </a:xfrm>
            <a:custGeom>
              <a:avLst/>
              <a:gdLst/>
              <a:ahLst/>
              <a:cxnLst/>
              <a:rect l="l" t="t" r="r" b="b"/>
              <a:pathLst>
                <a:path w="2113915" h="2155190">
                  <a:moveTo>
                    <a:pt x="929386" y="2137423"/>
                  </a:moveTo>
                  <a:lnTo>
                    <a:pt x="965565" y="2152251"/>
                  </a:lnTo>
                  <a:lnTo>
                    <a:pt x="1003680" y="2154949"/>
                  </a:lnTo>
                  <a:lnTo>
                    <a:pt x="1004697" y="2144027"/>
                  </a:lnTo>
                  <a:lnTo>
                    <a:pt x="985821" y="2142835"/>
                  </a:lnTo>
                  <a:lnTo>
                    <a:pt x="966946" y="2141345"/>
                  </a:lnTo>
                  <a:lnTo>
                    <a:pt x="948118" y="2139545"/>
                  </a:lnTo>
                  <a:lnTo>
                    <a:pt x="929386" y="2137423"/>
                  </a:lnTo>
                  <a:close/>
                </a:path>
                <a:path w="2113915" h="2155190">
                  <a:moveTo>
                    <a:pt x="1215390" y="2132343"/>
                  </a:moveTo>
                  <a:lnTo>
                    <a:pt x="1196639" y="2135054"/>
                  </a:lnTo>
                  <a:lnTo>
                    <a:pt x="1177782" y="2137455"/>
                  </a:lnTo>
                  <a:lnTo>
                    <a:pt x="1158900" y="2139523"/>
                  </a:lnTo>
                  <a:lnTo>
                    <a:pt x="1140078" y="2141233"/>
                  </a:lnTo>
                  <a:lnTo>
                    <a:pt x="1140977" y="2152917"/>
                  </a:lnTo>
                  <a:lnTo>
                    <a:pt x="1141349" y="2152917"/>
                  </a:lnTo>
                  <a:lnTo>
                    <a:pt x="1160355" y="2151151"/>
                  </a:lnTo>
                  <a:lnTo>
                    <a:pt x="1179385" y="2149076"/>
                  </a:lnTo>
                  <a:lnTo>
                    <a:pt x="1198320" y="2146667"/>
                  </a:lnTo>
                  <a:lnTo>
                    <a:pt x="1217041" y="2143900"/>
                  </a:lnTo>
                  <a:lnTo>
                    <a:pt x="1215390" y="2132343"/>
                  </a:lnTo>
                  <a:close/>
                </a:path>
                <a:path w="2113915" h="2155190">
                  <a:moveTo>
                    <a:pt x="722249" y="2088655"/>
                  </a:moveTo>
                  <a:lnTo>
                    <a:pt x="755126" y="2111468"/>
                  </a:lnTo>
                  <a:lnTo>
                    <a:pt x="791972" y="2121802"/>
                  </a:lnTo>
                  <a:lnTo>
                    <a:pt x="794893" y="2110626"/>
                  </a:lnTo>
                  <a:lnTo>
                    <a:pt x="776941" y="2105747"/>
                  </a:lnTo>
                  <a:lnTo>
                    <a:pt x="758380" y="2100308"/>
                  </a:lnTo>
                  <a:lnTo>
                    <a:pt x="740243" y="2094624"/>
                  </a:lnTo>
                  <a:lnTo>
                    <a:pt x="722249" y="2088655"/>
                  </a:lnTo>
                  <a:close/>
                </a:path>
                <a:path w="2113915" h="2155190">
                  <a:moveTo>
                    <a:pt x="1420114" y="2078114"/>
                  </a:moveTo>
                  <a:lnTo>
                    <a:pt x="1402292" y="2084456"/>
                  </a:lnTo>
                  <a:lnTo>
                    <a:pt x="1384315" y="2090656"/>
                  </a:lnTo>
                  <a:lnTo>
                    <a:pt x="1366267" y="2096617"/>
                  </a:lnTo>
                  <a:lnTo>
                    <a:pt x="1348231" y="2102244"/>
                  </a:lnTo>
                  <a:lnTo>
                    <a:pt x="1351406" y="2113420"/>
                  </a:lnTo>
                  <a:lnTo>
                    <a:pt x="1388157" y="2102006"/>
                  </a:lnTo>
                  <a:lnTo>
                    <a:pt x="1424051" y="2088909"/>
                  </a:lnTo>
                  <a:lnTo>
                    <a:pt x="1420114" y="2078114"/>
                  </a:lnTo>
                  <a:close/>
                </a:path>
                <a:path w="2113915" h="2155190">
                  <a:moveTo>
                    <a:pt x="529717" y="1999120"/>
                  </a:moveTo>
                  <a:lnTo>
                    <a:pt x="557212" y="2028378"/>
                  </a:lnTo>
                  <a:lnTo>
                    <a:pt x="591312" y="2046237"/>
                  </a:lnTo>
                  <a:lnTo>
                    <a:pt x="596392" y="2035696"/>
                  </a:lnTo>
                  <a:lnTo>
                    <a:pt x="579473" y="2027035"/>
                  </a:lnTo>
                  <a:lnTo>
                    <a:pt x="562673" y="2018028"/>
                  </a:lnTo>
                  <a:lnTo>
                    <a:pt x="546064" y="2008711"/>
                  </a:lnTo>
                  <a:lnTo>
                    <a:pt x="529717" y="1999120"/>
                  </a:lnTo>
                  <a:close/>
                </a:path>
                <a:path w="2113915" h="2155190">
                  <a:moveTo>
                    <a:pt x="1609978" y="1982864"/>
                  </a:moveTo>
                  <a:lnTo>
                    <a:pt x="1593844" y="1992880"/>
                  </a:lnTo>
                  <a:lnTo>
                    <a:pt x="1577482" y="2002692"/>
                  </a:lnTo>
                  <a:lnTo>
                    <a:pt x="1560955" y="2012243"/>
                  </a:lnTo>
                  <a:lnTo>
                    <a:pt x="1544320" y="2021472"/>
                  </a:lnTo>
                  <a:lnTo>
                    <a:pt x="1549653" y="2031759"/>
                  </a:lnTo>
                  <a:lnTo>
                    <a:pt x="1583420" y="2013106"/>
                  </a:lnTo>
                  <a:lnTo>
                    <a:pt x="1615778" y="1992880"/>
                  </a:lnTo>
                  <a:lnTo>
                    <a:pt x="1616013" y="1992880"/>
                  </a:lnTo>
                  <a:lnTo>
                    <a:pt x="1609978" y="1982864"/>
                  </a:lnTo>
                  <a:close/>
                </a:path>
                <a:path w="2113915" h="2155190">
                  <a:moveTo>
                    <a:pt x="359410" y="1872374"/>
                  </a:moveTo>
                  <a:lnTo>
                    <a:pt x="380746" y="1906649"/>
                  </a:lnTo>
                  <a:lnTo>
                    <a:pt x="410464" y="1931048"/>
                  </a:lnTo>
                  <a:lnTo>
                    <a:pt x="417575" y="1921904"/>
                  </a:lnTo>
                  <a:lnTo>
                    <a:pt x="402718" y="1909933"/>
                  </a:lnTo>
                  <a:lnTo>
                    <a:pt x="388064" y="1897663"/>
                  </a:lnTo>
                  <a:lnTo>
                    <a:pt x="373624" y="1885132"/>
                  </a:lnTo>
                  <a:lnTo>
                    <a:pt x="359410" y="1872374"/>
                  </a:lnTo>
                  <a:close/>
                </a:path>
                <a:path w="2113915" h="2155190">
                  <a:moveTo>
                    <a:pt x="1728388" y="1910854"/>
                  </a:moveTo>
                  <a:lnTo>
                    <a:pt x="1728089" y="1911109"/>
                  </a:lnTo>
                  <a:lnTo>
                    <a:pt x="1728597" y="1911109"/>
                  </a:lnTo>
                  <a:lnTo>
                    <a:pt x="1728388" y="1910854"/>
                  </a:lnTo>
                  <a:close/>
                </a:path>
                <a:path w="2113915" h="2155190">
                  <a:moveTo>
                    <a:pt x="1777873" y="1850911"/>
                  </a:moveTo>
                  <a:lnTo>
                    <a:pt x="1764093" y="1864159"/>
                  </a:lnTo>
                  <a:lnTo>
                    <a:pt x="1750028" y="1877264"/>
                  </a:lnTo>
                  <a:lnTo>
                    <a:pt x="1735724" y="1889988"/>
                  </a:lnTo>
                  <a:lnTo>
                    <a:pt x="1721230" y="1902092"/>
                  </a:lnTo>
                  <a:lnTo>
                    <a:pt x="1728388" y="1910854"/>
                  </a:lnTo>
                  <a:lnTo>
                    <a:pt x="1742688" y="1898640"/>
                  </a:lnTo>
                  <a:lnTo>
                    <a:pt x="1757156" y="1885836"/>
                  </a:lnTo>
                  <a:lnTo>
                    <a:pt x="1771505" y="1872747"/>
                  </a:lnTo>
                  <a:lnTo>
                    <a:pt x="1785747" y="1859420"/>
                  </a:lnTo>
                  <a:lnTo>
                    <a:pt x="1777873" y="1850911"/>
                  </a:lnTo>
                  <a:close/>
                </a:path>
                <a:path w="2113915" h="2155190">
                  <a:moveTo>
                    <a:pt x="216788" y="1712989"/>
                  </a:moveTo>
                  <a:lnTo>
                    <a:pt x="231060" y="1750820"/>
                  </a:lnTo>
                  <a:lnTo>
                    <a:pt x="255524" y="1780807"/>
                  </a:lnTo>
                  <a:lnTo>
                    <a:pt x="264160" y="1773187"/>
                  </a:lnTo>
                  <a:lnTo>
                    <a:pt x="251846" y="1758477"/>
                  </a:lnTo>
                  <a:lnTo>
                    <a:pt x="239950" y="1743517"/>
                  </a:lnTo>
                  <a:lnTo>
                    <a:pt x="228316" y="1728343"/>
                  </a:lnTo>
                  <a:lnTo>
                    <a:pt x="216788" y="1712989"/>
                  </a:lnTo>
                  <a:close/>
                </a:path>
                <a:path w="2113915" h="2155190">
                  <a:moveTo>
                    <a:pt x="1878910" y="1756041"/>
                  </a:moveTo>
                  <a:lnTo>
                    <a:pt x="1878711" y="1756296"/>
                  </a:lnTo>
                  <a:lnTo>
                    <a:pt x="1879219" y="1756296"/>
                  </a:lnTo>
                  <a:lnTo>
                    <a:pt x="1878910" y="1756041"/>
                  </a:lnTo>
                  <a:close/>
                </a:path>
                <a:path w="2113915" h="2155190">
                  <a:moveTo>
                    <a:pt x="1916049" y="1686700"/>
                  </a:moveTo>
                  <a:lnTo>
                    <a:pt x="1904618" y="1702728"/>
                  </a:lnTo>
                  <a:lnTo>
                    <a:pt x="1893188" y="1718435"/>
                  </a:lnTo>
                  <a:lnTo>
                    <a:pt x="1881758" y="1733831"/>
                  </a:lnTo>
                  <a:lnTo>
                    <a:pt x="1870328" y="1748930"/>
                  </a:lnTo>
                  <a:lnTo>
                    <a:pt x="1878910" y="1756041"/>
                  </a:lnTo>
                  <a:lnTo>
                    <a:pt x="1890621" y="1741062"/>
                  </a:lnTo>
                  <a:lnTo>
                    <a:pt x="1902364" y="1725483"/>
                  </a:lnTo>
                  <a:lnTo>
                    <a:pt x="1913965" y="1709594"/>
                  </a:lnTo>
                  <a:lnTo>
                    <a:pt x="1925447" y="1693431"/>
                  </a:lnTo>
                  <a:lnTo>
                    <a:pt x="1916049" y="1686700"/>
                  </a:lnTo>
                  <a:close/>
                </a:path>
                <a:path w="2113915" h="2155190">
                  <a:moveTo>
                    <a:pt x="108204" y="1527823"/>
                  </a:moveTo>
                  <a:lnTo>
                    <a:pt x="97789" y="1532649"/>
                  </a:lnTo>
                  <a:lnTo>
                    <a:pt x="106102" y="1550237"/>
                  </a:lnTo>
                  <a:lnTo>
                    <a:pt x="114665" y="1567717"/>
                  </a:lnTo>
                  <a:lnTo>
                    <a:pt x="123489" y="1585031"/>
                  </a:lnTo>
                  <a:lnTo>
                    <a:pt x="132587" y="1602118"/>
                  </a:lnTo>
                  <a:lnTo>
                    <a:pt x="142748" y="1596403"/>
                  </a:lnTo>
                  <a:lnTo>
                    <a:pt x="133653" y="1579741"/>
                  </a:lnTo>
                  <a:lnTo>
                    <a:pt x="124856" y="1562637"/>
                  </a:lnTo>
                  <a:lnTo>
                    <a:pt x="116369" y="1545272"/>
                  </a:lnTo>
                  <a:lnTo>
                    <a:pt x="108204" y="1527823"/>
                  </a:lnTo>
                  <a:close/>
                </a:path>
                <a:path w="2113915" h="2155190">
                  <a:moveTo>
                    <a:pt x="2018029" y="1498613"/>
                  </a:moveTo>
                  <a:lnTo>
                    <a:pt x="2010433" y="1516082"/>
                  </a:lnTo>
                  <a:lnTo>
                    <a:pt x="2002504" y="1533681"/>
                  </a:lnTo>
                  <a:lnTo>
                    <a:pt x="1994241" y="1551209"/>
                  </a:lnTo>
                  <a:lnTo>
                    <a:pt x="1985645" y="1568463"/>
                  </a:lnTo>
                  <a:lnTo>
                    <a:pt x="1995804" y="1573797"/>
                  </a:lnTo>
                  <a:lnTo>
                    <a:pt x="2004442" y="1556371"/>
                  </a:lnTo>
                  <a:lnTo>
                    <a:pt x="2012807" y="1538777"/>
                  </a:lnTo>
                  <a:lnTo>
                    <a:pt x="2020861" y="1521041"/>
                  </a:lnTo>
                  <a:lnTo>
                    <a:pt x="2028571" y="1503185"/>
                  </a:lnTo>
                  <a:lnTo>
                    <a:pt x="2018029" y="1498613"/>
                  </a:lnTo>
                  <a:close/>
                </a:path>
                <a:path w="2113915" h="2155190">
                  <a:moveTo>
                    <a:pt x="38862" y="1323988"/>
                  </a:moveTo>
                  <a:lnTo>
                    <a:pt x="27812" y="1326655"/>
                  </a:lnTo>
                  <a:lnTo>
                    <a:pt x="32309" y="1345529"/>
                  </a:lnTo>
                  <a:lnTo>
                    <a:pt x="37211" y="1364390"/>
                  </a:lnTo>
                  <a:lnTo>
                    <a:pt x="42493" y="1383180"/>
                  </a:lnTo>
                  <a:lnTo>
                    <a:pt x="48133" y="1401839"/>
                  </a:lnTo>
                  <a:lnTo>
                    <a:pt x="59055" y="1398410"/>
                  </a:lnTo>
                  <a:lnTo>
                    <a:pt x="53506" y="1379942"/>
                  </a:lnTo>
                  <a:lnTo>
                    <a:pt x="48291" y="1361342"/>
                  </a:lnTo>
                  <a:lnTo>
                    <a:pt x="43410" y="1342671"/>
                  </a:lnTo>
                  <a:lnTo>
                    <a:pt x="38862" y="1323988"/>
                  </a:lnTo>
                  <a:close/>
                </a:path>
                <a:path w="2113915" h="2155190">
                  <a:moveTo>
                    <a:pt x="2081402" y="1292365"/>
                  </a:moveTo>
                  <a:lnTo>
                    <a:pt x="2077426" y="1311290"/>
                  </a:lnTo>
                  <a:lnTo>
                    <a:pt x="2073116" y="1330132"/>
                  </a:lnTo>
                  <a:lnTo>
                    <a:pt x="2068472" y="1348855"/>
                  </a:lnTo>
                  <a:lnTo>
                    <a:pt x="2063496" y="1367422"/>
                  </a:lnTo>
                  <a:lnTo>
                    <a:pt x="2074734" y="1370743"/>
                  </a:lnTo>
                  <a:lnTo>
                    <a:pt x="2079650" y="1352196"/>
                  </a:lnTo>
                  <a:lnTo>
                    <a:pt x="2084308" y="1333212"/>
                  </a:lnTo>
                  <a:lnTo>
                    <a:pt x="2088655" y="1314061"/>
                  </a:lnTo>
                  <a:lnTo>
                    <a:pt x="2092705" y="1294778"/>
                  </a:lnTo>
                  <a:lnTo>
                    <a:pt x="2081402" y="1292365"/>
                  </a:lnTo>
                  <a:close/>
                </a:path>
                <a:path w="2113915" h="2155190">
                  <a:moveTo>
                    <a:pt x="11430" y="1110374"/>
                  </a:moveTo>
                  <a:lnTo>
                    <a:pt x="0" y="1110374"/>
                  </a:lnTo>
                  <a:lnTo>
                    <a:pt x="732" y="1129559"/>
                  </a:lnTo>
                  <a:lnTo>
                    <a:pt x="1800" y="1148792"/>
                  </a:lnTo>
                  <a:lnTo>
                    <a:pt x="3217" y="1168024"/>
                  </a:lnTo>
                  <a:lnTo>
                    <a:pt x="4996" y="1187209"/>
                  </a:lnTo>
                  <a:lnTo>
                    <a:pt x="5080" y="1188098"/>
                  </a:lnTo>
                  <a:lnTo>
                    <a:pt x="16383" y="1187209"/>
                  </a:lnTo>
                  <a:lnTo>
                    <a:pt x="14602" y="1168703"/>
                  </a:lnTo>
                  <a:lnTo>
                    <a:pt x="12990" y="1149236"/>
                  </a:lnTo>
                  <a:lnTo>
                    <a:pt x="11858" y="1129770"/>
                  </a:lnTo>
                  <a:lnTo>
                    <a:pt x="11430" y="1110374"/>
                  </a:lnTo>
                  <a:close/>
                </a:path>
                <a:path w="2113915" h="2155190">
                  <a:moveTo>
                    <a:pt x="2113788" y="1075195"/>
                  </a:moveTo>
                  <a:lnTo>
                    <a:pt x="2102230" y="1075195"/>
                  </a:lnTo>
                  <a:lnTo>
                    <a:pt x="2102230" y="1077227"/>
                  </a:lnTo>
                  <a:lnTo>
                    <a:pt x="2102066" y="1096962"/>
                  </a:lnTo>
                  <a:lnTo>
                    <a:pt x="2101580" y="1116518"/>
                  </a:lnTo>
                  <a:lnTo>
                    <a:pt x="2100784" y="1135860"/>
                  </a:lnTo>
                  <a:lnTo>
                    <a:pt x="2099691" y="1154951"/>
                  </a:lnTo>
                  <a:lnTo>
                    <a:pt x="2112406" y="1156094"/>
                  </a:lnTo>
                  <a:lnTo>
                    <a:pt x="2111248" y="1156094"/>
                  </a:lnTo>
                  <a:lnTo>
                    <a:pt x="2112484" y="1136628"/>
                  </a:lnTo>
                  <a:lnTo>
                    <a:pt x="2113327" y="1117042"/>
                  </a:lnTo>
                  <a:lnTo>
                    <a:pt x="2113766" y="1097266"/>
                  </a:lnTo>
                  <a:lnTo>
                    <a:pt x="2113788" y="1075195"/>
                  </a:lnTo>
                  <a:close/>
                </a:path>
                <a:path w="2113915" h="2155190">
                  <a:moveTo>
                    <a:pt x="15112" y="892442"/>
                  </a:moveTo>
                  <a:lnTo>
                    <a:pt x="11985" y="911947"/>
                  </a:lnTo>
                  <a:lnTo>
                    <a:pt x="9239" y="931416"/>
                  </a:lnTo>
                  <a:lnTo>
                    <a:pt x="6826" y="950860"/>
                  </a:lnTo>
                  <a:lnTo>
                    <a:pt x="4699" y="970293"/>
                  </a:lnTo>
                  <a:lnTo>
                    <a:pt x="16129" y="971309"/>
                  </a:lnTo>
                  <a:lnTo>
                    <a:pt x="18200" y="952142"/>
                  </a:lnTo>
                  <a:lnTo>
                    <a:pt x="20605" y="932940"/>
                  </a:lnTo>
                  <a:lnTo>
                    <a:pt x="23344" y="913713"/>
                  </a:lnTo>
                  <a:lnTo>
                    <a:pt x="26416" y="894474"/>
                  </a:lnTo>
                  <a:lnTo>
                    <a:pt x="15112" y="892442"/>
                  </a:lnTo>
                  <a:close/>
                </a:path>
                <a:path w="2113915" h="2155190">
                  <a:moveTo>
                    <a:pt x="2092198" y="859041"/>
                  </a:moveTo>
                  <a:lnTo>
                    <a:pt x="2081022" y="861327"/>
                  </a:lnTo>
                  <a:lnTo>
                    <a:pt x="2084683" y="880215"/>
                  </a:lnTo>
                  <a:lnTo>
                    <a:pt x="2088022" y="899269"/>
                  </a:lnTo>
                  <a:lnTo>
                    <a:pt x="2091005" y="918370"/>
                  </a:lnTo>
                  <a:lnTo>
                    <a:pt x="2093595" y="937400"/>
                  </a:lnTo>
                  <a:lnTo>
                    <a:pt x="2105025" y="935876"/>
                  </a:lnTo>
                  <a:lnTo>
                    <a:pt x="2102359" y="916602"/>
                  </a:lnTo>
                  <a:lnTo>
                    <a:pt x="2099325" y="897316"/>
                  </a:lnTo>
                  <a:lnTo>
                    <a:pt x="2095934" y="878101"/>
                  </a:lnTo>
                  <a:lnTo>
                    <a:pt x="2092198" y="859041"/>
                  </a:lnTo>
                  <a:close/>
                </a:path>
                <a:path w="2113915" h="2155190">
                  <a:moveTo>
                    <a:pt x="72771" y="682892"/>
                  </a:moveTo>
                  <a:lnTo>
                    <a:pt x="65962" y="701079"/>
                  </a:lnTo>
                  <a:lnTo>
                    <a:pt x="59451" y="719421"/>
                  </a:lnTo>
                  <a:lnTo>
                    <a:pt x="53250" y="737881"/>
                  </a:lnTo>
                  <a:lnTo>
                    <a:pt x="47371" y="756425"/>
                  </a:lnTo>
                  <a:lnTo>
                    <a:pt x="58293" y="759981"/>
                  </a:lnTo>
                  <a:lnTo>
                    <a:pt x="64168" y="741592"/>
                  </a:lnTo>
                  <a:lnTo>
                    <a:pt x="70437" y="723263"/>
                  </a:lnTo>
                  <a:lnTo>
                    <a:pt x="76920" y="705100"/>
                  </a:lnTo>
                  <a:lnTo>
                    <a:pt x="83438" y="687210"/>
                  </a:lnTo>
                  <a:lnTo>
                    <a:pt x="72771" y="682892"/>
                  </a:lnTo>
                  <a:close/>
                </a:path>
                <a:path w="2113915" h="2155190">
                  <a:moveTo>
                    <a:pt x="2027808" y="651015"/>
                  </a:moveTo>
                  <a:lnTo>
                    <a:pt x="2017268" y="655587"/>
                  </a:lnTo>
                  <a:lnTo>
                    <a:pt x="2024590" y="673320"/>
                  </a:lnTo>
                  <a:lnTo>
                    <a:pt x="2031650" y="691243"/>
                  </a:lnTo>
                  <a:lnTo>
                    <a:pt x="2038377" y="709308"/>
                  </a:lnTo>
                  <a:lnTo>
                    <a:pt x="2044700" y="727469"/>
                  </a:lnTo>
                  <a:lnTo>
                    <a:pt x="2055622" y="723659"/>
                  </a:lnTo>
                  <a:lnTo>
                    <a:pt x="2049150" y="705308"/>
                  </a:lnTo>
                  <a:lnTo>
                    <a:pt x="2042334" y="687052"/>
                  </a:lnTo>
                  <a:lnTo>
                    <a:pt x="2035208" y="668938"/>
                  </a:lnTo>
                  <a:lnTo>
                    <a:pt x="2027808" y="651015"/>
                  </a:lnTo>
                  <a:close/>
                </a:path>
                <a:path w="2113915" h="2155190">
                  <a:moveTo>
                    <a:pt x="171196" y="489090"/>
                  </a:moveTo>
                  <a:lnTo>
                    <a:pt x="160916" y="505386"/>
                  </a:lnTo>
                  <a:lnTo>
                    <a:pt x="150875" y="522015"/>
                  </a:lnTo>
                  <a:lnTo>
                    <a:pt x="141120" y="538882"/>
                  </a:lnTo>
                  <a:lnTo>
                    <a:pt x="131699" y="555892"/>
                  </a:lnTo>
                  <a:lnTo>
                    <a:pt x="141605" y="561607"/>
                  </a:lnTo>
                  <a:lnTo>
                    <a:pt x="150949" y="544788"/>
                  </a:lnTo>
                  <a:lnTo>
                    <a:pt x="160639" y="528111"/>
                  </a:lnTo>
                  <a:lnTo>
                    <a:pt x="170590" y="511673"/>
                  </a:lnTo>
                  <a:lnTo>
                    <a:pt x="180721" y="495567"/>
                  </a:lnTo>
                  <a:lnTo>
                    <a:pt x="171196" y="489090"/>
                  </a:lnTo>
                  <a:close/>
                </a:path>
                <a:path w="2113915" h="2155190">
                  <a:moveTo>
                    <a:pt x="1923415" y="460642"/>
                  </a:moveTo>
                  <a:lnTo>
                    <a:pt x="1914144" y="467373"/>
                  </a:lnTo>
                  <a:lnTo>
                    <a:pt x="1924804" y="483153"/>
                  </a:lnTo>
                  <a:lnTo>
                    <a:pt x="1935226" y="499219"/>
                  </a:lnTo>
                  <a:lnTo>
                    <a:pt x="1945362" y="515522"/>
                  </a:lnTo>
                  <a:lnTo>
                    <a:pt x="1955165" y="532016"/>
                  </a:lnTo>
                  <a:lnTo>
                    <a:pt x="1965071" y="526174"/>
                  </a:lnTo>
                  <a:lnTo>
                    <a:pt x="1955079" y="509541"/>
                  </a:lnTo>
                  <a:lnTo>
                    <a:pt x="1944766" y="493027"/>
                  </a:lnTo>
                  <a:lnTo>
                    <a:pt x="1934192" y="476704"/>
                  </a:lnTo>
                  <a:lnTo>
                    <a:pt x="1923415" y="460642"/>
                  </a:lnTo>
                  <a:close/>
                </a:path>
                <a:path w="2113915" h="2155190">
                  <a:moveTo>
                    <a:pt x="305688" y="319545"/>
                  </a:moveTo>
                  <a:lnTo>
                    <a:pt x="292357" y="333442"/>
                  </a:lnTo>
                  <a:lnTo>
                    <a:pt x="279241" y="347660"/>
                  </a:lnTo>
                  <a:lnTo>
                    <a:pt x="266362" y="362140"/>
                  </a:lnTo>
                  <a:lnTo>
                    <a:pt x="253746" y="376822"/>
                  </a:lnTo>
                  <a:lnTo>
                    <a:pt x="262509" y="384442"/>
                  </a:lnTo>
                  <a:lnTo>
                    <a:pt x="274901" y="369873"/>
                  </a:lnTo>
                  <a:lnTo>
                    <a:pt x="287639" y="355518"/>
                  </a:lnTo>
                  <a:lnTo>
                    <a:pt x="300638" y="341401"/>
                  </a:lnTo>
                  <a:lnTo>
                    <a:pt x="313817" y="327546"/>
                  </a:lnTo>
                  <a:lnTo>
                    <a:pt x="305688" y="319545"/>
                  </a:lnTo>
                  <a:close/>
                </a:path>
                <a:path w="2113915" h="2155190">
                  <a:moveTo>
                    <a:pt x="1784603" y="295415"/>
                  </a:moveTo>
                  <a:lnTo>
                    <a:pt x="1776729" y="303797"/>
                  </a:lnTo>
                  <a:lnTo>
                    <a:pt x="1790291" y="317124"/>
                  </a:lnTo>
                  <a:lnTo>
                    <a:pt x="1803685" y="330785"/>
                  </a:lnTo>
                  <a:lnTo>
                    <a:pt x="1816842" y="344731"/>
                  </a:lnTo>
                  <a:lnTo>
                    <a:pt x="1829689" y="358915"/>
                  </a:lnTo>
                  <a:lnTo>
                    <a:pt x="1838325" y="351041"/>
                  </a:lnTo>
                  <a:lnTo>
                    <a:pt x="1825234" y="336796"/>
                  </a:lnTo>
                  <a:lnTo>
                    <a:pt x="1811893" y="322705"/>
                  </a:lnTo>
                  <a:lnTo>
                    <a:pt x="1798337" y="308875"/>
                  </a:lnTo>
                  <a:lnTo>
                    <a:pt x="1784603" y="295415"/>
                  </a:lnTo>
                  <a:close/>
                </a:path>
                <a:path w="2113915" h="2155190">
                  <a:moveTo>
                    <a:pt x="416151" y="235225"/>
                  </a:moveTo>
                  <a:lnTo>
                    <a:pt x="415671" y="235598"/>
                  </a:lnTo>
                  <a:lnTo>
                    <a:pt x="416432" y="235598"/>
                  </a:lnTo>
                  <a:lnTo>
                    <a:pt x="416151" y="235225"/>
                  </a:lnTo>
                  <a:close/>
                </a:path>
                <a:path w="2113915" h="2155190">
                  <a:moveTo>
                    <a:pt x="471424" y="180734"/>
                  </a:moveTo>
                  <a:lnTo>
                    <a:pt x="455650" y="191770"/>
                  </a:lnTo>
                  <a:lnTo>
                    <a:pt x="440007" y="203102"/>
                  </a:lnTo>
                  <a:lnTo>
                    <a:pt x="424578" y="214649"/>
                  </a:lnTo>
                  <a:lnTo>
                    <a:pt x="409448" y="226327"/>
                  </a:lnTo>
                  <a:lnTo>
                    <a:pt x="416151" y="235225"/>
                  </a:lnTo>
                  <a:lnTo>
                    <a:pt x="430660" y="223946"/>
                  </a:lnTo>
                  <a:lnTo>
                    <a:pt x="446055" y="212484"/>
                  </a:lnTo>
                  <a:lnTo>
                    <a:pt x="461783" y="201308"/>
                  </a:lnTo>
                  <a:lnTo>
                    <a:pt x="477774" y="190513"/>
                  </a:lnTo>
                  <a:lnTo>
                    <a:pt x="471424" y="180734"/>
                  </a:lnTo>
                  <a:close/>
                </a:path>
                <a:path w="2113915" h="2155190">
                  <a:moveTo>
                    <a:pt x="1615313" y="162065"/>
                  </a:moveTo>
                  <a:lnTo>
                    <a:pt x="1609217" y="171971"/>
                  </a:lnTo>
                  <a:lnTo>
                    <a:pt x="1625183" y="182254"/>
                  </a:lnTo>
                  <a:lnTo>
                    <a:pt x="1641030" y="192799"/>
                  </a:lnTo>
                  <a:lnTo>
                    <a:pt x="1656687" y="203725"/>
                  </a:lnTo>
                  <a:lnTo>
                    <a:pt x="1672081" y="215151"/>
                  </a:lnTo>
                  <a:lnTo>
                    <a:pt x="1678813" y="205626"/>
                  </a:lnTo>
                  <a:lnTo>
                    <a:pt x="1663319" y="194373"/>
                  </a:lnTo>
                  <a:lnTo>
                    <a:pt x="1647539" y="183322"/>
                  </a:lnTo>
                  <a:lnTo>
                    <a:pt x="1631521" y="172533"/>
                  </a:lnTo>
                  <a:lnTo>
                    <a:pt x="1615313" y="162065"/>
                  </a:lnTo>
                  <a:close/>
                </a:path>
                <a:path w="2113915" h="2155190">
                  <a:moveTo>
                    <a:pt x="595232" y="120865"/>
                  </a:moveTo>
                  <a:lnTo>
                    <a:pt x="594868" y="121044"/>
                  </a:lnTo>
                  <a:lnTo>
                    <a:pt x="595629" y="121679"/>
                  </a:lnTo>
                  <a:lnTo>
                    <a:pt x="595320" y="121044"/>
                  </a:lnTo>
                  <a:lnTo>
                    <a:pt x="595232" y="120865"/>
                  </a:lnTo>
                  <a:close/>
                </a:path>
                <a:path w="2113915" h="2155190">
                  <a:moveTo>
                    <a:pt x="660273" y="79388"/>
                  </a:moveTo>
                  <a:lnTo>
                    <a:pt x="642502" y="86834"/>
                  </a:lnTo>
                  <a:lnTo>
                    <a:pt x="624982" y="94660"/>
                  </a:lnTo>
                  <a:lnTo>
                    <a:pt x="607677" y="102820"/>
                  </a:lnTo>
                  <a:lnTo>
                    <a:pt x="590550" y="111265"/>
                  </a:lnTo>
                  <a:lnTo>
                    <a:pt x="595232" y="120865"/>
                  </a:lnTo>
                  <a:lnTo>
                    <a:pt x="611923" y="112668"/>
                  </a:lnTo>
                  <a:lnTo>
                    <a:pt x="629205" y="104614"/>
                  </a:lnTo>
                  <a:lnTo>
                    <a:pt x="646749" y="97059"/>
                  </a:lnTo>
                  <a:lnTo>
                    <a:pt x="664591" y="90183"/>
                  </a:lnTo>
                  <a:lnTo>
                    <a:pt x="660273" y="79388"/>
                  </a:lnTo>
                  <a:close/>
                </a:path>
                <a:path w="2113915" h="2155190">
                  <a:moveTo>
                    <a:pt x="1423162" y="66815"/>
                  </a:moveTo>
                  <a:lnTo>
                    <a:pt x="1419225" y="77864"/>
                  </a:lnTo>
                  <a:lnTo>
                    <a:pt x="1436858" y="84697"/>
                  </a:lnTo>
                  <a:lnTo>
                    <a:pt x="1454467" y="91850"/>
                  </a:lnTo>
                  <a:lnTo>
                    <a:pt x="1471981" y="99313"/>
                  </a:lnTo>
                  <a:lnTo>
                    <a:pt x="1489328" y="107074"/>
                  </a:lnTo>
                  <a:lnTo>
                    <a:pt x="1494027" y="96533"/>
                  </a:lnTo>
                  <a:lnTo>
                    <a:pt x="1476507" y="88604"/>
                  </a:lnTo>
                  <a:lnTo>
                    <a:pt x="1458833" y="81008"/>
                  </a:lnTo>
                  <a:lnTo>
                    <a:pt x="1441039" y="73745"/>
                  </a:lnTo>
                  <a:lnTo>
                    <a:pt x="1423162" y="66815"/>
                  </a:lnTo>
                  <a:close/>
                </a:path>
                <a:path w="2113915" h="2155190">
                  <a:moveTo>
                    <a:pt x="864870" y="17793"/>
                  </a:moveTo>
                  <a:lnTo>
                    <a:pt x="846147" y="21484"/>
                  </a:lnTo>
                  <a:lnTo>
                    <a:pt x="827389" y="25509"/>
                  </a:lnTo>
                  <a:lnTo>
                    <a:pt x="808702" y="29866"/>
                  </a:lnTo>
                  <a:lnTo>
                    <a:pt x="790194" y="34557"/>
                  </a:lnTo>
                  <a:lnTo>
                    <a:pt x="793115" y="45987"/>
                  </a:lnTo>
                  <a:lnTo>
                    <a:pt x="811412" y="41227"/>
                  </a:lnTo>
                  <a:lnTo>
                    <a:pt x="829865" y="36859"/>
                  </a:lnTo>
                  <a:lnTo>
                    <a:pt x="848389" y="32896"/>
                  </a:lnTo>
                  <a:lnTo>
                    <a:pt x="866901" y="29350"/>
                  </a:lnTo>
                  <a:lnTo>
                    <a:pt x="864870" y="17793"/>
                  </a:lnTo>
                  <a:close/>
                </a:path>
                <a:path w="2113915" h="2155190">
                  <a:moveTo>
                    <a:pt x="1215136" y="12078"/>
                  </a:moveTo>
                  <a:lnTo>
                    <a:pt x="1213485" y="23508"/>
                  </a:lnTo>
                  <a:lnTo>
                    <a:pt x="1232165" y="26626"/>
                  </a:lnTo>
                  <a:lnTo>
                    <a:pt x="1250823" y="30065"/>
                  </a:lnTo>
                  <a:lnTo>
                    <a:pt x="1269384" y="33813"/>
                  </a:lnTo>
                  <a:lnTo>
                    <a:pt x="1287779" y="37859"/>
                  </a:lnTo>
                  <a:lnTo>
                    <a:pt x="1290276" y="26626"/>
                  </a:lnTo>
                  <a:lnTo>
                    <a:pt x="1290320" y="26429"/>
                  </a:lnTo>
                  <a:lnTo>
                    <a:pt x="1271678" y="22312"/>
                  </a:lnTo>
                  <a:lnTo>
                    <a:pt x="1252918" y="18540"/>
                  </a:lnTo>
                  <a:lnTo>
                    <a:pt x="1234062" y="15124"/>
                  </a:lnTo>
                  <a:lnTo>
                    <a:pt x="1215136" y="12078"/>
                  </a:lnTo>
                  <a:close/>
                </a:path>
                <a:path w="2113915" h="2155190">
                  <a:moveTo>
                    <a:pt x="1059503" y="0"/>
                  </a:moveTo>
                  <a:lnTo>
                    <a:pt x="1040368" y="156"/>
                  </a:lnTo>
                  <a:lnTo>
                    <a:pt x="1021208" y="623"/>
                  </a:lnTo>
                  <a:lnTo>
                    <a:pt x="1002156" y="1410"/>
                  </a:lnTo>
                  <a:lnTo>
                    <a:pt x="1002156" y="13094"/>
                  </a:lnTo>
                  <a:lnTo>
                    <a:pt x="1021030" y="12307"/>
                  </a:lnTo>
                  <a:lnTo>
                    <a:pt x="1040082" y="11840"/>
                  </a:lnTo>
                  <a:lnTo>
                    <a:pt x="1078483" y="11684"/>
                  </a:lnTo>
                  <a:lnTo>
                    <a:pt x="1078483" y="156"/>
                  </a:lnTo>
                  <a:lnTo>
                    <a:pt x="1080622" y="156"/>
                  </a:lnTo>
                  <a:lnTo>
                    <a:pt x="1059503" y="0"/>
                  </a:lnTo>
                  <a:close/>
                </a:path>
                <a:path w="2113915" h="2155190">
                  <a:moveTo>
                    <a:pt x="1078483" y="11684"/>
                  </a:moveTo>
                  <a:lnTo>
                    <a:pt x="1059253" y="11684"/>
                  </a:lnTo>
                  <a:lnTo>
                    <a:pt x="1080650" y="11840"/>
                  </a:lnTo>
                  <a:lnTo>
                    <a:pt x="1078483" y="11840"/>
                  </a:lnTo>
                  <a:lnTo>
                    <a:pt x="1078483" y="1168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7691628" y="3098292"/>
              <a:ext cx="622300" cy="632460"/>
            </a:xfrm>
            <a:custGeom>
              <a:avLst/>
              <a:gdLst/>
              <a:ahLst/>
              <a:cxnLst/>
              <a:rect l="l" t="t" r="r" b="b"/>
              <a:pathLst>
                <a:path w="622300" h="632460">
                  <a:moveTo>
                    <a:pt x="310896" y="0"/>
                  </a:moveTo>
                  <a:lnTo>
                    <a:pt x="264953" y="3429"/>
                  </a:lnTo>
                  <a:lnTo>
                    <a:pt x="221104" y="13390"/>
                  </a:lnTo>
                  <a:lnTo>
                    <a:pt x="179829" y="29395"/>
                  </a:lnTo>
                  <a:lnTo>
                    <a:pt x="141609" y="50952"/>
                  </a:lnTo>
                  <a:lnTo>
                    <a:pt x="106925" y="77574"/>
                  </a:lnTo>
                  <a:lnTo>
                    <a:pt x="76257" y="108769"/>
                  </a:lnTo>
                  <a:lnTo>
                    <a:pt x="50087" y="144050"/>
                  </a:lnTo>
                  <a:lnTo>
                    <a:pt x="28895" y="182925"/>
                  </a:lnTo>
                  <a:lnTo>
                    <a:pt x="13162" y="224907"/>
                  </a:lnTo>
                  <a:lnTo>
                    <a:pt x="3370" y="269505"/>
                  </a:lnTo>
                  <a:lnTo>
                    <a:pt x="0" y="316230"/>
                  </a:lnTo>
                  <a:lnTo>
                    <a:pt x="3370" y="362954"/>
                  </a:lnTo>
                  <a:lnTo>
                    <a:pt x="13162" y="407552"/>
                  </a:lnTo>
                  <a:lnTo>
                    <a:pt x="28895" y="449534"/>
                  </a:lnTo>
                  <a:lnTo>
                    <a:pt x="50087" y="488409"/>
                  </a:lnTo>
                  <a:lnTo>
                    <a:pt x="76257" y="523690"/>
                  </a:lnTo>
                  <a:lnTo>
                    <a:pt x="106925" y="554885"/>
                  </a:lnTo>
                  <a:lnTo>
                    <a:pt x="141609" y="581507"/>
                  </a:lnTo>
                  <a:lnTo>
                    <a:pt x="179829" y="603064"/>
                  </a:lnTo>
                  <a:lnTo>
                    <a:pt x="221104" y="619069"/>
                  </a:lnTo>
                  <a:lnTo>
                    <a:pt x="264953" y="629030"/>
                  </a:lnTo>
                  <a:lnTo>
                    <a:pt x="310896" y="632460"/>
                  </a:lnTo>
                  <a:lnTo>
                    <a:pt x="356838" y="629030"/>
                  </a:lnTo>
                  <a:lnTo>
                    <a:pt x="400687" y="619069"/>
                  </a:lnTo>
                  <a:lnTo>
                    <a:pt x="441962" y="603064"/>
                  </a:lnTo>
                  <a:lnTo>
                    <a:pt x="480182" y="581507"/>
                  </a:lnTo>
                  <a:lnTo>
                    <a:pt x="514866" y="554885"/>
                  </a:lnTo>
                  <a:lnTo>
                    <a:pt x="545534" y="523690"/>
                  </a:lnTo>
                  <a:lnTo>
                    <a:pt x="571704" y="488409"/>
                  </a:lnTo>
                  <a:lnTo>
                    <a:pt x="592896" y="449534"/>
                  </a:lnTo>
                  <a:lnTo>
                    <a:pt x="608629" y="407552"/>
                  </a:lnTo>
                  <a:lnTo>
                    <a:pt x="618421" y="362954"/>
                  </a:lnTo>
                  <a:lnTo>
                    <a:pt x="621792" y="316230"/>
                  </a:lnTo>
                  <a:lnTo>
                    <a:pt x="618421" y="269505"/>
                  </a:lnTo>
                  <a:lnTo>
                    <a:pt x="608629" y="224907"/>
                  </a:lnTo>
                  <a:lnTo>
                    <a:pt x="592896" y="182925"/>
                  </a:lnTo>
                  <a:lnTo>
                    <a:pt x="571704" y="144050"/>
                  </a:lnTo>
                  <a:lnTo>
                    <a:pt x="545534" y="108769"/>
                  </a:lnTo>
                  <a:lnTo>
                    <a:pt x="514866" y="77574"/>
                  </a:lnTo>
                  <a:lnTo>
                    <a:pt x="480182" y="50952"/>
                  </a:lnTo>
                  <a:lnTo>
                    <a:pt x="441962" y="29395"/>
                  </a:lnTo>
                  <a:lnTo>
                    <a:pt x="400687" y="13390"/>
                  </a:lnTo>
                  <a:lnTo>
                    <a:pt x="356838" y="3429"/>
                  </a:lnTo>
                  <a:lnTo>
                    <a:pt x="310896" y="0"/>
                  </a:lnTo>
                  <a:close/>
                </a:path>
              </a:pathLst>
            </a:custGeom>
            <a:solidFill>
              <a:srgbClr val="0871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7888985" y="3294634"/>
            <a:ext cx="229870" cy="2324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50" spc="30" dirty="0">
                <a:solidFill>
                  <a:srgbClr val="FFFFFF"/>
                </a:solidFill>
                <a:latin typeface="Tahoma"/>
                <a:cs typeface="Tahoma"/>
              </a:rPr>
              <a:t>03</a:t>
            </a:r>
            <a:endParaRPr sz="1350">
              <a:latin typeface="Tahoma"/>
              <a:cs typeface="Tahoma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6728459" y="2956560"/>
            <a:ext cx="1600200" cy="914400"/>
            <a:chOff x="6728459" y="2956560"/>
            <a:chExt cx="1600200" cy="914400"/>
          </a:xfrm>
        </p:grpSpPr>
        <p:sp>
          <p:nvSpPr>
            <p:cNvPr id="37" name="object 37"/>
            <p:cNvSpPr/>
            <p:nvPr/>
          </p:nvSpPr>
          <p:spPr>
            <a:xfrm>
              <a:off x="7676387" y="3081528"/>
              <a:ext cx="652780" cy="664845"/>
            </a:xfrm>
            <a:custGeom>
              <a:avLst/>
              <a:gdLst/>
              <a:ahLst/>
              <a:cxnLst/>
              <a:rect l="l" t="t" r="r" b="b"/>
              <a:pathLst>
                <a:path w="652779" h="664845">
                  <a:moveTo>
                    <a:pt x="326135" y="0"/>
                  </a:moveTo>
                  <a:lnTo>
                    <a:pt x="277949" y="3601"/>
                  </a:lnTo>
                  <a:lnTo>
                    <a:pt x="231956" y="14064"/>
                  </a:lnTo>
                  <a:lnTo>
                    <a:pt x="188659" y="30873"/>
                  </a:lnTo>
                  <a:lnTo>
                    <a:pt x="148566" y="53517"/>
                  </a:lnTo>
                  <a:lnTo>
                    <a:pt x="112180" y="81481"/>
                  </a:lnTo>
                  <a:lnTo>
                    <a:pt x="80007" y="114251"/>
                  </a:lnTo>
                  <a:lnTo>
                    <a:pt x="52551" y="151315"/>
                  </a:lnTo>
                  <a:lnTo>
                    <a:pt x="30317" y="192159"/>
                  </a:lnTo>
                  <a:lnTo>
                    <a:pt x="13811" y="236268"/>
                  </a:lnTo>
                  <a:lnTo>
                    <a:pt x="3536" y="283130"/>
                  </a:lnTo>
                  <a:lnTo>
                    <a:pt x="0" y="332232"/>
                  </a:lnTo>
                  <a:lnTo>
                    <a:pt x="3517" y="381060"/>
                  </a:lnTo>
                  <a:lnTo>
                    <a:pt x="3536" y="381333"/>
                  </a:lnTo>
                  <a:lnTo>
                    <a:pt x="13811" y="428195"/>
                  </a:lnTo>
                  <a:lnTo>
                    <a:pt x="30317" y="472304"/>
                  </a:lnTo>
                  <a:lnTo>
                    <a:pt x="52551" y="513148"/>
                  </a:lnTo>
                  <a:lnTo>
                    <a:pt x="80007" y="550212"/>
                  </a:lnTo>
                  <a:lnTo>
                    <a:pt x="112180" y="582982"/>
                  </a:lnTo>
                  <a:lnTo>
                    <a:pt x="148566" y="610946"/>
                  </a:lnTo>
                  <a:lnTo>
                    <a:pt x="188659" y="633590"/>
                  </a:lnTo>
                  <a:lnTo>
                    <a:pt x="231956" y="650399"/>
                  </a:lnTo>
                  <a:lnTo>
                    <a:pt x="277949" y="660862"/>
                  </a:lnTo>
                  <a:lnTo>
                    <a:pt x="326135" y="664464"/>
                  </a:lnTo>
                  <a:lnTo>
                    <a:pt x="373901" y="660862"/>
                  </a:lnTo>
                  <a:lnTo>
                    <a:pt x="374181" y="660862"/>
                  </a:lnTo>
                  <a:lnTo>
                    <a:pt x="420057" y="650399"/>
                  </a:lnTo>
                  <a:lnTo>
                    <a:pt x="463397" y="633590"/>
                  </a:lnTo>
                  <a:lnTo>
                    <a:pt x="463884" y="633349"/>
                  </a:lnTo>
                  <a:lnTo>
                    <a:pt x="326135" y="633349"/>
                  </a:lnTo>
                  <a:lnTo>
                    <a:pt x="278201" y="629406"/>
                  </a:lnTo>
                  <a:lnTo>
                    <a:pt x="232720" y="617992"/>
                  </a:lnTo>
                  <a:lnTo>
                    <a:pt x="190305" y="599727"/>
                  </a:lnTo>
                  <a:lnTo>
                    <a:pt x="151564" y="575233"/>
                  </a:lnTo>
                  <a:lnTo>
                    <a:pt x="117109" y="545131"/>
                  </a:lnTo>
                  <a:lnTo>
                    <a:pt x="87550" y="510042"/>
                  </a:lnTo>
                  <a:lnTo>
                    <a:pt x="63497" y="470586"/>
                  </a:lnTo>
                  <a:lnTo>
                    <a:pt x="45561" y="427385"/>
                  </a:lnTo>
                  <a:lnTo>
                    <a:pt x="34418" y="381333"/>
                  </a:lnTo>
                  <a:lnTo>
                    <a:pt x="30479" y="332232"/>
                  </a:lnTo>
                  <a:lnTo>
                    <a:pt x="34345" y="283486"/>
                  </a:lnTo>
                  <a:lnTo>
                    <a:pt x="45519" y="237253"/>
                  </a:lnTo>
                  <a:lnTo>
                    <a:pt x="63385" y="194147"/>
                  </a:lnTo>
                  <a:lnTo>
                    <a:pt x="87550" y="154421"/>
                  </a:lnTo>
                  <a:lnTo>
                    <a:pt x="117109" y="119332"/>
                  </a:lnTo>
                  <a:lnTo>
                    <a:pt x="151564" y="89230"/>
                  </a:lnTo>
                  <a:lnTo>
                    <a:pt x="190305" y="64736"/>
                  </a:lnTo>
                  <a:lnTo>
                    <a:pt x="232720" y="46471"/>
                  </a:lnTo>
                  <a:lnTo>
                    <a:pt x="278201" y="35057"/>
                  </a:lnTo>
                  <a:lnTo>
                    <a:pt x="326135" y="31114"/>
                  </a:lnTo>
                  <a:lnTo>
                    <a:pt x="464038" y="31114"/>
                  </a:lnTo>
                  <a:lnTo>
                    <a:pt x="463612" y="30873"/>
                  </a:lnTo>
                  <a:lnTo>
                    <a:pt x="420315" y="14064"/>
                  </a:lnTo>
                  <a:lnTo>
                    <a:pt x="374322" y="3601"/>
                  </a:lnTo>
                  <a:lnTo>
                    <a:pt x="326135" y="0"/>
                  </a:lnTo>
                  <a:close/>
                </a:path>
                <a:path w="652779" h="664845">
                  <a:moveTo>
                    <a:pt x="464038" y="31114"/>
                  </a:moveTo>
                  <a:lnTo>
                    <a:pt x="326135" y="31114"/>
                  </a:lnTo>
                  <a:lnTo>
                    <a:pt x="326135" y="31623"/>
                  </a:lnTo>
                  <a:lnTo>
                    <a:pt x="373995" y="35620"/>
                  </a:lnTo>
                  <a:lnTo>
                    <a:pt x="419404" y="47048"/>
                  </a:lnTo>
                  <a:lnTo>
                    <a:pt x="461758" y="65294"/>
                  </a:lnTo>
                  <a:lnTo>
                    <a:pt x="500451" y="89742"/>
                  </a:lnTo>
                  <a:lnTo>
                    <a:pt x="534876" y="119776"/>
                  </a:lnTo>
                  <a:lnTo>
                    <a:pt x="564428" y="154783"/>
                  </a:lnTo>
                  <a:lnTo>
                    <a:pt x="588502" y="194147"/>
                  </a:lnTo>
                  <a:lnTo>
                    <a:pt x="606418" y="237078"/>
                  </a:lnTo>
                  <a:lnTo>
                    <a:pt x="617702" y="283130"/>
                  </a:lnTo>
                  <a:lnTo>
                    <a:pt x="617789" y="283486"/>
                  </a:lnTo>
                  <a:lnTo>
                    <a:pt x="621791" y="332232"/>
                  </a:lnTo>
                  <a:lnTo>
                    <a:pt x="617919" y="381060"/>
                  </a:lnTo>
                  <a:lnTo>
                    <a:pt x="606710" y="427385"/>
                  </a:lnTo>
                  <a:lnTo>
                    <a:pt x="588774" y="470586"/>
                  </a:lnTo>
                  <a:lnTo>
                    <a:pt x="564721" y="510042"/>
                  </a:lnTo>
                  <a:lnTo>
                    <a:pt x="535162" y="545131"/>
                  </a:lnTo>
                  <a:lnTo>
                    <a:pt x="500707" y="575233"/>
                  </a:lnTo>
                  <a:lnTo>
                    <a:pt x="461966" y="599727"/>
                  </a:lnTo>
                  <a:lnTo>
                    <a:pt x="419551" y="617992"/>
                  </a:lnTo>
                  <a:lnTo>
                    <a:pt x="374070" y="629406"/>
                  </a:lnTo>
                  <a:lnTo>
                    <a:pt x="326135" y="633349"/>
                  </a:lnTo>
                  <a:lnTo>
                    <a:pt x="463884" y="633349"/>
                  </a:lnTo>
                  <a:lnTo>
                    <a:pt x="503517" y="610946"/>
                  </a:lnTo>
                  <a:lnTo>
                    <a:pt x="539925" y="582982"/>
                  </a:lnTo>
                  <a:lnTo>
                    <a:pt x="572120" y="550212"/>
                  </a:lnTo>
                  <a:lnTo>
                    <a:pt x="599599" y="513148"/>
                  </a:lnTo>
                  <a:lnTo>
                    <a:pt x="621858" y="472304"/>
                  </a:lnTo>
                  <a:lnTo>
                    <a:pt x="638393" y="428195"/>
                  </a:lnTo>
                  <a:lnTo>
                    <a:pt x="648699" y="381333"/>
                  </a:lnTo>
                  <a:lnTo>
                    <a:pt x="652271" y="332232"/>
                  </a:lnTo>
                  <a:lnTo>
                    <a:pt x="648760" y="283486"/>
                  </a:lnTo>
                  <a:lnTo>
                    <a:pt x="648735" y="283130"/>
                  </a:lnTo>
                  <a:lnTo>
                    <a:pt x="638460" y="236268"/>
                  </a:lnTo>
                  <a:lnTo>
                    <a:pt x="621954" y="192159"/>
                  </a:lnTo>
                  <a:lnTo>
                    <a:pt x="599720" y="151315"/>
                  </a:lnTo>
                  <a:lnTo>
                    <a:pt x="572264" y="114251"/>
                  </a:lnTo>
                  <a:lnTo>
                    <a:pt x="540091" y="81481"/>
                  </a:lnTo>
                  <a:lnTo>
                    <a:pt x="503705" y="53517"/>
                  </a:lnTo>
                  <a:lnTo>
                    <a:pt x="464038" y="3111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8" name="object 3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728459" y="2956560"/>
              <a:ext cx="914400" cy="914400"/>
            </a:xfrm>
            <a:prstGeom prst="rect">
              <a:avLst/>
            </a:prstGeom>
          </p:spPr>
        </p:pic>
      </p:grpSp>
      <p:sp>
        <p:nvSpPr>
          <p:cNvPr id="39" name="object 39"/>
          <p:cNvSpPr txBox="1"/>
          <p:nvPr/>
        </p:nvSpPr>
        <p:spPr>
          <a:xfrm>
            <a:off x="6545706" y="4778502"/>
            <a:ext cx="136588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100" dirty="0">
                <a:solidFill>
                  <a:srgbClr val="087150"/>
                </a:solidFill>
                <a:latin typeface="Tahoma"/>
                <a:cs typeface="Tahoma"/>
              </a:rPr>
              <a:t>BALANCED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40" name="object 4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69047" rIns="0" bIns="0" rtlCol="0">
            <a:spAutoFit/>
          </a:bodyPr>
          <a:lstStyle/>
          <a:p>
            <a:pPr marL="2417445">
              <a:lnSpc>
                <a:spcPct val="100000"/>
              </a:lnSpc>
              <a:spcBef>
                <a:spcPts val="100"/>
              </a:spcBef>
            </a:pPr>
            <a:fld id="{81D60167-4931-47E6-BA6A-407CBD079E47}" type="slidenum">
              <a:rPr spc="-25" dirty="0"/>
              <a:t>140</a:t>
            </a:fld>
            <a:endParaRPr spc="-25" dirty="0"/>
          </a:p>
        </p:txBody>
      </p:sp>
      <p:sp>
        <p:nvSpPr>
          <p:cNvPr id="41" name="object 4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/>
              <a:t>©</a:t>
            </a:r>
            <a:r>
              <a:rPr spc="-15" dirty="0"/>
              <a:t> </a:t>
            </a:r>
            <a:r>
              <a:rPr dirty="0"/>
              <a:t>The</a:t>
            </a:r>
            <a:r>
              <a:rPr spc="-30" dirty="0"/>
              <a:t> </a:t>
            </a:r>
            <a:r>
              <a:rPr dirty="0"/>
              <a:t>KPI</a:t>
            </a:r>
            <a:r>
              <a:rPr spc="-5" dirty="0"/>
              <a:t> </a:t>
            </a:r>
            <a:r>
              <a:rPr dirty="0"/>
              <a:t>Institute</a:t>
            </a:r>
            <a:r>
              <a:rPr spc="-20" dirty="0"/>
              <a:t> 2023</a:t>
            </a:r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27164" y="184404"/>
            <a:ext cx="1937003" cy="161544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0" y="531876"/>
            <a:ext cx="277495" cy="715010"/>
          </a:xfrm>
          <a:custGeom>
            <a:avLst/>
            <a:gdLst/>
            <a:ahLst/>
            <a:cxnLst/>
            <a:rect l="l" t="t" r="r" b="b"/>
            <a:pathLst>
              <a:path w="277495" h="715010">
                <a:moveTo>
                  <a:pt x="277368" y="0"/>
                </a:moveTo>
                <a:lnTo>
                  <a:pt x="0" y="0"/>
                </a:lnTo>
                <a:lnTo>
                  <a:pt x="0" y="714756"/>
                </a:lnTo>
                <a:lnTo>
                  <a:pt x="277368" y="714756"/>
                </a:lnTo>
                <a:lnTo>
                  <a:pt x="277368" y="0"/>
                </a:lnTo>
                <a:close/>
              </a:path>
            </a:pathLst>
          </a:custGeom>
          <a:solidFill>
            <a:srgbClr val="9F9F9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61544" y="6553200"/>
            <a:ext cx="8820150" cy="0"/>
          </a:xfrm>
          <a:custGeom>
            <a:avLst/>
            <a:gdLst/>
            <a:ahLst/>
            <a:cxnLst/>
            <a:rect l="l" t="t" r="r" b="b"/>
            <a:pathLst>
              <a:path w="8820150">
                <a:moveTo>
                  <a:pt x="0" y="0"/>
                </a:moveTo>
                <a:lnTo>
                  <a:pt x="8820023" y="0"/>
                </a:lnTo>
              </a:path>
            </a:pathLst>
          </a:custGeom>
          <a:ln w="9525">
            <a:solidFill>
              <a:srgbClr val="D0CEC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58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40"/>
              </a:spcBef>
            </a:pPr>
            <a:r>
              <a:rPr spc="210" dirty="0"/>
              <a:t>SESSION</a:t>
            </a:r>
            <a:r>
              <a:rPr spc="-15" dirty="0"/>
              <a:t> </a:t>
            </a:r>
            <a:r>
              <a:rPr spc="240" dirty="0"/>
              <a:t>REVIEW</a:t>
            </a:r>
          </a:p>
          <a:p>
            <a:pPr marL="16510">
              <a:lnSpc>
                <a:spcPct val="100000"/>
              </a:lnSpc>
              <a:spcBef>
                <a:spcPts val="254"/>
              </a:spcBef>
            </a:pPr>
            <a:r>
              <a:rPr sz="1800" spc="200" dirty="0"/>
              <a:t>KPI</a:t>
            </a:r>
            <a:r>
              <a:rPr sz="1800" dirty="0"/>
              <a:t> </a:t>
            </a:r>
            <a:r>
              <a:rPr sz="1800" spc="-10" dirty="0"/>
              <a:t>Selection</a:t>
            </a:r>
            <a:endParaRPr sz="1800"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69047" rIns="0" bIns="0" rtlCol="0">
            <a:spAutoFit/>
          </a:bodyPr>
          <a:lstStyle/>
          <a:p>
            <a:pPr marL="2417445">
              <a:lnSpc>
                <a:spcPct val="100000"/>
              </a:lnSpc>
              <a:spcBef>
                <a:spcPts val="100"/>
              </a:spcBef>
            </a:pPr>
            <a:fld id="{81D60167-4931-47E6-BA6A-407CBD079E47}" type="slidenum">
              <a:rPr spc="-25" dirty="0"/>
              <a:t>141</a:t>
            </a:fld>
            <a:endParaRPr spc="-25" dirty="0"/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/>
              <a:t>©</a:t>
            </a:r>
            <a:r>
              <a:rPr spc="-15" dirty="0"/>
              <a:t> </a:t>
            </a:r>
            <a:r>
              <a:rPr dirty="0"/>
              <a:t>The</a:t>
            </a:r>
            <a:r>
              <a:rPr spc="-30" dirty="0"/>
              <a:t> </a:t>
            </a:r>
            <a:r>
              <a:rPr dirty="0"/>
              <a:t>KPI</a:t>
            </a:r>
            <a:r>
              <a:rPr spc="-5" dirty="0"/>
              <a:t> </a:t>
            </a:r>
            <a:r>
              <a:rPr dirty="0"/>
              <a:t>Institute</a:t>
            </a:r>
            <a:r>
              <a:rPr spc="-20" dirty="0"/>
              <a:t> 2023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37489" y="1462176"/>
            <a:ext cx="6040755" cy="2479675"/>
          </a:xfrm>
          <a:prstGeom prst="rect">
            <a:avLst/>
          </a:prstGeom>
        </p:spPr>
        <p:txBody>
          <a:bodyPr vert="horz" wrap="square" lIns="0" tIns="11493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905"/>
              </a:spcBef>
              <a:buClr>
                <a:srgbClr val="087150"/>
              </a:buClr>
              <a:buFont typeface="Segoe UI Symbol"/>
              <a:buChar char="⮚"/>
              <a:tabLst>
                <a:tab pos="240665" algn="l"/>
              </a:tabLst>
            </a:pP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KPI</a:t>
            </a:r>
            <a:r>
              <a:rPr sz="1600" spc="-16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selection</a:t>
            </a:r>
            <a:r>
              <a:rPr sz="1600" spc="-16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40" dirty="0">
                <a:solidFill>
                  <a:srgbClr val="5F5F5F"/>
                </a:solidFill>
                <a:latin typeface="Tahoma"/>
                <a:cs typeface="Tahoma"/>
              </a:rPr>
              <a:t>sources:</a:t>
            </a:r>
            <a:r>
              <a:rPr sz="1600" spc="-16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internal</a:t>
            </a:r>
            <a:r>
              <a:rPr sz="1600" spc="-17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40" dirty="0">
                <a:solidFill>
                  <a:srgbClr val="5F5F5F"/>
                </a:solidFill>
                <a:latin typeface="Tahoma"/>
                <a:cs typeface="Tahoma"/>
              </a:rPr>
              <a:t>and</a:t>
            </a:r>
            <a:r>
              <a:rPr sz="1600" spc="-15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35" dirty="0">
                <a:solidFill>
                  <a:srgbClr val="5F5F5F"/>
                </a:solidFill>
                <a:latin typeface="Tahoma"/>
                <a:cs typeface="Tahoma"/>
              </a:rPr>
              <a:t>external,</a:t>
            </a:r>
            <a:r>
              <a:rPr sz="1600" spc="-16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0" dirty="0">
                <a:solidFill>
                  <a:srgbClr val="5F5F5F"/>
                </a:solidFill>
                <a:latin typeface="Tahoma"/>
                <a:cs typeface="Tahoma"/>
              </a:rPr>
              <a:t>primary</a:t>
            </a:r>
            <a:r>
              <a:rPr sz="1600" spc="-16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40" dirty="0">
                <a:solidFill>
                  <a:srgbClr val="5F5F5F"/>
                </a:solidFill>
                <a:latin typeface="Tahoma"/>
                <a:cs typeface="Tahoma"/>
              </a:rPr>
              <a:t>and</a:t>
            </a:r>
            <a:r>
              <a:rPr sz="1600" spc="-15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secondary.</a:t>
            </a:r>
            <a:endParaRPr sz="1600">
              <a:latin typeface="Tahoma"/>
              <a:cs typeface="Tahoma"/>
            </a:endParaRPr>
          </a:p>
          <a:p>
            <a:pPr marL="240665" indent="-227965">
              <a:lnSpc>
                <a:spcPct val="100000"/>
              </a:lnSpc>
              <a:spcBef>
                <a:spcPts val="800"/>
              </a:spcBef>
              <a:buClr>
                <a:srgbClr val="087150"/>
              </a:buClr>
              <a:buFont typeface="Segoe UI Symbol"/>
              <a:buChar char="⮚"/>
              <a:tabLst>
                <a:tab pos="240665" algn="l"/>
              </a:tabLst>
            </a:pP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Main</a:t>
            </a:r>
            <a:r>
              <a:rPr sz="1600" spc="-12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KPI</a:t>
            </a:r>
            <a:r>
              <a:rPr sz="1600" spc="-13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selection</a:t>
            </a:r>
            <a:r>
              <a:rPr sz="1600" spc="-14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techniques:</a:t>
            </a:r>
            <a:endParaRPr sz="1600">
              <a:latin typeface="Tahoma"/>
              <a:cs typeface="Tahoma"/>
            </a:endParaRPr>
          </a:p>
          <a:p>
            <a:pPr marL="697865" lvl="1" indent="-227965">
              <a:lnSpc>
                <a:spcPct val="100000"/>
              </a:lnSpc>
              <a:spcBef>
                <a:spcPts val="315"/>
              </a:spcBef>
              <a:buClr>
                <a:srgbClr val="087150"/>
              </a:buClr>
              <a:buFont typeface="Segoe UI Symbol"/>
              <a:buChar char="⮚"/>
              <a:tabLst>
                <a:tab pos="697865" algn="l"/>
              </a:tabLst>
            </a:pP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KPI</a:t>
            </a:r>
            <a:r>
              <a:rPr sz="1600" spc="-15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expo;</a:t>
            </a:r>
            <a:endParaRPr sz="1600">
              <a:latin typeface="Tahoma"/>
              <a:cs typeface="Tahoma"/>
            </a:endParaRPr>
          </a:p>
          <a:p>
            <a:pPr marL="697865" lvl="1" indent="-227965">
              <a:lnSpc>
                <a:spcPct val="100000"/>
              </a:lnSpc>
              <a:spcBef>
                <a:spcPts val="300"/>
              </a:spcBef>
              <a:buClr>
                <a:srgbClr val="087150"/>
              </a:buClr>
              <a:buFont typeface="Segoe UI Symbol"/>
              <a:buChar char="⮚"/>
              <a:tabLst>
                <a:tab pos="697865" algn="l"/>
              </a:tabLst>
            </a:pP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KPI</a:t>
            </a:r>
            <a:r>
              <a:rPr sz="1600" spc="-15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clustering;</a:t>
            </a:r>
            <a:endParaRPr sz="1600">
              <a:latin typeface="Tahoma"/>
              <a:cs typeface="Tahoma"/>
            </a:endParaRPr>
          </a:p>
          <a:p>
            <a:pPr marL="697865" lvl="1" indent="-227965">
              <a:lnSpc>
                <a:spcPct val="100000"/>
              </a:lnSpc>
              <a:spcBef>
                <a:spcPts val="310"/>
              </a:spcBef>
              <a:buClr>
                <a:srgbClr val="087150"/>
              </a:buClr>
              <a:buFont typeface="Segoe UI Symbol"/>
              <a:buChar char="⮚"/>
              <a:tabLst>
                <a:tab pos="697865" algn="l"/>
              </a:tabLst>
            </a:pP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Value</a:t>
            </a:r>
            <a:r>
              <a:rPr sz="1600" spc="-17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Flow</a:t>
            </a:r>
            <a:r>
              <a:rPr sz="1600" spc="-15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Analysis;</a:t>
            </a:r>
            <a:endParaRPr sz="1600">
              <a:latin typeface="Tahoma"/>
              <a:cs typeface="Tahoma"/>
            </a:endParaRPr>
          </a:p>
          <a:p>
            <a:pPr marL="697865" lvl="1" indent="-227965">
              <a:lnSpc>
                <a:spcPct val="100000"/>
              </a:lnSpc>
              <a:spcBef>
                <a:spcPts val="315"/>
              </a:spcBef>
              <a:buClr>
                <a:srgbClr val="087150"/>
              </a:buClr>
              <a:buFont typeface="Segoe UI Symbol"/>
              <a:buChar char="⮚"/>
              <a:tabLst>
                <a:tab pos="697865" algn="l"/>
              </a:tabLst>
            </a:pP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KPI</a:t>
            </a:r>
            <a:r>
              <a:rPr sz="1600" spc="-15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balancing;</a:t>
            </a:r>
            <a:endParaRPr sz="1600">
              <a:latin typeface="Tahoma"/>
              <a:cs typeface="Tahoma"/>
            </a:endParaRPr>
          </a:p>
          <a:p>
            <a:pPr marL="697865" lvl="1" indent="-227965">
              <a:lnSpc>
                <a:spcPct val="100000"/>
              </a:lnSpc>
              <a:spcBef>
                <a:spcPts val="300"/>
              </a:spcBef>
              <a:buClr>
                <a:srgbClr val="087150"/>
              </a:buClr>
              <a:buFont typeface="Segoe UI Symbol"/>
              <a:buChar char="⮚"/>
              <a:tabLst>
                <a:tab pos="697865" algn="l"/>
              </a:tabLst>
            </a:pP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KPI</a:t>
            </a:r>
            <a:r>
              <a:rPr sz="1600" spc="-17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selection</a:t>
            </a:r>
            <a:r>
              <a:rPr sz="1600" spc="-16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workshop.</a:t>
            </a:r>
            <a:endParaRPr sz="1600">
              <a:latin typeface="Tahoma"/>
              <a:cs typeface="Tahoma"/>
            </a:endParaRPr>
          </a:p>
          <a:p>
            <a:pPr marL="240665" indent="-227965">
              <a:lnSpc>
                <a:spcPct val="100000"/>
              </a:lnSpc>
              <a:spcBef>
                <a:spcPts val="815"/>
              </a:spcBef>
              <a:buClr>
                <a:srgbClr val="087150"/>
              </a:buClr>
              <a:buFont typeface="Segoe UI Symbol"/>
              <a:buChar char="⮚"/>
              <a:tabLst>
                <a:tab pos="240665" algn="l"/>
              </a:tabLst>
            </a:pP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KPI</a:t>
            </a:r>
            <a:r>
              <a:rPr sz="1600" spc="-15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selection</a:t>
            </a:r>
            <a:r>
              <a:rPr sz="1600" spc="-15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0" dirty="0">
                <a:solidFill>
                  <a:srgbClr val="5F5F5F"/>
                </a:solidFill>
                <a:latin typeface="Tahoma"/>
                <a:cs typeface="Tahoma"/>
              </a:rPr>
              <a:t>criteria:</a:t>
            </a:r>
            <a:r>
              <a:rPr sz="1600" spc="-17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clearly</a:t>
            </a:r>
            <a:r>
              <a:rPr sz="1600" spc="-18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45" dirty="0">
                <a:solidFill>
                  <a:srgbClr val="5F5F5F"/>
                </a:solidFill>
                <a:latin typeface="Tahoma"/>
                <a:cs typeface="Tahoma"/>
              </a:rPr>
              <a:t>defined,</a:t>
            </a:r>
            <a:r>
              <a:rPr sz="1600" spc="-17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50" dirty="0">
                <a:solidFill>
                  <a:srgbClr val="5F5F5F"/>
                </a:solidFill>
                <a:latin typeface="Tahoma"/>
                <a:cs typeface="Tahoma"/>
              </a:rPr>
              <a:t>balanced,</a:t>
            </a:r>
            <a:r>
              <a:rPr sz="1600" spc="-17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relevant.</a:t>
            </a:r>
            <a:endParaRPr sz="16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27164" y="184404"/>
            <a:ext cx="1937003" cy="161544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0" y="531876"/>
            <a:ext cx="277495" cy="715010"/>
          </a:xfrm>
          <a:custGeom>
            <a:avLst/>
            <a:gdLst/>
            <a:ahLst/>
            <a:cxnLst/>
            <a:rect l="l" t="t" r="r" b="b"/>
            <a:pathLst>
              <a:path w="277495" h="715010">
                <a:moveTo>
                  <a:pt x="277368" y="0"/>
                </a:moveTo>
                <a:lnTo>
                  <a:pt x="0" y="0"/>
                </a:lnTo>
                <a:lnTo>
                  <a:pt x="0" y="714756"/>
                </a:lnTo>
                <a:lnTo>
                  <a:pt x="277368" y="714756"/>
                </a:lnTo>
                <a:lnTo>
                  <a:pt x="277368" y="0"/>
                </a:lnTo>
                <a:close/>
              </a:path>
            </a:pathLst>
          </a:custGeom>
          <a:solidFill>
            <a:srgbClr val="5F5F5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61544" y="6553200"/>
            <a:ext cx="8820150" cy="0"/>
          </a:xfrm>
          <a:custGeom>
            <a:avLst/>
            <a:gdLst/>
            <a:ahLst/>
            <a:cxnLst/>
            <a:rect l="l" t="t" r="r" b="b"/>
            <a:pathLst>
              <a:path w="8820150">
                <a:moveTo>
                  <a:pt x="0" y="0"/>
                </a:moveTo>
                <a:lnTo>
                  <a:pt x="8820023" y="0"/>
                </a:lnTo>
              </a:path>
            </a:pathLst>
          </a:custGeom>
          <a:ln w="9525">
            <a:solidFill>
              <a:srgbClr val="D0CEC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360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220" dirty="0"/>
              <a:t>REFERENCES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69047" rIns="0" bIns="0" rtlCol="0">
            <a:spAutoFit/>
          </a:bodyPr>
          <a:lstStyle/>
          <a:p>
            <a:pPr marL="2417445">
              <a:lnSpc>
                <a:spcPct val="100000"/>
              </a:lnSpc>
              <a:spcBef>
                <a:spcPts val="100"/>
              </a:spcBef>
            </a:pPr>
            <a:fld id="{81D60167-4931-47E6-BA6A-407CBD079E47}" type="slidenum">
              <a:rPr spc="-25" dirty="0"/>
              <a:t>142</a:t>
            </a:fld>
            <a:endParaRPr spc="-25" dirty="0"/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/>
              <a:t>©</a:t>
            </a:r>
            <a:r>
              <a:rPr spc="-15" dirty="0"/>
              <a:t> </a:t>
            </a:r>
            <a:r>
              <a:rPr dirty="0"/>
              <a:t>The</a:t>
            </a:r>
            <a:r>
              <a:rPr spc="-30" dirty="0"/>
              <a:t> </a:t>
            </a:r>
            <a:r>
              <a:rPr dirty="0"/>
              <a:t>KPI</a:t>
            </a:r>
            <a:r>
              <a:rPr spc="-5" dirty="0"/>
              <a:t> </a:t>
            </a:r>
            <a:r>
              <a:rPr dirty="0"/>
              <a:t>Institute</a:t>
            </a:r>
            <a:r>
              <a:rPr spc="-20" dirty="0"/>
              <a:t> 2023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37489" y="1587753"/>
            <a:ext cx="8023225" cy="12452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55575" marR="446405" indent="-143510">
              <a:lnSpc>
                <a:spcPct val="100000"/>
              </a:lnSpc>
              <a:spcBef>
                <a:spcPts val="105"/>
              </a:spcBef>
              <a:buClr>
                <a:srgbClr val="087150"/>
              </a:buClr>
              <a:buFont typeface="Arial"/>
              <a:buChar char="▪"/>
              <a:tabLst>
                <a:tab pos="156845" algn="l"/>
              </a:tabLst>
            </a:pPr>
            <a:r>
              <a:rPr sz="1400" spc="-10" dirty="0">
                <a:solidFill>
                  <a:srgbClr val="5F5F5F"/>
                </a:solidFill>
                <a:latin typeface="Tahoma"/>
                <a:cs typeface="Tahoma"/>
              </a:rPr>
              <a:t>Heinrich,</a:t>
            </a:r>
            <a:r>
              <a:rPr sz="1400" spc="-114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30" dirty="0">
                <a:solidFill>
                  <a:srgbClr val="5F5F5F"/>
                </a:solidFill>
                <a:latin typeface="Tahoma"/>
                <a:cs typeface="Tahoma"/>
              </a:rPr>
              <a:t>H.W.</a:t>
            </a:r>
            <a:r>
              <a:rPr sz="1400" spc="-11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35" dirty="0">
                <a:solidFill>
                  <a:srgbClr val="5F5F5F"/>
                </a:solidFill>
                <a:latin typeface="Tahoma"/>
                <a:cs typeface="Tahoma"/>
              </a:rPr>
              <a:t>(1931),</a:t>
            </a:r>
            <a:r>
              <a:rPr sz="1400" spc="-14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25" dirty="0">
                <a:solidFill>
                  <a:srgbClr val="5F5F5F"/>
                </a:solidFill>
                <a:latin typeface="Tahoma"/>
                <a:cs typeface="Tahoma"/>
              </a:rPr>
              <a:t>Industrial</a:t>
            </a:r>
            <a:r>
              <a:rPr sz="1400" spc="-13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20" dirty="0">
                <a:solidFill>
                  <a:srgbClr val="5F5F5F"/>
                </a:solidFill>
                <a:latin typeface="Tahoma"/>
                <a:cs typeface="Tahoma"/>
              </a:rPr>
              <a:t>accident</a:t>
            </a:r>
            <a:r>
              <a:rPr sz="1400" spc="-13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30" dirty="0">
                <a:solidFill>
                  <a:srgbClr val="5F5F5F"/>
                </a:solidFill>
                <a:latin typeface="Tahoma"/>
                <a:cs typeface="Tahoma"/>
              </a:rPr>
              <a:t>prevention:</a:t>
            </a:r>
            <a:r>
              <a:rPr sz="1400" spc="-12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65" dirty="0">
                <a:solidFill>
                  <a:srgbClr val="5F5F5F"/>
                </a:solidFill>
                <a:latin typeface="Tahoma"/>
                <a:cs typeface="Tahoma"/>
              </a:rPr>
              <a:t>A</a:t>
            </a:r>
            <a:r>
              <a:rPr sz="1400" spc="-13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5F5F5F"/>
                </a:solidFill>
                <a:latin typeface="Tahoma"/>
                <a:cs typeface="Tahoma"/>
              </a:rPr>
              <a:t>scientific</a:t>
            </a:r>
            <a:r>
              <a:rPr sz="1400" spc="-13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45" dirty="0">
                <a:solidFill>
                  <a:srgbClr val="5F5F5F"/>
                </a:solidFill>
                <a:latin typeface="Tahoma"/>
                <a:cs typeface="Tahoma"/>
              </a:rPr>
              <a:t>approach.</a:t>
            </a:r>
            <a:r>
              <a:rPr sz="1400" spc="-14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5F5F5F"/>
                </a:solidFill>
                <a:latin typeface="Tahoma"/>
                <a:cs typeface="Tahoma"/>
              </a:rPr>
              <a:t>Available</a:t>
            </a:r>
            <a:r>
              <a:rPr sz="1400" spc="-14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25" dirty="0">
                <a:solidFill>
                  <a:srgbClr val="5F5F5F"/>
                </a:solidFill>
                <a:latin typeface="Tahoma"/>
                <a:cs typeface="Tahoma"/>
              </a:rPr>
              <a:t>at: 	</a:t>
            </a:r>
            <a:r>
              <a:rPr sz="1400" u="sng" spc="-25" dirty="0">
                <a:solidFill>
                  <a:srgbClr val="5F5F5F"/>
                </a:solidFill>
                <a:uFill>
                  <a:solidFill>
                    <a:srgbClr val="5F5F5F"/>
                  </a:solidFill>
                </a:uFill>
                <a:latin typeface="Tahoma"/>
                <a:cs typeface="Tahoma"/>
                <a:hlinkClick r:id="rId3"/>
              </a:rPr>
              <a:t>http://www.worldcat.org/title/industrial-accident-</a:t>
            </a:r>
            <a:r>
              <a:rPr sz="1400" u="sng" spc="-10" dirty="0">
                <a:solidFill>
                  <a:srgbClr val="5F5F5F"/>
                </a:solidFill>
                <a:uFill>
                  <a:solidFill>
                    <a:srgbClr val="5F5F5F"/>
                  </a:solidFill>
                </a:uFill>
                <a:latin typeface="Tahoma"/>
                <a:cs typeface="Tahoma"/>
                <a:hlinkClick r:id="rId3"/>
              </a:rPr>
              <a:t>prevention-</a:t>
            </a:r>
            <a:r>
              <a:rPr sz="1400" u="sng" spc="-70" dirty="0">
                <a:solidFill>
                  <a:srgbClr val="5F5F5F"/>
                </a:solidFill>
                <a:uFill>
                  <a:solidFill>
                    <a:srgbClr val="5F5F5F"/>
                  </a:solidFill>
                </a:uFill>
                <a:latin typeface="Tahoma"/>
                <a:cs typeface="Tahoma"/>
                <a:hlinkClick r:id="rId3"/>
              </a:rPr>
              <a:t>a-</a:t>
            </a:r>
            <a:r>
              <a:rPr sz="1400" u="sng" spc="-10" dirty="0">
                <a:solidFill>
                  <a:srgbClr val="5F5F5F"/>
                </a:solidFill>
                <a:uFill>
                  <a:solidFill>
                    <a:srgbClr val="5F5F5F"/>
                  </a:solidFill>
                </a:uFill>
                <a:latin typeface="Tahoma"/>
                <a:cs typeface="Tahoma"/>
                <a:hlinkClick r:id="rId3"/>
              </a:rPr>
              <a:t>scientific-approach/oclc/3493629</a:t>
            </a:r>
            <a:endParaRPr sz="1400">
              <a:latin typeface="Tahoma"/>
              <a:cs typeface="Tahoma"/>
            </a:endParaRPr>
          </a:p>
          <a:p>
            <a:pPr marL="155575" marR="5080" indent="-143510">
              <a:lnSpc>
                <a:spcPct val="100000"/>
              </a:lnSpc>
              <a:spcBef>
                <a:spcPts val="600"/>
              </a:spcBef>
              <a:buClr>
                <a:srgbClr val="087150"/>
              </a:buClr>
              <a:buFont typeface="Arial"/>
              <a:buChar char="▪"/>
              <a:tabLst>
                <a:tab pos="156845" algn="l"/>
              </a:tabLst>
            </a:pPr>
            <a:r>
              <a:rPr sz="1400" spc="-10" dirty="0">
                <a:solidFill>
                  <a:srgbClr val="5F5F5F"/>
                </a:solidFill>
                <a:latin typeface="Tahoma"/>
                <a:cs typeface="Tahoma"/>
              </a:rPr>
              <a:t>Mosse,</a:t>
            </a:r>
            <a:r>
              <a:rPr sz="1400" spc="-13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105" dirty="0">
                <a:solidFill>
                  <a:srgbClr val="5F5F5F"/>
                </a:solidFill>
                <a:latin typeface="Tahoma"/>
                <a:cs typeface="Tahoma"/>
              </a:rPr>
              <a:t>R.,</a:t>
            </a:r>
            <a:r>
              <a:rPr sz="1400" spc="-12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30" dirty="0">
                <a:solidFill>
                  <a:srgbClr val="5F5F5F"/>
                </a:solidFill>
                <a:latin typeface="Tahoma"/>
                <a:cs typeface="Tahoma"/>
              </a:rPr>
              <a:t>Sontheimer,</a:t>
            </a:r>
            <a:r>
              <a:rPr sz="1400" spc="-13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70" dirty="0">
                <a:solidFill>
                  <a:srgbClr val="5F5F5F"/>
                </a:solidFill>
                <a:latin typeface="Tahoma"/>
                <a:cs typeface="Tahoma"/>
              </a:rPr>
              <a:t>L.E.</a:t>
            </a:r>
            <a:r>
              <a:rPr sz="1400" spc="-13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30" dirty="0">
                <a:solidFill>
                  <a:srgbClr val="5F5F5F"/>
                </a:solidFill>
                <a:latin typeface="Tahoma"/>
                <a:cs typeface="Tahoma"/>
              </a:rPr>
              <a:t>(1996),</a:t>
            </a:r>
            <a:r>
              <a:rPr sz="1400" spc="-14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5F5F5F"/>
                </a:solidFill>
                <a:latin typeface="Tahoma"/>
                <a:cs typeface="Tahoma"/>
              </a:rPr>
              <a:t>Performance</a:t>
            </a:r>
            <a:r>
              <a:rPr sz="1400" spc="-15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5F5F5F"/>
                </a:solidFill>
                <a:latin typeface="Tahoma"/>
                <a:cs typeface="Tahoma"/>
              </a:rPr>
              <a:t>monitoring</a:t>
            </a:r>
            <a:r>
              <a:rPr sz="1400" spc="-10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5F5F5F"/>
                </a:solidFill>
                <a:latin typeface="Tahoma"/>
                <a:cs typeface="Tahoma"/>
              </a:rPr>
              <a:t>indicators</a:t>
            </a:r>
            <a:r>
              <a:rPr sz="1400" spc="-14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25" dirty="0">
                <a:solidFill>
                  <a:srgbClr val="5F5F5F"/>
                </a:solidFill>
                <a:latin typeface="Tahoma"/>
                <a:cs typeface="Tahoma"/>
              </a:rPr>
              <a:t>handbook</a:t>
            </a:r>
            <a:r>
              <a:rPr sz="1400" spc="-10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55" dirty="0">
                <a:solidFill>
                  <a:srgbClr val="5F5F5F"/>
                </a:solidFill>
                <a:latin typeface="Tahoma"/>
                <a:cs typeface="Tahoma"/>
              </a:rPr>
              <a:t>-</a:t>
            </a:r>
            <a:r>
              <a:rPr sz="1400" spc="-12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5F5F5F"/>
                </a:solidFill>
                <a:latin typeface="Tahoma"/>
                <a:cs typeface="Tahoma"/>
              </a:rPr>
              <a:t>World</a:t>
            </a:r>
            <a:r>
              <a:rPr sz="1400" spc="-114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5F5F5F"/>
                </a:solidFill>
                <a:latin typeface="Tahoma"/>
                <a:cs typeface="Tahoma"/>
              </a:rPr>
              <a:t>Bank</a:t>
            </a:r>
            <a:r>
              <a:rPr sz="1400" spc="-14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5F5F5F"/>
                </a:solidFill>
                <a:latin typeface="Tahoma"/>
                <a:cs typeface="Tahoma"/>
              </a:rPr>
              <a:t>Technical 	</a:t>
            </a:r>
            <a:r>
              <a:rPr sz="1400" spc="-35" dirty="0">
                <a:solidFill>
                  <a:srgbClr val="5F5F5F"/>
                </a:solidFill>
                <a:latin typeface="Tahoma"/>
                <a:cs typeface="Tahoma"/>
              </a:rPr>
              <a:t>Paper,</a:t>
            </a:r>
            <a:r>
              <a:rPr sz="1400" spc="-17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50" dirty="0">
                <a:solidFill>
                  <a:srgbClr val="5F5F5F"/>
                </a:solidFill>
                <a:latin typeface="Tahoma"/>
                <a:cs typeface="Tahoma"/>
              </a:rPr>
              <a:t>No</a:t>
            </a:r>
            <a:r>
              <a:rPr sz="1400" spc="-13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5F5F5F"/>
                </a:solidFill>
                <a:latin typeface="Tahoma"/>
                <a:cs typeface="Tahoma"/>
              </a:rPr>
              <a:t>334,</a:t>
            </a:r>
            <a:r>
              <a:rPr sz="1400" spc="-16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5F5F5F"/>
                </a:solidFill>
                <a:latin typeface="Tahoma"/>
                <a:cs typeface="Tahoma"/>
              </a:rPr>
              <a:t>Available</a:t>
            </a:r>
            <a:r>
              <a:rPr sz="1400" spc="-15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70" dirty="0">
                <a:solidFill>
                  <a:srgbClr val="5F5F5F"/>
                </a:solidFill>
                <a:latin typeface="Tahoma"/>
                <a:cs typeface="Tahoma"/>
              </a:rPr>
              <a:t>at:</a:t>
            </a:r>
            <a:r>
              <a:rPr sz="1400" spc="-15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u="sng" spc="-10" dirty="0">
                <a:solidFill>
                  <a:srgbClr val="5F5F5F"/>
                </a:solidFill>
                <a:uFill>
                  <a:solidFill>
                    <a:srgbClr val="5F5F5F"/>
                  </a:solidFill>
                </a:uFill>
                <a:latin typeface="Tahoma"/>
                <a:cs typeface="Tahoma"/>
                <a:hlinkClick r:id="rId4"/>
              </a:rPr>
              <a:t>https://digitallibrary.un.org/record/195259?ln=en</a:t>
            </a:r>
            <a:endParaRPr sz="1400">
              <a:latin typeface="Tahoma"/>
              <a:cs typeface="Tahoma"/>
            </a:endParaRPr>
          </a:p>
          <a:p>
            <a:pPr marL="156210" indent="-143510">
              <a:lnSpc>
                <a:spcPct val="100000"/>
              </a:lnSpc>
              <a:spcBef>
                <a:spcPts val="600"/>
              </a:spcBef>
              <a:buClr>
                <a:srgbClr val="087150"/>
              </a:buClr>
              <a:buFont typeface="Arial"/>
              <a:buChar char="▪"/>
              <a:tabLst>
                <a:tab pos="156210" algn="l"/>
              </a:tabLst>
            </a:pPr>
            <a:r>
              <a:rPr sz="1400" spc="-30" dirty="0">
                <a:solidFill>
                  <a:srgbClr val="5F5F5F"/>
                </a:solidFill>
                <a:latin typeface="Tahoma"/>
                <a:cs typeface="Tahoma"/>
              </a:rPr>
              <a:t>smartKPIs.com</a:t>
            </a:r>
            <a:r>
              <a:rPr sz="1400" spc="-15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35" dirty="0">
                <a:solidFill>
                  <a:srgbClr val="5F5F5F"/>
                </a:solidFill>
                <a:latin typeface="Tahoma"/>
                <a:cs typeface="Tahoma"/>
              </a:rPr>
              <a:t>(2018),</a:t>
            </a:r>
            <a:r>
              <a:rPr sz="1400" spc="-14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5F5F5F"/>
                </a:solidFill>
                <a:latin typeface="Tahoma"/>
                <a:cs typeface="Tahoma"/>
              </a:rPr>
              <a:t>Available</a:t>
            </a:r>
            <a:r>
              <a:rPr sz="1400" spc="-14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70" dirty="0">
                <a:solidFill>
                  <a:srgbClr val="5F5F5F"/>
                </a:solidFill>
                <a:latin typeface="Tahoma"/>
                <a:cs typeface="Tahoma"/>
              </a:rPr>
              <a:t>at:</a:t>
            </a:r>
            <a:r>
              <a:rPr sz="1400" spc="-12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u="sng" spc="-10" dirty="0">
                <a:solidFill>
                  <a:srgbClr val="5F5F5F"/>
                </a:solidFill>
                <a:uFill>
                  <a:solidFill>
                    <a:srgbClr val="5F5F5F"/>
                  </a:solidFill>
                </a:uFill>
                <a:latin typeface="Tahoma"/>
                <a:cs typeface="Tahoma"/>
                <a:hlinkClick r:id="rId5"/>
              </a:rPr>
              <a:t>https://smartkpis.kpiinstitute.org/</a:t>
            </a:r>
            <a:endParaRPr sz="14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85788" y="175260"/>
            <a:ext cx="2282952" cy="19050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0" y="0"/>
            <a:ext cx="8986520" cy="6858000"/>
            <a:chOff x="0" y="0"/>
            <a:chExt cx="8986520" cy="6858000"/>
          </a:xfrm>
        </p:grpSpPr>
        <p:sp>
          <p:nvSpPr>
            <p:cNvPr id="4" name="object 4"/>
            <p:cNvSpPr/>
            <p:nvPr/>
          </p:nvSpPr>
          <p:spPr>
            <a:xfrm>
              <a:off x="321563" y="2072639"/>
              <a:ext cx="3086100" cy="0"/>
            </a:xfrm>
            <a:custGeom>
              <a:avLst/>
              <a:gdLst/>
              <a:ahLst/>
              <a:cxnLst/>
              <a:rect l="l" t="t" r="r" b="b"/>
              <a:pathLst>
                <a:path w="3086100">
                  <a:moveTo>
                    <a:pt x="0" y="0"/>
                  </a:moveTo>
                  <a:lnTo>
                    <a:pt x="3086100" y="0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3665219" cy="685800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0" y="0"/>
              <a:ext cx="3589020" cy="6858000"/>
            </a:xfrm>
            <a:custGeom>
              <a:avLst/>
              <a:gdLst/>
              <a:ahLst/>
              <a:cxnLst/>
              <a:rect l="l" t="t" r="r" b="b"/>
              <a:pathLst>
                <a:path w="3589020" h="6858000">
                  <a:moveTo>
                    <a:pt x="0" y="6858000"/>
                  </a:moveTo>
                  <a:lnTo>
                    <a:pt x="3589020" y="6858000"/>
                  </a:lnTo>
                  <a:lnTo>
                    <a:pt x="3589020" y="0"/>
                  </a:lnTo>
                  <a:lnTo>
                    <a:pt x="0" y="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044B35">
                <a:alpha val="6548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21563" y="2081783"/>
              <a:ext cx="3086100" cy="0"/>
            </a:xfrm>
            <a:custGeom>
              <a:avLst/>
              <a:gdLst/>
              <a:ahLst/>
              <a:cxnLst/>
              <a:rect l="l" t="t" r="r" b="b"/>
              <a:pathLst>
                <a:path w="3086100">
                  <a:moveTo>
                    <a:pt x="0" y="0"/>
                  </a:moveTo>
                  <a:lnTo>
                    <a:pt x="3086100" y="0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61544" y="6553200"/>
              <a:ext cx="8820150" cy="0"/>
            </a:xfrm>
            <a:custGeom>
              <a:avLst/>
              <a:gdLst/>
              <a:ahLst/>
              <a:cxnLst/>
              <a:rect l="l" t="t" r="r" b="b"/>
              <a:pathLst>
                <a:path w="8820150">
                  <a:moveTo>
                    <a:pt x="0" y="0"/>
                  </a:moveTo>
                  <a:lnTo>
                    <a:pt x="8820023" y="0"/>
                  </a:lnTo>
                </a:path>
              </a:pathLst>
            </a:custGeom>
            <a:ln w="9525">
              <a:solidFill>
                <a:srgbClr val="D0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399999" y="1418590"/>
            <a:ext cx="200215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215" dirty="0">
                <a:solidFill>
                  <a:srgbClr val="FFFFFF"/>
                </a:solidFill>
              </a:rPr>
              <a:t>MODULE</a:t>
            </a:r>
            <a:r>
              <a:rPr sz="2800" spc="5" dirty="0">
                <a:solidFill>
                  <a:srgbClr val="FFFFFF"/>
                </a:solidFill>
              </a:rPr>
              <a:t> </a:t>
            </a:r>
            <a:r>
              <a:rPr sz="2800" spc="120" dirty="0">
                <a:solidFill>
                  <a:srgbClr val="FFFFFF"/>
                </a:solidFill>
              </a:rPr>
              <a:t>6</a:t>
            </a:r>
            <a:endParaRPr sz="2800"/>
          </a:p>
        </p:txBody>
      </p:sp>
      <p:sp>
        <p:nvSpPr>
          <p:cNvPr id="10" name="object 10"/>
          <p:cNvSpPr txBox="1"/>
          <p:nvPr/>
        </p:nvSpPr>
        <p:spPr>
          <a:xfrm>
            <a:off x="399999" y="2265044"/>
            <a:ext cx="2242820" cy="835660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12700" marR="5080">
              <a:lnSpc>
                <a:spcPts val="3020"/>
              </a:lnSpc>
              <a:spcBef>
                <a:spcPts val="480"/>
              </a:spcBef>
            </a:pPr>
            <a:r>
              <a:rPr sz="2800" spc="275" dirty="0">
                <a:solidFill>
                  <a:srgbClr val="FFFFFF"/>
                </a:solidFill>
                <a:latin typeface="Century Gothic"/>
                <a:cs typeface="Century Gothic"/>
              </a:rPr>
              <a:t>KPI </a:t>
            </a:r>
            <a:r>
              <a:rPr sz="2800" spc="165" dirty="0">
                <a:solidFill>
                  <a:srgbClr val="FFFFFF"/>
                </a:solidFill>
                <a:latin typeface="Century Gothic"/>
                <a:cs typeface="Century Gothic"/>
              </a:rPr>
              <a:t>ALIGNMENT</a:t>
            </a:r>
            <a:endParaRPr sz="2800">
              <a:latin typeface="Century Gothic"/>
              <a:cs typeface="Century Gothic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776471" y="2365248"/>
            <a:ext cx="300355" cy="1584960"/>
          </a:xfrm>
          <a:custGeom>
            <a:avLst/>
            <a:gdLst/>
            <a:ahLst/>
            <a:cxnLst/>
            <a:rect l="l" t="t" r="r" b="b"/>
            <a:pathLst>
              <a:path w="300354" h="1584960">
                <a:moveTo>
                  <a:pt x="0" y="150113"/>
                </a:moveTo>
                <a:lnTo>
                  <a:pt x="7650" y="102656"/>
                </a:lnTo>
                <a:lnTo>
                  <a:pt x="28955" y="61447"/>
                </a:lnTo>
                <a:lnTo>
                  <a:pt x="61447" y="28955"/>
                </a:lnTo>
                <a:lnTo>
                  <a:pt x="102656" y="7650"/>
                </a:lnTo>
                <a:lnTo>
                  <a:pt x="150113" y="0"/>
                </a:lnTo>
                <a:lnTo>
                  <a:pt x="197571" y="7650"/>
                </a:lnTo>
                <a:lnTo>
                  <a:pt x="238780" y="28955"/>
                </a:lnTo>
                <a:lnTo>
                  <a:pt x="271272" y="61447"/>
                </a:lnTo>
                <a:lnTo>
                  <a:pt x="292577" y="102656"/>
                </a:lnTo>
                <a:lnTo>
                  <a:pt x="300227" y="150113"/>
                </a:lnTo>
                <a:lnTo>
                  <a:pt x="292577" y="197571"/>
                </a:lnTo>
                <a:lnTo>
                  <a:pt x="271272" y="238780"/>
                </a:lnTo>
                <a:lnTo>
                  <a:pt x="238780" y="271272"/>
                </a:lnTo>
                <a:lnTo>
                  <a:pt x="197571" y="292577"/>
                </a:lnTo>
                <a:lnTo>
                  <a:pt x="150113" y="300227"/>
                </a:lnTo>
                <a:lnTo>
                  <a:pt x="102656" y="292577"/>
                </a:lnTo>
                <a:lnTo>
                  <a:pt x="61447" y="271272"/>
                </a:lnTo>
                <a:lnTo>
                  <a:pt x="28955" y="238780"/>
                </a:lnTo>
                <a:lnTo>
                  <a:pt x="7650" y="197571"/>
                </a:lnTo>
                <a:lnTo>
                  <a:pt x="0" y="150113"/>
                </a:lnTo>
                <a:close/>
              </a:path>
              <a:path w="300354" h="1584960">
                <a:moveTo>
                  <a:pt x="0" y="1435608"/>
                </a:moveTo>
                <a:lnTo>
                  <a:pt x="7650" y="1388424"/>
                </a:lnTo>
                <a:lnTo>
                  <a:pt x="28955" y="1347429"/>
                </a:lnTo>
                <a:lnTo>
                  <a:pt x="61447" y="1315090"/>
                </a:lnTo>
                <a:lnTo>
                  <a:pt x="102656" y="1293875"/>
                </a:lnTo>
                <a:lnTo>
                  <a:pt x="150113" y="1286256"/>
                </a:lnTo>
                <a:lnTo>
                  <a:pt x="197571" y="1293876"/>
                </a:lnTo>
                <a:lnTo>
                  <a:pt x="238780" y="1315090"/>
                </a:lnTo>
                <a:lnTo>
                  <a:pt x="271272" y="1347429"/>
                </a:lnTo>
                <a:lnTo>
                  <a:pt x="292577" y="1388424"/>
                </a:lnTo>
                <a:lnTo>
                  <a:pt x="300227" y="1435608"/>
                </a:lnTo>
                <a:lnTo>
                  <a:pt x="292577" y="1482791"/>
                </a:lnTo>
                <a:lnTo>
                  <a:pt x="271272" y="1523786"/>
                </a:lnTo>
                <a:lnTo>
                  <a:pt x="238780" y="1556125"/>
                </a:lnTo>
                <a:lnTo>
                  <a:pt x="197571" y="1577340"/>
                </a:lnTo>
                <a:lnTo>
                  <a:pt x="150113" y="1584959"/>
                </a:lnTo>
                <a:lnTo>
                  <a:pt x="102656" y="1577339"/>
                </a:lnTo>
                <a:lnTo>
                  <a:pt x="61447" y="1556125"/>
                </a:lnTo>
                <a:lnTo>
                  <a:pt x="28955" y="1523786"/>
                </a:lnTo>
                <a:lnTo>
                  <a:pt x="7650" y="1482791"/>
                </a:lnTo>
                <a:lnTo>
                  <a:pt x="0" y="1435608"/>
                </a:lnTo>
                <a:close/>
              </a:path>
            </a:pathLst>
          </a:custGeom>
          <a:ln w="12700">
            <a:solidFill>
              <a:srgbClr val="0871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3862832" y="3677234"/>
            <a:ext cx="129539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0" dirty="0">
                <a:solidFill>
                  <a:srgbClr val="087150"/>
                </a:solidFill>
                <a:latin typeface="Tahoma"/>
                <a:cs typeface="Tahoma"/>
              </a:rPr>
              <a:t>3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787140" y="3008376"/>
            <a:ext cx="300355" cy="300355"/>
          </a:xfrm>
          <a:custGeom>
            <a:avLst/>
            <a:gdLst/>
            <a:ahLst/>
            <a:cxnLst/>
            <a:rect l="l" t="t" r="r" b="b"/>
            <a:pathLst>
              <a:path w="300354" h="300354">
                <a:moveTo>
                  <a:pt x="0" y="150113"/>
                </a:moveTo>
                <a:lnTo>
                  <a:pt x="7650" y="102656"/>
                </a:lnTo>
                <a:lnTo>
                  <a:pt x="28955" y="61447"/>
                </a:lnTo>
                <a:lnTo>
                  <a:pt x="61447" y="28955"/>
                </a:lnTo>
                <a:lnTo>
                  <a:pt x="102656" y="7650"/>
                </a:lnTo>
                <a:lnTo>
                  <a:pt x="150113" y="0"/>
                </a:lnTo>
                <a:lnTo>
                  <a:pt x="197571" y="7650"/>
                </a:lnTo>
                <a:lnTo>
                  <a:pt x="238780" y="28955"/>
                </a:lnTo>
                <a:lnTo>
                  <a:pt x="271272" y="61447"/>
                </a:lnTo>
                <a:lnTo>
                  <a:pt x="292577" y="102656"/>
                </a:lnTo>
                <a:lnTo>
                  <a:pt x="300227" y="150113"/>
                </a:lnTo>
                <a:lnTo>
                  <a:pt x="292577" y="197571"/>
                </a:lnTo>
                <a:lnTo>
                  <a:pt x="271272" y="238780"/>
                </a:lnTo>
                <a:lnTo>
                  <a:pt x="238780" y="271272"/>
                </a:lnTo>
                <a:lnTo>
                  <a:pt x="197571" y="292577"/>
                </a:lnTo>
                <a:lnTo>
                  <a:pt x="150113" y="300227"/>
                </a:lnTo>
                <a:lnTo>
                  <a:pt x="102656" y="292577"/>
                </a:lnTo>
                <a:lnTo>
                  <a:pt x="61447" y="271272"/>
                </a:lnTo>
                <a:lnTo>
                  <a:pt x="28955" y="238780"/>
                </a:lnTo>
                <a:lnTo>
                  <a:pt x="7650" y="197571"/>
                </a:lnTo>
                <a:lnTo>
                  <a:pt x="0" y="150113"/>
                </a:lnTo>
                <a:close/>
              </a:path>
            </a:pathLst>
          </a:custGeom>
          <a:ln w="12700">
            <a:solidFill>
              <a:srgbClr val="0871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3862832" y="2322068"/>
            <a:ext cx="4171315" cy="165544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05435" indent="-292735">
              <a:lnSpc>
                <a:spcPct val="100000"/>
              </a:lnSpc>
              <a:spcBef>
                <a:spcPts val="105"/>
              </a:spcBef>
              <a:buClr>
                <a:srgbClr val="087150"/>
              </a:buClr>
              <a:buSzPct val="70000"/>
              <a:buAutoNum type="arabicPlain"/>
              <a:tabLst>
                <a:tab pos="305435" algn="l"/>
              </a:tabLst>
            </a:pPr>
            <a:r>
              <a:rPr sz="2000" dirty="0">
                <a:solidFill>
                  <a:srgbClr val="5F5F5F"/>
                </a:solidFill>
                <a:latin typeface="Tahoma"/>
                <a:cs typeface="Tahoma"/>
              </a:rPr>
              <a:t>KPI</a:t>
            </a:r>
            <a:r>
              <a:rPr sz="2000" spc="-17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2000" spc="-45" dirty="0">
                <a:solidFill>
                  <a:srgbClr val="5F5F5F"/>
                </a:solidFill>
                <a:latin typeface="Tahoma"/>
                <a:cs typeface="Tahoma"/>
              </a:rPr>
              <a:t>alignment</a:t>
            </a:r>
            <a:r>
              <a:rPr sz="2000" spc="-17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5F5F5F"/>
                </a:solidFill>
                <a:latin typeface="Tahoma"/>
                <a:cs typeface="Tahoma"/>
              </a:rPr>
              <a:t>approaches</a:t>
            </a:r>
            <a:endParaRPr sz="2000">
              <a:latin typeface="Tahoma"/>
              <a:cs typeface="Tahoma"/>
            </a:endParaRPr>
          </a:p>
          <a:p>
            <a:pPr marL="327025" marR="5080" indent="-304165">
              <a:lnSpc>
                <a:spcPts val="5420"/>
              </a:lnSpc>
              <a:spcBef>
                <a:spcPts val="70"/>
              </a:spcBef>
              <a:buClr>
                <a:srgbClr val="087150"/>
              </a:buClr>
              <a:buSzPct val="70000"/>
              <a:buAutoNum type="arabicPlain"/>
              <a:tabLst>
                <a:tab pos="327025" algn="l"/>
              </a:tabLst>
            </a:pPr>
            <a:r>
              <a:rPr sz="3000" spc="-37" baseline="1388" dirty="0">
                <a:solidFill>
                  <a:srgbClr val="5F5F5F"/>
                </a:solidFill>
                <a:latin typeface="Tahoma"/>
                <a:cs typeface="Tahoma"/>
              </a:rPr>
              <a:t>Select</a:t>
            </a:r>
            <a:r>
              <a:rPr sz="3000" spc="-292" baseline="1388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3000" baseline="1388" dirty="0">
                <a:solidFill>
                  <a:srgbClr val="5F5F5F"/>
                </a:solidFill>
                <a:latin typeface="Tahoma"/>
                <a:cs typeface="Tahoma"/>
              </a:rPr>
              <a:t>KPIs</a:t>
            </a:r>
            <a:r>
              <a:rPr sz="3000" spc="-307" baseline="1388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3000" baseline="1388" dirty="0">
                <a:solidFill>
                  <a:srgbClr val="5F5F5F"/>
                </a:solidFill>
                <a:latin typeface="Tahoma"/>
                <a:cs typeface="Tahoma"/>
              </a:rPr>
              <a:t>for</a:t>
            </a:r>
            <a:r>
              <a:rPr sz="3000" spc="-277" baseline="1388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3000" spc="-15" baseline="1388" dirty="0">
                <a:solidFill>
                  <a:srgbClr val="5F5F5F"/>
                </a:solidFill>
                <a:latin typeface="Tahoma"/>
                <a:cs typeface="Tahoma"/>
              </a:rPr>
              <a:t>corporate</a:t>
            </a:r>
            <a:r>
              <a:rPr sz="3000" spc="-254" baseline="1388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3000" spc="-15" baseline="1388" dirty="0">
                <a:solidFill>
                  <a:srgbClr val="5F5F5F"/>
                </a:solidFill>
                <a:latin typeface="Tahoma"/>
                <a:cs typeface="Tahoma"/>
              </a:rPr>
              <a:t>scorecard </a:t>
            </a:r>
            <a:r>
              <a:rPr sz="2000" spc="-10" dirty="0">
                <a:solidFill>
                  <a:srgbClr val="5F5F5F"/>
                </a:solidFill>
                <a:latin typeface="Tahoma"/>
                <a:cs typeface="Tahoma"/>
              </a:rPr>
              <a:t>Cascaded</a:t>
            </a:r>
            <a:r>
              <a:rPr sz="2000" spc="-20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5F5F5F"/>
                </a:solidFill>
                <a:latin typeface="Tahoma"/>
                <a:cs typeface="Tahoma"/>
              </a:rPr>
              <a:t>KPIs</a:t>
            </a:r>
            <a:r>
              <a:rPr sz="2000" spc="-19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5F5F5F"/>
                </a:solidFill>
                <a:latin typeface="Tahoma"/>
                <a:cs typeface="Tahoma"/>
              </a:rPr>
              <a:t>to</a:t>
            </a:r>
            <a:r>
              <a:rPr sz="2000" spc="-19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2000" spc="-25" dirty="0">
                <a:solidFill>
                  <a:srgbClr val="5F5F5F"/>
                </a:solidFill>
                <a:latin typeface="Tahoma"/>
                <a:cs typeface="Tahoma"/>
              </a:rPr>
              <a:t>functional</a:t>
            </a:r>
            <a:r>
              <a:rPr sz="2000" spc="-17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2000" spc="-20" dirty="0">
                <a:solidFill>
                  <a:srgbClr val="5F5F5F"/>
                </a:solidFill>
                <a:latin typeface="Tahoma"/>
                <a:cs typeface="Tahoma"/>
              </a:rPr>
              <a:t>area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69047" rIns="0" bIns="0" rtlCol="0">
            <a:spAutoFit/>
          </a:bodyPr>
          <a:lstStyle/>
          <a:p>
            <a:pPr marL="2417445">
              <a:lnSpc>
                <a:spcPct val="100000"/>
              </a:lnSpc>
              <a:spcBef>
                <a:spcPts val="100"/>
              </a:spcBef>
            </a:pPr>
            <a:fld id="{81D60167-4931-47E6-BA6A-407CBD079E47}" type="slidenum">
              <a:rPr spc="-25" dirty="0"/>
              <a:t>143</a:t>
            </a:fld>
            <a:endParaRPr spc="-25" dirty="0"/>
          </a:p>
        </p:txBody>
      </p:sp>
      <p:sp>
        <p:nvSpPr>
          <p:cNvPr id="17" name="object 1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/>
              <a:t>©</a:t>
            </a:r>
            <a:r>
              <a:rPr spc="-15" dirty="0"/>
              <a:t> </a:t>
            </a:r>
            <a:r>
              <a:rPr dirty="0"/>
              <a:t>The</a:t>
            </a:r>
            <a:r>
              <a:rPr spc="-30" dirty="0"/>
              <a:t> </a:t>
            </a:r>
            <a:r>
              <a:rPr dirty="0"/>
              <a:t>KPI</a:t>
            </a:r>
            <a:r>
              <a:rPr spc="-5" dirty="0"/>
              <a:t> </a:t>
            </a:r>
            <a:r>
              <a:rPr dirty="0"/>
              <a:t>Institute</a:t>
            </a:r>
            <a:r>
              <a:rPr spc="-20" dirty="0"/>
              <a:t> 2023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3807967" y="1727149"/>
            <a:ext cx="110045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25" dirty="0">
                <a:solidFill>
                  <a:srgbClr val="087150"/>
                </a:solidFill>
                <a:latin typeface="Century Gothic"/>
                <a:cs typeface="Century Gothic"/>
              </a:rPr>
              <a:t>Agenda:</a:t>
            </a:r>
            <a:endParaRPr sz="2000">
              <a:latin typeface="Century Gothic"/>
              <a:cs typeface="Century Gothic"/>
            </a:endParaRPr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-3"/>
            <a:ext cx="8982075" cy="6858000"/>
            <a:chOff x="0" y="-3"/>
            <a:chExt cx="898207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3"/>
              <a:ext cx="3589019" cy="68580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321563" y="2072639"/>
              <a:ext cx="3086100" cy="0"/>
            </a:xfrm>
            <a:custGeom>
              <a:avLst/>
              <a:gdLst/>
              <a:ahLst/>
              <a:cxnLst/>
              <a:rect l="l" t="t" r="r" b="b"/>
              <a:pathLst>
                <a:path w="3086100">
                  <a:moveTo>
                    <a:pt x="0" y="0"/>
                  </a:moveTo>
                  <a:lnTo>
                    <a:pt x="3086100" y="0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3665219" cy="685800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0" y="0"/>
              <a:ext cx="3589020" cy="6858000"/>
            </a:xfrm>
            <a:custGeom>
              <a:avLst/>
              <a:gdLst/>
              <a:ahLst/>
              <a:cxnLst/>
              <a:rect l="l" t="t" r="r" b="b"/>
              <a:pathLst>
                <a:path w="3589020" h="6858000">
                  <a:moveTo>
                    <a:pt x="0" y="6858000"/>
                  </a:moveTo>
                  <a:lnTo>
                    <a:pt x="3589020" y="6858000"/>
                  </a:lnTo>
                  <a:lnTo>
                    <a:pt x="3589020" y="0"/>
                  </a:lnTo>
                  <a:lnTo>
                    <a:pt x="0" y="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E7E6E6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21563" y="2081783"/>
              <a:ext cx="3086100" cy="0"/>
            </a:xfrm>
            <a:custGeom>
              <a:avLst/>
              <a:gdLst/>
              <a:ahLst/>
              <a:cxnLst/>
              <a:rect l="l" t="t" r="r" b="b"/>
              <a:pathLst>
                <a:path w="3086100">
                  <a:moveTo>
                    <a:pt x="0" y="0"/>
                  </a:moveTo>
                  <a:lnTo>
                    <a:pt x="3086100" y="0"/>
                  </a:lnTo>
                </a:path>
              </a:pathLst>
            </a:custGeom>
            <a:ln w="9525">
              <a:solidFill>
                <a:srgbClr val="0871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61544" y="6553200"/>
              <a:ext cx="8820150" cy="0"/>
            </a:xfrm>
            <a:custGeom>
              <a:avLst/>
              <a:gdLst/>
              <a:ahLst/>
              <a:cxnLst/>
              <a:rect l="l" t="t" r="r" b="b"/>
              <a:pathLst>
                <a:path w="8820150">
                  <a:moveTo>
                    <a:pt x="0" y="0"/>
                  </a:moveTo>
                  <a:lnTo>
                    <a:pt x="8820023" y="0"/>
                  </a:lnTo>
                </a:path>
              </a:pathLst>
            </a:custGeom>
            <a:ln w="9525">
              <a:solidFill>
                <a:srgbClr val="ADABA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685788" y="175260"/>
            <a:ext cx="2282952" cy="190500"/>
          </a:xfrm>
          <a:prstGeom prst="rect">
            <a:avLst/>
          </a:prstGeom>
        </p:spPr>
      </p:pic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399999" y="1418590"/>
            <a:ext cx="200215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215" dirty="0">
                <a:solidFill>
                  <a:srgbClr val="087150"/>
                </a:solidFill>
              </a:rPr>
              <a:t>MODULE</a:t>
            </a:r>
            <a:r>
              <a:rPr sz="2800" spc="5" dirty="0">
                <a:solidFill>
                  <a:srgbClr val="087150"/>
                </a:solidFill>
              </a:rPr>
              <a:t> </a:t>
            </a:r>
            <a:r>
              <a:rPr sz="2800" spc="120" dirty="0">
                <a:solidFill>
                  <a:srgbClr val="087150"/>
                </a:solidFill>
              </a:rPr>
              <a:t>6</a:t>
            </a:r>
            <a:endParaRPr sz="2800"/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69047" rIns="0" bIns="0" rtlCol="0">
            <a:spAutoFit/>
          </a:bodyPr>
          <a:lstStyle/>
          <a:p>
            <a:pPr marL="2417445">
              <a:lnSpc>
                <a:spcPct val="100000"/>
              </a:lnSpc>
              <a:spcBef>
                <a:spcPts val="100"/>
              </a:spcBef>
            </a:pPr>
            <a:fld id="{81D60167-4931-47E6-BA6A-407CBD079E47}" type="slidenum">
              <a:rPr spc="-25" dirty="0"/>
              <a:t>144</a:t>
            </a:fld>
            <a:endParaRPr spc="-25" dirty="0"/>
          </a:p>
        </p:txBody>
      </p:sp>
      <p:sp>
        <p:nvSpPr>
          <p:cNvPr id="14" name="object 1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/>
              <a:t>©</a:t>
            </a:r>
            <a:r>
              <a:rPr spc="-15" dirty="0"/>
              <a:t> </a:t>
            </a:r>
            <a:r>
              <a:rPr dirty="0"/>
              <a:t>The</a:t>
            </a:r>
            <a:r>
              <a:rPr spc="-30" dirty="0"/>
              <a:t> </a:t>
            </a:r>
            <a:r>
              <a:rPr dirty="0"/>
              <a:t>KPI</a:t>
            </a:r>
            <a:r>
              <a:rPr spc="-5" dirty="0"/>
              <a:t> </a:t>
            </a:r>
            <a:r>
              <a:rPr dirty="0"/>
              <a:t>Institute</a:t>
            </a:r>
            <a:r>
              <a:rPr spc="-20" dirty="0"/>
              <a:t> 2023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399999" y="2265044"/>
            <a:ext cx="2242820" cy="835660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12700" marR="5080">
              <a:lnSpc>
                <a:spcPts val="3020"/>
              </a:lnSpc>
              <a:spcBef>
                <a:spcPts val="480"/>
              </a:spcBef>
            </a:pPr>
            <a:r>
              <a:rPr sz="2800" spc="275" dirty="0">
                <a:solidFill>
                  <a:srgbClr val="087150"/>
                </a:solidFill>
                <a:latin typeface="Century Gothic"/>
                <a:cs typeface="Century Gothic"/>
              </a:rPr>
              <a:t>KPI </a:t>
            </a:r>
            <a:r>
              <a:rPr sz="2800" spc="165" dirty="0">
                <a:solidFill>
                  <a:srgbClr val="087150"/>
                </a:solidFill>
                <a:latin typeface="Century Gothic"/>
                <a:cs typeface="Century Gothic"/>
              </a:rPr>
              <a:t>ALIGNMENT</a:t>
            </a:r>
            <a:endParaRPr sz="2800">
              <a:latin typeface="Century Gothic"/>
              <a:cs typeface="Century Gothic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807967" y="1727149"/>
            <a:ext cx="4875530" cy="22193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65" dirty="0">
                <a:solidFill>
                  <a:srgbClr val="087150"/>
                </a:solidFill>
                <a:latin typeface="Century Gothic"/>
                <a:cs typeface="Century Gothic"/>
              </a:rPr>
              <a:t>Key</a:t>
            </a:r>
            <a:r>
              <a:rPr sz="2000" spc="-15" dirty="0">
                <a:solidFill>
                  <a:srgbClr val="087150"/>
                </a:solidFill>
                <a:latin typeface="Century Gothic"/>
                <a:cs typeface="Century Gothic"/>
              </a:rPr>
              <a:t> </a:t>
            </a:r>
            <a:r>
              <a:rPr sz="2000" spc="70" dirty="0">
                <a:solidFill>
                  <a:srgbClr val="087150"/>
                </a:solidFill>
                <a:latin typeface="Century Gothic"/>
                <a:cs typeface="Century Gothic"/>
              </a:rPr>
              <a:t>learning</a:t>
            </a:r>
            <a:r>
              <a:rPr sz="2000" spc="-5" dirty="0">
                <a:solidFill>
                  <a:srgbClr val="087150"/>
                </a:solidFill>
                <a:latin typeface="Century Gothic"/>
                <a:cs typeface="Century Gothic"/>
              </a:rPr>
              <a:t> </a:t>
            </a:r>
            <a:r>
              <a:rPr sz="2000" spc="60" dirty="0">
                <a:solidFill>
                  <a:srgbClr val="087150"/>
                </a:solidFill>
                <a:latin typeface="Century Gothic"/>
                <a:cs typeface="Century Gothic"/>
              </a:rPr>
              <a:t>points:</a:t>
            </a:r>
            <a:endParaRPr sz="2000">
              <a:latin typeface="Century Gothic"/>
              <a:cs typeface="Century Gothic"/>
            </a:endParaRPr>
          </a:p>
          <a:p>
            <a:pPr marL="383540" marR="46355" indent="-228600">
              <a:lnSpc>
                <a:spcPts val="2160"/>
              </a:lnSpc>
              <a:spcBef>
                <a:spcPts val="2100"/>
              </a:spcBef>
              <a:buClr>
                <a:srgbClr val="087150"/>
              </a:buClr>
              <a:buSzPct val="70000"/>
              <a:buFont typeface="Segoe UI Symbol"/>
              <a:buChar char="⮚"/>
              <a:tabLst>
                <a:tab pos="383540" algn="l"/>
              </a:tabLst>
            </a:pPr>
            <a:r>
              <a:rPr sz="2000" spc="-30" dirty="0">
                <a:solidFill>
                  <a:srgbClr val="464646"/>
                </a:solidFill>
                <a:latin typeface="Tahoma"/>
                <a:cs typeface="Tahoma"/>
              </a:rPr>
              <a:t>Identify</a:t>
            </a:r>
            <a:r>
              <a:rPr sz="2000" spc="-210" dirty="0">
                <a:solidFill>
                  <a:srgbClr val="464646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464646"/>
                </a:solidFill>
                <a:latin typeface="Tahoma"/>
                <a:cs typeface="Tahoma"/>
              </a:rPr>
              <a:t>different</a:t>
            </a:r>
            <a:r>
              <a:rPr sz="2000" spc="-180" dirty="0">
                <a:solidFill>
                  <a:srgbClr val="464646"/>
                </a:solidFill>
                <a:latin typeface="Tahoma"/>
                <a:cs typeface="Tahoma"/>
              </a:rPr>
              <a:t> </a:t>
            </a:r>
            <a:r>
              <a:rPr sz="2000" spc="-35" dirty="0">
                <a:solidFill>
                  <a:srgbClr val="464646"/>
                </a:solidFill>
                <a:latin typeface="Tahoma"/>
                <a:cs typeface="Tahoma"/>
              </a:rPr>
              <a:t>approaches</a:t>
            </a:r>
            <a:r>
              <a:rPr sz="2000" spc="-155" dirty="0">
                <a:solidFill>
                  <a:srgbClr val="464646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464646"/>
                </a:solidFill>
                <a:latin typeface="Tahoma"/>
                <a:cs typeface="Tahoma"/>
              </a:rPr>
              <a:t>to</a:t>
            </a:r>
            <a:r>
              <a:rPr sz="2000" spc="-204" dirty="0">
                <a:solidFill>
                  <a:srgbClr val="464646"/>
                </a:solidFill>
                <a:latin typeface="Tahoma"/>
                <a:cs typeface="Tahoma"/>
              </a:rPr>
              <a:t> </a:t>
            </a:r>
            <a:r>
              <a:rPr sz="2000" spc="-45" dirty="0">
                <a:solidFill>
                  <a:srgbClr val="464646"/>
                </a:solidFill>
                <a:latin typeface="Tahoma"/>
                <a:cs typeface="Tahoma"/>
              </a:rPr>
              <a:t>align</a:t>
            </a:r>
            <a:r>
              <a:rPr sz="2000" spc="-204" dirty="0">
                <a:solidFill>
                  <a:srgbClr val="464646"/>
                </a:solidFill>
                <a:latin typeface="Tahoma"/>
                <a:cs typeface="Tahoma"/>
              </a:rPr>
              <a:t> </a:t>
            </a:r>
            <a:r>
              <a:rPr sz="2000" spc="-25" dirty="0">
                <a:solidFill>
                  <a:srgbClr val="464646"/>
                </a:solidFill>
                <a:latin typeface="Tahoma"/>
                <a:cs typeface="Tahoma"/>
              </a:rPr>
              <a:t>KPI </a:t>
            </a:r>
            <a:r>
              <a:rPr sz="2000" spc="-10" dirty="0">
                <a:solidFill>
                  <a:srgbClr val="464646"/>
                </a:solidFill>
                <a:latin typeface="Tahoma"/>
                <a:cs typeface="Tahoma"/>
              </a:rPr>
              <a:t>within</a:t>
            </a:r>
            <a:r>
              <a:rPr sz="2000" spc="-215" dirty="0">
                <a:solidFill>
                  <a:srgbClr val="464646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464646"/>
                </a:solidFill>
                <a:latin typeface="Tahoma"/>
                <a:cs typeface="Tahoma"/>
              </a:rPr>
              <a:t>the</a:t>
            </a:r>
            <a:r>
              <a:rPr sz="2000" spc="-215" dirty="0">
                <a:solidFill>
                  <a:srgbClr val="464646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464646"/>
                </a:solidFill>
                <a:latin typeface="Tahoma"/>
                <a:cs typeface="Tahoma"/>
              </a:rPr>
              <a:t>organization;</a:t>
            </a:r>
            <a:endParaRPr sz="2000">
              <a:latin typeface="Tahoma"/>
              <a:cs typeface="Tahoma"/>
            </a:endParaRPr>
          </a:p>
          <a:p>
            <a:pPr marL="383540" indent="-228600">
              <a:lnSpc>
                <a:spcPct val="100000"/>
              </a:lnSpc>
              <a:spcBef>
                <a:spcPts val="725"/>
              </a:spcBef>
              <a:buClr>
                <a:srgbClr val="087150"/>
              </a:buClr>
              <a:buSzPct val="70000"/>
              <a:buFont typeface="Segoe UI Symbol"/>
              <a:buChar char="⮚"/>
              <a:tabLst>
                <a:tab pos="383540" algn="l"/>
              </a:tabLst>
            </a:pPr>
            <a:r>
              <a:rPr sz="2000" spc="-25" dirty="0">
                <a:solidFill>
                  <a:srgbClr val="464646"/>
                </a:solidFill>
                <a:latin typeface="Tahoma"/>
                <a:cs typeface="Tahoma"/>
              </a:rPr>
              <a:t>Select</a:t>
            </a:r>
            <a:r>
              <a:rPr sz="2000" spc="-190" dirty="0">
                <a:solidFill>
                  <a:srgbClr val="464646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464646"/>
                </a:solidFill>
                <a:latin typeface="Tahoma"/>
                <a:cs typeface="Tahoma"/>
              </a:rPr>
              <a:t>KPIs</a:t>
            </a:r>
            <a:r>
              <a:rPr sz="2000" spc="-195" dirty="0">
                <a:solidFill>
                  <a:srgbClr val="464646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464646"/>
                </a:solidFill>
                <a:latin typeface="Tahoma"/>
                <a:cs typeface="Tahoma"/>
              </a:rPr>
              <a:t>for</a:t>
            </a:r>
            <a:r>
              <a:rPr sz="2000" spc="-185" dirty="0">
                <a:solidFill>
                  <a:srgbClr val="464646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464646"/>
                </a:solidFill>
                <a:latin typeface="Tahoma"/>
                <a:cs typeface="Tahoma"/>
              </a:rPr>
              <a:t>corporate</a:t>
            </a:r>
            <a:r>
              <a:rPr sz="2000" spc="-170" dirty="0">
                <a:solidFill>
                  <a:srgbClr val="464646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464646"/>
                </a:solidFill>
                <a:latin typeface="Tahoma"/>
                <a:cs typeface="Tahoma"/>
              </a:rPr>
              <a:t>scorecard;</a:t>
            </a:r>
            <a:endParaRPr sz="2000">
              <a:latin typeface="Tahoma"/>
              <a:cs typeface="Tahoma"/>
            </a:endParaRPr>
          </a:p>
          <a:p>
            <a:pPr marL="383540" indent="-228600">
              <a:lnSpc>
                <a:spcPts val="2280"/>
              </a:lnSpc>
              <a:spcBef>
                <a:spcPts val="755"/>
              </a:spcBef>
              <a:buClr>
                <a:srgbClr val="087150"/>
              </a:buClr>
              <a:buSzPct val="70000"/>
              <a:buFont typeface="Segoe UI Symbol"/>
              <a:buChar char="⮚"/>
              <a:tabLst>
                <a:tab pos="383540" algn="l"/>
              </a:tabLst>
            </a:pPr>
            <a:r>
              <a:rPr sz="2000" spc="-10" dirty="0">
                <a:solidFill>
                  <a:srgbClr val="464646"/>
                </a:solidFill>
                <a:latin typeface="Tahoma"/>
                <a:cs typeface="Tahoma"/>
              </a:rPr>
              <a:t>Cascade</a:t>
            </a:r>
            <a:r>
              <a:rPr sz="2000" spc="-200" dirty="0">
                <a:solidFill>
                  <a:srgbClr val="464646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464646"/>
                </a:solidFill>
                <a:latin typeface="Tahoma"/>
                <a:cs typeface="Tahoma"/>
              </a:rPr>
              <a:t>KPIs</a:t>
            </a:r>
            <a:r>
              <a:rPr sz="2000" spc="-185" dirty="0">
                <a:solidFill>
                  <a:srgbClr val="464646"/>
                </a:solidFill>
                <a:latin typeface="Tahoma"/>
                <a:cs typeface="Tahoma"/>
              </a:rPr>
              <a:t> </a:t>
            </a:r>
            <a:r>
              <a:rPr sz="2000" spc="-20" dirty="0">
                <a:solidFill>
                  <a:srgbClr val="464646"/>
                </a:solidFill>
                <a:latin typeface="Tahoma"/>
                <a:cs typeface="Tahoma"/>
              </a:rPr>
              <a:t>from</a:t>
            </a:r>
            <a:r>
              <a:rPr sz="2000" spc="-185" dirty="0">
                <a:solidFill>
                  <a:srgbClr val="464646"/>
                </a:solidFill>
                <a:latin typeface="Tahoma"/>
                <a:cs typeface="Tahoma"/>
              </a:rPr>
              <a:t> </a:t>
            </a:r>
            <a:r>
              <a:rPr sz="2000" spc="-25" dirty="0">
                <a:solidFill>
                  <a:srgbClr val="464646"/>
                </a:solidFill>
                <a:latin typeface="Tahoma"/>
                <a:cs typeface="Tahoma"/>
              </a:rPr>
              <a:t>organizational</a:t>
            </a:r>
            <a:r>
              <a:rPr sz="2000" spc="-160" dirty="0">
                <a:solidFill>
                  <a:srgbClr val="464646"/>
                </a:solidFill>
                <a:latin typeface="Tahoma"/>
                <a:cs typeface="Tahoma"/>
              </a:rPr>
              <a:t> </a:t>
            </a:r>
            <a:r>
              <a:rPr sz="2000" spc="-25" dirty="0">
                <a:solidFill>
                  <a:srgbClr val="464646"/>
                </a:solidFill>
                <a:latin typeface="Tahoma"/>
                <a:cs typeface="Tahoma"/>
              </a:rPr>
              <a:t>level</a:t>
            </a:r>
            <a:r>
              <a:rPr sz="2000" spc="-195" dirty="0">
                <a:solidFill>
                  <a:srgbClr val="464646"/>
                </a:solidFill>
                <a:latin typeface="Tahoma"/>
                <a:cs typeface="Tahoma"/>
              </a:rPr>
              <a:t> </a:t>
            </a:r>
            <a:r>
              <a:rPr sz="2000" spc="-25" dirty="0">
                <a:solidFill>
                  <a:srgbClr val="464646"/>
                </a:solidFill>
                <a:latin typeface="Tahoma"/>
                <a:cs typeface="Tahoma"/>
              </a:rPr>
              <a:t>to</a:t>
            </a:r>
            <a:endParaRPr sz="2000">
              <a:latin typeface="Tahoma"/>
              <a:cs typeface="Tahoma"/>
            </a:endParaRPr>
          </a:p>
          <a:p>
            <a:pPr marL="383540">
              <a:lnSpc>
                <a:spcPts val="2280"/>
              </a:lnSpc>
            </a:pPr>
            <a:r>
              <a:rPr sz="2000" spc="-30" dirty="0">
                <a:solidFill>
                  <a:srgbClr val="464646"/>
                </a:solidFill>
                <a:latin typeface="Tahoma"/>
                <a:cs typeface="Tahoma"/>
              </a:rPr>
              <a:t>departmental</a:t>
            </a:r>
            <a:r>
              <a:rPr sz="2000" spc="-145" dirty="0">
                <a:solidFill>
                  <a:srgbClr val="464646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464646"/>
                </a:solidFill>
                <a:latin typeface="Tahoma"/>
                <a:cs typeface="Tahoma"/>
              </a:rPr>
              <a:t>level.</a:t>
            </a:r>
            <a:endParaRPr sz="20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56781" y="2095485"/>
            <a:ext cx="8829675" cy="4462780"/>
            <a:chOff x="156781" y="2095485"/>
            <a:chExt cx="8829675" cy="446278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34774" y="2095485"/>
              <a:ext cx="2526835" cy="1873017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051560" y="2103119"/>
              <a:ext cx="2443480" cy="1798320"/>
            </a:xfrm>
            <a:custGeom>
              <a:avLst/>
              <a:gdLst/>
              <a:ahLst/>
              <a:cxnLst/>
              <a:rect l="l" t="t" r="r" b="b"/>
              <a:pathLst>
                <a:path w="2443479" h="1798320">
                  <a:moveTo>
                    <a:pt x="2344674" y="0"/>
                  </a:moveTo>
                  <a:lnTo>
                    <a:pt x="98310" y="0"/>
                  </a:lnTo>
                  <a:lnTo>
                    <a:pt x="60045" y="7733"/>
                  </a:lnTo>
                  <a:lnTo>
                    <a:pt x="28795" y="28813"/>
                  </a:lnTo>
                  <a:lnTo>
                    <a:pt x="7726" y="60061"/>
                  </a:lnTo>
                  <a:lnTo>
                    <a:pt x="0" y="98297"/>
                  </a:lnTo>
                  <a:lnTo>
                    <a:pt x="0" y="1700021"/>
                  </a:lnTo>
                  <a:lnTo>
                    <a:pt x="7726" y="1738258"/>
                  </a:lnTo>
                  <a:lnTo>
                    <a:pt x="28795" y="1769506"/>
                  </a:lnTo>
                  <a:lnTo>
                    <a:pt x="60045" y="1790586"/>
                  </a:lnTo>
                  <a:lnTo>
                    <a:pt x="98310" y="1798319"/>
                  </a:lnTo>
                  <a:lnTo>
                    <a:pt x="2344674" y="1798319"/>
                  </a:lnTo>
                  <a:lnTo>
                    <a:pt x="2382910" y="1790586"/>
                  </a:lnTo>
                  <a:lnTo>
                    <a:pt x="2414158" y="1769506"/>
                  </a:lnTo>
                  <a:lnTo>
                    <a:pt x="2435238" y="1738258"/>
                  </a:lnTo>
                  <a:lnTo>
                    <a:pt x="2442972" y="1700021"/>
                  </a:lnTo>
                  <a:lnTo>
                    <a:pt x="2442972" y="98297"/>
                  </a:lnTo>
                  <a:lnTo>
                    <a:pt x="2435238" y="60061"/>
                  </a:lnTo>
                  <a:lnTo>
                    <a:pt x="2414158" y="28813"/>
                  </a:lnTo>
                  <a:lnTo>
                    <a:pt x="2382910" y="7733"/>
                  </a:lnTo>
                  <a:lnTo>
                    <a:pt x="2344674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14044" y="2170137"/>
              <a:ext cx="1015009" cy="41304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94816" y="2223515"/>
              <a:ext cx="851928" cy="342900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139952" y="2196083"/>
              <a:ext cx="913130" cy="311150"/>
            </a:xfrm>
            <a:custGeom>
              <a:avLst/>
              <a:gdLst/>
              <a:ahLst/>
              <a:cxnLst/>
              <a:rect l="l" t="t" r="r" b="b"/>
              <a:pathLst>
                <a:path w="913130" h="311150">
                  <a:moveTo>
                    <a:pt x="860297" y="0"/>
                  </a:moveTo>
                  <a:lnTo>
                    <a:pt x="52616" y="0"/>
                  </a:lnTo>
                  <a:lnTo>
                    <a:pt x="32136" y="4125"/>
                  </a:lnTo>
                  <a:lnTo>
                    <a:pt x="15411" y="15382"/>
                  </a:lnTo>
                  <a:lnTo>
                    <a:pt x="4135" y="32093"/>
                  </a:lnTo>
                  <a:lnTo>
                    <a:pt x="0" y="52577"/>
                  </a:lnTo>
                  <a:lnTo>
                    <a:pt x="0" y="258317"/>
                  </a:lnTo>
                  <a:lnTo>
                    <a:pt x="4135" y="278749"/>
                  </a:lnTo>
                  <a:lnTo>
                    <a:pt x="15411" y="295465"/>
                  </a:lnTo>
                  <a:lnTo>
                    <a:pt x="32136" y="306752"/>
                  </a:lnTo>
                  <a:lnTo>
                    <a:pt x="52616" y="310895"/>
                  </a:lnTo>
                  <a:lnTo>
                    <a:pt x="860297" y="310895"/>
                  </a:lnTo>
                  <a:lnTo>
                    <a:pt x="880782" y="306752"/>
                  </a:lnTo>
                  <a:lnTo>
                    <a:pt x="897493" y="295465"/>
                  </a:lnTo>
                  <a:lnTo>
                    <a:pt x="908750" y="278749"/>
                  </a:lnTo>
                  <a:lnTo>
                    <a:pt x="912875" y="258317"/>
                  </a:lnTo>
                  <a:lnTo>
                    <a:pt x="912875" y="52577"/>
                  </a:lnTo>
                  <a:lnTo>
                    <a:pt x="908750" y="32093"/>
                  </a:lnTo>
                  <a:lnTo>
                    <a:pt x="897493" y="15382"/>
                  </a:lnTo>
                  <a:lnTo>
                    <a:pt x="880782" y="4125"/>
                  </a:lnTo>
                  <a:lnTo>
                    <a:pt x="860297" y="0"/>
                  </a:lnTo>
                  <a:close/>
                </a:path>
              </a:pathLst>
            </a:custGeom>
            <a:solidFill>
              <a:srgbClr val="044B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09258" rIns="0" bIns="0" rtlCol="0">
            <a:spAutoFit/>
          </a:bodyPr>
          <a:lstStyle/>
          <a:p>
            <a:pPr marL="31115">
              <a:lnSpc>
                <a:spcPct val="100000"/>
              </a:lnSpc>
              <a:spcBef>
                <a:spcPts val="100"/>
              </a:spcBef>
            </a:pPr>
            <a:r>
              <a:rPr dirty="0"/>
              <a:t>CASCADING</a:t>
            </a:r>
            <a:r>
              <a:rPr spc="75" dirty="0"/>
              <a:t> </a:t>
            </a:r>
            <a:r>
              <a:rPr spc="100" dirty="0"/>
              <a:t>AND</a:t>
            </a:r>
            <a:r>
              <a:rPr spc="65" dirty="0"/>
              <a:t> </a:t>
            </a:r>
            <a:r>
              <a:rPr spc="130" dirty="0"/>
              <a:t>ALIGNMENT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277238" y="2265934"/>
            <a:ext cx="63754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10" dirty="0">
                <a:solidFill>
                  <a:srgbClr val="FFFFFF"/>
                </a:solidFill>
                <a:latin typeface="Century Gothic"/>
                <a:cs typeface="Century Gothic"/>
              </a:rPr>
              <a:t>Objectives</a:t>
            </a:r>
            <a:endParaRPr sz="900">
              <a:latin typeface="Century Gothic"/>
              <a:cs typeface="Century Gothic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300216" y="1391334"/>
            <a:ext cx="1233170" cy="591820"/>
            <a:chOff x="300216" y="1391334"/>
            <a:chExt cx="1233170" cy="591820"/>
          </a:xfrm>
        </p:grpSpPr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00216" y="1391334"/>
              <a:ext cx="1232925" cy="591434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316991" y="1399063"/>
              <a:ext cx="1149350" cy="516890"/>
            </a:xfrm>
            <a:custGeom>
              <a:avLst/>
              <a:gdLst/>
              <a:ahLst/>
              <a:cxnLst/>
              <a:rect l="l" t="t" r="r" b="b"/>
              <a:pathLst>
                <a:path w="1149350" h="516889">
                  <a:moveTo>
                    <a:pt x="574549" y="0"/>
                  </a:moveTo>
                  <a:lnTo>
                    <a:pt x="31305" y="245205"/>
                  </a:lnTo>
                  <a:lnTo>
                    <a:pt x="2226" y="278173"/>
                  </a:lnTo>
                  <a:lnTo>
                    <a:pt x="0" y="293211"/>
                  </a:lnTo>
                  <a:lnTo>
                    <a:pt x="0" y="463264"/>
                  </a:lnTo>
                  <a:lnTo>
                    <a:pt x="4199" y="484028"/>
                  </a:lnTo>
                  <a:lnTo>
                    <a:pt x="15652" y="500983"/>
                  </a:lnTo>
                  <a:lnTo>
                    <a:pt x="32639" y="512413"/>
                  </a:lnTo>
                  <a:lnTo>
                    <a:pt x="54216" y="516604"/>
                  </a:lnTo>
                  <a:lnTo>
                    <a:pt x="1095629" y="516604"/>
                  </a:lnTo>
                  <a:lnTo>
                    <a:pt x="1116466" y="512413"/>
                  </a:lnTo>
                  <a:lnTo>
                    <a:pt x="1133459" y="500983"/>
                  </a:lnTo>
                  <a:lnTo>
                    <a:pt x="1144903" y="484028"/>
                  </a:lnTo>
                  <a:lnTo>
                    <a:pt x="1149095" y="463264"/>
                  </a:lnTo>
                  <a:lnTo>
                    <a:pt x="1149095" y="293211"/>
                  </a:lnTo>
                  <a:lnTo>
                    <a:pt x="1130718" y="253384"/>
                  </a:lnTo>
                  <a:lnTo>
                    <a:pt x="597077" y="5048"/>
                  </a:lnTo>
                  <a:lnTo>
                    <a:pt x="574549" y="0"/>
                  </a:lnTo>
                  <a:close/>
                </a:path>
              </a:pathLst>
            </a:custGeom>
            <a:solidFill>
              <a:srgbClr val="0871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584708" y="1556765"/>
            <a:ext cx="611505" cy="30162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66040" marR="5080" indent="-53340">
              <a:lnSpc>
                <a:spcPct val="101099"/>
              </a:lnSpc>
              <a:spcBef>
                <a:spcPts val="85"/>
              </a:spcBef>
            </a:pPr>
            <a:r>
              <a:rPr sz="900" spc="-10" dirty="0">
                <a:solidFill>
                  <a:srgbClr val="FFFFFF"/>
                </a:solidFill>
                <a:latin typeface="Century Gothic"/>
                <a:cs typeface="Century Gothic"/>
              </a:rPr>
              <a:t>Corporate strategy</a:t>
            </a:r>
            <a:endParaRPr sz="900">
              <a:latin typeface="Century Gothic"/>
              <a:cs typeface="Century Gothic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1682495" y="2564841"/>
            <a:ext cx="1015365" cy="412115"/>
            <a:chOff x="1682495" y="2564841"/>
            <a:chExt cx="1015365" cy="412115"/>
          </a:xfrm>
        </p:grpSpPr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82495" y="2564841"/>
              <a:ext cx="1015009" cy="411530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940051" y="2616682"/>
              <a:ext cx="496836" cy="341401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1708403" y="2590799"/>
              <a:ext cx="913130" cy="309880"/>
            </a:xfrm>
            <a:custGeom>
              <a:avLst/>
              <a:gdLst/>
              <a:ahLst/>
              <a:cxnLst/>
              <a:rect l="l" t="t" r="r" b="b"/>
              <a:pathLst>
                <a:path w="913130" h="309880">
                  <a:moveTo>
                    <a:pt x="860551" y="0"/>
                  </a:moveTo>
                  <a:lnTo>
                    <a:pt x="52323" y="0"/>
                  </a:lnTo>
                  <a:lnTo>
                    <a:pt x="31986" y="4121"/>
                  </a:lnTo>
                  <a:lnTo>
                    <a:pt x="15351" y="15351"/>
                  </a:lnTo>
                  <a:lnTo>
                    <a:pt x="4121" y="31986"/>
                  </a:lnTo>
                  <a:lnTo>
                    <a:pt x="0" y="52324"/>
                  </a:lnTo>
                  <a:lnTo>
                    <a:pt x="0" y="257048"/>
                  </a:lnTo>
                  <a:lnTo>
                    <a:pt x="4121" y="277385"/>
                  </a:lnTo>
                  <a:lnTo>
                    <a:pt x="15351" y="294020"/>
                  </a:lnTo>
                  <a:lnTo>
                    <a:pt x="31986" y="305250"/>
                  </a:lnTo>
                  <a:lnTo>
                    <a:pt x="52323" y="309372"/>
                  </a:lnTo>
                  <a:lnTo>
                    <a:pt x="860551" y="309372"/>
                  </a:lnTo>
                  <a:lnTo>
                    <a:pt x="880889" y="305250"/>
                  </a:lnTo>
                  <a:lnTo>
                    <a:pt x="897524" y="294020"/>
                  </a:lnTo>
                  <a:lnTo>
                    <a:pt x="908754" y="277385"/>
                  </a:lnTo>
                  <a:lnTo>
                    <a:pt x="912876" y="257048"/>
                  </a:lnTo>
                  <a:lnTo>
                    <a:pt x="912876" y="52324"/>
                  </a:lnTo>
                  <a:lnTo>
                    <a:pt x="908754" y="31986"/>
                  </a:lnTo>
                  <a:lnTo>
                    <a:pt x="897524" y="15351"/>
                  </a:lnTo>
                  <a:lnTo>
                    <a:pt x="880889" y="4121"/>
                  </a:lnTo>
                  <a:lnTo>
                    <a:pt x="860551" y="0"/>
                  </a:lnTo>
                  <a:close/>
                </a:path>
              </a:pathLst>
            </a:custGeom>
            <a:solidFill>
              <a:srgbClr val="0A97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2022475" y="2658617"/>
            <a:ext cx="28257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75" dirty="0">
                <a:solidFill>
                  <a:srgbClr val="FFFFFF"/>
                </a:solidFill>
                <a:latin typeface="Century Gothic"/>
                <a:cs typeface="Century Gothic"/>
              </a:rPr>
              <a:t>KPIs</a:t>
            </a:r>
            <a:endParaRPr sz="900">
              <a:latin typeface="Century Gothic"/>
              <a:cs typeface="Century Gothic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2353055" y="2958045"/>
            <a:ext cx="1015365" cy="413384"/>
            <a:chOff x="2353055" y="2958045"/>
            <a:chExt cx="1015365" cy="413384"/>
          </a:xfrm>
        </p:grpSpPr>
        <p:pic>
          <p:nvPicPr>
            <p:cNvPr id="20" name="object 2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53055" y="2958045"/>
              <a:ext cx="1015009" cy="413042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520695" y="3011398"/>
              <a:ext cx="676681" cy="341401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2378963" y="2983992"/>
              <a:ext cx="913130" cy="311150"/>
            </a:xfrm>
            <a:custGeom>
              <a:avLst/>
              <a:gdLst/>
              <a:ahLst/>
              <a:cxnLst/>
              <a:rect l="l" t="t" r="r" b="b"/>
              <a:pathLst>
                <a:path w="913129" h="311150">
                  <a:moveTo>
                    <a:pt x="860298" y="0"/>
                  </a:moveTo>
                  <a:lnTo>
                    <a:pt x="52578" y="0"/>
                  </a:lnTo>
                  <a:lnTo>
                    <a:pt x="32093" y="4125"/>
                  </a:lnTo>
                  <a:lnTo>
                    <a:pt x="15382" y="15382"/>
                  </a:lnTo>
                  <a:lnTo>
                    <a:pt x="4125" y="32093"/>
                  </a:lnTo>
                  <a:lnTo>
                    <a:pt x="0" y="52578"/>
                  </a:lnTo>
                  <a:lnTo>
                    <a:pt x="0" y="258318"/>
                  </a:lnTo>
                  <a:lnTo>
                    <a:pt x="4125" y="278749"/>
                  </a:lnTo>
                  <a:lnTo>
                    <a:pt x="15382" y="295465"/>
                  </a:lnTo>
                  <a:lnTo>
                    <a:pt x="32093" y="306752"/>
                  </a:lnTo>
                  <a:lnTo>
                    <a:pt x="52578" y="310896"/>
                  </a:lnTo>
                  <a:lnTo>
                    <a:pt x="860298" y="310896"/>
                  </a:lnTo>
                  <a:lnTo>
                    <a:pt x="880782" y="306752"/>
                  </a:lnTo>
                  <a:lnTo>
                    <a:pt x="897493" y="295465"/>
                  </a:lnTo>
                  <a:lnTo>
                    <a:pt x="908750" y="278749"/>
                  </a:lnTo>
                  <a:lnTo>
                    <a:pt x="912876" y="258318"/>
                  </a:lnTo>
                  <a:lnTo>
                    <a:pt x="912876" y="52578"/>
                  </a:lnTo>
                  <a:lnTo>
                    <a:pt x="908750" y="32093"/>
                  </a:lnTo>
                  <a:lnTo>
                    <a:pt x="897493" y="15382"/>
                  </a:lnTo>
                  <a:lnTo>
                    <a:pt x="880782" y="4125"/>
                  </a:lnTo>
                  <a:lnTo>
                    <a:pt x="860298" y="0"/>
                  </a:lnTo>
                  <a:close/>
                </a:path>
              </a:pathLst>
            </a:custGeom>
            <a:solidFill>
              <a:srgbClr val="0A97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2604007" y="3053334"/>
            <a:ext cx="46228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10" dirty="0">
                <a:solidFill>
                  <a:srgbClr val="FFFFFF"/>
                </a:solidFill>
                <a:latin typeface="Century Gothic"/>
                <a:cs typeface="Century Gothic"/>
              </a:rPr>
              <a:t>Targets</a:t>
            </a:r>
            <a:endParaRPr sz="900">
              <a:latin typeface="Century Gothic"/>
              <a:cs typeface="Century Gothic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2353055" y="3451821"/>
            <a:ext cx="1015365" cy="413384"/>
            <a:chOff x="2353055" y="3451821"/>
            <a:chExt cx="1015365" cy="413384"/>
          </a:xfrm>
        </p:grpSpPr>
        <p:pic>
          <p:nvPicPr>
            <p:cNvPr id="25" name="object 2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53055" y="3451821"/>
              <a:ext cx="1015009" cy="413042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458211" y="3503675"/>
              <a:ext cx="803135" cy="342900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2378963" y="3477767"/>
              <a:ext cx="913130" cy="311150"/>
            </a:xfrm>
            <a:custGeom>
              <a:avLst/>
              <a:gdLst/>
              <a:ahLst/>
              <a:cxnLst/>
              <a:rect l="l" t="t" r="r" b="b"/>
              <a:pathLst>
                <a:path w="913129" h="311150">
                  <a:moveTo>
                    <a:pt x="860298" y="0"/>
                  </a:moveTo>
                  <a:lnTo>
                    <a:pt x="52578" y="0"/>
                  </a:lnTo>
                  <a:lnTo>
                    <a:pt x="32093" y="4125"/>
                  </a:lnTo>
                  <a:lnTo>
                    <a:pt x="15382" y="15382"/>
                  </a:lnTo>
                  <a:lnTo>
                    <a:pt x="4125" y="32093"/>
                  </a:lnTo>
                  <a:lnTo>
                    <a:pt x="0" y="52578"/>
                  </a:lnTo>
                  <a:lnTo>
                    <a:pt x="0" y="258318"/>
                  </a:lnTo>
                  <a:lnTo>
                    <a:pt x="4125" y="278749"/>
                  </a:lnTo>
                  <a:lnTo>
                    <a:pt x="15382" y="295465"/>
                  </a:lnTo>
                  <a:lnTo>
                    <a:pt x="32093" y="306752"/>
                  </a:lnTo>
                  <a:lnTo>
                    <a:pt x="52578" y="310896"/>
                  </a:lnTo>
                  <a:lnTo>
                    <a:pt x="860298" y="310896"/>
                  </a:lnTo>
                  <a:lnTo>
                    <a:pt x="880782" y="306752"/>
                  </a:lnTo>
                  <a:lnTo>
                    <a:pt x="897493" y="295465"/>
                  </a:lnTo>
                  <a:lnTo>
                    <a:pt x="908750" y="278749"/>
                  </a:lnTo>
                  <a:lnTo>
                    <a:pt x="912876" y="258318"/>
                  </a:lnTo>
                  <a:lnTo>
                    <a:pt x="912876" y="52578"/>
                  </a:lnTo>
                  <a:lnTo>
                    <a:pt x="908750" y="32093"/>
                  </a:lnTo>
                  <a:lnTo>
                    <a:pt x="897493" y="15382"/>
                  </a:lnTo>
                  <a:lnTo>
                    <a:pt x="880782" y="4125"/>
                  </a:lnTo>
                  <a:lnTo>
                    <a:pt x="860298" y="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2541523" y="3546475"/>
            <a:ext cx="58864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10" dirty="0">
                <a:solidFill>
                  <a:srgbClr val="FFFFFF"/>
                </a:solidFill>
                <a:latin typeface="Century Gothic"/>
                <a:cs typeface="Century Gothic"/>
              </a:rPr>
              <a:t>Initiatives</a:t>
            </a:r>
            <a:endParaRPr sz="900">
              <a:latin typeface="Century Gothic"/>
              <a:cs typeface="Century Gothic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885189" y="1731264"/>
            <a:ext cx="1989455" cy="1940560"/>
            <a:chOff x="885189" y="1731264"/>
            <a:chExt cx="1989455" cy="1940560"/>
          </a:xfrm>
        </p:grpSpPr>
        <p:pic>
          <p:nvPicPr>
            <p:cNvPr id="30" name="object 3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052827" y="2345182"/>
              <a:ext cx="149987" cy="245109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1589277" y="2506980"/>
              <a:ext cx="789940" cy="1164590"/>
            </a:xfrm>
            <a:custGeom>
              <a:avLst/>
              <a:gdLst/>
              <a:ahLst/>
              <a:cxnLst/>
              <a:rect l="l" t="t" r="r" b="b"/>
              <a:pathLst>
                <a:path w="789939" h="1164589">
                  <a:moveTo>
                    <a:pt x="713485" y="1088390"/>
                  </a:moveTo>
                  <a:lnTo>
                    <a:pt x="713485" y="1164590"/>
                  </a:lnTo>
                  <a:lnTo>
                    <a:pt x="776985" y="1132840"/>
                  </a:lnTo>
                  <a:lnTo>
                    <a:pt x="726185" y="1132840"/>
                  </a:lnTo>
                  <a:lnTo>
                    <a:pt x="726185" y="1120140"/>
                  </a:lnTo>
                  <a:lnTo>
                    <a:pt x="776985" y="1120140"/>
                  </a:lnTo>
                  <a:lnTo>
                    <a:pt x="713485" y="1088390"/>
                  </a:lnTo>
                  <a:close/>
                </a:path>
                <a:path w="789939" h="1164589">
                  <a:moveTo>
                    <a:pt x="12700" y="0"/>
                  </a:moveTo>
                  <a:lnTo>
                    <a:pt x="0" y="0"/>
                  </a:lnTo>
                  <a:lnTo>
                    <a:pt x="0" y="1132840"/>
                  </a:lnTo>
                  <a:lnTo>
                    <a:pt x="713485" y="1132840"/>
                  </a:lnTo>
                  <a:lnTo>
                    <a:pt x="713485" y="1126490"/>
                  </a:lnTo>
                  <a:lnTo>
                    <a:pt x="12700" y="1126490"/>
                  </a:lnTo>
                  <a:lnTo>
                    <a:pt x="6350" y="1120140"/>
                  </a:lnTo>
                  <a:lnTo>
                    <a:pt x="12700" y="1120140"/>
                  </a:lnTo>
                  <a:lnTo>
                    <a:pt x="12700" y="0"/>
                  </a:lnTo>
                  <a:close/>
                </a:path>
                <a:path w="789939" h="1164589">
                  <a:moveTo>
                    <a:pt x="776985" y="1120140"/>
                  </a:moveTo>
                  <a:lnTo>
                    <a:pt x="726185" y="1120140"/>
                  </a:lnTo>
                  <a:lnTo>
                    <a:pt x="726185" y="1132840"/>
                  </a:lnTo>
                  <a:lnTo>
                    <a:pt x="776985" y="1132840"/>
                  </a:lnTo>
                  <a:lnTo>
                    <a:pt x="789685" y="1126490"/>
                  </a:lnTo>
                  <a:lnTo>
                    <a:pt x="776985" y="1120140"/>
                  </a:lnTo>
                  <a:close/>
                </a:path>
                <a:path w="789939" h="1164589">
                  <a:moveTo>
                    <a:pt x="12700" y="1120140"/>
                  </a:moveTo>
                  <a:lnTo>
                    <a:pt x="6350" y="1120140"/>
                  </a:lnTo>
                  <a:lnTo>
                    <a:pt x="12700" y="1126490"/>
                  </a:lnTo>
                  <a:lnTo>
                    <a:pt x="12700" y="1120140"/>
                  </a:lnTo>
                  <a:close/>
                </a:path>
                <a:path w="789939" h="1164589">
                  <a:moveTo>
                    <a:pt x="713485" y="1120140"/>
                  </a:moveTo>
                  <a:lnTo>
                    <a:pt x="12700" y="1120140"/>
                  </a:lnTo>
                  <a:lnTo>
                    <a:pt x="12700" y="1126490"/>
                  </a:lnTo>
                  <a:lnTo>
                    <a:pt x="713485" y="1126490"/>
                  </a:lnTo>
                  <a:lnTo>
                    <a:pt x="713485" y="1120140"/>
                  </a:lnTo>
                  <a:close/>
                </a:path>
              </a:pathLst>
            </a:custGeom>
            <a:solidFill>
              <a:srgbClr val="9F9F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621279" y="2738374"/>
              <a:ext cx="253237" cy="245745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2157729" y="2900172"/>
              <a:ext cx="221615" cy="770890"/>
            </a:xfrm>
            <a:custGeom>
              <a:avLst/>
              <a:gdLst/>
              <a:ahLst/>
              <a:cxnLst/>
              <a:rect l="l" t="t" r="r" b="b"/>
              <a:pathLst>
                <a:path w="221614" h="770889">
                  <a:moveTo>
                    <a:pt x="145287" y="694436"/>
                  </a:moveTo>
                  <a:lnTo>
                    <a:pt x="145287" y="770635"/>
                  </a:lnTo>
                  <a:lnTo>
                    <a:pt x="208787" y="738885"/>
                  </a:lnTo>
                  <a:lnTo>
                    <a:pt x="157987" y="738885"/>
                  </a:lnTo>
                  <a:lnTo>
                    <a:pt x="157987" y="726185"/>
                  </a:lnTo>
                  <a:lnTo>
                    <a:pt x="208787" y="726185"/>
                  </a:lnTo>
                  <a:lnTo>
                    <a:pt x="145287" y="694436"/>
                  </a:lnTo>
                  <a:close/>
                </a:path>
                <a:path w="221614" h="770889">
                  <a:moveTo>
                    <a:pt x="12700" y="0"/>
                  </a:moveTo>
                  <a:lnTo>
                    <a:pt x="0" y="0"/>
                  </a:lnTo>
                  <a:lnTo>
                    <a:pt x="0" y="738885"/>
                  </a:lnTo>
                  <a:lnTo>
                    <a:pt x="145287" y="738885"/>
                  </a:lnTo>
                  <a:lnTo>
                    <a:pt x="145287" y="732535"/>
                  </a:lnTo>
                  <a:lnTo>
                    <a:pt x="12700" y="732535"/>
                  </a:lnTo>
                  <a:lnTo>
                    <a:pt x="6350" y="726185"/>
                  </a:lnTo>
                  <a:lnTo>
                    <a:pt x="12700" y="726185"/>
                  </a:lnTo>
                  <a:lnTo>
                    <a:pt x="12700" y="0"/>
                  </a:lnTo>
                  <a:close/>
                </a:path>
                <a:path w="221614" h="770889">
                  <a:moveTo>
                    <a:pt x="208787" y="726185"/>
                  </a:moveTo>
                  <a:lnTo>
                    <a:pt x="157987" y="726185"/>
                  </a:lnTo>
                  <a:lnTo>
                    <a:pt x="157987" y="738885"/>
                  </a:lnTo>
                  <a:lnTo>
                    <a:pt x="208787" y="738885"/>
                  </a:lnTo>
                  <a:lnTo>
                    <a:pt x="221487" y="732535"/>
                  </a:lnTo>
                  <a:lnTo>
                    <a:pt x="208787" y="726185"/>
                  </a:lnTo>
                  <a:close/>
                </a:path>
                <a:path w="221614" h="770889">
                  <a:moveTo>
                    <a:pt x="12700" y="726185"/>
                  </a:moveTo>
                  <a:lnTo>
                    <a:pt x="6350" y="726185"/>
                  </a:lnTo>
                  <a:lnTo>
                    <a:pt x="12700" y="732535"/>
                  </a:lnTo>
                  <a:lnTo>
                    <a:pt x="12700" y="726185"/>
                  </a:lnTo>
                  <a:close/>
                </a:path>
                <a:path w="221614" h="770889">
                  <a:moveTo>
                    <a:pt x="145287" y="726185"/>
                  </a:moveTo>
                  <a:lnTo>
                    <a:pt x="12700" y="726185"/>
                  </a:lnTo>
                  <a:lnTo>
                    <a:pt x="12700" y="732535"/>
                  </a:lnTo>
                  <a:lnTo>
                    <a:pt x="145287" y="732535"/>
                  </a:lnTo>
                  <a:lnTo>
                    <a:pt x="145287" y="726185"/>
                  </a:lnTo>
                  <a:close/>
                </a:path>
              </a:pathLst>
            </a:custGeom>
            <a:solidFill>
              <a:srgbClr val="9F9F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" name="object 3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798063" y="3294888"/>
              <a:ext cx="76200" cy="182752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1463039" y="1731264"/>
              <a:ext cx="815975" cy="372110"/>
            </a:xfrm>
            <a:custGeom>
              <a:avLst/>
              <a:gdLst/>
              <a:ahLst/>
              <a:cxnLst/>
              <a:rect l="l" t="t" r="r" b="b"/>
              <a:pathLst>
                <a:path w="815975" h="372110">
                  <a:moveTo>
                    <a:pt x="803021" y="38100"/>
                  </a:moveTo>
                  <a:lnTo>
                    <a:pt x="803021" y="371983"/>
                  </a:lnTo>
                  <a:lnTo>
                    <a:pt x="815721" y="371983"/>
                  </a:lnTo>
                  <a:lnTo>
                    <a:pt x="815721" y="44450"/>
                  </a:lnTo>
                  <a:lnTo>
                    <a:pt x="809371" y="44450"/>
                  </a:lnTo>
                  <a:lnTo>
                    <a:pt x="803021" y="38100"/>
                  </a:lnTo>
                  <a:close/>
                </a:path>
                <a:path w="815975" h="372110">
                  <a:moveTo>
                    <a:pt x="76200" y="0"/>
                  </a:moveTo>
                  <a:lnTo>
                    <a:pt x="0" y="38100"/>
                  </a:lnTo>
                  <a:lnTo>
                    <a:pt x="76200" y="76200"/>
                  </a:lnTo>
                  <a:lnTo>
                    <a:pt x="76200" y="44450"/>
                  </a:lnTo>
                  <a:lnTo>
                    <a:pt x="63500" y="44450"/>
                  </a:lnTo>
                  <a:lnTo>
                    <a:pt x="63500" y="31750"/>
                  </a:lnTo>
                  <a:lnTo>
                    <a:pt x="76200" y="31750"/>
                  </a:lnTo>
                  <a:lnTo>
                    <a:pt x="76200" y="0"/>
                  </a:lnTo>
                  <a:close/>
                </a:path>
                <a:path w="815975" h="372110">
                  <a:moveTo>
                    <a:pt x="76200" y="31750"/>
                  </a:moveTo>
                  <a:lnTo>
                    <a:pt x="63500" y="31750"/>
                  </a:lnTo>
                  <a:lnTo>
                    <a:pt x="63500" y="44450"/>
                  </a:lnTo>
                  <a:lnTo>
                    <a:pt x="76200" y="44450"/>
                  </a:lnTo>
                  <a:lnTo>
                    <a:pt x="76200" y="31750"/>
                  </a:lnTo>
                  <a:close/>
                </a:path>
                <a:path w="815975" h="372110">
                  <a:moveTo>
                    <a:pt x="815721" y="31750"/>
                  </a:moveTo>
                  <a:lnTo>
                    <a:pt x="76200" y="31750"/>
                  </a:lnTo>
                  <a:lnTo>
                    <a:pt x="76200" y="44450"/>
                  </a:lnTo>
                  <a:lnTo>
                    <a:pt x="803021" y="44450"/>
                  </a:lnTo>
                  <a:lnTo>
                    <a:pt x="803021" y="38100"/>
                  </a:lnTo>
                  <a:lnTo>
                    <a:pt x="815721" y="38100"/>
                  </a:lnTo>
                  <a:lnTo>
                    <a:pt x="815721" y="31750"/>
                  </a:lnTo>
                  <a:close/>
                </a:path>
                <a:path w="815975" h="372110">
                  <a:moveTo>
                    <a:pt x="815721" y="38100"/>
                  </a:moveTo>
                  <a:lnTo>
                    <a:pt x="803021" y="38100"/>
                  </a:lnTo>
                  <a:lnTo>
                    <a:pt x="809371" y="44450"/>
                  </a:lnTo>
                  <a:lnTo>
                    <a:pt x="815721" y="44450"/>
                  </a:lnTo>
                  <a:lnTo>
                    <a:pt x="815721" y="38100"/>
                  </a:lnTo>
                  <a:close/>
                </a:path>
              </a:pathLst>
            </a:custGeom>
            <a:solidFill>
              <a:srgbClr val="0871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885189" y="1898904"/>
              <a:ext cx="167005" cy="1142365"/>
            </a:xfrm>
            <a:custGeom>
              <a:avLst/>
              <a:gdLst/>
              <a:ahLst/>
              <a:cxnLst/>
              <a:rect l="l" t="t" r="r" b="b"/>
              <a:pathLst>
                <a:path w="167005" h="1142364">
                  <a:moveTo>
                    <a:pt x="90652" y="1065911"/>
                  </a:moveTo>
                  <a:lnTo>
                    <a:pt x="90652" y="1142111"/>
                  </a:lnTo>
                  <a:lnTo>
                    <a:pt x="154152" y="1110361"/>
                  </a:lnTo>
                  <a:lnTo>
                    <a:pt x="103352" y="1110361"/>
                  </a:lnTo>
                  <a:lnTo>
                    <a:pt x="103352" y="1097661"/>
                  </a:lnTo>
                  <a:lnTo>
                    <a:pt x="154152" y="1097661"/>
                  </a:lnTo>
                  <a:lnTo>
                    <a:pt x="90652" y="1065911"/>
                  </a:lnTo>
                  <a:close/>
                </a:path>
                <a:path w="167005" h="1142364">
                  <a:moveTo>
                    <a:pt x="12700" y="0"/>
                  </a:moveTo>
                  <a:lnTo>
                    <a:pt x="0" y="0"/>
                  </a:lnTo>
                  <a:lnTo>
                    <a:pt x="0" y="1110361"/>
                  </a:lnTo>
                  <a:lnTo>
                    <a:pt x="90652" y="1110361"/>
                  </a:lnTo>
                  <a:lnTo>
                    <a:pt x="90652" y="1104011"/>
                  </a:lnTo>
                  <a:lnTo>
                    <a:pt x="12700" y="1104011"/>
                  </a:lnTo>
                  <a:lnTo>
                    <a:pt x="6350" y="1097661"/>
                  </a:lnTo>
                  <a:lnTo>
                    <a:pt x="12700" y="1097661"/>
                  </a:lnTo>
                  <a:lnTo>
                    <a:pt x="12700" y="0"/>
                  </a:lnTo>
                  <a:close/>
                </a:path>
                <a:path w="167005" h="1142364">
                  <a:moveTo>
                    <a:pt x="154152" y="1097661"/>
                  </a:moveTo>
                  <a:lnTo>
                    <a:pt x="103352" y="1097661"/>
                  </a:lnTo>
                  <a:lnTo>
                    <a:pt x="103352" y="1110361"/>
                  </a:lnTo>
                  <a:lnTo>
                    <a:pt x="154152" y="1110361"/>
                  </a:lnTo>
                  <a:lnTo>
                    <a:pt x="166852" y="1104011"/>
                  </a:lnTo>
                  <a:lnTo>
                    <a:pt x="154152" y="1097661"/>
                  </a:lnTo>
                  <a:close/>
                </a:path>
                <a:path w="167005" h="1142364">
                  <a:moveTo>
                    <a:pt x="12700" y="1097661"/>
                  </a:moveTo>
                  <a:lnTo>
                    <a:pt x="6350" y="1097661"/>
                  </a:lnTo>
                  <a:lnTo>
                    <a:pt x="12700" y="1104011"/>
                  </a:lnTo>
                  <a:lnTo>
                    <a:pt x="12700" y="1097661"/>
                  </a:lnTo>
                  <a:close/>
                </a:path>
                <a:path w="167005" h="1142364">
                  <a:moveTo>
                    <a:pt x="90652" y="1097661"/>
                  </a:moveTo>
                  <a:lnTo>
                    <a:pt x="12700" y="1097661"/>
                  </a:lnTo>
                  <a:lnTo>
                    <a:pt x="12700" y="1104011"/>
                  </a:lnTo>
                  <a:lnTo>
                    <a:pt x="90652" y="1104011"/>
                  </a:lnTo>
                  <a:lnTo>
                    <a:pt x="90652" y="1097661"/>
                  </a:lnTo>
                  <a:close/>
                </a:path>
              </a:pathLst>
            </a:custGeom>
            <a:solidFill>
              <a:srgbClr val="5F5F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7" name="object 37"/>
          <p:cNvSpPr txBox="1"/>
          <p:nvPr/>
        </p:nvSpPr>
        <p:spPr>
          <a:xfrm>
            <a:off x="1723135" y="1553083"/>
            <a:ext cx="34734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50" dirty="0">
                <a:solidFill>
                  <a:srgbClr val="087150"/>
                </a:solidFill>
                <a:latin typeface="Tahoma"/>
                <a:cs typeface="Tahoma"/>
              </a:rPr>
              <a:t>HOW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382930" y="2802381"/>
            <a:ext cx="40132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20" dirty="0">
                <a:solidFill>
                  <a:srgbClr val="5F5F5F"/>
                </a:solidFill>
                <a:latin typeface="Tahoma"/>
                <a:cs typeface="Tahoma"/>
              </a:rPr>
              <a:t>WHAT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2667761" y="2167255"/>
            <a:ext cx="697865" cy="2698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2540">
              <a:lnSpc>
                <a:spcPct val="100000"/>
              </a:lnSpc>
              <a:spcBef>
                <a:spcPts val="105"/>
              </a:spcBef>
            </a:pPr>
            <a:r>
              <a:rPr sz="800" spc="-10" dirty="0">
                <a:solidFill>
                  <a:srgbClr val="5F5F5F"/>
                </a:solidFill>
                <a:latin typeface="Century Gothic"/>
                <a:cs typeface="Century Gothic"/>
              </a:rPr>
              <a:t>CORPORATE SCORECARD</a:t>
            </a:r>
            <a:endParaRPr sz="800">
              <a:latin typeface="Century Gothic"/>
              <a:cs typeface="Century Gothic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3544823" y="3377184"/>
            <a:ext cx="2545080" cy="1900555"/>
            <a:chOff x="3544823" y="3377184"/>
            <a:chExt cx="2545080" cy="1900555"/>
          </a:xfrm>
        </p:grpSpPr>
        <p:pic>
          <p:nvPicPr>
            <p:cNvPr id="41" name="object 4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544823" y="3377184"/>
              <a:ext cx="2545079" cy="1900427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3570731" y="3403092"/>
              <a:ext cx="2443480" cy="1798320"/>
            </a:xfrm>
            <a:custGeom>
              <a:avLst/>
              <a:gdLst/>
              <a:ahLst/>
              <a:cxnLst/>
              <a:rect l="l" t="t" r="r" b="b"/>
              <a:pathLst>
                <a:path w="2443479" h="1798320">
                  <a:moveTo>
                    <a:pt x="2344673" y="0"/>
                  </a:moveTo>
                  <a:lnTo>
                    <a:pt x="98297" y="0"/>
                  </a:lnTo>
                  <a:lnTo>
                    <a:pt x="60061" y="7733"/>
                  </a:lnTo>
                  <a:lnTo>
                    <a:pt x="28813" y="28813"/>
                  </a:lnTo>
                  <a:lnTo>
                    <a:pt x="7733" y="60061"/>
                  </a:lnTo>
                  <a:lnTo>
                    <a:pt x="0" y="98298"/>
                  </a:lnTo>
                  <a:lnTo>
                    <a:pt x="0" y="1700022"/>
                  </a:lnTo>
                  <a:lnTo>
                    <a:pt x="7733" y="1738258"/>
                  </a:lnTo>
                  <a:lnTo>
                    <a:pt x="28813" y="1769506"/>
                  </a:lnTo>
                  <a:lnTo>
                    <a:pt x="60061" y="1790586"/>
                  </a:lnTo>
                  <a:lnTo>
                    <a:pt x="98297" y="1798320"/>
                  </a:lnTo>
                  <a:lnTo>
                    <a:pt x="2344673" y="1798320"/>
                  </a:lnTo>
                  <a:lnTo>
                    <a:pt x="2382910" y="1790586"/>
                  </a:lnTo>
                  <a:lnTo>
                    <a:pt x="2414158" y="1769506"/>
                  </a:lnTo>
                  <a:lnTo>
                    <a:pt x="2435238" y="1738258"/>
                  </a:lnTo>
                  <a:lnTo>
                    <a:pt x="2442971" y="1700022"/>
                  </a:lnTo>
                  <a:lnTo>
                    <a:pt x="2442971" y="98298"/>
                  </a:lnTo>
                  <a:lnTo>
                    <a:pt x="2435238" y="60061"/>
                  </a:lnTo>
                  <a:lnTo>
                    <a:pt x="2414158" y="28813"/>
                  </a:lnTo>
                  <a:lnTo>
                    <a:pt x="2382910" y="7733"/>
                  </a:lnTo>
                  <a:lnTo>
                    <a:pt x="2344673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3" name="object 4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33215" y="3470110"/>
              <a:ext cx="1015009" cy="413042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713987" y="3521938"/>
              <a:ext cx="851928" cy="341401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3659123" y="3496056"/>
              <a:ext cx="913130" cy="311150"/>
            </a:xfrm>
            <a:custGeom>
              <a:avLst/>
              <a:gdLst/>
              <a:ahLst/>
              <a:cxnLst/>
              <a:rect l="l" t="t" r="r" b="b"/>
              <a:pathLst>
                <a:path w="913129" h="311150">
                  <a:moveTo>
                    <a:pt x="860298" y="0"/>
                  </a:moveTo>
                  <a:lnTo>
                    <a:pt x="52577" y="0"/>
                  </a:lnTo>
                  <a:lnTo>
                    <a:pt x="32093" y="4125"/>
                  </a:lnTo>
                  <a:lnTo>
                    <a:pt x="15382" y="15382"/>
                  </a:lnTo>
                  <a:lnTo>
                    <a:pt x="4125" y="32093"/>
                  </a:lnTo>
                  <a:lnTo>
                    <a:pt x="0" y="52578"/>
                  </a:lnTo>
                  <a:lnTo>
                    <a:pt x="0" y="258318"/>
                  </a:lnTo>
                  <a:lnTo>
                    <a:pt x="4125" y="278749"/>
                  </a:lnTo>
                  <a:lnTo>
                    <a:pt x="15382" y="295465"/>
                  </a:lnTo>
                  <a:lnTo>
                    <a:pt x="32093" y="306752"/>
                  </a:lnTo>
                  <a:lnTo>
                    <a:pt x="52577" y="310896"/>
                  </a:lnTo>
                  <a:lnTo>
                    <a:pt x="860298" y="310896"/>
                  </a:lnTo>
                  <a:lnTo>
                    <a:pt x="880729" y="306752"/>
                  </a:lnTo>
                  <a:lnTo>
                    <a:pt x="897445" y="295465"/>
                  </a:lnTo>
                  <a:lnTo>
                    <a:pt x="908732" y="278749"/>
                  </a:lnTo>
                  <a:lnTo>
                    <a:pt x="912876" y="258318"/>
                  </a:lnTo>
                  <a:lnTo>
                    <a:pt x="912876" y="52578"/>
                  </a:lnTo>
                  <a:lnTo>
                    <a:pt x="908732" y="32093"/>
                  </a:lnTo>
                  <a:lnTo>
                    <a:pt x="897445" y="15382"/>
                  </a:lnTo>
                  <a:lnTo>
                    <a:pt x="880729" y="4125"/>
                  </a:lnTo>
                  <a:lnTo>
                    <a:pt x="860298" y="0"/>
                  </a:lnTo>
                  <a:close/>
                </a:path>
              </a:pathLst>
            </a:custGeom>
            <a:solidFill>
              <a:srgbClr val="044B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6" name="object 46"/>
          <p:cNvSpPr txBox="1"/>
          <p:nvPr/>
        </p:nvSpPr>
        <p:spPr>
          <a:xfrm>
            <a:off x="3797046" y="3564382"/>
            <a:ext cx="63754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10" dirty="0">
                <a:solidFill>
                  <a:srgbClr val="FFFFFF"/>
                </a:solidFill>
                <a:latin typeface="Century Gothic"/>
                <a:cs typeface="Century Gothic"/>
              </a:rPr>
              <a:t>Objectives</a:t>
            </a:r>
            <a:endParaRPr sz="900">
              <a:latin typeface="Century Gothic"/>
              <a:cs typeface="Century Gothic"/>
            </a:endParaRPr>
          </a:p>
        </p:txBody>
      </p:sp>
      <p:grpSp>
        <p:nvGrpSpPr>
          <p:cNvPr id="47" name="object 47"/>
          <p:cNvGrpSpPr/>
          <p:nvPr/>
        </p:nvGrpSpPr>
        <p:grpSpPr>
          <a:xfrm>
            <a:off x="4201667" y="3863301"/>
            <a:ext cx="1015365" cy="413384"/>
            <a:chOff x="4201667" y="3863301"/>
            <a:chExt cx="1015365" cy="413384"/>
          </a:xfrm>
        </p:grpSpPr>
        <p:pic>
          <p:nvPicPr>
            <p:cNvPr id="48" name="object 4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01667" y="3863301"/>
              <a:ext cx="1015009" cy="413042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459223" y="3915155"/>
              <a:ext cx="496836" cy="342900"/>
            </a:xfrm>
            <a:prstGeom prst="rect">
              <a:avLst/>
            </a:prstGeom>
          </p:spPr>
        </p:pic>
        <p:sp>
          <p:nvSpPr>
            <p:cNvPr id="50" name="object 50"/>
            <p:cNvSpPr/>
            <p:nvPr/>
          </p:nvSpPr>
          <p:spPr>
            <a:xfrm>
              <a:off x="4227575" y="3889247"/>
              <a:ext cx="913130" cy="311150"/>
            </a:xfrm>
            <a:custGeom>
              <a:avLst/>
              <a:gdLst/>
              <a:ahLst/>
              <a:cxnLst/>
              <a:rect l="l" t="t" r="r" b="b"/>
              <a:pathLst>
                <a:path w="913129" h="311150">
                  <a:moveTo>
                    <a:pt x="860298" y="0"/>
                  </a:moveTo>
                  <a:lnTo>
                    <a:pt x="52577" y="0"/>
                  </a:lnTo>
                  <a:lnTo>
                    <a:pt x="32093" y="4125"/>
                  </a:lnTo>
                  <a:lnTo>
                    <a:pt x="15382" y="15382"/>
                  </a:lnTo>
                  <a:lnTo>
                    <a:pt x="4125" y="32093"/>
                  </a:lnTo>
                  <a:lnTo>
                    <a:pt x="0" y="52577"/>
                  </a:lnTo>
                  <a:lnTo>
                    <a:pt x="0" y="258318"/>
                  </a:lnTo>
                  <a:lnTo>
                    <a:pt x="4125" y="278749"/>
                  </a:lnTo>
                  <a:lnTo>
                    <a:pt x="15382" y="295465"/>
                  </a:lnTo>
                  <a:lnTo>
                    <a:pt x="32093" y="306752"/>
                  </a:lnTo>
                  <a:lnTo>
                    <a:pt x="52577" y="310895"/>
                  </a:lnTo>
                  <a:lnTo>
                    <a:pt x="860298" y="310895"/>
                  </a:lnTo>
                  <a:lnTo>
                    <a:pt x="880729" y="306752"/>
                  </a:lnTo>
                  <a:lnTo>
                    <a:pt x="897445" y="295465"/>
                  </a:lnTo>
                  <a:lnTo>
                    <a:pt x="908732" y="278749"/>
                  </a:lnTo>
                  <a:lnTo>
                    <a:pt x="912876" y="258318"/>
                  </a:lnTo>
                  <a:lnTo>
                    <a:pt x="912876" y="52577"/>
                  </a:lnTo>
                  <a:lnTo>
                    <a:pt x="908732" y="32093"/>
                  </a:lnTo>
                  <a:lnTo>
                    <a:pt x="897445" y="15382"/>
                  </a:lnTo>
                  <a:lnTo>
                    <a:pt x="880729" y="4125"/>
                  </a:lnTo>
                  <a:lnTo>
                    <a:pt x="860298" y="0"/>
                  </a:lnTo>
                  <a:close/>
                </a:path>
              </a:pathLst>
            </a:custGeom>
            <a:solidFill>
              <a:srgbClr val="0A97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1" name="object 51"/>
          <p:cNvSpPr txBox="1"/>
          <p:nvPr/>
        </p:nvSpPr>
        <p:spPr>
          <a:xfrm>
            <a:off x="4542282" y="3958590"/>
            <a:ext cx="28257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75" dirty="0">
                <a:solidFill>
                  <a:srgbClr val="FFFFFF"/>
                </a:solidFill>
                <a:latin typeface="Century Gothic"/>
                <a:cs typeface="Century Gothic"/>
              </a:rPr>
              <a:t>KPIs</a:t>
            </a:r>
            <a:endParaRPr sz="900">
              <a:latin typeface="Century Gothic"/>
              <a:cs typeface="Century Gothic"/>
            </a:endParaRPr>
          </a:p>
        </p:txBody>
      </p:sp>
      <p:grpSp>
        <p:nvGrpSpPr>
          <p:cNvPr id="52" name="object 52"/>
          <p:cNvGrpSpPr/>
          <p:nvPr/>
        </p:nvGrpSpPr>
        <p:grpSpPr>
          <a:xfrm>
            <a:off x="4873752" y="4258018"/>
            <a:ext cx="1013460" cy="413384"/>
            <a:chOff x="4873752" y="4258018"/>
            <a:chExt cx="1013460" cy="413384"/>
          </a:xfrm>
        </p:grpSpPr>
        <p:pic>
          <p:nvPicPr>
            <p:cNvPr id="53" name="object 53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873752" y="4258018"/>
              <a:ext cx="1013447" cy="413042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041392" y="4309872"/>
              <a:ext cx="676681" cy="342900"/>
            </a:xfrm>
            <a:prstGeom prst="rect">
              <a:avLst/>
            </a:prstGeom>
          </p:spPr>
        </p:pic>
        <p:sp>
          <p:nvSpPr>
            <p:cNvPr id="55" name="object 55"/>
            <p:cNvSpPr/>
            <p:nvPr/>
          </p:nvSpPr>
          <p:spPr>
            <a:xfrm>
              <a:off x="4899660" y="4283964"/>
              <a:ext cx="911860" cy="311150"/>
            </a:xfrm>
            <a:custGeom>
              <a:avLst/>
              <a:gdLst/>
              <a:ahLst/>
              <a:cxnLst/>
              <a:rect l="l" t="t" r="r" b="b"/>
              <a:pathLst>
                <a:path w="911860" h="311150">
                  <a:moveTo>
                    <a:pt x="858774" y="0"/>
                  </a:moveTo>
                  <a:lnTo>
                    <a:pt x="52577" y="0"/>
                  </a:lnTo>
                  <a:lnTo>
                    <a:pt x="32093" y="4125"/>
                  </a:lnTo>
                  <a:lnTo>
                    <a:pt x="15382" y="15382"/>
                  </a:lnTo>
                  <a:lnTo>
                    <a:pt x="4125" y="32093"/>
                  </a:lnTo>
                  <a:lnTo>
                    <a:pt x="0" y="52578"/>
                  </a:lnTo>
                  <a:lnTo>
                    <a:pt x="0" y="258318"/>
                  </a:lnTo>
                  <a:lnTo>
                    <a:pt x="4125" y="278749"/>
                  </a:lnTo>
                  <a:lnTo>
                    <a:pt x="15382" y="295465"/>
                  </a:lnTo>
                  <a:lnTo>
                    <a:pt x="32093" y="306752"/>
                  </a:lnTo>
                  <a:lnTo>
                    <a:pt x="52577" y="310896"/>
                  </a:lnTo>
                  <a:lnTo>
                    <a:pt x="858774" y="310896"/>
                  </a:lnTo>
                  <a:lnTo>
                    <a:pt x="879205" y="306752"/>
                  </a:lnTo>
                  <a:lnTo>
                    <a:pt x="895921" y="295465"/>
                  </a:lnTo>
                  <a:lnTo>
                    <a:pt x="907208" y="278749"/>
                  </a:lnTo>
                  <a:lnTo>
                    <a:pt x="911351" y="258318"/>
                  </a:lnTo>
                  <a:lnTo>
                    <a:pt x="911351" y="52578"/>
                  </a:lnTo>
                  <a:lnTo>
                    <a:pt x="907208" y="32093"/>
                  </a:lnTo>
                  <a:lnTo>
                    <a:pt x="895921" y="15382"/>
                  </a:lnTo>
                  <a:lnTo>
                    <a:pt x="879205" y="4125"/>
                  </a:lnTo>
                  <a:lnTo>
                    <a:pt x="858774" y="0"/>
                  </a:lnTo>
                  <a:close/>
                </a:path>
              </a:pathLst>
            </a:custGeom>
            <a:solidFill>
              <a:srgbClr val="0A97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6" name="object 56"/>
          <p:cNvSpPr txBox="1"/>
          <p:nvPr/>
        </p:nvSpPr>
        <p:spPr>
          <a:xfrm>
            <a:off x="5123815" y="4353305"/>
            <a:ext cx="46228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10" dirty="0">
                <a:solidFill>
                  <a:srgbClr val="FFFFFF"/>
                </a:solidFill>
                <a:latin typeface="Century Gothic"/>
                <a:cs typeface="Century Gothic"/>
              </a:rPr>
              <a:t>Targets</a:t>
            </a:r>
            <a:endParaRPr sz="900">
              <a:latin typeface="Century Gothic"/>
              <a:cs typeface="Century Gothic"/>
            </a:endParaRPr>
          </a:p>
        </p:txBody>
      </p:sp>
      <p:grpSp>
        <p:nvGrpSpPr>
          <p:cNvPr id="57" name="object 57"/>
          <p:cNvGrpSpPr/>
          <p:nvPr/>
        </p:nvGrpSpPr>
        <p:grpSpPr>
          <a:xfrm>
            <a:off x="4873752" y="4751794"/>
            <a:ext cx="1013460" cy="413384"/>
            <a:chOff x="4873752" y="4751794"/>
            <a:chExt cx="1013460" cy="413384"/>
          </a:xfrm>
        </p:grpSpPr>
        <p:pic>
          <p:nvPicPr>
            <p:cNvPr id="58" name="object 5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873752" y="4751794"/>
              <a:ext cx="1013447" cy="413042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978908" y="4803622"/>
              <a:ext cx="803135" cy="341401"/>
            </a:xfrm>
            <a:prstGeom prst="rect">
              <a:avLst/>
            </a:prstGeom>
          </p:spPr>
        </p:pic>
        <p:sp>
          <p:nvSpPr>
            <p:cNvPr id="60" name="object 60"/>
            <p:cNvSpPr/>
            <p:nvPr/>
          </p:nvSpPr>
          <p:spPr>
            <a:xfrm>
              <a:off x="4899660" y="4777740"/>
              <a:ext cx="911860" cy="311150"/>
            </a:xfrm>
            <a:custGeom>
              <a:avLst/>
              <a:gdLst/>
              <a:ahLst/>
              <a:cxnLst/>
              <a:rect l="l" t="t" r="r" b="b"/>
              <a:pathLst>
                <a:path w="911860" h="311150">
                  <a:moveTo>
                    <a:pt x="858774" y="0"/>
                  </a:moveTo>
                  <a:lnTo>
                    <a:pt x="52577" y="0"/>
                  </a:lnTo>
                  <a:lnTo>
                    <a:pt x="32093" y="4125"/>
                  </a:lnTo>
                  <a:lnTo>
                    <a:pt x="15382" y="15382"/>
                  </a:lnTo>
                  <a:lnTo>
                    <a:pt x="4125" y="32093"/>
                  </a:lnTo>
                  <a:lnTo>
                    <a:pt x="0" y="52578"/>
                  </a:lnTo>
                  <a:lnTo>
                    <a:pt x="0" y="258318"/>
                  </a:lnTo>
                  <a:lnTo>
                    <a:pt x="4125" y="278749"/>
                  </a:lnTo>
                  <a:lnTo>
                    <a:pt x="15382" y="295465"/>
                  </a:lnTo>
                  <a:lnTo>
                    <a:pt x="32093" y="306752"/>
                  </a:lnTo>
                  <a:lnTo>
                    <a:pt x="52577" y="310896"/>
                  </a:lnTo>
                  <a:lnTo>
                    <a:pt x="858774" y="310896"/>
                  </a:lnTo>
                  <a:lnTo>
                    <a:pt x="879205" y="306752"/>
                  </a:lnTo>
                  <a:lnTo>
                    <a:pt x="895921" y="295465"/>
                  </a:lnTo>
                  <a:lnTo>
                    <a:pt x="907208" y="278749"/>
                  </a:lnTo>
                  <a:lnTo>
                    <a:pt x="911351" y="258318"/>
                  </a:lnTo>
                  <a:lnTo>
                    <a:pt x="911351" y="52578"/>
                  </a:lnTo>
                  <a:lnTo>
                    <a:pt x="907208" y="32093"/>
                  </a:lnTo>
                  <a:lnTo>
                    <a:pt x="895921" y="15382"/>
                  </a:lnTo>
                  <a:lnTo>
                    <a:pt x="879205" y="4125"/>
                  </a:lnTo>
                  <a:lnTo>
                    <a:pt x="858774" y="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1" name="object 61"/>
          <p:cNvSpPr txBox="1"/>
          <p:nvPr/>
        </p:nvSpPr>
        <p:spPr>
          <a:xfrm>
            <a:off x="5061330" y="4846446"/>
            <a:ext cx="58864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10" dirty="0">
                <a:solidFill>
                  <a:srgbClr val="FFFFFF"/>
                </a:solidFill>
                <a:latin typeface="Century Gothic"/>
                <a:cs typeface="Century Gothic"/>
              </a:rPr>
              <a:t>Initiatives</a:t>
            </a:r>
            <a:endParaRPr sz="900">
              <a:latin typeface="Century Gothic"/>
              <a:cs typeface="Century Gothic"/>
            </a:endParaRPr>
          </a:p>
        </p:txBody>
      </p:sp>
      <p:grpSp>
        <p:nvGrpSpPr>
          <p:cNvPr id="62" name="object 62"/>
          <p:cNvGrpSpPr/>
          <p:nvPr/>
        </p:nvGrpSpPr>
        <p:grpSpPr>
          <a:xfrm>
            <a:off x="4109973" y="3645153"/>
            <a:ext cx="1283970" cy="1326515"/>
            <a:chOff x="4109973" y="3645153"/>
            <a:chExt cx="1283970" cy="1326515"/>
          </a:xfrm>
        </p:grpSpPr>
        <p:pic>
          <p:nvPicPr>
            <p:cNvPr id="63" name="object 63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571999" y="3645153"/>
              <a:ext cx="149987" cy="245109"/>
            </a:xfrm>
            <a:prstGeom prst="rect">
              <a:avLst/>
            </a:prstGeom>
          </p:spPr>
        </p:pic>
        <p:sp>
          <p:nvSpPr>
            <p:cNvPr id="64" name="object 64"/>
            <p:cNvSpPr/>
            <p:nvPr/>
          </p:nvSpPr>
          <p:spPr>
            <a:xfrm>
              <a:off x="4109973" y="3806951"/>
              <a:ext cx="789940" cy="1164590"/>
            </a:xfrm>
            <a:custGeom>
              <a:avLst/>
              <a:gdLst/>
              <a:ahLst/>
              <a:cxnLst/>
              <a:rect l="l" t="t" r="r" b="b"/>
              <a:pathLst>
                <a:path w="789939" h="1164589">
                  <a:moveTo>
                    <a:pt x="713486" y="1088390"/>
                  </a:moveTo>
                  <a:lnTo>
                    <a:pt x="713486" y="1164590"/>
                  </a:lnTo>
                  <a:lnTo>
                    <a:pt x="776986" y="1132840"/>
                  </a:lnTo>
                  <a:lnTo>
                    <a:pt x="726186" y="1132840"/>
                  </a:lnTo>
                  <a:lnTo>
                    <a:pt x="726186" y="1120140"/>
                  </a:lnTo>
                  <a:lnTo>
                    <a:pt x="776986" y="1120140"/>
                  </a:lnTo>
                  <a:lnTo>
                    <a:pt x="713486" y="1088390"/>
                  </a:lnTo>
                  <a:close/>
                </a:path>
                <a:path w="789939" h="1164589">
                  <a:moveTo>
                    <a:pt x="12700" y="0"/>
                  </a:moveTo>
                  <a:lnTo>
                    <a:pt x="0" y="0"/>
                  </a:lnTo>
                  <a:lnTo>
                    <a:pt x="0" y="1132840"/>
                  </a:lnTo>
                  <a:lnTo>
                    <a:pt x="713486" y="1132840"/>
                  </a:lnTo>
                  <a:lnTo>
                    <a:pt x="713486" y="1126490"/>
                  </a:lnTo>
                  <a:lnTo>
                    <a:pt x="12700" y="1126490"/>
                  </a:lnTo>
                  <a:lnTo>
                    <a:pt x="6350" y="1120140"/>
                  </a:lnTo>
                  <a:lnTo>
                    <a:pt x="12700" y="1120140"/>
                  </a:lnTo>
                  <a:lnTo>
                    <a:pt x="12700" y="0"/>
                  </a:lnTo>
                  <a:close/>
                </a:path>
                <a:path w="789939" h="1164589">
                  <a:moveTo>
                    <a:pt x="776986" y="1120140"/>
                  </a:moveTo>
                  <a:lnTo>
                    <a:pt x="726186" y="1120140"/>
                  </a:lnTo>
                  <a:lnTo>
                    <a:pt x="726186" y="1132840"/>
                  </a:lnTo>
                  <a:lnTo>
                    <a:pt x="776986" y="1132840"/>
                  </a:lnTo>
                  <a:lnTo>
                    <a:pt x="789686" y="1126490"/>
                  </a:lnTo>
                  <a:lnTo>
                    <a:pt x="776986" y="1120140"/>
                  </a:lnTo>
                  <a:close/>
                </a:path>
                <a:path w="789939" h="1164589">
                  <a:moveTo>
                    <a:pt x="12700" y="1120140"/>
                  </a:moveTo>
                  <a:lnTo>
                    <a:pt x="6350" y="1120140"/>
                  </a:lnTo>
                  <a:lnTo>
                    <a:pt x="12700" y="1126490"/>
                  </a:lnTo>
                  <a:lnTo>
                    <a:pt x="12700" y="1120140"/>
                  </a:lnTo>
                  <a:close/>
                </a:path>
                <a:path w="789939" h="1164589">
                  <a:moveTo>
                    <a:pt x="713486" y="1120140"/>
                  </a:moveTo>
                  <a:lnTo>
                    <a:pt x="12700" y="1120140"/>
                  </a:lnTo>
                  <a:lnTo>
                    <a:pt x="12700" y="1126490"/>
                  </a:lnTo>
                  <a:lnTo>
                    <a:pt x="713486" y="1126490"/>
                  </a:lnTo>
                  <a:lnTo>
                    <a:pt x="713486" y="1120140"/>
                  </a:lnTo>
                  <a:close/>
                </a:path>
              </a:pathLst>
            </a:custGeom>
            <a:solidFill>
              <a:srgbClr val="9F9F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5" name="object 6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140451" y="4038345"/>
              <a:ext cx="253237" cy="245745"/>
            </a:xfrm>
            <a:prstGeom prst="rect">
              <a:avLst/>
            </a:prstGeom>
          </p:spPr>
        </p:pic>
        <p:sp>
          <p:nvSpPr>
            <p:cNvPr id="66" name="object 66"/>
            <p:cNvSpPr/>
            <p:nvPr/>
          </p:nvSpPr>
          <p:spPr>
            <a:xfrm>
              <a:off x="4676901" y="4200143"/>
              <a:ext cx="221615" cy="770890"/>
            </a:xfrm>
            <a:custGeom>
              <a:avLst/>
              <a:gdLst/>
              <a:ahLst/>
              <a:cxnLst/>
              <a:rect l="l" t="t" r="r" b="b"/>
              <a:pathLst>
                <a:path w="221614" h="770889">
                  <a:moveTo>
                    <a:pt x="145287" y="694435"/>
                  </a:moveTo>
                  <a:lnTo>
                    <a:pt x="145287" y="770635"/>
                  </a:lnTo>
                  <a:lnTo>
                    <a:pt x="208787" y="738885"/>
                  </a:lnTo>
                  <a:lnTo>
                    <a:pt x="157987" y="738885"/>
                  </a:lnTo>
                  <a:lnTo>
                    <a:pt x="157987" y="726185"/>
                  </a:lnTo>
                  <a:lnTo>
                    <a:pt x="208787" y="726185"/>
                  </a:lnTo>
                  <a:lnTo>
                    <a:pt x="145287" y="694435"/>
                  </a:lnTo>
                  <a:close/>
                </a:path>
                <a:path w="221614" h="770889">
                  <a:moveTo>
                    <a:pt x="12700" y="0"/>
                  </a:moveTo>
                  <a:lnTo>
                    <a:pt x="0" y="0"/>
                  </a:lnTo>
                  <a:lnTo>
                    <a:pt x="0" y="738885"/>
                  </a:lnTo>
                  <a:lnTo>
                    <a:pt x="145287" y="738885"/>
                  </a:lnTo>
                  <a:lnTo>
                    <a:pt x="145287" y="732535"/>
                  </a:lnTo>
                  <a:lnTo>
                    <a:pt x="12700" y="732535"/>
                  </a:lnTo>
                  <a:lnTo>
                    <a:pt x="6350" y="726185"/>
                  </a:lnTo>
                  <a:lnTo>
                    <a:pt x="12700" y="726185"/>
                  </a:lnTo>
                  <a:lnTo>
                    <a:pt x="12700" y="0"/>
                  </a:lnTo>
                  <a:close/>
                </a:path>
                <a:path w="221614" h="770889">
                  <a:moveTo>
                    <a:pt x="208787" y="726185"/>
                  </a:moveTo>
                  <a:lnTo>
                    <a:pt x="157987" y="726185"/>
                  </a:lnTo>
                  <a:lnTo>
                    <a:pt x="157987" y="738885"/>
                  </a:lnTo>
                  <a:lnTo>
                    <a:pt x="208787" y="738885"/>
                  </a:lnTo>
                  <a:lnTo>
                    <a:pt x="221487" y="732535"/>
                  </a:lnTo>
                  <a:lnTo>
                    <a:pt x="208787" y="726185"/>
                  </a:lnTo>
                  <a:close/>
                </a:path>
                <a:path w="221614" h="770889">
                  <a:moveTo>
                    <a:pt x="12700" y="726185"/>
                  </a:moveTo>
                  <a:lnTo>
                    <a:pt x="6350" y="726185"/>
                  </a:lnTo>
                  <a:lnTo>
                    <a:pt x="12700" y="732535"/>
                  </a:lnTo>
                  <a:lnTo>
                    <a:pt x="12700" y="726185"/>
                  </a:lnTo>
                  <a:close/>
                </a:path>
                <a:path w="221614" h="770889">
                  <a:moveTo>
                    <a:pt x="145287" y="726185"/>
                  </a:moveTo>
                  <a:lnTo>
                    <a:pt x="12700" y="726185"/>
                  </a:lnTo>
                  <a:lnTo>
                    <a:pt x="12700" y="732535"/>
                  </a:lnTo>
                  <a:lnTo>
                    <a:pt x="145287" y="732535"/>
                  </a:lnTo>
                  <a:lnTo>
                    <a:pt x="145287" y="726185"/>
                  </a:lnTo>
                  <a:close/>
                </a:path>
              </a:pathLst>
            </a:custGeom>
            <a:solidFill>
              <a:srgbClr val="9F9F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7" name="object 6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317235" y="4594859"/>
              <a:ext cx="76200" cy="182752"/>
            </a:xfrm>
            <a:prstGeom prst="rect">
              <a:avLst/>
            </a:prstGeom>
          </p:spPr>
        </p:pic>
      </p:grpSp>
      <p:sp>
        <p:nvSpPr>
          <p:cNvPr id="68" name="object 68"/>
          <p:cNvSpPr txBox="1"/>
          <p:nvPr/>
        </p:nvSpPr>
        <p:spPr>
          <a:xfrm>
            <a:off x="5117338" y="3466845"/>
            <a:ext cx="768350" cy="2698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82550" marR="5080" indent="-70485">
              <a:lnSpc>
                <a:spcPct val="100000"/>
              </a:lnSpc>
              <a:spcBef>
                <a:spcPts val="105"/>
              </a:spcBef>
            </a:pPr>
            <a:r>
              <a:rPr sz="800" spc="70" dirty="0">
                <a:solidFill>
                  <a:srgbClr val="5F5F5F"/>
                </a:solidFill>
                <a:latin typeface="Century Gothic"/>
                <a:cs typeface="Century Gothic"/>
              </a:rPr>
              <a:t>DEPARTMENT </a:t>
            </a:r>
            <a:r>
              <a:rPr sz="800" spc="-10" dirty="0">
                <a:solidFill>
                  <a:srgbClr val="5F5F5F"/>
                </a:solidFill>
                <a:latin typeface="Century Gothic"/>
                <a:cs typeface="Century Gothic"/>
              </a:rPr>
              <a:t>SCORECARD</a:t>
            </a:r>
            <a:endParaRPr sz="800">
              <a:latin typeface="Century Gothic"/>
              <a:cs typeface="Century Gothic"/>
            </a:endParaRPr>
          </a:p>
        </p:txBody>
      </p:sp>
      <p:sp>
        <p:nvSpPr>
          <p:cNvPr id="69" name="object 69"/>
          <p:cNvSpPr/>
          <p:nvPr/>
        </p:nvSpPr>
        <p:spPr>
          <a:xfrm>
            <a:off x="2265933" y="3901440"/>
            <a:ext cx="1304925" cy="438784"/>
          </a:xfrm>
          <a:custGeom>
            <a:avLst/>
            <a:gdLst/>
            <a:ahLst/>
            <a:cxnLst/>
            <a:rect l="l" t="t" r="r" b="b"/>
            <a:pathLst>
              <a:path w="1304925" h="438785">
                <a:moveTo>
                  <a:pt x="1228598" y="362458"/>
                </a:moveTo>
                <a:lnTo>
                  <a:pt x="1228598" y="438658"/>
                </a:lnTo>
                <a:lnTo>
                  <a:pt x="1292098" y="406908"/>
                </a:lnTo>
                <a:lnTo>
                  <a:pt x="1241298" y="406908"/>
                </a:lnTo>
                <a:lnTo>
                  <a:pt x="1241298" y="394208"/>
                </a:lnTo>
                <a:lnTo>
                  <a:pt x="1292098" y="394208"/>
                </a:lnTo>
                <a:lnTo>
                  <a:pt x="1228598" y="362458"/>
                </a:lnTo>
                <a:close/>
              </a:path>
              <a:path w="1304925" h="438785">
                <a:moveTo>
                  <a:pt x="12700" y="0"/>
                </a:moveTo>
                <a:lnTo>
                  <a:pt x="0" y="0"/>
                </a:lnTo>
                <a:lnTo>
                  <a:pt x="0" y="406908"/>
                </a:lnTo>
                <a:lnTo>
                  <a:pt x="1228598" y="406908"/>
                </a:lnTo>
                <a:lnTo>
                  <a:pt x="1228598" y="400558"/>
                </a:lnTo>
                <a:lnTo>
                  <a:pt x="12700" y="400558"/>
                </a:lnTo>
                <a:lnTo>
                  <a:pt x="6350" y="394208"/>
                </a:lnTo>
                <a:lnTo>
                  <a:pt x="12700" y="394208"/>
                </a:lnTo>
                <a:lnTo>
                  <a:pt x="12700" y="0"/>
                </a:lnTo>
                <a:close/>
              </a:path>
              <a:path w="1304925" h="438785">
                <a:moveTo>
                  <a:pt x="1292098" y="394208"/>
                </a:moveTo>
                <a:lnTo>
                  <a:pt x="1241298" y="394208"/>
                </a:lnTo>
                <a:lnTo>
                  <a:pt x="1241298" y="406908"/>
                </a:lnTo>
                <a:lnTo>
                  <a:pt x="1292098" y="406908"/>
                </a:lnTo>
                <a:lnTo>
                  <a:pt x="1304798" y="400558"/>
                </a:lnTo>
                <a:lnTo>
                  <a:pt x="1292098" y="394208"/>
                </a:lnTo>
                <a:close/>
              </a:path>
              <a:path w="1304925" h="438785">
                <a:moveTo>
                  <a:pt x="12700" y="394208"/>
                </a:moveTo>
                <a:lnTo>
                  <a:pt x="6350" y="394208"/>
                </a:lnTo>
                <a:lnTo>
                  <a:pt x="12700" y="400558"/>
                </a:lnTo>
                <a:lnTo>
                  <a:pt x="12700" y="394208"/>
                </a:lnTo>
                <a:close/>
              </a:path>
              <a:path w="1304925" h="438785">
                <a:moveTo>
                  <a:pt x="1228598" y="394208"/>
                </a:moveTo>
                <a:lnTo>
                  <a:pt x="12700" y="394208"/>
                </a:lnTo>
                <a:lnTo>
                  <a:pt x="12700" y="400558"/>
                </a:lnTo>
                <a:lnTo>
                  <a:pt x="1228598" y="400558"/>
                </a:lnTo>
                <a:lnTo>
                  <a:pt x="1228598" y="394208"/>
                </a:lnTo>
                <a:close/>
              </a:path>
            </a:pathLst>
          </a:custGeom>
          <a:solidFill>
            <a:srgbClr val="5F5F5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 txBox="1"/>
          <p:nvPr/>
        </p:nvSpPr>
        <p:spPr>
          <a:xfrm>
            <a:off x="3009392" y="4379467"/>
            <a:ext cx="40132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20" dirty="0">
                <a:solidFill>
                  <a:srgbClr val="5F5F5F"/>
                </a:solidFill>
                <a:latin typeface="Tahoma"/>
                <a:cs typeface="Tahoma"/>
              </a:rPr>
              <a:t>WHAT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71" name="object 71"/>
          <p:cNvSpPr/>
          <p:nvPr/>
        </p:nvSpPr>
        <p:spPr>
          <a:xfrm>
            <a:off x="3494532" y="2964179"/>
            <a:ext cx="1304925" cy="438784"/>
          </a:xfrm>
          <a:custGeom>
            <a:avLst/>
            <a:gdLst/>
            <a:ahLst/>
            <a:cxnLst/>
            <a:rect l="l" t="t" r="r" b="b"/>
            <a:pathLst>
              <a:path w="1304925" h="438785">
                <a:moveTo>
                  <a:pt x="1292097" y="38100"/>
                </a:moveTo>
                <a:lnTo>
                  <a:pt x="1292097" y="438658"/>
                </a:lnTo>
                <a:lnTo>
                  <a:pt x="1304797" y="438658"/>
                </a:lnTo>
                <a:lnTo>
                  <a:pt x="1304797" y="44450"/>
                </a:lnTo>
                <a:lnTo>
                  <a:pt x="1298447" y="44450"/>
                </a:lnTo>
                <a:lnTo>
                  <a:pt x="1292097" y="38100"/>
                </a:lnTo>
                <a:close/>
              </a:path>
              <a:path w="1304925" h="438785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44450"/>
                </a:lnTo>
                <a:lnTo>
                  <a:pt x="63500" y="44450"/>
                </a:lnTo>
                <a:lnTo>
                  <a:pt x="63500" y="31750"/>
                </a:lnTo>
                <a:lnTo>
                  <a:pt x="76200" y="31750"/>
                </a:lnTo>
                <a:lnTo>
                  <a:pt x="76200" y="0"/>
                </a:lnTo>
                <a:close/>
              </a:path>
              <a:path w="1304925" h="438785">
                <a:moveTo>
                  <a:pt x="76200" y="31750"/>
                </a:moveTo>
                <a:lnTo>
                  <a:pt x="63500" y="31750"/>
                </a:lnTo>
                <a:lnTo>
                  <a:pt x="63500" y="44450"/>
                </a:lnTo>
                <a:lnTo>
                  <a:pt x="76200" y="44450"/>
                </a:lnTo>
                <a:lnTo>
                  <a:pt x="76200" y="31750"/>
                </a:lnTo>
                <a:close/>
              </a:path>
              <a:path w="1304925" h="438785">
                <a:moveTo>
                  <a:pt x="1304797" y="31750"/>
                </a:moveTo>
                <a:lnTo>
                  <a:pt x="76200" y="31750"/>
                </a:lnTo>
                <a:lnTo>
                  <a:pt x="76200" y="44450"/>
                </a:lnTo>
                <a:lnTo>
                  <a:pt x="1292097" y="44450"/>
                </a:lnTo>
                <a:lnTo>
                  <a:pt x="1292097" y="38100"/>
                </a:lnTo>
                <a:lnTo>
                  <a:pt x="1304797" y="38100"/>
                </a:lnTo>
                <a:lnTo>
                  <a:pt x="1304797" y="31750"/>
                </a:lnTo>
                <a:close/>
              </a:path>
              <a:path w="1304925" h="438785">
                <a:moveTo>
                  <a:pt x="1304797" y="38100"/>
                </a:moveTo>
                <a:lnTo>
                  <a:pt x="1292097" y="38100"/>
                </a:lnTo>
                <a:lnTo>
                  <a:pt x="1298447" y="44450"/>
                </a:lnTo>
                <a:lnTo>
                  <a:pt x="1304797" y="44450"/>
                </a:lnTo>
                <a:lnTo>
                  <a:pt x="1304797" y="38100"/>
                </a:lnTo>
                <a:close/>
              </a:path>
            </a:pathLst>
          </a:custGeom>
          <a:solidFill>
            <a:srgbClr val="0871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 txBox="1"/>
          <p:nvPr/>
        </p:nvSpPr>
        <p:spPr>
          <a:xfrm>
            <a:off x="4024376" y="2766822"/>
            <a:ext cx="34734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50" dirty="0">
                <a:solidFill>
                  <a:srgbClr val="087150"/>
                </a:solidFill>
                <a:latin typeface="Tahoma"/>
                <a:cs typeface="Tahoma"/>
              </a:rPr>
              <a:t>HOW</a:t>
            </a:r>
            <a:endParaRPr sz="1000">
              <a:latin typeface="Tahoma"/>
              <a:cs typeface="Tahoma"/>
            </a:endParaRPr>
          </a:p>
        </p:txBody>
      </p:sp>
      <p:grpSp>
        <p:nvGrpSpPr>
          <p:cNvPr id="73" name="object 73"/>
          <p:cNvGrpSpPr/>
          <p:nvPr/>
        </p:nvGrpSpPr>
        <p:grpSpPr>
          <a:xfrm>
            <a:off x="6120384" y="4683239"/>
            <a:ext cx="2543810" cy="1900555"/>
            <a:chOff x="6120384" y="4683239"/>
            <a:chExt cx="2543810" cy="1900555"/>
          </a:xfrm>
        </p:grpSpPr>
        <p:pic>
          <p:nvPicPr>
            <p:cNvPr id="74" name="object 74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120384" y="4683239"/>
              <a:ext cx="2543556" cy="1900427"/>
            </a:xfrm>
            <a:prstGeom prst="rect">
              <a:avLst/>
            </a:prstGeom>
          </p:spPr>
        </p:pic>
        <p:sp>
          <p:nvSpPr>
            <p:cNvPr id="75" name="object 75"/>
            <p:cNvSpPr/>
            <p:nvPr/>
          </p:nvSpPr>
          <p:spPr>
            <a:xfrm>
              <a:off x="6146292" y="4709160"/>
              <a:ext cx="2441575" cy="1798320"/>
            </a:xfrm>
            <a:custGeom>
              <a:avLst/>
              <a:gdLst/>
              <a:ahLst/>
              <a:cxnLst/>
              <a:rect l="l" t="t" r="r" b="b"/>
              <a:pathLst>
                <a:path w="2441575" h="1798320">
                  <a:moveTo>
                    <a:pt x="2343150" y="0"/>
                  </a:moveTo>
                  <a:lnTo>
                    <a:pt x="98298" y="0"/>
                  </a:lnTo>
                  <a:lnTo>
                    <a:pt x="60061" y="7733"/>
                  </a:lnTo>
                  <a:lnTo>
                    <a:pt x="28813" y="28813"/>
                  </a:lnTo>
                  <a:lnTo>
                    <a:pt x="7733" y="60061"/>
                  </a:lnTo>
                  <a:lnTo>
                    <a:pt x="0" y="98297"/>
                  </a:lnTo>
                  <a:lnTo>
                    <a:pt x="0" y="1700009"/>
                  </a:lnTo>
                  <a:lnTo>
                    <a:pt x="7733" y="1738274"/>
                  </a:lnTo>
                  <a:lnTo>
                    <a:pt x="28813" y="1769524"/>
                  </a:lnTo>
                  <a:lnTo>
                    <a:pt x="60061" y="1790593"/>
                  </a:lnTo>
                  <a:lnTo>
                    <a:pt x="98298" y="1798320"/>
                  </a:lnTo>
                  <a:lnTo>
                    <a:pt x="2343150" y="1798320"/>
                  </a:lnTo>
                  <a:lnTo>
                    <a:pt x="2381386" y="1790593"/>
                  </a:lnTo>
                  <a:lnTo>
                    <a:pt x="2412634" y="1769524"/>
                  </a:lnTo>
                  <a:lnTo>
                    <a:pt x="2433714" y="1738274"/>
                  </a:lnTo>
                  <a:lnTo>
                    <a:pt x="2441448" y="1700009"/>
                  </a:lnTo>
                  <a:lnTo>
                    <a:pt x="2441448" y="98297"/>
                  </a:lnTo>
                  <a:lnTo>
                    <a:pt x="2433714" y="60061"/>
                  </a:lnTo>
                  <a:lnTo>
                    <a:pt x="2412634" y="28813"/>
                  </a:lnTo>
                  <a:lnTo>
                    <a:pt x="2381386" y="7733"/>
                  </a:lnTo>
                  <a:lnTo>
                    <a:pt x="234315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6" name="object 7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07252" y="4774653"/>
              <a:ext cx="1015009" cy="413042"/>
            </a:xfrm>
            <a:prstGeom prst="rect">
              <a:avLst/>
            </a:prstGeom>
          </p:spPr>
        </p:pic>
        <p:pic>
          <p:nvPicPr>
            <p:cNvPr id="77" name="object 77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288024" y="4826508"/>
              <a:ext cx="851928" cy="342900"/>
            </a:xfrm>
            <a:prstGeom prst="rect">
              <a:avLst/>
            </a:prstGeom>
          </p:spPr>
        </p:pic>
        <p:sp>
          <p:nvSpPr>
            <p:cNvPr id="78" name="object 78"/>
            <p:cNvSpPr/>
            <p:nvPr/>
          </p:nvSpPr>
          <p:spPr>
            <a:xfrm>
              <a:off x="6233160" y="4800600"/>
              <a:ext cx="913130" cy="311150"/>
            </a:xfrm>
            <a:custGeom>
              <a:avLst/>
              <a:gdLst/>
              <a:ahLst/>
              <a:cxnLst/>
              <a:rect l="l" t="t" r="r" b="b"/>
              <a:pathLst>
                <a:path w="913129" h="311150">
                  <a:moveTo>
                    <a:pt x="860297" y="0"/>
                  </a:moveTo>
                  <a:lnTo>
                    <a:pt x="52577" y="0"/>
                  </a:lnTo>
                  <a:lnTo>
                    <a:pt x="32093" y="4125"/>
                  </a:lnTo>
                  <a:lnTo>
                    <a:pt x="15382" y="15382"/>
                  </a:lnTo>
                  <a:lnTo>
                    <a:pt x="4125" y="32093"/>
                  </a:lnTo>
                  <a:lnTo>
                    <a:pt x="0" y="52577"/>
                  </a:lnTo>
                  <a:lnTo>
                    <a:pt x="0" y="258318"/>
                  </a:lnTo>
                  <a:lnTo>
                    <a:pt x="4125" y="278749"/>
                  </a:lnTo>
                  <a:lnTo>
                    <a:pt x="15382" y="295465"/>
                  </a:lnTo>
                  <a:lnTo>
                    <a:pt x="32093" y="306752"/>
                  </a:lnTo>
                  <a:lnTo>
                    <a:pt x="52577" y="310895"/>
                  </a:lnTo>
                  <a:lnTo>
                    <a:pt x="860297" y="310895"/>
                  </a:lnTo>
                  <a:lnTo>
                    <a:pt x="880782" y="306752"/>
                  </a:lnTo>
                  <a:lnTo>
                    <a:pt x="897493" y="295465"/>
                  </a:lnTo>
                  <a:lnTo>
                    <a:pt x="908750" y="278749"/>
                  </a:lnTo>
                  <a:lnTo>
                    <a:pt x="912875" y="258318"/>
                  </a:lnTo>
                  <a:lnTo>
                    <a:pt x="912875" y="52577"/>
                  </a:lnTo>
                  <a:lnTo>
                    <a:pt x="908750" y="32093"/>
                  </a:lnTo>
                  <a:lnTo>
                    <a:pt x="897493" y="15382"/>
                  </a:lnTo>
                  <a:lnTo>
                    <a:pt x="880782" y="4125"/>
                  </a:lnTo>
                  <a:lnTo>
                    <a:pt x="860297" y="0"/>
                  </a:lnTo>
                  <a:close/>
                </a:path>
              </a:pathLst>
            </a:custGeom>
            <a:solidFill>
              <a:srgbClr val="044B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9" name="object 79"/>
          <p:cNvSpPr txBox="1"/>
          <p:nvPr/>
        </p:nvSpPr>
        <p:spPr>
          <a:xfrm>
            <a:off x="6371971" y="4870195"/>
            <a:ext cx="63754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10" dirty="0">
                <a:solidFill>
                  <a:srgbClr val="FFFFFF"/>
                </a:solidFill>
                <a:latin typeface="Century Gothic"/>
                <a:cs typeface="Century Gothic"/>
              </a:rPr>
              <a:t>Objectives</a:t>
            </a:r>
            <a:endParaRPr sz="900">
              <a:latin typeface="Century Gothic"/>
              <a:cs typeface="Century Gothic"/>
            </a:endParaRPr>
          </a:p>
        </p:txBody>
      </p:sp>
      <p:grpSp>
        <p:nvGrpSpPr>
          <p:cNvPr id="80" name="object 80"/>
          <p:cNvGrpSpPr/>
          <p:nvPr/>
        </p:nvGrpSpPr>
        <p:grpSpPr>
          <a:xfrm>
            <a:off x="6775704" y="5169369"/>
            <a:ext cx="1015365" cy="413384"/>
            <a:chOff x="6775704" y="5169369"/>
            <a:chExt cx="1015365" cy="413384"/>
          </a:xfrm>
        </p:grpSpPr>
        <p:pic>
          <p:nvPicPr>
            <p:cNvPr id="81" name="object 8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75704" y="5169369"/>
              <a:ext cx="1015009" cy="413042"/>
            </a:xfrm>
            <a:prstGeom prst="rect">
              <a:avLst/>
            </a:prstGeom>
          </p:spPr>
        </p:pic>
        <p:pic>
          <p:nvPicPr>
            <p:cNvPr id="82" name="object 82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7033260" y="5221223"/>
              <a:ext cx="496836" cy="342900"/>
            </a:xfrm>
            <a:prstGeom prst="rect">
              <a:avLst/>
            </a:prstGeom>
          </p:spPr>
        </p:pic>
        <p:sp>
          <p:nvSpPr>
            <p:cNvPr id="83" name="object 83"/>
            <p:cNvSpPr/>
            <p:nvPr/>
          </p:nvSpPr>
          <p:spPr>
            <a:xfrm>
              <a:off x="6801612" y="5195315"/>
              <a:ext cx="913130" cy="311150"/>
            </a:xfrm>
            <a:custGeom>
              <a:avLst/>
              <a:gdLst/>
              <a:ahLst/>
              <a:cxnLst/>
              <a:rect l="l" t="t" r="r" b="b"/>
              <a:pathLst>
                <a:path w="913129" h="311150">
                  <a:moveTo>
                    <a:pt x="860298" y="0"/>
                  </a:moveTo>
                  <a:lnTo>
                    <a:pt x="52578" y="0"/>
                  </a:lnTo>
                  <a:lnTo>
                    <a:pt x="32093" y="4125"/>
                  </a:lnTo>
                  <a:lnTo>
                    <a:pt x="15382" y="15382"/>
                  </a:lnTo>
                  <a:lnTo>
                    <a:pt x="4125" y="32093"/>
                  </a:lnTo>
                  <a:lnTo>
                    <a:pt x="0" y="52577"/>
                  </a:lnTo>
                  <a:lnTo>
                    <a:pt x="0" y="258317"/>
                  </a:lnTo>
                  <a:lnTo>
                    <a:pt x="4125" y="278749"/>
                  </a:lnTo>
                  <a:lnTo>
                    <a:pt x="15382" y="295465"/>
                  </a:lnTo>
                  <a:lnTo>
                    <a:pt x="32093" y="306752"/>
                  </a:lnTo>
                  <a:lnTo>
                    <a:pt x="52578" y="310895"/>
                  </a:lnTo>
                  <a:lnTo>
                    <a:pt x="860298" y="310895"/>
                  </a:lnTo>
                  <a:lnTo>
                    <a:pt x="880729" y="306752"/>
                  </a:lnTo>
                  <a:lnTo>
                    <a:pt x="897445" y="295465"/>
                  </a:lnTo>
                  <a:lnTo>
                    <a:pt x="908732" y="278749"/>
                  </a:lnTo>
                  <a:lnTo>
                    <a:pt x="912876" y="258317"/>
                  </a:lnTo>
                  <a:lnTo>
                    <a:pt x="912876" y="52577"/>
                  </a:lnTo>
                  <a:lnTo>
                    <a:pt x="908732" y="32093"/>
                  </a:lnTo>
                  <a:lnTo>
                    <a:pt x="897445" y="15382"/>
                  </a:lnTo>
                  <a:lnTo>
                    <a:pt x="880729" y="4125"/>
                  </a:lnTo>
                  <a:lnTo>
                    <a:pt x="860298" y="0"/>
                  </a:lnTo>
                  <a:close/>
                </a:path>
              </a:pathLst>
            </a:custGeom>
            <a:solidFill>
              <a:srgbClr val="0A97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4" name="object 84"/>
          <p:cNvSpPr txBox="1"/>
          <p:nvPr/>
        </p:nvSpPr>
        <p:spPr>
          <a:xfrm>
            <a:off x="7116826" y="5264277"/>
            <a:ext cx="28257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75" dirty="0">
                <a:solidFill>
                  <a:srgbClr val="FFFFFF"/>
                </a:solidFill>
                <a:latin typeface="Century Gothic"/>
                <a:cs typeface="Century Gothic"/>
              </a:rPr>
              <a:t>KPIs</a:t>
            </a:r>
            <a:endParaRPr sz="900">
              <a:latin typeface="Century Gothic"/>
              <a:cs typeface="Century Gothic"/>
            </a:endParaRPr>
          </a:p>
        </p:txBody>
      </p:sp>
      <p:grpSp>
        <p:nvGrpSpPr>
          <p:cNvPr id="85" name="object 85"/>
          <p:cNvGrpSpPr/>
          <p:nvPr/>
        </p:nvGrpSpPr>
        <p:grpSpPr>
          <a:xfrm>
            <a:off x="7447788" y="5564123"/>
            <a:ext cx="1015365" cy="413384"/>
            <a:chOff x="7447788" y="5564123"/>
            <a:chExt cx="1015365" cy="413384"/>
          </a:xfrm>
        </p:grpSpPr>
        <p:pic>
          <p:nvPicPr>
            <p:cNvPr id="86" name="object 8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447788" y="5564123"/>
              <a:ext cx="1015009" cy="413042"/>
            </a:xfrm>
            <a:prstGeom prst="rect">
              <a:avLst/>
            </a:prstGeom>
          </p:spPr>
        </p:pic>
        <p:pic>
          <p:nvPicPr>
            <p:cNvPr id="87" name="object 87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7615428" y="5615939"/>
              <a:ext cx="676681" cy="341401"/>
            </a:xfrm>
            <a:prstGeom prst="rect">
              <a:avLst/>
            </a:prstGeom>
          </p:spPr>
        </p:pic>
        <p:sp>
          <p:nvSpPr>
            <p:cNvPr id="88" name="object 88"/>
            <p:cNvSpPr/>
            <p:nvPr/>
          </p:nvSpPr>
          <p:spPr>
            <a:xfrm>
              <a:off x="7473696" y="5590031"/>
              <a:ext cx="913130" cy="311150"/>
            </a:xfrm>
            <a:custGeom>
              <a:avLst/>
              <a:gdLst/>
              <a:ahLst/>
              <a:cxnLst/>
              <a:rect l="l" t="t" r="r" b="b"/>
              <a:pathLst>
                <a:path w="913129" h="311150">
                  <a:moveTo>
                    <a:pt x="860298" y="0"/>
                  </a:moveTo>
                  <a:lnTo>
                    <a:pt x="52577" y="0"/>
                  </a:lnTo>
                  <a:lnTo>
                    <a:pt x="32093" y="4135"/>
                  </a:lnTo>
                  <a:lnTo>
                    <a:pt x="15382" y="15411"/>
                  </a:lnTo>
                  <a:lnTo>
                    <a:pt x="4125" y="32136"/>
                  </a:lnTo>
                  <a:lnTo>
                    <a:pt x="0" y="52616"/>
                  </a:lnTo>
                  <a:lnTo>
                    <a:pt x="0" y="258279"/>
                  </a:lnTo>
                  <a:lnTo>
                    <a:pt x="4125" y="278759"/>
                  </a:lnTo>
                  <a:lnTo>
                    <a:pt x="15382" y="295484"/>
                  </a:lnTo>
                  <a:lnTo>
                    <a:pt x="32093" y="306760"/>
                  </a:lnTo>
                  <a:lnTo>
                    <a:pt x="52577" y="310896"/>
                  </a:lnTo>
                  <a:lnTo>
                    <a:pt x="860298" y="310896"/>
                  </a:lnTo>
                  <a:lnTo>
                    <a:pt x="880782" y="306760"/>
                  </a:lnTo>
                  <a:lnTo>
                    <a:pt x="897493" y="295484"/>
                  </a:lnTo>
                  <a:lnTo>
                    <a:pt x="908750" y="278759"/>
                  </a:lnTo>
                  <a:lnTo>
                    <a:pt x="912876" y="258279"/>
                  </a:lnTo>
                  <a:lnTo>
                    <a:pt x="912876" y="52616"/>
                  </a:lnTo>
                  <a:lnTo>
                    <a:pt x="908750" y="32136"/>
                  </a:lnTo>
                  <a:lnTo>
                    <a:pt x="897493" y="15411"/>
                  </a:lnTo>
                  <a:lnTo>
                    <a:pt x="880782" y="4135"/>
                  </a:lnTo>
                  <a:lnTo>
                    <a:pt x="860298" y="0"/>
                  </a:lnTo>
                  <a:close/>
                </a:path>
              </a:pathLst>
            </a:custGeom>
            <a:solidFill>
              <a:srgbClr val="0A97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9" name="object 89"/>
          <p:cNvSpPr txBox="1"/>
          <p:nvPr/>
        </p:nvSpPr>
        <p:spPr>
          <a:xfrm>
            <a:off x="7698740" y="5659018"/>
            <a:ext cx="46228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10" dirty="0">
                <a:solidFill>
                  <a:srgbClr val="FFFFFF"/>
                </a:solidFill>
                <a:latin typeface="Century Gothic"/>
                <a:cs typeface="Century Gothic"/>
              </a:rPr>
              <a:t>Targets</a:t>
            </a:r>
            <a:endParaRPr sz="900">
              <a:latin typeface="Century Gothic"/>
              <a:cs typeface="Century Gothic"/>
            </a:endParaRPr>
          </a:p>
        </p:txBody>
      </p:sp>
      <p:grpSp>
        <p:nvGrpSpPr>
          <p:cNvPr id="90" name="object 90"/>
          <p:cNvGrpSpPr/>
          <p:nvPr/>
        </p:nvGrpSpPr>
        <p:grpSpPr>
          <a:xfrm>
            <a:off x="7447788" y="6057900"/>
            <a:ext cx="1015365" cy="412115"/>
            <a:chOff x="7447788" y="6057900"/>
            <a:chExt cx="1015365" cy="412115"/>
          </a:xfrm>
        </p:grpSpPr>
        <p:pic>
          <p:nvPicPr>
            <p:cNvPr id="91" name="object 9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447788" y="6057900"/>
              <a:ext cx="1015009" cy="411530"/>
            </a:xfrm>
            <a:prstGeom prst="rect">
              <a:avLst/>
            </a:prstGeom>
          </p:spPr>
        </p:pic>
        <p:pic>
          <p:nvPicPr>
            <p:cNvPr id="92" name="object 92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7673340" y="6111239"/>
              <a:ext cx="560844" cy="341401"/>
            </a:xfrm>
            <a:prstGeom prst="rect">
              <a:avLst/>
            </a:prstGeom>
          </p:spPr>
        </p:pic>
        <p:sp>
          <p:nvSpPr>
            <p:cNvPr id="93" name="object 93"/>
            <p:cNvSpPr/>
            <p:nvPr/>
          </p:nvSpPr>
          <p:spPr>
            <a:xfrm>
              <a:off x="7473696" y="6083807"/>
              <a:ext cx="913130" cy="309880"/>
            </a:xfrm>
            <a:custGeom>
              <a:avLst/>
              <a:gdLst/>
              <a:ahLst/>
              <a:cxnLst/>
              <a:rect l="l" t="t" r="r" b="b"/>
              <a:pathLst>
                <a:path w="913129" h="309879">
                  <a:moveTo>
                    <a:pt x="860551" y="0"/>
                  </a:moveTo>
                  <a:lnTo>
                    <a:pt x="52324" y="0"/>
                  </a:lnTo>
                  <a:lnTo>
                    <a:pt x="31986" y="4114"/>
                  </a:lnTo>
                  <a:lnTo>
                    <a:pt x="15351" y="15336"/>
                  </a:lnTo>
                  <a:lnTo>
                    <a:pt x="4121" y="31980"/>
                  </a:lnTo>
                  <a:lnTo>
                    <a:pt x="0" y="52362"/>
                  </a:lnTo>
                  <a:lnTo>
                    <a:pt x="0" y="257009"/>
                  </a:lnTo>
                  <a:lnTo>
                    <a:pt x="4121" y="277391"/>
                  </a:lnTo>
                  <a:lnTo>
                    <a:pt x="15351" y="294035"/>
                  </a:lnTo>
                  <a:lnTo>
                    <a:pt x="31986" y="305257"/>
                  </a:lnTo>
                  <a:lnTo>
                    <a:pt x="52324" y="309371"/>
                  </a:lnTo>
                  <a:lnTo>
                    <a:pt x="860551" y="309371"/>
                  </a:lnTo>
                  <a:lnTo>
                    <a:pt x="880889" y="305257"/>
                  </a:lnTo>
                  <a:lnTo>
                    <a:pt x="897524" y="294035"/>
                  </a:lnTo>
                  <a:lnTo>
                    <a:pt x="908754" y="277391"/>
                  </a:lnTo>
                  <a:lnTo>
                    <a:pt x="912876" y="257009"/>
                  </a:lnTo>
                  <a:lnTo>
                    <a:pt x="912876" y="52362"/>
                  </a:lnTo>
                  <a:lnTo>
                    <a:pt x="908754" y="31980"/>
                  </a:lnTo>
                  <a:lnTo>
                    <a:pt x="897524" y="15336"/>
                  </a:lnTo>
                  <a:lnTo>
                    <a:pt x="880889" y="4114"/>
                  </a:lnTo>
                  <a:lnTo>
                    <a:pt x="860551" y="0"/>
                  </a:lnTo>
                  <a:close/>
                </a:path>
              </a:pathLst>
            </a:custGeom>
            <a:solidFill>
              <a:srgbClr val="0F894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4" name="object 94"/>
          <p:cNvSpPr txBox="1"/>
          <p:nvPr/>
        </p:nvSpPr>
        <p:spPr>
          <a:xfrm>
            <a:off x="7756652" y="6153403"/>
            <a:ext cx="346710" cy="163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60" dirty="0">
                <a:solidFill>
                  <a:srgbClr val="FFFFFF"/>
                </a:solidFill>
                <a:latin typeface="Century Gothic"/>
                <a:cs typeface="Century Gothic"/>
              </a:rPr>
              <a:t>Tasks</a:t>
            </a:r>
            <a:endParaRPr sz="900">
              <a:latin typeface="Century Gothic"/>
              <a:cs typeface="Century Gothic"/>
            </a:endParaRPr>
          </a:p>
        </p:txBody>
      </p:sp>
      <p:grpSp>
        <p:nvGrpSpPr>
          <p:cNvPr id="95" name="object 95"/>
          <p:cNvGrpSpPr/>
          <p:nvPr/>
        </p:nvGrpSpPr>
        <p:grpSpPr>
          <a:xfrm>
            <a:off x="4786629" y="4264152"/>
            <a:ext cx="3181350" cy="1819910"/>
            <a:chOff x="4786629" y="4264152"/>
            <a:chExt cx="3181350" cy="1819910"/>
          </a:xfrm>
        </p:grpSpPr>
        <p:pic>
          <p:nvPicPr>
            <p:cNvPr id="96" name="object 9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146035" y="4949698"/>
              <a:ext cx="149987" cy="245109"/>
            </a:xfrm>
            <a:prstGeom prst="rect">
              <a:avLst/>
            </a:prstGeom>
          </p:spPr>
        </p:pic>
        <p:pic>
          <p:nvPicPr>
            <p:cNvPr id="97" name="object 97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7714487" y="5344414"/>
              <a:ext cx="253237" cy="245745"/>
            </a:xfrm>
            <a:prstGeom prst="rect">
              <a:avLst/>
            </a:prstGeom>
          </p:spPr>
        </p:pic>
        <p:pic>
          <p:nvPicPr>
            <p:cNvPr id="98" name="object 98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7891272" y="5900928"/>
              <a:ext cx="76200" cy="182702"/>
            </a:xfrm>
            <a:prstGeom prst="rect">
              <a:avLst/>
            </a:prstGeom>
          </p:spPr>
        </p:pic>
        <p:sp>
          <p:nvSpPr>
            <p:cNvPr id="99" name="object 99"/>
            <p:cNvSpPr/>
            <p:nvPr/>
          </p:nvSpPr>
          <p:spPr>
            <a:xfrm>
              <a:off x="4786629" y="5201412"/>
              <a:ext cx="1360170" cy="445134"/>
            </a:xfrm>
            <a:custGeom>
              <a:avLst/>
              <a:gdLst/>
              <a:ahLst/>
              <a:cxnLst/>
              <a:rect l="l" t="t" r="r" b="b"/>
              <a:pathLst>
                <a:path w="1360170" h="445135">
                  <a:moveTo>
                    <a:pt x="1283462" y="368426"/>
                  </a:moveTo>
                  <a:lnTo>
                    <a:pt x="1283462" y="444601"/>
                  </a:lnTo>
                  <a:lnTo>
                    <a:pt x="1346962" y="412851"/>
                  </a:lnTo>
                  <a:lnTo>
                    <a:pt x="1296162" y="412851"/>
                  </a:lnTo>
                  <a:lnTo>
                    <a:pt x="1296162" y="400151"/>
                  </a:lnTo>
                  <a:lnTo>
                    <a:pt x="1346953" y="400151"/>
                  </a:lnTo>
                  <a:lnTo>
                    <a:pt x="1283462" y="368426"/>
                  </a:lnTo>
                  <a:close/>
                </a:path>
                <a:path w="1360170" h="445135">
                  <a:moveTo>
                    <a:pt x="12700" y="0"/>
                  </a:moveTo>
                  <a:lnTo>
                    <a:pt x="0" y="0"/>
                  </a:lnTo>
                  <a:lnTo>
                    <a:pt x="0" y="412851"/>
                  </a:lnTo>
                  <a:lnTo>
                    <a:pt x="1283462" y="412851"/>
                  </a:lnTo>
                  <a:lnTo>
                    <a:pt x="1283462" y="406501"/>
                  </a:lnTo>
                  <a:lnTo>
                    <a:pt x="12700" y="406501"/>
                  </a:lnTo>
                  <a:lnTo>
                    <a:pt x="6350" y="400151"/>
                  </a:lnTo>
                  <a:lnTo>
                    <a:pt x="12700" y="400151"/>
                  </a:lnTo>
                  <a:lnTo>
                    <a:pt x="12700" y="0"/>
                  </a:lnTo>
                  <a:close/>
                </a:path>
                <a:path w="1360170" h="445135">
                  <a:moveTo>
                    <a:pt x="1346953" y="400151"/>
                  </a:moveTo>
                  <a:lnTo>
                    <a:pt x="1296162" y="400151"/>
                  </a:lnTo>
                  <a:lnTo>
                    <a:pt x="1296162" y="412851"/>
                  </a:lnTo>
                  <a:lnTo>
                    <a:pt x="1346962" y="412851"/>
                  </a:lnTo>
                  <a:lnTo>
                    <a:pt x="1359662" y="406501"/>
                  </a:lnTo>
                  <a:lnTo>
                    <a:pt x="1346953" y="400151"/>
                  </a:lnTo>
                  <a:close/>
                </a:path>
                <a:path w="1360170" h="445135">
                  <a:moveTo>
                    <a:pt x="12700" y="400151"/>
                  </a:moveTo>
                  <a:lnTo>
                    <a:pt x="6350" y="400151"/>
                  </a:lnTo>
                  <a:lnTo>
                    <a:pt x="12700" y="406501"/>
                  </a:lnTo>
                  <a:lnTo>
                    <a:pt x="12700" y="400151"/>
                  </a:lnTo>
                  <a:close/>
                </a:path>
                <a:path w="1360170" h="445135">
                  <a:moveTo>
                    <a:pt x="1283462" y="400151"/>
                  </a:moveTo>
                  <a:lnTo>
                    <a:pt x="12700" y="400151"/>
                  </a:lnTo>
                  <a:lnTo>
                    <a:pt x="12700" y="406501"/>
                  </a:lnTo>
                  <a:lnTo>
                    <a:pt x="1283462" y="406501"/>
                  </a:lnTo>
                  <a:lnTo>
                    <a:pt x="1283462" y="400151"/>
                  </a:lnTo>
                  <a:close/>
                </a:path>
              </a:pathLst>
            </a:custGeom>
            <a:solidFill>
              <a:srgbClr val="5F5F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6013703" y="4264152"/>
              <a:ext cx="1360170" cy="445134"/>
            </a:xfrm>
            <a:custGeom>
              <a:avLst/>
              <a:gdLst/>
              <a:ahLst/>
              <a:cxnLst/>
              <a:rect l="l" t="t" r="r" b="b"/>
              <a:pathLst>
                <a:path w="1360170" h="445135">
                  <a:moveTo>
                    <a:pt x="1346962" y="38100"/>
                  </a:moveTo>
                  <a:lnTo>
                    <a:pt x="1346962" y="444627"/>
                  </a:lnTo>
                  <a:lnTo>
                    <a:pt x="1359662" y="444627"/>
                  </a:lnTo>
                  <a:lnTo>
                    <a:pt x="1359662" y="44450"/>
                  </a:lnTo>
                  <a:lnTo>
                    <a:pt x="1353312" y="44450"/>
                  </a:lnTo>
                  <a:lnTo>
                    <a:pt x="1346962" y="38100"/>
                  </a:lnTo>
                  <a:close/>
                </a:path>
                <a:path w="1360170" h="445135">
                  <a:moveTo>
                    <a:pt x="76200" y="0"/>
                  </a:moveTo>
                  <a:lnTo>
                    <a:pt x="0" y="38100"/>
                  </a:lnTo>
                  <a:lnTo>
                    <a:pt x="76200" y="76200"/>
                  </a:lnTo>
                  <a:lnTo>
                    <a:pt x="76200" y="44450"/>
                  </a:lnTo>
                  <a:lnTo>
                    <a:pt x="63500" y="44450"/>
                  </a:lnTo>
                  <a:lnTo>
                    <a:pt x="63500" y="31750"/>
                  </a:lnTo>
                  <a:lnTo>
                    <a:pt x="76200" y="31750"/>
                  </a:lnTo>
                  <a:lnTo>
                    <a:pt x="76200" y="0"/>
                  </a:lnTo>
                  <a:close/>
                </a:path>
                <a:path w="1360170" h="445135">
                  <a:moveTo>
                    <a:pt x="76200" y="31750"/>
                  </a:moveTo>
                  <a:lnTo>
                    <a:pt x="63500" y="31750"/>
                  </a:lnTo>
                  <a:lnTo>
                    <a:pt x="63500" y="44450"/>
                  </a:lnTo>
                  <a:lnTo>
                    <a:pt x="76200" y="44450"/>
                  </a:lnTo>
                  <a:lnTo>
                    <a:pt x="76200" y="31750"/>
                  </a:lnTo>
                  <a:close/>
                </a:path>
                <a:path w="1360170" h="445135">
                  <a:moveTo>
                    <a:pt x="1359662" y="31750"/>
                  </a:moveTo>
                  <a:lnTo>
                    <a:pt x="76200" y="31750"/>
                  </a:lnTo>
                  <a:lnTo>
                    <a:pt x="76200" y="44450"/>
                  </a:lnTo>
                  <a:lnTo>
                    <a:pt x="1346962" y="44450"/>
                  </a:lnTo>
                  <a:lnTo>
                    <a:pt x="1346962" y="38100"/>
                  </a:lnTo>
                  <a:lnTo>
                    <a:pt x="1359662" y="38100"/>
                  </a:lnTo>
                  <a:lnTo>
                    <a:pt x="1359662" y="31750"/>
                  </a:lnTo>
                  <a:close/>
                </a:path>
                <a:path w="1360170" h="445135">
                  <a:moveTo>
                    <a:pt x="1359662" y="38100"/>
                  </a:moveTo>
                  <a:lnTo>
                    <a:pt x="1346962" y="38100"/>
                  </a:lnTo>
                  <a:lnTo>
                    <a:pt x="1353312" y="44450"/>
                  </a:lnTo>
                  <a:lnTo>
                    <a:pt x="1359662" y="44450"/>
                  </a:lnTo>
                  <a:lnTo>
                    <a:pt x="1359662" y="38100"/>
                  </a:lnTo>
                  <a:close/>
                </a:path>
              </a:pathLst>
            </a:custGeom>
            <a:solidFill>
              <a:srgbClr val="0871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1" name="object 101"/>
          <p:cNvSpPr txBox="1"/>
          <p:nvPr/>
        </p:nvSpPr>
        <p:spPr>
          <a:xfrm>
            <a:off x="7762113" y="4772914"/>
            <a:ext cx="700405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36195">
              <a:lnSpc>
                <a:spcPct val="100000"/>
              </a:lnSpc>
              <a:spcBef>
                <a:spcPts val="100"/>
              </a:spcBef>
            </a:pPr>
            <a:r>
              <a:rPr sz="800" spc="50" dirty="0">
                <a:solidFill>
                  <a:srgbClr val="5F5F5F"/>
                </a:solidFill>
                <a:latin typeface="Century Gothic"/>
                <a:cs typeface="Century Gothic"/>
              </a:rPr>
              <a:t>INDIVIDUAL </a:t>
            </a:r>
            <a:r>
              <a:rPr sz="800" spc="-10" dirty="0">
                <a:solidFill>
                  <a:srgbClr val="5F5F5F"/>
                </a:solidFill>
                <a:latin typeface="Century Gothic"/>
                <a:cs typeface="Century Gothic"/>
              </a:rPr>
              <a:t>SCORECARD</a:t>
            </a:r>
            <a:endParaRPr sz="800">
              <a:latin typeface="Century Gothic"/>
              <a:cs typeface="Century Gothic"/>
            </a:endParaRPr>
          </a:p>
        </p:txBody>
      </p:sp>
      <p:sp>
        <p:nvSpPr>
          <p:cNvPr id="102" name="object 102"/>
          <p:cNvSpPr txBox="1"/>
          <p:nvPr/>
        </p:nvSpPr>
        <p:spPr>
          <a:xfrm>
            <a:off x="6524370" y="4066159"/>
            <a:ext cx="34734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50" dirty="0">
                <a:solidFill>
                  <a:srgbClr val="087150"/>
                </a:solidFill>
                <a:latin typeface="Tahoma"/>
                <a:cs typeface="Tahoma"/>
              </a:rPr>
              <a:t>HOW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103" name="object 103"/>
          <p:cNvSpPr txBox="1"/>
          <p:nvPr/>
        </p:nvSpPr>
        <p:spPr>
          <a:xfrm>
            <a:off x="5630036" y="5686145"/>
            <a:ext cx="40132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20" dirty="0">
                <a:solidFill>
                  <a:srgbClr val="5F5F5F"/>
                </a:solidFill>
                <a:latin typeface="Tahoma"/>
                <a:cs typeface="Tahoma"/>
              </a:rPr>
              <a:t>WHAT</a:t>
            </a:r>
            <a:endParaRPr sz="1000">
              <a:latin typeface="Tahoma"/>
              <a:cs typeface="Tahoma"/>
            </a:endParaRPr>
          </a:p>
        </p:txBody>
      </p:sp>
      <p:grpSp>
        <p:nvGrpSpPr>
          <p:cNvPr id="104" name="object 104"/>
          <p:cNvGrpSpPr/>
          <p:nvPr/>
        </p:nvGrpSpPr>
        <p:grpSpPr>
          <a:xfrm>
            <a:off x="653859" y="1495044"/>
            <a:ext cx="7680959" cy="5032375"/>
            <a:chOff x="653859" y="1495044"/>
            <a:chExt cx="7680959" cy="5032375"/>
          </a:xfrm>
        </p:grpSpPr>
        <p:sp>
          <p:nvSpPr>
            <p:cNvPr id="105" name="object 105"/>
            <p:cNvSpPr/>
            <p:nvPr/>
          </p:nvSpPr>
          <p:spPr>
            <a:xfrm>
              <a:off x="778497" y="4447794"/>
              <a:ext cx="2737485" cy="1416685"/>
            </a:xfrm>
            <a:custGeom>
              <a:avLst/>
              <a:gdLst/>
              <a:ahLst/>
              <a:cxnLst/>
              <a:rect l="l" t="t" r="r" b="b"/>
              <a:pathLst>
                <a:path w="2737485" h="1416685">
                  <a:moveTo>
                    <a:pt x="54025" y="0"/>
                  </a:moveTo>
                  <a:lnTo>
                    <a:pt x="0" y="107441"/>
                  </a:lnTo>
                  <a:lnTo>
                    <a:pt x="2468003" y="1348231"/>
                  </a:lnTo>
                  <a:lnTo>
                    <a:pt x="2440952" y="1401965"/>
                  </a:lnTo>
                  <a:lnTo>
                    <a:pt x="2737116" y="1416189"/>
                  </a:lnTo>
                  <a:lnTo>
                    <a:pt x="2549029" y="1187018"/>
                  </a:lnTo>
                  <a:lnTo>
                    <a:pt x="2521978" y="1240751"/>
                  </a:lnTo>
                  <a:lnTo>
                    <a:pt x="54025" y="0"/>
                  </a:lnTo>
                  <a:close/>
                </a:path>
              </a:pathLst>
            </a:custGeom>
            <a:solidFill>
              <a:srgbClr val="9F9F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6" name="object 106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653859" y="4719701"/>
              <a:ext cx="2532570" cy="1313091"/>
            </a:xfrm>
            <a:prstGeom prst="rect">
              <a:avLst/>
            </a:prstGeom>
          </p:spPr>
        </p:pic>
        <p:sp>
          <p:nvSpPr>
            <p:cNvPr id="107" name="object 107"/>
            <p:cNvSpPr/>
            <p:nvPr/>
          </p:nvSpPr>
          <p:spPr>
            <a:xfrm>
              <a:off x="5597143" y="2556002"/>
              <a:ext cx="2737485" cy="1416685"/>
            </a:xfrm>
            <a:custGeom>
              <a:avLst/>
              <a:gdLst/>
              <a:ahLst/>
              <a:cxnLst/>
              <a:rect l="l" t="t" r="r" b="b"/>
              <a:pathLst>
                <a:path w="2737484" h="1416685">
                  <a:moveTo>
                    <a:pt x="0" y="0"/>
                  </a:moveTo>
                  <a:lnTo>
                    <a:pt x="188086" y="229235"/>
                  </a:lnTo>
                  <a:lnTo>
                    <a:pt x="215137" y="175513"/>
                  </a:lnTo>
                  <a:lnTo>
                    <a:pt x="2683129" y="1416177"/>
                  </a:lnTo>
                  <a:lnTo>
                    <a:pt x="2737104" y="1308735"/>
                  </a:lnTo>
                  <a:lnTo>
                    <a:pt x="269113" y="67945"/>
                  </a:lnTo>
                  <a:lnTo>
                    <a:pt x="296163" y="142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871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8" name="object 108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6631050" y="2850896"/>
              <a:ext cx="1012951" cy="848486"/>
            </a:xfrm>
            <a:prstGeom prst="rect">
              <a:avLst/>
            </a:prstGeom>
          </p:spPr>
        </p:pic>
        <p:sp>
          <p:nvSpPr>
            <p:cNvPr id="109" name="object 109"/>
            <p:cNvSpPr/>
            <p:nvPr/>
          </p:nvSpPr>
          <p:spPr>
            <a:xfrm>
              <a:off x="6976872" y="1495044"/>
              <a:ext cx="315595" cy="329565"/>
            </a:xfrm>
            <a:custGeom>
              <a:avLst/>
              <a:gdLst/>
              <a:ahLst/>
              <a:cxnLst/>
              <a:rect l="l" t="t" r="r" b="b"/>
              <a:pathLst>
                <a:path w="315595" h="329564">
                  <a:moveTo>
                    <a:pt x="157733" y="0"/>
                  </a:moveTo>
                  <a:lnTo>
                    <a:pt x="157733" y="82295"/>
                  </a:lnTo>
                  <a:lnTo>
                    <a:pt x="0" y="82295"/>
                  </a:lnTo>
                  <a:lnTo>
                    <a:pt x="0" y="246887"/>
                  </a:lnTo>
                  <a:lnTo>
                    <a:pt x="157733" y="246887"/>
                  </a:lnTo>
                  <a:lnTo>
                    <a:pt x="157733" y="329183"/>
                  </a:lnTo>
                  <a:lnTo>
                    <a:pt x="315468" y="164591"/>
                  </a:lnTo>
                  <a:lnTo>
                    <a:pt x="157733" y="0"/>
                  </a:lnTo>
                  <a:close/>
                </a:path>
              </a:pathLst>
            </a:custGeom>
            <a:solidFill>
              <a:srgbClr val="0A97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0" name="object 110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6207251" y="6063996"/>
              <a:ext cx="1235976" cy="413042"/>
            </a:xfrm>
            <a:prstGeom prst="rect">
              <a:avLst/>
            </a:prstGeom>
          </p:spPr>
        </p:pic>
        <p:pic>
          <p:nvPicPr>
            <p:cNvPr id="111" name="object 111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6323075" y="6047232"/>
              <a:ext cx="1031735" cy="480059"/>
            </a:xfrm>
            <a:prstGeom prst="rect">
              <a:avLst/>
            </a:prstGeom>
          </p:spPr>
        </p:pic>
        <p:sp>
          <p:nvSpPr>
            <p:cNvPr id="112" name="object 112"/>
            <p:cNvSpPr/>
            <p:nvPr/>
          </p:nvSpPr>
          <p:spPr>
            <a:xfrm>
              <a:off x="6233160" y="6089903"/>
              <a:ext cx="1134110" cy="311150"/>
            </a:xfrm>
            <a:custGeom>
              <a:avLst/>
              <a:gdLst/>
              <a:ahLst/>
              <a:cxnLst/>
              <a:rect l="l" t="t" r="r" b="b"/>
              <a:pathLst>
                <a:path w="1134109" h="311150">
                  <a:moveTo>
                    <a:pt x="1081278" y="0"/>
                  </a:moveTo>
                  <a:lnTo>
                    <a:pt x="52577" y="0"/>
                  </a:lnTo>
                  <a:lnTo>
                    <a:pt x="32146" y="4135"/>
                  </a:lnTo>
                  <a:lnTo>
                    <a:pt x="15430" y="15411"/>
                  </a:lnTo>
                  <a:lnTo>
                    <a:pt x="4143" y="32136"/>
                  </a:lnTo>
                  <a:lnTo>
                    <a:pt x="0" y="52616"/>
                  </a:lnTo>
                  <a:lnTo>
                    <a:pt x="0" y="258279"/>
                  </a:lnTo>
                  <a:lnTo>
                    <a:pt x="4143" y="278759"/>
                  </a:lnTo>
                  <a:lnTo>
                    <a:pt x="15430" y="295484"/>
                  </a:lnTo>
                  <a:lnTo>
                    <a:pt x="32146" y="306760"/>
                  </a:lnTo>
                  <a:lnTo>
                    <a:pt x="52577" y="310896"/>
                  </a:lnTo>
                  <a:lnTo>
                    <a:pt x="1081278" y="310896"/>
                  </a:lnTo>
                  <a:lnTo>
                    <a:pt x="1101709" y="306760"/>
                  </a:lnTo>
                  <a:lnTo>
                    <a:pt x="1118425" y="295484"/>
                  </a:lnTo>
                  <a:lnTo>
                    <a:pt x="1129712" y="278759"/>
                  </a:lnTo>
                  <a:lnTo>
                    <a:pt x="1133856" y="258279"/>
                  </a:lnTo>
                  <a:lnTo>
                    <a:pt x="1133856" y="52616"/>
                  </a:lnTo>
                  <a:lnTo>
                    <a:pt x="1129712" y="32136"/>
                  </a:lnTo>
                  <a:lnTo>
                    <a:pt x="1118425" y="15411"/>
                  </a:lnTo>
                  <a:lnTo>
                    <a:pt x="1101709" y="4135"/>
                  </a:lnTo>
                  <a:lnTo>
                    <a:pt x="1081278" y="0"/>
                  </a:lnTo>
                  <a:close/>
                </a:path>
              </a:pathLst>
            </a:custGeom>
            <a:solidFill>
              <a:srgbClr val="0871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3" name="object 113"/>
          <p:cNvSpPr txBox="1"/>
          <p:nvPr/>
        </p:nvSpPr>
        <p:spPr>
          <a:xfrm>
            <a:off x="4651375" y="1267205"/>
            <a:ext cx="2018030" cy="7569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600" spc="-125" dirty="0">
                <a:solidFill>
                  <a:srgbClr val="087150"/>
                </a:solidFill>
                <a:latin typeface="Tahoma"/>
                <a:cs typeface="Tahoma"/>
              </a:rPr>
              <a:t>“I</a:t>
            </a:r>
            <a:r>
              <a:rPr sz="1600" spc="-180" dirty="0">
                <a:solidFill>
                  <a:srgbClr val="087150"/>
                </a:solidFill>
                <a:latin typeface="Tahoma"/>
                <a:cs typeface="Tahoma"/>
              </a:rPr>
              <a:t> </a:t>
            </a:r>
            <a:r>
              <a:rPr sz="1600" spc="-40" dirty="0">
                <a:solidFill>
                  <a:srgbClr val="087150"/>
                </a:solidFill>
                <a:latin typeface="Tahoma"/>
                <a:cs typeface="Tahoma"/>
              </a:rPr>
              <a:t>can</a:t>
            </a:r>
            <a:r>
              <a:rPr sz="1600" spc="-180" dirty="0">
                <a:solidFill>
                  <a:srgbClr val="087150"/>
                </a:solidFill>
                <a:latin typeface="Tahoma"/>
                <a:cs typeface="Tahoma"/>
              </a:rPr>
              <a:t> </a:t>
            </a:r>
            <a:r>
              <a:rPr sz="1600" spc="-35" dirty="0">
                <a:solidFill>
                  <a:srgbClr val="087150"/>
                </a:solidFill>
                <a:latin typeface="Tahoma"/>
                <a:cs typeface="Tahoma"/>
              </a:rPr>
              <a:t>see</a:t>
            </a:r>
            <a:r>
              <a:rPr sz="1600" spc="-175" dirty="0">
                <a:solidFill>
                  <a:srgbClr val="087150"/>
                </a:solidFill>
                <a:latin typeface="Tahoma"/>
                <a:cs typeface="Tahoma"/>
              </a:rPr>
              <a:t> </a:t>
            </a:r>
            <a:r>
              <a:rPr sz="1600" spc="-60" dirty="0">
                <a:solidFill>
                  <a:srgbClr val="087150"/>
                </a:solidFill>
                <a:latin typeface="Tahoma"/>
                <a:cs typeface="Tahoma"/>
              </a:rPr>
              <a:t>my</a:t>
            </a:r>
            <a:r>
              <a:rPr sz="1600" spc="-175" dirty="0">
                <a:solidFill>
                  <a:srgbClr val="087150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087150"/>
                </a:solidFill>
                <a:latin typeface="Tahoma"/>
                <a:cs typeface="Tahoma"/>
              </a:rPr>
              <a:t>value </a:t>
            </a:r>
            <a:r>
              <a:rPr sz="1600" dirty="0">
                <a:solidFill>
                  <a:srgbClr val="087150"/>
                </a:solidFill>
                <a:latin typeface="Tahoma"/>
                <a:cs typeface="Tahoma"/>
              </a:rPr>
              <a:t>contribution</a:t>
            </a:r>
            <a:r>
              <a:rPr sz="1600" spc="-195" dirty="0">
                <a:solidFill>
                  <a:srgbClr val="087150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087150"/>
                </a:solidFill>
                <a:latin typeface="Tahoma"/>
                <a:cs typeface="Tahoma"/>
              </a:rPr>
              <a:t>to</a:t>
            </a:r>
            <a:r>
              <a:rPr sz="1600" spc="-170" dirty="0">
                <a:solidFill>
                  <a:srgbClr val="087150"/>
                </a:solidFill>
                <a:latin typeface="Tahoma"/>
                <a:cs typeface="Tahoma"/>
              </a:rPr>
              <a:t> </a:t>
            </a:r>
            <a:r>
              <a:rPr sz="1600" spc="-25" dirty="0">
                <a:solidFill>
                  <a:srgbClr val="087150"/>
                </a:solidFill>
                <a:latin typeface="Tahoma"/>
                <a:cs typeface="Tahoma"/>
              </a:rPr>
              <a:t>the organizational</a:t>
            </a:r>
            <a:r>
              <a:rPr sz="1600" spc="-100" dirty="0">
                <a:solidFill>
                  <a:srgbClr val="087150"/>
                </a:solidFill>
                <a:latin typeface="Tahoma"/>
                <a:cs typeface="Tahoma"/>
              </a:rPr>
              <a:t> </a:t>
            </a:r>
            <a:r>
              <a:rPr sz="1600" spc="-35" dirty="0">
                <a:solidFill>
                  <a:srgbClr val="087150"/>
                </a:solidFill>
                <a:latin typeface="Tahoma"/>
                <a:cs typeface="Tahoma"/>
              </a:rPr>
              <a:t>success”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114" name="object 114"/>
          <p:cNvSpPr txBox="1"/>
          <p:nvPr/>
        </p:nvSpPr>
        <p:spPr>
          <a:xfrm>
            <a:off x="7509764" y="1454658"/>
            <a:ext cx="10807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spc="45" dirty="0">
                <a:solidFill>
                  <a:srgbClr val="087150"/>
                </a:solidFill>
                <a:latin typeface="Tahoma"/>
                <a:cs typeface="Tahoma"/>
              </a:rPr>
              <a:t>EMPLOYEE </a:t>
            </a:r>
            <a:r>
              <a:rPr sz="1200" spc="55" dirty="0">
                <a:solidFill>
                  <a:srgbClr val="087150"/>
                </a:solidFill>
                <a:latin typeface="Tahoma"/>
                <a:cs typeface="Tahoma"/>
              </a:rPr>
              <a:t>ENGAGEMENT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115" name="object 115"/>
          <p:cNvSpPr txBox="1"/>
          <p:nvPr/>
        </p:nvSpPr>
        <p:spPr>
          <a:xfrm>
            <a:off x="6406641" y="6090920"/>
            <a:ext cx="7867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4160" marR="5080" indent="-251460">
              <a:lnSpc>
                <a:spcPct val="100000"/>
              </a:lnSpc>
              <a:spcBef>
                <a:spcPts val="100"/>
              </a:spcBef>
            </a:pPr>
            <a:r>
              <a:rPr sz="900" spc="-10" dirty="0">
                <a:solidFill>
                  <a:srgbClr val="FFFFFF"/>
                </a:solidFill>
                <a:latin typeface="Century Gothic"/>
                <a:cs typeface="Century Gothic"/>
              </a:rPr>
              <a:t>Performance </a:t>
            </a:r>
            <a:r>
              <a:rPr sz="900" spc="-20" dirty="0">
                <a:solidFill>
                  <a:srgbClr val="FFFFFF"/>
                </a:solidFill>
                <a:latin typeface="Century Gothic"/>
                <a:cs typeface="Century Gothic"/>
              </a:rPr>
              <a:t>Plan</a:t>
            </a:r>
            <a:endParaRPr sz="900">
              <a:latin typeface="Century Gothic"/>
              <a:cs typeface="Century Gothic"/>
            </a:endParaRPr>
          </a:p>
        </p:txBody>
      </p:sp>
      <p:grpSp>
        <p:nvGrpSpPr>
          <p:cNvPr id="116" name="object 116"/>
          <p:cNvGrpSpPr/>
          <p:nvPr/>
        </p:nvGrpSpPr>
        <p:grpSpPr>
          <a:xfrm>
            <a:off x="6761988" y="5506211"/>
            <a:ext cx="712470" cy="584835"/>
            <a:chOff x="6761988" y="5506211"/>
            <a:chExt cx="712470" cy="584835"/>
          </a:xfrm>
        </p:grpSpPr>
        <p:pic>
          <p:nvPicPr>
            <p:cNvPr id="117" name="object 117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7220712" y="5506211"/>
              <a:ext cx="253238" cy="245744"/>
            </a:xfrm>
            <a:prstGeom prst="rect">
              <a:avLst/>
            </a:prstGeom>
          </p:spPr>
        </p:pic>
        <p:sp>
          <p:nvSpPr>
            <p:cNvPr id="118" name="object 118"/>
            <p:cNvSpPr/>
            <p:nvPr/>
          </p:nvSpPr>
          <p:spPr>
            <a:xfrm>
              <a:off x="6761988" y="5739129"/>
              <a:ext cx="711835" cy="351790"/>
            </a:xfrm>
            <a:custGeom>
              <a:avLst/>
              <a:gdLst/>
              <a:ahLst/>
              <a:cxnLst/>
              <a:rect l="l" t="t" r="r" b="b"/>
              <a:pathLst>
                <a:path w="711834" h="351789">
                  <a:moveTo>
                    <a:pt x="31750" y="275145"/>
                  </a:moveTo>
                  <a:lnTo>
                    <a:pt x="0" y="275145"/>
                  </a:lnTo>
                  <a:lnTo>
                    <a:pt x="38100" y="351345"/>
                  </a:lnTo>
                  <a:lnTo>
                    <a:pt x="69850" y="287845"/>
                  </a:lnTo>
                  <a:lnTo>
                    <a:pt x="31750" y="287845"/>
                  </a:lnTo>
                  <a:lnTo>
                    <a:pt x="31750" y="275145"/>
                  </a:lnTo>
                  <a:close/>
                </a:path>
                <a:path w="711834" h="351789">
                  <a:moveTo>
                    <a:pt x="711326" y="0"/>
                  </a:moveTo>
                  <a:lnTo>
                    <a:pt x="31750" y="0"/>
                  </a:lnTo>
                  <a:lnTo>
                    <a:pt x="31750" y="287845"/>
                  </a:lnTo>
                  <a:lnTo>
                    <a:pt x="44450" y="287845"/>
                  </a:lnTo>
                  <a:lnTo>
                    <a:pt x="44450" y="12700"/>
                  </a:lnTo>
                  <a:lnTo>
                    <a:pt x="38100" y="12700"/>
                  </a:lnTo>
                  <a:lnTo>
                    <a:pt x="44450" y="6350"/>
                  </a:lnTo>
                  <a:lnTo>
                    <a:pt x="711326" y="6350"/>
                  </a:lnTo>
                  <a:lnTo>
                    <a:pt x="711326" y="0"/>
                  </a:lnTo>
                  <a:close/>
                </a:path>
                <a:path w="711834" h="351789">
                  <a:moveTo>
                    <a:pt x="76200" y="275145"/>
                  </a:moveTo>
                  <a:lnTo>
                    <a:pt x="44450" y="275145"/>
                  </a:lnTo>
                  <a:lnTo>
                    <a:pt x="44450" y="287845"/>
                  </a:lnTo>
                  <a:lnTo>
                    <a:pt x="69850" y="287845"/>
                  </a:lnTo>
                  <a:lnTo>
                    <a:pt x="76200" y="275145"/>
                  </a:lnTo>
                  <a:close/>
                </a:path>
                <a:path w="711834" h="351789">
                  <a:moveTo>
                    <a:pt x="44450" y="6350"/>
                  </a:moveTo>
                  <a:lnTo>
                    <a:pt x="38100" y="12700"/>
                  </a:lnTo>
                  <a:lnTo>
                    <a:pt x="44450" y="12700"/>
                  </a:lnTo>
                  <a:lnTo>
                    <a:pt x="44450" y="6350"/>
                  </a:lnTo>
                  <a:close/>
                </a:path>
                <a:path w="711834" h="351789">
                  <a:moveTo>
                    <a:pt x="711326" y="6350"/>
                  </a:moveTo>
                  <a:lnTo>
                    <a:pt x="44450" y="6350"/>
                  </a:lnTo>
                  <a:lnTo>
                    <a:pt x="44450" y="12700"/>
                  </a:lnTo>
                  <a:lnTo>
                    <a:pt x="711326" y="12700"/>
                  </a:lnTo>
                  <a:lnTo>
                    <a:pt x="711326" y="6350"/>
                  </a:lnTo>
                  <a:close/>
                </a:path>
              </a:pathLst>
            </a:custGeom>
            <a:solidFill>
              <a:srgbClr val="9F9F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9" name="object 11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69047" rIns="0" bIns="0" rtlCol="0">
            <a:spAutoFit/>
          </a:bodyPr>
          <a:lstStyle/>
          <a:p>
            <a:pPr marL="2417445">
              <a:lnSpc>
                <a:spcPct val="100000"/>
              </a:lnSpc>
              <a:spcBef>
                <a:spcPts val="100"/>
              </a:spcBef>
            </a:pPr>
            <a:fld id="{81D60167-4931-47E6-BA6A-407CBD079E47}" type="slidenum">
              <a:rPr spc="-25" dirty="0"/>
              <a:t>145</a:t>
            </a:fld>
            <a:endParaRPr spc="-25" dirty="0"/>
          </a:p>
        </p:txBody>
      </p:sp>
      <p:sp>
        <p:nvSpPr>
          <p:cNvPr id="120" name="object 12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/>
              <a:t>©</a:t>
            </a:r>
            <a:r>
              <a:rPr spc="-15" dirty="0"/>
              <a:t> </a:t>
            </a:r>
            <a:r>
              <a:rPr dirty="0"/>
              <a:t>The</a:t>
            </a:r>
            <a:r>
              <a:rPr spc="-30" dirty="0"/>
              <a:t> </a:t>
            </a:r>
            <a:r>
              <a:rPr dirty="0"/>
              <a:t>KPI</a:t>
            </a:r>
            <a:r>
              <a:rPr spc="-5" dirty="0"/>
              <a:t> </a:t>
            </a:r>
            <a:r>
              <a:rPr dirty="0"/>
              <a:t>Institute</a:t>
            </a:r>
            <a:r>
              <a:rPr spc="-20" dirty="0"/>
              <a:t> 2023</a:t>
            </a:r>
          </a:p>
        </p:txBody>
      </p: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18783" rIns="0" bIns="0" rtlCol="0">
            <a:spAutoFit/>
          </a:bodyPr>
          <a:lstStyle/>
          <a:p>
            <a:pPr marL="31115">
              <a:lnSpc>
                <a:spcPct val="100000"/>
              </a:lnSpc>
              <a:spcBef>
                <a:spcPts val="100"/>
              </a:spcBef>
            </a:pPr>
            <a:r>
              <a:rPr spc="270" dirty="0"/>
              <a:t>KPI</a:t>
            </a:r>
            <a:r>
              <a:rPr spc="-10" dirty="0"/>
              <a:t> </a:t>
            </a:r>
            <a:r>
              <a:rPr spc="130" dirty="0"/>
              <a:t>ALIGNMENT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356538" y="2759829"/>
            <a:ext cx="1052195" cy="594995"/>
            <a:chOff x="356538" y="2759829"/>
            <a:chExt cx="1052195" cy="59499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6538" y="2759829"/>
              <a:ext cx="1051739" cy="58998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9768" y="2788945"/>
              <a:ext cx="940295" cy="565378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373380" y="2767584"/>
              <a:ext cx="967740" cy="515620"/>
            </a:xfrm>
            <a:custGeom>
              <a:avLst/>
              <a:gdLst/>
              <a:ahLst/>
              <a:cxnLst/>
              <a:rect l="l" t="t" r="r" b="b"/>
              <a:pathLst>
                <a:path w="967740" h="515620">
                  <a:moveTo>
                    <a:pt x="873836" y="0"/>
                  </a:moveTo>
                  <a:lnTo>
                    <a:pt x="93903" y="0"/>
                  </a:lnTo>
                  <a:lnTo>
                    <a:pt x="57350" y="7377"/>
                  </a:lnTo>
                  <a:lnTo>
                    <a:pt x="27501" y="27495"/>
                  </a:lnTo>
                  <a:lnTo>
                    <a:pt x="7378" y="57328"/>
                  </a:lnTo>
                  <a:lnTo>
                    <a:pt x="0" y="93852"/>
                  </a:lnTo>
                  <a:lnTo>
                    <a:pt x="0" y="421258"/>
                  </a:lnTo>
                  <a:lnTo>
                    <a:pt x="7378" y="457783"/>
                  </a:lnTo>
                  <a:lnTo>
                    <a:pt x="27501" y="487616"/>
                  </a:lnTo>
                  <a:lnTo>
                    <a:pt x="57350" y="507734"/>
                  </a:lnTo>
                  <a:lnTo>
                    <a:pt x="93903" y="515112"/>
                  </a:lnTo>
                  <a:lnTo>
                    <a:pt x="873836" y="515112"/>
                  </a:lnTo>
                  <a:lnTo>
                    <a:pt x="910389" y="507734"/>
                  </a:lnTo>
                  <a:lnTo>
                    <a:pt x="940238" y="487616"/>
                  </a:lnTo>
                  <a:lnTo>
                    <a:pt x="960361" y="457783"/>
                  </a:lnTo>
                  <a:lnTo>
                    <a:pt x="967739" y="421258"/>
                  </a:lnTo>
                  <a:lnTo>
                    <a:pt x="967739" y="93852"/>
                  </a:lnTo>
                  <a:lnTo>
                    <a:pt x="960361" y="57328"/>
                  </a:lnTo>
                  <a:lnTo>
                    <a:pt x="940238" y="27495"/>
                  </a:lnTo>
                  <a:lnTo>
                    <a:pt x="910389" y="7377"/>
                  </a:lnTo>
                  <a:lnTo>
                    <a:pt x="873836" y="0"/>
                  </a:lnTo>
                  <a:close/>
                </a:path>
              </a:pathLst>
            </a:custGeom>
            <a:solidFill>
              <a:srgbClr val="46B5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528015" y="2837814"/>
            <a:ext cx="658495" cy="36322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31445" marR="5080" indent="-119380">
              <a:lnSpc>
                <a:spcPct val="100899"/>
              </a:lnSpc>
              <a:spcBef>
                <a:spcPts val="90"/>
              </a:spcBef>
            </a:pPr>
            <a:r>
              <a:rPr sz="1100" spc="85" dirty="0">
                <a:solidFill>
                  <a:srgbClr val="FFFFFF"/>
                </a:solidFill>
                <a:latin typeface="Century Gothic"/>
                <a:cs typeface="Century Gothic"/>
              </a:rPr>
              <a:t>Business </a:t>
            </a:r>
            <a:r>
              <a:rPr sz="1100" spc="95" dirty="0">
                <a:solidFill>
                  <a:srgbClr val="FFFFFF"/>
                </a:solidFill>
                <a:latin typeface="Century Gothic"/>
                <a:cs typeface="Century Gothic"/>
              </a:rPr>
              <a:t>Unit</a:t>
            </a:r>
            <a:r>
              <a:rPr sz="1100" spc="-1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100" spc="-50" dirty="0">
                <a:solidFill>
                  <a:srgbClr val="FFFFFF"/>
                </a:solidFill>
                <a:latin typeface="Century Gothic"/>
                <a:cs typeface="Century Gothic"/>
              </a:rPr>
              <a:t>1</a:t>
            </a:r>
            <a:endParaRPr sz="1100">
              <a:latin typeface="Century Gothic"/>
              <a:cs typeface="Century Gothic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220669" y="1799819"/>
            <a:ext cx="1518285" cy="721360"/>
            <a:chOff x="1220669" y="1799819"/>
            <a:chExt cx="1518285" cy="721360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20669" y="1799819"/>
              <a:ext cx="1518012" cy="720895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237488" y="1807463"/>
              <a:ext cx="1434465" cy="646430"/>
            </a:xfrm>
            <a:custGeom>
              <a:avLst/>
              <a:gdLst/>
              <a:ahLst/>
              <a:cxnLst/>
              <a:rect l="l" t="t" r="r" b="b"/>
              <a:pathLst>
                <a:path w="1434464" h="646430">
                  <a:moveTo>
                    <a:pt x="1434084" y="366776"/>
                  </a:moveTo>
                  <a:lnTo>
                    <a:pt x="1411097" y="316903"/>
                  </a:lnTo>
                  <a:lnTo>
                    <a:pt x="1331976" y="277609"/>
                  </a:lnTo>
                  <a:lnTo>
                    <a:pt x="1331976" y="265176"/>
                  </a:lnTo>
                  <a:lnTo>
                    <a:pt x="1305064" y="265176"/>
                  </a:lnTo>
                  <a:lnTo>
                    <a:pt x="745109" y="6477"/>
                  </a:lnTo>
                  <a:lnTo>
                    <a:pt x="731329" y="1625"/>
                  </a:lnTo>
                  <a:lnTo>
                    <a:pt x="717042" y="0"/>
                  </a:lnTo>
                  <a:lnTo>
                    <a:pt x="702741" y="1625"/>
                  </a:lnTo>
                  <a:lnTo>
                    <a:pt x="688975" y="6477"/>
                  </a:lnTo>
                  <a:lnTo>
                    <a:pt x="129006" y="265176"/>
                  </a:lnTo>
                  <a:lnTo>
                    <a:pt x="102108" y="265176"/>
                  </a:lnTo>
                  <a:lnTo>
                    <a:pt x="102108" y="277609"/>
                  </a:lnTo>
                  <a:lnTo>
                    <a:pt x="39116" y="306705"/>
                  </a:lnTo>
                  <a:lnTo>
                    <a:pt x="22961" y="316903"/>
                  </a:lnTo>
                  <a:lnTo>
                    <a:pt x="10642" y="330987"/>
                  </a:lnTo>
                  <a:lnTo>
                    <a:pt x="2768" y="347954"/>
                  </a:lnTo>
                  <a:lnTo>
                    <a:pt x="0" y="366776"/>
                  </a:lnTo>
                  <a:lnTo>
                    <a:pt x="0" y="579374"/>
                  </a:lnTo>
                  <a:lnTo>
                    <a:pt x="5232" y="605409"/>
                  </a:lnTo>
                  <a:lnTo>
                    <a:pt x="19519" y="626643"/>
                  </a:lnTo>
                  <a:lnTo>
                    <a:pt x="40716" y="640943"/>
                  </a:lnTo>
                  <a:lnTo>
                    <a:pt x="67691" y="646176"/>
                  </a:lnTo>
                  <a:lnTo>
                    <a:pt x="1367409" y="646176"/>
                  </a:lnTo>
                  <a:lnTo>
                    <a:pt x="1393355" y="640943"/>
                  </a:lnTo>
                  <a:lnTo>
                    <a:pt x="1414551" y="626643"/>
                  </a:lnTo>
                  <a:lnTo>
                    <a:pt x="1428838" y="605409"/>
                  </a:lnTo>
                  <a:lnTo>
                    <a:pt x="1434084" y="579374"/>
                  </a:lnTo>
                  <a:lnTo>
                    <a:pt x="1434084" y="366776"/>
                  </a:lnTo>
                  <a:close/>
                </a:path>
              </a:pathLst>
            </a:custGeom>
            <a:solidFill>
              <a:srgbClr val="0871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477136" y="2100833"/>
            <a:ext cx="954405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10" dirty="0">
                <a:solidFill>
                  <a:srgbClr val="FFFFFF"/>
                </a:solidFill>
                <a:latin typeface="Century Gothic"/>
                <a:cs typeface="Century Gothic"/>
              </a:rPr>
              <a:t>Organization</a:t>
            </a:r>
            <a:endParaRPr sz="1100">
              <a:latin typeface="Century Gothic"/>
              <a:cs typeface="Century Gothic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1453818" y="2759829"/>
            <a:ext cx="1052195" cy="594995"/>
            <a:chOff x="1453818" y="2759829"/>
            <a:chExt cx="1052195" cy="594995"/>
          </a:xfrm>
        </p:grpSpPr>
        <p:pic>
          <p:nvPicPr>
            <p:cNvPr id="13" name="object 1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53818" y="2759829"/>
              <a:ext cx="1051739" cy="589989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28571" y="2788945"/>
              <a:ext cx="940295" cy="565378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1470659" y="2767584"/>
              <a:ext cx="967740" cy="515620"/>
            </a:xfrm>
            <a:custGeom>
              <a:avLst/>
              <a:gdLst/>
              <a:ahLst/>
              <a:cxnLst/>
              <a:rect l="l" t="t" r="r" b="b"/>
              <a:pathLst>
                <a:path w="967739" h="515620">
                  <a:moveTo>
                    <a:pt x="873887" y="0"/>
                  </a:moveTo>
                  <a:lnTo>
                    <a:pt x="93853" y="0"/>
                  </a:lnTo>
                  <a:lnTo>
                    <a:pt x="57328" y="7377"/>
                  </a:lnTo>
                  <a:lnTo>
                    <a:pt x="27495" y="27495"/>
                  </a:lnTo>
                  <a:lnTo>
                    <a:pt x="7377" y="57328"/>
                  </a:lnTo>
                  <a:lnTo>
                    <a:pt x="0" y="93852"/>
                  </a:lnTo>
                  <a:lnTo>
                    <a:pt x="0" y="421258"/>
                  </a:lnTo>
                  <a:lnTo>
                    <a:pt x="7377" y="457783"/>
                  </a:lnTo>
                  <a:lnTo>
                    <a:pt x="27495" y="487616"/>
                  </a:lnTo>
                  <a:lnTo>
                    <a:pt x="57328" y="507734"/>
                  </a:lnTo>
                  <a:lnTo>
                    <a:pt x="93853" y="515112"/>
                  </a:lnTo>
                  <a:lnTo>
                    <a:pt x="873887" y="515112"/>
                  </a:lnTo>
                  <a:lnTo>
                    <a:pt x="910411" y="507734"/>
                  </a:lnTo>
                  <a:lnTo>
                    <a:pt x="940244" y="487616"/>
                  </a:lnTo>
                  <a:lnTo>
                    <a:pt x="960362" y="457783"/>
                  </a:lnTo>
                  <a:lnTo>
                    <a:pt x="967740" y="421258"/>
                  </a:lnTo>
                  <a:lnTo>
                    <a:pt x="967740" y="93852"/>
                  </a:lnTo>
                  <a:lnTo>
                    <a:pt x="960362" y="57328"/>
                  </a:lnTo>
                  <a:lnTo>
                    <a:pt x="940244" y="27495"/>
                  </a:lnTo>
                  <a:lnTo>
                    <a:pt x="910411" y="7377"/>
                  </a:lnTo>
                  <a:lnTo>
                    <a:pt x="873887" y="0"/>
                  </a:lnTo>
                  <a:close/>
                </a:path>
              </a:pathLst>
            </a:custGeom>
            <a:solidFill>
              <a:srgbClr val="46B5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1625854" y="2837814"/>
            <a:ext cx="658495" cy="36322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17475" marR="5080" indent="-105410">
              <a:lnSpc>
                <a:spcPct val="100899"/>
              </a:lnSpc>
              <a:spcBef>
                <a:spcPts val="90"/>
              </a:spcBef>
            </a:pPr>
            <a:r>
              <a:rPr sz="1100" spc="85" dirty="0">
                <a:solidFill>
                  <a:srgbClr val="FFFFFF"/>
                </a:solidFill>
                <a:latin typeface="Century Gothic"/>
                <a:cs typeface="Century Gothic"/>
              </a:rPr>
              <a:t>Business </a:t>
            </a:r>
            <a:r>
              <a:rPr sz="1100" spc="95" dirty="0">
                <a:solidFill>
                  <a:srgbClr val="FFFFFF"/>
                </a:solidFill>
                <a:latin typeface="Century Gothic"/>
                <a:cs typeface="Century Gothic"/>
              </a:rPr>
              <a:t>Unit</a:t>
            </a:r>
            <a:r>
              <a:rPr sz="1100" spc="-1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100" spc="-50" dirty="0">
                <a:solidFill>
                  <a:srgbClr val="FFFFFF"/>
                </a:solidFill>
                <a:latin typeface="Century Gothic"/>
                <a:cs typeface="Century Gothic"/>
              </a:rPr>
              <a:t>2</a:t>
            </a:r>
            <a:endParaRPr sz="1100">
              <a:latin typeface="Century Gothic"/>
              <a:cs typeface="Century Gothic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2551111" y="2759829"/>
            <a:ext cx="1053465" cy="594995"/>
            <a:chOff x="2551111" y="2759829"/>
            <a:chExt cx="1053465" cy="594995"/>
          </a:xfrm>
        </p:grpSpPr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551111" y="2759829"/>
              <a:ext cx="1053225" cy="589989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625851" y="2788945"/>
              <a:ext cx="940295" cy="565378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2567939" y="2767584"/>
              <a:ext cx="969644" cy="515620"/>
            </a:xfrm>
            <a:custGeom>
              <a:avLst/>
              <a:gdLst/>
              <a:ahLst/>
              <a:cxnLst/>
              <a:rect l="l" t="t" r="r" b="b"/>
              <a:pathLst>
                <a:path w="969645" h="515620">
                  <a:moveTo>
                    <a:pt x="875411" y="0"/>
                  </a:moveTo>
                  <a:lnTo>
                    <a:pt x="93853" y="0"/>
                  </a:lnTo>
                  <a:lnTo>
                    <a:pt x="57328" y="7377"/>
                  </a:lnTo>
                  <a:lnTo>
                    <a:pt x="27495" y="27495"/>
                  </a:lnTo>
                  <a:lnTo>
                    <a:pt x="7377" y="57328"/>
                  </a:lnTo>
                  <a:lnTo>
                    <a:pt x="0" y="93852"/>
                  </a:lnTo>
                  <a:lnTo>
                    <a:pt x="0" y="421258"/>
                  </a:lnTo>
                  <a:lnTo>
                    <a:pt x="7377" y="457783"/>
                  </a:lnTo>
                  <a:lnTo>
                    <a:pt x="27495" y="487616"/>
                  </a:lnTo>
                  <a:lnTo>
                    <a:pt x="57328" y="507734"/>
                  </a:lnTo>
                  <a:lnTo>
                    <a:pt x="93853" y="515112"/>
                  </a:lnTo>
                  <a:lnTo>
                    <a:pt x="875411" y="515112"/>
                  </a:lnTo>
                  <a:lnTo>
                    <a:pt x="911935" y="507734"/>
                  </a:lnTo>
                  <a:lnTo>
                    <a:pt x="941768" y="487616"/>
                  </a:lnTo>
                  <a:lnTo>
                    <a:pt x="961886" y="457783"/>
                  </a:lnTo>
                  <a:lnTo>
                    <a:pt x="969263" y="421258"/>
                  </a:lnTo>
                  <a:lnTo>
                    <a:pt x="969263" y="93852"/>
                  </a:lnTo>
                  <a:lnTo>
                    <a:pt x="961886" y="57328"/>
                  </a:lnTo>
                  <a:lnTo>
                    <a:pt x="941768" y="27495"/>
                  </a:lnTo>
                  <a:lnTo>
                    <a:pt x="911935" y="7377"/>
                  </a:lnTo>
                  <a:lnTo>
                    <a:pt x="875411" y="0"/>
                  </a:lnTo>
                  <a:close/>
                </a:path>
              </a:pathLst>
            </a:custGeom>
            <a:solidFill>
              <a:srgbClr val="46B5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2723769" y="2837814"/>
            <a:ext cx="658495" cy="36322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17475" marR="5080" indent="-105410">
              <a:lnSpc>
                <a:spcPct val="100899"/>
              </a:lnSpc>
              <a:spcBef>
                <a:spcPts val="90"/>
              </a:spcBef>
            </a:pPr>
            <a:r>
              <a:rPr sz="1100" spc="85" dirty="0">
                <a:solidFill>
                  <a:srgbClr val="FFFFFF"/>
                </a:solidFill>
                <a:latin typeface="Century Gothic"/>
                <a:cs typeface="Century Gothic"/>
              </a:rPr>
              <a:t>Business </a:t>
            </a:r>
            <a:r>
              <a:rPr sz="1100" spc="95" dirty="0">
                <a:solidFill>
                  <a:srgbClr val="FFFFFF"/>
                </a:solidFill>
                <a:latin typeface="Century Gothic"/>
                <a:cs typeface="Century Gothic"/>
              </a:rPr>
              <a:t>Unit</a:t>
            </a:r>
            <a:r>
              <a:rPr sz="1100" spc="-2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100" spc="-50" dirty="0">
                <a:solidFill>
                  <a:srgbClr val="FFFFFF"/>
                </a:solidFill>
                <a:latin typeface="Century Gothic"/>
                <a:cs typeface="Century Gothic"/>
              </a:rPr>
              <a:t>3</a:t>
            </a:r>
            <a:endParaRPr sz="1100">
              <a:latin typeface="Century Gothic"/>
              <a:cs typeface="Century Gothic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851725" y="2180844"/>
            <a:ext cx="3018155" cy="591820"/>
            <a:chOff x="851725" y="2180844"/>
            <a:chExt cx="3018155" cy="591820"/>
          </a:xfrm>
        </p:grpSpPr>
        <p:sp>
          <p:nvSpPr>
            <p:cNvPr id="23" name="object 23"/>
            <p:cNvSpPr/>
            <p:nvPr/>
          </p:nvSpPr>
          <p:spPr>
            <a:xfrm>
              <a:off x="1955291" y="2334768"/>
              <a:ext cx="1097915" cy="433070"/>
            </a:xfrm>
            <a:custGeom>
              <a:avLst/>
              <a:gdLst/>
              <a:ahLst/>
              <a:cxnLst/>
              <a:rect l="l" t="t" r="r" b="b"/>
              <a:pathLst>
                <a:path w="1097914" h="433069">
                  <a:moveTo>
                    <a:pt x="0" y="0"/>
                  </a:moveTo>
                  <a:lnTo>
                    <a:pt x="0" y="216281"/>
                  </a:lnTo>
                  <a:lnTo>
                    <a:pt x="1097660" y="216281"/>
                  </a:lnTo>
                  <a:lnTo>
                    <a:pt x="1097660" y="432562"/>
                  </a:lnTo>
                </a:path>
              </a:pathLst>
            </a:custGeom>
            <a:ln w="9524">
              <a:solidFill>
                <a:srgbClr val="0871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856488" y="2334768"/>
              <a:ext cx="1097915" cy="433070"/>
            </a:xfrm>
            <a:custGeom>
              <a:avLst/>
              <a:gdLst/>
              <a:ahLst/>
              <a:cxnLst/>
              <a:rect l="l" t="t" r="r" b="b"/>
              <a:pathLst>
                <a:path w="1097914" h="433069">
                  <a:moveTo>
                    <a:pt x="1097661" y="0"/>
                  </a:moveTo>
                  <a:lnTo>
                    <a:pt x="1097661" y="216281"/>
                  </a:lnTo>
                  <a:lnTo>
                    <a:pt x="0" y="216281"/>
                  </a:lnTo>
                  <a:lnTo>
                    <a:pt x="0" y="432562"/>
                  </a:lnTo>
                </a:path>
              </a:pathLst>
            </a:custGeom>
            <a:ln w="9525">
              <a:solidFill>
                <a:srgbClr val="0871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955291" y="2334768"/>
              <a:ext cx="0" cy="433070"/>
            </a:xfrm>
            <a:custGeom>
              <a:avLst/>
              <a:gdLst/>
              <a:ahLst/>
              <a:cxnLst/>
              <a:rect l="l" t="t" r="r" b="b"/>
              <a:pathLst>
                <a:path h="433069">
                  <a:moveTo>
                    <a:pt x="0" y="0"/>
                  </a:moveTo>
                  <a:lnTo>
                    <a:pt x="0" y="432562"/>
                  </a:lnTo>
                </a:path>
              </a:pathLst>
            </a:custGeom>
            <a:ln w="9525">
              <a:solidFill>
                <a:srgbClr val="0871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3293364" y="2180844"/>
              <a:ext cx="576580" cy="469900"/>
            </a:xfrm>
            <a:custGeom>
              <a:avLst/>
              <a:gdLst/>
              <a:ahLst/>
              <a:cxnLst/>
              <a:rect l="l" t="t" r="r" b="b"/>
              <a:pathLst>
                <a:path w="576579" h="469900">
                  <a:moveTo>
                    <a:pt x="432053" y="0"/>
                  </a:moveTo>
                  <a:lnTo>
                    <a:pt x="144018" y="0"/>
                  </a:lnTo>
                  <a:lnTo>
                    <a:pt x="144018" y="234695"/>
                  </a:lnTo>
                  <a:lnTo>
                    <a:pt x="0" y="234695"/>
                  </a:lnTo>
                  <a:lnTo>
                    <a:pt x="288036" y="469391"/>
                  </a:lnTo>
                  <a:lnTo>
                    <a:pt x="576072" y="234695"/>
                  </a:lnTo>
                  <a:lnTo>
                    <a:pt x="432053" y="234695"/>
                  </a:lnTo>
                  <a:lnTo>
                    <a:pt x="432053" y="0"/>
                  </a:lnTo>
                  <a:close/>
                </a:path>
              </a:pathLst>
            </a:custGeom>
            <a:solidFill>
              <a:srgbClr val="0871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7" name="object 27"/>
          <p:cNvGrpSpPr/>
          <p:nvPr/>
        </p:nvGrpSpPr>
        <p:grpSpPr>
          <a:xfrm>
            <a:off x="356538" y="5396349"/>
            <a:ext cx="1052195" cy="593090"/>
            <a:chOff x="356538" y="5396349"/>
            <a:chExt cx="1052195" cy="593090"/>
          </a:xfrm>
        </p:grpSpPr>
        <p:pic>
          <p:nvPicPr>
            <p:cNvPr id="28" name="object 2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6538" y="5396349"/>
              <a:ext cx="1051739" cy="589989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29768" y="5425440"/>
              <a:ext cx="940295" cy="563867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373380" y="5404104"/>
              <a:ext cx="967740" cy="515620"/>
            </a:xfrm>
            <a:custGeom>
              <a:avLst/>
              <a:gdLst/>
              <a:ahLst/>
              <a:cxnLst/>
              <a:rect l="l" t="t" r="r" b="b"/>
              <a:pathLst>
                <a:path w="967740" h="515620">
                  <a:moveTo>
                    <a:pt x="873836" y="0"/>
                  </a:moveTo>
                  <a:lnTo>
                    <a:pt x="93903" y="0"/>
                  </a:lnTo>
                  <a:lnTo>
                    <a:pt x="57350" y="7377"/>
                  </a:lnTo>
                  <a:lnTo>
                    <a:pt x="27501" y="27495"/>
                  </a:lnTo>
                  <a:lnTo>
                    <a:pt x="7378" y="57328"/>
                  </a:lnTo>
                  <a:lnTo>
                    <a:pt x="0" y="93853"/>
                  </a:lnTo>
                  <a:lnTo>
                    <a:pt x="0" y="421208"/>
                  </a:lnTo>
                  <a:lnTo>
                    <a:pt x="7378" y="457761"/>
                  </a:lnTo>
                  <a:lnTo>
                    <a:pt x="27501" y="487610"/>
                  </a:lnTo>
                  <a:lnTo>
                    <a:pt x="57350" y="507733"/>
                  </a:lnTo>
                  <a:lnTo>
                    <a:pt x="93903" y="515112"/>
                  </a:lnTo>
                  <a:lnTo>
                    <a:pt x="873836" y="515112"/>
                  </a:lnTo>
                  <a:lnTo>
                    <a:pt x="910389" y="507733"/>
                  </a:lnTo>
                  <a:lnTo>
                    <a:pt x="940238" y="487610"/>
                  </a:lnTo>
                  <a:lnTo>
                    <a:pt x="960361" y="457761"/>
                  </a:lnTo>
                  <a:lnTo>
                    <a:pt x="967739" y="421208"/>
                  </a:lnTo>
                  <a:lnTo>
                    <a:pt x="967739" y="93853"/>
                  </a:lnTo>
                  <a:lnTo>
                    <a:pt x="960361" y="57328"/>
                  </a:lnTo>
                  <a:lnTo>
                    <a:pt x="940238" y="27495"/>
                  </a:lnTo>
                  <a:lnTo>
                    <a:pt x="910389" y="7377"/>
                  </a:lnTo>
                  <a:lnTo>
                    <a:pt x="873836" y="0"/>
                  </a:lnTo>
                  <a:close/>
                </a:path>
              </a:pathLst>
            </a:custGeom>
            <a:solidFill>
              <a:srgbClr val="46B5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528015" y="5474614"/>
            <a:ext cx="658495" cy="36322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31445" marR="5080" indent="-119380">
              <a:lnSpc>
                <a:spcPct val="100899"/>
              </a:lnSpc>
              <a:spcBef>
                <a:spcPts val="90"/>
              </a:spcBef>
            </a:pPr>
            <a:r>
              <a:rPr sz="1100" spc="85" dirty="0">
                <a:solidFill>
                  <a:srgbClr val="FFFFFF"/>
                </a:solidFill>
                <a:latin typeface="Century Gothic"/>
                <a:cs typeface="Century Gothic"/>
              </a:rPr>
              <a:t>Business </a:t>
            </a:r>
            <a:r>
              <a:rPr sz="1100" spc="95" dirty="0">
                <a:solidFill>
                  <a:srgbClr val="FFFFFF"/>
                </a:solidFill>
                <a:latin typeface="Century Gothic"/>
                <a:cs typeface="Century Gothic"/>
              </a:rPr>
              <a:t>Unit</a:t>
            </a:r>
            <a:r>
              <a:rPr sz="1100" spc="-1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100" spc="-50" dirty="0">
                <a:solidFill>
                  <a:srgbClr val="FFFFFF"/>
                </a:solidFill>
                <a:latin typeface="Century Gothic"/>
                <a:cs typeface="Century Gothic"/>
              </a:rPr>
              <a:t>1</a:t>
            </a:r>
            <a:endParaRPr sz="1100">
              <a:latin typeface="Century Gothic"/>
              <a:cs typeface="Century Gothic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1220669" y="4436339"/>
            <a:ext cx="1518285" cy="721360"/>
            <a:chOff x="1220669" y="4436339"/>
            <a:chExt cx="1518285" cy="721360"/>
          </a:xfrm>
        </p:grpSpPr>
        <p:pic>
          <p:nvPicPr>
            <p:cNvPr id="33" name="object 3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20669" y="4436339"/>
              <a:ext cx="1518012" cy="720895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1237488" y="4443996"/>
              <a:ext cx="1434465" cy="646430"/>
            </a:xfrm>
            <a:custGeom>
              <a:avLst/>
              <a:gdLst/>
              <a:ahLst/>
              <a:cxnLst/>
              <a:rect l="l" t="t" r="r" b="b"/>
              <a:pathLst>
                <a:path w="1434464" h="646429">
                  <a:moveTo>
                    <a:pt x="1434084" y="366763"/>
                  </a:moveTo>
                  <a:lnTo>
                    <a:pt x="1411097" y="316890"/>
                  </a:lnTo>
                  <a:lnTo>
                    <a:pt x="1331976" y="277596"/>
                  </a:lnTo>
                  <a:lnTo>
                    <a:pt x="1331976" y="265163"/>
                  </a:lnTo>
                  <a:lnTo>
                    <a:pt x="1305064" y="265163"/>
                  </a:lnTo>
                  <a:lnTo>
                    <a:pt x="745109" y="6464"/>
                  </a:lnTo>
                  <a:lnTo>
                    <a:pt x="731329" y="1612"/>
                  </a:lnTo>
                  <a:lnTo>
                    <a:pt x="717042" y="0"/>
                  </a:lnTo>
                  <a:lnTo>
                    <a:pt x="702741" y="1612"/>
                  </a:lnTo>
                  <a:lnTo>
                    <a:pt x="688975" y="6464"/>
                  </a:lnTo>
                  <a:lnTo>
                    <a:pt x="129006" y="265163"/>
                  </a:lnTo>
                  <a:lnTo>
                    <a:pt x="102108" y="265163"/>
                  </a:lnTo>
                  <a:lnTo>
                    <a:pt x="102108" y="277596"/>
                  </a:lnTo>
                  <a:lnTo>
                    <a:pt x="39116" y="306692"/>
                  </a:lnTo>
                  <a:lnTo>
                    <a:pt x="22961" y="316890"/>
                  </a:lnTo>
                  <a:lnTo>
                    <a:pt x="10642" y="330974"/>
                  </a:lnTo>
                  <a:lnTo>
                    <a:pt x="2768" y="347941"/>
                  </a:lnTo>
                  <a:lnTo>
                    <a:pt x="0" y="366763"/>
                  </a:lnTo>
                  <a:lnTo>
                    <a:pt x="0" y="579361"/>
                  </a:lnTo>
                  <a:lnTo>
                    <a:pt x="5232" y="605396"/>
                  </a:lnTo>
                  <a:lnTo>
                    <a:pt x="19519" y="626630"/>
                  </a:lnTo>
                  <a:lnTo>
                    <a:pt x="40716" y="640930"/>
                  </a:lnTo>
                  <a:lnTo>
                    <a:pt x="67691" y="646163"/>
                  </a:lnTo>
                  <a:lnTo>
                    <a:pt x="1367409" y="646163"/>
                  </a:lnTo>
                  <a:lnTo>
                    <a:pt x="1393355" y="640930"/>
                  </a:lnTo>
                  <a:lnTo>
                    <a:pt x="1414551" y="626630"/>
                  </a:lnTo>
                  <a:lnTo>
                    <a:pt x="1428838" y="605396"/>
                  </a:lnTo>
                  <a:lnTo>
                    <a:pt x="1434084" y="579361"/>
                  </a:lnTo>
                  <a:lnTo>
                    <a:pt x="1434084" y="366763"/>
                  </a:lnTo>
                  <a:close/>
                </a:path>
              </a:pathLst>
            </a:custGeom>
            <a:solidFill>
              <a:srgbClr val="0871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1477136" y="4737608"/>
            <a:ext cx="95440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FFFFFF"/>
                </a:solidFill>
                <a:latin typeface="Century Gothic"/>
                <a:cs typeface="Century Gothic"/>
              </a:rPr>
              <a:t>Organization</a:t>
            </a:r>
            <a:endParaRPr sz="1100">
              <a:latin typeface="Century Gothic"/>
              <a:cs typeface="Century Gothic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1453818" y="5396349"/>
            <a:ext cx="1052195" cy="593090"/>
            <a:chOff x="1453818" y="5396349"/>
            <a:chExt cx="1052195" cy="593090"/>
          </a:xfrm>
        </p:grpSpPr>
        <p:pic>
          <p:nvPicPr>
            <p:cNvPr id="37" name="object 3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53818" y="5396349"/>
              <a:ext cx="1051739" cy="589989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28571" y="5425440"/>
              <a:ext cx="940295" cy="563867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1470659" y="5404104"/>
              <a:ext cx="967740" cy="515620"/>
            </a:xfrm>
            <a:custGeom>
              <a:avLst/>
              <a:gdLst/>
              <a:ahLst/>
              <a:cxnLst/>
              <a:rect l="l" t="t" r="r" b="b"/>
              <a:pathLst>
                <a:path w="967739" h="515620">
                  <a:moveTo>
                    <a:pt x="873887" y="0"/>
                  </a:moveTo>
                  <a:lnTo>
                    <a:pt x="93853" y="0"/>
                  </a:lnTo>
                  <a:lnTo>
                    <a:pt x="57328" y="7377"/>
                  </a:lnTo>
                  <a:lnTo>
                    <a:pt x="27495" y="27495"/>
                  </a:lnTo>
                  <a:lnTo>
                    <a:pt x="7377" y="57328"/>
                  </a:lnTo>
                  <a:lnTo>
                    <a:pt x="0" y="93853"/>
                  </a:lnTo>
                  <a:lnTo>
                    <a:pt x="0" y="421208"/>
                  </a:lnTo>
                  <a:lnTo>
                    <a:pt x="7377" y="457761"/>
                  </a:lnTo>
                  <a:lnTo>
                    <a:pt x="27495" y="487610"/>
                  </a:lnTo>
                  <a:lnTo>
                    <a:pt x="57328" y="507733"/>
                  </a:lnTo>
                  <a:lnTo>
                    <a:pt x="93853" y="515112"/>
                  </a:lnTo>
                  <a:lnTo>
                    <a:pt x="873887" y="515112"/>
                  </a:lnTo>
                  <a:lnTo>
                    <a:pt x="910411" y="507733"/>
                  </a:lnTo>
                  <a:lnTo>
                    <a:pt x="940244" y="487610"/>
                  </a:lnTo>
                  <a:lnTo>
                    <a:pt x="960362" y="457761"/>
                  </a:lnTo>
                  <a:lnTo>
                    <a:pt x="967740" y="421208"/>
                  </a:lnTo>
                  <a:lnTo>
                    <a:pt x="967740" y="93853"/>
                  </a:lnTo>
                  <a:lnTo>
                    <a:pt x="960362" y="57328"/>
                  </a:lnTo>
                  <a:lnTo>
                    <a:pt x="940244" y="27495"/>
                  </a:lnTo>
                  <a:lnTo>
                    <a:pt x="910411" y="7377"/>
                  </a:lnTo>
                  <a:lnTo>
                    <a:pt x="873887" y="0"/>
                  </a:lnTo>
                  <a:close/>
                </a:path>
              </a:pathLst>
            </a:custGeom>
            <a:solidFill>
              <a:srgbClr val="46B5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0" name="object 40"/>
          <p:cNvSpPr txBox="1"/>
          <p:nvPr/>
        </p:nvSpPr>
        <p:spPr>
          <a:xfrm>
            <a:off x="1625854" y="5474614"/>
            <a:ext cx="658495" cy="36322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17475" marR="5080" indent="-105410">
              <a:lnSpc>
                <a:spcPct val="100899"/>
              </a:lnSpc>
              <a:spcBef>
                <a:spcPts val="90"/>
              </a:spcBef>
            </a:pPr>
            <a:r>
              <a:rPr sz="1100" spc="85" dirty="0">
                <a:solidFill>
                  <a:srgbClr val="FFFFFF"/>
                </a:solidFill>
                <a:latin typeface="Century Gothic"/>
                <a:cs typeface="Century Gothic"/>
              </a:rPr>
              <a:t>Business </a:t>
            </a:r>
            <a:r>
              <a:rPr sz="1100" spc="95" dirty="0">
                <a:solidFill>
                  <a:srgbClr val="FFFFFF"/>
                </a:solidFill>
                <a:latin typeface="Century Gothic"/>
                <a:cs typeface="Century Gothic"/>
              </a:rPr>
              <a:t>Unit</a:t>
            </a:r>
            <a:r>
              <a:rPr sz="1100" spc="-1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100" spc="-50" dirty="0">
                <a:solidFill>
                  <a:srgbClr val="FFFFFF"/>
                </a:solidFill>
                <a:latin typeface="Century Gothic"/>
                <a:cs typeface="Century Gothic"/>
              </a:rPr>
              <a:t>2</a:t>
            </a:r>
            <a:endParaRPr sz="1100">
              <a:latin typeface="Century Gothic"/>
              <a:cs typeface="Century Gothic"/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2551111" y="5396349"/>
            <a:ext cx="1053465" cy="593090"/>
            <a:chOff x="2551111" y="5396349"/>
            <a:chExt cx="1053465" cy="593090"/>
          </a:xfrm>
        </p:grpSpPr>
        <p:pic>
          <p:nvPicPr>
            <p:cNvPr id="42" name="object 4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551111" y="5396349"/>
              <a:ext cx="1053225" cy="589989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625851" y="5425440"/>
              <a:ext cx="940295" cy="563867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2567939" y="5404104"/>
              <a:ext cx="969644" cy="515620"/>
            </a:xfrm>
            <a:custGeom>
              <a:avLst/>
              <a:gdLst/>
              <a:ahLst/>
              <a:cxnLst/>
              <a:rect l="l" t="t" r="r" b="b"/>
              <a:pathLst>
                <a:path w="969645" h="515620">
                  <a:moveTo>
                    <a:pt x="875411" y="0"/>
                  </a:moveTo>
                  <a:lnTo>
                    <a:pt x="93853" y="0"/>
                  </a:lnTo>
                  <a:lnTo>
                    <a:pt x="57328" y="7377"/>
                  </a:lnTo>
                  <a:lnTo>
                    <a:pt x="27495" y="27495"/>
                  </a:lnTo>
                  <a:lnTo>
                    <a:pt x="7377" y="57328"/>
                  </a:lnTo>
                  <a:lnTo>
                    <a:pt x="0" y="93853"/>
                  </a:lnTo>
                  <a:lnTo>
                    <a:pt x="0" y="421208"/>
                  </a:lnTo>
                  <a:lnTo>
                    <a:pt x="7377" y="457761"/>
                  </a:lnTo>
                  <a:lnTo>
                    <a:pt x="27495" y="487610"/>
                  </a:lnTo>
                  <a:lnTo>
                    <a:pt x="57328" y="507733"/>
                  </a:lnTo>
                  <a:lnTo>
                    <a:pt x="93853" y="515112"/>
                  </a:lnTo>
                  <a:lnTo>
                    <a:pt x="875411" y="515112"/>
                  </a:lnTo>
                  <a:lnTo>
                    <a:pt x="911935" y="507733"/>
                  </a:lnTo>
                  <a:lnTo>
                    <a:pt x="941768" y="487610"/>
                  </a:lnTo>
                  <a:lnTo>
                    <a:pt x="961886" y="457761"/>
                  </a:lnTo>
                  <a:lnTo>
                    <a:pt x="969263" y="421208"/>
                  </a:lnTo>
                  <a:lnTo>
                    <a:pt x="969263" y="93853"/>
                  </a:lnTo>
                  <a:lnTo>
                    <a:pt x="961886" y="57328"/>
                  </a:lnTo>
                  <a:lnTo>
                    <a:pt x="941768" y="27495"/>
                  </a:lnTo>
                  <a:lnTo>
                    <a:pt x="911935" y="7377"/>
                  </a:lnTo>
                  <a:lnTo>
                    <a:pt x="875411" y="0"/>
                  </a:lnTo>
                  <a:close/>
                </a:path>
              </a:pathLst>
            </a:custGeom>
            <a:solidFill>
              <a:srgbClr val="46B5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5" name="object 45"/>
          <p:cNvSpPr txBox="1"/>
          <p:nvPr/>
        </p:nvSpPr>
        <p:spPr>
          <a:xfrm>
            <a:off x="2723769" y="5474614"/>
            <a:ext cx="658495" cy="36322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17475" marR="5080" indent="-105410">
              <a:lnSpc>
                <a:spcPct val="100899"/>
              </a:lnSpc>
              <a:spcBef>
                <a:spcPts val="90"/>
              </a:spcBef>
            </a:pPr>
            <a:r>
              <a:rPr sz="1100" spc="85" dirty="0">
                <a:solidFill>
                  <a:srgbClr val="FFFFFF"/>
                </a:solidFill>
                <a:latin typeface="Century Gothic"/>
                <a:cs typeface="Century Gothic"/>
              </a:rPr>
              <a:t>Business </a:t>
            </a:r>
            <a:r>
              <a:rPr sz="1100" spc="95" dirty="0">
                <a:solidFill>
                  <a:srgbClr val="FFFFFF"/>
                </a:solidFill>
                <a:latin typeface="Century Gothic"/>
                <a:cs typeface="Century Gothic"/>
              </a:rPr>
              <a:t>Unit</a:t>
            </a:r>
            <a:r>
              <a:rPr sz="1100" spc="-2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100" spc="-50" dirty="0">
                <a:solidFill>
                  <a:srgbClr val="FFFFFF"/>
                </a:solidFill>
                <a:latin typeface="Century Gothic"/>
                <a:cs typeface="Century Gothic"/>
              </a:rPr>
              <a:t>3</a:t>
            </a:r>
            <a:endParaRPr sz="1100">
              <a:latin typeface="Century Gothic"/>
              <a:cs typeface="Century Gothic"/>
            </a:endParaRPr>
          </a:p>
        </p:txBody>
      </p:sp>
      <p:grpSp>
        <p:nvGrpSpPr>
          <p:cNvPr id="46" name="object 46"/>
          <p:cNvGrpSpPr/>
          <p:nvPr/>
        </p:nvGrpSpPr>
        <p:grpSpPr>
          <a:xfrm>
            <a:off x="851725" y="4966525"/>
            <a:ext cx="2205990" cy="442595"/>
            <a:chOff x="851725" y="4966525"/>
            <a:chExt cx="2205990" cy="442595"/>
          </a:xfrm>
        </p:grpSpPr>
        <p:sp>
          <p:nvSpPr>
            <p:cNvPr id="47" name="object 47"/>
            <p:cNvSpPr/>
            <p:nvPr/>
          </p:nvSpPr>
          <p:spPr>
            <a:xfrm>
              <a:off x="1955291" y="4971288"/>
              <a:ext cx="1097915" cy="433070"/>
            </a:xfrm>
            <a:custGeom>
              <a:avLst/>
              <a:gdLst/>
              <a:ahLst/>
              <a:cxnLst/>
              <a:rect l="l" t="t" r="r" b="b"/>
              <a:pathLst>
                <a:path w="1097914" h="433070">
                  <a:moveTo>
                    <a:pt x="0" y="0"/>
                  </a:moveTo>
                  <a:lnTo>
                    <a:pt x="0" y="216281"/>
                  </a:lnTo>
                  <a:lnTo>
                    <a:pt x="1097660" y="216281"/>
                  </a:lnTo>
                  <a:lnTo>
                    <a:pt x="1097660" y="432562"/>
                  </a:lnTo>
                </a:path>
              </a:pathLst>
            </a:custGeom>
            <a:ln w="9524">
              <a:solidFill>
                <a:srgbClr val="0871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856488" y="4971288"/>
              <a:ext cx="1099185" cy="433070"/>
            </a:xfrm>
            <a:custGeom>
              <a:avLst/>
              <a:gdLst/>
              <a:ahLst/>
              <a:cxnLst/>
              <a:rect l="l" t="t" r="r" b="b"/>
              <a:pathLst>
                <a:path w="1099185" h="433070">
                  <a:moveTo>
                    <a:pt x="1097661" y="0"/>
                  </a:moveTo>
                  <a:lnTo>
                    <a:pt x="1097661" y="216281"/>
                  </a:lnTo>
                  <a:lnTo>
                    <a:pt x="0" y="216281"/>
                  </a:lnTo>
                  <a:lnTo>
                    <a:pt x="0" y="432562"/>
                  </a:lnTo>
                </a:path>
                <a:path w="1099185" h="433070">
                  <a:moveTo>
                    <a:pt x="1098804" y="0"/>
                  </a:moveTo>
                  <a:lnTo>
                    <a:pt x="1098804" y="432562"/>
                  </a:lnTo>
                </a:path>
              </a:pathLst>
            </a:custGeom>
            <a:ln w="9525">
              <a:solidFill>
                <a:srgbClr val="0871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9" name="object 49"/>
          <p:cNvSpPr txBox="1"/>
          <p:nvPr/>
        </p:nvSpPr>
        <p:spPr>
          <a:xfrm>
            <a:off x="3294126" y="1713991"/>
            <a:ext cx="575945" cy="39306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 indent="81915">
              <a:lnSpc>
                <a:spcPct val="100800"/>
              </a:lnSpc>
              <a:spcBef>
                <a:spcPts val="85"/>
              </a:spcBef>
            </a:pPr>
            <a:r>
              <a:rPr sz="1200" spc="70" dirty="0">
                <a:solidFill>
                  <a:srgbClr val="087150"/>
                </a:solidFill>
                <a:latin typeface="Century Gothic"/>
                <a:cs typeface="Century Gothic"/>
              </a:rPr>
              <a:t>TOP- </a:t>
            </a:r>
            <a:r>
              <a:rPr sz="1200" spc="60" dirty="0">
                <a:solidFill>
                  <a:srgbClr val="087150"/>
                </a:solidFill>
                <a:latin typeface="Century Gothic"/>
                <a:cs typeface="Century Gothic"/>
              </a:rPr>
              <a:t>DOWN</a:t>
            </a:r>
            <a:endParaRPr sz="1200">
              <a:latin typeface="Century Gothic"/>
              <a:cs typeface="Century Gothic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3191001" y="4888229"/>
            <a:ext cx="782320" cy="39306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274320" marR="5080" indent="-262255">
              <a:lnSpc>
                <a:spcPct val="100800"/>
              </a:lnSpc>
              <a:spcBef>
                <a:spcPts val="85"/>
              </a:spcBef>
            </a:pPr>
            <a:r>
              <a:rPr sz="1200" spc="80" dirty="0">
                <a:solidFill>
                  <a:srgbClr val="087150"/>
                </a:solidFill>
                <a:latin typeface="Century Gothic"/>
                <a:cs typeface="Century Gothic"/>
              </a:rPr>
              <a:t>BOTTOM- </a:t>
            </a:r>
            <a:r>
              <a:rPr sz="1200" spc="125" dirty="0">
                <a:solidFill>
                  <a:srgbClr val="087150"/>
                </a:solidFill>
                <a:latin typeface="Century Gothic"/>
                <a:cs typeface="Century Gothic"/>
              </a:rPr>
              <a:t>UP</a:t>
            </a:r>
            <a:endParaRPr sz="1200">
              <a:latin typeface="Century Gothic"/>
              <a:cs typeface="Century Gothic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3293364" y="4396740"/>
            <a:ext cx="576580" cy="469900"/>
          </a:xfrm>
          <a:custGeom>
            <a:avLst/>
            <a:gdLst/>
            <a:ahLst/>
            <a:cxnLst/>
            <a:rect l="l" t="t" r="r" b="b"/>
            <a:pathLst>
              <a:path w="576579" h="469900">
                <a:moveTo>
                  <a:pt x="288036" y="0"/>
                </a:moveTo>
                <a:lnTo>
                  <a:pt x="0" y="234696"/>
                </a:lnTo>
                <a:lnTo>
                  <a:pt x="144018" y="234696"/>
                </a:lnTo>
                <a:lnTo>
                  <a:pt x="144018" y="469392"/>
                </a:lnTo>
                <a:lnTo>
                  <a:pt x="432053" y="469392"/>
                </a:lnTo>
                <a:lnTo>
                  <a:pt x="432053" y="234696"/>
                </a:lnTo>
                <a:lnTo>
                  <a:pt x="576072" y="234696"/>
                </a:lnTo>
                <a:lnTo>
                  <a:pt x="288036" y="0"/>
                </a:lnTo>
                <a:close/>
              </a:path>
            </a:pathLst>
          </a:custGeom>
          <a:solidFill>
            <a:srgbClr val="0871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 txBox="1"/>
          <p:nvPr/>
        </p:nvSpPr>
        <p:spPr>
          <a:xfrm>
            <a:off x="4142994" y="1479930"/>
            <a:ext cx="71882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65" dirty="0">
                <a:solidFill>
                  <a:srgbClr val="087150"/>
                </a:solidFill>
                <a:latin typeface="Century Gothic"/>
                <a:cs typeface="Century Gothic"/>
              </a:rPr>
              <a:t>WHEN</a:t>
            </a:r>
            <a:endParaRPr sz="1600">
              <a:latin typeface="Century Gothic"/>
              <a:cs typeface="Century Gothic"/>
            </a:endParaRPr>
          </a:p>
        </p:txBody>
      </p:sp>
      <p:sp>
        <p:nvSpPr>
          <p:cNvPr id="55" name="object 5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69047" rIns="0" bIns="0" rtlCol="0">
            <a:spAutoFit/>
          </a:bodyPr>
          <a:lstStyle/>
          <a:p>
            <a:pPr marL="2417445">
              <a:lnSpc>
                <a:spcPct val="100000"/>
              </a:lnSpc>
              <a:spcBef>
                <a:spcPts val="100"/>
              </a:spcBef>
            </a:pPr>
            <a:fld id="{81D60167-4931-47E6-BA6A-407CBD079E47}" type="slidenum">
              <a:rPr spc="-25" dirty="0"/>
              <a:t>146</a:t>
            </a:fld>
            <a:endParaRPr spc="-25" dirty="0"/>
          </a:p>
        </p:txBody>
      </p:sp>
      <p:sp>
        <p:nvSpPr>
          <p:cNvPr id="56" name="object 5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/>
              <a:t>©</a:t>
            </a:r>
            <a:r>
              <a:rPr spc="-15" dirty="0"/>
              <a:t> </a:t>
            </a:r>
            <a:r>
              <a:rPr dirty="0"/>
              <a:t>The</a:t>
            </a:r>
            <a:r>
              <a:rPr spc="-30" dirty="0"/>
              <a:t> </a:t>
            </a:r>
            <a:r>
              <a:rPr dirty="0"/>
              <a:t>KPI</a:t>
            </a:r>
            <a:r>
              <a:rPr spc="-5" dirty="0"/>
              <a:t> </a:t>
            </a:r>
            <a:r>
              <a:rPr dirty="0"/>
              <a:t>Institute</a:t>
            </a:r>
            <a:r>
              <a:rPr spc="-20" dirty="0"/>
              <a:t> 2023</a:t>
            </a:r>
          </a:p>
        </p:txBody>
      </p:sp>
      <p:sp>
        <p:nvSpPr>
          <p:cNvPr id="53" name="object 53"/>
          <p:cNvSpPr txBox="1"/>
          <p:nvPr/>
        </p:nvSpPr>
        <p:spPr>
          <a:xfrm>
            <a:off x="4142994" y="1806067"/>
            <a:ext cx="4671695" cy="1317625"/>
          </a:xfrm>
          <a:prstGeom prst="rect">
            <a:avLst/>
          </a:prstGeom>
        </p:spPr>
        <p:txBody>
          <a:bodyPr vert="horz" wrap="square" lIns="0" tIns="22225" rIns="0" bIns="0" rtlCol="0">
            <a:spAutoFit/>
          </a:bodyPr>
          <a:lstStyle/>
          <a:p>
            <a:pPr marL="299085" marR="70485" indent="-287020">
              <a:lnSpc>
                <a:spcPts val="1900"/>
              </a:lnSpc>
              <a:spcBef>
                <a:spcPts val="175"/>
              </a:spcBef>
              <a:buClr>
                <a:srgbClr val="087150"/>
              </a:buClr>
              <a:buChar char="•"/>
              <a:tabLst>
                <a:tab pos="299085" algn="l"/>
              </a:tabLst>
            </a:pP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Activities</a:t>
            </a:r>
            <a:r>
              <a:rPr sz="1600" spc="-17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0" dirty="0">
                <a:solidFill>
                  <a:srgbClr val="5F5F5F"/>
                </a:solidFill>
                <a:latin typeface="Tahoma"/>
                <a:cs typeface="Tahoma"/>
              </a:rPr>
              <a:t>are</a:t>
            </a:r>
            <a:r>
              <a:rPr sz="1600" spc="-15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45" dirty="0">
                <a:solidFill>
                  <a:srgbClr val="5F5F5F"/>
                </a:solidFill>
                <a:latin typeface="Tahoma"/>
                <a:cs typeface="Tahoma"/>
              </a:rPr>
              <a:t>homogeneous</a:t>
            </a:r>
            <a:r>
              <a:rPr sz="1600" spc="-14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40" dirty="0">
                <a:solidFill>
                  <a:srgbClr val="5F5F5F"/>
                </a:solidFill>
                <a:latin typeface="Tahoma"/>
                <a:cs typeface="Tahoma"/>
              </a:rPr>
              <a:t>and</a:t>
            </a:r>
            <a:r>
              <a:rPr sz="1600" spc="-14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0" dirty="0">
                <a:solidFill>
                  <a:srgbClr val="5F5F5F"/>
                </a:solidFill>
                <a:latin typeface="Tahoma"/>
                <a:cs typeface="Tahoma"/>
              </a:rPr>
              <a:t>allow</a:t>
            </a:r>
            <a:r>
              <a:rPr sz="1600" spc="-17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5" dirty="0">
                <a:solidFill>
                  <a:srgbClr val="5F5F5F"/>
                </a:solidFill>
                <a:latin typeface="Tahoma"/>
                <a:cs typeface="Tahoma"/>
              </a:rPr>
              <a:t>aggregation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of</a:t>
            </a:r>
            <a:r>
              <a:rPr sz="1600" spc="-16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5" dirty="0">
                <a:solidFill>
                  <a:srgbClr val="5F5F5F"/>
                </a:solidFill>
                <a:latin typeface="Tahoma"/>
                <a:cs typeface="Tahoma"/>
              </a:rPr>
              <a:t>strategy</a:t>
            </a:r>
            <a:r>
              <a:rPr sz="1600" spc="-15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40" dirty="0">
                <a:solidFill>
                  <a:srgbClr val="5F5F5F"/>
                </a:solidFill>
                <a:latin typeface="Tahoma"/>
                <a:cs typeface="Tahoma"/>
              </a:rPr>
              <a:t>and</a:t>
            </a:r>
            <a:r>
              <a:rPr sz="1600" spc="-16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KPIs</a:t>
            </a:r>
            <a:r>
              <a:rPr sz="1600" spc="-16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30" dirty="0">
                <a:solidFill>
                  <a:srgbClr val="5F5F5F"/>
                </a:solidFill>
                <a:latin typeface="Tahoma"/>
                <a:cs typeface="Tahoma"/>
              </a:rPr>
              <a:t>(for</a:t>
            </a:r>
            <a:r>
              <a:rPr sz="1600" spc="-17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50" dirty="0">
                <a:solidFill>
                  <a:srgbClr val="5F5F5F"/>
                </a:solidFill>
                <a:latin typeface="Tahoma"/>
                <a:cs typeface="Tahoma"/>
              </a:rPr>
              <a:t>example</a:t>
            </a:r>
            <a:r>
              <a:rPr sz="1600" spc="-16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30" dirty="0">
                <a:solidFill>
                  <a:srgbClr val="5F5F5F"/>
                </a:solidFill>
                <a:latin typeface="Tahoma"/>
                <a:cs typeface="Tahoma"/>
              </a:rPr>
              <a:t>retail,</a:t>
            </a:r>
            <a:r>
              <a:rPr sz="1600" spc="-17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banking);</a:t>
            </a:r>
            <a:endParaRPr sz="1600">
              <a:latin typeface="Tahoma"/>
              <a:cs typeface="Tahoma"/>
            </a:endParaRPr>
          </a:p>
          <a:p>
            <a:pPr marL="299085" marR="5080" indent="-287020">
              <a:lnSpc>
                <a:spcPct val="99400"/>
              </a:lnSpc>
              <a:spcBef>
                <a:spcPts val="575"/>
              </a:spcBef>
              <a:buClr>
                <a:srgbClr val="087150"/>
              </a:buClr>
              <a:buChar char="•"/>
              <a:tabLst>
                <a:tab pos="299085" algn="l"/>
              </a:tabLst>
            </a:pPr>
            <a:r>
              <a:rPr sz="1600" spc="-25" dirty="0">
                <a:solidFill>
                  <a:srgbClr val="5F5F5F"/>
                </a:solidFill>
                <a:latin typeface="Tahoma"/>
                <a:cs typeface="Tahoma"/>
              </a:rPr>
              <a:t>The</a:t>
            </a:r>
            <a:r>
              <a:rPr sz="1600" spc="-16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corporate</a:t>
            </a:r>
            <a:r>
              <a:rPr sz="1600" spc="-17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scorecard</a:t>
            </a:r>
            <a:r>
              <a:rPr sz="1600" spc="-17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is</a:t>
            </a:r>
            <a:r>
              <a:rPr sz="1600" spc="-18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0" dirty="0">
                <a:solidFill>
                  <a:srgbClr val="5F5F5F"/>
                </a:solidFill>
                <a:latin typeface="Tahoma"/>
                <a:cs typeface="Tahoma"/>
              </a:rPr>
              <a:t>transmitted</a:t>
            </a:r>
            <a:r>
              <a:rPr sz="1600" spc="-13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to</a:t>
            </a:r>
            <a:r>
              <a:rPr sz="1600" spc="-15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business </a:t>
            </a:r>
            <a:r>
              <a:rPr sz="1600" spc="-20" dirty="0">
                <a:solidFill>
                  <a:srgbClr val="5F5F5F"/>
                </a:solidFill>
                <a:latin typeface="Tahoma"/>
                <a:cs typeface="Tahoma"/>
              </a:rPr>
              <a:t>units</a:t>
            </a:r>
            <a:r>
              <a:rPr sz="1600" spc="-16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40" dirty="0">
                <a:solidFill>
                  <a:srgbClr val="5F5F5F"/>
                </a:solidFill>
                <a:latin typeface="Tahoma"/>
                <a:cs typeface="Tahoma"/>
              </a:rPr>
              <a:t>and</a:t>
            </a:r>
            <a:r>
              <a:rPr sz="1600" spc="-15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75" dirty="0">
                <a:solidFill>
                  <a:srgbClr val="5F5F5F"/>
                </a:solidFill>
                <a:latin typeface="Tahoma"/>
                <a:cs typeface="Tahoma"/>
              </a:rPr>
              <a:t>a</a:t>
            </a:r>
            <a:r>
              <a:rPr sz="1600" spc="-16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5" dirty="0">
                <a:solidFill>
                  <a:srgbClr val="5F5F5F"/>
                </a:solidFill>
                <a:latin typeface="Tahoma"/>
                <a:cs typeface="Tahoma"/>
              </a:rPr>
              <a:t>few</a:t>
            </a:r>
            <a:r>
              <a:rPr sz="1600" spc="-15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0" dirty="0">
                <a:solidFill>
                  <a:srgbClr val="5F5F5F"/>
                </a:solidFill>
                <a:latin typeface="Tahoma"/>
                <a:cs typeface="Tahoma"/>
              </a:rPr>
              <a:t>transformations</a:t>
            </a:r>
            <a:r>
              <a:rPr sz="1600" spc="-15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0" dirty="0">
                <a:solidFill>
                  <a:srgbClr val="5F5F5F"/>
                </a:solidFill>
                <a:latin typeface="Tahoma"/>
                <a:cs typeface="Tahoma"/>
              </a:rPr>
              <a:t>are</a:t>
            </a:r>
            <a:r>
              <a:rPr sz="1600" spc="-15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60" dirty="0">
                <a:solidFill>
                  <a:srgbClr val="5F5F5F"/>
                </a:solidFill>
                <a:latin typeface="Tahoma"/>
                <a:cs typeface="Tahoma"/>
              </a:rPr>
              <a:t>made</a:t>
            </a:r>
            <a:r>
              <a:rPr sz="1600" spc="-16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5" dirty="0">
                <a:solidFill>
                  <a:srgbClr val="5F5F5F"/>
                </a:solidFill>
                <a:latin typeface="Tahoma"/>
                <a:cs typeface="Tahoma"/>
              </a:rPr>
              <a:t>to </a:t>
            </a:r>
            <a:r>
              <a:rPr sz="1600" spc="-20" dirty="0">
                <a:solidFill>
                  <a:srgbClr val="5F5F5F"/>
                </a:solidFill>
                <a:latin typeface="Tahoma"/>
                <a:cs typeface="Tahoma"/>
              </a:rPr>
              <a:t>customize</a:t>
            </a:r>
            <a:r>
              <a:rPr sz="1600" spc="-16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it</a:t>
            </a:r>
            <a:r>
              <a:rPr sz="1600" spc="-16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5" dirty="0">
                <a:solidFill>
                  <a:srgbClr val="5F5F5F"/>
                </a:solidFill>
                <a:latin typeface="Tahoma"/>
                <a:cs typeface="Tahoma"/>
              </a:rPr>
              <a:t>at</a:t>
            </a:r>
            <a:r>
              <a:rPr sz="1600" spc="-15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lower</a:t>
            </a:r>
            <a:r>
              <a:rPr sz="1600" spc="-16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hierarchical</a:t>
            </a:r>
            <a:r>
              <a:rPr sz="1600" spc="-19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levels.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4142994" y="4072534"/>
            <a:ext cx="4746625" cy="2214245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45"/>
              </a:spcBef>
            </a:pPr>
            <a:r>
              <a:rPr sz="1600" spc="165" dirty="0">
                <a:solidFill>
                  <a:srgbClr val="087150"/>
                </a:solidFill>
                <a:latin typeface="Century Gothic"/>
                <a:cs typeface="Century Gothic"/>
              </a:rPr>
              <a:t>WHEN</a:t>
            </a:r>
            <a:endParaRPr sz="1600">
              <a:latin typeface="Century Gothic"/>
              <a:cs typeface="Century Gothic"/>
            </a:endParaRPr>
          </a:p>
          <a:p>
            <a:pPr marL="299085" marR="5080" indent="-287020" algn="just">
              <a:lnSpc>
                <a:spcPct val="99400"/>
              </a:lnSpc>
              <a:spcBef>
                <a:spcPts val="660"/>
              </a:spcBef>
              <a:buClr>
                <a:srgbClr val="0A976C"/>
              </a:buClr>
              <a:buChar char="•"/>
              <a:tabLst>
                <a:tab pos="299085" algn="l"/>
              </a:tabLst>
            </a:pP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Strategy</a:t>
            </a:r>
            <a:r>
              <a:rPr sz="1600" spc="12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is</a:t>
            </a:r>
            <a:r>
              <a:rPr sz="1600" spc="11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clearer</a:t>
            </a:r>
            <a:r>
              <a:rPr sz="1600" spc="12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at</a:t>
            </a:r>
            <a:r>
              <a:rPr sz="1600" spc="12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the</a:t>
            </a:r>
            <a:r>
              <a:rPr sz="1600" spc="12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business</a:t>
            </a:r>
            <a:r>
              <a:rPr sz="1600" spc="114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unit</a:t>
            </a:r>
            <a:r>
              <a:rPr sz="1600" spc="11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level</a:t>
            </a:r>
            <a:r>
              <a:rPr sz="1600" spc="12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0" dirty="0">
                <a:solidFill>
                  <a:srgbClr val="5F5F5F"/>
                </a:solidFill>
                <a:latin typeface="Tahoma"/>
                <a:cs typeface="Tahoma"/>
              </a:rPr>
              <a:t>(for </a:t>
            </a: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example</a:t>
            </a:r>
            <a:r>
              <a:rPr sz="1600" spc="465" dirty="0">
                <a:solidFill>
                  <a:srgbClr val="5F5F5F"/>
                </a:solidFill>
                <a:latin typeface="Tahoma"/>
                <a:cs typeface="Tahoma"/>
              </a:rPr>
              <a:t>   </a:t>
            </a: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diversified</a:t>
            </a:r>
            <a:r>
              <a:rPr sz="1600" spc="470" dirty="0">
                <a:solidFill>
                  <a:srgbClr val="5F5F5F"/>
                </a:solidFill>
                <a:latin typeface="Tahoma"/>
                <a:cs typeface="Tahoma"/>
              </a:rPr>
              <a:t>   </a:t>
            </a: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companies,</a:t>
            </a:r>
            <a:r>
              <a:rPr sz="1600" spc="459" dirty="0">
                <a:solidFill>
                  <a:srgbClr val="5F5F5F"/>
                </a:solidFill>
                <a:latin typeface="Tahoma"/>
                <a:cs typeface="Tahoma"/>
              </a:rPr>
              <a:t>  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holding corporations);</a:t>
            </a:r>
            <a:endParaRPr sz="1600">
              <a:latin typeface="Tahoma"/>
              <a:cs typeface="Tahoma"/>
            </a:endParaRPr>
          </a:p>
          <a:p>
            <a:pPr marL="299085" marR="5080" indent="-287020" algn="just">
              <a:lnSpc>
                <a:spcPct val="99600"/>
              </a:lnSpc>
              <a:spcBef>
                <a:spcPts val="635"/>
              </a:spcBef>
              <a:buClr>
                <a:srgbClr val="0A976C"/>
              </a:buClr>
              <a:buChar char="•"/>
              <a:tabLst>
                <a:tab pos="299085" algn="l"/>
              </a:tabLst>
            </a:pPr>
            <a:r>
              <a:rPr sz="1600" spc="-30" dirty="0">
                <a:solidFill>
                  <a:srgbClr val="5F5F5F"/>
                </a:solidFill>
                <a:latin typeface="Tahoma"/>
                <a:cs typeface="Tahoma"/>
              </a:rPr>
              <a:t>The</a:t>
            </a:r>
            <a:r>
              <a:rPr sz="1600" spc="-8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corporate</a:t>
            </a:r>
            <a:r>
              <a:rPr sz="1600" spc="-7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scorecard</a:t>
            </a:r>
            <a:r>
              <a:rPr sz="1600" spc="-8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is</a:t>
            </a:r>
            <a:r>
              <a:rPr sz="1600" spc="-8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30" dirty="0">
                <a:solidFill>
                  <a:srgbClr val="5F5F5F"/>
                </a:solidFill>
                <a:latin typeface="Tahoma"/>
                <a:cs typeface="Tahoma"/>
              </a:rPr>
              <a:t>developed</a:t>
            </a:r>
            <a:r>
              <a:rPr sz="1600" spc="-7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45" dirty="0">
                <a:solidFill>
                  <a:srgbClr val="5F5F5F"/>
                </a:solidFill>
                <a:latin typeface="Tahoma"/>
                <a:cs typeface="Tahoma"/>
              </a:rPr>
              <a:t>based</a:t>
            </a:r>
            <a:r>
              <a:rPr sz="1600" spc="-7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50" dirty="0">
                <a:solidFill>
                  <a:srgbClr val="5F5F5F"/>
                </a:solidFill>
                <a:latin typeface="Tahoma"/>
                <a:cs typeface="Tahoma"/>
              </a:rPr>
              <a:t>on</a:t>
            </a:r>
            <a:r>
              <a:rPr sz="1600" spc="-7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5" dirty="0">
                <a:solidFill>
                  <a:srgbClr val="5F5F5F"/>
                </a:solidFill>
                <a:latin typeface="Tahoma"/>
                <a:cs typeface="Tahoma"/>
              </a:rPr>
              <a:t>the </a:t>
            </a: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scorecards</a:t>
            </a:r>
            <a:r>
              <a:rPr sz="1600" spc="14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from</a:t>
            </a:r>
            <a:r>
              <a:rPr sz="1600" spc="14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business</a:t>
            </a:r>
            <a:r>
              <a:rPr sz="1600" spc="14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units</a:t>
            </a:r>
            <a:r>
              <a:rPr sz="1600" spc="13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and</a:t>
            </a:r>
            <a:r>
              <a:rPr sz="1600" spc="15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contains</a:t>
            </a:r>
            <a:r>
              <a:rPr sz="1600" spc="14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5" dirty="0">
                <a:solidFill>
                  <a:srgbClr val="5F5F5F"/>
                </a:solidFill>
                <a:latin typeface="Tahoma"/>
                <a:cs typeface="Tahoma"/>
              </a:rPr>
              <a:t>the common</a:t>
            </a:r>
            <a:r>
              <a:rPr sz="1600" spc="-7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KPIs</a:t>
            </a:r>
            <a:r>
              <a:rPr sz="1600" spc="-8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30" dirty="0">
                <a:solidFill>
                  <a:srgbClr val="5F5F5F"/>
                </a:solidFill>
                <a:latin typeface="Tahoma"/>
                <a:cs typeface="Tahoma"/>
              </a:rPr>
              <a:t>(usually</a:t>
            </a:r>
            <a:r>
              <a:rPr sz="1600" spc="-7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financial</a:t>
            </a:r>
            <a:r>
              <a:rPr sz="1600" spc="-8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and</a:t>
            </a:r>
            <a:r>
              <a:rPr sz="1600" spc="-8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30" dirty="0">
                <a:solidFill>
                  <a:srgbClr val="5F5F5F"/>
                </a:solidFill>
                <a:latin typeface="Tahoma"/>
                <a:cs typeface="Tahoma"/>
              </a:rPr>
              <a:t>human</a:t>
            </a:r>
            <a:r>
              <a:rPr sz="1600" spc="-7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capital- related</a:t>
            </a:r>
            <a:r>
              <a:rPr sz="1600" spc="-18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KPIs).</a:t>
            </a:r>
            <a:endParaRPr sz="16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05600" y="1886649"/>
            <a:ext cx="3172460" cy="2560320"/>
            <a:chOff x="705600" y="1886649"/>
            <a:chExt cx="3172460" cy="2560320"/>
          </a:xfrm>
        </p:grpSpPr>
        <p:sp>
          <p:nvSpPr>
            <p:cNvPr id="3" name="object 3"/>
            <p:cNvSpPr/>
            <p:nvPr/>
          </p:nvSpPr>
          <p:spPr>
            <a:xfrm>
              <a:off x="3721608" y="3209543"/>
              <a:ext cx="151765" cy="1232535"/>
            </a:xfrm>
            <a:custGeom>
              <a:avLst/>
              <a:gdLst/>
              <a:ahLst/>
              <a:cxnLst/>
              <a:rect l="l" t="t" r="r" b="b"/>
              <a:pathLst>
                <a:path w="151764" h="1232535">
                  <a:moveTo>
                    <a:pt x="0" y="12191"/>
                  </a:moveTo>
                  <a:lnTo>
                    <a:pt x="0" y="614933"/>
                  </a:lnTo>
                  <a:lnTo>
                    <a:pt x="151256" y="614933"/>
                  </a:lnTo>
                </a:path>
                <a:path w="151764" h="1232535">
                  <a:moveTo>
                    <a:pt x="0" y="0"/>
                  </a:moveTo>
                  <a:lnTo>
                    <a:pt x="0" y="1232153"/>
                  </a:lnTo>
                  <a:lnTo>
                    <a:pt x="151256" y="1232153"/>
                  </a:lnTo>
                </a:path>
              </a:pathLst>
            </a:custGeom>
            <a:ln w="9525">
              <a:solidFill>
                <a:srgbClr val="0871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665220" y="3108959"/>
              <a:ext cx="111760" cy="113030"/>
            </a:xfrm>
            <a:custGeom>
              <a:avLst/>
              <a:gdLst/>
              <a:ahLst/>
              <a:cxnLst/>
              <a:rect l="l" t="t" r="r" b="b"/>
              <a:pathLst>
                <a:path w="111760" h="113030">
                  <a:moveTo>
                    <a:pt x="111251" y="0"/>
                  </a:moveTo>
                  <a:lnTo>
                    <a:pt x="0" y="0"/>
                  </a:lnTo>
                  <a:lnTo>
                    <a:pt x="0" y="112775"/>
                  </a:lnTo>
                  <a:lnTo>
                    <a:pt x="111251" y="112775"/>
                  </a:lnTo>
                  <a:lnTo>
                    <a:pt x="111251" y="0"/>
                  </a:lnTo>
                  <a:close/>
                </a:path>
              </a:pathLst>
            </a:custGeom>
            <a:solidFill>
              <a:srgbClr val="0A97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665220" y="3108959"/>
              <a:ext cx="111760" cy="113030"/>
            </a:xfrm>
            <a:custGeom>
              <a:avLst/>
              <a:gdLst/>
              <a:ahLst/>
              <a:cxnLst/>
              <a:rect l="l" t="t" r="r" b="b"/>
              <a:pathLst>
                <a:path w="111760" h="113030">
                  <a:moveTo>
                    <a:pt x="0" y="112775"/>
                  </a:moveTo>
                  <a:lnTo>
                    <a:pt x="111251" y="112775"/>
                  </a:lnTo>
                  <a:lnTo>
                    <a:pt x="111251" y="0"/>
                  </a:lnTo>
                  <a:lnTo>
                    <a:pt x="0" y="0"/>
                  </a:lnTo>
                  <a:lnTo>
                    <a:pt x="0" y="112775"/>
                  </a:lnTo>
                  <a:close/>
                </a:path>
              </a:pathLst>
            </a:custGeom>
            <a:ln w="12700">
              <a:solidFill>
                <a:srgbClr val="09936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96385" y="1886649"/>
              <a:ext cx="1518012" cy="719427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2013204" y="1894306"/>
              <a:ext cx="1434465" cy="645160"/>
            </a:xfrm>
            <a:custGeom>
              <a:avLst/>
              <a:gdLst/>
              <a:ahLst/>
              <a:cxnLst/>
              <a:rect l="l" t="t" r="r" b="b"/>
              <a:pathLst>
                <a:path w="1434464" h="645160">
                  <a:moveTo>
                    <a:pt x="1434084" y="365912"/>
                  </a:moveTo>
                  <a:lnTo>
                    <a:pt x="1411097" y="316191"/>
                  </a:lnTo>
                  <a:lnTo>
                    <a:pt x="1331976" y="277050"/>
                  </a:lnTo>
                  <a:lnTo>
                    <a:pt x="1331976" y="265201"/>
                  </a:lnTo>
                  <a:lnTo>
                    <a:pt x="1306296" y="265201"/>
                  </a:lnTo>
                  <a:lnTo>
                    <a:pt x="745109" y="6375"/>
                  </a:lnTo>
                  <a:lnTo>
                    <a:pt x="731329" y="1600"/>
                  </a:lnTo>
                  <a:lnTo>
                    <a:pt x="717042" y="0"/>
                  </a:lnTo>
                  <a:lnTo>
                    <a:pt x="702741" y="1600"/>
                  </a:lnTo>
                  <a:lnTo>
                    <a:pt x="688975" y="6375"/>
                  </a:lnTo>
                  <a:lnTo>
                    <a:pt x="127774" y="265201"/>
                  </a:lnTo>
                  <a:lnTo>
                    <a:pt x="102108" y="265201"/>
                  </a:lnTo>
                  <a:lnTo>
                    <a:pt x="102108" y="277050"/>
                  </a:lnTo>
                  <a:lnTo>
                    <a:pt x="39116" y="306095"/>
                  </a:lnTo>
                  <a:lnTo>
                    <a:pt x="22974" y="316191"/>
                  </a:lnTo>
                  <a:lnTo>
                    <a:pt x="10642" y="330200"/>
                  </a:lnTo>
                  <a:lnTo>
                    <a:pt x="2768" y="347103"/>
                  </a:lnTo>
                  <a:lnTo>
                    <a:pt x="0" y="365912"/>
                  </a:lnTo>
                  <a:lnTo>
                    <a:pt x="0" y="578129"/>
                  </a:lnTo>
                  <a:lnTo>
                    <a:pt x="5232" y="604012"/>
                  </a:lnTo>
                  <a:lnTo>
                    <a:pt x="19519" y="625170"/>
                  </a:lnTo>
                  <a:lnTo>
                    <a:pt x="40716" y="639445"/>
                  </a:lnTo>
                  <a:lnTo>
                    <a:pt x="67691" y="644677"/>
                  </a:lnTo>
                  <a:lnTo>
                    <a:pt x="1367409" y="644677"/>
                  </a:lnTo>
                  <a:lnTo>
                    <a:pt x="1393355" y="639445"/>
                  </a:lnTo>
                  <a:lnTo>
                    <a:pt x="1414551" y="625170"/>
                  </a:lnTo>
                  <a:lnTo>
                    <a:pt x="1428838" y="604012"/>
                  </a:lnTo>
                  <a:lnTo>
                    <a:pt x="1434084" y="578129"/>
                  </a:lnTo>
                  <a:lnTo>
                    <a:pt x="1434084" y="365912"/>
                  </a:lnTo>
                  <a:close/>
                </a:path>
              </a:pathLst>
            </a:custGeom>
            <a:solidFill>
              <a:srgbClr val="0871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5600" y="2852793"/>
              <a:ext cx="1223781" cy="58998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65631" y="2881896"/>
              <a:ext cx="940295" cy="563867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722375" y="2860547"/>
              <a:ext cx="1140460" cy="515620"/>
            </a:xfrm>
            <a:custGeom>
              <a:avLst/>
              <a:gdLst/>
              <a:ahLst/>
              <a:cxnLst/>
              <a:rect l="l" t="t" r="r" b="b"/>
              <a:pathLst>
                <a:path w="1140460" h="515620">
                  <a:moveTo>
                    <a:pt x="1103376" y="0"/>
                  </a:moveTo>
                  <a:lnTo>
                    <a:pt x="36588" y="0"/>
                  </a:lnTo>
                  <a:lnTo>
                    <a:pt x="22347" y="2875"/>
                  </a:lnTo>
                  <a:lnTo>
                    <a:pt x="10717" y="10715"/>
                  </a:lnTo>
                  <a:lnTo>
                    <a:pt x="2875" y="22342"/>
                  </a:lnTo>
                  <a:lnTo>
                    <a:pt x="0" y="36575"/>
                  </a:lnTo>
                  <a:lnTo>
                    <a:pt x="0" y="478536"/>
                  </a:lnTo>
                  <a:lnTo>
                    <a:pt x="2875" y="492769"/>
                  </a:lnTo>
                  <a:lnTo>
                    <a:pt x="10717" y="504396"/>
                  </a:lnTo>
                  <a:lnTo>
                    <a:pt x="22347" y="512236"/>
                  </a:lnTo>
                  <a:lnTo>
                    <a:pt x="36588" y="515112"/>
                  </a:lnTo>
                  <a:lnTo>
                    <a:pt x="1103376" y="515112"/>
                  </a:lnTo>
                  <a:lnTo>
                    <a:pt x="1117609" y="512236"/>
                  </a:lnTo>
                  <a:lnTo>
                    <a:pt x="1129236" y="504396"/>
                  </a:lnTo>
                  <a:lnTo>
                    <a:pt x="1137076" y="492769"/>
                  </a:lnTo>
                  <a:lnTo>
                    <a:pt x="1139952" y="478536"/>
                  </a:lnTo>
                  <a:lnTo>
                    <a:pt x="1139952" y="36575"/>
                  </a:lnTo>
                  <a:lnTo>
                    <a:pt x="1137076" y="22342"/>
                  </a:lnTo>
                  <a:lnTo>
                    <a:pt x="1129236" y="10715"/>
                  </a:lnTo>
                  <a:lnTo>
                    <a:pt x="1117609" y="2875"/>
                  </a:lnTo>
                  <a:lnTo>
                    <a:pt x="1103376" y="0"/>
                  </a:lnTo>
                  <a:close/>
                </a:path>
              </a:pathLst>
            </a:custGeom>
            <a:solidFill>
              <a:srgbClr val="46B5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09258" rIns="0" bIns="0" rtlCol="0">
            <a:spAutoFit/>
          </a:bodyPr>
          <a:lstStyle/>
          <a:p>
            <a:pPr marL="31115">
              <a:lnSpc>
                <a:spcPct val="100000"/>
              </a:lnSpc>
              <a:spcBef>
                <a:spcPts val="100"/>
              </a:spcBef>
            </a:pPr>
            <a:r>
              <a:rPr spc="270" dirty="0"/>
              <a:t>KPI</a:t>
            </a:r>
            <a:r>
              <a:rPr spc="-10" dirty="0"/>
              <a:t> </a:t>
            </a:r>
            <a:r>
              <a:rPr spc="130" dirty="0"/>
              <a:t>ALIGNMENT</a:t>
            </a:r>
          </a:p>
        </p:txBody>
      </p:sp>
      <p:sp>
        <p:nvSpPr>
          <p:cNvPr id="12" name="object 12"/>
          <p:cNvSpPr/>
          <p:nvPr/>
        </p:nvSpPr>
        <p:spPr>
          <a:xfrm>
            <a:off x="5420867" y="2060448"/>
            <a:ext cx="609600" cy="1100455"/>
          </a:xfrm>
          <a:custGeom>
            <a:avLst/>
            <a:gdLst/>
            <a:ahLst/>
            <a:cxnLst/>
            <a:rect l="l" t="t" r="r" b="b"/>
            <a:pathLst>
              <a:path w="609600" h="1100455">
                <a:moveTo>
                  <a:pt x="304800" y="0"/>
                </a:moveTo>
                <a:lnTo>
                  <a:pt x="0" y="304800"/>
                </a:lnTo>
                <a:lnTo>
                  <a:pt x="152400" y="304800"/>
                </a:lnTo>
                <a:lnTo>
                  <a:pt x="152400" y="1100327"/>
                </a:lnTo>
                <a:lnTo>
                  <a:pt x="457200" y="1100327"/>
                </a:lnTo>
                <a:lnTo>
                  <a:pt x="457200" y="304800"/>
                </a:lnTo>
                <a:lnTo>
                  <a:pt x="609600" y="304800"/>
                </a:lnTo>
                <a:lnTo>
                  <a:pt x="304800" y="0"/>
                </a:lnTo>
                <a:close/>
              </a:path>
            </a:pathLst>
          </a:custGeom>
          <a:solidFill>
            <a:srgbClr val="0871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420867" y="3261359"/>
            <a:ext cx="609600" cy="1123315"/>
          </a:xfrm>
          <a:custGeom>
            <a:avLst/>
            <a:gdLst/>
            <a:ahLst/>
            <a:cxnLst/>
            <a:rect l="l" t="t" r="r" b="b"/>
            <a:pathLst>
              <a:path w="609600" h="1123314">
                <a:moveTo>
                  <a:pt x="457200" y="0"/>
                </a:moveTo>
                <a:lnTo>
                  <a:pt x="152400" y="0"/>
                </a:lnTo>
                <a:lnTo>
                  <a:pt x="152400" y="818388"/>
                </a:lnTo>
                <a:lnTo>
                  <a:pt x="0" y="818388"/>
                </a:lnTo>
                <a:lnTo>
                  <a:pt x="304800" y="1123188"/>
                </a:lnTo>
                <a:lnTo>
                  <a:pt x="609600" y="818388"/>
                </a:lnTo>
                <a:lnTo>
                  <a:pt x="457200" y="818388"/>
                </a:lnTo>
                <a:lnTo>
                  <a:pt x="457200" y="0"/>
                </a:lnTo>
                <a:close/>
              </a:path>
            </a:pathLst>
          </a:custGeom>
          <a:solidFill>
            <a:srgbClr val="0871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6109842" y="2661285"/>
            <a:ext cx="2510155" cy="12414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99700"/>
              </a:lnSpc>
              <a:spcBef>
                <a:spcPts val="100"/>
              </a:spcBef>
            </a:pPr>
            <a:r>
              <a:rPr sz="1600" spc="-80" dirty="0">
                <a:solidFill>
                  <a:srgbClr val="5F5F5F"/>
                </a:solidFill>
                <a:latin typeface="Tahoma"/>
                <a:cs typeface="Tahoma"/>
              </a:rPr>
              <a:t>In</a:t>
            </a:r>
            <a:r>
              <a:rPr sz="1600" spc="-16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35" dirty="0">
                <a:solidFill>
                  <a:srgbClr val="5F5F5F"/>
                </a:solidFill>
                <a:latin typeface="Tahoma"/>
                <a:cs typeface="Tahoma"/>
              </a:rPr>
              <a:t>practice,</a:t>
            </a:r>
            <a:r>
              <a:rPr sz="1600" spc="-17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60" dirty="0">
                <a:solidFill>
                  <a:srgbClr val="5F5F5F"/>
                </a:solidFill>
                <a:latin typeface="Tahoma"/>
                <a:cs typeface="Tahoma"/>
              </a:rPr>
              <a:t>many</a:t>
            </a:r>
            <a:r>
              <a:rPr sz="1600" spc="-16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companies find</a:t>
            </a:r>
            <a:r>
              <a:rPr sz="1600" spc="-15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35" dirty="0">
                <a:solidFill>
                  <a:srgbClr val="5F5F5F"/>
                </a:solidFill>
                <a:latin typeface="Tahoma"/>
                <a:cs typeface="Tahoma"/>
              </a:rPr>
              <a:t>themselves</a:t>
            </a:r>
            <a:r>
              <a:rPr sz="1600" spc="-15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30" dirty="0">
                <a:solidFill>
                  <a:srgbClr val="5F5F5F"/>
                </a:solidFill>
                <a:latin typeface="Tahoma"/>
                <a:cs typeface="Tahoma"/>
              </a:rPr>
              <a:t>between</a:t>
            </a:r>
            <a:r>
              <a:rPr sz="1600" spc="-14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5" dirty="0">
                <a:solidFill>
                  <a:srgbClr val="5F5F5F"/>
                </a:solidFill>
                <a:latin typeface="Tahoma"/>
                <a:cs typeface="Tahoma"/>
              </a:rPr>
              <a:t>the </a:t>
            </a: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two</a:t>
            </a:r>
            <a:r>
              <a:rPr sz="1600" spc="-14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30" dirty="0">
                <a:solidFill>
                  <a:srgbClr val="5F5F5F"/>
                </a:solidFill>
                <a:latin typeface="Tahoma"/>
                <a:cs typeface="Tahoma"/>
              </a:rPr>
              <a:t>extreme</a:t>
            </a:r>
            <a:r>
              <a:rPr sz="1600" spc="-13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30" dirty="0">
                <a:solidFill>
                  <a:srgbClr val="5F5F5F"/>
                </a:solidFill>
                <a:latin typeface="Tahoma"/>
                <a:cs typeface="Tahoma"/>
              </a:rPr>
              <a:t>approaches</a:t>
            </a:r>
            <a:r>
              <a:rPr sz="1600" spc="-17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30" dirty="0">
                <a:solidFill>
                  <a:srgbClr val="5F5F5F"/>
                </a:solidFill>
                <a:latin typeface="Tahoma"/>
                <a:cs typeface="Tahoma"/>
              </a:rPr>
              <a:t>and </a:t>
            </a: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resort</a:t>
            </a:r>
            <a:r>
              <a:rPr sz="1600" spc="-12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to</a:t>
            </a:r>
            <a:r>
              <a:rPr sz="1600" spc="-12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75" dirty="0">
                <a:solidFill>
                  <a:srgbClr val="5F5F5F"/>
                </a:solidFill>
                <a:latin typeface="Tahoma"/>
                <a:cs typeface="Tahoma"/>
              </a:rPr>
              <a:t>a</a:t>
            </a:r>
            <a:r>
              <a:rPr sz="1600" spc="-13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30" dirty="0">
                <a:solidFill>
                  <a:srgbClr val="5F5F5F"/>
                </a:solidFill>
                <a:latin typeface="Tahoma"/>
                <a:cs typeface="Tahoma"/>
              </a:rPr>
              <a:t>combination</a:t>
            </a:r>
            <a:r>
              <a:rPr sz="1600" spc="-16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5" dirty="0">
                <a:solidFill>
                  <a:srgbClr val="5F5F5F"/>
                </a:solidFill>
                <a:latin typeface="Tahoma"/>
                <a:cs typeface="Tahoma"/>
              </a:rPr>
              <a:t>of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tactics.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55803" y="4964026"/>
            <a:ext cx="6782434" cy="1071880"/>
          </a:xfrm>
          <a:prstGeom prst="rect">
            <a:avLst/>
          </a:prstGeom>
        </p:spPr>
        <p:txBody>
          <a:bodyPr vert="horz" wrap="square" lIns="0" tIns="1187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35"/>
              </a:spcBef>
            </a:pPr>
            <a:r>
              <a:rPr sz="1600" spc="95" dirty="0">
                <a:solidFill>
                  <a:srgbClr val="5F5F5F"/>
                </a:solidFill>
                <a:latin typeface="Century Gothic"/>
                <a:cs typeface="Century Gothic"/>
              </a:rPr>
              <a:t>The</a:t>
            </a:r>
            <a:r>
              <a:rPr sz="1600" spc="-15" dirty="0">
                <a:solidFill>
                  <a:srgbClr val="5F5F5F"/>
                </a:solidFill>
                <a:latin typeface="Century Gothic"/>
                <a:cs typeface="Century Gothic"/>
              </a:rPr>
              <a:t> </a:t>
            </a:r>
            <a:r>
              <a:rPr sz="1600" dirty="0">
                <a:solidFill>
                  <a:srgbClr val="5F5F5F"/>
                </a:solidFill>
                <a:latin typeface="Century Gothic"/>
                <a:cs typeface="Century Gothic"/>
              </a:rPr>
              <a:t>process</a:t>
            </a:r>
            <a:r>
              <a:rPr sz="1600" spc="-5" dirty="0">
                <a:solidFill>
                  <a:srgbClr val="5F5F5F"/>
                </a:solidFill>
                <a:latin typeface="Century Gothic"/>
                <a:cs typeface="Century Gothic"/>
              </a:rPr>
              <a:t> </a:t>
            </a:r>
            <a:r>
              <a:rPr sz="1600" spc="-40" dirty="0">
                <a:solidFill>
                  <a:srgbClr val="5F5F5F"/>
                </a:solidFill>
                <a:latin typeface="Century Gothic"/>
                <a:cs typeface="Century Gothic"/>
              </a:rPr>
              <a:t>can</a:t>
            </a:r>
            <a:r>
              <a:rPr sz="1600" spc="-5" dirty="0">
                <a:solidFill>
                  <a:srgbClr val="5F5F5F"/>
                </a:solidFill>
                <a:latin typeface="Century Gothic"/>
                <a:cs typeface="Century Gothic"/>
              </a:rPr>
              <a:t> </a:t>
            </a:r>
            <a:r>
              <a:rPr sz="1600" spc="85" dirty="0">
                <a:solidFill>
                  <a:srgbClr val="5F5F5F"/>
                </a:solidFill>
                <a:latin typeface="Century Gothic"/>
                <a:cs typeface="Century Gothic"/>
              </a:rPr>
              <a:t>start</a:t>
            </a:r>
            <a:r>
              <a:rPr sz="1600" spc="-5" dirty="0">
                <a:solidFill>
                  <a:srgbClr val="5F5F5F"/>
                </a:solidFill>
                <a:latin typeface="Century Gothic"/>
                <a:cs typeface="Century Gothic"/>
              </a:rPr>
              <a:t> </a:t>
            </a:r>
            <a:r>
              <a:rPr sz="1600" spc="85" dirty="0">
                <a:solidFill>
                  <a:srgbClr val="5F5F5F"/>
                </a:solidFill>
                <a:latin typeface="Century Gothic"/>
                <a:cs typeface="Century Gothic"/>
              </a:rPr>
              <a:t>from</a:t>
            </a:r>
            <a:r>
              <a:rPr sz="1600" spc="-25" dirty="0">
                <a:solidFill>
                  <a:srgbClr val="5F5F5F"/>
                </a:solidFill>
                <a:latin typeface="Century Gothic"/>
                <a:cs typeface="Century Gothic"/>
              </a:rPr>
              <a:t> </a:t>
            </a:r>
            <a:r>
              <a:rPr sz="1600" spc="90" dirty="0">
                <a:solidFill>
                  <a:srgbClr val="5F5F5F"/>
                </a:solidFill>
                <a:latin typeface="Century Gothic"/>
                <a:cs typeface="Century Gothic"/>
              </a:rPr>
              <a:t>business</a:t>
            </a:r>
            <a:r>
              <a:rPr sz="1600" spc="-5" dirty="0">
                <a:solidFill>
                  <a:srgbClr val="5F5F5F"/>
                </a:solidFill>
                <a:latin typeface="Century Gothic"/>
                <a:cs typeface="Century Gothic"/>
              </a:rPr>
              <a:t> </a:t>
            </a:r>
            <a:r>
              <a:rPr sz="1600" spc="120" dirty="0">
                <a:solidFill>
                  <a:srgbClr val="5F5F5F"/>
                </a:solidFill>
                <a:latin typeface="Century Gothic"/>
                <a:cs typeface="Century Gothic"/>
              </a:rPr>
              <a:t>units</a:t>
            </a:r>
            <a:r>
              <a:rPr sz="1600" spc="5" dirty="0">
                <a:solidFill>
                  <a:srgbClr val="5F5F5F"/>
                </a:solidFill>
                <a:latin typeface="Century Gothic"/>
                <a:cs typeface="Century Gothic"/>
              </a:rPr>
              <a:t> </a:t>
            </a:r>
            <a:r>
              <a:rPr sz="1600" dirty="0">
                <a:solidFill>
                  <a:srgbClr val="5F5F5F"/>
                </a:solidFill>
                <a:latin typeface="Century Gothic"/>
                <a:cs typeface="Century Gothic"/>
              </a:rPr>
              <a:t>and</a:t>
            </a:r>
            <a:r>
              <a:rPr sz="1600" spc="-5" dirty="0">
                <a:solidFill>
                  <a:srgbClr val="5F5F5F"/>
                </a:solidFill>
                <a:latin typeface="Century Gothic"/>
                <a:cs typeface="Century Gothic"/>
              </a:rPr>
              <a:t> </a:t>
            </a:r>
            <a:r>
              <a:rPr sz="1600" dirty="0">
                <a:solidFill>
                  <a:srgbClr val="5F5F5F"/>
                </a:solidFill>
                <a:latin typeface="Century Gothic"/>
                <a:cs typeface="Century Gothic"/>
              </a:rPr>
              <a:t>have</a:t>
            </a:r>
            <a:r>
              <a:rPr sz="1600" spc="5" dirty="0">
                <a:solidFill>
                  <a:srgbClr val="5F5F5F"/>
                </a:solidFill>
                <a:latin typeface="Century Gothic"/>
                <a:cs typeface="Century Gothic"/>
              </a:rPr>
              <a:t> </a:t>
            </a:r>
            <a:r>
              <a:rPr sz="1600" dirty="0">
                <a:solidFill>
                  <a:srgbClr val="5F5F5F"/>
                </a:solidFill>
                <a:latin typeface="Century Gothic"/>
                <a:cs typeface="Century Gothic"/>
              </a:rPr>
              <a:t>an</a:t>
            </a:r>
            <a:r>
              <a:rPr sz="1600" spc="-5" dirty="0">
                <a:solidFill>
                  <a:srgbClr val="5F5F5F"/>
                </a:solidFill>
                <a:latin typeface="Century Gothic"/>
                <a:cs typeface="Century Gothic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Century Gothic"/>
                <a:cs typeface="Century Gothic"/>
              </a:rPr>
              <a:t>alignment:</a:t>
            </a:r>
            <a:endParaRPr sz="1600">
              <a:latin typeface="Century Gothic"/>
              <a:cs typeface="Century Gothic"/>
            </a:endParaRPr>
          </a:p>
          <a:p>
            <a:pPr marL="698500" indent="-399415">
              <a:lnSpc>
                <a:spcPct val="100000"/>
              </a:lnSpc>
              <a:spcBef>
                <a:spcPts val="830"/>
              </a:spcBef>
              <a:buClr>
                <a:srgbClr val="087150"/>
              </a:buClr>
              <a:buFont typeface="Arial"/>
              <a:buChar char="•"/>
              <a:tabLst>
                <a:tab pos="698500" algn="l"/>
              </a:tabLst>
            </a:pPr>
            <a:r>
              <a:rPr sz="1600" spc="-20" dirty="0">
                <a:solidFill>
                  <a:srgbClr val="5F5F5F"/>
                </a:solidFill>
                <a:latin typeface="Tahoma"/>
                <a:cs typeface="Tahoma"/>
              </a:rPr>
              <a:t>Bottom-</a:t>
            </a:r>
            <a:r>
              <a:rPr sz="1600" spc="-45" dirty="0">
                <a:solidFill>
                  <a:srgbClr val="5F5F5F"/>
                </a:solidFill>
                <a:latin typeface="Tahoma"/>
                <a:cs typeface="Tahoma"/>
              </a:rPr>
              <a:t>up</a:t>
            </a:r>
            <a:r>
              <a:rPr sz="1600" spc="-10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for</a:t>
            </a:r>
            <a:r>
              <a:rPr sz="1600" spc="-14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corporate</a:t>
            </a:r>
            <a:r>
              <a:rPr sz="1600" spc="-15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scorecard;</a:t>
            </a:r>
            <a:endParaRPr sz="1600">
              <a:latin typeface="Tahoma"/>
              <a:cs typeface="Tahoma"/>
            </a:endParaRPr>
          </a:p>
          <a:p>
            <a:pPr marL="698500" indent="-399415">
              <a:lnSpc>
                <a:spcPct val="100000"/>
              </a:lnSpc>
              <a:spcBef>
                <a:spcPts val="815"/>
              </a:spcBef>
              <a:buClr>
                <a:srgbClr val="087150"/>
              </a:buClr>
              <a:buFont typeface="Arial"/>
              <a:buChar char="•"/>
              <a:tabLst>
                <a:tab pos="698500" algn="l"/>
              </a:tabLst>
            </a:pPr>
            <a:r>
              <a:rPr sz="1600" spc="-35" dirty="0">
                <a:solidFill>
                  <a:srgbClr val="5F5F5F"/>
                </a:solidFill>
                <a:latin typeface="Tahoma"/>
                <a:cs typeface="Tahoma"/>
              </a:rPr>
              <a:t>Top-</a:t>
            </a:r>
            <a:r>
              <a:rPr sz="1600" spc="-25" dirty="0">
                <a:solidFill>
                  <a:srgbClr val="5F5F5F"/>
                </a:solidFill>
                <a:latin typeface="Tahoma"/>
                <a:cs typeface="Tahoma"/>
              </a:rPr>
              <a:t>down</a:t>
            </a:r>
            <a:r>
              <a:rPr sz="1600" spc="-16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for</a:t>
            </a:r>
            <a:r>
              <a:rPr sz="1600" spc="-15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5" dirty="0">
                <a:solidFill>
                  <a:srgbClr val="5F5F5F"/>
                </a:solidFill>
                <a:latin typeface="Tahoma"/>
                <a:cs typeface="Tahoma"/>
              </a:rPr>
              <a:t>departments</a:t>
            </a:r>
            <a:r>
              <a:rPr sz="1600" spc="-14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within</a:t>
            </a:r>
            <a:r>
              <a:rPr sz="1600" spc="-15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0" dirty="0">
                <a:solidFill>
                  <a:srgbClr val="5F5F5F"/>
                </a:solidFill>
                <a:latin typeface="Tahoma"/>
                <a:cs typeface="Tahoma"/>
              </a:rPr>
              <a:t>that</a:t>
            </a:r>
            <a:r>
              <a:rPr sz="1600" spc="-13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30" dirty="0">
                <a:solidFill>
                  <a:srgbClr val="5F5F5F"/>
                </a:solidFill>
                <a:latin typeface="Tahoma"/>
                <a:cs typeface="Tahoma"/>
              </a:rPr>
              <a:t>business</a:t>
            </a:r>
            <a:r>
              <a:rPr sz="1600" spc="-17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unit.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963269" y="2930398"/>
            <a:ext cx="658495" cy="36322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32715" marR="5080" indent="-120650">
              <a:lnSpc>
                <a:spcPct val="100899"/>
              </a:lnSpc>
              <a:spcBef>
                <a:spcPts val="90"/>
              </a:spcBef>
            </a:pPr>
            <a:r>
              <a:rPr sz="1100" spc="85" dirty="0">
                <a:solidFill>
                  <a:srgbClr val="FFFFFF"/>
                </a:solidFill>
                <a:latin typeface="Century Gothic"/>
                <a:cs typeface="Century Gothic"/>
              </a:rPr>
              <a:t>Business </a:t>
            </a:r>
            <a:r>
              <a:rPr sz="1100" spc="95" dirty="0">
                <a:solidFill>
                  <a:srgbClr val="FFFFFF"/>
                </a:solidFill>
                <a:latin typeface="Century Gothic"/>
                <a:cs typeface="Century Gothic"/>
              </a:rPr>
              <a:t>Unit</a:t>
            </a:r>
            <a:r>
              <a:rPr sz="1100" spc="-1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100" spc="-50" dirty="0">
                <a:solidFill>
                  <a:srgbClr val="FFFFFF"/>
                </a:solidFill>
                <a:latin typeface="Century Gothic"/>
                <a:cs typeface="Century Gothic"/>
              </a:rPr>
              <a:t>1</a:t>
            </a:r>
            <a:endParaRPr sz="1100">
              <a:latin typeface="Century Gothic"/>
              <a:cs typeface="Century Gothic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2144256" y="2852793"/>
            <a:ext cx="1224280" cy="593090"/>
            <a:chOff x="2144256" y="2852793"/>
            <a:chExt cx="1224280" cy="593090"/>
          </a:xfrm>
        </p:grpSpPr>
        <p:pic>
          <p:nvPicPr>
            <p:cNvPr id="18" name="object 1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144256" y="2852793"/>
              <a:ext cx="1223781" cy="589989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304288" y="2881896"/>
              <a:ext cx="940295" cy="563867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2161032" y="2860547"/>
              <a:ext cx="1140460" cy="515620"/>
            </a:xfrm>
            <a:custGeom>
              <a:avLst/>
              <a:gdLst/>
              <a:ahLst/>
              <a:cxnLst/>
              <a:rect l="l" t="t" r="r" b="b"/>
              <a:pathLst>
                <a:path w="1140460" h="515620">
                  <a:moveTo>
                    <a:pt x="1091819" y="0"/>
                  </a:moveTo>
                  <a:lnTo>
                    <a:pt x="48132" y="0"/>
                  </a:lnTo>
                  <a:lnTo>
                    <a:pt x="29414" y="3788"/>
                  </a:lnTo>
                  <a:lnTo>
                    <a:pt x="14112" y="14112"/>
                  </a:lnTo>
                  <a:lnTo>
                    <a:pt x="3788" y="29414"/>
                  </a:lnTo>
                  <a:lnTo>
                    <a:pt x="0" y="48132"/>
                  </a:lnTo>
                  <a:lnTo>
                    <a:pt x="0" y="466978"/>
                  </a:lnTo>
                  <a:lnTo>
                    <a:pt x="3788" y="485697"/>
                  </a:lnTo>
                  <a:lnTo>
                    <a:pt x="14112" y="500999"/>
                  </a:lnTo>
                  <a:lnTo>
                    <a:pt x="29414" y="511323"/>
                  </a:lnTo>
                  <a:lnTo>
                    <a:pt x="48132" y="515112"/>
                  </a:lnTo>
                  <a:lnTo>
                    <a:pt x="1091819" y="515112"/>
                  </a:lnTo>
                  <a:lnTo>
                    <a:pt x="1110537" y="511323"/>
                  </a:lnTo>
                  <a:lnTo>
                    <a:pt x="1125839" y="500999"/>
                  </a:lnTo>
                  <a:lnTo>
                    <a:pt x="1136163" y="485697"/>
                  </a:lnTo>
                  <a:lnTo>
                    <a:pt x="1139952" y="466978"/>
                  </a:lnTo>
                  <a:lnTo>
                    <a:pt x="1139952" y="48132"/>
                  </a:lnTo>
                  <a:lnTo>
                    <a:pt x="1136163" y="29414"/>
                  </a:lnTo>
                  <a:lnTo>
                    <a:pt x="1125839" y="14112"/>
                  </a:lnTo>
                  <a:lnTo>
                    <a:pt x="1110537" y="3788"/>
                  </a:lnTo>
                  <a:lnTo>
                    <a:pt x="1091819" y="0"/>
                  </a:lnTo>
                  <a:close/>
                </a:path>
              </a:pathLst>
            </a:custGeom>
            <a:solidFill>
              <a:srgbClr val="46B5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2401951" y="2930398"/>
            <a:ext cx="658495" cy="36322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17475" marR="5080" indent="-105410">
              <a:lnSpc>
                <a:spcPct val="100899"/>
              </a:lnSpc>
              <a:spcBef>
                <a:spcPts val="90"/>
              </a:spcBef>
            </a:pPr>
            <a:r>
              <a:rPr sz="1100" spc="85" dirty="0">
                <a:solidFill>
                  <a:srgbClr val="FFFFFF"/>
                </a:solidFill>
                <a:latin typeface="Century Gothic"/>
                <a:cs typeface="Century Gothic"/>
              </a:rPr>
              <a:t>Business </a:t>
            </a:r>
            <a:r>
              <a:rPr sz="1100" spc="95" dirty="0">
                <a:solidFill>
                  <a:srgbClr val="FFFFFF"/>
                </a:solidFill>
                <a:latin typeface="Century Gothic"/>
                <a:cs typeface="Century Gothic"/>
              </a:rPr>
              <a:t>Unit</a:t>
            </a:r>
            <a:r>
              <a:rPr sz="1100" spc="-1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100" spc="-50" dirty="0">
                <a:solidFill>
                  <a:srgbClr val="FFFFFF"/>
                </a:solidFill>
                <a:latin typeface="Century Gothic"/>
                <a:cs typeface="Century Gothic"/>
              </a:rPr>
              <a:t>2</a:t>
            </a:r>
            <a:endParaRPr sz="1100">
              <a:latin typeface="Century Gothic"/>
              <a:cs typeface="Century Gothic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3570732" y="2834639"/>
            <a:ext cx="1242060" cy="617220"/>
            <a:chOff x="3570732" y="2834639"/>
            <a:chExt cx="1242060" cy="617220"/>
          </a:xfrm>
        </p:grpSpPr>
        <p:pic>
          <p:nvPicPr>
            <p:cNvPr id="23" name="object 2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570732" y="2834639"/>
              <a:ext cx="1242047" cy="617220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739896" y="2881896"/>
              <a:ext cx="940295" cy="563867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3596640" y="2860547"/>
              <a:ext cx="1140460" cy="515620"/>
            </a:xfrm>
            <a:custGeom>
              <a:avLst/>
              <a:gdLst/>
              <a:ahLst/>
              <a:cxnLst/>
              <a:rect l="l" t="t" r="r" b="b"/>
              <a:pathLst>
                <a:path w="1140460" h="515620">
                  <a:moveTo>
                    <a:pt x="1084199" y="0"/>
                  </a:moveTo>
                  <a:lnTo>
                    <a:pt x="55752" y="0"/>
                  </a:lnTo>
                  <a:lnTo>
                    <a:pt x="34075" y="4389"/>
                  </a:lnTo>
                  <a:lnTo>
                    <a:pt x="16351" y="16351"/>
                  </a:lnTo>
                  <a:lnTo>
                    <a:pt x="4389" y="34075"/>
                  </a:lnTo>
                  <a:lnTo>
                    <a:pt x="0" y="55752"/>
                  </a:lnTo>
                  <a:lnTo>
                    <a:pt x="0" y="459359"/>
                  </a:lnTo>
                  <a:lnTo>
                    <a:pt x="4389" y="481036"/>
                  </a:lnTo>
                  <a:lnTo>
                    <a:pt x="16351" y="498760"/>
                  </a:lnTo>
                  <a:lnTo>
                    <a:pt x="34075" y="510722"/>
                  </a:lnTo>
                  <a:lnTo>
                    <a:pt x="55752" y="515112"/>
                  </a:lnTo>
                  <a:lnTo>
                    <a:pt x="1084199" y="515112"/>
                  </a:lnTo>
                  <a:lnTo>
                    <a:pt x="1105876" y="510722"/>
                  </a:lnTo>
                  <a:lnTo>
                    <a:pt x="1123600" y="498760"/>
                  </a:lnTo>
                  <a:lnTo>
                    <a:pt x="1135562" y="481036"/>
                  </a:lnTo>
                  <a:lnTo>
                    <a:pt x="1139952" y="459359"/>
                  </a:lnTo>
                  <a:lnTo>
                    <a:pt x="1139952" y="55752"/>
                  </a:lnTo>
                  <a:lnTo>
                    <a:pt x="1135562" y="34075"/>
                  </a:lnTo>
                  <a:lnTo>
                    <a:pt x="1123600" y="16351"/>
                  </a:lnTo>
                  <a:lnTo>
                    <a:pt x="1105876" y="4389"/>
                  </a:lnTo>
                  <a:lnTo>
                    <a:pt x="1084199" y="0"/>
                  </a:lnTo>
                  <a:close/>
                </a:path>
              </a:pathLst>
            </a:custGeom>
            <a:solidFill>
              <a:srgbClr val="46B5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3837813" y="2930398"/>
            <a:ext cx="658495" cy="36322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17475" marR="5080" indent="-105410">
              <a:lnSpc>
                <a:spcPct val="100899"/>
              </a:lnSpc>
              <a:spcBef>
                <a:spcPts val="90"/>
              </a:spcBef>
            </a:pPr>
            <a:r>
              <a:rPr sz="1100" spc="85" dirty="0">
                <a:solidFill>
                  <a:srgbClr val="FFFFFF"/>
                </a:solidFill>
                <a:latin typeface="Century Gothic"/>
                <a:cs typeface="Century Gothic"/>
              </a:rPr>
              <a:t>Business </a:t>
            </a:r>
            <a:r>
              <a:rPr sz="1100" spc="95" dirty="0">
                <a:solidFill>
                  <a:srgbClr val="FFFFFF"/>
                </a:solidFill>
                <a:latin typeface="Century Gothic"/>
                <a:cs typeface="Century Gothic"/>
              </a:rPr>
              <a:t>Unit</a:t>
            </a:r>
            <a:r>
              <a:rPr sz="1100" spc="-1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100" spc="-50" dirty="0">
                <a:solidFill>
                  <a:srgbClr val="FFFFFF"/>
                </a:solidFill>
                <a:latin typeface="Century Gothic"/>
                <a:cs typeface="Century Gothic"/>
              </a:rPr>
              <a:t>3</a:t>
            </a:r>
            <a:endParaRPr sz="1100">
              <a:latin typeface="Century Gothic"/>
              <a:cs typeface="Century Gothic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701028" y="2416873"/>
            <a:ext cx="3471545" cy="1736089"/>
            <a:chOff x="701028" y="2416873"/>
            <a:chExt cx="3471545" cy="1736089"/>
          </a:xfrm>
        </p:grpSpPr>
        <p:sp>
          <p:nvSpPr>
            <p:cNvPr id="28" name="object 28"/>
            <p:cNvSpPr/>
            <p:nvPr/>
          </p:nvSpPr>
          <p:spPr>
            <a:xfrm>
              <a:off x="1292352" y="2421635"/>
              <a:ext cx="2875280" cy="439420"/>
            </a:xfrm>
            <a:custGeom>
              <a:avLst/>
              <a:gdLst/>
              <a:ahLst/>
              <a:cxnLst/>
              <a:rect l="l" t="t" r="r" b="b"/>
              <a:pathLst>
                <a:path w="2875279" h="439419">
                  <a:moveTo>
                    <a:pt x="1438655" y="0"/>
                  </a:moveTo>
                  <a:lnTo>
                    <a:pt x="1438655" y="219583"/>
                  </a:lnTo>
                  <a:lnTo>
                    <a:pt x="2875026" y="219583"/>
                  </a:lnTo>
                  <a:lnTo>
                    <a:pt x="2875026" y="439165"/>
                  </a:lnTo>
                </a:path>
                <a:path w="2875279" h="439419">
                  <a:moveTo>
                    <a:pt x="1438148" y="0"/>
                  </a:moveTo>
                  <a:lnTo>
                    <a:pt x="1438148" y="219583"/>
                  </a:lnTo>
                  <a:lnTo>
                    <a:pt x="0" y="219583"/>
                  </a:lnTo>
                  <a:lnTo>
                    <a:pt x="0" y="439165"/>
                  </a:lnTo>
                </a:path>
                <a:path w="2875279" h="439419">
                  <a:moveTo>
                    <a:pt x="1438655" y="0"/>
                  </a:moveTo>
                  <a:lnTo>
                    <a:pt x="1438655" y="439165"/>
                  </a:lnTo>
                </a:path>
              </a:pathLst>
            </a:custGeom>
            <a:ln w="9525">
              <a:solidFill>
                <a:srgbClr val="0871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1028" y="3559929"/>
              <a:ext cx="1223781" cy="589989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36092" y="3589032"/>
              <a:ext cx="1188732" cy="563867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717804" y="3567683"/>
              <a:ext cx="1140460" cy="515620"/>
            </a:xfrm>
            <a:custGeom>
              <a:avLst/>
              <a:gdLst/>
              <a:ahLst/>
              <a:cxnLst/>
              <a:rect l="l" t="t" r="r" b="b"/>
              <a:pathLst>
                <a:path w="1140460" h="515620">
                  <a:moveTo>
                    <a:pt x="1103376" y="0"/>
                  </a:moveTo>
                  <a:lnTo>
                    <a:pt x="36588" y="0"/>
                  </a:lnTo>
                  <a:lnTo>
                    <a:pt x="22347" y="2875"/>
                  </a:lnTo>
                  <a:lnTo>
                    <a:pt x="10717" y="10715"/>
                  </a:lnTo>
                  <a:lnTo>
                    <a:pt x="2875" y="22342"/>
                  </a:lnTo>
                  <a:lnTo>
                    <a:pt x="0" y="36575"/>
                  </a:lnTo>
                  <a:lnTo>
                    <a:pt x="0" y="478535"/>
                  </a:lnTo>
                  <a:lnTo>
                    <a:pt x="2875" y="492769"/>
                  </a:lnTo>
                  <a:lnTo>
                    <a:pt x="10717" y="504396"/>
                  </a:lnTo>
                  <a:lnTo>
                    <a:pt x="22347" y="512236"/>
                  </a:lnTo>
                  <a:lnTo>
                    <a:pt x="36588" y="515111"/>
                  </a:lnTo>
                  <a:lnTo>
                    <a:pt x="1103376" y="515111"/>
                  </a:lnTo>
                  <a:lnTo>
                    <a:pt x="1117609" y="512236"/>
                  </a:lnTo>
                  <a:lnTo>
                    <a:pt x="1129236" y="504396"/>
                  </a:lnTo>
                  <a:lnTo>
                    <a:pt x="1137076" y="492769"/>
                  </a:lnTo>
                  <a:lnTo>
                    <a:pt x="1139952" y="478535"/>
                  </a:lnTo>
                  <a:lnTo>
                    <a:pt x="1139952" y="36575"/>
                  </a:lnTo>
                  <a:lnTo>
                    <a:pt x="1137076" y="22342"/>
                  </a:lnTo>
                  <a:lnTo>
                    <a:pt x="1129236" y="10715"/>
                  </a:lnTo>
                  <a:lnTo>
                    <a:pt x="1117609" y="2875"/>
                  </a:lnTo>
                  <a:lnTo>
                    <a:pt x="1103376" y="0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833729" y="3637229"/>
            <a:ext cx="909319" cy="3638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sz="1100" spc="-10" dirty="0">
                <a:solidFill>
                  <a:srgbClr val="FFFFFF"/>
                </a:solidFill>
                <a:latin typeface="Century Gothic"/>
                <a:cs typeface="Century Gothic"/>
              </a:rPr>
              <a:t>Department</a:t>
            </a:r>
            <a:endParaRPr sz="1100">
              <a:latin typeface="Century Gothic"/>
              <a:cs typeface="Century Gothic"/>
            </a:endParaRPr>
          </a:p>
          <a:p>
            <a:pPr algn="ctr">
              <a:lnSpc>
                <a:spcPct val="100000"/>
              </a:lnSpc>
              <a:spcBef>
                <a:spcPts val="15"/>
              </a:spcBef>
            </a:pPr>
            <a:r>
              <a:rPr sz="1100" spc="-25" dirty="0">
                <a:solidFill>
                  <a:srgbClr val="FFFFFF"/>
                </a:solidFill>
                <a:latin typeface="Century Gothic"/>
                <a:cs typeface="Century Gothic"/>
              </a:rPr>
              <a:t>1.1</a:t>
            </a:r>
            <a:endParaRPr sz="1100">
              <a:latin typeface="Century Gothic"/>
              <a:cs typeface="Century Gothic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2144256" y="3559929"/>
            <a:ext cx="1224280" cy="593090"/>
            <a:chOff x="2144256" y="3559929"/>
            <a:chExt cx="1224280" cy="593090"/>
          </a:xfrm>
        </p:grpSpPr>
        <p:pic>
          <p:nvPicPr>
            <p:cNvPr id="34" name="object 3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44256" y="3559929"/>
              <a:ext cx="1223781" cy="589989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179320" y="3589032"/>
              <a:ext cx="1188732" cy="563867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2161032" y="3567684"/>
              <a:ext cx="1140460" cy="515620"/>
            </a:xfrm>
            <a:custGeom>
              <a:avLst/>
              <a:gdLst/>
              <a:ahLst/>
              <a:cxnLst/>
              <a:rect l="l" t="t" r="r" b="b"/>
              <a:pathLst>
                <a:path w="1140460" h="515620">
                  <a:moveTo>
                    <a:pt x="1103376" y="0"/>
                  </a:moveTo>
                  <a:lnTo>
                    <a:pt x="36575" y="0"/>
                  </a:lnTo>
                  <a:lnTo>
                    <a:pt x="22342" y="2875"/>
                  </a:lnTo>
                  <a:lnTo>
                    <a:pt x="10715" y="10715"/>
                  </a:lnTo>
                  <a:lnTo>
                    <a:pt x="2875" y="22342"/>
                  </a:lnTo>
                  <a:lnTo>
                    <a:pt x="0" y="36575"/>
                  </a:lnTo>
                  <a:lnTo>
                    <a:pt x="0" y="478535"/>
                  </a:lnTo>
                  <a:lnTo>
                    <a:pt x="2875" y="492769"/>
                  </a:lnTo>
                  <a:lnTo>
                    <a:pt x="10715" y="504396"/>
                  </a:lnTo>
                  <a:lnTo>
                    <a:pt x="22342" y="512236"/>
                  </a:lnTo>
                  <a:lnTo>
                    <a:pt x="36575" y="515111"/>
                  </a:lnTo>
                  <a:lnTo>
                    <a:pt x="1103376" y="515111"/>
                  </a:lnTo>
                  <a:lnTo>
                    <a:pt x="1117609" y="512236"/>
                  </a:lnTo>
                  <a:lnTo>
                    <a:pt x="1129236" y="504396"/>
                  </a:lnTo>
                  <a:lnTo>
                    <a:pt x="1137076" y="492769"/>
                  </a:lnTo>
                  <a:lnTo>
                    <a:pt x="1139952" y="478535"/>
                  </a:lnTo>
                  <a:lnTo>
                    <a:pt x="1139952" y="36575"/>
                  </a:lnTo>
                  <a:lnTo>
                    <a:pt x="1137076" y="22342"/>
                  </a:lnTo>
                  <a:lnTo>
                    <a:pt x="1129236" y="10715"/>
                  </a:lnTo>
                  <a:lnTo>
                    <a:pt x="1117609" y="2875"/>
                  </a:lnTo>
                  <a:lnTo>
                    <a:pt x="1103376" y="0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7" name="object 37"/>
          <p:cNvSpPr txBox="1"/>
          <p:nvPr/>
        </p:nvSpPr>
        <p:spPr>
          <a:xfrm>
            <a:off x="2276601" y="3637229"/>
            <a:ext cx="909319" cy="3638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sz="1100" spc="-10" dirty="0">
                <a:solidFill>
                  <a:srgbClr val="FFFFFF"/>
                </a:solidFill>
                <a:latin typeface="Century Gothic"/>
                <a:cs typeface="Century Gothic"/>
              </a:rPr>
              <a:t>Department</a:t>
            </a:r>
            <a:endParaRPr sz="1100">
              <a:latin typeface="Century Gothic"/>
              <a:cs typeface="Century Gothic"/>
            </a:endParaRPr>
          </a:p>
          <a:p>
            <a:pPr algn="ctr">
              <a:lnSpc>
                <a:spcPct val="100000"/>
              </a:lnSpc>
              <a:spcBef>
                <a:spcPts val="15"/>
              </a:spcBef>
            </a:pPr>
            <a:r>
              <a:rPr sz="1100" spc="-25" dirty="0">
                <a:solidFill>
                  <a:srgbClr val="FFFFFF"/>
                </a:solidFill>
                <a:latin typeface="Century Gothic"/>
                <a:cs typeface="Century Gothic"/>
              </a:rPr>
              <a:t>2.1</a:t>
            </a:r>
            <a:endParaRPr sz="1100">
              <a:latin typeface="Century Gothic"/>
              <a:cs typeface="Century Gothic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3846576" y="3541776"/>
            <a:ext cx="1242060" cy="617220"/>
            <a:chOff x="3846576" y="3541776"/>
            <a:chExt cx="1242060" cy="617220"/>
          </a:xfrm>
        </p:grpSpPr>
        <p:pic>
          <p:nvPicPr>
            <p:cNvPr id="39" name="object 3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846576" y="3541776"/>
              <a:ext cx="1242047" cy="617219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890772" y="3589032"/>
              <a:ext cx="1188732" cy="563867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3872484" y="3567684"/>
              <a:ext cx="1140460" cy="515620"/>
            </a:xfrm>
            <a:custGeom>
              <a:avLst/>
              <a:gdLst/>
              <a:ahLst/>
              <a:cxnLst/>
              <a:rect l="l" t="t" r="r" b="b"/>
              <a:pathLst>
                <a:path w="1140460" h="515620">
                  <a:moveTo>
                    <a:pt x="1103376" y="0"/>
                  </a:moveTo>
                  <a:lnTo>
                    <a:pt x="36575" y="0"/>
                  </a:lnTo>
                  <a:lnTo>
                    <a:pt x="22342" y="2875"/>
                  </a:lnTo>
                  <a:lnTo>
                    <a:pt x="10715" y="10715"/>
                  </a:lnTo>
                  <a:lnTo>
                    <a:pt x="2875" y="22342"/>
                  </a:lnTo>
                  <a:lnTo>
                    <a:pt x="0" y="36575"/>
                  </a:lnTo>
                  <a:lnTo>
                    <a:pt x="0" y="478535"/>
                  </a:lnTo>
                  <a:lnTo>
                    <a:pt x="2875" y="492769"/>
                  </a:lnTo>
                  <a:lnTo>
                    <a:pt x="10715" y="504396"/>
                  </a:lnTo>
                  <a:lnTo>
                    <a:pt x="22342" y="512236"/>
                  </a:lnTo>
                  <a:lnTo>
                    <a:pt x="36575" y="515111"/>
                  </a:lnTo>
                  <a:lnTo>
                    <a:pt x="1103376" y="515111"/>
                  </a:lnTo>
                  <a:lnTo>
                    <a:pt x="1117609" y="512236"/>
                  </a:lnTo>
                  <a:lnTo>
                    <a:pt x="1129236" y="504396"/>
                  </a:lnTo>
                  <a:lnTo>
                    <a:pt x="1137076" y="492769"/>
                  </a:lnTo>
                  <a:lnTo>
                    <a:pt x="1139952" y="478535"/>
                  </a:lnTo>
                  <a:lnTo>
                    <a:pt x="1139952" y="36575"/>
                  </a:lnTo>
                  <a:lnTo>
                    <a:pt x="1137076" y="22342"/>
                  </a:lnTo>
                  <a:lnTo>
                    <a:pt x="1129236" y="10715"/>
                  </a:lnTo>
                  <a:lnTo>
                    <a:pt x="1117609" y="2875"/>
                  </a:lnTo>
                  <a:lnTo>
                    <a:pt x="1103376" y="0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2" name="object 42"/>
          <p:cNvSpPr txBox="1"/>
          <p:nvPr/>
        </p:nvSpPr>
        <p:spPr>
          <a:xfrm>
            <a:off x="3988053" y="3637229"/>
            <a:ext cx="911225" cy="3638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sz="1100" spc="-10" dirty="0">
                <a:solidFill>
                  <a:srgbClr val="FFFFFF"/>
                </a:solidFill>
                <a:latin typeface="Century Gothic"/>
                <a:cs typeface="Century Gothic"/>
              </a:rPr>
              <a:t>Department</a:t>
            </a:r>
            <a:endParaRPr sz="1100">
              <a:latin typeface="Century Gothic"/>
              <a:cs typeface="Century Gothic"/>
            </a:endParaRPr>
          </a:p>
          <a:p>
            <a:pPr algn="ctr">
              <a:lnSpc>
                <a:spcPct val="100000"/>
              </a:lnSpc>
              <a:spcBef>
                <a:spcPts val="15"/>
              </a:spcBef>
            </a:pPr>
            <a:r>
              <a:rPr sz="1100" spc="-25" dirty="0">
                <a:solidFill>
                  <a:srgbClr val="FFFFFF"/>
                </a:solidFill>
                <a:latin typeface="Century Gothic"/>
                <a:cs typeface="Century Gothic"/>
              </a:rPr>
              <a:t>3.1</a:t>
            </a:r>
            <a:endParaRPr sz="1100">
              <a:latin typeface="Century Gothic"/>
              <a:cs typeface="Century Gothic"/>
            </a:endParaRPr>
          </a:p>
        </p:txBody>
      </p:sp>
      <p:grpSp>
        <p:nvGrpSpPr>
          <p:cNvPr id="43" name="object 43"/>
          <p:cNvGrpSpPr/>
          <p:nvPr/>
        </p:nvGrpSpPr>
        <p:grpSpPr>
          <a:xfrm>
            <a:off x="3846576" y="4171188"/>
            <a:ext cx="1242060" cy="617220"/>
            <a:chOff x="3846576" y="4171188"/>
            <a:chExt cx="1242060" cy="617220"/>
          </a:xfrm>
        </p:grpSpPr>
        <p:pic>
          <p:nvPicPr>
            <p:cNvPr id="44" name="object 4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846576" y="4171188"/>
              <a:ext cx="1242047" cy="617219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890772" y="4218444"/>
              <a:ext cx="1188732" cy="563867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3872484" y="4197096"/>
              <a:ext cx="1140460" cy="515620"/>
            </a:xfrm>
            <a:custGeom>
              <a:avLst/>
              <a:gdLst/>
              <a:ahLst/>
              <a:cxnLst/>
              <a:rect l="l" t="t" r="r" b="b"/>
              <a:pathLst>
                <a:path w="1140460" h="515620">
                  <a:moveTo>
                    <a:pt x="1103376" y="0"/>
                  </a:moveTo>
                  <a:lnTo>
                    <a:pt x="36575" y="0"/>
                  </a:lnTo>
                  <a:lnTo>
                    <a:pt x="22342" y="2875"/>
                  </a:lnTo>
                  <a:lnTo>
                    <a:pt x="10715" y="10715"/>
                  </a:lnTo>
                  <a:lnTo>
                    <a:pt x="2875" y="22342"/>
                  </a:lnTo>
                  <a:lnTo>
                    <a:pt x="0" y="36575"/>
                  </a:lnTo>
                  <a:lnTo>
                    <a:pt x="0" y="478535"/>
                  </a:lnTo>
                  <a:lnTo>
                    <a:pt x="2875" y="492769"/>
                  </a:lnTo>
                  <a:lnTo>
                    <a:pt x="10715" y="504396"/>
                  </a:lnTo>
                  <a:lnTo>
                    <a:pt x="22342" y="512236"/>
                  </a:lnTo>
                  <a:lnTo>
                    <a:pt x="36575" y="515111"/>
                  </a:lnTo>
                  <a:lnTo>
                    <a:pt x="1103376" y="515111"/>
                  </a:lnTo>
                  <a:lnTo>
                    <a:pt x="1117609" y="512236"/>
                  </a:lnTo>
                  <a:lnTo>
                    <a:pt x="1129236" y="504396"/>
                  </a:lnTo>
                  <a:lnTo>
                    <a:pt x="1137076" y="492769"/>
                  </a:lnTo>
                  <a:lnTo>
                    <a:pt x="1139952" y="478535"/>
                  </a:lnTo>
                  <a:lnTo>
                    <a:pt x="1139952" y="36575"/>
                  </a:lnTo>
                  <a:lnTo>
                    <a:pt x="1137076" y="22342"/>
                  </a:lnTo>
                  <a:lnTo>
                    <a:pt x="1129236" y="10715"/>
                  </a:lnTo>
                  <a:lnTo>
                    <a:pt x="1117609" y="2875"/>
                  </a:lnTo>
                  <a:lnTo>
                    <a:pt x="1103376" y="0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7" name="object 47"/>
          <p:cNvSpPr txBox="1"/>
          <p:nvPr/>
        </p:nvSpPr>
        <p:spPr>
          <a:xfrm>
            <a:off x="3988053" y="4267327"/>
            <a:ext cx="911225" cy="36322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57505" marR="5080" indent="-344805">
              <a:lnSpc>
                <a:spcPct val="100899"/>
              </a:lnSpc>
              <a:spcBef>
                <a:spcPts val="90"/>
              </a:spcBef>
            </a:pPr>
            <a:r>
              <a:rPr sz="1100" spc="-10" dirty="0">
                <a:solidFill>
                  <a:srgbClr val="FFFFFF"/>
                </a:solidFill>
                <a:latin typeface="Century Gothic"/>
                <a:cs typeface="Century Gothic"/>
              </a:rPr>
              <a:t>Department </a:t>
            </a:r>
            <a:r>
              <a:rPr sz="1100" spc="-25" dirty="0">
                <a:solidFill>
                  <a:srgbClr val="FFFFFF"/>
                </a:solidFill>
                <a:latin typeface="Century Gothic"/>
                <a:cs typeface="Century Gothic"/>
              </a:rPr>
              <a:t>3.2</a:t>
            </a:r>
            <a:endParaRPr sz="1100">
              <a:latin typeface="Century Gothic"/>
              <a:cs typeface="Century Gothic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437489" y="1558289"/>
            <a:ext cx="2769870" cy="8223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10" dirty="0">
                <a:solidFill>
                  <a:srgbClr val="5F5F5F"/>
                </a:solidFill>
                <a:latin typeface="Century Gothic"/>
                <a:cs typeface="Century Gothic"/>
              </a:rPr>
              <a:t>Approaches</a:t>
            </a:r>
            <a:endParaRPr sz="1400">
              <a:latin typeface="Century Gothic"/>
              <a:cs typeface="Century Gothic"/>
            </a:endParaRPr>
          </a:p>
          <a:p>
            <a:pPr>
              <a:lnSpc>
                <a:spcPct val="100000"/>
              </a:lnSpc>
              <a:spcBef>
                <a:spcPts val="1550"/>
              </a:spcBef>
            </a:pPr>
            <a:endParaRPr sz="1400">
              <a:latin typeface="Century Gothic"/>
              <a:cs typeface="Century Gothic"/>
            </a:endParaRPr>
          </a:p>
          <a:p>
            <a:pPr marL="1828164">
              <a:lnSpc>
                <a:spcPct val="100000"/>
              </a:lnSpc>
            </a:pPr>
            <a:r>
              <a:rPr sz="1100" spc="-10" dirty="0">
                <a:solidFill>
                  <a:srgbClr val="FFFFFF"/>
                </a:solidFill>
                <a:latin typeface="Century Gothic"/>
                <a:cs typeface="Century Gothic"/>
              </a:rPr>
              <a:t>Organization</a:t>
            </a:r>
            <a:endParaRPr sz="1100">
              <a:latin typeface="Century Gothic"/>
              <a:cs typeface="Century Gothic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1287780" y="3375659"/>
            <a:ext cx="1443355" cy="192405"/>
          </a:xfrm>
          <a:custGeom>
            <a:avLst/>
            <a:gdLst/>
            <a:ahLst/>
            <a:cxnLst/>
            <a:rect l="l" t="t" r="r" b="b"/>
            <a:pathLst>
              <a:path w="1443355" h="192404">
                <a:moveTo>
                  <a:pt x="1443227" y="0"/>
                </a:moveTo>
                <a:lnTo>
                  <a:pt x="1443227" y="192024"/>
                </a:lnTo>
              </a:path>
              <a:path w="1443355" h="192404">
                <a:moveTo>
                  <a:pt x="4444" y="0"/>
                </a:moveTo>
                <a:lnTo>
                  <a:pt x="0" y="192024"/>
                </a:lnTo>
              </a:path>
            </a:pathLst>
          </a:custGeom>
          <a:ln w="9525">
            <a:solidFill>
              <a:srgbClr val="0871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69047" rIns="0" bIns="0" rtlCol="0">
            <a:spAutoFit/>
          </a:bodyPr>
          <a:lstStyle/>
          <a:p>
            <a:pPr marL="2417445">
              <a:lnSpc>
                <a:spcPct val="100000"/>
              </a:lnSpc>
              <a:spcBef>
                <a:spcPts val="100"/>
              </a:spcBef>
            </a:pPr>
            <a:fld id="{81D60167-4931-47E6-BA6A-407CBD079E47}" type="slidenum">
              <a:rPr spc="-25" dirty="0"/>
              <a:t>147</a:t>
            </a:fld>
            <a:endParaRPr spc="-25" dirty="0"/>
          </a:p>
        </p:txBody>
      </p:sp>
      <p:sp>
        <p:nvSpPr>
          <p:cNvPr id="51" name="object 5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/>
              <a:t>©</a:t>
            </a:r>
            <a:r>
              <a:rPr spc="-15" dirty="0"/>
              <a:t> </a:t>
            </a:r>
            <a:r>
              <a:rPr dirty="0"/>
              <a:t>The</a:t>
            </a:r>
            <a:r>
              <a:rPr spc="-30" dirty="0"/>
              <a:t> </a:t>
            </a:r>
            <a:r>
              <a:rPr dirty="0"/>
              <a:t>KPI</a:t>
            </a:r>
            <a:r>
              <a:rPr spc="-5" dirty="0"/>
              <a:t> </a:t>
            </a:r>
            <a:r>
              <a:rPr dirty="0"/>
              <a:t>Institute</a:t>
            </a:r>
            <a:r>
              <a:rPr spc="-20" dirty="0"/>
              <a:t> 2023</a:t>
            </a:r>
          </a:p>
        </p:txBody>
      </p: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27164" y="184404"/>
            <a:ext cx="1937003" cy="161544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0" y="531876"/>
            <a:ext cx="277495" cy="715010"/>
          </a:xfrm>
          <a:custGeom>
            <a:avLst/>
            <a:gdLst/>
            <a:ahLst/>
            <a:cxnLst/>
            <a:rect l="l" t="t" r="r" b="b"/>
            <a:pathLst>
              <a:path w="277495" h="715010">
                <a:moveTo>
                  <a:pt x="277368" y="0"/>
                </a:moveTo>
                <a:lnTo>
                  <a:pt x="0" y="0"/>
                </a:lnTo>
                <a:lnTo>
                  <a:pt x="0" y="714756"/>
                </a:lnTo>
                <a:lnTo>
                  <a:pt x="277368" y="714756"/>
                </a:lnTo>
                <a:lnTo>
                  <a:pt x="277368" y="0"/>
                </a:lnTo>
                <a:close/>
              </a:path>
            </a:pathLst>
          </a:custGeom>
          <a:solidFill>
            <a:srgbClr val="08715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224281" y="2409189"/>
            <a:ext cx="5424805" cy="2040889"/>
            <a:chOff x="224281" y="2409189"/>
            <a:chExt cx="5424805" cy="2040889"/>
          </a:xfrm>
        </p:grpSpPr>
        <p:sp>
          <p:nvSpPr>
            <p:cNvPr id="5" name="object 5"/>
            <p:cNvSpPr/>
            <p:nvPr/>
          </p:nvSpPr>
          <p:spPr>
            <a:xfrm>
              <a:off x="224282" y="2409189"/>
              <a:ext cx="5424805" cy="2040889"/>
            </a:xfrm>
            <a:custGeom>
              <a:avLst/>
              <a:gdLst/>
              <a:ahLst/>
              <a:cxnLst/>
              <a:rect l="l" t="t" r="r" b="b"/>
              <a:pathLst>
                <a:path w="5424805" h="2040889">
                  <a:moveTo>
                    <a:pt x="12700" y="1940814"/>
                  </a:moveTo>
                  <a:lnTo>
                    <a:pt x="9855" y="1938020"/>
                  </a:lnTo>
                  <a:lnTo>
                    <a:pt x="2844" y="1938020"/>
                  </a:lnTo>
                  <a:lnTo>
                    <a:pt x="0" y="1940814"/>
                  </a:lnTo>
                  <a:lnTo>
                    <a:pt x="0" y="1986026"/>
                  </a:lnTo>
                  <a:lnTo>
                    <a:pt x="2844" y="1988820"/>
                  </a:lnTo>
                  <a:lnTo>
                    <a:pt x="9855" y="1988820"/>
                  </a:lnTo>
                  <a:lnTo>
                    <a:pt x="12700" y="1986026"/>
                  </a:lnTo>
                  <a:lnTo>
                    <a:pt x="12700" y="1940814"/>
                  </a:lnTo>
                  <a:close/>
                </a:path>
                <a:path w="5424805" h="2040889">
                  <a:moveTo>
                    <a:pt x="12700" y="1851914"/>
                  </a:moveTo>
                  <a:lnTo>
                    <a:pt x="9855" y="1849120"/>
                  </a:lnTo>
                  <a:lnTo>
                    <a:pt x="2844" y="1849120"/>
                  </a:lnTo>
                  <a:lnTo>
                    <a:pt x="0" y="1851914"/>
                  </a:lnTo>
                  <a:lnTo>
                    <a:pt x="0" y="1897126"/>
                  </a:lnTo>
                  <a:lnTo>
                    <a:pt x="2844" y="1899920"/>
                  </a:lnTo>
                  <a:lnTo>
                    <a:pt x="9855" y="1899920"/>
                  </a:lnTo>
                  <a:lnTo>
                    <a:pt x="12700" y="1897126"/>
                  </a:lnTo>
                  <a:lnTo>
                    <a:pt x="12700" y="1851914"/>
                  </a:lnTo>
                  <a:close/>
                </a:path>
                <a:path w="5424805" h="2040889">
                  <a:moveTo>
                    <a:pt x="12700" y="1763014"/>
                  </a:moveTo>
                  <a:lnTo>
                    <a:pt x="9855" y="1760220"/>
                  </a:lnTo>
                  <a:lnTo>
                    <a:pt x="2844" y="1760220"/>
                  </a:lnTo>
                  <a:lnTo>
                    <a:pt x="0" y="1763014"/>
                  </a:lnTo>
                  <a:lnTo>
                    <a:pt x="0" y="1808226"/>
                  </a:lnTo>
                  <a:lnTo>
                    <a:pt x="2844" y="1811020"/>
                  </a:lnTo>
                  <a:lnTo>
                    <a:pt x="9855" y="1811020"/>
                  </a:lnTo>
                  <a:lnTo>
                    <a:pt x="12700" y="1808226"/>
                  </a:lnTo>
                  <a:lnTo>
                    <a:pt x="12700" y="1763014"/>
                  </a:lnTo>
                  <a:close/>
                </a:path>
                <a:path w="5424805" h="2040889">
                  <a:moveTo>
                    <a:pt x="12700" y="1674114"/>
                  </a:moveTo>
                  <a:lnTo>
                    <a:pt x="9855" y="1671320"/>
                  </a:lnTo>
                  <a:lnTo>
                    <a:pt x="2844" y="1671320"/>
                  </a:lnTo>
                  <a:lnTo>
                    <a:pt x="0" y="1674114"/>
                  </a:lnTo>
                  <a:lnTo>
                    <a:pt x="0" y="1719326"/>
                  </a:lnTo>
                  <a:lnTo>
                    <a:pt x="2844" y="1722120"/>
                  </a:lnTo>
                  <a:lnTo>
                    <a:pt x="9855" y="1722120"/>
                  </a:lnTo>
                  <a:lnTo>
                    <a:pt x="12700" y="1719326"/>
                  </a:lnTo>
                  <a:lnTo>
                    <a:pt x="12700" y="1674114"/>
                  </a:lnTo>
                  <a:close/>
                </a:path>
                <a:path w="5424805" h="2040889">
                  <a:moveTo>
                    <a:pt x="12700" y="1585214"/>
                  </a:moveTo>
                  <a:lnTo>
                    <a:pt x="9855" y="1582420"/>
                  </a:lnTo>
                  <a:lnTo>
                    <a:pt x="2844" y="1582420"/>
                  </a:lnTo>
                  <a:lnTo>
                    <a:pt x="0" y="1585214"/>
                  </a:lnTo>
                  <a:lnTo>
                    <a:pt x="0" y="1630426"/>
                  </a:lnTo>
                  <a:lnTo>
                    <a:pt x="2844" y="1633220"/>
                  </a:lnTo>
                  <a:lnTo>
                    <a:pt x="9855" y="1633220"/>
                  </a:lnTo>
                  <a:lnTo>
                    <a:pt x="12700" y="1630426"/>
                  </a:lnTo>
                  <a:lnTo>
                    <a:pt x="12700" y="1585214"/>
                  </a:lnTo>
                  <a:close/>
                </a:path>
                <a:path w="5424805" h="2040889">
                  <a:moveTo>
                    <a:pt x="50800" y="1534414"/>
                  </a:moveTo>
                  <a:lnTo>
                    <a:pt x="47955" y="1531620"/>
                  </a:lnTo>
                  <a:lnTo>
                    <a:pt x="2844" y="1531620"/>
                  </a:lnTo>
                  <a:lnTo>
                    <a:pt x="0" y="1534414"/>
                  </a:lnTo>
                  <a:lnTo>
                    <a:pt x="0" y="1541526"/>
                  </a:lnTo>
                  <a:lnTo>
                    <a:pt x="2844" y="1544320"/>
                  </a:lnTo>
                  <a:lnTo>
                    <a:pt x="6350" y="1544320"/>
                  </a:lnTo>
                  <a:lnTo>
                    <a:pt x="9855" y="1544320"/>
                  </a:lnTo>
                  <a:lnTo>
                    <a:pt x="47955" y="1544320"/>
                  </a:lnTo>
                  <a:lnTo>
                    <a:pt x="50800" y="1541526"/>
                  </a:lnTo>
                  <a:lnTo>
                    <a:pt x="50800" y="1537970"/>
                  </a:lnTo>
                  <a:lnTo>
                    <a:pt x="50800" y="1534414"/>
                  </a:lnTo>
                  <a:close/>
                </a:path>
                <a:path w="5424805" h="2040889">
                  <a:moveTo>
                    <a:pt x="81699" y="1998853"/>
                  </a:moveTo>
                  <a:lnTo>
                    <a:pt x="78854" y="1996059"/>
                  </a:lnTo>
                  <a:lnTo>
                    <a:pt x="33743" y="1996059"/>
                  </a:lnTo>
                  <a:lnTo>
                    <a:pt x="30899" y="1998853"/>
                  </a:lnTo>
                  <a:lnTo>
                    <a:pt x="30899" y="2005838"/>
                  </a:lnTo>
                  <a:lnTo>
                    <a:pt x="33743" y="2008759"/>
                  </a:lnTo>
                  <a:lnTo>
                    <a:pt x="78854" y="2008759"/>
                  </a:lnTo>
                  <a:lnTo>
                    <a:pt x="81699" y="2005838"/>
                  </a:lnTo>
                  <a:lnTo>
                    <a:pt x="81699" y="1998853"/>
                  </a:lnTo>
                  <a:close/>
                </a:path>
                <a:path w="5424805" h="2040889">
                  <a:moveTo>
                    <a:pt x="139700" y="1534414"/>
                  </a:moveTo>
                  <a:lnTo>
                    <a:pt x="136855" y="1531620"/>
                  </a:lnTo>
                  <a:lnTo>
                    <a:pt x="91744" y="1531620"/>
                  </a:lnTo>
                  <a:lnTo>
                    <a:pt x="88900" y="1534414"/>
                  </a:lnTo>
                  <a:lnTo>
                    <a:pt x="88900" y="1541526"/>
                  </a:lnTo>
                  <a:lnTo>
                    <a:pt x="91744" y="1544320"/>
                  </a:lnTo>
                  <a:lnTo>
                    <a:pt x="136855" y="1544320"/>
                  </a:lnTo>
                  <a:lnTo>
                    <a:pt x="139700" y="1541526"/>
                  </a:lnTo>
                  <a:lnTo>
                    <a:pt x="139700" y="1534414"/>
                  </a:lnTo>
                  <a:close/>
                </a:path>
                <a:path w="5424805" h="2040889">
                  <a:moveTo>
                    <a:pt x="222846" y="2002409"/>
                  </a:moveTo>
                  <a:lnTo>
                    <a:pt x="210146" y="1996059"/>
                  </a:lnTo>
                  <a:lnTo>
                    <a:pt x="146646" y="1964309"/>
                  </a:lnTo>
                  <a:lnTo>
                    <a:pt x="146646" y="1996059"/>
                  </a:lnTo>
                  <a:lnTo>
                    <a:pt x="122643" y="1996059"/>
                  </a:lnTo>
                  <a:lnTo>
                    <a:pt x="119799" y="1998853"/>
                  </a:lnTo>
                  <a:lnTo>
                    <a:pt x="119799" y="2005838"/>
                  </a:lnTo>
                  <a:lnTo>
                    <a:pt x="122643" y="2008759"/>
                  </a:lnTo>
                  <a:lnTo>
                    <a:pt x="146646" y="2008759"/>
                  </a:lnTo>
                  <a:lnTo>
                    <a:pt x="146646" y="2040509"/>
                  </a:lnTo>
                  <a:lnTo>
                    <a:pt x="210146" y="2008759"/>
                  </a:lnTo>
                  <a:lnTo>
                    <a:pt x="222846" y="2002409"/>
                  </a:lnTo>
                  <a:close/>
                </a:path>
                <a:path w="5424805" h="2040889">
                  <a:moveTo>
                    <a:pt x="228600" y="1534414"/>
                  </a:moveTo>
                  <a:lnTo>
                    <a:pt x="225755" y="1531620"/>
                  </a:lnTo>
                  <a:lnTo>
                    <a:pt x="180644" y="1531620"/>
                  </a:lnTo>
                  <a:lnTo>
                    <a:pt x="177800" y="1534414"/>
                  </a:lnTo>
                  <a:lnTo>
                    <a:pt x="177800" y="1541526"/>
                  </a:lnTo>
                  <a:lnTo>
                    <a:pt x="180644" y="1544320"/>
                  </a:lnTo>
                  <a:lnTo>
                    <a:pt x="225755" y="1544320"/>
                  </a:lnTo>
                  <a:lnTo>
                    <a:pt x="228600" y="1541526"/>
                  </a:lnTo>
                  <a:lnTo>
                    <a:pt x="228600" y="1534414"/>
                  </a:lnTo>
                  <a:close/>
                </a:path>
                <a:path w="5424805" h="2040889">
                  <a:moveTo>
                    <a:pt x="3343783" y="291338"/>
                  </a:moveTo>
                  <a:lnTo>
                    <a:pt x="3331083" y="291338"/>
                  </a:lnTo>
                  <a:lnTo>
                    <a:pt x="3331083" y="437134"/>
                  </a:lnTo>
                  <a:lnTo>
                    <a:pt x="936752" y="437134"/>
                  </a:lnTo>
                  <a:lnTo>
                    <a:pt x="936752" y="519684"/>
                  </a:lnTo>
                  <a:lnTo>
                    <a:pt x="905002" y="519684"/>
                  </a:lnTo>
                  <a:lnTo>
                    <a:pt x="943102" y="595884"/>
                  </a:lnTo>
                  <a:lnTo>
                    <a:pt x="974852" y="532384"/>
                  </a:lnTo>
                  <a:lnTo>
                    <a:pt x="981202" y="519684"/>
                  </a:lnTo>
                  <a:lnTo>
                    <a:pt x="949452" y="519684"/>
                  </a:lnTo>
                  <a:lnTo>
                    <a:pt x="949452" y="449834"/>
                  </a:lnTo>
                  <a:lnTo>
                    <a:pt x="3343783" y="449834"/>
                  </a:lnTo>
                  <a:lnTo>
                    <a:pt x="3343783" y="437134"/>
                  </a:lnTo>
                  <a:lnTo>
                    <a:pt x="3343783" y="291338"/>
                  </a:lnTo>
                  <a:close/>
                </a:path>
                <a:path w="5424805" h="2040889">
                  <a:moveTo>
                    <a:pt x="5050536" y="358394"/>
                  </a:moveTo>
                  <a:lnTo>
                    <a:pt x="5047742" y="355600"/>
                  </a:lnTo>
                  <a:lnTo>
                    <a:pt x="5040630" y="355600"/>
                  </a:lnTo>
                  <a:lnTo>
                    <a:pt x="5037836" y="358394"/>
                  </a:lnTo>
                  <a:lnTo>
                    <a:pt x="5037836" y="403606"/>
                  </a:lnTo>
                  <a:lnTo>
                    <a:pt x="5040630" y="406400"/>
                  </a:lnTo>
                  <a:lnTo>
                    <a:pt x="5047742" y="406400"/>
                  </a:lnTo>
                  <a:lnTo>
                    <a:pt x="5050536" y="403606"/>
                  </a:lnTo>
                  <a:lnTo>
                    <a:pt x="5050536" y="358394"/>
                  </a:lnTo>
                  <a:close/>
                </a:path>
                <a:path w="5424805" h="2040889">
                  <a:moveTo>
                    <a:pt x="5050536" y="269494"/>
                  </a:moveTo>
                  <a:lnTo>
                    <a:pt x="5047742" y="266700"/>
                  </a:lnTo>
                  <a:lnTo>
                    <a:pt x="5040630" y="266700"/>
                  </a:lnTo>
                  <a:lnTo>
                    <a:pt x="5037836" y="269494"/>
                  </a:lnTo>
                  <a:lnTo>
                    <a:pt x="5037836" y="314706"/>
                  </a:lnTo>
                  <a:lnTo>
                    <a:pt x="5040630" y="317500"/>
                  </a:lnTo>
                  <a:lnTo>
                    <a:pt x="5047742" y="317500"/>
                  </a:lnTo>
                  <a:lnTo>
                    <a:pt x="5050536" y="314706"/>
                  </a:lnTo>
                  <a:lnTo>
                    <a:pt x="5050536" y="269494"/>
                  </a:lnTo>
                  <a:close/>
                </a:path>
                <a:path w="5424805" h="2040889">
                  <a:moveTo>
                    <a:pt x="5050536" y="180594"/>
                  </a:moveTo>
                  <a:lnTo>
                    <a:pt x="5047742" y="177800"/>
                  </a:lnTo>
                  <a:lnTo>
                    <a:pt x="5040630" y="177800"/>
                  </a:lnTo>
                  <a:lnTo>
                    <a:pt x="5037836" y="180594"/>
                  </a:lnTo>
                  <a:lnTo>
                    <a:pt x="5037836" y="225806"/>
                  </a:lnTo>
                  <a:lnTo>
                    <a:pt x="5040630" y="228600"/>
                  </a:lnTo>
                  <a:lnTo>
                    <a:pt x="5047742" y="228600"/>
                  </a:lnTo>
                  <a:lnTo>
                    <a:pt x="5050536" y="225806"/>
                  </a:lnTo>
                  <a:lnTo>
                    <a:pt x="5050536" y="180594"/>
                  </a:lnTo>
                  <a:close/>
                </a:path>
                <a:path w="5424805" h="2040889">
                  <a:moveTo>
                    <a:pt x="5050536" y="91694"/>
                  </a:moveTo>
                  <a:lnTo>
                    <a:pt x="5047742" y="88900"/>
                  </a:lnTo>
                  <a:lnTo>
                    <a:pt x="5040630" y="88900"/>
                  </a:lnTo>
                  <a:lnTo>
                    <a:pt x="5037836" y="91694"/>
                  </a:lnTo>
                  <a:lnTo>
                    <a:pt x="5037836" y="136906"/>
                  </a:lnTo>
                  <a:lnTo>
                    <a:pt x="5040630" y="139700"/>
                  </a:lnTo>
                  <a:lnTo>
                    <a:pt x="5047742" y="139700"/>
                  </a:lnTo>
                  <a:lnTo>
                    <a:pt x="5050536" y="136906"/>
                  </a:lnTo>
                  <a:lnTo>
                    <a:pt x="5050536" y="91694"/>
                  </a:lnTo>
                  <a:close/>
                </a:path>
                <a:path w="5424805" h="2040889">
                  <a:moveTo>
                    <a:pt x="5050536" y="2794"/>
                  </a:moveTo>
                  <a:lnTo>
                    <a:pt x="5047742" y="0"/>
                  </a:lnTo>
                  <a:lnTo>
                    <a:pt x="5040630" y="0"/>
                  </a:lnTo>
                  <a:lnTo>
                    <a:pt x="5037836" y="2794"/>
                  </a:lnTo>
                  <a:lnTo>
                    <a:pt x="5037836" y="48006"/>
                  </a:lnTo>
                  <a:lnTo>
                    <a:pt x="5040630" y="50800"/>
                  </a:lnTo>
                  <a:lnTo>
                    <a:pt x="5047742" y="50800"/>
                  </a:lnTo>
                  <a:lnTo>
                    <a:pt x="5050536" y="48006"/>
                  </a:lnTo>
                  <a:lnTo>
                    <a:pt x="5050536" y="2794"/>
                  </a:lnTo>
                  <a:close/>
                </a:path>
                <a:path w="5424805" h="2040889">
                  <a:moveTo>
                    <a:pt x="5099685" y="436372"/>
                  </a:moveTo>
                  <a:lnTo>
                    <a:pt x="5096764" y="433451"/>
                  </a:lnTo>
                  <a:lnTo>
                    <a:pt x="5051679" y="433451"/>
                  </a:lnTo>
                  <a:lnTo>
                    <a:pt x="5048885" y="436372"/>
                  </a:lnTo>
                  <a:lnTo>
                    <a:pt x="5048885" y="443357"/>
                  </a:lnTo>
                  <a:lnTo>
                    <a:pt x="5051679" y="446151"/>
                  </a:lnTo>
                  <a:lnTo>
                    <a:pt x="5096764" y="446151"/>
                  </a:lnTo>
                  <a:lnTo>
                    <a:pt x="5099685" y="443357"/>
                  </a:lnTo>
                  <a:lnTo>
                    <a:pt x="5099685" y="436372"/>
                  </a:lnTo>
                  <a:close/>
                </a:path>
                <a:path w="5424805" h="2040889">
                  <a:moveTo>
                    <a:pt x="5188585" y="436372"/>
                  </a:moveTo>
                  <a:lnTo>
                    <a:pt x="5185664" y="433451"/>
                  </a:lnTo>
                  <a:lnTo>
                    <a:pt x="5140579" y="433451"/>
                  </a:lnTo>
                  <a:lnTo>
                    <a:pt x="5137785" y="436372"/>
                  </a:lnTo>
                  <a:lnTo>
                    <a:pt x="5137785" y="443357"/>
                  </a:lnTo>
                  <a:lnTo>
                    <a:pt x="5140579" y="446151"/>
                  </a:lnTo>
                  <a:lnTo>
                    <a:pt x="5185664" y="446151"/>
                  </a:lnTo>
                  <a:lnTo>
                    <a:pt x="5188585" y="443357"/>
                  </a:lnTo>
                  <a:lnTo>
                    <a:pt x="5188585" y="436372"/>
                  </a:lnTo>
                  <a:close/>
                </a:path>
                <a:path w="5424805" h="2040889">
                  <a:moveTo>
                    <a:pt x="5277485" y="436372"/>
                  </a:moveTo>
                  <a:lnTo>
                    <a:pt x="5274564" y="433451"/>
                  </a:lnTo>
                  <a:lnTo>
                    <a:pt x="5229479" y="433451"/>
                  </a:lnTo>
                  <a:lnTo>
                    <a:pt x="5226685" y="436372"/>
                  </a:lnTo>
                  <a:lnTo>
                    <a:pt x="5226685" y="443357"/>
                  </a:lnTo>
                  <a:lnTo>
                    <a:pt x="5229479" y="446151"/>
                  </a:lnTo>
                  <a:lnTo>
                    <a:pt x="5274564" y="446151"/>
                  </a:lnTo>
                  <a:lnTo>
                    <a:pt x="5277485" y="443357"/>
                  </a:lnTo>
                  <a:lnTo>
                    <a:pt x="5277485" y="436372"/>
                  </a:lnTo>
                  <a:close/>
                </a:path>
                <a:path w="5424805" h="2040889">
                  <a:moveTo>
                    <a:pt x="5424297" y="439801"/>
                  </a:moveTo>
                  <a:lnTo>
                    <a:pt x="5411597" y="433451"/>
                  </a:lnTo>
                  <a:lnTo>
                    <a:pt x="5348097" y="401701"/>
                  </a:lnTo>
                  <a:lnTo>
                    <a:pt x="5348097" y="433451"/>
                  </a:lnTo>
                  <a:lnTo>
                    <a:pt x="5318379" y="433451"/>
                  </a:lnTo>
                  <a:lnTo>
                    <a:pt x="5315585" y="436372"/>
                  </a:lnTo>
                  <a:lnTo>
                    <a:pt x="5315585" y="443357"/>
                  </a:lnTo>
                  <a:lnTo>
                    <a:pt x="5318379" y="446151"/>
                  </a:lnTo>
                  <a:lnTo>
                    <a:pt x="5348097" y="446151"/>
                  </a:lnTo>
                  <a:lnTo>
                    <a:pt x="5348097" y="477901"/>
                  </a:lnTo>
                  <a:lnTo>
                    <a:pt x="5411597" y="446151"/>
                  </a:lnTo>
                  <a:lnTo>
                    <a:pt x="5424297" y="439801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5467" y="2979394"/>
              <a:ext cx="1754124" cy="632485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8995" y="3107397"/>
              <a:ext cx="1685544" cy="422186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341376" y="3005327"/>
              <a:ext cx="1652270" cy="530860"/>
            </a:xfrm>
            <a:custGeom>
              <a:avLst/>
              <a:gdLst/>
              <a:ahLst/>
              <a:cxnLst/>
              <a:rect l="l" t="t" r="r" b="b"/>
              <a:pathLst>
                <a:path w="1652270" h="530860">
                  <a:moveTo>
                    <a:pt x="1584579" y="0"/>
                  </a:moveTo>
                  <a:lnTo>
                    <a:pt x="67487" y="0"/>
                  </a:lnTo>
                  <a:lnTo>
                    <a:pt x="41217" y="5304"/>
                  </a:lnTo>
                  <a:lnTo>
                    <a:pt x="19765" y="19764"/>
                  </a:lnTo>
                  <a:lnTo>
                    <a:pt x="5303" y="41201"/>
                  </a:lnTo>
                  <a:lnTo>
                    <a:pt x="0" y="67437"/>
                  </a:lnTo>
                  <a:lnTo>
                    <a:pt x="0" y="462914"/>
                  </a:lnTo>
                  <a:lnTo>
                    <a:pt x="5303" y="489150"/>
                  </a:lnTo>
                  <a:lnTo>
                    <a:pt x="19765" y="510587"/>
                  </a:lnTo>
                  <a:lnTo>
                    <a:pt x="41217" y="525047"/>
                  </a:lnTo>
                  <a:lnTo>
                    <a:pt x="67487" y="530351"/>
                  </a:lnTo>
                  <a:lnTo>
                    <a:pt x="1584579" y="530351"/>
                  </a:lnTo>
                  <a:lnTo>
                    <a:pt x="1610814" y="525047"/>
                  </a:lnTo>
                  <a:lnTo>
                    <a:pt x="1632251" y="510587"/>
                  </a:lnTo>
                  <a:lnTo>
                    <a:pt x="1646711" y="489150"/>
                  </a:lnTo>
                  <a:lnTo>
                    <a:pt x="1652016" y="462914"/>
                  </a:lnTo>
                  <a:lnTo>
                    <a:pt x="1652016" y="67437"/>
                  </a:lnTo>
                  <a:lnTo>
                    <a:pt x="1646711" y="41201"/>
                  </a:lnTo>
                  <a:lnTo>
                    <a:pt x="1632251" y="19764"/>
                  </a:lnTo>
                  <a:lnTo>
                    <a:pt x="1610814" y="5304"/>
                  </a:lnTo>
                  <a:lnTo>
                    <a:pt x="1584579" y="0"/>
                  </a:lnTo>
                  <a:close/>
                </a:path>
              </a:pathLst>
            </a:custGeom>
            <a:solidFill>
              <a:srgbClr val="D7D7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2523744" y="4270247"/>
            <a:ext cx="2620010" cy="1446530"/>
            <a:chOff x="2523744" y="4270247"/>
            <a:chExt cx="2620010" cy="1446530"/>
          </a:xfrm>
        </p:grpSpPr>
        <p:sp>
          <p:nvSpPr>
            <p:cNvPr id="10" name="object 10"/>
            <p:cNvSpPr/>
            <p:nvPr/>
          </p:nvSpPr>
          <p:spPr>
            <a:xfrm>
              <a:off x="2540254" y="4443729"/>
              <a:ext cx="180975" cy="807085"/>
            </a:xfrm>
            <a:custGeom>
              <a:avLst/>
              <a:gdLst/>
              <a:ahLst/>
              <a:cxnLst/>
              <a:rect l="l" t="t" r="r" b="b"/>
              <a:pathLst>
                <a:path w="180975" h="807085">
                  <a:moveTo>
                    <a:pt x="15748" y="713994"/>
                  </a:moveTo>
                  <a:lnTo>
                    <a:pt x="12954" y="711200"/>
                  </a:lnTo>
                  <a:lnTo>
                    <a:pt x="5842" y="711200"/>
                  </a:lnTo>
                  <a:lnTo>
                    <a:pt x="3048" y="713994"/>
                  </a:lnTo>
                  <a:lnTo>
                    <a:pt x="3048" y="759206"/>
                  </a:lnTo>
                  <a:lnTo>
                    <a:pt x="5842" y="762000"/>
                  </a:lnTo>
                  <a:lnTo>
                    <a:pt x="12954" y="762000"/>
                  </a:lnTo>
                  <a:lnTo>
                    <a:pt x="15748" y="759206"/>
                  </a:lnTo>
                  <a:lnTo>
                    <a:pt x="15748" y="713994"/>
                  </a:lnTo>
                  <a:close/>
                </a:path>
                <a:path w="180975" h="807085">
                  <a:moveTo>
                    <a:pt x="15748" y="625094"/>
                  </a:moveTo>
                  <a:lnTo>
                    <a:pt x="12954" y="622300"/>
                  </a:lnTo>
                  <a:lnTo>
                    <a:pt x="5842" y="622300"/>
                  </a:lnTo>
                  <a:lnTo>
                    <a:pt x="3048" y="625094"/>
                  </a:lnTo>
                  <a:lnTo>
                    <a:pt x="3048" y="670306"/>
                  </a:lnTo>
                  <a:lnTo>
                    <a:pt x="5842" y="673100"/>
                  </a:lnTo>
                  <a:lnTo>
                    <a:pt x="12954" y="673100"/>
                  </a:lnTo>
                  <a:lnTo>
                    <a:pt x="15748" y="670306"/>
                  </a:lnTo>
                  <a:lnTo>
                    <a:pt x="15748" y="625094"/>
                  </a:lnTo>
                  <a:close/>
                </a:path>
                <a:path w="180975" h="807085">
                  <a:moveTo>
                    <a:pt x="15748" y="536194"/>
                  </a:moveTo>
                  <a:lnTo>
                    <a:pt x="12954" y="533400"/>
                  </a:lnTo>
                  <a:lnTo>
                    <a:pt x="5842" y="533400"/>
                  </a:lnTo>
                  <a:lnTo>
                    <a:pt x="3048" y="536194"/>
                  </a:lnTo>
                  <a:lnTo>
                    <a:pt x="3048" y="581406"/>
                  </a:lnTo>
                  <a:lnTo>
                    <a:pt x="5842" y="584200"/>
                  </a:lnTo>
                  <a:lnTo>
                    <a:pt x="12954" y="584200"/>
                  </a:lnTo>
                  <a:lnTo>
                    <a:pt x="15748" y="581406"/>
                  </a:lnTo>
                  <a:lnTo>
                    <a:pt x="15748" y="536194"/>
                  </a:lnTo>
                  <a:close/>
                </a:path>
                <a:path w="180975" h="807085">
                  <a:moveTo>
                    <a:pt x="15748" y="2794"/>
                  </a:moveTo>
                  <a:lnTo>
                    <a:pt x="12954" y="0"/>
                  </a:lnTo>
                  <a:lnTo>
                    <a:pt x="5842" y="0"/>
                  </a:lnTo>
                  <a:lnTo>
                    <a:pt x="3048" y="2794"/>
                  </a:lnTo>
                  <a:lnTo>
                    <a:pt x="3048" y="48006"/>
                  </a:lnTo>
                  <a:lnTo>
                    <a:pt x="5842" y="50800"/>
                  </a:lnTo>
                  <a:lnTo>
                    <a:pt x="12954" y="50800"/>
                  </a:lnTo>
                  <a:lnTo>
                    <a:pt x="15748" y="48006"/>
                  </a:lnTo>
                  <a:lnTo>
                    <a:pt x="15748" y="2794"/>
                  </a:lnTo>
                  <a:close/>
                </a:path>
                <a:path w="180975" h="807085">
                  <a:moveTo>
                    <a:pt x="19939" y="520319"/>
                  </a:moveTo>
                  <a:lnTo>
                    <a:pt x="17145" y="517398"/>
                  </a:lnTo>
                  <a:lnTo>
                    <a:pt x="12700" y="517398"/>
                  </a:lnTo>
                  <a:lnTo>
                    <a:pt x="12700" y="495300"/>
                  </a:lnTo>
                  <a:lnTo>
                    <a:pt x="12954" y="495300"/>
                  </a:lnTo>
                  <a:lnTo>
                    <a:pt x="15748" y="492506"/>
                  </a:lnTo>
                  <a:lnTo>
                    <a:pt x="15748" y="447294"/>
                  </a:lnTo>
                  <a:lnTo>
                    <a:pt x="12954" y="444500"/>
                  </a:lnTo>
                  <a:lnTo>
                    <a:pt x="12700" y="444500"/>
                  </a:lnTo>
                  <a:lnTo>
                    <a:pt x="12700" y="406400"/>
                  </a:lnTo>
                  <a:lnTo>
                    <a:pt x="12954" y="406400"/>
                  </a:lnTo>
                  <a:lnTo>
                    <a:pt x="15748" y="403606"/>
                  </a:lnTo>
                  <a:lnTo>
                    <a:pt x="15748" y="358394"/>
                  </a:lnTo>
                  <a:lnTo>
                    <a:pt x="12954" y="355600"/>
                  </a:lnTo>
                  <a:lnTo>
                    <a:pt x="12700" y="355600"/>
                  </a:lnTo>
                  <a:lnTo>
                    <a:pt x="12700" y="317500"/>
                  </a:lnTo>
                  <a:lnTo>
                    <a:pt x="12954" y="317500"/>
                  </a:lnTo>
                  <a:lnTo>
                    <a:pt x="15748" y="314706"/>
                  </a:lnTo>
                  <a:lnTo>
                    <a:pt x="15748" y="269494"/>
                  </a:lnTo>
                  <a:lnTo>
                    <a:pt x="12954" y="266700"/>
                  </a:lnTo>
                  <a:lnTo>
                    <a:pt x="12700" y="266700"/>
                  </a:lnTo>
                  <a:lnTo>
                    <a:pt x="12700" y="228600"/>
                  </a:lnTo>
                  <a:lnTo>
                    <a:pt x="12954" y="228600"/>
                  </a:lnTo>
                  <a:lnTo>
                    <a:pt x="15748" y="225806"/>
                  </a:lnTo>
                  <a:lnTo>
                    <a:pt x="15748" y="180594"/>
                  </a:lnTo>
                  <a:lnTo>
                    <a:pt x="12954" y="177800"/>
                  </a:lnTo>
                  <a:lnTo>
                    <a:pt x="12700" y="177800"/>
                  </a:lnTo>
                  <a:lnTo>
                    <a:pt x="12700" y="139700"/>
                  </a:lnTo>
                  <a:lnTo>
                    <a:pt x="12954" y="139700"/>
                  </a:lnTo>
                  <a:lnTo>
                    <a:pt x="15748" y="136906"/>
                  </a:lnTo>
                  <a:lnTo>
                    <a:pt x="15748" y="91694"/>
                  </a:lnTo>
                  <a:lnTo>
                    <a:pt x="12954" y="88900"/>
                  </a:lnTo>
                  <a:lnTo>
                    <a:pt x="5842" y="88900"/>
                  </a:lnTo>
                  <a:lnTo>
                    <a:pt x="3048" y="91694"/>
                  </a:lnTo>
                  <a:lnTo>
                    <a:pt x="3048" y="131064"/>
                  </a:lnTo>
                  <a:lnTo>
                    <a:pt x="2794" y="131064"/>
                  </a:lnTo>
                  <a:lnTo>
                    <a:pt x="0" y="133858"/>
                  </a:lnTo>
                  <a:lnTo>
                    <a:pt x="0" y="179070"/>
                  </a:lnTo>
                  <a:lnTo>
                    <a:pt x="2794" y="181864"/>
                  </a:lnTo>
                  <a:lnTo>
                    <a:pt x="3048" y="181864"/>
                  </a:lnTo>
                  <a:lnTo>
                    <a:pt x="3048" y="219964"/>
                  </a:lnTo>
                  <a:lnTo>
                    <a:pt x="2794" y="219964"/>
                  </a:lnTo>
                  <a:lnTo>
                    <a:pt x="0" y="222758"/>
                  </a:lnTo>
                  <a:lnTo>
                    <a:pt x="0" y="267970"/>
                  </a:lnTo>
                  <a:lnTo>
                    <a:pt x="2794" y="270764"/>
                  </a:lnTo>
                  <a:lnTo>
                    <a:pt x="3048" y="270764"/>
                  </a:lnTo>
                  <a:lnTo>
                    <a:pt x="3048" y="308864"/>
                  </a:lnTo>
                  <a:lnTo>
                    <a:pt x="2794" y="308864"/>
                  </a:lnTo>
                  <a:lnTo>
                    <a:pt x="0" y="311658"/>
                  </a:lnTo>
                  <a:lnTo>
                    <a:pt x="0" y="356870"/>
                  </a:lnTo>
                  <a:lnTo>
                    <a:pt x="2794" y="359664"/>
                  </a:lnTo>
                  <a:lnTo>
                    <a:pt x="3048" y="359664"/>
                  </a:lnTo>
                  <a:lnTo>
                    <a:pt x="3048" y="397764"/>
                  </a:lnTo>
                  <a:lnTo>
                    <a:pt x="2794" y="397764"/>
                  </a:lnTo>
                  <a:lnTo>
                    <a:pt x="0" y="400558"/>
                  </a:lnTo>
                  <a:lnTo>
                    <a:pt x="0" y="445770"/>
                  </a:lnTo>
                  <a:lnTo>
                    <a:pt x="2794" y="448564"/>
                  </a:lnTo>
                  <a:lnTo>
                    <a:pt x="3048" y="448564"/>
                  </a:lnTo>
                  <a:lnTo>
                    <a:pt x="3048" y="486664"/>
                  </a:lnTo>
                  <a:lnTo>
                    <a:pt x="2794" y="486664"/>
                  </a:lnTo>
                  <a:lnTo>
                    <a:pt x="0" y="489458"/>
                  </a:lnTo>
                  <a:lnTo>
                    <a:pt x="0" y="527304"/>
                  </a:lnTo>
                  <a:lnTo>
                    <a:pt x="2794" y="530098"/>
                  </a:lnTo>
                  <a:lnTo>
                    <a:pt x="17145" y="530098"/>
                  </a:lnTo>
                  <a:lnTo>
                    <a:pt x="19939" y="527304"/>
                  </a:lnTo>
                  <a:lnTo>
                    <a:pt x="19939" y="523748"/>
                  </a:lnTo>
                  <a:lnTo>
                    <a:pt x="19939" y="520319"/>
                  </a:lnTo>
                  <a:close/>
                </a:path>
                <a:path w="180975" h="807085">
                  <a:moveTo>
                    <a:pt x="93726" y="768985"/>
                  </a:moveTo>
                  <a:lnTo>
                    <a:pt x="17526" y="730885"/>
                  </a:lnTo>
                  <a:lnTo>
                    <a:pt x="17526" y="807085"/>
                  </a:lnTo>
                  <a:lnTo>
                    <a:pt x="93726" y="768985"/>
                  </a:lnTo>
                  <a:close/>
                </a:path>
                <a:path w="180975" h="807085">
                  <a:moveTo>
                    <a:pt x="180975" y="523875"/>
                  </a:moveTo>
                  <a:lnTo>
                    <a:pt x="168008" y="517398"/>
                  </a:lnTo>
                  <a:lnTo>
                    <a:pt x="104775" y="485775"/>
                  </a:lnTo>
                  <a:lnTo>
                    <a:pt x="104775" y="517398"/>
                  </a:lnTo>
                  <a:lnTo>
                    <a:pt x="60960" y="517398"/>
                  </a:lnTo>
                  <a:lnTo>
                    <a:pt x="58039" y="520319"/>
                  </a:lnTo>
                  <a:lnTo>
                    <a:pt x="58039" y="527304"/>
                  </a:lnTo>
                  <a:lnTo>
                    <a:pt x="60960" y="530098"/>
                  </a:lnTo>
                  <a:lnTo>
                    <a:pt x="104775" y="530098"/>
                  </a:lnTo>
                  <a:lnTo>
                    <a:pt x="104775" y="561975"/>
                  </a:lnTo>
                  <a:lnTo>
                    <a:pt x="168529" y="530098"/>
                  </a:lnTo>
                  <a:lnTo>
                    <a:pt x="180975" y="523875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523744" y="4302239"/>
              <a:ext cx="2618232" cy="441972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732532" y="4270247"/>
              <a:ext cx="2231136" cy="544068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2549652" y="4328159"/>
              <a:ext cx="2516505" cy="340360"/>
            </a:xfrm>
            <a:custGeom>
              <a:avLst/>
              <a:gdLst/>
              <a:ahLst/>
              <a:cxnLst/>
              <a:rect l="l" t="t" r="r" b="b"/>
              <a:pathLst>
                <a:path w="2516504" h="340360">
                  <a:moveTo>
                    <a:pt x="2459482" y="0"/>
                  </a:moveTo>
                  <a:lnTo>
                    <a:pt x="56642" y="0"/>
                  </a:lnTo>
                  <a:lnTo>
                    <a:pt x="34611" y="4456"/>
                  </a:lnTo>
                  <a:lnTo>
                    <a:pt x="16605" y="16605"/>
                  </a:lnTo>
                  <a:lnTo>
                    <a:pt x="4456" y="34611"/>
                  </a:lnTo>
                  <a:lnTo>
                    <a:pt x="0" y="56641"/>
                  </a:lnTo>
                  <a:lnTo>
                    <a:pt x="0" y="283209"/>
                  </a:lnTo>
                  <a:lnTo>
                    <a:pt x="4456" y="305240"/>
                  </a:lnTo>
                  <a:lnTo>
                    <a:pt x="16605" y="323246"/>
                  </a:lnTo>
                  <a:lnTo>
                    <a:pt x="34611" y="335395"/>
                  </a:lnTo>
                  <a:lnTo>
                    <a:pt x="56642" y="339851"/>
                  </a:lnTo>
                  <a:lnTo>
                    <a:pt x="2459482" y="339851"/>
                  </a:lnTo>
                  <a:lnTo>
                    <a:pt x="2481512" y="335395"/>
                  </a:lnTo>
                  <a:lnTo>
                    <a:pt x="2499518" y="323246"/>
                  </a:lnTo>
                  <a:lnTo>
                    <a:pt x="2511667" y="305240"/>
                  </a:lnTo>
                  <a:lnTo>
                    <a:pt x="2516124" y="283209"/>
                  </a:lnTo>
                  <a:lnTo>
                    <a:pt x="2516124" y="56641"/>
                  </a:lnTo>
                  <a:lnTo>
                    <a:pt x="2511667" y="34611"/>
                  </a:lnTo>
                  <a:lnTo>
                    <a:pt x="2499518" y="16605"/>
                  </a:lnTo>
                  <a:lnTo>
                    <a:pt x="2481512" y="4456"/>
                  </a:lnTo>
                  <a:lnTo>
                    <a:pt x="2459482" y="0"/>
                  </a:lnTo>
                  <a:close/>
                </a:path>
              </a:pathLst>
            </a:custGeom>
            <a:solidFill>
              <a:srgbClr val="0871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667000" y="4760950"/>
              <a:ext cx="2474976" cy="440461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692908" y="4727473"/>
              <a:ext cx="2436875" cy="547090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2692908" y="4786883"/>
              <a:ext cx="2372995" cy="338455"/>
            </a:xfrm>
            <a:custGeom>
              <a:avLst/>
              <a:gdLst/>
              <a:ahLst/>
              <a:cxnLst/>
              <a:rect l="l" t="t" r="r" b="b"/>
              <a:pathLst>
                <a:path w="2372995" h="338454">
                  <a:moveTo>
                    <a:pt x="2316480" y="0"/>
                  </a:moveTo>
                  <a:lnTo>
                    <a:pt x="56387" y="0"/>
                  </a:lnTo>
                  <a:lnTo>
                    <a:pt x="34450" y="4435"/>
                  </a:lnTo>
                  <a:lnTo>
                    <a:pt x="16525" y="16525"/>
                  </a:lnTo>
                  <a:lnTo>
                    <a:pt x="4435" y="34450"/>
                  </a:lnTo>
                  <a:lnTo>
                    <a:pt x="0" y="56388"/>
                  </a:lnTo>
                  <a:lnTo>
                    <a:pt x="0" y="281940"/>
                  </a:lnTo>
                  <a:lnTo>
                    <a:pt x="4435" y="303877"/>
                  </a:lnTo>
                  <a:lnTo>
                    <a:pt x="16525" y="321802"/>
                  </a:lnTo>
                  <a:lnTo>
                    <a:pt x="34450" y="333892"/>
                  </a:lnTo>
                  <a:lnTo>
                    <a:pt x="56387" y="338328"/>
                  </a:lnTo>
                  <a:lnTo>
                    <a:pt x="2316480" y="338328"/>
                  </a:lnTo>
                  <a:lnTo>
                    <a:pt x="2338417" y="333892"/>
                  </a:lnTo>
                  <a:lnTo>
                    <a:pt x="2356342" y="321802"/>
                  </a:lnTo>
                  <a:lnTo>
                    <a:pt x="2368432" y="303877"/>
                  </a:lnTo>
                  <a:lnTo>
                    <a:pt x="2372868" y="281940"/>
                  </a:lnTo>
                  <a:lnTo>
                    <a:pt x="2372868" y="56388"/>
                  </a:lnTo>
                  <a:lnTo>
                    <a:pt x="2368432" y="34450"/>
                  </a:lnTo>
                  <a:lnTo>
                    <a:pt x="2356342" y="16525"/>
                  </a:lnTo>
                  <a:lnTo>
                    <a:pt x="2338417" y="4435"/>
                  </a:lnTo>
                  <a:lnTo>
                    <a:pt x="2316480" y="0"/>
                  </a:lnTo>
                  <a:close/>
                </a:path>
              </a:pathLst>
            </a:custGeom>
            <a:solidFill>
              <a:srgbClr val="46B592">
                <a:alpha val="49411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668524" y="5204459"/>
              <a:ext cx="2474976" cy="440461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694432" y="5170931"/>
              <a:ext cx="1932432" cy="545579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2694432" y="5230367"/>
              <a:ext cx="2372995" cy="338455"/>
            </a:xfrm>
            <a:custGeom>
              <a:avLst/>
              <a:gdLst/>
              <a:ahLst/>
              <a:cxnLst/>
              <a:rect l="l" t="t" r="r" b="b"/>
              <a:pathLst>
                <a:path w="2372995" h="338454">
                  <a:moveTo>
                    <a:pt x="2316480" y="0"/>
                  </a:moveTo>
                  <a:lnTo>
                    <a:pt x="56387" y="0"/>
                  </a:lnTo>
                  <a:lnTo>
                    <a:pt x="34450" y="4435"/>
                  </a:lnTo>
                  <a:lnTo>
                    <a:pt x="16525" y="16525"/>
                  </a:lnTo>
                  <a:lnTo>
                    <a:pt x="4435" y="34450"/>
                  </a:lnTo>
                  <a:lnTo>
                    <a:pt x="0" y="56387"/>
                  </a:lnTo>
                  <a:lnTo>
                    <a:pt x="0" y="281939"/>
                  </a:lnTo>
                  <a:lnTo>
                    <a:pt x="4435" y="303877"/>
                  </a:lnTo>
                  <a:lnTo>
                    <a:pt x="16525" y="321802"/>
                  </a:lnTo>
                  <a:lnTo>
                    <a:pt x="34450" y="333892"/>
                  </a:lnTo>
                  <a:lnTo>
                    <a:pt x="56387" y="338327"/>
                  </a:lnTo>
                  <a:lnTo>
                    <a:pt x="2316480" y="338327"/>
                  </a:lnTo>
                  <a:lnTo>
                    <a:pt x="2338417" y="333892"/>
                  </a:lnTo>
                  <a:lnTo>
                    <a:pt x="2356342" y="321802"/>
                  </a:lnTo>
                  <a:lnTo>
                    <a:pt x="2368432" y="303877"/>
                  </a:lnTo>
                  <a:lnTo>
                    <a:pt x="2372868" y="281939"/>
                  </a:lnTo>
                  <a:lnTo>
                    <a:pt x="2372868" y="56387"/>
                  </a:lnTo>
                  <a:lnTo>
                    <a:pt x="2368432" y="34450"/>
                  </a:lnTo>
                  <a:lnTo>
                    <a:pt x="2356342" y="16525"/>
                  </a:lnTo>
                  <a:lnTo>
                    <a:pt x="2338417" y="4435"/>
                  </a:lnTo>
                  <a:lnTo>
                    <a:pt x="2316480" y="0"/>
                  </a:lnTo>
                  <a:close/>
                </a:path>
              </a:pathLst>
            </a:custGeom>
            <a:solidFill>
              <a:srgbClr val="46B592">
                <a:alpha val="49411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09258" rIns="0" bIns="0" rtlCol="0">
            <a:spAutoFit/>
          </a:bodyPr>
          <a:lstStyle/>
          <a:p>
            <a:pPr marL="31115">
              <a:lnSpc>
                <a:spcPct val="100000"/>
              </a:lnSpc>
              <a:spcBef>
                <a:spcPts val="100"/>
              </a:spcBef>
            </a:pPr>
            <a:r>
              <a:rPr spc="270" dirty="0"/>
              <a:t>KPI</a:t>
            </a:r>
            <a:r>
              <a:rPr spc="-10" dirty="0"/>
              <a:t> </a:t>
            </a:r>
            <a:r>
              <a:rPr spc="130" dirty="0"/>
              <a:t>ALIGNMENT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454558" y="3160521"/>
            <a:ext cx="142684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464646"/>
                </a:solidFill>
                <a:latin typeface="Century Gothic"/>
                <a:cs typeface="Century Gothic"/>
              </a:rPr>
              <a:t>Sales</a:t>
            </a:r>
            <a:r>
              <a:rPr sz="1200" spc="229" dirty="0">
                <a:solidFill>
                  <a:srgbClr val="464646"/>
                </a:solidFill>
                <a:latin typeface="Century Gothic"/>
                <a:cs typeface="Century Gothic"/>
              </a:rPr>
              <a:t> </a:t>
            </a:r>
            <a:r>
              <a:rPr sz="1200" spc="-10" dirty="0">
                <a:solidFill>
                  <a:srgbClr val="464646"/>
                </a:solidFill>
                <a:latin typeface="Century Gothic"/>
                <a:cs typeface="Century Gothic"/>
              </a:rPr>
              <a:t>Department</a:t>
            </a:r>
            <a:endParaRPr sz="1200">
              <a:latin typeface="Century Gothic"/>
              <a:cs typeface="Century Gothic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5600700" y="2208263"/>
            <a:ext cx="3046730" cy="442595"/>
            <a:chOff x="5600700" y="2208263"/>
            <a:chExt cx="3046730" cy="442595"/>
          </a:xfrm>
        </p:grpSpPr>
        <p:pic>
          <p:nvPicPr>
            <p:cNvPr id="23" name="object 2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600700" y="2208263"/>
              <a:ext cx="3046476" cy="441972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626607" y="2257005"/>
              <a:ext cx="2246376" cy="385610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5626607" y="2234183"/>
              <a:ext cx="2944495" cy="340360"/>
            </a:xfrm>
            <a:custGeom>
              <a:avLst/>
              <a:gdLst/>
              <a:ahLst/>
              <a:cxnLst/>
              <a:rect l="l" t="t" r="r" b="b"/>
              <a:pathLst>
                <a:path w="2944495" h="340360">
                  <a:moveTo>
                    <a:pt x="2887725" y="0"/>
                  </a:moveTo>
                  <a:lnTo>
                    <a:pt x="56641" y="0"/>
                  </a:lnTo>
                  <a:lnTo>
                    <a:pt x="34611" y="4456"/>
                  </a:lnTo>
                  <a:lnTo>
                    <a:pt x="16605" y="16605"/>
                  </a:lnTo>
                  <a:lnTo>
                    <a:pt x="4456" y="34611"/>
                  </a:lnTo>
                  <a:lnTo>
                    <a:pt x="0" y="56641"/>
                  </a:lnTo>
                  <a:lnTo>
                    <a:pt x="0" y="283210"/>
                  </a:lnTo>
                  <a:lnTo>
                    <a:pt x="4456" y="305240"/>
                  </a:lnTo>
                  <a:lnTo>
                    <a:pt x="16605" y="323246"/>
                  </a:lnTo>
                  <a:lnTo>
                    <a:pt x="34611" y="335395"/>
                  </a:lnTo>
                  <a:lnTo>
                    <a:pt x="56641" y="339851"/>
                  </a:lnTo>
                  <a:lnTo>
                    <a:pt x="2887725" y="339851"/>
                  </a:lnTo>
                  <a:lnTo>
                    <a:pt x="2909756" y="335395"/>
                  </a:lnTo>
                  <a:lnTo>
                    <a:pt x="2927762" y="323246"/>
                  </a:lnTo>
                  <a:lnTo>
                    <a:pt x="2939911" y="305240"/>
                  </a:lnTo>
                  <a:lnTo>
                    <a:pt x="2944367" y="283210"/>
                  </a:lnTo>
                  <a:lnTo>
                    <a:pt x="2944367" y="56641"/>
                  </a:lnTo>
                  <a:lnTo>
                    <a:pt x="2939911" y="34611"/>
                  </a:lnTo>
                  <a:lnTo>
                    <a:pt x="2927762" y="16605"/>
                  </a:lnTo>
                  <a:lnTo>
                    <a:pt x="2909756" y="4456"/>
                  </a:lnTo>
                  <a:lnTo>
                    <a:pt x="2887725" y="0"/>
                  </a:lnTo>
                  <a:close/>
                </a:path>
              </a:pathLst>
            </a:custGeom>
            <a:solidFill>
              <a:srgbClr val="46B592">
                <a:alpha val="49411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5722365" y="2305939"/>
            <a:ext cx="2009139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dirty="0">
                <a:solidFill>
                  <a:srgbClr val="FFFFFF"/>
                </a:solidFill>
                <a:latin typeface="Century Gothic"/>
                <a:cs typeface="Century Gothic"/>
              </a:rPr>
              <a:t>#</a:t>
            </a:r>
            <a:r>
              <a:rPr sz="1050" spc="6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050" dirty="0">
                <a:solidFill>
                  <a:srgbClr val="FFFFFF"/>
                </a:solidFill>
                <a:latin typeface="Century Gothic"/>
                <a:cs typeface="Century Gothic"/>
              </a:rPr>
              <a:t>Corporate</a:t>
            </a:r>
            <a:r>
              <a:rPr sz="1050" spc="2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050" dirty="0">
                <a:solidFill>
                  <a:srgbClr val="FFFFFF"/>
                </a:solidFill>
                <a:latin typeface="Century Gothic"/>
                <a:cs typeface="Century Gothic"/>
              </a:rPr>
              <a:t>contracts</a:t>
            </a:r>
            <a:r>
              <a:rPr sz="1050" spc="4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050" spc="-10" dirty="0">
                <a:solidFill>
                  <a:srgbClr val="FFFFFF"/>
                </a:solidFill>
                <a:latin typeface="Century Gothic"/>
                <a:cs typeface="Century Gothic"/>
              </a:rPr>
              <a:t>signed</a:t>
            </a:r>
            <a:endParaRPr sz="1050">
              <a:latin typeface="Century Gothic"/>
              <a:cs typeface="Century Gothic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478637" y="1339088"/>
            <a:ext cx="6867525" cy="45465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90"/>
              </a:spcBef>
            </a:pPr>
            <a:r>
              <a:rPr sz="1400" dirty="0">
                <a:solidFill>
                  <a:srgbClr val="087150"/>
                </a:solidFill>
                <a:latin typeface="Century Gothic"/>
                <a:cs typeface="Century Gothic"/>
              </a:rPr>
              <a:t>Corporate</a:t>
            </a:r>
            <a:r>
              <a:rPr sz="1400" spc="40" dirty="0">
                <a:solidFill>
                  <a:srgbClr val="087150"/>
                </a:solidFill>
                <a:latin typeface="Century Gothic"/>
                <a:cs typeface="Century Gothic"/>
              </a:rPr>
              <a:t> </a:t>
            </a:r>
            <a:r>
              <a:rPr sz="1400" dirty="0">
                <a:solidFill>
                  <a:srgbClr val="087150"/>
                </a:solidFill>
                <a:latin typeface="Century Gothic"/>
                <a:cs typeface="Century Gothic"/>
              </a:rPr>
              <a:t>objectives</a:t>
            </a:r>
            <a:r>
              <a:rPr sz="1400" spc="50" dirty="0">
                <a:solidFill>
                  <a:srgbClr val="087150"/>
                </a:solidFill>
                <a:latin typeface="Century Gothic"/>
                <a:cs typeface="Century Gothic"/>
              </a:rPr>
              <a:t> </a:t>
            </a:r>
            <a:r>
              <a:rPr sz="1400" spc="-25" dirty="0">
                <a:solidFill>
                  <a:srgbClr val="087150"/>
                </a:solidFill>
                <a:latin typeface="Century Gothic"/>
                <a:cs typeface="Century Gothic"/>
              </a:rPr>
              <a:t>can</a:t>
            </a:r>
            <a:r>
              <a:rPr sz="1400" spc="65" dirty="0">
                <a:solidFill>
                  <a:srgbClr val="087150"/>
                </a:solidFill>
                <a:latin typeface="Century Gothic"/>
                <a:cs typeface="Century Gothic"/>
              </a:rPr>
              <a:t> </a:t>
            </a:r>
            <a:r>
              <a:rPr sz="1400" dirty="0">
                <a:solidFill>
                  <a:srgbClr val="087150"/>
                </a:solidFill>
                <a:latin typeface="Century Gothic"/>
                <a:cs typeface="Century Gothic"/>
              </a:rPr>
              <a:t>be</a:t>
            </a:r>
            <a:r>
              <a:rPr sz="1400" spc="80" dirty="0">
                <a:solidFill>
                  <a:srgbClr val="087150"/>
                </a:solidFill>
                <a:latin typeface="Century Gothic"/>
                <a:cs typeface="Century Gothic"/>
              </a:rPr>
              <a:t> </a:t>
            </a:r>
            <a:r>
              <a:rPr sz="1400" dirty="0">
                <a:solidFill>
                  <a:srgbClr val="087150"/>
                </a:solidFill>
                <a:latin typeface="Century Gothic"/>
                <a:cs typeface="Century Gothic"/>
              </a:rPr>
              <a:t>aligned</a:t>
            </a:r>
            <a:r>
              <a:rPr sz="1400" spc="65" dirty="0">
                <a:solidFill>
                  <a:srgbClr val="087150"/>
                </a:solidFill>
                <a:latin typeface="Century Gothic"/>
                <a:cs typeface="Century Gothic"/>
              </a:rPr>
              <a:t> </a:t>
            </a:r>
            <a:r>
              <a:rPr sz="1400" dirty="0">
                <a:solidFill>
                  <a:srgbClr val="087150"/>
                </a:solidFill>
                <a:latin typeface="Century Gothic"/>
                <a:cs typeface="Century Gothic"/>
              </a:rPr>
              <a:t>at</a:t>
            </a:r>
            <a:r>
              <a:rPr sz="1400" spc="40" dirty="0">
                <a:solidFill>
                  <a:srgbClr val="087150"/>
                </a:solidFill>
                <a:latin typeface="Century Gothic"/>
                <a:cs typeface="Century Gothic"/>
              </a:rPr>
              <a:t> </a:t>
            </a:r>
            <a:r>
              <a:rPr sz="1400" spc="50" dirty="0">
                <a:solidFill>
                  <a:srgbClr val="087150"/>
                </a:solidFill>
                <a:latin typeface="Century Gothic"/>
                <a:cs typeface="Century Gothic"/>
              </a:rPr>
              <a:t>the</a:t>
            </a:r>
            <a:r>
              <a:rPr sz="1400" spc="70" dirty="0">
                <a:solidFill>
                  <a:srgbClr val="087150"/>
                </a:solidFill>
                <a:latin typeface="Century Gothic"/>
                <a:cs typeface="Century Gothic"/>
              </a:rPr>
              <a:t> </a:t>
            </a:r>
            <a:r>
              <a:rPr sz="1400" dirty="0">
                <a:solidFill>
                  <a:srgbClr val="087150"/>
                </a:solidFill>
                <a:latin typeface="Century Gothic"/>
                <a:cs typeface="Century Gothic"/>
              </a:rPr>
              <a:t>departmental</a:t>
            </a:r>
            <a:r>
              <a:rPr sz="1400" spc="35" dirty="0">
                <a:solidFill>
                  <a:srgbClr val="087150"/>
                </a:solidFill>
                <a:latin typeface="Century Gothic"/>
                <a:cs typeface="Century Gothic"/>
              </a:rPr>
              <a:t> </a:t>
            </a:r>
            <a:r>
              <a:rPr sz="1400" dirty="0">
                <a:solidFill>
                  <a:srgbClr val="087150"/>
                </a:solidFill>
                <a:latin typeface="Century Gothic"/>
                <a:cs typeface="Century Gothic"/>
              </a:rPr>
              <a:t>level</a:t>
            </a:r>
            <a:r>
              <a:rPr sz="1400" spc="55" dirty="0">
                <a:solidFill>
                  <a:srgbClr val="087150"/>
                </a:solidFill>
                <a:latin typeface="Century Gothic"/>
                <a:cs typeface="Century Gothic"/>
              </a:rPr>
              <a:t> </a:t>
            </a:r>
            <a:r>
              <a:rPr sz="1400" dirty="0">
                <a:solidFill>
                  <a:srgbClr val="087150"/>
                </a:solidFill>
                <a:latin typeface="Century Gothic"/>
                <a:cs typeface="Century Gothic"/>
              </a:rPr>
              <a:t>by</a:t>
            </a:r>
            <a:r>
              <a:rPr sz="1400" spc="70" dirty="0">
                <a:solidFill>
                  <a:srgbClr val="087150"/>
                </a:solidFill>
                <a:latin typeface="Century Gothic"/>
                <a:cs typeface="Century Gothic"/>
              </a:rPr>
              <a:t> </a:t>
            </a:r>
            <a:r>
              <a:rPr sz="1400" spc="-10" dirty="0">
                <a:solidFill>
                  <a:srgbClr val="087150"/>
                </a:solidFill>
                <a:latin typeface="Century Gothic"/>
                <a:cs typeface="Century Gothic"/>
              </a:rPr>
              <a:t>cascading </a:t>
            </a:r>
            <a:r>
              <a:rPr sz="1400" spc="80" dirty="0">
                <a:solidFill>
                  <a:srgbClr val="087150"/>
                </a:solidFill>
                <a:latin typeface="Century Gothic"/>
                <a:cs typeface="Century Gothic"/>
              </a:rPr>
              <a:t>them</a:t>
            </a:r>
            <a:r>
              <a:rPr sz="1400" dirty="0">
                <a:solidFill>
                  <a:srgbClr val="087150"/>
                </a:solidFill>
                <a:latin typeface="Century Gothic"/>
                <a:cs typeface="Century Gothic"/>
              </a:rPr>
              <a:t> </a:t>
            </a:r>
            <a:r>
              <a:rPr sz="1400" spc="10" dirty="0">
                <a:solidFill>
                  <a:srgbClr val="087150"/>
                </a:solidFill>
                <a:latin typeface="Century Gothic"/>
                <a:cs typeface="Century Gothic"/>
              </a:rPr>
              <a:t>identically</a:t>
            </a:r>
            <a:r>
              <a:rPr sz="1400" spc="-15" dirty="0">
                <a:solidFill>
                  <a:srgbClr val="087150"/>
                </a:solidFill>
                <a:latin typeface="Century Gothic"/>
                <a:cs typeface="Century Gothic"/>
              </a:rPr>
              <a:t> </a:t>
            </a:r>
            <a:r>
              <a:rPr sz="1400" spc="60" dirty="0">
                <a:solidFill>
                  <a:srgbClr val="087150"/>
                </a:solidFill>
                <a:latin typeface="Century Gothic"/>
                <a:cs typeface="Century Gothic"/>
              </a:rPr>
              <a:t>or</a:t>
            </a:r>
            <a:r>
              <a:rPr sz="1400" spc="30" dirty="0">
                <a:solidFill>
                  <a:srgbClr val="087150"/>
                </a:solidFill>
                <a:latin typeface="Century Gothic"/>
                <a:cs typeface="Century Gothic"/>
              </a:rPr>
              <a:t> </a:t>
            </a:r>
            <a:r>
              <a:rPr sz="1400" spc="10" dirty="0">
                <a:solidFill>
                  <a:srgbClr val="087150"/>
                </a:solidFill>
                <a:latin typeface="Century Gothic"/>
                <a:cs typeface="Century Gothic"/>
              </a:rPr>
              <a:t>by</a:t>
            </a:r>
            <a:r>
              <a:rPr sz="1400" spc="15" dirty="0">
                <a:solidFill>
                  <a:srgbClr val="087150"/>
                </a:solidFill>
                <a:latin typeface="Century Gothic"/>
                <a:cs typeface="Century Gothic"/>
              </a:rPr>
              <a:t> </a:t>
            </a:r>
            <a:r>
              <a:rPr sz="1400" spc="10" dirty="0">
                <a:solidFill>
                  <a:srgbClr val="087150"/>
                </a:solidFill>
                <a:latin typeface="Century Gothic"/>
                <a:cs typeface="Century Gothic"/>
              </a:rPr>
              <a:t>adapting </a:t>
            </a:r>
            <a:r>
              <a:rPr sz="1400" spc="50" dirty="0">
                <a:solidFill>
                  <a:srgbClr val="087150"/>
                </a:solidFill>
                <a:latin typeface="Century Gothic"/>
                <a:cs typeface="Century Gothic"/>
              </a:rPr>
              <a:t>the</a:t>
            </a:r>
            <a:r>
              <a:rPr sz="1400" spc="-10" dirty="0">
                <a:solidFill>
                  <a:srgbClr val="087150"/>
                </a:solidFill>
                <a:latin typeface="Century Gothic"/>
                <a:cs typeface="Century Gothic"/>
              </a:rPr>
              <a:t> </a:t>
            </a:r>
            <a:r>
              <a:rPr sz="1400" spc="10" dirty="0">
                <a:solidFill>
                  <a:srgbClr val="087150"/>
                </a:solidFill>
                <a:latin typeface="Century Gothic"/>
                <a:cs typeface="Century Gothic"/>
              </a:rPr>
              <a:t>objective </a:t>
            </a:r>
            <a:r>
              <a:rPr sz="1400" dirty="0">
                <a:solidFill>
                  <a:srgbClr val="087150"/>
                </a:solidFill>
                <a:latin typeface="Century Gothic"/>
                <a:cs typeface="Century Gothic"/>
              </a:rPr>
              <a:t>and/or</a:t>
            </a:r>
            <a:r>
              <a:rPr sz="1400" spc="-5" dirty="0">
                <a:solidFill>
                  <a:srgbClr val="087150"/>
                </a:solidFill>
                <a:latin typeface="Century Gothic"/>
                <a:cs typeface="Century Gothic"/>
              </a:rPr>
              <a:t> </a:t>
            </a:r>
            <a:r>
              <a:rPr sz="1400" spc="50" dirty="0">
                <a:solidFill>
                  <a:srgbClr val="087150"/>
                </a:solidFill>
                <a:latin typeface="Century Gothic"/>
                <a:cs typeface="Century Gothic"/>
              </a:rPr>
              <a:t>the</a:t>
            </a:r>
            <a:r>
              <a:rPr sz="1400" spc="20" dirty="0">
                <a:solidFill>
                  <a:srgbClr val="087150"/>
                </a:solidFill>
                <a:latin typeface="Century Gothic"/>
                <a:cs typeface="Century Gothic"/>
              </a:rPr>
              <a:t> </a:t>
            </a:r>
            <a:r>
              <a:rPr sz="1400" spc="140" dirty="0">
                <a:solidFill>
                  <a:srgbClr val="087150"/>
                </a:solidFill>
                <a:latin typeface="Century Gothic"/>
                <a:cs typeface="Century Gothic"/>
              </a:rPr>
              <a:t>KPIs</a:t>
            </a:r>
            <a:endParaRPr sz="1400">
              <a:latin typeface="Century Gothic"/>
              <a:cs typeface="Century Gothic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2278379" y="2057387"/>
            <a:ext cx="2618740" cy="789940"/>
            <a:chOff x="2278379" y="2057387"/>
            <a:chExt cx="2618740" cy="789940"/>
          </a:xfrm>
        </p:grpSpPr>
        <p:pic>
          <p:nvPicPr>
            <p:cNvPr id="29" name="object 29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278379" y="2081758"/>
              <a:ext cx="2618232" cy="694969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566415" y="2057387"/>
              <a:ext cx="2078735" cy="789444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2304287" y="2107691"/>
              <a:ext cx="2516505" cy="593090"/>
            </a:xfrm>
            <a:custGeom>
              <a:avLst/>
              <a:gdLst/>
              <a:ahLst/>
              <a:cxnLst/>
              <a:rect l="l" t="t" r="r" b="b"/>
              <a:pathLst>
                <a:path w="2516504" h="593089">
                  <a:moveTo>
                    <a:pt x="2408047" y="0"/>
                  </a:moveTo>
                  <a:lnTo>
                    <a:pt x="108076" y="0"/>
                  </a:lnTo>
                  <a:lnTo>
                    <a:pt x="66008" y="8493"/>
                  </a:lnTo>
                  <a:lnTo>
                    <a:pt x="31654" y="31654"/>
                  </a:lnTo>
                  <a:lnTo>
                    <a:pt x="8493" y="66008"/>
                  </a:lnTo>
                  <a:lnTo>
                    <a:pt x="0" y="108077"/>
                  </a:lnTo>
                  <a:lnTo>
                    <a:pt x="0" y="484759"/>
                  </a:lnTo>
                  <a:lnTo>
                    <a:pt x="8493" y="526827"/>
                  </a:lnTo>
                  <a:lnTo>
                    <a:pt x="31654" y="561181"/>
                  </a:lnTo>
                  <a:lnTo>
                    <a:pt x="66008" y="584342"/>
                  </a:lnTo>
                  <a:lnTo>
                    <a:pt x="108076" y="592836"/>
                  </a:lnTo>
                  <a:lnTo>
                    <a:pt x="2408047" y="592836"/>
                  </a:lnTo>
                  <a:lnTo>
                    <a:pt x="2450115" y="584342"/>
                  </a:lnTo>
                  <a:lnTo>
                    <a:pt x="2484469" y="561181"/>
                  </a:lnTo>
                  <a:lnTo>
                    <a:pt x="2507630" y="526827"/>
                  </a:lnTo>
                  <a:lnTo>
                    <a:pt x="2516124" y="484759"/>
                  </a:lnTo>
                  <a:lnTo>
                    <a:pt x="2516124" y="108077"/>
                  </a:lnTo>
                  <a:lnTo>
                    <a:pt x="2507630" y="66008"/>
                  </a:lnTo>
                  <a:lnTo>
                    <a:pt x="2484469" y="31654"/>
                  </a:lnTo>
                  <a:lnTo>
                    <a:pt x="2450115" y="8493"/>
                  </a:lnTo>
                  <a:lnTo>
                    <a:pt x="2408047" y="0"/>
                  </a:lnTo>
                  <a:close/>
                </a:path>
              </a:pathLst>
            </a:custGeom>
            <a:solidFill>
              <a:srgbClr val="0871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2672333" y="2110232"/>
            <a:ext cx="1779905" cy="5759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065" marR="5080" algn="ctr">
              <a:lnSpc>
                <a:spcPct val="100400"/>
              </a:lnSpc>
              <a:spcBef>
                <a:spcPts val="95"/>
              </a:spcBef>
            </a:pPr>
            <a:r>
              <a:rPr sz="1200" dirty="0">
                <a:solidFill>
                  <a:srgbClr val="FFFFFF"/>
                </a:solidFill>
                <a:latin typeface="Century Gothic"/>
                <a:cs typeface="Century Gothic"/>
              </a:rPr>
              <a:t>Increase</a:t>
            </a:r>
            <a:r>
              <a:rPr sz="1200" spc="114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200" dirty="0">
                <a:solidFill>
                  <a:srgbClr val="FFFFFF"/>
                </a:solidFill>
                <a:latin typeface="Century Gothic"/>
                <a:cs typeface="Century Gothic"/>
              </a:rPr>
              <a:t>the</a:t>
            </a:r>
            <a:r>
              <a:rPr sz="1200" spc="12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entury Gothic"/>
                <a:cs typeface="Century Gothic"/>
              </a:rPr>
              <a:t>corporate </a:t>
            </a:r>
            <a:r>
              <a:rPr sz="1200" spc="45" dirty="0">
                <a:solidFill>
                  <a:srgbClr val="FFFFFF"/>
                </a:solidFill>
                <a:latin typeface="Century Gothic"/>
                <a:cs typeface="Century Gothic"/>
              </a:rPr>
              <a:t>clients </a:t>
            </a:r>
            <a:r>
              <a:rPr sz="1200" spc="85" dirty="0">
                <a:solidFill>
                  <a:srgbClr val="FFFFFF"/>
                </a:solidFill>
                <a:latin typeface="Century Gothic"/>
                <a:cs typeface="Century Gothic"/>
              </a:rPr>
              <a:t>in</a:t>
            </a:r>
            <a:r>
              <a:rPr sz="1200" spc="4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200" dirty="0">
                <a:solidFill>
                  <a:srgbClr val="FFFFFF"/>
                </a:solidFill>
                <a:latin typeface="Century Gothic"/>
                <a:cs typeface="Century Gothic"/>
              </a:rPr>
              <a:t>the</a:t>
            </a:r>
            <a:r>
              <a:rPr sz="1200" spc="4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200" spc="65" dirty="0">
                <a:solidFill>
                  <a:srgbClr val="FFFFFF"/>
                </a:solidFill>
                <a:latin typeface="Century Gothic"/>
                <a:cs typeface="Century Gothic"/>
              </a:rPr>
              <a:t>business </a:t>
            </a:r>
            <a:r>
              <a:rPr sz="1200" spc="-10" dirty="0">
                <a:solidFill>
                  <a:srgbClr val="FFFFFF"/>
                </a:solidFill>
                <a:latin typeface="Century Gothic"/>
                <a:cs typeface="Century Gothic"/>
              </a:rPr>
              <a:t>portfolio</a:t>
            </a:r>
            <a:endParaRPr sz="1200">
              <a:latin typeface="Century Gothic"/>
              <a:cs typeface="Century Gothic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420623" y="3752062"/>
            <a:ext cx="1545590" cy="440690"/>
            <a:chOff x="420623" y="3752062"/>
            <a:chExt cx="1545590" cy="440690"/>
          </a:xfrm>
        </p:grpSpPr>
        <p:pic>
          <p:nvPicPr>
            <p:cNvPr id="34" name="object 34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20623" y="3752062"/>
              <a:ext cx="1545336" cy="440461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39495" y="3799293"/>
              <a:ext cx="1306068" cy="385610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446531" y="3777995"/>
              <a:ext cx="1443355" cy="338455"/>
            </a:xfrm>
            <a:custGeom>
              <a:avLst/>
              <a:gdLst/>
              <a:ahLst/>
              <a:cxnLst/>
              <a:rect l="l" t="t" r="r" b="b"/>
              <a:pathLst>
                <a:path w="1443355" h="338454">
                  <a:moveTo>
                    <a:pt x="1386840" y="0"/>
                  </a:moveTo>
                  <a:lnTo>
                    <a:pt x="56388" y="0"/>
                  </a:lnTo>
                  <a:lnTo>
                    <a:pt x="34440" y="4435"/>
                  </a:lnTo>
                  <a:lnTo>
                    <a:pt x="16516" y="16525"/>
                  </a:lnTo>
                  <a:lnTo>
                    <a:pt x="4431" y="34450"/>
                  </a:lnTo>
                  <a:lnTo>
                    <a:pt x="0" y="56387"/>
                  </a:lnTo>
                  <a:lnTo>
                    <a:pt x="0" y="281939"/>
                  </a:lnTo>
                  <a:lnTo>
                    <a:pt x="4431" y="303877"/>
                  </a:lnTo>
                  <a:lnTo>
                    <a:pt x="16516" y="321802"/>
                  </a:lnTo>
                  <a:lnTo>
                    <a:pt x="34440" y="333892"/>
                  </a:lnTo>
                  <a:lnTo>
                    <a:pt x="56388" y="338327"/>
                  </a:lnTo>
                  <a:lnTo>
                    <a:pt x="1386840" y="338327"/>
                  </a:lnTo>
                  <a:lnTo>
                    <a:pt x="1408777" y="333892"/>
                  </a:lnTo>
                  <a:lnTo>
                    <a:pt x="1426702" y="321802"/>
                  </a:lnTo>
                  <a:lnTo>
                    <a:pt x="1438792" y="303877"/>
                  </a:lnTo>
                  <a:lnTo>
                    <a:pt x="1443228" y="281939"/>
                  </a:lnTo>
                  <a:lnTo>
                    <a:pt x="1443228" y="56387"/>
                  </a:lnTo>
                  <a:lnTo>
                    <a:pt x="1438792" y="34450"/>
                  </a:lnTo>
                  <a:lnTo>
                    <a:pt x="1426702" y="16525"/>
                  </a:lnTo>
                  <a:lnTo>
                    <a:pt x="1408777" y="4435"/>
                  </a:lnTo>
                  <a:lnTo>
                    <a:pt x="1386840" y="0"/>
                  </a:lnTo>
                  <a:close/>
                </a:path>
              </a:pathLst>
            </a:custGeom>
            <a:solidFill>
              <a:srgbClr val="0871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7" name="object 37"/>
          <p:cNvSpPr txBox="1"/>
          <p:nvPr/>
        </p:nvSpPr>
        <p:spPr>
          <a:xfrm>
            <a:off x="633780" y="3848861"/>
            <a:ext cx="1069340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dirty="0">
                <a:solidFill>
                  <a:srgbClr val="FFFFFF"/>
                </a:solidFill>
                <a:latin typeface="Century Gothic"/>
                <a:cs typeface="Century Gothic"/>
              </a:rPr>
              <a:t>Same</a:t>
            </a:r>
            <a:r>
              <a:rPr sz="1050" spc="8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050" spc="-10" dirty="0">
                <a:solidFill>
                  <a:srgbClr val="FFFFFF"/>
                </a:solidFill>
                <a:latin typeface="Century Gothic"/>
                <a:cs typeface="Century Gothic"/>
              </a:rPr>
              <a:t>objective</a:t>
            </a:r>
            <a:endParaRPr sz="1050">
              <a:latin typeface="Century Gothic"/>
              <a:cs typeface="Century Gothic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420623" y="4215371"/>
            <a:ext cx="1545590" cy="442595"/>
            <a:chOff x="420623" y="4215371"/>
            <a:chExt cx="1545590" cy="442595"/>
          </a:xfrm>
        </p:grpSpPr>
        <p:pic>
          <p:nvPicPr>
            <p:cNvPr id="39" name="object 39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20623" y="4215371"/>
              <a:ext cx="1545336" cy="441972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99515" y="4264113"/>
              <a:ext cx="986015" cy="385610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446531" y="4241292"/>
              <a:ext cx="1443355" cy="340360"/>
            </a:xfrm>
            <a:custGeom>
              <a:avLst/>
              <a:gdLst/>
              <a:ahLst/>
              <a:cxnLst/>
              <a:rect l="l" t="t" r="r" b="b"/>
              <a:pathLst>
                <a:path w="1443355" h="340360">
                  <a:moveTo>
                    <a:pt x="1386586" y="0"/>
                  </a:moveTo>
                  <a:lnTo>
                    <a:pt x="56642" y="0"/>
                  </a:lnTo>
                  <a:lnTo>
                    <a:pt x="34595" y="4456"/>
                  </a:lnTo>
                  <a:lnTo>
                    <a:pt x="16590" y="16605"/>
                  </a:lnTo>
                  <a:lnTo>
                    <a:pt x="4451" y="34611"/>
                  </a:lnTo>
                  <a:lnTo>
                    <a:pt x="0" y="56641"/>
                  </a:lnTo>
                  <a:lnTo>
                    <a:pt x="0" y="283209"/>
                  </a:lnTo>
                  <a:lnTo>
                    <a:pt x="4451" y="305240"/>
                  </a:lnTo>
                  <a:lnTo>
                    <a:pt x="16590" y="323246"/>
                  </a:lnTo>
                  <a:lnTo>
                    <a:pt x="34595" y="335395"/>
                  </a:lnTo>
                  <a:lnTo>
                    <a:pt x="56642" y="339851"/>
                  </a:lnTo>
                  <a:lnTo>
                    <a:pt x="1386586" y="339851"/>
                  </a:lnTo>
                  <a:lnTo>
                    <a:pt x="1408616" y="335395"/>
                  </a:lnTo>
                  <a:lnTo>
                    <a:pt x="1426622" y="323246"/>
                  </a:lnTo>
                  <a:lnTo>
                    <a:pt x="1438771" y="305240"/>
                  </a:lnTo>
                  <a:lnTo>
                    <a:pt x="1443228" y="283209"/>
                  </a:lnTo>
                  <a:lnTo>
                    <a:pt x="1443228" y="56641"/>
                  </a:lnTo>
                  <a:lnTo>
                    <a:pt x="1438771" y="34611"/>
                  </a:lnTo>
                  <a:lnTo>
                    <a:pt x="1426622" y="16605"/>
                  </a:lnTo>
                  <a:lnTo>
                    <a:pt x="1408616" y="4456"/>
                  </a:lnTo>
                  <a:lnTo>
                    <a:pt x="1386586" y="0"/>
                  </a:lnTo>
                  <a:close/>
                </a:path>
              </a:pathLst>
            </a:custGeom>
            <a:solidFill>
              <a:srgbClr val="46B592">
                <a:alpha val="49411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2" name="object 42"/>
          <p:cNvSpPr txBox="1"/>
          <p:nvPr/>
        </p:nvSpPr>
        <p:spPr>
          <a:xfrm>
            <a:off x="793800" y="4313301"/>
            <a:ext cx="748030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dirty="0">
                <a:solidFill>
                  <a:srgbClr val="FFFFFF"/>
                </a:solidFill>
                <a:latin typeface="Century Gothic"/>
                <a:cs typeface="Century Gothic"/>
              </a:rPr>
              <a:t>Same</a:t>
            </a:r>
            <a:r>
              <a:rPr sz="1050" spc="8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050" spc="90" dirty="0">
                <a:solidFill>
                  <a:srgbClr val="FFFFFF"/>
                </a:solidFill>
                <a:latin typeface="Century Gothic"/>
                <a:cs typeface="Century Gothic"/>
              </a:rPr>
              <a:t>KPIs</a:t>
            </a:r>
            <a:endParaRPr sz="1050">
              <a:latin typeface="Century Gothic"/>
              <a:cs typeface="Century Gothic"/>
            </a:endParaRPr>
          </a:p>
        </p:txBody>
      </p:sp>
      <p:grpSp>
        <p:nvGrpSpPr>
          <p:cNvPr id="43" name="object 43"/>
          <p:cNvGrpSpPr/>
          <p:nvPr/>
        </p:nvGrpSpPr>
        <p:grpSpPr>
          <a:xfrm>
            <a:off x="5622035" y="2653271"/>
            <a:ext cx="3046730" cy="442595"/>
            <a:chOff x="5622035" y="2653271"/>
            <a:chExt cx="3046730" cy="442595"/>
          </a:xfrm>
        </p:grpSpPr>
        <p:pic>
          <p:nvPicPr>
            <p:cNvPr id="44" name="object 4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622035" y="2653271"/>
              <a:ext cx="3046475" cy="441972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649467" y="2700489"/>
              <a:ext cx="2647188" cy="385610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5647943" y="2679192"/>
              <a:ext cx="2944495" cy="340360"/>
            </a:xfrm>
            <a:custGeom>
              <a:avLst/>
              <a:gdLst/>
              <a:ahLst/>
              <a:cxnLst/>
              <a:rect l="l" t="t" r="r" b="b"/>
              <a:pathLst>
                <a:path w="2944495" h="340360">
                  <a:moveTo>
                    <a:pt x="2887726" y="0"/>
                  </a:moveTo>
                  <a:lnTo>
                    <a:pt x="56641" y="0"/>
                  </a:lnTo>
                  <a:lnTo>
                    <a:pt x="34611" y="4456"/>
                  </a:lnTo>
                  <a:lnTo>
                    <a:pt x="16605" y="16605"/>
                  </a:lnTo>
                  <a:lnTo>
                    <a:pt x="4456" y="34611"/>
                  </a:lnTo>
                  <a:lnTo>
                    <a:pt x="0" y="56642"/>
                  </a:lnTo>
                  <a:lnTo>
                    <a:pt x="0" y="283210"/>
                  </a:lnTo>
                  <a:lnTo>
                    <a:pt x="4456" y="305240"/>
                  </a:lnTo>
                  <a:lnTo>
                    <a:pt x="16605" y="323246"/>
                  </a:lnTo>
                  <a:lnTo>
                    <a:pt x="34611" y="335395"/>
                  </a:lnTo>
                  <a:lnTo>
                    <a:pt x="56641" y="339852"/>
                  </a:lnTo>
                  <a:lnTo>
                    <a:pt x="2887726" y="339852"/>
                  </a:lnTo>
                  <a:lnTo>
                    <a:pt x="2909756" y="335395"/>
                  </a:lnTo>
                  <a:lnTo>
                    <a:pt x="2927762" y="323246"/>
                  </a:lnTo>
                  <a:lnTo>
                    <a:pt x="2939911" y="305240"/>
                  </a:lnTo>
                  <a:lnTo>
                    <a:pt x="2944367" y="283210"/>
                  </a:lnTo>
                  <a:lnTo>
                    <a:pt x="2944367" y="56642"/>
                  </a:lnTo>
                  <a:lnTo>
                    <a:pt x="2939911" y="34611"/>
                  </a:lnTo>
                  <a:lnTo>
                    <a:pt x="2927762" y="16605"/>
                  </a:lnTo>
                  <a:lnTo>
                    <a:pt x="2909756" y="4456"/>
                  </a:lnTo>
                  <a:lnTo>
                    <a:pt x="2887726" y="0"/>
                  </a:lnTo>
                  <a:close/>
                </a:path>
              </a:pathLst>
            </a:custGeom>
            <a:solidFill>
              <a:srgbClr val="46B592">
                <a:alpha val="49411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7" name="object 47"/>
          <p:cNvSpPr txBox="1"/>
          <p:nvPr/>
        </p:nvSpPr>
        <p:spPr>
          <a:xfrm>
            <a:off x="5744717" y="2749041"/>
            <a:ext cx="2409825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spc="60" dirty="0">
                <a:solidFill>
                  <a:srgbClr val="FFFFFF"/>
                </a:solidFill>
                <a:latin typeface="Century Gothic"/>
                <a:cs typeface="Century Gothic"/>
              </a:rPr>
              <a:t>$</a:t>
            </a:r>
            <a:r>
              <a:rPr sz="1050" spc="3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050" spc="-10" dirty="0">
                <a:solidFill>
                  <a:srgbClr val="FFFFFF"/>
                </a:solidFill>
                <a:latin typeface="Century Gothic"/>
                <a:cs typeface="Century Gothic"/>
              </a:rPr>
              <a:t>Average</a:t>
            </a:r>
            <a:r>
              <a:rPr sz="1050" spc="-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050" dirty="0">
                <a:solidFill>
                  <a:srgbClr val="FFFFFF"/>
                </a:solidFill>
                <a:latin typeface="Century Gothic"/>
                <a:cs typeface="Century Gothic"/>
              </a:rPr>
              <a:t>corporate</a:t>
            </a:r>
            <a:r>
              <a:rPr sz="1050" spc="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050" dirty="0">
                <a:solidFill>
                  <a:srgbClr val="FFFFFF"/>
                </a:solidFill>
                <a:latin typeface="Century Gothic"/>
                <a:cs typeface="Century Gothic"/>
              </a:rPr>
              <a:t>contract </a:t>
            </a:r>
            <a:r>
              <a:rPr sz="1050" spc="-20" dirty="0">
                <a:solidFill>
                  <a:srgbClr val="FFFFFF"/>
                </a:solidFill>
                <a:latin typeface="Century Gothic"/>
                <a:cs typeface="Century Gothic"/>
              </a:rPr>
              <a:t>value</a:t>
            </a:r>
            <a:endParaRPr sz="1050">
              <a:latin typeface="Century Gothic"/>
              <a:cs typeface="Century Gothic"/>
            </a:endParaRPr>
          </a:p>
        </p:txBody>
      </p:sp>
      <p:grpSp>
        <p:nvGrpSpPr>
          <p:cNvPr id="48" name="object 48"/>
          <p:cNvGrpSpPr/>
          <p:nvPr/>
        </p:nvGrpSpPr>
        <p:grpSpPr>
          <a:xfrm>
            <a:off x="2502399" y="3588777"/>
            <a:ext cx="1690370" cy="625475"/>
            <a:chOff x="2502399" y="3588777"/>
            <a:chExt cx="1690370" cy="625475"/>
          </a:xfrm>
        </p:grpSpPr>
        <p:pic>
          <p:nvPicPr>
            <p:cNvPr id="49" name="object 49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502399" y="3588777"/>
              <a:ext cx="1690132" cy="605378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723387" y="3607295"/>
              <a:ext cx="1245120" cy="606564"/>
            </a:xfrm>
            <a:prstGeom prst="rect">
              <a:avLst/>
            </a:prstGeom>
          </p:spPr>
        </p:pic>
        <p:sp>
          <p:nvSpPr>
            <p:cNvPr id="51" name="object 51"/>
            <p:cNvSpPr/>
            <p:nvPr/>
          </p:nvSpPr>
          <p:spPr>
            <a:xfrm>
              <a:off x="2519171" y="3596639"/>
              <a:ext cx="1606550" cy="530860"/>
            </a:xfrm>
            <a:custGeom>
              <a:avLst/>
              <a:gdLst/>
              <a:ahLst/>
              <a:cxnLst/>
              <a:rect l="l" t="t" r="r" b="b"/>
              <a:pathLst>
                <a:path w="1606550" h="530860">
                  <a:moveTo>
                    <a:pt x="1538858" y="0"/>
                  </a:moveTo>
                  <a:lnTo>
                    <a:pt x="67436" y="0"/>
                  </a:lnTo>
                  <a:lnTo>
                    <a:pt x="41201" y="5304"/>
                  </a:lnTo>
                  <a:lnTo>
                    <a:pt x="19764" y="19764"/>
                  </a:lnTo>
                  <a:lnTo>
                    <a:pt x="5304" y="41201"/>
                  </a:lnTo>
                  <a:lnTo>
                    <a:pt x="0" y="67437"/>
                  </a:lnTo>
                  <a:lnTo>
                    <a:pt x="0" y="462915"/>
                  </a:lnTo>
                  <a:lnTo>
                    <a:pt x="5304" y="489150"/>
                  </a:lnTo>
                  <a:lnTo>
                    <a:pt x="19764" y="510587"/>
                  </a:lnTo>
                  <a:lnTo>
                    <a:pt x="41201" y="525047"/>
                  </a:lnTo>
                  <a:lnTo>
                    <a:pt x="67436" y="530352"/>
                  </a:lnTo>
                  <a:lnTo>
                    <a:pt x="1538858" y="530352"/>
                  </a:lnTo>
                  <a:lnTo>
                    <a:pt x="1565094" y="525047"/>
                  </a:lnTo>
                  <a:lnTo>
                    <a:pt x="1586531" y="510587"/>
                  </a:lnTo>
                  <a:lnTo>
                    <a:pt x="1600991" y="489150"/>
                  </a:lnTo>
                  <a:lnTo>
                    <a:pt x="1606295" y="462915"/>
                  </a:lnTo>
                  <a:lnTo>
                    <a:pt x="1606295" y="67437"/>
                  </a:lnTo>
                  <a:lnTo>
                    <a:pt x="1600991" y="41201"/>
                  </a:lnTo>
                  <a:lnTo>
                    <a:pt x="1586531" y="19764"/>
                  </a:lnTo>
                  <a:lnTo>
                    <a:pt x="1565094" y="5304"/>
                  </a:lnTo>
                  <a:lnTo>
                    <a:pt x="1538858" y="0"/>
                  </a:lnTo>
                  <a:close/>
                </a:path>
              </a:pathLst>
            </a:custGeom>
            <a:solidFill>
              <a:srgbClr val="D7D7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2" name="object 52"/>
          <p:cNvSpPr txBox="1"/>
          <p:nvPr/>
        </p:nvSpPr>
        <p:spPr>
          <a:xfrm>
            <a:off x="2828925" y="3659885"/>
            <a:ext cx="986790" cy="39306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 indent="78740">
              <a:lnSpc>
                <a:spcPct val="100800"/>
              </a:lnSpc>
              <a:spcBef>
                <a:spcPts val="85"/>
              </a:spcBef>
            </a:pPr>
            <a:r>
              <a:rPr sz="1200" spc="35" dirty="0">
                <a:solidFill>
                  <a:srgbClr val="464646"/>
                </a:solidFill>
                <a:latin typeface="Century Gothic"/>
                <a:cs typeface="Century Gothic"/>
              </a:rPr>
              <a:t>Marketing </a:t>
            </a:r>
            <a:r>
              <a:rPr sz="1200" spc="-10" dirty="0">
                <a:solidFill>
                  <a:srgbClr val="464646"/>
                </a:solidFill>
                <a:latin typeface="Century Gothic"/>
                <a:cs typeface="Century Gothic"/>
              </a:rPr>
              <a:t>Department</a:t>
            </a:r>
            <a:endParaRPr sz="1200">
              <a:latin typeface="Century Gothic"/>
              <a:cs typeface="Century Gothic"/>
            </a:endParaRPr>
          </a:p>
        </p:txBody>
      </p:sp>
      <p:grpSp>
        <p:nvGrpSpPr>
          <p:cNvPr id="53" name="object 53"/>
          <p:cNvGrpSpPr/>
          <p:nvPr/>
        </p:nvGrpSpPr>
        <p:grpSpPr>
          <a:xfrm>
            <a:off x="6245331" y="3477525"/>
            <a:ext cx="2654935" cy="623570"/>
            <a:chOff x="6245331" y="3477525"/>
            <a:chExt cx="2654935" cy="623570"/>
          </a:xfrm>
        </p:grpSpPr>
        <p:pic>
          <p:nvPicPr>
            <p:cNvPr id="54" name="object 54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245331" y="3477525"/>
              <a:ext cx="2654849" cy="605378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717791" y="3496030"/>
              <a:ext cx="1748027" cy="605053"/>
            </a:xfrm>
            <a:prstGeom prst="rect">
              <a:avLst/>
            </a:prstGeom>
          </p:spPr>
        </p:pic>
        <p:sp>
          <p:nvSpPr>
            <p:cNvPr id="56" name="object 56"/>
            <p:cNvSpPr/>
            <p:nvPr/>
          </p:nvSpPr>
          <p:spPr>
            <a:xfrm>
              <a:off x="6262116" y="3485388"/>
              <a:ext cx="2571115" cy="530860"/>
            </a:xfrm>
            <a:custGeom>
              <a:avLst/>
              <a:gdLst/>
              <a:ahLst/>
              <a:cxnLst/>
              <a:rect l="l" t="t" r="r" b="b"/>
              <a:pathLst>
                <a:path w="2571115" h="530860">
                  <a:moveTo>
                    <a:pt x="2503551" y="0"/>
                  </a:moveTo>
                  <a:lnTo>
                    <a:pt x="67437" y="0"/>
                  </a:lnTo>
                  <a:lnTo>
                    <a:pt x="41201" y="5304"/>
                  </a:lnTo>
                  <a:lnTo>
                    <a:pt x="19764" y="19764"/>
                  </a:lnTo>
                  <a:lnTo>
                    <a:pt x="5304" y="41201"/>
                  </a:lnTo>
                  <a:lnTo>
                    <a:pt x="0" y="67437"/>
                  </a:lnTo>
                  <a:lnTo>
                    <a:pt x="0" y="462914"/>
                  </a:lnTo>
                  <a:lnTo>
                    <a:pt x="5304" y="489150"/>
                  </a:lnTo>
                  <a:lnTo>
                    <a:pt x="19764" y="510587"/>
                  </a:lnTo>
                  <a:lnTo>
                    <a:pt x="41201" y="525047"/>
                  </a:lnTo>
                  <a:lnTo>
                    <a:pt x="67437" y="530351"/>
                  </a:lnTo>
                  <a:lnTo>
                    <a:pt x="2503551" y="530351"/>
                  </a:lnTo>
                  <a:lnTo>
                    <a:pt x="2529786" y="525047"/>
                  </a:lnTo>
                  <a:lnTo>
                    <a:pt x="2551223" y="510587"/>
                  </a:lnTo>
                  <a:lnTo>
                    <a:pt x="2565683" y="489150"/>
                  </a:lnTo>
                  <a:lnTo>
                    <a:pt x="2570988" y="462914"/>
                  </a:lnTo>
                  <a:lnTo>
                    <a:pt x="2570988" y="67437"/>
                  </a:lnTo>
                  <a:lnTo>
                    <a:pt x="2565683" y="41201"/>
                  </a:lnTo>
                  <a:lnTo>
                    <a:pt x="2551223" y="19764"/>
                  </a:lnTo>
                  <a:lnTo>
                    <a:pt x="2529786" y="5304"/>
                  </a:lnTo>
                  <a:lnTo>
                    <a:pt x="2503551" y="0"/>
                  </a:lnTo>
                  <a:close/>
                </a:path>
              </a:pathLst>
            </a:custGeom>
            <a:solidFill>
              <a:srgbClr val="D7D7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7" name="object 57"/>
          <p:cNvSpPr txBox="1"/>
          <p:nvPr/>
        </p:nvSpPr>
        <p:spPr>
          <a:xfrm>
            <a:off x="6824598" y="3547998"/>
            <a:ext cx="144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3840" marR="5080" indent="-231775">
              <a:lnSpc>
                <a:spcPct val="100000"/>
              </a:lnSpc>
              <a:spcBef>
                <a:spcPts val="100"/>
              </a:spcBef>
            </a:pPr>
            <a:r>
              <a:rPr sz="1200" spc="65" dirty="0">
                <a:solidFill>
                  <a:srgbClr val="464646"/>
                </a:solidFill>
                <a:latin typeface="Century Gothic"/>
                <a:cs typeface="Century Gothic"/>
              </a:rPr>
              <a:t>Human</a:t>
            </a:r>
            <a:r>
              <a:rPr sz="1200" spc="-20" dirty="0">
                <a:solidFill>
                  <a:srgbClr val="464646"/>
                </a:solidFill>
                <a:latin typeface="Century Gothic"/>
                <a:cs typeface="Century Gothic"/>
              </a:rPr>
              <a:t> </a:t>
            </a:r>
            <a:r>
              <a:rPr sz="1200" spc="-10" dirty="0">
                <a:solidFill>
                  <a:srgbClr val="464646"/>
                </a:solidFill>
                <a:latin typeface="Century Gothic"/>
                <a:cs typeface="Century Gothic"/>
              </a:rPr>
              <a:t>Resources Department</a:t>
            </a:r>
            <a:endParaRPr sz="1200">
              <a:latin typeface="Century Gothic"/>
              <a:cs typeface="Century Gothic"/>
            </a:endParaRPr>
          </a:p>
        </p:txBody>
      </p:sp>
      <p:grpSp>
        <p:nvGrpSpPr>
          <p:cNvPr id="58" name="object 58"/>
          <p:cNvGrpSpPr/>
          <p:nvPr/>
        </p:nvGrpSpPr>
        <p:grpSpPr>
          <a:xfrm>
            <a:off x="1051560" y="2366772"/>
            <a:ext cx="5205730" cy="1386840"/>
            <a:chOff x="1051560" y="2366772"/>
            <a:chExt cx="5205730" cy="1386840"/>
          </a:xfrm>
        </p:grpSpPr>
        <p:sp>
          <p:nvSpPr>
            <p:cNvPr id="59" name="object 59"/>
            <p:cNvSpPr/>
            <p:nvPr/>
          </p:nvSpPr>
          <p:spPr>
            <a:xfrm>
              <a:off x="3535680" y="2366771"/>
              <a:ext cx="2721610" cy="1375410"/>
            </a:xfrm>
            <a:custGeom>
              <a:avLst/>
              <a:gdLst/>
              <a:ahLst/>
              <a:cxnLst/>
              <a:rect l="l" t="t" r="r" b="b"/>
              <a:pathLst>
                <a:path w="2721610" h="1375410">
                  <a:moveTo>
                    <a:pt x="1329182" y="34544"/>
                  </a:moveTo>
                  <a:lnTo>
                    <a:pt x="1326388" y="31750"/>
                  </a:lnTo>
                  <a:lnTo>
                    <a:pt x="1281176" y="31750"/>
                  </a:lnTo>
                  <a:lnTo>
                    <a:pt x="1278382" y="34544"/>
                  </a:lnTo>
                  <a:lnTo>
                    <a:pt x="1278382" y="41656"/>
                  </a:lnTo>
                  <a:lnTo>
                    <a:pt x="1281176" y="44450"/>
                  </a:lnTo>
                  <a:lnTo>
                    <a:pt x="1326388" y="44450"/>
                  </a:lnTo>
                  <a:lnTo>
                    <a:pt x="1329182" y="41656"/>
                  </a:lnTo>
                  <a:lnTo>
                    <a:pt x="1329182" y="34544"/>
                  </a:lnTo>
                  <a:close/>
                </a:path>
                <a:path w="2721610" h="1375410">
                  <a:moveTo>
                    <a:pt x="1418082" y="34544"/>
                  </a:moveTo>
                  <a:lnTo>
                    <a:pt x="1415288" y="31750"/>
                  </a:lnTo>
                  <a:lnTo>
                    <a:pt x="1370076" y="31750"/>
                  </a:lnTo>
                  <a:lnTo>
                    <a:pt x="1367282" y="34544"/>
                  </a:lnTo>
                  <a:lnTo>
                    <a:pt x="1367282" y="41656"/>
                  </a:lnTo>
                  <a:lnTo>
                    <a:pt x="1370076" y="44450"/>
                  </a:lnTo>
                  <a:lnTo>
                    <a:pt x="1415288" y="44450"/>
                  </a:lnTo>
                  <a:lnTo>
                    <a:pt x="1418082" y="41656"/>
                  </a:lnTo>
                  <a:lnTo>
                    <a:pt x="1418082" y="34544"/>
                  </a:lnTo>
                  <a:close/>
                </a:path>
                <a:path w="2721610" h="1375410">
                  <a:moveTo>
                    <a:pt x="1506982" y="34544"/>
                  </a:moveTo>
                  <a:lnTo>
                    <a:pt x="1504188" y="31750"/>
                  </a:lnTo>
                  <a:lnTo>
                    <a:pt x="1458976" y="31750"/>
                  </a:lnTo>
                  <a:lnTo>
                    <a:pt x="1456182" y="34544"/>
                  </a:lnTo>
                  <a:lnTo>
                    <a:pt x="1456182" y="41656"/>
                  </a:lnTo>
                  <a:lnTo>
                    <a:pt x="1458976" y="44450"/>
                  </a:lnTo>
                  <a:lnTo>
                    <a:pt x="1504188" y="44450"/>
                  </a:lnTo>
                  <a:lnTo>
                    <a:pt x="1506982" y="41656"/>
                  </a:lnTo>
                  <a:lnTo>
                    <a:pt x="1506982" y="34544"/>
                  </a:lnTo>
                  <a:close/>
                </a:path>
                <a:path w="2721610" h="1375410">
                  <a:moveTo>
                    <a:pt x="1595882" y="34544"/>
                  </a:moveTo>
                  <a:lnTo>
                    <a:pt x="1593088" y="31750"/>
                  </a:lnTo>
                  <a:lnTo>
                    <a:pt x="1547876" y="31750"/>
                  </a:lnTo>
                  <a:lnTo>
                    <a:pt x="1545082" y="34544"/>
                  </a:lnTo>
                  <a:lnTo>
                    <a:pt x="1545082" y="41656"/>
                  </a:lnTo>
                  <a:lnTo>
                    <a:pt x="1547876" y="44450"/>
                  </a:lnTo>
                  <a:lnTo>
                    <a:pt x="1593088" y="44450"/>
                  </a:lnTo>
                  <a:lnTo>
                    <a:pt x="1595882" y="41656"/>
                  </a:lnTo>
                  <a:lnTo>
                    <a:pt x="1595882" y="34544"/>
                  </a:lnTo>
                  <a:close/>
                </a:path>
                <a:path w="2721610" h="1375410">
                  <a:moveTo>
                    <a:pt x="1684782" y="34544"/>
                  </a:moveTo>
                  <a:lnTo>
                    <a:pt x="1681988" y="31750"/>
                  </a:lnTo>
                  <a:lnTo>
                    <a:pt x="1636776" y="31750"/>
                  </a:lnTo>
                  <a:lnTo>
                    <a:pt x="1633982" y="34544"/>
                  </a:lnTo>
                  <a:lnTo>
                    <a:pt x="1633982" y="41656"/>
                  </a:lnTo>
                  <a:lnTo>
                    <a:pt x="1636776" y="44450"/>
                  </a:lnTo>
                  <a:lnTo>
                    <a:pt x="1681988" y="44450"/>
                  </a:lnTo>
                  <a:lnTo>
                    <a:pt x="1684782" y="41656"/>
                  </a:lnTo>
                  <a:lnTo>
                    <a:pt x="1684782" y="34544"/>
                  </a:lnTo>
                  <a:close/>
                </a:path>
                <a:path w="2721610" h="1375410">
                  <a:moveTo>
                    <a:pt x="1773682" y="34544"/>
                  </a:moveTo>
                  <a:lnTo>
                    <a:pt x="1770888" y="31750"/>
                  </a:lnTo>
                  <a:lnTo>
                    <a:pt x="1725676" y="31750"/>
                  </a:lnTo>
                  <a:lnTo>
                    <a:pt x="1722882" y="34544"/>
                  </a:lnTo>
                  <a:lnTo>
                    <a:pt x="1722882" y="41656"/>
                  </a:lnTo>
                  <a:lnTo>
                    <a:pt x="1725676" y="44450"/>
                  </a:lnTo>
                  <a:lnTo>
                    <a:pt x="1770888" y="44450"/>
                  </a:lnTo>
                  <a:lnTo>
                    <a:pt x="1773682" y="41656"/>
                  </a:lnTo>
                  <a:lnTo>
                    <a:pt x="1773682" y="34544"/>
                  </a:lnTo>
                  <a:close/>
                </a:path>
                <a:path w="2721610" h="1375410">
                  <a:moveTo>
                    <a:pt x="1862582" y="34544"/>
                  </a:moveTo>
                  <a:lnTo>
                    <a:pt x="1859788" y="31750"/>
                  </a:lnTo>
                  <a:lnTo>
                    <a:pt x="1814576" y="31750"/>
                  </a:lnTo>
                  <a:lnTo>
                    <a:pt x="1811782" y="34544"/>
                  </a:lnTo>
                  <a:lnTo>
                    <a:pt x="1811782" y="41656"/>
                  </a:lnTo>
                  <a:lnTo>
                    <a:pt x="1814576" y="44450"/>
                  </a:lnTo>
                  <a:lnTo>
                    <a:pt x="1859788" y="44450"/>
                  </a:lnTo>
                  <a:lnTo>
                    <a:pt x="1862582" y="41656"/>
                  </a:lnTo>
                  <a:lnTo>
                    <a:pt x="1862582" y="34544"/>
                  </a:lnTo>
                  <a:close/>
                </a:path>
                <a:path w="2721610" h="1375410">
                  <a:moveTo>
                    <a:pt x="1951482" y="34544"/>
                  </a:moveTo>
                  <a:lnTo>
                    <a:pt x="1948688" y="31750"/>
                  </a:lnTo>
                  <a:lnTo>
                    <a:pt x="1903476" y="31750"/>
                  </a:lnTo>
                  <a:lnTo>
                    <a:pt x="1900682" y="34544"/>
                  </a:lnTo>
                  <a:lnTo>
                    <a:pt x="1900682" y="41656"/>
                  </a:lnTo>
                  <a:lnTo>
                    <a:pt x="1903476" y="44450"/>
                  </a:lnTo>
                  <a:lnTo>
                    <a:pt x="1948688" y="44450"/>
                  </a:lnTo>
                  <a:lnTo>
                    <a:pt x="1951482" y="41656"/>
                  </a:lnTo>
                  <a:lnTo>
                    <a:pt x="1951482" y="34544"/>
                  </a:lnTo>
                  <a:close/>
                </a:path>
                <a:path w="2721610" h="1375410">
                  <a:moveTo>
                    <a:pt x="2090547" y="38100"/>
                  </a:moveTo>
                  <a:lnTo>
                    <a:pt x="2077847" y="31750"/>
                  </a:lnTo>
                  <a:lnTo>
                    <a:pt x="2014347" y="0"/>
                  </a:lnTo>
                  <a:lnTo>
                    <a:pt x="2014347" y="31750"/>
                  </a:lnTo>
                  <a:lnTo>
                    <a:pt x="1992376" y="31750"/>
                  </a:lnTo>
                  <a:lnTo>
                    <a:pt x="1989582" y="34544"/>
                  </a:lnTo>
                  <a:lnTo>
                    <a:pt x="1989582" y="41656"/>
                  </a:lnTo>
                  <a:lnTo>
                    <a:pt x="1992376" y="44450"/>
                  </a:lnTo>
                  <a:lnTo>
                    <a:pt x="2014347" y="44450"/>
                  </a:lnTo>
                  <a:lnTo>
                    <a:pt x="2014347" y="76200"/>
                  </a:lnTo>
                  <a:lnTo>
                    <a:pt x="2077847" y="44450"/>
                  </a:lnTo>
                  <a:lnTo>
                    <a:pt x="2090547" y="38100"/>
                  </a:lnTo>
                  <a:close/>
                </a:path>
                <a:path w="2721610" h="1375410">
                  <a:moveTo>
                    <a:pt x="2721356" y="1337310"/>
                  </a:moveTo>
                  <a:lnTo>
                    <a:pt x="2708656" y="1330960"/>
                  </a:lnTo>
                  <a:lnTo>
                    <a:pt x="2645156" y="1299210"/>
                  </a:lnTo>
                  <a:lnTo>
                    <a:pt x="2645156" y="1330960"/>
                  </a:lnTo>
                  <a:lnTo>
                    <a:pt x="1367028" y="1330960"/>
                  </a:lnTo>
                  <a:lnTo>
                    <a:pt x="1367028" y="480314"/>
                  </a:lnTo>
                  <a:lnTo>
                    <a:pt x="1367028" y="473964"/>
                  </a:lnTo>
                  <a:lnTo>
                    <a:pt x="1367028" y="467614"/>
                  </a:lnTo>
                  <a:lnTo>
                    <a:pt x="0" y="467614"/>
                  </a:lnTo>
                  <a:lnTo>
                    <a:pt x="0" y="480314"/>
                  </a:lnTo>
                  <a:lnTo>
                    <a:pt x="1354328" y="480314"/>
                  </a:lnTo>
                  <a:lnTo>
                    <a:pt x="1354328" y="1343660"/>
                  </a:lnTo>
                  <a:lnTo>
                    <a:pt x="2645156" y="1343660"/>
                  </a:lnTo>
                  <a:lnTo>
                    <a:pt x="2645156" y="1375410"/>
                  </a:lnTo>
                  <a:lnTo>
                    <a:pt x="2708656" y="1343660"/>
                  </a:lnTo>
                  <a:lnTo>
                    <a:pt x="2721356" y="133731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0" name="object 60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051560" y="3529330"/>
              <a:ext cx="76200" cy="224282"/>
            </a:xfrm>
            <a:prstGeom prst="rect">
              <a:avLst/>
            </a:prstGeom>
          </p:spPr>
        </p:pic>
        <p:sp>
          <p:nvSpPr>
            <p:cNvPr id="61" name="object 61"/>
            <p:cNvSpPr/>
            <p:nvPr/>
          </p:nvSpPr>
          <p:spPr>
            <a:xfrm>
              <a:off x="3523488" y="2672969"/>
              <a:ext cx="76200" cy="862330"/>
            </a:xfrm>
            <a:custGeom>
              <a:avLst/>
              <a:gdLst/>
              <a:ahLst/>
              <a:cxnLst/>
              <a:rect l="l" t="t" r="r" b="b"/>
              <a:pathLst>
                <a:path w="76200" h="862329">
                  <a:moveTo>
                    <a:pt x="31706" y="786088"/>
                  </a:moveTo>
                  <a:lnTo>
                    <a:pt x="0" y="786510"/>
                  </a:lnTo>
                  <a:lnTo>
                    <a:pt x="39115" y="862202"/>
                  </a:lnTo>
                  <a:lnTo>
                    <a:pt x="69814" y="798702"/>
                  </a:lnTo>
                  <a:lnTo>
                    <a:pt x="31876" y="798702"/>
                  </a:lnTo>
                  <a:lnTo>
                    <a:pt x="31712" y="786510"/>
                  </a:lnTo>
                  <a:lnTo>
                    <a:pt x="31706" y="786088"/>
                  </a:lnTo>
                  <a:close/>
                </a:path>
                <a:path w="76200" h="862329">
                  <a:moveTo>
                    <a:pt x="44405" y="785918"/>
                  </a:moveTo>
                  <a:lnTo>
                    <a:pt x="31706" y="786088"/>
                  </a:lnTo>
                  <a:lnTo>
                    <a:pt x="31876" y="798702"/>
                  </a:lnTo>
                  <a:lnTo>
                    <a:pt x="44578" y="798702"/>
                  </a:lnTo>
                  <a:lnTo>
                    <a:pt x="44413" y="786510"/>
                  </a:lnTo>
                  <a:lnTo>
                    <a:pt x="44405" y="785918"/>
                  </a:lnTo>
                  <a:close/>
                </a:path>
                <a:path w="76200" h="862329">
                  <a:moveTo>
                    <a:pt x="76200" y="785494"/>
                  </a:moveTo>
                  <a:lnTo>
                    <a:pt x="44405" y="785918"/>
                  </a:lnTo>
                  <a:lnTo>
                    <a:pt x="44578" y="798702"/>
                  </a:lnTo>
                  <a:lnTo>
                    <a:pt x="69814" y="798702"/>
                  </a:lnTo>
                  <a:lnTo>
                    <a:pt x="76200" y="785494"/>
                  </a:lnTo>
                  <a:close/>
                </a:path>
                <a:path w="76200" h="862329">
                  <a:moveTo>
                    <a:pt x="33782" y="0"/>
                  </a:moveTo>
                  <a:lnTo>
                    <a:pt x="21082" y="253"/>
                  </a:lnTo>
                  <a:lnTo>
                    <a:pt x="31698" y="785494"/>
                  </a:lnTo>
                  <a:lnTo>
                    <a:pt x="31706" y="786088"/>
                  </a:lnTo>
                  <a:lnTo>
                    <a:pt x="44405" y="785918"/>
                  </a:lnTo>
                  <a:lnTo>
                    <a:pt x="33785" y="253"/>
                  </a:lnTo>
                  <a:lnTo>
                    <a:pt x="33782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2" name="object 62"/>
          <p:cNvSpPr txBox="1"/>
          <p:nvPr/>
        </p:nvSpPr>
        <p:spPr>
          <a:xfrm>
            <a:off x="1554861" y="2168779"/>
            <a:ext cx="593725" cy="360045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 marR="5080">
              <a:lnSpc>
                <a:spcPts val="1310"/>
              </a:lnSpc>
              <a:spcBef>
                <a:spcPts val="155"/>
              </a:spcBef>
            </a:pPr>
            <a:r>
              <a:rPr sz="1100" i="1" spc="-114" dirty="0">
                <a:solidFill>
                  <a:srgbClr val="5F5F5F"/>
                </a:solidFill>
                <a:latin typeface="Lucida Sans"/>
                <a:cs typeface="Lucida Sans"/>
              </a:rPr>
              <a:t>Corporate </a:t>
            </a:r>
            <a:r>
              <a:rPr sz="1100" i="1" spc="-40" dirty="0">
                <a:solidFill>
                  <a:srgbClr val="5F5F5F"/>
                </a:solidFill>
                <a:latin typeface="Lucida Sans"/>
                <a:cs typeface="Lucida Sans"/>
              </a:rPr>
              <a:t>objective</a:t>
            </a:r>
            <a:endParaRPr sz="1100">
              <a:latin typeface="Lucida Sans"/>
              <a:cs typeface="Lucida Sans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360984" y="2610104"/>
            <a:ext cx="554355" cy="360045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 marR="5080">
              <a:lnSpc>
                <a:spcPts val="1310"/>
              </a:lnSpc>
              <a:spcBef>
                <a:spcPts val="155"/>
              </a:spcBef>
            </a:pPr>
            <a:r>
              <a:rPr sz="1100" i="1" spc="-110" dirty="0">
                <a:solidFill>
                  <a:srgbClr val="C00000"/>
                </a:solidFill>
                <a:latin typeface="Lucida Sans"/>
                <a:cs typeface="Lucida Sans"/>
              </a:rPr>
              <a:t>Owns</a:t>
            </a:r>
            <a:r>
              <a:rPr sz="1100" i="1" spc="-114" dirty="0">
                <a:solidFill>
                  <a:srgbClr val="C00000"/>
                </a:solidFill>
                <a:latin typeface="Lucida Sans"/>
                <a:cs typeface="Lucida Sans"/>
              </a:rPr>
              <a:t> </a:t>
            </a:r>
            <a:r>
              <a:rPr sz="1100" i="1" spc="-110" dirty="0">
                <a:solidFill>
                  <a:srgbClr val="C00000"/>
                </a:solidFill>
                <a:latin typeface="Lucida Sans"/>
                <a:cs typeface="Lucida Sans"/>
              </a:rPr>
              <a:t>the </a:t>
            </a:r>
            <a:r>
              <a:rPr sz="1100" i="1" spc="-75" dirty="0">
                <a:solidFill>
                  <a:srgbClr val="C00000"/>
                </a:solidFill>
                <a:latin typeface="Lucida Sans"/>
                <a:cs typeface="Lucida Sans"/>
              </a:rPr>
              <a:t>objective</a:t>
            </a:r>
            <a:endParaRPr sz="1100">
              <a:latin typeface="Lucida Sans"/>
              <a:cs typeface="Lucida Sans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2472944" y="3168776"/>
            <a:ext cx="1549400" cy="360045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 marR="5080">
              <a:lnSpc>
                <a:spcPts val="1310"/>
              </a:lnSpc>
              <a:spcBef>
                <a:spcPts val="155"/>
              </a:spcBef>
            </a:pPr>
            <a:r>
              <a:rPr sz="1100" i="1" spc="-85" dirty="0">
                <a:solidFill>
                  <a:srgbClr val="C00000"/>
                </a:solidFill>
                <a:latin typeface="Lucida Sans"/>
                <a:cs typeface="Lucida Sans"/>
              </a:rPr>
              <a:t>Direct</a:t>
            </a:r>
            <a:r>
              <a:rPr sz="1100" i="1" spc="-90" dirty="0">
                <a:solidFill>
                  <a:srgbClr val="C00000"/>
                </a:solidFill>
                <a:latin typeface="Lucida Sans"/>
                <a:cs typeface="Lucida Sans"/>
              </a:rPr>
              <a:t> </a:t>
            </a:r>
            <a:r>
              <a:rPr sz="1100" i="1" spc="-105" dirty="0">
                <a:solidFill>
                  <a:srgbClr val="C00000"/>
                </a:solidFill>
                <a:latin typeface="Lucida Sans"/>
                <a:cs typeface="Lucida Sans"/>
              </a:rPr>
              <a:t>contribution</a:t>
            </a:r>
            <a:r>
              <a:rPr sz="1100" i="1" spc="-114" dirty="0">
                <a:solidFill>
                  <a:srgbClr val="C00000"/>
                </a:solidFill>
                <a:latin typeface="Lucida Sans"/>
                <a:cs typeface="Lucida Sans"/>
              </a:rPr>
              <a:t> </a:t>
            </a:r>
            <a:r>
              <a:rPr sz="1100" i="1" spc="-125" dirty="0">
                <a:solidFill>
                  <a:srgbClr val="C00000"/>
                </a:solidFill>
                <a:latin typeface="Lucida Sans"/>
                <a:cs typeface="Lucida Sans"/>
              </a:rPr>
              <a:t>through </a:t>
            </a:r>
            <a:r>
              <a:rPr sz="1100" i="1" spc="-100" dirty="0">
                <a:solidFill>
                  <a:srgbClr val="C00000"/>
                </a:solidFill>
                <a:latin typeface="Lucida Sans"/>
                <a:cs typeface="Lucida Sans"/>
              </a:rPr>
              <a:t>specific </a:t>
            </a:r>
            <a:r>
              <a:rPr sz="1100" i="1" spc="-10" dirty="0">
                <a:solidFill>
                  <a:srgbClr val="C00000"/>
                </a:solidFill>
                <a:latin typeface="Lucida Sans"/>
                <a:cs typeface="Lucida Sans"/>
              </a:rPr>
              <a:t>means</a:t>
            </a:r>
            <a:endParaRPr sz="1100">
              <a:latin typeface="Lucida Sans"/>
              <a:cs typeface="Lucida Sans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2788411" y="4318508"/>
            <a:ext cx="2162810" cy="124968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28600" marR="170815" indent="-177165">
              <a:lnSpc>
                <a:spcPct val="100000"/>
              </a:lnSpc>
              <a:spcBef>
                <a:spcPts val="105"/>
              </a:spcBef>
            </a:pPr>
            <a:r>
              <a:rPr sz="1050" spc="10" dirty="0">
                <a:solidFill>
                  <a:srgbClr val="FFFFFF"/>
                </a:solidFill>
                <a:latin typeface="Century Gothic"/>
                <a:cs typeface="Century Gothic"/>
              </a:rPr>
              <a:t>Increase</a:t>
            </a:r>
            <a:r>
              <a:rPr sz="1050" spc="3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050" spc="10" dirty="0">
                <a:solidFill>
                  <a:srgbClr val="FFFFFF"/>
                </a:solidFill>
                <a:latin typeface="Century Gothic"/>
                <a:cs typeface="Century Gothic"/>
              </a:rPr>
              <a:t>brand</a:t>
            </a:r>
            <a:r>
              <a:rPr sz="1050" spc="4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050" spc="10" dirty="0">
                <a:solidFill>
                  <a:srgbClr val="FFFFFF"/>
                </a:solidFill>
                <a:latin typeface="Century Gothic"/>
                <a:cs typeface="Century Gothic"/>
              </a:rPr>
              <a:t>awareness</a:t>
            </a:r>
            <a:r>
              <a:rPr sz="1050" spc="3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050" spc="50" dirty="0">
                <a:solidFill>
                  <a:srgbClr val="FFFFFF"/>
                </a:solidFill>
                <a:latin typeface="Century Gothic"/>
                <a:cs typeface="Century Gothic"/>
              </a:rPr>
              <a:t>in </a:t>
            </a:r>
            <a:r>
              <a:rPr sz="1050" dirty="0">
                <a:solidFill>
                  <a:srgbClr val="FFFFFF"/>
                </a:solidFill>
                <a:latin typeface="Century Gothic"/>
                <a:cs typeface="Century Gothic"/>
              </a:rPr>
              <a:t>corporate</a:t>
            </a:r>
            <a:r>
              <a:rPr sz="1050" spc="1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050" spc="-10" dirty="0">
                <a:solidFill>
                  <a:srgbClr val="FFFFFF"/>
                </a:solidFill>
                <a:latin typeface="Century Gothic"/>
                <a:cs typeface="Century Gothic"/>
              </a:rPr>
              <a:t>environment</a:t>
            </a:r>
            <a:endParaRPr sz="1050">
              <a:latin typeface="Century Gothic"/>
              <a:cs typeface="Century Gothic"/>
            </a:endParaRPr>
          </a:p>
          <a:p>
            <a:pPr marL="12700" marR="5080">
              <a:lnSpc>
                <a:spcPct val="101000"/>
              </a:lnSpc>
              <a:spcBef>
                <a:spcPts val="1075"/>
              </a:spcBef>
            </a:pPr>
            <a:r>
              <a:rPr sz="1050" dirty="0">
                <a:solidFill>
                  <a:srgbClr val="FFFFFF"/>
                </a:solidFill>
                <a:latin typeface="Century Gothic"/>
                <a:cs typeface="Century Gothic"/>
              </a:rPr>
              <a:t>#</a:t>
            </a:r>
            <a:r>
              <a:rPr sz="1050" spc="7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050" spc="55" dirty="0">
                <a:solidFill>
                  <a:srgbClr val="FFFFFF"/>
                </a:solidFill>
                <a:latin typeface="Century Gothic"/>
                <a:cs typeface="Century Gothic"/>
              </a:rPr>
              <a:t>Brand</a:t>
            </a:r>
            <a:r>
              <a:rPr sz="1050" spc="4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050" dirty="0">
                <a:solidFill>
                  <a:srgbClr val="FFFFFF"/>
                </a:solidFill>
                <a:latin typeface="Century Gothic"/>
                <a:cs typeface="Century Gothic"/>
              </a:rPr>
              <a:t>awareness</a:t>
            </a:r>
            <a:r>
              <a:rPr sz="1050" spc="4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050" dirty="0">
                <a:solidFill>
                  <a:srgbClr val="FFFFFF"/>
                </a:solidFill>
                <a:latin typeface="Century Gothic"/>
                <a:cs typeface="Century Gothic"/>
              </a:rPr>
              <a:t>index</a:t>
            </a:r>
            <a:r>
              <a:rPr sz="1050" spc="3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050" spc="75" dirty="0">
                <a:solidFill>
                  <a:srgbClr val="FFFFFF"/>
                </a:solidFill>
                <a:latin typeface="Century Gothic"/>
                <a:cs typeface="Century Gothic"/>
              </a:rPr>
              <a:t>in</a:t>
            </a:r>
            <a:r>
              <a:rPr sz="1050" spc="5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050" spc="-25" dirty="0">
                <a:solidFill>
                  <a:srgbClr val="FFFFFF"/>
                </a:solidFill>
                <a:latin typeface="Century Gothic"/>
                <a:cs typeface="Century Gothic"/>
              </a:rPr>
              <a:t>the </a:t>
            </a:r>
            <a:r>
              <a:rPr sz="1050" dirty="0">
                <a:solidFill>
                  <a:srgbClr val="FFFFFF"/>
                </a:solidFill>
                <a:latin typeface="Century Gothic"/>
                <a:cs typeface="Century Gothic"/>
              </a:rPr>
              <a:t>corporate</a:t>
            </a:r>
            <a:r>
              <a:rPr sz="1050" spc="1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050" spc="40" dirty="0">
                <a:solidFill>
                  <a:srgbClr val="FFFFFF"/>
                </a:solidFill>
                <a:latin typeface="Century Gothic"/>
                <a:cs typeface="Century Gothic"/>
              </a:rPr>
              <a:t>market</a:t>
            </a:r>
            <a:endParaRPr sz="1050">
              <a:latin typeface="Century Gothic"/>
              <a:cs typeface="Century Gothic"/>
            </a:endParaRPr>
          </a:p>
          <a:p>
            <a:pPr marL="13970" marR="506730">
              <a:lnSpc>
                <a:spcPct val="101000"/>
              </a:lnSpc>
              <a:spcBef>
                <a:spcPts val="944"/>
              </a:spcBef>
            </a:pPr>
            <a:r>
              <a:rPr sz="1050" dirty="0">
                <a:solidFill>
                  <a:srgbClr val="FFFFFF"/>
                </a:solidFill>
                <a:latin typeface="Century Gothic"/>
                <a:cs typeface="Century Gothic"/>
              </a:rPr>
              <a:t>#</a:t>
            </a:r>
            <a:r>
              <a:rPr sz="1050" spc="2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050" dirty="0">
                <a:solidFill>
                  <a:srgbClr val="FFFFFF"/>
                </a:solidFill>
                <a:latin typeface="Century Gothic"/>
                <a:cs typeface="Century Gothic"/>
              </a:rPr>
              <a:t>Leads</a:t>
            </a:r>
            <a:r>
              <a:rPr sz="1050" spc="1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050" dirty="0">
                <a:solidFill>
                  <a:srgbClr val="FFFFFF"/>
                </a:solidFill>
                <a:latin typeface="Century Gothic"/>
                <a:cs typeface="Century Gothic"/>
              </a:rPr>
              <a:t>generated</a:t>
            </a:r>
            <a:r>
              <a:rPr sz="1050" spc="-1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050" spc="45" dirty="0">
                <a:solidFill>
                  <a:srgbClr val="FFFFFF"/>
                </a:solidFill>
                <a:latin typeface="Century Gothic"/>
                <a:cs typeface="Century Gothic"/>
              </a:rPr>
              <a:t>from </a:t>
            </a:r>
            <a:r>
              <a:rPr sz="1050" dirty="0">
                <a:solidFill>
                  <a:srgbClr val="FFFFFF"/>
                </a:solidFill>
                <a:latin typeface="Century Gothic"/>
                <a:cs typeface="Century Gothic"/>
              </a:rPr>
              <a:t>corporate</a:t>
            </a:r>
            <a:r>
              <a:rPr sz="1050" spc="7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050" spc="10" dirty="0">
                <a:solidFill>
                  <a:srgbClr val="FFFFFF"/>
                </a:solidFill>
                <a:latin typeface="Century Gothic"/>
                <a:cs typeface="Century Gothic"/>
              </a:rPr>
              <a:t>online</a:t>
            </a:r>
            <a:r>
              <a:rPr sz="1050" spc="7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050" spc="-10" dirty="0">
                <a:solidFill>
                  <a:srgbClr val="FFFFFF"/>
                </a:solidFill>
                <a:latin typeface="Century Gothic"/>
                <a:cs typeface="Century Gothic"/>
              </a:rPr>
              <a:t>events</a:t>
            </a:r>
            <a:endParaRPr sz="1050">
              <a:latin typeface="Century Gothic"/>
              <a:cs typeface="Century Gothic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5430139" y="3291966"/>
            <a:ext cx="713105" cy="360045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 marR="5080">
              <a:lnSpc>
                <a:spcPts val="1310"/>
              </a:lnSpc>
              <a:spcBef>
                <a:spcPts val="155"/>
              </a:spcBef>
            </a:pPr>
            <a:r>
              <a:rPr sz="1100" i="1" spc="-10" dirty="0">
                <a:solidFill>
                  <a:srgbClr val="C00000"/>
                </a:solidFill>
                <a:latin typeface="Lucida Sans"/>
                <a:cs typeface="Lucida Sans"/>
              </a:rPr>
              <a:t>Indirect </a:t>
            </a:r>
            <a:r>
              <a:rPr sz="1100" i="1" spc="-105" dirty="0">
                <a:solidFill>
                  <a:srgbClr val="C00000"/>
                </a:solidFill>
                <a:latin typeface="Lucida Sans"/>
                <a:cs typeface="Lucida Sans"/>
              </a:rPr>
              <a:t>contribution</a:t>
            </a:r>
            <a:endParaRPr sz="1100">
              <a:latin typeface="Lucida Sans"/>
              <a:cs typeface="Lucida Sans"/>
            </a:endParaRPr>
          </a:p>
        </p:txBody>
      </p:sp>
      <p:grpSp>
        <p:nvGrpSpPr>
          <p:cNvPr id="67" name="object 67"/>
          <p:cNvGrpSpPr/>
          <p:nvPr/>
        </p:nvGrpSpPr>
        <p:grpSpPr>
          <a:xfrm>
            <a:off x="6298676" y="4125467"/>
            <a:ext cx="2612390" cy="1447800"/>
            <a:chOff x="6298676" y="4125467"/>
            <a:chExt cx="2612390" cy="1447800"/>
          </a:xfrm>
        </p:grpSpPr>
        <p:pic>
          <p:nvPicPr>
            <p:cNvPr id="68" name="object 68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6298676" y="4175498"/>
              <a:ext cx="2601499" cy="414913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6592823" y="4125467"/>
              <a:ext cx="2042160" cy="544068"/>
            </a:xfrm>
            <a:prstGeom prst="rect">
              <a:avLst/>
            </a:prstGeom>
          </p:spPr>
        </p:pic>
        <p:sp>
          <p:nvSpPr>
            <p:cNvPr id="70" name="object 70"/>
            <p:cNvSpPr/>
            <p:nvPr/>
          </p:nvSpPr>
          <p:spPr>
            <a:xfrm>
              <a:off x="6315455" y="4183379"/>
              <a:ext cx="2517775" cy="340360"/>
            </a:xfrm>
            <a:custGeom>
              <a:avLst/>
              <a:gdLst/>
              <a:ahLst/>
              <a:cxnLst/>
              <a:rect l="l" t="t" r="r" b="b"/>
              <a:pathLst>
                <a:path w="2517775" h="340360">
                  <a:moveTo>
                    <a:pt x="2461005" y="0"/>
                  </a:moveTo>
                  <a:lnTo>
                    <a:pt x="56642" y="0"/>
                  </a:lnTo>
                  <a:lnTo>
                    <a:pt x="34611" y="4456"/>
                  </a:lnTo>
                  <a:lnTo>
                    <a:pt x="16605" y="16605"/>
                  </a:lnTo>
                  <a:lnTo>
                    <a:pt x="4456" y="34611"/>
                  </a:lnTo>
                  <a:lnTo>
                    <a:pt x="0" y="56642"/>
                  </a:lnTo>
                  <a:lnTo>
                    <a:pt x="0" y="283210"/>
                  </a:lnTo>
                  <a:lnTo>
                    <a:pt x="4456" y="305240"/>
                  </a:lnTo>
                  <a:lnTo>
                    <a:pt x="16605" y="323246"/>
                  </a:lnTo>
                  <a:lnTo>
                    <a:pt x="34611" y="335395"/>
                  </a:lnTo>
                  <a:lnTo>
                    <a:pt x="56642" y="339852"/>
                  </a:lnTo>
                  <a:lnTo>
                    <a:pt x="2461005" y="339852"/>
                  </a:lnTo>
                  <a:lnTo>
                    <a:pt x="2483036" y="335395"/>
                  </a:lnTo>
                  <a:lnTo>
                    <a:pt x="2501042" y="323246"/>
                  </a:lnTo>
                  <a:lnTo>
                    <a:pt x="2513191" y="305240"/>
                  </a:lnTo>
                  <a:lnTo>
                    <a:pt x="2517648" y="283210"/>
                  </a:lnTo>
                  <a:lnTo>
                    <a:pt x="2517648" y="56642"/>
                  </a:lnTo>
                  <a:lnTo>
                    <a:pt x="2513191" y="34611"/>
                  </a:lnTo>
                  <a:lnTo>
                    <a:pt x="2501042" y="16605"/>
                  </a:lnTo>
                  <a:lnTo>
                    <a:pt x="2483036" y="4456"/>
                  </a:lnTo>
                  <a:lnTo>
                    <a:pt x="2461005" y="0"/>
                  </a:lnTo>
                  <a:close/>
                </a:path>
              </a:pathLst>
            </a:custGeom>
            <a:solidFill>
              <a:srgbClr val="0871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1" name="object 71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6434327" y="4616183"/>
              <a:ext cx="2474976" cy="441972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6460235" y="4584204"/>
              <a:ext cx="2449067" cy="545579"/>
            </a:xfrm>
            <a:prstGeom prst="rect">
              <a:avLst/>
            </a:prstGeom>
          </p:spPr>
        </p:pic>
        <p:sp>
          <p:nvSpPr>
            <p:cNvPr id="73" name="object 73"/>
            <p:cNvSpPr/>
            <p:nvPr/>
          </p:nvSpPr>
          <p:spPr>
            <a:xfrm>
              <a:off x="6460235" y="4642103"/>
              <a:ext cx="2372995" cy="340360"/>
            </a:xfrm>
            <a:custGeom>
              <a:avLst/>
              <a:gdLst/>
              <a:ahLst/>
              <a:cxnLst/>
              <a:rect l="l" t="t" r="r" b="b"/>
              <a:pathLst>
                <a:path w="2372995" h="340360">
                  <a:moveTo>
                    <a:pt x="2316225" y="0"/>
                  </a:moveTo>
                  <a:lnTo>
                    <a:pt x="56641" y="0"/>
                  </a:lnTo>
                  <a:lnTo>
                    <a:pt x="34611" y="4456"/>
                  </a:lnTo>
                  <a:lnTo>
                    <a:pt x="16605" y="16605"/>
                  </a:lnTo>
                  <a:lnTo>
                    <a:pt x="4456" y="34611"/>
                  </a:lnTo>
                  <a:lnTo>
                    <a:pt x="0" y="56642"/>
                  </a:lnTo>
                  <a:lnTo>
                    <a:pt x="0" y="283210"/>
                  </a:lnTo>
                  <a:lnTo>
                    <a:pt x="4456" y="305240"/>
                  </a:lnTo>
                  <a:lnTo>
                    <a:pt x="16605" y="323246"/>
                  </a:lnTo>
                  <a:lnTo>
                    <a:pt x="34611" y="335395"/>
                  </a:lnTo>
                  <a:lnTo>
                    <a:pt x="56641" y="339852"/>
                  </a:lnTo>
                  <a:lnTo>
                    <a:pt x="2316225" y="339852"/>
                  </a:lnTo>
                  <a:lnTo>
                    <a:pt x="2338256" y="335395"/>
                  </a:lnTo>
                  <a:lnTo>
                    <a:pt x="2356262" y="323246"/>
                  </a:lnTo>
                  <a:lnTo>
                    <a:pt x="2368411" y="305240"/>
                  </a:lnTo>
                  <a:lnTo>
                    <a:pt x="2372867" y="283210"/>
                  </a:lnTo>
                  <a:lnTo>
                    <a:pt x="2372867" y="56642"/>
                  </a:lnTo>
                  <a:lnTo>
                    <a:pt x="2368411" y="34611"/>
                  </a:lnTo>
                  <a:lnTo>
                    <a:pt x="2356262" y="16605"/>
                  </a:lnTo>
                  <a:lnTo>
                    <a:pt x="2338256" y="4456"/>
                  </a:lnTo>
                  <a:lnTo>
                    <a:pt x="2316225" y="0"/>
                  </a:lnTo>
                  <a:close/>
                </a:path>
              </a:pathLst>
            </a:custGeom>
            <a:solidFill>
              <a:srgbClr val="46B592">
                <a:alpha val="49411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4" name="object 7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435851" y="5059654"/>
              <a:ext cx="2474976" cy="440461"/>
            </a:xfrm>
            <a:prstGeom prst="rect">
              <a:avLst/>
            </a:prstGeom>
          </p:spPr>
        </p:pic>
        <p:pic>
          <p:nvPicPr>
            <p:cNvPr id="75" name="object 75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6461759" y="5026177"/>
              <a:ext cx="2232660" cy="547090"/>
            </a:xfrm>
            <a:prstGeom prst="rect">
              <a:avLst/>
            </a:prstGeom>
          </p:spPr>
        </p:pic>
        <p:sp>
          <p:nvSpPr>
            <p:cNvPr id="76" name="object 76"/>
            <p:cNvSpPr/>
            <p:nvPr/>
          </p:nvSpPr>
          <p:spPr>
            <a:xfrm>
              <a:off x="6461759" y="5085587"/>
              <a:ext cx="2372995" cy="338455"/>
            </a:xfrm>
            <a:custGeom>
              <a:avLst/>
              <a:gdLst/>
              <a:ahLst/>
              <a:cxnLst/>
              <a:rect l="l" t="t" r="r" b="b"/>
              <a:pathLst>
                <a:path w="2372995" h="338454">
                  <a:moveTo>
                    <a:pt x="2316480" y="0"/>
                  </a:moveTo>
                  <a:lnTo>
                    <a:pt x="56387" y="0"/>
                  </a:lnTo>
                  <a:lnTo>
                    <a:pt x="34450" y="4435"/>
                  </a:lnTo>
                  <a:lnTo>
                    <a:pt x="16525" y="16525"/>
                  </a:lnTo>
                  <a:lnTo>
                    <a:pt x="4435" y="34450"/>
                  </a:lnTo>
                  <a:lnTo>
                    <a:pt x="0" y="56387"/>
                  </a:lnTo>
                  <a:lnTo>
                    <a:pt x="0" y="281940"/>
                  </a:lnTo>
                  <a:lnTo>
                    <a:pt x="4435" y="303877"/>
                  </a:lnTo>
                  <a:lnTo>
                    <a:pt x="16525" y="321802"/>
                  </a:lnTo>
                  <a:lnTo>
                    <a:pt x="34450" y="333892"/>
                  </a:lnTo>
                  <a:lnTo>
                    <a:pt x="56387" y="338328"/>
                  </a:lnTo>
                  <a:lnTo>
                    <a:pt x="2316480" y="338328"/>
                  </a:lnTo>
                  <a:lnTo>
                    <a:pt x="2338417" y="333892"/>
                  </a:lnTo>
                  <a:lnTo>
                    <a:pt x="2356342" y="321802"/>
                  </a:lnTo>
                  <a:lnTo>
                    <a:pt x="2368432" y="303877"/>
                  </a:lnTo>
                  <a:lnTo>
                    <a:pt x="2372867" y="281940"/>
                  </a:lnTo>
                  <a:lnTo>
                    <a:pt x="2372867" y="56387"/>
                  </a:lnTo>
                  <a:lnTo>
                    <a:pt x="2368432" y="34450"/>
                  </a:lnTo>
                  <a:lnTo>
                    <a:pt x="2356342" y="16525"/>
                  </a:lnTo>
                  <a:lnTo>
                    <a:pt x="2338417" y="4435"/>
                  </a:lnTo>
                  <a:lnTo>
                    <a:pt x="2316480" y="0"/>
                  </a:lnTo>
                  <a:close/>
                </a:path>
              </a:pathLst>
            </a:custGeom>
            <a:solidFill>
              <a:srgbClr val="46B592">
                <a:alpha val="49411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7" name="object 77"/>
          <p:cNvSpPr txBox="1"/>
          <p:nvPr/>
        </p:nvSpPr>
        <p:spPr>
          <a:xfrm>
            <a:off x="6555993" y="4173982"/>
            <a:ext cx="2180590" cy="124968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589915" marR="281940" indent="-445134">
              <a:lnSpc>
                <a:spcPct val="100000"/>
              </a:lnSpc>
              <a:spcBef>
                <a:spcPts val="105"/>
              </a:spcBef>
            </a:pPr>
            <a:r>
              <a:rPr sz="1050" spc="75" dirty="0">
                <a:solidFill>
                  <a:srgbClr val="FFFFFF"/>
                </a:solidFill>
                <a:latin typeface="Century Gothic"/>
                <a:cs typeface="Century Gothic"/>
              </a:rPr>
              <a:t>Ensure</a:t>
            </a:r>
            <a:r>
              <a:rPr sz="1050" spc="-3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050" spc="-95" dirty="0">
                <a:solidFill>
                  <a:srgbClr val="FFFFFF"/>
                </a:solidFill>
                <a:latin typeface="Century Gothic"/>
                <a:cs typeface="Century Gothic"/>
              </a:rPr>
              <a:t>a</a:t>
            </a:r>
            <a:r>
              <a:rPr sz="105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050" spc="60" dirty="0">
                <a:solidFill>
                  <a:srgbClr val="FFFFFF"/>
                </a:solidFill>
                <a:latin typeface="Century Gothic"/>
                <a:cs typeface="Century Gothic"/>
              </a:rPr>
              <a:t>high</a:t>
            </a:r>
            <a:r>
              <a:rPr sz="1050" spc="-2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050" spc="-10" dirty="0">
                <a:solidFill>
                  <a:srgbClr val="FFFFFF"/>
                </a:solidFill>
                <a:latin typeface="Century Gothic"/>
                <a:cs typeface="Century Gothic"/>
              </a:rPr>
              <a:t>performing organization</a:t>
            </a:r>
            <a:endParaRPr sz="1050">
              <a:latin typeface="Century Gothic"/>
              <a:cs typeface="Century Gothic"/>
            </a:endParaRPr>
          </a:p>
          <a:p>
            <a:pPr marL="12700" marR="5080">
              <a:lnSpc>
                <a:spcPct val="101000"/>
              </a:lnSpc>
              <a:spcBef>
                <a:spcPts val="1075"/>
              </a:spcBef>
            </a:pPr>
            <a:r>
              <a:rPr sz="1050" spc="70" dirty="0">
                <a:solidFill>
                  <a:srgbClr val="FFFFFF"/>
                </a:solidFill>
                <a:latin typeface="Century Gothic"/>
                <a:cs typeface="Century Gothic"/>
              </a:rPr>
              <a:t>%</a:t>
            </a:r>
            <a:r>
              <a:rPr sz="1050" spc="5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050" spc="20" dirty="0">
                <a:solidFill>
                  <a:srgbClr val="FFFFFF"/>
                </a:solidFill>
                <a:latin typeface="Century Gothic"/>
                <a:cs typeface="Century Gothic"/>
              </a:rPr>
              <a:t>Employees</a:t>
            </a:r>
            <a:r>
              <a:rPr sz="105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050" spc="75" dirty="0">
                <a:solidFill>
                  <a:srgbClr val="FFFFFF"/>
                </a:solidFill>
                <a:latin typeface="Century Gothic"/>
                <a:cs typeface="Century Gothic"/>
              </a:rPr>
              <a:t>with</a:t>
            </a:r>
            <a:r>
              <a:rPr sz="1050" spc="4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050" spc="-10" dirty="0">
                <a:solidFill>
                  <a:srgbClr val="FFFFFF"/>
                </a:solidFill>
                <a:latin typeface="Century Gothic"/>
                <a:cs typeface="Century Gothic"/>
              </a:rPr>
              <a:t>performance </a:t>
            </a:r>
            <a:r>
              <a:rPr sz="1050" dirty="0">
                <a:solidFill>
                  <a:srgbClr val="FFFFFF"/>
                </a:solidFill>
                <a:latin typeface="Century Gothic"/>
                <a:cs typeface="Century Gothic"/>
              </a:rPr>
              <a:t>plans</a:t>
            </a:r>
            <a:r>
              <a:rPr sz="1050" spc="3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050" spc="75" dirty="0">
                <a:solidFill>
                  <a:srgbClr val="FFFFFF"/>
                </a:solidFill>
                <a:latin typeface="Century Gothic"/>
                <a:cs typeface="Century Gothic"/>
              </a:rPr>
              <a:t>in</a:t>
            </a:r>
            <a:r>
              <a:rPr sz="1050" spc="9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050" spc="-10" dirty="0">
                <a:solidFill>
                  <a:srgbClr val="FFFFFF"/>
                </a:solidFill>
                <a:latin typeface="Century Gothic"/>
                <a:cs typeface="Century Gothic"/>
              </a:rPr>
              <a:t>place</a:t>
            </a:r>
            <a:endParaRPr sz="1050">
              <a:latin typeface="Century Gothic"/>
              <a:cs typeface="Century Gothic"/>
            </a:endParaRPr>
          </a:p>
          <a:p>
            <a:pPr marL="13970" marR="220979">
              <a:lnSpc>
                <a:spcPct val="101000"/>
              </a:lnSpc>
              <a:spcBef>
                <a:spcPts val="944"/>
              </a:spcBef>
            </a:pPr>
            <a:r>
              <a:rPr sz="1050" spc="70" dirty="0">
                <a:solidFill>
                  <a:srgbClr val="FFFFFF"/>
                </a:solidFill>
                <a:latin typeface="Century Gothic"/>
                <a:cs typeface="Century Gothic"/>
              </a:rPr>
              <a:t>%</a:t>
            </a:r>
            <a:r>
              <a:rPr sz="1050" spc="12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050" spc="10" dirty="0">
                <a:solidFill>
                  <a:srgbClr val="FFFFFF"/>
                </a:solidFill>
                <a:latin typeface="Century Gothic"/>
                <a:cs typeface="Century Gothic"/>
              </a:rPr>
              <a:t>Employee</a:t>
            </a:r>
            <a:r>
              <a:rPr sz="1050" spc="6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050" spc="75" dirty="0">
                <a:solidFill>
                  <a:srgbClr val="FFFFFF"/>
                </a:solidFill>
                <a:latin typeface="Century Gothic"/>
                <a:cs typeface="Century Gothic"/>
              </a:rPr>
              <a:t>with</a:t>
            </a:r>
            <a:r>
              <a:rPr sz="1050" spc="11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050" spc="10" dirty="0">
                <a:solidFill>
                  <a:srgbClr val="FFFFFF"/>
                </a:solidFill>
                <a:latin typeface="Century Gothic"/>
                <a:cs typeface="Century Gothic"/>
              </a:rPr>
              <a:t>up-to-</a:t>
            </a:r>
            <a:r>
              <a:rPr sz="1050" spc="-20" dirty="0">
                <a:solidFill>
                  <a:srgbClr val="FFFFFF"/>
                </a:solidFill>
                <a:latin typeface="Century Gothic"/>
                <a:cs typeface="Century Gothic"/>
              </a:rPr>
              <a:t>date </a:t>
            </a:r>
            <a:r>
              <a:rPr sz="1050" dirty="0">
                <a:solidFill>
                  <a:srgbClr val="FFFFFF"/>
                </a:solidFill>
                <a:latin typeface="Century Gothic"/>
                <a:cs typeface="Century Gothic"/>
              </a:rPr>
              <a:t>performance</a:t>
            </a:r>
            <a:r>
              <a:rPr sz="1050" spc="14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050" spc="-10" dirty="0">
                <a:solidFill>
                  <a:srgbClr val="FFFFFF"/>
                </a:solidFill>
                <a:latin typeface="Century Gothic"/>
                <a:cs typeface="Century Gothic"/>
              </a:rPr>
              <a:t>conversations</a:t>
            </a:r>
            <a:endParaRPr sz="1050">
              <a:latin typeface="Century Gothic"/>
              <a:cs typeface="Century Gothic"/>
            </a:endParaRPr>
          </a:p>
        </p:txBody>
      </p:sp>
      <p:sp>
        <p:nvSpPr>
          <p:cNvPr id="78" name="object 78"/>
          <p:cNvSpPr/>
          <p:nvPr/>
        </p:nvSpPr>
        <p:spPr>
          <a:xfrm>
            <a:off x="6304534" y="4399533"/>
            <a:ext cx="155575" cy="874394"/>
          </a:xfrm>
          <a:custGeom>
            <a:avLst/>
            <a:gdLst/>
            <a:ahLst/>
            <a:cxnLst/>
            <a:rect l="l" t="t" r="r" b="b"/>
            <a:pathLst>
              <a:path w="155575" h="874395">
                <a:moveTo>
                  <a:pt x="12700" y="781050"/>
                </a:moveTo>
                <a:lnTo>
                  <a:pt x="9906" y="778256"/>
                </a:lnTo>
                <a:lnTo>
                  <a:pt x="2794" y="778256"/>
                </a:lnTo>
                <a:lnTo>
                  <a:pt x="0" y="781050"/>
                </a:lnTo>
                <a:lnTo>
                  <a:pt x="0" y="826262"/>
                </a:lnTo>
                <a:lnTo>
                  <a:pt x="2794" y="829056"/>
                </a:lnTo>
                <a:lnTo>
                  <a:pt x="9906" y="829056"/>
                </a:lnTo>
                <a:lnTo>
                  <a:pt x="12700" y="826262"/>
                </a:lnTo>
                <a:lnTo>
                  <a:pt x="12700" y="781050"/>
                </a:lnTo>
                <a:close/>
              </a:path>
              <a:path w="155575" h="874395">
                <a:moveTo>
                  <a:pt x="12700" y="692150"/>
                </a:moveTo>
                <a:lnTo>
                  <a:pt x="9906" y="689356"/>
                </a:lnTo>
                <a:lnTo>
                  <a:pt x="2794" y="689356"/>
                </a:lnTo>
                <a:lnTo>
                  <a:pt x="0" y="692150"/>
                </a:lnTo>
                <a:lnTo>
                  <a:pt x="0" y="737362"/>
                </a:lnTo>
                <a:lnTo>
                  <a:pt x="2794" y="740156"/>
                </a:lnTo>
                <a:lnTo>
                  <a:pt x="9906" y="740156"/>
                </a:lnTo>
                <a:lnTo>
                  <a:pt x="12700" y="737362"/>
                </a:lnTo>
                <a:lnTo>
                  <a:pt x="12700" y="692150"/>
                </a:lnTo>
                <a:close/>
              </a:path>
              <a:path w="155575" h="874395">
                <a:moveTo>
                  <a:pt x="12700" y="603250"/>
                </a:moveTo>
                <a:lnTo>
                  <a:pt x="9906" y="600456"/>
                </a:lnTo>
                <a:lnTo>
                  <a:pt x="2794" y="600456"/>
                </a:lnTo>
                <a:lnTo>
                  <a:pt x="0" y="603250"/>
                </a:lnTo>
                <a:lnTo>
                  <a:pt x="0" y="648462"/>
                </a:lnTo>
                <a:lnTo>
                  <a:pt x="2794" y="651256"/>
                </a:lnTo>
                <a:lnTo>
                  <a:pt x="9906" y="651256"/>
                </a:lnTo>
                <a:lnTo>
                  <a:pt x="12700" y="648462"/>
                </a:lnTo>
                <a:lnTo>
                  <a:pt x="12700" y="603250"/>
                </a:lnTo>
                <a:close/>
              </a:path>
              <a:path w="155575" h="874395">
                <a:moveTo>
                  <a:pt x="12700" y="514350"/>
                </a:moveTo>
                <a:lnTo>
                  <a:pt x="9906" y="511556"/>
                </a:lnTo>
                <a:lnTo>
                  <a:pt x="2794" y="511556"/>
                </a:lnTo>
                <a:lnTo>
                  <a:pt x="0" y="514350"/>
                </a:lnTo>
                <a:lnTo>
                  <a:pt x="0" y="559562"/>
                </a:lnTo>
                <a:lnTo>
                  <a:pt x="2794" y="562356"/>
                </a:lnTo>
                <a:lnTo>
                  <a:pt x="9906" y="562356"/>
                </a:lnTo>
                <a:lnTo>
                  <a:pt x="12700" y="559562"/>
                </a:lnTo>
                <a:lnTo>
                  <a:pt x="12700" y="514350"/>
                </a:lnTo>
                <a:close/>
              </a:path>
              <a:path w="155575" h="874395">
                <a:moveTo>
                  <a:pt x="12700" y="425450"/>
                </a:moveTo>
                <a:lnTo>
                  <a:pt x="9906" y="422656"/>
                </a:lnTo>
                <a:lnTo>
                  <a:pt x="2794" y="422656"/>
                </a:lnTo>
                <a:lnTo>
                  <a:pt x="0" y="425450"/>
                </a:lnTo>
                <a:lnTo>
                  <a:pt x="0" y="470662"/>
                </a:lnTo>
                <a:lnTo>
                  <a:pt x="2794" y="473456"/>
                </a:lnTo>
                <a:lnTo>
                  <a:pt x="9906" y="473456"/>
                </a:lnTo>
                <a:lnTo>
                  <a:pt x="12700" y="470662"/>
                </a:lnTo>
                <a:lnTo>
                  <a:pt x="12700" y="425450"/>
                </a:lnTo>
                <a:close/>
              </a:path>
              <a:path w="155575" h="874395">
                <a:moveTo>
                  <a:pt x="12700" y="336550"/>
                </a:moveTo>
                <a:lnTo>
                  <a:pt x="9906" y="333756"/>
                </a:lnTo>
                <a:lnTo>
                  <a:pt x="2794" y="333756"/>
                </a:lnTo>
                <a:lnTo>
                  <a:pt x="0" y="336550"/>
                </a:lnTo>
                <a:lnTo>
                  <a:pt x="0" y="381762"/>
                </a:lnTo>
                <a:lnTo>
                  <a:pt x="2794" y="384556"/>
                </a:lnTo>
                <a:lnTo>
                  <a:pt x="9906" y="384556"/>
                </a:lnTo>
                <a:lnTo>
                  <a:pt x="12700" y="381762"/>
                </a:lnTo>
                <a:lnTo>
                  <a:pt x="12700" y="336550"/>
                </a:lnTo>
                <a:close/>
              </a:path>
              <a:path w="155575" h="874395">
                <a:moveTo>
                  <a:pt x="12700" y="247650"/>
                </a:moveTo>
                <a:lnTo>
                  <a:pt x="9906" y="244856"/>
                </a:lnTo>
                <a:lnTo>
                  <a:pt x="2794" y="244856"/>
                </a:lnTo>
                <a:lnTo>
                  <a:pt x="0" y="247650"/>
                </a:lnTo>
                <a:lnTo>
                  <a:pt x="0" y="292862"/>
                </a:lnTo>
                <a:lnTo>
                  <a:pt x="2794" y="295656"/>
                </a:lnTo>
                <a:lnTo>
                  <a:pt x="9906" y="295656"/>
                </a:lnTo>
                <a:lnTo>
                  <a:pt x="12700" y="292862"/>
                </a:lnTo>
                <a:lnTo>
                  <a:pt x="12700" y="247650"/>
                </a:lnTo>
                <a:close/>
              </a:path>
              <a:path w="155575" h="874395">
                <a:moveTo>
                  <a:pt x="12700" y="158750"/>
                </a:moveTo>
                <a:lnTo>
                  <a:pt x="9906" y="155956"/>
                </a:lnTo>
                <a:lnTo>
                  <a:pt x="2794" y="155956"/>
                </a:lnTo>
                <a:lnTo>
                  <a:pt x="0" y="158750"/>
                </a:lnTo>
                <a:lnTo>
                  <a:pt x="0" y="203962"/>
                </a:lnTo>
                <a:lnTo>
                  <a:pt x="2794" y="206756"/>
                </a:lnTo>
                <a:lnTo>
                  <a:pt x="9906" y="206756"/>
                </a:lnTo>
                <a:lnTo>
                  <a:pt x="12700" y="203962"/>
                </a:lnTo>
                <a:lnTo>
                  <a:pt x="12700" y="158750"/>
                </a:lnTo>
                <a:close/>
              </a:path>
              <a:path w="155575" h="874395">
                <a:moveTo>
                  <a:pt x="12700" y="69850"/>
                </a:moveTo>
                <a:lnTo>
                  <a:pt x="9906" y="67056"/>
                </a:lnTo>
                <a:lnTo>
                  <a:pt x="2794" y="67056"/>
                </a:lnTo>
                <a:lnTo>
                  <a:pt x="0" y="69850"/>
                </a:lnTo>
                <a:lnTo>
                  <a:pt x="0" y="115062"/>
                </a:lnTo>
                <a:lnTo>
                  <a:pt x="2794" y="117856"/>
                </a:lnTo>
                <a:lnTo>
                  <a:pt x="9906" y="117856"/>
                </a:lnTo>
                <a:lnTo>
                  <a:pt x="12700" y="115062"/>
                </a:lnTo>
                <a:lnTo>
                  <a:pt x="12700" y="69850"/>
                </a:lnTo>
                <a:close/>
              </a:path>
              <a:path w="155575" h="874395">
                <a:moveTo>
                  <a:pt x="32512" y="2794"/>
                </a:moveTo>
                <a:lnTo>
                  <a:pt x="29718" y="0"/>
                </a:lnTo>
                <a:lnTo>
                  <a:pt x="22606" y="0"/>
                </a:lnTo>
                <a:lnTo>
                  <a:pt x="19812" y="2794"/>
                </a:lnTo>
                <a:lnTo>
                  <a:pt x="19812" y="48006"/>
                </a:lnTo>
                <a:lnTo>
                  <a:pt x="22606" y="50800"/>
                </a:lnTo>
                <a:lnTo>
                  <a:pt x="29718" y="50800"/>
                </a:lnTo>
                <a:lnTo>
                  <a:pt x="32512" y="48006"/>
                </a:lnTo>
                <a:lnTo>
                  <a:pt x="32512" y="2794"/>
                </a:lnTo>
                <a:close/>
              </a:path>
              <a:path w="155575" h="874395">
                <a:moveTo>
                  <a:pt x="90678" y="836041"/>
                </a:moveTo>
                <a:lnTo>
                  <a:pt x="14478" y="797941"/>
                </a:lnTo>
                <a:lnTo>
                  <a:pt x="14478" y="874141"/>
                </a:lnTo>
                <a:lnTo>
                  <a:pt x="90678" y="836041"/>
                </a:lnTo>
                <a:close/>
              </a:path>
              <a:path w="155575" h="874395">
                <a:moveTo>
                  <a:pt x="155448" y="411607"/>
                </a:moveTo>
                <a:lnTo>
                  <a:pt x="79248" y="373507"/>
                </a:lnTo>
                <a:lnTo>
                  <a:pt x="79248" y="374777"/>
                </a:lnTo>
                <a:lnTo>
                  <a:pt x="79248" y="406527"/>
                </a:lnTo>
                <a:lnTo>
                  <a:pt x="60706" y="406527"/>
                </a:lnTo>
                <a:lnTo>
                  <a:pt x="58547" y="408597"/>
                </a:lnTo>
                <a:lnTo>
                  <a:pt x="58547" y="408051"/>
                </a:lnTo>
                <a:lnTo>
                  <a:pt x="55753" y="405257"/>
                </a:lnTo>
                <a:lnTo>
                  <a:pt x="30861" y="405257"/>
                </a:lnTo>
                <a:lnTo>
                  <a:pt x="32512" y="403606"/>
                </a:lnTo>
                <a:lnTo>
                  <a:pt x="32512" y="358394"/>
                </a:lnTo>
                <a:lnTo>
                  <a:pt x="29718" y="355600"/>
                </a:lnTo>
                <a:lnTo>
                  <a:pt x="29210" y="355600"/>
                </a:lnTo>
                <a:lnTo>
                  <a:pt x="29464" y="355346"/>
                </a:lnTo>
                <a:lnTo>
                  <a:pt x="29464" y="317500"/>
                </a:lnTo>
                <a:lnTo>
                  <a:pt x="29718" y="317500"/>
                </a:lnTo>
                <a:lnTo>
                  <a:pt x="32512" y="314706"/>
                </a:lnTo>
                <a:lnTo>
                  <a:pt x="32512" y="269494"/>
                </a:lnTo>
                <a:lnTo>
                  <a:pt x="29718" y="266700"/>
                </a:lnTo>
                <a:lnTo>
                  <a:pt x="29210" y="266700"/>
                </a:lnTo>
                <a:lnTo>
                  <a:pt x="29464" y="266446"/>
                </a:lnTo>
                <a:lnTo>
                  <a:pt x="29464" y="228600"/>
                </a:lnTo>
                <a:lnTo>
                  <a:pt x="29718" y="228600"/>
                </a:lnTo>
                <a:lnTo>
                  <a:pt x="32512" y="225806"/>
                </a:lnTo>
                <a:lnTo>
                  <a:pt x="32512" y="180594"/>
                </a:lnTo>
                <a:lnTo>
                  <a:pt x="29718" y="177800"/>
                </a:lnTo>
                <a:lnTo>
                  <a:pt x="29210" y="177800"/>
                </a:lnTo>
                <a:lnTo>
                  <a:pt x="29464" y="177546"/>
                </a:lnTo>
                <a:lnTo>
                  <a:pt x="29464" y="139700"/>
                </a:lnTo>
                <a:lnTo>
                  <a:pt x="29718" y="139700"/>
                </a:lnTo>
                <a:lnTo>
                  <a:pt x="32512" y="136906"/>
                </a:lnTo>
                <a:lnTo>
                  <a:pt x="32512" y="91694"/>
                </a:lnTo>
                <a:lnTo>
                  <a:pt x="29718" y="88900"/>
                </a:lnTo>
                <a:lnTo>
                  <a:pt x="22606" y="88900"/>
                </a:lnTo>
                <a:lnTo>
                  <a:pt x="19812" y="91694"/>
                </a:lnTo>
                <a:lnTo>
                  <a:pt x="19812" y="129540"/>
                </a:lnTo>
                <a:lnTo>
                  <a:pt x="19558" y="129540"/>
                </a:lnTo>
                <a:lnTo>
                  <a:pt x="16764" y="132334"/>
                </a:lnTo>
                <a:lnTo>
                  <a:pt x="16764" y="177546"/>
                </a:lnTo>
                <a:lnTo>
                  <a:pt x="19558" y="180340"/>
                </a:lnTo>
                <a:lnTo>
                  <a:pt x="20066" y="180340"/>
                </a:lnTo>
                <a:lnTo>
                  <a:pt x="19812" y="180594"/>
                </a:lnTo>
                <a:lnTo>
                  <a:pt x="19812" y="218440"/>
                </a:lnTo>
                <a:lnTo>
                  <a:pt x="19558" y="218440"/>
                </a:lnTo>
                <a:lnTo>
                  <a:pt x="16764" y="221234"/>
                </a:lnTo>
                <a:lnTo>
                  <a:pt x="16764" y="266446"/>
                </a:lnTo>
                <a:lnTo>
                  <a:pt x="19558" y="269240"/>
                </a:lnTo>
                <a:lnTo>
                  <a:pt x="20066" y="269240"/>
                </a:lnTo>
                <a:lnTo>
                  <a:pt x="19812" y="269494"/>
                </a:lnTo>
                <a:lnTo>
                  <a:pt x="19812" y="307340"/>
                </a:lnTo>
                <a:lnTo>
                  <a:pt x="19558" y="307340"/>
                </a:lnTo>
                <a:lnTo>
                  <a:pt x="16764" y="310134"/>
                </a:lnTo>
                <a:lnTo>
                  <a:pt x="16764" y="355346"/>
                </a:lnTo>
                <a:lnTo>
                  <a:pt x="19558" y="358140"/>
                </a:lnTo>
                <a:lnTo>
                  <a:pt x="20066" y="358140"/>
                </a:lnTo>
                <a:lnTo>
                  <a:pt x="19812" y="358394"/>
                </a:lnTo>
                <a:lnTo>
                  <a:pt x="19812" y="396240"/>
                </a:lnTo>
                <a:lnTo>
                  <a:pt x="19558" y="396240"/>
                </a:lnTo>
                <a:lnTo>
                  <a:pt x="16764" y="399034"/>
                </a:lnTo>
                <a:lnTo>
                  <a:pt x="16764" y="415036"/>
                </a:lnTo>
                <a:lnTo>
                  <a:pt x="19558" y="417957"/>
                </a:lnTo>
                <a:lnTo>
                  <a:pt x="55753" y="417957"/>
                </a:lnTo>
                <a:lnTo>
                  <a:pt x="57785" y="415836"/>
                </a:lnTo>
                <a:lnTo>
                  <a:pt x="57785" y="416306"/>
                </a:lnTo>
                <a:lnTo>
                  <a:pt x="60706" y="419227"/>
                </a:lnTo>
                <a:lnTo>
                  <a:pt x="79248" y="419227"/>
                </a:lnTo>
                <a:lnTo>
                  <a:pt x="79248" y="449707"/>
                </a:lnTo>
                <a:lnTo>
                  <a:pt x="79248" y="450977"/>
                </a:lnTo>
                <a:lnTo>
                  <a:pt x="142748" y="419227"/>
                </a:lnTo>
                <a:lnTo>
                  <a:pt x="155448" y="412877"/>
                </a:lnTo>
                <a:lnTo>
                  <a:pt x="154178" y="412242"/>
                </a:lnTo>
                <a:lnTo>
                  <a:pt x="155448" y="411607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 txBox="1"/>
          <p:nvPr/>
        </p:nvSpPr>
        <p:spPr>
          <a:xfrm>
            <a:off x="148844" y="5711748"/>
            <a:ext cx="8845550" cy="8629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283585" marR="154940">
              <a:lnSpc>
                <a:spcPct val="100000"/>
              </a:lnSpc>
              <a:spcBef>
                <a:spcPts val="100"/>
              </a:spcBef>
            </a:pPr>
            <a:r>
              <a:rPr sz="1100" i="1" spc="-120" dirty="0">
                <a:solidFill>
                  <a:srgbClr val="C00000"/>
                </a:solidFill>
                <a:latin typeface="Lucida Sans"/>
                <a:cs typeface="Lucida Sans"/>
              </a:rPr>
              <a:t>Alignment</a:t>
            </a:r>
            <a:r>
              <a:rPr sz="1100" i="1" spc="-100" dirty="0">
                <a:solidFill>
                  <a:srgbClr val="C00000"/>
                </a:solidFill>
                <a:latin typeface="Lucida Sans"/>
                <a:cs typeface="Lucida Sans"/>
              </a:rPr>
              <a:t> </a:t>
            </a:r>
            <a:r>
              <a:rPr sz="1100" i="1" spc="-80" dirty="0">
                <a:solidFill>
                  <a:srgbClr val="C00000"/>
                </a:solidFill>
                <a:latin typeface="Lucida Sans"/>
                <a:cs typeface="Lucida Sans"/>
              </a:rPr>
              <a:t>to</a:t>
            </a:r>
            <a:r>
              <a:rPr sz="1100" i="1" spc="-105" dirty="0">
                <a:solidFill>
                  <a:srgbClr val="C00000"/>
                </a:solidFill>
                <a:latin typeface="Lucida Sans"/>
                <a:cs typeface="Lucida Sans"/>
              </a:rPr>
              <a:t> </a:t>
            </a:r>
            <a:r>
              <a:rPr sz="1100" i="1" spc="-120" dirty="0">
                <a:solidFill>
                  <a:srgbClr val="C00000"/>
                </a:solidFill>
                <a:latin typeface="Lucida Sans"/>
                <a:cs typeface="Lucida Sans"/>
              </a:rPr>
              <a:t>corporate</a:t>
            </a:r>
            <a:r>
              <a:rPr sz="1100" i="1" spc="-100" dirty="0">
                <a:solidFill>
                  <a:srgbClr val="C00000"/>
                </a:solidFill>
                <a:latin typeface="Lucida Sans"/>
                <a:cs typeface="Lucida Sans"/>
              </a:rPr>
              <a:t> </a:t>
            </a:r>
            <a:r>
              <a:rPr sz="1100" i="1" spc="-125" dirty="0">
                <a:solidFill>
                  <a:srgbClr val="C00000"/>
                </a:solidFill>
                <a:latin typeface="Lucida Sans"/>
                <a:cs typeface="Lucida Sans"/>
              </a:rPr>
              <a:t>strategy</a:t>
            </a:r>
            <a:r>
              <a:rPr sz="1100" i="1" spc="-85" dirty="0">
                <a:solidFill>
                  <a:srgbClr val="C00000"/>
                </a:solidFill>
                <a:latin typeface="Lucida Sans"/>
                <a:cs typeface="Lucida Sans"/>
              </a:rPr>
              <a:t> </a:t>
            </a:r>
            <a:r>
              <a:rPr sz="1100" i="1" spc="-130" dirty="0">
                <a:solidFill>
                  <a:srgbClr val="C00000"/>
                </a:solidFill>
                <a:latin typeface="Lucida Sans"/>
                <a:cs typeface="Lucida Sans"/>
              </a:rPr>
              <a:t>for</a:t>
            </a:r>
            <a:r>
              <a:rPr sz="1100" i="1" spc="-90" dirty="0">
                <a:solidFill>
                  <a:srgbClr val="C00000"/>
                </a:solidFill>
                <a:latin typeface="Lucida Sans"/>
                <a:cs typeface="Lucida Sans"/>
              </a:rPr>
              <a:t> </a:t>
            </a:r>
            <a:r>
              <a:rPr sz="1100" i="1" spc="-120" dirty="0">
                <a:solidFill>
                  <a:srgbClr val="C00000"/>
                </a:solidFill>
                <a:latin typeface="Lucida Sans"/>
                <a:cs typeface="Lucida Sans"/>
              </a:rPr>
              <a:t>support</a:t>
            </a:r>
            <a:r>
              <a:rPr sz="1100" i="1" spc="-100" dirty="0">
                <a:solidFill>
                  <a:srgbClr val="C00000"/>
                </a:solidFill>
                <a:latin typeface="Lucida Sans"/>
                <a:cs typeface="Lucida Sans"/>
              </a:rPr>
              <a:t> </a:t>
            </a:r>
            <a:r>
              <a:rPr sz="1100" i="1" spc="-110" dirty="0">
                <a:solidFill>
                  <a:srgbClr val="C00000"/>
                </a:solidFill>
                <a:latin typeface="Lucida Sans"/>
                <a:cs typeface="Lucida Sans"/>
              </a:rPr>
              <a:t>functions</a:t>
            </a:r>
            <a:r>
              <a:rPr sz="1100" i="1" spc="-95" dirty="0">
                <a:solidFill>
                  <a:srgbClr val="C00000"/>
                </a:solidFill>
                <a:latin typeface="Lucida Sans"/>
                <a:cs typeface="Lucida Sans"/>
              </a:rPr>
              <a:t> is</a:t>
            </a:r>
            <a:r>
              <a:rPr sz="1100" i="1" spc="-85" dirty="0">
                <a:solidFill>
                  <a:srgbClr val="C00000"/>
                </a:solidFill>
                <a:latin typeface="Lucida Sans"/>
                <a:cs typeface="Lucida Sans"/>
              </a:rPr>
              <a:t> </a:t>
            </a:r>
            <a:r>
              <a:rPr sz="1100" i="1" spc="-140" dirty="0">
                <a:solidFill>
                  <a:srgbClr val="C00000"/>
                </a:solidFill>
                <a:latin typeface="Lucida Sans"/>
                <a:cs typeface="Lucida Sans"/>
              </a:rPr>
              <a:t>more</a:t>
            </a:r>
            <a:r>
              <a:rPr sz="1100" i="1" spc="-95" dirty="0">
                <a:solidFill>
                  <a:srgbClr val="C00000"/>
                </a:solidFill>
                <a:latin typeface="Lucida Sans"/>
                <a:cs typeface="Lucida Sans"/>
              </a:rPr>
              <a:t> </a:t>
            </a:r>
            <a:r>
              <a:rPr sz="1100" i="1" spc="-125" dirty="0">
                <a:solidFill>
                  <a:srgbClr val="C00000"/>
                </a:solidFill>
                <a:latin typeface="Lucida Sans"/>
                <a:cs typeface="Lucida Sans"/>
              </a:rPr>
              <a:t>revealing</a:t>
            </a:r>
            <a:r>
              <a:rPr sz="1100" i="1" spc="-105" dirty="0">
                <a:solidFill>
                  <a:srgbClr val="C00000"/>
                </a:solidFill>
                <a:latin typeface="Lucida Sans"/>
                <a:cs typeface="Lucida Sans"/>
              </a:rPr>
              <a:t> </a:t>
            </a:r>
            <a:r>
              <a:rPr sz="1100" i="1" spc="-140" dirty="0">
                <a:solidFill>
                  <a:srgbClr val="C00000"/>
                </a:solidFill>
                <a:latin typeface="Lucida Sans"/>
                <a:cs typeface="Lucida Sans"/>
              </a:rPr>
              <a:t>during</a:t>
            </a:r>
            <a:r>
              <a:rPr sz="1100" i="1" spc="-90" dirty="0">
                <a:solidFill>
                  <a:srgbClr val="C00000"/>
                </a:solidFill>
                <a:latin typeface="Lucida Sans"/>
                <a:cs typeface="Lucida Sans"/>
              </a:rPr>
              <a:t> </a:t>
            </a:r>
            <a:r>
              <a:rPr sz="1100" i="1" spc="-100" dirty="0">
                <a:solidFill>
                  <a:srgbClr val="C00000"/>
                </a:solidFill>
                <a:latin typeface="Lucida Sans"/>
                <a:cs typeface="Lucida Sans"/>
              </a:rPr>
              <a:t>initiatives’</a:t>
            </a:r>
            <a:r>
              <a:rPr sz="1100" i="1" spc="-120" dirty="0">
                <a:solidFill>
                  <a:srgbClr val="C00000"/>
                </a:solidFill>
                <a:latin typeface="Lucida Sans"/>
                <a:cs typeface="Lucida Sans"/>
              </a:rPr>
              <a:t> </a:t>
            </a:r>
            <a:r>
              <a:rPr sz="1100" i="1" spc="-65" dirty="0">
                <a:solidFill>
                  <a:srgbClr val="C00000"/>
                </a:solidFill>
                <a:latin typeface="Lucida Sans"/>
                <a:cs typeface="Lucida Sans"/>
              </a:rPr>
              <a:t>selection. </a:t>
            </a:r>
            <a:r>
              <a:rPr sz="1100" i="1" spc="-95" dirty="0">
                <a:solidFill>
                  <a:srgbClr val="C00000"/>
                </a:solidFill>
                <a:latin typeface="Lucida Sans"/>
                <a:cs typeface="Lucida Sans"/>
              </a:rPr>
              <a:t>For</a:t>
            </a:r>
            <a:r>
              <a:rPr sz="1100" i="1" spc="-100" dirty="0">
                <a:solidFill>
                  <a:srgbClr val="C00000"/>
                </a:solidFill>
                <a:latin typeface="Lucida Sans"/>
                <a:cs typeface="Lucida Sans"/>
              </a:rPr>
              <a:t> </a:t>
            </a:r>
            <a:r>
              <a:rPr sz="1100" i="1" spc="-130" dirty="0">
                <a:solidFill>
                  <a:srgbClr val="C00000"/>
                </a:solidFill>
                <a:latin typeface="Lucida Sans"/>
                <a:cs typeface="Lucida Sans"/>
              </a:rPr>
              <a:t>example,</a:t>
            </a:r>
            <a:r>
              <a:rPr sz="1100" i="1" spc="-135" dirty="0">
                <a:solidFill>
                  <a:srgbClr val="C00000"/>
                </a:solidFill>
                <a:latin typeface="Lucida Sans"/>
                <a:cs typeface="Lucida Sans"/>
              </a:rPr>
              <a:t> </a:t>
            </a:r>
            <a:r>
              <a:rPr sz="1100" i="1" spc="-95" dirty="0">
                <a:solidFill>
                  <a:srgbClr val="C00000"/>
                </a:solidFill>
                <a:latin typeface="Lucida Sans"/>
                <a:cs typeface="Lucida Sans"/>
              </a:rPr>
              <a:t>if </a:t>
            </a:r>
            <a:r>
              <a:rPr sz="1100" i="1" spc="-105" dirty="0">
                <a:solidFill>
                  <a:srgbClr val="C00000"/>
                </a:solidFill>
                <a:latin typeface="Lucida Sans"/>
                <a:cs typeface="Lucida Sans"/>
              </a:rPr>
              <a:t>the</a:t>
            </a:r>
            <a:r>
              <a:rPr sz="1100" i="1" spc="-114" dirty="0">
                <a:solidFill>
                  <a:srgbClr val="C00000"/>
                </a:solidFill>
                <a:latin typeface="Lucida Sans"/>
                <a:cs typeface="Lucida Sans"/>
              </a:rPr>
              <a:t> </a:t>
            </a:r>
            <a:r>
              <a:rPr sz="1100" i="1" spc="-130" dirty="0">
                <a:solidFill>
                  <a:srgbClr val="C00000"/>
                </a:solidFill>
                <a:latin typeface="Lucida Sans"/>
                <a:cs typeface="Lucida Sans"/>
              </a:rPr>
              <a:t>company</a:t>
            </a:r>
            <a:r>
              <a:rPr sz="1100" i="1" spc="-120" dirty="0">
                <a:solidFill>
                  <a:srgbClr val="C00000"/>
                </a:solidFill>
                <a:latin typeface="Lucida Sans"/>
                <a:cs typeface="Lucida Sans"/>
              </a:rPr>
              <a:t> </a:t>
            </a:r>
            <a:r>
              <a:rPr sz="1100" i="1" spc="-135" dirty="0">
                <a:solidFill>
                  <a:srgbClr val="C00000"/>
                </a:solidFill>
                <a:latin typeface="Lucida Sans"/>
                <a:cs typeface="Lucida Sans"/>
              </a:rPr>
              <a:t>aims</a:t>
            </a:r>
            <a:r>
              <a:rPr sz="1100" i="1" spc="-105" dirty="0">
                <a:solidFill>
                  <a:srgbClr val="C00000"/>
                </a:solidFill>
                <a:latin typeface="Lucida Sans"/>
                <a:cs typeface="Lucida Sans"/>
              </a:rPr>
              <a:t> </a:t>
            </a:r>
            <a:r>
              <a:rPr sz="1100" i="1" spc="-80" dirty="0">
                <a:solidFill>
                  <a:srgbClr val="C00000"/>
                </a:solidFill>
                <a:latin typeface="Lucida Sans"/>
                <a:cs typeface="Lucida Sans"/>
              </a:rPr>
              <a:t>to</a:t>
            </a:r>
            <a:r>
              <a:rPr sz="1100" i="1" spc="-110" dirty="0">
                <a:solidFill>
                  <a:srgbClr val="C00000"/>
                </a:solidFill>
                <a:latin typeface="Lucida Sans"/>
                <a:cs typeface="Lucida Sans"/>
              </a:rPr>
              <a:t> </a:t>
            </a:r>
            <a:r>
              <a:rPr sz="1100" i="1" spc="-105" dirty="0">
                <a:solidFill>
                  <a:srgbClr val="C00000"/>
                </a:solidFill>
                <a:latin typeface="Lucida Sans"/>
                <a:cs typeface="Lucida Sans"/>
              </a:rPr>
              <a:t>attract</a:t>
            </a:r>
            <a:r>
              <a:rPr sz="1100" i="1" spc="-114" dirty="0">
                <a:solidFill>
                  <a:srgbClr val="C00000"/>
                </a:solidFill>
                <a:latin typeface="Lucida Sans"/>
                <a:cs typeface="Lucida Sans"/>
              </a:rPr>
              <a:t> </a:t>
            </a:r>
            <a:r>
              <a:rPr sz="1100" i="1" spc="-120" dirty="0">
                <a:solidFill>
                  <a:srgbClr val="C00000"/>
                </a:solidFill>
                <a:latin typeface="Lucida Sans"/>
                <a:cs typeface="Lucida Sans"/>
              </a:rPr>
              <a:t>new</a:t>
            </a:r>
            <a:r>
              <a:rPr sz="1100" i="1" spc="-105" dirty="0">
                <a:solidFill>
                  <a:srgbClr val="C00000"/>
                </a:solidFill>
                <a:latin typeface="Lucida Sans"/>
                <a:cs typeface="Lucida Sans"/>
              </a:rPr>
              <a:t> </a:t>
            </a:r>
            <a:r>
              <a:rPr sz="1100" i="1" spc="-100" dirty="0">
                <a:solidFill>
                  <a:srgbClr val="C00000"/>
                </a:solidFill>
                <a:latin typeface="Lucida Sans"/>
                <a:cs typeface="Lucida Sans"/>
              </a:rPr>
              <a:t>clients,</a:t>
            </a:r>
            <a:r>
              <a:rPr sz="1100" i="1" spc="-125" dirty="0">
                <a:solidFill>
                  <a:srgbClr val="C00000"/>
                </a:solidFill>
                <a:latin typeface="Lucida Sans"/>
                <a:cs typeface="Lucida Sans"/>
              </a:rPr>
              <a:t> </a:t>
            </a:r>
            <a:r>
              <a:rPr sz="1100" i="1" spc="-105" dirty="0">
                <a:solidFill>
                  <a:srgbClr val="C00000"/>
                </a:solidFill>
                <a:latin typeface="Lucida Sans"/>
                <a:cs typeface="Lucida Sans"/>
              </a:rPr>
              <a:t>the</a:t>
            </a:r>
            <a:r>
              <a:rPr sz="1100" i="1" spc="-114" dirty="0">
                <a:solidFill>
                  <a:srgbClr val="C00000"/>
                </a:solidFill>
                <a:latin typeface="Lucida Sans"/>
                <a:cs typeface="Lucida Sans"/>
              </a:rPr>
              <a:t> </a:t>
            </a:r>
            <a:r>
              <a:rPr sz="1100" i="1" spc="-135" dirty="0">
                <a:solidFill>
                  <a:srgbClr val="C00000"/>
                </a:solidFill>
                <a:latin typeface="Lucida Sans"/>
                <a:cs typeface="Lucida Sans"/>
              </a:rPr>
              <a:t>proper</a:t>
            </a:r>
            <a:r>
              <a:rPr sz="1100" i="1" spc="-95" dirty="0">
                <a:solidFill>
                  <a:srgbClr val="C00000"/>
                </a:solidFill>
                <a:latin typeface="Lucida Sans"/>
                <a:cs typeface="Lucida Sans"/>
              </a:rPr>
              <a:t> </a:t>
            </a:r>
            <a:r>
              <a:rPr sz="1100" i="1" spc="-60" dirty="0">
                <a:solidFill>
                  <a:srgbClr val="C00000"/>
                </a:solidFill>
                <a:latin typeface="Lucida Sans"/>
                <a:cs typeface="Lucida Sans"/>
              </a:rPr>
              <a:t>HR</a:t>
            </a:r>
            <a:r>
              <a:rPr sz="1100" i="1" spc="-120" dirty="0">
                <a:solidFill>
                  <a:srgbClr val="C00000"/>
                </a:solidFill>
                <a:latin typeface="Lucida Sans"/>
                <a:cs typeface="Lucida Sans"/>
              </a:rPr>
              <a:t> </a:t>
            </a:r>
            <a:r>
              <a:rPr sz="1100" i="1" spc="-95" dirty="0">
                <a:solidFill>
                  <a:srgbClr val="C00000"/>
                </a:solidFill>
                <a:latin typeface="Lucida Sans"/>
                <a:cs typeface="Lucida Sans"/>
              </a:rPr>
              <a:t>initiatives</a:t>
            </a:r>
            <a:r>
              <a:rPr sz="1100" i="1" spc="-120" dirty="0">
                <a:solidFill>
                  <a:srgbClr val="C00000"/>
                </a:solidFill>
                <a:latin typeface="Lucida Sans"/>
                <a:cs typeface="Lucida Sans"/>
              </a:rPr>
              <a:t> </a:t>
            </a:r>
            <a:r>
              <a:rPr sz="1100" i="1" spc="-130" dirty="0">
                <a:solidFill>
                  <a:srgbClr val="C00000"/>
                </a:solidFill>
                <a:latin typeface="Lucida Sans"/>
                <a:cs typeface="Lucida Sans"/>
              </a:rPr>
              <a:t>must</a:t>
            </a:r>
            <a:r>
              <a:rPr sz="1100" i="1" spc="-114" dirty="0">
                <a:solidFill>
                  <a:srgbClr val="C00000"/>
                </a:solidFill>
                <a:latin typeface="Lucida Sans"/>
                <a:cs typeface="Lucida Sans"/>
              </a:rPr>
              <a:t> be </a:t>
            </a:r>
            <a:r>
              <a:rPr sz="1100" i="1" spc="-100" dirty="0">
                <a:solidFill>
                  <a:srgbClr val="C00000"/>
                </a:solidFill>
                <a:latin typeface="Lucida Sans"/>
                <a:cs typeface="Lucida Sans"/>
              </a:rPr>
              <a:t>set</a:t>
            </a:r>
            <a:r>
              <a:rPr sz="1100" i="1" spc="-114" dirty="0">
                <a:solidFill>
                  <a:srgbClr val="C00000"/>
                </a:solidFill>
                <a:latin typeface="Lucida Sans"/>
                <a:cs typeface="Lucida Sans"/>
              </a:rPr>
              <a:t> </a:t>
            </a:r>
            <a:r>
              <a:rPr sz="1100" i="1" spc="-25" dirty="0">
                <a:solidFill>
                  <a:srgbClr val="C00000"/>
                </a:solidFill>
                <a:latin typeface="Lucida Sans"/>
                <a:cs typeface="Lucida Sans"/>
              </a:rPr>
              <a:t>in </a:t>
            </a:r>
            <a:r>
              <a:rPr sz="1100" i="1" spc="-110" dirty="0">
                <a:solidFill>
                  <a:srgbClr val="C00000"/>
                </a:solidFill>
                <a:latin typeface="Lucida Sans"/>
                <a:cs typeface="Lucida Sans"/>
              </a:rPr>
              <a:t>place</a:t>
            </a:r>
            <a:r>
              <a:rPr sz="1100" i="1" spc="-125" dirty="0">
                <a:solidFill>
                  <a:srgbClr val="C00000"/>
                </a:solidFill>
                <a:latin typeface="Lucida Sans"/>
                <a:cs typeface="Lucida Sans"/>
              </a:rPr>
              <a:t> </a:t>
            </a:r>
            <a:r>
              <a:rPr sz="1100" i="1" spc="-80" dirty="0">
                <a:solidFill>
                  <a:srgbClr val="C00000"/>
                </a:solidFill>
                <a:latin typeface="Lucida Sans"/>
                <a:cs typeface="Lucida Sans"/>
              </a:rPr>
              <a:t>to</a:t>
            </a:r>
            <a:r>
              <a:rPr sz="1100" i="1" spc="-105" dirty="0">
                <a:solidFill>
                  <a:srgbClr val="C00000"/>
                </a:solidFill>
                <a:latin typeface="Lucida Sans"/>
                <a:cs typeface="Lucida Sans"/>
              </a:rPr>
              <a:t> </a:t>
            </a:r>
            <a:r>
              <a:rPr sz="1100" i="1" spc="-100" dirty="0">
                <a:solidFill>
                  <a:srgbClr val="C00000"/>
                </a:solidFill>
                <a:latin typeface="Lucida Sans"/>
                <a:cs typeface="Lucida Sans"/>
              </a:rPr>
              <a:t>incentivize</a:t>
            </a:r>
            <a:r>
              <a:rPr sz="1100" i="1" spc="-140" dirty="0">
                <a:solidFill>
                  <a:srgbClr val="C00000"/>
                </a:solidFill>
                <a:latin typeface="Lucida Sans"/>
                <a:cs typeface="Lucida Sans"/>
              </a:rPr>
              <a:t> </a:t>
            </a:r>
            <a:r>
              <a:rPr sz="1100" i="1" spc="-110" dirty="0">
                <a:solidFill>
                  <a:srgbClr val="C00000"/>
                </a:solidFill>
                <a:latin typeface="Lucida Sans"/>
                <a:cs typeface="Lucida Sans"/>
              </a:rPr>
              <a:t>people </a:t>
            </a:r>
            <a:r>
              <a:rPr sz="1100" i="1" spc="-80" dirty="0">
                <a:solidFill>
                  <a:srgbClr val="C00000"/>
                </a:solidFill>
                <a:latin typeface="Lucida Sans"/>
                <a:cs typeface="Lucida Sans"/>
              </a:rPr>
              <a:t>to</a:t>
            </a:r>
            <a:r>
              <a:rPr sz="1100" i="1" spc="-114" dirty="0">
                <a:solidFill>
                  <a:srgbClr val="C00000"/>
                </a:solidFill>
                <a:latin typeface="Lucida Sans"/>
                <a:cs typeface="Lucida Sans"/>
              </a:rPr>
              <a:t> </a:t>
            </a:r>
            <a:r>
              <a:rPr sz="1100" i="1" spc="-125" dirty="0">
                <a:solidFill>
                  <a:srgbClr val="C00000"/>
                </a:solidFill>
                <a:latin typeface="Lucida Sans"/>
                <a:cs typeface="Lucida Sans"/>
              </a:rPr>
              <a:t>search</a:t>
            </a:r>
            <a:r>
              <a:rPr sz="1100" i="1" spc="-114" dirty="0">
                <a:solidFill>
                  <a:srgbClr val="C00000"/>
                </a:solidFill>
                <a:latin typeface="Lucida Sans"/>
                <a:cs typeface="Lucida Sans"/>
              </a:rPr>
              <a:t> </a:t>
            </a:r>
            <a:r>
              <a:rPr sz="1100" i="1" spc="-130" dirty="0">
                <a:solidFill>
                  <a:srgbClr val="C00000"/>
                </a:solidFill>
                <a:latin typeface="Lucida Sans"/>
                <a:cs typeface="Lucida Sans"/>
              </a:rPr>
              <a:t>for</a:t>
            </a:r>
            <a:r>
              <a:rPr sz="1100" i="1" spc="-105" dirty="0">
                <a:solidFill>
                  <a:srgbClr val="C00000"/>
                </a:solidFill>
                <a:latin typeface="Lucida Sans"/>
                <a:cs typeface="Lucida Sans"/>
              </a:rPr>
              <a:t> </a:t>
            </a:r>
            <a:r>
              <a:rPr sz="1100" i="1" spc="-120" dirty="0">
                <a:solidFill>
                  <a:srgbClr val="C00000"/>
                </a:solidFill>
                <a:latin typeface="Lucida Sans"/>
                <a:cs typeface="Lucida Sans"/>
              </a:rPr>
              <a:t>new</a:t>
            </a:r>
            <a:r>
              <a:rPr sz="1100" i="1" spc="-100" dirty="0">
                <a:solidFill>
                  <a:srgbClr val="C00000"/>
                </a:solidFill>
                <a:latin typeface="Lucida Sans"/>
                <a:cs typeface="Lucida Sans"/>
              </a:rPr>
              <a:t> </a:t>
            </a:r>
            <a:r>
              <a:rPr sz="1100" i="1" spc="-114" dirty="0">
                <a:solidFill>
                  <a:srgbClr val="C00000"/>
                </a:solidFill>
                <a:latin typeface="Lucida Sans"/>
                <a:cs typeface="Lucida Sans"/>
              </a:rPr>
              <a:t>business</a:t>
            </a:r>
            <a:r>
              <a:rPr sz="1100" i="1" spc="-130" dirty="0">
                <a:solidFill>
                  <a:srgbClr val="C00000"/>
                </a:solidFill>
                <a:latin typeface="Lucida Sans"/>
                <a:cs typeface="Lucida Sans"/>
              </a:rPr>
              <a:t> </a:t>
            </a:r>
            <a:r>
              <a:rPr sz="1100" i="1" spc="-114" dirty="0">
                <a:solidFill>
                  <a:srgbClr val="C00000"/>
                </a:solidFill>
                <a:latin typeface="Lucida Sans"/>
                <a:cs typeface="Lucida Sans"/>
              </a:rPr>
              <a:t>leads </a:t>
            </a:r>
            <a:r>
              <a:rPr sz="1100" i="1" spc="-135" dirty="0">
                <a:solidFill>
                  <a:srgbClr val="C00000"/>
                </a:solidFill>
                <a:latin typeface="Lucida Sans"/>
                <a:cs typeface="Lucida Sans"/>
              </a:rPr>
              <a:t>and</a:t>
            </a:r>
            <a:r>
              <a:rPr sz="1100" i="1" spc="-95" dirty="0">
                <a:solidFill>
                  <a:srgbClr val="C00000"/>
                </a:solidFill>
                <a:latin typeface="Lucida Sans"/>
                <a:cs typeface="Lucida Sans"/>
              </a:rPr>
              <a:t> close</a:t>
            </a:r>
            <a:r>
              <a:rPr sz="1100" i="1" spc="-125" dirty="0">
                <a:solidFill>
                  <a:srgbClr val="C00000"/>
                </a:solidFill>
                <a:latin typeface="Lucida Sans"/>
                <a:cs typeface="Lucida Sans"/>
              </a:rPr>
              <a:t> </a:t>
            </a:r>
            <a:r>
              <a:rPr sz="1100" i="1" spc="-120" dirty="0">
                <a:solidFill>
                  <a:srgbClr val="C00000"/>
                </a:solidFill>
                <a:latin typeface="Lucida Sans"/>
                <a:cs typeface="Lucida Sans"/>
              </a:rPr>
              <a:t>deals.</a:t>
            </a:r>
            <a:r>
              <a:rPr sz="1100" i="1" spc="-135" dirty="0">
                <a:solidFill>
                  <a:srgbClr val="C00000"/>
                </a:solidFill>
                <a:latin typeface="Lucida Sans"/>
                <a:cs typeface="Lucida Sans"/>
              </a:rPr>
              <a:t> </a:t>
            </a:r>
            <a:r>
              <a:rPr sz="1100" i="1" spc="-125" dirty="0">
                <a:solidFill>
                  <a:srgbClr val="C00000"/>
                </a:solidFill>
                <a:latin typeface="Lucida Sans"/>
                <a:cs typeface="Lucida Sans"/>
              </a:rPr>
              <a:t>An</a:t>
            </a:r>
            <a:r>
              <a:rPr sz="1100" i="1" spc="-95" dirty="0">
                <a:solidFill>
                  <a:srgbClr val="C00000"/>
                </a:solidFill>
                <a:latin typeface="Lucida Sans"/>
                <a:cs typeface="Lucida Sans"/>
              </a:rPr>
              <a:t> </a:t>
            </a:r>
            <a:r>
              <a:rPr sz="1100" i="1" spc="-10" dirty="0">
                <a:solidFill>
                  <a:srgbClr val="C00000"/>
                </a:solidFill>
                <a:latin typeface="Lucida Sans"/>
                <a:cs typeface="Lucida Sans"/>
              </a:rPr>
              <a:t>employee </a:t>
            </a:r>
            <a:r>
              <a:rPr sz="1100" i="1" spc="-130" dirty="0">
                <a:solidFill>
                  <a:srgbClr val="C00000"/>
                </a:solidFill>
                <a:latin typeface="Lucida Sans"/>
                <a:cs typeface="Lucida Sans"/>
              </a:rPr>
              <a:t>performance</a:t>
            </a:r>
            <a:r>
              <a:rPr sz="1100" i="1" spc="-120" dirty="0">
                <a:solidFill>
                  <a:srgbClr val="C00000"/>
                </a:solidFill>
                <a:latin typeface="Lucida Sans"/>
                <a:cs typeface="Lucida Sans"/>
              </a:rPr>
              <a:t> </a:t>
            </a:r>
            <a:r>
              <a:rPr sz="1100" i="1" spc="-140" dirty="0">
                <a:solidFill>
                  <a:srgbClr val="C00000"/>
                </a:solidFill>
                <a:latin typeface="Lucida Sans"/>
                <a:cs typeface="Lucida Sans"/>
              </a:rPr>
              <a:t>management</a:t>
            </a:r>
            <a:r>
              <a:rPr sz="1100" i="1" spc="-120" dirty="0">
                <a:solidFill>
                  <a:srgbClr val="C00000"/>
                </a:solidFill>
                <a:latin typeface="Lucida Sans"/>
                <a:cs typeface="Lucida Sans"/>
              </a:rPr>
              <a:t> </a:t>
            </a:r>
            <a:r>
              <a:rPr sz="1100" i="1" spc="-140" dirty="0">
                <a:solidFill>
                  <a:srgbClr val="C00000"/>
                </a:solidFill>
                <a:latin typeface="Lucida Sans"/>
                <a:cs typeface="Lucida Sans"/>
              </a:rPr>
              <a:t>framework</a:t>
            </a:r>
            <a:r>
              <a:rPr sz="1100" i="1" spc="-110" dirty="0">
                <a:solidFill>
                  <a:srgbClr val="C00000"/>
                </a:solidFill>
                <a:latin typeface="Lucida Sans"/>
                <a:cs typeface="Lucida Sans"/>
              </a:rPr>
              <a:t> </a:t>
            </a:r>
            <a:r>
              <a:rPr sz="1100" i="1" spc="-135" dirty="0">
                <a:solidFill>
                  <a:srgbClr val="C00000"/>
                </a:solidFill>
                <a:latin typeface="Lucida Sans"/>
                <a:cs typeface="Lucida Sans"/>
              </a:rPr>
              <a:t>and</a:t>
            </a:r>
            <a:r>
              <a:rPr sz="1100" i="1" spc="-90" dirty="0">
                <a:solidFill>
                  <a:srgbClr val="C00000"/>
                </a:solidFill>
                <a:latin typeface="Lucida Sans"/>
                <a:cs typeface="Lucida Sans"/>
              </a:rPr>
              <a:t> </a:t>
            </a:r>
            <a:r>
              <a:rPr sz="1100" i="1" spc="-135" dirty="0">
                <a:solidFill>
                  <a:srgbClr val="C00000"/>
                </a:solidFill>
                <a:latin typeface="Lucida Sans"/>
                <a:cs typeface="Lucida Sans"/>
              </a:rPr>
              <a:t>a</a:t>
            </a:r>
            <a:r>
              <a:rPr sz="1100" i="1" spc="-100" dirty="0">
                <a:solidFill>
                  <a:srgbClr val="C00000"/>
                </a:solidFill>
                <a:latin typeface="Lucida Sans"/>
                <a:cs typeface="Lucida Sans"/>
              </a:rPr>
              <a:t> </a:t>
            </a:r>
            <a:r>
              <a:rPr sz="1100" i="1" spc="-120" dirty="0">
                <a:solidFill>
                  <a:srgbClr val="C00000"/>
                </a:solidFill>
                <a:latin typeface="Lucida Sans"/>
                <a:cs typeface="Lucida Sans"/>
              </a:rPr>
              <a:t>bonus</a:t>
            </a:r>
            <a:r>
              <a:rPr sz="1100" i="1" spc="-100" dirty="0">
                <a:solidFill>
                  <a:srgbClr val="C00000"/>
                </a:solidFill>
                <a:latin typeface="Lucida Sans"/>
                <a:cs typeface="Lucida Sans"/>
              </a:rPr>
              <a:t> </a:t>
            </a:r>
            <a:r>
              <a:rPr sz="1100" i="1" spc="-95" dirty="0">
                <a:solidFill>
                  <a:srgbClr val="C00000"/>
                </a:solidFill>
                <a:latin typeface="Lucida Sans"/>
                <a:cs typeface="Lucida Sans"/>
              </a:rPr>
              <a:t>policy</a:t>
            </a:r>
            <a:r>
              <a:rPr sz="1100" i="1" spc="-110" dirty="0">
                <a:solidFill>
                  <a:srgbClr val="C00000"/>
                </a:solidFill>
                <a:latin typeface="Lucida Sans"/>
                <a:cs typeface="Lucida Sans"/>
              </a:rPr>
              <a:t> </a:t>
            </a:r>
            <a:r>
              <a:rPr sz="1100" i="1" spc="-120" dirty="0">
                <a:solidFill>
                  <a:srgbClr val="C00000"/>
                </a:solidFill>
                <a:latin typeface="Lucida Sans"/>
                <a:cs typeface="Lucida Sans"/>
              </a:rPr>
              <a:t>aligned </a:t>
            </a:r>
            <a:r>
              <a:rPr sz="1100" i="1" spc="-80" dirty="0">
                <a:solidFill>
                  <a:srgbClr val="C00000"/>
                </a:solidFill>
                <a:latin typeface="Lucida Sans"/>
                <a:cs typeface="Lucida Sans"/>
              </a:rPr>
              <a:t>to</a:t>
            </a:r>
            <a:r>
              <a:rPr sz="1100" i="1" spc="-100" dirty="0">
                <a:solidFill>
                  <a:srgbClr val="C00000"/>
                </a:solidFill>
                <a:latin typeface="Lucida Sans"/>
                <a:cs typeface="Lucida Sans"/>
              </a:rPr>
              <a:t> </a:t>
            </a:r>
            <a:r>
              <a:rPr sz="1100" i="1" spc="-125" dirty="0">
                <a:solidFill>
                  <a:srgbClr val="C00000"/>
                </a:solidFill>
                <a:latin typeface="Lucida Sans"/>
                <a:cs typeface="Lucida Sans"/>
              </a:rPr>
              <a:t>strategy</a:t>
            </a:r>
            <a:r>
              <a:rPr sz="1100" i="1" spc="-105" dirty="0">
                <a:solidFill>
                  <a:srgbClr val="C00000"/>
                </a:solidFill>
                <a:latin typeface="Lucida Sans"/>
                <a:cs typeface="Lucida Sans"/>
              </a:rPr>
              <a:t> </a:t>
            </a:r>
            <a:r>
              <a:rPr sz="1100" i="1" spc="-10" dirty="0">
                <a:solidFill>
                  <a:srgbClr val="C00000"/>
                </a:solidFill>
                <a:latin typeface="Lucida Sans"/>
                <a:cs typeface="Lucida Sans"/>
              </a:rPr>
              <a:t>execution</a:t>
            </a:r>
            <a:endParaRPr sz="1100">
              <a:latin typeface="Lucida Sans"/>
              <a:cs typeface="Lucida Sans"/>
            </a:endParaRPr>
          </a:p>
          <a:p>
            <a:pPr marL="12700">
              <a:lnSpc>
                <a:spcPts val="1310"/>
              </a:lnSpc>
              <a:tabLst>
                <a:tab pos="3283585" algn="l"/>
                <a:tab pos="8832215" algn="l"/>
              </a:tabLst>
            </a:pPr>
            <a:r>
              <a:rPr sz="1100" i="1" u="sng" dirty="0">
                <a:solidFill>
                  <a:srgbClr val="C00000"/>
                </a:solidFill>
                <a:uFill>
                  <a:solidFill>
                    <a:srgbClr val="D0CECE"/>
                  </a:solidFill>
                </a:uFill>
                <a:latin typeface="Lucida Sans"/>
                <a:cs typeface="Lucida Sans"/>
              </a:rPr>
              <a:t>	</a:t>
            </a:r>
            <a:r>
              <a:rPr sz="1100" i="1" u="sng" spc="-125" dirty="0">
                <a:solidFill>
                  <a:srgbClr val="C00000"/>
                </a:solidFill>
                <a:uFill>
                  <a:solidFill>
                    <a:srgbClr val="D0CECE"/>
                  </a:solidFill>
                </a:uFill>
                <a:latin typeface="Lucida Sans"/>
                <a:cs typeface="Lucida Sans"/>
              </a:rPr>
              <a:t>requirements</a:t>
            </a:r>
            <a:r>
              <a:rPr sz="1100" i="1" u="sng" spc="-120" dirty="0">
                <a:solidFill>
                  <a:srgbClr val="C00000"/>
                </a:solidFill>
                <a:uFill>
                  <a:solidFill>
                    <a:srgbClr val="D0CECE"/>
                  </a:solidFill>
                </a:uFill>
                <a:latin typeface="Lucida Sans"/>
                <a:cs typeface="Lucida Sans"/>
              </a:rPr>
              <a:t> </a:t>
            </a:r>
            <a:r>
              <a:rPr sz="1100" i="1" u="sng" spc="-140" dirty="0">
                <a:solidFill>
                  <a:srgbClr val="C00000"/>
                </a:solidFill>
                <a:uFill>
                  <a:solidFill>
                    <a:srgbClr val="D0CECE"/>
                  </a:solidFill>
                </a:uFill>
                <a:latin typeface="Lucida Sans"/>
                <a:cs typeface="Lucida Sans"/>
              </a:rPr>
              <a:t>are</a:t>
            </a:r>
            <a:r>
              <a:rPr sz="1100" i="1" u="sng" spc="-110" dirty="0">
                <a:solidFill>
                  <a:srgbClr val="C00000"/>
                </a:solidFill>
                <a:uFill>
                  <a:solidFill>
                    <a:srgbClr val="D0CECE"/>
                  </a:solidFill>
                </a:uFill>
                <a:latin typeface="Lucida Sans"/>
                <a:cs typeface="Lucida Sans"/>
              </a:rPr>
              <a:t> </a:t>
            </a:r>
            <a:r>
              <a:rPr sz="1100" i="1" u="sng" spc="-130" dirty="0">
                <a:solidFill>
                  <a:srgbClr val="C00000"/>
                </a:solidFill>
                <a:uFill>
                  <a:solidFill>
                    <a:srgbClr val="D0CECE"/>
                  </a:solidFill>
                </a:uFill>
                <a:latin typeface="Lucida Sans"/>
                <a:cs typeface="Lucida Sans"/>
              </a:rPr>
              <a:t>good</a:t>
            </a:r>
            <a:r>
              <a:rPr sz="1100" i="1" u="sng" spc="-105" dirty="0">
                <a:solidFill>
                  <a:srgbClr val="C00000"/>
                </a:solidFill>
                <a:uFill>
                  <a:solidFill>
                    <a:srgbClr val="D0CECE"/>
                  </a:solidFill>
                </a:uFill>
                <a:latin typeface="Lucida Sans"/>
                <a:cs typeface="Lucida Sans"/>
              </a:rPr>
              <a:t> </a:t>
            </a:r>
            <a:r>
              <a:rPr sz="1100" i="1" u="sng" spc="-125" dirty="0">
                <a:solidFill>
                  <a:srgbClr val="C00000"/>
                </a:solidFill>
                <a:uFill>
                  <a:solidFill>
                    <a:srgbClr val="D0CECE"/>
                  </a:solidFill>
                </a:uFill>
                <a:latin typeface="Lucida Sans"/>
                <a:cs typeface="Lucida Sans"/>
              </a:rPr>
              <a:t>examples</a:t>
            </a:r>
            <a:r>
              <a:rPr sz="1100" i="1" u="sng" spc="-114" dirty="0">
                <a:solidFill>
                  <a:srgbClr val="C00000"/>
                </a:solidFill>
                <a:uFill>
                  <a:solidFill>
                    <a:srgbClr val="D0CECE"/>
                  </a:solidFill>
                </a:uFill>
                <a:latin typeface="Lucida Sans"/>
                <a:cs typeface="Lucida Sans"/>
              </a:rPr>
              <a:t> </a:t>
            </a:r>
            <a:r>
              <a:rPr sz="1100" i="1" u="sng" spc="-110" dirty="0">
                <a:solidFill>
                  <a:srgbClr val="C00000"/>
                </a:solidFill>
                <a:uFill>
                  <a:solidFill>
                    <a:srgbClr val="D0CECE"/>
                  </a:solidFill>
                </a:uFill>
                <a:latin typeface="Lucida Sans"/>
                <a:cs typeface="Lucida Sans"/>
              </a:rPr>
              <a:t>of</a:t>
            </a:r>
            <a:r>
              <a:rPr sz="1100" i="1" u="sng" spc="-95" dirty="0">
                <a:solidFill>
                  <a:srgbClr val="C00000"/>
                </a:solidFill>
                <a:uFill>
                  <a:solidFill>
                    <a:srgbClr val="D0CECE"/>
                  </a:solidFill>
                </a:uFill>
                <a:latin typeface="Lucida Sans"/>
                <a:cs typeface="Lucida Sans"/>
              </a:rPr>
              <a:t> </a:t>
            </a:r>
            <a:r>
              <a:rPr sz="1100" i="1" u="sng" spc="-125" dirty="0">
                <a:solidFill>
                  <a:srgbClr val="C00000"/>
                </a:solidFill>
                <a:uFill>
                  <a:solidFill>
                    <a:srgbClr val="D0CECE"/>
                  </a:solidFill>
                </a:uFill>
                <a:latin typeface="Lucida Sans"/>
                <a:cs typeface="Lucida Sans"/>
              </a:rPr>
              <a:t>alignment</a:t>
            </a:r>
            <a:r>
              <a:rPr sz="1100" i="1" u="sng" spc="-120" dirty="0">
                <a:solidFill>
                  <a:srgbClr val="C00000"/>
                </a:solidFill>
                <a:uFill>
                  <a:solidFill>
                    <a:srgbClr val="D0CECE"/>
                  </a:solidFill>
                </a:uFill>
                <a:latin typeface="Lucida Sans"/>
                <a:cs typeface="Lucida Sans"/>
              </a:rPr>
              <a:t> </a:t>
            </a:r>
            <a:r>
              <a:rPr sz="1100" i="1" u="sng" spc="-110" dirty="0">
                <a:solidFill>
                  <a:srgbClr val="C00000"/>
                </a:solidFill>
                <a:uFill>
                  <a:solidFill>
                    <a:srgbClr val="D0CECE"/>
                  </a:solidFill>
                </a:uFill>
                <a:latin typeface="Lucida Sans"/>
                <a:cs typeface="Lucida Sans"/>
              </a:rPr>
              <a:t>of</a:t>
            </a:r>
            <a:r>
              <a:rPr sz="1100" i="1" u="sng" spc="-95" dirty="0">
                <a:solidFill>
                  <a:srgbClr val="C00000"/>
                </a:solidFill>
                <a:uFill>
                  <a:solidFill>
                    <a:srgbClr val="D0CECE"/>
                  </a:solidFill>
                </a:uFill>
                <a:latin typeface="Lucida Sans"/>
                <a:cs typeface="Lucida Sans"/>
              </a:rPr>
              <a:t> </a:t>
            </a:r>
            <a:r>
              <a:rPr sz="1100" i="1" u="sng" spc="-65" dirty="0">
                <a:solidFill>
                  <a:srgbClr val="C00000"/>
                </a:solidFill>
                <a:uFill>
                  <a:solidFill>
                    <a:srgbClr val="D0CECE"/>
                  </a:solidFill>
                </a:uFill>
                <a:latin typeface="Lucida Sans"/>
                <a:cs typeface="Lucida Sans"/>
              </a:rPr>
              <a:t>HR</a:t>
            </a:r>
            <a:r>
              <a:rPr sz="1100" i="1" u="sng" spc="-110" dirty="0">
                <a:solidFill>
                  <a:srgbClr val="C00000"/>
                </a:solidFill>
                <a:uFill>
                  <a:solidFill>
                    <a:srgbClr val="D0CECE"/>
                  </a:solidFill>
                </a:uFill>
                <a:latin typeface="Lucida Sans"/>
                <a:cs typeface="Lucida Sans"/>
              </a:rPr>
              <a:t> </a:t>
            </a:r>
            <a:r>
              <a:rPr sz="1100" i="1" u="sng" spc="-80" dirty="0">
                <a:solidFill>
                  <a:srgbClr val="C00000"/>
                </a:solidFill>
                <a:uFill>
                  <a:solidFill>
                    <a:srgbClr val="D0CECE"/>
                  </a:solidFill>
                </a:uFill>
                <a:latin typeface="Lucida Sans"/>
                <a:cs typeface="Lucida Sans"/>
              </a:rPr>
              <a:t>to</a:t>
            </a:r>
            <a:r>
              <a:rPr sz="1100" i="1" u="sng" spc="-105" dirty="0">
                <a:solidFill>
                  <a:srgbClr val="C00000"/>
                </a:solidFill>
                <a:uFill>
                  <a:solidFill>
                    <a:srgbClr val="D0CECE"/>
                  </a:solidFill>
                </a:uFill>
                <a:latin typeface="Lucida Sans"/>
                <a:cs typeface="Lucida Sans"/>
              </a:rPr>
              <a:t> </a:t>
            </a:r>
            <a:r>
              <a:rPr sz="1100" i="1" u="sng" spc="-114" dirty="0">
                <a:solidFill>
                  <a:srgbClr val="C00000"/>
                </a:solidFill>
                <a:uFill>
                  <a:solidFill>
                    <a:srgbClr val="D0CECE"/>
                  </a:solidFill>
                </a:uFill>
                <a:latin typeface="Lucida Sans"/>
                <a:cs typeface="Lucida Sans"/>
              </a:rPr>
              <a:t>corporate</a:t>
            </a:r>
            <a:r>
              <a:rPr sz="1100" i="1" u="sng" spc="-110" dirty="0">
                <a:solidFill>
                  <a:srgbClr val="C00000"/>
                </a:solidFill>
                <a:uFill>
                  <a:solidFill>
                    <a:srgbClr val="D0CECE"/>
                  </a:solidFill>
                </a:uFill>
                <a:latin typeface="Lucida Sans"/>
                <a:cs typeface="Lucida Sans"/>
              </a:rPr>
              <a:t> </a:t>
            </a:r>
            <a:r>
              <a:rPr sz="1100" i="1" u="sng" spc="-10" dirty="0">
                <a:solidFill>
                  <a:srgbClr val="C00000"/>
                </a:solidFill>
                <a:uFill>
                  <a:solidFill>
                    <a:srgbClr val="D0CECE"/>
                  </a:solidFill>
                </a:uFill>
                <a:latin typeface="Lucida Sans"/>
                <a:cs typeface="Lucida Sans"/>
              </a:rPr>
              <a:t>directions.</a:t>
            </a:r>
            <a:r>
              <a:rPr sz="1100" i="1" u="sng" dirty="0">
                <a:solidFill>
                  <a:srgbClr val="C00000"/>
                </a:solidFill>
                <a:uFill>
                  <a:solidFill>
                    <a:srgbClr val="D0CECE"/>
                  </a:solidFill>
                </a:uFill>
                <a:latin typeface="Lucida Sans"/>
                <a:cs typeface="Lucida Sans"/>
              </a:rPr>
              <a:t>	</a:t>
            </a:r>
            <a:endParaRPr sz="1100">
              <a:latin typeface="Lucida Sans"/>
              <a:cs typeface="Lucida Sans"/>
            </a:endParaRPr>
          </a:p>
        </p:txBody>
      </p:sp>
      <p:sp>
        <p:nvSpPr>
          <p:cNvPr id="80" name="object 8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69047" rIns="0" bIns="0" rtlCol="0">
            <a:spAutoFit/>
          </a:bodyPr>
          <a:lstStyle/>
          <a:p>
            <a:pPr marL="2417445">
              <a:lnSpc>
                <a:spcPct val="100000"/>
              </a:lnSpc>
              <a:spcBef>
                <a:spcPts val="100"/>
              </a:spcBef>
            </a:pPr>
            <a:fld id="{81D60167-4931-47E6-BA6A-407CBD079E47}" type="slidenum">
              <a:rPr spc="-25" dirty="0"/>
              <a:t>148</a:t>
            </a:fld>
            <a:endParaRPr spc="-25" dirty="0"/>
          </a:p>
        </p:txBody>
      </p:sp>
      <p:sp>
        <p:nvSpPr>
          <p:cNvPr id="81" name="object 8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/>
              <a:t>©</a:t>
            </a:r>
            <a:r>
              <a:rPr spc="-15" dirty="0"/>
              <a:t> </a:t>
            </a:r>
            <a:r>
              <a:rPr dirty="0"/>
              <a:t>The</a:t>
            </a:r>
            <a:r>
              <a:rPr spc="-30" dirty="0"/>
              <a:t> </a:t>
            </a:r>
            <a:r>
              <a:rPr dirty="0"/>
              <a:t>KPI</a:t>
            </a:r>
            <a:r>
              <a:rPr spc="-5" dirty="0"/>
              <a:t> </a:t>
            </a:r>
            <a:r>
              <a:rPr dirty="0"/>
              <a:t>Institute</a:t>
            </a:r>
            <a:r>
              <a:rPr spc="-20" dirty="0"/>
              <a:t> 2023</a:t>
            </a:r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27164" y="184404"/>
            <a:ext cx="1937003" cy="161544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0" y="531876"/>
            <a:ext cx="277495" cy="715010"/>
          </a:xfrm>
          <a:custGeom>
            <a:avLst/>
            <a:gdLst/>
            <a:ahLst/>
            <a:cxnLst/>
            <a:rect l="l" t="t" r="r" b="b"/>
            <a:pathLst>
              <a:path w="277495" h="715010">
                <a:moveTo>
                  <a:pt x="277368" y="0"/>
                </a:moveTo>
                <a:lnTo>
                  <a:pt x="0" y="0"/>
                </a:lnTo>
                <a:lnTo>
                  <a:pt x="0" y="714756"/>
                </a:lnTo>
                <a:lnTo>
                  <a:pt x="277368" y="714756"/>
                </a:lnTo>
                <a:lnTo>
                  <a:pt x="277368" y="0"/>
                </a:lnTo>
                <a:close/>
              </a:path>
            </a:pathLst>
          </a:custGeom>
          <a:solidFill>
            <a:srgbClr val="0871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61544" y="6553200"/>
            <a:ext cx="8820150" cy="0"/>
          </a:xfrm>
          <a:custGeom>
            <a:avLst/>
            <a:gdLst/>
            <a:ahLst/>
            <a:cxnLst/>
            <a:rect l="l" t="t" r="r" b="b"/>
            <a:pathLst>
              <a:path w="8820150">
                <a:moveTo>
                  <a:pt x="0" y="0"/>
                </a:moveTo>
                <a:lnTo>
                  <a:pt x="8820023" y="0"/>
                </a:lnTo>
              </a:path>
            </a:pathLst>
          </a:custGeom>
          <a:ln w="9525">
            <a:solidFill>
              <a:srgbClr val="D0CEC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09258" rIns="0" bIns="0" rtlCol="0">
            <a:spAutoFit/>
          </a:bodyPr>
          <a:lstStyle/>
          <a:p>
            <a:pPr marL="31115">
              <a:lnSpc>
                <a:spcPct val="100000"/>
              </a:lnSpc>
              <a:spcBef>
                <a:spcPts val="100"/>
              </a:spcBef>
            </a:pPr>
            <a:r>
              <a:rPr spc="270" dirty="0"/>
              <a:t>KPI</a:t>
            </a:r>
            <a:r>
              <a:rPr spc="-10" dirty="0"/>
              <a:t> </a:t>
            </a:r>
            <a:r>
              <a:rPr spc="130" dirty="0"/>
              <a:t>ALIGNMENT</a:t>
            </a:r>
          </a:p>
        </p:txBody>
      </p:sp>
      <p:sp>
        <p:nvSpPr>
          <p:cNvPr id="6" name="object 6"/>
          <p:cNvSpPr/>
          <p:nvPr/>
        </p:nvSpPr>
        <p:spPr>
          <a:xfrm>
            <a:off x="342900" y="2301239"/>
            <a:ext cx="8488045" cy="0"/>
          </a:xfrm>
          <a:custGeom>
            <a:avLst/>
            <a:gdLst/>
            <a:ahLst/>
            <a:cxnLst/>
            <a:rect l="l" t="t" r="r" b="b"/>
            <a:pathLst>
              <a:path w="8488045">
                <a:moveTo>
                  <a:pt x="0" y="0"/>
                </a:moveTo>
                <a:lnTo>
                  <a:pt x="8487791" y="0"/>
                </a:lnTo>
              </a:path>
            </a:pathLst>
          </a:custGeom>
          <a:ln w="9525">
            <a:solidFill>
              <a:srgbClr val="0871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91769" y="1748129"/>
            <a:ext cx="2061845" cy="536575"/>
          </a:xfrm>
          <a:prstGeom prst="rect">
            <a:avLst/>
          </a:prstGeom>
        </p:spPr>
        <p:txBody>
          <a:bodyPr vert="horz" wrap="square" lIns="0" tIns="546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30"/>
              </a:spcBef>
            </a:pPr>
            <a:r>
              <a:rPr sz="1400" spc="60" dirty="0">
                <a:latin typeface="Tahoma"/>
                <a:cs typeface="Tahoma"/>
              </a:rPr>
              <a:t>CORPORATE</a:t>
            </a:r>
            <a:r>
              <a:rPr sz="1400" spc="-170" dirty="0">
                <a:latin typeface="Tahoma"/>
                <a:cs typeface="Tahoma"/>
              </a:rPr>
              <a:t> </a:t>
            </a:r>
            <a:r>
              <a:rPr sz="1400" spc="-20" dirty="0">
                <a:latin typeface="Tahoma"/>
                <a:cs typeface="Tahoma"/>
              </a:rPr>
              <a:t>LEVEL</a:t>
            </a:r>
            <a:endParaRPr sz="14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330"/>
              </a:spcBef>
            </a:pPr>
            <a:r>
              <a:rPr sz="1400" i="1" spc="-114" dirty="0">
                <a:solidFill>
                  <a:srgbClr val="087150"/>
                </a:solidFill>
                <a:latin typeface="Lucida Sans"/>
                <a:cs typeface="Lucida Sans"/>
              </a:rPr>
              <a:t>People,</a:t>
            </a:r>
            <a:r>
              <a:rPr sz="1400" i="1" spc="-160" dirty="0">
                <a:solidFill>
                  <a:srgbClr val="087150"/>
                </a:solidFill>
                <a:latin typeface="Lucida Sans"/>
                <a:cs typeface="Lucida Sans"/>
              </a:rPr>
              <a:t> Learning </a:t>
            </a:r>
            <a:r>
              <a:rPr sz="1400" i="1" spc="-155" dirty="0">
                <a:solidFill>
                  <a:srgbClr val="087150"/>
                </a:solidFill>
                <a:latin typeface="Lucida Sans"/>
                <a:cs typeface="Lucida Sans"/>
              </a:rPr>
              <a:t>and</a:t>
            </a:r>
            <a:r>
              <a:rPr sz="1400" i="1" spc="-150" dirty="0">
                <a:solidFill>
                  <a:srgbClr val="087150"/>
                </a:solidFill>
                <a:latin typeface="Lucida Sans"/>
                <a:cs typeface="Lucida Sans"/>
              </a:rPr>
              <a:t> </a:t>
            </a:r>
            <a:r>
              <a:rPr sz="1400" i="1" spc="-90" dirty="0">
                <a:solidFill>
                  <a:srgbClr val="087150"/>
                </a:solidFill>
                <a:latin typeface="Lucida Sans"/>
                <a:cs typeface="Lucida Sans"/>
              </a:rPr>
              <a:t>Growth</a:t>
            </a:r>
            <a:endParaRPr sz="1400">
              <a:latin typeface="Lucida Sans"/>
              <a:cs typeface="Lucida San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924425" y="2424811"/>
            <a:ext cx="3874770" cy="9766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821690">
              <a:lnSpc>
                <a:spcPct val="100000"/>
              </a:lnSpc>
              <a:spcBef>
                <a:spcPts val="105"/>
              </a:spcBef>
            </a:pPr>
            <a:r>
              <a:rPr sz="1400" spc="-25" dirty="0">
                <a:latin typeface="Tahoma"/>
                <a:cs typeface="Tahoma"/>
              </a:rPr>
              <a:t>Objective:</a:t>
            </a:r>
            <a:r>
              <a:rPr sz="1400" spc="-9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Nurture</a:t>
            </a:r>
            <a:r>
              <a:rPr sz="1400" spc="-90" dirty="0">
                <a:latin typeface="Tahoma"/>
                <a:cs typeface="Tahoma"/>
              </a:rPr>
              <a:t> </a:t>
            </a:r>
            <a:r>
              <a:rPr sz="1400" spc="-40" dirty="0">
                <a:latin typeface="Tahoma"/>
                <a:cs typeface="Tahoma"/>
              </a:rPr>
              <a:t>an</a:t>
            </a:r>
            <a:r>
              <a:rPr sz="1400" spc="-65" dirty="0">
                <a:latin typeface="Tahoma"/>
                <a:cs typeface="Tahoma"/>
              </a:rPr>
              <a:t> </a:t>
            </a:r>
            <a:r>
              <a:rPr sz="1400" spc="-45" dirty="0">
                <a:latin typeface="Tahoma"/>
                <a:cs typeface="Tahoma"/>
              </a:rPr>
              <a:t>engaging</a:t>
            </a:r>
            <a:r>
              <a:rPr sz="1400" spc="-100" dirty="0">
                <a:latin typeface="Tahoma"/>
                <a:cs typeface="Tahoma"/>
              </a:rPr>
              <a:t> </a:t>
            </a:r>
            <a:r>
              <a:rPr sz="1400" spc="-10" dirty="0">
                <a:latin typeface="Tahoma"/>
                <a:cs typeface="Tahoma"/>
              </a:rPr>
              <a:t>working environment</a:t>
            </a:r>
            <a:endParaRPr sz="1400">
              <a:latin typeface="Tahoma"/>
              <a:cs typeface="Tahoma"/>
            </a:endParaRPr>
          </a:p>
          <a:p>
            <a:pPr marL="68580">
              <a:lnSpc>
                <a:spcPct val="100000"/>
              </a:lnSpc>
              <a:spcBef>
                <a:spcPts val="760"/>
              </a:spcBef>
            </a:pPr>
            <a:r>
              <a:rPr sz="1400" spc="-290" dirty="0">
                <a:latin typeface="Tahoma"/>
                <a:cs typeface="Tahoma"/>
              </a:rPr>
              <a:t>%</a:t>
            </a:r>
            <a:r>
              <a:rPr sz="1400" spc="-125" dirty="0">
                <a:latin typeface="Tahoma"/>
                <a:cs typeface="Tahoma"/>
              </a:rPr>
              <a:t> </a:t>
            </a:r>
            <a:r>
              <a:rPr sz="1400" spc="-25" dirty="0">
                <a:latin typeface="Tahoma"/>
                <a:cs typeface="Tahoma"/>
              </a:rPr>
              <a:t>Employees</a:t>
            </a:r>
            <a:r>
              <a:rPr sz="1400" spc="-130" dirty="0">
                <a:latin typeface="Tahoma"/>
                <a:cs typeface="Tahoma"/>
              </a:rPr>
              <a:t> </a:t>
            </a:r>
            <a:r>
              <a:rPr sz="1400" spc="-40" dirty="0">
                <a:latin typeface="Tahoma"/>
                <a:cs typeface="Tahoma"/>
              </a:rPr>
              <a:t>engagement</a:t>
            </a:r>
            <a:r>
              <a:rPr sz="1400" spc="-130" dirty="0">
                <a:latin typeface="Tahoma"/>
                <a:cs typeface="Tahoma"/>
              </a:rPr>
              <a:t> </a:t>
            </a:r>
            <a:r>
              <a:rPr sz="1400" spc="-25" dirty="0">
                <a:latin typeface="Tahoma"/>
                <a:cs typeface="Tahoma"/>
              </a:rPr>
              <a:t>index</a:t>
            </a:r>
            <a:r>
              <a:rPr sz="1400" spc="-125" dirty="0">
                <a:latin typeface="Tahoma"/>
                <a:cs typeface="Tahoma"/>
              </a:rPr>
              <a:t> </a:t>
            </a:r>
            <a:r>
              <a:rPr sz="1400" spc="-10" dirty="0">
                <a:latin typeface="Tahoma"/>
                <a:cs typeface="Tahoma"/>
              </a:rPr>
              <a:t>in</a:t>
            </a:r>
            <a:r>
              <a:rPr sz="1400" spc="-114" dirty="0">
                <a:latin typeface="Tahoma"/>
                <a:cs typeface="Tahoma"/>
              </a:rPr>
              <a:t> </a:t>
            </a:r>
            <a:r>
              <a:rPr sz="1400" spc="-20" dirty="0">
                <a:latin typeface="Tahoma"/>
                <a:cs typeface="Tahoma"/>
              </a:rPr>
              <a:t>department</a:t>
            </a:r>
            <a:r>
              <a:rPr sz="1400" spc="-160" dirty="0">
                <a:latin typeface="Tahoma"/>
                <a:cs typeface="Tahoma"/>
              </a:rPr>
              <a:t> </a:t>
            </a:r>
            <a:r>
              <a:rPr sz="1400" spc="40" dirty="0">
                <a:latin typeface="Tahoma"/>
                <a:cs typeface="Tahoma"/>
              </a:rPr>
              <a:t>Z</a:t>
            </a:r>
            <a:endParaRPr sz="1400">
              <a:latin typeface="Tahoma"/>
              <a:cs typeface="Tahoma"/>
            </a:endParaRPr>
          </a:p>
          <a:p>
            <a:pPr marL="68580">
              <a:lnSpc>
                <a:spcPct val="100000"/>
              </a:lnSpc>
            </a:pPr>
            <a:r>
              <a:rPr sz="1400" spc="-290" dirty="0">
                <a:latin typeface="Tahoma"/>
                <a:cs typeface="Tahoma"/>
              </a:rPr>
              <a:t>%</a:t>
            </a:r>
            <a:r>
              <a:rPr sz="1400" spc="-125" dirty="0">
                <a:latin typeface="Tahoma"/>
                <a:cs typeface="Tahoma"/>
              </a:rPr>
              <a:t> </a:t>
            </a:r>
            <a:r>
              <a:rPr sz="1400" spc="-30" dirty="0">
                <a:latin typeface="Tahoma"/>
                <a:cs typeface="Tahoma"/>
              </a:rPr>
              <a:t>Improvement</a:t>
            </a:r>
            <a:r>
              <a:rPr sz="1400" spc="-150" dirty="0">
                <a:latin typeface="Tahoma"/>
                <a:cs typeface="Tahoma"/>
              </a:rPr>
              <a:t> </a:t>
            </a:r>
            <a:r>
              <a:rPr sz="1400" spc="-30" dirty="0">
                <a:latin typeface="Tahoma"/>
                <a:cs typeface="Tahoma"/>
              </a:rPr>
              <a:t>ideas</a:t>
            </a:r>
            <a:r>
              <a:rPr sz="1400" spc="-135" dirty="0">
                <a:latin typeface="Tahoma"/>
                <a:cs typeface="Tahoma"/>
              </a:rPr>
              <a:t> </a:t>
            </a:r>
            <a:r>
              <a:rPr sz="1400" spc="-25" dirty="0">
                <a:latin typeface="Tahoma"/>
                <a:cs typeface="Tahoma"/>
              </a:rPr>
              <a:t>awarded</a:t>
            </a:r>
            <a:r>
              <a:rPr sz="1400" spc="-155" dirty="0">
                <a:latin typeface="Tahoma"/>
                <a:cs typeface="Tahoma"/>
              </a:rPr>
              <a:t> </a:t>
            </a:r>
            <a:r>
              <a:rPr sz="1400" spc="-10" dirty="0">
                <a:latin typeface="Tahoma"/>
                <a:cs typeface="Tahoma"/>
              </a:rPr>
              <a:t>from</a:t>
            </a:r>
            <a:r>
              <a:rPr sz="1400" spc="-130" dirty="0">
                <a:latin typeface="Tahoma"/>
                <a:cs typeface="Tahoma"/>
              </a:rPr>
              <a:t> </a:t>
            </a:r>
            <a:r>
              <a:rPr sz="1400" spc="-20" dirty="0">
                <a:latin typeface="Tahoma"/>
                <a:cs typeface="Tahoma"/>
              </a:rPr>
              <a:t>department</a:t>
            </a:r>
            <a:r>
              <a:rPr sz="1400" spc="-145" dirty="0">
                <a:latin typeface="Tahoma"/>
                <a:cs typeface="Tahoma"/>
              </a:rPr>
              <a:t> </a:t>
            </a:r>
            <a:r>
              <a:rPr sz="1400" spc="40" dirty="0">
                <a:latin typeface="Tahoma"/>
                <a:cs typeface="Tahoma"/>
              </a:rPr>
              <a:t>Z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91769" y="2403729"/>
            <a:ext cx="2724150" cy="996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7780" marR="5080">
              <a:lnSpc>
                <a:spcPct val="100000"/>
              </a:lnSpc>
              <a:spcBef>
                <a:spcPts val="105"/>
              </a:spcBef>
            </a:pPr>
            <a:r>
              <a:rPr sz="1400" spc="-25" dirty="0">
                <a:latin typeface="Tahoma"/>
                <a:cs typeface="Tahoma"/>
              </a:rPr>
              <a:t>Objective:</a:t>
            </a:r>
            <a:r>
              <a:rPr sz="1400" spc="-9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Nurture</a:t>
            </a:r>
            <a:r>
              <a:rPr sz="1400" spc="-90" dirty="0">
                <a:latin typeface="Tahoma"/>
                <a:cs typeface="Tahoma"/>
              </a:rPr>
              <a:t> </a:t>
            </a:r>
            <a:r>
              <a:rPr sz="1400" spc="-40" dirty="0">
                <a:latin typeface="Tahoma"/>
                <a:cs typeface="Tahoma"/>
              </a:rPr>
              <a:t>an</a:t>
            </a:r>
            <a:r>
              <a:rPr sz="1400" spc="-65" dirty="0">
                <a:latin typeface="Tahoma"/>
                <a:cs typeface="Tahoma"/>
              </a:rPr>
              <a:t> </a:t>
            </a:r>
            <a:r>
              <a:rPr sz="1400" spc="-45" dirty="0">
                <a:latin typeface="Tahoma"/>
                <a:cs typeface="Tahoma"/>
              </a:rPr>
              <a:t>engaging</a:t>
            </a:r>
            <a:r>
              <a:rPr sz="1400" spc="-100" dirty="0">
                <a:latin typeface="Tahoma"/>
                <a:cs typeface="Tahoma"/>
              </a:rPr>
              <a:t> </a:t>
            </a:r>
            <a:r>
              <a:rPr sz="1400" spc="-25" dirty="0">
                <a:latin typeface="Tahoma"/>
                <a:cs typeface="Tahoma"/>
              </a:rPr>
              <a:t>and </a:t>
            </a:r>
            <a:r>
              <a:rPr sz="1400" spc="-10" dirty="0">
                <a:latin typeface="Tahoma"/>
                <a:cs typeface="Tahoma"/>
              </a:rPr>
              <a:t>innovative</a:t>
            </a:r>
            <a:r>
              <a:rPr sz="1400" spc="-160" dirty="0">
                <a:latin typeface="Tahoma"/>
                <a:cs typeface="Tahoma"/>
              </a:rPr>
              <a:t> </a:t>
            </a:r>
            <a:r>
              <a:rPr sz="1400" spc="-10" dirty="0">
                <a:latin typeface="Tahoma"/>
                <a:cs typeface="Tahoma"/>
              </a:rPr>
              <a:t>working</a:t>
            </a:r>
            <a:r>
              <a:rPr sz="1400" spc="-165" dirty="0">
                <a:latin typeface="Tahoma"/>
                <a:cs typeface="Tahoma"/>
              </a:rPr>
              <a:t> </a:t>
            </a:r>
            <a:r>
              <a:rPr sz="1400" spc="-10" dirty="0">
                <a:latin typeface="Tahoma"/>
                <a:cs typeface="Tahoma"/>
              </a:rPr>
              <a:t>environment</a:t>
            </a:r>
            <a:endParaRPr sz="14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919"/>
              </a:spcBef>
            </a:pPr>
            <a:r>
              <a:rPr sz="1400" spc="-290" dirty="0">
                <a:latin typeface="Tahoma"/>
                <a:cs typeface="Tahoma"/>
              </a:rPr>
              <a:t>%</a:t>
            </a:r>
            <a:r>
              <a:rPr sz="1400" spc="-120" dirty="0">
                <a:latin typeface="Tahoma"/>
                <a:cs typeface="Tahoma"/>
              </a:rPr>
              <a:t> </a:t>
            </a:r>
            <a:r>
              <a:rPr sz="1400" spc="-25" dirty="0">
                <a:latin typeface="Tahoma"/>
                <a:cs typeface="Tahoma"/>
              </a:rPr>
              <a:t>Employees</a:t>
            </a:r>
            <a:r>
              <a:rPr sz="1400" spc="-125" dirty="0">
                <a:latin typeface="Tahoma"/>
                <a:cs typeface="Tahoma"/>
              </a:rPr>
              <a:t> </a:t>
            </a:r>
            <a:r>
              <a:rPr sz="1400" spc="-40" dirty="0">
                <a:latin typeface="Tahoma"/>
                <a:cs typeface="Tahoma"/>
              </a:rPr>
              <a:t>engagement</a:t>
            </a:r>
            <a:r>
              <a:rPr sz="1400" spc="-125" dirty="0">
                <a:latin typeface="Tahoma"/>
                <a:cs typeface="Tahoma"/>
              </a:rPr>
              <a:t> </a:t>
            </a:r>
            <a:r>
              <a:rPr sz="1400" spc="-10" dirty="0">
                <a:latin typeface="Tahoma"/>
                <a:cs typeface="Tahoma"/>
              </a:rPr>
              <a:t>index</a:t>
            </a:r>
            <a:endParaRPr sz="14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400" spc="-290" dirty="0">
                <a:latin typeface="Tahoma"/>
                <a:cs typeface="Tahoma"/>
              </a:rPr>
              <a:t>%</a:t>
            </a:r>
            <a:r>
              <a:rPr sz="1400" spc="-145" dirty="0">
                <a:latin typeface="Tahoma"/>
                <a:cs typeface="Tahoma"/>
              </a:rPr>
              <a:t> </a:t>
            </a:r>
            <a:r>
              <a:rPr sz="1400" spc="-30" dirty="0">
                <a:latin typeface="Tahoma"/>
                <a:cs typeface="Tahoma"/>
              </a:rPr>
              <a:t>Improvement</a:t>
            </a:r>
            <a:r>
              <a:rPr sz="1400" spc="-155" dirty="0">
                <a:latin typeface="Tahoma"/>
                <a:cs typeface="Tahoma"/>
              </a:rPr>
              <a:t> </a:t>
            </a:r>
            <a:r>
              <a:rPr sz="1400" spc="-25" dirty="0">
                <a:latin typeface="Tahoma"/>
                <a:cs typeface="Tahoma"/>
              </a:rPr>
              <a:t>ideas</a:t>
            </a:r>
            <a:r>
              <a:rPr sz="1400" spc="-150" dirty="0">
                <a:latin typeface="Tahoma"/>
                <a:cs typeface="Tahoma"/>
              </a:rPr>
              <a:t> </a:t>
            </a:r>
            <a:r>
              <a:rPr sz="1400" spc="-10" dirty="0">
                <a:latin typeface="Tahoma"/>
                <a:cs typeface="Tahoma"/>
              </a:rPr>
              <a:t>awarded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924425" y="1813941"/>
            <a:ext cx="164465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30" dirty="0">
                <a:latin typeface="Tahoma"/>
                <a:cs typeface="Tahoma"/>
              </a:rPr>
              <a:t>DEPARTMENT:</a:t>
            </a:r>
            <a:r>
              <a:rPr sz="1400" spc="-50" dirty="0">
                <a:latin typeface="Tahoma"/>
                <a:cs typeface="Tahoma"/>
              </a:rPr>
              <a:t> </a:t>
            </a:r>
            <a:r>
              <a:rPr sz="1400" spc="45" dirty="0">
                <a:latin typeface="Tahoma"/>
                <a:cs typeface="Tahoma"/>
              </a:rPr>
              <a:t>ANY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77368" y="5050535"/>
            <a:ext cx="8466455" cy="0"/>
          </a:xfrm>
          <a:custGeom>
            <a:avLst/>
            <a:gdLst/>
            <a:ahLst/>
            <a:cxnLst/>
            <a:rect l="l" t="t" r="r" b="b"/>
            <a:pathLst>
              <a:path w="8466455">
                <a:moveTo>
                  <a:pt x="0" y="0"/>
                </a:moveTo>
                <a:lnTo>
                  <a:pt x="8466328" y="0"/>
                </a:lnTo>
              </a:path>
            </a:pathLst>
          </a:custGeom>
          <a:ln w="9525">
            <a:solidFill>
              <a:srgbClr val="0871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247904" y="4395317"/>
            <a:ext cx="1633855" cy="624840"/>
          </a:xfrm>
          <a:prstGeom prst="rect">
            <a:avLst/>
          </a:prstGeom>
        </p:spPr>
        <p:txBody>
          <a:bodyPr vert="horz" wrap="square" lIns="0" tIns="984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75"/>
              </a:spcBef>
            </a:pPr>
            <a:r>
              <a:rPr sz="1400" spc="60" dirty="0">
                <a:latin typeface="Tahoma"/>
                <a:cs typeface="Tahoma"/>
              </a:rPr>
              <a:t>CORPORATE</a:t>
            </a:r>
            <a:r>
              <a:rPr sz="1400" spc="-170" dirty="0">
                <a:latin typeface="Tahoma"/>
                <a:cs typeface="Tahoma"/>
              </a:rPr>
              <a:t> </a:t>
            </a:r>
            <a:r>
              <a:rPr sz="1400" spc="-20" dirty="0">
                <a:latin typeface="Tahoma"/>
                <a:cs typeface="Tahoma"/>
              </a:rPr>
              <a:t>LEVEL</a:t>
            </a:r>
            <a:endParaRPr sz="1400">
              <a:latin typeface="Tahoma"/>
              <a:cs typeface="Tahoma"/>
            </a:endParaRPr>
          </a:p>
          <a:p>
            <a:pPr marL="33655">
              <a:lnSpc>
                <a:spcPct val="100000"/>
              </a:lnSpc>
              <a:spcBef>
                <a:spcPts val="680"/>
              </a:spcBef>
            </a:pPr>
            <a:r>
              <a:rPr sz="1400" i="1" spc="-35" dirty="0">
                <a:solidFill>
                  <a:srgbClr val="087150"/>
                </a:solidFill>
                <a:latin typeface="Lucida Sans"/>
                <a:cs typeface="Lucida Sans"/>
              </a:rPr>
              <a:t>Customers</a:t>
            </a:r>
            <a:endParaRPr sz="1400">
              <a:latin typeface="Lucida Sans"/>
              <a:cs typeface="Lucida San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975352" y="4480940"/>
            <a:ext cx="309499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30" dirty="0">
                <a:latin typeface="Tahoma"/>
                <a:cs typeface="Tahoma"/>
              </a:rPr>
              <a:t>DEPARTMENT:</a:t>
            </a:r>
            <a:r>
              <a:rPr sz="1400" spc="-125" dirty="0">
                <a:latin typeface="Tahoma"/>
                <a:cs typeface="Tahoma"/>
              </a:rPr>
              <a:t> </a:t>
            </a:r>
            <a:r>
              <a:rPr sz="1400" spc="75" dirty="0">
                <a:latin typeface="Tahoma"/>
                <a:cs typeface="Tahoma"/>
              </a:rPr>
              <a:t>CUSTOMER</a:t>
            </a:r>
            <a:r>
              <a:rPr sz="1400" spc="-125" dirty="0">
                <a:latin typeface="Tahoma"/>
                <a:cs typeface="Tahoma"/>
              </a:rPr>
              <a:t> </a:t>
            </a:r>
            <a:r>
              <a:rPr sz="1400" spc="-10" dirty="0">
                <a:latin typeface="Tahoma"/>
                <a:cs typeface="Tahoma"/>
              </a:rPr>
              <a:t>SUPPORT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47904" y="5105780"/>
            <a:ext cx="3145790" cy="974725"/>
          </a:xfrm>
          <a:prstGeom prst="rect">
            <a:avLst/>
          </a:prstGeom>
        </p:spPr>
        <p:txBody>
          <a:bodyPr vert="horz" wrap="square" lIns="0" tIns="20955" rIns="0" bIns="0" rtlCol="0">
            <a:spAutoFit/>
          </a:bodyPr>
          <a:lstStyle/>
          <a:p>
            <a:pPr marL="12700" marR="5080">
              <a:lnSpc>
                <a:spcPts val="1670"/>
              </a:lnSpc>
              <a:spcBef>
                <a:spcPts val="165"/>
              </a:spcBef>
            </a:pPr>
            <a:r>
              <a:rPr sz="1400" spc="-25" dirty="0">
                <a:latin typeface="Tahoma"/>
                <a:cs typeface="Tahoma"/>
              </a:rPr>
              <a:t>Objective:</a:t>
            </a:r>
            <a:r>
              <a:rPr sz="1400" spc="-140" dirty="0">
                <a:latin typeface="Tahoma"/>
                <a:cs typeface="Tahoma"/>
              </a:rPr>
              <a:t> </a:t>
            </a:r>
            <a:r>
              <a:rPr sz="1400" spc="-30" dirty="0">
                <a:latin typeface="Tahoma"/>
                <a:cs typeface="Tahoma"/>
              </a:rPr>
              <a:t>Increase</a:t>
            </a:r>
            <a:r>
              <a:rPr sz="1400" spc="-160" dirty="0">
                <a:latin typeface="Tahoma"/>
                <a:cs typeface="Tahoma"/>
              </a:rPr>
              <a:t> </a:t>
            </a:r>
            <a:r>
              <a:rPr sz="1400" spc="-10" dirty="0">
                <a:latin typeface="Tahoma"/>
                <a:cs typeface="Tahoma"/>
              </a:rPr>
              <a:t>customer</a:t>
            </a:r>
            <a:r>
              <a:rPr sz="1400" spc="-135" dirty="0">
                <a:latin typeface="Tahoma"/>
                <a:cs typeface="Tahoma"/>
              </a:rPr>
              <a:t> </a:t>
            </a:r>
            <a:r>
              <a:rPr sz="1400" spc="-10" dirty="0">
                <a:latin typeface="Tahoma"/>
                <a:cs typeface="Tahoma"/>
              </a:rPr>
              <a:t>satisfaction levels</a:t>
            </a:r>
            <a:endParaRPr sz="1400">
              <a:latin typeface="Tahoma"/>
              <a:cs typeface="Tahoma"/>
            </a:endParaRPr>
          </a:p>
          <a:p>
            <a:pPr marL="12700" marR="1289050">
              <a:lnSpc>
                <a:spcPct val="100000"/>
              </a:lnSpc>
              <a:spcBef>
                <a:spcPts val="705"/>
              </a:spcBef>
            </a:pPr>
            <a:r>
              <a:rPr sz="1400" spc="-290" dirty="0">
                <a:latin typeface="Tahoma"/>
                <a:cs typeface="Tahoma"/>
              </a:rPr>
              <a:t>%</a:t>
            </a:r>
            <a:r>
              <a:rPr sz="1400" spc="-13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Customer</a:t>
            </a:r>
            <a:r>
              <a:rPr sz="1400" spc="-130" dirty="0">
                <a:latin typeface="Tahoma"/>
                <a:cs typeface="Tahoma"/>
              </a:rPr>
              <a:t> </a:t>
            </a:r>
            <a:r>
              <a:rPr sz="1400" spc="-10" dirty="0">
                <a:latin typeface="Tahoma"/>
                <a:cs typeface="Tahoma"/>
              </a:rPr>
              <a:t>satisfaction </a:t>
            </a:r>
            <a:r>
              <a:rPr sz="1400" spc="-210" dirty="0">
                <a:latin typeface="Tahoma"/>
                <a:cs typeface="Tahoma"/>
              </a:rPr>
              <a:t>#</a:t>
            </a:r>
            <a:r>
              <a:rPr sz="1400" spc="-135" dirty="0">
                <a:latin typeface="Tahoma"/>
                <a:cs typeface="Tahoma"/>
              </a:rPr>
              <a:t> </a:t>
            </a:r>
            <a:r>
              <a:rPr sz="1400" spc="-10" dirty="0">
                <a:latin typeface="Tahoma"/>
                <a:cs typeface="Tahoma"/>
              </a:rPr>
              <a:t>Complaints</a:t>
            </a:r>
            <a:r>
              <a:rPr sz="1400" spc="-140" dirty="0">
                <a:latin typeface="Tahoma"/>
                <a:cs typeface="Tahoma"/>
              </a:rPr>
              <a:t> </a:t>
            </a:r>
            <a:r>
              <a:rPr sz="1400" spc="-10" dirty="0">
                <a:latin typeface="Tahoma"/>
                <a:cs typeface="Tahoma"/>
              </a:rPr>
              <a:t>received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975352" y="5164963"/>
            <a:ext cx="3145790" cy="989330"/>
          </a:xfrm>
          <a:prstGeom prst="rect">
            <a:avLst/>
          </a:prstGeom>
        </p:spPr>
        <p:txBody>
          <a:bodyPr vert="horz" wrap="square" lIns="0" tIns="20955" rIns="0" bIns="0" rtlCol="0">
            <a:spAutoFit/>
          </a:bodyPr>
          <a:lstStyle/>
          <a:p>
            <a:pPr marL="12700" marR="5080">
              <a:lnSpc>
                <a:spcPts val="1670"/>
              </a:lnSpc>
              <a:spcBef>
                <a:spcPts val="165"/>
              </a:spcBef>
            </a:pPr>
            <a:r>
              <a:rPr sz="1400" spc="-25" dirty="0">
                <a:latin typeface="Tahoma"/>
                <a:cs typeface="Tahoma"/>
              </a:rPr>
              <a:t>Objective:</a:t>
            </a:r>
            <a:r>
              <a:rPr sz="1400" spc="-140" dirty="0">
                <a:latin typeface="Tahoma"/>
                <a:cs typeface="Tahoma"/>
              </a:rPr>
              <a:t> </a:t>
            </a:r>
            <a:r>
              <a:rPr sz="1400" spc="-30" dirty="0">
                <a:latin typeface="Tahoma"/>
                <a:cs typeface="Tahoma"/>
              </a:rPr>
              <a:t>Increase</a:t>
            </a:r>
            <a:r>
              <a:rPr sz="1400" spc="-160" dirty="0">
                <a:latin typeface="Tahoma"/>
                <a:cs typeface="Tahoma"/>
              </a:rPr>
              <a:t> </a:t>
            </a:r>
            <a:r>
              <a:rPr sz="1400" spc="-10" dirty="0">
                <a:latin typeface="Tahoma"/>
                <a:cs typeface="Tahoma"/>
              </a:rPr>
              <a:t>customer</a:t>
            </a:r>
            <a:r>
              <a:rPr sz="1400" spc="-135" dirty="0">
                <a:latin typeface="Tahoma"/>
                <a:cs typeface="Tahoma"/>
              </a:rPr>
              <a:t> </a:t>
            </a:r>
            <a:r>
              <a:rPr sz="1400" spc="-10" dirty="0">
                <a:latin typeface="Tahoma"/>
                <a:cs typeface="Tahoma"/>
              </a:rPr>
              <a:t>satisfaction levels</a:t>
            </a:r>
            <a:endParaRPr sz="1400">
              <a:latin typeface="Tahoma"/>
              <a:cs typeface="Tahoma"/>
            </a:endParaRPr>
          </a:p>
          <a:p>
            <a:pPr marL="12700" marR="719455">
              <a:lnSpc>
                <a:spcPct val="100000"/>
              </a:lnSpc>
              <a:spcBef>
                <a:spcPts val="819"/>
              </a:spcBef>
            </a:pPr>
            <a:r>
              <a:rPr sz="1400" spc="-290" dirty="0">
                <a:latin typeface="Tahoma"/>
                <a:cs typeface="Tahoma"/>
              </a:rPr>
              <a:t>%</a:t>
            </a:r>
            <a:r>
              <a:rPr sz="1400" spc="-150" dirty="0">
                <a:latin typeface="Tahoma"/>
                <a:cs typeface="Tahoma"/>
              </a:rPr>
              <a:t> </a:t>
            </a:r>
            <a:r>
              <a:rPr sz="1400" spc="-10" dirty="0">
                <a:latin typeface="Tahoma"/>
                <a:cs typeface="Tahoma"/>
              </a:rPr>
              <a:t>Complaints</a:t>
            </a:r>
            <a:r>
              <a:rPr sz="1400" spc="-145" dirty="0">
                <a:latin typeface="Tahoma"/>
                <a:cs typeface="Tahoma"/>
              </a:rPr>
              <a:t> </a:t>
            </a:r>
            <a:r>
              <a:rPr sz="1400" spc="-20" dirty="0">
                <a:latin typeface="Tahoma"/>
                <a:cs typeface="Tahoma"/>
              </a:rPr>
              <a:t>solved</a:t>
            </a:r>
            <a:r>
              <a:rPr sz="1400" spc="-14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within</a:t>
            </a:r>
            <a:r>
              <a:rPr sz="1400" spc="-135" dirty="0">
                <a:latin typeface="Tahoma"/>
                <a:cs typeface="Tahoma"/>
              </a:rPr>
              <a:t> </a:t>
            </a:r>
            <a:r>
              <a:rPr sz="1400" spc="-25" dirty="0">
                <a:latin typeface="Tahoma"/>
                <a:cs typeface="Tahoma"/>
              </a:rPr>
              <a:t>SLA </a:t>
            </a:r>
            <a:r>
              <a:rPr sz="1400" spc="-210" dirty="0">
                <a:latin typeface="Tahoma"/>
                <a:cs typeface="Tahoma"/>
              </a:rPr>
              <a:t>#</a:t>
            </a:r>
            <a:r>
              <a:rPr sz="1400" spc="-140" dirty="0">
                <a:latin typeface="Tahoma"/>
                <a:cs typeface="Tahoma"/>
              </a:rPr>
              <a:t> </a:t>
            </a:r>
            <a:r>
              <a:rPr sz="1400" spc="-20" dirty="0">
                <a:latin typeface="Tahoma"/>
                <a:cs typeface="Tahoma"/>
              </a:rPr>
              <a:t>Requests</a:t>
            </a:r>
            <a:r>
              <a:rPr sz="1400" spc="-170" dirty="0">
                <a:latin typeface="Tahoma"/>
                <a:cs typeface="Tahoma"/>
              </a:rPr>
              <a:t> </a:t>
            </a:r>
            <a:r>
              <a:rPr sz="1400" spc="-20" dirty="0">
                <a:latin typeface="Tahoma"/>
                <a:cs typeface="Tahoma"/>
              </a:rPr>
              <a:t>solved</a:t>
            </a:r>
            <a:r>
              <a:rPr sz="1400" spc="-13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per</a:t>
            </a:r>
            <a:r>
              <a:rPr sz="1400" spc="-165" dirty="0">
                <a:latin typeface="Tahoma"/>
                <a:cs typeface="Tahoma"/>
              </a:rPr>
              <a:t> </a:t>
            </a:r>
            <a:r>
              <a:rPr sz="1400" spc="-20" dirty="0">
                <a:latin typeface="Tahoma"/>
                <a:cs typeface="Tahoma"/>
              </a:rPr>
              <a:t>hour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208401" y="1353692"/>
            <a:ext cx="1635760" cy="3898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1435"/>
              </a:lnSpc>
              <a:spcBef>
                <a:spcPts val="100"/>
              </a:spcBef>
            </a:pPr>
            <a:r>
              <a:rPr sz="1200" spc="50" dirty="0">
                <a:solidFill>
                  <a:srgbClr val="087150"/>
                </a:solidFill>
                <a:latin typeface="Tahoma"/>
                <a:cs typeface="Tahoma"/>
              </a:rPr>
              <a:t>SAME</a:t>
            </a:r>
            <a:r>
              <a:rPr sz="1200" spc="-75" dirty="0">
                <a:solidFill>
                  <a:srgbClr val="087150"/>
                </a:solidFill>
                <a:latin typeface="Tahoma"/>
                <a:cs typeface="Tahoma"/>
              </a:rPr>
              <a:t> </a:t>
            </a:r>
            <a:r>
              <a:rPr sz="1200" spc="20" dirty="0">
                <a:solidFill>
                  <a:srgbClr val="087150"/>
                </a:solidFill>
                <a:latin typeface="Tahoma"/>
                <a:cs typeface="Tahoma"/>
              </a:rPr>
              <a:t>OBJECTIVE</a:t>
            </a:r>
            <a:r>
              <a:rPr sz="1200" spc="-60" dirty="0">
                <a:solidFill>
                  <a:srgbClr val="087150"/>
                </a:solidFill>
                <a:latin typeface="Tahoma"/>
                <a:cs typeface="Tahoma"/>
              </a:rPr>
              <a:t> </a:t>
            </a:r>
            <a:r>
              <a:rPr sz="1200" spc="60" dirty="0">
                <a:solidFill>
                  <a:srgbClr val="087150"/>
                </a:solidFill>
                <a:latin typeface="Tahoma"/>
                <a:cs typeface="Tahoma"/>
              </a:rPr>
              <a:t>AND</a:t>
            </a:r>
            <a:endParaRPr sz="1200">
              <a:latin typeface="Tahoma"/>
              <a:cs typeface="Tahoma"/>
            </a:endParaRPr>
          </a:p>
          <a:p>
            <a:pPr marL="1270" algn="ctr">
              <a:lnSpc>
                <a:spcPts val="1435"/>
              </a:lnSpc>
            </a:pPr>
            <a:r>
              <a:rPr sz="1200" dirty="0">
                <a:solidFill>
                  <a:srgbClr val="087150"/>
                </a:solidFill>
                <a:latin typeface="Tahoma"/>
                <a:cs typeface="Tahoma"/>
              </a:rPr>
              <a:t>KPIS</a:t>
            </a:r>
            <a:r>
              <a:rPr sz="1200" spc="-155" dirty="0">
                <a:solidFill>
                  <a:srgbClr val="087150"/>
                </a:solidFill>
                <a:latin typeface="Tahoma"/>
                <a:cs typeface="Tahoma"/>
              </a:rPr>
              <a:t> </a:t>
            </a:r>
            <a:r>
              <a:rPr sz="1200" spc="55" dirty="0">
                <a:solidFill>
                  <a:srgbClr val="087150"/>
                </a:solidFill>
                <a:latin typeface="Tahoma"/>
                <a:cs typeface="Tahoma"/>
              </a:rPr>
              <a:t>CASCADED</a:t>
            </a:r>
            <a:endParaRPr sz="1200">
              <a:latin typeface="Tahoma"/>
              <a:cs typeface="Tahoma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2801366" y="1443482"/>
            <a:ext cx="307340" cy="229870"/>
            <a:chOff x="2801366" y="1443482"/>
            <a:chExt cx="307340" cy="229870"/>
          </a:xfrm>
        </p:grpSpPr>
        <p:sp>
          <p:nvSpPr>
            <p:cNvPr id="18" name="object 18"/>
            <p:cNvSpPr/>
            <p:nvPr/>
          </p:nvSpPr>
          <p:spPr>
            <a:xfrm>
              <a:off x="2814066" y="1456182"/>
              <a:ext cx="281940" cy="204470"/>
            </a:xfrm>
            <a:custGeom>
              <a:avLst/>
              <a:gdLst/>
              <a:ahLst/>
              <a:cxnLst/>
              <a:rect l="l" t="t" r="r" b="b"/>
              <a:pathLst>
                <a:path w="281939" h="204469">
                  <a:moveTo>
                    <a:pt x="179831" y="0"/>
                  </a:moveTo>
                  <a:lnTo>
                    <a:pt x="179831" y="51053"/>
                  </a:lnTo>
                  <a:lnTo>
                    <a:pt x="0" y="51053"/>
                  </a:lnTo>
                  <a:lnTo>
                    <a:pt x="0" y="153162"/>
                  </a:lnTo>
                  <a:lnTo>
                    <a:pt x="179831" y="153162"/>
                  </a:lnTo>
                  <a:lnTo>
                    <a:pt x="179831" y="204215"/>
                  </a:lnTo>
                  <a:lnTo>
                    <a:pt x="281939" y="102107"/>
                  </a:lnTo>
                  <a:lnTo>
                    <a:pt x="179831" y="0"/>
                  </a:lnTo>
                  <a:close/>
                </a:path>
              </a:pathLst>
            </a:custGeom>
            <a:solidFill>
              <a:srgbClr val="0A97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814066" y="1456182"/>
              <a:ext cx="281940" cy="204470"/>
            </a:xfrm>
            <a:custGeom>
              <a:avLst/>
              <a:gdLst/>
              <a:ahLst/>
              <a:cxnLst/>
              <a:rect l="l" t="t" r="r" b="b"/>
              <a:pathLst>
                <a:path w="281939" h="204469">
                  <a:moveTo>
                    <a:pt x="0" y="51053"/>
                  </a:moveTo>
                  <a:lnTo>
                    <a:pt x="179831" y="51053"/>
                  </a:lnTo>
                  <a:lnTo>
                    <a:pt x="179831" y="0"/>
                  </a:lnTo>
                  <a:lnTo>
                    <a:pt x="281939" y="102107"/>
                  </a:lnTo>
                  <a:lnTo>
                    <a:pt x="179831" y="204215"/>
                  </a:lnTo>
                  <a:lnTo>
                    <a:pt x="179831" y="153162"/>
                  </a:lnTo>
                  <a:lnTo>
                    <a:pt x="0" y="153162"/>
                  </a:lnTo>
                  <a:lnTo>
                    <a:pt x="0" y="51053"/>
                  </a:lnTo>
                  <a:close/>
                </a:path>
              </a:pathLst>
            </a:custGeom>
            <a:ln w="25400">
              <a:solidFill>
                <a:srgbClr val="0A976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3273678" y="4068826"/>
            <a:ext cx="1635760" cy="389890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295910" marR="5080" indent="-283845">
              <a:lnSpc>
                <a:spcPts val="1430"/>
              </a:lnSpc>
              <a:spcBef>
                <a:spcPts val="155"/>
              </a:spcBef>
            </a:pPr>
            <a:r>
              <a:rPr sz="1200" spc="50" dirty="0">
                <a:solidFill>
                  <a:srgbClr val="087150"/>
                </a:solidFill>
                <a:latin typeface="Tahoma"/>
                <a:cs typeface="Tahoma"/>
              </a:rPr>
              <a:t>SAME</a:t>
            </a:r>
            <a:r>
              <a:rPr sz="1200" spc="-75" dirty="0">
                <a:solidFill>
                  <a:srgbClr val="087150"/>
                </a:solidFill>
                <a:latin typeface="Tahoma"/>
                <a:cs typeface="Tahoma"/>
              </a:rPr>
              <a:t> </a:t>
            </a:r>
            <a:r>
              <a:rPr sz="1200" spc="20" dirty="0">
                <a:solidFill>
                  <a:srgbClr val="087150"/>
                </a:solidFill>
                <a:latin typeface="Tahoma"/>
                <a:cs typeface="Tahoma"/>
              </a:rPr>
              <a:t>OBJECTIVE</a:t>
            </a:r>
            <a:r>
              <a:rPr sz="1200" spc="-60" dirty="0">
                <a:solidFill>
                  <a:srgbClr val="087150"/>
                </a:solidFill>
                <a:latin typeface="Tahoma"/>
                <a:cs typeface="Tahoma"/>
              </a:rPr>
              <a:t> </a:t>
            </a:r>
            <a:r>
              <a:rPr sz="1200" spc="60" dirty="0">
                <a:solidFill>
                  <a:srgbClr val="087150"/>
                </a:solidFill>
                <a:latin typeface="Tahoma"/>
                <a:cs typeface="Tahoma"/>
              </a:rPr>
              <a:t>AND </a:t>
            </a:r>
            <a:r>
              <a:rPr sz="1200" spc="50" dirty="0">
                <a:solidFill>
                  <a:srgbClr val="087150"/>
                </a:solidFill>
                <a:latin typeface="Tahoma"/>
                <a:cs typeface="Tahoma"/>
              </a:rPr>
              <a:t>ADAPTED</a:t>
            </a:r>
            <a:r>
              <a:rPr sz="1200" spc="-150" dirty="0">
                <a:solidFill>
                  <a:srgbClr val="087150"/>
                </a:solidFill>
                <a:latin typeface="Tahoma"/>
                <a:cs typeface="Tahoma"/>
              </a:rPr>
              <a:t> </a:t>
            </a:r>
            <a:r>
              <a:rPr sz="1200" spc="-20" dirty="0">
                <a:solidFill>
                  <a:srgbClr val="087150"/>
                </a:solidFill>
                <a:latin typeface="Tahoma"/>
                <a:cs typeface="Tahoma"/>
              </a:rPr>
              <a:t>KPIS</a:t>
            </a:r>
            <a:endParaRPr sz="1200">
              <a:latin typeface="Tahoma"/>
              <a:cs typeface="Tahoma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2837942" y="4061714"/>
            <a:ext cx="309245" cy="229870"/>
            <a:chOff x="2837942" y="4061714"/>
            <a:chExt cx="309245" cy="229870"/>
          </a:xfrm>
        </p:grpSpPr>
        <p:sp>
          <p:nvSpPr>
            <p:cNvPr id="22" name="object 22"/>
            <p:cNvSpPr/>
            <p:nvPr/>
          </p:nvSpPr>
          <p:spPr>
            <a:xfrm>
              <a:off x="2850642" y="4074414"/>
              <a:ext cx="283845" cy="204470"/>
            </a:xfrm>
            <a:custGeom>
              <a:avLst/>
              <a:gdLst/>
              <a:ahLst/>
              <a:cxnLst/>
              <a:rect l="l" t="t" r="r" b="b"/>
              <a:pathLst>
                <a:path w="283844" h="204470">
                  <a:moveTo>
                    <a:pt x="181356" y="0"/>
                  </a:moveTo>
                  <a:lnTo>
                    <a:pt x="181356" y="51054"/>
                  </a:lnTo>
                  <a:lnTo>
                    <a:pt x="0" y="51054"/>
                  </a:lnTo>
                  <a:lnTo>
                    <a:pt x="0" y="153162"/>
                  </a:lnTo>
                  <a:lnTo>
                    <a:pt x="181356" y="153162"/>
                  </a:lnTo>
                  <a:lnTo>
                    <a:pt x="181356" y="204216"/>
                  </a:lnTo>
                  <a:lnTo>
                    <a:pt x="283463" y="102108"/>
                  </a:lnTo>
                  <a:lnTo>
                    <a:pt x="181356" y="0"/>
                  </a:lnTo>
                  <a:close/>
                </a:path>
              </a:pathLst>
            </a:custGeom>
            <a:solidFill>
              <a:srgbClr val="0A97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850642" y="4074414"/>
              <a:ext cx="283845" cy="204470"/>
            </a:xfrm>
            <a:custGeom>
              <a:avLst/>
              <a:gdLst/>
              <a:ahLst/>
              <a:cxnLst/>
              <a:rect l="l" t="t" r="r" b="b"/>
              <a:pathLst>
                <a:path w="283844" h="204470">
                  <a:moveTo>
                    <a:pt x="0" y="51054"/>
                  </a:moveTo>
                  <a:lnTo>
                    <a:pt x="181356" y="51054"/>
                  </a:lnTo>
                  <a:lnTo>
                    <a:pt x="181356" y="0"/>
                  </a:lnTo>
                  <a:lnTo>
                    <a:pt x="283463" y="102108"/>
                  </a:lnTo>
                  <a:lnTo>
                    <a:pt x="181356" y="204216"/>
                  </a:lnTo>
                  <a:lnTo>
                    <a:pt x="181356" y="153162"/>
                  </a:lnTo>
                  <a:lnTo>
                    <a:pt x="0" y="153162"/>
                  </a:lnTo>
                  <a:lnTo>
                    <a:pt x="0" y="51054"/>
                  </a:lnTo>
                  <a:close/>
                </a:path>
              </a:pathLst>
            </a:custGeom>
            <a:ln w="25400">
              <a:solidFill>
                <a:srgbClr val="0A976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69047" rIns="0" bIns="0" rtlCol="0">
            <a:spAutoFit/>
          </a:bodyPr>
          <a:lstStyle/>
          <a:p>
            <a:pPr marL="2417445">
              <a:lnSpc>
                <a:spcPct val="100000"/>
              </a:lnSpc>
              <a:spcBef>
                <a:spcPts val="100"/>
              </a:spcBef>
            </a:pPr>
            <a:fld id="{81D60167-4931-47E6-BA6A-407CBD079E47}" type="slidenum">
              <a:rPr spc="-25" dirty="0"/>
              <a:t>149</a:t>
            </a:fld>
            <a:endParaRPr spc="-25" dirty="0"/>
          </a:p>
        </p:txBody>
      </p:sp>
      <p:sp>
        <p:nvSpPr>
          <p:cNvPr id="25" name="object 2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/>
              <a:t>©</a:t>
            </a:r>
            <a:r>
              <a:rPr spc="-15" dirty="0"/>
              <a:t> </a:t>
            </a:r>
            <a:r>
              <a:rPr dirty="0"/>
              <a:t>The</a:t>
            </a:r>
            <a:r>
              <a:rPr spc="-30" dirty="0"/>
              <a:t> </a:t>
            </a:r>
            <a:r>
              <a:rPr dirty="0"/>
              <a:t>KPI</a:t>
            </a:r>
            <a:r>
              <a:rPr spc="-5" dirty="0"/>
              <a:t> </a:t>
            </a:r>
            <a:r>
              <a:rPr dirty="0"/>
              <a:t>Institute</a:t>
            </a:r>
            <a:r>
              <a:rPr spc="-20" dirty="0"/>
              <a:t> 2023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09258" rIns="0" bIns="0" rtlCol="0">
            <a:spAutoFit/>
          </a:bodyPr>
          <a:lstStyle/>
          <a:p>
            <a:pPr marL="31115">
              <a:lnSpc>
                <a:spcPct val="100000"/>
              </a:lnSpc>
              <a:spcBef>
                <a:spcPts val="100"/>
              </a:spcBef>
            </a:pPr>
            <a:r>
              <a:rPr spc="135" dirty="0"/>
              <a:t>LEARNING</a:t>
            </a:r>
            <a:r>
              <a:rPr spc="35" dirty="0"/>
              <a:t> </a:t>
            </a:r>
            <a:r>
              <a:rPr spc="95" dirty="0"/>
              <a:t>ROADMAP</a:t>
            </a:r>
            <a:r>
              <a:rPr spc="25" dirty="0"/>
              <a:t> </a:t>
            </a:r>
            <a:r>
              <a:rPr spc="215" dirty="0"/>
              <a:t>DETAILED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6347" rIns="0" bIns="0" rtlCol="0">
            <a:spAutoFit/>
          </a:bodyPr>
          <a:lstStyle/>
          <a:p>
            <a:pPr marL="2459355">
              <a:lnSpc>
                <a:spcPts val="1250"/>
              </a:lnSpc>
            </a:pPr>
            <a:fld id="{81D60167-4931-47E6-BA6A-407CBD079E47}" type="slidenum">
              <a:rPr spc="-25" dirty="0"/>
              <a:t>15</a:t>
            </a:fld>
            <a:endParaRPr spc="-25" dirty="0"/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/>
              <a:t>©</a:t>
            </a:r>
            <a:r>
              <a:rPr spc="-15" dirty="0"/>
              <a:t> </a:t>
            </a:r>
            <a:r>
              <a:rPr dirty="0"/>
              <a:t>The</a:t>
            </a:r>
            <a:r>
              <a:rPr spc="-30" dirty="0"/>
              <a:t> </a:t>
            </a:r>
            <a:r>
              <a:rPr dirty="0"/>
              <a:t>KPI</a:t>
            </a:r>
            <a:r>
              <a:rPr spc="-5" dirty="0"/>
              <a:t> </a:t>
            </a:r>
            <a:r>
              <a:rPr dirty="0"/>
              <a:t>Institute</a:t>
            </a:r>
            <a:r>
              <a:rPr spc="-20" dirty="0"/>
              <a:t> 2023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480415" y="2220963"/>
          <a:ext cx="8259445" cy="300291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792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76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278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85470">
                <a:tc>
                  <a:txBody>
                    <a:bodyPr/>
                    <a:lstStyle/>
                    <a:p>
                      <a:pPr marL="95885">
                        <a:lnSpc>
                          <a:spcPct val="100000"/>
                        </a:lnSpc>
                        <a:spcBef>
                          <a:spcPts val="1260"/>
                        </a:spcBef>
                      </a:pPr>
                      <a:r>
                        <a:rPr sz="1600" spc="40" dirty="0">
                          <a:solidFill>
                            <a:srgbClr val="FFFFFF"/>
                          </a:solidFill>
                          <a:latin typeface="Century Gothic"/>
                          <a:cs typeface="Century Gothic"/>
                        </a:rPr>
                        <a:t>Activities</a:t>
                      </a:r>
                      <a:endParaRPr sz="1600">
                        <a:latin typeface="Century Gothic"/>
                        <a:cs typeface="Century Gothic"/>
                      </a:endParaRPr>
                    </a:p>
                  </a:txBody>
                  <a:tcPr marL="0" marR="0" marT="160020" marB="0">
                    <a:solidFill>
                      <a:srgbClr val="087150"/>
                    </a:solidFill>
                  </a:tcPr>
                </a:tc>
                <a:tc>
                  <a:txBody>
                    <a:bodyPr/>
                    <a:lstStyle/>
                    <a:p>
                      <a:pPr marL="231140">
                        <a:lnSpc>
                          <a:spcPct val="100000"/>
                        </a:lnSpc>
                        <a:spcBef>
                          <a:spcPts val="1260"/>
                        </a:spcBef>
                      </a:pPr>
                      <a:r>
                        <a:rPr sz="1600" spc="55" dirty="0">
                          <a:solidFill>
                            <a:srgbClr val="FFFFFF"/>
                          </a:solidFill>
                          <a:latin typeface="Century Gothic"/>
                          <a:cs typeface="Century Gothic"/>
                        </a:rPr>
                        <a:t>Details</a:t>
                      </a:r>
                      <a:endParaRPr sz="1600">
                        <a:latin typeface="Century Gothic"/>
                        <a:cs typeface="Century Gothic"/>
                      </a:endParaRPr>
                    </a:p>
                  </a:txBody>
                  <a:tcPr marL="0" marR="0" marT="160020" marB="0">
                    <a:solidFill>
                      <a:srgbClr val="087150"/>
                    </a:solidFill>
                  </a:tcPr>
                </a:tc>
                <a:tc>
                  <a:txBody>
                    <a:bodyPr/>
                    <a:lstStyle/>
                    <a:p>
                      <a:pPr marL="282575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600" spc="55" dirty="0">
                          <a:solidFill>
                            <a:srgbClr val="FFFFFF"/>
                          </a:solidFill>
                          <a:latin typeface="Century Gothic"/>
                          <a:cs typeface="Century Gothic"/>
                        </a:rPr>
                        <a:t>Duration</a:t>
                      </a:r>
                      <a:endParaRPr sz="1600">
                        <a:latin typeface="Century Gothic"/>
                        <a:cs typeface="Century Gothic"/>
                      </a:endParaRPr>
                    </a:p>
                    <a:p>
                      <a:pPr marL="282575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1600" spc="45" dirty="0">
                          <a:solidFill>
                            <a:srgbClr val="FFFFFF"/>
                          </a:solidFill>
                          <a:latin typeface="Century Gothic"/>
                          <a:cs typeface="Century Gothic"/>
                        </a:rPr>
                        <a:t>(hours)</a:t>
                      </a:r>
                      <a:endParaRPr sz="1600">
                        <a:latin typeface="Century Gothic"/>
                        <a:cs typeface="Century Gothic"/>
                      </a:endParaRPr>
                    </a:p>
                  </a:txBody>
                  <a:tcPr marL="0" marR="0" marT="36195" marB="0">
                    <a:solidFill>
                      <a:srgbClr val="0871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2135">
                <a:tc>
                  <a:txBody>
                    <a:bodyPr/>
                    <a:lstStyle/>
                    <a:p>
                      <a:pPr marL="95885" marR="223520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6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Participation</a:t>
                      </a:r>
                      <a:r>
                        <a:rPr sz="1600" spc="-15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6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to</a:t>
                      </a:r>
                      <a:r>
                        <a:rPr sz="1600" spc="-114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600" spc="-2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the </a:t>
                      </a:r>
                      <a:r>
                        <a:rPr sz="1600" spc="-2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training</a:t>
                      </a:r>
                      <a:r>
                        <a:rPr sz="1600" spc="-13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6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course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38100" marB="0"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31140">
                        <a:lnSpc>
                          <a:spcPct val="100000"/>
                        </a:lnSpc>
                        <a:spcBef>
                          <a:spcPts val="1260"/>
                        </a:spcBef>
                      </a:pPr>
                      <a:r>
                        <a:rPr sz="160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Attend</a:t>
                      </a:r>
                      <a:r>
                        <a:rPr sz="1600" spc="-14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600" spc="-4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and</a:t>
                      </a:r>
                      <a:r>
                        <a:rPr sz="1600" spc="-16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600" spc="-6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engage</a:t>
                      </a:r>
                      <a:r>
                        <a:rPr sz="1600" spc="-14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6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in</a:t>
                      </a:r>
                      <a:r>
                        <a:rPr sz="1600" spc="-16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600" spc="-2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the</a:t>
                      </a:r>
                      <a:r>
                        <a:rPr sz="1600" spc="-15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600" spc="-2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training</a:t>
                      </a:r>
                      <a:r>
                        <a:rPr sz="1600" spc="-16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6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activities.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160020" marB="0"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7960" algn="ctr">
                        <a:lnSpc>
                          <a:spcPct val="100000"/>
                        </a:lnSpc>
                        <a:spcBef>
                          <a:spcPts val="1260"/>
                        </a:spcBef>
                      </a:pPr>
                      <a:r>
                        <a:rPr sz="16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20/24*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160020" marB="0"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66800">
                <a:tc>
                  <a:txBody>
                    <a:bodyPr/>
                    <a:lstStyle/>
                    <a:p>
                      <a:pPr marL="95885" marR="292100">
                        <a:lnSpc>
                          <a:spcPct val="100000"/>
                        </a:lnSpc>
                        <a:spcBef>
                          <a:spcPts val="1310"/>
                        </a:spcBef>
                      </a:pPr>
                      <a:r>
                        <a:rPr sz="1600" spc="-3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Individual</a:t>
                      </a:r>
                      <a:r>
                        <a:rPr sz="1600" spc="-13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600" spc="-2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learning </a:t>
                      </a:r>
                      <a:r>
                        <a:rPr sz="1600" spc="-7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map</a:t>
                      </a:r>
                      <a:r>
                        <a:rPr sz="1600" spc="-17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600" spc="-4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and</a:t>
                      </a:r>
                      <a:r>
                        <a:rPr sz="1600" spc="-17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600" spc="-2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exam </a:t>
                      </a:r>
                      <a:r>
                        <a:rPr sz="16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preparation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166370" marB="0"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31140" marR="29273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60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After</a:t>
                      </a:r>
                      <a:r>
                        <a:rPr sz="1600" spc="-15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600" spc="-3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each</a:t>
                      </a:r>
                      <a:r>
                        <a:rPr sz="1600" spc="-16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6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course</a:t>
                      </a:r>
                      <a:r>
                        <a:rPr sz="1600" spc="-16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600" spc="-5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session,</a:t>
                      </a:r>
                      <a:r>
                        <a:rPr sz="1600" spc="-13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600" spc="-3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0.5</a:t>
                      </a:r>
                      <a:r>
                        <a:rPr sz="1600" spc="-15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6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hours</a:t>
                      </a:r>
                      <a:r>
                        <a:rPr sz="1600" spc="-15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600" spc="-2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should</a:t>
                      </a:r>
                      <a:r>
                        <a:rPr sz="1600" spc="-15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600" spc="-2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be allocated</a:t>
                      </a:r>
                      <a:r>
                        <a:rPr sz="1600" spc="-17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6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to</a:t>
                      </a:r>
                      <a:r>
                        <a:rPr sz="1600" spc="-15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6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review</a:t>
                      </a:r>
                      <a:r>
                        <a:rPr sz="1600" spc="-16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600" spc="-2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the</a:t>
                      </a:r>
                      <a:r>
                        <a:rPr sz="1600" spc="-14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600" spc="-2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materials</a:t>
                      </a:r>
                      <a:r>
                        <a:rPr sz="1600" spc="-16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6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to</a:t>
                      </a:r>
                      <a:r>
                        <a:rPr sz="1600" spc="-14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6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consolidate </a:t>
                      </a:r>
                      <a:r>
                        <a:rPr sz="1600" spc="-4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learning.</a:t>
                      </a:r>
                      <a:r>
                        <a:rPr sz="1600" spc="-17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60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Prior</a:t>
                      </a:r>
                      <a:r>
                        <a:rPr sz="1600" spc="-13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6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to</a:t>
                      </a:r>
                      <a:r>
                        <a:rPr sz="1600" spc="-12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600" spc="-2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the</a:t>
                      </a:r>
                      <a:r>
                        <a:rPr sz="1600" spc="-13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600" spc="-9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exam,</a:t>
                      </a:r>
                      <a:r>
                        <a:rPr sz="1600" spc="-114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60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it</a:t>
                      </a:r>
                      <a:r>
                        <a:rPr sz="1600" spc="-14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6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is</a:t>
                      </a:r>
                      <a:r>
                        <a:rPr sz="1600" spc="-15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600" spc="-3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recommended</a:t>
                      </a:r>
                      <a:r>
                        <a:rPr sz="1600" spc="-14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600" spc="-2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to </a:t>
                      </a:r>
                      <a:r>
                        <a:rPr sz="1600" spc="-5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make</a:t>
                      </a:r>
                      <a:r>
                        <a:rPr sz="1600" spc="-17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600" spc="-3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one</a:t>
                      </a:r>
                      <a:r>
                        <a:rPr sz="1600" spc="-16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600" spc="-2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final</a:t>
                      </a:r>
                      <a:r>
                        <a:rPr sz="1600" spc="-20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6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course</a:t>
                      </a:r>
                      <a:r>
                        <a:rPr sz="1600" spc="-16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6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review.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4450" marB="0"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390"/>
                        </a:spcBef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marL="188595" algn="ctr">
                        <a:lnSpc>
                          <a:spcPct val="100000"/>
                        </a:lnSpc>
                      </a:pPr>
                      <a:r>
                        <a:rPr sz="1600" spc="-2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2.5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176530" marB="0"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7851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marL="95885">
                        <a:lnSpc>
                          <a:spcPct val="100000"/>
                        </a:lnSpc>
                      </a:pPr>
                      <a:r>
                        <a:rPr sz="160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Certification</a:t>
                      </a:r>
                      <a:r>
                        <a:rPr sz="1600" spc="-5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600" spc="-2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exam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54610" marB="0">
                    <a:lnT w="9525">
                      <a:solidFill>
                        <a:srgbClr val="9F9F9F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231140" marR="274955" algn="just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600" spc="-6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Take</a:t>
                      </a:r>
                      <a:r>
                        <a:rPr sz="1600" spc="-6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600" spc="-10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and</a:t>
                      </a:r>
                      <a:r>
                        <a:rPr sz="1600" spc="-2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600" spc="-7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pass</a:t>
                      </a:r>
                      <a:r>
                        <a:rPr sz="1600" spc="-5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the</a:t>
                      </a:r>
                      <a:r>
                        <a:rPr sz="1600" spc="-7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600" spc="-10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exam</a:t>
                      </a:r>
                      <a:r>
                        <a:rPr sz="1600" spc="-2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600" spc="-3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which</a:t>
                      </a:r>
                      <a:r>
                        <a:rPr sz="1600" spc="-9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600" spc="-3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contains</a:t>
                      </a:r>
                      <a:r>
                        <a:rPr sz="1600" spc="-6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60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75</a:t>
                      </a:r>
                      <a:r>
                        <a:rPr sz="1600" spc="-6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6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multi- </a:t>
                      </a:r>
                      <a:r>
                        <a:rPr sz="1600" spc="-3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choice</a:t>
                      </a:r>
                      <a:r>
                        <a:rPr sz="1600" spc="-9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600" spc="-4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questions.</a:t>
                      </a:r>
                      <a:r>
                        <a:rPr sz="1600" spc="-6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600" spc="-7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The</a:t>
                      </a:r>
                      <a:r>
                        <a:rPr sz="1600" spc="-5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600" spc="-6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minimum</a:t>
                      </a:r>
                      <a:r>
                        <a:rPr sz="1600" spc="-5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600" spc="-2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score</a:t>
                      </a:r>
                      <a:r>
                        <a:rPr sz="1600" spc="-5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600" spc="-5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to</a:t>
                      </a:r>
                      <a:r>
                        <a:rPr sz="1600" spc="-2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600" spc="-8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pass</a:t>
                      </a:r>
                      <a:r>
                        <a:rPr sz="1600" spc="-4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600" spc="-2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the </a:t>
                      </a:r>
                      <a:r>
                        <a:rPr sz="1600" spc="-6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exam</a:t>
                      </a:r>
                      <a:r>
                        <a:rPr sz="1600" spc="-16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6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is</a:t>
                      </a:r>
                      <a:r>
                        <a:rPr sz="1600" spc="-15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60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50</a:t>
                      </a:r>
                      <a:r>
                        <a:rPr sz="1600" spc="-16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600" spc="-2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points</a:t>
                      </a:r>
                      <a:r>
                        <a:rPr sz="1600" spc="-17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6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out</a:t>
                      </a:r>
                      <a:r>
                        <a:rPr sz="1600" spc="-15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6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of</a:t>
                      </a:r>
                      <a:r>
                        <a:rPr sz="1600" spc="-16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600" spc="-2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75.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34290" marB="0">
                    <a:lnT w="9525">
                      <a:solidFill>
                        <a:srgbClr val="9F9F9F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marL="186055" algn="ctr">
                        <a:lnSpc>
                          <a:spcPct val="100000"/>
                        </a:lnSpc>
                      </a:pPr>
                      <a:r>
                        <a:rPr sz="1600" spc="-2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1**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54610" marB="0">
                    <a:lnT w="9525">
                      <a:solidFill>
                        <a:srgbClr val="9F9F9F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355803" y="1446733"/>
            <a:ext cx="373316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solidFill>
                  <a:srgbClr val="5F5F5F"/>
                </a:solidFill>
                <a:latin typeface="Century Gothic"/>
                <a:cs typeface="Century Gothic"/>
              </a:rPr>
              <a:t>2.</a:t>
            </a:r>
            <a:r>
              <a:rPr sz="1600" spc="45" dirty="0">
                <a:solidFill>
                  <a:srgbClr val="5F5F5F"/>
                </a:solidFill>
                <a:latin typeface="Century Gothic"/>
                <a:cs typeface="Century Gothic"/>
              </a:rPr>
              <a:t> </a:t>
            </a:r>
            <a:r>
              <a:rPr sz="1600" dirty="0">
                <a:solidFill>
                  <a:srgbClr val="5F5F5F"/>
                </a:solidFill>
                <a:latin typeface="Century Gothic"/>
                <a:cs typeface="Century Gothic"/>
              </a:rPr>
              <a:t>CORE-</a:t>
            </a:r>
            <a:r>
              <a:rPr sz="1600" spc="95" dirty="0">
                <a:solidFill>
                  <a:srgbClr val="5F5F5F"/>
                </a:solidFill>
                <a:latin typeface="Century Gothic"/>
                <a:cs typeface="Century Gothic"/>
              </a:rPr>
              <a:t>COURSE</a:t>
            </a:r>
            <a:r>
              <a:rPr sz="1600" spc="75" dirty="0">
                <a:solidFill>
                  <a:srgbClr val="5F5F5F"/>
                </a:solidFill>
                <a:latin typeface="Century Gothic"/>
                <a:cs typeface="Century Gothic"/>
              </a:rPr>
              <a:t> </a:t>
            </a:r>
            <a:r>
              <a:rPr sz="1600" spc="80" dirty="0">
                <a:solidFill>
                  <a:srgbClr val="5F5F5F"/>
                </a:solidFill>
                <a:latin typeface="Century Gothic"/>
                <a:cs typeface="Century Gothic"/>
              </a:rPr>
              <a:t>STAGE</a:t>
            </a:r>
            <a:r>
              <a:rPr sz="1600" spc="60" dirty="0">
                <a:solidFill>
                  <a:srgbClr val="5F5F5F"/>
                </a:solidFill>
                <a:latin typeface="Century Gothic"/>
                <a:cs typeface="Century Gothic"/>
              </a:rPr>
              <a:t> </a:t>
            </a:r>
            <a:r>
              <a:rPr sz="1600" spc="95" dirty="0">
                <a:solidFill>
                  <a:srgbClr val="5F5F5F"/>
                </a:solidFill>
                <a:latin typeface="Century Gothic"/>
                <a:cs typeface="Century Gothic"/>
              </a:rPr>
              <a:t>ACTIVITIES</a:t>
            </a:r>
            <a:endParaRPr sz="1600">
              <a:latin typeface="Century Gothic"/>
              <a:cs typeface="Century Gothic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548885" y="1431417"/>
            <a:ext cx="217678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solidFill>
                  <a:srgbClr val="087150"/>
                </a:solidFill>
                <a:latin typeface="Tahoma"/>
                <a:cs typeface="Tahoma"/>
              </a:rPr>
              <a:t>24/28</a:t>
            </a:r>
            <a:r>
              <a:rPr sz="1600" spc="-125" dirty="0">
                <a:solidFill>
                  <a:srgbClr val="087150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087150"/>
                </a:solidFill>
                <a:latin typeface="Tahoma"/>
                <a:cs typeface="Tahoma"/>
              </a:rPr>
              <a:t>hours</a:t>
            </a:r>
            <a:r>
              <a:rPr sz="1600" spc="-130" dirty="0">
                <a:solidFill>
                  <a:srgbClr val="087150"/>
                </a:solidFill>
                <a:latin typeface="Tahoma"/>
                <a:cs typeface="Tahoma"/>
              </a:rPr>
              <a:t> </a:t>
            </a:r>
            <a:r>
              <a:rPr sz="1600" spc="-30" dirty="0">
                <a:solidFill>
                  <a:srgbClr val="087150"/>
                </a:solidFill>
                <a:latin typeface="Tahoma"/>
                <a:cs typeface="Tahoma"/>
              </a:rPr>
              <a:t>(estimation)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63981" y="5550814"/>
            <a:ext cx="7933055" cy="6667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675"/>
              </a:lnSpc>
              <a:spcBef>
                <a:spcPts val="100"/>
              </a:spcBef>
            </a:pPr>
            <a:r>
              <a:rPr sz="1400" i="1" spc="-160" dirty="0">
                <a:solidFill>
                  <a:srgbClr val="5F5F5F"/>
                </a:solidFill>
                <a:latin typeface="Lucida Sans"/>
                <a:cs typeface="Lucida Sans"/>
              </a:rPr>
              <a:t>*</a:t>
            </a:r>
            <a:r>
              <a:rPr sz="1400" i="1" spc="-140" dirty="0">
                <a:solidFill>
                  <a:srgbClr val="5F5F5F"/>
                </a:solidFill>
                <a:latin typeface="Lucida Sans"/>
                <a:cs typeface="Lucida Sans"/>
              </a:rPr>
              <a:t> The</a:t>
            </a:r>
            <a:r>
              <a:rPr sz="1400" i="1" spc="-150" dirty="0">
                <a:solidFill>
                  <a:srgbClr val="5F5F5F"/>
                </a:solidFill>
                <a:latin typeface="Lucida Sans"/>
                <a:cs typeface="Lucida Sans"/>
              </a:rPr>
              <a:t> </a:t>
            </a:r>
            <a:r>
              <a:rPr sz="1400" i="1" spc="-145" dirty="0">
                <a:solidFill>
                  <a:srgbClr val="5F5F5F"/>
                </a:solidFill>
                <a:latin typeface="Lucida Sans"/>
                <a:cs typeface="Lucida Sans"/>
              </a:rPr>
              <a:t>course</a:t>
            </a:r>
            <a:r>
              <a:rPr sz="1400" i="1" spc="-155" dirty="0">
                <a:solidFill>
                  <a:srgbClr val="5F5F5F"/>
                </a:solidFill>
                <a:latin typeface="Lucida Sans"/>
                <a:cs typeface="Lucida Sans"/>
              </a:rPr>
              <a:t> </a:t>
            </a:r>
            <a:r>
              <a:rPr sz="1400" i="1" spc="-135" dirty="0">
                <a:solidFill>
                  <a:srgbClr val="5F5F5F"/>
                </a:solidFill>
                <a:latin typeface="Lucida Sans"/>
                <a:cs typeface="Lucida Sans"/>
              </a:rPr>
              <a:t>delivery</a:t>
            </a:r>
            <a:r>
              <a:rPr sz="1400" i="1" spc="-155" dirty="0">
                <a:solidFill>
                  <a:srgbClr val="5F5F5F"/>
                </a:solidFill>
                <a:latin typeface="Lucida Sans"/>
                <a:cs typeface="Lucida Sans"/>
              </a:rPr>
              <a:t> </a:t>
            </a:r>
            <a:r>
              <a:rPr sz="1400" i="1" spc="-150" dirty="0">
                <a:solidFill>
                  <a:srgbClr val="5F5F5F"/>
                </a:solidFill>
                <a:latin typeface="Lucida Sans"/>
                <a:cs typeface="Lucida Sans"/>
              </a:rPr>
              <a:t>can</a:t>
            </a:r>
            <a:r>
              <a:rPr sz="1400" i="1" spc="-145" dirty="0">
                <a:solidFill>
                  <a:srgbClr val="5F5F5F"/>
                </a:solidFill>
                <a:latin typeface="Lucida Sans"/>
                <a:cs typeface="Lucida Sans"/>
              </a:rPr>
              <a:t> take</a:t>
            </a:r>
            <a:r>
              <a:rPr sz="1400" i="1" spc="-135" dirty="0">
                <a:solidFill>
                  <a:srgbClr val="5F5F5F"/>
                </a:solidFill>
                <a:latin typeface="Lucida Sans"/>
                <a:cs typeface="Lucida Sans"/>
              </a:rPr>
              <a:t> </a:t>
            </a:r>
            <a:r>
              <a:rPr sz="1400" i="1" spc="-85" dirty="0">
                <a:solidFill>
                  <a:srgbClr val="5F5F5F"/>
                </a:solidFill>
                <a:latin typeface="Lucida Sans"/>
                <a:cs typeface="Lucida Sans"/>
              </a:rPr>
              <a:t>20</a:t>
            </a:r>
            <a:r>
              <a:rPr sz="1400" i="1" spc="-135" dirty="0">
                <a:solidFill>
                  <a:srgbClr val="5F5F5F"/>
                </a:solidFill>
                <a:latin typeface="Lucida Sans"/>
                <a:cs typeface="Lucida Sans"/>
              </a:rPr>
              <a:t> </a:t>
            </a:r>
            <a:r>
              <a:rPr sz="1400" i="1" spc="-160" dirty="0">
                <a:solidFill>
                  <a:srgbClr val="5F5F5F"/>
                </a:solidFill>
                <a:latin typeface="Lucida Sans"/>
                <a:cs typeface="Lucida Sans"/>
              </a:rPr>
              <a:t>days</a:t>
            </a:r>
            <a:r>
              <a:rPr sz="1400" i="1" spc="-155" dirty="0">
                <a:solidFill>
                  <a:srgbClr val="5F5F5F"/>
                </a:solidFill>
                <a:latin typeface="Lucida Sans"/>
                <a:cs typeface="Lucida Sans"/>
              </a:rPr>
              <a:t> for</a:t>
            </a:r>
            <a:r>
              <a:rPr sz="1400" i="1" spc="-145" dirty="0">
                <a:solidFill>
                  <a:srgbClr val="5F5F5F"/>
                </a:solidFill>
                <a:latin typeface="Lucida Sans"/>
                <a:cs typeface="Lucida Sans"/>
              </a:rPr>
              <a:t> </a:t>
            </a:r>
            <a:r>
              <a:rPr sz="1400" i="1" spc="-125" dirty="0">
                <a:solidFill>
                  <a:srgbClr val="5F5F5F"/>
                </a:solidFill>
                <a:latin typeface="Lucida Sans"/>
                <a:cs typeface="Lucida Sans"/>
              </a:rPr>
              <a:t>online</a:t>
            </a:r>
            <a:r>
              <a:rPr sz="1400" i="1" spc="-165" dirty="0">
                <a:solidFill>
                  <a:srgbClr val="5F5F5F"/>
                </a:solidFill>
                <a:latin typeface="Lucida Sans"/>
                <a:cs typeface="Lucida Sans"/>
              </a:rPr>
              <a:t> </a:t>
            </a:r>
            <a:r>
              <a:rPr sz="1400" i="1" spc="-150" dirty="0">
                <a:solidFill>
                  <a:srgbClr val="5F5F5F"/>
                </a:solidFill>
                <a:latin typeface="Lucida Sans"/>
                <a:cs typeface="Lucida Sans"/>
              </a:rPr>
              <a:t>classrooms</a:t>
            </a:r>
            <a:r>
              <a:rPr sz="1400" i="1" spc="-170" dirty="0">
                <a:solidFill>
                  <a:srgbClr val="5F5F5F"/>
                </a:solidFill>
                <a:latin typeface="Lucida Sans"/>
                <a:cs typeface="Lucida Sans"/>
              </a:rPr>
              <a:t> </a:t>
            </a:r>
            <a:r>
              <a:rPr sz="1400" i="1" spc="-80" dirty="0">
                <a:solidFill>
                  <a:srgbClr val="5F5F5F"/>
                </a:solidFill>
                <a:latin typeface="Lucida Sans"/>
                <a:cs typeface="Lucida Sans"/>
              </a:rPr>
              <a:t>(5</a:t>
            </a:r>
            <a:r>
              <a:rPr sz="1400" i="1" spc="-135" dirty="0">
                <a:solidFill>
                  <a:srgbClr val="5F5F5F"/>
                </a:solidFill>
                <a:latin typeface="Lucida Sans"/>
                <a:cs typeface="Lucida Sans"/>
              </a:rPr>
              <a:t> </a:t>
            </a:r>
            <a:r>
              <a:rPr sz="1400" i="1" spc="-160" dirty="0">
                <a:solidFill>
                  <a:srgbClr val="5F5F5F"/>
                </a:solidFill>
                <a:latin typeface="Lucida Sans"/>
                <a:cs typeface="Lucida Sans"/>
              </a:rPr>
              <a:t>days</a:t>
            </a:r>
            <a:r>
              <a:rPr sz="1400" i="1" spc="-155" dirty="0">
                <a:solidFill>
                  <a:srgbClr val="5F5F5F"/>
                </a:solidFill>
                <a:latin typeface="Lucida Sans"/>
                <a:cs typeface="Lucida Sans"/>
              </a:rPr>
              <a:t> </a:t>
            </a:r>
            <a:r>
              <a:rPr sz="1400" i="1" spc="-125" dirty="0">
                <a:solidFill>
                  <a:srgbClr val="5F5F5F"/>
                </a:solidFill>
                <a:latin typeface="Lucida Sans"/>
                <a:cs typeface="Lucida Sans"/>
              </a:rPr>
              <a:t>of</a:t>
            </a:r>
            <a:r>
              <a:rPr sz="1400" i="1" spc="-135" dirty="0">
                <a:solidFill>
                  <a:srgbClr val="5F5F5F"/>
                </a:solidFill>
                <a:latin typeface="Lucida Sans"/>
                <a:cs typeface="Lucida Sans"/>
              </a:rPr>
              <a:t> </a:t>
            </a:r>
            <a:r>
              <a:rPr sz="1400" i="1" spc="-50" dirty="0">
                <a:solidFill>
                  <a:srgbClr val="5F5F5F"/>
                </a:solidFill>
                <a:latin typeface="Lucida Sans"/>
                <a:cs typeface="Lucida Sans"/>
              </a:rPr>
              <a:t>4-</a:t>
            </a:r>
            <a:r>
              <a:rPr sz="1400" i="1" spc="-160" dirty="0">
                <a:solidFill>
                  <a:srgbClr val="5F5F5F"/>
                </a:solidFill>
                <a:latin typeface="Lucida Sans"/>
                <a:cs typeface="Lucida Sans"/>
              </a:rPr>
              <a:t>hour</a:t>
            </a:r>
            <a:r>
              <a:rPr sz="1400" i="1" spc="-155" dirty="0">
                <a:solidFill>
                  <a:srgbClr val="5F5F5F"/>
                </a:solidFill>
                <a:latin typeface="Lucida Sans"/>
                <a:cs typeface="Lucida Sans"/>
              </a:rPr>
              <a:t> </a:t>
            </a:r>
            <a:r>
              <a:rPr sz="1400" i="1" spc="-135" dirty="0">
                <a:solidFill>
                  <a:srgbClr val="5F5F5F"/>
                </a:solidFill>
                <a:latin typeface="Lucida Sans"/>
                <a:cs typeface="Lucida Sans"/>
              </a:rPr>
              <a:t>sessions)</a:t>
            </a:r>
            <a:r>
              <a:rPr sz="1400" i="1" spc="-175" dirty="0">
                <a:solidFill>
                  <a:srgbClr val="5F5F5F"/>
                </a:solidFill>
                <a:latin typeface="Lucida Sans"/>
                <a:cs typeface="Lucida Sans"/>
              </a:rPr>
              <a:t> </a:t>
            </a:r>
            <a:r>
              <a:rPr sz="1400" i="1" spc="-145" dirty="0">
                <a:solidFill>
                  <a:srgbClr val="5F5F5F"/>
                </a:solidFill>
                <a:latin typeface="Lucida Sans"/>
                <a:cs typeface="Lucida Sans"/>
              </a:rPr>
              <a:t>or </a:t>
            </a:r>
            <a:r>
              <a:rPr sz="1400" i="1" spc="-85" dirty="0">
                <a:solidFill>
                  <a:srgbClr val="5F5F5F"/>
                </a:solidFill>
                <a:latin typeface="Lucida Sans"/>
                <a:cs typeface="Lucida Sans"/>
              </a:rPr>
              <a:t>it</a:t>
            </a:r>
            <a:r>
              <a:rPr sz="1400" i="1" spc="-155" dirty="0">
                <a:solidFill>
                  <a:srgbClr val="5F5F5F"/>
                </a:solidFill>
                <a:latin typeface="Lucida Sans"/>
                <a:cs typeface="Lucida Sans"/>
              </a:rPr>
              <a:t> </a:t>
            </a:r>
            <a:r>
              <a:rPr sz="1400" i="1" spc="-150" dirty="0">
                <a:solidFill>
                  <a:srgbClr val="5F5F5F"/>
                </a:solidFill>
                <a:latin typeface="Lucida Sans"/>
                <a:cs typeface="Lucida Sans"/>
              </a:rPr>
              <a:t>can</a:t>
            </a:r>
            <a:r>
              <a:rPr sz="1400" i="1" spc="-145" dirty="0">
                <a:solidFill>
                  <a:srgbClr val="5F5F5F"/>
                </a:solidFill>
                <a:latin typeface="Lucida Sans"/>
                <a:cs typeface="Lucida Sans"/>
              </a:rPr>
              <a:t> </a:t>
            </a:r>
            <a:r>
              <a:rPr sz="1400" i="1" spc="-130" dirty="0">
                <a:solidFill>
                  <a:srgbClr val="5F5F5F"/>
                </a:solidFill>
                <a:latin typeface="Lucida Sans"/>
                <a:cs typeface="Lucida Sans"/>
              </a:rPr>
              <a:t>last</a:t>
            </a:r>
            <a:r>
              <a:rPr sz="1400" i="1" spc="-150" dirty="0">
                <a:solidFill>
                  <a:srgbClr val="5F5F5F"/>
                </a:solidFill>
                <a:latin typeface="Lucida Sans"/>
                <a:cs typeface="Lucida Sans"/>
              </a:rPr>
              <a:t> </a:t>
            </a:r>
            <a:r>
              <a:rPr sz="1400" i="1" spc="-155" dirty="0">
                <a:solidFill>
                  <a:srgbClr val="5F5F5F"/>
                </a:solidFill>
                <a:latin typeface="Lucida Sans"/>
                <a:cs typeface="Lucida Sans"/>
              </a:rPr>
              <a:t>for</a:t>
            </a:r>
            <a:r>
              <a:rPr sz="1400" i="1" spc="-140" dirty="0">
                <a:solidFill>
                  <a:srgbClr val="5F5F5F"/>
                </a:solidFill>
                <a:latin typeface="Lucida Sans"/>
                <a:cs typeface="Lucida Sans"/>
              </a:rPr>
              <a:t> </a:t>
            </a:r>
            <a:r>
              <a:rPr sz="1400" i="1" spc="-85" dirty="0">
                <a:solidFill>
                  <a:srgbClr val="5F5F5F"/>
                </a:solidFill>
                <a:latin typeface="Lucida Sans"/>
                <a:cs typeface="Lucida Sans"/>
              </a:rPr>
              <a:t>3</a:t>
            </a:r>
            <a:r>
              <a:rPr sz="1400" i="1" spc="-135" dirty="0">
                <a:solidFill>
                  <a:srgbClr val="5F5F5F"/>
                </a:solidFill>
                <a:latin typeface="Lucida Sans"/>
                <a:cs typeface="Lucida Sans"/>
              </a:rPr>
              <a:t> </a:t>
            </a:r>
            <a:r>
              <a:rPr sz="1400" i="1" spc="-160" dirty="0">
                <a:solidFill>
                  <a:srgbClr val="5F5F5F"/>
                </a:solidFill>
                <a:latin typeface="Lucida Sans"/>
                <a:cs typeface="Lucida Sans"/>
              </a:rPr>
              <a:t>days</a:t>
            </a:r>
            <a:r>
              <a:rPr sz="1400" i="1" spc="-145" dirty="0">
                <a:solidFill>
                  <a:srgbClr val="5F5F5F"/>
                </a:solidFill>
                <a:latin typeface="Lucida Sans"/>
                <a:cs typeface="Lucida Sans"/>
              </a:rPr>
              <a:t> </a:t>
            </a:r>
            <a:r>
              <a:rPr sz="1400" i="1" spc="-25" dirty="0">
                <a:solidFill>
                  <a:srgbClr val="5F5F5F"/>
                </a:solidFill>
                <a:latin typeface="Lucida Sans"/>
                <a:cs typeface="Lucida Sans"/>
              </a:rPr>
              <a:t>(8</a:t>
            </a:r>
            <a:endParaRPr sz="1400">
              <a:latin typeface="Lucida Sans"/>
              <a:cs typeface="Lucida Sans"/>
            </a:endParaRPr>
          </a:p>
          <a:p>
            <a:pPr marL="12700">
              <a:lnSpc>
                <a:spcPts val="1675"/>
              </a:lnSpc>
            </a:pPr>
            <a:r>
              <a:rPr sz="1400" i="1" spc="-160" dirty="0">
                <a:solidFill>
                  <a:srgbClr val="5F5F5F"/>
                </a:solidFill>
                <a:latin typeface="Lucida Sans"/>
                <a:cs typeface="Lucida Sans"/>
              </a:rPr>
              <a:t>hours per</a:t>
            </a:r>
            <a:r>
              <a:rPr sz="1400" i="1" spc="-135" dirty="0">
                <a:solidFill>
                  <a:srgbClr val="5F5F5F"/>
                </a:solidFill>
                <a:latin typeface="Lucida Sans"/>
                <a:cs typeface="Lucida Sans"/>
              </a:rPr>
              <a:t> </a:t>
            </a:r>
            <a:r>
              <a:rPr sz="1400" i="1" spc="-130" dirty="0">
                <a:solidFill>
                  <a:srgbClr val="5F5F5F"/>
                </a:solidFill>
                <a:latin typeface="Lucida Sans"/>
                <a:cs typeface="Lucida Sans"/>
              </a:rPr>
              <a:t>day)</a:t>
            </a:r>
            <a:r>
              <a:rPr sz="1400" i="1" spc="-150" dirty="0">
                <a:solidFill>
                  <a:srgbClr val="5F5F5F"/>
                </a:solidFill>
                <a:latin typeface="Lucida Sans"/>
                <a:cs typeface="Lucida Sans"/>
              </a:rPr>
              <a:t> </a:t>
            </a:r>
            <a:r>
              <a:rPr sz="1400" i="1" spc="-130" dirty="0">
                <a:solidFill>
                  <a:srgbClr val="5F5F5F"/>
                </a:solidFill>
                <a:latin typeface="Lucida Sans"/>
                <a:cs typeface="Lucida Sans"/>
              </a:rPr>
              <a:t>in</a:t>
            </a:r>
            <a:r>
              <a:rPr sz="1400" i="1" spc="-145" dirty="0">
                <a:solidFill>
                  <a:srgbClr val="5F5F5F"/>
                </a:solidFill>
                <a:latin typeface="Lucida Sans"/>
                <a:cs typeface="Lucida Sans"/>
              </a:rPr>
              <a:t> </a:t>
            </a:r>
            <a:r>
              <a:rPr sz="1400" i="1" spc="-130" dirty="0">
                <a:solidFill>
                  <a:srgbClr val="5F5F5F"/>
                </a:solidFill>
                <a:latin typeface="Lucida Sans"/>
                <a:cs typeface="Lucida Sans"/>
              </a:rPr>
              <a:t>the</a:t>
            </a:r>
            <a:r>
              <a:rPr sz="1400" i="1" spc="-135" dirty="0">
                <a:solidFill>
                  <a:srgbClr val="5F5F5F"/>
                </a:solidFill>
                <a:latin typeface="Lucida Sans"/>
                <a:cs typeface="Lucida Sans"/>
              </a:rPr>
              <a:t> </a:t>
            </a:r>
            <a:r>
              <a:rPr sz="1400" i="1" spc="-140" dirty="0">
                <a:solidFill>
                  <a:srgbClr val="5F5F5F"/>
                </a:solidFill>
                <a:latin typeface="Lucida Sans"/>
                <a:cs typeface="Lucida Sans"/>
              </a:rPr>
              <a:t>case</a:t>
            </a:r>
            <a:r>
              <a:rPr sz="1400" i="1" spc="-155" dirty="0">
                <a:solidFill>
                  <a:srgbClr val="5F5F5F"/>
                </a:solidFill>
                <a:latin typeface="Lucida Sans"/>
                <a:cs typeface="Lucida Sans"/>
              </a:rPr>
              <a:t> </a:t>
            </a:r>
            <a:r>
              <a:rPr sz="1400" i="1" spc="-125" dirty="0">
                <a:solidFill>
                  <a:srgbClr val="5F5F5F"/>
                </a:solidFill>
                <a:latin typeface="Lucida Sans"/>
                <a:cs typeface="Lucida Sans"/>
              </a:rPr>
              <a:t>of</a:t>
            </a:r>
            <a:r>
              <a:rPr sz="1400" i="1" spc="-155" dirty="0">
                <a:solidFill>
                  <a:srgbClr val="5F5F5F"/>
                </a:solidFill>
                <a:latin typeface="Lucida Sans"/>
                <a:cs typeface="Lucida Sans"/>
              </a:rPr>
              <a:t> </a:t>
            </a:r>
            <a:r>
              <a:rPr sz="1400" i="1" spc="-170" dirty="0">
                <a:solidFill>
                  <a:srgbClr val="5F5F5F"/>
                </a:solidFill>
                <a:latin typeface="Lucida Sans"/>
                <a:cs typeface="Lucida Sans"/>
              </a:rPr>
              <a:t>a</a:t>
            </a:r>
            <a:r>
              <a:rPr sz="1400" i="1" spc="-145" dirty="0">
                <a:solidFill>
                  <a:srgbClr val="5F5F5F"/>
                </a:solidFill>
                <a:latin typeface="Lucida Sans"/>
                <a:cs typeface="Lucida Sans"/>
              </a:rPr>
              <a:t> </a:t>
            </a:r>
            <a:r>
              <a:rPr sz="1400" i="1" spc="-114" dirty="0">
                <a:solidFill>
                  <a:srgbClr val="5F5F5F"/>
                </a:solidFill>
                <a:latin typeface="Lucida Sans"/>
                <a:cs typeface="Lucida Sans"/>
              </a:rPr>
              <a:t>face-</a:t>
            </a:r>
            <a:r>
              <a:rPr sz="1400" i="1" spc="-70" dirty="0">
                <a:solidFill>
                  <a:srgbClr val="5F5F5F"/>
                </a:solidFill>
                <a:latin typeface="Lucida Sans"/>
                <a:cs typeface="Lucida Sans"/>
              </a:rPr>
              <a:t>to-</a:t>
            </a:r>
            <a:r>
              <a:rPr sz="1400" i="1" spc="-140" dirty="0">
                <a:solidFill>
                  <a:srgbClr val="5F5F5F"/>
                </a:solidFill>
                <a:latin typeface="Lucida Sans"/>
                <a:cs typeface="Lucida Sans"/>
              </a:rPr>
              <a:t>face</a:t>
            </a:r>
            <a:r>
              <a:rPr sz="1400" i="1" spc="-145" dirty="0">
                <a:solidFill>
                  <a:srgbClr val="5F5F5F"/>
                </a:solidFill>
                <a:latin typeface="Lucida Sans"/>
                <a:cs typeface="Lucida Sans"/>
              </a:rPr>
              <a:t> </a:t>
            </a:r>
            <a:r>
              <a:rPr sz="1400" i="1" spc="-10" dirty="0">
                <a:solidFill>
                  <a:srgbClr val="5F5F5F"/>
                </a:solidFill>
                <a:latin typeface="Lucida Sans"/>
                <a:cs typeface="Lucida Sans"/>
              </a:rPr>
              <a:t>class.</a:t>
            </a:r>
            <a:endParaRPr sz="1400">
              <a:latin typeface="Lucida Sans"/>
              <a:cs typeface="Lucida Sans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1400" i="1" spc="-160" dirty="0">
                <a:solidFill>
                  <a:srgbClr val="5F5F5F"/>
                </a:solidFill>
                <a:latin typeface="Lucida Sans"/>
                <a:cs typeface="Lucida Sans"/>
              </a:rPr>
              <a:t>**</a:t>
            </a:r>
            <a:r>
              <a:rPr sz="1400" i="1" spc="-155" dirty="0">
                <a:solidFill>
                  <a:srgbClr val="5F5F5F"/>
                </a:solidFill>
                <a:latin typeface="Lucida Sans"/>
                <a:cs typeface="Lucida Sans"/>
              </a:rPr>
              <a:t> </a:t>
            </a:r>
            <a:r>
              <a:rPr sz="1400" i="1" spc="-140" dirty="0">
                <a:solidFill>
                  <a:srgbClr val="5F5F5F"/>
                </a:solidFill>
                <a:latin typeface="Lucida Sans"/>
                <a:cs typeface="Lucida Sans"/>
              </a:rPr>
              <a:t>The</a:t>
            </a:r>
            <a:r>
              <a:rPr sz="1400" i="1" spc="-150" dirty="0">
                <a:solidFill>
                  <a:srgbClr val="5F5F5F"/>
                </a:solidFill>
                <a:latin typeface="Lucida Sans"/>
                <a:cs typeface="Lucida Sans"/>
              </a:rPr>
              <a:t> </a:t>
            </a:r>
            <a:r>
              <a:rPr sz="1400" i="1" spc="-175" dirty="0">
                <a:solidFill>
                  <a:srgbClr val="5F5F5F"/>
                </a:solidFill>
                <a:latin typeface="Lucida Sans"/>
                <a:cs typeface="Lucida Sans"/>
              </a:rPr>
              <a:t>exam</a:t>
            </a:r>
            <a:r>
              <a:rPr sz="1400" i="1" spc="-145" dirty="0">
                <a:solidFill>
                  <a:srgbClr val="5F5F5F"/>
                </a:solidFill>
                <a:latin typeface="Lucida Sans"/>
                <a:cs typeface="Lucida Sans"/>
              </a:rPr>
              <a:t> </a:t>
            </a:r>
            <a:r>
              <a:rPr sz="1400" i="1" spc="-150" dirty="0">
                <a:solidFill>
                  <a:srgbClr val="5F5F5F"/>
                </a:solidFill>
                <a:latin typeface="Lucida Sans"/>
                <a:cs typeface="Lucida Sans"/>
              </a:rPr>
              <a:t>can</a:t>
            </a:r>
            <a:r>
              <a:rPr sz="1400" i="1" spc="-135" dirty="0">
                <a:solidFill>
                  <a:srgbClr val="5F5F5F"/>
                </a:solidFill>
                <a:latin typeface="Lucida Sans"/>
                <a:cs typeface="Lucida Sans"/>
              </a:rPr>
              <a:t> be</a:t>
            </a:r>
            <a:r>
              <a:rPr sz="1400" i="1" spc="-150" dirty="0">
                <a:solidFill>
                  <a:srgbClr val="5F5F5F"/>
                </a:solidFill>
                <a:latin typeface="Lucida Sans"/>
                <a:cs typeface="Lucida Sans"/>
              </a:rPr>
              <a:t> taken</a:t>
            </a:r>
            <a:r>
              <a:rPr sz="1400" i="1" spc="-135" dirty="0">
                <a:solidFill>
                  <a:srgbClr val="5F5F5F"/>
                </a:solidFill>
                <a:latin typeface="Lucida Sans"/>
                <a:cs typeface="Lucida Sans"/>
              </a:rPr>
              <a:t> </a:t>
            </a:r>
            <a:r>
              <a:rPr sz="1400" i="1" spc="-125" dirty="0">
                <a:solidFill>
                  <a:srgbClr val="5F5F5F"/>
                </a:solidFill>
                <a:latin typeface="Lucida Sans"/>
                <a:cs typeface="Lucida Sans"/>
              </a:rPr>
              <a:t>online</a:t>
            </a:r>
            <a:r>
              <a:rPr sz="1400" i="1" spc="-165" dirty="0">
                <a:solidFill>
                  <a:srgbClr val="5F5F5F"/>
                </a:solidFill>
                <a:latin typeface="Lucida Sans"/>
                <a:cs typeface="Lucida Sans"/>
              </a:rPr>
              <a:t> </a:t>
            </a:r>
            <a:r>
              <a:rPr sz="1400" i="1" spc="-145" dirty="0">
                <a:solidFill>
                  <a:srgbClr val="5F5F5F"/>
                </a:solidFill>
                <a:latin typeface="Lucida Sans"/>
                <a:cs typeface="Lucida Sans"/>
              </a:rPr>
              <a:t>or</a:t>
            </a:r>
            <a:r>
              <a:rPr sz="1400" i="1" spc="-155" dirty="0">
                <a:solidFill>
                  <a:srgbClr val="5F5F5F"/>
                </a:solidFill>
                <a:latin typeface="Lucida Sans"/>
                <a:cs typeface="Lucida Sans"/>
              </a:rPr>
              <a:t> </a:t>
            </a:r>
            <a:r>
              <a:rPr sz="1400" i="1" spc="-135" dirty="0">
                <a:solidFill>
                  <a:srgbClr val="5F5F5F"/>
                </a:solidFill>
                <a:latin typeface="Lucida Sans"/>
                <a:cs typeface="Lucida Sans"/>
              </a:rPr>
              <a:t>paper-</a:t>
            </a:r>
            <a:r>
              <a:rPr sz="1400" i="1" spc="-150" dirty="0">
                <a:solidFill>
                  <a:srgbClr val="5F5F5F"/>
                </a:solidFill>
                <a:latin typeface="Lucida Sans"/>
                <a:cs typeface="Lucida Sans"/>
              </a:rPr>
              <a:t>based</a:t>
            </a:r>
            <a:r>
              <a:rPr sz="1400" i="1" spc="-135" dirty="0">
                <a:solidFill>
                  <a:srgbClr val="5F5F5F"/>
                </a:solidFill>
                <a:latin typeface="Lucida Sans"/>
                <a:cs typeface="Lucida Sans"/>
              </a:rPr>
              <a:t> </a:t>
            </a:r>
            <a:r>
              <a:rPr sz="1400" i="1" spc="-130" dirty="0">
                <a:solidFill>
                  <a:srgbClr val="5F5F5F"/>
                </a:solidFill>
                <a:latin typeface="Lucida Sans"/>
                <a:cs typeface="Lucida Sans"/>
              </a:rPr>
              <a:t>in</a:t>
            </a:r>
            <a:r>
              <a:rPr sz="1400" i="1" spc="-145" dirty="0">
                <a:solidFill>
                  <a:srgbClr val="5F5F5F"/>
                </a:solidFill>
                <a:latin typeface="Lucida Sans"/>
                <a:cs typeface="Lucida Sans"/>
              </a:rPr>
              <a:t> </a:t>
            </a:r>
            <a:r>
              <a:rPr sz="1400" i="1" spc="-130" dirty="0">
                <a:solidFill>
                  <a:srgbClr val="5F5F5F"/>
                </a:solidFill>
                <a:latin typeface="Lucida Sans"/>
                <a:cs typeface="Lucida Sans"/>
              </a:rPr>
              <a:t>the </a:t>
            </a:r>
            <a:r>
              <a:rPr sz="1400" i="1" spc="-145" dirty="0">
                <a:solidFill>
                  <a:srgbClr val="5F5F5F"/>
                </a:solidFill>
                <a:latin typeface="Lucida Sans"/>
                <a:cs typeface="Lucida Sans"/>
              </a:rPr>
              <a:t>case </a:t>
            </a:r>
            <a:r>
              <a:rPr sz="1400" i="1" spc="-125" dirty="0">
                <a:solidFill>
                  <a:srgbClr val="5F5F5F"/>
                </a:solidFill>
                <a:latin typeface="Lucida Sans"/>
                <a:cs typeface="Lucida Sans"/>
              </a:rPr>
              <a:t>of</a:t>
            </a:r>
            <a:r>
              <a:rPr sz="1400" i="1" spc="-145" dirty="0">
                <a:solidFill>
                  <a:srgbClr val="5F5F5F"/>
                </a:solidFill>
                <a:latin typeface="Lucida Sans"/>
                <a:cs typeface="Lucida Sans"/>
              </a:rPr>
              <a:t> </a:t>
            </a:r>
            <a:r>
              <a:rPr sz="1400" i="1" spc="-114" dirty="0">
                <a:solidFill>
                  <a:srgbClr val="5F5F5F"/>
                </a:solidFill>
                <a:latin typeface="Lucida Sans"/>
                <a:cs typeface="Lucida Sans"/>
              </a:rPr>
              <a:t>face-</a:t>
            </a:r>
            <a:r>
              <a:rPr sz="1400" i="1" spc="-70" dirty="0">
                <a:solidFill>
                  <a:srgbClr val="5F5F5F"/>
                </a:solidFill>
                <a:latin typeface="Lucida Sans"/>
                <a:cs typeface="Lucida Sans"/>
              </a:rPr>
              <a:t>to-</a:t>
            </a:r>
            <a:r>
              <a:rPr sz="1400" i="1" spc="-140" dirty="0">
                <a:solidFill>
                  <a:srgbClr val="5F5F5F"/>
                </a:solidFill>
                <a:latin typeface="Lucida Sans"/>
                <a:cs typeface="Lucida Sans"/>
              </a:rPr>
              <a:t>face</a:t>
            </a:r>
            <a:r>
              <a:rPr sz="1400" i="1" spc="-145" dirty="0">
                <a:solidFill>
                  <a:srgbClr val="5F5F5F"/>
                </a:solidFill>
                <a:latin typeface="Lucida Sans"/>
                <a:cs typeface="Lucida Sans"/>
              </a:rPr>
              <a:t> </a:t>
            </a:r>
            <a:r>
              <a:rPr sz="1400" i="1" spc="-30" dirty="0">
                <a:solidFill>
                  <a:srgbClr val="5F5F5F"/>
                </a:solidFill>
                <a:latin typeface="Lucida Sans"/>
                <a:cs typeface="Lucida Sans"/>
              </a:rPr>
              <a:t>deliveries.</a:t>
            </a:r>
            <a:endParaRPr sz="1400">
              <a:latin typeface="Lucida Sans"/>
              <a:cs typeface="Lucida Sans"/>
            </a:endParaRPr>
          </a:p>
        </p:txBody>
      </p:sp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09258" rIns="0" bIns="0" rtlCol="0">
            <a:spAutoFit/>
          </a:bodyPr>
          <a:lstStyle/>
          <a:p>
            <a:pPr marL="31115">
              <a:lnSpc>
                <a:spcPct val="100000"/>
              </a:lnSpc>
              <a:spcBef>
                <a:spcPts val="100"/>
              </a:spcBef>
            </a:pPr>
            <a:r>
              <a:rPr spc="270" dirty="0"/>
              <a:t>KPI</a:t>
            </a:r>
            <a:r>
              <a:rPr spc="-10" dirty="0"/>
              <a:t> </a:t>
            </a:r>
            <a:r>
              <a:rPr spc="130" dirty="0"/>
              <a:t>ALIGNMENT</a:t>
            </a:r>
          </a:p>
        </p:txBody>
      </p:sp>
      <p:sp>
        <p:nvSpPr>
          <p:cNvPr id="3" name="object 3"/>
          <p:cNvSpPr/>
          <p:nvPr/>
        </p:nvSpPr>
        <p:spPr>
          <a:xfrm>
            <a:off x="379475" y="2811779"/>
            <a:ext cx="8488045" cy="0"/>
          </a:xfrm>
          <a:custGeom>
            <a:avLst/>
            <a:gdLst/>
            <a:ahLst/>
            <a:cxnLst/>
            <a:rect l="l" t="t" r="r" b="b"/>
            <a:pathLst>
              <a:path w="8488045">
                <a:moveTo>
                  <a:pt x="0" y="0"/>
                </a:moveTo>
                <a:lnTo>
                  <a:pt x="8487791" y="0"/>
                </a:lnTo>
              </a:path>
            </a:pathLst>
          </a:custGeom>
          <a:ln w="9525">
            <a:solidFill>
              <a:srgbClr val="0871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21944" y="2220690"/>
            <a:ext cx="1633855" cy="535940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25"/>
              </a:spcBef>
            </a:pPr>
            <a:r>
              <a:rPr sz="1400" spc="60" dirty="0">
                <a:latin typeface="Tahoma"/>
                <a:cs typeface="Tahoma"/>
              </a:rPr>
              <a:t>CORPORATE</a:t>
            </a:r>
            <a:r>
              <a:rPr sz="1400" spc="-170" dirty="0">
                <a:latin typeface="Tahoma"/>
                <a:cs typeface="Tahoma"/>
              </a:rPr>
              <a:t> </a:t>
            </a:r>
            <a:r>
              <a:rPr sz="1400" spc="-20" dirty="0">
                <a:latin typeface="Tahoma"/>
                <a:cs typeface="Tahoma"/>
              </a:rPr>
              <a:t>LEVEL</a:t>
            </a:r>
            <a:endParaRPr sz="14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330"/>
              </a:spcBef>
            </a:pPr>
            <a:r>
              <a:rPr sz="1400" i="1" spc="-10" dirty="0">
                <a:solidFill>
                  <a:srgbClr val="087150"/>
                </a:solidFill>
                <a:latin typeface="Lucida Sans"/>
                <a:cs typeface="Lucida Sans"/>
              </a:rPr>
              <a:t>Financial</a:t>
            </a:r>
            <a:endParaRPr sz="1400">
              <a:latin typeface="Lucida Sans"/>
              <a:cs typeface="Lucida San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21944" y="2876169"/>
            <a:ext cx="3377565" cy="10242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7780" marR="5080">
              <a:lnSpc>
                <a:spcPct val="100000"/>
              </a:lnSpc>
              <a:spcBef>
                <a:spcPts val="105"/>
              </a:spcBef>
            </a:pPr>
            <a:r>
              <a:rPr sz="1400" spc="-25" dirty="0">
                <a:latin typeface="Tahoma"/>
                <a:cs typeface="Tahoma"/>
              </a:rPr>
              <a:t>Objective:</a:t>
            </a:r>
            <a:r>
              <a:rPr sz="1400" spc="-15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Maximize</a:t>
            </a:r>
            <a:r>
              <a:rPr sz="1400" spc="-16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profitability</a:t>
            </a:r>
            <a:r>
              <a:rPr sz="1400" spc="-150" dirty="0">
                <a:latin typeface="Tahoma"/>
                <a:cs typeface="Tahoma"/>
              </a:rPr>
              <a:t> </a:t>
            </a:r>
            <a:r>
              <a:rPr sz="1400" spc="-10" dirty="0">
                <a:latin typeface="Tahoma"/>
                <a:cs typeface="Tahoma"/>
              </a:rPr>
              <a:t>of</a:t>
            </a:r>
            <a:r>
              <a:rPr sz="1400" spc="-120" dirty="0">
                <a:latin typeface="Tahoma"/>
                <a:cs typeface="Tahoma"/>
              </a:rPr>
              <a:t> </a:t>
            </a:r>
            <a:r>
              <a:rPr sz="1400" spc="-10" dirty="0">
                <a:latin typeface="Tahoma"/>
                <a:cs typeface="Tahoma"/>
              </a:rPr>
              <a:t>business operations</a:t>
            </a:r>
            <a:endParaRPr sz="14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135"/>
              </a:spcBef>
            </a:pPr>
            <a:r>
              <a:rPr sz="1400" spc="-290" dirty="0">
                <a:latin typeface="Tahoma"/>
                <a:cs typeface="Tahoma"/>
              </a:rPr>
              <a:t>%</a:t>
            </a:r>
            <a:r>
              <a:rPr sz="1400" spc="-8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Net</a:t>
            </a:r>
            <a:r>
              <a:rPr sz="1400" spc="-7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Profit</a:t>
            </a:r>
            <a:r>
              <a:rPr sz="1400" spc="-85" dirty="0">
                <a:latin typeface="Tahoma"/>
                <a:cs typeface="Tahoma"/>
              </a:rPr>
              <a:t> </a:t>
            </a:r>
            <a:r>
              <a:rPr sz="1400" spc="-10" dirty="0">
                <a:latin typeface="Tahoma"/>
                <a:cs typeface="Tahoma"/>
              </a:rPr>
              <a:t>Margin</a:t>
            </a:r>
            <a:endParaRPr sz="14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400" dirty="0">
                <a:latin typeface="Tahoma"/>
                <a:cs typeface="Tahoma"/>
              </a:rPr>
              <a:t>$</a:t>
            </a:r>
            <a:r>
              <a:rPr sz="1400" spc="-120" dirty="0">
                <a:latin typeface="Tahoma"/>
                <a:cs typeface="Tahoma"/>
              </a:rPr>
              <a:t> </a:t>
            </a:r>
            <a:r>
              <a:rPr sz="1400" spc="-10" dirty="0">
                <a:latin typeface="Tahoma"/>
                <a:cs typeface="Tahoma"/>
              </a:rPr>
              <a:t>EBITDA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325236" y="2307463"/>
            <a:ext cx="248920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30" dirty="0">
                <a:latin typeface="Tahoma"/>
                <a:cs typeface="Tahoma"/>
              </a:rPr>
              <a:t>DEPARTMENT:</a:t>
            </a:r>
            <a:r>
              <a:rPr sz="1400" spc="-50" dirty="0">
                <a:latin typeface="Tahoma"/>
                <a:cs typeface="Tahoma"/>
              </a:rPr>
              <a:t> </a:t>
            </a:r>
            <a:r>
              <a:rPr sz="1400" spc="75" dirty="0">
                <a:latin typeface="Tahoma"/>
                <a:cs typeface="Tahoma"/>
              </a:rPr>
              <a:t>ACCOUNTING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024377" y="1624710"/>
            <a:ext cx="2312670" cy="5727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algn="ctr">
              <a:lnSpc>
                <a:spcPct val="99600"/>
              </a:lnSpc>
              <a:spcBef>
                <a:spcPts val="105"/>
              </a:spcBef>
            </a:pPr>
            <a:r>
              <a:rPr sz="1200" spc="20" dirty="0">
                <a:solidFill>
                  <a:srgbClr val="087150"/>
                </a:solidFill>
                <a:latin typeface="Tahoma"/>
                <a:cs typeface="Tahoma"/>
              </a:rPr>
              <a:t>SPECIFIC</a:t>
            </a:r>
            <a:r>
              <a:rPr sz="1200" spc="-125" dirty="0">
                <a:solidFill>
                  <a:srgbClr val="087150"/>
                </a:solidFill>
                <a:latin typeface="Tahoma"/>
                <a:cs typeface="Tahoma"/>
              </a:rPr>
              <a:t> </a:t>
            </a:r>
            <a:r>
              <a:rPr sz="1200" spc="20" dirty="0">
                <a:solidFill>
                  <a:srgbClr val="087150"/>
                </a:solidFill>
                <a:latin typeface="Tahoma"/>
                <a:cs typeface="Tahoma"/>
              </a:rPr>
              <a:t>OBJECTIVES</a:t>
            </a:r>
            <a:r>
              <a:rPr sz="1200" spc="-135" dirty="0">
                <a:solidFill>
                  <a:srgbClr val="087150"/>
                </a:solidFill>
                <a:latin typeface="Tahoma"/>
                <a:cs typeface="Tahoma"/>
              </a:rPr>
              <a:t> </a:t>
            </a:r>
            <a:r>
              <a:rPr sz="1200" spc="85" dirty="0">
                <a:solidFill>
                  <a:srgbClr val="087150"/>
                </a:solidFill>
                <a:latin typeface="Tahoma"/>
                <a:cs typeface="Tahoma"/>
              </a:rPr>
              <a:t>AND</a:t>
            </a:r>
            <a:r>
              <a:rPr sz="1200" spc="-95" dirty="0">
                <a:solidFill>
                  <a:srgbClr val="087150"/>
                </a:solidFill>
                <a:latin typeface="Tahoma"/>
                <a:cs typeface="Tahoma"/>
              </a:rPr>
              <a:t> </a:t>
            </a:r>
            <a:r>
              <a:rPr sz="1200" spc="-20" dirty="0">
                <a:solidFill>
                  <a:srgbClr val="087150"/>
                </a:solidFill>
                <a:latin typeface="Tahoma"/>
                <a:cs typeface="Tahoma"/>
              </a:rPr>
              <a:t>KPIS </a:t>
            </a:r>
            <a:r>
              <a:rPr sz="1200" spc="20" dirty="0">
                <a:solidFill>
                  <a:srgbClr val="087150"/>
                </a:solidFill>
                <a:latin typeface="Tahoma"/>
                <a:cs typeface="Tahoma"/>
              </a:rPr>
              <a:t>SUPPORTING</a:t>
            </a:r>
            <a:r>
              <a:rPr sz="1200" spc="15" dirty="0">
                <a:solidFill>
                  <a:srgbClr val="087150"/>
                </a:solidFill>
                <a:latin typeface="Tahoma"/>
                <a:cs typeface="Tahoma"/>
              </a:rPr>
              <a:t> </a:t>
            </a:r>
            <a:r>
              <a:rPr sz="1200" spc="40" dirty="0">
                <a:solidFill>
                  <a:srgbClr val="087150"/>
                </a:solidFill>
                <a:latin typeface="Tahoma"/>
                <a:cs typeface="Tahoma"/>
              </a:rPr>
              <a:t>CORPORATE </a:t>
            </a:r>
            <a:r>
              <a:rPr sz="1200" spc="-10" dirty="0">
                <a:solidFill>
                  <a:srgbClr val="087150"/>
                </a:solidFill>
                <a:latin typeface="Tahoma"/>
                <a:cs typeface="Tahoma"/>
              </a:rPr>
              <a:t>STRATEGY</a:t>
            </a:r>
            <a:endParaRPr sz="1200">
              <a:latin typeface="Tahoma"/>
              <a:cs typeface="Tahoma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2627629" y="1737614"/>
            <a:ext cx="307340" cy="266700"/>
            <a:chOff x="2627629" y="1737614"/>
            <a:chExt cx="307340" cy="266700"/>
          </a:xfrm>
        </p:grpSpPr>
        <p:sp>
          <p:nvSpPr>
            <p:cNvPr id="9" name="object 9"/>
            <p:cNvSpPr/>
            <p:nvPr/>
          </p:nvSpPr>
          <p:spPr>
            <a:xfrm>
              <a:off x="2640329" y="1750314"/>
              <a:ext cx="281940" cy="241300"/>
            </a:xfrm>
            <a:custGeom>
              <a:avLst/>
              <a:gdLst/>
              <a:ahLst/>
              <a:cxnLst/>
              <a:rect l="l" t="t" r="r" b="b"/>
              <a:pathLst>
                <a:path w="281939" h="241300">
                  <a:moveTo>
                    <a:pt x="161544" y="0"/>
                  </a:moveTo>
                  <a:lnTo>
                    <a:pt x="161544" y="60198"/>
                  </a:lnTo>
                  <a:lnTo>
                    <a:pt x="0" y="60198"/>
                  </a:lnTo>
                  <a:lnTo>
                    <a:pt x="0" y="180594"/>
                  </a:lnTo>
                  <a:lnTo>
                    <a:pt x="161544" y="180594"/>
                  </a:lnTo>
                  <a:lnTo>
                    <a:pt x="161544" y="240791"/>
                  </a:lnTo>
                  <a:lnTo>
                    <a:pt x="281939" y="120396"/>
                  </a:lnTo>
                  <a:lnTo>
                    <a:pt x="161544" y="0"/>
                  </a:lnTo>
                  <a:close/>
                </a:path>
              </a:pathLst>
            </a:custGeom>
            <a:solidFill>
              <a:srgbClr val="0A97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640329" y="1750314"/>
              <a:ext cx="281940" cy="241300"/>
            </a:xfrm>
            <a:custGeom>
              <a:avLst/>
              <a:gdLst/>
              <a:ahLst/>
              <a:cxnLst/>
              <a:rect l="l" t="t" r="r" b="b"/>
              <a:pathLst>
                <a:path w="281939" h="241300">
                  <a:moveTo>
                    <a:pt x="0" y="60198"/>
                  </a:moveTo>
                  <a:lnTo>
                    <a:pt x="161544" y="60198"/>
                  </a:lnTo>
                  <a:lnTo>
                    <a:pt x="161544" y="0"/>
                  </a:lnTo>
                  <a:lnTo>
                    <a:pt x="281939" y="120396"/>
                  </a:lnTo>
                  <a:lnTo>
                    <a:pt x="161544" y="240791"/>
                  </a:lnTo>
                  <a:lnTo>
                    <a:pt x="161544" y="180594"/>
                  </a:lnTo>
                  <a:lnTo>
                    <a:pt x="0" y="180594"/>
                  </a:lnTo>
                  <a:lnTo>
                    <a:pt x="0" y="60198"/>
                  </a:lnTo>
                  <a:close/>
                </a:path>
              </a:pathLst>
            </a:custGeom>
            <a:ln w="25400">
              <a:solidFill>
                <a:srgbClr val="0A976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5205476" y="2899410"/>
            <a:ext cx="3026410" cy="10121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ts val="1675"/>
              </a:lnSpc>
              <a:spcBef>
                <a:spcPts val="105"/>
              </a:spcBef>
            </a:pPr>
            <a:r>
              <a:rPr sz="1400" spc="-25" dirty="0">
                <a:latin typeface="Tahoma"/>
                <a:cs typeface="Tahoma"/>
              </a:rPr>
              <a:t>Objective:</a:t>
            </a:r>
            <a:r>
              <a:rPr sz="1400" spc="-135" dirty="0">
                <a:latin typeface="Tahoma"/>
                <a:cs typeface="Tahoma"/>
              </a:rPr>
              <a:t> </a:t>
            </a:r>
            <a:r>
              <a:rPr sz="1400" spc="-30" dirty="0">
                <a:latin typeface="Tahoma"/>
                <a:cs typeface="Tahoma"/>
              </a:rPr>
              <a:t>Improve</a:t>
            </a:r>
            <a:r>
              <a:rPr sz="1400" spc="-135" dirty="0">
                <a:latin typeface="Tahoma"/>
                <a:cs typeface="Tahoma"/>
              </a:rPr>
              <a:t> </a:t>
            </a:r>
            <a:r>
              <a:rPr sz="1400" spc="-30" dirty="0">
                <a:latin typeface="Tahoma"/>
                <a:cs typeface="Tahoma"/>
              </a:rPr>
              <a:t>payments</a:t>
            </a:r>
            <a:r>
              <a:rPr sz="1400" spc="-145" dirty="0">
                <a:latin typeface="Tahoma"/>
                <a:cs typeface="Tahoma"/>
              </a:rPr>
              <a:t> </a:t>
            </a:r>
            <a:r>
              <a:rPr sz="1400" spc="-10" dirty="0">
                <a:latin typeface="Tahoma"/>
                <a:cs typeface="Tahoma"/>
              </a:rPr>
              <a:t>execution</a:t>
            </a:r>
            <a:endParaRPr sz="1400">
              <a:latin typeface="Tahoma"/>
              <a:cs typeface="Tahoma"/>
            </a:endParaRPr>
          </a:p>
          <a:p>
            <a:pPr marL="12700">
              <a:lnSpc>
                <a:spcPts val="1675"/>
              </a:lnSpc>
            </a:pPr>
            <a:r>
              <a:rPr sz="1400" spc="-10" dirty="0">
                <a:latin typeface="Tahoma"/>
                <a:cs typeface="Tahoma"/>
              </a:rPr>
              <a:t>timeliness</a:t>
            </a:r>
            <a:endParaRPr sz="14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050"/>
              </a:spcBef>
            </a:pPr>
            <a:r>
              <a:rPr sz="1400" spc="-210" dirty="0">
                <a:latin typeface="Tahoma"/>
                <a:cs typeface="Tahoma"/>
              </a:rPr>
              <a:t>#</a:t>
            </a:r>
            <a:r>
              <a:rPr sz="1400" spc="-135" dirty="0">
                <a:latin typeface="Tahoma"/>
                <a:cs typeface="Tahoma"/>
              </a:rPr>
              <a:t> </a:t>
            </a:r>
            <a:r>
              <a:rPr sz="1400" spc="-25" dirty="0">
                <a:latin typeface="Tahoma"/>
                <a:cs typeface="Tahoma"/>
              </a:rPr>
              <a:t>Time</a:t>
            </a:r>
            <a:r>
              <a:rPr sz="1400" spc="-16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to</a:t>
            </a:r>
            <a:r>
              <a:rPr sz="1400" spc="-120" dirty="0">
                <a:latin typeface="Tahoma"/>
                <a:cs typeface="Tahoma"/>
              </a:rPr>
              <a:t> </a:t>
            </a:r>
            <a:r>
              <a:rPr sz="1400" spc="-20" dirty="0">
                <a:latin typeface="Tahoma"/>
                <a:cs typeface="Tahoma"/>
              </a:rPr>
              <a:t>process</a:t>
            </a:r>
            <a:r>
              <a:rPr sz="1400" spc="-145" dirty="0">
                <a:latin typeface="Tahoma"/>
                <a:cs typeface="Tahoma"/>
              </a:rPr>
              <a:t> </a:t>
            </a:r>
            <a:r>
              <a:rPr sz="1400" spc="-10" dirty="0">
                <a:latin typeface="Tahoma"/>
                <a:cs typeface="Tahoma"/>
              </a:rPr>
              <a:t>payments</a:t>
            </a:r>
            <a:endParaRPr sz="14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400" spc="-210" dirty="0">
                <a:latin typeface="Tahoma"/>
                <a:cs typeface="Tahoma"/>
              </a:rPr>
              <a:t>#</a:t>
            </a:r>
            <a:r>
              <a:rPr sz="1400" spc="-130" dirty="0">
                <a:latin typeface="Tahoma"/>
                <a:cs typeface="Tahoma"/>
              </a:rPr>
              <a:t> </a:t>
            </a:r>
            <a:r>
              <a:rPr sz="1400" spc="-20" dirty="0">
                <a:latin typeface="Tahoma"/>
                <a:cs typeface="Tahoma"/>
              </a:rPr>
              <a:t>Pending</a:t>
            </a:r>
            <a:r>
              <a:rPr sz="1400" spc="-135" dirty="0">
                <a:latin typeface="Tahoma"/>
                <a:cs typeface="Tahoma"/>
              </a:rPr>
              <a:t> </a:t>
            </a:r>
            <a:r>
              <a:rPr sz="1400" spc="-10" dirty="0">
                <a:latin typeface="Tahoma"/>
                <a:cs typeface="Tahoma"/>
              </a:rPr>
              <a:t>payments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69047" rIns="0" bIns="0" rtlCol="0">
            <a:spAutoFit/>
          </a:bodyPr>
          <a:lstStyle/>
          <a:p>
            <a:pPr marL="2417445">
              <a:lnSpc>
                <a:spcPct val="100000"/>
              </a:lnSpc>
              <a:spcBef>
                <a:spcPts val="100"/>
              </a:spcBef>
            </a:pPr>
            <a:fld id="{81D60167-4931-47E6-BA6A-407CBD079E47}" type="slidenum">
              <a:rPr spc="-25" dirty="0"/>
              <a:t>150</a:t>
            </a:fld>
            <a:endParaRPr spc="-25" dirty="0"/>
          </a:p>
        </p:txBody>
      </p:sp>
      <p:sp>
        <p:nvSpPr>
          <p:cNvPr id="13" name="object 1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/>
              <a:t>©</a:t>
            </a:r>
            <a:r>
              <a:rPr spc="-15" dirty="0"/>
              <a:t> </a:t>
            </a:r>
            <a:r>
              <a:rPr dirty="0"/>
              <a:t>The</a:t>
            </a:r>
            <a:r>
              <a:rPr spc="-30" dirty="0"/>
              <a:t> </a:t>
            </a:r>
            <a:r>
              <a:rPr dirty="0"/>
              <a:t>KPI</a:t>
            </a:r>
            <a:r>
              <a:rPr spc="-5" dirty="0"/>
              <a:t> </a:t>
            </a:r>
            <a:r>
              <a:rPr dirty="0"/>
              <a:t>Institute</a:t>
            </a:r>
            <a:r>
              <a:rPr spc="-20" dirty="0"/>
              <a:t> 2023</a:t>
            </a:r>
          </a:p>
        </p:txBody>
      </p:sp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58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40"/>
              </a:spcBef>
            </a:pPr>
            <a:r>
              <a:rPr spc="195" dirty="0">
                <a:solidFill>
                  <a:srgbClr val="087150"/>
                </a:solidFill>
              </a:rPr>
              <a:t>EXERCISE</a:t>
            </a:r>
          </a:p>
          <a:p>
            <a:pPr marL="16510">
              <a:lnSpc>
                <a:spcPct val="100000"/>
              </a:lnSpc>
              <a:spcBef>
                <a:spcPts val="254"/>
              </a:spcBef>
            </a:pPr>
            <a:r>
              <a:rPr sz="1800" spc="170" dirty="0"/>
              <a:t>SELECT</a:t>
            </a:r>
            <a:r>
              <a:rPr sz="1800" spc="-10" dirty="0"/>
              <a:t> </a:t>
            </a:r>
            <a:r>
              <a:rPr sz="1800" spc="195" dirty="0"/>
              <a:t>KPIs</a:t>
            </a:r>
            <a:r>
              <a:rPr sz="1800" spc="-5" dirty="0"/>
              <a:t> </a:t>
            </a:r>
            <a:r>
              <a:rPr sz="1800" spc="140" dirty="0"/>
              <a:t>FOR</a:t>
            </a:r>
            <a:r>
              <a:rPr sz="1800" dirty="0"/>
              <a:t> </a:t>
            </a:r>
            <a:r>
              <a:rPr sz="1800" spc="95" dirty="0"/>
              <a:t>CORPORATE</a:t>
            </a:r>
            <a:r>
              <a:rPr sz="1800" spc="5" dirty="0"/>
              <a:t> </a:t>
            </a:r>
            <a:r>
              <a:rPr sz="1800" spc="55" dirty="0"/>
              <a:t>SCORECARD</a:t>
            </a:r>
            <a:endParaRPr sz="1800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69047" rIns="0" bIns="0" rtlCol="0">
            <a:spAutoFit/>
          </a:bodyPr>
          <a:lstStyle/>
          <a:p>
            <a:pPr marL="2417445">
              <a:lnSpc>
                <a:spcPct val="100000"/>
              </a:lnSpc>
              <a:spcBef>
                <a:spcPts val="100"/>
              </a:spcBef>
            </a:pPr>
            <a:fld id="{81D60167-4931-47E6-BA6A-407CBD079E47}" type="slidenum">
              <a:rPr spc="-25" dirty="0"/>
              <a:t>151</a:t>
            </a:fld>
            <a:endParaRPr spc="-25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/>
              <a:t>©</a:t>
            </a:r>
            <a:r>
              <a:rPr spc="-15" dirty="0"/>
              <a:t> </a:t>
            </a:r>
            <a:r>
              <a:rPr dirty="0"/>
              <a:t>The</a:t>
            </a:r>
            <a:r>
              <a:rPr spc="-30" dirty="0"/>
              <a:t> </a:t>
            </a:r>
            <a:r>
              <a:rPr dirty="0"/>
              <a:t>KPI</a:t>
            </a:r>
            <a:r>
              <a:rPr spc="-5" dirty="0"/>
              <a:t> </a:t>
            </a:r>
            <a:r>
              <a:rPr dirty="0"/>
              <a:t>Institute</a:t>
            </a:r>
            <a:r>
              <a:rPr spc="-20" dirty="0"/>
              <a:t> 2023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37489" y="1585086"/>
            <a:ext cx="3529965" cy="4222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75" dirty="0">
                <a:solidFill>
                  <a:srgbClr val="087150"/>
                </a:solidFill>
                <a:latin typeface="Century Gothic"/>
                <a:cs typeface="Century Gothic"/>
              </a:rPr>
              <a:t>SCENARIO</a:t>
            </a:r>
            <a:endParaRPr sz="1800">
              <a:latin typeface="Century Gothic"/>
              <a:cs typeface="Century Gothic"/>
            </a:endParaRPr>
          </a:p>
          <a:p>
            <a:pPr marL="12700" marR="5080">
              <a:lnSpc>
                <a:spcPct val="99800"/>
              </a:lnSpc>
              <a:spcBef>
                <a:spcPts val="1620"/>
              </a:spcBef>
            </a:pP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As</a:t>
            </a:r>
            <a:r>
              <a:rPr sz="1600" spc="-17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the</a:t>
            </a:r>
            <a:r>
              <a:rPr sz="1600" spc="-17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5" dirty="0">
                <a:solidFill>
                  <a:srgbClr val="5F5F5F"/>
                </a:solidFill>
                <a:latin typeface="Tahoma"/>
                <a:cs typeface="Tahoma"/>
              </a:rPr>
              <a:t>new</a:t>
            </a:r>
            <a:r>
              <a:rPr sz="1600" spc="-16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55" dirty="0">
                <a:solidFill>
                  <a:srgbClr val="5F5F5F"/>
                </a:solidFill>
                <a:latin typeface="Tahoma"/>
                <a:cs typeface="Tahoma"/>
              </a:rPr>
              <a:t>management</a:t>
            </a:r>
            <a:r>
              <a:rPr sz="1600" spc="-17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45" dirty="0">
                <a:solidFill>
                  <a:srgbClr val="5F5F5F"/>
                </a:solidFill>
                <a:latin typeface="Tahoma"/>
                <a:cs typeface="Tahoma"/>
              </a:rPr>
              <a:t>team</a:t>
            </a:r>
            <a:r>
              <a:rPr sz="1600" spc="-15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of</a:t>
            </a:r>
            <a:r>
              <a:rPr sz="1600" spc="-17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5" dirty="0">
                <a:solidFill>
                  <a:srgbClr val="5F5F5F"/>
                </a:solidFill>
                <a:latin typeface="Tahoma"/>
                <a:cs typeface="Tahoma"/>
              </a:rPr>
              <a:t>the </a:t>
            </a:r>
            <a:r>
              <a:rPr sz="1600" spc="-35" dirty="0">
                <a:solidFill>
                  <a:srgbClr val="5F5F5F"/>
                </a:solidFill>
                <a:latin typeface="Tahoma"/>
                <a:cs typeface="Tahoma"/>
              </a:rPr>
              <a:t>organization,</a:t>
            </a:r>
            <a:r>
              <a:rPr sz="1600" spc="-15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35" dirty="0">
                <a:solidFill>
                  <a:srgbClr val="5F5F5F"/>
                </a:solidFill>
                <a:latin typeface="Tahoma"/>
                <a:cs typeface="Tahoma"/>
              </a:rPr>
              <a:t>you</a:t>
            </a:r>
            <a:r>
              <a:rPr sz="1600" spc="-13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45" dirty="0">
                <a:solidFill>
                  <a:srgbClr val="5F5F5F"/>
                </a:solidFill>
                <a:latin typeface="Tahoma"/>
                <a:cs typeface="Tahoma"/>
              </a:rPr>
              <a:t>have</a:t>
            </a:r>
            <a:r>
              <a:rPr sz="1600" spc="-14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0" dirty="0">
                <a:solidFill>
                  <a:srgbClr val="5F5F5F"/>
                </a:solidFill>
                <a:latin typeface="Tahoma"/>
                <a:cs typeface="Tahoma"/>
              </a:rPr>
              <a:t>reviewed</a:t>
            </a:r>
            <a:r>
              <a:rPr sz="1600" spc="-15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5" dirty="0">
                <a:solidFill>
                  <a:srgbClr val="5F5F5F"/>
                </a:solidFill>
                <a:latin typeface="Tahoma"/>
                <a:cs typeface="Tahoma"/>
              </a:rPr>
              <a:t>the strategy</a:t>
            </a:r>
            <a:r>
              <a:rPr sz="1600" spc="-13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40" dirty="0">
                <a:solidFill>
                  <a:srgbClr val="5F5F5F"/>
                </a:solidFill>
                <a:latin typeface="Tahoma"/>
                <a:cs typeface="Tahoma"/>
              </a:rPr>
              <a:t>and</a:t>
            </a:r>
            <a:r>
              <a:rPr sz="1600" spc="-16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reflected</a:t>
            </a:r>
            <a:r>
              <a:rPr sz="1600" spc="-16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it</a:t>
            </a:r>
            <a:r>
              <a:rPr sz="1600" spc="-16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in</a:t>
            </a:r>
            <a:r>
              <a:rPr sz="1600" spc="-16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0" dirty="0">
                <a:solidFill>
                  <a:srgbClr val="5F5F5F"/>
                </a:solidFill>
                <a:latin typeface="Tahoma"/>
                <a:cs typeface="Tahoma"/>
              </a:rPr>
              <a:t>the</a:t>
            </a:r>
            <a:r>
              <a:rPr sz="1600" spc="-15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corporate </a:t>
            </a:r>
            <a:r>
              <a:rPr sz="1600" spc="-35" dirty="0">
                <a:solidFill>
                  <a:srgbClr val="5F5F5F"/>
                </a:solidFill>
                <a:latin typeface="Tahoma"/>
                <a:cs typeface="Tahoma"/>
              </a:rPr>
              <a:t>balanced</a:t>
            </a:r>
            <a:r>
              <a:rPr sz="1600" spc="-17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35" dirty="0">
                <a:solidFill>
                  <a:srgbClr val="5F5F5F"/>
                </a:solidFill>
                <a:latin typeface="Tahoma"/>
                <a:cs typeface="Tahoma"/>
              </a:rPr>
              <a:t>scorecard.</a:t>
            </a:r>
            <a:r>
              <a:rPr sz="1600" spc="-13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Given</a:t>
            </a:r>
            <a:r>
              <a:rPr sz="1600" spc="-15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0" dirty="0">
                <a:solidFill>
                  <a:srgbClr val="5F5F5F"/>
                </a:solidFill>
                <a:latin typeface="Tahoma"/>
                <a:cs typeface="Tahoma"/>
              </a:rPr>
              <a:t>the</a:t>
            </a:r>
            <a:r>
              <a:rPr sz="1600" spc="-114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significant </a:t>
            </a:r>
            <a:r>
              <a:rPr sz="1600" spc="-45" dirty="0">
                <a:solidFill>
                  <a:srgbClr val="5F5F5F"/>
                </a:solidFill>
                <a:latin typeface="Tahoma"/>
                <a:cs typeface="Tahoma"/>
              </a:rPr>
              <a:t>changes</a:t>
            </a:r>
            <a:r>
              <a:rPr sz="1600" spc="-17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30" dirty="0">
                <a:solidFill>
                  <a:srgbClr val="5F5F5F"/>
                </a:solidFill>
                <a:latin typeface="Tahoma"/>
                <a:cs typeface="Tahoma"/>
              </a:rPr>
              <a:t>adopted</a:t>
            </a:r>
            <a:r>
              <a:rPr sz="1600" spc="-15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in</a:t>
            </a:r>
            <a:r>
              <a:rPr sz="1600" spc="-16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5" dirty="0">
                <a:solidFill>
                  <a:srgbClr val="5F5F5F"/>
                </a:solidFill>
                <a:latin typeface="Tahoma"/>
                <a:cs typeface="Tahoma"/>
              </a:rPr>
              <a:t>terms</a:t>
            </a:r>
            <a:r>
              <a:rPr sz="1600" spc="-12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of</a:t>
            </a:r>
            <a:r>
              <a:rPr sz="1600" spc="-17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40" dirty="0">
                <a:solidFill>
                  <a:srgbClr val="5F5F5F"/>
                </a:solidFill>
                <a:latin typeface="Tahoma"/>
                <a:cs typeface="Tahoma"/>
              </a:rPr>
              <a:t>objectives,</a:t>
            </a:r>
            <a:r>
              <a:rPr sz="1600" spc="-17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50" dirty="0">
                <a:solidFill>
                  <a:srgbClr val="5F5F5F"/>
                </a:solidFill>
                <a:latin typeface="Tahoma"/>
                <a:cs typeface="Tahoma"/>
              </a:rPr>
              <a:t>a </a:t>
            </a:r>
            <a:r>
              <a:rPr sz="1600" spc="-25" dirty="0">
                <a:solidFill>
                  <a:srgbClr val="5F5F5F"/>
                </a:solidFill>
                <a:latin typeface="Tahoma"/>
                <a:cs typeface="Tahoma"/>
              </a:rPr>
              <a:t>new</a:t>
            </a:r>
            <a:r>
              <a:rPr sz="1600" spc="-17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KPI</a:t>
            </a:r>
            <a:r>
              <a:rPr sz="1600" spc="-17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selection</a:t>
            </a:r>
            <a:r>
              <a:rPr sz="1600" spc="-18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0" dirty="0">
                <a:solidFill>
                  <a:srgbClr val="5F5F5F"/>
                </a:solidFill>
                <a:latin typeface="Tahoma"/>
                <a:cs typeface="Tahoma"/>
              </a:rPr>
              <a:t>process</a:t>
            </a:r>
            <a:r>
              <a:rPr sz="1600" spc="-16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is</a:t>
            </a:r>
            <a:r>
              <a:rPr sz="1600" spc="-17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necessary.</a:t>
            </a:r>
            <a:endParaRPr sz="16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920"/>
              </a:spcBef>
            </a:pPr>
            <a:endParaRPr sz="16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800" spc="150" dirty="0">
                <a:solidFill>
                  <a:srgbClr val="087150"/>
                </a:solidFill>
                <a:latin typeface="Century Gothic"/>
                <a:cs typeface="Century Gothic"/>
              </a:rPr>
              <a:t>TASK</a:t>
            </a:r>
            <a:endParaRPr sz="1800">
              <a:latin typeface="Century Gothic"/>
              <a:cs typeface="Century Gothic"/>
            </a:endParaRPr>
          </a:p>
          <a:p>
            <a:pPr marL="12700" marR="216535">
              <a:lnSpc>
                <a:spcPct val="99700"/>
              </a:lnSpc>
              <a:spcBef>
                <a:spcPts val="2180"/>
              </a:spcBef>
            </a:pP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Based</a:t>
            </a:r>
            <a:r>
              <a:rPr sz="1600" spc="-17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35" dirty="0">
                <a:solidFill>
                  <a:srgbClr val="5F5F5F"/>
                </a:solidFill>
                <a:latin typeface="Tahoma"/>
                <a:cs typeface="Tahoma"/>
              </a:rPr>
              <a:t>on</a:t>
            </a:r>
            <a:r>
              <a:rPr sz="1600" spc="-16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0" dirty="0">
                <a:solidFill>
                  <a:srgbClr val="5F5F5F"/>
                </a:solidFill>
                <a:latin typeface="Tahoma"/>
                <a:cs typeface="Tahoma"/>
              </a:rPr>
              <a:t>the</a:t>
            </a:r>
            <a:r>
              <a:rPr sz="1600" spc="-17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list</a:t>
            </a:r>
            <a:r>
              <a:rPr sz="1600" spc="-17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of</a:t>
            </a:r>
            <a:r>
              <a:rPr sz="1600" spc="-17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KPIs</a:t>
            </a:r>
            <a:r>
              <a:rPr sz="1600" spc="-18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0" dirty="0">
                <a:solidFill>
                  <a:srgbClr val="5F5F5F"/>
                </a:solidFill>
                <a:latin typeface="Tahoma"/>
                <a:cs typeface="Tahoma"/>
              </a:rPr>
              <a:t>specific</a:t>
            </a:r>
            <a:r>
              <a:rPr sz="1600" spc="-19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to</a:t>
            </a:r>
            <a:r>
              <a:rPr sz="1600" spc="-16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5" dirty="0">
                <a:solidFill>
                  <a:srgbClr val="5F5F5F"/>
                </a:solidFill>
                <a:latin typeface="Tahoma"/>
                <a:cs typeface="Tahoma"/>
              </a:rPr>
              <a:t>the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industry</a:t>
            </a:r>
            <a:r>
              <a:rPr sz="1600" spc="-15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in</a:t>
            </a:r>
            <a:r>
              <a:rPr sz="1600" spc="-17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0" dirty="0">
                <a:solidFill>
                  <a:srgbClr val="5F5F5F"/>
                </a:solidFill>
                <a:latin typeface="Tahoma"/>
                <a:cs typeface="Tahoma"/>
              </a:rPr>
              <a:t>which</a:t>
            </a:r>
            <a:r>
              <a:rPr sz="1600" spc="-18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35" dirty="0">
                <a:solidFill>
                  <a:srgbClr val="5F5F5F"/>
                </a:solidFill>
                <a:latin typeface="Tahoma"/>
                <a:cs typeface="Tahoma"/>
              </a:rPr>
              <a:t>you</a:t>
            </a:r>
            <a:r>
              <a:rPr sz="1600" spc="-15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35" dirty="0">
                <a:solidFill>
                  <a:srgbClr val="5F5F5F"/>
                </a:solidFill>
                <a:latin typeface="Tahoma"/>
                <a:cs typeface="Tahoma"/>
              </a:rPr>
              <a:t>operate,</a:t>
            </a:r>
            <a:r>
              <a:rPr sz="1600" spc="-16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5" dirty="0">
                <a:solidFill>
                  <a:srgbClr val="5F5F5F"/>
                </a:solidFill>
                <a:latin typeface="Tahoma"/>
                <a:cs typeface="Tahoma"/>
              </a:rPr>
              <a:t>you </a:t>
            </a:r>
            <a:r>
              <a:rPr sz="1600" spc="-35" dirty="0">
                <a:solidFill>
                  <a:srgbClr val="5F5F5F"/>
                </a:solidFill>
                <a:latin typeface="Tahoma"/>
                <a:cs typeface="Tahoma"/>
              </a:rPr>
              <a:t>must</a:t>
            </a:r>
            <a:r>
              <a:rPr sz="1600" spc="-16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30" dirty="0">
                <a:solidFill>
                  <a:srgbClr val="5F5F5F"/>
                </a:solidFill>
                <a:latin typeface="Tahoma"/>
                <a:cs typeface="Tahoma"/>
              </a:rPr>
              <a:t>choose</a:t>
            </a:r>
            <a:r>
              <a:rPr sz="1600" spc="-17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0" dirty="0">
                <a:solidFill>
                  <a:srgbClr val="5F5F5F"/>
                </a:solidFill>
                <a:latin typeface="Tahoma"/>
                <a:cs typeface="Tahoma"/>
              </a:rPr>
              <a:t>the</a:t>
            </a:r>
            <a:r>
              <a:rPr sz="1600" spc="-15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35" dirty="0">
                <a:solidFill>
                  <a:srgbClr val="5F5F5F"/>
                </a:solidFill>
                <a:latin typeface="Tahoma"/>
                <a:cs typeface="Tahoma"/>
              </a:rPr>
              <a:t>most</a:t>
            </a:r>
            <a:r>
              <a:rPr sz="1600" spc="-15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relevant</a:t>
            </a:r>
            <a:r>
              <a:rPr sz="1600" spc="-18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0" dirty="0">
                <a:solidFill>
                  <a:srgbClr val="5F5F5F"/>
                </a:solidFill>
                <a:latin typeface="Tahoma"/>
                <a:cs typeface="Tahoma"/>
              </a:rPr>
              <a:t>KPIs </a:t>
            </a: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for</a:t>
            </a:r>
            <a:r>
              <a:rPr sz="1600" spc="-14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the</a:t>
            </a:r>
            <a:r>
              <a:rPr sz="1600" spc="-15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0" dirty="0">
                <a:solidFill>
                  <a:srgbClr val="5F5F5F"/>
                </a:solidFill>
                <a:latin typeface="Tahoma"/>
                <a:cs typeface="Tahoma"/>
              </a:rPr>
              <a:t>strategic</a:t>
            </a:r>
            <a:r>
              <a:rPr sz="1600" spc="-13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5" dirty="0">
                <a:solidFill>
                  <a:srgbClr val="5F5F5F"/>
                </a:solidFill>
                <a:latin typeface="Tahoma"/>
                <a:cs typeface="Tahoma"/>
              </a:rPr>
              <a:t>objectives</a:t>
            </a:r>
            <a:r>
              <a:rPr sz="1600" spc="-16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already </a:t>
            </a:r>
            <a:r>
              <a:rPr sz="1600" spc="-30" dirty="0">
                <a:solidFill>
                  <a:srgbClr val="5F5F5F"/>
                </a:solidFill>
                <a:latin typeface="Tahoma"/>
                <a:cs typeface="Tahoma"/>
              </a:rPr>
              <a:t>agreed</a:t>
            </a:r>
            <a:r>
              <a:rPr sz="1600" spc="-16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upon.</a:t>
            </a:r>
            <a:endParaRPr sz="1600">
              <a:latin typeface="Tahoma"/>
              <a:cs typeface="Tahoma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4366895" y="1269491"/>
          <a:ext cx="4521835" cy="50653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4329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9079">
                <a:tc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200" spc="-1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Financial</a:t>
                      </a:r>
                      <a:endParaRPr sz="1200">
                        <a:latin typeface="Tahoma"/>
                        <a:cs typeface="Tahoma"/>
                      </a:endParaRPr>
                    </a:p>
                  </a:txBody>
                  <a:tcPr marL="0" marR="0" marT="43180" marB="0">
                    <a:lnB w="12700">
                      <a:solidFill>
                        <a:srgbClr val="5CDEB3"/>
                      </a:solidFill>
                      <a:prstDash val="dot"/>
                    </a:lnB>
                    <a:solidFill>
                      <a:srgbClr val="0A976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2729">
                <a:tc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200" spc="-10" dirty="0">
                          <a:latin typeface="Tahoma"/>
                          <a:cs typeface="Tahoma"/>
                        </a:rPr>
                        <a:t>Achieve</a:t>
                      </a:r>
                      <a:r>
                        <a:rPr sz="1200" spc="-12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200" dirty="0">
                          <a:latin typeface="Tahoma"/>
                          <a:cs typeface="Tahoma"/>
                        </a:rPr>
                        <a:t>profit</a:t>
                      </a:r>
                      <a:r>
                        <a:rPr sz="1200" spc="-12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10" dirty="0">
                          <a:latin typeface="Tahoma"/>
                          <a:cs typeface="Tahoma"/>
                        </a:rPr>
                        <a:t>growth</a:t>
                      </a:r>
                      <a:endParaRPr sz="1200">
                        <a:latin typeface="Tahoma"/>
                        <a:cs typeface="Tahoma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5CDEB3"/>
                      </a:solidFill>
                      <a:prstDash val="dot"/>
                    </a:lnL>
                    <a:lnR w="12700">
                      <a:solidFill>
                        <a:srgbClr val="5CDEB3"/>
                      </a:solidFill>
                      <a:prstDash val="dot"/>
                    </a:lnR>
                    <a:lnT w="12700">
                      <a:solidFill>
                        <a:srgbClr val="5CDEB3"/>
                      </a:solidFill>
                      <a:prstDash val="dot"/>
                    </a:lnT>
                    <a:lnB w="12700">
                      <a:solidFill>
                        <a:srgbClr val="5CDEB3"/>
                      </a:solidFill>
                      <a:prstDash val="dot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272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5CDEB3"/>
                      </a:solidFill>
                      <a:prstDash val="dot"/>
                    </a:lnL>
                    <a:lnR w="12700">
                      <a:solidFill>
                        <a:srgbClr val="5CDEB3"/>
                      </a:solidFill>
                      <a:prstDash val="dot"/>
                    </a:lnR>
                    <a:lnT w="12700">
                      <a:solidFill>
                        <a:srgbClr val="5CDEB3"/>
                      </a:solidFill>
                      <a:prstDash val="dot"/>
                    </a:lnT>
                    <a:lnB w="12700">
                      <a:solidFill>
                        <a:srgbClr val="5CDEB3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2729">
                <a:tc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200" dirty="0">
                          <a:latin typeface="Tahoma"/>
                          <a:cs typeface="Tahoma"/>
                        </a:rPr>
                        <a:t>Optimize</a:t>
                      </a:r>
                      <a:r>
                        <a:rPr sz="1200" spc="-14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10" dirty="0">
                          <a:latin typeface="Tahoma"/>
                          <a:cs typeface="Tahoma"/>
                        </a:rPr>
                        <a:t>cost's</a:t>
                      </a:r>
                      <a:r>
                        <a:rPr sz="1200" spc="-114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10" dirty="0">
                          <a:latin typeface="Tahoma"/>
                          <a:cs typeface="Tahoma"/>
                        </a:rPr>
                        <a:t>structure</a:t>
                      </a:r>
                      <a:endParaRPr sz="1200">
                        <a:latin typeface="Tahoma"/>
                        <a:cs typeface="Tahoma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5CDEB3"/>
                      </a:solidFill>
                      <a:prstDash val="dot"/>
                    </a:lnL>
                    <a:lnR w="12700">
                      <a:solidFill>
                        <a:srgbClr val="5CDEB3"/>
                      </a:solidFill>
                      <a:prstDash val="dot"/>
                    </a:lnR>
                    <a:lnT w="12700">
                      <a:solidFill>
                        <a:srgbClr val="5CDEB3"/>
                      </a:solidFill>
                      <a:prstDash val="dot"/>
                    </a:lnT>
                    <a:lnB w="12700">
                      <a:solidFill>
                        <a:srgbClr val="5CDEB3"/>
                      </a:solidFill>
                      <a:prstDash val="dot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272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5CDEB3"/>
                      </a:solidFill>
                      <a:prstDash val="dot"/>
                    </a:lnL>
                    <a:lnR w="12700">
                      <a:solidFill>
                        <a:srgbClr val="5CDEB3"/>
                      </a:solidFill>
                      <a:prstDash val="dot"/>
                    </a:lnR>
                    <a:lnT w="12700">
                      <a:solidFill>
                        <a:srgbClr val="5CDEB3"/>
                      </a:solidFill>
                      <a:prstDash val="dot"/>
                    </a:lnT>
                    <a:lnB w="12700">
                      <a:solidFill>
                        <a:srgbClr val="5CDEB3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2729">
                <a:tc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200" spc="-1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Customer</a:t>
                      </a:r>
                      <a:endParaRPr sz="1200">
                        <a:latin typeface="Tahoma"/>
                        <a:cs typeface="Tahoma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5CDEB3"/>
                      </a:solidFill>
                      <a:prstDash val="dot"/>
                    </a:lnL>
                    <a:lnR w="12700">
                      <a:solidFill>
                        <a:srgbClr val="5CDEB3"/>
                      </a:solidFill>
                      <a:prstDash val="dot"/>
                    </a:lnR>
                    <a:lnT w="12700">
                      <a:solidFill>
                        <a:srgbClr val="5CDEB3"/>
                      </a:solidFill>
                      <a:prstDash val="dot"/>
                    </a:lnT>
                    <a:lnB w="12700">
                      <a:solidFill>
                        <a:srgbClr val="5CDEB3"/>
                      </a:solidFill>
                      <a:prstDash val="dot"/>
                    </a:lnB>
                    <a:solidFill>
                      <a:srgbClr val="0A976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2729">
                <a:tc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200" dirty="0">
                          <a:latin typeface="Tahoma"/>
                          <a:cs typeface="Tahoma"/>
                        </a:rPr>
                        <a:t>Maintain</a:t>
                      </a:r>
                      <a:r>
                        <a:rPr sz="1200" spc="-11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35" dirty="0">
                          <a:latin typeface="Tahoma"/>
                          <a:cs typeface="Tahoma"/>
                        </a:rPr>
                        <a:t>high</a:t>
                      </a:r>
                      <a:r>
                        <a:rPr sz="1200" spc="-9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20" dirty="0">
                          <a:latin typeface="Tahoma"/>
                          <a:cs typeface="Tahoma"/>
                        </a:rPr>
                        <a:t>levels</a:t>
                      </a:r>
                      <a:r>
                        <a:rPr sz="1200" spc="-9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10" dirty="0">
                          <a:latin typeface="Tahoma"/>
                          <a:cs typeface="Tahoma"/>
                        </a:rPr>
                        <a:t>of</a:t>
                      </a:r>
                      <a:r>
                        <a:rPr sz="1200" spc="-9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20" dirty="0">
                          <a:latin typeface="Tahoma"/>
                          <a:cs typeface="Tahoma"/>
                        </a:rPr>
                        <a:t>customer</a:t>
                      </a:r>
                      <a:r>
                        <a:rPr sz="1200" spc="-114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10" dirty="0">
                          <a:latin typeface="Tahoma"/>
                          <a:cs typeface="Tahoma"/>
                        </a:rPr>
                        <a:t>satisfaction</a:t>
                      </a:r>
                      <a:endParaRPr sz="1200">
                        <a:latin typeface="Tahoma"/>
                        <a:cs typeface="Tahoma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5CDEB3"/>
                      </a:solidFill>
                      <a:prstDash val="dot"/>
                    </a:lnL>
                    <a:lnR w="12700">
                      <a:solidFill>
                        <a:srgbClr val="5CDEB3"/>
                      </a:solidFill>
                      <a:prstDash val="dot"/>
                    </a:lnR>
                    <a:lnT w="12700">
                      <a:solidFill>
                        <a:srgbClr val="5CDEB3"/>
                      </a:solidFill>
                      <a:prstDash val="dot"/>
                    </a:lnT>
                    <a:lnB w="12700">
                      <a:solidFill>
                        <a:srgbClr val="5CDEB3"/>
                      </a:solidFill>
                      <a:prstDash val="dot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272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5CDEB3"/>
                      </a:solidFill>
                      <a:prstDash val="dot"/>
                    </a:lnL>
                    <a:lnR w="12700">
                      <a:solidFill>
                        <a:srgbClr val="5CDEB3"/>
                      </a:solidFill>
                      <a:prstDash val="dot"/>
                    </a:lnR>
                    <a:lnT w="12700">
                      <a:solidFill>
                        <a:srgbClr val="5CDEB3"/>
                      </a:solidFill>
                      <a:prstDash val="dot"/>
                    </a:lnT>
                    <a:lnB w="12700">
                      <a:solidFill>
                        <a:srgbClr val="5CDEB3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2729">
                <a:tc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200" spc="-35" dirty="0">
                          <a:latin typeface="Tahoma"/>
                          <a:cs typeface="Tahoma"/>
                        </a:rPr>
                        <a:t>Increase</a:t>
                      </a:r>
                      <a:r>
                        <a:rPr sz="1200" spc="-8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20" dirty="0">
                          <a:latin typeface="Tahoma"/>
                          <a:cs typeface="Tahoma"/>
                        </a:rPr>
                        <a:t>customer</a:t>
                      </a:r>
                      <a:r>
                        <a:rPr sz="1200" spc="-9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20" dirty="0">
                          <a:latin typeface="Tahoma"/>
                          <a:cs typeface="Tahoma"/>
                        </a:rPr>
                        <a:t>base</a:t>
                      </a:r>
                      <a:endParaRPr sz="1200">
                        <a:latin typeface="Tahoma"/>
                        <a:cs typeface="Tahoma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5CDEB3"/>
                      </a:solidFill>
                      <a:prstDash val="dot"/>
                    </a:lnL>
                    <a:lnR w="12700">
                      <a:solidFill>
                        <a:srgbClr val="5CDEB3"/>
                      </a:solidFill>
                      <a:prstDash val="dot"/>
                    </a:lnR>
                    <a:lnT w="12700">
                      <a:solidFill>
                        <a:srgbClr val="5CDEB3"/>
                      </a:solidFill>
                      <a:prstDash val="dot"/>
                    </a:lnT>
                    <a:lnB w="12700">
                      <a:solidFill>
                        <a:srgbClr val="5CDEB3"/>
                      </a:solidFill>
                      <a:prstDash val="dot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272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5CDEB3"/>
                      </a:solidFill>
                      <a:prstDash val="dot"/>
                    </a:lnL>
                    <a:lnR w="12700">
                      <a:solidFill>
                        <a:srgbClr val="5CDEB3"/>
                      </a:solidFill>
                      <a:prstDash val="dot"/>
                    </a:lnR>
                    <a:lnT w="12700">
                      <a:solidFill>
                        <a:srgbClr val="5CDEB3"/>
                      </a:solidFill>
                      <a:prstDash val="dot"/>
                    </a:lnT>
                    <a:lnB w="12700">
                      <a:solidFill>
                        <a:srgbClr val="5CDEB3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2729">
                <a:tc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200" spc="-2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Internal</a:t>
                      </a:r>
                      <a:r>
                        <a:rPr sz="1200" spc="-10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1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processes</a:t>
                      </a:r>
                      <a:endParaRPr sz="1200">
                        <a:latin typeface="Tahoma"/>
                        <a:cs typeface="Tahoma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5CDEB3"/>
                      </a:solidFill>
                      <a:prstDash val="dot"/>
                    </a:lnL>
                    <a:lnR w="12700">
                      <a:solidFill>
                        <a:srgbClr val="5CDEB3"/>
                      </a:solidFill>
                      <a:prstDash val="dot"/>
                    </a:lnR>
                    <a:lnT w="12700">
                      <a:solidFill>
                        <a:srgbClr val="5CDEB3"/>
                      </a:solidFill>
                      <a:prstDash val="dot"/>
                    </a:lnT>
                    <a:lnB w="12700">
                      <a:solidFill>
                        <a:srgbClr val="5CDEB3"/>
                      </a:solidFill>
                      <a:prstDash val="dot"/>
                    </a:lnB>
                    <a:solidFill>
                      <a:srgbClr val="0A976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52729">
                <a:tc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200" dirty="0">
                          <a:latin typeface="Tahoma"/>
                          <a:cs typeface="Tahoma"/>
                        </a:rPr>
                        <a:t>Maximize</a:t>
                      </a:r>
                      <a:r>
                        <a:rPr sz="1200" spc="-13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20" dirty="0">
                          <a:latin typeface="Tahoma"/>
                          <a:cs typeface="Tahoma"/>
                        </a:rPr>
                        <a:t>capacity</a:t>
                      </a:r>
                      <a:r>
                        <a:rPr sz="1200" spc="-12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10" dirty="0">
                          <a:latin typeface="Tahoma"/>
                          <a:cs typeface="Tahoma"/>
                        </a:rPr>
                        <a:t>utilization</a:t>
                      </a:r>
                      <a:endParaRPr sz="1200">
                        <a:latin typeface="Tahoma"/>
                        <a:cs typeface="Tahoma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5CDEB3"/>
                      </a:solidFill>
                      <a:prstDash val="dot"/>
                    </a:lnL>
                    <a:lnR w="12700">
                      <a:solidFill>
                        <a:srgbClr val="5CDEB3"/>
                      </a:solidFill>
                      <a:prstDash val="dot"/>
                    </a:lnR>
                    <a:lnT w="12700">
                      <a:solidFill>
                        <a:srgbClr val="5CDEB3"/>
                      </a:solidFill>
                      <a:prstDash val="dot"/>
                    </a:lnT>
                    <a:lnB w="12700">
                      <a:solidFill>
                        <a:srgbClr val="5CDEB3"/>
                      </a:solidFill>
                      <a:prstDash val="dot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5272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5CDEB3"/>
                      </a:solidFill>
                      <a:prstDash val="dot"/>
                    </a:lnL>
                    <a:lnR w="12700">
                      <a:solidFill>
                        <a:srgbClr val="5CDEB3"/>
                      </a:solidFill>
                      <a:prstDash val="dot"/>
                    </a:lnR>
                    <a:lnT w="12700">
                      <a:solidFill>
                        <a:srgbClr val="5CDEB3"/>
                      </a:solidFill>
                      <a:prstDash val="dot"/>
                    </a:lnT>
                    <a:lnB w="12700">
                      <a:solidFill>
                        <a:srgbClr val="5CDEB3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52729">
                <a:tc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200" dirty="0">
                          <a:latin typeface="Tahoma"/>
                          <a:cs typeface="Tahoma"/>
                        </a:rPr>
                        <a:t>Minimizing</a:t>
                      </a:r>
                      <a:r>
                        <a:rPr sz="1200" spc="-13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200" dirty="0">
                          <a:latin typeface="Tahoma"/>
                          <a:cs typeface="Tahoma"/>
                        </a:rPr>
                        <a:t>our</a:t>
                      </a:r>
                      <a:r>
                        <a:rPr sz="1200" spc="-12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40" dirty="0">
                          <a:latin typeface="Tahoma"/>
                          <a:cs typeface="Tahoma"/>
                        </a:rPr>
                        <a:t>waste,</a:t>
                      </a:r>
                      <a:r>
                        <a:rPr sz="1200" spc="-12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25" dirty="0">
                          <a:latin typeface="Tahoma"/>
                          <a:cs typeface="Tahoma"/>
                        </a:rPr>
                        <a:t>energy</a:t>
                      </a:r>
                      <a:r>
                        <a:rPr sz="1200" spc="-10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35" dirty="0">
                          <a:latin typeface="Tahoma"/>
                          <a:cs typeface="Tahoma"/>
                        </a:rPr>
                        <a:t>and</a:t>
                      </a:r>
                      <a:r>
                        <a:rPr sz="1200" spc="-12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10" dirty="0">
                          <a:latin typeface="Tahoma"/>
                          <a:cs typeface="Tahoma"/>
                        </a:rPr>
                        <a:t>water</a:t>
                      </a:r>
                      <a:r>
                        <a:rPr sz="1200" spc="-13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10" dirty="0">
                          <a:latin typeface="Tahoma"/>
                          <a:cs typeface="Tahoma"/>
                        </a:rPr>
                        <a:t>usage</a:t>
                      </a:r>
                      <a:endParaRPr sz="1200">
                        <a:latin typeface="Tahoma"/>
                        <a:cs typeface="Tahoma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5CDEB3"/>
                      </a:solidFill>
                      <a:prstDash val="dot"/>
                    </a:lnL>
                    <a:lnR w="12700">
                      <a:solidFill>
                        <a:srgbClr val="5CDEB3"/>
                      </a:solidFill>
                      <a:prstDash val="dot"/>
                    </a:lnR>
                    <a:lnT w="12700">
                      <a:solidFill>
                        <a:srgbClr val="5CDEB3"/>
                      </a:solidFill>
                      <a:prstDash val="dot"/>
                    </a:lnT>
                    <a:lnB w="12700">
                      <a:solidFill>
                        <a:srgbClr val="5CDEB3"/>
                      </a:solidFill>
                      <a:prstDash val="dot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5272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5CDEB3"/>
                      </a:solidFill>
                      <a:prstDash val="dot"/>
                    </a:lnL>
                    <a:lnR w="12700">
                      <a:solidFill>
                        <a:srgbClr val="5CDEB3"/>
                      </a:solidFill>
                      <a:prstDash val="dot"/>
                    </a:lnR>
                    <a:lnT w="12700">
                      <a:solidFill>
                        <a:srgbClr val="5CDEB3"/>
                      </a:solidFill>
                      <a:prstDash val="dot"/>
                    </a:lnT>
                    <a:lnB w="12700">
                      <a:solidFill>
                        <a:srgbClr val="5CDEB3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52729">
                <a:tc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200" spc="-2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People,</a:t>
                      </a:r>
                      <a:r>
                        <a:rPr sz="1200" spc="-15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2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Learning</a:t>
                      </a:r>
                      <a:r>
                        <a:rPr sz="1200" spc="-15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&amp;</a:t>
                      </a:r>
                      <a:r>
                        <a:rPr sz="1200" spc="-1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1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Growth</a:t>
                      </a:r>
                      <a:endParaRPr sz="1200">
                        <a:latin typeface="Tahoma"/>
                        <a:cs typeface="Tahoma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5CDEB3"/>
                      </a:solidFill>
                      <a:prstDash val="dot"/>
                    </a:lnL>
                    <a:lnR w="12700">
                      <a:solidFill>
                        <a:srgbClr val="5CDEB3"/>
                      </a:solidFill>
                      <a:prstDash val="dot"/>
                    </a:lnR>
                    <a:lnT w="12700">
                      <a:solidFill>
                        <a:srgbClr val="5CDEB3"/>
                      </a:solidFill>
                      <a:prstDash val="dot"/>
                    </a:lnT>
                    <a:lnB w="12700">
                      <a:solidFill>
                        <a:srgbClr val="5CDEB3"/>
                      </a:solidFill>
                      <a:prstDash val="dot"/>
                    </a:lnB>
                    <a:solidFill>
                      <a:srgbClr val="0A976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57175">
                <a:tc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200" dirty="0">
                          <a:latin typeface="Tahoma"/>
                          <a:cs typeface="Tahoma"/>
                        </a:rPr>
                        <a:t>Build</a:t>
                      </a:r>
                      <a:r>
                        <a:rPr sz="1200" spc="-10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45" dirty="0">
                          <a:latin typeface="Tahoma"/>
                          <a:cs typeface="Tahoma"/>
                        </a:rPr>
                        <a:t>an</a:t>
                      </a:r>
                      <a:r>
                        <a:rPr sz="1200" spc="-10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20" dirty="0">
                          <a:latin typeface="Tahoma"/>
                          <a:cs typeface="Tahoma"/>
                        </a:rPr>
                        <a:t>environment</a:t>
                      </a:r>
                      <a:r>
                        <a:rPr sz="1200" spc="-13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10" dirty="0">
                          <a:latin typeface="Tahoma"/>
                          <a:cs typeface="Tahoma"/>
                        </a:rPr>
                        <a:t>that</a:t>
                      </a:r>
                      <a:r>
                        <a:rPr sz="1200" spc="-114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10" dirty="0">
                          <a:latin typeface="Tahoma"/>
                          <a:cs typeface="Tahoma"/>
                        </a:rPr>
                        <a:t>fosters</a:t>
                      </a:r>
                      <a:r>
                        <a:rPr sz="1200" spc="-114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200" dirty="0">
                          <a:latin typeface="Tahoma"/>
                          <a:cs typeface="Tahoma"/>
                        </a:rPr>
                        <a:t>creativity</a:t>
                      </a:r>
                      <a:r>
                        <a:rPr sz="1200" spc="-12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35" dirty="0">
                          <a:latin typeface="Tahoma"/>
                          <a:cs typeface="Tahoma"/>
                        </a:rPr>
                        <a:t>and</a:t>
                      </a:r>
                      <a:r>
                        <a:rPr sz="1200" spc="-12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10" dirty="0">
                          <a:latin typeface="Tahoma"/>
                          <a:cs typeface="Tahoma"/>
                        </a:rPr>
                        <a:t>innovation</a:t>
                      </a:r>
                      <a:endParaRPr sz="1200">
                        <a:latin typeface="Tahoma"/>
                        <a:cs typeface="Tahoma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5CDEB3"/>
                      </a:solidFill>
                      <a:prstDash val="dot"/>
                    </a:lnL>
                    <a:lnR w="12700">
                      <a:solidFill>
                        <a:srgbClr val="5CDEB3"/>
                      </a:solidFill>
                      <a:prstDash val="dot"/>
                    </a:lnR>
                    <a:lnT w="12700">
                      <a:solidFill>
                        <a:srgbClr val="5CDEB3"/>
                      </a:solidFill>
                      <a:prstDash val="dot"/>
                    </a:lnT>
                    <a:lnB w="12700">
                      <a:solidFill>
                        <a:srgbClr val="5CDEB3"/>
                      </a:solidFill>
                      <a:prstDash val="dot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5272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5CDEB3"/>
                      </a:solidFill>
                      <a:prstDash val="dot"/>
                    </a:lnL>
                    <a:lnR w="12700">
                      <a:solidFill>
                        <a:srgbClr val="5CDEB3"/>
                      </a:solidFill>
                      <a:prstDash val="dot"/>
                    </a:lnR>
                    <a:lnT w="12700">
                      <a:solidFill>
                        <a:srgbClr val="5CDEB3"/>
                      </a:solidFill>
                      <a:prstDash val="dot"/>
                    </a:lnT>
                    <a:lnB w="12700">
                      <a:solidFill>
                        <a:srgbClr val="5CDEB3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52729">
                <a:tc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200" dirty="0">
                          <a:latin typeface="Tahoma"/>
                          <a:cs typeface="Tahoma"/>
                        </a:rPr>
                        <a:t>Develop</a:t>
                      </a:r>
                      <a:r>
                        <a:rPr sz="1200" spc="-114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10" dirty="0">
                          <a:latin typeface="Tahoma"/>
                          <a:cs typeface="Tahoma"/>
                        </a:rPr>
                        <a:t>workforce</a:t>
                      </a:r>
                      <a:r>
                        <a:rPr sz="1200" spc="-114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10" dirty="0">
                          <a:latin typeface="Tahoma"/>
                          <a:cs typeface="Tahoma"/>
                        </a:rPr>
                        <a:t>skills</a:t>
                      </a:r>
                      <a:r>
                        <a:rPr sz="1200" spc="-10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35" dirty="0">
                          <a:latin typeface="Tahoma"/>
                          <a:cs typeface="Tahoma"/>
                        </a:rPr>
                        <a:t>and</a:t>
                      </a:r>
                      <a:r>
                        <a:rPr sz="1200" spc="-114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10" dirty="0">
                          <a:latin typeface="Tahoma"/>
                          <a:cs typeface="Tahoma"/>
                        </a:rPr>
                        <a:t>competences</a:t>
                      </a:r>
                      <a:endParaRPr sz="1200">
                        <a:latin typeface="Tahoma"/>
                        <a:cs typeface="Tahoma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5CDEB3"/>
                      </a:solidFill>
                      <a:prstDash val="dot"/>
                    </a:lnL>
                    <a:lnR w="12700">
                      <a:solidFill>
                        <a:srgbClr val="5CDEB3"/>
                      </a:solidFill>
                      <a:prstDash val="dot"/>
                    </a:lnR>
                    <a:lnT w="12700">
                      <a:solidFill>
                        <a:srgbClr val="5CDEB3"/>
                      </a:solidFill>
                      <a:prstDash val="dot"/>
                    </a:lnT>
                    <a:lnB w="12700">
                      <a:solidFill>
                        <a:srgbClr val="5CDEB3"/>
                      </a:solidFill>
                      <a:prstDash val="dot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5272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5CDEB3"/>
                      </a:solidFill>
                      <a:prstDash val="dot"/>
                    </a:lnL>
                    <a:lnR w="12700">
                      <a:solidFill>
                        <a:srgbClr val="5CDEB3"/>
                      </a:solidFill>
                      <a:prstDash val="dot"/>
                    </a:lnR>
                    <a:lnT w="12700">
                      <a:solidFill>
                        <a:srgbClr val="5CDEB3"/>
                      </a:solidFill>
                      <a:prstDash val="dot"/>
                    </a:lnT>
                    <a:lnB w="12700">
                      <a:solidFill>
                        <a:srgbClr val="5CDEB3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58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40"/>
              </a:spcBef>
            </a:pPr>
            <a:r>
              <a:rPr spc="195" dirty="0">
                <a:solidFill>
                  <a:srgbClr val="087150"/>
                </a:solidFill>
              </a:rPr>
              <a:t>EXERCISE</a:t>
            </a:r>
          </a:p>
          <a:p>
            <a:pPr marL="16510">
              <a:lnSpc>
                <a:spcPct val="100000"/>
              </a:lnSpc>
              <a:spcBef>
                <a:spcPts val="254"/>
              </a:spcBef>
            </a:pPr>
            <a:r>
              <a:rPr sz="1800" spc="170" dirty="0"/>
              <a:t>SELECT</a:t>
            </a:r>
            <a:r>
              <a:rPr sz="1800" spc="-10" dirty="0"/>
              <a:t> </a:t>
            </a:r>
            <a:r>
              <a:rPr sz="1800" spc="195" dirty="0"/>
              <a:t>KPIs</a:t>
            </a:r>
            <a:r>
              <a:rPr sz="1800" spc="-5" dirty="0"/>
              <a:t> </a:t>
            </a:r>
            <a:r>
              <a:rPr sz="1800" spc="140" dirty="0"/>
              <a:t>FOR</a:t>
            </a:r>
            <a:r>
              <a:rPr sz="1800" dirty="0"/>
              <a:t> </a:t>
            </a:r>
            <a:r>
              <a:rPr sz="1800" spc="95" dirty="0"/>
              <a:t>CORPORATE</a:t>
            </a:r>
            <a:r>
              <a:rPr sz="1800" spc="5" dirty="0"/>
              <a:t> </a:t>
            </a:r>
            <a:r>
              <a:rPr sz="1800" spc="55" dirty="0"/>
              <a:t>SCORECARD</a:t>
            </a:r>
            <a:endParaRPr sz="180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69047" rIns="0" bIns="0" rtlCol="0">
            <a:spAutoFit/>
          </a:bodyPr>
          <a:lstStyle/>
          <a:p>
            <a:pPr marL="2417445">
              <a:lnSpc>
                <a:spcPct val="100000"/>
              </a:lnSpc>
              <a:spcBef>
                <a:spcPts val="100"/>
              </a:spcBef>
            </a:pPr>
            <a:fld id="{81D60167-4931-47E6-BA6A-407CBD079E47}" type="slidenum">
              <a:rPr spc="-25" dirty="0"/>
              <a:t>152</a:t>
            </a:fld>
            <a:endParaRPr spc="-25" dirty="0"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/>
              <a:t>©</a:t>
            </a:r>
            <a:r>
              <a:rPr spc="-15" dirty="0"/>
              <a:t> </a:t>
            </a:r>
            <a:r>
              <a:rPr dirty="0"/>
              <a:t>The</a:t>
            </a:r>
            <a:r>
              <a:rPr spc="-30" dirty="0"/>
              <a:t> </a:t>
            </a:r>
            <a:r>
              <a:rPr dirty="0"/>
              <a:t>KPI</a:t>
            </a:r>
            <a:r>
              <a:rPr spc="-5" dirty="0"/>
              <a:t> </a:t>
            </a:r>
            <a:r>
              <a:rPr dirty="0"/>
              <a:t>Institute</a:t>
            </a:r>
            <a:r>
              <a:rPr spc="-20" dirty="0"/>
              <a:t> 2023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58241" y="1536954"/>
            <a:ext cx="174942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50" dirty="0">
                <a:solidFill>
                  <a:srgbClr val="242424"/>
                </a:solidFill>
                <a:latin typeface="Century Gothic"/>
                <a:cs typeface="Century Gothic"/>
              </a:rPr>
              <a:t>Examples</a:t>
            </a:r>
            <a:r>
              <a:rPr sz="1600" spc="-65" dirty="0">
                <a:solidFill>
                  <a:srgbClr val="242424"/>
                </a:solidFill>
                <a:latin typeface="Century Gothic"/>
                <a:cs typeface="Century Gothic"/>
              </a:rPr>
              <a:t> </a:t>
            </a:r>
            <a:r>
              <a:rPr sz="1600" dirty="0">
                <a:solidFill>
                  <a:srgbClr val="242424"/>
                </a:solidFill>
                <a:latin typeface="Century Gothic"/>
                <a:cs typeface="Century Gothic"/>
              </a:rPr>
              <a:t>of</a:t>
            </a:r>
            <a:r>
              <a:rPr sz="1600" spc="-35" dirty="0">
                <a:solidFill>
                  <a:srgbClr val="242424"/>
                </a:solidFill>
                <a:latin typeface="Century Gothic"/>
                <a:cs typeface="Century Gothic"/>
              </a:rPr>
              <a:t> </a:t>
            </a:r>
            <a:r>
              <a:rPr sz="1600" spc="125" dirty="0">
                <a:solidFill>
                  <a:srgbClr val="242424"/>
                </a:solidFill>
                <a:latin typeface="Century Gothic"/>
                <a:cs typeface="Century Gothic"/>
              </a:rPr>
              <a:t>KPIs</a:t>
            </a:r>
            <a:endParaRPr sz="1600">
              <a:latin typeface="Century Gothic"/>
              <a:cs typeface="Century Gothic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402742" y="2017839"/>
          <a:ext cx="4047490" cy="421703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727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83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943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15"/>
                        </a:spcBef>
                      </a:pPr>
                      <a:r>
                        <a:rPr sz="1400" spc="-5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1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192405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  <a:solidFill>
                      <a:srgbClr val="0A976C"/>
                    </a:solidFill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1515"/>
                        </a:spcBef>
                      </a:pPr>
                      <a:r>
                        <a:rPr sz="1400" spc="-29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%</a:t>
                      </a:r>
                      <a:r>
                        <a:rPr sz="1400" spc="-16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Bookings</a:t>
                      </a:r>
                      <a:r>
                        <a:rPr sz="1400" spc="-13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conversion</a:t>
                      </a:r>
                      <a:r>
                        <a:rPr sz="1400" spc="-13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rate</a:t>
                      </a:r>
                      <a:r>
                        <a:rPr sz="1400" spc="-17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from</a:t>
                      </a:r>
                      <a:r>
                        <a:rPr sz="1400" spc="-16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website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192405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259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1400" spc="-5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2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96520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  <a:solidFill>
                      <a:srgbClr val="0A976C"/>
                    </a:solidFill>
                  </a:tcPr>
                </a:tc>
                <a:tc>
                  <a:txBody>
                    <a:bodyPr/>
                    <a:lstStyle/>
                    <a:p>
                      <a:pPr marL="42545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1400" spc="-29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%</a:t>
                      </a:r>
                      <a:r>
                        <a:rPr sz="1400" spc="-14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Canceled</a:t>
                      </a:r>
                      <a:r>
                        <a:rPr sz="1400" spc="-13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reservations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96520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259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1400" spc="-5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3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96520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  <a:solidFill>
                      <a:srgbClr val="0A976C"/>
                    </a:solidFill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1400" spc="-2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#</a:t>
                      </a:r>
                      <a:r>
                        <a:rPr sz="1400" spc="-10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Customer</a:t>
                      </a:r>
                      <a:r>
                        <a:rPr sz="1400" spc="-114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-2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satisfaction</a:t>
                      </a:r>
                      <a:r>
                        <a:rPr sz="1400" spc="-12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index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96520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259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1400" spc="-5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4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96520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  <a:solidFill>
                      <a:srgbClr val="0A976C"/>
                    </a:solidFill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1400" spc="-2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#</a:t>
                      </a:r>
                      <a:r>
                        <a:rPr sz="1400" spc="-16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Energy</a:t>
                      </a:r>
                      <a:r>
                        <a:rPr sz="1400" spc="-16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consumption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96520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259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1400" spc="-5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5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96520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  <a:solidFill>
                      <a:srgbClr val="0A976C"/>
                    </a:solidFill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1400" spc="-29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%</a:t>
                      </a:r>
                      <a:r>
                        <a:rPr sz="1400" spc="-15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-2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Employees</a:t>
                      </a:r>
                      <a:r>
                        <a:rPr sz="1400" spc="-15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certified</a:t>
                      </a:r>
                      <a:r>
                        <a:rPr sz="1400" spc="-16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in</a:t>
                      </a:r>
                      <a:r>
                        <a:rPr sz="1400" spc="-14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hospitality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96520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259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1400" spc="-5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6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97155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  <a:solidFill>
                      <a:srgbClr val="0A976C"/>
                    </a:solidFill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1400" spc="-2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#</a:t>
                      </a:r>
                      <a:r>
                        <a:rPr sz="1400" spc="-14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-1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Employee</a:t>
                      </a:r>
                      <a:r>
                        <a:rPr sz="1400" spc="-15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-4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engagement</a:t>
                      </a:r>
                      <a:r>
                        <a:rPr sz="1400" spc="-14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index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97155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195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1400" spc="-5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7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96520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  <a:solidFill>
                      <a:srgbClr val="0A976C"/>
                    </a:solidFill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140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$</a:t>
                      </a:r>
                      <a:r>
                        <a:rPr sz="1400" spc="-9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Gross</a:t>
                      </a:r>
                      <a:r>
                        <a:rPr sz="1400" spc="-1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profit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96520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0259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1400" spc="-5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8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97155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  <a:solidFill>
                      <a:srgbClr val="0A976C"/>
                    </a:solidFill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1400" spc="-2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#</a:t>
                      </a:r>
                      <a:r>
                        <a:rPr sz="1400" spc="-14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Guests</a:t>
                      </a:r>
                      <a:r>
                        <a:rPr sz="1400" spc="-15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per</a:t>
                      </a:r>
                      <a:r>
                        <a:rPr sz="1400" spc="-17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employee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97155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0259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1400" spc="-5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9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97155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  <a:solidFill>
                      <a:srgbClr val="0A976C"/>
                    </a:solidFill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1400" spc="-29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%</a:t>
                      </a:r>
                      <a:r>
                        <a:rPr sz="1400" spc="-114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Hotel</a:t>
                      </a:r>
                      <a:r>
                        <a:rPr sz="1400" spc="-8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occupancy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97155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0259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1400" spc="-2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10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97155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  <a:solidFill>
                      <a:srgbClr val="0A976C"/>
                    </a:solidFill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1400" spc="-2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#</a:t>
                      </a:r>
                      <a:r>
                        <a:rPr sz="1400" spc="-12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Hotel</a:t>
                      </a:r>
                      <a:r>
                        <a:rPr sz="1400" spc="-114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-2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waste</a:t>
                      </a:r>
                      <a:r>
                        <a:rPr sz="1400" spc="-14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generated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97155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4552505" y="2017839"/>
          <a:ext cx="4478020" cy="42163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470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452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216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35"/>
                        </a:spcBef>
                      </a:pPr>
                      <a:r>
                        <a:rPr sz="1400" spc="-2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11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106045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  <a:solidFill>
                      <a:srgbClr val="0A976C"/>
                    </a:solidFill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835"/>
                        </a:spcBef>
                      </a:pPr>
                      <a:r>
                        <a:rPr sz="1400" spc="-2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#</a:t>
                      </a:r>
                      <a:r>
                        <a:rPr sz="1400" spc="-13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-3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Innovation</a:t>
                      </a:r>
                      <a:r>
                        <a:rPr sz="1400" spc="-13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-3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ideas</a:t>
                      </a:r>
                      <a:r>
                        <a:rPr sz="1400" spc="-16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received</a:t>
                      </a:r>
                      <a:r>
                        <a:rPr sz="1400" spc="-15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from</a:t>
                      </a:r>
                      <a:r>
                        <a:rPr sz="1400" spc="-14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employees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106045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16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35"/>
                        </a:spcBef>
                      </a:pPr>
                      <a:r>
                        <a:rPr sz="1400" spc="-2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12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106045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  <a:solidFill>
                      <a:srgbClr val="0A976C"/>
                    </a:solidFill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835"/>
                        </a:spcBef>
                      </a:pPr>
                      <a:r>
                        <a:rPr sz="1400" spc="-2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#</a:t>
                      </a:r>
                      <a:r>
                        <a:rPr sz="1400" spc="-15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-2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Length</a:t>
                      </a:r>
                      <a:r>
                        <a:rPr sz="1400" spc="-16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of</a:t>
                      </a:r>
                      <a:r>
                        <a:rPr sz="1400" spc="-14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-2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stay</a:t>
                      </a:r>
                      <a:r>
                        <a:rPr sz="1400" spc="-16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in</a:t>
                      </a:r>
                      <a:r>
                        <a:rPr sz="1400" spc="-14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-2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hotel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106045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16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35"/>
                        </a:spcBef>
                      </a:pPr>
                      <a:r>
                        <a:rPr sz="1400" spc="-2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13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106045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  <a:solidFill>
                      <a:srgbClr val="0A976C"/>
                    </a:solidFill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835"/>
                        </a:spcBef>
                      </a:pPr>
                      <a:r>
                        <a:rPr sz="140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$</a:t>
                      </a:r>
                      <a:r>
                        <a:rPr sz="1400" spc="-10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Net</a:t>
                      </a:r>
                      <a:r>
                        <a:rPr sz="1400" spc="-10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-4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cash</a:t>
                      </a:r>
                      <a:r>
                        <a:rPr sz="1400" spc="-10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-2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flow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106045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16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35"/>
                        </a:spcBef>
                      </a:pPr>
                      <a:r>
                        <a:rPr sz="1400" spc="-2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14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106045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  <a:solidFill>
                      <a:srgbClr val="0A976C"/>
                    </a:solidFill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835"/>
                        </a:spcBef>
                      </a:pPr>
                      <a:r>
                        <a:rPr sz="1400" spc="-2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#</a:t>
                      </a:r>
                      <a:r>
                        <a:rPr sz="1400" spc="-12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New</a:t>
                      </a:r>
                      <a:r>
                        <a:rPr sz="1400" spc="-12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-2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guest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106045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16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35"/>
                        </a:spcBef>
                      </a:pPr>
                      <a:r>
                        <a:rPr sz="1400" spc="-2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15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106045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  <a:solidFill>
                      <a:srgbClr val="0A976C"/>
                    </a:solidFill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835"/>
                        </a:spcBef>
                      </a:pPr>
                      <a:r>
                        <a:rPr sz="140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$</a:t>
                      </a:r>
                      <a:r>
                        <a:rPr sz="1400" spc="-15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Operating</a:t>
                      </a:r>
                      <a:r>
                        <a:rPr sz="1400" spc="-17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costs</a:t>
                      </a:r>
                      <a:r>
                        <a:rPr sz="1400" spc="-15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per</a:t>
                      </a:r>
                      <a:r>
                        <a:rPr sz="1400" spc="-16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-2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room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106045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16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35"/>
                        </a:spcBef>
                      </a:pPr>
                      <a:r>
                        <a:rPr sz="1400" spc="-2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16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106045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  <a:solidFill>
                      <a:srgbClr val="0A976C"/>
                    </a:solidFill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835"/>
                        </a:spcBef>
                      </a:pPr>
                      <a:r>
                        <a:rPr sz="140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$</a:t>
                      </a:r>
                      <a:r>
                        <a:rPr sz="1400" spc="-13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-2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Revenue</a:t>
                      </a:r>
                      <a:r>
                        <a:rPr sz="1400" spc="-14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per</a:t>
                      </a:r>
                      <a:r>
                        <a:rPr sz="1400" spc="-15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-2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guest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106045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16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35"/>
                        </a:spcBef>
                      </a:pPr>
                      <a:r>
                        <a:rPr sz="1400" spc="-2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17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106045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  <a:solidFill>
                      <a:srgbClr val="0A976C"/>
                    </a:solidFill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835"/>
                        </a:spcBef>
                      </a:pPr>
                      <a:r>
                        <a:rPr sz="140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$</a:t>
                      </a:r>
                      <a:r>
                        <a:rPr sz="1400" spc="-12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-2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Revenue</a:t>
                      </a:r>
                      <a:r>
                        <a:rPr sz="1400" spc="-13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per</a:t>
                      </a:r>
                      <a:r>
                        <a:rPr sz="1400" spc="-14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-3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available</a:t>
                      </a:r>
                      <a:r>
                        <a:rPr sz="1400" spc="-16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-2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square</a:t>
                      </a:r>
                      <a:r>
                        <a:rPr sz="1400" spc="-14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meter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106045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16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40"/>
                        </a:spcBef>
                      </a:pPr>
                      <a:r>
                        <a:rPr sz="1400" spc="-2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18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106680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  <a:solidFill>
                      <a:srgbClr val="0A976C"/>
                    </a:solidFill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840"/>
                        </a:spcBef>
                      </a:pPr>
                      <a:r>
                        <a:rPr sz="1400" spc="-2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#</a:t>
                      </a:r>
                      <a:r>
                        <a:rPr sz="1400" spc="-16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-2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Rooms</a:t>
                      </a:r>
                      <a:r>
                        <a:rPr sz="1400" spc="-16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available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106680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216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40"/>
                        </a:spcBef>
                      </a:pPr>
                      <a:r>
                        <a:rPr sz="1400" spc="-2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19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106680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  <a:solidFill>
                      <a:srgbClr val="0A976C"/>
                    </a:solidFill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840"/>
                        </a:spcBef>
                      </a:pPr>
                      <a:r>
                        <a:rPr sz="1400" spc="-2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#</a:t>
                      </a:r>
                      <a:r>
                        <a:rPr sz="1400" spc="-12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-2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Room</a:t>
                      </a:r>
                      <a:r>
                        <a:rPr sz="1400" spc="-13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order</a:t>
                      </a:r>
                      <a:r>
                        <a:rPr sz="1400" spc="-14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-2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serving</a:t>
                      </a:r>
                      <a:r>
                        <a:rPr sz="1400" spc="-1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mistakes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106680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216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40"/>
                        </a:spcBef>
                      </a:pPr>
                      <a:r>
                        <a:rPr sz="1400" spc="-2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20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106680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  <a:solidFill>
                      <a:srgbClr val="0A976C"/>
                    </a:solidFill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840"/>
                        </a:spcBef>
                      </a:pPr>
                      <a:r>
                        <a:rPr sz="1400" spc="-2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#</a:t>
                      </a:r>
                      <a:r>
                        <a:rPr sz="1400" spc="-15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-2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Training</a:t>
                      </a:r>
                      <a:r>
                        <a:rPr sz="1400" spc="-15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hours</a:t>
                      </a:r>
                      <a:r>
                        <a:rPr sz="1400" spc="-14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per</a:t>
                      </a:r>
                      <a:r>
                        <a:rPr sz="1400" spc="-16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full</a:t>
                      </a:r>
                      <a:r>
                        <a:rPr sz="1400" spc="-14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-2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time</a:t>
                      </a:r>
                      <a:r>
                        <a:rPr sz="1400" spc="-16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equivalent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106680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58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40"/>
              </a:spcBef>
            </a:pPr>
            <a:r>
              <a:rPr spc="195" dirty="0">
                <a:solidFill>
                  <a:srgbClr val="087150"/>
                </a:solidFill>
              </a:rPr>
              <a:t>EXERCISE</a:t>
            </a:r>
          </a:p>
          <a:p>
            <a:pPr marL="16510">
              <a:lnSpc>
                <a:spcPct val="100000"/>
              </a:lnSpc>
              <a:spcBef>
                <a:spcPts val="254"/>
              </a:spcBef>
            </a:pPr>
            <a:r>
              <a:rPr sz="1800" dirty="0"/>
              <a:t>CASCADE</a:t>
            </a:r>
            <a:r>
              <a:rPr sz="1800" spc="30" dirty="0"/>
              <a:t> </a:t>
            </a:r>
            <a:r>
              <a:rPr sz="1800" spc="200" dirty="0"/>
              <a:t>KPIs</a:t>
            </a:r>
            <a:r>
              <a:rPr sz="1800" spc="50" dirty="0"/>
              <a:t> </a:t>
            </a:r>
            <a:r>
              <a:rPr sz="1800" spc="114" dirty="0"/>
              <a:t>TO</a:t>
            </a:r>
            <a:r>
              <a:rPr sz="1800" spc="45" dirty="0"/>
              <a:t> </a:t>
            </a:r>
            <a:r>
              <a:rPr sz="1800" spc="114" dirty="0"/>
              <a:t>FUNCTIONAL</a:t>
            </a:r>
            <a:r>
              <a:rPr sz="1800" spc="50" dirty="0"/>
              <a:t> </a:t>
            </a:r>
            <a:r>
              <a:rPr sz="1800" spc="80" dirty="0"/>
              <a:t>AREA</a:t>
            </a:r>
            <a:endParaRPr sz="1800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69047" rIns="0" bIns="0" rtlCol="0">
            <a:spAutoFit/>
          </a:bodyPr>
          <a:lstStyle/>
          <a:p>
            <a:pPr marL="2417445">
              <a:lnSpc>
                <a:spcPct val="100000"/>
              </a:lnSpc>
              <a:spcBef>
                <a:spcPts val="100"/>
              </a:spcBef>
            </a:pPr>
            <a:fld id="{81D60167-4931-47E6-BA6A-407CBD079E47}" type="slidenum">
              <a:rPr spc="-25" dirty="0"/>
              <a:t>153</a:t>
            </a:fld>
            <a:endParaRPr spc="-25" dirty="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/>
              <a:t>©</a:t>
            </a:r>
            <a:r>
              <a:rPr spc="-15" dirty="0"/>
              <a:t> </a:t>
            </a:r>
            <a:r>
              <a:rPr dirty="0"/>
              <a:t>The</a:t>
            </a:r>
            <a:r>
              <a:rPr spc="-30" dirty="0"/>
              <a:t> </a:t>
            </a:r>
            <a:r>
              <a:rPr dirty="0"/>
              <a:t>KPI</a:t>
            </a:r>
            <a:r>
              <a:rPr spc="-5" dirty="0"/>
              <a:t> </a:t>
            </a:r>
            <a:r>
              <a:rPr dirty="0"/>
              <a:t>Institute</a:t>
            </a:r>
            <a:r>
              <a:rPr spc="-20" dirty="0"/>
              <a:t> 2023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37489" y="1513459"/>
            <a:ext cx="8232775" cy="3732529"/>
          </a:xfrm>
          <a:prstGeom prst="rect">
            <a:avLst/>
          </a:prstGeom>
        </p:spPr>
        <p:txBody>
          <a:bodyPr vert="horz" wrap="square" lIns="0" tIns="838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60"/>
              </a:spcBef>
            </a:pPr>
            <a:r>
              <a:rPr sz="1800" spc="75" dirty="0">
                <a:solidFill>
                  <a:srgbClr val="0A976C"/>
                </a:solidFill>
                <a:latin typeface="Century Gothic"/>
                <a:cs typeface="Century Gothic"/>
              </a:rPr>
              <a:t>SCENARIO</a:t>
            </a:r>
            <a:endParaRPr sz="1800">
              <a:latin typeface="Century Gothic"/>
              <a:cs typeface="Century Gothic"/>
            </a:endParaRPr>
          </a:p>
          <a:p>
            <a:pPr marL="12700" marR="5080" algn="just">
              <a:lnSpc>
                <a:spcPct val="99400"/>
              </a:lnSpc>
              <a:spcBef>
                <a:spcPts val="580"/>
              </a:spcBef>
            </a:pPr>
            <a:r>
              <a:rPr sz="1800" spc="-45" dirty="0">
                <a:solidFill>
                  <a:srgbClr val="5F5F5F"/>
                </a:solidFill>
                <a:latin typeface="Tahoma"/>
                <a:cs typeface="Tahoma"/>
              </a:rPr>
              <a:t>You</a:t>
            </a:r>
            <a:r>
              <a:rPr sz="1800" spc="-10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65" dirty="0">
                <a:solidFill>
                  <a:srgbClr val="5F5F5F"/>
                </a:solidFill>
                <a:latin typeface="Tahoma"/>
                <a:cs typeface="Tahoma"/>
              </a:rPr>
              <a:t>are</a:t>
            </a:r>
            <a:r>
              <a:rPr sz="1800" spc="-7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45" dirty="0">
                <a:solidFill>
                  <a:srgbClr val="5F5F5F"/>
                </a:solidFill>
                <a:latin typeface="Tahoma"/>
                <a:cs typeface="Tahoma"/>
              </a:rPr>
              <a:t>part</a:t>
            </a:r>
            <a:r>
              <a:rPr sz="1800" spc="-9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100" dirty="0">
                <a:solidFill>
                  <a:srgbClr val="5F5F5F"/>
                </a:solidFill>
                <a:latin typeface="Tahoma"/>
                <a:cs typeface="Tahoma"/>
              </a:rPr>
              <a:t>of</a:t>
            </a:r>
            <a:r>
              <a:rPr sz="1800" spc="-4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50" dirty="0">
                <a:solidFill>
                  <a:srgbClr val="5F5F5F"/>
                </a:solidFill>
                <a:latin typeface="Tahoma"/>
                <a:cs typeface="Tahoma"/>
              </a:rPr>
              <a:t>the</a:t>
            </a:r>
            <a:r>
              <a:rPr sz="1800" spc="-9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30" dirty="0">
                <a:solidFill>
                  <a:srgbClr val="5F5F5F"/>
                </a:solidFill>
                <a:latin typeface="Tahoma"/>
                <a:cs typeface="Tahoma"/>
              </a:rPr>
              <a:t>organization’s</a:t>
            </a:r>
            <a:r>
              <a:rPr sz="1800" spc="-11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50" dirty="0">
                <a:solidFill>
                  <a:srgbClr val="5F5F5F"/>
                </a:solidFill>
                <a:latin typeface="Tahoma"/>
                <a:cs typeface="Tahoma"/>
              </a:rPr>
              <a:t>Human </a:t>
            </a:r>
            <a:r>
              <a:rPr sz="1800" spc="-25" dirty="0">
                <a:solidFill>
                  <a:srgbClr val="5F5F5F"/>
                </a:solidFill>
                <a:latin typeface="Tahoma"/>
                <a:cs typeface="Tahoma"/>
              </a:rPr>
              <a:t>Resources</a:t>
            </a:r>
            <a:r>
              <a:rPr sz="1800" spc="-5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114" dirty="0">
                <a:solidFill>
                  <a:srgbClr val="5F5F5F"/>
                </a:solidFill>
                <a:latin typeface="Tahoma"/>
                <a:cs typeface="Tahoma"/>
              </a:rPr>
              <a:t>team.</a:t>
            </a:r>
            <a:r>
              <a:rPr sz="1800" spc="-2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5F5F5F"/>
                </a:solidFill>
                <a:latin typeface="Tahoma"/>
                <a:cs typeface="Tahoma"/>
              </a:rPr>
              <a:t>Given</a:t>
            </a:r>
            <a:r>
              <a:rPr sz="1800" spc="-6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65" dirty="0">
                <a:solidFill>
                  <a:srgbClr val="5F5F5F"/>
                </a:solidFill>
                <a:latin typeface="Tahoma"/>
                <a:cs typeface="Tahoma"/>
              </a:rPr>
              <a:t>the</a:t>
            </a:r>
            <a:r>
              <a:rPr sz="1800" spc="-8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35" dirty="0">
                <a:solidFill>
                  <a:srgbClr val="5F5F5F"/>
                </a:solidFill>
                <a:latin typeface="Tahoma"/>
                <a:cs typeface="Tahoma"/>
              </a:rPr>
              <a:t>strategy</a:t>
            </a:r>
            <a:r>
              <a:rPr sz="1800" spc="-5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10" dirty="0">
                <a:solidFill>
                  <a:srgbClr val="5F5F5F"/>
                </a:solidFill>
                <a:latin typeface="Tahoma"/>
                <a:cs typeface="Tahoma"/>
              </a:rPr>
              <a:t>review </a:t>
            </a:r>
            <a:r>
              <a:rPr sz="1800" spc="-50" dirty="0">
                <a:solidFill>
                  <a:srgbClr val="5F5F5F"/>
                </a:solidFill>
                <a:latin typeface="Tahoma"/>
                <a:cs typeface="Tahoma"/>
              </a:rPr>
              <a:t>that</a:t>
            </a:r>
            <a:r>
              <a:rPr sz="1800" spc="-9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30" dirty="0">
                <a:solidFill>
                  <a:srgbClr val="5F5F5F"/>
                </a:solidFill>
                <a:latin typeface="Tahoma"/>
                <a:cs typeface="Tahoma"/>
              </a:rPr>
              <a:t>took</a:t>
            </a:r>
            <a:r>
              <a:rPr sz="1800" spc="-11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65" dirty="0">
                <a:solidFill>
                  <a:srgbClr val="5F5F5F"/>
                </a:solidFill>
                <a:latin typeface="Tahoma"/>
                <a:cs typeface="Tahoma"/>
              </a:rPr>
              <a:t>place</a:t>
            </a:r>
            <a:r>
              <a:rPr sz="1800" spc="-7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140" dirty="0">
                <a:solidFill>
                  <a:srgbClr val="5F5F5F"/>
                </a:solidFill>
                <a:latin typeface="Tahoma"/>
                <a:cs typeface="Tahoma"/>
              </a:rPr>
              <a:t>at</a:t>
            </a:r>
            <a:r>
              <a:rPr sz="180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50" dirty="0">
                <a:solidFill>
                  <a:srgbClr val="5F5F5F"/>
                </a:solidFill>
                <a:latin typeface="Tahoma"/>
                <a:cs typeface="Tahoma"/>
              </a:rPr>
              <a:t>the</a:t>
            </a:r>
            <a:r>
              <a:rPr sz="1800" spc="-5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20" dirty="0">
                <a:solidFill>
                  <a:srgbClr val="5F5F5F"/>
                </a:solidFill>
                <a:latin typeface="Tahoma"/>
                <a:cs typeface="Tahoma"/>
              </a:rPr>
              <a:t>corporate</a:t>
            </a:r>
            <a:r>
              <a:rPr sz="1800" spc="-6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75" dirty="0">
                <a:solidFill>
                  <a:srgbClr val="5F5F5F"/>
                </a:solidFill>
                <a:latin typeface="Tahoma"/>
                <a:cs typeface="Tahoma"/>
              </a:rPr>
              <a:t>level,</a:t>
            </a:r>
            <a:r>
              <a:rPr sz="1800" spc="-65" dirty="0">
                <a:solidFill>
                  <a:srgbClr val="5F5F5F"/>
                </a:solidFill>
                <a:latin typeface="Tahoma"/>
                <a:cs typeface="Tahoma"/>
              </a:rPr>
              <a:t> you</a:t>
            </a:r>
            <a:r>
              <a:rPr sz="1800" spc="-5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25" dirty="0">
                <a:solidFill>
                  <a:srgbClr val="5F5F5F"/>
                </a:solidFill>
                <a:latin typeface="Tahoma"/>
                <a:cs typeface="Tahoma"/>
              </a:rPr>
              <a:t>will</a:t>
            </a:r>
            <a:r>
              <a:rPr sz="1800" spc="-90" dirty="0">
                <a:solidFill>
                  <a:srgbClr val="5F5F5F"/>
                </a:solidFill>
                <a:latin typeface="Tahoma"/>
                <a:cs typeface="Tahoma"/>
              </a:rPr>
              <a:t> have</a:t>
            </a:r>
            <a:r>
              <a:rPr sz="1800" spc="-50" dirty="0">
                <a:solidFill>
                  <a:srgbClr val="5F5F5F"/>
                </a:solidFill>
                <a:latin typeface="Tahoma"/>
                <a:cs typeface="Tahoma"/>
              </a:rPr>
              <a:t> to</a:t>
            </a:r>
            <a:r>
              <a:rPr sz="1800" spc="-6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70" dirty="0">
                <a:solidFill>
                  <a:srgbClr val="5F5F5F"/>
                </a:solidFill>
                <a:latin typeface="Tahoma"/>
                <a:cs typeface="Tahoma"/>
              </a:rPr>
              <a:t>align </a:t>
            </a:r>
            <a:r>
              <a:rPr sz="1800" spc="-50" dirty="0">
                <a:solidFill>
                  <a:srgbClr val="5F5F5F"/>
                </a:solidFill>
                <a:latin typeface="Tahoma"/>
                <a:cs typeface="Tahoma"/>
              </a:rPr>
              <a:t>the</a:t>
            </a:r>
            <a:r>
              <a:rPr sz="1800" spc="-4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35" dirty="0">
                <a:solidFill>
                  <a:srgbClr val="5F5F5F"/>
                </a:solidFill>
                <a:latin typeface="Tahoma"/>
                <a:cs typeface="Tahoma"/>
              </a:rPr>
              <a:t>departmental</a:t>
            </a:r>
            <a:r>
              <a:rPr sz="1800" spc="-5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10" dirty="0">
                <a:solidFill>
                  <a:srgbClr val="5F5F5F"/>
                </a:solidFill>
                <a:latin typeface="Tahoma"/>
                <a:cs typeface="Tahoma"/>
              </a:rPr>
              <a:t>strategy </a:t>
            </a:r>
            <a:r>
              <a:rPr sz="1800" dirty="0">
                <a:solidFill>
                  <a:srgbClr val="5F5F5F"/>
                </a:solidFill>
                <a:latin typeface="Tahoma"/>
                <a:cs typeface="Tahoma"/>
              </a:rPr>
              <a:t>to</a:t>
            </a:r>
            <a:r>
              <a:rPr sz="1800" spc="-19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20" dirty="0">
                <a:solidFill>
                  <a:srgbClr val="5F5F5F"/>
                </a:solidFill>
                <a:latin typeface="Tahoma"/>
                <a:cs typeface="Tahoma"/>
              </a:rPr>
              <a:t>the</a:t>
            </a:r>
            <a:r>
              <a:rPr sz="1800" spc="-20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30" dirty="0">
                <a:solidFill>
                  <a:srgbClr val="5F5F5F"/>
                </a:solidFill>
                <a:latin typeface="Tahoma"/>
                <a:cs typeface="Tahoma"/>
              </a:rPr>
              <a:t>new</a:t>
            </a:r>
            <a:r>
              <a:rPr sz="1800" spc="-19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10" dirty="0">
                <a:solidFill>
                  <a:srgbClr val="5F5F5F"/>
                </a:solidFill>
                <a:latin typeface="Tahoma"/>
                <a:cs typeface="Tahoma"/>
              </a:rPr>
              <a:t>changes.</a:t>
            </a:r>
            <a:endParaRPr sz="18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175"/>
              </a:spcBef>
            </a:pPr>
            <a:endParaRPr sz="18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800" spc="170" dirty="0">
                <a:solidFill>
                  <a:srgbClr val="0A976C"/>
                </a:solidFill>
                <a:latin typeface="Century Gothic"/>
                <a:cs typeface="Century Gothic"/>
              </a:rPr>
              <a:t>TASK</a:t>
            </a:r>
            <a:r>
              <a:rPr sz="1800" spc="5" dirty="0">
                <a:solidFill>
                  <a:srgbClr val="0A976C"/>
                </a:solidFill>
                <a:latin typeface="Century Gothic"/>
                <a:cs typeface="Century Gothic"/>
              </a:rPr>
              <a:t> </a:t>
            </a:r>
            <a:r>
              <a:rPr sz="1800" spc="-390" dirty="0">
                <a:solidFill>
                  <a:srgbClr val="0A976C"/>
                </a:solidFill>
                <a:latin typeface="Century Gothic"/>
                <a:cs typeface="Century Gothic"/>
              </a:rPr>
              <a:t>1</a:t>
            </a:r>
            <a:endParaRPr sz="1800">
              <a:latin typeface="Century Gothic"/>
              <a:cs typeface="Century Gothic"/>
            </a:endParaRPr>
          </a:p>
          <a:p>
            <a:pPr marL="12700">
              <a:lnSpc>
                <a:spcPts val="2150"/>
              </a:lnSpc>
              <a:spcBef>
                <a:spcPts val="509"/>
              </a:spcBef>
            </a:pPr>
            <a:r>
              <a:rPr sz="1800" spc="-20" dirty="0">
                <a:solidFill>
                  <a:srgbClr val="5F5F5F"/>
                </a:solidFill>
                <a:latin typeface="Tahoma"/>
                <a:cs typeface="Tahoma"/>
              </a:rPr>
              <a:t>Cascade</a:t>
            </a:r>
            <a:r>
              <a:rPr sz="1800" spc="-17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10" dirty="0">
                <a:solidFill>
                  <a:srgbClr val="5F5F5F"/>
                </a:solidFill>
                <a:latin typeface="Tahoma"/>
                <a:cs typeface="Tahoma"/>
              </a:rPr>
              <a:t>the</a:t>
            </a:r>
            <a:r>
              <a:rPr sz="1800" spc="-17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30" dirty="0">
                <a:solidFill>
                  <a:srgbClr val="5F5F5F"/>
                </a:solidFill>
                <a:latin typeface="Tahoma"/>
                <a:cs typeface="Tahoma"/>
              </a:rPr>
              <a:t>objectives</a:t>
            </a:r>
            <a:r>
              <a:rPr sz="1800" spc="-16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45" dirty="0">
                <a:solidFill>
                  <a:srgbClr val="5F5F5F"/>
                </a:solidFill>
                <a:latin typeface="Tahoma"/>
                <a:cs typeface="Tahoma"/>
              </a:rPr>
              <a:t>and</a:t>
            </a:r>
            <a:r>
              <a:rPr sz="1800" spc="-18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5F5F5F"/>
                </a:solidFill>
                <a:latin typeface="Tahoma"/>
                <a:cs typeface="Tahoma"/>
              </a:rPr>
              <a:t>KPIs</a:t>
            </a:r>
            <a:r>
              <a:rPr sz="1800" spc="-19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10" dirty="0">
                <a:solidFill>
                  <a:srgbClr val="5F5F5F"/>
                </a:solidFill>
                <a:latin typeface="Tahoma"/>
                <a:cs typeface="Tahoma"/>
              </a:rPr>
              <a:t>from</a:t>
            </a:r>
            <a:r>
              <a:rPr sz="1800" spc="-18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10" dirty="0">
                <a:solidFill>
                  <a:srgbClr val="5F5F5F"/>
                </a:solidFill>
                <a:latin typeface="Tahoma"/>
                <a:cs typeface="Tahoma"/>
              </a:rPr>
              <a:t>the</a:t>
            </a:r>
            <a:r>
              <a:rPr sz="1800" spc="-18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10" dirty="0">
                <a:solidFill>
                  <a:srgbClr val="5F5F5F"/>
                </a:solidFill>
                <a:latin typeface="Tahoma"/>
                <a:cs typeface="Tahoma"/>
              </a:rPr>
              <a:t>corporate</a:t>
            </a:r>
            <a:r>
              <a:rPr sz="1800" spc="-17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40" dirty="0">
                <a:solidFill>
                  <a:srgbClr val="5F5F5F"/>
                </a:solidFill>
                <a:latin typeface="Tahoma"/>
                <a:cs typeface="Tahoma"/>
              </a:rPr>
              <a:t>balanced</a:t>
            </a:r>
            <a:r>
              <a:rPr sz="1800" spc="-17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10" dirty="0">
                <a:solidFill>
                  <a:srgbClr val="5F5F5F"/>
                </a:solidFill>
                <a:latin typeface="Tahoma"/>
                <a:cs typeface="Tahoma"/>
              </a:rPr>
              <a:t>scorecard</a:t>
            </a:r>
            <a:r>
              <a:rPr sz="1800" spc="-16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5F5F5F"/>
                </a:solidFill>
                <a:latin typeface="Tahoma"/>
                <a:cs typeface="Tahoma"/>
              </a:rPr>
              <a:t>to</a:t>
            </a:r>
            <a:r>
              <a:rPr sz="1800" spc="-18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25" dirty="0">
                <a:solidFill>
                  <a:srgbClr val="5F5F5F"/>
                </a:solidFill>
                <a:latin typeface="Tahoma"/>
                <a:cs typeface="Tahoma"/>
              </a:rPr>
              <a:t>the</a:t>
            </a:r>
            <a:endParaRPr sz="1800">
              <a:latin typeface="Tahoma"/>
              <a:cs typeface="Tahoma"/>
            </a:endParaRPr>
          </a:p>
          <a:p>
            <a:pPr marL="12700">
              <a:lnSpc>
                <a:spcPts val="2150"/>
              </a:lnSpc>
            </a:pPr>
            <a:r>
              <a:rPr sz="1800" spc="-25" dirty="0">
                <a:solidFill>
                  <a:srgbClr val="5F5F5F"/>
                </a:solidFill>
                <a:latin typeface="Tahoma"/>
                <a:cs typeface="Tahoma"/>
              </a:rPr>
              <a:t>department</a:t>
            </a:r>
            <a:r>
              <a:rPr sz="1800" spc="-15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10" dirty="0">
                <a:solidFill>
                  <a:srgbClr val="5F5F5F"/>
                </a:solidFill>
                <a:latin typeface="Tahoma"/>
                <a:cs typeface="Tahoma"/>
              </a:rPr>
              <a:t>level.</a:t>
            </a:r>
            <a:endParaRPr sz="18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2160"/>
              </a:spcBef>
            </a:pPr>
            <a:r>
              <a:rPr sz="1800" spc="170" dirty="0">
                <a:solidFill>
                  <a:srgbClr val="0A976C"/>
                </a:solidFill>
                <a:latin typeface="Century Gothic"/>
                <a:cs typeface="Century Gothic"/>
              </a:rPr>
              <a:t>TASK</a:t>
            </a:r>
            <a:r>
              <a:rPr sz="1800" spc="5" dirty="0">
                <a:solidFill>
                  <a:srgbClr val="0A976C"/>
                </a:solidFill>
                <a:latin typeface="Century Gothic"/>
                <a:cs typeface="Century Gothic"/>
              </a:rPr>
              <a:t> </a:t>
            </a:r>
            <a:r>
              <a:rPr sz="1800" spc="-60" dirty="0">
                <a:solidFill>
                  <a:srgbClr val="0A976C"/>
                </a:solidFill>
                <a:latin typeface="Century Gothic"/>
                <a:cs typeface="Century Gothic"/>
              </a:rPr>
              <a:t>2</a:t>
            </a:r>
            <a:endParaRPr sz="1800">
              <a:latin typeface="Century Gothic"/>
              <a:cs typeface="Century Gothic"/>
            </a:endParaRPr>
          </a:p>
          <a:p>
            <a:pPr marL="12700" marR="454025">
              <a:lnSpc>
                <a:spcPts val="2140"/>
              </a:lnSpc>
              <a:spcBef>
                <a:spcPts val="600"/>
              </a:spcBef>
            </a:pPr>
            <a:r>
              <a:rPr sz="1800" dirty="0">
                <a:solidFill>
                  <a:srgbClr val="5F5F5F"/>
                </a:solidFill>
                <a:latin typeface="Tahoma"/>
                <a:cs typeface="Tahoma"/>
              </a:rPr>
              <a:t>Add</a:t>
            </a:r>
            <a:r>
              <a:rPr sz="1800" spc="-16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40" dirty="0">
                <a:solidFill>
                  <a:srgbClr val="5F5F5F"/>
                </a:solidFill>
                <a:latin typeface="Tahoma"/>
                <a:cs typeface="Tahoma"/>
              </a:rPr>
              <a:t>new</a:t>
            </a:r>
            <a:r>
              <a:rPr sz="1800" spc="-17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20" dirty="0">
                <a:solidFill>
                  <a:srgbClr val="5F5F5F"/>
                </a:solidFill>
                <a:latin typeface="Tahoma"/>
                <a:cs typeface="Tahoma"/>
              </a:rPr>
              <a:t>relevant</a:t>
            </a:r>
            <a:r>
              <a:rPr sz="1800" spc="-20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30" dirty="0">
                <a:solidFill>
                  <a:srgbClr val="5F5F5F"/>
                </a:solidFill>
                <a:latin typeface="Tahoma"/>
                <a:cs typeface="Tahoma"/>
              </a:rPr>
              <a:t>objectives</a:t>
            </a:r>
            <a:r>
              <a:rPr sz="1800" spc="-15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45" dirty="0">
                <a:solidFill>
                  <a:srgbClr val="5F5F5F"/>
                </a:solidFill>
                <a:latin typeface="Tahoma"/>
                <a:cs typeface="Tahoma"/>
              </a:rPr>
              <a:t>and</a:t>
            </a:r>
            <a:r>
              <a:rPr sz="1800" spc="-17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5F5F5F"/>
                </a:solidFill>
                <a:latin typeface="Tahoma"/>
                <a:cs typeface="Tahoma"/>
              </a:rPr>
              <a:t>KPIs</a:t>
            </a:r>
            <a:r>
              <a:rPr sz="1800" spc="-19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5F5F5F"/>
                </a:solidFill>
                <a:latin typeface="Tahoma"/>
                <a:cs typeface="Tahoma"/>
              </a:rPr>
              <a:t>for</a:t>
            </a:r>
            <a:r>
              <a:rPr sz="1800" spc="-19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20" dirty="0">
                <a:solidFill>
                  <a:srgbClr val="5F5F5F"/>
                </a:solidFill>
                <a:latin typeface="Tahoma"/>
                <a:cs typeface="Tahoma"/>
              </a:rPr>
              <a:t>the</a:t>
            </a:r>
            <a:r>
              <a:rPr sz="1800" spc="-16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40" dirty="0">
                <a:solidFill>
                  <a:srgbClr val="5F5F5F"/>
                </a:solidFill>
                <a:latin typeface="Tahoma"/>
                <a:cs typeface="Tahoma"/>
              </a:rPr>
              <a:t>department,</a:t>
            </a:r>
            <a:r>
              <a:rPr sz="1800" spc="-16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50" dirty="0">
                <a:solidFill>
                  <a:srgbClr val="5F5F5F"/>
                </a:solidFill>
                <a:latin typeface="Tahoma"/>
                <a:cs typeface="Tahoma"/>
              </a:rPr>
              <a:t>based</a:t>
            </a:r>
            <a:r>
              <a:rPr sz="1800" spc="-16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25" dirty="0">
                <a:solidFill>
                  <a:srgbClr val="5F5F5F"/>
                </a:solidFill>
                <a:latin typeface="Tahoma"/>
                <a:cs typeface="Tahoma"/>
              </a:rPr>
              <a:t>on</a:t>
            </a:r>
            <a:r>
              <a:rPr sz="1800" spc="-17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20" dirty="0">
                <a:solidFill>
                  <a:srgbClr val="5F5F5F"/>
                </a:solidFill>
                <a:latin typeface="Tahoma"/>
                <a:cs typeface="Tahoma"/>
              </a:rPr>
              <a:t>the</a:t>
            </a:r>
            <a:r>
              <a:rPr sz="1800" spc="-18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10" dirty="0">
                <a:solidFill>
                  <a:srgbClr val="5F5F5F"/>
                </a:solidFill>
                <a:latin typeface="Tahoma"/>
                <a:cs typeface="Tahoma"/>
              </a:rPr>
              <a:t>lists</a:t>
            </a:r>
            <a:r>
              <a:rPr sz="1800" spc="-19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20" dirty="0">
                <a:solidFill>
                  <a:srgbClr val="5F5F5F"/>
                </a:solidFill>
                <a:latin typeface="Tahoma"/>
                <a:cs typeface="Tahoma"/>
              </a:rPr>
              <a:t>with </a:t>
            </a:r>
            <a:r>
              <a:rPr sz="1800" spc="-55" dirty="0">
                <a:solidFill>
                  <a:srgbClr val="5F5F5F"/>
                </a:solidFill>
                <a:latin typeface="Tahoma"/>
                <a:cs typeface="Tahoma"/>
              </a:rPr>
              <a:t>examples</a:t>
            </a:r>
            <a:r>
              <a:rPr sz="1800" spc="-15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10" dirty="0">
                <a:solidFill>
                  <a:srgbClr val="5F5F5F"/>
                </a:solidFill>
                <a:latin typeface="Tahoma"/>
                <a:cs typeface="Tahoma"/>
              </a:rPr>
              <a:t>provided.</a:t>
            </a:r>
            <a:endParaRPr sz="18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58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40"/>
              </a:spcBef>
            </a:pPr>
            <a:r>
              <a:rPr spc="195" dirty="0">
                <a:solidFill>
                  <a:srgbClr val="087150"/>
                </a:solidFill>
              </a:rPr>
              <a:t>EXERCISE</a:t>
            </a:r>
          </a:p>
          <a:p>
            <a:pPr marL="16510">
              <a:lnSpc>
                <a:spcPct val="100000"/>
              </a:lnSpc>
              <a:spcBef>
                <a:spcPts val="254"/>
              </a:spcBef>
            </a:pPr>
            <a:r>
              <a:rPr sz="1800" dirty="0"/>
              <a:t>CASCADE</a:t>
            </a:r>
            <a:r>
              <a:rPr sz="1800" spc="30" dirty="0"/>
              <a:t> </a:t>
            </a:r>
            <a:r>
              <a:rPr sz="1800" spc="200" dirty="0"/>
              <a:t>KPIs</a:t>
            </a:r>
            <a:r>
              <a:rPr sz="1800" spc="50" dirty="0"/>
              <a:t> </a:t>
            </a:r>
            <a:r>
              <a:rPr sz="1800" spc="114" dirty="0"/>
              <a:t>TO</a:t>
            </a:r>
            <a:r>
              <a:rPr sz="1800" spc="45" dirty="0"/>
              <a:t> </a:t>
            </a:r>
            <a:r>
              <a:rPr sz="1800" spc="114" dirty="0"/>
              <a:t>FUNCTIONAL</a:t>
            </a:r>
            <a:r>
              <a:rPr sz="1800" spc="50" dirty="0"/>
              <a:t> </a:t>
            </a:r>
            <a:r>
              <a:rPr sz="1800" spc="80" dirty="0"/>
              <a:t>AREA</a:t>
            </a:r>
            <a:endParaRPr sz="1800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69047" rIns="0" bIns="0" rtlCol="0">
            <a:spAutoFit/>
          </a:bodyPr>
          <a:lstStyle/>
          <a:p>
            <a:pPr marL="2417445">
              <a:lnSpc>
                <a:spcPct val="100000"/>
              </a:lnSpc>
              <a:spcBef>
                <a:spcPts val="100"/>
              </a:spcBef>
            </a:pPr>
            <a:fld id="{81D60167-4931-47E6-BA6A-407CBD079E47}" type="slidenum">
              <a:rPr spc="-25" dirty="0"/>
              <a:t>154</a:t>
            </a:fld>
            <a:endParaRPr spc="-25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/>
              <a:t>©</a:t>
            </a:r>
            <a:r>
              <a:rPr spc="-15" dirty="0"/>
              <a:t> </a:t>
            </a:r>
            <a:r>
              <a:rPr dirty="0"/>
              <a:t>The</a:t>
            </a:r>
            <a:r>
              <a:rPr spc="-30" dirty="0"/>
              <a:t> </a:t>
            </a:r>
            <a:r>
              <a:rPr dirty="0"/>
              <a:t>KPI</a:t>
            </a:r>
            <a:r>
              <a:rPr spc="-5" dirty="0"/>
              <a:t> </a:t>
            </a:r>
            <a:r>
              <a:rPr dirty="0"/>
              <a:t>Institute</a:t>
            </a:r>
            <a:r>
              <a:rPr spc="-20" dirty="0"/>
              <a:t> 2023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5154358" y="1629854"/>
          <a:ext cx="3822065" cy="474027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372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991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6555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sz="1600" spc="-2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No.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68580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  <a:solidFill>
                      <a:srgbClr val="0A976C"/>
                    </a:solidFill>
                  </a:tcPr>
                </a:tc>
                <a:tc>
                  <a:txBody>
                    <a:bodyPr/>
                    <a:lstStyle/>
                    <a:p>
                      <a:pPr marL="47625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sz="1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List</a:t>
                      </a:r>
                      <a:r>
                        <a:rPr sz="1600" spc="-19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600" spc="-1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of</a:t>
                      </a:r>
                      <a:r>
                        <a:rPr sz="1600" spc="-17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600" spc="-1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objectives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68580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  <a:solidFill>
                      <a:srgbClr val="0A976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5780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130"/>
                        </a:spcBef>
                      </a:pPr>
                      <a:r>
                        <a:rPr sz="1600" spc="5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O1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143510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255" marR="736600" indent="39370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16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Ensure</a:t>
                      </a:r>
                      <a:r>
                        <a:rPr sz="1600" spc="-15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600" spc="-4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high</a:t>
                      </a:r>
                      <a:r>
                        <a:rPr sz="1600" spc="-15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6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service</a:t>
                      </a:r>
                      <a:r>
                        <a:rPr sz="1600" spc="-17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6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delivery standards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21590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80"/>
                        </a:spcBef>
                      </a:pPr>
                      <a:r>
                        <a:rPr sz="1600" spc="5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O2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8260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7625">
                        <a:lnSpc>
                          <a:spcPct val="100000"/>
                        </a:lnSpc>
                        <a:spcBef>
                          <a:spcPts val="380"/>
                        </a:spcBef>
                      </a:pPr>
                      <a:r>
                        <a:rPr sz="16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Ensure</a:t>
                      </a:r>
                      <a:r>
                        <a:rPr sz="1600" spc="-14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600" spc="-2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timely</a:t>
                      </a:r>
                      <a:r>
                        <a:rPr sz="1600" spc="-15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60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order</a:t>
                      </a:r>
                      <a:r>
                        <a:rPr sz="1600" spc="-14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6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deliveries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8260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610"/>
                        </a:spcBef>
                      </a:pPr>
                      <a:r>
                        <a:rPr sz="1600" spc="5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O3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77470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7625">
                        <a:lnSpc>
                          <a:spcPct val="100000"/>
                        </a:lnSpc>
                        <a:spcBef>
                          <a:spcPts val="610"/>
                        </a:spcBef>
                      </a:pPr>
                      <a:r>
                        <a:rPr sz="1600" spc="-3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Expand</a:t>
                      </a:r>
                      <a:r>
                        <a:rPr sz="1600" spc="-14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600" spc="-2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customer</a:t>
                      </a:r>
                      <a:r>
                        <a:rPr sz="1600" spc="-14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600" spc="-2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base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77470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5780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130"/>
                        </a:spcBef>
                      </a:pPr>
                      <a:r>
                        <a:rPr sz="1600" spc="6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O4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143510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255" marR="712470" indent="39370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1600" spc="-5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Improve</a:t>
                      </a:r>
                      <a:r>
                        <a:rPr sz="1600" spc="-16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600" spc="7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HR</a:t>
                      </a:r>
                      <a:r>
                        <a:rPr sz="1600" spc="-15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6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service</a:t>
                      </a:r>
                      <a:r>
                        <a:rPr sz="1600" spc="-16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6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delivery capability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21590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80"/>
                        </a:spcBef>
                      </a:pPr>
                      <a:r>
                        <a:rPr sz="1600" spc="5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O5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8260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7625">
                        <a:lnSpc>
                          <a:spcPct val="100000"/>
                        </a:lnSpc>
                        <a:spcBef>
                          <a:spcPts val="380"/>
                        </a:spcBef>
                      </a:pPr>
                      <a:r>
                        <a:rPr sz="1600" spc="-3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Increase</a:t>
                      </a:r>
                      <a:r>
                        <a:rPr sz="1600" spc="-21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6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revenues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8260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25780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135"/>
                        </a:spcBef>
                      </a:pPr>
                      <a:r>
                        <a:rPr sz="1600" spc="5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O6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144145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7625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160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Maintain</a:t>
                      </a:r>
                      <a:r>
                        <a:rPr sz="1600" spc="-18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600" spc="-4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high</a:t>
                      </a:r>
                      <a:r>
                        <a:rPr sz="1600" spc="-16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600" spc="-2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levels</a:t>
                      </a:r>
                      <a:r>
                        <a:rPr sz="1600" spc="-18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6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of</a:t>
                      </a:r>
                      <a:r>
                        <a:rPr sz="1600" spc="-16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6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internal</a:t>
                      </a:r>
                      <a:endParaRPr sz="1600">
                        <a:latin typeface="Tahoma"/>
                        <a:cs typeface="Tahoma"/>
                      </a:endParaRPr>
                    </a:p>
                    <a:p>
                      <a:pPr marL="825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600" spc="-2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customer</a:t>
                      </a:r>
                      <a:r>
                        <a:rPr sz="1600" spc="-15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6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satisfaction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21590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80"/>
                        </a:spcBef>
                      </a:pPr>
                      <a:r>
                        <a:rPr sz="1600" spc="5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O7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8260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7625">
                        <a:lnSpc>
                          <a:spcPct val="100000"/>
                        </a:lnSpc>
                        <a:spcBef>
                          <a:spcPts val="380"/>
                        </a:spcBef>
                      </a:pPr>
                      <a:r>
                        <a:rPr sz="160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Optimize</a:t>
                      </a:r>
                      <a:r>
                        <a:rPr sz="1600" spc="-14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6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recruitment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8260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84"/>
                        </a:spcBef>
                      </a:pPr>
                      <a:r>
                        <a:rPr sz="1600" spc="5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O8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8894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7625">
                        <a:lnSpc>
                          <a:spcPct val="100000"/>
                        </a:lnSpc>
                        <a:spcBef>
                          <a:spcPts val="384"/>
                        </a:spcBef>
                      </a:pPr>
                      <a:r>
                        <a:rPr sz="160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Optimize</a:t>
                      </a:r>
                      <a:r>
                        <a:rPr sz="1600" spc="-13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600" spc="-2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call</a:t>
                      </a:r>
                      <a:r>
                        <a:rPr sz="1600" spc="-17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600" spc="-2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response</a:t>
                      </a:r>
                      <a:r>
                        <a:rPr sz="1600" spc="-14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600" spc="-2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time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8894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25780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135"/>
                        </a:spcBef>
                      </a:pPr>
                      <a:r>
                        <a:rPr sz="1600" spc="5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O9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144145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255" marR="40005" indent="39370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160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Provide</a:t>
                      </a:r>
                      <a:r>
                        <a:rPr sz="1600" spc="-16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600" spc="-4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good</a:t>
                      </a:r>
                      <a:r>
                        <a:rPr sz="1600" spc="-15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600" spc="-3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value</a:t>
                      </a:r>
                      <a:r>
                        <a:rPr sz="1600" spc="-17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60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for</a:t>
                      </a:r>
                      <a:r>
                        <a:rPr sz="1600" spc="-15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600" spc="-4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money</a:t>
                      </a:r>
                      <a:r>
                        <a:rPr sz="1600" spc="-16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6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to</a:t>
                      </a:r>
                      <a:r>
                        <a:rPr sz="1600" spc="-14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600" spc="-2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the </a:t>
                      </a:r>
                      <a:r>
                        <a:rPr sz="16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organization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22225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25780"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1135"/>
                        </a:spcBef>
                      </a:pPr>
                      <a:r>
                        <a:rPr sz="1600" spc="4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O10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144145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255" marR="732155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1600" spc="-4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Seek</a:t>
                      </a:r>
                      <a:r>
                        <a:rPr sz="1600" spc="-14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600" spc="-2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efficiencies</a:t>
                      </a:r>
                      <a:r>
                        <a:rPr sz="1600" spc="-19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6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to</a:t>
                      </a:r>
                      <a:r>
                        <a:rPr sz="1600" spc="-13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6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minimize </a:t>
                      </a:r>
                      <a:r>
                        <a:rPr sz="1600" spc="-2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departmental</a:t>
                      </a:r>
                      <a:r>
                        <a:rPr sz="1600" spc="-13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6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costs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22225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287070" y="1610931"/>
          <a:ext cx="4824095" cy="474598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7383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49554">
                <a:tc>
                  <a:txBody>
                    <a:bodyPr/>
                    <a:lstStyle/>
                    <a:p>
                      <a:pPr marL="5715">
                        <a:lnSpc>
                          <a:spcPts val="1835"/>
                        </a:lnSpc>
                        <a:spcBef>
                          <a:spcPts val="35"/>
                        </a:spcBef>
                      </a:pPr>
                      <a:r>
                        <a:rPr sz="1600" spc="-1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Customer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445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  <a:solidFill>
                      <a:srgbClr val="0A976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955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955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955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01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9554">
                <a:tc>
                  <a:txBody>
                    <a:bodyPr/>
                    <a:lstStyle/>
                    <a:p>
                      <a:pPr marL="5715">
                        <a:lnSpc>
                          <a:spcPts val="1830"/>
                        </a:lnSpc>
                        <a:spcBef>
                          <a:spcPts val="35"/>
                        </a:spcBef>
                      </a:pPr>
                      <a:r>
                        <a:rPr sz="1600" spc="-2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Internal</a:t>
                      </a:r>
                      <a:r>
                        <a:rPr sz="1600" spc="-15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600" spc="-1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Processes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4445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  <a:solidFill>
                      <a:srgbClr val="0A976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955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955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01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4955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49554">
                <a:tc>
                  <a:txBody>
                    <a:bodyPr/>
                    <a:lstStyle/>
                    <a:p>
                      <a:pPr marL="5715">
                        <a:lnSpc>
                          <a:spcPts val="1830"/>
                        </a:lnSpc>
                        <a:spcBef>
                          <a:spcPts val="40"/>
                        </a:spcBef>
                      </a:pPr>
                      <a:r>
                        <a:rPr sz="1600" spc="-3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People,</a:t>
                      </a:r>
                      <a:r>
                        <a:rPr sz="1600" spc="-16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600" spc="-2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Learning</a:t>
                      </a:r>
                      <a:r>
                        <a:rPr sz="1600" spc="-17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6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&amp;</a:t>
                      </a:r>
                      <a:r>
                        <a:rPr sz="1600" spc="-13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600" spc="-1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Growth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5080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  <a:solidFill>
                      <a:srgbClr val="0A976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501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4955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501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4955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50190">
                <a:tc>
                  <a:txBody>
                    <a:bodyPr/>
                    <a:lstStyle/>
                    <a:p>
                      <a:pPr marL="5715">
                        <a:lnSpc>
                          <a:spcPts val="1825"/>
                        </a:lnSpc>
                        <a:spcBef>
                          <a:spcPts val="40"/>
                        </a:spcBef>
                      </a:pPr>
                      <a:r>
                        <a:rPr sz="1600" spc="-1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Financial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5080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  <a:solidFill>
                      <a:srgbClr val="0A976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501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4955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501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58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40"/>
              </a:spcBef>
            </a:pPr>
            <a:r>
              <a:rPr spc="195" dirty="0">
                <a:solidFill>
                  <a:srgbClr val="087150"/>
                </a:solidFill>
              </a:rPr>
              <a:t>EXERCISE</a:t>
            </a:r>
          </a:p>
          <a:p>
            <a:pPr marL="16510">
              <a:lnSpc>
                <a:spcPct val="100000"/>
              </a:lnSpc>
              <a:spcBef>
                <a:spcPts val="254"/>
              </a:spcBef>
            </a:pPr>
            <a:r>
              <a:rPr sz="1800" dirty="0"/>
              <a:t>CASCADE</a:t>
            </a:r>
            <a:r>
              <a:rPr sz="1800" spc="30" dirty="0"/>
              <a:t> </a:t>
            </a:r>
            <a:r>
              <a:rPr sz="1800" spc="200" dirty="0"/>
              <a:t>KPIs</a:t>
            </a:r>
            <a:r>
              <a:rPr sz="1800" spc="50" dirty="0"/>
              <a:t> </a:t>
            </a:r>
            <a:r>
              <a:rPr sz="1800" spc="114" dirty="0"/>
              <a:t>TO</a:t>
            </a:r>
            <a:r>
              <a:rPr sz="1800" spc="45" dirty="0"/>
              <a:t> </a:t>
            </a:r>
            <a:r>
              <a:rPr sz="1800" spc="114" dirty="0"/>
              <a:t>FUNCTIONAL</a:t>
            </a:r>
            <a:r>
              <a:rPr sz="1800" spc="50" dirty="0"/>
              <a:t> </a:t>
            </a:r>
            <a:r>
              <a:rPr sz="1800" spc="80" dirty="0"/>
              <a:t>AREA</a:t>
            </a:r>
            <a:endParaRPr sz="180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69047" rIns="0" bIns="0" rtlCol="0">
            <a:spAutoFit/>
          </a:bodyPr>
          <a:lstStyle/>
          <a:p>
            <a:pPr marL="2417445">
              <a:lnSpc>
                <a:spcPct val="100000"/>
              </a:lnSpc>
              <a:spcBef>
                <a:spcPts val="100"/>
              </a:spcBef>
            </a:pPr>
            <a:fld id="{81D60167-4931-47E6-BA6A-407CBD079E47}" type="slidenum">
              <a:rPr spc="-25" dirty="0"/>
              <a:t>155</a:t>
            </a:fld>
            <a:endParaRPr spc="-25" dirty="0"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/>
              <a:t>©</a:t>
            </a:r>
            <a:r>
              <a:rPr spc="-15" dirty="0"/>
              <a:t> </a:t>
            </a:r>
            <a:r>
              <a:rPr dirty="0"/>
              <a:t>The</a:t>
            </a:r>
            <a:r>
              <a:rPr spc="-30" dirty="0"/>
              <a:t> </a:t>
            </a:r>
            <a:r>
              <a:rPr dirty="0"/>
              <a:t>KPI</a:t>
            </a:r>
            <a:r>
              <a:rPr spc="-5" dirty="0"/>
              <a:t> </a:t>
            </a:r>
            <a:r>
              <a:rPr dirty="0"/>
              <a:t>Institute</a:t>
            </a:r>
            <a:r>
              <a:rPr spc="-20" dirty="0"/>
              <a:t> 2023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17119" y="1528953"/>
            <a:ext cx="150177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35" dirty="0">
                <a:solidFill>
                  <a:srgbClr val="242424"/>
                </a:solidFill>
                <a:latin typeface="Tahoma"/>
                <a:cs typeface="Tahoma"/>
              </a:rPr>
              <a:t>Examples</a:t>
            </a:r>
            <a:r>
              <a:rPr sz="1600" spc="-175" dirty="0">
                <a:solidFill>
                  <a:srgbClr val="242424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242424"/>
                </a:solidFill>
                <a:latin typeface="Tahoma"/>
                <a:cs typeface="Tahoma"/>
              </a:rPr>
              <a:t>of</a:t>
            </a:r>
            <a:r>
              <a:rPr sz="1600" spc="-180" dirty="0">
                <a:solidFill>
                  <a:srgbClr val="242424"/>
                </a:solidFill>
                <a:latin typeface="Tahoma"/>
                <a:cs typeface="Tahoma"/>
              </a:rPr>
              <a:t> </a:t>
            </a:r>
            <a:r>
              <a:rPr sz="1600" spc="-20" dirty="0">
                <a:solidFill>
                  <a:srgbClr val="242424"/>
                </a:solidFill>
                <a:latin typeface="Tahoma"/>
                <a:cs typeface="Tahoma"/>
              </a:rPr>
              <a:t>KPIs</a:t>
            </a:r>
            <a:endParaRPr sz="1600">
              <a:latin typeface="Tahoma"/>
              <a:cs typeface="Tahoma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212699" y="1937194"/>
          <a:ext cx="4358640" cy="324421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902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826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797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1400" spc="-5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1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29209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  <a:solidFill>
                      <a:srgbClr val="0A976C"/>
                    </a:solidFill>
                  </a:tcPr>
                </a:tc>
                <a:tc>
                  <a:txBody>
                    <a:bodyPr/>
                    <a:lstStyle/>
                    <a:p>
                      <a:pPr marL="6985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1400" spc="-2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#</a:t>
                      </a:r>
                      <a:r>
                        <a:rPr sz="1400" spc="-12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Certifications</a:t>
                      </a:r>
                      <a:r>
                        <a:rPr sz="1400" spc="-13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per</a:t>
                      </a:r>
                      <a:r>
                        <a:rPr sz="1400" spc="-15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5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HR</a:t>
                      </a:r>
                      <a:r>
                        <a:rPr sz="1400" spc="-10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employee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29209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797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1400" spc="-5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2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29209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  <a:solidFill>
                      <a:srgbClr val="0A976C"/>
                    </a:solidFill>
                  </a:tcPr>
                </a:tc>
                <a:tc>
                  <a:txBody>
                    <a:bodyPr/>
                    <a:lstStyle/>
                    <a:p>
                      <a:pPr marL="6985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1400" spc="-2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#</a:t>
                      </a:r>
                      <a:r>
                        <a:rPr sz="1400" spc="-13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Complaints</a:t>
                      </a:r>
                      <a:r>
                        <a:rPr sz="1400" spc="-14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with</a:t>
                      </a:r>
                      <a:r>
                        <a:rPr sz="1400" spc="-12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5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HR</a:t>
                      </a:r>
                      <a:r>
                        <a:rPr sz="1400" spc="-13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services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29209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432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1400" spc="-5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3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52069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  <a:solidFill>
                      <a:srgbClr val="0A976C"/>
                    </a:solidFill>
                  </a:tcPr>
                </a:tc>
                <a:tc>
                  <a:txBody>
                    <a:bodyPr/>
                    <a:lstStyle/>
                    <a:p>
                      <a:pPr marL="6985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140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$</a:t>
                      </a:r>
                      <a:r>
                        <a:rPr sz="1400" spc="-7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Cost</a:t>
                      </a:r>
                      <a:r>
                        <a:rPr sz="1400" spc="-7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-3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avoidance</a:t>
                      </a:r>
                      <a:r>
                        <a:rPr sz="1400" spc="-9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savings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52069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797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1400" spc="-5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4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29209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  <a:solidFill>
                      <a:srgbClr val="0A976C"/>
                    </a:solidFill>
                  </a:tcPr>
                </a:tc>
                <a:tc>
                  <a:txBody>
                    <a:bodyPr/>
                    <a:lstStyle/>
                    <a:p>
                      <a:pPr marL="6985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140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$</a:t>
                      </a:r>
                      <a:r>
                        <a:rPr sz="1400" spc="-9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Cost</a:t>
                      </a:r>
                      <a:r>
                        <a:rPr sz="1400" spc="-9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per</a:t>
                      </a:r>
                      <a:r>
                        <a:rPr sz="1400" spc="-114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-2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hire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29209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768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50"/>
                        </a:spcBef>
                      </a:pPr>
                      <a:r>
                        <a:rPr sz="1400" spc="-5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5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158750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  <a:solidFill>
                      <a:srgbClr val="0A976C"/>
                    </a:solidFill>
                  </a:tcPr>
                </a:tc>
                <a:tc>
                  <a:txBody>
                    <a:bodyPr/>
                    <a:lstStyle/>
                    <a:p>
                      <a:pPr marL="6985">
                        <a:lnSpc>
                          <a:spcPct val="100000"/>
                        </a:lnSpc>
                        <a:spcBef>
                          <a:spcPts val="1250"/>
                        </a:spcBef>
                      </a:pPr>
                      <a:r>
                        <a:rPr sz="1400" spc="-2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#</a:t>
                      </a:r>
                      <a:r>
                        <a:rPr sz="1400" spc="-12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-2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Employee</a:t>
                      </a:r>
                      <a:r>
                        <a:rPr sz="1400" spc="-14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-2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complaints</a:t>
                      </a:r>
                      <a:r>
                        <a:rPr sz="1400" spc="-12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resolution</a:t>
                      </a:r>
                      <a:r>
                        <a:rPr sz="1400" spc="-1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timeliness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158750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733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1400" spc="-5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6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29209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  <a:solidFill>
                      <a:srgbClr val="0A976C"/>
                    </a:solidFill>
                  </a:tcPr>
                </a:tc>
                <a:tc>
                  <a:txBody>
                    <a:bodyPr/>
                    <a:lstStyle/>
                    <a:p>
                      <a:pPr marL="6985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1400" spc="-2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#</a:t>
                      </a:r>
                      <a:r>
                        <a:rPr sz="1400" spc="-12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-2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Employee</a:t>
                      </a:r>
                      <a:r>
                        <a:rPr sz="1400" spc="-15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-4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engagement</a:t>
                      </a:r>
                      <a:r>
                        <a:rPr sz="1400" spc="-13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index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29209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797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1400" spc="-5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7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29209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  <a:solidFill>
                      <a:srgbClr val="0A976C"/>
                    </a:solidFill>
                  </a:tcPr>
                </a:tc>
                <a:tc>
                  <a:txBody>
                    <a:bodyPr/>
                    <a:lstStyle/>
                    <a:p>
                      <a:pPr marL="6985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1400" spc="-29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%</a:t>
                      </a:r>
                      <a:r>
                        <a:rPr sz="1400" spc="-14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-2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Employee</a:t>
                      </a:r>
                      <a:r>
                        <a:rPr sz="1400" spc="-14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retention</a:t>
                      </a:r>
                      <a:r>
                        <a:rPr sz="1400" spc="-14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-2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rate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29209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797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1400" spc="-5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8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29209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  <a:solidFill>
                      <a:srgbClr val="0A976C"/>
                    </a:solidFill>
                  </a:tcPr>
                </a:tc>
                <a:tc>
                  <a:txBody>
                    <a:bodyPr/>
                    <a:lstStyle/>
                    <a:p>
                      <a:pPr marL="6985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1400" spc="-2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#</a:t>
                      </a:r>
                      <a:r>
                        <a:rPr sz="1400" spc="-12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FTEs</a:t>
                      </a:r>
                      <a:r>
                        <a:rPr sz="1400" spc="-13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per</a:t>
                      </a:r>
                      <a:r>
                        <a:rPr sz="1400" spc="-15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5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HR</a:t>
                      </a:r>
                      <a:r>
                        <a:rPr sz="1400" spc="-1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-2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department</a:t>
                      </a:r>
                      <a:r>
                        <a:rPr sz="1400" spc="-15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-2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FTE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29209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2768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55"/>
                        </a:spcBef>
                      </a:pPr>
                      <a:r>
                        <a:rPr sz="1400" spc="-5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9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159385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  <a:solidFill>
                      <a:srgbClr val="0A976C"/>
                    </a:solidFill>
                  </a:tcPr>
                </a:tc>
                <a:tc>
                  <a:txBody>
                    <a:bodyPr/>
                    <a:lstStyle/>
                    <a:p>
                      <a:pPr marL="6985">
                        <a:lnSpc>
                          <a:spcPct val="100000"/>
                        </a:lnSpc>
                        <a:spcBef>
                          <a:spcPts val="1255"/>
                        </a:spcBef>
                      </a:pPr>
                      <a:r>
                        <a:rPr sz="1400" spc="-29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%</a:t>
                      </a:r>
                      <a:r>
                        <a:rPr sz="1400" spc="-15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5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HR</a:t>
                      </a:r>
                      <a:r>
                        <a:rPr sz="1400" spc="-13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customer</a:t>
                      </a:r>
                      <a:r>
                        <a:rPr sz="1400" spc="-15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satisfaction</a:t>
                      </a:r>
                      <a:r>
                        <a:rPr sz="1400" spc="-17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with</a:t>
                      </a:r>
                      <a:r>
                        <a:rPr sz="1400" spc="-13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service</a:t>
                      </a:r>
                      <a:r>
                        <a:rPr sz="1400" spc="-16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levels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159385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67335">
                <a:tc>
                  <a:txBody>
                    <a:bodyPr/>
                    <a:lstStyle/>
                    <a:p>
                      <a:pPr algn="ctr">
                        <a:lnSpc>
                          <a:spcPts val="1590"/>
                        </a:lnSpc>
                        <a:spcBef>
                          <a:spcPts val="420"/>
                        </a:spcBef>
                      </a:pPr>
                      <a:r>
                        <a:rPr sz="1400" spc="-2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10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53340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  <a:solidFill>
                      <a:srgbClr val="0A976C"/>
                    </a:solidFill>
                  </a:tcPr>
                </a:tc>
                <a:tc>
                  <a:txBody>
                    <a:bodyPr/>
                    <a:lstStyle/>
                    <a:p>
                      <a:pPr marL="6985">
                        <a:lnSpc>
                          <a:spcPct val="100000"/>
                        </a:lnSpc>
                        <a:spcBef>
                          <a:spcPts val="234"/>
                        </a:spcBef>
                      </a:pPr>
                      <a:r>
                        <a:rPr sz="1400" spc="-29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%</a:t>
                      </a:r>
                      <a:r>
                        <a:rPr sz="1400" spc="-15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5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HR</a:t>
                      </a:r>
                      <a:r>
                        <a:rPr sz="1400" spc="-12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-2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processes</a:t>
                      </a:r>
                      <a:r>
                        <a:rPr sz="1400" spc="-15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optimized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29844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4703381" y="1937194"/>
          <a:ext cx="4322445" cy="324484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267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093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98475"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1135"/>
                        </a:spcBef>
                      </a:pPr>
                      <a:r>
                        <a:rPr sz="1400" spc="-2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11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144145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  <a:solidFill>
                      <a:srgbClr val="0A976C"/>
                    </a:solidFill>
                  </a:tcPr>
                </a:tc>
                <a:tc>
                  <a:txBody>
                    <a:bodyPr/>
                    <a:lstStyle/>
                    <a:p>
                      <a:pPr marL="8255" marR="508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400" spc="-29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%</a:t>
                      </a:r>
                      <a:r>
                        <a:rPr sz="1400" spc="-14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5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HR</a:t>
                      </a:r>
                      <a:r>
                        <a:rPr sz="1400" spc="-114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-2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projects</a:t>
                      </a:r>
                      <a:r>
                        <a:rPr sz="1400" spc="-16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-2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on</a:t>
                      </a:r>
                      <a:r>
                        <a:rPr sz="1400" spc="-13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-4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time,</a:t>
                      </a:r>
                      <a:r>
                        <a:rPr sz="1400" spc="-14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-2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on</a:t>
                      </a:r>
                      <a:r>
                        <a:rPr sz="1400" spc="-13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-2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budget</a:t>
                      </a:r>
                      <a:r>
                        <a:rPr sz="1400" spc="-14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-4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and</a:t>
                      </a:r>
                      <a:r>
                        <a:rPr sz="1400" spc="-14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-2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according</a:t>
                      </a:r>
                      <a:r>
                        <a:rPr sz="1400" spc="-14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-2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to </a:t>
                      </a:r>
                      <a:r>
                        <a:rPr sz="14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specifications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37465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6225"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400" spc="-2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12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33020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  <a:solidFill>
                      <a:srgbClr val="0A976C"/>
                    </a:solidFill>
                  </a:tcPr>
                </a:tc>
                <a:tc>
                  <a:txBody>
                    <a:bodyPr/>
                    <a:lstStyle/>
                    <a:p>
                      <a:pPr marL="8255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400" spc="-29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%</a:t>
                      </a:r>
                      <a:r>
                        <a:rPr sz="1400" spc="-14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5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HR</a:t>
                      </a:r>
                      <a:r>
                        <a:rPr sz="1400" spc="-12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-2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operating</a:t>
                      </a:r>
                      <a:r>
                        <a:rPr sz="1400" spc="-14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-3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expense</a:t>
                      </a:r>
                      <a:r>
                        <a:rPr sz="1400" spc="-16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-2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rate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33020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7820"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sz="1400" spc="-2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13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64135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  <a:solidFill>
                      <a:srgbClr val="0A976C"/>
                    </a:solidFill>
                  </a:tcPr>
                </a:tc>
                <a:tc>
                  <a:txBody>
                    <a:bodyPr/>
                    <a:lstStyle/>
                    <a:p>
                      <a:pPr marL="8255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sz="1400" spc="-2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#</a:t>
                      </a:r>
                      <a:r>
                        <a:rPr sz="1400" spc="-14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-3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Innovation</a:t>
                      </a:r>
                      <a:r>
                        <a:rPr sz="1400" spc="-13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-3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ideas</a:t>
                      </a:r>
                      <a:r>
                        <a:rPr sz="1400" spc="-16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received</a:t>
                      </a:r>
                      <a:r>
                        <a:rPr sz="1400" spc="-16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from</a:t>
                      </a:r>
                      <a:r>
                        <a:rPr sz="1400" spc="-14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5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HR</a:t>
                      </a:r>
                      <a:r>
                        <a:rPr sz="1400" spc="-14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employees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64135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6225"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400" spc="-2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14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33020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  <a:solidFill>
                      <a:srgbClr val="0A976C"/>
                    </a:solidFill>
                  </a:tcPr>
                </a:tc>
                <a:tc>
                  <a:txBody>
                    <a:bodyPr/>
                    <a:lstStyle/>
                    <a:p>
                      <a:pPr marL="8255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400" spc="-29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%</a:t>
                      </a:r>
                      <a:r>
                        <a:rPr sz="1400" spc="-15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On-</a:t>
                      </a:r>
                      <a:r>
                        <a:rPr sz="1400" spc="-2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time</a:t>
                      </a:r>
                      <a:r>
                        <a:rPr sz="1400" spc="-15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delivery</a:t>
                      </a:r>
                      <a:r>
                        <a:rPr sz="1400" spc="-15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of</a:t>
                      </a:r>
                      <a:r>
                        <a:rPr sz="1400" spc="-14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5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HR</a:t>
                      </a:r>
                      <a:r>
                        <a:rPr sz="1400" spc="-14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service</a:t>
                      </a:r>
                      <a:r>
                        <a:rPr sz="1400" spc="-15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requests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33020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6225"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400" spc="-2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15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33655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  <a:solidFill>
                      <a:srgbClr val="0A976C"/>
                    </a:solidFill>
                  </a:tcPr>
                </a:tc>
                <a:tc>
                  <a:txBody>
                    <a:bodyPr/>
                    <a:lstStyle/>
                    <a:p>
                      <a:pPr marL="825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400" spc="-2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#</a:t>
                      </a:r>
                      <a:r>
                        <a:rPr sz="1400" spc="-14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Open</a:t>
                      </a:r>
                      <a:r>
                        <a:rPr sz="1400" spc="-15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requisitions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33655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5590"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400" spc="-2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16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33020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  <a:solidFill>
                      <a:srgbClr val="0A976C"/>
                    </a:solidFill>
                  </a:tcPr>
                </a:tc>
                <a:tc>
                  <a:txBody>
                    <a:bodyPr/>
                    <a:lstStyle/>
                    <a:p>
                      <a:pPr marL="8255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400" spc="-2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#</a:t>
                      </a:r>
                      <a:r>
                        <a:rPr sz="1400" spc="-14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-3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Time</a:t>
                      </a:r>
                      <a:r>
                        <a:rPr sz="1400" spc="-16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to</a:t>
                      </a:r>
                      <a:r>
                        <a:rPr sz="1400" spc="-12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fill</a:t>
                      </a:r>
                      <a:r>
                        <a:rPr sz="1400" spc="-14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-6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a</a:t>
                      </a:r>
                      <a:r>
                        <a:rPr sz="1400" spc="-14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-3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vacant</a:t>
                      </a:r>
                      <a:r>
                        <a:rPr sz="1400" spc="-15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position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33020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98475"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1140"/>
                        </a:spcBef>
                      </a:pPr>
                      <a:r>
                        <a:rPr sz="1400" spc="-2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17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144780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  <a:solidFill>
                      <a:srgbClr val="0A976C"/>
                    </a:solidFill>
                  </a:tcPr>
                </a:tc>
                <a:tc>
                  <a:txBody>
                    <a:bodyPr/>
                    <a:lstStyle/>
                    <a:p>
                      <a:pPr marL="8255">
                        <a:lnSpc>
                          <a:spcPct val="100000"/>
                        </a:lnSpc>
                        <a:spcBef>
                          <a:spcPts val="1140"/>
                        </a:spcBef>
                      </a:pPr>
                      <a:r>
                        <a:rPr sz="1400" spc="-2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#</a:t>
                      </a:r>
                      <a:r>
                        <a:rPr sz="1400" spc="-14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-2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Training</a:t>
                      </a:r>
                      <a:r>
                        <a:rPr sz="1400" spc="-14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hours</a:t>
                      </a:r>
                      <a:r>
                        <a:rPr sz="1400" spc="-14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per</a:t>
                      </a:r>
                      <a:r>
                        <a:rPr sz="1400" spc="-15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5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HR</a:t>
                      </a:r>
                      <a:r>
                        <a:rPr sz="1400" spc="-14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full</a:t>
                      </a:r>
                      <a:r>
                        <a:rPr sz="1400" spc="-12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-2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time</a:t>
                      </a:r>
                      <a:r>
                        <a:rPr sz="1400" spc="-16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-2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equivalent</a:t>
                      </a:r>
                      <a:r>
                        <a:rPr sz="1400" spc="-15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(FTE)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144780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6225"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400" spc="-2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18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33655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  <a:solidFill>
                      <a:srgbClr val="0A976C"/>
                    </a:solidFill>
                  </a:tcPr>
                </a:tc>
                <a:tc>
                  <a:txBody>
                    <a:bodyPr/>
                    <a:lstStyle/>
                    <a:p>
                      <a:pPr marL="825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400" spc="-29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%</a:t>
                      </a:r>
                      <a:r>
                        <a:rPr sz="1400" spc="-17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Turnover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33655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6225"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400" spc="-2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19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33655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  <a:solidFill>
                      <a:srgbClr val="0A976C"/>
                    </a:solidFill>
                  </a:tcPr>
                </a:tc>
                <a:tc>
                  <a:txBody>
                    <a:bodyPr/>
                    <a:lstStyle/>
                    <a:p>
                      <a:pPr marL="825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400" spc="-29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%</a:t>
                      </a:r>
                      <a:r>
                        <a:rPr sz="1400" spc="-14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-2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Succession</a:t>
                      </a:r>
                      <a:r>
                        <a:rPr sz="1400" spc="-114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-3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plans</a:t>
                      </a:r>
                      <a:r>
                        <a:rPr sz="1400" spc="-14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in</a:t>
                      </a:r>
                      <a:r>
                        <a:rPr sz="1400" spc="-14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place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33655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3365"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1400" spc="-2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20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22225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  <a:solidFill>
                      <a:srgbClr val="0A976C"/>
                    </a:solidFill>
                  </a:tcPr>
                </a:tc>
                <a:tc>
                  <a:txBody>
                    <a:bodyPr/>
                    <a:lstStyle/>
                    <a:p>
                      <a:pPr marL="8255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1400" spc="-29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%</a:t>
                      </a:r>
                      <a:r>
                        <a:rPr sz="1400" spc="-12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Voluntary</a:t>
                      </a:r>
                      <a:r>
                        <a:rPr sz="1400" spc="-9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-2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separation</a:t>
                      </a:r>
                      <a:r>
                        <a:rPr sz="1400" spc="-14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-2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rate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22225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27164" y="184404"/>
            <a:ext cx="1937003" cy="161544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0" y="531876"/>
            <a:ext cx="277495" cy="715010"/>
          </a:xfrm>
          <a:custGeom>
            <a:avLst/>
            <a:gdLst/>
            <a:ahLst/>
            <a:cxnLst/>
            <a:rect l="l" t="t" r="r" b="b"/>
            <a:pathLst>
              <a:path w="277495" h="715010">
                <a:moveTo>
                  <a:pt x="277368" y="0"/>
                </a:moveTo>
                <a:lnTo>
                  <a:pt x="0" y="0"/>
                </a:lnTo>
                <a:lnTo>
                  <a:pt x="0" y="714756"/>
                </a:lnTo>
                <a:lnTo>
                  <a:pt x="277368" y="714756"/>
                </a:lnTo>
                <a:lnTo>
                  <a:pt x="277368" y="0"/>
                </a:lnTo>
                <a:close/>
              </a:path>
            </a:pathLst>
          </a:custGeom>
          <a:solidFill>
            <a:srgbClr val="9F9F9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61544" y="6553200"/>
            <a:ext cx="8820150" cy="0"/>
          </a:xfrm>
          <a:custGeom>
            <a:avLst/>
            <a:gdLst/>
            <a:ahLst/>
            <a:cxnLst/>
            <a:rect l="l" t="t" r="r" b="b"/>
            <a:pathLst>
              <a:path w="8820150">
                <a:moveTo>
                  <a:pt x="0" y="0"/>
                </a:moveTo>
                <a:lnTo>
                  <a:pt x="8820023" y="0"/>
                </a:lnTo>
              </a:path>
            </a:pathLst>
          </a:custGeom>
          <a:ln w="9525">
            <a:solidFill>
              <a:srgbClr val="D0CEC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58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40"/>
              </a:spcBef>
            </a:pPr>
            <a:r>
              <a:rPr spc="210" dirty="0"/>
              <a:t>SESSION</a:t>
            </a:r>
            <a:r>
              <a:rPr spc="-15" dirty="0"/>
              <a:t> </a:t>
            </a:r>
            <a:r>
              <a:rPr spc="240" dirty="0"/>
              <a:t>REVIEW</a:t>
            </a:r>
          </a:p>
          <a:p>
            <a:pPr marL="16510">
              <a:lnSpc>
                <a:spcPct val="100000"/>
              </a:lnSpc>
              <a:spcBef>
                <a:spcPts val="254"/>
              </a:spcBef>
            </a:pPr>
            <a:r>
              <a:rPr sz="1800" spc="200" dirty="0"/>
              <a:t>KPI</a:t>
            </a:r>
            <a:r>
              <a:rPr sz="1800" dirty="0"/>
              <a:t> </a:t>
            </a:r>
            <a:r>
              <a:rPr sz="1800" spc="75" dirty="0"/>
              <a:t>Alignment</a:t>
            </a:r>
            <a:endParaRPr sz="1800"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69047" rIns="0" bIns="0" rtlCol="0">
            <a:spAutoFit/>
          </a:bodyPr>
          <a:lstStyle/>
          <a:p>
            <a:pPr marL="2417445">
              <a:lnSpc>
                <a:spcPct val="100000"/>
              </a:lnSpc>
              <a:spcBef>
                <a:spcPts val="100"/>
              </a:spcBef>
            </a:pPr>
            <a:fld id="{81D60167-4931-47E6-BA6A-407CBD079E47}" type="slidenum">
              <a:rPr spc="-25" dirty="0"/>
              <a:t>156</a:t>
            </a:fld>
            <a:endParaRPr spc="-25" dirty="0"/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/>
              <a:t>©</a:t>
            </a:r>
            <a:r>
              <a:rPr spc="-15" dirty="0"/>
              <a:t> </a:t>
            </a:r>
            <a:r>
              <a:rPr dirty="0"/>
              <a:t>The</a:t>
            </a:r>
            <a:r>
              <a:rPr spc="-30" dirty="0"/>
              <a:t> </a:t>
            </a:r>
            <a:r>
              <a:rPr dirty="0"/>
              <a:t>KPI</a:t>
            </a:r>
            <a:r>
              <a:rPr spc="-5" dirty="0"/>
              <a:t> </a:t>
            </a:r>
            <a:r>
              <a:rPr dirty="0"/>
              <a:t>Institute</a:t>
            </a:r>
            <a:r>
              <a:rPr spc="-20" dirty="0"/>
              <a:t> 2023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37489" y="1523745"/>
            <a:ext cx="8125459" cy="3759835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271145" marR="6376035" indent="-271145" algn="r">
              <a:lnSpc>
                <a:spcPct val="100000"/>
              </a:lnSpc>
              <a:spcBef>
                <a:spcPts val="385"/>
              </a:spcBef>
              <a:buClr>
                <a:srgbClr val="087150"/>
              </a:buClr>
              <a:buFont typeface="Segoe UI Symbol"/>
              <a:buChar char="⮚"/>
              <a:tabLst>
                <a:tab pos="271145" algn="l"/>
              </a:tabLst>
            </a:pPr>
            <a:r>
              <a:rPr sz="1800" dirty="0">
                <a:solidFill>
                  <a:srgbClr val="5F5F5F"/>
                </a:solidFill>
                <a:latin typeface="Tahoma"/>
                <a:cs typeface="Tahoma"/>
              </a:rPr>
              <a:t>KPI</a:t>
            </a:r>
            <a:r>
              <a:rPr sz="1800" spc="-16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25" dirty="0">
                <a:solidFill>
                  <a:srgbClr val="5F5F5F"/>
                </a:solidFill>
                <a:latin typeface="Tahoma"/>
                <a:cs typeface="Tahoma"/>
              </a:rPr>
              <a:t>Alignment:</a:t>
            </a:r>
            <a:endParaRPr sz="1800">
              <a:latin typeface="Tahoma"/>
              <a:cs typeface="Tahoma"/>
            </a:endParaRPr>
          </a:p>
          <a:p>
            <a:pPr marL="228600" marR="6421755" lvl="1" indent="-228600" algn="r">
              <a:lnSpc>
                <a:spcPct val="100000"/>
              </a:lnSpc>
              <a:spcBef>
                <a:spcPts val="290"/>
              </a:spcBef>
              <a:buClr>
                <a:srgbClr val="087150"/>
              </a:buClr>
              <a:buSzPct val="77777"/>
              <a:buFont typeface="Segoe UI Symbol"/>
              <a:buChar char="⮚"/>
              <a:tabLst>
                <a:tab pos="228600" algn="l"/>
              </a:tabLst>
            </a:pPr>
            <a:r>
              <a:rPr sz="1800" spc="-35" dirty="0">
                <a:solidFill>
                  <a:srgbClr val="5F5F5F"/>
                </a:solidFill>
                <a:latin typeface="Tahoma"/>
                <a:cs typeface="Tahoma"/>
              </a:rPr>
              <a:t>Top-</a:t>
            </a:r>
            <a:r>
              <a:rPr sz="1800" spc="-20" dirty="0">
                <a:solidFill>
                  <a:srgbClr val="5F5F5F"/>
                </a:solidFill>
                <a:latin typeface="Tahoma"/>
                <a:cs typeface="Tahoma"/>
              </a:rPr>
              <a:t>down</a:t>
            </a:r>
            <a:endParaRPr sz="1800">
              <a:latin typeface="Tahoma"/>
              <a:cs typeface="Tahoma"/>
            </a:endParaRPr>
          </a:p>
          <a:p>
            <a:pPr marL="228600" marR="6360160" lvl="1" indent="-228600" algn="r">
              <a:lnSpc>
                <a:spcPct val="100000"/>
              </a:lnSpc>
              <a:spcBef>
                <a:spcPts val="275"/>
              </a:spcBef>
              <a:buClr>
                <a:srgbClr val="087150"/>
              </a:buClr>
              <a:buSzPct val="77777"/>
              <a:buFont typeface="Segoe UI Symbol"/>
              <a:buChar char="⮚"/>
              <a:tabLst>
                <a:tab pos="228600" algn="l"/>
              </a:tabLst>
            </a:pPr>
            <a:r>
              <a:rPr sz="1800" spc="-10" dirty="0">
                <a:solidFill>
                  <a:srgbClr val="5F5F5F"/>
                </a:solidFill>
                <a:latin typeface="Tahoma"/>
                <a:cs typeface="Tahoma"/>
              </a:rPr>
              <a:t>Bottom-</a:t>
            </a:r>
            <a:r>
              <a:rPr sz="1800" spc="-25" dirty="0">
                <a:solidFill>
                  <a:srgbClr val="5F5F5F"/>
                </a:solidFill>
                <a:latin typeface="Tahoma"/>
                <a:cs typeface="Tahoma"/>
              </a:rPr>
              <a:t>up</a:t>
            </a:r>
            <a:endParaRPr sz="1800">
              <a:latin typeface="Tahoma"/>
              <a:cs typeface="Tahoma"/>
            </a:endParaRPr>
          </a:p>
          <a:p>
            <a:pPr marL="228600" marR="6407150" lvl="1" indent="-228600" algn="r">
              <a:lnSpc>
                <a:spcPct val="100000"/>
              </a:lnSpc>
              <a:spcBef>
                <a:spcPts val="290"/>
              </a:spcBef>
              <a:buClr>
                <a:srgbClr val="087150"/>
              </a:buClr>
              <a:buSzPct val="77777"/>
              <a:buFont typeface="Segoe UI Symbol"/>
              <a:buChar char="⮚"/>
              <a:tabLst>
                <a:tab pos="228600" algn="l"/>
              </a:tabLst>
            </a:pPr>
            <a:r>
              <a:rPr sz="1800" spc="-10" dirty="0">
                <a:solidFill>
                  <a:srgbClr val="5F5F5F"/>
                </a:solidFill>
                <a:latin typeface="Tahoma"/>
                <a:cs typeface="Tahoma"/>
              </a:rPr>
              <a:t>Combined</a:t>
            </a:r>
            <a:endParaRPr sz="1800">
              <a:latin typeface="Tahoma"/>
              <a:cs typeface="Tahoma"/>
            </a:endParaRPr>
          </a:p>
          <a:p>
            <a:pPr lvl="1">
              <a:lnSpc>
                <a:spcPct val="100000"/>
              </a:lnSpc>
              <a:spcBef>
                <a:spcPts val="840"/>
              </a:spcBef>
              <a:buClr>
                <a:srgbClr val="087150"/>
              </a:buClr>
              <a:buFont typeface="Segoe UI Symbol"/>
              <a:buChar char="⮚"/>
            </a:pPr>
            <a:endParaRPr sz="1800">
              <a:latin typeface="Tahoma"/>
              <a:cs typeface="Tahoma"/>
            </a:endParaRPr>
          </a:p>
          <a:p>
            <a:pPr marL="240029" indent="-227329">
              <a:lnSpc>
                <a:spcPct val="100000"/>
              </a:lnSpc>
              <a:buClr>
                <a:srgbClr val="087150"/>
              </a:buClr>
              <a:buFont typeface="Segoe UI Symbol"/>
              <a:buChar char="⮚"/>
              <a:tabLst>
                <a:tab pos="240029" algn="l"/>
              </a:tabLst>
            </a:pPr>
            <a:r>
              <a:rPr sz="1800" spc="-30" dirty="0">
                <a:solidFill>
                  <a:srgbClr val="5F5F5F"/>
                </a:solidFill>
                <a:latin typeface="Tahoma"/>
                <a:cs typeface="Tahoma"/>
              </a:rPr>
              <a:t>Translating</a:t>
            </a:r>
            <a:r>
              <a:rPr sz="1800" spc="-17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30" dirty="0">
                <a:solidFill>
                  <a:srgbClr val="5F5F5F"/>
                </a:solidFill>
                <a:latin typeface="Tahoma"/>
                <a:cs typeface="Tahoma"/>
              </a:rPr>
              <a:t>strategy</a:t>
            </a:r>
            <a:r>
              <a:rPr sz="1800" spc="-16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30" dirty="0">
                <a:solidFill>
                  <a:srgbClr val="5F5F5F"/>
                </a:solidFill>
                <a:latin typeface="Tahoma"/>
                <a:cs typeface="Tahoma"/>
              </a:rPr>
              <a:t>at</a:t>
            </a:r>
            <a:r>
              <a:rPr sz="1800" spc="-16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20" dirty="0">
                <a:solidFill>
                  <a:srgbClr val="5F5F5F"/>
                </a:solidFill>
                <a:latin typeface="Tahoma"/>
                <a:cs typeface="Tahoma"/>
              </a:rPr>
              <a:t>the</a:t>
            </a:r>
            <a:r>
              <a:rPr sz="1800" spc="-16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20" dirty="0">
                <a:solidFill>
                  <a:srgbClr val="5F5F5F"/>
                </a:solidFill>
                <a:latin typeface="Tahoma"/>
                <a:cs typeface="Tahoma"/>
              </a:rPr>
              <a:t>operational</a:t>
            </a:r>
            <a:r>
              <a:rPr sz="1800" spc="-16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10" dirty="0">
                <a:solidFill>
                  <a:srgbClr val="5F5F5F"/>
                </a:solidFill>
                <a:latin typeface="Tahoma"/>
                <a:cs typeface="Tahoma"/>
              </a:rPr>
              <a:t>level:</a:t>
            </a:r>
            <a:endParaRPr sz="1800">
              <a:latin typeface="Tahoma"/>
              <a:cs typeface="Tahoma"/>
            </a:endParaRPr>
          </a:p>
          <a:p>
            <a:pPr marL="698500" lvl="1" indent="-228600">
              <a:lnSpc>
                <a:spcPct val="100000"/>
              </a:lnSpc>
              <a:spcBef>
                <a:spcPts val="290"/>
              </a:spcBef>
              <a:buClr>
                <a:srgbClr val="087150"/>
              </a:buClr>
              <a:buSzPct val="77777"/>
              <a:buFont typeface="Segoe UI Symbol"/>
              <a:buChar char="⮚"/>
              <a:tabLst>
                <a:tab pos="698500" algn="l"/>
              </a:tabLst>
            </a:pPr>
            <a:r>
              <a:rPr sz="1800" spc="-80" dirty="0">
                <a:solidFill>
                  <a:srgbClr val="5F5F5F"/>
                </a:solidFill>
                <a:latin typeface="Tahoma"/>
                <a:cs typeface="Tahoma"/>
              </a:rPr>
              <a:t>Same</a:t>
            </a:r>
            <a:r>
              <a:rPr sz="1800" spc="-17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30" dirty="0">
                <a:solidFill>
                  <a:srgbClr val="5F5F5F"/>
                </a:solidFill>
                <a:latin typeface="Tahoma"/>
                <a:cs typeface="Tahoma"/>
              </a:rPr>
              <a:t>objectives</a:t>
            </a:r>
            <a:r>
              <a:rPr sz="1800" spc="-16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25" dirty="0">
                <a:solidFill>
                  <a:srgbClr val="5F5F5F"/>
                </a:solidFill>
                <a:latin typeface="Tahoma"/>
                <a:cs typeface="Tahoma"/>
              </a:rPr>
              <a:t>–</a:t>
            </a:r>
            <a:r>
              <a:rPr sz="1800" spc="-17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70" dirty="0">
                <a:solidFill>
                  <a:srgbClr val="5F5F5F"/>
                </a:solidFill>
                <a:latin typeface="Tahoma"/>
                <a:cs typeface="Tahoma"/>
              </a:rPr>
              <a:t>same</a:t>
            </a:r>
            <a:r>
              <a:rPr sz="1800" spc="-17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20" dirty="0">
                <a:solidFill>
                  <a:srgbClr val="5F5F5F"/>
                </a:solidFill>
                <a:latin typeface="Tahoma"/>
                <a:cs typeface="Tahoma"/>
              </a:rPr>
              <a:t>KPIs</a:t>
            </a:r>
            <a:endParaRPr sz="1800">
              <a:latin typeface="Tahoma"/>
              <a:cs typeface="Tahoma"/>
            </a:endParaRPr>
          </a:p>
          <a:p>
            <a:pPr marL="698500" lvl="1" indent="-228600">
              <a:lnSpc>
                <a:spcPct val="100000"/>
              </a:lnSpc>
              <a:spcBef>
                <a:spcPts val="275"/>
              </a:spcBef>
              <a:buClr>
                <a:srgbClr val="087150"/>
              </a:buClr>
              <a:buSzPct val="77777"/>
              <a:buFont typeface="Segoe UI Symbol"/>
              <a:buChar char="⮚"/>
              <a:tabLst>
                <a:tab pos="698500" algn="l"/>
              </a:tabLst>
            </a:pPr>
            <a:r>
              <a:rPr sz="1800" spc="-80" dirty="0">
                <a:solidFill>
                  <a:srgbClr val="5F5F5F"/>
                </a:solidFill>
                <a:latin typeface="Tahoma"/>
                <a:cs typeface="Tahoma"/>
              </a:rPr>
              <a:t>Same</a:t>
            </a:r>
            <a:r>
              <a:rPr sz="1800" spc="-17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30" dirty="0">
                <a:solidFill>
                  <a:srgbClr val="5F5F5F"/>
                </a:solidFill>
                <a:latin typeface="Tahoma"/>
                <a:cs typeface="Tahoma"/>
              </a:rPr>
              <a:t>objective</a:t>
            </a:r>
            <a:r>
              <a:rPr sz="1800" spc="-14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25" dirty="0">
                <a:solidFill>
                  <a:srgbClr val="5F5F5F"/>
                </a:solidFill>
                <a:latin typeface="Tahoma"/>
                <a:cs typeface="Tahoma"/>
              </a:rPr>
              <a:t>–</a:t>
            </a:r>
            <a:r>
              <a:rPr sz="1800" spc="-18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70" dirty="0">
                <a:solidFill>
                  <a:srgbClr val="5F5F5F"/>
                </a:solidFill>
                <a:latin typeface="Tahoma"/>
                <a:cs typeface="Tahoma"/>
              </a:rPr>
              <a:t>same</a:t>
            </a:r>
            <a:r>
              <a:rPr sz="1800" spc="-15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5F5F5F"/>
                </a:solidFill>
                <a:latin typeface="Tahoma"/>
                <a:cs typeface="Tahoma"/>
              </a:rPr>
              <a:t>KPI</a:t>
            </a:r>
            <a:r>
              <a:rPr sz="1800" spc="-19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280" dirty="0">
                <a:solidFill>
                  <a:srgbClr val="5F5F5F"/>
                </a:solidFill>
                <a:latin typeface="Tahoma"/>
                <a:cs typeface="Tahoma"/>
              </a:rPr>
              <a:t>+</a:t>
            </a:r>
            <a:r>
              <a:rPr sz="1800" spc="-16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20" dirty="0">
                <a:solidFill>
                  <a:srgbClr val="5F5F5F"/>
                </a:solidFill>
                <a:latin typeface="Tahoma"/>
                <a:cs typeface="Tahoma"/>
              </a:rPr>
              <a:t>specific</a:t>
            </a:r>
            <a:r>
              <a:rPr sz="1800" spc="-17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25" dirty="0">
                <a:solidFill>
                  <a:srgbClr val="5F5F5F"/>
                </a:solidFill>
                <a:latin typeface="Tahoma"/>
                <a:cs typeface="Tahoma"/>
              </a:rPr>
              <a:t>KPI</a:t>
            </a:r>
            <a:endParaRPr sz="1800">
              <a:latin typeface="Tahoma"/>
              <a:cs typeface="Tahoma"/>
            </a:endParaRPr>
          </a:p>
          <a:p>
            <a:pPr marL="698500" lvl="1" indent="-228600">
              <a:lnSpc>
                <a:spcPct val="100000"/>
              </a:lnSpc>
              <a:spcBef>
                <a:spcPts val="290"/>
              </a:spcBef>
              <a:buClr>
                <a:srgbClr val="087150"/>
              </a:buClr>
              <a:buSzPct val="77777"/>
              <a:buFont typeface="Segoe UI Symbol"/>
              <a:buChar char="⮚"/>
              <a:tabLst>
                <a:tab pos="698500" algn="l"/>
              </a:tabLst>
            </a:pPr>
            <a:r>
              <a:rPr sz="1800" spc="-80" dirty="0">
                <a:solidFill>
                  <a:srgbClr val="5F5F5F"/>
                </a:solidFill>
                <a:latin typeface="Tahoma"/>
                <a:cs typeface="Tahoma"/>
              </a:rPr>
              <a:t>Same</a:t>
            </a:r>
            <a:r>
              <a:rPr sz="1800" spc="-16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30" dirty="0">
                <a:solidFill>
                  <a:srgbClr val="5F5F5F"/>
                </a:solidFill>
                <a:latin typeface="Tahoma"/>
                <a:cs typeface="Tahoma"/>
              </a:rPr>
              <a:t>objective</a:t>
            </a:r>
            <a:r>
              <a:rPr sz="1800" spc="-13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25" dirty="0">
                <a:solidFill>
                  <a:srgbClr val="5F5F5F"/>
                </a:solidFill>
                <a:latin typeface="Tahoma"/>
                <a:cs typeface="Tahoma"/>
              </a:rPr>
              <a:t>–</a:t>
            </a:r>
            <a:r>
              <a:rPr sz="1800" spc="-17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25" dirty="0">
                <a:solidFill>
                  <a:srgbClr val="5F5F5F"/>
                </a:solidFill>
                <a:latin typeface="Tahoma"/>
                <a:cs typeface="Tahoma"/>
              </a:rPr>
              <a:t>specific</a:t>
            </a:r>
            <a:r>
              <a:rPr sz="1800" spc="-16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20" dirty="0">
                <a:solidFill>
                  <a:srgbClr val="5F5F5F"/>
                </a:solidFill>
                <a:latin typeface="Tahoma"/>
                <a:cs typeface="Tahoma"/>
              </a:rPr>
              <a:t>KPIs</a:t>
            </a:r>
            <a:endParaRPr sz="1800">
              <a:latin typeface="Tahoma"/>
              <a:cs typeface="Tahoma"/>
            </a:endParaRPr>
          </a:p>
          <a:p>
            <a:pPr lvl="1">
              <a:lnSpc>
                <a:spcPct val="100000"/>
              </a:lnSpc>
              <a:spcBef>
                <a:spcPts val="1085"/>
              </a:spcBef>
              <a:buClr>
                <a:srgbClr val="087150"/>
              </a:buClr>
              <a:buFont typeface="Segoe UI Symbol"/>
              <a:buChar char="⮚"/>
            </a:pPr>
            <a:endParaRPr sz="1800">
              <a:latin typeface="Tahoma"/>
              <a:cs typeface="Tahoma"/>
            </a:endParaRPr>
          </a:p>
          <a:p>
            <a:pPr marL="240029" marR="5080" indent="-227329">
              <a:lnSpc>
                <a:spcPts val="1939"/>
              </a:lnSpc>
              <a:buClr>
                <a:srgbClr val="087150"/>
              </a:buClr>
              <a:buFont typeface="Segoe UI Symbol"/>
              <a:buChar char="⮚"/>
              <a:tabLst>
                <a:tab pos="241300" algn="l"/>
              </a:tabLst>
            </a:pPr>
            <a:r>
              <a:rPr sz="1800" spc="-20" dirty="0">
                <a:solidFill>
                  <a:srgbClr val="5F5F5F"/>
                </a:solidFill>
                <a:latin typeface="Tahoma"/>
                <a:cs typeface="Tahoma"/>
              </a:rPr>
              <a:t>The</a:t>
            </a:r>
            <a:r>
              <a:rPr sz="1800" spc="-19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25" dirty="0">
                <a:solidFill>
                  <a:srgbClr val="5F5F5F"/>
                </a:solidFill>
                <a:latin typeface="Tahoma"/>
                <a:cs typeface="Tahoma"/>
              </a:rPr>
              <a:t>best</a:t>
            </a:r>
            <a:r>
              <a:rPr sz="1800" spc="-18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35" dirty="0">
                <a:solidFill>
                  <a:srgbClr val="5F5F5F"/>
                </a:solidFill>
                <a:latin typeface="Tahoma"/>
                <a:cs typeface="Tahoma"/>
              </a:rPr>
              <a:t>approach</a:t>
            </a:r>
            <a:r>
              <a:rPr sz="1800" spc="-18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10" dirty="0">
                <a:solidFill>
                  <a:srgbClr val="5F5F5F"/>
                </a:solidFill>
                <a:latin typeface="Tahoma"/>
                <a:cs typeface="Tahoma"/>
              </a:rPr>
              <a:t>is</a:t>
            </a:r>
            <a:r>
              <a:rPr sz="1800" spc="-19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40" dirty="0">
                <a:solidFill>
                  <a:srgbClr val="5F5F5F"/>
                </a:solidFill>
                <a:latin typeface="Tahoma"/>
                <a:cs typeface="Tahoma"/>
              </a:rPr>
              <a:t>always</a:t>
            </a:r>
            <a:r>
              <a:rPr sz="1800" spc="-19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5F5F5F"/>
                </a:solidFill>
                <a:latin typeface="Tahoma"/>
                <a:cs typeface="Tahoma"/>
              </a:rPr>
              <a:t>to</a:t>
            </a:r>
            <a:r>
              <a:rPr sz="1800" spc="-19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30" dirty="0">
                <a:solidFill>
                  <a:srgbClr val="5F5F5F"/>
                </a:solidFill>
                <a:latin typeface="Tahoma"/>
                <a:cs typeface="Tahoma"/>
              </a:rPr>
              <a:t>combine</a:t>
            </a:r>
            <a:r>
              <a:rPr sz="1800" spc="-16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20" dirty="0">
                <a:solidFill>
                  <a:srgbClr val="5F5F5F"/>
                </a:solidFill>
                <a:latin typeface="Tahoma"/>
                <a:cs typeface="Tahoma"/>
              </a:rPr>
              <a:t>top-</a:t>
            </a:r>
            <a:r>
              <a:rPr sz="1800" spc="-30" dirty="0">
                <a:solidFill>
                  <a:srgbClr val="5F5F5F"/>
                </a:solidFill>
                <a:latin typeface="Tahoma"/>
                <a:cs typeface="Tahoma"/>
              </a:rPr>
              <a:t>down</a:t>
            </a:r>
            <a:r>
              <a:rPr sz="1800" spc="-17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5F5F5F"/>
                </a:solidFill>
                <a:latin typeface="Tahoma"/>
                <a:cs typeface="Tahoma"/>
              </a:rPr>
              <a:t>with</a:t>
            </a:r>
            <a:r>
              <a:rPr sz="1800" spc="-19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30" dirty="0">
                <a:solidFill>
                  <a:srgbClr val="5F5F5F"/>
                </a:solidFill>
                <a:latin typeface="Tahoma"/>
                <a:cs typeface="Tahoma"/>
              </a:rPr>
              <a:t>bottom-</a:t>
            </a:r>
            <a:r>
              <a:rPr sz="1800" spc="-40" dirty="0">
                <a:solidFill>
                  <a:srgbClr val="5F5F5F"/>
                </a:solidFill>
                <a:latin typeface="Tahoma"/>
                <a:cs typeface="Tahoma"/>
              </a:rPr>
              <a:t>up</a:t>
            </a:r>
            <a:r>
              <a:rPr sz="1800" spc="-17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35" dirty="0">
                <a:solidFill>
                  <a:srgbClr val="5F5F5F"/>
                </a:solidFill>
                <a:latin typeface="Tahoma"/>
                <a:cs typeface="Tahoma"/>
              </a:rPr>
              <a:t>so</a:t>
            </a:r>
            <a:r>
              <a:rPr sz="1800" spc="-18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60" dirty="0">
                <a:solidFill>
                  <a:srgbClr val="5F5F5F"/>
                </a:solidFill>
                <a:latin typeface="Tahoma"/>
                <a:cs typeface="Tahoma"/>
              </a:rPr>
              <a:t>as</a:t>
            </a:r>
            <a:r>
              <a:rPr sz="1800" spc="-18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5F5F5F"/>
                </a:solidFill>
                <a:latin typeface="Tahoma"/>
                <a:cs typeface="Tahoma"/>
              </a:rPr>
              <a:t>to</a:t>
            </a:r>
            <a:r>
              <a:rPr sz="1800" spc="-19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10" dirty="0">
                <a:solidFill>
                  <a:srgbClr val="5F5F5F"/>
                </a:solidFill>
                <a:latin typeface="Tahoma"/>
                <a:cs typeface="Tahoma"/>
              </a:rPr>
              <a:t>involve 	</a:t>
            </a:r>
            <a:r>
              <a:rPr sz="1800" spc="-30" dirty="0">
                <a:solidFill>
                  <a:srgbClr val="5F5F5F"/>
                </a:solidFill>
                <a:latin typeface="Tahoma"/>
                <a:cs typeface="Tahoma"/>
              </a:rPr>
              <a:t>more</a:t>
            </a:r>
            <a:r>
              <a:rPr sz="1800" spc="-16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25" dirty="0">
                <a:solidFill>
                  <a:srgbClr val="5F5F5F"/>
                </a:solidFill>
                <a:latin typeface="Tahoma"/>
                <a:cs typeface="Tahoma"/>
              </a:rPr>
              <a:t>stakeholders</a:t>
            </a:r>
            <a:r>
              <a:rPr sz="1800" spc="-16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10" dirty="0">
                <a:solidFill>
                  <a:srgbClr val="5F5F5F"/>
                </a:solidFill>
                <a:latin typeface="Tahoma"/>
                <a:cs typeface="Tahoma"/>
              </a:rPr>
              <a:t>in</a:t>
            </a:r>
            <a:r>
              <a:rPr sz="1800" spc="-18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25" dirty="0">
                <a:solidFill>
                  <a:srgbClr val="5F5F5F"/>
                </a:solidFill>
                <a:latin typeface="Tahoma"/>
                <a:cs typeface="Tahoma"/>
              </a:rPr>
              <a:t>the</a:t>
            </a:r>
            <a:r>
              <a:rPr sz="1800" spc="-18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20" dirty="0">
                <a:solidFill>
                  <a:srgbClr val="5F5F5F"/>
                </a:solidFill>
                <a:latin typeface="Tahoma"/>
                <a:cs typeface="Tahoma"/>
              </a:rPr>
              <a:t>process</a:t>
            </a:r>
            <a:r>
              <a:rPr sz="1800" spc="-16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5F5F5F"/>
                </a:solidFill>
                <a:latin typeface="Tahoma"/>
                <a:cs typeface="Tahoma"/>
              </a:rPr>
              <a:t>of</a:t>
            </a:r>
            <a:r>
              <a:rPr sz="1800" spc="-17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30" dirty="0">
                <a:solidFill>
                  <a:srgbClr val="5F5F5F"/>
                </a:solidFill>
                <a:latin typeface="Tahoma"/>
                <a:cs typeface="Tahoma"/>
              </a:rPr>
              <a:t>strategy</a:t>
            </a:r>
            <a:r>
              <a:rPr sz="1800" spc="-18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10" dirty="0">
                <a:solidFill>
                  <a:srgbClr val="5F5F5F"/>
                </a:solidFill>
                <a:latin typeface="Tahoma"/>
                <a:cs typeface="Tahoma"/>
              </a:rPr>
              <a:t>formulation.</a:t>
            </a:r>
            <a:endParaRPr sz="18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85788" y="175260"/>
            <a:ext cx="2282952" cy="19050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0" y="0"/>
            <a:ext cx="8986520" cy="6858000"/>
            <a:chOff x="0" y="0"/>
            <a:chExt cx="8986520" cy="6858000"/>
          </a:xfrm>
        </p:grpSpPr>
        <p:sp>
          <p:nvSpPr>
            <p:cNvPr id="4" name="object 4"/>
            <p:cNvSpPr/>
            <p:nvPr/>
          </p:nvSpPr>
          <p:spPr>
            <a:xfrm>
              <a:off x="321563" y="2072639"/>
              <a:ext cx="3086100" cy="0"/>
            </a:xfrm>
            <a:custGeom>
              <a:avLst/>
              <a:gdLst/>
              <a:ahLst/>
              <a:cxnLst/>
              <a:rect l="l" t="t" r="r" b="b"/>
              <a:pathLst>
                <a:path w="3086100">
                  <a:moveTo>
                    <a:pt x="0" y="0"/>
                  </a:moveTo>
                  <a:lnTo>
                    <a:pt x="3086100" y="0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3665219" cy="685800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0" y="0"/>
              <a:ext cx="3589020" cy="6858000"/>
            </a:xfrm>
            <a:custGeom>
              <a:avLst/>
              <a:gdLst/>
              <a:ahLst/>
              <a:cxnLst/>
              <a:rect l="l" t="t" r="r" b="b"/>
              <a:pathLst>
                <a:path w="3589020" h="6858000">
                  <a:moveTo>
                    <a:pt x="0" y="6858000"/>
                  </a:moveTo>
                  <a:lnTo>
                    <a:pt x="3589020" y="6858000"/>
                  </a:lnTo>
                  <a:lnTo>
                    <a:pt x="3589020" y="0"/>
                  </a:lnTo>
                  <a:lnTo>
                    <a:pt x="0" y="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044B35">
                <a:alpha val="6548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21563" y="2081783"/>
              <a:ext cx="3086100" cy="0"/>
            </a:xfrm>
            <a:custGeom>
              <a:avLst/>
              <a:gdLst/>
              <a:ahLst/>
              <a:cxnLst/>
              <a:rect l="l" t="t" r="r" b="b"/>
              <a:pathLst>
                <a:path w="3086100">
                  <a:moveTo>
                    <a:pt x="0" y="0"/>
                  </a:moveTo>
                  <a:lnTo>
                    <a:pt x="3086100" y="0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61544" y="6553200"/>
              <a:ext cx="8820150" cy="0"/>
            </a:xfrm>
            <a:custGeom>
              <a:avLst/>
              <a:gdLst/>
              <a:ahLst/>
              <a:cxnLst/>
              <a:rect l="l" t="t" r="r" b="b"/>
              <a:pathLst>
                <a:path w="8820150">
                  <a:moveTo>
                    <a:pt x="0" y="0"/>
                  </a:moveTo>
                  <a:lnTo>
                    <a:pt x="8820023" y="0"/>
                  </a:lnTo>
                </a:path>
              </a:pathLst>
            </a:custGeom>
            <a:ln w="9525">
              <a:solidFill>
                <a:srgbClr val="D0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399999" y="1418590"/>
            <a:ext cx="199580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215" dirty="0">
                <a:solidFill>
                  <a:srgbClr val="FFFFFF"/>
                </a:solidFill>
              </a:rPr>
              <a:t>MODULE</a:t>
            </a:r>
            <a:r>
              <a:rPr sz="2800" spc="5" dirty="0">
                <a:solidFill>
                  <a:srgbClr val="FFFFFF"/>
                </a:solidFill>
              </a:rPr>
              <a:t> </a:t>
            </a:r>
            <a:r>
              <a:rPr sz="2800" spc="55" dirty="0">
                <a:solidFill>
                  <a:srgbClr val="FFFFFF"/>
                </a:solidFill>
              </a:rPr>
              <a:t>7</a:t>
            </a:r>
            <a:endParaRPr sz="2800"/>
          </a:p>
        </p:txBody>
      </p:sp>
      <p:sp>
        <p:nvSpPr>
          <p:cNvPr id="10" name="object 10"/>
          <p:cNvSpPr txBox="1"/>
          <p:nvPr/>
        </p:nvSpPr>
        <p:spPr>
          <a:xfrm>
            <a:off x="399999" y="2274189"/>
            <a:ext cx="2914015" cy="720725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12700" marR="5080">
              <a:lnSpc>
                <a:spcPts val="2590"/>
              </a:lnSpc>
              <a:spcBef>
                <a:spcPts val="425"/>
              </a:spcBef>
            </a:pPr>
            <a:r>
              <a:rPr sz="2400" spc="245" dirty="0">
                <a:solidFill>
                  <a:srgbClr val="FFFFFF"/>
                </a:solidFill>
                <a:latin typeface="Century Gothic"/>
                <a:cs typeface="Century Gothic"/>
              </a:rPr>
              <a:t>KPI </a:t>
            </a:r>
            <a:r>
              <a:rPr sz="2400" spc="120" dirty="0">
                <a:solidFill>
                  <a:srgbClr val="FFFFFF"/>
                </a:solidFill>
                <a:latin typeface="Century Gothic"/>
                <a:cs typeface="Century Gothic"/>
              </a:rPr>
              <a:t>DOCUMENTATION</a:t>
            </a:r>
            <a:endParaRPr sz="2400">
              <a:latin typeface="Century Gothic"/>
              <a:cs typeface="Century Gothic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835908" y="2290572"/>
            <a:ext cx="300355" cy="300355"/>
          </a:xfrm>
          <a:custGeom>
            <a:avLst/>
            <a:gdLst/>
            <a:ahLst/>
            <a:cxnLst/>
            <a:rect l="l" t="t" r="r" b="b"/>
            <a:pathLst>
              <a:path w="300354" h="300355">
                <a:moveTo>
                  <a:pt x="0" y="150113"/>
                </a:moveTo>
                <a:lnTo>
                  <a:pt x="7650" y="102656"/>
                </a:lnTo>
                <a:lnTo>
                  <a:pt x="28955" y="61447"/>
                </a:lnTo>
                <a:lnTo>
                  <a:pt x="61447" y="28955"/>
                </a:lnTo>
                <a:lnTo>
                  <a:pt x="102656" y="7650"/>
                </a:lnTo>
                <a:lnTo>
                  <a:pt x="150113" y="0"/>
                </a:lnTo>
                <a:lnTo>
                  <a:pt x="197571" y="7650"/>
                </a:lnTo>
                <a:lnTo>
                  <a:pt x="238780" y="28955"/>
                </a:lnTo>
                <a:lnTo>
                  <a:pt x="271272" y="61447"/>
                </a:lnTo>
                <a:lnTo>
                  <a:pt x="292577" y="102656"/>
                </a:lnTo>
                <a:lnTo>
                  <a:pt x="300227" y="150113"/>
                </a:lnTo>
                <a:lnTo>
                  <a:pt x="292577" y="197571"/>
                </a:lnTo>
                <a:lnTo>
                  <a:pt x="271272" y="238780"/>
                </a:lnTo>
                <a:lnTo>
                  <a:pt x="238780" y="271272"/>
                </a:lnTo>
                <a:lnTo>
                  <a:pt x="197571" y="292577"/>
                </a:lnTo>
                <a:lnTo>
                  <a:pt x="150113" y="300227"/>
                </a:lnTo>
                <a:lnTo>
                  <a:pt x="102656" y="292577"/>
                </a:lnTo>
                <a:lnTo>
                  <a:pt x="61447" y="271272"/>
                </a:lnTo>
                <a:lnTo>
                  <a:pt x="28955" y="238780"/>
                </a:lnTo>
                <a:lnTo>
                  <a:pt x="7650" y="197571"/>
                </a:lnTo>
                <a:lnTo>
                  <a:pt x="0" y="150113"/>
                </a:lnTo>
                <a:close/>
              </a:path>
            </a:pathLst>
          </a:custGeom>
          <a:ln w="12700">
            <a:solidFill>
              <a:srgbClr val="0871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3922014" y="2317495"/>
            <a:ext cx="12890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0" dirty="0">
                <a:solidFill>
                  <a:srgbClr val="087150"/>
                </a:solidFill>
                <a:latin typeface="Tahoma"/>
                <a:cs typeface="Tahoma"/>
              </a:rPr>
              <a:t>1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835908" y="3381755"/>
            <a:ext cx="300355" cy="300355"/>
          </a:xfrm>
          <a:custGeom>
            <a:avLst/>
            <a:gdLst/>
            <a:ahLst/>
            <a:cxnLst/>
            <a:rect l="l" t="t" r="r" b="b"/>
            <a:pathLst>
              <a:path w="300354" h="300354">
                <a:moveTo>
                  <a:pt x="0" y="150114"/>
                </a:moveTo>
                <a:lnTo>
                  <a:pt x="7650" y="102656"/>
                </a:lnTo>
                <a:lnTo>
                  <a:pt x="28955" y="61447"/>
                </a:lnTo>
                <a:lnTo>
                  <a:pt x="61447" y="28956"/>
                </a:lnTo>
                <a:lnTo>
                  <a:pt x="102656" y="7650"/>
                </a:lnTo>
                <a:lnTo>
                  <a:pt x="150113" y="0"/>
                </a:lnTo>
                <a:lnTo>
                  <a:pt x="197571" y="7650"/>
                </a:lnTo>
                <a:lnTo>
                  <a:pt x="238780" y="28955"/>
                </a:lnTo>
                <a:lnTo>
                  <a:pt x="271272" y="61447"/>
                </a:lnTo>
                <a:lnTo>
                  <a:pt x="292577" y="102656"/>
                </a:lnTo>
                <a:lnTo>
                  <a:pt x="300227" y="150114"/>
                </a:lnTo>
                <a:lnTo>
                  <a:pt x="292577" y="197571"/>
                </a:lnTo>
                <a:lnTo>
                  <a:pt x="271272" y="238780"/>
                </a:lnTo>
                <a:lnTo>
                  <a:pt x="238780" y="271272"/>
                </a:lnTo>
                <a:lnTo>
                  <a:pt x="197571" y="292577"/>
                </a:lnTo>
                <a:lnTo>
                  <a:pt x="150113" y="300228"/>
                </a:lnTo>
                <a:lnTo>
                  <a:pt x="102656" y="292577"/>
                </a:lnTo>
                <a:lnTo>
                  <a:pt x="61447" y="271272"/>
                </a:lnTo>
                <a:lnTo>
                  <a:pt x="28955" y="238780"/>
                </a:lnTo>
                <a:lnTo>
                  <a:pt x="7650" y="197571"/>
                </a:lnTo>
                <a:lnTo>
                  <a:pt x="0" y="150114"/>
                </a:lnTo>
                <a:close/>
              </a:path>
            </a:pathLst>
          </a:custGeom>
          <a:ln w="12700">
            <a:solidFill>
              <a:srgbClr val="0871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3922014" y="3408679"/>
            <a:ext cx="12890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0" dirty="0">
                <a:solidFill>
                  <a:srgbClr val="087150"/>
                </a:solidFill>
                <a:latin typeface="Tahoma"/>
                <a:cs typeface="Tahoma"/>
              </a:rPr>
              <a:t>3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3835908" y="2833116"/>
            <a:ext cx="300355" cy="300355"/>
          </a:xfrm>
          <a:custGeom>
            <a:avLst/>
            <a:gdLst/>
            <a:ahLst/>
            <a:cxnLst/>
            <a:rect l="l" t="t" r="r" b="b"/>
            <a:pathLst>
              <a:path w="300354" h="300355">
                <a:moveTo>
                  <a:pt x="0" y="150113"/>
                </a:moveTo>
                <a:lnTo>
                  <a:pt x="7650" y="102656"/>
                </a:lnTo>
                <a:lnTo>
                  <a:pt x="28955" y="61447"/>
                </a:lnTo>
                <a:lnTo>
                  <a:pt x="61447" y="28955"/>
                </a:lnTo>
                <a:lnTo>
                  <a:pt x="102656" y="7650"/>
                </a:lnTo>
                <a:lnTo>
                  <a:pt x="150113" y="0"/>
                </a:lnTo>
                <a:lnTo>
                  <a:pt x="197571" y="7650"/>
                </a:lnTo>
                <a:lnTo>
                  <a:pt x="238780" y="28955"/>
                </a:lnTo>
                <a:lnTo>
                  <a:pt x="271272" y="61447"/>
                </a:lnTo>
                <a:lnTo>
                  <a:pt x="292577" y="102656"/>
                </a:lnTo>
                <a:lnTo>
                  <a:pt x="300227" y="150113"/>
                </a:lnTo>
                <a:lnTo>
                  <a:pt x="292577" y="197571"/>
                </a:lnTo>
                <a:lnTo>
                  <a:pt x="271272" y="238780"/>
                </a:lnTo>
                <a:lnTo>
                  <a:pt x="238780" y="271272"/>
                </a:lnTo>
                <a:lnTo>
                  <a:pt x="197571" y="292577"/>
                </a:lnTo>
                <a:lnTo>
                  <a:pt x="150113" y="300228"/>
                </a:lnTo>
                <a:lnTo>
                  <a:pt x="102656" y="292577"/>
                </a:lnTo>
                <a:lnTo>
                  <a:pt x="61447" y="271272"/>
                </a:lnTo>
                <a:lnTo>
                  <a:pt x="28955" y="238780"/>
                </a:lnTo>
                <a:lnTo>
                  <a:pt x="7650" y="197571"/>
                </a:lnTo>
                <a:lnTo>
                  <a:pt x="0" y="150113"/>
                </a:lnTo>
                <a:close/>
              </a:path>
            </a:pathLst>
          </a:custGeom>
          <a:ln w="12700">
            <a:solidFill>
              <a:srgbClr val="0871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3922014" y="2859786"/>
            <a:ext cx="12890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0" dirty="0">
                <a:solidFill>
                  <a:srgbClr val="087150"/>
                </a:solidFill>
                <a:latin typeface="Tahoma"/>
                <a:cs typeface="Tahoma"/>
              </a:rPr>
              <a:t>2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3835908" y="3898391"/>
            <a:ext cx="300355" cy="300355"/>
          </a:xfrm>
          <a:custGeom>
            <a:avLst/>
            <a:gdLst/>
            <a:ahLst/>
            <a:cxnLst/>
            <a:rect l="l" t="t" r="r" b="b"/>
            <a:pathLst>
              <a:path w="300354" h="300354">
                <a:moveTo>
                  <a:pt x="0" y="150113"/>
                </a:moveTo>
                <a:lnTo>
                  <a:pt x="7650" y="102656"/>
                </a:lnTo>
                <a:lnTo>
                  <a:pt x="28955" y="61447"/>
                </a:lnTo>
                <a:lnTo>
                  <a:pt x="61447" y="28955"/>
                </a:lnTo>
                <a:lnTo>
                  <a:pt x="102656" y="7650"/>
                </a:lnTo>
                <a:lnTo>
                  <a:pt x="150113" y="0"/>
                </a:lnTo>
                <a:lnTo>
                  <a:pt x="197571" y="7650"/>
                </a:lnTo>
                <a:lnTo>
                  <a:pt x="238780" y="28955"/>
                </a:lnTo>
                <a:lnTo>
                  <a:pt x="271272" y="61447"/>
                </a:lnTo>
                <a:lnTo>
                  <a:pt x="292577" y="102656"/>
                </a:lnTo>
                <a:lnTo>
                  <a:pt x="300227" y="150113"/>
                </a:lnTo>
                <a:lnTo>
                  <a:pt x="292577" y="197571"/>
                </a:lnTo>
                <a:lnTo>
                  <a:pt x="271272" y="238780"/>
                </a:lnTo>
                <a:lnTo>
                  <a:pt x="238780" y="271271"/>
                </a:lnTo>
                <a:lnTo>
                  <a:pt x="197571" y="292577"/>
                </a:lnTo>
                <a:lnTo>
                  <a:pt x="150113" y="300227"/>
                </a:lnTo>
                <a:lnTo>
                  <a:pt x="102656" y="292577"/>
                </a:lnTo>
                <a:lnTo>
                  <a:pt x="61447" y="271271"/>
                </a:lnTo>
                <a:lnTo>
                  <a:pt x="28955" y="238780"/>
                </a:lnTo>
                <a:lnTo>
                  <a:pt x="7650" y="197571"/>
                </a:lnTo>
                <a:lnTo>
                  <a:pt x="0" y="150113"/>
                </a:lnTo>
                <a:close/>
              </a:path>
            </a:pathLst>
          </a:custGeom>
          <a:ln w="12700">
            <a:solidFill>
              <a:srgbClr val="0871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3922014" y="3925951"/>
            <a:ext cx="12890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0" dirty="0">
                <a:solidFill>
                  <a:srgbClr val="087150"/>
                </a:solidFill>
                <a:latin typeface="Tahoma"/>
                <a:cs typeface="Tahoma"/>
              </a:rPr>
              <a:t>4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22" name="object 2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69047" rIns="0" bIns="0" rtlCol="0">
            <a:spAutoFit/>
          </a:bodyPr>
          <a:lstStyle/>
          <a:p>
            <a:pPr marL="2417445">
              <a:lnSpc>
                <a:spcPct val="100000"/>
              </a:lnSpc>
              <a:spcBef>
                <a:spcPts val="100"/>
              </a:spcBef>
            </a:pPr>
            <a:fld id="{81D60167-4931-47E6-BA6A-407CBD079E47}" type="slidenum">
              <a:rPr spc="-25" dirty="0"/>
              <a:t>157</a:t>
            </a:fld>
            <a:endParaRPr spc="-25" dirty="0"/>
          </a:p>
        </p:txBody>
      </p:sp>
      <p:sp>
        <p:nvSpPr>
          <p:cNvPr id="23" name="object 2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/>
              <a:t>©</a:t>
            </a:r>
            <a:r>
              <a:rPr spc="-15" dirty="0"/>
              <a:t> </a:t>
            </a:r>
            <a:r>
              <a:rPr dirty="0"/>
              <a:t>The</a:t>
            </a:r>
            <a:r>
              <a:rPr spc="-30" dirty="0"/>
              <a:t> </a:t>
            </a:r>
            <a:r>
              <a:rPr dirty="0"/>
              <a:t>KPI</a:t>
            </a:r>
            <a:r>
              <a:rPr spc="-5" dirty="0"/>
              <a:t> </a:t>
            </a:r>
            <a:r>
              <a:rPr dirty="0"/>
              <a:t>Institute</a:t>
            </a:r>
            <a:r>
              <a:rPr spc="-20" dirty="0"/>
              <a:t> 2023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4258817" y="2256536"/>
            <a:ext cx="374078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solidFill>
                  <a:srgbClr val="5F5F5F"/>
                </a:solidFill>
                <a:latin typeface="Tahoma"/>
                <a:cs typeface="Tahoma"/>
              </a:rPr>
              <a:t>KPI</a:t>
            </a:r>
            <a:r>
              <a:rPr sz="2000" spc="-18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2000" spc="-30" dirty="0">
                <a:solidFill>
                  <a:srgbClr val="5F5F5F"/>
                </a:solidFill>
                <a:latin typeface="Tahoma"/>
                <a:cs typeface="Tahoma"/>
              </a:rPr>
              <a:t>documentation</a:t>
            </a:r>
            <a:r>
              <a:rPr sz="2000" spc="-18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5F5F5F"/>
                </a:solidFill>
                <a:latin typeface="Tahoma"/>
                <a:cs typeface="Tahoma"/>
              </a:rPr>
              <a:t>form</a:t>
            </a:r>
            <a:r>
              <a:rPr sz="2000" spc="-17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5F5F5F"/>
                </a:solidFill>
                <a:latin typeface="Tahoma"/>
                <a:cs typeface="Tahoma"/>
              </a:rPr>
              <a:t>functions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258817" y="2828036"/>
            <a:ext cx="4298950" cy="13976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solidFill>
                  <a:srgbClr val="5F5F5F"/>
                </a:solidFill>
                <a:latin typeface="Tahoma"/>
                <a:cs typeface="Tahoma"/>
              </a:rPr>
              <a:t>KPI</a:t>
            </a:r>
            <a:r>
              <a:rPr sz="2000" spc="-18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2000" spc="-30" dirty="0">
                <a:solidFill>
                  <a:srgbClr val="5F5F5F"/>
                </a:solidFill>
                <a:latin typeface="Tahoma"/>
                <a:cs typeface="Tahoma"/>
              </a:rPr>
              <a:t>documentation</a:t>
            </a:r>
            <a:r>
              <a:rPr sz="2000" spc="-18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5F5F5F"/>
                </a:solidFill>
                <a:latin typeface="Tahoma"/>
                <a:cs typeface="Tahoma"/>
              </a:rPr>
              <a:t>form</a:t>
            </a:r>
            <a:r>
              <a:rPr sz="2000" spc="-17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5F5F5F"/>
                </a:solidFill>
                <a:latin typeface="Tahoma"/>
                <a:cs typeface="Tahoma"/>
              </a:rPr>
              <a:t>design</a:t>
            </a:r>
            <a:endParaRPr sz="2000">
              <a:latin typeface="Tahoma"/>
              <a:cs typeface="Tahoma"/>
            </a:endParaRPr>
          </a:p>
          <a:p>
            <a:pPr marL="12700" marR="5080">
              <a:lnSpc>
                <a:spcPct val="168100"/>
              </a:lnSpc>
              <a:spcBef>
                <a:spcPts val="325"/>
              </a:spcBef>
            </a:pPr>
            <a:r>
              <a:rPr sz="2000" dirty="0">
                <a:solidFill>
                  <a:srgbClr val="5F5F5F"/>
                </a:solidFill>
                <a:latin typeface="Tahoma"/>
                <a:cs typeface="Tahoma"/>
              </a:rPr>
              <a:t>KPI</a:t>
            </a:r>
            <a:r>
              <a:rPr sz="2000" spc="-15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2000" spc="-30" dirty="0">
                <a:solidFill>
                  <a:srgbClr val="5F5F5F"/>
                </a:solidFill>
                <a:latin typeface="Tahoma"/>
                <a:cs typeface="Tahoma"/>
              </a:rPr>
              <a:t>documentation</a:t>
            </a:r>
            <a:r>
              <a:rPr sz="2000" spc="-15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5F5F5F"/>
                </a:solidFill>
                <a:latin typeface="Tahoma"/>
                <a:cs typeface="Tahoma"/>
              </a:rPr>
              <a:t>process Organizational</a:t>
            </a:r>
            <a:r>
              <a:rPr sz="2000" spc="-18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5F5F5F"/>
                </a:solidFill>
                <a:latin typeface="Tahoma"/>
                <a:cs typeface="Tahoma"/>
              </a:rPr>
              <a:t>KPI</a:t>
            </a:r>
            <a:r>
              <a:rPr sz="2000" spc="-20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5F5F5F"/>
                </a:solidFill>
                <a:latin typeface="Tahoma"/>
                <a:cs typeface="Tahoma"/>
              </a:rPr>
              <a:t>library</a:t>
            </a:r>
            <a:r>
              <a:rPr sz="2000" spc="-204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5F5F5F"/>
                </a:solidFill>
                <a:latin typeface="Tahoma"/>
                <a:cs typeface="Tahoma"/>
              </a:rPr>
              <a:t>development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807967" y="1727149"/>
            <a:ext cx="110045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25" dirty="0">
                <a:solidFill>
                  <a:srgbClr val="087150"/>
                </a:solidFill>
                <a:latin typeface="Century Gothic"/>
                <a:cs typeface="Century Gothic"/>
              </a:rPr>
              <a:t>Agenda:</a:t>
            </a:r>
            <a:endParaRPr sz="2000">
              <a:latin typeface="Century Gothic"/>
              <a:cs typeface="Century Gothic"/>
            </a:endParaRPr>
          </a:p>
        </p:txBody>
      </p:sp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-3"/>
            <a:ext cx="8982075" cy="6858000"/>
            <a:chOff x="0" y="-3"/>
            <a:chExt cx="8982075" cy="6858000"/>
          </a:xfrm>
        </p:grpSpPr>
        <p:sp>
          <p:nvSpPr>
            <p:cNvPr id="3" name="object 3"/>
            <p:cNvSpPr/>
            <p:nvPr/>
          </p:nvSpPr>
          <p:spPr>
            <a:xfrm>
              <a:off x="321563" y="2072639"/>
              <a:ext cx="3086100" cy="0"/>
            </a:xfrm>
            <a:custGeom>
              <a:avLst/>
              <a:gdLst/>
              <a:ahLst/>
              <a:cxnLst/>
              <a:rect l="l" t="t" r="r" b="b"/>
              <a:pathLst>
                <a:path w="3086100">
                  <a:moveTo>
                    <a:pt x="0" y="0"/>
                  </a:moveTo>
                  <a:lnTo>
                    <a:pt x="3086100" y="0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3665219" cy="685800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0" y="0"/>
              <a:ext cx="3589020" cy="6858000"/>
            </a:xfrm>
            <a:custGeom>
              <a:avLst/>
              <a:gdLst/>
              <a:ahLst/>
              <a:cxnLst/>
              <a:rect l="l" t="t" r="r" b="b"/>
              <a:pathLst>
                <a:path w="3589020" h="6858000">
                  <a:moveTo>
                    <a:pt x="0" y="6858000"/>
                  </a:moveTo>
                  <a:lnTo>
                    <a:pt x="3589020" y="6858000"/>
                  </a:lnTo>
                  <a:lnTo>
                    <a:pt x="3589020" y="0"/>
                  </a:lnTo>
                  <a:lnTo>
                    <a:pt x="0" y="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E7E6E6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21563" y="2081783"/>
              <a:ext cx="3086100" cy="0"/>
            </a:xfrm>
            <a:custGeom>
              <a:avLst/>
              <a:gdLst/>
              <a:ahLst/>
              <a:cxnLst/>
              <a:rect l="l" t="t" r="r" b="b"/>
              <a:pathLst>
                <a:path w="3086100">
                  <a:moveTo>
                    <a:pt x="0" y="0"/>
                  </a:moveTo>
                  <a:lnTo>
                    <a:pt x="3086100" y="0"/>
                  </a:lnTo>
                </a:path>
              </a:pathLst>
            </a:custGeom>
            <a:ln w="9525">
              <a:solidFill>
                <a:srgbClr val="0871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61544" y="6553200"/>
              <a:ext cx="8820150" cy="0"/>
            </a:xfrm>
            <a:custGeom>
              <a:avLst/>
              <a:gdLst/>
              <a:ahLst/>
              <a:cxnLst/>
              <a:rect l="l" t="t" r="r" b="b"/>
              <a:pathLst>
                <a:path w="8820150">
                  <a:moveTo>
                    <a:pt x="0" y="0"/>
                  </a:moveTo>
                  <a:lnTo>
                    <a:pt x="8820023" y="0"/>
                  </a:lnTo>
                </a:path>
              </a:pathLst>
            </a:custGeom>
            <a:ln w="9525">
              <a:solidFill>
                <a:srgbClr val="ADABA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3807967" y="1727149"/>
            <a:ext cx="258826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65" dirty="0">
                <a:solidFill>
                  <a:srgbClr val="087150"/>
                </a:solidFill>
                <a:latin typeface="Century Gothic"/>
                <a:cs typeface="Century Gothic"/>
              </a:rPr>
              <a:t>Key</a:t>
            </a:r>
            <a:r>
              <a:rPr sz="2000" spc="-15" dirty="0">
                <a:solidFill>
                  <a:srgbClr val="087150"/>
                </a:solidFill>
                <a:latin typeface="Century Gothic"/>
                <a:cs typeface="Century Gothic"/>
              </a:rPr>
              <a:t> </a:t>
            </a:r>
            <a:r>
              <a:rPr sz="2000" spc="70" dirty="0">
                <a:solidFill>
                  <a:srgbClr val="087150"/>
                </a:solidFill>
                <a:latin typeface="Century Gothic"/>
                <a:cs typeface="Century Gothic"/>
              </a:rPr>
              <a:t>learning</a:t>
            </a:r>
            <a:r>
              <a:rPr sz="2000" spc="-5" dirty="0">
                <a:solidFill>
                  <a:srgbClr val="087150"/>
                </a:solidFill>
                <a:latin typeface="Century Gothic"/>
                <a:cs typeface="Century Gothic"/>
              </a:rPr>
              <a:t> </a:t>
            </a:r>
            <a:r>
              <a:rPr sz="2000" spc="60" dirty="0">
                <a:solidFill>
                  <a:srgbClr val="087150"/>
                </a:solidFill>
                <a:latin typeface="Century Gothic"/>
                <a:cs typeface="Century Gothic"/>
              </a:rPr>
              <a:t>points:</a:t>
            </a:r>
            <a:endParaRPr sz="2000">
              <a:latin typeface="Century Gothic"/>
              <a:cs typeface="Century Gothic"/>
            </a:endParaRPr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685788" y="175260"/>
            <a:ext cx="2282952" cy="190500"/>
          </a:xfrm>
          <a:prstGeom prst="rect">
            <a:avLst/>
          </a:prstGeom>
        </p:spPr>
      </p:pic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399999" y="1418590"/>
            <a:ext cx="199580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215" dirty="0">
                <a:solidFill>
                  <a:srgbClr val="087150"/>
                </a:solidFill>
              </a:rPr>
              <a:t>MODULE</a:t>
            </a:r>
            <a:r>
              <a:rPr sz="2800" spc="5" dirty="0">
                <a:solidFill>
                  <a:srgbClr val="087150"/>
                </a:solidFill>
              </a:rPr>
              <a:t> </a:t>
            </a:r>
            <a:r>
              <a:rPr sz="2800" spc="55" dirty="0">
                <a:solidFill>
                  <a:srgbClr val="087150"/>
                </a:solidFill>
              </a:rPr>
              <a:t>7</a:t>
            </a:r>
            <a:endParaRPr sz="2800"/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69047" rIns="0" bIns="0" rtlCol="0">
            <a:spAutoFit/>
          </a:bodyPr>
          <a:lstStyle/>
          <a:p>
            <a:pPr marL="2417445">
              <a:lnSpc>
                <a:spcPct val="100000"/>
              </a:lnSpc>
              <a:spcBef>
                <a:spcPts val="100"/>
              </a:spcBef>
            </a:pPr>
            <a:fld id="{81D60167-4931-47E6-BA6A-407CBD079E47}" type="slidenum">
              <a:rPr spc="-25" dirty="0"/>
              <a:t>158</a:t>
            </a:fld>
            <a:endParaRPr spc="-25" dirty="0"/>
          </a:p>
        </p:txBody>
      </p:sp>
      <p:sp>
        <p:nvSpPr>
          <p:cNvPr id="14" name="object 1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/>
              <a:t>©</a:t>
            </a:r>
            <a:r>
              <a:rPr spc="-15" dirty="0"/>
              <a:t> </a:t>
            </a:r>
            <a:r>
              <a:rPr dirty="0"/>
              <a:t>The</a:t>
            </a:r>
            <a:r>
              <a:rPr spc="-30" dirty="0"/>
              <a:t> </a:t>
            </a:r>
            <a:r>
              <a:rPr dirty="0"/>
              <a:t>KPI</a:t>
            </a:r>
            <a:r>
              <a:rPr spc="-5" dirty="0"/>
              <a:t> </a:t>
            </a:r>
            <a:r>
              <a:rPr dirty="0"/>
              <a:t>Institute</a:t>
            </a:r>
            <a:r>
              <a:rPr spc="-20" dirty="0"/>
              <a:t> 2023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399999" y="2274189"/>
            <a:ext cx="2914015" cy="720725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12700" marR="5080">
              <a:lnSpc>
                <a:spcPts val="2590"/>
              </a:lnSpc>
              <a:spcBef>
                <a:spcPts val="425"/>
              </a:spcBef>
            </a:pPr>
            <a:r>
              <a:rPr sz="2400" spc="245" dirty="0">
                <a:solidFill>
                  <a:srgbClr val="087150"/>
                </a:solidFill>
                <a:latin typeface="Century Gothic"/>
                <a:cs typeface="Century Gothic"/>
              </a:rPr>
              <a:t>KPI </a:t>
            </a:r>
            <a:r>
              <a:rPr sz="2400" spc="120" dirty="0">
                <a:solidFill>
                  <a:srgbClr val="087150"/>
                </a:solidFill>
                <a:latin typeface="Century Gothic"/>
                <a:cs typeface="Century Gothic"/>
              </a:rPr>
              <a:t>DOCUMENTATION</a:t>
            </a:r>
            <a:endParaRPr sz="2400">
              <a:latin typeface="Century Gothic"/>
              <a:cs typeface="Century Gothic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950334" y="2311145"/>
            <a:ext cx="4799330" cy="24149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5"/>
              </a:spcBef>
              <a:buClr>
                <a:srgbClr val="0A976C"/>
              </a:buClr>
              <a:buSzPct val="70000"/>
              <a:buFont typeface="Segoe UI Symbol"/>
              <a:buChar char="⮚"/>
              <a:tabLst>
                <a:tab pos="241300" algn="l"/>
              </a:tabLst>
            </a:pPr>
            <a:r>
              <a:rPr sz="2000" spc="-10" dirty="0">
                <a:solidFill>
                  <a:srgbClr val="5F5F5F"/>
                </a:solidFill>
                <a:latin typeface="Tahoma"/>
                <a:cs typeface="Tahoma"/>
              </a:rPr>
              <a:t>Design</a:t>
            </a:r>
            <a:r>
              <a:rPr sz="2000" spc="-18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2000" spc="-90" dirty="0">
                <a:solidFill>
                  <a:srgbClr val="5F5F5F"/>
                </a:solidFill>
                <a:latin typeface="Tahoma"/>
                <a:cs typeface="Tahoma"/>
              </a:rPr>
              <a:t>a</a:t>
            </a:r>
            <a:r>
              <a:rPr sz="2000" spc="-18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5F5F5F"/>
                </a:solidFill>
                <a:latin typeface="Tahoma"/>
                <a:cs typeface="Tahoma"/>
              </a:rPr>
              <a:t>KPI</a:t>
            </a:r>
            <a:r>
              <a:rPr sz="2000" spc="-19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2000" spc="-25" dirty="0">
                <a:solidFill>
                  <a:srgbClr val="5F5F5F"/>
                </a:solidFill>
                <a:latin typeface="Tahoma"/>
                <a:cs typeface="Tahoma"/>
              </a:rPr>
              <a:t>documentation</a:t>
            </a:r>
            <a:r>
              <a:rPr sz="2000" spc="-17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5F5F5F"/>
                </a:solidFill>
                <a:latin typeface="Tahoma"/>
                <a:cs typeface="Tahoma"/>
              </a:rPr>
              <a:t>form;</a:t>
            </a:r>
            <a:endParaRPr sz="2000">
              <a:latin typeface="Tahoma"/>
              <a:cs typeface="Tahoma"/>
            </a:endParaRPr>
          </a:p>
          <a:p>
            <a:pPr marL="241300" marR="939165" indent="-228600">
              <a:lnSpc>
                <a:spcPct val="150000"/>
              </a:lnSpc>
              <a:spcBef>
                <a:spcPts val="994"/>
              </a:spcBef>
              <a:buClr>
                <a:srgbClr val="0A976C"/>
              </a:buClr>
              <a:buSzPct val="70000"/>
              <a:buFont typeface="Segoe UI Symbol"/>
              <a:buChar char="⮚"/>
              <a:tabLst>
                <a:tab pos="241300" algn="l"/>
              </a:tabLst>
            </a:pPr>
            <a:r>
              <a:rPr sz="2000" spc="-30" dirty="0">
                <a:solidFill>
                  <a:srgbClr val="5F5F5F"/>
                </a:solidFill>
                <a:latin typeface="Tahoma"/>
                <a:cs typeface="Tahoma"/>
              </a:rPr>
              <a:t>Identify</a:t>
            </a:r>
            <a:r>
              <a:rPr sz="2000" spc="-229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5F5F5F"/>
                </a:solidFill>
                <a:latin typeface="Tahoma"/>
                <a:cs typeface="Tahoma"/>
              </a:rPr>
              <a:t>sources</a:t>
            </a:r>
            <a:r>
              <a:rPr sz="2000" spc="-20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5F5F5F"/>
                </a:solidFill>
                <a:latin typeface="Tahoma"/>
                <a:cs typeface="Tahoma"/>
              </a:rPr>
              <a:t>of</a:t>
            </a:r>
            <a:r>
              <a:rPr sz="2000" spc="-21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5F5F5F"/>
                </a:solidFill>
                <a:latin typeface="Tahoma"/>
                <a:cs typeface="Tahoma"/>
              </a:rPr>
              <a:t>information</a:t>
            </a:r>
            <a:r>
              <a:rPr sz="2000" spc="-21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2000" spc="-25" dirty="0">
                <a:solidFill>
                  <a:srgbClr val="5F5F5F"/>
                </a:solidFill>
                <a:latin typeface="Tahoma"/>
                <a:cs typeface="Tahoma"/>
              </a:rPr>
              <a:t>to </a:t>
            </a:r>
            <a:r>
              <a:rPr sz="2000" spc="-30" dirty="0">
                <a:solidFill>
                  <a:srgbClr val="5F5F5F"/>
                </a:solidFill>
                <a:latin typeface="Tahoma"/>
                <a:cs typeface="Tahoma"/>
              </a:rPr>
              <a:t>document</a:t>
            </a:r>
            <a:r>
              <a:rPr sz="2000" spc="-19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2000" spc="-90" dirty="0">
                <a:solidFill>
                  <a:srgbClr val="5F5F5F"/>
                </a:solidFill>
                <a:latin typeface="Tahoma"/>
                <a:cs typeface="Tahoma"/>
              </a:rPr>
              <a:t>a</a:t>
            </a:r>
            <a:r>
              <a:rPr sz="2000" spc="-204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2000" spc="-20" dirty="0">
                <a:solidFill>
                  <a:srgbClr val="5F5F5F"/>
                </a:solidFill>
                <a:latin typeface="Tahoma"/>
                <a:cs typeface="Tahoma"/>
              </a:rPr>
              <a:t>KPI;</a:t>
            </a:r>
            <a:endParaRPr sz="2000">
              <a:latin typeface="Tahoma"/>
              <a:cs typeface="Tahoma"/>
            </a:endParaRPr>
          </a:p>
          <a:p>
            <a:pPr marL="241300" marR="5080" indent="-228600">
              <a:lnSpc>
                <a:spcPct val="150000"/>
              </a:lnSpc>
              <a:spcBef>
                <a:spcPts val="1010"/>
              </a:spcBef>
              <a:buClr>
                <a:srgbClr val="0A976C"/>
              </a:buClr>
              <a:buSzPct val="70000"/>
              <a:buFont typeface="Segoe UI Symbol"/>
              <a:buChar char="⮚"/>
              <a:tabLst>
                <a:tab pos="241300" algn="l"/>
              </a:tabLst>
            </a:pPr>
            <a:r>
              <a:rPr sz="2000" dirty="0">
                <a:solidFill>
                  <a:srgbClr val="5F5F5F"/>
                </a:solidFill>
                <a:latin typeface="Tahoma"/>
                <a:cs typeface="Tahoma"/>
              </a:rPr>
              <a:t>Create</a:t>
            </a:r>
            <a:r>
              <a:rPr sz="2000" spc="-15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2000" spc="-50" dirty="0">
                <a:solidFill>
                  <a:srgbClr val="5F5F5F"/>
                </a:solidFill>
                <a:latin typeface="Tahoma"/>
                <a:cs typeface="Tahoma"/>
              </a:rPr>
              <a:t>and</a:t>
            </a:r>
            <a:r>
              <a:rPr sz="2000" spc="-17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2000" spc="-40" dirty="0">
                <a:solidFill>
                  <a:srgbClr val="5F5F5F"/>
                </a:solidFill>
                <a:latin typeface="Tahoma"/>
                <a:cs typeface="Tahoma"/>
              </a:rPr>
              <a:t>maintain</a:t>
            </a:r>
            <a:r>
              <a:rPr sz="2000" spc="-17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2000" spc="-70" dirty="0">
                <a:solidFill>
                  <a:srgbClr val="5F5F5F"/>
                </a:solidFill>
                <a:latin typeface="Tahoma"/>
                <a:cs typeface="Tahoma"/>
              </a:rPr>
              <a:t>an</a:t>
            </a:r>
            <a:r>
              <a:rPr sz="2000" spc="-17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2000" spc="-25" dirty="0">
                <a:solidFill>
                  <a:srgbClr val="5F5F5F"/>
                </a:solidFill>
                <a:latin typeface="Tahoma"/>
                <a:cs typeface="Tahoma"/>
              </a:rPr>
              <a:t>organizational</a:t>
            </a:r>
            <a:r>
              <a:rPr sz="2000" spc="-14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2000" spc="-25" dirty="0">
                <a:solidFill>
                  <a:srgbClr val="5F5F5F"/>
                </a:solidFill>
                <a:latin typeface="Tahoma"/>
                <a:cs typeface="Tahoma"/>
              </a:rPr>
              <a:t>KPI </a:t>
            </a:r>
            <a:r>
              <a:rPr sz="2000" spc="-10" dirty="0">
                <a:solidFill>
                  <a:srgbClr val="5F5F5F"/>
                </a:solidFill>
                <a:latin typeface="Tahoma"/>
                <a:cs typeface="Tahoma"/>
              </a:rPr>
              <a:t>library.</a:t>
            </a:r>
            <a:endParaRPr sz="20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09258" rIns="0" bIns="0" rtlCol="0">
            <a:spAutoFit/>
          </a:bodyPr>
          <a:lstStyle/>
          <a:p>
            <a:pPr marL="31115">
              <a:lnSpc>
                <a:spcPct val="100000"/>
              </a:lnSpc>
              <a:spcBef>
                <a:spcPts val="100"/>
              </a:spcBef>
            </a:pPr>
            <a:r>
              <a:rPr spc="270" dirty="0"/>
              <a:t>KPI</a:t>
            </a:r>
            <a:r>
              <a:rPr spc="5" dirty="0"/>
              <a:t> </a:t>
            </a:r>
            <a:r>
              <a:rPr spc="130" dirty="0"/>
              <a:t>DOCUMENTATION</a:t>
            </a:r>
            <a:r>
              <a:rPr spc="40" dirty="0"/>
              <a:t> </a:t>
            </a:r>
            <a:r>
              <a:rPr spc="155" dirty="0"/>
              <a:t>FORM</a:t>
            </a:r>
            <a:r>
              <a:rPr spc="5" dirty="0"/>
              <a:t> </a:t>
            </a:r>
            <a:r>
              <a:rPr spc="160" dirty="0"/>
              <a:t>FUNCTIONS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1627632"/>
            <a:ext cx="4342765" cy="4810760"/>
            <a:chOff x="0" y="1627632"/>
            <a:chExt cx="4342765" cy="481076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32412" y="3371301"/>
              <a:ext cx="1815504" cy="105316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97023" y="3491512"/>
              <a:ext cx="1214627" cy="22399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58111" y="2205228"/>
              <a:ext cx="2665476" cy="2310257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2014302" y="2467390"/>
              <a:ext cx="1552575" cy="1198880"/>
            </a:xfrm>
            <a:custGeom>
              <a:avLst/>
              <a:gdLst/>
              <a:ahLst/>
              <a:cxnLst/>
              <a:rect l="l" t="t" r="r" b="b"/>
              <a:pathLst>
                <a:path w="1552575" h="1198879">
                  <a:moveTo>
                    <a:pt x="1047986" y="0"/>
                  </a:moveTo>
                  <a:lnTo>
                    <a:pt x="998561" y="772"/>
                  </a:lnTo>
                  <a:lnTo>
                    <a:pt x="949115" y="3775"/>
                  </a:lnTo>
                  <a:lnTo>
                    <a:pt x="899704" y="9055"/>
                  </a:lnTo>
                  <a:lnTo>
                    <a:pt x="850452" y="16589"/>
                  </a:lnTo>
                  <a:lnTo>
                    <a:pt x="801449" y="26392"/>
                  </a:lnTo>
                  <a:lnTo>
                    <a:pt x="752785" y="38476"/>
                  </a:lnTo>
                  <a:lnTo>
                    <a:pt x="704550" y="52855"/>
                  </a:lnTo>
                  <a:lnTo>
                    <a:pt x="656833" y="69542"/>
                  </a:lnTo>
                  <a:lnTo>
                    <a:pt x="609725" y="88549"/>
                  </a:lnTo>
                  <a:lnTo>
                    <a:pt x="563316" y="109891"/>
                  </a:lnTo>
                  <a:lnTo>
                    <a:pt x="517695" y="133580"/>
                  </a:lnTo>
                  <a:lnTo>
                    <a:pt x="472952" y="159629"/>
                  </a:lnTo>
                  <a:lnTo>
                    <a:pt x="429177" y="188052"/>
                  </a:lnTo>
                  <a:lnTo>
                    <a:pt x="386959" y="218495"/>
                  </a:lnTo>
                  <a:lnTo>
                    <a:pt x="346838" y="250540"/>
                  </a:lnTo>
                  <a:lnTo>
                    <a:pt x="308828" y="284101"/>
                  </a:lnTo>
                  <a:lnTo>
                    <a:pt x="272944" y="319094"/>
                  </a:lnTo>
                  <a:lnTo>
                    <a:pt x="239201" y="355434"/>
                  </a:lnTo>
                  <a:lnTo>
                    <a:pt x="207614" y="393037"/>
                  </a:lnTo>
                  <a:lnTo>
                    <a:pt x="178199" y="431818"/>
                  </a:lnTo>
                  <a:lnTo>
                    <a:pt x="150969" y="471692"/>
                  </a:lnTo>
                  <a:lnTo>
                    <a:pt x="125941" y="512574"/>
                  </a:lnTo>
                  <a:lnTo>
                    <a:pt x="103128" y="554379"/>
                  </a:lnTo>
                  <a:lnTo>
                    <a:pt x="82546" y="597024"/>
                  </a:lnTo>
                  <a:lnTo>
                    <a:pt x="64210" y="640423"/>
                  </a:lnTo>
                  <a:lnTo>
                    <a:pt x="48135" y="684491"/>
                  </a:lnTo>
                  <a:lnTo>
                    <a:pt x="34336" y="729143"/>
                  </a:lnTo>
                  <a:lnTo>
                    <a:pt x="22827" y="774296"/>
                  </a:lnTo>
                  <a:lnTo>
                    <a:pt x="13625" y="819864"/>
                  </a:lnTo>
                  <a:lnTo>
                    <a:pt x="6742" y="865762"/>
                  </a:lnTo>
                  <a:lnTo>
                    <a:pt x="2196" y="911906"/>
                  </a:lnTo>
                  <a:lnTo>
                    <a:pt x="0" y="958211"/>
                  </a:lnTo>
                  <a:lnTo>
                    <a:pt x="169" y="1004592"/>
                  </a:lnTo>
                  <a:lnTo>
                    <a:pt x="2719" y="1050965"/>
                  </a:lnTo>
                  <a:lnTo>
                    <a:pt x="7664" y="1097245"/>
                  </a:lnTo>
                  <a:lnTo>
                    <a:pt x="18713" y="1156554"/>
                  </a:lnTo>
                  <a:lnTo>
                    <a:pt x="74974" y="1184748"/>
                  </a:lnTo>
                  <a:lnTo>
                    <a:pt x="109772" y="1198845"/>
                  </a:lnTo>
                  <a:lnTo>
                    <a:pt x="134410" y="1182208"/>
                  </a:lnTo>
                  <a:lnTo>
                    <a:pt x="174835" y="1158028"/>
                  </a:lnTo>
                  <a:lnTo>
                    <a:pt x="216315" y="1135645"/>
                  </a:lnTo>
                  <a:lnTo>
                    <a:pt x="258775" y="1115088"/>
                  </a:lnTo>
                  <a:lnTo>
                    <a:pt x="302137" y="1096385"/>
                  </a:lnTo>
                  <a:lnTo>
                    <a:pt x="346327" y="1079562"/>
                  </a:lnTo>
                  <a:lnTo>
                    <a:pt x="391268" y="1064649"/>
                  </a:lnTo>
                  <a:lnTo>
                    <a:pt x="436884" y="1051674"/>
                  </a:lnTo>
                  <a:lnTo>
                    <a:pt x="483099" y="1040663"/>
                  </a:lnTo>
                  <a:lnTo>
                    <a:pt x="529837" y="1031645"/>
                  </a:lnTo>
                  <a:lnTo>
                    <a:pt x="577021" y="1024649"/>
                  </a:lnTo>
                  <a:lnTo>
                    <a:pt x="624576" y="1019701"/>
                  </a:lnTo>
                  <a:lnTo>
                    <a:pt x="672425" y="1016830"/>
                  </a:lnTo>
                  <a:lnTo>
                    <a:pt x="720492" y="1016063"/>
                  </a:lnTo>
                  <a:lnTo>
                    <a:pt x="768702" y="1017429"/>
                  </a:lnTo>
                  <a:lnTo>
                    <a:pt x="816977" y="1020956"/>
                  </a:lnTo>
                  <a:lnTo>
                    <a:pt x="865243" y="1026671"/>
                  </a:lnTo>
                  <a:lnTo>
                    <a:pt x="913423" y="1034602"/>
                  </a:lnTo>
                  <a:lnTo>
                    <a:pt x="961440" y="1044777"/>
                  </a:lnTo>
                  <a:lnTo>
                    <a:pt x="1009219" y="1057225"/>
                  </a:lnTo>
                  <a:lnTo>
                    <a:pt x="1056684" y="1071972"/>
                  </a:lnTo>
                  <a:lnTo>
                    <a:pt x="1114342" y="1093562"/>
                  </a:lnTo>
                  <a:lnTo>
                    <a:pt x="1122851" y="1088101"/>
                  </a:lnTo>
                  <a:lnTo>
                    <a:pt x="1165069" y="1057658"/>
                  </a:lnTo>
                  <a:lnTo>
                    <a:pt x="1205190" y="1025614"/>
                  </a:lnTo>
                  <a:lnTo>
                    <a:pt x="1243200" y="992052"/>
                  </a:lnTo>
                  <a:lnTo>
                    <a:pt x="1279084" y="957059"/>
                  </a:lnTo>
                  <a:lnTo>
                    <a:pt x="1312827" y="920717"/>
                  </a:lnTo>
                  <a:lnTo>
                    <a:pt x="1344413" y="883113"/>
                  </a:lnTo>
                  <a:lnTo>
                    <a:pt x="1373829" y="844331"/>
                  </a:lnTo>
                  <a:lnTo>
                    <a:pt x="1401059" y="804455"/>
                  </a:lnTo>
                  <a:lnTo>
                    <a:pt x="1426087" y="763571"/>
                  </a:lnTo>
                  <a:lnTo>
                    <a:pt x="1448900" y="721762"/>
                  </a:lnTo>
                  <a:lnTo>
                    <a:pt x="1469482" y="679114"/>
                  </a:lnTo>
                  <a:lnTo>
                    <a:pt x="1487817" y="635710"/>
                  </a:lnTo>
                  <a:lnTo>
                    <a:pt x="1503893" y="591637"/>
                  </a:lnTo>
                  <a:lnTo>
                    <a:pt x="1517692" y="546977"/>
                  </a:lnTo>
                  <a:lnTo>
                    <a:pt x="1529200" y="501817"/>
                  </a:lnTo>
                  <a:lnTo>
                    <a:pt x="1538403" y="456241"/>
                  </a:lnTo>
                  <a:lnTo>
                    <a:pt x="1545286" y="410333"/>
                  </a:lnTo>
                  <a:lnTo>
                    <a:pt x="1549832" y="364178"/>
                  </a:lnTo>
                  <a:lnTo>
                    <a:pt x="1552028" y="317860"/>
                  </a:lnTo>
                  <a:lnTo>
                    <a:pt x="1551859" y="271465"/>
                  </a:lnTo>
                  <a:lnTo>
                    <a:pt x="1549309" y="225077"/>
                  </a:lnTo>
                  <a:lnTo>
                    <a:pt x="1544364" y="178781"/>
                  </a:lnTo>
                  <a:lnTo>
                    <a:pt x="1533315" y="119599"/>
                  </a:lnTo>
                  <a:lnTo>
                    <a:pt x="1477054" y="91405"/>
                  </a:lnTo>
                  <a:lnTo>
                    <a:pt x="1431859" y="72650"/>
                  </a:lnTo>
                  <a:lnTo>
                    <a:pt x="1385835" y="56017"/>
                  </a:lnTo>
                  <a:lnTo>
                    <a:pt x="1339070" y="41517"/>
                  </a:lnTo>
                  <a:lnTo>
                    <a:pt x="1291656" y="29163"/>
                  </a:lnTo>
                  <a:lnTo>
                    <a:pt x="1243683" y="18966"/>
                  </a:lnTo>
                  <a:lnTo>
                    <a:pt x="1195239" y="10940"/>
                  </a:lnTo>
                  <a:lnTo>
                    <a:pt x="1146415" y="5095"/>
                  </a:lnTo>
                  <a:lnTo>
                    <a:pt x="1097301" y="1444"/>
                  </a:lnTo>
                  <a:lnTo>
                    <a:pt x="1047986" y="0"/>
                  </a:lnTo>
                  <a:close/>
                </a:path>
              </a:pathLst>
            </a:custGeom>
            <a:solidFill>
              <a:srgbClr val="17D0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69364" y="3392462"/>
              <a:ext cx="2572892" cy="2447544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2123567" y="3652920"/>
              <a:ext cx="1463040" cy="1337945"/>
            </a:xfrm>
            <a:custGeom>
              <a:avLst/>
              <a:gdLst/>
              <a:ahLst/>
              <a:cxnLst/>
              <a:rect l="l" t="t" r="r" b="b"/>
              <a:pathLst>
                <a:path w="1463039" h="1337945">
                  <a:moveTo>
                    <a:pt x="421468" y="0"/>
                  </a:moveTo>
                  <a:lnTo>
                    <a:pt x="372294" y="588"/>
                  </a:lnTo>
                  <a:lnTo>
                    <a:pt x="323270" y="3384"/>
                  </a:lnTo>
                  <a:lnTo>
                    <a:pt x="274486" y="8387"/>
                  </a:lnTo>
                  <a:lnTo>
                    <a:pt x="226033" y="15593"/>
                  </a:lnTo>
                  <a:lnTo>
                    <a:pt x="178002" y="24998"/>
                  </a:lnTo>
                  <a:lnTo>
                    <a:pt x="130483" y="36601"/>
                  </a:lnTo>
                  <a:lnTo>
                    <a:pt x="83565" y="50399"/>
                  </a:lnTo>
                  <a:lnTo>
                    <a:pt x="24510" y="72370"/>
                  </a:lnTo>
                  <a:lnTo>
                    <a:pt x="7238" y="130155"/>
                  </a:lnTo>
                  <a:lnTo>
                    <a:pt x="0" y="165080"/>
                  </a:lnTo>
                  <a:lnTo>
                    <a:pt x="22478" y="184511"/>
                  </a:lnTo>
                  <a:lnTo>
                    <a:pt x="57801" y="218801"/>
                  </a:lnTo>
                  <a:lnTo>
                    <a:pt x="91305" y="254565"/>
                  </a:lnTo>
                  <a:lnTo>
                    <a:pt x="122937" y="291727"/>
                  </a:lnTo>
                  <a:lnTo>
                    <a:pt x="152645" y="330211"/>
                  </a:lnTo>
                  <a:lnTo>
                    <a:pt x="180377" y="369943"/>
                  </a:lnTo>
                  <a:lnTo>
                    <a:pt x="206080" y="410847"/>
                  </a:lnTo>
                  <a:lnTo>
                    <a:pt x="229701" y="452847"/>
                  </a:lnTo>
                  <a:lnTo>
                    <a:pt x="251189" y="495867"/>
                  </a:lnTo>
                  <a:lnTo>
                    <a:pt x="270490" y="539832"/>
                  </a:lnTo>
                  <a:lnTo>
                    <a:pt x="287552" y="584666"/>
                  </a:lnTo>
                  <a:lnTo>
                    <a:pt x="302324" y="630295"/>
                  </a:lnTo>
                  <a:lnTo>
                    <a:pt x="314752" y="676642"/>
                  </a:lnTo>
                  <a:lnTo>
                    <a:pt x="324784" y="723631"/>
                  </a:lnTo>
                  <a:lnTo>
                    <a:pt x="332367" y="771188"/>
                  </a:lnTo>
                  <a:lnTo>
                    <a:pt x="337450" y="819236"/>
                  </a:lnTo>
                  <a:lnTo>
                    <a:pt x="339979" y="867701"/>
                  </a:lnTo>
                  <a:lnTo>
                    <a:pt x="339903" y="916506"/>
                  </a:lnTo>
                  <a:lnTo>
                    <a:pt x="337169" y="965577"/>
                  </a:lnTo>
                  <a:lnTo>
                    <a:pt x="331724" y="1014837"/>
                  </a:lnTo>
                  <a:lnTo>
                    <a:pt x="321563" y="1072368"/>
                  </a:lnTo>
                  <a:lnTo>
                    <a:pt x="328930" y="1079226"/>
                  </a:lnTo>
                  <a:lnTo>
                    <a:pt x="367631" y="1110792"/>
                  </a:lnTo>
                  <a:lnTo>
                    <a:pt x="407448" y="1140293"/>
                  </a:lnTo>
                  <a:lnTo>
                    <a:pt x="448301" y="1167731"/>
                  </a:lnTo>
                  <a:lnTo>
                    <a:pt x="490111" y="1193109"/>
                  </a:lnTo>
                  <a:lnTo>
                    <a:pt x="532799" y="1216429"/>
                  </a:lnTo>
                  <a:lnTo>
                    <a:pt x="576284" y="1237694"/>
                  </a:lnTo>
                  <a:lnTo>
                    <a:pt x="620487" y="1256908"/>
                  </a:lnTo>
                  <a:lnTo>
                    <a:pt x="665328" y="1274072"/>
                  </a:lnTo>
                  <a:lnTo>
                    <a:pt x="710728" y="1289190"/>
                  </a:lnTo>
                  <a:lnTo>
                    <a:pt x="756607" y="1302264"/>
                  </a:lnTo>
                  <a:lnTo>
                    <a:pt x="802886" y="1313297"/>
                  </a:lnTo>
                  <a:lnTo>
                    <a:pt x="849485" y="1322292"/>
                  </a:lnTo>
                  <a:lnTo>
                    <a:pt x="896324" y="1329252"/>
                  </a:lnTo>
                  <a:lnTo>
                    <a:pt x="943324" y="1334179"/>
                  </a:lnTo>
                  <a:lnTo>
                    <a:pt x="990405" y="1337076"/>
                  </a:lnTo>
                  <a:lnTo>
                    <a:pt x="1037488" y="1337945"/>
                  </a:lnTo>
                  <a:lnTo>
                    <a:pt x="1084492" y="1336791"/>
                  </a:lnTo>
                  <a:lnTo>
                    <a:pt x="1131339" y="1333615"/>
                  </a:lnTo>
                  <a:lnTo>
                    <a:pt x="1177949" y="1328420"/>
                  </a:lnTo>
                  <a:lnTo>
                    <a:pt x="1224242" y="1321209"/>
                  </a:lnTo>
                  <a:lnTo>
                    <a:pt x="1270138" y="1311984"/>
                  </a:lnTo>
                  <a:lnTo>
                    <a:pt x="1315559" y="1300749"/>
                  </a:lnTo>
                  <a:lnTo>
                    <a:pt x="1360423" y="1287506"/>
                  </a:lnTo>
                  <a:lnTo>
                    <a:pt x="1419479" y="1265535"/>
                  </a:lnTo>
                  <a:lnTo>
                    <a:pt x="1436878" y="1207750"/>
                  </a:lnTo>
                  <a:lnTo>
                    <a:pt x="1446739" y="1162260"/>
                  </a:lnTo>
                  <a:lnTo>
                    <a:pt x="1454229" y="1116421"/>
                  </a:lnTo>
                  <a:lnTo>
                    <a:pt x="1459353" y="1070320"/>
                  </a:lnTo>
                  <a:lnTo>
                    <a:pt x="1462118" y="1024041"/>
                  </a:lnTo>
                  <a:lnTo>
                    <a:pt x="1462528" y="977672"/>
                  </a:lnTo>
                  <a:lnTo>
                    <a:pt x="1460591" y="931297"/>
                  </a:lnTo>
                  <a:lnTo>
                    <a:pt x="1456312" y="885004"/>
                  </a:lnTo>
                  <a:lnTo>
                    <a:pt x="1449696" y="838876"/>
                  </a:lnTo>
                  <a:lnTo>
                    <a:pt x="1440750" y="793002"/>
                  </a:lnTo>
                  <a:lnTo>
                    <a:pt x="1429480" y="747465"/>
                  </a:lnTo>
                  <a:lnTo>
                    <a:pt x="1415891" y="702353"/>
                  </a:lnTo>
                  <a:lnTo>
                    <a:pt x="1399989" y="657751"/>
                  </a:lnTo>
                  <a:lnTo>
                    <a:pt x="1381780" y="613745"/>
                  </a:lnTo>
                  <a:lnTo>
                    <a:pt x="1361270" y="570421"/>
                  </a:lnTo>
                  <a:lnTo>
                    <a:pt x="1338466" y="527864"/>
                  </a:lnTo>
                  <a:lnTo>
                    <a:pt x="1313371" y="486161"/>
                  </a:lnTo>
                  <a:lnTo>
                    <a:pt x="1285994" y="445398"/>
                  </a:lnTo>
                  <a:lnTo>
                    <a:pt x="1256338" y="405660"/>
                  </a:lnTo>
                  <a:lnTo>
                    <a:pt x="1224412" y="367033"/>
                  </a:lnTo>
                  <a:lnTo>
                    <a:pt x="1190219" y="329603"/>
                  </a:lnTo>
                  <a:lnTo>
                    <a:pt x="1153766" y="293457"/>
                  </a:lnTo>
                  <a:lnTo>
                    <a:pt x="1115059" y="258679"/>
                  </a:lnTo>
                  <a:lnTo>
                    <a:pt x="1074588" y="225726"/>
                  </a:lnTo>
                  <a:lnTo>
                    <a:pt x="1032897" y="195031"/>
                  </a:lnTo>
                  <a:lnTo>
                    <a:pt x="990079" y="166590"/>
                  </a:lnTo>
                  <a:lnTo>
                    <a:pt x="946224" y="140400"/>
                  </a:lnTo>
                  <a:lnTo>
                    <a:pt x="901423" y="116456"/>
                  </a:lnTo>
                  <a:lnTo>
                    <a:pt x="855768" y="94756"/>
                  </a:lnTo>
                  <a:lnTo>
                    <a:pt x="809348" y="75297"/>
                  </a:lnTo>
                  <a:lnTo>
                    <a:pt x="762256" y="58074"/>
                  </a:lnTo>
                  <a:lnTo>
                    <a:pt x="714583" y="43084"/>
                  </a:lnTo>
                  <a:lnTo>
                    <a:pt x="666418" y="30325"/>
                  </a:lnTo>
                  <a:lnTo>
                    <a:pt x="617855" y="19792"/>
                  </a:lnTo>
                  <a:lnTo>
                    <a:pt x="568985" y="11516"/>
                  </a:lnTo>
                  <a:lnTo>
                    <a:pt x="519904" y="5461"/>
                  </a:lnTo>
                  <a:lnTo>
                    <a:pt x="470701" y="1623"/>
                  </a:lnTo>
                  <a:lnTo>
                    <a:pt x="421468" y="0"/>
                  </a:lnTo>
                  <a:close/>
                </a:path>
              </a:pathLst>
            </a:custGeom>
            <a:solidFill>
              <a:srgbClr val="4BEA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01852" y="1627632"/>
              <a:ext cx="2301240" cy="2856357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1456944" y="1888236"/>
              <a:ext cx="1191895" cy="1746885"/>
            </a:xfrm>
            <a:custGeom>
              <a:avLst/>
              <a:gdLst/>
              <a:ahLst/>
              <a:cxnLst/>
              <a:rect l="l" t="t" r="r" b="b"/>
              <a:pathLst>
                <a:path w="1191895" h="1746885">
                  <a:moveTo>
                    <a:pt x="595883" y="0"/>
                  </a:moveTo>
                  <a:lnTo>
                    <a:pt x="537972" y="26162"/>
                  </a:lnTo>
                  <a:lnTo>
                    <a:pt x="494926" y="49350"/>
                  </a:lnTo>
                  <a:lnTo>
                    <a:pt x="453221" y="74401"/>
                  </a:lnTo>
                  <a:lnTo>
                    <a:pt x="412920" y="101256"/>
                  </a:lnTo>
                  <a:lnTo>
                    <a:pt x="374088" y="129852"/>
                  </a:lnTo>
                  <a:lnTo>
                    <a:pt x="336790" y="160129"/>
                  </a:lnTo>
                  <a:lnTo>
                    <a:pt x="301090" y="192026"/>
                  </a:lnTo>
                  <a:lnTo>
                    <a:pt x="267053" y="225484"/>
                  </a:lnTo>
                  <a:lnTo>
                    <a:pt x="234744" y="260440"/>
                  </a:lnTo>
                  <a:lnTo>
                    <a:pt x="204227" y="296835"/>
                  </a:lnTo>
                  <a:lnTo>
                    <a:pt x="175566" y="334607"/>
                  </a:lnTo>
                  <a:lnTo>
                    <a:pt x="148828" y="373697"/>
                  </a:lnTo>
                  <a:lnTo>
                    <a:pt x="124075" y="414043"/>
                  </a:lnTo>
                  <a:lnTo>
                    <a:pt x="101373" y="455585"/>
                  </a:lnTo>
                  <a:lnTo>
                    <a:pt x="80786" y="498261"/>
                  </a:lnTo>
                  <a:lnTo>
                    <a:pt x="62380" y="542012"/>
                  </a:lnTo>
                  <a:lnTo>
                    <a:pt x="46218" y="586777"/>
                  </a:lnTo>
                  <a:lnTo>
                    <a:pt x="32365" y="632494"/>
                  </a:lnTo>
                  <a:lnTo>
                    <a:pt x="20886" y="679104"/>
                  </a:lnTo>
                  <a:lnTo>
                    <a:pt x="11845" y="726545"/>
                  </a:lnTo>
                  <a:lnTo>
                    <a:pt x="5307" y="774757"/>
                  </a:lnTo>
                  <a:lnTo>
                    <a:pt x="1337" y="823680"/>
                  </a:lnTo>
                  <a:lnTo>
                    <a:pt x="0" y="873251"/>
                  </a:lnTo>
                  <a:lnTo>
                    <a:pt x="1337" y="922823"/>
                  </a:lnTo>
                  <a:lnTo>
                    <a:pt x="5307" y="971746"/>
                  </a:lnTo>
                  <a:lnTo>
                    <a:pt x="11845" y="1019958"/>
                  </a:lnTo>
                  <a:lnTo>
                    <a:pt x="20886" y="1067399"/>
                  </a:lnTo>
                  <a:lnTo>
                    <a:pt x="32365" y="1114009"/>
                  </a:lnTo>
                  <a:lnTo>
                    <a:pt x="46218" y="1159726"/>
                  </a:lnTo>
                  <a:lnTo>
                    <a:pt x="62380" y="1204491"/>
                  </a:lnTo>
                  <a:lnTo>
                    <a:pt x="80786" y="1248242"/>
                  </a:lnTo>
                  <a:lnTo>
                    <a:pt x="101373" y="1290918"/>
                  </a:lnTo>
                  <a:lnTo>
                    <a:pt x="124075" y="1332460"/>
                  </a:lnTo>
                  <a:lnTo>
                    <a:pt x="148828" y="1372806"/>
                  </a:lnTo>
                  <a:lnTo>
                    <a:pt x="175566" y="1411896"/>
                  </a:lnTo>
                  <a:lnTo>
                    <a:pt x="204227" y="1449668"/>
                  </a:lnTo>
                  <a:lnTo>
                    <a:pt x="234744" y="1486063"/>
                  </a:lnTo>
                  <a:lnTo>
                    <a:pt x="267053" y="1521019"/>
                  </a:lnTo>
                  <a:lnTo>
                    <a:pt x="301090" y="1554477"/>
                  </a:lnTo>
                  <a:lnTo>
                    <a:pt x="336790" y="1586374"/>
                  </a:lnTo>
                  <a:lnTo>
                    <a:pt x="374088" y="1616651"/>
                  </a:lnTo>
                  <a:lnTo>
                    <a:pt x="412920" y="1645247"/>
                  </a:lnTo>
                  <a:lnTo>
                    <a:pt x="453221" y="1672102"/>
                  </a:lnTo>
                  <a:lnTo>
                    <a:pt x="494926" y="1697153"/>
                  </a:lnTo>
                  <a:lnTo>
                    <a:pt x="537972" y="1720341"/>
                  </a:lnTo>
                  <a:lnTo>
                    <a:pt x="595883" y="1746503"/>
                  </a:lnTo>
                  <a:lnTo>
                    <a:pt x="653795" y="1720341"/>
                  </a:lnTo>
                  <a:lnTo>
                    <a:pt x="686562" y="1702308"/>
                  </a:lnTo>
                  <a:lnTo>
                    <a:pt x="686816" y="1673987"/>
                  </a:lnTo>
                  <a:lnTo>
                    <a:pt x="690060" y="1627074"/>
                  </a:lnTo>
                  <a:lnTo>
                    <a:pt x="695726" y="1580443"/>
                  </a:lnTo>
                  <a:lnTo>
                    <a:pt x="703789" y="1534177"/>
                  </a:lnTo>
                  <a:lnTo>
                    <a:pt x="714224" y="1488362"/>
                  </a:lnTo>
                  <a:lnTo>
                    <a:pt x="727006" y="1443086"/>
                  </a:lnTo>
                  <a:lnTo>
                    <a:pt x="742111" y="1398433"/>
                  </a:lnTo>
                  <a:lnTo>
                    <a:pt x="759514" y="1354490"/>
                  </a:lnTo>
                  <a:lnTo>
                    <a:pt x="779189" y="1311341"/>
                  </a:lnTo>
                  <a:lnTo>
                    <a:pt x="801113" y="1269075"/>
                  </a:lnTo>
                  <a:lnTo>
                    <a:pt x="825261" y="1227775"/>
                  </a:lnTo>
                  <a:lnTo>
                    <a:pt x="851607" y="1187528"/>
                  </a:lnTo>
                  <a:lnTo>
                    <a:pt x="880127" y="1148420"/>
                  </a:lnTo>
                  <a:lnTo>
                    <a:pt x="910796" y="1110536"/>
                  </a:lnTo>
                  <a:lnTo>
                    <a:pt x="943589" y="1073964"/>
                  </a:lnTo>
                  <a:lnTo>
                    <a:pt x="978482" y="1038787"/>
                  </a:lnTo>
                  <a:lnTo>
                    <a:pt x="1015450" y="1005094"/>
                  </a:lnTo>
                  <a:lnTo>
                    <a:pt x="1054468" y="972968"/>
                  </a:lnTo>
                  <a:lnTo>
                    <a:pt x="1095511" y="942496"/>
                  </a:lnTo>
                  <a:lnTo>
                    <a:pt x="1138555" y="913764"/>
                  </a:lnTo>
                  <a:lnTo>
                    <a:pt x="1191387" y="882903"/>
                  </a:lnTo>
                  <a:lnTo>
                    <a:pt x="1191768" y="873251"/>
                  </a:lnTo>
                  <a:lnTo>
                    <a:pt x="1190430" y="823680"/>
                  </a:lnTo>
                  <a:lnTo>
                    <a:pt x="1186460" y="774757"/>
                  </a:lnTo>
                  <a:lnTo>
                    <a:pt x="1179922" y="726545"/>
                  </a:lnTo>
                  <a:lnTo>
                    <a:pt x="1170881" y="679104"/>
                  </a:lnTo>
                  <a:lnTo>
                    <a:pt x="1159402" y="632494"/>
                  </a:lnTo>
                  <a:lnTo>
                    <a:pt x="1145549" y="586777"/>
                  </a:lnTo>
                  <a:lnTo>
                    <a:pt x="1129387" y="542012"/>
                  </a:lnTo>
                  <a:lnTo>
                    <a:pt x="1110981" y="498261"/>
                  </a:lnTo>
                  <a:lnTo>
                    <a:pt x="1090394" y="455585"/>
                  </a:lnTo>
                  <a:lnTo>
                    <a:pt x="1067692" y="414043"/>
                  </a:lnTo>
                  <a:lnTo>
                    <a:pt x="1042939" y="373697"/>
                  </a:lnTo>
                  <a:lnTo>
                    <a:pt x="1016201" y="334607"/>
                  </a:lnTo>
                  <a:lnTo>
                    <a:pt x="987540" y="296835"/>
                  </a:lnTo>
                  <a:lnTo>
                    <a:pt x="957023" y="260440"/>
                  </a:lnTo>
                  <a:lnTo>
                    <a:pt x="924714" y="225484"/>
                  </a:lnTo>
                  <a:lnTo>
                    <a:pt x="890677" y="192026"/>
                  </a:lnTo>
                  <a:lnTo>
                    <a:pt x="854977" y="160129"/>
                  </a:lnTo>
                  <a:lnTo>
                    <a:pt x="817679" y="129852"/>
                  </a:lnTo>
                  <a:lnTo>
                    <a:pt x="778847" y="101256"/>
                  </a:lnTo>
                  <a:lnTo>
                    <a:pt x="738546" y="74401"/>
                  </a:lnTo>
                  <a:lnTo>
                    <a:pt x="696841" y="49350"/>
                  </a:lnTo>
                  <a:lnTo>
                    <a:pt x="653795" y="26162"/>
                  </a:lnTo>
                  <a:lnTo>
                    <a:pt x="595883" y="0"/>
                  </a:lnTo>
                  <a:close/>
                </a:path>
              </a:pathLst>
            </a:custGeom>
            <a:solidFill>
              <a:srgbClr val="0A97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2375916"/>
              <a:ext cx="2715895" cy="2335783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337058" y="2636774"/>
              <a:ext cx="1624330" cy="1226820"/>
            </a:xfrm>
            <a:custGeom>
              <a:avLst/>
              <a:gdLst/>
              <a:ahLst/>
              <a:cxnLst/>
              <a:rect l="l" t="t" r="r" b="b"/>
              <a:pathLst>
                <a:path w="1624330" h="1226820">
                  <a:moveTo>
                    <a:pt x="623670" y="85"/>
                  </a:moveTo>
                  <a:lnTo>
                    <a:pt x="573988" y="0"/>
                  </a:lnTo>
                  <a:lnTo>
                    <a:pt x="524477" y="2156"/>
                  </a:lnTo>
                  <a:lnTo>
                    <a:pt x="475222" y="6533"/>
                  </a:lnTo>
                  <a:lnTo>
                    <a:pt x="426310" y="13108"/>
                  </a:lnTo>
                  <a:lnTo>
                    <a:pt x="377831" y="21859"/>
                  </a:lnTo>
                  <a:lnTo>
                    <a:pt x="329873" y="32766"/>
                  </a:lnTo>
                  <a:lnTo>
                    <a:pt x="282523" y="45805"/>
                  </a:lnTo>
                  <a:lnTo>
                    <a:pt x="235871" y="60956"/>
                  </a:lnTo>
                  <a:lnTo>
                    <a:pt x="190004" y="78197"/>
                  </a:lnTo>
                  <a:lnTo>
                    <a:pt x="145011" y="97506"/>
                  </a:lnTo>
                  <a:lnTo>
                    <a:pt x="100980" y="118860"/>
                  </a:lnTo>
                  <a:lnTo>
                    <a:pt x="58000" y="142239"/>
                  </a:lnTo>
                  <a:lnTo>
                    <a:pt x="4888" y="176149"/>
                  </a:lnTo>
                  <a:lnTo>
                    <a:pt x="88" y="236220"/>
                  </a:lnTo>
                  <a:lnTo>
                    <a:pt x="0" y="282806"/>
                  </a:lnTo>
                  <a:lnTo>
                    <a:pt x="2303" y="329234"/>
                  </a:lnTo>
                  <a:lnTo>
                    <a:pt x="6974" y="375421"/>
                  </a:lnTo>
                  <a:lnTo>
                    <a:pt x="13989" y="421284"/>
                  </a:lnTo>
                  <a:lnTo>
                    <a:pt x="23324" y="466741"/>
                  </a:lnTo>
                  <a:lnTo>
                    <a:pt x="34957" y="511708"/>
                  </a:lnTo>
                  <a:lnTo>
                    <a:pt x="48862" y="556104"/>
                  </a:lnTo>
                  <a:lnTo>
                    <a:pt x="65017" y="599845"/>
                  </a:lnTo>
                  <a:lnTo>
                    <a:pt x="83398" y="642848"/>
                  </a:lnTo>
                  <a:lnTo>
                    <a:pt x="103982" y="685032"/>
                  </a:lnTo>
                  <a:lnTo>
                    <a:pt x="126743" y="726313"/>
                  </a:lnTo>
                  <a:lnTo>
                    <a:pt x="151660" y="766608"/>
                  </a:lnTo>
                  <a:lnTo>
                    <a:pt x="178708" y="805834"/>
                  </a:lnTo>
                  <a:lnTo>
                    <a:pt x="207864" y="843910"/>
                  </a:lnTo>
                  <a:lnTo>
                    <a:pt x="239103" y="880752"/>
                  </a:lnTo>
                  <a:lnTo>
                    <a:pt x="272403" y="916278"/>
                  </a:lnTo>
                  <a:lnTo>
                    <a:pt x="307740" y="950404"/>
                  </a:lnTo>
                  <a:lnTo>
                    <a:pt x="345090" y="983048"/>
                  </a:lnTo>
                  <a:lnTo>
                    <a:pt x="384429" y="1014128"/>
                  </a:lnTo>
                  <a:lnTo>
                    <a:pt x="425734" y="1043561"/>
                  </a:lnTo>
                  <a:lnTo>
                    <a:pt x="468980" y="1071263"/>
                  </a:lnTo>
                  <a:lnTo>
                    <a:pt x="514146" y="1097152"/>
                  </a:lnTo>
                  <a:lnTo>
                    <a:pt x="558610" y="1119905"/>
                  </a:lnTo>
                  <a:lnTo>
                    <a:pt x="603732" y="1140401"/>
                  </a:lnTo>
                  <a:lnTo>
                    <a:pt x="649434" y="1158660"/>
                  </a:lnTo>
                  <a:lnTo>
                    <a:pt x="695639" y="1174701"/>
                  </a:lnTo>
                  <a:lnTo>
                    <a:pt x="742269" y="1188545"/>
                  </a:lnTo>
                  <a:lnTo>
                    <a:pt x="789249" y="1200209"/>
                  </a:lnTo>
                  <a:lnTo>
                    <a:pt x="836499" y="1209715"/>
                  </a:lnTo>
                  <a:lnTo>
                    <a:pt x="883944" y="1217082"/>
                  </a:lnTo>
                  <a:lnTo>
                    <a:pt x="931506" y="1222328"/>
                  </a:lnTo>
                  <a:lnTo>
                    <a:pt x="979108" y="1225473"/>
                  </a:lnTo>
                  <a:lnTo>
                    <a:pt x="1026672" y="1226538"/>
                  </a:lnTo>
                  <a:lnTo>
                    <a:pt x="1074122" y="1225541"/>
                  </a:lnTo>
                  <a:lnTo>
                    <a:pt x="1121379" y="1222501"/>
                  </a:lnTo>
                  <a:lnTo>
                    <a:pt x="1168368" y="1217439"/>
                  </a:lnTo>
                  <a:lnTo>
                    <a:pt x="1215010" y="1210374"/>
                  </a:lnTo>
                  <a:lnTo>
                    <a:pt x="1261229" y="1201324"/>
                  </a:lnTo>
                  <a:lnTo>
                    <a:pt x="1306947" y="1190311"/>
                  </a:lnTo>
                  <a:lnTo>
                    <a:pt x="1352087" y="1177353"/>
                  </a:lnTo>
                  <a:lnTo>
                    <a:pt x="1396572" y="1162469"/>
                  </a:lnTo>
                  <a:lnTo>
                    <a:pt x="1440325" y="1145680"/>
                  </a:lnTo>
                  <a:lnTo>
                    <a:pt x="1483268" y="1127004"/>
                  </a:lnTo>
                  <a:lnTo>
                    <a:pt x="1525324" y="1106462"/>
                  </a:lnTo>
                  <a:lnTo>
                    <a:pt x="1566417" y="1084071"/>
                  </a:lnTo>
                  <a:lnTo>
                    <a:pt x="1619503" y="1050163"/>
                  </a:lnTo>
                  <a:lnTo>
                    <a:pt x="1624329" y="990092"/>
                  </a:lnTo>
                  <a:lnTo>
                    <a:pt x="1624075" y="954404"/>
                  </a:lnTo>
                  <a:lnTo>
                    <a:pt x="1598040" y="940053"/>
                  </a:lnTo>
                  <a:lnTo>
                    <a:pt x="1556299" y="913933"/>
                  </a:lnTo>
                  <a:lnTo>
                    <a:pt x="1516026" y="885987"/>
                  </a:lnTo>
                  <a:lnTo>
                    <a:pt x="1477287" y="856278"/>
                  </a:lnTo>
                  <a:lnTo>
                    <a:pt x="1440149" y="824869"/>
                  </a:lnTo>
                  <a:lnTo>
                    <a:pt x="1404681" y="791823"/>
                  </a:lnTo>
                  <a:lnTo>
                    <a:pt x="1370949" y="757203"/>
                  </a:lnTo>
                  <a:lnTo>
                    <a:pt x="1339022" y="721073"/>
                  </a:lnTo>
                  <a:lnTo>
                    <a:pt x="1308966" y="683496"/>
                  </a:lnTo>
                  <a:lnTo>
                    <a:pt x="1280849" y="644534"/>
                  </a:lnTo>
                  <a:lnTo>
                    <a:pt x="1254738" y="604251"/>
                  </a:lnTo>
                  <a:lnTo>
                    <a:pt x="1230701" y="562710"/>
                  </a:lnTo>
                  <a:lnTo>
                    <a:pt x="1208805" y="519973"/>
                  </a:lnTo>
                  <a:lnTo>
                    <a:pt x="1189118" y="476105"/>
                  </a:lnTo>
                  <a:lnTo>
                    <a:pt x="1171707" y="431168"/>
                  </a:lnTo>
                  <a:lnTo>
                    <a:pt x="1156640" y="385225"/>
                  </a:lnTo>
                  <a:lnTo>
                    <a:pt x="1143984" y="338340"/>
                  </a:lnTo>
                  <a:lnTo>
                    <a:pt x="1133806" y="290575"/>
                  </a:lnTo>
                  <a:lnTo>
                    <a:pt x="1126174" y="241993"/>
                  </a:lnTo>
                  <a:lnTo>
                    <a:pt x="1121155" y="192659"/>
                  </a:lnTo>
                  <a:lnTo>
                    <a:pt x="1118996" y="134238"/>
                  </a:lnTo>
                  <a:lnTo>
                    <a:pt x="1110233" y="129159"/>
                  </a:lnTo>
                  <a:lnTo>
                    <a:pt x="1063744" y="105426"/>
                  </a:lnTo>
                  <a:lnTo>
                    <a:pt x="1016537" y="84158"/>
                  </a:lnTo>
                  <a:lnTo>
                    <a:pt x="968701" y="65333"/>
                  </a:lnTo>
                  <a:lnTo>
                    <a:pt x="920324" y="48929"/>
                  </a:lnTo>
                  <a:lnTo>
                    <a:pt x="871496" y="34923"/>
                  </a:lnTo>
                  <a:lnTo>
                    <a:pt x="822304" y="23293"/>
                  </a:lnTo>
                  <a:lnTo>
                    <a:pt x="772837" y="14017"/>
                  </a:lnTo>
                  <a:lnTo>
                    <a:pt x="723183" y="7071"/>
                  </a:lnTo>
                  <a:lnTo>
                    <a:pt x="673431" y="2435"/>
                  </a:lnTo>
                  <a:lnTo>
                    <a:pt x="623670" y="85"/>
                  </a:lnTo>
                  <a:close/>
                </a:path>
              </a:pathLst>
            </a:custGeom>
            <a:solidFill>
              <a:srgbClr val="044B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0" y="3477704"/>
              <a:ext cx="2717419" cy="2211705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337059" y="3738372"/>
              <a:ext cx="1625600" cy="1102360"/>
            </a:xfrm>
            <a:custGeom>
              <a:avLst/>
              <a:gdLst/>
              <a:ahLst/>
              <a:cxnLst/>
              <a:rect l="l" t="t" r="r" b="b"/>
              <a:pathLst>
                <a:path w="1625600" h="1102360">
                  <a:moveTo>
                    <a:pt x="1534412" y="0"/>
                  </a:moveTo>
                  <a:lnTo>
                    <a:pt x="1465374" y="33811"/>
                  </a:lnTo>
                  <a:lnTo>
                    <a:pt x="1421760" y="51753"/>
                  </a:lnTo>
                  <a:lnTo>
                    <a:pt x="1377360" y="67778"/>
                  </a:lnTo>
                  <a:lnTo>
                    <a:pt x="1332254" y="81865"/>
                  </a:lnTo>
                  <a:lnTo>
                    <a:pt x="1286519" y="93993"/>
                  </a:lnTo>
                  <a:lnTo>
                    <a:pt x="1240236" y="104144"/>
                  </a:lnTo>
                  <a:lnTo>
                    <a:pt x="1193481" y="112297"/>
                  </a:lnTo>
                  <a:lnTo>
                    <a:pt x="1146335" y="118433"/>
                  </a:lnTo>
                  <a:lnTo>
                    <a:pt x="1098876" y="122530"/>
                  </a:lnTo>
                  <a:lnTo>
                    <a:pt x="1051182" y="124571"/>
                  </a:lnTo>
                  <a:lnTo>
                    <a:pt x="1003333" y="124533"/>
                  </a:lnTo>
                  <a:lnTo>
                    <a:pt x="955407" y="122399"/>
                  </a:lnTo>
                  <a:lnTo>
                    <a:pt x="907483" y="118147"/>
                  </a:lnTo>
                  <a:lnTo>
                    <a:pt x="859640" y="111759"/>
                  </a:lnTo>
                  <a:lnTo>
                    <a:pt x="811956" y="103213"/>
                  </a:lnTo>
                  <a:lnTo>
                    <a:pt x="764510" y="92490"/>
                  </a:lnTo>
                  <a:lnTo>
                    <a:pt x="717382" y="79570"/>
                  </a:lnTo>
                  <a:lnTo>
                    <a:pt x="670649" y="64434"/>
                  </a:lnTo>
                  <a:lnTo>
                    <a:pt x="624391" y="47061"/>
                  </a:lnTo>
                  <a:lnTo>
                    <a:pt x="578686" y="27431"/>
                  </a:lnTo>
                  <a:lnTo>
                    <a:pt x="523606" y="0"/>
                  </a:lnTo>
                  <a:lnTo>
                    <a:pt x="514513" y="4571"/>
                  </a:lnTo>
                  <a:lnTo>
                    <a:pt x="469316" y="30461"/>
                  </a:lnTo>
                  <a:lnTo>
                    <a:pt x="426038" y="58163"/>
                  </a:lnTo>
                  <a:lnTo>
                    <a:pt x="384704" y="87595"/>
                  </a:lnTo>
                  <a:lnTo>
                    <a:pt x="345337" y="118675"/>
                  </a:lnTo>
                  <a:lnTo>
                    <a:pt x="307961" y="151318"/>
                  </a:lnTo>
                  <a:lnTo>
                    <a:pt x="272599" y="185444"/>
                  </a:lnTo>
                  <a:lnTo>
                    <a:pt x="239276" y="220968"/>
                  </a:lnTo>
                  <a:lnTo>
                    <a:pt x="208014" y="257808"/>
                  </a:lnTo>
                  <a:lnTo>
                    <a:pt x="178838" y="295881"/>
                  </a:lnTo>
                  <a:lnTo>
                    <a:pt x="151771" y="335105"/>
                  </a:lnTo>
                  <a:lnTo>
                    <a:pt x="126836" y="375396"/>
                  </a:lnTo>
                  <a:lnTo>
                    <a:pt x="104058" y="416672"/>
                  </a:lnTo>
                  <a:lnTo>
                    <a:pt x="83460" y="458849"/>
                  </a:lnTo>
                  <a:lnTo>
                    <a:pt x="65066" y="501846"/>
                  </a:lnTo>
                  <a:lnTo>
                    <a:pt x="48900" y="545580"/>
                  </a:lnTo>
                  <a:lnTo>
                    <a:pt x="34984" y="589967"/>
                  </a:lnTo>
                  <a:lnTo>
                    <a:pt x="23343" y="634925"/>
                  </a:lnTo>
                  <a:lnTo>
                    <a:pt x="14000" y="680370"/>
                  </a:lnTo>
                  <a:lnTo>
                    <a:pt x="6980" y="726221"/>
                  </a:lnTo>
                  <a:lnTo>
                    <a:pt x="2305" y="772395"/>
                  </a:lnTo>
                  <a:lnTo>
                    <a:pt x="0" y="818808"/>
                  </a:lnTo>
                  <a:lnTo>
                    <a:pt x="87" y="865377"/>
                  </a:lnTo>
                  <a:lnTo>
                    <a:pt x="4888" y="925448"/>
                  </a:lnTo>
                  <a:lnTo>
                    <a:pt x="58050" y="959484"/>
                  </a:lnTo>
                  <a:lnTo>
                    <a:pt x="99168" y="981859"/>
                  </a:lnTo>
                  <a:lnTo>
                    <a:pt x="141251" y="1002387"/>
                  </a:lnTo>
                  <a:lnTo>
                    <a:pt x="184223" y="1021050"/>
                  </a:lnTo>
                  <a:lnTo>
                    <a:pt x="228005" y="1037828"/>
                  </a:lnTo>
                  <a:lnTo>
                    <a:pt x="272520" y="1052701"/>
                  </a:lnTo>
                  <a:lnTo>
                    <a:pt x="317692" y="1065651"/>
                  </a:lnTo>
                  <a:lnTo>
                    <a:pt x="363443" y="1076657"/>
                  </a:lnTo>
                  <a:lnTo>
                    <a:pt x="409695" y="1085700"/>
                  </a:lnTo>
                  <a:lnTo>
                    <a:pt x="456372" y="1092761"/>
                  </a:lnTo>
                  <a:lnTo>
                    <a:pt x="503396" y="1097820"/>
                  </a:lnTo>
                  <a:lnTo>
                    <a:pt x="550689" y="1100858"/>
                  </a:lnTo>
                  <a:lnTo>
                    <a:pt x="598175" y="1101856"/>
                  </a:lnTo>
                  <a:lnTo>
                    <a:pt x="645776" y="1100793"/>
                  </a:lnTo>
                  <a:lnTo>
                    <a:pt x="693415" y="1097650"/>
                  </a:lnTo>
                  <a:lnTo>
                    <a:pt x="741015" y="1092408"/>
                  </a:lnTo>
                  <a:lnTo>
                    <a:pt x="788498" y="1085048"/>
                  </a:lnTo>
                  <a:lnTo>
                    <a:pt x="835787" y="1075549"/>
                  </a:lnTo>
                  <a:lnTo>
                    <a:pt x="882805" y="1063893"/>
                  </a:lnTo>
                  <a:lnTo>
                    <a:pt x="929474" y="1050059"/>
                  </a:lnTo>
                  <a:lnTo>
                    <a:pt x="975718" y="1034029"/>
                  </a:lnTo>
                  <a:lnTo>
                    <a:pt x="1021458" y="1015783"/>
                  </a:lnTo>
                  <a:lnTo>
                    <a:pt x="1066619" y="995302"/>
                  </a:lnTo>
                  <a:lnTo>
                    <a:pt x="1111121" y="972565"/>
                  </a:lnTo>
                  <a:lnTo>
                    <a:pt x="1156306" y="946659"/>
                  </a:lnTo>
                  <a:lnTo>
                    <a:pt x="1199573" y="918942"/>
                  </a:lnTo>
                  <a:lnTo>
                    <a:pt x="1240898" y="889496"/>
                  </a:lnTo>
                  <a:lnTo>
                    <a:pt x="1280258" y="858405"/>
                  </a:lnTo>
                  <a:lnTo>
                    <a:pt x="1317628" y="825750"/>
                  </a:lnTo>
                  <a:lnTo>
                    <a:pt x="1352985" y="791615"/>
                  </a:lnTo>
                  <a:lnTo>
                    <a:pt x="1386306" y="756082"/>
                  </a:lnTo>
                  <a:lnTo>
                    <a:pt x="1417565" y="719235"/>
                  </a:lnTo>
                  <a:lnTo>
                    <a:pt x="1446740" y="681155"/>
                  </a:lnTo>
                  <a:lnTo>
                    <a:pt x="1473807" y="641926"/>
                  </a:lnTo>
                  <a:lnTo>
                    <a:pt x="1498741" y="601630"/>
                  </a:lnTo>
                  <a:lnTo>
                    <a:pt x="1521519" y="560350"/>
                  </a:lnTo>
                  <a:lnTo>
                    <a:pt x="1542117" y="518169"/>
                  </a:lnTo>
                  <a:lnTo>
                    <a:pt x="1560512" y="475170"/>
                  </a:lnTo>
                  <a:lnTo>
                    <a:pt x="1576678" y="431434"/>
                  </a:lnTo>
                  <a:lnTo>
                    <a:pt x="1590594" y="387046"/>
                  </a:lnTo>
                  <a:lnTo>
                    <a:pt x="1602234" y="342087"/>
                  </a:lnTo>
                  <a:lnTo>
                    <a:pt x="1611575" y="296640"/>
                  </a:lnTo>
                  <a:lnTo>
                    <a:pt x="1618593" y="250789"/>
                  </a:lnTo>
                  <a:lnTo>
                    <a:pt x="1623264" y="204615"/>
                  </a:lnTo>
                  <a:lnTo>
                    <a:pt x="1625565" y="158202"/>
                  </a:lnTo>
                  <a:lnTo>
                    <a:pt x="1625471" y="111632"/>
                  </a:lnTo>
                  <a:lnTo>
                    <a:pt x="1620645" y="51561"/>
                  </a:lnTo>
                  <a:lnTo>
                    <a:pt x="1567559" y="17652"/>
                  </a:lnTo>
                  <a:lnTo>
                    <a:pt x="1534412" y="0"/>
                  </a:lnTo>
                  <a:close/>
                </a:path>
              </a:pathLst>
            </a:custGeom>
            <a:solidFill>
              <a:srgbClr val="0871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01852" y="3581438"/>
              <a:ext cx="2301240" cy="2856357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1456944" y="3842004"/>
              <a:ext cx="1191895" cy="1746885"/>
            </a:xfrm>
            <a:custGeom>
              <a:avLst/>
              <a:gdLst/>
              <a:ahLst/>
              <a:cxnLst/>
              <a:rect l="l" t="t" r="r" b="b"/>
              <a:pathLst>
                <a:path w="1191895" h="1746885">
                  <a:moveTo>
                    <a:pt x="595883" y="0"/>
                  </a:moveTo>
                  <a:lnTo>
                    <a:pt x="537972" y="26162"/>
                  </a:lnTo>
                  <a:lnTo>
                    <a:pt x="505206" y="44196"/>
                  </a:lnTo>
                  <a:lnTo>
                    <a:pt x="504951" y="72517"/>
                  </a:lnTo>
                  <a:lnTo>
                    <a:pt x="501707" y="119429"/>
                  </a:lnTo>
                  <a:lnTo>
                    <a:pt x="496041" y="166060"/>
                  </a:lnTo>
                  <a:lnTo>
                    <a:pt x="487978" y="212326"/>
                  </a:lnTo>
                  <a:lnTo>
                    <a:pt x="477543" y="258141"/>
                  </a:lnTo>
                  <a:lnTo>
                    <a:pt x="464761" y="303417"/>
                  </a:lnTo>
                  <a:lnTo>
                    <a:pt x="449656" y="348070"/>
                  </a:lnTo>
                  <a:lnTo>
                    <a:pt x="432253" y="392013"/>
                  </a:lnTo>
                  <a:lnTo>
                    <a:pt x="412578" y="435162"/>
                  </a:lnTo>
                  <a:lnTo>
                    <a:pt x="390654" y="477428"/>
                  </a:lnTo>
                  <a:lnTo>
                    <a:pt x="366506" y="518728"/>
                  </a:lnTo>
                  <a:lnTo>
                    <a:pt x="340160" y="558975"/>
                  </a:lnTo>
                  <a:lnTo>
                    <a:pt x="311640" y="598083"/>
                  </a:lnTo>
                  <a:lnTo>
                    <a:pt x="280971" y="635967"/>
                  </a:lnTo>
                  <a:lnTo>
                    <a:pt x="248178" y="672539"/>
                  </a:lnTo>
                  <a:lnTo>
                    <a:pt x="213285" y="707716"/>
                  </a:lnTo>
                  <a:lnTo>
                    <a:pt x="176317" y="741409"/>
                  </a:lnTo>
                  <a:lnTo>
                    <a:pt x="137299" y="773535"/>
                  </a:lnTo>
                  <a:lnTo>
                    <a:pt x="96256" y="804007"/>
                  </a:lnTo>
                  <a:lnTo>
                    <a:pt x="53212" y="832739"/>
                  </a:lnTo>
                  <a:lnTo>
                    <a:pt x="381" y="863600"/>
                  </a:lnTo>
                  <a:lnTo>
                    <a:pt x="0" y="873252"/>
                  </a:lnTo>
                  <a:lnTo>
                    <a:pt x="1337" y="922823"/>
                  </a:lnTo>
                  <a:lnTo>
                    <a:pt x="5307" y="971746"/>
                  </a:lnTo>
                  <a:lnTo>
                    <a:pt x="11845" y="1019958"/>
                  </a:lnTo>
                  <a:lnTo>
                    <a:pt x="20886" y="1067399"/>
                  </a:lnTo>
                  <a:lnTo>
                    <a:pt x="32365" y="1114009"/>
                  </a:lnTo>
                  <a:lnTo>
                    <a:pt x="46218" y="1159726"/>
                  </a:lnTo>
                  <a:lnTo>
                    <a:pt x="62380" y="1204491"/>
                  </a:lnTo>
                  <a:lnTo>
                    <a:pt x="80786" y="1248242"/>
                  </a:lnTo>
                  <a:lnTo>
                    <a:pt x="101373" y="1290918"/>
                  </a:lnTo>
                  <a:lnTo>
                    <a:pt x="124075" y="1332460"/>
                  </a:lnTo>
                  <a:lnTo>
                    <a:pt x="148828" y="1372806"/>
                  </a:lnTo>
                  <a:lnTo>
                    <a:pt x="175566" y="1411896"/>
                  </a:lnTo>
                  <a:lnTo>
                    <a:pt x="204227" y="1449668"/>
                  </a:lnTo>
                  <a:lnTo>
                    <a:pt x="234744" y="1486063"/>
                  </a:lnTo>
                  <a:lnTo>
                    <a:pt x="267053" y="1521019"/>
                  </a:lnTo>
                  <a:lnTo>
                    <a:pt x="301090" y="1554477"/>
                  </a:lnTo>
                  <a:lnTo>
                    <a:pt x="336790" y="1586374"/>
                  </a:lnTo>
                  <a:lnTo>
                    <a:pt x="374088" y="1616651"/>
                  </a:lnTo>
                  <a:lnTo>
                    <a:pt x="412920" y="1645247"/>
                  </a:lnTo>
                  <a:lnTo>
                    <a:pt x="453221" y="1672102"/>
                  </a:lnTo>
                  <a:lnTo>
                    <a:pt x="494926" y="1697153"/>
                  </a:lnTo>
                  <a:lnTo>
                    <a:pt x="537972" y="1720342"/>
                  </a:lnTo>
                  <a:lnTo>
                    <a:pt x="595883" y="1746504"/>
                  </a:lnTo>
                  <a:lnTo>
                    <a:pt x="653795" y="1720342"/>
                  </a:lnTo>
                  <a:lnTo>
                    <a:pt x="696841" y="1697153"/>
                  </a:lnTo>
                  <a:lnTo>
                    <a:pt x="738546" y="1672102"/>
                  </a:lnTo>
                  <a:lnTo>
                    <a:pt x="778847" y="1645247"/>
                  </a:lnTo>
                  <a:lnTo>
                    <a:pt x="817679" y="1616651"/>
                  </a:lnTo>
                  <a:lnTo>
                    <a:pt x="854977" y="1586374"/>
                  </a:lnTo>
                  <a:lnTo>
                    <a:pt x="890677" y="1554477"/>
                  </a:lnTo>
                  <a:lnTo>
                    <a:pt x="924714" y="1521019"/>
                  </a:lnTo>
                  <a:lnTo>
                    <a:pt x="957023" y="1486063"/>
                  </a:lnTo>
                  <a:lnTo>
                    <a:pt x="987540" y="1449668"/>
                  </a:lnTo>
                  <a:lnTo>
                    <a:pt x="1016201" y="1411896"/>
                  </a:lnTo>
                  <a:lnTo>
                    <a:pt x="1042939" y="1372806"/>
                  </a:lnTo>
                  <a:lnTo>
                    <a:pt x="1067692" y="1332460"/>
                  </a:lnTo>
                  <a:lnTo>
                    <a:pt x="1090394" y="1290918"/>
                  </a:lnTo>
                  <a:lnTo>
                    <a:pt x="1110981" y="1248242"/>
                  </a:lnTo>
                  <a:lnTo>
                    <a:pt x="1129387" y="1204491"/>
                  </a:lnTo>
                  <a:lnTo>
                    <a:pt x="1145549" y="1159726"/>
                  </a:lnTo>
                  <a:lnTo>
                    <a:pt x="1159402" y="1114009"/>
                  </a:lnTo>
                  <a:lnTo>
                    <a:pt x="1170881" y="1067399"/>
                  </a:lnTo>
                  <a:lnTo>
                    <a:pt x="1179922" y="1019958"/>
                  </a:lnTo>
                  <a:lnTo>
                    <a:pt x="1186460" y="971746"/>
                  </a:lnTo>
                  <a:lnTo>
                    <a:pt x="1190430" y="922823"/>
                  </a:lnTo>
                  <a:lnTo>
                    <a:pt x="1191768" y="873252"/>
                  </a:lnTo>
                  <a:lnTo>
                    <a:pt x="1190430" y="823680"/>
                  </a:lnTo>
                  <a:lnTo>
                    <a:pt x="1186460" y="774757"/>
                  </a:lnTo>
                  <a:lnTo>
                    <a:pt x="1179922" y="726545"/>
                  </a:lnTo>
                  <a:lnTo>
                    <a:pt x="1170881" y="679104"/>
                  </a:lnTo>
                  <a:lnTo>
                    <a:pt x="1159402" y="632494"/>
                  </a:lnTo>
                  <a:lnTo>
                    <a:pt x="1145549" y="586777"/>
                  </a:lnTo>
                  <a:lnTo>
                    <a:pt x="1129387" y="542012"/>
                  </a:lnTo>
                  <a:lnTo>
                    <a:pt x="1110981" y="498261"/>
                  </a:lnTo>
                  <a:lnTo>
                    <a:pt x="1090394" y="455585"/>
                  </a:lnTo>
                  <a:lnTo>
                    <a:pt x="1067692" y="414043"/>
                  </a:lnTo>
                  <a:lnTo>
                    <a:pt x="1042939" y="373697"/>
                  </a:lnTo>
                  <a:lnTo>
                    <a:pt x="1016201" y="334607"/>
                  </a:lnTo>
                  <a:lnTo>
                    <a:pt x="987540" y="296835"/>
                  </a:lnTo>
                  <a:lnTo>
                    <a:pt x="957023" y="260440"/>
                  </a:lnTo>
                  <a:lnTo>
                    <a:pt x="924714" y="225484"/>
                  </a:lnTo>
                  <a:lnTo>
                    <a:pt x="890677" y="192026"/>
                  </a:lnTo>
                  <a:lnTo>
                    <a:pt x="854977" y="160129"/>
                  </a:lnTo>
                  <a:lnTo>
                    <a:pt x="817679" y="129852"/>
                  </a:lnTo>
                  <a:lnTo>
                    <a:pt x="778847" y="101256"/>
                  </a:lnTo>
                  <a:lnTo>
                    <a:pt x="738546" y="74401"/>
                  </a:lnTo>
                  <a:lnTo>
                    <a:pt x="696841" y="49350"/>
                  </a:lnTo>
                  <a:lnTo>
                    <a:pt x="653795" y="26162"/>
                  </a:lnTo>
                  <a:lnTo>
                    <a:pt x="595883" y="0"/>
                  </a:lnTo>
                  <a:close/>
                </a:path>
              </a:pathLst>
            </a:custGeom>
            <a:solidFill>
              <a:srgbClr val="DDDD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96211" y="2389632"/>
              <a:ext cx="1707134" cy="2093849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051304" y="2650236"/>
              <a:ext cx="597407" cy="984503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86027" y="2456688"/>
              <a:ext cx="1729486" cy="2078863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1341119" y="2717292"/>
              <a:ext cx="620395" cy="969644"/>
            </a:xfrm>
            <a:custGeom>
              <a:avLst/>
              <a:gdLst/>
              <a:ahLst/>
              <a:cxnLst/>
              <a:rect l="l" t="t" r="r" b="b"/>
              <a:pathLst>
                <a:path w="620394" h="969645">
                  <a:moveTo>
                    <a:pt x="0" y="0"/>
                  </a:moveTo>
                  <a:lnTo>
                    <a:pt x="2159" y="56896"/>
                  </a:lnTo>
                  <a:lnTo>
                    <a:pt x="5857" y="96869"/>
                  </a:lnTo>
                  <a:lnTo>
                    <a:pt x="11176" y="137033"/>
                  </a:lnTo>
                  <a:lnTo>
                    <a:pt x="19733" y="186427"/>
                  </a:lnTo>
                  <a:lnTo>
                    <a:pt x="30458" y="234980"/>
                  </a:lnTo>
                  <a:lnTo>
                    <a:pt x="43297" y="282654"/>
                  </a:lnTo>
                  <a:lnTo>
                    <a:pt x="58195" y="329411"/>
                  </a:lnTo>
                  <a:lnTo>
                    <a:pt x="75099" y="375215"/>
                  </a:lnTo>
                  <a:lnTo>
                    <a:pt x="93957" y="420026"/>
                  </a:lnTo>
                  <a:lnTo>
                    <a:pt x="114713" y="463808"/>
                  </a:lnTo>
                  <a:lnTo>
                    <a:pt x="137316" y="506523"/>
                  </a:lnTo>
                  <a:lnTo>
                    <a:pt x="161712" y="548133"/>
                  </a:lnTo>
                  <a:lnTo>
                    <a:pt x="187846" y="588600"/>
                  </a:lnTo>
                  <a:lnTo>
                    <a:pt x="215666" y="627886"/>
                  </a:lnTo>
                  <a:lnTo>
                    <a:pt x="245118" y="665955"/>
                  </a:lnTo>
                  <a:lnTo>
                    <a:pt x="276148" y="702768"/>
                  </a:lnTo>
                  <a:lnTo>
                    <a:pt x="308704" y="738288"/>
                  </a:lnTo>
                  <a:lnTo>
                    <a:pt x="342731" y="772477"/>
                  </a:lnTo>
                  <a:lnTo>
                    <a:pt x="378176" y="805297"/>
                  </a:lnTo>
                  <a:lnTo>
                    <a:pt x="414986" y="836710"/>
                  </a:lnTo>
                  <a:lnTo>
                    <a:pt x="453107" y="866680"/>
                  </a:lnTo>
                  <a:lnTo>
                    <a:pt x="492485" y="895167"/>
                  </a:lnTo>
                  <a:lnTo>
                    <a:pt x="533068" y="922136"/>
                  </a:lnTo>
                  <a:lnTo>
                    <a:pt x="574802" y="947547"/>
                  </a:lnTo>
                  <a:lnTo>
                    <a:pt x="614934" y="969264"/>
                  </a:lnTo>
                  <a:lnTo>
                    <a:pt x="615442" y="968883"/>
                  </a:lnTo>
                  <a:lnTo>
                    <a:pt x="620268" y="908939"/>
                  </a:lnTo>
                  <a:lnTo>
                    <a:pt x="620013" y="873252"/>
                  </a:lnTo>
                  <a:lnTo>
                    <a:pt x="593979" y="859028"/>
                  </a:lnTo>
                  <a:lnTo>
                    <a:pt x="552258" y="832951"/>
                  </a:lnTo>
                  <a:lnTo>
                    <a:pt x="512004" y="805053"/>
                  </a:lnTo>
                  <a:lnTo>
                    <a:pt x="473285" y="775399"/>
                  </a:lnTo>
                  <a:lnTo>
                    <a:pt x="436167" y="744049"/>
                  </a:lnTo>
                  <a:lnTo>
                    <a:pt x="400718" y="711067"/>
                  </a:lnTo>
                  <a:lnTo>
                    <a:pt x="367004" y="676516"/>
                  </a:lnTo>
                  <a:lnTo>
                    <a:pt x="335094" y="640458"/>
                  </a:lnTo>
                  <a:lnTo>
                    <a:pt x="305055" y="602956"/>
                  </a:lnTo>
                  <a:lnTo>
                    <a:pt x="276954" y="564072"/>
                  </a:lnTo>
                  <a:lnTo>
                    <a:pt x="250859" y="523869"/>
                  </a:lnTo>
                  <a:lnTo>
                    <a:pt x="226836" y="482409"/>
                  </a:lnTo>
                  <a:lnTo>
                    <a:pt x="204953" y="439757"/>
                  </a:lnTo>
                  <a:lnTo>
                    <a:pt x="185277" y="395973"/>
                  </a:lnTo>
                  <a:lnTo>
                    <a:pt x="167876" y="351121"/>
                  </a:lnTo>
                  <a:lnTo>
                    <a:pt x="152817" y="305263"/>
                  </a:lnTo>
                  <a:lnTo>
                    <a:pt x="140167" y="258463"/>
                  </a:lnTo>
                  <a:lnTo>
                    <a:pt x="129994" y="210782"/>
                  </a:lnTo>
                  <a:lnTo>
                    <a:pt x="122365" y="162283"/>
                  </a:lnTo>
                  <a:lnTo>
                    <a:pt x="117348" y="113030"/>
                  </a:lnTo>
                  <a:lnTo>
                    <a:pt x="115189" y="54737"/>
                  </a:lnTo>
                  <a:lnTo>
                    <a:pt x="106426" y="49657"/>
                  </a:lnTo>
                  <a:lnTo>
                    <a:pt x="90566" y="41227"/>
                  </a:lnTo>
                  <a:lnTo>
                    <a:pt x="74612" y="33083"/>
                  </a:lnTo>
                  <a:lnTo>
                    <a:pt x="58562" y="25225"/>
                  </a:lnTo>
                  <a:lnTo>
                    <a:pt x="42418" y="176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44B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97763" y="3477767"/>
              <a:ext cx="2313305" cy="1319148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752855" y="3738372"/>
              <a:ext cx="1203960" cy="208915"/>
            </a:xfrm>
            <a:custGeom>
              <a:avLst/>
              <a:gdLst/>
              <a:ahLst/>
              <a:cxnLst/>
              <a:rect l="l" t="t" r="r" b="b"/>
              <a:pathLst>
                <a:path w="1203960" h="208914">
                  <a:moveTo>
                    <a:pt x="1117727" y="0"/>
                  </a:moveTo>
                  <a:lnTo>
                    <a:pt x="1046474" y="34744"/>
                  </a:lnTo>
                  <a:lnTo>
                    <a:pt x="1000558" y="53419"/>
                  </a:lnTo>
                  <a:lnTo>
                    <a:pt x="953782" y="69972"/>
                  </a:lnTo>
                  <a:lnTo>
                    <a:pt x="906237" y="84378"/>
                  </a:lnTo>
                  <a:lnTo>
                    <a:pt x="858016" y="96616"/>
                  </a:lnTo>
                  <a:lnTo>
                    <a:pt x="809208" y="106663"/>
                  </a:lnTo>
                  <a:lnTo>
                    <a:pt x="759908" y="114495"/>
                  </a:lnTo>
                  <a:lnTo>
                    <a:pt x="710206" y="120090"/>
                  </a:lnTo>
                  <a:lnTo>
                    <a:pt x="660193" y="123425"/>
                  </a:lnTo>
                  <a:lnTo>
                    <a:pt x="609963" y="124476"/>
                  </a:lnTo>
                  <a:lnTo>
                    <a:pt x="559606" y="123222"/>
                  </a:lnTo>
                  <a:lnTo>
                    <a:pt x="509214" y="119639"/>
                  </a:lnTo>
                  <a:lnTo>
                    <a:pt x="458879" y="113705"/>
                  </a:lnTo>
                  <a:lnTo>
                    <a:pt x="408693" y="105396"/>
                  </a:lnTo>
                  <a:lnTo>
                    <a:pt x="358748" y="94689"/>
                  </a:lnTo>
                  <a:lnTo>
                    <a:pt x="309135" y="81563"/>
                  </a:lnTo>
                  <a:lnTo>
                    <a:pt x="259946" y="65993"/>
                  </a:lnTo>
                  <a:lnTo>
                    <a:pt x="211273" y="47957"/>
                  </a:lnTo>
                  <a:lnTo>
                    <a:pt x="163207" y="27431"/>
                  </a:lnTo>
                  <a:lnTo>
                    <a:pt x="108191" y="0"/>
                  </a:lnTo>
                  <a:lnTo>
                    <a:pt x="99110" y="4571"/>
                  </a:lnTo>
                  <a:lnTo>
                    <a:pt x="52597" y="31182"/>
                  </a:lnTo>
                  <a:lnTo>
                    <a:pt x="0" y="66039"/>
                  </a:lnTo>
                  <a:lnTo>
                    <a:pt x="53682" y="92709"/>
                  </a:lnTo>
                  <a:lnTo>
                    <a:pt x="92543" y="109664"/>
                  </a:lnTo>
                  <a:lnTo>
                    <a:pt x="132308" y="125475"/>
                  </a:lnTo>
                  <a:lnTo>
                    <a:pt x="179996" y="142437"/>
                  </a:lnTo>
                  <a:lnTo>
                    <a:pt x="227964" y="157419"/>
                  </a:lnTo>
                  <a:lnTo>
                    <a:pt x="276160" y="170442"/>
                  </a:lnTo>
                  <a:lnTo>
                    <a:pt x="324529" y="181527"/>
                  </a:lnTo>
                  <a:lnTo>
                    <a:pt x="373018" y="190696"/>
                  </a:lnTo>
                  <a:lnTo>
                    <a:pt x="421573" y="197968"/>
                  </a:lnTo>
                  <a:lnTo>
                    <a:pt x="470142" y="203366"/>
                  </a:lnTo>
                  <a:lnTo>
                    <a:pt x="518670" y="206909"/>
                  </a:lnTo>
                  <a:lnTo>
                    <a:pt x="567103" y="208620"/>
                  </a:lnTo>
                  <a:lnTo>
                    <a:pt x="615389" y="208520"/>
                  </a:lnTo>
                  <a:lnTo>
                    <a:pt x="663474" y="206629"/>
                  </a:lnTo>
                  <a:lnTo>
                    <a:pt x="711305" y="202968"/>
                  </a:lnTo>
                  <a:lnTo>
                    <a:pt x="758827" y="197558"/>
                  </a:lnTo>
                  <a:lnTo>
                    <a:pt x="805987" y="190421"/>
                  </a:lnTo>
                  <a:lnTo>
                    <a:pt x="852733" y="181578"/>
                  </a:lnTo>
                  <a:lnTo>
                    <a:pt x="899009" y="171049"/>
                  </a:lnTo>
                  <a:lnTo>
                    <a:pt x="944764" y="158856"/>
                  </a:lnTo>
                  <a:lnTo>
                    <a:pt x="989942" y="145019"/>
                  </a:lnTo>
                  <a:lnTo>
                    <a:pt x="1034491" y="129560"/>
                  </a:lnTo>
                  <a:lnTo>
                    <a:pt x="1078357" y="112500"/>
                  </a:lnTo>
                  <a:lnTo>
                    <a:pt x="1121487" y="93859"/>
                  </a:lnTo>
                  <a:lnTo>
                    <a:pt x="1163827" y="73659"/>
                  </a:lnTo>
                  <a:lnTo>
                    <a:pt x="1203960" y="52069"/>
                  </a:lnTo>
                  <a:lnTo>
                    <a:pt x="1203960" y="51434"/>
                  </a:lnTo>
                  <a:lnTo>
                    <a:pt x="1150874" y="17525"/>
                  </a:lnTo>
                  <a:lnTo>
                    <a:pt x="1117727" y="0"/>
                  </a:lnTo>
                  <a:close/>
                </a:path>
              </a:pathLst>
            </a:custGeom>
            <a:solidFill>
              <a:srgbClr val="0871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755648" y="3489998"/>
              <a:ext cx="1760854" cy="2205609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110232" y="3750945"/>
              <a:ext cx="650240" cy="1095502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01852" y="3581374"/>
              <a:ext cx="1705610" cy="2093849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456944" y="3842004"/>
              <a:ext cx="595883" cy="984503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4210811" y="1815084"/>
              <a:ext cx="102235" cy="638810"/>
            </a:xfrm>
            <a:custGeom>
              <a:avLst/>
              <a:gdLst/>
              <a:ahLst/>
              <a:cxnLst/>
              <a:rect l="l" t="t" r="r" b="b"/>
              <a:pathLst>
                <a:path w="102235" h="638810">
                  <a:moveTo>
                    <a:pt x="102108" y="0"/>
                  </a:moveTo>
                  <a:lnTo>
                    <a:pt x="0" y="0"/>
                  </a:lnTo>
                  <a:lnTo>
                    <a:pt x="0" y="638556"/>
                  </a:lnTo>
                  <a:lnTo>
                    <a:pt x="102108" y="638556"/>
                  </a:lnTo>
                  <a:lnTo>
                    <a:pt x="102108" y="0"/>
                  </a:lnTo>
                  <a:close/>
                </a:path>
              </a:pathLst>
            </a:custGeom>
            <a:solidFill>
              <a:srgbClr val="0A97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4207764" y="2695956"/>
              <a:ext cx="100965" cy="638810"/>
            </a:xfrm>
            <a:custGeom>
              <a:avLst/>
              <a:gdLst/>
              <a:ahLst/>
              <a:cxnLst/>
              <a:rect l="l" t="t" r="r" b="b"/>
              <a:pathLst>
                <a:path w="100964" h="638810">
                  <a:moveTo>
                    <a:pt x="100584" y="0"/>
                  </a:moveTo>
                  <a:lnTo>
                    <a:pt x="0" y="0"/>
                  </a:lnTo>
                  <a:lnTo>
                    <a:pt x="0" y="638556"/>
                  </a:lnTo>
                  <a:lnTo>
                    <a:pt x="100584" y="638556"/>
                  </a:lnTo>
                  <a:lnTo>
                    <a:pt x="100584" y="0"/>
                  </a:lnTo>
                  <a:close/>
                </a:path>
              </a:pathLst>
            </a:custGeom>
            <a:solidFill>
              <a:srgbClr val="037C3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4229100" y="4413504"/>
              <a:ext cx="102235" cy="640080"/>
            </a:xfrm>
            <a:custGeom>
              <a:avLst/>
              <a:gdLst/>
              <a:ahLst/>
              <a:cxnLst/>
              <a:rect l="l" t="t" r="r" b="b"/>
              <a:pathLst>
                <a:path w="102235" h="640079">
                  <a:moveTo>
                    <a:pt x="102108" y="0"/>
                  </a:moveTo>
                  <a:lnTo>
                    <a:pt x="0" y="0"/>
                  </a:lnTo>
                  <a:lnTo>
                    <a:pt x="0" y="640080"/>
                  </a:lnTo>
                  <a:lnTo>
                    <a:pt x="102108" y="640080"/>
                  </a:lnTo>
                  <a:lnTo>
                    <a:pt x="102108" y="0"/>
                  </a:lnTo>
                  <a:close/>
                </a:path>
              </a:pathLst>
            </a:custGeom>
            <a:solidFill>
              <a:srgbClr val="4BEA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4373626" y="1678423"/>
            <a:ext cx="1939289" cy="784860"/>
          </a:xfrm>
          <a:prstGeom prst="rect">
            <a:avLst/>
          </a:prstGeom>
        </p:spPr>
        <p:txBody>
          <a:bodyPr vert="horz" wrap="square" lIns="0" tIns="128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10"/>
              </a:spcBef>
            </a:pPr>
            <a:r>
              <a:rPr sz="1600" spc="-25" dirty="0">
                <a:solidFill>
                  <a:srgbClr val="5F5F5F"/>
                </a:solidFill>
                <a:latin typeface="Century Gothic"/>
                <a:cs typeface="Century Gothic"/>
              </a:rPr>
              <a:t>01</a:t>
            </a:r>
            <a:endParaRPr sz="1600">
              <a:latin typeface="Century Gothic"/>
              <a:cs typeface="Century Gothic"/>
            </a:endParaRPr>
          </a:p>
          <a:p>
            <a:pPr marL="12700" marR="5080">
              <a:lnSpc>
                <a:spcPct val="101099"/>
              </a:lnSpc>
              <a:spcBef>
                <a:spcPts val="595"/>
              </a:spcBef>
            </a:pPr>
            <a:r>
              <a:rPr sz="1050" spc="120" dirty="0">
                <a:solidFill>
                  <a:srgbClr val="5F5F5F"/>
                </a:solidFill>
                <a:latin typeface="Century Gothic"/>
                <a:cs typeface="Century Gothic"/>
              </a:rPr>
              <a:t>ENSURES</a:t>
            </a:r>
            <a:r>
              <a:rPr sz="1050" spc="-40" dirty="0">
                <a:solidFill>
                  <a:srgbClr val="5F5F5F"/>
                </a:solidFill>
                <a:latin typeface="Century Gothic"/>
                <a:cs typeface="Century Gothic"/>
              </a:rPr>
              <a:t> </a:t>
            </a:r>
            <a:r>
              <a:rPr sz="1050" spc="60" dirty="0">
                <a:solidFill>
                  <a:srgbClr val="5F5F5F"/>
                </a:solidFill>
                <a:latin typeface="Century Gothic"/>
                <a:cs typeface="Century Gothic"/>
              </a:rPr>
              <a:t>UNDERSTANDING </a:t>
            </a:r>
            <a:r>
              <a:rPr sz="1050" spc="55" dirty="0">
                <a:solidFill>
                  <a:srgbClr val="5F5F5F"/>
                </a:solidFill>
                <a:latin typeface="Century Gothic"/>
                <a:cs typeface="Century Gothic"/>
              </a:rPr>
              <a:t>OF</a:t>
            </a:r>
            <a:r>
              <a:rPr sz="1050" spc="-30" dirty="0">
                <a:solidFill>
                  <a:srgbClr val="5F5F5F"/>
                </a:solidFill>
                <a:latin typeface="Century Gothic"/>
                <a:cs typeface="Century Gothic"/>
              </a:rPr>
              <a:t> </a:t>
            </a:r>
            <a:r>
              <a:rPr sz="1050" spc="100" dirty="0">
                <a:solidFill>
                  <a:srgbClr val="5F5F5F"/>
                </a:solidFill>
                <a:latin typeface="Century Gothic"/>
                <a:cs typeface="Century Gothic"/>
              </a:rPr>
              <a:t>KPI</a:t>
            </a:r>
            <a:r>
              <a:rPr sz="1050" spc="-15" dirty="0">
                <a:solidFill>
                  <a:srgbClr val="5F5F5F"/>
                </a:solidFill>
                <a:latin typeface="Century Gothic"/>
                <a:cs typeface="Century Gothic"/>
              </a:rPr>
              <a:t> </a:t>
            </a:r>
            <a:r>
              <a:rPr sz="1050" spc="80" dirty="0">
                <a:solidFill>
                  <a:srgbClr val="5F5F5F"/>
                </a:solidFill>
                <a:latin typeface="Century Gothic"/>
                <a:cs typeface="Century Gothic"/>
              </a:rPr>
              <a:t>MEASUREMENT</a:t>
            </a:r>
            <a:endParaRPr sz="1050">
              <a:latin typeface="Century Gothic"/>
              <a:cs typeface="Century Gothic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4423028" y="2571195"/>
            <a:ext cx="2037714" cy="778510"/>
          </a:xfrm>
          <a:prstGeom prst="rect">
            <a:avLst/>
          </a:prstGeom>
        </p:spPr>
        <p:txBody>
          <a:bodyPr vert="horz" wrap="square" lIns="0" tIns="1377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85"/>
              </a:spcBef>
            </a:pPr>
            <a:r>
              <a:rPr sz="1600" spc="70" dirty="0">
                <a:solidFill>
                  <a:srgbClr val="5F5F5F"/>
                </a:solidFill>
                <a:latin typeface="Century Gothic"/>
                <a:cs typeface="Century Gothic"/>
              </a:rPr>
              <a:t>02</a:t>
            </a:r>
            <a:endParaRPr sz="1600">
              <a:latin typeface="Century Gothic"/>
              <a:cs typeface="Century Gothic"/>
            </a:endParaRPr>
          </a:p>
          <a:p>
            <a:pPr marL="12700" marR="5080">
              <a:lnSpc>
                <a:spcPct val="101000"/>
              </a:lnSpc>
              <a:spcBef>
                <a:spcPts val="600"/>
              </a:spcBef>
            </a:pPr>
            <a:r>
              <a:rPr sz="1000" spc="60" dirty="0">
                <a:solidFill>
                  <a:srgbClr val="5F5F5F"/>
                </a:solidFill>
                <a:latin typeface="Century Gothic"/>
                <a:cs typeface="Century Gothic"/>
              </a:rPr>
              <a:t>FACILITATES</a:t>
            </a:r>
            <a:r>
              <a:rPr sz="1000" spc="20" dirty="0">
                <a:solidFill>
                  <a:srgbClr val="5F5F5F"/>
                </a:solidFill>
                <a:latin typeface="Century Gothic"/>
                <a:cs typeface="Century Gothic"/>
              </a:rPr>
              <a:t> </a:t>
            </a:r>
            <a:r>
              <a:rPr sz="1000" spc="-10" dirty="0">
                <a:solidFill>
                  <a:srgbClr val="5F5F5F"/>
                </a:solidFill>
                <a:latin typeface="Century Gothic"/>
                <a:cs typeface="Century Gothic"/>
              </a:rPr>
              <a:t>COMMUNICATION </a:t>
            </a:r>
            <a:r>
              <a:rPr sz="1000" spc="65" dirty="0">
                <a:solidFill>
                  <a:srgbClr val="5F5F5F"/>
                </a:solidFill>
                <a:latin typeface="Century Gothic"/>
                <a:cs typeface="Century Gothic"/>
              </a:rPr>
              <a:t>THROUGH</a:t>
            </a:r>
            <a:r>
              <a:rPr sz="1000" dirty="0">
                <a:solidFill>
                  <a:srgbClr val="5F5F5F"/>
                </a:solidFill>
                <a:latin typeface="Century Gothic"/>
                <a:cs typeface="Century Gothic"/>
              </a:rPr>
              <a:t> </a:t>
            </a:r>
            <a:r>
              <a:rPr sz="1000" spc="45" dirty="0">
                <a:solidFill>
                  <a:srgbClr val="5F5F5F"/>
                </a:solidFill>
                <a:latin typeface="Century Gothic"/>
                <a:cs typeface="Century Gothic"/>
              </a:rPr>
              <a:t>STANDARDISATION</a:t>
            </a:r>
            <a:endParaRPr sz="1000">
              <a:latin typeface="Century Gothic"/>
              <a:cs typeface="Century Gothic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4454778" y="4336329"/>
            <a:ext cx="1743075" cy="885825"/>
          </a:xfrm>
          <a:prstGeom prst="rect">
            <a:avLst/>
          </a:prstGeom>
        </p:spPr>
        <p:txBody>
          <a:bodyPr vert="horz" wrap="square" lIns="0" tIns="1250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85"/>
              </a:spcBef>
            </a:pPr>
            <a:r>
              <a:rPr sz="1600" spc="150" dirty="0">
                <a:solidFill>
                  <a:srgbClr val="5F5F5F"/>
                </a:solidFill>
                <a:latin typeface="Century Gothic"/>
                <a:cs typeface="Century Gothic"/>
              </a:rPr>
              <a:t>04</a:t>
            </a:r>
            <a:endParaRPr sz="1600">
              <a:latin typeface="Century Gothic"/>
              <a:cs typeface="Century Gothic"/>
            </a:endParaRPr>
          </a:p>
          <a:p>
            <a:pPr marL="12700">
              <a:lnSpc>
                <a:spcPct val="100000"/>
              </a:lnSpc>
              <a:spcBef>
                <a:spcPts val="620"/>
              </a:spcBef>
            </a:pPr>
            <a:r>
              <a:rPr sz="1100" spc="50" dirty="0">
                <a:solidFill>
                  <a:srgbClr val="5F5F5F"/>
                </a:solidFill>
                <a:latin typeface="Century Gothic"/>
                <a:cs typeface="Century Gothic"/>
              </a:rPr>
              <a:t>AUTOMATION</a:t>
            </a:r>
            <a:r>
              <a:rPr sz="1100" spc="-20" dirty="0">
                <a:solidFill>
                  <a:srgbClr val="5F5F5F"/>
                </a:solidFill>
                <a:latin typeface="Century Gothic"/>
                <a:cs typeface="Century Gothic"/>
              </a:rPr>
              <a:t> </a:t>
            </a:r>
            <a:r>
              <a:rPr sz="1100" spc="100" dirty="0">
                <a:solidFill>
                  <a:srgbClr val="5F5F5F"/>
                </a:solidFill>
                <a:latin typeface="Century Gothic"/>
                <a:cs typeface="Century Gothic"/>
              </a:rPr>
              <a:t>ENABLER</a:t>
            </a:r>
            <a:endParaRPr sz="1100">
              <a:latin typeface="Century Gothic"/>
              <a:cs typeface="Century Gothic"/>
            </a:endParaRPr>
          </a:p>
          <a:p>
            <a:pPr marL="12700">
              <a:lnSpc>
                <a:spcPct val="100000"/>
              </a:lnSpc>
              <a:spcBef>
                <a:spcPts val="585"/>
              </a:spcBef>
            </a:pPr>
            <a:r>
              <a:rPr sz="1200" spc="-50" dirty="0">
                <a:solidFill>
                  <a:srgbClr val="5F5F5F"/>
                </a:solidFill>
                <a:latin typeface="Century Gothic"/>
                <a:cs typeface="Century Gothic"/>
              </a:rPr>
              <a:t>.</a:t>
            </a:r>
            <a:endParaRPr sz="1200">
              <a:latin typeface="Century Gothic"/>
              <a:cs typeface="Century Gothic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6930008" y="1767132"/>
            <a:ext cx="1096010" cy="798830"/>
          </a:xfrm>
          <a:prstGeom prst="rect">
            <a:avLst/>
          </a:prstGeom>
        </p:spPr>
        <p:txBody>
          <a:bodyPr vert="horz" wrap="square" lIns="0" tIns="1257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90"/>
              </a:spcBef>
            </a:pPr>
            <a:r>
              <a:rPr sz="1600" spc="70" dirty="0">
                <a:solidFill>
                  <a:srgbClr val="5F5F5F"/>
                </a:solidFill>
                <a:latin typeface="Century Gothic"/>
                <a:cs typeface="Century Gothic"/>
              </a:rPr>
              <a:t>05</a:t>
            </a:r>
            <a:endParaRPr sz="1600">
              <a:latin typeface="Century Gothic"/>
              <a:cs typeface="Century Gothic"/>
            </a:endParaRPr>
          </a:p>
          <a:p>
            <a:pPr marL="12700" marR="5080">
              <a:lnSpc>
                <a:spcPct val="100899"/>
              </a:lnSpc>
              <a:spcBef>
                <a:spcPts val="610"/>
              </a:spcBef>
            </a:pPr>
            <a:r>
              <a:rPr sz="1100" spc="65" dirty="0">
                <a:solidFill>
                  <a:srgbClr val="5F5F5F"/>
                </a:solidFill>
                <a:latin typeface="Century Gothic"/>
                <a:cs typeface="Century Gothic"/>
              </a:rPr>
              <a:t>KNOWLEDGE </a:t>
            </a:r>
            <a:r>
              <a:rPr sz="1100" spc="40" dirty="0">
                <a:solidFill>
                  <a:srgbClr val="5F5F5F"/>
                </a:solidFill>
                <a:latin typeface="Century Gothic"/>
                <a:cs typeface="Century Gothic"/>
              </a:rPr>
              <a:t>MANAGEMENT</a:t>
            </a:r>
            <a:endParaRPr sz="1100">
              <a:latin typeface="Century Gothic"/>
              <a:cs typeface="Century Gothic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6704076" y="1847088"/>
            <a:ext cx="102235" cy="640080"/>
          </a:xfrm>
          <a:custGeom>
            <a:avLst/>
            <a:gdLst/>
            <a:ahLst/>
            <a:cxnLst/>
            <a:rect l="l" t="t" r="r" b="b"/>
            <a:pathLst>
              <a:path w="102234" h="640080">
                <a:moveTo>
                  <a:pt x="102107" y="0"/>
                </a:moveTo>
                <a:lnTo>
                  <a:pt x="0" y="0"/>
                </a:lnTo>
                <a:lnTo>
                  <a:pt x="0" y="640079"/>
                </a:lnTo>
                <a:lnTo>
                  <a:pt x="102107" y="640079"/>
                </a:lnTo>
                <a:lnTo>
                  <a:pt x="102107" y="0"/>
                </a:lnTo>
                <a:close/>
              </a:path>
            </a:pathLst>
          </a:custGeom>
          <a:solidFill>
            <a:srgbClr val="DDDDD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6902577" y="2572055"/>
            <a:ext cx="2108835" cy="781050"/>
          </a:xfrm>
          <a:prstGeom prst="rect">
            <a:avLst/>
          </a:prstGeom>
        </p:spPr>
        <p:txBody>
          <a:bodyPr vert="horz" wrap="square" lIns="0" tIns="139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0"/>
              </a:spcBef>
            </a:pPr>
            <a:r>
              <a:rPr sz="1600" spc="105" dirty="0">
                <a:solidFill>
                  <a:srgbClr val="5F5F5F"/>
                </a:solidFill>
                <a:latin typeface="Century Gothic"/>
                <a:cs typeface="Century Gothic"/>
              </a:rPr>
              <a:t>06</a:t>
            </a:r>
            <a:endParaRPr sz="1600">
              <a:latin typeface="Century Gothic"/>
              <a:cs typeface="Century Gothic"/>
            </a:endParaRPr>
          </a:p>
          <a:p>
            <a:pPr marL="12700">
              <a:lnSpc>
                <a:spcPct val="100000"/>
              </a:lnSpc>
              <a:spcBef>
                <a:spcPts val="625"/>
              </a:spcBef>
            </a:pPr>
            <a:r>
              <a:rPr sz="1000" spc="70" dirty="0">
                <a:solidFill>
                  <a:srgbClr val="5F5F5F"/>
                </a:solidFill>
                <a:latin typeface="Century Gothic"/>
                <a:cs typeface="Century Gothic"/>
              </a:rPr>
              <a:t>EDUCATES</a:t>
            </a:r>
            <a:r>
              <a:rPr sz="1000" spc="-20" dirty="0">
                <a:solidFill>
                  <a:srgbClr val="5F5F5F"/>
                </a:solidFill>
                <a:latin typeface="Century Gothic"/>
                <a:cs typeface="Century Gothic"/>
              </a:rPr>
              <a:t> </a:t>
            </a:r>
            <a:r>
              <a:rPr sz="1000" spc="85" dirty="0">
                <a:solidFill>
                  <a:srgbClr val="5F5F5F"/>
                </a:solidFill>
                <a:latin typeface="Century Gothic"/>
                <a:cs typeface="Century Gothic"/>
              </a:rPr>
              <a:t>STAKEHOLDERS</a:t>
            </a:r>
            <a:r>
              <a:rPr sz="1000" spc="-5" dirty="0">
                <a:solidFill>
                  <a:srgbClr val="5F5F5F"/>
                </a:solidFill>
                <a:latin typeface="Century Gothic"/>
                <a:cs typeface="Century Gothic"/>
              </a:rPr>
              <a:t> </a:t>
            </a:r>
            <a:r>
              <a:rPr sz="1000" spc="35" dirty="0">
                <a:solidFill>
                  <a:srgbClr val="5F5F5F"/>
                </a:solidFill>
                <a:latin typeface="Century Gothic"/>
                <a:cs typeface="Century Gothic"/>
              </a:rPr>
              <a:t>(KPI</a:t>
            </a:r>
            <a:endParaRPr sz="1000">
              <a:latin typeface="Century Gothic"/>
              <a:cs typeface="Century Gothic"/>
            </a:endParaRPr>
          </a:p>
          <a:p>
            <a:pPr marL="12700">
              <a:lnSpc>
                <a:spcPct val="100000"/>
              </a:lnSpc>
            </a:pPr>
            <a:r>
              <a:rPr sz="1000" spc="55" dirty="0">
                <a:solidFill>
                  <a:srgbClr val="5F5F5F"/>
                </a:solidFill>
                <a:latin typeface="Century Gothic"/>
                <a:cs typeface="Century Gothic"/>
              </a:rPr>
              <a:t>OWNERS,</a:t>
            </a:r>
            <a:r>
              <a:rPr sz="1000" spc="60" dirty="0">
                <a:solidFill>
                  <a:srgbClr val="5F5F5F"/>
                </a:solidFill>
                <a:latin typeface="Century Gothic"/>
                <a:cs typeface="Century Gothic"/>
              </a:rPr>
              <a:t> </a:t>
            </a:r>
            <a:r>
              <a:rPr sz="1000" dirty="0">
                <a:solidFill>
                  <a:srgbClr val="5F5F5F"/>
                </a:solidFill>
                <a:latin typeface="Century Gothic"/>
                <a:cs typeface="Century Gothic"/>
              </a:rPr>
              <a:t>DATA</a:t>
            </a:r>
            <a:r>
              <a:rPr sz="1000" spc="50" dirty="0">
                <a:solidFill>
                  <a:srgbClr val="5F5F5F"/>
                </a:solidFill>
                <a:latin typeface="Century Gothic"/>
                <a:cs typeface="Century Gothic"/>
              </a:rPr>
              <a:t> </a:t>
            </a:r>
            <a:r>
              <a:rPr sz="1000" spc="-10" dirty="0">
                <a:solidFill>
                  <a:srgbClr val="5F5F5F"/>
                </a:solidFill>
                <a:latin typeface="Century Gothic"/>
                <a:cs typeface="Century Gothic"/>
              </a:rPr>
              <a:t>CUSTODIANS.</a:t>
            </a:r>
            <a:endParaRPr sz="1000">
              <a:latin typeface="Century Gothic"/>
              <a:cs typeface="Century Gothic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6704076" y="2709672"/>
            <a:ext cx="102235" cy="640080"/>
          </a:xfrm>
          <a:custGeom>
            <a:avLst/>
            <a:gdLst/>
            <a:ahLst/>
            <a:cxnLst/>
            <a:rect l="l" t="t" r="r" b="b"/>
            <a:pathLst>
              <a:path w="102234" h="640079">
                <a:moveTo>
                  <a:pt x="102107" y="0"/>
                </a:moveTo>
                <a:lnTo>
                  <a:pt x="0" y="0"/>
                </a:lnTo>
                <a:lnTo>
                  <a:pt x="0" y="640079"/>
                </a:lnTo>
                <a:lnTo>
                  <a:pt x="102107" y="640079"/>
                </a:lnTo>
                <a:lnTo>
                  <a:pt x="102107" y="0"/>
                </a:lnTo>
                <a:close/>
              </a:path>
            </a:pathLst>
          </a:custGeom>
          <a:solidFill>
            <a:srgbClr val="0A976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6938898" y="3531418"/>
            <a:ext cx="2143125" cy="783590"/>
          </a:xfrm>
          <a:prstGeom prst="rect">
            <a:avLst/>
          </a:prstGeom>
        </p:spPr>
        <p:txBody>
          <a:bodyPr vert="horz" wrap="square" lIns="0" tIns="140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10"/>
              </a:spcBef>
            </a:pPr>
            <a:r>
              <a:rPr sz="1600" spc="90" dirty="0">
                <a:solidFill>
                  <a:srgbClr val="5F5F5F"/>
                </a:solidFill>
                <a:latin typeface="Century Gothic"/>
                <a:cs typeface="Century Gothic"/>
              </a:rPr>
              <a:t>07</a:t>
            </a:r>
            <a:endParaRPr sz="1600">
              <a:latin typeface="Century Gothic"/>
              <a:cs typeface="Century Gothic"/>
            </a:endParaRPr>
          </a:p>
          <a:p>
            <a:pPr marL="12700" marR="5080">
              <a:lnSpc>
                <a:spcPct val="101000"/>
              </a:lnSpc>
              <a:spcBef>
                <a:spcPts val="615"/>
              </a:spcBef>
            </a:pPr>
            <a:r>
              <a:rPr sz="1000" spc="75" dirty="0">
                <a:solidFill>
                  <a:srgbClr val="5F5F5F"/>
                </a:solidFill>
                <a:latin typeface="Century Gothic"/>
                <a:cs typeface="Century Gothic"/>
              </a:rPr>
              <a:t>CONTRIBUTES</a:t>
            </a:r>
            <a:r>
              <a:rPr sz="1000" spc="50" dirty="0">
                <a:solidFill>
                  <a:srgbClr val="5F5F5F"/>
                </a:solidFill>
                <a:latin typeface="Century Gothic"/>
                <a:cs typeface="Century Gothic"/>
              </a:rPr>
              <a:t> </a:t>
            </a:r>
            <a:r>
              <a:rPr sz="1000" dirty="0">
                <a:solidFill>
                  <a:srgbClr val="5F5F5F"/>
                </a:solidFill>
                <a:latin typeface="Century Gothic"/>
                <a:cs typeface="Century Gothic"/>
              </a:rPr>
              <a:t>TO</a:t>
            </a:r>
            <a:r>
              <a:rPr sz="1000" spc="45" dirty="0">
                <a:solidFill>
                  <a:srgbClr val="5F5F5F"/>
                </a:solidFill>
                <a:latin typeface="Century Gothic"/>
                <a:cs typeface="Century Gothic"/>
              </a:rPr>
              <a:t> </a:t>
            </a:r>
            <a:r>
              <a:rPr sz="1000" spc="95" dirty="0">
                <a:solidFill>
                  <a:srgbClr val="5F5F5F"/>
                </a:solidFill>
                <a:latin typeface="Century Gothic"/>
                <a:cs typeface="Century Gothic"/>
              </a:rPr>
              <a:t>BUY-</a:t>
            </a:r>
            <a:r>
              <a:rPr sz="1000" spc="60" dirty="0">
                <a:solidFill>
                  <a:srgbClr val="5F5F5F"/>
                </a:solidFill>
                <a:latin typeface="Century Gothic"/>
                <a:cs typeface="Century Gothic"/>
              </a:rPr>
              <a:t>IN</a:t>
            </a:r>
            <a:r>
              <a:rPr sz="1000" spc="40" dirty="0">
                <a:solidFill>
                  <a:srgbClr val="5F5F5F"/>
                </a:solidFill>
                <a:latin typeface="Century Gothic"/>
                <a:cs typeface="Century Gothic"/>
              </a:rPr>
              <a:t> </a:t>
            </a:r>
            <a:r>
              <a:rPr sz="1000" spc="70" dirty="0">
                <a:solidFill>
                  <a:srgbClr val="5F5F5F"/>
                </a:solidFill>
                <a:latin typeface="Century Gothic"/>
                <a:cs typeface="Century Gothic"/>
              </a:rPr>
              <a:t>BY </a:t>
            </a:r>
            <a:r>
              <a:rPr sz="1000" dirty="0">
                <a:solidFill>
                  <a:srgbClr val="5F5F5F"/>
                </a:solidFill>
                <a:latin typeface="Century Gothic"/>
                <a:cs typeface="Century Gothic"/>
              </a:rPr>
              <a:t>INVOLVING</a:t>
            </a:r>
            <a:r>
              <a:rPr sz="1000" spc="95" dirty="0">
                <a:solidFill>
                  <a:srgbClr val="5F5F5F"/>
                </a:solidFill>
                <a:latin typeface="Century Gothic"/>
                <a:cs typeface="Century Gothic"/>
              </a:rPr>
              <a:t> </a:t>
            </a:r>
            <a:r>
              <a:rPr sz="1000" spc="120" dirty="0">
                <a:solidFill>
                  <a:srgbClr val="5F5F5F"/>
                </a:solidFill>
                <a:latin typeface="Century Gothic"/>
                <a:cs typeface="Century Gothic"/>
              </a:rPr>
              <a:t>THE</a:t>
            </a:r>
            <a:r>
              <a:rPr sz="1000" spc="75" dirty="0">
                <a:solidFill>
                  <a:srgbClr val="5F5F5F"/>
                </a:solidFill>
                <a:latin typeface="Century Gothic"/>
                <a:cs typeface="Century Gothic"/>
              </a:rPr>
              <a:t> STAKEHOLDERS</a:t>
            </a:r>
            <a:endParaRPr sz="1000">
              <a:latin typeface="Century Gothic"/>
              <a:cs typeface="Century Gothic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6713219" y="3627120"/>
            <a:ext cx="102235" cy="638810"/>
          </a:xfrm>
          <a:custGeom>
            <a:avLst/>
            <a:gdLst/>
            <a:ahLst/>
            <a:cxnLst/>
            <a:rect l="l" t="t" r="r" b="b"/>
            <a:pathLst>
              <a:path w="102234" h="638810">
                <a:moveTo>
                  <a:pt x="102107" y="0"/>
                </a:moveTo>
                <a:lnTo>
                  <a:pt x="0" y="0"/>
                </a:lnTo>
                <a:lnTo>
                  <a:pt x="0" y="638555"/>
                </a:lnTo>
                <a:lnTo>
                  <a:pt x="102107" y="638555"/>
                </a:lnTo>
                <a:lnTo>
                  <a:pt x="102107" y="0"/>
                </a:lnTo>
                <a:close/>
              </a:path>
            </a:pathLst>
          </a:custGeom>
          <a:solidFill>
            <a:srgbClr val="044B3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1956054" y="2175509"/>
            <a:ext cx="2546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80" dirty="0">
                <a:solidFill>
                  <a:srgbClr val="FFFFFF"/>
                </a:solidFill>
                <a:latin typeface="Century Gothic"/>
                <a:cs typeface="Century Gothic"/>
              </a:rPr>
              <a:t>01</a:t>
            </a:r>
            <a:endParaRPr sz="1800">
              <a:latin typeface="Century Gothic"/>
              <a:cs typeface="Century Gothic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3121279" y="2709417"/>
            <a:ext cx="3028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55" dirty="0">
                <a:solidFill>
                  <a:srgbClr val="FFFFFF"/>
                </a:solidFill>
                <a:latin typeface="Century Gothic"/>
                <a:cs typeface="Century Gothic"/>
              </a:rPr>
              <a:t>02</a:t>
            </a:r>
            <a:endParaRPr sz="1800">
              <a:latin typeface="Century Gothic"/>
              <a:cs typeface="Century Gothic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671271" y="2854197"/>
            <a:ext cx="3067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75" dirty="0">
                <a:solidFill>
                  <a:srgbClr val="FFFFFF"/>
                </a:solidFill>
                <a:latin typeface="Century Gothic"/>
                <a:cs typeface="Century Gothic"/>
              </a:rPr>
              <a:t>07</a:t>
            </a:r>
            <a:endParaRPr sz="1800">
              <a:latin typeface="Century Gothic"/>
              <a:cs typeface="Century Gothic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668223" y="4291965"/>
            <a:ext cx="3117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95" dirty="0">
                <a:solidFill>
                  <a:srgbClr val="FFFFFF"/>
                </a:solidFill>
                <a:latin typeface="Century Gothic"/>
                <a:cs typeface="Century Gothic"/>
              </a:rPr>
              <a:t>06</a:t>
            </a:r>
            <a:endParaRPr sz="1800">
              <a:latin typeface="Century Gothic"/>
              <a:cs typeface="Century Gothic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1931670" y="4954016"/>
            <a:ext cx="3016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55" dirty="0">
                <a:solidFill>
                  <a:srgbClr val="FFFFFF"/>
                </a:solidFill>
                <a:latin typeface="Century Gothic"/>
                <a:cs typeface="Century Gothic"/>
              </a:rPr>
              <a:t>05</a:t>
            </a:r>
            <a:endParaRPr sz="1800">
              <a:latin typeface="Century Gothic"/>
              <a:cs typeface="Century Gothic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3037458" y="4502022"/>
            <a:ext cx="3232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45" dirty="0">
                <a:solidFill>
                  <a:srgbClr val="FFFFFF"/>
                </a:solidFill>
                <a:latin typeface="Century Gothic"/>
                <a:cs typeface="Century Gothic"/>
              </a:rPr>
              <a:t>04</a:t>
            </a:r>
            <a:endParaRPr sz="1800">
              <a:latin typeface="Century Gothic"/>
              <a:cs typeface="Century Gothic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2159635" y="3176447"/>
            <a:ext cx="1842135" cy="1151255"/>
          </a:xfrm>
          <a:custGeom>
            <a:avLst/>
            <a:gdLst/>
            <a:ahLst/>
            <a:cxnLst/>
            <a:rect l="l" t="t" r="r" b="b"/>
            <a:pathLst>
              <a:path w="1842135" h="1151254">
                <a:moveTo>
                  <a:pt x="1841627" y="612216"/>
                </a:moveTo>
                <a:lnTo>
                  <a:pt x="1820037" y="555955"/>
                </a:lnTo>
                <a:lnTo>
                  <a:pt x="1800034" y="513918"/>
                </a:lnTo>
                <a:lnTo>
                  <a:pt x="1777949" y="473062"/>
                </a:lnTo>
                <a:lnTo>
                  <a:pt x="1753831" y="433425"/>
                </a:lnTo>
                <a:lnTo>
                  <a:pt x="1727746" y="395109"/>
                </a:lnTo>
                <a:lnTo>
                  <a:pt x="1699729" y="358140"/>
                </a:lnTo>
                <a:lnTo>
                  <a:pt x="1669859" y="322618"/>
                </a:lnTo>
                <a:lnTo>
                  <a:pt x="1638185" y="288582"/>
                </a:lnTo>
                <a:lnTo>
                  <a:pt x="1604759" y="256108"/>
                </a:lnTo>
                <a:lnTo>
                  <a:pt x="1569643" y="225259"/>
                </a:lnTo>
                <a:lnTo>
                  <a:pt x="1532890" y="196100"/>
                </a:lnTo>
                <a:lnTo>
                  <a:pt x="1494561" y="168694"/>
                </a:lnTo>
                <a:lnTo>
                  <a:pt x="1454721" y="143103"/>
                </a:lnTo>
                <a:lnTo>
                  <a:pt x="1413408" y="119392"/>
                </a:lnTo>
                <a:lnTo>
                  <a:pt x="1370698" y="97624"/>
                </a:lnTo>
                <a:lnTo>
                  <a:pt x="1326629" y="77876"/>
                </a:lnTo>
                <a:lnTo>
                  <a:pt x="1281277" y="60210"/>
                </a:lnTo>
                <a:lnTo>
                  <a:pt x="1234694" y="44665"/>
                </a:lnTo>
                <a:lnTo>
                  <a:pt x="1186929" y="31343"/>
                </a:lnTo>
                <a:lnTo>
                  <a:pt x="1138047" y="20281"/>
                </a:lnTo>
                <a:lnTo>
                  <a:pt x="1088110" y="11544"/>
                </a:lnTo>
                <a:lnTo>
                  <a:pt x="1037158" y="5219"/>
                </a:lnTo>
                <a:lnTo>
                  <a:pt x="985266" y="1346"/>
                </a:lnTo>
                <a:lnTo>
                  <a:pt x="933069" y="0"/>
                </a:lnTo>
                <a:lnTo>
                  <a:pt x="881303" y="1181"/>
                </a:lnTo>
                <a:lnTo>
                  <a:pt x="830021" y="4838"/>
                </a:lnTo>
                <a:lnTo>
                  <a:pt x="779297" y="10909"/>
                </a:lnTo>
                <a:lnTo>
                  <a:pt x="729208" y="19329"/>
                </a:lnTo>
                <a:lnTo>
                  <a:pt x="679805" y="30048"/>
                </a:lnTo>
                <a:lnTo>
                  <a:pt x="631177" y="43002"/>
                </a:lnTo>
                <a:lnTo>
                  <a:pt x="583387" y="58140"/>
                </a:lnTo>
                <a:lnTo>
                  <a:pt x="536511" y="75387"/>
                </a:lnTo>
                <a:lnTo>
                  <a:pt x="490613" y="94716"/>
                </a:lnTo>
                <a:lnTo>
                  <a:pt x="445770" y="116027"/>
                </a:lnTo>
                <a:lnTo>
                  <a:pt x="402031" y="139331"/>
                </a:lnTo>
                <a:lnTo>
                  <a:pt x="359486" y="164528"/>
                </a:lnTo>
                <a:lnTo>
                  <a:pt x="318198" y="191554"/>
                </a:lnTo>
                <a:lnTo>
                  <a:pt x="278231" y="220357"/>
                </a:lnTo>
                <a:lnTo>
                  <a:pt x="239661" y="250863"/>
                </a:lnTo>
                <a:lnTo>
                  <a:pt x="202565" y="283044"/>
                </a:lnTo>
                <a:lnTo>
                  <a:pt x="167005" y="316814"/>
                </a:lnTo>
                <a:lnTo>
                  <a:pt x="133045" y="352145"/>
                </a:lnTo>
                <a:lnTo>
                  <a:pt x="100761" y="388950"/>
                </a:lnTo>
                <a:lnTo>
                  <a:pt x="70231" y="427189"/>
                </a:lnTo>
                <a:lnTo>
                  <a:pt x="41529" y="466801"/>
                </a:lnTo>
                <a:lnTo>
                  <a:pt x="10909" y="515988"/>
                </a:lnTo>
                <a:lnTo>
                  <a:pt x="381" y="515188"/>
                </a:lnTo>
                <a:lnTo>
                  <a:pt x="0" y="515696"/>
                </a:lnTo>
                <a:lnTo>
                  <a:pt x="20193" y="572465"/>
                </a:lnTo>
                <a:lnTo>
                  <a:pt x="34925" y="604850"/>
                </a:lnTo>
                <a:lnTo>
                  <a:pt x="44043" y="605637"/>
                </a:lnTo>
                <a:lnTo>
                  <a:pt x="45466" y="608533"/>
                </a:lnTo>
                <a:lnTo>
                  <a:pt x="119926" y="615403"/>
                </a:lnTo>
                <a:lnTo>
                  <a:pt x="161518" y="623214"/>
                </a:lnTo>
                <a:lnTo>
                  <a:pt x="208991" y="634504"/>
                </a:lnTo>
                <a:lnTo>
                  <a:pt x="255689" y="647992"/>
                </a:lnTo>
                <a:lnTo>
                  <a:pt x="301536" y="663651"/>
                </a:lnTo>
                <a:lnTo>
                  <a:pt x="346430" y="681456"/>
                </a:lnTo>
                <a:lnTo>
                  <a:pt x="390309" y="701382"/>
                </a:lnTo>
                <a:lnTo>
                  <a:pt x="433057" y="723392"/>
                </a:lnTo>
                <a:lnTo>
                  <a:pt x="474611" y="747445"/>
                </a:lnTo>
                <a:lnTo>
                  <a:pt x="514870" y="773531"/>
                </a:lnTo>
                <a:lnTo>
                  <a:pt x="553758" y="801611"/>
                </a:lnTo>
                <a:lnTo>
                  <a:pt x="591185" y="831659"/>
                </a:lnTo>
                <a:lnTo>
                  <a:pt x="627049" y="863638"/>
                </a:lnTo>
                <a:lnTo>
                  <a:pt x="661276" y="897521"/>
                </a:lnTo>
                <a:lnTo>
                  <a:pt x="693775" y="933284"/>
                </a:lnTo>
                <a:lnTo>
                  <a:pt x="724471" y="970889"/>
                </a:lnTo>
                <a:lnTo>
                  <a:pt x="753262" y="1010297"/>
                </a:lnTo>
                <a:lnTo>
                  <a:pt x="780059" y="1051496"/>
                </a:lnTo>
                <a:lnTo>
                  <a:pt x="804799" y="1094435"/>
                </a:lnTo>
                <a:lnTo>
                  <a:pt x="830580" y="1146886"/>
                </a:lnTo>
                <a:lnTo>
                  <a:pt x="840613" y="1148029"/>
                </a:lnTo>
                <a:lnTo>
                  <a:pt x="858583" y="1149223"/>
                </a:lnTo>
                <a:lnTo>
                  <a:pt x="876515" y="1150112"/>
                </a:lnTo>
                <a:lnTo>
                  <a:pt x="894397" y="1150696"/>
                </a:lnTo>
                <a:lnTo>
                  <a:pt x="912241" y="1150950"/>
                </a:lnTo>
                <a:lnTo>
                  <a:pt x="958088" y="1149807"/>
                </a:lnTo>
                <a:lnTo>
                  <a:pt x="949210" y="1131798"/>
                </a:lnTo>
                <a:lnTo>
                  <a:pt x="963955" y="1131506"/>
                </a:lnTo>
                <a:lnTo>
                  <a:pt x="1013053" y="1128268"/>
                </a:lnTo>
                <a:lnTo>
                  <a:pt x="1061656" y="1122807"/>
                </a:lnTo>
                <a:lnTo>
                  <a:pt x="1109687" y="1115187"/>
                </a:lnTo>
                <a:lnTo>
                  <a:pt x="1157109" y="1105458"/>
                </a:lnTo>
                <a:lnTo>
                  <a:pt x="1203833" y="1093660"/>
                </a:lnTo>
                <a:lnTo>
                  <a:pt x="1249819" y="1079842"/>
                </a:lnTo>
                <a:lnTo>
                  <a:pt x="1294980" y="1064069"/>
                </a:lnTo>
                <a:lnTo>
                  <a:pt x="1339291" y="1046378"/>
                </a:lnTo>
                <a:lnTo>
                  <a:pt x="1382661" y="1026833"/>
                </a:lnTo>
                <a:lnTo>
                  <a:pt x="1425041" y="1005484"/>
                </a:lnTo>
                <a:lnTo>
                  <a:pt x="1466367" y="982370"/>
                </a:lnTo>
                <a:lnTo>
                  <a:pt x="1506575" y="957554"/>
                </a:lnTo>
                <a:lnTo>
                  <a:pt x="1545615" y="931075"/>
                </a:lnTo>
                <a:lnTo>
                  <a:pt x="1583410" y="902982"/>
                </a:lnTo>
                <a:lnTo>
                  <a:pt x="1619910" y="873353"/>
                </a:lnTo>
                <a:lnTo>
                  <a:pt x="1655051" y="842200"/>
                </a:lnTo>
                <a:lnTo>
                  <a:pt x="1688769" y="809599"/>
                </a:lnTo>
                <a:lnTo>
                  <a:pt x="1721015" y="775601"/>
                </a:lnTo>
                <a:lnTo>
                  <a:pt x="1751711" y="740244"/>
                </a:lnTo>
                <a:lnTo>
                  <a:pt x="1780794" y="703592"/>
                </a:lnTo>
                <a:lnTo>
                  <a:pt x="1808226" y="665683"/>
                </a:lnTo>
                <a:lnTo>
                  <a:pt x="1841627" y="612216"/>
                </a:lnTo>
                <a:close/>
              </a:path>
            </a:pathLst>
          </a:custGeom>
          <a:solidFill>
            <a:srgbClr val="0F8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/>
          <p:nvPr/>
        </p:nvSpPr>
        <p:spPr>
          <a:xfrm>
            <a:off x="3398265" y="3621785"/>
            <a:ext cx="3016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55" dirty="0">
                <a:solidFill>
                  <a:srgbClr val="FFFFFF"/>
                </a:solidFill>
                <a:latin typeface="Century Gothic"/>
                <a:cs typeface="Century Gothic"/>
              </a:rPr>
              <a:t>03</a:t>
            </a:r>
            <a:endParaRPr sz="1800">
              <a:latin typeface="Century Gothic"/>
              <a:cs typeface="Century Gothic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4432172" y="3528183"/>
            <a:ext cx="1991995" cy="632460"/>
          </a:xfrm>
          <a:prstGeom prst="rect">
            <a:avLst/>
          </a:prstGeom>
        </p:spPr>
        <p:txBody>
          <a:bodyPr vert="horz" wrap="square" lIns="0" tIns="127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5"/>
              </a:spcBef>
            </a:pPr>
            <a:r>
              <a:rPr sz="1600" spc="75" dirty="0">
                <a:solidFill>
                  <a:srgbClr val="5F5F5F"/>
                </a:solidFill>
                <a:latin typeface="Century Gothic"/>
                <a:cs typeface="Century Gothic"/>
              </a:rPr>
              <a:t>03</a:t>
            </a:r>
            <a:endParaRPr sz="1600">
              <a:latin typeface="Century Gothic"/>
              <a:cs typeface="Century Gothic"/>
            </a:endParaRPr>
          </a:p>
          <a:p>
            <a:pPr marL="12700">
              <a:lnSpc>
                <a:spcPct val="100000"/>
              </a:lnSpc>
              <a:spcBef>
                <a:spcPts val="630"/>
              </a:spcBef>
            </a:pPr>
            <a:r>
              <a:rPr sz="1100" spc="10" dirty="0">
                <a:solidFill>
                  <a:srgbClr val="5F5F5F"/>
                </a:solidFill>
                <a:latin typeface="Century Gothic"/>
                <a:cs typeface="Century Gothic"/>
              </a:rPr>
              <a:t>ACTIVATION</a:t>
            </a:r>
            <a:r>
              <a:rPr sz="1100" spc="175" dirty="0">
                <a:solidFill>
                  <a:srgbClr val="5F5F5F"/>
                </a:solidFill>
                <a:latin typeface="Century Gothic"/>
                <a:cs typeface="Century Gothic"/>
              </a:rPr>
              <a:t> </a:t>
            </a:r>
            <a:r>
              <a:rPr sz="1100" spc="100" dirty="0">
                <a:solidFill>
                  <a:srgbClr val="5F5F5F"/>
                </a:solidFill>
                <a:latin typeface="Century Gothic"/>
                <a:cs typeface="Century Gothic"/>
              </a:rPr>
              <a:t>PREREQUISITE</a:t>
            </a:r>
            <a:endParaRPr sz="1100">
              <a:latin typeface="Century Gothic"/>
              <a:cs typeface="Century Gothic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4207764" y="3610355"/>
            <a:ext cx="100965" cy="638810"/>
          </a:xfrm>
          <a:custGeom>
            <a:avLst/>
            <a:gdLst/>
            <a:ahLst/>
            <a:cxnLst/>
            <a:rect l="l" t="t" r="r" b="b"/>
            <a:pathLst>
              <a:path w="100964" h="638810">
                <a:moveTo>
                  <a:pt x="100584" y="0"/>
                </a:moveTo>
                <a:lnTo>
                  <a:pt x="0" y="0"/>
                </a:lnTo>
                <a:lnTo>
                  <a:pt x="0" y="638556"/>
                </a:lnTo>
                <a:lnTo>
                  <a:pt x="100584" y="638556"/>
                </a:lnTo>
                <a:lnTo>
                  <a:pt x="100584" y="0"/>
                </a:lnTo>
                <a:close/>
              </a:path>
            </a:pathLst>
          </a:custGeom>
          <a:solidFill>
            <a:srgbClr val="0F8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69047" rIns="0" bIns="0" rtlCol="0">
            <a:spAutoFit/>
          </a:bodyPr>
          <a:lstStyle/>
          <a:p>
            <a:pPr marL="2417445">
              <a:lnSpc>
                <a:spcPct val="100000"/>
              </a:lnSpc>
              <a:spcBef>
                <a:spcPts val="100"/>
              </a:spcBef>
            </a:pPr>
            <a:fld id="{81D60167-4931-47E6-BA6A-407CBD079E47}" type="slidenum">
              <a:rPr spc="-25" dirty="0"/>
              <a:t>159</a:t>
            </a:fld>
            <a:endParaRPr spc="-25" dirty="0"/>
          </a:p>
        </p:txBody>
      </p:sp>
      <p:sp>
        <p:nvSpPr>
          <p:cNvPr id="51" name="object 5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/>
              <a:t>©</a:t>
            </a:r>
            <a:r>
              <a:rPr spc="-15" dirty="0"/>
              <a:t> </a:t>
            </a:r>
            <a:r>
              <a:rPr dirty="0"/>
              <a:t>The</a:t>
            </a:r>
            <a:r>
              <a:rPr spc="-30" dirty="0"/>
              <a:t> </a:t>
            </a:r>
            <a:r>
              <a:rPr dirty="0"/>
              <a:t>KPI</a:t>
            </a:r>
            <a:r>
              <a:rPr spc="-5" dirty="0"/>
              <a:t> </a:t>
            </a:r>
            <a:r>
              <a:rPr dirty="0"/>
              <a:t>Institute</a:t>
            </a:r>
            <a:r>
              <a:rPr spc="-20" dirty="0"/>
              <a:t> 2023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09258" rIns="0" bIns="0" rtlCol="0">
            <a:spAutoFit/>
          </a:bodyPr>
          <a:lstStyle/>
          <a:p>
            <a:pPr marL="31115">
              <a:lnSpc>
                <a:spcPct val="100000"/>
              </a:lnSpc>
              <a:spcBef>
                <a:spcPts val="100"/>
              </a:spcBef>
            </a:pPr>
            <a:r>
              <a:rPr spc="135" dirty="0"/>
              <a:t>LEARNING</a:t>
            </a:r>
            <a:r>
              <a:rPr spc="35" dirty="0"/>
              <a:t> </a:t>
            </a:r>
            <a:r>
              <a:rPr spc="95" dirty="0"/>
              <a:t>ROADMAP</a:t>
            </a:r>
            <a:r>
              <a:rPr spc="25" dirty="0"/>
              <a:t> </a:t>
            </a:r>
            <a:r>
              <a:rPr spc="215" dirty="0"/>
              <a:t>DETAILED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6347" rIns="0" bIns="0" rtlCol="0">
            <a:spAutoFit/>
          </a:bodyPr>
          <a:lstStyle/>
          <a:p>
            <a:pPr marL="2459355">
              <a:lnSpc>
                <a:spcPts val="1250"/>
              </a:lnSpc>
            </a:pPr>
            <a:fld id="{81D60167-4931-47E6-BA6A-407CBD079E47}" type="slidenum">
              <a:rPr spc="-25" dirty="0"/>
              <a:t>16</a:t>
            </a:fld>
            <a:endParaRPr spc="-25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/>
              <a:t>©</a:t>
            </a:r>
            <a:r>
              <a:rPr spc="-15" dirty="0"/>
              <a:t> </a:t>
            </a:r>
            <a:r>
              <a:rPr dirty="0"/>
              <a:t>The</a:t>
            </a:r>
            <a:r>
              <a:rPr spc="-30" dirty="0"/>
              <a:t> </a:t>
            </a:r>
            <a:r>
              <a:rPr dirty="0"/>
              <a:t>KPI</a:t>
            </a:r>
            <a:r>
              <a:rPr spc="-5" dirty="0"/>
              <a:t> </a:t>
            </a:r>
            <a:r>
              <a:rPr dirty="0"/>
              <a:t>Institute</a:t>
            </a:r>
            <a:r>
              <a:rPr spc="-20" dirty="0"/>
              <a:t> 2023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272326" y="1964550"/>
          <a:ext cx="8467725" cy="42506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481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556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871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54990">
                <a:tc>
                  <a:txBody>
                    <a:bodyPr/>
                    <a:lstStyle/>
                    <a:p>
                      <a:pPr marL="95885">
                        <a:lnSpc>
                          <a:spcPct val="100000"/>
                        </a:lnSpc>
                        <a:spcBef>
                          <a:spcPts val="1205"/>
                        </a:spcBef>
                      </a:pPr>
                      <a:r>
                        <a:rPr sz="1500" spc="40" dirty="0">
                          <a:solidFill>
                            <a:srgbClr val="FFFFFF"/>
                          </a:solidFill>
                          <a:latin typeface="Century Gothic"/>
                          <a:cs typeface="Century Gothic"/>
                        </a:rPr>
                        <a:t>Activities</a:t>
                      </a:r>
                      <a:endParaRPr sz="1500">
                        <a:latin typeface="Century Gothic"/>
                        <a:cs typeface="Century Gothic"/>
                      </a:endParaRPr>
                    </a:p>
                  </a:txBody>
                  <a:tcPr marL="0" marR="0" marT="153035" marB="0">
                    <a:solidFill>
                      <a:srgbClr val="087150"/>
                    </a:solidFill>
                  </a:tcPr>
                </a:tc>
                <a:tc>
                  <a:txBody>
                    <a:bodyPr/>
                    <a:lstStyle/>
                    <a:p>
                      <a:pPr marL="134620">
                        <a:lnSpc>
                          <a:spcPct val="100000"/>
                        </a:lnSpc>
                        <a:spcBef>
                          <a:spcPts val="1205"/>
                        </a:spcBef>
                      </a:pPr>
                      <a:r>
                        <a:rPr sz="1500" spc="50" dirty="0">
                          <a:solidFill>
                            <a:srgbClr val="FFFFFF"/>
                          </a:solidFill>
                          <a:latin typeface="Century Gothic"/>
                          <a:cs typeface="Century Gothic"/>
                        </a:rPr>
                        <a:t>Details</a:t>
                      </a:r>
                      <a:endParaRPr sz="1500">
                        <a:latin typeface="Century Gothic"/>
                        <a:cs typeface="Century Gothic"/>
                      </a:endParaRPr>
                    </a:p>
                  </a:txBody>
                  <a:tcPr marL="0" marR="0" marT="153035" marB="0">
                    <a:solidFill>
                      <a:srgbClr val="087150"/>
                    </a:solidFill>
                  </a:tcPr>
                </a:tc>
                <a:tc>
                  <a:txBody>
                    <a:bodyPr/>
                    <a:lstStyle/>
                    <a:p>
                      <a:pPr marL="124460" marR="93345">
                        <a:lnSpc>
                          <a:spcPct val="100699"/>
                        </a:lnSpc>
                        <a:spcBef>
                          <a:spcPts val="280"/>
                        </a:spcBef>
                      </a:pPr>
                      <a:r>
                        <a:rPr sz="1500" spc="55" dirty="0">
                          <a:solidFill>
                            <a:srgbClr val="FFFFFF"/>
                          </a:solidFill>
                          <a:latin typeface="Century Gothic"/>
                          <a:cs typeface="Century Gothic"/>
                        </a:rPr>
                        <a:t>Duration </a:t>
                      </a:r>
                      <a:r>
                        <a:rPr sz="1500" spc="45" dirty="0">
                          <a:solidFill>
                            <a:srgbClr val="FFFFFF"/>
                          </a:solidFill>
                          <a:latin typeface="Century Gothic"/>
                          <a:cs typeface="Century Gothic"/>
                        </a:rPr>
                        <a:t>(hours)</a:t>
                      </a:r>
                      <a:endParaRPr sz="1500">
                        <a:latin typeface="Century Gothic"/>
                        <a:cs typeface="Century Gothic"/>
                      </a:endParaRPr>
                    </a:p>
                  </a:txBody>
                  <a:tcPr marL="0" marR="0" marT="35560" marB="0">
                    <a:solidFill>
                      <a:srgbClr val="0871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1655">
                <a:tc>
                  <a:txBody>
                    <a:bodyPr/>
                    <a:lstStyle/>
                    <a:p>
                      <a:pPr marL="95885">
                        <a:lnSpc>
                          <a:spcPct val="100000"/>
                        </a:lnSpc>
                        <a:spcBef>
                          <a:spcPts val="1190"/>
                        </a:spcBef>
                      </a:pPr>
                      <a:r>
                        <a:rPr sz="150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Action</a:t>
                      </a:r>
                      <a:r>
                        <a:rPr sz="1500" spc="-12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500" spc="-2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plan</a:t>
                      </a:r>
                      <a:endParaRPr sz="1500">
                        <a:latin typeface="Tahoma"/>
                        <a:cs typeface="Tahoma"/>
                      </a:endParaRPr>
                    </a:p>
                  </a:txBody>
                  <a:tcPr marL="0" marR="0" marT="151130" marB="0"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4620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50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Create</a:t>
                      </a:r>
                      <a:r>
                        <a:rPr sz="1500" spc="-16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500" spc="-7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a</a:t>
                      </a:r>
                      <a:r>
                        <a:rPr sz="1500" spc="-13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500" spc="-3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plan</a:t>
                      </a:r>
                      <a:r>
                        <a:rPr sz="1500" spc="-13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50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for</a:t>
                      </a:r>
                      <a:r>
                        <a:rPr sz="1500" spc="-114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5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the</a:t>
                      </a:r>
                      <a:r>
                        <a:rPr sz="1500" spc="-14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500" spc="-2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improvement</a:t>
                      </a:r>
                      <a:r>
                        <a:rPr sz="1500" spc="-15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5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initiatives</a:t>
                      </a:r>
                      <a:r>
                        <a:rPr sz="1500" spc="-15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500" spc="-2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you</a:t>
                      </a:r>
                      <a:r>
                        <a:rPr sz="1500" spc="-14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5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would</a:t>
                      </a:r>
                      <a:r>
                        <a:rPr sz="1500" spc="-12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5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propose</a:t>
                      </a:r>
                      <a:r>
                        <a:rPr sz="1500" spc="-14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500" spc="-2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to</a:t>
                      </a:r>
                      <a:endParaRPr sz="1500">
                        <a:latin typeface="Tahoma"/>
                        <a:cs typeface="Tahoma"/>
                      </a:endParaRPr>
                    </a:p>
                    <a:p>
                      <a:pPr marL="134620">
                        <a:lnSpc>
                          <a:spcPct val="100000"/>
                        </a:lnSpc>
                      </a:pPr>
                      <a:r>
                        <a:rPr sz="15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the</a:t>
                      </a:r>
                      <a:r>
                        <a:rPr sz="1500" spc="-14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500" spc="-2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performance</a:t>
                      </a:r>
                      <a:r>
                        <a:rPr sz="1500" spc="-15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500" spc="-5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management</a:t>
                      </a:r>
                      <a:r>
                        <a:rPr sz="1500" spc="-15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500" spc="-3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system</a:t>
                      </a:r>
                      <a:r>
                        <a:rPr sz="1500" spc="-14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5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in</a:t>
                      </a:r>
                      <a:r>
                        <a:rPr sz="1500" spc="-12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5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your</a:t>
                      </a:r>
                      <a:r>
                        <a:rPr sz="1500" spc="-14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5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organization.</a:t>
                      </a:r>
                      <a:endParaRPr sz="1500">
                        <a:latin typeface="Tahoma"/>
                        <a:cs typeface="Tahoma"/>
                      </a:endParaRPr>
                    </a:p>
                  </a:txBody>
                  <a:tcPr marL="0" marR="0" marT="36830" marB="0"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9209" algn="ctr">
                        <a:lnSpc>
                          <a:spcPct val="100000"/>
                        </a:lnSpc>
                        <a:spcBef>
                          <a:spcPts val="1190"/>
                        </a:spcBef>
                      </a:pPr>
                      <a:r>
                        <a:rPr sz="1500" spc="-5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1</a:t>
                      </a:r>
                      <a:endParaRPr sz="1500">
                        <a:latin typeface="Tahoma"/>
                        <a:cs typeface="Tahoma"/>
                      </a:endParaRPr>
                    </a:p>
                  </a:txBody>
                  <a:tcPr marL="0" marR="0" marT="151130" marB="0"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8005">
                <a:tc>
                  <a:txBody>
                    <a:bodyPr/>
                    <a:lstStyle/>
                    <a:p>
                      <a:pPr marL="95885" marR="523240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5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Forum </a:t>
                      </a:r>
                      <a:r>
                        <a:rPr sz="1500" spc="-2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discussions</a:t>
                      </a:r>
                      <a:endParaRPr sz="1500">
                        <a:latin typeface="Tahoma"/>
                        <a:cs typeface="Tahoma"/>
                      </a:endParaRPr>
                    </a:p>
                  </a:txBody>
                  <a:tcPr marL="0" marR="0" marT="43180" marB="0"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4620" marR="195580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500" spc="-2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Initiate</a:t>
                      </a:r>
                      <a:r>
                        <a:rPr sz="1500" spc="-16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500" spc="-2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at</a:t>
                      </a:r>
                      <a:r>
                        <a:rPr sz="1500" spc="-15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500" spc="-2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least</a:t>
                      </a:r>
                      <a:r>
                        <a:rPr sz="1500" spc="-15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500" spc="-2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one</a:t>
                      </a:r>
                      <a:r>
                        <a:rPr sz="1500" spc="-16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500" spc="-2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discussion</a:t>
                      </a:r>
                      <a:r>
                        <a:rPr sz="1500" spc="-13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500" spc="-4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and</a:t>
                      </a:r>
                      <a:r>
                        <a:rPr sz="1500" spc="-14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50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contribute</a:t>
                      </a:r>
                      <a:r>
                        <a:rPr sz="1500" spc="-15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50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to</a:t>
                      </a:r>
                      <a:r>
                        <a:rPr sz="1500" spc="-15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5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another</a:t>
                      </a:r>
                      <a:r>
                        <a:rPr sz="1500" spc="-17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5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discussion in</a:t>
                      </a:r>
                      <a:r>
                        <a:rPr sz="1500" spc="-16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5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the</a:t>
                      </a:r>
                      <a:r>
                        <a:rPr sz="1500" spc="-18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5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online</a:t>
                      </a:r>
                      <a:r>
                        <a:rPr sz="1500" spc="-17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5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forum.</a:t>
                      </a:r>
                      <a:endParaRPr sz="1500">
                        <a:latin typeface="Tahoma"/>
                        <a:cs typeface="Tahoma"/>
                      </a:endParaRPr>
                    </a:p>
                  </a:txBody>
                  <a:tcPr marL="0" marR="0" marT="43180" marB="0"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8575" algn="ctr">
                        <a:lnSpc>
                          <a:spcPct val="100000"/>
                        </a:lnSpc>
                        <a:spcBef>
                          <a:spcPts val="1240"/>
                        </a:spcBef>
                      </a:pPr>
                      <a:r>
                        <a:rPr sz="1500" spc="-2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0.5</a:t>
                      </a:r>
                      <a:endParaRPr sz="1500">
                        <a:latin typeface="Tahoma"/>
                        <a:cs typeface="Tahoma"/>
                      </a:endParaRPr>
                    </a:p>
                  </a:txBody>
                  <a:tcPr marL="0" marR="0" marT="157480" marB="0"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772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15"/>
                        </a:spcBef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marL="95885">
                        <a:lnSpc>
                          <a:spcPct val="100000"/>
                        </a:lnSpc>
                      </a:pPr>
                      <a:r>
                        <a:rPr sz="15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Webinar</a:t>
                      </a:r>
                      <a:endParaRPr sz="1500">
                        <a:latin typeface="Tahoma"/>
                        <a:cs typeface="Tahoma"/>
                      </a:endParaRPr>
                    </a:p>
                  </a:txBody>
                  <a:tcPr marL="0" marR="0" marT="52705" marB="0"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4620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50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Watch</a:t>
                      </a:r>
                      <a:r>
                        <a:rPr sz="1500" spc="-14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5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the</a:t>
                      </a:r>
                      <a:r>
                        <a:rPr sz="1500" spc="-14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5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Performance</a:t>
                      </a:r>
                      <a:r>
                        <a:rPr sz="1500" spc="-15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500" spc="-4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Improvement</a:t>
                      </a:r>
                      <a:r>
                        <a:rPr sz="1500" spc="-15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5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Essentials</a:t>
                      </a:r>
                      <a:r>
                        <a:rPr sz="1500" spc="-15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5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webinar</a:t>
                      </a:r>
                      <a:r>
                        <a:rPr sz="1500" spc="-14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500" spc="-4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and</a:t>
                      </a:r>
                      <a:r>
                        <a:rPr sz="1500" spc="-13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5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share:</a:t>
                      </a:r>
                      <a:endParaRPr sz="1500">
                        <a:latin typeface="Tahoma"/>
                        <a:cs typeface="Tahoma"/>
                      </a:endParaRPr>
                    </a:p>
                    <a:p>
                      <a:pPr marL="313690" indent="-179070">
                        <a:lnSpc>
                          <a:spcPct val="100000"/>
                        </a:lnSpc>
                        <a:buSzPct val="93333"/>
                        <a:buFont typeface="Arial"/>
                        <a:buChar char="•"/>
                        <a:tabLst>
                          <a:tab pos="313690" algn="l"/>
                        </a:tabLst>
                      </a:pPr>
                      <a:r>
                        <a:rPr sz="150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3</a:t>
                      </a:r>
                      <a:r>
                        <a:rPr sz="1500" spc="-14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500" spc="-3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key</a:t>
                      </a:r>
                      <a:r>
                        <a:rPr sz="1500" spc="-16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500" spc="-2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learning</a:t>
                      </a:r>
                      <a:r>
                        <a:rPr sz="1500" spc="-14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5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points</a:t>
                      </a:r>
                      <a:endParaRPr sz="1500">
                        <a:latin typeface="Tahoma"/>
                        <a:cs typeface="Tahoma"/>
                      </a:endParaRPr>
                    </a:p>
                    <a:p>
                      <a:pPr marL="313690" indent="-179070">
                        <a:lnSpc>
                          <a:spcPct val="100000"/>
                        </a:lnSpc>
                        <a:spcBef>
                          <a:spcPts val="5"/>
                        </a:spcBef>
                        <a:buSzPct val="93333"/>
                        <a:buFont typeface="Arial"/>
                        <a:buChar char="•"/>
                        <a:tabLst>
                          <a:tab pos="313690" algn="l"/>
                        </a:tabLst>
                      </a:pPr>
                      <a:r>
                        <a:rPr sz="150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1</a:t>
                      </a:r>
                      <a:r>
                        <a:rPr sz="1500" spc="-14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5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action</a:t>
                      </a:r>
                      <a:r>
                        <a:rPr sz="1500" spc="-15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50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to</a:t>
                      </a:r>
                      <a:r>
                        <a:rPr sz="1500" spc="-15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500" spc="-2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improve</a:t>
                      </a:r>
                      <a:r>
                        <a:rPr sz="1500" spc="-15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5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your</a:t>
                      </a:r>
                      <a:r>
                        <a:rPr sz="1500" spc="-15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50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current</a:t>
                      </a:r>
                      <a:r>
                        <a:rPr sz="1500" spc="-15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5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practices</a:t>
                      </a:r>
                      <a:endParaRPr sz="1500">
                        <a:latin typeface="Tahoma"/>
                        <a:cs typeface="Tahoma"/>
                      </a:endParaRPr>
                    </a:p>
                  </a:txBody>
                  <a:tcPr marL="0" marR="0" marT="43180" marB="0"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15"/>
                        </a:spcBef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marL="28575" algn="ctr">
                        <a:lnSpc>
                          <a:spcPct val="100000"/>
                        </a:lnSpc>
                      </a:pPr>
                      <a:r>
                        <a:rPr sz="1500" spc="-2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1.5</a:t>
                      </a:r>
                      <a:endParaRPr sz="1500">
                        <a:latin typeface="Tahoma"/>
                        <a:cs typeface="Tahoma"/>
                      </a:endParaRPr>
                    </a:p>
                  </a:txBody>
                  <a:tcPr marL="0" marR="0" marT="52705" marB="0"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76605">
                <a:tc>
                  <a:txBody>
                    <a:bodyPr/>
                    <a:lstStyle/>
                    <a:p>
                      <a:pPr marL="95885" marR="403225">
                        <a:lnSpc>
                          <a:spcPct val="100000"/>
                        </a:lnSpc>
                        <a:spcBef>
                          <a:spcPts val="1245"/>
                        </a:spcBef>
                      </a:pPr>
                      <a:r>
                        <a:rPr sz="15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Online presentation</a:t>
                      </a:r>
                      <a:endParaRPr sz="1500">
                        <a:latin typeface="Tahoma"/>
                        <a:cs typeface="Tahoma"/>
                      </a:endParaRPr>
                    </a:p>
                  </a:txBody>
                  <a:tcPr marL="0" marR="0" marT="158115" marB="0"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4620" marR="250190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500" spc="-2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Submit</a:t>
                      </a:r>
                      <a:r>
                        <a:rPr sz="1500" spc="-12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500" spc="-7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a</a:t>
                      </a:r>
                      <a:r>
                        <a:rPr sz="1500" spc="-14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50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short</a:t>
                      </a:r>
                      <a:r>
                        <a:rPr sz="1500" spc="-12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50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PowerPoint</a:t>
                      </a:r>
                      <a:r>
                        <a:rPr sz="1500" spc="-16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5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presentation</a:t>
                      </a:r>
                      <a:r>
                        <a:rPr sz="1500" spc="-17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50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to</a:t>
                      </a:r>
                      <a:r>
                        <a:rPr sz="1500" spc="-12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500" spc="-3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showcase</a:t>
                      </a:r>
                      <a:r>
                        <a:rPr sz="1500" spc="-16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5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the</a:t>
                      </a:r>
                      <a:r>
                        <a:rPr sz="1500" spc="-14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500" spc="-2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most </a:t>
                      </a:r>
                      <a:r>
                        <a:rPr sz="15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important</a:t>
                      </a:r>
                      <a:r>
                        <a:rPr sz="1500" spc="-17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500" spc="-3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takeaways</a:t>
                      </a:r>
                      <a:r>
                        <a:rPr sz="1500" spc="-18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5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from</a:t>
                      </a:r>
                      <a:r>
                        <a:rPr sz="1500" spc="-14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5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the</a:t>
                      </a:r>
                      <a:r>
                        <a:rPr sz="1500" spc="-16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5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training</a:t>
                      </a:r>
                      <a:r>
                        <a:rPr sz="1500" spc="-16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5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course</a:t>
                      </a:r>
                      <a:r>
                        <a:rPr sz="1500" spc="-15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500" spc="-8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(~30</a:t>
                      </a:r>
                      <a:r>
                        <a:rPr sz="1500" spc="-16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500" spc="-4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slides).</a:t>
                      </a:r>
                      <a:r>
                        <a:rPr sz="1500" spc="-15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50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Use</a:t>
                      </a:r>
                      <a:r>
                        <a:rPr sz="1500" spc="-15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500" spc="-2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the </a:t>
                      </a:r>
                      <a:r>
                        <a:rPr sz="15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presentation</a:t>
                      </a:r>
                      <a:r>
                        <a:rPr sz="1500" spc="-18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50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to</a:t>
                      </a:r>
                      <a:r>
                        <a:rPr sz="1500" spc="-13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500" spc="-2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share</a:t>
                      </a:r>
                      <a:r>
                        <a:rPr sz="1500" spc="-17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500" spc="-2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knowledge</a:t>
                      </a:r>
                      <a:r>
                        <a:rPr sz="1500" spc="-14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5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in</a:t>
                      </a:r>
                      <a:r>
                        <a:rPr sz="1500" spc="-15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5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your</a:t>
                      </a:r>
                      <a:r>
                        <a:rPr sz="1500" spc="-15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5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organization.</a:t>
                      </a:r>
                      <a:endParaRPr sz="1500">
                        <a:latin typeface="Tahoma"/>
                        <a:cs typeface="Tahoma"/>
                      </a:endParaRPr>
                    </a:p>
                  </a:txBody>
                  <a:tcPr marL="0" marR="0" marT="43815" marB="0"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marL="29209" algn="ctr">
                        <a:lnSpc>
                          <a:spcPct val="100000"/>
                        </a:lnSpc>
                      </a:pPr>
                      <a:r>
                        <a:rPr sz="1500" spc="-5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4</a:t>
                      </a:r>
                      <a:endParaRPr sz="1500">
                        <a:latin typeface="Tahoma"/>
                        <a:cs typeface="Tahoma"/>
                      </a:endParaRPr>
                    </a:p>
                  </a:txBody>
                  <a:tcPr marL="0" marR="0" marT="53340" marB="0"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marL="95885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5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Additional</a:t>
                      </a:r>
                      <a:endParaRPr sz="1500">
                        <a:latin typeface="Tahoma"/>
                        <a:cs typeface="Tahoma"/>
                      </a:endParaRPr>
                    </a:p>
                    <a:p>
                      <a:pPr marL="95885">
                        <a:lnSpc>
                          <a:spcPct val="100000"/>
                        </a:lnSpc>
                      </a:pPr>
                      <a:r>
                        <a:rPr sz="15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reading</a:t>
                      </a:r>
                      <a:endParaRPr sz="1500">
                        <a:latin typeface="Tahoma"/>
                        <a:cs typeface="Tahoma"/>
                      </a:endParaRPr>
                    </a:p>
                  </a:txBody>
                  <a:tcPr marL="0" marR="0" marT="43815" marB="0"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4620">
                        <a:lnSpc>
                          <a:spcPct val="100000"/>
                        </a:lnSpc>
                        <a:spcBef>
                          <a:spcPts val="1245"/>
                        </a:spcBef>
                      </a:pPr>
                      <a:r>
                        <a:rPr sz="1500" spc="-2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Read</a:t>
                      </a:r>
                      <a:r>
                        <a:rPr sz="1500" spc="-12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500" spc="-2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supplementary</a:t>
                      </a:r>
                      <a:r>
                        <a:rPr sz="1500" spc="-16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5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resources</a:t>
                      </a:r>
                      <a:r>
                        <a:rPr sz="1500" spc="-13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50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for</a:t>
                      </a:r>
                      <a:r>
                        <a:rPr sz="1500" spc="-10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500" spc="-2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learning</a:t>
                      </a:r>
                      <a:r>
                        <a:rPr sz="1500" spc="-13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5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reinforcement.</a:t>
                      </a:r>
                      <a:endParaRPr sz="1500">
                        <a:latin typeface="Tahoma"/>
                        <a:cs typeface="Tahoma"/>
                      </a:endParaRPr>
                    </a:p>
                  </a:txBody>
                  <a:tcPr marL="0" marR="0" marT="158115" marB="0"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9209" algn="ctr">
                        <a:lnSpc>
                          <a:spcPct val="100000"/>
                        </a:lnSpc>
                        <a:spcBef>
                          <a:spcPts val="1245"/>
                        </a:spcBef>
                      </a:pPr>
                      <a:r>
                        <a:rPr sz="1500" spc="-5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2</a:t>
                      </a:r>
                      <a:endParaRPr sz="1500">
                        <a:latin typeface="Tahoma"/>
                        <a:cs typeface="Tahoma"/>
                      </a:endParaRPr>
                    </a:p>
                  </a:txBody>
                  <a:tcPr marL="0" marR="0" marT="158115" marB="0"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03555">
                <a:tc>
                  <a:txBody>
                    <a:bodyPr/>
                    <a:lstStyle/>
                    <a:p>
                      <a:pPr marL="95885">
                        <a:lnSpc>
                          <a:spcPct val="100000"/>
                        </a:lnSpc>
                        <a:spcBef>
                          <a:spcPts val="1245"/>
                        </a:spcBef>
                      </a:pPr>
                      <a:r>
                        <a:rPr sz="1500" spc="-2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Learning</a:t>
                      </a:r>
                      <a:r>
                        <a:rPr sz="1500" spc="-12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5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journal</a:t>
                      </a:r>
                      <a:endParaRPr sz="1500">
                        <a:latin typeface="Tahoma"/>
                        <a:cs typeface="Tahoma"/>
                      </a:endParaRPr>
                    </a:p>
                  </a:txBody>
                  <a:tcPr marL="0" marR="0" marT="158115" marB="0">
                    <a:lnT w="9525">
                      <a:solidFill>
                        <a:srgbClr val="9F9F9F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34620" marR="45974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50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Reflect</a:t>
                      </a:r>
                      <a:r>
                        <a:rPr sz="1500" spc="-14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500" spc="-3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on</a:t>
                      </a:r>
                      <a:r>
                        <a:rPr sz="1500" spc="-16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500" spc="-3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each</a:t>
                      </a:r>
                      <a:r>
                        <a:rPr sz="1500" spc="-15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500" spc="-4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stage</a:t>
                      </a:r>
                      <a:r>
                        <a:rPr sz="1500" spc="-15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50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of</a:t>
                      </a:r>
                      <a:r>
                        <a:rPr sz="1500" spc="-15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5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the</a:t>
                      </a:r>
                      <a:r>
                        <a:rPr sz="1500" spc="-16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500" spc="-2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learning</a:t>
                      </a:r>
                      <a:r>
                        <a:rPr sz="1500" spc="-17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500" spc="-2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experience</a:t>
                      </a:r>
                      <a:r>
                        <a:rPr sz="1500" spc="-17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500" spc="-4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and</a:t>
                      </a:r>
                      <a:r>
                        <a:rPr sz="1500" spc="-15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5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capture</a:t>
                      </a:r>
                      <a:r>
                        <a:rPr sz="1500" spc="-18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500" spc="-2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the </a:t>
                      </a:r>
                      <a:r>
                        <a:rPr sz="150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reflections</a:t>
                      </a:r>
                      <a:r>
                        <a:rPr sz="1500" spc="-14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5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in</a:t>
                      </a:r>
                      <a:r>
                        <a:rPr sz="1500" spc="-14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5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the</a:t>
                      </a:r>
                      <a:r>
                        <a:rPr sz="1500" spc="-16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500" spc="-2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journal</a:t>
                      </a:r>
                      <a:r>
                        <a:rPr sz="1500" spc="-16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500" spc="-2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template</a:t>
                      </a:r>
                      <a:r>
                        <a:rPr sz="1500" spc="-18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5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provided.</a:t>
                      </a:r>
                      <a:endParaRPr sz="1500">
                        <a:latin typeface="Tahoma"/>
                        <a:cs typeface="Tahoma"/>
                      </a:endParaRPr>
                    </a:p>
                  </a:txBody>
                  <a:tcPr marL="0" marR="0" marT="33655" marB="0">
                    <a:lnT w="9525">
                      <a:solidFill>
                        <a:srgbClr val="9F9F9F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29209" algn="ctr">
                        <a:lnSpc>
                          <a:spcPct val="100000"/>
                        </a:lnSpc>
                        <a:spcBef>
                          <a:spcPts val="1245"/>
                        </a:spcBef>
                      </a:pPr>
                      <a:r>
                        <a:rPr sz="1500" spc="-5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3</a:t>
                      </a:r>
                      <a:endParaRPr sz="1500">
                        <a:latin typeface="Tahoma"/>
                        <a:cs typeface="Tahoma"/>
                      </a:endParaRPr>
                    </a:p>
                  </a:txBody>
                  <a:tcPr marL="0" marR="0" marT="158115" marB="0">
                    <a:lnT w="9525">
                      <a:solidFill>
                        <a:srgbClr val="9F9F9F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355803" y="1404569"/>
            <a:ext cx="613537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4278630" algn="l"/>
              </a:tabLst>
            </a:pPr>
            <a:r>
              <a:rPr sz="1600" dirty="0">
                <a:solidFill>
                  <a:srgbClr val="5F5F5F"/>
                </a:solidFill>
                <a:latin typeface="Century Gothic"/>
                <a:cs typeface="Century Gothic"/>
              </a:rPr>
              <a:t>3.</a:t>
            </a:r>
            <a:r>
              <a:rPr sz="1600" spc="-25" dirty="0">
                <a:solidFill>
                  <a:srgbClr val="5F5F5F"/>
                </a:solidFill>
                <a:latin typeface="Century Gothic"/>
                <a:cs typeface="Century Gothic"/>
              </a:rPr>
              <a:t> </a:t>
            </a:r>
            <a:r>
              <a:rPr sz="1600" spc="145" dirty="0">
                <a:solidFill>
                  <a:srgbClr val="5F5F5F"/>
                </a:solidFill>
                <a:latin typeface="Century Gothic"/>
                <a:cs typeface="Century Gothic"/>
              </a:rPr>
              <a:t>AFTER-</a:t>
            </a:r>
            <a:r>
              <a:rPr sz="1600" spc="95" dirty="0">
                <a:solidFill>
                  <a:srgbClr val="5F5F5F"/>
                </a:solidFill>
                <a:latin typeface="Century Gothic"/>
                <a:cs typeface="Century Gothic"/>
              </a:rPr>
              <a:t>COURSE</a:t>
            </a:r>
            <a:r>
              <a:rPr sz="1600" spc="-5" dirty="0">
                <a:solidFill>
                  <a:srgbClr val="5F5F5F"/>
                </a:solidFill>
                <a:latin typeface="Century Gothic"/>
                <a:cs typeface="Century Gothic"/>
              </a:rPr>
              <a:t> </a:t>
            </a:r>
            <a:r>
              <a:rPr sz="1600" spc="80" dirty="0">
                <a:solidFill>
                  <a:srgbClr val="5F5F5F"/>
                </a:solidFill>
                <a:latin typeface="Century Gothic"/>
                <a:cs typeface="Century Gothic"/>
              </a:rPr>
              <a:t>STAGE</a:t>
            </a:r>
            <a:r>
              <a:rPr sz="1600" spc="-15" dirty="0">
                <a:solidFill>
                  <a:srgbClr val="5F5F5F"/>
                </a:solidFill>
                <a:latin typeface="Century Gothic"/>
                <a:cs typeface="Century Gothic"/>
              </a:rPr>
              <a:t> </a:t>
            </a:r>
            <a:r>
              <a:rPr sz="1600" spc="95" dirty="0">
                <a:solidFill>
                  <a:srgbClr val="5F5F5F"/>
                </a:solidFill>
                <a:latin typeface="Century Gothic"/>
                <a:cs typeface="Century Gothic"/>
              </a:rPr>
              <a:t>ACTIVITIES</a:t>
            </a:r>
            <a:r>
              <a:rPr sz="1600" dirty="0">
                <a:solidFill>
                  <a:srgbClr val="5F5F5F"/>
                </a:solidFill>
                <a:latin typeface="Century Gothic"/>
                <a:cs typeface="Century Gothic"/>
              </a:rPr>
              <a:t>	</a:t>
            </a:r>
            <a:r>
              <a:rPr sz="1600" dirty="0">
                <a:solidFill>
                  <a:srgbClr val="087150"/>
                </a:solidFill>
                <a:latin typeface="Tahoma"/>
                <a:cs typeface="Tahoma"/>
              </a:rPr>
              <a:t>12</a:t>
            </a:r>
            <a:r>
              <a:rPr sz="1600" spc="-150" dirty="0">
                <a:solidFill>
                  <a:srgbClr val="087150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087150"/>
                </a:solidFill>
                <a:latin typeface="Tahoma"/>
                <a:cs typeface="Tahoma"/>
              </a:rPr>
              <a:t>hours</a:t>
            </a:r>
            <a:r>
              <a:rPr sz="1600" spc="-150" dirty="0">
                <a:solidFill>
                  <a:srgbClr val="087150"/>
                </a:solidFill>
                <a:latin typeface="Tahoma"/>
                <a:cs typeface="Tahoma"/>
              </a:rPr>
              <a:t> </a:t>
            </a:r>
            <a:r>
              <a:rPr sz="1600" spc="-30" dirty="0">
                <a:solidFill>
                  <a:srgbClr val="087150"/>
                </a:solidFill>
                <a:latin typeface="Tahoma"/>
                <a:cs typeface="Tahoma"/>
              </a:rPr>
              <a:t>(estimation)</a:t>
            </a:r>
            <a:endParaRPr sz="16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09258" rIns="0" bIns="0" rtlCol="0">
            <a:spAutoFit/>
          </a:bodyPr>
          <a:lstStyle/>
          <a:p>
            <a:pPr marL="31115">
              <a:lnSpc>
                <a:spcPct val="100000"/>
              </a:lnSpc>
              <a:spcBef>
                <a:spcPts val="100"/>
              </a:spcBef>
            </a:pPr>
            <a:r>
              <a:rPr spc="270" dirty="0"/>
              <a:t>KPI</a:t>
            </a:r>
            <a:r>
              <a:rPr spc="-20" dirty="0"/>
              <a:t> </a:t>
            </a:r>
            <a:r>
              <a:rPr spc="120" dirty="0"/>
              <a:t>DOCUMENTATION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25653" y="1280551"/>
            <a:ext cx="4483735" cy="5191760"/>
          </a:xfrm>
          <a:prstGeom prst="rect">
            <a:avLst/>
          </a:prstGeom>
        </p:spPr>
        <p:txBody>
          <a:bodyPr vert="horz" wrap="square" lIns="0" tIns="102870" rIns="0" bIns="0" rtlCol="0">
            <a:spAutoFit/>
          </a:bodyPr>
          <a:lstStyle/>
          <a:p>
            <a:pPr marL="192405">
              <a:lnSpc>
                <a:spcPct val="100000"/>
              </a:lnSpc>
              <a:spcBef>
                <a:spcPts val="810"/>
              </a:spcBef>
            </a:pPr>
            <a:r>
              <a:rPr sz="1250" spc="110" dirty="0">
                <a:solidFill>
                  <a:srgbClr val="087150"/>
                </a:solidFill>
                <a:latin typeface="Century Gothic"/>
                <a:cs typeface="Century Gothic"/>
              </a:rPr>
              <a:t>WHAT</a:t>
            </a:r>
            <a:endParaRPr sz="1250">
              <a:latin typeface="Century Gothic"/>
              <a:cs typeface="Century Gothic"/>
            </a:endParaRPr>
          </a:p>
          <a:p>
            <a:pPr marL="437515" indent="-215900">
              <a:lnSpc>
                <a:spcPct val="100000"/>
              </a:lnSpc>
              <a:spcBef>
                <a:spcPts val="715"/>
              </a:spcBef>
              <a:buClr>
                <a:srgbClr val="0A976C"/>
              </a:buClr>
              <a:buSzPct val="80000"/>
              <a:buFont typeface="Segoe UI Symbol"/>
              <a:buChar char="⮚"/>
              <a:tabLst>
                <a:tab pos="437515" algn="l"/>
              </a:tabLst>
            </a:pPr>
            <a:r>
              <a:rPr sz="1250" spc="-25" dirty="0">
                <a:solidFill>
                  <a:srgbClr val="5F5F5F"/>
                </a:solidFill>
                <a:latin typeface="Tahoma"/>
                <a:cs typeface="Tahoma"/>
              </a:rPr>
              <a:t>Identify</a:t>
            </a:r>
            <a:r>
              <a:rPr sz="1250" spc="-6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250" spc="-30" dirty="0">
                <a:solidFill>
                  <a:srgbClr val="5F5F5F"/>
                </a:solidFill>
                <a:latin typeface="Tahoma"/>
                <a:cs typeface="Tahoma"/>
              </a:rPr>
              <a:t>metadata</a:t>
            </a:r>
            <a:r>
              <a:rPr sz="1250" spc="-7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250" spc="-10" dirty="0">
                <a:solidFill>
                  <a:srgbClr val="5F5F5F"/>
                </a:solidFill>
                <a:latin typeface="Tahoma"/>
                <a:cs typeface="Tahoma"/>
              </a:rPr>
              <a:t>fields</a:t>
            </a:r>
            <a:endParaRPr sz="1250">
              <a:latin typeface="Tahoma"/>
              <a:cs typeface="Tahoma"/>
            </a:endParaRPr>
          </a:p>
          <a:p>
            <a:pPr marL="437515" indent="-215900">
              <a:lnSpc>
                <a:spcPct val="100000"/>
              </a:lnSpc>
              <a:buClr>
                <a:srgbClr val="0A976C"/>
              </a:buClr>
              <a:buSzPct val="80000"/>
              <a:buFont typeface="Segoe UI Symbol"/>
              <a:buChar char="⮚"/>
              <a:tabLst>
                <a:tab pos="437515" algn="l"/>
              </a:tabLst>
            </a:pPr>
            <a:r>
              <a:rPr sz="1250" dirty="0">
                <a:solidFill>
                  <a:srgbClr val="5F5F5F"/>
                </a:solidFill>
                <a:latin typeface="Tahoma"/>
                <a:cs typeface="Tahoma"/>
              </a:rPr>
              <a:t>Fill</a:t>
            </a:r>
            <a:r>
              <a:rPr sz="1250" spc="-12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250" spc="-10" dirty="0">
                <a:solidFill>
                  <a:srgbClr val="5F5F5F"/>
                </a:solidFill>
                <a:latin typeface="Tahoma"/>
                <a:cs typeface="Tahoma"/>
              </a:rPr>
              <a:t>in</a:t>
            </a:r>
            <a:r>
              <a:rPr sz="1250" spc="-12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250" spc="-20" dirty="0">
                <a:solidFill>
                  <a:srgbClr val="5F5F5F"/>
                </a:solidFill>
                <a:latin typeface="Tahoma"/>
                <a:cs typeface="Tahoma"/>
              </a:rPr>
              <a:t>the</a:t>
            </a:r>
            <a:r>
              <a:rPr sz="1250" spc="-11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250" spc="-10" dirty="0">
                <a:solidFill>
                  <a:srgbClr val="5F5F5F"/>
                </a:solidFill>
                <a:latin typeface="Tahoma"/>
                <a:cs typeface="Tahoma"/>
              </a:rPr>
              <a:t>required</a:t>
            </a:r>
            <a:r>
              <a:rPr sz="1250" spc="-9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250" spc="-10" dirty="0">
                <a:solidFill>
                  <a:srgbClr val="5F5F5F"/>
                </a:solidFill>
                <a:latin typeface="Tahoma"/>
                <a:cs typeface="Tahoma"/>
              </a:rPr>
              <a:t>fields</a:t>
            </a:r>
            <a:r>
              <a:rPr sz="1250" spc="-114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250" dirty="0">
                <a:solidFill>
                  <a:srgbClr val="5F5F5F"/>
                </a:solidFill>
                <a:latin typeface="Tahoma"/>
                <a:cs typeface="Tahoma"/>
              </a:rPr>
              <a:t>for</a:t>
            </a:r>
            <a:r>
              <a:rPr sz="1250" spc="-114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250" spc="-35" dirty="0">
                <a:solidFill>
                  <a:srgbClr val="5F5F5F"/>
                </a:solidFill>
                <a:latin typeface="Tahoma"/>
                <a:cs typeface="Tahoma"/>
              </a:rPr>
              <a:t>each</a:t>
            </a:r>
            <a:r>
              <a:rPr sz="1250" spc="-10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250" spc="-25" dirty="0">
                <a:solidFill>
                  <a:srgbClr val="5F5F5F"/>
                </a:solidFill>
                <a:latin typeface="Tahoma"/>
                <a:cs typeface="Tahoma"/>
              </a:rPr>
              <a:t>KPI</a:t>
            </a:r>
            <a:endParaRPr sz="125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685"/>
              </a:spcBef>
              <a:buClr>
                <a:srgbClr val="0A976C"/>
              </a:buClr>
              <a:buFont typeface="Segoe UI Symbol"/>
              <a:buChar char="⮚"/>
            </a:pPr>
            <a:endParaRPr sz="1250">
              <a:latin typeface="Tahoma"/>
              <a:cs typeface="Tahoma"/>
            </a:endParaRPr>
          </a:p>
          <a:p>
            <a:pPr marL="192405">
              <a:lnSpc>
                <a:spcPct val="100000"/>
              </a:lnSpc>
            </a:pPr>
            <a:r>
              <a:rPr sz="1250" spc="110" dirty="0">
                <a:solidFill>
                  <a:srgbClr val="087150"/>
                </a:solidFill>
                <a:latin typeface="Century Gothic"/>
                <a:cs typeface="Century Gothic"/>
              </a:rPr>
              <a:t>WHY</a:t>
            </a:r>
            <a:endParaRPr sz="1250">
              <a:latin typeface="Century Gothic"/>
              <a:cs typeface="Century Gothic"/>
            </a:endParaRPr>
          </a:p>
          <a:p>
            <a:pPr marL="408940" indent="-216535">
              <a:lnSpc>
                <a:spcPct val="100000"/>
              </a:lnSpc>
              <a:spcBef>
                <a:spcPts val="1050"/>
              </a:spcBef>
              <a:buClr>
                <a:srgbClr val="0A976C"/>
              </a:buClr>
              <a:buSzPct val="80000"/>
              <a:buFont typeface="Segoe UI Symbol"/>
              <a:buChar char="⮚"/>
              <a:tabLst>
                <a:tab pos="408940" algn="l"/>
              </a:tabLst>
            </a:pPr>
            <a:r>
              <a:rPr sz="1250" spc="-25" dirty="0">
                <a:solidFill>
                  <a:srgbClr val="5F5F5F"/>
                </a:solidFill>
                <a:latin typeface="Tahoma"/>
                <a:cs typeface="Tahoma"/>
              </a:rPr>
              <a:t>Simplify</a:t>
            </a:r>
            <a:r>
              <a:rPr sz="1250" spc="-7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250" spc="-10" dirty="0">
                <a:solidFill>
                  <a:srgbClr val="5F5F5F"/>
                </a:solidFill>
                <a:latin typeface="Tahoma"/>
                <a:cs typeface="Tahoma"/>
              </a:rPr>
              <a:t>communication</a:t>
            </a:r>
            <a:endParaRPr sz="1250">
              <a:latin typeface="Tahoma"/>
              <a:cs typeface="Tahoma"/>
            </a:endParaRPr>
          </a:p>
          <a:p>
            <a:pPr marL="408940" indent="-216535">
              <a:lnSpc>
                <a:spcPts val="1495"/>
              </a:lnSpc>
              <a:spcBef>
                <a:spcPts val="15"/>
              </a:spcBef>
              <a:buClr>
                <a:srgbClr val="0A976C"/>
              </a:buClr>
              <a:buSzPct val="80000"/>
              <a:buFont typeface="Segoe UI Symbol"/>
              <a:buChar char="⮚"/>
              <a:tabLst>
                <a:tab pos="408940" algn="l"/>
              </a:tabLst>
            </a:pPr>
            <a:r>
              <a:rPr sz="1250" spc="-10" dirty="0">
                <a:solidFill>
                  <a:srgbClr val="5F5F5F"/>
                </a:solidFill>
                <a:latin typeface="Tahoma"/>
                <a:cs typeface="Tahoma"/>
              </a:rPr>
              <a:t>Alignment</a:t>
            </a:r>
            <a:endParaRPr sz="1250">
              <a:latin typeface="Tahoma"/>
              <a:cs typeface="Tahoma"/>
            </a:endParaRPr>
          </a:p>
          <a:p>
            <a:pPr marL="408940" indent="-216535">
              <a:lnSpc>
                <a:spcPts val="1495"/>
              </a:lnSpc>
              <a:buClr>
                <a:srgbClr val="0A976C"/>
              </a:buClr>
              <a:buSzPct val="80000"/>
              <a:buFont typeface="Segoe UI Symbol"/>
              <a:buChar char="⮚"/>
              <a:tabLst>
                <a:tab pos="408940" algn="l"/>
              </a:tabLst>
            </a:pPr>
            <a:r>
              <a:rPr sz="1250" spc="-30" dirty="0">
                <a:solidFill>
                  <a:srgbClr val="5F5F5F"/>
                </a:solidFill>
                <a:latin typeface="Tahoma"/>
                <a:cs typeface="Tahoma"/>
              </a:rPr>
              <a:t>“Setting</a:t>
            </a:r>
            <a:r>
              <a:rPr sz="1250" spc="-114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250" spc="-20" dirty="0">
                <a:solidFill>
                  <a:srgbClr val="5F5F5F"/>
                </a:solidFill>
                <a:latin typeface="Tahoma"/>
                <a:cs typeface="Tahoma"/>
              </a:rPr>
              <a:t>the</a:t>
            </a:r>
            <a:r>
              <a:rPr sz="1250" spc="-114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250" spc="-10" dirty="0">
                <a:solidFill>
                  <a:srgbClr val="5F5F5F"/>
                </a:solidFill>
                <a:latin typeface="Tahoma"/>
                <a:cs typeface="Tahoma"/>
              </a:rPr>
              <a:t>rules”</a:t>
            </a:r>
            <a:endParaRPr sz="125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665"/>
              </a:spcBef>
            </a:pPr>
            <a:endParaRPr sz="1250">
              <a:latin typeface="Tahoma"/>
              <a:cs typeface="Tahoma"/>
            </a:endParaRPr>
          </a:p>
          <a:p>
            <a:pPr marL="192405">
              <a:lnSpc>
                <a:spcPct val="100000"/>
              </a:lnSpc>
            </a:pPr>
            <a:r>
              <a:rPr sz="1250" spc="75" dirty="0">
                <a:solidFill>
                  <a:srgbClr val="087150"/>
                </a:solidFill>
                <a:latin typeface="Century Gothic"/>
                <a:cs typeface="Century Gothic"/>
              </a:rPr>
              <a:t>HOW</a:t>
            </a:r>
            <a:endParaRPr sz="1250">
              <a:latin typeface="Century Gothic"/>
              <a:cs typeface="Century Gothic"/>
            </a:endParaRPr>
          </a:p>
          <a:p>
            <a:pPr marL="192405" algn="just">
              <a:lnSpc>
                <a:spcPct val="100000"/>
              </a:lnSpc>
              <a:spcBef>
                <a:spcPts val="550"/>
              </a:spcBef>
            </a:pPr>
            <a:r>
              <a:rPr sz="1400" spc="-20" dirty="0">
                <a:solidFill>
                  <a:srgbClr val="5F5F5F"/>
                </a:solidFill>
                <a:latin typeface="Tahoma"/>
                <a:cs typeface="Tahoma"/>
              </a:rPr>
              <a:t>Standardized</a:t>
            </a:r>
            <a:r>
              <a:rPr sz="1400" spc="-13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5F5F5F"/>
                </a:solidFill>
                <a:latin typeface="Tahoma"/>
                <a:cs typeface="Tahoma"/>
              </a:rPr>
              <a:t>KPI</a:t>
            </a:r>
            <a:r>
              <a:rPr sz="1400" spc="-10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20" dirty="0">
                <a:solidFill>
                  <a:srgbClr val="5F5F5F"/>
                </a:solidFill>
                <a:latin typeface="Tahoma"/>
                <a:cs typeface="Tahoma"/>
              </a:rPr>
              <a:t>documentation</a:t>
            </a:r>
            <a:r>
              <a:rPr sz="1400" spc="-10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5F5F5F"/>
                </a:solidFill>
                <a:latin typeface="Tahoma"/>
                <a:cs typeface="Tahoma"/>
              </a:rPr>
              <a:t>template</a:t>
            </a:r>
            <a:endParaRPr sz="14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240"/>
              </a:spcBef>
            </a:pPr>
            <a:endParaRPr sz="1400">
              <a:latin typeface="Tahoma"/>
              <a:cs typeface="Tahoma"/>
            </a:endParaRPr>
          </a:p>
          <a:p>
            <a:pPr marL="142240">
              <a:lnSpc>
                <a:spcPct val="100000"/>
              </a:lnSpc>
            </a:pPr>
            <a:r>
              <a:rPr sz="1250" spc="50" dirty="0">
                <a:solidFill>
                  <a:srgbClr val="087150"/>
                </a:solidFill>
                <a:latin typeface="Century Gothic"/>
                <a:cs typeface="Century Gothic"/>
              </a:rPr>
              <a:t>RECOMMENDATIONS</a:t>
            </a:r>
            <a:endParaRPr sz="1250">
              <a:latin typeface="Century Gothic"/>
              <a:cs typeface="Century Gothic"/>
            </a:endParaRPr>
          </a:p>
          <a:p>
            <a:pPr marL="142240" marR="5080" algn="just">
              <a:lnSpc>
                <a:spcPct val="100000"/>
              </a:lnSpc>
              <a:spcBef>
                <a:spcPts val="1095"/>
              </a:spcBef>
            </a:pPr>
            <a:r>
              <a:rPr sz="1250" dirty="0">
                <a:solidFill>
                  <a:srgbClr val="5F5F5F"/>
                </a:solidFill>
                <a:latin typeface="Tahoma"/>
                <a:cs typeface="Tahoma"/>
              </a:rPr>
              <a:t>To</a:t>
            </a:r>
            <a:r>
              <a:rPr sz="1250" spc="135" dirty="0">
                <a:solidFill>
                  <a:srgbClr val="5F5F5F"/>
                </a:solidFill>
                <a:latin typeface="Tahoma"/>
                <a:cs typeface="Tahoma"/>
              </a:rPr>
              <a:t>  </a:t>
            </a:r>
            <a:r>
              <a:rPr sz="1250" dirty="0">
                <a:solidFill>
                  <a:srgbClr val="5F5F5F"/>
                </a:solidFill>
                <a:latin typeface="Tahoma"/>
                <a:cs typeface="Tahoma"/>
              </a:rPr>
              <a:t>navigate</a:t>
            </a:r>
            <a:r>
              <a:rPr sz="1250" spc="140" dirty="0">
                <a:solidFill>
                  <a:srgbClr val="5F5F5F"/>
                </a:solidFill>
                <a:latin typeface="Tahoma"/>
                <a:cs typeface="Tahoma"/>
              </a:rPr>
              <a:t>  </a:t>
            </a:r>
            <a:r>
              <a:rPr sz="1250" dirty="0">
                <a:solidFill>
                  <a:srgbClr val="5F5F5F"/>
                </a:solidFill>
                <a:latin typeface="Tahoma"/>
                <a:cs typeface="Tahoma"/>
              </a:rPr>
              <a:t>easily</a:t>
            </a:r>
            <a:r>
              <a:rPr sz="1250" spc="145" dirty="0">
                <a:solidFill>
                  <a:srgbClr val="5F5F5F"/>
                </a:solidFill>
                <a:latin typeface="Tahoma"/>
                <a:cs typeface="Tahoma"/>
              </a:rPr>
              <a:t>  </a:t>
            </a:r>
            <a:r>
              <a:rPr sz="1250" dirty="0">
                <a:solidFill>
                  <a:srgbClr val="5F5F5F"/>
                </a:solidFill>
                <a:latin typeface="Tahoma"/>
                <a:cs typeface="Tahoma"/>
              </a:rPr>
              <a:t>between</a:t>
            </a:r>
            <a:r>
              <a:rPr sz="1250" spc="135" dirty="0">
                <a:solidFill>
                  <a:srgbClr val="5F5F5F"/>
                </a:solidFill>
                <a:latin typeface="Tahoma"/>
                <a:cs typeface="Tahoma"/>
              </a:rPr>
              <a:t>  </a:t>
            </a:r>
            <a:r>
              <a:rPr sz="1250" dirty="0">
                <a:solidFill>
                  <a:srgbClr val="5F5F5F"/>
                </a:solidFill>
                <a:latin typeface="Tahoma"/>
                <a:cs typeface="Tahoma"/>
              </a:rPr>
              <a:t>multiple</a:t>
            </a:r>
            <a:r>
              <a:rPr sz="1250" spc="145" dirty="0">
                <a:solidFill>
                  <a:srgbClr val="5F5F5F"/>
                </a:solidFill>
                <a:latin typeface="Tahoma"/>
                <a:cs typeface="Tahoma"/>
              </a:rPr>
              <a:t>  </a:t>
            </a:r>
            <a:r>
              <a:rPr sz="1250" dirty="0">
                <a:solidFill>
                  <a:srgbClr val="5F5F5F"/>
                </a:solidFill>
                <a:latin typeface="Tahoma"/>
                <a:cs typeface="Tahoma"/>
              </a:rPr>
              <a:t>project</a:t>
            </a:r>
            <a:r>
              <a:rPr sz="1250" spc="140" dirty="0">
                <a:solidFill>
                  <a:srgbClr val="5F5F5F"/>
                </a:solidFill>
                <a:latin typeface="Tahoma"/>
                <a:cs typeface="Tahoma"/>
              </a:rPr>
              <a:t>  </a:t>
            </a:r>
            <a:r>
              <a:rPr sz="1250" dirty="0">
                <a:solidFill>
                  <a:srgbClr val="5F5F5F"/>
                </a:solidFill>
                <a:latin typeface="Tahoma"/>
                <a:cs typeface="Tahoma"/>
              </a:rPr>
              <a:t>KPIs,</a:t>
            </a:r>
            <a:r>
              <a:rPr sz="1250" spc="140" dirty="0">
                <a:solidFill>
                  <a:srgbClr val="5F5F5F"/>
                </a:solidFill>
                <a:latin typeface="Tahoma"/>
                <a:cs typeface="Tahoma"/>
              </a:rPr>
              <a:t>  </a:t>
            </a:r>
            <a:r>
              <a:rPr sz="1250" spc="-20" dirty="0">
                <a:solidFill>
                  <a:srgbClr val="5F5F5F"/>
                </a:solidFill>
                <a:latin typeface="Tahoma"/>
                <a:cs typeface="Tahoma"/>
              </a:rPr>
              <a:t>it’s recommended</a:t>
            </a:r>
            <a:r>
              <a:rPr sz="1250" spc="-5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250" dirty="0">
                <a:solidFill>
                  <a:srgbClr val="5F5F5F"/>
                </a:solidFill>
                <a:latin typeface="Tahoma"/>
                <a:cs typeface="Tahoma"/>
              </a:rPr>
              <a:t>to</a:t>
            </a:r>
            <a:r>
              <a:rPr sz="1250" spc="-6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250" spc="-10" dirty="0">
                <a:solidFill>
                  <a:srgbClr val="5F5F5F"/>
                </a:solidFill>
                <a:latin typeface="Tahoma"/>
                <a:cs typeface="Tahoma"/>
              </a:rPr>
              <a:t>organize</a:t>
            </a:r>
            <a:r>
              <a:rPr sz="1250" spc="-6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250" dirty="0">
                <a:solidFill>
                  <a:srgbClr val="5F5F5F"/>
                </a:solidFill>
                <a:latin typeface="Tahoma"/>
                <a:cs typeface="Tahoma"/>
              </a:rPr>
              <a:t>all</a:t>
            </a:r>
            <a:r>
              <a:rPr sz="1250" spc="-5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250" spc="-10" dirty="0">
                <a:solidFill>
                  <a:srgbClr val="5F5F5F"/>
                </a:solidFill>
                <a:latin typeface="Tahoma"/>
                <a:cs typeface="Tahoma"/>
              </a:rPr>
              <a:t>performance</a:t>
            </a:r>
            <a:r>
              <a:rPr sz="1250" spc="-4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250" dirty="0">
                <a:solidFill>
                  <a:srgbClr val="5F5F5F"/>
                </a:solidFill>
                <a:latin typeface="Tahoma"/>
                <a:cs typeface="Tahoma"/>
              </a:rPr>
              <a:t>metrics</a:t>
            </a:r>
            <a:r>
              <a:rPr sz="1250" spc="-5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250" dirty="0">
                <a:solidFill>
                  <a:srgbClr val="5F5F5F"/>
                </a:solidFill>
                <a:latin typeface="Tahoma"/>
                <a:cs typeface="Tahoma"/>
              </a:rPr>
              <a:t>into</a:t>
            </a:r>
            <a:r>
              <a:rPr sz="1250" spc="-6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250" dirty="0">
                <a:solidFill>
                  <a:srgbClr val="5F5F5F"/>
                </a:solidFill>
                <a:latin typeface="Tahoma"/>
                <a:cs typeface="Tahoma"/>
              </a:rPr>
              <a:t>a</a:t>
            </a:r>
            <a:r>
              <a:rPr sz="1250" spc="-6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250" spc="-10" dirty="0">
                <a:solidFill>
                  <a:srgbClr val="5F5F5F"/>
                </a:solidFill>
                <a:latin typeface="Tahoma"/>
                <a:cs typeface="Tahoma"/>
              </a:rPr>
              <a:t>single </a:t>
            </a:r>
            <a:r>
              <a:rPr sz="1250" dirty="0">
                <a:solidFill>
                  <a:srgbClr val="5F5F5F"/>
                </a:solidFill>
                <a:latin typeface="Tahoma"/>
                <a:cs typeface="Tahoma"/>
              </a:rPr>
              <a:t>library</a:t>
            </a:r>
            <a:r>
              <a:rPr sz="1250" spc="-2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250" dirty="0">
                <a:solidFill>
                  <a:srgbClr val="5F5F5F"/>
                </a:solidFill>
                <a:latin typeface="Tahoma"/>
                <a:cs typeface="Tahoma"/>
              </a:rPr>
              <a:t>or</a:t>
            </a:r>
            <a:r>
              <a:rPr sz="1250" spc="-10" dirty="0">
                <a:solidFill>
                  <a:srgbClr val="5F5F5F"/>
                </a:solidFill>
                <a:latin typeface="Tahoma"/>
                <a:cs typeface="Tahoma"/>
              </a:rPr>
              <a:t> collection,</a:t>
            </a:r>
            <a:r>
              <a:rPr sz="1250" spc="-1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250" dirty="0">
                <a:solidFill>
                  <a:srgbClr val="5F5F5F"/>
                </a:solidFill>
                <a:latin typeface="Tahoma"/>
                <a:cs typeface="Tahoma"/>
              </a:rPr>
              <a:t>that</a:t>
            </a:r>
            <a:r>
              <a:rPr sz="1250" spc="-1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250" dirty="0">
                <a:solidFill>
                  <a:srgbClr val="5F5F5F"/>
                </a:solidFill>
                <a:latin typeface="Tahoma"/>
                <a:cs typeface="Tahoma"/>
              </a:rPr>
              <a:t>provides</a:t>
            </a:r>
            <a:r>
              <a:rPr sz="1250" spc="-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250" dirty="0">
                <a:solidFill>
                  <a:srgbClr val="5F5F5F"/>
                </a:solidFill>
                <a:latin typeface="Tahoma"/>
                <a:cs typeface="Tahoma"/>
              </a:rPr>
              <a:t>instant</a:t>
            </a:r>
            <a:r>
              <a:rPr sz="1250" spc="-20" dirty="0">
                <a:solidFill>
                  <a:srgbClr val="5F5F5F"/>
                </a:solidFill>
                <a:latin typeface="Tahoma"/>
                <a:cs typeface="Tahoma"/>
              </a:rPr>
              <a:t> access</a:t>
            </a:r>
            <a:r>
              <a:rPr sz="1250" spc="-1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250" dirty="0">
                <a:solidFill>
                  <a:srgbClr val="5F5F5F"/>
                </a:solidFill>
                <a:latin typeface="Tahoma"/>
                <a:cs typeface="Tahoma"/>
              </a:rPr>
              <a:t>to</a:t>
            </a:r>
            <a:r>
              <a:rPr sz="1250" spc="-2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250" spc="-10" dirty="0">
                <a:solidFill>
                  <a:srgbClr val="5F5F5F"/>
                </a:solidFill>
                <a:latin typeface="Tahoma"/>
                <a:cs typeface="Tahoma"/>
              </a:rPr>
              <a:t>legacy </a:t>
            </a:r>
            <a:r>
              <a:rPr sz="1250" spc="-25" dirty="0">
                <a:solidFill>
                  <a:srgbClr val="5F5F5F"/>
                </a:solidFill>
                <a:latin typeface="Tahoma"/>
                <a:cs typeface="Tahoma"/>
              </a:rPr>
              <a:t>and </a:t>
            </a:r>
            <a:r>
              <a:rPr sz="1250" spc="-10" dirty="0">
                <a:solidFill>
                  <a:srgbClr val="5F5F5F"/>
                </a:solidFill>
                <a:latin typeface="Tahoma"/>
                <a:cs typeface="Tahoma"/>
              </a:rPr>
              <a:t>new</a:t>
            </a:r>
            <a:r>
              <a:rPr sz="1250" spc="-5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250" spc="-20" dirty="0">
                <a:solidFill>
                  <a:srgbClr val="5F5F5F"/>
                </a:solidFill>
                <a:latin typeface="Tahoma"/>
                <a:cs typeface="Tahoma"/>
              </a:rPr>
              <a:t>metrics.</a:t>
            </a:r>
            <a:r>
              <a:rPr sz="1250" spc="-4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250" spc="-10" dirty="0">
                <a:solidFill>
                  <a:srgbClr val="5F5F5F"/>
                </a:solidFill>
                <a:latin typeface="Tahoma"/>
                <a:cs typeface="Tahoma"/>
              </a:rPr>
              <a:t>The</a:t>
            </a:r>
            <a:r>
              <a:rPr sz="1250" spc="-5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250" dirty="0">
                <a:solidFill>
                  <a:srgbClr val="5F5F5F"/>
                </a:solidFill>
                <a:latin typeface="Tahoma"/>
                <a:cs typeface="Tahoma"/>
              </a:rPr>
              <a:t>library</a:t>
            </a:r>
            <a:r>
              <a:rPr sz="1250" spc="-4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250" spc="-10" dirty="0">
                <a:solidFill>
                  <a:srgbClr val="5F5F5F"/>
                </a:solidFill>
                <a:latin typeface="Tahoma"/>
                <a:cs typeface="Tahoma"/>
              </a:rPr>
              <a:t>should</a:t>
            </a:r>
            <a:r>
              <a:rPr sz="1250" spc="-5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250" dirty="0">
                <a:solidFill>
                  <a:srgbClr val="5F5F5F"/>
                </a:solidFill>
                <a:latin typeface="Tahoma"/>
                <a:cs typeface="Tahoma"/>
              </a:rPr>
              <a:t>be</a:t>
            </a:r>
            <a:r>
              <a:rPr sz="1250" spc="-5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250" dirty="0">
                <a:solidFill>
                  <a:srgbClr val="5F5F5F"/>
                </a:solidFill>
                <a:latin typeface="Tahoma"/>
                <a:cs typeface="Tahoma"/>
              </a:rPr>
              <a:t>a</a:t>
            </a:r>
            <a:r>
              <a:rPr sz="1250" spc="-3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250" spc="-10" dirty="0">
                <a:solidFill>
                  <a:srgbClr val="5F5F5F"/>
                </a:solidFill>
                <a:latin typeface="Tahoma"/>
                <a:cs typeface="Tahoma"/>
              </a:rPr>
              <a:t>great</a:t>
            </a:r>
            <a:r>
              <a:rPr sz="1250" spc="-5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250" dirty="0">
                <a:solidFill>
                  <a:srgbClr val="5F5F5F"/>
                </a:solidFill>
                <a:latin typeface="Tahoma"/>
                <a:cs typeface="Tahoma"/>
              </a:rPr>
              <a:t>starting</a:t>
            </a:r>
            <a:r>
              <a:rPr sz="1250" spc="-5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250" spc="-20" dirty="0">
                <a:solidFill>
                  <a:srgbClr val="5F5F5F"/>
                </a:solidFill>
                <a:latin typeface="Tahoma"/>
                <a:cs typeface="Tahoma"/>
              </a:rPr>
              <a:t>point,</a:t>
            </a:r>
            <a:r>
              <a:rPr sz="1250" spc="-4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250" dirty="0">
                <a:solidFill>
                  <a:srgbClr val="5F5F5F"/>
                </a:solidFill>
                <a:latin typeface="Tahoma"/>
                <a:cs typeface="Tahoma"/>
              </a:rPr>
              <a:t>but</a:t>
            </a:r>
            <a:r>
              <a:rPr sz="1250" spc="-5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250" spc="-25" dirty="0">
                <a:solidFill>
                  <a:srgbClr val="5F5F5F"/>
                </a:solidFill>
                <a:latin typeface="Tahoma"/>
                <a:cs typeface="Tahoma"/>
              </a:rPr>
              <a:t>it </a:t>
            </a:r>
            <a:r>
              <a:rPr sz="1250" spc="-45" dirty="0">
                <a:solidFill>
                  <a:srgbClr val="5F5F5F"/>
                </a:solidFill>
                <a:latin typeface="Tahoma"/>
                <a:cs typeface="Tahoma"/>
              </a:rPr>
              <a:t>needed</a:t>
            </a:r>
            <a:r>
              <a:rPr sz="1250" spc="-5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250" spc="-35" dirty="0">
                <a:solidFill>
                  <a:srgbClr val="5F5F5F"/>
                </a:solidFill>
                <a:latin typeface="Tahoma"/>
                <a:cs typeface="Tahoma"/>
              </a:rPr>
              <a:t>to </a:t>
            </a:r>
            <a:r>
              <a:rPr sz="1250" spc="-25" dirty="0">
                <a:solidFill>
                  <a:srgbClr val="5F5F5F"/>
                </a:solidFill>
                <a:latin typeface="Tahoma"/>
                <a:cs typeface="Tahoma"/>
              </a:rPr>
              <a:t>customize</a:t>
            </a:r>
            <a:r>
              <a:rPr sz="1250" spc="-4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250" spc="-60" dirty="0">
                <a:solidFill>
                  <a:srgbClr val="5F5F5F"/>
                </a:solidFill>
                <a:latin typeface="Tahoma"/>
                <a:cs typeface="Tahoma"/>
              </a:rPr>
              <a:t>some</a:t>
            </a:r>
            <a:r>
              <a:rPr sz="1250" spc="-4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250" spc="-55" dirty="0">
                <a:solidFill>
                  <a:srgbClr val="5F5F5F"/>
                </a:solidFill>
                <a:latin typeface="Tahoma"/>
                <a:cs typeface="Tahoma"/>
              </a:rPr>
              <a:t>of</a:t>
            </a:r>
            <a:r>
              <a:rPr sz="1250" spc="-3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250" spc="-45" dirty="0">
                <a:solidFill>
                  <a:srgbClr val="5F5F5F"/>
                </a:solidFill>
                <a:latin typeface="Tahoma"/>
                <a:cs typeface="Tahoma"/>
              </a:rPr>
              <a:t>the</a:t>
            </a:r>
            <a:r>
              <a:rPr sz="1250" spc="-5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250" spc="-20" dirty="0">
                <a:solidFill>
                  <a:srgbClr val="5F5F5F"/>
                </a:solidFill>
                <a:latin typeface="Tahoma"/>
                <a:cs typeface="Tahoma"/>
              </a:rPr>
              <a:t>KPIs</a:t>
            </a:r>
            <a:r>
              <a:rPr sz="1250" spc="-4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250" spc="-35" dirty="0">
                <a:solidFill>
                  <a:srgbClr val="5F5F5F"/>
                </a:solidFill>
                <a:latin typeface="Tahoma"/>
                <a:cs typeface="Tahoma"/>
              </a:rPr>
              <a:t>to </a:t>
            </a:r>
            <a:r>
              <a:rPr sz="1250" spc="-65" dirty="0">
                <a:solidFill>
                  <a:srgbClr val="5F5F5F"/>
                </a:solidFill>
                <a:latin typeface="Tahoma"/>
                <a:cs typeface="Tahoma"/>
              </a:rPr>
              <a:t>make</a:t>
            </a:r>
            <a:r>
              <a:rPr sz="1250" spc="-3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250" spc="-50" dirty="0">
                <a:solidFill>
                  <a:srgbClr val="5F5F5F"/>
                </a:solidFill>
                <a:latin typeface="Tahoma"/>
                <a:cs typeface="Tahoma"/>
              </a:rPr>
              <a:t>them</a:t>
            </a:r>
            <a:r>
              <a:rPr sz="1250" spc="-3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250" spc="-20" dirty="0">
                <a:solidFill>
                  <a:srgbClr val="5F5F5F"/>
                </a:solidFill>
                <a:latin typeface="Tahoma"/>
                <a:cs typeface="Tahoma"/>
              </a:rPr>
              <a:t>relevant</a:t>
            </a:r>
            <a:r>
              <a:rPr sz="1250" spc="-3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250" spc="-25" dirty="0">
                <a:solidFill>
                  <a:srgbClr val="5F5F5F"/>
                </a:solidFill>
                <a:latin typeface="Tahoma"/>
                <a:cs typeface="Tahoma"/>
              </a:rPr>
              <a:t>for </a:t>
            </a:r>
            <a:r>
              <a:rPr sz="1250" dirty="0">
                <a:solidFill>
                  <a:srgbClr val="5F5F5F"/>
                </a:solidFill>
                <a:latin typeface="Tahoma"/>
                <a:cs typeface="Tahoma"/>
              </a:rPr>
              <a:t>the</a:t>
            </a:r>
            <a:r>
              <a:rPr sz="1250" spc="434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250" dirty="0">
                <a:solidFill>
                  <a:srgbClr val="5F5F5F"/>
                </a:solidFill>
                <a:latin typeface="Tahoma"/>
                <a:cs typeface="Tahoma"/>
              </a:rPr>
              <a:t>organization.</a:t>
            </a:r>
            <a:r>
              <a:rPr sz="1250" spc="44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250" dirty="0">
                <a:solidFill>
                  <a:srgbClr val="5F5F5F"/>
                </a:solidFill>
                <a:latin typeface="Tahoma"/>
                <a:cs typeface="Tahoma"/>
              </a:rPr>
              <a:t>The</a:t>
            </a:r>
            <a:r>
              <a:rPr sz="1250" spc="434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250" dirty="0">
                <a:solidFill>
                  <a:srgbClr val="5F5F5F"/>
                </a:solidFill>
                <a:latin typeface="Tahoma"/>
                <a:cs typeface="Tahoma"/>
              </a:rPr>
              <a:t>key</a:t>
            </a:r>
            <a:r>
              <a:rPr sz="1250" spc="44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250" dirty="0">
                <a:solidFill>
                  <a:srgbClr val="5F5F5F"/>
                </a:solidFill>
                <a:latin typeface="Tahoma"/>
                <a:cs typeface="Tahoma"/>
              </a:rPr>
              <a:t>is</a:t>
            </a:r>
            <a:r>
              <a:rPr sz="1250" spc="434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250" dirty="0">
                <a:solidFill>
                  <a:srgbClr val="5F5F5F"/>
                </a:solidFill>
                <a:latin typeface="Tahoma"/>
                <a:cs typeface="Tahoma"/>
              </a:rPr>
              <a:t>to</a:t>
            </a:r>
            <a:r>
              <a:rPr sz="1250" spc="434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250" dirty="0">
                <a:solidFill>
                  <a:srgbClr val="5F5F5F"/>
                </a:solidFill>
                <a:latin typeface="Tahoma"/>
                <a:cs typeface="Tahoma"/>
              </a:rPr>
              <a:t>start</a:t>
            </a:r>
            <a:r>
              <a:rPr sz="1250" spc="44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250" dirty="0">
                <a:solidFill>
                  <a:srgbClr val="5F5F5F"/>
                </a:solidFill>
                <a:latin typeface="Tahoma"/>
                <a:cs typeface="Tahoma"/>
              </a:rPr>
              <a:t>with</a:t>
            </a:r>
            <a:r>
              <a:rPr sz="1250" spc="434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250" spc="-10" dirty="0">
                <a:solidFill>
                  <a:srgbClr val="5F5F5F"/>
                </a:solidFill>
                <a:latin typeface="Tahoma"/>
                <a:cs typeface="Tahoma"/>
              </a:rPr>
              <a:t>organizational information</a:t>
            </a:r>
            <a:r>
              <a:rPr sz="1250" spc="-8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250" spc="-30" dirty="0">
                <a:solidFill>
                  <a:srgbClr val="5F5F5F"/>
                </a:solidFill>
                <a:latin typeface="Tahoma"/>
                <a:cs typeface="Tahoma"/>
              </a:rPr>
              <a:t>needs</a:t>
            </a:r>
            <a:r>
              <a:rPr sz="1250" spc="-12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250" spc="-35" dirty="0">
                <a:solidFill>
                  <a:srgbClr val="5F5F5F"/>
                </a:solidFill>
                <a:latin typeface="Tahoma"/>
                <a:cs typeface="Tahoma"/>
              </a:rPr>
              <a:t>and</a:t>
            </a:r>
            <a:r>
              <a:rPr sz="1250" spc="-12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250" spc="-10" dirty="0">
                <a:solidFill>
                  <a:srgbClr val="5F5F5F"/>
                </a:solidFill>
                <a:latin typeface="Tahoma"/>
                <a:cs typeface="Tahoma"/>
              </a:rPr>
              <a:t>not</a:t>
            </a:r>
            <a:r>
              <a:rPr sz="1250" spc="-12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250" dirty="0">
                <a:solidFill>
                  <a:srgbClr val="5F5F5F"/>
                </a:solidFill>
                <a:latin typeface="Tahoma"/>
                <a:cs typeface="Tahoma"/>
              </a:rPr>
              <a:t>to</a:t>
            </a:r>
            <a:r>
              <a:rPr sz="1250" spc="-114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250" spc="-10" dirty="0">
                <a:solidFill>
                  <a:srgbClr val="5F5F5F"/>
                </a:solidFill>
                <a:latin typeface="Tahoma"/>
                <a:cs typeface="Tahoma"/>
              </a:rPr>
              <a:t>rely</a:t>
            </a:r>
            <a:r>
              <a:rPr sz="1250" spc="-12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250" dirty="0">
                <a:solidFill>
                  <a:srgbClr val="5F5F5F"/>
                </a:solidFill>
                <a:latin typeface="Tahoma"/>
                <a:cs typeface="Tahoma"/>
              </a:rPr>
              <a:t>too</a:t>
            </a:r>
            <a:r>
              <a:rPr sz="1250" spc="-11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250" spc="-25" dirty="0">
                <a:solidFill>
                  <a:srgbClr val="5F5F5F"/>
                </a:solidFill>
                <a:latin typeface="Tahoma"/>
                <a:cs typeface="Tahoma"/>
              </a:rPr>
              <a:t>heavily</a:t>
            </a:r>
            <a:r>
              <a:rPr sz="1250" spc="-12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250" spc="-25" dirty="0">
                <a:solidFill>
                  <a:srgbClr val="5F5F5F"/>
                </a:solidFill>
                <a:latin typeface="Tahoma"/>
                <a:cs typeface="Tahoma"/>
              </a:rPr>
              <a:t>on</a:t>
            </a:r>
            <a:r>
              <a:rPr sz="1250" spc="-114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250" spc="-25" dirty="0">
                <a:solidFill>
                  <a:srgbClr val="5F5F5F"/>
                </a:solidFill>
                <a:latin typeface="Tahoma"/>
                <a:cs typeface="Tahoma"/>
              </a:rPr>
              <a:t>generic</a:t>
            </a:r>
            <a:r>
              <a:rPr sz="1250" spc="-10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250" spc="-10" dirty="0">
                <a:solidFill>
                  <a:srgbClr val="5F5F5F"/>
                </a:solidFill>
                <a:latin typeface="Tahoma"/>
                <a:cs typeface="Tahoma"/>
              </a:rPr>
              <a:t>KPIs.</a:t>
            </a:r>
            <a:endParaRPr sz="125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865"/>
              </a:spcBef>
            </a:pPr>
            <a:endParaRPr sz="125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i="1" spc="-105" dirty="0">
                <a:solidFill>
                  <a:srgbClr val="5F5F5F"/>
                </a:solidFill>
                <a:latin typeface="Lucida Sans"/>
                <a:cs typeface="Lucida Sans"/>
              </a:rPr>
              <a:t>Source:</a:t>
            </a:r>
            <a:r>
              <a:rPr sz="1000" i="1" spc="-85" dirty="0">
                <a:solidFill>
                  <a:srgbClr val="5F5F5F"/>
                </a:solidFill>
                <a:latin typeface="Lucida Sans"/>
                <a:cs typeface="Lucida Sans"/>
              </a:rPr>
              <a:t> </a:t>
            </a:r>
            <a:r>
              <a:rPr sz="1000" i="1" spc="-105" dirty="0">
                <a:solidFill>
                  <a:srgbClr val="5F5F5F"/>
                </a:solidFill>
                <a:latin typeface="Lucida Sans"/>
                <a:cs typeface="Lucida Sans"/>
              </a:rPr>
              <a:t>The</a:t>
            </a:r>
            <a:r>
              <a:rPr sz="1000" i="1" spc="-90" dirty="0">
                <a:solidFill>
                  <a:srgbClr val="5F5F5F"/>
                </a:solidFill>
                <a:latin typeface="Lucida Sans"/>
                <a:cs typeface="Lucida Sans"/>
              </a:rPr>
              <a:t> </a:t>
            </a:r>
            <a:r>
              <a:rPr sz="1000" i="1" spc="-40" dirty="0">
                <a:solidFill>
                  <a:srgbClr val="5F5F5F"/>
                </a:solidFill>
                <a:latin typeface="Lucida Sans"/>
                <a:cs typeface="Lucida Sans"/>
              </a:rPr>
              <a:t>KPI</a:t>
            </a:r>
            <a:r>
              <a:rPr sz="1000" i="1" spc="-75" dirty="0">
                <a:solidFill>
                  <a:srgbClr val="5F5F5F"/>
                </a:solidFill>
                <a:latin typeface="Lucida Sans"/>
                <a:cs typeface="Lucida Sans"/>
              </a:rPr>
              <a:t> </a:t>
            </a:r>
            <a:r>
              <a:rPr sz="1000" i="1" spc="-85" dirty="0">
                <a:solidFill>
                  <a:srgbClr val="5F5F5F"/>
                </a:solidFill>
                <a:latin typeface="Lucida Sans"/>
                <a:cs typeface="Lucida Sans"/>
              </a:rPr>
              <a:t>Institute</a:t>
            </a:r>
            <a:r>
              <a:rPr sz="1000" i="1" spc="-70" dirty="0">
                <a:solidFill>
                  <a:srgbClr val="5F5F5F"/>
                </a:solidFill>
                <a:latin typeface="Lucida Sans"/>
                <a:cs typeface="Lucida Sans"/>
              </a:rPr>
              <a:t> </a:t>
            </a:r>
            <a:r>
              <a:rPr sz="1000" spc="-10" dirty="0">
                <a:solidFill>
                  <a:srgbClr val="5F5F5F"/>
                </a:solidFill>
                <a:latin typeface="Tahoma"/>
                <a:cs typeface="Tahoma"/>
              </a:rPr>
              <a:t>(2023)</a:t>
            </a:r>
            <a:endParaRPr sz="1000">
              <a:latin typeface="Tahoma"/>
              <a:cs typeface="Tahoma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5028755" y="1192911"/>
            <a:ext cx="3674110" cy="5225415"/>
            <a:chOff x="5028755" y="1192911"/>
            <a:chExt cx="3674110" cy="522541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038343" y="1231438"/>
              <a:ext cx="3654552" cy="4930458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5033517" y="1197673"/>
              <a:ext cx="3664585" cy="5215890"/>
            </a:xfrm>
            <a:custGeom>
              <a:avLst/>
              <a:gdLst/>
              <a:ahLst/>
              <a:cxnLst/>
              <a:rect l="l" t="t" r="r" b="b"/>
              <a:pathLst>
                <a:path w="3664584" h="5215890">
                  <a:moveTo>
                    <a:pt x="0" y="5215509"/>
                  </a:moveTo>
                  <a:lnTo>
                    <a:pt x="3664076" y="5215509"/>
                  </a:lnTo>
                  <a:lnTo>
                    <a:pt x="3664076" y="0"/>
                  </a:lnTo>
                  <a:lnTo>
                    <a:pt x="0" y="0"/>
                  </a:lnTo>
                  <a:lnTo>
                    <a:pt x="0" y="5215509"/>
                  </a:lnTo>
                  <a:close/>
                </a:path>
              </a:pathLst>
            </a:custGeom>
            <a:ln w="9525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69047" rIns="0" bIns="0" rtlCol="0">
            <a:spAutoFit/>
          </a:bodyPr>
          <a:lstStyle/>
          <a:p>
            <a:pPr marL="2417445">
              <a:lnSpc>
                <a:spcPct val="100000"/>
              </a:lnSpc>
              <a:spcBef>
                <a:spcPts val="100"/>
              </a:spcBef>
            </a:pPr>
            <a:fld id="{81D60167-4931-47E6-BA6A-407CBD079E47}" type="slidenum">
              <a:rPr spc="-25" dirty="0"/>
              <a:t>160</a:t>
            </a:fld>
            <a:endParaRPr spc="-25" dirty="0"/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/>
              <a:t>©</a:t>
            </a:r>
            <a:r>
              <a:rPr spc="-15" dirty="0"/>
              <a:t> </a:t>
            </a:r>
            <a:r>
              <a:rPr dirty="0"/>
              <a:t>The</a:t>
            </a:r>
            <a:r>
              <a:rPr spc="-30" dirty="0"/>
              <a:t> </a:t>
            </a:r>
            <a:r>
              <a:rPr dirty="0"/>
              <a:t>KPI</a:t>
            </a:r>
            <a:r>
              <a:rPr spc="-5" dirty="0"/>
              <a:t> </a:t>
            </a:r>
            <a:r>
              <a:rPr dirty="0"/>
              <a:t>Institute</a:t>
            </a:r>
            <a:r>
              <a:rPr spc="-20" dirty="0"/>
              <a:t> 2023</a:t>
            </a:r>
          </a:p>
        </p:txBody>
      </p:sp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58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40"/>
              </a:spcBef>
            </a:pPr>
            <a:r>
              <a:rPr spc="195" dirty="0">
                <a:solidFill>
                  <a:srgbClr val="087150"/>
                </a:solidFill>
              </a:rPr>
              <a:t>EXERCISE</a:t>
            </a:r>
          </a:p>
          <a:p>
            <a:pPr marL="16510">
              <a:lnSpc>
                <a:spcPct val="100000"/>
              </a:lnSpc>
              <a:spcBef>
                <a:spcPts val="254"/>
              </a:spcBef>
            </a:pPr>
            <a:r>
              <a:rPr sz="1800" spc="200" dirty="0"/>
              <a:t>KPI</a:t>
            </a:r>
            <a:r>
              <a:rPr sz="1800" spc="5" dirty="0"/>
              <a:t> </a:t>
            </a:r>
            <a:r>
              <a:rPr sz="1800" spc="100" dirty="0"/>
              <a:t>DOCUMENTATION</a:t>
            </a:r>
            <a:r>
              <a:rPr sz="1800" spc="5" dirty="0"/>
              <a:t> </a:t>
            </a:r>
            <a:r>
              <a:rPr sz="1800" spc="195" dirty="0"/>
              <a:t>FIELDS</a:t>
            </a:r>
            <a:endParaRPr sz="1800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69047" rIns="0" bIns="0" rtlCol="0">
            <a:spAutoFit/>
          </a:bodyPr>
          <a:lstStyle/>
          <a:p>
            <a:pPr marL="2417445">
              <a:lnSpc>
                <a:spcPct val="100000"/>
              </a:lnSpc>
              <a:spcBef>
                <a:spcPts val="100"/>
              </a:spcBef>
            </a:pPr>
            <a:fld id="{81D60167-4931-47E6-BA6A-407CBD079E47}" type="slidenum">
              <a:rPr spc="-25" dirty="0"/>
              <a:t>161</a:t>
            </a:fld>
            <a:endParaRPr spc="-25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/>
              <a:t>©</a:t>
            </a:r>
            <a:r>
              <a:rPr spc="-15" dirty="0"/>
              <a:t> </a:t>
            </a:r>
            <a:r>
              <a:rPr dirty="0"/>
              <a:t>The</a:t>
            </a:r>
            <a:r>
              <a:rPr spc="-30" dirty="0"/>
              <a:t> </a:t>
            </a:r>
            <a:r>
              <a:rPr dirty="0"/>
              <a:t>KPI</a:t>
            </a:r>
            <a:r>
              <a:rPr spc="-5" dirty="0"/>
              <a:t> </a:t>
            </a:r>
            <a:r>
              <a:rPr dirty="0"/>
              <a:t>Institute</a:t>
            </a:r>
            <a:r>
              <a:rPr spc="-20" dirty="0"/>
              <a:t> 2023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4567237" y="1640395"/>
          <a:ext cx="4211320" cy="40747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502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747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205">
                <a:tc>
                  <a:txBody>
                    <a:bodyPr/>
                    <a:lstStyle/>
                    <a:p>
                      <a:pPr marR="206375" algn="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spc="-2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No.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40005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  <a:solidFill>
                      <a:srgbClr val="0F8949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spc="-1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Examples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40005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  <a:solidFill>
                      <a:srgbClr val="0F894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spc="-5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1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40005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spc="-5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2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40005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spc="-5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3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40005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spc="-5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4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40005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spc="-5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5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40005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spc="-5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6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40005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spc="-5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7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40640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spc="-5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8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40640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spc="-5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9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40640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R="184150" algn="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spc="-2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10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40640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282651" y="1839544"/>
            <a:ext cx="3759200" cy="33953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1120">
              <a:lnSpc>
                <a:spcPct val="100000"/>
              </a:lnSpc>
              <a:spcBef>
                <a:spcPts val="100"/>
              </a:spcBef>
            </a:pPr>
            <a:r>
              <a:rPr sz="1800" spc="70" dirty="0">
                <a:solidFill>
                  <a:srgbClr val="087150"/>
                </a:solidFill>
                <a:latin typeface="Century Gothic"/>
                <a:cs typeface="Century Gothic"/>
              </a:rPr>
              <a:t>SCENARIO</a:t>
            </a:r>
            <a:endParaRPr sz="1800">
              <a:latin typeface="Century Gothic"/>
              <a:cs typeface="Century Gothic"/>
            </a:endParaRPr>
          </a:p>
          <a:p>
            <a:pPr marL="71120" marR="5080">
              <a:lnSpc>
                <a:spcPct val="99600"/>
              </a:lnSpc>
              <a:spcBef>
                <a:spcPts val="2085"/>
              </a:spcBef>
            </a:pPr>
            <a:r>
              <a:rPr sz="1800" dirty="0">
                <a:solidFill>
                  <a:srgbClr val="5F5F5F"/>
                </a:solidFill>
                <a:latin typeface="Tahoma"/>
                <a:cs typeface="Tahoma"/>
              </a:rPr>
              <a:t>You</a:t>
            </a:r>
            <a:r>
              <a:rPr sz="1800" spc="-20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25" dirty="0">
                <a:solidFill>
                  <a:srgbClr val="5F5F5F"/>
                </a:solidFill>
                <a:latin typeface="Tahoma"/>
                <a:cs typeface="Tahoma"/>
              </a:rPr>
              <a:t>are</a:t>
            </a:r>
            <a:r>
              <a:rPr sz="1800" spc="-19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10" dirty="0">
                <a:solidFill>
                  <a:srgbClr val="5F5F5F"/>
                </a:solidFill>
                <a:latin typeface="Tahoma"/>
                <a:cs typeface="Tahoma"/>
              </a:rPr>
              <a:t>part</a:t>
            </a:r>
            <a:r>
              <a:rPr sz="1800" spc="-19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10" dirty="0">
                <a:solidFill>
                  <a:srgbClr val="5F5F5F"/>
                </a:solidFill>
                <a:latin typeface="Tahoma"/>
                <a:cs typeface="Tahoma"/>
              </a:rPr>
              <a:t>of</a:t>
            </a:r>
            <a:r>
              <a:rPr sz="1800" spc="-20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20" dirty="0">
                <a:solidFill>
                  <a:srgbClr val="5F5F5F"/>
                </a:solidFill>
                <a:latin typeface="Tahoma"/>
                <a:cs typeface="Tahoma"/>
              </a:rPr>
              <a:t>the</a:t>
            </a:r>
            <a:r>
              <a:rPr sz="1800" spc="-18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25" dirty="0">
                <a:solidFill>
                  <a:srgbClr val="5F5F5F"/>
                </a:solidFill>
                <a:latin typeface="Tahoma"/>
                <a:cs typeface="Tahoma"/>
              </a:rPr>
              <a:t>project</a:t>
            </a:r>
            <a:r>
              <a:rPr sz="1800" spc="-19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50" dirty="0">
                <a:solidFill>
                  <a:srgbClr val="5F5F5F"/>
                </a:solidFill>
                <a:latin typeface="Tahoma"/>
                <a:cs typeface="Tahoma"/>
              </a:rPr>
              <a:t>team</a:t>
            </a:r>
            <a:r>
              <a:rPr sz="1800" spc="-18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25" dirty="0">
                <a:solidFill>
                  <a:srgbClr val="5F5F5F"/>
                </a:solidFill>
                <a:latin typeface="Tahoma"/>
                <a:cs typeface="Tahoma"/>
              </a:rPr>
              <a:t>in </a:t>
            </a:r>
            <a:r>
              <a:rPr sz="1800" spc="-40" dirty="0">
                <a:solidFill>
                  <a:srgbClr val="5F5F5F"/>
                </a:solidFill>
                <a:latin typeface="Tahoma"/>
                <a:cs typeface="Tahoma"/>
              </a:rPr>
              <a:t>charge</a:t>
            </a:r>
            <a:r>
              <a:rPr sz="1800" spc="-19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5F5F5F"/>
                </a:solidFill>
                <a:latin typeface="Tahoma"/>
                <a:cs typeface="Tahoma"/>
              </a:rPr>
              <a:t>of</a:t>
            </a:r>
            <a:r>
              <a:rPr sz="1800" spc="-19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10" dirty="0">
                <a:solidFill>
                  <a:srgbClr val="5F5F5F"/>
                </a:solidFill>
                <a:latin typeface="Tahoma"/>
                <a:cs typeface="Tahoma"/>
              </a:rPr>
              <a:t>the</a:t>
            </a:r>
            <a:r>
              <a:rPr sz="1800" spc="-17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5F5F5F"/>
                </a:solidFill>
                <a:latin typeface="Tahoma"/>
                <a:cs typeface="Tahoma"/>
              </a:rPr>
              <a:t>KPI</a:t>
            </a:r>
            <a:r>
              <a:rPr sz="1800" spc="-20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10" dirty="0">
                <a:solidFill>
                  <a:srgbClr val="5F5F5F"/>
                </a:solidFill>
                <a:latin typeface="Tahoma"/>
                <a:cs typeface="Tahoma"/>
              </a:rPr>
              <a:t>implementation </a:t>
            </a:r>
            <a:r>
              <a:rPr sz="1800" spc="-50" dirty="0">
                <a:solidFill>
                  <a:srgbClr val="5F5F5F"/>
                </a:solidFill>
                <a:latin typeface="Tahoma"/>
                <a:cs typeface="Tahoma"/>
              </a:rPr>
              <a:t>process.</a:t>
            </a:r>
            <a:r>
              <a:rPr sz="1800" spc="-17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5F5F5F"/>
                </a:solidFill>
                <a:latin typeface="Tahoma"/>
                <a:cs typeface="Tahoma"/>
              </a:rPr>
              <a:t>You</a:t>
            </a:r>
            <a:r>
              <a:rPr sz="1800" spc="-18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25" dirty="0">
                <a:solidFill>
                  <a:srgbClr val="5F5F5F"/>
                </a:solidFill>
                <a:latin typeface="Tahoma"/>
                <a:cs typeface="Tahoma"/>
              </a:rPr>
              <a:t>are</a:t>
            </a:r>
            <a:r>
              <a:rPr sz="1800" spc="-18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20" dirty="0">
                <a:solidFill>
                  <a:srgbClr val="5F5F5F"/>
                </a:solidFill>
                <a:latin typeface="Tahoma"/>
                <a:cs typeface="Tahoma"/>
              </a:rPr>
              <a:t>responsible</a:t>
            </a:r>
            <a:r>
              <a:rPr sz="1800" spc="-17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5F5F5F"/>
                </a:solidFill>
                <a:latin typeface="Tahoma"/>
                <a:cs typeface="Tahoma"/>
              </a:rPr>
              <a:t>to</a:t>
            </a:r>
            <a:r>
              <a:rPr sz="1800" spc="-18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10" dirty="0">
                <a:solidFill>
                  <a:srgbClr val="5F5F5F"/>
                </a:solidFill>
                <a:latin typeface="Tahoma"/>
                <a:cs typeface="Tahoma"/>
              </a:rPr>
              <a:t>create </a:t>
            </a:r>
            <a:r>
              <a:rPr sz="1800" spc="-85" dirty="0">
                <a:solidFill>
                  <a:srgbClr val="5F5F5F"/>
                </a:solidFill>
                <a:latin typeface="Tahoma"/>
                <a:cs typeface="Tahoma"/>
              </a:rPr>
              <a:t>a</a:t>
            </a:r>
            <a:r>
              <a:rPr sz="1800" spc="-16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5F5F5F"/>
                </a:solidFill>
                <a:latin typeface="Tahoma"/>
                <a:cs typeface="Tahoma"/>
              </a:rPr>
              <a:t>KPI</a:t>
            </a:r>
            <a:r>
              <a:rPr sz="1800" spc="-17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30" dirty="0">
                <a:solidFill>
                  <a:srgbClr val="5F5F5F"/>
                </a:solidFill>
                <a:latin typeface="Tahoma"/>
                <a:cs typeface="Tahoma"/>
              </a:rPr>
              <a:t>documentation</a:t>
            </a:r>
            <a:r>
              <a:rPr sz="1800" spc="-13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10" dirty="0">
                <a:solidFill>
                  <a:srgbClr val="5F5F5F"/>
                </a:solidFill>
                <a:latin typeface="Tahoma"/>
                <a:cs typeface="Tahoma"/>
              </a:rPr>
              <a:t>template.</a:t>
            </a:r>
            <a:endParaRPr sz="18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465"/>
              </a:spcBef>
            </a:pPr>
            <a:endParaRPr sz="1800">
              <a:latin typeface="Tahoma"/>
              <a:cs typeface="Tahoma"/>
            </a:endParaRPr>
          </a:p>
          <a:p>
            <a:pPr marL="71120">
              <a:lnSpc>
                <a:spcPct val="100000"/>
              </a:lnSpc>
            </a:pPr>
            <a:r>
              <a:rPr sz="1800" spc="150" dirty="0">
                <a:solidFill>
                  <a:srgbClr val="087150"/>
                </a:solidFill>
                <a:latin typeface="Century Gothic"/>
                <a:cs typeface="Century Gothic"/>
              </a:rPr>
              <a:t>TASK</a:t>
            </a:r>
            <a:endParaRPr sz="1800">
              <a:latin typeface="Century Gothic"/>
              <a:cs typeface="Century Gothic"/>
            </a:endParaRPr>
          </a:p>
          <a:p>
            <a:pPr marL="12700" marR="142240">
              <a:lnSpc>
                <a:spcPct val="99400"/>
              </a:lnSpc>
              <a:spcBef>
                <a:spcPts val="1440"/>
              </a:spcBef>
            </a:pPr>
            <a:r>
              <a:rPr sz="1800" spc="-25" dirty="0">
                <a:solidFill>
                  <a:srgbClr val="5F5F5F"/>
                </a:solidFill>
                <a:latin typeface="Tahoma"/>
                <a:cs typeface="Tahoma"/>
              </a:rPr>
              <a:t>Think</a:t>
            </a:r>
            <a:r>
              <a:rPr sz="1800" spc="-18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25" dirty="0">
                <a:solidFill>
                  <a:srgbClr val="5F5F5F"/>
                </a:solidFill>
                <a:latin typeface="Tahoma"/>
                <a:cs typeface="Tahoma"/>
              </a:rPr>
              <a:t>about</a:t>
            </a:r>
            <a:r>
              <a:rPr sz="1800" spc="-18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20" dirty="0">
                <a:solidFill>
                  <a:srgbClr val="5F5F5F"/>
                </a:solidFill>
                <a:latin typeface="Tahoma"/>
                <a:cs typeface="Tahoma"/>
              </a:rPr>
              <a:t>the</a:t>
            </a:r>
            <a:r>
              <a:rPr sz="1800" spc="-18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20" dirty="0">
                <a:solidFill>
                  <a:srgbClr val="5F5F5F"/>
                </a:solidFill>
                <a:latin typeface="Tahoma"/>
                <a:cs typeface="Tahoma"/>
              </a:rPr>
              <a:t>important</a:t>
            </a:r>
            <a:r>
              <a:rPr sz="1800" spc="-18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10" dirty="0">
                <a:solidFill>
                  <a:srgbClr val="5F5F5F"/>
                </a:solidFill>
                <a:latin typeface="Tahoma"/>
                <a:cs typeface="Tahoma"/>
              </a:rPr>
              <a:t>fields</a:t>
            </a:r>
            <a:r>
              <a:rPr sz="1800" spc="-18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20" dirty="0">
                <a:solidFill>
                  <a:srgbClr val="5F5F5F"/>
                </a:solidFill>
                <a:latin typeface="Tahoma"/>
                <a:cs typeface="Tahoma"/>
              </a:rPr>
              <a:t>that </a:t>
            </a:r>
            <a:r>
              <a:rPr sz="1800" spc="-35" dirty="0">
                <a:solidFill>
                  <a:srgbClr val="5F5F5F"/>
                </a:solidFill>
                <a:latin typeface="Tahoma"/>
                <a:cs typeface="Tahoma"/>
              </a:rPr>
              <a:t>need</a:t>
            </a:r>
            <a:r>
              <a:rPr sz="1800" spc="-18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5F5F5F"/>
                </a:solidFill>
                <a:latin typeface="Tahoma"/>
                <a:cs typeface="Tahoma"/>
              </a:rPr>
              <a:t>to</a:t>
            </a:r>
            <a:r>
              <a:rPr sz="1800" spc="-20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35" dirty="0">
                <a:solidFill>
                  <a:srgbClr val="5F5F5F"/>
                </a:solidFill>
                <a:latin typeface="Tahoma"/>
                <a:cs typeface="Tahoma"/>
              </a:rPr>
              <a:t>be</a:t>
            </a:r>
            <a:r>
              <a:rPr sz="1800" spc="-18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25" dirty="0">
                <a:solidFill>
                  <a:srgbClr val="5F5F5F"/>
                </a:solidFill>
                <a:latin typeface="Tahoma"/>
                <a:cs typeface="Tahoma"/>
              </a:rPr>
              <a:t>included</a:t>
            </a:r>
            <a:r>
              <a:rPr sz="1800" spc="-18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10" dirty="0">
                <a:solidFill>
                  <a:srgbClr val="5F5F5F"/>
                </a:solidFill>
                <a:latin typeface="Tahoma"/>
                <a:cs typeface="Tahoma"/>
              </a:rPr>
              <a:t>in</a:t>
            </a:r>
            <a:r>
              <a:rPr sz="1800" spc="-19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85" dirty="0">
                <a:solidFill>
                  <a:srgbClr val="5F5F5F"/>
                </a:solidFill>
                <a:latin typeface="Tahoma"/>
                <a:cs typeface="Tahoma"/>
              </a:rPr>
              <a:t>a</a:t>
            </a:r>
            <a:r>
              <a:rPr sz="1800" spc="-19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25" dirty="0">
                <a:solidFill>
                  <a:srgbClr val="5F5F5F"/>
                </a:solidFill>
                <a:latin typeface="Tahoma"/>
                <a:cs typeface="Tahoma"/>
              </a:rPr>
              <a:t>KPI </a:t>
            </a:r>
            <a:r>
              <a:rPr sz="1800" spc="-30" dirty="0">
                <a:solidFill>
                  <a:srgbClr val="5F5F5F"/>
                </a:solidFill>
                <a:latin typeface="Tahoma"/>
                <a:cs typeface="Tahoma"/>
              </a:rPr>
              <a:t>documentation</a:t>
            </a:r>
            <a:r>
              <a:rPr sz="1800" spc="-15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10" dirty="0">
                <a:solidFill>
                  <a:srgbClr val="5F5F5F"/>
                </a:solidFill>
                <a:latin typeface="Tahoma"/>
                <a:cs typeface="Tahoma"/>
              </a:rPr>
              <a:t>form</a:t>
            </a:r>
            <a:r>
              <a:rPr sz="1800" spc="-18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55" dirty="0">
                <a:solidFill>
                  <a:srgbClr val="5F5F5F"/>
                </a:solidFill>
                <a:latin typeface="Tahoma"/>
                <a:cs typeface="Tahoma"/>
              </a:rPr>
              <a:t>and</a:t>
            </a:r>
            <a:r>
              <a:rPr sz="1800" spc="-17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10" dirty="0">
                <a:solidFill>
                  <a:srgbClr val="5F5F5F"/>
                </a:solidFill>
                <a:latin typeface="Tahoma"/>
                <a:cs typeface="Tahoma"/>
              </a:rPr>
              <a:t>create</a:t>
            </a:r>
            <a:r>
              <a:rPr sz="1800" spc="-17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85" dirty="0">
                <a:solidFill>
                  <a:srgbClr val="5F5F5F"/>
                </a:solidFill>
                <a:latin typeface="Tahoma"/>
                <a:cs typeface="Tahoma"/>
              </a:rPr>
              <a:t>a</a:t>
            </a:r>
            <a:r>
              <a:rPr sz="1800" spc="-18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10" dirty="0">
                <a:solidFill>
                  <a:srgbClr val="5F5F5F"/>
                </a:solidFill>
                <a:latin typeface="Tahoma"/>
                <a:cs typeface="Tahoma"/>
              </a:rPr>
              <a:t>list.</a:t>
            </a:r>
            <a:endParaRPr sz="18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09258" rIns="0" bIns="0" rtlCol="0">
            <a:spAutoFit/>
          </a:bodyPr>
          <a:lstStyle/>
          <a:p>
            <a:pPr marL="31115">
              <a:lnSpc>
                <a:spcPct val="100000"/>
              </a:lnSpc>
              <a:spcBef>
                <a:spcPts val="100"/>
              </a:spcBef>
            </a:pPr>
            <a:r>
              <a:rPr spc="270" dirty="0"/>
              <a:t>KPI</a:t>
            </a:r>
            <a:r>
              <a:rPr spc="5" dirty="0"/>
              <a:t> </a:t>
            </a:r>
            <a:r>
              <a:rPr spc="130" dirty="0"/>
              <a:t>DOCUMENTATION</a:t>
            </a:r>
            <a:r>
              <a:rPr spc="40" dirty="0"/>
              <a:t> </a:t>
            </a:r>
            <a:r>
              <a:rPr spc="155" dirty="0"/>
              <a:t>FORM</a:t>
            </a:r>
            <a:r>
              <a:rPr spc="5" dirty="0"/>
              <a:t> </a:t>
            </a:r>
            <a:r>
              <a:rPr spc="155" dirty="0"/>
              <a:t>SECTIONS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90829" y="1410969"/>
            <a:ext cx="8460740" cy="4591050"/>
            <a:chOff x="290829" y="1410969"/>
            <a:chExt cx="8460740" cy="4591050"/>
          </a:xfrm>
        </p:grpSpPr>
        <p:sp>
          <p:nvSpPr>
            <p:cNvPr id="4" name="object 4"/>
            <p:cNvSpPr/>
            <p:nvPr/>
          </p:nvSpPr>
          <p:spPr>
            <a:xfrm>
              <a:off x="297179" y="1417319"/>
              <a:ext cx="8448040" cy="4578350"/>
            </a:xfrm>
            <a:custGeom>
              <a:avLst/>
              <a:gdLst/>
              <a:ahLst/>
              <a:cxnLst/>
              <a:rect l="l" t="t" r="r" b="b"/>
              <a:pathLst>
                <a:path w="8448040" h="4578350">
                  <a:moveTo>
                    <a:pt x="8318246" y="0"/>
                  </a:moveTo>
                  <a:lnTo>
                    <a:pt x="129324" y="0"/>
                  </a:lnTo>
                  <a:lnTo>
                    <a:pt x="78984" y="10163"/>
                  </a:lnTo>
                  <a:lnTo>
                    <a:pt x="37877" y="37877"/>
                  </a:lnTo>
                  <a:lnTo>
                    <a:pt x="10162" y="78974"/>
                  </a:lnTo>
                  <a:lnTo>
                    <a:pt x="0" y="129285"/>
                  </a:lnTo>
                  <a:lnTo>
                    <a:pt x="0" y="4448771"/>
                  </a:lnTo>
                  <a:lnTo>
                    <a:pt x="10162" y="4499111"/>
                  </a:lnTo>
                  <a:lnTo>
                    <a:pt x="37877" y="4540218"/>
                  </a:lnTo>
                  <a:lnTo>
                    <a:pt x="78984" y="4567933"/>
                  </a:lnTo>
                  <a:lnTo>
                    <a:pt x="129324" y="4578095"/>
                  </a:lnTo>
                  <a:lnTo>
                    <a:pt x="8318246" y="4578095"/>
                  </a:lnTo>
                  <a:lnTo>
                    <a:pt x="8368557" y="4567933"/>
                  </a:lnTo>
                  <a:lnTo>
                    <a:pt x="8409654" y="4540218"/>
                  </a:lnTo>
                  <a:lnTo>
                    <a:pt x="8437368" y="4499111"/>
                  </a:lnTo>
                  <a:lnTo>
                    <a:pt x="8447532" y="4448771"/>
                  </a:lnTo>
                  <a:lnTo>
                    <a:pt x="8447532" y="129285"/>
                  </a:lnTo>
                  <a:lnTo>
                    <a:pt x="8437368" y="78974"/>
                  </a:lnTo>
                  <a:lnTo>
                    <a:pt x="8409654" y="37877"/>
                  </a:lnTo>
                  <a:lnTo>
                    <a:pt x="8368557" y="10163"/>
                  </a:lnTo>
                  <a:lnTo>
                    <a:pt x="8318246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97179" y="1417319"/>
              <a:ext cx="8448040" cy="4578350"/>
            </a:xfrm>
            <a:custGeom>
              <a:avLst/>
              <a:gdLst/>
              <a:ahLst/>
              <a:cxnLst/>
              <a:rect l="l" t="t" r="r" b="b"/>
              <a:pathLst>
                <a:path w="8448040" h="4578350">
                  <a:moveTo>
                    <a:pt x="0" y="129285"/>
                  </a:moveTo>
                  <a:lnTo>
                    <a:pt x="10162" y="78974"/>
                  </a:lnTo>
                  <a:lnTo>
                    <a:pt x="37877" y="37877"/>
                  </a:lnTo>
                  <a:lnTo>
                    <a:pt x="78984" y="10163"/>
                  </a:lnTo>
                  <a:lnTo>
                    <a:pt x="129324" y="0"/>
                  </a:lnTo>
                  <a:lnTo>
                    <a:pt x="8318246" y="0"/>
                  </a:lnTo>
                  <a:lnTo>
                    <a:pt x="8368557" y="10163"/>
                  </a:lnTo>
                  <a:lnTo>
                    <a:pt x="8409654" y="37877"/>
                  </a:lnTo>
                  <a:lnTo>
                    <a:pt x="8437368" y="78974"/>
                  </a:lnTo>
                  <a:lnTo>
                    <a:pt x="8447532" y="129285"/>
                  </a:lnTo>
                  <a:lnTo>
                    <a:pt x="8447532" y="4448771"/>
                  </a:lnTo>
                  <a:lnTo>
                    <a:pt x="8437368" y="4499111"/>
                  </a:lnTo>
                  <a:lnTo>
                    <a:pt x="8409654" y="4540218"/>
                  </a:lnTo>
                  <a:lnTo>
                    <a:pt x="8368557" y="4567933"/>
                  </a:lnTo>
                  <a:lnTo>
                    <a:pt x="8318246" y="4578095"/>
                  </a:lnTo>
                  <a:lnTo>
                    <a:pt x="129324" y="4578095"/>
                  </a:lnTo>
                  <a:lnTo>
                    <a:pt x="78984" y="4567933"/>
                  </a:lnTo>
                  <a:lnTo>
                    <a:pt x="37877" y="4540218"/>
                  </a:lnTo>
                  <a:lnTo>
                    <a:pt x="10162" y="4499111"/>
                  </a:lnTo>
                  <a:lnTo>
                    <a:pt x="0" y="4448771"/>
                  </a:lnTo>
                  <a:lnTo>
                    <a:pt x="0" y="129285"/>
                  </a:lnTo>
                  <a:close/>
                </a:path>
              </a:pathLst>
            </a:custGeom>
            <a:ln w="12700">
              <a:solidFill>
                <a:srgbClr val="D7D7D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082039" y="1603247"/>
              <a:ext cx="7284720" cy="4196080"/>
            </a:xfrm>
            <a:custGeom>
              <a:avLst/>
              <a:gdLst/>
              <a:ahLst/>
              <a:cxnLst/>
              <a:rect l="l" t="t" r="r" b="b"/>
              <a:pathLst>
                <a:path w="7284720" h="4196080">
                  <a:moveTo>
                    <a:pt x="7166229" y="0"/>
                  </a:moveTo>
                  <a:lnTo>
                    <a:pt x="118529" y="0"/>
                  </a:lnTo>
                  <a:lnTo>
                    <a:pt x="72389" y="9316"/>
                  </a:lnTo>
                  <a:lnTo>
                    <a:pt x="34713" y="34718"/>
                  </a:lnTo>
                  <a:lnTo>
                    <a:pt x="9313" y="72384"/>
                  </a:lnTo>
                  <a:lnTo>
                    <a:pt x="0" y="118490"/>
                  </a:lnTo>
                  <a:lnTo>
                    <a:pt x="0" y="4077042"/>
                  </a:lnTo>
                  <a:lnTo>
                    <a:pt x="9313" y="4123177"/>
                  </a:lnTo>
                  <a:lnTo>
                    <a:pt x="34713" y="4160853"/>
                  </a:lnTo>
                  <a:lnTo>
                    <a:pt x="72389" y="4186256"/>
                  </a:lnTo>
                  <a:lnTo>
                    <a:pt x="118529" y="4195572"/>
                  </a:lnTo>
                  <a:lnTo>
                    <a:pt x="7166229" y="4195572"/>
                  </a:lnTo>
                  <a:lnTo>
                    <a:pt x="7212335" y="4186256"/>
                  </a:lnTo>
                  <a:lnTo>
                    <a:pt x="7250001" y="4160853"/>
                  </a:lnTo>
                  <a:lnTo>
                    <a:pt x="7275403" y="4123177"/>
                  </a:lnTo>
                  <a:lnTo>
                    <a:pt x="7284719" y="4077042"/>
                  </a:lnTo>
                  <a:lnTo>
                    <a:pt x="7284719" y="118490"/>
                  </a:lnTo>
                  <a:lnTo>
                    <a:pt x="7275403" y="72384"/>
                  </a:lnTo>
                  <a:lnTo>
                    <a:pt x="7250001" y="34718"/>
                  </a:lnTo>
                  <a:lnTo>
                    <a:pt x="7212335" y="9316"/>
                  </a:lnTo>
                  <a:lnTo>
                    <a:pt x="716622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082039" y="1603247"/>
              <a:ext cx="7284720" cy="4196080"/>
            </a:xfrm>
            <a:custGeom>
              <a:avLst/>
              <a:gdLst/>
              <a:ahLst/>
              <a:cxnLst/>
              <a:rect l="l" t="t" r="r" b="b"/>
              <a:pathLst>
                <a:path w="7284720" h="4196080">
                  <a:moveTo>
                    <a:pt x="0" y="118490"/>
                  </a:moveTo>
                  <a:lnTo>
                    <a:pt x="9313" y="72384"/>
                  </a:lnTo>
                  <a:lnTo>
                    <a:pt x="34713" y="34718"/>
                  </a:lnTo>
                  <a:lnTo>
                    <a:pt x="72389" y="9316"/>
                  </a:lnTo>
                  <a:lnTo>
                    <a:pt x="118529" y="0"/>
                  </a:lnTo>
                  <a:lnTo>
                    <a:pt x="7166229" y="0"/>
                  </a:lnTo>
                  <a:lnTo>
                    <a:pt x="7212335" y="9316"/>
                  </a:lnTo>
                  <a:lnTo>
                    <a:pt x="7250001" y="34718"/>
                  </a:lnTo>
                  <a:lnTo>
                    <a:pt x="7275403" y="72384"/>
                  </a:lnTo>
                  <a:lnTo>
                    <a:pt x="7284719" y="118490"/>
                  </a:lnTo>
                  <a:lnTo>
                    <a:pt x="7284719" y="4077042"/>
                  </a:lnTo>
                  <a:lnTo>
                    <a:pt x="7275403" y="4123177"/>
                  </a:lnTo>
                  <a:lnTo>
                    <a:pt x="7250001" y="4160853"/>
                  </a:lnTo>
                  <a:lnTo>
                    <a:pt x="7212335" y="4186256"/>
                  </a:lnTo>
                  <a:lnTo>
                    <a:pt x="7166229" y="4195572"/>
                  </a:lnTo>
                  <a:lnTo>
                    <a:pt x="118529" y="4195572"/>
                  </a:lnTo>
                  <a:lnTo>
                    <a:pt x="72389" y="4186256"/>
                  </a:lnTo>
                  <a:lnTo>
                    <a:pt x="34713" y="4160853"/>
                  </a:lnTo>
                  <a:lnTo>
                    <a:pt x="9313" y="4123177"/>
                  </a:lnTo>
                  <a:lnTo>
                    <a:pt x="0" y="4077042"/>
                  </a:lnTo>
                  <a:lnTo>
                    <a:pt x="0" y="118490"/>
                  </a:lnTo>
                  <a:close/>
                </a:path>
              </a:pathLst>
            </a:custGeom>
            <a:ln w="12700">
              <a:solidFill>
                <a:srgbClr val="D7D7D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480815" y="1828800"/>
              <a:ext cx="4686300" cy="338455"/>
            </a:xfrm>
            <a:custGeom>
              <a:avLst/>
              <a:gdLst/>
              <a:ahLst/>
              <a:cxnLst/>
              <a:rect l="l" t="t" r="r" b="b"/>
              <a:pathLst>
                <a:path w="4686300" h="338455">
                  <a:moveTo>
                    <a:pt x="4629912" y="0"/>
                  </a:moveTo>
                  <a:lnTo>
                    <a:pt x="56387" y="0"/>
                  </a:lnTo>
                  <a:lnTo>
                    <a:pt x="34450" y="4435"/>
                  </a:lnTo>
                  <a:lnTo>
                    <a:pt x="16525" y="16525"/>
                  </a:lnTo>
                  <a:lnTo>
                    <a:pt x="4435" y="34450"/>
                  </a:lnTo>
                  <a:lnTo>
                    <a:pt x="0" y="56387"/>
                  </a:lnTo>
                  <a:lnTo>
                    <a:pt x="0" y="281939"/>
                  </a:lnTo>
                  <a:lnTo>
                    <a:pt x="4435" y="303877"/>
                  </a:lnTo>
                  <a:lnTo>
                    <a:pt x="16525" y="321802"/>
                  </a:lnTo>
                  <a:lnTo>
                    <a:pt x="34450" y="333892"/>
                  </a:lnTo>
                  <a:lnTo>
                    <a:pt x="56387" y="338327"/>
                  </a:lnTo>
                  <a:lnTo>
                    <a:pt x="4629912" y="338327"/>
                  </a:lnTo>
                  <a:lnTo>
                    <a:pt x="4651849" y="333892"/>
                  </a:lnTo>
                  <a:lnTo>
                    <a:pt x="4669774" y="321802"/>
                  </a:lnTo>
                  <a:lnTo>
                    <a:pt x="4681864" y="303877"/>
                  </a:lnTo>
                  <a:lnTo>
                    <a:pt x="4686300" y="281939"/>
                  </a:lnTo>
                  <a:lnTo>
                    <a:pt x="4686300" y="56387"/>
                  </a:lnTo>
                  <a:lnTo>
                    <a:pt x="4681864" y="34450"/>
                  </a:lnTo>
                  <a:lnTo>
                    <a:pt x="4669774" y="16525"/>
                  </a:lnTo>
                  <a:lnTo>
                    <a:pt x="4651849" y="4435"/>
                  </a:lnTo>
                  <a:lnTo>
                    <a:pt x="462991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3576065" y="1868804"/>
            <a:ext cx="4252595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dirty="0">
                <a:solidFill>
                  <a:srgbClr val="5F5F5F"/>
                </a:solidFill>
                <a:latin typeface="Tahoma"/>
                <a:cs typeface="Tahoma"/>
              </a:rPr>
              <a:t>KPI</a:t>
            </a:r>
            <a:r>
              <a:rPr sz="1500" spc="-15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500" spc="-80" dirty="0">
                <a:solidFill>
                  <a:srgbClr val="5F5F5F"/>
                </a:solidFill>
                <a:latin typeface="Tahoma"/>
                <a:cs typeface="Tahoma"/>
              </a:rPr>
              <a:t>name,</a:t>
            </a:r>
            <a:r>
              <a:rPr sz="1500" spc="-16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500" spc="-25" dirty="0">
                <a:solidFill>
                  <a:srgbClr val="5F5F5F"/>
                </a:solidFill>
                <a:latin typeface="Tahoma"/>
                <a:cs typeface="Tahoma"/>
              </a:rPr>
              <a:t>unique</a:t>
            </a:r>
            <a:r>
              <a:rPr sz="1500" spc="-13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500" spc="-10" dirty="0">
                <a:solidFill>
                  <a:srgbClr val="5F5F5F"/>
                </a:solidFill>
                <a:latin typeface="Tahoma"/>
                <a:cs typeface="Tahoma"/>
              </a:rPr>
              <a:t>identification</a:t>
            </a:r>
            <a:r>
              <a:rPr sz="1500" spc="-13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500" spc="-45" dirty="0">
                <a:solidFill>
                  <a:srgbClr val="5F5F5F"/>
                </a:solidFill>
                <a:latin typeface="Tahoma"/>
                <a:cs typeface="Tahoma"/>
              </a:rPr>
              <a:t>code,</a:t>
            </a:r>
            <a:r>
              <a:rPr sz="1500" spc="-13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500" spc="-10" dirty="0">
                <a:solidFill>
                  <a:srgbClr val="5F5F5F"/>
                </a:solidFill>
                <a:latin typeface="Tahoma"/>
                <a:cs typeface="Tahoma"/>
              </a:rPr>
              <a:t>functional</a:t>
            </a:r>
            <a:r>
              <a:rPr sz="1500" spc="-14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500" spc="-20" dirty="0">
                <a:solidFill>
                  <a:srgbClr val="5F5F5F"/>
                </a:solidFill>
                <a:latin typeface="Tahoma"/>
                <a:cs typeface="Tahoma"/>
              </a:rPr>
              <a:t>area</a:t>
            </a:r>
            <a:endParaRPr sz="1500">
              <a:latin typeface="Tahoma"/>
              <a:cs typeface="Tahoma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480816" y="2339339"/>
            <a:ext cx="4706620" cy="1190625"/>
          </a:xfrm>
          <a:custGeom>
            <a:avLst/>
            <a:gdLst/>
            <a:ahLst/>
            <a:cxnLst/>
            <a:rect l="l" t="t" r="r" b="b"/>
            <a:pathLst>
              <a:path w="4706620" h="1190625">
                <a:moveTo>
                  <a:pt x="4686300" y="56388"/>
                </a:moveTo>
                <a:lnTo>
                  <a:pt x="4681855" y="34455"/>
                </a:lnTo>
                <a:lnTo>
                  <a:pt x="4669764" y="16535"/>
                </a:lnTo>
                <a:lnTo>
                  <a:pt x="4651845" y="4445"/>
                </a:lnTo>
                <a:lnTo>
                  <a:pt x="4629912" y="0"/>
                </a:lnTo>
                <a:lnTo>
                  <a:pt x="56388" y="0"/>
                </a:lnTo>
                <a:lnTo>
                  <a:pt x="34442" y="4445"/>
                </a:lnTo>
                <a:lnTo>
                  <a:pt x="16522" y="16535"/>
                </a:lnTo>
                <a:lnTo>
                  <a:pt x="4432" y="34455"/>
                </a:lnTo>
                <a:lnTo>
                  <a:pt x="0" y="56388"/>
                </a:lnTo>
                <a:lnTo>
                  <a:pt x="0" y="281940"/>
                </a:lnTo>
                <a:lnTo>
                  <a:pt x="4432" y="303885"/>
                </a:lnTo>
                <a:lnTo>
                  <a:pt x="16522" y="321805"/>
                </a:lnTo>
                <a:lnTo>
                  <a:pt x="34442" y="333895"/>
                </a:lnTo>
                <a:lnTo>
                  <a:pt x="56388" y="338328"/>
                </a:lnTo>
                <a:lnTo>
                  <a:pt x="4629912" y="338328"/>
                </a:lnTo>
                <a:lnTo>
                  <a:pt x="4651845" y="333895"/>
                </a:lnTo>
                <a:lnTo>
                  <a:pt x="4669764" y="321805"/>
                </a:lnTo>
                <a:lnTo>
                  <a:pt x="4681855" y="303885"/>
                </a:lnTo>
                <a:lnTo>
                  <a:pt x="4686300" y="281940"/>
                </a:lnTo>
                <a:lnTo>
                  <a:pt x="4686300" y="56388"/>
                </a:lnTo>
                <a:close/>
              </a:path>
              <a:path w="4706620" h="1190625">
                <a:moveTo>
                  <a:pt x="4706112" y="908304"/>
                </a:moveTo>
                <a:lnTo>
                  <a:pt x="4701667" y="886371"/>
                </a:lnTo>
                <a:lnTo>
                  <a:pt x="4689576" y="868451"/>
                </a:lnTo>
                <a:lnTo>
                  <a:pt x="4671657" y="856361"/>
                </a:lnTo>
                <a:lnTo>
                  <a:pt x="4649724" y="851916"/>
                </a:lnTo>
                <a:lnTo>
                  <a:pt x="76200" y="851916"/>
                </a:lnTo>
                <a:lnTo>
                  <a:pt x="54254" y="856361"/>
                </a:lnTo>
                <a:lnTo>
                  <a:pt x="36334" y="868451"/>
                </a:lnTo>
                <a:lnTo>
                  <a:pt x="24244" y="886371"/>
                </a:lnTo>
                <a:lnTo>
                  <a:pt x="19812" y="908304"/>
                </a:lnTo>
                <a:lnTo>
                  <a:pt x="19812" y="1133856"/>
                </a:lnTo>
                <a:lnTo>
                  <a:pt x="24244" y="1155801"/>
                </a:lnTo>
                <a:lnTo>
                  <a:pt x="36334" y="1173721"/>
                </a:lnTo>
                <a:lnTo>
                  <a:pt x="54254" y="1185811"/>
                </a:lnTo>
                <a:lnTo>
                  <a:pt x="76200" y="1190256"/>
                </a:lnTo>
                <a:lnTo>
                  <a:pt x="4649724" y="1190256"/>
                </a:lnTo>
                <a:lnTo>
                  <a:pt x="4671657" y="1185811"/>
                </a:lnTo>
                <a:lnTo>
                  <a:pt x="4689576" y="1173721"/>
                </a:lnTo>
                <a:lnTo>
                  <a:pt x="4701667" y="1155801"/>
                </a:lnTo>
                <a:lnTo>
                  <a:pt x="4706112" y="1133856"/>
                </a:lnTo>
                <a:lnTo>
                  <a:pt x="4706112" y="90830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327150" y="1853311"/>
            <a:ext cx="123507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10" dirty="0">
                <a:solidFill>
                  <a:srgbClr val="087150"/>
                </a:solidFill>
                <a:latin typeface="Century Gothic"/>
                <a:cs typeface="Century Gothic"/>
              </a:rPr>
              <a:t>Identification</a:t>
            </a:r>
            <a:endParaRPr sz="1400">
              <a:latin typeface="Century Gothic"/>
              <a:cs typeface="Century Gothic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596766" y="3231007"/>
            <a:ext cx="4376420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45" dirty="0">
                <a:solidFill>
                  <a:srgbClr val="5F5F5F"/>
                </a:solidFill>
                <a:latin typeface="Tahoma"/>
                <a:cs typeface="Tahoma"/>
              </a:rPr>
              <a:t>Sub-</a:t>
            </a:r>
            <a:r>
              <a:rPr sz="1500" spc="-30" dirty="0">
                <a:solidFill>
                  <a:srgbClr val="5F5F5F"/>
                </a:solidFill>
                <a:latin typeface="Tahoma"/>
                <a:cs typeface="Tahoma"/>
              </a:rPr>
              <a:t>metrics,</a:t>
            </a:r>
            <a:r>
              <a:rPr sz="1500" spc="-12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500" spc="-20" dirty="0">
                <a:solidFill>
                  <a:srgbClr val="5F5F5F"/>
                </a:solidFill>
                <a:latin typeface="Tahoma"/>
                <a:cs typeface="Tahoma"/>
              </a:rPr>
              <a:t>calculation</a:t>
            </a:r>
            <a:r>
              <a:rPr sz="1500" spc="-13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500" spc="-40" dirty="0">
                <a:solidFill>
                  <a:srgbClr val="5F5F5F"/>
                </a:solidFill>
                <a:latin typeface="Tahoma"/>
                <a:cs typeface="Tahoma"/>
              </a:rPr>
              <a:t>formula,</a:t>
            </a:r>
            <a:r>
              <a:rPr sz="1500" spc="-14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500" spc="-10" dirty="0">
                <a:solidFill>
                  <a:srgbClr val="5F5F5F"/>
                </a:solidFill>
                <a:latin typeface="Tahoma"/>
                <a:cs typeface="Tahoma"/>
              </a:rPr>
              <a:t>unit</a:t>
            </a:r>
            <a:r>
              <a:rPr sz="1500" spc="-12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500" dirty="0">
                <a:solidFill>
                  <a:srgbClr val="5F5F5F"/>
                </a:solidFill>
                <a:latin typeface="Tahoma"/>
                <a:cs typeface="Tahoma"/>
              </a:rPr>
              <a:t>of</a:t>
            </a:r>
            <a:r>
              <a:rPr sz="1500" spc="-12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500" spc="-10" dirty="0">
                <a:solidFill>
                  <a:srgbClr val="5F5F5F"/>
                </a:solidFill>
                <a:latin typeface="Tahoma"/>
                <a:cs typeface="Tahoma"/>
              </a:rPr>
              <a:t>measurement</a:t>
            </a:r>
            <a:endParaRPr sz="1500">
              <a:latin typeface="Tahoma"/>
              <a:cs typeface="Tahom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327150" y="3231895"/>
            <a:ext cx="104902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10" dirty="0">
                <a:solidFill>
                  <a:srgbClr val="087150"/>
                </a:solidFill>
                <a:latin typeface="Century Gothic"/>
                <a:cs typeface="Century Gothic"/>
              </a:rPr>
              <a:t>Calculation</a:t>
            </a:r>
            <a:endParaRPr sz="1400">
              <a:latin typeface="Century Gothic"/>
              <a:cs typeface="Century Gothic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480815" y="2703576"/>
            <a:ext cx="4686300" cy="338455"/>
          </a:xfrm>
          <a:custGeom>
            <a:avLst/>
            <a:gdLst/>
            <a:ahLst/>
            <a:cxnLst/>
            <a:rect l="l" t="t" r="r" b="b"/>
            <a:pathLst>
              <a:path w="4686300" h="338455">
                <a:moveTo>
                  <a:pt x="4629912" y="0"/>
                </a:moveTo>
                <a:lnTo>
                  <a:pt x="56387" y="0"/>
                </a:lnTo>
                <a:lnTo>
                  <a:pt x="34450" y="4435"/>
                </a:lnTo>
                <a:lnTo>
                  <a:pt x="16525" y="16525"/>
                </a:lnTo>
                <a:lnTo>
                  <a:pt x="4435" y="34450"/>
                </a:lnTo>
                <a:lnTo>
                  <a:pt x="0" y="56387"/>
                </a:lnTo>
                <a:lnTo>
                  <a:pt x="0" y="281939"/>
                </a:lnTo>
                <a:lnTo>
                  <a:pt x="4435" y="303877"/>
                </a:lnTo>
                <a:lnTo>
                  <a:pt x="16525" y="321802"/>
                </a:lnTo>
                <a:lnTo>
                  <a:pt x="34450" y="333892"/>
                </a:lnTo>
                <a:lnTo>
                  <a:pt x="56387" y="338327"/>
                </a:lnTo>
                <a:lnTo>
                  <a:pt x="4629912" y="338327"/>
                </a:lnTo>
                <a:lnTo>
                  <a:pt x="4651849" y="333892"/>
                </a:lnTo>
                <a:lnTo>
                  <a:pt x="4669774" y="321802"/>
                </a:lnTo>
                <a:lnTo>
                  <a:pt x="4681864" y="303877"/>
                </a:lnTo>
                <a:lnTo>
                  <a:pt x="4686300" y="281939"/>
                </a:lnTo>
                <a:lnTo>
                  <a:pt x="4686300" y="56387"/>
                </a:lnTo>
                <a:lnTo>
                  <a:pt x="4681864" y="34450"/>
                </a:lnTo>
                <a:lnTo>
                  <a:pt x="4669774" y="16525"/>
                </a:lnTo>
                <a:lnTo>
                  <a:pt x="4651849" y="4435"/>
                </a:lnTo>
                <a:lnTo>
                  <a:pt x="462991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3576065" y="2379345"/>
            <a:ext cx="3590290" cy="6178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dirty="0">
                <a:solidFill>
                  <a:srgbClr val="5F5F5F"/>
                </a:solidFill>
                <a:latin typeface="Tahoma"/>
                <a:cs typeface="Tahoma"/>
              </a:rPr>
              <a:t>Definition</a:t>
            </a:r>
            <a:r>
              <a:rPr sz="1500" spc="-14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500" dirty="0">
                <a:solidFill>
                  <a:srgbClr val="5F5F5F"/>
                </a:solidFill>
                <a:latin typeface="Tahoma"/>
                <a:cs typeface="Tahoma"/>
              </a:rPr>
              <a:t>of</a:t>
            </a:r>
            <a:r>
              <a:rPr sz="1500" spc="-11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500" dirty="0">
                <a:solidFill>
                  <a:srgbClr val="5F5F5F"/>
                </a:solidFill>
                <a:latin typeface="Tahoma"/>
                <a:cs typeface="Tahoma"/>
              </a:rPr>
              <a:t>KPI</a:t>
            </a:r>
            <a:r>
              <a:rPr sz="1500" spc="-15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500" spc="-45" dirty="0">
                <a:solidFill>
                  <a:srgbClr val="5F5F5F"/>
                </a:solidFill>
                <a:latin typeface="Tahoma"/>
                <a:cs typeface="Tahoma"/>
              </a:rPr>
              <a:t>measurement,</a:t>
            </a:r>
            <a:r>
              <a:rPr sz="1500" spc="-15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500" spc="-20" dirty="0">
                <a:solidFill>
                  <a:srgbClr val="5F5F5F"/>
                </a:solidFill>
                <a:latin typeface="Tahoma"/>
                <a:cs typeface="Tahoma"/>
              </a:rPr>
              <a:t>type</a:t>
            </a:r>
            <a:r>
              <a:rPr sz="1500" spc="-15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500" dirty="0">
                <a:solidFill>
                  <a:srgbClr val="5F5F5F"/>
                </a:solidFill>
                <a:latin typeface="Tahoma"/>
                <a:cs typeface="Tahoma"/>
              </a:rPr>
              <a:t>of</a:t>
            </a:r>
            <a:r>
              <a:rPr sz="1500" spc="-12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500" spc="-25" dirty="0">
                <a:solidFill>
                  <a:srgbClr val="5F5F5F"/>
                </a:solidFill>
                <a:latin typeface="Tahoma"/>
                <a:cs typeface="Tahoma"/>
              </a:rPr>
              <a:t>KPI</a:t>
            </a:r>
            <a:endParaRPr sz="15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060"/>
              </a:spcBef>
            </a:pPr>
            <a:r>
              <a:rPr sz="1500" spc="-20" dirty="0">
                <a:solidFill>
                  <a:srgbClr val="5F5F5F"/>
                </a:solidFill>
                <a:latin typeface="Tahoma"/>
                <a:cs typeface="Tahoma"/>
              </a:rPr>
              <a:t>Purpose/rationale,</a:t>
            </a:r>
            <a:r>
              <a:rPr sz="1500" spc="-18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500" spc="-10" dirty="0">
                <a:solidFill>
                  <a:srgbClr val="5F5F5F"/>
                </a:solidFill>
                <a:latin typeface="Tahoma"/>
                <a:cs typeface="Tahoma"/>
              </a:rPr>
              <a:t>link</a:t>
            </a:r>
            <a:r>
              <a:rPr sz="1500" spc="-12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500" dirty="0">
                <a:solidFill>
                  <a:srgbClr val="5F5F5F"/>
                </a:solidFill>
                <a:latin typeface="Tahoma"/>
                <a:cs typeface="Tahoma"/>
              </a:rPr>
              <a:t>to</a:t>
            </a:r>
            <a:r>
              <a:rPr sz="1500" spc="-114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500" spc="-10" dirty="0">
                <a:solidFill>
                  <a:srgbClr val="5F5F5F"/>
                </a:solidFill>
                <a:latin typeface="Tahoma"/>
                <a:cs typeface="Tahoma"/>
              </a:rPr>
              <a:t>strategic</a:t>
            </a:r>
            <a:r>
              <a:rPr sz="1500" spc="-13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500" spc="-10" dirty="0">
                <a:solidFill>
                  <a:srgbClr val="5F5F5F"/>
                </a:solidFill>
                <a:latin typeface="Tahoma"/>
                <a:cs typeface="Tahoma"/>
              </a:rPr>
              <a:t>objective</a:t>
            </a:r>
            <a:endParaRPr sz="1500">
              <a:latin typeface="Tahoma"/>
              <a:cs typeface="Tahom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327150" y="2366010"/>
            <a:ext cx="1076325" cy="631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50" dirty="0">
                <a:solidFill>
                  <a:srgbClr val="087150"/>
                </a:solidFill>
                <a:latin typeface="Century Gothic"/>
                <a:cs typeface="Century Gothic"/>
              </a:rPr>
              <a:t>Description</a:t>
            </a:r>
            <a:endParaRPr sz="1400">
              <a:latin typeface="Century Gothic"/>
              <a:cs typeface="Century Gothic"/>
            </a:endParaRPr>
          </a:p>
          <a:p>
            <a:pPr marL="12700">
              <a:lnSpc>
                <a:spcPct val="100000"/>
              </a:lnSpc>
              <a:spcBef>
                <a:spcPts val="1405"/>
              </a:spcBef>
            </a:pPr>
            <a:r>
              <a:rPr sz="1400" spc="60" dirty="0">
                <a:solidFill>
                  <a:srgbClr val="087150"/>
                </a:solidFill>
                <a:latin typeface="Century Gothic"/>
                <a:cs typeface="Century Gothic"/>
              </a:rPr>
              <a:t>Purpose</a:t>
            </a:r>
            <a:endParaRPr sz="1400">
              <a:latin typeface="Century Gothic"/>
              <a:cs typeface="Century Gothic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3477768" y="3730751"/>
            <a:ext cx="4686300" cy="1612900"/>
          </a:xfrm>
          <a:custGeom>
            <a:avLst/>
            <a:gdLst/>
            <a:ahLst/>
            <a:cxnLst/>
            <a:rect l="l" t="t" r="r" b="b"/>
            <a:pathLst>
              <a:path w="4686300" h="1612900">
                <a:moveTo>
                  <a:pt x="4686300" y="1330452"/>
                </a:moveTo>
                <a:lnTo>
                  <a:pt x="4681855" y="1308519"/>
                </a:lnTo>
                <a:lnTo>
                  <a:pt x="4669764" y="1290599"/>
                </a:lnTo>
                <a:lnTo>
                  <a:pt x="4651845" y="1278509"/>
                </a:lnTo>
                <a:lnTo>
                  <a:pt x="4629912" y="1274064"/>
                </a:lnTo>
                <a:lnTo>
                  <a:pt x="56388" y="1274064"/>
                </a:lnTo>
                <a:lnTo>
                  <a:pt x="34442" y="1278509"/>
                </a:lnTo>
                <a:lnTo>
                  <a:pt x="16522" y="1290599"/>
                </a:lnTo>
                <a:lnTo>
                  <a:pt x="4432" y="1308519"/>
                </a:lnTo>
                <a:lnTo>
                  <a:pt x="0" y="1330452"/>
                </a:lnTo>
                <a:lnTo>
                  <a:pt x="0" y="1556004"/>
                </a:lnTo>
                <a:lnTo>
                  <a:pt x="4432" y="1577949"/>
                </a:lnTo>
                <a:lnTo>
                  <a:pt x="16522" y="1595869"/>
                </a:lnTo>
                <a:lnTo>
                  <a:pt x="34442" y="1607959"/>
                </a:lnTo>
                <a:lnTo>
                  <a:pt x="56388" y="1612392"/>
                </a:lnTo>
                <a:lnTo>
                  <a:pt x="4629912" y="1612392"/>
                </a:lnTo>
                <a:lnTo>
                  <a:pt x="4651845" y="1607959"/>
                </a:lnTo>
                <a:lnTo>
                  <a:pt x="4669764" y="1595869"/>
                </a:lnTo>
                <a:lnTo>
                  <a:pt x="4681855" y="1577949"/>
                </a:lnTo>
                <a:lnTo>
                  <a:pt x="4686300" y="1556004"/>
                </a:lnTo>
                <a:lnTo>
                  <a:pt x="4686300" y="1330452"/>
                </a:lnTo>
                <a:close/>
              </a:path>
              <a:path w="4686300" h="1612900">
                <a:moveTo>
                  <a:pt x="4686300" y="675386"/>
                </a:moveTo>
                <a:lnTo>
                  <a:pt x="4681842" y="653364"/>
                </a:lnTo>
                <a:lnTo>
                  <a:pt x="4669688" y="635355"/>
                </a:lnTo>
                <a:lnTo>
                  <a:pt x="4651680" y="623201"/>
                </a:lnTo>
                <a:lnTo>
                  <a:pt x="4629658" y="618744"/>
                </a:lnTo>
                <a:lnTo>
                  <a:pt x="56642" y="618744"/>
                </a:lnTo>
                <a:lnTo>
                  <a:pt x="34607" y="623201"/>
                </a:lnTo>
                <a:lnTo>
                  <a:pt x="16598" y="635355"/>
                </a:lnTo>
                <a:lnTo>
                  <a:pt x="4445" y="653364"/>
                </a:lnTo>
                <a:lnTo>
                  <a:pt x="0" y="675386"/>
                </a:lnTo>
                <a:lnTo>
                  <a:pt x="0" y="901954"/>
                </a:lnTo>
                <a:lnTo>
                  <a:pt x="4445" y="923988"/>
                </a:lnTo>
                <a:lnTo>
                  <a:pt x="16598" y="941997"/>
                </a:lnTo>
                <a:lnTo>
                  <a:pt x="34607" y="954151"/>
                </a:lnTo>
                <a:lnTo>
                  <a:pt x="56642" y="958596"/>
                </a:lnTo>
                <a:lnTo>
                  <a:pt x="4629658" y="958596"/>
                </a:lnTo>
                <a:lnTo>
                  <a:pt x="4651680" y="954151"/>
                </a:lnTo>
                <a:lnTo>
                  <a:pt x="4669688" y="941997"/>
                </a:lnTo>
                <a:lnTo>
                  <a:pt x="4681842" y="923988"/>
                </a:lnTo>
                <a:lnTo>
                  <a:pt x="4686300" y="901954"/>
                </a:lnTo>
                <a:lnTo>
                  <a:pt x="4686300" y="675386"/>
                </a:lnTo>
                <a:close/>
              </a:path>
              <a:path w="4686300" h="1612900">
                <a:moveTo>
                  <a:pt x="4686300" y="56388"/>
                </a:moveTo>
                <a:lnTo>
                  <a:pt x="4681855" y="34455"/>
                </a:lnTo>
                <a:lnTo>
                  <a:pt x="4669764" y="16535"/>
                </a:lnTo>
                <a:lnTo>
                  <a:pt x="4651845" y="4445"/>
                </a:lnTo>
                <a:lnTo>
                  <a:pt x="4629912" y="0"/>
                </a:lnTo>
                <a:lnTo>
                  <a:pt x="56388" y="0"/>
                </a:lnTo>
                <a:lnTo>
                  <a:pt x="34442" y="4445"/>
                </a:lnTo>
                <a:lnTo>
                  <a:pt x="16522" y="16535"/>
                </a:lnTo>
                <a:lnTo>
                  <a:pt x="4432" y="34455"/>
                </a:lnTo>
                <a:lnTo>
                  <a:pt x="0" y="56388"/>
                </a:lnTo>
                <a:lnTo>
                  <a:pt x="0" y="281940"/>
                </a:lnTo>
                <a:lnTo>
                  <a:pt x="4432" y="303885"/>
                </a:lnTo>
                <a:lnTo>
                  <a:pt x="16522" y="321805"/>
                </a:lnTo>
                <a:lnTo>
                  <a:pt x="34442" y="333895"/>
                </a:lnTo>
                <a:lnTo>
                  <a:pt x="56388" y="338328"/>
                </a:lnTo>
                <a:lnTo>
                  <a:pt x="4629912" y="338328"/>
                </a:lnTo>
                <a:lnTo>
                  <a:pt x="4651845" y="333895"/>
                </a:lnTo>
                <a:lnTo>
                  <a:pt x="4669764" y="321805"/>
                </a:lnTo>
                <a:lnTo>
                  <a:pt x="4681855" y="303885"/>
                </a:lnTo>
                <a:lnTo>
                  <a:pt x="4686300" y="281940"/>
                </a:lnTo>
                <a:lnTo>
                  <a:pt x="4686300" y="5638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1327150" y="3642105"/>
            <a:ext cx="10871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087150"/>
                </a:solidFill>
                <a:latin typeface="Century Gothic"/>
                <a:cs typeface="Century Gothic"/>
              </a:rPr>
              <a:t>Data</a:t>
            </a:r>
            <a:r>
              <a:rPr sz="1400" spc="-65" dirty="0">
                <a:solidFill>
                  <a:srgbClr val="087150"/>
                </a:solidFill>
                <a:latin typeface="Century Gothic"/>
                <a:cs typeface="Century Gothic"/>
              </a:rPr>
              <a:t> </a:t>
            </a:r>
            <a:r>
              <a:rPr sz="1400" spc="40" dirty="0">
                <a:solidFill>
                  <a:srgbClr val="087150"/>
                </a:solidFill>
                <a:latin typeface="Century Gothic"/>
                <a:cs typeface="Century Gothic"/>
              </a:rPr>
              <a:t>profile</a:t>
            </a:r>
            <a:endParaRPr sz="1400">
              <a:latin typeface="Century Gothic"/>
              <a:cs typeface="Century Gothic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327150" y="4281932"/>
            <a:ext cx="7061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55" dirty="0">
                <a:solidFill>
                  <a:srgbClr val="087150"/>
                </a:solidFill>
                <a:latin typeface="Century Gothic"/>
                <a:cs typeface="Century Gothic"/>
              </a:rPr>
              <a:t>Targets</a:t>
            </a:r>
            <a:endParaRPr sz="1400">
              <a:latin typeface="Century Gothic"/>
              <a:cs typeface="Century Gothic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573017" y="3655821"/>
            <a:ext cx="4337050" cy="1757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86360">
              <a:lnSpc>
                <a:spcPct val="100000"/>
              </a:lnSpc>
              <a:spcBef>
                <a:spcPts val="100"/>
              </a:spcBef>
            </a:pPr>
            <a:r>
              <a:rPr sz="1500" spc="-10" dirty="0">
                <a:solidFill>
                  <a:srgbClr val="5F5F5F"/>
                </a:solidFill>
                <a:latin typeface="Tahoma"/>
                <a:cs typeface="Tahoma"/>
              </a:rPr>
              <a:t>Frequency</a:t>
            </a:r>
            <a:r>
              <a:rPr sz="1500" spc="-15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500" dirty="0">
                <a:solidFill>
                  <a:srgbClr val="5F5F5F"/>
                </a:solidFill>
                <a:latin typeface="Tahoma"/>
                <a:cs typeface="Tahoma"/>
              </a:rPr>
              <a:t>of</a:t>
            </a:r>
            <a:r>
              <a:rPr sz="1500" spc="-13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500" spc="-30" dirty="0">
                <a:solidFill>
                  <a:srgbClr val="5F5F5F"/>
                </a:solidFill>
                <a:latin typeface="Tahoma"/>
                <a:cs typeface="Tahoma"/>
              </a:rPr>
              <a:t>data</a:t>
            </a:r>
            <a:r>
              <a:rPr sz="1500" spc="-15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500" spc="-20" dirty="0">
                <a:solidFill>
                  <a:srgbClr val="5F5F5F"/>
                </a:solidFill>
                <a:latin typeface="Tahoma"/>
                <a:cs typeface="Tahoma"/>
              </a:rPr>
              <a:t>collection,</a:t>
            </a:r>
            <a:r>
              <a:rPr sz="1500" spc="-13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500" spc="-20" dirty="0">
                <a:solidFill>
                  <a:srgbClr val="5F5F5F"/>
                </a:solidFill>
                <a:latin typeface="Tahoma"/>
                <a:cs typeface="Tahoma"/>
              </a:rPr>
              <a:t>frequency</a:t>
            </a:r>
            <a:r>
              <a:rPr sz="1500" spc="-13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500" spc="-10" dirty="0">
                <a:solidFill>
                  <a:srgbClr val="5F5F5F"/>
                </a:solidFill>
                <a:latin typeface="Tahoma"/>
                <a:cs typeface="Tahoma"/>
              </a:rPr>
              <a:t>of</a:t>
            </a:r>
            <a:r>
              <a:rPr sz="1500" spc="-13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500" spc="-10" dirty="0">
                <a:solidFill>
                  <a:srgbClr val="5F5F5F"/>
                </a:solidFill>
                <a:latin typeface="Tahoma"/>
                <a:cs typeface="Tahoma"/>
              </a:rPr>
              <a:t>reporting, </a:t>
            </a:r>
            <a:r>
              <a:rPr sz="1500" spc="-30" dirty="0">
                <a:solidFill>
                  <a:srgbClr val="5F5F5F"/>
                </a:solidFill>
                <a:latin typeface="Tahoma"/>
                <a:cs typeface="Tahoma"/>
              </a:rPr>
              <a:t>data</a:t>
            </a:r>
            <a:r>
              <a:rPr sz="1500" spc="-15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500" dirty="0">
                <a:solidFill>
                  <a:srgbClr val="5F5F5F"/>
                </a:solidFill>
                <a:latin typeface="Tahoma"/>
                <a:cs typeface="Tahoma"/>
              </a:rPr>
              <a:t>collection</a:t>
            </a:r>
            <a:r>
              <a:rPr sz="1500" spc="-13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500" spc="-25" dirty="0">
                <a:solidFill>
                  <a:srgbClr val="5F5F5F"/>
                </a:solidFill>
                <a:latin typeface="Tahoma"/>
                <a:cs typeface="Tahoma"/>
              </a:rPr>
              <a:t>limitations,</a:t>
            </a:r>
            <a:r>
              <a:rPr sz="1500" spc="-14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500" spc="-30" dirty="0">
                <a:solidFill>
                  <a:srgbClr val="5F5F5F"/>
                </a:solidFill>
                <a:latin typeface="Tahoma"/>
                <a:cs typeface="Tahoma"/>
              </a:rPr>
              <a:t>data</a:t>
            </a:r>
            <a:r>
              <a:rPr sz="1500" spc="-13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500" spc="-10" dirty="0">
                <a:solidFill>
                  <a:srgbClr val="5F5F5F"/>
                </a:solidFill>
                <a:latin typeface="Tahoma"/>
                <a:cs typeface="Tahoma"/>
              </a:rPr>
              <a:t>sources</a:t>
            </a:r>
            <a:endParaRPr sz="1500">
              <a:latin typeface="Tahoma"/>
              <a:cs typeface="Tahoma"/>
            </a:endParaRPr>
          </a:p>
          <a:p>
            <a:pPr marL="12700" marR="5080">
              <a:lnSpc>
                <a:spcPct val="100000"/>
              </a:lnSpc>
              <a:spcBef>
                <a:spcPts val="1280"/>
              </a:spcBef>
            </a:pPr>
            <a:r>
              <a:rPr sz="1500" dirty="0">
                <a:solidFill>
                  <a:srgbClr val="5F5F5F"/>
                </a:solidFill>
                <a:latin typeface="Tahoma"/>
                <a:cs typeface="Tahoma"/>
              </a:rPr>
              <a:t>Desired</a:t>
            </a:r>
            <a:r>
              <a:rPr sz="1500" spc="-12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500" spc="-10" dirty="0">
                <a:solidFill>
                  <a:srgbClr val="5F5F5F"/>
                </a:solidFill>
                <a:latin typeface="Tahoma"/>
                <a:cs typeface="Tahoma"/>
              </a:rPr>
              <a:t>level</a:t>
            </a:r>
            <a:r>
              <a:rPr sz="1500" spc="-13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500" dirty="0">
                <a:solidFill>
                  <a:srgbClr val="5F5F5F"/>
                </a:solidFill>
                <a:latin typeface="Tahoma"/>
                <a:cs typeface="Tahoma"/>
              </a:rPr>
              <a:t>of</a:t>
            </a:r>
            <a:r>
              <a:rPr sz="1500" spc="-12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500" spc="-35" dirty="0">
                <a:solidFill>
                  <a:srgbClr val="5F5F5F"/>
                </a:solidFill>
                <a:latin typeface="Tahoma"/>
                <a:cs typeface="Tahoma"/>
              </a:rPr>
              <a:t>performance,</a:t>
            </a:r>
            <a:r>
              <a:rPr sz="1500" spc="-13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500" spc="-25" dirty="0">
                <a:solidFill>
                  <a:srgbClr val="5F5F5F"/>
                </a:solidFill>
                <a:latin typeface="Tahoma"/>
                <a:cs typeface="Tahoma"/>
              </a:rPr>
              <a:t>thresholds,</a:t>
            </a:r>
            <a:r>
              <a:rPr sz="1500" spc="-13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500" spc="-10" dirty="0">
                <a:solidFill>
                  <a:srgbClr val="5F5F5F"/>
                </a:solidFill>
                <a:latin typeface="Tahoma"/>
                <a:cs typeface="Tahoma"/>
              </a:rPr>
              <a:t>comparable </a:t>
            </a:r>
            <a:r>
              <a:rPr sz="1500" spc="-30" dirty="0">
                <a:solidFill>
                  <a:srgbClr val="5F5F5F"/>
                </a:solidFill>
                <a:latin typeface="Tahoma"/>
                <a:cs typeface="Tahoma"/>
              </a:rPr>
              <a:t>benchmarking</a:t>
            </a:r>
            <a:r>
              <a:rPr sz="1500" spc="-15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500" spc="-30" dirty="0">
                <a:solidFill>
                  <a:srgbClr val="5F5F5F"/>
                </a:solidFill>
                <a:latin typeface="Tahoma"/>
                <a:cs typeface="Tahoma"/>
              </a:rPr>
              <a:t>data</a:t>
            </a:r>
            <a:r>
              <a:rPr sz="1500" spc="-12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500" spc="-40" dirty="0">
                <a:solidFill>
                  <a:srgbClr val="5F5F5F"/>
                </a:solidFill>
                <a:latin typeface="Tahoma"/>
                <a:cs typeface="Tahoma"/>
              </a:rPr>
              <a:t>(if</a:t>
            </a:r>
            <a:r>
              <a:rPr sz="1500" spc="-13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500" spc="-10" dirty="0">
                <a:solidFill>
                  <a:srgbClr val="5F5F5F"/>
                </a:solidFill>
                <a:latin typeface="Tahoma"/>
                <a:cs typeface="Tahoma"/>
              </a:rPr>
              <a:t>available)</a:t>
            </a:r>
            <a:endParaRPr sz="1500">
              <a:latin typeface="Tahoma"/>
              <a:cs typeface="Tahoma"/>
            </a:endParaRPr>
          </a:p>
          <a:p>
            <a:pPr marL="12700" marR="685800">
              <a:lnSpc>
                <a:spcPct val="100000"/>
              </a:lnSpc>
              <a:spcBef>
                <a:spcPts val="1555"/>
              </a:spcBef>
            </a:pPr>
            <a:r>
              <a:rPr sz="1500" dirty="0">
                <a:solidFill>
                  <a:srgbClr val="5F5F5F"/>
                </a:solidFill>
                <a:latin typeface="Tahoma"/>
                <a:cs typeface="Tahoma"/>
              </a:rPr>
              <a:t>KPI</a:t>
            </a:r>
            <a:r>
              <a:rPr sz="1500" spc="-15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500" spc="-10" dirty="0">
                <a:solidFill>
                  <a:srgbClr val="5F5F5F"/>
                </a:solidFill>
                <a:latin typeface="Tahoma"/>
                <a:cs typeface="Tahoma"/>
              </a:rPr>
              <a:t>Owner,</a:t>
            </a:r>
            <a:r>
              <a:rPr sz="1500" spc="-15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500" spc="-30" dirty="0">
                <a:solidFill>
                  <a:srgbClr val="5F5F5F"/>
                </a:solidFill>
                <a:latin typeface="Tahoma"/>
                <a:cs typeface="Tahoma"/>
              </a:rPr>
              <a:t>data</a:t>
            </a:r>
            <a:r>
              <a:rPr sz="1500" spc="-15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500" spc="-35" dirty="0">
                <a:solidFill>
                  <a:srgbClr val="5F5F5F"/>
                </a:solidFill>
                <a:latin typeface="Tahoma"/>
                <a:cs typeface="Tahoma"/>
              </a:rPr>
              <a:t>custodian,</a:t>
            </a:r>
            <a:r>
              <a:rPr sz="1500" spc="-13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500" spc="-20" dirty="0">
                <a:solidFill>
                  <a:srgbClr val="5F5F5F"/>
                </a:solidFill>
                <a:latin typeface="Tahoma"/>
                <a:cs typeface="Tahoma"/>
              </a:rPr>
              <a:t>last</a:t>
            </a:r>
            <a:r>
              <a:rPr sz="1500" spc="-15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500" spc="-25" dirty="0">
                <a:solidFill>
                  <a:srgbClr val="5F5F5F"/>
                </a:solidFill>
                <a:latin typeface="Tahoma"/>
                <a:cs typeface="Tahoma"/>
              </a:rPr>
              <a:t>update</a:t>
            </a:r>
            <a:r>
              <a:rPr sz="1500" spc="-15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500" dirty="0">
                <a:solidFill>
                  <a:srgbClr val="5F5F5F"/>
                </a:solidFill>
                <a:latin typeface="Tahoma"/>
                <a:cs typeface="Tahoma"/>
              </a:rPr>
              <a:t>of</a:t>
            </a:r>
            <a:r>
              <a:rPr sz="1500" spc="-14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500" spc="-25" dirty="0">
                <a:solidFill>
                  <a:srgbClr val="5F5F5F"/>
                </a:solidFill>
                <a:latin typeface="Tahoma"/>
                <a:cs typeface="Tahoma"/>
              </a:rPr>
              <a:t>the </a:t>
            </a:r>
            <a:r>
              <a:rPr sz="1500" spc="-30" dirty="0">
                <a:solidFill>
                  <a:srgbClr val="5F5F5F"/>
                </a:solidFill>
                <a:latin typeface="Tahoma"/>
                <a:cs typeface="Tahoma"/>
              </a:rPr>
              <a:t>documentation,</a:t>
            </a:r>
            <a:r>
              <a:rPr sz="1500" spc="-16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500" spc="-10" dirty="0">
                <a:solidFill>
                  <a:srgbClr val="5F5F5F"/>
                </a:solidFill>
                <a:latin typeface="Tahoma"/>
                <a:cs typeface="Tahoma"/>
              </a:rPr>
              <a:t>references</a:t>
            </a:r>
            <a:r>
              <a:rPr sz="1500" spc="-15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500" spc="-30" dirty="0">
                <a:solidFill>
                  <a:srgbClr val="5F5F5F"/>
                </a:solidFill>
                <a:latin typeface="Tahoma"/>
                <a:cs typeface="Tahoma"/>
              </a:rPr>
              <a:t>used</a:t>
            </a:r>
            <a:r>
              <a:rPr sz="1500" spc="-14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500" spc="-40" dirty="0">
                <a:solidFill>
                  <a:srgbClr val="5F5F5F"/>
                </a:solidFill>
                <a:latin typeface="Tahoma"/>
                <a:cs typeface="Tahoma"/>
              </a:rPr>
              <a:t>(if</a:t>
            </a:r>
            <a:r>
              <a:rPr sz="1500" spc="-13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500" spc="-20" dirty="0">
                <a:solidFill>
                  <a:srgbClr val="5F5F5F"/>
                </a:solidFill>
                <a:latin typeface="Tahoma"/>
                <a:cs typeface="Tahoma"/>
              </a:rPr>
              <a:t>any)</a:t>
            </a:r>
            <a:endParaRPr sz="1500">
              <a:latin typeface="Tahoma"/>
              <a:cs typeface="Tahom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327150" y="4890642"/>
            <a:ext cx="138430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60" dirty="0">
                <a:solidFill>
                  <a:srgbClr val="087150"/>
                </a:solidFill>
                <a:latin typeface="Century Gothic"/>
                <a:cs typeface="Century Gothic"/>
              </a:rPr>
              <a:t>Administration</a:t>
            </a:r>
            <a:endParaRPr sz="1400">
              <a:latin typeface="Century Gothic"/>
              <a:cs typeface="Century Gothic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653541" y="2755138"/>
            <a:ext cx="8355330" cy="3542029"/>
            <a:chOff x="653541" y="2755138"/>
            <a:chExt cx="8355330" cy="3542029"/>
          </a:xfrm>
        </p:grpSpPr>
        <p:sp>
          <p:nvSpPr>
            <p:cNvPr id="23" name="object 23"/>
            <p:cNvSpPr/>
            <p:nvPr/>
          </p:nvSpPr>
          <p:spPr>
            <a:xfrm>
              <a:off x="659891" y="2761488"/>
              <a:ext cx="59690" cy="2192020"/>
            </a:xfrm>
            <a:custGeom>
              <a:avLst/>
              <a:gdLst/>
              <a:ahLst/>
              <a:cxnLst/>
              <a:rect l="l" t="t" r="r" b="b"/>
              <a:pathLst>
                <a:path w="59690" h="2192020">
                  <a:moveTo>
                    <a:pt x="29717" y="0"/>
                  </a:moveTo>
                  <a:lnTo>
                    <a:pt x="18152" y="2339"/>
                  </a:lnTo>
                  <a:lnTo>
                    <a:pt x="8705" y="8715"/>
                  </a:lnTo>
                  <a:lnTo>
                    <a:pt x="2336" y="18162"/>
                  </a:lnTo>
                  <a:lnTo>
                    <a:pt x="0" y="29717"/>
                  </a:lnTo>
                  <a:lnTo>
                    <a:pt x="0" y="2161794"/>
                  </a:lnTo>
                  <a:lnTo>
                    <a:pt x="2336" y="2173349"/>
                  </a:lnTo>
                  <a:lnTo>
                    <a:pt x="8705" y="2182796"/>
                  </a:lnTo>
                  <a:lnTo>
                    <a:pt x="18152" y="2189172"/>
                  </a:lnTo>
                  <a:lnTo>
                    <a:pt x="29717" y="2191512"/>
                  </a:lnTo>
                  <a:lnTo>
                    <a:pt x="41283" y="2189172"/>
                  </a:lnTo>
                  <a:lnTo>
                    <a:pt x="50730" y="2182796"/>
                  </a:lnTo>
                  <a:lnTo>
                    <a:pt x="57099" y="2173349"/>
                  </a:lnTo>
                  <a:lnTo>
                    <a:pt x="59436" y="2161794"/>
                  </a:lnTo>
                  <a:lnTo>
                    <a:pt x="59436" y="29717"/>
                  </a:lnTo>
                  <a:lnTo>
                    <a:pt x="57099" y="18162"/>
                  </a:lnTo>
                  <a:lnTo>
                    <a:pt x="50730" y="8715"/>
                  </a:lnTo>
                  <a:lnTo>
                    <a:pt x="41283" y="2339"/>
                  </a:lnTo>
                  <a:lnTo>
                    <a:pt x="29717" y="0"/>
                  </a:lnTo>
                  <a:close/>
                </a:path>
              </a:pathLst>
            </a:custGeom>
            <a:solidFill>
              <a:srgbClr val="5F5F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659891" y="2761488"/>
              <a:ext cx="59690" cy="2192020"/>
            </a:xfrm>
            <a:custGeom>
              <a:avLst/>
              <a:gdLst/>
              <a:ahLst/>
              <a:cxnLst/>
              <a:rect l="l" t="t" r="r" b="b"/>
              <a:pathLst>
                <a:path w="59690" h="2192020">
                  <a:moveTo>
                    <a:pt x="0" y="29717"/>
                  </a:moveTo>
                  <a:lnTo>
                    <a:pt x="2336" y="18162"/>
                  </a:lnTo>
                  <a:lnTo>
                    <a:pt x="8705" y="8715"/>
                  </a:lnTo>
                  <a:lnTo>
                    <a:pt x="18152" y="2339"/>
                  </a:lnTo>
                  <a:lnTo>
                    <a:pt x="29717" y="0"/>
                  </a:lnTo>
                  <a:lnTo>
                    <a:pt x="41283" y="2339"/>
                  </a:lnTo>
                  <a:lnTo>
                    <a:pt x="50730" y="8715"/>
                  </a:lnTo>
                  <a:lnTo>
                    <a:pt x="57099" y="18162"/>
                  </a:lnTo>
                  <a:lnTo>
                    <a:pt x="59436" y="29717"/>
                  </a:lnTo>
                  <a:lnTo>
                    <a:pt x="59436" y="2161794"/>
                  </a:lnTo>
                  <a:lnTo>
                    <a:pt x="57099" y="2173349"/>
                  </a:lnTo>
                  <a:lnTo>
                    <a:pt x="50730" y="2182796"/>
                  </a:lnTo>
                  <a:lnTo>
                    <a:pt x="41283" y="2189172"/>
                  </a:lnTo>
                  <a:lnTo>
                    <a:pt x="29717" y="2191512"/>
                  </a:lnTo>
                  <a:lnTo>
                    <a:pt x="18152" y="2189172"/>
                  </a:lnTo>
                  <a:lnTo>
                    <a:pt x="8705" y="2182796"/>
                  </a:lnTo>
                  <a:lnTo>
                    <a:pt x="2336" y="2173349"/>
                  </a:lnTo>
                  <a:lnTo>
                    <a:pt x="0" y="2161794"/>
                  </a:lnTo>
                  <a:lnTo>
                    <a:pt x="0" y="29717"/>
                  </a:lnTo>
                  <a:close/>
                </a:path>
              </a:pathLst>
            </a:custGeom>
            <a:ln w="12700">
              <a:solidFill>
                <a:srgbClr val="D7D7D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818120" y="5111483"/>
              <a:ext cx="1190256" cy="1185672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7844027" y="5137404"/>
              <a:ext cx="1088390" cy="1083945"/>
            </a:xfrm>
            <a:custGeom>
              <a:avLst/>
              <a:gdLst/>
              <a:ahLst/>
              <a:cxnLst/>
              <a:rect l="l" t="t" r="r" b="b"/>
              <a:pathLst>
                <a:path w="1088390" h="1083945">
                  <a:moveTo>
                    <a:pt x="544068" y="0"/>
                  </a:moveTo>
                  <a:lnTo>
                    <a:pt x="497123" y="1988"/>
                  </a:lnTo>
                  <a:lnTo>
                    <a:pt x="451287" y="7846"/>
                  </a:lnTo>
                  <a:lnTo>
                    <a:pt x="406724" y="17410"/>
                  </a:lnTo>
                  <a:lnTo>
                    <a:pt x="363596" y="30518"/>
                  </a:lnTo>
                  <a:lnTo>
                    <a:pt x="322068" y="47007"/>
                  </a:lnTo>
                  <a:lnTo>
                    <a:pt x="282301" y="66714"/>
                  </a:lnTo>
                  <a:lnTo>
                    <a:pt x="244460" y="89477"/>
                  </a:lnTo>
                  <a:lnTo>
                    <a:pt x="208708" y="115133"/>
                  </a:lnTo>
                  <a:lnTo>
                    <a:pt x="175207" y="143520"/>
                  </a:lnTo>
                  <a:lnTo>
                    <a:pt x="144122" y="174474"/>
                  </a:lnTo>
                  <a:lnTo>
                    <a:pt x="115616" y="207834"/>
                  </a:lnTo>
                  <a:lnTo>
                    <a:pt x="89852" y="243436"/>
                  </a:lnTo>
                  <a:lnTo>
                    <a:pt x="66994" y="281118"/>
                  </a:lnTo>
                  <a:lnTo>
                    <a:pt x="47204" y="320718"/>
                  </a:lnTo>
                  <a:lnTo>
                    <a:pt x="30646" y="362072"/>
                  </a:lnTo>
                  <a:lnTo>
                    <a:pt x="17483" y="405018"/>
                  </a:lnTo>
                  <a:lnTo>
                    <a:pt x="7879" y="449393"/>
                  </a:lnTo>
                  <a:lnTo>
                    <a:pt x="1997" y="495035"/>
                  </a:lnTo>
                  <a:lnTo>
                    <a:pt x="0" y="541782"/>
                  </a:lnTo>
                  <a:lnTo>
                    <a:pt x="1997" y="588528"/>
                  </a:lnTo>
                  <a:lnTo>
                    <a:pt x="7879" y="634170"/>
                  </a:lnTo>
                  <a:lnTo>
                    <a:pt x="17483" y="678545"/>
                  </a:lnTo>
                  <a:lnTo>
                    <a:pt x="30646" y="721491"/>
                  </a:lnTo>
                  <a:lnTo>
                    <a:pt x="47204" y="762845"/>
                  </a:lnTo>
                  <a:lnTo>
                    <a:pt x="66994" y="802445"/>
                  </a:lnTo>
                  <a:lnTo>
                    <a:pt x="89852" y="840127"/>
                  </a:lnTo>
                  <a:lnTo>
                    <a:pt x="115616" y="875729"/>
                  </a:lnTo>
                  <a:lnTo>
                    <a:pt x="144122" y="909089"/>
                  </a:lnTo>
                  <a:lnTo>
                    <a:pt x="175207" y="940043"/>
                  </a:lnTo>
                  <a:lnTo>
                    <a:pt x="208708" y="968430"/>
                  </a:lnTo>
                  <a:lnTo>
                    <a:pt x="244460" y="994086"/>
                  </a:lnTo>
                  <a:lnTo>
                    <a:pt x="282301" y="1016849"/>
                  </a:lnTo>
                  <a:lnTo>
                    <a:pt x="322068" y="1036556"/>
                  </a:lnTo>
                  <a:lnTo>
                    <a:pt x="363596" y="1053045"/>
                  </a:lnTo>
                  <a:lnTo>
                    <a:pt x="406724" y="1066153"/>
                  </a:lnTo>
                  <a:lnTo>
                    <a:pt x="451287" y="1075717"/>
                  </a:lnTo>
                  <a:lnTo>
                    <a:pt x="497123" y="1081575"/>
                  </a:lnTo>
                  <a:lnTo>
                    <a:pt x="544068" y="1083564"/>
                  </a:lnTo>
                  <a:lnTo>
                    <a:pt x="591012" y="1081575"/>
                  </a:lnTo>
                  <a:lnTo>
                    <a:pt x="636848" y="1075717"/>
                  </a:lnTo>
                  <a:lnTo>
                    <a:pt x="681411" y="1066153"/>
                  </a:lnTo>
                  <a:lnTo>
                    <a:pt x="724539" y="1053045"/>
                  </a:lnTo>
                  <a:lnTo>
                    <a:pt x="766067" y="1036556"/>
                  </a:lnTo>
                  <a:lnTo>
                    <a:pt x="805834" y="1016849"/>
                  </a:lnTo>
                  <a:lnTo>
                    <a:pt x="843675" y="994086"/>
                  </a:lnTo>
                  <a:lnTo>
                    <a:pt x="879427" y="968430"/>
                  </a:lnTo>
                  <a:lnTo>
                    <a:pt x="912928" y="940043"/>
                  </a:lnTo>
                  <a:lnTo>
                    <a:pt x="944013" y="909089"/>
                  </a:lnTo>
                  <a:lnTo>
                    <a:pt x="972519" y="875729"/>
                  </a:lnTo>
                  <a:lnTo>
                    <a:pt x="998283" y="840127"/>
                  </a:lnTo>
                  <a:lnTo>
                    <a:pt x="1021141" y="802445"/>
                  </a:lnTo>
                  <a:lnTo>
                    <a:pt x="1040931" y="762845"/>
                  </a:lnTo>
                  <a:lnTo>
                    <a:pt x="1057489" y="721491"/>
                  </a:lnTo>
                  <a:lnTo>
                    <a:pt x="1070652" y="678545"/>
                  </a:lnTo>
                  <a:lnTo>
                    <a:pt x="1080256" y="634170"/>
                  </a:lnTo>
                  <a:lnTo>
                    <a:pt x="1086138" y="588528"/>
                  </a:lnTo>
                  <a:lnTo>
                    <a:pt x="1088136" y="541782"/>
                  </a:lnTo>
                  <a:lnTo>
                    <a:pt x="1086138" y="495035"/>
                  </a:lnTo>
                  <a:lnTo>
                    <a:pt x="1080256" y="449393"/>
                  </a:lnTo>
                  <a:lnTo>
                    <a:pt x="1070652" y="405018"/>
                  </a:lnTo>
                  <a:lnTo>
                    <a:pt x="1057489" y="362072"/>
                  </a:lnTo>
                  <a:lnTo>
                    <a:pt x="1040931" y="320718"/>
                  </a:lnTo>
                  <a:lnTo>
                    <a:pt x="1021141" y="281118"/>
                  </a:lnTo>
                  <a:lnTo>
                    <a:pt x="998283" y="243436"/>
                  </a:lnTo>
                  <a:lnTo>
                    <a:pt x="972519" y="207834"/>
                  </a:lnTo>
                  <a:lnTo>
                    <a:pt x="944013" y="174474"/>
                  </a:lnTo>
                  <a:lnTo>
                    <a:pt x="912928" y="143520"/>
                  </a:lnTo>
                  <a:lnTo>
                    <a:pt x="879427" y="115133"/>
                  </a:lnTo>
                  <a:lnTo>
                    <a:pt x="843675" y="89477"/>
                  </a:lnTo>
                  <a:lnTo>
                    <a:pt x="805834" y="66714"/>
                  </a:lnTo>
                  <a:lnTo>
                    <a:pt x="766067" y="47007"/>
                  </a:lnTo>
                  <a:lnTo>
                    <a:pt x="724539" y="30518"/>
                  </a:lnTo>
                  <a:lnTo>
                    <a:pt x="681411" y="17410"/>
                  </a:lnTo>
                  <a:lnTo>
                    <a:pt x="636848" y="7846"/>
                  </a:lnTo>
                  <a:lnTo>
                    <a:pt x="591012" y="1988"/>
                  </a:lnTo>
                  <a:lnTo>
                    <a:pt x="544068" y="0"/>
                  </a:lnTo>
                  <a:close/>
                </a:path>
              </a:pathLst>
            </a:custGeom>
            <a:solidFill>
              <a:srgbClr val="0871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186927" y="5359908"/>
              <a:ext cx="448055" cy="656844"/>
            </a:xfrm>
            <a:prstGeom prst="rect">
              <a:avLst/>
            </a:prstGeom>
          </p:spPr>
        </p:pic>
      </p:grpSp>
      <p:sp>
        <p:nvSpPr>
          <p:cNvPr id="28" name="object 2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69047" rIns="0" bIns="0" rtlCol="0">
            <a:spAutoFit/>
          </a:bodyPr>
          <a:lstStyle/>
          <a:p>
            <a:pPr marL="2417445">
              <a:lnSpc>
                <a:spcPct val="100000"/>
              </a:lnSpc>
              <a:spcBef>
                <a:spcPts val="100"/>
              </a:spcBef>
            </a:pPr>
            <a:fld id="{81D60167-4931-47E6-BA6A-407CBD079E47}" type="slidenum">
              <a:rPr spc="-25" dirty="0"/>
              <a:t>162</a:t>
            </a:fld>
            <a:endParaRPr spc="-25" dirty="0"/>
          </a:p>
        </p:txBody>
      </p:sp>
      <p:sp>
        <p:nvSpPr>
          <p:cNvPr id="29" name="object 2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/>
              <a:t>©</a:t>
            </a:r>
            <a:r>
              <a:rPr spc="-15" dirty="0"/>
              <a:t> </a:t>
            </a:r>
            <a:r>
              <a:rPr dirty="0"/>
              <a:t>The</a:t>
            </a:r>
            <a:r>
              <a:rPr spc="-30" dirty="0"/>
              <a:t> </a:t>
            </a:r>
            <a:r>
              <a:rPr dirty="0"/>
              <a:t>KPI</a:t>
            </a:r>
            <a:r>
              <a:rPr spc="-5" dirty="0"/>
              <a:t> </a:t>
            </a:r>
            <a:r>
              <a:rPr dirty="0"/>
              <a:t>Institute</a:t>
            </a:r>
            <a:r>
              <a:rPr spc="-20" dirty="0"/>
              <a:t> 2023</a:t>
            </a:r>
          </a:p>
        </p:txBody>
      </p:sp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09258" rIns="0" bIns="0" rtlCol="0">
            <a:spAutoFit/>
          </a:bodyPr>
          <a:lstStyle/>
          <a:p>
            <a:pPr marL="31115">
              <a:lnSpc>
                <a:spcPct val="100000"/>
              </a:lnSpc>
              <a:spcBef>
                <a:spcPts val="100"/>
              </a:spcBef>
            </a:pPr>
            <a:r>
              <a:rPr spc="270" dirty="0"/>
              <a:t>KPI</a:t>
            </a:r>
            <a:r>
              <a:rPr spc="15" dirty="0"/>
              <a:t> </a:t>
            </a:r>
            <a:r>
              <a:rPr spc="130" dirty="0"/>
              <a:t>DOCUMENTATION</a:t>
            </a:r>
            <a:r>
              <a:rPr spc="50" dirty="0"/>
              <a:t> </a:t>
            </a:r>
            <a:r>
              <a:rPr spc="135" dirty="0"/>
              <a:t>FORM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77088" y="1319022"/>
            <a:ext cx="8372475" cy="5038725"/>
            <a:chOff x="277088" y="1319022"/>
            <a:chExt cx="8372475" cy="5038725"/>
          </a:xfrm>
        </p:grpSpPr>
        <p:sp>
          <p:nvSpPr>
            <p:cNvPr id="4" name="object 4"/>
            <p:cNvSpPr/>
            <p:nvPr/>
          </p:nvSpPr>
          <p:spPr>
            <a:xfrm>
              <a:off x="277088" y="1319021"/>
              <a:ext cx="8372475" cy="152400"/>
            </a:xfrm>
            <a:custGeom>
              <a:avLst/>
              <a:gdLst/>
              <a:ahLst/>
              <a:cxnLst/>
              <a:rect l="l" t="t" r="r" b="b"/>
              <a:pathLst>
                <a:path w="8372475" h="152400">
                  <a:moveTo>
                    <a:pt x="1549400" y="0"/>
                  </a:moveTo>
                  <a:lnTo>
                    <a:pt x="0" y="0"/>
                  </a:lnTo>
                  <a:lnTo>
                    <a:pt x="0" y="152400"/>
                  </a:lnTo>
                  <a:lnTo>
                    <a:pt x="1549400" y="152400"/>
                  </a:lnTo>
                  <a:lnTo>
                    <a:pt x="1549400" y="0"/>
                  </a:lnTo>
                  <a:close/>
                </a:path>
                <a:path w="8372475" h="152400">
                  <a:moveTo>
                    <a:pt x="5492597" y="0"/>
                  </a:moveTo>
                  <a:lnTo>
                    <a:pt x="4857458" y="0"/>
                  </a:lnTo>
                  <a:lnTo>
                    <a:pt x="4215409" y="0"/>
                  </a:lnTo>
                  <a:lnTo>
                    <a:pt x="1549425" y="0"/>
                  </a:lnTo>
                  <a:lnTo>
                    <a:pt x="1549425" y="152400"/>
                  </a:lnTo>
                  <a:lnTo>
                    <a:pt x="4215409" y="152400"/>
                  </a:lnTo>
                  <a:lnTo>
                    <a:pt x="4857394" y="152400"/>
                  </a:lnTo>
                  <a:lnTo>
                    <a:pt x="5492597" y="152400"/>
                  </a:lnTo>
                  <a:lnTo>
                    <a:pt x="5492597" y="0"/>
                  </a:lnTo>
                  <a:close/>
                </a:path>
                <a:path w="8372475" h="152400">
                  <a:moveTo>
                    <a:pt x="7398156" y="0"/>
                  </a:moveTo>
                  <a:lnTo>
                    <a:pt x="6127851" y="0"/>
                  </a:lnTo>
                  <a:lnTo>
                    <a:pt x="5492648" y="0"/>
                  </a:lnTo>
                  <a:lnTo>
                    <a:pt x="5492648" y="152400"/>
                  </a:lnTo>
                  <a:lnTo>
                    <a:pt x="6127775" y="152400"/>
                  </a:lnTo>
                  <a:lnTo>
                    <a:pt x="7398156" y="152400"/>
                  </a:lnTo>
                  <a:lnTo>
                    <a:pt x="7398156" y="0"/>
                  </a:lnTo>
                  <a:close/>
                </a:path>
                <a:path w="8372475" h="152400">
                  <a:moveTo>
                    <a:pt x="8372437" y="0"/>
                  </a:moveTo>
                  <a:lnTo>
                    <a:pt x="7398283" y="0"/>
                  </a:lnTo>
                  <a:lnTo>
                    <a:pt x="7398283" y="152400"/>
                  </a:lnTo>
                  <a:lnTo>
                    <a:pt x="8372437" y="152400"/>
                  </a:lnTo>
                  <a:lnTo>
                    <a:pt x="8372437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77088" y="1471421"/>
              <a:ext cx="1549400" cy="396240"/>
            </a:xfrm>
            <a:custGeom>
              <a:avLst/>
              <a:gdLst/>
              <a:ahLst/>
              <a:cxnLst/>
              <a:rect l="l" t="t" r="r" b="b"/>
              <a:pathLst>
                <a:path w="1549400" h="396239">
                  <a:moveTo>
                    <a:pt x="1549400" y="0"/>
                  </a:moveTo>
                  <a:lnTo>
                    <a:pt x="0" y="0"/>
                  </a:lnTo>
                  <a:lnTo>
                    <a:pt x="0" y="152400"/>
                  </a:lnTo>
                  <a:lnTo>
                    <a:pt x="0" y="396240"/>
                  </a:lnTo>
                  <a:lnTo>
                    <a:pt x="1549400" y="396240"/>
                  </a:lnTo>
                  <a:lnTo>
                    <a:pt x="1549400" y="152400"/>
                  </a:lnTo>
                  <a:lnTo>
                    <a:pt x="154940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77088" y="1867661"/>
              <a:ext cx="8372475" cy="152400"/>
            </a:xfrm>
            <a:custGeom>
              <a:avLst/>
              <a:gdLst/>
              <a:ahLst/>
              <a:cxnLst/>
              <a:rect l="l" t="t" r="r" b="b"/>
              <a:pathLst>
                <a:path w="8372475" h="152400">
                  <a:moveTo>
                    <a:pt x="1549400" y="0"/>
                  </a:moveTo>
                  <a:lnTo>
                    <a:pt x="0" y="0"/>
                  </a:lnTo>
                  <a:lnTo>
                    <a:pt x="0" y="152400"/>
                  </a:lnTo>
                  <a:lnTo>
                    <a:pt x="1549400" y="152400"/>
                  </a:lnTo>
                  <a:lnTo>
                    <a:pt x="1549400" y="0"/>
                  </a:lnTo>
                  <a:close/>
                </a:path>
                <a:path w="8372475" h="152400">
                  <a:moveTo>
                    <a:pt x="5492597" y="0"/>
                  </a:moveTo>
                  <a:lnTo>
                    <a:pt x="4857458" y="0"/>
                  </a:lnTo>
                  <a:lnTo>
                    <a:pt x="4215409" y="0"/>
                  </a:lnTo>
                  <a:lnTo>
                    <a:pt x="1549425" y="0"/>
                  </a:lnTo>
                  <a:lnTo>
                    <a:pt x="1549425" y="152400"/>
                  </a:lnTo>
                  <a:lnTo>
                    <a:pt x="4215409" y="152400"/>
                  </a:lnTo>
                  <a:lnTo>
                    <a:pt x="4857394" y="152400"/>
                  </a:lnTo>
                  <a:lnTo>
                    <a:pt x="5492597" y="152400"/>
                  </a:lnTo>
                  <a:lnTo>
                    <a:pt x="5492597" y="0"/>
                  </a:lnTo>
                  <a:close/>
                </a:path>
                <a:path w="8372475" h="152400">
                  <a:moveTo>
                    <a:pt x="7398156" y="0"/>
                  </a:moveTo>
                  <a:lnTo>
                    <a:pt x="6127851" y="0"/>
                  </a:lnTo>
                  <a:lnTo>
                    <a:pt x="5492648" y="0"/>
                  </a:lnTo>
                  <a:lnTo>
                    <a:pt x="5492648" y="152400"/>
                  </a:lnTo>
                  <a:lnTo>
                    <a:pt x="6127775" y="152400"/>
                  </a:lnTo>
                  <a:lnTo>
                    <a:pt x="7398156" y="152400"/>
                  </a:lnTo>
                  <a:lnTo>
                    <a:pt x="7398156" y="0"/>
                  </a:lnTo>
                  <a:close/>
                </a:path>
                <a:path w="8372475" h="152400">
                  <a:moveTo>
                    <a:pt x="8372437" y="0"/>
                  </a:moveTo>
                  <a:lnTo>
                    <a:pt x="7398283" y="0"/>
                  </a:lnTo>
                  <a:lnTo>
                    <a:pt x="7398283" y="152400"/>
                  </a:lnTo>
                  <a:lnTo>
                    <a:pt x="8372437" y="152400"/>
                  </a:lnTo>
                  <a:lnTo>
                    <a:pt x="8372437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77088" y="2020061"/>
              <a:ext cx="1549400" cy="457200"/>
            </a:xfrm>
            <a:custGeom>
              <a:avLst/>
              <a:gdLst/>
              <a:ahLst/>
              <a:cxnLst/>
              <a:rect l="l" t="t" r="r" b="b"/>
              <a:pathLst>
                <a:path w="1549400" h="457200">
                  <a:moveTo>
                    <a:pt x="1549400" y="0"/>
                  </a:moveTo>
                  <a:lnTo>
                    <a:pt x="0" y="0"/>
                  </a:lnTo>
                  <a:lnTo>
                    <a:pt x="0" y="304800"/>
                  </a:lnTo>
                  <a:lnTo>
                    <a:pt x="0" y="457200"/>
                  </a:lnTo>
                  <a:lnTo>
                    <a:pt x="1549400" y="457200"/>
                  </a:lnTo>
                  <a:lnTo>
                    <a:pt x="1549400" y="304800"/>
                  </a:lnTo>
                  <a:lnTo>
                    <a:pt x="154940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77088" y="2477261"/>
              <a:ext cx="8372475" cy="152400"/>
            </a:xfrm>
            <a:custGeom>
              <a:avLst/>
              <a:gdLst/>
              <a:ahLst/>
              <a:cxnLst/>
              <a:rect l="l" t="t" r="r" b="b"/>
              <a:pathLst>
                <a:path w="8372475" h="152400">
                  <a:moveTo>
                    <a:pt x="1549400" y="0"/>
                  </a:moveTo>
                  <a:lnTo>
                    <a:pt x="0" y="0"/>
                  </a:lnTo>
                  <a:lnTo>
                    <a:pt x="0" y="152400"/>
                  </a:lnTo>
                  <a:lnTo>
                    <a:pt x="1549400" y="152400"/>
                  </a:lnTo>
                  <a:lnTo>
                    <a:pt x="1549400" y="0"/>
                  </a:lnTo>
                  <a:close/>
                </a:path>
                <a:path w="8372475" h="152400">
                  <a:moveTo>
                    <a:pt x="5492597" y="0"/>
                  </a:moveTo>
                  <a:lnTo>
                    <a:pt x="4857458" y="0"/>
                  </a:lnTo>
                  <a:lnTo>
                    <a:pt x="4215409" y="0"/>
                  </a:lnTo>
                  <a:lnTo>
                    <a:pt x="1549425" y="0"/>
                  </a:lnTo>
                  <a:lnTo>
                    <a:pt x="1549425" y="152400"/>
                  </a:lnTo>
                  <a:lnTo>
                    <a:pt x="4215409" y="152400"/>
                  </a:lnTo>
                  <a:lnTo>
                    <a:pt x="4857394" y="152400"/>
                  </a:lnTo>
                  <a:lnTo>
                    <a:pt x="5492597" y="152400"/>
                  </a:lnTo>
                  <a:lnTo>
                    <a:pt x="5492597" y="0"/>
                  </a:lnTo>
                  <a:close/>
                </a:path>
                <a:path w="8372475" h="152400">
                  <a:moveTo>
                    <a:pt x="8372373" y="0"/>
                  </a:moveTo>
                  <a:lnTo>
                    <a:pt x="6686702" y="0"/>
                  </a:lnTo>
                  <a:lnTo>
                    <a:pt x="6127851" y="0"/>
                  </a:lnTo>
                  <a:lnTo>
                    <a:pt x="5492648" y="0"/>
                  </a:lnTo>
                  <a:lnTo>
                    <a:pt x="5492648" y="152400"/>
                  </a:lnTo>
                  <a:lnTo>
                    <a:pt x="6127775" y="152400"/>
                  </a:lnTo>
                  <a:lnTo>
                    <a:pt x="6686702" y="152400"/>
                  </a:lnTo>
                  <a:lnTo>
                    <a:pt x="8372373" y="152400"/>
                  </a:lnTo>
                  <a:lnTo>
                    <a:pt x="8372373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77088" y="2629661"/>
              <a:ext cx="1549400" cy="511175"/>
            </a:xfrm>
            <a:custGeom>
              <a:avLst/>
              <a:gdLst/>
              <a:ahLst/>
              <a:cxnLst/>
              <a:rect l="l" t="t" r="r" b="b"/>
              <a:pathLst>
                <a:path w="1549400" h="511175">
                  <a:moveTo>
                    <a:pt x="1549400" y="304901"/>
                  </a:moveTo>
                  <a:lnTo>
                    <a:pt x="0" y="304901"/>
                  </a:lnTo>
                  <a:lnTo>
                    <a:pt x="0" y="511175"/>
                  </a:lnTo>
                  <a:lnTo>
                    <a:pt x="1549400" y="511175"/>
                  </a:lnTo>
                  <a:lnTo>
                    <a:pt x="1549400" y="304901"/>
                  </a:lnTo>
                  <a:close/>
                </a:path>
                <a:path w="1549400" h="511175">
                  <a:moveTo>
                    <a:pt x="1549400" y="0"/>
                  </a:moveTo>
                  <a:lnTo>
                    <a:pt x="0" y="0"/>
                  </a:lnTo>
                  <a:lnTo>
                    <a:pt x="0" y="304800"/>
                  </a:lnTo>
                  <a:lnTo>
                    <a:pt x="1549400" y="304800"/>
                  </a:lnTo>
                  <a:lnTo>
                    <a:pt x="154940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77088" y="3140836"/>
              <a:ext cx="8372475" cy="152400"/>
            </a:xfrm>
            <a:custGeom>
              <a:avLst/>
              <a:gdLst/>
              <a:ahLst/>
              <a:cxnLst/>
              <a:rect l="l" t="t" r="r" b="b"/>
              <a:pathLst>
                <a:path w="8372475" h="152400">
                  <a:moveTo>
                    <a:pt x="1549400" y="0"/>
                  </a:moveTo>
                  <a:lnTo>
                    <a:pt x="0" y="0"/>
                  </a:lnTo>
                  <a:lnTo>
                    <a:pt x="0" y="152400"/>
                  </a:lnTo>
                  <a:lnTo>
                    <a:pt x="1549400" y="152400"/>
                  </a:lnTo>
                  <a:lnTo>
                    <a:pt x="1549400" y="0"/>
                  </a:lnTo>
                  <a:close/>
                </a:path>
                <a:path w="8372475" h="152400">
                  <a:moveTo>
                    <a:pt x="5492597" y="0"/>
                  </a:moveTo>
                  <a:lnTo>
                    <a:pt x="4857458" y="0"/>
                  </a:lnTo>
                  <a:lnTo>
                    <a:pt x="4215409" y="0"/>
                  </a:lnTo>
                  <a:lnTo>
                    <a:pt x="1549425" y="0"/>
                  </a:lnTo>
                  <a:lnTo>
                    <a:pt x="1549425" y="152400"/>
                  </a:lnTo>
                  <a:lnTo>
                    <a:pt x="4215409" y="152400"/>
                  </a:lnTo>
                  <a:lnTo>
                    <a:pt x="4857394" y="152400"/>
                  </a:lnTo>
                  <a:lnTo>
                    <a:pt x="5492597" y="152400"/>
                  </a:lnTo>
                  <a:lnTo>
                    <a:pt x="5492597" y="0"/>
                  </a:lnTo>
                  <a:close/>
                </a:path>
                <a:path w="8372475" h="152400">
                  <a:moveTo>
                    <a:pt x="8372373" y="0"/>
                  </a:moveTo>
                  <a:lnTo>
                    <a:pt x="6686702" y="0"/>
                  </a:lnTo>
                  <a:lnTo>
                    <a:pt x="6127851" y="0"/>
                  </a:lnTo>
                  <a:lnTo>
                    <a:pt x="5492648" y="0"/>
                  </a:lnTo>
                  <a:lnTo>
                    <a:pt x="5492648" y="152400"/>
                  </a:lnTo>
                  <a:lnTo>
                    <a:pt x="6127775" y="152400"/>
                  </a:lnTo>
                  <a:lnTo>
                    <a:pt x="6686702" y="152400"/>
                  </a:lnTo>
                  <a:lnTo>
                    <a:pt x="8372373" y="152400"/>
                  </a:lnTo>
                  <a:lnTo>
                    <a:pt x="8372373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77088" y="3293236"/>
              <a:ext cx="1549400" cy="457200"/>
            </a:xfrm>
            <a:custGeom>
              <a:avLst/>
              <a:gdLst/>
              <a:ahLst/>
              <a:cxnLst/>
              <a:rect l="l" t="t" r="r" b="b"/>
              <a:pathLst>
                <a:path w="1549400" h="457200">
                  <a:moveTo>
                    <a:pt x="1549400" y="0"/>
                  </a:moveTo>
                  <a:lnTo>
                    <a:pt x="0" y="0"/>
                  </a:lnTo>
                  <a:lnTo>
                    <a:pt x="0" y="304800"/>
                  </a:lnTo>
                  <a:lnTo>
                    <a:pt x="0" y="457200"/>
                  </a:lnTo>
                  <a:lnTo>
                    <a:pt x="1549400" y="457200"/>
                  </a:lnTo>
                  <a:lnTo>
                    <a:pt x="1549400" y="304800"/>
                  </a:lnTo>
                  <a:lnTo>
                    <a:pt x="154940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77088" y="3750436"/>
              <a:ext cx="8372475" cy="152400"/>
            </a:xfrm>
            <a:custGeom>
              <a:avLst/>
              <a:gdLst/>
              <a:ahLst/>
              <a:cxnLst/>
              <a:rect l="l" t="t" r="r" b="b"/>
              <a:pathLst>
                <a:path w="8372475" h="152400">
                  <a:moveTo>
                    <a:pt x="1549400" y="0"/>
                  </a:moveTo>
                  <a:lnTo>
                    <a:pt x="0" y="0"/>
                  </a:lnTo>
                  <a:lnTo>
                    <a:pt x="0" y="152400"/>
                  </a:lnTo>
                  <a:lnTo>
                    <a:pt x="1549400" y="152400"/>
                  </a:lnTo>
                  <a:lnTo>
                    <a:pt x="1549400" y="0"/>
                  </a:lnTo>
                  <a:close/>
                </a:path>
                <a:path w="8372475" h="152400">
                  <a:moveTo>
                    <a:pt x="5492597" y="0"/>
                  </a:moveTo>
                  <a:lnTo>
                    <a:pt x="4857458" y="0"/>
                  </a:lnTo>
                  <a:lnTo>
                    <a:pt x="4215409" y="0"/>
                  </a:lnTo>
                  <a:lnTo>
                    <a:pt x="1549425" y="0"/>
                  </a:lnTo>
                  <a:lnTo>
                    <a:pt x="1549425" y="152400"/>
                  </a:lnTo>
                  <a:lnTo>
                    <a:pt x="4215409" y="152400"/>
                  </a:lnTo>
                  <a:lnTo>
                    <a:pt x="4857394" y="152400"/>
                  </a:lnTo>
                  <a:lnTo>
                    <a:pt x="5492597" y="152400"/>
                  </a:lnTo>
                  <a:lnTo>
                    <a:pt x="5492597" y="0"/>
                  </a:lnTo>
                  <a:close/>
                </a:path>
                <a:path w="8372475" h="152400">
                  <a:moveTo>
                    <a:pt x="8372373" y="0"/>
                  </a:moveTo>
                  <a:lnTo>
                    <a:pt x="6686702" y="0"/>
                  </a:lnTo>
                  <a:lnTo>
                    <a:pt x="6127851" y="0"/>
                  </a:lnTo>
                  <a:lnTo>
                    <a:pt x="5492648" y="0"/>
                  </a:lnTo>
                  <a:lnTo>
                    <a:pt x="5492648" y="152400"/>
                  </a:lnTo>
                  <a:lnTo>
                    <a:pt x="6127775" y="152400"/>
                  </a:lnTo>
                  <a:lnTo>
                    <a:pt x="6686702" y="152400"/>
                  </a:lnTo>
                  <a:lnTo>
                    <a:pt x="8372373" y="152400"/>
                  </a:lnTo>
                  <a:lnTo>
                    <a:pt x="8372373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77088" y="3902836"/>
              <a:ext cx="1549400" cy="304800"/>
            </a:xfrm>
            <a:custGeom>
              <a:avLst/>
              <a:gdLst/>
              <a:ahLst/>
              <a:cxnLst/>
              <a:rect l="l" t="t" r="r" b="b"/>
              <a:pathLst>
                <a:path w="1549400" h="304800">
                  <a:moveTo>
                    <a:pt x="1549400" y="0"/>
                  </a:moveTo>
                  <a:lnTo>
                    <a:pt x="0" y="0"/>
                  </a:lnTo>
                  <a:lnTo>
                    <a:pt x="0" y="152400"/>
                  </a:lnTo>
                  <a:lnTo>
                    <a:pt x="0" y="304800"/>
                  </a:lnTo>
                  <a:lnTo>
                    <a:pt x="1549400" y="304800"/>
                  </a:lnTo>
                  <a:lnTo>
                    <a:pt x="1549400" y="152400"/>
                  </a:lnTo>
                  <a:lnTo>
                    <a:pt x="154940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77088" y="4207636"/>
              <a:ext cx="8372475" cy="152400"/>
            </a:xfrm>
            <a:custGeom>
              <a:avLst/>
              <a:gdLst/>
              <a:ahLst/>
              <a:cxnLst/>
              <a:rect l="l" t="t" r="r" b="b"/>
              <a:pathLst>
                <a:path w="8372475" h="152400">
                  <a:moveTo>
                    <a:pt x="1549400" y="0"/>
                  </a:moveTo>
                  <a:lnTo>
                    <a:pt x="0" y="0"/>
                  </a:lnTo>
                  <a:lnTo>
                    <a:pt x="0" y="152400"/>
                  </a:lnTo>
                  <a:lnTo>
                    <a:pt x="1549400" y="152400"/>
                  </a:lnTo>
                  <a:lnTo>
                    <a:pt x="1549400" y="0"/>
                  </a:lnTo>
                  <a:close/>
                </a:path>
                <a:path w="8372475" h="152400">
                  <a:moveTo>
                    <a:pt x="5492597" y="0"/>
                  </a:moveTo>
                  <a:lnTo>
                    <a:pt x="4857458" y="0"/>
                  </a:lnTo>
                  <a:lnTo>
                    <a:pt x="4215409" y="0"/>
                  </a:lnTo>
                  <a:lnTo>
                    <a:pt x="1549425" y="0"/>
                  </a:lnTo>
                  <a:lnTo>
                    <a:pt x="1549425" y="152400"/>
                  </a:lnTo>
                  <a:lnTo>
                    <a:pt x="4215409" y="152400"/>
                  </a:lnTo>
                  <a:lnTo>
                    <a:pt x="4857394" y="152400"/>
                  </a:lnTo>
                  <a:lnTo>
                    <a:pt x="5492597" y="152400"/>
                  </a:lnTo>
                  <a:lnTo>
                    <a:pt x="5492597" y="0"/>
                  </a:lnTo>
                  <a:close/>
                </a:path>
                <a:path w="8372475" h="152400">
                  <a:moveTo>
                    <a:pt x="8372373" y="0"/>
                  </a:moveTo>
                  <a:lnTo>
                    <a:pt x="6686702" y="0"/>
                  </a:lnTo>
                  <a:lnTo>
                    <a:pt x="6127851" y="0"/>
                  </a:lnTo>
                  <a:lnTo>
                    <a:pt x="5492648" y="0"/>
                  </a:lnTo>
                  <a:lnTo>
                    <a:pt x="5492648" y="152400"/>
                  </a:lnTo>
                  <a:lnTo>
                    <a:pt x="6127775" y="152400"/>
                  </a:lnTo>
                  <a:lnTo>
                    <a:pt x="6686702" y="152400"/>
                  </a:lnTo>
                  <a:lnTo>
                    <a:pt x="8372373" y="152400"/>
                  </a:lnTo>
                  <a:lnTo>
                    <a:pt x="8372373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77088" y="4360036"/>
              <a:ext cx="1549400" cy="152400"/>
            </a:xfrm>
            <a:custGeom>
              <a:avLst/>
              <a:gdLst/>
              <a:ahLst/>
              <a:cxnLst/>
              <a:rect l="l" t="t" r="r" b="b"/>
              <a:pathLst>
                <a:path w="1549400" h="152400">
                  <a:moveTo>
                    <a:pt x="1549400" y="0"/>
                  </a:moveTo>
                  <a:lnTo>
                    <a:pt x="0" y="0"/>
                  </a:lnTo>
                  <a:lnTo>
                    <a:pt x="0" y="152400"/>
                  </a:lnTo>
                  <a:lnTo>
                    <a:pt x="1549400" y="152400"/>
                  </a:lnTo>
                  <a:lnTo>
                    <a:pt x="154940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6963791" y="4360036"/>
              <a:ext cx="1685925" cy="152400"/>
            </a:xfrm>
            <a:custGeom>
              <a:avLst/>
              <a:gdLst/>
              <a:ahLst/>
              <a:cxnLst/>
              <a:rect l="l" t="t" r="r" b="b"/>
              <a:pathLst>
                <a:path w="1685925" h="152400">
                  <a:moveTo>
                    <a:pt x="1685671" y="0"/>
                  </a:moveTo>
                  <a:lnTo>
                    <a:pt x="0" y="0"/>
                  </a:lnTo>
                  <a:lnTo>
                    <a:pt x="0" y="152400"/>
                  </a:lnTo>
                  <a:lnTo>
                    <a:pt x="1685671" y="152400"/>
                  </a:lnTo>
                  <a:lnTo>
                    <a:pt x="1685671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77088" y="4512411"/>
              <a:ext cx="1549400" cy="168910"/>
            </a:xfrm>
            <a:custGeom>
              <a:avLst/>
              <a:gdLst/>
              <a:ahLst/>
              <a:cxnLst/>
              <a:rect l="l" t="t" r="r" b="b"/>
              <a:pathLst>
                <a:path w="1549400" h="168910">
                  <a:moveTo>
                    <a:pt x="1549400" y="0"/>
                  </a:moveTo>
                  <a:lnTo>
                    <a:pt x="0" y="0"/>
                  </a:lnTo>
                  <a:lnTo>
                    <a:pt x="0" y="168427"/>
                  </a:lnTo>
                  <a:lnTo>
                    <a:pt x="1549400" y="168427"/>
                  </a:lnTo>
                  <a:lnTo>
                    <a:pt x="154940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6963791" y="4512411"/>
              <a:ext cx="1685925" cy="168910"/>
            </a:xfrm>
            <a:custGeom>
              <a:avLst/>
              <a:gdLst/>
              <a:ahLst/>
              <a:cxnLst/>
              <a:rect l="l" t="t" r="r" b="b"/>
              <a:pathLst>
                <a:path w="1685925" h="168910">
                  <a:moveTo>
                    <a:pt x="1685671" y="0"/>
                  </a:moveTo>
                  <a:lnTo>
                    <a:pt x="0" y="0"/>
                  </a:lnTo>
                  <a:lnTo>
                    <a:pt x="0" y="168427"/>
                  </a:lnTo>
                  <a:lnTo>
                    <a:pt x="1685671" y="168427"/>
                  </a:lnTo>
                  <a:lnTo>
                    <a:pt x="1685671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77088" y="4680838"/>
              <a:ext cx="1549400" cy="152400"/>
            </a:xfrm>
            <a:custGeom>
              <a:avLst/>
              <a:gdLst/>
              <a:ahLst/>
              <a:cxnLst/>
              <a:rect l="l" t="t" r="r" b="b"/>
              <a:pathLst>
                <a:path w="1549400" h="152400">
                  <a:moveTo>
                    <a:pt x="1549400" y="0"/>
                  </a:moveTo>
                  <a:lnTo>
                    <a:pt x="0" y="0"/>
                  </a:lnTo>
                  <a:lnTo>
                    <a:pt x="0" y="152400"/>
                  </a:lnTo>
                  <a:lnTo>
                    <a:pt x="1549400" y="152400"/>
                  </a:lnTo>
                  <a:lnTo>
                    <a:pt x="154940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6963791" y="4680838"/>
              <a:ext cx="1685925" cy="152400"/>
            </a:xfrm>
            <a:custGeom>
              <a:avLst/>
              <a:gdLst/>
              <a:ahLst/>
              <a:cxnLst/>
              <a:rect l="l" t="t" r="r" b="b"/>
              <a:pathLst>
                <a:path w="1685925" h="152400">
                  <a:moveTo>
                    <a:pt x="1685671" y="0"/>
                  </a:moveTo>
                  <a:lnTo>
                    <a:pt x="0" y="0"/>
                  </a:lnTo>
                  <a:lnTo>
                    <a:pt x="0" y="152400"/>
                  </a:lnTo>
                  <a:lnTo>
                    <a:pt x="1685671" y="152400"/>
                  </a:lnTo>
                  <a:lnTo>
                    <a:pt x="1685671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277088" y="4833238"/>
              <a:ext cx="8372475" cy="152400"/>
            </a:xfrm>
            <a:custGeom>
              <a:avLst/>
              <a:gdLst/>
              <a:ahLst/>
              <a:cxnLst/>
              <a:rect l="l" t="t" r="r" b="b"/>
              <a:pathLst>
                <a:path w="8372475" h="152400">
                  <a:moveTo>
                    <a:pt x="1549400" y="0"/>
                  </a:moveTo>
                  <a:lnTo>
                    <a:pt x="0" y="0"/>
                  </a:lnTo>
                  <a:lnTo>
                    <a:pt x="0" y="152400"/>
                  </a:lnTo>
                  <a:lnTo>
                    <a:pt x="1549400" y="152400"/>
                  </a:lnTo>
                  <a:lnTo>
                    <a:pt x="1549400" y="0"/>
                  </a:lnTo>
                  <a:close/>
                </a:path>
                <a:path w="8372475" h="152400">
                  <a:moveTo>
                    <a:pt x="5492597" y="0"/>
                  </a:moveTo>
                  <a:lnTo>
                    <a:pt x="4857458" y="0"/>
                  </a:lnTo>
                  <a:lnTo>
                    <a:pt x="4215409" y="0"/>
                  </a:lnTo>
                  <a:lnTo>
                    <a:pt x="1549425" y="0"/>
                  </a:lnTo>
                  <a:lnTo>
                    <a:pt x="1549425" y="152400"/>
                  </a:lnTo>
                  <a:lnTo>
                    <a:pt x="4215409" y="152400"/>
                  </a:lnTo>
                  <a:lnTo>
                    <a:pt x="4857394" y="152400"/>
                  </a:lnTo>
                  <a:lnTo>
                    <a:pt x="5492597" y="152400"/>
                  </a:lnTo>
                  <a:lnTo>
                    <a:pt x="5492597" y="0"/>
                  </a:lnTo>
                  <a:close/>
                </a:path>
                <a:path w="8372475" h="152400">
                  <a:moveTo>
                    <a:pt x="8372373" y="0"/>
                  </a:moveTo>
                  <a:lnTo>
                    <a:pt x="6686702" y="0"/>
                  </a:lnTo>
                  <a:lnTo>
                    <a:pt x="6127851" y="0"/>
                  </a:lnTo>
                  <a:lnTo>
                    <a:pt x="5492648" y="0"/>
                  </a:lnTo>
                  <a:lnTo>
                    <a:pt x="5492648" y="152400"/>
                  </a:lnTo>
                  <a:lnTo>
                    <a:pt x="6127775" y="152400"/>
                  </a:lnTo>
                  <a:lnTo>
                    <a:pt x="6686702" y="152400"/>
                  </a:lnTo>
                  <a:lnTo>
                    <a:pt x="8372373" y="152400"/>
                  </a:lnTo>
                  <a:lnTo>
                    <a:pt x="8372373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277088" y="4985638"/>
              <a:ext cx="1549400" cy="457200"/>
            </a:xfrm>
            <a:custGeom>
              <a:avLst/>
              <a:gdLst/>
              <a:ahLst/>
              <a:cxnLst/>
              <a:rect l="l" t="t" r="r" b="b"/>
              <a:pathLst>
                <a:path w="1549400" h="457200">
                  <a:moveTo>
                    <a:pt x="1549400" y="0"/>
                  </a:moveTo>
                  <a:lnTo>
                    <a:pt x="0" y="0"/>
                  </a:lnTo>
                  <a:lnTo>
                    <a:pt x="0" y="152400"/>
                  </a:lnTo>
                  <a:lnTo>
                    <a:pt x="0" y="304800"/>
                  </a:lnTo>
                  <a:lnTo>
                    <a:pt x="0" y="457200"/>
                  </a:lnTo>
                  <a:lnTo>
                    <a:pt x="1549400" y="457200"/>
                  </a:lnTo>
                  <a:lnTo>
                    <a:pt x="1549400" y="304800"/>
                  </a:lnTo>
                  <a:lnTo>
                    <a:pt x="1549400" y="152400"/>
                  </a:lnTo>
                  <a:lnTo>
                    <a:pt x="154940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77088" y="5442800"/>
              <a:ext cx="8372475" cy="152400"/>
            </a:xfrm>
            <a:custGeom>
              <a:avLst/>
              <a:gdLst/>
              <a:ahLst/>
              <a:cxnLst/>
              <a:rect l="l" t="t" r="r" b="b"/>
              <a:pathLst>
                <a:path w="8372475" h="152400">
                  <a:moveTo>
                    <a:pt x="1549400" y="0"/>
                  </a:moveTo>
                  <a:lnTo>
                    <a:pt x="0" y="0"/>
                  </a:lnTo>
                  <a:lnTo>
                    <a:pt x="0" y="152400"/>
                  </a:lnTo>
                  <a:lnTo>
                    <a:pt x="1549400" y="152400"/>
                  </a:lnTo>
                  <a:lnTo>
                    <a:pt x="1549400" y="0"/>
                  </a:lnTo>
                  <a:close/>
                </a:path>
                <a:path w="8372475" h="152400">
                  <a:moveTo>
                    <a:pt x="5492597" y="0"/>
                  </a:moveTo>
                  <a:lnTo>
                    <a:pt x="4857458" y="0"/>
                  </a:lnTo>
                  <a:lnTo>
                    <a:pt x="4215409" y="0"/>
                  </a:lnTo>
                  <a:lnTo>
                    <a:pt x="1549425" y="0"/>
                  </a:lnTo>
                  <a:lnTo>
                    <a:pt x="1549425" y="152400"/>
                  </a:lnTo>
                  <a:lnTo>
                    <a:pt x="4215409" y="152400"/>
                  </a:lnTo>
                  <a:lnTo>
                    <a:pt x="4857394" y="152400"/>
                  </a:lnTo>
                  <a:lnTo>
                    <a:pt x="5492597" y="152400"/>
                  </a:lnTo>
                  <a:lnTo>
                    <a:pt x="5492597" y="0"/>
                  </a:lnTo>
                  <a:close/>
                </a:path>
                <a:path w="8372475" h="152400">
                  <a:moveTo>
                    <a:pt x="8372373" y="0"/>
                  </a:moveTo>
                  <a:lnTo>
                    <a:pt x="6686702" y="0"/>
                  </a:lnTo>
                  <a:lnTo>
                    <a:pt x="6127851" y="0"/>
                  </a:lnTo>
                  <a:lnTo>
                    <a:pt x="5492648" y="0"/>
                  </a:lnTo>
                  <a:lnTo>
                    <a:pt x="5492648" y="152400"/>
                  </a:lnTo>
                  <a:lnTo>
                    <a:pt x="6127775" y="152400"/>
                  </a:lnTo>
                  <a:lnTo>
                    <a:pt x="6686702" y="152400"/>
                  </a:lnTo>
                  <a:lnTo>
                    <a:pt x="8372373" y="152400"/>
                  </a:lnTo>
                  <a:lnTo>
                    <a:pt x="8372373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277088" y="5595200"/>
              <a:ext cx="1549400" cy="609600"/>
            </a:xfrm>
            <a:custGeom>
              <a:avLst/>
              <a:gdLst/>
              <a:ahLst/>
              <a:cxnLst/>
              <a:rect l="l" t="t" r="r" b="b"/>
              <a:pathLst>
                <a:path w="1549400" h="609600">
                  <a:moveTo>
                    <a:pt x="1549400" y="0"/>
                  </a:moveTo>
                  <a:lnTo>
                    <a:pt x="0" y="0"/>
                  </a:lnTo>
                  <a:lnTo>
                    <a:pt x="0" y="152400"/>
                  </a:lnTo>
                  <a:lnTo>
                    <a:pt x="0" y="457200"/>
                  </a:lnTo>
                  <a:lnTo>
                    <a:pt x="0" y="609600"/>
                  </a:lnTo>
                  <a:lnTo>
                    <a:pt x="1549400" y="609600"/>
                  </a:lnTo>
                  <a:lnTo>
                    <a:pt x="1549400" y="457200"/>
                  </a:lnTo>
                  <a:lnTo>
                    <a:pt x="1549400" y="152400"/>
                  </a:lnTo>
                  <a:lnTo>
                    <a:pt x="154940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277088" y="6204800"/>
              <a:ext cx="8372475" cy="152400"/>
            </a:xfrm>
            <a:custGeom>
              <a:avLst/>
              <a:gdLst/>
              <a:ahLst/>
              <a:cxnLst/>
              <a:rect l="l" t="t" r="r" b="b"/>
              <a:pathLst>
                <a:path w="8372475" h="152400">
                  <a:moveTo>
                    <a:pt x="1549400" y="0"/>
                  </a:moveTo>
                  <a:lnTo>
                    <a:pt x="0" y="0"/>
                  </a:lnTo>
                  <a:lnTo>
                    <a:pt x="0" y="152400"/>
                  </a:lnTo>
                  <a:lnTo>
                    <a:pt x="1549400" y="152400"/>
                  </a:lnTo>
                  <a:lnTo>
                    <a:pt x="1549400" y="0"/>
                  </a:lnTo>
                  <a:close/>
                </a:path>
                <a:path w="8372475" h="152400">
                  <a:moveTo>
                    <a:pt x="5492597" y="0"/>
                  </a:moveTo>
                  <a:lnTo>
                    <a:pt x="4857458" y="0"/>
                  </a:lnTo>
                  <a:lnTo>
                    <a:pt x="4215409" y="0"/>
                  </a:lnTo>
                  <a:lnTo>
                    <a:pt x="1549425" y="0"/>
                  </a:lnTo>
                  <a:lnTo>
                    <a:pt x="1549425" y="152400"/>
                  </a:lnTo>
                  <a:lnTo>
                    <a:pt x="4215409" y="152400"/>
                  </a:lnTo>
                  <a:lnTo>
                    <a:pt x="4857394" y="152400"/>
                  </a:lnTo>
                  <a:lnTo>
                    <a:pt x="5492597" y="152400"/>
                  </a:lnTo>
                  <a:lnTo>
                    <a:pt x="5492597" y="0"/>
                  </a:lnTo>
                  <a:close/>
                </a:path>
                <a:path w="8372475" h="152400">
                  <a:moveTo>
                    <a:pt x="8372373" y="0"/>
                  </a:moveTo>
                  <a:lnTo>
                    <a:pt x="6686702" y="0"/>
                  </a:lnTo>
                  <a:lnTo>
                    <a:pt x="6127851" y="0"/>
                  </a:lnTo>
                  <a:lnTo>
                    <a:pt x="5492648" y="0"/>
                  </a:lnTo>
                  <a:lnTo>
                    <a:pt x="5492648" y="152400"/>
                  </a:lnTo>
                  <a:lnTo>
                    <a:pt x="6127775" y="152400"/>
                  </a:lnTo>
                  <a:lnTo>
                    <a:pt x="6686702" y="152400"/>
                  </a:lnTo>
                  <a:lnTo>
                    <a:pt x="8372373" y="152400"/>
                  </a:lnTo>
                  <a:lnTo>
                    <a:pt x="8372373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aphicFrame>
        <p:nvGraphicFramePr>
          <p:cNvPr id="26" name="object 26"/>
          <p:cNvGraphicFramePr>
            <a:graphicFrameLocks noGrp="1"/>
          </p:cNvGraphicFramePr>
          <p:nvPr/>
        </p:nvGraphicFramePr>
        <p:xfrm>
          <a:off x="129793" y="1319022"/>
          <a:ext cx="8959850" cy="52330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967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077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491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47955">
                <a:tc>
                  <a:txBody>
                    <a:bodyPr/>
                    <a:lstStyle/>
                    <a:p>
                      <a:pPr marL="146685">
                        <a:lnSpc>
                          <a:spcPts val="1065"/>
                        </a:lnSpc>
                      </a:pPr>
                      <a:r>
                        <a:rPr sz="1000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Identification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006F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6F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marL="146685">
                        <a:lnSpc>
                          <a:spcPts val="1100"/>
                        </a:lnSpc>
                      </a:pPr>
                      <a:r>
                        <a:rPr sz="1000" spc="-7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KPI</a:t>
                      </a:r>
                      <a:r>
                        <a:rPr sz="100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2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name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100"/>
                        </a:lnSpc>
                      </a:pPr>
                      <a:r>
                        <a:rPr sz="1000" spc="85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#</a:t>
                      </a:r>
                      <a:r>
                        <a:rPr sz="1000" spc="-1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 Employee</a:t>
                      </a:r>
                      <a:r>
                        <a:rPr sz="1000" spc="15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0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satisfaction</a:t>
                      </a:r>
                      <a:r>
                        <a:rPr sz="1000" spc="-35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1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index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3679">
                <a:tc>
                  <a:txBody>
                    <a:bodyPr/>
                    <a:lstStyle/>
                    <a:p>
                      <a:pPr marL="146685">
                        <a:lnSpc>
                          <a:spcPts val="1185"/>
                        </a:lnSpc>
                      </a:pPr>
                      <a:r>
                        <a:rPr sz="1000" spc="-2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ID</a:t>
                      </a:r>
                      <a:r>
                        <a:rPr sz="1000" spc="-4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2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code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185"/>
                        </a:lnSpc>
                      </a:pPr>
                      <a:r>
                        <a:rPr sz="1000" spc="-1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sk5912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1925">
                <a:tc>
                  <a:txBody>
                    <a:bodyPr/>
                    <a:lstStyle/>
                    <a:p>
                      <a:pPr marL="146685">
                        <a:lnSpc>
                          <a:spcPts val="1115"/>
                        </a:lnSpc>
                        <a:spcBef>
                          <a:spcPts val="65"/>
                        </a:spcBef>
                      </a:pPr>
                      <a:r>
                        <a:rPr sz="1000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Description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8255" marB="0">
                    <a:solidFill>
                      <a:srgbClr val="006F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6F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9720">
                <a:tc>
                  <a:txBody>
                    <a:bodyPr/>
                    <a:lstStyle/>
                    <a:p>
                      <a:pPr marL="146685">
                        <a:lnSpc>
                          <a:spcPts val="1185"/>
                        </a:lnSpc>
                      </a:pPr>
                      <a:r>
                        <a:rPr sz="1000" spc="-1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Definition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F1F1F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R="387985">
                        <a:lnSpc>
                          <a:spcPts val="1200"/>
                        </a:lnSpc>
                      </a:pPr>
                      <a:r>
                        <a:rPr sz="100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Measures</a:t>
                      </a:r>
                      <a:r>
                        <a:rPr sz="1000" spc="1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0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the</a:t>
                      </a:r>
                      <a:r>
                        <a:rPr sz="1000" spc="45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0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employees'</a:t>
                      </a:r>
                      <a:r>
                        <a:rPr sz="1000" spc="5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0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satisfaction</a:t>
                      </a:r>
                      <a:r>
                        <a:rPr sz="1000" spc="15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0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and</a:t>
                      </a:r>
                      <a:r>
                        <a:rPr sz="1000" spc="35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0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motivation</a:t>
                      </a:r>
                      <a:r>
                        <a:rPr sz="1000" spc="5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1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level</a:t>
                      </a:r>
                      <a:r>
                        <a:rPr sz="1000" spc="35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0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with</a:t>
                      </a:r>
                      <a:r>
                        <a:rPr sz="1000" spc="35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1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aspects</a:t>
                      </a:r>
                      <a:r>
                        <a:rPr sz="1000" spc="45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0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regarding</a:t>
                      </a:r>
                      <a:r>
                        <a:rPr sz="1000" spc="55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0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the</a:t>
                      </a:r>
                      <a:r>
                        <a:rPr sz="1000" spc="45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0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job</a:t>
                      </a:r>
                      <a:r>
                        <a:rPr sz="1000" spc="4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0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and</a:t>
                      </a:r>
                      <a:r>
                        <a:rPr sz="1000" spc="35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0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working</a:t>
                      </a:r>
                      <a:r>
                        <a:rPr sz="1000" spc="6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0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environment:</a:t>
                      </a:r>
                      <a:r>
                        <a:rPr sz="1000" spc="55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25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job </a:t>
                      </a:r>
                      <a:r>
                        <a:rPr sz="100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responsibilities,</a:t>
                      </a:r>
                      <a:r>
                        <a:rPr sz="1000" spc="15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0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team</a:t>
                      </a:r>
                      <a:r>
                        <a:rPr sz="1000" spc="2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0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and</a:t>
                      </a:r>
                      <a:r>
                        <a:rPr sz="1000" spc="3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0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management,</a:t>
                      </a:r>
                      <a:r>
                        <a:rPr sz="1000" spc="55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0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workplace</a:t>
                      </a:r>
                      <a:r>
                        <a:rPr sz="1000" spc="55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0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and</a:t>
                      </a:r>
                      <a:r>
                        <a:rPr sz="1000" spc="25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0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professional</a:t>
                      </a:r>
                      <a:r>
                        <a:rPr sz="1000" spc="15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1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development.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6845">
                <a:tc>
                  <a:txBody>
                    <a:bodyPr/>
                    <a:lstStyle/>
                    <a:p>
                      <a:pPr marL="146685">
                        <a:lnSpc>
                          <a:spcPts val="1110"/>
                        </a:lnSpc>
                        <a:spcBef>
                          <a:spcPts val="25"/>
                        </a:spcBef>
                      </a:pPr>
                      <a:r>
                        <a:rPr sz="100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Functional</a:t>
                      </a:r>
                      <a:r>
                        <a:rPr sz="1000" spc="-25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2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area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065"/>
                        </a:lnSpc>
                      </a:pPr>
                      <a:r>
                        <a:rPr sz="100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Human </a:t>
                      </a:r>
                      <a:r>
                        <a:rPr sz="1000" spc="-1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Resource</a:t>
                      </a:r>
                      <a:r>
                        <a:rPr sz="1000" spc="5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1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Department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35">
                        <a:lnSpc>
                          <a:spcPts val="1065"/>
                        </a:lnSpc>
                      </a:pPr>
                      <a:r>
                        <a:rPr sz="100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Strategic</a:t>
                      </a:r>
                      <a:r>
                        <a:rPr sz="1000" spc="-65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1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perspective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635">
                        <a:lnSpc>
                          <a:spcPts val="1065"/>
                        </a:lnSpc>
                      </a:pPr>
                      <a:r>
                        <a:rPr sz="100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People</a:t>
                      </a:r>
                      <a:r>
                        <a:rPr sz="1000" spc="-1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6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/</a:t>
                      </a:r>
                      <a:r>
                        <a:rPr sz="1000" spc="-2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0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Learning</a:t>
                      </a:r>
                      <a:r>
                        <a:rPr sz="1000" spc="-2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0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&amp;</a:t>
                      </a:r>
                      <a:r>
                        <a:rPr sz="1000" spc="-2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1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Growth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marL="146685">
                        <a:lnSpc>
                          <a:spcPts val="1105"/>
                        </a:lnSpc>
                      </a:pPr>
                      <a:r>
                        <a:rPr sz="1000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Calculation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006F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6F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6F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6F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146685" marR="246379">
                        <a:lnSpc>
                          <a:spcPts val="1200"/>
                        </a:lnSpc>
                      </a:pPr>
                      <a:r>
                        <a:rPr sz="100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Subordinate</a:t>
                      </a:r>
                      <a:r>
                        <a:rPr sz="1000" spc="10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1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measures </a:t>
                      </a:r>
                      <a:r>
                        <a:rPr sz="100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used</a:t>
                      </a:r>
                      <a:r>
                        <a:rPr sz="1000" spc="4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0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for</a:t>
                      </a:r>
                      <a:r>
                        <a:rPr sz="1000" spc="45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1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calculation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F1F1F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R="460375">
                        <a:lnSpc>
                          <a:spcPts val="1200"/>
                        </a:lnSpc>
                      </a:pPr>
                      <a:r>
                        <a:rPr sz="1000" spc="-7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A</a:t>
                      </a:r>
                      <a:r>
                        <a:rPr sz="1000" spc="3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0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=</a:t>
                      </a:r>
                      <a:r>
                        <a:rPr sz="1000" spc="4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0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Index</a:t>
                      </a:r>
                      <a:r>
                        <a:rPr sz="1000" spc="4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0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calculated</a:t>
                      </a:r>
                      <a:r>
                        <a:rPr sz="1000" spc="4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0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based</a:t>
                      </a:r>
                      <a:r>
                        <a:rPr sz="1000" spc="4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0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on</a:t>
                      </a:r>
                      <a:r>
                        <a:rPr sz="1000" spc="3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0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responses</a:t>
                      </a:r>
                      <a:r>
                        <a:rPr sz="1000" spc="25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0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to</a:t>
                      </a:r>
                      <a:r>
                        <a:rPr sz="1000" spc="35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0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structured</a:t>
                      </a:r>
                      <a:r>
                        <a:rPr sz="1000" spc="55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0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questioning</a:t>
                      </a:r>
                      <a:r>
                        <a:rPr sz="1000" spc="25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0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to</a:t>
                      </a:r>
                      <a:r>
                        <a:rPr sz="1000" spc="4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35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assess</a:t>
                      </a:r>
                      <a:r>
                        <a:rPr sz="1000" spc="1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0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employee</a:t>
                      </a:r>
                      <a:r>
                        <a:rPr sz="1000" spc="5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0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satisfaction</a:t>
                      </a:r>
                      <a:r>
                        <a:rPr sz="1000" spc="15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0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and</a:t>
                      </a:r>
                      <a:r>
                        <a:rPr sz="1000" spc="3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1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dissatisfaction </a:t>
                      </a:r>
                      <a:r>
                        <a:rPr sz="100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reasons</a:t>
                      </a:r>
                      <a:r>
                        <a:rPr sz="1000" spc="4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0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and</a:t>
                      </a:r>
                      <a:r>
                        <a:rPr sz="1000" spc="55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0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whether</a:t>
                      </a:r>
                      <a:r>
                        <a:rPr sz="1000" spc="6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0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they</a:t>
                      </a:r>
                      <a:r>
                        <a:rPr sz="1000" spc="5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0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find</a:t>
                      </a:r>
                      <a:r>
                        <a:rPr sz="1000" spc="65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0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their</a:t>
                      </a:r>
                      <a:r>
                        <a:rPr sz="1000" spc="4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0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work</a:t>
                      </a:r>
                      <a:r>
                        <a:rPr sz="1000" spc="8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1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motivating.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6215">
                <a:tc>
                  <a:txBody>
                    <a:bodyPr/>
                    <a:lstStyle/>
                    <a:p>
                      <a:pPr marL="146685">
                        <a:lnSpc>
                          <a:spcPts val="1185"/>
                        </a:lnSpc>
                      </a:pPr>
                      <a:r>
                        <a:rPr sz="1000" spc="-1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Calculation</a:t>
                      </a:r>
                      <a:r>
                        <a:rPr sz="1000" spc="15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1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formula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155"/>
                        </a:lnSpc>
                      </a:pPr>
                      <a:r>
                        <a:rPr sz="1000" spc="-75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A,</a:t>
                      </a:r>
                      <a:r>
                        <a:rPr sz="1000" spc="1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0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based</a:t>
                      </a:r>
                      <a:r>
                        <a:rPr sz="1000" spc="2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0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on</a:t>
                      </a:r>
                      <a:r>
                        <a:rPr sz="1000" spc="-5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1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survey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35">
                        <a:lnSpc>
                          <a:spcPts val="1155"/>
                        </a:lnSpc>
                      </a:pPr>
                      <a:r>
                        <a:rPr sz="100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Desired</a:t>
                      </a:r>
                      <a:r>
                        <a:rPr sz="1000" spc="5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0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trend</a:t>
                      </a:r>
                      <a:r>
                        <a:rPr sz="1000" spc="105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0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for</a:t>
                      </a:r>
                      <a:r>
                        <a:rPr sz="1000" spc="75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1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results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635">
                        <a:lnSpc>
                          <a:spcPts val="1155"/>
                        </a:lnSpc>
                      </a:pPr>
                      <a:r>
                        <a:rPr sz="1000" spc="-1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Increasing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61925">
                <a:tc>
                  <a:txBody>
                    <a:bodyPr/>
                    <a:lstStyle/>
                    <a:p>
                      <a:pPr marL="146685">
                        <a:lnSpc>
                          <a:spcPts val="1115"/>
                        </a:lnSpc>
                        <a:spcBef>
                          <a:spcPts val="65"/>
                        </a:spcBef>
                      </a:pPr>
                      <a:r>
                        <a:rPr sz="1000" spc="-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Focus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8255" marB="0">
                    <a:solidFill>
                      <a:srgbClr val="006F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6F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6F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6F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99720">
                <a:tc>
                  <a:txBody>
                    <a:bodyPr/>
                    <a:lstStyle/>
                    <a:p>
                      <a:pPr marL="146685">
                        <a:lnSpc>
                          <a:spcPts val="1185"/>
                        </a:lnSpc>
                      </a:pPr>
                      <a:r>
                        <a:rPr sz="1000" spc="-1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Purpose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F1F1F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R="691515">
                        <a:lnSpc>
                          <a:spcPts val="1200"/>
                        </a:lnSpc>
                      </a:pPr>
                      <a:r>
                        <a:rPr sz="1000" spc="-1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To</a:t>
                      </a:r>
                      <a:r>
                        <a:rPr sz="1000" spc="45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0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indicate</a:t>
                      </a:r>
                      <a:r>
                        <a:rPr sz="1000" spc="25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0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the</a:t>
                      </a:r>
                      <a:r>
                        <a:rPr sz="1000" spc="35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1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level</a:t>
                      </a:r>
                      <a:r>
                        <a:rPr sz="1000" spc="3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0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of</a:t>
                      </a:r>
                      <a:r>
                        <a:rPr sz="1000" spc="15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0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satisfaction</a:t>
                      </a:r>
                      <a:r>
                        <a:rPr sz="1000" spc="1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0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and</a:t>
                      </a:r>
                      <a:r>
                        <a:rPr sz="1000" spc="35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0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motivation</a:t>
                      </a:r>
                      <a:r>
                        <a:rPr sz="1000" spc="3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0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of</a:t>
                      </a:r>
                      <a:r>
                        <a:rPr sz="1000" spc="25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1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employees,</a:t>
                      </a:r>
                      <a:r>
                        <a:rPr sz="1000" spc="4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2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as</a:t>
                      </a:r>
                      <a:r>
                        <a:rPr sz="1000" spc="2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0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high</a:t>
                      </a:r>
                      <a:r>
                        <a:rPr sz="1000" spc="4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1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levels</a:t>
                      </a:r>
                      <a:r>
                        <a:rPr sz="1000" spc="2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0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of</a:t>
                      </a:r>
                      <a:r>
                        <a:rPr sz="1000" spc="3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0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satisfaction lower</a:t>
                      </a:r>
                      <a:r>
                        <a:rPr sz="1000" spc="2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0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turnover</a:t>
                      </a:r>
                      <a:r>
                        <a:rPr sz="1000" spc="35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1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rates, </a:t>
                      </a:r>
                      <a:r>
                        <a:rPr sz="100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leading</a:t>
                      </a:r>
                      <a:r>
                        <a:rPr sz="1000" spc="75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0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to</a:t>
                      </a:r>
                      <a:r>
                        <a:rPr sz="1000" spc="75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0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higher</a:t>
                      </a:r>
                      <a:r>
                        <a:rPr sz="1000" spc="65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0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performance</a:t>
                      </a:r>
                      <a:r>
                        <a:rPr sz="1000" spc="105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0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and</a:t>
                      </a:r>
                      <a:r>
                        <a:rPr sz="1000" spc="8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0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superior</a:t>
                      </a:r>
                      <a:r>
                        <a:rPr sz="1000" spc="6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0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customer</a:t>
                      </a:r>
                      <a:r>
                        <a:rPr sz="1000" spc="10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1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service.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56845">
                <a:tc>
                  <a:txBody>
                    <a:bodyPr/>
                    <a:lstStyle/>
                    <a:p>
                      <a:pPr marL="146685">
                        <a:lnSpc>
                          <a:spcPts val="1115"/>
                        </a:lnSpc>
                        <a:spcBef>
                          <a:spcPts val="25"/>
                        </a:spcBef>
                      </a:pPr>
                      <a:r>
                        <a:rPr sz="100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Strategic</a:t>
                      </a:r>
                      <a:r>
                        <a:rPr sz="1000" spc="-65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1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objective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115"/>
                        </a:lnSpc>
                        <a:spcBef>
                          <a:spcPts val="25"/>
                        </a:spcBef>
                      </a:pPr>
                      <a:r>
                        <a:rPr sz="1000" spc="-2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PLG01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317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marL="146685">
                        <a:lnSpc>
                          <a:spcPts val="1100"/>
                        </a:lnSpc>
                      </a:pPr>
                      <a:r>
                        <a:rPr sz="10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Data</a:t>
                      </a:r>
                      <a:r>
                        <a:rPr sz="1000" spc="-4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profile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006F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6F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6F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6F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marL="146685">
                        <a:lnSpc>
                          <a:spcPts val="1100"/>
                        </a:lnSpc>
                      </a:pPr>
                      <a:r>
                        <a:rPr sz="100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Data</a:t>
                      </a:r>
                      <a:r>
                        <a:rPr sz="1000" spc="1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0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capture</a:t>
                      </a:r>
                      <a:r>
                        <a:rPr sz="1000" spc="4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1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period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130"/>
                        </a:lnSpc>
                      </a:pPr>
                      <a:r>
                        <a:rPr sz="1000" spc="-2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Spot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35">
                        <a:lnSpc>
                          <a:spcPts val="1130"/>
                        </a:lnSpc>
                      </a:pPr>
                      <a:r>
                        <a:rPr sz="100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Standard</a:t>
                      </a:r>
                      <a:r>
                        <a:rPr sz="1000" spc="11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0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reporting</a:t>
                      </a:r>
                      <a:r>
                        <a:rPr sz="1000" spc="8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1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frequency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635">
                        <a:lnSpc>
                          <a:spcPts val="1130"/>
                        </a:lnSpc>
                      </a:pPr>
                      <a:r>
                        <a:rPr sz="1000" spc="-5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Q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marL="146685">
                        <a:lnSpc>
                          <a:spcPts val="1100"/>
                        </a:lnSpc>
                      </a:pPr>
                      <a:r>
                        <a:rPr sz="1000" spc="-1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Limitations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F1F1F1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ts val="1070"/>
                        </a:lnSpc>
                      </a:pPr>
                      <a:r>
                        <a:rPr sz="1000" spc="-1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The</a:t>
                      </a:r>
                      <a:r>
                        <a:rPr sz="1000" spc="1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2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accuracy</a:t>
                      </a:r>
                      <a:r>
                        <a:rPr sz="1000" spc="35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0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of</a:t>
                      </a:r>
                      <a:r>
                        <a:rPr sz="1000" spc="15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0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data</a:t>
                      </a:r>
                      <a:r>
                        <a:rPr sz="1000" spc="35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0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can</a:t>
                      </a:r>
                      <a:r>
                        <a:rPr sz="1000" spc="15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0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be</a:t>
                      </a:r>
                      <a:r>
                        <a:rPr sz="1000" spc="3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0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limited</a:t>
                      </a:r>
                      <a:r>
                        <a:rPr sz="1000" spc="2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0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by</a:t>
                      </a:r>
                      <a:r>
                        <a:rPr sz="1000" spc="3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0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respondents'</a:t>
                      </a:r>
                      <a:r>
                        <a:rPr sz="1000" spc="25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1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subjectivity,</a:t>
                      </a:r>
                      <a:r>
                        <a:rPr sz="1000" spc="25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2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as</a:t>
                      </a:r>
                      <a:r>
                        <a:rPr sz="1000" spc="5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0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the</a:t>
                      </a:r>
                      <a:r>
                        <a:rPr sz="1000" spc="2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0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data</a:t>
                      </a:r>
                      <a:r>
                        <a:rPr sz="1000" spc="15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0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is</a:t>
                      </a:r>
                      <a:r>
                        <a:rPr sz="1000" spc="1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0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based</a:t>
                      </a:r>
                      <a:r>
                        <a:rPr sz="1000" spc="2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0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on</a:t>
                      </a:r>
                      <a:r>
                        <a:rPr sz="1000" spc="15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1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survey</a:t>
                      </a:r>
                      <a:r>
                        <a:rPr sz="1000" spc="3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1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results.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51765">
                <a:tc>
                  <a:txBody>
                    <a:bodyPr/>
                    <a:lstStyle/>
                    <a:p>
                      <a:pPr marL="146685">
                        <a:lnSpc>
                          <a:spcPts val="1100"/>
                        </a:lnSpc>
                      </a:pPr>
                      <a:r>
                        <a:rPr sz="1000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Targets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006F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6F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6F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6F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marL="146685">
                        <a:lnSpc>
                          <a:spcPts val="1105"/>
                        </a:lnSpc>
                      </a:pPr>
                      <a:r>
                        <a:rPr sz="1000" spc="-10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Target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105"/>
                        </a:lnSpc>
                      </a:pPr>
                      <a:r>
                        <a:rPr sz="1000" spc="-25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&gt;90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35">
                        <a:lnSpc>
                          <a:spcPts val="1105"/>
                        </a:lnSpc>
                      </a:pPr>
                      <a:r>
                        <a:rPr sz="1000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Green</a:t>
                      </a:r>
                      <a:r>
                        <a:rPr sz="1000" spc="-20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10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threshold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643255">
                        <a:lnSpc>
                          <a:spcPts val="1105"/>
                        </a:lnSpc>
                      </a:pPr>
                      <a:r>
                        <a:rPr sz="10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85-</a:t>
                      </a:r>
                      <a:r>
                        <a:rPr sz="1000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100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60020">
                <a:tc>
                  <a:txBody>
                    <a:bodyPr/>
                    <a:lstStyle/>
                    <a:p>
                      <a:pPr marL="146685">
                        <a:lnSpc>
                          <a:spcPts val="1165"/>
                        </a:lnSpc>
                      </a:pPr>
                      <a:r>
                        <a:rPr sz="1000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Benchmarking</a:t>
                      </a:r>
                      <a:r>
                        <a:rPr sz="1000" spc="10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20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data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165"/>
                        </a:lnSpc>
                      </a:pPr>
                      <a:r>
                        <a:rPr sz="1000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Not</a:t>
                      </a:r>
                      <a:r>
                        <a:rPr sz="1000" spc="70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10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available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35">
                        <a:lnSpc>
                          <a:spcPts val="1165"/>
                        </a:lnSpc>
                      </a:pPr>
                      <a:r>
                        <a:rPr sz="1000" spc="-20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Yellow</a:t>
                      </a:r>
                      <a:r>
                        <a:rPr sz="1000" spc="-30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10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threshold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679450">
                        <a:lnSpc>
                          <a:spcPts val="1165"/>
                        </a:lnSpc>
                      </a:pPr>
                      <a:r>
                        <a:rPr sz="10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75-</a:t>
                      </a:r>
                      <a:r>
                        <a:rPr sz="1000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85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60020">
                <a:tc>
                  <a:txBody>
                    <a:bodyPr/>
                    <a:lstStyle/>
                    <a:p>
                      <a:pPr marL="146685">
                        <a:lnSpc>
                          <a:spcPts val="1115"/>
                        </a:lnSpc>
                        <a:spcBef>
                          <a:spcPts val="45"/>
                        </a:spcBef>
                      </a:pPr>
                      <a:r>
                        <a:rPr sz="1000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Other</a:t>
                      </a:r>
                      <a:r>
                        <a:rPr sz="1000" spc="140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00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intermediate</a:t>
                      </a:r>
                      <a:r>
                        <a:rPr sz="1000" spc="160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10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targets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5715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115"/>
                        </a:lnSpc>
                        <a:spcBef>
                          <a:spcPts val="45"/>
                        </a:spcBef>
                      </a:pPr>
                      <a:r>
                        <a:rPr sz="1000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Not</a:t>
                      </a:r>
                      <a:r>
                        <a:rPr sz="1000" spc="70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10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applicable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5715" marB="0"/>
                </a:tc>
                <a:tc>
                  <a:txBody>
                    <a:bodyPr/>
                    <a:lstStyle/>
                    <a:p>
                      <a:pPr marL="635">
                        <a:lnSpc>
                          <a:spcPts val="1115"/>
                        </a:lnSpc>
                        <a:spcBef>
                          <a:spcPts val="45"/>
                        </a:spcBef>
                      </a:pPr>
                      <a:r>
                        <a:rPr sz="1000" spc="-30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Red</a:t>
                      </a:r>
                      <a:r>
                        <a:rPr sz="1000" spc="-20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10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threshold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5715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R="321945" algn="ctr">
                        <a:lnSpc>
                          <a:spcPts val="1115"/>
                        </a:lnSpc>
                        <a:spcBef>
                          <a:spcPts val="45"/>
                        </a:spcBef>
                      </a:pPr>
                      <a:r>
                        <a:rPr sz="10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&lt;</a:t>
                      </a:r>
                      <a:r>
                        <a:rPr sz="1000" spc="-3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3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75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5715" marB="0"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marL="146685">
                        <a:lnSpc>
                          <a:spcPts val="1100"/>
                        </a:lnSpc>
                      </a:pPr>
                      <a:r>
                        <a:rPr sz="1000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Administration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006F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6F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6F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6F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marL="146685">
                        <a:lnSpc>
                          <a:spcPts val="1100"/>
                        </a:lnSpc>
                      </a:pPr>
                      <a:r>
                        <a:rPr sz="1000" spc="-70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KPI</a:t>
                      </a:r>
                      <a:r>
                        <a:rPr sz="1000" spc="40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00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owner</a:t>
                      </a:r>
                      <a:r>
                        <a:rPr sz="1000" spc="40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10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(title)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100"/>
                        </a:lnSpc>
                      </a:pPr>
                      <a:r>
                        <a:rPr sz="1000" spc="-85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HR</a:t>
                      </a:r>
                      <a:r>
                        <a:rPr sz="1000" spc="5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10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Manager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35">
                        <a:lnSpc>
                          <a:spcPts val="1100"/>
                        </a:lnSpc>
                      </a:pPr>
                      <a:r>
                        <a:rPr sz="1000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Data</a:t>
                      </a:r>
                      <a:r>
                        <a:rPr sz="1000" spc="10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00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custodian</a:t>
                      </a:r>
                      <a:r>
                        <a:rPr sz="1000" spc="25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10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(title)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35">
                        <a:lnSpc>
                          <a:spcPts val="1100"/>
                        </a:lnSpc>
                      </a:pPr>
                      <a:r>
                        <a:rPr sz="1000" spc="-85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HR</a:t>
                      </a:r>
                      <a:r>
                        <a:rPr sz="1000" spc="5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10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Analyst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marL="146685">
                        <a:lnSpc>
                          <a:spcPts val="1100"/>
                        </a:lnSpc>
                      </a:pPr>
                      <a:r>
                        <a:rPr sz="1000" spc="-70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KPI</a:t>
                      </a:r>
                      <a:r>
                        <a:rPr sz="1000" spc="40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00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owner</a:t>
                      </a:r>
                      <a:r>
                        <a:rPr sz="1000" spc="40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10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(name)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100"/>
                        </a:lnSpc>
                      </a:pPr>
                      <a:r>
                        <a:rPr sz="1000" spc="-35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John </a:t>
                      </a:r>
                      <a:r>
                        <a:rPr sz="1000" spc="-10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McKinney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35">
                        <a:lnSpc>
                          <a:spcPts val="1100"/>
                        </a:lnSpc>
                      </a:pPr>
                      <a:r>
                        <a:rPr sz="1000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Data</a:t>
                      </a:r>
                      <a:r>
                        <a:rPr sz="1000" spc="10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00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custodian</a:t>
                      </a:r>
                      <a:r>
                        <a:rPr sz="1000" spc="25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10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(name)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35">
                        <a:lnSpc>
                          <a:spcPts val="1100"/>
                        </a:lnSpc>
                      </a:pPr>
                      <a:r>
                        <a:rPr sz="1000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George</a:t>
                      </a:r>
                      <a:r>
                        <a:rPr sz="1000" spc="-35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10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Douglas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marL="146685">
                        <a:lnSpc>
                          <a:spcPts val="1100"/>
                        </a:lnSpc>
                      </a:pPr>
                      <a:r>
                        <a:rPr sz="1000" spc="-70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KPI</a:t>
                      </a:r>
                      <a:r>
                        <a:rPr sz="1000" spc="70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00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current</a:t>
                      </a:r>
                      <a:r>
                        <a:rPr sz="1000" spc="75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10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status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100"/>
                        </a:lnSpc>
                      </a:pPr>
                      <a:r>
                        <a:rPr sz="1000" spc="-10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Active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35">
                        <a:lnSpc>
                          <a:spcPts val="1100"/>
                        </a:lnSpc>
                      </a:pPr>
                      <a:r>
                        <a:rPr sz="1000" spc="-10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Last</a:t>
                      </a:r>
                      <a:r>
                        <a:rPr sz="1000" spc="25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00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update</a:t>
                      </a:r>
                      <a:r>
                        <a:rPr sz="1000" spc="80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00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of</a:t>
                      </a:r>
                      <a:r>
                        <a:rPr sz="1000" spc="25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10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documentation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35">
                        <a:lnSpc>
                          <a:spcPts val="1100"/>
                        </a:lnSpc>
                      </a:pPr>
                      <a:r>
                        <a:rPr sz="1000" spc="-10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12.10.2021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marL="146685">
                        <a:lnSpc>
                          <a:spcPts val="1100"/>
                        </a:lnSpc>
                      </a:pPr>
                      <a:r>
                        <a:rPr sz="10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Data</a:t>
                      </a:r>
                      <a:r>
                        <a:rPr sz="1000" spc="-4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gathering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006F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6F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6F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6F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marL="146685">
                        <a:lnSpc>
                          <a:spcPts val="1100"/>
                        </a:lnSpc>
                      </a:pPr>
                      <a:r>
                        <a:rPr sz="1000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Lead</a:t>
                      </a:r>
                      <a:r>
                        <a:rPr sz="1000" spc="-70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20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time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100"/>
                        </a:lnSpc>
                      </a:pPr>
                      <a:r>
                        <a:rPr sz="1000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14</a:t>
                      </a:r>
                      <a:r>
                        <a:rPr sz="1000" spc="30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20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days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  <a:tr h="299720">
                <a:tc>
                  <a:txBody>
                    <a:bodyPr/>
                    <a:lstStyle/>
                    <a:p>
                      <a:pPr marL="146685" marR="236854">
                        <a:lnSpc>
                          <a:spcPts val="1200"/>
                        </a:lnSpc>
                      </a:pPr>
                      <a:r>
                        <a:rPr sz="1000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Data</a:t>
                      </a:r>
                      <a:r>
                        <a:rPr sz="1000" spc="-20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00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source</a:t>
                      </a:r>
                      <a:r>
                        <a:rPr sz="1000" spc="-10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50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(DB</a:t>
                      </a:r>
                      <a:r>
                        <a:rPr sz="1000" spc="-25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10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name, System...)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185"/>
                        </a:lnSpc>
                      </a:pPr>
                      <a:r>
                        <a:rPr sz="1000" spc="-25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Survey</a:t>
                      </a:r>
                      <a:r>
                        <a:rPr sz="1000" spc="-10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 report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25"/>
                  </a:ext>
                </a:extLst>
              </a:tr>
              <a:tr h="156845">
                <a:tc>
                  <a:txBody>
                    <a:bodyPr/>
                    <a:lstStyle/>
                    <a:p>
                      <a:pPr marL="146685">
                        <a:lnSpc>
                          <a:spcPts val="1115"/>
                        </a:lnSpc>
                        <a:spcBef>
                          <a:spcPts val="25"/>
                        </a:spcBef>
                      </a:pPr>
                      <a:r>
                        <a:rPr sz="1000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Who</a:t>
                      </a:r>
                      <a:r>
                        <a:rPr sz="1000" spc="10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00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maintains</a:t>
                      </a:r>
                      <a:r>
                        <a:rPr sz="1000" spc="-5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25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DS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070"/>
                        </a:lnSpc>
                      </a:pPr>
                      <a:r>
                        <a:rPr sz="1000" spc="-85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HR</a:t>
                      </a:r>
                      <a:r>
                        <a:rPr sz="1000" spc="5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10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Department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35">
                        <a:lnSpc>
                          <a:spcPts val="1070"/>
                        </a:lnSpc>
                      </a:pPr>
                      <a:r>
                        <a:rPr sz="1000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When</a:t>
                      </a:r>
                      <a:r>
                        <a:rPr sz="1000" spc="-20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00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is</a:t>
                      </a:r>
                      <a:r>
                        <a:rPr sz="1000" spc="-20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00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data</a:t>
                      </a:r>
                      <a:r>
                        <a:rPr sz="1000" spc="-15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10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produced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635">
                        <a:lnSpc>
                          <a:spcPts val="1070"/>
                        </a:lnSpc>
                      </a:pPr>
                      <a:r>
                        <a:rPr sz="1000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End</a:t>
                      </a:r>
                      <a:r>
                        <a:rPr sz="1000" spc="-5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00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of</a:t>
                      </a:r>
                      <a:r>
                        <a:rPr sz="1000" spc="-25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10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quarter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26"/>
                  </a:ext>
                </a:extLst>
              </a:tr>
              <a:tr h="151765">
                <a:tc>
                  <a:txBody>
                    <a:bodyPr/>
                    <a:lstStyle/>
                    <a:p>
                      <a:pPr marL="146685">
                        <a:lnSpc>
                          <a:spcPts val="1100"/>
                        </a:lnSpc>
                      </a:pPr>
                      <a:r>
                        <a:rPr sz="1000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Comments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006F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6F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6F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6F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7"/>
                  </a:ext>
                </a:extLst>
              </a:tr>
              <a:tr h="204470">
                <a:tc gridSpan="4">
                  <a:txBody>
                    <a:bodyPr/>
                    <a:lstStyle/>
                    <a:p>
                      <a:pPr marL="146685">
                        <a:lnSpc>
                          <a:spcPts val="1190"/>
                        </a:lnSpc>
                      </a:pPr>
                      <a:r>
                        <a:rPr sz="1000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Studies</a:t>
                      </a:r>
                      <a:r>
                        <a:rPr sz="1000" spc="35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10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suggest</a:t>
                      </a:r>
                      <a:r>
                        <a:rPr sz="1000" spc="30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00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a</a:t>
                      </a:r>
                      <a:r>
                        <a:rPr sz="1000" spc="20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00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direct</a:t>
                      </a:r>
                      <a:r>
                        <a:rPr sz="1000" spc="40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00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correlation</a:t>
                      </a:r>
                      <a:r>
                        <a:rPr sz="1000" spc="35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00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between</a:t>
                      </a:r>
                      <a:r>
                        <a:rPr sz="1000" spc="25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00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employee</a:t>
                      </a:r>
                      <a:r>
                        <a:rPr sz="1000" spc="55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00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satisfaction</a:t>
                      </a:r>
                      <a:r>
                        <a:rPr sz="1000" spc="15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00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and</a:t>
                      </a:r>
                      <a:r>
                        <a:rPr sz="1000" spc="15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00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increased</a:t>
                      </a:r>
                      <a:r>
                        <a:rPr sz="1000" spc="35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00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performance</a:t>
                      </a:r>
                      <a:r>
                        <a:rPr sz="1000" spc="55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00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on</a:t>
                      </a:r>
                      <a:r>
                        <a:rPr sz="1000" spc="25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00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customer</a:t>
                      </a:r>
                      <a:r>
                        <a:rPr sz="1000" spc="35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00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satisfaction,</a:t>
                      </a:r>
                      <a:r>
                        <a:rPr sz="1000" spc="-5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00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even</a:t>
                      </a:r>
                      <a:r>
                        <a:rPr sz="1000" spc="30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60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on</a:t>
                      </a:r>
                      <a:r>
                        <a:rPr sz="1000" spc="20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00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financial</a:t>
                      </a:r>
                      <a:r>
                        <a:rPr sz="1000" spc="15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10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results.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28"/>
                  </a:ext>
                </a:extLst>
              </a:tr>
            </a:tbl>
          </a:graphicData>
        </a:graphic>
      </p:graphicFrame>
      <p:sp>
        <p:nvSpPr>
          <p:cNvPr id="27" name="object 2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69047" rIns="0" bIns="0" rtlCol="0">
            <a:spAutoFit/>
          </a:bodyPr>
          <a:lstStyle/>
          <a:p>
            <a:pPr marL="2417445">
              <a:lnSpc>
                <a:spcPct val="100000"/>
              </a:lnSpc>
              <a:spcBef>
                <a:spcPts val="100"/>
              </a:spcBef>
            </a:pPr>
            <a:fld id="{81D60167-4931-47E6-BA6A-407CBD079E47}" type="slidenum">
              <a:rPr spc="-25" dirty="0"/>
              <a:t>163</a:t>
            </a:fld>
            <a:endParaRPr spc="-25" dirty="0"/>
          </a:p>
        </p:txBody>
      </p:sp>
      <p:sp>
        <p:nvSpPr>
          <p:cNvPr id="28" name="object 2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/>
              <a:t>©</a:t>
            </a:r>
            <a:r>
              <a:rPr spc="-15" dirty="0"/>
              <a:t> </a:t>
            </a:r>
            <a:r>
              <a:rPr dirty="0"/>
              <a:t>The</a:t>
            </a:r>
            <a:r>
              <a:rPr spc="-30" dirty="0"/>
              <a:t> </a:t>
            </a:r>
            <a:r>
              <a:rPr dirty="0"/>
              <a:t>KPI</a:t>
            </a:r>
            <a:r>
              <a:rPr spc="-5" dirty="0"/>
              <a:t> </a:t>
            </a:r>
            <a:r>
              <a:rPr dirty="0"/>
              <a:t>Institute</a:t>
            </a:r>
            <a:r>
              <a:rPr spc="-20" dirty="0"/>
              <a:t> 2023</a:t>
            </a:r>
          </a:p>
        </p:txBody>
      </p:sp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11289" y="1613725"/>
            <a:ext cx="8321675" cy="4302760"/>
            <a:chOff x="411289" y="1613725"/>
            <a:chExt cx="8321675" cy="4302760"/>
          </a:xfrm>
        </p:grpSpPr>
        <p:sp>
          <p:nvSpPr>
            <p:cNvPr id="3" name="object 3"/>
            <p:cNvSpPr/>
            <p:nvPr/>
          </p:nvSpPr>
          <p:spPr>
            <a:xfrm>
              <a:off x="416051" y="1618488"/>
              <a:ext cx="8312150" cy="4267200"/>
            </a:xfrm>
            <a:custGeom>
              <a:avLst/>
              <a:gdLst/>
              <a:ahLst/>
              <a:cxnLst/>
              <a:rect l="l" t="t" r="r" b="b"/>
              <a:pathLst>
                <a:path w="8312150" h="4267200">
                  <a:moveTo>
                    <a:pt x="0" y="0"/>
                  </a:moveTo>
                  <a:lnTo>
                    <a:pt x="0" y="4267200"/>
                  </a:lnTo>
                </a:path>
                <a:path w="8312150" h="4267200">
                  <a:moveTo>
                    <a:pt x="832104" y="0"/>
                  </a:moveTo>
                  <a:lnTo>
                    <a:pt x="832104" y="4267200"/>
                  </a:lnTo>
                </a:path>
                <a:path w="8312150" h="4267200">
                  <a:moveTo>
                    <a:pt x="1662684" y="0"/>
                  </a:moveTo>
                  <a:lnTo>
                    <a:pt x="1662684" y="4267200"/>
                  </a:lnTo>
                </a:path>
                <a:path w="8312150" h="4267200">
                  <a:moveTo>
                    <a:pt x="2493264" y="0"/>
                  </a:moveTo>
                  <a:lnTo>
                    <a:pt x="2493264" y="4267200"/>
                  </a:lnTo>
                </a:path>
                <a:path w="8312150" h="4267200">
                  <a:moveTo>
                    <a:pt x="3325368" y="0"/>
                  </a:moveTo>
                  <a:lnTo>
                    <a:pt x="3325368" y="4267200"/>
                  </a:lnTo>
                </a:path>
                <a:path w="8312150" h="4267200">
                  <a:moveTo>
                    <a:pt x="4155948" y="0"/>
                  </a:moveTo>
                  <a:lnTo>
                    <a:pt x="4155948" y="4267200"/>
                  </a:lnTo>
                </a:path>
                <a:path w="8312150" h="4267200">
                  <a:moveTo>
                    <a:pt x="4986528" y="0"/>
                  </a:moveTo>
                  <a:lnTo>
                    <a:pt x="4986528" y="4267200"/>
                  </a:lnTo>
                </a:path>
                <a:path w="8312150" h="4267200">
                  <a:moveTo>
                    <a:pt x="5818632" y="0"/>
                  </a:moveTo>
                  <a:lnTo>
                    <a:pt x="5818632" y="4267200"/>
                  </a:lnTo>
                </a:path>
                <a:path w="8312150" h="4267200">
                  <a:moveTo>
                    <a:pt x="6649212" y="0"/>
                  </a:moveTo>
                  <a:lnTo>
                    <a:pt x="6649212" y="4267200"/>
                  </a:lnTo>
                </a:path>
                <a:path w="8312150" h="4267200">
                  <a:moveTo>
                    <a:pt x="7479792" y="0"/>
                  </a:moveTo>
                  <a:lnTo>
                    <a:pt x="7479792" y="4267200"/>
                  </a:lnTo>
                </a:path>
                <a:path w="8312150" h="4267200">
                  <a:moveTo>
                    <a:pt x="8311896" y="0"/>
                  </a:moveTo>
                  <a:lnTo>
                    <a:pt x="8311896" y="4267200"/>
                  </a:lnTo>
                </a:path>
              </a:pathLst>
            </a:custGeom>
            <a:ln w="9525">
              <a:solidFill>
                <a:srgbClr val="E7E7E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49270" y="4101007"/>
              <a:ext cx="499966" cy="179382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79850" y="4399720"/>
              <a:ext cx="499966" cy="1495111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42534" y="4741045"/>
              <a:ext cx="499966" cy="1153786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73114" y="5039772"/>
              <a:ext cx="499966" cy="85505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09599" y="3485388"/>
              <a:ext cx="7996428" cy="2409444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624840" y="3538727"/>
              <a:ext cx="7894320" cy="2346960"/>
            </a:xfrm>
            <a:custGeom>
              <a:avLst/>
              <a:gdLst/>
              <a:ahLst/>
              <a:cxnLst/>
              <a:rect l="l" t="t" r="r" b="b"/>
              <a:pathLst>
                <a:path w="7894320" h="2346960">
                  <a:moveTo>
                    <a:pt x="414528" y="0"/>
                  </a:moveTo>
                  <a:lnTo>
                    <a:pt x="0" y="0"/>
                  </a:lnTo>
                  <a:lnTo>
                    <a:pt x="0" y="2346960"/>
                  </a:lnTo>
                  <a:lnTo>
                    <a:pt x="414528" y="2346960"/>
                  </a:lnTo>
                  <a:lnTo>
                    <a:pt x="414528" y="0"/>
                  </a:lnTo>
                  <a:close/>
                </a:path>
                <a:path w="7894320" h="2346960">
                  <a:moveTo>
                    <a:pt x="1246619" y="597408"/>
                  </a:moveTo>
                  <a:lnTo>
                    <a:pt x="830580" y="597408"/>
                  </a:lnTo>
                  <a:lnTo>
                    <a:pt x="830580" y="2346960"/>
                  </a:lnTo>
                  <a:lnTo>
                    <a:pt x="1246619" y="2346960"/>
                  </a:lnTo>
                  <a:lnTo>
                    <a:pt x="1246619" y="597408"/>
                  </a:lnTo>
                  <a:close/>
                </a:path>
                <a:path w="7894320" h="2346960">
                  <a:moveTo>
                    <a:pt x="2077212" y="896112"/>
                  </a:moveTo>
                  <a:lnTo>
                    <a:pt x="1661160" y="896112"/>
                  </a:lnTo>
                  <a:lnTo>
                    <a:pt x="1661160" y="2346960"/>
                  </a:lnTo>
                  <a:lnTo>
                    <a:pt x="2077212" y="2346960"/>
                  </a:lnTo>
                  <a:lnTo>
                    <a:pt x="2077212" y="896112"/>
                  </a:lnTo>
                  <a:close/>
                </a:path>
                <a:path w="7894320" h="2346960">
                  <a:moveTo>
                    <a:pt x="2907792" y="1194816"/>
                  </a:moveTo>
                  <a:lnTo>
                    <a:pt x="2493264" y="1194816"/>
                  </a:lnTo>
                  <a:lnTo>
                    <a:pt x="2493264" y="2346960"/>
                  </a:lnTo>
                  <a:lnTo>
                    <a:pt x="2907792" y="2346960"/>
                  </a:lnTo>
                  <a:lnTo>
                    <a:pt x="2907792" y="1194816"/>
                  </a:lnTo>
                  <a:close/>
                </a:path>
                <a:path w="7894320" h="2346960">
                  <a:moveTo>
                    <a:pt x="3739896" y="1237488"/>
                  </a:moveTo>
                  <a:lnTo>
                    <a:pt x="3323844" y="1237488"/>
                  </a:lnTo>
                  <a:lnTo>
                    <a:pt x="3323844" y="2346960"/>
                  </a:lnTo>
                  <a:lnTo>
                    <a:pt x="3739896" y="2346960"/>
                  </a:lnTo>
                  <a:lnTo>
                    <a:pt x="3739896" y="1237488"/>
                  </a:lnTo>
                  <a:close/>
                </a:path>
                <a:path w="7894320" h="2346960">
                  <a:moveTo>
                    <a:pt x="4570476" y="1536192"/>
                  </a:moveTo>
                  <a:lnTo>
                    <a:pt x="4154424" y="1536192"/>
                  </a:lnTo>
                  <a:lnTo>
                    <a:pt x="4154424" y="2346960"/>
                  </a:lnTo>
                  <a:lnTo>
                    <a:pt x="4570476" y="2346960"/>
                  </a:lnTo>
                  <a:lnTo>
                    <a:pt x="4570476" y="1536192"/>
                  </a:lnTo>
                  <a:close/>
                </a:path>
                <a:path w="7894320" h="2346960">
                  <a:moveTo>
                    <a:pt x="5401056" y="1621536"/>
                  </a:moveTo>
                  <a:lnTo>
                    <a:pt x="4986528" y="1621536"/>
                  </a:lnTo>
                  <a:lnTo>
                    <a:pt x="4986528" y="2346960"/>
                  </a:lnTo>
                  <a:lnTo>
                    <a:pt x="5401056" y="2346960"/>
                  </a:lnTo>
                  <a:lnTo>
                    <a:pt x="5401056" y="1621536"/>
                  </a:lnTo>
                  <a:close/>
                </a:path>
                <a:path w="7894320" h="2346960">
                  <a:moveTo>
                    <a:pt x="6233160" y="1621536"/>
                  </a:moveTo>
                  <a:lnTo>
                    <a:pt x="5817108" y="1621536"/>
                  </a:lnTo>
                  <a:lnTo>
                    <a:pt x="5817108" y="2346960"/>
                  </a:lnTo>
                  <a:lnTo>
                    <a:pt x="6233160" y="2346960"/>
                  </a:lnTo>
                  <a:lnTo>
                    <a:pt x="6233160" y="1621536"/>
                  </a:lnTo>
                  <a:close/>
                </a:path>
                <a:path w="7894320" h="2346960">
                  <a:moveTo>
                    <a:pt x="7063740" y="1664208"/>
                  </a:moveTo>
                  <a:lnTo>
                    <a:pt x="6647688" y="1664208"/>
                  </a:lnTo>
                  <a:lnTo>
                    <a:pt x="6647688" y="2346960"/>
                  </a:lnTo>
                  <a:lnTo>
                    <a:pt x="7063740" y="2346960"/>
                  </a:lnTo>
                  <a:lnTo>
                    <a:pt x="7063740" y="1664208"/>
                  </a:lnTo>
                  <a:close/>
                </a:path>
                <a:path w="7894320" h="2346960">
                  <a:moveTo>
                    <a:pt x="7894320" y="1664208"/>
                  </a:moveTo>
                  <a:lnTo>
                    <a:pt x="7479792" y="1664208"/>
                  </a:lnTo>
                  <a:lnTo>
                    <a:pt x="7479792" y="2346960"/>
                  </a:lnTo>
                  <a:lnTo>
                    <a:pt x="7894320" y="2346960"/>
                  </a:lnTo>
                  <a:lnTo>
                    <a:pt x="7894320" y="1664208"/>
                  </a:lnTo>
                  <a:close/>
                </a:path>
              </a:pathLst>
            </a:custGeom>
            <a:solidFill>
              <a:srgbClr val="08715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16051" y="5885688"/>
              <a:ext cx="8312150" cy="26034"/>
            </a:xfrm>
            <a:custGeom>
              <a:avLst/>
              <a:gdLst/>
              <a:ahLst/>
              <a:cxnLst/>
              <a:rect l="l" t="t" r="r" b="b"/>
              <a:pathLst>
                <a:path w="8312150" h="26035">
                  <a:moveTo>
                    <a:pt x="0" y="0"/>
                  </a:moveTo>
                  <a:lnTo>
                    <a:pt x="8311896" y="0"/>
                  </a:lnTo>
                </a:path>
                <a:path w="8312150" h="26035">
                  <a:moveTo>
                    <a:pt x="0" y="0"/>
                  </a:moveTo>
                  <a:lnTo>
                    <a:pt x="0" y="25908"/>
                  </a:lnTo>
                </a:path>
                <a:path w="8312150" h="26035">
                  <a:moveTo>
                    <a:pt x="832104" y="0"/>
                  </a:moveTo>
                  <a:lnTo>
                    <a:pt x="832104" y="25908"/>
                  </a:lnTo>
                </a:path>
                <a:path w="8312150" h="26035">
                  <a:moveTo>
                    <a:pt x="1662684" y="0"/>
                  </a:moveTo>
                  <a:lnTo>
                    <a:pt x="1662684" y="25908"/>
                  </a:lnTo>
                </a:path>
                <a:path w="8312150" h="26035">
                  <a:moveTo>
                    <a:pt x="2493264" y="0"/>
                  </a:moveTo>
                  <a:lnTo>
                    <a:pt x="2493264" y="25908"/>
                  </a:lnTo>
                </a:path>
                <a:path w="8312150" h="26035">
                  <a:moveTo>
                    <a:pt x="3325368" y="0"/>
                  </a:moveTo>
                  <a:lnTo>
                    <a:pt x="3325368" y="25908"/>
                  </a:lnTo>
                </a:path>
                <a:path w="8312150" h="26035">
                  <a:moveTo>
                    <a:pt x="4155948" y="0"/>
                  </a:moveTo>
                  <a:lnTo>
                    <a:pt x="4155948" y="25908"/>
                  </a:lnTo>
                </a:path>
                <a:path w="8312150" h="26035">
                  <a:moveTo>
                    <a:pt x="4986528" y="0"/>
                  </a:moveTo>
                  <a:lnTo>
                    <a:pt x="4986528" y="25908"/>
                  </a:lnTo>
                </a:path>
                <a:path w="8312150" h="26035">
                  <a:moveTo>
                    <a:pt x="5818632" y="0"/>
                  </a:moveTo>
                  <a:lnTo>
                    <a:pt x="5818632" y="25908"/>
                  </a:lnTo>
                </a:path>
                <a:path w="8312150" h="26035">
                  <a:moveTo>
                    <a:pt x="6649212" y="0"/>
                  </a:moveTo>
                  <a:lnTo>
                    <a:pt x="6649212" y="25908"/>
                  </a:lnTo>
                </a:path>
                <a:path w="8312150" h="26035">
                  <a:moveTo>
                    <a:pt x="7479792" y="0"/>
                  </a:moveTo>
                  <a:lnTo>
                    <a:pt x="7479792" y="25908"/>
                  </a:lnTo>
                </a:path>
                <a:path w="8312150" h="26035">
                  <a:moveTo>
                    <a:pt x="8311896" y="0"/>
                  </a:moveTo>
                  <a:lnTo>
                    <a:pt x="8311896" y="25908"/>
                  </a:lnTo>
                </a:path>
              </a:pathLst>
            </a:custGeom>
            <a:ln w="9525">
              <a:solidFill>
                <a:srgbClr val="E7E7E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706018" y="3216401"/>
            <a:ext cx="25146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5" dirty="0">
                <a:solidFill>
                  <a:srgbClr val="464646"/>
                </a:solidFill>
                <a:latin typeface="Century Gothic"/>
                <a:cs typeface="Century Gothic"/>
              </a:rPr>
              <a:t>55</a:t>
            </a:r>
            <a:endParaRPr sz="1600">
              <a:latin typeface="Century Gothic"/>
              <a:cs typeface="Century Gothic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547875" y="3813809"/>
            <a:ext cx="22987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65" dirty="0">
                <a:solidFill>
                  <a:srgbClr val="464646"/>
                </a:solidFill>
                <a:latin typeface="Century Gothic"/>
                <a:cs typeface="Century Gothic"/>
              </a:rPr>
              <a:t>41</a:t>
            </a:r>
            <a:endParaRPr sz="1600">
              <a:latin typeface="Century Gothic"/>
              <a:cs typeface="Century Gothic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359279" y="4112767"/>
            <a:ext cx="27051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40" dirty="0">
                <a:solidFill>
                  <a:srgbClr val="464646"/>
                </a:solidFill>
                <a:latin typeface="Century Gothic"/>
                <a:cs typeface="Century Gothic"/>
              </a:rPr>
              <a:t>34</a:t>
            </a:r>
            <a:endParaRPr sz="1600">
              <a:latin typeface="Century Gothic"/>
              <a:cs typeface="Century Gothic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196589" y="4411472"/>
            <a:ext cx="25781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5" dirty="0">
                <a:solidFill>
                  <a:srgbClr val="464646"/>
                </a:solidFill>
                <a:latin typeface="Century Gothic"/>
                <a:cs typeface="Century Gothic"/>
              </a:rPr>
              <a:t>27</a:t>
            </a:r>
            <a:endParaRPr sz="1600">
              <a:latin typeface="Century Gothic"/>
              <a:cs typeface="Century Gothic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026153" y="4454144"/>
            <a:ext cx="26225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5" dirty="0">
                <a:solidFill>
                  <a:srgbClr val="464646"/>
                </a:solidFill>
                <a:latin typeface="Century Gothic"/>
                <a:cs typeface="Century Gothic"/>
              </a:rPr>
              <a:t>26</a:t>
            </a:r>
            <a:endParaRPr sz="1600">
              <a:latin typeface="Century Gothic"/>
              <a:cs typeface="Century Gothic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878704" y="4752847"/>
            <a:ext cx="21971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05" dirty="0">
                <a:solidFill>
                  <a:srgbClr val="464646"/>
                </a:solidFill>
                <a:latin typeface="Century Gothic"/>
                <a:cs typeface="Century Gothic"/>
              </a:rPr>
              <a:t>19</a:t>
            </a:r>
            <a:endParaRPr sz="1600">
              <a:latin typeface="Century Gothic"/>
              <a:cs typeface="Century Gothic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711444" y="4838191"/>
            <a:ext cx="21526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14" dirty="0">
                <a:solidFill>
                  <a:srgbClr val="464646"/>
                </a:solidFill>
                <a:latin typeface="Century Gothic"/>
                <a:cs typeface="Century Gothic"/>
              </a:rPr>
              <a:t>17</a:t>
            </a:r>
            <a:endParaRPr sz="1600">
              <a:latin typeface="Century Gothic"/>
              <a:cs typeface="Century Gothic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542278" y="4838191"/>
            <a:ext cx="21590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20" dirty="0">
                <a:solidFill>
                  <a:srgbClr val="464646"/>
                </a:solidFill>
                <a:latin typeface="Century Gothic"/>
                <a:cs typeface="Century Gothic"/>
              </a:rPr>
              <a:t>17</a:t>
            </a:r>
            <a:endParaRPr sz="1600">
              <a:latin typeface="Century Gothic"/>
              <a:cs typeface="Century Gothic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372350" y="4880864"/>
            <a:ext cx="21971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05" dirty="0">
                <a:solidFill>
                  <a:srgbClr val="464646"/>
                </a:solidFill>
                <a:latin typeface="Century Gothic"/>
                <a:cs typeface="Century Gothic"/>
              </a:rPr>
              <a:t>16</a:t>
            </a:r>
            <a:endParaRPr sz="1600">
              <a:latin typeface="Century Gothic"/>
              <a:cs typeface="Century Gothic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8203183" y="4880864"/>
            <a:ext cx="22034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95" dirty="0">
                <a:solidFill>
                  <a:srgbClr val="464646"/>
                </a:solidFill>
                <a:latin typeface="Century Gothic"/>
                <a:cs typeface="Century Gothic"/>
              </a:rPr>
              <a:t>16</a:t>
            </a:r>
            <a:endParaRPr sz="1600">
              <a:latin typeface="Century Gothic"/>
              <a:cs typeface="Century Gothic"/>
            </a:endParaRPr>
          </a:p>
        </p:txBody>
      </p:sp>
      <p:graphicFrame>
        <p:nvGraphicFramePr>
          <p:cNvPr id="21" name="object 21"/>
          <p:cNvGraphicFramePr>
            <a:graphicFrameLocks noGrp="1"/>
          </p:cNvGraphicFramePr>
          <p:nvPr/>
        </p:nvGraphicFramePr>
        <p:xfrm>
          <a:off x="656488" y="5936970"/>
          <a:ext cx="8145780" cy="1822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60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813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15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4358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096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6423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4708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2422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5437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906779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90805">
                <a:tc>
                  <a:txBody>
                    <a:bodyPr/>
                    <a:lstStyle/>
                    <a:p>
                      <a:pPr marL="31750">
                        <a:lnSpc>
                          <a:spcPts val="620"/>
                        </a:lnSpc>
                      </a:pPr>
                      <a:r>
                        <a:rPr sz="600" spc="50" dirty="0">
                          <a:solidFill>
                            <a:srgbClr val="464646"/>
                          </a:solidFill>
                          <a:latin typeface="Tahoma"/>
                          <a:cs typeface="Tahoma"/>
                        </a:rPr>
                        <a:t>N</a:t>
                      </a:r>
                      <a:r>
                        <a:rPr sz="600" spc="-50" dirty="0">
                          <a:solidFill>
                            <a:srgbClr val="464646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600" dirty="0">
                          <a:solidFill>
                            <a:srgbClr val="464646"/>
                          </a:solidFill>
                          <a:latin typeface="Tahoma"/>
                          <a:cs typeface="Tahoma"/>
                        </a:rPr>
                        <a:t>A</a:t>
                      </a:r>
                      <a:r>
                        <a:rPr sz="600" spc="-50" dirty="0">
                          <a:solidFill>
                            <a:srgbClr val="464646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600" spc="75" dirty="0">
                          <a:solidFill>
                            <a:srgbClr val="464646"/>
                          </a:solidFill>
                          <a:latin typeface="Tahoma"/>
                          <a:cs typeface="Tahoma"/>
                        </a:rPr>
                        <a:t>M</a:t>
                      </a:r>
                      <a:r>
                        <a:rPr sz="600" spc="-55" dirty="0">
                          <a:solidFill>
                            <a:srgbClr val="464646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600" spc="-50" dirty="0">
                          <a:solidFill>
                            <a:srgbClr val="464646"/>
                          </a:solidFill>
                          <a:latin typeface="Tahoma"/>
                          <a:cs typeface="Tahoma"/>
                        </a:rPr>
                        <a:t>E</a:t>
                      </a:r>
                      <a:endParaRPr sz="60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03835">
                        <a:lnSpc>
                          <a:spcPts val="620"/>
                        </a:lnSpc>
                      </a:pPr>
                      <a:r>
                        <a:rPr sz="600" dirty="0">
                          <a:solidFill>
                            <a:srgbClr val="464646"/>
                          </a:solidFill>
                          <a:latin typeface="Tahoma"/>
                          <a:cs typeface="Tahoma"/>
                        </a:rPr>
                        <a:t>D</a:t>
                      </a:r>
                      <a:r>
                        <a:rPr sz="600" spc="-50" dirty="0">
                          <a:solidFill>
                            <a:srgbClr val="464646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600" dirty="0">
                          <a:solidFill>
                            <a:srgbClr val="464646"/>
                          </a:solidFill>
                          <a:latin typeface="Tahoma"/>
                          <a:cs typeface="Tahoma"/>
                        </a:rPr>
                        <a:t>E</a:t>
                      </a:r>
                      <a:r>
                        <a:rPr sz="600" spc="-40" dirty="0">
                          <a:solidFill>
                            <a:srgbClr val="464646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600" dirty="0">
                          <a:solidFill>
                            <a:srgbClr val="464646"/>
                          </a:solidFill>
                          <a:latin typeface="Tahoma"/>
                          <a:cs typeface="Tahoma"/>
                        </a:rPr>
                        <a:t>F</a:t>
                      </a:r>
                      <a:r>
                        <a:rPr sz="600" spc="-55" dirty="0">
                          <a:solidFill>
                            <a:srgbClr val="464646"/>
                          </a:solidFill>
                          <a:latin typeface="Tahoma"/>
                          <a:cs typeface="Tahoma"/>
                        </a:rPr>
                        <a:t> I </a:t>
                      </a:r>
                      <a:r>
                        <a:rPr sz="600" spc="50" dirty="0">
                          <a:solidFill>
                            <a:srgbClr val="464646"/>
                          </a:solidFill>
                          <a:latin typeface="Tahoma"/>
                          <a:cs typeface="Tahoma"/>
                        </a:rPr>
                        <a:t>N</a:t>
                      </a:r>
                      <a:r>
                        <a:rPr sz="600" spc="-60" dirty="0">
                          <a:solidFill>
                            <a:srgbClr val="464646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600" spc="-55" dirty="0">
                          <a:solidFill>
                            <a:srgbClr val="464646"/>
                          </a:solidFill>
                          <a:latin typeface="Tahoma"/>
                          <a:cs typeface="Tahoma"/>
                        </a:rPr>
                        <a:t>I </a:t>
                      </a:r>
                      <a:r>
                        <a:rPr sz="600" dirty="0">
                          <a:solidFill>
                            <a:srgbClr val="464646"/>
                          </a:solidFill>
                          <a:latin typeface="Tahoma"/>
                          <a:cs typeface="Tahoma"/>
                        </a:rPr>
                        <a:t>T</a:t>
                      </a:r>
                      <a:r>
                        <a:rPr sz="600" spc="-65" dirty="0">
                          <a:solidFill>
                            <a:srgbClr val="464646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600" spc="-55" dirty="0">
                          <a:solidFill>
                            <a:srgbClr val="464646"/>
                          </a:solidFill>
                          <a:latin typeface="Tahoma"/>
                          <a:cs typeface="Tahoma"/>
                        </a:rPr>
                        <a:t>I </a:t>
                      </a:r>
                      <a:r>
                        <a:rPr sz="600" spc="50" dirty="0">
                          <a:solidFill>
                            <a:srgbClr val="464646"/>
                          </a:solidFill>
                          <a:latin typeface="Tahoma"/>
                          <a:cs typeface="Tahoma"/>
                        </a:rPr>
                        <a:t>O</a:t>
                      </a:r>
                      <a:r>
                        <a:rPr sz="600" spc="-60" dirty="0">
                          <a:solidFill>
                            <a:srgbClr val="464646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600" dirty="0">
                          <a:solidFill>
                            <a:srgbClr val="464646"/>
                          </a:solidFill>
                          <a:latin typeface="Tahoma"/>
                          <a:cs typeface="Tahoma"/>
                        </a:rPr>
                        <a:t>N</a:t>
                      </a:r>
                      <a:endParaRPr sz="60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40640" algn="ctr">
                        <a:lnSpc>
                          <a:spcPts val="620"/>
                        </a:lnSpc>
                      </a:pPr>
                      <a:r>
                        <a:rPr sz="600" spc="55" dirty="0">
                          <a:solidFill>
                            <a:srgbClr val="464646"/>
                          </a:solidFill>
                          <a:latin typeface="Tahoma"/>
                          <a:cs typeface="Tahoma"/>
                        </a:rPr>
                        <a:t>C</a:t>
                      </a:r>
                      <a:r>
                        <a:rPr sz="600" spc="-55" dirty="0">
                          <a:solidFill>
                            <a:srgbClr val="464646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600" dirty="0">
                          <a:solidFill>
                            <a:srgbClr val="464646"/>
                          </a:solidFill>
                          <a:latin typeface="Tahoma"/>
                          <a:cs typeface="Tahoma"/>
                        </a:rPr>
                        <a:t>A</a:t>
                      </a:r>
                      <a:r>
                        <a:rPr sz="600" spc="-55" dirty="0">
                          <a:solidFill>
                            <a:srgbClr val="464646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600" dirty="0">
                          <a:solidFill>
                            <a:srgbClr val="464646"/>
                          </a:solidFill>
                          <a:latin typeface="Tahoma"/>
                          <a:cs typeface="Tahoma"/>
                        </a:rPr>
                        <a:t>L</a:t>
                      </a:r>
                      <a:r>
                        <a:rPr sz="600" spc="-45" dirty="0">
                          <a:solidFill>
                            <a:srgbClr val="464646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600" spc="55" dirty="0">
                          <a:solidFill>
                            <a:srgbClr val="464646"/>
                          </a:solidFill>
                          <a:latin typeface="Tahoma"/>
                          <a:cs typeface="Tahoma"/>
                        </a:rPr>
                        <a:t>C</a:t>
                      </a:r>
                      <a:r>
                        <a:rPr sz="600" spc="-70" dirty="0">
                          <a:solidFill>
                            <a:srgbClr val="464646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600" spc="50" dirty="0">
                          <a:solidFill>
                            <a:srgbClr val="464646"/>
                          </a:solidFill>
                          <a:latin typeface="Tahoma"/>
                          <a:cs typeface="Tahoma"/>
                        </a:rPr>
                        <a:t>U</a:t>
                      </a:r>
                      <a:r>
                        <a:rPr sz="600" spc="-55" dirty="0">
                          <a:solidFill>
                            <a:srgbClr val="464646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600" dirty="0">
                          <a:solidFill>
                            <a:srgbClr val="464646"/>
                          </a:solidFill>
                          <a:latin typeface="Tahoma"/>
                          <a:cs typeface="Tahoma"/>
                        </a:rPr>
                        <a:t>L</a:t>
                      </a:r>
                      <a:r>
                        <a:rPr sz="600" spc="-60" dirty="0">
                          <a:solidFill>
                            <a:srgbClr val="464646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600" dirty="0">
                          <a:solidFill>
                            <a:srgbClr val="464646"/>
                          </a:solidFill>
                          <a:latin typeface="Tahoma"/>
                          <a:cs typeface="Tahoma"/>
                        </a:rPr>
                        <a:t>A</a:t>
                      </a:r>
                      <a:r>
                        <a:rPr sz="600" spc="-65" dirty="0">
                          <a:solidFill>
                            <a:srgbClr val="464646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600" dirty="0">
                          <a:solidFill>
                            <a:srgbClr val="464646"/>
                          </a:solidFill>
                          <a:latin typeface="Tahoma"/>
                          <a:cs typeface="Tahoma"/>
                        </a:rPr>
                        <a:t>T</a:t>
                      </a:r>
                      <a:r>
                        <a:rPr sz="600" spc="-70" dirty="0">
                          <a:solidFill>
                            <a:srgbClr val="464646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600" spc="-55" dirty="0">
                          <a:solidFill>
                            <a:srgbClr val="464646"/>
                          </a:solidFill>
                          <a:latin typeface="Tahoma"/>
                          <a:cs typeface="Tahoma"/>
                        </a:rPr>
                        <a:t>I</a:t>
                      </a:r>
                      <a:r>
                        <a:rPr sz="600" spc="-65" dirty="0">
                          <a:solidFill>
                            <a:srgbClr val="464646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600" spc="50" dirty="0">
                          <a:solidFill>
                            <a:srgbClr val="464646"/>
                          </a:solidFill>
                          <a:latin typeface="Tahoma"/>
                          <a:cs typeface="Tahoma"/>
                        </a:rPr>
                        <a:t>O</a:t>
                      </a:r>
                      <a:r>
                        <a:rPr sz="600" spc="-60" dirty="0">
                          <a:solidFill>
                            <a:srgbClr val="464646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600" dirty="0">
                          <a:solidFill>
                            <a:srgbClr val="464646"/>
                          </a:solidFill>
                          <a:latin typeface="Tahoma"/>
                          <a:cs typeface="Tahoma"/>
                        </a:rPr>
                        <a:t>N</a:t>
                      </a:r>
                      <a:endParaRPr sz="60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2705" algn="ctr">
                        <a:lnSpc>
                          <a:spcPts val="620"/>
                        </a:lnSpc>
                      </a:pPr>
                      <a:r>
                        <a:rPr sz="600" dirty="0">
                          <a:solidFill>
                            <a:srgbClr val="464646"/>
                          </a:solidFill>
                          <a:latin typeface="Tahoma"/>
                          <a:cs typeface="Tahoma"/>
                        </a:rPr>
                        <a:t>D</a:t>
                      </a:r>
                      <a:r>
                        <a:rPr sz="600" spc="-40" dirty="0">
                          <a:solidFill>
                            <a:srgbClr val="464646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600" dirty="0">
                          <a:solidFill>
                            <a:srgbClr val="464646"/>
                          </a:solidFill>
                          <a:latin typeface="Tahoma"/>
                          <a:cs typeface="Tahoma"/>
                        </a:rPr>
                        <a:t>A</a:t>
                      </a:r>
                      <a:r>
                        <a:rPr sz="600" spc="-40" dirty="0">
                          <a:solidFill>
                            <a:srgbClr val="464646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600" dirty="0">
                          <a:solidFill>
                            <a:srgbClr val="464646"/>
                          </a:solidFill>
                          <a:latin typeface="Tahoma"/>
                          <a:cs typeface="Tahoma"/>
                        </a:rPr>
                        <a:t>T</a:t>
                      </a:r>
                      <a:r>
                        <a:rPr sz="600" spc="-40" dirty="0">
                          <a:solidFill>
                            <a:srgbClr val="464646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600" spc="-50" dirty="0">
                          <a:solidFill>
                            <a:srgbClr val="464646"/>
                          </a:solidFill>
                          <a:latin typeface="Tahoma"/>
                          <a:cs typeface="Tahoma"/>
                        </a:rPr>
                        <a:t>A</a:t>
                      </a:r>
                      <a:endParaRPr sz="60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10820">
                        <a:lnSpc>
                          <a:spcPts val="620"/>
                        </a:lnSpc>
                      </a:pPr>
                      <a:r>
                        <a:rPr sz="600" dirty="0">
                          <a:solidFill>
                            <a:srgbClr val="464646"/>
                          </a:solidFill>
                          <a:latin typeface="Tahoma"/>
                          <a:cs typeface="Tahoma"/>
                        </a:rPr>
                        <a:t>P</a:t>
                      </a:r>
                      <a:r>
                        <a:rPr sz="600" spc="-45" dirty="0">
                          <a:solidFill>
                            <a:srgbClr val="464646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600" spc="50" dirty="0">
                          <a:solidFill>
                            <a:srgbClr val="464646"/>
                          </a:solidFill>
                          <a:latin typeface="Tahoma"/>
                          <a:cs typeface="Tahoma"/>
                        </a:rPr>
                        <a:t>U</a:t>
                      </a:r>
                      <a:r>
                        <a:rPr sz="600" spc="-45" dirty="0">
                          <a:solidFill>
                            <a:srgbClr val="464646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600" dirty="0">
                          <a:solidFill>
                            <a:srgbClr val="464646"/>
                          </a:solidFill>
                          <a:latin typeface="Tahoma"/>
                          <a:cs typeface="Tahoma"/>
                        </a:rPr>
                        <a:t>R</a:t>
                      </a:r>
                      <a:r>
                        <a:rPr sz="600" spc="-50" dirty="0">
                          <a:solidFill>
                            <a:srgbClr val="464646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600" dirty="0">
                          <a:solidFill>
                            <a:srgbClr val="464646"/>
                          </a:solidFill>
                          <a:latin typeface="Tahoma"/>
                          <a:cs typeface="Tahoma"/>
                        </a:rPr>
                        <a:t>P</a:t>
                      </a:r>
                      <a:r>
                        <a:rPr sz="600" spc="-55" dirty="0">
                          <a:solidFill>
                            <a:srgbClr val="464646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600" spc="50" dirty="0">
                          <a:solidFill>
                            <a:srgbClr val="464646"/>
                          </a:solidFill>
                          <a:latin typeface="Tahoma"/>
                          <a:cs typeface="Tahoma"/>
                        </a:rPr>
                        <a:t>O</a:t>
                      </a:r>
                      <a:r>
                        <a:rPr sz="600" spc="-60" dirty="0">
                          <a:solidFill>
                            <a:srgbClr val="464646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600" spc="-35" dirty="0">
                          <a:solidFill>
                            <a:srgbClr val="464646"/>
                          </a:solidFill>
                          <a:latin typeface="Tahoma"/>
                          <a:cs typeface="Tahoma"/>
                        </a:rPr>
                        <a:t>S</a:t>
                      </a:r>
                      <a:r>
                        <a:rPr sz="600" spc="-60" dirty="0">
                          <a:solidFill>
                            <a:srgbClr val="464646"/>
                          </a:solidFill>
                          <a:latin typeface="Tahoma"/>
                          <a:cs typeface="Tahoma"/>
                        </a:rPr>
                        <a:t> E</a:t>
                      </a:r>
                      <a:endParaRPr sz="60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8735" algn="ctr">
                        <a:lnSpc>
                          <a:spcPts val="620"/>
                        </a:lnSpc>
                      </a:pPr>
                      <a:r>
                        <a:rPr sz="600" dirty="0">
                          <a:solidFill>
                            <a:srgbClr val="464646"/>
                          </a:solidFill>
                          <a:latin typeface="Tahoma"/>
                          <a:cs typeface="Tahoma"/>
                        </a:rPr>
                        <a:t>T</a:t>
                      </a:r>
                      <a:r>
                        <a:rPr sz="600" spc="-60" dirty="0">
                          <a:solidFill>
                            <a:srgbClr val="464646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600" spc="50" dirty="0">
                          <a:solidFill>
                            <a:srgbClr val="464646"/>
                          </a:solidFill>
                          <a:latin typeface="Tahoma"/>
                          <a:cs typeface="Tahoma"/>
                        </a:rPr>
                        <a:t>H</a:t>
                      </a:r>
                      <a:r>
                        <a:rPr sz="600" spc="-50" dirty="0">
                          <a:solidFill>
                            <a:srgbClr val="464646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600" dirty="0">
                          <a:solidFill>
                            <a:srgbClr val="464646"/>
                          </a:solidFill>
                          <a:latin typeface="Tahoma"/>
                          <a:cs typeface="Tahoma"/>
                        </a:rPr>
                        <a:t>R</a:t>
                      </a:r>
                      <a:r>
                        <a:rPr sz="600" spc="-60" dirty="0">
                          <a:solidFill>
                            <a:srgbClr val="464646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600" dirty="0">
                          <a:solidFill>
                            <a:srgbClr val="464646"/>
                          </a:solidFill>
                          <a:latin typeface="Tahoma"/>
                          <a:cs typeface="Tahoma"/>
                        </a:rPr>
                        <a:t>E</a:t>
                      </a:r>
                      <a:r>
                        <a:rPr sz="600" spc="-60" dirty="0">
                          <a:solidFill>
                            <a:srgbClr val="464646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600" spc="-35" dirty="0">
                          <a:solidFill>
                            <a:srgbClr val="464646"/>
                          </a:solidFill>
                          <a:latin typeface="Tahoma"/>
                          <a:cs typeface="Tahoma"/>
                        </a:rPr>
                        <a:t>S</a:t>
                      </a:r>
                      <a:r>
                        <a:rPr sz="600" spc="-65" dirty="0">
                          <a:solidFill>
                            <a:srgbClr val="464646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600" spc="50" dirty="0">
                          <a:solidFill>
                            <a:srgbClr val="464646"/>
                          </a:solidFill>
                          <a:latin typeface="Tahoma"/>
                          <a:cs typeface="Tahoma"/>
                        </a:rPr>
                        <a:t>H</a:t>
                      </a:r>
                      <a:r>
                        <a:rPr sz="600" spc="-60" dirty="0">
                          <a:solidFill>
                            <a:srgbClr val="464646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600" spc="50" dirty="0">
                          <a:solidFill>
                            <a:srgbClr val="464646"/>
                          </a:solidFill>
                          <a:latin typeface="Tahoma"/>
                          <a:cs typeface="Tahoma"/>
                        </a:rPr>
                        <a:t>O</a:t>
                      </a:r>
                      <a:r>
                        <a:rPr sz="600" spc="-60" dirty="0">
                          <a:solidFill>
                            <a:srgbClr val="464646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600" dirty="0">
                          <a:solidFill>
                            <a:srgbClr val="464646"/>
                          </a:solidFill>
                          <a:latin typeface="Tahoma"/>
                          <a:cs typeface="Tahoma"/>
                        </a:rPr>
                        <a:t>L</a:t>
                      </a:r>
                      <a:r>
                        <a:rPr sz="600" spc="-60" dirty="0">
                          <a:solidFill>
                            <a:srgbClr val="464646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600" spc="-50" dirty="0">
                          <a:solidFill>
                            <a:srgbClr val="464646"/>
                          </a:solidFill>
                          <a:latin typeface="Tahoma"/>
                          <a:cs typeface="Tahoma"/>
                        </a:rPr>
                        <a:t>D</a:t>
                      </a:r>
                      <a:endParaRPr sz="60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22555">
                        <a:lnSpc>
                          <a:spcPts val="620"/>
                        </a:lnSpc>
                      </a:pPr>
                      <a:r>
                        <a:rPr sz="600" dirty="0">
                          <a:solidFill>
                            <a:srgbClr val="464646"/>
                          </a:solidFill>
                          <a:latin typeface="Tahoma"/>
                          <a:cs typeface="Tahoma"/>
                        </a:rPr>
                        <a:t>K</a:t>
                      </a:r>
                      <a:r>
                        <a:rPr sz="600" spc="-55" dirty="0">
                          <a:solidFill>
                            <a:srgbClr val="464646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600" dirty="0">
                          <a:solidFill>
                            <a:srgbClr val="464646"/>
                          </a:solidFill>
                          <a:latin typeface="Tahoma"/>
                          <a:cs typeface="Tahoma"/>
                        </a:rPr>
                        <a:t>P</a:t>
                      </a:r>
                      <a:r>
                        <a:rPr sz="600" spc="-50" dirty="0">
                          <a:solidFill>
                            <a:srgbClr val="464646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600" dirty="0">
                          <a:solidFill>
                            <a:srgbClr val="464646"/>
                          </a:solidFill>
                          <a:latin typeface="Tahoma"/>
                          <a:cs typeface="Tahoma"/>
                        </a:rPr>
                        <a:t>I</a:t>
                      </a:r>
                      <a:r>
                        <a:rPr sz="600" spc="140" dirty="0">
                          <a:solidFill>
                            <a:srgbClr val="464646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600" dirty="0">
                          <a:solidFill>
                            <a:srgbClr val="464646"/>
                          </a:solidFill>
                          <a:latin typeface="Tahoma"/>
                          <a:cs typeface="Tahoma"/>
                        </a:rPr>
                        <a:t>R</a:t>
                      </a:r>
                      <a:r>
                        <a:rPr sz="600" spc="-50" dirty="0">
                          <a:solidFill>
                            <a:srgbClr val="464646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600" dirty="0">
                          <a:solidFill>
                            <a:srgbClr val="464646"/>
                          </a:solidFill>
                          <a:latin typeface="Tahoma"/>
                          <a:cs typeface="Tahoma"/>
                        </a:rPr>
                        <a:t>E</a:t>
                      </a:r>
                      <a:r>
                        <a:rPr sz="600" spc="-50" dirty="0">
                          <a:solidFill>
                            <a:srgbClr val="464646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600" spc="55" dirty="0">
                          <a:solidFill>
                            <a:srgbClr val="464646"/>
                          </a:solidFill>
                          <a:latin typeface="Tahoma"/>
                          <a:cs typeface="Tahoma"/>
                        </a:rPr>
                        <a:t>C</a:t>
                      </a:r>
                      <a:r>
                        <a:rPr sz="600" spc="-55" dirty="0">
                          <a:solidFill>
                            <a:srgbClr val="464646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600" spc="50" dirty="0">
                          <a:solidFill>
                            <a:srgbClr val="464646"/>
                          </a:solidFill>
                          <a:latin typeface="Tahoma"/>
                          <a:cs typeface="Tahoma"/>
                        </a:rPr>
                        <a:t>O</a:t>
                      </a:r>
                      <a:r>
                        <a:rPr sz="600" spc="-65" dirty="0">
                          <a:solidFill>
                            <a:srgbClr val="464646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600" dirty="0">
                          <a:solidFill>
                            <a:srgbClr val="464646"/>
                          </a:solidFill>
                          <a:latin typeface="Tahoma"/>
                          <a:cs typeface="Tahoma"/>
                        </a:rPr>
                        <a:t>R</a:t>
                      </a:r>
                      <a:r>
                        <a:rPr sz="600" spc="-70" dirty="0">
                          <a:solidFill>
                            <a:srgbClr val="464646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600" spc="-50" dirty="0">
                          <a:solidFill>
                            <a:srgbClr val="464646"/>
                          </a:solidFill>
                          <a:latin typeface="Tahoma"/>
                          <a:cs typeface="Tahoma"/>
                        </a:rPr>
                        <a:t>D</a:t>
                      </a:r>
                      <a:endParaRPr sz="60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2065" algn="ctr">
                        <a:lnSpc>
                          <a:spcPts val="620"/>
                        </a:lnSpc>
                      </a:pPr>
                      <a:r>
                        <a:rPr sz="600" dirty="0">
                          <a:solidFill>
                            <a:srgbClr val="464646"/>
                          </a:solidFill>
                          <a:latin typeface="Tahoma"/>
                          <a:cs typeface="Tahoma"/>
                        </a:rPr>
                        <a:t>R</a:t>
                      </a:r>
                      <a:r>
                        <a:rPr sz="600" spc="-45" dirty="0">
                          <a:solidFill>
                            <a:srgbClr val="464646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600" dirty="0">
                          <a:solidFill>
                            <a:srgbClr val="464646"/>
                          </a:solidFill>
                          <a:latin typeface="Tahoma"/>
                          <a:cs typeface="Tahoma"/>
                        </a:rPr>
                        <a:t>E</a:t>
                      </a:r>
                      <a:r>
                        <a:rPr sz="600" spc="-45" dirty="0">
                          <a:solidFill>
                            <a:srgbClr val="464646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600" dirty="0">
                          <a:solidFill>
                            <a:srgbClr val="464646"/>
                          </a:solidFill>
                          <a:latin typeface="Tahoma"/>
                          <a:cs typeface="Tahoma"/>
                        </a:rPr>
                        <a:t>L</a:t>
                      </a:r>
                      <a:r>
                        <a:rPr sz="600" spc="-55" dirty="0">
                          <a:solidFill>
                            <a:srgbClr val="464646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600" dirty="0">
                          <a:solidFill>
                            <a:srgbClr val="464646"/>
                          </a:solidFill>
                          <a:latin typeface="Tahoma"/>
                          <a:cs typeface="Tahoma"/>
                        </a:rPr>
                        <a:t>A</a:t>
                      </a:r>
                      <a:r>
                        <a:rPr sz="600" spc="-65" dirty="0">
                          <a:solidFill>
                            <a:srgbClr val="464646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600" dirty="0">
                          <a:solidFill>
                            <a:srgbClr val="464646"/>
                          </a:solidFill>
                          <a:latin typeface="Tahoma"/>
                          <a:cs typeface="Tahoma"/>
                        </a:rPr>
                        <a:t>T</a:t>
                      </a:r>
                      <a:r>
                        <a:rPr sz="600" spc="-65" dirty="0">
                          <a:solidFill>
                            <a:srgbClr val="464646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600" dirty="0">
                          <a:solidFill>
                            <a:srgbClr val="464646"/>
                          </a:solidFill>
                          <a:latin typeface="Tahoma"/>
                          <a:cs typeface="Tahoma"/>
                        </a:rPr>
                        <a:t>E</a:t>
                      </a:r>
                      <a:r>
                        <a:rPr sz="600" spc="-55" dirty="0">
                          <a:solidFill>
                            <a:srgbClr val="464646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600" spc="-60" dirty="0">
                          <a:solidFill>
                            <a:srgbClr val="464646"/>
                          </a:solidFill>
                          <a:latin typeface="Tahoma"/>
                          <a:cs typeface="Tahoma"/>
                        </a:rPr>
                        <a:t>D</a:t>
                      </a:r>
                      <a:endParaRPr sz="60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56845">
                        <a:lnSpc>
                          <a:spcPts val="620"/>
                        </a:lnSpc>
                      </a:pPr>
                      <a:r>
                        <a:rPr sz="600" spc="50" dirty="0">
                          <a:solidFill>
                            <a:srgbClr val="464646"/>
                          </a:solidFill>
                          <a:latin typeface="Tahoma"/>
                          <a:cs typeface="Tahoma"/>
                        </a:rPr>
                        <a:t>U</a:t>
                      </a:r>
                      <a:r>
                        <a:rPr sz="600" spc="-50" dirty="0">
                          <a:solidFill>
                            <a:srgbClr val="464646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600" spc="50" dirty="0">
                          <a:solidFill>
                            <a:srgbClr val="464646"/>
                          </a:solidFill>
                          <a:latin typeface="Tahoma"/>
                          <a:cs typeface="Tahoma"/>
                        </a:rPr>
                        <a:t>N</a:t>
                      </a:r>
                      <a:r>
                        <a:rPr sz="600" spc="-50" dirty="0">
                          <a:solidFill>
                            <a:srgbClr val="464646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600" spc="-55" dirty="0">
                          <a:solidFill>
                            <a:srgbClr val="464646"/>
                          </a:solidFill>
                          <a:latin typeface="Tahoma"/>
                          <a:cs typeface="Tahoma"/>
                        </a:rPr>
                        <a:t>I</a:t>
                      </a:r>
                      <a:r>
                        <a:rPr sz="600" spc="-65" dirty="0">
                          <a:solidFill>
                            <a:srgbClr val="464646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600" dirty="0">
                          <a:solidFill>
                            <a:srgbClr val="464646"/>
                          </a:solidFill>
                          <a:latin typeface="Tahoma"/>
                          <a:cs typeface="Tahoma"/>
                        </a:rPr>
                        <a:t>T</a:t>
                      </a:r>
                      <a:r>
                        <a:rPr sz="600" spc="140" dirty="0">
                          <a:solidFill>
                            <a:srgbClr val="464646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600" dirty="0">
                          <a:solidFill>
                            <a:srgbClr val="464646"/>
                          </a:solidFill>
                          <a:latin typeface="Tahoma"/>
                          <a:cs typeface="Tahoma"/>
                        </a:rPr>
                        <a:t>T</a:t>
                      </a:r>
                      <a:r>
                        <a:rPr sz="600" spc="-50" dirty="0">
                          <a:solidFill>
                            <a:srgbClr val="464646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600" dirty="0">
                          <a:solidFill>
                            <a:srgbClr val="464646"/>
                          </a:solidFill>
                          <a:latin typeface="Tahoma"/>
                          <a:cs typeface="Tahoma"/>
                        </a:rPr>
                        <a:t>Y</a:t>
                      </a:r>
                      <a:r>
                        <a:rPr sz="600" spc="-55" dirty="0">
                          <a:solidFill>
                            <a:srgbClr val="464646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600" dirty="0">
                          <a:solidFill>
                            <a:srgbClr val="464646"/>
                          </a:solidFill>
                          <a:latin typeface="Tahoma"/>
                          <a:cs typeface="Tahoma"/>
                        </a:rPr>
                        <a:t>P</a:t>
                      </a:r>
                      <a:r>
                        <a:rPr sz="600" spc="-50" dirty="0">
                          <a:solidFill>
                            <a:srgbClr val="464646"/>
                          </a:solidFill>
                          <a:latin typeface="Tahoma"/>
                          <a:cs typeface="Tahoma"/>
                        </a:rPr>
                        <a:t> E</a:t>
                      </a:r>
                      <a:endParaRPr sz="60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5250">
                        <a:lnSpc>
                          <a:spcPts val="620"/>
                        </a:lnSpc>
                      </a:pPr>
                      <a:r>
                        <a:rPr sz="600" spc="50" dirty="0">
                          <a:solidFill>
                            <a:srgbClr val="464646"/>
                          </a:solidFill>
                          <a:latin typeface="Tahoma"/>
                          <a:cs typeface="Tahoma"/>
                        </a:rPr>
                        <a:t>O</a:t>
                      </a:r>
                      <a:r>
                        <a:rPr sz="600" spc="-50" dirty="0">
                          <a:solidFill>
                            <a:srgbClr val="464646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600" dirty="0">
                          <a:solidFill>
                            <a:srgbClr val="464646"/>
                          </a:solidFill>
                          <a:latin typeface="Tahoma"/>
                          <a:cs typeface="Tahoma"/>
                        </a:rPr>
                        <a:t>V</a:t>
                      </a:r>
                      <a:r>
                        <a:rPr sz="600" spc="-50" dirty="0">
                          <a:solidFill>
                            <a:srgbClr val="464646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600" dirty="0">
                          <a:solidFill>
                            <a:srgbClr val="464646"/>
                          </a:solidFill>
                          <a:latin typeface="Tahoma"/>
                          <a:cs typeface="Tahoma"/>
                        </a:rPr>
                        <a:t>E</a:t>
                      </a:r>
                      <a:r>
                        <a:rPr sz="600" spc="-60" dirty="0">
                          <a:solidFill>
                            <a:srgbClr val="464646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600" dirty="0">
                          <a:solidFill>
                            <a:srgbClr val="464646"/>
                          </a:solidFill>
                          <a:latin typeface="Tahoma"/>
                          <a:cs typeface="Tahoma"/>
                        </a:rPr>
                        <a:t>R</a:t>
                      </a:r>
                      <a:r>
                        <a:rPr sz="600" spc="-55" dirty="0">
                          <a:solidFill>
                            <a:srgbClr val="464646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600" dirty="0">
                          <a:solidFill>
                            <a:srgbClr val="464646"/>
                          </a:solidFill>
                          <a:latin typeface="Tahoma"/>
                          <a:cs typeface="Tahoma"/>
                        </a:rPr>
                        <a:t>A</a:t>
                      </a:r>
                      <a:r>
                        <a:rPr sz="600" spc="-70" dirty="0">
                          <a:solidFill>
                            <a:srgbClr val="464646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600" dirty="0">
                          <a:solidFill>
                            <a:srgbClr val="464646"/>
                          </a:solidFill>
                          <a:latin typeface="Tahoma"/>
                          <a:cs typeface="Tahoma"/>
                        </a:rPr>
                        <a:t>L</a:t>
                      </a:r>
                      <a:r>
                        <a:rPr sz="600" spc="-60" dirty="0">
                          <a:solidFill>
                            <a:srgbClr val="464646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600" dirty="0">
                          <a:solidFill>
                            <a:srgbClr val="464646"/>
                          </a:solidFill>
                          <a:latin typeface="Tahoma"/>
                          <a:cs typeface="Tahoma"/>
                        </a:rPr>
                        <a:t>L</a:t>
                      </a:r>
                      <a:r>
                        <a:rPr sz="600" spc="145" dirty="0">
                          <a:solidFill>
                            <a:srgbClr val="464646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600" spc="50" dirty="0">
                          <a:solidFill>
                            <a:srgbClr val="464646"/>
                          </a:solidFill>
                          <a:latin typeface="Tahoma"/>
                          <a:cs typeface="Tahoma"/>
                        </a:rPr>
                        <a:t>N</a:t>
                      </a:r>
                      <a:r>
                        <a:rPr sz="600" spc="-45" dirty="0">
                          <a:solidFill>
                            <a:srgbClr val="464646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600" spc="50" dirty="0">
                          <a:solidFill>
                            <a:srgbClr val="464646"/>
                          </a:solidFill>
                          <a:latin typeface="Tahoma"/>
                          <a:cs typeface="Tahoma"/>
                        </a:rPr>
                        <a:t>O</a:t>
                      </a:r>
                      <a:r>
                        <a:rPr sz="600" spc="-50" dirty="0">
                          <a:solidFill>
                            <a:srgbClr val="464646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600" dirty="0">
                          <a:solidFill>
                            <a:srgbClr val="464646"/>
                          </a:solidFill>
                          <a:latin typeface="Tahoma"/>
                          <a:cs typeface="Tahoma"/>
                        </a:rPr>
                        <a:t>T</a:t>
                      </a:r>
                      <a:r>
                        <a:rPr sz="600" spc="-50" dirty="0">
                          <a:solidFill>
                            <a:srgbClr val="464646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600" dirty="0">
                          <a:solidFill>
                            <a:srgbClr val="464646"/>
                          </a:solidFill>
                          <a:latin typeface="Tahoma"/>
                          <a:cs typeface="Tahoma"/>
                        </a:rPr>
                        <a:t>E</a:t>
                      </a:r>
                      <a:r>
                        <a:rPr sz="600" spc="-60" dirty="0">
                          <a:solidFill>
                            <a:srgbClr val="464646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600" spc="-50" dirty="0">
                          <a:solidFill>
                            <a:srgbClr val="464646"/>
                          </a:solidFill>
                          <a:latin typeface="Tahoma"/>
                          <a:cs typeface="Tahoma"/>
                        </a:rPr>
                        <a:t>S</a:t>
                      </a:r>
                      <a:endParaRPr sz="60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14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8100" algn="ctr">
                        <a:lnSpc>
                          <a:spcPts val="620"/>
                        </a:lnSpc>
                      </a:pPr>
                      <a:r>
                        <a:rPr sz="600" dirty="0">
                          <a:solidFill>
                            <a:srgbClr val="464646"/>
                          </a:solidFill>
                          <a:latin typeface="Tahoma"/>
                          <a:cs typeface="Tahoma"/>
                        </a:rPr>
                        <a:t>F</a:t>
                      </a:r>
                      <a:r>
                        <a:rPr sz="600" spc="-50" dirty="0">
                          <a:solidFill>
                            <a:srgbClr val="464646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600" spc="55" dirty="0">
                          <a:solidFill>
                            <a:srgbClr val="464646"/>
                          </a:solidFill>
                          <a:latin typeface="Tahoma"/>
                          <a:cs typeface="Tahoma"/>
                        </a:rPr>
                        <a:t>O</a:t>
                      </a:r>
                      <a:r>
                        <a:rPr sz="600" spc="-50" dirty="0">
                          <a:solidFill>
                            <a:srgbClr val="464646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600" dirty="0">
                          <a:solidFill>
                            <a:srgbClr val="464646"/>
                          </a:solidFill>
                          <a:latin typeface="Tahoma"/>
                          <a:cs typeface="Tahoma"/>
                        </a:rPr>
                        <a:t>R</a:t>
                      </a:r>
                      <a:r>
                        <a:rPr sz="600" spc="-55" dirty="0">
                          <a:solidFill>
                            <a:srgbClr val="464646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600" spc="80" dirty="0">
                          <a:solidFill>
                            <a:srgbClr val="464646"/>
                          </a:solidFill>
                          <a:latin typeface="Tahoma"/>
                          <a:cs typeface="Tahoma"/>
                        </a:rPr>
                        <a:t>M</a:t>
                      </a:r>
                      <a:r>
                        <a:rPr sz="600" spc="-75" dirty="0">
                          <a:solidFill>
                            <a:srgbClr val="464646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600" spc="50" dirty="0">
                          <a:solidFill>
                            <a:srgbClr val="464646"/>
                          </a:solidFill>
                          <a:latin typeface="Tahoma"/>
                          <a:cs typeface="Tahoma"/>
                        </a:rPr>
                        <a:t>U</a:t>
                      </a:r>
                      <a:r>
                        <a:rPr sz="600" spc="-60" dirty="0">
                          <a:solidFill>
                            <a:srgbClr val="464646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600" dirty="0">
                          <a:solidFill>
                            <a:srgbClr val="464646"/>
                          </a:solidFill>
                          <a:latin typeface="Tahoma"/>
                          <a:cs typeface="Tahoma"/>
                        </a:rPr>
                        <a:t>L</a:t>
                      </a:r>
                      <a:r>
                        <a:rPr sz="600" spc="-60" dirty="0">
                          <a:solidFill>
                            <a:srgbClr val="464646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600" spc="-50" dirty="0">
                          <a:solidFill>
                            <a:srgbClr val="464646"/>
                          </a:solidFill>
                          <a:latin typeface="Tahoma"/>
                          <a:cs typeface="Tahoma"/>
                        </a:rPr>
                        <a:t>A</a:t>
                      </a:r>
                      <a:endParaRPr sz="60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3340" algn="ctr">
                        <a:lnSpc>
                          <a:spcPts val="620"/>
                        </a:lnSpc>
                      </a:pPr>
                      <a:r>
                        <a:rPr sz="600" spc="-30" dirty="0">
                          <a:solidFill>
                            <a:srgbClr val="464646"/>
                          </a:solidFill>
                          <a:latin typeface="Tahoma"/>
                          <a:cs typeface="Tahoma"/>
                        </a:rPr>
                        <a:t>S</a:t>
                      </a:r>
                      <a:r>
                        <a:rPr sz="600" spc="-60" dirty="0">
                          <a:solidFill>
                            <a:srgbClr val="464646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600" spc="55" dirty="0">
                          <a:solidFill>
                            <a:srgbClr val="464646"/>
                          </a:solidFill>
                          <a:latin typeface="Tahoma"/>
                          <a:cs typeface="Tahoma"/>
                        </a:rPr>
                        <a:t>O</a:t>
                      </a:r>
                      <a:r>
                        <a:rPr sz="600" spc="-55" dirty="0">
                          <a:solidFill>
                            <a:srgbClr val="464646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600" spc="50" dirty="0">
                          <a:solidFill>
                            <a:srgbClr val="464646"/>
                          </a:solidFill>
                          <a:latin typeface="Tahoma"/>
                          <a:cs typeface="Tahoma"/>
                        </a:rPr>
                        <a:t>U</a:t>
                      </a:r>
                      <a:r>
                        <a:rPr sz="600" spc="-65" dirty="0">
                          <a:solidFill>
                            <a:srgbClr val="464646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600" dirty="0">
                          <a:solidFill>
                            <a:srgbClr val="464646"/>
                          </a:solidFill>
                          <a:latin typeface="Tahoma"/>
                          <a:cs typeface="Tahoma"/>
                        </a:rPr>
                        <a:t>R</a:t>
                      </a:r>
                      <a:r>
                        <a:rPr sz="600" spc="-65" dirty="0">
                          <a:solidFill>
                            <a:srgbClr val="464646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600" spc="55" dirty="0">
                          <a:solidFill>
                            <a:srgbClr val="464646"/>
                          </a:solidFill>
                          <a:latin typeface="Tahoma"/>
                          <a:cs typeface="Tahoma"/>
                        </a:rPr>
                        <a:t>C</a:t>
                      </a:r>
                      <a:r>
                        <a:rPr sz="600" spc="-70" dirty="0">
                          <a:solidFill>
                            <a:srgbClr val="464646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600" spc="-50" dirty="0">
                          <a:solidFill>
                            <a:srgbClr val="464646"/>
                          </a:solidFill>
                          <a:latin typeface="Tahoma"/>
                          <a:cs typeface="Tahoma"/>
                        </a:rPr>
                        <a:t>E</a:t>
                      </a:r>
                      <a:endParaRPr sz="60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8735" algn="ctr">
                        <a:lnSpc>
                          <a:spcPts val="620"/>
                        </a:lnSpc>
                      </a:pPr>
                      <a:r>
                        <a:rPr sz="600" dirty="0">
                          <a:solidFill>
                            <a:srgbClr val="464646"/>
                          </a:solidFill>
                          <a:latin typeface="Tahoma"/>
                          <a:cs typeface="Tahoma"/>
                        </a:rPr>
                        <a:t>E</a:t>
                      </a:r>
                      <a:r>
                        <a:rPr sz="600" spc="-40" dirty="0">
                          <a:solidFill>
                            <a:srgbClr val="464646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600" dirty="0">
                          <a:solidFill>
                            <a:srgbClr val="464646"/>
                          </a:solidFill>
                          <a:latin typeface="Tahoma"/>
                          <a:cs typeface="Tahoma"/>
                        </a:rPr>
                        <a:t>X</a:t>
                      </a:r>
                      <a:r>
                        <a:rPr sz="600" spc="-45" dirty="0">
                          <a:solidFill>
                            <a:srgbClr val="464646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600" dirty="0">
                          <a:solidFill>
                            <a:srgbClr val="464646"/>
                          </a:solidFill>
                          <a:latin typeface="Tahoma"/>
                          <a:cs typeface="Tahoma"/>
                        </a:rPr>
                        <a:t>A</a:t>
                      </a:r>
                      <a:r>
                        <a:rPr sz="600" spc="-50" dirty="0">
                          <a:solidFill>
                            <a:srgbClr val="464646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600" spc="80" dirty="0">
                          <a:solidFill>
                            <a:srgbClr val="464646"/>
                          </a:solidFill>
                          <a:latin typeface="Tahoma"/>
                          <a:cs typeface="Tahoma"/>
                        </a:rPr>
                        <a:t>M</a:t>
                      </a:r>
                      <a:r>
                        <a:rPr sz="600" spc="-65" dirty="0">
                          <a:solidFill>
                            <a:srgbClr val="464646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600" dirty="0">
                          <a:solidFill>
                            <a:srgbClr val="464646"/>
                          </a:solidFill>
                          <a:latin typeface="Tahoma"/>
                          <a:cs typeface="Tahoma"/>
                        </a:rPr>
                        <a:t>P</a:t>
                      </a:r>
                      <a:r>
                        <a:rPr sz="600" spc="-55" dirty="0">
                          <a:solidFill>
                            <a:srgbClr val="464646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600" dirty="0">
                          <a:solidFill>
                            <a:srgbClr val="464646"/>
                          </a:solidFill>
                          <a:latin typeface="Tahoma"/>
                          <a:cs typeface="Tahoma"/>
                        </a:rPr>
                        <a:t>L</a:t>
                      </a:r>
                      <a:r>
                        <a:rPr sz="600" spc="-50" dirty="0">
                          <a:solidFill>
                            <a:srgbClr val="464646"/>
                          </a:solidFill>
                          <a:latin typeface="Tahoma"/>
                          <a:cs typeface="Tahoma"/>
                        </a:rPr>
                        <a:t> E</a:t>
                      </a:r>
                      <a:endParaRPr sz="60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2700" algn="ctr">
                        <a:lnSpc>
                          <a:spcPts val="620"/>
                        </a:lnSpc>
                      </a:pPr>
                      <a:r>
                        <a:rPr sz="600" spc="55" dirty="0">
                          <a:solidFill>
                            <a:srgbClr val="464646"/>
                          </a:solidFill>
                          <a:latin typeface="Tahoma"/>
                          <a:cs typeface="Tahoma"/>
                        </a:rPr>
                        <a:t>O</a:t>
                      </a:r>
                      <a:r>
                        <a:rPr sz="600" spc="-50" dirty="0">
                          <a:solidFill>
                            <a:srgbClr val="464646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600" dirty="0">
                          <a:solidFill>
                            <a:srgbClr val="464646"/>
                          </a:solidFill>
                          <a:latin typeface="Tahoma"/>
                          <a:cs typeface="Tahoma"/>
                        </a:rPr>
                        <a:t>B</a:t>
                      </a:r>
                      <a:r>
                        <a:rPr sz="600" spc="-55" dirty="0">
                          <a:solidFill>
                            <a:srgbClr val="464646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600" dirty="0">
                          <a:solidFill>
                            <a:srgbClr val="464646"/>
                          </a:solidFill>
                          <a:latin typeface="Tahoma"/>
                          <a:cs typeface="Tahoma"/>
                        </a:rPr>
                        <a:t>J</a:t>
                      </a:r>
                      <a:r>
                        <a:rPr sz="600" spc="-40" dirty="0">
                          <a:solidFill>
                            <a:srgbClr val="464646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600" dirty="0">
                          <a:solidFill>
                            <a:srgbClr val="464646"/>
                          </a:solidFill>
                          <a:latin typeface="Tahoma"/>
                          <a:cs typeface="Tahoma"/>
                        </a:rPr>
                        <a:t>E</a:t>
                      </a:r>
                      <a:r>
                        <a:rPr sz="600" spc="-55" dirty="0">
                          <a:solidFill>
                            <a:srgbClr val="464646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600" spc="55" dirty="0">
                          <a:solidFill>
                            <a:srgbClr val="464646"/>
                          </a:solidFill>
                          <a:latin typeface="Tahoma"/>
                          <a:cs typeface="Tahoma"/>
                        </a:rPr>
                        <a:t>C</a:t>
                      </a:r>
                      <a:r>
                        <a:rPr sz="600" spc="-60" dirty="0">
                          <a:solidFill>
                            <a:srgbClr val="464646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600" dirty="0">
                          <a:solidFill>
                            <a:srgbClr val="464646"/>
                          </a:solidFill>
                          <a:latin typeface="Tahoma"/>
                          <a:cs typeface="Tahoma"/>
                        </a:rPr>
                        <a:t>T</a:t>
                      </a:r>
                      <a:r>
                        <a:rPr sz="600" spc="-55" dirty="0">
                          <a:solidFill>
                            <a:srgbClr val="464646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600" spc="-45" dirty="0">
                          <a:solidFill>
                            <a:srgbClr val="464646"/>
                          </a:solidFill>
                          <a:latin typeface="Tahoma"/>
                          <a:cs typeface="Tahoma"/>
                        </a:rPr>
                        <a:t>I</a:t>
                      </a:r>
                      <a:r>
                        <a:rPr sz="600" spc="-55" dirty="0">
                          <a:solidFill>
                            <a:srgbClr val="464646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600" dirty="0">
                          <a:solidFill>
                            <a:srgbClr val="464646"/>
                          </a:solidFill>
                          <a:latin typeface="Tahoma"/>
                          <a:cs typeface="Tahoma"/>
                        </a:rPr>
                        <a:t>V</a:t>
                      </a:r>
                      <a:r>
                        <a:rPr sz="600" spc="-65" dirty="0">
                          <a:solidFill>
                            <a:srgbClr val="464646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600" spc="-50" dirty="0">
                          <a:solidFill>
                            <a:srgbClr val="464646"/>
                          </a:solidFill>
                          <a:latin typeface="Tahoma"/>
                          <a:cs typeface="Tahoma"/>
                        </a:rPr>
                        <a:t>E</a:t>
                      </a:r>
                      <a:endParaRPr sz="60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22" name="object 22"/>
          <p:cNvGrpSpPr/>
          <p:nvPr/>
        </p:nvGrpSpPr>
        <p:grpSpPr>
          <a:xfrm>
            <a:off x="4747259" y="1248156"/>
            <a:ext cx="2719070" cy="2707005"/>
            <a:chOff x="4747259" y="1248156"/>
            <a:chExt cx="2719070" cy="2707005"/>
          </a:xfrm>
        </p:grpSpPr>
        <p:sp>
          <p:nvSpPr>
            <p:cNvPr id="23" name="object 23"/>
            <p:cNvSpPr/>
            <p:nvPr/>
          </p:nvSpPr>
          <p:spPr>
            <a:xfrm>
              <a:off x="4840223" y="1784604"/>
              <a:ext cx="1879600" cy="1853564"/>
            </a:xfrm>
            <a:custGeom>
              <a:avLst/>
              <a:gdLst/>
              <a:ahLst/>
              <a:cxnLst/>
              <a:rect l="l" t="t" r="r" b="b"/>
              <a:pathLst>
                <a:path w="1879600" h="1853564">
                  <a:moveTo>
                    <a:pt x="939546" y="0"/>
                  </a:moveTo>
                  <a:lnTo>
                    <a:pt x="891194" y="1205"/>
                  </a:lnTo>
                  <a:lnTo>
                    <a:pt x="843478" y="4784"/>
                  </a:lnTo>
                  <a:lnTo>
                    <a:pt x="796456" y="10677"/>
                  </a:lnTo>
                  <a:lnTo>
                    <a:pt x="750187" y="18827"/>
                  </a:lnTo>
                  <a:lnTo>
                    <a:pt x="704730" y="29175"/>
                  </a:lnTo>
                  <a:lnTo>
                    <a:pt x="660144" y="41662"/>
                  </a:lnTo>
                  <a:lnTo>
                    <a:pt x="616488" y="56232"/>
                  </a:lnTo>
                  <a:lnTo>
                    <a:pt x="573821" y="72824"/>
                  </a:lnTo>
                  <a:lnTo>
                    <a:pt x="532203" y="91382"/>
                  </a:lnTo>
                  <a:lnTo>
                    <a:pt x="491691" y="111846"/>
                  </a:lnTo>
                  <a:lnTo>
                    <a:pt x="452346" y="134159"/>
                  </a:lnTo>
                  <a:lnTo>
                    <a:pt x="414225" y="158263"/>
                  </a:lnTo>
                  <a:lnTo>
                    <a:pt x="377389" y="184098"/>
                  </a:lnTo>
                  <a:lnTo>
                    <a:pt x="341897" y="211607"/>
                  </a:lnTo>
                  <a:lnTo>
                    <a:pt x="307806" y="240732"/>
                  </a:lnTo>
                  <a:lnTo>
                    <a:pt x="275177" y="271414"/>
                  </a:lnTo>
                  <a:lnTo>
                    <a:pt x="244068" y="303596"/>
                  </a:lnTo>
                  <a:lnTo>
                    <a:pt x="214538" y="337218"/>
                  </a:lnTo>
                  <a:lnTo>
                    <a:pt x="186647" y="372222"/>
                  </a:lnTo>
                  <a:lnTo>
                    <a:pt x="160453" y="408551"/>
                  </a:lnTo>
                  <a:lnTo>
                    <a:pt x="136015" y="446146"/>
                  </a:lnTo>
                  <a:lnTo>
                    <a:pt x="113393" y="484949"/>
                  </a:lnTo>
                  <a:lnTo>
                    <a:pt x="92645" y="524902"/>
                  </a:lnTo>
                  <a:lnTo>
                    <a:pt x="73830" y="565945"/>
                  </a:lnTo>
                  <a:lnTo>
                    <a:pt x="57008" y="608022"/>
                  </a:lnTo>
                  <a:lnTo>
                    <a:pt x="42237" y="651074"/>
                  </a:lnTo>
                  <a:lnTo>
                    <a:pt x="29577" y="695042"/>
                  </a:lnTo>
                  <a:lnTo>
                    <a:pt x="19087" y="739868"/>
                  </a:lnTo>
                  <a:lnTo>
                    <a:pt x="10825" y="785494"/>
                  </a:lnTo>
                  <a:lnTo>
                    <a:pt x="4850" y="831863"/>
                  </a:lnTo>
                  <a:lnTo>
                    <a:pt x="1222" y="878914"/>
                  </a:lnTo>
                  <a:lnTo>
                    <a:pt x="0" y="926592"/>
                  </a:lnTo>
                  <a:lnTo>
                    <a:pt x="1222" y="974269"/>
                  </a:lnTo>
                  <a:lnTo>
                    <a:pt x="4850" y="1021320"/>
                  </a:lnTo>
                  <a:lnTo>
                    <a:pt x="10825" y="1067689"/>
                  </a:lnTo>
                  <a:lnTo>
                    <a:pt x="19087" y="1113315"/>
                  </a:lnTo>
                  <a:lnTo>
                    <a:pt x="29577" y="1158141"/>
                  </a:lnTo>
                  <a:lnTo>
                    <a:pt x="42237" y="1202109"/>
                  </a:lnTo>
                  <a:lnTo>
                    <a:pt x="57008" y="1245161"/>
                  </a:lnTo>
                  <a:lnTo>
                    <a:pt x="73830" y="1287238"/>
                  </a:lnTo>
                  <a:lnTo>
                    <a:pt x="92645" y="1328281"/>
                  </a:lnTo>
                  <a:lnTo>
                    <a:pt x="113393" y="1368234"/>
                  </a:lnTo>
                  <a:lnTo>
                    <a:pt x="136015" y="1407037"/>
                  </a:lnTo>
                  <a:lnTo>
                    <a:pt x="160453" y="1444632"/>
                  </a:lnTo>
                  <a:lnTo>
                    <a:pt x="186647" y="1480961"/>
                  </a:lnTo>
                  <a:lnTo>
                    <a:pt x="214538" y="1515965"/>
                  </a:lnTo>
                  <a:lnTo>
                    <a:pt x="244068" y="1549587"/>
                  </a:lnTo>
                  <a:lnTo>
                    <a:pt x="275177" y="1581769"/>
                  </a:lnTo>
                  <a:lnTo>
                    <a:pt x="307806" y="1612451"/>
                  </a:lnTo>
                  <a:lnTo>
                    <a:pt x="341897" y="1641576"/>
                  </a:lnTo>
                  <a:lnTo>
                    <a:pt x="377389" y="1669085"/>
                  </a:lnTo>
                  <a:lnTo>
                    <a:pt x="414225" y="1694920"/>
                  </a:lnTo>
                  <a:lnTo>
                    <a:pt x="452346" y="1719024"/>
                  </a:lnTo>
                  <a:lnTo>
                    <a:pt x="491691" y="1741337"/>
                  </a:lnTo>
                  <a:lnTo>
                    <a:pt x="532203" y="1761801"/>
                  </a:lnTo>
                  <a:lnTo>
                    <a:pt x="573821" y="1780359"/>
                  </a:lnTo>
                  <a:lnTo>
                    <a:pt x="616488" y="1796951"/>
                  </a:lnTo>
                  <a:lnTo>
                    <a:pt x="660144" y="1811521"/>
                  </a:lnTo>
                  <a:lnTo>
                    <a:pt x="704730" y="1824008"/>
                  </a:lnTo>
                  <a:lnTo>
                    <a:pt x="750187" y="1834356"/>
                  </a:lnTo>
                  <a:lnTo>
                    <a:pt x="796456" y="1842506"/>
                  </a:lnTo>
                  <a:lnTo>
                    <a:pt x="843478" y="1848399"/>
                  </a:lnTo>
                  <a:lnTo>
                    <a:pt x="891194" y="1851978"/>
                  </a:lnTo>
                  <a:lnTo>
                    <a:pt x="939546" y="1853184"/>
                  </a:lnTo>
                  <a:lnTo>
                    <a:pt x="987897" y="1851978"/>
                  </a:lnTo>
                  <a:lnTo>
                    <a:pt x="1035613" y="1848399"/>
                  </a:lnTo>
                  <a:lnTo>
                    <a:pt x="1082635" y="1842506"/>
                  </a:lnTo>
                  <a:lnTo>
                    <a:pt x="1128904" y="1834356"/>
                  </a:lnTo>
                  <a:lnTo>
                    <a:pt x="1174361" y="1824008"/>
                  </a:lnTo>
                  <a:lnTo>
                    <a:pt x="1218947" y="1811521"/>
                  </a:lnTo>
                  <a:lnTo>
                    <a:pt x="1262603" y="1796951"/>
                  </a:lnTo>
                  <a:lnTo>
                    <a:pt x="1305270" y="1780359"/>
                  </a:lnTo>
                  <a:lnTo>
                    <a:pt x="1346888" y="1761801"/>
                  </a:lnTo>
                  <a:lnTo>
                    <a:pt x="1387400" y="1741337"/>
                  </a:lnTo>
                  <a:lnTo>
                    <a:pt x="1426745" y="1719024"/>
                  </a:lnTo>
                  <a:lnTo>
                    <a:pt x="1464866" y="1694920"/>
                  </a:lnTo>
                  <a:lnTo>
                    <a:pt x="1501702" y="1669085"/>
                  </a:lnTo>
                  <a:lnTo>
                    <a:pt x="1537194" y="1641576"/>
                  </a:lnTo>
                  <a:lnTo>
                    <a:pt x="1571285" y="1612451"/>
                  </a:lnTo>
                  <a:lnTo>
                    <a:pt x="1603914" y="1581769"/>
                  </a:lnTo>
                  <a:lnTo>
                    <a:pt x="1635023" y="1549587"/>
                  </a:lnTo>
                  <a:lnTo>
                    <a:pt x="1664553" y="1515965"/>
                  </a:lnTo>
                  <a:lnTo>
                    <a:pt x="1692444" y="1480961"/>
                  </a:lnTo>
                  <a:lnTo>
                    <a:pt x="1718638" y="1444632"/>
                  </a:lnTo>
                  <a:lnTo>
                    <a:pt x="1743076" y="1407037"/>
                  </a:lnTo>
                  <a:lnTo>
                    <a:pt x="1765698" y="1368234"/>
                  </a:lnTo>
                  <a:lnTo>
                    <a:pt x="1786446" y="1328281"/>
                  </a:lnTo>
                  <a:lnTo>
                    <a:pt x="1805261" y="1287238"/>
                  </a:lnTo>
                  <a:lnTo>
                    <a:pt x="1822083" y="1245161"/>
                  </a:lnTo>
                  <a:lnTo>
                    <a:pt x="1836854" y="1202109"/>
                  </a:lnTo>
                  <a:lnTo>
                    <a:pt x="1849514" y="1158141"/>
                  </a:lnTo>
                  <a:lnTo>
                    <a:pt x="1860004" y="1113315"/>
                  </a:lnTo>
                  <a:lnTo>
                    <a:pt x="1868266" y="1067689"/>
                  </a:lnTo>
                  <a:lnTo>
                    <a:pt x="1874241" y="1021320"/>
                  </a:lnTo>
                  <a:lnTo>
                    <a:pt x="1877869" y="974269"/>
                  </a:lnTo>
                  <a:lnTo>
                    <a:pt x="1879092" y="926592"/>
                  </a:lnTo>
                  <a:lnTo>
                    <a:pt x="1877869" y="878914"/>
                  </a:lnTo>
                  <a:lnTo>
                    <a:pt x="1874241" y="831863"/>
                  </a:lnTo>
                  <a:lnTo>
                    <a:pt x="1868266" y="785494"/>
                  </a:lnTo>
                  <a:lnTo>
                    <a:pt x="1860004" y="739868"/>
                  </a:lnTo>
                  <a:lnTo>
                    <a:pt x="1849514" y="695042"/>
                  </a:lnTo>
                  <a:lnTo>
                    <a:pt x="1836854" y="651074"/>
                  </a:lnTo>
                  <a:lnTo>
                    <a:pt x="1822083" y="608022"/>
                  </a:lnTo>
                  <a:lnTo>
                    <a:pt x="1805261" y="565945"/>
                  </a:lnTo>
                  <a:lnTo>
                    <a:pt x="1786446" y="524902"/>
                  </a:lnTo>
                  <a:lnTo>
                    <a:pt x="1765698" y="484949"/>
                  </a:lnTo>
                  <a:lnTo>
                    <a:pt x="1743076" y="446146"/>
                  </a:lnTo>
                  <a:lnTo>
                    <a:pt x="1718638" y="408551"/>
                  </a:lnTo>
                  <a:lnTo>
                    <a:pt x="1692444" y="372222"/>
                  </a:lnTo>
                  <a:lnTo>
                    <a:pt x="1664553" y="337218"/>
                  </a:lnTo>
                  <a:lnTo>
                    <a:pt x="1635023" y="303596"/>
                  </a:lnTo>
                  <a:lnTo>
                    <a:pt x="1603914" y="271414"/>
                  </a:lnTo>
                  <a:lnTo>
                    <a:pt x="1571285" y="240732"/>
                  </a:lnTo>
                  <a:lnTo>
                    <a:pt x="1537194" y="211607"/>
                  </a:lnTo>
                  <a:lnTo>
                    <a:pt x="1501702" y="184098"/>
                  </a:lnTo>
                  <a:lnTo>
                    <a:pt x="1464866" y="158263"/>
                  </a:lnTo>
                  <a:lnTo>
                    <a:pt x="1426745" y="134159"/>
                  </a:lnTo>
                  <a:lnTo>
                    <a:pt x="1387400" y="111846"/>
                  </a:lnTo>
                  <a:lnTo>
                    <a:pt x="1346888" y="91382"/>
                  </a:lnTo>
                  <a:lnTo>
                    <a:pt x="1305270" y="72824"/>
                  </a:lnTo>
                  <a:lnTo>
                    <a:pt x="1262603" y="56232"/>
                  </a:lnTo>
                  <a:lnTo>
                    <a:pt x="1218947" y="41662"/>
                  </a:lnTo>
                  <a:lnTo>
                    <a:pt x="1174361" y="29175"/>
                  </a:lnTo>
                  <a:lnTo>
                    <a:pt x="1128904" y="18827"/>
                  </a:lnTo>
                  <a:lnTo>
                    <a:pt x="1082635" y="10677"/>
                  </a:lnTo>
                  <a:lnTo>
                    <a:pt x="1035613" y="4784"/>
                  </a:lnTo>
                  <a:lnTo>
                    <a:pt x="987897" y="1205"/>
                  </a:lnTo>
                  <a:lnTo>
                    <a:pt x="93954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100571" y="1248156"/>
              <a:ext cx="1365503" cy="1882140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254751" y="2846819"/>
              <a:ext cx="2069592" cy="1107960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747259" y="1258824"/>
              <a:ext cx="1365503" cy="2333243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6126606" y="1275207"/>
              <a:ext cx="1263650" cy="1779905"/>
            </a:xfrm>
            <a:custGeom>
              <a:avLst/>
              <a:gdLst/>
              <a:ahLst/>
              <a:cxnLst/>
              <a:rect l="l" t="t" r="r" b="b"/>
              <a:pathLst>
                <a:path w="1263650" h="1779905">
                  <a:moveTo>
                    <a:pt x="0" y="0"/>
                  </a:moveTo>
                  <a:lnTo>
                    <a:pt x="0" y="631825"/>
                  </a:lnTo>
                  <a:lnTo>
                    <a:pt x="53185" y="634070"/>
                  </a:lnTo>
                  <a:lnTo>
                    <a:pt x="105871" y="640765"/>
                  </a:lnTo>
                  <a:lnTo>
                    <a:pt x="157770" y="651850"/>
                  </a:lnTo>
                  <a:lnTo>
                    <a:pt x="208596" y="667263"/>
                  </a:lnTo>
                  <a:lnTo>
                    <a:pt x="258063" y="686942"/>
                  </a:lnTo>
                  <a:lnTo>
                    <a:pt x="300397" y="707797"/>
                  </a:lnTo>
                  <a:lnTo>
                    <a:pt x="340488" y="731355"/>
                  </a:lnTo>
                  <a:lnTo>
                    <a:pt x="378276" y="757455"/>
                  </a:lnTo>
                  <a:lnTo>
                    <a:pt x="413698" y="785937"/>
                  </a:lnTo>
                  <a:lnTo>
                    <a:pt x="446693" y="816639"/>
                  </a:lnTo>
                  <a:lnTo>
                    <a:pt x="477200" y="849400"/>
                  </a:lnTo>
                  <a:lnTo>
                    <a:pt x="505156" y="884057"/>
                  </a:lnTo>
                  <a:lnTo>
                    <a:pt x="530501" y="920450"/>
                  </a:lnTo>
                  <a:lnTo>
                    <a:pt x="553172" y="958418"/>
                  </a:lnTo>
                  <a:lnTo>
                    <a:pt x="573108" y="997799"/>
                  </a:lnTo>
                  <a:lnTo>
                    <a:pt x="590248" y="1038431"/>
                  </a:lnTo>
                  <a:lnTo>
                    <a:pt x="604529" y="1080153"/>
                  </a:lnTo>
                  <a:lnTo>
                    <a:pt x="615890" y="1122805"/>
                  </a:lnTo>
                  <a:lnTo>
                    <a:pt x="624270" y="1166224"/>
                  </a:lnTo>
                  <a:lnTo>
                    <a:pt x="629607" y="1210249"/>
                  </a:lnTo>
                  <a:lnTo>
                    <a:pt x="631839" y="1254719"/>
                  </a:lnTo>
                  <a:lnTo>
                    <a:pt x="630904" y="1299472"/>
                  </a:lnTo>
                  <a:lnTo>
                    <a:pt x="626742" y="1344347"/>
                  </a:lnTo>
                  <a:lnTo>
                    <a:pt x="619289" y="1389183"/>
                  </a:lnTo>
                  <a:lnTo>
                    <a:pt x="608486" y="1433818"/>
                  </a:lnTo>
                  <a:lnTo>
                    <a:pt x="594270" y="1478091"/>
                  </a:lnTo>
                  <a:lnTo>
                    <a:pt x="576579" y="1521840"/>
                  </a:lnTo>
                  <a:lnTo>
                    <a:pt x="1153287" y="1779904"/>
                  </a:lnTo>
                  <a:lnTo>
                    <a:pt x="1172256" y="1735279"/>
                  </a:lnTo>
                  <a:lnTo>
                    <a:pt x="1189465" y="1690038"/>
                  </a:lnTo>
                  <a:lnTo>
                    <a:pt x="1204904" y="1644233"/>
                  </a:lnTo>
                  <a:lnTo>
                    <a:pt x="1218564" y="1597914"/>
                  </a:lnTo>
                  <a:lnTo>
                    <a:pt x="1230433" y="1551134"/>
                  </a:lnTo>
                  <a:lnTo>
                    <a:pt x="1240503" y="1503944"/>
                  </a:lnTo>
                  <a:lnTo>
                    <a:pt x="1248764" y="1456396"/>
                  </a:lnTo>
                  <a:lnTo>
                    <a:pt x="1255206" y="1408541"/>
                  </a:lnTo>
                  <a:lnTo>
                    <a:pt x="1259820" y="1360430"/>
                  </a:lnTo>
                  <a:lnTo>
                    <a:pt x="1262595" y="1312116"/>
                  </a:lnTo>
                  <a:lnTo>
                    <a:pt x="1263522" y="1263650"/>
                  </a:lnTo>
                  <a:lnTo>
                    <a:pt x="1262610" y="1215181"/>
                  </a:lnTo>
                  <a:lnTo>
                    <a:pt x="1259895" y="1167174"/>
                  </a:lnTo>
                  <a:lnTo>
                    <a:pt x="1255410" y="1119661"/>
                  </a:lnTo>
                  <a:lnTo>
                    <a:pt x="1249187" y="1072674"/>
                  </a:lnTo>
                  <a:lnTo>
                    <a:pt x="1241259" y="1026248"/>
                  </a:lnTo>
                  <a:lnTo>
                    <a:pt x="1231660" y="980413"/>
                  </a:lnTo>
                  <a:lnTo>
                    <a:pt x="1220421" y="935203"/>
                  </a:lnTo>
                  <a:lnTo>
                    <a:pt x="1207576" y="890652"/>
                  </a:lnTo>
                  <a:lnTo>
                    <a:pt x="1193157" y="846790"/>
                  </a:lnTo>
                  <a:lnTo>
                    <a:pt x="1177196" y="803652"/>
                  </a:lnTo>
                  <a:lnTo>
                    <a:pt x="1159727" y="761269"/>
                  </a:lnTo>
                  <a:lnTo>
                    <a:pt x="1140783" y="719676"/>
                  </a:lnTo>
                  <a:lnTo>
                    <a:pt x="1120395" y="678903"/>
                  </a:lnTo>
                  <a:lnTo>
                    <a:pt x="1098597" y="638985"/>
                  </a:lnTo>
                  <a:lnTo>
                    <a:pt x="1075422" y="599953"/>
                  </a:lnTo>
                  <a:lnTo>
                    <a:pt x="1050901" y="561841"/>
                  </a:lnTo>
                  <a:lnTo>
                    <a:pt x="1025069" y="524682"/>
                  </a:lnTo>
                  <a:lnTo>
                    <a:pt x="997957" y="488507"/>
                  </a:lnTo>
                  <a:lnTo>
                    <a:pt x="969598" y="453350"/>
                  </a:lnTo>
                  <a:lnTo>
                    <a:pt x="940025" y="419244"/>
                  </a:lnTo>
                  <a:lnTo>
                    <a:pt x="909270" y="386220"/>
                  </a:lnTo>
                  <a:lnTo>
                    <a:pt x="877367" y="354313"/>
                  </a:lnTo>
                  <a:lnTo>
                    <a:pt x="844348" y="323554"/>
                  </a:lnTo>
                  <a:lnTo>
                    <a:pt x="810246" y="293977"/>
                  </a:lnTo>
                  <a:lnTo>
                    <a:pt x="775094" y="265614"/>
                  </a:lnTo>
                  <a:lnTo>
                    <a:pt x="738923" y="238497"/>
                  </a:lnTo>
                  <a:lnTo>
                    <a:pt x="701768" y="212660"/>
                  </a:lnTo>
                  <a:lnTo>
                    <a:pt x="663660" y="188136"/>
                  </a:lnTo>
                  <a:lnTo>
                    <a:pt x="624632" y="164956"/>
                  </a:lnTo>
                  <a:lnTo>
                    <a:pt x="584718" y="143155"/>
                  </a:lnTo>
                  <a:lnTo>
                    <a:pt x="543949" y="122763"/>
                  </a:lnTo>
                  <a:lnTo>
                    <a:pt x="502359" y="103815"/>
                  </a:lnTo>
                  <a:lnTo>
                    <a:pt x="459980" y="86343"/>
                  </a:lnTo>
                  <a:lnTo>
                    <a:pt x="416845" y="70380"/>
                  </a:lnTo>
                  <a:lnTo>
                    <a:pt x="372986" y="55958"/>
                  </a:lnTo>
                  <a:lnTo>
                    <a:pt x="328437" y="43110"/>
                  </a:lnTo>
                  <a:lnTo>
                    <a:pt x="283229" y="31869"/>
                  </a:lnTo>
                  <a:lnTo>
                    <a:pt x="237397" y="22267"/>
                  </a:lnTo>
                  <a:lnTo>
                    <a:pt x="190972" y="14338"/>
                  </a:lnTo>
                  <a:lnTo>
                    <a:pt x="143987" y="8114"/>
                  </a:lnTo>
                  <a:lnTo>
                    <a:pt x="96474" y="3628"/>
                  </a:lnTo>
                  <a:lnTo>
                    <a:pt x="48468" y="9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F8A4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5281929" y="2873756"/>
              <a:ext cx="1967230" cy="1005840"/>
            </a:xfrm>
            <a:custGeom>
              <a:avLst/>
              <a:gdLst/>
              <a:ahLst/>
              <a:cxnLst/>
              <a:rect l="l" t="t" r="r" b="b"/>
              <a:pathLst>
                <a:path w="1967229" h="1005839">
                  <a:moveTo>
                    <a:pt x="1390142" y="0"/>
                  </a:moveTo>
                  <a:lnTo>
                    <a:pt x="1370772" y="39504"/>
                  </a:lnTo>
                  <a:lnTo>
                    <a:pt x="1348724" y="77533"/>
                  </a:lnTo>
                  <a:lnTo>
                    <a:pt x="1324080" y="113942"/>
                  </a:lnTo>
                  <a:lnTo>
                    <a:pt x="1296924" y="148590"/>
                  </a:lnTo>
                  <a:lnTo>
                    <a:pt x="1265239" y="183564"/>
                  </a:lnTo>
                  <a:lnTo>
                    <a:pt x="1231571" y="215638"/>
                  </a:lnTo>
                  <a:lnTo>
                    <a:pt x="1196091" y="244797"/>
                  </a:lnTo>
                  <a:lnTo>
                    <a:pt x="1158973" y="271026"/>
                  </a:lnTo>
                  <a:lnTo>
                    <a:pt x="1120388" y="294310"/>
                  </a:lnTo>
                  <a:lnTo>
                    <a:pt x="1080508" y="314635"/>
                  </a:lnTo>
                  <a:lnTo>
                    <a:pt x="1039506" y="331985"/>
                  </a:lnTo>
                  <a:lnTo>
                    <a:pt x="997553" y="346346"/>
                  </a:lnTo>
                  <a:lnTo>
                    <a:pt x="954821" y="357703"/>
                  </a:lnTo>
                  <a:lnTo>
                    <a:pt x="911483" y="366042"/>
                  </a:lnTo>
                  <a:lnTo>
                    <a:pt x="867711" y="371347"/>
                  </a:lnTo>
                  <a:lnTo>
                    <a:pt x="823677" y="373605"/>
                  </a:lnTo>
                  <a:lnTo>
                    <a:pt x="779553" y="372800"/>
                  </a:lnTo>
                  <a:lnTo>
                    <a:pt x="735510" y="368917"/>
                  </a:lnTo>
                  <a:lnTo>
                    <a:pt x="691722" y="361942"/>
                  </a:lnTo>
                  <a:lnTo>
                    <a:pt x="648361" y="351860"/>
                  </a:lnTo>
                  <a:lnTo>
                    <a:pt x="605597" y="338657"/>
                  </a:lnTo>
                  <a:lnTo>
                    <a:pt x="563604" y="322317"/>
                  </a:lnTo>
                  <a:lnTo>
                    <a:pt x="522554" y="302826"/>
                  </a:lnTo>
                  <a:lnTo>
                    <a:pt x="482619" y="280169"/>
                  </a:lnTo>
                  <a:lnTo>
                    <a:pt x="443970" y="254331"/>
                  </a:lnTo>
                  <a:lnTo>
                    <a:pt x="406781" y="225298"/>
                  </a:lnTo>
                  <a:lnTo>
                    <a:pt x="0" y="708787"/>
                  </a:lnTo>
                  <a:lnTo>
                    <a:pt x="39148" y="740428"/>
                  </a:lnTo>
                  <a:lnTo>
                    <a:pt x="79490" y="770451"/>
                  </a:lnTo>
                  <a:lnTo>
                    <a:pt x="120974" y="798827"/>
                  </a:lnTo>
                  <a:lnTo>
                    <a:pt x="163549" y="825523"/>
                  </a:lnTo>
                  <a:lnTo>
                    <a:pt x="207163" y="850508"/>
                  </a:lnTo>
                  <a:lnTo>
                    <a:pt x="251766" y="873752"/>
                  </a:lnTo>
                  <a:lnTo>
                    <a:pt x="297307" y="895223"/>
                  </a:lnTo>
                  <a:lnTo>
                    <a:pt x="341914" y="914192"/>
                  </a:lnTo>
                  <a:lnTo>
                    <a:pt x="386837" y="931326"/>
                  </a:lnTo>
                  <a:lnTo>
                    <a:pt x="432033" y="946643"/>
                  </a:lnTo>
                  <a:lnTo>
                    <a:pt x="477458" y="960159"/>
                  </a:lnTo>
                  <a:lnTo>
                    <a:pt x="523069" y="971890"/>
                  </a:lnTo>
                  <a:lnTo>
                    <a:pt x="568822" y="981852"/>
                  </a:lnTo>
                  <a:lnTo>
                    <a:pt x="614675" y="990063"/>
                  </a:lnTo>
                  <a:lnTo>
                    <a:pt x="660585" y="996538"/>
                  </a:lnTo>
                  <a:lnTo>
                    <a:pt x="706507" y="1001295"/>
                  </a:lnTo>
                  <a:lnTo>
                    <a:pt x="752399" y="1004349"/>
                  </a:lnTo>
                  <a:lnTo>
                    <a:pt x="798218" y="1005717"/>
                  </a:lnTo>
                  <a:lnTo>
                    <a:pt x="843920" y="1005416"/>
                  </a:lnTo>
                  <a:lnTo>
                    <a:pt x="889462" y="1003462"/>
                  </a:lnTo>
                  <a:lnTo>
                    <a:pt x="934800" y="999871"/>
                  </a:lnTo>
                  <a:lnTo>
                    <a:pt x="979893" y="994661"/>
                  </a:lnTo>
                  <a:lnTo>
                    <a:pt x="1024695" y="987847"/>
                  </a:lnTo>
                  <a:lnTo>
                    <a:pt x="1069165" y="979447"/>
                  </a:lnTo>
                  <a:lnTo>
                    <a:pt x="1113258" y="969476"/>
                  </a:lnTo>
                  <a:lnTo>
                    <a:pt x="1156932" y="957951"/>
                  </a:lnTo>
                  <a:lnTo>
                    <a:pt x="1200144" y="944888"/>
                  </a:lnTo>
                  <a:lnTo>
                    <a:pt x="1242849" y="930305"/>
                  </a:lnTo>
                  <a:lnTo>
                    <a:pt x="1285006" y="914217"/>
                  </a:lnTo>
                  <a:lnTo>
                    <a:pt x="1326569" y="896642"/>
                  </a:lnTo>
                  <a:lnTo>
                    <a:pt x="1367498" y="877595"/>
                  </a:lnTo>
                  <a:lnTo>
                    <a:pt x="1407747" y="857093"/>
                  </a:lnTo>
                  <a:lnTo>
                    <a:pt x="1447274" y="835152"/>
                  </a:lnTo>
                  <a:lnTo>
                    <a:pt x="1486036" y="811790"/>
                  </a:lnTo>
                  <a:lnTo>
                    <a:pt x="1523989" y="787022"/>
                  </a:lnTo>
                  <a:lnTo>
                    <a:pt x="1561091" y="760865"/>
                  </a:lnTo>
                  <a:lnTo>
                    <a:pt x="1597297" y="733335"/>
                  </a:lnTo>
                  <a:lnTo>
                    <a:pt x="1632565" y="704450"/>
                  </a:lnTo>
                  <a:lnTo>
                    <a:pt x="1666851" y="674225"/>
                  </a:lnTo>
                  <a:lnTo>
                    <a:pt x="1700113" y="642678"/>
                  </a:lnTo>
                  <a:lnTo>
                    <a:pt x="1732306" y="609823"/>
                  </a:lnTo>
                  <a:lnTo>
                    <a:pt x="1763388" y="575679"/>
                  </a:lnTo>
                  <a:lnTo>
                    <a:pt x="1793316" y="540261"/>
                  </a:lnTo>
                  <a:lnTo>
                    <a:pt x="1822046" y="503586"/>
                  </a:lnTo>
                  <a:lnTo>
                    <a:pt x="1849534" y="465671"/>
                  </a:lnTo>
                  <a:lnTo>
                    <a:pt x="1875739" y="426531"/>
                  </a:lnTo>
                  <a:lnTo>
                    <a:pt x="1900616" y="386185"/>
                  </a:lnTo>
                  <a:lnTo>
                    <a:pt x="1924122" y="344647"/>
                  </a:lnTo>
                  <a:lnTo>
                    <a:pt x="1946214" y="301934"/>
                  </a:lnTo>
                  <a:lnTo>
                    <a:pt x="1966849" y="258064"/>
                  </a:lnTo>
                  <a:lnTo>
                    <a:pt x="1390142" y="0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4772971" y="1285367"/>
              <a:ext cx="1264285" cy="2230755"/>
            </a:xfrm>
            <a:custGeom>
              <a:avLst/>
              <a:gdLst/>
              <a:ahLst/>
              <a:cxnLst/>
              <a:rect l="l" t="t" r="r" b="b"/>
              <a:pathLst>
                <a:path w="1264285" h="2230754">
                  <a:moveTo>
                    <a:pt x="1263719" y="0"/>
                  </a:moveTo>
                  <a:lnTo>
                    <a:pt x="1212983" y="1016"/>
                  </a:lnTo>
                  <a:lnTo>
                    <a:pt x="1162539" y="4050"/>
                  </a:lnTo>
                  <a:lnTo>
                    <a:pt x="1112438" y="9077"/>
                  </a:lnTo>
                  <a:lnTo>
                    <a:pt x="1062735" y="16070"/>
                  </a:lnTo>
                  <a:lnTo>
                    <a:pt x="1013483" y="25007"/>
                  </a:lnTo>
                  <a:lnTo>
                    <a:pt x="964734" y="35861"/>
                  </a:lnTo>
                  <a:lnTo>
                    <a:pt x="916543" y="48608"/>
                  </a:lnTo>
                  <a:lnTo>
                    <a:pt x="868962" y="63224"/>
                  </a:lnTo>
                  <a:lnTo>
                    <a:pt x="822045" y="79682"/>
                  </a:lnTo>
                  <a:lnTo>
                    <a:pt x="775845" y="97959"/>
                  </a:lnTo>
                  <a:lnTo>
                    <a:pt x="730414" y="118030"/>
                  </a:lnTo>
                  <a:lnTo>
                    <a:pt x="685808" y="139870"/>
                  </a:lnTo>
                  <a:lnTo>
                    <a:pt x="642078" y="163453"/>
                  </a:lnTo>
                  <a:lnTo>
                    <a:pt x="599277" y="188756"/>
                  </a:lnTo>
                  <a:lnTo>
                    <a:pt x="557460" y="215753"/>
                  </a:lnTo>
                  <a:lnTo>
                    <a:pt x="516680" y="244420"/>
                  </a:lnTo>
                  <a:lnTo>
                    <a:pt x="476989" y="274731"/>
                  </a:lnTo>
                  <a:lnTo>
                    <a:pt x="438441" y="306662"/>
                  </a:lnTo>
                  <a:lnTo>
                    <a:pt x="401088" y="340188"/>
                  </a:lnTo>
                  <a:lnTo>
                    <a:pt x="364986" y="375284"/>
                  </a:lnTo>
                  <a:lnTo>
                    <a:pt x="330186" y="411926"/>
                  </a:lnTo>
                  <a:lnTo>
                    <a:pt x="296741" y="450088"/>
                  </a:lnTo>
                  <a:lnTo>
                    <a:pt x="266233" y="487765"/>
                  </a:lnTo>
                  <a:lnTo>
                    <a:pt x="237401" y="526250"/>
                  </a:lnTo>
                  <a:lnTo>
                    <a:pt x="210243" y="565497"/>
                  </a:lnTo>
                  <a:lnTo>
                    <a:pt x="184754" y="605460"/>
                  </a:lnTo>
                  <a:lnTo>
                    <a:pt x="160929" y="646092"/>
                  </a:lnTo>
                  <a:lnTo>
                    <a:pt x="138766" y="687347"/>
                  </a:lnTo>
                  <a:lnTo>
                    <a:pt x="118260" y="729180"/>
                  </a:lnTo>
                  <a:lnTo>
                    <a:pt x="99408" y="771544"/>
                  </a:lnTo>
                  <a:lnTo>
                    <a:pt x="82204" y="814393"/>
                  </a:lnTo>
                  <a:lnTo>
                    <a:pt x="66646" y="857680"/>
                  </a:lnTo>
                  <a:lnTo>
                    <a:pt x="52729" y="901361"/>
                  </a:lnTo>
                  <a:lnTo>
                    <a:pt x="40449" y="945388"/>
                  </a:lnTo>
                  <a:lnTo>
                    <a:pt x="29802" y="989716"/>
                  </a:lnTo>
                  <a:lnTo>
                    <a:pt x="20785" y="1034298"/>
                  </a:lnTo>
                  <a:lnTo>
                    <a:pt x="13393" y="1079089"/>
                  </a:lnTo>
                  <a:lnTo>
                    <a:pt x="7623" y="1124042"/>
                  </a:lnTo>
                  <a:lnTo>
                    <a:pt x="3470" y="1169111"/>
                  </a:lnTo>
                  <a:lnTo>
                    <a:pt x="930" y="1214250"/>
                  </a:lnTo>
                  <a:lnTo>
                    <a:pt x="0" y="1259413"/>
                  </a:lnTo>
                  <a:lnTo>
                    <a:pt x="675" y="1304554"/>
                  </a:lnTo>
                  <a:lnTo>
                    <a:pt x="2951" y="1349627"/>
                  </a:lnTo>
                  <a:lnTo>
                    <a:pt x="6825" y="1394585"/>
                  </a:lnTo>
                  <a:lnTo>
                    <a:pt x="12293" y="1439383"/>
                  </a:lnTo>
                  <a:lnTo>
                    <a:pt x="19350" y="1483974"/>
                  </a:lnTo>
                  <a:lnTo>
                    <a:pt x="27993" y="1528313"/>
                  </a:lnTo>
                  <a:lnTo>
                    <a:pt x="38217" y="1572352"/>
                  </a:lnTo>
                  <a:lnTo>
                    <a:pt x="50019" y="1616047"/>
                  </a:lnTo>
                  <a:lnTo>
                    <a:pt x="63394" y="1659351"/>
                  </a:lnTo>
                  <a:lnTo>
                    <a:pt x="78339" y="1702217"/>
                  </a:lnTo>
                  <a:lnTo>
                    <a:pt x="94850" y="1744601"/>
                  </a:lnTo>
                  <a:lnTo>
                    <a:pt x="112923" y="1786455"/>
                  </a:lnTo>
                  <a:lnTo>
                    <a:pt x="132553" y="1827733"/>
                  </a:lnTo>
                  <a:lnTo>
                    <a:pt x="153737" y="1868390"/>
                  </a:lnTo>
                  <a:lnTo>
                    <a:pt x="176471" y="1908379"/>
                  </a:lnTo>
                  <a:lnTo>
                    <a:pt x="200750" y="1947654"/>
                  </a:lnTo>
                  <a:lnTo>
                    <a:pt x="226571" y="1986170"/>
                  </a:lnTo>
                  <a:lnTo>
                    <a:pt x="253931" y="2023879"/>
                  </a:lnTo>
                  <a:lnTo>
                    <a:pt x="282824" y="2060737"/>
                  </a:lnTo>
                  <a:lnTo>
                    <a:pt x="313246" y="2096696"/>
                  </a:lnTo>
                  <a:lnTo>
                    <a:pt x="345195" y="2131710"/>
                  </a:lnTo>
                  <a:lnTo>
                    <a:pt x="378666" y="2165735"/>
                  </a:lnTo>
                  <a:lnTo>
                    <a:pt x="413655" y="2198722"/>
                  </a:lnTo>
                  <a:lnTo>
                    <a:pt x="450157" y="2230628"/>
                  </a:lnTo>
                  <a:lnTo>
                    <a:pt x="856938" y="1747139"/>
                  </a:lnTo>
                  <a:lnTo>
                    <a:pt x="819522" y="1713029"/>
                  </a:lnTo>
                  <a:lnTo>
                    <a:pt x="785202" y="1676307"/>
                  </a:lnTo>
                  <a:lnTo>
                    <a:pt x="754077" y="1637186"/>
                  </a:lnTo>
                  <a:lnTo>
                    <a:pt x="726244" y="1595882"/>
                  </a:lnTo>
                  <a:lnTo>
                    <a:pt x="701804" y="1552610"/>
                  </a:lnTo>
                  <a:lnTo>
                    <a:pt x="680853" y="1507583"/>
                  </a:lnTo>
                  <a:lnTo>
                    <a:pt x="663490" y="1461016"/>
                  </a:lnTo>
                  <a:lnTo>
                    <a:pt x="649815" y="1413125"/>
                  </a:lnTo>
                  <a:lnTo>
                    <a:pt x="639924" y="1364124"/>
                  </a:lnTo>
                  <a:lnTo>
                    <a:pt x="633918" y="1314227"/>
                  </a:lnTo>
                  <a:lnTo>
                    <a:pt x="631894" y="1263650"/>
                  </a:lnTo>
                  <a:lnTo>
                    <a:pt x="633627" y="1216505"/>
                  </a:lnTo>
                  <a:lnTo>
                    <a:pt x="638744" y="1170301"/>
                  </a:lnTo>
                  <a:lnTo>
                    <a:pt x="647122" y="1125158"/>
                  </a:lnTo>
                  <a:lnTo>
                    <a:pt x="658641" y="1081199"/>
                  </a:lnTo>
                  <a:lnTo>
                    <a:pt x="673178" y="1038546"/>
                  </a:lnTo>
                  <a:lnTo>
                    <a:pt x="690610" y="997322"/>
                  </a:lnTo>
                  <a:lnTo>
                    <a:pt x="710815" y="957649"/>
                  </a:lnTo>
                  <a:lnTo>
                    <a:pt x="733673" y="919649"/>
                  </a:lnTo>
                  <a:lnTo>
                    <a:pt x="759060" y="883444"/>
                  </a:lnTo>
                  <a:lnTo>
                    <a:pt x="786854" y="849158"/>
                  </a:lnTo>
                  <a:lnTo>
                    <a:pt x="816933" y="816911"/>
                  </a:lnTo>
                  <a:lnTo>
                    <a:pt x="849176" y="786827"/>
                  </a:lnTo>
                  <a:lnTo>
                    <a:pt x="883460" y="759028"/>
                  </a:lnTo>
                  <a:lnTo>
                    <a:pt x="919662" y="733635"/>
                  </a:lnTo>
                  <a:lnTo>
                    <a:pt x="957662" y="710772"/>
                  </a:lnTo>
                  <a:lnTo>
                    <a:pt x="997337" y="690561"/>
                  </a:lnTo>
                  <a:lnTo>
                    <a:pt x="1038564" y="673123"/>
                  </a:lnTo>
                  <a:lnTo>
                    <a:pt x="1081222" y="658582"/>
                  </a:lnTo>
                  <a:lnTo>
                    <a:pt x="1125189" y="647059"/>
                  </a:lnTo>
                  <a:lnTo>
                    <a:pt x="1170342" y="638677"/>
                  </a:lnTo>
                  <a:lnTo>
                    <a:pt x="1216559" y="633558"/>
                  </a:lnTo>
                  <a:lnTo>
                    <a:pt x="1263719" y="631825"/>
                  </a:lnTo>
                  <a:lnTo>
                    <a:pt x="1263719" y="0"/>
                  </a:lnTo>
                  <a:close/>
                </a:path>
              </a:pathLst>
            </a:custGeom>
            <a:solidFill>
              <a:srgbClr val="08715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09258" rIns="0" bIns="0" rtlCol="0">
            <a:spAutoFit/>
          </a:bodyPr>
          <a:lstStyle/>
          <a:p>
            <a:pPr marL="31115">
              <a:lnSpc>
                <a:spcPct val="100000"/>
              </a:lnSpc>
              <a:spcBef>
                <a:spcPts val="100"/>
              </a:spcBef>
            </a:pPr>
            <a:r>
              <a:rPr spc="270" dirty="0"/>
              <a:t>KPI</a:t>
            </a:r>
            <a:r>
              <a:rPr spc="5" dirty="0"/>
              <a:t> </a:t>
            </a:r>
            <a:r>
              <a:rPr spc="130" dirty="0"/>
              <a:t>DOCUMENTATION</a:t>
            </a:r>
            <a:r>
              <a:rPr spc="40" dirty="0"/>
              <a:t> </a:t>
            </a:r>
            <a:r>
              <a:rPr spc="155" dirty="0"/>
              <a:t>FORM</a:t>
            </a:r>
            <a:r>
              <a:rPr spc="5" dirty="0"/>
              <a:t> </a:t>
            </a:r>
            <a:r>
              <a:rPr spc="114" dirty="0"/>
              <a:t>USAGE</a:t>
            </a:r>
          </a:p>
        </p:txBody>
      </p:sp>
      <p:sp>
        <p:nvSpPr>
          <p:cNvPr id="31" name="object 31"/>
          <p:cNvSpPr txBox="1"/>
          <p:nvPr/>
        </p:nvSpPr>
        <p:spPr>
          <a:xfrm>
            <a:off x="355803" y="6354876"/>
            <a:ext cx="153162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i="1" dirty="0">
                <a:solidFill>
                  <a:srgbClr val="5F5F5F"/>
                </a:solidFill>
                <a:latin typeface="Times New Roman"/>
                <a:cs typeface="Times New Roman"/>
              </a:rPr>
              <a:t>Source:</a:t>
            </a:r>
            <a:r>
              <a:rPr sz="900" i="1" spc="-20" dirty="0">
                <a:solidFill>
                  <a:srgbClr val="5F5F5F"/>
                </a:solidFill>
                <a:latin typeface="Times New Roman"/>
                <a:cs typeface="Times New Roman"/>
              </a:rPr>
              <a:t> </a:t>
            </a:r>
            <a:r>
              <a:rPr sz="900" i="1" dirty="0">
                <a:solidFill>
                  <a:srgbClr val="5F5F5F"/>
                </a:solidFill>
                <a:latin typeface="Times New Roman"/>
                <a:cs typeface="Times New Roman"/>
              </a:rPr>
              <a:t>The</a:t>
            </a:r>
            <a:r>
              <a:rPr sz="900" i="1" spc="-25" dirty="0">
                <a:solidFill>
                  <a:srgbClr val="5F5F5F"/>
                </a:solidFill>
                <a:latin typeface="Times New Roman"/>
                <a:cs typeface="Times New Roman"/>
              </a:rPr>
              <a:t> </a:t>
            </a:r>
            <a:r>
              <a:rPr sz="900" i="1" dirty="0">
                <a:solidFill>
                  <a:srgbClr val="5F5F5F"/>
                </a:solidFill>
                <a:latin typeface="Times New Roman"/>
                <a:cs typeface="Times New Roman"/>
              </a:rPr>
              <a:t>KPI</a:t>
            </a:r>
            <a:r>
              <a:rPr sz="900" i="1" spc="-5" dirty="0">
                <a:solidFill>
                  <a:srgbClr val="5F5F5F"/>
                </a:solidFill>
                <a:latin typeface="Times New Roman"/>
                <a:cs typeface="Times New Roman"/>
              </a:rPr>
              <a:t> </a:t>
            </a:r>
            <a:r>
              <a:rPr sz="900" i="1" dirty="0">
                <a:solidFill>
                  <a:srgbClr val="5F5F5F"/>
                </a:solidFill>
                <a:latin typeface="Times New Roman"/>
                <a:cs typeface="Times New Roman"/>
              </a:rPr>
              <a:t>Institute</a:t>
            </a:r>
            <a:r>
              <a:rPr sz="900" i="1" spc="-35" dirty="0">
                <a:solidFill>
                  <a:srgbClr val="5F5F5F"/>
                </a:solidFill>
                <a:latin typeface="Times New Roman"/>
                <a:cs typeface="Times New Roman"/>
              </a:rPr>
              <a:t> </a:t>
            </a:r>
            <a:r>
              <a:rPr sz="900" i="1" spc="-10" dirty="0">
                <a:solidFill>
                  <a:srgbClr val="5F5F5F"/>
                </a:solidFill>
                <a:latin typeface="Times New Roman"/>
                <a:cs typeface="Times New Roman"/>
              </a:rPr>
              <a:t>(2017)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6656323" y="1847214"/>
            <a:ext cx="53276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40" dirty="0">
                <a:solidFill>
                  <a:srgbClr val="FFFFFF"/>
                </a:solidFill>
                <a:latin typeface="Century Gothic"/>
                <a:cs typeface="Century Gothic"/>
              </a:rPr>
              <a:t>32%</a:t>
            </a:r>
            <a:endParaRPr sz="2000">
              <a:latin typeface="Century Gothic"/>
              <a:cs typeface="Century Gothic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6035166" y="3363595"/>
            <a:ext cx="54356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65" dirty="0">
                <a:solidFill>
                  <a:srgbClr val="FFFFFF"/>
                </a:solidFill>
                <a:latin typeface="Century Gothic"/>
                <a:cs typeface="Century Gothic"/>
              </a:rPr>
              <a:t>29%</a:t>
            </a:r>
            <a:endParaRPr sz="2000">
              <a:latin typeface="Century Gothic"/>
              <a:cs typeface="Century Gothic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4874133" y="2048001"/>
            <a:ext cx="54419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65" dirty="0">
                <a:solidFill>
                  <a:srgbClr val="FFFFFF"/>
                </a:solidFill>
                <a:latin typeface="Century Gothic"/>
                <a:cs typeface="Century Gothic"/>
              </a:rPr>
              <a:t>39%</a:t>
            </a:r>
            <a:endParaRPr sz="2000">
              <a:latin typeface="Century Gothic"/>
              <a:cs typeface="Century Gothic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5513578" y="2197989"/>
            <a:ext cx="1203325" cy="7588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-4445" algn="ctr">
              <a:lnSpc>
                <a:spcPct val="100299"/>
              </a:lnSpc>
              <a:spcBef>
                <a:spcPts val="95"/>
              </a:spcBef>
            </a:pPr>
            <a:r>
              <a:rPr sz="1200" spc="110" dirty="0">
                <a:solidFill>
                  <a:srgbClr val="464646"/>
                </a:solidFill>
                <a:latin typeface="Century Gothic"/>
                <a:cs typeface="Century Gothic"/>
              </a:rPr>
              <a:t>KPIs</a:t>
            </a:r>
            <a:r>
              <a:rPr sz="1200" spc="-20" dirty="0">
                <a:solidFill>
                  <a:srgbClr val="464646"/>
                </a:solidFill>
                <a:latin typeface="Century Gothic"/>
                <a:cs typeface="Century Gothic"/>
              </a:rPr>
              <a:t> </a:t>
            </a:r>
            <a:r>
              <a:rPr sz="1200" spc="-25" dirty="0">
                <a:solidFill>
                  <a:srgbClr val="464646"/>
                </a:solidFill>
                <a:latin typeface="Century Gothic"/>
                <a:cs typeface="Century Gothic"/>
              </a:rPr>
              <a:t>are </a:t>
            </a:r>
            <a:r>
              <a:rPr sz="1200" dirty="0">
                <a:solidFill>
                  <a:srgbClr val="464646"/>
                </a:solidFill>
                <a:latin typeface="Century Gothic"/>
                <a:cs typeface="Century Gothic"/>
              </a:rPr>
              <a:t>documented</a:t>
            </a:r>
            <a:r>
              <a:rPr sz="1200" spc="5" dirty="0">
                <a:solidFill>
                  <a:srgbClr val="464646"/>
                </a:solidFill>
                <a:latin typeface="Century Gothic"/>
                <a:cs typeface="Century Gothic"/>
              </a:rPr>
              <a:t> </a:t>
            </a:r>
            <a:r>
              <a:rPr sz="1200" spc="40" dirty="0">
                <a:solidFill>
                  <a:srgbClr val="464646"/>
                </a:solidFill>
                <a:latin typeface="Century Gothic"/>
                <a:cs typeface="Century Gothic"/>
              </a:rPr>
              <a:t>in </a:t>
            </a:r>
            <a:r>
              <a:rPr sz="1200" spc="-140" dirty="0">
                <a:solidFill>
                  <a:srgbClr val="464646"/>
                </a:solidFill>
                <a:latin typeface="Century Gothic"/>
                <a:cs typeface="Century Gothic"/>
              </a:rPr>
              <a:t>a</a:t>
            </a:r>
            <a:r>
              <a:rPr sz="1200" spc="-25" dirty="0">
                <a:solidFill>
                  <a:srgbClr val="464646"/>
                </a:solidFill>
                <a:latin typeface="Century Gothic"/>
                <a:cs typeface="Century Gothic"/>
              </a:rPr>
              <a:t> </a:t>
            </a:r>
            <a:r>
              <a:rPr sz="1200" spc="-10" dirty="0">
                <a:solidFill>
                  <a:srgbClr val="464646"/>
                </a:solidFill>
                <a:latin typeface="Century Gothic"/>
                <a:cs typeface="Century Gothic"/>
              </a:rPr>
              <a:t>standardized </a:t>
            </a:r>
            <a:r>
              <a:rPr sz="1200" spc="30" dirty="0">
                <a:solidFill>
                  <a:srgbClr val="464646"/>
                </a:solidFill>
                <a:latin typeface="Century Gothic"/>
                <a:cs typeface="Century Gothic"/>
              </a:rPr>
              <a:t>form</a:t>
            </a:r>
            <a:endParaRPr sz="1200">
              <a:latin typeface="Century Gothic"/>
              <a:cs typeface="Century Gothic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6693407" y="1094232"/>
            <a:ext cx="2103120" cy="718185"/>
            <a:chOff x="6693407" y="1094232"/>
            <a:chExt cx="2103120" cy="718185"/>
          </a:xfrm>
        </p:grpSpPr>
        <p:pic>
          <p:nvPicPr>
            <p:cNvPr id="37" name="object 3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693407" y="1094232"/>
              <a:ext cx="2103120" cy="717803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6778751" y="1165860"/>
              <a:ext cx="1937385" cy="579120"/>
            </a:xfrm>
            <a:custGeom>
              <a:avLst/>
              <a:gdLst/>
              <a:ahLst/>
              <a:cxnLst/>
              <a:rect l="l" t="t" r="r" b="b"/>
              <a:pathLst>
                <a:path w="1937384" h="579119">
                  <a:moveTo>
                    <a:pt x="1840483" y="0"/>
                  </a:moveTo>
                  <a:lnTo>
                    <a:pt x="96520" y="0"/>
                  </a:lnTo>
                  <a:lnTo>
                    <a:pt x="58935" y="7580"/>
                  </a:lnTo>
                  <a:lnTo>
                    <a:pt x="28257" y="28257"/>
                  </a:lnTo>
                  <a:lnTo>
                    <a:pt x="7580" y="58935"/>
                  </a:lnTo>
                  <a:lnTo>
                    <a:pt x="0" y="96519"/>
                  </a:lnTo>
                  <a:lnTo>
                    <a:pt x="0" y="482600"/>
                  </a:lnTo>
                  <a:lnTo>
                    <a:pt x="7580" y="520184"/>
                  </a:lnTo>
                  <a:lnTo>
                    <a:pt x="28257" y="550862"/>
                  </a:lnTo>
                  <a:lnTo>
                    <a:pt x="58935" y="571539"/>
                  </a:lnTo>
                  <a:lnTo>
                    <a:pt x="96520" y="579119"/>
                  </a:lnTo>
                  <a:lnTo>
                    <a:pt x="1840483" y="579119"/>
                  </a:lnTo>
                  <a:lnTo>
                    <a:pt x="1878068" y="571539"/>
                  </a:lnTo>
                  <a:lnTo>
                    <a:pt x="1908746" y="550862"/>
                  </a:lnTo>
                  <a:lnTo>
                    <a:pt x="1929423" y="520184"/>
                  </a:lnTo>
                  <a:lnTo>
                    <a:pt x="1937003" y="482600"/>
                  </a:lnTo>
                  <a:lnTo>
                    <a:pt x="1937003" y="96519"/>
                  </a:lnTo>
                  <a:lnTo>
                    <a:pt x="1929423" y="58935"/>
                  </a:lnTo>
                  <a:lnTo>
                    <a:pt x="1908746" y="28257"/>
                  </a:lnTo>
                  <a:lnTo>
                    <a:pt x="1878068" y="7580"/>
                  </a:lnTo>
                  <a:lnTo>
                    <a:pt x="184048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9" name="object 39"/>
          <p:cNvSpPr txBox="1"/>
          <p:nvPr/>
        </p:nvSpPr>
        <p:spPr>
          <a:xfrm>
            <a:off x="7018401" y="1218057"/>
            <a:ext cx="146113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85" dirty="0">
                <a:solidFill>
                  <a:srgbClr val="0F8949"/>
                </a:solidFill>
                <a:latin typeface="Century Gothic"/>
                <a:cs typeface="Century Gothic"/>
              </a:rPr>
              <a:t>VERY</a:t>
            </a:r>
            <a:r>
              <a:rPr sz="1400" spc="-10" dirty="0">
                <a:solidFill>
                  <a:srgbClr val="0F8949"/>
                </a:solidFill>
                <a:latin typeface="Century Gothic"/>
                <a:cs typeface="Century Gothic"/>
              </a:rPr>
              <a:t> </a:t>
            </a:r>
            <a:r>
              <a:rPr sz="1400" spc="90" dirty="0">
                <a:solidFill>
                  <a:srgbClr val="0F8949"/>
                </a:solidFill>
                <a:latin typeface="Century Gothic"/>
                <a:cs typeface="Century Gothic"/>
              </a:rPr>
              <a:t>SMALL</a:t>
            </a:r>
            <a:r>
              <a:rPr sz="1400" spc="-15" dirty="0">
                <a:solidFill>
                  <a:srgbClr val="0F8949"/>
                </a:solidFill>
                <a:latin typeface="Century Gothic"/>
                <a:cs typeface="Century Gothic"/>
              </a:rPr>
              <a:t> </a:t>
            </a:r>
            <a:r>
              <a:rPr sz="1400" spc="45" dirty="0">
                <a:solidFill>
                  <a:srgbClr val="0F8949"/>
                </a:solidFill>
                <a:latin typeface="Century Gothic"/>
                <a:cs typeface="Century Gothic"/>
              </a:rPr>
              <a:t>TO</a:t>
            </a:r>
            <a:endParaRPr sz="1400">
              <a:latin typeface="Century Gothic"/>
              <a:cs typeface="Century Gothic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7058025" y="1432940"/>
            <a:ext cx="138176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90" dirty="0">
                <a:solidFill>
                  <a:srgbClr val="0F8949"/>
                </a:solidFill>
                <a:latin typeface="Century Gothic"/>
                <a:cs typeface="Century Gothic"/>
              </a:rPr>
              <a:t>SMALL</a:t>
            </a:r>
            <a:r>
              <a:rPr sz="1400" spc="-10" dirty="0">
                <a:solidFill>
                  <a:srgbClr val="0F8949"/>
                </a:solidFill>
                <a:latin typeface="Century Gothic"/>
                <a:cs typeface="Century Gothic"/>
              </a:rPr>
              <a:t> </a:t>
            </a:r>
            <a:r>
              <a:rPr sz="1400" spc="135" dirty="0">
                <a:solidFill>
                  <a:srgbClr val="0F8949"/>
                </a:solidFill>
                <a:latin typeface="Century Gothic"/>
                <a:cs typeface="Century Gothic"/>
              </a:rPr>
              <a:t>EXTENT</a:t>
            </a:r>
            <a:endParaRPr sz="1400">
              <a:latin typeface="Century Gothic"/>
              <a:cs typeface="Century Gothic"/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6153911" y="3689603"/>
            <a:ext cx="1854835" cy="718185"/>
            <a:chOff x="6153911" y="3689603"/>
            <a:chExt cx="1854835" cy="718185"/>
          </a:xfrm>
        </p:grpSpPr>
        <p:pic>
          <p:nvPicPr>
            <p:cNvPr id="42" name="object 4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153911" y="3689603"/>
              <a:ext cx="1854708" cy="717804"/>
            </a:xfrm>
            <a:prstGeom prst="rect">
              <a:avLst/>
            </a:prstGeom>
          </p:spPr>
        </p:pic>
        <p:sp>
          <p:nvSpPr>
            <p:cNvPr id="43" name="object 43"/>
            <p:cNvSpPr/>
            <p:nvPr/>
          </p:nvSpPr>
          <p:spPr>
            <a:xfrm>
              <a:off x="6236207" y="3761231"/>
              <a:ext cx="1694814" cy="579120"/>
            </a:xfrm>
            <a:custGeom>
              <a:avLst/>
              <a:gdLst/>
              <a:ahLst/>
              <a:cxnLst/>
              <a:rect l="l" t="t" r="r" b="b"/>
              <a:pathLst>
                <a:path w="1694815" h="579120">
                  <a:moveTo>
                    <a:pt x="1598167" y="0"/>
                  </a:moveTo>
                  <a:lnTo>
                    <a:pt x="96519" y="0"/>
                  </a:lnTo>
                  <a:lnTo>
                    <a:pt x="58935" y="7580"/>
                  </a:lnTo>
                  <a:lnTo>
                    <a:pt x="28257" y="28257"/>
                  </a:lnTo>
                  <a:lnTo>
                    <a:pt x="7580" y="58935"/>
                  </a:lnTo>
                  <a:lnTo>
                    <a:pt x="0" y="96520"/>
                  </a:lnTo>
                  <a:lnTo>
                    <a:pt x="0" y="482600"/>
                  </a:lnTo>
                  <a:lnTo>
                    <a:pt x="7580" y="520184"/>
                  </a:lnTo>
                  <a:lnTo>
                    <a:pt x="28257" y="550862"/>
                  </a:lnTo>
                  <a:lnTo>
                    <a:pt x="58935" y="571539"/>
                  </a:lnTo>
                  <a:lnTo>
                    <a:pt x="96519" y="579120"/>
                  </a:lnTo>
                  <a:lnTo>
                    <a:pt x="1598167" y="579120"/>
                  </a:lnTo>
                  <a:lnTo>
                    <a:pt x="1635752" y="571539"/>
                  </a:lnTo>
                  <a:lnTo>
                    <a:pt x="1666430" y="550862"/>
                  </a:lnTo>
                  <a:lnTo>
                    <a:pt x="1687107" y="520184"/>
                  </a:lnTo>
                  <a:lnTo>
                    <a:pt x="1694688" y="482600"/>
                  </a:lnTo>
                  <a:lnTo>
                    <a:pt x="1694688" y="96520"/>
                  </a:lnTo>
                  <a:lnTo>
                    <a:pt x="1687107" y="58935"/>
                  </a:lnTo>
                  <a:lnTo>
                    <a:pt x="1666430" y="28257"/>
                  </a:lnTo>
                  <a:lnTo>
                    <a:pt x="1635752" y="7580"/>
                  </a:lnTo>
                  <a:lnTo>
                    <a:pt x="159816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4" name="object 44"/>
          <p:cNvSpPr txBox="1"/>
          <p:nvPr/>
        </p:nvSpPr>
        <p:spPr>
          <a:xfrm>
            <a:off x="6542278" y="3814952"/>
            <a:ext cx="1085215" cy="45465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92405" marR="5080" indent="-180340">
              <a:lnSpc>
                <a:spcPct val="100699"/>
              </a:lnSpc>
              <a:spcBef>
                <a:spcPts val="90"/>
              </a:spcBef>
            </a:pPr>
            <a:r>
              <a:rPr sz="1400" spc="80" dirty="0">
                <a:solidFill>
                  <a:srgbClr val="9F9F9F"/>
                </a:solidFill>
                <a:latin typeface="Century Gothic"/>
                <a:cs typeface="Century Gothic"/>
              </a:rPr>
              <a:t>MODERATE </a:t>
            </a:r>
            <a:r>
              <a:rPr sz="1400" spc="135" dirty="0">
                <a:solidFill>
                  <a:srgbClr val="9F9F9F"/>
                </a:solidFill>
                <a:latin typeface="Century Gothic"/>
                <a:cs typeface="Century Gothic"/>
              </a:rPr>
              <a:t>EXTENT</a:t>
            </a:r>
            <a:endParaRPr sz="1400">
              <a:latin typeface="Century Gothic"/>
              <a:cs typeface="Century Gothic"/>
            </a:endParaRPr>
          </a:p>
        </p:txBody>
      </p:sp>
      <p:grpSp>
        <p:nvGrpSpPr>
          <p:cNvPr id="45" name="object 45"/>
          <p:cNvGrpSpPr/>
          <p:nvPr/>
        </p:nvGrpSpPr>
        <p:grpSpPr>
          <a:xfrm>
            <a:off x="3544823" y="1295400"/>
            <a:ext cx="1769745" cy="718185"/>
            <a:chOff x="3544823" y="1295400"/>
            <a:chExt cx="1769745" cy="718185"/>
          </a:xfrm>
        </p:grpSpPr>
        <p:pic>
          <p:nvPicPr>
            <p:cNvPr id="46" name="object 4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544823" y="1295400"/>
              <a:ext cx="1769364" cy="717803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3627119" y="1367027"/>
              <a:ext cx="1609725" cy="579120"/>
            </a:xfrm>
            <a:custGeom>
              <a:avLst/>
              <a:gdLst/>
              <a:ahLst/>
              <a:cxnLst/>
              <a:rect l="l" t="t" r="r" b="b"/>
              <a:pathLst>
                <a:path w="1609725" h="579119">
                  <a:moveTo>
                    <a:pt x="1512824" y="0"/>
                  </a:moveTo>
                  <a:lnTo>
                    <a:pt x="96519" y="0"/>
                  </a:lnTo>
                  <a:lnTo>
                    <a:pt x="58935" y="7580"/>
                  </a:lnTo>
                  <a:lnTo>
                    <a:pt x="28257" y="28257"/>
                  </a:lnTo>
                  <a:lnTo>
                    <a:pt x="7580" y="58935"/>
                  </a:lnTo>
                  <a:lnTo>
                    <a:pt x="0" y="96520"/>
                  </a:lnTo>
                  <a:lnTo>
                    <a:pt x="0" y="482600"/>
                  </a:lnTo>
                  <a:lnTo>
                    <a:pt x="7580" y="520184"/>
                  </a:lnTo>
                  <a:lnTo>
                    <a:pt x="28257" y="550862"/>
                  </a:lnTo>
                  <a:lnTo>
                    <a:pt x="58935" y="571539"/>
                  </a:lnTo>
                  <a:lnTo>
                    <a:pt x="96519" y="579120"/>
                  </a:lnTo>
                  <a:lnTo>
                    <a:pt x="1512824" y="579120"/>
                  </a:lnTo>
                  <a:lnTo>
                    <a:pt x="1550408" y="571539"/>
                  </a:lnTo>
                  <a:lnTo>
                    <a:pt x="1581086" y="550862"/>
                  </a:lnTo>
                  <a:lnTo>
                    <a:pt x="1601763" y="520184"/>
                  </a:lnTo>
                  <a:lnTo>
                    <a:pt x="1609343" y="482600"/>
                  </a:lnTo>
                  <a:lnTo>
                    <a:pt x="1609343" y="96520"/>
                  </a:lnTo>
                  <a:lnTo>
                    <a:pt x="1601763" y="58935"/>
                  </a:lnTo>
                  <a:lnTo>
                    <a:pt x="1581086" y="28257"/>
                  </a:lnTo>
                  <a:lnTo>
                    <a:pt x="1550408" y="7580"/>
                  </a:lnTo>
                  <a:lnTo>
                    <a:pt x="151282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8" name="object 48"/>
          <p:cNvSpPr txBox="1"/>
          <p:nvPr/>
        </p:nvSpPr>
        <p:spPr>
          <a:xfrm>
            <a:off x="3769614" y="1419606"/>
            <a:ext cx="1327150" cy="45465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14325" marR="5080" indent="-302260">
              <a:lnSpc>
                <a:spcPct val="100699"/>
              </a:lnSpc>
              <a:spcBef>
                <a:spcPts val="90"/>
              </a:spcBef>
            </a:pPr>
            <a:r>
              <a:rPr sz="1400" spc="75" dirty="0">
                <a:solidFill>
                  <a:srgbClr val="087150"/>
                </a:solidFill>
                <a:latin typeface="Century Gothic"/>
                <a:cs typeface="Century Gothic"/>
              </a:rPr>
              <a:t>HIGH</a:t>
            </a:r>
            <a:r>
              <a:rPr sz="1400" spc="-30" dirty="0">
                <a:solidFill>
                  <a:srgbClr val="087150"/>
                </a:solidFill>
                <a:latin typeface="Century Gothic"/>
                <a:cs typeface="Century Gothic"/>
              </a:rPr>
              <a:t> </a:t>
            </a:r>
            <a:r>
              <a:rPr sz="1400" spc="70" dirty="0">
                <a:solidFill>
                  <a:srgbClr val="087150"/>
                </a:solidFill>
                <a:latin typeface="Century Gothic"/>
                <a:cs typeface="Century Gothic"/>
              </a:rPr>
              <a:t>TO</a:t>
            </a:r>
            <a:r>
              <a:rPr sz="1400" spc="-20" dirty="0">
                <a:solidFill>
                  <a:srgbClr val="087150"/>
                </a:solidFill>
                <a:latin typeface="Century Gothic"/>
                <a:cs typeface="Century Gothic"/>
              </a:rPr>
              <a:t> </a:t>
            </a:r>
            <a:r>
              <a:rPr sz="1400" spc="60" dirty="0">
                <a:solidFill>
                  <a:srgbClr val="087150"/>
                </a:solidFill>
                <a:latin typeface="Century Gothic"/>
                <a:cs typeface="Century Gothic"/>
              </a:rPr>
              <a:t>VERY </a:t>
            </a:r>
            <a:r>
              <a:rPr sz="1400" spc="135" dirty="0">
                <a:solidFill>
                  <a:srgbClr val="087150"/>
                </a:solidFill>
                <a:latin typeface="Century Gothic"/>
                <a:cs typeface="Century Gothic"/>
              </a:rPr>
              <a:t>EXTENT</a:t>
            </a:r>
            <a:endParaRPr sz="1400">
              <a:latin typeface="Century Gothic"/>
              <a:cs typeface="Century Gothic"/>
            </a:endParaRPr>
          </a:p>
        </p:txBody>
      </p:sp>
      <p:sp>
        <p:nvSpPr>
          <p:cNvPr id="49" name="object 4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69047" rIns="0" bIns="0" rtlCol="0">
            <a:spAutoFit/>
          </a:bodyPr>
          <a:lstStyle/>
          <a:p>
            <a:pPr marL="2417445">
              <a:lnSpc>
                <a:spcPct val="100000"/>
              </a:lnSpc>
              <a:spcBef>
                <a:spcPts val="100"/>
              </a:spcBef>
            </a:pPr>
            <a:fld id="{81D60167-4931-47E6-BA6A-407CBD079E47}" type="slidenum">
              <a:rPr spc="-25" dirty="0"/>
              <a:t>164</a:t>
            </a:fld>
            <a:endParaRPr spc="-25" dirty="0"/>
          </a:p>
        </p:txBody>
      </p:sp>
      <p:sp>
        <p:nvSpPr>
          <p:cNvPr id="50" name="object 5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/>
              <a:t>©</a:t>
            </a:r>
            <a:r>
              <a:rPr spc="-15" dirty="0"/>
              <a:t> </a:t>
            </a:r>
            <a:r>
              <a:rPr dirty="0"/>
              <a:t>The</a:t>
            </a:r>
            <a:r>
              <a:rPr spc="-30" dirty="0"/>
              <a:t> </a:t>
            </a:r>
            <a:r>
              <a:rPr dirty="0"/>
              <a:t>KPI</a:t>
            </a:r>
            <a:r>
              <a:rPr spc="-5" dirty="0"/>
              <a:t> </a:t>
            </a:r>
            <a:r>
              <a:rPr dirty="0"/>
              <a:t>Institute</a:t>
            </a:r>
            <a:r>
              <a:rPr spc="-20" dirty="0"/>
              <a:t> 2023</a:t>
            </a:r>
          </a:p>
        </p:txBody>
      </p:sp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5803" y="661796"/>
            <a:ext cx="51181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270" dirty="0"/>
              <a:t>KPI</a:t>
            </a:r>
            <a:r>
              <a:rPr spc="15" dirty="0"/>
              <a:t> </a:t>
            </a:r>
            <a:r>
              <a:rPr spc="130" dirty="0"/>
              <a:t>DOCUMENTATION</a:t>
            </a:r>
            <a:r>
              <a:rPr spc="50" dirty="0"/>
              <a:t> </a:t>
            </a:r>
            <a:r>
              <a:rPr spc="145" dirty="0"/>
              <a:t>PROCESS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34467" y="4178554"/>
            <a:ext cx="718185" cy="5759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74295" algn="just">
              <a:lnSpc>
                <a:spcPct val="100400"/>
              </a:lnSpc>
              <a:spcBef>
                <a:spcPts val="95"/>
              </a:spcBef>
            </a:pPr>
            <a:r>
              <a:rPr sz="1200" spc="-10" dirty="0">
                <a:solidFill>
                  <a:srgbClr val="5F5F5F"/>
                </a:solidFill>
                <a:latin typeface="Century Gothic"/>
                <a:cs typeface="Century Gothic"/>
              </a:rPr>
              <a:t>Review internal literature</a:t>
            </a:r>
            <a:endParaRPr sz="1200">
              <a:latin typeface="Century Gothic"/>
              <a:cs typeface="Century Gothic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89940" y="5947359"/>
            <a:ext cx="60642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95" dirty="0">
                <a:solidFill>
                  <a:srgbClr val="037C39"/>
                </a:solidFill>
                <a:latin typeface="Century Gothic"/>
                <a:cs typeface="Century Gothic"/>
              </a:rPr>
              <a:t>REVIEW</a:t>
            </a:r>
            <a:endParaRPr sz="1100">
              <a:latin typeface="Century Gothic"/>
              <a:cs typeface="Century Gothic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4800" y="1904846"/>
            <a:ext cx="7211086" cy="3708400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812798" y="5979667"/>
            <a:ext cx="60642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95" dirty="0">
                <a:solidFill>
                  <a:srgbClr val="037C39"/>
                </a:solidFill>
                <a:latin typeface="Century Gothic"/>
                <a:cs typeface="Century Gothic"/>
              </a:rPr>
              <a:t>REVIEW</a:t>
            </a:r>
            <a:endParaRPr sz="1100">
              <a:latin typeface="Century Gothic"/>
              <a:cs typeface="Century Gothic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726183" y="4251705"/>
            <a:ext cx="755015" cy="5759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indent="92710" algn="just">
              <a:lnSpc>
                <a:spcPct val="100499"/>
              </a:lnSpc>
              <a:spcBef>
                <a:spcPts val="90"/>
              </a:spcBef>
            </a:pPr>
            <a:r>
              <a:rPr sz="1200" spc="-10" dirty="0">
                <a:solidFill>
                  <a:srgbClr val="5F5F5F"/>
                </a:solidFill>
                <a:latin typeface="Century Gothic"/>
                <a:cs typeface="Century Gothic"/>
              </a:rPr>
              <a:t>Review external resources</a:t>
            </a:r>
            <a:endParaRPr sz="1200">
              <a:latin typeface="Century Gothic"/>
              <a:cs typeface="Century Gothic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012185" y="3947541"/>
            <a:ext cx="1127760" cy="7588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-635" algn="ctr">
              <a:lnSpc>
                <a:spcPct val="100299"/>
              </a:lnSpc>
              <a:spcBef>
                <a:spcPts val="95"/>
              </a:spcBef>
            </a:pPr>
            <a:r>
              <a:rPr sz="1200" dirty="0">
                <a:solidFill>
                  <a:srgbClr val="5F5F5F"/>
                </a:solidFill>
                <a:latin typeface="Century Gothic"/>
                <a:cs typeface="Century Gothic"/>
              </a:rPr>
              <a:t>Consult</a:t>
            </a:r>
            <a:r>
              <a:rPr sz="1200" spc="180" dirty="0">
                <a:solidFill>
                  <a:srgbClr val="5F5F5F"/>
                </a:solidFill>
                <a:latin typeface="Century Gothic"/>
                <a:cs typeface="Century Gothic"/>
              </a:rPr>
              <a:t> </a:t>
            </a:r>
            <a:r>
              <a:rPr sz="1200" spc="35" dirty="0">
                <a:solidFill>
                  <a:srgbClr val="5F5F5F"/>
                </a:solidFill>
                <a:latin typeface="Century Gothic"/>
                <a:cs typeface="Century Gothic"/>
              </a:rPr>
              <a:t>with </a:t>
            </a:r>
            <a:r>
              <a:rPr sz="1200" dirty="0">
                <a:solidFill>
                  <a:srgbClr val="5F5F5F"/>
                </a:solidFill>
                <a:latin typeface="Century Gothic"/>
                <a:cs typeface="Century Gothic"/>
              </a:rPr>
              <a:t>staff</a:t>
            </a:r>
            <a:r>
              <a:rPr sz="1200" spc="20" dirty="0">
                <a:solidFill>
                  <a:srgbClr val="5F5F5F"/>
                </a:solidFill>
                <a:latin typeface="Century Gothic"/>
                <a:cs typeface="Century Gothic"/>
              </a:rPr>
              <a:t> </a:t>
            </a:r>
            <a:r>
              <a:rPr sz="1200" spc="-10" dirty="0">
                <a:solidFill>
                  <a:srgbClr val="5F5F5F"/>
                </a:solidFill>
                <a:latin typeface="Century Gothic"/>
                <a:cs typeface="Century Gothic"/>
              </a:rPr>
              <a:t>collecting </a:t>
            </a:r>
            <a:r>
              <a:rPr sz="1200" dirty="0">
                <a:solidFill>
                  <a:srgbClr val="5F5F5F"/>
                </a:solidFill>
                <a:latin typeface="Century Gothic"/>
                <a:cs typeface="Century Gothic"/>
              </a:rPr>
              <a:t>or</a:t>
            </a:r>
            <a:r>
              <a:rPr sz="1200" spc="15" dirty="0">
                <a:solidFill>
                  <a:srgbClr val="5F5F5F"/>
                </a:solidFill>
                <a:latin typeface="Century Gothic"/>
                <a:cs typeface="Century Gothic"/>
              </a:rPr>
              <a:t> </a:t>
            </a:r>
            <a:r>
              <a:rPr sz="1200" spc="65" dirty="0">
                <a:solidFill>
                  <a:srgbClr val="5F5F5F"/>
                </a:solidFill>
                <a:latin typeface="Century Gothic"/>
                <a:cs typeface="Century Gothic"/>
              </a:rPr>
              <a:t>using</a:t>
            </a:r>
            <a:r>
              <a:rPr sz="1200" spc="-5" dirty="0">
                <a:solidFill>
                  <a:srgbClr val="5F5F5F"/>
                </a:solidFill>
                <a:latin typeface="Century Gothic"/>
                <a:cs typeface="Century Gothic"/>
              </a:rPr>
              <a:t> </a:t>
            </a:r>
            <a:r>
              <a:rPr sz="1200" spc="-25" dirty="0">
                <a:solidFill>
                  <a:srgbClr val="5F5F5F"/>
                </a:solidFill>
                <a:latin typeface="Century Gothic"/>
                <a:cs typeface="Century Gothic"/>
              </a:rPr>
              <a:t>the </a:t>
            </a:r>
            <a:r>
              <a:rPr sz="1200" spc="-20" dirty="0">
                <a:solidFill>
                  <a:srgbClr val="5F5F5F"/>
                </a:solidFill>
                <a:latin typeface="Century Gothic"/>
                <a:cs typeface="Century Gothic"/>
              </a:rPr>
              <a:t>data</a:t>
            </a:r>
            <a:endParaRPr sz="1200">
              <a:latin typeface="Century Gothic"/>
              <a:cs typeface="Century Gothic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217291" y="5388355"/>
            <a:ext cx="2188210" cy="594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100"/>
              </a:spcBef>
            </a:pPr>
            <a:r>
              <a:rPr sz="1100" spc="120" dirty="0">
                <a:solidFill>
                  <a:srgbClr val="037C39"/>
                </a:solidFill>
                <a:latin typeface="Century Gothic"/>
                <a:cs typeface="Century Gothic"/>
              </a:rPr>
              <a:t>PRESENT</a:t>
            </a:r>
            <a:endParaRPr sz="1100">
              <a:latin typeface="Century Gothic"/>
              <a:cs typeface="Century Gothic"/>
            </a:endParaRPr>
          </a:p>
          <a:p>
            <a:pPr>
              <a:lnSpc>
                <a:spcPct val="100000"/>
              </a:lnSpc>
              <a:spcBef>
                <a:spcPts val="484"/>
              </a:spcBef>
            </a:pPr>
            <a:endParaRPr sz="1100">
              <a:latin typeface="Century Gothic"/>
              <a:cs typeface="Century Gothic"/>
            </a:endParaRPr>
          </a:p>
          <a:p>
            <a:pPr marL="12700">
              <a:lnSpc>
                <a:spcPct val="100000"/>
              </a:lnSpc>
            </a:pPr>
            <a:r>
              <a:rPr sz="1100" spc="60" dirty="0">
                <a:solidFill>
                  <a:srgbClr val="037C39"/>
                </a:solidFill>
                <a:latin typeface="Century Gothic"/>
                <a:cs typeface="Century Gothic"/>
              </a:rPr>
              <a:t>CONSULT</a:t>
            </a:r>
            <a:endParaRPr sz="1100">
              <a:latin typeface="Century Gothic"/>
              <a:cs typeface="Century Gothic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503546" y="3652773"/>
            <a:ext cx="1109345" cy="5759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ctr">
              <a:lnSpc>
                <a:spcPct val="100499"/>
              </a:lnSpc>
              <a:spcBef>
                <a:spcPts val="90"/>
              </a:spcBef>
            </a:pPr>
            <a:r>
              <a:rPr sz="1200" spc="50" dirty="0">
                <a:solidFill>
                  <a:srgbClr val="5F5F5F"/>
                </a:solidFill>
                <a:latin typeface="Century Gothic"/>
                <a:cs typeface="Century Gothic"/>
              </a:rPr>
              <a:t>Present</a:t>
            </a:r>
            <a:r>
              <a:rPr sz="1200" spc="-25" dirty="0">
                <a:solidFill>
                  <a:srgbClr val="5F5F5F"/>
                </a:solidFill>
                <a:latin typeface="Century Gothic"/>
                <a:cs typeface="Century Gothic"/>
              </a:rPr>
              <a:t> </a:t>
            </a:r>
            <a:r>
              <a:rPr sz="1200" dirty="0">
                <a:solidFill>
                  <a:srgbClr val="5F5F5F"/>
                </a:solidFill>
                <a:latin typeface="Century Gothic"/>
                <a:cs typeface="Century Gothic"/>
              </a:rPr>
              <a:t>to </a:t>
            </a:r>
            <a:r>
              <a:rPr sz="1200" spc="85" dirty="0">
                <a:solidFill>
                  <a:srgbClr val="5F5F5F"/>
                </a:solidFill>
                <a:latin typeface="Century Gothic"/>
                <a:cs typeface="Century Gothic"/>
              </a:rPr>
              <a:t>KPI </a:t>
            </a:r>
            <a:r>
              <a:rPr sz="1200" dirty="0">
                <a:solidFill>
                  <a:srgbClr val="5F5F5F"/>
                </a:solidFill>
                <a:latin typeface="Century Gothic"/>
                <a:cs typeface="Century Gothic"/>
              </a:rPr>
              <a:t>owner</a:t>
            </a:r>
            <a:r>
              <a:rPr sz="1200" spc="70" dirty="0">
                <a:solidFill>
                  <a:srgbClr val="5F5F5F"/>
                </a:solidFill>
                <a:latin typeface="Century Gothic"/>
                <a:cs typeface="Century Gothic"/>
              </a:rPr>
              <a:t> </a:t>
            </a:r>
            <a:r>
              <a:rPr sz="1200" spc="-25" dirty="0">
                <a:solidFill>
                  <a:srgbClr val="5F5F5F"/>
                </a:solidFill>
                <a:latin typeface="Century Gothic"/>
                <a:cs typeface="Century Gothic"/>
              </a:rPr>
              <a:t>for </a:t>
            </a:r>
            <a:r>
              <a:rPr sz="1200" spc="-10" dirty="0">
                <a:solidFill>
                  <a:srgbClr val="5F5F5F"/>
                </a:solidFill>
                <a:latin typeface="Century Gothic"/>
                <a:cs typeface="Century Gothic"/>
              </a:rPr>
              <a:t>approval</a:t>
            </a:r>
            <a:endParaRPr sz="1200">
              <a:latin typeface="Century Gothic"/>
              <a:cs typeface="Century Gothic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118605" y="4588509"/>
            <a:ext cx="968375" cy="36322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0899"/>
              </a:lnSpc>
              <a:spcBef>
                <a:spcPts val="90"/>
              </a:spcBef>
            </a:pPr>
            <a:r>
              <a:rPr sz="1100" spc="105" dirty="0">
                <a:solidFill>
                  <a:srgbClr val="037C39"/>
                </a:solidFill>
                <a:latin typeface="Century Gothic"/>
                <a:cs typeface="Century Gothic"/>
              </a:rPr>
              <a:t>REVIEW</a:t>
            </a:r>
            <a:r>
              <a:rPr sz="1100" spc="-35" dirty="0">
                <a:solidFill>
                  <a:srgbClr val="037C39"/>
                </a:solidFill>
                <a:latin typeface="Century Gothic"/>
                <a:cs typeface="Century Gothic"/>
              </a:rPr>
              <a:t> </a:t>
            </a:r>
            <a:r>
              <a:rPr sz="1100" spc="-25" dirty="0">
                <a:solidFill>
                  <a:srgbClr val="037C39"/>
                </a:solidFill>
                <a:latin typeface="Century Gothic"/>
                <a:cs typeface="Century Gothic"/>
              </a:rPr>
              <a:t>AND </a:t>
            </a:r>
            <a:r>
              <a:rPr sz="1100" spc="65" dirty="0">
                <a:solidFill>
                  <a:srgbClr val="037C39"/>
                </a:solidFill>
                <a:latin typeface="Century Gothic"/>
                <a:cs typeface="Century Gothic"/>
              </a:rPr>
              <a:t>APPROVE</a:t>
            </a:r>
            <a:r>
              <a:rPr sz="1100" spc="-50" dirty="0">
                <a:solidFill>
                  <a:srgbClr val="037C39"/>
                </a:solidFill>
                <a:latin typeface="Century Gothic"/>
                <a:cs typeface="Century Gothic"/>
              </a:rPr>
              <a:t> </a:t>
            </a:r>
            <a:r>
              <a:rPr sz="1100" spc="90" dirty="0">
                <a:solidFill>
                  <a:srgbClr val="037C39"/>
                </a:solidFill>
                <a:latin typeface="Century Gothic"/>
                <a:cs typeface="Century Gothic"/>
              </a:rPr>
              <a:t>BY</a:t>
            </a:r>
            <a:endParaRPr sz="1100">
              <a:latin typeface="Century Gothic"/>
              <a:cs typeface="Century Gothic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202805" y="3655567"/>
            <a:ext cx="95948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65" dirty="0">
                <a:solidFill>
                  <a:srgbClr val="037C39"/>
                </a:solidFill>
                <a:latin typeface="Century Gothic"/>
                <a:cs typeface="Century Gothic"/>
              </a:rPr>
              <a:t>APPROVE</a:t>
            </a:r>
            <a:r>
              <a:rPr sz="1100" spc="-50" dirty="0">
                <a:solidFill>
                  <a:srgbClr val="037C39"/>
                </a:solidFill>
                <a:latin typeface="Century Gothic"/>
                <a:cs typeface="Century Gothic"/>
              </a:rPr>
              <a:t> </a:t>
            </a:r>
            <a:r>
              <a:rPr sz="1100" spc="90" dirty="0">
                <a:solidFill>
                  <a:srgbClr val="037C39"/>
                </a:solidFill>
                <a:latin typeface="Century Gothic"/>
                <a:cs typeface="Century Gothic"/>
              </a:rPr>
              <a:t>BY</a:t>
            </a:r>
            <a:endParaRPr sz="1100">
              <a:latin typeface="Century Gothic"/>
              <a:cs typeface="Century Gothic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682997" y="1128140"/>
            <a:ext cx="4015104" cy="21539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560955" marR="5080" algn="ctr">
              <a:lnSpc>
                <a:spcPct val="100400"/>
              </a:lnSpc>
              <a:spcBef>
                <a:spcPts val="95"/>
              </a:spcBef>
            </a:pPr>
            <a:r>
              <a:rPr sz="1200" spc="60" dirty="0">
                <a:solidFill>
                  <a:srgbClr val="076447"/>
                </a:solidFill>
                <a:latin typeface="Century Gothic"/>
                <a:cs typeface="Century Gothic"/>
              </a:rPr>
              <a:t>ADD</a:t>
            </a:r>
            <a:r>
              <a:rPr sz="1200" spc="-10" dirty="0">
                <a:solidFill>
                  <a:srgbClr val="076447"/>
                </a:solidFill>
                <a:latin typeface="Century Gothic"/>
                <a:cs typeface="Century Gothic"/>
              </a:rPr>
              <a:t> </a:t>
            </a:r>
            <a:r>
              <a:rPr sz="1200" spc="50" dirty="0">
                <a:solidFill>
                  <a:srgbClr val="076447"/>
                </a:solidFill>
                <a:latin typeface="Century Gothic"/>
                <a:cs typeface="Century Gothic"/>
              </a:rPr>
              <a:t>TO ORGANIZATIONAL </a:t>
            </a:r>
            <a:r>
              <a:rPr sz="1200" spc="130" dirty="0">
                <a:solidFill>
                  <a:srgbClr val="076447"/>
                </a:solidFill>
                <a:latin typeface="Century Gothic"/>
                <a:cs typeface="Century Gothic"/>
              </a:rPr>
              <a:t>KPI</a:t>
            </a:r>
            <a:r>
              <a:rPr sz="1200" spc="-10" dirty="0">
                <a:solidFill>
                  <a:srgbClr val="076447"/>
                </a:solidFill>
                <a:latin typeface="Century Gothic"/>
                <a:cs typeface="Century Gothic"/>
              </a:rPr>
              <a:t> </a:t>
            </a:r>
            <a:r>
              <a:rPr sz="1200" spc="100" dirty="0">
                <a:solidFill>
                  <a:srgbClr val="076447"/>
                </a:solidFill>
                <a:latin typeface="Century Gothic"/>
                <a:cs typeface="Century Gothic"/>
              </a:rPr>
              <a:t>LIBRARY</a:t>
            </a:r>
            <a:endParaRPr sz="1200">
              <a:latin typeface="Century Gothic"/>
              <a:cs typeface="Century Gothic"/>
            </a:endParaRPr>
          </a:p>
          <a:p>
            <a:pPr>
              <a:lnSpc>
                <a:spcPct val="100000"/>
              </a:lnSpc>
              <a:spcBef>
                <a:spcPts val="505"/>
              </a:spcBef>
            </a:pPr>
            <a:endParaRPr sz="1200">
              <a:latin typeface="Century Gothic"/>
              <a:cs typeface="Century Gothic"/>
            </a:endParaRPr>
          </a:p>
          <a:p>
            <a:pPr marL="1579880" marR="1374775" indent="185420" algn="r">
              <a:lnSpc>
                <a:spcPct val="100000"/>
              </a:lnSpc>
            </a:pPr>
            <a:r>
              <a:rPr sz="1200" spc="-10" dirty="0">
                <a:solidFill>
                  <a:srgbClr val="5F5F5F"/>
                </a:solidFill>
                <a:latin typeface="Century Gothic"/>
                <a:cs typeface="Century Gothic"/>
              </a:rPr>
              <a:t>Approve</a:t>
            </a:r>
            <a:r>
              <a:rPr sz="1200" spc="-45" dirty="0">
                <a:solidFill>
                  <a:srgbClr val="5F5F5F"/>
                </a:solidFill>
                <a:latin typeface="Century Gothic"/>
                <a:cs typeface="Century Gothic"/>
              </a:rPr>
              <a:t> </a:t>
            </a:r>
            <a:r>
              <a:rPr sz="1200" spc="-25" dirty="0">
                <a:solidFill>
                  <a:srgbClr val="5F5F5F"/>
                </a:solidFill>
                <a:latin typeface="Century Gothic"/>
                <a:cs typeface="Century Gothic"/>
              </a:rPr>
              <a:t>by </a:t>
            </a:r>
            <a:r>
              <a:rPr sz="1200" spc="-10" dirty="0">
                <a:solidFill>
                  <a:srgbClr val="5F5F5F"/>
                </a:solidFill>
                <a:latin typeface="Century Gothic"/>
                <a:cs typeface="Century Gothic"/>
              </a:rPr>
              <a:t>management</a:t>
            </a:r>
            <a:endParaRPr sz="1200">
              <a:latin typeface="Century Gothic"/>
              <a:cs typeface="Century Gothic"/>
            </a:endParaRPr>
          </a:p>
          <a:p>
            <a:pPr marR="1374775" algn="r">
              <a:lnSpc>
                <a:spcPct val="100000"/>
              </a:lnSpc>
              <a:spcBef>
                <a:spcPts val="10"/>
              </a:spcBef>
            </a:pPr>
            <a:r>
              <a:rPr sz="1200" spc="-20" dirty="0">
                <a:solidFill>
                  <a:srgbClr val="5F5F5F"/>
                </a:solidFill>
                <a:latin typeface="Century Gothic"/>
                <a:cs typeface="Century Gothic"/>
              </a:rPr>
              <a:t>team</a:t>
            </a:r>
            <a:endParaRPr sz="1200">
              <a:latin typeface="Century Gothic"/>
              <a:cs typeface="Century Gothic"/>
            </a:endParaRPr>
          </a:p>
          <a:p>
            <a:pPr>
              <a:lnSpc>
                <a:spcPct val="100000"/>
              </a:lnSpc>
              <a:spcBef>
                <a:spcPts val="305"/>
              </a:spcBef>
            </a:pPr>
            <a:endParaRPr sz="1200">
              <a:latin typeface="Century Gothic"/>
              <a:cs typeface="Century Gothic"/>
            </a:endParaRPr>
          </a:p>
          <a:p>
            <a:pPr marL="247015" marR="2230755" indent="-234950" algn="r">
              <a:lnSpc>
                <a:spcPct val="100400"/>
              </a:lnSpc>
            </a:pPr>
            <a:r>
              <a:rPr sz="1200" dirty="0">
                <a:solidFill>
                  <a:srgbClr val="5F5F5F"/>
                </a:solidFill>
                <a:latin typeface="Century Gothic"/>
                <a:cs typeface="Century Gothic"/>
              </a:rPr>
              <a:t>Review</a:t>
            </a:r>
            <a:r>
              <a:rPr sz="1200" spc="-35" dirty="0">
                <a:solidFill>
                  <a:srgbClr val="5F5F5F"/>
                </a:solidFill>
                <a:latin typeface="Century Gothic"/>
                <a:cs typeface="Century Gothic"/>
              </a:rPr>
              <a:t> </a:t>
            </a:r>
            <a:r>
              <a:rPr sz="1200" spc="-10" dirty="0">
                <a:solidFill>
                  <a:srgbClr val="5F5F5F"/>
                </a:solidFill>
                <a:latin typeface="Century Gothic"/>
                <a:cs typeface="Century Gothic"/>
              </a:rPr>
              <a:t>and</a:t>
            </a:r>
            <a:r>
              <a:rPr sz="1200" dirty="0">
                <a:solidFill>
                  <a:srgbClr val="5F5F5F"/>
                </a:solidFill>
                <a:latin typeface="Century Gothic"/>
                <a:cs typeface="Century Gothic"/>
              </a:rPr>
              <a:t> </a:t>
            </a:r>
            <a:r>
              <a:rPr sz="1200" spc="-25" dirty="0">
                <a:solidFill>
                  <a:srgbClr val="5F5F5F"/>
                </a:solidFill>
                <a:latin typeface="Century Gothic"/>
                <a:cs typeface="Century Gothic"/>
              </a:rPr>
              <a:t>approve</a:t>
            </a:r>
            <a:r>
              <a:rPr sz="1200" spc="-15" dirty="0">
                <a:solidFill>
                  <a:srgbClr val="5F5F5F"/>
                </a:solidFill>
                <a:latin typeface="Century Gothic"/>
                <a:cs typeface="Century Gothic"/>
              </a:rPr>
              <a:t> </a:t>
            </a:r>
            <a:r>
              <a:rPr sz="1200" spc="-25" dirty="0">
                <a:solidFill>
                  <a:srgbClr val="5F5F5F"/>
                </a:solidFill>
                <a:latin typeface="Century Gothic"/>
                <a:cs typeface="Century Gothic"/>
              </a:rPr>
              <a:t>by </a:t>
            </a:r>
            <a:r>
              <a:rPr sz="1200" spc="110" dirty="0">
                <a:solidFill>
                  <a:srgbClr val="5F5F5F"/>
                </a:solidFill>
                <a:latin typeface="Century Gothic"/>
                <a:cs typeface="Century Gothic"/>
              </a:rPr>
              <a:t>KPI</a:t>
            </a:r>
            <a:r>
              <a:rPr sz="1200" spc="-20" dirty="0">
                <a:solidFill>
                  <a:srgbClr val="5F5F5F"/>
                </a:solidFill>
                <a:latin typeface="Century Gothic"/>
                <a:cs typeface="Century Gothic"/>
              </a:rPr>
              <a:t> </a:t>
            </a:r>
            <a:r>
              <a:rPr sz="1200" spc="-10" dirty="0">
                <a:solidFill>
                  <a:srgbClr val="5F5F5F"/>
                </a:solidFill>
                <a:latin typeface="Century Gothic"/>
                <a:cs typeface="Century Gothic"/>
              </a:rPr>
              <a:t>architect</a:t>
            </a:r>
            <a:r>
              <a:rPr sz="1200" spc="-15" dirty="0">
                <a:solidFill>
                  <a:srgbClr val="5F5F5F"/>
                </a:solidFill>
                <a:latin typeface="Century Gothic"/>
                <a:cs typeface="Century Gothic"/>
              </a:rPr>
              <a:t> </a:t>
            </a:r>
            <a:r>
              <a:rPr sz="1200" spc="-150" dirty="0">
                <a:solidFill>
                  <a:srgbClr val="5F5F5F"/>
                </a:solidFill>
                <a:latin typeface="Century Gothic"/>
                <a:cs typeface="Century Gothic"/>
              </a:rPr>
              <a:t>/</a:t>
            </a:r>
            <a:r>
              <a:rPr sz="1200" spc="-10" dirty="0">
                <a:solidFill>
                  <a:srgbClr val="5F5F5F"/>
                </a:solidFill>
                <a:latin typeface="Century Gothic"/>
                <a:cs typeface="Century Gothic"/>
              </a:rPr>
              <a:t> </a:t>
            </a:r>
            <a:r>
              <a:rPr sz="1200" spc="105" dirty="0">
                <a:solidFill>
                  <a:srgbClr val="5F5F5F"/>
                </a:solidFill>
                <a:latin typeface="Century Gothic"/>
                <a:cs typeface="Century Gothic"/>
              </a:rPr>
              <a:t>SME</a:t>
            </a:r>
            <a:r>
              <a:rPr sz="1200" spc="-25" dirty="0">
                <a:solidFill>
                  <a:srgbClr val="5F5F5F"/>
                </a:solidFill>
                <a:latin typeface="Century Gothic"/>
                <a:cs typeface="Century Gothic"/>
              </a:rPr>
              <a:t> </a:t>
            </a:r>
            <a:r>
              <a:rPr sz="1200" spc="-90" dirty="0">
                <a:solidFill>
                  <a:srgbClr val="5F5F5F"/>
                </a:solidFill>
                <a:latin typeface="Century Gothic"/>
                <a:cs typeface="Century Gothic"/>
              </a:rPr>
              <a:t>/ </a:t>
            </a:r>
            <a:r>
              <a:rPr sz="1200" dirty="0">
                <a:solidFill>
                  <a:srgbClr val="5F5F5F"/>
                </a:solidFill>
                <a:latin typeface="Century Gothic"/>
                <a:cs typeface="Century Gothic"/>
              </a:rPr>
              <a:t>Strategy</a:t>
            </a:r>
            <a:r>
              <a:rPr sz="1200" spc="120" dirty="0">
                <a:solidFill>
                  <a:srgbClr val="5F5F5F"/>
                </a:solidFill>
                <a:latin typeface="Century Gothic"/>
                <a:cs typeface="Century Gothic"/>
              </a:rPr>
              <a:t> </a:t>
            </a:r>
            <a:r>
              <a:rPr sz="1200" spc="-10" dirty="0">
                <a:solidFill>
                  <a:srgbClr val="5F5F5F"/>
                </a:solidFill>
                <a:latin typeface="Century Gothic"/>
                <a:cs typeface="Century Gothic"/>
              </a:rPr>
              <a:t>Manager</a:t>
            </a:r>
            <a:endParaRPr sz="1200">
              <a:latin typeface="Century Gothic"/>
              <a:cs typeface="Century Gothic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251459" y="2634983"/>
            <a:ext cx="7556500" cy="3362325"/>
            <a:chOff x="251459" y="2634983"/>
            <a:chExt cx="7556500" cy="3362325"/>
          </a:xfrm>
        </p:grpSpPr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1459" y="4925567"/>
              <a:ext cx="1050023" cy="1010412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7367" y="4951476"/>
              <a:ext cx="947928" cy="908304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362711" y="5033772"/>
              <a:ext cx="775970" cy="744220"/>
            </a:xfrm>
            <a:custGeom>
              <a:avLst/>
              <a:gdLst/>
              <a:ahLst/>
              <a:cxnLst/>
              <a:rect l="l" t="t" r="r" b="b"/>
              <a:pathLst>
                <a:path w="775969" h="744220">
                  <a:moveTo>
                    <a:pt x="387858" y="0"/>
                  </a:moveTo>
                  <a:lnTo>
                    <a:pt x="339205" y="2897"/>
                  </a:lnTo>
                  <a:lnTo>
                    <a:pt x="292356" y="11357"/>
                  </a:lnTo>
                  <a:lnTo>
                    <a:pt x="247674" y="25031"/>
                  </a:lnTo>
                  <a:lnTo>
                    <a:pt x="205522" y="43571"/>
                  </a:lnTo>
                  <a:lnTo>
                    <a:pt x="166265" y="66627"/>
                  </a:lnTo>
                  <a:lnTo>
                    <a:pt x="130264" y="93851"/>
                  </a:lnTo>
                  <a:lnTo>
                    <a:pt x="97885" y="124896"/>
                  </a:lnTo>
                  <a:lnTo>
                    <a:pt x="69490" y="159411"/>
                  </a:lnTo>
                  <a:lnTo>
                    <a:pt x="45443" y="197049"/>
                  </a:lnTo>
                  <a:lnTo>
                    <a:pt x="26106" y="237461"/>
                  </a:lnTo>
                  <a:lnTo>
                    <a:pt x="11845" y="280299"/>
                  </a:lnTo>
                  <a:lnTo>
                    <a:pt x="3021" y="325213"/>
                  </a:lnTo>
                  <a:lnTo>
                    <a:pt x="0" y="371855"/>
                  </a:lnTo>
                  <a:lnTo>
                    <a:pt x="3021" y="418501"/>
                  </a:lnTo>
                  <a:lnTo>
                    <a:pt x="11845" y="463417"/>
                  </a:lnTo>
                  <a:lnTo>
                    <a:pt x="26106" y="506255"/>
                  </a:lnTo>
                  <a:lnTo>
                    <a:pt x="45443" y="546667"/>
                  </a:lnTo>
                  <a:lnTo>
                    <a:pt x="69490" y="584305"/>
                  </a:lnTo>
                  <a:lnTo>
                    <a:pt x="97885" y="618820"/>
                  </a:lnTo>
                  <a:lnTo>
                    <a:pt x="130264" y="649864"/>
                  </a:lnTo>
                  <a:lnTo>
                    <a:pt x="166265" y="677088"/>
                  </a:lnTo>
                  <a:lnTo>
                    <a:pt x="205522" y="700143"/>
                  </a:lnTo>
                  <a:lnTo>
                    <a:pt x="247674" y="718682"/>
                  </a:lnTo>
                  <a:lnTo>
                    <a:pt x="292356" y="732355"/>
                  </a:lnTo>
                  <a:lnTo>
                    <a:pt x="339205" y="740814"/>
                  </a:lnTo>
                  <a:lnTo>
                    <a:pt x="387858" y="743711"/>
                  </a:lnTo>
                  <a:lnTo>
                    <a:pt x="436510" y="740814"/>
                  </a:lnTo>
                  <a:lnTo>
                    <a:pt x="483359" y="732355"/>
                  </a:lnTo>
                  <a:lnTo>
                    <a:pt x="528041" y="718682"/>
                  </a:lnTo>
                  <a:lnTo>
                    <a:pt x="570193" y="700143"/>
                  </a:lnTo>
                  <a:lnTo>
                    <a:pt x="609450" y="677088"/>
                  </a:lnTo>
                  <a:lnTo>
                    <a:pt x="645451" y="649864"/>
                  </a:lnTo>
                  <a:lnTo>
                    <a:pt x="677830" y="618820"/>
                  </a:lnTo>
                  <a:lnTo>
                    <a:pt x="706225" y="584305"/>
                  </a:lnTo>
                  <a:lnTo>
                    <a:pt x="730272" y="546667"/>
                  </a:lnTo>
                  <a:lnTo>
                    <a:pt x="749609" y="506255"/>
                  </a:lnTo>
                  <a:lnTo>
                    <a:pt x="763870" y="463417"/>
                  </a:lnTo>
                  <a:lnTo>
                    <a:pt x="772694" y="418501"/>
                  </a:lnTo>
                  <a:lnTo>
                    <a:pt x="775716" y="371855"/>
                  </a:lnTo>
                  <a:lnTo>
                    <a:pt x="772694" y="325213"/>
                  </a:lnTo>
                  <a:lnTo>
                    <a:pt x="763870" y="280299"/>
                  </a:lnTo>
                  <a:lnTo>
                    <a:pt x="749609" y="237461"/>
                  </a:lnTo>
                  <a:lnTo>
                    <a:pt x="730272" y="197049"/>
                  </a:lnTo>
                  <a:lnTo>
                    <a:pt x="706225" y="159411"/>
                  </a:lnTo>
                  <a:lnTo>
                    <a:pt x="677830" y="124896"/>
                  </a:lnTo>
                  <a:lnTo>
                    <a:pt x="645451" y="93851"/>
                  </a:lnTo>
                  <a:lnTo>
                    <a:pt x="609450" y="66627"/>
                  </a:lnTo>
                  <a:lnTo>
                    <a:pt x="570193" y="43571"/>
                  </a:lnTo>
                  <a:lnTo>
                    <a:pt x="528041" y="25031"/>
                  </a:lnTo>
                  <a:lnTo>
                    <a:pt x="483359" y="11357"/>
                  </a:lnTo>
                  <a:lnTo>
                    <a:pt x="436510" y="2897"/>
                  </a:lnTo>
                  <a:lnTo>
                    <a:pt x="38785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04771" y="4986527"/>
              <a:ext cx="1048499" cy="1010412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1630679" y="5012436"/>
              <a:ext cx="946785" cy="908685"/>
            </a:xfrm>
            <a:custGeom>
              <a:avLst/>
              <a:gdLst/>
              <a:ahLst/>
              <a:cxnLst/>
              <a:rect l="l" t="t" r="r" b="b"/>
              <a:pathLst>
                <a:path w="946785" h="908685">
                  <a:moveTo>
                    <a:pt x="473201" y="0"/>
                  </a:moveTo>
                  <a:lnTo>
                    <a:pt x="424815" y="2344"/>
                  </a:lnTo>
                  <a:lnTo>
                    <a:pt x="377828" y="9226"/>
                  </a:lnTo>
                  <a:lnTo>
                    <a:pt x="332477" y="20417"/>
                  </a:lnTo>
                  <a:lnTo>
                    <a:pt x="289000" y="35688"/>
                  </a:lnTo>
                  <a:lnTo>
                    <a:pt x="247635" y="54812"/>
                  </a:lnTo>
                  <a:lnTo>
                    <a:pt x="208619" y="77561"/>
                  </a:lnTo>
                  <a:lnTo>
                    <a:pt x="172191" y="103705"/>
                  </a:lnTo>
                  <a:lnTo>
                    <a:pt x="138588" y="133016"/>
                  </a:lnTo>
                  <a:lnTo>
                    <a:pt x="108048" y="165267"/>
                  </a:lnTo>
                  <a:lnTo>
                    <a:pt x="80809" y="200229"/>
                  </a:lnTo>
                  <a:lnTo>
                    <a:pt x="57108" y="237674"/>
                  </a:lnTo>
                  <a:lnTo>
                    <a:pt x="37183" y="277373"/>
                  </a:lnTo>
                  <a:lnTo>
                    <a:pt x="21272" y="319099"/>
                  </a:lnTo>
                  <a:lnTo>
                    <a:pt x="9612" y="362623"/>
                  </a:lnTo>
                  <a:lnTo>
                    <a:pt x="2442" y="407716"/>
                  </a:lnTo>
                  <a:lnTo>
                    <a:pt x="0" y="454151"/>
                  </a:lnTo>
                  <a:lnTo>
                    <a:pt x="2442" y="500587"/>
                  </a:lnTo>
                  <a:lnTo>
                    <a:pt x="9612" y="545680"/>
                  </a:lnTo>
                  <a:lnTo>
                    <a:pt x="21272" y="589204"/>
                  </a:lnTo>
                  <a:lnTo>
                    <a:pt x="37183" y="630930"/>
                  </a:lnTo>
                  <a:lnTo>
                    <a:pt x="57108" y="670629"/>
                  </a:lnTo>
                  <a:lnTo>
                    <a:pt x="80809" y="708074"/>
                  </a:lnTo>
                  <a:lnTo>
                    <a:pt x="108048" y="743036"/>
                  </a:lnTo>
                  <a:lnTo>
                    <a:pt x="138588" y="775287"/>
                  </a:lnTo>
                  <a:lnTo>
                    <a:pt x="172191" y="804598"/>
                  </a:lnTo>
                  <a:lnTo>
                    <a:pt x="208619" y="830742"/>
                  </a:lnTo>
                  <a:lnTo>
                    <a:pt x="247635" y="853491"/>
                  </a:lnTo>
                  <a:lnTo>
                    <a:pt x="289000" y="872615"/>
                  </a:lnTo>
                  <a:lnTo>
                    <a:pt x="332477" y="887886"/>
                  </a:lnTo>
                  <a:lnTo>
                    <a:pt x="377828" y="899077"/>
                  </a:lnTo>
                  <a:lnTo>
                    <a:pt x="424815" y="905959"/>
                  </a:lnTo>
                  <a:lnTo>
                    <a:pt x="473201" y="908304"/>
                  </a:lnTo>
                  <a:lnTo>
                    <a:pt x="521588" y="905959"/>
                  </a:lnTo>
                  <a:lnTo>
                    <a:pt x="568575" y="899077"/>
                  </a:lnTo>
                  <a:lnTo>
                    <a:pt x="613926" y="887886"/>
                  </a:lnTo>
                  <a:lnTo>
                    <a:pt x="657403" y="872615"/>
                  </a:lnTo>
                  <a:lnTo>
                    <a:pt x="698768" y="853491"/>
                  </a:lnTo>
                  <a:lnTo>
                    <a:pt x="737784" y="830742"/>
                  </a:lnTo>
                  <a:lnTo>
                    <a:pt x="774212" y="804598"/>
                  </a:lnTo>
                  <a:lnTo>
                    <a:pt x="807815" y="775287"/>
                  </a:lnTo>
                  <a:lnTo>
                    <a:pt x="838355" y="743036"/>
                  </a:lnTo>
                  <a:lnTo>
                    <a:pt x="865594" y="708074"/>
                  </a:lnTo>
                  <a:lnTo>
                    <a:pt x="889295" y="670629"/>
                  </a:lnTo>
                  <a:lnTo>
                    <a:pt x="909220" y="630930"/>
                  </a:lnTo>
                  <a:lnTo>
                    <a:pt x="925131" y="589204"/>
                  </a:lnTo>
                  <a:lnTo>
                    <a:pt x="936791" y="545680"/>
                  </a:lnTo>
                  <a:lnTo>
                    <a:pt x="943961" y="500587"/>
                  </a:lnTo>
                  <a:lnTo>
                    <a:pt x="946403" y="454151"/>
                  </a:lnTo>
                  <a:lnTo>
                    <a:pt x="943961" y="407716"/>
                  </a:lnTo>
                  <a:lnTo>
                    <a:pt x="936791" y="362623"/>
                  </a:lnTo>
                  <a:lnTo>
                    <a:pt x="925131" y="319099"/>
                  </a:lnTo>
                  <a:lnTo>
                    <a:pt x="909220" y="277373"/>
                  </a:lnTo>
                  <a:lnTo>
                    <a:pt x="889295" y="237674"/>
                  </a:lnTo>
                  <a:lnTo>
                    <a:pt x="865594" y="200229"/>
                  </a:lnTo>
                  <a:lnTo>
                    <a:pt x="838355" y="165267"/>
                  </a:lnTo>
                  <a:lnTo>
                    <a:pt x="807815" y="133016"/>
                  </a:lnTo>
                  <a:lnTo>
                    <a:pt x="774212" y="103705"/>
                  </a:lnTo>
                  <a:lnTo>
                    <a:pt x="737784" y="77561"/>
                  </a:lnTo>
                  <a:lnTo>
                    <a:pt x="698768" y="54812"/>
                  </a:lnTo>
                  <a:lnTo>
                    <a:pt x="657403" y="35688"/>
                  </a:lnTo>
                  <a:lnTo>
                    <a:pt x="613926" y="20417"/>
                  </a:lnTo>
                  <a:lnTo>
                    <a:pt x="568575" y="9226"/>
                  </a:lnTo>
                  <a:lnTo>
                    <a:pt x="521588" y="2344"/>
                  </a:lnTo>
                  <a:lnTo>
                    <a:pt x="473201" y="0"/>
                  </a:lnTo>
                  <a:close/>
                </a:path>
              </a:pathLst>
            </a:custGeom>
            <a:solidFill>
              <a:srgbClr val="C5F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90115" y="5070348"/>
              <a:ext cx="877849" cy="844308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1716023" y="5096255"/>
              <a:ext cx="775970" cy="742315"/>
            </a:xfrm>
            <a:custGeom>
              <a:avLst/>
              <a:gdLst/>
              <a:ahLst/>
              <a:cxnLst/>
              <a:rect l="l" t="t" r="r" b="b"/>
              <a:pathLst>
                <a:path w="775969" h="742314">
                  <a:moveTo>
                    <a:pt x="387857" y="0"/>
                  </a:moveTo>
                  <a:lnTo>
                    <a:pt x="339197" y="2890"/>
                  </a:lnTo>
                  <a:lnTo>
                    <a:pt x="292343" y="11331"/>
                  </a:lnTo>
                  <a:lnTo>
                    <a:pt x="247658" y="24975"/>
                  </a:lnTo>
                  <a:lnTo>
                    <a:pt x="205505" y="43473"/>
                  </a:lnTo>
                  <a:lnTo>
                    <a:pt x="166248" y="66479"/>
                  </a:lnTo>
                  <a:lnTo>
                    <a:pt x="130249" y="93645"/>
                  </a:lnTo>
                  <a:lnTo>
                    <a:pt x="97872" y="124624"/>
                  </a:lnTo>
                  <a:lnTo>
                    <a:pt x="69480" y="159067"/>
                  </a:lnTo>
                  <a:lnTo>
                    <a:pt x="45435" y="196628"/>
                  </a:lnTo>
                  <a:lnTo>
                    <a:pt x="26102" y="236958"/>
                  </a:lnTo>
                  <a:lnTo>
                    <a:pt x="11843" y="279711"/>
                  </a:lnTo>
                  <a:lnTo>
                    <a:pt x="3021" y="324539"/>
                  </a:lnTo>
                  <a:lnTo>
                    <a:pt x="0" y="371094"/>
                  </a:lnTo>
                  <a:lnTo>
                    <a:pt x="3021" y="417643"/>
                  </a:lnTo>
                  <a:lnTo>
                    <a:pt x="11843" y="462468"/>
                  </a:lnTo>
                  <a:lnTo>
                    <a:pt x="26102" y="505218"/>
                  </a:lnTo>
                  <a:lnTo>
                    <a:pt x="45435" y="545548"/>
                  </a:lnTo>
                  <a:lnTo>
                    <a:pt x="69480" y="583109"/>
                  </a:lnTo>
                  <a:lnTo>
                    <a:pt x="97872" y="617553"/>
                  </a:lnTo>
                  <a:lnTo>
                    <a:pt x="130249" y="648533"/>
                  </a:lnTo>
                  <a:lnTo>
                    <a:pt x="166248" y="675701"/>
                  </a:lnTo>
                  <a:lnTo>
                    <a:pt x="205505" y="698709"/>
                  </a:lnTo>
                  <a:lnTo>
                    <a:pt x="247658" y="717209"/>
                  </a:lnTo>
                  <a:lnTo>
                    <a:pt x="292343" y="730854"/>
                  </a:lnTo>
                  <a:lnTo>
                    <a:pt x="339197" y="739296"/>
                  </a:lnTo>
                  <a:lnTo>
                    <a:pt x="387857" y="742188"/>
                  </a:lnTo>
                  <a:lnTo>
                    <a:pt x="436518" y="739296"/>
                  </a:lnTo>
                  <a:lnTo>
                    <a:pt x="483372" y="730854"/>
                  </a:lnTo>
                  <a:lnTo>
                    <a:pt x="528057" y="717209"/>
                  </a:lnTo>
                  <a:lnTo>
                    <a:pt x="570210" y="698709"/>
                  </a:lnTo>
                  <a:lnTo>
                    <a:pt x="609467" y="675701"/>
                  </a:lnTo>
                  <a:lnTo>
                    <a:pt x="645466" y="648533"/>
                  </a:lnTo>
                  <a:lnTo>
                    <a:pt x="677843" y="617553"/>
                  </a:lnTo>
                  <a:lnTo>
                    <a:pt x="706235" y="583109"/>
                  </a:lnTo>
                  <a:lnTo>
                    <a:pt x="730280" y="545548"/>
                  </a:lnTo>
                  <a:lnTo>
                    <a:pt x="749613" y="505218"/>
                  </a:lnTo>
                  <a:lnTo>
                    <a:pt x="763872" y="462468"/>
                  </a:lnTo>
                  <a:lnTo>
                    <a:pt x="772694" y="417643"/>
                  </a:lnTo>
                  <a:lnTo>
                    <a:pt x="775715" y="371094"/>
                  </a:lnTo>
                  <a:lnTo>
                    <a:pt x="772694" y="324539"/>
                  </a:lnTo>
                  <a:lnTo>
                    <a:pt x="763872" y="279711"/>
                  </a:lnTo>
                  <a:lnTo>
                    <a:pt x="749613" y="236958"/>
                  </a:lnTo>
                  <a:lnTo>
                    <a:pt x="730280" y="196628"/>
                  </a:lnTo>
                  <a:lnTo>
                    <a:pt x="706235" y="159067"/>
                  </a:lnTo>
                  <a:lnTo>
                    <a:pt x="677843" y="124624"/>
                  </a:lnTo>
                  <a:lnTo>
                    <a:pt x="645466" y="93645"/>
                  </a:lnTo>
                  <a:lnTo>
                    <a:pt x="609467" y="66479"/>
                  </a:lnTo>
                  <a:lnTo>
                    <a:pt x="570210" y="43473"/>
                  </a:lnTo>
                  <a:lnTo>
                    <a:pt x="528057" y="24975"/>
                  </a:lnTo>
                  <a:lnTo>
                    <a:pt x="483372" y="11331"/>
                  </a:lnTo>
                  <a:lnTo>
                    <a:pt x="436518" y="2890"/>
                  </a:lnTo>
                  <a:lnTo>
                    <a:pt x="38785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075431" y="4803648"/>
              <a:ext cx="1050023" cy="1008900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101339" y="4829555"/>
              <a:ext cx="947927" cy="906780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3188208" y="4911852"/>
              <a:ext cx="774700" cy="742315"/>
            </a:xfrm>
            <a:custGeom>
              <a:avLst/>
              <a:gdLst/>
              <a:ahLst/>
              <a:cxnLst/>
              <a:rect l="l" t="t" r="r" b="b"/>
              <a:pathLst>
                <a:path w="774700" h="742314">
                  <a:moveTo>
                    <a:pt x="387095" y="0"/>
                  </a:moveTo>
                  <a:lnTo>
                    <a:pt x="338548" y="2890"/>
                  </a:lnTo>
                  <a:lnTo>
                    <a:pt x="291798" y="11331"/>
                  </a:lnTo>
                  <a:lnTo>
                    <a:pt x="247207" y="24975"/>
                  </a:lnTo>
                  <a:lnTo>
                    <a:pt x="205140" y="43473"/>
                  </a:lnTo>
                  <a:lnTo>
                    <a:pt x="165959" y="66479"/>
                  </a:lnTo>
                  <a:lnTo>
                    <a:pt x="130028" y="93645"/>
                  </a:lnTo>
                  <a:lnTo>
                    <a:pt x="97710" y="124624"/>
                  </a:lnTo>
                  <a:lnTo>
                    <a:pt x="69367" y="159067"/>
                  </a:lnTo>
                  <a:lnTo>
                    <a:pt x="45363" y="196628"/>
                  </a:lnTo>
                  <a:lnTo>
                    <a:pt x="26061" y="236958"/>
                  </a:lnTo>
                  <a:lnTo>
                    <a:pt x="11825" y="279711"/>
                  </a:lnTo>
                  <a:lnTo>
                    <a:pt x="3016" y="324539"/>
                  </a:lnTo>
                  <a:lnTo>
                    <a:pt x="0" y="371094"/>
                  </a:lnTo>
                  <a:lnTo>
                    <a:pt x="3016" y="417648"/>
                  </a:lnTo>
                  <a:lnTo>
                    <a:pt x="11825" y="462476"/>
                  </a:lnTo>
                  <a:lnTo>
                    <a:pt x="26061" y="505229"/>
                  </a:lnTo>
                  <a:lnTo>
                    <a:pt x="45363" y="545559"/>
                  </a:lnTo>
                  <a:lnTo>
                    <a:pt x="69367" y="583120"/>
                  </a:lnTo>
                  <a:lnTo>
                    <a:pt x="97710" y="617563"/>
                  </a:lnTo>
                  <a:lnTo>
                    <a:pt x="130028" y="648542"/>
                  </a:lnTo>
                  <a:lnTo>
                    <a:pt x="165959" y="675708"/>
                  </a:lnTo>
                  <a:lnTo>
                    <a:pt x="205140" y="698714"/>
                  </a:lnTo>
                  <a:lnTo>
                    <a:pt x="247207" y="717212"/>
                  </a:lnTo>
                  <a:lnTo>
                    <a:pt x="291798" y="730856"/>
                  </a:lnTo>
                  <a:lnTo>
                    <a:pt x="338548" y="739297"/>
                  </a:lnTo>
                  <a:lnTo>
                    <a:pt x="387095" y="742188"/>
                  </a:lnTo>
                  <a:lnTo>
                    <a:pt x="435643" y="739297"/>
                  </a:lnTo>
                  <a:lnTo>
                    <a:pt x="482393" y="730856"/>
                  </a:lnTo>
                  <a:lnTo>
                    <a:pt x="526984" y="717212"/>
                  </a:lnTo>
                  <a:lnTo>
                    <a:pt x="569051" y="698714"/>
                  </a:lnTo>
                  <a:lnTo>
                    <a:pt x="608232" y="675708"/>
                  </a:lnTo>
                  <a:lnTo>
                    <a:pt x="644163" y="648542"/>
                  </a:lnTo>
                  <a:lnTo>
                    <a:pt x="676481" y="617563"/>
                  </a:lnTo>
                  <a:lnTo>
                    <a:pt x="704824" y="583120"/>
                  </a:lnTo>
                  <a:lnTo>
                    <a:pt x="728828" y="545559"/>
                  </a:lnTo>
                  <a:lnTo>
                    <a:pt x="748130" y="505229"/>
                  </a:lnTo>
                  <a:lnTo>
                    <a:pt x="762366" y="462476"/>
                  </a:lnTo>
                  <a:lnTo>
                    <a:pt x="771175" y="417648"/>
                  </a:lnTo>
                  <a:lnTo>
                    <a:pt x="774192" y="371094"/>
                  </a:lnTo>
                  <a:lnTo>
                    <a:pt x="771175" y="324539"/>
                  </a:lnTo>
                  <a:lnTo>
                    <a:pt x="762366" y="279711"/>
                  </a:lnTo>
                  <a:lnTo>
                    <a:pt x="748130" y="236958"/>
                  </a:lnTo>
                  <a:lnTo>
                    <a:pt x="728828" y="196628"/>
                  </a:lnTo>
                  <a:lnTo>
                    <a:pt x="704824" y="159067"/>
                  </a:lnTo>
                  <a:lnTo>
                    <a:pt x="676481" y="124624"/>
                  </a:lnTo>
                  <a:lnTo>
                    <a:pt x="644163" y="93645"/>
                  </a:lnTo>
                  <a:lnTo>
                    <a:pt x="608232" y="66479"/>
                  </a:lnTo>
                  <a:lnTo>
                    <a:pt x="569051" y="43473"/>
                  </a:lnTo>
                  <a:lnTo>
                    <a:pt x="526984" y="24975"/>
                  </a:lnTo>
                  <a:lnTo>
                    <a:pt x="482393" y="11331"/>
                  </a:lnTo>
                  <a:lnTo>
                    <a:pt x="435643" y="2890"/>
                  </a:lnTo>
                  <a:lnTo>
                    <a:pt x="38709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58283" y="4383024"/>
              <a:ext cx="1050023" cy="1010412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4584192" y="4408932"/>
              <a:ext cx="948055" cy="908685"/>
            </a:xfrm>
            <a:custGeom>
              <a:avLst/>
              <a:gdLst/>
              <a:ahLst/>
              <a:cxnLst/>
              <a:rect l="l" t="t" r="r" b="b"/>
              <a:pathLst>
                <a:path w="948054" h="908685">
                  <a:moveTo>
                    <a:pt x="473963" y="0"/>
                  </a:moveTo>
                  <a:lnTo>
                    <a:pt x="425506" y="2344"/>
                  </a:lnTo>
                  <a:lnTo>
                    <a:pt x="378448" y="9226"/>
                  </a:lnTo>
                  <a:lnTo>
                    <a:pt x="333027" y="20417"/>
                  </a:lnTo>
                  <a:lnTo>
                    <a:pt x="289482" y="35688"/>
                  </a:lnTo>
                  <a:lnTo>
                    <a:pt x="248051" y="54812"/>
                  </a:lnTo>
                  <a:lnTo>
                    <a:pt x="208973" y="77561"/>
                  </a:lnTo>
                  <a:lnTo>
                    <a:pt x="172485" y="103705"/>
                  </a:lnTo>
                  <a:lnTo>
                    <a:pt x="138826" y="133016"/>
                  </a:lnTo>
                  <a:lnTo>
                    <a:pt x="108235" y="165267"/>
                  </a:lnTo>
                  <a:lnTo>
                    <a:pt x="80949" y="200229"/>
                  </a:lnTo>
                  <a:lnTo>
                    <a:pt x="57208" y="237674"/>
                  </a:lnTo>
                  <a:lnTo>
                    <a:pt x="37248" y="277373"/>
                  </a:lnTo>
                  <a:lnTo>
                    <a:pt x="21309" y="319099"/>
                  </a:lnTo>
                  <a:lnTo>
                    <a:pt x="9629" y="362623"/>
                  </a:lnTo>
                  <a:lnTo>
                    <a:pt x="2447" y="407716"/>
                  </a:lnTo>
                  <a:lnTo>
                    <a:pt x="0" y="454152"/>
                  </a:lnTo>
                  <a:lnTo>
                    <a:pt x="2447" y="500587"/>
                  </a:lnTo>
                  <a:lnTo>
                    <a:pt x="9629" y="545680"/>
                  </a:lnTo>
                  <a:lnTo>
                    <a:pt x="21309" y="589204"/>
                  </a:lnTo>
                  <a:lnTo>
                    <a:pt x="37248" y="630930"/>
                  </a:lnTo>
                  <a:lnTo>
                    <a:pt x="57208" y="670629"/>
                  </a:lnTo>
                  <a:lnTo>
                    <a:pt x="80949" y="708074"/>
                  </a:lnTo>
                  <a:lnTo>
                    <a:pt x="108235" y="743036"/>
                  </a:lnTo>
                  <a:lnTo>
                    <a:pt x="138826" y="775287"/>
                  </a:lnTo>
                  <a:lnTo>
                    <a:pt x="172485" y="804598"/>
                  </a:lnTo>
                  <a:lnTo>
                    <a:pt x="208973" y="830742"/>
                  </a:lnTo>
                  <a:lnTo>
                    <a:pt x="248051" y="853491"/>
                  </a:lnTo>
                  <a:lnTo>
                    <a:pt x="289482" y="872615"/>
                  </a:lnTo>
                  <a:lnTo>
                    <a:pt x="333027" y="887886"/>
                  </a:lnTo>
                  <a:lnTo>
                    <a:pt x="378448" y="899077"/>
                  </a:lnTo>
                  <a:lnTo>
                    <a:pt x="425506" y="905959"/>
                  </a:lnTo>
                  <a:lnTo>
                    <a:pt x="473963" y="908304"/>
                  </a:lnTo>
                  <a:lnTo>
                    <a:pt x="522421" y="905959"/>
                  </a:lnTo>
                  <a:lnTo>
                    <a:pt x="569479" y="899077"/>
                  </a:lnTo>
                  <a:lnTo>
                    <a:pt x="614900" y="887886"/>
                  </a:lnTo>
                  <a:lnTo>
                    <a:pt x="658445" y="872615"/>
                  </a:lnTo>
                  <a:lnTo>
                    <a:pt x="699876" y="853491"/>
                  </a:lnTo>
                  <a:lnTo>
                    <a:pt x="738954" y="830742"/>
                  </a:lnTo>
                  <a:lnTo>
                    <a:pt x="775442" y="804598"/>
                  </a:lnTo>
                  <a:lnTo>
                    <a:pt x="809101" y="775287"/>
                  </a:lnTo>
                  <a:lnTo>
                    <a:pt x="839692" y="743036"/>
                  </a:lnTo>
                  <a:lnTo>
                    <a:pt x="866978" y="708074"/>
                  </a:lnTo>
                  <a:lnTo>
                    <a:pt x="890719" y="670629"/>
                  </a:lnTo>
                  <a:lnTo>
                    <a:pt x="910679" y="630930"/>
                  </a:lnTo>
                  <a:lnTo>
                    <a:pt x="926618" y="589204"/>
                  </a:lnTo>
                  <a:lnTo>
                    <a:pt x="938298" y="545680"/>
                  </a:lnTo>
                  <a:lnTo>
                    <a:pt x="945480" y="500587"/>
                  </a:lnTo>
                  <a:lnTo>
                    <a:pt x="947928" y="454152"/>
                  </a:lnTo>
                  <a:lnTo>
                    <a:pt x="945480" y="407716"/>
                  </a:lnTo>
                  <a:lnTo>
                    <a:pt x="938298" y="362623"/>
                  </a:lnTo>
                  <a:lnTo>
                    <a:pt x="926618" y="319099"/>
                  </a:lnTo>
                  <a:lnTo>
                    <a:pt x="910679" y="277373"/>
                  </a:lnTo>
                  <a:lnTo>
                    <a:pt x="890719" y="237674"/>
                  </a:lnTo>
                  <a:lnTo>
                    <a:pt x="866978" y="200229"/>
                  </a:lnTo>
                  <a:lnTo>
                    <a:pt x="839692" y="165267"/>
                  </a:lnTo>
                  <a:lnTo>
                    <a:pt x="809101" y="133016"/>
                  </a:lnTo>
                  <a:lnTo>
                    <a:pt x="775442" y="103705"/>
                  </a:lnTo>
                  <a:lnTo>
                    <a:pt x="738954" y="77561"/>
                  </a:lnTo>
                  <a:lnTo>
                    <a:pt x="699876" y="54812"/>
                  </a:lnTo>
                  <a:lnTo>
                    <a:pt x="658445" y="35688"/>
                  </a:lnTo>
                  <a:lnTo>
                    <a:pt x="614900" y="20417"/>
                  </a:lnTo>
                  <a:lnTo>
                    <a:pt x="569479" y="9226"/>
                  </a:lnTo>
                  <a:lnTo>
                    <a:pt x="522421" y="2344"/>
                  </a:lnTo>
                  <a:lnTo>
                    <a:pt x="473963" y="0"/>
                  </a:lnTo>
                  <a:close/>
                </a:path>
              </a:pathLst>
            </a:custGeom>
            <a:solidFill>
              <a:srgbClr val="57F4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645151" y="4465307"/>
              <a:ext cx="876287" cy="844308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4671059" y="4491227"/>
              <a:ext cx="774700" cy="742315"/>
            </a:xfrm>
            <a:custGeom>
              <a:avLst/>
              <a:gdLst/>
              <a:ahLst/>
              <a:cxnLst/>
              <a:rect l="l" t="t" r="r" b="b"/>
              <a:pathLst>
                <a:path w="774700" h="742314">
                  <a:moveTo>
                    <a:pt x="387095" y="0"/>
                  </a:moveTo>
                  <a:lnTo>
                    <a:pt x="338548" y="2890"/>
                  </a:lnTo>
                  <a:lnTo>
                    <a:pt x="291798" y="11331"/>
                  </a:lnTo>
                  <a:lnTo>
                    <a:pt x="247207" y="24975"/>
                  </a:lnTo>
                  <a:lnTo>
                    <a:pt x="205140" y="43473"/>
                  </a:lnTo>
                  <a:lnTo>
                    <a:pt x="165959" y="66479"/>
                  </a:lnTo>
                  <a:lnTo>
                    <a:pt x="130028" y="93645"/>
                  </a:lnTo>
                  <a:lnTo>
                    <a:pt x="97710" y="124624"/>
                  </a:lnTo>
                  <a:lnTo>
                    <a:pt x="69367" y="159067"/>
                  </a:lnTo>
                  <a:lnTo>
                    <a:pt x="45363" y="196628"/>
                  </a:lnTo>
                  <a:lnTo>
                    <a:pt x="26061" y="236958"/>
                  </a:lnTo>
                  <a:lnTo>
                    <a:pt x="11825" y="279711"/>
                  </a:lnTo>
                  <a:lnTo>
                    <a:pt x="3016" y="324539"/>
                  </a:lnTo>
                  <a:lnTo>
                    <a:pt x="0" y="371094"/>
                  </a:lnTo>
                  <a:lnTo>
                    <a:pt x="3016" y="417648"/>
                  </a:lnTo>
                  <a:lnTo>
                    <a:pt x="11825" y="462476"/>
                  </a:lnTo>
                  <a:lnTo>
                    <a:pt x="26061" y="505229"/>
                  </a:lnTo>
                  <a:lnTo>
                    <a:pt x="45363" y="545559"/>
                  </a:lnTo>
                  <a:lnTo>
                    <a:pt x="69367" y="583120"/>
                  </a:lnTo>
                  <a:lnTo>
                    <a:pt x="97710" y="617563"/>
                  </a:lnTo>
                  <a:lnTo>
                    <a:pt x="130028" y="648542"/>
                  </a:lnTo>
                  <a:lnTo>
                    <a:pt x="165959" y="675708"/>
                  </a:lnTo>
                  <a:lnTo>
                    <a:pt x="205140" y="698714"/>
                  </a:lnTo>
                  <a:lnTo>
                    <a:pt x="247207" y="717212"/>
                  </a:lnTo>
                  <a:lnTo>
                    <a:pt x="291798" y="730856"/>
                  </a:lnTo>
                  <a:lnTo>
                    <a:pt x="338548" y="739297"/>
                  </a:lnTo>
                  <a:lnTo>
                    <a:pt x="387095" y="742188"/>
                  </a:lnTo>
                  <a:lnTo>
                    <a:pt x="435643" y="739297"/>
                  </a:lnTo>
                  <a:lnTo>
                    <a:pt x="482393" y="730856"/>
                  </a:lnTo>
                  <a:lnTo>
                    <a:pt x="526984" y="717212"/>
                  </a:lnTo>
                  <a:lnTo>
                    <a:pt x="569051" y="698714"/>
                  </a:lnTo>
                  <a:lnTo>
                    <a:pt x="608232" y="675708"/>
                  </a:lnTo>
                  <a:lnTo>
                    <a:pt x="644163" y="648542"/>
                  </a:lnTo>
                  <a:lnTo>
                    <a:pt x="676481" y="617563"/>
                  </a:lnTo>
                  <a:lnTo>
                    <a:pt x="704824" y="583120"/>
                  </a:lnTo>
                  <a:lnTo>
                    <a:pt x="728828" y="545559"/>
                  </a:lnTo>
                  <a:lnTo>
                    <a:pt x="748130" y="505229"/>
                  </a:lnTo>
                  <a:lnTo>
                    <a:pt x="762366" y="462476"/>
                  </a:lnTo>
                  <a:lnTo>
                    <a:pt x="771175" y="417648"/>
                  </a:lnTo>
                  <a:lnTo>
                    <a:pt x="774191" y="371094"/>
                  </a:lnTo>
                  <a:lnTo>
                    <a:pt x="771175" y="324539"/>
                  </a:lnTo>
                  <a:lnTo>
                    <a:pt x="762366" y="279711"/>
                  </a:lnTo>
                  <a:lnTo>
                    <a:pt x="748130" y="236958"/>
                  </a:lnTo>
                  <a:lnTo>
                    <a:pt x="728828" y="196628"/>
                  </a:lnTo>
                  <a:lnTo>
                    <a:pt x="704824" y="159067"/>
                  </a:lnTo>
                  <a:lnTo>
                    <a:pt x="676481" y="124624"/>
                  </a:lnTo>
                  <a:lnTo>
                    <a:pt x="644163" y="93645"/>
                  </a:lnTo>
                  <a:lnTo>
                    <a:pt x="608232" y="66479"/>
                  </a:lnTo>
                  <a:lnTo>
                    <a:pt x="569051" y="43473"/>
                  </a:lnTo>
                  <a:lnTo>
                    <a:pt x="526984" y="24975"/>
                  </a:lnTo>
                  <a:lnTo>
                    <a:pt x="482393" y="11331"/>
                  </a:lnTo>
                  <a:lnTo>
                    <a:pt x="435643" y="2890"/>
                  </a:lnTo>
                  <a:lnTo>
                    <a:pt x="38709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832348" y="3503663"/>
              <a:ext cx="1050023" cy="1008900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858256" y="3529584"/>
              <a:ext cx="947927" cy="906779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5945124" y="3611880"/>
              <a:ext cx="775970" cy="742315"/>
            </a:xfrm>
            <a:custGeom>
              <a:avLst/>
              <a:gdLst/>
              <a:ahLst/>
              <a:cxnLst/>
              <a:rect l="l" t="t" r="r" b="b"/>
              <a:pathLst>
                <a:path w="775970" h="742314">
                  <a:moveTo>
                    <a:pt x="387858" y="0"/>
                  </a:moveTo>
                  <a:lnTo>
                    <a:pt x="339197" y="2890"/>
                  </a:lnTo>
                  <a:lnTo>
                    <a:pt x="292343" y="11331"/>
                  </a:lnTo>
                  <a:lnTo>
                    <a:pt x="247658" y="24975"/>
                  </a:lnTo>
                  <a:lnTo>
                    <a:pt x="205505" y="43473"/>
                  </a:lnTo>
                  <a:lnTo>
                    <a:pt x="166248" y="66479"/>
                  </a:lnTo>
                  <a:lnTo>
                    <a:pt x="130249" y="93645"/>
                  </a:lnTo>
                  <a:lnTo>
                    <a:pt x="97872" y="124624"/>
                  </a:lnTo>
                  <a:lnTo>
                    <a:pt x="69480" y="159067"/>
                  </a:lnTo>
                  <a:lnTo>
                    <a:pt x="45435" y="196628"/>
                  </a:lnTo>
                  <a:lnTo>
                    <a:pt x="26102" y="236958"/>
                  </a:lnTo>
                  <a:lnTo>
                    <a:pt x="11843" y="279711"/>
                  </a:lnTo>
                  <a:lnTo>
                    <a:pt x="3021" y="324539"/>
                  </a:lnTo>
                  <a:lnTo>
                    <a:pt x="0" y="371094"/>
                  </a:lnTo>
                  <a:lnTo>
                    <a:pt x="3021" y="417648"/>
                  </a:lnTo>
                  <a:lnTo>
                    <a:pt x="11843" y="462476"/>
                  </a:lnTo>
                  <a:lnTo>
                    <a:pt x="26102" y="505229"/>
                  </a:lnTo>
                  <a:lnTo>
                    <a:pt x="45435" y="545559"/>
                  </a:lnTo>
                  <a:lnTo>
                    <a:pt x="69480" y="583120"/>
                  </a:lnTo>
                  <a:lnTo>
                    <a:pt x="97872" y="617563"/>
                  </a:lnTo>
                  <a:lnTo>
                    <a:pt x="130249" y="648542"/>
                  </a:lnTo>
                  <a:lnTo>
                    <a:pt x="166248" y="675708"/>
                  </a:lnTo>
                  <a:lnTo>
                    <a:pt x="205505" y="698714"/>
                  </a:lnTo>
                  <a:lnTo>
                    <a:pt x="247658" y="717212"/>
                  </a:lnTo>
                  <a:lnTo>
                    <a:pt x="292343" y="730856"/>
                  </a:lnTo>
                  <a:lnTo>
                    <a:pt x="339197" y="739297"/>
                  </a:lnTo>
                  <a:lnTo>
                    <a:pt x="387858" y="742188"/>
                  </a:lnTo>
                  <a:lnTo>
                    <a:pt x="436518" y="739297"/>
                  </a:lnTo>
                  <a:lnTo>
                    <a:pt x="483372" y="730856"/>
                  </a:lnTo>
                  <a:lnTo>
                    <a:pt x="528057" y="717212"/>
                  </a:lnTo>
                  <a:lnTo>
                    <a:pt x="570210" y="698714"/>
                  </a:lnTo>
                  <a:lnTo>
                    <a:pt x="609467" y="675708"/>
                  </a:lnTo>
                  <a:lnTo>
                    <a:pt x="645466" y="648542"/>
                  </a:lnTo>
                  <a:lnTo>
                    <a:pt x="677843" y="617563"/>
                  </a:lnTo>
                  <a:lnTo>
                    <a:pt x="706235" y="583120"/>
                  </a:lnTo>
                  <a:lnTo>
                    <a:pt x="730280" y="545559"/>
                  </a:lnTo>
                  <a:lnTo>
                    <a:pt x="749613" y="505229"/>
                  </a:lnTo>
                  <a:lnTo>
                    <a:pt x="763872" y="462476"/>
                  </a:lnTo>
                  <a:lnTo>
                    <a:pt x="772694" y="417648"/>
                  </a:lnTo>
                  <a:lnTo>
                    <a:pt x="775716" y="371094"/>
                  </a:lnTo>
                  <a:lnTo>
                    <a:pt x="772694" y="324539"/>
                  </a:lnTo>
                  <a:lnTo>
                    <a:pt x="763872" y="279711"/>
                  </a:lnTo>
                  <a:lnTo>
                    <a:pt x="749613" y="236958"/>
                  </a:lnTo>
                  <a:lnTo>
                    <a:pt x="730280" y="196628"/>
                  </a:lnTo>
                  <a:lnTo>
                    <a:pt x="706235" y="159067"/>
                  </a:lnTo>
                  <a:lnTo>
                    <a:pt x="677843" y="124624"/>
                  </a:lnTo>
                  <a:lnTo>
                    <a:pt x="645466" y="93645"/>
                  </a:lnTo>
                  <a:lnTo>
                    <a:pt x="609467" y="66479"/>
                  </a:lnTo>
                  <a:lnTo>
                    <a:pt x="570210" y="43473"/>
                  </a:lnTo>
                  <a:lnTo>
                    <a:pt x="528057" y="24975"/>
                  </a:lnTo>
                  <a:lnTo>
                    <a:pt x="483372" y="11331"/>
                  </a:lnTo>
                  <a:lnTo>
                    <a:pt x="436518" y="2890"/>
                  </a:lnTo>
                  <a:lnTo>
                    <a:pt x="38785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757416" y="2634983"/>
              <a:ext cx="1050023" cy="1008900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783324" y="2660904"/>
              <a:ext cx="947927" cy="906780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6870191" y="2743200"/>
              <a:ext cx="775970" cy="742315"/>
            </a:xfrm>
            <a:custGeom>
              <a:avLst/>
              <a:gdLst/>
              <a:ahLst/>
              <a:cxnLst/>
              <a:rect l="l" t="t" r="r" b="b"/>
              <a:pathLst>
                <a:path w="775970" h="742314">
                  <a:moveTo>
                    <a:pt x="387857" y="0"/>
                  </a:moveTo>
                  <a:lnTo>
                    <a:pt x="339197" y="2890"/>
                  </a:lnTo>
                  <a:lnTo>
                    <a:pt x="292343" y="11331"/>
                  </a:lnTo>
                  <a:lnTo>
                    <a:pt x="247658" y="24975"/>
                  </a:lnTo>
                  <a:lnTo>
                    <a:pt x="205505" y="43473"/>
                  </a:lnTo>
                  <a:lnTo>
                    <a:pt x="166248" y="66479"/>
                  </a:lnTo>
                  <a:lnTo>
                    <a:pt x="130249" y="93645"/>
                  </a:lnTo>
                  <a:lnTo>
                    <a:pt x="97872" y="124624"/>
                  </a:lnTo>
                  <a:lnTo>
                    <a:pt x="69480" y="159067"/>
                  </a:lnTo>
                  <a:lnTo>
                    <a:pt x="45435" y="196628"/>
                  </a:lnTo>
                  <a:lnTo>
                    <a:pt x="26102" y="236958"/>
                  </a:lnTo>
                  <a:lnTo>
                    <a:pt x="11843" y="279711"/>
                  </a:lnTo>
                  <a:lnTo>
                    <a:pt x="3021" y="324539"/>
                  </a:lnTo>
                  <a:lnTo>
                    <a:pt x="0" y="371094"/>
                  </a:lnTo>
                  <a:lnTo>
                    <a:pt x="3021" y="417648"/>
                  </a:lnTo>
                  <a:lnTo>
                    <a:pt x="11843" y="462476"/>
                  </a:lnTo>
                  <a:lnTo>
                    <a:pt x="26102" y="505229"/>
                  </a:lnTo>
                  <a:lnTo>
                    <a:pt x="45435" y="545559"/>
                  </a:lnTo>
                  <a:lnTo>
                    <a:pt x="69480" y="583120"/>
                  </a:lnTo>
                  <a:lnTo>
                    <a:pt x="97872" y="617563"/>
                  </a:lnTo>
                  <a:lnTo>
                    <a:pt x="130249" y="648542"/>
                  </a:lnTo>
                  <a:lnTo>
                    <a:pt x="166248" y="675708"/>
                  </a:lnTo>
                  <a:lnTo>
                    <a:pt x="205505" y="698714"/>
                  </a:lnTo>
                  <a:lnTo>
                    <a:pt x="247658" y="717212"/>
                  </a:lnTo>
                  <a:lnTo>
                    <a:pt x="292343" y="730856"/>
                  </a:lnTo>
                  <a:lnTo>
                    <a:pt x="339197" y="739297"/>
                  </a:lnTo>
                  <a:lnTo>
                    <a:pt x="387857" y="742188"/>
                  </a:lnTo>
                  <a:lnTo>
                    <a:pt x="436518" y="739297"/>
                  </a:lnTo>
                  <a:lnTo>
                    <a:pt x="483372" y="730856"/>
                  </a:lnTo>
                  <a:lnTo>
                    <a:pt x="528057" y="717212"/>
                  </a:lnTo>
                  <a:lnTo>
                    <a:pt x="570210" y="698714"/>
                  </a:lnTo>
                  <a:lnTo>
                    <a:pt x="609467" y="675708"/>
                  </a:lnTo>
                  <a:lnTo>
                    <a:pt x="645466" y="648542"/>
                  </a:lnTo>
                  <a:lnTo>
                    <a:pt x="677843" y="617563"/>
                  </a:lnTo>
                  <a:lnTo>
                    <a:pt x="706235" y="583120"/>
                  </a:lnTo>
                  <a:lnTo>
                    <a:pt x="730280" y="545559"/>
                  </a:lnTo>
                  <a:lnTo>
                    <a:pt x="749613" y="505229"/>
                  </a:lnTo>
                  <a:lnTo>
                    <a:pt x="763872" y="462476"/>
                  </a:lnTo>
                  <a:lnTo>
                    <a:pt x="772694" y="417648"/>
                  </a:lnTo>
                  <a:lnTo>
                    <a:pt x="775715" y="371094"/>
                  </a:lnTo>
                  <a:lnTo>
                    <a:pt x="772694" y="324539"/>
                  </a:lnTo>
                  <a:lnTo>
                    <a:pt x="763872" y="279711"/>
                  </a:lnTo>
                  <a:lnTo>
                    <a:pt x="749613" y="236958"/>
                  </a:lnTo>
                  <a:lnTo>
                    <a:pt x="730280" y="196628"/>
                  </a:lnTo>
                  <a:lnTo>
                    <a:pt x="706235" y="159067"/>
                  </a:lnTo>
                  <a:lnTo>
                    <a:pt x="677843" y="124624"/>
                  </a:lnTo>
                  <a:lnTo>
                    <a:pt x="645466" y="93645"/>
                  </a:lnTo>
                  <a:lnTo>
                    <a:pt x="609467" y="66479"/>
                  </a:lnTo>
                  <a:lnTo>
                    <a:pt x="570210" y="43473"/>
                  </a:lnTo>
                  <a:lnTo>
                    <a:pt x="528057" y="24975"/>
                  </a:lnTo>
                  <a:lnTo>
                    <a:pt x="483372" y="11331"/>
                  </a:lnTo>
                  <a:lnTo>
                    <a:pt x="436518" y="2890"/>
                  </a:lnTo>
                  <a:lnTo>
                    <a:pt x="38785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5" name="object 3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57784" y="5190744"/>
              <a:ext cx="385572" cy="448056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865376" y="5257800"/>
              <a:ext cx="477012" cy="455675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336036" y="5018532"/>
              <a:ext cx="478536" cy="457200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837175" y="4645152"/>
              <a:ext cx="440436" cy="431292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027164" y="2874264"/>
              <a:ext cx="443483" cy="423672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108192" y="3715512"/>
              <a:ext cx="449580" cy="441070"/>
            </a:xfrm>
            <a:prstGeom prst="rect">
              <a:avLst/>
            </a:prstGeom>
          </p:spPr>
        </p:pic>
      </p:grpSp>
      <p:sp>
        <p:nvSpPr>
          <p:cNvPr id="41" name="object 4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69047" rIns="0" bIns="0" rtlCol="0">
            <a:spAutoFit/>
          </a:bodyPr>
          <a:lstStyle/>
          <a:p>
            <a:pPr marL="2417445">
              <a:lnSpc>
                <a:spcPct val="100000"/>
              </a:lnSpc>
              <a:spcBef>
                <a:spcPts val="100"/>
              </a:spcBef>
            </a:pPr>
            <a:fld id="{81D60167-4931-47E6-BA6A-407CBD079E47}" type="slidenum">
              <a:rPr spc="-25" dirty="0"/>
              <a:t>165</a:t>
            </a:fld>
            <a:endParaRPr spc="-25" dirty="0"/>
          </a:p>
        </p:txBody>
      </p:sp>
      <p:sp>
        <p:nvSpPr>
          <p:cNvPr id="42" name="object 4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/>
              <a:t>©</a:t>
            </a:r>
            <a:r>
              <a:rPr spc="-15" dirty="0"/>
              <a:t> </a:t>
            </a:r>
            <a:r>
              <a:rPr dirty="0"/>
              <a:t>The</a:t>
            </a:r>
            <a:r>
              <a:rPr spc="-30" dirty="0"/>
              <a:t> </a:t>
            </a:r>
            <a:r>
              <a:rPr dirty="0"/>
              <a:t>KPI</a:t>
            </a:r>
            <a:r>
              <a:rPr spc="-5" dirty="0"/>
              <a:t> </a:t>
            </a:r>
            <a:r>
              <a:rPr dirty="0"/>
              <a:t>Institute</a:t>
            </a:r>
            <a:r>
              <a:rPr spc="-20" dirty="0"/>
              <a:t> 2023</a:t>
            </a:r>
          </a:p>
        </p:txBody>
      </p:sp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27164" y="184404"/>
            <a:ext cx="1937003" cy="161544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0" y="531876"/>
            <a:ext cx="277495" cy="715010"/>
          </a:xfrm>
          <a:custGeom>
            <a:avLst/>
            <a:gdLst/>
            <a:ahLst/>
            <a:cxnLst/>
            <a:rect l="l" t="t" r="r" b="b"/>
            <a:pathLst>
              <a:path w="277495" h="715010">
                <a:moveTo>
                  <a:pt x="277368" y="0"/>
                </a:moveTo>
                <a:lnTo>
                  <a:pt x="0" y="0"/>
                </a:lnTo>
                <a:lnTo>
                  <a:pt x="0" y="714756"/>
                </a:lnTo>
                <a:lnTo>
                  <a:pt x="277368" y="714756"/>
                </a:lnTo>
                <a:lnTo>
                  <a:pt x="277368" y="0"/>
                </a:lnTo>
                <a:close/>
              </a:path>
            </a:pathLst>
          </a:custGeom>
          <a:solidFill>
            <a:srgbClr val="0871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61544" y="6553200"/>
            <a:ext cx="8820150" cy="0"/>
          </a:xfrm>
          <a:custGeom>
            <a:avLst/>
            <a:gdLst/>
            <a:ahLst/>
            <a:cxnLst/>
            <a:rect l="l" t="t" r="r" b="b"/>
            <a:pathLst>
              <a:path w="8820150">
                <a:moveTo>
                  <a:pt x="0" y="0"/>
                </a:moveTo>
                <a:lnTo>
                  <a:pt x="8820023" y="0"/>
                </a:lnTo>
              </a:path>
            </a:pathLst>
          </a:custGeom>
          <a:ln w="9525">
            <a:solidFill>
              <a:srgbClr val="D0CEC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09258" rIns="0" bIns="0" rtlCol="0">
            <a:spAutoFit/>
          </a:bodyPr>
          <a:lstStyle/>
          <a:p>
            <a:pPr marL="31115">
              <a:lnSpc>
                <a:spcPct val="100000"/>
              </a:lnSpc>
              <a:spcBef>
                <a:spcPts val="100"/>
              </a:spcBef>
            </a:pPr>
            <a:r>
              <a:rPr spc="330" dirty="0"/>
              <a:t>THE</a:t>
            </a:r>
            <a:r>
              <a:rPr spc="10" dirty="0"/>
              <a:t> </a:t>
            </a:r>
            <a:r>
              <a:rPr spc="110" dirty="0"/>
              <a:t>ORGANIZATIONAL</a:t>
            </a:r>
            <a:r>
              <a:rPr spc="45" dirty="0"/>
              <a:t> </a:t>
            </a:r>
            <a:r>
              <a:rPr spc="270" dirty="0"/>
              <a:t>KPI</a:t>
            </a:r>
            <a:r>
              <a:rPr spc="-5" dirty="0"/>
              <a:t> </a:t>
            </a:r>
            <a:r>
              <a:rPr spc="210" dirty="0"/>
              <a:t>LIBRARY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3855846" y="1846833"/>
            <a:ext cx="1634489" cy="451484"/>
          </a:xfrm>
          <a:prstGeom prst="rect">
            <a:avLst/>
          </a:prstGeom>
        </p:spPr>
        <p:txBody>
          <a:bodyPr vert="horz" wrap="square" lIns="0" tIns="20955" rIns="0" bIns="0" rtlCol="0">
            <a:spAutoFit/>
          </a:bodyPr>
          <a:lstStyle/>
          <a:p>
            <a:pPr marL="12700" marR="5080">
              <a:lnSpc>
                <a:spcPts val="1670"/>
              </a:lnSpc>
              <a:spcBef>
                <a:spcPts val="165"/>
              </a:spcBef>
            </a:pPr>
            <a:r>
              <a:rPr sz="1400" spc="-20" dirty="0">
                <a:solidFill>
                  <a:srgbClr val="5F5F5F"/>
                </a:solidFill>
                <a:latin typeface="Tahoma"/>
                <a:cs typeface="Tahoma"/>
              </a:rPr>
              <a:t>Strategy</a:t>
            </a:r>
            <a:r>
              <a:rPr sz="1400" spc="-114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5F5F5F"/>
                </a:solidFill>
                <a:latin typeface="Tahoma"/>
                <a:cs typeface="Tahoma"/>
              </a:rPr>
              <a:t>Office</a:t>
            </a:r>
            <a:r>
              <a:rPr sz="1400" spc="-13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45" dirty="0">
                <a:solidFill>
                  <a:srgbClr val="5F5F5F"/>
                </a:solidFill>
                <a:latin typeface="Tahoma"/>
                <a:cs typeface="Tahoma"/>
              </a:rPr>
              <a:t>/</a:t>
            </a:r>
            <a:r>
              <a:rPr sz="1400" spc="-9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25" dirty="0">
                <a:solidFill>
                  <a:srgbClr val="5F5F5F"/>
                </a:solidFill>
                <a:latin typeface="Tahoma"/>
                <a:cs typeface="Tahoma"/>
              </a:rPr>
              <a:t>KPI implementation</a:t>
            </a:r>
            <a:r>
              <a:rPr sz="1400" spc="-8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20" dirty="0">
                <a:solidFill>
                  <a:srgbClr val="5F5F5F"/>
                </a:solidFill>
                <a:latin typeface="Tahoma"/>
                <a:cs typeface="Tahoma"/>
              </a:rPr>
              <a:t>team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635753" y="2605532"/>
            <a:ext cx="124333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5F5F5F"/>
                </a:solidFill>
                <a:latin typeface="Tahoma"/>
                <a:cs typeface="Tahoma"/>
              </a:rPr>
              <a:t>Data</a:t>
            </a:r>
            <a:r>
              <a:rPr sz="1400" spc="-16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5F5F5F"/>
                </a:solidFill>
                <a:latin typeface="Tahoma"/>
                <a:cs typeface="Tahoma"/>
              </a:rPr>
              <a:t>custodians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705602" y="3477895"/>
            <a:ext cx="669925" cy="451484"/>
          </a:xfrm>
          <a:prstGeom prst="rect">
            <a:avLst/>
          </a:prstGeom>
        </p:spPr>
        <p:txBody>
          <a:bodyPr vert="horz" wrap="square" lIns="0" tIns="20955" rIns="0" bIns="0" rtlCol="0">
            <a:spAutoFit/>
          </a:bodyPr>
          <a:lstStyle/>
          <a:p>
            <a:pPr marL="12700" marR="5080">
              <a:lnSpc>
                <a:spcPts val="1670"/>
              </a:lnSpc>
              <a:spcBef>
                <a:spcPts val="165"/>
              </a:spcBef>
            </a:pPr>
            <a:r>
              <a:rPr sz="1400" dirty="0">
                <a:solidFill>
                  <a:srgbClr val="5F5F5F"/>
                </a:solidFill>
                <a:latin typeface="Tahoma"/>
                <a:cs typeface="Tahoma"/>
              </a:rPr>
              <a:t>KPI</a:t>
            </a:r>
            <a:r>
              <a:rPr sz="1400" spc="-15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30" dirty="0">
                <a:solidFill>
                  <a:srgbClr val="5F5F5F"/>
                </a:solidFill>
                <a:latin typeface="Tahoma"/>
                <a:cs typeface="Tahoma"/>
              </a:rPr>
              <a:t>data </a:t>
            </a:r>
            <a:r>
              <a:rPr sz="1400" spc="-10" dirty="0">
                <a:solidFill>
                  <a:srgbClr val="5F5F5F"/>
                </a:solidFill>
                <a:latin typeface="Tahoma"/>
                <a:cs typeface="Tahoma"/>
              </a:rPr>
              <a:t>owners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491096" y="4099940"/>
            <a:ext cx="1011555" cy="451484"/>
          </a:xfrm>
          <a:prstGeom prst="rect">
            <a:avLst/>
          </a:prstGeom>
        </p:spPr>
        <p:txBody>
          <a:bodyPr vert="horz" wrap="square" lIns="0" tIns="20955" rIns="0" bIns="0" rtlCol="0">
            <a:spAutoFit/>
          </a:bodyPr>
          <a:lstStyle/>
          <a:p>
            <a:pPr marL="12700" marR="5080">
              <a:lnSpc>
                <a:spcPts val="1670"/>
              </a:lnSpc>
              <a:spcBef>
                <a:spcPts val="165"/>
              </a:spcBef>
            </a:pPr>
            <a:r>
              <a:rPr sz="1400" spc="-25" dirty="0">
                <a:solidFill>
                  <a:srgbClr val="5F5F5F"/>
                </a:solidFill>
                <a:latin typeface="Tahoma"/>
                <a:cs typeface="Tahoma"/>
              </a:rPr>
              <a:t>Top </a:t>
            </a:r>
            <a:r>
              <a:rPr sz="1400" spc="-45" dirty="0">
                <a:solidFill>
                  <a:srgbClr val="5F5F5F"/>
                </a:solidFill>
                <a:latin typeface="Tahoma"/>
                <a:cs typeface="Tahoma"/>
              </a:rPr>
              <a:t>management</a:t>
            </a:r>
            <a:endParaRPr sz="1400">
              <a:latin typeface="Tahoma"/>
              <a:cs typeface="Tahoma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515112" y="1505711"/>
            <a:ext cx="594360" cy="1061085"/>
            <a:chOff x="515112" y="1505711"/>
            <a:chExt cx="594360" cy="1061085"/>
          </a:xfrm>
        </p:grpSpPr>
        <p:sp>
          <p:nvSpPr>
            <p:cNvPr id="11" name="object 11"/>
            <p:cNvSpPr/>
            <p:nvPr/>
          </p:nvSpPr>
          <p:spPr>
            <a:xfrm>
              <a:off x="515112" y="2400300"/>
              <a:ext cx="506095" cy="166370"/>
            </a:xfrm>
            <a:custGeom>
              <a:avLst/>
              <a:gdLst/>
              <a:ahLst/>
              <a:cxnLst/>
              <a:rect l="l" t="t" r="r" b="b"/>
              <a:pathLst>
                <a:path w="506094" h="166369">
                  <a:moveTo>
                    <a:pt x="252983" y="0"/>
                  </a:moveTo>
                  <a:lnTo>
                    <a:pt x="185644" y="2950"/>
                  </a:lnTo>
                  <a:lnTo>
                    <a:pt x="125188" y="11288"/>
                  </a:lnTo>
                  <a:lnTo>
                    <a:pt x="74004" y="24241"/>
                  </a:lnTo>
                  <a:lnTo>
                    <a:pt x="34484" y="41035"/>
                  </a:lnTo>
                  <a:lnTo>
                    <a:pt x="0" y="83058"/>
                  </a:lnTo>
                  <a:lnTo>
                    <a:pt x="9019" y="105217"/>
                  </a:lnTo>
                  <a:lnTo>
                    <a:pt x="74004" y="141874"/>
                  </a:lnTo>
                  <a:lnTo>
                    <a:pt x="125188" y="154827"/>
                  </a:lnTo>
                  <a:lnTo>
                    <a:pt x="185644" y="163165"/>
                  </a:lnTo>
                  <a:lnTo>
                    <a:pt x="252983" y="166115"/>
                  </a:lnTo>
                  <a:lnTo>
                    <a:pt x="320327" y="163165"/>
                  </a:lnTo>
                  <a:lnTo>
                    <a:pt x="380785" y="154827"/>
                  </a:lnTo>
                  <a:lnTo>
                    <a:pt x="431968" y="141874"/>
                  </a:lnTo>
                  <a:lnTo>
                    <a:pt x="471486" y="125080"/>
                  </a:lnTo>
                  <a:lnTo>
                    <a:pt x="505968" y="83058"/>
                  </a:lnTo>
                  <a:lnTo>
                    <a:pt x="496949" y="60898"/>
                  </a:lnTo>
                  <a:lnTo>
                    <a:pt x="431968" y="24241"/>
                  </a:lnTo>
                  <a:lnTo>
                    <a:pt x="380785" y="11288"/>
                  </a:lnTo>
                  <a:lnTo>
                    <a:pt x="320327" y="2950"/>
                  </a:lnTo>
                  <a:lnTo>
                    <a:pt x="252983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723900" y="1589531"/>
              <a:ext cx="386080" cy="203200"/>
            </a:xfrm>
            <a:custGeom>
              <a:avLst/>
              <a:gdLst/>
              <a:ahLst/>
              <a:cxnLst/>
              <a:rect l="l" t="t" r="r" b="b"/>
              <a:pathLst>
                <a:path w="386080" h="203200">
                  <a:moveTo>
                    <a:pt x="385572" y="0"/>
                  </a:moveTo>
                  <a:lnTo>
                    <a:pt x="0" y="0"/>
                  </a:lnTo>
                  <a:lnTo>
                    <a:pt x="939" y="202691"/>
                  </a:lnTo>
                  <a:lnTo>
                    <a:pt x="380377" y="202691"/>
                  </a:lnTo>
                  <a:lnTo>
                    <a:pt x="347776" y="99567"/>
                  </a:lnTo>
                  <a:lnTo>
                    <a:pt x="385572" y="0"/>
                  </a:lnTo>
                  <a:close/>
                </a:path>
              </a:pathLst>
            </a:custGeom>
            <a:solidFill>
              <a:srgbClr val="0F894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646176" y="2453639"/>
              <a:ext cx="144780" cy="48895"/>
            </a:xfrm>
            <a:custGeom>
              <a:avLst/>
              <a:gdLst/>
              <a:ahLst/>
              <a:cxnLst/>
              <a:rect l="l" t="t" r="r" b="b"/>
              <a:pathLst>
                <a:path w="144779" h="48894">
                  <a:moveTo>
                    <a:pt x="72389" y="0"/>
                  </a:moveTo>
                  <a:lnTo>
                    <a:pt x="43017" y="2256"/>
                  </a:lnTo>
                  <a:lnTo>
                    <a:pt x="20140" y="8048"/>
                  </a:lnTo>
                  <a:lnTo>
                    <a:pt x="5290" y="15912"/>
                  </a:lnTo>
                  <a:lnTo>
                    <a:pt x="0" y="24384"/>
                  </a:lnTo>
                  <a:lnTo>
                    <a:pt x="5290" y="33176"/>
                  </a:lnTo>
                  <a:lnTo>
                    <a:pt x="20140" y="41005"/>
                  </a:lnTo>
                  <a:lnTo>
                    <a:pt x="43017" y="46618"/>
                  </a:lnTo>
                  <a:lnTo>
                    <a:pt x="72389" y="48768"/>
                  </a:lnTo>
                  <a:lnTo>
                    <a:pt x="101762" y="46511"/>
                  </a:lnTo>
                  <a:lnTo>
                    <a:pt x="124639" y="40719"/>
                  </a:lnTo>
                  <a:lnTo>
                    <a:pt x="139489" y="32855"/>
                  </a:lnTo>
                  <a:lnTo>
                    <a:pt x="144779" y="24384"/>
                  </a:lnTo>
                  <a:lnTo>
                    <a:pt x="139489" y="15591"/>
                  </a:lnTo>
                  <a:lnTo>
                    <a:pt x="124639" y="7762"/>
                  </a:lnTo>
                  <a:lnTo>
                    <a:pt x="101762" y="2149"/>
                  </a:lnTo>
                  <a:lnTo>
                    <a:pt x="72389" y="0"/>
                  </a:lnTo>
                  <a:close/>
                </a:path>
              </a:pathLst>
            </a:custGeom>
            <a:solidFill>
              <a:srgbClr val="9999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646176" y="2456687"/>
              <a:ext cx="143510" cy="45720"/>
            </a:xfrm>
            <a:custGeom>
              <a:avLst/>
              <a:gdLst/>
              <a:ahLst/>
              <a:cxnLst/>
              <a:rect l="l" t="t" r="r" b="b"/>
              <a:pathLst>
                <a:path w="143509" h="45719">
                  <a:moveTo>
                    <a:pt x="106260" y="0"/>
                  </a:moveTo>
                  <a:lnTo>
                    <a:pt x="115506" y="3683"/>
                  </a:lnTo>
                  <a:lnTo>
                    <a:pt x="120891" y="8127"/>
                  </a:lnTo>
                  <a:lnTo>
                    <a:pt x="120891" y="12573"/>
                  </a:lnTo>
                  <a:lnTo>
                    <a:pt x="116764" y="19266"/>
                  </a:lnTo>
                  <a:lnTo>
                    <a:pt x="105202" y="25447"/>
                  </a:lnTo>
                  <a:lnTo>
                    <a:pt x="87431" y="29985"/>
                  </a:lnTo>
                  <a:lnTo>
                    <a:pt x="64681" y="31750"/>
                  </a:lnTo>
                  <a:lnTo>
                    <a:pt x="41930" y="29985"/>
                  </a:lnTo>
                  <a:lnTo>
                    <a:pt x="24160" y="25447"/>
                  </a:lnTo>
                  <a:lnTo>
                    <a:pt x="12597" y="19266"/>
                  </a:lnTo>
                  <a:lnTo>
                    <a:pt x="8470" y="12573"/>
                  </a:lnTo>
                  <a:lnTo>
                    <a:pt x="8470" y="11811"/>
                  </a:lnTo>
                  <a:lnTo>
                    <a:pt x="9245" y="11049"/>
                  </a:lnTo>
                  <a:lnTo>
                    <a:pt x="9245" y="10287"/>
                  </a:lnTo>
                  <a:lnTo>
                    <a:pt x="3848" y="13970"/>
                  </a:lnTo>
                  <a:lnTo>
                    <a:pt x="0" y="17652"/>
                  </a:lnTo>
                  <a:lnTo>
                    <a:pt x="0" y="21336"/>
                  </a:lnTo>
                  <a:lnTo>
                    <a:pt x="5233" y="30128"/>
                  </a:lnTo>
                  <a:lnTo>
                    <a:pt x="19924" y="37957"/>
                  </a:lnTo>
                  <a:lnTo>
                    <a:pt x="42557" y="43570"/>
                  </a:lnTo>
                  <a:lnTo>
                    <a:pt x="71615" y="45720"/>
                  </a:lnTo>
                  <a:lnTo>
                    <a:pt x="100673" y="43463"/>
                  </a:lnTo>
                  <a:lnTo>
                    <a:pt x="123305" y="37671"/>
                  </a:lnTo>
                  <a:lnTo>
                    <a:pt x="137996" y="29807"/>
                  </a:lnTo>
                  <a:lnTo>
                    <a:pt x="143230" y="21336"/>
                  </a:lnTo>
                  <a:lnTo>
                    <a:pt x="141133" y="15359"/>
                  </a:lnTo>
                  <a:lnTo>
                    <a:pt x="133985" y="9620"/>
                  </a:lnTo>
                  <a:lnTo>
                    <a:pt x="122217" y="4405"/>
                  </a:lnTo>
                  <a:lnTo>
                    <a:pt x="106260" y="0"/>
                  </a:lnTo>
                  <a:close/>
                </a:path>
              </a:pathLst>
            </a:custGeom>
            <a:solidFill>
              <a:srgbClr val="9999CC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710184" y="1539239"/>
              <a:ext cx="22860" cy="944880"/>
            </a:xfrm>
            <a:custGeom>
              <a:avLst/>
              <a:gdLst/>
              <a:ahLst/>
              <a:cxnLst/>
              <a:rect l="l" t="t" r="r" b="b"/>
              <a:pathLst>
                <a:path w="22859" h="944880">
                  <a:moveTo>
                    <a:pt x="22861" y="0"/>
                  </a:moveTo>
                  <a:lnTo>
                    <a:pt x="0" y="0"/>
                  </a:lnTo>
                  <a:lnTo>
                    <a:pt x="0" y="944879"/>
                  </a:lnTo>
                  <a:lnTo>
                    <a:pt x="22861" y="944879"/>
                  </a:lnTo>
                  <a:lnTo>
                    <a:pt x="22861" y="0"/>
                  </a:lnTo>
                  <a:close/>
                </a:path>
              </a:pathLst>
            </a:custGeom>
            <a:solidFill>
              <a:srgbClr val="9999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5800" y="1505711"/>
              <a:ext cx="70104" cy="67055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798982" y="1526863"/>
            <a:ext cx="1884680" cy="758825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15875">
              <a:lnSpc>
                <a:spcPct val="100000"/>
              </a:lnSpc>
              <a:spcBef>
                <a:spcPts val="580"/>
              </a:spcBef>
            </a:pPr>
            <a:r>
              <a:rPr sz="1100" spc="-5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endParaRPr sz="11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610"/>
              </a:spcBef>
            </a:pPr>
            <a:r>
              <a:rPr sz="1400" dirty="0">
                <a:solidFill>
                  <a:srgbClr val="087150"/>
                </a:solidFill>
                <a:latin typeface="Tahoma"/>
                <a:cs typeface="Tahoma"/>
              </a:rPr>
              <a:t>Design</a:t>
            </a:r>
            <a:r>
              <a:rPr sz="1400" spc="-160" dirty="0">
                <a:solidFill>
                  <a:srgbClr val="087150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087150"/>
                </a:solidFill>
                <a:latin typeface="Tahoma"/>
                <a:cs typeface="Tahoma"/>
              </a:rPr>
              <a:t>the</a:t>
            </a:r>
            <a:r>
              <a:rPr sz="1400" spc="-165" dirty="0">
                <a:solidFill>
                  <a:srgbClr val="087150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087150"/>
                </a:solidFill>
                <a:latin typeface="Tahoma"/>
                <a:cs typeface="Tahoma"/>
              </a:rPr>
              <a:t>initial</a:t>
            </a:r>
            <a:endParaRPr sz="14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400" dirty="0">
                <a:solidFill>
                  <a:srgbClr val="087150"/>
                </a:solidFill>
                <a:latin typeface="Tahoma"/>
                <a:cs typeface="Tahoma"/>
              </a:rPr>
              <a:t>KPI</a:t>
            </a:r>
            <a:r>
              <a:rPr sz="1400" spc="-130" dirty="0">
                <a:solidFill>
                  <a:srgbClr val="087150"/>
                </a:solidFill>
                <a:latin typeface="Tahoma"/>
                <a:cs typeface="Tahoma"/>
              </a:rPr>
              <a:t> </a:t>
            </a:r>
            <a:r>
              <a:rPr sz="1400" spc="-20" dirty="0">
                <a:solidFill>
                  <a:srgbClr val="087150"/>
                </a:solidFill>
                <a:latin typeface="Tahoma"/>
                <a:cs typeface="Tahoma"/>
              </a:rPr>
              <a:t>documentation</a:t>
            </a:r>
            <a:r>
              <a:rPr sz="1400" spc="-120" dirty="0">
                <a:solidFill>
                  <a:srgbClr val="087150"/>
                </a:solidFill>
                <a:latin typeface="Tahoma"/>
                <a:cs typeface="Tahoma"/>
              </a:rPr>
              <a:t> </a:t>
            </a:r>
            <a:r>
              <a:rPr sz="1400" spc="-20" dirty="0">
                <a:solidFill>
                  <a:srgbClr val="087150"/>
                </a:solidFill>
                <a:latin typeface="Tahoma"/>
                <a:cs typeface="Tahoma"/>
              </a:rPr>
              <a:t>form</a:t>
            </a:r>
            <a:endParaRPr sz="1400">
              <a:latin typeface="Tahoma"/>
              <a:cs typeface="Tahoma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1342644" y="2324100"/>
            <a:ext cx="594360" cy="1061085"/>
            <a:chOff x="1342644" y="2324100"/>
            <a:chExt cx="594360" cy="1061085"/>
          </a:xfrm>
        </p:grpSpPr>
        <p:sp>
          <p:nvSpPr>
            <p:cNvPr id="19" name="object 19"/>
            <p:cNvSpPr/>
            <p:nvPr/>
          </p:nvSpPr>
          <p:spPr>
            <a:xfrm>
              <a:off x="1342644" y="3218688"/>
              <a:ext cx="506095" cy="166370"/>
            </a:xfrm>
            <a:custGeom>
              <a:avLst/>
              <a:gdLst/>
              <a:ahLst/>
              <a:cxnLst/>
              <a:rect l="l" t="t" r="r" b="b"/>
              <a:pathLst>
                <a:path w="506094" h="166370">
                  <a:moveTo>
                    <a:pt x="252984" y="0"/>
                  </a:moveTo>
                  <a:lnTo>
                    <a:pt x="185649" y="2950"/>
                  </a:lnTo>
                  <a:lnTo>
                    <a:pt x="125193" y="11288"/>
                  </a:lnTo>
                  <a:lnTo>
                    <a:pt x="74009" y="24241"/>
                  </a:lnTo>
                  <a:lnTo>
                    <a:pt x="34487" y="41035"/>
                  </a:lnTo>
                  <a:lnTo>
                    <a:pt x="0" y="83058"/>
                  </a:lnTo>
                  <a:lnTo>
                    <a:pt x="9020" y="105217"/>
                  </a:lnTo>
                  <a:lnTo>
                    <a:pt x="74009" y="141874"/>
                  </a:lnTo>
                  <a:lnTo>
                    <a:pt x="125193" y="154827"/>
                  </a:lnTo>
                  <a:lnTo>
                    <a:pt x="185649" y="163165"/>
                  </a:lnTo>
                  <a:lnTo>
                    <a:pt x="252984" y="166115"/>
                  </a:lnTo>
                  <a:lnTo>
                    <a:pt x="320318" y="163165"/>
                  </a:lnTo>
                  <a:lnTo>
                    <a:pt x="380774" y="154827"/>
                  </a:lnTo>
                  <a:lnTo>
                    <a:pt x="431958" y="141874"/>
                  </a:lnTo>
                  <a:lnTo>
                    <a:pt x="471480" y="125080"/>
                  </a:lnTo>
                  <a:lnTo>
                    <a:pt x="505968" y="83058"/>
                  </a:lnTo>
                  <a:lnTo>
                    <a:pt x="496947" y="60898"/>
                  </a:lnTo>
                  <a:lnTo>
                    <a:pt x="431958" y="24241"/>
                  </a:lnTo>
                  <a:lnTo>
                    <a:pt x="380774" y="11288"/>
                  </a:lnTo>
                  <a:lnTo>
                    <a:pt x="320318" y="2950"/>
                  </a:lnTo>
                  <a:lnTo>
                    <a:pt x="252984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552956" y="2407919"/>
              <a:ext cx="384175" cy="203200"/>
            </a:xfrm>
            <a:custGeom>
              <a:avLst/>
              <a:gdLst/>
              <a:ahLst/>
              <a:cxnLst/>
              <a:rect l="l" t="t" r="r" b="b"/>
              <a:pathLst>
                <a:path w="384175" h="203200">
                  <a:moveTo>
                    <a:pt x="384048" y="0"/>
                  </a:moveTo>
                  <a:lnTo>
                    <a:pt x="0" y="0"/>
                  </a:lnTo>
                  <a:lnTo>
                    <a:pt x="888" y="202691"/>
                  </a:lnTo>
                  <a:lnTo>
                    <a:pt x="378841" y="202691"/>
                  </a:lnTo>
                  <a:lnTo>
                    <a:pt x="346456" y="99567"/>
                  </a:lnTo>
                  <a:lnTo>
                    <a:pt x="384048" y="0"/>
                  </a:lnTo>
                  <a:close/>
                </a:path>
              </a:pathLst>
            </a:custGeom>
            <a:solidFill>
              <a:srgbClr val="0F894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473708" y="3272027"/>
              <a:ext cx="144780" cy="47625"/>
            </a:xfrm>
            <a:custGeom>
              <a:avLst/>
              <a:gdLst/>
              <a:ahLst/>
              <a:cxnLst/>
              <a:rect l="l" t="t" r="r" b="b"/>
              <a:pathLst>
                <a:path w="144780" h="47625">
                  <a:moveTo>
                    <a:pt x="72389" y="0"/>
                  </a:moveTo>
                  <a:lnTo>
                    <a:pt x="43023" y="2172"/>
                  </a:lnTo>
                  <a:lnTo>
                    <a:pt x="20145" y="7762"/>
                  </a:lnTo>
                  <a:lnTo>
                    <a:pt x="5292" y="15376"/>
                  </a:lnTo>
                  <a:lnTo>
                    <a:pt x="0" y="23622"/>
                  </a:lnTo>
                  <a:lnTo>
                    <a:pt x="5292" y="32134"/>
                  </a:lnTo>
                  <a:lnTo>
                    <a:pt x="20145" y="39719"/>
                  </a:lnTo>
                  <a:lnTo>
                    <a:pt x="43023" y="45160"/>
                  </a:lnTo>
                  <a:lnTo>
                    <a:pt x="72389" y="47244"/>
                  </a:lnTo>
                  <a:lnTo>
                    <a:pt x="101756" y="45071"/>
                  </a:lnTo>
                  <a:lnTo>
                    <a:pt x="124634" y="39481"/>
                  </a:lnTo>
                  <a:lnTo>
                    <a:pt x="139487" y="31867"/>
                  </a:lnTo>
                  <a:lnTo>
                    <a:pt x="144779" y="23622"/>
                  </a:lnTo>
                  <a:lnTo>
                    <a:pt x="139487" y="15109"/>
                  </a:lnTo>
                  <a:lnTo>
                    <a:pt x="124634" y="7524"/>
                  </a:lnTo>
                  <a:lnTo>
                    <a:pt x="101756" y="2083"/>
                  </a:lnTo>
                  <a:lnTo>
                    <a:pt x="72389" y="0"/>
                  </a:lnTo>
                  <a:close/>
                </a:path>
              </a:pathLst>
            </a:custGeom>
            <a:solidFill>
              <a:srgbClr val="9999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473708" y="3275075"/>
              <a:ext cx="143510" cy="44450"/>
            </a:xfrm>
            <a:custGeom>
              <a:avLst/>
              <a:gdLst/>
              <a:ahLst/>
              <a:cxnLst/>
              <a:rect l="l" t="t" r="r" b="b"/>
              <a:pathLst>
                <a:path w="143509" h="44450">
                  <a:moveTo>
                    <a:pt x="106298" y="0"/>
                  </a:moveTo>
                  <a:lnTo>
                    <a:pt x="115442" y="3556"/>
                  </a:lnTo>
                  <a:lnTo>
                    <a:pt x="120903" y="7874"/>
                  </a:lnTo>
                  <a:lnTo>
                    <a:pt x="120903" y="12064"/>
                  </a:lnTo>
                  <a:lnTo>
                    <a:pt x="116774" y="18605"/>
                  </a:lnTo>
                  <a:lnTo>
                    <a:pt x="105203" y="24574"/>
                  </a:lnTo>
                  <a:lnTo>
                    <a:pt x="87417" y="28924"/>
                  </a:lnTo>
                  <a:lnTo>
                    <a:pt x="64642" y="30607"/>
                  </a:lnTo>
                  <a:lnTo>
                    <a:pt x="41941" y="28924"/>
                  </a:lnTo>
                  <a:lnTo>
                    <a:pt x="24193" y="24574"/>
                  </a:lnTo>
                  <a:lnTo>
                    <a:pt x="12636" y="18605"/>
                  </a:lnTo>
                  <a:lnTo>
                    <a:pt x="8508" y="12064"/>
                  </a:lnTo>
                  <a:lnTo>
                    <a:pt x="8508" y="11429"/>
                  </a:lnTo>
                  <a:lnTo>
                    <a:pt x="9270" y="10668"/>
                  </a:lnTo>
                  <a:lnTo>
                    <a:pt x="9270" y="10033"/>
                  </a:lnTo>
                  <a:lnTo>
                    <a:pt x="3809" y="13588"/>
                  </a:lnTo>
                  <a:lnTo>
                    <a:pt x="0" y="17145"/>
                  </a:lnTo>
                  <a:lnTo>
                    <a:pt x="0" y="20700"/>
                  </a:lnTo>
                  <a:lnTo>
                    <a:pt x="5226" y="29194"/>
                  </a:lnTo>
                  <a:lnTo>
                    <a:pt x="19907" y="36734"/>
                  </a:lnTo>
                  <a:lnTo>
                    <a:pt x="42541" y="42132"/>
                  </a:lnTo>
                  <a:lnTo>
                    <a:pt x="71628" y="44196"/>
                  </a:lnTo>
                  <a:lnTo>
                    <a:pt x="100661" y="42025"/>
                  </a:lnTo>
                  <a:lnTo>
                    <a:pt x="123301" y="36449"/>
                  </a:lnTo>
                  <a:lnTo>
                    <a:pt x="138011" y="28872"/>
                  </a:lnTo>
                  <a:lnTo>
                    <a:pt x="143255" y="20700"/>
                  </a:lnTo>
                  <a:lnTo>
                    <a:pt x="141160" y="14841"/>
                  </a:lnTo>
                  <a:lnTo>
                    <a:pt x="134016" y="9255"/>
                  </a:lnTo>
                  <a:lnTo>
                    <a:pt x="122253" y="4216"/>
                  </a:lnTo>
                  <a:lnTo>
                    <a:pt x="106298" y="0"/>
                  </a:lnTo>
                  <a:close/>
                </a:path>
              </a:pathLst>
            </a:custGeom>
            <a:solidFill>
              <a:srgbClr val="9999CC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537716" y="2357628"/>
              <a:ext cx="22860" cy="944880"/>
            </a:xfrm>
            <a:custGeom>
              <a:avLst/>
              <a:gdLst/>
              <a:ahLst/>
              <a:cxnLst/>
              <a:rect l="l" t="t" r="r" b="b"/>
              <a:pathLst>
                <a:path w="22859" h="944879">
                  <a:moveTo>
                    <a:pt x="22861" y="0"/>
                  </a:moveTo>
                  <a:lnTo>
                    <a:pt x="0" y="0"/>
                  </a:lnTo>
                  <a:lnTo>
                    <a:pt x="0" y="944880"/>
                  </a:lnTo>
                  <a:lnTo>
                    <a:pt x="22861" y="944880"/>
                  </a:lnTo>
                  <a:lnTo>
                    <a:pt x="22861" y="0"/>
                  </a:lnTo>
                  <a:close/>
                </a:path>
              </a:pathLst>
            </a:custGeom>
            <a:solidFill>
              <a:srgbClr val="9999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13332" y="2324100"/>
              <a:ext cx="70104" cy="67055"/>
            </a:xfrm>
            <a:prstGeom prst="rect">
              <a:avLst/>
            </a:prstGeom>
          </p:spPr>
        </p:pic>
      </p:grpSp>
      <p:sp>
        <p:nvSpPr>
          <p:cNvPr id="25" name="object 25"/>
          <p:cNvSpPr txBox="1"/>
          <p:nvPr/>
        </p:nvSpPr>
        <p:spPr>
          <a:xfrm>
            <a:off x="1628394" y="2355416"/>
            <a:ext cx="1652270" cy="734695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14604">
              <a:lnSpc>
                <a:spcPct val="100000"/>
              </a:lnSpc>
              <a:spcBef>
                <a:spcPts val="500"/>
              </a:spcBef>
            </a:pPr>
            <a:r>
              <a:rPr sz="1100" spc="-5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endParaRPr sz="1100">
              <a:latin typeface="Tahoma"/>
              <a:cs typeface="Tahoma"/>
            </a:endParaRPr>
          </a:p>
          <a:p>
            <a:pPr marL="12700" marR="5080">
              <a:lnSpc>
                <a:spcPct val="100000"/>
              </a:lnSpc>
              <a:spcBef>
                <a:spcPts val="500"/>
              </a:spcBef>
            </a:pPr>
            <a:r>
              <a:rPr sz="1400" dirty="0">
                <a:solidFill>
                  <a:srgbClr val="087150"/>
                </a:solidFill>
                <a:latin typeface="Tahoma"/>
                <a:cs typeface="Tahoma"/>
              </a:rPr>
              <a:t>Update</a:t>
            </a:r>
            <a:r>
              <a:rPr sz="1400" spc="-170" dirty="0">
                <a:solidFill>
                  <a:srgbClr val="087150"/>
                </a:solidFill>
                <a:latin typeface="Tahoma"/>
                <a:cs typeface="Tahoma"/>
              </a:rPr>
              <a:t> </a:t>
            </a:r>
            <a:r>
              <a:rPr sz="1400" spc="-25" dirty="0">
                <a:solidFill>
                  <a:srgbClr val="087150"/>
                </a:solidFill>
                <a:latin typeface="Tahoma"/>
                <a:cs typeface="Tahoma"/>
              </a:rPr>
              <a:t>KPI </a:t>
            </a:r>
            <a:r>
              <a:rPr sz="1400" spc="-20" dirty="0">
                <a:solidFill>
                  <a:srgbClr val="087150"/>
                </a:solidFill>
                <a:latin typeface="Tahoma"/>
                <a:cs typeface="Tahoma"/>
              </a:rPr>
              <a:t>documentation</a:t>
            </a:r>
            <a:r>
              <a:rPr sz="1400" spc="-100" dirty="0">
                <a:solidFill>
                  <a:srgbClr val="087150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087150"/>
                </a:solidFill>
                <a:latin typeface="Tahoma"/>
                <a:cs typeface="Tahoma"/>
              </a:rPr>
              <a:t>forms</a:t>
            </a:r>
            <a:endParaRPr sz="1400">
              <a:latin typeface="Tahoma"/>
              <a:cs typeface="Tahoma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2170176" y="3140964"/>
            <a:ext cx="594360" cy="1062355"/>
            <a:chOff x="2170176" y="3140964"/>
            <a:chExt cx="594360" cy="1062355"/>
          </a:xfrm>
        </p:grpSpPr>
        <p:sp>
          <p:nvSpPr>
            <p:cNvPr id="27" name="object 27"/>
            <p:cNvSpPr/>
            <p:nvPr/>
          </p:nvSpPr>
          <p:spPr>
            <a:xfrm>
              <a:off x="2170176" y="4037076"/>
              <a:ext cx="506095" cy="166370"/>
            </a:xfrm>
            <a:custGeom>
              <a:avLst/>
              <a:gdLst/>
              <a:ahLst/>
              <a:cxnLst/>
              <a:rect l="l" t="t" r="r" b="b"/>
              <a:pathLst>
                <a:path w="506094" h="166370">
                  <a:moveTo>
                    <a:pt x="252984" y="0"/>
                  </a:moveTo>
                  <a:lnTo>
                    <a:pt x="185649" y="2950"/>
                  </a:lnTo>
                  <a:lnTo>
                    <a:pt x="125193" y="11288"/>
                  </a:lnTo>
                  <a:lnTo>
                    <a:pt x="74009" y="24241"/>
                  </a:lnTo>
                  <a:lnTo>
                    <a:pt x="34487" y="41035"/>
                  </a:lnTo>
                  <a:lnTo>
                    <a:pt x="0" y="83057"/>
                  </a:lnTo>
                  <a:lnTo>
                    <a:pt x="9020" y="105217"/>
                  </a:lnTo>
                  <a:lnTo>
                    <a:pt x="74009" y="141874"/>
                  </a:lnTo>
                  <a:lnTo>
                    <a:pt x="125193" y="154827"/>
                  </a:lnTo>
                  <a:lnTo>
                    <a:pt x="185649" y="163165"/>
                  </a:lnTo>
                  <a:lnTo>
                    <a:pt x="252984" y="166116"/>
                  </a:lnTo>
                  <a:lnTo>
                    <a:pt x="320318" y="163165"/>
                  </a:lnTo>
                  <a:lnTo>
                    <a:pt x="380774" y="154827"/>
                  </a:lnTo>
                  <a:lnTo>
                    <a:pt x="431958" y="141874"/>
                  </a:lnTo>
                  <a:lnTo>
                    <a:pt x="471480" y="125080"/>
                  </a:lnTo>
                  <a:lnTo>
                    <a:pt x="505968" y="83057"/>
                  </a:lnTo>
                  <a:lnTo>
                    <a:pt x="496947" y="60898"/>
                  </a:lnTo>
                  <a:lnTo>
                    <a:pt x="431958" y="24241"/>
                  </a:lnTo>
                  <a:lnTo>
                    <a:pt x="380774" y="11288"/>
                  </a:lnTo>
                  <a:lnTo>
                    <a:pt x="320318" y="2950"/>
                  </a:lnTo>
                  <a:lnTo>
                    <a:pt x="252984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2380488" y="3226308"/>
              <a:ext cx="384175" cy="203200"/>
            </a:xfrm>
            <a:custGeom>
              <a:avLst/>
              <a:gdLst/>
              <a:ahLst/>
              <a:cxnLst/>
              <a:rect l="l" t="t" r="r" b="b"/>
              <a:pathLst>
                <a:path w="384175" h="203200">
                  <a:moveTo>
                    <a:pt x="384048" y="0"/>
                  </a:moveTo>
                  <a:lnTo>
                    <a:pt x="0" y="0"/>
                  </a:lnTo>
                  <a:lnTo>
                    <a:pt x="888" y="202691"/>
                  </a:lnTo>
                  <a:lnTo>
                    <a:pt x="378841" y="202691"/>
                  </a:lnTo>
                  <a:lnTo>
                    <a:pt x="346456" y="99567"/>
                  </a:lnTo>
                  <a:lnTo>
                    <a:pt x="384048" y="0"/>
                  </a:lnTo>
                  <a:close/>
                </a:path>
              </a:pathLst>
            </a:custGeom>
            <a:solidFill>
              <a:srgbClr val="0F894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2301240" y="4090416"/>
              <a:ext cx="144780" cy="47625"/>
            </a:xfrm>
            <a:custGeom>
              <a:avLst/>
              <a:gdLst/>
              <a:ahLst/>
              <a:cxnLst/>
              <a:rect l="l" t="t" r="r" b="b"/>
              <a:pathLst>
                <a:path w="144780" h="47625">
                  <a:moveTo>
                    <a:pt x="72390" y="0"/>
                  </a:moveTo>
                  <a:lnTo>
                    <a:pt x="43023" y="2172"/>
                  </a:lnTo>
                  <a:lnTo>
                    <a:pt x="20145" y="7762"/>
                  </a:lnTo>
                  <a:lnTo>
                    <a:pt x="5292" y="15376"/>
                  </a:lnTo>
                  <a:lnTo>
                    <a:pt x="0" y="23621"/>
                  </a:lnTo>
                  <a:lnTo>
                    <a:pt x="5292" y="32134"/>
                  </a:lnTo>
                  <a:lnTo>
                    <a:pt x="20145" y="39719"/>
                  </a:lnTo>
                  <a:lnTo>
                    <a:pt x="43023" y="45160"/>
                  </a:lnTo>
                  <a:lnTo>
                    <a:pt x="72390" y="47243"/>
                  </a:lnTo>
                  <a:lnTo>
                    <a:pt x="101756" y="45071"/>
                  </a:lnTo>
                  <a:lnTo>
                    <a:pt x="124634" y="39481"/>
                  </a:lnTo>
                  <a:lnTo>
                    <a:pt x="139487" y="31867"/>
                  </a:lnTo>
                  <a:lnTo>
                    <a:pt x="144780" y="23621"/>
                  </a:lnTo>
                  <a:lnTo>
                    <a:pt x="139487" y="15109"/>
                  </a:lnTo>
                  <a:lnTo>
                    <a:pt x="124634" y="7524"/>
                  </a:lnTo>
                  <a:lnTo>
                    <a:pt x="101756" y="2083"/>
                  </a:lnTo>
                  <a:lnTo>
                    <a:pt x="72390" y="0"/>
                  </a:lnTo>
                  <a:close/>
                </a:path>
              </a:pathLst>
            </a:custGeom>
            <a:solidFill>
              <a:srgbClr val="9999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2301240" y="4093464"/>
              <a:ext cx="143510" cy="44450"/>
            </a:xfrm>
            <a:custGeom>
              <a:avLst/>
              <a:gdLst/>
              <a:ahLst/>
              <a:cxnLst/>
              <a:rect l="l" t="t" r="r" b="b"/>
              <a:pathLst>
                <a:path w="143510" h="44450">
                  <a:moveTo>
                    <a:pt x="106299" y="0"/>
                  </a:moveTo>
                  <a:lnTo>
                    <a:pt x="115443" y="3556"/>
                  </a:lnTo>
                  <a:lnTo>
                    <a:pt x="120904" y="7874"/>
                  </a:lnTo>
                  <a:lnTo>
                    <a:pt x="120904" y="12065"/>
                  </a:lnTo>
                  <a:lnTo>
                    <a:pt x="116774" y="18605"/>
                  </a:lnTo>
                  <a:lnTo>
                    <a:pt x="105203" y="24574"/>
                  </a:lnTo>
                  <a:lnTo>
                    <a:pt x="87417" y="28924"/>
                  </a:lnTo>
                  <a:lnTo>
                    <a:pt x="64643" y="30606"/>
                  </a:lnTo>
                  <a:lnTo>
                    <a:pt x="41941" y="28924"/>
                  </a:lnTo>
                  <a:lnTo>
                    <a:pt x="24193" y="24574"/>
                  </a:lnTo>
                  <a:lnTo>
                    <a:pt x="12636" y="18605"/>
                  </a:lnTo>
                  <a:lnTo>
                    <a:pt x="8509" y="12065"/>
                  </a:lnTo>
                  <a:lnTo>
                    <a:pt x="8509" y="11430"/>
                  </a:lnTo>
                  <a:lnTo>
                    <a:pt x="9271" y="10668"/>
                  </a:lnTo>
                  <a:lnTo>
                    <a:pt x="9271" y="10033"/>
                  </a:lnTo>
                  <a:lnTo>
                    <a:pt x="3810" y="13588"/>
                  </a:lnTo>
                  <a:lnTo>
                    <a:pt x="0" y="17144"/>
                  </a:lnTo>
                  <a:lnTo>
                    <a:pt x="0" y="20700"/>
                  </a:lnTo>
                  <a:lnTo>
                    <a:pt x="5226" y="29194"/>
                  </a:lnTo>
                  <a:lnTo>
                    <a:pt x="19907" y="36734"/>
                  </a:lnTo>
                  <a:lnTo>
                    <a:pt x="42541" y="42132"/>
                  </a:lnTo>
                  <a:lnTo>
                    <a:pt x="71628" y="44196"/>
                  </a:lnTo>
                  <a:lnTo>
                    <a:pt x="100661" y="42025"/>
                  </a:lnTo>
                  <a:lnTo>
                    <a:pt x="123301" y="36449"/>
                  </a:lnTo>
                  <a:lnTo>
                    <a:pt x="138011" y="28872"/>
                  </a:lnTo>
                  <a:lnTo>
                    <a:pt x="143256" y="20700"/>
                  </a:lnTo>
                  <a:lnTo>
                    <a:pt x="141160" y="14841"/>
                  </a:lnTo>
                  <a:lnTo>
                    <a:pt x="134016" y="9255"/>
                  </a:lnTo>
                  <a:lnTo>
                    <a:pt x="122253" y="4216"/>
                  </a:lnTo>
                  <a:lnTo>
                    <a:pt x="106299" y="0"/>
                  </a:lnTo>
                  <a:close/>
                </a:path>
              </a:pathLst>
            </a:custGeom>
            <a:solidFill>
              <a:srgbClr val="9999CC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2365248" y="3174492"/>
              <a:ext cx="22860" cy="944880"/>
            </a:xfrm>
            <a:custGeom>
              <a:avLst/>
              <a:gdLst/>
              <a:ahLst/>
              <a:cxnLst/>
              <a:rect l="l" t="t" r="r" b="b"/>
              <a:pathLst>
                <a:path w="22860" h="944879">
                  <a:moveTo>
                    <a:pt x="22861" y="0"/>
                  </a:moveTo>
                  <a:lnTo>
                    <a:pt x="0" y="0"/>
                  </a:lnTo>
                  <a:lnTo>
                    <a:pt x="0" y="944879"/>
                  </a:lnTo>
                  <a:lnTo>
                    <a:pt x="22861" y="944879"/>
                  </a:lnTo>
                  <a:lnTo>
                    <a:pt x="22861" y="0"/>
                  </a:lnTo>
                  <a:close/>
                </a:path>
              </a:pathLst>
            </a:custGeom>
            <a:solidFill>
              <a:srgbClr val="9999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40864" y="3140964"/>
              <a:ext cx="70104" cy="68580"/>
            </a:xfrm>
            <a:prstGeom prst="rect">
              <a:avLst/>
            </a:prstGeom>
          </p:spPr>
        </p:pic>
      </p:grpSp>
      <p:sp>
        <p:nvSpPr>
          <p:cNvPr id="33" name="object 33"/>
          <p:cNvSpPr txBox="1"/>
          <p:nvPr/>
        </p:nvSpPr>
        <p:spPr>
          <a:xfrm>
            <a:off x="2458339" y="3160788"/>
            <a:ext cx="2171065" cy="765175"/>
          </a:xfrm>
          <a:prstGeom prst="rect">
            <a:avLst/>
          </a:prstGeom>
        </p:spPr>
        <p:txBody>
          <a:bodyPr vert="horz" wrap="square" lIns="0" tIns="762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100" spc="-50" dirty="0">
                <a:solidFill>
                  <a:srgbClr val="FFFFFF"/>
                </a:solidFill>
                <a:latin typeface="Tahoma"/>
                <a:cs typeface="Tahoma"/>
              </a:rPr>
              <a:t>3</a:t>
            </a:r>
            <a:endParaRPr sz="1100">
              <a:latin typeface="Tahoma"/>
              <a:cs typeface="Tahoma"/>
            </a:endParaRPr>
          </a:p>
          <a:p>
            <a:pPr marL="43815" marR="5080">
              <a:lnSpc>
                <a:spcPct val="100000"/>
              </a:lnSpc>
              <a:spcBef>
                <a:spcPts val="640"/>
              </a:spcBef>
            </a:pPr>
            <a:r>
              <a:rPr sz="1400" spc="-40" dirty="0">
                <a:solidFill>
                  <a:srgbClr val="087150"/>
                </a:solidFill>
                <a:latin typeface="Tahoma"/>
                <a:cs typeface="Tahoma"/>
              </a:rPr>
              <a:t>Review,</a:t>
            </a:r>
            <a:r>
              <a:rPr sz="1400" spc="-140" dirty="0">
                <a:solidFill>
                  <a:srgbClr val="087150"/>
                </a:solidFill>
                <a:latin typeface="Tahoma"/>
                <a:cs typeface="Tahoma"/>
              </a:rPr>
              <a:t> </a:t>
            </a:r>
            <a:r>
              <a:rPr sz="1400" spc="-35" dirty="0">
                <a:solidFill>
                  <a:srgbClr val="087150"/>
                </a:solidFill>
                <a:latin typeface="Tahoma"/>
                <a:cs typeface="Tahoma"/>
              </a:rPr>
              <a:t>update,</a:t>
            </a:r>
            <a:r>
              <a:rPr sz="1400" spc="-145" dirty="0">
                <a:solidFill>
                  <a:srgbClr val="087150"/>
                </a:solidFill>
                <a:latin typeface="Tahoma"/>
                <a:cs typeface="Tahoma"/>
              </a:rPr>
              <a:t> </a:t>
            </a:r>
            <a:r>
              <a:rPr sz="1400" spc="-40" dirty="0">
                <a:solidFill>
                  <a:srgbClr val="087150"/>
                </a:solidFill>
                <a:latin typeface="Tahoma"/>
                <a:cs typeface="Tahoma"/>
              </a:rPr>
              <a:t>and</a:t>
            </a:r>
            <a:r>
              <a:rPr sz="1400" spc="-130" dirty="0">
                <a:solidFill>
                  <a:srgbClr val="087150"/>
                </a:solidFill>
                <a:latin typeface="Tahoma"/>
                <a:cs typeface="Tahoma"/>
              </a:rPr>
              <a:t> </a:t>
            </a:r>
            <a:r>
              <a:rPr sz="1400" spc="-35" dirty="0">
                <a:solidFill>
                  <a:srgbClr val="087150"/>
                </a:solidFill>
                <a:latin typeface="Tahoma"/>
                <a:cs typeface="Tahoma"/>
              </a:rPr>
              <a:t>sign-</a:t>
            </a:r>
            <a:r>
              <a:rPr sz="1400" spc="-25" dirty="0">
                <a:solidFill>
                  <a:srgbClr val="087150"/>
                </a:solidFill>
                <a:latin typeface="Tahoma"/>
                <a:cs typeface="Tahoma"/>
              </a:rPr>
              <a:t>off </a:t>
            </a:r>
            <a:r>
              <a:rPr sz="1400" dirty="0">
                <a:solidFill>
                  <a:srgbClr val="087150"/>
                </a:solidFill>
                <a:latin typeface="Tahoma"/>
                <a:cs typeface="Tahoma"/>
              </a:rPr>
              <a:t>KPI</a:t>
            </a:r>
            <a:r>
              <a:rPr sz="1400" spc="-130" dirty="0">
                <a:solidFill>
                  <a:srgbClr val="087150"/>
                </a:solidFill>
                <a:latin typeface="Tahoma"/>
                <a:cs typeface="Tahoma"/>
              </a:rPr>
              <a:t> </a:t>
            </a:r>
            <a:r>
              <a:rPr sz="1400" spc="-20" dirty="0">
                <a:solidFill>
                  <a:srgbClr val="087150"/>
                </a:solidFill>
                <a:latin typeface="Tahoma"/>
                <a:cs typeface="Tahoma"/>
              </a:rPr>
              <a:t>documentation</a:t>
            </a:r>
            <a:r>
              <a:rPr sz="1400" spc="-120" dirty="0">
                <a:solidFill>
                  <a:srgbClr val="087150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087150"/>
                </a:solidFill>
                <a:latin typeface="Tahoma"/>
                <a:cs typeface="Tahoma"/>
              </a:rPr>
              <a:t>forms</a:t>
            </a:r>
            <a:endParaRPr sz="1400">
              <a:latin typeface="Tahoma"/>
              <a:cs typeface="Tahoma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2997707" y="3959352"/>
            <a:ext cx="596265" cy="1062355"/>
            <a:chOff x="2997707" y="3959352"/>
            <a:chExt cx="596265" cy="1062355"/>
          </a:xfrm>
        </p:grpSpPr>
        <p:sp>
          <p:nvSpPr>
            <p:cNvPr id="35" name="object 35"/>
            <p:cNvSpPr/>
            <p:nvPr/>
          </p:nvSpPr>
          <p:spPr>
            <a:xfrm>
              <a:off x="2997707" y="4853940"/>
              <a:ext cx="506095" cy="167640"/>
            </a:xfrm>
            <a:custGeom>
              <a:avLst/>
              <a:gdLst/>
              <a:ahLst/>
              <a:cxnLst/>
              <a:rect l="l" t="t" r="r" b="b"/>
              <a:pathLst>
                <a:path w="506095" h="167639">
                  <a:moveTo>
                    <a:pt x="252984" y="0"/>
                  </a:moveTo>
                  <a:lnTo>
                    <a:pt x="185649" y="2980"/>
                  </a:lnTo>
                  <a:lnTo>
                    <a:pt x="125193" y="11401"/>
                  </a:lnTo>
                  <a:lnTo>
                    <a:pt x="74009" y="24479"/>
                  </a:lnTo>
                  <a:lnTo>
                    <a:pt x="34487" y="41430"/>
                  </a:lnTo>
                  <a:lnTo>
                    <a:pt x="0" y="83820"/>
                  </a:lnTo>
                  <a:lnTo>
                    <a:pt x="9020" y="106168"/>
                  </a:lnTo>
                  <a:lnTo>
                    <a:pt x="74009" y="143160"/>
                  </a:lnTo>
                  <a:lnTo>
                    <a:pt x="125193" y="156238"/>
                  </a:lnTo>
                  <a:lnTo>
                    <a:pt x="185649" y="164659"/>
                  </a:lnTo>
                  <a:lnTo>
                    <a:pt x="252984" y="167640"/>
                  </a:lnTo>
                  <a:lnTo>
                    <a:pt x="320318" y="164659"/>
                  </a:lnTo>
                  <a:lnTo>
                    <a:pt x="380774" y="156238"/>
                  </a:lnTo>
                  <a:lnTo>
                    <a:pt x="431958" y="143160"/>
                  </a:lnTo>
                  <a:lnTo>
                    <a:pt x="471480" y="126209"/>
                  </a:lnTo>
                  <a:lnTo>
                    <a:pt x="505968" y="83820"/>
                  </a:lnTo>
                  <a:lnTo>
                    <a:pt x="496947" y="61471"/>
                  </a:lnTo>
                  <a:lnTo>
                    <a:pt x="431958" y="24479"/>
                  </a:lnTo>
                  <a:lnTo>
                    <a:pt x="380774" y="11401"/>
                  </a:lnTo>
                  <a:lnTo>
                    <a:pt x="320318" y="2980"/>
                  </a:lnTo>
                  <a:lnTo>
                    <a:pt x="252984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3208019" y="4043172"/>
              <a:ext cx="386080" cy="204470"/>
            </a:xfrm>
            <a:custGeom>
              <a:avLst/>
              <a:gdLst/>
              <a:ahLst/>
              <a:cxnLst/>
              <a:rect l="l" t="t" r="r" b="b"/>
              <a:pathLst>
                <a:path w="386079" h="204470">
                  <a:moveTo>
                    <a:pt x="385571" y="0"/>
                  </a:moveTo>
                  <a:lnTo>
                    <a:pt x="0" y="0"/>
                  </a:lnTo>
                  <a:lnTo>
                    <a:pt x="888" y="204215"/>
                  </a:lnTo>
                  <a:lnTo>
                    <a:pt x="380365" y="204215"/>
                  </a:lnTo>
                  <a:lnTo>
                    <a:pt x="347726" y="100329"/>
                  </a:lnTo>
                  <a:lnTo>
                    <a:pt x="385571" y="0"/>
                  </a:lnTo>
                  <a:close/>
                </a:path>
              </a:pathLst>
            </a:custGeom>
            <a:solidFill>
              <a:srgbClr val="0F894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3130295" y="4908804"/>
              <a:ext cx="143510" cy="47625"/>
            </a:xfrm>
            <a:custGeom>
              <a:avLst/>
              <a:gdLst/>
              <a:ahLst/>
              <a:cxnLst/>
              <a:rect l="l" t="t" r="r" b="b"/>
              <a:pathLst>
                <a:path w="143510" h="47625">
                  <a:moveTo>
                    <a:pt x="71628" y="0"/>
                  </a:moveTo>
                  <a:lnTo>
                    <a:pt x="42541" y="2172"/>
                  </a:lnTo>
                  <a:lnTo>
                    <a:pt x="19907" y="7762"/>
                  </a:lnTo>
                  <a:lnTo>
                    <a:pt x="5226" y="15376"/>
                  </a:lnTo>
                  <a:lnTo>
                    <a:pt x="0" y="23622"/>
                  </a:lnTo>
                  <a:lnTo>
                    <a:pt x="5226" y="32134"/>
                  </a:lnTo>
                  <a:lnTo>
                    <a:pt x="19907" y="39719"/>
                  </a:lnTo>
                  <a:lnTo>
                    <a:pt x="42541" y="45160"/>
                  </a:lnTo>
                  <a:lnTo>
                    <a:pt x="71628" y="47244"/>
                  </a:lnTo>
                  <a:lnTo>
                    <a:pt x="100714" y="45071"/>
                  </a:lnTo>
                  <a:lnTo>
                    <a:pt x="123348" y="39481"/>
                  </a:lnTo>
                  <a:lnTo>
                    <a:pt x="138029" y="31867"/>
                  </a:lnTo>
                  <a:lnTo>
                    <a:pt x="143256" y="23622"/>
                  </a:lnTo>
                  <a:lnTo>
                    <a:pt x="138029" y="15109"/>
                  </a:lnTo>
                  <a:lnTo>
                    <a:pt x="123348" y="7524"/>
                  </a:lnTo>
                  <a:lnTo>
                    <a:pt x="100714" y="2083"/>
                  </a:lnTo>
                  <a:lnTo>
                    <a:pt x="71628" y="0"/>
                  </a:lnTo>
                  <a:close/>
                </a:path>
              </a:pathLst>
            </a:custGeom>
            <a:solidFill>
              <a:srgbClr val="9999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3128771" y="4911852"/>
              <a:ext cx="143510" cy="44450"/>
            </a:xfrm>
            <a:custGeom>
              <a:avLst/>
              <a:gdLst/>
              <a:ahLst/>
              <a:cxnLst/>
              <a:rect l="l" t="t" r="r" b="b"/>
              <a:pathLst>
                <a:path w="143510" h="44450">
                  <a:moveTo>
                    <a:pt x="106298" y="0"/>
                  </a:moveTo>
                  <a:lnTo>
                    <a:pt x="115442" y="3556"/>
                  </a:lnTo>
                  <a:lnTo>
                    <a:pt x="120903" y="7874"/>
                  </a:lnTo>
                  <a:lnTo>
                    <a:pt x="120903" y="12065"/>
                  </a:lnTo>
                  <a:lnTo>
                    <a:pt x="116774" y="18605"/>
                  </a:lnTo>
                  <a:lnTo>
                    <a:pt x="105203" y="24574"/>
                  </a:lnTo>
                  <a:lnTo>
                    <a:pt x="87417" y="28924"/>
                  </a:lnTo>
                  <a:lnTo>
                    <a:pt x="64642" y="30606"/>
                  </a:lnTo>
                  <a:lnTo>
                    <a:pt x="41941" y="28924"/>
                  </a:lnTo>
                  <a:lnTo>
                    <a:pt x="24193" y="24574"/>
                  </a:lnTo>
                  <a:lnTo>
                    <a:pt x="12636" y="18605"/>
                  </a:lnTo>
                  <a:lnTo>
                    <a:pt x="8508" y="12065"/>
                  </a:lnTo>
                  <a:lnTo>
                    <a:pt x="8508" y="11430"/>
                  </a:lnTo>
                  <a:lnTo>
                    <a:pt x="9270" y="10668"/>
                  </a:lnTo>
                  <a:lnTo>
                    <a:pt x="9270" y="10033"/>
                  </a:lnTo>
                  <a:lnTo>
                    <a:pt x="3809" y="13589"/>
                  </a:lnTo>
                  <a:lnTo>
                    <a:pt x="0" y="17145"/>
                  </a:lnTo>
                  <a:lnTo>
                    <a:pt x="0" y="20700"/>
                  </a:lnTo>
                  <a:lnTo>
                    <a:pt x="5226" y="29194"/>
                  </a:lnTo>
                  <a:lnTo>
                    <a:pt x="19907" y="36734"/>
                  </a:lnTo>
                  <a:lnTo>
                    <a:pt x="42541" y="42132"/>
                  </a:lnTo>
                  <a:lnTo>
                    <a:pt x="71627" y="44196"/>
                  </a:lnTo>
                  <a:lnTo>
                    <a:pt x="100661" y="42025"/>
                  </a:lnTo>
                  <a:lnTo>
                    <a:pt x="123301" y="36449"/>
                  </a:lnTo>
                  <a:lnTo>
                    <a:pt x="138011" y="28872"/>
                  </a:lnTo>
                  <a:lnTo>
                    <a:pt x="143255" y="20700"/>
                  </a:lnTo>
                  <a:lnTo>
                    <a:pt x="141160" y="14841"/>
                  </a:lnTo>
                  <a:lnTo>
                    <a:pt x="134016" y="9255"/>
                  </a:lnTo>
                  <a:lnTo>
                    <a:pt x="122253" y="4216"/>
                  </a:lnTo>
                  <a:lnTo>
                    <a:pt x="106298" y="0"/>
                  </a:lnTo>
                  <a:close/>
                </a:path>
              </a:pathLst>
            </a:custGeom>
            <a:solidFill>
              <a:srgbClr val="9999CC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3192779" y="3992880"/>
              <a:ext cx="22860" cy="944880"/>
            </a:xfrm>
            <a:custGeom>
              <a:avLst/>
              <a:gdLst/>
              <a:ahLst/>
              <a:cxnLst/>
              <a:rect l="l" t="t" r="r" b="b"/>
              <a:pathLst>
                <a:path w="22860" h="944879">
                  <a:moveTo>
                    <a:pt x="22861" y="0"/>
                  </a:moveTo>
                  <a:lnTo>
                    <a:pt x="0" y="0"/>
                  </a:lnTo>
                  <a:lnTo>
                    <a:pt x="0" y="944880"/>
                  </a:lnTo>
                  <a:lnTo>
                    <a:pt x="22861" y="944880"/>
                  </a:lnTo>
                  <a:lnTo>
                    <a:pt x="22861" y="0"/>
                  </a:lnTo>
                  <a:close/>
                </a:path>
              </a:pathLst>
            </a:custGeom>
            <a:solidFill>
              <a:srgbClr val="9999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0" name="object 4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68395" y="3959352"/>
              <a:ext cx="71628" cy="67056"/>
            </a:xfrm>
            <a:prstGeom prst="rect">
              <a:avLst/>
            </a:prstGeom>
          </p:spPr>
        </p:pic>
      </p:grpSp>
      <p:sp>
        <p:nvSpPr>
          <p:cNvPr id="41" name="object 41"/>
          <p:cNvSpPr txBox="1"/>
          <p:nvPr/>
        </p:nvSpPr>
        <p:spPr>
          <a:xfrm>
            <a:off x="3286125" y="3985494"/>
            <a:ext cx="711200" cy="540385"/>
          </a:xfrm>
          <a:prstGeom prst="rect">
            <a:avLst/>
          </a:prstGeom>
        </p:spPr>
        <p:txBody>
          <a:bodyPr vert="horz" wrap="square" lIns="0" tIns="717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65"/>
              </a:spcBef>
            </a:pPr>
            <a:r>
              <a:rPr sz="1100" spc="-50" dirty="0">
                <a:solidFill>
                  <a:srgbClr val="FFFFFF"/>
                </a:solidFill>
                <a:latin typeface="Tahoma"/>
                <a:cs typeface="Tahoma"/>
              </a:rPr>
              <a:t>4</a:t>
            </a:r>
            <a:endParaRPr sz="1100">
              <a:latin typeface="Tahoma"/>
              <a:cs typeface="Tahoma"/>
            </a:endParaRPr>
          </a:p>
          <a:p>
            <a:pPr marL="47625">
              <a:lnSpc>
                <a:spcPct val="100000"/>
              </a:lnSpc>
              <a:spcBef>
                <a:spcPts val="590"/>
              </a:spcBef>
            </a:pPr>
            <a:r>
              <a:rPr sz="1400" spc="-10" dirty="0">
                <a:solidFill>
                  <a:srgbClr val="087150"/>
                </a:solidFill>
                <a:latin typeface="Tahoma"/>
                <a:cs typeface="Tahoma"/>
              </a:rPr>
              <a:t>Approve</a:t>
            </a:r>
            <a:endParaRPr sz="1400">
              <a:latin typeface="Tahoma"/>
              <a:cs typeface="Tahoma"/>
            </a:endParaRPr>
          </a:p>
        </p:txBody>
      </p:sp>
      <p:grpSp>
        <p:nvGrpSpPr>
          <p:cNvPr id="42" name="object 42"/>
          <p:cNvGrpSpPr/>
          <p:nvPr/>
        </p:nvGrpSpPr>
        <p:grpSpPr>
          <a:xfrm>
            <a:off x="3825240" y="4777740"/>
            <a:ext cx="596265" cy="1061085"/>
            <a:chOff x="3825240" y="4777740"/>
            <a:chExt cx="596265" cy="1061085"/>
          </a:xfrm>
        </p:grpSpPr>
        <p:sp>
          <p:nvSpPr>
            <p:cNvPr id="43" name="object 43"/>
            <p:cNvSpPr/>
            <p:nvPr/>
          </p:nvSpPr>
          <p:spPr>
            <a:xfrm>
              <a:off x="3825240" y="5672328"/>
              <a:ext cx="506095" cy="166370"/>
            </a:xfrm>
            <a:custGeom>
              <a:avLst/>
              <a:gdLst/>
              <a:ahLst/>
              <a:cxnLst/>
              <a:rect l="l" t="t" r="r" b="b"/>
              <a:pathLst>
                <a:path w="506095" h="166370">
                  <a:moveTo>
                    <a:pt x="252984" y="0"/>
                  </a:moveTo>
                  <a:lnTo>
                    <a:pt x="185649" y="2951"/>
                  </a:lnTo>
                  <a:lnTo>
                    <a:pt x="125193" y="11291"/>
                  </a:lnTo>
                  <a:lnTo>
                    <a:pt x="74009" y="24245"/>
                  </a:lnTo>
                  <a:lnTo>
                    <a:pt x="34487" y="41040"/>
                  </a:lnTo>
                  <a:lnTo>
                    <a:pt x="0" y="83058"/>
                  </a:lnTo>
                  <a:lnTo>
                    <a:pt x="9020" y="105213"/>
                  </a:lnTo>
                  <a:lnTo>
                    <a:pt x="74009" y="141870"/>
                  </a:lnTo>
                  <a:lnTo>
                    <a:pt x="125193" y="154824"/>
                  </a:lnTo>
                  <a:lnTo>
                    <a:pt x="185649" y="163164"/>
                  </a:lnTo>
                  <a:lnTo>
                    <a:pt x="252984" y="166116"/>
                  </a:lnTo>
                  <a:lnTo>
                    <a:pt x="320318" y="163164"/>
                  </a:lnTo>
                  <a:lnTo>
                    <a:pt x="380774" y="154824"/>
                  </a:lnTo>
                  <a:lnTo>
                    <a:pt x="431958" y="141870"/>
                  </a:lnTo>
                  <a:lnTo>
                    <a:pt x="471480" y="125075"/>
                  </a:lnTo>
                  <a:lnTo>
                    <a:pt x="505968" y="83058"/>
                  </a:lnTo>
                  <a:lnTo>
                    <a:pt x="496947" y="60902"/>
                  </a:lnTo>
                  <a:lnTo>
                    <a:pt x="431958" y="24245"/>
                  </a:lnTo>
                  <a:lnTo>
                    <a:pt x="380774" y="11291"/>
                  </a:lnTo>
                  <a:lnTo>
                    <a:pt x="320318" y="2951"/>
                  </a:lnTo>
                  <a:lnTo>
                    <a:pt x="252984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4035552" y="4861560"/>
              <a:ext cx="386080" cy="204470"/>
            </a:xfrm>
            <a:custGeom>
              <a:avLst/>
              <a:gdLst/>
              <a:ahLst/>
              <a:cxnLst/>
              <a:rect l="l" t="t" r="r" b="b"/>
              <a:pathLst>
                <a:path w="386079" h="204470">
                  <a:moveTo>
                    <a:pt x="385572" y="0"/>
                  </a:moveTo>
                  <a:lnTo>
                    <a:pt x="0" y="0"/>
                  </a:lnTo>
                  <a:lnTo>
                    <a:pt x="888" y="204215"/>
                  </a:lnTo>
                  <a:lnTo>
                    <a:pt x="380364" y="204215"/>
                  </a:lnTo>
                  <a:lnTo>
                    <a:pt x="347725" y="100329"/>
                  </a:lnTo>
                  <a:lnTo>
                    <a:pt x="385572" y="0"/>
                  </a:lnTo>
                  <a:close/>
                </a:path>
              </a:pathLst>
            </a:custGeom>
            <a:solidFill>
              <a:srgbClr val="0F894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3957828" y="5725668"/>
              <a:ext cx="143510" cy="48895"/>
            </a:xfrm>
            <a:custGeom>
              <a:avLst/>
              <a:gdLst/>
              <a:ahLst/>
              <a:cxnLst/>
              <a:rect l="l" t="t" r="r" b="b"/>
              <a:pathLst>
                <a:path w="143510" h="48895">
                  <a:moveTo>
                    <a:pt x="71627" y="0"/>
                  </a:moveTo>
                  <a:lnTo>
                    <a:pt x="42541" y="2250"/>
                  </a:lnTo>
                  <a:lnTo>
                    <a:pt x="19907" y="8034"/>
                  </a:lnTo>
                  <a:lnTo>
                    <a:pt x="5226" y="15896"/>
                  </a:lnTo>
                  <a:lnTo>
                    <a:pt x="0" y="24383"/>
                  </a:lnTo>
                  <a:lnTo>
                    <a:pt x="5226" y="33182"/>
                  </a:lnTo>
                  <a:lnTo>
                    <a:pt x="19907" y="41009"/>
                  </a:lnTo>
                  <a:lnTo>
                    <a:pt x="42541" y="46620"/>
                  </a:lnTo>
                  <a:lnTo>
                    <a:pt x="71627" y="48767"/>
                  </a:lnTo>
                  <a:lnTo>
                    <a:pt x="100714" y="46517"/>
                  </a:lnTo>
                  <a:lnTo>
                    <a:pt x="123348" y="40733"/>
                  </a:lnTo>
                  <a:lnTo>
                    <a:pt x="138029" y="32871"/>
                  </a:lnTo>
                  <a:lnTo>
                    <a:pt x="143256" y="24383"/>
                  </a:lnTo>
                  <a:lnTo>
                    <a:pt x="138029" y="15585"/>
                  </a:lnTo>
                  <a:lnTo>
                    <a:pt x="123348" y="7758"/>
                  </a:lnTo>
                  <a:lnTo>
                    <a:pt x="100714" y="2147"/>
                  </a:lnTo>
                  <a:lnTo>
                    <a:pt x="71627" y="0"/>
                  </a:lnTo>
                  <a:close/>
                </a:path>
              </a:pathLst>
            </a:custGeom>
            <a:solidFill>
              <a:srgbClr val="9999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3956304" y="5728716"/>
              <a:ext cx="144780" cy="45720"/>
            </a:xfrm>
            <a:custGeom>
              <a:avLst/>
              <a:gdLst/>
              <a:ahLst/>
              <a:cxnLst/>
              <a:rect l="l" t="t" r="r" b="b"/>
              <a:pathLst>
                <a:path w="144779" h="45720">
                  <a:moveTo>
                    <a:pt x="107442" y="0"/>
                  </a:moveTo>
                  <a:lnTo>
                    <a:pt x="116712" y="3683"/>
                  </a:lnTo>
                  <a:lnTo>
                    <a:pt x="122174" y="8115"/>
                  </a:lnTo>
                  <a:lnTo>
                    <a:pt x="122174" y="12534"/>
                  </a:lnTo>
                  <a:lnTo>
                    <a:pt x="118000" y="19265"/>
                  </a:lnTo>
                  <a:lnTo>
                    <a:pt x="106314" y="25442"/>
                  </a:lnTo>
                  <a:lnTo>
                    <a:pt x="88366" y="29960"/>
                  </a:lnTo>
                  <a:lnTo>
                    <a:pt x="65405" y="31711"/>
                  </a:lnTo>
                  <a:lnTo>
                    <a:pt x="42370" y="29960"/>
                  </a:lnTo>
                  <a:lnTo>
                    <a:pt x="24384" y="25442"/>
                  </a:lnTo>
                  <a:lnTo>
                    <a:pt x="12684" y="19265"/>
                  </a:lnTo>
                  <a:lnTo>
                    <a:pt x="8509" y="12534"/>
                  </a:lnTo>
                  <a:lnTo>
                    <a:pt x="8509" y="11798"/>
                  </a:lnTo>
                  <a:lnTo>
                    <a:pt x="9398" y="11061"/>
                  </a:lnTo>
                  <a:lnTo>
                    <a:pt x="9398" y="10325"/>
                  </a:lnTo>
                  <a:lnTo>
                    <a:pt x="3937" y="14008"/>
                  </a:lnTo>
                  <a:lnTo>
                    <a:pt x="0" y="17703"/>
                  </a:lnTo>
                  <a:lnTo>
                    <a:pt x="0" y="21386"/>
                  </a:lnTo>
                  <a:lnTo>
                    <a:pt x="5292" y="30166"/>
                  </a:lnTo>
                  <a:lnTo>
                    <a:pt x="20145" y="37977"/>
                  </a:lnTo>
                  <a:lnTo>
                    <a:pt x="43023" y="43577"/>
                  </a:lnTo>
                  <a:lnTo>
                    <a:pt x="72390" y="45720"/>
                  </a:lnTo>
                  <a:lnTo>
                    <a:pt x="101756" y="43473"/>
                  </a:lnTo>
                  <a:lnTo>
                    <a:pt x="124634" y="37701"/>
                  </a:lnTo>
                  <a:lnTo>
                    <a:pt x="139487" y="29855"/>
                  </a:lnTo>
                  <a:lnTo>
                    <a:pt x="144780" y="21386"/>
                  </a:lnTo>
                  <a:lnTo>
                    <a:pt x="142660" y="15346"/>
                  </a:lnTo>
                  <a:lnTo>
                    <a:pt x="135445" y="9583"/>
                  </a:lnTo>
                  <a:lnTo>
                    <a:pt x="123563" y="4375"/>
                  </a:lnTo>
                  <a:lnTo>
                    <a:pt x="107442" y="0"/>
                  </a:lnTo>
                  <a:close/>
                </a:path>
              </a:pathLst>
            </a:custGeom>
            <a:solidFill>
              <a:srgbClr val="9999CC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4020312" y="4811268"/>
              <a:ext cx="22860" cy="944880"/>
            </a:xfrm>
            <a:custGeom>
              <a:avLst/>
              <a:gdLst/>
              <a:ahLst/>
              <a:cxnLst/>
              <a:rect l="l" t="t" r="r" b="b"/>
              <a:pathLst>
                <a:path w="22860" h="944879">
                  <a:moveTo>
                    <a:pt x="22861" y="0"/>
                  </a:moveTo>
                  <a:lnTo>
                    <a:pt x="0" y="0"/>
                  </a:lnTo>
                  <a:lnTo>
                    <a:pt x="0" y="944880"/>
                  </a:lnTo>
                  <a:lnTo>
                    <a:pt x="22861" y="944880"/>
                  </a:lnTo>
                  <a:lnTo>
                    <a:pt x="22861" y="0"/>
                  </a:lnTo>
                  <a:close/>
                </a:path>
              </a:pathLst>
            </a:custGeom>
            <a:solidFill>
              <a:srgbClr val="9999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8" name="object 4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995928" y="4777740"/>
              <a:ext cx="71627" cy="67056"/>
            </a:xfrm>
            <a:prstGeom prst="rect">
              <a:avLst/>
            </a:prstGeom>
          </p:spPr>
        </p:pic>
      </p:grpSp>
      <p:sp>
        <p:nvSpPr>
          <p:cNvPr id="49" name="object 49"/>
          <p:cNvSpPr txBox="1"/>
          <p:nvPr/>
        </p:nvSpPr>
        <p:spPr>
          <a:xfrm>
            <a:off x="4114291" y="4811789"/>
            <a:ext cx="1844675" cy="948690"/>
          </a:xfrm>
          <a:prstGeom prst="rect">
            <a:avLst/>
          </a:prstGeom>
        </p:spPr>
        <p:txBody>
          <a:bodyPr vert="horz" wrap="square" lIns="0" tIns="628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95"/>
              </a:spcBef>
            </a:pPr>
            <a:r>
              <a:rPr sz="1100" spc="-50" dirty="0">
                <a:solidFill>
                  <a:srgbClr val="FFFFFF"/>
                </a:solidFill>
                <a:latin typeface="Tahoma"/>
                <a:cs typeface="Tahoma"/>
              </a:rPr>
              <a:t>5</a:t>
            </a:r>
            <a:endParaRPr sz="1100">
              <a:latin typeface="Tahoma"/>
              <a:cs typeface="Tahoma"/>
            </a:endParaRPr>
          </a:p>
          <a:p>
            <a:pPr marL="32384" marR="5080">
              <a:lnSpc>
                <a:spcPct val="100000"/>
              </a:lnSpc>
              <a:spcBef>
                <a:spcPts val="509"/>
              </a:spcBef>
            </a:pPr>
            <a:r>
              <a:rPr sz="1400" dirty="0">
                <a:solidFill>
                  <a:srgbClr val="087150"/>
                </a:solidFill>
                <a:latin typeface="Tahoma"/>
                <a:cs typeface="Tahoma"/>
              </a:rPr>
              <a:t>Centralize</a:t>
            </a:r>
            <a:r>
              <a:rPr sz="1400" spc="-100" dirty="0">
                <a:solidFill>
                  <a:srgbClr val="087150"/>
                </a:solidFill>
                <a:latin typeface="Tahoma"/>
                <a:cs typeface="Tahoma"/>
              </a:rPr>
              <a:t> </a:t>
            </a:r>
            <a:r>
              <a:rPr sz="1400" spc="-20" dirty="0">
                <a:solidFill>
                  <a:srgbClr val="087150"/>
                </a:solidFill>
                <a:latin typeface="Tahoma"/>
                <a:cs typeface="Tahoma"/>
              </a:rPr>
              <a:t>all</a:t>
            </a:r>
            <a:r>
              <a:rPr sz="1400" spc="-90" dirty="0">
                <a:solidFill>
                  <a:srgbClr val="087150"/>
                </a:solidFill>
                <a:latin typeface="Tahoma"/>
                <a:cs typeface="Tahoma"/>
              </a:rPr>
              <a:t> </a:t>
            </a:r>
            <a:r>
              <a:rPr sz="1400" spc="-25" dirty="0">
                <a:solidFill>
                  <a:srgbClr val="087150"/>
                </a:solidFill>
                <a:latin typeface="Tahoma"/>
                <a:cs typeface="Tahoma"/>
              </a:rPr>
              <a:t>KPI </a:t>
            </a:r>
            <a:r>
              <a:rPr sz="1400" spc="-20" dirty="0">
                <a:solidFill>
                  <a:srgbClr val="087150"/>
                </a:solidFill>
                <a:latin typeface="Tahoma"/>
                <a:cs typeface="Tahoma"/>
              </a:rPr>
              <a:t>documentation</a:t>
            </a:r>
            <a:r>
              <a:rPr sz="1400" spc="-135" dirty="0">
                <a:solidFill>
                  <a:srgbClr val="087150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087150"/>
                </a:solidFill>
                <a:latin typeface="Tahoma"/>
                <a:cs typeface="Tahoma"/>
              </a:rPr>
              <a:t>forms</a:t>
            </a:r>
            <a:r>
              <a:rPr sz="1400" spc="-135" dirty="0">
                <a:solidFill>
                  <a:srgbClr val="087150"/>
                </a:solidFill>
                <a:latin typeface="Tahoma"/>
                <a:cs typeface="Tahoma"/>
              </a:rPr>
              <a:t> </a:t>
            </a:r>
            <a:r>
              <a:rPr sz="1400" spc="-25" dirty="0">
                <a:solidFill>
                  <a:srgbClr val="087150"/>
                </a:solidFill>
                <a:latin typeface="Tahoma"/>
                <a:cs typeface="Tahoma"/>
              </a:rPr>
              <a:t>in </a:t>
            </a:r>
            <a:r>
              <a:rPr sz="1400" spc="-65" dirty="0">
                <a:solidFill>
                  <a:srgbClr val="087150"/>
                </a:solidFill>
                <a:latin typeface="Tahoma"/>
                <a:cs typeface="Tahoma"/>
              </a:rPr>
              <a:t>a</a:t>
            </a:r>
            <a:r>
              <a:rPr sz="1400" spc="-165" dirty="0">
                <a:solidFill>
                  <a:srgbClr val="087150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087150"/>
                </a:solidFill>
                <a:latin typeface="Tahoma"/>
                <a:cs typeface="Tahoma"/>
              </a:rPr>
              <a:t>KPI</a:t>
            </a:r>
            <a:r>
              <a:rPr sz="1400" spc="-160" dirty="0">
                <a:solidFill>
                  <a:srgbClr val="087150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087150"/>
                </a:solidFill>
                <a:latin typeface="Tahoma"/>
                <a:cs typeface="Tahoma"/>
              </a:rPr>
              <a:t>library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6709918" y="5618784"/>
            <a:ext cx="1634489" cy="451484"/>
          </a:xfrm>
          <a:prstGeom prst="rect">
            <a:avLst/>
          </a:prstGeom>
        </p:spPr>
        <p:txBody>
          <a:bodyPr vert="horz" wrap="square" lIns="0" tIns="20955" rIns="0" bIns="0" rtlCol="0">
            <a:spAutoFit/>
          </a:bodyPr>
          <a:lstStyle/>
          <a:p>
            <a:pPr marL="12700" marR="5080">
              <a:lnSpc>
                <a:spcPts val="1670"/>
              </a:lnSpc>
              <a:spcBef>
                <a:spcPts val="165"/>
              </a:spcBef>
            </a:pPr>
            <a:r>
              <a:rPr sz="1400" spc="-20" dirty="0">
                <a:solidFill>
                  <a:srgbClr val="5F5F5F"/>
                </a:solidFill>
                <a:latin typeface="Tahoma"/>
                <a:cs typeface="Tahoma"/>
              </a:rPr>
              <a:t>Strategy</a:t>
            </a:r>
            <a:r>
              <a:rPr sz="1400" spc="-114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5F5F5F"/>
                </a:solidFill>
                <a:latin typeface="Tahoma"/>
                <a:cs typeface="Tahoma"/>
              </a:rPr>
              <a:t>Office</a:t>
            </a:r>
            <a:r>
              <a:rPr sz="1400" spc="-13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45" dirty="0">
                <a:solidFill>
                  <a:srgbClr val="5F5F5F"/>
                </a:solidFill>
                <a:latin typeface="Tahoma"/>
                <a:cs typeface="Tahoma"/>
              </a:rPr>
              <a:t>/</a:t>
            </a:r>
            <a:r>
              <a:rPr sz="1400" spc="-9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25" dirty="0">
                <a:solidFill>
                  <a:srgbClr val="5F5F5F"/>
                </a:solidFill>
                <a:latin typeface="Tahoma"/>
                <a:cs typeface="Tahoma"/>
              </a:rPr>
              <a:t>KPI implementation</a:t>
            </a:r>
            <a:r>
              <a:rPr sz="1400" spc="-8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20" dirty="0">
                <a:solidFill>
                  <a:srgbClr val="5F5F5F"/>
                </a:solidFill>
                <a:latin typeface="Tahoma"/>
                <a:cs typeface="Tahoma"/>
              </a:rPr>
              <a:t>team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799591" y="4847920"/>
            <a:ext cx="91059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solidFill>
                  <a:srgbClr val="087150"/>
                </a:solidFill>
                <a:latin typeface="Tahoma"/>
                <a:cs typeface="Tahoma"/>
              </a:rPr>
              <a:t>PROCESS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6860793" y="2250186"/>
            <a:ext cx="141922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80" dirty="0">
                <a:solidFill>
                  <a:srgbClr val="5F5F5F"/>
                </a:solidFill>
                <a:latin typeface="Tahoma"/>
                <a:cs typeface="Tahoma"/>
              </a:rPr>
              <a:t>GOVERNANCE</a:t>
            </a:r>
            <a:endParaRPr sz="1600">
              <a:latin typeface="Tahoma"/>
              <a:cs typeface="Tahoma"/>
            </a:endParaRPr>
          </a:p>
        </p:txBody>
      </p:sp>
      <p:pic>
        <p:nvPicPr>
          <p:cNvPr id="53" name="object 5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199888" y="3509827"/>
            <a:ext cx="400812" cy="379420"/>
          </a:xfrm>
          <a:prstGeom prst="rect">
            <a:avLst/>
          </a:prstGeom>
        </p:spPr>
      </p:pic>
      <p:pic>
        <p:nvPicPr>
          <p:cNvPr id="54" name="object 54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4096511" y="2622804"/>
            <a:ext cx="434339" cy="408432"/>
          </a:xfrm>
          <a:prstGeom prst="rect">
            <a:avLst/>
          </a:prstGeom>
        </p:spPr>
      </p:pic>
      <p:pic>
        <p:nvPicPr>
          <p:cNvPr id="55" name="object 55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3258311" y="1783079"/>
            <a:ext cx="480060" cy="450215"/>
          </a:xfrm>
          <a:prstGeom prst="rect">
            <a:avLst/>
          </a:prstGeom>
        </p:spPr>
      </p:pic>
      <p:pic>
        <p:nvPicPr>
          <p:cNvPr id="56" name="object 56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6754368" y="5059679"/>
            <a:ext cx="480059" cy="449579"/>
          </a:xfrm>
          <a:prstGeom prst="rect">
            <a:avLst/>
          </a:prstGeom>
        </p:spPr>
      </p:pic>
      <p:pic>
        <p:nvPicPr>
          <p:cNvPr id="57" name="object 57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5978652" y="4151376"/>
            <a:ext cx="403860" cy="377951"/>
          </a:xfrm>
          <a:prstGeom prst="rect">
            <a:avLst/>
          </a:prstGeom>
        </p:spPr>
      </p:pic>
      <p:pic>
        <p:nvPicPr>
          <p:cNvPr id="58" name="object 58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2996183" y="1959864"/>
            <a:ext cx="143256" cy="217932"/>
          </a:xfrm>
          <a:prstGeom prst="rect">
            <a:avLst/>
          </a:prstGeom>
        </p:spPr>
      </p:pic>
      <p:pic>
        <p:nvPicPr>
          <p:cNvPr id="59" name="object 59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3854196" y="2743200"/>
            <a:ext cx="143255" cy="219455"/>
          </a:xfrm>
          <a:prstGeom prst="rect">
            <a:avLst/>
          </a:prstGeom>
        </p:spPr>
      </p:pic>
      <p:pic>
        <p:nvPicPr>
          <p:cNvPr id="60" name="object 60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4936235" y="3614928"/>
            <a:ext cx="143255" cy="219456"/>
          </a:xfrm>
          <a:prstGeom prst="rect">
            <a:avLst/>
          </a:prstGeom>
        </p:spPr>
      </p:pic>
      <p:pic>
        <p:nvPicPr>
          <p:cNvPr id="61" name="object 61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5743955" y="4285488"/>
            <a:ext cx="141732" cy="217931"/>
          </a:xfrm>
          <a:prstGeom prst="rect">
            <a:avLst/>
          </a:prstGeom>
        </p:spPr>
      </p:pic>
      <p:pic>
        <p:nvPicPr>
          <p:cNvPr id="62" name="object 62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6477000" y="5248655"/>
            <a:ext cx="141731" cy="219456"/>
          </a:xfrm>
          <a:prstGeom prst="rect">
            <a:avLst/>
          </a:prstGeom>
        </p:spPr>
      </p:pic>
      <p:sp>
        <p:nvSpPr>
          <p:cNvPr id="63" name="object 6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69047" rIns="0" bIns="0" rtlCol="0">
            <a:spAutoFit/>
          </a:bodyPr>
          <a:lstStyle/>
          <a:p>
            <a:pPr marL="2417445">
              <a:lnSpc>
                <a:spcPct val="100000"/>
              </a:lnSpc>
              <a:spcBef>
                <a:spcPts val="100"/>
              </a:spcBef>
            </a:pPr>
            <a:fld id="{81D60167-4931-47E6-BA6A-407CBD079E47}" type="slidenum">
              <a:rPr spc="-25" dirty="0"/>
              <a:t>166</a:t>
            </a:fld>
            <a:endParaRPr spc="-25" dirty="0"/>
          </a:p>
        </p:txBody>
      </p:sp>
      <p:sp>
        <p:nvSpPr>
          <p:cNvPr id="64" name="object 6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/>
              <a:t>©</a:t>
            </a:r>
            <a:r>
              <a:rPr spc="-15" dirty="0"/>
              <a:t> </a:t>
            </a:r>
            <a:r>
              <a:rPr dirty="0"/>
              <a:t>The</a:t>
            </a:r>
            <a:r>
              <a:rPr spc="-30" dirty="0"/>
              <a:t> </a:t>
            </a:r>
            <a:r>
              <a:rPr dirty="0"/>
              <a:t>KPI</a:t>
            </a:r>
            <a:r>
              <a:rPr spc="-5" dirty="0"/>
              <a:t> </a:t>
            </a:r>
            <a:r>
              <a:rPr dirty="0"/>
              <a:t>Institute</a:t>
            </a:r>
            <a:r>
              <a:rPr spc="-20" dirty="0"/>
              <a:t> 2023</a:t>
            </a:r>
          </a:p>
        </p:txBody>
      </p:sp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09258" rIns="0" bIns="0" rtlCol="0">
            <a:spAutoFit/>
          </a:bodyPr>
          <a:lstStyle/>
          <a:p>
            <a:pPr marL="31115">
              <a:lnSpc>
                <a:spcPct val="100000"/>
              </a:lnSpc>
              <a:spcBef>
                <a:spcPts val="100"/>
              </a:spcBef>
            </a:pPr>
            <a:r>
              <a:rPr spc="120" dirty="0"/>
              <a:t>PRACTICE</a:t>
            </a:r>
            <a:r>
              <a:rPr spc="40" dirty="0"/>
              <a:t> </a:t>
            </a:r>
            <a:r>
              <a:rPr spc="270" dirty="0"/>
              <a:t>KPI</a:t>
            </a:r>
            <a:r>
              <a:rPr spc="5" dirty="0"/>
              <a:t> </a:t>
            </a:r>
            <a:r>
              <a:rPr spc="120" dirty="0"/>
              <a:t>DOCUMENTATION</a:t>
            </a:r>
          </a:p>
        </p:txBody>
      </p:sp>
      <p:sp>
        <p:nvSpPr>
          <p:cNvPr id="3" name="object 3"/>
          <p:cNvSpPr/>
          <p:nvPr/>
        </p:nvSpPr>
        <p:spPr>
          <a:xfrm>
            <a:off x="5243195" y="2297302"/>
            <a:ext cx="1829435" cy="160020"/>
          </a:xfrm>
          <a:custGeom>
            <a:avLst/>
            <a:gdLst/>
            <a:ahLst/>
            <a:cxnLst/>
            <a:rect l="l" t="t" r="r" b="b"/>
            <a:pathLst>
              <a:path w="1829434" h="160019">
                <a:moveTo>
                  <a:pt x="1829307" y="0"/>
                </a:moveTo>
                <a:lnTo>
                  <a:pt x="0" y="0"/>
                </a:lnTo>
                <a:lnTo>
                  <a:pt x="0" y="160020"/>
                </a:lnTo>
                <a:lnTo>
                  <a:pt x="1829307" y="160020"/>
                </a:lnTo>
                <a:lnTo>
                  <a:pt x="1829307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243195" y="2960242"/>
            <a:ext cx="1829435" cy="160020"/>
          </a:xfrm>
          <a:custGeom>
            <a:avLst/>
            <a:gdLst/>
            <a:ahLst/>
            <a:cxnLst/>
            <a:rect l="l" t="t" r="r" b="b"/>
            <a:pathLst>
              <a:path w="1829434" h="160019">
                <a:moveTo>
                  <a:pt x="1829307" y="0"/>
                </a:moveTo>
                <a:lnTo>
                  <a:pt x="0" y="0"/>
                </a:lnTo>
                <a:lnTo>
                  <a:pt x="0" y="160020"/>
                </a:lnTo>
                <a:lnTo>
                  <a:pt x="1829307" y="160020"/>
                </a:lnTo>
                <a:lnTo>
                  <a:pt x="1829307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243195" y="3899915"/>
            <a:ext cx="1829435" cy="160020"/>
          </a:xfrm>
          <a:custGeom>
            <a:avLst/>
            <a:gdLst/>
            <a:ahLst/>
            <a:cxnLst/>
            <a:rect l="l" t="t" r="r" b="b"/>
            <a:pathLst>
              <a:path w="1829434" h="160020">
                <a:moveTo>
                  <a:pt x="1829307" y="0"/>
                </a:moveTo>
                <a:lnTo>
                  <a:pt x="0" y="0"/>
                </a:lnTo>
                <a:lnTo>
                  <a:pt x="0" y="160019"/>
                </a:lnTo>
                <a:lnTo>
                  <a:pt x="1829307" y="160019"/>
                </a:lnTo>
                <a:lnTo>
                  <a:pt x="1829307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243195" y="4402835"/>
            <a:ext cx="1829435" cy="488950"/>
          </a:xfrm>
          <a:custGeom>
            <a:avLst/>
            <a:gdLst/>
            <a:ahLst/>
            <a:cxnLst/>
            <a:rect l="l" t="t" r="r" b="b"/>
            <a:pathLst>
              <a:path w="1829434" h="488950">
                <a:moveTo>
                  <a:pt x="1829308" y="0"/>
                </a:moveTo>
                <a:lnTo>
                  <a:pt x="1270381" y="0"/>
                </a:lnTo>
                <a:lnTo>
                  <a:pt x="0" y="0"/>
                </a:lnTo>
                <a:lnTo>
                  <a:pt x="0" y="159994"/>
                </a:lnTo>
                <a:lnTo>
                  <a:pt x="0" y="328422"/>
                </a:lnTo>
                <a:lnTo>
                  <a:pt x="0" y="488442"/>
                </a:lnTo>
                <a:lnTo>
                  <a:pt x="1270381" y="488442"/>
                </a:lnTo>
                <a:lnTo>
                  <a:pt x="1829308" y="488442"/>
                </a:lnTo>
                <a:lnTo>
                  <a:pt x="1829308" y="328422"/>
                </a:lnTo>
                <a:lnTo>
                  <a:pt x="1829308" y="160020"/>
                </a:lnTo>
                <a:lnTo>
                  <a:pt x="1829308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243195" y="5897105"/>
            <a:ext cx="1829435" cy="480059"/>
          </a:xfrm>
          <a:custGeom>
            <a:avLst/>
            <a:gdLst/>
            <a:ahLst/>
            <a:cxnLst/>
            <a:rect l="l" t="t" r="r" b="b"/>
            <a:pathLst>
              <a:path w="1829434" h="480060">
                <a:moveTo>
                  <a:pt x="1829307" y="0"/>
                </a:moveTo>
                <a:lnTo>
                  <a:pt x="0" y="0"/>
                </a:lnTo>
                <a:lnTo>
                  <a:pt x="0" y="480060"/>
                </a:lnTo>
                <a:lnTo>
                  <a:pt x="1829307" y="480060"/>
                </a:lnTo>
                <a:lnTo>
                  <a:pt x="1829307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385800" y="1451483"/>
          <a:ext cx="8448675" cy="49174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35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22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153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77800">
                <a:tc>
                  <a:txBody>
                    <a:bodyPr/>
                    <a:lstStyle/>
                    <a:p>
                      <a:pPr>
                        <a:lnSpc>
                          <a:spcPts val="1340"/>
                        </a:lnSpc>
                      </a:pPr>
                      <a:r>
                        <a:rPr sz="1200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Identification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0871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871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871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9385">
                <a:tc>
                  <a:txBody>
                    <a:bodyPr/>
                    <a:lstStyle/>
                    <a:p>
                      <a:pPr marL="34925">
                        <a:lnSpc>
                          <a:spcPts val="1115"/>
                        </a:lnSpc>
                      </a:pPr>
                      <a:r>
                        <a:rPr sz="1050" spc="-8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KPI</a:t>
                      </a:r>
                      <a:r>
                        <a:rPr sz="1050" spc="-5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50" spc="-2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name</a:t>
                      </a:r>
                      <a:endParaRPr sz="10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9385">
                <a:tc>
                  <a:txBody>
                    <a:bodyPr/>
                    <a:lstStyle/>
                    <a:p>
                      <a:pPr>
                        <a:lnSpc>
                          <a:spcPts val="1205"/>
                        </a:lnSpc>
                      </a:pPr>
                      <a:r>
                        <a:rPr sz="1050" spc="-2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ID</a:t>
                      </a:r>
                      <a:r>
                        <a:rPr sz="1050" spc="-45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50" spc="-2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code</a:t>
                      </a:r>
                      <a:endParaRPr sz="10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3515">
                <a:tc>
                  <a:txBody>
                    <a:bodyPr/>
                    <a:lstStyle/>
                    <a:p>
                      <a:pPr>
                        <a:lnSpc>
                          <a:spcPts val="1340"/>
                        </a:lnSpc>
                      </a:pPr>
                      <a:r>
                        <a:rPr sz="1200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Description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0871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871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871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9385">
                <a:tc>
                  <a:txBody>
                    <a:bodyPr/>
                    <a:lstStyle/>
                    <a:p>
                      <a:pPr>
                        <a:lnSpc>
                          <a:spcPts val="1120"/>
                        </a:lnSpc>
                      </a:pPr>
                      <a:r>
                        <a:rPr sz="1050" spc="-1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Definition</a:t>
                      </a:r>
                      <a:endParaRPr sz="10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9385">
                <a:tc>
                  <a:txBody>
                    <a:bodyPr/>
                    <a:lstStyle/>
                    <a:p>
                      <a:pPr>
                        <a:lnSpc>
                          <a:spcPts val="1155"/>
                        </a:lnSpc>
                      </a:pPr>
                      <a:r>
                        <a:rPr sz="105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Functional</a:t>
                      </a:r>
                      <a:r>
                        <a:rPr sz="1050" spc="-2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 area</a:t>
                      </a:r>
                      <a:endParaRPr sz="10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35">
                        <a:lnSpc>
                          <a:spcPts val="1155"/>
                        </a:lnSpc>
                      </a:pPr>
                      <a:r>
                        <a:rPr sz="1050" spc="-1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Strategic</a:t>
                      </a:r>
                      <a:r>
                        <a:rPr sz="1050" spc="-5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50" spc="-1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perspective</a:t>
                      </a:r>
                      <a:endParaRPr sz="105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>
                        <a:lnSpc>
                          <a:spcPts val="1385"/>
                        </a:lnSpc>
                      </a:pPr>
                      <a:r>
                        <a:rPr sz="1200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Calculation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0871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871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871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>
                        <a:lnSpc>
                          <a:spcPts val="1200"/>
                        </a:lnSpc>
                      </a:pPr>
                      <a:r>
                        <a:rPr sz="105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Subordinate</a:t>
                      </a:r>
                      <a:r>
                        <a:rPr sz="1050" spc="3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5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metris</a:t>
                      </a:r>
                      <a:r>
                        <a:rPr sz="1050" spc="35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5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used</a:t>
                      </a:r>
                      <a:r>
                        <a:rPr sz="1050" spc="45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50" spc="-25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for</a:t>
                      </a:r>
                      <a:endParaRPr sz="1050">
                        <a:latin typeface="Arial"/>
                        <a:cs typeface="Arial"/>
                      </a:endParaRPr>
                    </a:p>
                    <a:p>
                      <a:pPr>
                        <a:lnSpc>
                          <a:spcPts val="1170"/>
                        </a:lnSpc>
                        <a:spcBef>
                          <a:spcPts val="10"/>
                        </a:spcBef>
                      </a:pPr>
                      <a:r>
                        <a:rPr sz="1050" spc="-1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calculation</a:t>
                      </a:r>
                      <a:endParaRPr sz="10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>
                        <a:lnSpc>
                          <a:spcPts val="1155"/>
                        </a:lnSpc>
                      </a:pPr>
                      <a:r>
                        <a:rPr sz="1050" spc="-1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Calculation</a:t>
                      </a:r>
                      <a:r>
                        <a:rPr sz="1050" spc="15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50" spc="-1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formula</a:t>
                      </a:r>
                      <a:endParaRPr sz="10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35">
                        <a:lnSpc>
                          <a:spcPts val="1155"/>
                        </a:lnSpc>
                      </a:pPr>
                      <a:r>
                        <a:rPr sz="105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Desired</a:t>
                      </a:r>
                      <a:r>
                        <a:rPr sz="1050" spc="5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5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trend</a:t>
                      </a:r>
                      <a:r>
                        <a:rPr sz="1050" spc="85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5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for</a:t>
                      </a:r>
                      <a:r>
                        <a:rPr sz="1050" spc="55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50" spc="-1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results</a:t>
                      </a:r>
                      <a:endParaRPr sz="105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>
                        <a:lnSpc>
                          <a:spcPts val="1385"/>
                        </a:lnSpc>
                      </a:pPr>
                      <a:r>
                        <a:rPr sz="1200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Focus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0871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871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871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06375">
                <a:tc>
                  <a:txBody>
                    <a:bodyPr/>
                    <a:lstStyle/>
                    <a:p>
                      <a:pPr>
                        <a:lnSpc>
                          <a:spcPts val="1215"/>
                        </a:lnSpc>
                      </a:pPr>
                      <a:r>
                        <a:rPr sz="1050" spc="-1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Purpose</a:t>
                      </a:r>
                      <a:endParaRPr sz="10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>
                        <a:lnSpc>
                          <a:spcPts val="1210"/>
                        </a:lnSpc>
                        <a:spcBef>
                          <a:spcPts val="355"/>
                        </a:spcBef>
                      </a:pPr>
                      <a:r>
                        <a:rPr sz="1050" spc="-1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Strategic</a:t>
                      </a:r>
                      <a:r>
                        <a:rPr sz="1050" spc="-5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50" spc="-1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objective</a:t>
                      </a:r>
                      <a:endParaRPr sz="1050">
                        <a:latin typeface="Arial"/>
                        <a:cs typeface="Arial"/>
                      </a:endParaRPr>
                    </a:p>
                  </a:txBody>
                  <a:tcPr marL="0" marR="0" marT="45085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83515">
                <a:tc>
                  <a:txBody>
                    <a:bodyPr/>
                    <a:lstStyle/>
                    <a:p>
                      <a:pPr>
                        <a:lnSpc>
                          <a:spcPts val="1305"/>
                        </a:lnSpc>
                      </a:pPr>
                      <a:r>
                        <a:rPr sz="12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Data</a:t>
                      </a:r>
                      <a:r>
                        <a:rPr sz="1200" spc="-6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profile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0871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871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871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59385">
                <a:tc>
                  <a:txBody>
                    <a:bodyPr/>
                    <a:lstStyle/>
                    <a:p>
                      <a:pPr>
                        <a:lnSpc>
                          <a:spcPts val="1155"/>
                        </a:lnSpc>
                      </a:pPr>
                      <a:r>
                        <a:rPr sz="105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Data</a:t>
                      </a:r>
                      <a:r>
                        <a:rPr sz="1050" spc="1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5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capture</a:t>
                      </a:r>
                      <a:r>
                        <a:rPr sz="1050" spc="2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50" spc="-1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period</a:t>
                      </a:r>
                      <a:endParaRPr sz="10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35">
                        <a:lnSpc>
                          <a:spcPts val="1155"/>
                        </a:lnSpc>
                      </a:pPr>
                      <a:r>
                        <a:rPr sz="105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Standard</a:t>
                      </a:r>
                      <a:r>
                        <a:rPr sz="1050" spc="85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5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reporting</a:t>
                      </a:r>
                      <a:r>
                        <a:rPr sz="1050" spc="10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50" spc="-1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frequency</a:t>
                      </a:r>
                      <a:endParaRPr sz="105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59385">
                <a:tc>
                  <a:txBody>
                    <a:bodyPr/>
                    <a:lstStyle/>
                    <a:p>
                      <a:pPr>
                        <a:lnSpc>
                          <a:spcPts val="1195"/>
                        </a:lnSpc>
                      </a:pPr>
                      <a:r>
                        <a:rPr sz="1050" spc="-1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Limitations</a:t>
                      </a:r>
                      <a:endParaRPr sz="10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83515">
                <a:tc>
                  <a:txBody>
                    <a:bodyPr/>
                    <a:lstStyle/>
                    <a:p>
                      <a:pPr>
                        <a:lnSpc>
                          <a:spcPts val="1305"/>
                        </a:lnSpc>
                      </a:pPr>
                      <a:r>
                        <a:rPr sz="1200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Targets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0871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871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871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59385">
                <a:tc>
                  <a:txBody>
                    <a:bodyPr/>
                    <a:lstStyle/>
                    <a:p>
                      <a:pPr>
                        <a:lnSpc>
                          <a:spcPts val="1155"/>
                        </a:lnSpc>
                      </a:pPr>
                      <a:r>
                        <a:rPr sz="1050" spc="-10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Target</a:t>
                      </a:r>
                      <a:endParaRPr sz="10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35">
                        <a:lnSpc>
                          <a:spcPts val="1155"/>
                        </a:lnSpc>
                      </a:pPr>
                      <a:r>
                        <a:rPr sz="1050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Green</a:t>
                      </a:r>
                      <a:r>
                        <a:rPr sz="1050" spc="-25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50" spc="-10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threshold</a:t>
                      </a:r>
                      <a:endParaRPr sz="105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63830">
                <a:tc>
                  <a:txBody>
                    <a:bodyPr/>
                    <a:lstStyle/>
                    <a:p>
                      <a:pPr>
                        <a:lnSpc>
                          <a:spcPts val="1195"/>
                        </a:lnSpc>
                      </a:pPr>
                      <a:r>
                        <a:rPr sz="1050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Benchmarking</a:t>
                      </a:r>
                      <a:r>
                        <a:rPr sz="1050" spc="5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50" spc="-20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data</a:t>
                      </a:r>
                      <a:endParaRPr sz="10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35">
                        <a:lnSpc>
                          <a:spcPts val="1195"/>
                        </a:lnSpc>
                      </a:pPr>
                      <a:r>
                        <a:rPr sz="1050" spc="-25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Yellow</a:t>
                      </a:r>
                      <a:r>
                        <a:rPr sz="1050" spc="-30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50" spc="-10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threshold</a:t>
                      </a:r>
                      <a:endParaRPr sz="105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63195">
                <a:tc>
                  <a:txBody>
                    <a:bodyPr/>
                    <a:lstStyle/>
                    <a:p>
                      <a:pPr>
                        <a:lnSpc>
                          <a:spcPts val="1165"/>
                        </a:lnSpc>
                        <a:spcBef>
                          <a:spcPts val="20"/>
                        </a:spcBef>
                      </a:pPr>
                      <a:r>
                        <a:rPr sz="1050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Other</a:t>
                      </a:r>
                      <a:r>
                        <a:rPr sz="1050" spc="135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50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intermediate</a:t>
                      </a:r>
                      <a:r>
                        <a:rPr sz="1050" spc="114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50" spc="-10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targets</a:t>
                      </a:r>
                      <a:endParaRPr sz="105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35">
                        <a:lnSpc>
                          <a:spcPts val="1165"/>
                        </a:lnSpc>
                        <a:spcBef>
                          <a:spcPts val="20"/>
                        </a:spcBef>
                      </a:pPr>
                      <a:r>
                        <a:rPr sz="1050" spc="-45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Red</a:t>
                      </a:r>
                      <a:r>
                        <a:rPr sz="1050" spc="-15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50" spc="-10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threshold</a:t>
                      </a:r>
                      <a:endParaRPr sz="1050">
                        <a:latin typeface="Arial"/>
                        <a:cs typeface="Arial"/>
                      </a:endParaRPr>
                    </a:p>
                  </a:txBody>
                  <a:tcPr marL="0" marR="0" marT="2540" marB="0"/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83515">
                <a:tc>
                  <a:txBody>
                    <a:bodyPr/>
                    <a:lstStyle/>
                    <a:p>
                      <a:pPr>
                        <a:lnSpc>
                          <a:spcPts val="1380"/>
                        </a:lnSpc>
                      </a:pPr>
                      <a:r>
                        <a:rPr sz="1200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Administration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0871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871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871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59385">
                <a:tc>
                  <a:txBody>
                    <a:bodyPr/>
                    <a:lstStyle/>
                    <a:p>
                      <a:pPr>
                        <a:lnSpc>
                          <a:spcPts val="1125"/>
                        </a:lnSpc>
                      </a:pPr>
                      <a:r>
                        <a:rPr sz="1050" spc="-80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KPI</a:t>
                      </a:r>
                      <a:r>
                        <a:rPr sz="1050" spc="40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50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owner</a:t>
                      </a:r>
                      <a:r>
                        <a:rPr sz="1050" spc="25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50" spc="-10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(title)</a:t>
                      </a:r>
                      <a:endParaRPr sz="10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35">
                        <a:lnSpc>
                          <a:spcPts val="1125"/>
                        </a:lnSpc>
                      </a:pPr>
                      <a:r>
                        <a:rPr sz="1050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Data</a:t>
                      </a:r>
                      <a:r>
                        <a:rPr sz="1050" spc="5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50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custodian</a:t>
                      </a:r>
                      <a:r>
                        <a:rPr sz="1050" spc="5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50" spc="-10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(title)</a:t>
                      </a:r>
                      <a:endParaRPr sz="105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159385">
                <a:tc>
                  <a:txBody>
                    <a:bodyPr/>
                    <a:lstStyle/>
                    <a:p>
                      <a:pPr>
                        <a:lnSpc>
                          <a:spcPts val="1160"/>
                        </a:lnSpc>
                      </a:pPr>
                      <a:r>
                        <a:rPr sz="1050" spc="-80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KPI</a:t>
                      </a:r>
                      <a:r>
                        <a:rPr sz="1050" spc="40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50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owner</a:t>
                      </a:r>
                      <a:r>
                        <a:rPr sz="1050" spc="25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50" spc="-10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(name)</a:t>
                      </a:r>
                      <a:endParaRPr sz="10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35">
                        <a:lnSpc>
                          <a:spcPts val="1160"/>
                        </a:lnSpc>
                      </a:pPr>
                      <a:r>
                        <a:rPr sz="1050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Data</a:t>
                      </a:r>
                      <a:r>
                        <a:rPr sz="1050" spc="5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50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custodian</a:t>
                      </a:r>
                      <a:r>
                        <a:rPr sz="1050" spc="5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50" spc="-10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(name)</a:t>
                      </a:r>
                      <a:endParaRPr sz="105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>
                        <a:lnSpc>
                          <a:spcPts val="1195"/>
                        </a:lnSpc>
                      </a:pPr>
                      <a:r>
                        <a:rPr sz="1050" spc="-80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KPI</a:t>
                      </a:r>
                      <a:r>
                        <a:rPr sz="1050" spc="95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50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current</a:t>
                      </a:r>
                      <a:r>
                        <a:rPr sz="1050" spc="90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50" spc="-10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status</a:t>
                      </a:r>
                      <a:endParaRPr sz="10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35">
                        <a:lnSpc>
                          <a:spcPts val="1195"/>
                        </a:lnSpc>
                      </a:pPr>
                      <a:r>
                        <a:rPr sz="1050" spc="-10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Last</a:t>
                      </a:r>
                      <a:r>
                        <a:rPr sz="1050" spc="10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50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update</a:t>
                      </a:r>
                      <a:r>
                        <a:rPr sz="1050" spc="30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50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of</a:t>
                      </a:r>
                      <a:r>
                        <a:rPr sz="1050" spc="10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50" spc="-10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documentation</a:t>
                      </a:r>
                      <a:endParaRPr sz="105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>
                        <a:lnSpc>
                          <a:spcPts val="1340"/>
                        </a:lnSpc>
                      </a:pPr>
                      <a:r>
                        <a:rPr sz="12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Data</a:t>
                      </a:r>
                      <a:r>
                        <a:rPr sz="1200" spc="-4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gathering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0871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871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871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159385">
                <a:tc>
                  <a:txBody>
                    <a:bodyPr/>
                    <a:lstStyle/>
                    <a:p>
                      <a:pPr>
                        <a:lnSpc>
                          <a:spcPts val="1125"/>
                        </a:lnSpc>
                      </a:pPr>
                      <a:r>
                        <a:rPr sz="1050" spc="-10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Lead</a:t>
                      </a:r>
                      <a:r>
                        <a:rPr sz="1050" spc="-50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50" spc="-20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time</a:t>
                      </a:r>
                      <a:endParaRPr sz="10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  <a:tr h="483870">
                <a:tc>
                  <a:txBody>
                    <a:bodyPr/>
                    <a:lstStyle/>
                    <a:p>
                      <a:pPr>
                        <a:lnSpc>
                          <a:spcPts val="1250"/>
                        </a:lnSpc>
                      </a:pPr>
                      <a:r>
                        <a:rPr sz="1050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Data</a:t>
                      </a:r>
                      <a:r>
                        <a:rPr sz="1050" spc="-55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50" spc="-10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source</a:t>
                      </a:r>
                      <a:endParaRPr sz="10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050">
                        <a:latin typeface="Times New Roman"/>
                        <a:cs typeface="Times New Roman"/>
                      </a:endParaRPr>
                    </a:p>
                    <a:p>
                      <a:pPr marL="35560">
                        <a:lnSpc>
                          <a:spcPct val="100000"/>
                        </a:lnSpc>
                      </a:pPr>
                      <a:r>
                        <a:rPr sz="1050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When</a:t>
                      </a:r>
                      <a:r>
                        <a:rPr sz="1050" spc="-35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50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is</a:t>
                      </a:r>
                      <a:r>
                        <a:rPr sz="1050" spc="-30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50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data</a:t>
                      </a:r>
                      <a:r>
                        <a:rPr sz="1050" spc="-15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50" spc="-10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produced</a:t>
                      </a:r>
                      <a:endParaRPr sz="1050">
                        <a:latin typeface="Arial"/>
                        <a:cs typeface="Arial"/>
                      </a:endParaRPr>
                    </a:p>
                  </a:txBody>
                  <a:tcPr marL="0" marR="0" marT="5080" marB="0"/>
                </a:tc>
                <a:extLst>
                  <a:ext uri="{0D108BD9-81ED-4DB2-BD59-A6C34878D82A}">
                    <a16:rowId xmlns:a16="http://schemas.microsoft.com/office/drawing/2014/main" val="10025"/>
                  </a:ext>
                </a:extLst>
              </a:tr>
            </a:tbl>
          </a:graphicData>
        </a:graphic>
      </p:graphicFrame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69047" rIns="0" bIns="0" rtlCol="0">
            <a:spAutoFit/>
          </a:bodyPr>
          <a:lstStyle/>
          <a:p>
            <a:pPr marL="2417445">
              <a:lnSpc>
                <a:spcPct val="100000"/>
              </a:lnSpc>
              <a:spcBef>
                <a:spcPts val="100"/>
              </a:spcBef>
            </a:pPr>
            <a:fld id="{81D60167-4931-47E6-BA6A-407CBD079E47}" type="slidenum">
              <a:rPr spc="-25" dirty="0"/>
              <a:t>167</a:t>
            </a:fld>
            <a:endParaRPr spc="-25" dirty="0"/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/>
              <a:t>©</a:t>
            </a:r>
            <a:r>
              <a:rPr spc="-15" dirty="0"/>
              <a:t> </a:t>
            </a:r>
            <a:r>
              <a:rPr dirty="0"/>
              <a:t>The</a:t>
            </a:r>
            <a:r>
              <a:rPr spc="-30" dirty="0"/>
              <a:t> </a:t>
            </a:r>
            <a:r>
              <a:rPr dirty="0"/>
              <a:t>KPI</a:t>
            </a:r>
            <a:r>
              <a:rPr spc="-5" dirty="0"/>
              <a:t> </a:t>
            </a:r>
            <a:r>
              <a:rPr dirty="0"/>
              <a:t>Institute</a:t>
            </a:r>
            <a:r>
              <a:rPr spc="-20" dirty="0"/>
              <a:t> 2023</a:t>
            </a:r>
          </a:p>
        </p:txBody>
      </p:sp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27164" y="184404"/>
            <a:ext cx="1937003" cy="161544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0" y="531876"/>
            <a:ext cx="277495" cy="715010"/>
          </a:xfrm>
          <a:custGeom>
            <a:avLst/>
            <a:gdLst/>
            <a:ahLst/>
            <a:cxnLst/>
            <a:rect l="l" t="t" r="r" b="b"/>
            <a:pathLst>
              <a:path w="277495" h="715010">
                <a:moveTo>
                  <a:pt x="277368" y="0"/>
                </a:moveTo>
                <a:lnTo>
                  <a:pt x="0" y="0"/>
                </a:lnTo>
                <a:lnTo>
                  <a:pt x="0" y="714756"/>
                </a:lnTo>
                <a:lnTo>
                  <a:pt x="277368" y="714756"/>
                </a:lnTo>
                <a:lnTo>
                  <a:pt x="277368" y="0"/>
                </a:lnTo>
                <a:close/>
              </a:path>
            </a:pathLst>
          </a:custGeom>
          <a:solidFill>
            <a:srgbClr val="9F9F9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61544" y="6553200"/>
            <a:ext cx="8820150" cy="0"/>
          </a:xfrm>
          <a:custGeom>
            <a:avLst/>
            <a:gdLst/>
            <a:ahLst/>
            <a:cxnLst/>
            <a:rect l="l" t="t" r="r" b="b"/>
            <a:pathLst>
              <a:path w="8820150">
                <a:moveTo>
                  <a:pt x="0" y="0"/>
                </a:moveTo>
                <a:lnTo>
                  <a:pt x="8820023" y="0"/>
                </a:lnTo>
              </a:path>
            </a:pathLst>
          </a:custGeom>
          <a:ln w="9525">
            <a:solidFill>
              <a:srgbClr val="D0CEC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58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40"/>
              </a:spcBef>
            </a:pPr>
            <a:r>
              <a:rPr spc="210" dirty="0"/>
              <a:t>SESSION</a:t>
            </a:r>
            <a:r>
              <a:rPr spc="-15" dirty="0"/>
              <a:t> </a:t>
            </a:r>
            <a:r>
              <a:rPr spc="240" dirty="0"/>
              <a:t>REVIEW</a:t>
            </a:r>
          </a:p>
          <a:p>
            <a:pPr marL="16510">
              <a:lnSpc>
                <a:spcPct val="100000"/>
              </a:lnSpc>
              <a:spcBef>
                <a:spcPts val="254"/>
              </a:spcBef>
            </a:pPr>
            <a:r>
              <a:rPr sz="1800" spc="200" dirty="0"/>
              <a:t>KPI</a:t>
            </a:r>
            <a:r>
              <a:rPr sz="1800" dirty="0"/>
              <a:t> </a:t>
            </a:r>
            <a:r>
              <a:rPr sz="1800" spc="40" dirty="0"/>
              <a:t>Documentation</a:t>
            </a:r>
            <a:endParaRPr sz="1800"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69047" rIns="0" bIns="0" rtlCol="0">
            <a:spAutoFit/>
          </a:bodyPr>
          <a:lstStyle/>
          <a:p>
            <a:pPr marL="2417445">
              <a:lnSpc>
                <a:spcPct val="100000"/>
              </a:lnSpc>
              <a:spcBef>
                <a:spcPts val="100"/>
              </a:spcBef>
            </a:pPr>
            <a:fld id="{81D60167-4931-47E6-BA6A-407CBD079E47}" type="slidenum">
              <a:rPr spc="-25" dirty="0"/>
              <a:t>168</a:t>
            </a:fld>
            <a:endParaRPr spc="-25" dirty="0"/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/>
              <a:t>©</a:t>
            </a:r>
            <a:r>
              <a:rPr spc="-15" dirty="0"/>
              <a:t> </a:t>
            </a:r>
            <a:r>
              <a:rPr dirty="0"/>
              <a:t>The</a:t>
            </a:r>
            <a:r>
              <a:rPr spc="-30" dirty="0"/>
              <a:t> </a:t>
            </a:r>
            <a:r>
              <a:rPr dirty="0"/>
              <a:t>KPI</a:t>
            </a:r>
            <a:r>
              <a:rPr spc="-5" dirty="0"/>
              <a:t> </a:t>
            </a:r>
            <a:r>
              <a:rPr dirty="0"/>
              <a:t>Institute</a:t>
            </a:r>
            <a:r>
              <a:rPr spc="-20" dirty="0"/>
              <a:t> 2023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37489" y="1449984"/>
            <a:ext cx="8433435" cy="3007360"/>
          </a:xfrm>
          <a:prstGeom prst="rect">
            <a:avLst/>
          </a:prstGeom>
        </p:spPr>
        <p:txBody>
          <a:bodyPr vert="horz" wrap="square" lIns="0" tIns="12700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000"/>
              </a:spcBef>
              <a:buClr>
                <a:srgbClr val="087150"/>
              </a:buClr>
              <a:buFont typeface="Segoe UI Symbol"/>
              <a:buChar char="⮚"/>
              <a:tabLst>
                <a:tab pos="240665" algn="l"/>
              </a:tabLst>
            </a:pP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KPI</a:t>
            </a:r>
            <a:r>
              <a:rPr sz="1600" spc="-17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5" dirty="0">
                <a:solidFill>
                  <a:srgbClr val="5F5F5F"/>
                </a:solidFill>
                <a:latin typeface="Tahoma"/>
                <a:cs typeface="Tahoma"/>
              </a:rPr>
              <a:t>documentation</a:t>
            </a:r>
            <a:r>
              <a:rPr sz="1600" spc="-15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0" dirty="0">
                <a:solidFill>
                  <a:srgbClr val="5F5F5F"/>
                </a:solidFill>
                <a:latin typeface="Tahoma"/>
                <a:cs typeface="Tahoma"/>
              </a:rPr>
              <a:t>form</a:t>
            </a:r>
            <a:r>
              <a:rPr sz="1600" spc="-15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functions</a:t>
            </a:r>
            <a:r>
              <a:rPr sz="1600" spc="-17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0" dirty="0">
                <a:solidFill>
                  <a:srgbClr val="5F5F5F"/>
                </a:solidFill>
                <a:latin typeface="Tahoma"/>
                <a:cs typeface="Tahoma"/>
              </a:rPr>
              <a:t>are</a:t>
            </a:r>
            <a:r>
              <a:rPr sz="1600" spc="-17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5" dirty="0">
                <a:solidFill>
                  <a:srgbClr val="5F5F5F"/>
                </a:solidFill>
                <a:latin typeface="Tahoma"/>
                <a:cs typeface="Tahoma"/>
              </a:rPr>
              <a:t>to:</a:t>
            </a:r>
            <a:endParaRPr sz="1600">
              <a:latin typeface="Tahoma"/>
              <a:cs typeface="Tahoma"/>
            </a:endParaRPr>
          </a:p>
          <a:p>
            <a:pPr marL="697865" lvl="1" indent="-227965">
              <a:lnSpc>
                <a:spcPct val="100000"/>
              </a:lnSpc>
              <a:spcBef>
                <a:spcPts val="900"/>
              </a:spcBef>
              <a:buClr>
                <a:srgbClr val="087150"/>
              </a:buClr>
              <a:buFont typeface="Segoe UI Symbol"/>
              <a:buChar char="⮚"/>
              <a:tabLst>
                <a:tab pos="697865" algn="l"/>
              </a:tabLst>
            </a:pP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Provide</a:t>
            </a:r>
            <a:r>
              <a:rPr sz="1600" spc="-16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50" dirty="0">
                <a:solidFill>
                  <a:srgbClr val="5F5F5F"/>
                </a:solidFill>
                <a:latin typeface="Tahoma"/>
                <a:cs typeface="Tahoma"/>
              </a:rPr>
              <a:t>an</a:t>
            </a:r>
            <a:r>
              <a:rPr sz="1600" spc="-15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0" dirty="0">
                <a:solidFill>
                  <a:srgbClr val="5F5F5F"/>
                </a:solidFill>
                <a:latin typeface="Tahoma"/>
                <a:cs typeface="Tahoma"/>
              </a:rPr>
              <a:t>easier</a:t>
            </a:r>
            <a:r>
              <a:rPr sz="1600" spc="-15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30" dirty="0">
                <a:solidFill>
                  <a:srgbClr val="5F5F5F"/>
                </a:solidFill>
                <a:latin typeface="Tahoma"/>
                <a:cs typeface="Tahoma"/>
              </a:rPr>
              <a:t>understanding</a:t>
            </a:r>
            <a:r>
              <a:rPr sz="1600" spc="-14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of</a:t>
            </a:r>
            <a:r>
              <a:rPr sz="1600" spc="-16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KPIs;</a:t>
            </a:r>
            <a:endParaRPr sz="1600">
              <a:latin typeface="Tahoma"/>
              <a:cs typeface="Tahoma"/>
            </a:endParaRPr>
          </a:p>
          <a:p>
            <a:pPr marL="697865" lvl="1" indent="-227965">
              <a:lnSpc>
                <a:spcPct val="100000"/>
              </a:lnSpc>
              <a:spcBef>
                <a:spcPts val="310"/>
              </a:spcBef>
              <a:buClr>
                <a:srgbClr val="087150"/>
              </a:buClr>
              <a:buFont typeface="Segoe UI Symbol"/>
              <a:buChar char="⮚"/>
              <a:tabLst>
                <a:tab pos="697865" algn="l"/>
              </a:tabLst>
            </a:pP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Facilitate</a:t>
            </a:r>
            <a:r>
              <a:rPr sz="1600" spc="-21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communication;</a:t>
            </a:r>
            <a:endParaRPr sz="1600">
              <a:latin typeface="Tahoma"/>
              <a:cs typeface="Tahoma"/>
            </a:endParaRPr>
          </a:p>
          <a:p>
            <a:pPr marL="697865" lvl="1" indent="-227965">
              <a:lnSpc>
                <a:spcPct val="100000"/>
              </a:lnSpc>
              <a:spcBef>
                <a:spcPts val="315"/>
              </a:spcBef>
              <a:buClr>
                <a:srgbClr val="087150"/>
              </a:buClr>
              <a:buFont typeface="Segoe UI Symbol"/>
              <a:buChar char="⮚"/>
              <a:tabLst>
                <a:tab pos="697865" algn="l"/>
              </a:tabLst>
            </a:pP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Prepare</a:t>
            </a:r>
            <a:r>
              <a:rPr sz="1600" spc="-18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KPIs</a:t>
            </a:r>
            <a:r>
              <a:rPr sz="1600" spc="-17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activation;</a:t>
            </a:r>
            <a:endParaRPr sz="1600">
              <a:latin typeface="Tahoma"/>
              <a:cs typeface="Tahoma"/>
            </a:endParaRPr>
          </a:p>
          <a:p>
            <a:pPr marL="697865" lvl="1" indent="-227965">
              <a:lnSpc>
                <a:spcPct val="100000"/>
              </a:lnSpc>
              <a:spcBef>
                <a:spcPts val="300"/>
              </a:spcBef>
              <a:buClr>
                <a:srgbClr val="087150"/>
              </a:buClr>
              <a:buFont typeface="Segoe UI Symbol"/>
              <a:buChar char="⮚"/>
              <a:tabLst>
                <a:tab pos="697865" algn="l"/>
              </a:tabLst>
            </a:pPr>
            <a:r>
              <a:rPr sz="1600" spc="-20" dirty="0">
                <a:solidFill>
                  <a:srgbClr val="5F5F5F"/>
                </a:solidFill>
                <a:latin typeface="Tahoma"/>
                <a:cs typeface="Tahoma"/>
              </a:rPr>
              <a:t>Enable</a:t>
            </a:r>
            <a:r>
              <a:rPr sz="1600" spc="-16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automation;</a:t>
            </a:r>
            <a:endParaRPr sz="1600">
              <a:latin typeface="Tahoma"/>
              <a:cs typeface="Tahoma"/>
            </a:endParaRPr>
          </a:p>
          <a:p>
            <a:pPr marL="697865" lvl="1" indent="-227965">
              <a:lnSpc>
                <a:spcPct val="100000"/>
              </a:lnSpc>
              <a:spcBef>
                <a:spcPts val="315"/>
              </a:spcBef>
              <a:buClr>
                <a:srgbClr val="087150"/>
              </a:buClr>
              <a:buFont typeface="Segoe UI Symbol"/>
              <a:buChar char="⮚"/>
              <a:tabLst>
                <a:tab pos="697865" algn="l"/>
              </a:tabLst>
            </a:pP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Ensure</a:t>
            </a:r>
            <a:r>
              <a:rPr sz="1600" spc="-12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35" dirty="0">
                <a:solidFill>
                  <a:srgbClr val="5F5F5F"/>
                </a:solidFill>
                <a:latin typeface="Tahoma"/>
                <a:cs typeface="Tahoma"/>
              </a:rPr>
              <a:t>knowledge</a:t>
            </a:r>
            <a:r>
              <a:rPr sz="1600" spc="-12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management;</a:t>
            </a:r>
            <a:endParaRPr sz="1600">
              <a:latin typeface="Tahoma"/>
              <a:cs typeface="Tahoma"/>
            </a:endParaRPr>
          </a:p>
          <a:p>
            <a:pPr marL="697865" lvl="1" indent="-227965">
              <a:lnSpc>
                <a:spcPct val="100000"/>
              </a:lnSpc>
              <a:spcBef>
                <a:spcPts val="310"/>
              </a:spcBef>
              <a:buClr>
                <a:srgbClr val="087150"/>
              </a:buClr>
              <a:buFont typeface="Segoe UI Symbol"/>
              <a:buChar char="⮚"/>
              <a:tabLst>
                <a:tab pos="697865" algn="l"/>
              </a:tabLst>
            </a:pPr>
            <a:r>
              <a:rPr sz="1600" spc="-20" dirty="0">
                <a:solidFill>
                  <a:srgbClr val="5F5F5F"/>
                </a:solidFill>
                <a:latin typeface="Tahoma"/>
                <a:cs typeface="Tahoma"/>
              </a:rPr>
              <a:t>Educate</a:t>
            </a:r>
            <a:r>
              <a:rPr sz="1600" spc="-15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stakeholders;</a:t>
            </a:r>
            <a:endParaRPr sz="1600">
              <a:latin typeface="Tahoma"/>
              <a:cs typeface="Tahoma"/>
            </a:endParaRPr>
          </a:p>
          <a:p>
            <a:pPr marL="697865" lvl="1" indent="-227965">
              <a:lnSpc>
                <a:spcPct val="100000"/>
              </a:lnSpc>
              <a:spcBef>
                <a:spcPts val="300"/>
              </a:spcBef>
              <a:buClr>
                <a:srgbClr val="087150"/>
              </a:buClr>
              <a:buFont typeface="Segoe UI Symbol"/>
              <a:buChar char="⮚"/>
              <a:tabLst>
                <a:tab pos="697865" algn="l"/>
              </a:tabLst>
            </a:pP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Contribute</a:t>
            </a:r>
            <a:r>
              <a:rPr sz="1600" spc="-10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to</a:t>
            </a:r>
            <a:r>
              <a:rPr sz="1600" spc="-7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40" dirty="0">
                <a:solidFill>
                  <a:srgbClr val="5F5F5F"/>
                </a:solidFill>
                <a:latin typeface="Tahoma"/>
                <a:cs typeface="Tahoma"/>
              </a:rPr>
              <a:t>buy-</a:t>
            </a:r>
            <a:r>
              <a:rPr sz="1600" spc="-25" dirty="0">
                <a:solidFill>
                  <a:srgbClr val="5F5F5F"/>
                </a:solidFill>
                <a:latin typeface="Tahoma"/>
                <a:cs typeface="Tahoma"/>
              </a:rPr>
              <a:t>in.</a:t>
            </a:r>
            <a:endParaRPr sz="1600">
              <a:latin typeface="Tahoma"/>
              <a:cs typeface="Tahoma"/>
            </a:endParaRPr>
          </a:p>
          <a:p>
            <a:pPr marL="240665" indent="-227965">
              <a:lnSpc>
                <a:spcPts val="1825"/>
              </a:lnSpc>
              <a:spcBef>
                <a:spcPts val="815"/>
              </a:spcBef>
              <a:buClr>
                <a:srgbClr val="087150"/>
              </a:buClr>
              <a:buFont typeface="Segoe UI Symbol"/>
              <a:buChar char="⮚"/>
              <a:tabLst>
                <a:tab pos="240665" algn="l"/>
              </a:tabLst>
            </a:pPr>
            <a:r>
              <a:rPr sz="1600" spc="50" dirty="0">
                <a:solidFill>
                  <a:srgbClr val="5F5F5F"/>
                </a:solidFill>
                <a:latin typeface="Tahoma"/>
                <a:cs typeface="Tahoma"/>
              </a:rPr>
              <a:t>Most</a:t>
            </a:r>
            <a:r>
              <a:rPr sz="1600" spc="-14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0" dirty="0">
                <a:solidFill>
                  <a:srgbClr val="5F5F5F"/>
                </a:solidFill>
                <a:latin typeface="Tahoma"/>
                <a:cs typeface="Tahoma"/>
              </a:rPr>
              <a:t>important</a:t>
            </a:r>
            <a:r>
              <a:rPr sz="1600" spc="-14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fields</a:t>
            </a:r>
            <a:r>
              <a:rPr sz="1600" spc="-17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in</a:t>
            </a:r>
            <a:r>
              <a:rPr sz="1600" spc="-15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75" dirty="0">
                <a:solidFill>
                  <a:srgbClr val="5F5F5F"/>
                </a:solidFill>
                <a:latin typeface="Tahoma"/>
                <a:cs typeface="Tahoma"/>
              </a:rPr>
              <a:t>a</a:t>
            </a:r>
            <a:r>
              <a:rPr sz="1600" spc="-15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KPI</a:t>
            </a:r>
            <a:r>
              <a:rPr sz="1600" spc="-16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5" dirty="0">
                <a:solidFill>
                  <a:srgbClr val="5F5F5F"/>
                </a:solidFill>
                <a:latin typeface="Tahoma"/>
                <a:cs typeface="Tahoma"/>
              </a:rPr>
              <a:t>documentation</a:t>
            </a:r>
            <a:r>
              <a:rPr sz="1600" spc="-16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55" dirty="0">
                <a:solidFill>
                  <a:srgbClr val="5F5F5F"/>
                </a:solidFill>
                <a:latin typeface="Tahoma"/>
                <a:cs typeface="Tahoma"/>
              </a:rPr>
              <a:t>form:</a:t>
            </a:r>
            <a:r>
              <a:rPr sz="1600" spc="-14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85" dirty="0">
                <a:solidFill>
                  <a:srgbClr val="5F5F5F"/>
                </a:solidFill>
                <a:latin typeface="Tahoma"/>
                <a:cs typeface="Tahoma"/>
              </a:rPr>
              <a:t>name,</a:t>
            </a:r>
            <a:r>
              <a:rPr sz="1600" spc="-16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5" dirty="0">
                <a:solidFill>
                  <a:srgbClr val="5F5F5F"/>
                </a:solidFill>
                <a:latin typeface="Tahoma"/>
                <a:cs typeface="Tahoma"/>
              </a:rPr>
              <a:t>definition,</a:t>
            </a:r>
            <a:r>
              <a:rPr sz="1600" spc="-17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0" dirty="0">
                <a:solidFill>
                  <a:srgbClr val="5F5F5F"/>
                </a:solidFill>
                <a:latin typeface="Tahoma"/>
                <a:cs typeface="Tahoma"/>
              </a:rPr>
              <a:t>calculation</a:t>
            </a:r>
            <a:r>
              <a:rPr sz="1600" spc="-18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45" dirty="0">
                <a:solidFill>
                  <a:srgbClr val="5F5F5F"/>
                </a:solidFill>
                <a:latin typeface="Tahoma"/>
                <a:cs typeface="Tahoma"/>
              </a:rPr>
              <a:t>formula,</a:t>
            </a:r>
            <a:r>
              <a:rPr sz="1600" spc="-16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target,</a:t>
            </a:r>
            <a:endParaRPr sz="1600">
              <a:latin typeface="Tahoma"/>
              <a:cs typeface="Tahoma"/>
            </a:endParaRPr>
          </a:p>
          <a:p>
            <a:pPr marL="241300">
              <a:lnSpc>
                <a:spcPts val="1825"/>
              </a:lnSpc>
            </a:pPr>
            <a:r>
              <a:rPr sz="1600" spc="-40" dirty="0">
                <a:solidFill>
                  <a:srgbClr val="5F5F5F"/>
                </a:solidFill>
                <a:latin typeface="Tahoma"/>
                <a:cs typeface="Tahoma"/>
              </a:rPr>
              <a:t>data</a:t>
            </a:r>
            <a:r>
              <a:rPr sz="1600" spc="-15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35" dirty="0">
                <a:solidFill>
                  <a:srgbClr val="5F5F5F"/>
                </a:solidFill>
                <a:latin typeface="Tahoma"/>
                <a:cs typeface="Tahoma"/>
              </a:rPr>
              <a:t>source,</a:t>
            </a:r>
            <a:r>
              <a:rPr sz="1600" spc="-17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40" dirty="0">
                <a:solidFill>
                  <a:srgbClr val="5F5F5F"/>
                </a:solidFill>
                <a:latin typeface="Tahoma"/>
                <a:cs typeface="Tahoma"/>
              </a:rPr>
              <a:t>data</a:t>
            </a:r>
            <a:r>
              <a:rPr sz="1600" spc="-15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40" dirty="0">
                <a:solidFill>
                  <a:srgbClr val="5F5F5F"/>
                </a:solidFill>
                <a:latin typeface="Tahoma"/>
                <a:cs typeface="Tahoma"/>
              </a:rPr>
              <a:t>owner,</a:t>
            </a:r>
            <a:r>
              <a:rPr sz="1600" spc="-16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40" dirty="0">
                <a:solidFill>
                  <a:srgbClr val="5F5F5F"/>
                </a:solidFill>
                <a:latin typeface="Tahoma"/>
                <a:cs typeface="Tahoma"/>
              </a:rPr>
              <a:t>data</a:t>
            </a:r>
            <a:r>
              <a:rPr sz="1600" spc="-15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custodian.</a:t>
            </a:r>
            <a:endParaRPr sz="16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27164" y="184404"/>
            <a:ext cx="1937003" cy="161544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0" y="531876"/>
            <a:ext cx="277495" cy="715010"/>
          </a:xfrm>
          <a:custGeom>
            <a:avLst/>
            <a:gdLst/>
            <a:ahLst/>
            <a:cxnLst/>
            <a:rect l="l" t="t" r="r" b="b"/>
            <a:pathLst>
              <a:path w="277495" h="715010">
                <a:moveTo>
                  <a:pt x="277368" y="0"/>
                </a:moveTo>
                <a:lnTo>
                  <a:pt x="0" y="0"/>
                </a:lnTo>
                <a:lnTo>
                  <a:pt x="0" y="714756"/>
                </a:lnTo>
                <a:lnTo>
                  <a:pt x="277368" y="714756"/>
                </a:lnTo>
                <a:lnTo>
                  <a:pt x="277368" y="0"/>
                </a:lnTo>
                <a:close/>
              </a:path>
            </a:pathLst>
          </a:custGeom>
          <a:solidFill>
            <a:srgbClr val="5F5F5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61544" y="6553200"/>
            <a:ext cx="8820150" cy="0"/>
          </a:xfrm>
          <a:custGeom>
            <a:avLst/>
            <a:gdLst/>
            <a:ahLst/>
            <a:cxnLst/>
            <a:rect l="l" t="t" r="r" b="b"/>
            <a:pathLst>
              <a:path w="8820150">
                <a:moveTo>
                  <a:pt x="0" y="0"/>
                </a:moveTo>
                <a:lnTo>
                  <a:pt x="8820023" y="0"/>
                </a:lnTo>
              </a:path>
            </a:pathLst>
          </a:custGeom>
          <a:ln w="9525">
            <a:solidFill>
              <a:srgbClr val="D0CEC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360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220" dirty="0"/>
              <a:t>REFERENCES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69047" rIns="0" bIns="0" rtlCol="0">
            <a:spAutoFit/>
          </a:bodyPr>
          <a:lstStyle/>
          <a:p>
            <a:pPr marL="2417445">
              <a:lnSpc>
                <a:spcPct val="100000"/>
              </a:lnSpc>
              <a:spcBef>
                <a:spcPts val="100"/>
              </a:spcBef>
            </a:pPr>
            <a:fld id="{81D60167-4931-47E6-BA6A-407CBD079E47}" type="slidenum">
              <a:rPr spc="-25" dirty="0"/>
              <a:t>169</a:t>
            </a:fld>
            <a:endParaRPr spc="-25" dirty="0"/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/>
              <a:t>©</a:t>
            </a:r>
            <a:r>
              <a:rPr spc="-15" dirty="0"/>
              <a:t> </a:t>
            </a:r>
            <a:r>
              <a:rPr dirty="0"/>
              <a:t>The</a:t>
            </a:r>
            <a:r>
              <a:rPr spc="-30" dirty="0"/>
              <a:t> </a:t>
            </a:r>
            <a:r>
              <a:rPr dirty="0"/>
              <a:t>KPI</a:t>
            </a:r>
            <a:r>
              <a:rPr spc="-5" dirty="0"/>
              <a:t> </a:t>
            </a:r>
            <a:r>
              <a:rPr dirty="0"/>
              <a:t>Institute</a:t>
            </a:r>
            <a:r>
              <a:rPr spc="-20" dirty="0"/>
              <a:t> 2023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37489" y="1512163"/>
            <a:ext cx="8117840" cy="1824355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56210" indent="-143510">
              <a:lnSpc>
                <a:spcPct val="100000"/>
              </a:lnSpc>
              <a:spcBef>
                <a:spcPts val="700"/>
              </a:spcBef>
              <a:buClr>
                <a:srgbClr val="087150"/>
              </a:buClr>
              <a:buFont typeface="Arial"/>
              <a:buChar char="▪"/>
              <a:tabLst>
                <a:tab pos="156210" algn="l"/>
              </a:tabLst>
            </a:pPr>
            <a:r>
              <a:rPr sz="1400" dirty="0">
                <a:solidFill>
                  <a:srgbClr val="5F5F5F"/>
                </a:solidFill>
                <a:latin typeface="Tahoma"/>
                <a:cs typeface="Tahoma"/>
              </a:rPr>
              <a:t>Bernard</a:t>
            </a:r>
            <a:r>
              <a:rPr sz="1400" spc="-15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55" dirty="0">
                <a:solidFill>
                  <a:srgbClr val="5F5F5F"/>
                </a:solidFill>
                <a:latin typeface="Tahoma"/>
                <a:cs typeface="Tahoma"/>
              </a:rPr>
              <a:t>Marr</a:t>
            </a:r>
            <a:r>
              <a:rPr sz="1400" spc="-14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5F5F5F"/>
                </a:solidFill>
                <a:latin typeface="Tahoma"/>
                <a:cs typeface="Tahoma"/>
              </a:rPr>
              <a:t>&amp;</a:t>
            </a:r>
            <a:r>
              <a:rPr sz="1400" spc="-13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60" dirty="0">
                <a:solidFill>
                  <a:srgbClr val="5F5F5F"/>
                </a:solidFill>
                <a:latin typeface="Tahoma"/>
                <a:cs typeface="Tahoma"/>
              </a:rPr>
              <a:t>Co</a:t>
            </a:r>
            <a:r>
              <a:rPr sz="1400" spc="-11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35" dirty="0">
                <a:solidFill>
                  <a:srgbClr val="5F5F5F"/>
                </a:solidFill>
                <a:latin typeface="Tahoma"/>
                <a:cs typeface="Tahoma"/>
              </a:rPr>
              <a:t>(2021),</a:t>
            </a:r>
            <a:r>
              <a:rPr sz="1400" spc="-12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5F5F5F"/>
                </a:solidFill>
                <a:latin typeface="Tahoma"/>
                <a:cs typeface="Tahoma"/>
              </a:rPr>
              <a:t>KPI</a:t>
            </a:r>
            <a:r>
              <a:rPr sz="1400" spc="-13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20" dirty="0">
                <a:solidFill>
                  <a:srgbClr val="5F5F5F"/>
                </a:solidFill>
                <a:latin typeface="Tahoma"/>
                <a:cs typeface="Tahoma"/>
              </a:rPr>
              <a:t>Library.</a:t>
            </a:r>
            <a:r>
              <a:rPr sz="1400" spc="-15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5F5F5F"/>
                </a:solidFill>
                <a:latin typeface="Tahoma"/>
                <a:cs typeface="Tahoma"/>
              </a:rPr>
              <a:t>Available</a:t>
            </a:r>
            <a:r>
              <a:rPr sz="1400" spc="-14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70" dirty="0">
                <a:solidFill>
                  <a:srgbClr val="5F5F5F"/>
                </a:solidFill>
                <a:latin typeface="Tahoma"/>
                <a:cs typeface="Tahoma"/>
              </a:rPr>
              <a:t>at:</a:t>
            </a:r>
            <a:r>
              <a:rPr sz="1400" spc="-11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u="sng" spc="-30" dirty="0">
                <a:solidFill>
                  <a:srgbClr val="5F5F5F"/>
                </a:solidFill>
                <a:uFill>
                  <a:solidFill>
                    <a:srgbClr val="5F5F5F"/>
                  </a:solidFill>
                </a:uFill>
                <a:latin typeface="Tahoma"/>
                <a:cs typeface="Tahoma"/>
                <a:hlinkClick r:id="rId3"/>
              </a:rPr>
              <a:t>https://bernardmarr.com/kpi-</a:t>
            </a:r>
            <a:r>
              <a:rPr sz="1400" u="sng" spc="-10" dirty="0">
                <a:solidFill>
                  <a:srgbClr val="5F5F5F"/>
                </a:solidFill>
                <a:uFill>
                  <a:solidFill>
                    <a:srgbClr val="5F5F5F"/>
                  </a:solidFill>
                </a:uFill>
                <a:latin typeface="Tahoma"/>
                <a:cs typeface="Tahoma"/>
                <a:hlinkClick r:id="rId3"/>
              </a:rPr>
              <a:t>library/</a:t>
            </a:r>
            <a:r>
              <a:rPr sz="1400" spc="-10" dirty="0">
                <a:solidFill>
                  <a:srgbClr val="5F5F5F"/>
                </a:solidFill>
                <a:latin typeface="Tahoma"/>
                <a:cs typeface="Tahoma"/>
              </a:rPr>
              <a:t>;</a:t>
            </a:r>
            <a:endParaRPr sz="1400">
              <a:latin typeface="Tahoma"/>
              <a:cs typeface="Tahoma"/>
            </a:endParaRPr>
          </a:p>
          <a:p>
            <a:pPr marL="156210" indent="-143510">
              <a:lnSpc>
                <a:spcPct val="100000"/>
              </a:lnSpc>
              <a:spcBef>
                <a:spcPts val="600"/>
              </a:spcBef>
              <a:buClr>
                <a:srgbClr val="087150"/>
              </a:buClr>
              <a:buFont typeface="Arial"/>
              <a:buChar char="▪"/>
              <a:tabLst>
                <a:tab pos="156210" algn="l"/>
              </a:tabLst>
            </a:pPr>
            <a:r>
              <a:rPr sz="1400" spc="-20" dirty="0">
                <a:solidFill>
                  <a:srgbClr val="5F5F5F"/>
                </a:solidFill>
                <a:latin typeface="Tahoma"/>
                <a:cs typeface="Tahoma"/>
              </a:rPr>
              <a:t>The</a:t>
            </a:r>
            <a:r>
              <a:rPr sz="1400" spc="-12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5F5F5F"/>
                </a:solidFill>
                <a:latin typeface="Tahoma"/>
                <a:cs typeface="Tahoma"/>
              </a:rPr>
              <a:t>KPI</a:t>
            </a:r>
            <a:r>
              <a:rPr sz="1400" spc="-13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20" dirty="0">
                <a:solidFill>
                  <a:srgbClr val="5F5F5F"/>
                </a:solidFill>
                <a:latin typeface="Tahoma"/>
                <a:cs typeface="Tahoma"/>
              </a:rPr>
              <a:t>Institute</a:t>
            </a:r>
            <a:r>
              <a:rPr sz="1400" spc="-13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35" dirty="0">
                <a:solidFill>
                  <a:srgbClr val="5F5F5F"/>
                </a:solidFill>
                <a:latin typeface="Tahoma"/>
                <a:cs typeface="Tahoma"/>
              </a:rPr>
              <a:t>(2023),</a:t>
            </a:r>
            <a:r>
              <a:rPr sz="1400" spc="-13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5F5F5F"/>
                </a:solidFill>
                <a:latin typeface="Tahoma"/>
                <a:cs typeface="Tahoma"/>
              </a:rPr>
              <a:t>Performance</a:t>
            </a:r>
            <a:r>
              <a:rPr sz="1400" spc="-15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5F5F5F"/>
                </a:solidFill>
                <a:latin typeface="Tahoma"/>
                <a:cs typeface="Tahoma"/>
              </a:rPr>
              <a:t>Management</a:t>
            </a:r>
            <a:r>
              <a:rPr sz="1400" spc="-14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25" dirty="0">
                <a:solidFill>
                  <a:srgbClr val="5F5F5F"/>
                </a:solidFill>
                <a:latin typeface="Tahoma"/>
                <a:cs typeface="Tahoma"/>
              </a:rPr>
              <a:t>Toolkit,</a:t>
            </a:r>
            <a:r>
              <a:rPr sz="1400" spc="-12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25" dirty="0">
                <a:solidFill>
                  <a:srgbClr val="5F5F5F"/>
                </a:solidFill>
                <a:latin typeface="Tahoma"/>
                <a:cs typeface="Tahoma"/>
              </a:rPr>
              <a:t>custom</a:t>
            </a:r>
            <a:r>
              <a:rPr sz="1400" spc="-12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5F5F5F"/>
                </a:solidFill>
                <a:latin typeface="Tahoma"/>
                <a:cs typeface="Tahoma"/>
              </a:rPr>
              <a:t>made.</a:t>
            </a:r>
            <a:endParaRPr sz="1400">
              <a:latin typeface="Tahoma"/>
              <a:cs typeface="Tahoma"/>
            </a:endParaRPr>
          </a:p>
          <a:p>
            <a:pPr marL="155575" marR="108585" indent="-143510">
              <a:lnSpc>
                <a:spcPct val="100000"/>
              </a:lnSpc>
              <a:spcBef>
                <a:spcPts val="600"/>
              </a:spcBef>
              <a:buClr>
                <a:srgbClr val="087150"/>
              </a:buClr>
              <a:buFont typeface="Arial"/>
              <a:buChar char="▪"/>
              <a:tabLst>
                <a:tab pos="156845" algn="l"/>
              </a:tabLst>
            </a:pPr>
            <a:r>
              <a:rPr sz="1400" dirty="0">
                <a:solidFill>
                  <a:srgbClr val="5F5F5F"/>
                </a:solidFill>
                <a:latin typeface="Tahoma"/>
                <a:cs typeface="Tahoma"/>
                <a:hlinkClick r:id="rId4"/>
              </a:rPr>
              <a:t>Bernard</a:t>
            </a:r>
            <a:r>
              <a:rPr sz="1400" spc="-140" dirty="0">
                <a:solidFill>
                  <a:srgbClr val="5F5F5F"/>
                </a:solidFill>
                <a:latin typeface="Tahoma"/>
                <a:cs typeface="Tahoma"/>
                <a:hlinkClick r:id="rId4"/>
              </a:rPr>
              <a:t> </a:t>
            </a:r>
            <a:r>
              <a:rPr sz="1400" spc="55" dirty="0">
                <a:solidFill>
                  <a:srgbClr val="5F5F5F"/>
                </a:solidFill>
                <a:latin typeface="Tahoma"/>
                <a:cs typeface="Tahoma"/>
                <a:hlinkClick r:id="rId4"/>
              </a:rPr>
              <a:t>Marr</a:t>
            </a:r>
            <a:r>
              <a:rPr sz="1400" spc="-130" dirty="0">
                <a:solidFill>
                  <a:srgbClr val="5F5F5F"/>
                </a:solidFill>
                <a:latin typeface="Tahoma"/>
                <a:cs typeface="Tahoma"/>
                <a:hlinkClick r:id="rId4"/>
              </a:rPr>
              <a:t> </a:t>
            </a:r>
            <a:r>
              <a:rPr sz="1400" dirty="0">
                <a:solidFill>
                  <a:srgbClr val="5F5F5F"/>
                </a:solidFill>
                <a:latin typeface="Tahoma"/>
                <a:cs typeface="Tahoma"/>
                <a:hlinkClick r:id="rId4"/>
              </a:rPr>
              <a:t>&amp;</a:t>
            </a:r>
            <a:r>
              <a:rPr sz="1400" spc="-120" dirty="0">
                <a:solidFill>
                  <a:srgbClr val="5F5F5F"/>
                </a:solidFill>
                <a:latin typeface="Tahoma"/>
                <a:cs typeface="Tahoma"/>
                <a:hlinkClick r:id="rId4"/>
              </a:rPr>
              <a:t> </a:t>
            </a:r>
            <a:r>
              <a:rPr sz="1400" spc="60" dirty="0">
                <a:solidFill>
                  <a:srgbClr val="5F5F5F"/>
                </a:solidFill>
                <a:latin typeface="Tahoma"/>
                <a:cs typeface="Tahoma"/>
                <a:hlinkClick r:id="rId4"/>
              </a:rPr>
              <a:t>Co</a:t>
            </a:r>
            <a:r>
              <a:rPr sz="1400" spc="-100" dirty="0">
                <a:solidFill>
                  <a:srgbClr val="5F5F5F"/>
                </a:solidFill>
                <a:latin typeface="Tahoma"/>
                <a:cs typeface="Tahoma"/>
                <a:hlinkClick r:id="rId4"/>
              </a:rPr>
              <a:t> </a:t>
            </a:r>
            <a:r>
              <a:rPr sz="1400" spc="-35" dirty="0">
                <a:solidFill>
                  <a:srgbClr val="5F5F5F"/>
                </a:solidFill>
                <a:latin typeface="Tahoma"/>
                <a:cs typeface="Tahoma"/>
                <a:hlinkClick r:id="rId4"/>
              </a:rPr>
              <a:t>(2020),</a:t>
            </a:r>
            <a:r>
              <a:rPr sz="1400" spc="-120" dirty="0">
                <a:solidFill>
                  <a:srgbClr val="5F5F5F"/>
                </a:solidFill>
                <a:latin typeface="Tahoma"/>
                <a:cs typeface="Tahoma"/>
                <a:hlinkClick r:id="rId4"/>
              </a:rPr>
              <a:t> </a:t>
            </a:r>
            <a:r>
              <a:rPr sz="1400" spc="65" dirty="0">
                <a:solidFill>
                  <a:srgbClr val="5F5F5F"/>
                </a:solidFill>
                <a:latin typeface="Tahoma"/>
                <a:cs typeface="Tahoma"/>
                <a:hlinkClick r:id="rId4"/>
              </a:rPr>
              <a:t>A</a:t>
            </a:r>
            <a:r>
              <a:rPr sz="1400" spc="-120" dirty="0">
                <a:solidFill>
                  <a:srgbClr val="5F5F5F"/>
                </a:solidFill>
                <a:latin typeface="Tahoma"/>
                <a:cs typeface="Tahoma"/>
                <a:hlinkClick r:id="rId4"/>
              </a:rPr>
              <a:t> </a:t>
            </a:r>
            <a:r>
              <a:rPr sz="1400" spc="-45" dirty="0">
                <a:solidFill>
                  <a:srgbClr val="5F5F5F"/>
                </a:solidFill>
                <a:latin typeface="Tahoma"/>
                <a:cs typeface="Tahoma"/>
                <a:hlinkClick r:id="rId4"/>
              </a:rPr>
              <a:t>Sample</a:t>
            </a:r>
            <a:r>
              <a:rPr sz="1400" spc="-135" dirty="0">
                <a:solidFill>
                  <a:srgbClr val="5F5F5F"/>
                </a:solidFill>
                <a:latin typeface="Tahoma"/>
                <a:cs typeface="Tahoma"/>
                <a:hlinkClick r:id="rId4"/>
              </a:rPr>
              <a:t> </a:t>
            </a:r>
            <a:r>
              <a:rPr sz="1400" dirty="0">
                <a:solidFill>
                  <a:srgbClr val="5F5F5F"/>
                </a:solidFill>
                <a:latin typeface="Tahoma"/>
                <a:cs typeface="Tahoma"/>
                <a:hlinkClick r:id="rId4"/>
              </a:rPr>
              <a:t>KPI</a:t>
            </a:r>
            <a:r>
              <a:rPr sz="1400" spc="-125" dirty="0">
                <a:solidFill>
                  <a:srgbClr val="5F5F5F"/>
                </a:solidFill>
                <a:latin typeface="Tahoma"/>
                <a:cs typeface="Tahoma"/>
                <a:hlinkClick r:id="rId4"/>
              </a:rPr>
              <a:t> </a:t>
            </a:r>
            <a:r>
              <a:rPr sz="1400" spc="-40" dirty="0">
                <a:solidFill>
                  <a:srgbClr val="5F5F5F"/>
                </a:solidFill>
                <a:latin typeface="Tahoma"/>
                <a:cs typeface="Tahoma"/>
                <a:hlinkClick r:id="rId4"/>
              </a:rPr>
              <a:t>Template,</a:t>
            </a:r>
            <a:r>
              <a:rPr sz="1400" spc="-150" dirty="0">
                <a:solidFill>
                  <a:srgbClr val="5F5F5F"/>
                </a:solidFill>
                <a:latin typeface="Tahoma"/>
                <a:cs typeface="Tahoma"/>
                <a:hlinkClick r:id="rId4"/>
              </a:rPr>
              <a:t> </a:t>
            </a:r>
            <a:r>
              <a:rPr sz="1400" spc="-10" dirty="0">
                <a:solidFill>
                  <a:srgbClr val="5F5F5F"/>
                </a:solidFill>
                <a:latin typeface="Tahoma"/>
                <a:cs typeface="Tahoma"/>
                <a:hlinkClick r:id="rId4"/>
              </a:rPr>
              <a:t>Available</a:t>
            </a:r>
            <a:r>
              <a:rPr sz="1400" spc="-135" dirty="0">
                <a:solidFill>
                  <a:srgbClr val="5F5F5F"/>
                </a:solidFill>
                <a:latin typeface="Tahoma"/>
                <a:cs typeface="Tahoma"/>
                <a:hlinkClick r:id="rId4"/>
              </a:rPr>
              <a:t> </a:t>
            </a:r>
            <a:r>
              <a:rPr sz="1400" spc="-70" dirty="0">
                <a:solidFill>
                  <a:srgbClr val="5F5F5F"/>
                </a:solidFill>
                <a:latin typeface="Tahoma"/>
                <a:cs typeface="Tahoma"/>
                <a:hlinkClick r:id="rId4"/>
              </a:rPr>
              <a:t>at:</a:t>
            </a:r>
            <a:r>
              <a:rPr sz="1400" spc="-100" dirty="0">
                <a:solidFill>
                  <a:srgbClr val="5F5F5F"/>
                </a:solidFill>
                <a:latin typeface="Tahoma"/>
                <a:cs typeface="Tahoma"/>
                <a:hlinkClick r:id="rId4"/>
              </a:rPr>
              <a:t> </a:t>
            </a:r>
            <a:r>
              <a:rPr sz="1400" u="sng" spc="-35" dirty="0">
                <a:solidFill>
                  <a:srgbClr val="5F5F5F"/>
                </a:solidFill>
                <a:uFill>
                  <a:solidFill>
                    <a:srgbClr val="5F5F5F"/>
                  </a:solidFill>
                </a:uFill>
                <a:latin typeface="Tahoma"/>
                <a:cs typeface="Tahoma"/>
                <a:hlinkClick r:id="rId4"/>
              </a:rPr>
              <a:t>https://bernardmarr.com/a-</a:t>
            </a:r>
            <a:r>
              <a:rPr sz="1400" u="sng" spc="-50" dirty="0">
                <a:solidFill>
                  <a:srgbClr val="5F5F5F"/>
                </a:solidFill>
                <a:uFill>
                  <a:solidFill>
                    <a:srgbClr val="5F5F5F"/>
                  </a:solidFill>
                </a:uFill>
                <a:latin typeface="Tahoma"/>
                <a:cs typeface="Tahoma"/>
                <a:hlinkClick r:id="rId4"/>
              </a:rPr>
              <a:t>sample-</a:t>
            </a:r>
            <a:r>
              <a:rPr sz="1400" u="sng" spc="-20" dirty="0">
                <a:solidFill>
                  <a:srgbClr val="5F5F5F"/>
                </a:solidFill>
                <a:uFill>
                  <a:solidFill>
                    <a:srgbClr val="5F5F5F"/>
                  </a:solidFill>
                </a:uFill>
                <a:latin typeface="Tahoma"/>
                <a:cs typeface="Tahoma"/>
                <a:hlinkClick r:id="rId4"/>
              </a:rPr>
              <a:t>kpi-</a:t>
            </a:r>
            <a:r>
              <a:rPr sz="1400" spc="-20" dirty="0">
                <a:solidFill>
                  <a:srgbClr val="5F5F5F"/>
                </a:solidFill>
                <a:latin typeface="Tahoma"/>
                <a:cs typeface="Tahoma"/>
                <a:hlinkClick r:id="rId4"/>
              </a:rPr>
              <a:t> 	</a:t>
            </a:r>
            <a:r>
              <a:rPr sz="1400" u="sng" spc="-10" dirty="0">
                <a:solidFill>
                  <a:srgbClr val="5F5F5F"/>
                </a:solidFill>
                <a:uFill>
                  <a:solidFill>
                    <a:srgbClr val="5F5F5F"/>
                  </a:solidFill>
                </a:uFill>
                <a:latin typeface="Tahoma"/>
                <a:cs typeface="Tahoma"/>
                <a:hlinkClick r:id="rId4"/>
              </a:rPr>
              <a:t>template/</a:t>
            </a:r>
            <a:endParaRPr sz="1400">
              <a:latin typeface="Tahoma"/>
              <a:cs typeface="Tahoma"/>
            </a:endParaRPr>
          </a:p>
          <a:p>
            <a:pPr marL="155575" marR="5080" indent="-143510">
              <a:lnSpc>
                <a:spcPct val="100000"/>
              </a:lnSpc>
              <a:spcBef>
                <a:spcPts val="600"/>
              </a:spcBef>
              <a:buClr>
                <a:srgbClr val="087150"/>
              </a:buClr>
              <a:buFont typeface="Arial"/>
              <a:buChar char="▪"/>
              <a:tabLst>
                <a:tab pos="156845" algn="l"/>
              </a:tabLst>
            </a:pPr>
            <a:r>
              <a:rPr sz="1400" spc="-20" dirty="0">
                <a:solidFill>
                  <a:srgbClr val="5F5F5F"/>
                </a:solidFill>
                <a:latin typeface="Tahoma"/>
                <a:cs typeface="Tahoma"/>
              </a:rPr>
              <a:t>The</a:t>
            </a:r>
            <a:r>
              <a:rPr sz="1400" spc="-13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5F5F5F"/>
                </a:solidFill>
                <a:latin typeface="Tahoma"/>
                <a:cs typeface="Tahoma"/>
              </a:rPr>
              <a:t>KPI</a:t>
            </a:r>
            <a:r>
              <a:rPr sz="1400" spc="-13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20" dirty="0">
                <a:solidFill>
                  <a:srgbClr val="5F5F5F"/>
                </a:solidFill>
                <a:latin typeface="Tahoma"/>
                <a:cs typeface="Tahoma"/>
              </a:rPr>
              <a:t>Institute</a:t>
            </a:r>
            <a:r>
              <a:rPr sz="1400" spc="-13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35" dirty="0">
                <a:solidFill>
                  <a:srgbClr val="5F5F5F"/>
                </a:solidFill>
                <a:latin typeface="Tahoma"/>
                <a:cs typeface="Tahoma"/>
              </a:rPr>
              <a:t>(2016),</a:t>
            </a:r>
            <a:r>
              <a:rPr sz="1400" spc="-14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20" dirty="0">
                <a:solidFill>
                  <a:srgbClr val="5F5F5F"/>
                </a:solidFill>
                <a:latin typeface="Tahoma"/>
                <a:cs typeface="Tahoma"/>
              </a:rPr>
              <a:t>The</a:t>
            </a:r>
            <a:r>
              <a:rPr sz="1400" spc="-13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20" dirty="0">
                <a:solidFill>
                  <a:srgbClr val="5F5F5F"/>
                </a:solidFill>
                <a:latin typeface="Tahoma"/>
                <a:cs typeface="Tahoma"/>
              </a:rPr>
              <a:t>State</a:t>
            </a:r>
            <a:r>
              <a:rPr sz="1400" spc="-15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5F5F5F"/>
                </a:solidFill>
                <a:latin typeface="Tahoma"/>
                <a:cs typeface="Tahoma"/>
              </a:rPr>
              <a:t>of</a:t>
            </a:r>
            <a:r>
              <a:rPr sz="1400" spc="-12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5F5F5F"/>
                </a:solidFill>
                <a:latin typeface="Tahoma"/>
                <a:cs typeface="Tahoma"/>
              </a:rPr>
              <a:t>Performance</a:t>
            </a:r>
            <a:r>
              <a:rPr sz="1400" spc="-15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35" dirty="0">
                <a:solidFill>
                  <a:srgbClr val="5F5F5F"/>
                </a:solidFill>
                <a:latin typeface="Tahoma"/>
                <a:cs typeface="Tahoma"/>
              </a:rPr>
              <a:t>Improvement</a:t>
            </a:r>
            <a:r>
              <a:rPr sz="1400" spc="-16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40" dirty="0">
                <a:solidFill>
                  <a:srgbClr val="5F5F5F"/>
                </a:solidFill>
                <a:latin typeface="Tahoma"/>
                <a:cs typeface="Tahoma"/>
              </a:rPr>
              <a:t>and</a:t>
            </a:r>
            <a:r>
              <a:rPr sz="1400" spc="-13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35" dirty="0">
                <a:solidFill>
                  <a:srgbClr val="5F5F5F"/>
                </a:solidFill>
                <a:latin typeface="Tahoma"/>
                <a:cs typeface="Tahoma"/>
              </a:rPr>
              <a:t>KPIs.</a:t>
            </a:r>
            <a:r>
              <a:rPr sz="1400" spc="-14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5F5F5F"/>
                </a:solidFill>
                <a:latin typeface="Tahoma"/>
                <a:cs typeface="Tahoma"/>
              </a:rPr>
              <a:t>Available</a:t>
            </a:r>
            <a:r>
              <a:rPr sz="1400" spc="-15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25" dirty="0">
                <a:solidFill>
                  <a:srgbClr val="5F5F5F"/>
                </a:solidFill>
                <a:latin typeface="Tahoma"/>
                <a:cs typeface="Tahoma"/>
              </a:rPr>
              <a:t>at: 	</a:t>
            </a:r>
            <a:r>
              <a:rPr sz="1400" u="sng" spc="-30" dirty="0">
                <a:solidFill>
                  <a:srgbClr val="5F5F5F"/>
                </a:solidFill>
                <a:uFill>
                  <a:solidFill>
                    <a:srgbClr val="5F5F5F"/>
                  </a:solidFill>
                </a:uFill>
                <a:latin typeface="Tahoma"/>
                <a:cs typeface="Tahoma"/>
                <a:hlinkClick r:id="rId5"/>
              </a:rPr>
              <a:t>https://marketplace.kpiinstitute.org/state-of-</a:t>
            </a:r>
            <a:r>
              <a:rPr sz="1400" u="sng" spc="-25" dirty="0">
                <a:solidFill>
                  <a:srgbClr val="5F5F5F"/>
                </a:solidFill>
                <a:uFill>
                  <a:solidFill>
                    <a:srgbClr val="5F5F5F"/>
                  </a:solidFill>
                </a:uFill>
                <a:latin typeface="Tahoma"/>
                <a:cs typeface="Tahoma"/>
                <a:hlinkClick r:id="rId5"/>
              </a:rPr>
              <a:t>performance-improvement-</a:t>
            </a:r>
            <a:r>
              <a:rPr sz="1400" u="sng" spc="-45" dirty="0">
                <a:solidFill>
                  <a:srgbClr val="5F5F5F"/>
                </a:solidFill>
                <a:uFill>
                  <a:solidFill>
                    <a:srgbClr val="5F5F5F"/>
                  </a:solidFill>
                </a:uFill>
                <a:latin typeface="Tahoma"/>
                <a:cs typeface="Tahoma"/>
                <a:hlinkClick r:id="rId5"/>
              </a:rPr>
              <a:t>and-</a:t>
            </a:r>
            <a:r>
              <a:rPr sz="1400" u="sng" spc="-40" dirty="0">
                <a:solidFill>
                  <a:srgbClr val="5F5F5F"/>
                </a:solidFill>
                <a:uFill>
                  <a:solidFill>
                    <a:srgbClr val="5F5F5F"/>
                  </a:solidFill>
                </a:uFill>
                <a:latin typeface="Tahoma"/>
                <a:cs typeface="Tahoma"/>
                <a:hlinkClick r:id="rId5"/>
              </a:rPr>
              <a:t>key-</a:t>
            </a:r>
            <a:r>
              <a:rPr sz="1400" u="sng" spc="-25" dirty="0">
                <a:solidFill>
                  <a:srgbClr val="5F5F5F"/>
                </a:solidFill>
                <a:uFill>
                  <a:solidFill>
                    <a:srgbClr val="5F5F5F"/>
                  </a:solidFill>
                </a:uFill>
                <a:latin typeface="Tahoma"/>
                <a:cs typeface="Tahoma"/>
                <a:hlinkClick r:id="rId5"/>
              </a:rPr>
              <a:t>performance-</a:t>
            </a:r>
            <a:r>
              <a:rPr sz="1400" u="sng" spc="-10" dirty="0">
                <a:solidFill>
                  <a:srgbClr val="5F5F5F"/>
                </a:solidFill>
                <a:uFill>
                  <a:solidFill>
                    <a:srgbClr val="5F5F5F"/>
                  </a:solidFill>
                </a:uFill>
                <a:latin typeface="Tahoma"/>
                <a:cs typeface="Tahoma"/>
                <a:hlinkClick r:id="rId5"/>
              </a:rPr>
              <a:t>indicator-</a:t>
            </a:r>
            <a:r>
              <a:rPr sz="1400" spc="-10" dirty="0">
                <a:solidFill>
                  <a:srgbClr val="5F5F5F"/>
                </a:solidFill>
                <a:latin typeface="Tahoma"/>
                <a:cs typeface="Tahoma"/>
                <a:hlinkClick r:id="rId5"/>
              </a:rPr>
              <a:t> 	</a:t>
            </a:r>
            <a:r>
              <a:rPr sz="1400" u="sng" spc="-20" dirty="0">
                <a:solidFill>
                  <a:srgbClr val="5F5F5F"/>
                </a:solidFill>
                <a:uFill>
                  <a:solidFill>
                    <a:srgbClr val="5F5F5F"/>
                  </a:solidFill>
                </a:uFill>
                <a:latin typeface="Tahoma"/>
                <a:cs typeface="Tahoma"/>
                <a:hlinkClick r:id="rId5"/>
              </a:rPr>
              <a:t>practice-</a:t>
            </a:r>
            <a:r>
              <a:rPr sz="1400" u="sng" dirty="0">
                <a:solidFill>
                  <a:srgbClr val="5F5F5F"/>
                </a:solidFill>
                <a:uFill>
                  <a:solidFill>
                    <a:srgbClr val="5F5F5F"/>
                  </a:solidFill>
                </a:uFill>
                <a:latin typeface="Tahoma"/>
                <a:cs typeface="Tahoma"/>
                <a:hlinkClick r:id="rId5"/>
              </a:rPr>
              <a:t>report-</a:t>
            </a:r>
            <a:r>
              <a:rPr sz="1400" u="sng" spc="-10" dirty="0">
                <a:solidFill>
                  <a:srgbClr val="5F5F5F"/>
                </a:solidFill>
                <a:uFill>
                  <a:solidFill>
                    <a:srgbClr val="5F5F5F"/>
                  </a:solidFill>
                </a:uFill>
                <a:latin typeface="Tahoma"/>
                <a:cs typeface="Tahoma"/>
                <a:hlinkClick r:id="rId5"/>
              </a:rPr>
              <a:t>2016.html</a:t>
            </a:r>
            <a:r>
              <a:rPr sz="1400" spc="-10" dirty="0">
                <a:solidFill>
                  <a:srgbClr val="5F5F5F"/>
                </a:solidFill>
                <a:latin typeface="Tahoma"/>
                <a:cs typeface="Tahoma"/>
                <a:hlinkClick r:id="rId5"/>
              </a:rPr>
              <a:t>.</a:t>
            </a:r>
            <a:endParaRPr sz="14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85788" y="175260"/>
            <a:ext cx="2282952" cy="19050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0" y="0"/>
            <a:ext cx="8986520" cy="6858000"/>
            <a:chOff x="0" y="0"/>
            <a:chExt cx="8986520" cy="6858000"/>
          </a:xfrm>
        </p:grpSpPr>
        <p:sp>
          <p:nvSpPr>
            <p:cNvPr id="4" name="object 4"/>
            <p:cNvSpPr/>
            <p:nvPr/>
          </p:nvSpPr>
          <p:spPr>
            <a:xfrm>
              <a:off x="321563" y="2072639"/>
              <a:ext cx="3086100" cy="0"/>
            </a:xfrm>
            <a:custGeom>
              <a:avLst/>
              <a:gdLst/>
              <a:ahLst/>
              <a:cxnLst/>
              <a:rect l="l" t="t" r="r" b="b"/>
              <a:pathLst>
                <a:path w="3086100">
                  <a:moveTo>
                    <a:pt x="0" y="0"/>
                  </a:moveTo>
                  <a:lnTo>
                    <a:pt x="3086100" y="0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3665219" cy="685800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0" y="0"/>
              <a:ext cx="3589020" cy="6858000"/>
            </a:xfrm>
            <a:custGeom>
              <a:avLst/>
              <a:gdLst/>
              <a:ahLst/>
              <a:cxnLst/>
              <a:rect l="l" t="t" r="r" b="b"/>
              <a:pathLst>
                <a:path w="3589020" h="6858000">
                  <a:moveTo>
                    <a:pt x="0" y="6858000"/>
                  </a:moveTo>
                  <a:lnTo>
                    <a:pt x="3589020" y="6858000"/>
                  </a:lnTo>
                  <a:lnTo>
                    <a:pt x="3589020" y="0"/>
                  </a:lnTo>
                  <a:lnTo>
                    <a:pt x="0" y="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044B35">
                <a:alpha val="6548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21563" y="2081783"/>
              <a:ext cx="3086100" cy="0"/>
            </a:xfrm>
            <a:custGeom>
              <a:avLst/>
              <a:gdLst/>
              <a:ahLst/>
              <a:cxnLst/>
              <a:rect l="l" t="t" r="r" b="b"/>
              <a:pathLst>
                <a:path w="3086100">
                  <a:moveTo>
                    <a:pt x="0" y="0"/>
                  </a:moveTo>
                  <a:lnTo>
                    <a:pt x="3086100" y="0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61544" y="6553200"/>
              <a:ext cx="8820150" cy="0"/>
            </a:xfrm>
            <a:custGeom>
              <a:avLst/>
              <a:gdLst/>
              <a:ahLst/>
              <a:cxnLst/>
              <a:rect l="l" t="t" r="r" b="b"/>
              <a:pathLst>
                <a:path w="8820150">
                  <a:moveTo>
                    <a:pt x="0" y="0"/>
                  </a:moveTo>
                  <a:lnTo>
                    <a:pt x="8820023" y="0"/>
                  </a:lnTo>
                </a:path>
              </a:pathLst>
            </a:custGeom>
            <a:ln w="9525">
              <a:solidFill>
                <a:srgbClr val="D0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399999" y="1418590"/>
            <a:ext cx="161734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dirty="0">
                <a:solidFill>
                  <a:srgbClr val="FFFFFF"/>
                </a:solidFill>
              </a:rPr>
              <a:t>Module</a:t>
            </a:r>
            <a:r>
              <a:rPr sz="2800" spc="235" dirty="0">
                <a:solidFill>
                  <a:srgbClr val="FFFFFF"/>
                </a:solidFill>
              </a:rPr>
              <a:t> </a:t>
            </a:r>
            <a:r>
              <a:rPr sz="2800" spc="-590" dirty="0">
                <a:solidFill>
                  <a:srgbClr val="FFFFFF"/>
                </a:solidFill>
              </a:rPr>
              <a:t>1</a:t>
            </a:r>
            <a:endParaRPr sz="2800"/>
          </a:p>
        </p:txBody>
      </p:sp>
      <p:sp>
        <p:nvSpPr>
          <p:cNvPr id="10" name="object 10"/>
          <p:cNvSpPr txBox="1"/>
          <p:nvPr/>
        </p:nvSpPr>
        <p:spPr>
          <a:xfrm>
            <a:off x="399999" y="2265044"/>
            <a:ext cx="2316480" cy="835660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12700" marR="5080">
              <a:lnSpc>
                <a:spcPts val="3020"/>
              </a:lnSpc>
              <a:spcBef>
                <a:spcPts val="480"/>
              </a:spcBef>
            </a:pPr>
            <a:r>
              <a:rPr sz="2800" spc="380" dirty="0">
                <a:solidFill>
                  <a:srgbClr val="FFFFFF"/>
                </a:solidFill>
                <a:latin typeface="Century Gothic"/>
                <a:cs typeface="Century Gothic"/>
              </a:rPr>
              <a:t>THE</a:t>
            </a:r>
            <a:r>
              <a:rPr sz="2800" spc="-1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2800" spc="229" dirty="0">
                <a:solidFill>
                  <a:srgbClr val="FFFFFF"/>
                </a:solidFill>
                <a:latin typeface="Century Gothic"/>
                <a:cs typeface="Century Gothic"/>
              </a:rPr>
              <a:t>WORLD </a:t>
            </a:r>
            <a:r>
              <a:rPr sz="2800" spc="150" dirty="0">
                <a:solidFill>
                  <a:srgbClr val="FFFFFF"/>
                </a:solidFill>
                <a:latin typeface="Century Gothic"/>
                <a:cs typeface="Century Gothic"/>
              </a:rPr>
              <a:t>OF</a:t>
            </a:r>
            <a:r>
              <a:rPr sz="2800" spc="-2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2800" spc="285" dirty="0">
                <a:solidFill>
                  <a:srgbClr val="FFFFFF"/>
                </a:solidFill>
                <a:latin typeface="Century Gothic"/>
                <a:cs typeface="Century Gothic"/>
              </a:rPr>
              <a:t>KPIS</a:t>
            </a:r>
            <a:endParaRPr sz="2800">
              <a:latin typeface="Century Gothic"/>
              <a:cs typeface="Century Gothic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866388" y="2305811"/>
            <a:ext cx="300355" cy="300355"/>
          </a:xfrm>
          <a:custGeom>
            <a:avLst/>
            <a:gdLst/>
            <a:ahLst/>
            <a:cxnLst/>
            <a:rect l="l" t="t" r="r" b="b"/>
            <a:pathLst>
              <a:path w="300354" h="300355">
                <a:moveTo>
                  <a:pt x="0" y="150113"/>
                </a:moveTo>
                <a:lnTo>
                  <a:pt x="7650" y="102656"/>
                </a:lnTo>
                <a:lnTo>
                  <a:pt x="28955" y="61447"/>
                </a:lnTo>
                <a:lnTo>
                  <a:pt x="61447" y="28955"/>
                </a:lnTo>
                <a:lnTo>
                  <a:pt x="102656" y="7650"/>
                </a:lnTo>
                <a:lnTo>
                  <a:pt x="150113" y="0"/>
                </a:lnTo>
                <a:lnTo>
                  <a:pt x="197571" y="7650"/>
                </a:lnTo>
                <a:lnTo>
                  <a:pt x="238780" y="28955"/>
                </a:lnTo>
                <a:lnTo>
                  <a:pt x="271272" y="61447"/>
                </a:lnTo>
                <a:lnTo>
                  <a:pt x="292577" y="102656"/>
                </a:lnTo>
                <a:lnTo>
                  <a:pt x="300227" y="150113"/>
                </a:lnTo>
                <a:lnTo>
                  <a:pt x="292577" y="197571"/>
                </a:lnTo>
                <a:lnTo>
                  <a:pt x="271272" y="238780"/>
                </a:lnTo>
                <a:lnTo>
                  <a:pt x="238780" y="271272"/>
                </a:lnTo>
                <a:lnTo>
                  <a:pt x="197571" y="292577"/>
                </a:lnTo>
                <a:lnTo>
                  <a:pt x="150113" y="300227"/>
                </a:lnTo>
                <a:lnTo>
                  <a:pt x="102656" y="292577"/>
                </a:lnTo>
                <a:lnTo>
                  <a:pt x="61447" y="271272"/>
                </a:lnTo>
                <a:lnTo>
                  <a:pt x="28955" y="238780"/>
                </a:lnTo>
                <a:lnTo>
                  <a:pt x="7650" y="197571"/>
                </a:lnTo>
                <a:lnTo>
                  <a:pt x="0" y="150113"/>
                </a:lnTo>
                <a:close/>
              </a:path>
            </a:pathLst>
          </a:custGeom>
          <a:ln w="12700">
            <a:solidFill>
              <a:srgbClr val="0871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3952494" y="2332736"/>
            <a:ext cx="12890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0" dirty="0">
                <a:solidFill>
                  <a:srgbClr val="087150"/>
                </a:solidFill>
                <a:latin typeface="Tahoma"/>
                <a:cs typeface="Tahoma"/>
              </a:rPr>
              <a:t>1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866388" y="2848355"/>
            <a:ext cx="300355" cy="300355"/>
          </a:xfrm>
          <a:custGeom>
            <a:avLst/>
            <a:gdLst/>
            <a:ahLst/>
            <a:cxnLst/>
            <a:rect l="l" t="t" r="r" b="b"/>
            <a:pathLst>
              <a:path w="300354" h="300355">
                <a:moveTo>
                  <a:pt x="0" y="150114"/>
                </a:moveTo>
                <a:lnTo>
                  <a:pt x="7650" y="102656"/>
                </a:lnTo>
                <a:lnTo>
                  <a:pt x="28955" y="61447"/>
                </a:lnTo>
                <a:lnTo>
                  <a:pt x="61447" y="28956"/>
                </a:lnTo>
                <a:lnTo>
                  <a:pt x="102656" y="7650"/>
                </a:lnTo>
                <a:lnTo>
                  <a:pt x="150113" y="0"/>
                </a:lnTo>
                <a:lnTo>
                  <a:pt x="197571" y="7650"/>
                </a:lnTo>
                <a:lnTo>
                  <a:pt x="238780" y="28955"/>
                </a:lnTo>
                <a:lnTo>
                  <a:pt x="271272" y="61447"/>
                </a:lnTo>
                <a:lnTo>
                  <a:pt x="292577" y="102656"/>
                </a:lnTo>
                <a:lnTo>
                  <a:pt x="300227" y="150114"/>
                </a:lnTo>
                <a:lnTo>
                  <a:pt x="292577" y="197571"/>
                </a:lnTo>
                <a:lnTo>
                  <a:pt x="271272" y="238780"/>
                </a:lnTo>
                <a:lnTo>
                  <a:pt x="238780" y="271272"/>
                </a:lnTo>
                <a:lnTo>
                  <a:pt x="197571" y="292577"/>
                </a:lnTo>
                <a:lnTo>
                  <a:pt x="150113" y="300228"/>
                </a:lnTo>
                <a:lnTo>
                  <a:pt x="102656" y="292577"/>
                </a:lnTo>
                <a:lnTo>
                  <a:pt x="61447" y="271272"/>
                </a:lnTo>
                <a:lnTo>
                  <a:pt x="28955" y="238780"/>
                </a:lnTo>
                <a:lnTo>
                  <a:pt x="7650" y="197571"/>
                </a:lnTo>
                <a:lnTo>
                  <a:pt x="0" y="150114"/>
                </a:lnTo>
                <a:close/>
              </a:path>
            </a:pathLst>
          </a:custGeom>
          <a:ln w="12700">
            <a:solidFill>
              <a:srgbClr val="0871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3952494" y="2876245"/>
            <a:ext cx="129539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0" dirty="0">
                <a:solidFill>
                  <a:srgbClr val="087150"/>
                </a:solidFill>
                <a:latin typeface="Tahoma"/>
                <a:cs typeface="Tahoma"/>
              </a:rPr>
              <a:t>2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3866388" y="3396996"/>
            <a:ext cx="300355" cy="300355"/>
          </a:xfrm>
          <a:custGeom>
            <a:avLst/>
            <a:gdLst/>
            <a:ahLst/>
            <a:cxnLst/>
            <a:rect l="l" t="t" r="r" b="b"/>
            <a:pathLst>
              <a:path w="300354" h="300354">
                <a:moveTo>
                  <a:pt x="0" y="150113"/>
                </a:moveTo>
                <a:lnTo>
                  <a:pt x="7650" y="102656"/>
                </a:lnTo>
                <a:lnTo>
                  <a:pt x="28955" y="61447"/>
                </a:lnTo>
                <a:lnTo>
                  <a:pt x="61447" y="28955"/>
                </a:lnTo>
                <a:lnTo>
                  <a:pt x="102656" y="7650"/>
                </a:lnTo>
                <a:lnTo>
                  <a:pt x="150113" y="0"/>
                </a:lnTo>
                <a:lnTo>
                  <a:pt x="197571" y="7650"/>
                </a:lnTo>
                <a:lnTo>
                  <a:pt x="238780" y="28955"/>
                </a:lnTo>
                <a:lnTo>
                  <a:pt x="271272" y="61447"/>
                </a:lnTo>
                <a:lnTo>
                  <a:pt x="292577" y="102656"/>
                </a:lnTo>
                <a:lnTo>
                  <a:pt x="300227" y="150113"/>
                </a:lnTo>
                <a:lnTo>
                  <a:pt x="292577" y="197571"/>
                </a:lnTo>
                <a:lnTo>
                  <a:pt x="271272" y="238780"/>
                </a:lnTo>
                <a:lnTo>
                  <a:pt x="238780" y="271272"/>
                </a:lnTo>
                <a:lnTo>
                  <a:pt x="197571" y="292577"/>
                </a:lnTo>
                <a:lnTo>
                  <a:pt x="150113" y="300227"/>
                </a:lnTo>
                <a:lnTo>
                  <a:pt x="102656" y="292577"/>
                </a:lnTo>
                <a:lnTo>
                  <a:pt x="61447" y="271272"/>
                </a:lnTo>
                <a:lnTo>
                  <a:pt x="28955" y="238780"/>
                </a:lnTo>
                <a:lnTo>
                  <a:pt x="7650" y="197571"/>
                </a:lnTo>
                <a:lnTo>
                  <a:pt x="0" y="150113"/>
                </a:lnTo>
                <a:close/>
              </a:path>
            </a:pathLst>
          </a:custGeom>
          <a:ln w="12700">
            <a:solidFill>
              <a:srgbClr val="0871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3952494" y="3425444"/>
            <a:ext cx="12890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0" dirty="0">
                <a:solidFill>
                  <a:srgbClr val="087150"/>
                </a:solidFill>
                <a:latin typeface="Tahoma"/>
                <a:cs typeface="Tahoma"/>
              </a:rPr>
              <a:t>3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3866388" y="3989832"/>
            <a:ext cx="300355" cy="300355"/>
          </a:xfrm>
          <a:custGeom>
            <a:avLst/>
            <a:gdLst/>
            <a:ahLst/>
            <a:cxnLst/>
            <a:rect l="l" t="t" r="r" b="b"/>
            <a:pathLst>
              <a:path w="300354" h="300354">
                <a:moveTo>
                  <a:pt x="0" y="150114"/>
                </a:moveTo>
                <a:lnTo>
                  <a:pt x="7650" y="102656"/>
                </a:lnTo>
                <a:lnTo>
                  <a:pt x="28955" y="61447"/>
                </a:lnTo>
                <a:lnTo>
                  <a:pt x="61447" y="28956"/>
                </a:lnTo>
                <a:lnTo>
                  <a:pt x="102656" y="7650"/>
                </a:lnTo>
                <a:lnTo>
                  <a:pt x="150113" y="0"/>
                </a:lnTo>
                <a:lnTo>
                  <a:pt x="197571" y="7650"/>
                </a:lnTo>
                <a:lnTo>
                  <a:pt x="238780" y="28956"/>
                </a:lnTo>
                <a:lnTo>
                  <a:pt x="271272" y="61447"/>
                </a:lnTo>
                <a:lnTo>
                  <a:pt x="292577" y="102656"/>
                </a:lnTo>
                <a:lnTo>
                  <a:pt x="300227" y="150114"/>
                </a:lnTo>
                <a:lnTo>
                  <a:pt x="292577" y="197571"/>
                </a:lnTo>
                <a:lnTo>
                  <a:pt x="271272" y="238780"/>
                </a:lnTo>
                <a:lnTo>
                  <a:pt x="238780" y="271272"/>
                </a:lnTo>
                <a:lnTo>
                  <a:pt x="197571" y="292577"/>
                </a:lnTo>
                <a:lnTo>
                  <a:pt x="150113" y="300228"/>
                </a:lnTo>
                <a:lnTo>
                  <a:pt x="102656" y="292577"/>
                </a:lnTo>
                <a:lnTo>
                  <a:pt x="61447" y="271272"/>
                </a:lnTo>
                <a:lnTo>
                  <a:pt x="28955" y="238780"/>
                </a:lnTo>
                <a:lnTo>
                  <a:pt x="7650" y="197571"/>
                </a:lnTo>
                <a:lnTo>
                  <a:pt x="0" y="150114"/>
                </a:lnTo>
                <a:close/>
              </a:path>
            </a:pathLst>
          </a:custGeom>
          <a:ln w="12700">
            <a:solidFill>
              <a:srgbClr val="0871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3952494" y="4017009"/>
            <a:ext cx="12890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0" dirty="0">
                <a:solidFill>
                  <a:srgbClr val="087150"/>
                </a:solidFill>
                <a:latin typeface="Tahoma"/>
                <a:cs typeface="Tahoma"/>
              </a:rPr>
              <a:t>4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3866388" y="4532376"/>
            <a:ext cx="300355" cy="300355"/>
          </a:xfrm>
          <a:custGeom>
            <a:avLst/>
            <a:gdLst/>
            <a:ahLst/>
            <a:cxnLst/>
            <a:rect l="l" t="t" r="r" b="b"/>
            <a:pathLst>
              <a:path w="300354" h="300354">
                <a:moveTo>
                  <a:pt x="0" y="150113"/>
                </a:moveTo>
                <a:lnTo>
                  <a:pt x="7650" y="102656"/>
                </a:lnTo>
                <a:lnTo>
                  <a:pt x="28955" y="61447"/>
                </a:lnTo>
                <a:lnTo>
                  <a:pt x="61447" y="28956"/>
                </a:lnTo>
                <a:lnTo>
                  <a:pt x="102656" y="7650"/>
                </a:lnTo>
                <a:lnTo>
                  <a:pt x="150113" y="0"/>
                </a:lnTo>
                <a:lnTo>
                  <a:pt x="197571" y="7650"/>
                </a:lnTo>
                <a:lnTo>
                  <a:pt x="238780" y="28955"/>
                </a:lnTo>
                <a:lnTo>
                  <a:pt x="271272" y="61447"/>
                </a:lnTo>
                <a:lnTo>
                  <a:pt x="292577" y="102656"/>
                </a:lnTo>
                <a:lnTo>
                  <a:pt x="300227" y="150113"/>
                </a:lnTo>
                <a:lnTo>
                  <a:pt x="292577" y="197571"/>
                </a:lnTo>
                <a:lnTo>
                  <a:pt x="271272" y="238780"/>
                </a:lnTo>
                <a:lnTo>
                  <a:pt x="238780" y="271272"/>
                </a:lnTo>
                <a:lnTo>
                  <a:pt x="197571" y="292577"/>
                </a:lnTo>
                <a:lnTo>
                  <a:pt x="150113" y="300228"/>
                </a:lnTo>
                <a:lnTo>
                  <a:pt x="102656" y="292577"/>
                </a:lnTo>
                <a:lnTo>
                  <a:pt x="61447" y="271272"/>
                </a:lnTo>
                <a:lnTo>
                  <a:pt x="28955" y="238780"/>
                </a:lnTo>
                <a:lnTo>
                  <a:pt x="7650" y="197571"/>
                </a:lnTo>
                <a:lnTo>
                  <a:pt x="0" y="150113"/>
                </a:lnTo>
                <a:close/>
              </a:path>
            </a:pathLst>
          </a:custGeom>
          <a:ln w="12700">
            <a:solidFill>
              <a:srgbClr val="0871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3952494" y="4559553"/>
            <a:ext cx="12890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0" dirty="0">
                <a:solidFill>
                  <a:srgbClr val="087150"/>
                </a:solidFill>
                <a:latin typeface="Tahoma"/>
                <a:cs typeface="Tahoma"/>
              </a:rPr>
              <a:t>5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24" name="object 2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6347" rIns="0" bIns="0" rtlCol="0">
            <a:spAutoFit/>
          </a:bodyPr>
          <a:lstStyle/>
          <a:p>
            <a:pPr marL="2459355">
              <a:lnSpc>
                <a:spcPts val="1250"/>
              </a:lnSpc>
            </a:pPr>
            <a:fld id="{81D60167-4931-47E6-BA6A-407CBD079E47}" type="slidenum">
              <a:rPr spc="-25" dirty="0"/>
              <a:t>17</a:t>
            </a:fld>
            <a:endParaRPr spc="-25" dirty="0"/>
          </a:p>
        </p:txBody>
      </p:sp>
      <p:sp>
        <p:nvSpPr>
          <p:cNvPr id="25" name="object 2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/>
              <a:t>©</a:t>
            </a:r>
            <a:r>
              <a:rPr spc="-15" dirty="0"/>
              <a:t> </a:t>
            </a:r>
            <a:r>
              <a:rPr dirty="0"/>
              <a:t>The</a:t>
            </a:r>
            <a:r>
              <a:rPr spc="-30" dirty="0"/>
              <a:t> </a:t>
            </a:r>
            <a:r>
              <a:rPr dirty="0"/>
              <a:t>KPI</a:t>
            </a:r>
            <a:r>
              <a:rPr spc="-5" dirty="0"/>
              <a:t> </a:t>
            </a:r>
            <a:r>
              <a:rPr dirty="0"/>
              <a:t>Institute</a:t>
            </a:r>
            <a:r>
              <a:rPr spc="-20" dirty="0"/>
              <a:t> 2023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4285869" y="2307082"/>
            <a:ext cx="4462145" cy="197421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20" dirty="0">
                <a:solidFill>
                  <a:srgbClr val="5F5F5F"/>
                </a:solidFill>
                <a:latin typeface="Tahoma"/>
                <a:cs typeface="Tahoma"/>
              </a:rPr>
              <a:t>Challenges</a:t>
            </a:r>
            <a:r>
              <a:rPr sz="2000" spc="-15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5F5F5F"/>
                </a:solidFill>
                <a:latin typeface="Tahoma"/>
                <a:cs typeface="Tahoma"/>
              </a:rPr>
              <a:t>in</a:t>
            </a:r>
            <a:r>
              <a:rPr sz="2000" spc="-18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2000" spc="-30" dirty="0">
                <a:solidFill>
                  <a:srgbClr val="5F5F5F"/>
                </a:solidFill>
                <a:latin typeface="Tahoma"/>
                <a:cs typeface="Tahoma"/>
              </a:rPr>
              <a:t>performance</a:t>
            </a:r>
            <a:r>
              <a:rPr sz="2000" spc="-14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2000" spc="-20" dirty="0">
                <a:solidFill>
                  <a:srgbClr val="5F5F5F"/>
                </a:solidFill>
                <a:latin typeface="Tahoma"/>
                <a:cs typeface="Tahoma"/>
              </a:rPr>
              <a:t>measurement</a:t>
            </a:r>
            <a:endParaRPr sz="2000">
              <a:latin typeface="Tahoma"/>
              <a:cs typeface="Tahoma"/>
            </a:endParaRPr>
          </a:p>
          <a:p>
            <a:pPr marL="12700" marR="1816100">
              <a:lnSpc>
                <a:spcPts val="4340"/>
              </a:lnSpc>
              <a:spcBef>
                <a:spcPts val="425"/>
              </a:spcBef>
            </a:pPr>
            <a:r>
              <a:rPr sz="2000" spc="-30" dirty="0">
                <a:solidFill>
                  <a:srgbClr val="5F5F5F"/>
                </a:solidFill>
                <a:latin typeface="Tahoma"/>
                <a:cs typeface="Tahoma"/>
              </a:rPr>
              <a:t>The</a:t>
            </a:r>
            <a:r>
              <a:rPr sz="2000" spc="-21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2000" spc="-35" dirty="0">
                <a:solidFill>
                  <a:srgbClr val="5F5F5F"/>
                </a:solidFill>
                <a:latin typeface="Tahoma"/>
                <a:cs typeface="Tahoma"/>
              </a:rPr>
              <a:t>value</a:t>
            </a:r>
            <a:r>
              <a:rPr sz="2000" spc="-20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2000" spc="-40" dirty="0">
                <a:solidFill>
                  <a:srgbClr val="5F5F5F"/>
                </a:solidFill>
                <a:latin typeface="Tahoma"/>
                <a:cs typeface="Tahoma"/>
              </a:rPr>
              <a:t>added</a:t>
            </a:r>
            <a:r>
              <a:rPr sz="2000" spc="-21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2000" spc="-35" dirty="0">
                <a:solidFill>
                  <a:srgbClr val="5F5F5F"/>
                </a:solidFill>
                <a:latin typeface="Tahoma"/>
                <a:cs typeface="Tahoma"/>
              </a:rPr>
              <a:t>by</a:t>
            </a:r>
            <a:r>
              <a:rPr sz="2000" spc="-21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2000" spc="-20" dirty="0">
                <a:solidFill>
                  <a:srgbClr val="5F5F5F"/>
                </a:solidFill>
                <a:latin typeface="Tahoma"/>
                <a:cs typeface="Tahoma"/>
              </a:rPr>
              <a:t>KPIs </a:t>
            </a:r>
            <a:r>
              <a:rPr sz="2000" spc="-10" dirty="0">
                <a:solidFill>
                  <a:srgbClr val="5F5F5F"/>
                </a:solidFill>
                <a:latin typeface="Tahoma"/>
                <a:cs typeface="Tahoma"/>
              </a:rPr>
              <a:t>Organizational</a:t>
            </a:r>
            <a:r>
              <a:rPr sz="2000" spc="-21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5F5F5F"/>
                </a:solidFill>
                <a:latin typeface="Tahoma"/>
                <a:cs typeface="Tahoma"/>
              </a:rPr>
              <a:t>levels</a:t>
            </a:r>
            <a:endParaRPr sz="20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430"/>
              </a:spcBef>
            </a:pPr>
            <a:r>
              <a:rPr sz="2000" dirty="0">
                <a:solidFill>
                  <a:srgbClr val="5F5F5F"/>
                </a:solidFill>
                <a:latin typeface="Tahoma"/>
                <a:cs typeface="Tahoma"/>
              </a:rPr>
              <a:t>KPI</a:t>
            </a:r>
            <a:r>
              <a:rPr sz="2000" spc="-18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2000" spc="-25" dirty="0">
                <a:solidFill>
                  <a:srgbClr val="5F5F5F"/>
                </a:solidFill>
                <a:latin typeface="Tahoma"/>
                <a:cs typeface="Tahoma"/>
              </a:rPr>
              <a:t>concept</a:t>
            </a:r>
            <a:r>
              <a:rPr sz="2000" spc="-16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2000" spc="-25" dirty="0">
                <a:solidFill>
                  <a:srgbClr val="5F5F5F"/>
                </a:solidFill>
                <a:latin typeface="Tahoma"/>
                <a:cs typeface="Tahoma"/>
              </a:rPr>
              <a:t>map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285869" y="4541011"/>
            <a:ext cx="135064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10" dirty="0">
                <a:solidFill>
                  <a:srgbClr val="5F5F5F"/>
                </a:solidFill>
                <a:latin typeface="Tahoma"/>
                <a:cs typeface="Tahoma"/>
              </a:rPr>
              <a:t>Governance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807967" y="1727149"/>
            <a:ext cx="110045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25" dirty="0">
                <a:solidFill>
                  <a:srgbClr val="087150"/>
                </a:solidFill>
                <a:latin typeface="Century Gothic"/>
                <a:cs typeface="Century Gothic"/>
              </a:rPr>
              <a:t>Agenda:</a:t>
            </a:r>
            <a:endParaRPr sz="2000">
              <a:latin typeface="Century Gothic"/>
              <a:cs typeface="Century Gothic"/>
            </a:endParaRPr>
          </a:p>
        </p:txBody>
      </p:sp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85788" y="175260"/>
            <a:ext cx="2282952" cy="19050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0" y="0"/>
            <a:ext cx="8986520" cy="6858000"/>
            <a:chOff x="0" y="0"/>
            <a:chExt cx="8986520" cy="6858000"/>
          </a:xfrm>
        </p:grpSpPr>
        <p:sp>
          <p:nvSpPr>
            <p:cNvPr id="4" name="object 4"/>
            <p:cNvSpPr/>
            <p:nvPr/>
          </p:nvSpPr>
          <p:spPr>
            <a:xfrm>
              <a:off x="321563" y="2072639"/>
              <a:ext cx="3086100" cy="0"/>
            </a:xfrm>
            <a:custGeom>
              <a:avLst/>
              <a:gdLst/>
              <a:ahLst/>
              <a:cxnLst/>
              <a:rect l="l" t="t" r="r" b="b"/>
              <a:pathLst>
                <a:path w="3086100">
                  <a:moveTo>
                    <a:pt x="0" y="0"/>
                  </a:moveTo>
                  <a:lnTo>
                    <a:pt x="3086100" y="0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3665219" cy="685800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0" y="0"/>
              <a:ext cx="3589020" cy="6858000"/>
            </a:xfrm>
            <a:custGeom>
              <a:avLst/>
              <a:gdLst/>
              <a:ahLst/>
              <a:cxnLst/>
              <a:rect l="l" t="t" r="r" b="b"/>
              <a:pathLst>
                <a:path w="3589020" h="6858000">
                  <a:moveTo>
                    <a:pt x="0" y="6858000"/>
                  </a:moveTo>
                  <a:lnTo>
                    <a:pt x="3589020" y="6858000"/>
                  </a:lnTo>
                  <a:lnTo>
                    <a:pt x="3589020" y="0"/>
                  </a:lnTo>
                  <a:lnTo>
                    <a:pt x="0" y="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044B35">
                <a:alpha val="6548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21563" y="2081783"/>
              <a:ext cx="3086100" cy="0"/>
            </a:xfrm>
            <a:custGeom>
              <a:avLst/>
              <a:gdLst/>
              <a:ahLst/>
              <a:cxnLst/>
              <a:rect l="l" t="t" r="r" b="b"/>
              <a:pathLst>
                <a:path w="3086100">
                  <a:moveTo>
                    <a:pt x="0" y="0"/>
                  </a:moveTo>
                  <a:lnTo>
                    <a:pt x="3086100" y="0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61544" y="6553200"/>
              <a:ext cx="8820150" cy="0"/>
            </a:xfrm>
            <a:custGeom>
              <a:avLst/>
              <a:gdLst/>
              <a:ahLst/>
              <a:cxnLst/>
              <a:rect l="l" t="t" r="r" b="b"/>
              <a:pathLst>
                <a:path w="8820150">
                  <a:moveTo>
                    <a:pt x="0" y="0"/>
                  </a:moveTo>
                  <a:lnTo>
                    <a:pt x="8820023" y="0"/>
                  </a:lnTo>
                </a:path>
              </a:pathLst>
            </a:custGeom>
            <a:ln w="9525">
              <a:solidFill>
                <a:srgbClr val="D0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399999" y="1418590"/>
            <a:ext cx="201168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215" dirty="0">
                <a:solidFill>
                  <a:srgbClr val="FFFFFF"/>
                </a:solidFill>
              </a:rPr>
              <a:t>MODULE</a:t>
            </a:r>
            <a:r>
              <a:rPr sz="2800" spc="5" dirty="0">
                <a:solidFill>
                  <a:srgbClr val="FFFFFF"/>
                </a:solidFill>
              </a:rPr>
              <a:t> </a:t>
            </a:r>
            <a:r>
              <a:rPr sz="2800" spc="195" dirty="0">
                <a:solidFill>
                  <a:srgbClr val="FFFFFF"/>
                </a:solidFill>
              </a:rPr>
              <a:t>8</a:t>
            </a:r>
            <a:endParaRPr sz="2800"/>
          </a:p>
        </p:txBody>
      </p:sp>
      <p:sp>
        <p:nvSpPr>
          <p:cNvPr id="10" name="object 10"/>
          <p:cNvSpPr txBox="1"/>
          <p:nvPr/>
        </p:nvSpPr>
        <p:spPr>
          <a:xfrm>
            <a:off x="399999" y="2265044"/>
            <a:ext cx="2795270" cy="835660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12700" marR="5080">
              <a:lnSpc>
                <a:spcPts val="3020"/>
              </a:lnSpc>
              <a:spcBef>
                <a:spcPts val="480"/>
              </a:spcBef>
            </a:pPr>
            <a:r>
              <a:rPr sz="2800" spc="145" dirty="0">
                <a:solidFill>
                  <a:srgbClr val="FFFFFF"/>
                </a:solidFill>
                <a:latin typeface="Century Gothic"/>
                <a:cs typeface="Century Gothic"/>
              </a:rPr>
              <a:t>WORKING </a:t>
            </a:r>
            <a:r>
              <a:rPr sz="2800" spc="365" dirty="0">
                <a:solidFill>
                  <a:srgbClr val="FFFFFF"/>
                </a:solidFill>
                <a:latin typeface="Century Gothic"/>
                <a:cs typeface="Century Gothic"/>
              </a:rPr>
              <a:t>WITH</a:t>
            </a:r>
            <a:r>
              <a:rPr sz="2800" spc="-1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2800" spc="215" dirty="0">
                <a:solidFill>
                  <a:srgbClr val="FFFFFF"/>
                </a:solidFill>
                <a:latin typeface="Century Gothic"/>
                <a:cs typeface="Century Gothic"/>
              </a:rPr>
              <a:t>TARGETS</a:t>
            </a:r>
            <a:endParaRPr sz="2800">
              <a:latin typeface="Century Gothic"/>
              <a:cs typeface="Century Gothic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729228" y="2307335"/>
            <a:ext cx="327660" cy="1503045"/>
          </a:xfrm>
          <a:custGeom>
            <a:avLst/>
            <a:gdLst/>
            <a:ahLst/>
            <a:cxnLst/>
            <a:rect l="l" t="t" r="r" b="b"/>
            <a:pathLst>
              <a:path w="327660" h="1503045">
                <a:moveTo>
                  <a:pt x="27432" y="150113"/>
                </a:moveTo>
                <a:lnTo>
                  <a:pt x="35082" y="102656"/>
                </a:lnTo>
                <a:lnTo>
                  <a:pt x="56387" y="61447"/>
                </a:lnTo>
                <a:lnTo>
                  <a:pt x="88879" y="28955"/>
                </a:lnTo>
                <a:lnTo>
                  <a:pt x="130088" y="7650"/>
                </a:lnTo>
                <a:lnTo>
                  <a:pt x="177546" y="0"/>
                </a:lnTo>
                <a:lnTo>
                  <a:pt x="225003" y="7650"/>
                </a:lnTo>
                <a:lnTo>
                  <a:pt x="266212" y="28955"/>
                </a:lnTo>
                <a:lnTo>
                  <a:pt x="298704" y="61447"/>
                </a:lnTo>
                <a:lnTo>
                  <a:pt x="320009" y="102656"/>
                </a:lnTo>
                <a:lnTo>
                  <a:pt x="327660" y="150113"/>
                </a:lnTo>
                <a:lnTo>
                  <a:pt x="320009" y="197571"/>
                </a:lnTo>
                <a:lnTo>
                  <a:pt x="298704" y="238780"/>
                </a:lnTo>
                <a:lnTo>
                  <a:pt x="266212" y="271272"/>
                </a:lnTo>
                <a:lnTo>
                  <a:pt x="225003" y="292577"/>
                </a:lnTo>
                <a:lnTo>
                  <a:pt x="177546" y="300227"/>
                </a:lnTo>
                <a:lnTo>
                  <a:pt x="130088" y="292577"/>
                </a:lnTo>
                <a:lnTo>
                  <a:pt x="88879" y="271272"/>
                </a:lnTo>
                <a:lnTo>
                  <a:pt x="56387" y="238780"/>
                </a:lnTo>
                <a:lnTo>
                  <a:pt x="35082" y="197571"/>
                </a:lnTo>
                <a:lnTo>
                  <a:pt x="27432" y="150113"/>
                </a:lnTo>
                <a:close/>
              </a:path>
              <a:path w="327660" h="1503045">
                <a:moveTo>
                  <a:pt x="0" y="1352550"/>
                </a:moveTo>
                <a:lnTo>
                  <a:pt x="7620" y="1305092"/>
                </a:lnTo>
                <a:lnTo>
                  <a:pt x="28834" y="1263883"/>
                </a:lnTo>
                <a:lnTo>
                  <a:pt x="61173" y="1231391"/>
                </a:lnTo>
                <a:lnTo>
                  <a:pt x="102168" y="1210086"/>
                </a:lnTo>
                <a:lnTo>
                  <a:pt x="149351" y="1202436"/>
                </a:lnTo>
                <a:lnTo>
                  <a:pt x="196535" y="1210086"/>
                </a:lnTo>
                <a:lnTo>
                  <a:pt x="237530" y="1231391"/>
                </a:lnTo>
                <a:lnTo>
                  <a:pt x="269869" y="1263883"/>
                </a:lnTo>
                <a:lnTo>
                  <a:pt x="291084" y="1305092"/>
                </a:lnTo>
                <a:lnTo>
                  <a:pt x="298704" y="1352550"/>
                </a:lnTo>
                <a:lnTo>
                  <a:pt x="291084" y="1400007"/>
                </a:lnTo>
                <a:lnTo>
                  <a:pt x="269869" y="1441216"/>
                </a:lnTo>
                <a:lnTo>
                  <a:pt x="237530" y="1473708"/>
                </a:lnTo>
                <a:lnTo>
                  <a:pt x="196535" y="1495013"/>
                </a:lnTo>
                <a:lnTo>
                  <a:pt x="149351" y="1502664"/>
                </a:lnTo>
                <a:lnTo>
                  <a:pt x="102168" y="1495013"/>
                </a:lnTo>
                <a:lnTo>
                  <a:pt x="61173" y="1473708"/>
                </a:lnTo>
                <a:lnTo>
                  <a:pt x="28834" y="1441216"/>
                </a:lnTo>
                <a:lnTo>
                  <a:pt x="7619" y="1400007"/>
                </a:lnTo>
                <a:lnTo>
                  <a:pt x="0" y="1352550"/>
                </a:lnTo>
                <a:close/>
              </a:path>
            </a:pathLst>
          </a:custGeom>
          <a:ln w="12700">
            <a:solidFill>
              <a:srgbClr val="0871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3814953" y="3536950"/>
            <a:ext cx="12890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0" dirty="0">
                <a:solidFill>
                  <a:srgbClr val="087150"/>
                </a:solidFill>
                <a:latin typeface="Tahoma"/>
                <a:cs typeface="Tahoma"/>
              </a:rPr>
              <a:t>3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756659" y="2884932"/>
            <a:ext cx="300355" cy="300355"/>
          </a:xfrm>
          <a:custGeom>
            <a:avLst/>
            <a:gdLst/>
            <a:ahLst/>
            <a:cxnLst/>
            <a:rect l="l" t="t" r="r" b="b"/>
            <a:pathLst>
              <a:path w="300354" h="300355">
                <a:moveTo>
                  <a:pt x="0" y="150113"/>
                </a:moveTo>
                <a:lnTo>
                  <a:pt x="7650" y="102656"/>
                </a:lnTo>
                <a:lnTo>
                  <a:pt x="28955" y="61447"/>
                </a:lnTo>
                <a:lnTo>
                  <a:pt x="61447" y="28955"/>
                </a:lnTo>
                <a:lnTo>
                  <a:pt x="102656" y="7650"/>
                </a:lnTo>
                <a:lnTo>
                  <a:pt x="150113" y="0"/>
                </a:lnTo>
                <a:lnTo>
                  <a:pt x="197571" y="7650"/>
                </a:lnTo>
                <a:lnTo>
                  <a:pt x="238780" y="28955"/>
                </a:lnTo>
                <a:lnTo>
                  <a:pt x="271272" y="61447"/>
                </a:lnTo>
                <a:lnTo>
                  <a:pt x="292577" y="102656"/>
                </a:lnTo>
                <a:lnTo>
                  <a:pt x="300227" y="150113"/>
                </a:lnTo>
                <a:lnTo>
                  <a:pt x="292577" y="197571"/>
                </a:lnTo>
                <a:lnTo>
                  <a:pt x="271272" y="238780"/>
                </a:lnTo>
                <a:lnTo>
                  <a:pt x="238780" y="271272"/>
                </a:lnTo>
                <a:lnTo>
                  <a:pt x="197571" y="292577"/>
                </a:lnTo>
                <a:lnTo>
                  <a:pt x="150113" y="300227"/>
                </a:lnTo>
                <a:lnTo>
                  <a:pt x="102656" y="292577"/>
                </a:lnTo>
                <a:lnTo>
                  <a:pt x="61447" y="271272"/>
                </a:lnTo>
                <a:lnTo>
                  <a:pt x="28955" y="238780"/>
                </a:lnTo>
                <a:lnTo>
                  <a:pt x="7650" y="197571"/>
                </a:lnTo>
                <a:lnTo>
                  <a:pt x="0" y="150113"/>
                </a:lnTo>
                <a:close/>
              </a:path>
            </a:pathLst>
          </a:custGeom>
          <a:ln w="12700">
            <a:solidFill>
              <a:srgbClr val="0871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3843020" y="2912110"/>
            <a:ext cx="12890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0" dirty="0">
                <a:solidFill>
                  <a:srgbClr val="087150"/>
                </a:solidFill>
                <a:latin typeface="Tahoma"/>
                <a:cs typeface="Tahoma"/>
              </a:rPr>
              <a:t>2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3729228" y="4160520"/>
            <a:ext cx="299085" cy="299085"/>
          </a:xfrm>
          <a:custGeom>
            <a:avLst/>
            <a:gdLst/>
            <a:ahLst/>
            <a:cxnLst/>
            <a:rect l="l" t="t" r="r" b="b"/>
            <a:pathLst>
              <a:path w="299085" h="299085">
                <a:moveTo>
                  <a:pt x="0" y="149351"/>
                </a:moveTo>
                <a:lnTo>
                  <a:pt x="7620" y="102168"/>
                </a:lnTo>
                <a:lnTo>
                  <a:pt x="28834" y="61173"/>
                </a:lnTo>
                <a:lnTo>
                  <a:pt x="61173" y="28834"/>
                </a:lnTo>
                <a:lnTo>
                  <a:pt x="102168" y="7619"/>
                </a:lnTo>
                <a:lnTo>
                  <a:pt x="149351" y="0"/>
                </a:lnTo>
                <a:lnTo>
                  <a:pt x="196535" y="7619"/>
                </a:lnTo>
                <a:lnTo>
                  <a:pt x="237530" y="28834"/>
                </a:lnTo>
                <a:lnTo>
                  <a:pt x="269869" y="61173"/>
                </a:lnTo>
                <a:lnTo>
                  <a:pt x="291084" y="102168"/>
                </a:lnTo>
                <a:lnTo>
                  <a:pt x="298704" y="149351"/>
                </a:lnTo>
                <a:lnTo>
                  <a:pt x="291084" y="196535"/>
                </a:lnTo>
                <a:lnTo>
                  <a:pt x="269869" y="237530"/>
                </a:lnTo>
                <a:lnTo>
                  <a:pt x="237530" y="269869"/>
                </a:lnTo>
                <a:lnTo>
                  <a:pt x="196535" y="291083"/>
                </a:lnTo>
                <a:lnTo>
                  <a:pt x="149351" y="298703"/>
                </a:lnTo>
                <a:lnTo>
                  <a:pt x="102168" y="291083"/>
                </a:lnTo>
                <a:lnTo>
                  <a:pt x="61173" y="269869"/>
                </a:lnTo>
                <a:lnTo>
                  <a:pt x="28834" y="237530"/>
                </a:lnTo>
                <a:lnTo>
                  <a:pt x="7619" y="196535"/>
                </a:lnTo>
                <a:lnTo>
                  <a:pt x="0" y="149351"/>
                </a:lnTo>
                <a:close/>
              </a:path>
            </a:pathLst>
          </a:custGeom>
          <a:ln w="12700">
            <a:solidFill>
              <a:srgbClr val="0871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3814953" y="4186809"/>
            <a:ext cx="12890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0" dirty="0">
                <a:solidFill>
                  <a:srgbClr val="087150"/>
                </a:solidFill>
                <a:latin typeface="Tahoma"/>
                <a:cs typeface="Tahoma"/>
              </a:rPr>
              <a:t>4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69047" rIns="0" bIns="0" rtlCol="0">
            <a:spAutoFit/>
          </a:bodyPr>
          <a:lstStyle/>
          <a:p>
            <a:pPr marL="2417445">
              <a:lnSpc>
                <a:spcPct val="100000"/>
              </a:lnSpc>
              <a:spcBef>
                <a:spcPts val="100"/>
              </a:spcBef>
            </a:pPr>
            <a:fld id="{81D60167-4931-47E6-BA6A-407CBD079E47}" type="slidenum">
              <a:rPr spc="-25" dirty="0"/>
              <a:t>170</a:t>
            </a:fld>
            <a:endParaRPr spc="-25" dirty="0"/>
          </a:p>
        </p:txBody>
      </p:sp>
      <p:sp>
        <p:nvSpPr>
          <p:cNvPr id="22" name="object 2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/>
              <a:t>©</a:t>
            </a:r>
            <a:r>
              <a:rPr spc="-15" dirty="0"/>
              <a:t> </a:t>
            </a:r>
            <a:r>
              <a:rPr dirty="0"/>
              <a:t>The</a:t>
            </a:r>
            <a:r>
              <a:rPr spc="-30" dirty="0"/>
              <a:t> </a:t>
            </a:r>
            <a:r>
              <a:rPr dirty="0"/>
              <a:t>KPI</a:t>
            </a:r>
            <a:r>
              <a:rPr spc="-5" dirty="0"/>
              <a:t> </a:t>
            </a:r>
            <a:r>
              <a:rPr dirty="0"/>
              <a:t>Institute</a:t>
            </a:r>
            <a:r>
              <a:rPr spc="-20" dirty="0"/>
              <a:t> 2023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3843020" y="2258060"/>
            <a:ext cx="272605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305435" algn="l"/>
              </a:tabLst>
            </a:pPr>
            <a:r>
              <a:rPr sz="1400" spc="-50" dirty="0">
                <a:solidFill>
                  <a:srgbClr val="087150"/>
                </a:solidFill>
                <a:latin typeface="Tahoma"/>
                <a:cs typeface="Tahoma"/>
              </a:rPr>
              <a:t>1</a:t>
            </a:r>
            <a:r>
              <a:rPr sz="1400" dirty="0">
                <a:solidFill>
                  <a:srgbClr val="087150"/>
                </a:solidFill>
                <a:latin typeface="Tahoma"/>
                <a:cs typeface="Tahoma"/>
              </a:rPr>
              <a:t>	</a:t>
            </a:r>
            <a:r>
              <a:rPr sz="3000" spc="-44" baseline="2777" dirty="0">
                <a:solidFill>
                  <a:srgbClr val="5F5F5F"/>
                </a:solidFill>
                <a:latin typeface="Tahoma"/>
                <a:cs typeface="Tahoma"/>
              </a:rPr>
              <a:t>Target</a:t>
            </a:r>
            <a:r>
              <a:rPr sz="3000" spc="-284" baseline="2777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3000" spc="-30" baseline="2777" dirty="0">
                <a:solidFill>
                  <a:srgbClr val="5F5F5F"/>
                </a:solidFill>
                <a:latin typeface="Tahoma"/>
                <a:cs typeface="Tahoma"/>
              </a:rPr>
              <a:t>setting</a:t>
            </a:r>
            <a:r>
              <a:rPr sz="3000" spc="-307" baseline="2777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3000" spc="-15" baseline="2777" dirty="0">
                <a:solidFill>
                  <a:srgbClr val="5F5F5F"/>
                </a:solidFill>
                <a:latin typeface="Tahoma"/>
                <a:cs typeface="Tahoma"/>
              </a:rPr>
              <a:t>process</a:t>
            </a:r>
            <a:endParaRPr sz="3000" baseline="2777">
              <a:latin typeface="Tahoma"/>
              <a:cs typeface="Tahom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135882" y="2880741"/>
            <a:ext cx="374904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20" dirty="0">
                <a:solidFill>
                  <a:srgbClr val="5F5F5F"/>
                </a:solidFill>
                <a:latin typeface="Tahoma"/>
                <a:cs typeface="Tahoma"/>
              </a:rPr>
              <a:t>Challenges</a:t>
            </a:r>
            <a:r>
              <a:rPr sz="2000" spc="-16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5F5F5F"/>
                </a:solidFill>
                <a:latin typeface="Tahoma"/>
                <a:cs typeface="Tahoma"/>
              </a:rPr>
              <a:t>in</a:t>
            </a:r>
            <a:r>
              <a:rPr sz="2000" spc="-19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2000" spc="-25" dirty="0">
                <a:solidFill>
                  <a:srgbClr val="5F5F5F"/>
                </a:solidFill>
                <a:latin typeface="Tahoma"/>
                <a:cs typeface="Tahoma"/>
              </a:rPr>
              <a:t>working</a:t>
            </a:r>
            <a:r>
              <a:rPr sz="2000" spc="-16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5F5F5F"/>
                </a:solidFill>
                <a:latin typeface="Tahoma"/>
                <a:cs typeface="Tahoma"/>
              </a:rPr>
              <a:t>with</a:t>
            </a:r>
            <a:r>
              <a:rPr sz="2000" spc="-22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5F5F5F"/>
                </a:solidFill>
                <a:latin typeface="Tahoma"/>
                <a:cs typeface="Tahoma"/>
              </a:rPr>
              <a:t>targets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135882" y="3475990"/>
            <a:ext cx="3810000" cy="11880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solidFill>
                  <a:srgbClr val="5F5F5F"/>
                </a:solidFill>
                <a:latin typeface="Tahoma"/>
                <a:cs typeface="Tahoma"/>
              </a:rPr>
              <a:t>Weights</a:t>
            </a:r>
            <a:r>
              <a:rPr sz="2000" spc="-229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2000" spc="-50" dirty="0">
                <a:solidFill>
                  <a:srgbClr val="5F5F5F"/>
                </a:solidFill>
                <a:latin typeface="Tahoma"/>
                <a:cs typeface="Tahoma"/>
              </a:rPr>
              <a:t>and</a:t>
            </a:r>
            <a:r>
              <a:rPr sz="2000" spc="-22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5F5F5F"/>
                </a:solidFill>
                <a:latin typeface="Tahoma"/>
                <a:cs typeface="Tahoma"/>
              </a:rPr>
              <a:t>Indexes</a:t>
            </a:r>
            <a:endParaRPr sz="2000">
              <a:latin typeface="Tahoma"/>
              <a:cs typeface="Tahoma"/>
            </a:endParaRPr>
          </a:p>
          <a:p>
            <a:pPr marL="12700" marR="5080">
              <a:lnSpc>
                <a:spcPct val="100000"/>
              </a:lnSpc>
              <a:spcBef>
                <a:spcPts val="1945"/>
              </a:spcBef>
            </a:pPr>
            <a:r>
              <a:rPr sz="2000" spc="-10" dirty="0">
                <a:solidFill>
                  <a:srgbClr val="5F5F5F"/>
                </a:solidFill>
                <a:latin typeface="Tahoma"/>
                <a:cs typeface="Tahoma"/>
              </a:rPr>
              <a:t>Negative</a:t>
            </a:r>
            <a:r>
              <a:rPr sz="2000" spc="-204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2000" spc="-30" dirty="0">
                <a:solidFill>
                  <a:srgbClr val="5F5F5F"/>
                </a:solidFill>
                <a:latin typeface="Tahoma"/>
                <a:cs typeface="Tahoma"/>
              </a:rPr>
              <a:t>behaviors</a:t>
            </a:r>
            <a:r>
              <a:rPr sz="2000" spc="-18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2000" spc="-45" dirty="0">
                <a:solidFill>
                  <a:srgbClr val="5F5F5F"/>
                </a:solidFill>
                <a:latin typeface="Tahoma"/>
                <a:cs typeface="Tahoma"/>
              </a:rPr>
              <a:t>cause</a:t>
            </a:r>
            <a:r>
              <a:rPr sz="2000" spc="-18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2000" spc="-30" dirty="0">
                <a:solidFill>
                  <a:srgbClr val="5F5F5F"/>
                </a:solidFill>
                <a:latin typeface="Tahoma"/>
                <a:cs typeface="Tahoma"/>
              </a:rPr>
              <a:t>by</a:t>
            </a:r>
            <a:r>
              <a:rPr sz="2000" spc="-204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5F5F5F"/>
                </a:solidFill>
                <a:latin typeface="Tahoma"/>
                <a:cs typeface="Tahoma"/>
              </a:rPr>
              <a:t>target setting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807967" y="1727149"/>
            <a:ext cx="110045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25" dirty="0">
                <a:solidFill>
                  <a:srgbClr val="087150"/>
                </a:solidFill>
                <a:latin typeface="Century Gothic"/>
                <a:cs typeface="Century Gothic"/>
              </a:rPr>
              <a:t>Agenda:</a:t>
            </a:r>
            <a:endParaRPr sz="2000">
              <a:latin typeface="Century Gothic"/>
              <a:cs typeface="Century Gothic"/>
            </a:endParaRPr>
          </a:p>
        </p:txBody>
      </p:sp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-3"/>
            <a:ext cx="8982075" cy="6858000"/>
            <a:chOff x="0" y="-3"/>
            <a:chExt cx="8982075" cy="6858000"/>
          </a:xfrm>
        </p:grpSpPr>
        <p:sp>
          <p:nvSpPr>
            <p:cNvPr id="3" name="object 3"/>
            <p:cNvSpPr/>
            <p:nvPr/>
          </p:nvSpPr>
          <p:spPr>
            <a:xfrm>
              <a:off x="321563" y="2072639"/>
              <a:ext cx="3086100" cy="0"/>
            </a:xfrm>
            <a:custGeom>
              <a:avLst/>
              <a:gdLst/>
              <a:ahLst/>
              <a:cxnLst/>
              <a:rect l="l" t="t" r="r" b="b"/>
              <a:pathLst>
                <a:path w="3086100">
                  <a:moveTo>
                    <a:pt x="0" y="0"/>
                  </a:moveTo>
                  <a:lnTo>
                    <a:pt x="3086100" y="0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3665219" cy="685800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0" y="0"/>
              <a:ext cx="3589020" cy="6858000"/>
            </a:xfrm>
            <a:custGeom>
              <a:avLst/>
              <a:gdLst/>
              <a:ahLst/>
              <a:cxnLst/>
              <a:rect l="l" t="t" r="r" b="b"/>
              <a:pathLst>
                <a:path w="3589020" h="6858000">
                  <a:moveTo>
                    <a:pt x="0" y="6858000"/>
                  </a:moveTo>
                  <a:lnTo>
                    <a:pt x="3589020" y="6858000"/>
                  </a:lnTo>
                  <a:lnTo>
                    <a:pt x="3589020" y="0"/>
                  </a:lnTo>
                  <a:lnTo>
                    <a:pt x="0" y="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E7E6E6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21563" y="2081783"/>
              <a:ext cx="3086100" cy="0"/>
            </a:xfrm>
            <a:custGeom>
              <a:avLst/>
              <a:gdLst/>
              <a:ahLst/>
              <a:cxnLst/>
              <a:rect l="l" t="t" r="r" b="b"/>
              <a:pathLst>
                <a:path w="3086100">
                  <a:moveTo>
                    <a:pt x="0" y="0"/>
                  </a:moveTo>
                  <a:lnTo>
                    <a:pt x="3086100" y="0"/>
                  </a:lnTo>
                </a:path>
              </a:pathLst>
            </a:custGeom>
            <a:ln w="9525">
              <a:solidFill>
                <a:srgbClr val="0871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61544" y="6553200"/>
              <a:ext cx="8820150" cy="0"/>
            </a:xfrm>
            <a:custGeom>
              <a:avLst/>
              <a:gdLst/>
              <a:ahLst/>
              <a:cxnLst/>
              <a:rect l="l" t="t" r="r" b="b"/>
              <a:pathLst>
                <a:path w="8820150">
                  <a:moveTo>
                    <a:pt x="0" y="0"/>
                  </a:moveTo>
                  <a:lnTo>
                    <a:pt x="8820023" y="0"/>
                  </a:lnTo>
                </a:path>
              </a:pathLst>
            </a:custGeom>
            <a:ln w="9525">
              <a:solidFill>
                <a:srgbClr val="ADABA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685788" y="175260"/>
            <a:ext cx="2282952" cy="190500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399999" y="1418590"/>
            <a:ext cx="201168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215" dirty="0">
                <a:solidFill>
                  <a:srgbClr val="087150"/>
                </a:solidFill>
              </a:rPr>
              <a:t>MODULE</a:t>
            </a:r>
            <a:r>
              <a:rPr sz="2800" spc="5" dirty="0">
                <a:solidFill>
                  <a:srgbClr val="087150"/>
                </a:solidFill>
              </a:rPr>
              <a:t> </a:t>
            </a:r>
            <a:r>
              <a:rPr sz="2800" spc="195" dirty="0">
                <a:solidFill>
                  <a:srgbClr val="087150"/>
                </a:solidFill>
              </a:rPr>
              <a:t>8</a:t>
            </a:r>
            <a:endParaRPr sz="2800"/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69047" rIns="0" bIns="0" rtlCol="0">
            <a:spAutoFit/>
          </a:bodyPr>
          <a:lstStyle/>
          <a:p>
            <a:pPr marL="2417445">
              <a:lnSpc>
                <a:spcPct val="100000"/>
              </a:lnSpc>
              <a:spcBef>
                <a:spcPts val="100"/>
              </a:spcBef>
            </a:pPr>
            <a:fld id="{81D60167-4931-47E6-BA6A-407CBD079E47}" type="slidenum">
              <a:rPr spc="-25" dirty="0"/>
              <a:t>171</a:t>
            </a:fld>
            <a:endParaRPr spc="-25" dirty="0"/>
          </a:p>
        </p:txBody>
      </p:sp>
      <p:sp>
        <p:nvSpPr>
          <p:cNvPr id="13" name="object 1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/>
              <a:t>©</a:t>
            </a:r>
            <a:r>
              <a:rPr spc="-15" dirty="0"/>
              <a:t> </a:t>
            </a:r>
            <a:r>
              <a:rPr dirty="0"/>
              <a:t>The</a:t>
            </a:r>
            <a:r>
              <a:rPr spc="-30" dirty="0"/>
              <a:t> </a:t>
            </a:r>
            <a:r>
              <a:rPr dirty="0"/>
              <a:t>KPI</a:t>
            </a:r>
            <a:r>
              <a:rPr spc="-5" dirty="0"/>
              <a:t> </a:t>
            </a:r>
            <a:r>
              <a:rPr dirty="0"/>
              <a:t>Institute</a:t>
            </a:r>
            <a:r>
              <a:rPr spc="-20" dirty="0"/>
              <a:t> 2023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399999" y="2265044"/>
            <a:ext cx="2795270" cy="835660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12700" marR="5080">
              <a:lnSpc>
                <a:spcPts val="3020"/>
              </a:lnSpc>
              <a:spcBef>
                <a:spcPts val="480"/>
              </a:spcBef>
            </a:pPr>
            <a:r>
              <a:rPr sz="2800" spc="145" dirty="0">
                <a:solidFill>
                  <a:srgbClr val="087150"/>
                </a:solidFill>
                <a:latin typeface="Century Gothic"/>
                <a:cs typeface="Century Gothic"/>
              </a:rPr>
              <a:t>WORKING </a:t>
            </a:r>
            <a:r>
              <a:rPr sz="2800" spc="365" dirty="0">
                <a:solidFill>
                  <a:srgbClr val="087150"/>
                </a:solidFill>
                <a:latin typeface="Century Gothic"/>
                <a:cs typeface="Century Gothic"/>
              </a:rPr>
              <a:t>WITH</a:t>
            </a:r>
            <a:r>
              <a:rPr sz="2800" spc="-10" dirty="0">
                <a:solidFill>
                  <a:srgbClr val="087150"/>
                </a:solidFill>
                <a:latin typeface="Century Gothic"/>
                <a:cs typeface="Century Gothic"/>
              </a:rPr>
              <a:t> </a:t>
            </a:r>
            <a:r>
              <a:rPr sz="2800" spc="215" dirty="0">
                <a:solidFill>
                  <a:srgbClr val="087150"/>
                </a:solidFill>
                <a:latin typeface="Century Gothic"/>
                <a:cs typeface="Century Gothic"/>
              </a:rPr>
              <a:t>TARGETS</a:t>
            </a:r>
            <a:endParaRPr sz="2800">
              <a:latin typeface="Century Gothic"/>
              <a:cs typeface="Century Gothic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807967" y="1727149"/>
            <a:ext cx="4454525" cy="22790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65" dirty="0">
                <a:solidFill>
                  <a:srgbClr val="087150"/>
                </a:solidFill>
                <a:latin typeface="Century Gothic"/>
                <a:cs typeface="Century Gothic"/>
              </a:rPr>
              <a:t>Key</a:t>
            </a:r>
            <a:r>
              <a:rPr sz="2000" spc="-15" dirty="0">
                <a:solidFill>
                  <a:srgbClr val="087150"/>
                </a:solidFill>
                <a:latin typeface="Century Gothic"/>
                <a:cs typeface="Century Gothic"/>
              </a:rPr>
              <a:t> </a:t>
            </a:r>
            <a:r>
              <a:rPr sz="2000" spc="70" dirty="0">
                <a:solidFill>
                  <a:srgbClr val="087150"/>
                </a:solidFill>
                <a:latin typeface="Century Gothic"/>
                <a:cs typeface="Century Gothic"/>
              </a:rPr>
              <a:t>learning</a:t>
            </a:r>
            <a:r>
              <a:rPr sz="2000" spc="-5" dirty="0">
                <a:solidFill>
                  <a:srgbClr val="087150"/>
                </a:solidFill>
                <a:latin typeface="Century Gothic"/>
                <a:cs typeface="Century Gothic"/>
              </a:rPr>
              <a:t> </a:t>
            </a:r>
            <a:r>
              <a:rPr sz="2000" spc="60" dirty="0">
                <a:solidFill>
                  <a:srgbClr val="087150"/>
                </a:solidFill>
                <a:latin typeface="Century Gothic"/>
                <a:cs typeface="Century Gothic"/>
              </a:rPr>
              <a:t>points:</a:t>
            </a:r>
            <a:endParaRPr sz="2000">
              <a:latin typeface="Century Gothic"/>
              <a:cs typeface="Century Gothic"/>
            </a:endParaRPr>
          </a:p>
          <a:p>
            <a:pPr marL="344170" indent="-226695">
              <a:lnSpc>
                <a:spcPct val="100000"/>
              </a:lnSpc>
              <a:spcBef>
                <a:spcPts val="1535"/>
              </a:spcBef>
              <a:buClr>
                <a:srgbClr val="087150"/>
              </a:buClr>
              <a:buSzPct val="65000"/>
              <a:buFont typeface="Segoe UI Symbol"/>
              <a:buChar char="⮚"/>
              <a:tabLst>
                <a:tab pos="344170" algn="l"/>
              </a:tabLst>
            </a:pPr>
            <a:r>
              <a:rPr sz="2000" spc="-20" dirty="0">
                <a:solidFill>
                  <a:srgbClr val="464646"/>
                </a:solidFill>
                <a:latin typeface="Tahoma"/>
                <a:cs typeface="Tahoma"/>
              </a:rPr>
              <a:t>Locate</a:t>
            </a:r>
            <a:r>
              <a:rPr sz="2000" spc="-190" dirty="0">
                <a:solidFill>
                  <a:srgbClr val="464646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464646"/>
                </a:solidFill>
                <a:latin typeface="Tahoma"/>
                <a:cs typeface="Tahoma"/>
              </a:rPr>
              <a:t>KPI</a:t>
            </a:r>
            <a:r>
              <a:rPr sz="2000" spc="-190" dirty="0">
                <a:solidFill>
                  <a:srgbClr val="464646"/>
                </a:solidFill>
                <a:latin typeface="Tahoma"/>
                <a:cs typeface="Tahoma"/>
              </a:rPr>
              <a:t> </a:t>
            </a:r>
            <a:r>
              <a:rPr sz="2000" spc="-25" dirty="0">
                <a:solidFill>
                  <a:srgbClr val="464646"/>
                </a:solidFill>
                <a:latin typeface="Tahoma"/>
                <a:cs typeface="Tahoma"/>
              </a:rPr>
              <a:t>target</a:t>
            </a:r>
            <a:r>
              <a:rPr sz="2000" spc="-180" dirty="0">
                <a:solidFill>
                  <a:srgbClr val="464646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464646"/>
                </a:solidFill>
                <a:latin typeface="Tahoma"/>
                <a:cs typeface="Tahoma"/>
              </a:rPr>
              <a:t>sources;</a:t>
            </a:r>
            <a:endParaRPr sz="2000">
              <a:latin typeface="Tahoma"/>
              <a:cs typeface="Tahoma"/>
            </a:endParaRPr>
          </a:p>
          <a:p>
            <a:pPr marL="344170" indent="-226695">
              <a:lnSpc>
                <a:spcPct val="100000"/>
              </a:lnSpc>
              <a:spcBef>
                <a:spcPts val="1500"/>
              </a:spcBef>
              <a:buClr>
                <a:srgbClr val="087150"/>
              </a:buClr>
              <a:buSzPct val="65000"/>
              <a:buFont typeface="Segoe UI Symbol"/>
              <a:buChar char="⮚"/>
              <a:tabLst>
                <a:tab pos="344170" algn="l"/>
              </a:tabLst>
            </a:pPr>
            <a:r>
              <a:rPr sz="2000" spc="-20" dirty="0">
                <a:solidFill>
                  <a:srgbClr val="464646"/>
                </a:solidFill>
                <a:latin typeface="Tahoma"/>
                <a:cs typeface="Tahoma"/>
              </a:rPr>
              <a:t>Experiment</a:t>
            </a:r>
            <a:r>
              <a:rPr sz="2000" spc="-180" dirty="0">
                <a:solidFill>
                  <a:srgbClr val="464646"/>
                </a:solidFill>
                <a:latin typeface="Tahoma"/>
                <a:cs typeface="Tahoma"/>
              </a:rPr>
              <a:t> </a:t>
            </a:r>
            <a:r>
              <a:rPr sz="2000" spc="-20" dirty="0">
                <a:solidFill>
                  <a:srgbClr val="464646"/>
                </a:solidFill>
                <a:latin typeface="Tahoma"/>
                <a:cs typeface="Tahoma"/>
              </a:rPr>
              <a:t>target</a:t>
            </a:r>
            <a:r>
              <a:rPr sz="2000" spc="-180" dirty="0">
                <a:solidFill>
                  <a:srgbClr val="464646"/>
                </a:solidFill>
                <a:latin typeface="Tahoma"/>
                <a:cs typeface="Tahoma"/>
              </a:rPr>
              <a:t> </a:t>
            </a:r>
            <a:r>
              <a:rPr sz="2000" spc="-20" dirty="0">
                <a:solidFill>
                  <a:srgbClr val="464646"/>
                </a:solidFill>
                <a:latin typeface="Tahoma"/>
                <a:cs typeface="Tahoma"/>
              </a:rPr>
              <a:t>setting</a:t>
            </a:r>
            <a:r>
              <a:rPr sz="2000" spc="-200" dirty="0">
                <a:solidFill>
                  <a:srgbClr val="464646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464646"/>
                </a:solidFill>
                <a:latin typeface="Tahoma"/>
                <a:cs typeface="Tahoma"/>
              </a:rPr>
              <a:t>for</a:t>
            </a:r>
            <a:r>
              <a:rPr sz="2000" spc="-175" dirty="0">
                <a:solidFill>
                  <a:srgbClr val="464646"/>
                </a:solidFill>
                <a:latin typeface="Tahoma"/>
                <a:cs typeface="Tahoma"/>
              </a:rPr>
              <a:t> </a:t>
            </a:r>
            <a:r>
              <a:rPr sz="2000" spc="-90" dirty="0">
                <a:solidFill>
                  <a:srgbClr val="464646"/>
                </a:solidFill>
                <a:latin typeface="Tahoma"/>
                <a:cs typeface="Tahoma"/>
              </a:rPr>
              <a:t>a</a:t>
            </a:r>
            <a:r>
              <a:rPr sz="2000" spc="-195" dirty="0">
                <a:solidFill>
                  <a:srgbClr val="464646"/>
                </a:solidFill>
                <a:latin typeface="Tahoma"/>
                <a:cs typeface="Tahoma"/>
              </a:rPr>
              <a:t> </a:t>
            </a:r>
            <a:r>
              <a:rPr sz="2000" spc="-20" dirty="0">
                <a:solidFill>
                  <a:srgbClr val="464646"/>
                </a:solidFill>
                <a:latin typeface="Tahoma"/>
                <a:cs typeface="Tahoma"/>
              </a:rPr>
              <a:t>KPI;</a:t>
            </a:r>
            <a:endParaRPr sz="2000">
              <a:latin typeface="Tahoma"/>
              <a:cs typeface="Tahoma"/>
            </a:endParaRPr>
          </a:p>
          <a:p>
            <a:pPr marL="344170" marR="5080" indent="-226695">
              <a:lnSpc>
                <a:spcPct val="150000"/>
              </a:lnSpc>
              <a:spcBef>
                <a:spcPts val="300"/>
              </a:spcBef>
              <a:buClr>
                <a:srgbClr val="087150"/>
              </a:buClr>
              <a:buSzPct val="65000"/>
              <a:buFont typeface="Segoe UI Symbol"/>
              <a:buChar char="⮚"/>
              <a:tabLst>
                <a:tab pos="346075" algn="l"/>
              </a:tabLst>
            </a:pPr>
            <a:r>
              <a:rPr sz="2000" dirty="0">
                <a:solidFill>
                  <a:srgbClr val="464646"/>
                </a:solidFill>
                <a:latin typeface="Tahoma"/>
                <a:cs typeface="Tahoma"/>
              </a:rPr>
              <a:t>Address</a:t>
            </a:r>
            <a:r>
              <a:rPr sz="2000" spc="-195" dirty="0">
                <a:solidFill>
                  <a:srgbClr val="464646"/>
                </a:solidFill>
                <a:latin typeface="Tahoma"/>
                <a:cs typeface="Tahoma"/>
              </a:rPr>
              <a:t> </a:t>
            </a:r>
            <a:r>
              <a:rPr sz="2000" spc="-40" dirty="0">
                <a:solidFill>
                  <a:srgbClr val="464646"/>
                </a:solidFill>
                <a:latin typeface="Tahoma"/>
                <a:cs typeface="Tahoma"/>
              </a:rPr>
              <a:t>negative</a:t>
            </a:r>
            <a:r>
              <a:rPr sz="2000" spc="-195" dirty="0">
                <a:solidFill>
                  <a:srgbClr val="464646"/>
                </a:solidFill>
                <a:latin typeface="Tahoma"/>
                <a:cs typeface="Tahoma"/>
              </a:rPr>
              <a:t> </a:t>
            </a:r>
            <a:r>
              <a:rPr sz="2000" spc="-25" dirty="0">
                <a:solidFill>
                  <a:srgbClr val="464646"/>
                </a:solidFill>
                <a:latin typeface="Tahoma"/>
                <a:cs typeface="Tahoma"/>
              </a:rPr>
              <a:t>behaviors</a:t>
            </a:r>
            <a:r>
              <a:rPr sz="2000" spc="-170" dirty="0">
                <a:solidFill>
                  <a:srgbClr val="464646"/>
                </a:solidFill>
                <a:latin typeface="Tahoma"/>
                <a:cs typeface="Tahoma"/>
              </a:rPr>
              <a:t> </a:t>
            </a:r>
            <a:r>
              <a:rPr sz="2000" spc="-40" dirty="0">
                <a:solidFill>
                  <a:srgbClr val="464646"/>
                </a:solidFill>
                <a:latin typeface="Tahoma"/>
                <a:cs typeface="Tahoma"/>
              </a:rPr>
              <a:t>caused</a:t>
            </a:r>
            <a:r>
              <a:rPr sz="2000" spc="-180" dirty="0">
                <a:solidFill>
                  <a:srgbClr val="464646"/>
                </a:solidFill>
                <a:latin typeface="Tahoma"/>
                <a:cs typeface="Tahoma"/>
              </a:rPr>
              <a:t> </a:t>
            </a:r>
            <a:r>
              <a:rPr sz="2000" spc="-25" dirty="0">
                <a:solidFill>
                  <a:srgbClr val="464646"/>
                </a:solidFill>
                <a:latin typeface="Tahoma"/>
                <a:cs typeface="Tahoma"/>
              </a:rPr>
              <a:t>by 	</a:t>
            </a:r>
            <a:r>
              <a:rPr sz="2000" spc="-20" dirty="0">
                <a:solidFill>
                  <a:srgbClr val="464646"/>
                </a:solidFill>
                <a:latin typeface="Tahoma"/>
                <a:cs typeface="Tahoma"/>
              </a:rPr>
              <a:t>target</a:t>
            </a:r>
            <a:r>
              <a:rPr sz="2000" spc="-190" dirty="0">
                <a:solidFill>
                  <a:srgbClr val="464646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464646"/>
                </a:solidFill>
                <a:latin typeface="Tahoma"/>
                <a:cs typeface="Tahoma"/>
              </a:rPr>
              <a:t>setting.</a:t>
            </a:r>
            <a:endParaRPr sz="20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09258" rIns="0" bIns="0" rtlCol="0">
            <a:spAutoFit/>
          </a:bodyPr>
          <a:lstStyle/>
          <a:p>
            <a:pPr marL="31115">
              <a:lnSpc>
                <a:spcPct val="100000"/>
              </a:lnSpc>
              <a:spcBef>
                <a:spcPts val="100"/>
              </a:spcBef>
            </a:pPr>
            <a:r>
              <a:rPr spc="140" dirty="0"/>
              <a:t>WORKING</a:t>
            </a:r>
            <a:r>
              <a:rPr spc="-5" dirty="0"/>
              <a:t> </a:t>
            </a:r>
            <a:r>
              <a:rPr spc="315" dirty="0"/>
              <a:t>WITH</a:t>
            </a:r>
            <a:r>
              <a:rPr spc="5" dirty="0"/>
              <a:t> </a:t>
            </a:r>
            <a:r>
              <a:rPr spc="180" dirty="0"/>
              <a:t>TARGETS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16982" y="1768297"/>
            <a:ext cx="2310130" cy="5721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r">
              <a:lnSpc>
                <a:spcPts val="2150"/>
              </a:lnSpc>
              <a:spcBef>
                <a:spcPts val="100"/>
              </a:spcBef>
            </a:pPr>
            <a:r>
              <a:rPr sz="1800" spc="-40" dirty="0">
                <a:solidFill>
                  <a:srgbClr val="2E2E2E"/>
                </a:solidFill>
                <a:latin typeface="Tahoma"/>
                <a:cs typeface="Tahoma"/>
              </a:rPr>
              <a:t>Show</a:t>
            </a:r>
            <a:r>
              <a:rPr sz="1800" spc="-200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1800" spc="-20" dirty="0">
                <a:solidFill>
                  <a:srgbClr val="2E2E2E"/>
                </a:solidFill>
                <a:latin typeface="Tahoma"/>
                <a:cs typeface="Tahoma"/>
              </a:rPr>
              <a:t>the</a:t>
            </a:r>
            <a:r>
              <a:rPr sz="1800" spc="-185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1800" spc="-10" dirty="0">
                <a:solidFill>
                  <a:srgbClr val="2E2E2E"/>
                </a:solidFill>
                <a:latin typeface="Tahoma"/>
                <a:cs typeface="Tahoma"/>
              </a:rPr>
              <a:t>desired</a:t>
            </a:r>
            <a:r>
              <a:rPr sz="1800" spc="-195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1800" spc="-10" dirty="0">
                <a:solidFill>
                  <a:srgbClr val="2E2E2E"/>
                </a:solidFill>
                <a:latin typeface="Tahoma"/>
                <a:cs typeface="Tahoma"/>
              </a:rPr>
              <a:t>result</a:t>
            </a:r>
            <a:endParaRPr sz="1800">
              <a:latin typeface="Tahoma"/>
              <a:cs typeface="Tahoma"/>
            </a:endParaRPr>
          </a:p>
          <a:p>
            <a:pPr marR="5080" algn="r">
              <a:lnSpc>
                <a:spcPts val="2150"/>
              </a:lnSpc>
            </a:pPr>
            <a:r>
              <a:rPr sz="1800" spc="-20" dirty="0">
                <a:solidFill>
                  <a:srgbClr val="2E2E2E"/>
                </a:solidFill>
                <a:latin typeface="Tahoma"/>
                <a:cs typeface="Tahoma"/>
              </a:rPr>
              <a:t>level</a:t>
            </a:r>
            <a:r>
              <a:rPr sz="1800" spc="-180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2E2E2E"/>
                </a:solidFill>
                <a:latin typeface="Tahoma"/>
                <a:cs typeface="Tahoma"/>
              </a:rPr>
              <a:t>for</a:t>
            </a:r>
            <a:r>
              <a:rPr sz="1800" spc="-175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1800" spc="-20" dirty="0">
                <a:solidFill>
                  <a:srgbClr val="2E2E2E"/>
                </a:solidFill>
                <a:latin typeface="Tahoma"/>
                <a:cs typeface="Tahoma"/>
              </a:rPr>
              <a:t>KPIs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94943" y="4714494"/>
            <a:ext cx="88519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90500">
              <a:lnSpc>
                <a:spcPct val="100000"/>
              </a:lnSpc>
              <a:spcBef>
                <a:spcPts val="100"/>
              </a:spcBef>
            </a:pPr>
            <a:r>
              <a:rPr sz="1800" spc="-65" dirty="0">
                <a:solidFill>
                  <a:srgbClr val="2E2E2E"/>
                </a:solidFill>
                <a:latin typeface="Tahoma"/>
                <a:cs typeface="Tahoma"/>
              </a:rPr>
              <a:t>Impact </a:t>
            </a:r>
            <a:r>
              <a:rPr sz="1800" spc="-20" dirty="0">
                <a:solidFill>
                  <a:srgbClr val="2E2E2E"/>
                </a:solidFill>
                <a:latin typeface="Tahoma"/>
                <a:cs typeface="Tahoma"/>
              </a:rPr>
              <a:t>behavior</a:t>
            </a:r>
            <a:endParaRPr sz="1800">
              <a:latin typeface="Tahoma"/>
              <a:cs typeface="Tahoma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2923222" y="2658046"/>
            <a:ext cx="4661535" cy="2863850"/>
            <a:chOff x="2923222" y="2658046"/>
            <a:chExt cx="4661535" cy="286385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30244" y="4143716"/>
              <a:ext cx="781915" cy="1377755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3174492" y="4140708"/>
              <a:ext cx="698500" cy="1303020"/>
            </a:xfrm>
            <a:custGeom>
              <a:avLst/>
              <a:gdLst/>
              <a:ahLst/>
              <a:cxnLst/>
              <a:rect l="l" t="t" r="r" b="b"/>
              <a:pathLst>
                <a:path w="698500" h="1303020">
                  <a:moveTo>
                    <a:pt x="657097" y="0"/>
                  </a:moveTo>
                  <a:lnTo>
                    <a:pt x="40893" y="0"/>
                  </a:lnTo>
                  <a:lnTo>
                    <a:pt x="24967" y="3210"/>
                  </a:lnTo>
                  <a:lnTo>
                    <a:pt x="11969" y="11969"/>
                  </a:lnTo>
                  <a:lnTo>
                    <a:pt x="3210" y="24967"/>
                  </a:lnTo>
                  <a:lnTo>
                    <a:pt x="0" y="40894"/>
                  </a:lnTo>
                  <a:lnTo>
                    <a:pt x="0" y="1262126"/>
                  </a:lnTo>
                  <a:lnTo>
                    <a:pt x="3210" y="1278052"/>
                  </a:lnTo>
                  <a:lnTo>
                    <a:pt x="11969" y="1291050"/>
                  </a:lnTo>
                  <a:lnTo>
                    <a:pt x="24967" y="1299809"/>
                  </a:lnTo>
                  <a:lnTo>
                    <a:pt x="40893" y="1303020"/>
                  </a:lnTo>
                  <a:lnTo>
                    <a:pt x="657097" y="1303020"/>
                  </a:lnTo>
                  <a:lnTo>
                    <a:pt x="673024" y="1299809"/>
                  </a:lnTo>
                  <a:lnTo>
                    <a:pt x="686022" y="1291050"/>
                  </a:lnTo>
                  <a:lnTo>
                    <a:pt x="694781" y="1278052"/>
                  </a:lnTo>
                  <a:lnTo>
                    <a:pt x="697992" y="1262126"/>
                  </a:lnTo>
                  <a:lnTo>
                    <a:pt x="697992" y="40894"/>
                  </a:lnTo>
                  <a:lnTo>
                    <a:pt x="694781" y="24967"/>
                  </a:lnTo>
                  <a:lnTo>
                    <a:pt x="686022" y="11969"/>
                  </a:lnTo>
                  <a:lnTo>
                    <a:pt x="673024" y="3210"/>
                  </a:lnTo>
                  <a:lnTo>
                    <a:pt x="657097" y="0"/>
                  </a:lnTo>
                  <a:close/>
                </a:path>
              </a:pathLst>
            </a:custGeom>
            <a:solidFill>
              <a:srgbClr val="0A97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96104" y="3887690"/>
              <a:ext cx="781915" cy="1633778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4340352" y="3884675"/>
              <a:ext cx="698500" cy="1559560"/>
            </a:xfrm>
            <a:custGeom>
              <a:avLst/>
              <a:gdLst/>
              <a:ahLst/>
              <a:cxnLst/>
              <a:rect l="l" t="t" r="r" b="b"/>
              <a:pathLst>
                <a:path w="698500" h="1559560">
                  <a:moveTo>
                    <a:pt x="657098" y="0"/>
                  </a:moveTo>
                  <a:lnTo>
                    <a:pt x="40894" y="0"/>
                  </a:lnTo>
                  <a:lnTo>
                    <a:pt x="24967" y="3210"/>
                  </a:lnTo>
                  <a:lnTo>
                    <a:pt x="11969" y="11969"/>
                  </a:lnTo>
                  <a:lnTo>
                    <a:pt x="3210" y="24967"/>
                  </a:lnTo>
                  <a:lnTo>
                    <a:pt x="0" y="40893"/>
                  </a:lnTo>
                  <a:lnTo>
                    <a:pt x="0" y="1518158"/>
                  </a:lnTo>
                  <a:lnTo>
                    <a:pt x="3210" y="1534084"/>
                  </a:lnTo>
                  <a:lnTo>
                    <a:pt x="11969" y="1547082"/>
                  </a:lnTo>
                  <a:lnTo>
                    <a:pt x="24967" y="1555841"/>
                  </a:lnTo>
                  <a:lnTo>
                    <a:pt x="40894" y="1559052"/>
                  </a:lnTo>
                  <a:lnTo>
                    <a:pt x="657098" y="1559052"/>
                  </a:lnTo>
                  <a:lnTo>
                    <a:pt x="673024" y="1555841"/>
                  </a:lnTo>
                  <a:lnTo>
                    <a:pt x="686022" y="1547082"/>
                  </a:lnTo>
                  <a:lnTo>
                    <a:pt x="694781" y="1534084"/>
                  </a:lnTo>
                  <a:lnTo>
                    <a:pt x="697992" y="1518158"/>
                  </a:lnTo>
                  <a:lnTo>
                    <a:pt x="697992" y="40893"/>
                  </a:lnTo>
                  <a:lnTo>
                    <a:pt x="694781" y="24967"/>
                  </a:lnTo>
                  <a:lnTo>
                    <a:pt x="686022" y="11969"/>
                  </a:lnTo>
                  <a:lnTo>
                    <a:pt x="673024" y="3210"/>
                  </a:lnTo>
                  <a:lnTo>
                    <a:pt x="657098" y="0"/>
                  </a:lnTo>
                  <a:close/>
                </a:path>
              </a:pathLst>
            </a:custGeom>
            <a:solidFill>
              <a:srgbClr val="0A97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61964" y="3566145"/>
              <a:ext cx="781915" cy="1955313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5506211" y="3563111"/>
              <a:ext cx="698500" cy="1880870"/>
            </a:xfrm>
            <a:custGeom>
              <a:avLst/>
              <a:gdLst/>
              <a:ahLst/>
              <a:cxnLst/>
              <a:rect l="l" t="t" r="r" b="b"/>
              <a:pathLst>
                <a:path w="698500" h="1880870">
                  <a:moveTo>
                    <a:pt x="657098" y="0"/>
                  </a:moveTo>
                  <a:lnTo>
                    <a:pt x="40893" y="0"/>
                  </a:lnTo>
                  <a:lnTo>
                    <a:pt x="24967" y="3210"/>
                  </a:lnTo>
                  <a:lnTo>
                    <a:pt x="11969" y="11969"/>
                  </a:lnTo>
                  <a:lnTo>
                    <a:pt x="3210" y="24967"/>
                  </a:lnTo>
                  <a:lnTo>
                    <a:pt x="0" y="40893"/>
                  </a:lnTo>
                  <a:lnTo>
                    <a:pt x="0" y="1839722"/>
                  </a:lnTo>
                  <a:lnTo>
                    <a:pt x="3210" y="1855648"/>
                  </a:lnTo>
                  <a:lnTo>
                    <a:pt x="11969" y="1868646"/>
                  </a:lnTo>
                  <a:lnTo>
                    <a:pt x="24967" y="1877405"/>
                  </a:lnTo>
                  <a:lnTo>
                    <a:pt x="40893" y="1880615"/>
                  </a:lnTo>
                  <a:lnTo>
                    <a:pt x="657098" y="1880615"/>
                  </a:lnTo>
                  <a:lnTo>
                    <a:pt x="673024" y="1877405"/>
                  </a:lnTo>
                  <a:lnTo>
                    <a:pt x="686022" y="1868646"/>
                  </a:lnTo>
                  <a:lnTo>
                    <a:pt x="694781" y="1855648"/>
                  </a:lnTo>
                  <a:lnTo>
                    <a:pt x="697991" y="1839722"/>
                  </a:lnTo>
                  <a:lnTo>
                    <a:pt x="697991" y="40893"/>
                  </a:lnTo>
                  <a:lnTo>
                    <a:pt x="694781" y="24967"/>
                  </a:lnTo>
                  <a:lnTo>
                    <a:pt x="686022" y="11969"/>
                  </a:lnTo>
                  <a:lnTo>
                    <a:pt x="673024" y="3210"/>
                  </a:lnTo>
                  <a:lnTo>
                    <a:pt x="657098" y="0"/>
                  </a:lnTo>
                  <a:close/>
                </a:path>
              </a:pathLst>
            </a:custGeom>
            <a:solidFill>
              <a:srgbClr val="0A97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626317" y="3185124"/>
              <a:ext cx="783392" cy="2336344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6670548" y="3182111"/>
              <a:ext cx="699770" cy="2261870"/>
            </a:xfrm>
            <a:custGeom>
              <a:avLst/>
              <a:gdLst/>
              <a:ahLst/>
              <a:cxnLst/>
              <a:rect l="l" t="t" r="r" b="b"/>
              <a:pathLst>
                <a:path w="699770" h="2261870">
                  <a:moveTo>
                    <a:pt x="658495" y="0"/>
                  </a:moveTo>
                  <a:lnTo>
                    <a:pt x="41021" y="0"/>
                  </a:lnTo>
                  <a:lnTo>
                    <a:pt x="25074" y="3230"/>
                  </a:lnTo>
                  <a:lnTo>
                    <a:pt x="12033" y="12033"/>
                  </a:lnTo>
                  <a:lnTo>
                    <a:pt x="3230" y="25074"/>
                  </a:lnTo>
                  <a:lnTo>
                    <a:pt x="0" y="41021"/>
                  </a:lnTo>
                  <a:lnTo>
                    <a:pt x="0" y="2220595"/>
                  </a:lnTo>
                  <a:lnTo>
                    <a:pt x="3230" y="2236541"/>
                  </a:lnTo>
                  <a:lnTo>
                    <a:pt x="12033" y="2249582"/>
                  </a:lnTo>
                  <a:lnTo>
                    <a:pt x="25074" y="2258385"/>
                  </a:lnTo>
                  <a:lnTo>
                    <a:pt x="41021" y="2261616"/>
                  </a:lnTo>
                  <a:lnTo>
                    <a:pt x="658495" y="2261616"/>
                  </a:lnTo>
                  <a:lnTo>
                    <a:pt x="674441" y="2258385"/>
                  </a:lnTo>
                  <a:lnTo>
                    <a:pt x="687482" y="2249582"/>
                  </a:lnTo>
                  <a:lnTo>
                    <a:pt x="696285" y="2236541"/>
                  </a:lnTo>
                  <a:lnTo>
                    <a:pt x="699516" y="2220595"/>
                  </a:lnTo>
                  <a:lnTo>
                    <a:pt x="699516" y="41021"/>
                  </a:lnTo>
                  <a:lnTo>
                    <a:pt x="696285" y="25074"/>
                  </a:lnTo>
                  <a:lnTo>
                    <a:pt x="687482" y="12033"/>
                  </a:lnTo>
                  <a:lnTo>
                    <a:pt x="674441" y="3230"/>
                  </a:lnTo>
                  <a:lnTo>
                    <a:pt x="658495" y="0"/>
                  </a:lnTo>
                  <a:close/>
                </a:path>
              </a:pathLst>
            </a:custGeom>
            <a:solidFill>
              <a:srgbClr val="0A97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937510" y="2672333"/>
              <a:ext cx="4632960" cy="0"/>
            </a:xfrm>
            <a:custGeom>
              <a:avLst/>
              <a:gdLst/>
              <a:ahLst/>
              <a:cxnLst/>
              <a:rect l="l" t="t" r="r" b="b"/>
              <a:pathLst>
                <a:path w="4632959">
                  <a:moveTo>
                    <a:pt x="0" y="0"/>
                  </a:moveTo>
                  <a:lnTo>
                    <a:pt x="4632960" y="0"/>
                  </a:lnTo>
                </a:path>
              </a:pathLst>
            </a:custGeom>
            <a:ln w="28575">
              <a:solidFill>
                <a:srgbClr val="0871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3351021" y="4952745"/>
            <a:ext cx="3429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80" dirty="0">
                <a:solidFill>
                  <a:srgbClr val="FFFFFF"/>
                </a:solidFill>
                <a:latin typeface="Tahoma"/>
                <a:cs typeface="Tahoma"/>
              </a:rPr>
              <a:t>Q1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516882" y="4952745"/>
            <a:ext cx="3429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80" dirty="0">
                <a:solidFill>
                  <a:srgbClr val="FFFFFF"/>
                </a:solidFill>
                <a:latin typeface="Tahoma"/>
                <a:cs typeface="Tahoma"/>
              </a:rPr>
              <a:t>Q2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671820" y="4955794"/>
            <a:ext cx="3429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80" dirty="0">
                <a:solidFill>
                  <a:srgbClr val="FFFFFF"/>
                </a:solidFill>
                <a:latin typeface="Tahoma"/>
                <a:cs typeface="Tahoma"/>
              </a:rPr>
              <a:t>Q3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879463" y="4952745"/>
            <a:ext cx="3429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80" dirty="0">
                <a:solidFill>
                  <a:srgbClr val="FFFFFF"/>
                </a:solidFill>
                <a:latin typeface="Tahoma"/>
                <a:cs typeface="Tahoma"/>
              </a:rPr>
              <a:t>Q4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623809" y="2503119"/>
            <a:ext cx="852169" cy="51498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0" dirty="0">
                <a:solidFill>
                  <a:srgbClr val="5F5F5F"/>
                </a:solidFill>
                <a:latin typeface="Century Gothic"/>
                <a:cs typeface="Century Gothic"/>
              </a:rPr>
              <a:t>TARGET</a:t>
            </a:r>
            <a:endParaRPr sz="1600">
              <a:latin typeface="Century Gothic"/>
              <a:cs typeface="Century Gothic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1600" spc="150" dirty="0">
                <a:solidFill>
                  <a:srgbClr val="5F5F5F"/>
                </a:solidFill>
                <a:latin typeface="Century Gothic"/>
                <a:cs typeface="Century Gothic"/>
              </a:rPr>
              <a:t>LEVEL</a:t>
            </a:r>
            <a:endParaRPr sz="1600">
              <a:latin typeface="Century Gothic"/>
              <a:cs typeface="Century Gothic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7751064" y="1760232"/>
            <a:ext cx="509270" cy="582295"/>
            <a:chOff x="7751064" y="1760232"/>
            <a:chExt cx="509270" cy="582295"/>
          </a:xfrm>
        </p:grpSpPr>
        <p:pic>
          <p:nvPicPr>
            <p:cNvPr id="21" name="object 2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755608" y="1779937"/>
              <a:ext cx="501424" cy="490876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772400" y="1787651"/>
              <a:ext cx="466318" cy="464820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751064" y="1760232"/>
              <a:ext cx="509003" cy="582155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7799832" y="1813559"/>
              <a:ext cx="363220" cy="363220"/>
            </a:xfrm>
            <a:custGeom>
              <a:avLst/>
              <a:gdLst/>
              <a:ahLst/>
              <a:cxnLst/>
              <a:rect l="l" t="t" r="r" b="b"/>
              <a:pathLst>
                <a:path w="363220" h="363219">
                  <a:moveTo>
                    <a:pt x="181356" y="0"/>
                  </a:moveTo>
                  <a:lnTo>
                    <a:pt x="133129" y="6475"/>
                  </a:lnTo>
                  <a:lnTo>
                    <a:pt x="89803" y="24750"/>
                  </a:lnTo>
                  <a:lnTo>
                    <a:pt x="53101" y="53101"/>
                  </a:lnTo>
                  <a:lnTo>
                    <a:pt x="24750" y="89803"/>
                  </a:lnTo>
                  <a:lnTo>
                    <a:pt x="6475" y="133129"/>
                  </a:lnTo>
                  <a:lnTo>
                    <a:pt x="0" y="181355"/>
                  </a:lnTo>
                  <a:lnTo>
                    <a:pt x="6475" y="229582"/>
                  </a:lnTo>
                  <a:lnTo>
                    <a:pt x="24750" y="272908"/>
                  </a:lnTo>
                  <a:lnTo>
                    <a:pt x="53101" y="309610"/>
                  </a:lnTo>
                  <a:lnTo>
                    <a:pt x="89803" y="337961"/>
                  </a:lnTo>
                  <a:lnTo>
                    <a:pt x="133129" y="356236"/>
                  </a:lnTo>
                  <a:lnTo>
                    <a:pt x="181356" y="362712"/>
                  </a:lnTo>
                  <a:lnTo>
                    <a:pt x="229582" y="356236"/>
                  </a:lnTo>
                  <a:lnTo>
                    <a:pt x="272908" y="337961"/>
                  </a:lnTo>
                  <a:lnTo>
                    <a:pt x="309610" y="309610"/>
                  </a:lnTo>
                  <a:lnTo>
                    <a:pt x="337961" y="272908"/>
                  </a:lnTo>
                  <a:lnTo>
                    <a:pt x="356236" y="229582"/>
                  </a:lnTo>
                  <a:lnTo>
                    <a:pt x="362712" y="181355"/>
                  </a:lnTo>
                  <a:lnTo>
                    <a:pt x="356236" y="133129"/>
                  </a:lnTo>
                  <a:lnTo>
                    <a:pt x="337961" y="89803"/>
                  </a:lnTo>
                  <a:lnTo>
                    <a:pt x="309610" y="53101"/>
                  </a:lnTo>
                  <a:lnTo>
                    <a:pt x="272908" y="24750"/>
                  </a:lnTo>
                  <a:lnTo>
                    <a:pt x="229582" y="6475"/>
                  </a:lnTo>
                  <a:lnTo>
                    <a:pt x="18135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7903591" y="1840229"/>
            <a:ext cx="1581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solidFill>
                  <a:srgbClr val="0A976C"/>
                </a:solidFill>
                <a:latin typeface="Tahoma"/>
                <a:cs typeface="Tahoma"/>
              </a:rPr>
              <a:t>1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2689860" y="3252215"/>
            <a:ext cx="329565" cy="306705"/>
          </a:xfrm>
          <a:custGeom>
            <a:avLst/>
            <a:gdLst/>
            <a:ahLst/>
            <a:cxnLst/>
            <a:rect l="l" t="t" r="r" b="b"/>
            <a:pathLst>
              <a:path w="329564" h="306704">
                <a:moveTo>
                  <a:pt x="153162" y="0"/>
                </a:moveTo>
                <a:lnTo>
                  <a:pt x="0" y="153162"/>
                </a:lnTo>
                <a:lnTo>
                  <a:pt x="153162" y="306324"/>
                </a:lnTo>
                <a:lnTo>
                  <a:pt x="153162" y="229743"/>
                </a:lnTo>
                <a:lnTo>
                  <a:pt x="329183" y="229743"/>
                </a:lnTo>
                <a:lnTo>
                  <a:pt x="329183" y="76581"/>
                </a:lnTo>
                <a:lnTo>
                  <a:pt x="153162" y="76581"/>
                </a:lnTo>
                <a:lnTo>
                  <a:pt x="153162" y="0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7" name="object 27"/>
          <p:cNvGrpSpPr/>
          <p:nvPr/>
        </p:nvGrpSpPr>
        <p:grpSpPr>
          <a:xfrm>
            <a:off x="2101595" y="2368308"/>
            <a:ext cx="509270" cy="582295"/>
            <a:chOff x="2101595" y="2368308"/>
            <a:chExt cx="509270" cy="582295"/>
          </a:xfrm>
        </p:grpSpPr>
        <p:pic>
          <p:nvPicPr>
            <p:cNvPr id="28" name="object 2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106140" y="2388013"/>
              <a:ext cx="501424" cy="490876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122931" y="2395728"/>
              <a:ext cx="466318" cy="466344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101595" y="2368308"/>
              <a:ext cx="509003" cy="582155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2150363" y="2423160"/>
              <a:ext cx="363220" cy="363220"/>
            </a:xfrm>
            <a:custGeom>
              <a:avLst/>
              <a:gdLst/>
              <a:ahLst/>
              <a:cxnLst/>
              <a:rect l="l" t="t" r="r" b="b"/>
              <a:pathLst>
                <a:path w="363219" h="363219">
                  <a:moveTo>
                    <a:pt x="181356" y="0"/>
                  </a:moveTo>
                  <a:lnTo>
                    <a:pt x="133129" y="6475"/>
                  </a:lnTo>
                  <a:lnTo>
                    <a:pt x="89803" y="24750"/>
                  </a:lnTo>
                  <a:lnTo>
                    <a:pt x="53101" y="53101"/>
                  </a:lnTo>
                  <a:lnTo>
                    <a:pt x="24750" y="89803"/>
                  </a:lnTo>
                  <a:lnTo>
                    <a:pt x="6475" y="133129"/>
                  </a:lnTo>
                  <a:lnTo>
                    <a:pt x="0" y="181355"/>
                  </a:lnTo>
                  <a:lnTo>
                    <a:pt x="6475" y="229582"/>
                  </a:lnTo>
                  <a:lnTo>
                    <a:pt x="24750" y="272908"/>
                  </a:lnTo>
                  <a:lnTo>
                    <a:pt x="53101" y="309610"/>
                  </a:lnTo>
                  <a:lnTo>
                    <a:pt x="89803" y="337961"/>
                  </a:lnTo>
                  <a:lnTo>
                    <a:pt x="133129" y="356236"/>
                  </a:lnTo>
                  <a:lnTo>
                    <a:pt x="181356" y="362712"/>
                  </a:lnTo>
                  <a:lnTo>
                    <a:pt x="229582" y="356236"/>
                  </a:lnTo>
                  <a:lnTo>
                    <a:pt x="272908" y="337961"/>
                  </a:lnTo>
                  <a:lnTo>
                    <a:pt x="309610" y="309610"/>
                  </a:lnTo>
                  <a:lnTo>
                    <a:pt x="337961" y="272908"/>
                  </a:lnTo>
                  <a:lnTo>
                    <a:pt x="356236" y="229582"/>
                  </a:lnTo>
                  <a:lnTo>
                    <a:pt x="362712" y="181355"/>
                  </a:lnTo>
                  <a:lnTo>
                    <a:pt x="356236" y="133129"/>
                  </a:lnTo>
                  <a:lnTo>
                    <a:pt x="337961" y="89803"/>
                  </a:lnTo>
                  <a:lnTo>
                    <a:pt x="309610" y="53101"/>
                  </a:lnTo>
                  <a:lnTo>
                    <a:pt x="272908" y="24750"/>
                  </a:lnTo>
                  <a:lnTo>
                    <a:pt x="229582" y="6475"/>
                  </a:lnTo>
                  <a:lnTo>
                    <a:pt x="18135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326237" y="2448559"/>
            <a:ext cx="2209165" cy="18357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130175" algn="r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solidFill>
                  <a:srgbClr val="0A976C"/>
                </a:solidFill>
                <a:latin typeface="Tahoma"/>
                <a:cs typeface="Tahoma"/>
              </a:rPr>
              <a:t>2</a:t>
            </a:r>
            <a:endParaRPr sz="1800">
              <a:latin typeface="Tahoma"/>
              <a:cs typeface="Tahoma"/>
            </a:endParaRPr>
          </a:p>
          <a:p>
            <a:pPr marL="36830" marR="5080" indent="-24765" algn="r">
              <a:lnSpc>
                <a:spcPct val="100000"/>
              </a:lnSpc>
              <a:spcBef>
                <a:spcPts val="1315"/>
              </a:spcBef>
            </a:pPr>
            <a:r>
              <a:rPr sz="1800" spc="-20" dirty="0">
                <a:solidFill>
                  <a:srgbClr val="2E2E2E"/>
                </a:solidFill>
                <a:latin typeface="Tahoma"/>
                <a:cs typeface="Tahoma"/>
              </a:rPr>
              <a:t>Represent</a:t>
            </a:r>
            <a:r>
              <a:rPr sz="1800" spc="-160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1800" spc="-20" dirty="0">
                <a:solidFill>
                  <a:srgbClr val="2E2E2E"/>
                </a:solidFill>
                <a:latin typeface="Tahoma"/>
                <a:cs typeface="Tahoma"/>
              </a:rPr>
              <a:t>the</a:t>
            </a:r>
            <a:r>
              <a:rPr sz="1800" spc="-170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1800" spc="-10" dirty="0">
                <a:solidFill>
                  <a:srgbClr val="2E2E2E"/>
                </a:solidFill>
                <a:latin typeface="Tahoma"/>
                <a:cs typeface="Tahoma"/>
              </a:rPr>
              <a:t>starting point</a:t>
            </a:r>
            <a:r>
              <a:rPr sz="1800" spc="-220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1800" spc="-10" dirty="0">
                <a:solidFill>
                  <a:srgbClr val="2E2E2E"/>
                </a:solidFill>
                <a:latin typeface="Tahoma"/>
                <a:cs typeface="Tahoma"/>
              </a:rPr>
              <a:t>in</a:t>
            </a:r>
            <a:r>
              <a:rPr sz="1800" spc="-215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1800" spc="-10" dirty="0">
                <a:solidFill>
                  <a:srgbClr val="2E2E2E"/>
                </a:solidFill>
                <a:latin typeface="Tahoma"/>
                <a:cs typeface="Tahoma"/>
              </a:rPr>
              <a:t>the</a:t>
            </a:r>
            <a:r>
              <a:rPr sz="1800" spc="-200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1800" spc="-30" dirty="0">
                <a:solidFill>
                  <a:srgbClr val="2E2E2E"/>
                </a:solidFill>
                <a:latin typeface="Tahoma"/>
                <a:cs typeface="Tahoma"/>
              </a:rPr>
              <a:t>measuring </a:t>
            </a:r>
            <a:r>
              <a:rPr sz="1800" spc="-45" dirty="0">
                <a:solidFill>
                  <a:srgbClr val="2E2E2E"/>
                </a:solidFill>
                <a:latin typeface="Tahoma"/>
                <a:cs typeface="Tahoma"/>
              </a:rPr>
              <a:t>and</a:t>
            </a:r>
            <a:r>
              <a:rPr sz="1800" spc="-160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1800" spc="-40" dirty="0">
                <a:solidFill>
                  <a:srgbClr val="2E2E2E"/>
                </a:solidFill>
                <a:latin typeface="Tahoma"/>
                <a:cs typeface="Tahoma"/>
              </a:rPr>
              <a:t>analysis</a:t>
            </a:r>
            <a:r>
              <a:rPr sz="1800" spc="-180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1800" spc="-10" dirty="0">
                <a:solidFill>
                  <a:srgbClr val="2E2E2E"/>
                </a:solidFill>
                <a:latin typeface="Tahoma"/>
                <a:cs typeface="Tahoma"/>
              </a:rPr>
              <a:t>process </a:t>
            </a:r>
            <a:r>
              <a:rPr sz="1800" spc="-50" dirty="0">
                <a:solidFill>
                  <a:srgbClr val="2E2E2E"/>
                </a:solidFill>
                <a:latin typeface="Tahoma"/>
                <a:cs typeface="Tahoma"/>
              </a:rPr>
              <a:t>(comparing</a:t>
            </a:r>
            <a:r>
              <a:rPr sz="1800" spc="-145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2E2E2E"/>
                </a:solidFill>
                <a:latin typeface="Tahoma"/>
                <a:cs typeface="Tahoma"/>
              </a:rPr>
              <a:t>to</a:t>
            </a:r>
            <a:r>
              <a:rPr sz="1800" spc="-160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1800" spc="-35" dirty="0">
                <a:solidFill>
                  <a:srgbClr val="2E2E2E"/>
                </a:solidFill>
                <a:latin typeface="Tahoma"/>
                <a:cs typeface="Tahoma"/>
              </a:rPr>
              <a:t>actual</a:t>
            </a:r>
            <a:r>
              <a:rPr sz="1800" spc="-150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1800" spc="-50" dirty="0">
                <a:solidFill>
                  <a:srgbClr val="2E2E2E"/>
                </a:solidFill>
                <a:latin typeface="Tahoma"/>
                <a:cs typeface="Tahoma"/>
              </a:rPr>
              <a:t>/</a:t>
            </a:r>
            <a:endParaRPr sz="1800">
              <a:latin typeface="Tahoma"/>
              <a:cs typeface="Tahoma"/>
            </a:endParaRPr>
          </a:p>
          <a:p>
            <a:pPr marR="10160" algn="r">
              <a:lnSpc>
                <a:spcPts val="2135"/>
              </a:lnSpc>
            </a:pPr>
            <a:r>
              <a:rPr sz="1800" spc="-10" dirty="0">
                <a:solidFill>
                  <a:srgbClr val="2E2E2E"/>
                </a:solidFill>
                <a:latin typeface="Tahoma"/>
                <a:cs typeface="Tahoma"/>
              </a:rPr>
              <a:t>desired</a:t>
            </a:r>
            <a:r>
              <a:rPr sz="1800" spc="-215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1800" spc="-10" dirty="0">
                <a:solidFill>
                  <a:srgbClr val="2E2E2E"/>
                </a:solidFill>
                <a:latin typeface="Tahoma"/>
                <a:cs typeface="Tahoma"/>
              </a:rPr>
              <a:t>level)</a:t>
            </a:r>
            <a:endParaRPr sz="1800">
              <a:latin typeface="Tahoma"/>
              <a:cs typeface="Tahoma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2130551" y="4828044"/>
            <a:ext cx="509270" cy="582295"/>
            <a:chOff x="2130551" y="4828044"/>
            <a:chExt cx="509270" cy="582295"/>
          </a:xfrm>
        </p:grpSpPr>
        <p:pic>
          <p:nvPicPr>
            <p:cNvPr id="34" name="object 3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135096" y="4846291"/>
              <a:ext cx="501424" cy="492308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151887" y="4853940"/>
              <a:ext cx="466318" cy="466344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130551" y="4828044"/>
              <a:ext cx="509003" cy="582155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2179319" y="4881372"/>
              <a:ext cx="363220" cy="363220"/>
            </a:xfrm>
            <a:custGeom>
              <a:avLst/>
              <a:gdLst/>
              <a:ahLst/>
              <a:cxnLst/>
              <a:rect l="l" t="t" r="r" b="b"/>
              <a:pathLst>
                <a:path w="363219" h="363220">
                  <a:moveTo>
                    <a:pt x="181356" y="0"/>
                  </a:moveTo>
                  <a:lnTo>
                    <a:pt x="133129" y="6475"/>
                  </a:lnTo>
                  <a:lnTo>
                    <a:pt x="89803" y="24750"/>
                  </a:lnTo>
                  <a:lnTo>
                    <a:pt x="53101" y="53101"/>
                  </a:lnTo>
                  <a:lnTo>
                    <a:pt x="24750" y="89803"/>
                  </a:lnTo>
                  <a:lnTo>
                    <a:pt x="6475" y="133129"/>
                  </a:lnTo>
                  <a:lnTo>
                    <a:pt x="0" y="181355"/>
                  </a:lnTo>
                  <a:lnTo>
                    <a:pt x="6475" y="229582"/>
                  </a:lnTo>
                  <a:lnTo>
                    <a:pt x="24750" y="272908"/>
                  </a:lnTo>
                  <a:lnTo>
                    <a:pt x="53101" y="309610"/>
                  </a:lnTo>
                  <a:lnTo>
                    <a:pt x="89803" y="337961"/>
                  </a:lnTo>
                  <a:lnTo>
                    <a:pt x="133129" y="356236"/>
                  </a:lnTo>
                  <a:lnTo>
                    <a:pt x="181356" y="362711"/>
                  </a:lnTo>
                  <a:lnTo>
                    <a:pt x="229582" y="356236"/>
                  </a:lnTo>
                  <a:lnTo>
                    <a:pt x="272908" y="337961"/>
                  </a:lnTo>
                  <a:lnTo>
                    <a:pt x="309610" y="309610"/>
                  </a:lnTo>
                  <a:lnTo>
                    <a:pt x="337961" y="272908"/>
                  </a:lnTo>
                  <a:lnTo>
                    <a:pt x="356236" y="229582"/>
                  </a:lnTo>
                  <a:lnTo>
                    <a:pt x="362712" y="181355"/>
                  </a:lnTo>
                  <a:lnTo>
                    <a:pt x="356236" y="133129"/>
                  </a:lnTo>
                  <a:lnTo>
                    <a:pt x="337961" y="89803"/>
                  </a:lnTo>
                  <a:lnTo>
                    <a:pt x="309610" y="53101"/>
                  </a:lnTo>
                  <a:lnTo>
                    <a:pt x="272908" y="24750"/>
                  </a:lnTo>
                  <a:lnTo>
                    <a:pt x="229582" y="6475"/>
                  </a:lnTo>
                  <a:lnTo>
                    <a:pt x="18135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2281554" y="4908042"/>
            <a:ext cx="1581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solidFill>
                  <a:srgbClr val="0A976C"/>
                </a:solidFill>
                <a:latin typeface="Tahoma"/>
                <a:cs typeface="Tahoma"/>
              </a:rPr>
              <a:t>3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258876" y="5475223"/>
            <a:ext cx="23882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970" marR="5080" indent="-1905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solidFill>
                  <a:srgbClr val="2E2E2E"/>
                </a:solidFill>
                <a:latin typeface="Tahoma"/>
                <a:cs typeface="Tahoma"/>
              </a:rPr>
              <a:t>The</a:t>
            </a:r>
            <a:r>
              <a:rPr sz="1800" spc="-185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2E2E2E"/>
                </a:solidFill>
                <a:latin typeface="Tahoma"/>
                <a:cs typeface="Tahoma"/>
              </a:rPr>
              <a:t>Goal</a:t>
            </a:r>
            <a:r>
              <a:rPr sz="1800" spc="-180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1800" spc="-30" dirty="0">
                <a:solidFill>
                  <a:srgbClr val="2E2E2E"/>
                </a:solidFill>
                <a:latin typeface="Tahoma"/>
                <a:cs typeface="Tahoma"/>
              </a:rPr>
              <a:t>Setting</a:t>
            </a:r>
            <a:r>
              <a:rPr sz="1800" spc="-165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1800" spc="-10" dirty="0">
                <a:solidFill>
                  <a:srgbClr val="2E2E2E"/>
                </a:solidFill>
                <a:latin typeface="Tahoma"/>
                <a:cs typeface="Tahoma"/>
              </a:rPr>
              <a:t>Theory </a:t>
            </a:r>
            <a:r>
              <a:rPr sz="1800" spc="-45" dirty="0">
                <a:solidFill>
                  <a:srgbClr val="2E2E2E"/>
                </a:solidFill>
                <a:latin typeface="Tahoma"/>
                <a:cs typeface="Tahoma"/>
              </a:rPr>
              <a:t>(Ed</a:t>
            </a:r>
            <a:r>
              <a:rPr sz="1800" spc="-165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1800" spc="-50" dirty="0">
                <a:solidFill>
                  <a:srgbClr val="2E2E2E"/>
                </a:solidFill>
                <a:latin typeface="Tahoma"/>
                <a:cs typeface="Tahoma"/>
              </a:rPr>
              <a:t>Locke,</a:t>
            </a:r>
            <a:r>
              <a:rPr sz="1800" spc="-160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2E2E2E"/>
                </a:solidFill>
                <a:latin typeface="Tahoma"/>
                <a:cs typeface="Tahoma"/>
              </a:rPr>
              <a:t>Gary</a:t>
            </a:r>
            <a:r>
              <a:rPr sz="1800" spc="-165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1800" spc="-50" dirty="0">
                <a:solidFill>
                  <a:srgbClr val="2E2E2E"/>
                </a:solidFill>
                <a:latin typeface="Tahoma"/>
                <a:cs typeface="Tahoma"/>
              </a:rPr>
              <a:t>Latham)</a:t>
            </a:r>
            <a:endParaRPr sz="1800">
              <a:latin typeface="Tahoma"/>
              <a:cs typeface="Tahoma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3168395" y="2648711"/>
            <a:ext cx="4183379" cy="1503045"/>
            <a:chOff x="3168395" y="2648711"/>
            <a:chExt cx="4183379" cy="1503045"/>
          </a:xfrm>
        </p:grpSpPr>
        <p:sp>
          <p:nvSpPr>
            <p:cNvPr id="41" name="object 41"/>
            <p:cNvSpPr/>
            <p:nvPr/>
          </p:nvSpPr>
          <p:spPr>
            <a:xfrm>
              <a:off x="5487923" y="2648711"/>
              <a:ext cx="699770" cy="909955"/>
            </a:xfrm>
            <a:custGeom>
              <a:avLst/>
              <a:gdLst/>
              <a:ahLst/>
              <a:cxnLst/>
              <a:rect l="l" t="t" r="r" b="b"/>
              <a:pathLst>
                <a:path w="699770" h="909954">
                  <a:moveTo>
                    <a:pt x="699515" y="0"/>
                  </a:moveTo>
                  <a:lnTo>
                    <a:pt x="0" y="0"/>
                  </a:lnTo>
                  <a:lnTo>
                    <a:pt x="0" y="909827"/>
                  </a:lnTo>
                  <a:lnTo>
                    <a:pt x="699515" y="909827"/>
                  </a:lnTo>
                  <a:lnTo>
                    <a:pt x="699515" y="0"/>
                  </a:lnTo>
                  <a:close/>
                </a:path>
              </a:pathLst>
            </a:custGeom>
            <a:solidFill>
              <a:srgbClr val="D7D7D7">
                <a:alpha val="2196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3168396" y="2668523"/>
              <a:ext cx="4183379" cy="1483360"/>
            </a:xfrm>
            <a:custGeom>
              <a:avLst/>
              <a:gdLst/>
              <a:ahLst/>
              <a:cxnLst/>
              <a:rect l="l" t="t" r="r" b="b"/>
              <a:pathLst>
                <a:path w="4183379" h="1483360">
                  <a:moveTo>
                    <a:pt x="697992" y="27432"/>
                  </a:moveTo>
                  <a:lnTo>
                    <a:pt x="0" y="27432"/>
                  </a:lnTo>
                  <a:lnTo>
                    <a:pt x="0" y="1482852"/>
                  </a:lnTo>
                  <a:lnTo>
                    <a:pt x="697992" y="1482852"/>
                  </a:lnTo>
                  <a:lnTo>
                    <a:pt x="697992" y="27432"/>
                  </a:lnTo>
                  <a:close/>
                </a:path>
                <a:path w="4183379" h="1483360">
                  <a:moveTo>
                    <a:pt x="1863839" y="0"/>
                  </a:moveTo>
                  <a:lnTo>
                    <a:pt x="1165860" y="0"/>
                  </a:lnTo>
                  <a:lnTo>
                    <a:pt x="1165860" y="1216152"/>
                  </a:lnTo>
                  <a:lnTo>
                    <a:pt x="1863839" y="1216152"/>
                  </a:lnTo>
                  <a:lnTo>
                    <a:pt x="1863839" y="0"/>
                  </a:lnTo>
                  <a:close/>
                </a:path>
                <a:path w="4183379" h="1483360">
                  <a:moveTo>
                    <a:pt x="4183380" y="0"/>
                  </a:moveTo>
                  <a:lnTo>
                    <a:pt x="3485375" y="0"/>
                  </a:lnTo>
                  <a:lnTo>
                    <a:pt x="3485375" y="513588"/>
                  </a:lnTo>
                  <a:lnTo>
                    <a:pt x="4183380" y="513588"/>
                  </a:lnTo>
                  <a:lnTo>
                    <a:pt x="4183380" y="0"/>
                  </a:lnTo>
                  <a:close/>
                </a:path>
              </a:pathLst>
            </a:custGeom>
            <a:solidFill>
              <a:srgbClr val="BEBEBE">
                <a:alpha val="2196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3" name="object 4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69047" rIns="0" bIns="0" rtlCol="0">
            <a:spAutoFit/>
          </a:bodyPr>
          <a:lstStyle/>
          <a:p>
            <a:pPr marL="2417445">
              <a:lnSpc>
                <a:spcPct val="100000"/>
              </a:lnSpc>
              <a:spcBef>
                <a:spcPts val="100"/>
              </a:spcBef>
            </a:pPr>
            <a:fld id="{81D60167-4931-47E6-BA6A-407CBD079E47}" type="slidenum">
              <a:rPr spc="-25" dirty="0"/>
              <a:t>172</a:t>
            </a:fld>
            <a:endParaRPr spc="-25" dirty="0"/>
          </a:p>
        </p:txBody>
      </p:sp>
      <p:sp>
        <p:nvSpPr>
          <p:cNvPr id="44" name="object 4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/>
              <a:t>©</a:t>
            </a:r>
            <a:r>
              <a:rPr spc="-15" dirty="0"/>
              <a:t> </a:t>
            </a:r>
            <a:r>
              <a:rPr dirty="0"/>
              <a:t>The</a:t>
            </a:r>
            <a:r>
              <a:rPr spc="-30" dirty="0"/>
              <a:t> </a:t>
            </a:r>
            <a:r>
              <a:rPr dirty="0"/>
              <a:t>KPI</a:t>
            </a:r>
            <a:r>
              <a:rPr spc="-5" dirty="0"/>
              <a:t> </a:t>
            </a:r>
            <a:r>
              <a:rPr dirty="0"/>
              <a:t>Institute</a:t>
            </a:r>
            <a:r>
              <a:rPr spc="-20" dirty="0"/>
              <a:t> 2023</a:t>
            </a:r>
          </a:p>
        </p:txBody>
      </p:sp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10147" rIns="0" bIns="0" rtlCol="0">
            <a:spAutoFit/>
          </a:bodyPr>
          <a:lstStyle/>
          <a:p>
            <a:pPr marL="24765">
              <a:lnSpc>
                <a:spcPct val="100000"/>
              </a:lnSpc>
              <a:spcBef>
                <a:spcPts val="100"/>
              </a:spcBef>
            </a:pPr>
            <a:r>
              <a:rPr spc="175" dirty="0"/>
              <a:t>TARGET</a:t>
            </a:r>
            <a:r>
              <a:rPr spc="35" dirty="0"/>
              <a:t> </a:t>
            </a:r>
            <a:r>
              <a:rPr spc="204" dirty="0"/>
              <a:t>SETTING</a:t>
            </a:r>
            <a:r>
              <a:rPr spc="30" dirty="0"/>
              <a:t> </a:t>
            </a:r>
            <a:r>
              <a:rPr spc="145" dirty="0"/>
              <a:t>PROCESS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75920" y="3941445"/>
            <a:ext cx="1986914" cy="5727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99600"/>
              </a:lnSpc>
              <a:spcBef>
                <a:spcPts val="105"/>
              </a:spcBef>
            </a:pPr>
            <a:r>
              <a:rPr sz="1200" dirty="0">
                <a:solidFill>
                  <a:srgbClr val="5F5F5F"/>
                </a:solidFill>
                <a:latin typeface="Tahoma"/>
                <a:cs typeface="Tahoma"/>
              </a:rPr>
              <a:t>Consultations</a:t>
            </a:r>
            <a:r>
              <a:rPr sz="1200" spc="-13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5F5F5F"/>
                </a:solidFill>
                <a:latin typeface="Tahoma"/>
                <a:cs typeface="Tahoma"/>
              </a:rPr>
              <a:t>in</a:t>
            </a:r>
            <a:r>
              <a:rPr sz="1200" spc="-14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5F5F5F"/>
                </a:solidFill>
                <a:latin typeface="Tahoma"/>
                <a:cs typeface="Tahoma"/>
              </a:rPr>
              <a:t>target</a:t>
            </a:r>
            <a:r>
              <a:rPr sz="1200" spc="-14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5F5F5F"/>
                </a:solidFill>
                <a:latin typeface="Tahoma"/>
                <a:cs typeface="Tahoma"/>
              </a:rPr>
              <a:t>setting </a:t>
            </a:r>
            <a:r>
              <a:rPr sz="1200" spc="-20" dirty="0">
                <a:solidFill>
                  <a:srgbClr val="5F5F5F"/>
                </a:solidFill>
                <a:latin typeface="Tahoma"/>
                <a:cs typeface="Tahoma"/>
              </a:rPr>
              <a:t>should</a:t>
            </a:r>
            <a:r>
              <a:rPr sz="1200" spc="-12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5F5F5F"/>
                </a:solidFill>
                <a:latin typeface="Tahoma"/>
                <a:cs typeface="Tahoma"/>
              </a:rPr>
              <a:t>start</a:t>
            </a:r>
            <a:r>
              <a:rPr sz="1200" spc="-13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5F5F5F"/>
                </a:solidFill>
                <a:latin typeface="Tahoma"/>
                <a:cs typeface="Tahoma"/>
              </a:rPr>
              <a:t>with</a:t>
            </a:r>
            <a:r>
              <a:rPr sz="1200" spc="-13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200" spc="-20" dirty="0">
                <a:solidFill>
                  <a:srgbClr val="5F5F5F"/>
                </a:solidFill>
                <a:latin typeface="Tahoma"/>
                <a:cs typeface="Tahoma"/>
              </a:rPr>
              <a:t>the</a:t>
            </a:r>
            <a:r>
              <a:rPr sz="1200" spc="-114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200" spc="-25" dirty="0">
                <a:solidFill>
                  <a:srgbClr val="5F5F5F"/>
                </a:solidFill>
                <a:latin typeface="Tahoma"/>
                <a:cs typeface="Tahoma"/>
              </a:rPr>
              <a:t>top </a:t>
            </a:r>
            <a:r>
              <a:rPr sz="1200" spc="-10" dirty="0">
                <a:solidFill>
                  <a:srgbClr val="5F5F5F"/>
                </a:solidFill>
                <a:latin typeface="Tahoma"/>
                <a:cs typeface="Tahoma"/>
              </a:rPr>
              <a:t>management.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640328" y="4434078"/>
            <a:ext cx="5424805" cy="12274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3526790" algn="ctr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5F5F5F"/>
                </a:solidFill>
                <a:latin typeface="Tahoma"/>
                <a:cs typeface="Tahoma"/>
              </a:rPr>
              <a:t>As</a:t>
            </a:r>
            <a:r>
              <a:rPr sz="1200" spc="-12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5F5F5F"/>
                </a:solidFill>
                <a:latin typeface="Tahoma"/>
                <a:cs typeface="Tahoma"/>
              </a:rPr>
              <a:t>KPIs</a:t>
            </a:r>
            <a:r>
              <a:rPr sz="1200" spc="-114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5F5F5F"/>
                </a:solidFill>
                <a:latin typeface="Tahoma"/>
                <a:cs typeface="Tahoma"/>
              </a:rPr>
              <a:t>are</a:t>
            </a:r>
            <a:r>
              <a:rPr sz="1200" spc="-12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5F5F5F"/>
                </a:solidFill>
                <a:latin typeface="Tahoma"/>
                <a:cs typeface="Tahoma"/>
              </a:rPr>
              <a:t>active</a:t>
            </a:r>
            <a:r>
              <a:rPr sz="1200" spc="-12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200" spc="-35" dirty="0">
                <a:solidFill>
                  <a:srgbClr val="5F5F5F"/>
                </a:solidFill>
                <a:latin typeface="Tahoma"/>
                <a:cs typeface="Tahoma"/>
              </a:rPr>
              <a:t>and</a:t>
            </a:r>
            <a:r>
              <a:rPr sz="1200" spc="-12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200" spc="-25" dirty="0">
                <a:solidFill>
                  <a:srgbClr val="5F5F5F"/>
                </a:solidFill>
                <a:latin typeface="Tahoma"/>
                <a:cs typeface="Tahoma"/>
              </a:rPr>
              <a:t>data</a:t>
            </a:r>
            <a:r>
              <a:rPr sz="1200" spc="-12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200" spc="-25" dirty="0">
                <a:solidFill>
                  <a:srgbClr val="5F5F5F"/>
                </a:solidFill>
                <a:latin typeface="Tahoma"/>
                <a:cs typeface="Tahoma"/>
              </a:rPr>
              <a:t>is </a:t>
            </a:r>
            <a:r>
              <a:rPr sz="1200" spc="-40" dirty="0">
                <a:solidFill>
                  <a:srgbClr val="5F5F5F"/>
                </a:solidFill>
                <a:latin typeface="Tahoma"/>
                <a:cs typeface="Tahoma"/>
              </a:rPr>
              <a:t>gathered,</a:t>
            </a:r>
            <a:r>
              <a:rPr sz="1200" spc="-12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5F5F5F"/>
                </a:solidFill>
                <a:latin typeface="Tahoma"/>
                <a:cs typeface="Tahoma"/>
              </a:rPr>
              <a:t>targets</a:t>
            </a:r>
            <a:r>
              <a:rPr sz="1200" spc="-12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200" spc="-45" dirty="0">
                <a:solidFill>
                  <a:srgbClr val="5F5F5F"/>
                </a:solidFill>
                <a:latin typeface="Tahoma"/>
                <a:cs typeface="Tahoma"/>
              </a:rPr>
              <a:t>may</a:t>
            </a:r>
            <a:r>
              <a:rPr sz="1200" spc="-10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200" spc="-35" dirty="0">
                <a:solidFill>
                  <a:srgbClr val="5F5F5F"/>
                </a:solidFill>
                <a:latin typeface="Tahoma"/>
                <a:cs typeface="Tahoma"/>
              </a:rPr>
              <a:t>be </a:t>
            </a:r>
            <a:r>
              <a:rPr sz="1200" spc="-10" dirty="0">
                <a:solidFill>
                  <a:srgbClr val="5F5F5F"/>
                </a:solidFill>
                <a:latin typeface="Tahoma"/>
                <a:cs typeface="Tahoma"/>
              </a:rPr>
              <a:t>reviewed</a:t>
            </a:r>
            <a:r>
              <a:rPr sz="1200" spc="-13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200" spc="-35" dirty="0">
                <a:solidFill>
                  <a:srgbClr val="5F5F5F"/>
                </a:solidFill>
                <a:latin typeface="Tahoma"/>
                <a:cs typeface="Tahoma"/>
              </a:rPr>
              <a:t>and</a:t>
            </a:r>
            <a:r>
              <a:rPr sz="1200" spc="-13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5F5F5F"/>
                </a:solidFill>
                <a:latin typeface="Tahoma"/>
                <a:cs typeface="Tahoma"/>
              </a:rPr>
              <a:t>recalibrated</a:t>
            </a:r>
            <a:endParaRPr sz="1200">
              <a:latin typeface="Tahoma"/>
              <a:cs typeface="Tahoma"/>
            </a:endParaRPr>
          </a:p>
          <a:p>
            <a:pPr marL="2804795" marR="5080" indent="-378460" algn="r">
              <a:lnSpc>
                <a:spcPct val="99700"/>
              </a:lnSpc>
              <a:spcBef>
                <a:spcPts val="835"/>
              </a:spcBef>
            </a:pPr>
            <a:r>
              <a:rPr sz="1200" spc="-25" dirty="0">
                <a:solidFill>
                  <a:srgbClr val="5F5F5F"/>
                </a:solidFill>
                <a:latin typeface="Tahoma"/>
                <a:cs typeface="Tahoma"/>
              </a:rPr>
              <a:t>Targets</a:t>
            </a:r>
            <a:r>
              <a:rPr sz="1200" spc="-11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200" spc="-30" dirty="0">
                <a:solidFill>
                  <a:srgbClr val="5F5F5F"/>
                </a:solidFill>
                <a:latin typeface="Tahoma"/>
                <a:cs typeface="Tahoma"/>
              </a:rPr>
              <a:t>need</a:t>
            </a:r>
            <a:r>
              <a:rPr sz="1200" spc="-10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5F5F5F"/>
                </a:solidFill>
                <a:latin typeface="Tahoma"/>
                <a:cs typeface="Tahoma"/>
              </a:rPr>
              <a:t>to</a:t>
            </a:r>
            <a:r>
              <a:rPr sz="1200" spc="-114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200" spc="-25" dirty="0">
                <a:solidFill>
                  <a:srgbClr val="5F5F5F"/>
                </a:solidFill>
                <a:latin typeface="Tahoma"/>
                <a:cs typeface="Tahoma"/>
              </a:rPr>
              <a:t>be</a:t>
            </a:r>
            <a:r>
              <a:rPr sz="1200" spc="-10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200" spc="-30" dirty="0">
                <a:solidFill>
                  <a:srgbClr val="5F5F5F"/>
                </a:solidFill>
                <a:latin typeface="Tahoma"/>
                <a:cs typeface="Tahoma"/>
              </a:rPr>
              <a:t>adjusted</a:t>
            </a:r>
            <a:r>
              <a:rPr sz="1200" spc="-12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5F5F5F"/>
                </a:solidFill>
                <a:latin typeface="Tahoma"/>
                <a:cs typeface="Tahoma"/>
              </a:rPr>
              <a:t>periodically</a:t>
            </a:r>
            <a:r>
              <a:rPr sz="1200" spc="-13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200" spc="-40" dirty="0">
                <a:solidFill>
                  <a:srgbClr val="5F5F5F"/>
                </a:solidFill>
                <a:latin typeface="Tahoma"/>
                <a:cs typeface="Tahoma"/>
              </a:rPr>
              <a:t>as</a:t>
            </a:r>
            <a:r>
              <a:rPr sz="1200" spc="-9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200" spc="-25" dirty="0">
                <a:solidFill>
                  <a:srgbClr val="5F5F5F"/>
                </a:solidFill>
                <a:latin typeface="Tahoma"/>
                <a:cs typeface="Tahoma"/>
              </a:rPr>
              <a:t>the </a:t>
            </a:r>
            <a:r>
              <a:rPr sz="1200" spc="-10" dirty="0">
                <a:solidFill>
                  <a:srgbClr val="5F5F5F"/>
                </a:solidFill>
                <a:latin typeface="Tahoma"/>
                <a:cs typeface="Tahoma"/>
              </a:rPr>
              <a:t>internal</a:t>
            </a:r>
            <a:r>
              <a:rPr sz="1200" spc="-114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200" spc="-35" dirty="0">
                <a:solidFill>
                  <a:srgbClr val="5F5F5F"/>
                </a:solidFill>
                <a:latin typeface="Tahoma"/>
                <a:cs typeface="Tahoma"/>
              </a:rPr>
              <a:t>and</a:t>
            </a:r>
            <a:r>
              <a:rPr sz="1200" spc="-11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200" spc="-20" dirty="0">
                <a:solidFill>
                  <a:srgbClr val="5F5F5F"/>
                </a:solidFill>
                <a:latin typeface="Tahoma"/>
                <a:cs typeface="Tahoma"/>
              </a:rPr>
              <a:t>external</a:t>
            </a:r>
            <a:r>
              <a:rPr sz="1200" spc="-11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200" spc="-20" dirty="0">
                <a:solidFill>
                  <a:srgbClr val="5F5F5F"/>
                </a:solidFill>
                <a:latin typeface="Tahoma"/>
                <a:cs typeface="Tahoma"/>
              </a:rPr>
              <a:t>environment</a:t>
            </a:r>
            <a:r>
              <a:rPr sz="1200" spc="-11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5F5F5F"/>
                </a:solidFill>
                <a:latin typeface="Tahoma"/>
                <a:cs typeface="Tahoma"/>
              </a:rPr>
              <a:t>of</a:t>
            </a:r>
            <a:r>
              <a:rPr sz="1200" spc="-10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200" spc="-25" dirty="0">
                <a:solidFill>
                  <a:srgbClr val="5F5F5F"/>
                </a:solidFill>
                <a:latin typeface="Tahoma"/>
                <a:cs typeface="Tahoma"/>
              </a:rPr>
              <a:t>the </a:t>
            </a:r>
            <a:r>
              <a:rPr sz="1200" spc="-35" dirty="0">
                <a:solidFill>
                  <a:srgbClr val="5F5F5F"/>
                </a:solidFill>
                <a:latin typeface="Tahoma"/>
                <a:cs typeface="Tahoma"/>
              </a:rPr>
              <a:t>company</a:t>
            </a:r>
            <a:r>
              <a:rPr sz="1200" spc="-13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5F5F5F"/>
                </a:solidFill>
                <a:latin typeface="Tahoma"/>
                <a:cs typeface="Tahoma"/>
              </a:rPr>
              <a:t>is</a:t>
            </a:r>
            <a:r>
              <a:rPr sz="1200" spc="-11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5F5F5F"/>
                </a:solidFill>
                <a:latin typeface="Tahoma"/>
                <a:cs typeface="Tahoma"/>
              </a:rPr>
              <a:t>in</a:t>
            </a:r>
            <a:r>
              <a:rPr sz="1200" spc="-114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200" spc="-50" dirty="0">
                <a:solidFill>
                  <a:srgbClr val="5F5F5F"/>
                </a:solidFill>
                <a:latin typeface="Tahoma"/>
                <a:cs typeface="Tahoma"/>
              </a:rPr>
              <a:t>a</a:t>
            </a:r>
            <a:r>
              <a:rPr sz="1200" spc="-12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200" spc="-25" dirty="0">
                <a:solidFill>
                  <a:srgbClr val="5F5F5F"/>
                </a:solidFill>
                <a:latin typeface="Tahoma"/>
                <a:cs typeface="Tahoma"/>
              </a:rPr>
              <a:t>permanent</a:t>
            </a:r>
            <a:r>
              <a:rPr sz="1200" spc="-14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5F5F5F"/>
                </a:solidFill>
                <a:latin typeface="Tahoma"/>
                <a:cs typeface="Tahoma"/>
              </a:rPr>
              <a:t>change.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836665" y="2126107"/>
            <a:ext cx="241935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25" dirty="0">
                <a:solidFill>
                  <a:srgbClr val="5F5F5F"/>
                </a:solidFill>
                <a:latin typeface="Tahoma"/>
                <a:cs typeface="Tahoma"/>
              </a:rPr>
              <a:t>Yes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974716" y="3314191"/>
            <a:ext cx="208915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25" dirty="0">
                <a:solidFill>
                  <a:srgbClr val="0A976C"/>
                </a:solidFill>
                <a:latin typeface="Tahoma"/>
                <a:cs typeface="Tahoma"/>
              </a:rPr>
              <a:t>No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47622" y="2321814"/>
            <a:ext cx="1351915" cy="745490"/>
          </a:xfrm>
          <a:prstGeom prst="rect">
            <a:avLst/>
          </a:prstGeom>
          <a:ln w="19050">
            <a:solidFill>
              <a:srgbClr val="099369"/>
            </a:solidFill>
          </a:ln>
        </p:spPr>
        <p:txBody>
          <a:bodyPr vert="horz" wrap="square" lIns="0" tIns="419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30"/>
              </a:spcBef>
            </a:pPr>
            <a:endParaRPr sz="1100">
              <a:latin typeface="Times New Roman"/>
              <a:cs typeface="Times New Roman"/>
            </a:endParaRPr>
          </a:p>
          <a:p>
            <a:pPr marL="194945" marR="188595">
              <a:lnSpc>
                <a:spcPct val="100000"/>
              </a:lnSpc>
            </a:pPr>
            <a:r>
              <a:rPr sz="1100" spc="-10" dirty="0">
                <a:solidFill>
                  <a:srgbClr val="5F5F5F"/>
                </a:solidFill>
                <a:latin typeface="Tahoma"/>
                <a:cs typeface="Tahoma"/>
              </a:rPr>
              <a:t>Adjust</a:t>
            </a:r>
            <a:r>
              <a:rPr sz="1100" spc="-12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100" spc="-10" dirty="0">
                <a:solidFill>
                  <a:srgbClr val="5F5F5F"/>
                </a:solidFill>
                <a:latin typeface="Tahoma"/>
                <a:cs typeface="Tahoma"/>
              </a:rPr>
              <a:t>vertically </a:t>
            </a:r>
            <a:r>
              <a:rPr sz="1100" spc="-30" dirty="0">
                <a:solidFill>
                  <a:srgbClr val="5F5F5F"/>
                </a:solidFill>
                <a:latin typeface="Tahoma"/>
                <a:cs typeface="Tahoma"/>
              </a:rPr>
              <a:t>and</a:t>
            </a:r>
            <a:r>
              <a:rPr sz="1100" spc="-13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100" spc="-10" dirty="0">
                <a:solidFill>
                  <a:srgbClr val="5F5F5F"/>
                </a:solidFill>
                <a:latin typeface="Tahoma"/>
                <a:cs typeface="Tahoma"/>
              </a:rPr>
              <a:t>horizontally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097529" y="2321814"/>
            <a:ext cx="1351915" cy="745490"/>
          </a:xfrm>
          <a:prstGeom prst="rect">
            <a:avLst/>
          </a:prstGeom>
          <a:ln w="19050">
            <a:solidFill>
              <a:srgbClr val="099369"/>
            </a:solidFill>
          </a:ln>
        </p:spPr>
        <p:txBody>
          <a:bodyPr vert="horz" wrap="square" lIns="0" tIns="419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30"/>
              </a:spcBef>
            </a:pPr>
            <a:endParaRPr sz="1100">
              <a:latin typeface="Times New Roman"/>
              <a:cs typeface="Times New Roman"/>
            </a:endParaRPr>
          </a:p>
          <a:p>
            <a:pPr marL="381000" marR="161925" indent="-212090">
              <a:lnSpc>
                <a:spcPct val="100000"/>
              </a:lnSpc>
            </a:pPr>
            <a:r>
              <a:rPr sz="1100" spc="-10" dirty="0">
                <a:solidFill>
                  <a:srgbClr val="5F5F5F"/>
                </a:solidFill>
                <a:latin typeface="Tahoma"/>
                <a:cs typeface="Tahoma"/>
              </a:rPr>
              <a:t>Review</a:t>
            </a:r>
            <a:r>
              <a:rPr sz="1100" spc="-114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100" spc="-25" dirty="0">
                <a:solidFill>
                  <a:srgbClr val="5F5F5F"/>
                </a:solidFill>
                <a:latin typeface="Tahoma"/>
                <a:cs typeface="Tahoma"/>
              </a:rPr>
              <a:t>upon</a:t>
            </a:r>
            <a:r>
              <a:rPr sz="1100" spc="-10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100" spc="-25" dirty="0">
                <a:solidFill>
                  <a:srgbClr val="5F5F5F"/>
                </a:solidFill>
                <a:latin typeface="Tahoma"/>
                <a:cs typeface="Tahoma"/>
              </a:rPr>
              <a:t>KPI </a:t>
            </a:r>
            <a:r>
              <a:rPr sz="1100" spc="-10" dirty="0">
                <a:solidFill>
                  <a:srgbClr val="5F5F5F"/>
                </a:solidFill>
                <a:latin typeface="Tahoma"/>
                <a:cs typeface="Tahoma"/>
              </a:rPr>
              <a:t>activation</a:t>
            </a:r>
            <a:endParaRPr sz="1100">
              <a:latin typeface="Tahoma"/>
              <a:cs typeface="Tahoma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4692777" y="2059304"/>
            <a:ext cx="1271905" cy="1271905"/>
            <a:chOff x="4692777" y="2059304"/>
            <a:chExt cx="1271905" cy="1271905"/>
          </a:xfrm>
        </p:grpSpPr>
        <p:sp>
          <p:nvSpPr>
            <p:cNvPr id="10" name="object 10"/>
            <p:cNvSpPr/>
            <p:nvPr/>
          </p:nvSpPr>
          <p:spPr>
            <a:xfrm>
              <a:off x="4702302" y="2068829"/>
              <a:ext cx="1252855" cy="1252855"/>
            </a:xfrm>
            <a:custGeom>
              <a:avLst/>
              <a:gdLst/>
              <a:ahLst/>
              <a:cxnLst/>
              <a:rect l="l" t="t" r="r" b="b"/>
              <a:pathLst>
                <a:path w="1252854" h="1252854">
                  <a:moveTo>
                    <a:pt x="626363" y="0"/>
                  </a:moveTo>
                  <a:lnTo>
                    <a:pt x="0" y="626364"/>
                  </a:lnTo>
                  <a:lnTo>
                    <a:pt x="626363" y="1252728"/>
                  </a:lnTo>
                  <a:lnTo>
                    <a:pt x="1252727" y="626364"/>
                  </a:lnTo>
                  <a:lnTo>
                    <a:pt x="62636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702302" y="2068829"/>
              <a:ext cx="1252855" cy="1252855"/>
            </a:xfrm>
            <a:custGeom>
              <a:avLst/>
              <a:gdLst/>
              <a:ahLst/>
              <a:cxnLst/>
              <a:rect l="l" t="t" r="r" b="b"/>
              <a:pathLst>
                <a:path w="1252854" h="1252854">
                  <a:moveTo>
                    <a:pt x="0" y="626364"/>
                  </a:moveTo>
                  <a:lnTo>
                    <a:pt x="626363" y="0"/>
                  </a:lnTo>
                  <a:lnTo>
                    <a:pt x="1252727" y="626364"/>
                  </a:lnTo>
                  <a:lnTo>
                    <a:pt x="626363" y="1252728"/>
                  </a:lnTo>
                  <a:lnTo>
                    <a:pt x="0" y="626364"/>
                  </a:lnTo>
                  <a:close/>
                </a:path>
              </a:pathLst>
            </a:custGeom>
            <a:ln w="19050">
              <a:solidFill>
                <a:srgbClr val="0A976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4911978" y="2525395"/>
            <a:ext cx="868044" cy="3613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81280" marR="5080" indent="-68580">
              <a:lnSpc>
                <a:spcPct val="100000"/>
              </a:lnSpc>
              <a:spcBef>
                <a:spcPts val="105"/>
              </a:spcBef>
            </a:pPr>
            <a:r>
              <a:rPr sz="1100" spc="-10" dirty="0">
                <a:solidFill>
                  <a:srgbClr val="5F5F5F"/>
                </a:solidFill>
                <a:latin typeface="Tahoma"/>
                <a:cs typeface="Tahoma"/>
              </a:rPr>
              <a:t>Changes</a:t>
            </a:r>
            <a:r>
              <a:rPr sz="1100" spc="-15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100" spc="-20" dirty="0">
                <a:solidFill>
                  <a:srgbClr val="5F5F5F"/>
                </a:solidFill>
                <a:latin typeface="Tahoma"/>
                <a:cs typeface="Tahoma"/>
              </a:rPr>
              <a:t>need </a:t>
            </a:r>
            <a:r>
              <a:rPr sz="1100" dirty="0">
                <a:solidFill>
                  <a:srgbClr val="5F5F5F"/>
                </a:solidFill>
                <a:latin typeface="Tahoma"/>
                <a:cs typeface="Tahoma"/>
              </a:rPr>
              <a:t>to</a:t>
            </a:r>
            <a:r>
              <a:rPr sz="1100" spc="-12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100" spc="-20" dirty="0">
                <a:solidFill>
                  <a:srgbClr val="5F5F5F"/>
                </a:solidFill>
                <a:latin typeface="Tahoma"/>
                <a:cs typeface="Tahoma"/>
              </a:rPr>
              <a:t>be</a:t>
            </a:r>
            <a:r>
              <a:rPr sz="1100" spc="-114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100" spc="-10" dirty="0">
                <a:solidFill>
                  <a:srgbClr val="5F5F5F"/>
                </a:solidFill>
                <a:latin typeface="Tahoma"/>
                <a:cs typeface="Tahoma"/>
              </a:rPr>
              <a:t>made?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206490" y="2321814"/>
            <a:ext cx="1350645" cy="745490"/>
          </a:xfrm>
          <a:prstGeom prst="rect">
            <a:avLst/>
          </a:prstGeom>
          <a:ln w="19050">
            <a:solidFill>
              <a:srgbClr val="5F5F5F"/>
            </a:solidFill>
          </a:ln>
        </p:spPr>
        <p:txBody>
          <a:bodyPr vert="horz" wrap="square" lIns="0" tIns="119380" rIns="0" bIns="0" rtlCol="0">
            <a:spAutoFit/>
          </a:bodyPr>
          <a:lstStyle/>
          <a:p>
            <a:pPr marL="295275" marR="288925" algn="ctr">
              <a:lnSpc>
                <a:spcPct val="99500"/>
              </a:lnSpc>
              <a:spcBef>
                <a:spcPts val="940"/>
              </a:spcBef>
            </a:pPr>
            <a:r>
              <a:rPr sz="1100" spc="-10" dirty="0">
                <a:solidFill>
                  <a:srgbClr val="5F5F5F"/>
                </a:solidFill>
                <a:latin typeface="Tahoma"/>
                <a:cs typeface="Tahoma"/>
              </a:rPr>
              <a:t>Refresh</a:t>
            </a:r>
            <a:r>
              <a:rPr sz="1100" spc="-9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100" spc="-20" dirty="0">
                <a:solidFill>
                  <a:srgbClr val="5F5F5F"/>
                </a:solidFill>
                <a:latin typeface="Tahoma"/>
                <a:cs typeface="Tahoma"/>
              </a:rPr>
              <a:t>with </a:t>
            </a:r>
            <a:r>
              <a:rPr sz="1100" spc="-10" dirty="0">
                <a:solidFill>
                  <a:srgbClr val="5F5F5F"/>
                </a:solidFill>
                <a:latin typeface="Tahoma"/>
                <a:cs typeface="Tahoma"/>
              </a:rPr>
              <a:t>managerial approval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7843266" y="2152650"/>
            <a:ext cx="1085215" cy="1085215"/>
          </a:xfrm>
          <a:custGeom>
            <a:avLst/>
            <a:gdLst/>
            <a:ahLst/>
            <a:cxnLst/>
            <a:rect l="l" t="t" r="r" b="b"/>
            <a:pathLst>
              <a:path w="1085215" h="1085214">
                <a:moveTo>
                  <a:pt x="0" y="542544"/>
                </a:moveTo>
                <a:lnTo>
                  <a:pt x="1991" y="495737"/>
                </a:lnTo>
                <a:lnTo>
                  <a:pt x="7858" y="450035"/>
                </a:lnTo>
                <a:lnTo>
                  <a:pt x="17437" y="405601"/>
                </a:lnTo>
                <a:lnTo>
                  <a:pt x="30565" y="362597"/>
                </a:lnTo>
                <a:lnTo>
                  <a:pt x="47079" y="321186"/>
                </a:lnTo>
                <a:lnTo>
                  <a:pt x="66816" y="281531"/>
                </a:lnTo>
                <a:lnTo>
                  <a:pt x="89613" y="243796"/>
                </a:lnTo>
                <a:lnTo>
                  <a:pt x="115307" y="208143"/>
                </a:lnTo>
                <a:lnTo>
                  <a:pt x="143736" y="174735"/>
                </a:lnTo>
                <a:lnTo>
                  <a:pt x="174735" y="143736"/>
                </a:lnTo>
                <a:lnTo>
                  <a:pt x="208143" y="115307"/>
                </a:lnTo>
                <a:lnTo>
                  <a:pt x="243796" y="89613"/>
                </a:lnTo>
                <a:lnTo>
                  <a:pt x="281531" y="66816"/>
                </a:lnTo>
                <a:lnTo>
                  <a:pt x="321186" y="47079"/>
                </a:lnTo>
                <a:lnTo>
                  <a:pt x="362597" y="30565"/>
                </a:lnTo>
                <a:lnTo>
                  <a:pt x="405601" y="17437"/>
                </a:lnTo>
                <a:lnTo>
                  <a:pt x="450035" y="7858"/>
                </a:lnTo>
                <a:lnTo>
                  <a:pt x="495737" y="1991"/>
                </a:lnTo>
                <a:lnTo>
                  <a:pt x="542543" y="0"/>
                </a:lnTo>
                <a:lnTo>
                  <a:pt x="589350" y="1991"/>
                </a:lnTo>
                <a:lnTo>
                  <a:pt x="635052" y="7858"/>
                </a:lnTo>
                <a:lnTo>
                  <a:pt x="679486" y="17437"/>
                </a:lnTo>
                <a:lnTo>
                  <a:pt x="722490" y="30565"/>
                </a:lnTo>
                <a:lnTo>
                  <a:pt x="763901" y="47079"/>
                </a:lnTo>
                <a:lnTo>
                  <a:pt x="803556" y="66816"/>
                </a:lnTo>
                <a:lnTo>
                  <a:pt x="841291" y="89613"/>
                </a:lnTo>
                <a:lnTo>
                  <a:pt x="876944" y="115307"/>
                </a:lnTo>
                <a:lnTo>
                  <a:pt x="910352" y="143736"/>
                </a:lnTo>
                <a:lnTo>
                  <a:pt x="941351" y="174735"/>
                </a:lnTo>
                <a:lnTo>
                  <a:pt x="969780" y="208143"/>
                </a:lnTo>
                <a:lnTo>
                  <a:pt x="995474" y="243796"/>
                </a:lnTo>
                <a:lnTo>
                  <a:pt x="1018271" y="281531"/>
                </a:lnTo>
                <a:lnTo>
                  <a:pt x="1038008" y="321186"/>
                </a:lnTo>
                <a:lnTo>
                  <a:pt x="1054522" y="362597"/>
                </a:lnTo>
                <a:lnTo>
                  <a:pt x="1067650" y="405601"/>
                </a:lnTo>
                <a:lnTo>
                  <a:pt x="1077229" y="450035"/>
                </a:lnTo>
                <a:lnTo>
                  <a:pt x="1083096" y="495737"/>
                </a:lnTo>
                <a:lnTo>
                  <a:pt x="1085087" y="542544"/>
                </a:lnTo>
                <a:lnTo>
                  <a:pt x="1083096" y="589350"/>
                </a:lnTo>
                <a:lnTo>
                  <a:pt x="1077229" y="635052"/>
                </a:lnTo>
                <a:lnTo>
                  <a:pt x="1067650" y="679486"/>
                </a:lnTo>
                <a:lnTo>
                  <a:pt x="1054522" y="722490"/>
                </a:lnTo>
                <a:lnTo>
                  <a:pt x="1038008" y="763901"/>
                </a:lnTo>
                <a:lnTo>
                  <a:pt x="1018271" y="803556"/>
                </a:lnTo>
                <a:lnTo>
                  <a:pt x="995474" y="841291"/>
                </a:lnTo>
                <a:lnTo>
                  <a:pt x="969780" y="876944"/>
                </a:lnTo>
                <a:lnTo>
                  <a:pt x="941351" y="910352"/>
                </a:lnTo>
                <a:lnTo>
                  <a:pt x="910352" y="941351"/>
                </a:lnTo>
                <a:lnTo>
                  <a:pt x="876944" y="969780"/>
                </a:lnTo>
                <a:lnTo>
                  <a:pt x="841291" y="995474"/>
                </a:lnTo>
                <a:lnTo>
                  <a:pt x="803556" y="1018271"/>
                </a:lnTo>
                <a:lnTo>
                  <a:pt x="763901" y="1038008"/>
                </a:lnTo>
                <a:lnTo>
                  <a:pt x="722490" y="1054522"/>
                </a:lnTo>
                <a:lnTo>
                  <a:pt x="679486" y="1067650"/>
                </a:lnTo>
                <a:lnTo>
                  <a:pt x="635052" y="1077229"/>
                </a:lnTo>
                <a:lnTo>
                  <a:pt x="589350" y="1083096"/>
                </a:lnTo>
                <a:lnTo>
                  <a:pt x="542543" y="1085088"/>
                </a:lnTo>
                <a:lnTo>
                  <a:pt x="495737" y="1083096"/>
                </a:lnTo>
                <a:lnTo>
                  <a:pt x="450035" y="1077229"/>
                </a:lnTo>
                <a:lnTo>
                  <a:pt x="405601" y="1067650"/>
                </a:lnTo>
                <a:lnTo>
                  <a:pt x="362597" y="1054522"/>
                </a:lnTo>
                <a:lnTo>
                  <a:pt x="321186" y="1038008"/>
                </a:lnTo>
                <a:lnTo>
                  <a:pt x="281531" y="1018271"/>
                </a:lnTo>
                <a:lnTo>
                  <a:pt x="243796" y="995474"/>
                </a:lnTo>
                <a:lnTo>
                  <a:pt x="208143" y="969780"/>
                </a:lnTo>
                <a:lnTo>
                  <a:pt x="174735" y="941351"/>
                </a:lnTo>
                <a:lnTo>
                  <a:pt x="143736" y="910352"/>
                </a:lnTo>
                <a:lnTo>
                  <a:pt x="115307" y="876944"/>
                </a:lnTo>
                <a:lnTo>
                  <a:pt x="89613" y="841291"/>
                </a:lnTo>
                <a:lnTo>
                  <a:pt x="66816" y="803556"/>
                </a:lnTo>
                <a:lnTo>
                  <a:pt x="47079" y="763901"/>
                </a:lnTo>
                <a:lnTo>
                  <a:pt x="30565" y="722490"/>
                </a:lnTo>
                <a:lnTo>
                  <a:pt x="17437" y="679486"/>
                </a:lnTo>
                <a:lnTo>
                  <a:pt x="7858" y="635052"/>
                </a:lnTo>
                <a:lnTo>
                  <a:pt x="1991" y="589350"/>
                </a:lnTo>
                <a:lnTo>
                  <a:pt x="0" y="542544"/>
                </a:lnTo>
                <a:close/>
              </a:path>
            </a:pathLst>
          </a:custGeom>
          <a:ln w="19050">
            <a:solidFill>
              <a:srgbClr val="09936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8060181" y="2355342"/>
            <a:ext cx="685800" cy="5289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065" marR="5080" indent="-1270" algn="ctr">
              <a:lnSpc>
                <a:spcPct val="100000"/>
              </a:lnSpc>
              <a:spcBef>
                <a:spcPts val="105"/>
              </a:spcBef>
            </a:pPr>
            <a:r>
              <a:rPr sz="1100" spc="-10" dirty="0">
                <a:solidFill>
                  <a:srgbClr val="5F5F5F"/>
                </a:solidFill>
                <a:latin typeface="Tahoma"/>
                <a:cs typeface="Tahoma"/>
              </a:rPr>
              <a:t>Continue monitoring targets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249174" y="2152650"/>
            <a:ext cx="1085215" cy="1085215"/>
          </a:xfrm>
          <a:custGeom>
            <a:avLst/>
            <a:gdLst/>
            <a:ahLst/>
            <a:cxnLst/>
            <a:rect l="l" t="t" r="r" b="b"/>
            <a:pathLst>
              <a:path w="1085215" h="1085214">
                <a:moveTo>
                  <a:pt x="0" y="542544"/>
                </a:moveTo>
                <a:lnTo>
                  <a:pt x="1991" y="495737"/>
                </a:lnTo>
                <a:lnTo>
                  <a:pt x="7857" y="450035"/>
                </a:lnTo>
                <a:lnTo>
                  <a:pt x="17434" y="405601"/>
                </a:lnTo>
                <a:lnTo>
                  <a:pt x="30559" y="362597"/>
                </a:lnTo>
                <a:lnTo>
                  <a:pt x="47071" y="321186"/>
                </a:lnTo>
                <a:lnTo>
                  <a:pt x="66805" y="281531"/>
                </a:lnTo>
                <a:lnTo>
                  <a:pt x="89600" y="243796"/>
                </a:lnTo>
                <a:lnTo>
                  <a:pt x="115291" y="208143"/>
                </a:lnTo>
                <a:lnTo>
                  <a:pt x="143718" y="174735"/>
                </a:lnTo>
                <a:lnTo>
                  <a:pt x="174715" y="143736"/>
                </a:lnTo>
                <a:lnTo>
                  <a:pt x="208121" y="115307"/>
                </a:lnTo>
                <a:lnTo>
                  <a:pt x="243774" y="89613"/>
                </a:lnTo>
                <a:lnTo>
                  <a:pt x="281509" y="66816"/>
                </a:lnTo>
                <a:lnTo>
                  <a:pt x="321164" y="47079"/>
                </a:lnTo>
                <a:lnTo>
                  <a:pt x="362577" y="30565"/>
                </a:lnTo>
                <a:lnTo>
                  <a:pt x="405584" y="17437"/>
                </a:lnTo>
                <a:lnTo>
                  <a:pt x="450022" y="7858"/>
                </a:lnTo>
                <a:lnTo>
                  <a:pt x="495730" y="1991"/>
                </a:lnTo>
                <a:lnTo>
                  <a:pt x="542544" y="0"/>
                </a:lnTo>
                <a:lnTo>
                  <a:pt x="589357" y="1991"/>
                </a:lnTo>
                <a:lnTo>
                  <a:pt x="635065" y="7858"/>
                </a:lnTo>
                <a:lnTo>
                  <a:pt x="679503" y="17437"/>
                </a:lnTo>
                <a:lnTo>
                  <a:pt x="722510" y="30565"/>
                </a:lnTo>
                <a:lnTo>
                  <a:pt x="763923" y="47079"/>
                </a:lnTo>
                <a:lnTo>
                  <a:pt x="803578" y="66816"/>
                </a:lnTo>
                <a:lnTo>
                  <a:pt x="841313" y="89613"/>
                </a:lnTo>
                <a:lnTo>
                  <a:pt x="876966" y="115307"/>
                </a:lnTo>
                <a:lnTo>
                  <a:pt x="910372" y="143736"/>
                </a:lnTo>
                <a:lnTo>
                  <a:pt x="941369" y="174735"/>
                </a:lnTo>
                <a:lnTo>
                  <a:pt x="969796" y="208143"/>
                </a:lnTo>
                <a:lnTo>
                  <a:pt x="995487" y="243796"/>
                </a:lnTo>
                <a:lnTo>
                  <a:pt x="1018282" y="281531"/>
                </a:lnTo>
                <a:lnTo>
                  <a:pt x="1038016" y="321186"/>
                </a:lnTo>
                <a:lnTo>
                  <a:pt x="1054528" y="362597"/>
                </a:lnTo>
                <a:lnTo>
                  <a:pt x="1067653" y="405601"/>
                </a:lnTo>
                <a:lnTo>
                  <a:pt x="1077230" y="450035"/>
                </a:lnTo>
                <a:lnTo>
                  <a:pt x="1083096" y="495737"/>
                </a:lnTo>
                <a:lnTo>
                  <a:pt x="1085088" y="542544"/>
                </a:lnTo>
                <a:lnTo>
                  <a:pt x="1083096" y="589350"/>
                </a:lnTo>
                <a:lnTo>
                  <a:pt x="1077230" y="635052"/>
                </a:lnTo>
                <a:lnTo>
                  <a:pt x="1067653" y="679486"/>
                </a:lnTo>
                <a:lnTo>
                  <a:pt x="1054528" y="722490"/>
                </a:lnTo>
                <a:lnTo>
                  <a:pt x="1038016" y="763901"/>
                </a:lnTo>
                <a:lnTo>
                  <a:pt x="1018282" y="803556"/>
                </a:lnTo>
                <a:lnTo>
                  <a:pt x="995487" y="841291"/>
                </a:lnTo>
                <a:lnTo>
                  <a:pt x="969796" y="876944"/>
                </a:lnTo>
                <a:lnTo>
                  <a:pt x="941369" y="910352"/>
                </a:lnTo>
                <a:lnTo>
                  <a:pt x="910372" y="941351"/>
                </a:lnTo>
                <a:lnTo>
                  <a:pt x="876966" y="969780"/>
                </a:lnTo>
                <a:lnTo>
                  <a:pt x="841313" y="995474"/>
                </a:lnTo>
                <a:lnTo>
                  <a:pt x="803578" y="1018271"/>
                </a:lnTo>
                <a:lnTo>
                  <a:pt x="763923" y="1038008"/>
                </a:lnTo>
                <a:lnTo>
                  <a:pt x="722510" y="1054522"/>
                </a:lnTo>
                <a:lnTo>
                  <a:pt x="679503" y="1067650"/>
                </a:lnTo>
                <a:lnTo>
                  <a:pt x="635065" y="1077229"/>
                </a:lnTo>
                <a:lnTo>
                  <a:pt x="589357" y="1083096"/>
                </a:lnTo>
                <a:lnTo>
                  <a:pt x="542544" y="1085088"/>
                </a:lnTo>
                <a:lnTo>
                  <a:pt x="495730" y="1083096"/>
                </a:lnTo>
                <a:lnTo>
                  <a:pt x="450022" y="1077229"/>
                </a:lnTo>
                <a:lnTo>
                  <a:pt x="405584" y="1067650"/>
                </a:lnTo>
                <a:lnTo>
                  <a:pt x="362577" y="1054522"/>
                </a:lnTo>
                <a:lnTo>
                  <a:pt x="321164" y="1038008"/>
                </a:lnTo>
                <a:lnTo>
                  <a:pt x="281509" y="1018271"/>
                </a:lnTo>
                <a:lnTo>
                  <a:pt x="243774" y="995474"/>
                </a:lnTo>
                <a:lnTo>
                  <a:pt x="208121" y="969780"/>
                </a:lnTo>
                <a:lnTo>
                  <a:pt x="174715" y="941351"/>
                </a:lnTo>
                <a:lnTo>
                  <a:pt x="143718" y="910352"/>
                </a:lnTo>
                <a:lnTo>
                  <a:pt x="115291" y="876944"/>
                </a:lnTo>
                <a:lnTo>
                  <a:pt x="89600" y="841291"/>
                </a:lnTo>
                <a:lnTo>
                  <a:pt x="66805" y="803556"/>
                </a:lnTo>
                <a:lnTo>
                  <a:pt x="47071" y="763901"/>
                </a:lnTo>
                <a:lnTo>
                  <a:pt x="30559" y="722490"/>
                </a:lnTo>
                <a:lnTo>
                  <a:pt x="17434" y="679486"/>
                </a:lnTo>
                <a:lnTo>
                  <a:pt x="7857" y="635052"/>
                </a:lnTo>
                <a:lnTo>
                  <a:pt x="1991" y="589350"/>
                </a:lnTo>
                <a:lnTo>
                  <a:pt x="0" y="542544"/>
                </a:lnTo>
                <a:close/>
              </a:path>
            </a:pathLst>
          </a:custGeom>
          <a:ln w="19050">
            <a:solidFill>
              <a:srgbClr val="09936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487476" y="2461387"/>
            <a:ext cx="605790" cy="3632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" algn="ctr">
              <a:lnSpc>
                <a:spcPct val="100000"/>
              </a:lnSpc>
              <a:spcBef>
                <a:spcPts val="105"/>
              </a:spcBef>
            </a:pPr>
            <a:r>
              <a:rPr sz="1100" spc="-10" dirty="0">
                <a:solidFill>
                  <a:srgbClr val="5F5F5F"/>
                </a:solidFill>
                <a:latin typeface="Tahoma"/>
                <a:cs typeface="Tahoma"/>
              </a:rPr>
              <a:t>Start</a:t>
            </a:r>
            <a:endParaRPr sz="1100">
              <a:latin typeface="Tahoma"/>
              <a:cs typeface="Tahoma"/>
            </a:endParaRPr>
          </a:p>
          <a:p>
            <a:pPr algn="ctr">
              <a:lnSpc>
                <a:spcPct val="100000"/>
              </a:lnSpc>
              <a:spcBef>
                <a:spcPts val="10"/>
              </a:spcBef>
            </a:pPr>
            <a:r>
              <a:rPr sz="1100" spc="-20" dirty="0">
                <a:solidFill>
                  <a:srgbClr val="5F5F5F"/>
                </a:solidFill>
                <a:latin typeface="Tahoma"/>
                <a:cs typeface="Tahoma"/>
              </a:rPr>
              <a:t>top-down</a:t>
            </a:r>
            <a:endParaRPr sz="1100">
              <a:latin typeface="Tahoma"/>
              <a:cs typeface="Tahoma"/>
            </a:endParaRPr>
          </a:p>
        </p:txBody>
      </p:sp>
      <p:pic>
        <p:nvPicPr>
          <p:cNvPr id="18" name="object 1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24736" y="2631694"/>
            <a:ext cx="223138" cy="127000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89885" y="2631694"/>
            <a:ext cx="208406" cy="127000"/>
          </a:xfrm>
          <a:prstGeom prst="rect">
            <a:avLst/>
          </a:prstGeom>
        </p:spPr>
      </p:pic>
      <p:grpSp>
        <p:nvGrpSpPr>
          <p:cNvPr id="20" name="object 20"/>
          <p:cNvGrpSpPr/>
          <p:nvPr/>
        </p:nvGrpSpPr>
        <p:grpSpPr>
          <a:xfrm>
            <a:off x="4439792" y="2631694"/>
            <a:ext cx="4010660" cy="2430145"/>
            <a:chOff x="4439792" y="2631694"/>
            <a:chExt cx="4010660" cy="2430145"/>
          </a:xfrm>
        </p:grpSpPr>
        <p:sp>
          <p:nvSpPr>
            <p:cNvPr id="21" name="object 21"/>
            <p:cNvSpPr/>
            <p:nvPr/>
          </p:nvSpPr>
          <p:spPr>
            <a:xfrm>
              <a:off x="4439792" y="2631694"/>
              <a:ext cx="261620" cy="127000"/>
            </a:xfrm>
            <a:custGeom>
              <a:avLst/>
              <a:gdLst/>
              <a:ahLst/>
              <a:cxnLst/>
              <a:rect l="l" t="t" r="r" b="b"/>
              <a:pathLst>
                <a:path w="261620" h="127000">
                  <a:moveTo>
                    <a:pt x="134493" y="0"/>
                  </a:moveTo>
                  <a:lnTo>
                    <a:pt x="134493" y="127000"/>
                  </a:lnTo>
                  <a:lnTo>
                    <a:pt x="242443" y="73025"/>
                  </a:lnTo>
                  <a:lnTo>
                    <a:pt x="152527" y="73025"/>
                  </a:lnTo>
                  <a:lnTo>
                    <a:pt x="156718" y="68706"/>
                  </a:lnTo>
                  <a:lnTo>
                    <a:pt x="156718" y="58292"/>
                  </a:lnTo>
                  <a:lnTo>
                    <a:pt x="152527" y="53975"/>
                  </a:lnTo>
                  <a:lnTo>
                    <a:pt x="242443" y="53975"/>
                  </a:lnTo>
                  <a:lnTo>
                    <a:pt x="134493" y="0"/>
                  </a:lnTo>
                  <a:close/>
                </a:path>
                <a:path w="261620" h="127000">
                  <a:moveTo>
                    <a:pt x="134493" y="53975"/>
                  </a:moveTo>
                  <a:lnTo>
                    <a:pt x="4318" y="53975"/>
                  </a:lnTo>
                  <a:lnTo>
                    <a:pt x="0" y="58292"/>
                  </a:lnTo>
                  <a:lnTo>
                    <a:pt x="0" y="68706"/>
                  </a:lnTo>
                  <a:lnTo>
                    <a:pt x="4318" y="73025"/>
                  </a:lnTo>
                  <a:lnTo>
                    <a:pt x="134493" y="73025"/>
                  </a:lnTo>
                  <a:lnTo>
                    <a:pt x="134493" y="53975"/>
                  </a:lnTo>
                  <a:close/>
                </a:path>
                <a:path w="261620" h="127000">
                  <a:moveTo>
                    <a:pt x="242443" y="53975"/>
                  </a:moveTo>
                  <a:lnTo>
                    <a:pt x="152527" y="53975"/>
                  </a:lnTo>
                  <a:lnTo>
                    <a:pt x="156718" y="58292"/>
                  </a:lnTo>
                  <a:lnTo>
                    <a:pt x="156718" y="68706"/>
                  </a:lnTo>
                  <a:lnTo>
                    <a:pt x="152527" y="73025"/>
                  </a:lnTo>
                  <a:lnTo>
                    <a:pt x="242443" y="73025"/>
                  </a:lnTo>
                  <a:lnTo>
                    <a:pt x="261493" y="63500"/>
                  </a:lnTo>
                  <a:lnTo>
                    <a:pt x="242443" y="53975"/>
                  </a:lnTo>
                  <a:close/>
                </a:path>
              </a:pathLst>
            </a:custGeom>
            <a:solidFill>
              <a:srgbClr val="0A97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5945505" y="2631693"/>
              <a:ext cx="1898014" cy="127000"/>
            </a:xfrm>
            <a:custGeom>
              <a:avLst/>
              <a:gdLst/>
              <a:ahLst/>
              <a:cxnLst/>
              <a:rect l="l" t="t" r="r" b="b"/>
              <a:pathLst>
                <a:path w="1898015" h="127000">
                  <a:moveTo>
                    <a:pt x="76200" y="58293"/>
                  </a:moveTo>
                  <a:lnTo>
                    <a:pt x="71882" y="53975"/>
                  </a:lnTo>
                  <a:lnTo>
                    <a:pt x="4318" y="53975"/>
                  </a:lnTo>
                  <a:lnTo>
                    <a:pt x="0" y="58293"/>
                  </a:lnTo>
                  <a:lnTo>
                    <a:pt x="0" y="68707"/>
                  </a:lnTo>
                  <a:lnTo>
                    <a:pt x="4318" y="73025"/>
                  </a:lnTo>
                  <a:lnTo>
                    <a:pt x="71882" y="73025"/>
                  </a:lnTo>
                  <a:lnTo>
                    <a:pt x="76200" y="68707"/>
                  </a:lnTo>
                  <a:lnTo>
                    <a:pt x="76200" y="58293"/>
                  </a:lnTo>
                  <a:close/>
                </a:path>
                <a:path w="1898015" h="127000">
                  <a:moveTo>
                    <a:pt x="260985" y="63500"/>
                  </a:moveTo>
                  <a:lnTo>
                    <a:pt x="241935" y="53975"/>
                  </a:lnTo>
                  <a:lnTo>
                    <a:pt x="133985" y="0"/>
                  </a:lnTo>
                  <a:lnTo>
                    <a:pt x="133985" y="57658"/>
                  </a:lnTo>
                  <a:lnTo>
                    <a:pt x="133350" y="58293"/>
                  </a:lnTo>
                  <a:lnTo>
                    <a:pt x="133350" y="68707"/>
                  </a:lnTo>
                  <a:lnTo>
                    <a:pt x="133985" y="69342"/>
                  </a:lnTo>
                  <a:lnTo>
                    <a:pt x="133985" y="127000"/>
                  </a:lnTo>
                  <a:lnTo>
                    <a:pt x="241935" y="73025"/>
                  </a:lnTo>
                  <a:lnTo>
                    <a:pt x="260985" y="63500"/>
                  </a:lnTo>
                  <a:close/>
                </a:path>
                <a:path w="1898015" h="127000">
                  <a:moveTo>
                    <a:pt x="1677924" y="58293"/>
                  </a:moveTo>
                  <a:lnTo>
                    <a:pt x="1673606" y="53975"/>
                  </a:lnTo>
                  <a:lnTo>
                    <a:pt x="1606042" y="53975"/>
                  </a:lnTo>
                  <a:lnTo>
                    <a:pt x="1601724" y="58293"/>
                  </a:lnTo>
                  <a:lnTo>
                    <a:pt x="1601724" y="68707"/>
                  </a:lnTo>
                  <a:lnTo>
                    <a:pt x="1606042" y="73025"/>
                  </a:lnTo>
                  <a:lnTo>
                    <a:pt x="1673606" y="73025"/>
                  </a:lnTo>
                  <a:lnTo>
                    <a:pt x="1677924" y="68707"/>
                  </a:lnTo>
                  <a:lnTo>
                    <a:pt x="1677924" y="58293"/>
                  </a:lnTo>
                  <a:close/>
                </a:path>
                <a:path w="1898015" h="127000">
                  <a:moveTo>
                    <a:pt x="1897507" y="63500"/>
                  </a:moveTo>
                  <a:lnTo>
                    <a:pt x="1878457" y="53975"/>
                  </a:lnTo>
                  <a:lnTo>
                    <a:pt x="1770507" y="0"/>
                  </a:lnTo>
                  <a:lnTo>
                    <a:pt x="1770507" y="53975"/>
                  </a:lnTo>
                  <a:lnTo>
                    <a:pt x="1739392" y="53975"/>
                  </a:lnTo>
                  <a:lnTo>
                    <a:pt x="1735074" y="58293"/>
                  </a:lnTo>
                  <a:lnTo>
                    <a:pt x="1735074" y="68707"/>
                  </a:lnTo>
                  <a:lnTo>
                    <a:pt x="1739392" y="73025"/>
                  </a:lnTo>
                  <a:lnTo>
                    <a:pt x="1770507" y="73025"/>
                  </a:lnTo>
                  <a:lnTo>
                    <a:pt x="1770507" y="127000"/>
                  </a:lnTo>
                  <a:lnTo>
                    <a:pt x="1878457" y="73025"/>
                  </a:lnTo>
                  <a:lnTo>
                    <a:pt x="1897507" y="63500"/>
                  </a:lnTo>
                  <a:close/>
                </a:path>
              </a:pathLst>
            </a:custGeom>
            <a:solidFill>
              <a:srgbClr val="5F5F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5319140" y="3237738"/>
              <a:ext cx="3131185" cy="322580"/>
            </a:xfrm>
            <a:custGeom>
              <a:avLst/>
              <a:gdLst/>
              <a:ahLst/>
              <a:cxnLst/>
              <a:rect l="l" t="t" r="r" b="b"/>
              <a:pathLst>
                <a:path w="3131184" h="322579">
                  <a:moveTo>
                    <a:pt x="14732" y="74422"/>
                  </a:moveTo>
                  <a:lnTo>
                    <a:pt x="4318" y="74422"/>
                  </a:lnTo>
                  <a:lnTo>
                    <a:pt x="0" y="78739"/>
                  </a:lnTo>
                  <a:lnTo>
                    <a:pt x="0" y="322072"/>
                  </a:lnTo>
                  <a:lnTo>
                    <a:pt x="3076956" y="322072"/>
                  </a:lnTo>
                  <a:lnTo>
                    <a:pt x="3076956" y="312547"/>
                  </a:lnTo>
                  <a:lnTo>
                    <a:pt x="19050" y="312547"/>
                  </a:lnTo>
                  <a:lnTo>
                    <a:pt x="9525" y="303022"/>
                  </a:lnTo>
                  <a:lnTo>
                    <a:pt x="19050" y="303022"/>
                  </a:lnTo>
                  <a:lnTo>
                    <a:pt x="19050" y="78739"/>
                  </a:lnTo>
                  <a:lnTo>
                    <a:pt x="14732" y="74422"/>
                  </a:lnTo>
                  <a:close/>
                </a:path>
                <a:path w="3131184" h="322579">
                  <a:moveTo>
                    <a:pt x="19050" y="303022"/>
                  </a:moveTo>
                  <a:lnTo>
                    <a:pt x="9525" y="303022"/>
                  </a:lnTo>
                  <a:lnTo>
                    <a:pt x="19050" y="312547"/>
                  </a:lnTo>
                  <a:lnTo>
                    <a:pt x="19050" y="303022"/>
                  </a:lnTo>
                  <a:close/>
                </a:path>
                <a:path w="3131184" h="322579">
                  <a:moveTo>
                    <a:pt x="3057906" y="303022"/>
                  </a:moveTo>
                  <a:lnTo>
                    <a:pt x="19050" y="303022"/>
                  </a:lnTo>
                  <a:lnTo>
                    <a:pt x="19050" y="312547"/>
                  </a:lnTo>
                  <a:lnTo>
                    <a:pt x="3057906" y="312547"/>
                  </a:lnTo>
                  <a:lnTo>
                    <a:pt x="3057906" y="303022"/>
                  </a:lnTo>
                  <a:close/>
                </a:path>
                <a:path w="3131184" h="322579">
                  <a:moveTo>
                    <a:pt x="3072638" y="104775"/>
                  </a:moveTo>
                  <a:lnTo>
                    <a:pt x="3062224" y="104775"/>
                  </a:lnTo>
                  <a:lnTo>
                    <a:pt x="3057906" y="109092"/>
                  </a:lnTo>
                  <a:lnTo>
                    <a:pt x="3057906" y="312547"/>
                  </a:lnTo>
                  <a:lnTo>
                    <a:pt x="3067431" y="303022"/>
                  </a:lnTo>
                  <a:lnTo>
                    <a:pt x="3076956" y="303022"/>
                  </a:lnTo>
                  <a:lnTo>
                    <a:pt x="3076956" y="109092"/>
                  </a:lnTo>
                  <a:lnTo>
                    <a:pt x="3072638" y="104775"/>
                  </a:lnTo>
                  <a:close/>
                </a:path>
                <a:path w="3131184" h="322579">
                  <a:moveTo>
                    <a:pt x="3076956" y="303022"/>
                  </a:moveTo>
                  <a:lnTo>
                    <a:pt x="3067431" y="303022"/>
                  </a:lnTo>
                  <a:lnTo>
                    <a:pt x="3057906" y="312547"/>
                  </a:lnTo>
                  <a:lnTo>
                    <a:pt x="3076956" y="312547"/>
                  </a:lnTo>
                  <a:lnTo>
                    <a:pt x="3076956" y="303022"/>
                  </a:lnTo>
                  <a:close/>
                </a:path>
                <a:path w="3131184" h="322579">
                  <a:moveTo>
                    <a:pt x="3067431" y="0"/>
                  </a:moveTo>
                  <a:lnTo>
                    <a:pt x="3003931" y="127000"/>
                  </a:lnTo>
                  <a:lnTo>
                    <a:pt x="3057906" y="127000"/>
                  </a:lnTo>
                  <a:lnTo>
                    <a:pt x="3057906" y="109092"/>
                  </a:lnTo>
                  <a:lnTo>
                    <a:pt x="3062224" y="104775"/>
                  </a:lnTo>
                  <a:lnTo>
                    <a:pt x="3119818" y="104775"/>
                  </a:lnTo>
                  <a:lnTo>
                    <a:pt x="3067431" y="0"/>
                  </a:lnTo>
                  <a:close/>
                </a:path>
                <a:path w="3131184" h="322579">
                  <a:moveTo>
                    <a:pt x="3119818" y="104775"/>
                  </a:moveTo>
                  <a:lnTo>
                    <a:pt x="3072638" y="104775"/>
                  </a:lnTo>
                  <a:lnTo>
                    <a:pt x="3076956" y="109092"/>
                  </a:lnTo>
                  <a:lnTo>
                    <a:pt x="3076956" y="127000"/>
                  </a:lnTo>
                  <a:lnTo>
                    <a:pt x="3130931" y="127000"/>
                  </a:lnTo>
                  <a:lnTo>
                    <a:pt x="3119818" y="104775"/>
                  </a:lnTo>
                  <a:close/>
                </a:path>
              </a:pathLst>
            </a:custGeom>
            <a:solidFill>
              <a:srgbClr val="0A97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4547362" y="2946272"/>
              <a:ext cx="3696335" cy="2115185"/>
            </a:xfrm>
            <a:custGeom>
              <a:avLst/>
              <a:gdLst/>
              <a:ahLst/>
              <a:cxnLst/>
              <a:rect l="l" t="t" r="r" b="b"/>
              <a:pathLst>
                <a:path w="3696334" h="2115185">
                  <a:moveTo>
                    <a:pt x="73025" y="1204468"/>
                  </a:moveTo>
                  <a:lnTo>
                    <a:pt x="68707" y="1200150"/>
                  </a:lnTo>
                  <a:lnTo>
                    <a:pt x="58293" y="1200150"/>
                  </a:lnTo>
                  <a:lnTo>
                    <a:pt x="53975" y="1204468"/>
                  </a:lnTo>
                  <a:lnTo>
                    <a:pt x="53975" y="1272032"/>
                  </a:lnTo>
                  <a:lnTo>
                    <a:pt x="58293" y="1276350"/>
                  </a:lnTo>
                  <a:lnTo>
                    <a:pt x="68707" y="1276350"/>
                  </a:lnTo>
                  <a:lnTo>
                    <a:pt x="73025" y="1272032"/>
                  </a:lnTo>
                  <a:lnTo>
                    <a:pt x="73025" y="1204468"/>
                  </a:lnTo>
                  <a:close/>
                </a:path>
                <a:path w="3696334" h="2115185">
                  <a:moveTo>
                    <a:pt x="73025" y="1071118"/>
                  </a:moveTo>
                  <a:lnTo>
                    <a:pt x="68707" y="1066800"/>
                  </a:lnTo>
                  <a:lnTo>
                    <a:pt x="58293" y="1066800"/>
                  </a:lnTo>
                  <a:lnTo>
                    <a:pt x="53975" y="1071118"/>
                  </a:lnTo>
                  <a:lnTo>
                    <a:pt x="53975" y="1138682"/>
                  </a:lnTo>
                  <a:lnTo>
                    <a:pt x="58293" y="1143000"/>
                  </a:lnTo>
                  <a:lnTo>
                    <a:pt x="68707" y="1143000"/>
                  </a:lnTo>
                  <a:lnTo>
                    <a:pt x="73025" y="1138682"/>
                  </a:lnTo>
                  <a:lnTo>
                    <a:pt x="73025" y="1071118"/>
                  </a:lnTo>
                  <a:close/>
                </a:path>
                <a:path w="3696334" h="2115185">
                  <a:moveTo>
                    <a:pt x="73025" y="937768"/>
                  </a:moveTo>
                  <a:lnTo>
                    <a:pt x="68707" y="933450"/>
                  </a:lnTo>
                  <a:lnTo>
                    <a:pt x="58293" y="933450"/>
                  </a:lnTo>
                  <a:lnTo>
                    <a:pt x="53975" y="937768"/>
                  </a:lnTo>
                  <a:lnTo>
                    <a:pt x="53975" y="1005332"/>
                  </a:lnTo>
                  <a:lnTo>
                    <a:pt x="58293" y="1009650"/>
                  </a:lnTo>
                  <a:lnTo>
                    <a:pt x="68707" y="1009650"/>
                  </a:lnTo>
                  <a:lnTo>
                    <a:pt x="73025" y="1005332"/>
                  </a:lnTo>
                  <a:lnTo>
                    <a:pt x="73025" y="937768"/>
                  </a:lnTo>
                  <a:close/>
                </a:path>
                <a:path w="3696334" h="2115185">
                  <a:moveTo>
                    <a:pt x="73025" y="804418"/>
                  </a:moveTo>
                  <a:lnTo>
                    <a:pt x="68707" y="800100"/>
                  </a:lnTo>
                  <a:lnTo>
                    <a:pt x="58293" y="800100"/>
                  </a:lnTo>
                  <a:lnTo>
                    <a:pt x="53975" y="804418"/>
                  </a:lnTo>
                  <a:lnTo>
                    <a:pt x="53975" y="871982"/>
                  </a:lnTo>
                  <a:lnTo>
                    <a:pt x="58293" y="876300"/>
                  </a:lnTo>
                  <a:lnTo>
                    <a:pt x="68707" y="876300"/>
                  </a:lnTo>
                  <a:lnTo>
                    <a:pt x="73025" y="871982"/>
                  </a:lnTo>
                  <a:lnTo>
                    <a:pt x="73025" y="804418"/>
                  </a:lnTo>
                  <a:close/>
                </a:path>
                <a:path w="3696334" h="2115185">
                  <a:moveTo>
                    <a:pt x="73025" y="671068"/>
                  </a:moveTo>
                  <a:lnTo>
                    <a:pt x="68707" y="666750"/>
                  </a:lnTo>
                  <a:lnTo>
                    <a:pt x="58293" y="666750"/>
                  </a:lnTo>
                  <a:lnTo>
                    <a:pt x="53975" y="671068"/>
                  </a:lnTo>
                  <a:lnTo>
                    <a:pt x="53975" y="738632"/>
                  </a:lnTo>
                  <a:lnTo>
                    <a:pt x="58293" y="742950"/>
                  </a:lnTo>
                  <a:lnTo>
                    <a:pt x="68707" y="742950"/>
                  </a:lnTo>
                  <a:lnTo>
                    <a:pt x="73025" y="738632"/>
                  </a:lnTo>
                  <a:lnTo>
                    <a:pt x="73025" y="671068"/>
                  </a:lnTo>
                  <a:close/>
                </a:path>
                <a:path w="3696334" h="2115185">
                  <a:moveTo>
                    <a:pt x="73025" y="537718"/>
                  </a:moveTo>
                  <a:lnTo>
                    <a:pt x="68707" y="533400"/>
                  </a:lnTo>
                  <a:lnTo>
                    <a:pt x="58293" y="533400"/>
                  </a:lnTo>
                  <a:lnTo>
                    <a:pt x="53975" y="537718"/>
                  </a:lnTo>
                  <a:lnTo>
                    <a:pt x="53975" y="605282"/>
                  </a:lnTo>
                  <a:lnTo>
                    <a:pt x="58293" y="609600"/>
                  </a:lnTo>
                  <a:lnTo>
                    <a:pt x="68707" y="609600"/>
                  </a:lnTo>
                  <a:lnTo>
                    <a:pt x="73025" y="605282"/>
                  </a:lnTo>
                  <a:lnTo>
                    <a:pt x="73025" y="537718"/>
                  </a:lnTo>
                  <a:close/>
                </a:path>
                <a:path w="3696334" h="2115185">
                  <a:moveTo>
                    <a:pt x="73025" y="404368"/>
                  </a:moveTo>
                  <a:lnTo>
                    <a:pt x="68707" y="400050"/>
                  </a:lnTo>
                  <a:lnTo>
                    <a:pt x="58293" y="400050"/>
                  </a:lnTo>
                  <a:lnTo>
                    <a:pt x="53975" y="404368"/>
                  </a:lnTo>
                  <a:lnTo>
                    <a:pt x="53975" y="471932"/>
                  </a:lnTo>
                  <a:lnTo>
                    <a:pt x="58293" y="476250"/>
                  </a:lnTo>
                  <a:lnTo>
                    <a:pt x="68707" y="476250"/>
                  </a:lnTo>
                  <a:lnTo>
                    <a:pt x="73025" y="471932"/>
                  </a:lnTo>
                  <a:lnTo>
                    <a:pt x="73025" y="404368"/>
                  </a:lnTo>
                  <a:close/>
                </a:path>
                <a:path w="3696334" h="2115185">
                  <a:moveTo>
                    <a:pt x="73025" y="271018"/>
                  </a:moveTo>
                  <a:lnTo>
                    <a:pt x="68707" y="266700"/>
                  </a:lnTo>
                  <a:lnTo>
                    <a:pt x="58293" y="266700"/>
                  </a:lnTo>
                  <a:lnTo>
                    <a:pt x="53975" y="271018"/>
                  </a:lnTo>
                  <a:lnTo>
                    <a:pt x="53975" y="338582"/>
                  </a:lnTo>
                  <a:lnTo>
                    <a:pt x="58293" y="342900"/>
                  </a:lnTo>
                  <a:lnTo>
                    <a:pt x="68707" y="342900"/>
                  </a:lnTo>
                  <a:lnTo>
                    <a:pt x="73025" y="338582"/>
                  </a:lnTo>
                  <a:lnTo>
                    <a:pt x="73025" y="271018"/>
                  </a:lnTo>
                  <a:close/>
                </a:path>
                <a:path w="3696334" h="2115185">
                  <a:moveTo>
                    <a:pt x="73025" y="137668"/>
                  </a:moveTo>
                  <a:lnTo>
                    <a:pt x="68707" y="133350"/>
                  </a:lnTo>
                  <a:lnTo>
                    <a:pt x="58293" y="133350"/>
                  </a:lnTo>
                  <a:lnTo>
                    <a:pt x="53975" y="137668"/>
                  </a:lnTo>
                  <a:lnTo>
                    <a:pt x="53975" y="205232"/>
                  </a:lnTo>
                  <a:lnTo>
                    <a:pt x="58293" y="209550"/>
                  </a:lnTo>
                  <a:lnTo>
                    <a:pt x="68707" y="209550"/>
                  </a:lnTo>
                  <a:lnTo>
                    <a:pt x="73025" y="205232"/>
                  </a:lnTo>
                  <a:lnTo>
                    <a:pt x="73025" y="137668"/>
                  </a:lnTo>
                  <a:close/>
                </a:path>
                <a:path w="3696334" h="2115185">
                  <a:moveTo>
                    <a:pt x="73025" y="4318"/>
                  </a:moveTo>
                  <a:lnTo>
                    <a:pt x="68707" y="0"/>
                  </a:lnTo>
                  <a:lnTo>
                    <a:pt x="58293" y="0"/>
                  </a:lnTo>
                  <a:lnTo>
                    <a:pt x="53975" y="4318"/>
                  </a:lnTo>
                  <a:lnTo>
                    <a:pt x="53975" y="71882"/>
                  </a:lnTo>
                  <a:lnTo>
                    <a:pt x="58293" y="76200"/>
                  </a:lnTo>
                  <a:lnTo>
                    <a:pt x="68707" y="76200"/>
                  </a:lnTo>
                  <a:lnTo>
                    <a:pt x="73025" y="71882"/>
                  </a:lnTo>
                  <a:lnTo>
                    <a:pt x="73025" y="4318"/>
                  </a:lnTo>
                  <a:close/>
                </a:path>
                <a:path w="3696334" h="2115185">
                  <a:moveTo>
                    <a:pt x="127000" y="1285494"/>
                  </a:moveTo>
                  <a:lnTo>
                    <a:pt x="0" y="1285494"/>
                  </a:lnTo>
                  <a:lnTo>
                    <a:pt x="63500" y="1412494"/>
                  </a:lnTo>
                  <a:lnTo>
                    <a:pt x="127000" y="1285494"/>
                  </a:lnTo>
                  <a:close/>
                </a:path>
                <a:path w="3696334" h="2115185">
                  <a:moveTo>
                    <a:pt x="3642233" y="1907032"/>
                  </a:moveTo>
                  <a:lnTo>
                    <a:pt x="3637915" y="1902714"/>
                  </a:lnTo>
                  <a:lnTo>
                    <a:pt x="3627501" y="1902714"/>
                  </a:lnTo>
                  <a:lnTo>
                    <a:pt x="3623183" y="1907032"/>
                  </a:lnTo>
                  <a:lnTo>
                    <a:pt x="3623183" y="1974596"/>
                  </a:lnTo>
                  <a:lnTo>
                    <a:pt x="3627501" y="1978914"/>
                  </a:lnTo>
                  <a:lnTo>
                    <a:pt x="3637915" y="1978914"/>
                  </a:lnTo>
                  <a:lnTo>
                    <a:pt x="3642233" y="1974596"/>
                  </a:lnTo>
                  <a:lnTo>
                    <a:pt x="3642233" y="1907032"/>
                  </a:lnTo>
                  <a:close/>
                </a:path>
                <a:path w="3696334" h="2115185">
                  <a:moveTo>
                    <a:pt x="3642233" y="1773682"/>
                  </a:moveTo>
                  <a:lnTo>
                    <a:pt x="3637915" y="1769364"/>
                  </a:lnTo>
                  <a:lnTo>
                    <a:pt x="3627501" y="1769364"/>
                  </a:lnTo>
                  <a:lnTo>
                    <a:pt x="3623183" y="1773682"/>
                  </a:lnTo>
                  <a:lnTo>
                    <a:pt x="3623183" y="1841246"/>
                  </a:lnTo>
                  <a:lnTo>
                    <a:pt x="3627501" y="1845564"/>
                  </a:lnTo>
                  <a:lnTo>
                    <a:pt x="3637915" y="1845564"/>
                  </a:lnTo>
                  <a:lnTo>
                    <a:pt x="3642233" y="1841246"/>
                  </a:lnTo>
                  <a:lnTo>
                    <a:pt x="3642233" y="1773682"/>
                  </a:lnTo>
                  <a:close/>
                </a:path>
                <a:path w="3696334" h="2115185">
                  <a:moveTo>
                    <a:pt x="3642233" y="1640332"/>
                  </a:moveTo>
                  <a:lnTo>
                    <a:pt x="3637915" y="1636014"/>
                  </a:lnTo>
                  <a:lnTo>
                    <a:pt x="3627501" y="1636014"/>
                  </a:lnTo>
                  <a:lnTo>
                    <a:pt x="3623183" y="1640332"/>
                  </a:lnTo>
                  <a:lnTo>
                    <a:pt x="3623183" y="1707896"/>
                  </a:lnTo>
                  <a:lnTo>
                    <a:pt x="3627501" y="1712214"/>
                  </a:lnTo>
                  <a:lnTo>
                    <a:pt x="3637915" y="1712214"/>
                  </a:lnTo>
                  <a:lnTo>
                    <a:pt x="3642233" y="1707896"/>
                  </a:lnTo>
                  <a:lnTo>
                    <a:pt x="3642233" y="1640332"/>
                  </a:lnTo>
                  <a:close/>
                </a:path>
                <a:path w="3696334" h="2115185">
                  <a:moveTo>
                    <a:pt x="3642233" y="1506982"/>
                  </a:moveTo>
                  <a:lnTo>
                    <a:pt x="3637915" y="1502664"/>
                  </a:lnTo>
                  <a:lnTo>
                    <a:pt x="3627501" y="1502664"/>
                  </a:lnTo>
                  <a:lnTo>
                    <a:pt x="3623183" y="1506982"/>
                  </a:lnTo>
                  <a:lnTo>
                    <a:pt x="3623183" y="1574546"/>
                  </a:lnTo>
                  <a:lnTo>
                    <a:pt x="3627501" y="1578864"/>
                  </a:lnTo>
                  <a:lnTo>
                    <a:pt x="3637915" y="1578864"/>
                  </a:lnTo>
                  <a:lnTo>
                    <a:pt x="3642233" y="1574546"/>
                  </a:lnTo>
                  <a:lnTo>
                    <a:pt x="3642233" y="1506982"/>
                  </a:lnTo>
                  <a:close/>
                </a:path>
                <a:path w="3696334" h="2115185">
                  <a:moveTo>
                    <a:pt x="3642233" y="1373632"/>
                  </a:moveTo>
                  <a:lnTo>
                    <a:pt x="3637915" y="1369314"/>
                  </a:lnTo>
                  <a:lnTo>
                    <a:pt x="3627501" y="1369314"/>
                  </a:lnTo>
                  <a:lnTo>
                    <a:pt x="3623183" y="1373632"/>
                  </a:lnTo>
                  <a:lnTo>
                    <a:pt x="3623183" y="1441196"/>
                  </a:lnTo>
                  <a:lnTo>
                    <a:pt x="3627501" y="1445514"/>
                  </a:lnTo>
                  <a:lnTo>
                    <a:pt x="3637915" y="1445514"/>
                  </a:lnTo>
                  <a:lnTo>
                    <a:pt x="3642233" y="1441196"/>
                  </a:lnTo>
                  <a:lnTo>
                    <a:pt x="3642233" y="1373632"/>
                  </a:lnTo>
                  <a:close/>
                </a:path>
                <a:path w="3696334" h="2115185">
                  <a:moveTo>
                    <a:pt x="3642233" y="1240282"/>
                  </a:moveTo>
                  <a:lnTo>
                    <a:pt x="3637915" y="1235964"/>
                  </a:lnTo>
                  <a:lnTo>
                    <a:pt x="3627501" y="1235964"/>
                  </a:lnTo>
                  <a:lnTo>
                    <a:pt x="3623183" y="1240282"/>
                  </a:lnTo>
                  <a:lnTo>
                    <a:pt x="3623183" y="1307846"/>
                  </a:lnTo>
                  <a:lnTo>
                    <a:pt x="3627501" y="1312164"/>
                  </a:lnTo>
                  <a:lnTo>
                    <a:pt x="3637915" y="1312164"/>
                  </a:lnTo>
                  <a:lnTo>
                    <a:pt x="3642233" y="1307846"/>
                  </a:lnTo>
                  <a:lnTo>
                    <a:pt x="3642233" y="1240282"/>
                  </a:lnTo>
                  <a:close/>
                </a:path>
                <a:path w="3696334" h="2115185">
                  <a:moveTo>
                    <a:pt x="3642233" y="1106932"/>
                  </a:moveTo>
                  <a:lnTo>
                    <a:pt x="3637915" y="1102614"/>
                  </a:lnTo>
                  <a:lnTo>
                    <a:pt x="3627501" y="1102614"/>
                  </a:lnTo>
                  <a:lnTo>
                    <a:pt x="3623183" y="1106932"/>
                  </a:lnTo>
                  <a:lnTo>
                    <a:pt x="3623183" y="1174496"/>
                  </a:lnTo>
                  <a:lnTo>
                    <a:pt x="3627501" y="1178814"/>
                  </a:lnTo>
                  <a:lnTo>
                    <a:pt x="3637915" y="1178814"/>
                  </a:lnTo>
                  <a:lnTo>
                    <a:pt x="3642233" y="1174496"/>
                  </a:lnTo>
                  <a:lnTo>
                    <a:pt x="3642233" y="1106932"/>
                  </a:lnTo>
                  <a:close/>
                </a:path>
                <a:path w="3696334" h="2115185">
                  <a:moveTo>
                    <a:pt x="3642233" y="973582"/>
                  </a:moveTo>
                  <a:lnTo>
                    <a:pt x="3637915" y="969264"/>
                  </a:lnTo>
                  <a:lnTo>
                    <a:pt x="3627501" y="969264"/>
                  </a:lnTo>
                  <a:lnTo>
                    <a:pt x="3623183" y="973582"/>
                  </a:lnTo>
                  <a:lnTo>
                    <a:pt x="3623183" y="1041146"/>
                  </a:lnTo>
                  <a:lnTo>
                    <a:pt x="3627501" y="1045464"/>
                  </a:lnTo>
                  <a:lnTo>
                    <a:pt x="3637915" y="1045464"/>
                  </a:lnTo>
                  <a:lnTo>
                    <a:pt x="3642233" y="1041146"/>
                  </a:lnTo>
                  <a:lnTo>
                    <a:pt x="3642233" y="973582"/>
                  </a:lnTo>
                  <a:close/>
                </a:path>
                <a:path w="3696334" h="2115185">
                  <a:moveTo>
                    <a:pt x="3642233" y="840232"/>
                  </a:moveTo>
                  <a:lnTo>
                    <a:pt x="3637915" y="835914"/>
                  </a:lnTo>
                  <a:lnTo>
                    <a:pt x="3627501" y="835914"/>
                  </a:lnTo>
                  <a:lnTo>
                    <a:pt x="3623183" y="840232"/>
                  </a:lnTo>
                  <a:lnTo>
                    <a:pt x="3623183" y="907796"/>
                  </a:lnTo>
                  <a:lnTo>
                    <a:pt x="3627501" y="912114"/>
                  </a:lnTo>
                  <a:lnTo>
                    <a:pt x="3637915" y="912114"/>
                  </a:lnTo>
                  <a:lnTo>
                    <a:pt x="3642233" y="907796"/>
                  </a:lnTo>
                  <a:lnTo>
                    <a:pt x="3642233" y="840232"/>
                  </a:lnTo>
                  <a:close/>
                </a:path>
                <a:path w="3696334" h="2115185">
                  <a:moveTo>
                    <a:pt x="3642233" y="706882"/>
                  </a:moveTo>
                  <a:lnTo>
                    <a:pt x="3637915" y="702564"/>
                  </a:lnTo>
                  <a:lnTo>
                    <a:pt x="3627501" y="702564"/>
                  </a:lnTo>
                  <a:lnTo>
                    <a:pt x="3623183" y="706882"/>
                  </a:lnTo>
                  <a:lnTo>
                    <a:pt x="3623183" y="774446"/>
                  </a:lnTo>
                  <a:lnTo>
                    <a:pt x="3627501" y="778764"/>
                  </a:lnTo>
                  <a:lnTo>
                    <a:pt x="3637915" y="778764"/>
                  </a:lnTo>
                  <a:lnTo>
                    <a:pt x="3642233" y="774446"/>
                  </a:lnTo>
                  <a:lnTo>
                    <a:pt x="3642233" y="706882"/>
                  </a:lnTo>
                  <a:close/>
                </a:path>
                <a:path w="3696334" h="2115185">
                  <a:moveTo>
                    <a:pt x="3696208" y="1988058"/>
                  </a:moveTo>
                  <a:lnTo>
                    <a:pt x="3569208" y="1988058"/>
                  </a:lnTo>
                  <a:lnTo>
                    <a:pt x="3632708" y="2115058"/>
                  </a:lnTo>
                  <a:lnTo>
                    <a:pt x="3696208" y="1988058"/>
                  </a:lnTo>
                  <a:close/>
                </a:path>
              </a:pathLst>
            </a:custGeom>
            <a:solidFill>
              <a:srgbClr val="ADAB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/>
          <p:nvPr/>
        </p:nvSpPr>
        <p:spPr>
          <a:xfrm>
            <a:off x="728218" y="3327272"/>
            <a:ext cx="127000" cy="582930"/>
          </a:xfrm>
          <a:custGeom>
            <a:avLst/>
            <a:gdLst/>
            <a:ahLst/>
            <a:cxnLst/>
            <a:rect l="l" t="t" r="r" b="b"/>
            <a:pathLst>
              <a:path w="127000" h="582929">
                <a:moveTo>
                  <a:pt x="68757" y="0"/>
                </a:moveTo>
                <a:lnTo>
                  <a:pt x="58242" y="0"/>
                </a:lnTo>
                <a:lnTo>
                  <a:pt x="53975" y="4317"/>
                </a:lnTo>
                <a:lnTo>
                  <a:pt x="53975" y="71881"/>
                </a:lnTo>
                <a:lnTo>
                  <a:pt x="58242" y="76200"/>
                </a:lnTo>
                <a:lnTo>
                  <a:pt x="68757" y="76200"/>
                </a:lnTo>
                <a:lnTo>
                  <a:pt x="73025" y="71881"/>
                </a:lnTo>
                <a:lnTo>
                  <a:pt x="73025" y="4317"/>
                </a:lnTo>
                <a:lnTo>
                  <a:pt x="68757" y="0"/>
                </a:lnTo>
                <a:close/>
              </a:path>
              <a:path w="127000" h="582929">
                <a:moveTo>
                  <a:pt x="68757" y="133350"/>
                </a:moveTo>
                <a:lnTo>
                  <a:pt x="58242" y="133350"/>
                </a:lnTo>
                <a:lnTo>
                  <a:pt x="53975" y="137667"/>
                </a:lnTo>
                <a:lnTo>
                  <a:pt x="53975" y="205231"/>
                </a:lnTo>
                <a:lnTo>
                  <a:pt x="58242" y="209550"/>
                </a:lnTo>
                <a:lnTo>
                  <a:pt x="68757" y="209550"/>
                </a:lnTo>
                <a:lnTo>
                  <a:pt x="73025" y="205231"/>
                </a:lnTo>
                <a:lnTo>
                  <a:pt x="73025" y="137667"/>
                </a:lnTo>
                <a:lnTo>
                  <a:pt x="68757" y="133350"/>
                </a:lnTo>
                <a:close/>
              </a:path>
              <a:path w="127000" h="582929">
                <a:moveTo>
                  <a:pt x="68757" y="266700"/>
                </a:moveTo>
                <a:lnTo>
                  <a:pt x="58242" y="266700"/>
                </a:lnTo>
                <a:lnTo>
                  <a:pt x="53975" y="271017"/>
                </a:lnTo>
                <a:lnTo>
                  <a:pt x="53975" y="338581"/>
                </a:lnTo>
                <a:lnTo>
                  <a:pt x="58242" y="342900"/>
                </a:lnTo>
                <a:lnTo>
                  <a:pt x="68757" y="342900"/>
                </a:lnTo>
                <a:lnTo>
                  <a:pt x="73025" y="338581"/>
                </a:lnTo>
                <a:lnTo>
                  <a:pt x="73025" y="271017"/>
                </a:lnTo>
                <a:lnTo>
                  <a:pt x="68757" y="266700"/>
                </a:lnTo>
                <a:close/>
              </a:path>
              <a:path w="127000" h="582929">
                <a:moveTo>
                  <a:pt x="53975" y="455802"/>
                </a:moveTo>
                <a:lnTo>
                  <a:pt x="0" y="455802"/>
                </a:lnTo>
                <a:lnTo>
                  <a:pt x="63500" y="582802"/>
                </a:lnTo>
                <a:lnTo>
                  <a:pt x="116776" y="476250"/>
                </a:lnTo>
                <a:lnTo>
                  <a:pt x="58242" y="476250"/>
                </a:lnTo>
                <a:lnTo>
                  <a:pt x="53975" y="471931"/>
                </a:lnTo>
                <a:lnTo>
                  <a:pt x="53975" y="455802"/>
                </a:lnTo>
                <a:close/>
              </a:path>
              <a:path w="127000" h="582929">
                <a:moveTo>
                  <a:pt x="68757" y="400050"/>
                </a:moveTo>
                <a:lnTo>
                  <a:pt x="58242" y="400050"/>
                </a:lnTo>
                <a:lnTo>
                  <a:pt x="53975" y="404368"/>
                </a:lnTo>
                <a:lnTo>
                  <a:pt x="53975" y="471931"/>
                </a:lnTo>
                <a:lnTo>
                  <a:pt x="58242" y="476250"/>
                </a:lnTo>
                <a:lnTo>
                  <a:pt x="68757" y="476250"/>
                </a:lnTo>
                <a:lnTo>
                  <a:pt x="73025" y="471931"/>
                </a:lnTo>
                <a:lnTo>
                  <a:pt x="73025" y="404368"/>
                </a:lnTo>
                <a:lnTo>
                  <a:pt x="68757" y="400050"/>
                </a:lnTo>
                <a:close/>
              </a:path>
              <a:path w="127000" h="582929">
                <a:moveTo>
                  <a:pt x="127000" y="455802"/>
                </a:moveTo>
                <a:lnTo>
                  <a:pt x="73025" y="455802"/>
                </a:lnTo>
                <a:lnTo>
                  <a:pt x="73025" y="471931"/>
                </a:lnTo>
                <a:lnTo>
                  <a:pt x="68757" y="476250"/>
                </a:lnTo>
                <a:lnTo>
                  <a:pt x="116776" y="476250"/>
                </a:lnTo>
                <a:lnTo>
                  <a:pt x="127000" y="455802"/>
                </a:lnTo>
                <a:close/>
              </a:path>
            </a:pathLst>
          </a:custGeom>
          <a:solidFill>
            <a:srgbClr val="ADABA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69047" rIns="0" bIns="0" rtlCol="0">
            <a:spAutoFit/>
          </a:bodyPr>
          <a:lstStyle/>
          <a:p>
            <a:pPr marL="2417445">
              <a:lnSpc>
                <a:spcPct val="100000"/>
              </a:lnSpc>
              <a:spcBef>
                <a:spcPts val="100"/>
              </a:spcBef>
            </a:pPr>
            <a:fld id="{81D60167-4931-47E6-BA6A-407CBD079E47}" type="slidenum">
              <a:rPr spc="-25" dirty="0"/>
              <a:t>173</a:t>
            </a:fld>
            <a:endParaRPr spc="-25" dirty="0"/>
          </a:p>
        </p:txBody>
      </p:sp>
      <p:sp>
        <p:nvSpPr>
          <p:cNvPr id="27" name="object 2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/>
              <a:t>©</a:t>
            </a:r>
            <a:r>
              <a:rPr spc="-15" dirty="0"/>
              <a:t> </a:t>
            </a:r>
            <a:r>
              <a:rPr dirty="0"/>
              <a:t>The</a:t>
            </a:r>
            <a:r>
              <a:rPr spc="-30" dirty="0"/>
              <a:t> </a:t>
            </a:r>
            <a:r>
              <a:rPr dirty="0"/>
              <a:t>KPI</a:t>
            </a:r>
            <a:r>
              <a:rPr spc="-5" dirty="0"/>
              <a:t> </a:t>
            </a:r>
            <a:r>
              <a:rPr dirty="0"/>
              <a:t>Institute</a:t>
            </a:r>
            <a:r>
              <a:rPr spc="-20" dirty="0"/>
              <a:t> 2023</a:t>
            </a:r>
          </a:p>
        </p:txBody>
      </p:sp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7210" y="526541"/>
            <a:ext cx="15690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95" dirty="0">
                <a:solidFill>
                  <a:srgbClr val="087150"/>
                </a:solidFill>
              </a:rPr>
              <a:t>EXERCISE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69047" rIns="0" bIns="0" rtlCol="0">
            <a:spAutoFit/>
          </a:bodyPr>
          <a:lstStyle/>
          <a:p>
            <a:pPr marL="2417445">
              <a:lnSpc>
                <a:spcPct val="100000"/>
              </a:lnSpc>
              <a:spcBef>
                <a:spcPts val="100"/>
              </a:spcBef>
            </a:pPr>
            <a:fld id="{81D60167-4931-47E6-BA6A-407CBD079E47}" type="slidenum">
              <a:rPr spc="-25" dirty="0"/>
              <a:t>174</a:t>
            </a:fld>
            <a:endParaRPr spc="-25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/>
              <a:t>©</a:t>
            </a:r>
            <a:r>
              <a:rPr spc="-15" dirty="0"/>
              <a:t> </a:t>
            </a:r>
            <a:r>
              <a:rPr dirty="0"/>
              <a:t>The</a:t>
            </a:r>
            <a:r>
              <a:rPr spc="-30" dirty="0"/>
              <a:t> </a:t>
            </a:r>
            <a:r>
              <a:rPr dirty="0"/>
              <a:t>KPI</a:t>
            </a:r>
            <a:r>
              <a:rPr spc="-5" dirty="0"/>
              <a:t> </a:t>
            </a:r>
            <a:r>
              <a:rPr dirty="0"/>
              <a:t>Institute</a:t>
            </a:r>
            <a:r>
              <a:rPr spc="-20" dirty="0"/>
              <a:t> 2023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4200461" y="4381436"/>
          <a:ext cx="4896485" cy="21151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004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8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85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21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324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7056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921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F5F5F"/>
                      </a:solidFill>
                      <a:prstDash val="solid"/>
                    </a:lnL>
                    <a:lnR w="9525">
                      <a:solidFill>
                        <a:srgbClr val="5F5F5F"/>
                      </a:solidFill>
                      <a:prstDash val="solid"/>
                    </a:lnR>
                    <a:lnT w="9525">
                      <a:solidFill>
                        <a:srgbClr val="5F5F5F"/>
                      </a:solidFill>
                      <a:prstDash val="solid"/>
                    </a:lnT>
                    <a:lnB w="9525">
                      <a:solidFill>
                        <a:srgbClr val="5F5F5F"/>
                      </a:solidFill>
                      <a:prstDash val="solid"/>
                    </a:lnB>
                    <a:solidFill>
                      <a:srgbClr val="037C39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400" spc="3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2018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37465" marB="0">
                    <a:lnL w="9525">
                      <a:solidFill>
                        <a:srgbClr val="5F5F5F"/>
                      </a:solidFill>
                      <a:prstDash val="solid"/>
                    </a:lnL>
                    <a:lnR w="9525">
                      <a:solidFill>
                        <a:srgbClr val="5F5F5F"/>
                      </a:solidFill>
                      <a:prstDash val="solid"/>
                    </a:lnR>
                    <a:lnT w="9525">
                      <a:solidFill>
                        <a:srgbClr val="5F5F5F"/>
                      </a:solidFill>
                      <a:prstDash val="solid"/>
                    </a:lnT>
                    <a:lnB w="9525">
                      <a:solidFill>
                        <a:srgbClr val="5F5F5F"/>
                      </a:solidFill>
                      <a:prstDash val="solid"/>
                    </a:lnB>
                    <a:solidFill>
                      <a:srgbClr val="037C39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400" spc="3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2019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37465" marB="0">
                    <a:lnL w="9525">
                      <a:solidFill>
                        <a:srgbClr val="5F5F5F"/>
                      </a:solidFill>
                      <a:prstDash val="solid"/>
                    </a:lnL>
                    <a:lnR w="9525">
                      <a:solidFill>
                        <a:srgbClr val="5F5F5F"/>
                      </a:solidFill>
                      <a:prstDash val="solid"/>
                    </a:lnR>
                    <a:lnT w="9525">
                      <a:solidFill>
                        <a:srgbClr val="5F5F5F"/>
                      </a:solidFill>
                      <a:prstDash val="solid"/>
                    </a:lnT>
                    <a:lnB w="9525">
                      <a:solidFill>
                        <a:srgbClr val="5F5F5F"/>
                      </a:solidFill>
                      <a:prstDash val="solid"/>
                    </a:lnB>
                    <a:solidFill>
                      <a:srgbClr val="037C39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400" spc="3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2020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37465" marB="0">
                    <a:lnL w="9525">
                      <a:solidFill>
                        <a:srgbClr val="5F5F5F"/>
                      </a:solidFill>
                      <a:prstDash val="solid"/>
                    </a:lnL>
                    <a:lnR w="9525">
                      <a:solidFill>
                        <a:srgbClr val="5F5F5F"/>
                      </a:solidFill>
                      <a:prstDash val="solid"/>
                    </a:lnR>
                    <a:lnT w="9525">
                      <a:solidFill>
                        <a:srgbClr val="5F5F5F"/>
                      </a:solidFill>
                      <a:prstDash val="solid"/>
                    </a:lnT>
                    <a:lnB w="9525">
                      <a:solidFill>
                        <a:srgbClr val="5F5F5F"/>
                      </a:solidFill>
                      <a:prstDash val="solid"/>
                    </a:lnB>
                    <a:solidFill>
                      <a:srgbClr val="037C39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400" spc="3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2021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37465" marB="0">
                    <a:lnL w="9525">
                      <a:solidFill>
                        <a:srgbClr val="5F5F5F"/>
                      </a:solidFill>
                      <a:prstDash val="solid"/>
                    </a:lnL>
                    <a:lnR w="9525">
                      <a:solidFill>
                        <a:srgbClr val="5F5F5F"/>
                      </a:solidFill>
                      <a:prstDash val="solid"/>
                    </a:lnR>
                    <a:lnT w="9525">
                      <a:solidFill>
                        <a:srgbClr val="5F5F5F"/>
                      </a:solidFill>
                      <a:prstDash val="solid"/>
                    </a:lnT>
                    <a:lnB w="9525">
                      <a:solidFill>
                        <a:srgbClr val="5F5F5F"/>
                      </a:solidFill>
                      <a:prstDash val="solid"/>
                    </a:lnB>
                    <a:solidFill>
                      <a:srgbClr val="037C3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400" spc="3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2022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37465" marB="0">
                    <a:lnL w="9525">
                      <a:solidFill>
                        <a:srgbClr val="5F5F5F"/>
                      </a:solidFill>
                      <a:prstDash val="solid"/>
                    </a:lnL>
                    <a:lnR w="9525">
                      <a:solidFill>
                        <a:srgbClr val="5F5F5F"/>
                      </a:solidFill>
                      <a:prstDash val="solid"/>
                    </a:lnR>
                    <a:lnT w="9525">
                      <a:solidFill>
                        <a:srgbClr val="5F5F5F"/>
                      </a:solidFill>
                      <a:prstDash val="solid"/>
                    </a:lnT>
                    <a:lnB w="9525">
                      <a:solidFill>
                        <a:srgbClr val="5F5F5F"/>
                      </a:solidFill>
                      <a:prstDash val="solid"/>
                    </a:lnB>
                    <a:solidFill>
                      <a:srgbClr val="037C3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1465">
                <a:tc>
                  <a:txBody>
                    <a:bodyPr/>
                    <a:lstStyle/>
                    <a:p>
                      <a:pPr marL="23495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4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Quarter</a:t>
                      </a:r>
                      <a:r>
                        <a:rPr sz="1400" spc="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-5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1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36195" marB="0">
                    <a:lnL w="9525">
                      <a:solidFill>
                        <a:srgbClr val="5F5F5F"/>
                      </a:solidFill>
                      <a:prstDash val="solid"/>
                    </a:lnL>
                    <a:lnR w="9525">
                      <a:solidFill>
                        <a:srgbClr val="5F5F5F"/>
                      </a:solidFill>
                      <a:prstDash val="solid"/>
                    </a:lnR>
                    <a:lnT w="9525">
                      <a:solidFill>
                        <a:srgbClr val="5F5F5F"/>
                      </a:solidFill>
                      <a:prstDash val="solid"/>
                    </a:lnT>
                    <a:lnB w="9525">
                      <a:solidFill>
                        <a:srgbClr val="5F5F5F"/>
                      </a:solidFill>
                      <a:prstDash val="solid"/>
                    </a:lnB>
                    <a:solidFill>
                      <a:srgbClr val="037C3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400" spc="-20" dirty="0">
                          <a:latin typeface="Tahoma"/>
                          <a:cs typeface="Tahoma"/>
                        </a:rPr>
                        <a:t>5.5%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36195" marB="0">
                    <a:lnL w="9525">
                      <a:solidFill>
                        <a:srgbClr val="5F5F5F"/>
                      </a:solidFill>
                      <a:prstDash val="solid"/>
                    </a:lnL>
                    <a:lnR w="9525">
                      <a:solidFill>
                        <a:srgbClr val="5F5F5F"/>
                      </a:solidFill>
                      <a:prstDash val="solid"/>
                    </a:lnR>
                    <a:lnT w="9525">
                      <a:solidFill>
                        <a:srgbClr val="5F5F5F"/>
                      </a:solidFill>
                      <a:prstDash val="solid"/>
                    </a:lnT>
                    <a:lnB w="9525">
                      <a:solidFill>
                        <a:srgbClr val="5F5F5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400" spc="-25" dirty="0">
                          <a:latin typeface="Tahoma"/>
                          <a:cs typeface="Tahoma"/>
                        </a:rPr>
                        <a:t>7%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36195" marB="0">
                    <a:lnL w="9525">
                      <a:solidFill>
                        <a:srgbClr val="5F5F5F"/>
                      </a:solidFill>
                      <a:prstDash val="solid"/>
                    </a:lnL>
                    <a:lnR w="9525">
                      <a:solidFill>
                        <a:srgbClr val="5F5F5F"/>
                      </a:solidFill>
                      <a:prstDash val="solid"/>
                    </a:lnR>
                    <a:lnT w="9525">
                      <a:solidFill>
                        <a:srgbClr val="5F5F5F"/>
                      </a:solidFill>
                      <a:prstDash val="solid"/>
                    </a:lnT>
                    <a:lnB w="9525">
                      <a:solidFill>
                        <a:srgbClr val="5F5F5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400" spc="-20" dirty="0">
                          <a:latin typeface="Tahoma"/>
                          <a:cs typeface="Tahoma"/>
                        </a:rPr>
                        <a:t>7.3%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36195" marB="0">
                    <a:lnL w="9525">
                      <a:solidFill>
                        <a:srgbClr val="5F5F5F"/>
                      </a:solidFill>
                      <a:prstDash val="solid"/>
                    </a:lnL>
                    <a:lnR w="9525">
                      <a:solidFill>
                        <a:srgbClr val="5F5F5F"/>
                      </a:solidFill>
                      <a:prstDash val="solid"/>
                    </a:lnR>
                    <a:lnT w="9525">
                      <a:solidFill>
                        <a:srgbClr val="5F5F5F"/>
                      </a:solidFill>
                      <a:prstDash val="solid"/>
                    </a:lnT>
                    <a:lnB w="9525">
                      <a:solidFill>
                        <a:srgbClr val="5F5F5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400" spc="-25" dirty="0">
                          <a:latin typeface="Tahoma"/>
                          <a:cs typeface="Tahoma"/>
                        </a:rPr>
                        <a:t>6%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36195" marB="0">
                    <a:lnL w="9525">
                      <a:solidFill>
                        <a:srgbClr val="5F5F5F"/>
                      </a:solidFill>
                      <a:prstDash val="solid"/>
                    </a:lnL>
                    <a:lnR w="9525">
                      <a:solidFill>
                        <a:srgbClr val="5F5F5F"/>
                      </a:solidFill>
                      <a:prstDash val="solid"/>
                    </a:lnR>
                    <a:lnT w="9525">
                      <a:solidFill>
                        <a:srgbClr val="5F5F5F"/>
                      </a:solidFill>
                      <a:prstDash val="solid"/>
                    </a:lnT>
                    <a:lnB w="9525">
                      <a:solidFill>
                        <a:srgbClr val="5F5F5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400" spc="-25" dirty="0">
                          <a:latin typeface="Tahoma"/>
                          <a:cs typeface="Tahoma"/>
                        </a:rPr>
                        <a:t>6%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36195" marB="0">
                    <a:lnL w="9525">
                      <a:solidFill>
                        <a:srgbClr val="5F5F5F"/>
                      </a:solidFill>
                      <a:prstDash val="solid"/>
                    </a:lnL>
                    <a:lnR w="9525">
                      <a:solidFill>
                        <a:srgbClr val="5F5F5F"/>
                      </a:solidFill>
                      <a:prstDash val="solid"/>
                    </a:lnR>
                    <a:lnT w="9525">
                      <a:solidFill>
                        <a:srgbClr val="5F5F5F"/>
                      </a:solidFill>
                      <a:prstDash val="solid"/>
                    </a:lnT>
                    <a:lnB w="9525">
                      <a:solidFill>
                        <a:srgbClr val="5F5F5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1465">
                <a:tc>
                  <a:txBody>
                    <a:bodyPr/>
                    <a:lstStyle/>
                    <a:p>
                      <a:pPr marL="23495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4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Quarter</a:t>
                      </a:r>
                      <a:r>
                        <a:rPr sz="1400" spc="-1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-5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2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36195" marB="0">
                    <a:lnL w="9525">
                      <a:solidFill>
                        <a:srgbClr val="5F5F5F"/>
                      </a:solidFill>
                      <a:prstDash val="solid"/>
                    </a:lnL>
                    <a:lnR w="9525">
                      <a:solidFill>
                        <a:srgbClr val="5F5F5F"/>
                      </a:solidFill>
                      <a:prstDash val="solid"/>
                    </a:lnR>
                    <a:lnT w="9525">
                      <a:solidFill>
                        <a:srgbClr val="5F5F5F"/>
                      </a:solidFill>
                      <a:prstDash val="solid"/>
                    </a:lnT>
                    <a:lnB w="9525">
                      <a:solidFill>
                        <a:srgbClr val="5F5F5F"/>
                      </a:solidFill>
                      <a:prstDash val="solid"/>
                    </a:lnB>
                    <a:solidFill>
                      <a:srgbClr val="037C3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400" spc="-20" dirty="0">
                          <a:latin typeface="Tahoma"/>
                          <a:cs typeface="Tahoma"/>
                        </a:rPr>
                        <a:t>5.6%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36195" marB="0">
                    <a:lnL w="9525">
                      <a:solidFill>
                        <a:srgbClr val="5F5F5F"/>
                      </a:solidFill>
                      <a:prstDash val="solid"/>
                    </a:lnL>
                    <a:lnR w="9525">
                      <a:solidFill>
                        <a:srgbClr val="5F5F5F"/>
                      </a:solidFill>
                      <a:prstDash val="solid"/>
                    </a:lnR>
                    <a:lnT w="9525">
                      <a:solidFill>
                        <a:srgbClr val="5F5F5F"/>
                      </a:solidFill>
                      <a:prstDash val="solid"/>
                    </a:lnT>
                    <a:lnB w="9525">
                      <a:solidFill>
                        <a:srgbClr val="5F5F5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400" spc="-25" dirty="0">
                          <a:latin typeface="Tahoma"/>
                          <a:cs typeface="Tahoma"/>
                        </a:rPr>
                        <a:t>7%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36195" marB="0">
                    <a:lnL w="9525">
                      <a:solidFill>
                        <a:srgbClr val="5F5F5F"/>
                      </a:solidFill>
                      <a:prstDash val="solid"/>
                    </a:lnL>
                    <a:lnR w="9525">
                      <a:solidFill>
                        <a:srgbClr val="5F5F5F"/>
                      </a:solidFill>
                      <a:prstDash val="solid"/>
                    </a:lnR>
                    <a:lnT w="9525">
                      <a:solidFill>
                        <a:srgbClr val="5F5F5F"/>
                      </a:solidFill>
                      <a:prstDash val="solid"/>
                    </a:lnT>
                    <a:lnB w="9525">
                      <a:solidFill>
                        <a:srgbClr val="5F5F5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400" spc="-20" dirty="0">
                          <a:latin typeface="Tahoma"/>
                          <a:cs typeface="Tahoma"/>
                        </a:rPr>
                        <a:t>7.2%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36195" marB="0">
                    <a:lnL w="9525">
                      <a:solidFill>
                        <a:srgbClr val="5F5F5F"/>
                      </a:solidFill>
                      <a:prstDash val="solid"/>
                    </a:lnL>
                    <a:lnR w="9525">
                      <a:solidFill>
                        <a:srgbClr val="5F5F5F"/>
                      </a:solidFill>
                      <a:prstDash val="solid"/>
                    </a:lnR>
                    <a:lnT w="9525">
                      <a:solidFill>
                        <a:srgbClr val="5F5F5F"/>
                      </a:solidFill>
                      <a:prstDash val="solid"/>
                    </a:lnT>
                    <a:lnB w="9525">
                      <a:solidFill>
                        <a:srgbClr val="5F5F5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400" spc="-20" dirty="0">
                          <a:latin typeface="Tahoma"/>
                          <a:cs typeface="Tahoma"/>
                        </a:rPr>
                        <a:t>6.1%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36195" marB="0">
                    <a:lnL w="9525">
                      <a:solidFill>
                        <a:srgbClr val="5F5F5F"/>
                      </a:solidFill>
                      <a:prstDash val="solid"/>
                    </a:lnL>
                    <a:lnR w="9525">
                      <a:solidFill>
                        <a:srgbClr val="5F5F5F"/>
                      </a:solidFill>
                      <a:prstDash val="solid"/>
                    </a:lnR>
                    <a:lnT w="9525">
                      <a:solidFill>
                        <a:srgbClr val="5F5F5F"/>
                      </a:solidFill>
                      <a:prstDash val="solid"/>
                    </a:lnT>
                    <a:lnB w="9525">
                      <a:solidFill>
                        <a:srgbClr val="5F5F5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400" spc="-20" dirty="0">
                          <a:latin typeface="Tahoma"/>
                          <a:cs typeface="Tahoma"/>
                        </a:rPr>
                        <a:t>6.5%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36195" marB="0">
                    <a:lnL w="9525">
                      <a:solidFill>
                        <a:srgbClr val="5F5F5F"/>
                      </a:solidFill>
                      <a:prstDash val="solid"/>
                    </a:lnL>
                    <a:lnR w="9525">
                      <a:solidFill>
                        <a:srgbClr val="5F5F5F"/>
                      </a:solidFill>
                      <a:prstDash val="solid"/>
                    </a:lnR>
                    <a:lnT w="9525">
                      <a:solidFill>
                        <a:srgbClr val="5F5F5F"/>
                      </a:solidFill>
                      <a:prstDash val="solid"/>
                    </a:lnT>
                    <a:lnB w="9525">
                      <a:solidFill>
                        <a:srgbClr val="5F5F5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1465">
                <a:tc>
                  <a:txBody>
                    <a:bodyPr/>
                    <a:lstStyle/>
                    <a:p>
                      <a:pPr marL="23495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4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Quarter</a:t>
                      </a:r>
                      <a:r>
                        <a:rPr sz="1400" spc="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-5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3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36195" marB="0">
                    <a:lnL w="9525">
                      <a:solidFill>
                        <a:srgbClr val="5F5F5F"/>
                      </a:solidFill>
                      <a:prstDash val="solid"/>
                    </a:lnL>
                    <a:lnR w="9525">
                      <a:solidFill>
                        <a:srgbClr val="5F5F5F"/>
                      </a:solidFill>
                      <a:prstDash val="solid"/>
                    </a:lnR>
                    <a:lnT w="9525">
                      <a:solidFill>
                        <a:srgbClr val="5F5F5F"/>
                      </a:solidFill>
                      <a:prstDash val="solid"/>
                    </a:lnT>
                    <a:lnB w="9525">
                      <a:solidFill>
                        <a:srgbClr val="5F5F5F"/>
                      </a:solidFill>
                      <a:prstDash val="solid"/>
                    </a:lnB>
                    <a:solidFill>
                      <a:srgbClr val="037C3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400" spc="-20" dirty="0">
                          <a:latin typeface="Tahoma"/>
                          <a:cs typeface="Tahoma"/>
                        </a:rPr>
                        <a:t>5.0%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36195" marB="0">
                    <a:lnL w="9525">
                      <a:solidFill>
                        <a:srgbClr val="5F5F5F"/>
                      </a:solidFill>
                      <a:prstDash val="solid"/>
                    </a:lnL>
                    <a:lnR w="9525">
                      <a:solidFill>
                        <a:srgbClr val="5F5F5F"/>
                      </a:solidFill>
                      <a:prstDash val="solid"/>
                    </a:lnR>
                    <a:lnT w="9525">
                      <a:solidFill>
                        <a:srgbClr val="5F5F5F"/>
                      </a:solidFill>
                      <a:prstDash val="solid"/>
                    </a:lnT>
                    <a:lnB w="9525">
                      <a:solidFill>
                        <a:srgbClr val="5F5F5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400" spc="-25" dirty="0">
                          <a:latin typeface="Tahoma"/>
                          <a:cs typeface="Tahoma"/>
                        </a:rPr>
                        <a:t>6%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36195" marB="0">
                    <a:lnL w="9525">
                      <a:solidFill>
                        <a:srgbClr val="5F5F5F"/>
                      </a:solidFill>
                      <a:prstDash val="solid"/>
                    </a:lnL>
                    <a:lnR w="9525">
                      <a:solidFill>
                        <a:srgbClr val="5F5F5F"/>
                      </a:solidFill>
                      <a:prstDash val="solid"/>
                    </a:lnR>
                    <a:lnT w="9525">
                      <a:solidFill>
                        <a:srgbClr val="5F5F5F"/>
                      </a:solidFill>
                      <a:prstDash val="solid"/>
                    </a:lnT>
                    <a:lnB w="9525">
                      <a:solidFill>
                        <a:srgbClr val="5F5F5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400" spc="-20" dirty="0">
                          <a:latin typeface="Tahoma"/>
                          <a:cs typeface="Tahoma"/>
                        </a:rPr>
                        <a:t>7.0%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36195" marB="0">
                    <a:lnL w="9525">
                      <a:solidFill>
                        <a:srgbClr val="5F5F5F"/>
                      </a:solidFill>
                      <a:prstDash val="solid"/>
                    </a:lnL>
                    <a:lnR w="9525">
                      <a:solidFill>
                        <a:srgbClr val="5F5F5F"/>
                      </a:solidFill>
                      <a:prstDash val="solid"/>
                    </a:lnR>
                    <a:lnT w="9525">
                      <a:solidFill>
                        <a:srgbClr val="5F5F5F"/>
                      </a:solidFill>
                      <a:prstDash val="solid"/>
                    </a:lnT>
                    <a:lnB w="9525">
                      <a:solidFill>
                        <a:srgbClr val="5F5F5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400" spc="-25" dirty="0">
                          <a:latin typeface="Tahoma"/>
                          <a:cs typeface="Tahoma"/>
                        </a:rPr>
                        <a:t>6%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36195" marB="0">
                    <a:lnL w="9525">
                      <a:solidFill>
                        <a:srgbClr val="5F5F5F"/>
                      </a:solidFill>
                      <a:prstDash val="solid"/>
                    </a:lnL>
                    <a:lnR w="9525">
                      <a:solidFill>
                        <a:srgbClr val="5F5F5F"/>
                      </a:solidFill>
                      <a:prstDash val="solid"/>
                    </a:lnR>
                    <a:lnT w="9525">
                      <a:solidFill>
                        <a:srgbClr val="5F5F5F"/>
                      </a:solidFill>
                      <a:prstDash val="solid"/>
                    </a:lnT>
                    <a:lnB w="9525">
                      <a:solidFill>
                        <a:srgbClr val="5F5F5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400" spc="-25" dirty="0">
                          <a:latin typeface="Tahoma"/>
                          <a:cs typeface="Tahoma"/>
                        </a:rPr>
                        <a:t>7%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36195" marB="0">
                    <a:lnL w="9525">
                      <a:solidFill>
                        <a:srgbClr val="5F5F5F"/>
                      </a:solidFill>
                      <a:prstDash val="solid"/>
                    </a:lnL>
                    <a:lnR w="9525">
                      <a:solidFill>
                        <a:srgbClr val="5F5F5F"/>
                      </a:solidFill>
                      <a:prstDash val="solid"/>
                    </a:lnR>
                    <a:lnT w="9525">
                      <a:solidFill>
                        <a:srgbClr val="5F5F5F"/>
                      </a:solidFill>
                      <a:prstDash val="solid"/>
                    </a:lnT>
                    <a:lnB w="9525">
                      <a:solidFill>
                        <a:srgbClr val="5F5F5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1465">
                <a:tc>
                  <a:txBody>
                    <a:bodyPr/>
                    <a:lstStyle/>
                    <a:p>
                      <a:pPr marL="23495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4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Quarter</a:t>
                      </a:r>
                      <a:r>
                        <a:rPr sz="1400" spc="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-5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4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36195" marB="0">
                    <a:lnL w="9525">
                      <a:solidFill>
                        <a:srgbClr val="5F5F5F"/>
                      </a:solidFill>
                      <a:prstDash val="solid"/>
                    </a:lnL>
                    <a:lnR w="9525">
                      <a:solidFill>
                        <a:srgbClr val="5F5F5F"/>
                      </a:solidFill>
                      <a:prstDash val="solid"/>
                    </a:lnR>
                    <a:lnT w="9525">
                      <a:solidFill>
                        <a:srgbClr val="5F5F5F"/>
                      </a:solidFill>
                      <a:prstDash val="solid"/>
                    </a:lnT>
                    <a:lnB w="9525">
                      <a:solidFill>
                        <a:srgbClr val="5F5F5F"/>
                      </a:solidFill>
                      <a:prstDash val="solid"/>
                    </a:lnB>
                    <a:solidFill>
                      <a:srgbClr val="037C39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400" spc="-25" dirty="0">
                          <a:latin typeface="Tahoma"/>
                          <a:cs typeface="Tahoma"/>
                        </a:rPr>
                        <a:t>5%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36195" marB="0">
                    <a:lnL w="9525">
                      <a:solidFill>
                        <a:srgbClr val="5F5F5F"/>
                      </a:solidFill>
                      <a:prstDash val="solid"/>
                    </a:lnL>
                    <a:lnR w="9525">
                      <a:solidFill>
                        <a:srgbClr val="5F5F5F"/>
                      </a:solidFill>
                      <a:prstDash val="solid"/>
                    </a:lnR>
                    <a:lnT w="9525">
                      <a:solidFill>
                        <a:srgbClr val="5F5F5F"/>
                      </a:solidFill>
                      <a:prstDash val="solid"/>
                    </a:lnT>
                    <a:lnB w="9525">
                      <a:solidFill>
                        <a:srgbClr val="5F5F5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400" spc="-20" dirty="0">
                          <a:latin typeface="Tahoma"/>
                          <a:cs typeface="Tahoma"/>
                        </a:rPr>
                        <a:t>4.5%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36195" marB="0">
                    <a:lnL w="9525">
                      <a:solidFill>
                        <a:srgbClr val="5F5F5F"/>
                      </a:solidFill>
                      <a:prstDash val="solid"/>
                    </a:lnL>
                    <a:lnR w="9525">
                      <a:solidFill>
                        <a:srgbClr val="5F5F5F"/>
                      </a:solidFill>
                      <a:prstDash val="solid"/>
                    </a:lnR>
                    <a:lnT w="9525">
                      <a:solidFill>
                        <a:srgbClr val="5F5F5F"/>
                      </a:solidFill>
                      <a:prstDash val="solid"/>
                    </a:lnT>
                    <a:lnB w="9525">
                      <a:solidFill>
                        <a:srgbClr val="5F5F5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400" spc="-25" dirty="0">
                          <a:latin typeface="Tahoma"/>
                          <a:cs typeface="Tahoma"/>
                        </a:rPr>
                        <a:t>7%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36195" marB="0">
                    <a:lnL w="9525">
                      <a:solidFill>
                        <a:srgbClr val="5F5F5F"/>
                      </a:solidFill>
                      <a:prstDash val="solid"/>
                    </a:lnL>
                    <a:lnR w="9525">
                      <a:solidFill>
                        <a:srgbClr val="5F5F5F"/>
                      </a:solidFill>
                      <a:prstDash val="solid"/>
                    </a:lnR>
                    <a:lnT w="9525">
                      <a:solidFill>
                        <a:srgbClr val="5F5F5F"/>
                      </a:solidFill>
                      <a:prstDash val="solid"/>
                    </a:lnT>
                    <a:lnB w="9525">
                      <a:solidFill>
                        <a:srgbClr val="5F5F5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400" spc="-20" dirty="0">
                          <a:latin typeface="Tahoma"/>
                          <a:cs typeface="Tahoma"/>
                        </a:rPr>
                        <a:t>5.7%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36195" marB="0">
                    <a:lnL w="9525">
                      <a:solidFill>
                        <a:srgbClr val="5F5F5F"/>
                      </a:solidFill>
                      <a:prstDash val="solid"/>
                    </a:lnL>
                    <a:lnR w="9525">
                      <a:solidFill>
                        <a:srgbClr val="5F5F5F"/>
                      </a:solidFill>
                      <a:prstDash val="solid"/>
                    </a:lnR>
                    <a:lnT w="9525">
                      <a:solidFill>
                        <a:srgbClr val="5F5F5F"/>
                      </a:solidFill>
                      <a:prstDash val="solid"/>
                    </a:lnT>
                    <a:lnB w="9525">
                      <a:solidFill>
                        <a:srgbClr val="5F5F5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400" spc="-20" dirty="0">
                          <a:latin typeface="Tahoma"/>
                          <a:cs typeface="Tahoma"/>
                        </a:rPr>
                        <a:t>5.5%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36195" marB="0">
                    <a:lnL w="9525">
                      <a:solidFill>
                        <a:srgbClr val="5F5F5F"/>
                      </a:solidFill>
                      <a:prstDash val="solid"/>
                    </a:lnL>
                    <a:lnR w="9525">
                      <a:solidFill>
                        <a:srgbClr val="5F5F5F"/>
                      </a:solidFill>
                      <a:prstDash val="solid"/>
                    </a:lnR>
                    <a:lnT w="9525">
                      <a:solidFill>
                        <a:srgbClr val="5F5F5F"/>
                      </a:solidFill>
                      <a:prstDash val="solid"/>
                    </a:lnT>
                    <a:lnB w="9525">
                      <a:solidFill>
                        <a:srgbClr val="5F5F5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1465">
                <a:tc>
                  <a:txBody>
                    <a:bodyPr/>
                    <a:lstStyle/>
                    <a:p>
                      <a:pPr marL="23495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400" spc="-1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Annual</a:t>
                      </a:r>
                      <a:r>
                        <a:rPr sz="1400" spc="-14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-1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average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38100" marB="0">
                    <a:lnL w="9525">
                      <a:solidFill>
                        <a:srgbClr val="5F5F5F"/>
                      </a:solidFill>
                      <a:prstDash val="solid"/>
                    </a:lnL>
                    <a:lnR w="9525">
                      <a:solidFill>
                        <a:srgbClr val="5F5F5F"/>
                      </a:solidFill>
                      <a:prstDash val="solid"/>
                    </a:lnR>
                    <a:lnT w="9525">
                      <a:solidFill>
                        <a:srgbClr val="5F5F5F"/>
                      </a:solidFill>
                      <a:prstDash val="solid"/>
                    </a:lnT>
                    <a:lnB w="9525">
                      <a:solidFill>
                        <a:srgbClr val="5F5F5F"/>
                      </a:solidFill>
                      <a:prstDash val="solid"/>
                    </a:lnB>
                    <a:solidFill>
                      <a:srgbClr val="037C3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400" spc="-20" dirty="0">
                          <a:latin typeface="Tahoma"/>
                          <a:cs typeface="Tahoma"/>
                        </a:rPr>
                        <a:t>5.3%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36195" marB="0">
                    <a:lnL w="9525">
                      <a:solidFill>
                        <a:srgbClr val="5F5F5F"/>
                      </a:solidFill>
                      <a:prstDash val="solid"/>
                    </a:lnL>
                    <a:lnR w="9525">
                      <a:solidFill>
                        <a:srgbClr val="5F5F5F"/>
                      </a:solidFill>
                      <a:prstDash val="solid"/>
                    </a:lnR>
                    <a:lnT w="9525">
                      <a:solidFill>
                        <a:srgbClr val="5F5F5F"/>
                      </a:solidFill>
                      <a:prstDash val="solid"/>
                    </a:lnT>
                    <a:lnB w="9525">
                      <a:solidFill>
                        <a:srgbClr val="5F5F5F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400" spc="-20" dirty="0">
                          <a:latin typeface="Tahoma"/>
                          <a:cs typeface="Tahoma"/>
                        </a:rPr>
                        <a:t>6.1%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36195" marB="0">
                    <a:lnL w="9525">
                      <a:solidFill>
                        <a:srgbClr val="5F5F5F"/>
                      </a:solidFill>
                      <a:prstDash val="solid"/>
                    </a:lnL>
                    <a:lnR w="9525">
                      <a:solidFill>
                        <a:srgbClr val="5F5F5F"/>
                      </a:solidFill>
                      <a:prstDash val="solid"/>
                    </a:lnR>
                    <a:lnT w="9525">
                      <a:solidFill>
                        <a:srgbClr val="5F5F5F"/>
                      </a:solidFill>
                      <a:prstDash val="solid"/>
                    </a:lnT>
                    <a:lnB w="9525">
                      <a:solidFill>
                        <a:srgbClr val="5F5F5F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400" spc="-20" dirty="0">
                          <a:latin typeface="Tahoma"/>
                          <a:cs typeface="Tahoma"/>
                        </a:rPr>
                        <a:t>7.1%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36195" marB="0">
                    <a:lnL w="9525">
                      <a:solidFill>
                        <a:srgbClr val="5F5F5F"/>
                      </a:solidFill>
                      <a:prstDash val="solid"/>
                    </a:lnL>
                    <a:lnR w="9525">
                      <a:solidFill>
                        <a:srgbClr val="5F5F5F"/>
                      </a:solidFill>
                      <a:prstDash val="solid"/>
                    </a:lnR>
                    <a:lnT w="9525">
                      <a:solidFill>
                        <a:srgbClr val="5F5F5F"/>
                      </a:solidFill>
                      <a:prstDash val="solid"/>
                    </a:lnT>
                    <a:lnB w="9525">
                      <a:solidFill>
                        <a:srgbClr val="5F5F5F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400" spc="-20" dirty="0">
                          <a:latin typeface="Tahoma"/>
                          <a:cs typeface="Tahoma"/>
                        </a:rPr>
                        <a:t>5.9%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36195" marB="0">
                    <a:lnL w="9525">
                      <a:solidFill>
                        <a:srgbClr val="5F5F5F"/>
                      </a:solidFill>
                      <a:prstDash val="solid"/>
                    </a:lnL>
                    <a:lnR w="9525">
                      <a:solidFill>
                        <a:srgbClr val="5F5F5F"/>
                      </a:solidFill>
                      <a:prstDash val="solid"/>
                    </a:lnR>
                    <a:lnT w="9525">
                      <a:solidFill>
                        <a:srgbClr val="5F5F5F"/>
                      </a:solidFill>
                      <a:prstDash val="solid"/>
                    </a:lnT>
                    <a:lnB w="9525">
                      <a:solidFill>
                        <a:srgbClr val="5F5F5F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400" spc="-20" dirty="0">
                          <a:latin typeface="Tahoma"/>
                          <a:cs typeface="Tahoma"/>
                        </a:rPr>
                        <a:t>6.2%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36195" marB="0">
                    <a:lnL w="9525">
                      <a:solidFill>
                        <a:srgbClr val="5F5F5F"/>
                      </a:solidFill>
                      <a:prstDash val="solid"/>
                    </a:lnL>
                    <a:lnR w="9525">
                      <a:solidFill>
                        <a:srgbClr val="5F5F5F"/>
                      </a:solidFill>
                      <a:prstDash val="solid"/>
                    </a:lnR>
                    <a:lnT w="9525">
                      <a:solidFill>
                        <a:srgbClr val="5F5F5F"/>
                      </a:solidFill>
                      <a:prstDash val="solid"/>
                    </a:lnT>
                    <a:lnB w="9525">
                      <a:solidFill>
                        <a:srgbClr val="5F5F5F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23495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14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5</a:t>
                      </a:r>
                      <a:r>
                        <a:rPr sz="1400" spc="-11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-2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years</a:t>
                      </a:r>
                      <a:r>
                        <a:rPr sz="1400" spc="-16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-1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average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73660" marB="0">
                    <a:lnL w="9525">
                      <a:solidFill>
                        <a:srgbClr val="5F5F5F"/>
                      </a:solidFill>
                      <a:prstDash val="solid"/>
                    </a:lnL>
                    <a:lnR w="9525">
                      <a:solidFill>
                        <a:srgbClr val="5F5F5F"/>
                      </a:solidFill>
                      <a:prstDash val="solid"/>
                    </a:lnR>
                    <a:lnT w="9525">
                      <a:solidFill>
                        <a:srgbClr val="5F5F5F"/>
                      </a:solidFill>
                      <a:prstDash val="solid"/>
                    </a:lnT>
                    <a:lnB w="9525">
                      <a:solidFill>
                        <a:srgbClr val="5F5F5F"/>
                      </a:solidFill>
                      <a:prstDash val="solid"/>
                    </a:lnB>
                    <a:solidFill>
                      <a:srgbClr val="037C3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1400" spc="-20" dirty="0">
                          <a:latin typeface="Tahoma"/>
                          <a:cs typeface="Tahoma"/>
                        </a:rPr>
                        <a:t>6.1%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73660" marB="0">
                    <a:lnL w="9525">
                      <a:solidFill>
                        <a:srgbClr val="5F5F5F"/>
                      </a:solidFill>
                      <a:prstDash val="solid"/>
                    </a:lnL>
                    <a:lnR w="9525">
                      <a:solidFill>
                        <a:srgbClr val="5F5F5F"/>
                      </a:solidFill>
                      <a:prstDash val="solid"/>
                    </a:lnR>
                    <a:lnT w="9525">
                      <a:solidFill>
                        <a:srgbClr val="5F5F5F"/>
                      </a:solidFill>
                      <a:prstDash val="solid"/>
                    </a:lnT>
                    <a:lnB w="9525">
                      <a:solidFill>
                        <a:srgbClr val="5F5F5F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F5F5F"/>
                      </a:solidFill>
                      <a:prstDash val="solid"/>
                    </a:lnL>
                    <a:lnR w="9525">
                      <a:solidFill>
                        <a:srgbClr val="5F5F5F"/>
                      </a:solidFill>
                      <a:prstDash val="solid"/>
                    </a:lnR>
                    <a:lnT w="9525">
                      <a:solidFill>
                        <a:srgbClr val="5F5F5F"/>
                      </a:solidFill>
                      <a:prstDash val="solid"/>
                    </a:lnT>
                    <a:lnB w="9525">
                      <a:solidFill>
                        <a:srgbClr val="5F5F5F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F5F5F"/>
                      </a:solidFill>
                      <a:prstDash val="solid"/>
                    </a:lnL>
                    <a:lnR w="9525">
                      <a:solidFill>
                        <a:srgbClr val="5F5F5F"/>
                      </a:solidFill>
                      <a:prstDash val="solid"/>
                    </a:lnR>
                    <a:lnT w="9525">
                      <a:solidFill>
                        <a:srgbClr val="5F5F5F"/>
                      </a:solidFill>
                      <a:prstDash val="solid"/>
                    </a:lnT>
                    <a:lnB w="9525">
                      <a:solidFill>
                        <a:srgbClr val="5F5F5F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F5F5F"/>
                      </a:solidFill>
                      <a:prstDash val="solid"/>
                    </a:lnL>
                    <a:lnR w="9525">
                      <a:solidFill>
                        <a:srgbClr val="5F5F5F"/>
                      </a:solidFill>
                      <a:prstDash val="solid"/>
                    </a:lnR>
                    <a:lnT w="9525">
                      <a:solidFill>
                        <a:srgbClr val="5F5F5F"/>
                      </a:solidFill>
                      <a:prstDash val="solid"/>
                    </a:lnT>
                    <a:lnB w="9525">
                      <a:solidFill>
                        <a:srgbClr val="5F5F5F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F5F5F"/>
                      </a:solidFill>
                      <a:prstDash val="solid"/>
                    </a:lnL>
                    <a:lnR w="9525">
                      <a:solidFill>
                        <a:srgbClr val="5F5F5F"/>
                      </a:solidFill>
                      <a:prstDash val="solid"/>
                    </a:lnR>
                    <a:lnT w="9525">
                      <a:solidFill>
                        <a:srgbClr val="5F5F5F"/>
                      </a:solidFill>
                      <a:prstDash val="solid"/>
                    </a:lnT>
                    <a:lnB w="9525">
                      <a:solidFill>
                        <a:srgbClr val="5F5F5F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341172" y="924814"/>
            <a:ext cx="8480425" cy="49593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35" dirty="0">
                <a:solidFill>
                  <a:srgbClr val="5F5F5F"/>
                </a:solidFill>
                <a:latin typeface="Century Gothic"/>
                <a:cs typeface="Century Gothic"/>
              </a:rPr>
              <a:t>TARGET</a:t>
            </a:r>
            <a:r>
              <a:rPr sz="1800" spc="-10" dirty="0">
                <a:solidFill>
                  <a:srgbClr val="5F5F5F"/>
                </a:solidFill>
                <a:latin typeface="Century Gothic"/>
                <a:cs typeface="Century Gothic"/>
              </a:rPr>
              <a:t> </a:t>
            </a:r>
            <a:r>
              <a:rPr sz="1800" spc="155" dirty="0">
                <a:solidFill>
                  <a:srgbClr val="5F5F5F"/>
                </a:solidFill>
                <a:latin typeface="Century Gothic"/>
                <a:cs typeface="Century Gothic"/>
              </a:rPr>
              <a:t>SETTING</a:t>
            </a:r>
            <a:r>
              <a:rPr sz="1800" spc="-5" dirty="0">
                <a:solidFill>
                  <a:srgbClr val="5F5F5F"/>
                </a:solidFill>
                <a:latin typeface="Century Gothic"/>
                <a:cs typeface="Century Gothic"/>
              </a:rPr>
              <a:t> </a:t>
            </a:r>
            <a:r>
              <a:rPr sz="1800" dirty="0">
                <a:solidFill>
                  <a:srgbClr val="5F5F5F"/>
                </a:solidFill>
                <a:latin typeface="Century Gothic"/>
                <a:cs typeface="Century Gothic"/>
              </a:rPr>
              <a:t>– </a:t>
            </a:r>
            <a:r>
              <a:rPr sz="1800" spc="85" dirty="0">
                <a:solidFill>
                  <a:srgbClr val="5F5F5F"/>
                </a:solidFill>
                <a:latin typeface="Century Gothic"/>
                <a:cs typeface="Century Gothic"/>
              </a:rPr>
              <a:t>SCENARIO</a:t>
            </a:r>
            <a:r>
              <a:rPr sz="1800" spc="-20" dirty="0">
                <a:solidFill>
                  <a:srgbClr val="5F5F5F"/>
                </a:solidFill>
                <a:latin typeface="Century Gothic"/>
                <a:cs typeface="Century Gothic"/>
              </a:rPr>
              <a:t> </a:t>
            </a:r>
            <a:r>
              <a:rPr sz="1800" spc="-390" dirty="0">
                <a:solidFill>
                  <a:srgbClr val="5F5F5F"/>
                </a:solidFill>
                <a:latin typeface="Century Gothic"/>
                <a:cs typeface="Century Gothic"/>
              </a:rPr>
              <a:t>1</a:t>
            </a:r>
            <a:endParaRPr sz="1800">
              <a:latin typeface="Century Gothic"/>
              <a:cs typeface="Century Gothic"/>
            </a:endParaRPr>
          </a:p>
          <a:p>
            <a:pPr marL="41910">
              <a:lnSpc>
                <a:spcPct val="100000"/>
              </a:lnSpc>
              <a:spcBef>
                <a:spcPts val="1639"/>
              </a:spcBef>
            </a:pPr>
            <a:r>
              <a:rPr sz="2000" spc="-10" dirty="0">
                <a:solidFill>
                  <a:srgbClr val="037C39"/>
                </a:solidFill>
                <a:latin typeface="Century Gothic"/>
                <a:cs typeface="Century Gothic"/>
              </a:rPr>
              <a:t>Context</a:t>
            </a:r>
            <a:endParaRPr sz="2000">
              <a:latin typeface="Century Gothic"/>
              <a:cs typeface="Century Gothic"/>
            </a:endParaRPr>
          </a:p>
          <a:p>
            <a:pPr marL="94615" marR="113030">
              <a:lnSpc>
                <a:spcPct val="100000"/>
              </a:lnSpc>
              <a:spcBef>
                <a:spcPts val="645"/>
              </a:spcBef>
            </a:pP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You</a:t>
            </a:r>
            <a:r>
              <a:rPr sz="1600" spc="-16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0" dirty="0">
                <a:solidFill>
                  <a:srgbClr val="5F5F5F"/>
                </a:solidFill>
                <a:latin typeface="Tahoma"/>
                <a:cs typeface="Tahoma"/>
              </a:rPr>
              <a:t>are</a:t>
            </a:r>
            <a:r>
              <a:rPr sz="1600" spc="-17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0" dirty="0">
                <a:solidFill>
                  <a:srgbClr val="5F5F5F"/>
                </a:solidFill>
                <a:latin typeface="Tahoma"/>
                <a:cs typeface="Tahoma"/>
              </a:rPr>
              <a:t>the</a:t>
            </a:r>
            <a:r>
              <a:rPr sz="1600" spc="-15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Marketing</a:t>
            </a:r>
            <a:r>
              <a:rPr sz="1600" spc="-14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Manager</a:t>
            </a:r>
            <a:r>
              <a:rPr sz="1600" spc="-17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of</a:t>
            </a:r>
            <a:r>
              <a:rPr sz="1600" spc="-15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75" dirty="0">
                <a:solidFill>
                  <a:srgbClr val="5F5F5F"/>
                </a:solidFill>
                <a:latin typeface="Tahoma"/>
                <a:cs typeface="Tahoma"/>
              </a:rPr>
              <a:t>a</a:t>
            </a:r>
            <a:r>
              <a:rPr sz="1600" spc="-17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50" dirty="0">
                <a:solidFill>
                  <a:srgbClr val="5F5F5F"/>
                </a:solidFill>
                <a:latin typeface="Tahoma"/>
                <a:cs typeface="Tahoma"/>
              </a:rPr>
              <a:t>company</a:t>
            </a:r>
            <a:r>
              <a:rPr sz="1600" spc="-17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0" dirty="0">
                <a:solidFill>
                  <a:srgbClr val="5F5F5F"/>
                </a:solidFill>
                <a:latin typeface="Tahoma"/>
                <a:cs typeface="Tahoma"/>
              </a:rPr>
              <a:t>that</a:t>
            </a:r>
            <a:r>
              <a:rPr sz="1600" spc="-15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sells</a:t>
            </a:r>
            <a:r>
              <a:rPr sz="1600" spc="-17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0" dirty="0">
                <a:solidFill>
                  <a:srgbClr val="5F5F5F"/>
                </a:solidFill>
                <a:latin typeface="Tahoma"/>
                <a:cs typeface="Tahoma"/>
              </a:rPr>
              <a:t>bicycles</a:t>
            </a:r>
            <a:r>
              <a:rPr sz="1600" spc="-20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35" dirty="0">
                <a:solidFill>
                  <a:srgbClr val="5F5F5F"/>
                </a:solidFill>
                <a:latin typeface="Tahoma"/>
                <a:cs typeface="Tahoma"/>
              </a:rPr>
              <a:t>on</a:t>
            </a:r>
            <a:r>
              <a:rPr sz="1600" spc="-16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0" dirty="0">
                <a:solidFill>
                  <a:srgbClr val="5F5F5F"/>
                </a:solidFill>
                <a:latin typeface="Tahoma"/>
                <a:cs typeface="Tahoma"/>
              </a:rPr>
              <a:t>the</a:t>
            </a:r>
            <a:r>
              <a:rPr sz="1600" spc="-15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5" dirty="0">
                <a:solidFill>
                  <a:srgbClr val="5F5F5F"/>
                </a:solidFill>
                <a:latin typeface="Tahoma"/>
                <a:cs typeface="Tahoma"/>
              </a:rPr>
              <a:t>national</a:t>
            </a:r>
            <a:r>
              <a:rPr sz="1600" spc="-18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40" dirty="0">
                <a:solidFill>
                  <a:srgbClr val="5F5F5F"/>
                </a:solidFill>
                <a:latin typeface="Tahoma"/>
                <a:cs typeface="Tahoma"/>
              </a:rPr>
              <a:t>and</a:t>
            </a:r>
            <a:r>
              <a:rPr sz="1600" spc="-15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international </a:t>
            </a:r>
            <a:r>
              <a:rPr sz="1600" spc="-50" dirty="0">
                <a:solidFill>
                  <a:srgbClr val="5F5F5F"/>
                </a:solidFill>
                <a:latin typeface="Tahoma"/>
                <a:cs typeface="Tahoma"/>
              </a:rPr>
              <a:t>market.</a:t>
            </a:r>
            <a:r>
              <a:rPr sz="1600" spc="-16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5" dirty="0">
                <a:solidFill>
                  <a:srgbClr val="5F5F5F"/>
                </a:solidFill>
                <a:latin typeface="Tahoma"/>
                <a:cs typeface="Tahoma"/>
              </a:rPr>
              <a:t>The</a:t>
            </a:r>
            <a:r>
              <a:rPr sz="1600" spc="-16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50" dirty="0">
                <a:solidFill>
                  <a:srgbClr val="5F5F5F"/>
                </a:solidFill>
                <a:latin typeface="Tahoma"/>
                <a:cs typeface="Tahoma"/>
              </a:rPr>
              <a:t>company</a:t>
            </a:r>
            <a:r>
              <a:rPr sz="1600" spc="-17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is</a:t>
            </a:r>
            <a:r>
              <a:rPr sz="1600" spc="-17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50" dirty="0">
                <a:solidFill>
                  <a:srgbClr val="5F5F5F"/>
                </a:solidFill>
                <a:latin typeface="Tahoma"/>
                <a:cs typeface="Tahoma"/>
              </a:rPr>
              <a:t>an</a:t>
            </a:r>
            <a:r>
              <a:rPr sz="1600" spc="-16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45" dirty="0">
                <a:solidFill>
                  <a:srgbClr val="5F5F5F"/>
                </a:solidFill>
                <a:latin typeface="Tahoma"/>
                <a:cs typeface="Tahoma"/>
              </a:rPr>
              <a:t>average</a:t>
            </a:r>
            <a:r>
              <a:rPr sz="1600" spc="-18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0" dirty="0">
                <a:solidFill>
                  <a:srgbClr val="5F5F5F"/>
                </a:solidFill>
                <a:latin typeface="Tahoma"/>
                <a:cs typeface="Tahoma"/>
              </a:rPr>
              <a:t>player</a:t>
            </a:r>
            <a:r>
              <a:rPr sz="1600" spc="-18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in</a:t>
            </a:r>
            <a:r>
              <a:rPr sz="1600" spc="-16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0" dirty="0">
                <a:solidFill>
                  <a:srgbClr val="5F5F5F"/>
                </a:solidFill>
                <a:latin typeface="Tahoma"/>
                <a:cs typeface="Tahoma"/>
              </a:rPr>
              <a:t>the</a:t>
            </a:r>
            <a:r>
              <a:rPr sz="1600" spc="-16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industry</a:t>
            </a:r>
            <a:r>
              <a:rPr sz="1600" spc="-16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in</a:t>
            </a:r>
            <a:r>
              <a:rPr sz="1600" spc="-16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terms</a:t>
            </a:r>
            <a:r>
              <a:rPr sz="1600" spc="-15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of</a:t>
            </a:r>
            <a:r>
              <a:rPr sz="1600" spc="-17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turnover</a:t>
            </a:r>
            <a:r>
              <a:rPr sz="1600" spc="-14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40" dirty="0">
                <a:solidFill>
                  <a:srgbClr val="5F5F5F"/>
                </a:solidFill>
                <a:latin typeface="Tahoma"/>
                <a:cs typeface="Tahoma"/>
              </a:rPr>
              <a:t>and</a:t>
            </a:r>
            <a:r>
              <a:rPr sz="1600" spc="-17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50" dirty="0">
                <a:solidFill>
                  <a:srgbClr val="5F5F5F"/>
                </a:solidFill>
                <a:latin typeface="Tahoma"/>
                <a:cs typeface="Tahoma"/>
              </a:rPr>
              <a:t>company</a:t>
            </a:r>
            <a:r>
              <a:rPr sz="1600" spc="-18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size. </a:t>
            </a:r>
            <a:r>
              <a:rPr sz="1600" i="1" spc="-160" dirty="0">
                <a:solidFill>
                  <a:srgbClr val="5F5F5F"/>
                </a:solidFill>
                <a:latin typeface="Lucida Sans"/>
                <a:cs typeface="Lucida Sans"/>
              </a:rPr>
              <a:t>After</a:t>
            </a:r>
            <a:r>
              <a:rPr sz="1600" i="1" spc="-195" dirty="0">
                <a:solidFill>
                  <a:srgbClr val="5F5F5F"/>
                </a:solidFill>
                <a:latin typeface="Lucida Sans"/>
                <a:cs typeface="Lucida Sans"/>
              </a:rPr>
              <a:t> </a:t>
            </a:r>
            <a:r>
              <a:rPr sz="1600" i="1" spc="-135" dirty="0">
                <a:solidFill>
                  <a:srgbClr val="5F5F5F"/>
                </a:solidFill>
                <a:latin typeface="Lucida Sans"/>
                <a:cs typeface="Lucida Sans"/>
              </a:rPr>
              <a:t>the</a:t>
            </a:r>
            <a:r>
              <a:rPr sz="1600" i="1" spc="-180" dirty="0">
                <a:solidFill>
                  <a:srgbClr val="5F5F5F"/>
                </a:solidFill>
                <a:latin typeface="Lucida Sans"/>
                <a:cs typeface="Lucida Sans"/>
              </a:rPr>
              <a:t> </a:t>
            </a:r>
            <a:r>
              <a:rPr sz="1600" i="1" spc="-175" dirty="0">
                <a:solidFill>
                  <a:srgbClr val="5F5F5F"/>
                </a:solidFill>
                <a:latin typeface="Lucida Sans"/>
                <a:cs typeface="Lucida Sans"/>
              </a:rPr>
              <a:t>annual</a:t>
            </a:r>
            <a:r>
              <a:rPr sz="1600" i="1" spc="-200" dirty="0">
                <a:solidFill>
                  <a:srgbClr val="5F5F5F"/>
                </a:solidFill>
                <a:latin typeface="Lucida Sans"/>
                <a:cs typeface="Lucida Sans"/>
              </a:rPr>
              <a:t> </a:t>
            </a:r>
            <a:r>
              <a:rPr sz="1600" i="1" spc="-165" dirty="0">
                <a:solidFill>
                  <a:srgbClr val="5F5F5F"/>
                </a:solidFill>
                <a:latin typeface="Lucida Sans"/>
                <a:cs typeface="Lucida Sans"/>
              </a:rPr>
              <a:t>strategic</a:t>
            </a:r>
            <a:r>
              <a:rPr sz="1600" i="1" spc="-210" dirty="0">
                <a:solidFill>
                  <a:srgbClr val="5F5F5F"/>
                </a:solidFill>
                <a:latin typeface="Lucida Sans"/>
                <a:cs typeface="Lucida Sans"/>
              </a:rPr>
              <a:t> </a:t>
            </a:r>
            <a:r>
              <a:rPr sz="1600" i="1" spc="-175" dirty="0">
                <a:solidFill>
                  <a:srgbClr val="5F5F5F"/>
                </a:solidFill>
                <a:latin typeface="Lucida Sans"/>
                <a:cs typeface="Lucida Sans"/>
              </a:rPr>
              <a:t>planning</a:t>
            </a:r>
            <a:r>
              <a:rPr sz="1600" i="1" spc="-200" dirty="0">
                <a:solidFill>
                  <a:srgbClr val="5F5F5F"/>
                </a:solidFill>
                <a:latin typeface="Lucida Sans"/>
                <a:cs typeface="Lucida Sans"/>
              </a:rPr>
              <a:t> </a:t>
            </a:r>
            <a:r>
              <a:rPr sz="1600" i="1" spc="-165" dirty="0">
                <a:solidFill>
                  <a:srgbClr val="5F5F5F"/>
                </a:solidFill>
                <a:latin typeface="Lucida Sans"/>
                <a:cs typeface="Lucida Sans"/>
              </a:rPr>
              <a:t>session,</a:t>
            </a:r>
            <a:r>
              <a:rPr sz="1600" i="1" spc="-204" dirty="0">
                <a:solidFill>
                  <a:srgbClr val="5F5F5F"/>
                </a:solidFill>
                <a:latin typeface="Lucida Sans"/>
                <a:cs typeface="Lucida Sans"/>
              </a:rPr>
              <a:t> </a:t>
            </a:r>
            <a:r>
              <a:rPr sz="1600" i="1" spc="-135" dirty="0">
                <a:solidFill>
                  <a:srgbClr val="5F5F5F"/>
                </a:solidFill>
                <a:latin typeface="Lucida Sans"/>
                <a:cs typeface="Lucida Sans"/>
              </a:rPr>
              <a:t>the</a:t>
            </a:r>
            <a:r>
              <a:rPr sz="1600" i="1" spc="-180" dirty="0">
                <a:solidFill>
                  <a:srgbClr val="5F5F5F"/>
                </a:solidFill>
                <a:latin typeface="Lucida Sans"/>
                <a:cs typeface="Lucida Sans"/>
              </a:rPr>
              <a:t> </a:t>
            </a:r>
            <a:r>
              <a:rPr sz="1600" i="1" spc="-150" dirty="0">
                <a:solidFill>
                  <a:srgbClr val="5F5F5F"/>
                </a:solidFill>
                <a:latin typeface="Lucida Sans"/>
                <a:cs typeface="Lucida Sans"/>
              </a:rPr>
              <a:t>Board</a:t>
            </a:r>
            <a:r>
              <a:rPr sz="1600" i="1" spc="-204" dirty="0">
                <a:solidFill>
                  <a:srgbClr val="5F5F5F"/>
                </a:solidFill>
                <a:latin typeface="Lucida Sans"/>
                <a:cs typeface="Lucida Sans"/>
              </a:rPr>
              <a:t> </a:t>
            </a:r>
            <a:r>
              <a:rPr sz="1600" i="1" spc="-185" dirty="0">
                <a:solidFill>
                  <a:srgbClr val="5F5F5F"/>
                </a:solidFill>
                <a:latin typeface="Lucida Sans"/>
                <a:cs typeface="Lucida Sans"/>
              </a:rPr>
              <a:t>has</a:t>
            </a:r>
            <a:r>
              <a:rPr sz="1600" i="1" spc="-180" dirty="0">
                <a:solidFill>
                  <a:srgbClr val="5F5F5F"/>
                </a:solidFill>
                <a:latin typeface="Lucida Sans"/>
                <a:cs typeface="Lucida Sans"/>
              </a:rPr>
              <a:t> </a:t>
            </a:r>
            <a:r>
              <a:rPr sz="1600" i="1" spc="-145" dirty="0">
                <a:solidFill>
                  <a:srgbClr val="5F5F5F"/>
                </a:solidFill>
                <a:latin typeface="Lucida Sans"/>
                <a:cs typeface="Lucida Sans"/>
              </a:rPr>
              <a:t>decided</a:t>
            </a:r>
            <a:r>
              <a:rPr sz="1600" i="1" spc="-204" dirty="0">
                <a:solidFill>
                  <a:srgbClr val="5F5F5F"/>
                </a:solidFill>
                <a:latin typeface="Lucida Sans"/>
                <a:cs typeface="Lucida Sans"/>
              </a:rPr>
              <a:t> </a:t>
            </a:r>
            <a:r>
              <a:rPr sz="1600" i="1" spc="-140" dirty="0">
                <a:solidFill>
                  <a:srgbClr val="5F5F5F"/>
                </a:solidFill>
                <a:latin typeface="Lucida Sans"/>
                <a:cs typeface="Lucida Sans"/>
              </a:rPr>
              <a:t>that</a:t>
            </a:r>
            <a:r>
              <a:rPr sz="1600" i="1" spc="-190" dirty="0">
                <a:solidFill>
                  <a:srgbClr val="5F5F5F"/>
                </a:solidFill>
                <a:latin typeface="Lucida Sans"/>
                <a:cs typeface="Lucida Sans"/>
              </a:rPr>
              <a:t> </a:t>
            </a:r>
            <a:r>
              <a:rPr sz="1600" i="1" spc="-135" dirty="0">
                <a:solidFill>
                  <a:srgbClr val="5F5F5F"/>
                </a:solidFill>
                <a:latin typeface="Lucida Sans"/>
                <a:cs typeface="Lucida Sans"/>
              </a:rPr>
              <a:t>the</a:t>
            </a:r>
            <a:r>
              <a:rPr sz="1600" i="1" spc="-180" dirty="0">
                <a:solidFill>
                  <a:srgbClr val="5F5F5F"/>
                </a:solidFill>
                <a:latin typeface="Lucida Sans"/>
                <a:cs typeface="Lucida Sans"/>
              </a:rPr>
              <a:t> </a:t>
            </a:r>
            <a:r>
              <a:rPr sz="1600" i="1" spc="-175" dirty="0">
                <a:solidFill>
                  <a:srgbClr val="5F5F5F"/>
                </a:solidFill>
                <a:latin typeface="Lucida Sans"/>
                <a:cs typeface="Lucida Sans"/>
              </a:rPr>
              <a:t>target</a:t>
            </a:r>
            <a:r>
              <a:rPr sz="1600" i="1" spc="-200" dirty="0">
                <a:solidFill>
                  <a:srgbClr val="5F5F5F"/>
                </a:solidFill>
                <a:latin typeface="Lucida Sans"/>
                <a:cs typeface="Lucida Sans"/>
              </a:rPr>
              <a:t> </a:t>
            </a:r>
            <a:r>
              <a:rPr sz="1600" i="1" spc="-145" dirty="0">
                <a:solidFill>
                  <a:srgbClr val="5F5F5F"/>
                </a:solidFill>
                <a:latin typeface="Lucida Sans"/>
                <a:cs typeface="Lucida Sans"/>
              </a:rPr>
              <a:t>of</a:t>
            </a:r>
            <a:r>
              <a:rPr sz="1600" i="1" spc="-85" dirty="0">
                <a:solidFill>
                  <a:srgbClr val="5F5F5F"/>
                </a:solidFill>
                <a:latin typeface="Lucida Sans"/>
                <a:cs typeface="Lucida Sans"/>
              </a:rPr>
              <a:t> </a:t>
            </a:r>
            <a:r>
              <a:rPr sz="1600" i="1" spc="-100" dirty="0">
                <a:solidFill>
                  <a:srgbClr val="5F5F5F"/>
                </a:solidFill>
                <a:latin typeface="Lucida Sans"/>
                <a:cs typeface="Lucida Sans"/>
              </a:rPr>
              <a:t>5</a:t>
            </a:r>
            <a:r>
              <a:rPr sz="1600" i="1" spc="-155" dirty="0">
                <a:solidFill>
                  <a:srgbClr val="5F5F5F"/>
                </a:solidFill>
                <a:latin typeface="Lucida Sans"/>
                <a:cs typeface="Lucida Sans"/>
              </a:rPr>
              <a:t> </a:t>
            </a:r>
            <a:r>
              <a:rPr sz="1600" i="1" spc="-65" dirty="0">
                <a:solidFill>
                  <a:srgbClr val="5F5F5F"/>
                </a:solidFill>
                <a:latin typeface="Lucida Sans"/>
                <a:cs typeface="Lucida Sans"/>
              </a:rPr>
              <a:t>%</a:t>
            </a:r>
            <a:r>
              <a:rPr sz="1600" i="1" spc="-165" dirty="0">
                <a:solidFill>
                  <a:srgbClr val="5F5F5F"/>
                </a:solidFill>
                <a:latin typeface="Lucida Sans"/>
                <a:cs typeface="Lucida Sans"/>
              </a:rPr>
              <a:t> </a:t>
            </a:r>
            <a:r>
              <a:rPr sz="1600" i="1" spc="-175" dirty="0">
                <a:solidFill>
                  <a:srgbClr val="5F5F5F"/>
                </a:solidFill>
                <a:latin typeface="Lucida Sans"/>
                <a:cs typeface="Lucida Sans"/>
              </a:rPr>
              <a:t>for</a:t>
            </a:r>
            <a:r>
              <a:rPr sz="1600" i="1" spc="-200" dirty="0">
                <a:solidFill>
                  <a:srgbClr val="5F5F5F"/>
                </a:solidFill>
                <a:latin typeface="Lucida Sans"/>
                <a:cs typeface="Lucida Sans"/>
              </a:rPr>
              <a:t> </a:t>
            </a:r>
            <a:r>
              <a:rPr sz="1600" i="1" spc="-65" dirty="0">
                <a:solidFill>
                  <a:srgbClr val="5F5F5F"/>
                </a:solidFill>
                <a:latin typeface="Lucida Sans"/>
                <a:cs typeface="Lucida Sans"/>
              </a:rPr>
              <a:t>%</a:t>
            </a:r>
            <a:r>
              <a:rPr sz="1600" i="1" spc="-155" dirty="0">
                <a:solidFill>
                  <a:srgbClr val="5F5F5F"/>
                </a:solidFill>
                <a:latin typeface="Lucida Sans"/>
                <a:cs typeface="Lucida Sans"/>
              </a:rPr>
              <a:t> </a:t>
            </a:r>
            <a:r>
              <a:rPr sz="1600" i="1" spc="-10" dirty="0">
                <a:solidFill>
                  <a:srgbClr val="5F5F5F"/>
                </a:solidFill>
                <a:latin typeface="Lucida Sans"/>
                <a:cs typeface="Lucida Sans"/>
              </a:rPr>
              <a:t>National </a:t>
            </a:r>
            <a:r>
              <a:rPr sz="1600" i="1" spc="-195" dirty="0">
                <a:solidFill>
                  <a:srgbClr val="5F5F5F"/>
                </a:solidFill>
                <a:latin typeface="Lucida Sans"/>
                <a:cs typeface="Lucida Sans"/>
              </a:rPr>
              <a:t>market</a:t>
            </a:r>
            <a:r>
              <a:rPr sz="1600" i="1" spc="-190" dirty="0">
                <a:solidFill>
                  <a:srgbClr val="5F5F5F"/>
                </a:solidFill>
                <a:latin typeface="Lucida Sans"/>
                <a:cs typeface="Lucida Sans"/>
              </a:rPr>
              <a:t> </a:t>
            </a:r>
            <a:r>
              <a:rPr sz="1600" i="1" spc="-185" dirty="0">
                <a:solidFill>
                  <a:srgbClr val="5F5F5F"/>
                </a:solidFill>
                <a:latin typeface="Lucida Sans"/>
                <a:cs typeface="Lucida Sans"/>
              </a:rPr>
              <a:t>share</a:t>
            </a:r>
            <a:r>
              <a:rPr sz="1600" i="1" spc="-195" dirty="0">
                <a:solidFill>
                  <a:srgbClr val="5F5F5F"/>
                </a:solidFill>
                <a:latin typeface="Lucida Sans"/>
                <a:cs typeface="Lucida Sans"/>
              </a:rPr>
              <a:t> </a:t>
            </a:r>
            <a:r>
              <a:rPr sz="1600" i="1" spc="-160" dirty="0">
                <a:solidFill>
                  <a:srgbClr val="5F5F5F"/>
                </a:solidFill>
                <a:latin typeface="Lucida Sans"/>
                <a:cs typeface="Lucida Sans"/>
              </a:rPr>
              <a:t>should</a:t>
            </a:r>
            <a:r>
              <a:rPr sz="1600" i="1" spc="-190" dirty="0">
                <a:solidFill>
                  <a:srgbClr val="5F5F5F"/>
                </a:solidFill>
                <a:latin typeface="Lucida Sans"/>
                <a:cs typeface="Lucida Sans"/>
              </a:rPr>
              <a:t> </a:t>
            </a:r>
            <a:r>
              <a:rPr sz="1600" i="1" spc="-155" dirty="0">
                <a:solidFill>
                  <a:srgbClr val="5F5F5F"/>
                </a:solidFill>
                <a:latin typeface="Lucida Sans"/>
                <a:cs typeface="Lucida Sans"/>
              </a:rPr>
              <a:t>be</a:t>
            </a:r>
            <a:r>
              <a:rPr sz="1600" i="1" spc="-175" dirty="0">
                <a:solidFill>
                  <a:srgbClr val="5F5F5F"/>
                </a:solidFill>
                <a:latin typeface="Lucida Sans"/>
                <a:cs typeface="Lucida Sans"/>
              </a:rPr>
              <a:t> </a:t>
            </a:r>
            <a:r>
              <a:rPr sz="1600" i="1" spc="-35" dirty="0">
                <a:solidFill>
                  <a:srgbClr val="5F5F5F"/>
                </a:solidFill>
                <a:latin typeface="Lucida Sans"/>
                <a:cs typeface="Lucida Sans"/>
              </a:rPr>
              <a:t>revised.</a:t>
            </a:r>
            <a:endParaRPr sz="1600">
              <a:latin typeface="Lucida Sans"/>
              <a:cs typeface="Lucida Sans"/>
            </a:endParaRPr>
          </a:p>
          <a:p>
            <a:pPr marL="41910">
              <a:lnSpc>
                <a:spcPct val="100000"/>
              </a:lnSpc>
              <a:spcBef>
                <a:spcPts val="1550"/>
              </a:spcBef>
            </a:pPr>
            <a:r>
              <a:rPr sz="2000" spc="-20" dirty="0">
                <a:solidFill>
                  <a:srgbClr val="037C39"/>
                </a:solidFill>
                <a:latin typeface="Tahoma"/>
                <a:cs typeface="Tahoma"/>
              </a:rPr>
              <a:t>Task</a:t>
            </a:r>
            <a:endParaRPr sz="2000">
              <a:latin typeface="Tahoma"/>
              <a:cs typeface="Tahoma"/>
            </a:endParaRPr>
          </a:p>
          <a:p>
            <a:pPr marL="433705" indent="-286385">
              <a:lnSpc>
                <a:spcPct val="100000"/>
              </a:lnSpc>
              <a:spcBef>
                <a:spcPts val="755"/>
              </a:spcBef>
              <a:buClr>
                <a:srgbClr val="037C39"/>
              </a:buClr>
              <a:buFont typeface="Arial"/>
              <a:buChar char="•"/>
              <a:tabLst>
                <a:tab pos="433705" algn="l"/>
              </a:tabLst>
            </a:pPr>
            <a:r>
              <a:rPr sz="1600" spc="-20" dirty="0">
                <a:solidFill>
                  <a:srgbClr val="5F5F5F"/>
                </a:solidFill>
                <a:latin typeface="Tahoma"/>
                <a:cs typeface="Tahoma"/>
              </a:rPr>
              <a:t>Based</a:t>
            </a:r>
            <a:r>
              <a:rPr sz="1600" spc="-16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5" dirty="0">
                <a:solidFill>
                  <a:srgbClr val="5F5F5F"/>
                </a:solidFill>
                <a:latin typeface="Tahoma"/>
                <a:cs typeface="Tahoma"/>
              </a:rPr>
              <a:t>on</a:t>
            </a:r>
            <a:r>
              <a:rPr sz="1600" spc="-16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0" dirty="0">
                <a:solidFill>
                  <a:srgbClr val="5F5F5F"/>
                </a:solidFill>
                <a:latin typeface="Tahoma"/>
                <a:cs typeface="Tahoma"/>
              </a:rPr>
              <a:t>the</a:t>
            </a:r>
            <a:r>
              <a:rPr sz="1600" spc="-16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4</a:t>
            </a:r>
            <a:r>
              <a:rPr sz="1600" spc="-17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5" dirty="0">
                <a:solidFill>
                  <a:srgbClr val="5F5F5F"/>
                </a:solidFill>
                <a:latin typeface="Tahoma"/>
                <a:cs typeface="Tahoma"/>
              </a:rPr>
              <a:t>sources</a:t>
            </a:r>
            <a:r>
              <a:rPr sz="1600" spc="-16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of</a:t>
            </a:r>
            <a:r>
              <a:rPr sz="1600" spc="-16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information</a:t>
            </a:r>
            <a:r>
              <a:rPr sz="1600" spc="-18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0" dirty="0">
                <a:solidFill>
                  <a:srgbClr val="5F5F5F"/>
                </a:solidFill>
                <a:latin typeface="Tahoma"/>
                <a:cs typeface="Tahoma"/>
              </a:rPr>
              <a:t>provided</a:t>
            </a:r>
            <a:r>
              <a:rPr sz="1600" spc="-17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35" dirty="0">
                <a:solidFill>
                  <a:srgbClr val="5F5F5F"/>
                </a:solidFill>
                <a:latin typeface="Tahoma"/>
                <a:cs typeface="Tahoma"/>
              </a:rPr>
              <a:t>you</a:t>
            </a:r>
            <a:r>
              <a:rPr sz="1600" spc="-17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are</a:t>
            </a:r>
            <a:r>
              <a:rPr sz="1600" spc="-17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0" dirty="0">
                <a:solidFill>
                  <a:srgbClr val="5F5F5F"/>
                </a:solidFill>
                <a:latin typeface="Tahoma"/>
                <a:cs typeface="Tahoma"/>
              </a:rPr>
              <a:t>requested</a:t>
            </a:r>
            <a:r>
              <a:rPr sz="1600" spc="-15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to</a:t>
            </a:r>
            <a:r>
              <a:rPr sz="1600" spc="-16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5" dirty="0">
                <a:solidFill>
                  <a:srgbClr val="5F5F5F"/>
                </a:solidFill>
                <a:latin typeface="Tahoma"/>
                <a:cs typeface="Tahoma"/>
              </a:rPr>
              <a:t>propose</a:t>
            </a:r>
            <a:r>
              <a:rPr sz="1600" spc="-17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75" dirty="0">
                <a:solidFill>
                  <a:srgbClr val="5F5F5F"/>
                </a:solidFill>
                <a:latin typeface="Tahoma"/>
                <a:cs typeface="Tahoma"/>
              </a:rPr>
              <a:t>a</a:t>
            </a:r>
            <a:r>
              <a:rPr sz="1600" spc="-15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5" dirty="0">
                <a:solidFill>
                  <a:srgbClr val="5F5F5F"/>
                </a:solidFill>
                <a:latin typeface="Tahoma"/>
                <a:cs typeface="Tahoma"/>
              </a:rPr>
              <a:t>new</a:t>
            </a:r>
            <a:r>
              <a:rPr sz="1600" spc="-17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target</a:t>
            </a:r>
            <a:r>
              <a:rPr sz="1600" spc="-14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5" dirty="0">
                <a:solidFill>
                  <a:srgbClr val="5F5F5F"/>
                </a:solidFill>
                <a:latin typeface="Tahoma"/>
                <a:cs typeface="Tahoma"/>
              </a:rPr>
              <a:t>for</a:t>
            </a:r>
            <a:endParaRPr sz="1600">
              <a:latin typeface="Tahoma"/>
              <a:cs typeface="Tahoma"/>
            </a:endParaRPr>
          </a:p>
          <a:p>
            <a:pPr marL="433705">
              <a:lnSpc>
                <a:spcPct val="100000"/>
              </a:lnSpc>
            </a:pPr>
            <a:r>
              <a:rPr sz="1600" spc="-345" dirty="0">
                <a:solidFill>
                  <a:srgbClr val="5F5F5F"/>
                </a:solidFill>
                <a:latin typeface="Tahoma"/>
                <a:cs typeface="Tahoma"/>
              </a:rPr>
              <a:t>%</a:t>
            </a:r>
            <a:r>
              <a:rPr sz="1600" spc="-17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National</a:t>
            </a:r>
            <a:r>
              <a:rPr sz="1600" spc="-17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5" dirty="0">
                <a:solidFill>
                  <a:srgbClr val="5F5F5F"/>
                </a:solidFill>
                <a:latin typeface="Tahoma"/>
                <a:cs typeface="Tahoma"/>
              </a:rPr>
              <a:t>market</a:t>
            </a:r>
            <a:r>
              <a:rPr sz="1600" spc="-15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share.</a:t>
            </a:r>
            <a:endParaRPr sz="1600">
              <a:latin typeface="Tahoma"/>
              <a:cs typeface="Tahoma"/>
            </a:endParaRPr>
          </a:p>
          <a:p>
            <a:pPr marL="41910">
              <a:lnSpc>
                <a:spcPct val="100000"/>
              </a:lnSpc>
              <a:spcBef>
                <a:spcPts val="1510"/>
              </a:spcBef>
            </a:pPr>
            <a:r>
              <a:rPr sz="1800" dirty="0">
                <a:solidFill>
                  <a:srgbClr val="037C39"/>
                </a:solidFill>
                <a:latin typeface="Century Gothic"/>
                <a:cs typeface="Century Gothic"/>
              </a:rPr>
              <a:t>Available</a:t>
            </a:r>
            <a:r>
              <a:rPr sz="1800" spc="-15" dirty="0">
                <a:solidFill>
                  <a:srgbClr val="037C39"/>
                </a:solidFill>
                <a:latin typeface="Century Gothic"/>
                <a:cs typeface="Century Gothic"/>
              </a:rPr>
              <a:t> </a:t>
            </a:r>
            <a:r>
              <a:rPr sz="1800" spc="-35" dirty="0">
                <a:solidFill>
                  <a:srgbClr val="037C39"/>
                </a:solidFill>
                <a:latin typeface="Century Gothic"/>
                <a:cs typeface="Century Gothic"/>
              </a:rPr>
              <a:t>data</a:t>
            </a:r>
            <a:r>
              <a:rPr sz="1800" spc="35" dirty="0">
                <a:solidFill>
                  <a:srgbClr val="037C39"/>
                </a:solidFill>
                <a:latin typeface="Century Gothic"/>
                <a:cs typeface="Century Gothic"/>
              </a:rPr>
              <a:t> </a:t>
            </a:r>
            <a:r>
              <a:rPr sz="1800" spc="75" dirty="0">
                <a:solidFill>
                  <a:srgbClr val="037C39"/>
                </a:solidFill>
                <a:latin typeface="Century Gothic"/>
                <a:cs typeface="Century Gothic"/>
              </a:rPr>
              <a:t>for</a:t>
            </a:r>
            <a:r>
              <a:rPr sz="1800" spc="35" dirty="0">
                <a:solidFill>
                  <a:srgbClr val="037C39"/>
                </a:solidFill>
                <a:latin typeface="Century Gothic"/>
                <a:cs typeface="Century Gothic"/>
              </a:rPr>
              <a:t> </a:t>
            </a:r>
            <a:r>
              <a:rPr sz="1800" dirty="0">
                <a:solidFill>
                  <a:srgbClr val="037C39"/>
                </a:solidFill>
                <a:latin typeface="Century Gothic"/>
                <a:cs typeface="Century Gothic"/>
              </a:rPr>
              <a:t>target</a:t>
            </a:r>
            <a:r>
              <a:rPr sz="1800" spc="15" dirty="0">
                <a:solidFill>
                  <a:srgbClr val="037C39"/>
                </a:solidFill>
                <a:latin typeface="Century Gothic"/>
                <a:cs typeface="Century Gothic"/>
              </a:rPr>
              <a:t> </a:t>
            </a:r>
            <a:r>
              <a:rPr sz="1800" spc="80" dirty="0">
                <a:solidFill>
                  <a:srgbClr val="037C39"/>
                </a:solidFill>
                <a:latin typeface="Century Gothic"/>
                <a:cs typeface="Century Gothic"/>
              </a:rPr>
              <a:t>setting</a:t>
            </a:r>
            <a:endParaRPr sz="1800">
              <a:latin typeface="Century Gothic"/>
              <a:cs typeface="Century Gothic"/>
            </a:endParaRPr>
          </a:p>
          <a:p>
            <a:pPr>
              <a:lnSpc>
                <a:spcPct val="100000"/>
              </a:lnSpc>
              <a:spcBef>
                <a:spcPts val="2195"/>
              </a:spcBef>
            </a:pPr>
            <a:endParaRPr sz="1800">
              <a:latin typeface="Century Gothic"/>
              <a:cs typeface="Century Gothic"/>
            </a:endParaRPr>
          </a:p>
          <a:p>
            <a:pPr marL="90805">
              <a:lnSpc>
                <a:spcPct val="100000"/>
              </a:lnSpc>
              <a:spcBef>
                <a:spcPts val="5"/>
              </a:spcBef>
              <a:tabLst>
                <a:tab pos="433705" algn="l"/>
              </a:tabLst>
            </a:pPr>
            <a:r>
              <a:rPr sz="1600" spc="-25" dirty="0">
                <a:solidFill>
                  <a:srgbClr val="037C39"/>
                </a:solidFill>
                <a:latin typeface="Tahoma"/>
                <a:cs typeface="Tahoma"/>
              </a:rPr>
              <a:t>1.</a:t>
            </a:r>
            <a:r>
              <a:rPr sz="1600" dirty="0">
                <a:solidFill>
                  <a:srgbClr val="037C39"/>
                </a:solidFill>
                <a:latin typeface="Tahoma"/>
                <a:cs typeface="Tahoma"/>
              </a:rPr>
              <a:t>	</a:t>
            </a: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Historical</a:t>
            </a:r>
            <a:r>
              <a:rPr sz="1600" spc="-8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0" dirty="0">
                <a:solidFill>
                  <a:srgbClr val="5F5F5F"/>
                </a:solidFill>
                <a:latin typeface="Tahoma"/>
                <a:cs typeface="Tahoma"/>
              </a:rPr>
              <a:t>data</a:t>
            </a:r>
            <a:endParaRPr sz="16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600">
              <a:latin typeface="Tahoma"/>
              <a:cs typeface="Tahoma"/>
            </a:endParaRPr>
          </a:p>
          <a:p>
            <a:pPr marL="90805" marR="5058410">
              <a:lnSpc>
                <a:spcPct val="100000"/>
              </a:lnSpc>
            </a:pPr>
            <a:r>
              <a:rPr sz="1600" spc="-345" dirty="0">
                <a:solidFill>
                  <a:srgbClr val="5F5F5F"/>
                </a:solidFill>
                <a:latin typeface="Tahoma"/>
                <a:cs typeface="Tahoma"/>
              </a:rPr>
              <a:t>%</a:t>
            </a:r>
            <a:r>
              <a:rPr sz="1600" spc="-17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National</a:t>
            </a:r>
            <a:r>
              <a:rPr sz="1600" spc="-17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30" dirty="0">
                <a:solidFill>
                  <a:srgbClr val="5F5F5F"/>
                </a:solidFill>
                <a:latin typeface="Tahoma"/>
                <a:cs typeface="Tahoma"/>
              </a:rPr>
              <a:t>market</a:t>
            </a:r>
            <a:r>
              <a:rPr sz="1600" spc="-16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5" dirty="0">
                <a:solidFill>
                  <a:srgbClr val="5F5F5F"/>
                </a:solidFill>
                <a:latin typeface="Tahoma"/>
                <a:cs typeface="Tahoma"/>
              </a:rPr>
              <a:t>share</a:t>
            </a:r>
            <a:r>
              <a:rPr sz="1600" spc="-19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5" dirty="0">
                <a:solidFill>
                  <a:srgbClr val="5F5F5F"/>
                </a:solidFill>
                <a:latin typeface="Tahoma"/>
                <a:cs typeface="Tahoma"/>
              </a:rPr>
              <a:t>–</a:t>
            </a:r>
            <a:r>
              <a:rPr sz="1600" spc="-17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60" dirty="0">
                <a:solidFill>
                  <a:srgbClr val="5F5F5F"/>
                </a:solidFill>
                <a:latin typeface="Tahoma"/>
                <a:cs typeface="Tahoma"/>
              </a:rPr>
              <a:t>5%</a:t>
            </a:r>
            <a:r>
              <a:rPr sz="1600" spc="-15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(current target)</a:t>
            </a:r>
            <a:endParaRPr sz="16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7210" y="526541"/>
            <a:ext cx="15690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95" dirty="0">
                <a:solidFill>
                  <a:srgbClr val="087150"/>
                </a:solidFill>
              </a:rPr>
              <a:t>EXERCISE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69047" rIns="0" bIns="0" rtlCol="0">
            <a:spAutoFit/>
          </a:bodyPr>
          <a:lstStyle/>
          <a:p>
            <a:pPr marL="2417445">
              <a:lnSpc>
                <a:spcPct val="100000"/>
              </a:lnSpc>
              <a:spcBef>
                <a:spcPts val="100"/>
              </a:spcBef>
            </a:pPr>
            <a:fld id="{81D60167-4931-47E6-BA6A-407CBD079E47}" type="slidenum">
              <a:rPr spc="-25" dirty="0"/>
              <a:t>175</a:t>
            </a:fld>
            <a:endParaRPr spc="-25" dirty="0"/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/>
              <a:t>©</a:t>
            </a:r>
            <a:r>
              <a:rPr spc="-15" dirty="0"/>
              <a:t> </a:t>
            </a:r>
            <a:r>
              <a:rPr dirty="0"/>
              <a:t>The</a:t>
            </a:r>
            <a:r>
              <a:rPr spc="-30" dirty="0"/>
              <a:t> </a:t>
            </a:r>
            <a:r>
              <a:rPr dirty="0"/>
              <a:t>KPI</a:t>
            </a:r>
            <a:r>
              <a:rPr spc="-5" dirty="0"/>
              <a:t> </a:t>
            </a:r>
            <a:r>
              <a:rPr dirty="0"/>
              <a:t>Institute</a:t>
            </a:r>
            <a:r>
              <a:rPr spc="-20" dirty="0"/>
              <a:t> 2023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41172" y="924814"/>
            <a:ext cx="364362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35" dirty="0">
                <a:solidFill>
                  <a:srgbClr val="5F5F5F"/>
                </a:solidFill>
                <a:latin typeface="Century Gothic"/>
                <a:cs typeface="Century Gothic"/>
              </a:rPr>
              <a:t>TARGET</a:t>
            </a:r>
            <a:r>
              <a:rPr sz="1800" spc="-10" dirty="0">
                <a:solidFill>
                  <a:srgbClr val="5F5F5F"/>
                </a:solidFill>
                <a:latin typeface="Century Gothic"/>
                <a:cs typeface="Century Gothic"/>
              </a:rPr>
              <a:t> </a:t>
            </a:r>
            <a:r>
              <a:rPr sz="1800" spc="155" dirty="0">
                <a:solidFill>
                  <a:srgbClr val="5F5F5F"/>
                </a:solidFill>
                <a:latin typeface="Century Gothic"/>
                <a:cs typeface="Century Gothic"/>
              </a:rPr>
              <a:t>SETTING</a:t>
            </a:r>
            <a:r>
              <a:rPr sz="1800" spc="-5" dirty="0">
                <a:solidFill>
                  <a:srgbClr val="5F5F5F"/>
                </a:solidFill>
                <a:latin typeface="Century Gothic"/>
                <a:cs typeface="Century Gothic"/>
              </a:rPr>
              <a:t> </a:t>
            </a:r>
            <a:r>
              <a:rPr sz="1800" dirty="0">
                <a:solidFill>
                  <a:srgbClr val="5F5F5F"/>
                </a:solidFill>
                <a:latin typeface="Century Gothic"/>
                <a:cs typeface="Century Gothic"/>
              </a:rPr>
              <a:t>– </a:t>
            </a:r>
            <a:r>
              <a:rPr sz="1800" spc="85" dirty="0">
                <a:solidFill>
                  <a:srgbClr val="5F5F5F"/>
                </a:solidFill>
                <a:latin typeface="Century Gothic"/>
                <a:cs typeface="Century Gothic"/>
              </a:rPr>
              <a:t>SCENARIO</a:t>
            </a:r>
            <a:r>
              <a:rPr sz="1800" spc="-20" dirty="0">
                <a:solidFill>
                  <a:srgbClr val="5F5F5F"/>
                </a:solidFill>
                <a:latin typeface="Century Gothic"/>
                <a:cs typeface="Century Gothic"/>
              </a:rPr>
              <a:t> </a:t>
            </a:r>
            <a:r>
              <a:rPr sz="1800" spc="-390" dirty="0">
                <a:solidFill>
                  <a:srgbClr val="5F5F5F"/>
                </a:solidFill>
                <a:latin typeface="Century Gothic"/>
                <a:cs typeface="Century Gothic"/>
              </a:rPr>
              <a:t>1</a:t>
            </a:r>
            <a:endParaRPr sz="1800">
              <a:latin typeface="Century Gothic"/>
              <a:cs typeface="Century Gothic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41172" y="1454912"/>
            <a:ext cx="4123054" cy="216344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solidFill>
                  <a:srgbClr val="037C39"/>
                </a:solidFill>
                <a:latin typeface="Century Gothic"/>
                <a:cs typeface="Century Gothic"/>
              </a:rPr>
              <a:t>Available</a:t>
            </a:r>
            <a:r>
              <a:rPr sz="2000" spc="30" dirty="0">
                <a:solidFill>
                  <a:srgbClr val="037C39"/>
                </a:solidFill>
                <a:latin typeface="Century Gothic"/>
                <a:cs typeface="Century Gothic"/>
              </a:rPr>
              <a:t> </a:t>
            </a:r>
            <a:r>
              <a:rPr sz="2000" spc="-35" dirty="0">
                <a:solidFill>
                  <a:srgbClr val="037C39"/>
                </a:solidFill>
                <a:latin typeface="Century Gothic"/>
                <a:cs typeface="Century Gothic"/>
              </a:rPr>
              <a:t>data</a:t>
            </a:r>
            <a:r>
              <a:rPr sz="2000" spc="35" dirty="0">
                <a:solidFill>
                  <a:srgbClr val="037C39"/>
                </a:solidFill>
                <a:latin typeface="Century Gothic"/>
                <a:cs typeface="Century Gothic"/>
              </a:rPr>
              <a:t> </a:t>
            </a:r>
            <a:r>
              <a:rPr sz="2000" spc="80" dirty="0">
                <a:solidFill>
                  <a:srgbClr val="037C39"/>
                </a:solidFill>
                <a:latin typeface="Century Gothic"/>
                <a:cs typeface="Century Gothic"/>
              </a:rPr>
              <a:t>for</a:t>
            </a:r>
            <a:r>
              <a:rPr sz="2000" spc="45" dirty="0">
                <a:solidFill>
                  <a:srgbClr val="037C39"/>
                </a:solidFill>
                <a:latin typeface="Century Gothic"/>
                <a:cs typeface="Century Gothic"/>
              </a:rPr>
              <a:t> </a:t>
            </a:r>
            <a:r>
              <a:rPr sz="2000" dirty="0">
                <a:solidFill>
                  <a:srgbClr val="037C39"/>
                </a:solidFill>
                <a:latin typeface="Century Gothic"/>
                <a:cs typeface="Century Gothic"/>
              </a:rPr>
              <a:t>target</a:t>
            </a:r>
            <a:r>
              <a:rPr sz="2000" spc="50" dirty="0">
                <a:solidFill>
                  <a:srgbClr val="037C39"/>
                </a:solidFill>
                <a:latin typeface="Century Gothic"/>
                <a:cs typeface="Century Gothic"/>
              </a:rPr>
              <a:t> </a:t>
            </a:r>
            <a:r>
              <a:rPr sz="2000" spc="95" dirty="0">
                <a:solidFill>
                  <a:srgbClr val="037C39"/>
                </a:solidFill>
                <a:latin typeface="Century Gothic"/>
                <a:cs typeface="Century Gothic"/>
              </a:rPr>
              <a:t>setting</a:t>
            </a:r>
            <a:endParaRPr sz="2000">
              <a:latin typeface="Century Gothic"/>
              <a:cs typeface="Century Gothic"/>
            </a:endParaRPr>
          </a:p>
          <a:p>
            <a:pPr marL="12700">
              <a:lnSpc>
                <a:spcPct val="100000"/>
              </a:lnSpc>
              <a:spcBef>
                <a:spcPts val="1220"/>
              </a:spcBef>
              <a:tabLst>
                <a:tab pos="354965" algn="l"/>
              </a:tabLst>
            </a:pPr>
            <a:r>
              <a:rPr sz="1600" spc="-25" dirty="0">
                <a:solidFill>
                  <a:srgbClr val="037C39"/>
                </a:solidFill>
                <a:latin typeface="Tahoma"/>
                <a:cs typeface="Tahoma"/>
              </a:rPr>
              <a:t>2.</a:t>
            </a:r>
            <a:r>
              <a:rPr sz="1600" dirty="0">
                <a:solidFill>
                  <a:srgbClr val="037C39"/>
                </a:solidFill>
                <a:latin typeface="Tahoma"/>
                <a:cs typeface="Tahoma"/>
              </a:rPr>
              <a:t>	</a:t>
            </a:r>
            <a:r>
              <a:rPr sz="1600" spc="-25" dirty="0">
                <a:solidFill>
                  <a:srgbClr val="5F5F5F"/>
                </a:solidFill>
                <a:latin typeface="Tahoma"/>
                <a:cs typeface="Tahoma"/>
              </a:rPr>
              <a:t>Internal</a:t>
            </a:r>
            <a:r>
              <a:rPr sz="1600" spc="-16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35" dirty="0">
                <a:solidFill>
                  <a:srgbClr val="5F5F5F"/>
                </a:solidFill>
                <a:latin typeface="Tahoma"/>
                <a:cs typeface="Tahoma"/>
              </a:rPr>
              <a:t>benchmarking</a:t>
            </a:r>
            <a:r>
              <a:rPr sz="1600" spc="-14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0" dirty="0">
                <a:solidFill>
                  <a:srgbClr val="5F5F5F"/>
                </a:solidFill>
                <a:latin typeface="Tahoma"/>
                <a:cs typeface="Tahoma"/>
              </a:rPr>
              <a:t>data</a:t>
            </a:r>
            <a:endParaRPr sz="1600">
              <a:latin typeface="Tahoma"/>
              <a:cs typeface="Tahoma"/>
            </a:endParaRPr>
          </a:p>
          <a:p>
            <a:pPr marL="12700" marR="233045">
              <a:lnSpc>
                <a:spcPct val="100000"/>
              </a:lnSpc>
              <a:spcBef>
                <a:spcPts val="1685"/>
              </a:spcBef>
            </a:pPr>
            <a:r>
              <a:rPr sz="1600" spc="-25" dirty="0">
                <a:solidFill>
                  <a:srgbClr val="5F5F5F"/>
                </a:solidFill>
                <a:latin typeface="Tahoma"/>
                <a:cs typeface="Tahoma"/>
              </a:rPr>
              <a:t>The</a:t>
            </a:r>
            <a:r>
              <a:rPr sz="1600" spc="-16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international</a:t>
            </a:r>
            <a:r>
              <a:rPr sz="1600" spc="-18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Marketing</a:t>
            </a:r>
            <a:r>
              <a:rPr sz="1600" spc="-14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division</a:t>
            </a:r>
            <a:r>
              <a:rPr sz="1600" spc="-20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0" dirty="0">
                <a:solidFill>
                  <a:srgbClr val="5F5F5F"/>
                </a:solidFill>
                <a:latin typeface="Tahoma"/>
                <a:cs typeface="Tahoma"/>
              </a:rPr>
              <a:t>that </a:t>
            </a:r>
            <a:r>
              <a:rPr sz="1600" spc="-25" dirty="0">
                <a:solidFill>
                  <a:srgbClr val="5F5F5F"/>
                </a:solidFill>
                <a:latin typeface="Tahoma"/>
                <a:cs typeface="Tahoma"/>
              </a:rPr>
              <a:t>operates</a:t>
            </a:r>
            <a:r>
              <a:rPr sz="1600" spc="-17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35" dirty="0">
                <a:solidFill>
                  <a:srgbClr val="5F5F5F"/>
                </a:solidFill>
                <a:latin typeface="Tahoma"/>
                <a:cs typeface="Tahoma"/>
              </a:rPr>
              <a:t>on</a:t>
            </a:r>
            <a:r>
              <a:rPr sz="1600" spc="-16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75" dirty="0">
                <a:solidFill>
                  <a:srgbClr val="5F5F5F"/>
                </a:solidFill>
                <a:latin typeface="Tahoma"/>
                <a:cs typeface="Tahoma"/>
              </a:rPr>
              <a:t>a</a:t>
            </a:r>
            <a:r>
              <a:rPr sz="1600" spc="-17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similar</a:t>
            </a:r>
            <a:r>
              <a:rPr sz="1600" spc="-17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5" dirty="0">
                <a:solidFill>
                  <a:srgbClr val="5F5F5F"/>
                </a:solidFill>
                <a:latin typeface="Tahoma"/>
                <a:cs typeface="Tahoma"/>
              </a:rPr>
              <a:t>market</a:t>
            </a:r>
            <a:r>
              <a:rPr sz="1600" spc="-15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size</a:t>
            </a:r>
            <a:r>
              <a:rPr sz="1600" spc="-16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registered the</a:t>
            </a:r>
            <a:r>
              <a:rPr sz="1600" spc="-16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results</a:t>
            </a:r>
            <a:r>
              <a:rPr sz="1600" spc="-17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0" dirty="0">
                <a:solidFill>
                  <a:srgbClr val="5F5F5F"/>
                </a:solidFill>
                <a:latin typeface="Tahoma"/>
                <a:cs typeface="Tahoma"/>
              </a:rPr>
              <a:t>presented</a:t>
            </a:r>
            <a:r>
              <a:rPr sz="1600" spc="-17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in</a:t>
            </a:r>
            <a:r>
              <a:rPr sz="1600" spc="-18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the</a:t>
            </a:r>
            <a:r>
              <a:rPr sz="1600" spc="-16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5" dirty="0">
                <a:solidFill>
                  <a:srgbClr val="5F5F5F"/>
                </a:solidFill>
                <a:latin typeface="Tahoma"/>
                <a:cs typeface="Tahoma"/>
              </a:rPr>
              <a:t>table</a:t>
            </a:r>
            <a:r>
              <a:rPr sz="1600" spc="-18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below</a:t>
            </a:r>
            <a:r>
              <a:rPr sz="1600" spc="-18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for</a:t>
            </a:r>
            <a:r>
              <a:rPr sz="1600" spc="-15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i="1" spc="-50" dirty="0">
                <a:solidFill>
                  <a:srgbClr val="5F5F5F"/>
                </a:solidFill>
                <a:latin typeface="Lucida Sans"/>
                <a:cs typeface="Lucida Sans"/>
              </a:rPr>
              <a:t>% </a:t>
            </a:r>
            <a:r>
              <a:rPr sz="1600" i="1" spc="-145" dirty="0">
                <a:solidFill>
                  <a:srgbClr val="5F5F5F"/>
                </a:solidFill>
                <a:latin typeface="Lucida Sans"/>
                <a:cs typeface="Lucida Sans"/>
              </a:rPr>
              <a:t>International</a:t>
            </a:r>
            <a:r>
              <a:rPr sz="1600" i="1" spc="-185" dirty="0">
                <a:solidFill>
                  <a:srgbClr val="5F5F5F"/>
                </a:solidFill>
                <a:latin typeface="Lucida Sans"/>
                <a:cs typeface="Lucida Sans"/>
              </a:rPr>
              <a:t> </a:t>
            </a:r>
            <a:r>
              <a:rPr sz="1600" i="1" spc="-195" dirty="0">
                <a:solidFill>
                  <a:srgbClr val="5F5F5F"/>
                </a:solidFill>
                <a:latin typeface="Lucida Sans"/>
                <a:cs typeface="Lucida Sans"/>
              </a:rPr>
              <a:t>market</a:t>
            </a:r>
            <a:r>
              <a:rPr sz="1600" i="1" spc="-190" dirty="0">
                <a:solidFill>
                  <a:srgbClr val="5F5F5F"/>
                </a:solidFill>
                <a:latin typeface="Lucida Sans"/>
                <a:cs typeface="Lucida Sans"/>
              </a:rPr>
              <a:t> </a:t>
            </a:r>
            <a:r>
              <a:rPr sz="1600" i="1" spc="-185" dirty="0">
                <a:solidFill>
                  <a:srgbClr val="5F5F5F"/>
                </a:solidFill>
                <a:latin typeface="Lucida Sans"/>
                <a:cs typeface="Lucida Sans"/>
              </a:rPr>
              <a:t>share </a:t>
            </a:r>
            <a:r>
              <a:rPr sz="1600" i="1" spc="-130" dirty="0">
                <a:solidFill>
                  <a:srgbClr val="5F5F5F"/>
                </a:solidFill>
                <a:latin typeface="Lucida Sans"/>
                <a:cs typeface="Lucida Sans"/>
              </a:rPr>
              <a:t>with</a:t>
            </a:r>
            <a:r>
              <a:rPr sz="1600" i="1" spc="-195" dirty="0">
                <a:solidFill>
                  <a:srgbClr val="5F5F5F"/>
                </a:solidFill>
                <a:latin typeface="Lucida Sans"/>
                <a:cs typeface="Lucida Sans"/>
              </a:rPr>
              <a:t> a</a:t>
            </a:r>
            <a:r>
              <a:rPr sz="1600" i="1" spc="-160" dirty="0">
                <a:solidFill>
                  <a:srgbClr val="5F5F5F"/>
                </a:solidFill>
                <a:latin typeface="Lucida Sans"/>
                <a:cs typeface="Lucida Sans"/>
              </a:rPr>
              <a:t> </a:t>
            </a:r>
            <a:r>
              <a:rPr sz="1600" i="1" spc="-170" dirty="0">
                <a:solidFill>
                  <a:srgbClr val="5F5F5F"/>
                </a:solidFill>
                <a:latin typeface="Lucida Sans"/>
                <a:cs typeface="Lucida Sans"/>
              </a:rPr>
              <a:t>current</a:t>
            </a:r>
            <a:r>
              <a:rPr sz="1600" i="1" spc="-195" dirty="0">
                <a:solidFill>
                  <a:srgbClr val="5F5F5F"/>
                </a:solidFill>
                <a:latin typeface="Lucida Sans"/>
                <a:cs typeface="Lucida Sans"/>
              </a:rPr>
              <a:t> </a:t>
            </a:r>
            <a:r>
              <a:rPr sz="1600" i="1" spc="-95" dirty="0">
                <a:solidFill>
                  <a:srgbClr val="5F5F5F"/>
                </a:solidFill>
                <a:latin typeface="Lucida Sans"/>
                <a:cs typeface="Lucida Sans"/>
              </a:rPr>
              <a:t>target </a:t>
            </a:r>
            <a:r>
              <a:rPr sz="1600" i="1" spc="-145" dirty="0">
                <a:solidFill>
                  <a:srgbClr val="5F5F5F"/>
                </a:solidFill>
                <a:latin typeface="Lucida Sans"/>
                <a:cs typeface="Lucida Sans"/>
              </a:rPr>
              <a:t>of</a:t>
            </a:r>
            <a:r>
              <a:rPr sz="1600" i="1" spc="-204" dirty="0">
                <a:solidFill>
                  <a:srgbClr val="5F5F5F"/>
                </a:solidFill>
                <a:latin typeface="Lucida Sans"/>
                <a:cs typeface="Lucida Sans"/>
              </a:rPr>
              <a:t> </a:t>
            </a:r>
            <a:r>
              <a:rPr sz="1600" i="1" spc="-25" dirty="0">
                <a:solidFill>
                  <a:srgbClr val="5F5F5F"/>
                </a:solidFill>
                <a:latin typeface="Lucida Sans"/>
                <a:cs typeface="Lucida Sans"/>
              </a:rPr>
              <a:t>8%</a:t>
            </a:r>
            <a:endParaRPr sz="1600">
              <a:latin typeface="Lucida Sans"/>
              <a:cs typeface="Lucida Sans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352285" y="3993197"/>
          <a:ext cx="2901315" cy="159321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957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9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27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F5F5F"/>
                      </a:solidFill>
                      <a:prstDash val="solid"/>
                    </a:lnL>
                    <a:lnR w="9525">
                      <a:solidFill>
                        <a:srgbClr val="5F5F5F"/>
                      </a:solidFill>
                      <a:prstDash val="solid"/>
                    </a:lnR>
                    <a:lnT w="9525">
                      <a:solidFill>
                        <a:srgbClr val="5F5F5F"/>
                      </a:solidFill>
                      <a:prstDash val="solid"/>
                    </a:lnT>
                    <a:lnB w="9525">
                      <a:solidFill>
                        <a:srgbClr val="5F5F5F"/>
                      </a:solidFill>
                      <a:prstDash val="solid"/>
                    </a:lnB>
                    <a:solidFill>
                      <a:srgbClr val="037C3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80"/>
                        </a:lnSpc>
                      </a:pPr>
                      <a:r>
                        <a:rPr sz="1400" spc="3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2022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L w="9525">
                      <a:solidFill>
                        <a:srgbClr val="5F5F5F"/>
                      </a:solidFill>
                      <a:prstDash val="solid"/>
                    </a:lnL>
                    <a:lnR w="9525">
                      <a:solidFill>
                        <a:srgbClr val="5F5F5F"/>
                      </a:solidFill>
                      <a:prstDash val="solid"/>
                    </a:lnR>
                    <a:lnT w="9525">
                      <a:solidFill>
                        <a:srgbClr val="5F5F5F"/>
                      </a:solidFill>
                      <a:prstDash val="solid"/>
                    </a:lnT>
                    <a:lnB w="9525">
                      <a:solidFill>
                        <a:srgbClr val="5F5F5F"/>
                      </a:solidFill>
                      <a:prstDash val="solid"/>
                    </a:lnB>
                    <a:solidFill>
                      <a:srgbClr val="037C3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marL="22860">
                        <a:lnSpc>
                          <a:spcPts val="1580"/>
                        </a:lnSpc>
                      </a:pPr>
                      <a:r>
                        <a:rPr sz="14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Quarter</a:t>
                      </a:r>
                      <a:r>
                        <a:rPr sz="1400" spc="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-5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1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L w="9525">
                      <a:solidFill>
                        <a:srgbClr val="5F5F5F"/>
                      </a:solidFill>
                      <a:prstDash val="solid"/>
                    </a:lnL>
                    <a:lnR w="9525">
                      <a:solidFill>
                        <a:srgbClr val="5F5F5F"/>
                      </a:solidFill>
                      <a:prstDash val="solid"/>
                    </a:lnR>
                    <a:lnT w="9525">
                      <a:solidFill>
                        <a:srgbClr val="5F5F5F"/>
                      </a:solidFill>
                      <a:prstDash val="solid"/>
                    </a:lnT>
                    <a:lnB w="9525">
                      <a:solidFill>
                        <a:srgbClr val="5F5F5F"/>
                      </a:solidFill>
                      <a:prstDash val="solid"/>
                    </a:lnB>
                    <a:solidFill>
                      <a:srgbClr val="037C39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ts val="1580"/>
                        </a:lnSpc>
                      </a:pPr>
                      <a:r>
                        <a:rPr sz="1400" spc="-20" dirty="0">
                          <a:latin typeface="Tahoma"/>
                          <a:cs typeface="Tahoma"/>
                        </a:rPr>
                        <a:t>7.5%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L w="9525">
                      <a:solidFill>
                        <a:srgbClr val="5F5F5F"/>
                      </a:solidFill>
                      <a:prstDash val="solid"/>
                    </a:lnL>
                    <a:lnR w="9525">
                      <a:solidFill>
                        <a:srgbClr val="5F5F5F"/>
                      </a:solidFill>
                      <a:prstDash val="solid"/>
                    </a:lnR>
                    <a:lnT w="9525">
                      <a:solidFill>
                        <a:srgbClr val="5F5F5F"/>
                      </a:solidFill>
                      <a:prstDash val="solid"/>
                    </a:lnT>
                    <a:lnB w="9525">
                      <a:solidFill>
                        <a:srgbClr val="5F5F5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22860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4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Quarter</a:t>
                      </a:r>
                      <a:r>
                        <a:rPr sz="1400" spc="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-5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2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36195" marB="0">
                    <a:lnL w="9525">
                      <a:solidFill>
                        <a:srgbClr val="5F5F5F"/>
                      </a:solidFill>
                      <a:prstDash val="solid"/>
                    </a:lnL>
                    <a:lnR w="9525">
                      <a:solidFill>
                        <a:srgbClr val="5F5F5F"/>
                      </a:solidFill>
                      <a:prstDash val="solid"/>
                    </a:lnR>
                    <a:lnT w="9525">
                      <a:solidFill>
                        <a:srgbClr val="5F5F5F"/>
                      </a:solidFill>
                      <a:prstDash val="solid"/>
                    </a:lnT>
                    <a:lnB w="9525">
                      <a:solidFill>
                        <a:srgbClr val="5F5F5F"/>
                      </a:solidFill>
                      <a:prstDash val="solid"/>
                    </a:lnB>
                    <a:solidFill>
                      <a:srgbClr val="037C39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400" spc="-20" dirty="0">
                          <a:latin typeface="Tahoma"/>
                          <a:cs typeface="Tahoma"/>
                        </a:rPr>
                        <a:t>8.0%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36195" marB="0">
                    <a:lnL w="9525">
                      <a:solidFill>
                        <a:srgbClr val="5F5F5F"/>
                      </a:solidFill>
                      <a:prstDash val="solid"/>
                    </a:lnL>
                    <a:lnR w="9525">
                      <a:solidFill>
                        <a:srgbClr val="5F5F5F"/>
                      </a:solidFill>
                      <a:prstDash val="solid"/>
                    </a:lnR>
                    <a:lnT w="9525">
                      <a:solidFill>
                        <a:srgbClr val="5F5F5F"/>
                      </a:solidFill>
                      <a:prstDash val="solid"/>
                    </a:lnT>
                    <a:lnB w="9525">
                      <a:solidFill>
                        <a:srgbClr val="5F5F5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1465">
                <a:tc>
                  <a:txBody>
                    <a:bodyPr/>
                    <a:lstStyle/>
                    <a:p>
                      <a:pPr marL="22860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14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Quarter</a:t>
                      </a:r>
                      <a:r>
                        <a:rPr sz="1400" spc="-1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-5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3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36194" marB="0">
                    <a:lnL w="9525">
                      <a:solidFill>
                        <a:srgbClr val="5F5F5F"/>
                      </a:solidFill>
                      <a:prstDash val="solid"/>
                    </a:lnL>
                    <a:lnR w="9525">
                      <a:solidFill>
                        <a:srgbClr val="5F5F5F"/>
                      </a:solidFill>
                      <a:prstDash val="solid"/>
                    </a:lnR>
                    <a:lnT w="9525">
                      <a:solidFill>
                        <a:srgbClr val="5F5F5F"/>
                      </a:solidFill>
                      <a:prstDash val="solid"/>
                    </a:lnT>
                    <a:lnB w="9525">
                      <a:solidFill>
                        <a:srgbClr val="5F5F5F"/>
                      </a:solidFill>
                      <a:prstDash val="solid"/>
                    </a:lnB>
                    <a:solidFill>
                      <a:srgbClr val="037C39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1400" spc="-20" dirty="0">
                          <a:latin typeface="Tahoma"/>
                          <a:cs typeface="Tahoma"/>
                        </a:rPr>
                        <a:t>9.0%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36194" marB="0">
                    <a:lnL w="9525">
                      <a:solidFill>
                        <a:srgbClr val="5F5F5F"/>
                      </a:solidFill>
                      <a:prstDash val="solid"/>
                    </a:lnL>
                    <a:lnR w="9525">
                      <a:solidFill>
                        <a:srgbClr val="5F5F5F"/>
                      </a:solidFill>
                      <a:prstDash val="solid"/>
                    </a:lnR>
                    <a:lnT w="9525">
                      <a:solidFill>
                        <a:srgbClr val="5F5F5F"/>
                      </a:solidFill>
                      <a:prstDash val="solid"/>
                    </a:lnT>
                    <a:lnB w="9525">
                      <a:solidFill>
                        <a:srgbClr val="5F5F5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22860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4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Quarter</a:t>
                      </a:r>
                      <a:r>
                        <a:rPr sz="1400" spc="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-5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4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36195" marB="0">
                    <a:lnL w="9525">
                      <a:solidFill>
                        <a:srgbClr val="5F5F5F"/>
                      </a:solidFill>
                      <a:prstDash val="solid"/>
                    </a:lnL>
                    <a:lnR w="9525">
                      <a:solidFill>
                        <a:srgbClr val="5F5F5F"/>
                      </a:solidFill>
                      <a:prstDash val="solid"/>
                    </a:lnR>
                    <a:lnT w="9525">
                      <a:solidFill>
                        <a:srgbClr val="5F5F5F"/>
                      </a:solidFill>
                      <a:prstDash val="solid"/>
                    </a:lnT>
                    <a:lnB w="9525">
                      <a:solidFill>
                        <a:srgbClr val="5F5F5F"/>
                      </a:solidFill>
                      <a:prstDash val="solid"/>
                    </a:lnB>
                    <a:solidFill>
                      <a:srgbClr val="037C39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400" spc="-20" dirty="0">
                          <a:latin typeface="Tahoma"/>
                          <a:cs typeface="Tahoma"/>
                        </a:rPr>
                        <a:t>9.0%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36195" marB="0">
                    <a:lnL w="9525">
                      <a:solidFill>
                        <a:srgbClr val="5F5F5F"/>
                      </a:solidFill>
                      <a:prstDash val="solid"/>
                    </a:lnL>
                    <a:lnR w="9525">
                      <a:solidFill>
                        <a:srgbClr val="5F5F5F"/>
                      </a:solidFill>
                      <a:prstDash val="solid"/>
                    </a:lnR>
                    <a:lnT w="9525">
                      <a:solidFill>
                        <a:srgbClr val="5F5F5F"/>
                      </a:solidFill>
                      <a:prstDash val="solid"/>
                    </a:lnT>
                    <a:lnB w="9525">
                      <a:solidFill>
                        <a:srgbClr val="5F5F5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1465">
                <a:tc>
                  <a:txBody>
                    <a:bodyPr/>
                    <a:lstStyle/>
                    <a:p>
                      <a:pPr marL="2286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400" spc="-1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Annual</a:t>
                      </a:r>
                      <a:r>
                        <a:rPr sz="1400" spc="-14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-1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average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37465" marB="0">
                    <a:lnL w="9525">
                      <a:solidFill>
                        <a:srgbClr val="5F5F5F"/>
                      </a:solidFill>
                      <a:prstDash val="solid"/>
                    </a:lnL>
                    <a:lnR w="9525">
                      <a:solidFill>
                        <a:srgbClr val="5F5F5F"/>
                      </a:solidFill>
                      <a:prstDash val="solid"/>
                    </a:lnR>
                    <a:lnT w="9525">
                      <a:solidFill>
                        <a:srgbClr val="5F5F5F"/>
                      </a:solidFill>
                      <a:prstDash val="solid"/>
                    </a:lnT>
                    <a:lnB w="9525">
                      <a:solidFill>
                        <a:srgbClr val="5F5F5F"/>
                      </a:solidFill>
                      <a:prstDash val="solid"/>
                    </a:lnB>
                    <a:solidFill>
                      <a:srgbClr val="037C39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400" spc="-20" dirty="0">
                          <a:latin typeface="Tahoma"/>
                          <a:cs typeface="Tahoma"/>
                        </a:rPr>
                        <a:t>8.4%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36195" marB="0">
                    <a:lnL w="9525">
                      <a:solidFill>
                        <a:srgbClr val="5F5F5F"/>
                      </a:solidFill>
                      <a:prstDash val="solid"/>
                    </a:lnL>
                    <a:lnR w="9525">
                      <a:solidFill>
                        <a:srgbClr val="5F5F5F"/>
                      </a:solidFill>
                      <a:prstDash val="solid"/>
                    </a:lnR>
                    <a:lnT w="9525">
                      <a:solidFill>
                        <a:srgbClr val="5F5F5F"/>
                      </a:solidFill>
                      <a:prstDash val="solid"/>
                    </a:lnT>
                    <a:lnB w="9525">
                      <a:solidFill>
                        <a:srgbClr val="5F5F5F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6" name="object 6"/>
          <p:cNvSpPr txBox="1"/>
          <p:nvPr/>
        </p:nvSpPr>
        <p:spPr>
          <a:xfrm>
            <a:off x="4707128" y="1915794"/>
            <a:ext cx="2785110" cy="7270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355600" algn="l"/>
              </a:tabLst>
            </a:pPr>
            <a:r>
              <a:rPr sz="1600" spc="-25" dirty="0">
                <a:solidFill>
                  <a:srgbClr val="037C39"/>
                </a:solidFill>
                <a:latin typeface="Tahoma"/>
                <a:cs typeface="Tahoma"/>
              </a:rPr>
              <a:t>3.</a:t>
            </a:r>
            <a:r>
              <a:rPr sz="1600" dirty="0">
                <a:solidFill>
                  <a:srgbClr val="037C39"/>
                </a:solidFill>
                <a:latin typeface="Tahoma"/>
                <a:cs typeface="Tahoma"/>
              </a:rPr>
              <a:t>	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External</a:t>
            </a:r>
            <a:r>
              <a:rPr sz="1600" spc="-15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35" dirty="0">
                <a:solidFill>
                  <a:srgbClr val="5F5F5F"/>
                </a:solidFill>
                <a:latin typeface="Tahoma"/>
                <a:cs typeface="Tahoma"/>
              </a:rPr>
              <a:t>benchmarking</a:t>
            </a:r>
            <a:r>
              <a:rPr sz="1600" spc="-14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0" dirty="0">
                <a:solidFill>
                  <a:srgbClr val="5F5F5F"/>
                </a:solidFill>
                <a:latin typeface="Tahoma"/>
                <a:cs typeface="Tahoma"/>
              </a:rPr>
              <a:t>data</a:t>
            </a:r>
            <a:endParaRPr sz="16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685"/>
              </a:spcBef>
            </a:pP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National</a:t>
            </a:r>
            <a:r>
              <a:rPr sz="1600" spc="-17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35" dirty="0">
                <a:solidFill>
                  <a:srgbClr val="5F5F5F"/>
                </a:solidFill>
                <a:latin typeface="Tahoma"/>
                <a:cs typeface="Tahoma"/>
              </a:rPr>
              <a:t>benchmarking</a:t>
            </a:r>
            <a:r>
              <a:rPr sz="1600" spc="-15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0" dirty="0">
                <a:solidFill>
                  <a:srgbClr val="5F5F5F"/>
                </a:solidFill>
                <a:latin typeface="Tahoma"/>
                <a:cs typeface="Tahoma"/>
              </a:rPr>
              <a:t>data</a:t>
            </a:r>
            <a:endParaRPr sz="1600">
              <a:latin typeface="Tahoma"/>
              <a:cs typeface="Tahoma"/>
            </a:endParaRPr>
          </a:p>
        </p:txBody>
      </p: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4763198" y="2758757"/>
          <a:ext cx="2901315" cy="10096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957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9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2725">
                <a:tc>
                  <a:txBody>
                    <a:bodyPr/>
                    <a:lstStyle/>
                    <a:p>
                      <a:pPr marL="22860">
                        <a:lnSpc>
                          <a:spcPts val="1580"/>
                        </a:lnSpc>
                      </a:pPr>
                      <a:r>
                        <a:rPr sz="14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Market</a:t>
                      </a:r>
                      <a:r>
                        <a:rPr sz="1400" spc="1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-1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leader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L w="9525">
                      <a:solidFill>
                        <a:srgbClr val="5F5F5F"/>
                      </a:solidFill>
                      <a:prstDash val="solid"/>
                    </a:lnL>
                    <a:lnR w="9525">
                      <a:solidFill>
                        <a:srgbClr val="5F5F5F"/>
                      </a:solidFill>
                      <a:prstDash val="solid"/>
                    </a:lnR>
                    <a:lnT w="9525">
                      <a:solidFill>
                        <a:srgbClr val="5F5F5F"/>
                      </a:solidFill>
                      <a:prstDash val="solid"/>
                    </a:lnT>
                    <a:lnB w="9525">
                      <a:solidFill>
                        <a:srgbClr val="5F5F5F"/>
                      </a:solidFill>
                      <a:prstDash val="solid"/>
                    </a:lnB>
                    <a:solidFill>
                      <a:srgbClr val="037C39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ts val="1580"/>
                        </a:lnSpc>
                      </a:pPr>
                      <a:r>
                        <a:rPr sz="1400" spc="-1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20.0%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L w="9525">
                      <a:solidFill>
                        <a:srgbClr val="5F5F5F"/>
                      </a:solidFill>
                      <a:prstDash val="solid"/>
                    </a:lnL>
                    <a:lnR w="9525">
                      <a:solidFill>
                        <a:srgbClr val="5F5F5F"/>
                      </a:solidFill>
                      <a:prstDash val="solid"/>
                    </a:lnR>
                    <a:lnT w="9525">
                      <a:solidFill>
                        <a:srgbClr val="5F5F5F"/>
                      </a:solidFill>
                      <a:prstDash val="solid"/>
                    </a:lnT>
                    <a:lnB w="9525">
                      <a:solidFill>
                        <a:srgbClr val="5F5F5F"/>
                      </a:solidFill>
                      <a:prstDash val="solid"/>
                    </a:lnB>
                    <a:solidFill>
                      <a:srgbClr val="037C3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marL="22860">
                        <a:lnSpc>
                          <a:spcPts val="1580"/>
                        </a:lnSpc>
                      </a:pPr>
                      <a:r>
                        <a:rPr sz="14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2nd</a:t>
                      </a:r>
                      <a:r>
                        <a:rPr sz="1400" spc="-16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-1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player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L w="9525">
                      <a:solidFill>
                        <a:srgbClr val="5F5F5F"/>
                      </a:solidFill>
                      <a:prstDash val="solid"/>
                    </a:lnL>
                    <a:lnR w="9525">
                      <a:solidFill>
                        <a:srgbClr val="5F5F5F"/>
                      </a:solidFill>
                      <a:prstDash val="solid"/>
                    </a:lnR>
                    <a:lnT w="9525">
                      <a:solidFill>
                        <a:srgbClr val="5F5F5F"/>
                      </a:solidFill>
                      <a:prstDash val="solid"/>
                    </a:lnT>
                    <a:lnB w="9525">
                      <a:solidFill>
                        <a:srgbClr val="5F5F5F"/>
                      </a:solidFill>
                      <a:prstDash val="solid"/>
                    </a:lnB>
                    <a:solidFill>
                      <a:srgbClr val="037C39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ts val="1580"/>
                        </a:lnSpc>
                      </a:pPr>
                      <a:r>
                        <a:rPr sz="1400" spc="-10" dirty="0">
                          <a:latin typeface="Tahoma"/>
                          <a:cs typeface="Tahoma"/>
                        </a:rPr>
                        <a:t>18.0%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L w="9525">
                      <a:solidFill>
                        <a:srgbClr val="5F5F5F"/>
                      </a:solidFill>
                      <a:prstDash val="solid"/>
                    </a:lnL>
                    <a:lnR w="9525">
                      <a:solidFill>
                        <a:srgbClr val="5F5F5F"/>
                      </a:solidFill>
                      <a:prstDash val="solid"/>
                    </a:lnR>
                    <a:lnT w="9525">
                      <a:solidFill>
                        <a:srgbClr val="5F5F5F"/>
                      </a:solidFill>
                      <a:prstDash val="solid"/>
                    </a:lnT>
                    <a:lnB w="9525">
                      <a:solidFill>
                        <a:srgbClr val="5F5F5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2286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4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3rd</a:t>
                      </a:r>
                      <a:r>
                        <a:rPr sz="1400" spc="-8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-1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player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37465" marB="0">
                    <a:lnL w="9525">
                      <a:solidFill>
                        <a:srgbClr val="5F5F5F"/>
                      </a:solidFill>
                      <a:prstDash val="solid"/>
                    </a:lnL>
                    <a:lnR w="9525">
                      <a:solidFill>
                        <a:srgbClr val="5F5F5F"/>
                      </a:solidFill>
                      <a:prstDash val="solid"/>
                    </a:lnR>
                    <a:lnT w="9525">
                      <a:solidFill>
                        <a:srgbClr val="5F5F5F"/>
                      </a:solidFill>
                      <a:prstDash val="solid"/>
                    </a:lnT>
                    <a:lnB w="9525">
                      <a:solidFill>
                        <a:srgbClr val="5F5F5F"/>
                      </a:solidFill>
                      <a:prstDash val="solid"/>
                    </a:lnB>
                    <a:solidFill>
                      <a:srgbClr val="037C39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400" spc="-10" dirty="0">
                          <a:latin typeface="Tahoma"/>
                          <a:cs typeface="Tahoma"/>
                        </a:rPr>
                        <a:t>17.0%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35560" marB="0">
                    <a:lnL w="9525">
                      <a:solidFill>
                        <a:srgbClr val="5F5F5F"/>
                      </a:solidFill>
                      <a:prstDash val="solid"/>
                    </a:lnL>
                    <a:lnR w="9525">
                      <a:solidFill>
                        <a:srgbClr val="5F5F5F"/>
                      </a:solidFill>
                      <a:prstDash val="solid"/>
                    </a:lnR>
                    <a:lnT w="9525">
                      <a:solidFill>
                        <a:srgbClr val="5F5F5F"/>
                      </a:solidFill>
                      <a:prstDash val="solid"/>
                    </a:lnT>
                    <a:lnB w="9525">
                      <a:solidFill>
                        <a:srgbClr val="5F5F5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1465">
                <a:tc>
                  <a:txBody>
                    <a:bodyPr/>
                    <a:lstStyle/>
                    <a:p>
                      <a:pPr marL="2286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400" spc="-1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Average</a:t>
                      </a:r>
                      <a:r>
                        <a:rPr sz="1400" spc="-19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-1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players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37465" marB="0">
                    <a:lnL w="9525">
                      <a:solidFill>
                        <a:srgbClr val="5F5F5F"/>
                      </a:solidFill>
                      <a:prstDash val="solid"/>
                    </a:lnL>
                    <a:lnR w="9525">
                      <a:solidFill>
                        <a:srgbClr val="5F5F5F"/>
                      </a:solidFill>
                      <a:prstDash val="solid"/>
                    </a:lnR>
                    <a:lnT w="9525">
                      <a:solidFill>
                        <a:srgbClr val="5F5F5F"/>
                      </a:solidFill>
                      <a:prstDash val="solid"/>
                    </a:lnT>
                    <a:lnB w="9525">
                      <a:solidFill>
                        <a:srgbClr val="5F5F5F"/>
                      </a:solidFill>
                      <a:prstDash val="solid"/>
                    </a:lnB>
                    <a:solidFill>
                      <a:srgbClr val="037C39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400" spc="-20" dirty="0">
                          <a:latin typeface="Tahoma"/>
                          <a:cs typeface="Tahoma"/>
                        </a:rPr>
                        <a:t>8.0%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36195" marB="0">
                    <a:lnL w="9525">
                      <a:solidFill>
                        <a:srgbClr val="5F5F5F"/>
                      </a:solidFill>
                      <a:prstDash val="solid"/>
                    </a:lnL>
                    <a:lnR w="9525">
                      <a:solidFill>
                        <a:srgbClr val="5F5F5F"/>
                      </a:solidFill>
                      <a:prstDash val="solid"/>
                    </a:lnR>
                    <a:lnT w="9525">
                      <a:solidFill>
                        <a:srgbClr val="5F5F5F"/>
                      </a:solidFill>
                      <a:prstDash val="solid"/>
                    </a:lnT>
                    <a:lnB w="9525">
                      <a:solidFill>
                        <a:srgbClr val="5F5F5F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8" name="object 8"/>
          <p:cNvSpPr txBox="1"/>
          <p:nvPr/>
        </p:nvSpPr>
        <p:spPr>
          <a:xfrm>
            <a:off x="4752847" y="3994784"/>
            <a:ext cx="283464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5" dirty="0">
                <a:solidFill>
                  <a:srgbClr val="5F5F5F"/>
                </a:solidFill>
                <a:latin typeface="Tahoma"/>
                <a:cs typeface="Tahoma"/>
              </a:rPr>
              <a:t>International</a:t>
            </a:r>
            <a:r>
              <a:rPr sz="1600" spc="-14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35" dirty="0">
                <a:solidFill>
                  <a:srgbClr val="5F5F5F"/>
                </a:solidFill>
                <a:latin typeface="Tahoma"/>
                <a:cs typeface="Tahoma"/>
              </a:rPr>
              <a:t>benchmarking</a:t>
            </a:r>
            <a:r>
              <a:rPr sz="1600" spc="-12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0" dirty="0">
                <a:solidFill>
                  <a:srgbClr val="5F5F5F"/>
                </a:solidFill>
                <a:latin typeface="Tahoma"/>
                <a:cs typeface="Tahoma"/>
              </a:rPr>
              <a:t>data</a:t>
            </a:r>
            <a:endParaRPr sz="1600">
              <a:latin typeface="Tahoma"/>
              <a:cs typeface="Tahoma"/>
            </a:endParaRPr>
          </a:p>
        </p:txBody>
      </p:sp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4763198" y="4425759"/>
          <a:ext cx="2901315" cy="10096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957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9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2725">
                <a:tc>
                  <a:txBody>
                    <a:bodyPr/>
                    <a:lstStyle/>
                    <a:p>
                      <a:pPr marL="22860">
                        <a:lnSpc>
                          <a:spcPts val="1580"/>
                        </a:lnSpc>
                      </a:pPr>
                      <a:r>
                        <a:rPr sz="14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Market</a:t>
                      </a:r>
                      <a:r>
                        <a:rPr sz="1400" spc="1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-1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leader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L w="9525">
                      <a:solidFill>
                        <a:srgbClr val="5F5F5F"/>
                      </a:solidFill>
                      <a:prstDash val="solid"/>
                    </a:lnL>
                    <a:lnR w="9525">
                      <a:solidFill>
                        <a:srgbClr val="5F5F5F"/>
                      </a:solidFill>
                      <a:prstDash val="solid"/>
                    </a:lnR>
                    <a:lnT w="9525">
                      <a:solidFill>
                        <a:srgbClr val="5F5F5F"/>
                      </a:solidFill>
                      <a:prstDash val="solid"/>
                    </a:lnT>
                    <a:lnB w="9525">
                      <a:solidFill>
                        <a:srgbClr val="5F5F5F"/>
                      </a:solidFill>
                      <a:prstDash val="solid"/>
                    </a:lnB>
                    <a:solidFill>
                      <a:srgbClr val="037C39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ts val="1580"/>
                        </a:lnSpc>
                      </a:pPr>
                      <a:r>
                        <a:rPr sz="1400" spc="-1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30.0%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L w="9525">
                      <a:solidFill>
                        <a:srgbClr val="5F5F5F"/>
                      </a:solidFill>
                      <a:prstDash val="solid"/>
                    </a:lnL>
                    <a:lnR w="9525">
                      <a:solidFill>
                        <a:srgbClr val="5F5F5F"/>
                      </a:solidFill>
                      <a:prstDash val="solid"/>
                    </a:lnR>
                    <a:lnT w="9525">
                      <a:solidFill>
                        <a:srgbClr val="5F5F5F"/>
                      </a:solidFill>
                      <a:prstDash val="solid"/>
                    </a:lnT>
                    <a:lnB w="9525">
                      <a:solidFill>
                        <a:srgbClr val="5F5F5F"/>
                      </a:solidFill>
                      <a:prstDash val="solid"/>
                    </a:lnB>
                    <a:solidFill>
                      <a:srgbClr val="037C3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marL="22860">
                        <a:lnSpc>
                          <a:spcPts val="1580"/>
                        </a:lnSpc>
                      </a:pPr>
                      <a:r>
                        <a:rPr sz="14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2nd</a:t>
                      </a:r>
                      <a:r>
                        <a:rPr sz="1400" spc="-16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-1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player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L w="9525">
                      <a:solidFill>
                        <a:srgbClr val="5F5F5F"/>
                      </a:solidFill>
                      <a:prstDash val="solid"/>
                    </a:lnL>
                    <a:lnR w="9525">
                      <a:solidFill>
                        <a:srgbClr val="5F5F5F"/>
                      </a:solidFill>
                      <a:prstDash val="solid"/>
                    </a:lnR>
                    <a:lnT w="9525">
                      <a:solidFill>
                        <a:srgbClr val="5F5F5F"/>
                      </a:solidFill>
                      <a:prstDash val="solid"/>
                    </a:lnT>
                    <a:lnB w="9525">
                      <a:solidFill>
                        <a:srgbClr val="5F5F5F"/>
                      </a:solidFill>
                      <a:prstDash val="solid"/>
                    </a:lnB>
                    <a:solidFill>
                      <a:srgbClr val="037C39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ts val="1580"/>
                        </a:lnSpc>
                      </a:pPr>
                      <a:r>
                        <a:rPr sz="1400" spc="-10" dirty="0">
                          <a:latin typeface="Tahoma"/>
                          <a:cs typeface="Tahoma"/>
                        </a:rPr>
                        <a:t>25.0%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L w="9525">
                      <a:solidFill>
                        <a:srgbClr val="5F5F5F"/>
                      </a:solidFill>
                      <a:prstDash val="solid"/>
                    </a:lnL>
                    <a:lnR w="9525">
                      <a:solidFill>
                        <a:srgbClr val="5F5F5F"/>
                      </a:solidFill>
                      <a:prstDash val="solid"/>
                    </a:lnR>
                    <a:lnT w="9525">
                      <a:solidFill>
                        <a:srgbClr val="5F5F5F"/>
                      </a:solidFill>
                      <a:prstDash val="solid"/>
                    </a:lnT>
                    <a:lnB w="9525">
                      <a:solidFill>
                        <a:srgbClr val="5F5F5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22860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4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3rd</a:t>
                      </a:r>
                      <a:r>
                        <a:rPr sz="1400" spc="-8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-1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player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38100" marB="0">
                    <a:lnL w="9525">
                      <a:solidFill>
                        <a:srgbClr val="5F5F5F"/>
                      </a:solidFill>
                      <a:prstDash val="solid"/>
                    </a:lnL>
                    <a:lnR w="9525">
                      <a:solidFill>
                        <a:srgbClr val="5F5F5F"/>
                      </a:solidFill>
                      <a:prstDash val="solid"/>
                    </a:lnR>
                    <a:lnT w="9525">
                      <a:solidFill>
                        <a:srgbClr val="5F5F5F"/>
                      </a:solidFill>
                      <a:prstDash val="solid"/>
                    </a:lnT>
                    <a:lnB w="9525">
                      <a:solidFill>
                        <a:srgbClr val="5F5F5F"/>
                      </a:solidFill>
                      <a:prstDash val="solid"/>
                    </a:lnB>
                    <a:solidFill>
                      <a:srgbClr val="037C39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400" spc="-10" dirty="0">
                          <a:latin typeface="Tahoma"/>
                          <a:cs typeface="Tahoma"/>
                        </a:rPr>
                        <a:t>24.0%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36195" marB="0">
                    <a:lnL w="9525">
                      <a:solidFill>
                        <a:srgbClr val="5F5F5F"/>
                      </a:solidFill>
                      <a:prstDash val="solid"/>
                    </a:lnL>
                    <a:lnR w="9525">
                      <a:solidFill>
                        <a:srgbClr val="5F5F5F"/>
                      </a:solidFill>
                      <a:prstDash val="solid"/>
                    </a:lnR>
                    <a:lnT w="9525">
                      <a:solidFill>
                        <a:srgbClr val="5F5F5F"/>
                      </a:solidFill>
                      <a:prstDash val="solid"/>
                    </a:lnT>
                    <a:lnB w="9525">
                      <a:solidFill>
                        <a:srgbClr val="5F5F5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1465">
                <a:tc>
                  <a:txBody>
                    <a:bodyPr/>
                    <a:lstStyle/>
                    <a:p>
                      <a:pPr marL="2286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400" spc="-1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Average</a:t>
                      </a:r>
                      <a:r>
                        <a:rPr sz="1400" spc="-19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-1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players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37465" marB="0">
                    <a:lnL w="9525">
                      <a:solidFill>
                        <a:srgbClr val="5F5F5F"/>
                      </a:solidFill>
                      <a:prstDash val="solid"/>
                    </a:lnL>
                    <a:lnR w="9525">
                      <a:solidFill>
                        <a:srgbClr val="5F5F5F"/>
                      </a:solidFill>
                      <a:prstDash val="solid"/>
                    </a:lnR>
                    <a:lnT w="9525">
                      <a:solidFill>
                        <a:srgbClr val="5F5F5F"/>
                      </a:solidFill>
                      <a:prstDash val="solid"/>
                    </a:lnT>
                    <a:lnB w="9525">
                      <a:solidFill>
                        <a:srgbClr val="5F5F5F"/>
                      </a:solidFill>
                      <a:prstDash val="solid"/>
                    </a:lnB>
                    <a:solidFill>
                      <a:srgbClr val="037C39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400" spc="-20" dirty="0">
                          <a:latin typeface="Tahoma"/>
                          <a:cs typeface="Tahoma"/>
                        </a:rPr>
                        <a:t>8.0%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36195" marB="0">
                    <a:lnL w="9525">
                      <a:solidFill>
                        <a:srgbClr val="5F5F5F"/>
                      </a:solidFill>
                      <a:prstDash val="solid"/>
                    </a:lnL>
                    <a:lnR w="9525">
                      <a:solidFill>
                        <a:srgbClr val="5F5F5F"/>
                      </a:solidFill>
                      <a:prstDash val="solid"/>
                    </a:lnR>
                    <a:lnT w="9525">
                      <a:solidFill>
                        <a:srgbClr val="5F5F5F"/>
                      </a:solidFill>
                      <a:prstDash val="solid"/>
                    </a:lnT>
                    <a:lnB w="9525">
                      <a:solidFill>
                        <a:srgbClr val="5F5F5F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7210" y="526541"/>
            <a:ext cx="15690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95" dirty="0">
                <a:solidFill>
                  <a:srgbClr val="087150"/>
                </a:solidFill>
              </a:rPr>
              <a:t>EXERCISE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69047" rIns="0" bIns="0" rtlCol="0">
            <a:spAutoFit/>
          </a:bodyPr>
          <a:lstStyle/>
          <a:p>
            <a:pPr marL="2417445">
              <a:lnSpc>
                <a:spcPct val="100000"/>
              </a:lnSpc>
              <a:spcBef>
                <a:spcPts val="100"/>
              </a:spcBef>
            </a:pPr>
            <a:fld id="{81D60167-4931-47E6-BA6A-407CBD079E47}" type="slidenum">
              <a:rPr spc="-25" dirty="0"/>
              <a:t>176</a:t>
            </a:fld>
            <a:endParaRPr spc="-25" dirty="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/>
              <a:t>©</a:t>
            </a:r>
            <a:r>
              <a:rPr spc="-15" dirty="0"/>
              <a:t> </a:t>
            </a:r>
            <a:r>
              <a:rPr dirty="0"/>
              <a:t>The</a:t>
            </a:r>
            <a:r>
              <a:rPr spc="-30" dirty="0"/>
              <a:t> </a:t>
            </a:r>
            <a:r>
              <a:rPr dirty="0"/>
              <a:t>KPI</a:t>
            </a:r>
            <a:r>
              <a:rPr spc="-5" dirty="0"/>
              <a:t> </a:t>
            </a:r>
            <a:r>
              <a:rPr dirty="0"/>
              <a:t>Institute</a:t>
            </a:r>
            <a:r>
              <a:rPr spc="-20" dirty="0"/>
              <a:t> 2023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41172" y="924814"/>
            <a:ext cx="8343265" cy="3996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35" dirty="0">
                <a:solidFill>
                  <a:srgbClr val="5F5F5F"/>
                </a:solidFill>
                <a:latin typeface="Century Gothic"/>
                <a:cs typeface="Century Gothic"/>
              </a:rPr>
              <a:t>TARGET</a:t>
            </a:r>
            <a:r>
              <a:rPr sz="1800" spc="-10" dirty="0">
                <a:solidFill>
                  <a:srgbClr val="5F5F5F"/>
                </a:solidFill>
                <a:latin typeface="Century Gothic"/>
                <a:cs typeface="Century Gothic"/>
              </a:rPr>
              <a:t> </a:t>
            </a:r>
            <a:r>
              <a:rPr sz="1800" spc="155" dirty="0">
                <a:solidFill>
                  <a:srgbClr val="5F5F5F"/>
                </a:solidFill>
                <a:latin typeface="Century Gothic"/>
                <a:cs typeface="Century Gothic"/>
              </a:rPr>
              <a:t>SETTING</a:t>
            </a:r>
            <a:r>
              <a:rPr sz="1800" spc="-5" dirty="0">
                <a:solidFill>
                  <a:srgbClr val="5F5F5F"/>
                </a:solidFill>
                <a:latin typeface="Century Gothic"/>
                <a:cs typeface="Century Gothic"/>
              </a:rPr>
              <a:t> </a:t>
            </a:r>
            <a:r>
              <a:rPr sz="1800" dirty="0">
                <a:solidFill>
                  <a:srgbClr val="5F5F5F"/>
                </a:solidFill>
                <a:latin typeface="Century Gothic"/>
                <a:cs typeface="Century Gothic"/>
              </a:rPr>
              <a:t>– </a:t>
            </a:r>
            <a:r>
              <a:rPr sz="1800" spc="85" dirty="0">
                <a:solidFill>
                  <a:srgbClr val="5F5F5F"/>
                </a:solidFill>
                <a:latin typeface="Century Gothic"/>
                <a:cs typeface="Century Gothic"/>
              </a:rPr>
              <a:t>SCENARIO</a:t>
            </a:r>
            <a:r>
              <a:rPr sz="1800" spc="-20" dirty="0">
                <a:solidFill>
                  <a:srgbClr val="5F5F5F"/>
                </a:solidFill>
                <a:latin typeface="Century Gothic"/>
                <a:cs typeface="Century Gothic"/>
              </a:rPr>
              <a:t> </a:t>
            </a:r>
            <a:r>
              <a:rPr sz="1800" spc="-390" dirty="0">
                <a:solidFill>
                  <a:srgbClr val="5F5F5F"/>
                </a:solidFill>
                <a:latin typeface="Century Gothic"/>
                <a:cs typeface="Century Gothic"/>
              </a:rPr>
              <a:t>1</a:t>
            </a:r>
            <a:endParaRPr sz="1800">
              <a:latin typeface="Century Gothic"/>
              <a:cs typeface="Century Gothic"/>
            </a:endParaRPr>
          </a:p>
          <a:p>
            <a:pPr marL="12700">
              <a:lnSpc>
                <a:spcPct val="100000"/>
              </a:lnSpc>
              <a:spcBef>
                <a:spcPts val="2014"/>
              </a:spcBef>
            </a:pPr>
            <a:r>
              <a:rPr sz="2000" dirty="0">
                <a:solidFill>
                  <a:srgbClr val="037C39"/>
                </a:solidFill>
                <a:latin typeface="Century Gothic"/>
                <a:cs typeface="Century Gothic"/>
              </a:rPr>
              <a:t>Available</a:t>
            </a:r>
            <a:r>
              <a:rPr sz="2000" spc="30" dirty="0">
                <a:solidFill>
                  <a:srgbClr val="037C39"/>
                </a:solidFill>
                <a:latin typeface="Century Gothic"/>
                <a:cs typeface="Century Gothic"/>
              </a:rPr>
              <a:t> </a:t>
            </a:r>
            <a:r>
              <a:rPr sz="2000" spc="-35" dirty="0">
                <a:solidFill>
                  <a:srgbClr val="037C39"/>
                </a:solidFill>
                <a:latin typeface="Century Gothic"/>
                <a:cs typeface="Century Gothic"/>
              </a:rPr>
              <a:t>data</a:t>
            </a:r>
            <a:r>
              <a:rPr sz="2000" spc="35" dirty="0">
                <a:solidFill>
                  <a:srgbClr val="037C39"/>
                </a:solidFill>
                <a:latin typeface="Century Gothic"/>
                <a:cs typeface="Century Gothic"/>
              </a:rPr>
              <a:t> </a:t>
            </a:r>
            <a:r>
              <a:rPr sz="2000" spc="80" dirty="0">
                <a:solidFill>
                  <a:srgbClr val="037C39"/>
                </a:solidFill>
                <a:latin typeface="Century Gothic"/>
                <a:cs typeface="Century Gothic"/>
              </a:rPr>
              <a:t>for</a:t>
            </a:r>
            <a:r>
              <a:rPr sz="2000" spc="45" dirty="0">
                <a:solidFill>
                  <a:srgbClr val="037C39"/>
                </a:solidFill>
                <a:latin typeface="Century Gothic"/>
                <a:cs typeface="Century Gothic"/>
              </a:rPr>
              <a:t> </a:t>
            </a:r>
            <a:r>
              <a:rPr sz="2000" dirty="0">
                <a:solidFill>
                  <a:srgbClr val="037C39"/>
                </a:solidFill>
                <a:latin typeface="Century Gothic"/>
                <a:cs typeface="Century Gothic"/>
              </a:rPr>
              <a:t>target</a:t>
            </a:r>
            <a:r>
              <a:rPr sz="2000" spc="50" dirty="0">
                <a:solidFill>
                  <a:srgbClr val="037C39"/>
                </a:solidFill>
                <a:latin typeface="Century Gothic"/>
                <a:cs typeface="Century Gothic"/>
              </a:rPr>
              <a:t> </a:t>
            </a:r>
            <a:r>
              <a:rPr sz="2000" spc="95" dirty="0">
                <a:solidFill>
                  <a:srgbClr val="037C39"/>
                </a:solidFill>
                <a:latin typeface="Century Gothic"/>
                <a:cs typeface="Century Gothic"/>
              </a:rPr>
              <a:t>setting</a:t>
            </a:r>
            <a:endParaRPr sz="2000">
              <a:latin typeface="Century Gothic"/>
              <a:cs typeface="Century Gothic"/>
            </a:endParaRPr>
          </a:p>
          <a:p>
            <a:pPr>
              <a:lnSpc>
                <a:spcPct val="100000"/>
              </a:lnSpc>
              <a:spcBef>
                <a:spcPts val="950"/>
              </a:spcBef>
            </a:pPr>
            <a:endParaRPr sz="2000">
              <a:latin typeface="Century Gothic"/>
              <a:cs typeface="Century Gothic"/>
            </a:endParaRPr>
          </a:p>
          <a:p>
            <a:pPr marL="53340">
              <a:lnSpc>
                <a:spcPct val="100000"/>
              </a:lnSpc>
              <a:tabLst>
                <a:tab pos="396240" algn="l"/>
              </a:tabLst>
            </a:pPr>
            <a:r>
              <a:rPr sz="1600" spc="-25" dirty="0">
                <a:solidFill>
                  <a:srgbClr val="037C39"/>
                </a:solidFill>
                <a:latin typeface="Tahoma"/>
                <a:cs typeface="Tahoma"/>
              </a:rPr>
              <a:t>4.</a:t>
            </a:r>
            <a:r>
              <a:rPr sz="1600" dirty="0">
                <a:solidFill>
                  <a:srgbClr val="037C39"/>
                </a:solidFill>
                <a:latin typeface="Tahoma"/>
                <a:cs typeface="Tahoma"/>
              </a:rPr>
              <a:t>	</a:t>
            </a: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Market</a:t>
            </a:r>
            <a:r>
              <a:rPr sz="1600" spc="-2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insights</a:t>
            </a:r>
            <a:endParaRPr sz="16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55"/>
              </a:spcBef>
            </a:pPr>
            <a:endParaRPr sz="1600">
              <a:latin typeface="Tahoma"/>
              <a:cs typeface="Tahoma"/>
            </a:endParaRPr>
          </a:p>
          <a:p>
            <a:pPr marL="27305" marR="264795">
              <a:lnSpc>
                <a:spcPct val="100000"/>
              </a:lnSpc>
            </a:pPr>
            <a:r>
              <a:rPr sz="1600" spc="-25" dirty="0">
                <a:solidFill>
                  <a:srgbClr val="5F5F5F"/>
                </a:solidFill>
                <a:latin typeface="Tahoma"/>
                <a:cs typeface="Tahoma"/>
              </a:rPr>
              <a:t>The</a:t>
            </a:r>
            <a:r>
              <a:rPr sz="1600" spc="-15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30" dirty="0">
                <a:solidFill>
                  <a:srgbClr val="5F5F5F"/>
                </a:solidFill>
                <a:latin typeface="Tahoma"/>
                <a:cs typeface="Tahoma"/>
              </a:rPr>
              <a:t>governmental</a:t>
            </a:r>
            <a:r>
              <a:rPr sz="1600" spc="-16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initiative</a:t>
            </a:r>
            <a:r>
              <a:rPr sz="1600" spc="-17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to</a:t>
            </a:r>
            <a:r>
              <a:rPr sz="1600" spc="-14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build</a:t>
            </a:r>
            <a:r>
              <a:rPr sz="1600" spc="-17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bicycle</a:t>
            </a:r>
            <a:r>
              <a:rPr sz="1600" spc="-18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0" dirty="0">
                <a:solidFill>
                  <a:srgbClr val="5F5F5F"/>
                </a:solidFill>
                <a:latin typeface="Tahoma"/>
                <a:cs typeface="Tahoma"/>
              </a:rPr>
              <a:t>tracks</a:t>
            </a:r>
            <a:r>
              <a:rPr sz="1600" spc="-13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in</a:t>
            </a:r>
            <a:r>
              <a:rPr sz="1600" spc="-15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0" dirty="0">
                <a:solidFill>
                  <a:srgbClr val="5F5F5F"/>
                </a:solidFill>
                <a:latin typeface="Tahoma"/>
                <a:cs typeface="Tahoma"/>
              </a:rPr>
              <a:t>all</a:t>
            </a:r>
            <a:r>
              <a:rPr sz="1600" spc="-17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50" dirty="0">
                <a:solidFill>
                  <a:srgbClr val="5F5F5F"/>
                </a:solidFill>
                <a:latin typeface="Tahoma"/>
                <a:cs typeface="Tahoma"/>
              </a:rPr>
              <a:t>major</a:t>
            </a:r>
            <a:r>
              <a:rPr sz="1600" spc="-15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cities</a:t>
            </a:r>
            <a:r>
              <a:rPr sz="1600" spc="-16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is</a:t>
            </a:r>
            <a:r>
              <a:rPr sz="1600" spc="-16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30" dirty="0">
                <a:solidFill>
                  <a:srgbClr val="5F5F5F"/>
                </a:solidFill>
                <a:latin typeface="Tahoma"/>
                <a:cs typeface="Tahoma"/>
              </a:rPr>
              <a:t>progressing</a:t>
            </a:r>
            <a:r>
              <a:rPr sz="1600" spc="-13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5" dirty="0">
                <a:solidFill>
                  <a:srgbClr val="5F5F5F"/>
                </a:solidFill>
                <a:latin typeface="Tahoma"/>
                <a:cs typeface="Tahoma"/>
              </a:rPr>
              <a:t>according</a:t>
            </a:r>
            <a:r>
              <a:rPr sz="1600" spc="-17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5" dirty="0">
                <a:solidFill>
                  <a:srgbClr val="5F5F5F"/>
                </a:solidFill>
                <a:latin typeface="Tahoma"/>
                <a:cs typeface="Tahoma"/>
              </a:rPr>
              <a:t>to schedule</a:t>
            </a:r>
            <a:r>
              <a:rPr sz="1600" spc="-16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40" dirty="0">
                <a:solidFill>
                  <a:srgbClr val="5F5F5F"/>
                </a:solidFill>
                <a:latin typeface="Tahoma"/>
                <a:cs typeface="Tahoma"/>
              </a:rPr>
              <a:t>and</a:t>
            </a:r>
            <a:r>
              <a:rPr sz="1600" spc="-15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0" dirty="0">
                <a:solidFill>
                  <a:srgbClr val="5F5F5F"/>
                </a:solidFill>
                <a:latin typeface="Tahoma"/>
                <a:cs typeface="Tahoma"/>
              </a:rPr>
              <a:t>the</a:t>
            </a:r>
            <a:r>
              <a:rPr sz="1600" spc="-13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30" dirty="0">
                <a:solidFill>
                  <a:srgbClr val="5F5F5F"/>
                </a:solidFill>
                <a:latin typeface="Tahoma"/>
                <a:cs typeface="Tahoma"/>
              </a:rPr>
              <a:t>budget</a:t>
            </a:r>
            <a:r>
              <a:rPr sz="1600" spc="-13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for</a:t>
            </a:r>
            <a:r>
              <a:rPr sz="1600" spc="-12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2022</a:t>
            </a:r>
            <a:r>
              <a:rPr sz="1600" spc="-14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50" dirty="0">
                <a:solidFill>
                  <a:srgbClr val="5F5F5F"/>
                </a:solidFill>
                <a:latin typeface="Tahoma"/>
                <a:cs typeface="Tahoma"/>
              </a:rPr>
              <a:t>has</a:t>
            </a:r>
            <a:r>
              <a:rPr sz="1600" spc="-14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0" dirty="0">
                <a:solidFill>
                  <a:srgbClr val="5F5F5F"/>
                </a:solidFill>
                <a:latin typeface="Tahoma"/>
                <a:cs typeface="Tahoma"/>
              </a:rPr>
              <a:t>increased</a:t>
            </a:r>
            <a:r>
              <a:rPr sz="1600" spc="-16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35" dirty="0">
                <a:solidFill>
                  <a:srgbClr val="5F5F5F"/>
                </a:solidFill>
                <a:latin typeface="Tahoma"/>
                <a:cs typeface="Tahoma"/>
              </a:rPr>
              <a:t>compared</a:t>
            </a:r>
            <a:r>
              <a:rPr sz="1600" spc="-15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to</a:t>
            </a:r>
            <a:r>
              <a:rPr sz="1600" spc="-10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2021.</a:t>
            </a:r>
            <a:endParaRPr sz="1600">
              <a:latin typeface="Tahoma"/>
              <a:cs typeface="Tahoma"/>
            </a:endParaRPr>
          </a:p>
          <a:p>
            <a:pPr marL="27305" marR="5080">
              <a:lnSpc>
                <a:spcPct val="100000"/>
              </a:lnSpc>
              <a:spcBef>
                <a:spcPts val="1920"/>
              </a:spcBef>
            </a:pPr>
            <a:r>
              <a:rPr sz="1600" spc="-80" dirty="0">
                <a:solidFill>
                  <a:srgbClr val="5F5F5F"/>
                </a:solidFill>
                <a:latin typeface="Tahoma"/>
                <a:cs typeface="Tahoma"/>
              </a:rPr>
              <a:t>"In</a:t>
            </a:r>
            <a:r>
              <a:rPr sz="1600" spc="-17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0" dirty="0">
                <a:solidFill>
                  <a:srgbClr val="5F5F5F"/>
                </a:solidFill>
                <a:latin typeface="Tahoma"/>
                <a:cs typeface="Tahoma"/>
              </a:rPr>
              <a:t>the</a:t>
            </a:r>
            <a:r>
              <a:rPr sz="1600" spc="-15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0" dirty="0">
                <a:solidFill>
                  <a:srgbClr val="5F5F5F"/>
                </a:solidFill>
                <a:latin typeface="Tahoma"/>
                <a:cs typeface="Tahoma"/>
              </a:rPr>
              <a:t>last</a:t>
            </a:r>
            <a:r>
              <a:rPr sz="1600" spc="-17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55" dirty="0">
                <a:solidFill>
                  <a:srgbClr val="5F5F5F"/>
                </a:solidFill>
                <a:latin typeface="Tahoma"/>
                <a:cs typeface="Tahoma"/>
              </a:rPr>
              <a:t>years,</a:t>
            </a:r>
            <a:r>
              <a:rPr sz="1600" spc="-18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this</a:t>
            </a:r>
            <a:r>
              <a:rPr sz="1600" spc="-14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sport</a:t>
            </a:r>
            <a:r>
              <a:rPr sz="1600" spc="-15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50" dirty="0">
                <a:solidFill>
                  <a:srgbClr val="5F5F5F"/>
                </a:solidFill>
                <a:latin typeface="Tahoma"/>
                <a:cs typeface="Tahoma"/>
              </a:rPr>
              <a:t>has</a:t>
            </a:r>
            <a:r>
              <a:rPr sz="1600" spc="-16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40" dirty="0">
                <a:solidFill>
                  <a:srgbClr val="5F5F5F"/>
                </a:solidFill>
                <a:latin typeface="Tahoma"/>
                <a:cs typeface="Tahoma"/>
              </a:rPr>
              <a:t>become</a:t>
            </a:r>
            <a:r>
              <a:rPr sz="1600" spc="-17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5" dirty="0">
                <a:solidFill>
                  <a:srgbClr val="5F5F5F"/>
                </a:solidFill>
                <a:latin typeface="Tahoma"/>
                <a:cs typeface="Tahoma"/>
              </a:rPr>
              <a:t>more</a:t>
            </a:r>
            <a:r>
              <a:rPr sz="1600" spc="-16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45" dirty="0">
                <a:solidFill>
                  <a:srgbClr val="5F5F5F"/>
                </a:solidFill>
                <a:latin typeface="Tahoma"/>
                <a:cs typeface="Tahoma"/>
              </a:rPr>
              <a:t>and</a:t>
            </a:r>
            <a:r>
              <a:rPr sz="1600" spc="-16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5" dirty="0">
                <a:solidFill>
                  <a:srgbClr val="5F5F5F"/>
                </a:solidFill>
                <a:latin typeface="Tahoma"/>
                <a:cs typeface="Tahoma"/>
              </a:rPr>
              <a:t>more</a:t>
            </a:r>
            <a:r>
              <a:rPr sz="1600" spc="-16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5" dirty="0">
                <a:solidFill>
                  <a:srgbClr val="5F5F5F"/>
                </a:solidFill>
                <a:latin typeface="Tahoma"/>
                <a:cs typeface="Tahoma"/>
              </a:rPr>
              <a:t>popular</a:t>
            </a:r>
            <a:r>
              <a:rPr sz="1600" spc="-18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not</a:t>
            </a:r>
            <a:r>
              <a:rPr sz="1600" spc="-15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0" dirty="0">
                <a:solidFill>
                  <a:srgbClr val="5F5F5F"/>
                </a:solidFill>
                <a:latin typeface="Tahoma"/>
                <a:cs typeface="Tahoma"/>
              </a:rPr>
              <a:t>only</a:t>
            </a:r>
            <a:r>
              <a:rPr sz="1600" spc="-16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60" dirty="0">
                <a:solidFill>
                  <a:srgbClr val="5F5F5F"/>
                </a:solidFill>
                <a:latin typeface="Tahoma"/>
                <a:cs typeface="Tahoma"/>
              </a:rPr>
              <a:t>among</a:t>
            </a:r>
            <a:r>
              <a:rPr sz="1600" spc="-16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50" dirty="0">
                <a:solidFill>
                  <a:srgbClr val="5F5F5F"/>
                </a:solidFill>
                <a:latin typeface="Tahoma"/>
                <a:cs typeface="Tahoma"/>
              </a:rPr>
              <a:t>young</a:t>
            </a:r>
            <a:r>
              <a:rPr sz="1600" spc="-16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30" dirty="0">
                <a:solidFill>
                  <a:srgbClr val="5F5F5F"/>
                </a:solidFill>
                <a:latin typeface="Tahoma"/>
                <a:cs typeface="Tahoma"/>
              </a:rPr>
              <a:t>people</a:t>
            </a:r>
            <a:r>
              <a:rPr sz="1600" spc="-18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5" dirty="0">
                <a:solidFill>
                  <a:srgbClr val="5F5F5F"/>
                </a:solidFill>
                <a:latin typeface="Tahoma"/>
                <a:cs typeface="Tahoma"/>
              </a:rPr>
              <a:t>but </a:t>
            </a:r>
            <a:r>
              <a:rPr sz="1600" spc="-30" dirty="0">
                <a:solidFill>
                  <a:srgbClr val="5F5F5F"/>
                </a:solidFill>
                <a:latin typeface="Tahoma"/>
                <a:cs typeface="Tahoma"/>
              </a:rPr>
              <a:t>also</a:t>
            </a:r>
            <a:r>
              <a:rPr sz="1600" spc="-17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60" dirty="0">
                <a:solidFill>
                  <a:srgbClr val="5F5F5F"/>
                </a:solidFill>
                <a:latin typeface="Tahoma"/>
                <a:cs typeface="Tahoma"/>
              </a:rPr>
              <a:t>among</a:t>
            </a:r>
            <a:r>
              <a:rPr sz="1600" spc="-16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adults.„</a:t>
            </a:r>
            <a:endParaRPr sz="16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70"/>
              </a:spcBef>
            </a:pPr>
            <a:endParaRPr sz="1600">
              <a:latin typeface="Tahoma"/>
              <a:cs typeface="Tahoma"/>
            </a:endParaRPr>
          </a:p>
          <a:p>
            <a:pPr marL="27305" marR="215265">
              <a:lnSpc>
                <a:spcPts val="1900"/>
              </a:lnSpc>
            </a:pPr>
            <a:r>
              <a:rPr sz="1600" spc="-60" dirty="0">
                <a:solidFill>
                  <a:srgbClr val="5F5F5F"/>
                </a:solidFill>
                <a:latin typeface="Tahoma"/>
                <a:cs typeface="Tahoma"/>
              </a:rPr>
              <a:t>"It</a:t>
            </a:r>
            <a:r>
              <a:rPr sz="1600" spc="-16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is</a:t>
            </a:r>
            <a:r>
              <a:rPr sz="1600" spc="-16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30" dirty="0">
                <a:solidFill>
                  <a:srgbClr val="5F5F5F"/>
                </a:solidFill>
                <a:latin typeface="Tahoma"/>
                <a:cs typeface="Tahoma"/>
              </a:rPr>
              <a:t>estimated</a:t>
            </a:r>
            <a:r>
              <a:rPr sz="1600" spc="-14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0" dirty="0">
                <a:solidFill>
                  <a:srgbClr val="5F5F5F"/>
                </a:solidFill>
                <a:latin typeface="Tahoma"/>
                <a:cs typeface="Tahoma"/>
              </a:rPr>
              <a:t>that</a:t>
            </a:r>
            <a:r>
              <a:rPr sz="1600" spc="-14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in</a:t>
            </a:r>
            <a:r>
              <a:rPr sz="1600" spc="-16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0" dirty="0">
                <a:solidFill>
                  <a:srgbClr val="5F5F5F"/>
                </a:solidFill>
                <a:latin typeface="Tahoma"/>
                <a:cs typeface="Tahoma"/>
              </a:rPr>
              <a:t>the</a:t>
            </a:r>
            <a:r>
              <a:rPr sz="1600" spc="-14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0" dirty="0">
                <a:solidFill>
                  <a:srgbClr val="5F5F5F"/>
                </a:solidFill>
                <a:latin typeface="Tahoma"/>
                <a:cs typeface="Tahoma"/>
              </a:rPr>
              <a:t>following</a:t>
            </a:r>
            <a:r>
              <a:rPr sz="1600" spc="-17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3</a:t>
            </a:r>
            <a:r>
              <a:rPr sz="1600" spc="-14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50" dirty="0">
                <a:solidFill>
                  <a:srgbClr val="5F5F5F"/>
                </a:solidFill>
                <a:latin typeface="Tahoma"/>
                <a:cs typeface="Tahoma"/>
              </a:rPr>
              <a:t>years,</a:t>
            </a:r>
            <a:r>
              <a:rPr sz="1600" spc="-17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35" dirty="0">
                <a:solidFill>
                  <a:srgbClr val="5F5F5F"/>
                </a:solidFill>
                <a:latin typeface="Tahoma"/>
                <a:cs typeface="Tahoma"/>
              </a:rPr>
              <a:t>each</a:t>
            </a:r>
            <a:r>
              <a:rPr sz="1600" spc="-16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30" dirty="0">
                <a:solidFill>
                  <a:srgbClr val="5F5F5F"/>
                </a:solidFill>
                <a:latin typeface="Tahoma"/>
                <a:cs typeface="Tahoma"/>
              </a:rPr>
              <a:t>family</a:t>
            </a:r>
            <a:r>
              <a:rPr sz="1600" spc="-19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will</a:t>
            </a:r>
            <a:r>
              <a:rPr sz="1600" spc="-17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40" dirty="0">
                <a:solidFill>
                  <a:srgbClr val="5F5F5F"/>
                </a:solidFill>
                <a:latin typeface="Tahoma"/>
                <a:cs typeface="Tahoma"/>
              </a:rPr>
              <a:t>possess</a:t>
            </a:r>
            <a:r>
              <a:rPr sz="1600" spc="-15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30" dirty="0">
                <a:solidFill>
                  <a:srgbClr val="5F5F5F"/>
                </a:solidFill>
                <a:latin typeface="Tahoma"/>
                <a:cs typeface="Tahoma"/>
              </a:rPr>
              <a:t>at</a:t>
            </a:r>
            <a:r>
              <a:rPr sz="1600" spc="-15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0" dirty="0">
                <a:solidFill>
                  <a:srgbClr val="5F5F5F"/>
                </a:solidFill>
                <a:latin typeface="Tahoma"/>
                <a:cs typeface="Tahoma"/>
              </a:rPr>
              <a:t>least</a:t>
            </a:r>
            <a:r>
              <a:rPr sz="1600" spc="-14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2</a:t>
            </a:r>
            <a:r>
              <a:rPr sz="1600" spc="-15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0" dirty="0">
                <a:solidFill>
                  <a:srgbClr val="5F5F5F"/>
                </a:solidFill>
                <a:latin typeface="Tahoma"/>
                <a:cs typeface="Tahoma"/>
              </a:rPr>
              <a:t>bicycles</a:t>
            </a:r>
            <a:r>
              <a:rPr sz="1600" spc="-19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40" dirty="0">
                <a:solidFill>
                  <a:srgbClr val="5F5F5F"/>
                </a:solidFill>
                <a:latin typeface="Tahoma"/>
                <a:cs typeface="Tahoma"/>
              </a:rPr>
              <a:t>and</a:t>
            </a:r>
            <a:r>
              <a:rPr sz="1600" spc="-16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0" dirty="0">
                <a:solidFill>
                  <a:srgbClr val="5F5F5F"/>
                </a:solidFill>
                <a:latin typeface="Tahoma"/>
                <a:cs typeface="Tahoma"/>
              </a:rPr>
              <a:t>they </a:t>
            </a: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will</a:t>
            </a:r>
            <a:r>
              <a:rPr sz="1600" spc="-18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not</a:t>
            </a:r>
            <a:r>
              <a:rPr sz="1600" spc="-16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35" dirty="0">
                <a:solidFill>
                  <a:srgbClr val="5F5F5F"/>
                </a:solidFill>
                <a:latin typeface="Tahoma"/>
                <a:cs typeface="Tahoma"/>
              </a:rPr>
              <a:t>be</a:t>
            </a:r>
            <a:r>
              <a:rPr sz="1600" spc="-15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30" dirty="0">
                <a:solidFill>
                  <a:srgbClr val="5F5F5F"/>
                </a:solidFill>
                <a:latin typeface="Tahoma"/>
                <a:cs typeface="Tahoma"/>
              </a:rPr>
              <a:t>used</a:t>
            </a:r>
            <a:r>
              <a:rPr sz="1600" spc="-16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5" dirty="0">
                <a:solidFill>
                  <a:srgbClr val="5F5F5F"/>
                </a:solidFill>
                <a:latin typeface="Tahoma"/>
                <a:cs typeface="Tahoma"/>
              </a:rPr>
              <a:t>exclusively</a:t>
            </a:r>
            <a:r>
              <a:rPr sz="1600" spc="-20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for</a:t>
            </a:r>
            <a:r>
              <a:rPr sz="1600" spc="-15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30" dirty="0">
                <a:solidFill>
                  <a:srgbClr val="5F5F5F"/>
                </a:solidFill>
                <a:latin typeface="Tahoma"/>
                <a:cs typeface="Tahoma"/>
              </a:rPr>
              <a:t>leisure,</a:t>
            </a:r>
            <a:r>
              <a:rPr sz="1600" spc="-19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but</a:t>
            </a:r>
            <a:r>
              <a:rPr sz="1600" spc="-15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30" dirty="0">
                <a:solidFill>
                  <a:srgbClr val="5F5F5F"/>
                </a:solidFill>
                <a:latin typeface="Tahoma"/>
                <a:cs typeface="Tahoma"/>
              </a:rPr>
              <a:t>also</a:t>
            </a:r>
            <a:r>
              <a:rPr sz="1600" spc="-17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55" dirty="0">
                <a:solidFill>
                  <a:srgbClr val="5F5F5F"/>
                </a:solidFill>
                <a:latin typeface="Tahoma"/>
                <a:cs typeface="Tahoma"/>
              </a:rPr>
              <a:t>as</a:t>
            </a:r>
            <a:r>
              <a:rPr sz="1600" spc="-16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55" dirty="0">
                <a:solidFill>
                  <a:srgbClr val="5F5F5F"/>
                </a:solidFill>
                <a:latin typeface="Tahoma"/>
                <a:cs typeface="Tahoma"/>
              </a:rPr>
              <a:t>means</a:t>
            </a:r>
            <a:r>
              <a:rPr sz="1600" spc="-15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of</a:t>
            </a:r>
            <a:r>
              <a:rPr sz="1600" spc="-17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5" dirty="0">
                <a:solidFill>
                  <a:srgbClr val="5F5F5F"/>
                </a:solidFill>
                <a:latin typeface="Tahoma"/>
                <a:cs typeface="Tahoma"/>
              </a:rPr>
              <a:t>transportation.</a:t>
            </a:r>
            <a:r>
              <a:rPr sz="1600" spc="-13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50" dirty="0">
                <a:solidFill>
                  <a:srgbClr val="5F5F5F"/>
                </a:solidFill>
                <a:latin typeface="Tahoma"/>
                <a:cs typeface="Tahoma"/>
              </a:rPr>
              <a:t>"</a:t>
            </a:r>
            <a:endParaRPr sz="1600">
              <a:latin typeface="Tahoma"/>
              <a:cs typeface="Tahoma"/>
            </a:endParaRPr>
          </a:p>
          <a:p>
            <a:pPr marL="27305">
              <a:lnSpc>
                <a:spcPts val="1880"/>
              </a:lnSpc>
            </a:pPr>
            <a:r>
              <a:rPr sz="1600" spc="-20" dirty="0">
                <a:solidFill>
                  <a:srgbClr val="5F5F5F"/>
                </a:solidFill>
                <a:latin typeface="Tahoma"/>
                <a:cs typeface="Tahoma"/>
              </a:rPr>
              <a:t>This</a:t>
            </a:r>
            <a:r>
              <a:rPr sz="1600" spc="-16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will</a:t>
            </a:r>
            <a:r>
              <a:rPr sz="1600" spc="-19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definitely</a:t>
            </a:r>
            <a:r>
              <a:rPr sz="1600" spc="-18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reflect</a:t>
            </a:r>
            <a:r>
              <a:rPr sz="1600" spc="-18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in</a:t>
            </a:r>
            <a:r>
              <a:rPr sz="1600" spc="-15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5" dirty="0">
                <a:solidFill>
                  <a:srgbClr val="5F5F5F"/>
                </a:solidFill>
                <a:latin typeface="Tahoma"/>
                <a:cs typeface="Tahoma"/>
              </a:rPr>
              <a:t>more</a:t>
            </a:r>
            <a:r>
              <a:rPr sz="1600" spc="-16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fluent</a:t>
            </a:r>
            <a:r>
              <a:rPr sz="1600" spc="-17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traffic</a:t>
            </a:r>
            <a:r>
              <a:rPr sz="1600" spc="-16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40" dirty="0">
                <a:solidFill>
                  <a:srgbClr val="5F5F5F"/>
                </a:solidFill>
                <a:latin typeface="Tahoma"/>
                <a:cs typeface="Tahoma"/>
              </a:rPr>
              <a:t>and</a:t>
            </a:r>
            <a:r>
              <a:rPr sz="1600" spc="-16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75" dirty="0">
                <a:solidFill>
                  <a:srgbClr val="5F5F5F"/>
                </a:solidFill>
                <a:latin typeface="Tahoma"/>
                <a:cs typeface="Tahoma"/>
              </a:rPr>
              <a:t>a</a:t>
            </a:r>
            <a:r>
              <a:rPr sz="1600" spc="-16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lower</a:t>
            </a:r>
            <a:r>
              <a:rPr sz="1600" spc="-16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5" dirty="0">
                <a:solidFill>
                  <a:srgbClr val="5F5F5F"/>
                </a:solidFill>
                <a:latin typeface="Tahoma"/>
                <a:cs typeface="Tahoma"/>
              </a:rPr>
              <a:t>environmental</a:t>
            </a:r>
            <a:r>
              <a:rPr sz="1600" spc="-18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footprint.</a:t>
            </a:r>
            <a:endParaRPr sz="16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58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40"/>
              </a:spcBef>
            </a:pPr>
            <a:r>
              <a:rPr spc="195" dirty="0">
                <a:solidFill>
                  <a:srgbClr val="087150"/>
                </a:solidFill>
              </a:rPr>
              <a:t>EXERCISE</a:t>
            </a:r>
          </a:p>
          <a:p>
            <a:pPr marL="16510">
              <a:lnSpc>
                <a:spcPct val="100000"/>
              </a:lnSpc>
              <a:spcBef>
                <a:spcPts val="254"/>
              </a:spcBef>
            </a:pPr>
            <a:r>
              <a:rPr sz="1800" spc="135" dirty="0"/>
              <a:t>TARGET</a:t>
            </a:r>
            <a:r>
              <a:rPr sz="1800" spc="-10" dirty="0"/>
              <a:t> </a:t>
            </a:r>
            <a:r>
              <a:rPr sz="1800" spc="155" dirty="0"/>
              <a:t>SETTING</a:t>
            </a:r>
            <a:r>
              <a:rPr sz="1800" spc="-5" dirty="0"/>
              <a:t> </a:t>
            </a:r>
            <a:r>
              <a:rPr sz="1800" dirty="0"/>
              <a:t>– </a:t>
            </a:r>
            <a:r>
              <a:rPr sz="1800" spc="85" dirty="0"/>
              <a:t>SCENARIO</a:t>
            </a:r>
            <a:r>
              <a:rPr sz="1800" spc="-20" dirty="0"/>
              <a:t> </a:t>
            </a:r>
            <a:r>
              <a:rPr sz="1800" spc="-50" dirty="0"/>
              <a:t>2</a:t>
            </a:r>
            <a:endParaRPr sz="1800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69047" rIns="0" bIns="0" rtlCol="0">
            <a:spAutoFit/>
          </a:bodyPr>
          <a:lstStyle/>
          <a:p>
            <a:pPr marL="2417445">
              <a:lnSpc>
                <a:spcPct val="100000"/>
              </a:lnSpc>
              <a:spcBef>
                <a:spcPts val="100"/>
              </a:spcBef>
            </a:pPr>
            <a:fld id="{81D60167-4931-47E6-BA6A-407CBD079E47}" type="slidenum">
              <a:rPr spc="-25" dirty="0"/>
              <a:t>177</a:t>
            </a:fld>
            <a:endParaRPr spc="-25" dirty="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/>
              <a:t>©</a:t>
            </a:r>
            <a:r>
              <a:rPr spc="-15" dirty="0"/>
              <a:t> </a:t>
            </a:r>
            <a:r>
              <a:rPr dirty="0"/>
              <a:t>The</a:t>
            </a:r>
            <a:r>
              <a:rPr spc="-30" dirty="0"/>
              <a:t> </a:t>
            </a:r>
            <a:r>
              <a:rPr dirty="0"/>
              <a:t>KPI</a:t>
            </a:r>
            <a:r>
              <a:rPr spc="-5" dirty="0"/>
              <a:t> </a:t>
            </a:r>
            <a:r>
              <a:rPr dirty="0"/>
              <a:t>Institute</a:t>
            </a:r>
            <a:r>
              <a:rPr spc="-20" dirty="0"/>
              <a:t> 2023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41172" y="1537973"/>
            <a:ext cx="8220709" cy="2616835"/>
          </a:xfrm>
          <a:prstGeom prst="rect">
            <a:avLst/>
          </a:prstGeom>
        </p:spPr>
        <p:txBody>
          <a:bodyPr vert="horz" wrap="square" lIns="0" tIns="1181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30"/>
              </a:spcBef>
            </a:pPr>
            <a:r>
              <a:rPr sz="2000" spc="-10" dirty="0">
                <a:solidFill>
                  <a:srgbClr val="037C39"/>
                </a:solidFill>
                <a:latin typeface="Century Gothic"/>
                <a:cs typeface="Century Gothic"/>
              </a:rPr>
              <a:t>Context</a:t>
            </a:r>
            <a:endParaRPr sz="2000">
              <a:latin typeface="Century Gothic"/>
              <a:cs typeface="Century Gothic"/>
            </a:endParaRPr>
          </a:p>
          <a:p>
            <a:pPr marL="94615">
              <a:lnSpc>
                <a:spcPct val="100000"/>
              </a:lnSpc>
              <a:spcBef>
                <a:spcPts val="660"/>
              </a:spcBef>
            </a:pP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You</a:t>
            </a:r>
            <a:r>
              <a:rPr sz="1600" spc="-15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0" dirty="0">
                <a:solidFill>
                  <a:srgbClr val="5F5F5F"/>
                </a:solidFill>
                <a:latin typeface="Tahoma"/>
                <a:cs typeface="Tahoma"/>
              </a:rPr>
              <a:t>are</a:t>
            </a:r>
            <a:r>
              <a:rPr sz="1600" spc="-16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0" dirty="0">
                <a:solidFill>
                  <a:srgbClr val="5F5F5F"/>
                </a:solidFill>
                <a:latin typeface="Tahoma"/>
                <a:cs typeface="Tahoma"/>
              </a:rPr>
              <a:t>the</a:t>
            </a:r>
            <a:r>
              <a:rPr sz="1600" spc="-13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Call</a:t>
            </a:r>
            <a:r>
              <a:rPr sz="1600" spc="-17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Center</a:t>
            </a:r>
            <a:r>
              <a:rPr sz="1600" spc="-14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Manager</a:t>
            </a:r>
            <a:r>
              <a:rPr sz="1600" spc="-16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of</a:t>
            </a:r>
            <a:r>
              <a:rPr sz="1600" spc="-15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75" dirty="0">
                <a:solidFill>
                  <a:srgbClr val="5F5F5F"/>
                </a:solidFill>
                <a:latin typeface="Tahoma"/>
                <a:cs typeface="Tahoma"/>
              </a:rPr>
              <a:t>a</a:t>
            </a:r>
            <a:r>
              <a:rPr sz="1600" spc="-14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50" dirty="0">
                <a:solidFill>
                  <a:srgbClr val="5F5F5F"/>
                </a:solidFill>
                <a:latin typeface="Tahoma"/>
                <a:cs typeface="Tahoma"/>
              </a:rPr>
              <a:t>company</a:t>
            </a:r>
            <a:r>
              <a:rPr sz="1600" spc="-17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0" dirty="0">
                <a:solidFill>
                  <a:srgbClr val="5F5F5F"/>
                </a:solidFill>
                <a:latin typeface="Tahoma"/>
                <a:cs typeface="Tahoma"/>
              </a:rPr>
              <a:t>operating</a:t>
            </a:r>
            <a:r>
              <a:rPr sz="1600" spc="-15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in</a:t>
            </a:r>
            <a:r>
              <a:rPr sz="1600" spc="-15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0" dirty="0">
                <a:solidFill>
                  <a:srgbClr val="5F5F5F"/>
                </a:solidFill>
                <a:latin typeface="Tahoma"/>
                <a:cs typeface="Tahoma"/>
              </a:rPr>
              <a:t>the</a:t>
            </a:r>
            <a:r>
              <a:rPr sz="1600" spc="-14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75" dirty="0">
                <a:solidFill>
                  <a:srgbClr val="5F5F5F"/>
                </a:solidFill>
                <a:latin typeface="Tahoma"/>
                <a:cs typeface="Tahoma"/>
              </a:rPr>
              <a:t>IT</a:t>
            </a:r>
            <a:r>
              <a:rPr sz="1600" spc="-14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business.</a:t>
            </a:r>
            <a:endParaRPr sz="1600">
              <a:latin typeface="Tahoma"/>
              <a:cs typeface="Tahoma"/>
            </a:endParaRPr>
          </a:p>
          <a:p>
            <a:pPr marL="94615" marR="193040">
              <a:lnSpc>
                <a:spcPct val="100000"/>
              </a:lnSpc>
              <a:spcBef>
                <a:spcPts val="20"/>
              </a:spcBef>
            </a:pP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You</a:t>
            </a:r>
            <a:r>
              <a:rPr sz="1600" spc="-14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0" dirty="0">
                <a:solidFill>
                  <a:srgbClr val="5F5F5F"/>
                </a:solidFill>
                <a:latin typeface="Tahoma"/>
                <a:cs typeface="Tahoma"/>
              </a:rPr>
              <a:t>are</a:t>
            </a:r>
            <a:r>
              <a:rPr sz="1600" spc="-15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0" dirty="0">
                <a:solidFill>
                  <a:srgbClr val="5F5F5F"/>
                </a:solidFill>
                <a:latin typeface="Tahoma"/>
                <a:cs typeface="Tahoma"/>
              </a:rPr>
              <a:t>responsible</a:t>
            </a:r>
            <a:r>
              <a:rPr sz="1600" spc="-15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for</a:t>
            </a:r>
            <a:r>
              <a:rPr sz="1600" spc="-15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60" dirty="0">
                <a:solidFill>
                  <a:srgbClr val="5F5F5F"/>
                </a:solidFill>
                <a:latin typeface="Tahoma"/>
                <a:cs typeface="Tahoma"/>
              </a:rPr>
              <a:t>managing</a:t>
            </a:r>
            <a:r>
              <a:rPr sz="1600" spc="-15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the</a:t>
            </a:r>
            <a:r>
              <a:rPr sz="1600" spc="-13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30" dirty="0">
                <a:solidFill>
                  <a:srgbClr val="5F5F5F"/>
                </a:solidFill>
                <a:latin typeface="Tahoma"/>
                <a:cs typeface="Tahoma"/>
              </a:rPr>
              <a:t>inbound</a:t>
            </a:r>
            <a:r>
              <a:rPr sz="1600" spc="-16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Call</a:t>
            </a:r>
            <a:r>
              <a:rPr sz="1600" spc="-17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Center</a:t>
            </a:r>
            <a:r>
              <a:rPr sz="1600" spc="-14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Division</a:t>
            </a:r>
            <a:r>
              <a:rPr sz="1600" spc="-17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55" dirty="0">
                <a:solidFill>
                  <a:srgbClr val="5F5F5F"/>
                </a:solidFill>
                <a:latin typeface="Tahoma"/>
                <a:cs typeface="Tahoma"/>
              </a:rPr>
              <a:t>A</a:t>
            </a:r>
            <a:r>
              <a:rPr sz="1600" spc="-15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40" dirty="0">
                <a:solidFill>
                  <a:srgbClr val="5F5F5F"/>
                </a:solidFill>
                <a:latin typeface="Tahoma"/>
                <a:cs typeface="Tahoma"/>
              </a:rPr>
              <a:t>and</a:t>
            </a:r>
            <a:r>
              <a:rPr sz="1600" spc="-14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in</a:t>
            </a:r>
            <a:r>
              <a:rPr sz="1600" spc="-15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0" dirty="0">
                <a:solidFill>
                  <a:srgbClr val="5F5F5F"/>
                </a:solidFill>
                <a:latin typeface="Tahoma"/>
                <a:cs typeface="Tahoma"/>
              </a:rPr>
              <a:t>the</a:t>
            </a:r>
            <a:r>
              <a:rPr sz="1600" spc="-14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0" dirty="0">
                <a:solidFill>
                  <a:srgbClr val="5F5F5F"/>
                </a:solidFill>
                <a:latin typeface="Tahoma"/>
                <a:cs typeface="Tahoma"/>
              </a:rPr>
              <a:t>last</a:t>
            </a:r>
            <a:r>
              <a:rPr sz="1600" spc="-14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quarters, </a:t>
            </a:r>
            <a:r>
              <a:rPr sz="1600" spc="-25" dirty="0">
                <a:solidFill>
                  <a:srgbClr val="5F5F5F"/>
                </a:solidFill>
                <a:latin typeface="Tahoma"/>
                <a:cs typeface="Tahoma"/>
              </a:rPr>
              <a:t>performance</a:t>
            </a:r>
            <a:r>
              <a:rPr sz="1600" spc="-18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results</a:t>
            </a:r>
            <a:r>
              <a:rPr sz="1600" spc="-14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0" dirty="0">
                <a:solidFill>
                  <a:srgbClr val="5F5F5F"/>
                </a:solidFill>
                <a:latin typeface="Tahoma"/>
                <a:cs typeface="Tahoma"/>
              </a:rPr>
              <a:t>indicate</a:t>
            </a:r>
            <a:r>
              <a:rPr sz="1600" spc="-18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0" dirty="0">
                <a:solidFill>
                  <a:srgbClr val="5F5F5F"/>
                </a:solidFill>
                <a:latin typeface="Tahoma"/>
                <a:cs typeface="Tahoma"/>
              </a:rPr>
              <a:t>that</a:t>
            </a:r>
            <a:r>
              <a:rPr sz="1600" spc="-14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0" dirty="0">
                <a:solidFill>
                  <a:srgbClr val="5F5F5F"/>
                </a:solidFill>
                <a:latin typeface="Tahoma"/>
                <a:cs typeface="Tahoma"/>
              </a:rPr>
              <a:t>the</a:t>
            </a:r>
            <a:r>
              <a:rPr sz="1600" spc="-14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current</a:t>
            </a:r>
            <a:r>
              <a:rPr sz="1600" spc="-16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0" dirty="0">
                <a:solidFill>
                  <a:srgbClr val="5F5F5F"/>
                </a:solidFill>
                <a:latin typeface="Tahoma"/>
                <a:cs typeface="Tahoma"/>
              </a:rPr>
              <a:t>target</a:t>
            </a:r>
            <a:r>
              <a:rPr sz="1600" spc="-13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of</a:t>
            </a:r>
            <a:r>
              <a:rPr sz="1600" spc="-12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i="1" spc="-80" dirty="0">
                <a:solidFill>
                  <a:srgbClr val="5F5F5F"/>
                </a:solidFill>
                <a:latin typeface="Lucida Sans"/>
                <a:cs typeface="Lucida Sans"/>
              </a:rPr>
              <a:t>10%</a:t>
            </a:r>
            <a:r>
              <a:rPr sz="1600" i="1" spc="-175" dirty="0">
                <a:solidFill>
                  <a:srgbClr val="5F5F5F"/>
                </a:solidFill>
                <a:latin typeface="Lucida Sans"/>
                <a:cs typeface="Lucida Sans"/>
              </a:rPr>
              <a:t> for</a:t>
            </a:r>
            <a:r>
              <a:rPr sz="1600" i="1" spc="-195" dirty="0">
                <a:solidFill>
                  <a:srgbClr val="5F5F5F"/>
                </a:solidFill>
                <a:latin typeface="Lucida Sans"/>
                <a:cs typeface="Lucida Sans"/>
              </a:rPr>
              <a:t> </a:t>
            </a:r>
            <a:r>
              <a:rPr sz="1600" i="1" spc="-65" dirty="0">
                <a:solidFill>
                  <a:srgbClr val="5F5F5F"/>
                </a:solidFill>
                <a:latin typeface="Lucida Sans"/>
                <a:cs typeface="Lucida Sans"/>
              </a:rPr>
              <a:t>%</a:t>
            </a:r>
            <a:r>
              <a:rPr sz="1600" i="1" spc="-150" dirty="0">
                <a:solidFill>
                  <a:srgbClr val="5F5F5F"/>
                </a:solidFill>
                <a:latin typeface="Lucida Sans"/>
                <a:cs typeface="Lucida Sans"/>
              </a:rPr>
              <a:t> </a:t>
            </a:r>
            <a:r>
              <a:rPr sz="1600" i="1" spc="-125" dirty="0">
                <a:solidFill>
                  <a:srgbClr val="5F5F5F"/>
                </a:solidFill>
                <a:latin typeface="Lucida Sans"/>
                <a:cs typeface="Lucida Sans"/>
              </a:rPr>
              <a:t>Call</a:t>
            </a:r>
            <a:r>
              <a:rPr sz="1600" i="1" spc="-170" dirty="0">
                <a:solidFill>
                  <a:srgbClr val="5F5F5F"/>
                </a:solidFill>
                <a:latin typeface="Lucida Sans"/>
                <a:cs typeface="Lucida Sans"/>
              </a:rPr>
              <a:t> </a:t>
            </a:r>
            <a:r>
              <a:rPr sz="1600" i="1" spc="-175" dirty="0">
                <a:solidFill>
                  <a:srgbClr val="5F5F5F"/>
                </a:solidFill>
                <a:latin typeface="Lucida Sans"/>
                <a:cs typeface="Lucida Sans"/>
              </a:rPr>
              <a:t>abandon</a:t>
            </a:r>
            <a:r>
              <a:rPr sz="1600" i="1" spc="-195" dirty="0">
                <a:solidFill>
                  <a:srgbClr val="5F5F5F"/>
                </a:solidFill>
                <a:latin typeface="Lucida Sans"/>
                <a:cs typeface="Lucida Sans"/>
              </a:rPr>
              <a:t> </a:t>
            </a:r>
            <a:r>
              <a:rPr sz="1600" i="1" spc="-165" dirty="0">
                <a:solidFill>
                  <a:srgbClr val="5F5F5F"/>
                </a:solidFill>
                <a:latin typeface="Lucida Sans"/>
                <a:cs typeface="Lucida Sans"/>
              </a:rPr>
              <a:t>rate</a:t>
            </a:r>
            <a:r>
              <a:rPr sz="1600" i="1" spc="-195" dirty="0">
                <a:solidFill>
                  <a:srgbClr val="5F5F5F"/>
                </a:solidFill>
                <a:latin typeface="Lucida Sans"/>
                <a:cs typeface="Lucida Sans"/>
              </a:rPr>
              <a:t> </a:t>
            </a:r>
            <a:r>
              <a:rPr sz="1600" i="1" spc="-160" dirty="0">
                <a:solidFill>
                  <a:srgbClr val="5F5F5F"/>
                </a:solidFill>
                <a:latin typeface="Lucida Sans"/>
                <a:cs typeface="Lucida Sans"/>
              </a:rPr>
              <a:t>should</a:t>
            </a:r>
            <a:r>
              <a:rPr sz="1600" i="1" spc="-195" dirty="0">
                <a:solidFill>
                  <a:srgbClr val="5F5F5F"/>
                </a:solidFill>
                <a:latin typeface="Lucida Sans"/>
                <a:cs typeface="Lucida Sans"/>
              </a:rPr>
              <a:t> </a:t>
            </a:r>
            <a:r>
              <a:rPr sz="1600" i="1" spc="-25" dirty="0">
                <a:solidFill>
                  <a:srgbClr val="5F5F5F"/>
                </a:solidFill>
                <a:latin typeface="Lucida Sans"/>
                <a:cs typeface="Lucida Sans"/>
              </a:rPr>
              <a:t>be </a:t>
            </a:r>
            <a:r>
              <a:rPr sz="1600" i="1" spc="-90" dirty="0">
                <a:solidFill>
                  <a:srgbClr val="5F5F5F"/>
                </a:solidFill>
                <a:latin typeface="Lucida Sans"/>
                <a:cs typeface="Lucida Sans"/>
              </a:rPr>
              <a:t>reconsidered.</a:t>
            </a:r>
            <a:endParaRPr sz="1600">
              <a:latin typeface="Lucida Sans"/>
              <a:cs typeface="Lucida Sans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600">
              <a:latin typeface="Lucida Sans"/>
              <a:cs typeface="Lucida Sans"/>
            </a:endParaRPr>
          </a:p>
          <a:p>
            <a:pPr marL="94615">
              <a:lnSpc>
                <a:spcPct val="100000"/>
              </a:lnSpc>
            </a:pPr>
            <a:r>
              <a:rPr sz="2000" spc="125" dirty="0">
                <a:solidFill>
                  <a:srgbClr val="037C39"/>
                </a:solidFill>
                <a:latin typeface="Century Gothic"/>
                <a:cs typeface="Century Gothic"/>
              </a:rPr>
              <a:t>Task</a:t>
            </a:r>
            <a:endParaRPr sz="2000">
              <a:latin typeface="Century Gothic"/>
              <a:cs typeface="Century Gothic"/>
            </a:endParaRPr>
          </a:p>
          <a:p>
            <a:pPr marL="433705" marR="5080" indent="-287020">
              <a:lnSpc>
                <a:spcPct val="100000"/>
              </a:lnSpc>
              <a:spcBef>
                <a:spcPts val="645"/>
              </a:spcBef>
              <a:buClr>
                <a:srgbClr val="037C39"/>
              </a:buClr>
              <a:buFont typeface="Arial"/>
              <a:buChar char="•"/>
              <a:tabLst>
                <a:tab pos="433705" algn="l"/>
              </a:tabLst>
            </a:pP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Based</a:t>
            </a:r>
            <a:r>
              <a:rPr sz="1600" spc="-16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35" dirty="0">
                <a:solidFill>
                  <a:srgbClr val="5F5F5F"/>
                </a:solidFill>
                <a:latin typeface="Tahoma"/>
                <a:cs typeface="Tahoma"/>
              </a:rPr>
              <a:t>on</a:t>
            </a:r>
            <a:r>
              <a:rPr sz="1600" spc="-15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0" dirty="0">
                <a:solidFill>
                  <a:srgbClr val="5F5F5F"/>
                </a:solidFill>
                <a:latin typeface="Tahoma"/>
                <a:cs typeface="Tahoma"/>
              </a:rPr>
              <a:t>the</a:t>
            </a:r>
            <a:r>
              <a:rPr sz="1600" spc="-15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2</a:t>
            </a:r>
            <a:r>
              <a:rPr sz="1600" spc="-15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0" dirty="0">
                <a:solidFill>
                  <a:srgbClr val="5F5F5F"/>
                </a:solidFill>
                <a:latin typeface="Tahoma"/>
                <a:cs typeface="Tahoma"/>
              </a:rPr>
              <a:t>sources</a:t>
            </a:r>
            <a:r>
              <a:rPr sz="1600" spc="-16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of</a:t>
            </a:r>
            <a:r>
              <a:rPr sz="1600" spc="-15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0" dirty="0">
                <a:solidFill>
                  <a:srgbClr val="5F5F5F"/>
                </a:solidFill>
                <a:latin typeface="Tahoma"/>
                <a:cs typeface="Tahoma"/>
              </a:rPr>
              <a:t>information</a:t>
            </a:r>
            <a:r>
              <a:rPr sz="1600" spc="-18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35" dirty="0">
                <a:solidFill>
                  <a:srgbClr val="5F5F5F"/>
                </a:solidFill>
                <a:latin typeface="Tahoma"/>
                <a:cs typeface="Tahoma"/>
              </a:rPr>
              <a:t>provided,</a:t>
            </a:r>
            <a:r>
              <a:rPr sz="1600" spc="-16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35" dirty="0">
                <a:solidFill>
                  <a:srgbClr val="5F5F5F"/>
                </a:solidFill>
                <a:latin typeface="Tahoma"/>
                <a:cs typeface="Tahoma"/>
              </a:rPr>
              <a:t>you</a:t>
            </a:r>
            <a:r>
              <a:rPr sz="1600" spc="-16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5" dirty="0">
                <a:solidFill>
                  <a:srgbClr val="5F5F5F"/>
                </a:solidFill>
                <a:latin typeface="Tahoma"/>
                <a:cs typeface="Tahoma"/>
              </a:rPr>
              <a:t>are</a:t>
            </a:r>
            <a:r>
              <a:rPr sz="1600" spc="-17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0" dirty="0">
                <a:solidFill>
                  <a:srgbClr val="5F5F5F"/>
                </a:solidFill>
                <a:latin typeface="Tahoma"/>
                <a:cs typeface="Tahoma"/>
              </a:rPr>
              <a:t>requested</a:t>
            </a:r>
            <a:r>
              <a:rPr sz="1600" spc="-14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to</a:t>
            </a:r>
            <a:r>
              <a:rPr sz="1600" spc="-16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5" dirty="0">
                <a:solidFill>
                  <a:srgbClr val="5F5F5F"/>
                </a:solidFill>
                <a:latin typeface="Tahoma"/>
                <a:cs typeface="Tahoma"/>
              </a:rPr>
              <a:t>propose</a:t>
            </a:r>
            <a:r>
              <a:rPr sz="1600" spc="-16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75" dirty="0">
                <a:solidFill>
                  <a:srgbClr val="5F5F5F"/>
                </a:solidFill>
                <a:latin typeface="Tahoma"/>
                <a:cs typeface="Tahoma"/>
              </a:rPr>
              <a:t>a</a:t>
            </a:r>
            <a:r>
              <a:rPr sz="1600" spc="-15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5" dirty="0">
                <a:solidFill>
                  <a:srgbClr val="5F5F5F"/>
                </a:solidFill>
                <a:latin typeface="Tahoma"/>
                <a:cs typeface="Tahoma"/>
              </a:rPr>
              <a:t>new</a:t>
            </a:r>
            <a:r>
              <a:rPr sz="1600" spc="-17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target </a:t>
            </a: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for</a:t>
            </a:r>
            <a:r>
              <a:rPr sz="1600" spc="-14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345" dirty="0">
                <a:solidFill>
                  <a:srgbClr val="5F5F5F"/>
                </a:solidFill>
                <a:latin typeface="Tahoma"/>
                <a:cs typeface="Tahoma"/>
              </a:rPr>
              <a:t>%</a:t>
            </a:r>
            <a:r>
              <a:rPr sz="1600" spc="-13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Call</a:t>
            </a:r>
            <a:r>
              <a:rPr sz="1600" spc="-15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40" dirty="0">
                <a:solidFill>
                  <a:srgbClr val="5F5F5F"/>
                </a:solidFill>
                <a:latin typeface="Tahoma"/>
                <a:cs typeface="Tahoma"/>
              </a:rPr>
              <a:t>abandon</a:t>
            </a:r>
            <a:r>
              <a:rPr sz="1600" spc="-16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0" dirty="0">
                <a:solidFill>
                  <a:srgbClr val="5F5F5F"/>
                </a:solidFill>
                <a:latin typeface="Tahoma"/>
                <a:cs typeface="Tahoma"/>
              </a:rPr>
              <a:t>rate.</a:t>
            </a:r>
            <a:endParaRPr sz="16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58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40"/>
              </a:spcBef>
            </a:pPr>
            <a:r>
              <a:rPr spc="195" dirty="0">
                <a:solidFill>
                  <a:srgbClr val="087150"/>
                </a:solidFill>
              </a:rPr>
              <a:t>EXERCISE</a:t>
            </a:r>
          </a:p>
          <a:p>
            <a:pPr marL="16510">
              <a:lnSpc>
                <a:spcPct val="100000"/>
              </a:lnSpc>
              <a:spcBef>
                <a:spcPts val="254"/>
              </a:spcBef>
            </a:pPr>
            <a:r>
              <a:rPr sz="1800" spc="135" dirty="0"/>
              <a:t>TARGET</a:t>
            </a:r>
            <a:r>
              <a:rPr sz="1800" spc="-10" dirty="0"/>
              <a:t> </a:t>
            </a:r>
            <a:r>
              <a:rPr sz="1800" spc="155" dirty="0"/>
              <a:t>SETTING</a:t>
            </a:r>
            <a:r>
              <a:rPr sz="1800" spc="-5" dirty="0"/>
              <a:t> </a:t>
            </a:r>
            <a:r>
              <a:rPr sz="1800" dirty="0"/>
              <a:t>– </a:t>
            </a:r>
            <a:r>
              <a:rPr sz="1800" spc="85" dirty="0"/>
              <a:t>SCENARIO</a:t>
            </a:r>
            <a:r>
              <a:rPr sz="1800" spc="-20" dirty="0"/>
              <a:t> </a:t>
            </a:r>
            <a:r>
              <a:rPr sz="1800" spc="-50" dirty="0"/>
              <a:t>2</a:t>
            </a:r>
            <a:endParaRPr sz="1800"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69047" rIns="0" bIns="0" rtlCol="0">
            <a:spAutoFit/>
          </a:bodyPr>
          <a:lstStyle/>
          <a:p>
            <a:pPr marL="2417445">
              <a:lnSpc>
                <a:spcPct val="100000"/>
              </a:lnSpc>
              <a:spcBef>
                <a:spcPts val="100"/>
              </a:spcBef>
            </a:pPr>
            <a:fld id="{81D60167-4931-47E6-BA6A-407CBD079E47}" type="slidenum">
              <a:rPr spc="-25" dirty="0"/>
              <a:t>178</a:t>
            </a:fld>
            <a:endParaRPr spc="-25" dirty="0"/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/>
              <a:t>©</a:t>
            </a:r>
            <a:r>
              <a:rPr spc="-15" dirty="0"/>
              <a:t> </a:t>
            </a:r>
            <a:r>
              <a:rPr dirty="0"/>
              <a:t>The</a:t>
            </a:r>
            <a:r>
              <a:rPr spc="-30" dirty="0"/>
              <a:t> </a:t>
            </a:r>
            <a:r>
              <a:rPr dirty="0"/>
              <a:t>KPI</a:t>
            </a:r>
            <a:r>
              <a:rPr spc="-5" dirty="0"/>
              <a:t> </a:t>
            </a:r>
            <a:r>
              <a:rPr dirty="0"/>
              <a:t>Institute</a:t>
            </a:r>
            <a:r>
              <a:rPr spc="-20" dirty="0"/>
              <a:t> 2023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70738" y="1534795"/>
            <a:ext cx="4123054" cy="12439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solidFill>
                  <a:srgbClr val="037C39"/>
                </a:solidFill>
                <a:latin typeface="Century Gothic"/>
                <a:cs typeface="Century Gothic"/>
              </a:rPr>
              <a:t>Available</a:t>
            </a:r>
            <a:r>
              <a:rPr sz="2000" spc="30" dirty="0">
                <a:solidFill>
                  <a:srgbClr val="037C39"/>
                </a:solidFill>
                <a:latin typeface="Century Gothic"/>
                <a:cs typeface="Century Gothic"/>
              </a:rPr>
              <a:t> </a:t>
            </a:r>
            <a:r>
              <a:rPr sz="2000" spc="-35" dirty="0">
                <a:solidFill>
                  <a:srgbClr val="037C39"/>
                </a:solidFill>
                <a:latin typeface="Century Gothic"/>
                <a:cs typeface="Century Gothic"/>
              </a:rPr>
              <a:t>data</a:t>
            </a:r>
            <a:r>
              <a:rPr sz="2000" spc="35" dirty="0">
                <a:solidFill>
                  <a:srgbClr val="037C39"/>
                </a:solidFill>
                <a:latin typeface="Century Gothic"/>
                <a:cs typeface="Century Gothic"/>
              </a:rPr>
              <a:t> </a:t>
            </a:r>
            <a:r>
              <a:rPr sz="2000" spc="80" dirty="0">
                <a:solidFill>
                  <a:srgbClr val="037C39"/>
                </a:solidFill>
                <a:latin typeface="Century Gothic"/>
                <a:cs typeface="Century Gothic"/>
              </a:rPr>
              <a:t>for</a:t>
            </a:r>
            <a:r>
              <a:rPr sz="2000" spc="45" dirty="0">
                <a:solidFill>
                  <a:srgbClr val="037C39"/>
                </a:solidFill>
                <a:latin typeface="Century Gothic"/>
                <a:cs typeface="Century Gothic"/>
              </a:rPr>
              <a:t> </a:t>
            </a:r>
            <a:r>
              <a:rPr sz="2000" dirty="0">
                <a:solidFill>
                  <a:srgbClr val="037C39"/>
                </a:solidFill>
                <a:latin typeface="Century Gothic"/>
                <a:cs typeface="Century Gothic"/>
              </a:rPr>
              <a:t>target</a:t>
            </a:r>
            <a:r>
              <a:rPr sz="2000" spc="50" dirty="0">
                <a:solidFill>
                  <a:srgbClr val="037C39"/>
                </a:solidFill>
                <a:latin typeface="Century Gothic"/>
                <a:cs typeface="Century Gothic"/>
              </a:rPr>
              <a:t> </a:t>
            </a:r>
            <a:r>
              <a:rPr sz="2000" spc="95" dirty="0">
                <a:solidFill>
                  <a:srgbClr val="037C39"/>
                </a:solidFill>
                <a:latin typeface="Century Gothic"/>
                <a:cs typeface="Century Gothic"/>
              </a:rPr>
              <a:t>setting</a:t>
            </a:r>
            <a:endParaRPr sz="2000">
              <a:latin typeface="Century Gothic"/>
              <a:cs typeface="Century Gothic"/>
            </a:endParaRPr>
          </a:p>
          <a:p>
            <a:pPr marL="68580">
              <a:lnSpc>
                <a:spcPct val="100000"/>
              </a:lnSpc>
              <a:spcBef>
                <a:spcPts val="1400"/>
              </a:spcBef>
              <a:tabLst>
                <a:tab pos="411480" algn="l"/>
              </a:tabLst>
            </a:pPr>
            <a:r>
              <a:rPr sz="1600" spc="-25" dirty="0">
                <a:solidFill>
                  <a:srgbClr val="037C39"/>
                </a:solidFill>
                <a:latin typeface="Tahoma"/>
                <a:cs typeface="Tahoma"/>
              </a:rPr>
              <a:t>1.</a:t>
            </a:r>
            <a:r>
              <a:rPr sz="1600" dirty="0">
                <a:solidFill>
                  <a:srgbClr val="037C39"/>
                </a:solidFill>
                <a:latin typeface="Tahoma"/>
                <a:cs typeface="Tahoma"/>
              </a:rPr>
              <a:t>	</a:t>
            </a: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Historical</a:t>
            </a:r>
            <a:r>
              <a:rPr sz="1600" spc="-8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0" dirty="0">
                <a:solidFill>
                  <a:srgbClr val="5F5F5F"/>
                </a:solidFill>
                <a:latin typeface="Tahoma"/>
                <a:cs typeface="Tahoma"/>
              </a:rPr>
              <a:t>data</a:t>
            </a:r>
            <a:endParaRPr sz="16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600">
              <a:latin typeface="Tahoma"/>
              <a:cs typeface="Tahoma"/>
            </a:endParaRPr>
          </a:p>
          <a:p>
            <a:pPr marL="68580">
              <a:lnSpc>
                <a:spcPct val="100000"/>
              </a:lnSpc>
            </a:pPr>
            <a:r>
              <a:rPr sz="1600" spc="-345" dirty="0">
                <a:solidFill>
                  <a:srgbClr val="5F5F5F"/>
                </a:solidFill>
                <a:latin typeface="Tahoma"/>
                <a:cs typeface="Tahoma"/>
              </a:rPr>
              <a:t>%</a:t>
            </a:r>
            <a:r>
              <a:rPr sz="1600" spc="-15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Call</a:t>
            </a:r>
            <a:r>
              <a:rPr sz="1600" spc="-17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40" dirty="0">
                <a:solidFill>
                  <a:srgbClr val="5F5F5F"/>
                </a:solidFill>
                <a:latin typeface="Tahoma"/>
                <a:cs typeface="Tahoma"/>
              </a:rPr>
              <a:t>abandon</a:t>
            </a:r>
            <a:r>
              <a:rPr sz="1600" spc="-16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rate</a:t>
            </a:r>
            <a:r>
              <a:rPr sz="1600" spc="-14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65" dirty="0">
                <a:solidFill>
                  <a:srgbClr val="5F5F5F"/>
                </a:solidFill>
                <a:latin typeface="Tahoma"/>
                <a:cs typeface="Tahoma"/>
              </a:rPr>
              <a:t>-</a:t>
            </a:r>
            <a:r>
              <a:rPr sz="1600" spc="-13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95" dirty="0">
                <a:solidFill>
                  <a:srgbClr val="5F5F5F"/>
                </a:solidFill>
                <a:latin typeface="Tahoma"/>
                <a:cs typeface="Tahoma"/>
              </a:rPr>
              <a:t>10%</a:t>
            </a:r>
            <a:r>
              <a:rPr sz="1600" spc="-15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0" dirty="0">
                <a:solidFill>
                  <a:srgbClr val="5F5F5F"/>
                </a:solidFill>
                <a:latin typeface="Tahoma"/>
                <a:cs typeface="Tahoma"/>
              </a:rPr>
              <a:t>(current</a:t>
            </a:r>
            <a:r>
              <a:rPr sz="1600" spc="-15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target)</a:t>
            </a:r>
            <a:endParaRPr sz="1600">
              <a:latin typeface="Tahoma"/>
              <a:cs typeface="Tahoma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343446" y="3475926"/>
          <a:ext cx="4896485" cy="21158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004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8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85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21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324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7056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921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F5F5F"/>
                      </a:solidFill>
                      <a:prstDash val="solid"/>
                    </a:lnL>
                    <a:lnR w="9525">
                      <a:solidFill>
                        <a:srgbClr val="5F5F5F"/>
                      </a:solidFill>
                      <a:prstDash val="solid"/>
                    </a:lnR>
                    <a:lnT w="9525">
                      <a:solidFill>
                        <a:srgbClr val="5F5F5F"/>
                      </a:solidFill>
                      <a:prstDash val="solid"/>
                    </a:lnT>
                    <a:lnB w="9525">
                      <a:solidFill>
                        <a:srgbClr val="5F5F5F"/>
                      </a:solidFill>
                      <a:prstDash val="solid"/>
                    </a:lnB>
                    <a:solidFill>
                      <a:srgbClr val="037C3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400" spc="3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2018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37465" marB="0">
                    <a:lnL w="9525">
                      <a:solidFill>
                        <a:srgbClr val="5F5F5F"/>
                      </a:solidFill>
                      <a:prstDash val="solid"/>
                    </a:lnL>
                    <a:lnR w="9525">
                      <a:solidFill>
                        <a:srgbClr val="5F5F5F"/>
                      </a:solidFill>
                      <a:prstDash val="solid"/>
                    </a:lnR>
                    <a:lnT w="9525">
                      <a:solidFill>
                        <a:srgbClr val="5F5F5F"/>
                      </a:solidFill>
                      <a:prstDash val="solid"/>
                    </a:lnT>
                    <a:lnB w="9525">
                      <a:solidFill>
                        <a:srgbClr val="5F5F5F"/>
                      </a:solidFill>
                      <a:prstDash val="solid"/>
                    </a:lnB>
                    <a:solidFill>
                      <a:srgbClr val="037C3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400" spc="3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2019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37465" marB="0">
                    <a:lnL w="9525">
                      <a:solidFill>
                        <a:srgbClr val="5F5F5F"/>
                      </a:solidFill>
                      <a:prstDash val="solid"/>
                    </a:lnL>
                    <a:lnR w="9525">
                      <a:solidFill>
                        <a:srgbClr val="5F5F5F"/>
                      </a:solidFill>
                      <a:prstDash val="solid"/>
                    </a:lnR>
                    <a:lnT w="9525">
                      <a:solidFill>
                        <a:srgbClr val="5F5F5F"/>
                      </a:solidFill>
                      <a:prstDash val="solid"/>
                    </a:lnT>
                    <a:lnB w="9525">
                      <a:solidFill>
                        <a:srgbClr val="5F5F5F"/>
                      </a:solidFill>
                      <a:prstDash val="solid"/>
                    </a:lnB>
                    <a:solidFill>
                      <a:srgbClr val="037C39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400" spc="3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2020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37465" marB="0">
                    <a:lnL w="9525">
                      <a:solidFill>
                        <a:srgbClr val="5F5F5F"/>
                      </a:solidFill>
                      <a:prstDash val="solid"/>
                    </a:lnL>
                    <a:lnR w="9525">
                      <a:solidFill>
                        <a:srgbClr val="5F5F5F"/>
                      </a:solidFill>
                      <a:prstDash val="solid"/>
                    </a:lnR>
                    <a:lnT w="9525">
                      <a:solidFill>
                        <a:srgbClr val="5F5F5F"/>
                      </a:solidFill>
                      <a:prstDash val="solid"/>
                    </a:lnT>
                    <a:lnB w="9525">
                      <a:solidFill>
                        <a:srgbClr val="5F5F5F"/>
                      </a:solidFill>
                      <a:prstDash val="solid"/>
                    </a:lnB>
                    <a:solidFill>
                      <a:srgbClr val="037C3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400" spc="3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2021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37465" marB="0">
                    <a:lnL w="9525">
                      <a:solidFill>
                        <a:srgbClr val="5F5F5F"/>
                      </a:solidFill>
                      <a:prstDash val="solid"/>
                    </a:lnL>
                    <a:lnR w="9525">
                      <a:solidFill>
                        <a:srgbClr val="5F5F5F"/>
                      </a:solidFill>
                      <a:prstDash val="solid"/>
                    </a:lnR>
                    <a:lnT w="9525">
                      <a:solidFill>
                        <a:srgbClr val="5F5F5F"/>
                      </a:solidFill>
                      <a:prstDash val="solid"/>
                    </a:lnT>
                    <a:lnB w="9525">
                      <a:solidFill>
                        <a:srgbClr val="5F5F5F"/>
                      </a:solidFill>
                      <a:prstDash val="solid"/>
                    </a:lnB>
                    <a:solidFill>
                      <a:srgbClr val="037C3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400" spc="3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2022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37465" marB="0">
                    <a:lnL w="9525">
                      <a:solidFill>
                        <a:srgbClr val="5F5F5F"/>
                      </a:solidFill>
                      <a:prstDash val="solid"/>
                    </a:lnL>
                    <a:lnR w="9525">
                      <a:solidFill>
                        <a:srgbClr val="5F5F5F"/>
                      </a:solidFill>
                      <a:prstDash val="solid"/>
                    </a:lnR>
                    <a:lnT w="9525">
                      <a:solidFill>
                        <a:srgbClr val="5F5F5F"/>
                      </a:solidFill>
                      <a:prstDash val="solid"/>
                    </a:lnT>
                    <a:lnB w="9525">
                      <a:solidFill>
                        <a:srgbClr val="5F5F5F"/>
                      </a:solidFill>
                      <a:prstDash val="solid"/>
                    </a:lnB>
                    <a:solidFill>
                      <a:srgbClr val="037C3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1465">
                <a:tc>
                  <a:txBody>
                    <a:bodyPr/>
                    <a:lstStyle/>
                    <a:p>
                      <a:pPr marL="22860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14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Quarter</a:t>
                      </a:r>
                      <a:r>
                        <a:rPr sz="1400" spc="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-5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1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36194" marB="0">
                    <a:lnL w="9525">
                      <a:solidFill>
                        <a:srgbClr val="5F5F5F"/>
                      </a:solidFill>
                      <a:prstDash val="solid"/>
                    </a:lnL>
                    <a:lnR w="9525">
                      <a:solidFill>
                        <a:srgbClr val="5F5F5F"/>
                      </a:solidFill>
                      <a:prstDash val="solid"/>
                    </a:lnR>
                    <a:lnT w="9525">
                      <a:solidFill>
                        <a:srgbClr val="5F5F5F"/>
                      </a:solidFill>
                      <a:prstDash val="solid"/>
                    </a:lnT>
                    <a:lnB w="9525">
                      <a:solidFill>
                        <a:srgbClr val="5F5F5F"/>
                      </a:solidFill>
                      <a:prstDash val="solid"/>
                    </a:lnB>
                    <a:solidFill>
                      <a:srgbClr val="037C3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1400" spc="-25" dirty="0">
                          <a:latin typeface="Tahoma"/>
                          <a:cs typeface="Tahoma"/>
                        </a:rPr>
                        <a:t>10%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36194" marB="0">
                    <a:lnL w="9525">
                      <a:solidFill>
                        <a:srgbClr val="5F5F5F"/>
                      </a:solidFill>
                      <a:prstDash val="solid"/>
                    </a:lnL>
                    <a:lnR w="9525">
                      <a:solidFill>
                        <a:srgbClr val="5F5F5F"/>
                      </a:solidFill>
                      <a:prstDash val="solid"/>
                    </a:lnR>
                    <a:lnT w="9525">
                      <a:solidFill>
                        <a:srgbClr val="5F5F5F"/>
                      </a:solidFill>
                      <a:prstDash val="solid"/>
                    </a:lnT>
                    <a:lnB w="9525">
                      <a:solidFill>
                        <a:srgbClr val="5F5F5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1400" spc="-25" dirty="0">
                          <a:latin typeface="Tahoma"/>
                          <a:cs typeface="Tahoma"/>
                        </a:rPr>
                        <a:t>11%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36194" marB="0">
                    <a:lnL w="9525">
                      <a:solidFill>
                        <a:srgbClr val="5F5F5F"/>
                      </a:solidFill>
                      <a:prstDash val="solid"/>
                    </a:lnL>
                    <a:lnR w="9525">
                      <a:solidFill>
                        <a:srgbClr val="5F5F5F"/>
                      </a:solidFill>
                      <a:prstDash val="solid"/>
                    </a:lnR>
                    <a:lnT w="9525">
                      <a:solidFill>
                        <a:srgbClr val="5F5F5F"/>
                      </a:solidFill>
                      <a:prstDash val="solid"/>
                    </a:lnT>
                    <a:lnB w="9525">
                      <a:solidFill>
                        <a:srgbClr val="5F5F5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1400" spc="-10" dirty="0">
                          <a:latin typeface="Tahoma"/>
                          <a:cs typeface="Tahoma"/>
                        </a:rPr>
                        <a:t>12.3%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36194" marB="0">
                    <a:lnL w="9525">
                      <a:solidFill>
                        <a:srgbClr val="5F5F5F"/>
                      </a:solidFill>
                      <a:prstDash val="solid"/>
                    </a:lnL>
                    <a:lnR w="9525">
                      <a:solidFill>
                        <a:srgbClr val="5F5F5F"/>
                      </a:solidFill>
                      <a:prstDash val="solid"/>
                    </a:lnR>
                    <a:lnT w="9525">
                      <a:solidFill>
                        <a:srgbClr val="5F5F5F"/>
                      </a:solidFill>
                      <a:prstDash val="solid"/>
                    </a:lnT>
                    <a:lnB w="9525">
                      <a:solidFill>
                        <a:srgbClr val="5F5F5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1400" spc="-25" dirty="0">
                          <a:latin typeface="Tahoma"/>
                          <a:cs typeface="Tahoma"/>
                        </a:rPr>
                        <a:t>13%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36194" marB="0">
                    <a:lnL w="9525">
                      <a:solidFill>
                        <a:srgbClr val="5F5F5F"/>
                      </a:solidFill>
                      <a:prstDash val="solid"/>
                    </a:lnL>
                    <a:lnR w="9525">
                      <a:solidFill>
                        <a:srgbClr val="5F5F5F"/>
                      </a:solidFill>
                      <a:prstDash val="solid"/>
                    </a:lnR>
                    <a:lnT w="9525">
                      <a:solidFill>
                        <a:srgbClr val="5F5F5F"/>
                      </a:solidFill>
                      <a:prstDash val="solid"/>
                    </a:lnT>
                    <a:lnB w="9525">
                      <a:solidFill>
                        <a:srgbClr val="5F5F5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1400" spc="-25" dirty="0">
                          <a:latin typeface="Tahoma"/>
                          <a:cs typeface="Tahoma"/>
                        </a:rPr>
                        <a:t>10%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36194" marB="0">
                    <a:lnL w="9525">
                      <a:solidFill>
                        <a:srgbClr val="5F5F5F"/>
                      </a:solidFill>
                      <a:prstDash val="solid"/>
                    </a:lnL>
                    <a:lnR w="9525">
                      <a:solidFill>
                        <a:srgbClr val="5F5F5F"/>
                      </a:solidFill>
                      <a:prstDash val="solid"/>
                    </a:lnR>
                    <a:lnT w="9525">
                      <a:solidFill>
                        <a:srgbClr val="5F5F5F"/>
                      </a:solidFill>
                      <a:prstDash val="solid"/>
                    </a:lnT>
                    <a:lnB w="9525">
                      <a:solidFill>
                        <a:srgbClr val="5F5F5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22860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4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Quarter</a:t>
                      </a:r>
                      <a:r>
                        <a:rPr sz="1400" spc="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-5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2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36195" marB="0">
                    <a:lnL w="9525">
                      <a:solidFill>
                        <a:srgbClr val="5F5F5F"/>
                      </a:solidFill>
                      <a:prstDash val="solid"/>
                    </a:lnL>
                    <a:lnR w="9525">
                      <a:solidFill>
                        <a:srgbClr val="5F5F5F"/>
                      </a:solidFill>
                      <a:prstDash val="solid"/>
                    </a:lnR>
                    <a:lnT w="9525">
                      <a:solidFill>
                        <a:srgbClr val="5F5F5F"/>
                      </a:solidFill>
                      <a:prstDash val="solid"/>
                    </a:lnT>
                    <a:lnB w="9525">
                      <a:solidFill>
                        <a:srgbClr val="5F5F5F"/>
                      </a:solidFill>
                      <a:prstDash val="solid"/>
                    </a:lnB>
                    <a:solidFill>
                      <a:srgbClr val="037C3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400" spc="-25" dirty="0">
                          <a:latin typeface="Tahoma"/>
                          <a:cs typeface="Tahoma"/>
                        </a:rPr>
                        <a:t>9%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36195" marB="0">
                    <a:lnL w="9525">
                      <a:solidFill>
                        <a:srgbClr val="5F5F5F"/>
                      </a:solidFill>
                      <a:prstDash val="solid"/>
                    </a:lnL>
                    <a:lnR w="9525">
                      <a:solidFill>
                        <a:srgbClr val="5F5F5F"/>
                      </a:solidFill>
                      <a:prstDash val="solid"/>
                    </a:lnR>
                    <a:lnT w="9525">
                      <a:solidFill>
                        <a:srgbClr val="5F5F5F"/>
                      </a:solidFill>
                      <a:prstDash val="solid"/>
                    </a:lnT>
                    <a:lnB w="9525">
                      <a:solidFill>
                        <a:srgbClr val="5F5F5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400" spc="-25" dirty="0">
                          <a:latin typeface="Tahoma"/>
                          <a:cs typeface="Tahoma"/>
                        </a:rPr>
                        <a:t>12%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36195" marB="0">
                    <a:lnL w="9525">
                      <a:solidFill>
                        <a:srgbClr val="5F5F5F"/>
                      </a:solidFill>
                      <a:prstDash val="solid"/>
                    </a:lnL>
                    <a:lnR w="9525">
                      <a:solidFill>
                        <a:srgbClr val="5F5F5F"/>
                      </a:solidFill>
                      <a:prstDash val="solid"/>
                    </a:lnR>
                    <a:lnT w="9525">
                      <a:solidFill>
                        <a:srgbClr val="5F5F5F"/>
                      </a:solidFill>
                      <a:prstDash val="solid"/>
                    </a:lnT>
                    <a:lnB w="9525">
                      <a:solidFill>
                        <a:srgbClr val="5F5F5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400" spc="-10" dirty="0">
                          <a:latin typeface="Tahoma"/>
                          <a:cs typeface="Tahoma"/>
                        </a:rPr>
                        <a:t>13.2%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36195" marB="0">
                    <a:lnL w="9525">
                      <a:solidFill>
                        <a:srgbClr val="5F5F5F"/>
                      </a:solidFill>
                      <a:prstDash val="solid"/>
                    </a:lnL>
                    <a:lnR w="9525">
                      <a:solidFill>
                        <a:srgbClr val="5F5F5F"/>
                      </a:solidFill>
                      <a:prstDash val="solid"/>
                    </a:lnR>
                    <a:lnT w="9525">
                      <a:solidFill>
                        <a:srgbClr val="5F5F5F"/>
                      </a:solidFill>
                      <a:prstDash val="solid"/>
                    </a:lnT>
                    <a:lnB w="9525">
                      <a:solidFill>
                        <a:srgbClr val="5F5F5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400" spc="-25" dirty="0">
                          <a:latin typeface="Tahoma"/>
                          <a:cs typeface="Tahoma"/>
                        </a:rPr>
                        <a:t>12%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36195" marB="0">
                    <a:lnL w="9525">
                      <a:solidFill>
                        <a:srgbClr val="5F5F5F"/>
                      </a:solidFill>
                      <a:prstDash val="solid"/>
                    </a:lnL>
                    <a:lnR w="9525">
                      <a:solidFill>
                        <a:srgbClr val="5F5F5F"/>
                      </a:solidFill>
                      <a:prstDash val="solid"/>
                    </a:lnR>
                    <a:lnT w="9525">
                      <a:solidFill>
                        <a:srgbClr val="5F5F5F"/>
                      </a:solidFill>
                      <a:prstDash val="solid"/>
                    </a:lnT>
                    <a:lnB w="9525">
                      <a:solidFill>
                        <a:srgbClr val="5F5F5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400" spc="-25" dirty="0">
                          <a:latin typeface="Tahoma"/>
                          <a:cs typeface="Tahoma"/>
                        </a:rPr>
                        <a:t>8%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36195" marB="0">
                    <a:lnL w="9525">
                      <a:solidFill>
                        <a:srgbClr val="5F5F5F"/>
                      </a:solidFill>
                      <a:prstDash val="solid"/>
                    </a:lnL>
                    <a:lnR w="9525">
                      <a:solidFill>
                        <a:srgbClr val="5F5F5F"/>
                      </a:solidFill>
                      <a:prstDash val="solid"/>
                    </a:lnR>
                    <a:lnT w="9525">
                      <a:solidFill>
                        <a:srgbClr val="5F5F5F"/>
                      </a:solidFill>
                      <a:prstDash val="solid"/>
                    </a:lnT>
                    <a:lnB w="9525">
                      <a:solidFill>
                        <a:srgbClr val="5F5F5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1465">
                <a:tc>
                  <a:txBody>
                    <a:bodyPr/>
                    <a:lstStyle/>
                    <a:p>
                      <a:pPr marL="22860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4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Quarter</a:t>
                      </a:r>
                      <a:r>
                        <a:rPr sz="1400" spc="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-5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3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35560" marB="0">
                    <a:lnL w="9525">
                      <a:solidFill>
                        <a:srgbClr val="5F5F5F"/>
                      </a:solidFill>
                      <a:prstDash val="solid"/>
                    </a:lnL>
                    <a:lnR w="9525">
                      <a:solidFill>
                        <a:srgbClr val="5F5F5F"/>
                      </a:solidFill>
                      <a:prstDash val="solid"/>
                    </a:lnR>
                    <a:lnT w="9525">
                      <a:solidFill>
                        <a:srgbClr val="5F5F5F"/>
                      </a:solidFill>
                      <a:prstDash val="solid"/>
                    </a:lnT>
                    <a:lnB w="9525">
                      <a:solidFill>
                        <a:srgbClr val="5F5F5F"/>
                      </a:solidFill>
                      <a:prstDash val="solid"/>
                    </a:lnB>
                    <a:solidFill>
                      <a:srgbClr val="037C3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400" spc="-20" dirty="0">
                          <a:latin typeface="Tahoma"/>
                          <a:cs typeface="Tahoma"/>
                        </a:rPr>
                        <a:t>9.5%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35560" marB="0">
                    <a:lnL w="9525">
                      <a:solidFill>
                        <a:srgbClr val="5F5F5F"/>
                      </a:solidFill>
                      <a:prstDash val="solid"/>
                    </a:lnL>
                    <a:lnR w="9525">
                      <a:solidFill>
                        <a:srgbClr val="5F5F5F"/>
                      </a:solidFill>
                      <a:prstDash val="solid"/>
                    </a:lnR>
                    <a:lnT w="9525">
                      <a:solidFill>
                        <a:srgbClr val="5F5F5F"/>
                      </a:solidFill>
                      <a:prstDash val="solid"/>
                    </a:lnT>
                    <a:lnB w="9525">
                      <a:solidFill>
                        <a:srgbClr val="5F5F5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400" spc="-25" dirty="0">
                          <a:latin typeface="Tahoma"/>
                          <a:cs typeface="Tahoma"/>
                        </a:rPr>
                        <a:t>12%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35560" marB="0">
                    <a:lnL w="9525">
                      <a:solidFill>
                        <a:srgbClr val="5F5F5F"/>
                      </a:solidFill>
                      <a:prstDash val="solid"/>
                    </a:lnL>
                    <a:lnR w="9525">
                      <a:solidFill>
                        <a:srgbClr val="5F5F5F"/>
                      </a:solidFill>
                      <a:prstDash val="solid"/>
                    </a:lnR>
                    <a:lnT w="9525">
                      <a:solidFill>
                        <a:srgbClr val="5F5F5F"/>
                      </a:solidFill>
                      <a:prstDash val="solid"/>
                    </a:lnT>
                    <a:lnB w="9525">
                      <a:solidFill>
                        <a:srgbClr val="5F5F5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400" spc="-25" dirty="0">
                          <a:latin typeface="Tahoma"/>
                          <a:cs typeface="Tahoma"/>
                        </a:rPr>
                        <a:t>12%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35560" marB="0">
                    <a:lnL w="9525">
                      <a:solidFill>
                        <a:srgbClr val="5F5F5F"/>
                      </a:solidFill>
                      <a:prstDash val="solid"/>
                    </a:lnL>
                    <a:lnR w="9525">
                      <a:solidFill>
                        <a:srgbClr val="5F5F5F"/>
                      </a:solidFill>
                      <a:prstDash val="solid"/>
                    </a:lnR>
                    <a:lnT w="9525">
                      <a:solidFill>
                        <a:srgbClr val="5F5F5F"/>
                      </a:solidFill>
                      <a:prstDash val="solid"/>
                    </a:lnT>
                    <a:lnB w="9525">
                      <a:solidFill>
                        <a:srgbClr val="5F5F5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400" spc="-25" dirty="0">
                          <a:latin typeface="Tahoma"/>
                          <a:cs typeface="Tahoma"/>
                        </a:rPr>
                        <a:t>10%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35560" marB="0">
                    <a:lnL w="9525">
                      <a:solidFill>
                        <a:srgbClr val="5F5F5F"/>
                      </a:solidFill>
                      <a:prstDash val="solid"/>
                    </a:lnL>
                    <a:lnR w="9525">
                      <a:solidFill>
                        <a:srgbClr val="5F5F5F"/>
                      </a:solidFill>
                      <a:prstDash val="solid"/>
                    </a:lnR>
                    <a:lnT w="9525">
                      <a:solidFill>
                        <a:srgbClr val="5F5F5F"/>
                      </a:solidFill>
                      <a:prstDash val="solid"/>
                    </a:lnT>
                    <a:lnB w="9525">
                      <a:solidFill>
                        <a:srgbClr val="5F5F5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400" spc="-25" dirty="0">
                          <a:latin typeface="Tahoma"/>
                          <a:cs typeface="Tahoma"/>
                        </a:rPr>
                        <a:t>8%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35560" marB="0">
                    <a:lnL w="9525">
                      <a:solidFill>
                        <a:srgbClr val="5F5F5F"/>
                      </a:solidFill>
                      <a:prstDash val="solid"/>
                    </a:lnL>
                    <a:lnR w="9525">
                      <a:solidFill>
                        <a:srgbClr val="5F5F5F"/>
                      </a:solidFill>
                      <a:prstDash val="solid"/>
                    </a:lnR>
                    <a:lnT w="9525">
                      <a:solidFill>
                        <a:srgbClr val="5F5F5F"/>
                      </a:solidFill>
                      <a:prstDash val="solid"/>
                    </a:lnT>
                    <a:lnB w="9525">
                      <a:solidFill>
                        <a:srgbClr val="5F5F5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22860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4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Quarter</a:t>
                      </a:r>
                      <a:r>
                        <a:rPr sz="1400" spc="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-5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4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36195" marB="0">
                    <a:lnL w="9525">
                      <a:solidFill>
                        <a:srgbClr val="5F5F5F"/>
                      </a:solidFill>
                      <a:prstDash val="solid"/>
                    </a:lnL>
                    <a:lnR w="9525">
                      <a:solidFill>
                        <a:srgbClr val="5F5F5F"/>
                      </a:solidFill>
                      <a:prstDash val="solid"/>
                    </a:lnR>
                    <a:lnT w="9525">
                      <a:solidFill>
                        <a:srgbClr val="5F5F5F"/>
                      </a:solidFill>
                      <a:prstDash val="solid"/>
                    </a:lnT>
                    <a:lnB w="9525">
                      <a:solidFill>
                        <a:srgbClr val="5F5F5F"/>
                      </a:solidFill>
                      <a:prstDash val="solid"/>
                    </a:lnB>
                    <a:solidFill>
                      <a:srgbClr val="037C3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400" spc="-25" dirty="0">
                          <a:latin typeface="Tahoma"/>
                          <a:cs typeface="Tahoma"/>
                        </a:rPr>
                        <a:t>10%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36195" marB="0">
                    <a:lnL w="9525">
                      <a:solidFill>
                        <a:srgbClr val="5F5F5F"/>
                      </a:solidFill>
                      <a:prstDash val="solid"/>
                    </a:lnL>
                    <a:lnR w="9525">
                      <a:solidFill>
                        <a:srgbClr val="5F5F5F"/>
                      </a:solidFill>
                      <a:prstDash val="solid"/>
                    </a:lnR>
                    <a:lnT w="9525">
                      <a:solidFill>
                        <a:srgbClr val="5F5F5F"/>
                      </a:solidFill>
                      <a:prstDash val="solid"/>
                    </a:lnT>
                    <a:lnB w="9525">
                      <a:solidFill>
                        <a:srgbClr val="5F5F5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400" spc="-25" dirty="0">
                          <a:latin typeface="Tahoma"/>
                          <a:cs typeface="Tahoma"/>
                        </a:rPr>
                        <a:t>12%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36195" marB="0">
                    <a:lnL w="9525">
                      <a:solidFill>
                        <a:srgbClr val="5F5F5F"/>
                      </a:solidFill>
                      <a:prstDash val="solid"/>
                    </a:lnL>
                    <a:lnR w="9525">
                      <a:solidFill>
                        <a:srgbClr val="5F5F5F"/>
                      </a:solidFill>
                      <a:prstDash val="solid"/>
                    </a:lnR>
                    <a:lnT w="9525">
                      <a:solidFill>
                        <a:srgbClr val="5F5F5F"/>
                      </a:solidFill>
                      <a:prstDash val="solid"/>
                    </a:lnT>
                    <a:lnB w="9525">
                      <a:solidFill>
                        <a:srgbClr val="5F5F5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400" spc="-25" dirty="0">
                          <a:latin typeface="Tahoma"/>
                          <a:cs typeface="Tahoma"/>
                        </a:rPr>
                        <a:t>11%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36195" marB="0">
                    <a:lnL w="9525">
                      <a:solidFill>
                        <a:srgbClr val="5F5F5F"/>
                      </a:solidFill>
                      <a:prstDash val="solid"/>
                    </a:lnL>
                    <a:lnR w="9525">
                      <a:solidFill>
                        <a:srgbClr val="5F5F5F"/>
                      </a:solidFill>
                      <a:prstDash val="solid"/>
                    </a:lnR>
                    <a:lnT w="9525">
                      <a:solidFill>
                        <a:srgbClr val="5F5F5F"/>
                      </a:solidFill>
                      <a:prstDash val="solid"/>
                    </a:lnT>
                    <a:lnB w="9525">
                      <a:solidFill>
                        <a:srgbClr val="5F5F5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400" spc="-25" dirty="0">
                          <a:latin typeface="Tahoma"/>
                          <a:cs typeface="Tahoma"/>
                        </a:rPr>
                        <a:t>11%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36195" marB="0">
                    <a:lnL w="9525">
                      <a:solidFill>
                        <a:srgbClr val="5F5F5F"/>
                      </a:solidFill>
                      <a:prstDash val="solid"/>
                    </a:lnL>
                    <a:lnR w="9525">
                      <a:solidFill>
                        <a:srgbClr val="5F5F5F"/>
                      </a:solidFill>
                      <a:prstDash val="solid"/>
                    </a:lnR>
                    <a:lnT w="9525">
                      <a:solidFill>
                        <a:srgbClr val="5F5F5F"/>
                      </a:solidFill>
                      <a:prstDash val="solid"/>
                    </a:lnT>
                    <a:lnB w="9525">
                      <a:solidFill>
                        <a:srgbClr val="5F5F5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400" spc="-25" dirty="0">
                          <a:latin typeface="Tahoma"/>
                          <a:cs typeface="Tahoma"/>
                        </a:rPr>
                        <a:t>7%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36195" marB="0">
                    <a:lnL w="9525">
                      <a:solidFill>
                        <a:srgbClr val="5F5F5F"/>
                      </a:solidFill>
                      <a:prstDash val="solid"/>
                    </a:lnL>
                    <a:lnR w="9525">
                      <a:solidFill>
                        <a:srgbClr val="5F5F5F"/>
                      </a:solidFill>
                      <a:prstDash val="solid"/>
                    </a:lnR>
                    <a:lnT w="9525">
                      <a:solidFill>
                        <a:srgbClr val="5F5F5F"/>
                      </a:solidFill>
                      <a:prstDash val="solid"/>
                    </a:lnT>
                    <a:lnB w="9525">
                      <a:solidFill>
                        <a:srgbClr val="5F5F5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1465">
                <a:tc>
                  <a:txBody>
                    <a:bodyPr/>
                    <a:lstStyle/>
                    <a:p>
                      <a:pPr marL="2286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400" spc="-1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Annual</a:t>
                      </a:r>
                      <a:r>
                        <a:rPr sz="1400" spc="-14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-1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average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37465" marB="0">
                    <a:lnL w="9525">
                      <a:solidFill>
                        <a:srgbClr val="5F5F5F"/>
                      </a:solidFill>
                      <a:prstDash val="solid"/>
                    </a:lnL>
                    <a:lnR w="9525">
                      <a:solidFill>
                        <a:srgbClr val="5F5F5F"/>
                      </a:solidFill>
                      <a:prstDash val="solid"/>
                    </a:lnR>
                    <a:lnT w="9525">
                      <a:solidFill>
                        <a:srgbClr val="5F5F5F"/>
                      </a:solidFill>
                      <a:prstDash val="solid"/>
                    </a:lnT>
                    <a:lnB w="9525">
                      <a:solidFill>
                        <a:srgbClr val="5F5F5F"/>
                      </a:solidFill>
                      <a:prstDash val="solid"/>
                    </a:lnB>
                    <a:solidFill>
                      <a:srgbClr val="037C3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400" spc="-25" dirty="0">
                          <a:latin typeface="Tahoma"/>
                          <a:cs typeface="Tahoma"/>
                        </a:rPr>
                        <a:t>10%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36195" marB="0">
                    <a:lnL w="9525">
                      <a:solidFill>
                        <a:srgbClr val="5F5F5F"/>
                      </a:solidFill>
                      <a:prstDash val="solid"/>
                    </a:lnL>
                    <a:lnR w="9525">
                      <a:solidFill>
                        <a:srgbClr val="5F5F5F"/>
                      </a:solidFill>
                      <a:prstDash val="solid"/>
                    </a:lnR>
                    <a:lnT w="9525">
                      <a:solidFill>
                        <a:srgbClr val="5F5F5F"/>
                      </a:solidFill>
                      <a:prstDash val="solid"/>
                    </a:lnT>
                    <a:lnB w="9525">
                      <a:solidFill>
                        <a:srgbClr val="5F5F5F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400" spc="-10" dirty="0">
                          <a:latin typeface="Tahoma"/>
                          <a:cs typeface="Tahoma"/>
                        </a:rPr>
                        <a:t>11.6%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36195" marB="0">
                    <a:lnL w="9525">
                      <a:solidFill>
                        <a:srgbClr val="5F5F5F"/>
                      </a:solidFill>
                      <a:prstDash val="solid"/>
                    </a:lnL>
                    <a:lnR w="9525">
                      <a:solidFill>
                        <a:srgbClr val="5F5F5F"/>
                      </a:solidFill>
                      <a:prstDash val="solid"/>
                    </a:lnR>
                    <a:lnT w="9525">
                      <a:solidFill>
                        <a:srgbClr val="5F5F5F"/>
                      </a:solidFill>
                      <a:prstDash val="solid"/>
                    </a:lnT>
                    <a:lnB w="9525">
                      <a:solidFill>
                        <a:srgbClr val="5F5F5F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400" spc="-25" dirty="0">
                          <a:latin typeface="Tahoma"/>
                          <a:cs typeface="Tahoma"/>
                        </a:rPr>
                        <a:t>12%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36195" marB="0">
                    <a:lnL w="9525">
                      <a:solidFill>
                        <a:srgbClr val="5F5F5F"/>
                      </a:solidFill>
                      <a:prstDash val="solid"/>
                    </a:lnL>
                    <a:lnR w="9525">
                      <a:solidFill>
                        <a:srgbClr val="5F5F5F"/>
                      </a:solidFill>
                      <a:prstDash val="solid"/>
                    </a:lnR>
                    <a:lnT w="9525">
                      <a:solidFill>
                        <a:srgbClr val="5F5F5F"/>
                      </a:solidFill>
                      <a:prstDash val="solid"/>
                    </a:lnT>
                    <a:lnB w="9525">
                      <a:solidFill>
                        <a:srgbClr val="5F5F5F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400" spc="-10" dirty="0">
                          <a:latin typeface="Tahoma"/>
                          <a:cs typeface="Tahoma"/>
                        </a:rPr>
                        <a:t>11.5%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36195" marB="0">
                    <a:lnL w="9525">
                      <a:solidFill>
                        <a:srgbClr val="5F5F5F"/>
                      </a:solidFill>
                      <a:prstDash val="solid"/>
                    </a:lnL>
                    <a:lnR w="9525">
                      <a:solidFill>
                        <a:srgbClr val="5F5F5F"/>
                      </a:solidFill>
                      <a:prstDash val="solid"/>
                    </a:lnR>
                    <a:lnT w="9525">
                      <a:solidFill>
                        <a:srgbClr val="5F5F5F"/>
                      </a:solidFill>
                      <a:prstDash val="solid"/>
                    </a:lnT>
                    <a:lnB w="9525">
                      <a:solidFill>
                        <a:srgbClr val="5F5F5F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400" spc="-20" dirty="0">
                          <a:latin typeface="Tahoma"/>
                          <a:cs typeface="Tahoma"/>
                        </a:rPr>
                        <a:t>8.3%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36195" marB="0">
                    <a:lnL w="9525">
                      <a:solidFill>
                        <a:srgbClr val="5F5F5F"/>
                      </a:solidFill>
                      <a:prstDash val="solid"/>
                    </a:lnL>
                    <a:lnR w="9525">
                      <a:solidFill>
                        <a:srgbClr val="5F5F5F"/>
                      </a:solidFill>
                      <a:prstDash val="solid"/>
                    </a:lnR>
                    <a:lnT w="9525">
                      <a:solidFill>
                        <a:srgbClr val="5F5F5F"/>
                      </a:solidFill>
                      <a:prstDash val="solid"/>
                    </a:lnT>
                    <a:lnB w="9525">
                      <a:solidFill>
                        <a:srgbClr val="5F5F5F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5125">
                <a:tc>
                  <a:txBody>
                    <a:bodyPr/>
                    <a:lstStyle/>
                    <a:p>
                      <a:pPr marL="22860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4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5</a:t>
                      </a:r>
                      <a:r>
                        <a:rPr sz="1400" spc="-11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-2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years</a:t>
                      </a:r>
                      <a:r>
                        <a:rPr sz="1400" spc="-16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-1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average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73025" marB="0">
                    <a:lnL w="9525">
                      <a:solidFill>
                        <a:srgbClr val="5F5F5F"/>
                      </a:solidFill>
                      <a:prstDash val="solid"/>
                    </a:lnL>
                    <a:lnR w="9525">
                      <a:solidFill>
                        <a:srgbClr val="5F5F5F"/>
                      </a:solidFill>
                      <a:prstDash val="solid"/>
                    </a:lnR>
                    <a:lnT w="9525">
                      <a:solidFill>
                        <a:srgbClr val="5F5F5F"/>
                      </a:solidFill>
                      <a:prstDash val="solid"/>
                    </a:lnT>
                    <a:lnB w="9525">
                      <a:solidFill>
                        <a:srgbClr val="5F5F5F"/>
                      </a:solidFill>
                      <a:prstDash val="solid"/>
                    </a:lnB>
                    <a:solidFill>
                      <a:srgbClr val="037C3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400" spc="-25" dirty="0">
                          <a:latin typeface="Tahoma"/>
                          <a:cs typeface="Tahoma"/>
                        </a:rPr>
                        <a:t>11%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73025" marB="0">
                    <a:lnL w="9525">
                      <a:solidFill>
                        <a:srgbClr val="5F5F5F"/>
                      </a:solidFill>
                      <a:prstDash val="solid"/>
                    </a:lnL>
                    <a:lnR w="9525">
                      <a:solidFill>
                        <a:srgbClr val="5F5F5F"/>
                      </a:solidFill>
                      <a:prstDash val="solid"/>
                    </a:lnR>
                    <a:lnT w="9525">
                      <a:solidFill>
                        <a:srgbClr val="5F5F5F"/>
                      </a:solidFill>
                      <a:prstDash val="solid"/>
                    </a:lnT>
                    <a:lnB w="9525">
                      <a:solidFill>
                        <a:srgbClr val="5F5F5F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F5F5F"/>
                      </a:solidFill>
                      <a:prstDash val="solid"/>
                    </a:lnL>
                    <a:lnR w="9525">
                      <a:solidFill>
                        <a:srgbClr val="5F5F5F"/>
                      </a:solidFill>
                      <a:prstDash val="solid"/>
                    </a:lnR>
                    <a:lnT w="9525">
                      <a:solidFill>
                        <a:srgbClr val="5F5F5F"/>
                      </a:solidFill>
                      <a:prstDash val="solid"/>
                    </a:lnT>
                    <a:lnB w="9525">
                      <a:solidFill>
                        <a:srgbClr val="5F5F5F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F5F5F"/>
                      </a:solidFill>
                      <a:prstDash val="solid"/>
                    </a:lnL>
                    <a:lnR w="9525">
                      <a:solidFill>
                        <a:srgbClr val="5F5F5F"/>
                      </a:solidFill>
                      <a:prstDash val="solid"/>
                    </a:lnR>
                    <a:lnT w="9525">
                      <a:solidFill>
                        <a:srgbClr val="5F5F5F"/>
                      </a:solidFill>
                      <a:prstDash val="solid"/>
                    </a:lnT>
                    <a:lnB w="9525">
                      <a:solidFill>
                        <a:srgbClr val="5F5F5F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F5F5F"/>
                      </a:solidFill>
                      <a:prstDash val="solid"/>
                    </a:lnL>
                    <a:lnR w="9525">
                      <a:solidFill>
                        <a:srgbClr val="5F5F5F"/>
                      </a:solidFill>
                      <a:prstDash val="solid"/>
                    </a:lnR>
                    <a:lnT w="9525">
                      <a:solidFill>
                        <a:srgbClr val="5F5F5F"/>
                      </a:solidFill>
                      <a:prstDash val="solid"/>
                    </a:lnT>
                    <a:lnB w="9525">
                      <a:solidFill>
                        <a:srgbClr val="5F5F5F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F5F5F"/>
                      </a:solidFill>
                      <a:prstDash val="solid"/>
                    </a:lnL>
                    <a:lnR w="9525">
                      <a:solidFill>
                        <a:srgbClr val="5F5F5F"/>
                      </a:solidFill>
                      <a:prstDash val="solid"/>
                    </a:lnR>
                    <a:lnT w="9525">
                      <a:solidFill>
                        <a:srgbClr val="5F5F5F"/>
                      </a:solidFill>
                      <a:prstDash val="solid"/>
                    </a:lnT>
                    <a:lnB w="9525">
                      <a:solidFill>
                        <a:srgbClr val="5F5F5F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5590794" y="1977643"/>
            <a:ext cx="2785110" cy="7594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354965" algn="l"/>
              </a:tabLst>
            </a:pPr>
            <a:r>
              <a:rPr sz="1600" spc="-25" dirty="0">
                <a:solidFill>
                  <a:srgbClr val="037C39"/>
                </a:solidFill>
                <a:latin typeface="Tahoma"/>
                <a:cs typeface="Tahoma"/>
              </a:rPr>
              <a:t>2.</a:t>
            </a:r>
            <a:r>
              <a:rPr sz="1600" dirty="0">
                <a:solidFill>
                  <a:srgbClr val="037C39"/>
                </a:solidFill>
                <a:latin typeface="Tahoma"/>
                <a:cs typeface="Tahoma"/>
              </a:rPr>
              <a:t>	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External</a:t>
            </a:r>
            <a:r>
              <a:rPr sz="1600" spc="-15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35" dirty="0">
                <a:solidFill>
                  <a:srgbClr val="5F5F5F"/>
                </a:solidFill>
                <a:latin typeface="Tahoma"/>
                <a:cs typeface="Tahoma"/>
              </a:rPr>
              <a:t>benchmarking</a:t>
            </a:r>
            <a:r>
              <a:rPr sz="1600" spc="-14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0" dirty="0">
                <a:solidFill>
                  <a:srgbClr val="5F5F5F"/>
                </a:solidFill>
                <a:latin typeface="Tahoma"/>
                <a:cs typeface="Tahoma"/>
              </a:rPr>
              <a:t>data</a:t>
            </a:r>
            <a:endParaRPr sz="16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6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600" spc="-345" dirty="0">
                <a:solidFill>
                  <a:srgbClr val="5F5F5F"/>
                </a:solidFill>
                <a:latin typeface="Tahoma"/>
                <a:cs typeface="Tahoma"/>
              </a:rPr>
              <a:t>%</a:t>
            </a:r>
            <a:r>
              <a:rPr sz="1600" spc="-13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Call</a:t>
            </a:r>
            <a:r>
              <a:rPr sz="1600" spc="-15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40" dirty="0">
                <a:solidFill>
                  <a:srgbClr val="5F5F5F"/>
                </a:solidFill>
                <a:latin typeface="Tahoma"/>
                <a:cs typeface="Tahoma"/>
              </a:rPr>
              <a:t>abandon</a:t>
            </a:r>
            <a:r>
              <a:rPr sz="1600" spc="-14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0" dirty="0">
                <a:solidFill>
                  <a:srgbClr val="5F5F5F"/>
                </a:solidFill>
                <a:latin typeface="Tahoma"/>
                <a:cs typeface="Tahoma"/>
              </a:rPr>
              <a:t>rate</a:t>
            </a:r>
            <a:endParaRPr sz="1600">
              <a:latin typeface="Tahoma"/>
              <a:cs typeface="Tahoma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5450014" y="3441763"/>
          <a:ext cx="3427095" cy="233171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568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845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1465">
                <a:tc>
                  <a:txBody>
                    <a:bodyPr/>
                    <a:lstStyle/>
                    <a:p>
                      <a:pPr marL="23495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1400" spc="-3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Inbound</a:t>
                      </a:r>
                      <a:r>
                        <a:rPr sz="1400" spc="-9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Call</a:t>
                      </a:r>
                      <a:r>
                        <a:rPr sz="1400" spc="-8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Center</a:t>
                      </a:r>
                      <a:r>
                        <a:rPr sz="1400" spc="-6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-5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1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36194" marB="0">
                    <a:lnL w="9525">
                      <a:solidFill>
                        <a:srgbClr val="5F5F5F"/>
                      </a:solidFill>
                      <a:prstDash val="solid"/>
                    </a:lnL>
                    <a:lnR w="9525">
                      <a:solidFill>
                        <a:srgbClr val="5F5F5F"/>
                      </a:solidFill>
                      <a:prstDash val="solid"/>
                    </a:lnR>
                    <a:lnT w="9525">
                      <a:solidFill>
                        <a:srgbClr val="5F5F5F"/>
                      </a:solidFill>
                      <a:prstDash val="solid"/>
                    </a:lnT>
                    <a:lnB w="9525">
                      <a:solidFill>
                        <a:srgbClr val="5F5F5F"/>
                      </a:solidFill>
                      <a:prstDash val="solid"/>
                    </a:lnB>
                    <a:solidFill>
                      <a:srgbClr val="037C39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1400" spc="-25" dirty="0">
                          <a:latin typeface="Tahoma"/>
                          <a:cs typeface="Tahoma"/>
                        </a:rPr>
                        <a:t>2%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36194" marB="0">
                    <a:lnL w="9525">
                      <a:solidFill>
                        <a:srgbClr val="5F5F5F"/>
                      </a:solidFill>
                      <a:prstDash val="solid"/>
                    </a:lnL>
                    <a:lnR w="9525">
                      <a:solidFill>
                        <a:srgbClr val="5F5F5F"/>
                      </a:solidFill>
                      <a:prstDash val="solid"/>
                    </a:lnR>
                    <a:lnT w="9525">
                      <a:solidFill>
                        <a:srgbClr val="5F5F5F"/>
                      </a:solidFill>
                      <a:prstDash val="solid"/>
                    </a:lnT>
                    <a:lnB w="9525">
                      <a:solidFill>
                        <a:srgbClr val="5F5F5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1465">
                <a:tc>
                  <a:txBody>
                    <a:bodyPr/>
                    <a:lstStyle/>
                    <a:p>
                      <a:pPr marL="23495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400" spc="-3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Inbound</a:t>
                      </a:r>
                      <a:r>
                        <a:rPr sz="1400" spc="-9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Call</a:t>
                      </a:r>
                      <a:r>
                        <a:rPr sz="1400" spc="-8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Center</a:t>
                      </a:r>
                      <a:r>
                        <a:rPr sz="1400" spc="-6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-5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2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35560" marB="0">
                    <a:lnL w="9525">
                      <a:solidFill>
                        <a:srgbClr val="5F5F5F"/>
                      </a:solidFill>
                      <a:prstDash val="solid"/>
                    </a:lnL>
                    <a:lnR w="9525">
                      <a:solidFill>
                        <a:srgbClr val="5F5F5F"/>
                      </a:solidFill>
                      <a:prstDash val="solid"/>
                    </a:lnR>
                    <a:lnT w="9525">
                      <a:solidFill>
                        <a:srgbClr val="5F5F5F"/>
                      </a:solidFill>
                      <a:prstDash val="solid"/>
                    </a:lnT>
                    <a:lnB w="9525">
                      <a:solidFill>
                        <a:srgbClr val="5F5F5F"/>
                      </a:solidFill>
                      <a:prstDash val="solid"/>
                    </a:lnB>
                    <a:solidFill>
                      <a:srgbClr val="037C39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400" spc="-25" dirty="0">
                          <a:latin typeface="Tahoma"/>
                          <a:cs typeface="Tahoma"/>
                        </a:rPr>
                        <a:t>3%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35560" marB="0">
                    <a:lnL w="9525">
                      <a:solidFill>
                        <a:srgbClr val="5F5F5F"/>
                      </a:solidFill>
                      <a:prstDash val="solid"/>
                    </a:lnL>
                    <a:lnR w="9525">
                      <a:solidFill>
                        <a:srgbClr val="5F5F5F"/>
                      </a:solidFill>
                      <a:prstDash val="solid"/>
                    </a:lnR>
                    <a:lnT w="9525">
                      <a:solidFill>
                        <a:srgbClr val="5F5F5F"/>
                      </a:solidFill>
                      <a:prstDash val="solid"/>
                    </a:lnT>
                    <a:lnB w="9525">
                      <a:solidFill>
                        <a:srgbClr val="5F5F5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1465">
                <a:tc>
                  <a:txBody>
                    <a:bodyPr/>
                    <a:lstStyle/>
                    <a:p>
                      <a:pPr marL="23495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400" spc="-3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Inbound</a:t>
                      </a:r>
                      <a:r>
                        <a:rPr sz="1400" spc="-8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Call</a:t>
                      </a:r>
                      <a:r>
                        <a:rPr sz="1400" spc="-7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Center</a:t>
                      </a:r>
                      <a:r>
                        <a:rPr sz="1400" spc="-5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-6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3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35560" marB="0">
                    <a:lnL w="9525">
                      <a:solidFill>
                        <a:srgbClr val="5F5F5F"/>
                      </a:solidFill>
                      <a:prstDash val="solid"/>
                    </a:lnL>
                    <a:lnR w="9525">
                      <a:solidFill>
                        <a:srgbClr val="5F5F5F"/>
                      </a:solidFill>
                      <a:prstDash val="solid"/>
                    </a:lnR>
                    <a:lnT w="9525">
                      <a:solidFill>
                        <a:srgbClr val="5F5F5F"/>
                      </a:solidFill>
                      <a:prstDash val="solid"/>
                    </a:lnT>
                    <a:lnB w="9525">
                      <a:solidFill>
                        <a:srgbClr val="5F5F5F"/>
                      </a:solidFill>
                      <a:prstDash val="solid"/>
                    </a:lnB>
                    <a:solidFill>
                      <a:srgbClr val="037C39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400" spc="-25" dirty="0">
                          <a:latin typeface="Tahoma"/>
                          <a:cs typeface="Tahoma"/>
                        </a:rPr>
                        <a:t>5%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35560" marB="0">
                    <a:lnL w="9525">
                      <a:solidFill>
                        <a:srgbClr val="5F5F5F"/>
                      </a:solidFill>
                      <a:prstDash val="solid"/>
                    </a:lnL>
                    <a:lnR w="9525">
                      <a:solidFill>
                        <a:srgbClr val="5F5F5F"/>
                      </a:solidFill>
                      <a:prstDash val="solid"/>
                    </a:lnR>
                    <a:lnT w="9525">
                      <a:solidFill>
                        <a:srgbClr val="5F5F5F"/>
                      </a:solidFill>
                      <a:prstDash val="solid"/>
                    </a:lnT>
                    <a:lnB w="9525">
                      <a:solidFill>
                        <a:srgbClr val="5F5F5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1465">
                <a:tc>
                  <a:txBody>
                    <a:bodyPr/>
                    <a:lstStyle/>
                    <a:p>
                      <a:pPr marL="23495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4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Outbound</a:t>
                      </a:r>
                      <a:r>
                        <a:rPr sz="1400" spc="-7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Call</a:t>
                      </a:r>
                      <a:r>
                        <a:rPr sz="1400" spc="-6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Center</a:t>
                      </a:r>
                      <a:r>
                        <a:rPr sz="1400" spc="-4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-5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1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35560" marB="0">
                    <a:lnL w="9525">
                      <a:solidFill>
                        <a:srgbClr val="5F5F5F"/>
                      </a:solidFill>
                      <a:prstDash val="solid"/>
                    </a:lnL>
                    <a:lnR w="9525">
                      <a:solidFill>
                        <a:srgbClr val="5F5F5F"/>
                      </a:solidFill>
                      <a:prstDash val="solid"/>
                    </a:lnR>
                    <a:lnT w="9525">
                      <a:solidFill>
                        <a:srgbClr val="5F5F5F"/>
                      </a:solidFill>
                      <a:prstDash val="solid"/>
                    </a:lnT>
                    <a:lnB w="9525">
                      <a:solidFill>
                        <a:srgbClr val="5F5F5F"/>
                      </a:solidFill>
                      <a:prstDash val="solid"/>
                    </a:lnB>
                    <a:solidFill>
                      <a:srgbClr val="037C39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400" spc="-25" dirty="0">
                          <a:latin typeface="Tahoma"/>
                          <a:cs typeface="Tahoma"/>
                        </a:rPr>
                        <a:t>3%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35560" marB="0">
                    <a:lnL w="9525">
                      <a:solidFill>
                        <a:srgbClr val="5F5F5F"/>
                      </a:solidFill>
                      <a:prstDash val="solid"/>
                    </a:lnL>
                    <a:lnR w="9525">
                      <a:solidFill>
                        <a:srgbClr val="5F5F5F"/>
                      </a:solidFill>
                      <a:prstDash val="solid"/>
                    </a:lnR>
                    <a:lnT w="9525">
                      <a:solidFill>
                        <a:srgbClr val="5F5F5F"/>
                      </a:solidFill>
                      <a:prstDash val="solid"/>
                    </a:lnT>
                    <a:lnB w="9525">
                      <a:solidFill>
                        <a:srgbClr val="5F5F5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1465">
                <a:tc>
                  <a:txBody>
                    <a:bodyPr/>
                    <a:lstStyle/>
                    <a:p>
                      <a:pPr marL="23495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14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Outbound</a:t>
                      </a:r>
                      <a:r>
                        <a:rPr sz="1400" spc="-7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Call</a:t>
                      </a:r>
                      <a:r>
                        <a:rPr sz="1400" spc="-6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Center</a:t>
                      </a:r>
                      <a:r>
                        <a:rPr sz="1400" spc="-4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-5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2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36194" marB="0">
                    <a:lnL w="9525">
                      <a:solidFill>
                        <a:srgbClr val="5F5F5F"/>
                      </a:solidFill>
                      <a:prstDash val="solid"/>
                    </a:lnL>
                    <a:lnR w="9525">
                      <a:solidFill>
                        <a:srgbClr val="5F5F5F"/>
                      </a:solidFill>
                      <a:prstDash val="solid"/>
                    </a:lnR>
                    <a:lnT w="9525">
                      <a:solidFill>
                        <a:srgbClr val="5F5F5F"/>
                      </a:solidFill>
                      <a:prstDash val="solid"/>
                    </a:lnT>
                    <a:lnB w="9525">
                      <a:solidFill>
                        <a:srgbClr val="5F5F5F"/>
                      </a:solidFill>
                      <a:prstDash val="solid"/>
                    </a:lnB>
                    <a:solidFill>
                      <a:srgbClr val="037C39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1400" spc="-25" dirty="0">
                          <a:latin typeface="Tahoma"/>
                          <a:cs typeface="Tahoma"/>
                        </a:rPr>
                        <a:t>5%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36194" marB="0">
                    <a:lnL w="9525">
                      <a:solidFill>
                        <a:srgbClr val="5F5F5F"/>
                      </a:solidFill>
                      <a:prstDash val="solid"/>
                    </a:lnL>
                    <a:lnR w="9525">
                      <a:solidFill>
                        <a:srgbClr val="5F5F5F"/>
                      </a:solidFill>
                      <a:prstDash val="solid"/>
                    </a:lnR>
                    <a:lnT w="9525">
                      <a:solidFill>
                        <a:srgbClr val="5F5F5F"/>
                      </a:solidFill>
                      <a:prstDash val="solid"/>
                    </a:lnT>
                    <a:lnB w="9525">
                      <a:solidFill>
                        <a:srgbClr val="5F5F5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1465">
                <a:tc>
                  <a:txBody>
                    <a:bodyPr/>
                    <a:lstStyle/>
                    <a:p>
                      <a:pPr marL="23495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4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Outbound</a:t>
                      </a:r>
                      <a:r>
                        <a:rPr sz="1400" spc="-7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Call</a:t>
                      </a:r>
                      <a:r>
                        <a:rPr sz="1400" spc="-6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Center</a:t>
                      </a:r>
                      <a:r>
                        <a:rPr sz="1400" spc="-4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-5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3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36195" marB="0">
                    <a:lnL w="9525">
                      <a:solidFill>
                        <a:srgbClr val="5F5F5F"/>
                      </a:solidFill>
                      <a:prstDash val="solid"/>
                    </a:lnL>
                    <a:lnR w="9525">
                      <a:solidFill>
                        <a:srgbClr val="5F5F5F"/>
                      </a:solidFill>
                      <a:prstDash val="solid"/>
                    </a:lnR>
                    <a:lnT w="9525">
                      <a:solidFill>
                        <a:srgbClr val="5F5F5F"/>
                      </a:solidFill>
                      <a:prstDash val="solid"/>
                    </a:lnT>
                    <a:lnB w="9525">
                      <a:solidFill>
                        <a:srgbClr val="5F5F5F"/>
                      </a:solidFill>
                      <a:prstDash val="solid"/>
                    </a:lnB>
                    <a:solidFill>
                      <a:srgbClr val="037C39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400" spc="-25" dirty="0">
                          <a:latin typeface="Tahoma"/>
                          <a:cs typeface="Tahoma"/>
                        </a:rPr>
                        <a:t>7%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36195" marB="0">
                    <a:lnL w="9525">
                      <a:solidFill>
                        <a:srgbClr val="5F5F5F"/>
                      </a:solidFill>
                      <a:prstDash val="solid"/>
                    </a:lnL>
                    <a:lnR w="9525">
                      <a:solidFill>
                        <a:srgbClr val="5F5F5F"/>
                      </a:solidFill>
                      <a:prstDash val="solid"/>
                    </a:lnR>
                    <a:lnT w="9525">
                      <a:solidFill>
                        <a:srgbClr val="5F5F5F"/>
                      </a:solidFill>
                      <a:prstDash val="solid"/>
                    </a:lnT>
                    <a:lnB w="9525">
                      <a:solidFill>
                        <a:srgbClr val="5F5F5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1465">
                <a:tc>
                  <a:txBody>
                    <a:bodyPr/>
                    <a:lstStyle/>
                    <a:p>
                      <a:pPr marL="23495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1400" spc="-1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Average</a:t>
                      </a:r>
                      <a:r>
                        <a:rPr sz="1400" spc="-19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-1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inbound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36194" marB="0">
                    <a:lnL w="9525">
                      <a:solidFill>
                        <a:srgbClr val="5F5F5F"/>
                      </a:solidFill>
                      <a:prstDash val="solid"/>
                    </a:lnL>
                    <a:lnR w="9525">
                      <a:solidFill>
                        <a:srgbClr val="5F5F5F"/>
                      </a:solidFill>
                      <a:prstDash val="solid"/>
                    </a:lnR>
                    <a:lnT w="9525">
                      <a:solidFill>
                        <a:srgbClr val="5F5F5F"/>
                      </a:solidFill>
                      <a:prstDash val="solid"/>
                    </a:lnT>
                    <a:lnB w="9525">
                      <a:solidFill>
                        <a:srgbClr val="5F5F5F"/>
                      </a:solidFill>
                      <a:prstDash val="solid"/>
                    </a:lnB>
                    <a:solidFill>
                      <a:srgbClr val="037C3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1400" spc="-25" dirty="0">
                          <a:latin typeface="Tahoma"/>
                          <a:cs typeface="Tahoma"/>
                        </a:rPr>
                        <a:t>3%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36194" marB="0">
                    <a:lnL w="9525">
                      <a:solidFill>
                        <a:srgbClr val="5F5F5F"/>
                      </a:solidFill>
                      <a:prstDash val="solid"/>
                    </a:lnL>
                    <a:lnR w="9525">
                      <a:solidFill>
                        <a:srgbClr val="5F5F5F"/>
                      </a:solidFill>
                      <a:prstDash val="solid"/>
                    </a:lnR>
                    <a:lnT w="9525">
                      <a:solidFill>
                        <a:srgbClr val="5F5F5F"/>
                      </a:solidFill>
                      <a:prstDash val="solid"/>
                    </a:lnT>
                    <a:lnB w="9525">
                      <a:solidFill>
                        <a:srgbClr val="5F5F5F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1465">
                <a:tc>
                  <a:txBody>
                    <a:bodyPr/>
                    <a:lstStyle/>
                    <a:p>
                      <a:pPr marL="23495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400" spc="-1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Average</a:t>
                      </a:r>
                      <a:r>
                        <a:rPr sz="1400" spc="-21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-1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outbound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36195" marB="0">
                    <a:lnL w="9525">
                      <a:solidFill>
                        <a:srgbClr val="5F5F5F"/>
                      </a:solidFill>
                      <a:prstDash val="solid"/>
                    </a:lnL>
                    <a:lnR w="9525">
                      <a:solidFill>
                        <a:srgbClr val="5F5F5F"/>
                      </a:solidFill>
                      <a:prstDash val="solid"/>
                    </a:lnR>
                    <a:lnT w="9525">
                      <a:solidFill>
                        <a:srgbClr val="5F5F5F"/>
                      </a:solidFill>
                      <a:prstDash val="solid"/>
                    </a:lnT>
                    <a:lnB w="9525">
                      <a:solidFill>
                        <a:srgbClr val="5F5F5F"/>
                      </a:solidFill>
                      <a:prstDash val="solid"/>
                    </a:lnB>
                    <a:solidFill>
                      <a:srgbClr val="037C39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400" spc="-25" dirty="0">
                          <a:latin typeface="Tahoma"/>
                          <a:cs typeface="Tahoma"/>
                        </a:rPr>
                        <a:t>5%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36195" marB="0">
                    <a:lnL w="9525">
                      <a:solidFill>
                        <a:srgbClr val="5F5F5F"/>
                      </a:solidFill>
                      <a:prstDash val="solid"/>
                    </a:lnL>
                    <a:lnR w="9525">
                      <a:solidFill>
                        <a:srgbClr val="5F5F5F"/>
                      </a:solidFill>
                      <a:prstDash val="solid"/>
                    </a:lnR>
                    <a:lnT w="9525">
                      <a:solidFill>
                        <a:srgbClr val="5F5F5F"/>
                      </a:solidFill>
                      <a:prstDash val="solid"/>
                    </a:lnT>
                    <a:lnB w="9525">
                      <a:solidFill>
                        <a:srgbClr val="5F5F5F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58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40"/>
              </a:spcBef>
            </a:pPr>
            <a:r>
              <a:rPr spc="195" dirty="0">
                <a:solidFill>
                  <a:srgbClr val="087150"/>
                </a:solidFill>
              </a:rPr>
              <a:t>EXERCISE</a:t>
            </a:r>
          </a:p>
          <a:p>
            <a:pPr marL="16510">
              <a:lnSpc>
                <a:spcPct val="100000"/>
              </a:lnSpc>
              <a:spcBef>
                <a:spcPts val="254"/>
              </a:spcBef>
            </a:pPr>
            <a:r>
              <a:rPr sz="1800" spc="135" dirty="0"/>
              <a:t>TARGET</a:t>
            </a:r>
            <a:r>
              <a:rPr sz="1800" spc="-10" dirty="0"/>
              <a:t> </a:t>
            </a:r>
            <a:r>
              <a:rPr sz="1800" spc="155" dirty="0"/>
              <a:t>SETTING</a:t>
            </a:r>
            <a:r>
              <a:rPr sz="1800" spc="-5" dirty="0"/>
              <a:t> </a:t>
            </a:r>
            <a:r>
              <a:rPr sz="1800" dirty="0"/>
              <a:t>– </a:t>
            </a:r>
            <a:r>
              <a:rPr sz="1800" spc="85" dirty="0"/>
              <a:t>SCENARIO</a:t>
            </a:r>
            <a:r>
              <a:rPr sz="1800" spc="-20" dirty="0"/>
              <a:t> </a:t>
            </a:r>
            <a:r>
              <a:rPr sz="1800" spc="-50" dirty="0"/>
              <a:t>3</a:t>
            </a:r>
            <a:endParaRPr sz="1800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69047" rIns="0" bIns="0" rtlCol="0">
            <a:spAutoFit/>
          </a:bodyPr>
          <a:lstStyle/>
          <a:p>
            <a:pPr marL="2417445">
              <a:lnSpc>
                <a:spcPct val="100000"/>
              </a:lnSpc>
              <a:spcBef>
                <a:spcPts val="100"/>
              </a:spcBef>
            </a:pPr>
            <a:fld id="{81D60167-4931-47E6-BA6A-407CBD079E47}" type="slidenum">
              <a:rPr spc="-25" dirty="0"/>
              <a:t>179</a:t>
            </a:fld>
            <a:endParaRPr spc="-25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/>
              <a:t>©</a:t>
            </a:r>
            <a:r>
              <a:rPr spc="-15" dirty="0"/>
              <a:t> </a:t>
            </a:r>
            <a:r>
              <a:rPr dirty="0"/>
              <a:t>The</a:t>
            </a:r>
            <a:r>
              <a:rPr spc="-30" dirty="0"/>
              <a:t> </a:t>
            </a:r>
            <a:r>
              <a:rPr dirty="0"/>
              <a:t>KPI</a:t>
            </a:r>
            <a:r>
              <a:rPr spc="-5" dirty="0"/>
              <a:t> </a:t>
            </a:r>
            <a:r>
              <a:rPr dirty="0"/>
              <a:t>Institute</a:t>
            </a:r>
            <a:r>
              <a:rPr spc="-20" dirty="0"/>
              <a:t> 2023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35255" rIns="0" bIns="0" rtlCol="0">
            <a:spAutoFit/>
          </a:bodyPr>
          <a:lstStyle/>
          <a:p>
            <a:pPr marL="103505">
              <a:lnSpc>
                <a:spcPct val="100000"/>
              </a:lnSpc>
              <a:spcBef>
                <a:spcPts val="1065"/>
              </a:spcBef>
            </a:pPr>
            <a:r>
              <a:rPr spc="-10" dirty="0"/>
              <a:t>Context</a:t>
            </a:r>
          </a:p>
          <a:p>
            <a:pPr marL="129539" marR="220979">
              <a:lnSpc>
                <a:spcPct val="100000"/>
              </a:lnSpc>
              <a:spcBef>
                <a:spcPts val="765"/>
              </a:spcBef>
            </a:pP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You</a:t>
            </a:r>
            <a:r>
              <a:rPr sz="1600" spc="-16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0" dirty="0">
                <a:solidFill>
                  <a:srgbClr val="5F5F5F"/>
                </a:solidFill>
                <a:latin typeface="Tahoma"/>
                <a:cs typeface="Tahoma"/>
              </a:rPr>
              <a:t>are</a:t>
            </a:r>
            <a:r>
              <a:rPr sz="1600" spc="-17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0" dirty="0">
                <a:solidFill>
                  <a:srgbClr val="5F5F5F"/>
                </a:solidFill>
                <a:latin typeface="Tahoma"/>
                <a:cs typeface="Tahoma"/>
              </a:rPr>
              <a:t>the</a:t>
            </a:r>
            <a:r>
              <a:rPr sz="1600" spc="-15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Marketing</a:t>
            </a:r>
            <a:r>
              <a:rPr sz="1600" spc="-14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Manager</a:t>
            </a:r>
            <a:r>
              <a:rPr sz="1600" spc="-17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of</a:t>
            </a:r>
            <a:r>
              <a:rPr sz="1600" spc="-16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75" dirty="0">
                <a:solidFill>
                  <a:srgbClr val="5F5F5F"/>
                </a:solidFill>
                <a:latin typeface="Tahoma"/>
                <a:cs typeface="Tahoma"/>
              </a:rPr>
              <a:t>a</a:t>
            </a:r>
            <a:r>
              <a:rPr sz="1600" spc="-17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distribution</a:t>
            </a:r>
            <a:r>
              <a:rPr sz="1600" spc="-16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50" dirty="0">
                <a:solidFill>
                  <a:srgbClr val="5F5F5F"/>
                </a:solidFill>
                <a:latin typeface="Tahoma"/>
                <a:cs typeface="Tahoma"/>
              </a:rPr>
              <a:t>company</a:t>
            </a:r>
            <a:r>
              <a:rPr sz="1600" spc="-18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0" dirty="0">
                <a:solidFill>
                  <a:srgbClr val="5F5F5F"/>
                </a:solidFill>
                <a:latin typeface="Tahoma"/>
                <a:cs typeface="Tahoma"/>
              </a:rPr>
              <a:t>that</a:t>
            </a:r>
            <a:r>
              <a:rPr sz="1600" spc="-14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provides</a:t>
            </a:r>
            <a:r>
              <a:rPr sz="1600" spc="-18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delivery</a:t>
            </a:r>
            <a:r>
              <a:rPr sz="1600" spc="-20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services </a:t>
            </a:r>
            <a:r>
              <a:rPr sz="1600" spc="-20" dirty="0">
                <a:solidFill>
                  <a:srgbClr val="5F5F5F"/>
                </a:solidFill>
                <a:latin typeface="Tahoma"/>
                <a:cs typeface="Tahoma"/>
              </a:rPr>
              <a:t>nationally</a:t>
            </a:r>
            <a:r>
              <a:rPr sz="1600" spc="-19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40" dirty="0">
                <a:solidFill>
                  <a:srgbClr val="5F5F5F"/>
                </a:solidFill>
                <a:latin typeface="Tahoma"/>
                <a:cs typeface="Tahoma"/>
              </a:rPr>
              <a:t>and</a:t>
            </a:r>
            <a:r>
              <a:rPr sz="1600" spc="-15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5" dirty="0">
                <a:solidFill>
                  <a:srgbClr val="5F5F5F"/>
                </a:solidFill>
                <a:latin typeface="Tahoma"/>
                <a:cs typeface="Tahoma"/>
              </a:rPr>
              <a:t>internationally.</a:t>
            </a:r>
            <a:r>
              <a:rPr sz="1600" spc="-18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Following</a:t>
            </a:r>
            <a:r>
              <a:rPr sz="1600" spc="-17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0" dirty="0">
                <a:solidFill>
                  <a:srgbClr val="5F5F5F"/>
                </a:solidFill>
                <a:latin typeface="Tahoma"/>
                <a:cs typeface="Tahoma"/>
              </a:rPr>
              <a:t>the</a:t>
            </a:r>
            <a:r>
              <a:rPr sz="1600" spc="-14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0" dirty="0">
                <a:solidFill>
                  <a:srgbClr val="5F5F5F"/>
                </a:solidFill>
                <a:latin typeface="Tahoma"/>
                <a:cs typeface="Tahoma"/>
              </a:rPr>
              <a:t>strategic</a:t>
            </a:r>
            <a:r>
              <a:rPr sz="1600" spc="-12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35" dirty="0">
                <a:solidFill>
                  <a:srgbClr val="5F5F5F"/>
                </a:solidFill>
                <a:latin typeface="Tahoma"/>
                <a:cs typeface="Tahoma"/>
              </a:rPr>
              <a:t>planning</a:t>
            </a:r>
            <a:r>
              <a:rPr sz="1600" spc="-17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for</a:t>
            </a:r>
            <a:r>
              <a:rPr sz="1600" spc="-10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2023,</a:t>
            </a:r>
            <a:r>
              <a:rPr sz="1600" spc="-14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35" dirty="0">
                <a:solidFill>
                  <a:srgbClr val="5F5F5F"/>
                </a:solidFill>
                <a:latin typeface="Tahoma"/>
                <a:cs typeface="Tahoma"/>
              </a:rPr>
              <a:t>you</a:t>
            </a:r>
            <a:r>
              <a:rPr sz="1600" spc="-15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5" dirty="0">
                <a:solidFill>
                  <a:srgbClr val="5F5F5F"/>
                </a:solidFill>
                <a:latin typeface="Tahoma"/>
                <a:cs typeface="Tahoma"/>
              </a:rPr>
              <a:t>are</a:t>
            </a:r>
            <a:r>
              <a:rPr sz="1600" spc="-15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0" dirty="0">
                <a:solidFill>
                  <a:srgbClr val="5F5F5F"/>
                </a:solidFill>
                <a:latin typeface="Tahoma"/>
                <a:cs typeface="Tahoma"/>
              </a:rPr>
              <a:t>requested</a:t>
            </a:r>
            <a:r>
              <a:rPr sz="1600" spc="-13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5" dirty="0">
                <a:solidFill>
                  <a:srgbClr val="5F5F5F"/>
                </a:solidFill>
                <a:latin typeface="Tahoma"/>
                <a:cs typeface="Tahoma"/>
              </a:rPr>
              <a:t>to activate</a:t>
            </a:r>
            <a:r>
              <a:rPr sz="1600" spc="-17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the</a:t>
            </a:r>
            <a:r>
              <a:rPr sz="1600" spc="-13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5" dirty="0">
                <a:solidFill>
                  <a:srgbClr val="5F5F5F"/>
                </a:solidFill>
                <a:latin typeface="Tahoma"/>
                <a:cs typeface="Tahoma"/>
              </a:rPr>
              <a:t>objective</a:t>
            </a:r>
            <a:r>
              <a:rPr sz="1600" spc="-18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under</a:t>
            </a:r>
            <a:r>
              <a:rPr sz="1600" spc="-15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your</a:t>
            </a:r>
            <a:r>
              <a:rPr sz="1600" spc="-16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40" dirty="0">
                <a:solidFill>
                  <a:srgbClr val="5F5F5F"/>
                </a:solidFill>
                <a:latin typeface="Tahoma"/>
                <a:cs typeface="Tahoma"/>
              </a:rPr>
              <a:t>ownership:</a:t>
            </a:r>
            <a:r>
              <a:rPr sz="1600" spc="-17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35" dirty="0">
                <a:solidFill>
                  <a:srgbClr val="5F5F5F"/>
                </a:solidFill>
                <a:latin typeface="Tahoma"/>
                <a:cs typeface="Tahoma"/>
              </a:rPr>
              <a:t>Increase</a:t>
            </a:r>
            <a:r>
              <a:rPr sz="1600" spc="-16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0" dirty="0">
                <a:solidFill>
                  <a:srgbClr val="5F5F5F"/>
                </a:solidFill>
                <a:latin typeface="Tahoma"/>
                <a:cs typeface="Tahoma"/>
              </a:rPr>
              <a:t>customer</a:t>
            </a:r>
            <a:r>
              <a:rPr sz="1600" spc="-15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advocacy.</a:t>
            </a:r>
            <a:endParaRPr sz="1600">
              <a:latin typeface="Tahoma"/>
              <a:cs typeface="Tahoma"/>
            </a:endParaRPr>
          </a:p>
          <a:p>
            <a:pPr marL="129539" marR="5080">
              <a:lnSpc>
                <a:spcPct val="100000"/>
              </a:lnSpc>
              <a:spcBef>
                <a:spcPts val="1925"/>
              </a:spcBef>
            </a:pPr>
            <a:r>
              <a:rPr sz="1600" spc="-25" dirty="0">
                <a:solidFill>
                  <a:srgbClr val="5F5F5F"/>
                </a:solidFill>
                <a:latin typeface="Tahoma"/>
                <a:cs typeface="Tahoma"/>
              </a:rPr>
              <a:t>The</a:t>
            </a:r>
            <a:r>
              <a:rPr sz="1600" spc="-15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KPI</a:t>
            </a:r>
            <a:r>
              <a:rPr sz="1600" spc="-16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to</a:t>
            </a:r>
            <a:r>
              <a:rPr sz="1600" spc="-14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35" dirty="0">
                <a:solidFill>
                  <a:srgbClr val="5F5F5F"/>
                </a:solidFill>
                <a:latin typeface="Tahoma"/>
                <a:cs typeface="Tahoma"/>
              </a:rPr>
              <a:t>measure</a:t>
            </a:r>
            <a:r>
              <a:rPr sz="1600" spc="-16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this</a:t>
            </a:r>
            <a:r>
              <a:rPr sz="1600" spc="-14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5" dirty="0">
                <a:solidFill>
                  <a:srgbClr val="5F5F5F"/>
                </a:solidFill>
                <a:latin typeface="Tahoma"/>
                <a:cs typeface="Tahoma"/>
              </a:rPr>
              <a:t>objective</a:t>
            </a:r>
            <a:r>
              <a:rPr sz="1600" spc="-16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is</a:t>
            </a:r>
            <a:r>
              <a:rPr sz="1600" spc="-16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345" dirty="0">
                <a:solidFill>
                  <a:srgbClr val="5F5F5F"/>
                </a:solidFill>
                <a:latin typeface="Tahoma"/>
                <a:cs typeface="Tahoma"/>
              </a:rPr>
              <a:t>%</a:t>
            </a:r>
            <a:r>
              <a:rPr sz="1600" spc="-15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Net</a:t>
            </a:r>
            <a:r>
              <a:rPr sz="1600" spc="-15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promoter</a:t>
            </a:r>
            <a:r>
              <a:rPr sz="1600" spc="-14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score</a:t>
            </a:r>
            <a:r>
              <a:rPr sz="1600" spc="-16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60" dirty="0">
                <a:solidFill>
                  <a:srgbClr val="5F5F5F"/>
                </a:solidFill>
                <a:latin typeface="Tahoma"/>
                <a:cs typeface="Tahoma"/>
              </a:rPr>
              <a:t>(NPS).</a:t>
            </a:r>
            <a:r>
              <a:rPr sz="1600" spc="-16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0" dirty="0">
                <a:solidFill>
                  <a:srgbClr val="5F5F5F"/>
                </a:solidFill>
                <a:latin typeface="Tahoma"/>
                <a:cs typeface="Tahoma"/>
              </a:rPr>
              <a:t>This</a:t>
            </a:r>
            <a:r>
              <a:rPr sz="1600" spc="-16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KPI</a:t>
            </a:r>
            <a:r>
              <a:rPr sz="1600" spc="-16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35" dirty="0">
                <a:solidFill>
                  <a:srgbClr val="5F5F5F"/>
                </a:solidFill>
                <a:latin typeface="Tahoma"/>
                <a:cs typeface="Tahoma"/>
              </a:rPr>
              <a:t>needs</a:t>
            </a:r>
            <a:r>
              <a:rPr sz="1600" spc="-15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to</a:t>
            </a:r>
            <a:r>
              <a:rPr sz="1600" spc="-15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35" dirty="0">
                <a:solidFill>
                  <a:srgbClr val="5F5F5F"/>
                </a:solidFill>
                <a:latin typeface="Tahoma"/>
                <a:cs typeface="Tahoma"/>
              </a:rPr>
              <a:t>be</a:t>
            </a:r>
            <a:r>
              <a:rPr sz="1600" spc="-16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activated </a:t>
            </a: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until</a:t>
            </a:r>
            <a:r>
              <a:rPr sz="1600" spc="-16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30" dirty="0">
                <a:solidFill>
                  <a:srgbClr val="5F5F5F"/>
                </a:solidFill>
                <a:latin typeface="Tahoma"/>
                <a:cs typeface="Tahoma"/>
              </a:rPr>
              <a:t>next</a:t>
            </a:r>
            <a:r>
              <a:rPr sz="1600" spc="-15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35" dirty="0">
                <a:solidFill>
                  <a:srgbClr val="5F5F5F"/>
                </a:solidFill>
                <a:latin typeface="Tahoma"/>
                <a:cs typeface="Tahoma"/>
              </a:rPr>
              <a:t>month</a:t>
            </a:r>
            <a:r>
              <a:rPr sz="1600" spc="-15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40" dirty="0">
                <a:solidFill>
                  <a:srgbClr val="5F5F5F"/>
                </a:solidFill>
                <a:latin typeface="Tahoma"/>
                <a:cs typeface="Tahoma"/>
              </a:rPr>
              <a:t>and</a:t>
            </a:r>
            <a:r>
              <a:rPr sz="1600" spc="-16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all</a:t>
            </a:r>
            <a:r>
              <a:rPr sz="1600" spc="-16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0" dirty="0">
                <a:solidFill>
                  <a:srgbClr val="5F5F5F"/>
                </a:solidFill>
                <a:latin typeface="Tahoma"/>
                <a:cs typeface="Tahoma"/>
              </a:rPr>
              <a:t>the</a:t>
            </a:r>
            <a:r>
              <a:rPr sz="1600" spc="-16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KPI</a:t>
            </a:r>
            <a:r>
              <a:rPr sz="1600" spc="-16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5" dirty="0">
                <a:solidFill>
                  <a:srgbClr val="5F5F5F"/>
                </a:solidFill>
                <a:latin typeface="Tahoma"/>
                <a:cs typeface="Tahoma"/>
              </a:rPr>
              <a:t>documentation</a:t>
            </a:r>
            <a:r>
              <a:rPr sz="1600" spc="-16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is</a:t>
            </a:r>
            <a:r>
              <a:rPr sz="1600" spc="-17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5" dirty="0">
                <a:solidFill>
                  <a:srgbClr val="5F5F5F"/>
                </a:solidFill>
                <a:latin typeface="Tahoma"/>
                <a:cs typeface="Tahoma"/>
              </a:rPr>
              <a:t>prepared</a:t>
            </a:r>
            <a:r>
              <a:rPr sz="1600" spc="-16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30" dirty="0">
                <a:solidFill>
                  <a:srgbClr val="5F5F5F"/>
                </a:solidFill>
                <a:latin typeface="Tahoma"/>
                <a:cs typeface="Tahoma"/>
              </a:rPr>
              <a:t>except</a:t>
            </a:r>
            <a:r>
              <a:rPr sz="1600" spc="-16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for</a:t>
            </a:r>
            <a:r>
              <a:rPr sz="1600" spc="-16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35" dirty="0">
                <a:solidFill>
                  <a:srgbClr val="5F5F5F"/>
                </a:solidFill>
                <a:latin typeface="Tahoma"/>
                <a:cs typeface="Tahoma"/>
              </a:rPr>
              <a:t>one</a:t>
            </a:r>
            <a:r>
              <a:rPr sz="1600" spc="-15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40" dirty="0">
                <a:solidFill>
                  <a:srgbClr val="5F5F5F"/>
                </a:solidFill>
                <a:latin typeface="Tahoma"/>
                <a:cs typeface="Tahoma"/>
              </a:rPr>
              <a:t>field:</a:t>
            </a:r>
            <a:r>
              <a:rPr sz="1600" spc="-19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0" dirty="0">
                <a:solidFill>
                  <a:srgbClr val="5F5F5F"/>
                </a:solidFill>
                <a:latin typeface="Tahoma"/>
                <a:cs typeface="Tahoma"/>
              </a:rPr>
              <a:t>the</a:t>
            </a:r>
            <a:r>
              <a:rPr sz="1600" spc="-15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target.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70738" y="4067302"/>
            <a:ext cx="8327390" cy="10121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125" dirty="0">
                <a:solidFill>
                  <a:srgbClr val="037C39"/>
                </a:solidFill>
                <a:latin typeface="Century Gothic"/>
                <a:cs typeface="Century Gothic"/>
              </a:rPr>
              <a:t>Task</a:t>
            </a:r>
            <a:endParaRPr sz="2000">
              <a:latin typeface="Century Gothic"/>
              <a:cs typeface="Century Gothic"/>
            </a:endParaRPr>
          </a:p>
          <a:p>
            <a:pPr marL="366395" marR="5080" indent="-287020">
              <a:lnSpc>
                <a:spcPct val="100000"/>
              </a:lnSpc>
              <a:spcBef>
                <a:spcPts val="1525"/>
              </a:spcBef>
              <a:buClr>
                <a:srgbClr val="037C39"/>
              </a:buClr>
              <a:buFont typeface="Arial"/>
              <a:buChar char="•"/>
              <a:tabLst>
                <a:tab pos="366395" algn="l"/>
              </a:tabLst>
            </a:pP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There</a:t>
            </a:r>
            <a:r>
              <a:rPr sz="1600" spc="-15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is</a:t>
            </a:r>
            <a:r>
              <a:rPr sz="1600" spc="-16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35" dirty="0">
                <a:solidFill>
                  <a:srgbClr val="5F5F5F"/>
                </a:solidFill>
                <a:latin typeface="Tahoma"/>
                <a:cs typeface="Tahoma"/>
              </a:rPr>
              <a:t>no</a:t>
            </a:r>
            <a:r>
              <a:rPr sz="1600" spc="-14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40" dirty="0">
                <a:solidFill>
                  <a:srgbClr val="5F5F5F"/>
                </a:solidFill>
                <a:latin typeface="Tahoma"/>
                <a:cs typeface="Tahoma"/>
              </a:rPr>
              <a:t>data</a:t>
            </a:r>
            <a:r>
              <a:rPr sz="1600" spc="-14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35" dirty="0">
                <a:solidFill>
                  <a:srgbClr val="5F5F5F"/>
                </a:solidFill>
                <a:latin typeface="Tahoma"/>
                <a:cs typeface="Tahoma"/>
              </a:rPr>
              <a:t>available</a:t>
            </a:r>
            <a:r>
              <a:rPr sz="1600" spc="-19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for</a:t>
            </a:r>
            <a:r>
              <a:rPr sz="1600" spc="-14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this</a:t>
            </a:r>
            <a:r>
              <a:rPr sz="1600" spc="-15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KPI</a:t>
            </a:r>
            <a:r>
              <a:rPr sz="1600" spc="-15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in</a:t>
            </a:r>
            <a:r>
              <a:rPr sz="1600" spc="-15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0" dirty="0">
                <a:solidFill>
                  <a:srgbClr val="5F5F5F"/>
                </a:solidFill>
                <a:latin typeface="Tahoma"/>
                <a:cs typeface="Tahoma"/>
              </a:rPr>
              <a:t>the</a:t>
            </a:r>
            <a:r>
              <a:rPr sz="1600" spc="-13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35" dirty="0">
                <a:solidFill>
                  <a:srgbClr val="5F5F5F"/>
                </a:solidFill>
                <a:latin typeface="Tahoma"/>
                <a:cs typeface="Tahoma"/>
              </a:rPr>
              <a:t>organization.</a:t>
            </a:r>
            <a:r>
              <a:rPr sz="1600" spc="-16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Under</a:t>
            </a:r>
            <a:r>
              <a:rPr sz="1600" spc="-14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5" dirty="0">
                <a:solidFill>
                  <a:srgbClr val="5F5F5F"/>
                </a:solidFill>
                <a:latin typeface="Tahoma"/>
                <a:cs typeface="Tahoma"/>
              </a:rPr>
              <a:t>these</a:t>
            </a:r>
            <a:r>
              <a:rPr sz="1600" spc="-15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35" dirty="0">
                <a:solidFill>
                  <a:srgbClr val="5F5F5F"/>
                </a:solidFill>
                <a:latin typeface="Tahoma"/>
                <a:cs typeface="Tahoma"/>
              </a:rPr>
              <a:t>circumstances,</a:t>
            </a:r>
            <a:r>
              <a:rPr sz="1600" spc="-17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35" dirty="0">
                <a:solidFill>
                  <a:srgbClr val="5F5F5F"/>
                </a:solidFill>
                <a:latin typeface="Tahoma"/>
                <a:cs typeface="Tahoma"/>
              </a:rPr>
              <a:t>you</a:t>
            </a:r>
            <a:r>
              <a:rPr sz="1600" spc="-15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5" dirty="0">
                <a:solidFill>
                  <a:srgbClr val="5F5F5F"/>
                </a:solidFill>
                <a:latin typeface="Tahoma"/>
                <a:cs typeface="Tahoma"/>
              </a:rPr>
              <a:t>are </a:t>
            </a:r>
            <a:r>
              <a:rPr sz="1600" spc="-20" dirty="0">
                <a:solidFill>
                  <a:srgbClr val="5F5F5F"/>
                </a:solidFill>
                <a:latin typeface="Tahoma"/>
                <a:cs typeface="Tahoma"/>
              </a:rPr>
              <a:t>requested</a:t>
            </a:r>
            <a:r>
              <a:rPr sz="1600" spc="-16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to</a:t>
            </a:r>
            <a:r>
              <a:rPr sz="1600" spc="-15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5" dirty="0">
                <a:solidFill>
                  <a:srgbClr val="5F5F5F"/>
                </a:solidFill>
                <a:latin typeface="Tahoma"/>
                <a:cs typeface="Tahoma"/>
              </a:rPr>
              <a:t>propose</a:t>
            </a:r>
            <a:r>
              <a:rPr sz="1600" spc="-16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75" dirty="0">
                <a:solidFill>
                  <a:srgbClr val="5F5F5F"/>
                </a:solidFill>
                <a:latin typeface="Tahoma"/>
                <a:cs typeface="Tahoma"/>
              </a:rPr>
              <a:t>a</a:t>
            </a:r>
            <a:r>
              <a:rPr sz="1600" spc="-16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0" dirty="0">
                <a:solidFill>
                  <a:srgbClr val="5F5F5F"/>
                </a:solidFill>
                <a:latin typeface="Tahoma"/>
                <a:cs typeface="Tahoma"/>
              </a:rPr>
              <a:t>target</a:t>
            </a:r>
            <a:r>
              <a:rPr sz="1600" spc="-14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for</a:t>
            </a:r>
            <a:r>
              <a:rPr sz="1600" spc="-16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345" dirty="0">
                <a:solidFill>
                  <a:srgbClr val="5F5F5F"/>
                </a:solidFill>
                <a:latin typeface="Tahoma"/>
                <a:cs typeface="Tahoma"/>
              </a:rPr>
              <a:t>%</a:t>
            </a:r>
            <a:r>
              <a:rPr sz="1600" spc="-15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0" dirty="0">
                <a:solidFill>
                  <a:srgbClr val="5F5F5F"/>
                </a:solidFill>
                <a:latin typeface="Tahoma"/>
                <a:cs typeface="Tahoma"/>
              </a:rPr>
              <a:t>NPS.</a:t>
            </a:r>
            <a:endParaRPr sz="16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-3"/>
            <a:ext cx="8982075" cy="6858000"/>
            <a:chOff x="0" y="-3"/>
            <a:chExt cx="8982075" cy="6858000"/>
          </a:xfrm>
        </p:grpSpPr>
        <p:sp>
          <p:nvSpPr>
            <p:cNvPr id="3" name="object 3"/>
            <p:cNvSpPr/>
            <p:nvPr/>
          </p:nvSpPr>
          <p:spPr>
            <a:xfrm>
              <a:off x="321563" y="2072639"/>
              <a:ext cx="3086100" cy="0"/>
            </a:xfrm>
            <a:custGeom>
              <a:avLst/>
              <a:gdLst/>
              <a:ahLst/>
              <a:cxnLst/>
              <a:rect l="l" t="t" r="r" b="b"/>
              <a:pathLst>
                <a:path w="3086100">
                  <a:moveTo>
                    <a:pt x="0" y="0"/>
                  </a:moveTo>
                  <a:lnTo>
                    <a:pt x="3086100" y="0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3665219" cy="685800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0" y="0"/>
              <a:ext cx="3589020" cy="6858000"/>
            </a:xfrm>
            <a:custGeom>
              <a:avLst/>
              <a:gdLst/>
              <a:ahLst/>
              <a:cxnLst/>
              <a:rect l="l" t="t" r="r" b="b"/>
              <a:pathLst>
                <a:path w="3589020" h="6858000">
                  <a:moveTo>
                    <a:pt x="0" y="6858000"/>
                  </a:moveTo>
                  <a:lnTo>
                    <a:pt x="3589020" y="6858000"/>
                  </a:lnTo>
                  <a:lnTo>
                    <a:pt x="3589020" y="0"/>
                  </a:lnTo>
                  <a:lnTo>
                    <a:pt x="0" y="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E7E6E6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21563" y="2081783"/>
              <a:ext cx="3086100" cy="0"/>
            </a:xfrm>
            <a:custGeom>
              <a:avLst/>
              <a:gdLst/>
              <a:ahLst/>
              <a:cxnLst/>
              <a:rect l="l" t="t" r="r" b="b"/>
              <a:pathLst>
                <a:path w="3086100">
                  <a:moveTo>
                    <a:pt x="0" y="0"/>
                  </a:moveTo>
                  <a:lnTo>
                    <a:pt x="3086100" y="0"/>
                  </a:lnTo>
                </a:path>
              </a:pathLst>
            </a:custGeom>
            <a:ln w="9525">
              <a:solidFill>
                <a:srgbClr val="0871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61544" y="6553200"/>
              <a:ext cx="8820150" cy="0"/>
            </a:xfrm>
            <a:custGeom>
              <a:avLst/>
              <a:gdLst/>
              <a:ahLst/>
              <a:cxnLst/>
              <a:rect l="l" t="t" r="r" b="b"/>
              <a:pathLst>
                <a:path w="8820150">
                  <a:moveTo>
                    <a:pt x="0" y="0"/>
                  </a:moveTo>
                  <a:lnTo>
                    <a:pt x="8820023" y="0"/>
                  </a:lnTo>
                </a:path>
              </a:pathLst>
            </a:custGeom>
            <a:ln w="9525">
              <a:solidFill>
                <a:srgbClr val="ADABA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3807967" y="1727149"/>
            <a:ext cx="258826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65" dirty="0">
                <a:solidFill>
                  <a:srgbClr val="087150"/>
                </a:solidFill>
                <a:latin typeface="Century Gothic"/>
                <a:cs typeface="Century Gothic"/>
              </a:rPr>
              <a:t>Key</a:t>
            </a:r>
            <a:r>
              <a:rPr sz="2000" spc="-15" dirty="0">
                <a:solidFill>
                  <a:srgbClr val="087150"/>
                </a:solidFill>
                <a:latin typeface="Century Gothic"/>
                <a:cs typeface="Century Gothic"/>
              </a:rPr>
              <a:t> </a:t>
            </a:r>
            <a:r>
              <a:rPr sz="2000" spc="70" dirty="0">
                <a:solidFill>
                  <a:srgbClr val="087150"/>
                </a:solidFill>
                <a:latin typeface="Century Gothic"/>
                <a:cs typeface="Century Gothic"/>
              </a:rPr>
              <a:t>learning</a:t>
            </a:r>
            <a:r>
              <a:rPr sz="2000" spc="-5" dirty="0">
                <a:solidFill>
                  <a:srgbClr val="087150"/>
                </a:solidFill>
                <a:latin typeface="Century Gothic"/>
                <a:cs typeface="Century Gothic"/>
              </a:rPr>
              <a:t> </a:t>
            </a:r>
            <a:r>
              <a:rPr sz="2000" spc="60" dirty="0">
                <a:solidFill>
                  <a:srgbClr val="087150"/>
                </a:solidFill>
                <a:latin typeface="Century Gothic"/>
                <a:cs typeface="Century Gothic"/>
              </a:rPr>
              <a:t>points:</a:t>
            </a:r>
            <a:endParaRPr sz="2000">
              <a:latin typeface="Century Gothic"/>
              <a:cs typeface="Century Gothic"/>
            </a:endParaRPr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685788" y="175260"/>
            <a:ext cx="2282952" cy="190500"/>
          </a:xfrm>
          <a:prstGeom prst="rect">
            <a:avLst/>
          </a:prstGeom>
        </p:spPr>
      </p:pic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399999" y="1418590"/>
            <a:ext cx="161734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dirty="0">
                <a:solidFill>
                  <a:srgbClr val="087150"/>
                </a:solidFill>
              </a:rPr>
              <a:t>Module</a:t>
            </a:r>
            <a:r>
              <a:rPr sz="2800" spc="235" dirty="0">
                <a:solidFill>
                  <a:srgbClr val="087150"/>
                </a:solidFill>
              </a:rPr>
              <a:t> </a:t>
            </a:r>
            <a:r>
              <a:rPr sz="2800" spc="-590" dirty="0">
                <a:solidFill>
                  <a:srgbClr val="087150"/>
                </a:solidFill>
              </a:rPr>
              <a:t>1</a:t>
            </a:r>
            <a:endParaRPr sz="2800"/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6347" rIns="0" bIns="0" rtlCol="0">
            <a:spAutoFit/>
          </a:bodyPr>
          <a:lstStyle/>
          <a:p>
            <a:pPr marL="2459355">
              <a:lnSpc>
                <a:spcPts val="1250"/>
              </a:lnSpc>
            </a:pPr>
            <a:fld id="{81D60167-4931-47E6-BA6A-407CBD079E47}" type="slidenum">
              <a:rPr spc="-25" dirty="0"/>
              <a:t>18</a:t>
            </a:fld>
            <a:endParaRPr spc="-25" dirty="0"/>
          </a:p>
        </p:txBody>
      </p:sp>
      <p:sp>
        <p:nvSpPr>
          <p:cNvPr id="14" name="object 1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/>
              <a:t>©</a:t>
            </a:r>
            <a:r>
              <a:rPr spc="-15" dirty="0"/>
              <a:t> </a:t>
            </a:r>
            <a:r>
              <a:rPr dirty="0"/>
              <a:t>The</a:t>
            </a:r>
            <a:r>
              <a:rPr spc="-30" dirty="0"/>
              <a:t> </a:t>
            </a:r>
            <a:r>
              <a:rPr dirty="0"/>
              <a:t>KPI</a:t>
            </a:r>
            <a:r>
              <a:rPr spc="-5" dirty="0"/>
              <a:t> </a:t>
            </a:r>
            <a:r>
              <a:rPr dirty="0"/>
              <a:t>Institute</a:t>
            </a:r>
            <a:r>
              <a:rPr spc="-20" dirty="0"/>
              <a:t> 2023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399999" y="2265044"/>
            <a:ext cx="2316480" cy="835660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12700" marR="5080">
              <a:lnSpc>
                <a:spcPts val="3020"/>
              </a:lnSpc>
              <a:spcBef>
                <a:spcPts val="480"/>
              </a:spcBef>
            </a:pPr>
            <a:r>
              <a:rPr sz="2800" spc="380" dirty="0">
                <a:solidFill>
                  <a:srgbClr val="087150"/>
                </a:solidFill>
                <a:latin typeface="Century Gothic"/>
                <a:cs typeface="Century Gothic"/>
              </a:rPr>
              <a:t>THE</a:t>
            </a:r>
            <a:r>
              <a:rPr sz="2800" spc="-15" dirty="0">
                <a:solidFill>
                  <a:srgbClr val="087150"/>
                </a:solidFill>
                <a:latin typeface="Century Gothic"/>
                <a:cs typeface="Century Gothic"/>
              </a:rPr>
              <a:t> </a:t>
            </a:r>
            <a:r>
              <a:rPr sz="2800" spc="229" dirty="0">
                <a:solidFill>
                  <a:srgbClr val="087150"/>
                </a:solidFill>
                <a:latin typeface="Century Gothic"/>
                <a:cs typeface="Century Gothic"/>
              </a:rPr>
              <a:t>WORLD </a:t>
            </a:r>
            <a:r>
              <a:rPr sz="2800" spc="150" dirty="0">
                <a:solidFill>
                  <a:srgbClr val="087150"/>
                </a:solidFill>
                <a:latin typeface="Century Gothic"/>
                <a:cs typeface="Century Gothic"/>
              </a:rPr>
              <a:t>OF</a:t>
            </a:r>
            <a:r>
              <a:rPr sz="2800" spc="-25" dirty="0">
                <a:solidFill>
                  <a:srgbClr val="087150"/>
                </a:solidFill>
                <a:latin typeface="Century Gothic"/>
                <a:cs typeface="Century Gothic"/>
              </a:rPr>
              <a:t> </a:t>
            </a:r>
            <a:r>
              <a:rPr sz="2800" spc="285" dirty="0">
                <a:solidFill>
                  <a:srgbClr val="087150"/>
                </a:solidFill>
                <a:latin typeface="Century Gothic"/>
                <a:cs typeface="Century Gothic"/>
              </a:rPr>
              <a:t>KPIS</a:t>
            </a:r>
            <a:endParaRPr sz="2800">
              <a:latin typeface="Century Gothic"/>
              <a:cs typeface="Century Gothic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838194" y="2321432"/>
            <a:ext cx="4599305" cy="2461895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297180" marR="5080" indent="-285115">
              <a:lnSpc>
                <a:spcPts val="2380"/>
              </a:lnSpc>
              <a:spcBef>
                <a:spcPts val="200"/>
              </a:spcBef>
              <a:buClr>
                <a:srgbClr val="087150"/>
              </a:buClr>
              <a:buSzPct val="80000"/>
              <a:buFont typeface="Segoe UI Symbol"/>
              <a:buChar char="⮚"/>
              <a:tabLst>
                <a:tab pos="299085" algn="l"/>
              </a:tabLst>
            </a:pPr>
            <a:r>
              <a:rPr sz="2000" spc="-35" dirty="0">
                <a:solidFill>
                  <a:srgbClr val="5F5F5F"/>
                </a:solidFill>
                <a:latin typeface="Tahoma"/>
                <a:cs typeface="Tahoma"/>
              </a:rPr>
              <a:t>Identify</a:t>
            </a:r>
            <a:r>
              <a:rPr sz="2000" spc="-20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2000" spc="-55" dirty="0">
                <a:solidFill>
                  <a:srgbClr val="5F5F5F"/>
                </a:solidFill>
                <a:latin typeface="Tahoma"/>
                <a:cs typeface="Tahoma"/>
              </a:rPr>
              <a:t>main</a:t>
            </a:r>
            <a:r>
              <a:rPr sz="2000" spc="-19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2000" spc="-45" dirty="0">
                <a:solidFill>
                  <a:srgbClr val="5F5F5F"/>
                </a:solidFill>
                <a:latin typeface="Tahoma"/>
                <a:cs typeface="Tahoma"/>
              </a:rPr>
              <a:t>challenges</a:t>
            </a:r>
            <a:r>
              <a:rPr sz="2000" spc="-17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5F5F5F"/>
                </a:solidFill>
                <a:latin typeface="Tahoma"/>
                <a:cs typeface="Tahoma"/>
              </a:rPr>
              <a:t>in</a:t>
            </a:r>
            <a:r>
              <a:rPr sz="2000" spc="-19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5F5F5F"/>
                </a:solidFill>
                <a:latin typeface="Tahoma"/>
                <a:cs typeface="Tahoma"/>
              </a:rPr>
              <a:t>performance 	measurement;</a:t>
            </a:r>
            <a:endParaRPr sz="2000">
              <a:latin typeface="Tahoma"/>
              <a:cs typeface="Tahoma"/>
            </a:endParaRPr>
          </a:p>
          <a:p>
            <a:pPr marL="297815" indent="-285115">
              <a:lnSpc>
                <a:spcPts val="2390"/>
              </a:lnSpc>
              <a:spcBef>
                <a:spcPts val="2340"/>
              </a:spcBef>
              <a:buClr>
                <a:srgbClr val="087150"/>
              </a:buClr>
              <a:buSzPct val="80000"/>
              <a:buFont typeface="Segoe UI Symbol"/>
              <a:buChar char="⮚"/>
              <a:tabLst>
                <a:tab pos="297815" algn="l"/>
              </a:tabLst>
            </a:pPr>
            <a:r>
              <a:rPr sz="2000" spc="-10" dirty="0">
                <a:solidFill>
                  <a:srgbClr val="5F5F5F"/>
                </a:solidFill>
                <a:latin typeface="Tahoma"/>
                <a:cs typeface="Tahoma"/>
              </a:rPr>
              <a:t>Understand</a:t>
            </a:r>
            <a:r>
              <a:rPr sz="2000" spc="-204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5F5F5F"/>
                </a:solidFill>
                <a:latin typeface="Tahoma"/>
                <a:cs typeface="Tahoma"/>
              </a:rPr>
              <a:t>the</a:t>
            </a:r>
            <a:r>
              <a:rPr sz="2000" spc="-21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5F5F5F"/>
                </a:solidFill>
                <a:latin typeface="Tahoma"/>
                <a:cs typeface="Tahoma"/>
              </a:rPr>
              <a:t>role</a:t>
            </a:r>
            <a:r>
              <a:rPr sz="2000" spc="-19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5F5F5F"/>
                </a:solidFill>
                <a:latin typeface="Tahoma"/>
                <a:cs typeface="Tahoma"/>
              </a:rPr>
              <a:t>of</a:t>
            </a:r>
            <a:r>
              <a:rPr sz="2000" spc="-204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5F5F5F"/>
                </a:solidFill>
                <a:latin typeface="Tahoma"/>
                <a:cs typeface="Tahoma"/>
              </a:rPr>
              <a:t>business</a:t>
            </a:r>
            <a:endParaRPr sz="2000">
              <a:latin typeface="Tahoma"/>
              <a:cs typeface="Tahoma"/>
            </a:endParaRPr>
          </a:p>
          <a:p>
            <a:pPr marL="299085">
              <a:lnSpc>
                <a:spcPts val="2390"/>
              </a:lnSpc>
              <a:spcBef>
                <a:spcPts val="5"/>
              </a:spcBef>
            </a:pPr>
            <a:r>
              <a:rPr sz="2000" spc="-25" dirty="0">
                <a:solidFill>
                  <a:srgbClr val="5F5F5F"/>
                </a:solidFill>
                <a:latin typeface="Tahoma"/>
                <a:cs typeface="Tahoma"/>
              </a:rPr>
              <a:t>performance</a:t>
            </a:r>
            <a:r>
              <a:rPr sz="2000" spc="-13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2000" spc="-40" dirty="0">
                <a:solidFill>
                  <a:srgbClr val="5F5F5F"/>
                </a:solidFill>
                <a:latin typeface="Tahoma"/>
                <a:cs typeface="Tahoma"/>
              </a:rPr>
              <a:t>measurement</a:t>
            </a:r>
            <a:r>
              <a:rPr sz="2000" spc="-16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5F5F5F"/>
                </a:solidFill>
                <a:latin typeface="Tahoma"/>
                <a:cs typeface="Tahoma"/>
              </a:rPr>
              <a:t>systems;</a:t>
            </a:r>
            <a:endParaRPr sz="20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05"/>
              </a:spcBef>
            </a:pPr>
            <a:endParaRPr sz="2000">
              <a:latin typeface="Tahoma"/>
              <a:cs typeface="Tahoma"/>
            </a:endParaRPr>
          </a:p>
          <a:p>
            <a:pPr marL="297180" marR="19685" indent="-285115">
              <a:lnSpc>
                <a:spcPts val="2380"/>
              </a:lnSpc>
              <a:buClr>
                <a:srgbClr val="087150"/>
              </a:buClr>
              <a:buSzPct val="80000"/>
              <a:buFont typeface="Segoe UI Symbol"/>
              <a:buChar char="⮚"/>
              <a:tabLst>
                <a:tab pos="299085" algn="l"/>
              </a:tabLst>
            </a:pPr>
            <a:r>
              <a:rPr sz="2000" spc="-25" dirty="0">
                <a:solidFill>
                  <a:srgbClr val="5F5F5F"/>
                </a:solidFill>
                <a:latin typeface="Tahoma"/>
                <a:cs typeface="Tahoma"/>
              </a:rPr>
              <a:t>Acknowledge</a:t>
            </a:r>
            <a:r>
              <a:rPr sz="2000" spc="-19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2000" spc="65" dirty="0">
                <a:solidFill>
                  <a:srgbClr val="5F5F5F"/>
                </a:solidFill>
                <a:latin typeface="Tahoma"/>
                <a:cs typeface="Tahoma"/>
              </a:rPr>
              <a:t>6</a:t>
            </a:r>
            <a:r>
              <a:rPr sz="2000" spc="-18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2000" spc="-45" dirty="0">
                <a:solidFill>
                  <a:srgbClr val="5F5F5F"/>
                </a:solidFill>
                <a:latin typeface="Tahoma"/>
                <a:cs typeface="Tahoma"/>
              </a:rPr>
              <a:t>arguments</a:t>
            </a:r>
            <a:r>
              <a:rPr sz="2000" spc="-18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5F5F5F"/>
                </a:solidFill>
                <a:latin typeface="Tahoma"/>
                <a:cs typeface="Tahoma"/>
              </a:rPr>
              <a:t>to</a:t>
            </a:r>
            <a:r>
              <a:rPr sz="2000" spc="-19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2000" spc="-45" dirty="0">
                <a:solidFill>
                  <a:srgbClr val="5F5F5F"/>
                </a:solidFill>
                <a:latin typeface="Tahoma"/>
                <a:cs typeface="Tahoma"/>
              </a:rPr>
              <a:t>get</a:t>
            </a:r>
            <a:r>
              <a:rPr sz="2000" spc="-20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2000" spc="-35" dirty="0">
                <a:solidFill>
                  <a:srgbClr val="5F5F5F"/>
                </a:solidFill>
                <a:latin typeface="Tahoma"/>
                <a:cs typeface="Tahoma"/>
              </a:rPr>
              <a:t>buy-</a:t>
            </a:r>
            <a:r>
              <a:rPr sz="2000" spc="-25" dirty="0">
                <a:solidFill>
                  <a:srgbClr val="5F5F5F"/>
                </a:solidFill>
                <a:latin typeface="Tahoma"/>
                <a:cs typeface="Tahoma"/>
              </a:rPr>
              <a:t>in 	</a:t>
            </a:r>
            <a:r>
              <a:rPr sz="2000" dirty="0">
                <a:solidFill>
                  <a:srgbClr val="5F5F5F"/>
                </a:solidFill>
                <a:latin typeface="Tahoma"/>
                <a:cs typeface="Tahoma"/>
              </a:rPr>
              <a:t>for</a:t>
            </a:r>
            <a:r>
              <a:rPr sz="2000" spc="-17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2000" spc="-90" dirty="0">
                <a:solidFill>
                  <a:srgbClr val="5F5F5F"/>
                </a:solidFill>
                <a:latin typeface="Tahoma"/>
                <a:cs typeface="Tahoma"/>
              </a:rPr>
              <a:t>a</a:t>
            </a:r>
            <a:r>
              <a:rPr sz="2000" spc="-19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5F5F5F"/>
                </a:solidFill>
                <a:latin typeface="Tahoma"/>
                <a:cs typeface="Tahoma"/>
              </a:rPr>
              <a:t>KPI</a:t>
            </a:r>
            <a:r>
              <a:rPr sz="2000" spc="-18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2000" spc="-30" dirty="0">
                <a:solidFill>
                  <a:srgbClr val="5F5F5F"/>
                </a:solidFill>
                <a:latin typeface="Tahoma"/>
                <a:cs typeface="Tahoma"/>
              </a:rPr>
              <a:t>implementation</a:t>
            </a:r>
            <a:r>
              <a:rPr sz="2000" spc="-19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5F5F5F"/>
                </a:solidFill>
                <a:latin typeface="Tahoma"/>
                <a:cs typeface="Tahoma"/>
              </a:rPr>
              <a:t>project.</a:t>
            </a:r>
            <a:endParaRPr sz="20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09258" rIns="0" bIns="0" rtlCol="0">
            <a:spAutoFit/>
          </a:bodyPr>
          <a:lstStyle/>
          <a:p>
            <a:pPr marL="31115">
              <a:lnSpc>
                <a:spcPct val="100000"/>
              </a:lnSpc>
              <a:spcBef>
                <a:spcPts val="100"/>
              </a:spcBef>
            </a:pPr>
            <a:r>
              <a:rPr spc="175" dirty="0"/>
              <a:t>TARGET</a:t>
            </a:r>
            <a:r>
              <a:rPr spc="35" dirty="0"/>
              <a:t> </a:t>
            </a:r>
            <a:r>
              <a:rPr spc="204" dirty="0"/>
              <a:t>SETTING</a:t>
            </a:r>
            <a:r>
              <a:rPr spc="30" dirty="0"/>
              <a:t> </a:t>
            </a:r>
            <a:r>
              <a:rPr spc="155" dirty="0"/>
              <a:t>SOURCES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574012" y="1880554"/>
            <a:ext cx="3858895" cy="3912235"/>
            <a:chOff x="2574012" y="1880554"/>
            <a:chExt cx="3858895" cy="391223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74012" y="1880554"/>
              <a:ext cx="1760266" cy="178621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2590799" y="1888236"/>
              <a:ext cx="1676400" cy="1711960"/>
            </a:xfrm>
            <a:custGeom>
              <a:avLst/>
              <a:gdLst/>
              <a:ahLst/>
              <a:cxnLst/>
              <a:rect l="l" t="t" r="r" b="b"/>
              <a:pathLst>
                <a:path w="1676400" h="1711960">
                  <a:moveTo>
                    <a:pt x="1459484" y="0"/>
                  </a:moveTo>
                  <a:lnTo>
                    <a:pt x="216916" y="0"/>
                  </a:lnTo>
                  <a:lnTo>
                    <a:pt x="167631" y="5930"/>
                  </a:lnTo>
                  <a:lnTo>
                    <a:pt x="122149" y="22782"/>
                  </a:lnTo>
                  <a:lnTo>
                    <a:pt x="81848" y="49145"/>
                  </a:lnTo>
                  <a:lnTo>
                    <a:pt x="48105" y="83608"/>
                  </a:lnTo>
                  <a:lnTo>
                    <a:pt x="22298" y="124759"/>
                  </a:lnTo>
                  <a:lnTo>
                    <a:pt x="5804" y="171190"/>
                  </a:lnTo>
                  <a:lnTo>
                    <a:pt x="0" y="221487"/>
                  </a:lnTo>
                  <a:lnTo>
                    <a:pt x="0" y="1489964"/>
                  </a:lnTo>
                  <a:lnTo>
                    <a:pt x="5804" y="1540261"/>
                  </a:lnTo>
                  <a:lnTo>
                    <a:pt x="22298" y="1586692"/>
                  </a:lnTo>
                  <a:lnTo>
                    <a:pt x="48105" y="1627843"/>
                  </a:lnTo>
                  <a:lnTo>
                    <a:pt x="81848" y="1662306"/>
                  </a:lnTo>
                  <a:lnTo>
                    <a:pt x="122149" y="1688669"/>
                  </a:lnTo>
                  <a:lnTo>
                    <a:pt x="167631" y="1705521"/>
                  </a:lnTo>
                  <a:lnTo>
                    <a:pt x="216916" y="1711452"/>
                  </a:lnTo>
                  <a:lnTo>
                    <a:pt x="1676400" y="1711452"/>
                  </a:lnTo>
                  <a:lnTo>
                    <a:pt x="1676400" y="221487"/>
                  </a:lnTo>
                  <a:lnTo>
                    <a:pt x="1670595" y="171190"/>
                  </a:lnTo>
                  <a:lnTo>
                    <a:pt x="1654101" y="124759"/>
                  </a:lnTo>
                  <a:lnTo>
                    <a:pt x="1628294" y="83608"/>
                  </a:lnTo>
                  <a:lnTo>
                    <a:pt x="1594551" y="49145"/>
                  </a:lnTo>
                  <a:lnTo>
                    <a:pt x="1554250" y="22782"/>
                  </a:lnTo>
                  <a:lnTo>
                    <a:pt x="1508768" y="5930"/>
                  </a:lnTo>
                  <a:lnTo>
                    <a:pt x="145948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74076" y="1880554"/>
              <a:ext cx="1758758" cy="1786219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4690871" y="1888236"/>
              <a:ext cx="1675130" cy="1711960"/>
            </a:xfrm>
            <a:custGeom>
              <a:avLst/>
              <a:gdLst/>
              <a:ahLst/>
              <a:cxnLst/>
              <a:rect l="l" t="t" r="r" b="b"/>
              <a:pathLst>
                <a:path w="1675129" h="1711960">
                  <a:moveTo>
                    <a:pt x="1458087" y="0"/>
                  </a:moveTo>
                  <a:lnTo>
                    <a:pt x="216788" y="0"/>
                  </a:lnTo>
                  <a:lnTo>
                    <a:pt x="167551" y="5750"/>
                  </a:lnTo>
                  <a:lnTo>
                    <a:pt x="122103" y="22183"/>
                  </a:lnTo>
                  <a:lnTo>
                    <a:pt x="81825" y="48065"/>
                  </a:lnTo>
                  <a:lnTo>
                    <a:pt x="48095" y="82168"/>
                  </a:lnTo>
                  <a:lnTo>
                    <a:pt x="22295" y="123260"/>
                  </a:lnTo>
                  <a:lnTo>
                    <a:pt x="5803" y="170110"/>
                  </a:lnTo>
                  <a:lnTo>
                    <a:pt x="0" y="221487"/>
                  </a:lnTo>
                  <a:lnTo>
                    <a:pt x="0" y="1711452"/>
                  </a:lnTo>
                  <a:lnTo>
                    <a:pt x="1458087" y="1711452"/>
                  </a:lnTo>
                  <a:lnTo>
                    <a:pt x="1507324" y="1705521"/>
                  </a:lnTo>
                  <a:lnTo>
                    <a:pt x="1552772" y="1688669"/>
                  </a:lnTo>
                  <a:lnTo>
                    <a:pt x="1593050" y="1662306"/>
                  </a:lnTo>
                  <a:lnTo>
                    <a:pt x="1626780" y="1627843"/>
                  </a:lnTo>
                  <a:lnTo>
                    <a:pt x="1652580" y="1586692"/>
                  </a:lnTo>
                  <a:lnTo>
                    <a:pt x="1669072" y="1540261"/>
                  </a:lnTo>
                  <a:lnTo>
                    <a:pt x="1674876" y="1489964"/>
                  </a:lnTo>
                  <a:lnTo>
                    <a:pt x="1674876" y="221487"/>
                  </a:lnTo>
                  <a:lnTo>
                    <a:pt x="1669245" y="171190"/>
                  </a:lnTo>
                  <a:lnTo>
                    <a:pt x="1653157" y="124759"/>
                  </a:lnTo>
                  <a:lnTo>
                    <a:pt x="1627819" y="83608"/>
                  </a:lnTo>
                  <a:lnTo>
                    <a:pt x="1594437" y="49145"/>
                  </a:lnTo>
                  <a:lnTo>
                    <a:pt x="1554216" y="22782"/>
                  </a:lnTo>
                  <a:lnTo>
                    <a:pt x="1508364" y="5930"/>
                  </a:lnTo>
                  <a:lnTo>
                    <a:pt x="145808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574012" y="4005026"/>
              <a:ext cx="1760266" cy="1787720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2590800" y="4012691"/>
              <a:ext cx="1676400" cy="1713230"/>
            </a:xfrm>
            <a:custGeom>
              <a:avLst/>
              <a:gdLst/>
              <a:ahLst/>
              <a:cxnLst/>
              <a:rect l="l" t="t" r="r" b="b"/>
              <a:pathLst>
                <a:path w="1676400" h="1713229">
                  <a:moveTo>
                    <a:pt x="1676400" y="0"/>
                  </a:moveTo>
                  <a:lnTo>
                    <a:pt x="216916" y="0"/>
                  </a:lnTo>
                  <a:lnTo>
                    <a:pt x="173609" y="4432"/>
                  </a:lnTo>
                  <a:lnTo>
                    <a:pt x="133083" y="17170"/>
                  </a:lnTo>
                  <a:lnTo>
                    <a:pt x="96266" y="37388"/>
                  </a:lnTo>
                  <a:lnTo>
                    <a:pt x="64058" y="64249"/>
                  </a:lnTo>
                  <a:lnTo>
                    <a:pt x="37414" y="96951"/>
                  </a:lnTo>
                  <a:lnTo>
                    <a:pt x="17246" y="134645"/>
                  </a:lnTo>
                  <a:lnTo>
                    <a:pt x="4457" y="176517"/>
                  </a:lnTo>
                  <a:lnTo>
                    <a:pt x="0" y="221742"/>
                  </a:lnTo>
                  <a:lnTo>
                    <a:pt x="0" y="1491234"/>
                  </a:lnTo>
                  <a:lnTo>
                    <a:pt x="4330" y="1535506"/>
                  </a:lnTo>
                  <a:lnTo>
                    <a:pt x="16789" y="1576920"/>
                  </a:lnTo>
                  <a:lnTo>
                    <a:pt x="36576" y="1614563"/>
                  </a:lnTo>
                  <a:lnTo>
                    <a:pt x="62877" y="1647482"/>
                  </a:lnTo>
                  <a:lnTo>
                    <a:pt x="94869" y="1674723"/>
                  </a:lnTo>
                  <a:lnTo>
                    <a:pt x="131737" y="1695348"/>
                  </a:lnTo>
                  <a:lnTo>
                    <a:pt x="172694" y="1708416"/>
                  </a:lnTo>
                  <a:lnTo>
                    <a:pt x="216916" y="1712976"/>
                  </a:lnTo>
                  <a:lnTo>
                    <a:pt x="1459484" y="1712976"/>
                  </a:lnTo>
                  <a:lnTo>
                    <a:pt x="1508760" y="1707045"/>
                  </a:lnTo>
                  <a:lnTo>
                    <a:pt x="1554238" y="1690179"/>
                  </a:lnTo>
                  <a:lnTo>
                    <a:pt x="1594548" y="1663801"/>
                  </a:lnTo>
                  <a:lnTo>
                    <a:pt x="1628292" y="1629308"/>
                  </a:lnTo>
                  <a:lnTo>
                    <a:pt x="1654098" y="1588109"/>
                  </a:lnTo>
                  <a:lnTo>
                    <a:pt x="1670583" y="1541614"/>
                  </a:lnTo>
                  <a:lnTo>
                    <a:pt x="1676400" y="1491234"/>
                  </a:lnTo>
                  <a:lnTo>
                    <a:pt x="16764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729483" y="4151376"/>
              <a:ext cx="1399540" cy="1432560"/>
            </a:xfrm>
            <a:custGeom>
              <a:avLst/>
              <a:gdLst/>
              <a:ahLst/>
              <a:cxnLst/>
              <a:rect l="l" t="t" r="r" b="b"/>
              <a:pathLst>
                <a:path w="1399539" h="1432560">
                  <a:moveTo>
                    <a:pt x="1399032" y="0"/>
                  </a:moveTo>
                  <a:lnTo>
                    <a:pt x="187198" y="0"/>
                  </a:lnTo>
                  <a:lnTo>
                    <a:pt x="137965" y="6706"/>
                  </a:lnTo>
                  <a:lnTo>
                    <a:pt x="93396" y="25710"/>
                  </a:lnTo>
                  <a:lnTo>
                    <a:pt x="55403" y="55340"/>
                  </a:lnTo>
                  <a:lnTo>
                    <a:pt x="25898" y="93923"/>
                  </a:lnTo>
                  <a:lnTo>
                    <a:pt x="6793" y="139788"/>
                  </a:lnTo>
                  <a:lnTo>
                    <a:pt x="0" y="191262"/>
                  </a:lnTo>
                  <a:lnTo>
                    <a:pt x="0" y="1241298"/>
                  </a:lnTo>
                  <a:lnTo>
                    <a:pt x="6564" y="1291581"/>
                  </a:lnTo>
                  <a:lnTo>
                    <a:pt x="25164" y="1337112"/>
                  </a:lnTo>
                  <a:lnTo>
                    <a:pt x="54165" y="1375933"/>
                  </a:lnTo>
                  <a:lnTo>
                    <a:pt x="91929" y="1406087"/>
                  </a:lnTo>
                  <a:lnTo>
                    <a:pt x="136818" y="1425615"/>
                  </a:lnTo>
                  <a:lnTo>
                    <a:pt x="187198" y="1432560"/>
                  </a:lnTo>
                  <a:lnTo>
                    <a:pt x="1211833" y="1432560"/>
                  </a:lnTo>
                  <a:lnTo>
                    <a:pt x="1255313" y="1427414"/>
                  </a:lnTo>
                  <a:lnTo>
                    <a:pt x="1294932" y="1412759"/>
                  </a:lnTo>
                  <a:lnTo>
                    <a:pt x="1295334" y="1412494"/>
                  </a:lnTo>
                  <a:lnTo>
                    <a:pt x="187198" y="1412494"/>
                  </a:lnTo>
                  <a:lnTo>
                    <a:pt x="141472" y="1406323"/>
                  </a:lnTo>
                  <a:lnTo>
                    <a:pt x="100579" y="1388872"/>
                  </a:lnTo>
                  <a:lnTo>
                    <a:pt x="66071" y="1361725"/>
                  </a:lnTo>
                  <a:lnTo>
                    <a:pt x="39501" y="1326472"/>
                  </a:lnTo>
                  <a:lnTo>
                    <a:pt x="22421" y="1284700"/>
                  </a:lnTo>
                  <a:lnTo>
                    <a:pt x="16383" y="1237996"/>
                  </a:lnTo>
                  <a:lnTo>
                    <a:pt x="16383" y="191262"/>
                  </a:lnTo>
                  <a:lnTo>
                    <a:pt x="22421" y="144557"/>
                  </a:lnTo>
                  <a:lnTo>
                    <a:pt x="39501" y="102785"/>
                  </a:lnTo>
                  <a:lnTo>
                    <a:pt x="66071" y="67532"/>
                  </a:lnTo>
                  <a:lnTo>
                    <a:pt x="100579" y="40386"/>
                  </a:lnTo>
                  <a:lnTo>
                    <a:pt x="141472" y="22934"/>
                  </a:lnTo>
                  <a:lnTo>
                    <a:pt x="187198" y="16763"/>
                  </a:lnTo>
                  <a:lnTo>
                    <a:pt x="1399032" y="16763"/>
                  </a:lnTo>
                  <a:lnTo>
                    <a:pt x="1399032" y="0"/>
                  </a:lnTo>
                  <a:close/>
                </a:path>
                <a:path w="1399539" h="1432560">
                  <a:moveTo>
                    <a:pt x="1399032" y="16763"/>
                  </a:moveTo>
                  <a:lnTo>
                    <a:pt x="1382649" y="16763"/>
                  </a:lnTo>
                  <a:lnTo>
                    <a:pt x="1382649" y="1237996"/>
                  </a:lnTo>
                  <a:lnTo>
                    <a:pt x="1376610" y="1284700"/>
                  </a:lnTo>
                  <a:lnTo>
                    <a:pt x="1359530" y="1326472"/>
                  </a:lnTo>
                  <a:lnTo>
                    <a:pt x="1332960" y="1361725"/>
                  </a:lnTo>
                  <a:lnTo>
                    <a:pt x="1298452" y="1388872"/>
                  </a:lnTo>
                  <a:lnTo>
                    <a:pt x="1257559" y="1406323"/>
                  </a:lnTo>
                  <a:lnTo>
                    <a:pt x="1211833" y="1412494"/>
                  </a:lnTo>
                  <a:lnTo>
                    <a:pt x="1295334" y="1412494"/>
                  </a:lnTo>
                  <a:lnTo>
                    <a:pt x="1329659" y="1389772"/>
                  </a:lnTo>
                  <a:lnTo>
                    <a:pt x="1358463" y="1359627"/>
                  </a:lnTo>
                  <a:lnTo>
                    <a:pt x="1380314" y="1323499"/>
                  </a:lnTo>
                  <a:lnTo>
                    <a:pt x="1394180" y="1282563"/>
                  </a:lnTo>
                  <a:lnTo>
                    <a:pt x="1399032" y="1237996"/>
                  </a:lnTo>
                  <a:lnTo>
                    <a:pt x="1399032" y="16763"/>
                  </a:lnTo>
                  <a:close/>
                </a:path>
              </a:pathLst>
            </a:custGeom>
            <a:solidFill>
              <a:srgbClr val="D7D7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735579" y="2036064"/>
              <a:ext cx="1386840" cy="1416050"/>
            </a:xfrm>
            <a:custGeom>
              <a:avLst/>
              <a:gdLst/>
              <a:ahLst/>
              <a:cxnLst/>
              <a:rect l="l" t="t" r="r" b="b"/>
              <a:pathLst>
                <a:path w="1386839" h="1416050">
                  <a:moveTo>
                    <a:pt x="1206119" y="0"/>
                  </a:moveTo>
                  <a:lnTo>
                    <a:pt x="180720" y="0"/>
                  </a:lnTo>
                  <a:lnTo>
                    <a:pt x="131968" y="6675"/>
                  </a:lnTo>
                  <a:lnTo>
                    <a:pt x="88598" y="25461"/>
                  </a:lnTo>
                  <a:lnTo>
                    <a:pt x="52165" y="54498"/>
                  </a:lnTo>
                  <a:lnTo>
                    <a:pt x="24219" y="91929"/>
                  </a:lnTo>
                  <a:lnTo>
                    <a:pt x="6313" y="135892"/>
                  </a:lnTo>
                  <a:lnTo>
                    <a:pt x="0" y="184531"/>
                  </a:lnTo>
                  <a:lnTo>
                    <a:pt x="0" y="1231264"/>
                  </a:lnTo>
                  <a:lnTo>
                    <a:pt x="6542" y="1279903"/>
                  </a:lnTo>
                  <a:lnTo>
                    <a:pt x="24953" y="1323866"/>
                  </a:lnTo>
                  <a:lnTo>
                    <a:pt x="53403" y="1361297"/>
                  </a:lnTo>
                  <a:lnTo>
                    <a:pt x="90066" y="1390334"/>
                  </a:lnTo>
                  <a:lnTo>
                    <a:pt x="133114" y="1409120"/>
                  </a:lnTo>
                  <a:lnTo>
                    <a:pt x="180720" y="1415796"/>
                  </a:lnTo>
                  <a:lnTo>
                    <a:pt x="1386840" y="1415796"/>
                  </a:lnTo>
                  <a:lnTo>
                    <a:pt x="1386840" y="184531"/>
                  </a:lnTo>
                  <a:lnTo>
                    <a:pt x="1380297" y="134746"/>
                  </a:lnTo>
                  <a:lnTo>
                    <a:pt x="1361886" y="90461"/>
                  </a:lnTo>
                  <a:lnTo>
                    <a:pt x="1333436" y="53260"/>
                  </a:lnTo>
                  <a:lnTo>
                    <a:pt x="1296773" y="24727"/>
                  </a:lnTo>
                  <a:lnTo>
                    <a:pt x="1253725" y="6445"/>
                  </a:lnTo>
                  <a:lnTo>
                    <a:pt x="120611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729483" y="2029968"/>
              <a:ext cx="1399540" cy="1430020"/>
            </a:xfrm>
            <a:custGeom>
              <a:avLst/>
              <a:gdLst/>
              <a:ahLst/>
              <a:cxnLst/>
              <a:rect l="l" t="t" r="r" b="b"/>
              <a:pathLst>
                <a:path w="1399539" h="1430020">
                  <a:moveTo>
                    <a:pt x="1211833" y="0"/>
                  </a:moveTo>
                  <a:lnTo>
                    <a:pt x="187198" y="0"/>
                  </a:lnTo>
                  <a:lnTo>
                    <a:pt x="137965" y="6715"/>
                  </a:lnTo>
                  <a:lnTo>
                    <a:pt x="93396" y="25738"/>
                  </a:lnTo>
                  <a:lnTo>
                    <a:pt x="55403" y="55387"/>
                  </a:lnTo>
                  <a:lnTo>
                    <a:pt x="25898" y="93980"/>
                  </a:lnTo>
                  <a:lnTo>
                    <a:pt x="6793" y="139832"/>
                  </a:lnTo>
                  <a:lnTo>
                    <a:pt x="0" y="191262"/>
                  </a:lnTo>
                  <a:lnTo>
                    <a:pt x="0" y="1238250"/>
                  </a:lnTo>
                  <a:lnTo>
                    <a:pt x="6564" y="1288533"/>
                  </a:lnTo>
                  <a:lnTo>
                    <a:pt x="25164" y="1334064"/>
                  </a:lnTo>
                  <a:lnTo>
                    <a:pt x="54165" y="1372885"/>
                  </a:lnTo>
                  <a:lnTo>
                    <a:pt x="91929" y="1403039"/>
                  </a:lnTo>
                  <a:lnTo>
                    <a:pt x="136818" y="1422567"/>
                  </a:lnTo>
                  <a:lnTo>
                    <a:pt x="187198" y="1429512"/>
                  </a:lnTo>
                  <a:lnTo>
                    <a:pt x="1399032" y="1429512"/>
                  </a:lnTo>
                  <a:lnTo>
                    <a:pt x="1399032" y="1412748"/>
                  </a:lnTo>
                  <a:lnTo>
                    <a:pt x="187198" y="1412748"/>
                  </a:lnTo>
                  <a:lnTo>
                    <a:pt x="141472" y="1406577"/>
                  </a:lnTo>
                  <a:lnTo>
                    <a:pt x="100579" y="1389126"/>
                  </a:lnTo>
                  <a:lnTo>
                    <a:pt x="66071" y="1361979"/>
                  </a:lnTo>
                  <a:lnTo>
                    <a:pt x="39501" y="1326726"/>
                  </a:lnTo>
                  <a:lnTo>
                    <a:pt x="22421" y="1284954"/>
                  </a:lnTo>
                  <a:lnTo>
                    <a:pt x="16383" y="1238250"/>
                  </a:lnTo>
                  <a:lnTo>
                    <a:pt x="16383" y="191262"/>
                  </a:lnTo>
                  <a:lnTo>
                    <a:pt x="22421" y="144557"/>
                  </a:lnTo>
                  <a:lnTo>
                    <a:pt x="39501" y="102785"/>
                  </a:lnTo>
                  <a:lnTo>
                    <a:pt x="66071" y="67532"/>
                  </a:lnTo>
                  <a:lnTo>
                    <a:pt x="100579" y="40386"/>
                  </a:lnTo>
                  <a:lnTo>
                    <a:pt x="141472" y="22934"/>
                  </a:lnTo>
                  <a:lnTo>
                    <a:pt x="187198" y="16764"/>
                  </a:lnTo>
                  <a:lnTo>
                    <a:pt x="1284785" y="16764"/>
                  </a:lnTo>
                  <a:lnTo>
                    <a:pt x="1262213" y="6944"/>
                  </a:lnTo>
                  <a:lnTo>
                    <a:pt x="1211833" y="0"/>
                  </a:lnTo>
                  <a:close/>
                </a:path>
                <a:path w="1399539" h="1430020">
                  <a:moveTo>
                    <a:pt x="1284785" y="16764"/>
                  </a:moveTo>
                  <a:lnTo>
                    <a:pt x="1211833" y="16764"/>
                  </a:lnTo>
                  <a:lnTo>
                    <a:pt x="1257559" y="22934"/>
                  </a:lnTo>
                  <a:lnTo>
                    <a:pt x="1298452" y="40386"/>
                  </a:lnTo>
                  <a:lnTo>
                    <a:pt x="1332960" y="67532"/>
                  </a:lnTo>
                  <a:lnTo>
                    <a:pt x="1359530" y="102785"/>
                  </a:lnTo>
                  <a:lnTo>
                    <a:pt x="1376610" y="144557"/>
                  </a:lnTo>
                  <a:lnTo>
                    <a:pt x="1382649" y="191262"/>
                  </a:lnTo>
                  <a:lnTo>
                    <a:pt x="1382649" y="1412748"/>
                  </a:lnTo>
                  <a:lnTo>
                    <a:pt x="1399032" y="1412748"/>
                  </a:lnTo>
                  <a:lnTo>
                    <a:pt x="1399032" y="191262"/>
                  </a:lnTo>
                  <a:lnTo>
                    <a:pt x="1392467" y="140978"/>
                  </a:lnTo>
                  <a:lnTo>
                    <a:pt x="1373867" y="95447"/>
                  </a:lnTo>
                  <a:lnTo>
                    <a:pt x="1344866" y="56626"/>
                  </a:lnTo>
                  <a:lnTo>
                    <a:pt x="1307102" y="26472"/>
                  </a:lnTo>
                  <a:lnTo>
                    <a:pt x="1284785" y="16764"/>
                  </a:lnTo>
                  <a:close/>
                </a:path>
              </a:pathLst>
            </a:custGeom>
            <a:solidFill>
              <a:srgbClr val="D7D7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674076" y="4005026"/>
              <a:ext cx="1758758" cy="1787720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4690871" y="4012692"/>
              <a:ext cx="1675130" cy="1713230"/>
            </a:xfrm>
            <a:custGeom>
              <a:avLst/>
              <a:gdLst/>
              <a:ahLst/>
              <a:cxnLst/>
              <a:rect l="l" t="t" r="r" b="b"/>
              <a:pathLst>
                <a:path w="1675129" h="1713229">
                  <a:moveTo>
                    <a:pt x="1458087" y="0"/>
                  </a:moveTo>
                  <a:lnTo>
                    <a:pt x="0" y="0"/>
                  </a:lnTo>
                  <a:lnTo>
                    <a:pt x="0" y="1491233"/>
                  </a:lnTo>
                  <a:lnTo>
                    <a:pt x="4330" y="1535496"/>
                  </a:lnTo>
                  <a:lnTo>
                    <a:pt x="16781" y="1576919"/>
                  </a:lnTo>
                  <a:lnTo>
                    <a:pt x="36546" y="1614559"/>
                  </a:lnTo>
                  <a:lnTo>
                    <a:pt x="62817" y="1647472"/>
                  </a:lnTo>
                  <a:lnTo>
                    <a:pt x="94784" y="1674714"/>
                  </a:lnTo>
                  <a:lnTo>
                    <a:pt x="131641" y="1695341"/>
                  </a:lnTo>
                  <a:lnTo>
                    <a:pt x="172578" y="1708410"/>
                  </a:lnTo>
                  <a:lnTo>
                    <a:pt x="216788" y="1712975"/>
                  </a:lnTo>
                  <a:lnTo>
                    <a:pt x="1458087" y="1712975"/>
                  </a:lnTo>
                  <a:lnTo>
                    <a:pt x="1507324" y="1707041"/>
                  </a:lnTo>
                  <a:lnTo>
                    <a:pt x="1552772" y="1690178"/>
                  </a:lnTo>
                  <a:lnTo>
                    <a:pt x="1593050" y="1663794"/>
                  </a:lnTo>
                  <a:lnTo>
                    <a:pt x="1626780" y="1629299"/>
                  </a:lnTo>
                  <a:lnTo>
                    <a:pt x="1652580" y="1588101"/>
                  </a:lnTo>
                  <a:lnTo>
                    <a:pt x="1669072" y="1541609"/>
                  </a:lnTo>
                  <a:lnTo>
                    <a:pt x="1674876" y="1491233"/>
                  </a:lnTo>
                  <a:lnTo>
                    <a:pt x="1674876" y="221741"/>
                  </a:lnTo>
                  <a:lnTo>
                    <a:pt x="1670545" y="177464"/>
                  </a:lnTo>
                  <a:lnTo>
                    <a:pt x="1658094" y="136034"/>
                  </a:lnTo>
                  <a:lnTo>
                    <a:pt x="1638329" y="98393"/>
                  </a:lnTo>
                  <a:lnTo>
                    <a:pt x="1612058" y="65484"/>
                  </a:lnTo>
                  <a:lnTo>
                    <a:pt x="1580091" y="38248"/>
                  </a:lnTo>
                  <a:lnTo>
                    <a:pt x="1543234" y="17627"/>
                  </a:lnTo>
                  <a:lnTo>
                    <a:pt x="1502297" y="4563"/>
                  </a:lnTo>
                  <a:lnTo>
                    <a:pt x="145808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378961" y="2700782"/>
              <a:ext cx="1031875" cy="1054735"/>
            </a:xfrm>
            <a:custGeom>
              <a:avLst/>
              <a:gdLst/>
              <a:ahLst/>
              <a:cxnLst/>
              <a:rect l="l" t="t" r="r" b="b"/>
              <a:pathLst>
                <a:path w="1031875" h="1054735">
                  <a:moveTo>
                    <a:pt x="955928" y="0"/>
                  </a:moveTo>
                  <a:lnTo>
                    <a:pt x="908493" y="4567"/>
                  </a:lnTo>
                  <a:lnTo>
                    <a:pt x="861685" y="11308"/>
                  </a:lnTo>
                  <a:lnTo>
                    <a:pt x="815555" y="20172"/>
                  </a:lnTo>
                  <a:lnTo>
                    <a:pt x="770153" y="31110"/>
                  </a:lnTo>
                  <a:lnTo>
                    <a:pt x="725530" y="44071"/>
                  </a:lnTo>
                  <a:lnTo>
                    <a:pt x="681737" y="59006"/>
                  </a:lnTo>
                  <a:lnTo>
                    <a:pt x="638824" y="75865"/>
                  </a:lnTo>
                  <a:lnTo>
                    <a:pt x="596842" y="94599"/>
                  </a:lnTo>
                  <a:lnTo>
                    <a:pt x="555841" y="115157"/>
                  </a:lnTo>
                  <a:lnTo>
                    <a:pt x="515872" y="137490"/>
                  </a:lnTo>
                  <a:lnTo>
                    <a:pt x="476986" y="161548"/>
                  </a:lnTo>
                  <a:lnTo>
                    <a:pt x="439232" y="187282"/>
                  </a:lnTo>
                  <a:lnTo>
                    <a:pt x="402662" y="214641"/>
                  </a:lnTo>
                  <a:lnTo>
                    <a:pt x="367327" y="243576"/>
                  </a:lnTo>
                  <a:lnTo>
                    <a:pt x="333276" y="274037"/>
                  </a:lnTo>
                  <a:lnTo>
                    <a:pt x="300561" y="305974"/>
                  </a:lnTo>
                  <a:lnTo>
                    <a:pt x="269231" y="339338"/>
                  </a:lnTo>
                  <a:lnTo>
                    <a:pt x="239339" y="374079"/>
                  </a:lnTo>
                  <a:lnTo>
                    <a:pt x="210933" y="410146"/>
                  </a:lnTo>
                  <a:lnTo>
                    <a:pt x="184065" y="447491"/>
                  </a:lnTo>
                  <a:lnTo>
                    <a:pt x="158785" y="486063"/>
                  </a:lnTo>
                  <a:lnTo>
                    <a:pt x="135144" y="525813"/>
                  </a:lnTo>
                  <a:lnTo>
                    <a:pt x="113193" y="566691"/>
                  </a:lnTo>
                  <a:lnTo>
                    <a:pt x="92981" y="608647"/>
                  </a:lnTo>
                  <a:lnTo>
                    <a:pt x="74560" y="651631"/>
                  </a:lnTo>
                  <a:lnTo>
                    <a:pt x="57981" y="695594"/>
                  </a:lnTo>
                  <a:lnTo>
                    <a:pt x="43293" y="740486"/>
                  </a:lnTo>
                  <a:lnTo>
                    <a:pt x="30547" y="786257"/>
                  </a:lnTo>
                  <a:lnTo>
                    <a:pt x="19794" y="832858"/>
                  </a:lnTo>
                  <a:lnTo>
                    <a:pt x="11085" y="880238"/>
                  </a:lnTo>
                  <a:lnTo>
                    <a:pt x="4470" y="928348"/>
                  </a:lnTo>
                  <a:lnTo>
                    <a:pt x="0" y="977137"/>
                  </a:lnTo>
                  <a:lnTo>
                    <a:pt x="3845" y="1006187"/>
                  </a:lnTo>
                  <a:lnTo>
                    <a:pt x="18478" y="1030843"/>
                  </a:lnTo>
                  <a:lnTo>
                    <a:pt x="41112" y="1047950"/>
                  </a:lnTo>
                  <a:lnTo>
                    <a:pt x="68961" y="1054353"/>
                  </a:lnTo>
                  <a:lnTo>
                    <a:pt x="959230" y="1054353"/>
                  </a:lnTo>
                  <a:lnTo>
                    <a:pt x="987131" y="1048484"/>
                  </a:lnTo>
                  <a:lnTo>
                    <a:pt x="1010126" y="1032541"/>
                  </a:lnTo>
                  <a:lnTo>
                    <a:pt x="1025739" y="1009026"/>
                  </a:lnTo>
                  <a:lnTo>
                    <a:pt x="1031493" y="980439"/>
                  </a:lnTo>
                  <a:lnTo>
                    <a:pt x="1031493" y="70484"/>
                  </a:lnTo>
                  <a:lnTo>
                    <a:pt x="1025223" y="42005"/>
                  </a:lnTo>
                  <a:lnTo>
                    <a:pt x="1008475" y="18859"/>
                  </a:lnTo>
                  <a:lnTo>
                    <a:pt x="984345" y="3905"/>
                  </a:lnTo>
                  <a:lnTo>
                    <a:pt x="955928" y="0"/>
                  </a:lnTo>
                  <a:close/>
                </a:path>
              </a:pathLst>
            </a:custGeom>
            <a:solidFill>
              <a:srgbClr val="0F894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821935" y="4152900"/>
              <a:ext cx="1386840" cy="1416050"/>
            </a:xfrm>
            <a:custGeom>
              <a:avLst/>
              <a:gdLst/>
              <a:ahLst/>
              <a:cxnLst/>
              <a:rect l="l" t="t" r="r" b="b"/>
              <a:pathLst>
                <a:path w="1386839" h="1416050">
                  <a:moveTo>
                    <a:pt x="1206118" y="0"/>
                  </a:moveTo>
                  <a:lnTo>
                    <a:pt x="0" y="0"/>
                  </a:lnTo>
                  <a:lnTo>
                    <a:pt x="0" y="1231265"/>
                  </a:lnTo>
                  <a:lnTo>
                    <a:pt x="6542" y="1281049"/>
                  </a:lnTo>
                  <a:lnTo>
                    <a:pt x="24953" y="1325334"/>
                  </a:lnTo>
                  <a:lnTo>
                    <a:pt x="53403" y="1362535"/>
                  </a:lnTo>
                  <a:lnTo>
                    <a:pt x="90066" y="1391068"/>
                  </a:lnTo>
                  <a:lnTo>
                    <a:pt x="133114" y="1409350"/>
                  </a:lnTo>
                  <a:lnTo>
                    <a:pt x="180721" y="1415796"/>
                  </a:lnTo>
                  <a:lnTo>
                    <a:pt x="1206118" y="1415796"/>
                  </a:lnTo>
                  <a:lnTo>
                    <a:pt x="1253725" y="1409350"/>
                  </a:lnTo>
                  <a:lnTo>
                    <a:pt x="1296773" y="1391068"/>
                  </a:lnTo>
                  <a:lnTo>
                    <a:pt x="1333436" y="1362535"/>
                  </a:lnTo>
                  <a:lnTo>
                    <a:pt x="1361886" y="1325334"/>
                  </a:lnTo>
                  <a:lnTo>
                    <a:pt x="1380297" y="1281049"/>
                  </a:lnTo>
                  <a:lnTo>
                    <a:pt x="1386839" y="1231265"/>
                  </a:lnTo>
                  <a:lnTo>
                    <a:pt x="1386839" y="184531"/>
                  </a:lnTo>
                  <a:lnTo>
                    <a:pt x="1380526" y="135892"/>
                  </a:lnTo>
                  <a:lnTo>
                    <a:pt x="1362620" y="91929"/>
                  </a:lnTo>
                  <a:lnTo>
                    <a:pt x="1334674" y="54498"/>
                  </a:lnTo>
                  <a:lnTo>
                    <a:pt x="1298241" y="25461"/>
                  </a:lnTo>
                  <a:lnTo>
                    <a:pt x="1254871" y="6675"/>
                  </a:lnTo>
                  <a:lnTo>
                    <a:pt x="120611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815839" y="4145280"/>
              <a:ext cx="1399540" cy="1434465"/>
            </a:xfrm>
            <a:custGeom>
              <a:avLst/>
              <a:gdLst/>
              <a:ahLst/>
              <a:cxnLst/>
              <a:rect l="l" t="t" r="r" b="b"/>
              <a:pathLst>
                <a:path w="1399539" h="1434464">
                  <a:moveTo>
                    <a:pt x="1211834" y="0"/>
                  </a:moveTo>
                  <a:lnTo>
                    <a:pt x="0" y="0"/>
                  </a:lnTo>
                  <a:lnTo>
                    <a:pt x="0" y="1239266"/>
                  </a:lnTo>
                  <a:lnTo>
                    <a:pt x="4851" y="1283887"/>
                  </a:lnTo>
                  <a:lnTo>
                    <a:pt x="18717" y="1324875"/>
                  </a:lnTo>
                  <a:lnTo>
                    <a:pt x="40568" y="1361050"/>
                  </a:lnTo>
                  <a:lnTo>
                    <a:pt x="69372" y="1391236"/>
                  </a:lnTo>
                  <a:lnTo>
                    <a:pt x="104099" y="1414255"/>
                  </a:lnTo>
                  <a:lnTo>
                    <a:pt x="143718" y="1428930"/>
                  </a:lnTo>
                  <a:lnTo>
                    <a:pt x="187198" y="1434084"/>
                  </a:lnTo>
                  <a:lnTo>
                    <a:pt x="1211834" y="1434084"/>
                  </a:lnTo>
                  <a:lnTo>
                    <a:pt x="1262213" y="1427130"/>
                  </a:lnTo>
                  <a:lnTo>
                    <a:pt x="1292609" y="1413891"/>
                  </a:lnTo>
                  <a:lnTo>
                    <a:pt x="187198" y="1413891"/>
                  </a:lnTo>
                  <a:lnTo>
                    <a:pt x="141472" y="1407720"/>
                  </a:lnTo>
                  <a:lnTo>
                    <a:pt x="100579" y="1390264"/>
                  </a:lnTo>
                  <a:lnTo>
                    <a:pt x="66071" y="1363106"/>
                  </a:lnTo>
                  <a:lnTo>
                    <a:pt x="39501" y="1327832"/>
                  </a:lnTo>
                  <a:lnTo>
                    <a:pt x="22421" y="1286023"/>
                  </a:lnTo>
                  <a:lnTo>
                    <a:pt x="16383" y="1239266"/>
                  </a:lnTo>
                  <a:lnTo>
                    <a:pt x="16383" y="16764"/>
                  </a:lnTo>
                  <a:lnTo>
                    <a:pt x="1284602" y="16764"/>
                  </a:lnTo>
                  <a:lnTo>
                    <a:pt x="1261066" y="6715"/>
                  </a:lnTo>
                  <a:lnTo>
                    <a:pt x="1211834" y="0"/>
                  </a:lnTo>
                  <a:close/>
                </a:path>
                <a:path w="1399539" h="1434464">
                  <a:moveTo>
                    <a:pt x="1284602" y="16764"/>
                  </a:moveTo>
                  <a:lnTo>
                    <a:pt x="1211834" y="16764"/>
                  </a:lnTo>
                  <a:lnTo>
                    <a:pt x="1257559" y="22934"/>
                  </a:lnTo>
                  <a:lnTo>
                    <a:pt x="1298452" y="40390"/>
                  </a:lnTo>
                  <a:lnTo>
                    <a:pt x="1332960" y="67548"/>
                  </a:lnTo>
                  <a:lnTo>
                    <a:pt x="1359530" y="102822"/>
                  </a:lnTo>
                  <a:lnTo>
                    <a:pt x="1376610" y="144631"/>
                  </a:lnTo>
                  <a:lnTo>
                    <a:pt x="1382649" y="191389"/>
                  </a:lnTo>
                  <a:lnTo>
                    <a:pt x="1382649" y="1239266"/>
                  </a:lnTo>
                  <a:lnTo>
                    <a:pt x="1376610" y="1286023"/>
                  </a:lnTo>
                  <a:lnTo>
                    <a:pt x="1359530" y="1327832"/>
                  </a:lnTo>
                  <a:lnTo>
                    <a:pt x="1332960" y="1363106"/>
                  </a:lnTo>
                  <a:lnTo>
                    <a:pt x="1298452" y="1390264"/>
                  </a:lnTo>
                  <a:lnTo>
                    <a:pt x="1257559" y="1407720"/>
                  </a:lnTo>
                  <a:lnTo>
                    <a:pt x="1211834" y="1413891"/>
                  </a:lnTo>
                  <a:lnTo>
                    <a:pt x="1292609" y="1413891"/>
                  </a:lnTo>
                  <a:lnTo>
                    <a:pt x="1344866" y="1377394"/>
                  </a:lnTo>
                  <a:lnTo>
                    <a:pt x="1373867" y="1338542"/>
                  </a:lnTo>
                  <a:lnTo>
                    <a:pt x="1392467" y="1292987"/>
                  </a:lnTo>
                  <a:lnTo>
                    <a:pt x="1399032" y="1242695"/>
                  </a:lnTo>
                  <a:lnTo>
                    <a:pt x="1399032" y="191389"/>
                  </a:lnTo>
                  <a:lnTo>
                    <a:pt x="1392238" y="139905"/>
                  </a:lnTo>
                  <a:lnTo>
                    <a:pt x="1373133" y="94017"/>
                  </a:lnTo>
                  <a:lnTo>
                    <a:pt x="1343628" y="55403"/>
                  </a:lnTo>
                  <a:lnTo>
                    <a:pt x="1305635" y="25743"/>
                  </a:lnTo>
                  <a:lnTo>
                    <a:pt x="1284602" y="16764"/>
                  </a:lnTo>
                  <a:close/>
                </a:path>
              </a:pathLst>
            </a:custGeom>
            <a:solidFill>
              <a:srgbClr val="D7D7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4821935" y="2031492"/>
              <a:ext cx="1386840" cy="1416050"/>
            </a:xfrm>
            <a:custGeom>
              <a:avLst/>
              <a:gdLst/>
              <a:ahLst/>
              <a:cxnLst/>
              <a:rect l="l" t="t" r="r" b="b"/>
              <a:pathLst>
                <a:path w="1386839" h="1416050">
                  <a:moveTo>
                    <a:pt x="1206118" y="0"/>
                  </a:moveTo>
                  <a:lnTo>
                    <a:pt x="180721" y="0"/>
                  </a:lnTo>
                  <a:lnTo>
                    <a:pt x="133114" y="6445"/>
                  </a:lnTo>
                  <a:lnTo>
                    <a:pt x="90066" y="24727"/>
                  </a:lnTo>
                  <a:lnTo>
                    <a:pt x="53403" y="53260"/>
                  </a:lnTo>
                  <a:lnTo>
                    <a:pt x="24953" y="90461"/>
                  </a:lnTo>
                  <a:lnTo>
                    <a:pt x="6542" y="134746"/>
                  </a:lnTo>
                  <a:lnTo>
                    <a:pt x="0" y="184531"/>
                  </a:lnTo>
                  <a:lnTo>
                    <a:pt x="0" y="1415796"/>
                  </a:lnTo>
                  <a:lnTo>
                    <a:pt x="1206118" y="1415796"/>
                  </a:lnTo>
                  <a:lnTo>
                    <a:pt x="1253725" y="1409120"/>
                  </a:lnTo>
                  <a:lnTo>
                    <a:pt x="1296773" y="1390334"/>
                  </a:lnTo>
                  <a:lnTo>
                    <a:pt x="1333436" y="1361297"/>
                  </a:lnTo>
                  <a:lnTo>
                    <a:pt x="1361886" y="1323866"/>
                  </a:lnTo>
                  <a:lnTo>
                    <a:pt x="1380297" y="1279903"/>
                  </a:lnTo>
                  <a:lnTo>
                    <a:pt x="1386839" y="1231265"/>
                  </a:lnTo>
                  <a:lnTo>
                    <a:pt x="1386839" y="184531"/>
                  </a:lnTo>
                  <a:lnTo>
                    <a:pt x="1380526" y="135892"/>
                  </a:lnTo>
                  <a:lnTo>
                    <a:pt x="1362620" y="91929"/>
                  </a:lnTo>
                  <a:lnTo>
                    <a:pt x="1334674" y="54498"/>
                  </a:lnTo>
                  <a:lnTo>
                    <a:pt x="1298241" y="25461"/>
                  </a:lnTo>
                  <a:lnTo>
                    <a:pt x="1254871" y="6675"/>
                  </a:lnTo>
                  <a:lnTo>
                    <a:pt x="120611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4815839" y="2023872"/>
              <a:ext cx="1399540" cy="1431290"/>
            </a:xfrm>
            <a:custGeom>
              <a:avLst/>
              <a:gdLst/>
              <a:ahLst/>
              <a:cxnLst/>
              <a:rect l="l" t="t" r="r" b="b"/>
              <a:pathLst>
                <a:path w="1399539" h="1431289">
                  <a:moveTo>
                    <a:pt x="1211834" y="0"/>
                  </a:moveTo>
                  <a:lnTo>
                    <a:pt x="187198" y="0"/>
                  </a:lnTo>
                  <a:lnTo>
                    <a:pt x="136818" y="6954"/>
                  </a:lnTo>
                  <a:lnTo>
                    <a:pt x="91929" y="26510"/>
                  </a:lnTo>
                  <a:lnTo>
                    <a:pt x="54165" y="56705"/>
                  </a:lnTo>
                  <a:lnTo>
                    <a:pt x="25164" y="95579"/>
                  </a:lnTo>
                  <a:lnTo>
                    <a:pt x="6564" y="141169"/>
                  </a:lnTo>
                  <a:lnTo>
                    <a:pt x="0" y="191515"/>
                  </a:lnTo>
                  <a:lnTo>
                    <a:pt x="0" y="1431036"/>
                  </a:lnTo>
                  <a:lnTo>
                    <a:pt x="1211834" y="1431036"/>
                  </a:lnTo>
                  <a:lnTo>
                    <a:pt x="1262213" y="1424081"/>
                  </a:lnTo>
                  <a:lnTo>
                    <a:pt x="1284730" y="1414272"/>
                  </a:lnTo>
                  <a:lnTo>
                    <a:pt x="16383" y="1414272"/>
                  </a:lnTo>
                  <a:lnTo>
                    <a:pt x="16383" y="191515"/>
                  </a:lnTo>
                  <a:lnTo>
                    <a:pt x="22421" y="144748"/>
                  </a:lnTo>
                  <a:lnTo>
                    <a:pt x="39501" y="102917"/>
                  </a:lnTo>
                  <a:lnTo>
                    <a:pt x="66071" y="67611"/>
                  </a:lnTo>
                  <a:lnTo>
                    <a:pt x="100579" y="40423"/>
                  </a:lnTo>
                  <a:lnTo>
                    <a:pt x="141472" y="22944"/>
                  </a:lnTo>
                  <a:lnTo>
                    <a:pt x="187198" y="16763"/>
                  </a:lnTo>
                  <a:lnTo>
                    <a:pt x="1284596" y="16763"/>
                  </a:lnTo>
                  <a:lnTo>
                    <a:pt x="1261066" y="6716"/>
                  </a:lnTo>
                  <a:lnTo>
                    <a:pt x="1211834" y="0"/>
                  </a:lnTo>
                  <a:close/>
                </a:path>
                <a:path w="1399539" h="1431289">
                  <a:moveTo>
                    <a:pt x="1284596" y="16763"/>
                  </a:moveTo>
                  <a:lnTo>
                    <a:pt x="1211834" y="16763"/>
                  </a:lnTo>
                  <a:lnTo>
                    <a:pt x="1257559" y="22944"/>
                  </a:lnTo>
                  <a:lnTo>
                    <a:pt x="1298452" y="40423"/>
                  </a:lnTo>
                  <a:lnTo>
                    <a:pt x="1332960" y="67611"/>
                  </a:lnTo>
                  <a:lnTo>
                    <a:pt x="1359530" y="102917"/>
                  </a:lnTo>
                  <a:lnTo>
                    <a:pt x="1376610" y="144748"/>
                  </a:lnTo>
                  <a:lnTo>
                    <a:pt x="1382649" y="191515"/>
                  </a:lnTo>
                  <a:lnTo>
                    <a:pt x="1382649" y="1239519"/>
                  </a:lnTo>
                  <a:lnTo>
                    <a:pt x="1376610" y="1286287"/>
                  </a:lnTo>
                  <a:lnTo>
                    <a:pt x="1359530" y="1328118"/>
                  </a:lnTo>
                  <a:lnTo>
                    <a:pt x="1332960" y="1363424"/>
                  </a:lnTo>
                  <a:lnTo>
                    <a:pt x="1298452" y="1390612"/>
                  </a:lnTo>
                  <a:lnTo>
                    <a:pt x="1257559" y="1408091"/>
                  </a:lnTo>
                  <a:lnTo>
                    <a:pt x="1211834" y="1414272"/>
                  </a:lnTo>
                  <a:lnTo>
                    <a:pt x="1284730" y="1414272"/>
                  </a:lnTo>
                  <a:lnTo>
                    <a:pt x="1344866" y="1374330"/>
                  </a:lnTo>
                  <a:lnTo>
                    <a:pt x="1373867" y="1335456"/>
                  </a:lnTo>
                  <a:lnTo>
                    <a:pt x="1392467" y="1289866"/>
                  </a:lnTo>
                  <a:lnTo>
                    <a:pt x="1399032" y="1239519"/>
                  </a:lnTo>
                  <a:lnTo>
                    <a:pt x="1399032" y="191515"/>
                  </a:lnTo>
                  <a:lnTo>
                    <a:pt x="1392238" y="139979"/>
                  </a:lnTo>
                  <a:lnTo>
                    <a:pt x="1373133" y="94055"/>
                  </a:lnTo>
                  <a:lnTo>
                    <a:pt x="1343628" y="55419"/>
                  </a:lnTo>
                  <a:lnTo>
                    <a:pt x="1305635" y="25748"/>
                  </a:lnTo>
                  <a:lnTo>
                    <a:pt x="1284596" y="16763"/>
                  </a:lnTo>
                  <a:close/>
                </a:path>
              </a:pathLst>
            </a:custGeom>
            <a:solidFill>
              <a:srgbClr val="D7D7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4546091" y="2700782"/>
              <a:ext cx="1031875" cy="1054735"/>
            </a:xfrm>
            <a:custGeom>
              <a:avLst/>
              <a:gdLst/>
              <a:ahLst/>
              <a:cxnLst/>
              <a:rect l="l" t="t" r="r" b="b"/>
              <a:pathLst>
                <a:path w="1031875" h="1054735">
                  <a:moveTo>
                    <a:pt x="75565" y="0"/>
                  </a:moveTo>
                  <a:lnTo>
                    <a:pt x="47148" y="3905"/>
                  </a:lnTo>
                  <a:lnTo>
                    <a:pt x="23018" y="18859"/>
                  </a:lnTo>
                  <a:lnTo>
                    <a:pt x="6270" y="42005"/>
                  </a:lnTo>
                  <a:lnTo>
                    <a:pt x="0" y="70484"/>
                  </a:lnTo>
                  <a:lnTo>
                    <a:pt x="0" y="980439"/>
                  </a:lnTo>
                  <a:lnTo>
                    <a:pt x="5238" y="1009026"/>
                  </a:lnTo>
                  <a:lnTo>
                    <a:pt x="19716" y="1032541"/>
                  </a:lnTo>
                  <a:lnTo>
                    <a:pt x="41576" y="1048484"/>
                  </a:lnTo>
                  <a:lnTo>
                    <a:pt x="68961" y="1054353"/>
                  </a:lnTo>
                  <a:lnTo>
                    <a:pt x="962533" y="1054353"/>
                  </a:lnTo>
                  <a:lnTo>
                    <a:pt x="990381" y="1047950"/>
                  </a:lnTo>
                  <a:lnTo>
                    <a:pt x="1013015" y="1030843"/>
                  </a:lnTo>
                  <a:lnTo>
                    <a:pt x="1027648" y="1006187"/>
                  </a:lnTo>
                  <a:lnTo>
                    <a:pt x="1031494" y="977137"/>
                  </a:lnTo>
                  <a:lnTo>
                    <a:pt x="1027032" y="928649"/>
                  </a:lnTo>
                  <a:lnTo>
                    <a:pt x="1020444" y="880803"/>
                  </a:lnTo>
                  <a:lnTo>
                    <a:pt x="1011777" y="833650"/>
                  </a:lnTo>
                  <a:lnTo>
                    <a:pt x="1001081" y="787242"/>
                  </a:lnTo>
                  <a:lnTo>
                    <a:pt x="988404" y="741631"/>
                  </a:lnTo>
                  <a:lnTo>
                    <a:pt x="973795" y="696868"/>
                  </a:lnTo>
                  <a:lnTo>
                    <a:pt x="957303" y="653005"/>
                  </a:lnTo>
                  <a:lnTo>
                    <a:pt x="938976" y="610094"/>
                  </a:lnTo>
                  <a:lnTo>
                    <a:pt x="918863" y="568186"/>
                  </a:lnTo>
                  <a:lnTo>
                    <a:pt x="897014" y="527333"/>
                  </a:lnTo>
                  <a:lnTo>
                    <a:pt x="873476" y="487586"/>
                  </a:lnTo>
                  <a:lnTo>
                    <a:pt x="848299" y="448998"/>
                  </a:lnTo>
                  <a:lnTo>
                    <a:pt x="821531" y="411619"/>
                  </a:lnTo>
                  <a:lnTo>
                    <a:pt x="793221" y="375503"/>
                  </a:lnTo>
                  <a:lnTo>
                    <a:pt x="763418" y="340699"/>
                  </a:lnTo>
                  <a:lnTo>
                    <a:pt x="732170" y="307260"/>
                  </a:lnTo>
                  <a:lnTo>
                    <a:pt x="699527" y="275238"/>
                  </a:lnTo>
                  <a:lnTo>
                    <a:pt x="665537" y="244684"/>
                  </a:lnTo>
                  <a:lnTo>
                    <a:pt x="630249" y="215649"/>
                  </a:lnTo>
                  <a:lnTo>
                    <a:pt x="593712" y="188186"/>
                  </a:lnTo>
                  <a:lnTo>
                    <a:pt x="555974" y="162346"/>
                  </a:lnTo>
                  <a:lnTo>
                    <a:pt x="517084" y="138181"/>
                  </a:lnTo>
                  <a:lnTo>
                    <a:pt x="477091" y="115742"/>
                  </a:lnTo>
                  <a:lnTo>
                    <a:pt x="436044" y="95081"/>
                  </a:lnTo>
                  <a:lnTo>
                    <a:pt x="393991" y="76250"/>
                  </a:lnTo>
                  <a:lnTo>
                    <a:pt x="350982" y="59300"/>
                  </a:lnTo>
                  <a:lnTo>
                    <a:pt x="307065" y="44283"/>
                  </a:lnTo>
                  <a:lnTo>
                    <a:pt x="262288" y="31250"/>
                  </a:lnTo>
                  <a:lnTo>
                    <a:pt x="216701" y="20254"/>
                  </a:lnTo>
                  <a:lnTo>
                    <a:pt x="170352" y="11346"/>
                  </a:lnTo>
                  <a:lnTo>
                    <a:pt x="123290" y="4577"/>
                  </a:lnTo>
                  <a:lnTo>
                    <a:pt x="75565" y="0"/>
                  </a:lnTo>
                  <a:close/>
                </a:path>
              </a:pathLst>
            </a:custGeom>
            <a:solidFill>
              <a:srgbClr val="044B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4543043" y="3881627"/>
              <a:ext cx="1031875" cy="1054735"/>
            </a:xfrm>
            <a:custGeom>
              <a:avLst/>
              <a:gdLst/>
              <a:ahLst/>
              <a:cxnLst/>
              <a:rect l="l" t="t" r="r" b="b"/>
              <a:pathLst>
                <a:path w="1031875" h="1054735">
                  <a:moveTo>
                    <a:pt x="962532" y="0"/>
                  </a:moveTo>
                  <a:lnTo>
                    <a:pt x="72262" y="0"/>
                  </a:lnTo>
                  <a:lnTo>
                    <a:pt x="44827" y="5351"/>
                  </a:lnTo>
                  <a:lnTo>
                    <a:pt x="22605" y="20145"/>
                  </a:lnTo>
                  <a:lnTo>
                    <a:pt x="7147" y="42487"/>
                  </a:lnTo>
                  <a:lnTo>
                    <a:pt x="0" y="70485"/>
                  </a:lnTo>
                  <a:lnTo>
                    <a:pt x="0" y="983869"/>
                  </a:lnTo>
                  <a:lnTo>
                    <a:pt x="6270" y="1012348"/>
                  </a:lnTo>
                  <a:lnTo>
                    <a:pt x="23018" y="1035494"/>
                  </a:lnTo>
                  <a:lnTo>
                    <a:pt x="47148" y="1050448"/>
                  </a:lnTo>
                  <a:lnTo>
                    <a:pt x="75564" y="1054354"/>
                  </a:lnTo>
                  <a:lnTo>
                    <a:pt x="123000" y="1049786"/>
                  </a:lnTo>
                  <a:lnTo>
                    <a:pt x="169808" y="1043045"/>
                  </a:lnTo>
                  <a:lnTo>
                    <a:pt x="215938" y="1034181"/>
                  </a:lnTo>
                  <a:lnTo>
                    <a:pt x="261340" y="1023243"/>
                  </a:lnTo>
                  <a:lnTo>
                    <a:pt x="305963" y="1010282"/>
                  </a:lnTo>
                  <a:lnTo>
                    <a:pt x="349756" y="995347"/>
                  </a:lnTo>
                  <a:lnTo>
                    <a:pt x="392669" y="978488"/>
                  </a:lnTo>
                  <a:lnTo>
                    <a:pt x="434651" y="959754"/>
                  </a:lnTo>
                  <a:lnTo>
                    <a:pt x="475652" y="939196"/>
                  </a:lnTo>
                  <a:lnTo>
                    <a:pt x="515621" y="916863"/>
                  </a:lnTo>
                  <a:lnTo>
                    <a:pt x="554507" y="892805"/>
                  </a:lnTo>
                  <a:lnTo>
                    <a:pt x="592261" y="867071"/>
                  </a:lnTo>
                  <a:lnTo>
                    <a:pt x="628831" y="839712"/>
                  </a:lnTo>
                  <a:lnTo>
                    <a:pt x="664166" y="810777"/>
                  </a:lnTo>
                  <a:lnTo>
                    <a:pt x="698217" y="780316"/>
                  </a:lnTo>
                  <a:lnTo>
                    <a:pt x="730932" y="748379"/>
                  </a:lnTo>
                  <a:lnTo>
                    <a:pt x="762262" y="715015"/>
                  </a:lnTo>
                  <a:lnTo>
                    <a:pt x="792154" y="680274"/>
                  </a:lnTo>
                  <a:lnTo>
                    <a:pt x="820560" y="644207"/>
                  </a:lnTo>
                  <a:lnTo>
                    <a:pt x="847428" y="606862"/>
                  </a:lnTo>
                  <a:lnTo>
                    <a:pt x="872708" y="568290"/>
                  </a:lnTo>
                  <a:lnTo>
                    <a:pt x="896349" y="528540"/>
                  </a:lnTo>
                  <a:lnTo>
                    <a:pt x="918300" y="487662"/>
                  </a:lnTo>
                  <a:lnTo>
                    <a:pt x="938512" y="445706"/>
                  </a:lnTo>
                  <a:lnTo>
                    <a:pt x="956933" y="402722"/>
                  </a:lnTo>
                  <a:lnTo>
                    <a:pt x="973512" y="358759"/>
                  </a:lnTo>
                  <a:lnTo>
                    <a:pt x="988200" y="313867"/>
                  </a:lnTo>
                  <a:lnTo>
                    <a:pt x="1000946" y="268096"/>
                  </a:lnTo>
                  <a:lnTo>
                    <a:pt x="1011699" y="221495"/>
                  </a:lnTo>
                  <a:lnTo>
                    <a:pt x="1020408" y="174115"/>
                  </a:lnTo>
                  <a:lnTo>
                    <a:pt x="1027023" y="126005"/>
                  </a:lnTo>
                  <a:lnTo>
                    <a:pt x="1031493" y="77216"/>
                  </a:lnTo>
                  <a:lnTo>
                    <a:pt x="1027648" y="48166"/>
                  </a:lnTo>
                  <a:lnTo>
                    <a:pt x="1013015" y="23510"/>
                  </a:lnTo>
                  <a:lnTo>
                    <a:pt x="990381" y="6403"/>
                  </a:lnTo>
                  <a:lnTo>
                    <a:pt x="962532" y="0"/>
                  </a:lnTo>
                  <a:close/>
                </a:path>
              </a:pathLst>
            </a:custGeom>
            <a:solidFill>
              <a:srgbClr val="0A97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2590799" y="1888236"/>
              <a:ext cx="483234" cy="494030"/>
            </a:xfrm>
            <a:custGeom>
              <a:avLst/>
              <a:gdLst/>
              <a:ahLst/>
              <a:cxnLst/>
              <a:rect l="l" t="t" r="r" b="b"/>
              <a:pathLst>
                <a:path w="483235" h="494030">
                  <a:moveTo>
                    <a:pt x="483107" y="0"/>
                  </a:moveTo>
                  <a:lnTo>
                    <a:pt x="216916" y="0"/>
                  </a:lnTo>
                  <a:lnTo>
                    <a:pt x="167631" y="5931"/>
                  </a:lnTo>
                  <a:lnTo>
                    <a:pt x="122149" y="22788"/>
                  </a:lnTo>
                  <a:lnTo>
                    <a:pt x="81848" y="49165"/>
                  </a:lnTo>
                  <a:lnTo>
                    <a:pt x="48105" y="83655"/>
                  </a:lnTo>
                  <a:lnTo>
                    <a:pt x="22298" y="124852"/>
                  </a:lnTo>
                  <a:lnTo>
                    <a:pt x="5804" y="171350"/>
                  </a:lnTo>
                  <a:lnTo>
                    <a:pt x="0" y="221741"/>
                  </a:lnTo>
                  <a:lnTo>
                    <a:pt x="0" y="493775"/>
                  </a:lnTo>
                  <a:lnTo>
                    <a:pt x="46429" y="491509"/>
                  </a:lnTo>
                  <a:lnTo>
                    <a:pt x="91631" y="484847"/>
                  </a:lnTo>
                  <a:lnTo>
                    <a:pt x="135400" y="474001"/>
                  </a:lnTo>
                  <a:lnTo>
                    <a:pt x="177532" y="459180"/>
                  </a:lnTo>
                  <a:lnTo>
                    <a:pt x="217822" y="440592"/>
                  </a:lnTo>
                  <a:lnTo>
                    <a:pt x="256065" y="418448"/>
                  </a:lnTo>
                  <a:lnTo>
                    <a:pt x="292057" y="392956"/>
                  </a:lnTo>
                  <a:lnTo>
                    <a:pt x="325593" y="364326"/>
                  </a:lnTo>
                  <a:lnTo>
                    <a:pt x="356468" y="332768"/>
                  </a:lnTo>
                  <a:lnTo>
                    <a:pt x="384477" y="298491"/>
                  </a:lnTo>
                  <a:lnTo>
                    <a:pt x="409416" y="261703"/>
                  </a:lnTo>
                  <a:lnTo>
                    <a:pt x="431080" y="222616"/>
                  </a:lnTo>
                  <a:lnTo>
                    <a:pt x="449264" y="181437"/>
                  </a:lnTo>
                  <a:lnTo>
                    <a:pt x="463763" y="138377"/>
                  </a:lnTo>
                  <a:lnTo>
                    <a:pt x="474374" y="93644"/>
                  </a:lnTo>
                  <a:lnTo>
                    <a:pt x="480890" y="47449"/>
                  </a:lnTo>
                  <a:lnTo>
                    <a:pt x="483107" y="0"/>
                  </a:lnTo>
                  <a:close/>
                </a:path>
              </a:pathLst>
            </a:custGeom>
            <a:solidFill>
              <a:srgbClr val="0F894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5882639" y="1888236"/>
              <a:ext cx="483234" cy="494030"/>
            </a:xfrm>
            <a:custGeom>
              <a:avLst/>
              <a:gdLst/>
              <a:ahLst/>
              <a:cxnLst/>
              <a:rect l="l" t="t" r="r" b="b"/>
              <a:pathLst>
                <a:path w="483235" h="494030">
                  <a:moveTo>
                    <a:pt x="266192" y="0"/>
                  </a:moveTo>
                  <a:lnTo>
                    <a:pt x="0" y="0"/>
                  </a:lnTo>
                  <a:lnTo>
                    <a:pt x="2217" y="47449"/>
                  </a:lnTo>
                  <a:lnTo>
                    <a:pt x="8733" y="93644"/>
                  </a:lnTo>
                  <a:lnTo>
                    <a:pt x="19344" y="138377"/>
                  </a:lnTo>
                  <a:lnTo>
                    <a:pt x="33843" y="181437"/>
                  </a:lnTo>
                  <a:lnTo>
                    <a:pt x="52027" y="222616"/>
                  </a:lnTo>
                  <a:lnTo>
                    <a:pt x="73691" y="261703"/>
                  </a:lnTo>
                  <a:lnTo>
                    <a:pt x="98630" y="298491"/>
                  </a:lnTo>
                  <a:lnTo>
                    <a:pt x="126639" y="332768"/>
                  </a:lnTo>
                  <a:lnTo>
                    <a:pt x="157514" y="364326"/>
                  </a:lnTo>
                  <a:lnTo>
                    <a:pt x="191050" y="392956"/>
                  </a:lnTo>
                  <a:lnTo>
                    <a:pt x="227042" y="418448"/>
                  </a:lnTo>
                  <a:lnTo>
                    <a:pt x="265285" y="440592"/>
                  </a:lnTo>
                  <a:lnTo>
                    <a:pt x="305575" y="459180"/>
                  </a:lnTo>
                  <a:lnTo>
                    <a:pt x="347707" y="474001"/>
                  </a:lnTo>
                  <a:lnTo>
                    <a:pt x="391476" y="484847"/>
                  </a:lnTo>
                  <a:lnTo>
                    <a:pt x="436678" y="491509"/>
                  </a:lnTo>
                  <a:lnTo>
                    <a:pt x="483108" y="493775"/>
                  </a:lnTo>
                  <a:lnTo>
                    <a:pt x="483108" y="221741"/>
                  </a:lnTo>
                  <a:lnTo>
                    <a:pt x="477303" y="171350"/>
                  </a:lnTo>
                  <a:lnTo>
                    <a:pt x="460809" y="124852"/>
                  </a:lnTo>
                  <a:lnTo>
                    <a:pt x="435002" y="83655"/>
                  </a:lnTo>
                  <a:lnTo>
                    <a:pt x="401259" y="49165"/>
                  </a:lnTo>
                  <a:lnTo>
                    <a:pt x="360958" y="22788"/>
                  </a:lnTo>
                  <a:lnTo>
                    <a:pt x="315476" y="5931"/>
                  </a:lnTo>
                  <a:lnTo>
                    <a:pt x="266192" y="0"/>
                  </a:lnTo>
                  <a:close/>
                </a:path>
              </a:pathLst>
            </a:custGeom>
            <a:solidFill>
              <a:srgbClr val="044B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2590800" y="3878579"/>
              <a:ext cx="3775075" cy="1847214"/>
            </a:xfrm>
            <a:custGeom>
              <a:avLst/>
              <a:gdLst/>
              <a:ahLst/>
              <a:cxnLst/>
              <a:rect l="l" t="t" r="r" b="b"/>
              <a:pathLst>
                <a:path w="3775075" h="1847214">
                  <a:moveTo>
                    <a:pt x="483108" y="1842439"/>
                  </a:moveTo>
                  <a:lnTo>
                    <a:pt x="480885" y="1795145"/>
                  </a:lnTo>
                  <a:lnTo>
                    <a:pt x="474370" y="1749094"/>
                  </a:lnTo>
                  <a:lnTo>
                    <a:pt x="463753" y="1704505"/>
                  </a:lnTo>
                  <a:lnTo>
                    <a:pt x="449262" y="1661579"/>
                  </a:lnTo>
                  <a:lnTo>
                    <a:pt x="431076" y="1620532"/>
                  </a:lnTo>
                  <a:lnTo>
                    <a:pt x="409409" y="1581569"/>
                  </a:lnTo>
                  <a:lnTo>
                    <a:pt x="384467" y="1544904"/>
                  </a:lnTo>
                  <a:lnTo>
                    <a:pt x="356463" y="1510741"/>
                  </a:lnTo>
                  <a:lnTo>
                    <a:pt x="325589" y="1479283"/>
                  </a:lnTo>
                  <a:lnTo>
                    <a:pt x="292049" y="1450746"/>
                  </a:lnTo>
                  <a:lnTo>
                    <a:pt x="256057" y="1425346"/>
                  </a:lnTo>
                  <a:lnTo>
                    <a:pt x="217817" y="1403273"/>
                  </a:lnTo>
                  <a:lnTo>
                    <a:pt x="177520" y="1384744"/>
                  </a:lnTo>
                  <a:lnTo>
                    <a:pt x="135394" y="1369974"/>
                  </a:lnTo>
                  <a:lnTo>
                    <a:pt x="91630" y="1359166"/>
                  </a:lnTo>
                  <a:lnTo>
                    <a:pt x="46418" y="1352524"/>
                  </a:lnTo>
                  <a:lnTo>
                    <a:pt x="0" y="1350264"/>
                  </a:lnTo>
                  <a:lnTo>
                    <a:pt x="0" y="1621409"/>
                  </a:lnTo>
                  <a:lnTo>
                    <a:pt x="4457" y="1666633"/>
                  </a:lnTo>
                  <a:lnTo>
                    <a:pt x="17246" y="1708708"/>
                  </a:lnTo>
                  <a:lnTo>
                    <a:pt x="37414" y="1746694"/>
                  </a:lnTo>
                  <a:lnTo>
                    <a:pt x="64071" y="1779651"/>
                  </a:lnTo>
                  <a:lnTo>
                    <a:pt x="96266" y="1806651"/>
                  </a:lnTo>
                  <a:lnTo>
                    <a:pt x="133083" y="1826742"/>
                  </a:lnTo>
                  <a:lnTo>
                    <a:pt x="173609" y="1838985"/>
                  </a:lnTo>
                  <a:lnTo>
                    <a:pt x="216916" y="1842439"/>
                  </a:lnTo>
                  <a:lnTo>
                    <a:pt x="483108" y="1842439"/>
                  </a:lnTo>
                  <a:close/>
                </a:path>
                <a:path w="3775075" h="1847214">
                  <a:moveTo>
                    <a:pt x="1819656" y="73914"/>
                  </a:moveTo>
                  <a:lnTo>
                    <a:pt x="1813890" y="45796"/>
                  </a:lnTo>
                  <a:lnTo>
                    <a:pt x="1798281" y="23050"/>
                  </a:lnTo>
                  <a:lnTo>
                    <a:pt x="1775282" y="7264"/>
                  </a:lnTo>
                  <a:lnTo>
                    <a:pt x="1747393" y="0"/>
                  </a:lnTo>
                  <a:lnTo>
                    <a:pt x="857123" y="0"/>
                  </a:lnTo>
                  <a:lnTo>
                    <a:pt x="829271" y="6413"/>
                  </a:lnTo>
                  <a:lnTo>
                    <a:pt x="806640" y="23520"/>
                  </a:lnTo>
                  <a:lnTo>
                    <a:pt x="791997" y="48171"/>
                  </a:lnTo>
                  <a:lnTo>
                    <a:pt x="788162" y="77216"/>
                  </a:lnTo>
                  <a:lnTo>
                    <a:pt x="792619" y="125704"/>
                  </a:lnTo>
                  <a:lnTo>
                    <a:pt x="799211" y="173558"/>
                  </a:lnTo>
                  <a:lnTo>
                    <a:pt x="807872" y="220713"/>
                  </a:lnTo>
                  <a:lnTo>
                    <a:pt x="818565" y="267119"/>
                  </a:lnTo>
                  <a:lnTo>
                    <a:pt x="831240" y="312724"/>
                  </a:lnTo>
                  <a:lnTo>
                    <a:pt x="845858" y="357492"/>
                  </a:lnTo>
                  <a:lnTo>
                    <a:pt x="862342" y="401358"/>
                  </a:lnTo>
                  <a:lnTo>
                    <a:pt x="880668" y="444271"/>
                  </a:lnTo>
                  <a:lnTo>
                    <a:pt x="900785" y="486168"/>
                  </a:lnTo>
                  <a:lnTo>
                    <a:pt x="922629" y="527024"/>
                  </a:lnTo>
                  <a:lnTo>
                    <a:pt x="946175" y="566775"/>
                  </a:lnTo>
                  <a:lnTo>
                    <a:pt x="971346" y="605358"/>
                  </a:lnTo>
                  <a:lnTo>
                    <a:pt x="998118" y="642734"/>
                  </a:lnTo>
                  <a:lnTo>
                    <a:pt x="1026426" y="678853"/>
                  </a:lnTo>
                  <a:lnTo>
                    <a:pt x="1056233" y="713663"/>
                  </a:lnTo>
                  <a:lnTo>
                    <a:pt x="1087475" y="747102"/>
                  </a:lnTo>
                  <a:lnTo>
                    <a:pt x="1120127" y="779119"/>
                  </a:lnTo>
                  <a:lnTo>
                    <a:pt x="1154112" y="809675"/>
                  </a:lnTo>
                  <a:lnTo>
                    <a:pt x="1189405" y="838708"/>
                  </a:lnTo>
                  <a:lnTo>
                    <a:pt x="1225931" y="866178"/>
                  </a:lnTo>
                  <a:lnTo>
                    <a:pt x="1263675" y="892009"/>
                  </a:lnTo>
                  <a:lnTo>
                    <a:pt x="1302562" y="916178"/>
                  </a:lnTo>
                  <a:lnTo>
                    <a:pt x="1342555" y="938618"/>
                  </a:lnTo>
                  <a:lnTo>
                    <a:pt x="1383601" y="959281"/>
                  </a:lnTo>
                  <a:lnTo>
                    <a:pt x="1425663" y="978115"/>
                  </a:lnTo>
                  <a:lnTo>
                    <a:pt x="1468666" y="995057"/>
                  </a:lnTo>
                  <a:lnTo>
                    <a:pt x="1512582" y="1010081"/>
                  </a:lnTo>
                  <a:lnTo>
                    <a:pt x="1557362" y="1023112"/>
                  </a:lnTo>
                  <a:lnTo>
                    <a:pt x="1602943" y="1034110"/>
                  </a:lnTo>
                  <a:lnTo>
                    <a:pt x="1649298" y="1043012"/>
                  </a:lnTo>
                  <a:lnTo>
                    <a:pt x="1696364" y="1049782"/>
                  </a:lnTo>
                  <a:lnTo>
                    <a:pt x="1744091" y="1054354"/>
                  </a:lnTo>
                  <a:lnTo>
                    <a:pt x="1772500" y="1050455"/>
                  </a:lnTo>
                  <a:lnTo>
                    <a:pt x="1796630" y="1035494"/>
                  </a:lnTo>
                  <a:lnTo>
                    <a:pt x="1813382" y="1012355"/>
                  </a:lnTo>
                  <a:lnTo>
                    <a:pt x="1819656" y="983869"/>
                  </a:lnTo>
                  <a:lnTo>
                    <a:pt x="1819656" y="73914"/>
                  </a:lnTo>
                  <a:close/>
                </a:path>
                <a:path w="3775075" h="1847214">
                  <a:moveTo>
                    <a:pt x="3774948" y="1353324"/>
                  </a:moveTo>
                  <a:lnTo>
                    <a:pt x="3728516" y="1355585"/>
                  </a:lnTo>
                  <a:lnTo>
                    <a:pt x="3683304" y="1362252"/>
                  </a:lnTo>
                  <a:lnTo>
                    <a:pt x="3639540" y="1373098"/>
                  </a:lnTo>
                  <a:lnTo>
                    <a:pt x="3597414" y="1387919"/>
                  </a:lnTo>
                  <a:lnTo>
                    <a:pt x="3557117" y="1406499"/>
                  </a:lnTo>
                  <a:lnTo>
                    <a:pt x="3518878" y="1428648"/>
                  </a:lnTo>
                  <a:lnTo>
                    <a:pt x="3482886" y="1454137"/>
                  </a:lnTo>
                  <a:lnTo>
                    <a:pt x="3449345" y="1482763"/>
                  </a:lnTo>
                  <a:lnTo>
                    <a:pt x="3418471" y="1514322"/>
                  </a:lnTo>
                  <a:lnTo>
                    <a:pt x="3390468" y="1548599"/>
                  </a:lnTo>
                  <a:lnTo>
                    <a:pt x="3365525" y="1585391"/>
                  </a:lnTo>
                  <a:lnTo>
                    <a:pt x="3343859" y="1624482"/>
                  </a:lnTo>
                  <a:lnTo>
                    <a:pt x="3325672" y="1665655"/>
                  </a:lnTo>
                  <a:lnTo>
                    <a:pt x="3311182" y="1708721"/>
                  </a:lnTo>
                  <a:lnTo>
                    <a:pt x="3300565" y="1753450"/>
                  </a:lnTo>
                  <a:lnTo>
                    <a:pt x="3294049" y="1799640"/>
                  </a:lnTo>
                  <a:lnTo>
                    <a:pt x="3291840" y="1847088"/>
                  </a:lnTo>
                  <a:lnTo>
                    <a:pt x="3558032" y="1847088"/>
                  </a:lnTo>
                  <a:lnTo>
                    <a:pt x="3607308" y="1841157"/>
                  </a:lnTo>
                  <a:lnTo>
                    <a:pt x="3652786" y="1824291"/>
                  </a:lnTo>
                  <a:lnTo>
                    <a:pt x="3693096" y="1797913"/>
                  </a:lnTo>
                  <a:lnTo>
                    <a:pt x="3726840" y="1763407"/>
                  </a:lnTo>
                  <a:lnTo>
                    <a:pt x="3752646" y="1722208"/>
                  </a:lnTo>
                  <a:lnTo>
                    <a:pt x="3769131" y="1675726"/>
                  </a:lnTo>
                  <a:lnTo>
                    <a:pt x="3774948" y="1625346"/>
                  </a:lnTo>
                  <a:lnTo>
                    <a:pt x="3774948" y="1353324"/>
                  </a:lnTo>
                  <a:close/>
                </a:path>
              </a:pathLst>
            </a:custGeom>
            <a:solidFill>
              <a:srgbClr val="0A97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668267" y="2973324"/>
              <a:ext cx="1616964" cy="1650492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3741419" y="3046476"/>
              <a:ext cx="1470660" cy="1504315"/>
            </a:xfrm>
            <a:custGeom>
              <a:avLst/>
              <a:gdLst/>
              <a:ahLst/>
              <a:cxnLst/>
              <a:rect l="l" t="t" r="r" b="b"/>
              <a:pathLst>
                <a:path w="1470660" h="1504314">
                  <a:moveTo>
                    <a:pt x="735329" y="0"/>
                  </a:moveTo>
                  <a:lnTo>
                    <a:pt x="686978" y="1599"/>
                  </a:lnTo>
                  <a:lnTo>
                    <a:pt x="639461" y="6332"/>
                  </a:lnTo>
                  <a:lnTo>
                    <a:pt x="592878" y="14098"/>
                  </a:lnTo>
                  <a:lnTo>
                    <a:pt x="547323" y="24800"/>
                  </a:lnTo>
                  <a:lnTo>
                    <a:pt x="502895" y="38337"/>
                  </a:lnTo>
                  <a:lnTo>
                    <a:pt x="459690" y="54612"/>
                  </a:lnTo>
                  <a:lnTo>
                    <a:pt x="417805" y="73524"/>
                  </a:lnTo>
                  <a:lnTo>
                    <a:pt x="377337" y="94975"/>
                  </a:lnTo>
                  <a:lnTo>
                    <a:pt x="338382" y="118865"/>
                  </a:lnTo>
                  <a:lnTo>
                    <a:pt x="301038" y="145096"/>
                  </a:lnTo>
                  <a:lnTo>
                    <a:pt x="265402" y="173569"/>
                  </a:lnTo>
                  <a:lnTo>
                    <a:pt x="231569" y="204185"/>
                  </a:lnTo>
                  <a:lnTo>
                    <a:pt x="199638" y="236844"/>
                  </a:lnTo>
                  <a:lnTo>
                    <a:pt x="169704" y="271447"/>
                  </a:lnTo>
                  <a:lnTo>
                    <a:pt x="141866" y="307896"/>
                  </a:lnTo>
                  <a:lnTo>
                    <a:pt x="116219" y="346092"/>
                  </a:lnTo>
                  <a:lnTo>
                    <a:pt x="92860" y="385934"/>
                  </a:lnTo>
                  <a:lnTo>
                    <a:pt x="71887" y="427325"/>
                  </a:lnTo>
                  <a:lnTo>
                    <a:pt x="53396" y="470165"/>
                  </a:lnTo>
                  <a:lnTo>
                    <a:pt x="37484" y="514356"/>
                  </a:lnTo>
                  <a:lnTo>
                    <a:pt x="24248" y="559797"/>
                  </a:lnTo>
                  <a:lnTo>
                    <a:pt x="13784" y="606391"/>
                  </a:lnTo>
                  <a:lnTo>
                    <a:pt x="6191" y="654037"/>
                  </a:lnTo>
                  <a:lnTo>
                    <a:pt x="1563" y="702638"/>
                  </a:lnTo>
                  <a:lnTo>
                    <a:pt x="0" y="752094"/>
                  </a:lnTo>
                  <a:lnTo>
                    <a:pt x="1563" y="801549"/>
                  </a:lnTo>
                  <a:lnTo>
                    <a:pt x="6191" y="850150"/>
                  </a:lnTo>
                  <a:lnTo>
                    <a:pt x="13784" y="897796"/>
                  </a:lnTo>
                  <a:lnTo>
                    <a:pt x="24248" y="944390"/>
                  </a:lnTo>
                  <a:lnTo>
                    <a:pt x="37484" y="989831"/>
                  </a:lnTo>
                  <a:lnTo>
                    <a:pt x="53396" y="1034022"/>
                  </a:lnTo>
                  <a:lnTo>
                    <a:pt x="71887" y="1076862"/>
                  </a:lnTo>
                  <a:lnTo>
                    <a:pt x="92860" y="1118253"/>
                  </a:lnTo>
                  <a:lnTo>
                    <a:pt x="116219" y="1158095"/>
                  </a:lnTo>
                  <a:lnTo>
                    <a:pt x="141866" y="1196291"/>
                  </a:lnTo>
                  <a:lnTo>
                    <a:pt x="169704" y="1232740"/>
                  </a:lnTo>
                  <a:lnTo>
                    <a:pt x="199638" y="1267343"/>
                  </a:lnTo>
                  <a:lnTo>
                    <a:pt x="231569" y="1300002"/>
                  </a:lnTo>
                  <a:lnTo>
                    <a:pt x="265402" y="1330618"/>
                  </a:lnTo>
                  <a:lnTo>
                    <a:pt x="301038" y="1359091"/>
                  </a:lnTo>
                  <a:lnTo>
                    <a:pt x="338382" y="1385322"/>
                  </a:lnTo>
                  <a:lnTo>
                    <a:pt x="377337" y="1409212"/>
                  </a:lnTo>
                  <a:lnTo>
                    <a:pt x="417805" y="1430663"/>
                  </a:lnTo>
                  <a:lnTo>
                    <a:pt x="459690" y="1449575"/>
                  </a:lnTo>
                  <a:lnTo>
                    <a:pt x="502895" y="1465850"/>
                  </a:lnTo>
                  <a:lnTo>
                    <a:pt x="547323" y="1479387"/>
                  </a:lnTo>
                  <a:lnTo>
                    <a:pt x="592878" y="1490089"/>
                  </a:lnTo>
                  <a:lnTo>
                    <a:pt x="639461" y="1497855"/>
                  </a:lnTo>
                  <a:lnTo>
                    <a:pt x="686978" y="1502588"/>
                  </a:lnTo>
                  <a:lnTo>
                    <a:pt x="735329" y="1504188"/>
                  </a:lnTo>
                  <a:lnTo>
                    <a:pt x="783681" y="1502588"/>
                  </a:lnTo>
                  <a:lnTo>
                    <a:pt x="831198" y="1497855"/>
                  </a:lnTo>
                  <a:lnTo>
                    <a:pt x="877781" y="1490089"/>
                  </a:lnTo>
                  <a:lnTo>
                    <a:pt x="923336" y="1479387"/>
                  </a:lnTo>
                  <a:lnTo>
                    <a:pt x="967764" y="1465850"/>
                  </a:lnTo>
                  <a:lnTo>
                    <a:pt x="1010969" y="1449575"/>
                  </a:lnTo>
                  <a:lnTo>
                    <a:pt x="1052854" y="1430663"/>
                  </a:lnTo>
                  <a:lnTo>
                    <a:pt x="1093322" y="1409212"/>
                  </a:lnTo>
                  <a:lnTo>
                    <a:pt x="1132277" y="1385322"/>
                  </a:lnTo>
                  <a:lnTo>
                    <a:pt x="1169621" y="1359091"/>
                  </a:lnTo>
                  <a:lnTo>
                    <a:pt x="1205257" y="1330618"/>
                  </a:lnTo>
                  <a:lnTo>
                    <a:pt x="1239090" y="1300002"/>
                  </a:lnTo>
                  <a:lnTo>
                    <a:pt x="1271021" y="1267343"/>
                  </a:lnTo>
                  <a:lnTo>
                    <a:pt x="1300955" y="1232740"/>
                  </a:lnTo>
                  <a:lnTo>
                    <a:pt x="1328793" y="1196291"/>
                  </a:lnTo>
                  <a:lnTo>
                    <a:pt x="1354440" y="1158095"/>
                  </a:lnTo>
                  <a:lnTo>
                    <a:pt x="1377799" y="1118253"/>
                  </a:lnTo>
                  <a:lnTo>
                    <a:pt x="1398772" y="1076862"/>
                  </a:lnTo>
                  <a:lnTo>
                    <a:pt x="1417263" y="1034022"/>
                  </a:lnTo>
                  <a:lnTo>
                    <a:pt x="1433175" y="989831"/>
                  </a:lnTo>
                  <a:lnTo>
                    <a:pt x="1446411" y="944390"/>
                  </a:lnTo>
                  <a:lnTo>
                    <a:pt x="1456875" y="897796"/>
                  </a:lnTo>
                  <a:lnTo>
                    <a:pt x="1464468" y="850150"/>
                  </a:lnTo>
                  <a:lnTo>
                    <a:pt x="1469096" y="801549"/>
                  </a:lnTo>
                  <a:lnTo>
                    <a:pt x="1470659" y="752094"/>
                  </a:lnTo>
                  <a:lnTo>
                    <a:pt x="1469096" y="702638"/>
                  </a:lnTo>
                  <a:lnTo>
                    <a:pt x="1464468" y="654037"/>
                  </a:lnTo>
                  <a:lnTo>
                    <a:pt x="1456875" y="606391"/>
                  </a:lnTo>
                  <a:lnTo>
                    <a:pt x="1446411" y="559797"/>
                  </a:lnTo>
                  <a:lnTo>
                    <a:pt x="1433175" y="514356"/>
                  </a:lnTo>
                  <a:lnTo>
                    <a:pt x="1417263" y="470165"/>
                  </a:lnTo>
                  <a:lnTo>
                    <a:pt x="1398772" y="427325"/>
                  </a:lnTo>
                  <a:lnTo>
                    <a:pt x="1377799" y="385934"/>
                  </a:lnTo>
                  <a:lnTo>
                    <a:pt x="1354440" y="346092"/>
                  </a:lnTo>
                  <a:lnTo>
                    <a:pt x="1328793" y="307896"/>
                  </a:lnTo>
                  <a:lnTo>
                    <a:pt x="1300955" y="271447"/>
                  </a:lnTo>
                  <a:lnTo>
                    <a:pt x="1271021" y="236844"/>
                  </a:lnTo>
                  <a:lnTo>
                    <a:pt x="1239090" y="204185"/>
                  </a:lnTo>
                  <a:lnTo>
                    <a:pt x="1205257" y="173569"/>
                  </a:lnTo>
                  <a:lnTo>
                    <a:pt x="1169621" y="145096"/>
                  </a:lnTo>
                  <a:lnTo>
                    <a:pt x="1132277" y="118865"/>
                  </a:lnTo>
                  <a:lnTo>
                    <a:pt x="1093322" y="94975"/>
                  </a:lnTo>
                  <a:lnTo>
                    <a:pt x="1052854" y="73524"/>
                  </a:lnTo>
                  <a:lnTo>
                    <a:pt x="1010969" y="54612"/>
                  </a:lnTo>
                  <a:lnTo>
                    <a:pt x="967764" y="38337"/>
                  </a:lnTo>
                  <a:lnTo>
                    <a:pt x="923336" y="24800"/>
                  </a:lnTo>
                  <a:lnTo>
                    <a:pt x="877781" y="14098"/>
                  </a:lnTo>
                  <a:lnTo>
                    <a:pt x="831198" y="6332"/>
                  </a:lnTo>
                  <a:lnTo>
                    <a:pt x="783681" y="1599"/>
                  </a:lnTo>
                  <a:lnTo>
                    <a:pt x="73532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3930777" y="3569334"/>
            <a:ext cx="100965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solidFill>
                  <a:srgbClr val="5F5F5F"/>
                </a:solidFill>
                <a:latin typeface="Arial"/>
                <a:cs typeface="Arial"/>
              </a:rPr>
              <a:t>Contextual</a:t>
            </a:r>
            <a:endParaRPr sz="1600">
              <a:latin typeface="Arial"/>
              <a:cs typeface="Arial"/>
            </a:endParaRPr>
          </a:p>
          <a:p>
            <a:pPr marL="144780">
              <a:lnSpc>
                <a:spcPct val="100000"/>
              </a:lnSpc>
            </a:pPr>
            <a:r>
              <a:rPr sz="1600" spc="-10" dirty="0">
                <a:solidFill>
                  <a:srgbClr val="5F5F5F"/>
                </a:solidFill>
                <a:latin typeface="Arial"/>
                <a:cs typeface="Arial"/>
              </a:rPr>
              <a:t>Analysis</a:t>
            </a:r>
            <a:endParaRPr sz="16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389331" y="2454020"/>
            <a:ext cx="199517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30" dirty="0">
                <a:solidFill>
                  <a:srgbClr val="5F5F5F"/>
                </a:solidFill>
                <a:latin typeface="Tahoma"/>
                <a:cs typeface="Tahoma"/>
              </a:rPr>
              <a:t>Internal</a:t>
            </a:r>
            <a:r>
              <a:rPr sz="1600" spc="-12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Benchmarking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6608444" y="2454020"/>
            <a:ext cx="203898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External</a:t>
            </a:r>
            <a:r>
              <a:rPr sz="1600" spc="-17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Benchmarking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814222" y="4625466"/>
            <a:ext cx="156845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Historical</a:t>
            </a:r>
            <a:r>
              <a:rPr sz="1600" spc="-8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records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6608444" y="4625466"/>
            <a:ext cx="147002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External</a:t>
            </a:r>
            <a:r>
              <a:rPr sz="1600" spc="-17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5" dirty="0">
                <a:solidFill>
                  <a:srgbClr val="5F5F5F"/>
                </a:solidFill>
                <a:latin typeface="Tahoma"/>
                <a:cs typeface="Tahoma"/>
              </a:rPr>
              <a:t>analysis </a:t>
            </a:r>
            <a:r>
              <a:rPr sz="1600" spc="-45" dirty="0">
                <a:solidFill>
                  <a:srgbClr val="5F5F5F"/>
                </a:solidFill>
                <a:latin typeface="Tahoma"/>
                <a:cs typeface="Tahoma"/>
              </a:rPr>
              <a:t>(market</a:t>
            </a:r>
            <a:r>
              <a:rPr sz="1600" spc="-12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trends)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2724150" y="1974341"/>
            <a:ext cx="11239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0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1200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6110096" y="1987677"/>
            <a:ext cx="11239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0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1200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2724150" y="5367654"/>
            <a:ext cx="11239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0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120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6110096" y="5380431"/>
            <a:ext cx="11303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0" dirty="0">
                <a:solidFill>
                  <a:srgbClr val="FFFFFF"/>
                </a:solidFill>
                <a:latin typeface="Arial"/>
                <a:cs typeface="Arial"/>
              </a:rPr>
              <a:t>4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3099816" y="2359151"/>
            <a:ext cx="2790825" cy="2906395"/>
            <a:chOff x="3099816" y="2359151"/>
            <a:chExt cx="2790825" cy="2906395"/>
          </a:xfrm>
        </p:grpSpPr>
        <p:pic>
          <p:nvPicPr>
            <p:cNvPr id="37" name="object 3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57728" y="4677155"/>
              <a:ext cx="461772" cy="588263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341620" y="2359151"/>
              <a:ext cx="548639" cy="586739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099816" y="2368295"/>
              <a:ext cx="537971" cy="574548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344667" y="4709159"/>
              <a:ext cx="519684" cy="556259"/>
            </a:xfrm>
            <a:prstGeom prst="rect">
              <a:avLst/>
            </a:prstGeom>
          </p:spPr>
        </p:pic>
      </p:grpSp>
      <p:sp>
        <p:nvSpPr>
          <p:cNvPr id="41" name="object 4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69047" rIns="0" bIns="0" rtlCol="0">
            <a:spAutoFit/>
          </a:bodyPr>
          <a:lstStyle/>
          <a:p>
            <a:pPr marL="2417445">
              <a:lnSpc>
                <a:spcPct val="100000"/>
              </a:lnSpc>
              <a:spcBef>
                <a:spcPts val="100"/>
              </a:spcBef>
            </a:pPr>
            <a:fld id="{81D60167-4931-47E6-BA6A-407CBD079E47}" type="slidenum">
              <a:rPr spc="-25" dirty="0"/>
              <a:t>180</a:t>
            </a:fld>
            <a:endParaRPr spc="-25" dirty="0"/>
          </a:p>
        </p:txBody>
      </p:sp>
      <p:sp>
        <p:nvSpPr>
          <p:cNvPr id="42" name="object 4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/>
              <a:t>©</a:t>
            </a:r>
            <a:r>
              <a:rPr spc="-15" dirty="0"/>
              <a:t> </a:t>
            </a:r>
            <a:r>
              <a:rPr dirty="0"/>
              <a:t>The</a:t>
            </a:r>
            <a:r>
              <a:rPr spc="-30" dirty="0"/>
              <a:t> </a:t>
            </a:r>
            <a:r>
              <a:rPr dirty="0"/>
              <a:t>KPI</a:t>
            </a:r>
            <a:r>
              <a:rPr spc="-5" dirty="0"/>
              <a:t> </a:t>
            </a:r>
            <a:r>
              <a:rPr dirty="0"/>
              <a:t>Institute</a:t>
            </a:r>
            <a:r>
              <a:rPr spc="-20" dirty="0"/>
              <a:t> 2023</a:t>
            </a:r>
          </a:p>
        </p:txBody>
      </p:sp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45363" y="1461464"/>
            <a:ext cx="8408035" cy="4333240"/>
            <a:chOff x="245363" y="1461464"/>
            <a:chExt cx="8408035" cy="4333240"/>
          </a:xfrm>
        </p:grpSpPr>
        <p:sp>
          <p:nvSpPr>
            <p:cNvPr id="3" name="object 3"/>
            <p:cNvSpPr/>
            <p:nvPr/>
          </p:nvSpPr>
          <p:spPr>
            <a:xfrm>
              <a:off x="473710" y="3604259"/>
              <a:ext cx="7238365" cy="2190750"/>
            </a:xfrm>
            <a:custGeom>
              <a:avLst/>
              <a:gdLst/>
              <a:ahLst/>
              <a:cxnLst/>
              <a:rect l="l" t="t" r="r" b="b"/>
              <a:pathLst>
                <a:path w="7238365" h="2190750">
                  <a:moveTo>
                    <a:pt x="215455" y="967740"/>
                  </a:moveTo>
                  <a:lnTo>
                    <a:pt x="202755" y="961390"/>
                  </a:lnTo>
                  <a:lnTo>
                    <a:pt x="88455" y="904240"/>
                  </a:lnTo>
                  <a:lnTo>
                    <a:pt x="88455" y="961390"/>
                  </a:lnTo>
                  <a:lnTo>
                    <a:pt x="12700" y="961390"/>
                  </a:lnTo>
                  <a:lnTo>
                    <a:pt x="12700" y="0"/>
                  </a:lnTo>
                  <a:lnTo>
                    <a:pt x="0" y="0"/>
                  </a:lnTo>
                  <a:lnTo>
                    <a:pt x="0" y="974090"/>
                  </a:lnTo>
                  <a:lnTo>
                    <a:pt x="0" y="1555242"/>
                  </a:lnTo>
                  <a:lnTo>
                    <a:pt x="69850" y="1555242"/>
                  </a:lnTo>
                  <a:lnTo>
                    <a:pt x="69850" y="1612392"/>
                  </a:lnTo>
                  <a:lnTo>
                    <a:pt x="184150" y="1555242"/>
                  </a:lnTo>
                  <a:lnTo>
                    <a:pt x="196850" y="1548892"/>
                  </a:lnTo>
                  <a:lnTo>
                    <a:pt x="184150" y="1542542"/>
                  </a:lnTo>
                  <a:lnTo>
                    <a:pt x="69850" y="1485392"/>
                  </a:lnTo>
                  <a:lnTo>
                    <a:pt x="69850" y="1542542"/>
                  </a:lnTo>
                  <a:lnTo>
                    <a:pt x="12700" y="1542542"/>
                  </a:lnTo>
                  <a:lnTo>
                    <a:pt x="12700" y="974090"/>
                  </a:lnTo>
                  <a:lnTo>
                    <a:pt x="88455" y="974090"/>
                  </a:lnTo>
                  <a:lnTo>
                    <a:pt x="88455" y="1031240"/>
                  </a:lnTo>
                  <a:lnTo>
                    <a:pt x="202755" y="974090"/>
                  </a:lnTo>
                  <a:lnTo>
                    <a:pt x="215455" y="967740"/>
                  </a:lnTo>
                  <a:close/>
                </a:path>
                <a:path w="7238365" h="2190750">
                  <a:moveTo>
                    <a:pt x="1931289" y="967740"/>
                  </a:moveTo>
                  <a:lnTo>
                    <a:pt x="1918589" y="961390"/>
                  </a:lnTo>
                  <a:lnTo>
                    <a:pt x="1804289" y="904240"/>
                  </a:lnTo>
                  <a:lnTo>
                    <a:pt x="1804289" y="961390"/>
                  </a:lnTo>
                  <a:lnTo>
                    <a:pt x="1757680" y="961390"/>
                  </a:lnTo>
                  <a:lnTo>
                    <a:pt x="1757680" y="0"/>
                  </a:lnTo>
                  <a:lnTo>
                    <a:pt x="1744980" y="0"/>
                  </a:lnTo>
                  <a:lnTo>
                    <a:pt x="1744980" y="974090"/>
                  </a:lnTo>
                  <a:lnTo>
                    <a:pt x="1804289" y="974090"/>
                  </a:lnTo>
                  <a:lnTo>
                    <a:pt x="1804289" y="1031240"/>
                  </a:lnTo>
                  <a:lnTo>
                    <a:pt x="1918589" y="974090"/>
                  </a:lnTo>
                  <a:lnTo>
                    <a:pt x="1931289" y="967740"/>
                  </a:lnTo>
                  <a:close/>
                </a:path>
                <a:path w="7238365" h="2190750">
                  <a:moveTo>
                    <a:pt x="3744722" y="967740"/>
                  </a:moveTo>
                  <a:lnTo>
                    <a:pt x="3732022" y="961390"/>
                  </a:lnTo>
                  <a:lnTo>
                    <a:pt x="3617722" y="904240"/>
                  </a:lnTo>
                  <a:lnTo>
                    <a:pt x="3617722" y="961390"/>
                  </a:lnTo>
                  <a:lnTo>
                    <a:pt x="3501136" y="961390"/>
                  </a:lnTo>
                  <a:lnTo>
                    <a:pt x="3501136" y="0"/>
                  </a:lnTo>
                  <a:lnTo>
                    <a:pt x="3488436" y="0"/>
                  </a:lnTo>
                  <a:lnTo>
                    <a:pt x="3488436" y="974090"/>
                  </a:lnTo>
                  <a:lnTo>
                    <a:pt x="3617722" y="974090"/>
                  </a:lnTo>
                  <a:lnTo>
                    <a:pt x="3617722" y="1031240"/>
                  </a:lnTo>
                  <a:lnTo>
                    <a:pt x="3732022" y="974090"/>
                  </a:lnTo>
                  <a:lnTo>
                    <a:pt x="3744722" y="967740"/>
                  </a:lnTo>
                  <a:close/>
                </a:path>
                <a:path w="7238365" h="2190750">
                  <a:moveTo>
                    <a:pt x="5458460" y="967740"/>
                  </a:moveTo>
                  <a:lnTo>
                    <a:pt x="5445760" y="961390"/>
                  </a:lnTo>
                  <a:lnTo>
                    <a:pt x="5331460" y="904240"/>
                  </a:lnTo>
                  <a:lnTo>
                    <a:pt x="5331460" y="961390"/>
                  </a:lnTo>
                  <a:lnTo>
                    <a:pt x="5246116" y="961390"/>
                  </a:lnTo>
                  <a:lnTo>
                    <a:pt x="5246116" y="0"/>
                  </a:lnTo>
                  <a:lnTo>
                    <a:pt x="5233416" y="0"/>
                  </a:lnTo>
                  <a:lnTo>
                    <a:pt x="5233416" y="974090"/>
                  </a:lnTo>
                  <a:lnTo>
                    <a:pt x="5233416" y="1551686"/>
                  </a:lnTo>
                  <a:lnTo>
                    <a:pt x="5233416" y="2133054"/>
                  </a:lnTo>
                  <a:lnTo>
                    <a:pt x="5331460" y="2133054"/>
                  </a:lnTo>
                  <a:lnTo>
                    <a:pt x="5331460" y="2190204"/>
                  </a:lnTo>
                  <a:lnTo>
                    <a:pt x="5445760" y="2133054"/>
                  </a:lnTo>
                  <a:lnTo>
                    <a:pt x="5458460" y="2126704"/>
                  </a:lnTo>
                  <a:lnTo>
                    <a:pt x="5445760" y="2120354"/>
                  </a:lnTo>
                  <a:lnTo>
                    <a:pt x="5331460" y="2063203"/>
                  </a:lnTo>
                  <a:lnTo>
                    <a:pt x="5331460" y="2120354"/>
                  </a:lnTo>
                  <a:lnTo>
                    <a:pt x="5246116" y="2120354"/>
                  </a:lnTo>
                  <a:lnTo>
                    <a:pt x="5246116" y="1551686"/>
                  </a:lnTo>
                  <a:lnTo>
                    <a:pt x="5331460" y="1551686"/>
                  </a:lnTo>
                  <a:lnTo>
                    <a:pt x="5331460" y="1608836"/>
                  </a:lnTo>
                  <a:lnTo>
                    <a:pt x="5445760" y="1551686"/>
                  </a:lnTo>
                  <a:lnTo>
                    <a:pt x="5458460" y="1545336"/>
                  </a:lnTo>
                  <a:lnTo>
                    <a:pt x="5445760" y="1538986"/>
                  </a:lnTo>
                  <a:lnTo>
                    <a:pt x="5331460" y="1481836"/>
                  </a:lnTo>
                  <a:lnTo>
                    <a:pt x="5331460" y="1538986"/>
                  </a:lnTo>
                  <a:lnTo>
                    <a:pt x="5246116" y="1538986"/>
                  </a:lnTo>
                  <a:lnTo>
                    <a:pt x="5246116" y="974090"/>
                  </a:lnTo>
                  <a:lnTo>
                    <a:pt x="5331460" y="974090"/>
                  </a:lnTo>
                  <a:lnTo>
                    <a:pt x="5331460" y="1031240"/>
                  </a:lnTo>
                  <a:lnTo>
                    <a:pt x="5445760" y="974090"/>
                  </a:lnTo>
                  <a:lnTo>
                    <a:pt x="5458460" y="967740"/>
                  </a:lnTo>
                  <a:close/>
                </a:path>
                <a:path w="7238365" h="2190750">
                  <a:moveTo>
                    <a:pt x="7237857" y="967740"/>
                  </a:moveTo>
                  <a:lnTo>
                    <a:pt x="7225157" y="961390"/>
                  </a:lnTo>
                  <a:lnTo>
                    <a:pt x="7110857" y="904240"/>
                  </a:lnTo>
                  <a:lnTo>
                    <a:pt x="7110857" y="961390"/>
                  </a:lnTo>
                  <a:lnTo>
                    <a:pt x="6989572" y="961390"/>
                  </a:lnTo>
                  <a:lnTo>
                    <a:pt x="6989572" y="0"/>
                  </a:lnTo>
                  <a:lnTo>
                    <a:pt x="6976872" y="0"/>
                  </a:lnTo>
                  <a:lnTo>
                    <a:pt x="6976872" y="974090"/>
                  </a:lnTo>
                  <a:lnTo>
                    <a:pt x="6976872" y="1551686"/>
                  </a:lnTo>
                  <a:lnTo>
                    <a:pt x="6976872" y="2133054"/>
                  </a:lnTo>
                  <a:lnTo>
                    <a:pt x="7110857" y="2133054"/>
                  </a:lnTo>
                  <a:lnTo>
                    <a:pt x="7110857" y="2190204"/>
                  </a:lnTo>
                  <a:lnTo>
                    <a:pt x="7225157" y="2133054"/>
                  </a:lnTo>
                  <a:lnTo>
                    <a:pt x="7237857" y="2126704"/>
                  </a:lnTo>
                  <a:lnTo>
                    <a:pt x="7225157" y="2120354"/>
                  </a:lnTo>
                  <a:lnTo>
                    <a:pt x="7110857" y="2063203"/>
                  </a:lnTo>
                  <a:lnTo>
                    <a:pt x="7110857" y="2120354"/>
                  </a:lnTo>
                  <a:lnTo>
                    <a:pt x="6989572" y="2120354"/>
                  </a:lnTo>
                  <a:lnTo>
                    <a:pt x="6989572" y="1551686"/>
                  </a:lnTo>
                  <a:lnTo>
                    <a:pt x="7110857" y="1551686"/>
                  </a:lnTo>
                  <a:lnTo>
                    <a:pt x="7110857" y="1608836"/>
                  </a:lnTo>
                  <a:lnTo>
                    <a:pt x="7225157" y="1551686"/>
                  </a:lnTo>
                  <a:lnTo>
                    <a:pt x="7237857" y="1545336"/>
                  </a:lnTo>
                  <a:lnTo>
                    <a:pt x="7225157" y="1538986"/>
                  </a:lnTo>
                  <a:lnTo>
                    <a:pt x="7110857" y="1481836"/>
                  </a:lnTo>
                  <a:lnTo>
                    <a:pt x="7110857" y="1538986"/>
                  </a:lnTo>
                  <a:lnTo>
                    <a:pt x="6989572" y="1538986"/>
                  </a:lnTo>
                  <a:lnTo>
                    <a:pt x="6989572" y="974090"/>
                  </a:lnTo>
                  <a:lnTo>
                    <a:pt x="7110857" y="974090"/>
                  </a:lnTo>
                  <a:lnTo>
                    <a:pt x="7110857" y="1031240"/>
                  </a:lnTo>
                  <a:lnTo>
                    <a:pt x="7225157" y="974090"/>
                  </a:lnTo>
                  <a:lnTo>
                    <a:pt x="7237857" y="96774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79476" y="3499116"/>
              <a:ext cx="5434965" cy="105410"/>
            </a:xfrm>
            <a:custGeom>
              <a:avLst/>
              <a:gdLst/>
              <a:ahLst/>
              <a:cxnLst/>
              <a:rect l="l" t="t" r="r" b="b"/>
              <a:pathLst>
                <a:path w="5434965" h="105410">
                  <a:moveTo>
                    <a:pt x="202692" y="0"/>
                  </a:moveTo>
                  <a:lnTo>
                    <a:pt x="0" y="0"/>
                  </a:lnTo>
                  <a:lnTo>
                    <a:pt x="0" y="105143"/>
                  </a:lnTo>
                  <a:lnTo>
                    <a:pt x="202692" y="105143"/>
                  </a:lnTo>
                  <a:lnTo>
                    <a:pt x="202692" y="0"/>
                  </a:lnTo>
                  <a:close/>
                </a:path>
                <a:path w="5434965" h="105410">
                  <a:moveTo>
                    <a:pt x="1946148" y="0"/>
                  </a:moveTo>
                  <a:lnTo>
                    <a:pt x="1743456" y="0"/>
                  </a:lnTo>
                  <a:lnTo>
                    <a:pt x="1743456" y="105143"/>
                  </a:lnTo>
                  <a:lnTo>
                    <a:pt x="1946148" y="105143"/>
                  </a:lnTo>
                  <a:lnTo>
                    <a:pt x="1946148" y="0"/>
                  </a:lnTo>
                  <a:close/>
                </a:path>
                <a:path w="5434965" h="105410">
                  <a:moveTo>
                    <a:pt x="3691128" y="0"/>
                  </a:moveTo>
                  <a:lnTo>
                    <a:pt x="3488436" y="0"/>
                  </a:lnTo>
                  <a:lnTo>
                    <a:pt x="3488436" y="105143"/>
                  </a:lnTo>
                  <a:lnTo>
                    <a:pt x="3691128" y="105143"/>
                  </a:lnTo>
                  <a:lnTo>
                    <a:pt x="3691128" y="0"/>
                  </a:lnTo>
                  <a:close/>
                </a:path>
                <a:path w="5434965" h="105410">
                  <a:moveTo>
                    <a:pt x="5434571" y="0"/>
                  </a:moveTo>
                  <a:lnTo>
                    <a:pt x="5231892" y="0"/>
                  </a:lnTo>
                  <a:lnTo>
                    <a:pt x="5231892" y="105143"/>
                  </a:lnTo>
                  <a:lnTo>
                    <a:pt x="5434571" y="105143"/>
                  </a:lnTo>
                  <a:lnTo>
                    <a:pt x="5434571" y="0"/>
                  </a:lnTo>
                  <a:close/>
                </a:path>
              </a:pathLst>
            </a:custGeom>
            <a:solidFill>
              <a:srgbClr val="57F4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219187" y="2872727"/>
              <a:ext cx="1434083" cy="10089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40523" y="2967189"/>
              <a:ext cx="1214615" cy="475526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7245095" y="2898647"/>
              <a:ext cx="1332230" cy="906780"/>
            </a:xfrm>
            <a:custGeom>
              <a:avLst/>
              <a:gdLst/>
              <a:ahLst/>
              <a:cxnLst/>
              <a:rect l="l" t="t" r="r" b="b"/>
              <a:pathLst>
                <a:path w="1332229" h="906779">
                  <a:moveTo>
                    <a:pt x="1206880" y="0"/>
                  </a:moveTo>
                  <a:lnTo>
                    <a:pt x="125095" y="0"/>
                  </a:lnTo>
                  <a:lnTo>
                    <a:pt x="76402" y="9830"/>
                  </a:lnTo>
                  <a:lnTo>
                    <a:pt x="36639" y="36639"/>
                  </a:lnTo>
                  <a:lnTo>
                    <a:pt x="9830" y="76402"/>
                  </a:lnTo>
                  <a:lnTo>
                    <a:pt x="0" y="125094"/>
                  </a:lnTo>
                  <a:lnTo>
                    <a:pt x="0" y="781684"/>
                  </a:lnTo>
                  <a:lnTo>
                    <a:pt x="9830" y="830377"/>
                  </a:lnTo>
                  <a:lnTo>
                    <a:pt x="36639" y="870140"/>
                  </a:lnTo>
                  <a:lnTo>
                    <a:pt x="76402" y="896949"/>
                  </a:lnTo>
                  <a:lnTo>
                    <a:pt x="125095" y="906779"/>
                  </a:lnTo>
                  <a:lnTo>
                    <a:pt x="1206880" y="906779"/>
                  </a:lnTo>
                  <a:lnTo>
                    <a:pt x="1255573" y="896949"/>
                  </a:lnTo>
                  <a:lnTo>
                    <a:pt x="1295336" y="870140"/>
                  </a:lnTo>
                  <a:lnTo>
                    <a:pt x="1322145" y="830377"/>
                  </a:lnTo>
                  <a:lnTo>
                    <a:pt x="1331976" y="781684"/>
                  </a:lnTo>
                  <a:lnTo>
                    <a:pt x="1331976" y="125094"/>
                  </a:lnTo>
                  <a:lnTo>
                    <a:pt x="1322145" y="76402"/>
                  </a:lnTo>
                  <a:lnTo>
                    <a:pt x="1295336" y="36639"/>
                  </a:lnTo>
                  <a:lnTo>
                    <a:pt x="1255573" y="9830"/>
                  </a:lnTo>
                  <a:lnTo>
                    <a:pt x="1206880" y="0"/>
                  </a:lnTo>
                  <a:close/>
                </a:path>
              </a:pathLst>
            </a:custGeom>
            <a:solidFill>
              <a:srgbClr val="46B5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5363" y="2872727"/>
              <a:ext cx="1434084" cy="100890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54507" y="2954997"/>
              <a:ext cx="995159" cy="475526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271271" y="2898647"/>
              <a:ext cx="1332230" cy="906780"/>
            </a:xfrm>
            <a:custGeom>
              <a:avLst/>
              <a:gdLst/>
              <a:ahLst/>
              <a:cxnLst/>
              <a:rect l="l" t="t" r="r" b="b"/>
              <a:pathLst>
                <a:path w="1332230" h="906779">
                  <a:moveTo>
                    <a:pt x="1247140" y="0"/>
                  </a:moveTo>
                  <a:lnTo>
                    <a:pt x="84823" y="0"/>
                  </a:lnTo>
                  <a:lnTo>
                    <a:pt x="51804" y="6665"/>
                  </a:lnTo>
                  <a:lnTo>
                    <a:pt x="24842" y="24844"/>
                  </a:lnTo>
                  <a:lnTo>
                    <a:pt x="6665" y="51810"/>
                  </a:lnTo>
                  <a:lnTo>
                    <a:pt x="0" y="84836"/>
                  </a:lnTo>
                  <a:lnTo>
                    <a:pt x="0" y="821944"/>
                  </a:lnTo>
                  <a:lnTo>
                    <a:pt x="6665" y="854969"/>
                  </a:lnTo>
                  <a:lnTo>
                    <a:pt x="24842" y="881935"/>
                  </a:lnTo>
                  <a:lnTo>
                    <a:pt x="51804" y="900114"/>
                  </a:lnTo>
                  <a:lnTo>
                    <a:pt x="84823" y="906779"/>
                  </a:lnTo>
                  <a:lnTo>
                    <a:pt x="1247140" y="906779"/>
                  </a:lnTo>
                  <a:lnTo>
                    <a:pt x="1280165" y="900114"/>
                  </a:lnTo>
                  <a:lnTo>
                    <a:pt x="1307131" y="881935"/>
                  </a:lnTo>
                  <a:lnTo>
                    <a:pt x="1325310" y="854969"/>
                  </a:lnTo>
                  <a:lnTo>
                    <a:pt x="1331976" y="821944"/>
                  </a:lnTo>
                  <a:lnTo>
                    <a:pt x="1331976" y="84836"/>
                  </a:lnTo>
                  <a:lnTo>
                    <a:pt x="1325310" y="51810"/>
                  </a:lnTo>
                  <a:lnTo>
                    <a:pt x="1307131" y="24844"/>
                  </a:lnTo>
                  <a:lnTo>
                    <a:pt x="1280165" y="6665"/>
                  </a:lnTo>
                  <a:lnTo>
                    <a:pt x="1247140" y="0"/>
                  </a:lnTo>
                  <a:close/>
                </a:path>
              </a:pathLst>
            </a:custGeom>
            <a:solidFill>
              <a:srgbClr val="46B5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988819" y="2872727"/>
              <a:ext cx="1434083" cy="100890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002536" y="2958045"/>
              <a:ext cx="563867" cy="475526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2014728" y="2898647"/>
              <a:ext cx="1332230" cy="906780"/>
            </a:xfrm>
            <a:custGeom>
              <a:avLst/>
              <a:gdLst/>
              <a:ahLst/>
              <a:cxnLst/>
              <a:rect l="l" t="t" r="r" b="b"/>
              <a:pathLst>
                <a:path w="1332229" h="906779">
                  <a:moveTo>
                    <a:pt x="1233805" y="0"/>
                  </a:moveTo>
                  <a:lnTo>
                    <a:pt x="98171" y="0"/>
                  </a:lnTo>
                  <a:lnTo>
                    <a:pt x="59953" y="7713"/>
                  </a:lnTo>
                  <a:lnTo>
                    <a:pt x="28749" y="28749"/>
                  </a:lnTo>
                  <a:lnTo>
                    <a:pt x="7713" y="59953"/>
                  </a:lnTo>
                  <a:lnTo>
                    <a:pt x="0" y="98171"/>
                  </a:lnTo>
                  <a:lnTo>
                    <a:pt x="0" y="808608"/>
                  </a:lnTo>
                  <a:lnTo>
                    <a:pt x="7713" y="846826"/>
                  </a:lnTo>
                  <a:lnTo>
                    <a:pt x="28749" y="878030"/>
                  </a:lnTo>
                  <a:lnTo>
                    <a:pt x="59953" y="899066"/>
                  </a:lnTo>
                  <a:lnTo>
                    <a:pt x="98171" y="906779"/>
                  </a:lnTo>
                  <a:lnTo>
                    <a:pt x="1233805" y="906779"/>
                  </a:lnTo>
                  <a:lnTo>
                    <a:pt x="1272022" y="899066"/>
                  </a:lnTo>
                  <a:lnTo>
                    <a:pt x="1303226" y="878030"/>
                  </a:lnTo>
                  <a:lnTo>
                    <a:pt x="1324262" y="846826"/>
                  </a:lnTo>
                  <a:lnTo>
                    <a:pt x="1331976" y="808608"/>
                  </a:lnTo>
                  <a:lnTo>
                    <a:pt x="1331976" y="98171"/>
                  </a:lnTo>
                  <a:lnTo>
                    <a:pt x="1324262" y="59953"/>
                  </a:lnTo>
                  <a:lnTo>
                    <a:pt x="1303226" y="28749"/>
                  </a:lnTo>
                  <a:lnTo>
                    <a:pt x="1272022" y="7713"/>
                  </a:lnTo>
                  <a:lnTo>
                    <a:pt x="1233805" y="0"/>
                  </a:lnTo>
                  <a:close/>
                </a:path>
              </a:pathLst>
            </a:custGeom>
            <a:solidFill>
              <a:srgbClr val="46B5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42943" y="2872727"/>
              <a:ext cx="1434084" cy="1008900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764279" y="2967189"/>
              <a:ext cx="842784" cy="475526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3768852" y="2898647"/>
              <a:ext cx="1332230" cy="906780"/>
            </a:xfrm>
            <a:custGeom>
              <a:avLst/>
              <a:gdLst/>
              <a:ahLst/>
              <a:cxnLst/>
              <a:rect l="l" t="t" r="r" b="b"/>
              <a:pathLst>
                <a:path w="1332229" h="906779">
                  <a:moveTo>
                    <a:pt x="1206881" y="0"/>
                  </a:moveTo>
                  <a:lnTo>
                    <a:pt x="125095" y="0"/>
                  </a:lnTo>
                  <a:lnTo>
                    <a:pt x="76402" y="9830"/>
                  </a:lnTo>
                  <a:lnTo>
                    <a:pt x="36639" y="36639"/>
                  </a:lnTo>
                  <a:lnTo>
                    <a:pt x="9830" y="76402"/>
                  </a:lnTo>
                  <a:lnTo>
                    <a:pt x="0" y="125094"/>
                  </a:lnTo>
                  <a:lnTo>
                    <a:pt x="0" y="781684"/>
                  </a:lnTo>
                  <a:lnTo>
                    <a:pt x="9830" y="830377"/>
                  </a:lnTo>
                  <a:lnTo>
                    <a:pt x="36639" y="870140"/>
                  </a:lnTo>
                  <a:lnTo>
                    <a:pt x="76402" y="896949"/>
                  </a:lnTo>
                  <a:lnTo>
                    <a:pt x="125095" y="906779"/>
                  </a:lnTo>
                  <a:lnTo>
                    <a:pt x="1206881" y="906779"/>
                  </a:lnTo>
                  <a:lnTo>
                    <a:pt x="1255573" y="896949"/>
                  </a:lnTo>
                  <a:lnTo>
                    <a:pt x="1295336" y="870140"/>
                  </a:lnTo>
                  <a:lnTo>
                    <a:pt x="1322145" y="830377"/>
                  </a:lnTo>
                  <a:lnTo>
                    <a:pt x="1331976" y="781684"/>
                  </a:lnTo>
                  <a:lnTo>
                    <a:pt x="1331976" y="125094"/>
                  </a:lnTo>
                  <a:lnTo>
                    <a:pt x="1322145" y="76402"/>
                  </a:lnTo>
                  <a:lnTo>
                    <a:pt x="1295336" y="36639"/>
                  </a:lnTo>
                  <a:lnTo>
                    <a:pt x="1255573" y="9830"/>
                  </a:lnTo>
                  <a:lnTo>
                    <a:pt x="1206881" y="0"/>
                  </a:lnTo>
                  <a:close/>
                </a:path>
              </a:pathLst>
            </a:custGeom>
            <a:solidFill>
              <a:srgbClr val="46B5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75731" y="2872727"/>
              <a:ext cx="1434084" cy="1008900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497067" y="2967189"/>
              <a:ext cx="539534" cy="475526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5501640" y="2898647"/>
              <a:ext cx="1332230" cy="906780"/>
            </a:xfrm>
            <a:custGeom>
              <a:avLst/>
              <a:gdLst/>
              <a:ahLst/>
              <a:cxnLst/>
              <a:rect l="l" t="t" r="r" b="b"/>
              <a:pathLst>
                <a:path w="1332229" h="906779">
                  <a:moveTo>
                    <a:pt x="1206881" y="0"/>
                  </a:moveTo>
                  <a:lnTo>
                    <a:pt x="125095" y="0"/>
                  </a:lnTo>
                  <a:lnTo>
                    <a:pt x="76402" y="9830"/>
                  </a:lnTo>
                  <a:lnTo>
                    <a:pt x="36639" y="36639"/>
                  </a:lnTo>
                  <a:lnTo>
                    <a:pt x="9830" y="76402"/>
                  </a:lnTo>
                  <a:lnTo>
                    <a:pt x="0" y="125094"/>
                  </a:lnTo>
                  <a:lnTo>
                    <a:pt x="0" y="781684"/>
                  </a:lnTo>
                  <a:lnTo>
                    <a:pt x="9830" y="830377"/>
                  </a:lnTo>
                  <a:lnTo>
                    <a:pt x="36639" y="870140"/>
                  </a:lnTo>
                  <a:lnTo>
                    <a:pt x="76402" y="896949"/>
                  </a:lnTo>
                  <a:lnTo>
                    <a:pt x="125095" y="906779"/>
                  </a:lnTo>
                  <a:lnTo>
                    <a:pt x="1206881" y="906779"/>
                  </a:lnTo>
                  <a:lnTo>
                    <a:pt x="1255573" y="896949"/>
                  </a:lnTo>
                  <a:lnTo>
                    <a:pt x="1295336" y="870140"/>
                  </a:lnTo>
                  <a:lnTo>
                    <a:pt x="1322145" y="830377"/>
                  </a:lnTo>
                  <a:lnTo>
                    <a:pt x="1331976" y="781684"/>
                  </a:lnTo>
                  <a:lnTo>
                    <a:pt x="1331976" y="125094"/>
                  </a:lnTo>
                  <a:lnTo>
                    <a:pt x="1322145" y="76402"/>
                  </a:lnTo>
                  <a:lnTo>
                    <a:pt x="1295336" y="36639"/>
                  </a:lnTo>
                  <a:lnTo>
                    <a:pt x="1255573" y="9830"/>
                  </a:lnTo>
                  <a:lnTo>
                    <a:pt x="1206881" y="0"/>
                  </a:lnTo>
                  <a:close/>
                </a:path>
              </a:pathLst>
            </a:custGeom>
            <a:solidFill>
              <a:srgbClr val="46B5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086079" y="1461464"/>
              <a:ext cx="2746288" cy="838283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3102863" y="1469136"/>
              <a:ext cx="2662555" cy="763905"/>
            </a:xfrm>
            <a:custGeom>
              <a:avLst/>
              <a:gdLst/>
              <a:ahLst/>
              <a:cxnLst/>
              <a:rect l="l" t="t" r="r" b="b"/>
              <a:pathLst>
                <a:path w="2662554" h="763905">
                  <a:moveTo>
                    <a:pt x="1331214" y="0"/>
                  </a:moveTo>
                  <a:lnTo>
                    <a:pt x="1279016" y="7619"/>
                  </a:lnTo>
                  <a:lnTo>
                    <a:pt x="72517" y="362458"/>
                  </a:lnTo>
                  <a:lnTo>
                    <a:pt x="19732" y="391096"/>
                  </a:lnTo>
                  <a:lnTo>
                    <a:pt x="0" y="433450"/>
                  </a:lnTo>
                  <a:lnTo>
                    <a:pt x="0" y="684656"/>
                  </a:lnTo>
                  <a:lnTo>
                    <a:pt x="9721" y="715357"/>
                  </a:lnTo>
                  <a:lnTo>
                    <a:pt x="36242" y="740425"/>
                  </a:lnTo>
                  <a:lnTo>
                    <a:pt x="75598" y="757326"/>
                  </a:lnTo>
                  <a:lnTo>
                    <a:pt x="125603" y="763524"/>
                  </a:lnTo>
                  <a:lnTo>
                    <a:pt x="2538603" y="763524"/>
                  </a:lnTo>
                  <a:lnTo>
                    <a:pt x="2586775" y="757326"/>
                  </a:lnTo>
                  <a:lnTo>
                    <a:pt x="2626137" y="740425"/>
                  </a:lnTo>
                  <a:lnTo>
                    <a:pt x="2652688" y="715357"/>
                  </a:lnTo>
                  <a:lnTo>
                    <a:pt x="2662428" y="684656"/>
                  </a:lnTo>
                  <a:lnTo>
                    <a:pt x="2662428" y="433450"/>
                  </a:lnTo>
                  <a:lnTo>
                    <a:pt x="2642695" y="391096"/>
                  </a:lnTo>
                  <a:lnTo>
                    <a:pt x="2589911" y="362458"/>
                  </a:lnTo>
                  <a:lnTo>
                    <a:pt x="1383411" y="7619"/>
                  </a:lnTo>
                  <a:lnTo>
                    <a:pt x="1331214" y="0"/>
                  </a:lnTo>
                  <a:close/>
                </a:path>
              </a:pathLst>
            </a:custGeom>
            <a:solidFill>
              <a:srgbClr val="0871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09258" rIns="0" bIns="0" rtlCol="0">
            <a:spAutoFit/>
          </a:bodyPr>
          <a:lstStyle/>
          <a:p>
            <a:pPr marL="31115">
              <a:lnSpc>
                <a:spcPct val="100000"/>
              </a:lnSpc>
              <a:spcBef>
                <a:spcPts val="100"/>
              </a:spcBef>
            </a:pPr>
            <a:r>
              <a:rPr spc="175" dirty="0"/>
              <a:t>TARGET</a:t>
            </a:r>
            <a:r>
              <a:rPr spc="35" dirty="0"/>
              <a:t> </a:t>
            </a:r>
            <a:r>
              <a:rPr spc="204" dirty="0"/>
              <a:t>SETTING</a:t>
            </a:r>
            <a:r>
              <a:rPr spc="30" dirty="0"/>
              <a:t> </a:t>
            </a:r>
            <a:r>
              <a:rPr spc="130" dirty="0"/>
              <a:t>APPROACHES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3779646" y="1692655"/>
            <a:ext cx="131826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88900" marR="5080" indent="-76200">
              <a:lnSpc>
                <a:spcPct val="100000"/>
              </a:lnSpc>
              <a:spcBef>
                <a:spcPts val="95"/>
              </a:spcBef>
            </a:pPr>
            <a:r>
              <a:rPr sz="1600" spc="-35" dirty="0">
                <a:solidFill>
                  <a:srgbClr val="FFFFFF"/>
                </a:solidFill>
                <a:latin typeface="Tahoma"/>
                <a:cs typeface="Tahoma"/>
              </a:rPr>
              <a:t>Increase</a:t>
            </a:r>
            <a:r>
              <a:rPr sz="1600" spc="-2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600" spc="-25" dirty="0">
                <a:solidFill>
                  <a:srgbClr val="FFFFFF"/>
                </a:solidFill>
                <a:latin typeface="Tahoma"/>
                <a:cs typeface="Tahoma"/>
              </a:rPr>
              <a:t>global </a:t>
            </a:r>
            <a:r>
              <a:rPr sz="1600" dirty="0">
                <a:solidFill>
                  <a:srgbClr val="FFFFFF"/>
                </a:solidFill>
                <a:latin typeface="Tahoma"/>
                <a:cs typeface="Tahoma"/>
              </a:rPr>
              <a:t>sales</a:t>
            </a:r>
            <a:r>
              <a:rPr sz="1600" spc="-25" dirty="0">
                <a:solidFill>
                  <a:srgbClr val="FFFFFF"/>
                </a:solidFill>
                <a:latin typeface="Tahoma"/>
                <a:cs typeface="Tahoma"/>
              </a:rPr>
              <a:t> by</a:t>
            </a:r>
            <a:r>
              <a:rPr sz="1600" spc="-1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600" spc="-25" dirty="0">
                <a:solidFill>
                  <a:srgbClr val="FFFFFF"/>
                </a:solidFill>
                <a:latin typeface="Tahoma"/>
                <a:cs typeface="Tahoma"/>
              </a:rPr>
              <a:t>10%</a:t>
            </a:r>
            <a:endParaRPr sz="1600">
              <a:latin typeface="Tahoma"/>
              <a:cs typeface="Tahoma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662940" y="2244851"/>
            <a:ext cx="8130540" cy="2654935"/>
            <a:chOff x="662940" y="2244851"/>
            <a:chExt cx="8130540" cy="2654935"/>
          </a:xfrm>
        </p:grpSpPr>
        <p:sp>
          <p:nvSpPr>
            <p:cNvPr id="25" name="object 25"/>
            <p:cNvSpPr/>
            <p:nvPr/>
          </p:nvSpPr>
          <p:spPr>
            <a:xfrm>
              <a:off x="873760" y="2244851"/>
              <a:ext cx="7101205" cy="653415"/>
            </a:xfrm>
            <a:custGeom>
              <a:avLst/>
              <a:gdLst/>
              <a:ahLst/>
              <a:cxnLst/>
              <a:rect l="l" t="t" r="r" b="b"/>
              <a:pathLst>
                <a:path w="7101205" h="653414">
                  <a:moveTo>
                    <a:pt x="7100697" y="526161"/>
                  </a:moveTo>
                  <a:lnTo>
                    <a:pt x="7043547" y="526161"/>
                  </a:lnTo>
                  <a:lnTo>
                    <a:pt x="7043547" y="332867"/>
                  </a:lnTo>
                  <a:lnTo>
                    <a:pt x="7043547" y="320167"/>
                  </a:lnTo>
                  <a:lnTo>
                    <a:pt x="5300345" y="320167"/>
                  </a:lnTo>
                  <a:lnTo>
                    <a:pt x="3572002" y="320167"/>
                  </a:lnTo>
                  <a:lnTo>
                    <a:pt x="3572002" y="34772"/>
                  </a:lnTo>
                  <a:lnTo>
                    <a:pt x="3572256" y="0"/>
                  </a:lnTo>
                  <a:lnTo>
                    <a:pt x="3572002" y="0"/>
                  </a:lnTo>
                  <a:lnTo>
                    <a:pt x="3571875" y="0"/>
                  </a:lnTo>
                  <a:lnTo>
                    <a:pt x="3559048" y="0"/>
                  </a:lnTo>
                  <a:lnTo>
                    <a:pt x="3559048" y="69405"/>
                  </a:lnTo>
                  <a:lnTo>
                    <a:pt x="3557206" y="320167"/>
                  </a:lnTo>
                  <a:lnTo>
                    <a:pt x="1800606" y="320167"/>
                  </a:lnTo>
                  <a:lnTo>
                    <a:pt x="57150" y="320167"/>
                  </a:lnTo>
                  <a:lnTo>
                    <a:pt x="57150" y="526161"/>
                  </a:lnTo>
                  <a:lnTo>
                    <a:pt x="0" y="526161"/>
                  </a:lnTo>
                  <a:lnTo>
                    <a:pt x="63500" y="653161"/>
                  </a:lnTo>
                  <a:lnTo>
                    <a:pt x="120650" y="538861"/>
                  </a:lnTo>
                  <a:lnTo>
                    <a:pt x="127000" y="526161"/>
                  </a:lnTo>
                  <a:lnTo>
                    <a:pt x="69850" y="526161"/>
                  </a:lnTo>
                  <a:lnTo>
                    <a:pt x="69850" y="332867"/>
                  </a:lnTo>
                  <a:lnTo>
                    <a:pt x="1800606" y="332867"/>
                  </a:lnTo>
                  <a:lnTo>
                    <a:pt x="1800606" y="526161"/>
                  </a:lnTo>
                  <a:lnTo>
                    <a:pt x="1743456" y="526161"/>
                  </a:lnTo>
                  <a:lnTo>
                    <a:pt x="1806956" y="653161"/>
                  </a:lnTo>
                  <a:lnTo>
                    <a:pt x="1864106" y="538861"/>
                  </a:lnTo>
                  <a:lnTo>
                    <a:pt x="1870456" y="526161"/>
                  </a:lnTo>
                  <a:lnTo>
                    <a:pt x="1813306" y="526161"/>
                  </a:lnTo>
                  <a:lnTo>
                    <a:pt x="1813306" y="332867"/>
                  </a:lnTo>
                  <a:lnTo>
                    <a:pt x="3557117" y="332867"/>
                  </a:lnTo>
                  <a:lnTo>
                    <a:pt x="3555708" y="525653"/>
                  </a:lnTo>
                  <a:lnTo>
                    <a:pt x="3555695" y="526059"/>
                  </a:lnTo>
                  <a:lnTo>
                    <a:pt x="3498469" y="525653"/>
                  </a:lnTo>
                  <a:lnTo>
                    <a:pt x="3561080" y="653161"/>
                  </a:lnTo>
                  <a:lnTo>
                    <a:pt x="3619195" y="538861"/>
                  </a:lnTo>
                  <a:lnTo>
                    <a:pt x="3625469" y="526542"/>
                  </a:lnTo>
                  <a:lnTo>
                    <a:pt x="3568408" y="526161"/>
                  </a:lnTo>
                  <a:lnTo>
                    <a:pt x="3569817" y="332867"/>
                  </a:lnTo>
                  <a:lnTo>
                    <a:pt x="3571748" y="332867"/>
                  </a:lnTo>
                  <a:lnTo>
                    <a:pt x="3571875" y="332867"/>
                  </a:lnTo>
                  <a:lnTo>
                    <a:pt x="5287645" y="332867"/>
                  </a:lnTo>
                  <a:lnTo>
                    <a:pt x="5287645" y="526161"/>
                  </a:lnTo>
                  <a:lnTo>
                    <a:pt x="5230495" y="526161"/>
                  </a:lnTo>
                  <a:lnTo>
                    <a:pt x="5293995" y="653161"/>
                  </a:lnTo>
                  <a:lnTo>
                    <a:pt x="5351145" y="538861"/>
                  </a:lnTo>
                  <a:lnTo>
                    <a:pt x="5357495" y="526161"/>
                  </a:lnTo>
                  <a:lnTo>
                    <a:pt x="5300345" y="526161"/>
                  </a:lnTo>
                  <a:lnTo>
                    <a:pt x="5300345" y="332867"/>
                  </a:lnTo>
                  <a:lnTo>
                    <a:pt x="7030847" y="332867"/>
                  </a:lnTo>
                  <a:lnTo>
                    <a:pt x="7030847" y="526161"/>
                  </a:lnTo>
                  <a:lnTo>
                    <a:pt x="6973697" y="526161"/>
                  </a:lnTo>
                  <a:lnTo>
                    <a:pt x="7037197" y="653161"/>
                  </a:lnTo>
                  <a:lnTo>
                    <a:pt x="7094347" y="538861"/>
                  </a:lnTo>
                  <a:lnTo>
                    <a:pt x="7100697" y="526161"/>
                  </a:lnTo>
                  <a:close/>
                </a:path>
              </a:pathLst>
            </a:custGeom>
            <a:solidFill>
              <a:srgbClr val="0871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02208" y="3255263"/>
              <a:ext cx="882396" cy="882396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28115" y="3281171"/>
              <a:ext cx="804684" cy="804671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978408" y="3331463"/>
              <a:ext cx="678180" cy="678180"/>
            </a:xfrm>
            <a:custGeom>
              <a:avLst/>
              <a:gdLst/>
              <a:ahLst/>
              <a:cxnLst/>
              <a:rect l="l" t="t" r="r" b="b"/>
              <a:pathLst>
                <a:path w="678180" h="678179">
                  <a:moveTo>
                    <a:pt x="339089" y="0"/>
                  </a:moveTo>
                  <a:lnTo>
                    <a:pt x="293077" y="3094"/>
                  </a:lnTo>
                  <a:lnTo>
                    <a:pt x="248946" y="12109"/>
                  </a:lnTo>
                  <a:lnTo>
                    <a:pt x="207100" y="26640"/>
                  </a:lnTo>
                  <a:lnTo>
                    <a:pt x="167944" y="46284"/>
                  </a:lnTo>
                  <a:lnTo>
                    <a:pt x="131882" y="70638"/>
                  </a:lnTo>
                  <a:lnTo>
                    <a:pt x="99317" y="99298"/>
                  </a:lnTo>
                  <a:lnTo>
                    <a:pt x="70653" y="131860"/>
                  </a:lnTo>
                  <a:lnTo>
                    <a:pt x="46295" y="167922"/>
                  </a:lnTo>
                  <a:lnTo>
                    <a:pt x="26647" y="207079"/>
                  </a:lnTo>
                  <a:lnTo>
                    <a:pt x="12112" y="248928"/>
                  </a:lnTo>
                  <a:lnTo>
                    <a:pt x="3095" y="293066"/>
                  </a:lnTo>
                  <a:lnTo>
                    <a:pt x="0" y="339090"/>
                  </a:lnTo>
                  <a:lnTo>
                    <a:pt x="3095" y="385113"/>
                  </a:lnTo>
                  <a:lnTo>
                    <a:pt x="12112" y="429251"/>
                  </a:lnTo>
                  <a:lnTo>
                    <a:pt x="26647" y="471100"/>
                  </a:lnTo>
                  <a:lnTo>
                    <a:pt x="46295" y="510257"/>
                  </a:lnTo>
                  <a:lnTo>
                    <a:pt x="70653" y="546319"/>
                  </a:lnTo>
                  <a:lnTo>
                    <a:pt x="99317" y="578881"/>
                  </a:lnTo>
                  <a:lnTo>
                    <a:pt x="131882" y="607541"/>
                  </a:lnTo>
                  <a:lnTo>
                    <a:pt x="167944" y="631895"/>
                  </a:lnTo>
                  <a:lnTo>
                    <a:pt x="207100" y="651539"/>
                  </a:lnTo>
                  <a:lnTo>
                    <a:pt x="248946" y="666070"/>
                  </a:lnTo>
                  <a:lnTo>
                    <a:pt x="293077" y="675085"/>
                  </a:lnTo>
                  <a:lnTo>
                    <a:pt x="339089" y="678180"/>
                  </a:lnTo>
                  <a:lnTo>
                    <a:pt x="385113" y="675085"/>
                  </a:lnTo>
                  <a:lnTo>
                    <a:pt x="429251" y="666070"/>
                  </a:lnTo>
                  <a:lnTo>
                    <a:pt x="471100" y="651539"/>
                  </a:lnTo>
                  <a:lnTo>
                    <a:pt x="510257" y="631895"/>
                  </a:lnTo>
                  <a:lnTo>
                    <a:pt x="546319" y="607541"/>
                  </a:lnTo>
                  <a:lnTo>
                    <a:pt x="578881" y="578881"/>
                  </a:lnTo>
                  <a:lnTo>
                    <a:pt x="607541" y="546319"/>
                  </a:lnTo>
                  <a:lnTo>
                    <a:pt x="631895" y="510257"/>
                  </a:lnTo>
                  <a:lnTo>
                    <a:pt x="651539" y="471100"/>
                  </a:lnTo>
                  <a:lnTo>
                    <a:pt x="666070" y="429251"/>
                  </a:lnTo>
                  <a:lnTo>
                    <a:pt x="675085" y="385113"/>
                  </a:lnTo>
                  <a:lnTo>
                    <a:pt x="678179" y="339090"/>
                  </a:lnTo>
                  <a:lnTo>
                    <a:pt x="675085" y="293066"/>
                  </a:lnTo>
                  <a:lnTo>
                    <a:pt x="666070" y="248928"/>
                  </a:lnTo>
                  <a:lnTo>
                    <a:pt x="651539" y="207079"/>
                  </a:lnTo>
                  <a:lnTo>
                    <a:pt x="631895" y="167922"/>
                  </a:lnTo>
                  <a:lnTo>
                    <a:pt x="607541" y="131860"/>
                  </a:lnTo>
                  <a:lnTo>
                    <a:pt x="578881" y="99298"/>
                  </a:lnTo>
                  <a:lnTo>
                    <a:pt x="546319" y="70638"/>
                  </a:lnTo>
                  <a:lnTo>
                    <a:pt x="510257" y="46284"/>
                  </a:lnTo>
                  <a:lnTo>
                    <a:pt x="471100" y="26640"/>
                  </a:lnTo>
                  <a:lnTo>
                    <a:pt x="429251" y="12109"/>
                  </a:lnTo>
                  <a:lnTo>
                    <a:pt x="385113" y="3094"/>
                  </a:lnTo>
                  <a:lnTo>
                    <a:pt x="33908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070686" y="3448811"/>
              <a:ext cx="509905" cy="456565"/>
            </a:xfrm>
            <a:custGeom>
              <a:avLst/>
              <a:gdLst/>
              <a:ahLst/>
              <a:cxnLst/>
              <a:rect l="l" t="t" r="r" b="b"/>
              <a:pathLst>
                <a:path w="509905" h="456564">
                  <a:moveTo>
                    <a:pt x="429945" y="407670"/>
                  </a:moveTo>
                  <a:lnTo>
                    <a:pt x="427786" y="405511"/>
                  </a:lnTo>
                  <a:lnTo>
                    <a:pt x="395909" y="405511"/>
                  </a:lnTo>
                  <a:lnTo>
                    <a:pt x="382130" y="405409"/>
                  </a:lnTo>
                  <a:lnTo>
                    <a:pt x="375221" y="405790"/>
                  </a:lnTo>
                  <a:lnTo>
                    <a:pt x="368350" y="406908"/>
                  </a:lnTo>
                  <a:lnTo>
                    <a:pt x="362000" y="406908"/>
                  </a:lnTo>
                  <a:lnTo>
                    <a:pt x="393179" y="444195"/>
                  </a:lnTo>
                  <a:lnTo>
                    <a:pt x="410768" y="456438"/>
                  </a:lnTo>
                  <a:lnTo>
                    <a:pt x="417880" y="453517"/>
                  </a:lnTo>
                  <a:lnTo>
                    <a:pt x="422452" y="438442"/>
                  </a:lnTo>
                  <a:lnTo>
                    <a:pt x="426478" y="422059"/>
                  </a:lnTo>
                  <a:lnTo>
                    <a:pt x="428548" y="414020"/>
                  </a:lnTo>
                  <a:lnTo>
                    <a:pt x="429945" y="407670"/>
                  </a:lnTo>
                  <a:close/>
                </a:path>
                <a:path w="509905" h="456564">
                  <a:moveTo>
                    <a:pt x="509701" y="247396"/>
                  </a:moveTo>
                  <a:lnTo>
                    <a:pt x="493649" y="200393"/>
                  </a:lnTo>
                  <a:lnTo>
                    <a:pt x="464108" y="141478"/>
                  </a:lnTo>
                  <a:lnTo>
                    <a:pt x="459917" y="135128"/>
                  </a:lnTo>
                  <a:lnTo>
                    <a:pt x="452043" y="130810"/>
                  </a:lnTo>
                  <a:lnTo>
                    <a:pt x="445236" y="126466"/>
                  </a:lnTo>
                  <a:lnTo>
                    <a:pt x="425919" y="88760"/>
                  </a:lnTo>
                  <a:lnTo>
                    <a:pt x="424230" y="69723"/>
                  </a:lnTo>
                  <a:lnTo>
                    <a:pt x="422198" y="61925"/>
                  </a:lnTo>
                  <a:lnTo>
                    <a:pt x="417029" y="55308"/>
                  </a:lnTo>
                  <a:lnTo>
                    <a:pt x="410133" y="51079"/>
                  </a:lnTo>
                  <a:lnTo>
                    <a:pt x="402894" y="50419"/>
                  </a:lnTo>
                  <a:lnTo>
                    <a:pt x="401726" y="38468"/>
                  </a:lnTo>
                  <a:lnTo>
                    <a:pt x="399186" y="26924"/>
                  </a:lnTo>
                  <a:lnTo>
                    <a:pt x="395300" y="15773"/>
                  </a:lnTo>
                  <a:lnTo>
                    <a:pt x="390067" y="4953"/>
                  </a:lnTo>
                  <a:lnTo>
                    <a:pt x="388670" y="2794"/>
                  </a:lnTo>
                  <a:lnTo>
                    <a:pt x="387908" y="0"/>
                  </a:lnTo>
                  <a:lnTo>
                    <a:pt x="380796" y="0"/>
                  </a:lnTo>
                  <a:lnTo>
                    <a:pt x="380796" y="2794"/>
                  </a:lnTo>
                  <a:lnTo>
                    <a:pt x="380161" y="4953"/>
                  </a:lnTo>
                  <a:lnTo>
                    <a:pt x="369493" y="48387"/>
                  </a:lnTo>
                  <a:lnTo>
                    <a:pt x="369366" y="55270"/>
                  </a:lnTo>
                  <a:lnTo>
                    <a:pt x="368198" y="62191"/>
                  </a:lnTo>
                  <a:lnTo>
                    <a:pt x="346925" y="88061"/>
                  </a:lnTo>
                  <a:lnTo>
                    <a:pt x="338886" y="84594"/>
                  </a:lnTo>
                  <a:lnTo>
                    <a:pt x="287578" y="51181"/>
                  </a:lnTo>
                  <a:lnTo>
                    <a:pt x="287578" y="48387"/>
                  </a:lnTo>
                  <a:lnTo>
                    <a:pt x="297091" y="38506"/>
                  </a:lnTo>
                  <a:lnTo>
                    <a:pt x="311835" y="20574"/>
                  </a:lnTo>
                  <a:lnTo>
                    <a:pt x="313232" y="19177"/>
                  </a:lnTo>
                  <a:lnTo>
                    <a:pt x="315391" y="17780"/>
                  </a:lnTo>
                  <a:lnTo>
                    <a:pt x="314629" y="14986"/>
                  </a:lnTo>
                  <a:lnTo>
                    <a:pt x="313232" y="11430"/>
                  </a:lnTo>
                  <a:lnTo>
                    <a:pt x="310438" y="12065"/>
                  </a:lnTo>
                  <a:lnTo>
                    <a:pt x="283705" y="12598"/>
                  </a:lnTo>
                  <a:lnTo>
                    <a:pt x="271716" y="12661"/>
                  </a:lnTo>
                  <a:lnTo>
                    <a:pt x="259892" y="12065"/>
                  </a:lnTo>
                  <a:lnTo>
                    <a:pt x="245821" y="12065"/>
                  </a:lnTo>
                  <a:lnTo>
                    <a:pt x="212140" y="31242"/>
                  </a:lnTo>
                  <a:lnTo>
                    <a:pt x="206616" y="40424"/>
                  </a:lnTo>
                  <a:lnTo>
                    <a:pt x="207746" y="44577"/>
                  </a:lnTo>
                  <a:lnTo>
                    <a:pt x="212902" y="49022"/>
                  </a:lnTo>
                  <a:lnTo>
                    <a:pt x="201561" y="50571"/>
                  </a:lnTo>
                  <a:lnTo>
                    <a:pt x="191858" y="49644"/>
                  </a:lnTo>
                  <a:lnTo>
                    <a:pt x="183210" y="45935"/>
                  </a:lnTo>
                  <a:lnTo>
                    <a:pt x="175120" y="39116"/>
                  </a:lnTo>
                  <a:lnTo>
                    <a:pt x="170141" y="34163"/>
                  </a:lnTo>
                  <a:lnTo>
                    <a:pt x="167297" y="33401"/>
                  </a:lnTo>
                  <a:lnTo>
                    <a:pt x="150431" y="50101"/>
                  </a:lnTo>
                  <a:lnTo>
                    <a:pt x="113906" y="85344"/>
                  </a:lnTo>
                  <a:lnTo>
                    <a:pt x="112483" y="87503"/>
                  </a:lnTo>
                  <a:lnTo>
                    <a:pt x="110337" y="88900"/>
                  </a:lnTo>
                  <a:lnTo>
                    <a:pt x="109626" y="91694"/>
                  </a:lnTo>
                  <a:lnTo>
                    <a:pt x="105714" y="101498"/>
                  </a:lnTo>
                  <a:lnTo>
                    <a:pt x="69202" y="132245"/>
                  </a:lnTo>
                  <a:lnTo>
                    <a:pt x="14947" y="154305"/>
                  </a:lnTo>
                  <a:lnTo>
                    <a:pt x="11391" y="157861"/>
                  </a:lnTo>
                  <a:lnTo>
                    <a:pt x="9969" y="164211"/>
                  </a:lnTo>
                  <a:lnTo>
                    <a:pt x="0" y="202565"/>
                  </a:lnTo>
                  <a:lnTo>
                    <a:pt x="711" y="207645"/>
                  </a:lnTo>
                  <a:lnTo>
                    <a:pt x="23495" y="252349"/>
                  </a:lnTo>
                  <a:lnTo>
                    <a:pt x="39598" y="293357"/>
                  </a:lnTo>
                  <a:lnTo>
                    <a:pt x="43611" y="314667"/>
                  </a:lnTo>
                  <a:lnTo>
                    <a:pt x="43421" y="342011"/>
                  </a:lnTo>
                  <a:lnTo>
                    <a:pt x="46278" y="343408"/>
                  </a:lnTo>
                  <a:lnTo>
                    <a:pt x="52438" y="344843"/>
                  </a:lnTo>
                  <a:lnTo>
                    <a:pt x="61493" y="344131"/>
                  </a:lnTo>
                  <a:lnTo>
                    <a:pt x="70396" y="341820"/>
                  </a:lnTo>
                  <a:lnTo>
                    <a:pt x="76174" y="338455"/>
                  </a:lnTo>
                  <a:lnTo>
                    <a:pt x="88709" y="324485"/>
                  </a:lnTo>
                  <a:lnTo>
                    <a:pt x="102870" y="312635"/>
                  </a:lnTo>
                  <a:lnTo>
                    <a:pt x="152641" y="291477"/>
                  </a:lnTo>
                  <a:lnTo>
                    <a:pt x="203631" y="280797"/>
                  </a:lnTo>
                  <a:lnTo>
                    <a:pt x="226860" y="280466"/>
                  </a:lnTo>
                  <a:lnTo>
                    <a:pt x="245351" y="287058"/>
                  </a:lnTo>
                  <a:lnTo>
                    <a:pt x="259168" y="300837"/>
                  </a:lnTo>
                  <a:lnTo>
                    <a:pt x="268401" y="322072"/>
                  </a:lnTo>
                  <a:lnTo>
                    <a:pt x="270560" y="330581"/>
                  </a:lnTo>
                  <a:lnTo>
                    <a:pt x="275513" y="331978"/>
                  </a:lnTo>
                  <a:lnTo>
                    <a:pt x="287578" y="319913"/>
                  </a:lnTo>
                  <a:lnTo>
                    <a:pt x="299008" y="307086"/>
                  </a:lnTo>
                  <a:lnTo>
                    <a:pt x="300405" y="304927"/>
                  </a:lnTo>
                  <a:lnTo>
                    <a:pt x="305358" y="306451"/>
                  </a:lnTo>
                  <a:lnTo>
                    <a:pt x="305358" y="309245"/>
                  </a:lnTo>
                  <a:lnTo>
                    <a:pt x="311416" y="329323"/>
                  </a:lnTo>
                  <a:lnTo>
                    <a:pt x="318643" y="345973"/>
                  </a:lnTo>
                  <a:lnTo>
                    <a:pt x="327596" y="361683"/>
                  </a:lnTo>
                  <a:lnTo>
                    <a:pt x="341680" y="381762"/>
                  </a:lnTo>
                  <a:lnTo>
                    <a:pt x="346633" y="383921"/>
                  </a:lnTo>
                  <a:lnTo>
                    <a:pt x="369658" y="383501"/>
                  </a:lnTo>
                  <a:lnTo>
                    <a:pt x="386181" y="383349"/>
                  </a:lnTo>
                  <a:lnTo>
                    <a:pt x="402717" y="383501"/>
                  </a:lnTo>
                  <a:lnTo>
                    <a:pt x="419277" y="383921"/>
                  </a:lnTo>
                  <a:lnTo>
                    <a:pt x="427786" y="384556"/>
                  </a:lnTo>
                  <a:lnTo>
                    <a:pt x="432866" y="383159"/>
                  </a:lnTo>
                  <a:lnTo>
                    <a:pt x="434263" y="373253"/>
                  </a:lnTo>
                  <a:lnTo>
                    <a:pt x="435660" y="365379"/>
                  </a:lnTo>
                  <a:lnTo>
                    <a:pt x="440613" y="358267"/>
                  </a:lnTo>
                  <a:lnTo>
                    <a:pt x="444931" y="351155"/>
                  </a:lnTo>
                  <a:lnTo>
                    <a:pt x="474446" y="314477"/>
                  </a:lnTo>
                  <a:lnTo>
                    <a:pt x="501180" y="289001"/>
                  </a:lnTo>
                  <a:lnTo>
                    <a:pt x="508000" y="280276"/>
                  </a:lnTo>
                  <a:lnTo>
                    <a:pt x="509600" y="269151"/>
                  </a:lnTo>
                  <a:lnTo>
                    <a:pt x="509701" y="247396"/>
                  </a:lnTo>
                  <a:close/>
                </a:path>
              </a:pathLst>
            </a:custGeom>
            <a:solidFill>
              <a:srgbClr val="57F4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642616" y="3268979"/>
              <a:ext cx="883907" cy="882396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668523" y="3294887"/>
              <a:ext cx="806208" cy="806195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2720340" y="3346703"/>
              <a:ext cx="678180" cy="678180"/>
            </a:xfrm>
            <a:custGeom>
              <a:avLst/>
              <a:gdLst/>
              <a:ahLst/>
              <a:cxnLst/>
              <a:rect l="l" t="t" r="r" b="b"/>
              <a:pathLst>
                <a:path w="678179" h="678179">
                  <a:moveTo>
                    <a:pt x="339090" y="0"/>
                  </a:moveTo>
                  <a:lnTo>
                    <a:pt x="293066" y="3094"/>
                  </a:lnTo>
                  <a:lnTo>
                    <a:pt x="248928" y="12109"/>
                  </a:lnTo>
                  <a:lnTo>
                    <a:pt x="207079" y="26640"/>
                  </a:lnTo>
                  <a:lnTo>
                    <a:pt x="167922" y="46284"/>
                  </a:lnTo>
                  <a:lnTo>
                    <a:pt x="131860" y="70638"/>
                  </a:lnTo>
                  <a:lnTo>
                    <a:pt x="99298" y="99298"/>
                  </a:lnTo>
                  <a:lnTo>
                    <a:pt x="70638" y="131860"/>
                  </a:lnTo>
                  <a:lnTo>
                    <a:pt x="46284" y="167922"/>
                  </a:lnTo>
                  <a:lnTo>
                    <a:pt x="26640" y="207079"/>
                  </a:lnTo>
                  <a:lnTo>
                    <a:pt x="12109" y="248928"/>
                  </a:lnTo>
                  <a:lnTo>
                    <a:pt x="3094" y="293066"/>
                  </a:lnTo>
                  <a:lnTo>
                    <a:pt x="0" y="339090"/>
                  </a:lnTo>
                  <a:lnTo>
                    <a:pt x="3094" y="385113"/>
                  </a:lnTo>
                  <a:lnTo>
                    <a:pt x="12109" y="429251"/>
                  </a:lnTo>
                  <a:lnTo>
                    <a:pt x="26640" y="471100"/>
                  </a:lnTo>
                  <a:lnTo>
                    <a:pt x="46284" y="510257"/>
                  </a:lnTo>
                  <a:lnTo>
                    <a:pt x="70638" y="546319"/>
                  </a:lnTo>
                  <a:lnTo>
                    <a:pt x="99298" y="578881"/>
                  </a:lnTo>
                  <a:lnTo>
                    <a:pt x="131860" y="607541"/>
                  </a:lnTo>
                  <a:lnTo>
                    <a:pt x="167922" y="631895"/>
                  </a:lnTo>
                  <a:lnTo>
                    <a:pt x="207079" y="651539"/>
                  </a:lnTo>
                  <a:lnTo>
                    <a:pt x="248928" y="666070"/>
                  </a:lnTo>
                  <a:lnTo>
                    <a:pt x="293066" y="675085"/>
                  </a:lnTo>
                  <a:lnTo>
                    <a:pt x="339090" y="678180"/>
                  </a:lnTo>
                  <a:lnTo>
                    <a:pt x="385113" y="675085"/>
                  </a:lnTo>
                  <a:lnTo>
                    <a:pt x="429251" y="666070"/>
                  </a:lnTo>
                  <a:lnTo>
                    <a:pt x="471100" y="651539"/>
                  </a:lnTo>
                  <a:lnTo>
                    <a:pt x="510257" y="631895"/>
                  </a:lnTo>
                  <a:lnTo>
                    <a:pt x="546319" y="607541"/>
                  </a:lnTo>
                  <a:lnTo>
                    <a:pt x="578881" y="578881"/>
                  </a:lnTo>
                  <a:lnTo>
                    <a:pt x="607541" y="546319"/>
                  </a:lnTo>
                  <a:lnTo>
                    <a:pt x="631895" y="510257"/>
                  </a:lnTo>
                  <a:lnTo>
                    <a:pt x="651539" y="471100"/>
                  </a:lnTo>
                  <a:lnTo>
                    <a:pt x="666070" y="429251"/>
                  </a:lnTo>
                  <a:lnTo>
                    <a:pt x="675085" y="385113"/>
                  </a:lnTo>
                  <a:lnTo>
                    <a:pt x="678180" y="339090"/>
                  </a:lnTo>
                  <a:lnTo>
                    <a:pt x="675085" y="293066"/>
                  </a:lnTo>
                  <a:lnTo>
                    <a:pt x="666070" y="248928"/>
                  </a:lnTo>
                  <a:lnTo>
                    <a:pt x="651539" y="207079"/>
                  </a:lnTo>
                  <a:lnTo>
                    <a:pt x="631895" y="167922"/>
                  </a:lnTo>
                  <a:lnTo>
                    <a:pt x="607541" y="131860"/>
                  </a:lnTo>
                  <a:lnTo>
                    <a:pt x="578881" y="99298"/>
                  </a:lnTo>
                  <a:lnTo>
                    <a:pt x="546319" y="70638"/>
                  </a:lnTo>
                  <a:lnTo>
                    <a:pt x="510257" y="46284"/>
                  </a:lnTo>
                  <a:lnTo>
                    <a:pt x="471100" y="26640"/>
                  </a:lnTo>
                  <a:lnTo>
                    <a:pt x="429251" y="12109"/>
                  </a:lnTo>
                  <a:lnTo>
                    <a:pt x="385113" y="3094"/>
                  </a:lnTo>
                  <a:lnTo>
                    <a:pt x="33909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2932207" y="3481704"/>
              <a:ext cx="320040" cy="449580"/>
            </a:xfrm>
            <a:custGeom>
              <a:avLst/>
              <a:gdLst/>
              <a:ahLst/>
              <a:cxnLst/>
              <a:rect l="l" t="t" r="r" b="b"/>
              <a:pathLst>
                <a:path w="320039" h="449579">
                  <a:moveTo>
                    <a:pt x="139541" y="0"/>
                  </a:moveTo>
                  <a:lnTo>
                    <a:pt x="111077" y="1809"/>
                  </a:lnTo>
                  <a:lnTo>
                    <a:pt x="93440" y="2286"/>
                  </a:lnTo>
                  <a:lnTo>
                    <a:pt x="77168" y="4681"/>
                  </a:lnTo>
                  <a:lnTo>
                    <a:pt x="63754" y="10969"/>
                  </a:lnTo>
                  <a:lnTo>
                    <a:pt x="53435" y="21520"/>
                  </a:lnTo>
                  <a:lnTo>
                    <a:pt x="46450" y="36703"/>
                  </a:lnTo>
                  <a:lnTo>
                    <a:pt x="45688" y="40640"/>
                  </a:lnTo>
                  <a:lnTo>
                    <a:pt x="41751" y="47625"/>
                  </a:lnTo>
                  <a:lnTo>
                    <a:pt x="34926" y="56721"/>
                  </a:lnTo>
                  <a:lnTo>
                    <a:pt x="27162" y="61722"/>
                  </a:lnTo>
                  <a:lnTo>
                    <a:pt x="18087" y="62626"/>
                  </a:lnTo>
                  <a:lnTo>
                    <a:pt x="7334" y="59436"/>
                  </a:lnTo>
                  <a:lnTo>
                    <a:pt x="1873" y="57023"/>
                  </a:lnTo>
                  <a:lnTo>
                    <a:pt x="0" y="63716"/>
                  </a:lnTo>
                  <a:lnTo>
                    <a:pt x="984" y="68945"/>
                  </a:lnTo>
                  <a:lnTo>
                    <a:pt x="4159" y="73292"/>
                  </a:lnTo>
                  <a:lnTo>
                    <a:pt x="20226" y="87159"/>
                  </a:lnTo>
                  <a:lnTo>
                    <a:pt x="25225" y="96535"/>
                  </a:lnTo>
                  <a:lnTo>
                    <a:pt x="24199" y="107078"/>
                  </a:lnTo>
                  <a:lnTo>
                    <a:pt x="14319" y="126619"/>
                  </a:lnTo>
                  <a:lnTo>
                    <a:pt x="15208" y="129032"/>
                  </a:lnTo>
                  <a:lnTo>
                    <a:pt x="26892" y="129032"/>
                  </a:lnTo>
                  <a:lnTo>
                    <a:pt x="30067" y="129794"/>
                  </a:lnTo>
                  <a:lnTo>
                    <a:pt x="33877" y="129032"/>
                  </a:lnTo>
                  <a:lnTo>
                    <a:pt x="35528" y="134493"/>
                  </a:lnTo>
                  <a:lnTo>
                    <a:pt x="33115" y="137541"/>
                  </a:lnTo>
                  <a:lnTo>
                    <a:pt x="31591" y="139954"/>
                  </a:lnTo>
                  <a:lnTo>
                    <a:pt x="27654" y="144653"/>
                  </a:lnTo>
                  <a:lnTo>
                    <a:pt x="22193" y="146177"/>
                  </a:lnTo>
                  <a:lnTo>
                    <a:pt x="13557" y="150114"/>
                  </a:lnTo>
                  <a:lnTo>
                    <a:pt x="10509" y="152400"/>
                  </a:lnTo>
                  <a:lnTo>
                    <a:pt x="11271" y="156337"/>
                  </a:lnTo>
                  <a:lnTo>
                    <a:pt x="11271" y="160274"/>
                  </a:lnTo>
                  <a:lnTo>
                    <a:pt x="12795" y="164973"/>
                  </a:lnTo>
                  <a:lnTo>
                    <a:pt x="16732" y="166497"/>
                  </a:lnTo>
                  <a:lnTo>
                    <a:pt x="19907" y="168148"/>
                  </a:lnTo>
                  <a:lnTo>
                    <a:pt x="25368" y="162560"/>
                  </a:lnTo>
                  <a:lnTo>
                    <a:pt x="26892" y="161798"/>
                  </a:lnTo>
                  <a:lnTo>
                    <a:pt x="35528" y="154051"/>
                  </a:lnTo>
                  <a:lnTo>
                    <a:pt x="37052" y="157099"/>
                  </a:lnTo>
                  <a:lnTo>
                    <a:pt x="37814" y="161798"/>
                  </a:lnTo>
                  <a:lnTo>
                    <a:pt x="37814" y="164211"/>
                  </a:lnTo>
                  <a:lnTo>
                    <a:pt x="37052" y="165735"/>
                  </a:lnTo>
                  <a:lnTo>
                    <a:pt x="36290" y="180594"/>
                  </a:lnTo>
                  <a:lnTo>
                    <a:pt x="40227" y="183007"/>
                  </a:lnTo>
                  <a:lnTo>
                    <a:pt x="58134" y="178308"/>
                  </a:lnTo>
                  <a:lnTo>
                    <a:pt x="63595" y="174371"/>
                  </a:lnTo>
                  <a:lnTo>
                    <a:pt x="69945" y="176657"/>
                  </a:lnTo>
                  <a:lnTo>
                    <a:pt x="60547" y="193167"/>
                  </a:lnTo>
                  <a:lnTo>
                    <a:pt x="59056" y="200025"/>
                  </a:lnTo>
                  <a:lnTo>
                    <a:pt x="60436" y="205263"/>
                  </a:lnTo>
                  <a:lnTo>
                    <a:pt x="64601" y="208740"/>
                  </a:lnTo>
                  <a:lnTo>
                    <a:pt x="71469" y="210312"/>
                  </a:lnTo>
                  <a:lnTo>
                    <a:pt x="79343" y="210312"/>
                  </a:lnTo>
                  <a:lnTo>
                    <a:pt x="87852" y="209550"/>
                  </a:lnTo>
                  <a:lnTo>
                    <a:pt x="95726" y="209550"/>
                  </a:lnTo>
                  <a:lnTo>
                    <a:pt x="129381" y="236093"/>
                  </a:lnTo>
                  <a:lnTo>
                    <a:pt x="135445" y="268229"/>
                  </a:lnTo>
                  <a:lnTo>
                    <a:pt x="132810" y="277415"/>
                  </a:lnTo>
                  <a:lnTo>
                    <a:pt x="124174" y="281624"/>
                  </a:lnTo>
                  <a:lnTo>
                    <a:pt x="108299" y="282321"/>
                  </a:lnTo>
                  <a:lnTo>
                    <a:pt x="101187" y="281432"/>
                  </a:lnTo>
                  <a:lnTo>
                    <a:pt x="93440" y="279146"/>
                  </a:lnTo>
                  <a:lnTo>
                    <a:pt x="84042" y="282321"/>
                  </a:lnTo>
                  <a:lnTo>
                    <a:pt x="80867" y="282321"/>
                  </a:lnTo>
                  <a:lnTo>
                    <a:pt x="82391" y="286131"/>
                  </a:lnTo>
                  <a:lnTo>
                    <a:pt x="84042" y="291719"/>
                  </a:lnTo>
                  <a:lnTo>
                    <a:pt x="76168" y="304927"/>
                  </a:lnTo>
                  <a:lnTo>
                    <a:pt x="77692" y="308102"/>
                  </a:lnTo>
                  <a:lnTo>
                    <a:pt x="83153" y="309626"/>
                  </a:lnTo>
                  <a:lnTo>
                    <a:pt x="84804" y="309626"/>
                  </a:lnTo>
                  <a:lnTo>
                    <a:pt x="87090" y="310388"/>
                  </a:lnTo>
                  <a:lnTo>
                    <a:pt x="95184" y="314426"/>
                  </a:lnTo>
                  <a:lnTo>
                    <a:pt x="98186" y="318500"/>
                  </a:lnTo>
                  <a:lnTo>
                    <a:pt x="97831" y="323597"/>
                  </a:lnTo>
                  <a:lnTo>
                    <a:pt x="91027" y="335407"/>
                  </a:lnTo>
                  <a:lnTo>
                    <a:pt x="86328" y="340106"/>
                  </a:lnTo>
                  <a:lnTo>
                    <a:pt x="83153" y="345567"/>
                  </a:lnTo>
                  <a:lnTo>
                    <a:pt x="80853" y="352768"/>
                  </a:lnTo>
                  <a:lnTo>
                    <a:pt x="81137" y="359171"/>
                  </a:lnTo>
                  <a:lnTo>
                    <a:pt x="84206" y="364837"/>
                  </a:lnTo>
                  <a:lnTo>
                    <a:pt x="90265" y="369824"/>
                  </a:lnTo>
                  <a:lnTo>
                    <a:pt x="94202" y="372237"/>
                  </a:lnTo>
                  <a:lnTo>
                    <a:pt x="126206" y="385572"/>
                  </a:lnTo>
                  <a:lnTo>
                    <a:pt x="115349" y="386893"/>
                  </a:lnTo>
                  <a:lnTo>
                    <a:pt x="73842" y="411843"/>
                  </a:lnTo>
                  <a:lnTo>
                    <a:pt x="62261" y="424100"/>
                  </a:lnTo>
                  <a:lnTo>
                    <a:pt x="49823" y="435667"/>
                  </a:lnTo>
                  <a:lnTo>
                    <a:pt x="34766" y="445008"/>
                  </a:lnTo>
                  <a:lnTo>
                    <a:pt x="41751" y="448056"/>
                  </a:lnTo>
                  <a:lnTo>
                    <a:pt x="47974" y="449580"/>
                  </a:lnTo>
                  <a:lnTo>
                    <a:pt x="54324" y="448056"/>
                  </a:lnTo>
                  <a:lnTo>
                    <a:pt x="76993" y="443404"/>
                  </a:lnTo>
                  <a:lnTo>
                    <a:pt x="88399" y="440394"/>
                  </a:lnTo>
                  <a:lnTo>
                    <a:pt x="121546" y="428261"/>
                  </a:lnTo>
                  <a:lnTo>
                    <a:pt x="143859" y="422735"/>
                  </a:lnTo>
                  <a:lnTo>
                    <a:pt x="166743" y="419709"/>
                  </a:lnTo>
                  <a:lnTo>
                    <a:pt x="214866" y="418528"/>
                  </a:lnTo>
                  <a:lnTo>
                    <a:pt x="239093" y="415766"/>
                  </a:lnTo>
                  <a:lnTo>
                    <a:pt x="263011" y="410956"/>
                  </a:lnTo>
                  <a:lnTo>
                    <a:pt x="286607" y="404241"/>
                  </a:lnTo>
                  <a:lnTo>
                    <a:pt x="292830" y="401955"/>
                  </a:lnTo>
                  <a:lnTo>
                    <a:pt x="299053" y="400431"/>
                  </a:lnTo>
                  <a:lnTo>
                    <a:pt x="302990" y="394843"/>
                  </a:lnTo>
                  <a:lnTo>
                    <a:pt x="308451" y="387858"/>
                  </a:lnTo>
                  <a:lnTo>
                    <a:pt x="306165" y="381635"/>
                  </a:lnTo>
                  <a:lnTo>
                    <a:pt x="294354" y="379222"/>
                  </a:lnTo>
                  <a:lnTo>
                    <a:pt x="287369" y="380873"/>
                  </a:lnTo>
                  <a:lnTo>
                    <a:pt x="285845" y="375285"/>
                  </a:lnTo>
                  <a:lnTo>
                    <a:pt x="285083" y="369062"/>
                  </a:lnTo>
                  <a:lnTo>
                    <a:pt x="291306" y="366014"/>
                  </a:lnTo>
                  <a:lnTo>
                    <a:pt x="295243" y="362839"/>
                  </a:lnTo>
                  <a:lnTo>
                    <a:pt x="297529" y="360426"/>
                  </a:lnTo>
                  <a:lnTo>
                    <a:pt x="300704" y="358902"/>
                  </a:lnTo>
                  <a:lnTo>
                    <a:pt x="302990" y="356616"/>
                  </a:lnTo>
                  <a:lnTo>
                    <a:pt x="308451" y="352679"/>
                  </a:lnTo>
                  <a:lnTo>
                    <a:pt x="313150" y="347218"/>
                  </a:lnTo>
                  <a:lnTo>
                    <a:pt x="316325" y="340868"/>
                  </a:lnTo>
                  <a:lnTo>
                    <a:pt x="320018" y="326052"/>
                  </a:lnTo>
                  <a:lnTo>
                    <a:pt x="316531" y="313213"/>
                  </a:lnTo>
                  <a:lnTo>
                    <a:pt x="306877" y="304041"/>
                  </a:lnTo>
                  <a:lnTo>
                    <a:pt x="292068" y="300228"/>
                  </a:lnTo>
                  <a:lnTo>
                    <a:pt x="286607" y="299466"/>
                  </a:lnTo>
                  <a:lnTo>
                    <a:pt x="281908" y="299466"/>
                  </a:lnTo>
                  <a:lnTo>
                    <a:pt x="270224" y="300990"/>
                  </a:lnTo>
                  <a:lnTo>
                    <a:pt x="267049" y="298704"/>
                  </a:lnTo>
                  <a:lnTo>
                    <a:pt x="251428" y="252386"/>
                  </a:lnTo>
                  <a:lnTo>
                    <a:pt x="218535" y="212725"/>
                  </a:lnTo>
                  <a:lnTo>
                    <a:pt x="209224" y="201840"/>
                  </a:lnTo>
                  <a:lnTo>
                    <a:pt x="200532" y="190230"/>
                  </a:lnTo>
                  <a:lnTo>
                    <a:pt x="193032" y="177738"/>
                  </a:lnTo>
                  <a:lnTo>
                    <a:pt x="184118" y="156337"/>
                  </a:lnTo>
                  <a:lnTo>
                    <a:pt x="179419" y="150876"/>
                  </a:lnTo>
                  <a:lnTo>
                    <a:pt x="152523" y="126696"/>
                  </a:lnTo>
                  <a:lnTo>
                    <a:pt x="155924" y="117983"/>
                  </a:lnTo>
                  <a:lnTo>
                    <a:pt x="166068" y="103225"/>
                  </a:lnTo>
                  <a:lnTo>
                    <a:pt x="172085" y="92916"/>
                  </a:lnTo>
                  <a:lnTo>
                    <a:pt x="183356" y="71882"/>
                  </a:lnTo>
                  <a:lnTo>
                    <a:pt x="186263" y="64569"/>
                  </a:lnTo>
                  <a:lnTo>
                    <a:pt x="185658" y="59007"/>
                  </a:lnTo>
                  <a:lnTo>
                    <a:pt x="181552" y="55183"/>
                  </a:lnTo>
                  <a:lnTo>
                    <a:pt x="173958" y="53086"/>
                  </a:lnTo>
                  <a:lnTo>
                    <a:pt x="166846" y="51562"/>
                  </a:lnTo>
                  <a:lnTo>
                    <a:pt x="159861" y="52324"/>
                  </a:lnTo>
                  <a:lnTo>
                    <a:pt x="105886" y="52324"/>
                  </a:lnTo>
                  <a:lnTo>
                    <a:pt x="134842" y="21082"/>
                  </a:lnTo>
                  <a:lnTo>
                    <a:pt x="138017" y="13208"/>
                  </a:lnTo>
                  <a:lnTo>
                    <a:pt x="141827" y="4572"/>
                  </a:lnTo>
                  <a:lnTo>
                    <a:pt x="139541" y="0"/>
                  </a:lnTo>
                  <a:close/>
                </a:path>
              </a:pathLst>
            </a:custGeom>
            <a:solidFill>
              <a:srgbClr val="57F4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" name="object 34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880683" y="3665307"/>
              <a:ext cx="98383" cy="64555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2904109" y="3489959"/>
              <a:ext cx="49530" cy="62230"/>
            </a:xfrm>
            <a:custGeom>
              <a:avLst/>
              <a:gdLst/>
              <a:ahLst/>
              <a:cxnLst/>
              <a:rect l="l" t="t" r="r" b="b"/>
              <a:pathLst>
                <a:path w="49530" h="62229">
                  <a:moveTo>
                    <a:pt x="48641" y="0"/>
                  </a:moveTo>
                  <a:lnTo>
                    <a:pt x="44577" y="0"/>
                  </a:lnTo>
                  <a:lnTo>
                    <a:pt x="32904" y="4137"/>
                  </a:lnTo>
                  <a:lnTo>
                    <a:pt x="22637" y="12144"/>
                  </a:lnTo>
                  <a:lnTo>
                    <a:pt x="15180" y="22842"/>
                  </a:lnTo>
                  <a:lnTo>
                    <a:pt x="11938" y="35051"/>
                  </a:lnTo>
                  <a:lnTo>
                    <a:pt x="11938" y="46227"/>
                  </a:lnTo>
                  <a:lnTo>
                    <a:pt x="4064" y="46989"/>
                  </a:lnTo>
                  <a:lnTo>
                    <a:pt x="1651" y="47878"/>
                  </a:lnTo>
                  <a:lnTo>
                    <a:pt x="0" y="50164"/>
                  </a:lnTo>
                  <a:lnTo>
                    <a:pt x="889" y="52577"/>
                  </a:lnTo>
                  <a:lnTo>
                    <a:pt x="2413" y="59054"/>
                  </a:lnTo>
                  <a:lnTo>
                    <a:pt x="8763" y="62229"/>
                  </a:lnTo>
                  <a:lnTo>
                    <a:pt x="9652" y="58165"/>
                  </a:lnTo>
                  <a:lnTo>
                    <a:pt x="10414" y="56641"/>
                  </a:lnTo>
                  <a:lnTo>
                    <a:pt x="13589" y="51815"/>
                  </a:lnTo>
                  <a:lnTo>
                    <a:pt x="17526" y="47878"/>
                  </a:lnTo>
                  <a:lnTo>
                    <a:pt x="23876" y="46989"/>
                  </a:lnTo>
                  <a:lnTo>
                    <a:pt x="25527" y="46989"/>
                  </a:lnTo>
                  <a:lnTo>
                    <a:pt x="27051" y="46227"/>
                  </a:lnTo>
                  <a:lnTo>
                    <a:pt x="31877" y="37464"/>
                  </a:lnTo>
                  <a:lnTo>
                    <a:pt x="37465" y="32638"/>
                  </a:lnTo>
                  <a:lnTo>
                    <a:pt x="42291" y="26288"/>
                  </a:lnTo>
                  <a:lnTo>
                    <a:pt x="46228" y="21462"/>
                  </a:lnTo>
                  <a:lnTo>
                    <a:pt x="49403" y="16001"/>
                  </a:lnTo>
                  <a:lnTo>
                    <a:pt x="49403" y="9525"/>
                  </a:lnTo>
                  <a:lnTo>
                    <a:pt x="49403" y="1650"/>
                  </a:lnTo>
                  <a:lnTo>
                    <a:pt x="48641" y="0"/>
                  </a:lnTo>
                  <a:close/>
                </a:path>
              </a:pathLst>
            </a:custGeom>
            <a:solidFill>
              <a:srgbClr val="57F4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6" name="object 3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169151" y="3284219"/>
              <a:ext cx="882396" cy="882395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195060" y="3310127"/>
              <a:ext cx="806208" cy="804672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6246875" y="3360419"/>
              <a:ext cx="678180" cy="678180"/>
            </a:xfrm>
            <a:custGeom>
              <a:avLst/>
              <a:gdLst/>
              <a:ahLst/>
              <a:cxnLst/>
              <a:rect l="l" t="t" r="r" b="b"/>
              <a:pathLst>
                <a:path w="678179" h="678179">
                  <a:moveTo>
                    <a:pt x="339090" y="0"/>
                  </a:moveTo>
                  <a:lnTo>
                    <a:pt x="293066" y="3094"/>
                  </a:lnTo>
                  <a:lnTo>
                    <a:pt x="248928" y="12109"/>
                  </a:lnTo>
                  <a:lnTo>
                    <a:pt x="207079" y="26640"/>
                  </a:lnTo>
                  <a:lnTo>
                    <a:pt x="167922" y="46284"/>
                  </a:lnTo>
                  <a:lnTo>
                    <a:pt x="131860" y="70638"/>
                  </a:lnTo>
                  <a:lnTo>
                    <a:pt x="99298" y="99298"/>
                  </a:lnTo>
                  <a:lnTo>
                    <a:pt x="70638" y="131860"/>
                  </a:lnTo>
                  <a:lnTo>
                    <a:pt x="46284" y="167922"/>
                  </a:lnTo>
                  <a:lnTo>
                    <a:pt x="26640" y="207079"/>
                  </a:lnTo>
                  <a:lnTo>
                    <a:pt x="12109" y="248928"/>
                  </a:lnTo>
                  <a:lnTo>
                    <a:pt x="3094" y="293066"/>
                  </a:lnTo>
                  <a:lnTo>
                    <a:pt x="0" y="339089"/>
                  </a:lnTo>
                  <a:lnTo>
                    <a:pt x="3094" y="385113"/>
                  </a:lnTo>
                  <a:lnTo>
                    <a:pt x="12109" y="429251"/>
                  </a:lnTo>
                  <a:lnTo>
                    <a:pt x="26640" y="471100"/>
                  </a:lnTo>
                  <a:lnTo>
                    <a:pt x="46284" y="510257"/>
                  </a:lnTo>
                  <a:lnTo>
                    <a:pt x="70638" y="546319"/>
                  </a:lnTo>
                  <a:lnTo>
                    <a:pt x="99298" y="578881"/>
                  </a:lnTo>
                  <a:lnTo>
                    <a:pt x="131860" y="607541"/>
                  </a:lnTo>
                  <a:lnTo>
                    <a:pt x="167922" y="631895"/>
                  </a:lnTo>
                  <a:lnTo>
                    <a:pt x="207079" y="651539"/>
                  </a:lnTo>
                  <a:lnTo>
                    <a:pt x="248928" y="666070"/>
                  </a:lnTo>
                  <a:lnTo>
                    <a:pt x="293066" y="675085"/>
                  </a:lnTo>
                  <a:lnTo>
                    <a:pt x="339090" y="678179"/>
                  </a:lnTo>
                  <a:lnTo>
                    <a:pt x="385113" y="675085"/>
                  </a:lnTo>
                  <a:lnTo>
                    <a:pt x="429251" y="666070"/>
                  </a:lnTo>
                  <a:lnTo>
                    <a:pt x="471100" y="651539"/>
                  </a:lnTo>
                  <a:lnTo>
                    <a:pt x="510257" y="631895"/>
                  </a:lnTo>
                  <a:lnTo>
                    <a:pt x="546319" y="607541"/>
                  </a:lnTo>
                  <a:lnTo>
                    <a:pt x="578881" y="578881"/>
                  </a:lnTo>
                  <a:lnTo>
                    <a:pt x="607541" y="546319"/>
                  </a:lnTo>
                  <a:lnTo>
                    <a:pt x="631895" y="510257"/>
                  </a:lnTo>
                  <a:lnTo>
                    <a:pt x="651539" y="471100"/>
                  </a:lnTo>
                  <a:lnTo>
                    <a:pt x="666070" y="429251"/>
                  </a:lnTo>
                  <a:lnTo>
                    <a:pt x="675085" y="385113"/>
                  </a:lnTo>
                  <a:lnTo>
                    <a:pt x="678179" y="339089"/>
                  </a:lnTo>
                  <a:lnTo>
                    <a:pt x="675085" y="293066"/>
                  </a:lnTo>
                  <a:lnTo>
                    <a:pt x="666070" y="248928"/>
                  </a:lnTo>
                  <a:lnTo>
                    <a:pt x="651539" y="207079"/>
                  </a:lnTo>
                  <a:lnTo>
                    <a:pt x="631895" y="167922"/>
                  </a:lnTo>
                  <a:lnTo>
                    <a:pt x="607541" y="131860"/>
                  </a:lnTo>
                  <a:lnTo>
                    <a:pt x="578881" y="99298"/>
                  </a:lnTo>
                  <a:lnTo>
                    <a:pt x="546319" y="70638"/>
                  </a:lnTo>
                  <a:lnTo>
                    <a:pt x="510257" y="46284"/>
                  </a:lnTo>
                  <a:lnTo>
                    <a:pt x="471100" y="26640"/>
                  </a:lnTo>
                  <a:lnTo>
                    <a:pt x="429251" y="12109"/>
                  </a:lnTo>
                  <a:lnTo>
                    <a:pt x="385113" y="3094"/>
                  </a:lnTo>
                  <a:lnTo>
                    <a:pt x="33909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6333775" y="3540601"/>
              <a:ext cx="495300" cy="372110"/>
            </a:xfrm>
            <a:custGeom>
              <a:avLst/>
              <a:gdLst/>
              <a:ahLst/>
              <a:cxnLst/>
              <a:rect l="l" t="t" r="r" b="b"/>
              <a:pathLst>
                <a:path w="495300" h="372110">
                  <a:moveTo>
                    <a:pt x="466709" y="0"/>
                  </a:moveTo>
                  <a:lnTo>
                    <a:pt x="454628" y="285"/>
                  </a:lnTo>
                  <a:lnTo>
                    <a:pt x="449548" y="1047"/>
                  </a:lnTo>
                  <a:lnTo>
                    <a:pt x="445865" y="1047"/>
                  </a:lnTo>
                  <a:lnTo>
                    <a:pt x="428755" y="62853"/>
                  </a:lnTo>
                  <a:lnTo>
                    <a:pt x="404655" y="93960"/>
                  </a:lnTo>
                  <a:lnTo>
                    <a:pt x="395652" y="102838"/>
                  </a:lnTo>
                  <a:lnTo>
                    <a:pt x="387054" y="112002"/>
                  </a:lnTo>
                  <a:lnTo>
                    <a:pt x="379063" y="121570"/>
                  </a:lnTo>
                  <a:lnTo>
                    <a:pt x="371244" y="129333"/>
                  </a:lnTo>
                  <a:lnTo>
                    <a:pt x="362807" y="134239"/>
                  </a:lnTo>
                  <a:lnTo>
                    <a:pt x="353417" y="136429"/>
                  </a:lnTo>
                  <a:lnTo>
                    <a:pt x="342741" y="136048"/>
                  </a:lnTo>
                  <a:lnTo>
                    <a:pt x="337661" y="135286"/>
                  </a:lnTo>
                  <a:lnTo>
                    <a:pt x="336137" y="134651"/>
                  </a:lnTo>
                  <a:lnTo>
                    <a:pt x="335502" y="129571"/>
                  </a:lnTo>
                  <a:lnTo>
                    <a:pt x="334250" y="114946"/>
                  </a:lnTo>
                  <a:lnTo>
                    <a:pt x="329660" y="71405"/>
                  </a:lnTo>
                  <a:lnTo>
                    <a:pt x="328898" y="68484"/>
                  </a:lnTo>
                  <a:lnTo>
                    <a:pt x="330295" y="64166"/>
                  </a:lnTo>
                  <a:lnTo>
                    <a:pt x="326739" y="62769"/>
                  </a:lnTo>
                  <a:lnTo>
                    <a:pt x="316561" y="57804"/>
                  </a:lnTo>
                  <a:lnTo>
                    <a:pt x="306466" y="52578"/>
                  </a:lnTo>
                  <a:lnTo>
                    <a:pt x="295967" y="48446"/>
                  </a:lnTo>
                  <a:lnTo>
                    <a:pt x="284575" y="46767"/>
                  </a:lnTo>
                  <a:lnTo>
                    <a:pt x="153765" y="46767"/>
                  </a:lnTo>
                  <a:lnTo>
                    <a:pt x="15843" y="47529"/>
                  </a:lnTo>
                  <a:lnTo>
                    <a:pt x="2762" y="110648"/>
                  </a:lnTo>
                  <a:lnTo>
                    <a:pt x="0" y="137509"/>
                  </a:lnTo>
                  <a:lnTo>
                    <a:pt x="476" y="150868"/>
                  </a:lnTo>
                  <a:lnTo>
                    <a:pt x="2762" y="164369"/>
                  </a:lnTo>
                  <a:lnTo>
                    <a:pt x="5776" y="177438"/>
                  </a:lnTo>
                  <a:lnTo>
                    <a:pt x="12424" y="203624"/>
                  </a:lnTo>
                  <a:lnTo>
                    <a:pt x="15081" y="216693"/>
                  </a:lnTo>
                  <a:lnTo>
                    <a:pt x="20845" y="231515"/>
                  </a:lnTo>
                  <a:lnTo>
                    <a:pt x="30241" y="243347"/>
                  </a:lnTo>
                  <a:lnTo>
                    <a:pt x="41138" y="253823"/>
                  </a:lnTo>
                  <a:lnTo>
                    <a:pt x="51403" y="264572"/>
                  </a:lnTo>
                  <a:lnTo>
                    <a:pt x="71153" y="271212"/>
                  </a:lnTo>
                  <a:lnTo>
                    <a:pt x="90535" y="278542"/>
                  </a:lnTo>
                  <a:lnTo>
                    <a:pt x="110321" y="283968"/>
                  </a:lnTo>
                  <a:lnTo>
                    <a:pt x="131286" y="284892"/>
                  </a:lnTo>
                  <a:lnTo>
                    <a:pt x="142761" y="284918"/>
                  </a:lnTo>
                  <a:lnTo>
                    <a:pt x="153273" y="287099"/>
                  </a:lnTo>
                  <a:lnTo>
                    <a:pt x="162950" y="291447"/>
                  </a:lnTo>
                  <a:lnTo>
                    <a:pt x="171926" y="297973"/>
                  </a:lnTo>
                  <a:lnTo>
                    <a:pt x="174847" y="300894"/>
                  </a:lnTo>
                  <a:lnTo>
                    <a:pt x="178530" y="305212"/>
                  </a:lnTo>
                  <a:lnTo>
                    <a:pt x="184372" y="303815"/>
                  </a:lnTo>
                  <a:lnTo>
                    <a:pt x="198227" y="303200"/>
                  </a:lnTo>
                  <a:lnTo>
                    <a:pt x="208534" y="307467"/>
                  </a:lnTo>
                  <a:lnTo>
                    <a:pt x="215840" y="316067"/>
                  </a:lnTo>
                  <a:lnTo>
                    <a:pt x="220694" y="328453"/>
                  </a:lnTo>
                  <a:lnTo>
                    <a:pt x="222091" y="331374"/>
                  </a:lnTo>
                  <a:lnTo>
                    <a:pt x="224250" y="334295"/>
                  </a:lnTo>
                  <a:lnTo>
                    <a:pt x="226536" y="345217"/>
                  </a:lnTo>
                  <a:lnTo>
                    <a:pt x="230854" y="348138"/>
                  </a:lnTo>
                  <a:lnTo>
                    <a:pt x="241014" y="345979"/>
                  </a:lnTo>
                  <a:lnTo>
                    <a:pt x="243935" y="345979"/>
                  </a:lnTo>
                  <a:lnTo>
                    <a:pt x="246856" y="346614"/>
                  </a:lnTo>
                  <a:lnTo>
                    <a:pt x="253333" y="347376"/>
                  </a:lnTo>
                  <a:lnTo>
                    <a:pt x="257016" y="345217"/>
                  </a:lnTo>
                  <a:lnTo>
                    <a:pt x="260572" y="339375"/>
                  </a:lnTo>
                  <a:lnTo>
                    <a:pt x="265741" y="331974"/>
                  </a:lnTo>
                  <a:lnTo>
                    <a:pt x="276556" y="317694"/>
                  </a:lnTo>
                  <a:lnTo>
                    <a:pt x="281654" y="310292"/>
                  </a:lnTo>
                  <a:lnTo>
                    <a:pt x="285892" y="304629"/>
                  </a:lnTo>
                  <a:lnTo>
                    <a:pt x="291084" y="300704"/>
                  </a:lnTo>
                  <a:lnTo>
                    <a:pt x="297370" y="298684"/>
                  </a:lnTo>
                  <a:lnTo>
                    <a:pt x="319397" y="299065"/>
                  </a:lnTo>
                  <a:lnTo>
                    <a:pt x="333470" y="297084"/>
                  </a:lnTo>
                  <a:lnTo>
                    <a:pt x="347257" y="293199"/>
                  </a:lnTo>
                  <a:lnTo>
                    <a:pt x="360902" y="287813"/>
                  </a:lnTo>
                  <a:lnTo>
                    <a:pt x="368256" y="285734"/>
                  </a:lnTo>
                  <a:lnTo>
                    <a:pt x="374586" y="286988"/>
                  </a:lnTo>
                  <a:lnTo>
                    <a:pt x="379154" y="291385"/>
                  </a:lnTo>
                  <a:lnTo>
                    <a:pt x="381222" y="298735"/>
                  </a:lnTo>
                  <a:lnTo>
                    <a:pt x="383891" y="315116"/>
                  </a:lnTo>
                  <a:lnTo>
                    <a:pt x="389715" y="329580"/>
                  </a:lnTo>
                  <a:lnTo>
                    <a:pt x="398563" y="342401"/>
                  </a:lnTo>
                  <a:lnTo>
                    <a:pt x="410305" y="353853"/>
                  </a:lnTo>
                  <a:lnTo>
                    <a:pt x="416020" y="359695"/>
                  </a:lnTo>
                  <a:lnTo>
                    <a:pt x="418306" y="362616"/>
                  </a:lnTo>
                  <a:lnTo>
                    <a:pt x="423386" y="370617"/>
                  </a:lnTo>
                  <a:lnTo>
                    <a:pt x="431387" y="372014"/>
                  </a:lnTo>
                  <a:lnTo>
                    <a:pt x="440023" y="371379"/>
                  </a:lnTo>
                  <a:lnTo>
                    <a:pt x="445103" y="370617"/>
                  </a:lnTo>
                  <a:lnTo>
                    <a:pt x="447262" y="369220"/>
                  </a:lnTo>
                  <a:lnTo>
                    <a:pt x="447262" y="364140"/>
                  </a:lnTo>
                  <a:lnTo>
                    <a:pt x="447962" y="353760"/>
                  </a:lnTo>
                  <a:lnTo>
                    <a:pt x="451707" y="314737"/>
                  </a:lnTo>
                  <a:lnTo>
                    <a:pt x="450183" y="307498"/>
                  </a:lnTo>
                  <a:lnTo>
                    <a:pt x="446627" y="300132"/>
                  </a:lnTo>
                  <a:lnTo>
                    <a:pt x="441515" y="290673"/>
                  </a:lnTo>
                  <a:lnTo>
                    <a:pt x="432054" y="271182"/>
                  </a:lnTo>
                  <a:lnTo>
                    <a:pt x="426942" y="261651"/>
                  </a:lnTo>
                  <a:lnTo>
                    <a:pt x="422465" y="252091"/>
                  </a:lnTo>
                  <a:lnTo>
                    <a:pt x="421132" y="242887"/>
                  </a:lnTo>
                  <a:lnTo>
                    <a:pt x="423084" y="233826"/>
                  </a:lnTo>
                  <a:lnTo>
                    <a:pt x="428466" y="224694"/>
                  </a:lnTo>
                  <a:lnTo>
                    <a:pt x="438233" y="209286"/>
                  </a:lnTo>
                  <a:lnTo>
                    <a:pt x="444595" y="192674"/>
                  </a:lnTo>
                  <a:lnTo>
                    <a:pt x="447432" y="174992"/>
                  </a:lnTo>
                  <a:lnTo>
                    <a:pt x="446627" y="156368"/>
                  </a:lnTo>
                  <a:lnTo>
                    <a:pt x="445865" y="151288"/>
                  </a:lnTo>
                  <a:lnTo>
                    <a:pt x="450945" y="143287"/>
                  </a:lnTo>
                  <a:lnTo>
                    <a:pt x="461196" y="129667"/>
                  </a:lnTo>
                  <a:lnTo>
                    <a:pt x="490950" y="88804"/>
                  </a:lnTo>
                  <a:lnTo>
                    <a:pt x="493109" y="86645"/>
                  </a:lnTo>
                  <a:lnTo>
                    <a:pt x="495268" y="83724"/>
                  </a:lnTo>
                  <a:lnTo>
                    <a:pt x="494998" y="66883"/>
                  </a:lnTo>
                  <a:lnTo>
                    <a:pt x="495109" y="52117"/>
                  </a:lnTo>
                  <a:lnTo>
                    <a:pt x="493839" y="37185"/>
                  </a:lnTo>
                  <a:lnTo>
                    <a:pt x="489426" y="22002"/>
                  </a:lnTo>
                  <a:lnTo>
                    <a:pt x="483489" y="10858"/>
                  </a:lnTo>
                  <a:lnTo>
                    <a:pt x="476123" y="3524"/>
                  </a:lnTo>
                  <a:lnTo>
                    <a:pt x="466709" y="0"/>
                  </a:lnTo>
                  <a:close/>
                </a:path>
              </a:pathLst>
            </a:custGeom>
            <a:solidFill>
              <a:srgbClr val="57F4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0" name="object 4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911083" y="3218687"/>
              <a:ext cx="882396" cy="882395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936992" y="3244595"/>
              <a:ext cx="806196" cy="804671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987283" y="3294887"/>
              <a:ext cx="679704" cy="678180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418075" y="3268979"/>
              <a:ext cx="882396" cy="882396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443984" y="3294887"/>
              <a:ext cx="806195" cy="806195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4494275" y="3346703"/>
              <a:ext cx="680085" cy="678180"/>
            </a:xfrm>
            <a:custGeom>
              <a:avLst/>
              <a:gdLst/>
              <a:ahLst/>
              <a:cxnLst/>
              <a:rect l="l" t="t" r="r" b="b"/>
              <a:pathLst>
                <a:path w="680085" h="678179">
                  <a:moveTo>
                    <a:pt x="339851" y="0"/>
                  </a:moveTo>
                  <a:lnTo>
                    <a:pt x="293733" y="3094"/>
                  </a:lnTo>
                  <a:lnTo>
                    <a:pt x="249502" y="12109"/>
                  </a:lnTo>
                  <a:lnTo>
                    <a:pt x="207561" y="26640"/>
                  </a:lnTo>
                  <a:lnTo>
                    <a:pt x="168317" y="46284"/>
                  </a:lnTo>
                  <a:lnTo>
                    <a:pt x="132173" y="70638"/>
                  </a:lnTo>
                  <a:lnTo>
                    <a:pt x="99536" y="99298"/>
                  </a:lnTo>
                  <a:lnTo>
                    <a:pt x="70809" y="131860"/>
                  </a:lnTo>
                  <a:lnTo>
                    <a:pt x="46397" y="167922"/>
                  </a:lnTo>
                  <a:lnTo>
                    <a:pt x="26705" y="207079"/>
                  </a:lnTo>
                  <a:lnTo>
                    <a:pt x="12139" y="248928"/>
                  </a:lnTo>
                  <a:lnTo>
                    <a:pt x="3102" y="293066"/>
                  </a:lnTo>
                  <a:lnTo>
                    <a:pt x="0" y="339090"/>
                  </a:lnTo>
                  <a:lnTo>
                    <a:pt x="3102" y="385113"/>
                  </a:lnTo>
                  <a:lnTo>
                    <a:pt x="12139" y="429251"/>
                  </a:lnTo>
                  <a:lnTo>
                    <a:pt x="26705" y="471100"/>
                  </a:lnTo>
                  <a:lnTo>
                    <a:pt x="46397" y="510257"/>
                  </a:lnTo>
                  <a:lnTo>
                    <a:pt x="70809" y="546319"/>
                  </a:lnTo>
                  <a:lnTo>
                    <a:pt x="99536" y="578881"/>
                  </a:lnTo>
                  <a:lnTo>
                    <a:pt x="132173" y="607541"/>
                  </a:lnTo>
                  <a:lnTo>
                    <a:pt x="168317" y="631895"/>
                  </a:lnTo>
                  <a:lnTo>
                    <a:pt x="207561" y="651539"/>
                  </a:lnTo>
                  <a:lnTo>
                    <a:pt x="249502" y="666070"/>
                  </a:lnTo>
                  <a:lnTo>
                    <a:pt x="293733" y="675085"/>
                  </a:lnTo>
                  <a:lnTo>
                    <a:pt x="339851" y="678180"/>
                  </a:lnTo>
                  <a:lnTo>
                    <a:pt x="385970" y="675085"/>
                  </a:lnTo>
                  <a:lnTo>
                    <a:pt x="430201" y="666070"/>
                  </a:lnTo>
                  <a:lnTo>
                    <a:pt x="472142" y="651539"/>
                  </a:lnTo>
                  <a:lnTo>
                    <a:pt x="511386" y="631895"/>
                  </a:lnTo>
                  <a:lnTo>
                    <a:pt x="547530" y="607541"/>
                  </a:lnTo>
                  <a:lnTo>
                    <a:pt x="580167" y="578881"/>
                  </a:lnTo>
                  <a:lnTo>
                    <a:pt x="608894" y="546319"/>
                  </a:lnTo>
                  <a:lnTo>
                    <a:pt x="633306" y="510257"/>
                  </a:lnTo>
                  <a:lnTo>
                    <a:pt x="652998" y="471100"/>
                  </a:lnTo>
                  <a:lnTo>
                    <a:pt x="667564" y="429251"/>
                  </a:lnTo>
                  <a:lnTo>
                    <a:pt x="676601" y="385113"/>
                  </a:lnTo>
                  <a:lnTo>
                    <a:pt x="679703" y="339090"/>
                  </a:lnTo>
                  <a:lnTo>
                    <a:pt x="676601" y="293066"/>
                  </a:lnTo>
                  <a:lnTo>
                    <a:pt x="667564" y="248928"/>
                  </a:lnTo>
                  <a:lnTo>
                    <a:pt x="652998" y="207079"/>
                  </a:lnTo>
                  <a:lnTo>
                    <a:pt x="633306" y="167922"/>
                  </a:lnTo>
                  <a:lnTo>
                    <a:pt x="608894" y="131860"/>
                  </a:lnTo>
                  <a:lnTo>
                    <a:pt x="580167" y="99298"/>
                  </a:lnTo>
                  <a:lnTo>
                    <a:pt x="547530" y="70638"/>
                  </a:lnTo>
                  <a:lnTo>
                    <a:pt x="511386" y="46284"/>
                  </a:lnTo>
                  <a:lnTo>
                    <a:pt x="472142" y="26640"/>
                  </a:lnTo>
                  <a:lnTo>
                    <a:pt x="430201" y="12109"/>
                  </a:lnTo>
                  <a:lnTo>
                    <a:pt x="385970" y="3094"/>
                  </a:lnTo>
                  <a:lnTo>
                    <a:pt x="33985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4577969" y="3447795"/>
              <a:ext cx="500380" cy="463550"/>
            </a:xfrm>
            <a:custGeom>
              <a:avLst/>
              <a:gdLst/>
              <a:ahLst/>
              <a:cxnLst/>
              <a:rect l="l" t="t" r="r" b="b"/>
              <a:pathLst>
                <a:path w="500379" h="463550">
                  <a:moveTo>
                    <a:pt x="441833" y="116205"/>
                  </a:moveTo>
                  <a:lnTo>
                    <a:pt x="439039" y="105410"/>
                  </a:lnTo>
                  <a:lnTo>
                    <a:pt x="430403" y="105410"/>
                  </a:lnTo>
                  <a:lnTo>
                    <a:pt x="423164" y="102616"/>
                  </a:lnTo>
                  <a:lnTo>
                    <a:pt x="421005" y="102616"/>
                  </a:lnTo>
                  <a:lnTo>
                    <a:pt x="419608" y="101854"/>
                  </a:lnTo>
                  <a:lnTo>
                    <a:pt x="407555" y="98729"/>
                  </a:lnTo>
                  <a:lnTo>
                    <a:pt x="350037" y="81635"/>
                  </a:lnTo>
                  <a:lnTo>
                    <a:pt x="311404" y="59321"/>
                  </a:lnTo>
                  <a:lnTo>
                    <a:pt x="277291" y="34874"/>
                  </a:lnTo>
                  <a:lnTo>
                    <a:pt x="268960" y="23063"/>
                  </a:lnTo>
                  <a:lnTo>
                    <a:pt x="264388" y="17005"/>
                  </a:lnTo>
                  <a:lnTo>
                    <a:pt x="259422" y="11214"/>
                  </a:lnTo>
                  <a:lnTo>
                    <a:pt x="248158" y="0"/>
                  </a:lnTo>
                  <a:lnTo>
                    <a:pt x="243205" y="1397"/>
                  </a:lnTo>
                  <a:lnTo>
                    <a:pt x="229489" y="6400"/>
                  </a:lnTo>
                  <a:lnTo>
                    <a:pt x="221068" y="12801"/>
                  </a:lnTo>
                  <a:lnTo>
                    <a:pt x="216700" y="22301"/>
                  </a:lnTo>
                  <a:lnTo>
                    <a:pt x="215138" y="36576"/>
                  </a:lnTo>
                  <a:lnTo>
                    <a:pt x="214503" y="39370"/>
                  </a:lnTo>
                  <a:lnTo>
                    <a:pt x="214503" y="45847"/>
                  </a:lnTo>
                  <a:lnTo>
                    <a:pt x="212763" y="53238"/>
                  </a:lnTo>
                  <a:lnTo>
                    <a:pt x="209575" y="58991"/>
                  </a:lnTo>
                  <a:lnTo>
                    <a:pt x="204533" y="62852"/>
                  </a:lnTo>
                  <a:lnTo>
                    <a:pt x="197231" y="64516"/>
                  </a:lnTo>
                  <a:lnTo>
                    <a:pt x="185801" y="65913"/>
                  </a:lnTo>
                  <a:lnTo>
                    <a:pt x="172085" y="69596"/>
                  </a:lnTo>
                  <a:lnTo>
                    <a:pt x="166370" y="72390"/>
                  </a:lnTo>
                  <a:lnTo>
                    <a:pt x="166370" y="82435"/>
                  </a:lnTo>
                  <a:lnTo>
                    <a:pt x="164744" y="90398"/>
                  </a:lnTo>
                  <a:lnTo>
                    <a:pt x="160997" y="94919"/>
                  </a:lnTo>
                  <a:lnTo>
                    <a:pt x="155117" y="96088"/>
                  </a:lnTo>
                  <a:lnTo>
                    <a:pt x="147066" y="93980"/>
                  </a:lnTo>
                  <a:lnTo>
                    <a:pt x="115443" y="72390"/>
                  </a:lnTo>
                  <a:lnTo>
                    <a:pt x="110490" y="68834"/>
                  </a:lnTo>
                  <a:lnTo>
                    <a:pt x="105410" y="65913"/>
                  </a:lnTo>
                  <a:lnTo>
                    <a:pt x="98933" y="63119"/>
                  </a:lnTo>
                  <a:lnTo>
                    <a:pt x="94615" y="63881"/>
                  </a:lnTo>
                  <a:lnTo>
                    <a:pt x="91821" y="79629"/>
                  </a:lnTo>
                  <a:lnTo>
                    <a:pt x="93980" y="86106"/>
                  </a:lnTo>
                  <a:lnTo>
                    <a:pt x="97536" y="92583"/>
                  </a:lnTo>
                  <a:lnTo>
                    <a:pt x="101092" y="99695"/>
                  </a:lnTo>
                  <a:lnTo>
                    <a:pt x="104013" y="106934"/>
                  </a:lnTo>
                  <a:lnTo>
                    <a:pt x="104013" y="114808"/>
                  </a:lnTo>
                  <a:lnTo>
                    <a:pt x="104013" y="126250"/>
                  </a:lnTo>
                  <a:lnTo>
                    <a:pt x="100330" y="129794"/>
                  </a:lnTo>
                  <a:lnTo>
                    <a:pt x="92456" y="127635"/>
                  </a:lnTo>
                  <a:lnTo>
                    <a:pt x="85725" y="125552"/>
                  </a:lnTo>
                  <a:lnTo>
                    <a:pt x="79324" y="122732"/>
                  </a:lnTo>
                  <a:lnTo>
                    <a:pt x="66675" y="116205"/>
                  </a:lnTo>
                  <a:lnTo>
                    <a:pt x="55880" y="109728"/>
                  </a:lnTo>
                  <a:lnTo>
                    <a:pt x="33312" y="114579"/>
                  </a:lnTo>
                  <a:lnTo>
                    <a:pt x="25234" y="116039"/>
                  </a:lnTo>
                  <a:lnTo>
                    <a:pt x="17145" y="116967"/>
                  </a:lnTo>
                  <a:lnTo>
                    <a:pt x="7112" y="117602"/>
                  </a:lnTo>
                  <a:lnTo>
                    <a:pt x="3556" y="124079"/>
                  </a:lnTo>
                  <a:lnTo>
                    <a:pt x="2159" y="131953"/>
                  </a:lnTo>
                  <a:lnTo>
                    <a:pt x="0" y="139827"/>
                  </a:lnTo>
                  <a:lnTo>
                    <a:pt x="44792" y="168465"/>
                  </a:lnTo>
                  <a:lnTo>
                    <a:pt x="62077" y="178612"/>
                  </a:lnTo>
                  <a:lnTo>
                    <a:pt x="80264" y="187198"/>
                  </a:lnTo>
                  <a:lnTo>
                    <a:pt x="87464" y="191223"/>
                  </a:lnTo>
                  <a:lnTo>
                    <a:pt x="91059" y="196024"/>
                  </a:lnTo>
                  <a:lnTo>
                    <a:pt x="91401" y="202171"/>
                  </a:lnTo>
                  <a:lnTo>
                    <a:pt x="88900" y="210185"/>
                  </a:lnTo>
                  <a:lnTo>
                    <a:pt x="86741" y="215900"/>
                  </a:lnTo>
                  <a:lnTo>
                    <a:pt x="86741" y="220218"/>
                  </a:lnTo>
                  <a:lnTo>
                    <a:pt x="91059" y="225298"/>
                  </a:lnTo>
                  <a:lnTo>
                    <a:pt x="95377" y="231013"/>
                  </a:lnTo>
                  <a:lnTo>
                    <a:pt x="101092" y="236728"/>
                  </a:lnTo>
                  <a:lnTo>
                    <a:pt x="108331" y="238887"/>
                  </a:lnTo>
                  <a:lnTo>
                    <a:pt x="114681" y="241046"/>
                  </a:lnTo>
                  <a:lnTo>
                    <a:pt x="116840" y="244602"/>
                  </a:lnTo>
                  <a:lnTo>
                    <a:pt x="116205" y="251079"/>
                  </a:lnTo>
                  <a:lnTo>
                    <a:pt x="115443" y="256159"/>
                  </a:lnTo>
                  <a:lnTo>
                    <a:pt x="115443" y="260477"/>
                  </a:lnTo>
                  <a:lnTo>
                    <a:pt x="117221" y="271614"/>
                  </a:lnTo>
                  <a:lnTo>
                    <a:pt x="118745" y="278472"/>
                  </a:lnTo>
                  <a:lnTo>
                    <a:pt x="119875" y="285445"/>
                  </a:lnTo>
                  <a:lnTo>
                    <a:pt x="115214" y="323964"/>
                  </a:lnTo>
                  <a:lnTo>
                    <a:pt x="101422" y="366395"/>
                  </a:lnTo>
                  <a:lnTo>
                    <a:pt x="86106" y="378841"/>
                  </a:lnTo>
                  <a:lnTo>
                    <a:pt x="88138" y="385318"/>
                  </a:lnTo>
                  <a:lnTo>
                    <a:pt x="108432" y="402107"/>
                  </a:lnTo>
                  <a:lnTo>
                    <a:pt x="125552" y="412915"/>
                  </a:lnTo>
                  <a:lnTo>
                    <a:pt x="144399" y="419950"/>
                  </a:lnTo>
                  <a:lnTo>
                    <a:pt x="165608" y="421894"/>
                  </a:lnTo>
                  <a:lnTo>
                    <a:pt x="172643" y="421449"/>
                  </a:lnTo>
                  <a:lnTo>
                    <a:pt x="186905" y="419760"/>
                  </a:lnTo>
                  <a:lnTo>
                    <a:pt x="194310" y="419735"/>
                  </a:lnTo>
                  <a:lnTo>
                    <a:pt x="197993" y="420370"/>
                  </a:lnTo>
                  <a:lnTo>
                    <a:pt x="202311" y="419735"/>
                  </a:lnTo>
                  <a:lnTo>
                    <a:pt x="204343" y="423291"/>
                  </a:lnTo>
                  <a:lnTo>
                    <a:pt x="241046" y="444881"/>
                  </a:lnTo>
                  <a:lnTo>
                    <a:pt x="251904" y="445744"/>
                  </a:lnTo>
                  <a:lnTo>
                    <a:pt x="261886" y="441706"/>
                  </a:lnTo>
                  <a:lnTo>
                    <a:pt x="269316" y="434060"/>
                  </a:lnTo>
                  <a:lnTo>
                    <a:pt x="272542" y="424053"/>
                  </a:lnTo>
                  <a:lnTo>
                    <a:pt x="276352" y="405409"/>
                  </a:lnTo>
                  <a:lnTo>
                    <a:pt x="285432" y="393890"/>
                  </a:lnTo>
                  <a:lnTo>
                    <a:pt x="299364" y="389915"/>
                  </a:lnTo>
                  <a:lnTo>
                    <a:pt x="317754" y="393827"/>
                  </a:lnTo>
                  <a:lnTo>
                    <a:pt x="345503" y="406387"/>
                  </a:lnTo>
                  <a:lnTo>
                    <a:pt x="355092" y="410337"/>
                  </a:lnTo>
                  <a:lnTo>
                    <a:pt x="359410" y="412496"/>
                  </a:lnTo>
                  <a:lnTo>
                    <a:pt x="364363" y="414020"/>
                  </a:lnTo>
                  <a:lnTo>
                    <a:pt x="369443" y="410337"/>
                  </a:lnTo>
                  <a:lnTo>
                    <a:pt x="423164" y="366649"/>
                  </a:lnTo>
                  <a:lnTo>
                    <a:pt x="428244" y="363728"/>
                  </a:lnTo>
                  <a:lnTo>
                    <a:pt x="425323" y="353695"/>
                  </a:lnTo>
                  <a:lnTo>
                    <a:pt x="419608" y="355854"/>
                  </a:lnTo>
                  <a:lnTo>
                    <a:pt x="416052" y="355092"/>
                  </a:lnTo>
                  <a:lnTo>
                    <a:pt x="406984" y="352577"/>
                  </a:lnTo>
                  <a:lnTo>
                    <a:pt x="401840" y="349300"/>
                  </a:lnTo>
                  <a:lnTo>
                    <a:pt x="399669" y="343725"/>
                  </a:lnTo>
                  <a:lnTo>
                    <a:pt x="399542" y="328549"/>
                  </a:lnTo>
                  <a:lnTo>
                    <a:pt x="398145" y="322072"/>
                  </a:lnTo>
                  <a:lnTo>
                    <a:pt x="394462" y="317119"/>
                  </a:lnTo>
                  <a:lnTo>
                    <a:pt x="387985" y="307086"/>
                  </a:lnTo>
                  <a:lnTo>
                    <a:pt x="388747" y="304165"/>
                  </a:lnTo>
                  <a:lnTo>
                    <a:pt x="399542" y="299847"/>
                  </a:lnTo>
                  <a:lnTo>
                    <a:pt x="407733" y="296329"/>
                  </a:lnTo>
                  <a:lnTo>
                    <a:pt x="411276" y="293052"/>
                  </a:lnTo>
                  <a:lnTo>
                    <a:pt x="410933" y="288175"/>
                  </a:lnTo>
                  <a:lnTo>
                    <a:pt x="403491" y="269963"/>
                  </a:lnTo>
                  <a:lnTo>
                    <a:pt x="400164" y="259956"/>
                  </a:lnTo>
                  <a:lnTo>
                    <a:pt x="394462" y="239649"/>
                  </a:lnTo>
                  <a:lnTo>
                    <a:pt x="393827" y="235331"/>
                  </a:lnTo>
                  <a:lnTo>
                    <a:pt x="392303" y="231013"/>
                  </a:lnTo>
                  <a:lnTo>
                    <a:pt x="385953" y="232410"/>
                  </a:lnTo>
                  <a:lnTo>
                    <a:pt x="380873" y="233934"/>
                  </a:lnTo>
                  <a:lnTo>
                    <a:pt x="373761" y="236728"/>
                  </a:lnTo>
                  <a:lnTo>
                    <a:pt x="370840" y="231013"/>
                  </a:lnTo>
                  <a:lnTo>
                    <a:pt x="367919" y="225933"/>
                  </a:lnTo>
                  <a:lnTo>
                    <a:pt x="373761" y="220980"/>
                  </a:lnTo>
                  <a:lnTo>
                    <a:pt x="377952" y="214503"/>
                  </a:lnTo>
                  <a:lnTo>
                    <a:pt x="378714" y="212344"/>
                  </a:lnTo>
                  <a:lnTo>
                    <a:pt x="380873" y="210947"/>
                  </a:lnTo>
                  <a:lnTo>
                    <a:pt x="395465" y="196608"/>
                  </a:lnTo>
                  <a:lnTo>
                    <a:pt x="405536" y="179870"/>
                  </a:lnTo>
                  <a:lnTo>
                    <a:pt x="412229" y="161264"/>
                  </a:lnTo>
                  <a:lnTo>
                    <a:pt x="416687" y="141351"/>
                  </a:lnTo>
                  <a:lnTo>
                    <a:pt x="417449" y="139827"/>
                  </a:lnTo>
                  <a:lnTo>
                    <a:pt x="417449" y="137668"/>
                  </a:lnTo>
                  <a:lnTo>
                    <a:pt x="418211" y="136271"/>
                  </a:lnTo>
                  <a:lnTo>
                    <a:pt x="419608" y="129794"/>
                  </a:lnTo>
                  <a:lnTo>
                    <a:pt x="423926" y="124841"/>
                  </a:lnTo>
                  <a:lnTo>
                    <a:pt x="428879" y="120535"/>
                  </a:lnTo>
                  <a:lnTo>
                    <a:pt x="432562" y="117602"/>
                  </a:lnTo>
                  <a:lnTo>
                    <a:pt x="441833" y="116205"/>
                  </a:lnTo>
                  <a:close/>
                </a:path>
                <a:path w="500379" h="463550">
                  <a:moveTo>
                    <a:pt x="499872" y="381508"/>
                  </a:moveTo>
                  <a:lnTo>
                    <a:pt x="498475" y="376428"/>
                  </a:lnTo>
                  <a:lnTo>
                    <a:pt x="498475" y="372872"/>
                  </a:lnTo>
                  <a:lnTo>
                    <a:pt x="497713" y="368554"/>
                  </a:lnTo>
                  <a:lnTo>
                    <a:pt x="493522" y="367157"/>
                  </a:lnTo>
                  <a:lnTo>
                    <a:pt x="488569" y="365760"/>
                  </a:lnTo>
                  <a:lnTo>
                    <a:pt x="485013" y="368554"/>
                  </a:lnTo>
                  <a:lnTo>
                    <a:pt x="482854" y="372110"/>
                  </a:lnTo>
                  <a:lnTo>
                    <a:pt x="478790" y="377723"/>
                  </a:lnTo>
                  <a:lnTo>
                    <a:pt x="474230" y="382689"/>
                  </a:lnTo>
                  <a:lnTo>
                    <a:pt x="464566" y="391541"/>
                  </a:lnTo>
                  <a:lnTo>
                    <a:pt x="455625" y="402145"/>
                  </a:lnTo>
                  <a:lnTo>
                    <a:pt x="450176" y="414261"/>
                  </a:lnTo>
                  <a:lnTo>
                    <a:pt x="448195" y="427215"/>
                  </a:lnTo>
                  <a:lnTo>
                    <a:pt x="449707" y="440309"/>
                  </a:lnTo>
                  <a:lnTo>
                    <a:pt x="455333" y="456006"/>
                  </a:lnTo>
                  <a:lnTo>
                    <a:pt x="462661" y="463524"/>
                  </a:lnTo>
                  <a:lnTo>
                    <a:pt x="473024" y="462991"/>
                  </a:lnTo>
                  <a:lnTo>
                    <a:pt x="487807" y="454533"/>
                  </a:lnTo>
                  <a:lnTo>
                    <a:pt x="493522" y="450342"/>
                  </a:lnTo>
                  <a:lnTo>
                    <a:pt x="495681" y="446024"/>
                  </a:lnTo>
                  <a:lnTo>
                    <a:pt x="486410" y="432435"/>
                  </a:lnTo>
                  <a:lnTo>
                    <a:pt x="484251" y="423799"/>
                  </a:lnTo>
                  <a:lnTo>
                    <a:pt x="499872" y="390779"/>
                  </a:lnTo>
                  <a:lnTo>
                    <a:pt x="499872" y="381508"/>
                  </a:lnTo>
                  <a:close/>
                </a:path>
              </a:pathLst>
            </a:custGeom>
            <a:solidFill>
              <a:srgbClr val="57F4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7" name="object 47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62940" y="4294606"/>
              <a:ext cx="883907" cy="605053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84276" y="4419587"/>
              <a:ext cx="704113" cy="396252"/>
            </a:xfrm>
            <a:prstGeom prst="rect">
              <a:avLst/>
            </a:prstGeom>
          </p:spPr>
        </p:pic>
        <p:sp>
          <p:nvSpPr>
            <p:cNvPr id="49" name="object 49"/>
            <p:cNvSpPr/>
            <p:nvPr/>
          </p:nvSpPr>
          <p:spPr>
            <a:xfrm>
              <a:off x="688848" y="4320539"/>
              <a:ext cx="782320" cy="502920"/>
            </a:xfrm>
            <a:custGeom>
              <a:avLst/>
              <a:gdLst/>
              <a:ahLst/>
              <a:cxnLst/>
              <a:rect l="l" t="t" r="r" b="b"/>
              <a:pathLst>
                <a:path w="782319" h="502920">
                  <a:moveTo>
                    <a:pt x="734821" y="0"/>
                  </a:moveTo>
                  <a:lnTo>
                    <a:pt x="47040" y="0"/>
                  </a:lnTo>
                  <a:lnTo>
                    <a:pt x="28728" y="3698"/>
                  </a:lnTo>
                  <a:lnTo>
                    <a:pt x="13776" y="13779"/>
                  </a:lnTo>
                  <a:lnTo>
                    <a:pt x="3696" y="28717"/>
                  </a:lnTo>
                  <a:lnTo>
                    <a:pt x="0" y="46990"/>
                  </a:lnTo>
                  <a:lnTo>
                    <a:pt x="0" y="455930"/>
                  </a:lnTo>
                  <a:lnTo>
                    <a:pt x="3696" y="474202"/>
                  </a:lnTo>
                  <a:lnTo>
                    <a:pt x="13776" y="489140"/>
                  </a:lnTo>
                  <a:lnTo>
                    <a:pt x="28728" y="499221"/>
                  </a:lnTo>
                  <a:lnTo>
                    <a:pt x="47040" y="502920"/>
                  </a:lnTo>
                  <a:lnTo>
                    <a:pt x="734821" y="502920"/>
                  </a:lnTo>
                  <a:lnTo>
                    <a:pt x="753094" y="499221"/>
                  </a:lnTo>
                  <a:lnTo>
                    <a:pt x="768032" y="489140"/>
                  </a:lnTo>
                  <a:lnTo>
                    <a:pt x="778113" y="474202"/>
                  </a:lnTo>
                  <a:lnTo>
                    <a:pt x="781811" y="455930"/>
                  </a:lnTo>
                  <a:lnTo>
                    <a:pt x="781811" y="46990"/>
                  </a:lnTo>
                  <a:lnTo>
                    <a:pt x="778113" y="28717"/>
                  </a:lnTo>
                  <a:lnTo>
                    <a:pt x="768032" y="13779"/>
                  </a:lnTo>
                  <a:lnTo>
                    <a:pt x="753094" y="3698"/>
                  </a:lnTo>
                  <a:lnTo>
                    <a:pt x="734821" y="0"/>
                  </a:lnTo>
                  <a:close/>
                </a:path>
              </a:pathLst>
            </a:custGeom>
            <a:solidFill>
              <a:srgbClr val="D7D7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0" name="object 50"/>
          <p:cNvSpPr txBox="1"/>
          <p:nvPr/>
        </p:nvSpPr>
        <p:spPr>
          <a:xfrm>
            <a:off x="782218" y="4473702"/>
            <a:ext cx="45974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E2E2E"/>
                </a:solidFill>
                <a:latin typeface="Tahoma"/>
                <a:cs typeface="Tahoma"/>
              </a:rPr>
              <a:t>Sydney</a:t>
            </a:r>
            <a:endParaRPr sz="1100">
              <a:latin typeface="Tahoma"/>
              <a:cs typeface="Tahoma"/>
            </a:endParaRPr>
          </a:p>
        </p:txBody>
      </p:sp>
      <p:grpSp>
        <p:nvGrpSpPr>
          <p:cNvPr id="51" name="object 51"/>
          <p:cNvGrpSpPr/>
          <p:nvPr/>
        </p:nvGrpSpPr>
        <p:grpSpPr>
          <a:xfrm>
            <a:off x="662940" y="4294606"/>
            <a:ext cx="2598420" cy="1183005"/>
            <a:chOff x="662940" y="4294606"/>
            <a:chExt cx="2598420" cy="1183005"/>
          </a:xfrm>
        </p:grpSpPr>
        <p:pic>
          <p:nvPicPr>
            <p:cNvPr id="52" name="object 52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62940" y="4872202"/>
              <a:ext cx="883907" cy="605053"/>
            </a:xfrm>
            <a:prstGeom prst="rect">
              <a:avLst/>
            </a:prstGeom>
          </p:spPr>
        </p:pic>
        <p:sp>
          <p:nvSpPr>
            <p:cNvPr id="53" name="object 53"/>
            <p:cNvSpPr/>
            <p:nvPr/>
          </p:nvSpPr>
          <p:spPr>
            <a:xfrm>
              <a:off x="688848" y="4898135"/>
              <a:ext cx="782320" cy="502920"/>
            </a:xfrm>
            <a:custGeom>
              <a:avLst/>
              <a:gdLst/>
              <a:ahLst/>
              <a:cxnLst/>
              <a:rect l="l" t="t" r="r" b="b"/>
              <a:pathLst>
                <a:path w="782319" h="502920">
                  <a:moveTo>
                    <a:pt x="734821" y="0"/>
                  </a:moveTo>
                  <a:lnTo>
                    <a:pt x="47040" y="0"/>
                  </a:lnTo>
                  <a:lnTo>
                    <a:pt x="28728" y="3698"/>
                  </a:lnTo>
                  <a:lnTo>
                    <a:pt x="13776" y="13779"/>
                  </a:lnTo>
                  <a:lnTo>
                    <a:pt x="3696" y="28717"/>
                  </a:lnTo>
                  <a:lnTo>
                    <a:pt x="0" y="46989"/>
                  </a:lnTo>
                  <a:lnTo>
                    <a:pt x="0" y="455929"/>
                  </a:lnTo>
                  <a:lnTo>
                    <a:pt x="3696" y="474202"/>
                  </a:lnTo>
                  <a:lnTo>
                    <a:pt x="13776" y="489140"/>
                  </a:lnTo>
                  <a:lnTo>
                    <a:pt x="28728" y="499221"/>
                  </a:lnTo>
                  <a:lnTo>
                    <a:pt x="47040" y="502919"/>
                  </a:lnTo>
                  <a:lnTo>
                    <a:pt x="734821" y="502919"/>
                  </a:lnTo>
                  <a:lnTo>
                    <a:pt x="753094" y="499221"/>
                  </a:lnTo>
                  <a:lnTo>
                    <a:pt x="768032" y="489140"/>
                  </a:lnTo>
                  <a:lnTo>
                    <a:pt x="778113" y="474202"/>
                  </a:lnTo>
                  <a:lnTo>
                    <a:pt x="781811" y="455929"/>
                  </a:lnTo>
                  <a:lnTo>
                    <a:pt x="781811" y="46989"/>
                  </a:lnTo>
                  <a:lnTo>
                    <a:pt x="778113" y="28717"/>
                  </a:lnTo>
                  <a:lnTo>
                    <a:pt x="768032" y="13779"/>
                  </a:lnTo>
                  <a:lnTo>
                    <a:pt x="753094" y="3698"/>
                  </a:lnTo>
                  <a:lnTo>
                    <a:pt x="734821" y="0"/>
                  </a:lnTo>
                  <a:close/>
                </a:path>
              </a:pathLst>
            </a:custGeom>
            <a:solidFill>
              <a:srgbClr val="D7D7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4" name="object 54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2378963" y="4294606"/>
              <a:ext cx="882396" cy="605053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2398775" y="4419587"/>
              <a:ext cx="722401" cy="396252"/>
            </a:xfrm>
            <a:prstGeom prst="rect">
              <a:avLst/>
            </a:prstGeom>
          </p:spPr>
        </p:pic>
        <p:sp>
          <p:nvSpPr>
            <p:cNvPr id="56" name="object 56"/>
            <p:cNvSpPr/>
            <p:nvPr/>
          </p:nvSpPr>
          <p:spPr>
            <a:xfrm>
              <a:off x="2404872" y="4320539"/>
              <a:ext cx="780415" cy="502920"/>
            </a:xfrm>
            <a:custGeom>
              <a:avLst/>
              <a:gdLst/>
              <a:ahLst/>
              <a:cxnLst/>
              <a:rect l="l" t="t" r="r" b="b"/>
              <a:pathLst>
                <a:path w="780414" h="502920">
                  <a:moveTo>
                    <a:pt x="733297" y="0"/>
                  </a:moveTo>
                  <a:lnTo>
                    <a:pt x="46989" y="0"/>
                  </a:lnTo>
                  <a:lnTo>
                    <a:pt x="28717" y="3698"/>
                  </a:lnTo>
                  <a:lnTo>
                    <a:pt x="13779" y="13779"/>
                  </a:lnTo>
                  <a:lnTo>
                    <a:pt x="3698" y="28717"/>
                  </a:lnTo>
                  <a:lnTo>
                    <a:pt x="0" y="46990"/>
                  </a:lnTo>
                  <a:lnTo>
                    <a:pt x="0" y="455930"/>
                  </a:lnTo>
                  <a:lnTo>
                    <a:pt x="3698" y="474202"/>
                  </a:lnTo>
                  <a:lnTo>
                    <a:pt x="13779" y="489140"/>
                  </a:lnTo>
                  <a:lnTo>
                    <a:pt x="28717" y="499221"/>
                  </a:lnTo>
                  <a:lnTo>
                    <a:pt x="46989" y="502920"/>
                  </a:lnTo>
                  <a:lnTo>
                    <a:pt x="733297" y="502920"/>
                  </a:lnTo>
                  <a:lnTo>
                    <a:pt x="751570" y="499221"/>
                  </a:lnTo>
                  <a:lnTo>
                    <a:pt x="766508" y="489140"/>
                  </a:lnTo>
                  <a:lnTo>
                    <a:pt x="776589" y="474202"/>
                  </a:lnTo>
                  <a:lnTo>
                    <a:pt x="780288" y="455930"/>
                  </a:lnTo>
                  <a:lnTo>
                    <a:pt x="780288" y="46990"/>
                  </a:lnTo>
                  <a:lnTo>
                    <a:pt x="776589" y="28717"/>
                  </a:lnTo>
                  <a:lnTo>
                    <a:pt x="766508" y="13779"/>
                  </a:lnTo>
                  <a:lnTo>
                    <a:pt x="751570" y="3698"/>
                  </a:lnTo>
                  <a:lnTo>
                    <a:pt x="733297" y="0"/>
                  </a:lnTo>
                  <a:close/>
                </a:path>
              </a:pathLst>
            </a:custGeom>
            <a:solidFill>
              <a:srgbClr val="D7D7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7" name="object 57"/>
          <p:cNvSpPr txBox="1"/>
          <p:nvPr/>
        </p:nvSpPr>
        <p:spPr>
          <a:xfrm>
            <a:off x="2497327" y="4473702"/>
            <a:ext cx="47752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E2E2E"/>
                </a:solidFill>
                <a:latin typeface="Tahoma"/>
                <a:cs typeface="Tahoma"/>
              </a:rPr>
              <a:t>London</a:t>
            </a:r>
            <a:endParaRPr sz="1100">
              <a:latin typeface="Tahoma"/>
              <a:cs typeface="Tahoma"/>
            </a:endParaRPr>
          </a:p>
        </p:txBody>
      </p:sp>
      <p:grpSp>
        <p:nvGrpSpPr>
          <p:cNvPr id="58" name="object 58"/>
          <p:cNvGrpSpPr/>
          <p:nvPr/>
        </p:nvGrpSpPr>
        <p:grpSpPr>
          <a:xfrm>
            <a:off x="4192523" y="4294606"/>
            <a:ext cx="882650" cy="605155"/>
            <a:chOff x="4192523" y="4294606"/>
            <a:chExt cx="882650" cy="605155"/>
          </a:xfrm>
        </p:grpSpPr>
        <p:pic>
          <p:nvPicPr>
            <p:cNvPr id="59" name="object 59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192523" y="4294606"/>
              <a:ext cx="882396" cy="605053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4213859" y="4419587"/>
              <a:ext cx="573011" cy="396252"/>
            </a:xfrm>
            <a:prstGeom prst="rect">
              <a:avLst/>
            </a:prstGeom>
          </p:spPr>
        </p:pic>
        <p:sp>
          <p:nvSpPr>
            <p:cNvPr id="61" name="object 61"/>
            <p:cNvSpPr/>
            <p:nvPr/>
          </p:nvSpPr>
          <p:spPr>
            <a:xfrm>
              <a:off x="4218431" y="4320539"/>
              <a:ext cx="780415" cy="502920"/>
            </a:xfrm>
            <a:custGeom>
              <a:avLst/>
              <a:gdLst/>
              <a:ahLst/>
              <a:cxnLst/>
              <a:rect l="l" t="t" r="r" b="b"/>
              <a:pathLst>
                <a:path w="780414" h="502920">
                  <a:moveTo>
                    <a:pt x="733297" y="0"/>
                  </a:moveTo>
                  <a:lnTo>
                    <a:pt x="46989" y="0"/>
                  </a:lnTo>
                  <a:lnTo>
                    <a:pt x="28717" y="3698"/>
                  </a:lnTo>
                  <a:lnTo>
                    <a:pt x="13779" y="13779"/>
                  </a:lnTo>
                  <a:lnTo>
                    <a:pt x="3698" y="28717"/>
                  </a:lnTo>
                  <a:lnTo>
                    <a:pt x="0" y="46990"/>
                  </a:lnTo>
                  <a:lnTo>
                    <a:pt x="0" y="455930"/>
                  </a:lnTo>
                  <a:lnTo>
                    <a:pt x="3698" y="474202"/>
                  </a:lnTo>
                  <a:lnTo>
                    <a:pt x="13779" y="489140"/>
                  </a:lnTo>
                  <a:lnTo>
                    <a:pt x="28717" y="499221"/>
                  </a:lnTo>
                  <a:lnTo>
                    <a:pt x="46989" y="502920"/>
                  </a:lnTo>
                  <a:lnTo>
                    <a:pt x="733297" y="502920"/>
                  </a:lnTo>
                  <a:lnTo>
                    <a:pt x="751570" y="499221"/>
                  </a:lnTo>
                  <a:lnTo>
                    <a:pt x="766508" y="489140"/>
                  </a:lnTo>
                  <a:lnTo>
                    <a:pt x="776589" y="474202"/>
                  </a:lnTo>
                  <a:lnTo>
                    <a:pt x="780288" y="455930"/>
                  </a:lnTo>
                  <a:lnTo>
                    <a:pt x="780288" y="46990"/>
                  </a:lnTo>
                  <a:lnTo>
                    <a:pt x="776589" y="28717"/>
                  </a:lnTo>
                  <a:lnTo>
                    <a:pt x="766508" y="13779"/>
                  </a:lnTo>
                  <a:lnTo>
                    <a:pt x="751570" y="3698"/>
                  </a:lnTo>
                  <a:lnTo>
                    <a:pt x="733297" y="0"/>
                  </a:lnTo>
                  <a:close/>
                </a:path>
              </a:pathLst>
            </a:custGeom>
            <a:solidFill>
              <a:srgbClr val="D7D7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2" name="object 62"/>
          <p:cNvSpPr txBox="1"/>
          <p:nvPr/>
        </p:nvSpPr>
        <p:spPr>
          <a:xfrm>
            <a:off x="4311777" y="4473702"/>
            <a:ext cx="32766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E2E2E"/>
                </a:solidFill>
                <a:latin typeface="Tahoma"/>
                <a:cs typeface="Tahoma"/>
              </a:rPr>
              <a:t>Paris</a:t>
            </a:r>
            <a:endParaRPr sz="1100">
              <a:latin typeface="Tahoma"/>
              <a:cs typeface="Tahoma"/>
            </a:endParaRPr>
          </a:p>
        </p:txBody>
      </p:sp>
      <p:grpSp>
        <p:nvGrpSpPr>
          <p:cNvPr id="63" name="object 63"/>
          <p:cNvGrpSpPr/>
          <p:nvPr/>
        </p:nvGrpSpPr>
        <p:grpSpPr>
          <a:xfrm>
            <a:off x="5905500" y="4294606"/>
            <a:ext cx="882650" cy="605155"/>
            <a:chOff x="5905500" y="4294606"/>
            <a:chExt cx="882650" cy="605155"/>
          </a:xfrm>
        </p:grpSpPr>
        <p:pic>
          <p:nvPicPr>
            <p:cNvPr id="64" name="object 64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5905500" y="4294606"/>
              <a:ext cx="882396" cy="605053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5926835" y="4335792"/>
              <a:ext cx="577621" cy="563867"/>
            </a:xfrm>
            <a:prstGeom prst="rect">
              <a:avLst/>
            </a:prstGeom>
          </p:spPr>
        </p:pic>
        <p:sp>
          <p:nvSpPr>
            <p:cNvPr id="66" name="object 66"/>
            <p:cNvSpPr/>
            <p:nvPr/>
          </p:nvSpPr>
          <p:spPr>
            <a:xfrm>
              <a:off x="5931407" y="4320539"/>
              <a:ext cx="780415" cy="502920"/>
            </a:xfrm>
            <a:custGeom>
              <a:avLst/>
              <a:gdLst/>
              <a:ahLst/>
              <a:cxnLst/>
              <a:rect l="l" t="t" r="r" b="b"/>
              <a:pathLst>
                <a:path w="780415" h="502920">
                  <a:moveTo>
                    <a:pt x="733297" y="0"/>
                  </a:moveTo>
                  <a:lnTo>
                    <a:pt x="46989" y="0"/>
                  </a:lnTo>
                  <a:lnTo>
                    <a:pt x="28717" y="3698"/>
                  </a:lnTo>
                  <a:lnTo>
                    <a:pt x="13779" y="13779"/>
                  </a:lnTo>
                  <a:lnTo>
                    <a:pt x="3698" y="28717"/>
                  </a:lnTo>
                  <a:lnTo>
                    <a:pt x="0" y="46990"/>
                  </a:lnTo>
                  <a:lnTo>
                    <a:pt x="0" y="455930"/>
                  </a:lnTo>
                  <a:lnTo>
                    <a:pt x="3698" y="474202"/>
                  </a:lnTo>
                  <a:lnTo>
                    <a:pt x="13779" y="489140"/>
                  </a:lnTo>
                  <a:lnTo>
                    <a:pt x="28717" y="499221"/>
                  </a:lnTo>
                  <a:lnTo>
                    <a:pt x="46989" y="502920"/>
                  </a:lnTo>
                  <a:lnTo>
                    <a:pt x="733297" y="502920"/>
                  </a:lnTo>
                  <a:lnTo>
                    <a:pt x="751570" y="499221"/>
                  </a:lnTo>
                  <a:lnTo>
                    <a:pt x="766508" y="489140"/>
                  </a:lnTo>
                  <a:lnTo>
                    <a:pt x="776589" y="474202"/>
                  </a:lnTo>
                  <a:lnTo>
                    <a:pt x="780288" y="455930"/>
                  </a:lnTo>
                  <a:lnTo>
                    <a:pt x="780288" y="46990"/>
                  </a:lnTo>
                  <a:lnTo>
                    <a:pt x="776589" y="28717"/>
                  </a:lnTo>
                  <a:lnTo>
                    <a:pt x="766508" y="13779"/>
                  </a:lnTo>
                  <a:lnTo>
                    <a:pt x="751570" y="3698"/>
                  </a:lnTo>
                  <a:lnTo>
                    <a:pt x="733297" y="0"/>
                  </a:lnTo>
                  <a:close/>
                </a:path>
              </a:pathLst>
            </a:custGeom>
            <a:solidFill>
              <a:srgbClr val="D7D7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7" name="object 67"/>
          <p:cNvSpPr txBox="1"/>
          <p:nvPr/>
        </p:nvSpPr>
        <p:spPr>
          <a:xfrm>
            <a:off x="6024753" y="4389196"/>
            <a:ext cx="310515" cy="3625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25" dirty="0">
                <a:solidFill>
                  <a:srgbClr val="2E2E2E"/>
                </a:solidFill>
                <a:latin typeface="Tahoma"/>
                <a:cs typeface="Tahoma"/>
              </a:rPr>
              <a:t>New</a:t>
            </a:r>
            <a:endParaRPr sz="11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100" spc="-20" dirty="0">
                <a:solidFill>
                  <a:srgbClr val="2E2E2E"/>
                </a:solidFill>
                <a:latin typeface="Tahoma"/>
                <a:cs typeface="Tahoma"/>
              </a:rPr>
              <a:t>York</a:t>
            </a:r>
            <a:endParaRPr sz="1100">
              <a:latin typeface="Tahoma"/>
              <a:cs typeface="Tahoma"/>
            </a:endParaRPr>
          </a:p>
        </p:txBody>
      </p:sp>
      <p:grpSp>
        <p:nvGrpSpPr>
          <p:cNvPr id="68" name="object 68"/>
          <p:cNvGrpSpPr/>
          <p:nvPr/>
        </p:nvGrpSpPr>
        <p:grpSpPr>
          <a:xfrm>
            <a:off x="5905500" y="4294606"/>
            <a:ext cx="2662555" cy="1183005"/>
            <a:chOff x="5905500" y="4294606"/>
            <a:chExt cx="2662555" cy="1183005"/>
          </a:xfrm>
        </p:grpSpPr>
        <p:pic>
          <p:nvPicPr>
            <p:cNvPr id="69" name="object 69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5905500" y="4872202"/>
              <a:ext cx="882396" cy="605053"/>
            </a:xfrm>
            <a:prstGeom prst="rect">
              <a:avLst/>
            </a:prstGeom>
          </p:spPr>
        </p:pic>
        <p:sp>
          <p:nvSpPr>
            <p:cNvPr id="70" name="object 70"/>
            <p:cNvSpPr/>
            <p:nvPr/>
          </p:nvSpPr>
          <p:spPr>
            <a:xfrm>
              <a:off x="5931407" y="4898135"/>
              <a:ext cx="780415" cy="502920"/>
            </a:xfrm>
            <a:custGeom>
              <a:avLst/>
              <a:gdLst/>
              <a:ahLst/>
              <a:cxnLst/>
              <a:rect l="l" t="t" r="r" b="b"/>
              <a:pathLst>
                <a:path w="780415" h="502920">
                  <a:moveTo>
                    <a:pt x="733297" y="0"/>
                  </a:moveTo>
                  <a:lnTo>
                    <a:pt x="46989" y="0"/>
                  </a:lnTo>
                  <a:lnTo>
                    <a:pt x="28717" y="3698"/>
                  </a:lnTo>
                  <a:lnTo>
                    <a:pt x="13779" y="13779"/>
                  </a:lnTo>
                  <a:lnTo>
                    <a:pt x="3698" y="28717"/>
                  </a:lnTo>
                  <a:lnTo>
                    <a:pt x="0" y="46989"/>
                  </a:lnTo>
                  <a:lnTo>
                    <a:pt x="0" y="455929"/>
                  </a:lnTo>
                  <a:lnTo>
                    <a:pt x="3698" y="474202"/>
                  </a:lnTo>
                  <a:lnTo>
                    <a:pt x="13779" y="489140"/>
                  </a:lnTo>
                  <a:lnTo>
                    <a:pt x="28717" y="499221"/>
                  </a:lnTo>
                  <a:lnTo>
                    <a:pt x="46989" y="502919"/>
                  </a:lnTo>
                  <a:lnTo>
                    <a:pt x="733297" y="502919"/>
                  </a:lnTo>
                  <a:lnTo>
                    <a:pt x="751570" y="499221"/>
                  </a:lnTo>
                  <a:lnTo>
                    <a:pt x="766508" y="489140"/>
                  </a:lnTo>
                  <a:lnTo>
                    <a:pt x="776589" y="474202"/>
                  </a:lnTo>
                  <a:lnTo>
                    <a:pt x="780288" y="455929"/>
                  </a:lnTo>
                  <a:lnTo>
                    <a:pt x="780288" y="46989"/>
                  </a:lnTo>
                  <a:lnTo>
                    <a:pt x="776589" y="28717"/>
                  </a:lnTo>
                  <a:lnTo>
                    <a:pt x="766508" y="13779"/>
                  </a:lnTo>
                  <a:lnTo>
                    <a:pt x="751570" y="3698"/>
                  </a:lnTo>
                  <a:lnTo>
                    <a:pt x="733297" y="0"/>
                  </a:lnTo>
                  <a:close/>
                </a:path>
              </a:pathLst>
            </a:custGeom>
            <a:solidFill>
              <a:srgbClr val="D7D7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1" name="object 71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7685532" y="4294606"/>
              <a:ext cx="882396" cy="605053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7706867" y="4419587"/>
              <a:ext cx="624852" cy="396252"/>
            </a:xfrm>
            <a:prstGeom prst="rect">
              <a:avLst/>
            </a:prstGeom>
          </p:spPr>
        </p:pic>
        <p:sp>
          <p:nvSpPr>
            <p:cNvPr id="73" name="object 73"/>
            <p:cNvSpPr/>
            <p:nvPr/>
          </p:nvSpPr>
          <p:spPr>
            <a:xfrm>
              <a:off x="7711439" y="4320539"/>
              <a:ext cx="780415" cy="502920"/>
            </a:xfrm>
            <a:custGeom>
              <a:avLst/>
              <a:gdLst/>
              <a:ahLst/>
              <a:cxnLst/>
              <a:rect l="l" t="t" r="r" b="b"/>
              <a:pathLst>
                <a:path w="780415" h="502920">
                  <a:moveTo>
                    <a:pt x="733298" y="0"/>
                  </a:moveTo>
                  <a:lnTo>
                    <a:pt x="46989" y="0"/>
                  </a:lnTo>
                  <a:lnTo>
                    <a:pt x="28717" y="3698"/>
                  </a:lnTo>
                  <a:lnTo>
                    <a:pt x="13779" y="13779"/>
                  </a:lnTo>
                  <a:lnTo>
                    <a:pt x="3698" y="28717"/>
                  </a:lnTo>
                  <a:lnTo>
                    <a:pt x="0" y="46990"/>
                  </a:lnTo>
                  <a:lnTo>
                    <a:pt x="0" y="455930"/>
                  </a:lnTo>
                  <a:lnTo>
                    <a:pt x="3698" y="474202"/>
                  </a:lnTo>
                  <a:lnTo>
                    <a:pt x="13779" y="489140"/>
                  </a:lnTo>
                  <a:lnTo>
                    <a:pt x="28717" y="499221"/>
                  </a:lnTo>
                  <a:lnTo>
                    <a:pt x="46989" y="502920"/>
                  </a:lnTo>
                  <a:lnTo>
                    <a:pt x="733298" y="502920"/>
                  </a:lnTo>
                  <a:lnTo>
                    <a:pt x="751570" y="499221"/>
                  </a:lnTo>
                  <a:lnTo>
                    <a:pt x="766508" y="489140"/>
                  </a:lnTo>
                  <a:lnTo>
                    <a:pt x="776589" y="474202"/>
                  </a:lnTo>
                  <a:lnTo>
                    <a:pt x="780287" y="455930"/>
                  </a:lnTo>
                  <a:lnTo>
                    <a:pt x="780287" y="46990"/>
                  </a:lnTo>
                  <a:lnTo>
                    <a:pt x="776589" y="28717"/>
                  </a:lnTo>
                  <a:lnTo>
                    <a:pt x="766508" y="13779"/>
                  </a:lnTo>
                  <a:lnTo>
                    <a:pt x="751570" y="3698"/>
                  </a:lnTo>
                  <a:lnTo>
                    <a:pt x="733298" y="0"/>
                  </a:lnTo>
                  <a:close/>
                </a:path>
              </a:pathLst>
            </a:custGeom>
            <a:solidFill>
              <a:srgbClr val="D7D7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4" name="object 74"/>
          <p:cNvSpPr txBox="1"/>
          <p:nvPr/>
        </p:nvSpPr>
        <p:spPr>
          <a:xfrm>
            <a:off x="7805419" y="4473702"/>
            <a:ext cx="37973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20" dirty="0">
                <a:solidFill>
                  <a:srgbClr val="2E2E2E"/>
                </a:solidFill>
                <a:latin typeface="Tahoma"/>
                <a:cs typeface="Tahoma"/>
              </a:rPr>
              <a:t>Qatar</a:t>
            </a:r>
            <a:endParaRPr sz="1100">
              <a:latin typeface="Tahoma"/>
              <a:cs typeface="Tahoma"/>
            </a:endParaRPr>
          </a:p>
        </p:txBody>
      </p:sp>
      <p:grpSp>
        <p:nvGrpSpPr>
          <p:cNvPr id="75" name="object 75"/>
          <p:cNvGrpSpPr/>
          <p:nvPr/>
        </p:nvGrpSpPr>
        <p:grpSpPr>
          <a:xfrm>
            <a:off x="7685531" y="4872202"/>
            <a:ext cx="882650" cy="605155"/>
            <a:chOff x="7685531" y="4872202"/>
            <a:chExt cx="882650" cy="605155"/>
          </a:xfrm>
        </p:grpSpPr>
        <p:pic>
          <p:nvPicPr>
            <p:cNvPr id="76" name="object 76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7685531" y="4872202"/>
              <a:ext cx="882396" cy="605053"/>
            </a:xfrm>
            <a:prstGeom prst="rect">
              <a:avLst/>
            </a:prstGeom>
          </p:spPr>
        </p:pic>
        <p:pic>
          <p:nvPicPr>
            <p:cNvPr id="77" name="object 77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7706867" y="4997183"/>
              <a:ext cx="544068" cy="396252"/>
            </a:xfrm>
            <a:prstGeom prst="rect">
              <a:avLst/>
            </a:prstGeom>
          </p:spPr>
        </p:pic>
        <p:sp>
          <p:nvSpPr>
            <p:cNvPr id="78" name="object 78"/>
            <p:cNvSpPr/>
            <p:nvPr/>
          </p:nvSpPr>
          <p:spPr>
            <a:xfrm>
              <a:off x="7711439" y="4898136"/>
              <a:ext cx="780415" cy="502920"/>
            </a:xfrm>
            <a:custGeom>
              <a:avLst/>
              <a:gdLst/>
              <a:ahLst/>
              <a:cxnLst/>
              <a:rect l="l" t="t" r="r" b="b"/>
              <a:pathLst>
                <a:path w="780415" h="502920">
                  <a:moveTo>
                    <a:pt x="733298" y="0"/>
                  </a:moveTo>
                  <a:lnTo>
                    <a:pt x="46989" y="0"/>
                  </a:lnTo>
                  <a:lnTo>
                    <a:pt x="28717" y="3698"/>
                  </a:lnTo>
                  <a:lnTo>
                    <a:pt x="13779" y="13779"/>
                  </a:lnTo>
                  <a:lnTo>
                    <a:pt x="3698" y="28717"/>
                  </a:lnTo>
                  <a:lnTo>
                    <a:pt x="0" y="46989"/>
                  </a:lnTo>
                  <a:lnTo>
                    <a:pt x="0" y="455929"/>
                  </a:lnTo>
                  <a:lnTo>
                    <a:pt x="3698" y="474202"/>
                  </a:lnTo>
                  <a:lnTo>
                    <a:pt x="13779" y="489140"/>
                  </a:lnTo>
                  <a:lnTo>
                    <a:pt x="28717" y="499221"/>
                  </a:lnTo>
                  <a:lnTo>
                    <a:pt x="46989" y="502919"/>
                  </a:lnTo>
                  <a:lnTo>
                    <a:pt x="733298" y="502919"/>
                  </a:lnTo>
                  <a:lnTo>
                    <a:pt x="751570" y="499221"/>
                  </a:lnTo>
                  <a:lnTo>
                    <a:pt x="766508" y="489140"/>
                  </a:lnTo>
                  <a:lnTo>
                    <a:pt x="776589" y="474202"/>
                  </a:lnTo>
                  <a:lnTo>
                    <a:pt x="780287" y="455929"/>
                  </a:lnTo>
                  <a:lnTo>
                    <a:pt x="780287" y="46989"/>
                  </a:lnTo>
                  <a:lnTo>
                    <a:pt x="776589" y="28717"/>
                  </a:lnTo>
                  <a:lnTo>
                    <a:pt x="766508" y="13779"/>
                  </a:lnTo>
                  <a:lnTo>
                    <a:pt x="751570" y="3698"/>
                  </a:lnTo>
                  <a:lnTo>
                    <a:pt x="733298" y="0"/>
                  </a:lnTo>
                  <a:close/>
                </a:path>
              </a:pathLst>
            </a:custGeom>
            <a:solidFill>
              <a:srgbClr val="D7D7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9" name="object 79"/>
          <p:cNvSpPr txBox="1"/>
          <p:nvPr/>
        </p:nvSpPr>
        <p:spPr>
          <a:xfrm>
            <a:off x="7805419" y="5050612"/>
            <a:ext cx="300990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25" dirty="0">
                <a:solidFill>
                  <a:srgbClr val="2E2E2E"/>
                </a:solidFill>
                <a:latin typeface="Tahoma"/>
                <a:cs typeface="Tahoma"/>
              </a:rPr>
              <a:t>UAE</a:t>
            </a:r>
            <a:endParaRPr sz="1100">
              <a:latin typeface="Tahoma"/>
              <a:cs typeface="Tahoma"/>
            </a:endParaRPr>
          </a:p>
        </p:txBody>
      </p:sp>
      <p:grpSp>
        <p:nvGrpSpPr>
          <p:cNvPr id="80" name="object 80"/>
          <p:cNvGrpSpPr/>
          <p:nvPr/>
        </p:nvGrpSpPr>
        <p:grpSpPr>
          <a:xfrm>
            <a:off x="5905500" y="5454396"/>
            <a:ext cx="882650" cy="603885"/>
            <a:chOff x="5905500" y="5454396"/>
            <a:chExt cx="882650" cy="603885"/>
          </a:xfrm>
        </p:grpSpPr>
        <p:pic>
          <p:nvPicPr>
            <p:cNvPr id="81" name="object 81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5905500" y="5454396"/>
              <a:ext cx="882396" cy="603542"/>
            </a:xfrm>
            <a:prstGeom prst="rect">
              <a:avLst/>
            </a:prstGeom>
          </p:spPr>
        </p:pic>
        <p:pic>
          <p:nvPicPr>
            <p:cNvPr id="82" name="object 82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5926835" y="5579364"/>
              <a:ext cx="714781" cy="394754"/>
            </a:xfrm>
            <a:prstGeom prst="rect">
              <a:avLst/>
            </a:prstGeom>
          </p:spPr>
        </p:pic>
        <p:sp>
          <p:nvSpPr>
            <p:cNvPr id="83" name="object 83"/>
            <p:cNvSpPr/>
            <p:nvPr/>
          </p:nvSpPr>
          <p:spPr>
            <a:xfrm>
              <a:off x="5931407" y="5480304"/>
              <a:ext cx="780415" cy="501650"/>
            </a:xfrm>
            <a:custGeom>
              <a:avLst/>
              <a:gdLst/>
              <a:ahLst/>
              <a:cxnLst/>
              <a:rect l="l" t="t" r="r" b="b"/>
              <a:pathLst>
                <a:path w="780415" h="501650">
                  <a:moveTo>
                    <a:pt x="733424" y="0"/>
                  </a:moveTo>
                  <a:lnTo>
                    <a:pt x="46862" y="0"/>
                  </a:lnTo>
                  <a:lnTo>
                    <a:pt x="28610" y="3679"/>
                  </a:lnTo>
                  <a:lnTo>
                    <a:pt x="13715" y="13716"/>
                  </a:lnTo>
                  <a:lnTo>
                    <a:pt x="3679" y="28610"/>
                  </a:lnTo>
                  <a:lnTo>
                    <a:pt x="0" y="46863"/>
                  </a:lnTo>
                  <a:lnTo>
                    <a:pt x="0" y="454494"/>
                  </a:lnTo>
                  <a:lnTo>
                    <a:pt x="3679" y="472753"/>
                  </a:lnTo>
                  <a:lnTo>
                    <a:pt x="13715" y="487660"/>
                  </a:lnTo>
                  <a:lnTo>
                    <a:pt x="28610" y="497711"/>
                  </a:lnTo>
                  <a:lnTo>
                    <a:pt x="46862" y="501396"/>
                  </a:lnTo>
                  <a:lnTo>
                    <a:pt x="733424" y="501396"/>
                  </a:lnTo>
                  <a:lnTo>
                    <a:pt x="751677" y="497711"/>
                  </a:lnTo>
                  <a:lnTo>
                    <a:pt x="766571" y="487660"/>
                  </a:lnTo>
                  <a:lnTo>
                    <a:pt x="776608" y="472753"/>
                  </a:lnTo>
                  <a:lnTo>
                    <a:pt x="780288" y="454494"/>
                  </a:lnTo>
                  <a:lnTo>
                    <a:pt x="780288" y="46863"/>
                  </a:lnTo>
                  <a:lnTo>
                    <a:pt x="776608" y="28610"/>
                  </a:lnTo>
                  <a:lnTo>
                    <a:pt x="766571" y="13716"/>
                  </a:lnTo>
                  <a:lnTo>
                    <a:pt x="751677" y="3679"/>
                  </a:lnTo>
                  <a:lnTo>
                    <a:pt x="733424" y="0"/>
                  </a:lnTo>
                  <a:close/>
                </a:path>
              </a:pathLst>
            </a:custGeom>
            <a:solidFill>
              <a:srgbClr val="D7D7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4" name="object 84"/>
          <p:cNvSpPr txBox="1"/>
          <p:nvPr/>
        </p:nvSpPr>
        <p:spPr>
          <a:xfrm>
            <a:off x="6024753" y="5632805"/>
            <a:ext cx="470534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E2E2E"/>
                </a:solidFill>
                <a:latin typeface="Tahoma"/>
                <a:cs typeface="Tahoma"/>
              </a:rPr>
              <a:t>Detroit</a:t>
            </a:r>
            <a:endParaRPr sz="1100">
              <a:latin typeface="Tahoma"/>
              <a:cs typeface="Tahoma"/>
            </a:endParaRPr>
          </a:p>
        </p:txBody>
      </p:sp>
      <p:grpSp>
        <p:nvGrpSpPr>
          <p:cNvPr id="85" name="object 85"/>
          <p:cNvGrpSpPr/>
          <p:nvPr/>
        </p:nvGrpSpPr>
        <p:grpSpPr>
          <a:xfrm>
            <a:off x="7685531" y="5454396"/>
            <a:ext cx="882650" cy="603885"/>
            <a:chOff x="7685531" y="5454396"/>
            <a:chExt cx="882650" cy="603885"/>
          </a:xfrm>
        </p:grpSpPr>
        <p:pic>
          <p:nvPicPr>
            <p:cNvPr id="86" name="object 86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7685531" y="5454396"/>
              <a:ext cx="882396" cy="603542"/>
            </a:xfrm>
            <a:prstGeom prst="rect">
              <a:avLst/>
            </a:prstGeom>
          </p:spPr>
        </p:pic>
        <p:pic>
          <p:nvPicPr>
            <p:cNvPr id="87" name="object 87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7706867" y="5579364"/>
              <a:ext cx="525779" cy="394754"/>
            </a:xfrm>
            <a:prstGeom prst="rect">
              <a:avLst/>
            </a:prstGeom>
          </p:spPr>
        </p:pic>
        <p:sp>
          <p:nvSpPr>
            <p:cNvPr id="88" name="object 88"/>
            <p:cNvSpPr/>
            <p:nvPr/>
          </p:nvSpPr>
          <p:spPr>
            <a:xfrm>
              <a:off x="7711439" y="5480304"/>
              <a:ext cx="780415" cy="501650"/>
            </a:xfrm>
            <a:custGeom>
              <a:avLst/>
              <a:gdLst/>
              <a:ahLst/>
              <a:cxnLst/>
              <a:rect l="l" t="t" r="r" b="b"/>
              <a:pathLst>
                <a:path w="780415" h="501650">
                  <a:moveTo>
                    <a:pt x="733425" y="0"/>
                  </a:moveTo>
                  <a:lnTo>
                    <a:pt x="46862" y="0"/>
                  </a:lnTo>
                  <a:lnTo>
                    <a:pt x="28610" y="3679"/>
                  </a:lnTo>
                  <a:lnTo>
                    <a:pt x="13716" y="13716"/>
                  </a:lnTo>
                  <a:lnTo>
                    <a:pt x="3679" y="28610"/>
                  </a:lnTo>
                  <a:lnTo>
                    <a:pt x="0" y="46863"/>
                  </a:lnTo>
                  <a:lnTo>
                    <a:pt x="0" y="454494"/>
                  </a:lnTo>
                  <a:lnTo>
                    <a:pt x="3679" y="472753"/>
                  </a:lnTo>
                  <a:lnTo>
                    <a:pt x="13716" y="487660"/>
                  </a:lnTo>
                  <a:lnTo>
                    <a:pt x="28610" y="497711"/>
                  </a:lnTo>
                  <a:lnTo>
                    <a:pt x="46862" y="501396"/>
                  </a:lnTo>
                  <a:lnTo>
                    <a:pt x="733425" y="501396"/>
                  </a:lnTo>
                  <a:lnTo>
                    <a:pt x="751677" y="497711"/>
                  </a:lnTo>
                  <a:lnTo>
                    <a:pt x="766571" y="487660"/>
                  </a:lnTo>
                  <a:lnTo>
                    <a:pt x="776608" y="472753"/>
                  </a:lnTo>
                  <a:lnTo>
                    <a:pt x="780287" y="454494"/>
                  </a:lnTo>
                  <a:lnTo>
                    <a:pt x="780287" y="46863"/>
                  </a:lnTo>
                  <a:lnTo>
                    <a:pt x="776608" y="28610"/>
                  </a:lnTo>
                  <a:lnTo>
                    <a:pt x="766571" y="13716"/>
                  </a:lnTo>
                  <a:lnTo>
                    <a:pt x="751677" y="3679"/>
                  </a:lnTo>
                  <a:lnTo>
                    <a:pt x="733425" y="0"/>
                  </a:lnTo>
                  <a:close/>
                </a:path>
              </a:pathLst>
            </a:custGeom>
            <a:solidFill>
              <a:srgbClr val="D7D7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9" name="object 89"/>
          <p:cNvSpPr txBox="1"/>
          <p:nvPr/>
        </p:nvSpPr>
        <p:spPr>
          <a:xfrm>
            <a:off x="7805419" y="5632805"/>
            <a:ext cx="28257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25" dirty="0">
                <a:solidFill>
                  <a:srgbClr val="2E2E2E"/>
                </a:solidFill>
                <a:latin typeface="Tahoma"/>
                <a:cs typeface="Tahoma"/>
              </a:rPr>
              <a:t>KSA</a:t>
            </a:r>
            <a:endParaRPr sz="1100">
              <a:latin typeface="Tahoma"/>
              <a:cs typeface="Tahoma"/>
            </a:endParaRPr>
          </a:p>
        </p:txBody>
      </p:sp>
      <p:grpSp>
        <p:nvGrpSpPr>
          <p:cNvPr id="90" name="object 90"/>
          <p:cNvGrpSpPr/>
          <p:nvPr/>
        </p:nvGrpSpPr>
        <p:grpSpPr>
          <a:xfrm>
            <a:off x="1508760" y="4308309"/>
            <a:ext cx="530860" cy="603885"/>
            <a:chOff x="1508760" y="4308309"/>
            <a:chExt cx="530860" cy="603885"/>
          </a:xfrm>
        </p:grpSpPr>
        <p:pic>
          <p:nvPicPr>
            <p:cNvPr id="91" name="object 91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508760" y="4308309"/>
              <a:ext cx="530390" cy="603542"/>
            </a:xfrm>
            <a:prstGeom prst="rect">
              <a:avLst/>
            </a:prstGeom>
          </p:spPr>
        </p:pic>
        <p:pic>
          <p:nvPicPr>
            <p:cNvPr id="92" name="object 92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542288" y="4433277"/>
              <a:ext cx="458749" cy="394754"/>
            </a:xfrm>
            <a:prstGeom prst="rect">
              <a:avLst/>
            </a:prstGeom>
          </p:spPr>
        </p:pic>
        <p:sp>
          <p:nvSpPr>
            <p:cNvPr id="93" name="object 93"/>
            <p:cNvSpPr/>
            <p:nvPr/>
          </p:nvSpPr>
          <p:spPr>
            <a:xfrm>
              <a:off x="1534668" y="4334255"/>
              <a:ext cx="428625" cy="501650"/>
            </a:xfrm>
            <a:custGeom>
              <a:avLst/>
              <a:gdLst/>
              <a:ahLst/>
              <a:cxnLst/>
              <a:rect l="l" t="t" r="r" b="b"/>
              <a:pathLst>
                <a:path w="428625" h="501650">
                  <a:moveTo>
                    <a:pt x="388238" y="0"/>
                  </a:moveTo>
                  <a:lnTo>
                    <a:pt x="40004" y="0"/>
                  </a:lnTo>
                  <a:lnTo>
                    <a:pt x="24431" y="3143"/>
                  </a:lnTo>
                  <a:lnTo>
                    <a:pt x="11715" y="11715"/>
                  </a:lnTo>
                  <a:lnTo>
                    <a:pt x="3143" y="24431"/>
                  </a:lnTo>
                  <a:lnTo>
                    <a:pt x="0" y="40005"/>
                  </a:lnTo>
                  <a:lnTo>
                    <a:pt x="0" y="461391"/>
                  </a:lnTo>
                  <a:lnTo>
                    <a:pt x="3143" y="476964"/>
                  </a:lnTo>
                  <a:lnTo>
                    <a:pt x="11715" y="489680"/>
                  </a:lnTo>
                  <a:lnTo>
                    <a:pt x="24431" y="498252"/>
                  </a:lnTo>
                  <a:lnTo>
                    <a:pt x="40004" y="501396"/>
                  </a:lnTo>
                  <a:lnTo>
                    <a:pt x="388238" y="501396"/>
                  </a:lnTo>
                  <a:lnTo>
                    <a:pt x="403812" y="498252"/>
                  </a:lnTo>
                  <a:lnTo>
                    <a:pt x="416528" y="489680"/>
                  </a:lnTo>
                  <a:lnTo>
                    <a:pt x="425100" y="476964"/>
                  </a:lnTo>
                  <a:lnTo>
                    <a:pt x="428244" y="461391"/>
                  </a:lnTo>
                  <a:lnTo>
                    <a:pt x="428244" y="40005"/>
                  </a:lnTo>
                  <a:lnTo>
                    <a:pt x="425100" y="24431"/>
                  </a:lnTo>
                  <a:lnTo>
                    <a:pt x="416528" y="11715"/>
                  </a:lnTo>
                  <a:lnTo>
                    <a:pt x="403812" y="3143"/>
                  </a:lnTo>
                  <a:lnTo>
                    <a:pt x="388238" y="0"/>
                  </a:lnTo>
                  <a:close/>
                </a:path>
              </a:pathLst>
            </a:custGeom>
            <a:solidFill>
              <a:srgbClr val="D7D7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4" name="object 94"/>
          <p:cNvSpPr txBox="1"/>
          <p:nvPr/>
        </p:nvSpPr>
        <p:spPr>
          <a:xfrm>
            <a:off x="1640585" y="4486147"/>
            <a:ext cx="21399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70" dirty="0">
                <a:solidFill>
                  <a:srgbClr val="2E2E2E"/>
                </a:solidFill>
                <a:latin typeface="Tahoma"/>
                <a:cs typeface="Tahoma"/>
              </a:rPr>
              <a:t>1%</a:t>
            </a:r>
            <a:endParaRPr sz="1100">
              <a:latin typeface="Tahoma"/>
              <a:cs typeface="Tahoma"/>
            </a:endParaRPr>
          </a:p>
        </p:txBody>
      </p:sp>
      <p:grpSp>
        <p:nvGrpSpPr>
          <p:cNvPr id="95" name="object 95"/>
          <p:cNvGrpSpPr/>
          <p:nvPr/>
        </p:nvGrpSpPr>
        <p:grpSpPr>
          <a:xfrm>
            <a:off x="1508760" y="4885906"/>
            <a:ext cx="530860" cy="603885"/>
            <a:chOff x="1508760" y="4885906"/>
            <a:chExt cx="530860" cy="603885"/>
          </a:xfrm>
        </p:grpSpPr>
        <p:pic>
          <p:nvPicPr>
            <p:cNvPr id="96" name="object 96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508760" y="4885906"/>
              <a:ext cx="530390" cy="603542"/>
            </a:xfrm>
            <a:prstGeom prst="rect">
              <a:avLst/>
            </a:prstGeom>
          </p:spPr>
        </p:pic>
        <p:pic>
          <p:nvPicPr>
            <p:cNvPr id="97" name="object 97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542288" y="5010874"/>
              <a:ext cx="458749" cy="394754"/>
            </a:xfrm>
            <a:prstGeom prst="rect">
              <a:avLst/>
            </a:prstGeom>
          </p:spPr>
        </p:pic>
        <p:sp>
          <p:nvSpPr>
            <p:cNvPr id="98" name="object 98"/>
            <p:cNvSpPr/>
            <p:nvPr/>
          </p:nvSpPr>
          <p:spPr>
            <a:xfrm>
              <a:off x="1534668" y="4911852"/>
              <a:ext cx="428625" cy="501650"/>
            </a:xfrm>
            <a:custGeom>
              <a:avLst/>
              <a:gdLst/>
              <a:ahLst/>
              <a:cxnLst/>
              <a:rect l="l" t="t" r="r" b="b"/>
              <a:pathLst>
                <a:path w="428625" h="501650">
                  <a:moveTo>
                    <a:pt x="388238" y="0"/>
                  </a:moveTo>
                  <a:lnTo>
                    <a:pt x="40004" y="0"/>
                  </a:lnTo>
                  <a:lnTo>
                    <a:pt x="24431" y="3143"/>
                  </a:lnTo>
                  <a:lnTo>
                    <a:pt x="11715" y="11715"/>
                  </a:lnTo>
                  <a:lnTo>
                    <a:pt x="3143" y="24431"/>
                  </a:lnTo>
                  <a:lnTo>
                    <a:pt x="0" y="40005"/>
                  </a:lnTo>
                  <a:lnTo>
                    <a:pt x="0" y="461391"/>
                  </a:lnTo>
                  <a:lnTo>
                    <a:pt x="3143" y="476964"/>
                  </a:lnTo>
                  <a:lnTo>
                    <a:pt x="11715" y="489680"/>
                  </a:lnTo>
                  <a:lnTo>
                    <a:pt x="24431" y="498252"/>
                  </a:lnTo>
                  <a:lnTo>
                    <a:pt x="40004" y="501396"/>
                  </a:lnTo>
                  <a:lnTo>
                    <a:pt x="388238" y="501396"/>
                  </a:lnTo>
                  <a:lnTo>
                    <a:pt x="403812" y="498252"/>
                  </a:lnTo>
                  <a:lnTo>
                    <a:pt x="416528" y="489680"/>
                  </a:lnTo>
                  <a:lnTo>
                    <a:pt x="425100" y="476964"/>
                  </a:lnTo>
                  <a:lnTo>
                    <a:pt x="428244" y="461391"/>
                  </a:lnTo>
                  <a:lnTo>
                    <a:pt x="428244" y="40005"/>
                  </a:lnTo>
                  <a:lnTo>
                    <a:pt x="425100" y="24431"/>
                  </a:lnTo>
                  <a:lnTo>
                    <a:pt x="416528" y="11715"/>
                  </a:lnTo>
                  <a:lnTo>
                    <a:pt x="403812" y="3143"/>
                  </a:lnTo>
                  <a:lnTo>
                    <a:pt x="388238" y="0"/>
                  </a:lnTo>
                  <a:close/>
                </a:path>
              </a:pathLst>
            </a:custGeom>
            <a:solidFill>
              <a:srgbClr val="D7D7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9" name="object 99"/>
          <p:cNvSpPr txBox="1"/>
          <p:nvPr/>
        </p:nvSpPr>
        <p:spPr>
          <a:xfrm>
            <a:off x="1640585" y="5063744"/>
            <a:ext cx="21399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70" dirty="0">
                <a:solidFill>
                  <a:srgbClr val="2E2E2E"/>
                </a:solidFill>
                <a:latin typeface="Tahoma"/>
                <a:cs typeface="Tahoma"/>
              </a:rPr>
              <a:t>1%</a:t>
            </a:r>
            <a:endParaRPr sz="1100">
              <a:latin typeface="Tahoma"/>
              <a:cs typeface="Tahoma"/>
            </a:endParaRPr>
          </a:p>
        </p:txBody>
      </p:sp>
      <p:grpSp>
        <p:nvGrpSpPr>
          <p:cNvPr id="100" name="object 100"/>
          <p:cNvGrpSpPr/>
          <p:nvPr/>
        </p:nvGrpSpPr>
        <p:grpSpPr>
          <a:xfrm>
            <a:off x="3223260" y="4308309"/>
            <a:ext cx="530860" cy="603885"/>
            <a:chOff x="3223260" y="4308309"/>
            <a:chExt cx="530860" cy="603885"/>
          </a:xfrm>
        </p:grpSpPr>
        <p:pic>
          <p:nvPicPr>
            <p:cNvPr id="101" name="object 101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3223260" y="4308309"/>
              <a:ext cx="530390" cy="603542"/>
            </a:xfrm>
            <a:prstGeom prst="rect">
              <a:avLst/>
            </a:prstGeom>
          </p:spPr>
        </p:pic>
        <p:pic>
          <p:nvPicPr>
            <p:cNvPr id="102" name="object 102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3258312" y="4433277"/>
              <a:ext cx="458749" cy="394754"/>
            </a:xfrm>
            <a:prstGeom prst="rect">
              <a:avLst/>
            </a:prstGeom>
          </p:spPr>
        </p:pic>
        <p:sp>
          <p:nvSpPr>
            <p:cNvPr id="103" name="object 103"/>
            <p:cNvSpPr/>
            <p:nvPr/>
          </p:nvSpPr>
          <p:spPr>
            <a:xfrm>
              <a:off x="3249168" y="4334255"/>
              <a:ext cx="428625" cy="501650"/>
            </a:xfrm>
            <a:custGeom>
              <a:avLst/>
              <a:gdLst/>
              <a:ahLst/>
              <a:cxnLst/>
              <a:rect l="l" t="t" r="r" b="b"/>
              <a:pathLst>
                <a:path w="428625" h="501650">
                  <a:moveTo>
                    <a:pt x="388239" y="0"/>
                  </a:moveTo>
                  <a:lnTo>
                    <a:pt x="40005" y="0"/>
                  </a:lnTo>
                  <a:lnTo>
                    <a:pt x="24431" y="3143"/>
                  </a:lnTo>
                  <a:lnTo>
                    <a:pt x="11715" y="11715"/>
                  </a:lnTo>
                  <a:lnTo>
                    <a:pt x="3143" y="24431"/>
                  </a:lnTo>
                  <a:lnTo>
                    <a:pt x="0" y="40005"/>
                  </a:lnTo>
                  <a:lnTo>
                    <a:pt x="0" y="461391"/>
                  </a:lnTo>
                  <a:lnTo>
                    <a:pt x="3143" y="476964"/>
                  </a:lnTo>
                  <a:lnTo>
                    <a:pt x="11715" y="489680"/>
                  </a:lnTo>
                  <a:lnTo>
                    <a:pt x="24431" y="498252"/>
                  </a:lnTo>
                  <a:lnTo>
                    <a:pt x="40005" y="501396"/>
                  </a:lnTo>
                  <a:lnTo>
                    <a:pt x="388239" y="501396"/>
                  </a:lnTo>
                  <a:lnTo>
                    <a:pt x="403812" y="498252"/>
                  </a:lnTo>
                  <a:lnTo>
                    <a:pt x="416528" y="489680"/>
                  </a:lnTo>
                  <a:lnTo>
                    <a:pt x="425100" y="476964"/>
                  </a:lnTo>
                  <a:lnTo>
                    <a:pt x="428244" y="461391"/>
                  </a:lnTo>
                  <a:lnTo>
                    <a:pt x="428244" y="40005"/>
                  </a:lnTo>
                  <a:lnTo>
                    <a:pt x="425100" y="24431"/>
                  </a:lnTo>
                  <a:lnTo>
                    <a:pt x="416528" y="11715"/>
                  </a:lnTo>
                  <a:lnTo>
                    <a:pt x="403812" y="3143"/>
                  </a:lnTo>
                  <a:lnTo>
                    <a:pt x="388239" y="0"/>
                  </a:lnTo>
                  <a:close/>
                </a:path>
              </a:pathLst>
            </a:custGeom>
            <a:solidFill>
              <a:srgbClr val="D7D7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4" name="object 104"/>
          <p:cNvSpPr txBox="1"/>
          <p:nvPr/>
        </p:nvSpPr>
        <p:spPr>
          <a:xfrm>
            <a:off x="3355975" y="4486147"/>
            <a:ext cx="21399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70" dirty="0">
                <a:solidFill>
                  <a:srgbClr val="2E2E2E"/>
                </a:solidFill>
                <a:latin typeface="Tahoma"/>
                <a:cs typeface="Tahoma"/>
              </a:rPr>
              <a:t>1%</a:t>
            </a:r>
            <a:endParaRPr sz="1100">
              <a:latin typeface="Tahoma"/>
              <a:cs typeface="Tahoma"/>
            </a:endParaRPr>
          </a:p>
        </p:txBody>
      </p:sp>
      <p:grpSp>
        <p:nvGrpSpPr>
          <p:cNvPr id="105" name="object 105"/>
          <p:cNvGrpSpPr/>
          <p:nvPr/>
        </p:nvGrpSpPr>
        <p:grpSpPr>
          <a:xfrm>
            <a:off x="5036820" y="4308309"/>
            <a:ext cx="530860" cy="603885"/>
            <a:chOff x="5036820" y="4308309"/>
            <a:chExt cx="530860" cy="603885"/>
          </a:xfrm>
        </p:grpSpPr>
        <p:pic>
          <p:nvPicPr>
            <p:cNvPr id="106" name="object 106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5036820" y="4308309"/>
              <a:ext cx="530390" cy="603542"/>
            </a:xfrm>
            <a:prstGeom prst="rect">
              <a:avLst/>
            </a:prstGeom>
          </p:spPr>
        </p:pic>
        <p:pic>
          <p:nvPicPr>
            <p:cNvPr id="107" name="object 107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5071872" y="4433277"/>
              <a:ext cx="458749" cy="394754"/>
            </a:xfrm>
            <a:prstGeom prst="rect">
              <a:avLst/>
            </a:prstGeom>
          </p:spPr>
        </p:pic>
        <p:sp>
          <p:nvSpPr>
            <p:cNvPr id="108" name="object 108"/>
            <p:cNvSpPr/>
            <p:nvPr/>
          </p:nvSpPr>
          <p:spPr>
            <a:xfrm>
              <a:off x="5062728" y="4334255"/>
              <a:ext cx="428625" cy="501650"/>
            </a:xfrm>
            <a:custGeom>
              <a:avLst/>
              <a:gdLst/>
              <a:ahLst/>
              <a:cxnLst/>
              <a:rect l="l" t="t" r="r" b="b"/>
              <a:pathLst>
                <a:path w="428625" h="501650">
                  <a:moveTo>
                    <a:pt x="388238" y="0"/>
                  </a:moveTo>
                  <a:lnTo>
                    <a:pt x="40005" y="0"/>
                  </a:lnTo>
                  <a:lnTo>
                    <a:pt x="24431" y="3143"/>
                  </a:lnTo>
                  <a:lnTo>
                    <a:pt x="11715" y="11715"/>
                  </a:lnTo>
                  <a:lnTo>
                    <a:pt x="3143" y="24431"/>
                  </a:lnTo>
                  <a:lnTo>
                    <a:pt x="0" y="40005"/>
                  </a:lnTo>
                  <a:lnTo>
                    <a:pt x="0" y="461391"/>
                  </a:lnTo>
                  <a:lnTo>
                    <a:pt x="3143" y="476964"/>
                  </a:lnTo>
                  <a:lnTo>
                    <a:pt x="11715" y="489680"/>
                  </a:lnTo>
                  <a:lnTo>
                    <a:pt x="24431" y="498252"/>
                  </a:lnTo>
                  <a:lnTo>
                    <a:pt x="40005" y="501396"/>
                  </a:lnTo>
                  <a:lnTo>
                    <a:pt x="388238" y="501396"/>
                  </a:lnTo>
                  <a:lnTo>
                    <a:pt x="403812" y="498252"/>
                  </a:lnTo>
                  <a:lnTo>
                    <a:pt x="416528" y="489680"/>
                  </a:lnTo>
                  <a:lnTo>
                    <a:pt x="425100" y="476964"/>
                  </a:lnTo>
                  <a:lnTo>
                    <a:pt x="428244" y="461391"/>
                  </a:lnTo>
                  <a:lnTo>
                    <a:pt x="428244" y="40005"/>
                  </a:lnTo>
                  <a:lnTo>
                    <a:pt x="425100" y="24431"/>
                  </a:lnTo>
                  <a:lnTo>
                    <a:pt x="416528" y="11715"/>
                  </a:lnTo>
                  <a:lnTo>
                    <a:pt x="403812" y="3143"/>
                  </a:lnTo>
                  <a:lnTo>
                    <a:pt x="388238" y="0"/>
                  </a:lnTo>
                  <a:close/>
                </a:path>
              </a:pathLst>
            </a:custGeom>
            <a:solidFill>
              <a:srgbClr val="D7D7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9" name="object 109"/>
          <p:cNvSpPr txBox="1"/>
          <p:nvPr/>
        </p:nvSpPr>
        <p:spPr>
          <a:xfrm>
            <a:off x="5170170" y="4486147"/>
            <a:ext cx="21399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70" dirty="0">
                <a:solidFill>
                  <a:srgbClr val="2E2E2E"/>
                </a:solidFill>
                <a:latin typeface="Tahoma"/>
                <a:cs typeface="Tahoma"/>
              </a:rPr>
              <a:t>1%</a:t>
            </a:r>
            <a:endParaRPr sz="1100">
              <a:latin typeface="Tahoma"/>
              <a:cs typeface="Tahoma"/>
            </a:endParaRPr>
          </a:p>
        </p:txBody>
      </p:sp>
      <p:grpSp>
        <p:nvGrpSpPr>
          <p:cNvPr id="110" name="object 110"/>
          <p:cNvGrpSpPr/>
          <p:nvPr/>
        </p:nvGrpSpPr>
        <p:grpSpPr>
          <a:xfrm>
            <a:off x="6749795" y="4308309"/>
            <a:ext cx="530860" cy="1181735"/>
            <a:chOff x="6749795" y="4308309"/>
            <a:chExt cx="530860" cy="1181735"/>
          </a:xfrm>
        </p:grpSpPr>
        <p:pic>
          <p:nvPicPr>
            <p:cNvPr id="111" name="object 111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6749795" y="4308309"/>
              <a:ext cx="530390" cy="603542"/>
            </a:xfrm>
            <a:prstGeom prst="rect">
              <a:avLst/>
            </a:prstGeom>
          </p:spPr>
        </p:pic>
        <p:sp>
          <p:nvSpPr>
            <p:cNvPr id="112" name="object 112"/>
            <p:cNvSpPr/>
            <p:nvPr/>
          </p:nvSpPr>
          <p:spPr>
            <a:xfrm>
              <a:off x="6775703" y="4334255"/>
              <a:ext cx="428625" cy="501650"/>
            </a:xfrm>
            <a:custGeom>
              <a:avLst/>
              <a:gdLst/>
              <a:ahLst/>
              <a:cxnLst/>
              <a:rect l="l" t="t" r="r" b="b"/>
              <a:pathLst>
                <a:path w="428625" h="501650">
                  <a:moveTo>
                    <a:pt x="388239" y="0"/>
                  </a:moveTo>
                  <a:lnTo>
                    <a:pt x="40004" y="0"/>
                  </a:lnTo>
                  <a:lnTo>
                    <a:pt x="24431" y="3143"/>
                  </a:lnTo>
                  <a:lnTo>
                    <a:pt x="11715" y="11715"/>
                  </a:lnTo>
                  <a:lnTo>
                    <a:pt x="3143" y="24431"/>
                  </a:lnTo>
                  <a:lnTo>
                    <a:pt x="0" y="40005"/>
                  </a:lnTo>
                  <a:lnTo>
                    <a:pt x="0" y="461391"/>
                  </a:lnTo>
                  <a:lnTo>
                    <a:pt x="3143" y="476964"/>
                  </a:lnTo>
                  <a:lnTo>
                    <a:pt x="11715" y="489680"/>
                  </a:lnTo>
                  <a:lnTo>
                    <a:pt x="24431" y="498252"/>
                  </a:lnTo>
                  <a:lnTo>
                    <a:pt x="40004" y="501396"/>
                  </a:lnTo>
                  <a:lnTo>
                    <a:pt x="388239" y="501396"/>
                  </a:lnTo>
                  <a:lnTo>
                    <a:pt x="403812" y="498252"/>
                  </a:lnTo>
                  <a:lnTo>
                    <a:pt x="416528" y="489680"/>
                  </a:lnTo>
                  <a:lnTo>
                    <a:pt x="425100" y="476964"/>
                  </a:lnTo>
                  <a:lnTo>
                    <a:pt x="428244" y="461391"/>
                  </a:lnTo>
                  <a:lnTo>
                    <a:pt x="428244" y="40005"/>
                  </a:lnTo>
                  <a:lnTo>
                    <a:pt x="425100" y="24431"/>
                  </a:lnTo>
                  <a:lnTo>
                    <a:pt x="416528" y="11715"/>
                  </a:lnTo>
                  <a:lnTo>
                    <a:pt x="403812" y="3143"/>
                  </a:lnTo>
                  <a:lnTo>
                    <a:pt x="388239" y="0"/>
                  </a:lnTo>
                  <a:close/>
                </a:path>
              </a:pathLst>
            </a:custGeom>
            <a:solidFill>
              <a:srgbClr val="D7D7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3" name="object 113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6749795" y="4885905"/>
              <a:ext cx="530390" cy="603542"/>
            </a:xfrm>
            <a:prstGeom prst="rect">
              <a:avLst/>
            </a:prstGeom>
          </p:spPr>
        </p:pic>
        <p:pic>
          <p:nvPicPr>
            <p:cNvPr id="114" name="object 114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6784847" y="5010873"/>
              <a:ext cx="458749" cy="394754"/>
            </a:xfrm>
            <a:prstGeom prst="rect">
              <a:avLst/>
            </a:prstGeom>
          </p:spPr>
        </p:pic>
        <p:sp>
          <p:nvSpPr>
            <p:cNvPr id="115" name="object 115"/>
            <p:cNvSpPr/>
            <p:nvPr/>
          </p:nvSpPr>
          <p:spPr>
            <a:xfrm>
              <a:off x="6775703" y="4911851"/>
              <a:ext cx="428625" cy="501650"/>
            </a:xfrm>
            <a:custGeom>
              <a:avLst/>
              <a:gdLst/>
              <a:ahLst/>
              <a:cxnLst/>
              <a:rect l="l" t="t" r="r" b="b"/>
              <a:pathLst>
                <a:path w="428625" h="501650">
                  <a:moveTo>
                    <a:pt x="388239" y="0"/>
                  </a:moveTo>
                  <a:lnTo>
                    <a:pt x="40004" y="0"/>
                  </a:lnTo>
                  <a:lnTo>
                    <a:pt x="24431" y="3143"/>
                  </a:lnTo>
                  <a:lnTo>
                    <a:pt x="11715" y="11715"/>
                  </a:lnTo>
                  <a:lnTo>
                    <a:pt x="3143" y="24431"/>
                  </a:lnTo>
                  <a:lnTo>
                    <a:pt x="0" y="40005"/>
                  </a:lnTo>
                  <a:lnTo>
                    <a:pt x="0" y="461391"/>
                  </a:lnTo>
                  <a:lnTo>
                    <a:pt x="3143" y="476964"/>
                  </a:lnTo>
                  <a:lnTo>
                    <a:pt x="11715" y="489680"/>
                  </a:lnTo>
                  <a:lnTo>
                    <a:pt x="24431" y="498252"/>
                  </a:lnTo>
                  <a:lnTo>
                    <a:pt x="40004" y="501396"/>
                  </a:lnTo>
                  <a:lnTo>
                    <a:pt x="388239" y="501396"/>
                  </a:lnTo>
                  <a:lnTo>
                    <a:pt x="403812" y="498252"/>
                  </a:lnTo>
                  <a:lnTo>
                    <a:pt x="416528" y="489680"/>
                  </a:lnTo>
                  <a:lnTo>
                    <a:pt x="425100" y="476964"/>
                  </a:lnTo>
                  <a:lnTo>
                    <a:pt x="428244" y="461391"/>
                  </a:lnTo>
                  <a:lnTo>
                    <a:pt x="428244" y="40005"/>
                  </a:lnTo>
                  <a:lnTo>
                    <a:pt x="425100" y="24431"/>
                  </a:lnTo>
                  <a:lnTo>
                    <a:pt x="416528" y="11715"/>
                  </a:lnTo>
                  <a:lnTo>
                    <a:pt x="403812" y="3143"/>
                  </a:lnTo>
                  <a:lnTo>
                    <a:pt x="388239" y="0"/>
                  </a:lnTo>
                  <a:close/>
                </a:path>
              </a:pathLst>
            </a:custGeom>
            <a:solidFill>
              <a:srgbClr val="D7D7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6" name="object 116"/>
          <p:cNvSpPr txBox="1"/>
          <p:nvPr/>
        </p:nvSpPr>
        <p:spPr>
          <a:xfrm>
            <a:off x="6883400" y="5063744"/>
            <a:ext cx="21399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70" dirty="0">
                <a:solidFill>
                  <a:srgbClr val="2E2E2E"/>
                </a:solidFill>
                <a:latin typeface="Tahoma"/>
                <a:cs typeface="Tahoma"/>
              </a:rPr>
              <a:t>1%</a:t>
            </a:r>
            <a:endParaRPr sz="1100">
              <a:latin typeface="Tahoma"/>
              <a:cs typeface="Tahoma"/>
            </a:endParaRPr>
          </a:p>
        </p:txBody>
      </p:sp>
      <p:grpSp>
        <p:nvGrpSpPr>
          <p:cNvPr id="117" name="object 117"/>
          <p:cNvGrpSpPr/>
          <p:nvPr/>
        </p:nvGrpSpPr>
        <p:grpSpPr>
          <a:xfrm>
            <a:off x="8529828" y="4308309"/>
            <a:ext cx="530860" cy="603885"/>
            <a:chOff x="8529828" y="4308309"/>
            <a:chExt cx="530860" cy="603885"/>
          </a:xfrm>
        </p:grpSpPr>
        <p:pic>
          <p:nvPicPr>
            <p:cNvPr id="118" name="object 118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8529828" y="4308309"/>
              <a:ext cx="530390" cy="603542"/>
            </a:xfrm>
            <a:prstGeom prst="rect">
              <a:avLst/>
            </a:prstGeom>
          </p:spPr>
        </p:pic>
        <p:pic>
          <p:nvPicPr>
            <p:cNvPr id="119" name="object 119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8564880" y="4349495"/>
              <a:ext cx="458749" cy="562356"/>
            </a:xfrm>
            <a:prstGeom prst="rect">
              <a:avLst/>
            </a:prstGeom>
          </p:spPr>
        </p:pic>
        <p:sp>
          <p:nvSpPr>
            <p:cNvPr id="120" name="object 120"/>
            <p:cNvSpPr/>
            <p:nvPr/>
          </p:nvSpPr>
          <p:spPr>
            <a:xfrm>
              <a:off x="8555736" y="4334255"/>
              <a:ext cx="428625" cy="501650"/>
            </a:xfrm>
            <a:custGeom>
              <a:avLst/>
              <a:gdLst/>
              <a:ahLst/>
              <a:cxnLst/>
              <a:rect l="l" t="t" r="r" b="b"/>
              <a:pathLst>
                <a:path w="428625" h="501650">
                  <a:moveTo>
                    <a:pt x="388239" y="0"/>
                  </a:moveTo>
                  <a:lnTo>
                    <a:pt x="40005" y="0"/>
                  </a:lnTo>
                  <a:lnTo>
                    <a:pt x="24431" y="3143"/>
                  </a:lnTo>
                  <a:lnTo>
                    <a:pt x="11715" y="11715"/>
                  </a:lnTo>
                  <a:lnTo>
                    <a:pt x="3143" y="24431"/>
                  </a:lnTo>
                  <a:lnTo>
                    <a:pt x="0" y="40005"/>
                  </a:lnTo>
                  <a:lnTo>
                    <a:pt x="0" y="461391"/>
                  </a:lnTo>
                  <a:lnTo>
                    <a:pt x="3143" y="476964"/>
                  </a:lnTo>
                  <a:lnTo>
                    <a:pt x="11715" y="489680"/>
                  </a:lnTo>
                  <a:lnTo>
                    <a:pt x="24431" y="498252"/>
                  </a:lnTo>
                  <a:lnTo>
                    <a:pt x="40005" y="501396"/>
                  </a:lnTo>
                  <a:lnTo>
                    <a:pt x="388239" y="501396"/>
                  </a:lnTo>
                  <a:lnTo>
                    <a:pt x="403812" y="498252"/>
                  </a:lnTo>
                  <a:lnTo>
                    <a:pt x="416528" y="489680"/>
                  </a:lnTo>
                  <a:lnTo>
                    <a:pt x="425100" y="476964"/>
                  </a:lnTo>
                  <a:lnTo>
                    <a:pt x="428244" y="461391"/>
                  </a:lnTo>
                  <a:lnTo>
                    <a:pt x="428244" y="40005"/>
                  </a:lnTo>
                  <a:lnTo>
                    <a:pt x="425100" y="24431"/>
                  </a:lnTo>
                  <a:lnTo>
                    <a:pt x="416528" y="11715"/>
                  </a:lnTo>
                  <a:lnTo>
                    <a:pt x="403812" y="3143"/>
                  </a:lnTo>
                  <a:lnTo>
                    <a:pt x="388239" y="0"/>
                  </a:lnTo>
                  <a:close/>
                </a:path>
              </a:pathLst>
            </a:custGeom>
            <a:solidFill>
              <a:srgbClr val="D7D7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1" name="object 121"/>
          <p:cNvSpPr txBox="1"/>
          <p:nvPr/>
        </p:nvSpPr>
        <p:spPr>
          <a:xfrm>
            <a:off x="8663685" y="4402327"/>
            <a:ext cx="215265" cy="3619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25" dirty="0">
                <a:solidFill>
                  <a:srgbClr val="2E2E2E"/>
                </a:solidFill>
                <a:latin typeface="Tahoma"/>
                <a:cs typeface="Tahoma"/>
              </a:rPr>
              <a:t>0.5</a:t>
            </a:r>
            <a:endParaRPr sz="1100">
              <a:latin typeface="Tahoma"/>
              <a:cs typeface="Tahoma"/>
            </a:endParaRPr>
          </a:p>
          <a:p>
            <a:pPr marL="53340">
              <a:lnSpc>
                <a:spcPct val="100000"/>
              </a:lnSpc>
              <a:spcBef>
                <a:spcPts val="5"/>
              </a:spcBef>
            </a:pPr>
            <a:r>
              <a:rPr sz="1100" spc="-50" dirty="0">
                <a:solidFill>
                  <a:srgbClr val="2E2E2E"/>
                </a:solidFill>
                <a:latin typeface="Tahoma"/>
                <a:cs typeface="Tahoma"/>
              </a:rPr>
              <a:t>%</a:t>
            </a:r>
            <a:endParaRPr sz="1100">
              <a:latin typeface="Tahoma"/>
              <a:cs typeface="Tahoma"/>
            </a:endParaRPr>
          </a:p>
        </p:txBody>
      </p:sp>
      <p:grpSp>
        <p:nvGrpSpPr>
          <p:cNvPr id="122" name="object 122"/>
          <p:cNvGrpSpPr/>
          <p:nvPr/>
        </p:nvGrpSpPr>
        <p:grpSpPr>
          <a:xfrm>
            <a:off x="8529828" y="4885906"/>
            <a:ext cx="530860" cy="603885"/>
            <a:chOff x="8529828" y="4885906"/>
            <a:chExt cx="530860" cy="603885"/>
          </a:xfrm>
        </p:grpSpPr>
        <p:pic>
          <p:nvPicPr>
            <p:cNvPr id="123" name="object 123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8529828" y="4885906"/>
              <a:ext cx="530390" cy="603542"/>
            </a:xfrm>
            <a:prstGeom prst="rect">
              <a:avLst/>
            </a:prstGeom>
          </p:spPr>
        </p:pic>
        <p:pic>
          <p:nvPicPr>
            <p:cNvPr id="124" name="object 124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8564880" y="4927092"/>
              <a:ext cx="458749" cy="562356"/>
            </a:xfrm>
            <a:prstGeom prst="rect">
              <a:avLst/>
            </a:prstGeom>
          </p:spPr>
        </p:pic>
        <p:sp>
          <p:nvSpPr>
            <p:cNvPr id="125" name="object 125"/>
            <p:cNvSpPr/>
            <p:nvPr/>
          </p:nvSpPr>
          <p:spPr>
            <a:xfrm>
              <a:off x="8555736" y="4911852"/>
              <a:ext cx="428625" cy="501650"/>
            </a:xfrm>
            <a:custGeom>
              <a:avLst/>
              <a:gdLst/>
              <a:ahLst/>
              <a:cxnLst/>
              <a:rect l="l" t="t" r="r" b="b"/>
              <a:pathLst>
                <a:path w="428625" h="501650">
                  <a:moveTo>
                    <a:pt x="388239" y="0"/>
                  </a:moveTo>
                  <a:lnTo>
                    <a:pt x="40005" y="0"/>
                  </a:lnTo>
                  <a:lnTo>
                    <a:pt x="24431" y="3143"/>
                  </a:lnTo>
                  <a:lnTo>
                    <a:pt x="11715" y="11715"/>
                  </a:lnTo>
                  <a:lnTo>
                    <a:pt x="3143" y="24431"/>
                  </a:lnTo>
                  <a:lnTo>
                    <a:pt x="0" y="40005"/>
                  </a:lnTo>
                  <a:lnTo>
                    <a:pt x="0" y="461391"/>
                  </a:lnTo>
                  <a:lnTo>
                    <a:pt x="3143" y="476964"/>
                  </a:lnTo>
                  <a:lnTo>
                    <a:pt x="11715" y="489680"/>
                  </a:lnTo>
                  <a:lnTo>
                    <a:pt x="24431" y="498252"/>
                  </a:lnTo>
                  <a:lnTo>
                    <a:pt x="40005" y="501396"/>
                  </a:lnTo>
                  <a:lnTo>
                    <a:pt x="388239" y="501396"/>
                  </a:lnTo>
                  <a:lnTo>
                    <a:pt x="403812" y="498252"/>
                  </a:lnTo>
                  <a:lnTo>
                    <a:pt x="416528" y="489680"/>
                  </a:lnTo>
                  <a:lnTo>
                    <a:pt x="425100" y="476964"/>
                  </a:lnTo>
                  <a:lnTo>
                    <a:pt x="428244" y="461391"/>
                  </a:lnTo>
                  <a:lnTo>
                    <a:pt x="428244" y="40005"/>
                  </a:lnTo>
                  <a:lnTo>
                    <a:pt x="425100" y="24431"/>
                  </a:lnTo>
                  <a:lnTo>
                    <a:pt x="416528" y="11715"/>
                  </a:lnTo>
                  <a:lnTo>
                    <a:pt x="403812" y="3143"/>
                  </a:lnTo>
                  <a:lnTo>
                    <a:pt x="388239" y="0"/>
                  </a:lnTo>
                  <a:close/>
                </a:path>
              </a:pathLst>
            </a:custGeom>
            <a:solidFill>
              <a:srgbClr val="D7D7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6" name="object 126"/>
          <p:cNvSpPr txBox="1"/>
          <p:nvPr/>
        </p:nvSpPr>
        <p:spPr>
          <a:xfrm>
            <a:off x="8663685" y="4979923"/>
            <a:ext cx="215265" cy="3619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25" dirty="0">
                <a:solidFill>
                  <a:srgbClr val="2E2E2E"/>
                </a:solidFill>
                <a:latin typeface="Tahoma"/>
                <a:cs typeface="Tahoma"/>
              </a:rPr>
              <a:t>0.5</a:t>
            </a:r>
            <a:endParaRPr sz="1100">
              <a:latin typeface="Tahoma"/>
              <a:cs typeface="Tahoma"/>
            </a:endParaRPr>
          </a:p>
          <a:p>
            <a:pPr marL="53340">
              <a:lnSpc>
                <a:spcPct val="100000"/>
              </a:lnSpc>
            </a:pPr>
            <a:r>
              <a:rPr sz="1100" spc="-50" dirty="0">
                <a:solidFill>
                  <a:srgbClr val="2E2E2E"/>
                </a:solidFill>
                <a:latin typeface="Tahoma"/>
                <a:cs typeface="Tahoma"/>
              </a:rPr>
              <a:t>%</a:t>
            </a:r>
            <a:endParaRPr sz="1100">
              <a:latin typeface="Tahoma"/>
              <a:cs typeface="Tahoma"/>
            </a:endParaRPr>
          </a:p>
        </p:txBody>
      </p:sp>
      <p:grpSp>
        <p:nvGrpSpPr>
          <p:cNvPr id="127" name="object 127"/>
          <p:cNvGrpSpPr/>
          <p:nvPr/>
        </p:nvGrpSpPr>
        <p:grpSpPr>
          <a:xfrm>
            <a:off x="6749795" y="5466588"/>
            <a:ext cx="530860" cy="605155"/>
            <a:chOff x="6749795" y="5466588"/>
            <a:chExt cx="530860" cy="605155"/>
          </a:xfrm>
        </p:grpSpPr>
        <p:pic>
          <p:nvPicPr>
            <p:cNvPr id="128" name="object 128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6749795" y="5466588"/>
              <a:ext cx="530390" cy="605053"/>
            </a:xfrm>
            <a:prstGeom prst="rect">
              <a:avLst/>
            </a:prstGeom>
          </p:spPr>
        </p:pic>
        <p:pic>
          <p:nvPicPr>
            <p:cNvPr id="129" name="object 129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6784847" y="5591556"/>
              <a:ext cx="458749" cy="396252"/>
            </a:xfrm>
            <a:prstGeom prst="rect">
              <a:avLst/>
            </a:prstGeom>
          </p:spPr>
        </p:pic>
        <p:sp>
          <p:nvSpPr>
            <p:cNvPr id="130" name="object 130"/>
            <p:cNvSpPr/>
            <p:nvPr/>
          </p:nvSpPr>
          <p:spPr>
            <a:xfrm>
              <a:off x="6775703" y="5492496"/>
              <a:ext cx="428625" cy="502920"/>
            </a:xfrm>
            <a:custGeom>
              <a:avLst/>
              <a:gdLst/>
              <a:ahLst/>
              <a:cxnLst/>
              <a:rect l="l" t="t" r="r" b="b"/>
              <a:pathLst>
                <a:path w="428625" h="502920">
                  <a:moveTo>
                    <a:pt x="388239" y="0"/>
                  </a:moveTo>
                  <a:lnTo>
                    <a:pt x="40004" y="0"/>
                  </a:lnTo>
                  <a:lnTo>
                    <a:pt x="24431" y="3143"/>
                  </a:lnTo>
                  <a:lnTo>
                    <a:pt x="11715" y="11715"/>
                  </a:lnTo>
                  <a:lnTo>
                    <a:pt x="3143" y="24431"/>
                  </a:lnTo>
                  <a:lnTo>
                    <a:pt x="0" y="40004"/>
                  </a:lnTo>
                  <a:lnTo>
                    <a:pt x="0" y="462864"/>
                  </a:lnTo>
                  <a:lnTo>
                    <a:pt x="3143" y="478456"/>
                  </a:lnTo>
                  <a:lnTo>
                    <a:pt x="11715" y="491188"/>
                  </a:lnTo>
                  <a:lnTo>
                    <a:pt x="24431" y="499772"/>
                  </a:lnTo>
                  <a:lnTo>
                    <a:pt x="40004" y="502919"/>
                  </a:lnTo>
                  <a:lnTo>
                    <a:pt x="388239" y="502919"/>
                  </a:lnTo>
                  <a:lnTo>
                    <a:pt x="403812" y="499772"/>
                  </a:lnTo>
                  <a:lnTo>
                    <a:pt x="416528" y="491188"/>
                  </a:lnTo>
                  <a:lnTo>
                    <a:pt x="425100" y="478456"/>
                  </a:lnTo>
                  <a:lnTo>
                    <a:pt x="428244" y="462864"/>
                  </a:lnTo>
                  <a:lnTo>
                    <a:pt x="428244" y="40004"/>
                  </a:lnTo>
                  <a:lnTo>
                    <a:pt x="425100" y="24431"/>
                  </a:lnTo>
                  <a:lnTo>
                    <a:pt x="416528" y="11715"/>
                  </a:lnTo>
                  <a:lnTo>
                    <a:pt x="403812" y="3143"/>
                  </a:lnTo>
                  <a:lnTo>
                    <a:pt x="388239" y="0"/>
                  </a:lnTo>
                  <a:close/>
                </a:path>
              </a:pathLst>
            </a:custGeom>
            <a:solidFill>
              <a:srgbClr val="D7D7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1" name="object 131"/>
          <p:cNvSpPr txBox="1"/>
          <p:nvPr/>
        </p:nvSpPr>
        <p:spPr>
          <a:xfrm>
            <a:off x="6883400" y="5645607"/>
            <a:ext cx="21399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70" dirty="0">
                <a:solidFill>
                  <a:srgbClr val="2E2E2E"/>
                </a:solidFill>
                <a:latin typeface="Tahoma"/>
                <a:cs typeface="Tahoma"/>
              </a:rPr>
              <a:t>1%</a:t>
            </a:r>
            <a:endParaRPr sz="1100">
              <a:latin typeface="Tahoma"/>
              <a:cs typeface="Tahoma"/>
            </a:endParaRPr>
          </a:p>
        </p:txBody>
      </p:sp>
      <p:grpSp>
        <p:nvGrpSpPr>
          <p:cNvPr id="132" name="object 132"/>
          <p:cNvGrpSpPr/>
          <p:nvPr/>
        </p:nvGrpSpPr>
        <p:grpSpPr>
          <a:xfrm>
            <a:off x="8529828" y="5466588"/>
            <a:ext cx="530860" cy="605155"/>
            <a:chOff x="8529828" y="5466588"/>
            <a:chExt cx="530860" cy="605155"/>
          </a:xfrm>
        </p:grpSpPr>
        <p:pic>
          <p:nvPicPr>
            <p:cNvPr id="133" name="object 133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8529828" y="5466588"/>
              <a:ext cx="530390" cy="605053"/>
            </a:xfrm>
            <a:prstGeom prst="rect">
              <a:avLst/>
            </a:prstGeom>
          </p:spPr>
        </p:pic>
        <p:pic>
          <p:nvPicPr>
            <p:cNvPr id="134" name="object 134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8564880" y="5591556"/>
              <a:ext cx="458749" cy="396252"/>
            </a:xfrm>
            <a:prstGeom prst="rect">
              <a:avLst/>
            </a:prstGeom>
          </p:spPr>
        </p:pic>
        <p:sp>
          <p:nvSpPr>
            <p:cNvPr id="135" name="object 135"/>
            <p:cNvSpPr/>
            <p:nvPr/>
          </p:nvSpPr>
          <p:spPr>
            <a:xfrm>
              <a:off x="8555736" y="5492496"/>
              <a:ext cx="428625" cy="502920"/>
            </a:xfrm>
            <a:custGeom>
              <a:avLst/>
              <a:gdLst/>
              <a:ahLst/>
              <a:cxnLst/>
              <a:rect l="l" t="t" r="r" b="b"/>
              <a:pathLst>
                <a:path w="428625" h="502920">
                  <a:moveTo>
                    <a:pt x="388239" y="0"/>
                  </a:moveTo>
                  <a:lnTo>
                    <a:pt x="40005" y="0"/>
                  </a:lnTo>
                  <a:lnTo>
                    <a:pt x="24431" y="3143"/>
                  </a:lnTo>
                  <a:lnTo>
                    <a:pt x="11715" y="11715"/>
                  </a:lnTo>
                  <a:lnTo>
                    <a:pt x="3143" y="24431"/>
                  </a:lnTo>
                  <a:lnTo>
                    <a:pt x="0" y="40004"/>
                  </a:lnTo>
                  <a:lnTo>
                    <a:pt x="0" y="462864"/>
                  </a:lnTo>
                  <a:lnTo>
                    <a:pt x="3143" y="478456"/>
                  </a:lnTo>
                  <a:lnTo>
                    <a:pt x="11715" y="491188"/>
                  </a:lnTo>
                  <a:lnTo>
                    <a:pt x="24431" y="499772"/>
                  </a:lnTo>
                  <a:lnTo>
                    <a:pt x="40005" y="502919"/>
                  </a:lnTo>
                  <a:lnTo>
                    <a:pt x="388239" y="502919"/>
                  </a:lnTo>
                  <a:lnTo>
                    <a:pt x="403812" y="499772"/>
                  </a:lnTo>
                  <a:lnTo>
                    <a:pt x="416528" y="491188"/>
                  </a:lnTo>
                  <a:lnTo>
                    <a:pt x="425100" y="478456"/>
                  </a:lnTo>
                  <a:lnTo>
                    <a:pt x="428244" y="462864"/>
                  </a:lnTo>
                  <a:lnTo>
                    <a:pt x="428244" y="40004"/>
                  </a:lnTo>
                  <a:lnTo>
                    <a:pt x="425100" y="24431"/>
                  </a:lnTo>
                  <a:lnTo>
                    <a:pt x="416528" y="11715"/>
                  </a:lnTo>
                  <a:lnTo>
                    <a:pt x="403812" y="3143"/>
                  </a:lnTo>
                  <a:lnTo>
                    <a:pt x="388239" y="0"/>
                  </a:lnTo>
                  <a:close/>
                </a:path>
              </a:pathLst>
            </a:custGeom>
            <a:solidFill>
              <a:srgbClr val="D7D7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6" name="object 136"/>
          <p:cNvSpPr txBox="1"/>
          <p:nvPr/>
        </p:nvSpPr>
        <p:spPr>
          <a:xfrm>
            <a:off x="8663685" y="5645607"/>
            <a:ext cx="21399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70" dirty="0">
                <a:solidFill>
                  <a:srgbClr val="2E2E2E"/>
                </a:solidFill>
                <a:latin typeface="Tahoma"/>
                <a:cs typeface="Tahoma"/>
              </a:rPr>
              <a:t>2%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46" name="object 14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69047" rIns="0" bIns="0" rtlCol="0">
            <a:spAutoFit/>
          </a:bodyPr>
          <a:lstStyle/>
          <a:p>
            <a:pPr marL="2417445">
              <a:lnSpc>
                <a:spcPct val="100000"/>
              </a:lnSpc>
              <a:spcBef>
                <a:spcPts val="100"/>
              </a:spcBef>
            </a:pPr>
            <a:fld id="{81D60167-4931-47E6-BA6A-407CBD079E47}" type="slidenum">
              <a:rPr spc="-25" dirty="0"/>
              <a:t>181</a:t>
            </a:fld>
            <a:endParaRPr spc="-25" dirty="0"/>
          </a:p>
        </p:txBody>
      </p:sp>
      <p:sp>
        <p:nvSpPr>
          <p:cNvPr id="147" name="object 14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/>
              <a:t>©</a:t>
            </a:r>
            <a:r>
              <a:rPr spc="-15" dirty="0"/>
              <a:t> </a:t>
            </a:r>
            <a:r>
              <a:rPr dirty="0"/>
              <a:t>The</a:t>
            </a:r>
            <a:r>
              <a:rPr spc="-30" dirty="0"/>
              <a:t> </a:t>
            </a:r>
            <a:r>
              <a:rPr dirty="0"/>
              <a:t>KPI</a:t>
            </a:r>
            <a:r>
              <a:rPr spc="-5" dirty="0"/>
              <a:t> </a:t>
            </a:r>
            <a:r>
              <a:rPr dirty="0"/>
              <a:t>Institute</a:t>
            </a:r>
            <a:r>
              <a:rPr spc="-20" dirty="0"/>
              <a:t> 2023</a:t>
            </a:r>
          </a:p>
        </p:txBody>
      </p:sp>
      <p:sp>
        <p:nvSpPr>
          <p:cNvPr id="137" name="object 137"/>
          <p:cNvSpPr txBox="1"/>
          <p:nvPr/>
        </p:nvSpPr>
        <p:spPr>
          <a:xfrm>
            <a:off x="6881621" y="4471238"/>
            <a:ext cx="213995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70" dirty="0">
                <a:solidFill>
                  <a:srgbClr val="2E2E2E"/>
                </a:solidFill>
                <a:latin typeface="Tahoma"/>
                <a:cs typeface="Tahoma"/>
              </a:rPr>
              <a:t>2%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38" name="object 138"/>
          <p:cNvSpPr txBox="1"/>
          <p:nvPr/>
        </p:nvSpPr>
        <p:spPr>
          <a:xfrm>
            <a:off x="749909" y="5053710"/>
            <a:ext cx="59817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E2E2E"/>
                </a:solidFill>
                <a:latin typeface="Tahoma"/>
                <a:cs typeface="Tahoma"/>
              </a:rPr>
              <a:t>Canberra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39" name="object 139"/>
          <p:cNvSpPr txBox="1"/>
          <p:nvPr/>
        </p:nvSpPr>
        <p:spPr>
          <a:xfrm>
            <a:off x="375310" y="2994405"/>
            <a:ext cx="705485" cy="605790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sz="1400" spc="-10" dirty="0">
                <a:solidFill>
                  <a:srgbClr val="FFFFFF"/>
                </a:solidFill>
                <a:latin typeface="Tahoma"/>
                <a:cs typeface="Tahoma"/>
              </a:rPr>
              <a:t>Australia</a:t>
            </a:r>
            <a:endParaRPr sz="1400">
              <a:latin typeface="Tahoma"/>
              <a:cs typeface="Tahoma"/>
            </a:endParaRPr>
          </a:p>
          <a:p>
            <a:pPr marL="22860">
              <a:lnSpc>
                <a:spcPct val="100000"/>
              </a:lnSpc>
              <a:spcBef>
                <a:spcPts val="285"/>
              </a:spcBef>
            </a:pPr>
            <a:r>
              <a:rPr sz="2000" spc="-25" dirty="0">
                <a:solidFill>
                  <a:srgbClr val="076447"/>
                </a:solidFill>
                <a:latin typeface="Tahoma"/>
                <a:cs typeface="Tahoma"/>
              </a:rPr>
              <a:t>2%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140" name="object 140"/>
          <p:cNvSpPr txBox="1"/>
          <p:nvPr/>
        </p:nvSpPr>
        <p:spPr>
          <a:xfrm>
            <a:off x="2123058" y="3001100"/>
            <a:ext cx="371475" cy="599440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80"/>
              </a:spcBef>
            </a:pPr>
            <a:r>
              <a:rPr sz="1400" spc="75" dirty="0">
                <a:solidFill>
                  <a:srgbClr val="FFFFFF"/>
                </a:solidFill>
                <a:latin typeface="Tahoma"/>
                <a:cs typeface="Tahoma"/>
              </a:rPr>
              <a:t>UK</a:t>
            </a:r>
            <a:endParaRPr sz="1400">
              <a:latin typeface="Tahoma"/>
              <a:cs typeface="Tahoma"/>
            </a:endParaRPr>
          </a:p>
          <a:p>
            <a:pPr marL="14604">
              <a:lnSpc>
                <a:spcPct val="100000"/>
              </a:lnSpc>
              <a:spcBef>
                <a:spcPts val="254"/>
              </a:spcBef>
            </a:pPr>
            <a:r>
              <a:rPr sz="2000" spc="-145" dirty="0">
                <a:solidFill>
                  <a:srgbClr val="076447"/>
                </a:solidFill>
                <a:latin typeface="Tahoma"/>
                <a:cs typeface="Tahoma"/>
              </a:rPr>
              <a:t>1%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141" name="object 141"/>
          <p:cNvSpPr txBox="1"/>
          <p:nvPr/>
        </p:nvSpPr>
        <p:spPr>
          <a:xfrm>
            <a:off x="3877817" y="3014706"/>
            <a:ext cx="559435" cy="585470"/>
          </a:xfrm>
          <a:prstGeom prst="rect">
            <a:avLst/>
          </a:prstGeom>
        </p:spPr>
        <p:txBody>
          <a:bodyPr vert="horz" wrap="square" lIns="0" tIns="29845" rIns="0" bIns="0" rtlCol="0">
            <a:spAutoFit/>
          </a:bodyPr>
          <a:lstStyle/>
          <a:p>
            <a:pPr marL="19685">
              <a:lnSpc>
                <a:spcPct val="100000"/>
              </a:lnSpc>
              <a:spcBef>
                <a:spcPts val="235"/>
              </a:spcBef>
            </a:pPr>
            <a:r>
              <a:rPr sz="1400" spc="-10" dirty="0">
                <a:solidFill>
                  <a:srgbClr val="FFFFFF"/>
                </a:solidFill>
                <a:latin typeface="Tahoma"/>
                <a:cs typeface="Tahoma"/>
              </a:rPr>
              <a:t>France</a:t>
            </a:r>
            <a:endParaRPr sz="14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z="2000" spc="-25" dirty="0">
                <a:solidFill>
                  <a:srgbClr val="076447"/>
                </a:solidFill>
                <a:latin typeface="Tahoma"/>
                <a:cs typeface="Tahoma"/>
              </a:rPr>
              <a:t>1%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142" name="object 142"/>
          <p:cNvSpPr txBox="1"/>
          <p:nvPr/>
        </p:nvSpPr>
        <p:spPr>
          <a:xfrm>
            <a:off x="5604764" y="3014706"/>
            <a:ext cx="368935" cy="585470"/>
          </a:xfrm>
          <a:prstGeom prst="rect">
            <a:avLst/>
          </a:prstGeom>
        </p:spPr>
        <p:txBody>
          <a:bodyPr vert="horz" wrap="square" lIns="0" tIns="29845" rIns="0" bIns="0" rtlCol="0">
            <a:spAutoFit/>
          </a:bodyPr>
          <a:lstStyle/>
          <a:p>
            <a:pPr marL="26034">
              <a:lnSpc>
                <a:spcPct val="100000"/>
              </a:lnSpc>
              <a:spcBef>
                <a:spcPts val="235"/>
              </a:spcBef>
            </a:pPr>
            <a:r>
              <a:rPr sz="1400" spc="-25" dirty="0">
                <a:solidFill>
                  <a:srgbClr val="FFFFFF"/>
                </a:solidFill>
                <a:latin typeface="Tahoma"/>
                <a:cs typeface="Tahoma"/>
              </a:rPr>
              <a:t>US</a:t>
            </a:r>
            <a:endParaRPr sz="14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z="2000" spc="-150" dirty="0">
                <a:solidFill>
                  <a:srgbClr val="076447"/>
                </a:solidFill>
                <a:latin typeface="Tahoma"/>
                <a:cs typeface="Tahoma"/>
              </a:rPr>
              <a:t>3%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143" name="object 143"/>
          <p:cNvSpPr txBox="1"/>
          <p:nvPr/>
        </p:nvSpPr>
        <p:spPr>
          <a:xfrm>
            <a:off x="7335393" y="2996822"/>
            <a:ext cx="949960" cy="628650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38735">
              <a:lnSpc>
                <a:spcPct val="100000"/>
              </a:lnSpc>
              <a:spcBef>
                <a:spcPts val="375"/>
              </a:spcBef>
            </a:pP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Middle</a:t>
            </a:r>
            <a:r>
              <a:rPr sz="1400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20" dirty="0">
                <a:solidFill>
                  <a:srgbClr val="FFFFFF"/>
                </a:solidFill>
                <a:latin typeface="Tahoma"/>
                <a:cs typeface="Tahoma"/>
              </a:rPr>
              <a:t>East</a:t>
            </a:r>
            <a:endParaRPr sz="14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390"/>
              </a:spcBef>
            </a:pPr>
            <a:r>
              <a:rPr sz="2000" spc="-25" dirty="0">
                <a:solidFill>
                  <a:srgbClr val="076447"/>
                </a:solidFill>
                <a:latin typeface="Tahoma"/>
                <a:cs typeface="Tahoma"/>
              </a:rPr>
              <a:t>3%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144" name="object 144"/>
          <p:cNvSpPr txBox="1"/>
          <p:nvPr/>
        </p:nvSpPr>
        <p:spPr>
          <a:xfrm>
            <a:off x="6122670" y="1870964"/>
            <a:ext cx="13087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5F5F5F"/>
                </a:solidFill>
                <a:latin typeface="Tahoma"/>
                <a:cs typeface="Tahoma"/>
              </a:rPr>
              <a:t>TOP-</a:t>
            </a:r>
            <a:r>
              <a:rPr sz="1800" spc="125" dirty="0">
                <a:solidFill>
                  <a:srgbClr val="5F5F5F"/>
                </a:solidFill>
                <a:latin typeface="Tahoma"/>
                <a:cs typeface="Tahoma"/>
              </a:rPr>
              <a:t>DOWN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145" name="object 145"/>
          <p:cNvSpPr txBox="1"/>
          <p:nvPr/>
        </p:nvSpPr>
        <p:spPr>
          <a:xfrm>
            <a:off x="5992495" y="5056123"/>
            <a:ext cx="51308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2E2E2E"/>
                </a:solidFill>
                <a:latin typeface="Tahoma"/>
                <a:cs typeface="Tahoma"/>
              </a:rPr>
              <a:t>Chicago</a:t>
            </a:r>
            <a:endParaRPr sz="11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08700" rIns="0" bIns="0" rtlCol="0">
            <a:spAutoFit/>
          </a:bodyPr>
          <a:lstStyle/>
          <a:p>
            <a:pPr marL="31750">
              <a:lnSpc>
                <a:spcPct val="100000"/>
              </a:lnSpc>
              <a:spcBef>
                <a:spcPts val="100"/>
              </a:spcBef>
            </a:pPr>
            <a:r>
              <a:rPr spc="175" dirty="0"/>
              <a:t>TARGET</a:t>
            </a:r>
            <a:r>
              <a:rPr spc="25" dirty="0"/>
              <a:t> </a:t>
            </a:r>
            <a:r>
              <a:rPr spc="210" dirty="0"/>
              <a:t>SETTING</a:t>
            </a:r>
            <a:r>
              <a:rPr spc="15" dirty="0"/>
              <a:t> </a:t>
            </a:r>
            <a:r>
              <a:rPr spc="125" dirty="0"/>
              <a:t>APPROACHES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844281" y="3063133"/>
            <a:ext cx="6771640" cy="2307590"/>
            <a:chOff x="844281" y="3063133"/>
            <a:chExt cx="6771640" cy="230759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4281" y="3063133"/>
              <a:ext cx="1891312" cy="74544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24127" y="3156178"/>
              <a:ext cx="1569720" cy="605053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851915" y="3070860"/>
              <a:ext cx="1826260" cy="680085"/>
            </a:xfrm>
            <a:custGeom>
              <a:avLst/>
              <a:gdLst/>
              <a:ahLst/>
              <a:cxnLst/>
              <a:rect l="l" t="t" r="r" b="b"/>
              <a:pathLst>
                <a:path w="1826260" h="680085">
                  <a:moveTo>
                    <a:pt x="1762125" y="0"/>
                  </a:moveTo>
                  <a:lnTo>
                    <a:pt x="63576" y="0"/>
                  </a:lnTo>
                  <a:lnTo>
                    <a:pt x="38828" y="4994"/>
                  </a:lnTo>
                  <a:lnTo>
                    <a:pt x="18619" y="18621"/>
                  </a:lnTo>
                  <a:lnTo>
                    <a:pt x="4995" y="38844"/>
                  </a:lnTo>
                  <a:lnTo>
                    <a:pt x="0" y="63626"/>
                  </a:lnTo>
                  <a:lnTo>
                    <a:pt x="0" y="616076"/>
                  </a:lnTo>
                  <a:lnTo>
                    <a:pt x="4995" y="640859"/>
                  </a:lnTo>
                  <a:lnTo>
                    <a:pt x="18619" y="661082"/>
                  </a:lnTo>
                  <a:lnTo>
                    <a:pt x="38828" y="674709"/>
                  </a:lnTo>
                  <a:lnTo>
                    <a:pt x="63576" y="679703"/>
                  </a:lnTo>
                  <a:lnTo>
                    <a:pt x="1762125" y="679703"/>
                  </a:lnTo>
                  <a:lnTo>
                    <a:pt x="1786907" y="674709"/>
                  </a:lnTo>
                  <a:lnTo>
                    <a:pt x="1807130" y="661082"/>
                  </a:lnTo>
                  <a:lnTo>
                    <a:pt x="1820757" y="640859"/>
                  </a:lnTo>
                  <a:lnTo>
                    <a:pt x="1825752" y="616076"/>
                  </a:lnTo>
                  <a:lnTo>
                    <a:pt x="1825752" y="63626"/>
                  </a:lnTo>
                  <a:lnTo>
                    <a:pt x="1820757" y="38844"/>
                  </a:lnTo>
                  <a:lnTo>
                    <a:pt x="1807130" y="18621"/>
                  </a:lnTo>
                  <a:lnTo>
                    <a:pt x="1786907" y="4994"/>
                  </a:lnTo>
                  <a:lnTo>
                    <a:pt x="1762125" y="0"/>
                  </a:lnTo>
                  <a:close/>
                </a:path>
              </a:pathLst>
            </a:custGeom>
            <a:solidFill>
              <a:srgbClr val="46B592">
                <a:alpha val="49411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61345" y="3063133"/>
              <a:ext cx="1891312" cy="74544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38727" y="3249129"/>
              <a:ext cx="1376172" cy="422186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3268980" y="3070860"/>
              <a:ext cx="1826260" cy="680085"/>
            </a:xfrm>
            <a:custGeom>
              <a:avLst/>
              <a:gdLst/>
              <a:ahLst/>
              <a:cxnLst/>
              <a:rect l="l" t="t" r="r" b="b"/>
              <a:pathLst>
                <a:path w="1826260" h="680085">
                  <a:moveTo>
                    <a:pt x="1762125" y="0"/>
                  </a:moveTo>
                  <a:lnTo>
                    <a:pt x="63627" y="0"/>
                  </a:lnTo>
                  <a:lnTo>
                    <a:pt x="38844" y="4994"/>
                  </a:lnTo>
                  <a:lnTo>
                    <a:pt x="18621" y="18621"/>
                  </a:lnTo>
                  <a:lnTo>
                    <a:pt x="4994" y="38844"/>
                  </a:lnTo>
                  <a:lnTo>
                    <a:pt x="0" y="63626"/>
                  </a:lnTo>
                  <a:lnTo>
                    <a:pt x="0" y="616076"/>
                  </a:lnTo>
                  <a:lnTo>
                    <a:pt x="4994" y="640859"/>
                  </a:lnTo>
                  <a:lnTo>
                    <a:pt x="18621" y="661082"/>
                  </a:lnTo>
                  <a:lnTo>
                    <a:pt x="38844" y="674709"/>
                  </a:lnTo>
                  <a:lnTo>
                    <a:pt x="63627" y="679703"/>
                  </a:lnTo>
                  <a:lnTo>
                    <a:pt x="1762125" y="679703"/>
                  </a:lnTo>
                  <a:lnTo>
                    <a:pt x="1786907" y="674709"/>
                  </a:lnTo>
                  <a:lnTo>
                    <a:pt x="1807130" y="661082"/>
                  </a:lnTo>
                  <a:lnTo>
                    <a:pt x="1820757" y="640859"/>
                  </a:lnTo>
                  <a:lnTo>
                    <a:pt x="1825752" y="616076"/>
                  </a:lnTo>
                  <a:lnTo>
                    <a:pt x="1825752" y="63626"/>
                  </a:lnTo>
                  <a:lnTo>
                    <a:pt x="1820757" y="38844"/>
                  </a:lnTo>
                  <a:lnTo>
                    <a:pt x="1807130" y="18621"/>
                  </a:lnTo>
                  <a:lnTo>
                    <a:pt x="1786907" y="4994"/>
                  </a:lnTo>
                  <a:lnTo>
                    <a:pt x="1762125" y="0"/>
                  </a:lnTo>
                  <a:close/>
                </a:path>
              </a:pathLst>
            </a:custGeom>
            <a:solidFill>
              <a:srgbClr val="46B592">
                <a:alpha val="49411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24129" y="3063133"/>
              <a:ext cx="1891312" cy="745448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843015" y="3156191"/>
              <a:ext cx="1688591" cy="606564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5731763" y="3070860"/>
              <a:ext cx="1826260" cy="680085"/>
            </a:xfrm>
            <a:custGeom>
              <a:avLst/>
              <a:gdLst/>
              <a:ahLst/>
              <a:cxnLst/>
              <a:rect l="l" t="t" r="r" b="b"/>
              <a:pathLst>
                <a:path w="1826259" h="680085">
                  <a:moveTo>
                    <a:pt x="1762125" y="0"/>
                  </a:moveTo>
                  <a:lnTo>
                    <a:pt x="63626" y="0"/>
                  </a:lnTo>
                  <a:lnTo>
                    <a:pt x="38844" y="4994"/>
                  </a:lnTo>
                  <a:lnTo>
                    <a:pt x="18621" y="18621"/>
                  </a:lnTo>
                  <a:lnTo>
                    <a:pt x="4994" y="38844"/>
                  </a:lnTo>
                  <a:lnTo>
                    <a:pt x="0" y="63626"/>
                  </a:lnTo>
                  <a:lnTo>
                    <a:pt x="0" y="616076"/>
                  </a:lnTo>
                  <a:lnTo>
                    <a:pt x="4994" y="640859"/>
                  </a:lnTo>
                  <a:lnTo>
                    <a:pt x="18621" y="661082"/>
                  </a:lnTo>
                  <a:lnTo>
                    <a:pt x="38844" y="674709"/>
                  </a:lnTo>
                  <a:lnTo>
                    <a:pt x="63626" y="679703"/>
                  </a:lnTo>
                  <a:lnTo>
                    <a:pt x="1762125" y="679703"/>
                  </a:lnTo>
                  <a:lnTo>
                    <a:pt x="1786907" y="674709"/>
                  </a:lnTo>
                  <a:lnTo>
                    <a:pt x="1807130" y="661082"/>
                  </a:lnTo>
                  <a:lnTo>
                    <a:pt x="1820757" y="640859"/>
                  </a:lnTo>
                  <a:lnTo>
                    <a:pt x="1825752" y="616076"/>
                  </a:lnTo>
                  <a:lnTo>
                    <a:pt x="1825752" y="63626"/>
                  </a:lnTo>
                  <a:lnTo>
                    <a:pt x="1820757" y="38844"/>
                  </a:lnTo>
                  <a:lnTo>
                    <a:pt x="1807130" y="18621"/>
                  </a:lnTo>
                  <a:lnTo>
                    <a:pt x="1786907" y="4994"/>
                  </a:lnTo>
                  <a:lnTo>
                    <a:pt x="1762125" y="0"/>
                  </a:lnTo>
                  <a:close/>
                </a:path>
              </a:pathLst>
            </a:custGeom>
            <a:solidFill>
              <a:srgbClr val="46B592">
                <a:alpha val="49411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4281" y="4625233"/>
              <a:ext cx="1891312" cy="745448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01851" y="4811229"/>
              <a:ext cx="1373123" cy="422186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851915" y="4632960"/>
              <a:ext cx="1826260" cy="680085"/>
            </a:xfrm>
            <a:custGeom>
              <a:avLst/>
              <a:gdLst/>
              <a:ahLst/>
              <a:cxnLst/>
              <a:rect l="l" t="t" r="r" b="b"/>
              <a:pathLst>
                <a:path w="1826260" h="680085">
                  <a:moveTo>
                    <a:pt x="1762125" y="0"/>
                  </a:moveTo>
                  <a:lnTo>
                    <a:pt x="63576" y="0"/>
                  </a:lnTo>
                  <a:lnTo>
                    <a:pt x="38828" y="4994"/>
                  </a:lnTo>
                  <a:lnTo>
                    <a:pt x="18619" y="18621"/>
                  </a:lnTo>
                  <a:lnTo>
                    <a:pt x="4995" y="38844"/>
                  </a:lnTo>
                  <a:lnTo>
                    <a:pt x="0" y="63626"/>
                  </a:lnTo>
                  <a:lnTo>
                    <a:pt x="0" y="616076"/>
                  </a:lnTo>
                  <a:lnTo>
                    <a:pt x="4995" y="640859"/>
                  </a:lnTo>
                  <a:lnTo>
                    <a:pt x="18619" y="661082"/>
                  </a:lnTo>
                  <a:lnTo>
                    <a:pt x="38828" y="674709"/>
                  </a:lnTo>
                  <a:lnTo>
                    <a:pt x="63576" y="679703"/>
                  </a:lnTo>
                  <a:lnTo>
                    <a:pt x="1762125" y="679703"/>
                  </a:lnTo>
                  <a:lnTo>
                    <a:pt x="1786907" y="674709"/>
                  </a:lnTo>
                  <a:lnTo>
                    <a:pt x="1807130" y="661082"/>
                  </a:lnTo>
                  <a:lnTo>
                    <a:pt x="1820757" y="640859"/>
                  </a:lnTo>
                  <a:lnTo>
                    <a:pt x="1825752" y="616076"/>
                  </a:lnTo>
                  <a:lnTo>
                    <a:pt x="1825752" y="63626"/>
                  </a:lnTo>
                  <a:lnTo>
                    <a:pt x="1820757" y="38844"/>
                  </a:lnTo>
                  <a:lnTo>
                    <a:pt x="1807130" y="18621"/>
                  </a:lnTo>
                  <a:lnTo>
                    <a:pt x="1786907" y="4994"/>
                  </a:lnTo>
                  <a:lnTo>
                    <a:pt x="1762125" y="0"/>
                  </a:lnTo>
                  <a:close/>
                </a:path>
              </a:pathLst>
            </a:custGeom>
            <a:solidFill>
              <a:srgbClr val="46B592">
                <a:alpha val="49411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1207719" y="4861941"/>
            <a:ext cx="111379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FFFFFF"/>
                </a:solidFill>
                <a:latin typeface="Arial"/>
                <a:cs typeface="Arial"/>
              </a:rPr>
              <a:t>Cabin</a:t>
            </a:r>
            <a:r>
              <a:rPr sz="12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Arial"/>
                <a:cs typeface="Arial"/>
              </a:rPr>
              <a:t>grooming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3261345" y="4625233"/>
            <a:ext cx="1891664" cy="745490"/>
            <a:chOff x="3261345" y="4625233"/>
            <a:chExt cx="1891664" cy="745490"/>
          </a:xfrm>
        </p:grpSpPr>
        <p:pic>
          <p:nvPicPr>
            <p:cNvPr id="18" name="object 1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61345" y="4625233"/>
              <a:ext cx="1891312" cy="745448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800855" y="4811229"/>
              <a:ext cx="809244" cy="422186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3268979" y="4632959"/>
              <a:ext cx="1826260" cy="680085"/>
            </a:xfrm>
            <a:custGeom>
              <a:avLst/>
              <a:gdLst/>
              <a:ahLst/>
              <a:cxnLst/>
              <a:rect l="l" t="t" r="r" b="b"/>
              <a:pathLst>
                <a:path w="1826260" h="680085">
                  <a:moveTo>
                    <a:pt x="1762125" y="0"/>
                  </a:moveTo>
                  <a:lnTo>
                    <a:pt x="63627" y="0"/>
                  </a:lnTo>
                  <a:lnTo>
                    <a:pt x="38844" y="4994"/>
                  </a:lnTo>
                  <a:lnTo>
                    <a:pt x="18621" y="18621"/>
                  </a:lnTo>
                  <a:lnTo>
                    <a:pt x="4994" y="38844"/>
                  </a:lnTo>
                  <a:lnTo>
                    <a:pt x="0" y="63626"/>
                  </a:lnTo>
                  <a:lnTo>
                    <a:pt x="0" y="616076"/>
                  </a:lnTo>
                  <a:lnTo>
                    <a:pt x="4994" y="640859"/>
                  </a:lnTo>
                  <a:lnTo>
                    <a:pt x="18621" y="661082"/>
                  </a:lnTo>
                  <a:lnTo>
                    <a:pt x="38844" y="674709"/>
                  </a:lnTo>
                  <a:lnTo>
                    <a:pt x="63627" y="679703"/>
                  </a:lnTo>
                  <a:lnTo>
                    <a:pt x="1762125" y="679703"/>
                  </a:lnTo>
                  <a:lnTo>
                    <a:pt x="1786907" y="674709"/>
                  </a:lnTo>
                  <a:lnTo>
                    <a:pt x="1807130" y="661082"/>
                  </a:lnTo>
                  <a:lnTo>
                    <a:pt x="1820757" y="640859"/>
                  </a:lnTo>
                  <a:lnTo>
                    <a:pt x="1825752" y="616076"/>
                  </a:lnTo>
                  <a:lnTo>
                    <a:pt x="1825752" y="63626"/>
                  </a:lnTo>
                  <a:lnTo>
                    <a:pt x="1820757" y="38844"/>
                  </a:lnTo>
                  <a:lnTo>
                    <a:pt x="1807130" y="18621"/>
                  </a:lnTo>
                  <a:lnTo>
                    <a:pt x="1786907" y="4994"/>
                  </a:lnTo>
                  <a:lnTo>
                    <a:pt x="1762125" y="0"/>
                  </a:lnTo>
                  <a:close/>
                </a:path>
              </a:pathLst>
            </a:custGeom>
            <a:solidFill>
              <a:srgbClr val="46B592">
                <a:alpha val="49411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3906392" y="4861941"/>
            <a:ext cx="5499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FFFFFF"/>
                </a:solidFill>
                <a:latin typeface="Arial"/>
                <a:cs typeface="Arial"/>
              </a:rPr>
              <a:t>Fuelling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3252208" y="1488688"/>
            <a:ext cx="4363720" cy="3882390"/>
            <a:chOff x="3252208" y="1488688"/>
            <a:chExt cx="4363720" cy="3882390"/>
          </a:xfrm>
        </p:grpSpPr>
        <p:pic>
          <p:nvPicPr>
            <p:cNvPr id="23" name="object 2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24129" y="4625233"/>
              <a:ext cx="1891312" cy="745448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949696" y="4718291"/>
              <a:ext cx="1475231" cy="606564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5731764" y="4632960"/>
              <a:ext cx="1826260" cy="680085"/>
            </a:xfrm>
            <a:custGeom>
              <a:avLst/>
              <a:gdLst/>
              <a:ahLst/>
              <a:cxnLst/>
              <a:rect l="l" t="t" r="r" b="b"/>
              <a:pathLst>
                <a:path w="1826259" h="680085">
                  <a:moveTo>
                    <a:pt x="1762125" y="0"/>
                  </a:moveTo>
                  <a:lnTo>
                    <a:pt x="63626" y="0"/>
                  </a:lnTo>
                  <a:lnTo>
                    <a:pt x="38844" y="4994"/>
                  </a:lnTo>
                  <a:lnTo>
                    <a:pt x="18621" y="18621"/>
                  </a:lnTo>
                  <a:lnTo>
                    <a:pt x="4994" y="38844"/>
                  </a:lnTo>
                  <a:lnTo>
                    <a:pt x="0" y="63626"/>
                  </a:lnTo>
                  <a:lnTo>
                    <a:pt x="0" y="616076"/>
                  </a:lnTo>
                  <a:lnTo>
                    <a:pt x="4994" y="640859"/>
                  </a:lnTo>
                  <a:lnTo>
                    <a:pt x="18621" y="661082"/>
                  </a:lnTo>
                  <a:lnTo>
                    <a:pt x="38844" y="674709"/>
                  </a:lnTo>
                  <a:lnTo>
                    <a:pt x="63626" y="679703"/>
                  </a:lnTo>
                  <a:lnTo>
                    <a:pt x="1762125" y="679703"/>
                  </a:lnTo>
                  <a:lnTo>
                    <a:pt x="1786907" y="674709"/>
                  </a:lnTo>
                  <a:lnTo>
                    <a:pt x="1807130" y="661082"/>
                  </a:lnTo>
                  <a:lnTo>
                    <a:pt x="1820757" y="640859"/>
                  </a:lnTo>
                  <a:lnTo>
                    <a:pt x="1825752" y="616076"/>
                  </a:lnTo>
                  <a:lnTo>
                    <a:pt x="1825752" y="63626"/>
                  </a:lnTo>
                  <a:lnTo>
                    <a:pt x="1820757" y="38844"/>
                  </a:lnTo>
                  <a:lnTo>
                    <a:pt x="1807130" y="18621"/>
                  </a:lnTo>
                  <a:lnTo>
                    <a:pt x="1786907" y="4994"/>
                  </a:lnTo>
                  <a:lnTo>
                    <a:pt x="1762125" y="0"/>
                  </a:lnTo>
                  <a:close/>
                </a:path>
              </a:pathLst>
            </a:custGeom>
            <a:solidFill>
              <a:srgbClr val="46B592">
                <a:alpha val="49411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252208" y="1488688"/>
              <a:ext cx="1909586" cy="677032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499104" y="1588033"/>
              <a:ext cx="1412748" cy="528802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3268980" y="1496567"/>
              <a:ext cx="1826260" cy="601980"/>
            </a:xfrm>
            <a:custGeom>
              <a:avLst/>
              <a:gdLst/>
              <a:ahLst/>
              <a:cxnLst/>
              <a:rect l="l" t="t" r="r" b="b"/>
              <a:pathLst>
                <a:path w="1826260" h="601980">
                  <a:moveTo>
                    <a:pt x="1769491" y="0"/>
                  </a:moveTo>
                  <a:lnTo>
                    <a:pt x="56261" y="0"/>
                  </a:lnTo>
                  <a:lnTo>
                    <a:pt x="34397" y="4433"/>
                  </a:lnTo>
                  <a:lnTo>
                    <a:pt x="16510" y="16510"/>
                  </a:lnTo>
                  <a:lnTo>
                    <a:pt x="4433" y="34397"/>
                  </a:lnTo>
                  <a:lnTo>
                    <a:pt x="0" y="56261"/>
                  </a:lnTo>
                  <a:lnTo>
                    <a:pt x="0" y="545719"/>
                  </a:lnTo>
                  <a:lnTo>
                    <a:pt x="4433" y="567582"/>
                  </a:lnTo>
                  <a:lnTo>
                    <a:pt x="16510" y="585470"/>
                  </a:lnTo>
                  <a:lnTo>
                    <a:pt x="34397" y="597546"/>
                  </a:lnTo>
                  <a:lnTo>
                    <a:pt x="56261" y="601980"/>
                  </a:lnTo>
                  <a:lnTo>
                    <a:pt x="1769491" y="601980"/>
                  </a:lnTo>
                  <a:lnTo>
                    <a:pt x="1791354" y="597546"/>
                  </a:lnTo>
                  <a:lnTo>
                    <a:pt x="1809242" y="585470"/>
                  </a:lnTo>
                  <a:lnTo>
                    <a:pt x="1821318" y="567582"/>
                  </a:lnTo>
                  <a:lnTo>
                    <a:pt x="1825752" y="545719"/>
                  </a:lnTo>
                  <a:lnTo>
                    <a:pt x="1825752" y="56261"/>
                  </a:lnTo>
                  <a:lnTo>
                    <a:pt x="1821318" y="34397"/>
                  </a:lnTo>
                  <a:lnTo>
                    <a:pt x="1809242" y="16510"/>
                  </a:lnTo>
                  <a:lnTo>
                    <a:pt x="1791354" y="4433"/>
                  </a:lnTo>
                  <a:lnTo>
                    <a:pt x="1769491" y="0"/>
                  </a:lnTo>
                  <a:close/>
                </a:path>
              </a:pathLst>
            </a:custGeom>
            <a:solidFill>
              <a:srgbClr val="0871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3635755" y="1652397"/>
            <a:ext cx="109220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40" dirty="0">
                <a:solidFill>
                  <a:srgbClr val="FFFFFF"/>
                </a:solidFill>
                <a:latin typeface="Arial"/>
                <a:cs typeface="Arial"/>
              </a:rPr>
              <a:t>#</a:t>
            </a:r>
            <a:r>
              <a:rPr sz="16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Turn</a:t>
            </a:r>
            <a:r>
              <a:rPr sz="16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-20" dirty="0">
                <a:solidFill>
                  <a:srgbClr val="FFFFFF"/>
                </a:solidFill>
                <a:latin typeface="Arial"/>
                <a:cs typeface="Arial"/>
              </a:rPr>
              <a:t>time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1447800" y="2577109"/>
            <a:ext cx="684530" cy="684530"/>
            <a:chOff x="1447800" y="2577109"/>
            <a:chExt cx="684530" cy="684530"/>
          </a:xfrm>
        </p:grpSpPr>
        <p:pic>
          <p:nvPicPr>
            <p:cNvPr id="31" name="object 3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47800" y="2577109"/>
              <a:ext cx="684250" cy="684250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73707" y="2602991"/>
              <a:ext cx="620267" cy="620268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1511807" y="2641091"/>
              <a:ext cx="506095" cy="506095"/>
            </a:xfrm>
            <a:custGeom>
              <a:avLst/>
              <a:gdLst/>
              <a:ahLst/>
              <a:cxnLst/>
              <a:rect l="l" t="t" r="r" b="b"/>
              <a:pathLst>
                <a:path w="506094" h="506094">
                  <a:moveTo>
                    <a:pt x="252984" y="0"/>
                  </a:moveTo>
                  <a:lnTo>
                    <a:pt x="207514" y="4076"/>
                  </a:lnTo>
                  <a:lnTo>
                    <a:pt x="164717" y="15829"/>
                  </a:lnTo>
                  <a:lnTo>
                    <a:pt x="125306" y="34543"/>
                  </a:lnTo>
                  <a:lnTo>
                    <a:pt x="89997" y="59504"/>
                  </a:lnTo>
                  <a:lnTo>
                    <a:pt x="59504" y="89997"/>
                  </a:lnTo>
                  <a:lnTo>
                    <a:pt x="34543" y="125306"/>
                  </a:lnTo>
                  <a:lnTo>
                    <a:pt x="15829" y="164717"/>
                  </a:lnTo>
                  <a:lnTo>
                    <a:pt x="4076" y="207514"/>
                  </a:lnTo>
                  <a:lnTo>
                    <a:pt x="0" y="252984"/>
                  </a:lnTo>
                  <a:lnTo>
                    <a:pt x="4076" y="298453"/>
                  </a:lnTo>
                  <a:lnTo>
                    <a:pt x="15829" y="341250"/>
                  </a:lnTo>
                  <a:lnTo>
                    <a:pt x="34543" y="380661"/>
                  </a:lnTo>
                  <a:lnTo>
                    <a:pt x="59504" y="415970"/>
                  </a:lnTo>
                  <a:lnTo>
                    <a:pt x="89997" y="446463"/>
                  </a:lnTo>
                  <a:lnTo>
                    <a:pt x="125306" y="471424"/>
                  </a:lnTo>
                  <a:lnTo>
                    <a:pt x="164717" y="490138"/>
                  </a:lnTo>
                  <a:lnTo>
                    <a:pt x="207514" y="501891"/>
                  </a:lnTo>
                  <a:lnTo>
                    <a:pt x="252984" y="505968"/>
                  </a:lnTo>
                  <a:lnTo>
                    <a:pt x="298453" y="501891"/>
                  </a:lnTo>
                  <a:lnTo>
                    <a:pt x="341250" y="490138"/>
                  </a:lnTo>
                  <a:lnTo>
                    <a:pt x="380661" y="471424"/>
                  </a:lnTo>
                  <a:lnTo>
                    <a:pt x="415970" y="446463"/>
                  </a:lnTo>
                  <a:lnTo>
                    <a:pt x="446463" y="415970"/>
                  </a:lnTo>
                  <a:lnTo>
                    <a:pt x="471423" y="380661"/>
                  </a:lnTo>
                  <a:lnTo>
                    <a:pt x="490138" y="341250"/>
                  </a:lnTo>
                  <a:lnTo>
                    <a:pt x="501891" y="298453"/>
                  </a:lnTo>
                  <a:lnTo>
                    <a:pt x="505967" y="252984"/>
                  </a:lnTo>
                  <a:lnTo>
                    <a:pt x="501891" y="207514"/>
                  </a:lnTo>
                  <a:lnTo>
                    <a:pt x="490138" y="164717"/>
                  </a:lnTo>
                  <a:lnTo>
                    <a:pt x="471423" y="125306"/>
                  </a:lnTo>
                  <a:lnTo>
                    <a:pt x="446463" y="89997"/>
                  </a:lnTo>
                  <a:lnTo>
                    <a:pt x="415970" y="59504"/>
                  </a:lnTo>
                  <a:lnTo>
                    <a:pt x="380661" y="34544"/>
                  </a:lnTo>
                  <a:lnTo>
                    <a:pt x="341250" y="15829"/>
                  </a:lnTo>
                  <a:lnTo>
                    <a:pt x="298453" y="4076"/>
                  </a:lnTo>
                  <a:lnTo>
                    <a:pt x="25298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1129995" y="2738120"/>
            <a:ext cx="1269365" cy="8604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290" algn="ctr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0A976C"/>
                </a:solidFill>
                <a:latin typeface="Arial"/>
                <a:cs typeface="Arial"/>
              </a:rPr>
              <a:t>10’</a:t>
            </a:r>
            <a:endParaRPr sz="18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1530"/>
              </a:spcBef>
            </a:pPr>
            <a:r>
              <a:rPr sz="1200" spc="-10" dirty="0">
                <a:solidFill>
                  <a:srgbClr val="FFFFFF"/>
                </a:solidFill>
                <a:latin typeface="Arial"/>
                <a:cs typeface="Arial"/>
              </a:rPr>
              <a:t>Cargo</a:t>
            </a:r>
            <a:r>
              <a:rPr sz="12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loading</a:t>
            </a:r>
            <a:r>
              <a:rPr sz="12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-25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endParaRPr sz="1200">
              <a:latin typeface="Arial"/>
              <a:cs typeface="Arial"/>
            </a:endParaRPr>
          </a:p>
          <a:p>
            <a:pPr marL="1905" algn="ctr">
              <a:lnSpc>
                <a:spcPct val="100000"/>
              </a:lnSpc>
            </a:pPr>
            <a:r>
              <a:rPr sz="1200" spc="-10" dirty="0">
                <a:solidFill>
                  <a:srgbClr val="FFFFFF"/>
                </a:solidFill>
                <a:latin typeface="Arial"/>
                <a:cs typeface="Arial"/>
              </a:rPr>
              <a:t>unloading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1447800" y="4122394"/>
            <a:ext cx="684530" cy="686435"/>
            <a:chOff x="1447800" y="4122394"/>
            <a:chExt cx="684530" cy="686435"/>
          </a:xfrm>
        </p:grpSpPr>
        <p:pic>
          <p:nvPicPr>
            <p:cNvPr id="36" name="object 3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447800" y="4122394"/>
              <a:ext cx="684250" cy="685825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473707" y="4148327"/>
              <a:ext cx="620267" cy="621792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1511807" y="4186427"/>
              <a:ext cx="506095" cy="508000"/>
            </a:xfrm>
            <a:custGeom>
              <a:avLst/>
              <a:gdLst/>
              <a:ahLst/>
              <a:cxnLst/>
              <a:rect l="l" t="t" r="r" b="b"/>
              <a:pathLst>
                <a:path w="506094" h="508000">
                  <a:moveTo>
                    <a:pt x="252984" y="0"/>
                  </a:moveTo>
                  <a:lnTo>
                    <a:pt x="207514" y="4090"/>
                  </a:lnTo>
                  <a:lnTo>
                    <a:pt x="164717" y="15881"/>
                  </a:lnTo>
                  <a:lnTo>
                    <a:pt x="125306" y="34656"/>
                  </a:lnTo>
                  <a:lnTo>
                    <a:pt x="89997" y="59697"/>
                  </a:lnTo>
                  <a:lnTo>
                    <a:pt x="59504" y="90284"/>
                  </a:lnTo>
                  <a:lnTo>
                    <a:pt x="34543" y="125701"/>
                  </a:lnTo>
                  <a:lnTo>
                    <a:pt x="15829" y="165229"/>
                  </a:lnTo>
                  <a:lnTo>
                    <a:pt x="4076" y="208150"/>
                  </a:lnTo>
                  <a:lnTo>
                    <a:pt x="0" y="253746"/>
                  </a:lnTo>
                  <a:lnTo>
                    <a:pt x="4076" y="299341"/>
                  </a:lnTo>
                  <a:lnTo>
                    <a:pt x="15829" y="342262"/>
                  </a:lnTo>
                  <a:lnTo>
                    <a:pt x="34543" y="381790"/>
                  </a:lnTo>
                  <a:lnTo>
                    <a:pt x="59504" y="417207"/>
                  </a:lnTo>
                  <a:lnTo>
                    <a:pt x="89997" y="447794"/>
                  </a:lnTo>
                  <a:lnTo>
                    <a:pt x="125306" y="472835"/>
                  </a:lnTo>
                  <a:lnTo>
                    <a:pt x="164717" y="491610"/>
                  </a:lnTo>
                  <a:lnTo>
                    <a:pt x="207514" y="503401"/>
                  </a:lnTo>
                  <a:lnTo>
                    <a:pt x="252984" y="507492"/>
                  </a:lnTo>
                  <a:lnTo>
                    <a:pt x="298453" y="503401"/>
                  </a:lnTo>
                  <a:lnTo>
                    <a:pt x="341250" y="491610"/>
                  </a:lnTo>
                  <a:lnTo>
                    <a:pt x="380661" y="472835"/>
                  </a:lnTo>
                  <a:lnTo>
                    <a:pt x="415970" y="447794"/>
                  </a:lnTo>
                  <a:lnTo>
                    <a:pt x="446463" y="417207"/>
                  </a:lnTo>
                  <a:lnTo>
                    <a:pt x="471423" y="381790"/>
                  </a:lnTo>
                  <a:lnTo>
                    <a:pt x="490138" y="342262"/>
                  </a:lnTo>
                  <a:lnTo>
                    <a:pt x="501891" y="299341"/>
                  </a:lnTo>
                  <a:lnTo>
                    <a:pt x="505967" y="253746"/>
                  </a:lnTo>
                  <a:lnTo>
                    <a:pt x="501891" y="208150"/>
                  </a:lnTo>
                  <a:lnTo>
                    <a:pt x="490138" y="165229"/>
                  </a:lnTo>
                  <a:lnTo>
                    <a:pt x="471423" y="125701"/>
                  </a:lnTo>
                  <a:lnTo>
                    <a:pt x="446463" y="90284"/>
                  </a:lnTo>
                  <a:lnTo>
                    <a:pt x="415970" y="59697"/>
                  </a:lnTo>
                  <a:lnTo>
                    <a:pt x="380661" y="34656"/>
                  </a:lnTo>
                  <a:lnTo>
                    <a:pt x="341250" y="15881"/>
                  </a:lnTo>
                  <a:lnTo>
                    <a:pt x="298453" y="4090"/>
                  </a:lnTo>
                  <a:lnTo>
                    <a:pt x="25298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9" name="object 39"/>
          <p:cNvSpPr txBox="1"/>
          <p:nvPr/>
        </p:nvSpPr>
        <p:spPr>
          <a:xfrm>
            <a:off x="1687195" y="4284726"/>
            <a:ext cx="1898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35" dirty="0">
                <a:solidFill>
                  <a:srgbClr val="0A976C"/>
                </a:solidFill>
                <a:latin typeface="Arial"/>
                <a:cs typeface="Arial"/>
              </a:rPr>
              <a:t>3’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3864864" y="2577109"/>
            <a:ext cx="684530" cy="684530"/>
            <a:chOff x="3864864" y="2577109"/>
            <a:chExt cx="684530" cy="684530"/>
          </a:xfrm>
        </p:grpSpPr>
        <p:pic>
          <p:nvPicPr>
            <p:cNvPr id="41" name="object 4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864864" y="2577109"/>
              <a:ext cx="684250" cy="684250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890772" y="2602991"/>
              <a:ext cx="620255" cy="620268"/>
            </a:xfrm>
            <a:prstGeom prst="rect">
              <a:avLst/>
            </a:prstGeom>
          </p:spPr>
        </p:pic>
        <p:sp>
          <p:nvSpPr>
            <p:cNvPr id="43" name="object 43"/>
            <p:cNvSpPr/>
            <p:nvPr/>
          </p:nvSpPr>
          <p:spPr>
            <a:xfrm>
              <a:off x="3927348" y="2641091"/>
              <a:ext cx="508000" cy="506095"/>
            </a:xfrm>
            <a:custGeom>
              <a:avLst/>
              <a:gdLst/>
              <a:ahLst/>
              <a:cxnLst/>
              <a:rect l="l" t="t" r="r" b="b"/>
              <a:pathLst>
                <a:path w="508000" h="506094">
                  <a:moveTo>
                    <a:pt x="253746" y="0"/>
                  </a:moveTo>
                  <a:lnTo>
                    <a:pt x="208150" y="4076"/>
                  </a:lnTo>
                  <a:lnTo>
                    <a:pt x="165229" y="15829"/>
                  </a:lnTo>
                  <a:lnTo>
                    <a:pt x="125701" y="34543"/>
                  </a:lnTo>
                  <a:lnTo>
                    <a:pt x="90284" y="59504"/>
                  </a:lnTo>
                  <a:lnTo>
                    <a:pt x="59697" y="89997"/>
                  </a:lnTo>
                  <a:lnTo>
                    <a:pt x="34656" y="125306"/>
                  </a:lnTo>
                  <a:lnTo>
                    <a:pt x="15881" y="164717"/>
                  </a:lnTo>
                  <a:lnTo>
                    <a:pt x="4090" y="207514"/>
                  </a:lnTo>
                  <a:lnTo>
                    <a:pt x="0" y="252984"/>
                  </a:lnTo>
                  <a:lnTo>
                    <a:pt x="4090" y="298453"/>
                  </a:lnTo>
                  <a:lnTo>
                    <a:pt x="15881" y="341250"/>
                  </a:lnTo>
                  <a:lnTo>
                    <a:pt x="34656" y="380661"/>
                  </a:lnTo>
                  <a:lnTo>
                    <a:pt x="59697" y="415970"/>
                  </a:lnTo>
                  <a:lnTo>
                    <a:pt x="90284" y="446463"/>
                  </a:lnTo>
                  <a:lnTo>
                    <a:pt x="125701" y="471424"/>
                  </a:lnTo>
                  <a:lnTo>
                    <a:pt x="165229" y="490138"/>
                  </a:lnTo>
                  <a:lnTo>
                    <a:pt x="208150" y="501891"/>
                  </a:lnTo>
                  <a:lnTo>
                    <a:pt x="253746" y="505968"/>
                  </a:lnTo>
                  <a:lnTo>
                    <a:pt x="299341" y="501891"/>
                  </a:lnTo>
                  <a:lnTo>
                    <a:pt x="342262" y="490138"/>
                  </a:lnTo>
                  <a:lnTo>
                    <a:pt x="381790" y="471424"/>
                  </a:lnTo>
                  <a:lnTo>
                    <a:pt x="417207" y="446463"/>
                  </a:lnTo>
                  <a:lnTo>
                    <a:pt x="447794" y="415970"/>
                  </a:lnTo>
                  <a:lnTo>
                    <a:pt x="472835" y="380661"/>
                  </a:lnTo>
                  <a:lnTo>
                    <a:pt x="491610" y="341250"/>
                  </a:lnTo>
                  <a:lnTo>
                    <a:pt x="503401" y="298453"/>
                  </a:lnTo>
                  <a:lnTo>
                    <a:pt x="507491" y="252984"/>
                  </a:lnTo>
                  <a:lnTo>
                    <a:pt x="503401" y="207514"/>
                  </a:lnTo>
                  <a:lnTo>
                    <a:pt x="491610" y="164717"/>
                  </a:lnTo>
                  <a:lnTo>
                    <a:pt x="472835" y="125306"/>
                  </a:lnTo>
                  <a:lnTo>
                    <a:pt x="447794" y="89997"/>
                  </a:lnTo>
                  <a:lnTo>
                    <a:pt x="417207" y="59504"/>
                  </a:lnTo>
                  <a:lnTo>
                    <a:pt x="381790" y="34544"/>
                  </a:lnTo>
                  <a:lnTo>
                    <a:pt x="342262" y="15829"/>
                  </a:lnTo>
                  <a:lnTo>
                    <a:pt x="299341" y="4076"/>
                  </a:lnTo>
                  <a:lnTo>
                    <a:pt x="25374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4" name="object 44"/>
          <p:cNvSpPr txBox="1"/>
          <p:nvPr/>
        </p:nvSpPr>
        <p:spPr>
          <a:xfrm>
            <a:off x="3644010" y="2738120"/>
            <a:ext cx="1075690" cy="7702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020" algn="ctr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0A976C"/>
                </a:solidFill>
                <a:latin typeface="Arial"/>
                <a:cs typeface="Arial"/>
              </a:rPr>
              <a:t>5’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90"/>
              </a:spcBef>
            </a:pPr>
            <a:endParaRPr sz="18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1200" spc="-25" dirty="0">
                <a:solidFill>
                  <a:srgbClr val="FFFFFF"/>
                </a:solidFill>
                <a:latin typeface="Arial"/>
                <a:cs typeface="Arial"/>
              </a:rPr>
              <a:t>Pre-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flight</a:t>
            </a:r>
            <a:r>
              <a:rPr sz="1200" spc="1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-20" dirty="0">
                <a:solidFill>
                  <a:srgbClr val="FFFFFF"/>
                </a:solidFill>
                <a:latin typeface="Arial"/>
                <a:cs typeface="Arial"/>
              </a:rPr>
              <a:t>check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45" name="object 45"/>
          <p:cNvGrpSpPr/>
          <p:nvPr/>
        </p:nvGrpSpPr>
        <p:grpSpPr>
          <a:xfrm>
            <a:off x="3864864" y="4122394"/>
            <a:ext cx="684530" cy="686435"/>
            <a:chOff x="3864864" y="4122394"/>
            <a:chExt cx="684530" cy="686435"/>
          </a:xfrm>
        </p:grpSpPr>
        <p:pic>
          <p:nvPicPr>
            <p:cNvPr id="46" name="object 4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864864" y="4122394"/>
              <a:ext cx="684250" cy="685825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890772" y="4148327"/>
              <a:ext cx="620255" cy="621792"/>
            </a:xfrm>
            <a:prstGeom prst="rect">
              <a:avLst/>
            </a:prstGeom>
          </p:spPr>
        </p:pic>
        <p:sp>
          <p:nvSpPr>
            <p:cNvPr id="48" name="object 48"/>
            <p:cNvSpPr/>
            <p:nvPr/>
          </p:nvSpPr>
          <p:spPr>
            <a:xfrm>
              <a:off x="3927348" y="4186427"/>
              <a:ext cx="508000" cy="508000"/>
            </a:xfrm>
            <a:custGeom>
              <a:avLst/>
              <a:gdLst/>
              <a:ahLst/>
              <a:cxnLst/>
              <a:rect l="l" t="t" r="r" b="b"/>
              <a:pathLst>
                <a:path w="508000" h="508000">
                  <a:moveTo>
                    <a:pt x="253746" y="0"/>
                  </a:moveTo>
                  <a:lnTo>
                    <a:pt x="208150" y="4090"/>
                  </a:lnTo>
                  <a:lnTo>
                    <a:pt x="165229" y="15881"/>
                  </a:lnTo>
                  <a:lnTo>
                    <a:pt x="125701" y="34656"/>
                  </a:lnTo>
                  <a:lnTo>
                    <a:pt x="90284" y="59697"/>
                  </a:lnTo>
                  <a:lnTo>
                    <a:pt x="59697" y="90284"/>
                  </a:lnTo>
                  <a:lnTo>
                    <a:pt x="34656" y="125701"/>
                  </a:lnTo>
                  <a:lnTo>
                    <a:pt x="15881" y="165229"/>
                  </a:lnTo>
                  <a:lnTo>
                    <a:pt x="4090" y="208150"/>
                  </a:lnTo>
                  <a:lnTo>
                    <a:pt x="0" y="253746"/>
                  </a:lnTo>
                  <a:lnTo>
                    <a:pt x="4090" y="299341"/>
                  </a:lnTo>
                  <a:lnTo>
                    <a:pt x="15881" y="342262"/>
                  </a:lnTo>
                  <a:lnTo>
                    <a:pt x="34656" y="381790"/>
                  </a:lnTo>
                  <a:lnTo>
                    <a:pt x="59697" y="417207"/>
                  </a:lnTo>
                  <a:lnTo>
                    <a:pt x="90284" y="447794"/>
                  </a:lnTo>
                  <a:lnTo>
                    <a:pt x="125701" y="472835"/>
                  </a:lnTo>
                  <a:lnTo>
                    <a:pt x="165229" y="491610"/>
                  </a:lnTo>
                  <a:lnTo>
                    <a:pt x="208150" y="503401"/>
                  </a:lnTo>
                  <a:lnTo>
                    <a:pt x="253746" y="507492"/>
                  </a:lnTo>
                  <a:lnTo>
                    <a:pt x="299341" y="503401"/>
                  </a:lnTo>
                  <a:lnTo>
                    <a:pt x="342262" y="491610"/>
                  </a:lnTo>
                  <a:lnTo>
                    <a:pt x="381790" y="472835"/>
                  </a:lnTo>
                  <a:lnTo>
                    <a:pt x="417207" y="447794"/>
                  </a:lnTo>
                  <a:lnTo>
                    <a:pt x="447794" y="417207"/>
                  </a:lnTo>
                  <a:lnTo>
                    <a:pt x="472835" y="381790"/>
                  </a:lnTo>
                  <a:lnTo>
                    <a:pt x="491610" y="342262"/>
                  </a:lnTo>
                  <a:lnTo>
                    <a:pt x="503401" y="299341"/>
                  </a:lnTo>
                  <a:lnTo>
                    <a:pt x="507491" y="253746"/>
                  </a:lnTo>
                  <a:lnTo>
                    <a:pt x="503401" y="208150"/>
                  </a:lnTo>
                  <a:lnTo>
                    <a:pt x="491610" y="165229"/>
                  </a:lnTo>
                  <a:lnTo>
                    <a:pt x="472835" y="125701"/>
                  </a:lnTo>
                  <a:lnTo>
                    <a:pt x="447794" y="90284"/>
                  </a:lnTo>
                  <a:lnTo>
                    <a:pt x="417207" y="59697"/>
                  </a:lnTo>
                  <a:lnTo>
                    <a:pt x="381790" y="34656"/>
                  </a:lnTo>
                  <a:lnTo>
                    <a:pt x="342262" y="15881"/>
                  </a:lnTo>
                  <a:lnTo>
                    <a:pt x="299341" y="4090"/>
                  </a:lnTo>
                  <a:lnTo>
                    <a:pt x="25374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9" name="object 49"/>
          <p:cNvSpPr txBox="1"/>
          <p:nvPr/>
        </p:nvSpPr>
        <p:spPr>
          <a:xfrm>
            <a:off x="4103623" y="4284726"/>
            <a:ext cx="1898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35" dirty="0">
                <a:solidFill>
                  <a:srgbClr val="0A976C"/>
                </a:solidFill>
                <a:latin typeface="Arial"/>
                <a:cs typeface="Arial"/>
              </a:rPr>
              <a:t>5’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50" name="object 50"/>
          <p:cNvGrpSpPr/>
          <p:nvPr/>
        </p:nvGrpSpPr>
        <p:grpSpPr>
          <a:xfrm>
            <a:off x="6327647" y="2577109"/>
            <a:ext cx="684530" cy="684530"/>
            <a:chOff x="6327647" y="2577109"/>
            <a:chExt cx="684530" cy="684530"/>
          </a:xfrm>
        </p:grpSpPr>
        <p:pic>
          <p:nvPicPr>
            <p:cNvPr id="51" name="object 5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327647" y="2577109"/>
              <a:ext cx="684250" cy="684250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353555" y="2602991"/>
              <a:ext cx="620268" cy="620268"/>
            </a:xfrm>
            <a:prstGeom prst="rect">
              <a:avLst/>
            </a:prstGeom>
          </p:spPr>
        </p:pic>
        <p:sp>
          <p:nvSpPr>
            <p:cNvPr id="53" name="object 53"/>
            <p:cNvSpPr/>
            <p:nvPr/>
          </p:nvSpPr>
          <p:spPr>
            <a:xfrm>
              <a:off x="6391655" y="2641091"/>
              <a:ext cx="506095" cy="506095"/>
            </a:xfrm>
            <a:custGeom>
              <a:avLst/>
              <a:gdLst/>
              <a:ahLst/>
              <a:cxnLst/>
              <a:rect l="l" t="t" r="r" b="b"/>
              <a:pathLst>
                <a:path w="506095" h="506094">
                  <a:moveTo>
                    <a:pt x="252984" y="0"/>
                  </a:moveTo>
                  <a:lnTo>
                    <a:pt x="207514" y="4076"/>
                  </a:lnTo>
                  <a:lnTo>
                    <a:pt x="164717" y="15829"/>
                  </a:lnTo>
                  <a:lnTo>
                    <a:pt x="125306" y="34543"/>
                  </a:lnTo>
                  <a:lnTo>
                    <a:pt x="89997" y="59504"/>
                  </a:lnTo>
                  <a:lnTo>
                    <a:pt x="59504" y="89997"/>
                  </a:lnTo>
                  <a:lnTo>
                    <a:pt x="34544" y="125306"/>
                  </a:lnTo>
                  <a:lnTo>
                    <a:pt x="15829" y="164717"/>
                  </a:lnTo>
                  <a:lnTo>
                    <a:pt x="4076" y="207514"/>
                  </a:lnTo>
                  <a:lnTo>
                    <a:pt x="0" y="252984"/>
                  </a:lnTo>
                  <a:lnTo>
                    <a:pt x="4076" y="298453"/>
                  </a:lnTo>
                  <a:lnTo>
                    <a:pt x="15829" y="341250"/>
                  </a:lnTo>
                  <a:lnTo>
                    <a:pt x="34543" y="380661"/>
                  </a:lnTo>
                  <a:lnTo>
                    <a:pt x="59504" y="415970"/>
                  </a:lnTo>
                  <a:lnTo>
                    <a:pt x="89997" y="446463"/>
                  </a:lnTo>
                  <a:lnTo>
                    <a:pt x="125306" y="471424"/>
                  </a:lnTo>
                  <a:lnTo>
                    <a:pt x="164717" y="490138"/>
                  </a:lnTo>
                  <a:lnTo>
                    <a:pt x="207514" y="501891"/>
                  </a:lnTo>
                  <a:lnTo>
                    <a:pt x="252984" y="505968"/>
                  </a:lnTo>
                  <a:lnTo>
                    <a:pt x="298453" y="501891"/>
                  </a:lnTo>
                  <a:lnTo>
                    <a:pt x="341250" y="490138"/>
                  </a:lnTo>
                  <a:lnTo>
                    <a:pt x="380661" y="471424"/>
                  </a:lnTo>
                  <a:lnTo>
                    <a:pt x="415970" y="446463"/>
                  </a:lnTo>
                  <a:lnTo>
                    <a:pt x="446463" y="415970"/>
                  </a:lnTo>
                  <a:lnTo>
                    <a:pt x="471424" y="380661"/>
                  </a:lnTo>
                  <a:lnTo>
                    <a:pt x="490138" y="341250"/>
                  </a:lnTo>
                  <a:lnTo>
                    <a:pt x="501891" y="298453"/>
                  </a:lnTo>
                  <a:lnTo>
                    <a:pt x="505968" y="252984"/>
                  </a:lnTo>
                  <a:lnTo>
                    <a:pt x="501891" y="207514"/>
                  </a:lnTo>
                  <a:lnTo>
                    <a:pt x="490138" y="164717"/>
                  </a:lnTo>
                  <a:lnTo>
                    <a:pt x="471424" y="125306"/>
                  </a:lnTo>
                  <a:lnTo>
                    <a:pt x="446463" y="89997"/>
                  </a:lnTo>
                  <a:lnTo>
                    <a:pt x="415970" y="59504"/>
                  </a:lnTo>
                  <a:lnTo>
                    <a:pt x="380661" y="34544"/>
                  </a:lnTo>
                  <a:lnTo>
                    <a:pt x="341250" y="15829"/>
                  </a:lnTo>
                  <a:lnTo>
                    <a:pt x="298453" y="4076"/>
                  </a:lnTo>
                  <a:lnTo>
                    <a:pt x="25298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4" name="object 54"/>
          <p:cNvSpPr txBox="1"/>
          <p:nvPr/>
        </p:nvSpPr>
        <p:spPr>
          <a:xfrm>
            <a:off x="5948934" y="2738120"/>
            <a:ext cx="1391920" cy="8616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290" algn="ctr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0A976C"/>
                </a:solidFill>
                <a:latin typeface="Arial"/>
                <a:cs typeface="Arial"/>
              </a:rPr>
              <a:t>10’</a:t>
            </a:r>
            <a:endParaRPr sz="18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1530"/>
              </a:spcBef>
            </a:pPr>
            <a:r>
              <a:rPr sz="1200" spc="-20" dirty="0">
                <a:solidFill>
                  <a:srgbClr val="FFFFFF"/>
                </a:solidFill>
                <a:latin typeface="Arial"/>
                <a:cs typeface="Arial"/>
              </a:rPr>
              <a:t>Passenger</a:t>
            </a:r>
            <a:r>
              <a:rPr sz="12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Arial"/>
                <a:cs typeface="Arial"/>
              </a:rPr>
              <a:t>boarding</a:t>
            </a:r>
            <a:endParaRPr sz="1200">
              <a:latin typeface="Arial"/>
              <a:cs typeface="Arial"/>
            </a:endParaRPr>
          </a:p>
          <a:p>
            <a:pPr marL="1270" algn="ctr">
              <a:lnSpc>
                <a:spcPct val="100000"/>
              </a:lnSpc>
              <a:spcBef>
                <a:spcPts val="10"/>
              </a:spcBef>
            </a:pP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1200" spc="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Arial"/>
                <a:cs typeface="Arial"/>
              </a:rPr>
              <a:t>deplaning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55" name="object 55"/>
          <p:cNvGrpSpPr/>
          <p:nvPr/>
        </p:nvGrpSpPr>
        <p:grpSpPr>
          <a:xfrm>
            <a:off x="6327647" y="4122394"/>
            <a:ext cx="684530" cy="686435"/>
            <a:chOff x="6327647" y="4122394"/>
            <a:chExt cx="684530" cy="686435"/>
          </a:xfrm>
        </p:grpSpPr>
        <p:pic>
          <p:nvPicPr>
            <p:cNvPr id="56" name="object 5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327647" y="4122394"/>
              <a:ext cx="684250" cy="685825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353555" y="4148327"/>
              <a:ext cx="620268" cy="621792"/>
            </a:xfrm>
            <a:prstGeom prst="rect">
              <a:avLst/>
            </a:prstGeom>
          </p:spPr>
        </p:pic>
        <p:sp>
          <p:nvSpPr>
            <p:cNvPr id="58" name="object 58"/>
            <p:cNvSpPr/>
            <p:nvPr/>
          </p:nvSpPr>
          <p:spPr>
            <a:xfrm>
              <a:off x="6391655" y="4186427"/>
              <a:ext cx="506095" cy="508000"/>
            </a:xfrm>
            <a:custGeom>
              <a:avLst/>
              <a:gdLst/>
              <a:ahLst/>
              <a:cxnLst/>
              <a:rect l="l" t="t" r="r" b="b"/>
              <a:pathLst>
                <a:path w="506095" h="508000">
                  <a:moveTo>
                    <a:pt x="252984" y="0"/>
                  </a:moveTo>
                  <a:lnTo>
                    <a:pt x="207514" y="4090"/>
                  </a:lnTo>
                  <a:lnTo>
                    <a:pt x="164717" y="15881"/>
                  </a:lnTo>
                  <a:lnTo>
                    <a:pt x="125306" y="34656"/>
                  </a:lnTo>
                  <a:lnTo>
                    <a:pt x="89997" y="59697"/>
                  </a:lnTo>
                  <a:lnTo>
                    <a:pt x="59504" y="90284"/>
                  </a:lnTo>
                  <a:lnTo>
                    <a:pt x="34544" y="125701"/>
                  </a:lnTo>
                  <a:lnTo>
                    <a:pt x="15829" y="165229"/>
                  </a:lnTo>
                  <a:lnTo>
                    <a:pt x="4076" y="208150"/>
                  </a:lnTo>
                  <a:lnTo>
                    <a:pt x="0" y="253746"/>
                  </a:lnTo>
                  <a:lnTo>
                    <a:pt x="4076" y="299341"/>
                  </a:lnTo>
                  <a:lnTo>
                    <a:pt x="15829" y="342262"/>
                  </a:lnTo>
                  <a:lnTo>
                    <a:pt x="34543" y="381790"/>
                  </a:lnTo>
                  <a:lnTo>
                    <a:pt x="59504" y="417207"/>
                  </a:lnTo>
                  <a:lnTo>
                    <a:pt x="89997" y="447794"/>
                  </a:lnTo>
                  <a:lnTo>
                    <a:pt x="125306" y="472835"/>
                  </a:lnTo>
                  <a:lnTo>
                    <a:pt x="164717" y="491610"/>
                  </a:lnTo>
                  <a:lnTo>
                    <a:pt x="207514" y="503401"/>
                  </a:lnTo>
                  <a:lnTo>
                    <a:pt x="252984" y="507492"/>
                  </a:lnTo>
                  <a:lnTo>
                    <a:pt x="298453" y="503401"/>
                  </a:lnTo>
                  <a:lnTo>
                    <a:pt x="341250" y="491610"/>
                  </a:lnTo>
                  <a:lnTo>
                    <a:pt x="380661" y="472835"/>
                  </a:lnTo>
                  <a:lnTo>
                    <a:pt x="415970" y="447794"/>
                  </a:lnTo>
                  <a:lnTo>
                    <a:pt x="446463" y="417207"/>
                  </a:lnTo>
                  <a:lnTo>
                    <a:pt x="471424" y="381790"/>
                  </a:lnTo>
                  <a:lnTo>
                    <a:pt x="490138" y="342262"/>
                  </a:lnTo>
                  <a:lnTo>
                    <a:pt x="501891" y="299341"/>
                  </a:lnTo>
                  <a:lnTo>
                    <a:pt x="505968" y="253746"/>
                  </a:lnTo>
                  <a:lnTo>
                    <a:pt x="501891" y="208150"/>
                  </a:lnTo>
                  <a:lnTo>
                    <a:pt x="490138" y="165229"/>
                  </a:lnTo>
                  <a:lnTo>
                    <a:pt x="471424" y="125701"/>
                  </a:lnTo>
                  <a:lnTo>
                    <a:pt x="446463" y="90284"/>
                  </a:lnTo>
                  <a:lnTo>
                    <a:pt x="415970" y="59697"/>
                  </a:lnTo>
                  <a:lnTo>
                    <a:pt x="380661" y="34656"/>
                  </a:lnTo>
                  <a:lnTo>
                    <a:pt x="341250" y="15881"/>
                  </a:lnTo>
                  <a:lnTo>
                    <a:pt x="298453" y="4090"/>
                  </a:lnTo>
                  <a:lnTo>
                    <a:pt x="25298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9" name="object 59"/>
          <p:cNvSpPr txBox="1"/>
          <p:nvPr/>
        </p:nvSpPr>
        <p:spPr>
          <a:xfrm>
            <a:off x="6055614" y="4284726"/>
            <a:ext cx="1179830" cy="876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020" algn="ctr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0A976C"/>
                </a:solidFill>
                <a:latin typeface="Arial"/>
                <a:cs typeface="Arial"/>
              </a:rPr>
              <a:t>5’</a:t>
            </a:r>
            <a:endParaRPr sz="1800">
              <a:latin typeface="Arial"/>
              <a:cs typeface="Arial"/>
            </a:endParaRPr>
          </a:p>
          <a:p>
            <a:pPr marL="12700" marR="5080" algn="ctr">
              <a:lnSpc>
                <a:spcPct val="100800"/>
              </a:lnSpc>
              <a:spcBef>
                <a:spcPts val="1639"/>
              </a:spcBef>
            </a:pP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Meal</a:t>
            </a:r>
            <a:r>
              <a:rPr sz="12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&amp;</a:t>
            </a:r>
            <a:r>
              <a:rPr sz="12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Arial"/>
                <a:cs typeface="Arial"/>
              </a:rPr>
              <a:t>beverage provisioning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60" name="object 60"/>
          <p:cNvGrpSpPr/>
          <p:nvPr/>
        </p:nvGrpSpPr>
        <p:grpSpPr>
          <a:xfrm>
            <a:off x="1758442" y="2098548"/>
            <a:ext cx="4949825" cy="2049780"/>
            <a:chOff x="1758442" y="2098548"/>
            <a:chExt cx="4949825" cy="2049780"/>
          </a:xfrm>
        </p:grpSpPr>
        <p:sp>
          <p:nvSpPr>
            <p:cNvPr id="61" name="object 61"/>
            <p:cNvSpPr/>
            <p:nvPr/>
          </p:nvSpPr>
          <p:spPr>
            <a:xfrm>
              <a:off x="1758442" y="2098547"/>
              <a:ext cx="4893310" cy="2049780"/>
            </a:xfrm>
            <a:custGeom>
              <a:avLst/>
              <a:gdLst/>
              <a:ahLst/>
              <a:cxnLst/>
              <a:rect l="l" t="t" r="r" b="b"/>
              <a:pathLst>
                <a:path w="4893309" h="2049779">
                  <a:moveTo>
                    <a:pt x="2486914" y="1779016"/>
                  </a:moveTo>
                  <a:lnTo>
                    <a:pt x="2480564" y="1766316"/>
                  </a:lnTo>
                  <a:lnTo>
                    <a:pt x="2423414" y="1652016"/>
                  </a:lnTo>
                  <a:lnTo>
                    <a:pt x="2359914" y="1779016"/>
                  </a:lnTo>
                  <a:lnTo>
                    <a:pt x="2417064" y="1779016"/>
                  </a:lnTo>
                  <a:lnTo>
                    <a:pt x="2417064" y="2049780"/>
                  </a:lnTo>
                  <a:lnTo>
                    <a:pt x="2429764" y="2049780"/>
                  </a:lnTo>
                  <a:lnTo>
                    <a:pt x="2429764" y="1779016"/>
                  </a:lnTo>
                  <a:lnTo>
                    <a:pt x="2486914" y="1779016"/>
                  </a:lnTo>
                  <a:close/>
                </a:path>
                <a:path w="4893309" h="2049779">
                  <a:moveTo>
                    <a:pt x="4892802" y="245999"/>
                  </a:moveTo>
                  <a:lnTo>
                    <a:pt x="2429764" y="245999"/>
                  </a:lnTo>
                  <a:lnTo>
                    <a:pt x="2429764" y="127000"/>
                  </a:lnTo>
                  <a:lnTo>
                    <a:pt x="2486025" y="127000"/>
                  </a:lnTo>
                  <a:lnTo>
                    <a:pt x="2486914" y="127000"/>
                  </a:lnTo>
                  <a:lnTo>
                    <a:pt x="2480564" y="114300"/>
                  </a:lnTo>
                  <a:lnTo>
                    <a:pt x="2461514" y="76200"/>
                  </a:lnTo>
                  <a:lnTo>
                    <a:pt x="2455164" y="63500"/>
                  </a:lnTo>
                  <a:lnTo>
                    <a:pt x="2423414" y="0"/>
                  </a:lnTo>
                  <a:lnTo>
                    <a:pt x="2422969" y="889"/>
                  </a:lnTo>
                  <a:lnTo>
                    <a:pt x="2422525" y="0"/>
                  </a:lnTo>
                  <a:lnTo>
                    <a:pt x="2359025" y="127000"/>
                  </a:lnTo>
                  <a:lnTo>
                    <a:pt x="2359914" y="127000"/>
                  </a:lnTo>
                  <a:lnTo>
                    <a:pt x="2416175" y="127000"/>
                  </a:lnTo>
                  <a:lnTo>
                    <a:pt x="2416175" y="245999"/>
                  </a:lnTo>
                  <a:lnTo>
                    <a:pt x="0" y="245999"/>
                  </a:lnTo>
                  <a:lnTo>
                    <a:pt x="0" y="504571"/>
                  </a:lnTo>
                  <a:lnTo>
                    <a:pt x="12700" y="504571"/>
                  </a:lnTo>
                  <a:lnTo>
                    <a:pt x="12700" y="258699"/>
                  </a:lnTo>
                  <a:lnTo>
                    <a:pt x="2417064" y="258699"/>
                  </a:lnTo>
                  <a:lnTo>
                    <a:pt x="2417064" y="504571"/>
                  </a:lnTo>
                  <a:lnTo>
                    <a:pt x="2429764" y="504571"/>
                  </a:lnTo>
                  <a:lnTo>
                    <a:pt x="2429764" y="258699"/>
                  </a:lnTo>
                  <a:lnTo>
                    <a:pt x="4880102" y="258699"/>
                  </a:lnTo>
                  <a:lnTo>
                    <a:pt x="4880102" y="504571"/>
                  </a:lnTo>
                  <a:lnTo>
                    <a:pt x="4892802" y="504571"/>
                  </a:lnTo>
                  <a:lnTo>
                    <a:pt x="4892802" y="258699"/>
                  </a:lnTo>
                  <a:lnTo>
                    <a:pt x="4892802" y="245999"/>
                  </a:lnTo>
                  <a:close/>
                </a:path>
              </a:pathLst>
            </a:custGeom>
            <a:solidFill>
              <a:srgbClr val="0A97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1764792" y="3750564"/>
              <a:ext cx="0" cy="398145"/>
            </a:xfrm>
            <a:custGeom>
              <a:avLst/>
              <a:gdLst/>
              <a:ahLst/>
              <a:cxnLst/>
              <a:rect l="l" t="t" r="r" b="b"/>
              <a:pathLst>
                <a:path h="398145">
                  <a:moveTo>
                    <a:pt x="0" y="397763"/>
                  </a:moveTo>
                  <a:lnTo>
                    <a:pt x="0" y="0"/>
                  </a:lnTo>
                </a:path>
              </a:pathLst>
            </a:custGeom>
            <a:ln w="9525">
              <a:solidFill>
                <a:srgbClr val="0A976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6581139" y="3750564"/>
              <a:ext cx="127000" cy="398145"/>
            </a:xfrm>
            <a:custGeom>
              <a:avLst/>
              <a:gdLst/>
              <a:ahLst/>
              <a:cxnLst/>
              <a:rect l="l" t="t" r="r" b="b"/>
              <a:pathLst>
                <a:path w="127000" h="398145">
                  <a:moveTo>
                    <a:pt x="69850" y="114300"/>
                  </a:moveTo>
                  <a:lnTo>
                    <a:pt x="57150" y="114300"/>
                  </a:lnTo>
                  <a:lnTo>
                    <a:pt x="57150" y="397763"/>
                  </a:lnTo>
                  <a:lnTo>
                    <a:pt x="69850" y="397763"/>
                  </a:lnTo>
                  <a:lnTo>
                    <a:pt x="69850" y="114300"/>
                  </a:lnTo>
                  <a:close/>
                </a:path>
                <a:path w="127000" h="398145">
                  <a:moveTo>
                    <a:pt x="63500" y="0"/>
                  </a:moveTo>
                  <a:lnTo>
                    <a:pt x="0" y="127000"/>
                  </a:lnTo>
                  <a:lnTo>
                    <a:pt x="57150" y="127000"/>
                  </a:lnTo>
                  <a:lnTo>
                    <a:pt x="57150" y="114300"/>
                  </a:lnTo>
                  <a:lnTo>
                    <a:pt x="120650" y="114300"/>
                  </a:lnTo>
                  <a:lnTo>
                    <a:pt x="63500" y="0"/>
                  </a:lnTo>
                  <a:close/>
                </a:path>
                <a:path w="127000" h="398145">
                  <a:moveTo>
                    <a:pt x="120650" y="114300"/>
                  </a:moveTo>
                  <a:lnTo>
                    <a:pt x="69850" y="114300"/>
                  </a:lnTo>
                  <a:lnTo>
                    <a:pt x="69850" y="127000"/>
                  </a:lnTo>
                  <a:lnTo>
                    <a:pt x="127000" y="127000"/>
                  </a:lnTo>
                  <a:lnTo>
                    <a:pt x="120650" y="114300"/>
                  </a:lnTo>
                  <a:close/>
                </a:path>
              </a:pathLst>
            </a:custGeom>
            <a:solidFill>
              <a:srgbClr val="0A97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4" name="object 64"/>
          <p:cNvSpPr txBox="1"/>
          <p:nvPr/>
        </p:nvSpPr>
        <p:spPr>
          <a:xfrm>
            <a:off x="917549" y="5747410"/>
            <a:ext cx="7304405" cy="571500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670560" marR="5080" indent="-658495">
              <a:lnSpc>
                <a:spcPts val="2140"/>
              </a:lnSpc>
              <a:spcBef>
                <a:spcPts val="185"/>
              </a:spcBef>
            </a:pPr>
            <a:r>
              <a:rPr sz="1800" spc="-60" dirty="0">
                <a:solidFill>
                  <a:srgbClr val="5F5F5F"/>
                </a:solidFill>
                <a:latin typeface="Tahoma"/>
                <a:cs typeface="Tahoma"/>
              </a:rPr>
              <a:t>Some</a:t>
            </a:r>
            <a:r>
              <a:rPr sz="1800" spc="-18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10" dirty="0">
                <a:solidFill>
                  <a:srgbClr val="5F5F5F"/>
                </a:solidFill>
                <a:latin typeface="Tahoma"/>
                <a:cs typeface="Tahoma"/>
              </a:rPr>
              <a:t>activities</a:t>
            </a:r>
            <a:r>
              <a:rPr sz="1800" spc="-20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45" dirty="0">
                <a:solidFill>
                  <a:srgbClr val="5F5F5F"/>
                </a:solidFill>
                <a:latin typeface="Tahoma"/>
                <a:cs typeface="Tahoma"/>
              </a:rPr>
              <a:t>can</a:t>
            </a:r>
            <a:r>
              <a:rPr sz="1800" spc="-18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35" dirty="0">
                <a:solidFill>
                  <a:srgbClr val="5F5F5F"/>
                </a:solidFill>
                <a:latin typeface="Tahoma"/>
                <a:cs typeface="Tahoma"/>
              </a:rPr>
              <a:t>take</a:t>
            </a:r>
            <a:r>
              <a:rPr sz="1800" spc="-18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40" dirty="0">
                <a:solidFill>
                  <a:srgbClr val="5F5F5F"/>
                </a:solidFill>
                <a:latin typeface="Tahoma"/>
                <a:cs typeface="Tahoma"/>
              </a:rPr>
              <a:t>place</a:t>
            </a:r>
            <a:r>
              <a:rPr sz="1800" spc="-19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30" dirty="0">
                <a:solidFill>
                  <a:srgbClr val="5F5F5F"/>
                </a:solidFill>
                <a:latin typeface="Tahoma"/>
                <a:cs typeface="Tahoma"/>
              </a:rPr>
              <a:t>at</a:t>
            </a:r>
            <a:r>
              <a:rPr sz="1800" spc="-19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10" dirty="0">
                <a:solidFill>
                  <a:srgbClr val="5F5F5F"/>
                </a:solidFill>
                <a:latin typeface="Tahoma"/>
                <a:cs typeface="Tahoma"/>
              </a:rPr>
              <a:t>the</a:t>
            </a:r>
            <a:r>
              <a:rPr sz="1800" spc="-18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70" dirty="0">
                <a:solidFill>
                  <a:srgbClr val="5F5F5F"/>
                </a:solidFill>
                <a:latin typeface="Tahoma"/>
                <a:cs typeface="Tahoma"/>
              </a:rPr>
              <a:t>same</a:t>
            </a:r>
            <a:r>
              <a:rPr sz="1800" spc="-16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30" dirty="0">
                <a:solidFill>
                  <a:srgbClr val="5F5F5F"/>
                </a:solidFill>
                <a:latin typeface="Tahoma"/>
                <a:cs typeface="Tahoma"/>
              </a:rPr>
              <a:t>time</a:t>
            </a:r>
            <a:r>
              <a:rPr sz="1800" spc="-19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60" dirty="0">
                <a:solidFill>
                  <a:srgbClr val="5F5F5F"/>
                </a:solidFill>
                <a:latin typeface="Tahoma"/>
                <a:cs typeface="Tahoma"/>
              </a:rPr>
              <a:t>as</a:t>
            </a:r>
            <a:r>
              <a:rPr sz="1800" spc="-18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35" dirty="0">
                <a:solidFill>
                  <a:srgbClr val="5F5F5F"/>
                </a:solidFill>
                <a:latin typeface="Tahoma"/>
                <a:cs typeface="Tahoma"/>
              </a:rPr>
              <a:t>cabin</a:t>
            </a:r>
            <a:r>
              <a:rPr sz="1800" spc="-18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40" dirty="0">
                <a:solidFill>
                  <a:srgbClr val="5F5F5F"/>
                </a:solidFill>
                <a:latin typeface="Tahoma"/>
                <a:cs typeface="Tahoma"/>
              </a:rPr>
              <a:t>grooming</a:t>
            </a:r>
            <a:r>
              <a:rPr sz="1800" spc="-19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45" dirty="0">
                <a:solidFill>
                  <a:srgbClr val="5F5F5F"/>
                </a:solidFill>
                <a:latin typeface="Tahoma"/>
                <a:cs typeface="Tahoma"/>
              </a:rPr>
              <a:t>and</a:t>
            </a:r>
            <a:r>
              <a:rPr sz="1800" spc="-18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10" dirty="0">
                <a:solidFill>
                  <a:srgbClr val="5F5F5F"/>
                </a:solidFill>
                <a:latin typeface="Tahoma"/>
                <a:cs typeface="Tahoma"/>
              </a:rPr>
              <a:t>cargo </a:t>
            </a:r>
            <a:r>
              <a:rPr sz="1800" spc="-35" dirty="0">
                <a:solidFill>
                  <a:srgbClr val="5F5F5F"/>
                </a:solidFill>
                <a:latin typeface="Tahoma"/>
                <a:cs typeface="Tahoma"/>
              </a:rPr>
              <a:t>loading</a:t>
            </a:r>
            <a:r>
              <a:rPr sz="1800" spc="-18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5F5F5F"/>
                </a:solidFill>
                <a:latin typeface="Tahoma"/>
                <a:cs typeface="Tahoma"/>
              </a:rPr>
              <a:t>or</a:t>
            </a:r>
            <a:r>
              <a:rPr sz="1800" spc="-17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55" dirty="0">
                <a:solidFill>
                  <a:srgbClr val="5F5F5F"/>
                </a:solidFill>
                <a:latin typeface="Tahoma"/>
                <a:cs typeface="Tahoma"/>
              </a:rPr>
              <a:t>unloading,</a:t>
            </a:r>
            <a:r>
              <a:rPr sz="1800" spc="-18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30" dirty="0">
                <a:solidFill>
                  <a:srgbClr val="5F5F5F"/>
                </a:solidFill>
                <a:latin typeface="Tahoma"/>
                <a:cs typeface="Tahoma"/>
              </a:rPr>
              <a:t>allowing</a:t>
            </a:r>
            <a:r>
              <a:rPr sz="1800" spc="-20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20" dirty="0">
                <a:solidFill>
                  <a:srgbClr val="5F5F5F"/>
                </a:solidFill>
                <a:latin typeface="Tahoma"/>
                <a:cs typeface="Tahoma"/>
              </a:rPr>
              <a:t>the</a:t>
            </a:r>
            <a:r>
              <a:rPr sz="1800" spc="-16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25" dirty="0">
                <a:solidFill>
                  <a:srgbClr val="5F5F5F"/>
                </a:solidFill>
                <a:latin typeface="Tahoma"/>
                <a:cs typeface="Tahoma"/>
              </a:rPr>
              <a:t>process</a:t>
            </a:r>
            <a:r>
              <a:rPr sz="1800" spc="-16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5F5F5F"/>
                </a:solidFill>
                <a:latin typeface="Tahoma"/>
                <a:cs typeface="Tahoma"/>
              </a:rPr>
              <a:t>to</a:t>
            </a:r>
            <a:r>
              <a:rPr sz="1800" spc="-18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35" dirty="0">
                <a:solidFill>
                  <a:srgbClr val="5F5F5F"/>
                </a:solidFill>
                <a:latin typeface="Tahoma"/>
                <a:cs typeface="Tahoma"/>
              </a:rPr>
              <a:t>be</a:t>
            </a:r>
            <a:r>
              <a:rPr sz="1800" spc="-16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25" dirty="0">
                <a:solidFill>
                  <a:srgbClr val="5F5F5F"/>
                </a:solidFill>
                <a:latin typeface="Tahoma"/>
                <a:cs typeface="Tahoma"/>
              </a:rPr>
              <a:t>more</a:t>
            </a:r>
            <a:r>
              <a:rPr sz="1800" spc="-15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10" dirty="0">
                <a:solidFill>
                  <a:srgbClr val="5F5F5F"/>
                </a:solidFill>
                <a:latin typeface="Tahoma"/>
                <a:cs typeface="Tahoma"/>
              </a:rPr>
              <a:t>efficient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65" name="object 6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69047" rIns="0" bIns="0" rtlCol="0">
            <a:spAutoFit/>
          </a:bodyPr>
          <a:lstStyle/>
          <a:p>
            <a:pPr marL="2417445">
              <a:lnSpc>
                <a:spcPct val="100000"/>
              </a:lnSpc>
              <a:spcBef>
                <a:spcPts val="100"/>
              </a:spcBef>
            </a:pPr>
            <a:fld id="{81D60167-4931-47E6-BA6A-407CBD079E47}" type="slidenum">
              <a:rPr spc="-25" dirty="0"/>
              <a:t>182</a:t>
            </a:fld>
            <a:endParaRPr spc="-25" dirty="0"/>
          </a:p>
        </p:txBody>
      </p:sp>
      <p:sp>
        <p:nvSpPr>
          <p:cNvPr id="66" name="object 6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/>
              <a:t>©</a:t>
            </a:r>
            <a:r>
              <a:rPr spc="-15" dirty="0"/>
              <a:t> </a:t>
            </a:r>
            <a:r>
              <a:rPr dirty="0"/>
              <a:t>The</a:t>
            </a:r>
            <a:r>
              <a:rPr spc="-30" dirty="0"/>
              <a:t> </a:t>
            </a:r>
            <a:r>
              <a:rPr dirty="0"/>
              <a:t>KPI</a:t>
            </a:r>
            <a:r>
              <a:rPr spc="-5" dirty="0"/>
              <a:t> </a:t>
            </a:r>
            <a:r>
              <a:rPr dirty="0"/>
              <a:t>Institute</a:t>
            </a:r>
            <a:r>
              <a:rPr spc="-20" dirty="0"/>
              <a:t> 2023</a:t>
            </a:r>
          </a:p>
        </p:txBody>
      </p:sp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37972" y="2138679"/>
            <a:ext cx="6109970" cy="2927350"/>
            <a:chOff x="537972" y="2138679"/>
            <a:chExt cx="6109970" cy="2927350"/>
          </a:xfrm>
        </p:grpSpPr>
        <p:sp>
          <p:nvSpPr>
            <p:cNvPr id="3" name="object 3"/>
            <p:cNvSpPr/>
            <p:nvPr/>
          </p:nvSpPr>
          <p:spPr>
            <a:xfrm>
              <a:off x="4897881" y="3794759"/>
              <a:ext cx="382905" cy="1271270"/>
            </a:xfrm>
            <a:custGeom>
              <a:avLst/>
              <a:gdLst/>
              <a:ahLst/>
              <a:cxnLst/>
              <a:rect l="l" t="t" r="r" b="b"/>
              <a:pathLst>
                <a:path w="382904" h="1271270">
                  <a:moveTo>
                    <a:pt x="255523" y="1144015"/>
                  </a:moveTo>
                  <a:lnTo>
                    <a:pt x="255523" y="1271015"/>
                  </a:lnTo>
                  <a:lnTo>
                    <a:pt x="369823" y="1213865"/>
                  </a:lnTo>
                  <a:lnTo>
                    <a:pt x="268223" y="1213865"/>
                  </a:lnTo>
                  <a:lnTo>
                    <a:pt x="268223" y="1201165"/>
                  </a:lnTo>
                  <a:lnTo>
                    <a:pt x="369823" y="1201165"/>
                  </a:lnTo>
                  <a:lnTo>
                    <a:pt x="255523" y="1144015"/>
                  </a:lnTo>
                  <a:close/>
                </a:path>
                <a:path w="382904" h="1271270">
                  <a:moveTo>
                    <a:pt x="12700" y="0"/>
                  </a:moveTo>
                  <a:lnTo>
                    <a:pt x="0" y="0"/>
                  </a:lnTo>
                  <a:lnTo>
                    <a:pt x="0" y="1213865"/>
                  </a:lnTo>
                  <a:lnTo>
                    <a:pt x="255523" y="1213865"/>
                  </a:lnTo>
                  <a:lnTo>
                    <a:pt x="255523" y="1207515"/>
                  </a:lnTo>
                  <a:lnTo>
                    <a:pt x="12700" y="1207515"/>
                  </a:lnTo>
                  <a:lnTo>
                    <a:pt x="6350" y="1201165"/>
                  </a:lnTo>
                  <a:lnTo>
                    <a:pt x="12700" y="1201165"/>
                  </a:lnTo>
                  <a:lnTo>
                    <a:pt x="12700" y="0"/>
                  </a:lnTo>
                  <a:close/>
                </a:path>
                <a:path w="382904" h="1271270">
                  <a:moveTo>
                    <a:pt x="369823" y="1201165"/>
                  </a:moveTo>
                  <a:lnTo>
                    <a:pt x="268223" y="1201165"/>
                  </a:lnTo>
                  <a:lnTo>
                    <a:pt x="268223" y="1213865"/>
                  </a:lnTo>
                  <a:lnTo>
                    <a:pt x="369823" y="1213865"/>
                  </a:lnTo>
                  <a:lnTo>
                    <a:pt x="382523" y="1207515"/>
                  </a:lnTo>
                  <a:lnTo>
                    <a:pt x="369823" y="1201165"/>
                  </a:lnTo>
                  <a:close/>
                </a:path>
                <a:path w="382904" h="1271270">
                  <a:moveTo>
                    <a:pt x="12700" y="1201165"/>
                  </a:moveTo>
                  <a:lnTo>
                    <a:pt x="6350" y="1201165"/>
                  </a:lnTo>
                  <a:lnTo>
                    <a:pt x="12700" y="1207515"/>
                  </a:lnTo>
                  <a:lnTo>
                    <a:pt x="12700" y="1201165"/>
                  </a:lnTo>
                  <a:close/>
                </a:path>
                <a:path w="382904" h="1271270">
                  <a:moveTo>
                    <a:pt x="255523" y="1201165"/>
                  </a:moveTo>
                  <a:lnTo>
                    <a:pt x="12700" y="1201165"/>
                  </a:lnTo>
                  <a:lnTo>
                    <a:pt x="12700" y="1207515"/>
                  </a:lnTo>
                  <a:lnTo>
                    <a:pt x="255523" y="1207515"/>
                  </a:lnTo>
                  <a:lnTo>
                    <a:pt x="255523" y="1201165"/>
                  </a:lnTo>
                  <a:close/>
                </a:path>
              </a:pathLst>
            </a:custGeom>
            <a:solidFill>
              <a:srgbClr val="0A97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2813050" y="2138679"/>
              <a:ext cx="353060" cy="1195070"/>
            </a:xfrm>
            <a:custGeom>
              <a:avLst/>
              <a:gdLst/>
              <a:ahLst/>
              <a:cxnLst/>
              <a:rect l="l" t="t" r="r" b="b"/>
              <a:pathLst>
                <a:path w="353060" h="1195070">
                  <a:moveTo>
                    <a:pt x="225551" y="57150"/>
                  </a:moveTo>
                  <a:lnTo>
                    <a:pt x="0" y="57150"/>
                  </a:lnTo>
                  <a:lnTo>
                    <a:pt x="0" y="1194562"/>
                  </a:lnTo>
                  <a:lnTo>
                    <a:pt x="12700" y="1194562"/>
                  </a:lnTo>
                  <a:lnTo>
                    <a:pt x="12700" y="69850"/>
                  </a:lnTo>
                  <a:lnTo>
                    <a:pt x="6350" y="69850"/>
                  </a:lnTo>
                  <a:lnTo>
                    <a:pt x="12700" y="63500"/>
                  </a:lnTo>
                  <a:lnTo>
                    <a:pt x="225551" y="63500"/>
                  </a:lnTo>
                  <a:lnTo>
                    <a:pt x="225551" y="57150"/>
                  </a:lnTo>
                  <a:close/>
                </a:path>
                <a:path w="353060" h="1195070">
                  <a:moveTo>
                    <a:pt x="225551" y="0"/>
                  </a:moveTo>
                  <a:lnTo>
                    <a:pt x="225551" y="127000"/>
                  </a:lnTo>
                  <a:lnTo>
                    <a:pt x="339851" y="69850"/>
                  </a:lnTo>
                  <a:lnTo>
                    <a:pt x="238251" y="69850"/>
                  </a:lnTo>
                  <a:lnTo>
                    <a:pt x="238251" y="57150"/>
                  </a:lnTo>
                  <a:lnTo>
                    <a:pt x="339851" y="57150"/>
                  </a:lnTo>
                  <a:lnTo>
                    <a:pt x="225551" y="0"/>
                  </a:lnTo>
                  <a:close/>
                </a:path>
                <a:path w="353060" h="1195070">
                  <a:moveTo>
                    <a:pt x="12700" y="63500"/>
                  </a:moveTo>
                  <a:lnTo>
                    <a:pt x="6350" y="69850"/>
                  </a:lnTo>
                  <a:lnTo>
                    <a:pt x="12700" y="69850"/>
                  </a:lnTo>
                  <a:lnTo>
                    <a:pt x="12700" y="63500"/>
                  </a:lnTo>
                  <a:close/>
                </a:path>
                <a:path w="353060" h="1195070">
                  <a:moveTo>
                    <a:pt x="225551" y="63500"/>
                  </a:moveTo>
                  <a:lnTo>
                    <a:pt x="12700" y="63500"/>
                  </a:lnTo>
                  <a:lnTo>
                    <a:pt x="12700" y="69850"/>
                  </a:lnTo>
                  <a:lnTo>
                    <a:pt x="225551" y="69850"/>
                  </a:lnTo>
                  <a:lnTo>
                    <a:pt x="225551" y="63500"/>
                  </a:lnTo>
                  <a:close/>
                </a:path>
                <a:path w="353060" h="1195070">
                  <a:moveTo>
                    <a:pt x="339851" y="57150"/>
                  </a:moveTo>
                  <a:lnTo>
                    <a:pt x="238251" y="57150"/>
                  </a:lnTo>
                  <a:lnTo>
                    <a:pt x="238251" y="69850"/>
                  </a:lnTo>
                  <a:lnTo>
                    <a:pt x="339851" y="69850"/>
                  </a:lnTo>
                  <a:lnTo>
                    <a:pt x="352551" y="63500"/>
                  </a:lnTo>
                  <a:lnTo>
                    <a:pt x="339851" y="57150"/>
                  </a:lnTo>
                  <a:close/>
                </a:path>
              </a:pathLst>
            </a:custGeom>
            <a:solidFill>
              <a:srgbClr val="46B5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04943" y="3249142"/>
              <a:ext cx="2142744" cy="740689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4530851" y="3275075"/>
              <a:ext cx="2040889" cy="638810"/>
            </a:xfrm>
            <a:custGeom>
              <a:avLst/>
              <a:gdLst/>
              <a:ahLst/>
              <a:cxnLst/>
              <a:rect l="l" t="t" r="r" b="b"/>
              <a:pathLst>
                <a:path w="2040890" h="638810">
                  <a:moveTo>
                    <a:pt x="1860550" y="0"/>
                  </a:moveTo>
                  <a:lnTo>
                    <a:pt x="2032" y="0"/>
                  </a:lnTo>
                  <a:lnTo>
                    <a:pt x="0" y="1397"/>
                  </a:lnTo>
                  <a:lnTo>
                    <a:pt x="4952" y="1397"/>
                  </a:lnTo>
                  <a:lnTo>
                    <a:pt x="9778" y="3301"/>
                  </a:lnTo>
                  <a:lnTo>
                    <a:pt x="37814" y="43529"/>
                  </a:lnTo>
                  <a:lnTo>
                    <a:pt x="86451" y="130794"/>
                  </a:lnTo>
                  <a:lnTo>
                    <a:pt x="180212" y="300354"/>
                  </a:lnTo>
                  <a:lnTo>
                    <a:pt x="184943" y="320659"/>
                  </a:lnTo>
                  <a:lnTo>
                    <a:pt x="184177" y="331305"/>
                  </a:lnTo>
                  <a:lnTo>
                    <a:pt x="99377" y="487743"/>
                  </a:lnTo>
                  <a:lnTo>
                    <a:pt x="42179" y="589149"/>
                  </a:lnTo>
                  <a:lnTo>
                    <a:pt x="14605" y="636143"/>
                  </a:lnTo>
                  <a:lnTo>
                    <a:pt x="6096" y="638556"/>
                  </a:lnTo>
                  <a:lnTo>
                    <a:pt x="1861820" y="638556"/>
                  </a:lnTo>
                  <a:lnTo>
                    <a:pt x="1865376" y="636651"/>
                  </a:lnTo>
                  <a:lnTo>
                    <a:pt x="1870328" y="634746"/>
                  </a:lnTo>
                  <a:lnTo>
                    <a:pt x="1874936" y="628991"/>
                  </a:lnTo>
                  <a:lnTo>
                    <a:pt x="1942730" y="509087"/>
                  </a:lnTo>
                  <a:lnTo>
                    <a:pt x="2037206" y="339598"/>
                  </a:lnTo>
                  <a:lnTo>
                    <a:pt x="2040667" y="319293"/>
                  </a:lnTo>
                  <a:lnTo>
                    <a:pt x="2039385" y="308647"/>
                  </a:lnTo>
                  <a:lnTo>
                    <a:pt x="1954307" y="152209"/>
                  </a:lnTo>
                  <a:lnTo>
                    <a:pt x="1897169" y="50803"/>
                  </a:lnTo>
                  <a:lnTo>
                    <a:pt x="1869059" y="3810"/>
                  </a:lnTo>
                  <a:lnTo>
                    <a:pt x="1865376" y="1904"/>
                  </a:lnTo>
                  <a:lnTo>
                    <a:pt x="1860550" y="0"/>
                  </a:lnTo>
                  <a:close/>
                </a:path>
              </a:pathLst>
            </a:custGeom>
            <a:solidFill>
              <a:srgbClr val="0871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55748" y="3249142"/>
              <a:ext cx="2142744" cy="740689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2581655" y="3275075"/>
              <a:ext cx="2040889" cy="638810"/>
            </a:xfrm>
            <a:custGeom>
              <a:avLst/>
              <a:gdLst/>
              <a:ahLst/>
              <a:cxnLst/>
              <a:rect l="l" t="t" r="r" b="b"/>
              <a:pathLst>
                <a:path w="2040889" h="638810">
                  <a:moveTo>
                    <a:pt x="1860549" y="0"/>
                  </a:moveTo>
                  <a:lnTo>
                    <a:pt x="2031" y="0"/>
                  </a:lnTo>
                  <a:lnTo>
                    <a:pt x="0" y="1397"/>
                  </a:lnTo>
                  <a:lnTo>
                    <a:pt x="4952" y="1397"/>
                  </a:lnTo>
                  <a:lnTo>
                    <a:pt x="9779" y="3301"/>
                  </a:lnTo>
                  <a:lnTo>
                    <a:pt x="37814" y="43529"/>
                  </a:lnTo>
                  <a:lnTo>
                    <a:pt x="86451" y="130794"/>
                  </a:lnTo>
                  <a:lnTo>
                    <a:pt x="180212" y="300354"/>
                  </a:lnTo>
                  <a:lnTo>
                    <a:pt x="184943" y="320659"/>
                  </a:lnTo>
                  <a:lnTo>
                    <a:pt x="184177" y="331305"/>
                  </a:lnTo>
                  <a:lnTo>
                    <a:pt x="99377" y="487743"/>
                  </a:lnTo>
                  <a:lnTo>
                    <a:pt x="42179" y="589149"/>
                  </a:lnTo>
                  <a:lnTo>
                    <a:pt x="14605" y="636143"/>
                  </a:lnTo>
                  <a:lnTo>
                    <a:pt x="6095" y="638556"/>
                  </a:lnTo>
                  <a:lnTo>
                    <a:pt x="1861820" y="638556"/>
                  </a:lnTo>
                  <a:lnTo>
                    <a:pt x="1865376" y="636651"/>
                  </a:lnTo>
                  <a:lnTo>
                    <a:pt x="1870329" y="634746"/>
                  </a:lnTo>
                  <a:lnTo>
                    <a:pt x="1874936" y="628991"/>
                  </a:lnTo>
                  <a:lnTo>
                    <a:pt x="1942730" y="509087"/>
                  </a:lnTo>
                  <a:lnTo>
                    <a:pt x="2037207" y="339598"/>
                  </a:lnTo>
                  <a:lnTo>
                    <a:pt x="2040667" y="319293"/>
                  </a:lnTo>
                  <a:lnTo>
                    <a:pt x="2039385" y="308647"/>
                  </a:lnTo>
                  <a:lnTo>
                    <a:pt x="1954307" y="152209"/>
                  </a:lnTo>
                  <a:lnTo>
                    <a:pt x="1897169" y="50803"/>
                  </a:lnTo>
                  <a:lnTo>
                    <a:pt x="1869058" y="3810"/>
                  </a:lnTo>
                  <a:lnTo>
                    <a:pt x="1865376" y="1904"/>
                  </a:lnTo>
                  <a:lnTo>
                    <a:pt x="1860549" y="0"/>
                  </a:lnTo>
                  <a:close/>
                </a:path>
              </a:pathLst>
            </a:custGeom>
            <a:solidFill>
              <a:srgbClr val="46B5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7972" y="3250704"/>
              <a:ext cx="2168652" cy="737603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63880" y="3276599"/>
              <a:ext cx="2066544" cy="635507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09258" rIns="0" bIns="0" rtlCol="0">
            <a:spAutoFit/>
          </a:bodyPr>
          <a:lstStyle/>
          <a:p>
            <a:pPr marL="31115">
              <a:lnSpc>
                <a:spcPct val="100000"/>
              </a:lnSpc>
              <a:spcBef>
                <a:spcPts val="100"/>
              </a:spcBef>
            </a:pPr>
            <a:r>
              <a:rPr spc="175" dirty="0"/>
              <a:t>TARGET</a:t>
            </a:r>
            <a:r>
              <a:rPr spc="35" dirty="0"/>
              <a:t> </a:t>
            </a:r>
            <a:r>
              <a:rPr spc="204" dirty="0"/>
              <a:t>SETTING</a:t>
            </a:r>
            <a:r>
              <a:rPr spc="30" dirty="0"/>
              <a:t> </a:t>
            </a:r>
            <a:r>
              <a:rPr spc="130" dirty="0"/>
              <a:t>APPROACHES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165047" y="3363213"/>
            <a:ext cx="778510" cy="451484"/>
          </a:xfrm>
          <a:prstGeom prst="rect">
            <a:avLst/>
          </a:prstGeom>
        </p:spPr>
        <p:txBody>
          <a:bodyPr vert="horz" wrap="square" lIns="0" tIns="20955" rIns="0" bIns="0" rtlCol="0">
            <a:spAutoFit/>
          </a:bodyPr>
          <a:lstStyle/>
          <a:p>
            <a:pPr marL="184785" marR="5080" indent="-172720">
              <a:lnSpc>
                <a:spcPts val="1670"/>
              </a:lnSpc>
              <a:spcBef>
                <a:spcPts val="165"/>
              </a:spcBef>
            </a:pPr>
            <a:r>
              <a:rPr sz="1400" spc="-10" dirty="0">
                <a:solidFill>
                  <a:srgbClr val="FFFFFF"/>
                </a:solidFill>
                <a:latin typeface="Tahoma"/>
                <a:cs typeface="Tahoma"/>
              </a:rPr>
              <a:t>Set</a:t>
            </a:r>
            <a:r>
              <a:rPr sz="1400" spc="-1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Tahoma"/>
                <a:cs typeface="Tahoma"/>
              </a:rPr>
              <a:t>target value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204210" y="3363213"/>
            <a:ext cx="852169" cy="451484"/>
          </a:xfrm>
          <a:prstGeom prst="rect">
            <a:avLst/>
          </a:prstGeom>
        </p:spPr>
        <p:txBody>
          <a:bodyPr vert="horz" wrap="square" lIns="0" tIns="20955" rIns="0" bIns="0" rtlCol="0">
            <a:spAutoFit/>
          </a:bodyPr>
          <a:lstStyle/>
          <a:p>
            <a:pPr marL="215265" marR="5080" indent="-203200">
              <a:lnSpc>
                <a:spcPts val="1670"/>
              </a:lnSpc>
              <a:spcBef>
                <a:spcPts val="165"/>
              </a:spcBef>
            </a:pPr>
            <a:r>
              <a:rPr sz="1400" spc="-10" dirty="0">
                <a:solidFill>
                  <a:srgbClr val="FFFFFF"/>
                </a:solidFill>
                <a:latin typeface="Tahoma"/>
                <a:cs typeface="Tahoma"/>
              </a:rPr>
              <a:t>Determine trend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158866" y="3363213"/>
            <a:ext cx="832485" cy="451484"/>
          </a:xfrm>
          <a:prstGeom prst="rect">
            <a:avLst/>
          </a:prstGeom>
        </p:spPr>
        <p:txBody>
          <a:bodyPr vert="horz" wrap="square" lIns="0" tIns="20955" rIns="0" bIns="0" rtlCol="0">
            <a:spAutoFit/>
          </a:bodyPr>
          <a:lstStyle/>
          <a:p>
            <a:pPr marL="12700" marR="5080" indent="59055">
              <a:lnSpc>
                <a:spcPts val="1670"/>
              </a:lnSpc>
              <a:spcBef>
                <a:spcPts val="165"/>
              </a:spcBef>
            </a:pPr>
            <a:r>
              <a:rPr sz="1400" spc="-10" dirty="0">
                <a:solidFill>
                  <a:srgbClr val="FFFFFF"/>
                </a:solidFill>
                <a:latin typeface="Tahoma"/>
                <a:cs typeface="Tahoma"/>
              </a:rPr>
              <a:t>Establish thresholds</a:t>
            </a:r>
            <a:endParaRPr sz="1400">
              <a:latin typeface="Tahoma"/>
              <a:cs typeface="Tahoma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6441947" y="3249142"/>
            <a:ext cx="2143125" cy="741045"/>
            <a:chOff x="6441947" y="3249142"/>
            <a:chExt cx="2143125" cy="741045"/>
          </a:xfrm>
        </p:grpSpPr>
        <p:pic>
          <p:nvPicPr>
            <p:cNvPr id="16" name="object 1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41947" y="3249142"/>
              <a:ext cx="2142744" cy="740689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6467855" y="3275075"/>
              <a:ext cx="2040889" cy="638810"/>
            </a:xfrm>
            <a:custGeom>
              <a:avLst/>
              <a:gdLst/>
              <a:ahLst/>
              <a:cxnLst/>
              <a:rect l="l" t="t" r="r" b="b"/>
              <a:pathLst>
                <a:path w="2040890" h="638810">
                  <a:moveTo>
                    <a:pt x="1860550" y="0"/>
                  </a:moveTo>
                  <a:lnTo>
                    <a:pt x="2032" y="0"/>
                  </a:lnTo>
                  <a:lnTo>
                    <a:pt x="0" y="1397"/>
                  </a:lnTo>
                  <a:lnTo>
                    <a:pt x="4953" y="1397"/>
                  </a:lnTo>
                  <a:lnTo>
                    <a:pt x="9779" y="3301"/>
                  </a:lnTo>
                  <a:lnTo>
                    <a:pt x="37814" y="43529"/>
                  </a:lnTo>
                  <a:lnTo>
                    <a:pt x="86451" y="130794"/>
                  </a:lnTo>
                  <a:lnTo>
                    <a:pt x="180213" y="300354"/>
                  </a:lnTo>
                  <a:lnTo>
                    <a:pt x="184943" y="320659"/>
                  </a:lnTo>
                  <a:lnTo>
                    <a:pt x="184177" y="331305"/>
                  </a:lnTo>
                  <a:lnTo>
                    <a:pt x="99377" y="487743"/>
                  </a:lnTo>
                  <a:lnTo>
                    <a:pt x="42179" y="589149"/>
                  </a:lnTo>
                  <a:lnTo>
                    <a:pt x="14605" y="636143"/>
                  </a:lnTo>
                  <a:lnTo>
                    <a:pt x="6096" y="638556"/>
                  </a:lnTo>
                  <a:lnTo>
                    <a:pt x="1861820" y="638556"/>
                  </a:lnTo>
                  <a:lnTo>
                    <a:pt x="1865376" y="636651"/>
                  </a:lnTo>
                  <a:lnTo>
                    <a:pt x="1870328" y="634746"/>
                  </a:lnTo>
                  <a:lnTo>
                    <a:pt x="1874936" y="628991"/>
                  </a:lnTo>
                  <a:lnTo>
                    <a:pt x="1942730" y="509087"/>
                  </a:lnTo>
                  <a:lnTo>
                    <a:pt x="2037207" y="339598"/>
                  </a:lnTo>
                  <a:lnTo>
                    <a:pt x="2040667" y="319293"/>
                  </a:lnTo>
                  <a:lnTo>
                    <a:pt x="2039385" y="308647"/>
                  </a:lnTo>
                  <a:lnTo>
                    <a:pt x="1954307" y="152209"/>
                  </a:lnTo>
                  <a:lnTo>
                    <a:pt x="1897169" y="50803"/>
                  </a:lnTo>
                  <a:lnTo>
                    <a:pt x="1869059" y="3810"/>
                  </a:lnTo>
                  <a:lnTo>
                    <a:pt x="1865376" y="1904"/>
                  </a:lnTo>
                  <a:lnTo>
                    <a:pt x="1860550" y="0"/>
                  </a:lnTo>
                  <a:close/>
                </a:path>
              </a:pathLst>
            </a:custGeom>
            <a:solidFill>
              <a:srgbClr val="044B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7061707" y="3363213"/>
            <a:ext cx="932180" cy="451484"/>
          </a:xfrm>
          <a:prstGeom prst="rect">
            <a:avLst/>
          </a:prstGeom>
        </p:spPr>
        <p:txBody>
          <a:bodyPr vert="horz" wrap="square" lIns="0" tIns="20955" rIns="0" bIns="0" rtlCol="0">
            <a:spAutoFit/>
          </a:bodyPr>
          <a:lstStyle/>
          <a:p>
            <a:pPr marL="97790" marR="5080" indent="-85725">
              <a:lnSpc>
                <a:spcPts val="1670"/>
              </a:lnSpc>
              <a:spcBef>
                <a:spcPts val="165"/>
              </a:spcBef>
            </a:pP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Define</a:t>
            </a:r>
            <a:r>
              <a:rPr sz="1400" spc="-1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25" dirty="0">
                <a:solidFill>
                  <a:srgbClr val="FFFFFF"/>
                </a:solidFill>
                <a:latin typeface="Tahoma"/>
                <a:cs typeface="Tahoma"/>
              </a:rPr>
              <a:t>each </a:t>
            </a:r>
            <a:r>
              <a:rPr sz="1400" spc="-10" dirty="0">
                <a:solidFill>
                  <a:srgbClr val="FFFFFF"/>
                </a:solidFill>
                <a:latin typeface="Tahoma"/>
                <a:cs typeface="Tahoma"/>
              </a:rPr>
              <a:t>threshold</a:t>
            </a:r>
            <a:endParaRPr sz="1400">
              <a:latin typeface="Tahoma"/>
              <a:cs typeface="Tahoma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3139439" y="1531619"/>
            <a:ext cx="1780539" cy="1390015"/>
            <a:chOff x="3139439" y="1531619"/>
            <a:chExt cx="1780539" cy="1390015"/>
          </a:xfrm>
        </p:grpSpPr>
        <p:pic>
          <p:nvPicPr>
            <p:cNvPr id="20" name="object 2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139439" y="1531619"/>
              <a:ext cx="1780032" cy="1389888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3165347" y="1557527"/>
              <a:ext cx="1678305" cy="1287780"/>
            </a:xfrm>
            <a:custGeom>
              <a:avLst/>
              <a:gdLst/>
              <a:ahLst/>
              <a:cxnLst/>
              <a:rect l="l" t="t" r="r" b="b"/>
              <a:pathLst>
                <a:path w="1678304" h="1287780">
                  <a:moveTo>
                    <a:pt x="1631441" y="0"/>
                  </a:moveTo>
                  <a:lnTo>
                    <a:pt x="46481" y="0"/>
                  </a:lnTo>
                  <a:lnTo>
                    <a:pt x="28396" y="3655"/>
                  </a:lnTo>
                  <a:lnTo>
                    <a:pt x="13620" y="13620"/>
                  </a:lnTo>
                  <a:lnTo>
                    <a:pt x="3655" y="28396"/>
                  </a:lnTo>
                  <a:lnTo>
                    <a:pt x="0" y="46482"/>
                  </a:lnTo>
                  <a:lnTo>
                    <a:pt x="0" y="1241298"/>
                  </a:lnTo>
                  <a:lnTo>
                    <a:pt x="3655" y="1259383"/>
                  </a:lnTo>
                  <a:lnTo>
                    <a:pt x="13620" y="1274159"/>
                  </a:lnTo>
                  <a:lnTo>
                    <a:pt x="28396" y="1284124"/>
                  </a:lnTo>
                  <a:lnTo>
                    <a:pt x="46481" y="1287780"/>
                  </a:lnTo>
                  <a:lnTo>
                    <a:pt x="1631441" y="1287780"/>
                  </a:lnTo>
                  <a:lnTo>
                    <a:pt x="1649527" y="1284124"/>
                  </a:lnTo>
                  <a:lnTo>
                    <a:pt x="1664303" y="1274159"/>
                  </a:lnTo>
                  <a:lnTo>
                    <a:pt x="1674268" y="1259383"/>
                  </a:lnTo>
                  <a:lnTo>
                    <a:pt x="1677924" y="1241298"/>
                  </a:lnTo>
                  <a:lnTo>
                    <a:pt x="1677924" y="46482"/>
                  </a:lnTo>
                  <a:lnTo>
                    <a:pt x="1674268" y="28396"/>
                  </a:lnTo>
                  <a:lnTo>
                    <a:pt x="1664303" y="13620"/>
                  </a:lnTo>
                  <a:lnTo>
                    <a:pt x="1649527" y="3655"/>
                  </a:lnTo>
                  <a:lnTo>
                    <a:pt x="163144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3573907" y="1683512"/>
            <a:ext cx="1014094" cy="101726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10" dirty="0">
                <a:solidFill>
                  <a:srgbClr val="5F5F5F"/>
                </a:solidFill>
                <a:latin typeface="Tahoma"/>
                <a:cs typeface="Tahoma"/>
              </a:rPr>
              <a:t>Increasing</a:t>
            </a:r>
            <a:endParaRPr sz="1400">
              <a:latin typeface="Tahoma"/>
              <a:cs typeface="Tahoma"/>
            </a:endParaRPr>
          </a:p>
          <a:p>
            <a:pPr marL="12700" marR="5080">
              <a:lnSpc>
                <a:spcPct val="178300"/>
              </a:lnSpc>
              <a:spcBef>
                <a:spcPts val="130"/>
              </a:spcBef>
            </a:pPr>
            <a:r>
              <a:rPr sz="1400" dirty="0">
                <a:solidFill>
                  <a:srgbClr val="5F5F5F"/>
                </a:solidFill>
                <a:latin typeface="Tahoma"/>
                <a:cs typeface="Tahoma"/>
              </a:rPr>
              <a:t>Within</a:t>
            </a:r>
            <a:r>
              <a:rPr sz="1400" spc="-4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30" dirty="0">
                <a:solidFill>
                  <a:srgbClr val="5F5F5F"/>
                </a:solidFill>
                <a:latin typeface="Tahoma"/>
                <a:cs typeface="Tahoma"/>
              </a:rPr>
              <a:t>range </a:t>
            </a:r>
            <a:r>
              <a:rPr sz="1400" spc="-10" dirty="0">
                <a:solidFill>
                  <a:srgbClr val="5F5F5F"/>
                </a:solidFill>
                <a:latin typeface="Tahoma"/>
                <a:cs typeface="Tahoma"/>
              </a:rPr>
              <a:t>Decreasing</a:t>
            </a:r>
            <a:endParaRPr sz="1400">
              <a:latin typeface="Tahoma"/>
              <a:cs typeface="Tahoma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3272028" y="1709927"/>
            <a:ext cx="4361815" cy="4013200"/>
            <a:chOff x="3272028" y="1709927"/>
            <a:chExt cx="4361815" cy="4013200"/>
          </a:xfrm>
        </p:grpSpPr>
        <p:pic>
          <p:nvPicPr>
            <p:cNvPr id="24" name="object 2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322320" y="1709927"/>
              <a:ext cx="152400" cy="193548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322320" y="2487168"/>
              <a:ext cx="152400" cy="193548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3272028" y="2144268"/>
              <a:ext cx="254635" cy="152400"/>
            </a:xfrm>
            <a:custGeom>
              <a:avLst/>
              <a:gdLst/>
              <a:ahLst/>
              <a:cxnLst/>
              <a:rect l="l" t="t" r="r" b="b"/>
              <a:pathLst>
                <a:path w="254635" h="152400">
                  <a:moveTo>
                    <a:pt x="163449" y="0"/>
                  </a:moveTo>
                  <a:lnTo>
                    <a:pt x="163449" y="38100"/>
                  </a:lnTo>
                  <a:lnTo>
                    <a:pt x="91059" y="38100"/>
                  </a:lnTo>
                  <a:lnTo>
                    <a:pt x="91059" y="0"/>
                  </a:lnTo>
                  <a:lnTo>
                    <a:pt x="0" y="76200"/>
                  </a:lnTo>
                  <a:lnTo>
                    <a:pt x="91059" y="152400"/>
                  </a:lnTo>
                  <a:lnTo>
                    <a:pt x="91059" y="114300"/>
                  </a:lnTo>
                  <a:lnTo>
                    <a:pt x="163449" y="114300"/>
                  </a:lnTo>
                  <a:lnTo>
                    <a:pt x="163449" y="152400"/>
                  </a:lnTo>
                  <a:lnTo>
                    <a:pt x="254508" y="76200"/>
                  </a:lnTo>
                  <a:lnTo>
                    <a:pt x="163449" y="0"/>
                  </a:lnTo>
                  <a:close/>
                </a:path>
              </a:pathLst>
            </a:custGeom>
            <a:solidFill>
              <a:srgbClr val="5F5F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254752" y="4332744"/>
              <a:ext cx="2378963" cy="1389888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5280660" y="4358639"/>
              <a:ext cx="2277110" cy="1287780"/>
            </a:xfrm>
            <a:custGeom>
              <a:avLst/>
              <a:gdLst/>
              <a:ahLst/>
              <a:cxnLst/>
              <a:rect l="l" t="t" r="r" b="b"/>
              <a:pathLst>
                <a:path w="2277109" h="1287779">
                  <a:moveTo>
                    <a:pt x="2230373" y="0"/>
                  </a:moveTo>
                  <a:lnTo>
                    <a:pt x="46481" y="0"/>
                  </a:lnTo>
                  <a:lnTo>
                    <a:pt x="28396" y="3655"/>
                  </a:lnTo>
                  <a:lnTo>
                    <a:pt x="13620" y="13620"/>
                  </a:lnTo>
                  <a:lnTo>
                    <a:pt x="3655" y="28396"/>
                  </a:lnTo>
                  <a:lnTo>
                    <a:pt x="0" y="46482"/>
                  </a:lnTo>
                  <a:lnTo>
                    <a:pt x="0" y="1241234"/>
                  </a:lnTo>
                  <a:lnTo>
                    <a:pt x="3655" y="1259351"/>
                  </a:lnTo>
                  <a:lnTo>
                    <a:pt x="13620" y="1274146"/>
                  </a:lnTo>
                  <a:lnTo>
                    <a:pt x="28396" y="1284122"/>
                  </a:lnTo>
                  <a:lnTo>
                    <a:pt x="46481" y="1287780"/>
                  </a:lnTo>
                  <a:lnTo>
                    <a:pt x="2230373" y="1287780"/>
                  </a:lnTo>
                  <a:lnTo>
                    <a:pt x="2248459" y="1284122"/>
                  </a:lnTo>
                  <a:lnTo>
                    <a:pt x="2263235" y="1274146"/>
                  </a:lnTo>
                  <a:lnTo>
                    <a:pt x="2273200" y="1259351"/>
                  </a:lnTo>
                  <a:lnTo>
                    <a:pt x="2276856" y="1241234"/>
                  </a:lnTo>
                  <a:lnTo>
                    <a:pt x="2276856" y="46482"/>
                  </a:lnTo>
                  <a:lnTo>
                    <a:pt x="2273200" y="28396"/>
                  </a:lnTo>
                  <a:lnTo>
                    <a:pt x="2263235" y="13620"/>
                  </a:lnTo>
                  <a:lnTo>
                    <a:pt x="2248459" y="3655"/>
                  </a:lnTo>
                  <a:lnTo>
                    <a:pt x="223037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398008" y="4413542"/>
              <a:ext cx="419061" cy="419061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5423916" y="4439411"/>
              <a:ext cx="317500" cy="317500"/>
            </a:xfrm>
            <a:custGeom>
              <a:avLst/>
              <a:gdLst/>
              <a:ahLst/>
              <a:cxnLst/>
              <a:rect l="l" t="t" r="r" b="b"/>
              <a:pathLst>
                <a:path w="317500" h="317500">
                  <a:moveTo>
                    <a:pt x="158496" y="0"/>
                  </a:moveTo>
                  <a:lnTo>
                    <a:pt x="108411" y="8083"/>
                  </a:lnTo>
                  <a:lnTo>
                    <a:pt x="64904" y="30589"/>
                  </a:lnTo>
                  <a:lnTo>
                    <a:pt x="30589" y="64904"/>
                  </a:lnTo>
                  <a:lnTo>
                    <a:pt x="8083" y="108411"/>
                  </a:lnTo>
                  <a:lnTo>
                    <a:pt x="0" y="158495"/>
                  </a:lnTo>
                  <a:lnTo>
                    <a:pt x="8083" y="208580"/>
                  </a:lnTo>
                  <a:lnTo>
                    <a:pt x="30589" y="252087"/>
                  </a:lnTo>
                  <a:lnTo>
                    <a:pt x="64904" y="286402"/>
                  </a:lnTo>
                  <a:lnTo>
                    <a:pt x="108411" y="308908"/>
                  </a:lnTo>
                  <a:lnTo>
                    <a:pt x="158496" y="316992"/>
                  </a:lnTo>
                  <a:lnTo>
                    <a:pt x="208580" y="308908"/>
                  </a:lnTo>
                  <a:lnTo>
                    <a:pt x="252087" y="286402"/>
                  </a:lnTo>
                  <a:lnTo>
                    <a:pt x="286402" y="252087"/>
                  </a:lnTo>
                  <a:lnTo>
                    <a:pt x="308908" y="208580"/>
                  </a:lnTo>
                  <a:lnTo>
                    <a:pt x="316992" y="158495"/>
                  </a:lnTo>
                  <a:lnTo>
                    <a:pt x="308908" y="108411"/>
                  </a:lnTo>
                  <a:lnTo>
                    <a:pt x="286402" y="64904"/>
                  </a:lnTo>
                  <a:lnTo>
                    <a:pt x="252087" y="30589"/>
                  </a:lnTo>
                  <a:lnTo>
                    <a:pt x="208580" y="8083"/>
                  </a:lnTo>
                  <a:lnTo>
                    <a:pt x="158496" y="0"/>
                  </a:lnTo>
                  <a:close/>
                </a:path>
              </a:pathLst>
            </a:custGeom>
            <a:solidFill>
              <a:srgbClr val="57F4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5448300" y="4465320"/>
              <a:ext cx="266700" cy="265430"/>
            </a:xfrm>
            <a:custGeom>
              <a:avLst/>
              <a:gdLst/>
              <a:ahLst/>
              <a:cxnLst/>
              <a:rect l="l" t="t" r="r" b="b"/>
              <a:pathLst>
                <a:path w="266700" h="265429">
                  <a:moveTo>
                    <a:pt x="133350" y="0"/>
                  </a:moveTo>
                  <a:lnTo>
                    <a:pt x="91196" y="6754"/>
                  </a:lnTo>
                  <a:lnTo>
                    <a:pt x="54589" y="25566"/>
                  </a:lnTo>
                  <a:lnTo>
                    <a:pt x="25725" y="54260"/>
                  </a:lnTo>
                  <a:lnTo>
                    <a:pt x="6797" y="90659"/>
                  </a:lnTo>
                  <a:lnTo>
                    <a:pt x="0" y="132587"/>
                  </a:lnTo>
                  <a:lnTo>
                    <a:pt x="6797" y="174516"/>
                  </a:lnTo>
                  <a:lnTo>
                    <a:pt x="25725" y="210915"/>
                  </a:lnTo>
                  <a:lnTo>
                    <a:pt x="54589" y="239609"/>
                  </a:lnTo>
                  <a:lnTo>
                    <a:pt x="91196" y="258421"/>
                  </a:lnTo>
                  <a:lnTo>
                    <a:pt x="133350" y="265175"/>
                  </a:lnTo>
                  <a:lnTo>
                    <a:pt x="175503" y="258421"/>
                  </a:lnTo>
                  <a:lnTo>
                    <a:pt x="212110" y="239609"/>
                  </a:lnTo>
                  <a:lnTo>
                    <a:pt x="240974" y="210915"/>
                  </a:lnTo>
                  <a:lnTo>
                    <a:pt x="259902" y="174516"/>
                  </a:lnTo>
                  <a:lnTo>
                    <a:pt x="266700" y="132587"/>
                  </a:lnTo>
                  <a:lnTo>
                    <a:pt x="259902" y="90659"/>
                  </a:lnTo>
                  <a:lnTo>
                    <a:pt x="240974" y="54260"/>
                  </a:lnTo>
                  <a:lnTo>
                    <a:pt x="212110" y="25566"/>
                  </a:lnTo>
                  <a:lnTo>
                    <a:pt x="175503" y="6754"/>
                  </a:lnTo>
                  <a:lnTo>
                    <a:pt x="133350" y="0"/>
                  </a:lnTo>
                  <a:close/>
                </a:path>
              </a:pathLst>
            </a:custGeom>
            <a:solidFill>
              <a:srgbClr val="0A97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5807709" y="4473321"/>
            <a:ext cx="1397000" cy="1031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0A976C"/>
                </a:solidFill>
                <a:latin typeface="Tahoma"/>
                <a:cs typeface="Tahoma"/>
              </a:rPr>
              <a:t>Above</a:t>
            </a:r>
            <a:r>
              <a:rPr sz="1400" spc="-165" dirty="0">
                <a:solidFill>
                  <a:srgbClr val="0A976C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0A976C"/>
                </a:solidFill>
                <a:latin typeface="Tahoma"/>
                <a:cs typeface="Tahoma"/>
              </a:rPr>
              <a:t>target</a:t>
            </a:r>
            <a:endParaRPr sz="1400">
              <a:latin typeface="Tahoma"/>
              <a:cs typeface="Tahoma"/>
            </a:endParaRPr>
          </a:p>
          <a:p>
            <a:pPr marL="12700" marR="5080">
              <a:lnSpc>
                <a:spcPct val="180600"/>
              </a:lnSpc>
              <a:spcBef>
                <a:spcPts val="170"/>
              </a:spcBef>
            </a:pPr>
            <a:r>
              <a:rPr sz="1400" spc="-65" dirty="0">
                <a:solidFill>
                  <a:srgbClr val="CC9900"/>
                </a:solidFill>
                <a:latin typeface="Tahoma"/>
                <a:cs typeface="Tahoma"/>
              </a:rPr>
              <a:t>In</a:t>
            </a:r>
            <a:r>
              <a:rPr sz="1400" spc="-160" dirty="0">
                <a:solidFill>
                  <a:srgbClr val="CC9900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CC9900"/>
                </a:solidFill>
                <a:latin typeface="Tahoma"/>
                <a:cs typeface="Tahoma"/>
              </a:rPr>
              <a:t>tolerance</a:t>
            </a:r>
            <a:r>
              <a:rPr sz="1400" spc="-160" dirty="0">
                <a:solidFill>
                  <a:srgbClr val="CC9900"/>
                </a:solidFill>
                <a:latin typeface="Tahoma"/>
                <a:cs typeface="Tahoma"/>
              </a:rPr>
              <a:t> </a:t>
            </a:r>
            <a:r>
              <a:rPr sz="1400" spc="-25" dirty="0">
                <a:solidFill>
                  <a:srgbClr val="CC9900"/>
                </a:solidFill>
                <a:latin typeface="Tahoma"/>
                <a:cs typeface="Tahoma"/>
              </a:rPr>
              <a:t>range </a:t>
            </a:r>
            <a:r>
              <a:rPr sz="1400" dirty="0">
                <a:solidFill>
                  <a:srgbClr val="FF0000"/>
                </a:solidFill>
                <a:latin typeface="Tahoma"/>
                <a:cs typeface="Tahoma"/>
              </a:rPr>
              <a:t>Below</a:t>
            </a:r>
            <a:r>
              <a:rPr sz="1400" spc="-13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FF0000"/>
                </a:solidFill>
                <a:latin typeface="Tahoma"/>
                <a:cs typeface="Tahoma"/>
              </a:rPr>
              <a:t>target</a:t>
            </a:r>
            <a:endParaRPr sz="1400">
              <a:latin typeface="Tahoma"/>
              <a:cs typeface="Tahoma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5398008" y="4820449"/>
            <a:ext cx="419100" cy="805180"/>
            <a:chOff x="5398008" y="4820449"/>
            <a:chExt cx="419100" cy="805180"/>
          </a:xfrm>
        </p:grpSpPr>
        <p:pic>
          <p:nvPicPr>
            <p:cNvPr id="34" name="object 3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398008" y="4820449"/>
              <a:ext cx="419061" cy="419061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5423916" y="4846319"/>
              <a:ext cx="317500" cy="317500"/>
            </a:xfrm>
            <a:custGeom>
              <a:avLst/>
              <a:gdLst/>
              <a:ahLst/>
              <a:cxnLst/>
              <a:rect l="l" t="t" r="r" b="b"/>
              <a:pathLst>
                <a:path w="317500" h="317500">
                  <a:moveTo>
                    <a:pt x="158496" y="0"/>
                  </a:moveTo>
                  <a:lnTo>
                    <a:pt x="108411" y="8083"/>
                  </a:lnTo>
                  <a:lnTo>
                    <a:pt x="64904" y="30589"/>
                  </a:lnTo>
                  <a:lnTo>
                    <a:pt x="30589" y="64904"/>
                  </a:lnTo>
                  <a:lnTo>
                    <a:pt x="8083" y="108411"/>
                  </a:lnTo>
                  <a:lnTo>
                    <a:pt x="0" y="158495"/>
                  </a:lnTo>
                  <a:lnTo>
                    <a:pt x="8083" y="208580"/>
                  </a:lnTo>
                  <a:lnTo>
                    <a:pt x="30589" y="252087"/>
                  </a:lnTo>
                  <a:lnTo>
                    <a:pt x="64904" y="286402"/>
                  </a:lnTo>
                  <a:lnTo>
                    <a:pt x="108411" y="308908"/>
                  </a:lnTo>
                  <a:lnTo>
                    <a:pt x="158496" y="316991"/>
                  </a:lnTo>
                  <a:lnTo>
                    <a:pt x="208580" y="308908"/>
                  </a:lnTo>
                  <a:lnTo>
                    <a:pt x="252087" y="286402"/>
                  </a:lnTo>
                  <a:lnTo>
                    <a:pt x="286402" y="252087"/>
                  </a:lnTo>
                  <a:lnTo>
                    <a:pt x="308908" y="208580"/>
                  </a:lnTo>
                  <a:lnTo>
                    <a:pt x="316992" y="158495"/>
                  </a:lnTo>
                  <a:lnTo>
                    <a:pt x="308908" y="108411"/>
                  </a:lnTo>
                  <a:lnTo>
                    <a:pt x="286402" y="64904"/>
                  </a:lnTo>
                  <a:lnTo>
                    <a:pt x="252087" y="30589"/>
                  </a:lnTo>
                  <a:lnTo>
                    <a:pt x="208580" y="8083"/>
                  </a:lnTo>
                  <a:lnTo>
                    <a:pt x="158496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5448300" y="4872227"/>
              <a:ext cx="266700" cy="265430"/>
            </a:xfrm>
            <a:custGeom>
              <a:avLst/>
              <a:gdLst/>
              <a:ahLst/>
              <a:cxnLst/>
              <a:rect l="l" t="t" r="r" b="b"/>
              <a:pathLst>
                <a:path w="266700" h="265429">
                  <a:moveTo>
                    <a:pt x="133350" y="0"/>
                  </a:moveTo>
                  <a:lnTo>
                    <a:pt x="91196" y="6754"/>
                  </a:lnTo>
                  <a:lnTo>
                    <a:pt x="54589" y="25566"/>
                  </a:lnTo>
                  <a:lnTo>
                    <a:pt x="25725" y="54260"/>
                  </a:lnTo>
                  <a:lnTo>
                    <a:pt x="6797" y="90659"/>
                  </a:lnTo>
                  <a:lnTo>
                    <a:pt x="0" y="132588"/>
                  </a:lnTo>
                  <a:lnTo>
                    <a:pt x="6797" y="174516"/>
                  </a:lnTo>
                  <a:lnTo>
                    <a:pt x="25725" y="210915"/>
                  </a:lnTo>
                  <a:lnTo>
                    <a:pt x="54589" y="239609"/>
                  </a:lnTo>
                  <a:lnTo>
                    <a:pt x="91196" y="258421"/>
                  </a:lnTo>
                  <a:lnTo>
                    <a:pt x="133350" y="265176"/>
                  </a:lnTo>
                  <a:lnTo>
                    <a:pt x="175503" y="258421"/>
                  </a:lnTo>
                  <a:lnTo>
                    <a:pt x="212110" y="239609"/>
                  </a:lnTo>
                  <a:lnTo>
                    <a:pt x="240974" y="210915"/>
                  </a:lnTo>
                  <a:lnTo>
                    <a:pt x="259902" y="174516"/>
                  </a:lnTo>
                  <a:lnTo>
                    <a:pt x="266700" y="132588"/>
                  </a:lnTo>
                  <a:lnTo>
                    <a:pt x="259902" y="90659"/>
                  </a:lnTo>
                  <a:lnTo>
                    <a:pt x="240974" y="54260"/>
                  </a:lnTo>
                  <a:lnTo>
                    <a:pt x="212110" y="25566"/>
                  </a:lnTo>
                  <a:lnTo>
                    <a:pt x="175503" y="6754"/>
                  </a:lnTo>
                  <a:lnTo>
                    <a:pt x="133350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5448300" y="4872227"/>
              <a:ext cx="266700" cy="265430"/>
            </a:xfrm>
            <a:custGeom>
              <a:avLst/>
              <a:gdLst/>
              <a:ahLst/>
              <a:cxnLst/>
              <a:rect l="l" t="t" r="r" b="b"/>
              <a:pathLst>
                <a:path w="266700" h="265429">
                  <a:moveTo>
                    <a:pt x="0" y="132588"/>
                  </a:moveTo>
                  <a:lnTo>
                    <a:pt x="6797" y="90659"/>
                  </a:lnTo>
                  <a:lnTo>
                    <a:pt x="25725" y="54260"/>
                  </a:lnTo>
                  <a:lnTo>
                    <a:pt x="54589" y="25566"/>
                  </a:lnTo>
                  <a:lnTo>
                    <a:pt x="91196" y="6754"/>
                  </a:lnTo>
                  <a:lnTo>
                    <a:pt x="133350" y="0"/>
                  </a:lnTo>
                  <a:lnTo>
                    <a:pt x="175503" y="6754"/>
                  </a:lnTo>
                  <a:lnTo>
                    <a:pt x="212110" y="25566"/>
                  </a:lnTo>
                  <a:lnTo>
                    <a:pt x="240974" y="54260"/>
                  </a:lnTo>
                  <a:lnTo>
                    <a:pt x="259902" y="90659"/>
                  </a:lnTo>
                  <a:lnTo>
                    <a:pt x="266700" y="132588"/>
                  </a:lnTo>
                  <a:lnTo>
                    <a:pt x="259902" y="174516"/>
                  </a:lnTo>
                  <a:lnTo>
                    <a:pt x="240974" y="210915"/>
                  </a:lnTo>
                  <a:lnTo>
                    <a:pt x="212110" y="239609"/>
                  </a:lnTo>
                  <a:lnTo>
                    <a:pt x="175503" y="258421"/>
                  </a:lnTo>
                  <a:lnTo>
                    <a:pt x="133350" y="265176"/>
                  </a:lnTo>
                  <a:lnTo>
                    <a:pt x="91196" y="258421"/>
                  </a:lnTo>
                  <a:lnTo>
                    <a:pt x="54589" y="239609"/>
                  </a:lnTo>
                  <a:lnTo>
                    <a:pt x="25725" y="210915"/>
                  </a:lnTo>
                  <a:lnTo>
                    <a:pt x="6797" y="174516"/>
                  </a:lnTo>
                  <a:lnTo>
                    <a:pt x="0" y="132588"/>
                  </a:lnTo>
                  <a:close/>
                </a:path>
              </a:pathLst>
            </a:custGeom>
            <a:ln w="9525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8" name="object 3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398008" y="5204459"/>
              <a:ext cx="419061" cy="420674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5423916" y="5230367"/>
              <a:ext cx="317500" cy="318770"/>
            </a:xfrm>
            <a:custGeom>
              <a:avLst/>
              <a:gdLst/>
              <a:ahLst/>
              <a:cxnLst/>
              <a:rect l="l" t="t" r="r" b="b"/>
              <a:pathLst>
                <a:path w="317500" h="318770">
                  <a:moveTo>
                    <a:pt x="158496" y="0"/>
                  </a:moveTo>
                  <a:lnTo>
                    <a:pt x="108411" y="8113"/>
                  </a:lnTo>
                  <a:lnTo>
                    <a:pt x="64904" y="30711"/>
                  </a:lnTo>
                  <a:lnTo>
                    <a:pt x="30589" y="65178"/>
                  </a:lnTo>
                  <a:lnTo>
                    <a:pt x="8083" y="108898"/>
                  </a:lnTo>
                  <a:lnTo>
                    <a:pt x="0" y="159257"/>
                  </a:lnTo>
                  <a:lnTo>
                    <a:pt x="8083" y="209617"/>
                  </a:lnTo>
                  <a:lnTo>
                    <a:pt x="30589" y="253337"/>
                  </a:lnTo>
                  <a:lnTo>
                    <a:pt x="64904" y="287804"/>
                  </a:lnTo>
                  <a:lnTo>
                    <a:pt x="108411" y="310402"/>
                  </a:lnTo>
                  <a:lnTo>
                    <a:pt x="158496" y="318515"/>
                  </a:lnTo>
                  <a:lnTo>
                    <a:pt x="208580" y="310402"/>
                  </a:lnTo>
                  <a:lnTo>
                    <a:pt x="252087" y="287804"/>
                  </a:lnTo>
                  <a:lnTo>
                    <a:pt x="286402" y="253337"/>
                  </a:lnTo>
                  <a:lnTo>
                    <a:pt x="308908" y="209617"/>
                  </a:lnTo>
                  <a:lnTo>
                    <a:pt x="316992" y="159257"/>
                  </a:lnTo>
                  <a:lnTo>
                    <a:pt x="308908" y="108898"/>
                  </a:lnTo>
                  <a:lnTo>
                    <a:pt x="286402" y="65178"/>
                  </a:lnTo>
                  <a:lnTo>
                    <a:pt x="252087" y="30711"/>
                  </a:lnTo>
                  <a:lnTo>
                    <a:pt x="208580" y="8113"/>
                  </a:lnTo>
                  <a:lnTo>
                    <a:pt x="158496" y="0"/>
                  </a:lnTo>
                  <a:close/>
                </a:path>
              </a:pathLst>
            </a:custGeom>
            <a:solidFill>
              <a:srgbClr val="FF66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5448300" y="5256275"/>
              <a:ext cx="266700" cy="266700"/>
            </a:xfrm>
            <a:custGeom>
              <a:avLst/>
              <a:gdLst/>
              <a:ahLst/>
              <a:cxnLst/>
              <a:rect l="l" t="t" r="r" b="b"/>
              <a:pathLst>
                <a:path w="266700" h="266700">
                  <a:moveTo>
                    <a:pt x="133350" y="0"/>
                  </a:moveTo>
                  <a:lnTo>
                    <a:pt x="91196" y="6797"/>
                  </a:lnTo>
                  <a:lnTo>
                    <a:pt x="54589" y="25725"/>
                  </a:lnTo>
                  <a:lnTo>
                    <a:pt x="25725" y="54589"/>
                  </a:lnTo>
                  <a:lnTo>
                    <a:pt x="6797" y="91196"/>
                  </a:lnTo>
                  <a:lnTo>
                    <a:pt x="0" y="133350"/>
                  </a:lnTo>
                  <a:lnTo>
                    <a:pt x="6797" y="175503"/>
                  </a:lnTo>
                  <a:lnTo>
                    <a:pt x="25725" y="212110"/>
                  </a:lnTo>
                  <a:lnTo>
                    <a:pt x="54589" y="240974"/>
                  </a:lnTo>
                  <a:lnTo>
                    <a:pt x="91196" y="259902"/>
                  </a:lnTo>
                  <a:lnTo>
                    <a:pt x="133350" y="266700"/>
                  </a:lnTo>
                  <a:lnTo>
                    <a:pt x="175503" y="259902"/>
                  </a:lnTo>
                  <a:lnTo>
                    <a:pt x="212110" y="240974"/>
                  </a:lnTo>
                  <a:lnTo>
                    <a:pt x="240974" y="212110"/>
                  </a:lnTo>
                  <a:lnTo>
                    <a:pt x="259902" y="175503"/>
                  </a:lnTo>
                  <a:lnTo>
                    <a:pt x="266700" y="133350"/>
                  </a:lnTo>
                  <a:lnTo>
                    <a:pt x="259902" y="91196"/>
                  </a:lnTo>
                  <a:lnTo>
                    <a:pt x="240974" y="54589"/>
                  </a:lnTo>
                  <a:lnTo>
                    <a:pt x="212110" y="25725"/>
                  </a:lnTo>
                  <a:lnTo>
                    <a:pt x="175503" y="6797"/>
                  </a:lnTo>
                  <a:lnTo>
                    <a:pt x="13335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1" name="object 4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69047" rIns="0" bIns="0" rtlCol="0">
            <a:spAutoFit/>
          </a:bodyPr>
          <a:lstStyle/>
          <a:p>
            <a:pPr marL="2417445">
              <a:lnSpc>
                <a:spcPct val="100000"/>
              </a:lnSpc>
              <a:spcBef>
                <a:spcPts val="100"/>
              </a:spcBef>
            </a:pPr>
            <a:fld id="{81D60167-4931-47E6-BA6A-407CBD079E47}" type="slidenum">
              <a:rPr spc="-25" dirty="0"/>
              <a:t>183</a:t>
            </a:fld>
            <a:endParaRPr spc="-25" dirty="0"/>
          </a:p>
        </p:txBody>
      </p:sp>
      <p:sp>
        <p:nvSpPr>
          <p:cNvPr id="42" name="object 4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/>
              <a:t>©</a:t>
            </a:r>
            <a:r>
              <a:rPr spc="-15" dirty="0"/>
              <a:t> </a:t>
            </a:r>
            <a:r>
              <a:rPr dirty="0"/>
              <a:t>The</a:t>
            </a:r>
            <a:r>
              <a:rPr spc="-30" dirty="0"/>
              <a:t> </a:t>
            </a:r>
            <a:r>
              <a:rPr dirty="0"/>
              <a:t>KPI</a:t>
            </a:r>
            <a:r>
              <a:rPr spc="-5" dirty="0"/>
              <a:t> </a:t>
            </a:r>
            <a:r>
              <a:rPr dirty="0"/>
              <a:t>Institute</a:t>
            </a:r>
            <a:r>
              <a:rPr spc="-20" dirty="0"/>
              <a:t> 2023</a:t>
            </a:r>
          </a:p>
        </p:txBody>
      </p:sp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09258" rIns="0" bIns="0" rtlCol="0">
            <a:spAutoFit/>
          </a:bodyPr>
          <a:lstStyle/>
          <a:p>
            <a:pPr marL="31115">
              <a:lnSpc>
                <a:spcPct val="100000"/>
              </a:lnSpc>
              <a:spcBef>
                <a:spcPts val="100"/>
              </a:spcBef>
            </a:pPr>
            <a:r>
              <a:rPr spc="190" dirty="0"/>
              <a:t>TARGETS</a:t>
            </a:r>
            <a:r>
              <a:rPr spc="50" dirty="0"/>
              <a:t> </a:t>
            </a:r>
            <a:r>
              <a:rPr spc="85" dirty="0"/>
              <a:t>TYPOLOGY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5682501" y="1724850"/>
            <a:ext cx="368300" cy="669925"/>
            <a:chOff x="5682501" y="1724850"/>
            <a:chExt cx="368300" cy="66992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682501" y="1724850"/>
              <a:ext cx="368146" cy="66945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5708904" y="1789176"/>
              <a:ext cx="311150" cy="603885"/>
            </a:xfrm>
            <a:custGeom>
              <a:avLst/>
              <a:gdLst/>
              <a:ahLst/>
              <a:cxnLst/>
              <a:rect l="l" t="t" r="r" b="b"/>
              <a:pathLst>
                <a:path w="311150" h="603885">
                  <a:moveTo>
                    <a:pt x="155448" y="0"/>
                  </a:moveTo>
                  <a:lnTo>
                    <a:pt x="0" y="233172"/>
                  </a:lnTo>
                  <a:lnTo>
                    <a:pt x="77724" y="233172"/>
                  </a:lnTo>
                  <a:lnTo>
                    <a:pt x="77724" y="603503"/>
                  </a:lnTo>
                  <a:lnTo>
                    <a:pt x="233172" y="603503"/>
                  </a:lnTo>
                  <a:lnTo>
                    <a:pt x="233172" y="233172"/>
                  </a:lnTo>
                  <a:lnTo>
                    <a:pt x="310896" y="233172"/>
                  </a:lnTo>
                  <a:lnTo>
                    <a:pt x="155448" y="0"/>
                  </a:lnTo>
                  <a:close/>
                </a:path>
              </a:pathLst>
            </a:custGeom>
            <a:solidFill>
              <a:srgbClr val="A4A4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6316726" y="1504568"/>
            <a:ext cx="2230755" cy="1244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1910"/>
              </a:lnSpc>
              <a:spcBef>
                <a:spcPts val="95"/>
              </a:spcBef>
            </a:pPr>
            <a:r>
              <a:rPr sz="1600" spc="-10" dirty="0">
                <a:solidFill>
                  <a:srgbClr val="464646"/>
                </a:solidFill>
                <a:latin typeface="Tahoma"/>
                <a:cs typeface="Tahoma"/>
              </a:rPr>
              <a:t>INCREASING</a:t>
            </a:r>
            <a:endParaRPr sz="1600">
              <a:latin typeface="Tahoma"/>
              <a:cs typeface="Tahoma"/>
            </a:endParaRPr>
          </a:p>
          <a:p>
            <a:pPr marL="299085" indent="-286385">
              <a:lnSpc>
                <a:spcPts val="1910"/>
              </a:lnSpc>
              <a:buClr>
                <a:srgbClr val="000000"/>
              </a:buClr>
              <a:buFont typeface="Arial"/>
              <a:buChar char="•"/>
              <a:tabLst>
                <a:tab pos="299085" algn="l"/>
              </a:tabLst>
            </a:pPr>
            <a:r>
              <a:rPr sz="1600" dirty="0">
                <a:solidFill>
                  <a:srgbClr val="464646"/>
                </a:solidFill>
                <a:latin typeface="Tahoma"/>
                <a:cs typeface="Tahoma"/>
              </a:rPr>
              <a:t>$</a:t>
            </a:r>
            <a:r>
              <a:rPr sz="1600" spc="-155" dirty="0">
                <a:solidFill>
                  <a:srgbClr val="464646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464646"/>
                </a:solidFill>
                <a:latin typeface="Tahoma"/>
                <a:cs typeface="Tahoma"/>
              </a:rPr>
              <a:t>Sales</a:t>
            </a:r>
            <a:endParaRPr sz="1600">
              <a:latin typeface="Tahoma"/>
              <a:cs typeface="Tahoma"/>
            </a:endParaRPr>
          </a:p>
          <a:p>
            <a:pPr marL="299085" indent="-286385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pos="299085" algn="l"/>
              </a:tabLst>
            </a:pPr>
            <a:r>
              <a:rPr sz="1600" spc="-345" dirty="0">
                <a:solidFill>
                  <a:srgbClr val="464646"/>
                </a:solidFill>
                <a:latin typeface="Tahoma"/>
                <a:cs typeface="Tahoma"/>
              </a:rPr>
              <a:t>%</a:t>
            </a:r>
            <a:r>
              <a:rPr sz="1600" spc="-140" dirty="0">
                <a:solidFill>
                  <a:srgbClr val="464646"/>
                </a:solidFill>
                <a:latin typeface="Tahoma"/>
                <a:cs typeface="Tahoma"/>
              </a:rPr>
              <a:t> </a:t>
            </a:r>
            <a:r>
              <a:rPr sz="1600" spc="-25" dirty="0">
                <a:solidFill>
                  <a:srgbClr val="464646"/>
                </a:solidFill>
                <a:latin typeface="Tahoma"/>
                <a:cs typeface="Tahoma"/>
              </a:rPr>
              <a:t>Satisfaction</a:t>
            </a:r>
            <a:r>
              <a:rPr sz="1600" spc="-135" dirty="0">
                <a:solidFill>
                  <a:srgbClr val="464646"/>
                </a:solidFill>
                <a:latin typeface="Tahoma"/>
                <a:cs typeface="Tahoma"/>
              </a:rPr>
              <a:t> </a:t>
            </a:r>
            <a:r>
              <a:rPr sz="1600" spc="-20" dirty="0">
                <a:solidFill>
                  <a:srgbClr val="464646"/>
                </a:solidFill>
                <a:latin typeface="Tahoma"/>
                <a:cs typeface="Tahoma"/>
              </a:rPr>
              <a:t>rate</a:t>
            </a:r>
            <a:endParaRPr sz="1600">
              <a:latin typeface="Tahoma"/>
              <a:cs typeface="Tahoma"/>
            </a:endParaRPr>
          </a:p>
          <a:p>
            <a:pPr marL="299085" marR="5080" indent="-287020">
              <a:lnSpc>
                <a:spcPct val="100000"/>
              </a:lnSpc>
              <a:spcBef>
                <a:spcPts val="25"/>
              </a:spcBef>
              <a:buClr>
                <a:srgbClr val="000000"/>
              </a:buClr>
              <a:buFont typeface="Arial"/>
              <a:buChar char="•"/>
              <a:tabLst>
                <a:tab pos="299085" algn="l"/>
              </a:tabLst>
            </a:pPr>
            <a:r>
              <a:rPr sz="1600" spc="-250" dirty="0">
                <a:solidFill>
                  <a:srgbClr val="464646"/>
                </a:solidFill>
                <a:latin typeface="Tahoma"/>
                <a:cs typeface="Tahoma"/>
              </a:rPr>
              <a:t>#</a:t>
            </a:r>
            <a:r>
              <a:rPr sz="1600" spc="-175" dirty="0">
                <a:solidFill>
                  <a:srgbClr val="464646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464646"/>
                </a:solidFill>
                <a:latin typeface="Tahoma"/>
                <a:cs typeface="Tahoma"/>
              </a:rPr>
              <a:t>Production</a:t>
            </a:r>
            <a:r>
              <a:rPr sz="1600" spc="-175" dirty="0">
                <a:solidFill>
                  <a:srgbClr val="464646"/>
                </a:solidFill>
                <a:latin typeface="Tahoma"/>
                <a:cs typeface="Tahoma"/>
              </a:rPr>
              <a:t> </a:t>
            </a:r>
            <a:r>
              <a:rPr sz="1600" spc="-20" dirty="0">
                <a:solidFill>
                  <a:srgbClr val="464646"/>
                </a:solidFill>
                <a:latin typeface="Tahoma"/>
                <a:cs typeface="Tahoma"/>
              </a:rPr>
              <a:t>units</a:t>
            </a:r>
            <a:r>
              <a:rPr sz="1600" spc="-155" dirty="0">
                <a:solidFill>
                  <a:srgbClr val="464646"/>
                </a:solidFill>
                <a:latin typeface="Tahoma"/>
                <a:cs typeface="Tahoma"/>
              </a:rPr>
              <a:t> </a:t>
            </a:r>
            <a:r>
              <a:rPr sz="1600" spc="-25" dirty="0">
                <a:solidFill>
                  <a:srgbClr val="464646"/>
                </a:solidFill>
                <a:latin typeface="Tahoma"/>
                <a:cs typeface="Tahoma"/>
              </a:rPr>
              <a:t>per </a:t>
            </a:r>
            <a:r>
              <a:rPr sz="1600" spc="-70" dirty="0">
                <a:solidFill>
                  <a:srgbClr val="464646"/>
                </a:solidFill>
                <a:latin typeface="Tahoma"/>
                <a:cs typeface="Tahoma"/>
              </a:rPr>
              <a:t>man-</a:t>
            </a:r>
            <a:r>
              <a:rPr sz="1600" spc="-10" dirty="0">
                <a:solidFill>
                  <a:srgbClr val="464646"/>
                </a:solidFill>
                <a:latin typeface="Tahoma"/>
                <a:cs typeface="Tahoma"/>
              </a:rPr>
              <a:t>hours</a:t>
            </a:r>
            <a:endParaRPr sz="1600">
              <a:latin typeface="Tahoma"/>
              <a:cs typeface="Tahoma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5469635" y="3664884"/>
            <a:ext cx="814069" cy="405130"/>
            <a:chOff x="5469635" y="3664884"/>
            <a:chExt cx="814069" cy="405130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481729" y="3664884"/>
              <a:ext cx="801775" cy="404505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5469635" y="3700271"/>
              <a:ext cx="745490" cy="338455"/>
            </a:xfrm>
            <a:custGeom>
              <a:avLst/>
              <a:gdLst/>
              <a:ahLst/>
              <a:cxnLst/>
              <a:rect l="l" t="t" r="r" b="b"/>
              <a:pathLst>
                <a:path w="745489" h="338454">
                  <a:moveTo>
                    <a:pt x="478789" y="0"/>
                  </a:moveTo>
                  <a:lnTo>
                    <a:pt x="478789" y="84581"/>
                  </a:lnTo>
                  <a:lnTo>
                    <a:pt x="266446" y="84581"/>
                  </a:lnTo>
                  <a:lnTo>
                    <a:pt x="266446" y="0"/>
                  </a:lnTo>
                  <a:lnTo>
                    <a:pt x="0" y="169163"/>
                  </a:lnTo>
                  <a:lnTo>
                    <a:pt x="266446" y="338327"/>
                  </a:lnTo>
                  <a:lnTo>
                    <a:pt x="266446" y="253745"/>
                  </a:lnTo>
                  <a:lnTo>
                    <a:pt x="478789" y="253745"/>
                  </a:lnTo>
                  <a:lnTo>
                    <a:pt x="478789" y="338327"/>
                  </a:lnTo>
                  <a:lnTo>
                    <a:pt x="745236" y="169163"/>
                  </a:lnTo>
                  <a:lnTo>
                    <a:pt x="478789" y="0"/>
                  </a:lnTo>
                  <a:close/>
                </a:path>
              </a:pathLst>
            </a:custGeom>
            <a:solidFill>
              <a:srgbClr val="A4A4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620268" y="1694751"/>
            <a:ext cx="4590415" cy="1102360"/>
            <a:chOff x="620268" y="1694751"/>
            <a:chExt cx="4590415" cy="1102360"/>
          </a:xfrm>
        </p:grpSpPr>
        <p:sp>
          <p:nvSpPr>
            <p:cNvPr id="11" name="object 11"/>
            <p:cNvSpPr/>
            <p:nvPr/>
          </p:nvSpPr>
          <p:spPr>
            <a:xfrm>
              <a:off x="620268" y="1845564"/>
              <a:ext cx="4559935" cy="919480"/>
            </a:xfrm>
            <a:custGeom>
              <a:avLst/>
              <a:gdLst/>
              <a:ahLst/>
              <a:cxnLst/>
              <a:rect l="l" t="t" r="r" b="b"/>
              <a:pathLst>
                <a:path w="4559935" h="919480">
                  <a:moveTo>
                    <a:pt x="0" y="688848"/>
                  </a:moveTo>
                  <a:lnTo>
                    <a:pt x="4559808" y="688848"/>
                  </a:lnTo>
                </a:path>
                <a:path w="4559935" h="919480">
                  <a:moveTo>
                    <a:pt x="0" y="458724"/>
                  </a:moveTo>
                  <a:lnTo>
                    <a:pt x="4559808" y="458724"/>
                  </a:lnTo>
                </a:path>
                <a:path w="4559935" h="919480">
                  <a:moveTo>
                    <a:pt x="0" y="230124"/>
                  </a:moveTo>
                  <a:lnTo>
                    <a:pt x="4559808" y="230124"/>
                  </a:lnTo>
                </a:path>
                <a:path w="4559935" h="919480">
                  <a:moveTo>
                    <a:pt x="0" y="0"/>
                  </a:moveTo>
                  <a:lnTo>
                    <a:pt x="4559808" y="0"/>
                  </a:lnTo>
                </a:path>
                <a:path w="4559935" h="919480">
                  <a:moveTo>
                    <a:pt x="0" y="918972"/>
                  </a:moveTo>
                  <a:lnTo>
                    <a:pt x="4559808" y="918972"/>
                  </a:lnTo>
                </a:path>
              </a:pathLst>
            </a:custGeom>
            <a:ln w="952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796289" y="1730502"/>
              <a:ext cx="4208145" cy="460375"/>
            </a:xfrm>
            <a:custGeom>
              <a:avLst/>
              <a:gdLst/>
              <a:ahLst/>
              <a:cxnLst/>
              <a:rect l="l" t="t" r="r" b="b"/>
              <a:pathLst>
                <a:path w="4208145" h="460375">
                  <a:moveTo>
                    <a:pt x="0" y="230124"/>
                  </a:moveTo>
                  <a:lnTo>
                    <a:pt x="350519" y="460248"/>
                  </a:lnTo>
                  <a:lnTo>
                    <a:pt x="701040" y="172212"/>
                  </a:lnTo>
                  <a:lnTo>
                    <a:pt x="1051560" y="115824"/>
                  </a:lnTo>
                  <a:lnTo>
                    <a:pt x="1402080" y="0"/>
                  </a:lnTo>
                  <a:lnTo>
                    <a:pt x="1752600" y="172212"/>
                  </a:lnTo>
                  <a:lnTo>
                    <a:pt x="2104643" y="379475"/>
                  </a:lnTo>
                  <a:lnTo>
                    <a:pt x="2455164" y="356615"/>
                  </a:lnTo>
                  <a:lnTo>
                    <a:pt x="2805684" y="333756"/>
                  </a:lnTo>
                  <a:lnTo>
                    <a:pt x="3156204" y="333756"/>
                  </a:lnTo>
                  <a:lnTo>
                    <a:pt x="3506724" y="172212"/>
                  </a:lnTo>
                  <a:lnTo>
                    <a:pt x="3857244" y="92963"/>
                  </a:lnTo>
                  <a:lnTo>
                    <a:pt x="4207764" y="230124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0006" y="1923351"/>
              <a:ext cx="73532" cy="73533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10526" y="2153475"/>
              <a:ext cx="73533" cy="73533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61071" y="1866963"/>
              <a:ext cx="73532" cy="73533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11591" y="1809051"/>
              <a:ext cx="73532" cy="73533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162111" y="1694751"/>
              <a:ext cx="73532" cy="73533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512631" y="1866963"/>
              <a:ext cx="73532" cy="73533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863151" y="2072703"/>
              <a:ext cx="73533" cy="73533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213671" y="2049843"/>
              <a:ext cx="73532" cy="73533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564191" y="2026983"/>
              <a:ext cx="73533" cy="73532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914711" y="2026983"/>
              <a:ext cx="73533" cy="73532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265231" y="1866963"/>
              <a:ext cx="73532" cy="73533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617275" y="1786191"/>
              <a:ext cx="73533" cy="73533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967795" y="1923351"/>
              <a:ext cx="73532" cy="73533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661416" y="2462784"/>
              <a:ext cx="4549140" cy="334010"/>
            </a:xfrm>
            <a:custGeom>
              <a:avLst/>
              <a:gdLst/>
              <a:ahLst/>
              <a:cxnLst/>
              <a:rect l="l" t="t" r="r" b="b"/>
              <a:pathLst>
                <a:path w="4549140" h="334010">
                  <a:moveTo>
                    <a:pt x="4549140" y="0"/>
                  </a:moveTo>
                  <a:lnTo>
                    <a:pt x="0" y="0"/>
                  </a:lnTo>
                  <a:lnTo>
                    <a:pt x="0" y="333756"/>
                  </a:lnTo>
                  <a:lnTo>
                    <a:pt x="4549140" y="333756"/>
                  </a:lnTo>
                  <a:lnTo>
                    <a:pt x="4549140" y="0"/>
                  </a:lnTo>
                  <a:close/>
                </a:path>
              </a:pathLst>
            </a:custGeom>
            <a:solidFill>
              <a:srgbClr val="FF0000">
                <a:alpha val="3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661416" y="2098548"/>
              <a:ext cx="4549140" cy="360045"/>
            </a:xfrm>
            <a:custGeom>
              <a:avLst/>
              <a:gdLst/>
              <a:ahLst/>
              <a:cxnLst/>
              <a:rect l="l" t="t" r="r" b="b"/>
              <a:pathLst>
                <a:path w="4549140" h="360044">
                  <a:moveTo>
                    <a:pt x="4549140" y="0"/>
                  </a:moveTo>
                  <a:lnTo>
                    <a:pt x="0" y="0"/>
                  </a:lnTo>
                  <a:lnTo>
                    <a:pt x="0" y="359663"/>
                  </a:lnTo>
                  <a:lnTo>
                    <a:pt x="4549140" y="359663"/>
                  </a:lnTo>
                  <a:lnTo>
                    <a:pt x="4549140" y="0"/>
                  </a:lnTo>
                  <a:close/>
                </a:path>
              </a:pathLst>
            </a:custGeom>
            <a:solidFill>
              <a:srgbClr val="FFFF00">
                <a:alpha val="3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650748" y="1725168"/>
              <a:ext cx="4549140" cy="360045"/>
            </a:xfrm>
            <a:custGeom>
              <a:avLst/>
              <a:gdLst/>
              <a:ahLst/>
              <a:cxnLst/>
              <a:rect l="l" t="t" r="r" b="b"/>
              <a:pathLst>
                <a:path w="4549140" h="360044">
                  <a:moveTo>
                    <a:pt x="4549140" y="0"/>
                  </a:moveTo>
                  <a:lnTo>
                    <a:pt x="0" y="0"/>
                  </a:lnTo>
                  <a:lnTo>
                    <a:pt x="0" y="359663"/>
                  </a:lnTo>
                  <a:lnTo>
                    <a:pt x="4549140" y="359663"/>
                  </a:lnTo>
                  <a:lnTo>
                    <a:pt x="4549140" y="0"/>
                  </a:lnTo>
                  <a:close/>
                </a:path>
              </a:pathLst>
            </a:custGeom>
            <a:solidFill>
              <a:srgbClr val="00AF50">
                <a:alpha val="3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/>
          <p:nvPr/>
        </p:nvSpPr>
        <p:spPr>
          <a:xfrm>
            <a:off x="620268" y="1615439"/>
            <a:ext cx="4559935" cy="0"/>
          </a:xfrm>
          <a:custGeom>
            <a:avLst/>
            <a:gdLst/>
            <a:ahLst/>
            <a:cxnLst/>
            <a:rect l="l" t="t" r="r" b="b"/>
            <a:pathLst>
              <a:path w="4559935">
                <a:moveTo>
                  <a:pt x="0" y="0"/>
                </a:moveTo>
                <a:lnTo>
                  <a:pt x="4559808" y="0"/>
                </a:lnTo>
              </a:path>
            </a:pathLst>
          </a:custGeom>
          <a:ln w="9525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620268" y="1386839"/>
            <a:ext cx="4559935" cy="0"/>
          </a:xfrm>
          <a:custGeom>
            <a:avLst/>
            <a:gdLst/>
            <a:ahLst/>
            <a:cxnLst/>
            <a:rect l="l" t="t" r="r" b="b"/>
            <a:pathLst>
              <a:path w="4559935">
                <a:moveTo>
                  <a:pt x="0" y="0"/>
                </a:moveTo>
                <a:lnTo>
                  <a:pt x="4559808" y="0"/>
                </a:lnTo>
              </a:path>
            </a:pathLst>
          </a:custGeom>
          <a:ln w="9525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346963" y="1298575"/>
            <a:ext cx="180975" cy="153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715" algn="r">
              <a:lnSpc>
                <a:spcPct val="100000"/>
              </a:lnSpc>
              <a:spcBef>
                <a:spcPts val="100"/>
              </a:spcBef>
            </a:pPr>
            <a:r>
              <a:rPr sz="900" spc="-25" dirty="0">
                <a:solidFill>
                  <a:srgbClr val="585858"/>
                </a:solidFill>
                <a:latin typeface="Tahoma"/>
                <a:cs typeface="Tahoma"/>
              </a:rPr>
              <a:t>1.2</a:t>
            </a:r>
            <a:endParaRPr sz="900">
              <a:latin typeface="Tahoma"/>
              <a:cs typeface="Tahoma"/>
            </a:endParaRPr>
          </a:p>
          <a:p>
            <a:pPr marR="5080" algn="r">
              <a:lnSpc>
                <a:spcPct val="100000"/>
              </a:lnSpc>
              <a:spcBef>
                <a:spcPts val="725"/>
              </a:spcBef>
            </a:pPr>
            <a:r>
              <a:rPr sz="900" spc="-50" dirty="0">
                <a:solidFill>
                  <a:srgbClr val="585858"/>
                </a:solidFill>
                <a:latin typeface="Tahoma"/>
                <a:cs typeface="Tahoma"/>
              </a:rPr>
              <a:t>1</a:t>
            </a:r>
            <a:endParaRPr sz="900">
              <a:latin typeface="Tahoma"/>
              <a:cs typeface="Tahoma"/>
            </a:endParaRPr>
          </a:p>
          <a:p>
            <a:pPr marR="5715" algn="r">
              <a:lnSpc>
                <a:spcPct val="100000"/>
              </a:lnSpc>
              <a:spcBef>
                <a:spcPts val="730"/>
              </a:spcBef>
            </a:pPr>
            <a:r>
              <a:rPr sz="900" spc="-25" dirty="0">
                <a:solidFill>
                  <a:srgbClr val="585858"/>
                </a:solidFill>
                <a:latin typeface="Tahoma"/>
                <a:cs typeface="Tahoma"/>
              </a:rPr>
              <a:t>0.8</a:t>
            </a:r>
            <a:endParaRPr sz="900">
              <a:latin typeface="Tahoma"/>
              <a:cs typeface="Tahoma"/>
            </a:endParaRPr>
          </a:p>
          <a:p>
            <a:pPr marR="5715" algn="r">
              <a:lnSpc>
                <a:spcPct val="100000"/>
              </a:lnSpc>
              <a:spcBef>
                <a:spcPts val="725"/>
              </a:spcBef>
            </a:pPr>
            <a:r>
              <a:rPr sz="900" spc="-25" dirty="0">
                <a:solidFill>
                  <a:srgbClr val="585858"/>
                </a:solidFill>
                <a:latin typeface="Tahoma"/>
                <a:cs typeface="Tahoma"/>
              </a:rPr>
              <a:t>0.6</a:t>
            </a:r>
            <a:endParaRPr sz="900">
              <a:latin typeface="Tahoma"/>
              <a:cs typeface="Tahoma"/>
            </a:endParaRPr>
          </a:p>
          <a:p>
            <a:pPr marR="5715" algn="r">
              <a:lnSpc>
                <a:spcPct val="100000"/>
              </a:lnSpc>
              <a:spcBef>
                <a:spcPts val="730"/>
              </a:spcBef>
            </a:pPr>
            <a:r>
              <a:rPr sz="900" spc="-25" dirty="0">
                <a:solidFill>
                  <a:srgbClr val="585858"/>
                </a:solidFill>
                <a:latin typeface="Tahoma"/>
                <a:cs typeface="Tahoma"/>
              </a:rPr>
              <a:t>0.4</a:t>
            </a:r>
            <a:endParaRPr sz="900">
              <a:latin typeface="Tahoma"/>
              <a:cs typeface="Tahoma"/>
            </a:endParaRPr>
          </a:p>
          <a:p>
            <a:pPr marR="5715" algn="r">
              <a:lnSpc>
                <a:spcPct val="100000"/>
              </a:lnSpc>
              <a:spcBef>
                <a:spcPts val="725"/>
              </a:spcBef>
            </a:pPr>
            <a:r>
              <a:rPr sz="900" spc="-25" dirty="0">
                <a:solidFill>
                  <a:srgbClr val="585858"/>
                </a:solidFill>
                <a:latin typeface="Tahoma"/>
                <a:cs typeface="Tahoma"/>
              </a:rPr>
              <a:t>0.2</a:t>
            </a:r>
            <a:endParaRPr sz="900">
              <a:latin typeface="Tahoma"/>
              <a:cs typeface="Tahoma"/>
            </a:endParaRPr>
          </a:p>
          <a:p>
            <a:pPr marR="5080" algn="r">
              <a:lnSpc>
                <a:spcPct val="100000"/>
              </a:lnSpc>
              <a:spcBef>
                <a:spcPts val="730"/>
              </a:spcBef>
            </a:pPr>
            <a:r>
              <a:rPr sz="900" spc="-50" dirty="0">
                <a:solidFill>
                  <a:srgbClr val="585858"/>
                </a:solidFill>
                <a:latin typeface="Tahoma"/>
                <a:cs typeface="Tahoma"/>
              </a:rPr>
              <a:t>0</a:t>
            </a:r>
            <a:endParaRPr sz="900">
              <a:latin typeface="Tahoma"/>
              <a:cs typeface="Tahoma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658177" y="3192589"/>
            <a:ext cx="4571365" cy="1268730"/>
            <a:chOff x="658177" y="3192589"/>
            <a:chExt cx="4571365" cy="1268730"/>
          </a:xfrm>
        </p:grpSpPr>
        <p:sp>
          <p:nvSpPr>
            <p:cNvPr id="33" name="object 33"/>
            <p:cNvSpPr/>
            <p:nvPr/>
          </p:nvSpPr>
          <p:spPr>
            <a:xfrm>
              <a:off x="662940" y="3197351"/>
              <a:ext cx="4561840" cy="1259205"/>
            </a:xfrm>
            <a:custGeom>
              <a:avLst/>
              <a:gdLst/>
              <a:ahLst/>
              <a:cxnLst/>
              <a:rect l="l" t="t" r="r" b="b"/>
              <a:pathLst>
                <a:path w="4561840" h="1259204">
                  <a:moveTo>
                    <a:pt x="3727196" y="943356"/>
                  </a:moveTo>
                  <a:lnTo>
                    <a:pt x="4561332" y="943356"/>
                  </a:lnTo>
                </a:path>
                <a:path w="4561840" h="1259204">
                  <a:moveTo>
                    <a:pt x="0" y="943356"/>
                  </a:moveTo>
                  <a:lnTo>
                    <a:pt x="3638804" y="943356"/>
                  </a:lnTo>
                </a:path>
                <a:path w="4561840" h="1259204">
                  <a:moveTo>
                    <a:pt x="0" y="629412"/>
                  </a:moveTo>
                  <a:lnTo>
                    <a:pt x="2587243" y="629412"/>
                  </a:lnTo>
                </a:path>
                <a:path w="4561840" h="1259204">
                  <a:moveTo>
                    <a:pt x="2675636" y="629412"/>
                  </a:moveTo>
                  <a:lnTo>
                    <a:pt x="2937764" y="629412"/>
                  </a:lnTo>
                </a:path>
                <a:path w="4561840" h="1259204">
                  <a:moveTo>
                    <a:pt x="3026155" y="629412"/>
                  </a:moveTo>
                  <a:lnTo>
                    <a:pt x="3288284" y="629412"/>
                  </a:lnTo>
                </a:path>
                <a:path w="4561840" h="1259204">
                  <a:moveTo>
                    <a:pt x="3376676" y="629412"/>
                  </a:moveTo>
                  <a:lnTo>
                    <a:pt x="4561332" y="629412"/>
                  </a:lnTo>
                </a:path>
                <a:path w="4561840" h="1259204">
                  <a:moveTo>
                    <a:pt x="0" y="313944"/>
                  </a:moveTo>
                  <a:lnTo>
                    <a:pt x="4561332" y="313944"/>
                  </a:lnTo>
                </a:path>
                <a:path w="4561840" h="1259204">
                  <a:moveTo>
                    <a:pt x="0" y="0"/>
                  </a:moveTo>
                  <a:lnTo>
                    <a:pt x="4561332" y="0"/>
                  </a:lnTo>
                </a:path>
                <a:path w="4561840" h="1259204">
                  <a:moveTo>
                    <a:pt x="0" y="1258824"/>
                  </a:moveTo>
                  <a:lnTo>
                    <a:pt x="4561332" y="1258824"/>
                  </a:lnTo>
                </a:path>
              </a:pathLst>
            </a:custGeom>
            <a:ln w="9525">
              <a:solidFill>
                <a:srgbClr val="E7E7E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838962" y="3763517"/>
              <a:ext cx="4209415" cy="535305"/>
            </a:xfrm>
            <a:custGeom>
              <a:avLst/>
              <a:gdLst/>
              <a:ahLst/>
              <a:cxnLst/>
              <a:rect l="l" t="t" r="r" b="b"/>
              <a:pathLst>
                <a:path w="4209415" h="535304">
                  <a:moveTo>
                    <a:pt x="0" y="0"/>
                  </a:moveTo>
                  <a:lnTo>
                    <a:pt x="350519" y="440435"/>
                  </a:lnTo>
                  <a:lnTo>
                    <a:pt x="701040" y="502919"/>
                  </a:lnTo>
                  <a:lnTo>
                    <a:pt x="1051560" y="0"/>
                  </a:lnTo>
                  <a:lnTo>
                    <a:pt x="1403604" y="534923"/>
                  </a:lnTo>
                  <a:lnTo>
                    <a:pt x="1754124" y="313943"/>
                  </a:lnTo>
                  <a:lnTo>
                    <a:pt x="2104644" y="0"/>
                  </a:lnTo>
                  <a:lnTo>
                    <a:pt x="2455164" y="94487"/>
                  </a:lnTo>
                  <a:lnTo>
                    <a:pt x="2805684" y="30479"/>
                  </a:lnTo>
                  <a:lnTo>
                    <a:pt x="3157728" y="94487"/>
                  </a:lnTo>
                  <a:lnTo>
                    <a:pt x="3508248" y="408431"/>
                  </a:lnTo>
                  <a:lnTo>
                    <a:pt x="3858767" y="251459"/>
                  </a:lnTo>
                  <a:lnTo>
                    <a:pt x="4209288" y="283463"/>
                  </a:lnTo>
                </a:path>
              </a:pathLst>
            </a:custGeom>
            <a:ln w="28575">
              <a:solidFill>
                <a:srgbClr val="007C3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793432" y="3718940"/>
              <a:ext cx="88900" cy="88900"/>
            </a:xfrm>
            <a:custGeom>
              <a:avLst/>
              <a:gdLst/>
              <a:ahLst/>
              <a:cxnLst/>
              <a:rect l="l" t="t" r="r" b="b"/>
              <a:pathLst>
                <a:path w="88900" h="88900">
                  <a:moveTo>
                    <a:pt x="88392" y="0"/>
                  </a:moveTo>
                  <a:lnTo>
                    <a:pt x="0" y="0"/>
                  </a:lnTo>
                  <a:lnTo>
                    <a:pt x="0" y="88392"/>
                  </a:lnTo>
                  <a:lnTo>
                    <a:pt x="88392" y="88392"/>
                  </a:lnTo>
                  <a:lnTo>
                    <a:pt x="88392" y="0"/>
                  </a:lnTo>
                  <a:close/>
                </a:path>
              </a:pathLst>
            </a:custGeom>
            <a:solidFill>
              <a:srgbClr val="037C3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793432" y="3718940"/>
              <a:ext cx="88900" cy="88900"/>
            </a:xfrm>
            <a:custGeom>
              <a:avLst/>
              <a:gdLst/>
              <a:ahLst/>
              <a:cxnLst/>
              <a:rect l="l" t="t" r="r" b="b"/>
              <a:pathLst>
                <a:path w="88900" h="88900">
                  <a:moveTo>
                    <a:pt x="0" y="88392"/>
                  </a:moveTo>
                  <a:lnTo>
                    <a:pt x="88392" y="88392"/>
                  </a:lnTo>
                  <a:lnTo>
                    <a:pt x="88392" y="0"/>
                  </a:lnTo>
                  <a:lnTo>
                    <a:pt x="0" y="0"/>
                  </a:lnTo>
                  <a:lnTo>
                    <a:pt x="0" y="88392"/>
                  </a:lnTo>
                  <a:close/>
                </a:path>
              </a:pathLst>
            </a:custGeom>
            <a:ln w="9525">
              <a:solidFill>
                <a:srgbClr val="007C3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145476" y="4160900"/>
              <a:ext cx="88900" cy="88900"/>
            </a:xfrm>
            <a:custGeom>
              <a:avLst/>
              <a:gdLst/>
              <a:ahLst/>
              <a:cxnLst/>
              <a:rect l="l" t="t" r="r" b="b"/>
              <a:pathLst>
                <a:path w="88900" h="88900">
                  <a:moveTo>
                    <a:pt x="88391" y="0"/>
                  </a:moveTo>
                  <a:lnTo>
                    <a:pt x="0" y="0"/>
                  </a:lnTo>
                  <a:lnTo>
                    <a:pt x="0" y="88392"/>
                  </a:lnTo>
                  <a:lnTo>
                    <a:pt x="88391" y="88392"/>
                  </a:lnTo>
                  <a:lnTo>
                    <a:pt x="88391" y="0"/>
                  </a:lnTo>
                  <a:close/>
                </a:path>
              </a:pathLst>
            </a:custGeom>
            <a:solidFill>
              <a:srgbClr val="037C3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1145476" y="4160900"/>
              <a:ext cx="88900" cy="88900"/>
            </a:xfrm>
            <a:custGeom>
              <a:avLst/>
              <a:gdLst/>
              <a:ahLst/>
              <a:cxnLst/>
              <a:rect l="l" t="t" r="r" b="b"/>
              <a:pathLst>
                <a:path w="88900" h="88900">
                  <a:moveTo>
                    <a:pt x="0" y="88392"/>
                  </a:moveTo>
                  <a:lnTo>
                    <a:pt x="88391" y="88392"/>
                  </a:lnTo>
                  <a:lnTo>
                    <a:pt x="88391" y="0"/>
                  </a:lnTo>
                  <a:lnTo>
                    <a:pt x="0" y="0"/>
                  </a:lnTo>
                  <a:lnTo>
                    <a:pt x="0" y="88392"/>
                  </a:lnTo>
                  <a:close/>
                </a:path>
              </a:pathLst>
            </a:custGeom>
            <a:ln w="9525">
              <a:solidFill>
                <a:srgbClr val="007C3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1496059" y="4223384"/>
              <a:ext cx="88900" cy="88900"/>
            </a:xfrm>
            <a:custGeom>
              <a:avLst/>
              <a:gdLst/>
              <a:ahLst/>
              <a:cxnLst/>
              <a:rect l="l" t="t" r="r" b="b"/>
              <a:pathLst>
                <a:path w="88900" h="88900">
                  <a:moveTo>
                    <a:pt x="88391" y="0"/>
                  </a:moveTo>
                  <a:lnTo>
                    <a:pt x="0" y="0"/>
                  </a:lnTo>
                  <a:lnTo>
                    <a:pt x="0" y="88392"/>
                  </a:lnTo>
                  <a:lnTo>
                    <a:pt x="88391" y="88392"/>
                  </a:lnTo>
                  <a:lnTo>
                    <a:pt x="88391" y="0"/>
                  </a:lnTo>
                  <a:close/>
                </a:path>
              </a:pathLst>
            </a:custGeom>
            <a:solidFill>
              <a:srgbClr val="037C3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1496059" y="4223384"/>
              <a:ext cx="88900" cy="88900"/>
            </a:xfrm>
            <a:custGeom>
              <a:avLst/>
              <a:gdLst/>
              <a:ahLst/>
              <a:cxnLst/>
              <a:rect l="l" t="t" r="r" b="b"/>
              <a:pathLst>
                <a:path w="88900" h="88900">
                  <a:moveTo>
                    <a:pt x="0" y="88392"/>
                  </a:moveTo>
                  <a:lnTo>
                    <a:pt x="88391" y="88392"/>
                  </a:lnTo>
                  <a:lnTo>
                    <a:pt x="88391" y="0"/>
                  </a:lnTo>
                  <a:lnTo>
                    <a:pt x="0" y="0"/>
                  </a:lnTo>
                  <a:lnTo>
                    <a:pt x="0" y="88392"/>
                  </a:lnTo>
                  <a:close/>
                </a:path>
              </a:pathLst>
            </a:custGeom>
            <a:ln w="9525">
              <a:solidFill>
                <a:srgbClr val="007C3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1846579" y="3718940"/>
              <a:ext cx="88900" cy="88900"/>
            </a:xfrm>
            <a:custGeom>
              <a:avLst/>
              <a:gdLst/>
              <a:ahLst/>
              <a:cxnLst/>
              <a:rect l="l" t="t" r="r" b="b"/>
              <a:pathLst>
                <a:path w="88900" h="88900">
                  <a:moveTo>
                    <a:pt x="88392" y="0"/>
                  </a:moveTo>
                  <a:lnTo>
                    <a:pt x="0" y="0"/>
                  </a:lnTo>
                  <a:lnTo>
                    <a:pt x="0" y="88392"/>
                  </a:lnTo>
                  <a:lnTo>
                    <a:pt x="88392" y="88392"/>
                  </a:lnTo>
                  <a:lnTo>
                    <a:pt x="88392" y="0"/>
                  </a:lnTo>
                  <a:close/>
                </a:path>
              </a:pathLst>
            </a:custGeom>
            <a:solidFill>
              <a:srgbClr val="037C3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1846579" y="3718940"/>
              <a:ext cx="88900" cy="88900"/>
            </a:xfrm>
            <a:custGeom>
              <a:avLst/>
              <a:gdLst/>
              <a:ahLst/>
              <a:cxnLst/>
              <a:rect l="l" t="t" r="r" b="b"/>
              <a:pathLst>
                <a:path w="88900" h="88900">
                  <a:moveTo>
                    <a:pt x="0" y="88392"/>
                  </a:moveTo>
                  <a:lnTo>
                    <a:pt x="88392" y="88392"/>
                  </a:lnTo>
                  <a:lnTo>
                    <a:pt x="88392" y="0"/>
                  </a:lnTo>
                  <a:lnTo>
                    <a:pt x="0" y="0"/>
                  </a:lnTo>
                  <a:lnTo>
                    <a:pt x="0" y="88392"/>
                  </a:lnTo>
                  <a:close/>
                </a:path>
              </a:pathLst>
            </a:custGeom>
            <a:ln w="9525">
              <a:solidFill>
                <a:srgbClr val="007C3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2197100" y="4253864"/>
              <a:ext cx="88900" cy="88900"/>
            </a:xfrm>
            <a:custGeom>
              <a:avLst/>
              <a:gdLst/>
              <a:ahLst/>
              <a:cxnLst/>
              <a:rect l="l" t="t" r="r" b="b"/>
              <a:pathLst>
                <a:path w="88900" h="88900">
                  <a:moveTo>
                    <a:pt x="88392" y="0"/>
                  </a:moveTo>
                  <a:lnTo>
                    <a:pt x="0" y="0"/>
                  </a:lnTo>
                  <a:lnTo>
                    <a:pt x="0" y="88392"/>
                  </a:lnTo>
                  <a:lnTo>
                    <a:pt x="88392" y="88392"/>
                  </a:lnTo>
                  <a:lnTo>
                    <a:pt x="88392" y="0"/>
                  </a:lnTo>
                  <a:close/>
                </a:path>
              </a:pathLst>
            </a:custGeom>
            <a:solidFill>
              <a:srgbClr val="037C3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2197100" y="4253864"/>
              <a:ext cx="88900" cy="88900"/>
            </a:xfrm>
            <a:custGeom>
              <a:avLst/>
              <a:gdLst/>
              <a:ahLst/>
              <a:cxnLst/>
              <a:rect l="l" t="t" r="r" b="b"/>
              <a:pathLst>
                <a:path w="88900" h="88900">
                  <a:moveTo>
                    <a:pt x="0" y="88392"/>
                  </a:moveTo>
                  <a:lnTo>
                    <a:pt x="88392" y="88392"/>
                  </a:lnTo>
                  <a:lnTo>
                    <a:pt x="88392" y="0"/>
                  </a:lnTo>
                  <a:lnTo>
                    <a:pt x="0" y="0"/>
                  </a:lnTo>
                  <a:lnTo>
                    <a:pt x="0" y="88392"/>
                  </a:lnTo>
                  <a:close/>
                </a:path>
              </a:pathLst>
            </a:custGeom>
            <a:ln w="9525">
              <a:solidFill>
                <a:srgbClr val="007C3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2547619" y="4034408"/>
              <a:ext cx="88900" cy="88900"/>
            </a:xfrm>
            <a:custGeom>
              <a:avLst/>
              <a:gdLst/>
              <a:ahLst/>
              <a:cxnLst/>
              <a:rect l="l" t="t" r="r" b="b"/>
              <a:pathLst>
                <a:path w="88900" h="88900">
                  <a:moveTo>
                    <a:pt x="88392" y="0"/>
                  </a:moveTo>
                  <a:lnTo>
                    <a:pt x="0" y="0"/>
                  </a:lnTo>
                  <a:lnTo>
                    <a:pt x="0" y="88392"/>
                  </a:lnTo>
                  <a:lnTo>
                    <a:pt x="88392" y="88392"/>
                  </a:lnTo>
                  <a:lnTo>
                    <a:pt x="88392" y="0"/>
                  </a:lnTo>
                  <a:close/>
                </a:path>
              </a:pathLst>
            </a:custGeom>
            <a:solidFill>
              <a:srgbClr val="037C3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2547619" y="4034408"/>
              <a:ext cx="88900" cy="88900"/>
            </a:xfrm>
            <a:custGeom>
              <a:avLst/>
              <a:gdLst/>
              <a:ahLst/>
              <a:cxnLst/>
              <a:rect l="l" t="t" r="r" b="b"/>
              <a:pathLst>
                <a:path w="88900" h="88900">
                  <a:moveTo>
                    <a:pt x="0" y="88392"/>
                  </a:moveTo>
                  <a:lnTo>
                    <a:pt x="88392" y="88392"/>
                  </a:lnTo>
                  <a:lnTo>
                    <a:pt x="88392" y="0"/>
                  </a:lnTo>
                  <a:lnTo>
                    <a:pt x="0" y="0"/>
                  </a:lnTo>
                  <a:lnTo>
                    <a:pt x="0" y="88392"/>
                  </a:lnTo>
                  <a:close/>
                </a:path>
              </a:pathLst>
            </a:custGeom>
            <a:ln w="9525">
              <a:solidFill>
                <a:srgbClr val="007C3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2899663" y="3718940"/>
              <a:ext cx="88900" cy="88900"/>
            </a:xfrm>
            <a:custGeom>
              <a:avLst/>
              <a:gdLst/>
              <a:ahLst/>
              <a:cxnLst/>
              <a:rect l="l" t="t" r="r" b="b"/>
              <a:pathLst>
                <a:path w="88900" h="88900">
                  <a:moveTo>
                    <a:pt x="88392" y="0"/>
                  </a:moveTo>
                  <a:lnTo>
                    <a:pt x="0" y="0"/>
                  </a:lnTo>
                  <a:lnTo>
                    <a:pt x="0" y="88392"/>
                  </a:lnTo>
                  <a:lnTo>
                    <a:pt x="88392" y="88392"/>
                  </a:lnTo>
                  <a:lnTo>
                    <a:pt x="88392" y="0"/>
                  </a:lnTo>
                  <a:close/>
                </a:path>
              </a:pathLst>
            </a:custGeom>
            <a:solidFill>
              <a:srgbClr val="037C3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2899663" y="3718940"/>
              <a:ext cx="88900" cy="88900"/>
            </a:xfrm>
            <a:custGeom>
              <a:avLst/>
              <a:gdLst/>
              <a:ahLst/>
              <a:cxnLst/>
              <a:rect l="l" t="t" r="r" b="b"/>
              <a:pathLst>
                <a:path w="88900" h="88900">
                  <a:moveTo>
                    <a:pt x="0" y="88392"/>
                  </a:moveTo>
                  <a:lnTo>
                    <a:pt x="88392" y="88392"/>
                  </a:lnTo>
                  <a:lnTo>
                    <a:pt x="88392" y="0"/>
                  </a:lnTo>
                  <a:lnTo>
                    <a:pt x="0" y="0"/>
                  </a:lnTo>
                  <a:lnTo>
                    <a:pt x="0" y="88392"/>
                  </a:lnTo>
                  <a:close/>
                </a:path>
              </a:pathLst>
            </a:custGeom>
            <a:ln w="9525">
              <a:solidFill>
                <a:srgbClr val="007C3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3250184" y="3813428"/>
              <a:ext cx="88900" cy="88900"/>
            </a:xfrm>
            <a:custGeom>
              <a:avLst/>
              <a:gdLst/>
              <a:ahLst/>
              <a:cxnLst/>
              <a:rect l="l" t="t" r="r" b="b"/>
              <a:pathLst>
                <a:path w="88900" h="88900">
                  <a:moveTo>
                    <a:pt x="88392" y="0"/>
                  </a:moveTo>
                  <a:lnTo>
                    <a:pt x="0" y="0"/>
                  </a:lnTo>
                  <a:lnTo>
                    <a:pt x="0" y="88392"/>
                  </a:lnTo>
                  <a:lnTo>
                    <a:pt x="88392" y="88392"/>
                  </a:lnTo>
                  <a:lnTo>
                    <a:pt x="88392" y="0"/>
                  </a:lnTo>
                  <a:close/>
                </a:path>
              </a:pathLst>
            </a:custGeom>
            <a:solidFill>
              <a:srgbClr val="037C3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3250184" y="3813428"/>
              <a:ext cx="88900" cy="88900"/>
            </a:xfrm>
            <a:custGeom>
              <a:avLst/>
              <a:gdLst/>
              <a:ahLst/>
              <a:cxnLst/>
              <a:rect l="l" t="t" r="r" b="b"/>
              <a:pathLst>
                <a:path w="88900" h="88900">
                  <a:moveTo>
                    <a:pt x="0" y="88392"/>
                  </a:moveTo>
                  <a:lnTo>
                    <a:pt x="88392" y="88392"/>
                  </a:lnTo>
                  <a:lnTo>
                    <a:pt x="88392" y="0"/>
                  </a:lnTo>
                  <a:lnTo>
                    <a:pt x="0" y="0"/>
                  </a:lnTo>
                  <a:lnTo>
                    <a:pt x="0" y="88392"/>
                  </a:lnTo>
                  <a:close/>
                </a:path>
              </a:pathLst>
            </a:custGeom>
            <a:ln w="9525">
              <a:solidFill>
                <a:srgbClr val="007C3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3600704" y="3750944"/>
              <a:ext cx="88900" cy="88900"/>
            </a:xfrm>
            <a:custGeom>
              <a:avLst/>
              <a:gdLst/>
              <a:ahLst/>
              <a:cxnLst/>
              <a:rect l="l" t="t" r="r" b="b"/>
              <a:pathLst>
                <a:path w="88900" h="88900">
                  <a:moveTo>
                    <a:pt x="88391" y="0"/>
                  </a:moveTo>
                  <a:lnTo>
                    <a:pt x="0" y="0"/>
                  </a:lnTo>
                  <a:lnTo>
                    <a:pt x="0" y="88391"/>
                  </a:lnTo>
                  <a:lnTo>
                    <a:pt x="88391" y="88391"/>
                  </a:lnTo>
                  <a:lnTo>
                    <a:pt x="88391" y="0"/>
                  </a:lnTo>
                  <a:close/>
                </a:path>
              </a:pathLst>
            </a:custGeom>
            <a:solidFill>
              <a:srgbClr val="037C3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3600704" y="3750944"/>
              <a:ext cx="88900" cy="88900"/>
            </a:xfrm>
            <a:custGeom>
              <a:avLst/>
              <a:gdLst/>
              <a:ahLst/>
              <a:cxnLst/>
              <a:rect l="l" t="t" r="r" b="b"/>
              <a:pathLst>
                <a:path w="88900" h="88900">
                  <a:moveTo>
                    <a:pt x="0" y="88391"/>
                  </a:moveTo>
                  <a:lnTo>
                    <a:pt x="88391" y="88391"/>
                  </a:lnTo>
                  <a:lnTo>
                    <a:pt x="88391" y="0"/>
                  </a:lnTo>
                  <a:lnTo>
                    <a:pt x="0" y="0"/>
                  </a:lnTo>
                  <a:lnTo>
                    <a:pt x="0" y="88391"/>
                  </a:lnTo>
                  <a:close/>
                </a:path>
              </a:pathLst>
            </a:custGeom>
            <a:ln w="9525">
              <a:solidFill>
                <a:srgbClr val="007C3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3951224" y="3813428"/>
              <a:ext cx="88900" cy="88900"/>
            </a:xfrm>
            <a:custGeom>
              <a:avLst/>
              <a:gdLst/>
              <a:ahLst/>
              <a:cxnLst/>
              <a:rect l="l" t="t" r="r" b="b"/>
              <a:pathLst>
                <a:path w="88900" h="88900">
                  <a:moveTo>
                    <a:pt x="88391" y="0"/>
                  </a:moveTo>
                  <a:lnTo>
                    <a:pt x="0" y="0"/>
                  </a:lnTo>
                  <a:lnTo>
                    <a:pt x="0" y="88392"/>
                  </a:lnTo>
                  <a:lnTo>
                    <a:pt x="88391" y="88392"/>
                  </a:lnTo>
                  <a:lnTo>
                    <a:pt x="88391" y="0"/>
                  </a:lnTo>
                  <a:close/>
                </a:path>
              </a:pathLst>
            </a:custGeom>
            <a:solidFill>
              <a:srgbClr val="037C3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3951224" y="3813428"/>
              <a:ext cx="88900" cy="88900"/>
            </a:xfrm>
            <a:custGeom>
              <a:avLst/>
              <a:gdLst/>
              <a:ahLst/>
              <a:cxnLst/>
              <a:rect l="l" t="t" r="r" b="b"/>
              <a:pathLst>
                <a:path w="88900" h="88900">
                  <a:moveTo>
                    <a:pt x="0" y="88392"/>
                  </a:moveTo>
                  <a:lnTo>
                    <a:pt x="88391" y="88392"/>
                  </a:lnTo>
                  <a:lnTo>
                    <a:pt x="88391" y="0"/>
                  </a:lnTo>
                  <a:lnTo>
                    <a:pt x="0" y="0"/>
                  </a:lnTo>
                  <a:lnTo>
                    <a:pt x="0" y="88392"/>
                  </a:lnTo>
                  <a:close/>
                </a:path>
              </a:pathLst>
            </a:custGeom>
            <a:ln w="9525">
              <a:solidFill>
                <a:srgbClr val="007C3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4301743" y="4128896"/>
              <a:ext cx="88900" cy="88900"/>
            </a:xfrm>
            <a:custGeom>
              <a:avLst/>
              <a:gdLst/>
              <a:ahLst/>
              <a:cxnLst/>
              <a:rect l="l" t="t" r="r" b="b"/>
              <a:pathLst>
                <a:path w="88900" h="88900">
                  <a:moveTo>
                    <a:pt x="88391" y="0"/>
                  </a:moveTo>
                  <a:lnTo>
                    <a:pt x="0" y="0"/>
                  </a:lnTo>
                  <a:lnTo>
                    <a:pt x="0" y="88391"/>
                  </a:lnTo>
                  <a:lnTo>
                    <a:pt x="88391" y="88391"/>
                  </a:lnTo>
                  <a:lnTo>
                    <a:pt x="88391" y="0"/>
                  </a:lnTo>
                  <a:close/>
                </a:path>
              </a:pathLst>
            </a:custGeom>
            <a:solidFill>
              <a:srgbClr val="037C3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4301743" y="4128896"/>
              <a:ext cx="88900" cy="88900"/>
            </a:xfrm>
            <a:custGeom>
              <a:avLst/>
              <a:gdLst/>
              <a:ahLst/>
              <a:cxnLst/>
              <a:rect l="l" t="t" r="r" b="b"/>
              <a:pathLst>
                <a:path w="88900" h="88900">
                  <a:moveTo>
                    <a:pt x="0" y="88391"/>
                  </a:moveTo>
                  <a:lnTo>
                    <a:pt x="88391" y="88391"/>
                  </a:lnTo>
                  <a:lnTo>
                    <a:pt x="88391" y="0"/>
                  </a:lnTo>
                  <a:lnTo>
                    <a:pt x="0" y="0"/>
                  </a:lnTo>
                  <a:lnTo>
                    <a:pt x="0" y="88391"/>
                  </a:lnTo>
                  <a:close/>
                </a:path>
              </a:pathLst>
            </a:custGeom>
            <a:ln w="9525">
              <a:solidFill>
                <a:srgbClr val="007C3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4653787" y="3971924"/>
              <a:ext cx="88900" cy="88900"/>
            </a:xfrm>
            <a:custGeom>
              <a:avLst/>
              <a:gdLst/>
              <a:ahLst/>
              <a:cxnLst/>
              <a:rect l="l" t="t" r="r" b="b"/>
              <a:pathLst>
                <a:path w="88900" h="88900">
                  <a:moveTo>
                    <a:pt x="88391" y="0"/>
                  </a:moveTo>
                  <a:lnTo>
                    <a:pt x="0" y="0"/>
                  </a:lnTo>
                  <a:lnTo>
                    <a:pt x="0" y="88392"/>
                  </a:lnTo>
                  <a:lnTo>
                    <a:pt x="88391" y="88392"/>
                  </a:lnTo>
                  <a:lnTo>
                    <a:pt x="88391" y="0"/>
                  </a:lnTo>
                  <a:close/>
                </a:path>
              </a:pathLst>
            </a:custGeom>
            <a:solidFill>
              <a:srgbClr val="037C3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4653787" y="3971924"/>
              <a:ext cx="88900" cy="88900"/>
            </a:xfrm>
            <a:custGeom>
              <a:avLst/>
              <a:gdLst/>
              <a:ahLst/>
              <a:cxnLst/>
              <a:rect l="l" t="t" r="r" b="b"/>
              <a:pathLst>
                <a:path w="88900" h="88900">
                  <a:moveTo>
                    <a:pt x="0" y="88392"/>
                  </a:moveTo>
                  <a:lnTo>
                    <a:pt x="88391" y="88392"/>
                  </a:lnTo>
                  <a:lnTo>
                    <a:pt x="88391" y="0"/>
                  </a:lnTo>
                  <a:lnTo>
                    <a:pt x="0" y="0"/>
                  </a:lnTo>
                  <a:lnTo>
                    <a:pt x="0" y="88392"/>
                  </a:lnTo>
                  <a:close/>
                </a:path>
              </a:pathLst>
            </a:custGeom>
            <a:ln w="9525">
              <a:solidFill>
                <a:srgbClr val="007C3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5004307" y="4002404"/>
              <a:ext cx="88900" cy="88900"/>
            </a:xfrm>
            <a:custGeom>
              <a:avLst/>
              <a:gdLst/>
              <a:ahLst/>
              <a:cxnLst/>
              <a:rect l="l" t="t" r="r" b="b"/>
              <a:pathLst>
                <a:path w="88900" h="88900">
                  <a:moveTo>
                    <a:pt x="88391" y="0"/>
                  </a:moveTo>
                  <a:lnTo>
                    <a:pt x="0" y="0"/>
                  </a:lnTo>
                  <a:lnTo>
                    <a:pt x="0" y="88392"/>
                  </a:lnTo>
                  <a:lnTo>
                    <a:pt x="88391" y="88392"/>
                  </a:lnTo>
                  <a:lnTo>
                    <a:pt x="88391" y="0"/>
                  </a:lnTo>
                  <a:close/>
                </a:path>
              </a:pathLst>
            </a:custGeom>
            <a:solidFill>
              <a:srgbClr val="037C3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5004307" y="4002404"/>
              <a:ext cx="88900" cy="88900"/>
            </a:xfrm>
            <a:custGeom>
              <a:avLst/>
              <a:gdLst/>
              <a:ahLst/>
              <a:cxnLst/>
              <a:rect l="l" t="t" r="r" b="b"/>
              <a:pathLst>
                <a:path w="88900" h="88900">
                  <a:moveTo>
                    <a:pt x="0" y="88392"/>
                  </a:moveTo>
                  <a:lnTo>
                    <a:pt x="88391" y="88392"/>
                  </a:lnTo>
                  <a:lnTo>
                    <a:pt x="88391" y="0"/>
                  </a:lnTo>
                  <a:lnTo>
                    <a:pt x="0" y="0"/>
                  </a:lnTo>
                  <a:lnTo>
                    <a:pt x="0" y="88392"/>
                  </a:lnTo>
                  <a:close/>
                </a:path>
              </a:pathLst>
            </a:custGeom>
            <a:ln w="9525">
              <a:solidFill>
                <a:srgbClr val="007C3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838962" y="3763517"/>
              <a:ext cx="4209415" cy="535305"/>
            </a:xfrm>
            <a:custGeom>
              <a:avLst/>
              <a:gdLst/>
              <a:ahLst/>
              <a:cxnLst/>
              <a:rect l="l" t="t" r="r" b="b"/>
              <a:pathLst>
                <a:path w="4209415" h="535304">
                  <a:moveTo>
                    <a:pt x="0" y="0"/>
                  </a:moveTo>
                  <a:lnTo>
                    <a:pt x="350519" y="440435"/>
                  </a:lnTo>
                  <a:lnTo>
                    <a:pt x="701040" y="502919"/>
                  </a:lnTo>
                  <a:lnTo>
                    <a:pt x="1051560" y="0"/>
                  </a:lnTo>
                  <a:lnTo>
                    <a:pt x="1403604" y="534923"/>
                  </a:lnTo>
                  <a:lnTo>
                    <a:pt x="1754124" y="313943"/>
                  </a:lnTo>
                  <a:lnTo>
                    <a:pt x="2104644" y="0"/>
                  </a:lnTo>
                  <a:lnTo>
                    <a:pt x="2455164" y="94487"/>
                  </a:lnTo>
                  <a:lnTo>
                    <a:pt x="2805684" y="30479"/>
                  </a:lnTo>
                  <a:lnTo>
                    <a:pt x="3157728" y="94487"/>
                  </a:lnTo>
                  <a:lnTo>
                    <a:pt x="3508248" y="408431"/>
                  </a:lnTo>
                  <a:lnTo>
                    <a:pt x="3858767" y="251459"/>
                  </a:lnTo>
                  <a:lnTo>
                    <a:pt x="4209288" y="283463"/>
                  </a:lnTo>
                </a:path>
              </a:pathLst>
            </a:custGeom>
            <a:ln w="28575">
              <a:solidFill>
                <a:srgbClr val="5F5F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2" name="object 6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00862" y="3726370"/>
              <a:ext cx="73532" cy="73533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52906" y="4168330"/>
              <a:ext cx="73532" cy="73532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03489" y="4230814"/>
              <a:ext cx="73532" cy="73533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854009" y="3726370"/>
              <a:ext cx="73532" cy="73533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204529" y="4261294"/>
              <a:ext cx="73532" cy="73532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555049" y="4041838"/>
              <a:ext cx="73532" cy="73532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907093" y="3726370"/>
              <a:ext cx="73532" cy="73533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257613" y="3820858"/>
              <a:ext cx="73533" cy="73533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608133" y="3758374"/>
              <a:ext cx="73532" cy="73532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958653" y="3820858"/>
              <a:ext cx="73533" cy="73533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309173" y="4136326"/>
              <a:ext cx="73533" cy="73533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661217" y="3979354"/>
              <a:ext cx="73533" cy="73532"/>
            </a:xfrm>
            <a:prstGeom prst="rect">
              <a:avLst/>
            </a:prstGeom>
          </p:spPr>
        </p:pic>
        <p:pic>
          <p:nvPicPr>
            <p:cNvPr id="74" name="object 74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011737" y="4009834"/>
              <a:ext cx="73533" cy="73532"/>
            </a:xfrm>
            <a:prstGeom prst="rect">
              <a:avLst/>
            </a:prstGeom>
          </p:spPr>
        </p:pic>
      </p:grpSp>
      <p:sp>
        <p:nvSpPr>
          <p:cNvPr id="75" name="object 75"/>
          <p:cNvSpPr txBox="1"/>
          <p:nvPr/>
        </p:nvSpPr>
        <p:spPr>
          <a:xfrm>
            <a:off x="385368" y="2825622"/>
            <a:ext cx="472948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4325">
              <a:lnSpc>
                <a:spcPct val="100000"/>
              </a:lnSpc>
              <a:spcBef>
                <a:spcPts val="100"/>
              </a:spcBef>
              <a:tabLst>
                <a:tab pos="671830" algn="l"/>
                <a:tab pos="1020444" algn="l"/>
                <a:tab pos="1360805" algn="l"/>
                <a:tab pos="1715135" algn="l"/>
                <a:tab pos="2079625" algn="l"/>
                <a:tab pos="2421890" algn="l"/>
                <a:tab pos="2762885" algn="l"/>
                <a:tab pos="3126740" algn="l"/>
                <a:tab pos="3459479" algn="l"/>
                <a:tab pos="3829685" algn="l"/>
                <a:tab pos="4197985" algn="l"/>
                <a:tab pos="4523105" algn="l"/>
              </a:tabLst>
            </a:pPr>
            <a:r>
              <a:rPr sz="900" spc="-25" dirty="0">
                <a:solidFill>
                  <a:srgbClr val="585858"/>
                </a:solidFill>
                <a:latin typeface="Tahoma"/>
                <a:cs typeface="Tahoma"/>
              </a:rPr>
              <a:t>Aug</a:t>
            </a:r>
            <a:r>
              <a:rPr sz="900" dirty="0">
                <a:solidFill>
                  <a:srgbClr val="585858"/>
                </a:solidFill>
                <a:latin typeface="Tahoma"/>
                <a:cs typeface="Tahoma"/>
              </a:rPr>
              <a:t>	</a:t>
            </a:r>
            <a:r>
              <a:rPr sz="900" spc="-25" dirty="0">
                <a:solidFill>
                  <a:srgbClr val="585858"/>
                </a:solidFill>
                <a:latin typeface="Tahoma"/>
                <a:cs typeface="Tahoma"/>
              </a:rPr>
              <a:t>Sep</a:t>
            </a:r>
            <a:r>
              <a:rPr sz="900" dirty="0">
                <a:solidFill>
                  <a:srgbClr val="585858"/>
                </a:solidFill>
                <a:latin typeface="Tahoma"/>
                <a:cs typeface="Tahoma"/>
              </a:rPr>
              <a:t>	</a:t>
            </a:r>
            <a:r>
              <a:rPr sz="900" spc="-25" dirty="0">
                <a:solidFill>
                  <a:srgbClr val="585858"/>
                </a:solidFill>
                <a:latin typeface="Tahoma"/>
                <a:cs typeface="Tahoma"/>
              </a:rPr>
              <a:t>Oct</a:t>
            </a:r>
            <a:r>
              <a:rPr sz="900" dirty="0">
                <a:solidFill>
                  <a:srgbClr val="585858"/>
                </a:solidFill>
                <a:latin typeface="Tahoma"/>
                <a:cs typeface="Tahoma"/>
              </a:rPr>
              <a:t>	</a:t>
            </a:r>
            <a:r>
              <a:rPr sz="900" spc="-25" dirty="0">
                <a:solidFill>
                  <a:srgbClr val="585858"/>
                </a:solidFill>
                <a:latin typeface="Tahoma"/>
                <a:cs typeface="Tahoma"/>
              </a:rPr>
              <a:t>Nov</a:t>
            </a:r>
            <a:r>
              <a:rPr sz="900" dirty="0">
                <a:solidFill>
                  <a:srgbClr val="585858"/>
                </a:solidFill>
                <a:latin typeface="Tahoma"/>
                <a:cs typeface="Tahoma"/>
              </a:rPr>
              <a:t>	</a:t>
            </a:r>
            <a:r>
              <a:rPr sz="900" spc="-25" dirty="0">
                <a:solidFill>
                  <a:srgbClr val="585858"/>
                </a:solidFill>
                <a:latin typeface="Tahoma"/>
                <a:cs typeface="Tahoma"/>
              </a:rPr>
              <a:t>Dec</a:t>
            </a:r>
            <a:r>
              <a:rPr sz="900" dirty="0">
                <a:solidFill>
                  <a:srgbClr val="585858"/>
                </a:solidFill>
                <a:latin typeface="Tahoma"/>
                <a:cs typeface="Tahoma"/>
              </a:rPr>
              <a:t>	</a:t>
            </a:r>
            <a:r>
              <a:rPr sz="900" spc="-25" dirty="0">
                <a:solidFill>
                  <a:srgbClr val="585858"/>
                </a:solidFill>
                <a:latin typeface="Tahoma"/>
                <a:cs typeface="Tahoma"/>
              </a:rPr>
              <a:t>Jan</a:t>
            </a:r>
            <a:r>
              <a:rPr sz="900" dirty="0">
                <a:solidFill>
                  <a:srgbClr val="585858"/>
                </a:solidFill>
                <a:latin typeface="Tahoma"/>
                <a:cs typeface="Tahoma"/>
              </a:rPr>
              <a:t>	</a:t>
            </a:r>
            <a:r>
              <a:rPr sz="900" spc="-25" dirty="0">
                <a:solidFill>
                  <a:srgbClr val="585858"/>
                </a:solidFill>
                <a:latin typeface="Tahoma"/>
                <a:cs typeface="Tahoma"/>
              </a:rPr>
              <a:t>Feb</a:t>
            </a:r>
            <a:r>
              <a:rPr sz="900" dirty="0">
                <a:solidFill>
                  <a:srgbClr val="585858"/>
                </a:solidFill>
                <a:latin typeface="Tahoma"/>
                <a:cs typeface="Tahoma"/>
              </a:rPr>
              <a:t>	</a:t>
            </a:r>
            <a:r>
              <a:rPr sz="900" spc="-25" dirty="0">
                <a:solidFill>
                  <a:srgbClr val="585858"/>
                </a:solidFill>
                <a:latin typeface="Tahoma"/>
                <a:cs typeface="Tahoma"/>
              </a:rPr>
              <a:t>Mar</a:t>
            </a:r>
            <a:r>
              <a:rPr sz="900" dirty="0">
                <a:solidFill>
                  <a:srgbClr val="585858"/>
                </a:solidFill>
                <a:latin typeface="Tahoma"/>
                <a:cs typeface="Tahoma"/>
              </a:rPr>
              <a:t>	</a:t>
            </a:r>
            <a:r>
              <a:rPr sz="900" spc="-25" dirty="0">
                <a:solidFill>
                  <a:srgbClr val="585858"/>
                </a:solidFill>
                <a:latin typeface="Tahoma"/>
                <a:cs typeface="Tahoma"/>
              </a:rPr>
              <a:t>Apr</a:t>
            </a:r>
            <a:r>
              <a:rPr sz="900" dirty="0">
                <a:solidFill>
                  <a:srgbClr val="585858"/>
                </a:solidFill>
                <a:latin typeface="Tahoma"/>
                <a:cs typeface="Tahoma"/>
              </a:rPr>
              <a:t>	</a:t>
            </a:r>
            <a:r>
              <a:rPr sz="900" spc="-25" dirty="0">
                <a:solidFill>
                  <a:srgbClr val="585858"/>
                </a:solidFill>
                <a:latin typeface="Tahoma"/>
                <a:cs typeface="Tahoma"/>
              </a:rPr>
              <a:t>May</a:t>
            </a:r>
            <a:r>
              <a:rPr sz="900" dirty="0">
                <a:solidFill>
                  <a:srgbClr val="585858"/>
                </a:solidFill>
                <a:latin typeface="Tahoma"/>
                <a:cs typeface="Tahoma"/>
              </a:rPr>
              <a:t>	</a:t>
            </a:r>
            <a:r>
              <a:rPr sz="900" spc="-25" dirty="0">
                <a:solidFill>
                  <a:srgbClr val="585858"/>
                </a:solidFill>
                <a:latin typeface="Tahoma"/>
                <a:cs typeface="Tahoma"/>
              </a:rPr>
              <a:t>Jun</a:t>
            </a:r>
            <a:r>
              <a:rPr sz="900" dirty="0">
                <a:solidFill>
                  <a:srgbClr val="585858"/>
                </a:solidFill>
                <a:latin typeface="Tahoma"/>
                <a:cs typeface="Tahoma"/>
              </a:rPr>
              <a:t>	</a:t>
            </a:r>
            <a:r>
              <a:rPr sz="900" spc="-25" dirty="0">
                <a:solidFill>
                  <a:srgbClr val="585858"/>
                </a:solidFill>
                <a:latin typeface="Tahoma"/>
                <a:cs typeface="Tahoma"/>
              </a:rPr>
              <a:t>Jul</a:t>
            </a:r>
            <a:r>
              <a:rPr sz="900" dirty="0">
                <a:solidFill>
                  <a:srgbClr val="585858"/>
                </a:solidFill>
                <a:latin typeface="Tahoma"/>
                <a:cs typeface="Tahoma"/>
              </a:rPr>
              <a:t>	</a:t>
            </a:r>
            <a:r>
              <a:rPr sz="900" spc="-25" dirty="0">
                <a:solidFill>
                  <a:srgbClr val="585858"/>
                </a:solidFill>
                <a:latin typeface="Tahoma"/>
                <a:cs typeface="Tahoma"/>
              </a:rPr>
              <a:t>Aug</a:t>
            </a:r>
            <a:endParaRPr sz="9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080"/>
              </a:spcBef>
            </a:pPr>
            <a:r>
              <a:rPr sz="1000" spc="-25" dirty="0">
                <a:solidFill>
                  <a:srgbClr val="5F5F5F"/>
                </a:solidFill>
                <a:latin typeface="Tahoma"/>
                <a:cs typeface="Tahoma"/>
              </a:rPr>
              <a:t>40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76" name="object 76"/>
          <p:cNvSpPr txBox="1"/>
          <p:nvPr/>
        </p:nvSpPr>
        <p:spPr>
          <a:xfrm>
            <a:off x="459130" y="4345584"/>
            <a:ext cx="4710430" cy="358140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04"/>
              </a:spcBef>
            </a:pPr>
            <a:r>
              <a:rPr sz="1000" spc="-50" dirty="0">
                <a:solidFill>
                  <a:srgbClr val="5F5F5F"/>
                </a:solidFill>
                <a:latin typeface="Tahoma"/>
                <a:cs typeface="Tahoma"/>
              </a:rPr>
              <a:t>0</a:t>
            </a:r>
            <a:endParaRPr sz="1000">
              <a:latin typeface="Tahoma"/>
              <a:cs typeface="Tahoma"/>
            </a:endParaRPr>
          </a:p>
          <a:p>
            <a:pPr marL="271780">
              <a:lnSpc>
                <a:spcPct val="100000"/>
              </a:lnSpc>
              <a:spcBef>
                <a:spcPts val="110"/>
              </a:spcBef>
              <a:tabLst>
                <a:tab pos="630555" algn="l"/>
                <a:tab pos="979169" algn="l"/>
                <a:tab pos="1318895" algn="l"/>
                <a:tab pos="1673225" algn="l"/>
                <a:tab pos="2039620" algn="l"/>
                <a:tab pos="2381250" algn="l"/>
                <a:tab pos="2721610" algn="l"/>
                <a:tab pos="3086100" algn="l"/>
                <a:tab pos="3417570" algn="l"/>
                <a:tab pos="3790950" algn="l"/>
                <a:tab pos="4160520" algn="l"/>
                <a:tab pos="4482465" algn="l"/>
              </a:tabLst>
            </a:pPr>
            <a:r>
              <a:rPr sz="1000" spc="-25" dirty="0">
                <a:solidFill>
                  <a:srgbClr val="5F5F5F"/>
                </a:solidFill>
                <a:latin typeface="Tahoma"/>
                <a:cs typeface="Tahoma"/>
              </a:rPr>
              <a:t>Aug</a:t>
            </a:r>
            <a:r>
              <a:rPr sz="1000" dirty="0">
                <a:solidFill>
                  <a:srgbClr val="5F5F5F"/>
                </a:solidFill>
                <a:latin typeface="Tahoma"/>
                <a:cs typeface="Tahoma"/>
              </a:rPr>
              <a:t>	</a:t>
            </a:r>
            <a:r>
              <a:rPr sz="1000" spc="-25" dirty="0">
                <a:solidFill>
                  <a:srgbClr val="5F5F5F"/>
                </a:solidFill>
                <a:latin typeface="Tahoma"/>
                <a:cs typeface="Tahoma"/>
              </a:rPr>
              <a:t>Sep</a:t>
            </a:r>
            <a:r>
              <a:rPr sz="1000" dirty="0">
                <a:solidFill>
                  <a:srgbClr val="5F5F5F"/>
                </a:solidFill>
                <a:latin typeface="Tahoma"/>
                <a:cs typeface="Tahoma"/>
              </a:rPr>
              <a:t>	</a:t>
            </a:r>
            <a:r>
              <a:rPr sz="1000" spc="-25" dirty="0">
                <a:solidFill>
                  <a:srgbClr val="5F5F5F"/>
                </a:solidFill>
                <a:latin typeface="Tahoma"/>
                <a:cs typeface="Tahoma"/>
              </a:rPr>
              <a:t>Oct</a:t>
            </a:r>
            <a:r>
              <a:rPr sz="1000" dirty="0">
                <a:solidFill>
                  <a:srgbClr val="5F5F5F"/>
                </a:solidFill>
                <a:latin typeface="Tahoma"/>
                <a:cs typeface="Tahoma"/>
              </a:rPr>
              <a:t>	</a:t>
            </a:r>
            <a:r>
              <a:rPr sz="1000" spc="-25" dirty="0">
                <a:solidFill>
                  <a:srgbClr val="5F5F5F"/>
                </a:solidFill>
                <a:latin typeface="Tahoma"/>
                <a:cs typeface="Tahoma"/>
              </a:rPr>
              <a:t>Nov</a:t>
            </a:r>
            <a:r>
              <a:rPr sz="1000" dirty="0">
                <a:solidFill>
                  <a:srgbClr val="5F5F5F"/>
                </a:solidFill>
                <a:latin typeface="Tahoma"/>
                <a:cs typeface="Tahoma"/>
              </a:rPr>
              <a:t>	</a:t>
            </a:r>
            <a:r>
              <a:rPr sz="1000" spc="-25" dirty="0">
                <a:solidFill>
                  <a:srgbClr val="5F5F5F"/>
                </a:solidFill>
                <a:latin typeface="Tahoma"/>
                <a:cs typeface="Tahoma"/>
              </a:rPr>
              <a:t>Dec</a:t>
            </a:r>
            <a:r>
              <a:rPr sz="1000" dirty="0">
                <a:solidFill>
                  <a:srgbClr val="5F5F5F"/>
                </a:solidFill>
                <a:latin typeface="Tahoma"/>
                <a:cs typeface="Tahoma"/>
              </a:rPr>
              <a:t>	</a:t>
            </a:r>
            <a:r>
              <a:rPr sz="1000" spc="-25" dirty="0">
                <a:solidFill>
                  <a:srgbClr val="5F5F5F"/>
                </a:solidFill>
                <a:latin typeface="Tahoma"/>
                <a:cs typeface="Tahoma"/>
              </a:rPr>
              <a:t>Jan</a:t>
            </a:r>
            <a:r>
              <a:rPr sz="1000" dirty="0">
                <a:solidFill>
                  <a:srgbClr val="5F5F5F"/>
                </a:solidFill>
                <a:latin typeface="Tahoma"/>
                <a:cs typeface="Tahoma"/>
              </a:rPr>
              <a:t>	</a:t>
            </a:r>
            <a:r>
              <a:rPr sz="1000" spc="-25" dirty="0">
                <a:solidFill>
                  <a:srgbClr val="5F5F5F"/>
                </a:solidFill>
                <a:latin typeface="Tahoma"/>
                <a:cs typeface="Tahoma"/>
              </a:rPr>
              <a:t>Feb</a:t>
            </a:r>
            <a:r>
              <a:rPr sz="1000" dirty="0">
                <a:solidFill>
                  <a:srgbClr val="5F5F5F"/>
                </a:solidFill>
                <a:latin typeface="Tahoma"/>
                <a:cs typeface="Tahoma"/>
              </a:rPr>
              <a:t>	</a:t>
            </a:r>
            <a:r>
              <a:rPr sz="1000" spc="-25" dirty="0">
                <a:solidFill>
                  <a:srgbClr val="5F5F5F"/>
                </a:solidFill>
                <a:latin typeface="Tahoma"/>
                <a:cs typeface="Tahoma"/>
              </a:rPr>
              <a:t>Mar</a:t>
            </a:r>
            <a:r>
              <a:rPr sz="1000" dirty="0">
                <a:solidFill>
                  <a:srgbClr val="5F5F5F"/>
                </a:solidFill>
                <a:latin typeface="Tahoma"/>
                <a:cs typeface="Tahoma"/>
              </a:rPr>
              <a:t>	</a:t>
            </a:r>
            <a:r>
              <a:rPr sz="1000" spc="-25" dirty="0">
                <a:solidFill>
                  <a:srgbClr val="5F5F5F"/>
                </a:solidFill>
                <a:latin typeface="Tahoma"/>
                <a:cs typeface="Tahoma"/>
              </a:rPr>
              <a:t>Apr</a:t>
            </a:r>
            <a:r>
              <a:rPr sz="1000" dirty="0">
                <a:solidFill>
                  <a:srgbClr val="5F5F5F"/>
                </a:solidFill>
                <a:latin typeface="Tahoma"/>
                <a:cs typeface="Tahoma"/>
              </a:rPr>
              <a:t>	</a:t>
            </a:r>
            <a:r>
              <a:rPr sz="1000" spc="-25" dirty="0">
                <a:solidFill>
                  <a:srgbClr val="5F5F5F"/>
                </a:solidFill>
                <a:latin typeface="Tahoma"/>
                <a:cs typeface="Tahoma"/>
              </a:rPr>
              <a:t>May</a:t>
            </a:r>
            <a:r>
              <a:rPr sz="1000" dirty="0">
                <a:solidFill>
                  <a:srgbClr val="5F5F5F"/>
                </a:solidFill>
                <a:latin typeface="Tahoma"/>
                <a:cs typeface="Tahoma"/>
              </a:rPr>
              <a:t>	</a:t>
            </a:r>
            <a:r>
              <a:rPr sz="1000" spc="-25" dirty="0">
                <a:solidFill>
                  <a:srgbClr val="5F5F5F"/>
                </a:solidFill>
                <a:latin typeface="Tahoma"/>
                <a:cs typeface="Tahoma"/>
              </a:rPr>
              <a:t>Jun</a:t>
            </a:r>
            <a:r>
              <a:rPr sz="1000" dirty="0">
                <a:solidFill>
                  <a:srgbClr val="5F5F5F"/>
                </a:solidFill>
                <a:latin typeface="Tahoma"/>
                <a:cs typeface="Tahoma"/>
              </a:rPr>
              <a:t>	</a:t>
            </a:r>
            <a:r>
              <a:rPr sz="1000" spc="-25" dirty="0">
                <a:solidFill>
                  <a:srgbClr val="5F5F5F"/>
                </a:solidFill>
                <a:latin typeface="Tahoma"/>
                <a:cs typeface="Tahoma"/>
              </a:rPr>
              <a:t>Jul</a:t>
            </a:r>
            <a:r>
              <a:rPr sz="1000" dirty="0">
                <a:solidFill>
                  <a:srgbClr val="5F5F5F"/>
                </a:solidFill>
                <a:latin typeface="Tahoma"/>
                <a:cs typeface="Tahoma"/>
              </a:rPr>
              <a:t>	</a:t>
            </a:r>
            <a:r>
              <a:rPr sz="1000" spc="-25" dirty="0">
                <a:solidFill>
                  <a:srgbClr val="5F5F5F"/>
                </a:solidFill>
                <a:latin typeface="Tahoma"/>
                <a:cs typeface="Tahoma"/>
              </a:rPr>
              <a:t>Aug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385368" y="4045077"/>
            <a:ext cx="17208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25" dirty="0">
                <a:solidFill>
                  <a:srgbClr val="5F5F5F"/>
                </a:solidFill>
                <a:latin typeface="Tahoma"/>
                <a:cs typeface="Tahoma"/>
              </a:rPr>
              <a:t>10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78" name="object 78"/>
          <p:cNvSpPr txBox="1"/>
          <p:nvPr/>
        </p:nvSpPr>
        <p:spPr>
          <a:xfrm>
            <a:off x="385368" y="3730244"/>
            <a:ext cx="17208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25" dirty="0">
                <a:solidFill>
                  <a:srgbClr val="5F5F5F"/>
                </a:solidFill>
                <a:latin typeface="Tahoma"/>
                <a:cs typeface="Tahoma"/>
              </a:rPr>
              <a:t>20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79" name="object 79"/>
          <p:cNvSpPr txBox="1"/>
          <p:nvPr/>
        </p:nvSpPr>
        <p:spPr>
          <a:xfrm>
            <a:off x="385368" y="3415411"/>
            <a:ext cx="17208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25" dirty="0">
                <a:solidFill>
                  <a:srgbClr val="5F5F5F"/>
                </a:solidFill>
                <a:latin typeface="Tahoma"/>
                <a:cs typeface="Tahoma"/>
              </a:rPr>
              <a:t>30</a:t>
            </a:r>
            <a:endParaRPr sz="1000">
              <a:latin typeface="Tahoma"/>
              <a:cs typeface="Tahoma"/>
            </a:endParaRPr>
          </a:p>
        </p:txBody>
      </p:sp>
      <p:grpSp>
        <p:nvGrpSpPr>
          <p:cNvPr id="80" name="object 80"/>
          <p:cNvGrpSpPr/>
          <p:nvPr/>
        </p:nvGrpSpPr>
        <p:grpSpPr>
          <a:xfrm>
            <a:off x="626363" y="3186683"/>
            <a:ext cx="4569460" cy="1287780"/>
            <a:chOff x="626363" y="3186683"/>
            <a:chExt cx="4569460" cy="1287780"/>
          </a:xfrm>
        </p:grpSpPr>
        <p:sp>
          <p:nvSpPr>
            <p:cNvPr id="81" name="object 81"/>
            <p:cNvSpPr/>
            <p:nvPr/>
          </p:nvSpPr>
          <p:spPr>
            <a:xfrm>
              <a:off x="647699" y="4212336"/>
              <a:ext cx="4547870" cy="262255"/>
            </a:xfrm>
            <a:custGeom>
              <a:avLst/>
              <a:gdLst/>
              <a:ahLst/>
              <a:cxnLst/>
              <a:rect l="l" t="t" r="r" b="b"/>
              <a:pathLst>
                <a:path w="4547870" h="262254">
                  <a:moveTo>
                    <a:pt x="4547616" y="0"/>
                  </a:moveTo>
                  <a:lnTo>
                    <a:pt x="0" y="0"/>
                  </a:lnTo>
                  <a:lnTo>
                    <a:pt x="0" y="262127"/>
                  </a:lnTo>
                  <a:lnTo>
                    <a:pt x="4547616" y="262127"/>
                  </a:lnTo>
                  <a:lnTo>
                    <a:pt x="4547616" y="0"/>
                  </a:lnTo>
                  <a:close/>
                </a:path>
              </a:pathLst>
            </a:custGeom>
            <a:solidFill>
              <a:srgbClr val="FF0000">
                <a:alpha val="3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626363" y="4113275"/>
              <a:ext cx="4547870" cy="157480"/>
            </a:xfrm>
            <a:custGeom>
              <a:avLst/>
              <a:gdLst/>
              <a:ahLst/>
              <a:cxnLst/>
              <a:rect l="l" t="t" r="r" b="b"/>
              <a:pathLst>
                <a:path w="4547870" h="157479">
                  <a:moveTo>
                    <a:pt x="4547616" y="0"/>
                  </a:moveTo>
                  <a:lnTo>
                    <a:pt x="0" y="0"/>
                  </a:lnTo>
                  <a:lnTo>
                    <a:pt x="0" y="156972"/>
                  </a:lnTo>
                  <a:lnTo>
                    <a:pt x="4547616" y="156972"/>
                  </a:lnTo>
                  <a:lnTo>
                    <a:pt x="4547616" y="0"/>
                  </a:lnTo>
                  <a:close/>
                </a:path>
              </a:pathLst>
            </a:custGeom>
            <a:solidFill>
              <a:srgbClr val="FFFF00">
                <a:alpha val="3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626363" y="3825239"/>
              <a:ext cx="4566285" cy="311150"/>
            </a:xfrm>
            <a:custGeom>
              <a:avLst/>
              <a:gdLst/>
              <a:ahLst/>
              <a:cxnLst/>
              <a:rect l="l" t="t" r="r" b="b"/>
              <a:pathLst>
                <a:path w="4566285" h="311150">
                  <a:moveTo>
                    <a:pt x="4565904" y="0"/>
                  </a:moveTo>
                  <a:lnTo>
                    <a:pt x="0" y="0"/>
                  </a:lnTo>
                  <a:lnTo>
                    <a:pt x="0" y="310895"/>
                  </a:lnTo>
                  <a:lnTo>
                    <a:pt x="4565904" y="310895"/>
                  </a:lnTo>
                  <a:lnTo>
                    <a:pt x="4565904" y="0"/>
                  </a:lnTo>
                  <a:close/>
                </a:path>
              </a:pathLst>
            </a:custGeom>
            <a:solidFill>
              <a:srgbClr val="00AF50">
                <a:alpha val="3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626363" y="3496055"/>
              <a:ext cx="4547870" cy="311150"/>
            </a:xfrm>
            <a:custGeom>
              <a:avLst/>
              <a:gdLst/>
              <a:ahLst/>
              <a:cxnLst/>
              <a:rect l="l" t="t" r="r" b="b"/>
              <a:pathLst>
                <a:path w="4547870" h="311150">
                  <a:moveTo>
                    <a:pt x="4547616" y="0"/>
                  </a:moveTo>
                  <a:lnTo>
                    <a:pt x="0" y="0"/>
                  </a:lnTo>
                  <a:lnTo>
                    <a:pt x="0" y="310896"/>
                  </a:lnTo>
                  <a:lnTo>
                    <a:pt x="4547616" y="310896"/>
                  </a:lnTo>
                  <a:lnTo>
                    <a:pt x="4547616" y="0"/>
                  </a:lnTo>
                  <a:close/>
                </a:path>
              </a:pathLst>
            </a:custGeom>
            <a:solidFill>
              <a:srgbClr val="FFFF00">
                <a:alpha val="3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626363" y="3186683"/>
              <a:ext cx="4556760" cy="311150"/>
            </a:xfrm>
            <a:custGeom>
              <a:avLst/>
              <a:gdLst/>
              <a:ahLst/>
              <a:cxnLst/>
              <a:rect l="l" t="t" r="r" b="b"/>
              <a:pathLst>
                <a:path w="4556760" h="311150">
                  <a:moveTo>
                    <a:pt x="4556760" y="0"/>
                  </a:moveTo>
                  <a:lnTo>
                    <a:pt x="0" y="0"/>
                  </a:lnTo>
                  <a:lnTo>
                    <a:pt x="0" y="310896"/>
                  </a:lnTo>
                  <a:lnTo>
                    <a:pt x="4556760" y="310896"/>
                  </a:lnTo>
                  <a:lnTo>
                    <a:pt x="4556760" y="0"/>
                  </a:lnTo>
                  <a:close/>
                </a:path>
              </a:pathLst>
            </a:custGeom>
            <a:solidFill>
              <a:srgbClr val="FF0000">
                <a:alpha val="3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6" name="object 86"/>
          <p:cNvGrpSpPr/>
          <p:nvPr/>
        </p:nvGrpSpPr>
        <p:grpSpPr>
          <a:xfrm>
            <a:off x="688848" y="4785359"/>
            <a:ext cx="4578350" cy="1409700"/>
            <a:chOff x="688848" y="4785359"/>
            <a:chExt cx="4578350" cy="1409700"/>
          </a:xfrm>
        </p:grpSpPr>
        <p:sp>
          <p:nvSpPr>
            <p:cNvPr id="87" name="object 87"/>
            <p:cNvSpPr/>
            <p:nvPr/>
          </p:nvSpPr>
          <p:spPr>
            <a:xfrm>
              <a:off x="688848" y="4855463"/>
              <a:ext cx="4438015" cy="1313815"/>
            </a:xfrm>
            <a:custGeom>
              <a:avLst/>
              <a:gdLst/>
              <a:ahLst/>
              <a:cxnLst/>
              <a:rect l="l" t="t" r="r" b="b"/>
              <a:pathLst>
                <a:path w="4438015" h="1313814">
                  <a:moveTo>
                    <a:pt x="0" y="1095756"/>
                  </a:moveTo>
                  <a:lnTo>
                    <a:pt x="2174240" y="1095756"/>
                  </a:lnTo>
                </a:path>
                <a:path w="4438015" h="1313814">
                  <a:moveTo>
                    <a:pt x="2262632" y="1095756"/>
                  </a:moveTo>
                  <a:lnTo>
                    <a:pt x="4437888" y="1095756"/>
                  </a:lnTo>
                </a:path>
                <a:path w="4438015" h="1313814">
                  <a:moveTo>
                    <a:pt x="0" y="876300"/>
                  </a:moveTo>
                  <a:lnTo>
                    <a:pt x="125996" y="876300"/>
                  </a:lnTo>
                </a:path>
                <a:path w="4438015" h="1313814">
                  <a:moveTo>
                    <a:pt x="214388" y="876300"/>
                  </a:moveTo>
                  <a:lnTo>
                    <a:pt x="808736" y="876300"/>
                  </a:lnTo>
                </a:path>
                <a:path w="4438015" h="1313814">
                  <a:moveTo>
                    <a:pt x="897127" y="876300"/>
                  </a:moveTo>
                  <a:lnTo>
                    <a:pt x="2856991" y="876300"/>
                  </a:lnTo>
                </a:path>
                <a:path w="4438015" h="1313814">
                  <a:moveTo>
                    <a:pt x="2945383" y="876300"/>
                  </a:moveTo>
                  <a:lnTo>
                    <a:pt x="3539743" y="876300"/>
                  </a:lnTo>
                </a:path>
                <a:path w="4438015" h="1313814">
                  <a:moveTo>
                    <a:pt x="3628135" y="876300"/>
                  </a:moveTo>
                  <a:lnTo>
                    <a:pt x="4437888" y="876300"/>
                  </a:lnTo>
                </a:path>
                <a:path w="4438015" h="1313814">
                  <a:moveTo>
                    <a:pt x="0" y="656844"/>
                  </a:moveTo>
                  <a:lnTo>
                    <a:pt x="467372" y="656844"/>
                  </a:lnTo>
                </a:path>
                <a:path w="4438015" h="1313814">
                  <a:moveTo>
                    <a:pt x="555764" y="656844"/>
                  </a:moveTo>
                  <a:lnTo>
                    <a:pt x="4437888" y="656844"/>
                  </a:lnTo>
                </a:path>
                <a:path w="4438015" h="1313814">
                  <a:moveTo>
                    <a:pt x="0" y="438912"/>
                  </a:moveTo>
                  <a:lnTo>
                    <a:pt x="4437888" y="438912"/>
                  </a:lnTo>
                </a:path>
                <a:path w="4438015" h="1313814">
                  <a:moveTo>
                    <a:pt x="0" y="219456"/>
                  </a:moveTo>
                  <a:lnTo>
                    <a:pt x="4437888" y="219456"/>
                  </a:lnTo>
                </a:path>
                <a:path w="4438015" h="1313814">
                  <a:moveTo>
                    <a:pt x="0" y="0"/>
                  </a:moveTo>
                  <a:lnTo>
                    <a:pt x="4437888" y="0"/>
                  </a:lnTo>
                </a:path>
                <a:path w="4438015" h="1313814">
                  <a:moveTo>
                    <a:pt x="0" y="1313688"/>
                  </a:moveTo>
                  <a:lnTo>
                    <a:pt x="4437888" y="1313688"/>
                  </a:lnTo>
                </a:path>
              </a:pathLst>
            </a:custGeom>
            <a:ln w="9525">
              <a:solidFill>
                <a:srgbClr val="E7E7E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860298" y="5534405"/>
              <a:ext cx="4095115" cy="394970"/>
            </a:xfrm>
            <a:custGeom>
              <a:avLst/>
              <a:gdLst/>
              <a:ahLst/>
              <a:cxnLst/>
              <a:rect l="l" t="t" r="r" b="b"/>
              <a:pathLst>
                <a:path w="4095115" h="394970">
                  <a:moveTo>
                    <a:pt x="0" y="175260"/>
                  </a:moveTo>
                  <a:lnTo>
                    <a:pt x="341376" y="0"/>
                  </a:lnTo>
                  <a:lnTo>
                    <a:pt x="682752" y="175260"/>
                  </a:lnTo>
                  <a:lnTo>
                    <a:pt x="1024128" y="88392"/>
                  </a:lnTo>
                  <a:lnTo>
                    <a:pt x="1365504" y="306324"/>
                  </a:lnTo>
                  <a:lnTo>
                    <a:pt x="1706879" y="371856"/>
                  </a:lnTo>
                  <a:lnTo>
                    <a:pt x="2048256" y="394716"/>
                  </a:lnTo>
                  <a:lnTo>
                    <a:pt x="2389632" y="306324"/>
                  </a:lnTo>
                  <a:lnTo>
                    <a:pt x="2731007" y="196596"/>
                  </a:lnTo>
                  <a:lnTo>
                    <a:pt x="3072384" y="88392"/>
                  </a:lnTo>
                  <a:lnTo>
                    <a:pt x="3412236" y="219456"/>
                  </a:lnTo>
                  <a:lnTo>
                    <a:pt x="3753612" y="240792"/>
                  </a:lnTo>
                  <a:lnTo>
                    <a:pt x="4094988" y="329184"/>
                  </a:lnTo>
                </a:path>
              </a:pathLst>
            </a:custGeom>
            <a:ln w="28575">
              <a:solidFill>
                <a:srgbClr val="5F5F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814844" y="5666917"/>
              <a:ext cx="88900" cy="88900"/>
            </a:xfrm>
            <a:custGeom>
              <a:avLst/>
              <a:gdLst/>
              <a:ahLst/>
              <a:cxnLst/>
              <a:rect l="l" t="t" r="r" b="b"/>
              <a:pathLst>
                <a:path w="88900" h="88900">
                  <a:moveTo>
                    <a:pt x="88391" y="0"/>
                  </a:moveTo>
                  <a:lnTo>
                    <a:pt x="0" y="0"/>
                  </a:lnTo>
                  <a:lnTo>
                    <a:pt x="0" y="88392"/>
                  </a:lnTo>
                  <a:lnTo>
                    <a:pt x="88391" y="88392"/>
                  </a:lnTo>
                  <a:lnTo>
                    <a:pt x="88391" y="0"/>
                  </a:lnTo>
                  <a:close/>
                </a:path>
              </a:pathLst>
            </a:custGeom>
            <a:solidFill>
              <a:srgbClr val="5F5F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814844" y="5666917"/>
              <a:ext cx="88900" cy="88900"/>
            </a:xfrm>
            <a:custGeom>
              <a:avLst/>
              <a:gdLst/>
              <a:ahLst/>
              <a:cxnLst/>
              <a:rect l="l" t="t" r="r" b="b"/>
              <a:pathLst>
                <a:path w="88900" h="88900">
                  <a:moveTo>
                    <a:pt x="0" y="88392"/>
                  </a:moveTo>
                  <a:lnTo>
                    <a:pt x="88391" y="88392"/>
                  </a:lnTo>
                  <a:lnTo>
                    <a:pt x="88391" y="0"/>
                  </a:lnTo>
                  <a:lnTo>
                    <a:pt x="0" y="0"/>
                  </a:lnTo>
                  <a:lnTo>
                    <a:pt x="0" y="88392"/>
                  </a:lnTo>
                  <a:close/>
                </a:path>
              </a:pathLst>
            </a:custGeom>
            <a:ln w="9525">
              <a:solidFill>
                <a:srgbClr val="5F5F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1156220" y="5491606"/>
              <a:ext cx="88900" cy="88900"/>
            </a:xfrm>
            <a:custGeom>
              <a:avLst/>
              <a:gdLst/>
              <a:ahLst/>
              <a:cxnLst/>
              <a:rect l="l" t="t" r="r" b="b"/>
              <a:pathLst>
                <a:path w="88900" h="88900">
                  <a:moveTo>
                    <a:pt x="88391" y="0"/>
                  </a:moveTo>
                  <a:lnTo>
                    <a:pt x="0" y="0"/>
                  </a:lnTo>
                  <a:lnTo>
                    <a:pt x="0" y="88391"/>
                  </a:lnTo>
                  <a:lnTo>
                    <a:pt x="88391" y="88391"/>
                  </a:lnTo>
                  <a:lnTo>
                    <a:pt x="88391" y="0"/>
                  </a:lnTo>
                  <a:close/>
                </a:path>
              </a:pathLst>
            </a:custGeom>
            <a:solidFill>
              <a:srgbClr val="5F5F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1156220" y="5491606"/>
              <a:ext cx="88900" cy="88900"/>
            </a:xfrm>
            <a:custGeom>
              <a:avLst/>
              <a:gdLst/>
              <a:ahLst/>
              <a:cxnLst/>
              <a:rect l="l" t="t" r="r" b="b"/>
              <a:pathLst>
                <a:path w="88900" h="88900">
                  <a:moveTo>
                    <a:pt x="0" y="88391"/>
                  </a:moveTo>
                  <a:lnTo>
                    <a:pt x="88391" y="88391"/>
                  </a:lnTo>
                  <a:lnTo>
                    <a:pt x="88391" y="0"/>
                  </a:lnTo>
                  <a:lnTo>
                    <a:pt x="0" y="0"/>
                  </a:lnTo>
                  <a:lnTo>
                    <a:pt x="0" y="88391"/>
                  </a:lnTo>
                  <a:close/>
                </a:path>
              </a:pathLst>
            </a:custGeom>
            <a:ln w="9525">
              <a:solidFill>
                <a:srgbClr val="5F5F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1497584" y="5666917"/>
              <a:ext cx="88900" cy="88900"/>
            </a:xfrm>
            <a:custGeom>
              <a:avLst/>
              <a:gdLst/>
              <a:ahLst/>
              <a:cxnLst/>
              <a:rect l="l" t="t" r="r" b="b"/>
              <a:pathLst>
                <a:path w="88900" h="88900">
                  <a:moveTo>
                    <a:pt x="88391" y="0"/>
                  </a:moveTo>
                  <a:lnTo>
                    <a:pt x="0" y="0"/>
                  </a:lnTo>
                  <a:lnTo>
                    <a:pt x="0" y="88392"/>
                  </a:lnTo>
                  <a:lnTo>
                    <a:pt x="88391" y="88392"/>
                  </a:lnTo>
                  <a:lnTo>
                    <a:pt x="88391" y="0"/>
                  </a:lnTo>
                  <a:close/>
                </a:path>
              </a:pathLst>
            </a:custGeom>
            <a:solidFill>
              <a:srgbClr val="5F5F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1497584" y="5666917"/>
              <a:ext cx="88900" cy="88900"/>
            </a:xfrm>
            <a:custGeom>
              <a:avLst/>
              <a:gdLst/>
              <a:ahLst/>
              <a:cxnLst/>
              <a:rect l="l" t="t" r="r" b="b"/>
              <a:pathLst>
                <a:path w="88900" h="88900">
                  <a:moveTo>
                    <a:pt x="0" y="88392"/>
                  </a:moveTo>
                  <a:lnTo>
                    <a:pt x="88391" y="88392"/>
                  </a:lnTo>
                  <a:lnTo>
                    <a:pt x="88391" y="0"/>
                  </a:lnTo>
                  <a:lnTo>
                    <a:pt x="0" y="0"/>
                  </a:lnTo>
                  <a:lnTo>
                    <a:pt x="0" y="88392"/>
                  </a:lnTo>
                  <a:close/>
                </a:path>
              </a:pathLst>
            </a:custGeom>
            <a:ln w="9525">
              <a:solidFill>
                <a:srgbClr val="5F5F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1838959" y="5578525"/>
              <a:ext cx="88900" cy="88900"/>
            </a:xfrm>
            <a:custGeom>
              <a:avLst/>
              <a:gdLst/>
              <a:ahLst/>
              <a:cxnLst/>
              <a:rect l="l" t="t" r="r" b="b"/>
              <a:pathLst>
                <a:path w="88900" h="88900">
                  <a:moveTo>
                    <a:pt x="88392" y="0"/>
                  </a:moveTo>
                  <a:lnTo>
                    <a:pt x="0" y="0"/>
                  </a:lnTo>
                  <a:lnTo>
                    <a:pt x="0" y="88391"/>
                  </a:lnTo>
                  <a:lnTo>
                    <a:pt x="88392" y="88391"/>
                  </a:lnTo>
                  <a:lnTo>
                    <a:pt x="88392" y="0"/>
                  </a:lnTo>
                  <a:close/>
                </a:path>
              </a:pathLst>
            </a:custGeom>
            <a:solidFill>
              <a:srgbClr val="5F5F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1838959" y="5578525"/>
              <a:ext cx="88900" cy="88900"/>
            </a:xfrm>
            <a:custGeom>
              <a:avLst/>
              <a:gdLst/>
              <a:ahLst/>
              <a:cxnLst/>
              <a:rect l="l" t="t" r="r" b="b"/>
              <a:pathLst>
                <a:path w="88900" h="88900">
                  <a:moveTo>
                    <a:pt x="0" y="88391"/>
                  </a:moveTo>
                  <a:lnTo>
                    <a:pt x="88392" y="88391"/>
                  </a:lnTo>
                  <a:lnTo>
                    <a:pt x="88392" y="0"/>
                  </a:lnTo>
                  <a:lnTo>
                    <a:pt x="0" y="0"/>
                  </a:lnTo>
                  <a:lnTo>
                    <a:pt x="0" y="88391"/>
                  </a:lnTo>
                  <a:close/>
                </a:path>
              </a:pathLst>
            </a:custGeom>
            <a:ln w="9525">
              <a:solidFill>
                <a:srgbClr val="5F5F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2180336" y="5797981"/>
              <a:ext cx="88900" cy="88900"/>
            </a:xfrm>
            <a:custGeom>
              <a:avLst/>
              <a:gdLst/>
              <a:ahLst/>
              <a:cxnLst/>
              <a:rect l="l" t="t" r="r" b="b"/>
              <a:pathLst>
                <a:path w="88900" h="88900">
                  <a:moveTo>
                    <a:pt x="88392" y="0"/>
                  </a:moveTo>
                  <a:lnTo>
                    <a:pt x="0" y="0"/>
                  </a:lnTo>
                  <a:lnTo>
                    <a:pt x="0" y="88392"/>
                  </a:lnTo>
                  <a:lnTo>
                    <a:pt x="88392" y="88392"/>
                  </a:lnTo>
                  <a:lnTo>
                    <a:pt x="88392" y="0"/>
                  </a:lnTo>
                  <a:close/>
                </a:path>
              </a:pathLst>
            </a:custGeom>
            <a:solidFill>
              <a:srgbClr val="5F5F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2180336" y="5797981"/>
              <a:ext cx="88900" cy="88900"/>
            </a:xfrm>
            <a:custGeom>
              <a:avLst/>
              <a:gdLst/>
              <a:ahLst/>
              <a:cxnLst/>
              <a:rect l="l" t="t" r="r" b="b"/>
              <a:pathLst>
                <a:path w="88900" h="88900">
                  <a:moveTo>
                    <a:pt x="0" y="88392"/>
                  </a:moveTo>
                  <a:lnTo>
                    <a:pt x="88392" y="88392"/>
                  </a:lnTo>
                  <a:lnTo>
                    <a:pt x="88392" y="0"/>
                  </a:lnTo>
                  <a:lnTo>
                    <a:pt x="0" y="0"/>
                  </a:lnTo>
                  <a:lnTo>
                    <a:pt x="0" y="88392"/>
                  </a:lnTo>
                  <a:close/>
                </a:path>
              </a:pathLst>
            </a:custGeom>
            <a:ln w="9525">
              <a:solidFill>
                <a:srgbClr val="5F5F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2521712" y="5863513"/>
              <a:ext cx="88900" cy="88900"/>
            </a:xfrm>
            <a:custGeom>
              <a:avLst/>
              <a:gdLst/>
              <a:ahLst/>
              <a:cxnLst/>
              <a:rect l="l" t="t" r="r" b="b"/>
              <a:pathLst>
                <a:path w="88900" h="88900">
                  <a:moveTo>
                    <a:pt x="88392" y="0"/>
                  </a:moveTo>
                  <a:lnTo>
                    <a:pt x="0" y="0"/>
                  </a:lnTo>
                  <a:lnTo>
                    <a:pt x="0" y="88391"/>
                  </a:lnTo>
                  <a:lnTo>
                    <a:pt x="88392" y="88391"/>
                  </a:lnTo>
                  <a:lnTo>
                    <a:pt x="88392" y="0"/>
                  </a:lnTo>
                  <a:close/>
                </a:path>
              </a:pathLst>
            </a:custGeom>
            <a:solidFill>
              <a:srgbClr val="5F5F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2521712" y="5863513"/>
              <a:ext cx="88900" cy="88900"/>
            </a:xfrm>
            <a:custGeom>
              <a:avLst/>
              <a:gdLst/>
              <a:ahLst/>
              <a:cxnLst/>
              <a:rect l="l" t="t" r="r" b="b"/>
              <a:pathLst>
                <a:path w="88900" h="88900">
                  <a:moveTo>
                    <a:pt x="0" y="88391"/>
                  </a:moveTo>
                  <a:lnTo>
                    <a:pt x="88392" y="88391"/>
                  </a:lnTo>
                  <a:lnTo>
                    <a:pt x="88392" y="0"/>
                  </a:lnTo>
                  <a:lnTo>
                    <a:pt x="0" y="0"/>
                  </a:lnTo>
                  <a:lnTo>
                    <a:pt x="0" y="88391"/>
                  </a:lnTo>
                  <a:close/>
                </a:path>
              </a:pathLst>
            </a:custGeom>
            <a:ln w="9525">
              <a:solidFill>
                <a:srgbClr val="5F5F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2863087" y="5884849"/>
              <a:ext cx="88900" cy="88900"/>
            </a:xfrm>
            <a:custGeom>
              <a:avLst/>
              <a:gdLst/>
              <a:ahLst/>
              <a:cxnLst/>
              <a:rect l="l" t="t" r="r" b="b"/>
              <a:pathLst>
                <a:path w="88900" h="88900">
                  <a:moveTo>
                    <a:pt x="88392" y="0"/>
                  </a:moveTo>
                  <a:lnTo>
                    <a:pt x="0" y="0"/>
                  </a:lnTo>
                  <a:lnTo>
                    <a:pt x="0" y="88391"/>
                  </a:lnTo>
                  <a:lnTo>
                    <a:pt x="88392" y="88391"/>
                  </a:lnTo>
                  <a:lnTo>
                    <a:pt x="88392" y="0"/>
                  </a:lnTo>
                  <a:close/>
                </a:path>
              </a:pathLst>
            </a:custGeom>
            <a:solidFill>
              <a:srgbClr val="5F5F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2863087" y="5884849"/>
              <a:ext cx="88900" cy="88900"/>
            </a:xfrm>
            <a:custGeom>
              <a:avLst/>
              <a:gdLst/>
              <a:ahLst/>
              <a:cxnLst/>
              <a:rect l="l" t="t" r="r" b="b"/>
              <a:pathLst>
                <a:path w="88900" h="88900">
                  <a:moveTo>
                    <a:pt x="0" y="88391"/>
                  </a:moveTo>
                  <a:lnTo>
                    <a:pt x="88392" y="88391"/>
                  </a:lnTo>
                  <a:lnTo>
                    <a:pt x="88392" y="0"/>
                  </a:lnTo>
                  <a:lnTo>
                    <a:pt x="0" y="0"/>
                  </a:lnTo>
                  <a:lnTo>
                    <a:pt x="0" y="88391"/>
                  </a:lnTo>
                  <a:close/>
                </a:path>
              </a:pathLst>
            </a:custGeom>
            <a:ln w="9525">
              <a:solidFill>
                <a:srgbClr val="5F5F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3204464" y="5797981"/>
              <a:ext cx="88900" cy="88900"/>
            </a:xfrm>
            <a:custGeom>
              <a:avLst/>
              <a:gdLst/>
              <a:ahLst/>
              <a:cxnLst/>
              <a:rect l="l" t="t" r="r" b="b"/>
              <a:pathLst>
                <a:path w="88900" h="88900">
                  <a:moveTo>
                    <a:pt x="88391" y="0"/>
                  </a:moveTo>
                  <a:lnTo>
                    <a:pt x="0" y="0"/>
                  </a:lnTo>
                  <a:lnTo>
                    <a:pt x="0" y="88392"/>
                  </a:lnTo>
                  <a:lnTo>
                    <a:pt x="88391" y="88392"/>
                  </a:lnTo>
                  <a:lnTo>
                    <a:pt x="88391" y="0"/>
                  </a:lnTo>
                  <a:close/>
                </a:path>
              </a:pathLst>
            </a:custGeom>
            <a:solidFill>
              <a:srgbClr val="5F5F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3204464" y="5797981"/>
              <a:ext cx="88900" cy="88900"/>
            </a:xfrm>
            <a:custGeom>
              <a:avLst/>
              <a:gdLst/>
              <a:ahLst/>
              <a:cxnLst/>
              <a:rect l="l" t="t" r="r" b="b"/>
              <a:pathLst>
                <a:path w="88900" h="88900">
                  <a:moveTo>
                    <a:pt x="0" y="88392"/>
                  </a:moveTo>
                  <a:lnTo>
                    <a:pt x="88391" y="88392"/>
                  </a:lnTo>
                  <a:lnTo>
                    <a:pt x="88391" y="0"/>
                  </a:lnTo>
                  <a:lnTo>
                    <a:pt x="0" y="0"/>
                  </a:lnTo>
                  <a:lnTo>
                    <a:pt x="0" y="88392"/>
                  </a:lnTo>
                  <a:close/>
                </a:path>
              </a:pathLst>
            </a:custGeom>
            <a:ln w="9525">
              <a:solidFill>
                <a:srgbClr val="5F5F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3545840" y="5688253"/>
              <a:ext cx="88900" cy="88900"/>
            </a:xfrm>
            <a:custGeom>
              <a:avLst/>
              <a:gdLst/>
              <a:ahLst/>
              <a:cxnLst/>
              <a:rect l="l" t="t" r="r" b="b"/>
              <a:pathLst>
                <a:path w="88900" h="88900">
                  <a:moveTo>
                    <a:pt x="88391" y="0"/>
                  </a:moveTo>
                  <a:lnTo>
                    <a:pt x="0" y="0"/>
                  </a:lnTo>
                  <a:lnTo>
                    <a:pt x="0" y="88391"/>
                  </a:lnTo>
                  <a:lnTo>
                    <a:pt x="88391" y="88391"/>
                  </a:lnTo>
                  <a:lnTo>
                    <a:pt x="88391" y="0"/>
                  </a:lnTo>
                  <a:close/>
                </a:path>
              </a:pathLst>
            </a:custGeom>
            <a:solidFill>
              <a:srgbClr val="5F5F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3545840" y="5688253"/>
              <a:ext cx="88900" cy="88900"/>
            </a:xfrm>
            <a:custGeom>
              <a:avLst/>
              <a:gdLst/>
              <a:ahLst/>
              <a:cxnLst/>
              <a:rect l="l" t="t" r="r" b="b"/>
              <a:pathLst>
                <a:path w="88900" h="88900">
                  <a:moveTo>
                    <a:pt x="0" y="88391"/>
                  </a:moveTo>
                  <a:lnTo>
                    <a:pt x="88391" y="88391"/>
                  </a:lnTo>
                  <a:lnTo>
                    <a:pt x="88391" y="0"/>
                  </a:lnTo>
                  <a:lnTo>
                    <a:pt x="0" y="0"/>
                  </a:lnTo>
                  <a:lnTo>
                    <a:pt x="0" y="88391"/>
                  </a:lnTo>
                  <a:close/>
                </a:path>
              </a:pathLst>
            </a:custGeom>
            <a:ln w="9525">
              <a:solidFill>
                <a:srgbClr val="5F5F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3887215" y="5578525"/>
              <a:ext cx="88900" cy="88900"/>
            </a:xfrm>
            <a:custGeom>
              <a:avLst/>
              <a:gdLst/>
              <a:ahLst/>
              <a:cxnLst/>
              <a:rect l="l" t="t" r="r" b="b"/>
              <a:pathLst>
                <a:path w="88900" h="88900">
                  <a:moveTo>
                    <a:pt x="88391" y="0"/>
                  </a:moveTo>
                  <a:lnTo>
                    <a:pt x="0" y="0"/>
                  </a:lnTo>
                  <a:lnTo>
                    <a:pt x="0" y="88391"/>
                  </a:lnTo>
                  <a:lnTo>
                    <a:pt x="88391" y="88391"/>
                  </a:lnTo>
                  <a:lnTo>
                    <a:pt x="88391" y="0"/>
                  </a:lnTo>
                  <a:close/>
                </a:path>
              </a:pathLst>
            </a:custGeom>
            <a:solidFill>
              <a:srgbClr val="5F5F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/>
            <p:cNvSpPr/>
            <p:nvPr/>
          </p:nvSpPr>
          <p:spPr>
            <a:xfrm>
              <a:off x="3887215" y="5578525"/>
              <a:ext cx="88900" cy="88900"/>
            </a:xfrm>
            <a:custGeom>
              <a:avLst/>
              <a:gdLst/>
              <a:ahLst/>
              <a:cxnLst/>
              <a:rect l="l" t="t" r="r" b="b"/>
              <a:pathLst>
                <a:path w="88900" h="88900">
                  <a:moveTo>
                    <a:pt x="0" y="88391"/>
                  </a:moveTo>
                  <a:lnTo>
                    <a:pt x="88391" y="88391"/>
                  </a:lnTo>
                  <a:lnTo>
                    <a:pt x="88391" y="0"/>
                  </a:lnTo>
                  <a:lnTo>
                    <a:pt x="0" y="0"/>
                  </a:lnTo>
                  <a:lnTo>
                    <a:pt x="0" y="88391"/>
                  </a:lnTo>
                  <a:close/>
                </a:path>
              </a:pathLst>
            </a:custGeom>
            <a:ln w="9525">
              <a:solidFill>
                <a:srgbClr val="5F5F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9"/>
            <p:cNvSpPr/>
            <p:nvPr/>
          </p:nvSpPr>
          <p:spPr>
            <a:xfrm>
              <a:off x="4228592" y="5709589"/>
              <a:ext cx="88900" cy="88900"/>
            </a:xfrm>
            <a:custGeom>
              <a:avLst/>
              <a:gdLst/>
              <a:ahLst/>
              <a:cxnLst/>
              <a:rect l="l" t="t" r="r" b="b"/>
              <a:pathLst>
                <a:path w="88900" h="88900">
                  <a:moveTo>
                    <a:pt x="88391" y="0"/>
                  </a:moveTo>
                  <a:lnTo>
                    <a:pt x="0" y="0"/>
                  </a:lnTo>
                  <a:lnTo>
                    <a:pt x="0" y="88391"/>
                  </a:lnTo>
                  <a:lnTo>
                    <a:pt x="88391" y="88391"/>
                  </a:lnTo>
                  <a:lnTo>
                    <a:pt x="88391" y="0"/>
                  </a:lnTo>
                  <a:close/>
                </a:path>
              </a:pathLst>
            </a:custGeom>
            <a:solidFill>
              <a:srgbClr val="5F5F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4228592" y="5709589"/>
              <a:ext cx="88900" cy="88900"/>
            </a:xfrm>
            <a:custGeom>
              <a:avLst/>
              <a:gdLst/>
              <a:ahLst/>
              <a:cxnLst/>
              <a:rect l="l" t="t" r="r" b="b"/>
              <a:pathLst>
                <a:path w="88900" h="88900">
                  <a:moveTo>
                    <a:pt x="0" y="88391"/>
                  </a:moveTo>
                  <a:lnTo>
                    <a:pt x="88391" y="88391"/>
                  </a:lnTo>
                  <a:lnTo>
                    <a:pt x="88391" y="0"/>
                  </a:lnTo>
                  <a:lnTo>
                    <a:pt x="0" y="0"/>
                  </a:lnTo>
                  <a:lnTo>
                    <a:pt x="0" y="88391"/>
                  </a:lnTo>
                  <a:close/>
                </a:path>
              </a:pathLst>
            </a:custGeom>
            <a:ln w="9525">
              <a:solidFill>
                <a:srgbClr val="5F5F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/>
            <p:cNvSpPr/>
            <p:nvPr/>
          </p:nvSpPr>
          <p:spPr>
            <a:xfrm>
              <a:off x="4569968" y="5732449"/>
              <a:ext cx="88900" cy="88900"/>
            </a:xfrm>
            <a:custGeom>
              <a:avLst/>
              <a:gdLst/>
              <a:ahLst/>
              <a:cxnLst/>
              <a:rect l="l" t="t" r="r" b="b"/>
              <a:pathLst>
                <a:path w="88900" h="88900">
                  <a:moveTo>
                    <a:pt x="88391" y="0"/>
                  </a:moveTo>
                  <a:lnTo>
                    <a:pt x="0" y="0"/>
                  </a:lnTo>
                  <a:lnTo>
                    <a:pt x="0" y="88391"/>
                  </a:lnTo>
                  <a:lnTo>
                    <a:pt x="88391" y="88391"/>
                  </a:lnTo>
                  <a:lnTo>
                    <a:pt x="88391" y="0"/>
                  </a:lnTo>
                  <a:close/>
                </a:path>
              </a:pathLst>
            </a:custGeom>
            <a:solidFill>
              <a:srgbClr val="5F5F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4569968" y="5732449"/>
              <a:ext cx="88900" cy="88900"/>
            </a:xfrm>
            <a:custGeom>
              <a:avLst/>
              <a:gdLst/>
              <a:ahLst/>
              <a:cxnLst/>
              <a:rect l="l" t="t" r="r" b="b"/>
              <a:pathLst>
                <a:path w="88900" h="88900">
                  <a:moveTo>
                    <a:pt x="0" y="88391"/>
                  </a:moveTo>
                  <a:lnTo>
                    <a:pt x="88391" y="88391"/>
                  </a:lnTo>
                  <a:lnTo>
                    <a:pt x="88391" y="0"/>
                  </a:lnTo>
                  <a:lnTo>
                    <a:pt x="0" y="0"/>
                  </a:lnTo>
                  <a:lnTo>
                    <a:pt x="0" y="88391"/>
                  </a:lnTo>
                  <a:close/>
                </a:path>
              </a:pathLst>
            </a:custGeom>
            <a:ln w="9525">
              <a:solidFill>
                <a:srgbClr val="5F5F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4911344" y="5819317"/>
              <a:ext cx="88900" cy="88900"/>
            </a:xfrm>
            <a:custGeom>
              <a:avLst/>
              <a:gdLst/>
              <a:ahLst/>
              <a:cxnLst/>
              <a:rect l="l" t="t" r="r" b="b"/>
              <a:pathLst>
                <a:path w="88900" h="88900">
                  <a:moveTo>
                    <a:pt x="88391" y="0"/>
                  </a:moveTo>
                  <a:lnTo>
                    <a:pt x="0" y="0"/>
                  </a:lnTo>
                  <a:lnTo>
                    <a:pt x="0" y="88392"/>
                  </a:lnTo>
                  <a:lnTo>
                    <a:pt x="88391" y="88392"/>
                  </a:lnTo>
                  <a:lnTo>
                    <a:pt x="88391" y="0"/>
                  </a:lnTo>
                  <a:close/>
                </a:path>
              </a:pathLst>
            </a:custGeom>
            <a:solidFill>
              <a:srgbClr val="5F5F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4"/>
            <p:cNvSpPr/>
            <p:nvPr/>
          </p:nvSpPr>
          <p:spPr>
            <a:xfrm>
              <a:off x="4911344" y="5819317"/>
              <a:ext cx="88900" cy="88900"/>
            </a:xfrm>
            <a:custGeom>
              <a:avLst/>
              <a:gdLst/>
              <a:ahLst/>
              <a:cxnLst/>
              <a:rect l="l" t="t" r="r" b="b"/>
              <a:pathLst>
                <a:path w="88900" h="88900">
                  <a:moveTo>
                    <a:pt x="0" y="88392"/>
                  </a:moveTo>
                  <a:lnTo>
                    <a:pt x="88391" y="88392"/>
                  </a:lnTo>
                  <a:lnTo>
                    <a:pt x="88391" y="0"/>
                  </a:lnTo>
                  <a:lnTo>
                    <a:pt x="0" y="0"/>
                  </a:lnTo>
                  <a:lnTo>
                    <a:pt x="0" y="88392"/>
                  </a:lnTo>
                  <a:close/>
                </a:path>
              </a:pathLst>
            </a:custGeom>
            <a:ln w="9525">
              <a:solidFill>
                <a:srgbClr val="5F5F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5"/>
            <p:cNvSpPr/>
            <p:nvPr/>
          </p:nvSpPr>
          <p:spPr>
            <a:xfrm>
              <a:off x="704088" y="5684519"/>
              <a:ext cx="4563110" cy="510540"/>
            </a:xfrm>
            <a:custGeom>
              <a:avLst/>
              <a:gdLst/>
              <a:ahLst/>
              <a:cxnLst/>
              <a:rect l="l" t="t" r="r" b="b"/>
              <a:pathLst>
                <a:path w="4563110" h="510539">
                  <a:moveTo>
                    <a:pt x="4562856" y="0"/>
                  </a:moveTo>
                  <a:lnTo>
                    <a:pt x="0" y="0"/>
                  </a:lnTo>
                  <a:lnTo>
                    <a:pt x="0" y="510539"/>
                  </a:lnTo>
                  <a:lnTo>
                    <a:pt x="4562856" y="510539"/>
                  </a:lnTo>
                  <a:lnTo>
                    <a:pt x="4562856" y="0"/>
                  </a:lnTo>
                  <a:close/>
                </a:path>
              </a:pathLst>
            </a:custGeom>
            <a:solidFill>
              <a:srgbClr val="00AF50">
                <a:alpha val="3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6"/>
            <p:cNvSpPr/>
            <p:nvPr/>
          </p:nvSpPr>
          <p:spPr>
            <a:xfrm>
              <a:off x="704088" y="5291327"/>
              <a:ext cx="4563110" cy="393700"/>
            </a:xfrm>
            <a:custGeom>
              <a:avLst/>
              <a:gdLst/>
              <a:ahLst/>
              <a:cxnLst/>
              <a:rect l="l" t="t" r="r" b="b"/>
              <a:pathLst>
                <a:path w="4563110" h="393700">
                  <a:moveTo>
                    <a:pt x="4562856" y="0"/>
                  </a:moveTo>
                  <a:lnTo>
                    <a:pt x="0" y="0"/>
                  </a:lnTo>
                  <a:lnTo>
                    <a:pt x="0" y="393192"/>
                  </a:lnTo>
                  <a:lnTo>
                    <a:pt x="4562856" y="393192"/>
                  </a:lnTo>
                  <a:lnTo>
                    <a:pt x="4562856" y="0"/>
                  </a:lnTo>
                  <a:close/>
                </a:path>
              </a:pathLst>
            </a:custGeom>
            <a:solidFill>
              <a:srgbClr val="FFFF00">
                <a:alpha val="3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7"/>
            <p:cNvSpPr/>
            <p:nvPr/>
          </p:nvSpPr>
          <p:spPr>
            <a:xfrm>
              <a:off x="704088" y="4785359"/>
              <a:ext cx="4563110" cy="512445"/>
            </a:xfrm>
            <a:custGeom>
              <a:avLst/>
              <a:gdLst/>
              <a:ahLst/>
              <a:cxnLst/>
              <a:rect l="l" t="t" r="r" b="b"/>
              <a:pathLst>
                <a:path w="4563110" h="512445">
                  <a:moveTo>
                    <a:pt x="4562856" y="0"/>
                  </a:moveTo>
                  <a:lnTo>
                    <a:pt x="0" y="0"/>
                  </a:lnTo>
                  <a:lnTo>
                    <a:pt x="0" y="512063"/>
                  </a:lnTo>
                  <a:lnTo>
                    <a:pt x="4562856" y="512063"/>
                  </a:lnTo>
                  <a:lnTo>
                    <a:pt x="4562856" y="0"/>
                  </a:lnTo>
                  <a:close/>
                </a:path>
              </a:pathLst>
            </a:custGeom>
            <a:solidFill>
              <a:srgbClr val="FF0000">
                <a:alpha val="3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8" name="object 118"/>
          <p:cNvSpPr txBox="1"/>
          <p:nvPr/>
        </p:nvSpPr>
        <p:spPr>
          <a:xfrm>
            <a:off x="386283" y="4692421"/>
            <a:ext cx="198755" cy="1558925"/>
          </a:xfrm>
          <a:prstGeom prst="rect">
            <a:avLst/>
          </a:prstGeom>
        </p:spPr>
        <p:txBody>
          <a:bodyPr vert="horz" wrap="square" lIns="0" tIns="79375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625"/>
              </a:spcBef>
            </a:pPr>
            <a:r>
              <a:rPr sz="1000" spc="-25" dirty="0">
                <a:solidFill>
                  <a:srgbClr val="5F5F5F"/>
                </a:solidFill>
                <a:latin typeface="Tahoma"/>
                <a:cs typeface="Tahoma"/>
              </a:rPr>
              <a:t>0.6</a:t>
            </a:r>
            <a:endParaRPr sz="1000">
              <a:latin typeface="Tahoma"/>
              <a:cs typeface="Tahoma"/>
            </a:endParaRPr>
          </a:p>
          <a:p>
            <a:pPr marR="5080" algn="r">
              <a:lnSpc>
                <a:spcPct val="100000"/>
              </a:lnSpc>
              <a:spcBef>
                <a:spcPts val="525"/>
              </a:spcBef>
            </a:pPr>
            <a:r>
              <a:rPr sz="1000" spc="-25" dirty="0">
                <a:solidFill>
                  <a:srgbClr val="5F5F5F"/>
                </a:solidFill>
                <a:latin typeface="Tahoma"/>
                <a:cs typeface="Tahoma"/>
              </a:rPr>
              <a:t>0.5</a:t>
            </a:r>
            <a:endParaRPr sz="1000">
              <a:latin typeface="Tahoma"/>
              <a:cs typeface="Tahoma"/>
            </a:endParaRPr>
          </a:p>
          <a:p>
            <a:pPr marR="5080" algn="r">
              <a:lnSpc>
                <a:spcPct val="100000"/>
              </a:lnSpc>
              <a:spcBef>
                <a:spcPts val="525"/>
              </a:spcBef>
            </a:pPr>
            <a:r>
              <a:rPr sz="1000" spc="-25" dirty="0">
                <a:solidFill>
                  <a:srgbClr val="5F5F5F"/>
                </a:solidFill>
                <a:latin typeface="Tahoma"/>
                <a:cs typeface="Tahoma"/>
              </a:rPr>
              <a:t>0.4</a:t>
            </a:r>
            <a:endParaRPr sz="1000">
              <a:latin typeface="Tahoma"/>
              <a:cs typeface="Tahoma"/>
            </a:endParaRPr>
          </a:p>
          <a:p>
            <a:pPr marR="5080" algn="r">
              <a:lnSpc>
                <a:spcPct val="100000"/>
              </a:lnSpc>
              <a:spcBef>
                <a:spcPts val="525"/>
              </a:spcBef>
            </a:pPr>
            <a:r>
              <a:rPr sz="1000" spc="-25" dirty="0">
                <a:solidFill>
                  <a:srgbClr val="5F5F5F"/>
                </a:solidFill>
                <a:latin typeface="Tahoma"/>
                <a:cs typeface="Tahoma"/>
              </a:rPr>
              <a:t>0.3</a:t>
            </a:r>
            <a:endParaRPr sz="1000">
              <a:latin typeface="Tahoma"/>
              <a:cs typeface="Tahoma"/>
            </a:endParaRPr>
          </a:p>
          <a:p>
            <a:pPr marR="5080" algn="r">
              <a:lnSpc>
                <a:spcPct val="100000"/>
              </a:lnSpc>
              <a:spcBef>
                <a:spcPts val="525"/>
              </a:spcBef>
            </a:pPr>
            <a:r>
              <a:rPr sz="1000" spc="-25" dirty="0">
                <a:solidFill>
                  <a:srgbClr val="5F5F5F"/>
                </a:solidFill>
                <a:latin typeface="Tahoma"/>
                <a:cs typeface="Tahoma"/>
              </a:rPr>
              <a:t>0.2</a:t>
            </a:r>
            <a:endParaRPr sz="1000">
              <a:latin typeface="Tahoma"/>
              <a:cs typeface="Tahoma"/>
            </a:endParaRPr>
          </a:p>
          <a:p>
            <a:pPr marR="5080" algn="r">
              <a:lnSpc>
                <a:spcPct val="100000"/>
              </a:lnSpc>
              <a:spcBef>
                <a:spcPts val="525"/>
              </a:spcBef>
            </a:pPr>
            <a:r>
              <a:rPr sz="1000" spc="-25" dirty="0">
                <a:solidFill>
                  <a:srgbClr val="5F5F5F"/>
                </a:solidFill>
                <a:latin typeface="Tahoma"/>
                <a:cs typeface="Tahoma"/>
              </a:rPr>
              <a:t>0.1</a:t>
            </a:r>
            <a:endParaRPr sz="1000">
              <a:latin typeface="Tahoma"/>
              <a:cs typeface="Tahoma"/>
            </a:endParaRPr>
          </a:p>
          <a:p>
            <a:pPr marR="5715" algn="r">
              <a:lnSpc>
                <a:spcPct val="100000"/>
              </a:lnSpc>
              <a:spcBef>
                <a:spcPts val="525"/>
              </a:spcBef>
            </a:pPr>
            <a:r>
              <a:rPr sz="1000" spc="-50" dirty="0">
                <a:solidFill>
                  <a:srgbClr val="5F5F5F"/>
                </a:solidFill>
                <a:latin typeface="Tahoma"/>
                <a:cs typeface="Tahoma"/>
              </a:rPr>
              <a:t>0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119" name="object 119"/>
          <p:cNvSpPr txBox="1"/>
          <p:nvPr/>
        </p:nvSpPr>
        <p:spPr>
          <a:xfrm>
            <a:off x="740155" y="6240271"/>
            <a:ext cx="433705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361315" algn="l"/>
                <a:tab pos="700405" algn="l"/>
                <a:tab pos="1732914" algn="l"/>
                <a:tab pos="2064385" algn="l"/>
                <a:tab pos="2750820" algn="l"/>
                <a:tab pos="3796665" algn="l"/>
                <a:tab pos="4109085" algn="l"/>
              </a:tabLst>
            </a:pPr>
            <a:r>
              <a:rPr sz="1000" spc="-25" dirty="0">
                <a:solidFill>
                  <a:srgbClr val="5F5F5F"/>
                </a:solidFill>
                <a:latin typeface="Tahoma"/>
                <a:cs typeface="Tahoma"/>
              </a:rPr>
              <a:t>Aug</a:t>
            </a:r>
            <a:r>
              <a:rPr sz="1000" dirty="0">
                <a:solidFill>
                  <a:srgbClr val="5F5F5F"/>
                </a:solidFill>
                <a:latin typeface="Tahoma"/>
                <a:cs typeface="Tahoma"/>
              </a:rPr>
              <a:t>	</a:t>
            </a:r>
            <a:r>
              <a:rPr sz="1000" spc="-25" dirty="0">
                <a:solidFill>
                  <a:srgbClr val="5F5F5F"/>
                </a:solidFill>
                <a:latin typeface="Tahoma"/>
                <a:cs typeface="Tahoma"/>
              </a:rPr>
              <a:t>Sep</a:t>
            </a:r>
            <a:r>
              <a:rPr sz="1000" dirty="0">
                <a:solidFill>
                  <a:srgbClr val="5F5F5F"/>
                </a:solidFill>
                <a:latin typeface="Tahoma"/>
                <a:cs typeface="Tahoma"/>
              </a:rPr>
              <a:t>	Oct</a:t>
            </a:r>
            <a:r>
              <a:rPr sz="1000" spc="220" dirty="0">
                <a:solidFill>
                  <a:srgbClr val="5F5F5F"/>
                </a:solidFill>
                <a:latin typeface="Tahoma"/>
                <a:cs typeface="Tahoma"/>
              </a:rPr>
              <a:t>  </a:t>
            </a:r>
            <a:r>
              <a:rPr sz="1000" dirty="0">
                <a:solidFill>
                  <a:srgbClr val="5F5F5F"/>
                </a:solidFill>
                <a:latin typeface="Tahoma"/>
                <a:cs typeface="Tahoma"/>
              </a:rPr>
              <a:t>Nov</a:t>
            </a:r>
            <a:r>
              <a:rPr sz="1000" spc="190" dirty="0">
                <a:solidFill>
                  <a:srgbClr val="5F5F5F"/>
                </a:solidFill>
                <a:latin typeface="Tahoma"/>
                <a:cs typeface="Tahoma"/>
              </a:rPr>
              <a:t>  </a:t>
            </a:r>
            <a:r>
              <a:rPr sz="1000" spc="-25" dirty="0">
                <a:solidFill>
                  <a:srgbClr val="5F5F5F"/>
                </a:solidFill>
                <a:latin typeface="Tahoma"/>
                <a:cs typeface="Tahoma"/>
              </a:rPr>
              <a:t>Dec</a:t>
            </a:r>
            <a:r>
              <a:rPr sz="1000" dirty="0">
                <a:solidFill>
                  <a:srgbClr val="5F5F5F"/>
                </a:solidFill>
                <a:latin typeface="Tahoma"/>
                <a:cs typeface="Tahoma"/>
              </a:rPr>
              <a:t>	</a:t>
            </a:r>
            <a:r>
              <a:rPr sz="1000" spc="-25" dirty="0">
                <a:solidFill>
                  <a:srgbClr val="5F5F5F"/>
                </a:solidFill>
                <a:latin typeface="Tahoma"/>
                <a:cs typeface="Tahoma"/>
              </a:rPr>
              <a:t>Jan</a:t>
            </a:r>
            <a:r>
              <a:rPr sz="1000" dirty="0">
                <a:solidFill>
                  <a:srgbClr val="5F5F5F"/>
                </a:solidFill>
                <a:latin typeface="Tahoma"/>
                <a:cs typeface="Tahoma"/>
              </a:rPr>
              <a:t>	Feb</a:t>
            </a:r>
            <a:r>
              <a:rPr sz="1000" spc="180" dirty="0">
                <a:solidFill>
                  <a:srgbClr val="5F5F5F"/>
                </a:solidFill>
                <a:latin typeface="Tahoma"/>
                <a:cs typeface="Tahoma"/>
              </a:rPr>
              <a:t>  </a:t>
            </a:r>
            <a:r>
              <a:rPr sz="1000" spc="-25" dirty="0">
                <a:solidFill>
                  <a:srgbClr val="5F5F5F"/>
                </a:solidFill>
                <a:latin typeface="Tahoma"/>
                <a:cs typeface="Tahoma"/>
              </a:rPr>
              <a:t>Mar</a:t>
            </a:r>
            <a:r>
              <a:rPr sz="1000" dirty="0">
                <a:solidFill>
                  <a:srgbClr val="5F5F5F"/>
                </a:solidFill>
                <a:latin typeface="Tahoma"/>
                <a:cs typeface="Tahoma"/>
              </a:rPr>
              <a:t>	Apr</a:t>
            </a:r>
            <a:r>
              <a:rPr sz="1000" spc="195" dirty="0">
                <a:solidFill>
                  <a:srgbClr val="5F5F5F"/>
                </a:solidFill>
                <a:latin typeface="Tahoma"/>
                <a:cs typeface="Tahoma"/>
              </a:rPr>
              <a:t>  </a:t>
            </a:r>
            <a:r>
              <a:rPr sz="1000" dirty="0">
                <a:solidFill>
                  <a:srgbClr val="5F5F5F"/>
                </a:solidFill>
                <a:latin typeface="Tahoma"/>
                <a:cs typeface="Tahoma"/>
              </a:rPr>
              <a:t>May</a:t>
            </a:r>
            <a:r>
              <a:rPr sz="1000" spc="204" dirty="0">
                <a:solidFill>
                  <a:srgbClr val="5F5F5F"/>
                </a:solidFill>
                <a:latin typeface="Tahoma"/>
                <a:cs typeface="Tahoma"/>
              </a:rPr>
              <a:t>  </a:t>
            </a:r>
            <a:r>
              <a:rPr sz="1000" spc="-25" dirty="0">
                <a:solidFill>
                  <a:srgbClr val="5F5F5F"/>
                </a:solidFill>
                <a:latin typeface="Tahoma"/>
                <a:cs typeface="Tahoma"/>
              </a:rPr>
              <a:t>Jun</a:t>
            </a:r>
            <a:r>
              <a:rPr sz="1000" dirty="0">
                <a:solidFill>
                  <a:srgbClr val="5F5F5F"/>
                </a:solidFill>
                <a:latin typeface="Tahoma"/>
                <a:cs typeface="Tahoma"/>
              </a:rPr>
              <a:t>	</a:t>
            </a:r>
            <a:r>
              <a:rPr sz="1000" spc="-25" dirty="0">
                <a:solidFill>
                  <a:srgbClr val="5F5F5F"/>
                </a:solidFill>
                <a:latin typeface="Tahoma"/>
                <a:cs typeface="Tahoma"/>
              </a:rPr>
              <a:t>Jul</a:t>
            </a:r>
            <a:r>
              <a:rPr sz="1000" dirty="0">
                <a:solidFill>
                  <a:srgbClr val="5F5F5F"/>
                </a:solidFill>
                <a:latin typeface="Tahoma"/>
                <a:cs typeface="Tahoma"/>
              </a:rPr>
              <a:t>	</a:t>
            </a:r>
            <a:r>
              <a:rPr sz="1000" spc="-25" dirty="0">
                <a:solidFill>
                  <a:srgbClr val="5F5F5F"/>
                </a:solidFill>
                <a:latin typeface="Tahoma"/>
                <a:cs typeface="Tahoma"/>
              </a:rPr>
              <a:t>Aug</a:t>
            </a:r>
            <a:endParaRPr sz="1000">
              <a:latin typeface="Tahoma"/>
              <a:cs typeface="Tahoma"/>
            </a:endParaRPr>
          </a:p>
        </p:txBody>
      </p:sp>
      <p:grpSp>
        <p:nvGrpSpPr>
          <p:cNvPr id="120" name="object 120"/>
          <p:cNvGrpSpPr/>
          <p:nvPr/>
        </p:nvGrpSpPr>
        <p:grpSpPr>
          <a:xfrm>
            <a:off x="5661165" y="5036612"/>
            <a:ext cx="368300" cy="676910"/>
            <a:chOff x="5661165" y="5036612"/>
            <a:chExt cx="368300" cy="676910"/>
          </a:xfrm>
        </p:grpSpPr>
        <p:pic>
          <p:nvPicPr>
            <p:cNvPr id="121" name="object 121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661165" y="5036612"/>
              <a:ext cx="368146" cy="669450"/>
            </a:xfrm>
            <a:prstGeom prst="rect">
              <a:avLst/>
            </a:prstGeom>
          </p:spPr>
        </p:pic>
        <p:sp>
          <p:nvSpPr>
            <p:cNvPr id="122" name="object 122"/>
            <p:cNvSpPr/>
            <p:nvPr/>
          </p:nvSpPr>
          <p:spPr>
            <a:xfrm>
              <a:off x="5687568" y="5109972"/>
              <a:ext cx="311150" cy="603885"/>
            </a:xfrm>
            <a:custGeom>
              <a:avLst/>
              <a:gdLst/>
              <a:ahLst/>
              <a:cxnLst/>
              <a:rect l="l" t="t" r="r" b="b"/>
              <a:pathLst>
                <a:path w="311150" h="603885">
                  <a:moveTo>
                    <a:pt x="233172" y="0"/>
                  </a:moveTo>
                  <a:lnTo>
                    <a:pt x="77724" y="0"/>
                  </a:lnTo>
                  <a:lnTo>
                    <a:pt x="77724" y="370331"/>
                  </a:lnTo>
                  <a:lnTo>
                    <a:pt x="0" y="370331"/>
                  </a:lnTo>
                  <a:lnTo>
                    <a:pt x="155448" y="603503"/>
                  </a:lnTo>
                  <a:lnTo>
                    <a:pt x="310896" y="370331"/>
                  </a:lnTo>
                  <a:lnTo>
                    <a:pt x="233172" y="370331"/>
                  </a:lnTo>
                  <a:lnTo>
                    <a:pt x="233172" y="0"/>
                  </a:lnTo>
                  <a:close/>
                </a:path>
              </a:pathLst>
            </a:custGeom>
            <a:solidFill>
              <a:srgbClr val="A4A4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3" name="object 123"/>
          <p:cNvSpPr txBox="1"/>
          <p:nvPr/>
        </p:nvSpPr>
        <p:spPr>
          <a:xfrm>
            <a:off x="6343269" y="3460826"/>
            <a:ext cx="2164080" cy="7569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solidFill>
                  <a:srgbClr val="464646"/>
                </a:solidFill>
                <a:latin typeface="Tahoma"/>
                <a:cs typeface="Tahoma"/>
              </a:rPr>
              <a:t>WITHIN</a:t>
            </a:r>
            <a:r>
              <a:rPr sz="1600" spc="-75" dirty="0">
                <a:solidFill>
                  <a:srgbClr val="464646"/>
                </a:solidFill>
                <a:latin typeface="Tahoma"/>
                <a:cs typeface="Tahoma"/>
              </a:rPr>
              <a:t> </a:t>
            </a:r>
            <a:r>
              <a:rPr sz="1600" spc="60" dirty="0">
                <a:solidFill>
                  <a:srgbClr val="464646"/>
                </a:solidFill>
                <a:latin typeface="Tahoma"/>
                <a:cs typeface="Tahoma"/>
              </a:rPr>
              <a:t>RANGE</a:t>
            </a:r>
            <a:endParaRPr sz="1600">
              <a:latin typeface="Tahoma"/>
              <a:cs typeface="Tahoma"/>
            </a:endParaRPr>
          </a:p>
          <a:p>
            <a:pPr marL="299085" indent="-286385">
              <a:lnSpc>
                <a:spcPct val="100000"/>
              </a:lnSpc>
              <a:spcBef>
                <a:spcPts val="5"/>
              </a:spcBef>
              <a:buClr>
                <a:srgbClr val="000000"/>
              </a:buClr>
              <a:buFont typeface="Arial"/>
              <a:buChar char="•"/>
              <a:tabLst>
                <a:tab pos="299085" algn="l"/>
              </a:tabLst>
            </a:pPr>
            <a:r>
              <a:rPr sz="1600" spc="-345" dirty="0">
                <a:solidFill>
                  <a:srgbClr val="464646"/>
                </a:solidFill>
                <a:latin typeface="Tahoma"/>
                <a:cs typeface="Tahoma"/>
              </a:rPr>
              <a:t>%</a:t>
            </a:r>
            <a:r>
              <a:rPr sz="1600" spc="-165" dirty="0">
                <a:solidFill>
                  <a:srgbClr val="464646"/>
                </a:solidFill>
                <a:latin typeface="Tahoma"/>
                <a:cs typeface="Tahoma"/>
              </a:rPr>
              <a:t> </a:t>
            </a:r>
            <a:r>
              <a:rPr sz="1600" spc="-30" dirty="0">
                <a:solidFill>
                  <a:srgbClr val="464646"/>
                </a:solidFill>
                <a:latin typeface="Tahoma"/>
                <a:cs typeface="Tahoma"/>
              </a:rPr>
              <a:t>Employee</a:t>
            </a:r>
            <a:r>
              <a:rPr sz="1600" spc="-165" dirty="0">
                <a:solidFill>
                  <a:srgbClr val="464646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464646"/>
                </a:solidFill>
                <a:latin typeface="Tahoma"/>
                <a:cs typeface="Tahoma"/>
              </a:rPr>
              <a:t>turnover</a:t>
            </a:r>
            <a:endParaRPr sz="1600">
              <a:latin typeface="Tahoma"/>
              <a:cs typeface="Tahoma"/>
            </a:endParaRPr>
          </a:p>
          <a:p>
            <a:pPr marL="299085" indent="-286385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pos="299085" algn="l"/>
              </a:tabLst>
            </a:pPr>
            <a:r>
              <a:rPr sz="1600" spc="-345" dirty="0">
                <a:solidFill>
                  <a:srgbClr val="464646"/>
                </a:solidFill>
                <a:latin typeface="Tahoma"/>
                <a:cs typeface="Tahoma"/>
              </a:rPr>
              <a:t>%</a:t>
            </a:r>
            <a:r>
              <a:rPr sz="1600" spc="-170" dirty="0">
                <a:solidFill>
                  <a:srgbClr val="464646"/>
                </a:solidFill>
                <a:latin typeface="Tahoma"/>
                <a:cs typeface="Tahoma"/>
              </a:rPr>
              <a:t> </a:t>
            </a:r>
            <a:r>
              <a:rPr sz="1600" spc="-20" dirty="0">
                <a:solidFill>
                  <a:srgbClr val="464646"/>
                </a:solidFill>
                <a:latin typeface="Tahoma"/>
                <a:cs typeface="Tahoma"/>
              </a:rPr>
              <a:t>Budget</a:t>
            </a:r>
            <a:r>
              <a:rPr sz="1600" spc="-145" dirty="0">
                <a:solidFill>
                  <a:srgbClr val="464646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464646"/>
                </a:solidFill>
                <a:latin typeface="Tahoma"/>
                <a:cs typeface="Tahoma"/>
              </a:rPr>
              <a:t>variance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126" name="object 12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69047" rIns="0" bIns="0" rtlCol="0">
            <a:spAutoFit/>
          </a:bodyPr>
          <a:lstStyle/>
          <a:p>
            <a:pPr marL="2417445">
              <a:lnSpc>
                <a:spcPct val="100000"/>
              </a:lnSpc>
              <a:spcBef>
                <a:spcPts val="100"/>
              </a:spcBef>
            </a:pPr>
            <a:fld id="{81D60167-4931-47E6-BA6A-407CBD079E47}" type="slidenum">
              <a:rPr spc="-25" dirty="0"/>
              <a:t>184</a:t>
            </a:fld>
            <a:endParaRPr spc="-25" dirty="0"/>
          </a:p>
        </p:txBody>
      </p:sp>
      <p:sp>
        <p:nvSpPr>
          <p:cNvPr id="127" name="object 12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/>
              <a:t>©</a:t>
            </a:r>
            <a:r>
              <a:rPr spc="-15" dirty="0"/>
              <a:t> </a:t>
            </a:r>
            <a:r>
              <a:rPr dirty="0"/>
              <a:t>The</a:t>
            </a:r>
            <a:r>
              <a:rPr spc="-30" dirty="0"/>
              <a:t> </a:t>
            </a:r>
            <a:r>
              <a:rPr dirty="0"/>
              <a:t>KPI</a:t>
            </a:r>
            <a:r>
              <a:rPr spc="-5" dirty="0"/>
              <a:t> </a:t>
            </a:r>
            <a:r>
              <a:rPr dirty="0"/>
              <a:t>Institute</a:t>
            </a:r>
            <a:r>
              <a:rPr spc="-20" dirty="0"/>
              <a:t> 2023</a:t>
            </a:r>
          </a:p>
        </p:txBody>
      </p:sp>
      <p:sp>
        <p:nvSpPr>
          <p:cNvPr id="124" name="object 124"/>
          <p:cNvSpPr txBox="1"/>
          <p:nvPr/>
        </p:nvSpPr>
        <p:spPr>
          <a:xfrm>
            <a:off x="6343269" y="4807458"/>
            <a:ext cx="129984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40" dirty="0">
                <a:solidFill>
                  <a:srgbClr val="464646"/>
                </a:solidFill>
                <a:latin typeface="Tahoma"/>
                <a:cs typeface="Tahoma"/>
              </a:rPr>
              <a:t>DECREASING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125" name="object 125"/>
          <p:cNvSpPr txBox="1"/>
          <p:nvPr/>
        </p:nvSpPr>
        <p:spPr>
          <a:xfrm>
            <a:off x="6343269" y="5048250"/>
            <a:ext cx="2122170" cy="10039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95"/>
              </a:spcBef>
              <a:buClr>
                <a:srgbClr val="000000"/>
              </a:buClr>
              <a:buFont typeface="Arial"/>
              <a:buChar char="•"/>
              <a:tabLst>
                <a:tab pos="299085" algn="l"/>
              </a:tabLst>
            </a:pPr>
            <a:r>
              <a:rPr sz="1600" dirty="0">
                <a:solidFill>
                  <a:srgbClr val="464646"/>
                </a:solidFill>
                <a:latin typeface="Tahoma"/>
                <a:cs typeface="Tahoma"/>
              </a:rPr>
              <a:t>$</a:t>
            </a:r>
            <a:r>
              <a:rPr sz="1600" spc="-165" dirty="0">
                <a:solidFill>
                  <a:srgbClr val="464646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464646"/>
                </a:solidFill>
                <a:latin typeface="Tahoma"/>
                <a:cs typeface="Tahoma"/>
              </a:rPr>
              <a:t>Operational</a:t>
            </a:r>
            <a:r>
              <a:rPr sz="1600" spc="-180" dirty="0">
                <a:solidFill>
                  <a:srgbClr val="464646"/>
                </a:solidFill>
                <a:latin typeface="Tahoma"/>
                <a:cs typeface="Tahoma"/>
              </a:rPr>
              <a:t> </a:t>
            </a:r>
            <a:r>
              <a:rPr sz="1600" spc="-20" dirty="0">
                <a:solidFill>
                  <a:srgbClr val="464646"/>
                </a:solidFill>
                <a:latin typeface="Tahoma"/>
                <a:cs typeface="Tahoma"/>
              </a:rPr>
              <a:t>costs</a:t>
            </a:r>
            <a:endParaRPr sz="1600">
              <a:latin typeface="Tahoma"/>
              <a:cs typeface="Tahoma"/>
            </a:endParaRPr>
          </a:p>
          <a:p>
            <a:pPr marL="299085" marR="33655" indent="-287020">
              <a:lnSpc>
                <a:spcPts val="1900"/>
              </a:lnSpc>
              <a:spcBef>
                <a:spcPts val="105"/>
              </a:spcBef>
              <a:buClr>
                <a:srgbClr val="000000"/>
              </a:buClr>
              <a:buFont typeface="Arial"/>
              <a:buChar char="•"/>
              <a:tabLst>
                <a:tab pos="299085" algn="l"/>
              </a:tabLst>
            </a:pPr>
            <a:r>
              <a:rPr sz="1600" spc="-250" dirty="0">
                <a:solidFill>
                  <a:srgbClr val="464646"/>
                </a:solidFill>
                <a:latin typeface="Tahoma"/>
                <a:cs typeface="Tahoma"/>
              </a:rPr>
              <a:t>#</a:t>
            </a:r>
            <a:r>
              <a:rPr sz="1600" spc="-165" dirty="0">
                <a:solidFill>
                  <a:srgbClr val="464646"/>
                </a:solidFill>
                <a:latin typeface="Tahoma"/>
                <a:cs typeface="Tahoma"/>
              </a:rPr>
              <a:t> </a:t>
            </a:r>
            <a:r>
              <a:rPr sz="1600" spc="-35" dirty="0">
                <a:solidFill>
                  <a:srgbClr val="464646"/>
                </a:solidFill>
                <a:latin typeface="Tahoma"/>
                <a:cs typeface="Tahoma"/>
              </a:rPr>
              <a:t>Time</a:t>
            </a:r>
            <a:r>
              <a:rPr sz="1600" spc="-170" dirty="0">
                <a:solidFill>
                  <a:srgbClr val="464646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464646"/>
                </a:solidFill>
                <a:latin typeface="Tahoma"/>
                <a:cs typeface="Tahoma"/>
              </a:rPr>
              <a:t>to</a:t>
            </a:r>
            <a:r>
              <a:rPr sz="1600" spc="-150" dirty="0">
                <a:solidFill>
                  <a:srgbClr val="464646"/>
                </a:solidFill>
                <a:latin typeface="Tahoma"/>
                <a:cs typeface="Tahoma"/>
              </a:rPr>
              <a:t> </a:t>
            </a:r>
            <a:r>
              <a:rPr sz="1600" spc="-25" dirty="0">
                <a:solidFill>
                  <a:srgbClr val="464646"/>
                </a:solidFill>
                <a:latin typeface="Tahoma"/>
                <a:cs typeface="Tahoma"/>
              </a:rPr>
              <a:t>respond</a:t>
            </a:r>
            <a:r>
              <a:rPr sz="1600" spc="-160" dirty="0">
                <a:solidFill>
                  <a:srgbClr val="464646"/>
                </a:solidFill>
                <a:latin typeface="Tahoma"/>
                <a:cs typeface="Tahoma"/>
              </a:rPr>
              <a:t> </a:t>
            </a:r>
            <a:r>
              <a:rPr sz="1600" spc="-25" dirty="0">
                <a:solidFill>
                  <a:srgbClr val="464646"/>
                </a:solidFill>
                <a:latin typeface="Tahoma"/>
                <a:cs typeface="Tahoma"/>
              </a:rPr>
              <a:t>to </a:t>
            </a:r>
            <a:r>
              <a:rPr sz="1600" spc="-10" dirty="0">
                <a:solidFill>
                  <a:srgbClr val="464646"/>
                </a:solidFill>
                <a:latin typeface="Tahoma"/>
                <a:cs typeface="Tahoma"/>
              </a:rPr>
              <a:t>clients</a:t>
            </a:r>
            <a:r>
              <a:rPr sz="1600" spc="-185" dirty="0">
                <a:solidFill>
                  <a:srgbClr val="464646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464646"/>
                </a:solidFill>
                <a:latin typeface="Tahoma"/>
                <a:cs typeface="Tahoma"/>
              </a:rPr>
              <a:t>requests</a:t>
            </a:r>
            <a:endParaRPr sz="1600">
              <a:latin typeface="Tahoma"/>
              <a:cs typeface="Tahoma"/>
            </a:endParaRPr>
          </a:p>
          <a:p>
            <a:pPr marL="299085" indent="-286385">
              <a:lnSpc>
                <a:spcPts val="1880"/>
              </a:lnSpc>
              <a:buClr>
                <a:srgbClr val="000000"/>
              </a:buClr>
              <a:buFont typeface="Arial"/>
              <a:buChar char="•"/>
              <a:tabLst>
                <a:tab pos="299085" algn="l"/>
              </a:tabLst>
            </a:pPr>
            <a:r>
              <a:rPr sz="1600" spc="-345" dirty="0">
                <a:solidFill>
                  <a:srgbClr val="464646"/>
                </a:solidFill>
                <a:latin typeface="Tahoma"/>
                <a:cs typeface="Tahoma"/>
              </a:rPr>
              <a:t>%</a:t>
            </a:r>
            <a:r>
              <a:rPr sz="1600" spc="-190" dirty="0">
                <a:solidFill>
                  <a:srgbClr val="464646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464646"/>
                </a:solidFill>
                <a:latin typeface="Tahoma"/>
                <a:cs typeface="Tahoma"/>
              </a:rPr>
              <a:t>Defected</a:t>
            </a:r>
            <a:r>
              <a:rPr sz="1600" spc="-190" dirty="0">
                <a:solidFill>
                  <a:srgbClr val="464646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464646"/>
                </a:solidFill>
                <a:latin typeface="Tahoma"/>
                <a:cs typeface="Tahoma"/>
              </a:rPr>
              <a:t>products</a:t>
            </a:r>
            <a:endParaRPr sz="16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09258" rIns="0" bIns="0" rtlCol="0">
            <a:spAutoFit/>
          </a:bodyPr>
          <a:lstStyle/>
          <a:p>
            <a:pPr marL="31115">
              <a:lnSpc>
                <a:spcPct val="100000"/>
              </a:lnSpc>
              <a:spcBef>
                <a:spcPts val="100"/>
              </a:spcBef>
            </a:pPr>
            <a:r>
              <a:rPr spc="270" dirty="0"/>
              <a:t>KPI</a:t>
            </a:r>
            <a:r>
              <a:rPr spc="-10" dirty="0"/>
              <a:t> </a:t>
            </a:r>
            <a:r>
              <a:rPr spc="245" dirty="0"/>
              <a:t>THRESHOLDS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15848" y="2530855"/>
            <a:ext cx="2268855" cy="571500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 marR="5080">
              <a:lnSpc>
                <a:spcPts val="2140"/>
              </a:lnSpc>
              <a:spcBef>
                <a:spcPts val="185"/>
              </a:spcBef>
            </a:pPr>
            <a:r>
              <a:rPr sz="1800" spc="-10" dirty="0">
                <a:solidFill>
                  <a:srgbClr val="5F5F5F"/>
                </a:solidFill>
                <a:latin typeface="Tahoma"/>
                <a:cs typeface="Tahoma"/>
              </a:rPr>
              <a:t>Popular</a:t>
            </a:r>
            <a:r>
              <a:rPr sz="1800" spc="-17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25" dirty="0">
                <a:solidFill>
                  <a:srgbClr val="5F5F5F"/>
                </a:solidFill>
                <a:latin typeface="Tahoma"/>
                <a:cs typeface="Tahoma"/>
              </a:rPr>
              <a:t>methodologies </a:t>
            </a:r>
            <a:r>
              <a:rPr sz="1800" dirty="0">
                <a:solidFill>
                  <a:srgbClr val="5F5F5F"/>
                </a:solidFill>
                <a:latin typeface="Tahoma"/>
                <a:cs typeface="Tahoma"/>
              </a:rPr>
              <a:t>to</a:t>
            </a:r>
            <a:r>
              <a:rPr sz="1800" spc="-18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35" dirty="0">
                <a:solidFill>
                  <a:srgbClr val="5F5F5F"/>
                </a:solidFill>
                <a:latin typeface="Tahoma"/>
                <a:cs typeface="Tahoma"/>
              </a:rPr>
              <a:t>express</a:t>
            </a:r>
            <a:r>
              <a:rPr sz="1800" spc="-20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10" dirty="0">
                <a:solidFill>
                  <a:srgbClr val="5F5F5F"/>
                </a:solidFill>
                <a:latin typeface="Tahoma"/>
                <a:cs typeface="Tahoma"/>
              </a:rPr>
              <a:t>thresholds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28650" y="3404361"/>
            <a:ext cx="198310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150" dirty="0">
                <a:solidFill>
                  <a:srgbClr val="5F5F5F"/>
                </a:solidFill>
                <a:latin typeface="Century Gothic"/>
                <a:cs typeface="Century Gothic"/>
              </a:rPr>
              <a:t>TRAFFIC</a:t>
            </a:r>
            <a:r>
              <a:rPr sz="2000" spc="15" dirty="0">
                <a:solidFill>
                  <a:srgbClr val="5F5F5F"/>
                </a:solidFill>
                <a:latin typeface="Century Gothic"/>
                <a:cs typeface="Century Gothic"/>
              </a:rPr>
              <a:t> </a:t>
            </a:r>
            <a:r>
              <a:rPr sz="2000" spc="145" dirty="0">
                <a:solidFill>
                  <a:srgbClr val="5F5F5F"/>
                </a:solidFill>
                <a:latin typeface="Century Gothic"/>
                <a:cs typeface="Century Gothic"/>
              </a:rPr>
              <a:t>LIGHT</a:t>
            </a:r>
            <a:endParaRPr sz="2000">
              <a:latin typeface="Century Gothic"/>
              <a:cs typeface="Century Gothic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3828282" y="2474942"/>
            <a:ext cx="4660900" cy="1616075"/>
            <a:chOff x="3828282" y="2474942"/>
            <a:chExt cx="4660900" cy="161607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28282" y="2474942"/>
              <a:ext cx="4660403" cy="1615490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3845052" y="2482596"/>
              <a:ext cx="4577080" cy="1541145"/>
            </a:xfrm>
            <a:custGeom>
              <a:avLst/>
              <a:gdLst/>
              <a:ahLst/>
              <a:cxnLst/>
              <a:rect l="l" t="t" r="r" b="b"/>
              <a:pathLst>
                <a:path w="4577080" h="1541145">
                  <a:moveTo>
                    <a:pt x="4520946" y="0"/>
                  </a:moveTo>
                  <a:lnTo>
                    <a:pt x="55625" y="0"/>
                  </a:lnTo>
                  <a:lnTo>
                    <a:pt x="33968" y="4369"/>
                  </a:lnTo>
                  <a:lnTo>
                    <a:pt x="16287" y="16287"/>
                  </a:lnTo>
                  <a:lnTo>
                    <a:pt x="4369" y="33968"/>
                  </a:lnTo>
                  <a:lnTo>
                    <a:pt x="0" y="55625"/>
                  </a:lnTo>
                  <a:lnTo>
                    <a:pt x="0" y="1485137"/>
                  </a:lnTo>
                  <a:lnTo>
                    <a:pt x="4369" y="1506795"/>
                  </a:lnTo>
                  <a:lnTo>
                    <a:pt x="16287" y="1524476"/>
                  </a:lnTo>
                  <a:lnTo>
                    <a:pt x="33968" y="1536394"/>
                  </a:lnTo>
                  <a:lnTo>
                    <a:pt x="55625" y="1540764"/>
                  </a:lnTo>
                  <a:lnTo>
                    <a:pt x="4520946" y="1540764"/>
                  </a:lnTo>
                  <a:lnTo>
                    <a:pt x="4542603" y="1536394"/>
                  </a:lnTo>
                  <a:lnTo>
                    <a:pt x="4560284" y="1524476"/>
                  </a:lnTo>
                  <a:lnTo>
                    <a:pt x="4572202" y="1506795"/>
                  </a:lnTo>
                  <a:lnTo>
                    <a:pt x="4576572" y="1485137"/>
                  </a:lnTo>
                  <a:lnTo>
                    <a:pt x="4576572" y="55625"/>
                  </a:lnTo>
                  <a:lnTo>
                    <a:pt x="4572202" y="33968"/>
                  </a:lnTo>
                  <a:lnTo>
                    <a:pt x="4560284" y="16287"/>
                  </a:lnTo>
                  <a:lnTo>
                    <a:pt x="4542603" y="4369"/>
                  </a:lnTo>
                  <a:lnTo>
                    <a:pt x="4520946" y="0"/>
                  </a:lnTo>
                  <a:close/>
                </a:path>
              </a:pathLst>
            </a:custGeom>
            <a:solidFill>
              <a:srgbClr val="FAFA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5930646" y="3515995"/>
            <a:ext cx="116586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50" dirty="0">
                <a:solidFill>
                  <a:srgbClr val="FF0000"/>
                </a:solidFill>
                <a:latin typeface="Century Gothic"/>
                <a:cs typeface="Century Gothic"/>
              </a:rPr>
              <a:t>Below</a:t>
            </a:r>
            <a:r>
              <a:rPr sz="1400" spc="-40" dirty="0">
                <a:solidFill>
                  <a:srgbClr val="FF0000"/>
                </a:solidFill>
                <a:latin typeface="Century Gothic"/>
                <a:cs typeface="Century Gothic"/>
              </a:rPr>
              <a:t> </a:t>
            </a:r>
            <a:r>
              <a:rPr sz="1400" spc="-10" dirty="0">
                <a:solidFill>
                  <a:srgbClr val="FF0000"/>
                </a:solidFill>
                <a:latin typeface="Century Gothic"/>
                <a:cs typeface="Century Gothic"/>
              </a:rPr>
              <a:t>target</a:t>
            </a:r>
            <a:endParaRPr sz="1400">
              <a:latin typeface="Century Gothic"/>
              <a:cs typeface="Century Gothic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930646" y="2695448"/>
            <a:ext cx="214249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087150"/>
                </a:solidFill>
                <a:latin typeface="Century Gothic"/>
                <a:cs typeface="Century Gothic"/>
              </a:rPr>
              <a:t>Meets</a:t>
            </a:r>
            <a:r>
              <a:rPr sz="1400" spc="15" dirty="0">
                <a:solidFill>
                  <a:srgbClr val="087150"/>
                </a:solidFill>
                <a:latin typeface="Century Gothic"/>
                <a:cs typeface="Century Gothic"/>
              </a:rPr>
              <a:t> </a:t>
            </a:r>
            <a:r>
              <a:rPr sz="1400" dirty="0">
                <a:solidFill>
                  <a:srgbClr val="087150"/>
                </a:solidFill>
                <a:latin typeface="Century Gothic"/>
                <a:cs typeface="Century Gothic"/>
              </a:rPr>
              <a:t>or</a:t>
            </a:r>
            <a:r>
              <a:rPr sz="1400" spc="15" dirty="0">
                <a:solidFill>
                  <a:srgbClr val="087150"/>
                </a:solidFill>
                <a:latin typeface="Century Gothic"/>
                <a:cs typeface="Century Gothic"/>
              </a:rPr>
              <a:t> </a:t>
            </a:r>
            <a:r>
              <a:rPr sz="1400" spc="-30" dirty="0">
                <a:solidFill>
                  <a:srgbClr val="087150"/>
                </a:solidFill>
                <a:latin typeface="Century Gothic"/>
                <a:cs typeface="Century Gothic"/>
              </a:rPr>
              <a:t>exceeds</a:t>
            </a:r>
            <a:r>
              <a:rPr sz="1400" spc="20" dirty="0">
                <a:solidFill>
                  <a:srgbClr val="087150"/>
                </a:solidFill>
                <a:latin typeface="Century Gothic"/>
                <a:cs typeface="Century Gothic"/>
              </a:rPr>
              <a:t> </a:t>
            </a:r>
            <a:r>
              <a:rPr sz="1400" spc="-10" dirty="0">
                <a:solidFill>
                  <a:srgbClr val="087150"/>
                </a:solidFill>
                <a:latin typeface="Century Gothic"/>
                <a:cs typeface="Century Gothic"/>
              </a:rPr>
              <a:t>target</a:t>
            </a:r>
            <a:endParaRPr sz="1400">
              <a:latin typeface="Century Gothic"/>
              <a:cs typeface="Century Gothic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5519928" y="2637993"/>
            <a:ext cx="421005" cy="421005"/>
            <a:chOff x="5519928" y="2637993"/>
            <a:chExt cx="421005" cy="421005"/>
          </a:xfrm>
        </p:grpSpPr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519928" y="2637993"/>
              <a:ext cx="420674" cy="420674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5545836" y="2663951"/>
              <a:ext cx="318770" cy="318770"/>
            </a:xfrm>
            <a:custGeom>
              <a:avLst/>
              <a:gdLst/>
              <a:ahLst/>
              <a:cxnLst/>
              <a:rect l="l" t="t" r="r" b="b"/>
              <a:pathLst>
                <a:path w="318770" h="318769">
                  <a:moveTo>
                    <a:pt x="318516" y="159258"/>
                  </a:moveTo>
                  <a:lnTo>
                    <a:pt x="310400" y="108902"/>
                  </a:lnTo>
                  <a:lnTo>
                    <a:pt x="287794" y="65189"/>
                  </a:lnTo>
                  <a:lnTo>
                    <a:pt x="253326" y="30721"/>
                  </a:lnTo>
                  <a:lnTo>
                    <a:pt x="209613" y="8115"/>
                  </a:lnTo>
                  <a:lnTo>
                    <a:pt x="159258" y="0"/>
                  </a:lnTo>
                  <a:lnTo>
                    <a:pt x="108889" y="8115"/>
                  </a:lnTo>
                  <a:lnTo>
                    <a:pt x="65176" y="30721"/>
                  </a:lnTo>
                  <a:lnTo>
                    <a:pt x="30708" y="65189"/>
                  </a:lnTo>
                  <a:lnTo>
                    <a:pt x="8102" y="108902"/>
                  </a:lnTo>
                  <a:lnTo>
                    <a:pt x="0" y="159258"/>
                  </a:lnTo>
                  <a:lnTo>
                    <a:pt x="8102" y="209626"/>
                  </a:lnTo>
                  <a:lnTo>
                    <a:pt x="30708" y="253339"/>
                  </a:lnTo>
                  <a:lnTo>
                    <a:pt x="65176" y="287807"/>
                  </a:lnTo>
                  <a:lnTo>
                    <a:pt x="108889" y="310413"/>
                  </a:lnTo>
                  <a:lnTo>
                    <a:pt x="159258" y="318516"/>
                  </a:lnTo>
                  <a:lnTo>
                    <a:pt x="209613" y="310413"/>
                  </a:lnTo>
                  <a:lnTo>
                    <a:pt x="253326" y="287807"/>
                  </a:lnTo>
                  <a:lnTo>
                    <a:pt x="287794" y="253339"/>
                  </a:lnTo>
                  <a:lnTo>
                    <a:pt x="310400" y="209626"/>
                  </a:lnTo>
                  <a:lnTo>
                    <a:pt x="318516" y="159258"/>
                  </a:lnTo>
                  <a:close/>
                </a:path>
              </a:pathLst>
            </a:custGeom>
            <a:solidFill>
              <a:srgbClr val="0871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5930646" y="3109722"/>
            <a:ext cx="159004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0" dirty="0">
                <a:solidFill>
                  <a:srgbClr val="CC9900"/>
                </a:solidFill>
                <a:latin typeface="Century Gothic"/>
                <a:cs typeface="Century Gothic"/>
              </a:rPr>
              <a:t>Acceptable</a:t>
            </a:r>
            <a:r>
              <a:rPr sz="1400" spc="-15" dirty="0">
                <a:solidFill>
                  <a:srgbClr val="CC9900"/>
                </a:solidFill>
                <a:latin typeface="Century Gothic"/>
                <a:cs typeface="Century Gothic"/>
              </a:rPr>
              <a:t> </a:t>
            </a:r>
            <a:r>
              <a:rPr sz="1400" spc="-10" dirty="0">
                <a:solidFill>
                  <a:srgbClr val="CC9900"/>
                </a:solidFill>
                <a:latin typeface="Century Gothic"/>
                <a:cs typeface="Century Gothic"/>
              </a:rPr>
              <a:t>range</a:t>
            </a:r>
            <a:endParaRPr sz="1400">
              <a:latin typeface="Century Gothic"/>
              <a:cs typeface="Century Gothic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5519928" y="3052610"/>
            <a:ext cx="421005" cy="826135"/>
            <a:chOff x="5519928" y="3052610"/>
            <a:chExt cx="421005" cy="826135"/>
          </a:xfrm>
        </p:grpSpPr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519928" y="3052610"/>
              <a:ext cx="420674" cy="419061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5545836" y="3078480"/>
              <a:ext cx="318770" cy="317500"/>
            </a:xfrm>
            <a:custGeom>
              <a:avLst/>
              <a:gdLst/>
              <a:ahLst/>
              <a:cxnLst/>
              <a:rect l="l" t="t" r="r" b="b"/>
              <a:pathLst>
                <a:path w="318770" h="317500">
                  <a:moveTo>
                    <a:pt x="159258" y="0"/>
                  </a:moveTo>
                  <a:lnTo>
                    <a:pt x="108898" y="8083"/>
                  </a:lnTo>
                  <a:lnTo>
                    <a:pt x="65178" y="30589"/>
                  </a:lnTo>
                  <a:lnTo>
                    <a:pt x="30711" y="64904"/>
                  </a:lnTo>
                  <a:lnTo>
                    <a:pt x="8113" y="108411"/>
                  </a:lnTo>
                  <a:lnTo>
                    <a:pt x="0" y="158496"/>
                  </a:lnTo>
                  <a:lnTo>
                    <a:pt x="8113" y="208580"/>
                  </a:lnTo>
                  <a:lnTo>
                    <a:pt x="30711" y="252087"/>
                  </a:lnTo>
                  <a:lnTo>
                    <a:pt x="65178" y="286402"/>
                  </a:lnTo>
                  <a:lnTo>
                    <a:pt x="108898" y="308908"/>
                  </a:lnTo>
                  <a:lnTo>
                    <a:pt x="159258" y="316992"/>
                  </a:lnTo>
                  <a:lnTo>
                    <a:pt x="209617" y="308908"/>
                  </a:lnTo>
                  <a:lnTo>
                    <a:pt x="253337" y="286402"/>
                  </a:lnTo>
                  <a:lnTo>
                    <a:pt x="287804" y="252087"/>
                  </a:lnTo>
                  <a:lnTo>
                    <a:pt x="310402" y="208580"/>
                  </a:lnTo>
                  <a:lnTo>
                    <a:pt x="318515" y="158496"/>
                  </a:lnTo>
                  <a:lnTo>
                    <a:pt x="310402" y="108411"/>
                  </a:lnTo>
                  <a:lnTo>
                    <a:pt x="287804" y="64904"/>
                  </a:lnTo>
                  <a:lnTo>
                    <a:pt x="253337" y="30589"/>
                  </a:lnTo>
                  <a:lnTo>
                    <a:pt x="209617" y="8083"/>
                  </a:lnTo>
                  <a:lnTo>
                    <a:pt x="159258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571744" y="3104388"/>
              <a:ext cx="266700" cy="266700"/>
            </a:xfrm>
            <a:custGeom>
              <a:avLst/>
              <a:gdLst/>
              <a:ahLst/>
              <a:cxnLst/>
              <a:rect l="l" t="t" r="r" b="b"/>
              <a:pathLst>
                <a:path w="266700" h="266700">
                  <a:moveTo>
                    <a:pt x="133350" y="0"/>
                  </a:moveTo>
                  <a:lnTo>
                    <a:pt x="91196" y="6797"/>
                  </a:lnTo>
                  <a:lnTo>
                    <a:pt x="54589" y="25725"/>
                  </a:lnTo>
                  <a:lnTo>
                    <a:pt x="25725" y="54589"/>
                  </a:lnTo>
                  <a:lnTo>
                    <a:pt x="6797" y="91196"/>
                  </a:lnTo>
                  <a:lnTo>
                    <a:pt x="0" y="133350"/>
                  </a:lnTo>
                  <a:lnTo>
                    <a:pt x="6797" y="175503"/>
                  </a:lnTo>
                  <a:lnTo>
                    <a:pt x="25725" y="212110"/>
                  </a:lnTo>
                  <a:lnTo>
                    <a:pt x="54589" y="240974"/>
                  </a:lnTo>
                  <a:lnTo>
                    <a:pt x="91196" y="259902"/>
                  </a:lnTo>
                  <a:lnTo>
                    <a:pt x="133350" y="266700"/>
                  </a:lnTo>
                  <a:lnTo>
                    <a:pt x="175503" y="259902"/>
                  </a:lnTo>
                  <a:lnTo>
                    <a:pt x="212110" y="240974"/>
                  </a:lnTo>
                  <a:lnTo>
                    <a:pt x="240974" y="212110"/>
                  </a:lnTo>
                  <a:lnTo>
                    <a:pt x="259902" y="175503"/>
                  </a:lnTo>
                  <a:lnTo>
                    <a:pt x="266700" y="133350"/>
                  </a:lnTo>
                  <a:lnTo>
                    <a:pt x="259902" y="91196"/>
                  </a:lnTo>
                  <a:lnTo>
                    <a:pt x="240974" y="54589"/>
                  </a:lnTo>
                  <a:lnTo>
                    <a:pt x="212110" y="25725"/>
                  </a:lnTo>
                  <a:lnTo>
                    <a:pt x="175503" y="6797"/>
                  </a:lnTo>
                  <a:lnTo>
                    <a:pt x="133350" y="0"/>
                  </a:lnTo>
                  <a:close/>
                </a:path>
              </a:pathLst>
            </a:custGeom>
            <a:solidFill>
              <a:srgbClr val="FDC2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519928" y="3459518"/>
              <a:ext cx="420674" cy="419061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5545836" y="3485388"/>
              <a:ext cx="318770" cy="317500"/>
            </a:xfrm>
            <a:custGeom>
              <a:avLst/>
              <a:gdLst/>
              <a:ahLst/>
              <a:cxnLst/>
              <a:rect l="l" t="t" r="r" b="b"/>
              <a:pathLst>
                <a:path w="318770" h="317500">
                  <a:moveTo>
                    <a:pt x="159258" y="0"/>
                  </a:moveTo>
                  <a:lnTo>
                    <a:pt x="108898" y="8083"/>
                  </a:lnTo>
                  <a:lnTo>
                    <a:pt x="65178" y="30589"/>
                  </a:lnTo>
                  <a:lnTo>
                    <a:pt x="30711" y="64904"/>
                  </a:lnTo>
                  <a:lnTo>
                    <a:pt x="8113" y="108411"/>
                  </a:lnTo>
                  <a:lnTo>
                    <a:pt x="0" y="158495"/>
                  </a:lnTo>
                  <a:lnTo>
                    <a:pt x="8113" y="208580"/>
                  </a:lnTo>
                  <a:lnTo>
                    <a:pt x="30711" y="252087"/>
                  </a:lnTo>
                  <a:lnTo>
                    <a:pt x="65178" y="286402"/>
                  </a:lnTo>
                  <a:lnTo>
                    <a:pt x="108898" y="308908"/>
                  </a:lnTo>
                  <a:lnTo>
                    <a:pt x="159258" y="316992"/>
                  </a:lnTo>
                  <a:lnTo>
                    <a:pt x="209617" y="308908"/>
                  </a:lnTo>
                  <a:lnTo>
                    <a:pt x="253337" y="286402"/>
                  </a:lnTo>
                  <a:lnTo>
                    <a:pt x="287804" y="252087"/>
                  </a:lnTo>
                  <a:lnTo>
                    <a:pt x="310402" y="208580"/>
                  </a:lnTo>
                  <a:lnTo>
                    <a:pt x="318515" y="158495"/>
                  </a:lnTo>
                  <a:lnTo>
                    <a:pt x="310402" y="108411"/>
                  </a:lnTo>
                  <a:lnTo>
                    <a:pt x="287804" y="64904"/>
                  </a:lnTo>
                  <a:lnTo>
                    <a:pt x="253337" y="30589"/>
                  </a:lnTo>
                  <a:lnTo>
                    <a:pt x="209617" y="8083"/>
                  </a:lnTo>
                  <a:lnTo>
                    <a:pt x="159258" y="0"/>
                  </a:lnTo>
                  <a:close/>
                </a:path>
              </a:pathLst>
            </a:custGeom>
            <a:solidFill>
              <a:srgbClr val="FF66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5571744" y="3511296"/>
              <a:ext cx="266700" cy="265430"/>
            </a:xfrm>
            <a:custGeom>
              <a:avLst/>
              <a:gdLst/>
              <a:ahLst/>
              <a:cxnLst/>
              <a:rect l="l" t="t" r="r" b="b"/>
              <a:pathLst>
                <a:path w="266700" h="265429">
                  <a:moveTo>
                    <a:pt x="133350" y="0"/>
                  </a:moveTo>
                  <a:lnTo>
                    <a:pt x="91196" y="6754"/>
                  </a:lnTo>
                  <a:lnTo>
                    <a:pt x="54589" y="25566"/>
                  </a:lnTo>
                  <a:lnTo>
                    <a:pt x="25725" y="54260"/>
                  </a:lnTo>
                  <a:lnTo>
                    <a:pt x="6797" y="90659"/>
                  </a:lnTo>
                  <a:lnTo>
                    <a:pt x="0" y="132587"/>
                  </a:lnTo>
                  <a:lnTo>
                    <a:pt x="6797" y="174516"/>
                  </a:lnTo>
                  <a:lnTo>
                    <a:pt x="25725" y="210915"/>
                  </a:lnTo>
                  <a:lnTo>
                    <a:pt x="54589" y="239609"/>
                  </a:lnTo>
                  <a:lnTo>
                    <a:pt x="91196" y="258421"/>
                  </a:lnTo>
                  <a:lnTo>
                    <a:pt x="133350" y="265175"/>
                  </a:lnTo>
                  <a:lnTo>
                    <a:pt x="175503" y="258421"/>
                  </a:lnTo>
                  <a:lnTo>
                    <a:pt x="212110" y="239609"/>
                  </a:lnTo>
                  <a:lnTo>
                    <a:pt x="240974" y="210915"/>
                  </a:lnTo>
                  <a:lnTo>
                    <a:pt x="259902" y="174516"/>
                  </a:lnTo>
                  <a:lnTo>
                    <a:pt x="266700" y="132587"/>
                  </a:lnTo>
                  <a:lnTo>
                    <a:pt x="259902" y="90659"/>
                  </a:lnTo>
                  <a:lnTo>
                    <a:pt x="240974" y="54260"/>
                  </a:lnTo>
                  <a:lnTo>
                    <a:pt x="212110" y="25566"/>
                  </a:lnTo>
                  <a:lnTo>
                    <a:pt x="175503" y="6754"/>
                  </a:lnTo>
                  <a:lnTo>
                    <a:pt x="13335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1" name="object 21"/>
          <p:cNvGrpSpPr/>
          <p:nvPr/>
        </p:nvGrpSpPr>
        <p:grpSpPr>
          <a:xfrm>
            <a:off x="3828282" y="1188653"/>
            <a:ext cx="4660900" cy="1221105"/>
            <a:chOff x="3828282" y="1188653"/>
            <a:chExt cx="4660900" cy="1221105"/>
          </a:xfrm>
        </p:grpSpPr>
        <p:pic>
          <p:nvPicPr>
            <p:cNvPr id="22" name="object 2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28282" y="1188653"/>
              <a:ext cx="4660403" cy="1220824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3845052" y="1196339"/>
              <a:ext cx="4577080" cy="1146175"/>
            </a:xfrm>
            <a:custGeom>
              <a:avLst/>
              <a:gdLst/>
              <a:ahLst/>
              <a:cxnLst/>
              <a:rect l="l" t="t" r="r" b="b"/>
              <a:pathLst>
                <a:path w="4577080" h="1146175">
                  <a:moveTo>
                    <a:pt x="4535170" y="0"/>
                  </a:moveTo>
                  <a:lnTo>
                    <a:pt x="41401" y="0"/>
                  </a:lnTo>
                  <a:lnTo>
                    <a:pt x="25288" y="3254"/>
                  </a:lnTo>
                  <a:lnTo>
                    <a:pt x="12128" y="12128"/>
                  </a:lnTo>
                  <a:lnTo>
                    <a:pt x="3254" y="25288"/>
                  </a:lnTo>
                  <a:lnTo>
                    <a:pt x="0" y="41401"/>
                  </a:lnTo>
                  <a:lnTo>
                    <a:pt x="0" y="1104646"/>
                  </a:lnTo>
                  <a:lnTo>
                    <a:pt x="3254" y="1120759"/>
                  </a:lnTo>
                  <a:lnTo>
                    <a:pt x="12128" y="1133919"/>
                  </a:lnTo>
                  <a:lnTo>
                    <a:pt x="25288" y="1142793"/>
                  </a:lnTo>
                  <a:lnTo>
                    <a:pt x="41401" y="1146048"/>
                  </a:lnTo>
                  <a:lnTo>
                    <a:pt x="4535170" y="1146048"/>
                  </a:lnTo>
                  <a:lnTo>
                    <a:pt x="4551283" y="1142793"/>
                  </a:lnTo>
                  <a:lnTo>
                    <a:pt x="4564443" y="1133919"/>
                  </a:lnTo>
                  <a:lnTo>
                    <a:pt x="4573317" y="1120759"/>
                  </a:lnTo>
                  <a:lnTo>
                    <a:pt x="4576572" y="1104646"/>
                  </a:lnTo>
                  <a:lnTo>
                    <a:pt x="4576572" y="41401"/>
                  </a:lnTo>
                  <a:lnTo>
                    <a:pt x="4573317" y="25288"/>
                  </a:lnTo>
                  <a:lnTo>
                    <a:pt x="4564443" y="12128"/>
                  </a:lnTo>
                  <a:lnTo>
                    <a:pt x="4551283" y="3254"/>
                  </a:lnTo>
                  <a:lnTo>
                    <a:pt x="4535170" y="0"/>
                  </a:lnTo>
                  <a:close/>
                </a:path>
              </a:pathLst>
            </a:custGeom>
            <a:solidFill>
              <a:srgbClr val="FAFA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5930646" y="1820037"/>
            <a:ext cx="116586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50" dirty="0">
                <a:solidFill>
                  <a:srgbClr val="FF0000"/>
                </a:solidFill>
                <a:latin typeface="Century Gothic"/>
                <a:cs typeface="Century Gothic"/>
              </a:rPr>
              <a:t>Below</a:t>
            </a:r>
            <a:r>
              <a:rPr sz="1400" spc="-40" dirty="0">
                <a:solidFill>
                  <a:srgbClr val="FF0000"/>
                </a:solidFill>
                <a:latin typeface="Century Gothic"/>
                <a:cs typeface="Century Gothic"/>
              </a:rPr>
              <a:t> </a:t>
            </a:r>
            <a:r>
              <a:rPr sz="1400" spc="-10" dirty="0">
                <a:solidFill>
                  <a:srgbClr val="FF0000"/>
                </a:solidFill>
                <a:latin typeface="Century Gothic"/>
                <a:cs typeface="Century Gothic"/>
              </a:rPr>
              <a:t>target</a:t>
            </a:r>
            <a:endParaRPr sz="1400">
              <a:latin typeface="Century Gothic"/>
              <a:cs typeface="Century Gothic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930646" y="1410081"/>
            <a:ext cx="214249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087150"/>
                </a:solidFill>
                <a:latin typeface="Century Gothic"/>
                <a:cs typeface="Century Gothic"/>
              </a:rPr>
              <a:t>Meets</a:t>
            </a:r>
            <a:r>
              <a:rPr sz="1400" spc="15" dirty="0">
                <a:solidFill>
                  <a:srgbClr val="087150"/>
                </a:solidFill>
                <a:latin typeface="Century Gothic"/>
                <a:cs typeface="Century Gothic"/>
              </a:rPr>
              <a:t> </a:t>
            </a:r>
            <a:r>
              <a:rPr sz="1400" dirty="0">
                <a:solidFill>
                  <a:srgbClr val="087150"/>
                </a:solidFill>
                <a:latin typeface="Century Gothic"/>
                <a:cs typeface="Century Gothic"/>
              </a:rPr>
              <a:t>or</a:t>
            </a:r>
            <a:r>
              <a:rPr sz="1400" spc="15" dirty="0">
                <a:solidFill>
                  <a:srgbClr val="087150"/>
                </a:solidFill>
                <a:latin typeface="Century Gothic"/>
                <a:cs typeface="Century Gothic"/>
              </a:rPr>
              <a:t> </a:t>
            </a:r>
            <a:r>
              <a:rPr sz="1400" spc="-30" dirty="0">
                <a:solidFill>
                  <a:srgbClr val="087150"/>
                </a:solidFill>
                <a:latin typeface="Century Gothic"/>
                <a:cs typeface="Century Gothic"/>
              </a:rPr>
              <a:t>exceeds</a:t>
            </a:r>
            <a:r>
              <a:rPr sz="1400" spc="20" dirty="0">
                <a:solidFill>
                  <a:srgbClr val="087150"/>
                </a:solidFill>
                <a:latin typeface="Century Gothic"/>
                <a:cs typeface="Century Gothic"/>
              </a:rPr>
              <a:t> </a:t>
            </a:r>
            <a:r>
              <a:rPr sz="1400" spc="-10" dirty="0">
                <a:solidFill>
                  <a:srgbClr val="087150"/>
                </a:solidFill>
                <a:latin typeface="Century Gothic"/>
                <a:cs typeface="Century Gothic"/>
              </a:rPr>
              <a:t>target</a:t>
            </a:r>
            <a:endParaRPr sz="1400">
              <a:latin typeface="Century Gothic"/>
              <a:cs typeface="Century Gothic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5519928" y="1353261"/>
            <a:ext cx="421005" cy="831215"/>
            <a:chOff x="5519928" y="1353261"/>
            <a:chExt cx="421005" cy="831215"/>
          </a:xfrm>
        </p:grpSpPr>
        <p:pic>
          <p:nvPicPr>
            <p:cNvPr id="27" name="object 2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519928" y="1353261"/>
              <a:ext cx="420674" cy="420674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5545836" y="1379219"/>
              <a:ext cx="318770" cy="318770"/>
            </a:xfrm>
            <a:custGeom>
              <a:avLst/>
              <a:gdLst/>
              <a:ahLst/>
              <a:cxnLst/>
              <a:rect l="l" t="t" r="r" b="b"/>
              <a:pathLst>
                <a:path w="318770" h="318769">
                  <a:moveTo>
                    <a:pt x="318516" y="159258"/>
                  </a:moveTo>
                  <a:lnTo>
                    <a:pt x="310400" y="108902"/>
                  </a:lnTo>
                  <a:lnTo>
                    <a:pt x="287794" y="65189"/>
                  </a:lnTo>
                  <a:lnTo>
                    <a:pt x="253326" y="30721"/>
                  </a:lnTo>
                  <a:lnTo>
                    <a:pt x="209613" y="8115"/>
                  </a:lnTo>
                  <a:lnTo>
                    <a:pt x="159258" y="0"/>
                  </a:lnTo>
                  <a:lnTo>
                    <a:pt x="108889" y="8115"/>
                  </a:lnTo>
                  <a:lnTo>
                    <a:pt x="65176" y="30721"/>
                  </a:lnTo>
                  <a:lnTo>
                    <a:pt x="30708" y="65189"/>
                  </a:lnTo>
                  <a:lnTo>
                    <a:pt x="8102" y="108902"/>
                  </a:lnTo>
                  <a:lnTo>
                    <a:pt x="0" y="159258"/>
                  </a:lnTo>
                  <a:lnTo>
                    <a:pt x="8102" y="209626"/>
                  </a:lnTo>
                  <a:lnTo>
                    <a:pt x="30708" y="253339"/>
                  </a:lnTo>
                  <a:lnTo>
                    <a:pt x="65176" y="287807"/>
                  </a:lnTo>
                  <a:lnTo>
                    <a:pt x="108889" y="310413"/>
                  </a:lnTo>
                  <a:lnTo>
                    <a:pt x="159258" y="318516"/>
                  </a:lnTo>
                  <a:lnTo>
                    <a:pt x="209613" y="310413"/>
                  </a:lnTo>
                  <a:lnTo>
                    <a:pt x="253326" y="287807"/>
                  </a:lnTo>
                  <a:lnTo>
                    <a:pt x="287794" y="253339"/>
                  </a:lnTo>
                  <a:lnTo>
                    <a:pt x="310400" y="209626"/>
                  </a:lnTo>
                  <a:lnTo>
                    <a:pt x="318516" y="159258"/>
                  </a:lnTo>
                  <a:close/>
                </a:path>
              </a:pathLst>
            </a:custGeom>
            <a:solidFill>
              <a:srgbClr val="0871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519928" y="1763217"/>
              <a:ext cx="420674" cy="420674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5545836" y="1789176"/>
              <a:ext cx="318770" cy="318770"/>
            </a:xfrm>
            <a:custGeom>
              <a:avLst/>
              <a:gdLst/>
              <a:ahLst/>
              <a:cxnLst/>
              <a:rect l="l" t="t" r="r" b="b"/>
              <a:pathLst>
                <a:path w="318770" h="318769">
                  <a:moveTo>
                    <a:pt x="159258" y="0"/>
                  </a:moveTo>
                  <a:lnTo>
                    <a:pt x="108898" y="8113"/>
                  </a:lnTo>
                  <a:lnTo>
                    <a:pt x="65178" y="30711"/>
                  </a:lnTo>
                  <a:lnTo>
                    <a:pt x="30711" y="65178"/>
                  </a:lnTo>
                  <a:lnTo>
                    <a:pt x="8113" y="108898"/>
                  </a:lnTo>
                  <a:lnTo>
                    <a:pt x="0" y="159258"/>
                  </a:lnTo>
                  <a:lnTo>
                    <a:pt x="8113" y="209617"/>
                  </a:lnTo>
                  <a:lnTo>
                    <a:pt x="30711" y="253337"/>
                  </a:lnTo>
                  <a:lnTo>
                    <a:pt x="65178" y="287804"/>
                  </a:lnTo>
                  <a:lnTo>
                    <a:pt x="108898" y="310402"/>
                  </a:lnTo>
                  <a:lnTo>
                    <a:pt x="159258" y="318515"/>
                  </a:lnTo>
                  <a:lnTo>
                    <a:pt x="209617" y="310402"/>
                  </a:lnTo>
                  <a:lnTo>
                    <a:pt x="253337" y="287804"/>
                  </a:lnTo>
                  <a:lnTo>
                    <a:pt x="287804" y="253337"/>
                  </a:lnTo>
                  <a:lnTo>
                    <a:pt x="310402" y="209617"/>
                  </a:lnTo>
                  <a:lnTo>
                    <a:pt x="318515" y="159258"/>
                  </a:lnTo>
                  <a:lnTo>
                    <a:pt x="310402" y="108898"/>
                  </a:lnTo>
                  <a:lnTo>
                    <a:pt x="287804" y="65178"/>
                  </a:lnTo>
                  <a:lnTo>
                    <a:pt x="253337" y="30711"/>
                  </a:lnTo>
                  <a:lnTo>
                    <a:pt x="209617" y="8113"/>
                  </a:lnTo>
                  <a:lnTo>
                    <a:pt x="159258" y="0"/>
                  </a:lnTo>
                  <a:close/>
                </a:path>
              </a:pathLst>
            </a:custGeom>
            <a:solidFill>
              <a:srgbClr val="FF66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5571744" y="1815083"/>
              <a:ext cx="266700" cy="266700"/>
            </a:xfrm>
            <a:custGeom>
              <a:avLst/>
              <a:gdLst/>
              <a:ahLst/>
              <a:cxnLst/>
              <a:rect l="l" t="t" r="r" b="b"/>
              <a:pathLst>
                <a:path w="266700" h="266700">
                  <a:moveTo>
                    <a:pt x="133350" y="0"/>
                  </a:moveTo>
                  <a:lnTo>
                    <a:pt x="91196" y="6797"/>
                  </a:lnTo>
                  <a:lnTo>
                    <a:pt x="54589" y="25725"/>
                  </a:lnTo>
                  <a:lnTo>
                    <a:pt x="25725" y="54589"/>
                  </a:lnTo>
                  <a:lnTo>
                    <a:pt x="6797" y="91196"/>
                  </a:lnTo>
                  <a:lnTo>
                    <a:pt x="0" y="133350"/>
                  </a:lnTo>
                  <a:lnTo>
                    <a:pt x="6797" y="175503"/>
                  </a:lnTo>
                  <a:lnTo>
                    <a:pt x="25725" y="212110"/>
                  </a:lnTo>
                  <a:lnTo>
                    <a:pt x="54589" y="240974"/>
                  </a:lnTo>
                  <a:lnTo>
                    <a:pt x="91196" y="259902"/>
                  </a:lnTo>
                  <a:lnTo>
                    <a:pt x="133350" y="266700"/>
                  </a:lnTo>
                  <a:lnTo>
                    <a:pt x="175503" y="259902"/>
                  </a:lnTo>
                  <a:lnTo>
                    <a:pt x="212110" y="240974"/>
                  </a:lnTo>
                  <a:lnTo>
                    <a:pt x="240974" y="212110"/>
                  </a:lnTo>
                  <a:lnTo>
                    <a:pt x="259902" y="175503"/>
                  </a:lnTo>
                  <a:lnTo>
                    <a:pt x="266700" y="133350"/>
                  </a:lnTo>
                  <a:lnTo>
                    <a:pt x="259902" y="91196"/>
                  </a:lnTo>
                  <a:lnTo>
                    <a:pt x="240974" y="54589"/>
                  </a:lnTo>
                  <a:lnTo>
                    <a:pt x="212110" y="25725"/>
                  </a:lnTo>
                  <a:lnTo>
                    <a:pt x="175503" y="6797"/>
                  </a:lnTo>
                  <a:lnTo>
                    <a:pt x="13335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2" name="object 32"/>
          <p:cNvGrpSpPr/>
          <p:nvPr/>
        </p:nvGrpSpPr>
        <p:grpSpPr>
          <a:xfrm>
            <a:off x="3828282" y="4166560"/>
            <a:ext cx="4660900" cy="1978660"/>
            <a:chOff x="3828282" y="4166560"/>
            <a:chExt cx="4660900" cy="1978660"/>
          </a:xfrm>
        </p:grpSpPr>
        <p:pic>
          <p:nvPicPr>
            <p:cNvPr id="33" name="object 3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828282" y="4166560"/>
              <a:ext cx="4660403" cy="1978235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3845052" y="4174235"/>
              <a:ext cx="4577080" cy="1903730"/>
            </a:xfrm>
            <a:custGeom>
              <a:avLst/>
              <a:gdLst/>
              <a:ahLst/>
              <a:cxnLst/>
              <a:rect l="l" t="t" r="r" b="b"/>
              <a:pathLst>
                <a:path w="4577080" h="1903729">
                  <a:moveTo>
                    <a:pt x="4507738" y="0"/>
                  </a:moveTo>
                  <a:lnTo>
                    <a:pt x="68834" y="0"/>
                  </a:lnTo>
                  <a:lnTo>
                    <a:pt x="42058" y="5415"/>
                  </a:lnTo>
                  <a:lnTo>
                    <a:pt x="20177" y="20177"/>
                  </a:lnTo>
                  <a:lnTo>
                    <a:pt x="5415" y="42058"/>
                  </a:lnTo>
                  <a:lnTo>
                    <a:pt x="0" y="68833"/>
                  </a:lnTo>
                  <a:lnTo>
                    <a:pt x="0" y="1834680"/>
                  </a:lnTo>
                  <a:lnTo>
                    <a:pt x="5415" y="1861460"/>
                  </a:lnTo>
                  <a:lnTo>
                    <a:pt x="20177" y="1883327"/>
                  </a:lnTo>
                  <a:lnTo>
                    <a:pt x="42058" y="1898070"/>
                  </a:lnTo>
                  <a:lnTo>
                    <a:pt x="68834" y="1903476"/>
                  </a:lnTo>
                  <a:lnTo>
                    <a:pt x="4507738" y="1903476"/>
                  </a:lnTo>
                  <a:lnTo>
                    <a:pt x="4534513" y="1898070"/>
                  </a:lnTo>
                  <a:lnTo>
                    <a:pt x="4556394" y="1883327"/>
                  </a:lnTo>
                  <a:lnTo>
                    <a:pt x="4571156" y="1861460"/>
                  </a:lnTo>
                  <a:lnTo>
                    <a:pt x="4576572" y="1834680"/>
                  </a:lnTo>
                  <a:lnTo>
                    <a:pt x="4576572" y="68833"/>
                  </a:lnTo>
                  <a:lnTo>
                    <a:pt x="4571156" y="42058"/>
                  </a:lnTo>
                  <a:lnTo>
                    <a:pt x="4556394" y="20177"/>
                  </a:lnTo>
                  <a:lnTo>
                    <a:pt x="4534513" y="5415"/>
                  </a:lnTo>
                  <a:lnTo>
                    <a:pt x="4507738" y="0"/>
                  </a:lnTo>
                  <a:close/>
                </a:path>
              </a:pathLst>
            </a:custGeom>
            <a:solidFill>
              <a:srgbClr val="FAFA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5930900" y="5615736"/>
            <a:ext cx="116586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50" dirty="0">
                <a:solidFill>
                  <a:srgbClr val="FF0000"/>
                </a:solidFill>
                <a:latin typeface="Century Gothic"/>
                <a:cs typeface="Century Gothic"/>
              </a:rPr>
              <a:t>Below</a:t>
            </a:r>
            <a:r>
              <a:rPr sz="1400" spc="-40" dirty="0">
                <a:solidFill>
                  <a:srgbClr val="FF0000"/>
                </a:solidFill>
                <a:latin typeface="Century Gothic"/>
                <a:cs typeface="Century Gothic"/>
              </a:rPr>
              <a:t> </a:t>
            </a:r>
            <a:r>
              <a:rPr sz="1400" spc="-10" dirty="0">
                <a:solidFill>
                  <a:srgbClr val="FF0000"/>
                </a:solidFill>
                <a:latin typeface="Century Gothic"/>
                <a:cs typeface="Century Gothic"/>
              </a:rPr>
              <a:t>target</a:t>
            </a:r>
            <a:endParaRPr sz="1400">
              <a:latin typeface="Century Gothic"/>
              <a:cs typeface="Century Gothic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5950965" y="4419727"/>
            <a:ext cx="214249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00AFEF"/>
                </a:solidFill>
                <a:latin typeface="Century Gothic"/>
                <a:cs typeface="Century Gothic"/>
              </a:rPr>
              <a:t>Meets</a:t>
            </a:r>
            <a:r>
              <a:rPr sz="1400" spc="15" dirty="0">
                <a:solidFill>
                  <a:srgbClr val="00AFEF"/>
                </a:solidFill>
                <a:latin typeface="Century Gothic"/>
                <a:cs typeface="Century Gothic"/>
              </a:rPr>
              <a:t> </a:t>
            </a:r>
            <a:r>
              <a:rPr sz="1400" dirty="0">
                <a:solidFill>
                  <a:srgbClr val="00AFEF"/>
                </a:solidFill>
                <a:latin typeface="Century Gothic"/>
                <a:cs typeface="Century Gothic"/>
              </a:rPr>
              <a:t>or</a:t>
            </a:r>
            <a:r>
              <a:rPr sz="1400" spc="15" dirty="0">
                <a:solidFill>
                  <a:srgbClr val="00AFEF"/>
                </a:solidFill>
                <a:latin typeface="Century Gothic"/>
                <a:cs typeface="Century Gothic"/>
              </a:rPr>
              <a:t> </a:t>
            </a:r>
            <a:r>
              <a:rPr sz="1400" spc="-30" dirty="0">
                <a:solidFill>
                  <a:srgbClr val="00AFEF"/>
                </a:solidFill>
                <a:latin typeface="Century Gothic"/>
                <a:cs typeface="Century Gothic"/>
              </a:rPr>
              <a:t>exceeds</a:t>
            </a:r>
            <a:r>
              <a:rPr sz="1400" spc="20" dirty="0">
                <a:solidFill>
                  <a:srgbClr val="00AFEF"/>
                </a:solidFill>
                <a:latin typeface="Century Gothic"/>
                <a:cs typeface="Century Gothic"/>
              </a:rPr>
              <a:t> </a:t>
            </a:r>
            <a:r>
              <a:rPr sz="1400" spc="-10" dirty="0">
                <a:solidFill>
                  <a:srgbClr val="00AFEF"/>
                </a:solidFill>
                <a:latin typeface="Century Gothic"/>
                <a:cs typeface="Century Gothic"/>
              </a:rPr>
              <a:t>target</a:t>
            </a:r>
            <a:endParaRPr sz="1400">
              <a:latin typeface="Century Gothic"/>
              <a:cs typeface="Century Gothic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5519928" y="4331157"/>
            <a:ext cx="421005" cy="1647825"/>
            <a:chOff x="5519928" y="4331157"/>
            <a:chExt cx="421005" cy="1647825"/>
          </a:xfrm>
        </p:grpSpPr>
        <p:pic>
          <p:nvPicPr>
            <p:cNvPr id="38" name="object 3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519928" y="4331157"/>
              <a:ext cx="420674" cy="420674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5545836" y="4357116"/>
              <a:ext cx="318770" cy="318770"/>
            </a:xfrm>
            <a:custGeom>
              <a:avLst/>
              <a:gdLst/>
              <a:ahLst/>
              <a:cxnLst/>
              <a:rect l="l" t="t" r="r" b="b"/>
              <a:pathLst>
                <a:path w="318770" h="318770">
                  <a:moveTo>
                    <a:pt x="318516" y="159258"/>
                  </a:moveTo>
                  <a:lnTo>
                    <a:pt x="310400" y="108902"/>
                  </a:lnTo>
                  <a:lnTo>
                    <a:pt x="287794" y="65189"/>
                  </a:lnTo>
                  <a:lnTo>
                    <a:pt x="253326" y="30721"/>
                  </a:lnTo>
                  <a:lnTo>
                    <a:pt x="209613" y="8115"/>
                  </a:lnTo>
                  <a:lnTo>
                    <a:pt x="159258" y="0"/>
                  </a:lnTo>
                  <a:lnTo>
                    <a:pt x="108889" y="8115"/>
                  </a:lnTo>
                  <a:lnTo>
                    <a:pt x="65176" y="30721"/>
                  </a:lnTo>
                  <a:lnTo>
                    <a:pt x="30708" y="65189"/>
                  </a:lnTo>
                  <a:lnTo>
                    <a:pt x="8102" y="108902"/>
                  </a:lnTo>
                  <a:lnTo>
                    <a:pt x="0" y="159258"/>
                  </a:lnTo>
                  <a:lnTo>
                    <a:pt x="8102" y="209626"/>
                  </a:lnTo>
                  <a:lnTo>
                    <a:pt x="30708" y="253339"/>
                  </a:lnTo>
                  <a:lnTo>
                    <a:pt x="65176" y="287807"/>
                  </a:lnTo>
                  <a:lnTo>
                    <a:pt x="108889" y="310413"/>
                  </a:lnTo>
                  <a:lnTo>
                    <a:pt x="159258" y="318516"/>
                  </a:lnTo>
                  <a:lnTo>
                    <a:pt x="209613" y="310413"/>
                  </a:lnTo>
                  <a:lnTo>
                    <a:pt x="253326" y="287807"/>
                  </a:lnTo>
                  <a:lnTo>
                    <a:pt x="287794" y="253339"/>
                  </a:lnTo>
                  <a:lnTo>
                    <a:pt x="310400" y="209626"/>
                  </a:lnTo>
                  <a:lnTo>
                    <a:pt x="318516" y="159258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0" name="object 4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519928" y="5152682"/>
              <a:ext cx="420674" cy="419061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5545836" y="5178552"/>
              <a:ext cx="318770" cy="317500"/>
            </a:xfrm>
            <a:custGeom>
              <a:avLst/>
              <a:gdLst/>
              <a:ahLst/>
              <a:cxnLst/>
              <a:rect l="l" t="t" r="r" b="b"/>
              <a:pathLst>
                <a:path w="318770" h="317500">
                  <a:moveTo>
                    <a:pt x="159258" y="0"/>
                  </a:moveTo>
                  <a:lnTo>
                    <a:pt x="108898" y="8083"/>
                  </a:lnTo>
                  <a:lnTo>
                    <a:pt x="65178" y="30589"/>
                  </a:lnTo>
                  <a:lnTo>
                    <a:pt x="30711" y="64904"/>
                  </a:lnTo>
                  <a:lnTo>
                    <a:pt x="8113" y="108411"/>
                  </a:lnTo>
                  <a:lnTo>
                    <a:pt x="0" y="158496"/>
                  </a:lnTo>
                  <a:lnTo>
                    <a:pt x="8113" y="208580"/>
                  </a:lnTo>
                  <a:lnTo>
                    <a:pt x="30711" y="252087"/>
                  </a:lnTo>
                  <a:lnTo>
                    <a:pt x="65178" y="286402"/>
                  </a:lnTo>
                  <a:lnTo>
                    <a:pt x="108898" y="308908"/>
                  </a:lnTo>
                  <a:lnTo>
                    <a:pt x="159258" y="316992"/>
                  </a:lnTo>
                  <a:lnTo>
                    <a:pt x="209617" y="308908"/>
                  </a:lnTo>
                  <a:lnTo>
                    <a:pt x="253337" y="286402"/>
                  </a:lnTo>
                  <a:lnTo>
                    <a:pt x="287804" y="252087"/>
                  </a:lnTo>
                  <a:lnTo>
                    <a:pt x="310402" y="208580"/>
                  </a:lnTo>
                  <a:lnTo>
                    <a:pt x="318515" y="158496"/>
                  </a:lnTo>
                  <a:lnTo>
                    <a:pt x="310402" y="108411"/>
                  </a:lnTo>
                  <a:lnTo>
                    <a:pt x="287804" y="64904"/>
                  </a:lnTo>
                  <a:lnTo>
                    <a:pt x="253337" y="30589"/>
                  </a:lnTo>
                  <a:lnTo>
                    <a:pt x="209617" y="8083"/>
                  </a:lnTo>
                  <a:lnTo>
                    <a:pt x="159258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5571744" y="5204460"/>
              <a:ext cx="266700" cy="265430"/>
            </a:xfrm>
            <a:custGeom>
              <a:avLst/>
              <a:gdLst/>
              <a:ahLst/>
              <a:cxnLst/>
              <a:rect l="l" t="t" r="r" b="b"/>
              <a:pathLst>
                <a:path w="266700" h="265429">
                  <a:moveTo>
                    <a:pt x="133350" y="0"/>
                  </a:moveTo>
                  <a:lnTo>
                    <a:pt x="91196" y="6754"/>
                  </a:lnTo>
                  <a:lnTo>
                    <a:pt x="54589" y="25566"/>
                  </a:lnTo>
                  <a:lnTo>
                    <a:pt x="25725" y="54260"/>
                  </a:lnTo>
                  <a:lnTo>
                    <a:pt x="6797" y="90659"/>
                  </a:lnTo>
                  <a:lnTo>
                    <a:pt x="0" y="132587"/>
                  </a:lnTo>
                  <a:lnTo>
                    <a:pt x="6797" y="174516"/>
                  </a:lnTo>
                  <a:lnTo>
                    <a:pt x="25725" y="210915"/>
                  </a:lnTo>
                  <a:lnTo>
                    <a:pt x="54589" y="239609"/>
                  </a:lnTo>
                  <a:lnTo>
                    <a:pt x="91196" y="258421"/>
                  </a:lnTo>
                  <a:lnTo>
                    <a:pt x="133350" y="265175"/>
                  </a:lnTo>
                  <a:lnTo>
                    <a:pt x="175503" y="258421"/>
                  </a:lnTo>
                  <a:lnTo>
                    <a:pt x="212110" y="239609"/>
                  </a:lnTo>
                  <a:lnTo>
                    <a:pt x="240974" y="210915"/>
                  </a:lnTo>
                  <a:lnTo>
                    <a:pt x="259902" y="174516"/>
                  </a:lnTo>
                  <a:lnTo>
                    <a:pt x="266700" y="132587"/>
                  </a:lnTo>
                  <a:lnTo>
                    <a:pt x="259902" y="90659"/>
                  </a:lnTo>
                  <a:lnTo>
                    <a:pt x="240974" y="54260"/>
                  </a:lnTo>
                  <a:lnTo>
                    <a:pt x="212110" y="25566"/>
                  </a:lnTo>
                  <a:lnTo>
                    <a:pt x="175503" y="6754"/>
                  </a:lnTo>
                  <a:lnTo>
                    <a:pt x="133350" y="0"/>
                  </a:lnTo>
                  <a:close/>
                </a:path>
              </a:pathLst>
            </a:custGeom>
            <a:solidFill>
              <a:srgbClr val="FDC2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3" name="object 4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519928" y="5558028"/>
              <a:ext cx="420674" cy="420674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5545836" y="5583936"/>
              <a:ext cx="318770" cy="318770"/>
            </a:xfrm>
            <a:custGeom>
              <a:avLst/>
              <a:gdLst/>
              <a:ahLst/>
              <a:cxnLst/>
              <a:rect l="l" t="t" r="r" b="b"/>
              <a:pathLst>
                <a:path w="318770" h="318770">
                  <a:moveTo>
                    <a:pt x="159258" y="0"/>
                  </a:moveTo>
                  <a:lnTo>
                    <a:pt x="108898" y="8118"/>
                  </a:lnTo>
                  <a:lnTo>
                    <a:pt x="65178" y="30726"/>
                  </a:lnTo>
                  <a:lnTo>
                    <a:pt x="30711" y="65200"/>
                  </a:lnTo>
                  <a:lnTo>
                    <a:pt x="8113" y="108918"/>
                  </a:lnTo>
                  <a:lnTo>
                    <a:pt x="0" y="159257"/>
                  </a:lnTo>
                  <a:lnTo>
                    <a:pt x="8113" y="209597"/>
                  </a:lnTo>
                  <a:lnTo>
                    <a:pt x="30711" y="253315"/>
                  </a:lnTo>
                  <a:lnTo>
                    <a:pt x="65178" y="287789"/>
                  </a:lnTo>
                  <a:lnTo>
                    <a:pt x="108898" y="310397"/>
                  </a:lnTo>
                  <a:lnTo>
                    <a:pt x="159258" y="318516"/>
                  </a:lnTo>
                  <a:lnTo>
                    <a:pt x="209617" y="310397"/>
                  </a:lnTo>
                  <a:lnTo>
                    <a:pt x="253337" y="287789"/>
                  </a:lnTo>
                  <a:lnTo>
                    <a:pt x="287804" y="253315"/>
                  </a:lnTo>
                  <a:lnTo>
                    <a:pt x="310402" y="209597"/>
                  </a:lnTo>
                  <a:lnTo>
                    <a:pt x="318515" y="159257"/>
                  </a:lnTo>
                  <a:lnTo>
                    <a:pt x="310402" y="108918"/>
                  </a:lnTo>
                  <a:lnTo>
                    <a:pt x="287804" y="65200"/>
                  </a:lnTo>
                  <a:lnTo>
                    <a:pt x="253337" y="30726"/>
                  </a:lnTo>
                  <a:lnTo>
                    <a:pt x="209617" y="8118"/>
                  </a:lnTo>
                  <a:lnTo>
                    <a:pt x="159258" y="0"/>
                  </a:lnTo>
                  <a:close/>
                </a:path>
              </a:pathLst>
            </a:custGeom>
            <a:solidFill>
              <a:srgbClr val="FF66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5571744" y="5609844"/>
              <a:ext cx="266700" cy="266700"/>
            </a:xfrm>
            <a:custGeom>
              <a:avLst/>
              <a:gdLst/>
              <a:ahLst/>
              <a:cxnLst/>
              <a:rect l="l" t="t" r="r" b="b"/>
              <a:pathLst>
                <a:path w="266700" h="266700">
                  <a:moveTo>
                    <a:pt x="133350" y="0"/>
                  </a:moveTo>
                  <a:lnTo>
                    <a:pt x="91196" y="6798"/>
                  </a:lnTo>
                  <a:lnTo>
                    <a:pt x="54589" y="25728"/>
                  </a:lnTo>
                  <a:lnTo>
                    <a:pt x="25725" y="54595"/>
                  </a:lnTo>
                  <a:lnTo>
                    <a:pt x="6797" y="91201"/>
                  </a:lnTo>
                  <a:lnTo>
                    <a:pt x="0" y="133349"/>
                  </a:lnTo>
                  <a:lnTo>
                    <a:pt x="6797" y="175498"/>
                  </a:lnTo>
                  <a:lnTo>
                    <a:pt x="25725" y="212104"/>
                  </a:lnTo>
                  <a:lnTo>
                    <a:pt x="54589" y="240971"/>
                  </a:lnTo>
                  <a:lnTo>
                    <a:pt x="91196" y="259901"/>
                  </a:lnTo>
                  <a:lnTo>
                    <a:pt x="133350" y="266699"/>
                  </a:lnTo>
                  <a:lnTo>
                    <a:pt x="175503" y="259901"/>
                  </a:lnTo>
                  <a:lnTo>
                    <a:pt x="212110" y="240971"/>
                  </a:lnTo>
                  <a:lnTo>
                    <a:pt x="240974" y="212104"/>
                  </a:lnTo>
                  <a:lnTo>
                    <a:pt x="259902" y="175498"/>
                  </a:lnTo>
                  <a:lnTo>
                    <a:pt x="266700" y="133349"/>
                  </a:lnTo>
                  <a:lnTo>
                    <a:pt x="259902" y="91201"/>
                  </a:lnTo>
                  <a:lnTo>
                    <a:pt x="240974" y="54595"/>
                  </a:lnTo>
                  <a:lnTo>
                    <a:pt x="212110" y="25728"/>
                  </a:lnTo>
                  <a:lnTo>
                    <a:pt x="175503" y="6798"/>
                  </a:lnTo>
                  <a:lnTo>
                    <a:pt x="13335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6" name="object 46"/>
          <p:cNvSpPr txBox="1"/>
          <p:nvPr/>
        </p:nvSpPr>
        <p:spPr>
          <a:xfrm>
            <a:off x="5930900" y="4825746"/>
            <a:ext cx="1590040" cy="6235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35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087150"/>
                </a:solidFill>
                <a:latin typeface="Century Gothic"/>
                <a:cs typeface="Century Gothic"/>
              </a:rPr>
              <a:t>Meets</a:t>
            </a:r>
            <a:r>
              <a:rPr sz="1400" spc="45" dirty="0">
                <a:solidFill>
                  <a:srgbClr val="087150"/>
                </a:solidFill>
                <a:latin typeface="Century Gothic"/>
                <a:cs typeface="Century Gothic"/>
              </a:rPr>
              <a:t> </a:t>
            </a:r>
            <a:r>
              <a:rPr sz="1400" spc="-10" dirty="0">
                <a:solidFill>
                  <a:srgbClr val="087150"/>
                </a:solidFill>
                <a:latin typeface="Century Gothic"/>
                <a:cs typeface="Century Gothic"/>
              </a:rPr>
              <a:t>target</a:t>
            </a:r>
            <a:endParaRPr sz="1400">
              <a:latin typeface="Century Gothic"/>
              <a:cs typeface="Century Gothic"/>
            </a:endParaRPr>
          </a:p>
          <a:p>
            <a:pPr marL="12700">
              <a:lnSpc>
                <a:spcPct val="100000"/>
              </a:lnSpc>
              <a:spcBef>
                <a:spcPts val="1345"/>
              </a:spcBef>
            </a:pPr>
            <a:r>
              <a:rPr sz="1400" spc="-50" dirty="0">
                <a:solidFill>
                  <a:srgbClr val="CC9900"/>
                </a:solidFill>
                <a:latin typeface="Century Gothic"/>
                <a:cs typeface="Century Gothic"/>
              </a:rPr>
              <a:t>Acceptable</a:t>
            </a:r>
            <a:r>
              <a:rPr sz="1400" spc="-15" dirty="0">
                <a:solidFill>
                  <a:srgbClr val="CC9900"/>
                </a:solidFill>
                <a:latin typeface="Century Gothic"/>
                <a:cs typeface="Century Gothic"/>
              </a:rPr>
              <a:t> </a:t>
            </a:r>
            <a:r>
              <a:rPr sz="1400" spc="-10" dirty="0">
                <a:solidFill>
                  <a:srgbClr val="CC9900"/>
                </a:solidFill>
                <a:latin typeface="Century Gothic"/>
                <a:cs typeface="Century Gothic"/>
              </a:rPr>
              <a:t>range</a:t>
            </a:r>
            <a:endParaRPr sz="1400">
              <a:latin typeface="Century Gothic"/>
              <a:cs typeface="Century Gothic"/>
            </a:endParaRPr>
          </a:p>
        </p:txBody>
      </p:sp>
      <p:grpSp>
        <p:nvGrpSpPr>
          <p:cNvPr id="47" name="object 47"/>
          <p:cNvGrpSpPr/>
          <p:nvPr/>
        </p:nvGrpSpPr>
        <p:grpSpPr>
          <a:xfrm>
            <a:off x="5519928" y="4750257"/>
            <a:ext cx="421005" cy="421005"/>
            <a:chOff x="5519928" y="4750257"/>
            <a:chExt cx="421005" cy="421005"/>
          </a:xfrm>
        </p:grpSpPr>
        <p:pic>
          <p:nvPicPr>
            <p:cNvPr id="48" name="object 4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519928" y="4750257"/>
              <a:ext cx="420674" cy="420674"/>
            </a:xfrm>
            <a:prstGeom prst="rect">
              <a:avLst/>
            </a:prstGeom>
          </p:spPr>
        </p:pic>
        <p:sp>
          <p:nvSpPr>
            <p:cNvPr id="49" name="object 49"/>
            <p:cNvSpPr/>
            <p:nvPr/>
          </p:nvSpPr>
          <p:spPr>
            <a:xfrm>
              <a:off x="5545836" y="4776216"/>
              <a:ext cx="318770" cy="318770"/>
            </a:xfrm>
            <a:custGeom>
              <a:avLst/>
              <a:gdLst/>
              <a:ahLst/>
              <a:cxnLst/>
              <a:rect l="l" t="t" r="r" b="b"/>
              <a:pathLst>
                <a:path w="318770" h="318770">
                  <a:moveTo>
                    <a:pt x="318516" y="159258"/>
                  </a:moveTo>
                  <a:lnTo>
                    <a:pt x="310400" y="108902"/>
                  </a:lnTo>
                  <a:lnTo>
                    <a:pt x="287794" y="65189"/>
                  </a:lnTo>
                  <a:lnTo>
                    <a:pt x="253326" y="30721"/>
                  </a:lnTo>
                  <a:lnTo>
                    <a:pt x="209613" y="8115"/>
                  </a:lnTo>
                  <a:lnTo>
                    <a:pt x="159258" y="0"/>
                  </a:lnTo>
                  <a:lnTo>
                    <a:pt x="108889" y="8115"/>
                  </a:lnTo>
                  <a:lnTo>
                    <a:pt x="65176" y="30721"/>
                  </a:lnTo>
                  <a:lnTo>
                    <a:pt x="30708" y="65189"/>
                  </a:lnTo>
                  <a:lnTo>
                    <a:pt x="8102" y="108902"/>
                  </a:lnTo>
                  <a:lnTo>
                    <a:pt x="0" y="159258"/>
                  </a:lnTo>
                  <a:lnTo>
                    <a:pt x="8102" y="209626"/>
                  </a:lnTo>
                  <a:lnTo>
                    <a:pt x="30708" y="253339"/>
                  </a:lnTo>
                  <a:lnTo>
                    <a:pt x="65176" y="287807"/>
                  </a:lnTo>
                  <a:lnTo>
                    <a:pt x="108889" y="310413"/>
                  </a:lnTo>
                  <a:lnTo>
                    <a:pt x="159258" y="318516"/>
                  </a:lnTo>
                  <a:lnTo>
                    <a:pt x="209613" y="310413"/>
                  </a:lnTo>
                  <a:lnTo>
                    <a:pt x="253326" y="287807"/>
                  </a:lnTo>
                  <a:lnTo>
                    <a:pt x="287794" y="253339"/>
                  </a:lnTo>
                  <a:lnTo>
                    <a:pt x="310400" y="209626"/>
                  </a:lnTo>
                  <a:lnTo>
                    <a:pt x="318516" y="159258"/>
                  </a:lnTo>
                  <a:close/>
                </a:path>
              </a:pathLst>
            </a:custGeom>
            <a:solidFill>
              <a:srgbClr val="0871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0" name="object 50"/>
          <p:cNvSpPr txBox="1"/>
          <p:nvPr/>
        </p:nvSpPr>
        <p:spPr>
          <a:xfrm>
            <a:off x="4079875" y="1284503"/>
            <a:ext cx="96710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50000"/>
              </a:lnSpc>
              <a:spcBef>
                <a:spcPts val="100"/>
              </a:spcBef>
            </a:pPr>
            <a:r>
              <a:rPr sz="1600" dirty="0">
                <a:solidFill>
                  <a:srgbClr val="5F5F5F"/>
                </a:solidFill>
                <a:latin typeface="Century Gothic"/>
                <a:cs typeface="Century Gothic"/>
              </a:rPr>
              <a:t>2</a:t>
            </a:r>
            <a:r>
              <a:rPr sz="1600" spc="-30" dirty="0">
                <a:solidFill>
                  <a:srgbClr val="5F5F5F"/>
                </a:solidFill>
                <a:latin typeface="Century Gothic"/>
                <a:cs typeface="Century Gothic"/>
              </a:rPr>
              <a:t> </a:t>
            </a:r>
            <a:r>
              <a:rPr sz="1600" spc="105" dirty="0">
                <a:solidFill>
                  <a:srgbClr val="5F5F5F"/>
                </a:solidFill>
                <a:latin typeface="Century Gothic"/>
                <a:cs typeface="Century Gothic"/>
              </a:rPr>
              <a:t>POINTS </a:t>
            </a:r>
            <a:r>
              <a:rPr sz="1600" spc="55" dirty="0">
                <a:solidFill>
                  <a:srgbClr val="5F5F5F"/>
                </a:solidFill>
                <a:latin typeface="Century Gothic"/>
                <a:cs typeface="Century Gothic"/>
              </a:rPr>
              <a:t>SCALE</a:t>
            </a:r>
            <a:endParaRPr sz="1600">
              <a:latin typeface="Century Gothic"/>
              <a:cs typeface="Century Gothic"/>
            </a:endParaRPr>
          </a:p>
        </p:txBody>
      </p:sp>
      <p:sp>
        <p:nvSpPr>
          <p:cNvPr id="53" name="object 5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69047" rIns="0" bIns="0" rtlCol="0">
            <a:spAutoFit/>
          </a:bodyPr>
          <a:lstStyle/>
          <a:p>
            <a:pPr marL="2417445">
              <a:lnSpc>
                <a:spcPct val="100000"/>
              </a:lnSpc>
              <a:spcBef>
                <a:spcPts val="100"/>
              </a:spcBef>
            </a:pPr>
            <a:fld id="{81D60167-4931-47E6-BA6A-407CBD079E47}" type="slidenum">
              <a:rPr spc="-25" dirty="0"/>
              <a:t>185</a:t>
            </a:fld>
            <a:endParaRPr spc="-25" dirty="0"/>
          </a:p>
        </p:txBody>
      </p:sp>
      <p:sp>
        <p:nvSpPr>
          <p:cNvPr id="54" name="object 5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/>
              <a:t>©</a:t>
            </a:r>
            <a:r>
              <a:rPr spc="-15" dirty="0"/>
              <a:t> </a:t>
            </a:r>
            <a:r>
              <a:rPr dirty="0"/>
              <a:t>The</a:t>
            </a:r>
            <a:r>
              <a:rPr spc="-30" dirty="0"/>
              <a:t> </a:t>
            </a:r>
            <a:r>
              <a:rPr dirty="0"/>
              <a:t>KPI</a:t>
            </a:r>
            <a:r>
              <a:rPr spc="-5" dirty="0"/>
              <a:t> </a:t>
            </a:r>
            <a:r>
              <a:rPr dirty="0"/>
              <a:t>Institute</a:t>
            </a:r>
            <a:r>
              <a:rPr spc="-20" dirty="0"/>
              <a:t> 2023</a:t>
            </a:r>
          </a:p>
        </p:txBody>
      </p:sp>
      <p:sp>
        <p:nvSpPr>
          <p:cNvPr id="51" name="object 51"/>
          <p:cNvSpPr txBox="1"/>
          <p:nvPr/>
        </p:nvSpPr>
        <p:spPr>
          <a:xfrm>
            <a:off x="4143502" y="2767942"/>
            <a:ext cx="966469" cy="758190"/>
          </a:xfrm>
          <a:prstGeom prst="rect">
            <a:avLst/>
          </a:prstGeom>
        </p:spPr>
        <p:txBody>
          <a:bodyPr vert="horz" wrap="square" lIns="0" tIns="1352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65"/>
              </a:spcBef>
            </a:pPr>
            <a:r>
              <a:rPr sz="1600" dirty="0">
                <a:solidFill>
                  <a:srgbClr val="5F5F5F"/>
                </a:solidFill>
                <a:latin typeface="Century Gothic"/>
                <a:cs typeface="Century Gothic"/>
              </a:rPr>
              <a:t>3</a:t>
            </a:r>
            <a:r>
              <a:rPr sz="1600" spc="-40" dirty="0">
                <a:solidFill>
                  <a:srgbClr val="5F5F5F"/>
                </a:solidFill>
                <a:latin typeface="Century Gothic"/>
                <a:cs typeface="Century Gothic"/>
              </a:rPr>
              <a:t> </a:t>
            </a:r>
            <a:r>
              <a:rPr sz="1600" spc="105" dirty="0">
                <a:solidFill>
                  <a:srgbClr val="5F5F5F"/>
                </a:solidFill>
                <a:latin typeface="Century Gothic"/>
                <a:cs typeface="Century Gothic"/>
              </a:rPr>
              <a:t>POINTS</a:t>
            </a:r>
            <a:endParaRPr sz="1600">
              <a:latin typeface="Century Gothic"/>
              <a:cs typeface="Century Gothic"/>
            </a:endParaRPr>
          </a:p>
          <a:p>
            <a:pPr marL="12700">
              <a:lnSpc>
                <a:spcPct val="100000"/>
              </a:lnSpc>
              <a:spcBef>
                <a:spcPts val="960"/>
              </a:spcBef>
            </a:pPr>
            <a:r>
              <a:rPr sz="1600" spc="55" dirty="0">
                <a:solidFill>
                  <a:srgbClr val="5F5F5F"/>
                </a:solidFill>
                <a:latin typeface="Century Gothic"/>
                <a:cs typeface="Century Gothic"/>
              </a:rPr>
              <a:t>SCALE</a:t>
            </a:r>
            <a:endParaRPr sz="1600">
              <a:latin typeface="Century Gothic"/>
              <a:cs typeface="Century Gothic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4079875" y="4731390"/>
            <a:ext cx="987425" cy="756920"/>
          </a:xfrm>
          <a:prstGeom prst="rect">
            <a:avLst/>
          </a:prstGeom>
        </p:spPr>
        <p:txBody>
          <a:bodyPr vert="horz" wrap="square" lIns="0" tIns="1339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5"/>
              </a:spcBef>
            </a:pPr>
            <a:r>
              <a:rPr sz="1600" spc="150" dirty="0">
                <a:solidFill>
                  <a:srgbClr val="5F5F5F"/>
                </a:solidFill>
                <a:latin typeface="Century Gothic"/>
                <a:cs typeface="Century Gothic"/>
              </a:rPr>
              <a:t>4</a:t>
            </a:r>
            <a:r>
              <a:rPr sz="1600" spc="-25" dirty="0">
                <a:solidFill>
                  <a:srgbClr val="5F5F5F"/>
                </a:solidFill>
                <a:latin typeface="Century Gothic"/>
                <a:cs typeface="Century Gothic"/>
              </a:rPr>
              <a:t> </a:t>
            </a:r>
            <a:r>
              <a:rPr sz="1600" spc="105" dirty="0">
                <a:solidFill>
                  <a:srgbClr val="5F5F5F"/>
                </a:solidFill>
                <a:latin typeface="Century Gothic"/>
                <a:cs typeface="Century Gothic"/>
              </a:rPr>
              <a:t>POINTS</a:t>
            </a:r>
            <a:endParaRPr sz="1600">
              <a:latin typeface="Century Gothic"/>
              <a:cs typeface="Century Gothic"/>
            </a:endParaRPr>
          </a:p>
          <a:p>
            <a:pPr marL="12700">
              <a:lnSpc>
                <a:spcPct val="100000"/>
              </a:lnSpc>
              <a:spcBef>
                <a:spcPts val="960"/>
              </a:spcBef>
            </a:pPr>
            <a:r>
              <a:rPr sz="1600" spc="50" dirty="0">
                <a:solidFill>
                  <a:srgbClr val="5F5F5F"/>
                </a:solidFill>
                <a:latin typeface="Century Gothic"/>
                <a:cs typeface="Century Gothic"/>
              </a:rPr>
              <a:t>SCALE</a:t>
            </a:r>
            <a:endParaRPr sz="1600">
              <a:latin typeface="Century Gothic"/>
              <a:cs typeface="Century Gothic"/>
            </a:endParaRPr>
          </a:p>
        </p:txBody>
      </p:sp>
    </p:spTree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09258" rIns="0" bIns="0" rtlCol="0">
            <a:spAutoFit/>
          </a:bodyPr>
          <a:lstStyle/>
          <a:p>
            <a:pPr marL="31115">
              <a:lnSpc>
                <a:spcPct val="100000"/>
              </a:lnSpc>
              <a:spcBef>
                <a:spcPts val="100"/>
              </a:spcBef>
            </a:pPr>
            <a:r>
              <a:rPr spc="145" dirty="0"/>
              <a:t>CHALLENGES</a:t>
            </a:r>
            <a:r>
              <a:rPr spc="5" dirty="0"/>
              <a:t> </a:t>
            </a:r>
            <a:r>
              <a:rPr spc="185" dirty="0"/>
              <a:t>IN</a:t>
            </a:r>
            <a:r>
              <a:rPr spc="-5" dirty="0"/>
              <a:t> </a:t>
            </a:r>
            <a:r>
              <a:rPr spc="140" dirty="0"/>
              <a:t>WORKING</a:t>
            </a:r>
            <a:r>
              <a:rPr spc="5" dirty="0"/>
              <a:t> </a:t>
            </a:r>
            <a:r>
              <a:rPr spc="315" dirty="0"/>
              <a:t>WITH</a:t>
            </a:r>
            <a:r>
              <a:rPr spc="10" dirty="0"/>
              <a:t> </a:t>
            </a:r>
            <a:r>
              <a:rPr spc="180" dirty="0"/>
              <a:t>TARGETS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434198" y="5081142"/>
            <a:ext cx="8985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45" dirty="0">
                <a:solidFill>
                  <a:srgbClr val="5F5F5F"/>
                </a:solidFill>
                <a:latin typeface="Century Gothic"/>
                <a:cs typeface="Century Gothic"/>
              </a:rPr>
              <a:t>SOCIAL</a:t>
            </a:r>
            <a:endParaRPr sz="1800">
              <a:latin typeface="Century Gothic"/>
              <a:cs typeface="Century Gothic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379345" y="1871852"/>
            <a:ext cx="3407410" cy="89344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solidFill>
                  <a:srgbClr val="087150"/>
                </a:solidFill>
                <a:latin typeface="Tahoma"/>
                <a:cs typeface="Tahoma"/>
              </a:rPr>
              <a:t>Historical</a:t>
            </a:r>
            <a:r>
              <a:rPr sz="1600" spc="-170" dirty="0">
                <a:solidFill>
                  <a:srgbClr val="087150"/>
                </a:solidFill>
                <a:latin typeface="Tahoma"/>
                <a:cs typeface="Tahoma"/>
              </a:rPr>
              <a:t> </a:t>
            </a:r>
            <a:r>
              <a:rPr sz="1600" spc="-40" dirty="0">
                <a:solidFill>
                  <a:srgbClr val="087150"/>
                </a:solidFill>
                <a:latin typeface="Tahoma"/>
                <a:cs typeface="Tahoma"/>
              </a:rPr>
              <a:t>data</a:t>
            </a:r>
            <a:r>
              <a:rPr sz="1600" spc="-140" dirty="0">
                <a:solidFill>
                  <a:srgbClr val="087150"/>
                </a:solidFill>
                <a:latin typeface="Tahoma"/>
                <a:cs typeface="Tahoma"/>
              </a:rPr>
              <a:t> </a:t>
            </a:r>
            <a:r>
              <a:rPr sz="1600" spc="-30" dirty="0">
                <a:solidFill>
                  <a:srgbClr val="087150"/>
                </a:solidFill>
                <a:latin typeface="Tahoma"/>
                <a:cs typeface="Tahoma"/>
              </a:rPr>
              <a:t>does</a:t>
            </a:r>
            <a:r>
              <a:rPr sz="1600" spc="-150" dirty="0">
                <a:solidFill>
                  <a:srgbClr val="087150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087150"/>
                </a:solidFill>
                <a:latin typeface="Tahoma"/>
                <a:cs typeface="Tahoma"/>
              </a:rPr>
              <a:t>not</a:t>
            </a:r>
            <a:r>
              <a:rPr sz="1600" spc="-130" dirty="0">
                <a:solidFill>
                  <a:srgbClr val="087150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087150"/>
                </a:solidFill>
                <a:latin typeface="Tahoma"/>
                <a:cs typeface="Tahoma"/>
              </a:rPr>
              <a:t>exist</a:t>
            </a:r>
            <a:endParaRPr sz="16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065"/>
              </a:spcBef>
            </a:pPr>
            <a:endParaRPr sz="1600">
              <a:latin typeface="Tahoma"/>
              <a:cs typeface="Tahoma"/>
            </a:endParaRPr>
          </a:p>
          <a:p>
            <a:pPr marL="821055">
              <a:lnSpc>
                <a:spcPct val="100000"/>
              </a:lnSpc>
            </a:pPr>
            <a:r>
              <a:rPr sz="1600" spc="-25" dirty="0">
                <a:solidFill>
                  <a:srgbClr val="087150"/>
                </a:solidFill>
                <a:latin typeface="Tahoma"/>
                <a:cs typeface="Tahoma"/>
              </a:rPr>
              <a:t>The</a:t>
            </a:r>
            <a:r>
              <a:rPr sz="1600" spc="-165" dirty="0">
                <a:solidFill>
                  <a:srgbClr val="087150"/>
                </a:solidFill>
                <a:latin typeface="Tahoma"/>
                <a:cs typeface="Tahoma"/>
              </a:rPr>
              <a:t> </a:t>
            </a:r>
            <a:r>
              <a:rPr sz="1600" spc="-30" dirty="0">
                <a:solidFill>
                  <a:srgbClr val="087150"/>
                </a:solidFill>
                <a:latin typeface="Tahoma"/>
                <a:cs typeface="Tahoma"/>
              </a:rPr>
              <a:t>use</a:t>
            </a:r>
            <a:r>
              <a:rPr sz="1600" spc="-165" dirty="0">
                <a:solidFill>
                  <a:srgbClr val="087150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087150"/>
                </a:solidFill>
                <a:latin typeface="Tahoma"/>
                <a:cs typeface="Tahoma"/>
              </a:rPr>
              <a:t>of</a:t>
            </a:r>
            <a:r>
              <a:rPr sz="1600" spc="-175" dirty="0">
                <a:solidFill>
                  <a:srgbClr val="087150"/>
                </a:solidFill>
                <a:latin typeface="Tahoma"/>
                <a:cs typeface="Tahoma"/>
              </a:rPr>
              <a:t> </a:t>
            </a:r>
            <a:r>
              <a:rPr sz="1600" spc="-35" dirty="0">
                <a:solidFill>
                  <a:srgbClr val="087150"/>
                </a:solidFill>
                <a:latin typeface="Tahoma"/>
                <a:cs typeface="Tahoma"/>
              </a:rPr>
              <a:t>benchmarking</a:t>
            </a:r>
            <a:r>
              <a:rPr sz="1600" spc="-170" dirty="0">
                <a:solidFill>
                  <a:srgbClr val="087150"/>
                </a:solidFill>
                <a:latin typeface="Tahoma"/>
                <a:cs typeface="Tahoma"/>
              </a:rPr>
              <a:t> </a:t>
            </a:r>
            <a:r>
              <a:rPr sz="1600" spc="-20" dirty="0">
                <a:solidFill>
                  <a:srgbClr val="087150"/>
                </a:solidFill>
                <a:latin typeface="Tahoma"/>
                <a:cs typeface="Tahoma"/>
              </a:rPr>
              <a:t>data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663188" y="3050286"/>
            <a:ext cx="2898140" cy="9715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30" dirty="0">
                <a:solidFill>
                  <a:srgbClr val="087150"/>
                </a:solidFill>
                <a:latin typeface="Tahoma"/>
                <a:cs typeface="Tahoma"/>
              </a:rPr>
              <a:t>Assigning</a:t>
            </a:r>
            <a:r>
              <a:rPr sz="1600" spc="-105" dirty="0">
                <a:solidFill>
                  <a:srgbClr val="087150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087150"/>
                </a:solidFill>
                <a:latin typeface="Tahoma"/>
                <a:cs typeface="Tahoma"/>
              </a:rPr>
              <a:t>weights</a:t>
            </a:r>
            <a:endParaRPr sz="1600">
              <a:latin typeface="Tahoma"/>
              <a:cs typeface="Tahoma"/>
            </a:endParaRPr>
          </a:p>
          <a:p>
            <a:pPr marL="92710" marR="5080">
              <a:lnSpc>
                <a:spcPts val="1900"/>
              </a:lnSpc>
              <a:spcBef>
                <a:spcPts val="1795"/>
              </a:spcBef>
            </a:pPr>
            <a:r>
              <a:rPr sz="1600" spc="-10" dirty="0">
                <a:solidFill>
                  <a:srgbClr val="087150"/>
                </a:solidFill>
                <a:latin typeface="Tahoma"/>
                <a:cs typeface="Tahoma"/>
              </a:rPr>
              <a:t>Accuracy</a:t>
            </a:r>
            <a:r>
              <a:rPr sz="1600" spc="-190" dirty="0">
                <a:solidFill>
                  <a:srgbClr val="087150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087150"/>
                </a:solidFill>
                <a:latin typeface="Tahoma"/>
                <a:cs typeface="Tahoma"/>
              </a:rPr>
              <a:t>of</a:t>
            </a:r>
            <a:r>
              <a:rPr sz="1600" spc="-160" dirty="0">
                <a:solidFill>
                  <a:srgbClr val="087150"/>
                </a:solidFill>
                <a:latin typeface="Tahoma"/>
                <a:cs typeface="Tahoma"/>
              </a:rPr>
              <a:t> </a:t>
            </a:r>
            <a:r>
              <a:rPr sz="1600" spc="-20" dirty="0">
                <a:solidFill>
                  <a:srgbClr val="087150"/>
                </a:solidFill>
                <a:latin typeface="Tahoma"/>
                <a:cs typeface="Tahoma"/>
              </a:rPr>
              <a:t>forecasts</a:t>
            </a:r>
            <a:r>
              <a:rPr sz="1600" spc="-150" dirty="0">
                <a:solidFill>
                  <a:srgbClr val="087150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087150"/>
                </a:solidFill>
                <a:latin typeface="Tahoma"/>
                <a:cs typeface="Tahoma"/>
              </a:rPr>
              <a:t>or</a:t>
            </a:r>
            <a:r>
              <a:rPr sz="1600" spc="-130" dirty="0">
                <a:solidFill>
                  <a:srgbClr val="087150"/>
                </a:solidFill>
                <a:latin typeface="Tahoma"/>
                <a:cs typeface="Tahoma"/>
              </a:rPr>
              <a:t> </a:t>
            </a:r>
            <a:r>
              <a:rPr sz="1600" spc="-20" dirty="0">
                <a:solidFill>
                  <a:srgbClr val="087150"/>
                </a:solidFill>
                <a:latin typeface="Tahoma"/>
                <a:cs typeface="Tahoma"/>
              </a:rPr>
              <a:t>analysis </a:t>
            </a:r>
            <a:r>
              <a:rPr sz="1600" spc="-35" dirty="0">
                <a:solidFill>
                  <a:srgbClr val="087150"/>
                </a:solidFill>
                <a:latin typeface="Tahoma"/>
                <a:cs typeface="Tahoma"/>
              </a:rPr>
              <a:t>on</a:t>
            </a:r>
            <a:r>
              <a:rPr sz="1600" spc="-160" dirty="0">
                <a:solidFill>
                  <a:srgbClr val="087150"/>
                </a:solidFill>
                <a:latin typeface="Tahoma"/>
                <a:cs typeface="Tahoma"/>
              </a:rPr>
              <a:t> </a:t>
            </a:r>
            <a:r>
              <a:rPr sz="1600" spc="-20" dirty="0">
                <a:solidFill>
                  <a:srgbClr val="087150"/>
                </a:solidFill>
                <a:latin typeface="Tahoma"/>
                <a:cs typeface="Tahoma"/>
              </a:rPr>
              <a:t>which</a:t>
            </a:r>
            <a:r>
              <a:rPr sz="1600" spc="-185" dirty="0">
                <a:solidFill>
                  <a:srgbClr val="087150"/>
                </a:solidFill>
                <a:latin typeface="Tahoma"/>
                <a:cs typeface="Tahoma"/>
              </a:rPr>
              <a:t> </a:t>
            </a:r>
            <a:r>
              <a:rPr sz="1600" spc="-25" dirty="0">
                <a:solidFill>
                  <a:srgbClr val="087150"/>
                </a:solidFill>
                <a:latin typeface="Tahoma"/>
                <a:cs typeface="Tahoma"/>
              </a:rPr>
              <a:t>targets</a:t>
            </a:r>
            <a:r>
              <a:rPr sz="1600" spc="-130" dirty="0">
                <a:solidFill>
                  <a:srgbClr val="087150"/>
                </a:solidFill>
                <a:latin typeface="Tahoma"/>
                <a:cs typeface="Tahoma"/>
              </a:rPr>
              <a:t> </a:t>
            </a:r>
            <a:r>
              <a:rPr sz="1600" spc="-20" dirty="0">
                <a:solidFill>
                  <a:srgbClr val="087150"/>
                </a:solidFill>
                <a:latin typeface="Tahoma"/>
                <a:cs typeface="Tahoma"/>
              </a:rPr>
              <a:t>are</a:t>
            </a:r>
            <a:r>
              <a:rPr sz="1600" spc="-165" dirty="0">
                <a:solidFill>
                  <a:srgbClr val="087150"/>
                </a:solidFill>
                <a:latin typeface="Tahoma"/>
                <a:cs typeface="Tahoma"/>
              </a:rPr>
              <a:t> </a:t>
            </a:r>
            <a:r>
              <a:rPr sz="1600" spc="-25" dirty="0">
                <a:solidFill>
                  <a:srgbClr val="087150"/>
                </a:solidFill>
                <a:latin typeface="Tahoma"/>
                <a:cs typeface="Tahoma"/>
              </a:rPr>
              <a:t>set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726563" y="4341622"/>
            <a:ext cx="3648710" cy="1843405"/>
          </a:xfrm>
          <a:prstGeom prst="rect">
            <a:avLst/>
          </a:prstGeom>
        </p:spPr>
        <p:txBody>
          <a:bodyPr vert="horz" wrap="square" lIns="0" tIns="22225" rIns="0" bIns="0" rtlCol="0">
            <a:spAutoFit/>
          </a:bodyPr>
          <a:lstStyle/>
          <a:p>
            <a:pPr marL="979805" marR="5080">
              <a:lnSpc>
                <a:spcPts val="1900"/>
              </a:lnSpc>
              <a:spcBef>
                <a:spcPts val="175"/>
              </a:spcBef>
            </a:pPr>
            <a:r>
              <a:rPr sz="1600" spc="-25" dirty="0">
                <a:solidFill>
                  <a:srgbClr val="5F5F5F"/>
                </a:solidFill>
                <a:latin typeface="Tahoma"/>
                <a:cs typeface="Tahoma"/>
              </a:rPr>
              <a:t>Targets</a:t>
            </a:r>
            <a:r>
              <a:rPr sz="1600" spc="-14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0" dirty="0">
                <a:solidFill>
                  <a:srgbClr val="5F5F5F"/>
                </a:solidFill>
                <a:latin typeface="Tahoma"/>
                <a:cs typeface="Tahoma"/>
              </a:rPr>
              <a:t>are</a:t>
            </a:r>
            <a:r>
              <a:rPr sz="1600" spc="-15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0" dirty="0">
                <a:solidFill>
                  <a:srgbClr val="5F5F5F"/>
                </a:solidFill>
                <a:latin typeface="Tahoma"/>
                <a:cs typeface="Tahoma"/>
              </a:rPr>
              <a:t>perceived</a:t>
            </a:r>
            <a:r>
              <a:rPr sz="1600" spc="-19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55" dirty="0">
                <a:solidFill>
                  <a:srgbClr val="5F5F5F"/>
                </a:solidFill>
                <a:latin typeface="Tahoma"/>
                <a:cs typeface="Tahoma"/>
              </a:rPr>
              <a:t>as</a:t>
            </a:r>
            <a:r>
              <a:rPr sz="1600" spc="-15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either too</a:t>
            </a:r>
            <a:r>
              <a:rPr sz="1600" spc="-16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40" dirty="0">
                <a:solidFill>
                  <a:srgbClr val="5F5F5F"/>
                </a:solidFill>
                <a:latin typeface="Tahoma"/>
                <a:cs typeface="Tahoma"/>
              </a:rPr>
              <a:t>high</a:t>
            </a:r>
            <a:r>
              <a:rPr sz="1600" spc="-17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or</a:t>
            </a:r>
            <a:r>
              <a:rPr sz="1600" spc="-17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too</a:t>
            </a:r>
            <a:r>
              <a:rPr sz="1600" spc="-16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5" dirty="0">
                <a:solidFill>
                  <a:srgbClr val="5F5F5F"/>
                </a:solidFill>
                <a:latin typeface="Tahoma"/>
                <a:cs typeface="Tahoma"/>
              </a:rPr>
              <a:t>low</a:t>
            </a:r>
            <a:endParaRPr sz="1600">
              <a:latin typeface="Tahoma"/>
              <a:cs typeface="Tahoma"/>
            </a:endParaRPr>
          </a:p>
          <a:p>
            <a:pPr marL="730885">
              <a:lnSpc>
                <a:spcPts val="1910"/>
              </a:lnSpc>
              <a:spcBef>
                <a:spcPts val="1530"/>
              </a:spcBef>
            </a:pPr>
            <a:r>
              <a:rPr sz="1600" spc="-25" dirty="0">
                <a:solidFill>
                  <a:srgbClr val="5F5F5F"/>
                </a:solidFill>
                <a:latin typeface="Tahoma"/>
                <a:cs typeface="Tahoma"/>
              </a:rPr>
              <a:t>Targets</a:t>
            </a:r>
            <a:r>
              <a:rPr sz="1600" spc="-14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0" dirty="0">
                <a:solidFill>
                  <a:srgbClr val="5F5F5F"/>
                </a:solidFill>
                <a:latin typeface="Tahoma"/>
                <a:cs typeface="Tahoma"/>
              </a:rPr>
              <a:t>are</a:t>
            </a:r>
            <a:r>
              <a:rPr sz="1600" spc="-15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50" dirty="0">
                <a:solidFill>
                  <a:srgbClr val="5F5F5F"/>
                </a:solidFill>
                <a:latin typeface="Tahoma"/>
                <a:cs typeface="Tahoma"/>
              </a:rPr>
              <a:t>imposed,</a:t>
            </a:r>
            <a:r>
              <a:rPr sz="1600" spc="-16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5" dirty="0">
                <a:solidFill>
                  <a:srgbClr val="5F5F5F"/>
                </a:solidFill>
                <a:latin typeface="Tahoma"/>
                <a:cs typeface="Tahoma"/>
              </a:rPr>
              <a:t>not</a:t>
            </a:r>
            <a:endParaRPr sz="1600">
              <a:latin typeface="Tahoma"/>
              <a:cs typeface="Tahoma"/>
            </a:endParaRPr>
          </a:p>
          <a:p>
            <a:pPr marL="730885">
              <a:lnSpc>
                <a:spcPts val="1910"/>
              </a:lnSpc>
            </a:pPr>
            <a:r>
              <a:rPr sz="1600" spc="-25" dirty="0">
                <a:solidFill>
                  <a:srgbClr val="5F5F5F"/>
                </a:solidFill>
                <a:latin typeface="Tahoma"/>
                <a:cs typeface="Tahoma"/>
              </a:rPr>
              <a:t>established</a:t>
            </a:r>
            <a:r>
              <a:rPr sz="1600" spc="-11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collaboratively</a:t>
            </a:r>
            <a:endParaRPr sz="1600">
              <a:latin typeface="Tahoma"/>
              <a:cs typeface="Tahoma"/>
            </a:endParaRPr>
          </a:p>
          <a:p>
            <a:pPr marL="12700" marR="1623060">
              <a:lnSpc>
                <a:spcPct val="100000"/>
              </a:lnSpc>
              <a:spcBef>
                <a:spcPts val="1250"/>
              </a:spcBef>
            </a:pP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Negative</a:t>
            </a:r>
            <a:r>
              <a:rPr sz="1600" spc="-14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5" dirty="0">
                <a:solidFill>
                  <a:srgbClr val="5F5F5F"/>
                </a:solidFill>
                <a:latin typeface="Tahoma"/>
                <a:cs typeface="Tahoma"/>
              </a:rPr>
              <a:t>behaviors</a:t>
            </a:r>
            <a:r>
              <a:rPr sz="1600" spc="-17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5" dirty="0">
                <a:solidFill>
                  <a:srgbClr val="5F5F5F"/>
                </a:solidFill>
                <a:latin typeface="Tahoma"/>
                <a:cs typeface="Tahoma"/>
              </a:rPr>
              <a:t>are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driven</a:t>
            </a:r>
            <a:r>
              <a:rPr sz="1600" spc="-19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35" dirty="0">
                <a:solidFill>
                  <a:srgbClr val="5F5F5F"/>
                </a:solidFill>
                <a:latin typeface="Tahoma"/>
                <a:cs typeface="Tahoma"/>
              </a:rPr>
              <a:t>by</a:t>
            </a:r>
            <a:r>
              <a:rPr sz="1600" spc="-16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0" dirty="0">
                <a:solidFill>
                  <a:srgbClr val="5F5F5F"/>
                </a:solidFill>
                <a:latin typeface="Tahoma"/>
                <a:cs typeface="Tahoma"/>
              </a:rPr>
              <a:t>target</a:t>
            </a:r>
            <a:r>
              <a:rPr sz="1600" spc="-14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setting</a:t>
            </a:r>
            <a:endParaRPr sz="1600">
              <a:latin typeface="Tahoma"/>
              <a:cs typeface="Tahoma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7836407" y="2350007"/>
            <a:ext cx="467995" cy="370840"/>
            <a:chOff x="7836407" y="2350007"/>
            <a:chExt cx="467995" cy="370840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836407" y="2350007"/>
              <a:ext cx="467868" cy="370332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920227" y="2516123"/>
              <a:ext cx="74674" cy="74675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86343" y="2516123"/>
              <a:ext cx="74674" cy="74675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956803" y="2644139"/>
              <a:ext cx="176783" cy="32003"/>
            </a:xfrm>
            <a:prstGeom prst="rect">
              <a:avLst/>
            </a:prstGeom>
          </p:spPr>
        </p:pic>
      </p:grpSp>
      <p:sp>
        <p:nvSpPr>
          <p:cNvPr id="12" name="object 12"/>
          <p:cNvSpPr/>
          <p:nvPr/>
        </p:nvSpPr>
        <p:spPr>
          <a:xfrm>
            <a:off x="7716011" y="4679696"/>
            <a:ext cx="274320" cy="370840"/>
          </a:xfrm>
          <a:custGeom>
            <a:avLst/>
            <a:gdLst/>
            <a:ahLst/>
            <a:cxnLst/>
            <a:rect l="l" t="t" r="r" b="b"/>
            <a:pathLst>
              <a:path w="274320" h="370839">
                <a:moveTo>
                  <a:pt x="84963" y="161289"/>
                </a:moveTo>
                <a:lnTo>
                  <a:pt x="25400" y="161289"/>
                </a:lnTo>
                <a:lnTo>
                  <a:pt x="17934" y="162559"/>
                </a:lnTo>
                <a:lnTo>
                  <a:pt x="269" y="190500"/>
                </a:lnTo>
                <a:lnTo>
                  <a:pt x="2307" y="196850"/>
                </a:lnTo>
                <a:lnTo>
                  <a:pt x="6477" y="203200"/>
                </a:lnTo>
                <a:lnTo>
                  <a:pt x="7874" y="204469"/>
                </a:lnTo>
                <a:lnTo>
                  <a:pt x="8128" y="205739"/>
                </a:lnTo>
                <a:lnTo>
                  <a:pt x="6477" y="207009"/>
                </a:lnTo>
                <a:lnTo>
                  <a:pt x="1619" y="214629"/>
                </a:lnTo>
                <a:lnTo>
                  <a:pt x="0" y="223519"/>
                </a:lnTo>
                <a:lnTo>
                  <a:pt x="1619" y="231139"/>
                </a:lnTo>
                <a:lnTo>
                  <a:pt x="6477" y="240029"/>
                </a:lnTo>
                <a:lnTo>
                  <a:pt x="7874" y="241300"/>
                </a:lnTo>
                <a:lnTo>
                  <a:pt x="8128" y="241300"/>
                </a:lnTo>
                <a:lnTo>
                  <a:pt x="6477" y="243839"/>
                </a:lnTo>
                <a:lnTo>
                  <a:pt x="1619" y="251459"/>
                </a:lnTo>
                <a:lnTo>
                  <a:pt x="0" y="260350"/>
                </a:lnTo>
                <a:lnTo>
                  <a:pt x="1619" y="269239"/>
                </a:lnTo>
                <a:lnTo>
                  <a:pt x="6477" y="276859"/>
                </a:lnTo>
                <a:lnTo>
                  <a:pt x="8128" y="278129"/>
                </a:lnTo>
                <a:lnTo>
                  <a:pt x="7874" y="279400"/>
                </a:lnTo>
                <a:lnTo>
                  <a:pt x="6477" y="280669"/>
                </a:lnTo>
                <a:lnTo>
                  <a:pt x="1446" y="289559"/>
                </a:lnTo>
                <a:lnTo>
                  <a:pt x="238" y="299719"/>
                </a:lnTo>
                <a:lnTo>
                  <a:pt x="2815" y="308609"/>
                </a:lnTo>
                <a:lnTo>
                  <a:pt x="9144" y="316229"/>
                </a:lnTo>
                <a:lnTo>
                  <a:pt x="13462" y="320039"/>
                </a:lnTo>
                <a:lnTo>
                  <a:pt x="16764" y="323850"/>
                </a:lnTo>
                <a:lnTo>
                  <a:pt x="21082" y="327659"/>
                </a:lnTo>
                <a:lnTo>
                  <a:pt x="25146" y="332739"/>
                </a:lnTo>
                <a:lnTo>
                  <a:pt x="34417" y="345439"/>
                </a:lnTo>
                <a:lnTo>
                  <a:pt x="36068" y="346709"/>
                </a:lnTo>
                <a:lnTo>
                  <a:pt x="45085" y="346709"/>
                </a:lnTo>
                <a:lnTo>
                  <a:pt x="45085" y="353059"/>
                </a:lnTo>
                <a:lnTo>
                  <a:pt x="47067" y="361950"/>
                </a:lnTo>
                <a:lnTo>
                  <a:pt x="52276" y="367029"/>
                </a:lnTo>
                <a:lnTo>
                  <a:pt x="59604" y="370839"/>
                </a:lnTo>
                <a:lnTo>
                  <a:pt x="67945" y="370839"/>
                </a:lnTo>
                <a:lnTo>
                  <a:pt x="77343" y="368300"/>
                </a:lnTo>
                <a:lnTo>
                  <a:pt x="81915" y="361950"/>
                </a:lnTo>
                <a:lnTo>
                  <a:pt x="81915" y="359409"/>
                </a:lnTo>
                <a:lnTo>
                  <a:pt x="58674" y="359409"/>
                </a:lnTo>
                <a:lnTo>
                  <a:pt x="56007" y="355600"/>
                </a:lnTo>
                <a:lnTo>
                  <a:pt x="56007" y="334009"/>
                </a:lnTo>
                <a:lnTo>
                  <a:pt x="40767" y="334009"/>
                </a:lnTo>
                <a:lnTo>
                  <a:pt x="39751" y="332739"/>
                </a:lnTo>
                <a:lnTo>
                  <a:pt x="37084" y="330200"/>
                </a:lnTo>
                <a:lnTo>
                  <a:pt x="34417" y="326389"/>
                </a:lnTo>
                <a:lnTo>
                  <a:pt x="31369" y="322579"/>
                </a:lnTo>
                <a:lnTo>
                  <a:pt x="61722" y="322579"/>
                </a:lnTo>
                <a:lnTo>
                  <a:pt x="65024" y="321309"/>
                </a:lnTo>
                <a:lnTo>
                  <a:pt x="80899" y="321309"/>
                </a:lnTo>
                <a:lnTo>
                  <a:pt x="80899" y="313689"/>
                </a:lnTo>
                <a:lnTo>
                  <a:pt x="83470" y="309879"/>
                </a:lnTo>
                <a:lnTo>
                  <a:pt x="18161" y="309879"/>
                </a:lnTo>
                <a:lnTo>
                  <a:pt x="12446" y="304800"/>
                </a:lnTo>
                <a:lnTo>
                  <a:pt x="12446" y="290829"/>
                </a:lnTo>
                <a:lnTo>
                  <a:pt x="18161" y="285750"/>
                </a:lnTo>
                <a:lnTo>
                  <a:pt x="84328" y="285750"/>
                </a:lnTo>
                <a:lnTo>
                  <a:pt x="83312" y="284479"/>
                </a:lnTo>
                <a:lnTo>
                  <a:pt x="83566" y="283209"/>
                </a:lnTo>
                <a:lnTo>
                  <a:pt x="85598" y="283209"/>
                </a:lnTo>
                <a:lnTo>
                  <a:pt x="88646" y="281939"/>
                </a:lnTo>
                <a:lnTo>
                  <a:pt x="91567" y="279400"/>
                </a:lnTo>
                <a:lnTo>
                  <a:pt x="93218" y="276859"/>
                </a:lnTo>
                <a:lnTo>
                  <a:pt x="95250" y="274319"/>
                </a:lnTo>
                <a:lnTo>
                  <a:pt x="109747" y="274319"/>
                </a:lnTo>
                <a:lnTo>
                  <a:pt x="118745" y="273050"/>
                </a:lnTo>
                <a:lnTo>
                  <a:pt x="18796" y="273050"/>
                </a:lnTo>
                <a:lnTo>
                  <a:pt x="12827" y="267969"/>
                </a:lnTo>
                <a:lnTo>
                  <a:pt x="12750" y="259079"/>
                </a:lnTo>
                <a:lnTo>
                  <a:pt x="12674" y="257809"/>
                </a:lnTo>
                <a:lnTo>
                  <a:pt x="12598" y="256539"/>
                </a:lnTo>
                <a:lnTo>
                  <a:pt x="12522" y="255269"/>
                </a:lnTo>
                <a:lnTo>
                  <a:pt x="12446" y="254000"/>
                </a:lnTo>
                <a:lnTo>
                  <a:pt x="18415" y="247650"/>
                </a:lnTo>
                <a:lnTo>
                  <a:pt x="96266" y="247650"/>
                </a:lnTo>
                <a:lnTo>
                  <a:pt x="93218" y="243839"/>
                </a:lnTo>
                <a:lnTo>
                  <a:pt x="91948" y="243839"/>
                </a:lnTo>
                <a:lnTo>
                  <a:pt x="91567" y="242569"/>
                </a:lnTo>
                <a:lnTo>
                  <a:pt x="92964" y="241300"/>
                </a:lnTo>
                <a:lnTo>
                  <a:pt x="95977" y="236219"/>
                </a:lnTo>
                <a:lnTo>
                  <a:pt x="25781" y="236219"/>
                </a:lnTo>
                <a:lnTo>
                  <a:pt x="16764" y="234950"/>
                </a:lnTo>
                <a:lnTo>
                  <a:pt x="10795" y="227329"/>
                </a:lnTo>
                <a:lnTo>
                  <a:pt x="15113" y="214629"/>
                </a:lnTo>
                <a:lnTo>
                  <a:pt x="19431" y="212089"/>
                </a:lnTo>
                <a:lnTo>
                  <a:pt x="25146" y="210819"/>
                </a:lnTo>
                <a:lnTo>
                  <a:pt x="95631" y="210819"/>
                </a:lnTo>
                <a:lnTo>
                  <a:pt x="95885" y="209550"/>
                </a:lnTo>
                <a:lnTo>
                  <a:pt x="97536" y="208279"/>
                </a:lnTo>
                <a:lnTo>
                  <a:pt x="100584" y="207009"/>
                </a:lnTo>
                <a:lnTo>
                  <a:pt x="61722" y="207009"/>
                </a:lnTo>
                <a:lnTo>
                  <a:pt x="54991" y="204469"/>
                </a:lnTo>
                <a:lnTo>
                  <a:pt x="53340" y="204469"/>
                </a:lnTo>
                <a:lnTo>
                  <a:pt x="52705" y="203200"/>
                </a:lnTo>
                <a:lnTo>
                  <a:pt x="53975" y="201929"/>
                </a:lnTo>
                <a:lnTo>
                  <a:pt x="55905" y="199389"/>
                </a:lnTo>
                <a:lnTo>
                  <a:pt x="25146" y="199389"/>
                </a:lnTo>
                <a:lnTo>
                  <a:pt x="18161" y="198119"/>
                </a:lnTo>
                <a:lnTo>
                  <a:pt x="12827" y="193039"/>
                </a:lnTo>
                <a:lnTo>
                  <a:pt x="12827" y="180339"/>
                </a:lnTo>
                <a:lnTo>
                  <a:pt x="18415" y="173989"/>
                </a:lnTo>
                <a:lnTo>
                  <a:pt x="75209" y="173989"/>
                </a:lnTo>
                <a:lnTo>
                  <a:pt x="82931" y="163829"/>
                </a:lnTo>
                <a:lnTo>
                  <a:pt x="84963" y="161289"/>
                </a:lnTo>
                <a:close/>
              </a:path>
              <a:path w="274320" h="370839">
                <a:moveTo>
                  <a:pt x="149605" y="346709"/>
                </a:moveTo>
                <a:lnTo>
                  <a:pt x="134874" y="346709"/>
                </a:lnTo>
                <a:lnTo>
                  <a:pt x="136144" y="349250"/>
                </a:lnTo>
                <a:lnTo>
                  <a:pt x="140843" y="355600"/>
                </a:lnTo>
                <a:lnTo>
                  <a:pt x="145415" y="361950"/>
                </a:lnTo>
                <a:lnTo>
                  <a:pt x="150114" y="368300"/>
                </a:lnTo>
                <a:lnTo>
                  <a:pt x="151384" y="370839"/>
                </a:lnTo>
                <a:lnTo>
                  <a:pt x="271399" y="370839"/>
                </a:lnTo>
                <a:lnTo>
                  <a:pt x="274066" y="367029"/>
                </a:lnTo>
                <a:lnTo>
                  <a:pt x="272161" y="361950"/>
                </a:lnTo>
                <a:lnTo>
                  <a:pt x="271399" y="360679"/>
                </a:lnTo>
                <a:lnTo>
                  <a:pt x="270129" y="359409"/>
                </a:lnTo>
                <a:lnTo>
                  <a:pt x="159385" y="359409"/>
                </a:lnTo>
                <a:lnTo>
                  <a:pt x="158115" y="358139"/>
                </a:lnTo>
                <a:lnTo>
                  <a:pt x="156464" y="355600"/>
                </a:lnTo>
                <a:lnTo>
                  <a:pt x="152146" y="349250"/>
                </a:lnTo>
                <a:lnTo>
                  <a:pt x="149605" y="346709"/>
                </a:lnTo>
                <a:close/>
              </a:path>
              <a:path w="274320" h="370839">
                <a:moveTo>
                  <a:pt x="80899" y="321309"/>
                </a:moveTo>
                <a:lnTo>
                  <a:pt x="67945" y="321309"/>
                </a:lnTo>
                <a:lnTo>
                  <a:pt x="68199" y="323850"/>
                </a:lnTo>
                <a:lnTo>
                  <a:pt x="68199" y="353059"/>
                </a:lnTo>
                <a:lnTo>
                  <a:pt x="67945" y="355600"/>
                </a:lnTo>
                <a:lnTo>
                  <a:pt x="65659" y="359409"/>
                </a:lnTo>
                <a:lnTo>
                  <a:pt x="81915" y="359409"/>
                </a:lnTo>
                <a:lnTo>
                  <a:pt x="81788" y="349250"/>
                </a:lnTo>
                <a:lnTo>
                  <a:pt x="81661" y="347979"/>
                </a:lnTo>
                <a:lnTo>
                  <a:pt x="82296" y="346709"/>
                </a:lnTo>
                <a:lnTo>
                  <a:pt x="149605" y="346709"/>
                </a:lnTo>
                <a:lnTo>
                  <a:pt x="147066" y="344169"/>
                </a:lnTo>
                <a:lnTo>
                  <a:pt x="142748" y="337819"/>
                </a:lnTo>
                <a:lnTo>
                  <a:pt x="140843" y="335279"/>
                </a:lnTo>
                <a:lnTo>
                  <a:pt x="138430" y="334009"/>
                </a:lnTo>
                <a:lnTo>
                  <a:pt x="80645" y="334009"/>
                </a:lnTo>
                <a:lnTo>
                  <a:pt x="80772" y="332739"/>
                </a:lnTo>
                <a:lnTo>
                  <a:pt x="80899" y="331469"/>
                </a:lnTo>
                <a:lnTo>
                  <a:pt x="81280" y="328929"/>
                </a:lnTo>
                <a:lnTo>
                  <a:pt x="80899" y="326389"/>
                </a:lnTo>
                <a:lnTo>
                  <a:pt x="80899" y="321309"/>
                </a:lnTo>
                <a:close/>
              </a:path>
              <a:path w="274320" h="370839">
                <a:moveTo>
                  <a:pt x="103423" y="13969"/>
                </a:moveTo>
                <a:lnTo>
                  <a:pt x="65659" y="13969"/>
                </a:lnTo>
                <a:lnTo>
                  <a:pt x="68326" y="16509"/>
                </a:lnTo>
                <a:lnTo>
                  <a:pt x="68352" y="101600"/>
                </a:lnTo>
                <a:lnTo>
                  <a:pt x="68477" y="130809"/>
                </a:lnTo>
                <a:lnTo>
                  <a:pt x="68593" y="140969"/>
                </a:lnTo>
                <a:lnTo>
                  <a:pt x="68751" y="148589"/>
                </a:lnTo>
                <a:lnTo>
                  <a:pt x="68856" y="153669"/>
                </a:lnTo>
                <a:lnTo>
                  <a:pt x="68961" y="161289"/>
                </a:lnTo>
                <a:lnTo>
                  <a:pt x="153162" y="161289"/>
                </a:lnTo>
                <a:lnTo>
                  <a:pt x="159131" y="165100"/>
                </a:lnTo>
                <a:lnTo>
                  <a:pt x="168108" y="182879"/>
                </a:lnTo>
                <a:lnTo>
                  <a:pt x="179363" y="205739"/>
                </a:lnTo>
                <a:lnTo>
                  <a:pt x="185674" y="218439"/>
                </a:lnTo>
                <a:lnTo>
                  <a:pt x="185674" y="255269"/>
                </a:lnTo>
                <a:lnTo>
                  <a:pt x="186690" y="257809"/>
                </a:lnTo>
                <a:lnTo>
                  <a:pt x="188341" y="260350"/>
                </a:lnTo>
                <a:lnTo>
                  <a:pt x="220281" y="307339"/>
                </a:lnTo>
                <a:lnTo>
                  <a:pt x="252222" y="355600"/>
                </a:lnTo>
                <a:lnTo>
                  <a:pt x="252857" y="355600"/>
                </a:lnTo>
                <a:lnTo>
                  <a:pt x="253492" y="358139"/>
                </a:lnTo>
                <a:lnTo>
                  <a:pt x="254127" y="358139"/>
                </a:lnTo>
                <a:lnTo>
                  <a:pt x="252476" y="359409"/>
                </a:lnTo>
                <a:lnTo>
                  <a:pt x="270129" y="359409"/>
                </a:lnTo>
                <a:lnTo>
                  <a:pt x="200279" y="255269"/>
                </a:lnTo>
                <a:lnTo>
                  <a:pt x="199263" y="252729"/>
                </a:lnTo>
                <a:lnTo>
                  <a:pt x="198628" y="251459"/>
                </a:lnTo>
                <a:lnTo>
                  <a:pt x="198628" y="217169"/>
                </a:lnTo>
                <a:lnTo>
                  <a:pt x="198374" y="215900"/>
                </a:lnTo>
                <a:lnTo>
                  <a:pt x="197612" y="213359"/>
                </a:lnTo>
                <a:lnTo>
                  <a:pt x="191625" y="201929"/>
                </a:lnTo>
                <a:lnTo>
                  <a:pt x="185626" y="189229"/>
                </a:lnTo>
                <a:lnTo>
                  <a:pt x="179556" y="177800"/>
                </a:lnTo>
                <a:lnTo>
                  <a:pt x="173355" y="165100"/>
                </a:lnTo>
                <a:lnTo>
                  <a:pt x="168465" y="158750"/>
                </a:lnTo>
                <a:lnTo>
                  <a:pt x="162242" y="153669"/>
                </a:lnTo>
                <a:lnTo>
                  <a:pt x="154781" y="149859"/>
                </a:lnTo>
                <a:lnTo>
                  <a:pt x="82296" y="149859"/>
                </a:lnTo>
                <a:lnTo>
                  <a:pt x="81280" y="148589"/>
                </a:lnTo>
                <a:lnTo>
                  <a:pt x="80264" y="148589"/>
                </a:lnTo>
                <a:lnTo>
                  <a:pt x="81280" y="139700"/>
                </a:lnTo>
                <a:lnTo>
                  <a:pt x="82296" y="138429"/>
                </a:lnTo>
                <a:lnTo>
                  <a:pt x="93587" y="130809"/>
                </a:lnTo>
                <a:lnTo>
                  <a:pt x="105664" y="124459"/>
                </a:lnTo>
                <a:lnTo>
                  <a:pt x="108921" y="123189"/>
                </a:lnTo>
                <a:lnTo>
                  <a:pt x="80645" y="123189"/>
                </a:lnTo>
                <a:lnTo>
                  <a:pt x="80645" y="26669"/>
                </a:lnTo>
                <a:lnTo>
                  <a:pt x="80899" y="25400"/>
                </a:lnTo>
                <a:lnTo>
                  <a:pt x="131403" y="25400"/>
                </a:lnTo>
                <a:lnTo>
                  <a:pt x="123193" y="20319"/>
                </a:lnTo>
                <a:lnTo>
                  <a:pt x="110236" y="15239"/>
                </a:lnTo>
                <a:lnTo>
                  <a:pt x="103423" y="13969"/>
                </a:lnTo>
                <a:close/>
              </a:path>
              <a:path w="274320" h="370839">
                <a:moveTo>
                  <a:pt x="55626" y="322579"/>
                </a:moveTo>
                <a:lnTo>
                  <a:pt x="44069" y="322579"/>
                </a:lnTo>
                <a:lnTo>
                  <a:pt x="44014" y="323850"/>
                </a:lnTo>
                <a:lnTo>
                  <a:pt x="43905" y="326389"/>
                </a:lnTo>
                <a:lnTo>
                  <a:pt x="43796" y="328929"/>
                </a:lnTo>
                <a:lnTo>
                  <a:pt x="43688" y="332739"/>
                </a:lnTo>
                <a:lnTo>
                  <a:pt x="44323" y="334009"/>
                </a:lnTo>
                <a:lnTo>
                  <a:pt x="56007" y="334009"/>
                </a:lnTo>
                <a:lnTo>
                  <a:pt x="56007" y="325119"/>
                </a:lnTo>
                <a:lnTo>
                  <a:pt x="55626" y="322579"/>
                </a:lnTo>
                <a:close/>
              </a:path>
              <a:path w="274320" h="370839">
                <a:moveTo>
                  <a:pt x="84328" y="285750"/>
                </a:moveTo>
                <a:lnTo>
                  <a:pt x="68961" y="285750"/>
                </a:lnTo>
                <a:lnTo>
                  <a:pt x="74676" y="290829"/>
                </a:lnTo>
                <a:lnTo>
                  <a:pt x="74676" y="304800"/>
                </a:lnTo>
                <a:lnTo>
                  <a:pt x="68707" y="309879"/>
                </a:lnTo>
                <a:lnTo>
                  <a:pt x="83470" y="309879"/>
                </a:lnTo>
                <a:lnTo>
                  <a:pt x="84328" y="308609"/>
                </a:lnTo>
                <a:lnTo>
                  <a:pt x="88646" y="300989"/>
                </a:lnTo>
                <a:lnTo>
                  <a:pt x="88265" y="293369"/>
                </a:lnTo>
                <a:lnTo>
                  <a:pt x="84328" y="285750"/>
                </a:lnTo>
                <a:close/>
              </a:path>
              <a:path w="274320" h="370839">
                <a:moveTo>
                  <a:pt x="96266" y="247650"/>
                </a:moveTo>
                <a:lnTo>
                  <a:pt x="73025" y="247650"/>
                </a:lnTo>
                <a:lnTo>
                  <a:pt x="80899" y="248919"/>
                </a:lnTo>
                <a:lnTo>
                  <a:pt x="86614" y="254000"/>
                </a:lnTo>
                <a:lnTo>
                  <a:pt x="86614" y="267969"/>
                </a:lnTo>
                <a:lnTo>
                  <a:pt x="80645" y="273050"/>
                </a:lnTo>
                <a:lnTo>
                  <a:pt x="118745" y="273050"/>
                </a:lnTo>
                <a:lnTo>
                  <a:pt x="127551" y="270509"/>
                </a:lnTo>
                <a:lnTo>
                  <a:pt x="136144" y="266700"/>
                </a:lnTo>
                <a:lnTo>
                  <a:pt x="140081" y="265429"/>
                </a:lnTo>
                <a:lnTo>
                  <a:pt x="143764" y="262889"/>
                </a:lnTo>
                <a:lnTo>
                  <a:pt x="144957" y="261619"/>
                </a:lnTo>
                <a:lnTo>
                  <a:pt x="99568" y="261619"/>
                </a:lnTo>
                <a:lnTo>
                  <a:pt x="99568" y="254000"/>
                </a:lnTo>
                <a:lnTo>
                  <a:pt x="97282" y="248919"/>
                </a:lnTo>
                <a:lnTo>
                  <a:pt x="96266" y="247650"/>
                </a:lnTo>
                <a:close/>
              </a:path>
              <a:path w="274320" h="370839">
                <a:moveTo>
                  <a:pt x="145161" y="247650"/>
                </a:moveTo>
                <a:lnTo>
                  <a:pt x="141478" y="247650"/>
                </a:lnTo>
                <a:lnTo>
                  <a:pt x="138430" y="250189"/>
                </a:lnTo>
                <a:lnTo>
                  <a:pt x="132627" y="254000"/>
                </a:lnTo>
                <a:lnTo>
                  <a:pt x="126206" y="257809"/>
                </a:lnTo>
                <a:lnTo>
                  <a:pt x="112268" y="260350"/>
                </a:lnTo>
                <a:lnTo>
                  <a:pt x="108839" y="261619"/>
                </a:lnTo>
                <a:lnTo>
                  <a:pt x="144957" y="261619"/>
                </a:lnTo>
                <a:lnTo>
                  <a:pt x="149733" y="256539"/>
                </a:lnTo>
                <a:lnTo>
                  <a:pt x="149733" y="252729"/>
                </a:lnTo>
                <a:lnTo>
                  <a:pt x="145161" y="247650"/>
                </a:lnTo>
                <a:close/>
              </a:path>
              <a:path w="274320" h="370839">
                <a:moveTo>
                  <a:pt x="97903" y="215900"/>
                </a:moveTo>
                <a:lnTo>
                  <a:pt x="83947" y="215900"/>
                </a:lnTo>
                <a:lnTo>
                  <a:pt x="85979" y="218439"/>
                </a:lnTo>
                <a:lnTo>
                  <a:pt x="88900" y="227329"/>
                </a:lnTo>
                <a:lnTo>
                  <a:pt x="82931" y="234950"/>
                </a:lnTo>
                <a:lnTo>
                  <a:pt x="73660" y="236219"/>
                </a:lnTo>
                <a:lnTo>
                  <a:pt x="95977" y="236219"/>
                </a:lnTo>
                <a:lnTo>
                  <a:pt x="97484" y="233679"/>
                </a:lnTo>
                <a:lnTo>
                  <a:pt x="99599" y="227329"/>
                </a:lnTo>
                <a:lnTo>
                  <a:pt x="99286" y="219709"/>
                </a:lnTo>
                <a:lnTo>
                  <a:pt x="97903" y="215900"/>
                </a:lnTo>
                <a:close/>
              </a:path>
              <a:path w="274320" h="370839">
                <a:moveTo>
                  <a:pt x="95631" y="210819"/>
                </a:moveTo>
                <a:lnTo>
                  <a:pt x="40767" y="210819"/>
                </a:lnTo>
                <a:lnTo>
                  <a:pt x="41783" y="212089"/>
                </a:lnTo>
                <a:lnTo>
                  <a:pt x="42672" y="212089"/>
                </a:lnTo>
                <a:lnTo>
                  <a:pt x="51877" y="217169"/>
                </a:lnTo>
                <a:lnTo>
                  <a:pt x="61356" y="219709"/>
                </a:lnTo>
                <a:lnTo>
                  <a:pt x="71050" y="219709"/>
                </a:lnTo>
                <a:lnTo>
                  <a:pt x="80899" y="217169"/>
                </a:lnTo>
                <a:lnTo>
                  <a:pt x="83947" y="215900"/>
                </a:lnTo>
                <a:lnTo>
                  <a:pt x="97903" y="215900"/>
                </a:lnTo>
                <a:lnTo>
                  <a:pt x="96520" y="212089"/>
                </a:lnTo>
                <a:lnTo>
                  <a:pt x="95631" y="210819"/>
                </a:lnTo>
                <a:close/>
              </a:path>
              <a:path w="274320" h="370839">
                <a:moveTo>
                  <a:pt x="140462" y="186689"/>
                </a:moveTo>
                <a:lnTo>
                  <a:pt x="103505" y="186689"/>
                </a:lnTo>
                <a:lnTo>
                  <a:pt x="101600" y="187959"/>
                </a:lnTo>
                <a:lnTo>
                  <a:pt x="99949" y="189229"/>
                </a:lnTo>
                <a:lnTo>
                  <a:pt x="94289" y="194309"/>
                </a:lnTo>
                <a:lnTo>
                  <a:pt x="88296" y="199389"/>
                </a:lnTo>
                <a:lnTo>
                  <a:pt x="81875" y="203200"/>
                </a:lnTo>
                <a:lnTo>
                  <a:pt x="74930" y="205739"/>
                </a:lnTo>
                <a:lnTo>
                  <a:pt x="68326" y="207009"/>
                </a:lnTo>
                <a:lnTo>
                  <a:pt x="100584" y="207009"/>
                </a:lnTo>
                <a:lnTo>
                  <a:pt x="101600" y="205739"/>
                </a:lnTo>
                <a:lnTo>
                  <a:pt x="106172" y="199389"/>
                </a:lnTo>
                <a:lnTo>
                  <a:pt x="140843" y="199389"/>
                </a:lnTo>
                <a:lnTo>
                  <a:pt x="143129" y="196850"/>
                </a:lnTo>
                <a:lnTo>
                  <a:pt x="143002" y="191769"/>
                </a:lnTo>
                <a:lnTo>
                  <a:pt x="142875" y="190500"/>
                </a:lnTo>
                <a:lnTo>
                  <a:pt x="142748" y="189229"/>
                </a:lnTo>
                <a:lnTo>
                  <a:pt x="140462" y="186689"/>
                </a:lnTo>
                <a:close/>
              </a:path>
              <a:path w="274320" h="370839">
                <a:moveTo>
                  <a:pt x="75209" y="173989"/>
                </a:moveTo>
                <a:lnTo>
                  <a:pt x="59055" y="173989"/>
                </a:lnTo>
                <a:lnTo>
                  <a:pt x="54403" y="180339"/>
                </a:lnTo>
                <a:lnTo>
                  <a:pt x="49942" y="186689"/>
                </a:lnTo>
                <a:lnTo>
                  <a:pt x="45624" y="191769"/>
                </a:lnTo>
                <a:lnTo>
                  <a:pt x="41402" y="198119"/>
                </a:lnTo>
                <a:lnTo>
                  <a:pt x="40767" y="198119"/>
                </a:lnTo>
                <a:lnTo>
                  <a:pt x="39751" y="199389"/>
                </a:lnTo>
                <a:lnTo>
                  <a:pt x="55905" y="199389"/>
                </a:lnTo>
                <a:lnTo>
                  <a:pt x="75209" y="173989"/>
                </a:lnTo>
                <a:close/>
              </a:path>
              <a:path w="274320" h="370839">
                <a:moveTo>
                  <a:pt x="66040" y="0"/>
                </a:moveTo>
                <a:lnTo>
                  <a:pt x="57658" y="1269"/>
                </a:lnTo>
                <a:lnTo>
                  <a:pt x="49022" y="3809"/>
                </a:lnTo>
                <a:lnTo>
                  <a:pt x="43688" y="11429"/>
                </a:lnTo>
                <a:lnTo>
                  <a:pt x="43635" y="114300"/>
                </a:lnTo>
                <a:lnTo>
                  <a:pt x="43517" y="148589"/>
                </a:lnTo>
                <a:lnTo>
                  <a:pt x="43434" y="161289"/>
                </a:lnTo>
                <a:lnTo>
                  <a:pt x="56388" y="161289"/>
                </a:lnTo>
                <a:lnTo>
                  <a:pt x="56388" y="16509"/>
                </a:lnTo>
                <a:lnTo>
                  <a:pt x="59055" y="13969"/>
                </a:lnTo>
                <a:lnTo>
                  <a:pt x="103423" y="13969"/>
                </a:lnTo>
                <a:lnTo>
                  <a:pt x="96611" y="12700"/>
                </a:lnTo>
                <a:lnTo>
                  <a:pt x="79629" y="12700"/>
                </a:lnTo>
                <a:lnTo>
                  <a:pt x="73914" y="2539"/>
                </a:lnTo>
                <a:lnTo>
                  <a:pt x="66040" y="0"/>
                </a:lnTo>
                <a:close/>
              </a:path>
              <a:path w="274320" h="370839">
                <a:moveTo>
                  <a:pt x="258445" y="29209"/>
                </a:moveTo>
                <a:lnTo>
                  <a:pt x="229520" y="29209"/>
                </a:lnTo>
                <a:lnTo>
                  <a:pt x="238898" y="31750"/>
                </a:lnTo>
                <a:lnTo>
                  <a:pt x="248158" y="36829"/>
                </a:lnTo>
                <a:lnTo>
                  <a:pt x="212979" y="67309"/>
                </a:lnTo>
                <a:lnTo>
                  <a:pt x="204978" y="78739"/>
                </a:lnTo>
                <a:lnTo>
                  <a:pt x="196776" y="88900"/>
                </a:lnTo>
                <a:lnTo>
                  <a:pt x="186801" y="96519"/>
                </a:lnTo>
                <a:lnTo>
                  <a:pt x="175277" y="101600"/>
                </a:lnTo>
                <a:lnTo>
                  <a:pt x="162433" y="105409"/>
                </a:lnTo>
                <a:lnTo>
                  <a:pt x="155194" y="105409"/>
                </a:lnTo>
                <a:lnTo>
                  <a:pt x="147955" y="106679"/>
                </a:lnTo>
                <a:lnTo>
                  <a:pt x="120229" y="106679"/>
                </a:lnTo>
                <a:lnTo>
                  <a:pt x="107791" y="109219"/>
                </a:lnTo>
                <a:lnTo>
                  <a:pt x="95972" y="114300"/>
                </a:lnTo>
                <a:lnTo>
                  <a:pt x="84582" y="120650"/>
                </a:lnTo>
                <a:lnTo>
                  <a:pt x="83312" y="121919"/>
                </a:lnTo>
                <a:lnTo>
                  <a:pt x="80645" y="123189"/>
                </a:lnTo>
                <a:lnTo>
                  <a:pt x="108921" y="123189"/>
                </a:lnTo>
                <a:lnTo>
                  <a:pt x="118693" y="119379"/>
                </a:lnTo>
                <a:lnTo>
                  <a:pt x="132842" y="118109"/>
                </a:lnTo>
                <a:lnTo>
                  <a:pt x="156737" y="118109"/>
                </a:lnTo>
                <a:lnTo>
                  <a:pt x="164719" y="116839"/>
                </a:lnTo>
                <a:lnTo>
                  <a:pt x="177915" y="114300"/>
                </a:lnTo>
                <a:lnTo>
                  <a:pt x="189992" y="109219"/>
                </a:lnTo>
                <a:lnTo>
                  <a:pt x="200830" y="102869"/>
                </a:lnTo>
                <a:lnTo>
                  <a:pt x="210312" y="92709"/>
                </a:lnTo>
                <a:lnTo>
                  <a:pt x="213995" y="88900"/>
                </a:lnTo>
                <a:lnTo>
                  <a:pt x="238902" y="58419"/>
                </a:lnTo>
                <a:lnTo>
                  <a:pt x="267462" y="41909"/>
                </a:lnTo>
                <a:lnTo>
                  <a:pt x="268097" y="36829"/>
                </a:lnTo>
                <a:lnTo>
                  <a:pt x="263144" y="33019"/>
                </a:lnTo>
                <a:lnTo>
                  <a:pt x="258445" y="29209"/>
                </a:lnTo>
                <a:close/>
              </a:path>
              <a:path w="274320" h="370839">
                <a:moveTo>
                  <a:pt x="131403" y="25400"/>
                </a:moveTo>
                <a:lnTo>
                  <a:pt x="95835" y="25400"/>
                </a:lnTo>
                <a:lnTo>
                  <a:pt x="107140" y="27939"/>
                </a:lnTo>
                <a:lnTo>
                  <a:pt x="117897" y="33019"/>
                </a:lnTo>
                <a:lnTo>
                  <a:pt x="128143" y="38100"/>
                </a:lnTo>
                <a:lnTo>
                  <a:pt x="139455" y="44450"/>
                </a:lnTo>
                <a:lnTo>
                  <a:pt x="151399" y="48259"/>
                </a:lnTo>
                <a:lnTo>
                  <a:pt x="163843" y="48259"/>
                </a:lnTo>
                <a:lnTo>
                  <a:pt x="176657" y="45719"/>
                </a:lnTo>
                <a:lnTo>
                  <a:pt x="193675" y="40639"/>
                </a:lnTo>
                <a:lnTo>
                  <a:pt x="204559" y="35559"/>
                </a:lnTo>
                <a:lnTo>
                  <a:pt x="154495" y="35559"/>
                </a:lnTo>
                <a:lnTo>
                  <a:pt x="144752" y="33019"/>
                </a:lnTo>
                <a:lnTo>
                  <a:pt x="135509" y="27939"/>
                </a:lnTo>
                <a:lnTo>
                  <a:pt x="131403" y="25400"/>
                </a:lnTo>
                <a:close/>
              </a:path>
              <a:path w="274320" h="370839">
                <a:moveTo>
                  <a:pt x="229663" y="16509"/>
                </a:moveTo>
                <a:lnTo>
                  <a:pt x="216219" y="17779"/>
                </a:lnTo>
                <a:lnTo>
                  <a:pt x="202311" y="22859"/>
                </a:lnTo>
                <a:lnTo>
                  <a:pt x="195722" y="26669"/>
                </a:lnTo>
                <a:lnTo>
                  <a:pt x="182022" y="31750"/>
                </a:lnTo>
                <a:lnTo>
                  <a:pt x="175006" y="33019"/>
                </a:lnTo>
                <a:lnTo>
                  <a:pt x="164619" y="35559"/>
                </a:lnTo>
                <a:lnTo>
                  <a:pt x="204559" y="35559"/>
                </a:lnTo>
                <a:lnTo>
                  <a:pt x="209931" y="33019"/>
                </a:lnTo>
                <a:lnTo>
                  <a:pt x="219904" y="29209"/>
                </a:lnTo>
                <a:lnTo>
                  <a:pt x="258445" y="29209"/>
                </a:lnTo>
                <a:lnTo>
                  <a:pt x="255778" y="26669"/>
                </a:lnTo>
                <a:lnTo>
                  <a:pt x="242798" y="20319"/>
                </a:lnTo>
                <a:lnTo>
                  <a:pt x="229663" y="16509"/>
                </a:lnTo>
                <a:close/>
              </a:path>
            </a:pathLst>
          </a:custGeom>
          <a:solidFill>
            <a:srgbClr val="5F5F5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7420482" y="2780538"/>
            <a:ext cx="13900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85" dirty="0">
                <a:solidFill>
                  <a:srgbClr val="0A976C"/>
                </a:solidFill>
                <a:latin typeface="Century Gothic"/>
                <a:cs typeface="Century Gothic"/>
              </a:rPr>
              <a:t>TECHNICAL</a:t>
            </a:r>
            <a:endParaRPr sz="1800">
              <a:latin typeface="Century Gothic"/>
              <a:cs typeface="Century Gothic"/>
            </a:endParaRPr>
          </a:p>
        </p:txBody>
      </p:sp>
      <p:pic>
        <p:nvPicPr>
          <p:cNvPr id="14" name="object 1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72682" y="2318004"/>
            <a:ext cx="2909013" cy="3373513"/>
          </a:xfrm>
          <a:prstGeom prst="rect">
            <a:avLst/>
          </a:prstGeom>
        </p:spPr>
      </p:pic>
      <p:sp>
        <p:nvSpPr>
          <p:cNvPr id="15" name="object 15"/>
          <p:cNvSpPr/>
          <p:nvPr/>
        </p:nvSpPr>
        <p:spPr>
          <a:xfrm>
            <a:off x="6928866" y="1858517"/>
            <a:ext cx="378460" cy="2188845"/>
          </a:xfrm>
          <a:custGeom>
            <a:avLst/>
            <a:gdLst/>
            <a:ahLst/>
            <a:cxnLst/>
            <a:rect l="l" t="t" r="r" b="b"/>
            <a:pathLst>
              <a:path w="378459" h="2188845">
                <a:moveTo>
                  <a:pt x="0" y="0"/>
                </a:moveTo>
                <a:lnTo>
                  <a:pt x="73568" y="0"/>
                </a:lnTo>
                <a:lnTo>
                  <a:pt x="133635" y="0"/>
                </a:lnTo>
                <a:lnTo>
                  <a:pt x="174128" y="0"/>
                </a:lnTo>
                <a:lnTo>
                  <a:pt x="188975" y="0"/>
                </a:lnTo>
                <a:lnTo>
                  <a:pt x="188975" y="1094232"/>
                </a:lnTo>
                <a:lnTo>
                  <a:pt x="239506" y="1094232"/>
                </a:lnTo>
                <a:lnTo>
                  <a:pt x="276034" y="1094232"/>
                </a:lnTo>
                <a:lnTo>
                  <a:pt x="316277" y="1094232"/>
                </a:lnTo>
                <a:lnTo>
                  <a:pt x="377951" y="1094232"/>
                </a:lnTo>
                <a:lnTo>
                  <a:pt x="304383" y="1094232"/>
                </a:lnTo>
                <a:lnTo>
                  <a:pt x="244316" y="1094232"/>
                </a:lnTo>
                <a:lnTo>
                  <a:pt x="203823" y="1094232"/>
                </a:lnTo>
                <a:lnTo>
                  <a:pt x="188975" y="1094232"/>
                </a:lnTo>
                <a:lnTo>
                  <a:pt x="188975" y="2188464"/>
                </a:lnTo>
                <a:lnTo>
                  <a:pt x="138445" y="2188464"/>
                </a:lnTo>
                <a:lnTo>
                  <a:pt x="101917" y="2188464"/>
                </a:lnTo>
                <a:lnTo>
                  <a:pt x="61674" y="2188464"/>
                </a:lnTo>
                <a:lnTo>
                  <a:pt x="0" y="2188464"/>
                </a:lnTo>
              </a:path>
            </a:pathLst>
          </a:custGeom>
          <a:ln w="28575">
            <a:solidFill>
              <a:srgbClr val="0871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941057" y="4365497"/>
            <a:ext cx="365760" cy="1781810"/>
          </a:xfrm>
          <a:custGeom>
            <a:avLst/>
            <a:gdLst/>
            <a:ahLst/>
            <a:cxnLst/>
            <a:rect l="l" t="t" r="r" b="b"/>
            <a:pathLst>
              <a:path w="365759" h="1781810">
                <a:moveTo>
                  <a:pt x="0" y="0"/>
                </a:moveTo>
                <a:lnTo>
                  <a:pt x="71169" y="0"/>
                </a:lnTo>
                <a:lnTo>
                  <a:pt x="129301" y="0"/>
                </a:lnTo>
                <a:lnTo>
                  <a:pt x="168503" y="0"/>
                </a:lnTo>
                <a:lnTo>
                  <a:pt x="182880" y="0"/>
                </a:lnTo>
                <a:lnTo>
                  <a:pt x="182880" y="890777"/>
                </a:lnTo>
                <a:lnTo>
                  <a:pt x="231814" y="890777"/>
                </a:lnTo>
                <a:lnTo>
                  <a:pt x="267176" y="890777"/>
                </a:lnTo>
                <a:lnTo>
                  <a:pt x="306109" y="890777"/>
                </a:lnTo>
                <a:lnTo>
                  <a:pt x="365760" y="890777"/>
                </a:lnTo>
                <a:lnTo>
                  <a:pt x="294590" y="890777"/>
                </a:lnTo>
                <a:lnTo>
                  <a:pt x="236458" y="890777"/>
                </a:lnTo>
                <a:lnTo>
                  <a:pt x="197256" y="890777"/>
                </a:lnTo>
                <a:lnTo>
                  <a:pt x="182880" y="890777"/>
                </a:lnTo>
                <a:lnTo>
                  <a:pt x="182880" y="1781556"/>
                </a:lnTo>
                <a:lnTo>
                  <a:pt x="133945" y="1781556"/>
                </a:lnTo>
                <a:lnTo>
                  <a:pt x="98583" y="1781556"/>
                </a:lnTo>
                <a:lnTo>
                  <a:pt x="59650" y="1781556"/>
                </a:lnTo>
                <a:lnTo>
                  <a:pt x="0" y="1781556"/>
                </a:lnTo>
              </a:path>
            </a:pathLst>
          </a:custGeom>
          <a:ln w="28575">
            <a:solidFill>
              <a:srgbClr val="5F5F5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69047" rIns="0" bIns="0" rtlCol="0">
            <a:spAutoFit/>
          </a:bodyPr>
          <a:lstStyle/>
          <a:p>
            <a:pPr marL="2417445">
              <a:lnSpc>
                <a:spcPct val="100000"/>
              </a:lnSpc>
              <a:spcBef>
                <a:spcPts val="100"/>
              </a:spcBef>
            </a:pPr>
            <a:fld id="{81D60167-4931-47E6-BA6A-407CBD079E47}" type="slidenum">
              <a:rPr spc="-25" dirty="0"/>
              <a:t>186</a:t>
            </a:fld>
            <a:endParaRPr spc="-25" dirty="0"/>
          </a:p>
        </p:txBody>
      </p:sp>
      <p:sp>
        <p:nvSpPr>
          <p:cNvPr id="18" name="object 1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/>
              <a:t>©</a:t>
            </a:r>
            <a:r>
              <a:rPr spc="-15" dirty="0"/>
              <a:t> </a:t>
            </a:r>
            <a:r>
              <a:rPr dirty="0"/>
              <a:t>The</a:t>
            </a:r>
            <a:r>
              <a:rPr spc="-30" dirty="0"/>
              <a:t> </a:t>
            </a:r>
            <a:r>
              <a:rPr dirty="0"/>
              <a:t>KPI</a:t>
            </a:r>
            <a:r>
              <a:rPr spc="-5" dirty="0"/>
              <a:t> </a:t>
            </a:r>
            <a:r>
              <a:rPr dirty="0"/>
              <a:t>Institute</a:t>
            </a:r>
            <a:r>
              <a:rPr spc="-20" dirty="0"/>
              <a:t> 2023</a:t>
            </a:r>
          </a:p>
        </p:txBody>
      </p:sp>
    </p:spTree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27164" y="184404"/>
            <a:ext cx="1937003" cy="161544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0" y="531876"/>
            <a:ext cx="277495" cy="715010"/>
          </a:xfrm>
          <a:custGeom>
            <a:avLst/>
            <a:gdLst/>
            <a:ahLst/>
            <a:cxnLst/>
            <a:rect l="l" t="t" r="r" b="b"/>
            <a:pathLst>
              <a:path w="277495" h="715010">
                <a:moveTo>
                  <a:pt x="277368" y="0"/>
                </a:moveTo>
                <a:lnTo>
                  <a:pt x="0" y="0"/>
                </a:lnTo>
                <a:lnTo>
                  <a:pt x="0" y="714756"/>
                </a:lnTo>
                <a:lnTo>
                  <a:pt x="277368" y="714756"/>
                </a:lnTo>
                <a:lnTo>
                  <a:pt x="277368" y="0"/>
                </a:lnTo>
                <a:close/>
              </a:path>
            </a:pathLst>
          </a:custGeom>
          <a:solidFill>
            <a:srgbClr val="0871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61544" y="6553200"/>
            <a:ext cx="8820150" cy="0"/>
          </a:xfrm>
          <a:custGeom>
            <a:avLst/>
            <a:gdLst/>
            <a:ahLst/>
            <a:cxnLst/>
            <a:rect l="l" t="t" r="r" b="b"/>
            <a:pathLst>
              <a:path w="8820150">
                <a:moveTo>
                  <a:pt x="0" y="0"/>
                </a:moveTo>
                <a:lnTo>
                  <a:pt x="8820023" y="0"/>
                </a:lnTo>
              </a:path>
            </a:pathLst>
          </a:custGeom>
          <a:ln w="9525">
            <a:solidFill>
              <a:srgbClr val="D0CEC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09258" rIns="0" bIns="0" rtlCol="0">
            <a:spAutoFit/>
          </a:bodyPr>
          <a:lstStyle/>
          <a:p>
            <a:pPr marL="31115">
              <a:lnSpc>
                <a:spcPct val="100000"/>
              </a:lnSpc>
              <a:spcBef>
                <a:spcPts val="100"/>
              </a:spcBef>
            </a:pPr>
            <a:r>
              <a:rPr spc="229" dirty="0"/>
              <a:t>WEIGHTS</a:t>
            </a:r>
            <a:r>
              <a:rPr spc="20" dirty="0"/>
              <a:t> </a:t>
            </a:r>
            <a:r>
              <a:rPr spc="100" dirty="0"/>
              <a:t>AND</a:t>
            </a:r>
            <a:r>
              <a:rPr spc="30" dirty="0"/>
              <a:t> </a:t>
            </a:r>
            <a:r>
              <a:rPr spc="215" dirty="0"/>
              <a:t>INDEXES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44856" y="6357315"/>
            <a:ext cx="108140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i="1" spc="-100" dirty="0">
                <a:solidFill>
                  <a:srgbClr val="5F5F5F"/>
                </a:solidFill>
                <a:latin typeface="Lucida Sans"/>
                <a:cs typeface="Lucida Sans"/>
              </a:rPr>
              <a:t>Source:</a:t>
            </a:r>
            <a:r>
              <a:rPr sz="900" i="1" spc="-75" dirty="0">
                <a:solidFill>
                  <a:srgbClr val="5F5F5F"/>
                </a:solidFill>
                <a:latin typeface="Lucida Sans"/>
                <a:cs typeface="Lucida Sans"/>
              </a:rPr>
              <a:t> </a:t>
            </a:r>
            <a:r>
              <a:rPr sz="900" i="1" spc="-100" dirty="0">
                <a:solidFill>
                  <a:srgbClr val="5F5F5F"/>
                </a:solidFill>
                <a:latin typeface="Lucida Sans"/>
                <a:cs typeface="Lucida Sans"/>
              </a:rPr>
              <a:t>Odu,</a:t>
            </a:r>
            <a:r>
              <a:rPr sz="900" i="1" spc="-60" dirty="0">
                <a:solidFill>
                  <a:srgbClr val="5F5F5F"/>
                </a:solidFill>
                <a:latin typeface="Lucida Sans"/>
                <a:cs typeface="Lucida Sans"/>
              </a:rPr>
              <a:t> </a:t>
            </a:r>
            <a:r>
              <a:rPr sz="900" i="1" spc="-75" dirty="0">
                <a:solidFill>
                  <a:srgbClr val="5F5F5F"/>
                </a:solidFill>
                <a:latin typeface="Lucida Sans"/>
                <a:cs typeface="Lucida Sans"/>
              </a:rPr>
              <a:t>G.</a:t>
            </a:r>
            <a:r>
              <a:rPr sz="900" i="1" spc="-85" dirty="0">
                <a:solidFill>
                  <a:srgbClr val="5F5F5F"/>
                </a:solidFill>
                <a:latin typeface="Lucida Sans"/>
                <a:cs typeface="Lucida Sans"/>
              </a:rPr>
              <a:t> </a:t>
            </a:r>
            <a:r>
              <a:rPr sz="900" i="1" spc="-30" dirty="0">
                <a:solidFill>
                  <a:srgbClr val="5F5F5F"/>
                </a:solidFill>
                <a:latin typeface="Lucida Sans"/>
                <a:cs typeface="Lucida Sans"/>
              </a:rPr>
              <a:t>(2019)</a:t>
            </a:r>
            <a:endParaRPr sz="900">
              <a:latin typeface="Lucida Sans"/>
              <a:cs typeface="Lucida Sans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411463" y="1549900"/>
            <a:ext cx="4153535" cy="3519170"/>
            <a:chOff x="411463" y="1549900"/>
            <a:chExt cx="4153535" cy="3519170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1463" y="1549900"/>
              <a:ext cx="4152933" cy="3518927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428243" y="1557528"/>
              <a:ext cx="4069079" cy="3444240"/>
            </a:xfrm>
            <a:custGeom>
              <a:avLst/>
              <a:gdLst/>
              <a:ahLst/>
              <a:cxnLst/>
              <a:rect l="l" t="t" r="r" b="b"/>
              <a:pathLst>
                <a:path w="4069079" h="3444240">
                  <a:moveTo>
                    <a:pt x="3944620" y="0"/>
                  </a:moveTo>
                  <a:lnTo>
                    <a:pt x="124472" y="0"/>
                  </a:lnTo>
                  <a:lnTo>
                    <a:pt x="76022" y="9784"/>
                  </a:lnTo>
                  <a:lnTo>
                    <a:pt x="36456" y="36464"/>
                  </a:lnTo>
                  <a:lnTo>
                    <a:pt x="9781" y="76027"/>
                  </a:lnTo>
                  <a:lnTo>
                    <a:pt x="0" y="124460"/>
                  </a:lnTo>
                  <a:lnTo>
                    <a:pt x="0" y="3319779"/>
                  </a:lnTo>
                  <a:lnTo>
                    <a:pt x="9781" y="3368212"/>
                  </a:lnTo>
                  <a:lnTo>
                    <a:pt x="36456" y="3407775"/>
                  </a:lnTo>
                  <a:lnTo>
                    <a:pt x="76022" y="3434455"/>
                  </a:lnTo>
                  <a:lnTo>
                    <a:pt x="124472" y="3444240"/>
                  </a:lnTo>
                  <a:lnTo>
                    <a:pt x="3944620" y="3444240"/>
                  </a:lnTo>
                  <a:lnTo>
                    <a:pt x="3993052" y="3434455"/>
                  </a:lnTo>
                  <a:lnTo>
                    <a:pt x="4032615" y="3407775"/>
                  </a:lnTo>
                  <a:lnTo>
                    <a:pt x="4059295" y="3368212"/>
                  </a:lnTo>
                  <a:lnTo>
                    <a:pt x="4069079" y="3319779"/>
                  </a:lnTo>
                  <a:lnTo>
                    <a:pt x="4069079" y="124460"/>
                  </a:lnTo>
                  <a:lnTo>
                    <a:pt x="4059295" y="76027"/>
                  </a:lnTo>
                  <a:lnTo>
                    <a:pt x="4032615" y="36464"/>
                  </a:lnTo>
                  <a:lnTo>
                    <a:pt x="3993052" y="9784"/>
                  </a:lnTo>
                  <a:lnTo>
                    <a:pt x="3944620" y="0"/>
                  </a:lnTo>
                  <a:close/>
                </a:path>
              </a:pathLst>
            </a:custGeom>
            <a:solidFill>
              <a:srgbClr val="FAFA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563981" y="1810004"/>
            <a:ext cx="3256279" cy="28174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05" dirty="0">
                <a:solidFill>
                  <a:srgbClr val="087150"/>
                </a:solidFill>
                <a:latin typeface="Century Gothic"/>
                <a:cs typeface="Century Gothic"/>
              </a:rPr>
              <a:t>WEIGHTS</a:t>
            </a:r>
            <a:endParaRPr sz="1600">
              <a:latin typeface="Century Gothic"/>
              <a:cs typeface="Century Gothic"/>
            </a:endParaRPr>
          </a:p>
          <a:p>
            <a:pPr marL="299085" marR="5080" indent="-287020">
              <a:lnSpc>
                <a:spcPct val="150000"/>
              </a:lnSpc>
              <a:spcBef>
                <a:spcPts val="1460"/>
              </a:spcBef>
              <a:buClr>
                <a:srgbClr val="0A976C"/>
              </a:buClr>
              <a:buSzPct val="81250"/>
              <a:buChar char="•"/>
              <a:tabLst>
                <a:tab pos="299085" algn="l"/>
              </a:tabLst>
            </a:pPr>
            <a:r>
              <a:rPr sz="1600" spc="80" dirty="0">
                <a:solidFill>
                  <a:srgbClr val="087150"/>
                </a:solidFill>
                <a:latin typeface="Century Gothic"/>
                <a:cs typeface="Century Gothic"/>
              </a:rPr>
              <a:t>Emphasizing</a:t>
            </a:r>
            <a:r>
              <a:rPr sz="1600" spc="-20" dirty="0">
                <a:solidFill>
                  <a:srgbClr val="087150"/>
                </a:solidFill>
                <a:latin typeface="Century Gothic"/>
                <a:cs typeface="Century Gothic"/>
              </a:rPr>
              <a:t> </a:t>
            </a:r>
            <a:r>
              <a:rPr sz="1600" dirty="0">
                <a:solidFill>
                  <a:srgbClr val="087150"/>
                </a:solidFill>
                <a:latin typeface="Century Gothic"/>
                <a:cs typeface="Century Gothic"/>
              </a:rPr>
              <a:t>the</a:t>
            </a:r>
            <a:r>
              <a:rPr sz="1600" spc="10" dirty="0">
                <a:solidFill>
                  <a:srgbClr val="087150"/>
                </a:solidFill>
                <a:latin typeface="Century Gothic"/>
                <a:cs typeface="Century Gothic"/>
              </a:rPr>
              <a:t> </a:t>
            </a:r>
            <a:r>
              <a:rPr sz="1600" spc="-10" dirty="0">
                <a:solidFill>
                  <a:srgbClr val="087150"/>
                </a:solidFill>
                <a:latin typeface="Century Gothic"/>
                <a:cs typeface="Century Gothic"/>
              </a:rPr>
              <a:t>importance </a:t>
            </a:r>
            <a:r>
              <a:rPr sz="1600" dirty="0">
                <a:solidFill>
                  <a:srgbClr val="087150"/>
                </a:solidFill>
                <a:latin typeface="Century Gothic"/>
                <a:cs typeface="Century Gothic"/>
              </a:rPr>
              <a:t>of</a:t>
            </a:r>
            <a:r>
              <a:rPr sz="1600" spc="-15" dirty="0">
                <a:solidFill>
                  <a:srgbClr val="087150"/>
                </a:solidFill>
                <a:latin typeface="Century Gothic"/>
                <a:cs typeface="Century Gothic"/>
              </a:rPr>
              <a:t> </a:t>
            </a:r>
            <a:r>
              <a:rPr sz="1600" dirty="0">
                <a:solidFill>
                  <a:srgbClr val="087150"/>
                </a:solidFill>
                <a:latin typeface="Century Gothic"/>
                <a:cs typeface="Century Gothic"/>
              </a:rPr>
              <a:t>reaching</a:t>
            </a:r>
            <a:r>
              <a:rPr sz="1600" spc="-20" dirty="0">
                <a:solidFill>
                  <a:srgbClr val="087150"/>
                </a:solidFill>
                <a:latin typeface="Century Gothic"/>
                <a:cs typeface="Century Gothic"/>
              </a:rPr>
              <a:t> </a:t>
            </a:r>
            <a:r>
              <a:rPr sz="1600" dirty="0">
                <a:solidFill>
                  <a:srgbClr val="087150"/>
                </a:solidFill>
                <a:latin typeface="Century Gothic"/>
                <a:cs typeface="Century Gothic"/>
              </a:rPr>
              <a:t>targets,</a:t>
            </a:r>
            <a:r>
              <a:rPr sz="1600" spc="5" dirty="0">
                <a:solidFill>
                  <a:srgbClr val="087150"/>
                </a:solidFill>
                <a:latin typeface="Century Gothic"/>
                <a:cs typeface="Century Gothic"/>
              </a:rPr>
              <a:t> </a:t>
            </a:r>
            <a:r>
              <a:rPr sz="1600" spc="-25" dirty="0">
                <a:solidFill>
                  <a:srgbClr val="087150"/>
                </a:solidFill>
                <a:latin typeface="Century Gothic"/>
                <a:cs typeface="Century Gothic"/>
              </a:rPr>
              <a:t>by </a:t>
            </a:r>
            <a:r>
              <a:rPr sz="1600" spc="75" dirty="0">
                <a:solidFill>
                  <a:srgbClr val="087150"/>
                </a:solidFill>
                <a:latin typeface="Century Gothic"/>
                <a:cs typeface="Century Gothic"/>
              </a:rPr>
              <a:t>distributing</a:t>
            </a:r>
            <a:r>
              <a:rPr sz="1600" spc="-70" dirty="0">
                <a:solidFill>
                  <a:srgbClr val="087150"/>
                </a:solidFill>
                <a:latin typeface="Century Gothic"/>
                <a:cs typeface="Century Gothic"/>
              </a:rPr>
              <a:t> </a:t>
            </a:r>
            <a:r>
              <a:rPr sz="1600" dirty="0">
                <a:solidFill>
                  <a:srgbClr val="087150"/>
                </a:solidFill>
                <a:latin typeface="Century Gothic"/>
                <a:cs typeface="Century Gothic"/>
              </a:rPr>
              <a:t>100</a:t>
            </a:r>
            <a:r>
              <a:rPr sz="1600" spc="-40" dirty="0">
                <a:solidFill>
                  <a:srgbClr val="087150"/>
                </a:solidFill>
                <a:latin typeface="Century Gothic"/>
                <a:cs typeface="Century Gothic"/>
              </a:rPr>
              <a:t> </a:t>
            </a:r>
            <a:r>
              <a:rPr sz="1600" spc="45" dirty="0">
                <a:solidFill>
                  <a:srgbClr val="087150"/>
                </a:solidFill>
                <a:latin typeface="Century Gothic"/>
                <a:cs typeface="Century Gothic"/>
              </a:rPr>
              <a:t>points </a:t>
            </a:r>
            <a:r>
              <a:rPr sz="1600" dirty="0">
                <a:solidFill>
                  <a:srgbClr val="087150"/>
                </a:solidFill>
                <a:latin typeface="Century Gothic"/>
                <a:cs typeface="Century Gothic"/>
              </a:rPr>
              <a:t>amongst</a:t>
            </a:r>
            <a:r>
              <a:rPr sz="1600" spc="25" dirty="0">
                <a:solidFill>
                  <a:srgbClr val="087150"/>
                </a:solidFill>
                <a:latin typeface="Century Gothic"/>
                <a:cs typeface="Century Gothic"/>
              </a:rPr>
              <a:t> </a:t>
            </a:r>
            <a:r>
              <a:rPr sz="1600" dirty="0">
                <a:solidFill>
                  <a:srgbClr val="087150"/>
                </a:solidFill>
                <a:latin typeface="Century Gothic"/>
                <a:cs typeface="Century Gothic"/>
              </a:rPr>
              <a:t>all</a:t>
            </a:r>
            <a:r>
              <a:rPr sz="1600" spc="55" dirty="0">
                <a:solidFill>
                  <a:srgbClr val="087150"/>
                </a:solidFill>
                <a:latin typeface="Century Gothic"/>
                <a:cs typeface="Century Gothic"/>
              </a:rPr>
              <a:t> </a:t>
            </a:r>
            <a:r>
              <a:rPr sz="1600" spc="150" dirty="0">
                <a:solidFill>
                  <a:srgbClr val="087150"/>
                </a:solidFill>
                <a:latin typeface="Century Gothic"/>
                <a:cs typeface="Century Gothic"/>
              </a:rPr>
              <a:t>KPIs</a:t>
            </a:r>
            <a:r>
              <a:rPr sz="1600" spc="60" dirty="0">
                <a:solidFill>
                  <a:srgbClr val="087150"/>
                </a:solidFill>
                <a:latin typeface="Century Gothic"/>
                <a:cs typeface="Century Gothic"/>
              </a:rPr>
              <a:t> </a:t>
            </a:r>
            <a:r>
              <a:rPr sz="1600" spc="90" dirty="0">
                <a:solidFill>
                  <a:srgbClr val="087150"/>
                </a:solidFill>
                <a:latin typeface="Century Gothic"/>
                <a:cs typeface="Century Gothic"/>
              </a:rPr>
              <a:t>in</a:t>
            </a:r>
            <a:r>
              <a:rPr sz="1600" spc="40" dirty="0">
                <a:solidFill>
                  <a:srgbClr val="087150"/>
                </a:solidFill>
                <a:latin typeface="Century Gothic"/>
                <a:cs typeface="Century Gothic"/>
              </a:rPr>
              <a:t> </a:t>
            </a:r>
            <a:r>
              <a:rPr sz="1600" spc="-25" dirty="0">
                <a:solidFill>
                  <a:srgbClr val="087150"/>
                </a:solidFill>
                <a:latin typeface="Century Gothic"/>
                <a:cs typeface="Century Gothic"/>
              </a:rPr>
              <a:t>the </a:t>
            </a:r>
            <a:r>
              <a:rPr sz="1600" spc="-10" dirty="0">
                <a:solidFill>
                  <a:srgbClr val="087150"/>
                </a:solidFill>
                <a:latin typeface="Century Gothic"/>
                <a:cs typeface="Century Gothic"/>
              </a:rPr>
              <a:t>scorecard/dashboard.</a:t>
            </a:r>
            <a:endParaRPr sz="1600">
              <a:latin typeface="Century Gothic"/>
              <a:cs typeface="Century Gothic"/>
            </a:endParaRPr>
          </a:p>
          <a:p>
            <a:pPr>
              <a:lnSpc>
                <a:spcPct val="100000"/>
              </a:lnSpc>
              <a:spcBef>
                <a:spcPts val="320"/>
              </a:spcBef>
            </a:pPr>
            <a:endParaRPr sz="1600">
              <a:latin typeface="Century Gothic"/>
              <a:cs typeface="Century Gothic"/>
            </a:endParaRPr>
          </a:p>
          <a:p>
            <a:pPr marL="39370">
              <a:lnSpc>
                <a:spcPct val="100000"/>
              </a:lnSpc>
            </a:pPr>
            <a:r>
              <a:rPr sz="1600" spc="65" dirty="0">
                <a:solidFill>
                  <a:srgbClr val="087150"/>
                </a:solidFill>
                <a:latin typeface="Century Gothic"/>
                <a:cs typeface="Century Gothic"/>
              </a:rPr>
              <a:t>Weight</a:t>
            </a:r>
            <a:r>
              <a:rPr sz="1600" spc="-40" dirty="0">
                <a:solidFill>
                  <a:srgbClr val="087150"/>
                </a:solidFill>
                <a:latin typeface="Century Gothic"/>
                <a:cs typeface="Century Gothic"/>
              </a:rPr>
              <a:t> </a:t>
            </a:r>
            <a:r>
              <a:rPr sz="1600" dirty="0">
                <a:solidFill>
                  <a:srgbClr val="087150"/>
                </a:solidFill>
                <a:latin typeface="Century Gothic"/>
                <a:cs typeface="Century Gothic"/>
              </a:rPr>
              <a:t>X</a:t>
            </a:r>
            <a:r>
              <a:rPr sz="1600" spc="-40" dirty="0">
                <a:solidFill>
                  <a:srgbClr val="087150"/>
                </a:solidFill>
                <a:latin typeface="Century Gothic"/>
                <a:cs typeface="Century Gothic"/>
              </a:rPr>
              <a:t> </a:t>
            </a:r>
            <a:r>
              <a:rPr sz="1600" spc="-10" dirty="0">
                <a:solidFill>
                  <a:srgbClr val="087150"/>
                </a:solidFill>
                <a:latin typeface="Century Gothic"/>
                <a:cs typeface="Century Gothic"/>
              </a:rPr>
              <a:t>Actual</a:t>
            </a:r>
            <a:r>
              <a:rPr sz="1600" spc="-30" dirty="0">
                <a:solidFill>
                  <a:srgbClr val="087150"/>
                </a:solidFill>
                <a:latin typeface="Century Gothic"/>
                <a:cs typeface="Century Gothic"/>
              </a:rPr>
              <a:t> </a:t>
            </a:r>
            <a:r>
              <a:rPr sz="1600" spc="75" dirty="0">
                <a:solidFill>
                  <a:srgbClr val="087150"/>
                </a:solidFill>
                <a:latin typeface="Century Gothic"/>
                <a:cs typeface="Century Gothic"/>
              </a:rPr>
              <a:t>Result</a:t>
            </a:r>
            <a:r>
              <a:rPr sz="1600" spc="-40" dirty="0">
                <a:solidFill>
                  <a:srgbClr val="087150"/>
                </a:solidFill>
                <a:latin typeface="Century Gothic"/>
                <a:cs typeface="Century Gothic"/>
              </a:rPr>
              <a:t> </a:t>
            </a:r>
            <a:r>
              <a:rPr sz="1600" dirty="0">
                <a:solidFill>
                  <a:srgbClr val="087150"/>
                </a:solidFill>
                <a:latin typeface="Century Gothic"/>
                <a:cs typeface="Century Gothic"/>
              </a:rPr>
              <a:t>=</a:t>
            </a:r>
            <a:r>
              <a:rPr sz="1600" spc="-35" dirty="0">
                <a:solidFill>
                  <a:srgbClr val="087150"/>
                </a:solidFill>
                <a:latin typeface="Century Gothic"/>
                <a:cs typeface="Century Gothic"/>
              </a:rPr>
              <a:t> </a:t>
            </a:r>
            <a:r>
              <a:rPr sz="1600" spc="-20" dirty="0">
                <a:solidFill>
                  <a:srgbClr val="087150"/>
                </a:solidFill>
                <a:latin typeface="Century Gothic"/>
                <a:cs typeface="Century Gothic"/>
              </a:rPr>
              <a:t>Score</a:t>
            </a:r>
            <a:endParaRPr sz="1600">
              <a:latin typeface="Century Gothic"/>
              <a:cs typeface="Century Gothic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4800583" y="1549900"/>
            <a:ext cx="4153535" cy="3519170"/>
            <a:chOff x="4800583" y="1549900"/>
            <a:chExt cx="4153535" cy="3519170"/>
          </a:xfrm>
        </p:grpSpPr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00583" y="1549900"/>
              <a:ext cx="4152933" cy="3518927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4817364" y="1557528"/>
              <a:ext cx="4069079" cy="3444240"/>
            </a:xfrm>
            <a:custGeom>
              <a:avLst/>
              <a:gdLst/>
              <a:ahLst/>
              <a:cxnLst/>
              <a:rect l="l" t="t" r="r" b="b"/>
              <a:pathLst>
                <a:path w="4069079" h="3444240">
                  <a:moveTo>
                    <a:pt x="3944619" y="0"/>
                  </a:moveTo>
                  <a:lnTo>
                    <a:pt x="124460" y="0"/>
                  </a:lnTo>
                  <a:lnTo>
                    <a:pt x="76027" y="9784"/>
                  </a:lnTo>
                  <a:lnTo>
                    <a:pt x="36464" y="36464"/>
                  </a:lnTo>
                  <a:lnTo>
                    <a:pt x="9784" y="76027"/>
                  </a:lnTo>
                  <a:lnTo>
                    <a:pt x="0" y="124460"/>
                  </a:lnTo>
                  <a:lnTo>
                    <a:pt x="0" y="3319779"/>
                  </a:lnTo>
                  <a:lnTo>
                    <a:pt x="9784" y="3368212"/>
                  </a:lnTo>
                  <a:lnTo>
                    <a:pt x="36464" y="3407775"/>
                  </a:lnTo>
                  <a:lnTo>
                    <a:pt x="76027" y="3434455"/>
                  </a:lnTo>
                  <a:lnTo>
                    <a:pt x="124460" y="3444240"/>
                  </a:lnTo>
                  <a:lnTo>
                    <a:pt x="3944619" y="3444240"/>
                  </a:lnTo>
                  <a:lnTo>
                    <a:pt x="3993052" y="3434455"/>
                  </a:lnTo>
                  <a:lnTo>
                    <a:pt x="4032615" y="3407775"/>
                  </a:lnTo>
                  <a:lnTo>
                    <a:pt x="4059295" y="3368212"/>
                  </a:lnTo>
                  <a:lnTo>
                    <a:pt x="4069080" y="3319779"/>
                  </a:lnTo>
                  <a:lnTo>
                    <a:pt x="4069080" y="124460"/>
                  </a:lnTo>
                  <a:lnTo>
                    <a:pt x="4059295" y="76027"/>
                  </a:lnTo>
                  <a:lnTo>
                    <a:pt x="4032615" y="36464"/>
                  </a:lnTo>
                  <a:lnTo>
                    <a:pt x="3993052" y="9784"/>
                  </a:lnTo>
                  <a:lnTo>
                    <a:pt x="3944619" y="0"/>
                  </a:lnTo>
                  <a:close/>
                </a:path>
              </a:pathLst>
            </a:custGeom>
            <a:solidFill>
              <a:srgbClr val="FAFA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4953127" y="1810004"/>
            <a:ext cx="93408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10" dirty="0">
                <a:solidFill>
                  <a:srgbClr val="5F5F5F"/>
                </a:solidFill>
                <a:latin typeface="Century Gothic"/>
                <a:cs typeface="Century Gothic"/>
              </a:rPr>
              <a:t>INDEXES</a:t>
            </a:r>
            <a:endParaRPr sz="1600">
              <a:latin typeface="Century Gothic"/>
              <a:cs typeface="Century Gothic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69047" rIns="0" bIns="0" rtlCol="0">
            <a:spAutoFit/>
          </a:bodyPr>
          <a:lstStyle/>
          <a:p>
            <a:pPr marL="2417445">
              <a:lnSpc>
                <a:spcPct val="100000"/>
              </a:lnSpc>
              <a:spcBef>
                <a:spcPts val="100"/>
              </a:spcBef>
            </a:pPr>
            <a:fld id="{81D60167-4931-47E6-BA6A-407CBD079E47}" type="slidenum">
              <a:rPr spc="-25" dirty="0"/>
              <a:t>187</a:t>
            </a:fld>
            <a:endParaRPr spc="-25" dirty="0"/>
          </a:p>
        </p:txBody>
      </p:sp>
      <p:sp>
        <p:nvSpPr>
          <p:cNvPr id="17" name="object 1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/>
              <a:t>©</a:t>
            </a:r>
            <a:r>
              <a:rPr spc="-15" dirty="0"/>
              <a:t> </a:t>
            </a:r>
            <a:r>
              <a:rPr dirty="0"/>
              <a:t>The</a:t>
            </a:r>
            <a:r>
              <a:rPr spc="-30" dirty="0"/>
              <a:t> </a:t>
            </a:r>
            <a:r>
              <a:rPr dirty="0"/>
              <a:t>KPI</a:t>
            </a:r>
            <a:r>
              <a:rPr spc="-5" dirty="0"/>
              <a:t> </a:t>
            </a:r>
            <a:r>
              <a:rPr dirty="0"/>
              <a:t>Institute</a:t>
            </a:r>
            <a:r>
              <a:rPr spc="-20" dirty="0"/>
              <a:t> 2023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4953127" y="2238908"/>
            <a:ext cx="3663950" cy="2220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marR="115570" indent="-287020">
              <a:lnSpc>
                <a:spcPct val="150000"/>
              </a:lnSpc>
              <a:spcBef>
                <a:spcPts val="100"/>
              </a:spcBef>
              <a:buSzPct val="81250"/>
              <a:buChar char="•"/>
              <a:tabLst>
                <a:tab pos="299085" algn="l"/>
              </a:tabLst>
            </a:pPr>
            <a:r>
              <a:rPr sz="1600" dirty="0">
                <a:solidFill>
                  <a:srgbClr val="5F5F5F"/>
                </a:solidFill>
                <a:latin typeface="Century Gothic"/>
                <a:cs typeface="Century Gothic"/>
              </a:rPr>
              <a:t>A</a:t>
            </a:r>
            <a:r>
              <a:rPr sz="1600" spc="5" dirty="0">
                <a:solidFill>
                  <a:srgbClr val="5F5F5F"/>
                </a:solidFill>
                <a:latin typeface="Century Gothic"/>
                <a:cs typeface="Century Gothic"/>
              </a:rPr>
              <a:t> </a:t>
            </a:r>
            <a:r>
              <a:rPr sz="1600" dirty="0">
                <a:solidFill>
                  <a:srgbClr val="5F5F5F"/>
                </a:solidFill>
                <a:latin typeface="Century Gothic"/>
                <a:cs typeface="Century Gothic"/>
              </a:rPr>
              <a:t>set of</a:t>
            </a:r>
            <a:r>
              <a:rPr sz="1600" spc="10" dirty="0">
                <a:solidFill>
                  <a:srgbClr val="5F5F5F"/>
                </a:solidFill>
                <a:latin typeface="Century Gothic"/>
                <a:cs typeface="Century Gothic"/>
              </a:rPr>
              <a:t> </a:t>
            </a:r>
            <a:r>
              <a:rPr sz="1600" spc="80" dirty="0">
                <a:solidFill>
                  <a:srgbClr val="5F5F5F"/>
                </a:solidFill>
                <a:latin typeface="Century Gothic"/>
                <a:cs typeface="Century Gothic"/>
              </a:rPr>
              <a:t>items</a:t>
            </a:r>
            <a:r>
              <a:rPr sz="1600" spc="-10" dirty="0">
                <a:solidFill>
                  <a:srgbClr val="5F5F5F"/>
                </a:solidFill>
                <a:latin typeface="Century Gothic"/>
                <a:cs typeface="Century Gothic"/>
              </a:rPr>
              <a:t> </a:t>
            </a:r>
            <a:r>
              <a:rPr sz="1600" dirty="0">
                <a:solidFill>
                  <a:srgbClr val="5F5F5F"/>
                </a:solidFill>
                <a:latin typeface="Century Gothic"/>
                <a:cs typeface="Century Gothic"/>
              </a:rPr>
              <a:t>that</a:t>
            </a:r>
            <a:r>
              <a:rPr sz="1600" spc="5" dirty="0">
                <a:solidFill>
                  <a:srgbClr val="5F5F5F"/>
                </a:solidFill>
                <a:latin typeface="Century Gothic"/>
                <a:cs typeface="Century Gothic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Century Gothic"/>
                <a:cs typeface="Century Gothic"/>
              </a:rPr>
              <a:t>aggregate </a:t>
            </a:r>
            <a:r>
              <a:rPr sz="1600" spc="45" dirty="0">
                <a:solidFill>
                  <a:srgbClr val="5F5F5F"/>
                </a:solidFill>
                <a:latin typeface="Century Gothic"/>
                <a:cs typeface="Century Gothic"/>
              </a:rPr>
              <a:t>multiple,</a:t>
            </a:r>
            <a:r>
              <a:rPr sz="1600" spc="-25" dirty="0">
                <a:solidFill>
                  <a:srgbClr val="5F5F5F"/>
                </a:solidFill>
                <a:latin typeface="Century Gothic"/>
                <a:cs typeface="Century Gothic"/>
              </a:rPr>
              <a:t> </a:t>
            </a:r>
            <a:r>
              <a:rPr sz="1600" spc="55" dirty="0">
                <a:solidFill>
                  <a:srgbClr val="5F5F5F"/>
                </a:solidFill>
                <a:latin typeface="Century Gothic"/>
                <a:cs typeface="Century Gothic"/>
              </a:rPr>
              <a:t>but</a:t>
            </a:r>
            <a:r>
              <a:rPr sz="1600" spc="-5" dirty="0">
                <a:solidFill>
                  <a:srgbClr val="5F5F5F"/>
                </a:solidFill>
                <a:latin typeface="Century Gothic"/>
                <a:cs typeface="Century Gothic"/>
              </a:rPr>
              <a:t> </a:t>
            </a:r>
            <a:r>
              <a:rPr sz="1600" spc="45" dirty="0">
                <a:solidFill>
                  <a:srgbClr val="5F5F5F"/>
                </a:solidFill>
                <a:latin typeface="Century Gothic"/>
                <a:cs typeface="Century Gothic"/>
              </a:rPr>
              <a:t>distinctly</a:t>
            </a:r>
            <a:r>
              <a:rPr sz="1600" spc="-20" dirty="0">
                <a:solidFill>
                  <a:srgbClr val="5F5F5F"/>
                </a:solidFill>
                <a:latin typeface="Century Gothic"/>
                <a:cs typeface="Century Gothic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Century Gothic"/>
                <a:cs typeface="Century Gothic"/>
              </a:rPr>
              <a:t>related </a:t>
            </a:r>
            <a:r>
              <a:rPr sz="1600" dirty="0">
                <a:solidFill>
                  <a:srgbClr val="5F5F5F"/>
                </a:solidFill>
                <a:latin typeface="Century Gothic"/>
                <a:cs typeface="Century Gothic"/>
              </a:rPr>
              <a:t>aspects</a:t>
            </a:r>
            <a:r>
              <a:rPr sz="1600" spc="-10" dirty="0">
                <a:solidFill>
                  <a:srgbClr val="5F5F5F"/>
                </a:solidFill>
                <a:latin typeface="Century Gothic"/>
                <a:cs typeface="Century Gothic"/>
              </a:rPr>
              <a:t> </a:t>
            </a:r>
            <a:r>
              <a:rPr sz="1600" dirty="0">
                <a:solidFill>
                  <a:srgbClr val="5F5F5F"/>
                </a:solidFill>
                <a:latin typeface="Century Gothic"/>
                <a:cs typeface="Century Gothic"/>
              </a:rPr>
              <a:t>under</a:t>
            </a:r>
            <a:r>
              <a:rPr sz="1600" spc="15" dirty="0">
                <a:solidFill>
                  <a:srgbClr val="5F5F5F"/>
                </a:solidFill>
                <a:latin typeface="Century Gothic"/>
                <a:cs typeface="Century Gothic"/>
              </a:rPr>
              <a:t> </a:t>
            </a:r>
            <a:r>
              <a:rPr sz="1600" spc="-170" dirty="0">
                <a:solidFill>
                  <a:srgbClr val="5F5F5F"/>
                </a:solidFill>
                <a:latin typeface="Century Gothic"/>
                <a:cs typeface="Century Gothic"/>
              </a:rPr>
              <a:t>a</a:t>
            </a:r>
            <a:r>
              <a:rPr sz="1600" spc="10" dirty="0">
                <a:solidFill>
                  <a:srgbClr val="5F5F5F"/>
                </a:solidFill>
                <a:latin typeface="Century Gothic"/>
                <a:cs typeface="Century Gothic"/>
              </a:rPr>
              <a:t> </a:t>
            </a:r>
            <a:r>
              <a:rPr sz="1600" spc="55" dirty="0">
                <a:solidFill>
                  <a:srgbClr val="5F5F5F"/>
                </a:solidFill>
                <a:latin typeface="Century Gothic"/>
                <a:cs typeface="Century Gothic"/>
              </a:rPr>
              <a:t>single</a:t>
            </a:r>
            <a:r>
              <a:rPr sz="1600" spc="-25" dirty="0">
                <a:solidFill>
                  <a:srgbClr val="5F5F5F"/>
                </a:solidFill>
                <a:latin typeface="Century Gothic"/>
                <a:cs typeface="Century Gothic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Century Gothic"/>
                <a:cs typeface="Century Gothic"/>
              </a:rPr>
              <a:t>indicator;</a:t>
            </a:r>
            <a:endParaRPr sz="1600">
              <a:latin typeface="Century Gothic"/>
              <a:cs typeface="Century Gothic"/>
            </a:endParaRPr>
          </a:p>
          <a:p>
            <a:pPr marL="299085" marR="5080" indent="-287020">
              <a:lnSpc>
                <a:spcPts val="2880"/>
              </a:lnSpc>
              <a:spcBef>
                <a:spcPts val="100"/>
              </a:spcBef>
              <a:buSzPct val="81250"/>
              <a:buChar char="•"/>
              <a:tabLst>
                <a:tab pos="299085" algn="l"/>
              </a:tabLst>
            </a:pPr>
            <a:r>
              <a:rPr sz="1600" dirty="0">
                <a:solidFill>
                  <a:srgbClr val="5F5F5F"/>
                </a:solidFill>
                <a:latin typeface="Century Gothic"/>
                <a:cs typeface="Century Gothic"/>
              </a:rPr>
              <a:t>They</a:t>
            </a:r>
            <a:r>
              <a:rPr sz="1600" spc="-5" dirty="0">
                <a:solidFill>
                  <a:srgbClr val="5F5F5F"/>
                </a:solidFill>
                <a:latin typeface="Century Gothic"/>
                <a:cs typeface="Century Gothic"/>
              </a:rPr>
              <a:t> </a:t>
            </a:r>
            <a:r>
              <a:rPr sz="1600" spc="-20" dirty="0">
                <a:solidFill>
                  <a:srgbClr val="5F5F5F"/>
                </a:solidFill>
                <a:latin typeface="Century Gothic"/>
                <a:cs typeface="Century Gothic"/>
              </a:rPr>
              <a:t>are</a:t>
            </a:r>
            <a:r>
              <a:rPr sz="1600" dirty="0">
                <a:solidFill>
                  <a:srgbClr val="5F5F5F"/>
                </a:solidFill>
                <a:latin typeface="Century Gothic"/>
                <a:cs typeface="Century Gothic"/>
              </a:rPr>
              <a:t> an accumulation </a:t>
            </a:r>
            <a:r>
              <a:rPr sz="1600" spc="-25" dirty="0">
                <a:solidFill>
                  <a:srgbClr val="5F5F5F"/>
                </a:solidFill>
                <a:latin typeface="Century Gothic"/>
                <a:cs typeface="Century Gothic"/>
              </a:rPr>
              <a:t>of </a:t>
            </a:r>
            <a:r>
              <a:rPr sz="1600" dirty="0">
                <a:solidFill>
                  <a:srgbClr val="5F5F5F"/>
                </a:solidFill>
                <a:latin typeface="Century Gothic"/>
                <a:cs typeface="Century Gothic"/>
              </a:rPr>
              <a:t>scores</a:t>
            </a:r>
            <a:r>
              <a:rPr sz="1600" spc="-25" dirty="0">
                <a:solidFill>
                  <a:srgbClr val="5F5F5F"/>
                </a:solidFill>
                <a:latin typeface="Century Gothic"/>
                <a:cs typeface="Century Gothic"/>
              </a:rPr>
              <a:t> </a:t>
            </a:r>
            <a:r>
              <a:rPr sz="1600" spc="70" dirty="0">
                <a:solidFill>
                  <a:srgbClr val="5F5F5F"/>
                </a:solidFill>
                <a:latin typeface="Century Gothic"/>
                <a:cs typeface="Century Gothic"/>
              </a:rPr>
              <a:t>from</a:t>
            </a:r>
            <a:r>
              <a:rPr sz="1600" spc="-20" dirty="0">
                <a:solidFill>
                  <a:srgbClr val="5F5F5F"/>
                </a:solidFill>
                <a:latin typeface="Century Gothic"/>
                <a:cs typeface="Century Gothic"/>
              </a:rPr>
              <a:t> </a:t>
            </a:r>
            <a:r>
              <a:rPr sz="1600" spc="-170" dirty="0">
                <a:solidFill>
                  <a:srgbClr val="5F5F5F"/>
                </a:solidFill>
                <a:latin typeface="Century Gothic"/>
                <a:cs typeface="Century Gothic"/>
              </a:rPr>
              <a:t>a</a:t>
            </a:r>
            <a:r>
              <a:rPr sz="1600" spc="-10" dirty="0">
                <a:solidFill>
                  <a:srgbClr val="5F5F5F"/>
                </a:solidFill>
                <a:latin typeface="Century Gothic"/>
                <a:cs typeface="Century Gothic"/>
              </a:rPr>
              <a:t> </a:t>
            </a:r>
            <a:r>
              <a:rPr sz="1600" dirty="0">
                <a:solidFill>
                  <a:srgbClr val="5F5F5F"/>
                </a:solidFill>
                <a:latin typeface="Century Gothic"/>
                <a:cs typeface="Century Gothic"/>
              </a:rPr>
              <a:t>variety</a:t>
            </a:r>
            <a:r>
              <a:rPr sz="1600" spc="-5" dirty="0">
                <a:solidFill>
                  <a:srgbClr val="5F5F5F"/>
                </a:solidFill>
                <a:latin typeface="Century Gothic"/>
                <a:cs typeface="Century Gothic"/>
              </a:rPr>
              <a:t> </a:t>
            </a:r>
            <a:r>
              <a:rPr sz="1600" dirty="0">
                <a:solidFill>
                  <a:srgbClr val="5F5F5F"/>
                </a:solidFill>
                <a:latin typeface="Century Gothic"/>
                <a:cs typeface="Century Gothic"/>
              </a:rPr>
              <a:t>of</a:t>
            </a:r>
            <a:r>
              <a:rPr sz="1600" spc="-20" dirty="0">
                <a:solidFill>
                  <a:srgbClr val="5F5F5F"/>
                </a:solidFill>
                <a:latin typeface="Century Gothic"/>
                <a:cs typeface="Century Gothic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Century Gothic"/>
                <a:cs typeface="Century Gothic"/>
              </a:rPr>
              <a:t>individual </a:t>
            </a:r>
            <a:r>
              <a:rPr sz="1600" spc="40" dirty="0">
                <a:solidFill>
                  <a:srgbClr val="5F5F5F"/>
                </a:solidFill>
                <a:latin typeface="Century Gothic"/>
                <a:cs typeface="Century Gothic"/>
              </a:rPr>
              <a:t>items.</a:t>
            </a:r>
            <a:endParaRPr sz="1600">
              <a:latin typeface="Century Gothic"/>
              <a:cs typeface="Century Gothic"/>
            </a:endParaRPr>
          </a:p>
        </p:txBody>
      </p:sp>
    </p:spTree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27164" y="184404"/>
            <a:ext cx="1937003" cy="161544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0" y="531876"/>
            <a:ext cx="277495" cy="715010"/>
          </a:xfrm>
          <a:custGeom>
            <a:avLst/>
            <a:gdLst/>
            <a:ahLst/>
            <a:cxnLst/>
            <a:rect l="l" t="t" r="r" b="b"/>
            <a:pathLst>
              <a:path w="277495" h="715010">
                <a:moveTo>
                  <a:pt x="277368" y="0"/>
                </a:moveTo>
                <a:lnTo>
                  <a:pt x="0" y="0"/>
                </a:lnTo>
                <a:lnTo>
                  <a:pt x="0" y="714756"/>
                </a:lnTo>
                <a:lnTo>
                  <a:pt x="277368" y="714756"/>
                </a:lnTo>
                <a:lnTo>
                  <a:pt x="277368" y="0"/>
                </a:lnTo>
                <a:close/>
              </a:path>
            </a:pathLst>
          </a:custGeom>
          <a:solidFill>
            <a:srgbClr val="0871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61544" y="6553200"/>
            <a:ext cx="8820150" cy="0"/>
          </a:xfrm>
          <a:custGeom>
            <a:avLst/>
            <a:gdLst/>
            <a:ahLst/>
            <a:cxnLst/>
            <a:rect l="l" t="t" r="r" b="b"/>
            <a:pathLst>
              <a:path w="8820150">
                <a:moveTo>
                  <a:pt x="0" y="0"/>
                </a:moveTo>
                <a:lnTo>
                  <a:pt x="8820023" y="0"/>
                </a:lnTo>
              </a:path>
            </a:pathLst>
          </a:custGeom>
          <a:ln w="9525">
            <a:solidFill>
              <a:srgbClr val="D0CEC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09258" rIns="0" bIns="0" rtlCol="0">
            <a:spAutoFit/>
          </a:bodyPr>
          <a:lstStyle/>
          <a:p>
            <a:pPr marL="31115">
              <a:lnSpc>
                <a:spcPct val="100000"/>
              </a:lnSpc>
              <a:spcBef>
                <a:spcPts val="100"/>
              </a:spcBef>
            </a:pPr>
            <a:r>
              <a:rPr spc="220" dirty="0"/>
              <a:t>WEIGHTS</a:t>
            </a:r>
          </a:p>
        </p:txBody>
      </p:sp>
      <p:grpSp>
        <p:nvGrpSpPr>
          <p:cNvPr id="6" name="object 6"/>
          <p:cNvGrpSpPr/>
          <p:nvPr/>
        </p:nvGrpSpPr>
        <p:grpSpPr>
          <a:xfrm>
            <a:off x="841224" y="1609344"/>
            <a:ext cx="3534410" cy="4104640"/>
            <a:chOff x="841224" y="1609344"/>
            <a:chExt cx="3534410" cy="4104640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41224" y="1807410"/>
              <a:ext cx="3534202" cy="3906100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848868" y="1805940"/>
              <a:ext cx="3469004" cy="3850004"/>
            </a:xfrm>
            <a:custGeom>
              <a:avLst/>
              <a:gdLst/>
              <a:ahLst/>
              <a:cxnLst/>
              <a:rect l="l" t="t" r="r" b="b"/>
              <a:pathLst>
                <a:path w="3469004" h="3850004">
                  <a:moveTo>
                    <a:pt x="3212084" y="0"/>
                  </a:moveTo>
                  <a:lnTo>
                    <a:pt x="256578" y="0"/>
                  </a:lnTo>
                  <a:lnTo>
                    <a:pt x="210457" y="4135"/>
                  </a:lnTo>
                  <a:lnTo>
                    <a:pt x="167048" y="16058"/>
                  </a:lnTo>
                  <a:lnTo>
                    <a:pt x="127077" y="35042"/>
                  </a:lnTo>
                  <a:lnTo>
                    <a:pt x="91267" y="60360"/>
                  </a:lnTo>
                  <a:lnTo>
                    <a:pt x="60343" y="91286"/>
                  </a:lnTo>
                  <a:lnTo>
                    <a:pt x="35029" y="127094"/>
                  </a:lnTo>
                  <a:lnTo>
                    <a:pt x="16051" y="167056"/>
                  </a:lnTo>
                  <a:lnTo>
                    <a:pt x="4133" y="210447"/>
                  </a:lnTo>
                  <a:lnTo>
                    <a:pt x="0" y="256539"/>
                  </a:lnTo>
                  <a:lnTo>
                    <a:pt x="0" y="3593084"/>
                  </a:lnTo>
                  <a:lnTo>
                    <a:pt x="4133" y="3639176"/>
                  </a:lnTo>
                  <a:lnTo>
                    <a:pt x="16051" y="3682567"/>
                  </a:lnTo>
                  <a:lnTo>
                    <a:pt x="35029" y="3722529"/>
                  </a:lnTo>
                  <a:lnTo>
                    <a:pt x="60343" y="3758337"/>
                  </a:lnTo>
                  <a:lnTo>
                    <a:pt x="91267" y="3789263"/>
                  </a:lnTo>
                  <a:lnTo>
                    <a:pt x="127077" y="3814581"/>
                  </a:lnTo>
                  <a:lnTo>
                    <a:pt x="167048" y="3833565"/>
                  </a:lnTo>
                  <a:lnTo>
                    <a:pt x="210457" y="3845488"/>
                  </a:lnTo>
                  <a:lnTo>
                    <a:pt x="256578" y="3849624"/>
                  </a:lnTo>
                  <a:lnTo>
                    <a:pt x="3212084" y="3849624"/>
                  </a:lnTo>
                  <a:lnTo>
                    <a:pt x="3258176" y="3845488"/>
                  </a:lnTo>
                  <a:lnTo>
                    <a:pt x="3301567" y="3833565"/>
                  </a:lnTo>
                  <a:lnTo>
                    <a:pt x="3341529" y="3814581"/>
                  </a:lnTo>
                  <a:lnTo>
                    <a:pt x="3377337" y="3789263"/>
                  </a:lnTo>
                  <a:lnTo>
                    <a:pt x="3408263" y="3758337"/>
                  </a:lnTo>
                  <a:lnTo>
                    <a:pt x="3433581" y="3722529"/>
                  </a:lnTo>
                  <a:lnTo>
                    <a:pt x="3452565" y="3682567"/>
                  </a:lnTo>
                  <a:lnTo>
                    <a:pt x="3464488" y="3639176"/>
                  </a:lnTo>
                  <a:lnTo>
                    <a:pt x="3468624" y="3593084"/>
                  </a:lnTo>
                  <a:lnTo>
                    <a:pt x="3468624" y="256539"/>
                  </a:lnTo>
                  <a:lnTo>
                    <a:pt x="3464488" y="210447"/>
                  </a:lnTo>
                  <a:lnTo>
                    <a:pt x="3452565" y="167056"/>
                  </a:lnTo>
                  <a:lnTo>
                    <a:pt x="3433581" y="127094"/>
                  </a:lnTo>
                  <a:lnTo>
                    <a:pt x="3408263" y="91286"/>
                  </a:lnTo>
                  <a:lnTo>
                    <a:pt x="3377337" y="60360"/>
                  </a:lnTo>
                  <a:lnTo>
                    <a:pt x="3341529" y="35042"/>
                  </a:lnTo>
                  <a:lnTo>
                    <a:pt x="3301567" y="16058"/>
                  </a:lnTo>
                  <a:lnTo>
                    <a:pt x="3258176" y="4135"/>
                  </a:lnTo>
                  <a:lnTo>
                    <a:pt x="3212084" y="0"/>
                  </a:lnTo>
                  <a:close/>
                </a:path>
              </a:pathLst>
            </a:custGeom>
            <a:solidFill>
              <a:srgbClr val="46B592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831848" y="1609343"/>
              <a:ext cx="1503045" cy="548640"/>
            </a:xfrm>
            <a:custGeom>
              <a:avLst/>
              <a:gdLst/>
              <a:ahLst/>
              <a:cxnLst/>
              <a:rect l="l" t="t" r="r" b="b"/>
              <a:pathLst>
                <a:path w="1503045" h="548639">
                  <a:moveTo>
                    <a:pt x="1502664" y="196596"/>
                  </a:moveTo>
                  <a:lnTo>
                    <a:pt x="1418844" y="3517"/>
                  </a:lnTo>
                  <a:lnTo>
                    <a:pt x="1418844" y="0"/>
                  </a:lnTo>
                  <a:lnTo>
                    <a:pt x="1417320" y="0"/>
                  </a:lnTo>
                  <a:lnTo>
                    <a:pt x="0" y="0"/>
                  </a:lnTo>
                  <a:lnTo>
                    <a:pt x="0" y="457200"/>
                  </a:lnTo>
                  <a:lnTo>
                    <a:pt x="7175" y="492823"/>
                  </a:lnTo>
                  <a:lnTo>
                    <a:pt x="26758" y="521881"/>
                  </a:lnTo>
                  <a:lnTo>
                    <a:pt x="55816" y="541464"/>
                  </a:lnTo>
                  <a:lnTo>
                    <a:pt x="91440" y="548640"/>
                  </a:lnTo>
                  <a:lnTo>
                    <a:pt x="1327404" y="548640"/>
                  </a:lnTo>
                  <a:lnTo>
                    <a:pt x="1363014" y="541464"/>
                  </a:lnTo>
                  <a:lnTo>
                    <a:pt x="1392072" y="521881"/>
                  </a:lnTo>
                  <a:lnTo>
                    <a:pt x="1411655" y="492823"/>
                  </a:lnTo>
                  <a:lnTo>
                    <a:pt x="1418844" y="457200"/>
                  </a:lnTo>
                  <a:lnTo>
                    <a:pt x="1418844" y="196596"/>
                  </a:lnTo>
                  <a:lnTo>
                    <a:pt x="1502664" y="196596"/>
                  </a:lnTo>
                  <a:close/>
                </a:path>
              </a:pathLst>
            </a:custGeom>
            <a:solidFill>
              <a:srgbClr val="0871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2255901" y="1741119"/>
            <a:ext cx="65468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05" dirty="0">
                <a:solidFill>
                  <a:srgbClr val="FFFFFF"/>
                </a:solidFill>
                <a:latin typeface="Century Gothic"/>
                <a:cs typeface="Century Gothic"/>
              </a:rPr>
              <a:t>PROs</a:t>
            </a:r>
            <a:endParaRPr sz="1800">
              <a:latin typeface="Century Gothic"/>
              <a:cs typeface="Century Gothic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094943" y="2386711"/>
            <a:ext cx="2852420" cy="2128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9085" marR="5080" indent="-287020">
              <a:lnSpc>
                <a:spcPct val="100000"/>
              </a:lnSpc>
              <a:spcBef>
                <a:spcPts val="95"/>
              </a:spcBef>
              <a:buChar char="•"/>
              <a:tabLst>
                <a:tab pos="299085" algn="l"/>
              </a:tabLst>
            </a:pPr>
            <a:r>
              <a:rPr sz="1600" spc="-20" dirty="0">
                <a:solidFill>
                  <a:srgbClr val="464646"/>
                </a:solidFill>
                <a:latin typeface="Arial"/>
                <a:cs typeface="Arial"/>
              </a:rPr>
              <a:t>Keep</a:t>
            </a:r>
            <a:r>
              <a:rPr sz="1600" spc="-15" dirty="0">
                <a:solidFill>
                  <a:srgbClr val="464646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464646"/>
                </a:solidFill>
                <a:latin typeface="Arial"/>
                <a:cs typeface="Arial"/>
              </a:rPr>
              <a:t>the</a:t>
            </a:r>
            <a:r>
              <a:rPr sz="1600" spc="20" dirty="0">
                <a:solidFill>
                  <a:srgbClr val="464646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464646"/>
                </a:solidFill>
                <a:latin typeface="Arial"/>
                <a:cs typeface="Arial"/>
              </a:rPr>
              <a:t>focus</a:t>
            </a:r>
            <a:r>
              <a:rPr sz="1600" spc="20" dirty="0">
                <a:solidFill>
                  <a:srgbClr val="464646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464646"/>
                </a:solidFill>
                <a:latin typeface="Arial"/>
                <a:cs typeface="Arial"/>
              </a:rPr>
              <a:t>on</a:t>
            </a:r>
            <a:r>
              <a:rPr sz="1600" spc="15" dirty="0">
                <a:solidFill>
                  <a:srgbClr val="464646"/>
                </a:solidFill>
                <a:latin typeface="Arial"/>
                <a:cs typeface="Arial"/>
              </a:rPr>
              <a:t> </a:t>
            </a:r>
            <a:r>
              <a:rPr sz="1600" spc="-20" dirty="0">
                <a:solidFill>
                  <a:srgbClr val="464646"/>
                </a:solidFill>
                <a:latin typeface="Arial"/>
                <a:cs typeface="Arial"/>
              </a:rPr>
              <a:t>what </a:t>
            </a:r>
            <a:r>
              <a:rPr sz="1600" dirty="0">
                <a:solidFill>
                  <a:srgbClr val="464646"/>
                </a:solidFill>
                <a:latin typeface="Arial"/>
                <a:cs typeface="Arial"/>
              </a:rPr>
              <a:t>really</a:t>
            </a:r>
            <a:r>
              <a:rPr sz="1600" spc="15" dirty="0">
                <a:solidFill>
                  <a:srgbClr val="464646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464646"/>
                </a:solidFill>
                <a:latin typeface="Arial"/>
                <a:cs typeface="Arial"/>
              </a:rPr>
              <a:t>matters</a:t>
            </a:r>
            <a:r>
              <a:rPr sz="1600" spc="25" dirty="0">
                <a:solidFill>
                  <a:srgbClr val="464646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464646"/>
                </a:solidFill>
                <a:latin typeface="Arial"/>
                <a:cs typeface="Arial"/>
              </a:rPr>
              <a:t>by</a:t>
            </a:r>
            <a:r>
              <a:rPr sz="1600" spc="5" dirty="0">
                <a:solidFill>
                  <a:srgbClr val="464646"/>
                </a:solidFill>
                <a:latin typeface="Arial"/>
                <a:cs typeface="Arial"/>
              </a:rPr>
              <a:t> </a:t>
            </a:r>
            <a:r>
              <a:rPr sz="1600" spc="-10" dirty="0">
                <a:solidFill>
                  <a:srgbClr val="464646"/>
                </a:solidFill>
                <a:latin typeface="Arial"/>
                <a:cs typeface="Arial"/>
              </a:rPr>
              <a:t>correlating </a:t>
            </a:r>
            <a:r>
              <a:rPr sz="1600" dirty="0">
                <a:solidFill>
                  <a:srgbClr val="464646"/>
                </a:solidFill>
                <a:latin typeface="Arial"/>
                <a:cs typeface="Arial"/>
              </a:rPr>
              <a:t>importance</a:t>
            </a:r>
            <a:r>
              <a:rPr sz="1600" spc="210" dirty="0">
                <a:solidFill>
                  <a:srgbClr val="464646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464646"/>
                </a:solidFill>
                <a:latin typeface="Arial"/>
                <a:cs typeface="Arial"/>
              </a:rPr>
              <a:t>with</a:t>
            </a:r>
            <a:r>
              <a:rPr sz="1600" spc="175" dirty="0">
                <a:solidFill>
                  <a:srgbClr val="464646"/>
                </a:solidFill>
                <a:latin typeface="Arial"/>
                <a:cs typeface="Arial"/>
              </a:rPr>
              <a:t> </a:t>
            </a:r>
            <a:r>
              <a:rPr sz="1600" spc="-10" dirty="0">
                <a:solidFill>
                  <a:srgbClr val="464646"/>
                </a:solidFill>
                <a:latin typeface="Arial"/>
                <a:cs typeface="Arial"/>
              </a:rPr>
              <a:t>weight value;</a:t>
            </a:r>
            <a:endParaRPr sz="1600">
              <a:latin typeface="Arial"/>
              <a:cs typeface="Arial"/>
            </a:endParaRPr>
          </a:p>
          <a:p>
            <a:pPr marL="299085" marR="203835" indent="-287020">
              <a:lnSpc>
                <a:spcPct val="100000"/>
              </a:lnSpc>
              <a:spcBef>
                <a:spcPts val="600"/>
              </a:spcBef>
              <a:buChar char="•"/>
              <a:tabLst>
                <a:tab pos="299085" algn="l"/>
              </a:tabLst>
            </a:pPr>
            <a:r>
              <a:rPr sz="1600" spc="-10" dirty="0">
                <a:solidFill>
                  <a:srgbClr val="464646"/>
                </a:solidFill>
                <a:latin typeface="Arial"/>
                <a:cs typeface="Arial"/>
              </a:rPr>
              <a:t>Enable</a:t>
            </a:r>
            <a:r>
              <a:rPr sz="1600" spc="-35" dirty="0">
                <a:solidFill>
                  <a:srgbClr val="464646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464646"/>
                </a:solidFill>
                <a:latin typeface="Arial"/>
                <a:cs typeface="Arial"/>
              </a:rPr>
              <a:t>an</a:t>
            </a:r>
            <a:r>
              <a:rPr sz="1600" spc="-50" dirty="0">
                <a:solidFill>
                  <a:srgbClr val="464646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464646"/>
                </a:solidFill>
                <a:latin typeface="Arial"/>
                <a:cs typeface="Arial"/>
              </a:rPr>
              <a:t>overall</a:t>
            </a:r>
            <a:r>
              <a:rPr sz="1600" spc="-55" dirty="0">
                <a:solidFill>
                  <a:srgbClr val="464646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464646"/>
                </a:solidFill>
                <a:latin typeface="Arial"/>
                <a:cs typeface="Arial"/>
              </a:rPr>
              <a:t>score</a:t>
            </a:r>
            <a:r>
              <a:rPr sz="1600" spc="-50" dirty="0">
                <a:solidFill>
                  <a:srgbClr val="464646"/>
                </a:solidFill>
                <a:latin typeface="Arial"/>
                <a:cs typeface="Arial"/>
              </a:rPr>
              <a:t> </a:t>
            </a:r>
            <a:r>
              <a:rPr sz="1600" spc="-25" dirty="0">
                <a:solidFill>
                  <a:srgbClr val="464646"/>
                </a:solidFill>
                <a:latin typeface="Arial"/>
                <a:cs typeface="Arial"/>
              </a:rPr>
              <a:t>of </a:t>
            </a:r>
            <a:r>
              <a:rPr sz="1600" spc="-10" dirty="0">
                <a:solidFill>
                  <a:srgbClr val="464646"/>
                </a:solidFill>
                <a:latin typeface="Arial"/>
                <a:cs typeface="Arial"/>
              </a:rPr>
              <a:t>performance;</a:t>
            </a:r>
            <a:endParaRPr sz="1600">
              <a:latin typeface="Arial"/>
              <a:cs typeface="Arial"/>
            </a:endParaRPr>
          </a:p>
          <a:p>
            <a:pPr marL="299085" indent="-286385">
              <a:lnSpc>
                <a:spcPct val="100000"/>
              </a:lnSpc>
              <a:spcBef>
                <a:spcPts val="600"/>
              </a:spcBef>
              <a:buChar char="•"/>
              <a:tabLst>
                <a:tab pos="299085" algn="l"/>
              </a:tabLst>
            </a:pPr>
            <a:r>
              <a:rPr sz="1600" dirty="0">
                <a:solidFill>
                  <a:srgbClr val="464646"/>
                </a:solidFill>
                <a:latin typeface="Arial"/>
                <a:cs typeface="Arial"/>
              </a:rPr>
              <a:t>Weights</a:t>
            </a:r>
            <a:r>
              <a:rPr sz="1600" spc="-65" dirty="0">
                <a:solidFill>
                  <a:srgbClr val="464646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464646"/>
                </a:solidFill>
                <a:latin typeface="Arial"/>
                <a:cs typeface="Arial"/>
              </a:rPr>
              <a:t>can</a:t>
            </a:r>
            <a:r>
              <a:rPr sz="1600" spc="-40" dirty="0">
                <a:solidFill>
                  <a:srgbClr val="464646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464646"/>
                </a:solidFill>
                <a:latin typeface="Arial"/>
                <a:cs typeface="Arial"/>
              </a:rPr>
              <a:t>be</a:t>
            </a:r>
            <a:r>
              <a:rPr sz="1600" spc="-65" dirty="0">
                <a:solidFill>
                  <a:srgbClr val="464646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464646"/>
                </a:solidFill>
                <a:latin typeface="Arial"/>
                <a:cs typeface="Arial"/>
              </a:rPr>
              <a:t>changed</a:t>
            </a:r>
            <a:r>
              <a:rPr sz="1600" spc="-15" dirty="0">
                <a:solidFill>
                  <a:srgbClr val="464646"/>
                </a:solidFill>
                <a:latin typeface="Arial"/>
                <a:cs typeface="Arial"/>
              </a:rPr>
              <a:t> </a:t>
            </a:r>
            <a:r>
              <a:rPr sz="1600" spc="-50" dirty="0">
                <a:solidFill>
                  <a:srgbClr val="464646"/>
                </a:solidFill>
                <a:latin typeface="Arial"/>
                <a:cs typeface="Arial"/>
              </a:rPr>
              <a:t>–</a:t>
            </a:r>
            <a:endParaRPr sz="1600">
              <a:latin typeface="Arial"/>
              <a:cs typeface="Arial"/>
            </a:endParaRPr>
          </a:p>
          <a:p>
            <a:pPr marL="299085">
              <a:lnSpc>
                <a:spcPct val="100000"/>
              </a:lnSpc>
            </a:pPr>
            <a:r>
              <a:rPr sz="1600" spc="-10" dirty="0">
                <a:solidFill>
                  <a:srgbClr val="464646"/>
                </a:solidFill>
                <a:latin typeface="Arial"/>
                <a:cs typeface="Arial"/>
              </a:rPr>
              <a:t>flexibility.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2039111" y="5087111"/>
            <a:ext cx="1138555" cy="1138555"/>
            <a:chOff x="2039111" y="5087111"/>
            <a:chExt cx="1138555" cy="1138555"/>
          </a:xfrm>
        </p:grpSpPr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39111" y="5087111"/>
              <a:ext cx="1138427" cy="1138428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065019" y="5113019"/>
              <a:ext cx="1045451" cy="1045451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2133599" y="5181599"/>
              <a:ext cx="901065" cy="901065"/>
            </a:xfrm>
            <a:custGeom>
              <a:avLst/>
              <a:gdLst/>
              <a:ahLst/>
              <a:cxnLst/>
              <a:rect l="l" t="t" r="r" b="b"/>
              <a:pathLst>
                <a:path w="901064" h="901064">
                  <a:moveTo>
                    <a:pt x="450342" y="0"/>
                  </a:moveTo>
                  <a:lnTo>
                    <a:pt x="401281" y="2643"/>
                  </a:lnTo>
                  <a:lnTo>
                    <a:pt x="353748" y="10389"/>
                  </a:lnTo>
                  <a:lnTo>
                    <a:pt x="308018" y="22963"/>
                  </a:lnTo>
                  <a:lnTo>
                    <a:pt x="264367" y="40090"/>
                  </a:lnTo>
                  <a:lnTo>
                    <a:pt x="223068" y="61496"/>
                  </a:lnTo>
                  <a:lnTo>
                    <a:pt x="184397" y="86904"/>
                  </a:lnTo>
                  <a:lnTo>
                    <a:pt x="148630" y="116040"/>
                  </a:lnTo>
                  <a:lnTo>
                    <a:pt x="116040" y="148630"/>
                  </a:lnTo>
                  <a:lnTo>
                    <a:pt x="86904" y="184397"/>
                  </a:lnTo>
                  <a:lnTo>
                    <a:pt x="61496" y="223068"/>
                  </a:lnTo>
                  <a:lnTo>
                    <a:pt x="40090" y="264367"/>
                  </a:lnTo>
                  <a:lnTo>
                    <a:pt x="22963" y="308018"/>
                  </a:lnTo>
                  <a:lnTo>
                    <a:pt x="10389" y="353748"/>
                  </a:lnTo>
                  <a:lnTo>
                    <a:pt x="2643" y="401281"/>
                  </a:lnTo>
                  <a:lnTo>
                    <a:pt x="0" y="450341"/>
                  </a:lnTo>
                  <a:lnTo>
                    <a:pt x="2643" y="499411"/>
                  </a:lnTo>
                  <a:lnTo>
                    <a:pt x="10389" y="546950"/>
                  </a:lnTo>
                  <a:lnTo>
                    <a:pt x="22963" y="592684"/>
                  </a:lnTo>
                  <a:lnTo>
                    <a:pt x="40090" y="636338"/>
                  </a:lnTo>
                  <a:lnTo>
                    <a:pt x="61496" y="677638"/>
                  </a:lnTo>
                  <a:lnTo>
                    <a:pt x="86904" y="716308"/>
                  </a:lnTo>
                  <a:lnTo>
                    <a:pt x="116040" y="752073"/>
                  </a:lnTo>
                  <a:lnTo>
                    <a:pt x="148630" y="784660"/>
                  </a:lnTo>
                  <a:lnTo>
                    <a:pt x="184397" y="813794"/>
                  </a:lnTo>
                  <a:lnTo>
                    <a:pt x="223068" y="839199"/>
                  </a:lnTo>
                  <a:lnTo>
                    <a:pt x="264367" y="860601"/>
                  </a:lnTo>
                  <a:lnTo>
                    <a:pt x="308018" y="877725"/>
                  </a:lnTo>
                  <a:lnTo>
                    <a:pt x="353748" y="890296"/>
                  </a:lnTo>
                  <a:lnTo>
                    <a:pt x="401281" y="898041"/>
                  </a:lnTo>
                  <a:lnTo>
                    <a:pt x="450342" y="900684"/>
                  </a:lnTo>
                  <a:lnTo>
                    <a:pt x="499402" y="898041"/>
                  </a:lnTo>
                  <a:lnTo>
                    <a:pt x="546935" y="890296"/>
                  </a:lnTo>
                  <a:lnTo>
                    <a:pt x="592665" y="877725"/>
                  </a:lnTo>
                  <a:lnTo>
                    <a:pt x="636316" y="860601"/>
                  </a:lnTo>
                  <a:lnTo>
                    <a:pt x="677615" y="839199"/>
                  </a:lnTo>
                  <a:lnTo>
                    <a:pt x="716286" y="813794"/>
                  </a:lnTo>
                  <a:lnTo>
                    <a:pt x="752053" y="784660"/>
                  </a:lnTo>
                  <a:lnTo>
                    <a:pt x="784643" y="752073"/>
                  </a:lnTo>
                  <a:lnTo>
                    <a:pt x="813779" y="716308"/>
                  </a:lnTo>
                  <a:lnTo>
                    <a:pt x="839187" y="677638"/>
                  </a:lnTo>
                  <a:lnTo>
                    <a:pt x="860593" y="636338"/>
                  </a:lnTo>
                  <a:lnTo>
                    <a:pt x="877720" y="592684"/>
                  </a:lnTo>
                  <a:lnTo>
                    <a:pt x="890294" y="546950"/>
                  </a:lnTo>
                  <a:lnTo>
                    <a:pt x="898040" y="499411"/>
                  </a:lnTo>
                  <a:lnTo>
                    <a:pt x="900683" y="450341"/>
                  </a:lnTo>
                  <a:lnTo>
                    <a:pt x="898040" y="401281"/>
                  </a:lnTo>
                  <a:lnTo>
                    <a:pt x="890294" y="353748"/>
                  </a:lnTo>
                  <a:lnTo>
                    <a:pt x="877720" y="308018"/>
                  </a:lnTo>
                  <a:lnTo>
                    <a:pt x="860593" y="264367"/>
                  </a:lnTo>
                  <a:lnTo>
                    <a:pt x="839187" y="223068"/>
                  </a:lnTo>
                  <a:lnTo>
                    <a:pt x="813779" y="184397"/>
                  </a:lnTo>
                  <a:lnTo>
                    <a:pt x="784643" y="148630"/>
                  </a:lnTo>
                  <a:lnTo>
                    <a:pt x="752053" y="116040"/>
                  </a:lnTo>
                  <a:lnTo>
                    <a:pt x="716286" y="86904"/>
                  </a:lnTo>
                  <a:lnTo>
                    <a:pt x="677615" y="61496"/>
                  </a:lnTo>
                  <a:lnTo>
                    <a:pt x="636316" y="40090"/>
                  </a:lnTo>
                  <a:lnTo>
                    <a:pt x="592665" y="22963"/>
                  </a:lnTo>
                  <a:lnTo>
                    <a:pt x="546935" y="10389"/>
                  </a:lnTo>
                  <a:lnTo>
                    <a:pt x="499402" y="2643"/>
                  </a:lnTo>
                  <a:lnTo>
                    <a:pt x="45034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342387" y="5390387"/>
              <a:ext cx="481584" cy="481584"/>
            </a:xfrm>
            <a:prstGeom prst="rect">
              <a:avLst/>
            </a:prstGeom>
          </p:spPr>
        </p:pic>
      </p:grpSp>
      <p:grpSp>
        <p:nvGrpSpPr>
          <p:cNvPr id="17" name="object 17"/>
          <p:cNvGrpSpPr/>
          <p:nvPr/>
        </p:nvGrpSpPr>
        <p:grpSpPr>
          <a:xfrm>
            <a:off x="4555224" y="1609344"/>
            <a:ext cx="3552825" cy="4113529"/>
            <a:chOff x="4555224" y="1609344"/>
            <a:chExt cx="3552825" cy="4113529"/>
          </a:xfrm>
        </p:grpSpPr>
        <p:pic>
          <p:nvPicPr>
            <p:cNvPr id="18" name="object 1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555224" y="1798284"/>
              <a:ext cx="3552467" cy="3924353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4571999" y="1805940"/>
              <a:ext cx="3469004" cy="3850004"/>
            </a:xfrm>
            <a:custGeom>
              <a:avLst/>
              <a:gdLst/>
              <a:ahLst/>
              <a:cxnLst/>
              <a:rect l="l" t="t" r="r" b="b"/>
              <a:pathLst>
                <a:path w="3469004" h="3850004">
                  <a:moveTo>
                    <a:pt x="3212083" y="0"/>
                  </a:moveTo>
                  <a:lnTo>
                    <a:pt x="256539" y="0"/>
                  </a:lnTo>
                  <a:lnTo>
                    <a:pt x="210447" y="4135"/>
                  </a:lnTo>
                  <a:lnTo>
                    <a:pt x="167056" y="16058"/>
                  </a:lnTo>
                  <a:lnTo>
                    <a:pt x="127094" y="35042"/>
                  </a:lnTo>
                  <a:lnTo>
                    <a:pt x="91286" y="60360"/>
                  </a:lnTo>
                  <a:lnTo>
                    <a:pt x="60360" y="91286"/>
                  </a:lnTo>
                  <a:lnTo>
                    <a:pt x="35042" y="127094"/>
                  </a:lnTo>
                  <a:lnTo>
                    <a:pt x="16058" y="167056"/>
                  </a:lnTo>
                  <a:lnTo>
                    <a:pt x="4135" y="210447"/>
                  </a:lnTo>
                  <a:lnTo>
                    <a:pt x="0" y="256539"/>
                  </a:lnTo>
                  <a:lnTo>
                    <a:pt x="0" y="3593084"/>
                  </a:lnTo>
                  <a:lnTo>
                    <a:pt x="4135" y="3639176"/>
                  </a:lnTo>
                  <a:lnTo>
                    <a:pt x="16058" y="3682567"/>
                  </a:lnTo>
                  <a:lnTo>
                    <a:pt x="35042" y="3722529"/>
                  </a:lnTo>
                  <a:lnTo>
                    <a:pt x="60360" y="3758337"/>
                  </a:lnTo>
                  <a:lnTo>
                    <a:pt x="91286" y="3789263"/>
                  </a:lnTo>
                  <a:lnTo>
                    <a:pt x="127094" y="3814581"/>
                  </a:lnTo>
                  <a:lnTo>
                    <a:pt x="167056" y="3833565"/>
                  </a:lnTo>
                  <a:lnTo>
                    <a:pt x="210447" y="3845488"/>
                  </a:lnTo>
                  <a:lnTo>
                    <a:pt x="256539" y="3849624"/>
                  </a:lnTo>
                  <a:lnTo>
                    <a:pt x="3212083" y="3849624"/>
                  </a:lnTo>
                  <a:lnTo>
                    <a:pt x="3258176" y="3845488"/>
                  </a:lnTo>
                  <a:lnTo>
                    <a:pt x="3301567" y="3833565"/>
                  </a:lnTo>
                  <a:lnTo>
                    <a:pt x="3341529" y="3814581"/>
                  </a:lnTo>
                  <a:lnTo>
                    <a:pt x="3377337" y="3789263"/>
                  </a:lnTo>
                  <a:lnTo>
                    <a:pt x="3408263" y="3758337"/>
                  </a:lnTo>
                  <a:lnTo>
                    <a:pt x="3433581" y="3722529"/>
                  </a:lnTo>
                  <a:lnTo>
                    <a:pt x="3452565" y="3682567"/>
                  </a:lnTo>
                  <a:lnTo>
                    <a:pt x="3464488" y="3639176"/>
                  </a:lnTo>
                  <a:lnTo>
                    <a:pt x="3468624" y="3593084"/>
                  </a:lnTo>
                  <a:lnTo>
                    <a:pt x="3468624" y="256539"/>
                  </a:lnTo>
                  <a:lnTo>
                    <a:pt x="3464488" y="210447"/>
                  </a:lnTo>
                  <a:lnTo>
                    <a:pt x="3452565" y="167056"/>
                  </a:lnTo>
                  <a:lnTo>
                    <a:pt x="3433581" y="127094"/>
                  </a:lnTo>
                  <a:lnTo>
                    <a:pt x="3408263" y="91286"/>
                  </a:lnTo>
                  <a:lnTo>
                    <a:pt x="3377337" y="60360"/>
                  </a:lnTo>
                  <a:lnTo>
                    <a:pt x="3341529" y="35042"/>
                  </a:lnTo>
                  <a:lnTo>
                    <a:pt x="3301567" y="16058"/>
                  </a:lnTo>
                  <a:lnTo>
                    <a:pt x="3258176" y="4135"/>
                  </a:lnTo>
                  <a:lnTo>
                    <a:pt x="3212083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5554980" y="1609344"/>
              <a:ext cx="1419225" cy="548640"/>
            </a:xfrm>
            <a:custGeom>
              <a:avLst/>
              <a:gdLst/>
              <a:ahLst/>
              <a:cxnLst/>
              <a:rect l="l" t="t" r="r" b="b"/>
              <a:pathLst>
                <a:path w="1419225" h="548639">
                  <a:moveTo>
                    <a:pt x="1418844" y="0"/>
                  </a:moveTo>
                  <a:lnTo>
                    <a:pt x="0" y="0"/>
                  </a:lnTo>
                  <a:lnTo>
                    <a:pt x="0" y="457200"/>
                  </a:lnTo>
                  <a:lnTo>
                    <a:pt x="7179" y="492811"/>
                  </a:lnTo>
                  <a:lnTo>
                    <a:pt x="26765" y="521874"/>
                  </a:lnTo>
                  <a:lnTo>
                    <a:pt x="55828" y="541460"/>
                  </a:lnTo>
                  <a:lnTo>
                    <a:pt x="91440" y="548639"/>
                  </a:lnTo>
                  <a:lnTo>
                    <a:pt x="1327403" y="548639"/>
                  </a:lnTo>
                  <a:lnTo>
                    <a:pt x="1363015" y="541460"/>
                  </a:lnTo>
                  <a:lnTo>
                    <a:pt x="1392078" y="521874"/>
                  </a:lnTo>
                  <a:lnTo>
                    <a:pt x="1411664" y="492811"/>
                  </a:lnTo>
                  <a:lnTo>
                    <a:pt x="1418844" y="457200"/>
                  </a:lnTo>
                  <a:lnTo>
                    <a:pt x="1418844" y="0"/>
                  </a:lnTo>
                  <a:close/>
                </a:path>
              </a:pathLst>
            </a:custGeom>
            <a:solidFill>
              <a:srgbClr val="ADAB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6970776" y="1609344"/>
              <a:ext cx="86995" cy="196850"/>
            </a:xfrm>
            <a:custGeom>
              <a:avLst/>
              <a:gdLst/>
              <a:ahLst/>
              <a:cxnLst/>
              <a:rect l="l" t="t" r="r" b="b"/>
              <a:pathLst>
                <a:path w="86995" h="196850">
                  <a:moveTo>
                    <a:pt x="0" y="0"/>
                  </a:moveTo>
                  <a:lnTo>
                    <a:pt x="0" y="196595"/>
                  </a:lnTo>
                  <a:lnTo>
                    <a:pt x="86868" y="1965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646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4818126" y="1741119"/>
            <a:ext cx="2965450" cy="3018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430" algn="ctr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solidFill>
                  <a:srgbClr val="FFFFFF"/>
                </a:solidFill>
                <a:latin typeface="Century Gothic"/>
                <a:cs typeface="Century Gothic"/>
              </a:rPr>
              <a:t>CONs</a:t>
            </a:r>
            <a:endParaRPr sz="1800">
              <a:latin typeface="Century Gothic"/>
              <a:cs typeface="Century Gothic"/>
            </a:endParaRPr>
          </a:p>
          <a:p>
            <a:pPr>
              <a:lnSpc>
                <a:spcPct val="100000"/>
              </a:lnSpc>
              <a:spcBef>
                <a:spcPts val="710"/>
              </a:spcBef>
            </a:pPr>
            <a:endParaRPr sz="1800">
              <a:latin typeface="Century Gothic"/>
              <a:cs typeface="Century Gothic"/>
            </a:endParaRPr>
          </a:p>
          <a:p>
            <a:pPr marL="299085" marR="163830" indent="-287020">
              <a:lnSpc>
                <a:spcPct val="100000"/>
              </a:lnSpc>
              <a:buChar char="•"/>
              <a:tabLst>
                <a:tab pos="299085" algn="l"/>
              </a:tabLst>
            </a:pPr>
            <a:r>
              <a:rPr sz="1600" spc="-10" dirty="0">
                <a:solidFill>
                  <a:srgbClr val="5F5F5F"/>
                </a:solidFill>
                <a:latin typeface="Arial"/>
                <a:cs typeface="Arial"/>
              </a:rPr>
              <a:t>Establishing </a:t>
            </a:r>
            <a:r>
              <a:rPr sz="1600" dirty="0">
                <a:solidFill>
                  <a:srgbClr val="5F5F5F"/>
                </a:solidFill>
                <a:latin typeface="Arial"/>
                <a:cs typeface="Arial"/>
              </a:rPr>
              <a:t>weights</a:t>
            </a:r>
            <a:r>
              <a:rPr sz="1600" spc="-30" dirty="0">
                <a:solidFill>
                  <a:srgbClr val="5F5F5F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5F5F5F"/>
                </a:solidFill>
                <a:latin typeface="Arial"/>
                <a:cs typeface="Arial"/>
              </a:rPr>
              <a:t>can</a:t>
            </a:r>
            <a:r>
              <a:rPr sz="1600" spc="-50" dirty="0">
                <a:solidFill>
                  <a:srgbClr val="5F5F5F"/>
                </a:solidFill>
                <a:latin typeface="Arial"/>
                <a:cs typeface="Arial"/>
              </a:rPr>
              <a:t> </a:t>
            </a:r>
            <a:r>
              <a:rPr sz="1600" spc="-25" dirty="0">
                <a:solidFill>
                  <a:srgbClr val="5F5F5F"/>
                </a:solidFill>
                <a:latin typeface="Arial"/>
                <a:cs typeface="Arial"/>
              </a:rPr>
              <a:t>be </a:t>
            </a:r>
            <a:r>
              <a:rPr sz="1600" spc="-10" dirty="0">
                <a:solidFill>
                  <a:srgbClr val="5F5F5F"/>
                </a:solidFill>
                <a:latin typeface="Arial"/>
                <a:cs typeface="Arial"/>
              </a:rPr>
              <a:t>subjective;</a:t>
            </a:r>
            <a:endParaRPr sz="1600">
              <a:latin typeface="Arial"/>
              <a:cs typeface="Arial"/>
            </a:endParaRPr>
          </a:p>
          <a:p>
            <a:pPr marL="299085" marR="5080" indent="-287020">
              <a:lnSpc>
                <a:spcPct val="100000"/>
              </a:lnSpc>
              <a:spcBef>
                <a:spcPts val="600"/>
              </a:spcBef>
              <a:buChar char="•"/>
              <a:tabLst>
                <a:tab pos="299085" algn="l"/>
              </a:tabLst>
            </a:pPr>
            <a:r>
              <a:rPr sz="1600" spc="-10" dirty="0">
                <a:solidFill>
                  <a:srgbClr val="5F5F5F"/>
                </a:solidFill>
                <a:latin typeface="Arial"/>
                <a:cs typeface="Arial"/>
              </a:rPr>
              <a:t>Aggregating</a:t>
            </a:r>
            <a:r>
              <a:rPr sz="1600" spc="35" dirty="0">
                <a:solidFill>
                  <a:srgbClr val="5F5F5F"/>
                </a:solidFill>
                <a:latin typeface="Arial"/>
                <a:cs typeface="Arial"/>
              </a:rPr>
              <a:t> </a:t>
            </a:r>
            <a:r>
              <a:rPr sz="1600" spc="-120" dirty="0">
                <a:solidFill>
                  <a:srgbClr val="5F5F5F"/>
                </a:solidFill>
                <a:latin typeface="Arial"/>
                <a:cs typeface="Arial"/>
              </a:rPr>
              <a:t>KPI</a:t>
            </a:r>
            <a:r>
              <a:rPr sz="1600" spc="20" dirty="0">
                <a:solidFill>
                  <a:srgbClr val="5F5F5F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5F5F5F"/>
                </a:solidFill>
                <a:latin typeface="Arial"/>
                <a:cs typeface="Arial"/>
              </a:rPr>
              <a:t>results</a:t>
            </a:r>
            <a:r>
              <a:rPr sz="1600" spc="35" dirty="0">
                <a:solidFill>
                  <a:srgbClr val="5F5F5F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5F5F5F"/>
                </a:solidFill>
                <a:latin typeface="Arial"/>
                <a:cs typeface="Arial"/>
              </a:rPr>
              <a:t>into</a:t>
            </a:r>
            <a:r>
              <a:rPr sz="1600" spc="40" dirty="0">
                <a:solidFill>
                  <a:srgbClr val="5F5F5F"/>
                </a:solidFill>
                <a:latin typeface="Arial"/>
                <a:cs typeface="Arial"/>
              </a:rPr>
              <a:t> </a:t>
            </a:r>
            <a:r>
              <a:rPr sz="1600" spc="-50" dirty="0">
                <a:solidFill>
                  <a:srgbClr val="5F5F5F"/>
                </a:solidFill>
                <a:latin typeface="Arial"/>
                <a:cs typeface="Arial"/>
              </a:rPr>
              <a:t>a </a:t>
            </a:r>
            <a:r>
              <a:rPr sz="1600" dirty="0">
                <a:solidFill>
                  <a:srgbClr val="5F5F5F"/>
                </a:solidFill>
                <a:latin typeface="Arial"/>
                <a:cs typeface="Arial"/>
              </a:rPr>
              <a:t>performance</a:t>
            </a:r>
            <a:r>
              <a:rPr sz="1600" spc="229" dirty="0">
                <a:solidFill>
                  <a:srgbClr val="5F5F5F"/>
                </a:solidFill>
                <a:latin typeface="Arial"/>
                <a:cs typeface="Arial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Arial"/>
                <a:cs typeface="Arial"/>
              </a:rPr>
              <a:t>score/index </a:t>
            </a:r>
            <a:r>
              <a:rPr sz="1600" dirty="0">
                <a:solidFill>
                  <a:srgbClr val="5F5F5F"/>
                </a:solidFill>
                <a:latin typeface="Arial"/>
                <a:cs typeface="Arial"/>
              </a:rPr>
              <a:t>brings no value</a:t>
            </a:r>
            <a:r>
              <a:rPr sz="1600" spc="10" dirty="0">
                <a:solidFill>
                  <a:srgbClr val="5F5F5F"/>
                </a:solidFill>
                <a:latin typeface="Arial"/>
                <a:cs typeface="Arial"/>
              </a:rPr>
              <a:t> </a:t>
            </a:r>
            <a:r>
              <a:rPr sz="1600" spc="60" dirty="0">
                <a:solidFill>
                  <a:srgbClr val="5F5F5F"/>
                </a:solidFill>
                <a:latin typeface="Arial"/>
                <a:cs typeface="Arial"/>
              </a:rPr>
              <a:t>to</a:t>
            </a:r>
            <a:r>
              <a:rPr sz="1600" spc="-25" dirty="0">
                <a:solidFill>
                  <a:srgbClr val="5F5F5F"/>
                </a:solidFill>
                <a:latin typeface="Arial"/>
                <a:cs typeface="Arial"/>
              </a:rPr>
              <a:t> the </a:t>
            </a:r>
            <a:r>
              <a:rPr sz="1600" spc="-10" dirty="0">
                <a:solidFill>
                  <a:srgbClr val="5F5F5F"/>
                </a:solidFill>
                <a:latin typeface="Arial"/>
                <a:cs typeface="Arial"/>
              </a:rPr>
              <a:t>decision-</a:t>
            </a:r>
            <a:r>
              <a:rPr sz="1600" dirty="0">
                <a:solidFill>
                  <a:srgbClr val="5F5F5F"/>
                </a:solidFill>
                <a:latin typeface="Arial"/>
                <a:cs typeface="Arial"/>
              </a:rPr>
              <a:t>making</a:t>
            </a:r>
            <a:r>
              <a:rPr sz="1600" spc="65" dirty="0">
                <a:solidFill>
                  <a:srgbClr val="5F5F5F"/>
                </a:solidFill>
                <a:latin typeface="Arial"/>
                <a:cs typeface="Arial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Arial"/>
                <a:cs typeface="Arial"/>
              </a:rPr>
              <a:t>process;</a:t>
            </a:r>
            <a:endParaRPr sz="1600">
              <a:latin typeface="Arial"/>
              <a:cs typeface="Arial"/>
            </a:endParaRPr>
          </a:p>
          <a:p>
            <a:pPr marL="299085" marR="15875" indent="-287020">
              <a:lnSpc>
                <a:spcPct val="100000"/>
              </a:lnSpc>
              <a:spcBef>
                <a:spcPts val="605"/>
              </a:spcBef>
              <a:buChar char="•"/>
              <a:tabLst>
                <a:tab pos="299085" algn="l"/>
              </a:tabLst>
            </a:pPr>
            <a:r>
              <a:rPr sz="1600" spc="-10" dirty="0">
                <a:solidFill>
                  <a:srgbClr val="5F5F5F"/>
                </a:solidFill>
                <a:latin typeface="Arial"/>
                <a:cs typeface="Arial"/>
              </a:rPr>
              <a:t>Changing</a:t>
            </a:r>
            <a:r>
              <a:rPr sz="1600" spc="-15" dirty="0">
                <a:solidFill>
                  <a:srgbClr val="5F5F5F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5F5F5F"/>
                </a:solidFill>
                <a:latin typeface="Arial"/>
                <a:cs typeface="Arial"/>
              </a:rPr>
              <a:t>weights</a:t>
            </a:r>
            <a:r>
              <a:rPr sz="1600" spc="-40" dirty="0">
                <a:solidFill>
                  <a:srgbClr val="5F5F5F"/>
                </a:solidFill>
                <a:latin typeface="Arial"/>
                <a:cs typeface="Arial"/>
              </a:rPr>
              <a:t> </a:t>
            </a:r>
            <a:r>
              <a:rPr sz="1600" spc="50" dirty="0">
                <a:solidFill>
                  <a:srgbClr val="5F5F5F"/>
                </a:solidFill>
                <a:latin typeface="Arial"/>
                <a:cs typeface="Arial"/>
              </a:rPr>
              <a:t>from</a:t>
            </a:r>
            <a:r>
              <a:rPr sz="1600" spc="-65" dirty="0">
                <a:solidFill>
                  <a:srgbClr val="5F5F5F"/>
                </a:solidFill>
                <a:latin typeface="Arial"/>
                <a:cs typeface="Arial"/>
              </a:rPr>
              <a:t> </a:t>
            </a:r>
            <a:r>
              <a:rPr sz="1600" spc="-25" dirty="0">
                <a:solidFill>
                  <a:srgbClr val="5F5F5F"/>
                </a:solidFill>
                <a:latin typeface="Arial"/>
                <a:cs typeface="Arial"/>
              </a:rPr>
              <a:t>one </a:t>
            </a:r>
            <a:r>
              <a:rPr sz="1600" dirty="0">
                <a:solidFill>
                  <a:srgbClr val="5F5F5F"/>
                </a:solidFill>
                <a:latin typeface="Arial"/>
                <a:cs typeface="Arial"/>
              </a:rPr>
              <a:t>period</a:t>
            </a:r>
            <a:r>
              <a:rPr sz="1600" spc="50" dirty="0">
                <a:solidFill>
                  <a:srgbClr val="5F5F5F"/>
                </a:solidFill>
                <a:latin typeface="Arial"/>
                <a:cs typeface="Arial"/>
              </a:rPr>
              <a:t> </a:t>
            </a:r>
            <a:r>
              <a:rPr sz="1600" spc="60" dirty="0">
                <a:solidFill>
                  <a:srgbClr val="5F5F5F"/>
                </a:solidFill>
                <a:latin typeface="Arial"/>
                <a:cs typeface="Arial"/>
              </a:rPr>
              <a:t>to</a:t>
            </a:r>
            <a:r>
              <a:rPr sz="1600" spc="45" dirty="0">
                <a:solidFill>
                  <a:srgbClr val="5F5F5F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5F5F5F"/>
                </a:solidFill>
                <a:latin typeface="Arial"/>
                <a:cs typeface="Arial"/>
              </a:rPr>
              <a:t>another</a:t>
            </a:r>
            <a:r>
              <a:rPr sz="1600" spc="100" dirty="0">
                <a:solidFill>
                  <a:srgbClr val="5F5F5F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5F5F5F"/>
                </a:solidFill>
                <a:latin typeface="Arial"/>
                <a:cs typeface="Arial"/>
              </a:rPr>
              <a:t>leads</a:t>
            </a:r>
            <a:r>
              <a:rPr sz="1600" spc="75" dirty="0">
                <a:solidFill>
                  <a:srgbClr val="5F5F5F"/>
                </a:solidFill>
                <a:latin typeface="Arial"/>
                <a:cs typeface="Arial"/>
              </a:rPr>
              <a:t> </a:t>
            </a:r>
            <a:r>
              <a:rPr sz="1600" spc="35" dirty="0">
                <a:solidFill>
                  <a:srgbClr val="5F5F5F"/>
                </a:solidFill>
                <a:latin typeface="Arial"/>
                <a:cs typeface="Arial"/>
              </a:rPr>
              <a:t>to </a:t>
            </a:r>
            <a:r>
              <a:rPr sz="1600" dirty="0">
                <a:solidFill>
                  <a:srgbClr val="5F5F5F"/>
                </a:solidFill>
                <a:latin typeface="Arial"/>
                <a:cs typeface="Arial"/>
              </a:rPr>
              <a:t>inconsistency</a:t>
            </a:r>
            <a:r>
              <a:rPr sz="1600" spc="75" dirty="0">
                <a:solidFill>
                  <a:srgbClr val="5F5F5F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5F5F5F"/>
                </a:solidFill>
                <a:latin typeface="Arial"/>
                <a:cs typeface="Arial"/>
              </a:rPr>
              <a:t>of</a:t>
            </a:r>
            <a:r>
              <a:rPr sz="1600" spc="5" dirty="0">
                <a:solidFill>
                  <a:srgbClr val="5F5F5F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5F5F5F"/>
                </a:solidFill>
                <a:latin typeface="Arial"/>
                <a:cs typeface="Arial"/>
              </a:rPr>
              <a:t>data</a:t>
            </a:r>
            <a:r>
              <a:rPr sz="1600" spc="20" dirty="0">
                <a:solidFill>
                  <a:srgbClr val="5F5F5F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5F5F5F"/>
                </a:solidFill>
                <a:latin typeface="Arial"/>
                <a:cs typeface="Arial"/>
              </a:rPr>
              <a:t>in</a:t>
            </a:r>
            <a:r>
              <a:rPr sz="1600" spc="25" dirty="0">
                <a:solidFill>
                  <a:srgbClr val="5F5F5F"/>
                </a:solidFill>
                <a:latin typeface="Arial"/>
                <a:cs typeface="Arial"/>
              </a:rPr>
              <a:t> </a:t>
            </a:r>
            <a:r>
              <a:rPr sz="1600" spc="-20" dirty="0">
                <a:solidFill>
                  <a:srgbClr val="5F5F5F"/>
                </a:solidFill>
                <a:latin typeface="Arial"/>
                <a:cs typeface="Arial"/>
              </a:rPr>
              <a:t>time.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5762244" y="5087111"/>
            <a:ext cx="1138555" cy="1138555"/>
            <a:chOff x="5762244" y="5087111"/>
            <a:chExt cx="1138555" cy="1138555"/>
          </a:xfrm>
        </p:grpSpPr>
        <p:pic>
          <p:nvPicPr>
            <p:cNvPr id="24" name="object 2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62244" y="5087111"/>
              <a:ext cx="1138427" cy="1138428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788152" y="5113019"/>
              <a:ext cx="1045451" cy="1045451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5856732" y="5181599"/>
              <a:ext cx="901065" cy="901065"/>
            </a:xfrm>
            <a:custGeom>
              <a:avLst/>
              <a:gdLst/>
              <a:ahLst/>
              <a:cxnLst/>
              <a:rect l="l" t="t" r="r" b="b"/>
              <a:pathLst>
                <a:path w="901065" h="901064">
                  <a:moveTo>
                    <a:pt x="450341" y="0"/>
                  </a:moveTo>
                  <a:lnTo>
                    <a:pt x="401281" y="2643"/>
                  </a:lnTo>
                  <a:lnTo>
                    <a:pt x="353748" y="10389"/>
                  </a:lnTo>
                  <a:lnTo>
                    <a:pt x="308018" y="22963"/>
                  </a:lnTo>
                  <a:lnTo>
                    <a:pt x="264367" y="40090"/>
                  </a:lnTo>
                  <a:lnTo>
                    <a:pt x="223068" y="61496"/>
                  </a:lnTo>
                  <a:lnTo>
                    <a:pt x="184397" y="86904"/>
                  </a:lnTo>
                  <a:lnTo>
                    <a:pt x="148630" y="116040"/>
                  </a:lnTo>
                  <a:lnTo>
                    <a:pt x="116040" y="148630"/>
                  </a:lnTo>
                  <a:lnTo>
                    <a:pt x="86904" y="184397"/>
                  </a:lnTo>
                  <a:lnTo>
                    <a:pt x="61496" y="223068"/>
                  </a:lnTo>
                  <a:lnTo>
                    <a:pt x="40090" y="264367"/>
                  </a:lnTo>
                  <a:lnTo>
                    <a:pt x="22963" y="308018"/>
                  </a:lnTo>
                  <a:lnTo>
                    <a:pt x="10389" y="353748"/>
                  </a:lnTo>
                  <a:lnTo>
                    <a:pt x="2643" y="401281"/>
                  </a:lnTo>
                  <a:lnTo>
                    <a:pt x="0" y="450341"/>
                  </a:lnTo>
                  <a:lnTo>
                    <a:pt x="2643" y="499411"/>
                  </a:lnTo>
                  <a:lnTo>
                    <a:pt x="10389" y="546950"/>
                  </a:lnTo>
                  <a:lnTo>
                    <a:pt x="22963" y="592684"/>
                  </a:lnTo>
                  <a:lnTo>
                    <a:pt x="40090" y="636338"/>
                  </a:lnTo>
                  <a:lnTo>
                    <a:pt x="61496" y="677638"/>
                  </a:lnTo>
                  <a:lnTo>
                    <a:pt x="86904" y="716308"/>
                  </a:lnTo>
                  <a:lnTo>
                    <a:pt x="116040" y="752073"/>
                  </a:lnTo>
                  <a:lnTo>
                    <a:pt x="148630" y="784660"/>
                  </a:lnTo>
                  <a:lnTo>
                    <a:pt x="184397" y="813794"/>
                  </a:lnTo>
                  <a:lnTo>
                    <a:pt x="223068" y="839199"/>
                  </a:lnTo>
                  <a:lnTo>
                    <a:pt x="264367" y="860601"/>
                  </a:lnTo>
                  <a:lnTo>
                    <a:pt x="308018" y="877725"/>
                  </a:lnTo>
                  <a:lnTo>
                    <a:pt x="353748" y="890296"/>
                  </a:lnTo>
                  <a:lnTo>
                    <a:pt x="401281" y="898041"/>
                  </a:lnTo>
                  <a:lnTo>
                    <a:pt x="450341" y="900684"/>
                  </a:lnTo>
                  <a:lnTo>
                    <a:pt x="499402" y="898041"/>
                  </a:lnTo>
                  <a:lnTo>
                    <a:pt x="546935" y="890296"/>
                  </a:lnTo>
                  <a:lnTo>
                    <a:pt x="592665" y="877725"/>
                  </a:lnTo>
                  <a:lnTo>
                    <a:pt x="636316" y="860601"/>
                  </a:lnTo>
                  <a:lnTo>
                    <a:pt x="677615" y="839199"/>
                  </a:lnTo>
                  <a:lnTo>
                    <a:pt x="716286" y="813794"/>
                  </a:lnTo>
                  <a:lnTo>
                    <a:pt x="752053" y="784660"/>
                  </a:lnTo>
                  <a:lnTo>
                    <a:pt x="784643" y="752073"/>
                  </a:lnTo>
                  <a:lnTo>
                    <a:pt x="813779" y="716308"/>
                  </a:lnTo>
                  <a:lnTo>
                    <a:pt x="839187" y="677638"/>
                  </a:lnTo>
                  <a:lnTo>
                    <a:pt x="860593" y="636338"/>
                  </a:lnTo>
                  <a:lnTo>
                    <a:pt x="877720" y="592684"/>
                  </a:lnTo>
                  <a:lnTo>
                    <a:pt x="890294" y="546950"/>
                  </a:lnTo>
                  <a:lnTo>
                    <a:pt x="898040" y="499411"/>
                  </a:lnTo>
                  <a:lnTo>
                    <a:pt x="900684" y="450341"/>
                  </a:lnTo>
                  <a:lnTo>
                    <a:pt x="898040" y="401281"/>
                  </a:lnTo>
                  <a:lnTo>
                    <a:pt x="890294" y="353748"/>
                  </a:lnTo>
                  <a:lnTo>
                    <a:pt x="877720" y="308018"/>
                  </a:lnTo>
                  <a:lnTo>
                    <a:pt x="860593" y="264367"/>
                  </a:lnTo>
                  <a:lnTo>
                    <a:pt x="839187" y="223068"/>
                  </a:lnTo>
                  <a:lnTo>
                    <a:pt x="813779" y="184397"/>
                  </a:lnTo>
                  <a:lnTo>
                    <a:pt x="784643" y="148630"/>
                  </a:lnTo>
                  <a:lnTo>
                    <a:pt x="752053" y="116040"/>
                  </a:lnTo>
                  <a:lnTo>
                    <a:pt x="716286" y="86904"/>
                  </a:lnTo>
                  <a:lnTo>
                    <a:pt x="677615" y="61496"/>
                  </a:lnTo>
                  <a:lnTo>
                    <a:pt x="636316" y="40090"/>
                  </a:lnTo>
                  <a:lnTo>
                    <a:pt x="592665" y="22963"/>
                  </a:lnTo>
                  <a:lnTo>
                    <a:pt x="546935" y="10389"/>
                  </a:lnTo>
                  <a:lnTo>
                    <a:pt x="499402" y="2643"/>
                  </a:lnTo>
                  <a:lnTo>
                    <a:pt x="45034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065520" y="5448299"/>
              <a:ext cx="481583" cy="481584"/>
            </a:xfrm>
            <a:prstGeom prst="rect">
              <a:avLst/>
            </a:prstGeom>
          </p:spPr>
        </p:pic>
      </p:grpSp>
      <p:sp>
        <p:nvSpPr>
          <p:cNvPr id="28" name="object 2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69047" rIns="0" bIns="0" rtlCol="0">
            <a:spAutoFit/>
          </a:bodyPr>
          <a:lstStyle/>
          <a:p>
            <a:pPr marL="2417445">
              <a:lnSpc>
                <a:spcPct val="100000"/>
              </a:lnSpc>
              <a:spcBef>
                <a:spcPts val="100"/>
              </a:spcBef>
            </a:pPr>
            <a:fld id="{81D60167-4931-47E6-BA6A-407CBD079E47}" type="slidenum">
              <a:rPr spc="-25" dirty="0"/>
              <a:t>188</a:t>
            </a:fld>
            <a:endParaRPr spc="-25" dirty="0"/>
          </a:p>
        </p:txBody>
      </p:sp>
      <p:sp>
        <p:nvSpPr>
          <p:cNvPr id="29" name="object 2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/>
              <a:t>©</a:t>
            </a:r>
            <a:r>
              <a:rPr spc="-15" dirty="0"/>
              <a:t> </a:t>
            </a:r>
            <a:r>
              <a:rPr dirty="0"/>
              <a:t>The</a:t>
            </a:r>
            <a:r>
              <a:rPr spc="-30" dirty="0"/>
              <a:t> </a:t>
            </a:r>
            <a:r>
              <a:rPr dirty="0"/>
              <a:t>KPI</a:t>
            </a:r>
            <a:r>
              <a:rPr spc="-5" dirty="0"/>
              <a:t> </a:t>
            </a:r>
            <a:r>
              <a:rPr dirty="0"/>
              <a:t>Institute</a:t>
            </a:r>
            <a:r>
              <a:rPr spc="-20" dirty="0"/>
              <a:t> 2023</a:t>
            </a:r>
          </a:p>
        </p:txBody>
      </p:sp>
    </p:spTree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58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40"/>
              </a:spcBef>
            </a:pPr>
            <a:r>
              <a:rPr spc="195" dirty="0">
                <a:solidFill>
                  <a:srgbClr val="087150"/>
                </a:solidFill>
              </a:rPr>
              <a:t>EXERCISE</a:t>
            </a:r>
          </a:p>
          <a:p>
            <a:pPr marL="16510">
              <a:lnSpc>
                <a:spcPct val="100000"/>
              </a:lnSpc>
              <a:spcBef>
                <a:spcPts val="254"/>
              </a:spcBef>
            </a:pPr>
            <a:r>
              <a:rPr sz="1800" dirty="0"/>
              <a:t>Challenges</a:t>
            </a:r>
            <a:r>
              <a:rPr sz="1800" spc="10" dirty="0"/>
              <a:t> </a:t>
            </a:r>
            <a:r>
              <a:rPr sz="1800" spc="130" dirty="0"/>
              <a:t>in</a:t>
            </a:r>
            <a:r>
              <a:rPr sz="1800" spc="50" dirty="0"/>
              <a:t> </a:t>
            </a:r>
            <a:r>
              <a:rPr sz="1800" spc="130" dirty="0"/>
              <a:t>Working</a:t>
            </a:r>
            <a:r>
              <a:rPr sz="1800" spc="30" dirty="0"/>
              <a:t> </a:t>
            </a:r>
            <a:r>
              <a:rPr sz="1800" spc="170" dirty="0"/>
              <a:t>With</a:t>
            </a:r>
            <a:r>
              <a:rPr sz="1800" spc="55" dirty="0"/>
              <a:t> </a:t>
            </a:r>
            <a:r>
              <a:rPr sz="1800" spc="75" dirty="0"/>
              <a:t>Targets</a:t>
            </a:r>
            <a:endParaRPr sz="1800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69047" rIns="0" bIns="0" rtlCol="0">
            <a:spAutoFit/>
          </a:bodyPr>
          <a:lstStyle/>
          <a:p>
            <a:pPr marL="2417445">
              <a:lnSpc>
                <a:spcPct val="100000"/>
              </a:lnSpc>
              <a:spcBef>
                <a:spcPts val="100"/>
              </a:spcBef>
            </a:pPr>
            <a:fld id="{81D60167-4931-47E6-BA6A-407CBD079E47}" type="slidenum">
              <a:rPr spc="-25" dirty="0"/>
              <a:t>189</a:t>
            </a:fld>
            <a:endParaRPr spc="-25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/>
              <a:t>©</a:t>
            </a:r>
            <a:r>
              <a:rPr spc="-15" dirty="0"/>
              <a:t> </a:t>
            </a:r>
            <a:r>
              <a:rPr dirty="0"/>
              <a:t>The</a:t>
            </a:r>
            <a:r>
              <a:rPr spc="-30" dirty="0"/>
              <a:t> </a:t>
            </a:r>
            <a:r>
              <a:rPr dirty="0"/>
              <a:t>KPI</a:t>
            </a:r>
            <a:r>
              <a:rPr spc="-5" dirty="0"/>
              <a:t> </a:t>
            </a:r>
            <a:r>
              <a:rPr dirty="0"/>
              <a:t>Institute</a:t>
            </a:r>
            <a:r>
              <a:rPr spc="-20" dirty="0"/>
              <a:t> 2023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272326" y="2503233"/>
          <a:ext cx="8676005" cy="34042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147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136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26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592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27990">
                <a:tc>
                  <a:txBody>
                    <a:bodyPr/>
                    <a:lstStyle/>
                    <a:p>
                      <a:pPr marL="231775">
                        <a:lnSpc>
                          <a:spcPct val="100000"/>
                        </a:lnSpc>
                        <a:spcBef>
                          <a:spcPts val="585"/>
                        </a:spcBef>
                      </a:pPr>
                      <a:r>
                        <a:rPr sz="1800" spc="-1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Match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74295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  <a:solidFill>
                      <a:srgbClr val="087150"/>
                    </a:solidFill>
                  </a:tcPr>
                </a:tc>
                <a:tc>
                  <a:txBody>
                    <a:bodyPr/>
                    <a:lstStyle/>
                    <a:p>
                      <a:pPr marL="75565" algn="ctr">
                        <a:lnSpc>
                          <a:spcPct val="100000"/>
                        </a:lnSpc>
                        <a:spcBef>
                          <a:spcPts val="585"/>
                        </a:spcBef>
                      </a:pPr>
                      <a:r>
                        <a:rPr sz="1800" spc="-1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Description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74295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  <a:solidFill>
                      <a:srgbClr val="087150"/>
                    </a:solidFill>
                  </a:tcPr>
                </a:tc>
                <a:tc>
                  <a:txBody>
                    <a:bodyPr/>
                    <a:lstStyle/>
                    <a:p>
                      <a:pPr marL="76200" algn="ctr">
                        <a:lnSpc>
                          <a:spcPct val="100000"/>
                        </a:lnSpc>
                        <a:spcBef>
                          <a:spcPts val="585"/>
                        </a:spcBef>
                      </a:pPr>
                      <a:r>
                        <a:rPr sz="1800" spc="-2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No.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74295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  <a:solidFill>
                      <a:srgbClr val="087150"/>
                    </a:solidFill>
                  </a:tcPr>
                </a:tc>
                <a:tc>
                  <a:txBody>
                    <a:bodyPr/>
                    <a:lstStyle/>
                    <a:p>
                      <a:pPr marL="77470" algn="ctr">
                        <a:lnSpc>
                          <a:spcPct val="100000"/>
                        </a:lnSpc>
                        <a:spcBef>
                          <a:spcPts val="585"/>
                        </a:spcBef>
                      </a:pPr>
                      <a:r>
                        <a:rPr sz="1800" spc="-1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Behavior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74295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  <a:solidFill>
                      <a:srgbClr val="0871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437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1915">
                        <a:lnSpc>
                          <a:spcPct val="100000"/>
                        </a:lnSpc>
                        <a:spcBef>
                          <a:spcPts val="475"/>
                        </a:spcBef>
                      </a:pPr>
                      <a:r>
                        <a:rPr sz="1800" spc="-2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Establishing</a:t>
                      </a:r>
                      <a:r>
                        <a:rPr sz="1800" spc="-17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80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lower</a:t>
                      </a:r>
                      <a:r>
                        <a:rPr sz="1800" spc="-18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800" spc="-2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targets</a:t>
                      </a:r>
                      <a:r>
                        <a:rPr sz="1800" spc="-18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800" spc="-3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than</a:t>
                      </a:r>
                      <a:r>
                        <a:rPr sz="1800" spc="-16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800" spc="-2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the</a:t>
                      </a:r>
                      <a:r>
                        <a:rPr sz="1800" spc="-17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8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realistic</a:t>
                      </a:r>
                      <a:r>
                        <a:rPr sz="1800" spc="-17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8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level</a:t>
                      </a:r>
                      <a:endParaRPr sz="1800">
                        <a:latin typeface="Tahoma"/>
                        <a:cs typeface="Tahoma"/>
                      </a:endParaRPr>
                    </a:p>
                    <a:p>
                      <a:pPr marL="81915">
                        <a:lnSpc>
                          <a:spcPct val="100000"/>
                        </a:lnSpc>
                      </a:pPr>
                      <a:r>
                        <a:rPr sz="1800" spc="-3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estimated</a:t>
                      </a:r>
                      <a:r>
                        <a:rPr sz="1800" spc="-15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800" spc="-6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as</a:t>
                      </a:r>
                      <a:r>
                        <a:rPr sz="1800" spc="-19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8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possible.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60325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5565" algn="ctr">
                        <a:lnSpc>
                          <a:spcPct val="100000"/>
                        </a:lnSpc>
                        <a:spcBef>
                          <a:spcPts val="1555"/>
                        </a:spcBef>
                      </a:pPr>
                      <a:r>
                        <a:rPr sz="1800" spc="-5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1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197485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6835" algn="ctr">
                        <a:lnSpc>
                          <a:spcPct val="100000"/>
                        </a:lnSpc>
                        <a:spcBef>
                          <a:spcPts val="1555"/>
                        </a:spcBef>
                      </a:pPr>
                      <a:r>
                        <a:rPr sz="18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Gaming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197485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486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1915" marR="164465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sz="1800" spc="-2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Looking</a:t>
                      </a:r>
                      <a:r>
                        <a:rPr sz="1800" spc="-19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8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after</a:t>
                      </a:r>
                      <a:r>
                        <a:rPr sz="1800" spc="-18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8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the</a:t>
                      </a:r>
                      <a:r>
                        <a:rPr sz="1800" spc="-17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800" spc="-3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achievement</a:t>
                      </a:r>
                      <a:r>
                        <a:rPr sz="1800" spc="-18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80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of</a:t>
                      </a:r>
                      <a:r>
                        <a:rPr sz="1800" spc="-18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800" spc="-3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own</a:t>
                      </a:r>
                      <a:r>
                        <a:rPr sz="1800" spc="-19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8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targets, without</a:t>
                      </a:r>
                      <a:r>
                        <a:rPr sz="1800" spc="-17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800" spc="-2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consideration</a:t>
                      </a:r>
                      <a:r>
                        <a:rPr sz="1800" spc="-16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80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of</a:t>
                      </a:r>
                      <a:r>
                        <a:rPr sz="1800" spc="-17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8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the</a:t>
                      </a:r>
                      <a:r>
                        <a:rPr sz="1800" spc="-15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800" spc="-2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implications</a:t>
                      </a:r>
                      <a:r>
                        <a:rPr sz="1800" spc="-16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80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for</a:t>
                      </a:r>
                      <a:r>
                        <a:rPr sz="1800" spc="-16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8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other </a:t>
                      </a:r>
                      <a:r>
                        <a:rPr sz="1800" spc="-4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areas</a:t>
                      </a:r>
                      <a:r>
                        <a:rPr sz="1800" spc="-2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8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in</a:t>
                      </a:r>
                      <a:r>
                        <a:rPr sz="1800" spc="-19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8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the</a:t>
                      </a:r>
                      <a:r>
                        <a:rPr sz="1800" spc="-20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8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organization.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60960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70"/>
                        </a:spcBef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marL="75565" algn="ctr">
                        <a:lnSpc>
                          <a:spcPct val="100000"/>
                        </a:lnSpc>
                      </a:pPr>
                      <a:r>
                        <a:rPr sz="1800" spc="-5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2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72390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70"/>
                        </a:spcBef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marL="76200" algn="ctr">
                        <a:lnSpc>
                          <a:spcPct val="100000"/>
                        </a:lnSpc>
                      </a:pPr>
                      <a:r>
                        <a:rPr sz="18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Sandbagging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72390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881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1915" marR="343535">
                        <a:lnSpc>
                          <a:spcPct val="100000"/>
                        </a:lnSpc>
                        <a:spcBef>
                          <a:spcPts val="495"/>
                        </a:spcBef>
                      </a:pPr>
                      <a:r>
                        <a:rPr sz="18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Disregarding</a:t>
                      </a:r>
                      <a:r>
                        <a:rPr sz="1800" spc="-18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800" spc="-2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environmental</a:t>
                      </a:r>
                      <a:r>
                        <a:rPr sz="1800" spc="-15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800" spc="-4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and</a:t>
                      </a:r>
                      <a:r>
                        <a:rPr sz="1800" spc="-16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8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safety </a:t>
                      </a:r>
                      <a:r>
                        <a:rPr sz="1800" spc="-2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considerations</a:t>
                      </a:r>
                      <a:r>
                        <a:rPr sz="1800" spc="-16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8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in</a:t>
                      </a:r>
                      <a:r>
                        <a:rPr sz="1800" spc="-18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800" spc="-2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the</a:t>
                      </a:r>
                      <a:r>
                        <a:rPr sz="1800" spc="-18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800" spc="-2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process</a:t>
                      </a:r>
                      <a:r>
                        <a:rPr sz="1800" spc="-16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80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of</a:t>
                      </a:r>
                      <a:r>
                        <a:rPr sz="1800" spc="-17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800" spc="-4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meeting</a:t>
                      </a:r>
                      <a:r>
                        <a:rPr sz="1800" spc="-17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8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targets.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62865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5565" algn="ctr">
                        <a:lnSpc>
                          <a:spcPct val="100000"/>
                        </a:lnSpc>
                        <a:spcBef>
                          <a:spcPts val="1575"/>
                        </a:spcBef>
                      </a:pPr>
                      <a:r>
                        <a:rPr sz="1800" spc="-5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3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200025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4295" algn="ctr">
                        <a:lnSpc>
                          <a:spcPct val="100000"/>
                        </a:lnSpc>
                        <a:spcBef>
                          <a:spcPts val="1575"/>
                        </a:spcBef>
                      </a:pPr>
                      <a:r>
                        <a:rPr sz="1800" spc="-2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Tunnel</a:t>
                      </a:r>
                      <a:r>
                        <a:rPr sz="1800" spc="-17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8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behavior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200025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7437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1915" marR="262890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sz="1800" spc="-4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Influencing</a:t>
                      </a:r>
                      <a:r>
                        <a:rPr sz="1800" spc="-14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8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results</a:t>
                      </a:r>
                      <a:r>
                        <a:rPr sz="1800" spc="-16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800" spc="-2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through</a:t>
                      </a:r>
                      <a:r>
                        <a:rPr sz="1800" spc="-13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800" spc="-3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unapproved</a:t>
                      </a:r>
                      <a:r>
                        <a:rPr sz="1800" spc="-14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800" spc="-6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means</a:t>
                      </a:r>
                      <a:r>
                        <a:rPr sz="1800" spc="-13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800" spc="-2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to ensure</a:t>
                      </a:r>
                      <a:r>
                        <a:rPr sz="1800" spc="-15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800" spc="-2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target</a:t>
                      </a:r>
                      <a:r>
                        <a:rPr sz="1800" spc="-16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8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achievement.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60960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5565" algn="ctr">
                        <a:lnSpc>
                          <a:spcPct val="100000"/>
                        </a:lnSpc>
                        <a:spcBef>
                          <a:spcPts val="1560"/>
                        </a:spcBef>
                      </a:pPr>
                      <a:r>
                        <a:rPr sz="1800" spc="-5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4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198120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38480" marR="412750" indent="-40005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sz="18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Unethical behavior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T="60960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437489" y="1696339"/>
            <a:ext cx="68694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5F5F5F"/>
                </a:solidFill>
                <a:latin typeface="Tahoma"/>
                <a:cs typeface="Tahoma"/>
              </a:rPr>
              <a:t>Which</a:t>
            </a:r>
            <a:r>
              <a:rPr sz="1800" spc="-15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40" dirty="0">
                <a:solidFill>
                  <a:srgbClr val="5F5F5F"/>
                </a:solidFill>
                <a:latin typeface="Tahoma"/>
                <a:cs typeface="Tahoma"/>
              </a:rPr>
              <a:t>negative</a:t>
            </a:r>
            <a:r>
              <a:rPr sz="1800" spc="-15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25" dirty="0">
                <a:solidFill>
                  <a:srgbClr val="5F5F5F"/>
                </a:solidFill>
                <a:latin typeface="Tahoma"/>
                <a:cs typeface="Tahoma"/>
              </a:rPr>
              <a:t>behaviors</a:t>
            </a:r>
            <a:r>
              <a:rPr sz="1800" spc="-16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25" dirty="0">
                <a:solidFill>
                  <a:srgbClr val="5F5F5F"/>
                </a:solidFill>
                <a:latin typeface="Tahoma"/>
                <a:cs typeface="Tahoma"/>
              </a:rPr>
              <a:t>are</a:t>
            </a:r>
            <a:r>
              <a:rPr sz="1800" spc="-15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35" dirty="0">
                <a:solidFill>
                  <a:srgbClr val="5F5F5F"/>
                </a:solidFill>
                <a:latin typeface="Tahoma"/>
                <a:cs typeface="Tahoma"/>
              </a:rPr>
              <a:t>associated</a:t>
            </a:r>
            <a:r>
              <a:rPr sz="1800" spc="-12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5F5F5F"/>
                </a:solidFill>
                <a:latin typeface="Tahoma"/>
                <a:cs typeface="Tahoma"/>
              </a:rPr>
              <a:t>with</a:t>
            </a:r>
            <a:r>
              <a:rPr sz="1800" spc="-17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25" dirty="0">
                <a:solidFill>
                  <a:srgbClr val="5F5F5F"/>
                </a:solidFill>
                <a:latin typeface="Tahoma"/>
                <a:cs typeface="Tahoma"/>
              </a:rPr>
              <a:t>performance-</a:t>
            </a:r>
            <a:r>
              <a:rPr sz="1800" spc="-50" dirty="0">
                <a:solidFill>
                  <a:srgbClr val="5F5F5F"/>
                </a:solidFill>
                <a:latin typeface="Tahoma"/>
                <a:cs typeface="Tahoma"/>
              </a:rPr>
              <a:t>based</a:t>
            </a:r>
            <a:r>
              <a:rPr sz="1800" spc="-12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20" dirty="0">
                <a:solidFill>
                  <a:srgbClr val="5F5F5F"/>
                </a:solidFill>
                <a:latin typeface="Tahoma"/>
                <a:cs typeface="Tahoma"/>
              </a:rPr>
              <a:t>pay? </a:t>
            </a:r>
            <a:r>
              <a:rPr sz="1800" dirty="0">
                <a:solidFill>
                  <a:srgbClr val="5F5F5F"/>
                </a:solidFill>
                <a:latin typeface="Tahoma"/>
                <a:cs typeface="Tahoma"/>
              </a:rPr>
              <a:t>Allocate</a:t>
            </a:r>
            <a:r>
              <a:rPr sz="1800" spc="-19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10" dirty="0">
                <a:solidFill>
                  <a:srgbClr val="5F5F5F"/>
                </a:solidFill>
                <a:latin typeface="Tahoma"/>
                <a:cs typeface="Tahoma"/>
              </a:rPr>
              <a:t>the</a:t>
            </a:r>
            <a:r>
              <a:rPr sz="1800" spc="-17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5F5F5F"/>
                </a:solidFill>
                <a:latin typeface="Tahoma"/>
                <a:cs typeface="Tahoma"/>
              </a:rPr>
              <a:t>correct</a:t>
            </a:r>
            <a:r>
              <a:rPr sz="1800" spc="-17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35" dirty="0">
                <a:solidFill>
                  <a:srgbClr val="5F5F5F"/>
                </a:solidFill>
                <a:latin typeface="Tahoma"/>
                <a:cs typeface="Tahoma"/>
              </a:rPr>
              <a:t>number</a:t>
            </a:r>
            <a:r>
              <a:rPr sz="1800" spc="-16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10" dirty="0">
                <a:solidFill>
                  <a:srgbClr val="5F5F5F"/>
                </a:solidFill>
                <a:latin typeface="Tahoma"/>
                <a:cs typeface="Tahoma"/>
              </a:rPr>
              <a:t>in</a:t>
            </a:r>
            <a:r>
              <a:rPr sz="1800" spc="-18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5F5F5F"/>
                </a:solidFill>
                <a:latin typeface="Tahoma"/>
                <a:cs typeface="Tahoma"/>
              </a:rPr>
              <a:t>front</a:t>
            </a:r>
            <a:r>
              <a:rPr sz="1800" spc="-19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5F5F5F"/>
                </a:solidFill>
                <a:latin typeface="Tahoma"/>
                <a:cs typeface="Tahoma"/>
              </a:rPr>
              <a:t>of</a:t>
            </a:r>
            <a:r>
              <a:rPr sz="1800" spc="-18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45" dirty="0">
                <a:solidFill>
                  <a:srgbClr val="5F5F5F"/>
                </a:solidFill>
                <a:latin typeface="Tahoma"/>
                <a:cs typeface="Tahoma"/>
              </a:rPr>
              <a:t>each</a:t>
            </a:r>
            <a:r>
              <a:rPr sz="1800" spc="-17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10" dirty="0">
                <a:solidFill>
                  <a:srgbClr val="5F5F5F"/>
                </a:solidFill>
                <a:latin typeface="Tahoma"/>
                <a:cs typeface="Tahoma"/>
              </a:rPr>
              <a:t>statement.</a:t>
            </a:r>
            <a:endParaRPr sz="18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85788" y="175260"/>
            <a:ext cx="2282952" cy="190500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0" y="531876"/>
            <a:ext cx="277495" cy="715010"/>
          </a:xfrm>
          <a:custGeom>
            <a:avLst/>
            <a:gdLst/>
            <a:ahLst/>
            <a:cxnLst/>
            <a:rect l="l" t="t" r="r" b="b"/>
            <a:pathLst>
              <a:path w="277495" h="715010">
                <a:moveTo>
                  <a:pt x="277368" y="0"/>
                </a:moveTo>
                <a:lnTo>
                  <a:pt x="0" y="0"/>
                </a:lnTo>
                <a:lnTo>
                  <a:pt x="0" y="714756"/>
                </a:lnTo>
                <a:lnTo>
                  <a:pt x="277368" y="714756"/>
                </a:lnTo>
                <a:lnTo>
                  <a:pt x="277368" y="0"/>
                </a:lnTo>
                <a:close/>
              </a:path>
            </a:pathLst>
          </a:custGeom>
          <a:solidFill>
            <a:srgbClr val="0871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26403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220" dirty="0">
                <a:solidFill>
                  <a:srgbClr val="087150"/>
                </a:solidFill>
              </a:rPr>
              <a:t>SHARE</a:t>
            </a:r>
            <a:r>
              <a:rPr spc="25" dirty="0">
                <a:solidFill>
                  <a:srgbClr val="087150"/>
                </a:solidFill>
              </a:rPr>
              <a:t> </a:t>
            </a:r>
            <a:r>
              <a:rPr spc="160" dirty="0">
                <a:solidFill>
                  <a:srgbClr val="087150"/>
                </a:solidFill>
              </a:rPr>
              <a:t>YOUR</a:t>
            </a:r>
            <a:r>
              <a:rPr spc="-5" dirty="0">
                <a:solidFill>
                  <a:srgbClr val="087150"/>
                </a:solidFill>
              </a:rPr>
              <a:t> </a:t>
            </a:r>
            <a:r>
              <a:rPr spc="195" dirty="0">
                <a:solidFill>
                  <a:srgbClr val="087150"/>
                </a:solidFill>
              </a:rPr>
              <a:t>THOUGHTS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355803" y="1218691"/>
            <a:ext cx="7832090" cy="94106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125" dirty="0">
                <a:solidFill>
                  <a:srgbClr val="5F5F5F"/>
                </a:solidFill>
                <a:latin typeface="Century Gothic"/>
                <a:cs typeface="Century Gothic"/>
              </a:rPr>
              <a:t>CHALLENGES</a:t>
            </a:r>
            <a:r>
              <a:rPr sz="2000" spc="-45" dirty="0">
                <a:solidFill>
                  <a:srgbClr val="5F5F5F"/>
                </a:solidFill>
                <a:latin typeface="Century Gothic"/>
                <a:cs typeface="Century Gothic"/>
              </a:rPr>
              <a:t> </a:t>
            </a:r>
            <a:r>
              <a:rPr sz="2000" spc="150" dirty="0">
                <a:solidFill>
                  <a:srgbClr val="5F5F5F"/>
                </a:solidFill>
                <a:latin typeface="Century Gothic"/>
                <a:cs typeface="Century Gothic"/>
              </a:rPr>
              <a:t>IN</a:t>
            </a:r>
            <a:r>
              <a:rPr sz="2000" spc="-20" dirty="0">
                <a:solidFill>
                  <a:srgbClr val="5F5F5F"/>
                </a:solidFill>
                <a:latin typeface="Century Gothic"/>
                <a:cs typeface="Century Gothic"/>
              </a:rPr>
              <a:t> </a:t>
            </a:r>
            <a:r>
              <a:rPr sz="2000" spc="125" dirty="0">
                <a:solidFill>
                  <a:srgbClr val="5F5F5F"/>
                </a:solidFill>
                <a:latin typeface="Century Gothic"/>
                <a:cs typeface="Century Gothic"/>
              </a:rPr>
              <a:t>PERFORMANCE</a:t>
            </a:r>
            <a:r>
              <a:rPr sz="2000" spc="-30" dirty="0">
                <a:solidFill>
                  <a:srgbClr val="5F5F5F"/>
                </a:solidFill>
                <a:latin typeface="Century Gothic"/>
                <a:cs typeface="Century Gothic"/>
              </a:rPr>
              <a:t> </a:t>
            </a:r>
            <a:r>
              <a:rPr sz="2000" spc="145" dirty="0">
                <a:solidFill>
                  <a:srgbClr val="5F5F5F"/>
                </a:solidFill>
                <a:latin typeface="Century Gothic"/>
                <a:cs typeface="Century Gothic"/>
              </a:rPr>
              <a:t>MEASUREMENT:</a:t>
            </a:r>
            <a:endParaRPr sz="2000">
              <a:latin typeface="Century Gothic"/>
              <a:cs typeface="Century Gothic"/>
            </a:endParaRPr>
          </a:p>
          <a:p>
            <a:pPr marL="12700">
              <a:lnSpc>
                <a:spcPct val="100000"/>
              </a:lnSpc>
            </a:pPr>
            <a:r>
              <a:rPr sz="2000" spc="95" dirty="0">
                <a:solidFill>
                  <a:srgbClr val="087150"/>
                </a:solidFill>
                <a:latin typeface="Century Gothic"/>
                <a:cs typeface="Century Gothic"/>
              </a:rPr>
              <a:t>Which</a:t>
            </a:r>
            <a:r>
              <a:rPr sz="2000" spc="-20" dirty="0">
                <a:solidFill>
                  <a:srgbClr val="087150"/>
                </a:solidFill>
                <a:latin typeface="Century Gothic"/>
                <a:cs typeface="Century Gothic"/>
              </a:rPr>
              <a:t> </a:t>
            </a:r>
            <a:r>
              <a:rPr sz="2000" spc="170" dirty="0">
                <a:solidFill>
                  <a:srgbClr val="087150"/>
                </a:solidFill>
                <a:latin typeface="Century Gothic"/>
                <a:cs typeface="Century Gothic"/>
              </a:rPr>
              <a:t>is</a:t>
            </a:r>
            <a:r>
              <a:rPr sz="2000" spc="-15" dirty="0">
                <a:solidFill>
                  <a:srgbClr val="087150"/>
                </a:solidFill>
                <a:latin typeface="Century Gothic"/>
                <a:cs typeface="Century Gothic"/>
              </a:rPr>
              <a:t> </a:t>
            </a:r>
            <a:r>
              <a:rPr sz="2000" spc="50" dirty="0">
                <a:solidFill>
                  <a:srgbClr val="087150"/>
                </a:solidFill>
                <a:latin typeface="Century Gothic"/>
                <a:cs typeface="Century Gothic"/>
              </a:rPr>
              <a:t>the</a:t>
            </a:r>
            <a:r>
              <a:rPr sz="2000" spc="10" dirty="0">
                <a:solidFill>
                  <a:srgbClr val="087150"/>
                </a:solidFill>
                <a:latin typeface="Century Gothic"/>
                <a:cs typeface="Century Gothic"/>
              </a:rPr>
              <a:t> </a:t>
            </a:r>
            <a:r>
              <a:rPr sz="2000" spc="125" dirty="0">
                <a:solidFill>
                  <a:srgbClr val="087150"/>
                </a:solidFill>
                <a:latin typeface="Century Gothic"/>
                <a:cs typeface="Century Gothic"/>
              </a:rPr>
              <a:t>most</a:t>
            </a:r>
            <a:r>
              <a:rPr sz="2000" spc="-25" dirty="0">
                <a:solidFill>
                  <a:srgbClr val="087150"/>
                </a:solidFill>
                <a:latin typeface="Century Gothic"/>
                <a:cs typeface="Century Gothic"/>
              </a:rPr>
              <a:t> </a:t>
            </a:r>
            <a:r>
              <a:rPr sz="2000" dirty="0">
                <a:solidFill>
                  <a:srgbClr val="087150"/>
                </a:solidFill>
                <a:latin typeface="Century Gothic"/>
                <a:cs typeface="Century Gothic"/>
              </a:rPr>
              <a:t>challenging</a:t>
            </a:r>
            <a:r>
              <a:rPr sz="2000" spc="-40" dirty="0">
                <a:solidFill>
                  <a:srgbClr val="087150"/>
                </a:solidFill>
                <a:latin typeface="Century Gothic"/>
                <a:cs typeface="Century Gothic"/>
              </a:rPr>
              <a:t> </a:t>
            </a:r>
            <a:r>
              <a:rPr sz="2000" spc="-10" dirty="0">
                <a:solidFill>
                  <a:srgbClr val="087150"/>
                </a:solidFill>
                <a:latin typeface="Century Gothic"/>
                <a:cs typeface="Century Gothic"/>
              </a:rPr>
              <a:t>aspect</a:t>
            </a:r>
            <a:r>
              <a:rPr sz="2000" spc="-35" dirty="0">
                <a:solidFill>
                  <a:srgbClr val="087150"/>
                </a:solidFill>
                <a:latin typeface="Century Gothic"/>
                <a:cs typeface="Century Gothic"/>
              </a:rPr>
              <a:t> </a:t>
            </a:r>
            <a:r>
              <a:rPr sz="2000" dirty="0">
                <a:solidFill>
                  <a:srgbClr val="087150"/>
                </a:solidFill>
                <a:latin typeface="Century Gothic"/>
                <a:cs typeface="Century Gothic"/>
              </a:rPr>
              <a:t>of</a:t>
            </a:r>
            <a:r>
              <a:rPr sz="2000" spc="-5" dirty="0">
                <a:solidFill>
                  <a:srgbClr val="087150"/>
                </a:solidFill>
                <a:latin typeface="Century Gothic"/>
                <a:cs typeface="Century Gothic"/>
              </a:rPr>
              <a:t> </a:t>
            </a:r>
            <a:r>
              <a:rPr sz="2000" spc="95" dirty="0">
                <a:solidFill>
                  <a:srgbClr val="087150"/>
                </a:solidFill>
                <a:latin typeface="Century Gothic"/>
                <a:cs typeface="Century Gothic"/>
              </a:rPr>
              <a:t>working</a:t>
            </a:r>
            <a:r>
              <a:rPr sz="2000" spc="-25" dirty="0">
                <a:solidFill>
                  <a:srgbClr val="087150"/>
                </a:solidFill>
                <a:latin typeface="Century Gothic"/>
                <a:cs typeface="Century Gothic"/>
              </a:rPr>
              <a:t> </a:t>
            </a:r>
            <a:r>
              <a:rPr sz="2000" spc="114" dirty="0">
                <a:solidFill>
                  <a:srgbClr val="087150"/>
                </a:solidFill>
                <a:latin typeface="Century Gothic"/>
                <a:cs typeface="Century Gothic"/>
              </a:rPr>
              <a:t>with</a:t>
            </a:r>
            <a:r>
              <a:rPr sz="2000" dirty="0">
                <a:solidFill>
                  <a:srgbClr val="087150"/>
                </a:solidFill>
                <a:latin typeface="Century Gothic"/>
                <a:cs typeface="Century Gothic"/>
              </a:rPr>
              <a:t> </a:t>
            </a:r>
            <a:r>
              <a:rPr sz="2000" spc="204" dirty="0">
                <a:solidFill>
                  <a:srgbClr val="087150"/>
                </a:solidFill>
                <a:latin typeface="Century Gothic"/>
                <a:cs typeface="Century Gothic"/>
              </a:rPr>
              <a:t>KPIs</a:t>
            </a:r>
            <a:r>
              <a:rPr sz="2000" spc="-10" dirty="0">
                <a:solidFill>
                  <a:srgbClr val="087150"/>
                </a:solidFill>
                <a:latin typeface="Century Gothic"/>
                <a:cs typeface="Century Gothic"/>
              </a:rPr>
              <a:t> </a:t>
            </a:r>
            <a:r>
              <a:rPr sz="2000" spc="105" dirty="0">
                <a:solidFill>
                  <a:srgbClr val="087150"/>
                </a:solidFill>
                <a:latin typeface="Century Gothic"/>
                <a:cs typeface="Century Gothic"/>
              </a:rPr>
              <a:t>in</a:t>
            </a:r>
            <a:endParaRPr sz="2000">
              <a:latin typeface="Century Gothic"/>
              <a:cs typeface="Century Gothic"/>
            </a:endParaRPr>
          </a:p>
          <a:p>
            <a:pPr marL="12700">
              <a:lnSpc>
                <a:spcPct val="100000"/>
              </a:lnSpc>
            </a:pPr>
            <a:r>
              <a:rPr sz="2000" spc="70" dirty="0">
                <a:solidFill>
                  <a:srgbClr val="087150"/>
                </a:solidFill>
                <a:latin typeface="Century Gothic"/>
                <a:cs typeface="Century Gothic"/>
              </a:rPr>
              <a:t>your</a:t>
            </a:r>
            <a:r>
              <a:rPr sz="2000" spc="-45" dirty="0">
                <a:solidFill>
                  <a:srgbClr val="087150"/>
                </a:solidFill>
                <a:latin typeface="Century Gothic"/>
                <a:cs typeface="Century Gothic"/>
              </a:rPr>
              <a:t> </a:t>
            </a:r>
            <a:r>
              <a:rPr sz="2000" spc="-10" dirty="0">
                <a:solidFill>
                  <a:srgbClr val="087150"/>
                </a:solidFill>
                <a:latin typeface="Century Gothic"/>
                <a:cs typeface="Century Gothic"/>
              </a:rPr>
              <a:t>organization?</a:t>
            </a:r>
            <a:endParaRPr sz="2000">
              <a:latin typeface="Century Gothic"/>
              <a:cs typeface="Century Gothic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410720" y="2908173"/>
            <a:ext cx="2790428" cy="262147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4569078" y="3566286"/>
            <a:ext cx="30797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50" dirty="0">
                <a:solidFill>
                  <a:srgbClr val="087150"/>
                </a:solidFill>
                <a:latin typeface="Arial"/>
                <a:cs typeface="Arial"/>
              </a:rPr>
              <a:t>?</a:t>
            </a:r>
            <a:endParaRPr sz="400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6347" rIns="0" bIns="0" rtlCol="0">
            <a:spAutoFit/>
          </a:bodyPr>
          <a:lstStyle/>
          <a:p>
            <a:pPr marL="2583180">
              <a:lnSpc>
                <a:spcPts val="1250"/>
              </a:lnSpc>
            </a:pPr>
            <a:fld id="{81D60167-4931-47E6-BA6A-407CBD079E47}" type="slidenum">
              <a:rPr spc="-25" dirty="0"/>
              <a:t>19</a:t>
            </a:fld>
            <a:endParaRPr spc="-25" dirty="0"/>
          </a:p>
        </p:txBody>
      </p:sp>
    </p:spTree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27164" y="184404"/>
            <a:ext cx="1937003" cy="161544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0" y="531876"/>
            <a:ext cx="277495" cy="715010"/>
          </a:xfrm>
          <a:custGeom>
            <a:avLst/>
            <a:gdLst/>
            <a:ahLst/>
            <a:cxnLst/>
            <a:rect l="l" t="t" r="r" b="b"/>
            <a:pathLst>
              <a:path w="277495" h="715010">
                <a:moveTo>
                  <a:pt x="277368" y="0"/>
                </a:moveTo>
                <a:lnTo>
                  <a:pt x="0" y="0"/>
                </a:lnTo>
                <a:lnTo>
                  <a:pt x="0" y="714756"/>
                </a:lnTo>
                <a:lnTo>
                  <a:pt x="277368" y="714756"/>
                </a:lnTo>
                <a:lnTo>
                  <a:pt x="277368" y="0"/>
                </a:lnTo>
                <a:close/>
              </a:path>
            </a:pathLst>
          </a:custGeom>
          <a:solidFill>
            <a:srgbClr val="9F9F9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61544" y="6553200"/>
            <a:ext cx="8820150" cy="0"/>
          </a:xfrm>
          <a:custGeom>
            <a:avLst/>
            <a:gdLst/>
            <a:ahLst/>
            <a:cxnLst/>
            <a:rect l="l" t="t" r="r" b="b"/>
            <a:pathLst>
              <a:path w="8820150">
                <a:moveTo>
                  <a:pt x="0" y="0"/>
                </a:moveTo>
                <a:lnTo>
                  <a:pt x="8820023" y="0"/>
                </a:lnTo>
              </a:path>
            </a:pathLst>
          </a:custGeom>
          <a:ln w="9525">
            <a:solidFill>
              <a:srgbClr val="D0CEC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58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40"/>
              </a:spcBef>
            </a:pPr>
            <a:r>
              <a:rPr spc="210" dirty="0"/>
              <a:t>SESSION</a:t>
            </a:r>
            <a:r>
              <a:rPr spc="-15" dirty="0"/>
              <a:t> </a:t>
            </a:r>
            <a:r>
              <a:rPr spc="240" dirty="0"/>
              <a:t>REVIEW</a:t>
            </a:r>
          </a:p>
          <a:p>
            <a:pPr marL="16510">
              <a:lnSpc>
                <a:spcPct val="100000"/>
              </a:lnSpc>
              <a:spcBef>
                <a:spcPts val="254"/>
              </a:spcBef>
            </a:pPr>
            <a:r>
              <a:rPr sz="1800" spc="130" dirty="0"/>
              <a:t>Working</a:t>
            </a:r>
            <a:r>
              <a:rPr sz="1800" spc="-30" dirty="0"/>
              <a:t> </a:t>
            </a:r>
            <a:r>
              <a:rPr sz="1800" spc="125" dirty="0"/>
              <a:t>with</a:t>
            </a:r>
            <a:r>
              <a:rPr sz="1800" spc="-15" dirty="0"/>
              <a:t> </a:t>
            </a:r>
            <a:r>
              <a:rPr sz="1800" spc="75" dirty="0"/>
              <a:t>Targets</a:t>
            </a:r>
            <a:endParaRPr sz="1800"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69047" rIns="0" bIns="0" rtlCol="0">
            <a:spAutoFit/>
          </a:bodyPr>
          <a:lstStyle/>
          <a:p>
            <a:pPr marL="2417445">
              <a:lnSpc>
                <a:spcPct val="100000"/>
              </a:lnSpc>
              <a:spcBef>
                <a:spcPts val="100"/>
              </a:spcBef>
            </a:pPr>
            <a:fld id="{81D60167-4931-47E6-BA6A-407CBD079E47}" type="slidenum">
              <a:rPr spc="-25" dirty="0"/>
              <a:t>190</a:t>
            </a:fld>
            <a:endParaRPr spc="-25" dirty="0"/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/>
              <a:t>©</a:t>
            </a:r>
            <a:r>
              <a:rPr spc="-15" dirty="0"/>
              <a:t> </a:t>
            </a:r>
            <a:r>
              <a:rPr dirty="0"/>
              <a:t>The</a:t>
            </a:r>
            <a:r>
              <a:rPr spc="-30" dirty="0"/>
              <a:t> </a:t>
            </a:r>
            <a:r>
              <a:rPr dirty="0"/>
              <a:t>KPI</a:t>
            </a:r>
            <a:r>
              <a:rPr spc="-5" dirty="0"/>
              <a:t> </a:t>
            </a:r>
            <a:r>
              <a:rPr dirty="0"/>
              <a:t>Institute</a:t>
            </a:r>
            <a:r>
              <a:rPr spc="-20" dirty="0"/>
              <a:t> 2023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37489" y="1449984"/>
            <a:ext cx="7461884" cy="2440305"/>
          </a:xfrm>
          <a:prstGeom prst="rect">
            <a:avLst/>
          </a:prstGeom>
        </p:spPr>
        <p:txBody>
          <a:bodyPr vert="horz" wrap="square" lIns="0" tIns="12700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000"/>
              </a:spcBef>
              <a:buClr>
                <a:srgbClr val="087150"/>
              </a:buClr>
              <a:buFont typeface="Segoe UI Symbol"/>
              <a:buChar char="⮚"/>
              <a:tabLst>
                <a:tab pos="240665" algn="l"/>
              </a:tabLst>
            </a:pP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Checklist</a:t>
            </a:r>
            <a:r>
              <a:rPr sz="1600" spc="-17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for</a:t>
            </a:r>
            <a:r>
              <a:rPr sz="1600" spc="-14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0" dirty="0">
                <a:solidFill>
                  <a:srgbClr val="5F5F5F"/>
                </a:solidFill>
                <a:latin typeface="Tahoma"/>
                <a:cs typeface="Tahoma"/>
              </a:rPr>
              <a:t>working</a:t>
            </a:r>
            <a:r>
              <a:rPr sz="1600" spc="-15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with</a:t>
            </a:r>
            <a:r>
              <a:rPr sz="1600" spc="-15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targets:</a:t>
            </a:r>
            <a:endParaRPr sz="1600">
              <a:latin typeface="Tahoma"/>
              <a:cs typeface="Tahoma"/>
            </a:endParaRPr>
          </a:p>
          <a:p>
            <a:pPr marL="697865" lvl="1" indent="-227965">
              <a:lnSpc>
                <a:spcPct val="100000"/>
              </a:lnSpc>
              <a:spcBef>
                <a:spcPts val="900"/>
              </a:spcBef>
              <a:buClr>
                <a:srgbClr val="087150"/>
              </a:buClr>
              <a:buFont typeface="Segoe UI Symbol"/>
              <a:buChar char="⮚"/>
              <a:tabLst>
                <a:tab pos="697865" algn="l"/>
              </a:tabLst>
            </a:pP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Based</a:t>
            </a:r>
            <a:r>
              <a:rPr sz="1600" spc="-14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35" dirty="0">
                <a:solidFill>
                  <a:srgbClr val="5F5F5F"/>
                </a:solidFill>
                <a:latin typeface="Tahoma"/>
                <a:cs typeface="Tahoma"/>
              </a:rPr>
              <a:t>on</a:t>
            </a:r>
            <a:r>
              <a:rPr sz="1600" spc="-14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40" dirty="0">
                <a:solidFill>
                  <a:srgbClr val="5F5F5F"/>
                </a:solidFill>
                <a:latin typeface="Tahoma"/>
                <a:cs typeface="Tahoma"/>
              </a:rPr>
              <a:t>data</a:t>
            </a:r>
            <a:r>
              <a:rPr sz="1600" spc="-14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35" dirty="0">
                <a:solidFill>
                  <a:srgbClr val="5F5F5F"/>
                </a:solidFill>
                <a:latin typeface="Tahoma"/>
                <a:cs typeface="Tahoma"/>
              </a:rPr>
              <a:t>(historical,</a:t>
            </a:r>
            <a:r>
              <a:rPr sz="1600" spc="-19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internal</a:t>
            </a:r>
            <a:r>
              <a:rPr sz="1600" spc="-15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40" dirty="0">
                <a:solidFill>
                  <a:srgbClr val="5F5F5F"/>
                </a:solidFill>
                <a:latin typeface="Tahoma"/>
                <a:cs typeface="Tahoma"/>
              </a:rPr>
              <a:t>and</a:t>
            </a:r>
            <a:r>
              <a:rPr sz="1600" spc="-14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0" dirty="0">
                <a:solidFill>
                  <a:srgbClr val="5F5F5F"/>
                </a:solidFill>
                <a:latin typeface="Tahoma"/>
                <a:cs typeface="Tahoma"/>
              </a:rPr>
              <a:t>external</a:t>
            </a:r>
            <a:r>
              <a:rPr sz="1600" spc="-14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50" dirty="0">
                <a:solidFill>
                  <a:srgbClr val="5F5F5F"/>
                </a:solidFill>
                <a:latin typeface="Tahoma"/>
                <a:cs typeface="Tahoma"/>
              </a:rPr>
              <a:t>benchmarking,</a:t>
            </a:r>
            <a:r>
              <a:rPr sz="1600" spc="-16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5" dirty="0">
                <a:solidFill>
                  <a:srgbClr val="5F5F5F"/>
                </a:solidFill>
                <a:latin typeface="Tahoma"/>
                <a:cs typeface="Tahoma"/>
              </a:rPr>
              <a:t>market</a:t>
            </a:r>
            <a:r>
              <a:rPr sz="1600" spc="-114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0" dirty="0">
                <a:solidFill>
                  <a:srgbClr val="5F5F5F"/>
                </a:solidFill>
                <a:latin typeface="Tahoma"/>
                <a:cs typeface="Tahoma"/>
              </a:rPr>
              <a:t>analysis);</a:t>
            </a:r>
            <a:endParaRPr sz="1600">
              <a:latin typeface="Tahoma"/>
              <a:cs typeface="Tahoma"/>
            </a:endParaRPr>
          </a:p>
          <a:p>
            <a:pPr marL="697865" lvl="1" indent="-227965">
              <a:lnSpc>
                <a:spcPct val="100000"/>
              </a:lnSpc>
              <a:spcBef>
                <a:spcPts val="310"/>
              </a:spcBef>
              <a:buClr>
                <a:srgbClr val="087150"/>
              </a:buClr>
              <a:buFont typeface="Segoe UI Symbol"/>
              <a:buChar char="⮚"/>
              <a:tabLst>
                <a:tab pos="697865" algn="l"/>
              </a:tabLst>
            </a:pPr>
            <a:r>
              <a:rPr sz="1600" spc="-30" dirty="0">
                <a:solidFill>
                  <a:srgbClr val="5F5F5F"/>
                </a:solidFill>
                <a:latin typeface="Tahoma"/>
                <a:cs typeface="Tahoma"/>
              </a:rPr>
              <a:t>Ambitious,</a:t>
            </a:r>
            <a:r>
              <a:rPr sz="1600" spc="-15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but</a:t>
            </a:r>
            <a:r>
              <a:rPr sz="1600" spc="-12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35" dirty="0">
                <a:solidFill>
                  <a:srgbClr val="5F5F5F"/>
                </a:solidFill>
                <a:latin typeface="Tahoma"/>
                <a:cs typeface="Tahoma"/>
              </a:rPr>
              <a:t>achievable</a:t>
            </a:r>
            <a:r>
              <a:rPr sz="1600" spc="-18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standards;</a:t>
            </a:r>
            <a:endParaRPr sz="1600">
              <a:latin typeface="Tahoma"/>
              <a:cs typeface="Tahoma"/>
            </a:endParaRPr>
          </a:p>
          <a:p>
            <a:pPr marL="697865" lvl="1" indent="-227965">
              <a:lnSpc>
                <a:spcPct val="100000"/>
              </a:lnSpc>
              <a:spcBef>
                <a:spcPts val="315"/>
              </a:spcBef>
              <a:buClr>
                <a:srgbClr val="087150"/>
              </a:buClr>
              <a:buFont typeface="Segoe UI Symbol"/>
              <a:buChar char="⮚"/>
              <a:tabLst>
                <a:tab pos="697865" algn="l"/>
              </a:tabLst>
            </a:pP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Clear</a:t>
            </a:r>
            <a:r>
              <a:rPr sz="1600" spc="-14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40" dirty="0">
                <a:solidFill>
                  <a:srgbClr val="5F5F5F"/>
                </a:solidFill>
                <a:latin typeface="Tahoma"/>
                <a:cs typeface="Tahoma"/>
              </a:rPr>
              <a:t>and</a:t>
            </a:r>
            <a:r>
              <a:rPr sz="1600" spc="-114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specific;</a:t>
            </a:r>
            <a:endParaRPr sz="1600">
              <a:latin typeface="Tahoma"/>
              <a:cs typeface="Tahoma"/>
            </a:endParaRPr>
          </a:p>
          <a:p>
            <a:pPr marL="697865" lvl="1" indent="-227965">
              <a:lnSpc>
                <a:spcPct val="100000"/>
              </a:lnSpc>
              <a:spcBef>
                <a:spcPts val="300"/>
              </a:spcBef>
              <a:buClr>
                <a:srgbClr val="087150"/>
              </a:buClr>
              <a:buFont typeface="Segoe UI Symbol"/>
              <a:buChar char="⮚"/>
              <a:tabLst>
                <a:tab pos="697865" algn="l"/>
              </a:tabLst>
            </a:pPr>
            <a:r>
              <a:rPr sz="1600" spc="65" dirty="0">
                <a:solidFill>
                  <a:srgbClr val="5F5F5F"/>
                </a:solidFill>
                <a:latin typeface="Tahoma"/>
                <a:cs typeface="Tahoma"/>
              </a:rPr>
              <a:t>No</a:t>
            </a:r>
            <a:r>
              <a:rPr sz="1600" spc="-17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0" dirty="0">
                <a:solidFill>
                  <a:srgbClr val="5F5F5F"/>
                </a:solidFill>
                <a:latin typeface="Tahoma"/>
                <a:cs typeface="Tahoma"/>
              </a:rPr>
              <a:t>delta</a:t>
            </a:r>
            <a:r>
              <a:rPr sz="1600" spc="-17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targets;</a:t>
            </a:r>
            <a:endParaRPr sz="1600">
              <a:latin typeface="Tahoma"/>
              <a:cs typeface="Tahoma"/>
            </a:endParaRPr>
          </a:p>
          <a:p>
            <a:pPr marL="697865" lvl="1" indent="-227965">
              <a:lnSpc>
                <a:spcPct val="100000"/>
              </a:lnSpc>
              <a:spcBef>
                <a:spcPts val="315"/>
              </a:spcBef>
              <a:buClr>
                <a:srgbClr val="087150"/>
              </a:buClr>
              <a:buFont typeface="Segoe UI Symbol"/>
              <a:buChar char="⮚"/>
              <a:tabLst>
                <a:tab pos="697865" algn="l"/>
              </a:tabLst>
            </a:pPr>
            <a:r>
              <a:rPr sz="1600" spc="60" dirty="0">
                <a:solidFill>
                  <a:srgbClr val="5F5F5F"/>
                </a:solidFill>
                <a:latin typeface="Tahoma"/>
                <a:cs typeface="Tahoma"/>
              </a:rPr>
              <a:t>No</a:t>
            </a:r>
            <a:r>
              <a:rPr sz="1600" spc="-19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conflictual</a:t>
            </a:r>
            <a:r>
              <a:rPr sz="1600" spc="-22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targets;</a:t>
            </a:r>
            <a:endParaRPr sz="1600">
              <a:latin typeface="Tahoma"/>
              <a:cs typeface="Tahoma"/>
            </a:endParaRPr>
          </a:p>
          <a:p>
            <a:pPr marL="697865" lvl="1" indent="-227965">
              <a:lnSpc>
                <a:spcPct val="100000"/>
              </a:lnSpc>
              <a:spcBef>
                <a:spcPts val="310"/>
              </a:spcBef>
              <a:buClr>
                <a:srgbClr val="087150"/>
              </a:buClr>
              <a:buFont typeface="Segoe UI Symbol"/>
              <a:buChar char="⮚"/>
              <a:tabLst>
                <a:tab pos="697865" algn="l"/>
              </a:tabLst>
            </a:pP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Thresholds;</a:t>
            </a:r>
            <a:endParaRPr sz="1600">
              <a:latin typeface="Tahoma"/>
              <a:cs typeface="Tahoma"/>
            </a:endParaRPr>
          </a:p>
          <a:p>
            <a:pPr marL="697865" lvl="1" indent="-227965">
              <a:lnSpc>
                <a:spcPct val="100000"/>
              </a:lnSpc>
              <a:spcBef>
                <a:spcPts val="300"/>
              </a:spcBef>
              <a:buClr>
                <a:srgbClr val="087150"/>
              </a:buClr>
              <a:buFont typeface="Segoe UI Symbol"/>
              <a:buChar char="⮚"/>
              <a:tabLst>
                <a:tab pos="697865" algn="l"/>
              </a:tabLst>
            </a:pPr>
            <a:r>
              <a:rPr sz="1600" spc="-30" dirty="0">
                <a:solidFill>
                  <a:srgbClr val="5F5F5F"/>
                </a:solidFill>
                <a:latin typeface="Tahoma"/>
                <a:cs typeface="Tahoma"/>
              </a:rPr>
              <a:t>Discussed,</a:t>
            </a:r>
            <a:r>
              <a:rPr sz="1600" spc="-17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not</a:t>
            </a:r>
            <a:r>
              <a:rPr sz="1600" spc="-14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imposed.</a:t>
            </a:r>
            <a:endParaRPr sz="16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27164" y="184404"/>
            <a:ext cx="1937003" cy="161544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0" y="531876"/>
            <a:ext cx="277495" cy="715010"/>
          </a:xfrm>
          <a:custGeom>
            <a:avLst/>
            <a:gdLst/>
            <a:ahLst/>
            <a:cxnLst/>
            <a:rect l="l" t="t" r="r" b="b"/>
            <a:pathLst>
              <a:path w="277495" h="715010">
                <a:moveTo>
                  <a:pt x="277368" y="0"/>
                </a:moveTo>
                <a:lnTo>
                  <a:pt x="0" y="0"/>
                </a:lnTo>
                <a:lnTo>
                  <a:pt x="0" y="714756"/>
                </a:lnTo>
                <a:lnTo>
                  <a:pt x="277368" y="714756"/>
                </a:lnTo>
                <a:lnTo>
                  <a:pt x="277368" y="0"/>
                </a:lnTo>
                <a:close/>
              </a:path>
            </a:pathLst>
          </a:custGeom>
          <a:solidFill>
            <a:srgbClr val="5F5F5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61544" y="6553200"/>
            <a:ext cx="8820150" cy="0"/>
          </a:xfrm>
          <a:custGeom>
            <a:avLst/>
            <a:gdLst/>
            <a:ahLst/>
            <a:cxnLst/>
            <a:rect l="l" t="t" r="r" b="b"/>
            <a:pathLst>
              <a:path w="8820150">
                <a:moveTo>
                  <a:pt x="0" y="0"/>
                </a:moveTo>
                <a:lnTo>
                  <a:pt x="8820023" y="0"/>
                </a:lnTo>
              </a:path>
            </a:pathLst>
          </a:custGeom>
          <a:ln w="9525">
            <a:solidFill>
              <a:srgbClr val="D0CEC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360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220" dirty="0"/>
              <a:t>REFERENCES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69047" rIns="0" bIns="0" rtlCol="0">
            <a:spAutoFit/>
          </a:bodyPr>
          <a:lstStyle/>
          <a:p>
            <a:pPr marL="2417445">
              <a:lnSpc>
                <a:spcPct val="100000"/>
              </a:lnSpc>
              <a:spcBef>
                <a:spcPts val="100"/>
              </a:spcBef>
            </a:pPr>
            <a:fld id="{81D60167-4931-47E6-BA6A-407CBD079E47}" type="slidenum">
              <a:rPr spc="-25" dirty="0"/>
              <a:t>191</a:t>
            </a:fld>
            <a:endParaRPr spc="-25" dirty="0"/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/>
              <a:t>©</a:t>
            </a:r>
            <a:r>
              <a:rPr spc="-15" dirty="0"/>
              <a:t> </a:t>
            </a:r>
            <a:r>
              <a:rPr dirty="0"/>
              <a:t>The</a:t>
            </a:r>
            <a:r>
              <a:rPr spc="-30" dirty="0"/>
              <a:t> </a:t>
            </a:r>
            <a:r>
              <a:rPr dirty="0"/>
              <a:t>KPI</a:t>
            </a:r>
            <a:r>
              <a:rPr spc="-5" dirty="0"/>
              <a:t> </a:t>
            </a:r>
            <a:r>
              <a:rPr dirty="0"/>
              <a:t>Institute</a:t>
            </a:r>
            <a:r>
              <a:rPr spc="-20" dirty="0"/>
              <a:t> 2023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37489" y="1587753"/>
            <a:ext cx="7226300" cy="174878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55575" marR="5080" indent="-143510">
              <a:lnSpc>
                <a:spcPct val="100000"/>
              </a:lnSpc>
              <a:spcBef>
                <a:spcPts val="105"/>
              </a:spcBef>
              <a:buClr>
                <a:srgbClr val="087150"/>
              </a:buClr>
              <a:buFont typeface="Arial"/>
              <a:buChar char="▪"/>
              <a:tabLst>
                <a:tab pos="156845" algn="l"/>
              </a:tabLst>
            </a:pPr>
            <a:r>
              <a:rPr sz="1400" dirty="0">
                <a:solidFill>
                  <a:srgbClr val="5F5F5F"/>
                </a:solidFill>
                <a:latin typeface="Tahoma"/>
                <a:cs typeface="Tahoma"/>
              </a:rPr>
              <a:t>World</a:t>
            </a:r>
            <a:r>
              <a:rPr sz="1400" spc="-9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5F5F5F"/>
                </a:solidFill>
                <a:latin typeface="Tahoma"/>
                <a:cs typeface="Tahoma"/>
              </a:rPr>
              <a:t>of</a:t>
            </a:r>
            <a:r>
              <a:rPr sz="1400" spc="-10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5F5F5F"/>
                </a:solidFill>
                <a:latin typeface="Tahoma"/>
                <a:cs typeface="Tahoma"/>
              </a:rPr>
              <a:t>Work</a:t>
            </a:r>
            <a:r>
              <a:rPr sz="1400" spc="-10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25" dirty="0">
                <a:solidFill>
                  <a:srgbClr val="5F5F5F"/>
                </a:solidFill>
                <a:latin typeface="Tahoma"/>
                <a:cs typeface="Tahoma"/>
              </a:rPr>
              <a:t>Project,</a:t>
            </a:r>
            <a:r>
              <a:rPr sz="1400" spc="-13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5F5F5F"/>
                </a:solidFill>
                <a:latin typeface="Tahoma"/>
                <a:cs typeface="Tahoma"/>
              </a:rPr>
              <a:t>Locke</a:t>
            </a:r>
            <a:r>
              <a:rPr sz="1400" spc="-114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40" dirty="0">
                <a:solidFill>
                  <a:srgbClr val="5F5F5F"/>
                </a:solidFill>
                <a:latin typeface="Tahoma"/>
                <a:cs typeface="Tahoma"/>
              </a:rPr>
              <a:t>and</a:t>
            </a:r>
            <a:r>
              <a:rPr sz="1400" spc="-12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30" dirty="0">
                <a:solidFill>
                  <a:srgbClr val="5F5F5F"/>
                </a:solidFill>
                <a:latin typeface="Tahoma"/>
                <a:cs typeface="Tahoma"/>
              </a:rPr>
              <a:t>Latham’s</a:t>
            </a:r>
            <a:r>
              <a:rPr sz="1400" spc="-15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5F5F5F"/>
                </a:solidFill>
                <a:latin typeface="Tahoma"/>
                <a:cs typeface="Tahoma"/>
              </a:rPr>
              <a:t>Goal</a:t>
            </a:r>
            <a:r>
              <a:rPr sz="1400" spc="-114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20" dirty="0">
                <a:solidFill>
                  <a:srgbClr val="5F5F5F"/>
                </a:solidFill>
                <a:latin typeface="Tahoma"/>
                <a:cs typeface="Tahoma"/>
              </a:rPr>
              <a:t>Setting</a:t>
            </a:r>
            <a:r>
              <a:rPr sz="1400" spc="-11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35" dirty="0">
                <a:solidFill>
                  <a:srgbClr val="5F5F5F"/>
                </a:solidFill>
                <a:latin typeface="Tahoma"/>
                <a:cs typeface="Tahoma"/>
              </a:rPr>
              <a:t>Theory:</a:t>
            </a:r>
            <a:r>
              <a:rPr sz="1400" spc="-11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20" dirty="0">
                <a:solidFill>
                  <a:srgbClr val="5F5F5F"/>
                </a:solidFill>
                <a:latin typeface="Tahoma"/>
                <a:cs typeface="Tahoma"/>
              </a:rPr>
              <a:t>Set</a:t>
            </a:r>
            <a:r>
              <a:rPr sz="1400" spc="-10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5F5F5F"/>
                </a:solidFill>
                <a:latin typeface="Tahoma"/>
                <a:cs typeface="Tahoma"/>
              </a:rPr>
              <a:t>better</a:t>
            </a:r>
            <a:r>
              <a:rPr sz="1400" spc="-15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60" dirty="0">
                <a:solidFill>
                  <a:srgbClr val="5F5F5F"/>
                </a:solidFill>
                <a:latin typeface="Tahoma"/>
                <a:cs typeface="Tahoma"/>
              </a:rPr>
              <a:t>goals,</a:t>
            </a:r>
            <a:r>
              <a:rPr sz="1400" spc="-11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20" dirty="0">
                <a:solidFill>
                  <a:srgbClr val="5F5F5F"/>
                </a:solidFill>
                <a:latin typeface="Tahoma"/>
                <a:cs typeface="Tahoma"/>
              </a:rPr>
              <a:t>Available</a:t>
            </a:r>
            <a:r>
              <a:rPr sz="1400" spc="-13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25" dirty="0">
                <a:solidFill>
                  <a:srgbClr val="5F5F5F"/>
                </a:solidFill>
                <a:latin typeface="Tahoma"/>
                <a:cs typeface="Tahoma"/>
              </a:rPr>
              <a:t>at: 	</a:t>
            </a:r>
            <a:r>
              <a:rPr sz="1400" u="sng" spc="-10" dirty="0">
                <a:solidFill>
                  <a:srgbClr val="5F5F5F"/>
                </a:solidFill>
                <a:uFill>
                  <a:solidFill>
                    <a:srgbClr val="5F5F5F"/>
                  </a:solidFill>
                </a:uFill>
                <a:latin typeface="Tahoma"/>
                <a:cs typeface="Tahoma"/>
                <a:hlinkClick r:id="rId3"/>
              </a:rPr>
              <a:t>https://worldofwork.io/2019/07/locke-</a:t>
            </a:r>
            <a:r>
              <a:rPr sz="1400" u="sng" spc="-40" dirty="0">
                <a:solidFill>
                  <a:srgbClr val="5F5F5F"/>
                </a:solidFill>
                <a:uFill>
                  <a:solidFill>
                    <a:srgbClr val="5F5F5F"/>
                  </a:solidFill>
                </a:uFill>
                <a:latin typeface="Tahoma"/>
                <a:cs typeface="Tahoma"/>
                <a:hlinkClick r:id="rId3"/>
              </a:rPr>
              <a:t>lathams-</a:t>
            </a:r>
            <a:r>
              <a:rPr sz="1400" u="sng" spc="-45" dirty="0">
                <a:solidFill>
                  <a:srgbClr val="5F5F5F"/>
                </a:solidFill>
                <a:uFill>
                  <a:solidFill>
                    <a:srgbClr val="5F5F5F"/>
                  </a:solidFill>
                </a:uFill>
                <a:latin typeface="Tahoma"/>
                <a:cs typeface="Tahoma"/>
                <a:hlinkClick r:id="rId3"/>
              </a:rPr>
              <a:t>goal-</a:t>
            </a:r>
            <a:r>
              <a:rPr sz="1400" u="sng" spc="-20" dirty="0">
                <a:solidFill>
                  <a:srgbClr val="5F5F5F"/>
                </a:solidFill>
                <a:uFill>
                  <a:solidFill>
                    <a:srgbClr val="5F5F5F"/>
                  </a:solidFill>
                </a:uFill>
                <a:latin typeface="Tahoma"/>
                <a:cs typeface="Tahoma"/>
                <a:hlinkClick r:id="rId3"/>
              </a:rPr>
              <a:t>setting-</a:t>
            </a:r>
            <a:r>
              <a:rPr sz="1400" u="sng" spc="-10" dirty="0">
                <a:solidFill>
                  <a:srgbClr val="5F5F5F"/>
                </a:solidFill>
                <a:uFill>
                  <a:solidFill>
                    <a:srgbClr val="5F5F5F"/>
                  </a:solidFill>
                </a:uFill>
                <a:latin typeface="Tahoma"/>
                <a:cs typeface="Tahoma"/>
                <a:hlinkClick r:id="rId3"/>
              </a:rPr>
              <a:t>theory/</a:t>
            </a:r>
            <a:endParaRPr sz="1400">
              <a:latin typeface="Tahoma"/>
              <a:cs typeface="Tahoma"/>
            </a:endParaRPr>
          </a:p>
          <a:p>
            <a:pPr marL="156210" indent="-143510">
              <a:lnSpc>
                <a:spcPct val="100000"/>
              </a:lnSpc>
              <a:spcBef>
                <a:spcPts val="600"/>
              </a:spcBef>
              <a:buClr>
                <a:srgbClr val="087150"/>
              </a:buClr>
              <a:buFont typeface="Arial"/>
              <a:buChar char="▪"/>
              <a:tabLst>
                <a:tab pos="156210" algn="l"/>
              </a:tabLst>
            </a:pPr>
            <a:r>
              <a:rPr sz="1400" spc="-20" dirty="0">
                <a:solidFill>
                  <a:srgbClr val="5F5F5F"/>
                </a:solidFill>
                <a:latin typeface="Tahoma"/>
                <a:cs typeface="Tahoma"/>
              </a:rPr>
              <a:t>The</a:t>
            </a:r>
            <a:r>
              <a:rPr sz="1400" spc="-114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5F5F5F"/>
                </a:solidFill>
                <a:latin typeface="Tahoma"/>
                <a:cs typeface="Tahoma"/>
              </a:rPr>
              <a:t>KPI</a:t>
            </a:r>
            <a:r>
              <a:rPr sz="1400" spc="-114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20" dirty="0">
                <a:solidFill>
                  <a:srgbClr val="5F5F5F"/>
                </a:solidFill>
                <a:latin typeface="Tahoma"/>
                <a:cs typeface="Tahoma"/>
              </a:rPr>
              <a:t>Institute</a:t>
            </a:r>
            <a:r>
              <a:rPr sz="1400" spc="-114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35" dirty="0">
                <a:solidFill>
                  <a:srgbClr val="5F5F5F"/>
                </a:solidFill>
                <a:latin typeface="Tahoma"/>
                <a:cs typeface="Tahoma"/>
              </a:rPr>
              <a:t>(2023),</a:t>
            </a:r>
            <a:r>
              <a:rPr sz="1400" spc="-12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5F5F5F"/>
                </a:solidFill>
                <a:latin typeface="Tahoma"/>
                <a:cs typeface="Tahoma"/>
              </a:rPr>
              <a:t>Material</a:t>
            </a:r>
            <a:r>
              <a:rPr sz="1400" spc="-12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5F5F5F"/>
                </a:solidFill>
                <a:latin typeface="Tahoma"/>
                <a:cs typeface="Tahoma"/>
              </a:rPr>
              <a:t>extracted</a:t>
            </a:r>
            <a:r>
              <a:rPr sz="1400" spc="-14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5F5F5F"/>
                </a:solidFill>
                <a:latin typeface="Tahoma"/>
                <a:cs typeface="Tahoma"/>
              </a:rPr>
              <a:t>from</a:t>
            </a:r>
            <a:r>
              <a:rPr sz="1400" spc="-12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25" dirty="0">
                <a:solidFill>
                  <a:srgbClr val="5F5F5F"/>
                </a:solidFill>
                <a:latin typeface="Tahoma"/>
                <a:cs typeface="Tahoma"/>
              </a:rPr>
              <a:t>consultancy</a:t>
            </a:r>
            <a:r>
              <a:rPr sz="1400" spc="-7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5F5F5F"/>
                </a:solidFill>
                <a:latin typeface="Tahoma"/>
                <a:cs typeface="Tahoma"/>
              </a:rPr>
              <a:t>projects.</a:t>
            </a:r>
            <a:endParaRPr sz="1400">
              <a:latin typeface="Tahoma"/>
              <a:cs typeface="Tahoma"/>
            </a:endParaRPr>
          </a:p>
          <a:p>
            <a:pPr marL="156210" indent="-143510">
              <a:lnSpc>
                <a:spcPct val="100000"/>
              </a:lnSpc>
              <a:spcBef>
                <a:spcPts val="595"/>
              </a:spcBef>
              <a:buClr>
                <a:srgbClr val="087150"/>
              </a:buClr>
              <a:buFont typeface="Arial"/>
              <a:buChar char="▪"/>
              <a:tabLst>
                <a:tab pos="156210" algn="l"/>
              </a:tabLst>
            </a:pPr>
            <a:r>
              <a:rPr sz="1400" spc="-20" dirty="0">
                <a:solidFill>
                  <a:srgbClr val="5F5F5F"/>
                </a:solidFill>
                <a:latin typeface="Tahoma"/>
                <a:cs typeface="Tahoma"/>
              </a:rPr>
              <a:t>The</a:t>
            </a:r>
            <a:r>
              <a:rPr sz="1400" spc="-12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5F5F5F"/>
                </a:solidFill>
                <a:latin typeface="Tahoma"/>
                <a:cs typeface="Tahoma"/>
              </a:rPr>
              <a:t>KPI</a:t>
            </a:r>
            <a:r>
              <a:rPr sz="1400" spc="-13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20" dirty="0">
                <a:solidFill>
                  <a:srgbClr val="5F5F5F"/>
                </a:solidFill>
                <a:latin typeface="Tahoma"/>
                <a:cs typeface="Tahoma"/>
              </a:rPr>
              <a:t>Institute</a:t>
            </a:r>
            <a:r>
              <a:rPr sz="1400" spc="-13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35" dirty="0">
                <a:solidFill>
                  <a:srgbClr val="5F5F5F"/>
                </a:solidFill>
                <a:latin typeface="Tahoma"/>
                <a:cs typeface="Tahoma"/>
              </a:rPr>
              <a:t>(2023),</a:t>
            </a:r>
            <a:r>
              <a:rPr sz="1400" spc="-13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5F5F5F"/>
                </a:solidFill>
                <a:latin typeface="Tahoma"/>
                <a:cs typeface="Tahoma"/>
              </a:rPr>
              <a:t>Performance</a:t>
            </a:r>
            <a:r>
              <a:rPr sz="1400" spc="-15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5F5F5F"/>
                </a:solidFill>
                <a:latin typeface="Tahoma"/>
                <a:cs typeface="Tahoma"/>
              </a:rPr>
              <a:t>Management</a:t>
            </a:r>
            <a:r>
              <a:rPr sz="1400" spc="-14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25" dirty="0">
                <a:solidFill>
                  <a:srgbClr val="5F5F5F"/>
                </a:solidFill>
                <a:latin typeface="Tahoma"/>
                <a:cs typeface="Tahoma"/>
              </a:rPr>
              <a:t>Toolkit,</a:t>
            </a:r>
            <a:r>
              <a:rPr sz="1400" spc="-12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25" dirty="0">
                <a:solidFill>
                  <a:srgbClr val="5F5F5F"/>
                </a:solidFill>
                <a:latin typeface="Tahoma"/>
                <a:cs typeface="Tahoma"/>
              </a:rPr>
              <a:t>custom</a:t>
            </a:r>
            <a:r>
              <a:rPr sz="1400" spc="-12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5F5F5F"/>
                </a:solidFill>
                <a:latin typeface="Tahoma"/>
                <a:cs typeface="Tahoma"/>
              </a:rPr>
              <a:t>made.</a:t>
            </a:r>
            <a:endParaRPr sz="1400">
              <a:latin typeface="Tahoma"/>
              <a:cs typeface="Tahoma"/>
            </a:endParaRPr>
          </a:p>
          <a:p>
            <a:pPr marL="155575" marR="49530" indent="-143510">
              <a:lnSpc>
                <a:spcPct val="100000"/>
              </a:lnSpc>
              <a:spcBef>
                <a:spcPts val="605"/>
              </a:spcBef>
              <a:buClr>
                <a:srgbClr val="087150"/>
              </a:buClr>
              <a:buFont typeface="Arial"/>
              <a:buChar char="▪"/>
              <a:tabLst>
                <a:tab pos="156845" algn="l"/>
              </a:tabLst>
            </a:pPr>
            <a:r>
              <a:rPr sz="1400" spc="-20" dirty="0">
                <a:solidFill>
                  <a:srgbClr val="5F5F5F"/>
                </a:solidFill>
                <a:latin typeface="Tahoma"/>
                <a:cs typeface="Tahoma"/>
              </a:rPr>
              <a:t>Odu,</a:t>
            </a:r>
            <a:r>
              <a:rPr sz="1400" spc="-11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25" dirty="0">
                <a:solidFill>
                  <a:srgbClr val="5F5F5F"/>
                </a:solidFill>
                <a:latin typeface="Tahoma"/>
                <a:cs typeface="Tahoma"/>
              </a:rPr>
              <a:t>G.</a:t>
            </a:r>
            <a:r>
              <a:rPr sz="1400" spc="-114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35" dirty="0">
                <a:solidFill>
                  <a:srgbClr val="5F5F5F"/>
                </a:solidFill>
                <a:latin typeface="Tahoma"/>
                <a:cs typeface="Tahoma"/>
              </a:rPr>
              <a:t>(2019),</a:t>
            </a:r>
            <a:r>
              <a:rPr sz="1400" spc="-12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5F5F5F"/>
                </a:solidFill>
                <a:latin typeface="Tahoma"/>
                <a:cs typeface="Tahoma"/>
              </a:rPr>
              <a:t>Weighting</a:t>
            </a:r>
            <a:r>
              <a:rPr sz="1400" spc="-7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25" dirty="0">
                <a:solidFill>
                  <a:srgbClr val="5F5F5F"/>
                </a:solidFill>
                <a:latin typeface="Tahoma"/>
                <a:cs typeface="Tahoma"/>
              </a:rPr>
              <a:t>methods</a:t>
            </a:r>
            <a:r>
              <a:rPr sz="1400" spc="-12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5F5F5F"/>
                </a:solidFill>
                <a:latin typeface="Tahoma"/>
                <a:cs typeface="Tahoma"/>
              </a:rPr>
              <a:t>for</a:t>
            </a:r>
            <a:r>
              <a:rPr sz="1400" spc="-11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20" dirty="0">
                <a:solidFill>
                  <a:srgbClr val="5F5F5F"/>
                </a:solidFill>
                <a:latin typeface="Tahoma"/>
                <a:cs typeface="Tahoma"/>
              </a:rPr>
              <a:t>multi-</a:t>
            </a:r>
            <a:r>
              <a:rPr sz="1400" dirty="0">
                <a:solidFill>
                  <a:srgbClr val="5F5F5F"/>
                </a:solidFill>
                <a:latin typeface="Tahoma"/>
                <a:cs typeface="Tahoma"/>
              </a:rPr>
              <a:t>criteria</a:t>
            </a:r>
            <a:r>
              <a:rPr sz="1400" spc="-13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25" dirty="0">
                <a:solidFill>
                  <a:srgbClr val="5F5F5F"/>
                </a:solidFill>
                <a:latin typeface="Tahoma"/>
                <a:cs typeface="Tahoma"/>
              </a:rPr>
              <a:t>decision-</a:t>
            </a:r>
            <a:r>
              <a:rPr sz="1400" spc="-45" dirty="0">
                <a:solidFill>
                  <a:srgbClr val="5F5F5F"/>
                </a:solidFill>
                <a:latin typeface="Tahoma"/>
                <a:cs typeface="Tahoma"/>
              </a:rPr>
              <a:t>making</a:t>
            </a:r>
            <a:r>
              <a:rPr sz="1400" spc="-12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35" dirty="0">
                <a:solidFill>
                  <a:srgbClr val="5F5F5F"/>
                </a:solidFill>
                <a:latin typeface="Tahoma"/>
                <a:cs typeface="Tahoma"/>
              </a:rPr>
              <a:t>technique.</a:t>
            </a:r>
            <a:r>
              <a:rPr sz="1400" spc="-11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20" dirty="0">
                <a:solidFill>
                  <a:srgbClr val="5F5F5F"/>
                </a:solidFill>
                <a:latin typeface="Tahoma"/>
                <a:cs typeface="Tahoma"/>
              </a:rPr>
              <a:t>Available</a:t>
            </a:r>
            <a:r>
              <a:rPr sz="1400" spc="-12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25" dirty="0">
                <a:solidFill>
                  <a:srgbClr val="5F5F5F"/>
                </a:solidFill>
                <a:latin typeface="Tahoma"/>
                <a:cs typeface="Tahoma"/>
              </a:rPr>
              <a:t>at: 	</a:t>
            </a:r>
            <a:r>
              <a:rPr sz="1400" u="sng" spc="-10" dirty="0">
                <a:solidFill>
                  <a:srgbClr val="5F5F5F"/>
                </a:solidFill>
                <a:uFill>
                  <a:solidFill>
                    <a:srgbClr val="5F5F5F"/>
                  </a:solidFill>
                </a:uFill>
                <a:latin typeface="Tahoma"/>
                <a:cs typeface="Tahoma"/>
                <a:hlinkClick r:id="rId4"/>
              </a:rPr>
              <a:t>https://www.researchgate.net/publication/335806989_Weighting_methods_for_multi-</a:t>
            </a:r>
            <a:r>
              <a:rPr sz="1400" spc="-10" dirty="0">
                <a:solidFill>
                  <a:srgbClr val="5F5F5F"/>
                </a:solidFill>
                <a:latin typeface="Tahoma"/>
                <a:cs typeface="Tahoma"/>
                <a:hlinkClick r:id="rId4"/>
              </a:rPr>
              <a:t> 	</a:t>
            </a:r>
            <a:r>
              <a:rPr sz="1400" u="sng" spc="-10" dirty="0">
                <a:solidFill>
                  <a:srgbClr val="5F5F5F"/>
                </a:solidFill>
                <a:uFill>
                  <a:solidFill>
                    <a:srgbClr val="5F5F5F"/>
                  </a:solidFill>
                </a:uFill>
                <a:latin typeface="Tahoma"/>
                <a:cs typeface="Tahoma"/>
                <a:hlinkClick r:id="rId4"/>
              </a:rPr>
              <a:t>criteria_decision_making_technique</a:t>
            </a:r>
            <a:endParaRPr sz="14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85788" y="175260"/>
            <a:ext cx="2282952" cy="19050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0" y="0"/>
            <a:ext cx="8986520" cy="6858000"/>
            <a:chOff x="0" y="0"/>
            <a:chExt cx="8986520" cy="6858000"/>
          </a:xfrm>
        </p:grpSpPr>
        <p:sp>
          <p:nvSpPr>
            <p:cNvPr id="4" name="object 4"/>
            <p:cNvSpPr/>
            <p:nvPr/>
          </p:nvSpPr>
          <p:spPr>
            <a:xfrm>
              <a:off x="321563" y="2072639"/>
              <a:ext cx="3086100" cy="0"/>
            </a:xfrm>
            <a:custGeom>
              <a:avLst/>
              <a:gdLst/>
              <a:ahLst/>
              <a:cxnLst/>
              <a:rect l="l" t="t" r="r" b="b"/>
              <a:pathLst>
                <a:path w="3086100">
                  <a:moveTo>
                    <a:pt x="0" y="0"/>
                  </a:moveTo>
                  <a:lnTo>
                    <a:pt x="3086100" y="0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3665219" cy="685800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0" y="0"/>
              <a:ext cx="3589020" cy="6858000"/>
            </a:xfrm>
            <a:custGeom>
              <a:avLst/>
              <a:gdLst/>
              <a:ahLst/>
              <a:cxnLst/>
              <a:rect l="l" t="t" r="r" b="b"/>
              <a:pathLst>
                <a:path w="3589020" h="6858000">
                  <a:moveTo>
                    <a:pt x="0" y="6858000"/>
                  </a:moveTo>
                  <a:lnTo>
                    <a:pt x="3589020" y="6858000"/>
                  </a:lnTo>
                  <a:lnTo>
                    <a:pt x="3589020" y="0"/>
                  </a:lnTo>
                  <a:lnTo>
                    <a:pt x="0" y="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044B35">
                <a:alpha val="6548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21563" y="2081783"/>
              <a:ext cx="3086100" cy="0"/>
            </a:xfrm>
            <a:custGeom>
              <a:avLst/>
              <a:gdLst/>
              <a:ahLst/>
              <a:cxnLst/>
              <a:rect l="l" t="t" r="r" b="b"/>
              <a:pathLst>
                <a:path w="3086100">
                  <a:moveTo>
                    <a:pt x="0" y="0"/>
                  </a:moveTo>
                  <a:lnTo>
                    <a:pt x="3086100" y="0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61544" y="6553200"/>
              <a:ext cx="8820150" cy="0"/>
            </a:xfrm>
            <a:custGeom>
              <a:avLst/>
              <a:gdLst/>
              <a:ahLst/>
              <a:cxnLst/>
              <a:rect l="l" t="t" r="r" b="b"/>
              <a:pathLst>
                <a:path w="8820150">
                  <a:moveTo>
                    <a:pt x="0" y="0"/>
                  </a:moveTo>
                  <a:lnTo>
                    <a:pt x="8820023" y="0"/>
                  </a:lnTo>
                </a:path>
              </a:pathLst>
            </a:custGeom>
            <a:ln w="9525">
              <a:solidFill>
                <a:srgbClr val="D0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399999" y="1418590"/>
            <a:ext cx="200215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215" dirty="0">
                <a:solidFill>
                  <a:srgbClr val="FFFFFF"/>
                </a:solidFill>
              </a:rPr>
              <a:t>MODULE</a:t>
            </a:r>
            <a:r>
              <a:rPr sz="2800" spc="5" dirty="0">
                <a:solidFill>
                  <a:srgbClr val="FFFFFF"/>
                </a:solidFill>
              </a:rPr>
              <a:t> </a:t>
            </a:r>
            <a:r>
              <a:rPr sz="2800" spc="120" dirty="0">
                <a:solidFill>
                  <a:srgbClr val="FFFFFF"/>
                </a:solidFill>
              </a:rPr>
              <a:t>9</a:t>
            </a:r>
            <a:endParaRPr sz="2800"/>
          </a:p>
        </p:txBody>
      </p:sp>
      <p:sp>
        <p:nvSpPr>
          <p:cNvPr id="10" name="object 10"/>
          <p:cNvSpPr txBox="1"/>
          <p:nvPr/>
        </p:nvSpPr>
        <p:spPr>
          <a:xfrm>
            <a:off x="399999" y="2265044"/>
            <a:ext cx="2224405" cy="835660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12700" marR="5080">
              <a:lnSpc>
                <a:spcPts val="3020"/>
              </a:lnSpc>
              <a:spcBef>
                <a:spcPts val="480"/>
              </a:spcBef>
            </a:pPr>
            <a:r>
              <a:rPr sz="2800" spc="125" dirty="0">
                <a:solidFill>
                  <a:srgbClr val="FFFFFF"/>
                </a:solidFill>
                <a:latin typeface="Century Gothic"/>
                <a:cs typeface="Century Gothic"/>
              </a:rPr>
              <a:t>DATA </a:t>
            </a:r>
            <a:r>
              <a:rPr sz="2800" spc="130" dirty="0">
                <a:solidFill>
                  <a:srgbClr val="FFFFFF"/>
                </a:solidFill>
                <a:latin typeface="Century Gothic"/>
                <a:cs typeface="Century Gothic"/>
              </a:rPr>
              <a:t>GATHERING</a:t>
            </a:r>
            <a:endParaRPr sz="2800">
              <a:latin typeface="Century Gothic"/>
              <a:cs typeface="Century Gothic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837432" y="2290572"/>
            <a:ext cx="299085" cy="300355"/>
          </a:xfrm>
          <a:custGeom>
            <a:avLst/>
            <a:gdLst/>
            <a:ahLst/>
            <a:cxnLst/>
            <a:rect l="l" t="t" r="r" b="b"/>
            <a:pathLst>
              <a:path w="299085" h="300355">
                <a:moveTo>
                  <a:pt x="0" y="150113"/>
                </a:moveTo>
                <a:lnTo>
                  <a:pt x="7620" y="102656"/>
                </a:lnTo>
                <a:lnTo>
                  <a:pt x="28834" y="61447"/>
                </a:lnTo>
                <a:lnTo>
                  <a:pt x="61173" y="28955"/>
                </a:lnTo>
                <a:lnTo>
                  <a:pt x="102168" y="7650"/>
                </a:lnTo>
                <a:lnTo>
                  <a:pt x="149351" y="0"/>
                </a:lnTo>
                <a:lnTo>
                  <a:pt x="196535" y="7650"/>
                </a:lnTo>
                <a:lnTo>
                  <a:pt x="237530" y="28955"/>
                </a:lnTo>
                <a:lnTo>
                  <a:pt x="269869" y="61447"/>
                </a:lnTo>
                <a:lnTo>
                  <a:pt x="291083" y="102656"/>
                </a:lnTo>
                <a:lnTo>
                  <a:pt x="298703" y="150113"/>
                </a:lnTo>
                <a:lnTo>
                  <a:pt x="291083" y="197571"/>
                </a:lnTo>
                <a:lnTo>
                  <a:pt x="269869" y="238780"/>
                </a:lnTo>
                <a:lnTo>
                  <a:pt x="237530" y="271272"/>
                </a:lnTo>
                <a:lnTo>
                  <a:pt x="196535" y="292577"/>
                </a:lnTo>
                <a:lnTo>
                  <a:pt x="149351" y="300227"/>
                </a:lnTo>
                <a:lnTo>
                  <a:pt x="102168" y="292577"/>
                </a:lnTo>
                <a:lnTo>
                  <a:pt x="61173" y="271272"/>
                </a:lnTo>
                <a:lnTo>
                  <a:pt x="28834" y="238780"/>
                </a:lnTo>
                <a:lnTo>
                  <a:pt x="7620" y="197571"/>
                </a:lnTo>
                <a:lnTo>
                  <a:pt x="0" y="150113"/>
                </a:lnTo>
                <a:close/>
              </a:path>
            </a:pathLst>
          </a:custGeom>
          <a:ln w="12699">
            <a:solidFill>
              <a:srgbClr val="0871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3923157" y="2317495"/>
            <a:ext cx="12890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0" dirty="0">
                <a:solidFill>
                  <a:srgbClr val="087150"/>
                </a:solidFill>
                <a:latin typeface="Tahoma"/>
                <a:cs typeface="Tahoma"/>
              </a:rPr>
              <a:t>1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826764" y="3381755"/>
            <a:ext cx="300355" cy="300355"/>
          </a:xfrm>
          <a:custGeom>
            <a:avLst/>
            <a:gdLst/>
            <a:ahLst/>
            <a:cxnLst/>
            <a:rect l="l" t="t" r="r" b="b"/>
            <a:pathLst>
              <a:path w="300354" h="300354">
                <a:moveTo>
                  <a:pt x="0" y="150114"/>
                </a:moveTo>
                <a:lnTo>
                  <a:pt x="7650" y="102656"/>
                </a:lnTo>
                <a:lnTo>
                  <a:pt x="28955" y="61447"/>
                </a:lnTo>
                <a:lnTo>
                  <a:pt x="61447" y="28956"/>
                </a:lnTo>
                <a:lnTo>
                  <a:pt x="102656" y="7650"/>
                </a:lnTo>
                <a:lnTo>
                  <a:pt x="150113" y="0"/>
                </a:lnTo>
                <a:lnTo>
                  <a:pt x="197571" y="7650"/>
                </a:lnTo>
                <a:lnTo>
                  <a:pt x="238780" y="28955"/>
                </a:lnTo>
                <a:lnTo>
                  <a:pt x="271272" y="61447"/>
                </a:lnTo>
                <a:lnTo>
                  <a:pt x="292577" y="102656"/>
                </a:lnTo>
                <a:lnTo>
                  <a:pt x="300227" y="150114"/>
                </a:lnTo>
                <a:lnTo>
                  <a:pt x="292577" y="197571"/>
                </a:lnTo>
                <a:lnTo>
                  <a:pt x="271272" y="238780"/>
                </a:lnTo>
                <a:lnTo>
                  <a:pt x="238780" y="271272"/>
                </a:lnTo>
                <a:lnTo>
                  <a:pt x="197571" y="292577"/>
                </a:lnTo>
                <a:lnTo>
                  <a:pt x="150113" y="300228"/>
                </a:lnTo>
                <a:lnTo>
                  <a:pt x="102656" y="292577"/>
                </a:lnTo>
                <a:lnTo>
                  <a:pt x="61447" y="271272"/>
                </a:lnTo>
                <a:lnTo>
                  <a:pt x="28955" y="238780"/>
                </a:lnTo>
                <a:lnTo>
                  <a:pt x="7650" y="197571"/>
                </a:lnTo>
                <a:lnTo>
                  <a:pt x="0" y="150114"/>
                </a:lnTo>
                <a:close/>
              </a:path>
            </a:pathLst>
          </a:custGeom>
          <a:ln w="12700">
            <a:solidFill>
              <a:srgbClr val="0871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3912489" y="3408679"/>
            <a:ext cx="12890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0" dirty="0">
                <a:solidFill>
                  <a:srgbClr val="087150"/>
                </a:solidFill>
                <a:latin typeface="Tahoma"/>
                <a:cs typeface="Tahoma"/>
              </a:rPr>
              <a:t>3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3826764" y="2833116"/>
            <a:ext cx="300355" cy="300355"/>
          </a:xfrm>
          <a:custGeom>
            <a:avLst/>
            <a:gdLst/>
            <a:ahLst/>
            <a:cxnLst/>
            <a:rect l="l" t="t" r="r" b="b"/>
            <a:pathLst>
              <a:path w="300354" h="300355">
                <a:moveTo>
                  <a:pt x="0" y="150113"/>
                </a:moveTo>
                <a:lnTo>
                  <a:pt x="7650" y="102656"/>
                </a:lnTo>
                <a:lnTo>
                  <a:pt x="28955" y="61447"/>
                </a:lnTo>
                <a:lnTo>
                  <a:pt x="61447" y="28955"/>
                </a:lnTo>
                <a:lnTo>
                  <a:pt x="102656" y="7650"/>
                </a:lnTo>
                <a:lnTo>
                  <a:pt x="150113" y="0"/>
                </a:lnTo>
                <a:lnTo>
                  <a:pt x="197571" y="7650"/>
                </a:lnTo>
                <a:lnTo>
                  <a:pt x="238780" y="28955"/>
                </a:lnTo>
                <a:lnTo>
                  <a:pt x="271272" y="61447"/>
                </a:lnTo>
                <a:lnTo>
                  <a:pt x="292577" y="102656"/>
                </a:lnTo>
                <a:lnTo>
                  <a:pt x="300227" y="150113"/>
                </a:lnTo>
                <a:lnTo>
                  <a:pt x="292577" y="197571"/>
                </a:lnTo>
                <a:lnTo>
                  <a:pt x="271272" y="238780"/>
                </a:lnTo>
                <a:lnTo>
                  <a:pt x="238780" y="271272"/>
                </a:lnTo>
                <a:lnTo>
                  <a:pt x="197571" y="292577"/>
                </a:lnTo>
                <a:lnTo>
                  <a:pt x="150113" y="300228"/>
                </a:lnTo>
                <a:lnTo>
                  <a:pt x="102656" y="292577"/>
                </a:lnTo>
                <a:lnTo>
                  <a:pt x="61447" y="271272"/>
                </a:lnTo>
                <a:lnTo>
                  <a:pt x="28955" y="238780"/>
                </a:lnTo>
                <a:lnTo>
                  <a:pt x="7650" y="197571"/>
                </a:lnTo>
                <a:lnTo>
                  <a:pt x="0" y="150113"/>
                </a:lnTo>
                <a:close/>
              </a:path>
            </a:pathLst>
          </a:custGeom>
          <a:ln w="12700">
            <a:solidFill>
              <a:srgbClr val="0871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3912489" y="2859786"/>
            <a:ext cx="12890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0" dirty="0">
                <a:solidFill>
                  <a:srgbClr val="087150"/>
                </a:solidFill>
                <a:latin typeface="Tahoma"/>
                <a:cs typeface="Tahoma"/>
              </a:rPr>
              <a:t>2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3826764" y="3930396"/>
            <a:ext cx="300355" cy="300355"/>
          </a:xfrm>
          <a:custGeom>
            <a:avLst/>
            <a:gdLst/>
            <a:ahLst/>
            <a:cxnLst/>
            <a:rect l="l" t="t" r="r" b="b"/>
            <a:pathLst>
              <a:path w="300354" h="300354">
                <a:moveTo>
                  <a:pt x="0" y="150113"/>
                </a:moveTo>
                <a:lnTo>
                  <a:pt x="7650" y="102656"/>
                </a:lnTo>
                <a:lnTo>
                  <a:pt x="28955" y="61447"/>
                </a:lnTo>
                <a:lnTo>
                  <a:pt x="61447" y="28955"/>
                </a:lnTo>
                <a:lnTo>
                  <a:pt x="102656" y="7650"/>
                </a:lnTo>
                <a:lnTo>
                  <a:pt x="150113" y="0"/>
                </a:lnTo>
                <a:lnTo>
                  <a:pt x="197571" y="7650"/>
                </a:lnTo>
                <a:lnTo>
                  <a:pt x="238780" y="28955"/>
                </a:lnTo>
                <a:lnTo>
                  <a:pt x="271272" y="61447"/>
                </a:lnTo>
                <a:lnTo>
                  <a:pt x="292577" y="102656"/>
                </a:lnTo>
                <a:lnTo>
                  <a:pt x="300227" y="150113"/>
                </a:lnTo>
                <a:lnTo>
                  <a:pt x="292577" y="197571"/>
                </a:lnTo>
                <a:lnTo>
                  <a:pt x="271272" y="238780"/>
                </a:lnTo>
                <a:lnTo>
                  <a:pt x="238780" y="271271"/>
                </a:lnTo>
                <a:lnTo>
                  <a:pt x="197571" y="292577"/>
                </a:lnTo>
                <a:lnTo>
                  <a:pt x="150113" y="300227"/>
                </a:lnTo>
                <a:lnTo>
                  <a:pt x="102656" y="292577"/>
                </a:lnTo>
                <a:lnTo>
                  <a:pt x="61447" y="271272"/>
                </a:lnTo>
                <a:lnTo>
                  <a:pt x="28955" y="238780"/>
                </a:lnTo>
                <a:lnTo>
                  <a:pt x="7650" y="197571"/>
                </a:lnTo>
                <a:lnTo>
                  <a:pt x="0" y="150113"/>
                </a:lnTo>
                <a:close/>
              </a:path>
            </a:pathLst>
          </a:custGeom>
          <a:ln w="12700">
            <a:solidFill>
              <a:srgbClr val="0871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3912489" y="3957320"/>
            <a:ext cx="12890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0" dirty="0">
                <a:solidFill>
                  <a:srgbClr val="087150"/>
                </a:solidFill>
                <a:latin typeface="Tahoma"/>
                <a:cs typeface="Tahoma"/>
              </a:rPr>
              <a:t>4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3826764" y="4479035"/>
            <a:ext cx="300355" cy="300355"/>
          </a:xfrm>
          <a:custGeom>
            <a:avLst/>
            <a:gdLst/>
            <a:ahLst/>
            <a:cxnLst/>
            <a:rect l="l" t="t" r="r" b="b"/>
            <a:pathLst>
              <a:path w="300354" h="300354">
                <a:moveTo>
                  <a:pt x="0" y="150113"/>
                </a:moveTo>
                <a:lnTo>
                  <a:pt x="7650" y="102656"/>
                </a:lnTo>
                <a:lnTo>
                  <a:pt x="28955" y="61447"/>
                </a:lnTo>
                <a:lnTo>
                  <a:pt x="61447" y="28956"/>
                </a:lnTo>
                <a:lnTo>
                  <a:pt x="102656" y="7650"/>
                </a:lnTo>
                <a:lnTo>
                  <a:pt x="150113" y="0"/>
                </a:lnTo>
                <a:lnTo>
                  <a:pt x="197571" y="7650"/>
                </a:lnTo>
                <a:lnTo>
                  <a:pt x="238780" y="28955"/>
                </a:lnTo>
                <a:lnTo>
                  <a:pt x="271272" y="61447"/>
                </a:lnTo>
                <a:lnTo>
                  <a:pt x="292577" y="102656"/>
                </a:lnTo>
                <a:lnTo>
                  <a:pt x="300227" y="150113"/>
                </a:lnTo>
                <a:lnTo>
                  <a:pt x="292577" y="197571"/>
                </a:lnTo>
                <a:lnTo>
                  <a:pt x="271272" y="238780"/>
                </a:lnTo>
                <a:lnTo>
                  <a:pt x="238780" y="271271"/>
                </a:lnTo>
                <a:lnTo>
                  <a:pt x="197571" y="292577"/>
                </a:lnTo>
                <a:lnTo>
                  <a:pt x="150113" y="300227"/>
                </a:lnTo>
                <a:lnTo>
                  <a:pt x="102656" y="292577"/>
                </a:lnTo>
                <a:lnTo>
                  <a:pt x="61447" y="271272"/>
                </a:lnTo>
                <a:lnTo>
                  <a:pt x="28955" y="238780"/>
                </a:lnTo>
                <a:lnTo>
                  <a:pt x="7650" y="197571"/>
                </a:lnTo>
                <a:lnTo>
                  <a:pt x="0" y="150113"/>
                </a:lnTo>
                <a:close/>
              </a:path>
            </a:pathLst>
          </a:custGeom>
          <a:ln w="12700">
            <a:solidFill>
              <a:srgbClr val="0871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3912489" y="4506214"/>
            <a:ext cx="12890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0" dirty="0">
                <a:solidFill>
                  <a:srgbClr val="087150"/>
                </a:solidFill>
                <a:latin typeface="Tahoma"/>
                <a:cs typeface="Tahoma"/>
              </a:rPr>
              <a:t>5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3837432" y="5027676"/>
            <a:ext cx="299085" cy="300355"/>
          </a:xfrm>
          <a:custGeom>
            <a:avLst/>
            <a:gdLst/>
            <a:ahLst/>
            <a:cxnLst/>
            <a:rect l="l" t="t" r="r" b="b"/>
            <a:pathLst>
              <a:path w="299085" h="300354">
                <a:moveTo>
                  <a:pt x="0" y="150113"/>
                </a:moveTo>
                <a:lnTo>
                  <a:pt x="7620" y="102656"/>
                </a:lnTo>
                <a:lnTo>
                  <a:pt x="28834" y="61447"/>
                </a:lnTo>
                <a:lnTo>
                  <a:pt x="61173" y="28956"/>
                </a:lnTo>
                <a:lnTo>
                  <a:pt x="102168" y="7650"/>
                </a:lnTo>
                <a:lnTo>
                  <a:pt x="149351" y="0"/>
                </a:lnTo>
                <a:lnTo>
                  <a:pt x="196535" y="7650"/>
                </a:lnTo>
                <a:lnTo>
                  <a:pt x="237530" y="28955"/>
                </a:lnTo>
                <a:lnTo>
                  <a:pt x="269869" y="61447"/>
                </a:lnTo>
                <a:lnTo>
                  <a:pt x="291083" y="102656"/>
                </a:lnTo>
                <a:lnTo>
                  <a:pt x="298703" y="150113"/>
                </a:lnTo>
                <a:lnTo>
                  <a:pt x="291083" y="197571"/>
                </a:lnTo>
                <a:lnTo>
                  <a:pt x="269869" y="238780"/>
                </a:lnTo>
                <a:lnTo>
                  <a:pt x="237530" y="271272"/>
                </a:lnTo>
                <a:lnTo>
                  <a:pt x="196535" y="292577"/>
                </a:lnTo>
                <a:lnTo>
                  <a:pt x="149351" y="300228"/>
                </a:lnTo>
                <a:lnTo>
                  <a:pt x="102168" y="292577"/>
                </a:lnTo>
                <a:lnTo>
                  <a:pt x="61173" y="271272"/>
                </a:lnTo>
                <a:lnTo>
                  <a:pt x="28834" y="238780"/>
                </a:lnTo>
                <a:lnTo>
                  <a:pt x="7620" y="197571"/>
                </a:lnTo>
                <a:lnTo>
                  <a:pt x="0" y="150113"/>
                </a:lnTo>
                <a:close/>
              </a:path>
            </a:pathLst>
          </a:custGeom>
          <a:ln w="12700">
            <a:solidFill>
              <a:srgbClr val="0871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3923157" y="5055234"/>
            <a:ext cx="12890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0" dirty="0">
                <a:solidFill>
                  <a:srgbClr val="087150"/>
                </a:solidFill>
                <a:latin typeface="Tahoma"/>
                <a:cs typeface="Tahoma"/>
              </a:rPr>
              <a:t>6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26" name="object 2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69047" rIns="0" bIns="0" rtlCol="0">
            <a:spAutoFit/>
          </a:bodyPr>
          <a:lstStyle/>
          <a:p>
            <a:pPr marL="2417445">
              <a:lnSpc>
                <a:spcPct val="100000"/>
              </a:lnSpc>
              <a:spcBef>
                <a:spcPts val="100"/>
              </a:spcBef>
            </a:pPr>
            <a:fld id="{81D60167-4931-47E6-BA6A-407CBD079E47}" type="slidenum">
              <a:rPr spc="-25" dirty="0"/>
              <a:t>192</a:t>
            </a:fld>
            <a:endParaRPr spc="-25" dirty="0"/>
          </a:p>
        </p:txBody>
      </p:sp>
      <p:sp>
        <p:nvSpPr>
          <p:cNvPr id="27" name="object 2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/>
              <a:t>©</a:t>
            </a:r>
            <a:r>
              <a:rPr spc="-15" dirty="0"/>
              <a:t> </a:t>
            </a:r>
            <a:r>
              <a:rPr dirty="0"/>
              <a:t>The</a:t>
            </a:r>
            <a:r>
              <a:rPr spc="-30" dirty="0"/>
              <a:t> </a:t>
            </a:r>
            <a:r>
              <a:rPr dirty="0"/>
              <a:t>KPI</a:t>
            </a:r>
            <a:r>
              <a:rPr spc="-5" dirty="0"/>
              <a:t> </a:t>
            </a:r>
            <a:r>
              <a:rPr dirty="0"/>
              <a:t>Institute</a:t>
            </a:r>
            <a:r>
              <a:rPr spc="-20" dirty="0"/>
              <a:t> 2023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4303521" y="2298649"/>
            <a:ext cx="2910205" cy="142240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solidFill>
                  <a:srgbClr val="5F5F5F"/>
                </a:solidFill>
                <a:latin typeface="Tahoma"/>
                <a:cs typeface="Tahoma"/>
              </a:rPr>
              <a:t>Data</a:t>
            </a:r>
            <a:r>
              <a:rPr sz="2000" spc="-204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2000" spc="-20" dirty="0">
                <a:solidFill>
                  <a:srgbClr val="5F5F5F"/>
                </a:solidFill>
                <a:latin typeface="Tahoma"/>
                <a:cs typeface="Tahoma"/>
              </a:rPr>
              <a:t>quality</a:t>
            </a:r>
            <a:r>
              <a:rPr sz="2000" spc="-21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5F5F5F"/>
                </a:solidFill>
                <a:latin typeface="Tahoma"/>
                <a:cs typeface="Tahoma"/>
              </a:rPr>
              <a:t>dimensions</a:t>
            </a:r>
            <a:endParaRPr sz="2000">
              <a:latin typeface="Tahoma"/>
              <a:cs typeface="Tahoma"/>
            </a:endParaRPr>
          </a:p>
          <a:p>
            <a:pPr marL="12700" marR="5080">
              <a:lnSpc>
                <a:spcPts val="4400"/>
              </a:lnSpc>
              <a:spcBef>
                <a:spcPts val="70"/>
              </a:spcBef>
            </a:pPr>
            <a:r>
              <a:rPr sz="2000" dirty="0">
                <a:solidFill>
                  <a:srgbClr val="5F5F5F"/>
                </a:solidFill>
                <a:latin typeface="Tahoma"/>
                <a:cs typeface="Tahoma"/>
              </a:rPr>
              <a:t>KPI</a:t>
            </a:r>
            <a:r>
              <a:rPr sz="2000" spc="-19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5F5F5F"/>
                </a:solidFill>
                <a:latin typeface="Tahoma"/>
                <a:cs typeface="Tahoma"/>
              </a:rPr>
              <a:t>reporting</a:t>
            </a:r>
            <a:r>
              <a:rPr sz="2000" spc="-17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2000" spc="-45" dirty="0">
                <a:solidFill>
                  <a:srgbClr val="5F5F5F"/>
                </a:solidFill>
                <a:latin typeface="Tahoma"/>
                <a:cs typeface="Tahoma"/>
              </a:rPr>
              <a:t>data</a:t>
            </a:r>
            <a:r>
              <a:rPr sz="2000" spc="-19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5F5F5F"/>
                </a:solidFill>
                <a:latin typeface="Tahoma"/>
                <a:cs typeface="Tahoma"/>
              </a:rPr>
              <a:t>sources </a:t>
            </a:r>
            <a:r>
              <a:rPr sz="2000" dirty="0">
                <a:solidFill>
                  <a:srgbClr val="5F5F5F"/>
                </a:solidFill>
                <a:latin typeface="Tahoma"/>
                <a:cs typeface="Tahoma"/>
              </a:rPr>
              <a:t>KPI</a:t>
            </a:r>
            <a:r>
              <a:rPr sz="2000" spc="-17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2000" spc="-25" dirty="0">
                <a:solidFill>
                  <a:srgbClr val="5F5F5F"/>
                </a:solidFill>
                <a:latin typeface="Tahoma"/>
                <a:cs typeface="Tahoma"/>
              </a:rPr>
              <a:t>activation</a:t>
            </a:r>
            <a:r>
              <a:rPr sz="2000" spc="-17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2000" spc="-20" dirty="0">
                <a:solidFill>
                  <a:srgbClr val="5F5F5F"/>
                </a:solidFill>
                <a:latin typeface="Tahoma"/>
                <a:cs typeface="Tahoma"/>
              </a:rPr>
              <a:t>tools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303521" y="3990847"/>
            <a:ext cx="3230245" cy="13912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rgbClr val="5F5F5F"/>
                </a:solidFill>
                <a:latin typeface="Tahoma"/>
                <a:cs typeface="Tahoma"/>
              </a:rPr>
              <a:t>KPI</a:t>
            </a:r>
            <a:r>
              <a:rPr sz="2000" spc="-17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2000" spc="-25" dirty="0">
                <a:solidFill>
                  <a:srgbClr val="5F5F5F"/>
                </a:solidFill>
                <a:latin typeface="Tahoma"/>
                <a:cs typeface="Tahoma"/>
              </a:rPr>
              <a:t>activation</a:t>
            </a:r>
            <a:r>
              <a:rPr sz="2000" spc="-17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5F5F5F"/>
                </a:solidFill>
                <a:latin typeface="Tahoma"/>
                <a:cs typeface="Tahoma"/>
              </a:rPr>
              <a:t>techniques</a:t>
            </a:r>
            <a:endParaRPr sz="2000">
              <a:latin typeface="Tahoma"/>
              <a:cs typeface="Tahoma"/>
            </a:endParaRPr>
          </a:p>
          <a:p>
            <a:pPr marL="12700" marR="5080">
              <a:lnSpc>
                <a:spcPct val="172300"/>
              </a:lnSpc>
              <a:spcBef>
                <a:spcPts val="80"/>
              </a:spcBef>
            </a:pPr>
            <a:r>
              <a:rPr sz="2000" dirty="0">
                <a:solidFill>
                  <a:srgbClr val="5F5F5F"/>
                </a:solidFill>
                <a:latin typeface="Tahoma"/>
                <a:cs typeface="Tahoma"/>
              </a:rPr>
              <a:t>Working</a:t>
            </a:r>
            <a:r>
              <a:rPr sz="2000" spc="-16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5F5F5F"/>
                </a:solidFill>
                <a:latin typeface="Tahoma"/>
                <a:cs typeface="Tahoma"/>
              </a:rPr>
              <a:t>with</a:t>
            </a:r>
            <a:r>
              <a:rPr sz="2000" spc="-18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2000" spc="-45" dirty="0">
                <a:solidFill>
                  <a:srgbClr val="5F5F5F"/>
                </a:solidFill>
                <a:latin typeface="Tahoma"/>
                <a:cs typeface="Tahoma"/>
              </a:rPr>
              <a:t>data</a:t>
            </a:r>
            <a:r>
              <a:rPr sz="2000" spc="-18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2000" spc="-20" dirty="0">
                <a:solidFill>
                  <a:srgbClr val="5F5F5F"/>
                </a:solidFill>
                <a:latin typeface="Tahoma"/>
                <a:cs typeface="Tahoma"/>
              </a:rPr>
              <a:t>custodians </a:t>
            </a:r>
            <a:r>
              <a:rPr sz="2000" dirty="0">
                <a:solidFill>
                  <a:srgbClr val="464646"/>
                </a:solidFill>
                <a:latin typeface="Tahoma"/>
                <a:cs typeface="Tahoma"/>
              </a:rPr>
              <a:t>Data</a:t>
            </a:r>
            <a:r>
              <a:rPr sz="2000" spc="-200" dirty="0">
                <a:solidFill>
                  <a:srgbClr val="464646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464646"/>
                </a:solidFill>
                <a:latin typeface="Tahoma"/>
                <a:cs typeface="Tahoma"/>
              </a:rPr>
              <a:t>collection</a:t>
            </a:r>
            <a:r>
              <a:rPr sz="2000" spc="-200" dirty="0">
                <a:solidFill>
                  <a:srgbClr val="464646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464646"/>
                </a:solidFill>
                <a:latin typeface="Tahoma"/>
                <a:cs typeface="Tahoma"/>
              </a:rPr>
              <a:t>methods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807967" y="1727149"/>
            <a:ext cx="110045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25" dirty="0">
                <a:solidFill>
                  <a:srgbClr val="087150"/>
                </a:solidFill>
                <a:latin typeface="Century Gothic"/>
                <a:cs typeface="Century Gothic"/>
              </a:rPr>
              <a:t>Agenda:</a:t>
            </a:r>
            <a:endParaRPr sz="2000">
              <a:latin typeface="Century Gothic"/>
              <a:cs typeface="Century Gothic"/>
            </a:endParaRPr>
          </a:p>
        </p:txBody>
      </p:sp>
    </p:spTree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-3"/>
            <a:ext cx="8982075" cy="6858000"/>
            <a:chOff x="0" y="-3"/>
            <a:chExt cx="898207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3"/>
              <a:ext cx="3589019" cy="68580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321563" y="2072639"/>
              <a:ext cx="3086100" cy="0"/>
            </a:xfrm>
            <a:custGeom>
              <a:avLst/>
              <a:gdLst/>
              <a:ahLst/>
              <a:cxnLst/>
              <a:rect l="l" t="t" r="r" b="b"/>
              <a:pathLst>
                <a:path w="3086100">
                  <a:moveTo>
                    <a:pt x="0" y="0"/>
                  </a:moveTo>
                  <a:lnTo>
                    <a:pt x="3086100" y="0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3665219" cy="685800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0" y="0"/>
              <a:ext cx="3589020" cy="6858000"/>
            </a:xfrm>
            <a:custGeom>
              <a:avLst/>
              <a:gdLst/>
              <a:ahLst/>
              <a:cxnLst/>
              <a:rect l="l" t="t" r="r" b="b"/>
              <a:pathLst>
                <a:path w="3589020" h="6858000">
                  <a:moveTo>
                    <a:pt x="0" y="6858000"/>
                  </a:moveTo>
                  <a:lnTo>
                    <a:pt x="3589020" y="6858000"/>
                  </a:lnTo>
                  <a:lnTo>
                    <a:pt x="3589020" y="0"/>
                  </a:lnTo>
                  <a:lnTo>
                    <a:pt x="0" y="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E7E6E6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21563" y="2081783"/>
              <a:ext cx="3086100" cy="0"/>
            </a:xfrm>
            <a:custGeom>
              <a:avLst/>
              <a:gdLst/>
              <a:ahLst/>
              <a:cxnLst/>
              <a:rect l="l" t="t" r="r" b="b"/>
              <a:pathLst>
                <a:path w="3086100">
                  <a:moveTo>
                    <a:pt x="0" y="0"/>
                  </a:moveTo>
                  <a:lnTo>
                    <a:pt x="3086100" y="0"/>
                  </a:lnTo>
                </a:path>
              </a:pathLst>
            </a:custGeom>
            <a:ln w="9525">
              <a:solidFill>
                <a:srgbClr val="0871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61544" y="6553200"/>
              <a:ext cx="8820150" cy="0"/>
            </a:xfrm>
            <a:custGeom>
              <a:avLst/>
              <a:gdLst/>
              <a:ahLst/>
              <a:cxnLst/>
              <a:rect l="l" t="t" r="r" b="b"/>
              <a:pathLst>
                <a:path w="8820150">
                  <a:moveTo>
                    <a:pt x="0" y="0"/>
                  </a:moveTo>
                  <a:lnTo>
                    <a:pt x="8820023" y="0"/>
                  </a:lnTo>
                </a:path>
              </a:pathLst>
            </a:custGeom>
            <a:ln w="9525">
              <a:solidFill>
                <a:srgbClr val="ADABA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685788" y="175260"/>
            <a:ext cx="2282952" cy="190500"/>
          </a:xfrm>
          <a:prstGeom prst="rect">
            <a:avLst/>
          </a:prstGeom>
        </p:spPr>
      </p:pic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399999" y="1418590"/>
            <a:ext cx="200215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215" dirty="0">
                <a:solidFill>
                  <a:srgbClr val="087150"/>
                </a:solidFill>
              </a:rPr>
              <a:t>MODULE</a:t>
            </a:r>
            <a:r>
              <a:rPr sz="2800" spc="5" dirty="0">
                <a:solidFill>
                  <a:srgbClr val="087150"/>
                </a:solidFill>
              </a:rPr>
              <a:t> </a:t>
            </a:r>
            <a:r>
              <a:rPr sz="2800" spc="120" dirty="0">
                <a:solidFill>
                  <a:srgbClr val="087150"/>
                </a:solidFill>
              </a:rPr>
              <a:t>9</a:t>
            </a:r>
            <a:endParaRPr sz="2800"/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69047" rIns="0" bIns="0" rtlCol="0">
            <a:spAutoFit/>
          </a:bodyPr>
          <a:lstStyle/>
          <a:p>
            <a:pPr marL="2417445">
              <a:lnSpc>
                <a:spcPct val="100000"/>
              </a:lnSpc>
              <a:spcBef>
                <a:spcPts val="100"/>
              </a:spcBef>
            </a:pPr>
            <a:fld id="{81D60167-4931-47E6-BA6A-407CBD079E47}" type="slidenum">
              <a:rPr spc="-25" dirty="0"/>
              <a:t>193</a:t>
            </a:fld>
            <a:endParaRPr spc="-25" dirty="0"/>
          </a:p>
        </p:txBody>
      </p:sp>
      <p:sp>
        <p:nvSpPr>
          <p:cNvPr id="14" name="object 1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/>
              <a:t>©</a:t>
            </a:r>
            <a:r>
              <a:rPr spc="-15" dirty="0"/>
              <a:t> </a:t>
            </a:r>
            <a:r>
              <a:rPr dirty="0"/>
              <a:t>The</a:t>
            </a:r>
            <a:r>
              <a:rPr spc="-30" dirty="0"/>
              <a:t> </a:t>
            </a:r>
            <a:r>
              <a:rPr dirty="0"/>
              <a:t>KPI</a:t>
            </a:r>
            <a:r>
              <a:rPr spc="-5" dirty="0"/>
              <a:t> </a:t>
            </a:r>
            <a:r>
              <a:rPr dirty="0"/>
              <a:t>Institute</a:t>
            </a:r>
            <a:r>
              <a:rPr spc="-20" dirty="0"/>
              <a:t> 2023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399999" y="2265044"/>
            <a:ext cx="2224405" cy="835660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12700" marR="5080">
              <a:lnSpc>
                <a:spcPts val="3020"/>
              </a:lnSpc>
              <a:spcBef>
                <a:spcPts val="480"/>
              </a:spcBef>
            </a:pPr>
            <a:r>
              <a:rPr sz="2800" spc="125" dirty="0">
                <a:solidFill>
                  <a:srgbClr val="087150"/>
                </a:solidFill>
                <a:latin typeface="Century Gothic"/>
                <a:cs typeface="Century Gothic"/>
              </a:rPr>
              <a:t>DATA </a:t>
            </a:r>
            <a:r>
              <a:rPr sz="2800" spc="130" dirty="0">
                <a:solidFill>
                  <a:srgbClr val="087150"/>
                </a:solidFill>
                <a:latin typeface="Century Gothic"/>
                <a:cs typeface="Century Gothic"/>
              </a:rPr>
              <a:t>GATHERING</a:t>
            </a:r>
            <a:endParaRPr sz="2800">
              <a:latin typeface="Century Gothic"/>
              <a:cs typeface="Century Gothic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807967" y="1727149"/>
            <a:ext cx="4676140" cy="182181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65" dirty="0">
                <a:solidFill>
                  <a:srgbClr val="087150"/>
                </a:solidFill>
                <a:latin typeface="Century Gothic"/>
                <a:cs typeface="Century Gothic"/>
              </a:rPr>
              <a:t>Key</a:t>
            </a:r>
            <a:r>
              <a:rPr sz="2000" spc="-15" dirty="0">
                <a:solidFill>
                  <a:srgbClr val="087150"/>
                </a:solidFill>
                <a:latin typeface="Century Gothic"/>
                <a:cs typeface="Century Gothic"/>
              </a:rPr>
              <a:t> </a:t>
            </a:r>
            <a:r>
              <a:rPr sz="2000" spc="70" dirty="0">
                <a:solidFill>
                  <a:srgbClr val="087150"/>
                </a:solidFill>
                <a:latin typeface="Century Gothic"/>
                <a:cs typeface="Century Gothic"/>
              </a:rPr>
              <a:t>learning</a:t>
            </a:r>
            <a:r>
              <a:rPr sz="2000" spc="-5" dirty="0">
                <a:solidFill>
                  <a:srgbClr val="087150"/>
                </a:solidFill>
                <a:latin typeface="Century Gothic"/>
                <a:cs typeface="Century Gothic"/>
              </a:rPr>
              <a:t> </a:t>
            </a:r>
            <a:r>
              <a:rPr sz="2000" spc="60" dirty="0">
                <a:solidFill>
                  <a:srgbClr val="087150"/>
                </a:solidFill>
                <a:latin typeface="Century Gothic"/>
                <a:cs typeface="Century Gothic"/>
              </a:rPr>
              <a:t>points:</a:t>
            </a:r>
            <a:endParaRPr sz="2000">
              <a:latin typeface="Century Gothic"/>
              <a:cs typeface="Century Gothic"/>
            </a:endParaRPr>
          </a:p>
          <a:p>
            <a:pPr marL="344170" indent="-226695">
              <a:lnSpc>
                <a:spcPct val="100000"/>
              </a:lnSpc>
              <a:spcBef>
                <a:spcPts val="1535"/>
              </a:spcBef>
              <a:buClr>
                <a:srgbClr val="087150"/>
              </a:buClr>
              <a:buSzPct val="65000"/>
              <a:buFont typeface="Segoe UI Symbol"/>
              <a:buChar char="⮚"/>
              <a:tabLst>
                <a:tab pos="344170" algn="l"/>
              </a:tabLst>
            </a:pPr>
            <a:r>
              <a:rPr sz="2000" spc="-35" dirty="0">
                <a:solidFill>
                  <a:srgbClr val="464646"/>
                </a:solidFill>
                <a:latin typeface="Tahoma"/>
                <a:cs typeface="Tahoma"/>
              </a:rPr>
              <a:t>Identify</a:t>
            </a:r>
            <a:r>
              <a:rPr sz="2000" spc="-190" dirty="0">
                <a:solidFill>
                  <a:srgbClr val="464646"/>
                </a:solidFill>
                <a:latin typeface="Tahoma"/>
                <a:cs typeface="Tahoma"/>
              </a:rPr>
              <a:t> </a:t>
            </a:r>
            <a:r>
              <a:rPr sz="2000" spc="-40" dirty="0">
                <a:solidFill>
                  <a:srgbClr val="464646"/>
                </a:solidFill>
                <a:latin typeface="Tahoma"/>
                <a:cs typeface="Tahoma"/>
              </a:rPr>
              <a:t>data</a:t>
            </a:r>
            <a:r>
              <a:rPr sz="2000" spc="-190" dirty="0">
                <a:solidFill>
                  <a:srgbClr val="464646"/>
                </a:solidFill>
                <a:latin typeface="Tahoma"/>
                <a:cs typeface="Tahoma"/>
              </a:rPr>
              <a:t> </a:t>
            </a:r>
            <a:r>
              <a:rPr sz="2000" spc="-25" dirty="0">
                <a:solidFill>
                  <a:srgbClr val="464646"/>
                </a:solidFill>
                <a:latin typeface="Tahoma"/>
                <a:cs typeface="Tahoma"/>
              </a:rPr>
              <a:t>quality</a:t>
            </a:r>
            <a:r>
              <a:rPr sz="2000" spc="-190" dirty="0">
                <a:solidFill>
                  <a:srgbClr val="464646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464646"/>
                </a:solidFill>
                <a:latin typeface="Tahoma"/>
                <a:cs typeface="Tahoma"/>
              </a:rPr>
              <a:t>dimensions;</a:t>
            </a:r>
            <a:endParaRPr sz="2000">
              <a:latin typeface="Tahoma"/>
              <a:cs typeface="Tahoma"/>
            </a:endParaRPr>
          </a:p>
          <a:p>
            <a:pPr marL="344170" indent="-226695">
              <a:lnSpc>
                <a:spcPct val="100000"/>
              </a:lnSpc>
              <a:spcBef>
                <a:spcPts val="1500"/>
              </a:spcBef>
              <a:buClr>
                <a:srgbClr val="087150"/>
              </a:buClr>
              <a:buSzPct val="65000"/>
              <a:buFont typeface="Segoe UI Symbol"/>
              <a:buChar char="⮚"/>
              <a:tabLst>
                <a:tab pos="344170" algn="l"/>
              </a:tabLst>
            </a:pPr>
            <a:r>
              <a:rPr sz="2000" dirty="0">
                <a:solidFill>
                  <a:srgbClr val="464646"/>
                </a:solidFill>
                <a:latin typeface="Tahoma"/>
                <a:cs typeface="Tahoma"/>
              </a:rPr>
              <a:t>Use</a:t>
            </a:r>
            <a:r>
              <a:rPr sz="2000" spc="-180" dirty="0">
                <a:solidFill>
                  <a:srgbClr val="464646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464646"/>
                </a:solidFill>
                <a:latin typeface="Tahoma"/>
                <a:cs typeface="Tahoma"/>
              </a:rPr>
              <a:t>KPI</a:t>
            </a:r>
            <a:r>
              <a:rPr sz="2000" spc="-170" dirty="0">
                <a:solidFill>
                  <a:srgbClr val="464646"/>
                </a:solidFill>
                <a:latin typeface="Tahoma"/>
                <a:cs typeface="Tahoma"/>
              </a:rPr>
              <a:t> </a:t>
            </a:r>
            <a:r>
              <a:rPr sz="2000" spc="-25" dirty="0">
                <a:solidFill>
                  <a:srgbClr val="464646"/>
                </a:solidFill>
                <a:latin typeface="Tahoma"/>
                <a:cs typeface="Tahoma"/>
              </a:rPr>
              <a:t>activation</a:t>
            </a:r>
            <a:r>
              <a:rPr sz="2000" spc="-190" dirty="0">
                <a:solidFill>
                  <a:srgbClr val="464646"/>
                </a:solidFill>
                <a:latin typeface="Tahoma"/>
                <a:cs typeface="Tahoma"/>
              </a:rPr>
              <a:t> </a:t>
            </a:r>
            <a:r>
              <a:rPr sz="2000" spc="-30" dirty="0">
                <a:solidFill>
                  <a:srgbClr val="464646"/>
                </a:solidFill>
                <a:latin typeface="Tahoma"/>
                <a:cs typeface="Tahoma"/>
              </a:rPr>
              <a:t>techniques</a:t>
            </a:r>
            <a:r>
              <a:rPr sz="2000" spc="-150" dirty="0">
                <a:solidFill>
                  <a:srgbClr val="464646"/>
                </a:solidFill>
                <a:latin typeface="Tahoma"/>
                <a:cs typeface="Tahoma"/>
              </a:rPr>
              <a:t> </a:t>
            </a:r>
            <a:r>
              <a:rPr sz="2000" spc="-50" dirty="0">
                <a:solidFill>
                  <a:srgbClr val="464646"/>
                </a:solidFill>
                <a:latin typeface="Tahoma"/>
                <a:cs typeface="Tahoma"/>
              </a:rPr>
              <a:t>and</a:t>
            </a:r>
            <a:r>
              <a:rPr sz="2000" spc="-170" dirty="0">
                <a:solidFill>
                  <a:srgbClr val="464646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464646"/>
                </a:solidFill>
                <a:latin typeface="Tahoma"/>
                <a:cs typeface="Tahoma"/>
              </a:rPr>
              <a:t>tools;</a:t>
            </a:r>
            <a:endParaRPr sz="2000">
              <a:latin typeface="Tahoma"/>
              <a:cs typeface="Tahoma"/>
            </a:endParaRPr>
          </a:p>
          <a:p>
            <a:pPr marL="344170" indent="-226695">
              <a:lnSpc>
                <a:spcPct val="100000"/>
              </a:lnSpc>
              <a:spcBef>
                <a:spcPts val="1500"/>
              </a:spcBef>
              <a:buClr>
                <a:srgbClr val="087150"/>
              </a:buClr>
              <a:buSzPct val="65000"/>
              <a:buFont typeface="Segoe UI Symbol"/>
              <a:buChar char="⮚"/>
              <a:tabLst>
                <a:tab pos="344170" algn="l"/>
              </a:tabLst>
            </a:pPr>
            <a:r>
              <a:rPr sz="2000" dirty="0">
                <a:solidFill>
                  <a:srgbClr val="464646"/>
                </a:solidFill>
                <a:latin typeface="Tahoma"/>
                <a:cs typeface="Tahoma"/>
              </a:rPr>
              <a:t>Address</a:t>
            </a:r>
            <a:r>
              <a:rPr sz="2000" spc="-210" dirty="0">
                <a:solidFill>
                  <a:srgbClr val="464646"/>
                </a:solidFill>
                <a:latin typeface="Tahoma"/>
                <a:cs typeface="Tahoma"/>
              </a:rPr>
              <a:t> </a:t>
            </a:r>
            <a:r>
              <a:rPr sz="2000" spc="-40" dirty="0">
                <a:solidFill>
                  <a:srgbClr val="464646"/>
                </a:solidFill>
                <a:latin typeface="Tahoma"/>
                <a:cs typeface="Tahoma"/>
              </a:rPr>
              <a:t>challenges</a:t>
            </a:r>
            <a:r>
              <a:rPr sz="2000" spc="-190" dirty="0">
                <a:solidFill>
                  <a:srgbClr val="464646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464646"/>
                </a:solidFill>
                <a:latin typeface="Tahoma"/>
                <a:cs typeface="Tahoma"/>
              </a:rPr>
              <a:t>in</a:t>
            </a:r>
            <a:r>
              <a:rPr sz="2000" spc="-204" dirty="0">
                <a:solidFill>
                  <a:srgbClr val="464646"/>
                </a:solidFill>
                <a:latin typeface="Tahoma"/>
                <a:cs typeface="Tahoma"/>
              </a:rPr>
              <a:t> </a:t>
            </a:r>
            <a:r>
              <a:rPr sz="2000" spc="-40" dirty="0">
                <a:solidFill>
                  <a:srgbClr val="464646"/>
                </a:solidFill>
                <a:latin typeface="Tahoma"/>
                <a:cs typeface="Tahoma"/>
              </a:rPr>
              <a:t>data</a:t>
            </a:r>
            <a:r>
              <a:rPr sz="2000" spc="-215" dirty="0">
                <a:solidFill>
                  <a:srgbClr val="464646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464646"/>
                </a:solidFill>
                <a:latin typeface="Tahoma"/>
                <a:cs typeface="Tahoma"/>
              </a:rPr>
              <a:t>gathering.</a:t>
            </a:r>
            <a:endParaRPr sz="20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09258" rIns="0" bIns="0" rtlCol="0">
            <a:spAutoFit/>
          </a:bodyPr>
          <a:lstStyle/>
          <a:p>
            <a:pPr marL="31115">
              <a:lnSpc>
                <a:spcPct val="100000"/>
              </a:lnSpc>
              <a:spcBef>
                <a:spcPts val="100"/>
              </a:spcBef>
            </a:pPr>
            <a:r>
              <a:rPr spc="240" dirty="0"/>
              <a:t>IDENTIFY</a:t>
            </a:r>
            <a:r>
              <a:rPr spc="20" dirty="0"/>
              <a:t> </a:t>
            </a:r>
            <a:r>
              <a:rPr spc="125" dirty="0"/>
              <a:t>DATA</a:t>
            </a:r>
            <a:r>
              <a:rPr spc="15" dirty="0"/>
              <a:t> </a:t>
            </a:r>
            <a:r>
              <a:rPr spc="175" dirty="0"/>
              <a:t>QUALITY</a:t>
            </a:r>
            <a:r>
              <a:rPr dirty="0"/>
              <a:t> </a:t>
            </a:r>
            <a:r>
              <a:rPr spc="265" dirty="0"/>
              <a:t>ISSUES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69047" rIns="0" bIns="0" rtlCol="0">
            <a:spAutoFit/>
          </a:bodyPr>
          <a:lstStyle/>
          <a:p>
            <a:pPr marL="2417445">
              <a:lnSpc>
                <a:spcPct val="100000"/>
              </a:lnSpc>
              <a:spcBef>
                <a:spcPts val="100"/>
              </a:spcBef>
            </a:pPr>
            <a:fld id="{81D60167-4931-47E6-BA6A-407CBD079E47}" type="slidenum">
              <a:rPr spc="-25" dirty="0"/>
              <a:t>194</a:t>
            </a:fld>
            <a:endParaRPr spc="-25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/>
              <a:t>©</a:t>
            </a:r>
            <a:r>
              <a:rPr spc="-15" dirty="0"/>
              <a:t> </a:t>
            </a:r>
            <a:r>
              <a:rPr dirty="0"/>
              <a:t>The</a:t>
            </a:r>
            <a:r>
              <a:rPr spc="-30" dirty="0"/>
              <a:t> </a:t>
            </a:r>
            <a:r>
              <a:rPr dirty="0"/>
              <a:t>KPI</a:t>
            </a:r>
            <a:r>
              <a:rPr spc="-5" dirty="0"/>
              <a:t> </a:t>
            </a:r>
            <a:r>
              <a:rPr dirty="0"/>
              <a:t>Institute</a:t>
            </a:r>
            <a:r>
              <a:rPr spc="-20" dirty="0"/>
              <a:t> 2023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53669" y="1368933"/>
            <a:ext cx="8544560" cy="488315"/>
          </a:xfrm>
          <a:prstGeom prst="rect">
            <a:avLst/>
          </a:prstGeom>
        </p:spPr>
        <p:txBody>
          <a:bodyPr vert="horz" wrap="square" lIns="0" tIns="39370" rIns="0" bIns="0" rtlCol="0">
            <a:spAutoFit/>
          </a:bodyPr>
          <a:lstStyle/>
          <a:p>
            <a:pPr marL="12700" marR="5080">
              <a:lnSpc>
                <a:spcPts val="1730"/>
              </a:lnSpc>
              <a:spcBef>
                <a:spcPts val="310"/>
              </a:spcBef>
            </a:pP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You</a:t>
            </a:r>
            <a:r>
              <a:rPr sz="1600" spc="-16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45" dirty="0">
                <a:solidFill>
                  <a:srgbClr val="5F5F5F"/>
                </a:solidFill>
                <a:latin typeface="Tahoma"/>
                <a:cs typeface="Tahoma"/>
              </a:rPr>
              <a:t>have</a:t>
            </a:r>
            <a:r>
              <a:rPr sz="1600" spc="-17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received</a:t>
            </a:r>
            <a:r>
              <a:rPr sz="1600" spc="-19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the</a:t>
            </a:r>
            <a:r>
              <a:rPr sz="1600" spc="-14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0" dirty="0">
                <a:solidFill>
                  <a:srgbClr val="5F5F5F"/>
                </a:solidFill>
                <a:latin typeface="Tahoma"/>
                <a:cs typeface="Tahoma"/>
              </a:rPr>
              <a:t>following</a:t>
            </a:r>
            <a:r>
              <a:rPr sz="1600" spc="-18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40" dirty="0">
                <a:solidFill>
                  <a:srgbClr val="5F5F5F"/>
                </a:solidFill>
                <a:latin typeface="Tahoma"/>
                <a:cs typeface="Tahoma"/>
              </a:rPr>
              <a:t>data</a:t>
            </a:r>
            <a:r>
              <a:rPr sz="1600" spc="-16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to</a:t>
            </a:r>
            <a:r>
              <a:rPr sz="1600" spc="-16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30" dirty="0">
                <a:solidFill>
                  <a:srgbClr val="5F5F5F"/>
                </a:solidFill>
                <a:latin typeface="Tahoma"/>
                <a:cs typeface="Tahoma"/>
              </a:rPr>
              <a:t>compile</a:t>
            </a:r>
            <a:r>
              <a:rPr sz="1600" spc="-18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75" dirty="0">
                <a:solidFill>
                  <a:srgbClr val="5F5F5F"/>
                </a:solidFill>
                <a:latin typeface="Tahoma"/>
                <a:cs typeface="Tahoma"/>
              </a:rPr>
              <a:t>a</a:t>
            </a:r>
            <a:r>
              <a:rPr sz="1600" spc="-16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5" dirty="0">
                <a:solidFill>
                  <a:srgbClr val="5F5F5F"/>
                </a:solidFill>
                <a:latin typeface="Tahoma"/>
                <a:cs typeface="Tahoma"/>
              </a:rPr>
              <a:t>report.</a:t>
            </a:r>
            <a:r>
              <a:rPr sz="1600" spc="-16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You</a:t>
            </a:r>
            <a:r>
              <a:rPr sz="1600" spc="-16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0" dirty="0">
                <a:solidFill>
                  <a:srgbClr val="5F5F5F"/>
                </a:solidFill>
                <a:latin typeface="Tahoma"/>
                <a:cs typeface="Tahoma"/>
              </a:rPr>
              <a:t>are</a:t>
            </a:r>
            <a:r>
              <a:rPr sz="1600" spc="-15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0" dirty="0">
                <a:solidFill>
                  <a:srgbClr val="5F5F5F"/>
                </a:solidFill>
                <a:latin typeface="Tahoma"/>
                <a:cs typeface="Tahoma"/>
              </a:rPr>
              <a:t>requested</a:t>
            </a:r>
            <a:r>
              <a:rPr sz="1600" spc="-16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to</a:t>
            </a:r>
            <a:r>
              <a:rPr sz="1600" spc="-14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perform</a:t>
            </a:r>
            <a:r>
              <a:rPr sz="1600" spc="-15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75" dirty="0">
                <a:solidFill>
                  <a:srgbClr val="5F5F5F"/>
                </a:solidFill>
                <a:latin typeface="Tahoma"/>
                <a:cs typeface="Tahoma"/>
              </a:rPr>
              <a:t>a</a:t>
            </a:r>
            <a:r>
              <a:rPr sz="1600" spc="-16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0" dirty="0">
                <a:solidFill>
                  <a:srgbClr val="5F5F5F"/>
                </a:solidFill>
                <a:latin typeface="Tahoma"/>
                <a:cs typeface="Tahoma"/>
              </a:rPr>
              <a:t>quick</a:t>
            </a:r>
            <a:r>
              <a:rPr sz="1600" spc="-17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0" dirty="0">
                <a:solidFill>
                  <a:srgbClr val="5F5F5F"/>
                </a:solidFill>
                <a:latin typeface="Tahoma"/>
                <a:cs typeface="Tahoma"/>
              </a:rPr>
              <a:t>data audit</a:t>
            </a:r>
            <a:r>
              <a:rPr sz="1600" spc="-15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45" dirty="0">
                <a:solidFill>
                  <a:srgbClr val="5F5F5F"/>
                </a:solidFill>
                <a:latin typeface="Tahoma"/>
                <a:cs typeface="Tahoma"/>
              </a:rPr>
              <a:t>and</a:t>
            </a:r>
            <a:r>
              <a:rPr sz="1600" spc="-15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identify</a:t>
            </a:r>
            <a:r>
              <a:rPr sz="1600" spc="-17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5" dirty="0">
                <a:solidFill>
                  <a:srgbClr val="5F5F5F"/>
                </a:solidFill>
                <a:latin typeface="Tahoma"/>
                <a:cs typeface="Tahoma"/>
              </a:rPr>
              <a:t>possible</a:t>
            </a:r>
            <a:r>
              <a:rPr sz="1600" spc="-16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issues.</a:t>
            </a:r>
            <a:endParaRPr sz="1600">
              <a:latin typeface="Tahoma"/>
              <a:cs typeface="Tahoma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69458" y="2061717"/>
          <a:ext cx="9081770" cy="41884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085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24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782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157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0367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0901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0139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549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65405">
                        <a:lnSpc>
                          <a:spcPct val="100000"/>
                        </a:lnSpc>
                      </a:pPr>
                      <a:r>
                        <a:rPr sz="12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KPI</a:t>
                      </a:r>
                      <a:r>
                        <a:rPr sz="1200" spc="-10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2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Name</a:t>
                      </a:r>
                      <a:endParaRPr sz="1200">
                        <a:latin typeface="Tahoma"/>
                        <a:cs typeface="Tahoma"/>
                      </a:endParaRPr>
                    </a:p>
                  </a:txBody>
                  <a:tcPr marL="0" marR="0" marT="13970" marB="0">
                    <a:lnB w="12700">
                      <a:solidFill>
                        <a:srgbClr val="5CDEB3"/>
                      </a:solidFill>
                      <a:prstDash val="dot"/>
                    </a:lnB>
                    <a:solidFill>
                      <a:srgbClr val="087150"/>
                    </a:solidFill>
                  </a:tcPr>
                </a:tc>
                <a:tc>
                  <a:txBody>
                    <a:bodyPr/>
                    <a:lstStyle/>
                    <a:p>
                      <a:pPr marL="66040" marR="179070">
                        <a:lnSpc>
                          <a:spcPct val="114999"/>
                        </a:lnSpc>
                        <a:spcBef>
                          <a:spcPts val="445"/>
                        </a:spcBef>
                      </a:pPr>
                      <a:r>
                        <a:rPr sz="1200" spc="-1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Actual Result</a:t>
                      </a:r>
                      <a:endParaRPr sz="1200">
                        <a:latin typeface="Tahoma"/>
                        <a:cs typeface="Tahoma"/>
                      </a:endParaRPr>
                    </a:p>
                  </a:txBody>
                  <a:tcPr marL="0" marR="0" marT="56515" marB="0">
                    <a:lnB w="12700">
                      <a:solidFill>
                        <a:srgbClr val="5CDEB3"/>
                      </a:solidFill>
                      <a:prstDash val="dot"/>
                    </a:lnB>
                    <a:solidFill>
                      <a:srgbClr val="0871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66040">
                        <a:lnSpc>
                          <a:spcPct val="100000"/>
                        </a:lnSpc>
                      </a:pPr>
                      <a:r>
                        <a:rPr sz="1200" spc="-1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Department</a:t>
                      </a:r>
                      <a:endParaRPr sz="1200">
                        <a:latin typeface="Tahoma"/>
                        <a:cs typeface="Tahoma"/>
                      </a:endParaRPr>
                    </a:p>
                  </a:txBody>
                  <a:tcPr marL="0" marR="0" marT="13970" marB="0">
                    <a:lnB w="12700">
                      <a:solidFill>
                        <a:srgbClr val="5CDEB3"/>
                      </a:solidFill>
                      <a:prstDash val="dot"/>
                    </a:lnB>
                    <a:solidFill>
                      <a:srgbClr val="0871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66040">
                        <a:lnSpc>
                          <a:spcPct val="100000"/>
                        </a:lnSpc>
                      </a:pPr>
                      <a:r>
                        <a:rPr sz="12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Data</a:t>
                      </a:r>
                      <a:r>
                        <a:rPr sz="1200" spc="-11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1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Custodian</a:t>
                      </a:r>
                      <a:endParaRPr sz="1200">
                        <a:latin typeface="Tahoma"/>
                        <a:cs typeface="Tahoma"/>
                      </a:endParaRPr>
                    </a:p>
                  </a:txBody>
                  <a:tcPr marL="0" marR="0" marT="13970" marB="0">
                    <a:lnB w="12700">
                      <a:solidFill>
                        <a:srgbClr val="5CDEB3"/>
                      </a:solidFill>
                      <a:prstDash val="dot"/>
                    </a:lnB>
                    <a:solidFill>
                      <a:srgbClr val="0871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66040">
                        <a:lnSpc>
                          <a:spcPct val="100000"/>
                        </a:lnSpc>
                      </a:pPr>
                      <a:r>
                        <a:rPr sz="1200" spc="-1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Position</a:t>
                      </a:r>
                      <a:endParaRPr sz="1200">
                        <a:latin typeface="Tahoma"/>
                        <a:cs typeface="Tahoma"/>
                      </a:endParaRPr>
                    </a:p>
                  </a:txBody>
                  <a:tcPr marL="0" marR="0" marT="13970" marB="0">
                    <a:lnB w="12700">
                      <a:solidFill>
                        <a:srgbClr val="5CDEB3"/>
                      </a:solidFill>
                      <a:prstDash val="dot"/>
                    </a:lnB>
                    <a:solidFill>
                      <a:srgbClr val="087150"/>
                    </a:solidFill>
                  </a:tcPr>
                </a:tc>
                <a:tc>
                  <a:txBody>
                    <a:bodyPr/>
                    <a:lstStyle/>
                    <a:p>
                      <a:pPr marL="66675" marR="198120">
                        <a:lnSpc>
                          <a:spcPct val="114999"/>
                        </a:lnSpc>
                        <a:spcBef>
                          <a:spcPts val="445"/>
                        </a:spcBef>
                      </a:pPr>
                      <a:r>
                        <a:rPr sz="1200" spc="-3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Submission </a:t>
                      </a:r>
                      <a:r>
                        <a:rPr sz="1200" spc="-2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date</a:t>
                      </a:r>
                      <a:endParaRPr sz="1200">
                        <a:latin typeface="Tahoma"/>
                        <a:cs typeface="Tahoma"/>
                      </a:endParaRPr>
                    </a:p>
                  </a:txBody>
                  <a:tcPr marL="0" marR="0" marT="56515" marB="0">
                    <a:lnB w="12700">
                      <a:solidFill>
                        <a:srgbClr val="5CDEB3"/>
                      </a:solidFill>
                      <a:prstDash val="dot"/>
                    </a:lnB>
                    <a:solidFill>
                      <a:srgbClr val="087150"/>
                    </a:solidFill>
                  </a:tcPr>
                </a:tc>
                <a:tc>
                  <a:txBody>
                    <a:bodyPr/>
                    <a:lstStyle/>
                    <a:p>
                      <a:pPr marL="66675" marR="189865">
                        <a:lnSpc>
                          <a:spcPct val="114999"/>
                        </a:lnSpc>
                        <a:spcBef>
                          <a:spcPts val="445"/>
                        </a:spcBef>
                      </a:pPr>
                      <a:r>
                        <a:rPr sz="1200" spc="-2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Submission </a:t>
                      </a:r>
                      <a:r>
                        <a:rPr sz="1200" spc="-1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deadline</a:t>
                      </a:r>
                      <a:endParaRPr sz="1200">
                        <a:latin typeface="Tahoma"/>
                        <a:cs typeface="Tahoma"/>
                      </a:endParaRPr>
                    </a:p>
                  </a:txBody>
                  <a:tcPr marL="0" marR="0" marT="56515" marB="0">
                    <a:lnB w="12700">
                      <a:solidFill>
                        <a:srgbClr val="5CDEB3"/>
                      </a:solidFill>
                      <a:prstDash val="dot"/>
                    </a:lnB>
                    <a:solidFill>
                      <a:srgbClr val="0871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6705">
                <a:tc>
                  <a:txBody>
                    <a:bodyPr/>
                    <a:lstStyle/>
                    <a:p>
                      <a:pPr marL="65405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sz="1200" spc="-19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#</a:t>
                      </a:r>
                      <a:r>
                        <a:rPr sz="1200" spc="-12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3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Time</a:t>
                      </a:r>
                      <a:r>
                        <a:rPr sz="1200" spc="-13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to</a:t>
                      </a:r>
                      <a:r>
                        <a:rPr sz="1200" spc="-1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fill</a:t>
                      </a:r>
                      <a:r>
                        <a:rPr sz="1200" spc="-114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5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a</a:t>
                      </a:r>
                      <a:r>
                        <a:rPr sz="1200" spc="-12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2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vacant</a:t>
                      </a:r>
                      <a:r>
                        <a:rPr sz="1200" spc="-114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position</a:t>
                      </a:r>
                      <a:endParaRPr sz="1200">
                        <a:latin typeface="Tahoma"/>
                        <a:cs typeface="Tahoma"/>
                      </a:endParaRPr>
                    </a:p>
                  </a:txBody>
                  <a:tcPr marL="0" marR="0" marT="64769" marB="0">
                    <a:lnL w="12700">
                      <a:solidFill>
                        <a:srgbClr val="5CDEB3"/>
                      </a:solidFill>
                      <a:prstDash val="dot"/>
                    </a:lnL>
                    <a:lnR w="12700">
                      <a:solidFill>
                        <a:srgbClr val="5CDEB3"/>
                      </a:solidFill>
                      <a:prstDash val="dot"/>
                    </a:lnR>
                    <a:lnT w="12700">
                      <a:solidFill>
                        <a:srgbClr val="5CDEB3"/>
                      </a:solidFill>
                      <a:prstDash val="dot"/>
                    </a:lnT>
                    <a:lnB w="12700">
                      <a:solidFill>
                        <a:srgbClr val="5CDEB3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marL="66040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sz="1200" spc="-2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35</a:t>
                      </a:r>
                      <a:endParaRPr sz="1200">
                        <a:latin typeface="Tahoma"/>
                        <a:cs typeface="Tahoma"/>
                      </a:endParaRPr>
                    </a:p>
                  </a:txBody>
                  <a:tcPr marL="0" marR="0" marT="64769" marB="0">
                    <a:lnL w="12700">
                      <a:solidFill>
                        <a:srgbClr val="5CDEB3"/>
                      </a:solidFill>
                      <a:prstDash val="dot"/>
                    </a:lnL>
                    <a:lnR w="12700">
                      <a:solidFill>
                        <a:srgbClr val="5CDEB3"/>
                      </a:solidFill>
                      <a:prstDash val="dot"/>
                    </a:lnR>
                    <a:lnT w="12700">
                      <a:solidFill>
                        <a:srgbClr val="5CDEB3"/>
                      </a:solidFill>
                      <a:prstDash val="dot"/>
                    </a:lnT>
                    <a:lnB w="12700">
                      <a:solidFill>
                        <a:srgbClr val="5CDEB3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marL="66040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sz="1200" spc="-2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HR</a:t>
                      </a:r>
                      <a:endParaRPr sz="1200">
                        <a:latin typeface="Tahoma"/>
                        <a:cs typeface="Tahoma"/>
                      </a:endParaRPr>
                    </a:p>
                  </a:txBody>
                  <a:tcPr marL="0" marR="0" marT="64769" marB="0">
                    <a:lnL w="12700">
                      <a:solidFill>
                        <a:srgbClr val="5CDEB3"/>
                      </a:solidFill>
                      <a:prstDash val="dot"/>
                    </a:lnL>
                    <a:lnR w="12700">
                      <a:solidFill>
                        <a:srgbClr val="5CDEB3"/>
                      </a:solidFill>
                      <a:prstDash val="dot"/>
                    </a:lnR>
                    <a:lnT w="12700">
                      <a:solidFill>
                        <a:srgbClr val="5CDEB3"/>
                      </a:solidFill>
                      <a:prstDash val="dot"/>
                    </a:lnT>
                    <a:lnB w="12700">
                      <a:solidFill>
                        <a:srgbClr val="5CDEB3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marL="66040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sz="12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Allan</a:t>
                      </a:r>
                      <a:r>
                        <a:rPr sz="1200" spc="-9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Smith</a:t>
                      </a:r>
                      <a:endParaRPr sz="1200">
                        <a:latin typeface="Tahoma"/>
                        <a:cs typeface="Tahoma"/>
                      </a:endParaRPr>
                    </a:p>
                  </a:txBody>
                  <a:tcPr marL="0" marR="0" marT="64769" marB="0">
                    <a:lnL w="12700">
                      <a:solidFill>
                        <a:srgbClr val="5CDEB3"/>
                      </a:solidFill>
                      <a:prstDash val="dot"/>
                    </a:lnL>
                    <a:lnR w="12700">
                      <a:solidFill>
                        <a:srgbClr val="5CDEB3"/>
                      </a:solidFill>
                      <a:prstDash val="dot"/>
                    </a:lnR>
                    <a:lnT w="12700">
                      <a:solidFill>
                        <a:srgbClr val="5CDEB3"/>
                      </a:solidFill>
                      <a:prstDash val="dot"/>
                    </a:lnT>
                    <a:lnB w="12700">
                      <a:solidFill>
                        <a:srgbClr val="5CDEB3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marL="66040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sz="12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Finance</a:t>
                      </a:r>
                      <a:r>
                        <a:rPr sz="1200" spc="-12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Manager</a:t>
                      </a:r>
                      <a:endParaRPr sz="1200">
                        <a:latin typeface="Tahoma"/>
                        <a:cs typeface="Tahoma"/>
                      </a:endParaRPr>
                    </a:p>
                  </a:txBody>
                  <a:tcPr marL="0" marR="0" marT="64769" marB="0">
                    <a:lnL w="12700">
                      <a:solidFill>
                        <a:srgbClr val="5CDEB3"/>
                      </a:solidFill>
                      <a:prstDash val="dot"/>
                    </a:lnL>
                    <a:lnR w="12700">
                      <a:solidFill>
                        <a:srgbClr val="5CDEB3"/>
                      </a:solidFill>
                      <a:prstDash val="dot"/>
                    </a:lnR>
                    <a:lnT w="12700">
                      <a:solidFill>
                        <a:srgbClr val="5CDEB3"/>
                      </a:solidFill>
                      <a:prstDash val="dot"/>
                    </a:lnT>
                    <a:lnB w="12700">
                      <a:solidFill>
                        <a:srgbClr val="5CDEB3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marL="66675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sz="120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20-05-</a:t>
                      </a:r>
                      <a:r>
                        <a:rPr sz="1200" spc="-2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22</a:t>
                      </a:r>
                      <a:endParaRPr sz="1200">
                        <a:latin typeface="Tahoma"/>
                        <a:cs typeface="Tahoma"/>
                      </a:endParaRPr>
                    </a:p>
                  </a:txBody>
                  <a:tcPr marL="0" marR="0" marT="64769" marB="0">
                    <a:lnL w="12700">
                      <a:solidFill>
                        <a:srgbClr val="5CDEB3"/>
                      </a:solidFill>
                      <a:prstDash val="dot"/>
                    </a:lnL>
                    <a:lnR w="12700">
                      <a:solidFill>
                        <a:srgbClr val="5CDEB3"/>
                      </a:solidFill>
                      <a:prstDash val="dot"/>
                    </a:lnR>
                    <a:lnT w="12700">
                      <a:solidFill>
                        <a:srgbClr val="5CDEB3"/>
                      </a:solidFill>
                      <a:prstDash val="dot"/>
                    </a:lnT>
                    <a:lnB w="12700">
                      <a:solidFill>
                        <a:srgbClr val="5CDEB3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marL="66675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sz="120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01-06-</a:t>
                      </a:r>
                      <a:r>
                        <a:rPr sz="1200" spc="-2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22</a:t>
                      </a:r>
                      <a:endParaRPr sz="1200">
                        <a:latin typeface="Tahoma"/>
                        <a:cs typeface="Tahoma"/>
                      </a:endParaRPr>
                    </a:p>
                  </a:txBody>
                  <a:tcPr marL="0" marR="0" marT="64769" marB="0">
                    <a:lnL w="12700">
                      <a:solidFill>
                        <a:srgbClr val="5CDEB3"/>
                      </a:solidFill>
                      <a:prstDash val="dot"/>
                    </a:lnL>
                    <a:lnR w="12700">
                      <a:solidFill>
                        <a:srgbClr val="5CDEB3"/>
                      </a:solidFill>
                      <a:prstDash val="dot"/>
                    </a:lnR>
                    <a:lnT w="12700">
                      <a:solidFill>
                        <a:srgbClr val="5CDEB3"/>
                      </a:solidFill>
                      <a:prstDash val="dot"/>
                    </a:lnT>
                    <a:lnB w="12700">
                      <a:solidFill>
                        <a:srgbClr val="5CDEB3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5755">
                <a:tc>
                  <a:txBody>
                    <a:bodyPr/>
                    <a:lstStyle/>
                    <a:p>
                      <a:pPr marL="65405">
                        <a:lnSpc>
                          <a:spcPct val="100000"/>
                        </a:lnSpc>
                        <a:spcBef>
                          <a:spcPts val="585"/>
                        </a:spcBef>
                      </a:pPr>
                      <a:r>
                        <a:rPr sz="1200" spc="-26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%</a:t>
                      </a:r>
                      <a:r>
                        <a:rPr sz="1200" spc="-10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2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Employee</a:t>
                      </a:r>
                      <a:r>
                        <a:rPr sz="1200" spc="-14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satisfaction</a:t>
                      </a:r>
                      <a:endParaRPr sz="1200">
                        <a:latin typeface="Tahoma"/>
                        <a:cs typeface="Tahoma"/>
                      </a:endParaRPr>
                    </a:p>
                  </a:txBody>
                  <a:tcPr marL="0" marR="0" marT="74295" marB="0">
                    <a:lnL w="12700">
                      <a:solidFill>
                        <a:srgbClr val="5CDEB3"/>
                      </a:solidFill>
                      <a:prstDash val="dot"/>
                    </a:lnL>
                    <a:lnR w="12700">
                      <a:solidFill>
                        <a:srgbClr val="5CDEB3"/>
                      </a:solidFill>
                      <a:prstDash val="dot"/>
                    </a:lnR>
                    <a:lnT w="12700">
                      <a:solidFill>
                        <a:srgbClr val="5CDEB3"/>
                      </a:solidFill>
                      <a:prstDash val="dot"/>
                    </a:lnT>
                    <a:lnB w="12700">
                      <a:solidFill>
                        <a:srgbClr val="5CDEB3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marL="66040">
                        <a:lnSpc>
                          <a:spcPct val="100000"/>
                        </a:lnSpc>
                        <a:spcBef>
                          <a:spcPts val="585"/>
                        </a:spcBef>
                      </a:pPr>
                      <a:r>
                        <a:rPr sz="1200" spc="-2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89%</a:t>
                      </a:r>
                      <a:endParaRPr sz="1200">
                        <a:latin typeface="Tahoma"/>
                        <a:cs typeface="Tahoma"/>
                      </a:endParaRPr>
                    </a:p>
                  </a:txBody>
                  <a:tcPr marL="0" marR="0" marT="74295" marB="0">
                    <a:lnL w="12700">
                      <a:solidFill>
                        <a:srgbClr val="5CDEB3"/>
                      </a:solidFill>
                      <a:prstDash val="dot"/>
                    </a:lnL>
                    <a:lnR w="12700">
                      <a:solidFill>
                        <a:srgbClr val="5CDEB3"/>
                      </a:solidFill>
                      <a:prstDash val="dot"/>
                    </a:lnR>
                    <a:lnT w="12700">
                      <a:solidFill>
                        <a:srgbClr val="5CDEB3"/>
                      </a:solidFill>
                      <a:prstDash val="dot"/>
                    </a:lnT>
                    <a:lnB w="12700">
                      <a:solidFill>
                        <a:srgbClr val="5CDEB3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marL="66040">
                        <a:lnSpc>
                          <a:spcPct val="100000"/>
                        </a:lnSpc>
                        <a:spcBef>
                          <a:spcPts val="585"/>
                        </a:spcBef>
                      </a:pPr>
                      <a:r>
                        <a:rPr sz="1200" spc="-2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HR</a:t>
                      </a:r>
                      <a:endParaRPr sz="1200">
                        <a:latin typeface="Tahoma"/>
                        <a:cs typeface="Tahoma"/>
                      </a:endParaRPr>
                    </a:p>
                  </a:txBody>
                  <a:tcPr marL="0" marR="0" marT="74295" marB="0">
                    <a:lnL w="12700">
                      <a:solidFill>
                        <a:srgbClr val="5CDEB3"/>
                      </a:solidFill>
                      <a:prstDash val="dot"/>
                    </a:lnL>
                    <a:lnR w="12700">
                      <a:solidFill>
                        <a:srgbClr val="5CDEB3"/>
                      </a:solidFill>
                      <a:prstDash val="dot"/>
                    </a:lnR>
                    <a:lnT w="12700">
                      <a:solidFill>
                        <a:srgbClr val="5CDEB3"/>
                      </a:solidFill>
                      <a:prstDash val="dot"/>
                    </a:lnT>
                    <a:lnB w="12700">
                      <a:solidFill>
                        <a:srgbClr val="5CDEB3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marL="66040">
                        <a:lnSpc>
                          <a:spcPct val="100000"/>
                        </a:lnSpc>
                        <a:spcBef>
                          <a:spcPts val="585"/>
                        </a:spcBef>
                      </a:pPr>
                      <a:r>
                        <a:rPr sz="12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Allan</a:t>
                      </a:r>
                      <a:r>
                        <a:rPr sz="1200" spc="-1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Smith</a:t>
                      </a:r>
                      <a:endParaRPr sz="1200">
                        <a:latin typeface="Tahoma"/>
                        <a:cs typeface="Tahoma"/>
                      </a:endParaRPr>
                    </a:p>
                  </a:txBody>
                  <a:tcPr marL="0" marR="0" marT="74295" marB="0">
                    <a:lnL w="12700">
                      <a:solidFill>
                        <a:srgbClr val="5CDEB3"/>
                      </a:solidFill>
                      <a:prstDash val="dot"/>
                    </a:lnL>
                    <a:lnR w="12700">
                      <a:solidFill>
                        <a:srgbClr val="5CDEB3"/>
                      </a:solidFill>
                      <a:prstDash val="dot"/>
                    </a:lnR>
                    <a:lnT w="12700">
                      <a:solidFill>
                        <a:srgbClr val="5CDEB3"/>
                      </a:solidFill>
                      <a:prstDash val="dot"/>
                    </a:lnT>
                    <a:lnB w="12700">
                      <a:solidFill>
                        <a:srgbClr val="5CDEB3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marL="66040">
                        <a:lnSpc>
                          <a:spcPct val="100000"/>
                        </a:lnSpc>
                        <a:spcBef>
                          <a:spcPts val="585"/>
                        </a:spcBef>
                      </a:pPr>
                      <a:r>
                        <a:rPr sz="12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Finance</a:t>
                      </a:r>
                      <a:r>
                        <a:rPr sz="1200" spc="-12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Manager</a:t>
                      </a:r>
                      <a:endParaRPr sz="1200">
                        <a:latin typeface="Tahoma"/>
                        <a:cs typeface="Tahoma"/>
                      </a:endParaRPr>
                    </a:p>
                  </a:txBody>
                  <a:tcPr marL="0" marR="0" marT="74295" marB="0">
                    <a:lnL w="12700">
                      <a:solidFill>
                        <a:srgbClr val="5CDEB3"/>
                      </a:solidFill>
                      <a:prstDash val="dot"/>
                    </a:lnL>
                    <a:lnR w="12700">
                      <a:solidFill>
                        <a:srgbClr val="5CDEB3"/>
                      </a:solidFill>
                      <a:prstDash val="dot"/>
                    </a:lnR>
                    <a:lnT w="12700">
                      <a:solidFill>
                        <a:srgbClr val="5CDEB3"/>
                      </a:solidFill>
                      <a:prstDash val="dot"/>
                    </a:lnT>
                    <a:lnB w="12700">
                      <a:solidFill>
                        <a:srgbClr val="5CDEB3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marL="66675">
                        <a:lnSpc>
                          <a:spcPct val="100000"/>
                        </a:lnSpc>
                        <a:spcBef>
                          <a:spcPts val="585"/>
                        </a:spcBef>
                      </a:pPr>
                      <a:r>
                        <a:rPr sz="120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18-04-</a:t>
                      </a:r>
                      <a:r>
                        <a:rPr sz="1200" spc="-2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22</a:t>
                      </a:r>
                      <a:endParaRPr sz="1200">
                        <a:latin typeface="Tahoma"/>
                        <a:cs typeface="Tahoma"/>
                      </a:endParaRPr>
                    </a:p>
                  </a:txBody>
                  <a:tcPr marL="0" marR="0" marT="74295" marB="0">
                    <a:lnL w="12700">
                      <a:solidFill>
                        <a:srgbClr val="5CDEB3"/>
                      </a:solidFill>
                      <a:prstDash val="dot"/>
                    </a:lnL>
                    <a:lnR w="12700">
                      <a:solidFill>
                        <a:srgbClr val="5CDEB3"/>
                      </a:solidFill>
                      <a:prstDash val="dot"/>
                    </a:lnR>
                    <a:lnT w="12700">
                      <a:solidFill>
                        <a:srgbClr val="5CDEB3"/>
                      </a:solidFill>
                      <a:prstDash val="dot"/>
                    </a:lnT>
                    <a:lnB w="12700">
                      <a:solidFill>
                        <a:srgbClr val="5CDEB3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marL="66675">
                        <a:lnSpc>
                          <a:spcPct val="100000"/>
                        </a:lnSpc>
                        <a:spcBef>
                          <a:spcPts val="585"/>
                        </a:spcBef>
                      </a:pPr>
                      <a:r>
                        <a:rPr sz="120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01-06-</a:t>
                      </a:r>
                      <a:r>
                        <a:rPr sz="1200" spc="-2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22</a:t>
                      </a:r>
                      <a:endParaRPr sz="1200">
                        <a:latin typeface="Tahoma"/>
                        <a:cs typeface="Tahoma"/>
                      </a:endParaRPr>
                    </a:p>
                  </a:txBody>
                  <a:tcPr marL="0" marR="0" marT="74295" marB="0">
                    <a:lnL w="12700">
                      <a:solidFill>
                        <a:srgbClr val="5CDEB3"/>
                      </a:solidFill>
                      <a:prstDash val="dot"/>
                    </a:lnL>
                    <a:lnR w="12700">
                      <a:solidFill>
                        <a:srgbClr val="5CDEB3"/>
                      </a:solidFill>
                      <a:prstDash val="dot"/>
                    </a:lnR>
                    <a:lnT w="12700">
                      <a:solidFill>
                        <a:srgbClr val="5CDEB3"/>
                      </a:solidFill>
                      <a:prstDash val="dot"/>
                    </a:lnT>
                    <a:lnB w="12700">
                      <a:solidFill>
                        <a:srgbClr val="5CDEB3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0050">
                <a:tc>
                  <a:txBody>
                    <a:bodyPr/>
                    <a:lstStyle/>
                    <a:p>
                      <a:pPr marL="65405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1200" spc="-26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%</a:t>
                      </a:r>
                      <a:r>
                        <a:rPr sz="1200" spc="-12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Return</a:t>
                      </a:r>
                      <a:r>
                        <a:rPr sz="1200" spc="-12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2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on</a:t>
                      </a:r>
                      <a:r>
                        <a:rPr sz="1200" spc="-12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capital</a:t>
                      </a:r>
                      <a:r>
                        <a:rPr sz="1200" spc="-14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employed</a:t>
                      </a:r>
                      <a:endParaRPr sz="1200">
                        <a:latin typeface="Tahoma"/>
                        <a:cs typeface="Tahoma"/>
                      </a:endParaRPr>
                    </a:p>
                    <a:p>
                      <a:pPr marL="65405">
                        <a:lnSpc>
                          <a:spcPts val="1345"/>
                        </a:lnSpc>
                        <a:spcBef>
                          <a:spcPts val="215"/>
                        </a:spcBef>
                      </a:pPr>
                      <a:r>
                        <a:rPr sz="12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(ROCE)</a:t>
                      </a:r>
                      <a:endParaRPr sz="1200">
                        <a:latin typeface="Tahoma"/>
                        <a:cs typeface="Tahoma"/>
                      </a:endParaRPr>
                    </a:p>
                  </a:txBody>
                  <a:tcPr marL="0" marR="0" marT="6985" marB="0">
                    <a:lnL w="12700">
                      <a:solidFill>
                        <a:srgbClr val="5CDEB3"/>
                      </a:solidFill>
                      <a:prstDash val="dot"/>
                    </a:lnL>
                    <a:lnR w="12700">
                      <a:solidFill>
                        <a:srgbClr val="5CDEB3"/>
                      </a:solidFill>
                      <a:prstDash val="dot"/>
                    </a:lnR>
                    <a:lnT w="12700">
                      <a:solidFill>
                        <a:srgbClr val="5CDEB3"/>
                      </a:solidFill>
                      <a:prstDash val="dot"/>
                    </a:lnT>
                    <a:lnB w="12700">
                      <a:solidFill>
                        <a:srgbClr val="5CDEB3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marL="66040">
                        <a:lnSpc>
                          <a:spcPct val="100000"/>
                        </a:lnSpc>
                        <a:spcBef>
                          <a:spcPts val="880"/>
                        </a:spcBef>
                      </a:pPr>
                      <a:r>
                        <a:rPr sz="1200" spc="-2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5%</a:t>
                      </a:r>
                      <a:endParaRPr sz="1200">
                        <a:latin typeface="Tahoma"/>
                        <a:cs typeface="Tahoma"/>
                      </a:endParaRPr>
                    </a:p>
                  </a:txBody>
                  <a:tcPr marL="0" marR="0" marT="111760" marB="0">
                    <a:lnL w="12700">
                      <a:solidFill>
                        <a:srgbClr val="5CDEB3"/>
                      </a:solidFill>
                      <a:prstDash val="dot"/>
                    </a:lnL>
                    <a:lnR w="12700">
                      <a:solidFill>
                        <a:srgbClr val="5CDEB3"/>
                      </a:solidFill>
                      <a:prstDash val="dot"/>
                    </a:lnR>
                    <a:lnT w="12700">
                      <a:solidFill>
                        <a:srgbClr val="5CDEB3"/>
                      </a:solidFill>
                      <a:prstDash val="dot"/>
                    </a:lnT>
                    <a:lnB w="12700">
                      <a:solidFill>
                        <a:srgbClr val="5CDEB3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marL="66040">
                        <a:lnSpc>
                          <a:spcPct val="100000"/>
                        </a:lnSpc>
                        <a:spcBef>
                          <a:spcPts val="880"/>
                        </a:spcBef>
                      </a:pPr>
                      <a:r>
                        <a:rPr sz="12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Finance</a:t>
                      </a:r>
                      <a:endParaRPr sz="1200">
                        <a:latin typeface="Tahoma"/>
                        <a:cs typeface="Tahoma"/>
                      </a:endParaRPr>
                    </a:p>
                  </a:txBody>
                  <a:tcPr marL="0" marR="0" marT="111760" marB="0">
                    <a:lnL w="12700">
                      <a:solidFill>
                        <a:srgbClr val="5CDEB3"/>
                      </a:solidFill>
                      <a:prstDash val="dot"/>
                    </a:lnL>
                    <a:lnR w="12700">
                      <a:solidFill>
                        <a:srgbClr val="5CDEB3"/>
                      </a:solidFill>
                      <a:prstDash val="dot"/>
                    </a:lnR>
                    <a:lnT w="12700">
                      <a:solidFill>
                        <a:srgbClr val="5CDEB3"/>
                      </a:solidFill>
                      <a:prstDash val="dot"/>
                    </a:lnT>
                    <a:lnB w="12700">
                      <a:solidFill>
                        <a:srgbClr val="5CDEB3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marL="66040">
                        <a:lnSpc>
                          <a:spcPct val="100000"/>
                        </a:lnSpc>
                        <a:spcBef>
                          <a:spcPts val="880"/>
                        </a:spcBef>
                      </a:pPr>
                      <a:r>
                        <a:rPr sz="12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Allan</a:t>
                      </a:r>
                      <a:r>
                        <a:rPr sz="1200" spc="-9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Smith</a:t>
                      </a:r>
                      <a:endParaRPr sz="1200">
                        <a:latin typeface="Tahoma"/>
                        <a:cs typeface="Tahoma"/>
                      </a:endParaRPr>
                    </a:p>
                  </a:txBody>
                  <a:tcPr marL="0" marR="0" marT="111760" marB="0">
                    <a:lnL w="12700">
                      <a:solidFill>
                        <a:srgbClr val="5CDEB3"/>
                      </a:solidFill>
                      <a:prstDash val="dot"/>
                    </a:lnL>
                    <a:lnR w="12700">
                      <a:solidFill>
                        <a:srgbClr val="5CDEB3"/>
                      </a:solidFill>
                      <a:prstDash val="dot"/>
                    </a:lnR>
                    <a:lnT w="12700">
                      <a:solidFill>
                        <a:srgbClr val="5CDEB3"/>
                      </a:solidFill>
                      <a:prstDash val="dot"/>
                    </a:lnT>
                    <a:lnB w="12700">
                      <a:solidFill>
                        <a:srgbClr val="5CDEB3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marL="66040">
                        <a:lnSpc>
                          <a:spcPct val="100000"/>
                        </a:lnSpc>
                        <a:spcBef>
                          <a:spcPts val="880"/>
                        </a:spcBef>
                      </a:pPr>
                      <a:r>
                        <a:rPr sz="12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Finance</a:t>
                      </a:r>
                      <a:r>
                        <a:rPr sz="1200" spc="-12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Manager</a:t>
                      </a:r>
                      <a:endParaRPr sz="1200">
                        <a:latin typeface="Tahoma"/>
                        <a:cs typeface="Tahoma"/>
                      </a:endParaRPr>
                    </a:p>
                  </a:txBody>
                  <a:tcPr marL="0" marR="0" marT="111760" marB="0">
                    <a:lnL w="12700">
                      <a:solidFill>
                        <a:srgbClr val="5CDEB3"/>
                      </a:solidFill>
                      <a:prstDash val="dot"/>
                    </a:lnL>
                    <a:lnR w="12700">
                      <a:solidFill>
                        <a:srgbClr val="5CDEB3"/>
                      </a:solidFill>
                      <a:prstDash val="dot"/>
                    </a:lnR>
                    <a:lnT w="12700">
                      <a:solidFill>
                        <a:srgbClr val="5CDEB3"/>
                      </a:solidFill>
                      <a:prstDash val="dot"/>
                    </a:lnT>
                    <a:lnB w="12700">
                      <a:solidFill>
                        <a:srgbClr val="5CDEB3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marL="66675">
                        <a:lnSpc>
                          <a:spcPct val="100000"/>
                        </a:lnSpc>
                        <a:spcBef>
                          <a:spcPts val="880"/>
                        </a:spcBef>
                      </a:pPr>
                      <a:r>
                        <a:rPr sz="120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05-05-</a:t>
                      </a:r>
                      <a:r>
                        <a:rPr sz="1200" spc="-2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22</a:t>
                      </a:r>
                      <a:endParaRPr sz="1200">
                        <a:latin typeface="Tahoma"/>
                        <a:cs typeface="Tahoma"/>
                      </a:endParaRPr>
                    </a:p>
                  </a:txBody>
                  <a:tcPr marL="0" marR="0" marT="111760" marB="0">
                    <a:lnL w="12700">
                      <a:solidFill>
                        <a:srgbClr val="5CDEB3"/>
                      </a:solidFill>
                      <a:prstDash val="dot"/>
                    </a:lnL>
                    <a:lnR w="12700">
                      <a:solidFill>
                        <a:srgbClr val="5CDEB3"/>
                      </a:solidFill>
                      <a:prstDash val="dot"/>
                    </a:lnR>
                    <a:lnT w="12700">
                      <a:solidFill>
                        <a:srgbClr val="5CDEB3"/>
                      </a:solidFill>
                      <a:prstDash val="dot"/>
                    </a:lnT>
                    <a:lnB w="12700">
                      <a:solidFill>
                        <a:srgbClr val="5CDEB3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marL="66675">
                        <a:lnSpc>
                          <a:spcPct val="100000"/>
                        </a:lnSpc>
                        <a:spcBef>
                          <a:spcPts val="880"/>
                        </a:spcBef>
                      </a:pPr>
                      <a:r>
                        <a:rPr sz="120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01-06-</a:t>
                      </a:r>
                      <a:r>
                        <a:rPr sz="1200" spc="-2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22</a:t>
                      </a:r>
                      <a:endParaRPr sz="1200">
                        <a:latin typeface="Tahoma"/>
                        <a:cs typeface="Tahoma"/>
                      </a:endParaRPr>
                    </a:p>
                  </a:txBody>
                  <a:tcPr marL="0" marR="0" marT="111760" marB="0">
                    <a:lnL w="12700">
                      <a:solidFill>
                        <a:srgbClr val="5CDEB3"/>
                      </a:solidFill>
                      <a:prstDash val="dot"/>
                    </a:lnL>
                    <a:lnR w="12700">
                      <a:solidFill>
                        <a:srgbClr val="5CDEB3"/>
                      </a:solidFill>
                      <a:prstDash val="dot"/>
                    </a:lnR>
                    <a:lnT w="12700">
                      <a:solidFill>
                        <a:srgbClr val="5CDEB3"/>
                      </a:solidFill>
                      <a:prstDash val="dot"/>
                    </a:lnT>
                    <a:lnB w="12700">
                      <a:solidFill>
                        <a:srgbClr val="5CDEB3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7495">
                <a:tc>
                  <a:txBody>
                    <a:bodyPr/>
                    <a:lstStyle/>
                    <a:p>
                      <a:pPr marL="65405">
                        <a:lnSpc>
                          <a:spcPct val="100000"/>
                        </a:lnSpc>
                        <a:spcBef>
                          <a:spcPts val="395"/>
                        </a:spcBef>
                      </a:pPr>
                      <a:r>
                        <a:rPr sz="1200" spc="-19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#</a:t>
                      </a:r>
                      <a:r>
                        <a:rPr sz="1200" spc="-1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Units</a:t>
                      </a:r>
                      <a:r>
                        <a:rPr sz="1200" spc="-1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per</a:t>
                      </a:r>
                      <a:r>
                        <a:rPr sz="1200" spc="-114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5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man-</a:t>
                      </a:r>
                      <a:r>
                        <a:rPr sz="1200" spc="-2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hour</a:t>
                      </a:r>
                      <a:endParaRPr sz="1200">
                        <a:latin typeface="Tahoma"/>
                        <a:cs typeface="Tahoma"/>
                      </a:endParaRPr>
                    </a:p>
                  </a:txBody>
                  <a:tcPr marL="0" marR="0" marT="50165" marB="0">
                    <a:lnL w="12700">
                      <a:solidFill>
                        <a:srgbClr val="5CDEB3"/>
                      </a:solidFill>
                      <a:prstDash val="dot"/>
                    </a:lnL>
                    <a:lnR w="12700">
                      <a:solidFill>
                        <a:srgbClr val="5CDEB3"/>
                      </a:solidFill>
                      <a:prstDash val="dot"/>
                    </a:lnR>
                    <a:lnT w="12700">
                      <a:solidFill>
                        <a:srgbClr val="5CDEB3"/>
                      </a:solidFill>
                      <a:prstDash val="dot"/>
                    </a:lnT>
                    <a:lnB w="12700">
                      <a:solidFill>
                        <a:srgbClr val="5CDEB3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marL="66040">
                        <a:lnSpc>
                          <a:spcPct val="100000"/>
                        </a:lnSpc>
                        <a:spcBef>
                          <a:spcPts val="395"/>
                        </a:spcBef>
                      </a:pPr>
                      <a:r>
                        <a:rPr sz="1200" spc="-2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55</a:t>
                      </a:r>
                      <a:endParaRPr sz="1200">
                        <a:latin typeface="Tahoma"/>
                        <a:cs typeface="Tahoma"/>
                      </a:endParaRPr>
                    </a:p>
                  </a:txBody>
                  <a:tcPr marL="0" marR="0" marT="50165" marB="0">
                    <a:lnL w="12700">
                      <a:solidFill>
                        <a:srgbClr val="5CDEB3"/>
                      </a:solidFill>
                      <a:prstDash val="dot"/>
                    </a:lnL>
                    <a:lnR w="12700">
                      <a:solidFill>
                        <a:srgbClr val="5CDEB3"/>
                      </a:solidFill>
                      <a:prstDash val="dot"/>
                    </a:lnR>
                    <a:lnT w="12700">
                      <a:solidFill>
                        <a:srgbClr val="5CDEB3"/>
                      </a:solidFill>
                      <a:prstDash val="dot"/>
                    </a:lnT>
                    <a:lnB w="12700">
                      <a:solidFill>
                        <a:srgbClr val="5CDEB3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marL="66040">
                        <a:lnSpc>
                          <a:spcPct val="100000"/>
                        </a:lnSpc>
                        <a:spcBef>
                          <a:spcPts val="395"/>
                        </a:spcBef>
                      </a:pPr>
                      <a:r>
                        <a:rPr sz="12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Production</a:t>
                      </a:r>
                      <a:endParaRPr sz="1200">
                        <a:latin typeface="Tahoma"/>
                        <a:cs typeface="Tahoma"/>
                      </a:endParaRPr>
                    </a:p>
                  </a:txBody>
                  <a:tcPr marL="0" marR="0" marT="50165" marB="0">
                    <a:lnL w="12700">
                      <a:solidFill>
                        <a:srgbClr val="5CDEB3"/>
                      </a:solidFill>
                      <a:prstDash val="dot"/>
                    </a:lnL>
                    <a:lnR w="12700">
                      <a:solidFill>
                        <a:srgbClr val="5CDEB3"/>
                      </a:solidFill>
                      <a:prstDash val="dot"/>
                    </a:lnR>
                    <a:lnT w="12700">
                      <a:solidFill>
                        <a:srgbClr val="5CDEB3"/>
                      </a:solidFill>
                      <a:prstDash val="dot"/>
                    </a:lnT>
                    <a:lnB w="12700">
                      <a:solidFill>
                        <a:srgbClr val="5CDEB3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marL="66040">
                        <a:lnSpc>
                          <a:spcPct val="100000"/>
                        </a:lnSpc>
                        <a:spcBef>
                          <a:spcPts val="395"/>
                        </a:spcBef>
                      </a:pPr>
                      <a:r>
                        <a:rPr sz="120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Dan</a:t>
                      </a:r>
                      <a:r>
                        <a:rPr sz="1200" spc="-1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McKenny</a:t>
                      </a:r>
                      <a:endParaRPr sz="1200">
                        <a:latin typeface="Tahoma"/>
                        <a:cs typeface="Tahoma"/>
                      </a:endParaRPr>
                    </a:p>
                  </a:txBody>
                  <a:tcPr marL="0" marR="0" marT="50165" marB="0">
                    <a:lnL w="12700">
                      <a:solidFill>
                        <a:srgbClr val="5CDEB3"/>
                      </a:solidFill>
                      <a:prstDash val="dot"/>
                    </a:lnL>
                    <a:lnR w="12700">
                      <a:solidFill>
                        <a:srgbClr val="5CDEB3"/>
                      </a:solidFill>
                      <a:prstDash val="dot"/>
                    </a:lnR>
                    <a:lnT w="12700">
                      <a:solidFill>
                        <a:srgbClr val="5CDEB3"/>
                      </a:solidFill>
                      <a:prstDash val="dot"/>
                    </a:lnT>
                    <a:lnB w="12700">
                      <a:solidFill>
                        <a:srgbClr val="5CDEB3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marL="66040">
                        <a:lnSpc>
                          <a:spcPct val="100000"/>
                        </a:lnSpc>
                        <a:spcBef>
                          <a:spcPts val="395"/>
                        </a:spcBef>
                      </a:pPr>
                      <a:r>
                        <a:rPr sz="120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Production</a:t>
                      </a:r>
                      <a:r>
                        <a:rPr sz="1200" spc="-12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Manager</a:t>
                      </a:r>
                      <a:endParaRPr sz="1200">
                        <a:latin typeface="Tahoma"/>
                        <a:cs typeface="Tahoma"/>
                      </a:endParaRPr>
                    </a:p>
                  </a:txBody>
                  <a:tcPr marL="0" marR="0" marT="50165" marB="0">
                    <a:lnL w="12700">
                      <a:solidFill>
                        <a:srgbClr val="5CDEB3"/>
                      </a:solidFill>
                      <a:prstDash val="dot"/>
                    </a:lnL>
                    <a:lnR w="12700">
                      <a:solidFill>
                        <a:srgbClr val="5CDEB3"/>
                      </a:solidFill>
                      <a:prstDash val="dot"/>
                    </a:lnR>
                    <a:lnT w="12700">
                      <a:solidFill>
                        <a:srgbClr val="5CDEB3"/>
                      </a:solidFill>
                      <a:prstDash val="dot"/>
                    </a:lnT>
                    <a:lnB w="12700">
                      <a:solidFill>
                        <a:srgbClr val="5CDEB3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marL="66675">
                        <a:lnSpc>
                          <a:spcPct val="100000"/>
                        </a:lnSpc>
                        <a:spcBef>
                          <a:spcPts val="395"/>
                        </a:spcBef>
                      </a:pPr>
                      <a:r>
                        <a:rPr sz="120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20-05-</a:t>
                      </a:r>
                      <a:r>
                        <a:rPr sz="1200" spc="-2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22</a:t>
                      </a:r>
                      <a:endParaRPr sz="1200">
                        <a:latin typeface="Tahoma"/>
                        <a:cs typeface="Tahoma"/>
                      </a:endParaRPr>
                    </a:p>
                  </a:txBody>
                  <a:tcPr marL="0" marR="0" marT="50165" marB="0">
                    <a:lnL w="12700">
                      <a:solidFill>
                        <a:srgbClr val="5CDEB3"/>
                      </a:solidFill>
                      <a:prstDash val="dot"/>
                    </a:lnL>
                    <a:lnR w="12700">
                      <a:solidFill>
                        <a:srgbClr val="5CDEB3"/>
                      </a:solidFill>
                      <a:prstDash val="dot"/>
                    </a:lnR>
                    <a:lnT w="12700">
                      <a:solidFill>
                        <a:srgbClr val="5CDEB3"/>
                      </a:solidFill>
                      <a:prstDash val="dot"/>
                    </a:lnT>
                    <a:lnB w="12700">
                      <a:solidFill>
                        <a:srgbClr val="5CDEB3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marL="66675">
                        <a:lnSpc>
                          <a:spcPct val="100000"/>
                        </a:lnSpc>
                        <a:spcBef>
                          <a:spcPts val="395"/>
                        </a:spcBef>
                      </a:pPr>
                      <a:r>
                        <a:rPr sz="120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01-06-</a:t>
                      </a:r>
                      <a:r>
                        <a:rPr sz="1200" spc="-2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22</a:t>
                      </a:r>
                      <a:endParaRPr sz="1200">
                        <a:latin typeface="Tahoma"/>
                        <a:cs typeface="Tahoma"/>
                      </a:endParaRPr>
                    </a:p>
                  </a:txBody>
                  <a:tcPr marL="0" marR="0" marT="50165" marB="0">
                    <a:lnL w="12700">
                      <a:solidFill>
                        <a:srgbClr val="5CDEB3"/>
                      </a:solidFill>
                      <a:prstDash val="dot"/>
                    </a:lnL>
                    <a:lnR w="12700">
                      <a:solidFill>
                        <a:srgbClr val="5CDEB3"/>
                      </a:solidFill>
                      <a:prstDash val="dot"/>
                    </a:lnR>
                    <a:lnT w="12700">
                      <a:solidFill>
                        <a:srgbClr val="5CDEB3"/>
                      </a:solidFill>
                      <a:prstDash val="dot"/>
                    </a:lnT>
                    <a:lnB w="12700">
                      <a:solidFill>
                        <a:srgbClr val="5CDEB3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7495">
                <a:tc>
                  <a:txBody>
                    <a:bodyPr/>
                    <a:lstStyle/>
                    <a:p>
                      <a:pPr marL="65405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1200" spc="-26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%</a:t>
                      </a:r>
                      <a:r>
                        <a:rPr sz="1200" spc="-8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Net</a:t>
                      </a:r>
                      <a:r>
                        <a:rPr sz="1200" spc="-9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promoter</a:t>
                      </a:r>
                      <a:r>
                        <a:rPr sz="1200" spc="-12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score</a:t>
                      </a:r>
                      <a:endParaRPr sz="1200">
                        <a:latin typeface="Tahoma"/>
                        <a:cs typeface="Tahom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5CDEB3"/>
                      </a:solidFill>
                      <a:prstDash val="dot"/>
                    </a:lnL>
                    <a:lnR w="12700">
                      <a:solidFill>
                        <a:srgbClr val="5CDEB3"/>
                      </a:solidFill>
                      <a:prstDash val="dot"/>
                    </a:lnR>
                    <a:lnT w="12700">
                      <a:solidFill>
                        <a:srgbClr val="5CDEB3"/>
                      </a:solidFill>
                      <a:prstDash val="dot"/>
                    </a:lnT>
                    <a:lnB w="12700">
                      <a:solidFill>
                        <a:srgbClr val="5CDEB3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5CDEB3"/>
                      </a:solidFill>
                      <a:prstDash val="dot"/>
                    </a:lnL>
                    <a:lnR w="12700">
                      <a:solidFill>
                        <a:srgbClr val="5CDEB3"/>
                      </a:solidFill>
                      <a:prstDash val="dot"/>
                    </a:lnR>
                    <a:lnT w="12700">
                      <a:solidFill>
                        <a:srgbClr val="5CDEB3"/>
                      </a:solidFill>
                      <a:prstDash val="dot"/>
                    </a:lnT>
                    <a:lnB w="12700">
                      <a:solidFill>
                        <a:srgbClr val="5CDEB3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marL="66040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12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Marketing</a:t>
                      </a:r>
                      <a:endParaRPr sz="1200">
                        <a:latin typeface="Tahoma"/>
                        <a:cs typeface="Tahom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5CDEB3"/>
                      </a:solidFill>
                      <a:prstDash val="dot"/>
                    </a:lnL>
                    <a:lnR w="12700">
                      <a:solidFill>
                        <a:srgbClr val="5CDEB3"/>
                      </a:solidFill>
                      <a:prstDash val="dot"/>
                    </a:lnR>
                    <a:lnT w="12700">
                      <a:solidFill>
                        <a:srgbClr val="5CDEB3"/>
                      </a:solidFill>
                      <a:prstDash val="dot"/>
                    </a:lnT>
                    <a:lnB w="12700">
                      <a:solidFill>
                        <a:srgbClr val="5CDEB3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marL="66040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120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Joe</a:t>
                      </a:r>
                      <a:r>
                        <a:rPr sz="1200" spc="-1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Linch</a:t>
                      </a:r>
                      <a:endParaRPr sz="1200">
                        <a:latin typeface="Tahoma"/>
                        <a:cs typeface="Tahom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5CDEB3"/>
                      </a:solidFill>
                      <a:prstDash val="dot"/>
                    </a:lnL>
                    <a:lnR w="12700">
                      <a:solidFill>
                        <a:srgbClr val="5CDEB3"/>
                      </a:solidFill>
                      <a:prstDash val="dot"/>
                    </a:lnR>
                    <a:lnT w="12700">
                      <a:solidFill>
                        <a:srgbClr val="5CDEB3"/>
                      </a:solidFill>
                      <a:prstDash val="dot"/>
                    </a:lnT>
                    <a:lnB w="12700">
                      <a:solidFill>
                        <a:srgbClr val="5CDEB3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marL="66040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120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Marketing</a:t>
                      </a:r>
                      <a:r>
                        <a:rPr sz="1200" spc="-114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Manager</a:t>
                      </a:r>
                      <a:endParaRPr sz="1200">
                        <a:latin typeface="Tahoma"/>
                        <a:cs typeface="Tahom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5CDEB3"/>
                      </a:solidFill>
                      <a:prstDash val="dot"/>
                    </a:lnL>
                    <a:lnR w="12700">
                      <a:solidFill>
                        <a:srgbClr val="5CDEB3"/>
                      </a:solidFill>
                      <a:prstDash val="dot"/>
                    </a:lnR>
                    <a:lnT w="12700">
                      <a:solidFill>
                        <a:srgbClr val="5CDEB3"/>
                      </a:solidFill>
                      <a:prstDash val="dot"/>
                    </a:lnT>
                    <a:lnB w="12700">
                      <a:solidFill>
                        <a:srgbClr val="5CDEB3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marL="66675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120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25-05-</a:t>
                      </a:r>
                      <a:r>
                        <a:rPr sz="1200" spc="-2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22</a:t>
                      </a:r>
                      <a:endParaRPr sz="1200">
                        <a:latin typeface="Tahoma"/>
                        <a:cs typeface="Tahom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5CDEB3"/>
                      </a:solidFill>
                      <a:prstDash val="dot"/>
                    </a:lnL>
                    <a:lnR w="12700">
                      <a:solidFill>
                        <a:srgbClr val="5CDEB3"/>
                      </a:solidFill>
                      <a:prstDash val="dot"/>
                    </a:lnR>
                    <a:lnT w="12700">
                      <a:solidFill>
                        <a:srgbClr val="5CDEB3"/>
                      </a:solidFill>
                      <a:prstDash val="dot"/>
                    </a:lnT>
                    <a:lnB w="12700">
                      <a:solidFill>
                        <a:srgbClr val="5CDEB3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marL="66675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120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01-06-</a:t>
                      </a:r>
                      <a:r>
                        <a:rPr sz="1200" spc="-2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22</a:t>
                      </a:r>
                      <a:endParaRPr sz="1200">
                        <a:latin typeface="Tahoma"/>
                        <a:cs typeface="Tahom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5CDEB3"/>
                      </a:solidFill>
                      <a:prstDash val="dot"/>
                    </a:lnL>
                    <a:lnR w="12700">
                      <a:solidFill>
                        <a:srgbClr val="5CDEB3"/>
                      </a:solidFill>
                      <a:prstDash val="dot"/>
                    </a:lnR>
                    <a:lnT w="12700">
                      <a:solidFill>
                        <a:srgbClr val="5CDEB3"/>
                      </a:solidFill>
                      <a:prstDash val="dot"/>
                    </a:lnT>
                    <a:lnB w="12700">
                      <a:solidFill>
                        <a:srgbClr val="5CDEB3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7495">
                <a:tc>
                  <a:txBody>
                    <a:bodyPr/>
                    <a:lstStyle/>
                    <a:p>
                      <a:pPr marL="65405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1200" spc="-26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%</a:t>
                      </a:r>
                      <a:r>
                        <a:rPr sz="1200" spc="-12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Customer</a:t>
                      </a:r>
                      <a:r>
                        <a:rPr sz="1200" spc="-13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retention</a:t>
                      </a:r>
                      <a:endParaRPr sz="1200">
                        <a:latin typeface="Tahoma"/>
                        <a:cs typeface="Tahom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5CDEB3"/>
                      </a:solidFill>
                      <a:prstDash val="dot"/>
                    </a:lnL>
                    <a:lnR w="12700">
                      <a:solidFill>
                        <a:srgbClr val="5CDEB3"/>
                      </a:solidFill>
                      <a:prstDash val="dot"/>
                    </a:lnR>
                    <a:lnT w="12700">
                      <a:solidFill>
                        <a:srgbClr val="5CDEB3"/>
                      </a:solidFill>
                      <a:prstDash val="dot"/>
                    </a:lnT>
                    <a:lnB w="12700">
                      <a:solidFill>
                        <a:srgbClr val="5CDEB3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marL="66040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1200" spc="-2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10%</a:t>
                      </a:r>
                      <a:endParaRPr sz="1200">
                        <a:latin typeface="Tahoma"/>
                        <a:cs typeface="Tahom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5CDEB3"/>
                      </a:solidFill>
                      <a:prstDash val="dot"/>
                    </a:lnL>
                    <a:lnR w="12700">
                      <a:solidFill>
                        <a:srgbClr val="5CDEB3"/>
                      </a:solidFill>
                      <a:prstDash val="dot"/>
                    </a:lnR>
                    <a:lnT w="12700">
                      <a:solidFill>
                        <a:srgbClr val="5CDEB3"/>
                      </a:solidFill>
                      <a:prstDash val="dot"/>
                    </a:lnT>
                    <a:lnB w="12700">
                      <a:solidFill>
                        <a:srgbClr val="5CDEB3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marL="66040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12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Marketing</a:t>
                      </a:r>
                      <a:endParaRPr sz="1200">
                        <a:latin typeface="Tahoma"/>
                        <a:cs typeface="Tahom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5CDEB3"/>
                      </a:solidFill>
                      <a:prstDash val="dot"/>
                    </a:lnL>
                    <a:lnR w="12700">
                      <a:solidFill>
                        <a:srgbClr val="5CDEB3"/>
                      </a:solidFill>
                      <a:prstDash val="dot"/>
                    </a:lnR>
                    <a:lnT w="12700">
                      <a:solidFill>
                        <a:srgbClr val="5CDEB3"/>
                      </a:solidFill>
                      <a:prstDash val="dot"/>
                    </a:lnT>
                    <a:lnB w="12700">
                      <a:solidFill>
                        <a:srgbClr val="5CDEB3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marL="66040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120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Joe</a:t>
                      </a:r>
                      <a:r>
                        <a:rPr sz="1200" spc="-1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Linch</a:t>
                      </a:r>
                      <a:endParaRPr sz="1200">
                        <a:latin typeface="Tahoma"/>
                        <a:cs typeface="Tahom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5CDEB3"/>
                      </a:solidFill>
                      <a:prstDash val="dot"/>
                    </a:lnL>
                    <a:lnR w="12700">
                      <a:solidFill>
                        <a:srgbClr val="5CDEB3"/>
                      </a:solidFill>
                      <a:prstDash val="dot"/>
                    </a:lnR>
                    <a:lnT w="12700">
                      <a:solidFill>
                        <a:srgbClr val="5CDEB3"/>
                      </a:solidFill>
                      <a:prstDash val="dot"/>
                    </a:lnT>
                    <a:lnB w="12700">
                      <a:solidFill>
                        <a:srgbClr val="5CDEB3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marL="66040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120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Marketing</a:t>
                      </a:r>
                      <a:r>
                        <a:rPr sz="1200" spc="-114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Manager</a:t>
                      </a:r>
                      <a:endParaRPr sz="1200">
                        <a:latin typeface="Tahoma"/>
                        <a:cs typeface="Tahom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5CDEB3"/>
                      </a:solidFill>
                      <a:prstDash val="dot"/>
                    </a:lnL>
                    <a:lnR w="12700">
                      <a:solidFill>
                        <a:srgbClr val="5CDEB3"/>
                      </a:solidFill>
                      <a:prstDash val="dot"/>
                    </a:lnR>
                    <a:lnT w="12700">
                      <a:solidFill>
                        <a:srgbClr val="5CDEB3"/>
                      </a:solidFill>
                      <a:prstDash val="dot"/>
                    </a:lnT>
                    <a:lnB w="12700">
                      <a:solidFill>
                        <a:srgbClr val="5CDEB3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marL="66675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120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18-05-</a:t>
                      </a:r>
                      <a:r>
                        <a:rPr sz="1200" spc="-2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22</a:t>
                      </a:r>
                      <a:endParaRPr sz="1200">
                        <a:latin typeface="Tahoma"/>
                        <a:cs typeface="Tahom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5CDEB3"/>
                      </a:solidFill>
                      <a:prstDash val="dot"/>
                    </a:lnL>
                    <a:lnR w="12700">
                      <a:solidFill>
                        <a:srgbClr val="5CDEB3"/>
                      </a:solidFill>
                      <a:prstDash val="dot"/>
                    </a:lnR>
                    <a:lnT w="12700">
                      <a:solidFill>
                        <a:srgbClr val="5CDEB3"/>
                      </a:solidFill>
                      <a:prstDash val="dot"/>
                    </a:lnT>
                    <a:lnB w="12700">
                      <a:solidFill>
                        <a:srgbClr val="5CDEB3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marL="66675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120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01-06-</a:t>
                      </a:r>
                      <a:r>
                        <a:rPr sz="1200" spc="-2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22</a:t>
                      </a:r>
                      <a:endParaRPr sz="1200">
                        <a:latin typeface="Tahoma"/>
                        <a:cs typeface="Tahom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5CDEB3"/>
                      </a:solidFill>
                      <a:prstDash val="dot"/>
                    </a:lnL>
                    <a:lnR w="12700">
                      <a:solidFill>
                        <a:srgbClr val="5CDEB3"/>
                      </a:solidFill>
                      <a:prstDash val="dot"/>
                    </a:lnR>
                    <a:lnT w="12700">
                      <a:solidFill>
                        <a:srgbClr val="5CDEB3"/>
                      </a:solidFill>
                      <a:prstDash val="dot"/>
                    </a:lnT>
                    <a:lnB w="12700">
                      <a:solidFill>
                        <a:srgbClr val="5CDEB3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57505">
                <a:tc>
                  <a:txBody>
                    <a:bodyPr/>
                    <a:lstStyle/>
                    <a:p>
                      <a:pPr marL="65405">
                        <a:lnSpc>
                          <a:spcPct val="100000"/>
                        </a:lnSpc>
                        <a:spcBef>
                          <a:spcPts val="715"/>
                        </a:spcBef>
                      </a:pPr>
                      <a:r>
                        <a:rPr sz="1200" spc="-26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%</a:t>
                      </a:r>
                      <a:r>
                        <a:rPr sz="1200" spc="-13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Deals</a:t>
                      </a:r>
                      <a:r>
                        <a:rPr sz="1200" spc="-15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closed</a:t>
                      </a:r>
                      <a:endParaRPr sz="1200">
                        <a:latin typeface="Tahoma"/>
                        <a:cs typeface="Tahoma"/>
                      </a:endParaRPr>
                    </a:p>
                  </a:txBody>
                  <a:tcPr marL="0" marR="0" marT="90805" marB="0">
                    <a:lnL w="12700">
                      <a:solidFill>
                        <a:srgbClr val="5CDEB3"/>
                      </a:solidFill>
                      <a:prstDash val="dot"/>
                    </a:lnL>
                    <a:lnR w="12700">
                      <a:solidFill>
                        <a:srgbClr val="5CDEB3"/>
                      </a:solidFill>
                      <a:prstDash val="dot"/>
                    </a:lnR>
                    <a:lnT w="12700">
                      <a:solidFill>
                        <a:srgbClr val="5CDEB3"/>
                      </a:solidFill>
                      <a:prstDash val="dot"/>
                    </a:lnT>
                    <a:lnB w="12700">
                      <a:solidFill>
                        <a:srgbClr val="5CDEB3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marL="66040">
                        <a:lnSpc>
                          <a:spcPct val="100000"/>
                        </a:lnSpc>
                        <a:spcBef>
                          <a:spcPts val="715"/>
                        </a:spcBef>
                      </a:pPr>
                      <a:r>
                        <a:rPr sz="1200" spc="-2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234</a:t>
                      </a:r>
                      <a:endParaRPr sz="1200">
                        <a:latin typeface="Tahoma"/>
                        <a:cs typeface="Tahoma"/>
                      </a:endParaRPr>
                    </a:p>
                  </a:txBody>
                  <a:tcPr marL="0" marR="0" marT="90805" marB="0">
                    <a:lnL w="12700">
                      <a:solidFill>
                        <a:srgbClr val="5CDEB3"/>
                      </a:solidFill>
                      <a:prstDash val="dot"/>
                    </a:lnL>
                    <a:lnR w="12700">
                      <a:solidFill>
                        <a:srgbClr val="5CDEB3"/>
                      </a:solidFill>
                      <a:prstDash val="dot"/>
                    </a:lnR>
                    <a:lnT w="12700">
                      <a:solidFill>
                        <a:srgbClr val="5CDEB3"/>
                      </a:solidFill>
                      <a:prstDash val="dot"/>
                    </a:lnT>
                    <a:lnB w="12700">
                      <a:solidFill>
                        <a:srgbClr val="5CDEB3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marL="66040">
                        <a:lnSpc>
                          <a:spcPct val="100000"/>
                        </a:lnSpc>
                        <a:spcBef>
                          <a:spcPts val="715"/>
                        </a:spcBef>
                      </a:pPr>
                      <a:r>
                        <a:rPr sz="12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Sales</a:t>
                      </a:r>
                      <a:endParaRPr sz="1200">
                        <a:latin typeface="Tahoma"/>
                        <a:cs typeface="Tahoma"/>
                      </a:endParaRPr>
                    </a:p>
                  </a:txBody>
                  <a:tcPr marL="0" marR="0" marT="90805" marB="0">
                    <a:lnL w="12700">
                      <a:solidFill>
                        <a:srgbClr val="5CDEB3"/>
                      </a:solidFill>
                      <a:prstDash val="dot"/>
                    </a:lnL>
                    <a:lnR w="12700">
                      <a:solidFill>
                        <a:srgbClr val="5CDEB3"/>
                      </a:solidFill>
                      <a:prstDash val="dot"/>
                    </a:lnR>
                    <a:lnT w="12700">
                      <a:solidFill>
                        <a:srgbClr val="5CDEB3"/>
                      </a:solidFill>
                      <a:prstDash val="dot"/>
                    </a:lnT>
                    <a:lnB w="12700">
                      <a:solidFill>
                        <a:srgbClr val="5CDEB3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marL="66040">
                        <a:lnSpc>
                          <a:spcPct val="100000"/>
                        </a:lnSpc>
                        <a:spcBef>
                          <a:spcPts val="715"/>
                        </a:spcBef>
                      </a:pPr>
                      <a:r>
                        <a:rPr sz="12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Julien</a:t>
                      </a:r>
                      <a:r>
                        <a:rPr sz="1200" spc="-9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Harrison</a:t>
                      </a:r>
                      <a:endParaRPr sz="1200">
                        <a:latin typeface="Tahoma"/>
                        <a:cs typeface="Tahoma"/>
                      </a:endParaRPr>
                    </a:p>
                  </a:txBody>
                  <a:tcPr marL="0" marR="0" marT="90805" marB="0">
                    <a:lnL w="12700">
                      <a:solidFill>
                        <a:srgbClr val="5CDEB3"/>
                      </a:solidFill>
                      <a:prstDash val="dot"/>
                    </a:lnL>
                    <a:lnR w="12700">
                      <a:solidFill>
                        <a:srgbClr val="5CDEB3"/>
                      </a:solidFill>
                      <a:prstDash val="dot"/>
                    </a:lnR>
                    <a:lnT w="12700">
                      <a:solidFill>
                        <a:srgbClr val="5CDEB3"/>
                      </a:solidFill>
                      <a:prstDash val="dot"/>
                    </a:lnT>
                    <a:lnB w="12700">
                      <a:solidFill>
                        <a:srgbClr val="5CDEB3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marL="66040">
                        <a:lnSpc>
                          <a:spcPct val="100000"/>
                        </a:lnSpc>
                        <a:spcBef>
                          <a:spcPts val="715"/>
                        </a:spcBef>
                      </a:pPr>
                      <a:r>
                        <a:rPr sz="1200" spc="-3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Sales</a:t>
                      </a:r>
                      <a:r>
                        <a:rPr sz="1200" spc="-114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Manager</a:t>
                      </a:r>
                      <a:endParaRPr sz="1200">
                        <a:latin typeface="Tahoma"/>
                        <a:cs typeface="Tahoma"/>
                      </a:endParaRPr>
                    </a:p>
                  </a:txBody>
                  <a:tcPr marL="0" marR="0" marT="90805" marB="0">
                    <a:lnL w="12700">
                      <a:solidFill>
                        <a:srgbClr val="5CDEB3"/>
                      </a:solidFill>
                      <a:prstDash val="dot"/>
                    </a:lnL>
                    <a:lnR w="12700">
                      <a:solidFill>
                        <a:srgbClr val="5CDEB3"/>
                      </a:solidFill>
                      <a:prstDash val="dot"/>
                    </a:lnR>
                    <a:lnT w="12700">
                      <a:solidFill>
                        <a:srgbClr val="5CDEB3"/>
                      </a:solidFill>
                      <a:prstDash val="dot"/>
                    </a:lnT>
                    <a:lnB w="12700">
                      <a:solidFill>
                        <a:srgbClr val="5CDEB3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marL="66675">
                        <a:lnSpc>
                          <a:spcPct val="100000"/>
                        </a:lnSpc>
                        <a:spcBef>
                          <a:spcPts val="715"/>
                        </a:spcBef>
                      </a:pPr>
                      <a:r>
                        <a:rPr sz="120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18-06-</a:t>
                      </a:r>
                      <a:r>
                        <a:rPr sz="1200" spc="-2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22</a:t>
                      </a:r>
                      <a:endParaRPr sz="1200">
                        <a:latin typeface="Tahoma"/>
                        <a:cs typeface="Tahoma"/>
                      </a:endParaRPr>
                    </a:p>
                  </a:txBody>
                  <a:tcPr marL="0" marR="0" marT="90805" marB="0">
                    <a:lnL w="12700">
                      <a:solidFill>
                        <a:srgbClr val="5CDEB3"/>
                      </a:solidFill>
                      <a:prstDash val="dot"/>
                    </a:lnL>
                    <a:lnR w="12700">
                      <a:solidFill>
                        <a:srgbClr val="5CDEB3"/>
                      </a:solidFill>
                      <a:prstDash val="dot"/>
                    </a:lnR>
                    <a:lnT w="12700">
                      <a:solidFill>
                        <a:srgbClr val="5CDEB3"/>
                      </a:solidFill>
                      <a:prstDash val="dot"/>
                    </a:lnT>
                    <a:lnB w="12700">
                      <a:solidFill>
                        <a:srgbClr val="5CDEB3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marL="66675">
                        <a:lnSpc>
                          <a:spcPct val="100000"/>
                        </a:lnSpc>
                        <a:spcBef>
                          <a:spcPts val="715"/>
                        </a:spcBef>
                      </a:pPr>
                      <a:r>
                        <a:rPr sz="120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01-06-</a:t>
                      </a:r>
                      <a:r>
                        <a:rPr sz="1200" spc="-2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22</a:t>
                      </a:r>
                      <a:endParaRPr sz="1200">
                        <a:latin typeface="Tahoma"/>
                        <a:cs typeface="Tahoma"/>
                      </a:endParaRPr>
                    </a:p>
                  </a:txBody>
                  <a:tcPr marL="0" marR="0" marT="90805" marB="0">
                    <a:lnL w="12700">
                      <a:solidFill>
                        <a:srgbClr val="5CDEB3"/>
                      </a:solidFill>
                      <a:prstDash val="dot"/>
                    </a:lnL>
                    <a:lnR w="12700">
                      <a:solidFill>
                        <a:srgbClr val="5CDEB3"/>
                      </a:solidFill>
                      <a:prstDash val="dot"/>
                    </a:lnR>
                    <a:lnT w="12700">
                      <a:solidFill>
                        <a:srgbClr val="5CDEB3"/>
                      </a:solidFill>
                      <a:prstDash val="dot"/>
                    </a:lnT>
                    <a:lnB w="12700">
                      <a:solidFill>
                        <a:srgbClr val="5CDEB3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7495">
                <a:tc>
                  <a:txBody>
                    <a:bodyPr/>
                    <a:lstStyle/>
                    <a:p>
                      <a:pPr marL="65405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1200" spc="-19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#</a:t>
                      </a:r>
                      <a:r>
                        <a:rPr sz="1200" spc="-13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Production</a:t>
                      </a:r>
                      <a:r>
                        <a:rPr sz="1200" spc="-14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1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plants</a:t>
                      </a:r>
                      <a:r>
                        <a:rPr sz="1200" spc="-15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functional</a:t>
                      </a:r>
                      <a:endParaRPr sz="1200">
                        <a:latin typeface="Tahoma"/>
                        <a:cs typeface="Tahom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5CDEB3"/>
                      </a:solidFill>
                      <a:prstDash val="dot"/>
                    </a:lnL>
                    <a:lnR w="12700">
                      <a:solidFill>
                        <a:srgbClr val="5CDEB3"/>
                      </a:solidFill>
                      <a:prstDash val="dot"/>
                    </a:lnR>
                    <a:lnT w="12700">
                      <a:solidFill>
                        <a:srgbClr val="5CDEB3"/>
                      </a:solidFill>
                      <a:prstDash val="dot"/>
                    </a:lnT>
                    <a:lnB w="12700">
                      <a:solidFill>
                        <a:srgbClr val="5CDEB3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marL="66040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1200" spc="-5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4</a:t>
                      </a:r>
                      <a:endParaRPr sz="1200">
                        <a:latin typeface="Tahoma"/>
                        <a:cs typeface="Tahom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5CDEB3"/>
                      </a:solidFill>
                      <a:prstDash val="dot"/>
                    </a:lnL>
                    <a:lnR w="12700">
                      <a:solidFill>
                        <a:srgbClr val="5CDEB3"/>
                      </a:solidFill>
                      <a:prstDash val="dot"/>
                    </a:lnR>
                    <a:lnT w="12700">
                      <a:solidFill>
                        <a:srgbClr val="5CDEB3"/>
                      </a:solidFill>
                      <a:prstDash val="dot"/>
                    </a:lnT>
                    <a:lnB w="12700">
                      <a:solidFill>
                        <a:srgbClr val="5CDEB3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marL="66040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12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Production</a:t>
                      </a:r>
                      <a:endParaRPr sz="1200">
                        <a:latin typeface="Tahoma"/>
                        <a:cs typeface="Tahom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5CDEB3"/>
                      </a:solidFill>
                      <a:prstDash val="dot"/>
                    </a:lnL>
                    <a:lnR w="12700">
                      <a:solidFill>
                        <a:srgbClr val="5CDEB3"/>
                      </a:solidFill>
                      <a:prstDash val="dot"/>
                    </a:lnR>
                    <a:lnT w="12700">
                      <a:solidFill>
                        <a:srgbClr val="5CDEB3"/>
                      </a:solidFill>
                      <a:prstDash val="dot"/>
                    </a:lnT>
                    <a:lnB w="12700">
                      <a:solidFill>
                        <a:srgbClr val="5CDEB3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marL="66040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120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Dan</a:t>
                      </a:r>
                      <a:r>
                        <a:rPr sz="1200" spc="-10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McKenny</a:t>
                      </a:r>
                      <a:endParaRPr sz="1200">
                        <a:latin typeface="Tahoma"/>
                        <a:cs typeface="Tahom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5CDEB3"/>
                      </a:solidFill>
                      <a:prstDash val="dot"/>
                    </a:lnL>
                    <a:lnR w="12700">
                      <a:solidFill>
                        <a:srgbClr val="5CDEB3"/>
                      </a:solidFill>
                      <a:prstDash val="dot"/>
                    </a:lnR>
                    <a:lnT w="12700">
                      <a:solidFill>
                        <a:srgbClr val="5CDEB3"/>
                      </a:solidFill>
                      <a:prstDash val="dot"/>
                    </a:lnT>
                    <a:lnB w="12700">
                      <a:solidFill>
                        <a:srgbClr val="5CDEB3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marL="66040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120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Production</a:t>
                      </a:r>
                      <a:r>
                        <a:rPr sz="1200" spc="-12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Manager</a:t>
                      </a:r>
                      <a:endParaRPr sz="1200">
                        <a:latin typeface="Tahoma"/>
                        <a:cs typeface="Tahom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5CDEB3"/>
                      </a:solidFill>
                      <a:prstDash val="dot"/>
                    </a:lnL>
                    <a:lnR w="12700">
                      <a:solidFill>
                        <a:srgbClr val="5CDEB3"/>
                      </a:solidFill>
                      <a:prstDash val="dot"/>
                    </a:lnR>
                    <a:lnT w="12700">
                      <a:solidFill>
                        <a:srgbClr val="5CDEB3"/>
                      </a:solidFill>
                      <a:prstDash val="dot"/>
                    </a:lnT>
                    <a:lnB w="12700">
                      <a:solidFill>
                        <a:srgbClr val="5CDEB3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marL="66675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120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25-05-</a:t>
                      </a:r>
                      <a:r>
                        <a:rPr sz="1200" spc="-2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22</a:t>
                      </a:r>
                      <a:endParaRPr sz="1200">
                        <a:latin typeface="Tahoma"/>
                        <a:cs typeface="Tahom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5CDEB3"/>
                      </a:solidFill>
                      <a:prstDash val="dot"/>
                    </a:lnL>
                    <a:lnR w="12700">
                      <a:solidFill>
                        <a:srgbClr val="5CDEB3"/>
                      </a:solidFill>
                      <a:prstDash val="dot"/>
                    </a:lnR>
                    <a:lnT w="12700">
                      <a:solidFill>
                        <a:srgbClr val="5CDEB3"/>
                      </a:solidFill>
                      <a:prstDash val="dot"/>
                    </a:lnT>
                    <a:lnB w="12700">
                      <a:solidFill>
                        <a:srgbClr val="5CDEB3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marL="66675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120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01-06-</a:t>
                      </a:r>
                      <a:r>
                        <a:rPr sz="1200" spc="-2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22</a:t>
                      </a:r>
                      <a:endParaRPr sz="1200">
                        <a:latin typeface="Tahoma"/>
                        <a:cs typeface="Tahom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5CDEB3"/>
                      </a:solidFill>
                      <a:prstDash val="dot"/>
                    </a:lnL>
                    <a:lnR w="12700">
                      <a:solidFill>
                        <a:srgbClr val="5CDEB3"/>
                      </a:solidFill>
                      <a:prstDash val="dot"/>
                    </a:lnR>
                    <a:lnT w="12700">
                      <a:solidFill>
                        <a:srgbClr val="5CDEB3"/>
                      </a:solidFill>
                      <a:prstDash val="dot"/>
                    </a:lnT>
                    <a:lnB w="12700">
                      <a:solidFill>
                        <a:srgbClr val="5CDEB3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58140">
                <a:tc>
                  <a:txBody>
                    <a:bodyPr/>
                    <a:lstStyle/>
                    <a:p>
                      <a:pPr marL="65405">
                        <a:lnSpc>
                          <a:spcPct val="100000"/>
                        </a:lnSpc>
                        <a:spcBef>
                          <a:spcPts val="715"/>
                        </a:spcBef>
                      </a:pPr>
                      <a:r>
                        <a:rPr sz="120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$</a:t>
                      </a:r>
                      <a:r>
                        <a:rPr sz="1200" spc="-1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3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Time</a:t>
                      </a:r>
                      <a:r>
                        <a:rPr sz="1200" spc="-12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to</a:t>
                      </a:r>
                      <a:r>
                        <a:rPr sz="1200" spc="-10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produce</a:t>
                      </a:r>
                      <a:r>
                        <a:rPr sz="1200" spc="-12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1</a:t>
                      </a:r>
                      <a:r>
                        <a:rPr sz="1200" spc="-10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2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item</a:t>
                      </a:r>
                      <a:endParaRPr sz="1200">
                        <a:latin typeface="Tahoma"/>
                        <a:cs typeface="Tahoma"/>
                      </a:endParaRPr>
                    </a:p>
                  </a:txBody>
                  <a:tcPr marL="0" marR="0" marT="90805" marB="0">
                    <a:lnL w="12700">
                      <a:solidFill>
                        <a:srgbClr val="5CDEB3"/>
                      </a:solidFill>
                      <a:prstDash val="dot"/>
                    </a:lnL>
                    <a:lnR w="12700">
                      <a:solidFill>
                        <a:srgbClr val="5CDEB3"/>
                      </a:solidFill>
                      <a:prstDash val="dot"/>
                    </a:lnR>
                    <a:lnT w="12700">
                      <a:solidFill>
                        <a:srgbClr val="5CDEB3"/>
                      </a:solidFill>
                      <a:prstDash val="dot"/>
                    </a:lnT>
                    <a:lnB w="12700">
                      <a:solidFill>
                        <a:srgbClr val="5CDEB3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marL="66040">
                        <a:lnSpc>
                          <a:spcPct val="100000"/>
                        </a:lnSpc>
                        <a:spcBef>
                          <a:spcPts val="715"/>
                        </a:spcBef>
                      </a:pPr>
                      <a:r>
                        <a:rPr sz="1200" spc="-2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30</a:t>
                      </a:r>
                      <a:endParaRPr sz="1200">
                        <a:latin typeface="Tahoma"/>
                        <a:cs typeface="Tahoma"/>
                      </a:endParaRPr>
                    </a:p>
                  </a:txBody>
                  <a:tcPr marL="0" marR="0" marT="90805" marB="0">
                    <a:lnL w="12700">
                      <a:solidFill>
                        <a:srgbClr val="5CDEB3"/>
                      </a:solidFill>
                      <a:prstDash val="dot"/>
                    </a:lnL>
                    <a:lnR w="12700">
                      <a:solidFill>
                        <a:srgbClr val="5CDEB3"/>
                      </a:solidFill>
                      <a:prstDash val="dot"/>
                    </a:lnR>
                    <a:lnT w="12700">
                      <a:solidFill>
                        <a:srgbClr val="5CDEB3"/>
                      </a:solidFill>
                      <a:prstDash val="dot"/>
                    </a:lnT>
                    <a:lnB w="12700">
                      <a:solidFill>
                        <a:srgbClr val="5CDEB3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marL="66040">
                        <a:lnSpc>
                          <a:spcPct val="100000"/>
                        </a:lnSpc>
                        <a:spcBef>
                          <a:spcPts val="715"/>
                        </a:spcBef>
                      </a:pPr>
                      <a:r>
                        <a:rPr sz="12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Production</a:t>
                      </a:r>
                      <a:endParaRPr sz="1200">
                        <a:latin typeface="Tahoma"/>
                        <a:cs typeface="Tahoma"/>
                      </a:endParaRPr>
                    </a:p>
                  </a:txBody>
                  <a:tcPr marL="0" marR="0" marT="90805" marB="0">
                    <a:lnL w="12700">
                      <a:solidFill>
                        <a:srgbClr val="5CDEB3"/>
                      </a:solidFill>
                      <a:prstDash val="dot"/>
                    </a:lnL>
                    <a:lnR w="12700">
                      <a:solidFill>
                        <a:srgbClr val="5CDEB3"/>
                      </a:solidFill>
                      <a:prstDash val="dot"/>
                    </a:lnR>
                    <a:lnT w="12700">
                      <a:solidFill>
                        <a:srgbClr val="5CDEB3"/>
                      </a:solidFill>
                      <a:prstDash val="dot"/>
                    </a:lnT>
                    <a:lnB w="12700">
                      <a:solidFill>
                        <a:srgbClr val="5CDEB3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marL="66040">
                        <a:lnSpc>
                          <a:spcPct val="100000"/>
                        </a:lnSpc>
                        <a:spcBef>
                          <a:spcPts val="715"/>
                        </a:spcBef>
                      </a:pPr>
                      <a:r>
                        <a:rPr sz="120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Dan</a:t>
                      </a:r>
                      <a:r>
                        <a:rPr sz="1200" spc="-10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McKenny</a:t>
                      </a:r>
                      <a:endParaRPr sz="1200">
                        <a:latin typeface="Tahoma"/>
                        <a:cs typeface="Tahoma"/>
                      </a:endParaRPr>
                    </a:p>
                  </a:txBody>
                  <a:tcPr marL="0" marR="0" marT="90805" marB="0">
                    <a:lnL w="12700">
                      <a:solidFill>
                        <a:srgbClr val="5CDEB3"/>
                      </a:solidFill>
                      <a:prstDash val="dot"/>
                    </a:lnL>
                    <a:lnR w="12700">
                      <a:solidFill>
                        <a:srgbClr val="5CDEB3"/>
                      </a:solidFill>
                      <a:prstDash val="dot"/>
                    </a:lnR>
                    <a:lnT w="12700">
                      <a:solidFill>
                        <a:srgbClr val="5CDEB3"/>
                      </a:solidFill>
                      <a:prstDash val="dot"/>
                    </a:lnT>
                    <a:lnB w="12700">
                      <a:solidFill>
                        <a:srgbClr val="5CDEB3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marL="66040">
                        <a:lnSpc>
                          <a:spcPct val="100000"/>
                        </a:lnSpc>
                        <a:spcBef>
                          <a:spcPts val="715"/>
                        </a:spcBef>
                      </a:pPr>
                      <a:r>
                        <a:rPr sz="120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Production</a:t>
                      </a:r>
                      <a:r>
                        <a:rPr sz="1200" spc="-12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Manager</a:t>
                      </a:r>
                      <a:endParaRPr sz="1200">
                        <a:latin typeface="Tahoma"/>
                        <a:cs typeface="Tahoma"/>
                      </a:endParaRPr>
                    </a:p>
                  </a:txBody>
                  <a:tcPr marL="0" marR="0" marT="90805" marB="0">
                    <a:lnL w="12700">
                      <a:solidFill>
                        <a:srgbClr val="5CDEB3"/>
                      </a:solidFill>
                      <a:prstDash val="dot"/>
                    </a:lnL>
                    <a:lnR w="12700">
                      <a:solidFill>
                        <a:srgbClr val="5CDEB3"/>
                      </a:solidFill>
                      <a:prstDash val="dot"/>
                    </a:lnR>
                    <a:lnT w="12700">
                      <a:solidFill>
                        <a:srgbClr val="5CDEB3"/>
                      </a:solidFill>
                      <a:prstDash val="dot"/>
                    </a:lnT>
                    <a:lnB w="12700">
                      <a:solidFill>
                        <a:srgbClr val="5CDEB3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marL="66675">
                        <a:lnSpc>
                          <a:spcPct val="100000"/>
                        </a:lnSpc>
                        <a:spcBef>
                          <a:spcPts val="715"/>
                        </a:spcBef>
                      </a:pPr>
                      <a:r>
                        <a:rPr sz="120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21-05-</a:t>
                      </a:r>
                      <a:r>
                        <a:rPr sz="1200" spc="-2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22</a:t>
                      </a:r>
                      <a:endParaRPr sz="1200">
                        <a:latin typeface="Tahoma"/>
                        <a:cs typeface="Tahoma"/>
                      </a:endParaRPr>
                    </a:p>
                  </a:txBody>
                  <a:tcPr marL="0" marR="0" marT="90805" marB="0">
                    <a:lnL w="12700">
                      <a:solidFill>
                        <a:srgbClr val="5CDEB3"/>
                      </a:solidFill>
                      <a:prstDash val="dot"/>
                    </a:lnL>
                    <a:lnR w="12700">
                      <a:solidFill>
                        <a:srgbClr val="5CDEB3"/>
                      </a:solidFill>
                      <a:prstDash val="dot"/>
                    </a:lnR>
                    <a:lnT w="12700">
                      <a:solidFill>
                        <a:srgbClr val="5CDEB3"/>
                      </a:solidFill>
                      <a:prstDash val="dot"/>
                    </a:lnT>
                    <a:lnB w="12700">
                      <a:solidFill>
                        <a:srgbClr val="5CDEB3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marL="66675">
                        <a:lnSpc>
                          <a:spcPct val="100000"/>
                        </a:lnSpc>
                        <a:spcBef>
                          <a:spcPts val="715"/>
                        </a:spcBef>
                      </a:pPr>
                      <a:r>
                        <a:rPr sz="120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01-06-</a:t>
                      </a:r>
                      <a:r>
                        <a:rPr sz="1200" spc="-2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22</a:t>
                      </a:r>
                      <a:endParaRPr sz="1200">
                        <a:latin typeface="Tahoma"/>
                        <a:cs typeface="Tahoma"/>
                      </a:endParaRPr>
                    </a:p>
                  </a:txBody>
                  <a:tcPr marL="0" marR="0" marT="90805" marB="0">
                    <a:lnL w="12700">
                      <a:solidFill>
                        <a:srgbClr val="5CDEB3"/>
                      </a:solidFill>
                      <a:prstDash val="dot"/>
                    </a:lnL>
                    <a:lnR w="12700">
                      <a:solidFill>
                        <a:srgbClr val="5CDEB3"/>
                      </a:solidFill>
                      <a:prstDash val="dot"/>
                    </a:lnR>
                    <a:lnT w="12700">
                      <a:solidFill>
                        <a:srgbClr val="5CDEB3"/>
                      </a:solidFill>
                      <a:prstDash val="dot"/>
                    </a:lnT>
                    <a:lnB w="12700">
                      <a:solidFill>
                        <a:srgbClr val="5CDEB3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77495">
                <a:tc>
                  <a:txBody>
                    <a:bodyPr/>
                    <a:lstStyle/>
                    <a:p>
                      <a:pPr marL="65405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1200" spc="-26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%</a:t>
                      </a:r>
                      <a:r>
                        <a:rPr sz="1200" spc="-12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Brand</a:t>
                      </a:r>
                      <a:r>
                        <a:rPr sz="1200" spc="-14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awareness</a:t>
                      </a:r>
                      <a:endParaRPr sz="1200">
                        <a:latin typeface="Tahoma"/>
                        <a:cs typeface="Tahom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5CDEB3"/>
                      </a:solidFill>
                      <a:prstDash val="dot"/>
                    </a:lnL>
                    <a:lnR w="12700">
                      <a:solidFill>
                        <a:srgbClr val="5CDEB3"/>
                      </a:solidFill>
                      <a:prstDash val="dot"/>
                    </a:lnR>
                    <a:lnT w="12700">
                      <a:solidFill>
                        <a:srgbClr val="5CDEB3"/>
                      </a:solidFill>
                      <a:prstDash val="dot"/>
                    </a:lnT>
                    <a:lnB w="12700">
                      <a:solidFill>
                        <a:srgbClr val="5CDEB3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marL="66040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1200" spc="-2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50%</a:t>
                      </a:r>
                      <a:endParaRPr sz="1200">
                        <a:latin typeface="Tahoma"/>
                        <a:cs typeface="Tahom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5CDEB3"/>
                      </a:solidFill>
                      <a:prstDash val="dot"/>
                    </a:lnL>
                    <a:lnR w="12700">
                      <a:solidFill>
                        <a:srgbClr val="5CDEB3"/>
                      </a:solidFill>
                      <a:prstDash val="dot"/>
                    </a:lnR>
                    <a:lnT w="12700">
                      <a:solidFill>
                        <a:srgbClr val="5CDEB3"/>
                      </a:solidFill>
                      <a:prstDash val="dot"/>
                    </a:lnT>
                    <a:lnB w="12700">
                      <a:solidFill>
                        <a:srgbClr val="5CDEB3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marL="66040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12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Marketing</a:t>
                      </a:r>
                      <a:endParaRPr sz="1200">
                        <a:latin typeface="Tahoma"/>
                        <a:cs typeface="Tahom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5CDEB3"/>
                      </a:solidFill>
                      <a:prstDash val="dot"/>
                    </a:lnL>
                    <a:lnR w="12700">
                      <a:solidFill>
                        <a:srgbClr val="5CDEB3"/>
                      </a:solidFill>
                      <a:prstDash val="dot"/>
                    </a:lnR>
                    <a:lnT w="12700">
                      <a:solidFill>
                        <a:srgbClr val="5CDEB3"/>
                      </a:solidFill>
                      <a:prstDash val="dot"/>
                    </a:lnT>
                    <a:lnB w="12700">
                      <a:solidFill>
                        <a:srgbClr val="5CDEB3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marL="66040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120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Joe</a:t>
                      </a:r>
                      <a:r>
                        <a:rPr sz="1200" spc="-1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Linch</a:t>
                      </a:r>
                      <a:endParaRPr sz="1200">
                        <a:latin typeface="Tahoma"/>
                        <a:cs typeface="Tahom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5CDEB3"/>
                      </a:solidFill>
                      <a:prstDash val="dot"/>
                    </a:lnL>
                    <a:lnR w="12700">
                      <a:solidFill>
                        <a:srgbClr val="5CDEB3"/>
                      </a:solidFill>
                      <a:prstDash val="dot"/>
                    </a:lnR>
                    <a:lnT w="12700">
                      <a:solidFill>
                        <a:srgbClr val="5CDEB3"/>
                      </a:solidFill>
                      <a:prstDash val="dot"/>
                    </a:lnT>
                    <a:lnB w="12700">
                      <a:solidFill>
                        <a:srgbClr val="5CDEB3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marL="66040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120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Marketing</a:t>
                      </a:r>
                      <a:r>
                        <a:rPr sz="1200" spc="-114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Manager</a:t>
                      </a:r>
                      <a:endParaRPr sz="1200">
                        <a:latin typeface="Tahoma"/>
                        <a:cs typeface="Tahom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5CDEB3"/>
                      </a:solidFill>
                      <a:prstDash val="dot"/>
                    </a:lnL>
                    <a:lnR w="12700">
                      <a:solidFill>
                        <a:srgbClr val="5CDEB3"/>
                      </a:solidFill>
                      <a:prstDash val="dot"/>
                    </a:lnR>
                    <a:lnT w="12700">
                      <a:solidFill>
                        <a:srgbClr val="5CDEB3"/>
                      </a:solidFill>
                      <a:prstDash val="dot"/>
                    </a:lnT>
                    <a:lnB w="12700">
                      <a:solidFill>
                        <a:srgbClr val="5CDEB3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marL="66675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120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17-05-</a:t>
                      </a:r>
                      <a:r>
                        <a:rPr sz="1200" spc="-2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22</a:t>
                      </a:r>
                      <a:endParaRPr sz="1200">
                        <a:latin typeface="Tahoma"/>
                        <a:cs typeface="Tahom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5CDEB3"/>
                      </a:solidFill>
                      <a:prstDash val="dot"/>
                    </a:lnL>
                    <a:lnR w="12700">
                      <a:solidFill>
                        <a:srgbClr val="5CDEB3"/>
                      </a:solidFill>
                      <a:prstDash val="dot"/>
                    </a:lnR>
                    <a:lnT w="12700">
                      <a:solidFill>
                        <a:srgbClr val="5CDEB3"/>
                      </a:solidFill>
                      <a:prstDash val="dot"/>
                    </a:lnT>
                    <a:lnB w="12700">
                      <a:solidFill>
                        <a:srgbClr val="5CDEB3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marL="66675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120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01-06-</a:t>
                      </a:r>
                      <a:r>
                        <a:rPr sz="1200" spc="-2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22</a:t>
                      </a:r>
                      <a:endParaRPr sz="1200">
                        <a:latin typeface="Tahoma"/>
                        <a:cs typeface="Tahoma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5CDEB3"/>
                      </a:solidFill>
                      <a:prstDash val="dot"/>
                    </a:lnL>
                    <a:lnR w="12700">
                      <a:solidFill>
                        <a:srgbClr val="5CDEB3"/>
                      </a:solidFill>
                      <a:prstDash val="dot"/>
                    </a:lnR>
                    <a:lnT w="12700">
                      <a:solidFill>
                        <a:srgbClr val="5CDEB3"/>
                      </a:solidFill>
                      <a:prstDash val="dot"/>
                    </a:lnT>
                    <a:lnB w="12700">
                      <a:solidFill>
                        <a:srgbClr val="5CDEB3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97840">
                <a:tc>
                  <a:txBody>
                    <a:bodyPr/>
                    <a:lstStyle/>
                    <a:p>
                      <a:pPr marL="65405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r>
                        <a:rPr sz="1200" spc="-26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%</a:t>
                      </a:r>
                      <a:r>
                        <a:rPr sz="1200" spc="-114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Production</a:t>
                      </a:r>
                      <a:r>
                        <a:rPr sz="1200" spc="-14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uptime</a:t>
                      </a:r>
                      <a:endParaRPr sz="1200">
                        <a:latin typeface="Tahoma"/>
                        <a:cs typeface="Tahoma"/>
                      </a:endParaRPr>
                    </a:p>
                  </a:txBody>
                  <a:tcPr marL="0" marR="0" marT="161290" marB="0">
                    <a:lnL w="12700">
                      <a:solidFill>
                        <a:srgbClr val="5CDEB3"/>
                      </a:solidFill>
                      <a:prstDash val="dot"/>
                    </a:lnL>
                    <a:lnR w="12700">
                      <a:solidFill>
                        <a:srgbClr val="5CDEB3"/>
                      </a:solidFill>
                      <a:prstDash val="dot"/>
                    </a:lnR>
                    <a:lnT w="12700">
                      <a:solidFill>
                        <a:srgbClr val="5CDEB3"/>
                      </a:solidFill>
                      <a:prstDash val="dot"/>
                    </a:lnT>
                    <a:lnB w="12700">
                      <a:solidFill>
                        <a:srgbClr val="5CDEB3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marL="66040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r>
                        <a:rPr sz="1200" spc="-2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10%</a:t>
                      </a:r>
                      <a:endParaRPr sz="1200">
                        <a:latin typeface="Tahoma"/>
                        <a:cs typeface="Tahoma"/>
                      </a:endParaRPr>
                    </a:p>
                  </a:txBody>
                  <a:tcPr marL="0" marR="0" marT="161290" marB="0">
                    <a:lnL w="12700">
                      <a:solidFill>
                        <a:srgbClr val="5CDEB3"/>
                      </a:solidFill>
                      <a:prstDash val="dot"/>
                    </a:lnL>
                    <a:lnR w="12700">
                      <a:solidFill>
                        <a:srgbClr val="5CDEB3"/>
                      </a:solidFill>
                      <a:prstDash val="dot"/>
                    </a:lnR>
                    <a:lnT w="12700">
                      <a:solidFill>
                        <a:srgbClr val="5CDEB3"/>
                      </a:solidFill>
                      <a:prstDash val="dot"/>
                    </a:lnT>
                    <a:lnB w="12700">
                      <a:solidFill>
                        <a:srgbClr val="5CDEB3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marL="66040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r>
                        <a:rPr sz="12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Production</a:t>
                      </a:r>
                      <a:endParaRPr sz="1200">
                        <a:latin typeface="Tahoma"/>
                        <a:cs typeface="Tahoma"/>
                      </a:endParaRPr>
                    </a:p>
                  </a:txBody>
                  <a:tcPr marL="0" marR="0" marT="161290" marB="0">
                    <a:lnL w="12700">
                      <a:solidFill>
                        <a:srgbClr val="5CDEB3"/>
                      </a:solidFill>
                      <a:prstDash val="dot"/>
                    </a:lnL>
                    <a:lnR w="12700">
                      <a:solidFill>
                        <a:srgbClr val="5CDEB3"/>
                      </a:solidFill>
                      <a:prstDash val="dot"/>
                    </a:lnR>
                    <a:lnT w="12700">
                      <a:solidFill>
                        <a:srgbClr val="5CDEB3"/>
                      </a:solidFill>
                      <a:prstDash val="dot"/>
                    </a:lnT>
                    <a:lnB w="12700">
                      <a:solidFill>
                        <a:srgbClr val="5CDEB3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marL="66040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r>
                        <a:rPr sz="120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Dan</a:t>
                      </a:r>
                      <a:r>
                        <a:rPr sz="1200" spc="-1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McKenny</a:t>
                      </a:r>
                      <a:endParaRPr sz="1200">
                        <a:latin typeface="Tahoma"/>
                        <a:cs typeface="Tahoma"/>
                      </a:endParaRPr>
                    </a:p>
                  </a:txBody>
                  <a:tcPr marL="0" marR="0" marT="161290" marB="0">
                    <a:lnL w="12700">
                      <a:solidFill>
                        <a:srgbClr val="5CDEB3"/>
                      </a:solidFill>
                      <a:prstDash val="dot"/>
                    </a:lnL>
                    <a:lnR w="12700">
                      <a:solidFill>
                        <a:srgbClr val="5CDEB3"/>
                      </a:solidFill>
                      <a:prstDash val="dot"/>
                    </a:lnR>
                    <a:lnT w="12700">
                      <a:solidFill>
                        <a:srgbClr val="5CDEB3"/>
                      </a:solidFill>
                      <a:prstDash val="dot"/>
                    </a:lnT>
                    <a:lnB w="12700">
                      <a:solidFill>
                        <a:srgbClr val="5CDEB3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marL="66040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r>
                        <a:rPr sz="120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Production</a:t>
                      </a:r>
                      <a:r>
                        <a:rPr sz="1200" spc="-12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Manager</a:t>
                      </a:r>
                      <a:endParaRPr sz="1200">
                        <a:latin typeface="Tahoma"/>
                        <a:cs typeface="Tahoma"/>
                      </a:endParaRPr>
                    </a:p>
                  </a:txBody>
                  <a:tcPr marL="0" marR="0" marT="161290" marB="0">
                    <a:lnL w="12700">
                      <a:solidFill>
                        <a:srgbClr val="5CDEB3"/>
                      </a:solidFill>
                      <a:prstDash val="dot"/>
                    </a:lnL>
                    <a:lnR w="12700">
                      <a:solidFill>
                        <a:srgbClr val="5CDEB3"/>
                      </a:solidFill>
                      <a:prstDash val="dot"/>
                    </a:lnR>
                    <a:lnT w="12700">
                      <a:solidFill>
                        <a:srgbClr val="5CDEB3"/>
                      </a:solidFill>
                      <a:prstDash val="dot"/>
                    </a:lnT>
                    <a:lnB w="12700">
                      <a:solidFill>
                        <a:srgbClr val="5CDEB3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marL="66675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r>
                        <a:rPr sz="120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17-05-</a:t>
                      </a:r>
                      <a:r>
                        <a:rPr sz="1200" spc="-2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22</a:t>
                      </a:r>
                      <a:endParaRPr sz="1200">
                        <a:latin typeface="Tahoma"/>
                        <a:cs typeface="Tahoma"/>
                      </a:endParaRPr>
                    </a:p>
                  </a:txBody>
                  <a:tcPr marL="0" marR="0" marT="161290" marB="0">
                    <a:lnL w="12700">
                      <a:solidFill>
                        <a:srgbClr val="5CDEB3"/>
                      </a:solidFill>
                      <a:prstDash val="dot"/>
                    </a:lnL>
                    <a:lnR w="12700">
                      <a:solidFill>
                        <a:srgbClr val="5CDEB3"/>
                      </a:solidFill>
                      <a:prstDash val="dot"/>
                    </a:lnR>
                    <a:lnT w="12700">
                      <a:solidFill>
                        <a:srgbClr val="5CDEB3"/>
                      </a:solidFill>
                      <a:prstDash val="dot"/>
                    </a:lnT>
                    <a:lnB w="12700">
                      <a:solidFill>
                        <a:srgbClr val="5CDEB3"/>
                      </a:solidFill>
                      <a:prstDash val="dot"/>
                    </a:lnB>
                  </a:tcPr>
                </a:tc>
                <a:tc>
                  <a:txBody>
                    <a:bodyPr/>
                    <a:lstStyle/>
                    <a:p>
                      <a:pPr marL="66675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r>
                        <a:rPr sz="120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01-06-</a:t>
                      </a:r>
                      <a:r>
                        <a:rPr sz="1200" spc="-2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22</a:t>
                      </a:r>
                      <a:endParaRPr sz="1200">
                        <a:latin typeface="Tahoma"/>
                        <a:cs typeface="Tahoma"/>
                      </a:endParaRPr>
                    </a:p>
                  </a:txBody>
                  <a:tcPr marL="0" marR="0" marT="161290" marB="0">
                    <a:lnL w="12700">
                      <a:solidFill>
                        <a:srgbClr val="5CDEB3"/>
                      </a:solidFill>
                      <a:prstDash val="dot"/>
                    </a:lnL>
                    <a:lnR w="12700">
                      <a:solidFill>
                        <a:srgbClr val="5CDEB3"/>
                      </a:solidFill>
                      <a:prstDash val="dot"/>
                    </a:lnR>
                    <a:lnT w="12700">
                      <a:solidFill>
                        <a:srgbClr val="5CDEB3"/>
                      </a:solidFill>
                      <a:prstDash val="dot"/>
                    </a:lnT>
                    <a:lnB w="12700">
                      <a:solidFill>
                        <a:srgbClr val="5CDEB3"/>
                      </a:solidFill>
                      <a:prstDash val="dot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27164" y="184404"/>
            <a:ext cx="1937003" cy="161544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0" y="531876"/>
            <a:ext cx="277495" cy="715010"/>
          </a:xfrm>
          <a:custGeom>
            <a:avLst/>
            <a:gdLst/>
            <a:ahLst/>
            <a:cxnLst/>
            <a:rect l="l" t="t" r="r" b="b"/>
            <a:pathLst>
              <a:path w="277495" h="715010">
                <a:moveTo>
                  <a:pt x="277368" y="0"/>
                </a:moveTo>
                <a:lnTo>
                  <a:pt x="0" y="0"/>
                </a:lnTo>
                <a:lnTo>
                  <a:pt x="0" y="714756"/>
                </a:lnTo>
                <a:lnTo>
                  <a:pt x="277368" y="714756"/>
                </a:lnTo>
                <a:lnTo>
                  <a:pt x="277368" y="0"/>
                </a:lnTo>
                <a:close/>
              </a:path>
            </a:pathLst>
          </a:custGeom>
          <a:solidFill>
            <a:srgbClr val="0871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55803" y="661796"/>
            <a:ext cx="45059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25" dirty="0"/>
              <a:t>DATA</a:t>
            </a:r>
            <a:r>
              <a:rPr spc="10" dirty="0"/>
              <a:t> </a:t>
            </a:r>
            <a:r>
              <a:rPr spc="175" dirty="0"/>
              <a:t>QUALITY</a:t>
            </a:r>
            <a:r>
              <a:rPr dirty="0"/>
              <a:t> </a:t>
            </a:r>
            <a:r>
              <a:rPr spc="170" dirty="0"/>
              <a:t>DIMENSIONS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3478529" y="987874"/>
            <a:ext cx="2246630" cy="860425"/>
          </a:xfrm>
          <a:prstGeom prst="rect">
            <a:avLst/>
          </a:prstGeom>
        </p:spPr>
        <p:txBody>
          <a:bodyPr vert="horz" wrap="square" lIns="0" tIns="86995" rIns="0" bIns="0" rtlCol="0">
            <a:spAutoFit/>
          </a:bodyPr>
          <a:lstStyle/>
          <a:p>
            <a:pPr marR="52705" algn="ctr">
              <a:lnSpc>
                <a:spcPct val="100000"/>
              </a:lnSpc>
              <a:spcBef>
                <a:spcPts val="685"/>
              </a:spcBef>
            </a:pPr>
            <a:r>
              <a:rPr sz="1800" spc="-10" dirty="0">
                <a:solidFill>
                  <a:srgbClr val="464646"/>
                </a:solidFill>
                <a:latin typeface="Tahoma"/>
                <a:cs typeface="Tahoma"/>
              </a:rPr>
              <a:t>Accuracy</a:t>
            </a:r>
            <a:endParaRPr sz="1800">
              <a:latin typeface="Tahoma"/>
              <a:cs typeface="Tahoma"/>
            </a:endParaRPr>
          </a:p>
          <a:p>
            <a:pPr marL="12700" marR="5080" indent="-1905" algn="ctr">
              <a:lnSpc>
                <a:spcPct val="100000"/>
              </a:lnSpc>
              <a:spcBef>
                <a:spcPts val="465"/>
              </a:spcBef>
            </a:pPr>
            <a:r>
              <a:rPr sz="1400" dirty="0">
                <a:solidFill>
                  <a:srgbClr val="5F5F5F"/>
                </a:solidFill>
                <a:latin typeface="Tahoma"/>
                <a:cs typeface="Tahoma"/>
              </a:rPr>
              <a:t>Does</a:t>
            </a:r>
            <a:r>
              <a:rPr sz="1400" spc="-13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30" dirty="0">
                <a:solidFill>
                  <a:srgbClr val="5F5F5F"/>
                </a:solidFill>
                <a:latin typeface="Tahoma"/>
                <a:cs typeface="Tahoma"/>
              </a:rPr>
              <a:t>data</a:t>
            </a:r>
            <a:r>
              <a:rPr sz="1400" spc="-13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5F5F5F"/>
                </a:solidFill>
                <a:latin typeface="Tahoma"/>
                <a:cs typeface="Tahoma"/>
              </a:rPr>
              <a:t>reflect</a:t>
            </a:r>
            <a:r>
              <a:rPr sz="1400" spc="-14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20" dirty="0">
                <a:solidFill>
                  <a:srgbClr val="5F5F5F"/>
                </a:solidFill>
                <a:latin typeface="Tahoma"/>
                <a:cs typeface="Tahoma"/>
              </a:rPr>
              <a:t>real-world </a:t>
            </a:r>
            <a:r>
              <a:rPr sz="1400" spc="-25" dirty="0">
                <a:solidFill>
                  <a:srgbClr val="5F5F5F"/>
                </a:solidFill>
                <a:latin typeface="Tahoma"/>
                <a:cs typeface="Tahoma"/>
              </a:rPr>
              <a:t>objects</a:t>
            </a:r>
            <a:r>
              <a:rPr sz="1400" spc="-15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5F5F5F"/>
                </a:solidFill>
                <a:latin typeface="Tahoma"/>
                <a:cs typeface="Tahoma"/>
              </a:rPr>
              <a:t>or</a:t>
            </a:r>
            <a:r>
              <a:rPr sz="1400" spc="-11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65" dirty="0">
                <a:solidFill>
                  <a:srgbClr val="5F5F5F"/>
                </a:solidFill>
                <a:latin typeface="Tahoma"/>
                <a:cs typeface="Tahoma"/>
              </a:rPr>
              <a:t>a</a:t>
            </a:r>
            <a:r>
              <a:rPr sz="1400" spc="-13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5F5F5F"/>
                </a:solidFill>
                <a:latin typeface="Tahoma"/>
                <a:cs typeface="Tahoma"/>
              </a:rPr>
              <a:t>verifiable</a:t>
            </a:r>
            <a:r>
              <a:rPr sz="1400" spc="-15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30" dirty="0">
                <a:solidFill>
                  <a:srgbClr val="5F5F5F"/>
                </a:solidFill>
                <a:latin typeface="Tahoma"/>
                <a:cs typeface="Tahoma"/>
              </a:rPr>
              <a:t>source?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560946" y="2276781"/>
            <a:ext cx="1986280" cy="775970"/>
          </a:xfrm>
          <a:prstGeom prst="rect">
            <a:avLst/>
          </a:prstGeom>
        </p:spPr>
        <p:txBody>
          <a:bodyPr vert="horz" wrap="square" lIns="0" tIns="406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20"/>
              </a:spcBef>
            </a:pPr>
            <a:r>
              <a:rPr sz="1800" spc="-10" dirty="0">
                <a:solidFill>
                  <a:srgbClr val="464646"/>
                </a:solidFill>
                <a:latin typeface="Tahoma"/>
                <a:cs typeface="Tahoma"/>
              </a:rPr>
              <a:t>Timeliness</a:t>
            </a:r>
            <a:endParaRPr sz="1800">
              <a:latin typeface="Tahoma"/>
              <a:cs typeface="Tahoma"/>
            </a:endParaRPr>
          </a:p>
          <a:p>
            <a:pPr marL="26670" marR="5080">
              <a:lnSpc>
                <a:spcPts val="1670"/>
              </a:lnSpc>
              <a:spcBef>
                <a:spcPts val="240"/>
              </a:spcBef>
            </a:pPr>
            <a:r>
              <a:rPr sz="1400" spc="-70" dirty="0">
                <a:solidFill>
                  <a:srgbClr val="5F5F5F"/>
                </a:solidFill>
                <a:latin typeface="Tahoma"/>
                <a:cs typeface="Tahoma"/>
              </a:rPr>
              <a:t>Is</a:t>
            </a:r>
            <a:r>
              <a:rPr sz="1400" spc="-15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5F5F5F"/>
                </a:solidFill>
                <a:latin typeface="Tahoma"/>
                <a:cs typeface="Tahoma"/>
              </a:rPr>
              <a:t>the</a:t>
            </a:r>
            <a:r>
              <a:rPr sz="1400" spc="-14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30" dirty="0">
                <a:solidFill>
                  <a:srgbClr val="5F5F5F"/>
                </a:solidFill>
                <a:latin typeface="Tahoma"/>
                <a:cs typeface="Tahoma"/>
              </a:rPr>
              <a:t>data</a:t>
            </a:r>
            <a:r>
              <a:rPr sz="1400" spc="-17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30" dirty="0">
                <a:solidFill>
                  <a:srgbClr val="5F5F5F"/>
                </a:solidFill>
                <a:latin typeface="Tahoma"/>
                <a:cs typeface="Tahoma"/>
              </a:rPr>
              <a:t>available</a:t>
            </a:r>
            <a:r>
              <a:rPr sz="1400" spc="-16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20" dirty="0">
                <a:solidFill>
                  <a:srgbClr val="5F5F5F"/>
                </a:solidFill>
                <a:latin typeface="Tahoma"/>
                <a:cs typeface="Tahoma"/>
              </a:rPr>
              <a:t>at</a:t>
            </a:r>
            <a:r>
              <a:rPr sz="1400" spc="-14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25" dirty="0">
                <a:solidFill>
                  <a:srgbClr val="5F5F5F"/>
                </a:solidFill>
                <a:latin typeface="Tahoma"/>
                <a:cs typeface="Tahoma"/>
              </a:rPr>
              <a:t>the </a:t>
            </a:r>
            <a:r>
              <a:rPr sz="1400" spc="-20" dirty="0">
                <a:solidFill>
                  <a:srgbClr val="5F5F5F"/>
                </a:solidFill>
                <a:latin typeface="Tahoma"/>
                <a:cs typeface="Tahoma"/>
              </a:rPr>
              <a:t>time</a:t>
            </a:r>
            <a:r>
              <a:rPr sz="1400" spc="-15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5F5F5F"/>
                </a:solidFill>
                <a:latin typeface="Tahoma"/>
                <a:cs typeface="Tahoma"/>
              </a:rPr>
              <a:t>needed?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613397" y="4554092"/>
            <a:ext cx="1498600" cy="7258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464646"/>
                </a:solidFill>
                <a:latin typeface="Tahoma"/>
                <a:cs typeface="Tahoma"/>
              </a:rPr>
              <a:t>Completeness</a:t>
            </a:r>
            <a:endParaRPr sz="1800">
              <a:latin typeface="Tahoma"/>
              <a:cs typeface="Tahoma"/>
            </a:endParaRPr>
          </a:p>
          <a:p>
            <a:pPr marL="73660">
              <a:lnSpc>
                <a:spcPts val="1675"/>
              </a:lnSpc>
            </a:pPr>
            <a:r>
              <a:rPr sz="1400" spc="-70" dirty="0">
                <a:solidFill>
                  <a:srgbClr val="464646"/>
                </a:solidFill>
                <a:latin typeface="Tahoma"/>
                <a:cs typeface="Tahoma"/>
              </a:rPr>
              <a:t>Is</a:t>
            </a:r>
            <a:r>
              <a:rPr sz="1400" spc="-170" dirty="0">
                <a:solidFill>
                  <a:srgbClr val="464646"/>
                </a:solidFill>
                <a:latin typeface="Tahoma"/>
                <a:cs typeface="Tahoma"/>
              </a:rPr>
              <a:t> </a:t>
            </a:r>
            <a:r>
              <a:rPr sz="1400" spc="-20" dirty="0">
                <a:solidFill>
                  <a:srgbClr val="464646"/>
                </a:solidFill>
                <a:latin typeface="Tahoma"/>
                <a:cs typeface="Tahoma"/>
              </a:rPr>
              <a:t>all</a:t>
            </a:r>
            <a:r>
              <a:rPr sz="1400" spc="-155" dirty="0">
                <a:solidFill>
                  <a:srgbClr val="464646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464646"/>
                </a:solidFill>
                <a:latin typeface="Tahoma"/>
                <a:cs typeface="Tahoma"/>
              </a:rPr>
              <a:t>the</a:t>
            </a:r>
            <a:r>
              <a:rPr sz="1400" spc="-165" dirty="0">
                <a:solidFill>
                  <a:srgbClr val="464646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464646"/>
                </a:solidFill>
                <a:latin typeface="Tahoma"/>
                <a:cs typeface="Tahoma"/>
              </a:rPr>
              <a:t>necessary</a:t>
            </a:r>
            <a:endParaRPr sz="1400">
              <a:latin typeface="Tahoma"/>
              <a:cs typeface="Tahoma"/>
            </a:endParaRPr>
          </a:p>
          <a:p>
            <a:pPr marL="73660">
              <a:lnSpc>
                <a:spcPts val="1675"/>
              </a:lnSpc>
            </a:pPr>
            <a:r>
              <a:rPr sz="1400" spc="-30" dirty="0">
                <a:solidFill>
                  <a:srgbClr val="464646"/>
                </a:solidFill>
                <a:latin typeface="Tahoma"/>
                <a:cs typeface="Tahoma"/>
              </a:rPr>
              <a:t>data</a:t>
            </a:r>
            <a:r>
              <a:rPr sz="1400" spc="-165" dirty="0">
                <a:solidFill>
                  <a:srgbClr val="464646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464646"/>
                </a:solidFill>
                <a:latin typeface="Tahoma"/>
                <a:cs typeface="Tahoma"/>
              </a:rPr>
              <a:t>present?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48844" y="5809933"/>
            <a:ext cx="8845550" cy="777240"/>
          </a:xfrm>
          <a:prstGeom prst="rect">
            <a:avLst/>
          </a:prstGeom>
        </p:spPr>
        <p:txBody>
          <a:bodyPr vert="horz" wrap="square" lIns="0" tIns="41275" rIns="0" bIns="0" rtlCol="0">
            <a:spAutoFit/>
          </a:bodyPr>
          <a:lstStyle/>
          <a:p>
            <a:pPr marL="426720" algn="ctr">
              <a:lnSpc>
                <a:spcPct val="100000"/>
              </a:lnSpc>
              <a:spcBef>
                <a:spcPts val="325"/>
              </a:spcBef>
            </a:pPr>
            <a:r>
              <a:rPr sz="1800" spc="-10" dirty="0">
                <a:solidFill>
                  <a:srgbClr val="464646"/>
                </a:solidFill>
                <a:latin typeface="Tahoma"/>
                <a:cs typeface="Tahoma"/>
              </a:rPr>
              <a:t>Consistency</a:t>
            </a:r>
            <a:endParaRPr sz="1800">
              <a:latin typeface="Tahoma"/>
              <a:cs typeface="Tahoma"/>
            </a:endParaRPr>
          </a:p>
          <a:p>
            <a:pPr marL="198120" algn="ctr">
              <a:lnSpc>
                <a:spcPts val="1675"/>
              </a:lnSpc>
              <a:spcBef>
                <a:spcPts val="185"/>
              </a:spcBef>
            </a:pPr>
            <a:r>
              <a:rPr sz="1400" spc="-70" dirty="0">
                <a:solidFill>
                  <a:srgbClr val="5F5F5F"/>
                </a:solidFill>
                <a:latin typeface="Tahoma"/>
                <a:cs typeface="Tahoma"/>
              </a:rPr>
              <a:t>Is</a:t>
            </a:r>
            <a:r>
              <a:rPr sz="1400" spc="-16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5F5F5F"/>
                </a:solidFill>
                <a:latin typeface="Tahoma"/>
                <a:cs typeface="Tahoma"/>
              </a:rPr>
              <a:t>the</a:t>
            </a:r>
            <a:r>
              <a:rPr sz="1400" spc="-14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30" dirty="0">
                <a:solidFill>
                  <a:srgbClr val="5F5F5F"/>
                </a:solidFill>
                <a:latin typeface="Tahoma"/>
                <a:cs typeface="Tahoma"/>
              </a:rPr>
              <a:t>data</a:t>
            </a:r>
            <a:r>
              <a:rPr sz="1400" spc="-18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20" dirty="0">
                <a:solidFill>
                  <a:srgbClr val="5F5F5F"/>
                </a:solidFill>
                <a:latin typeface="Tahoma"/>
                <a:cs typeface="Tahoma"/>
              </a:rPr>
              <a:t>presenting</a:t>
            </a:r>
            <a:r>
              <a:rPr sz="1400" spc="-14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5F5F5F"/>
                </a:solidFill>
                <a:latin typeface="Tahoma"/>
                <a:cs typeface="Tahoma"/>
              </a:rPr>
              <a:t>the</a:t>
            </a:r>
            <a:r>
              <a:rPr sz="1400" spc="-15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20" dirty="0">
                <a:solidFill>
                  <a:srgbClr val="5F5F5F"/>
                </a:solidFill>
                <a:latin typeface="Tahoma"/>
                <a:cs typeface="Tahoma"/>
              </a:rPr>
              <a:t>same</a:t>
            </a:r>
            <a:endParaRPr sz="1400">
              <a:latin typeface="Tahoma"/>
              <a:cs typeface="Tahoma"/>
            </a:endParaRPr>
          </a:p>
          <a:p>
            <a:pPr algn="ctr">
              <a:lnSpc>
                <a:spcPts val="1675"/>
              </a:lnSpc>
              <a:tabLst>
                <a:tab pos="3476625" algn="l"/>
                <a:tab pos="8819515" algn="l"/>
              </a:tabLst>
            </a:pPr>
            <a:r>
              <a:rPr sz="1400" u="sng" dirty="0">
                <a:solidFill>
                  <a:srgbClr val="5F5F5F"/>
                </a:solidFill>
                <a:uFill>
                  <a:solidFill>
                    <a:srgbClr val="D0CECE"/>
                  </a:solidFill>
                </a:uFill>
                <a:latin typeface="Tahoma"/>
                <a:cs typeface="Tahoma"/>
              </a:rPr>
              <a:t>	</a:t>
            </a:r>
            <a:r>
              <a:rPr sz="1400" u="sng" spc="-35" dirty="0">
                <a:solidFill>
                  <a:srgbClr val="5F5F5F"/>
                </a:solidFill>
                <a:uFill>
                  <a:solidFill>
                    <a:srgbClr val="D0CECE"/>
                  </a:solidFill>
                </a:uFill>
                <a:latin typeface="Tahoma"/>
                <a:cs typeface="Tahoma"/>
              </a:rPr>
              <a:t>values</a:t>
            </a:r>
            <a:r>
              <a:rPr sz="1400" u="sng" spc="-155" dirty="0">
                <a:solidFill>
                  <a:srgbClr val="5F5F5F"/>
                </a:solidFill>
                <a:uFill>
                  <a:solidFill>
                    <a:srgbClr val="D0CECE"/>
                  </a:solidFill>
                </a:uFill>
                <a:latin typeface="Tahoma"/>
                <a:cs typeface="Tahoma"/>
              </a:rPr>
              <a:t> </a:t>
            </a:r>
            <a:r>
              <a:rPr sz="1400" u="sng" spc="-10" dirty="0">
                <a:solidFill>
                  <a:srgbClr val="5F5F5F"/>
                </a:solidFill>
                <a:uFill>
                  <a:solidFill>
                    <a:srgbClr val="D0CECE"/>
                  </a:solidFill>
                </a:uFill>
                <a:latin typeface="Tahoma"/>
                <a:cs typeface="Tahoma"/>
              </a:rPr>
              <a:t>in</a:t>
            </a:r>
            <a:r>
              <a:rPr sz="1400" u="sng" spc="-125" dirty="0">
                <a:solidFill>
                  <a:srgbClr val="5F5F5F"/>
                </a:solidFill>
                <a:uFill>
                  <a:solidFill>
                    <a:srgbClr val="D0CECE"/>
                  </a:solidFill>
                </a:uFill>
                <a:latin typeface="Tahoma"/>
                <a:cs typeface="Tahoma"/>
              </a:rPr>
              <a:t> </a:t>
            </a:r>
            <a:r>
              <a:rPr sz="1400" u="sng" dirty="0">
                <a:solidFill>
                  <a:srgbClr val="5F5F5F"/>
                </a:solidFill>
                <a:uFill>
                  <a:solidFill>
                    <a:srgbClr val="D0CECE"/>
                  </a:solidFill>
                </a:uFill>
                <a:latin typeface="Tahoma"/>
                <a:cs typeface="Tahoma"/>
              </a:rPr>
              <a:t>different</a:t>
            </a:r>
            <a:r>
              <a:rPr sz="1400" u="sng" spc="-175" dirty="0">
                <a:solidFill>
                  <a:srgbClr val="5F5F5F"/>
                </a:solidFill>
                <a:uFill>
                  <a:solidFill>
                    <a:srgbClr val="D0CECE"/>
                  </a:solidFill>
                </a:uFill>
                <a:latin typeface="Tahoma"/>
                <a:cs typeface="Tahoma"/>
              </a:rPr>
              <a:t> </a:t>
            </a:r>
            <a:r>
              <a:rPr sz="1400" u="sng" spc="-10" dirty="0">
                <a:solidFill>
                  <a:srgbClr val="5F5F5F"/>
                </a:solidFill>
                <a:uFill>
                  <a:solidFill>
                    <a:srgbClr val="D0CECE"/>
                  </a:solidFill>
                </a:uFill>
                <a:latin typeface="Tahoma"/>
                <a:cs typeface="Tahoma"/>
              </a:rPr>
              <a:t>systems?</a:t>
            </a:r>
            <a:r>
              <a:rPr sz="1400" u="sng" dirty="0">
                <a:solidFill>
                  <a:srgbClr val="5F5F5F"/>
                </a:solidFill>
                <a:uFill>
                  <a:solidFill>
                    <a:srgbClr val="D0CECE"/>
                  </a:solidFill>
                </a:uFill>
                <a:latin typeface="Tahoma"/>
                <a:cs typeface="Tahoma"/>
              </a:rPr>
              <a:t>	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96797" y="4619625"/>
            <a:ext cx="1654810" cy="9385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95300">
              <a:lnSpc>
                <a:spcPts val="2160"/>
              </a:lnSpc>
              <a:spcBef>
                <a:spcPts val="100"/>
              </a:spcBef>
            </a:pPr>
            <a:r>
              <a:rPr sz="1800" spc="-10" dirty="0">
                <a:solidFill>
                  <a:srgbClr val="464646"/>
                </a:solidFill>
                <a:latin typeface="Tahoma"/>
                <a:cs typeface="Tahoma"/>
              </a:rPr>
              <a:t>Conformity</a:t>
            </a:r>
            <a:endParaRPr sz="1800">
              <a:latin typeface="Tahoma"/>
              <a:cs typeface="Tahoma"/>
            </a:endParaRPr>
          </a:p>
          <a:p>
            <a:pPr marL="12700" marR="5080" indent="62230" algn="just">
              <a:lnSpc>
                <a:spcPct val="99600"/>
              </a:lnSpc>
              <a:spcBef>
                <a:spcPts val="5"/>
              </a:spcBef>
            </a:pPr>
            <a:r>
              <a:rPr sz="1400" spc="-200" dirty="0">
                <a:solidFill>
                  <a:srgbClr val="5F5F5F"/>
                </a:solidFill>
                <a:latin typeface="Tahoma"/>
                <a:cs typeface="Tahoma"/>
              </a:rPr>
              <a:t>Is</a:t>
            </a:r>
            <a:r>
              <a:rPr sz="1400" spc="9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35" dirty="0">
                <a:solidFill>
                  <a:srgbClr val="5F5F5F"/>
                </a:solidFill>
                <a:latin typeface="Tahoma"/>
                <a:cs typeface="Tahoma"/>
              </a:rPr>
              <a:t>the</a:t>
            </a:r>
            <a:r>
              <a:rPr sz="1400" spc="-65" dirty="0">
                <a:solidFill>
                  <a:srgbClr val="5F5F5F"/>
                </a:solidFill>
                <a:latin typeface="Tahoma"/>
                <a:cs typeface="Tahoma"/>
              </a:rPr>
              <a:t> data</a:t>
            </a:r>
            <a:r>
              <a:rPr sz="1400" spc="-3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5F5F5F"/>
                </a:solidFill>
                <a:latin typeface="Tahoma"/>
                <a:cs typeface="Tahoma"/>
              </a:rPr>
              <a:t>compliant with</a:t>
            </a:r>
            <a:r>
              <a:rPr sz="1400" spc="-6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40" dirty="0">
                <a:solidFill>
                  <a:srgbClr val="5F5F5F"/>
                </a:solidFill>
                <a:latin typeface="Tahoma"/>
                <a:cs typeface="Tahoma"/>
              </a:rPr>
              <a:t>the</a:t>
            </a:r>
            <a:r>
              <a:rPr sz="1400" spc="-7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45" dirty="0">
                <a:solidFill>
                  <a:srgbClr val="5F5F5F"/>
                </a:solidFill>
                <a:latin typeface="Tahoma"/>
                <a:cs typeface="Tahoma"/>
              </a:rPr>
              <a:t>format,</a:t>
            </a:r>
            <a:r>
              <a:rPr sz="1400" spc="-6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20" dirty="0">
                <a:solidFill>
                  <a:srgbClr val="5F5F5F"/>
                </a:solidFill>
                <a:latin typeface="Tahoma"/>
                <a:cs typeface="Tahoma"/>
              </a:rPr>
              <a:t>type, </a:t>
            </a:r>
            <a:r>
              <a:rPr sz="1400" spc="-40" dirty="0">
                <a:solidFill>
                  <a:srgbClr val="5F5F5F"/>
                </a:solidFill>
                <a:latin typeface="Tahoma"/>
                <a:cs typeface="Tahoma"/>
              </a:rPr>
              <a:t>and</a:t>
            </a:r>
            <a:r>
              <a:rPr sz="1400" spc="-13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30" dirty="0">
                <a:solidFill>
                  <a:srgbClr val="5F5F5F"/>
                </a:solidFill>
                <a:latin typeface="Tahoma"/>
                <a:cs typeface="Tahoma"/>
              </a:rPr>
              <a:t>range</a:t>
            </a:r>
            <a:r>
              <a:rPr sz="1400" spc="-12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25" dirty="0">
                <a:solidFill>
                  <a:srgbClr val="5F5F5F"/>
                </a:solidFill>
                <a:latin typeface="Tahoma"/>
                <a:cs typeface="Tahoma"/>
              </a:rPr>
              <a:t>requested?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55777" y="2568321"/>
            <a:ext cx="2016125" cy="731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6581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464646"/>
                </a:solidFill>
                <a:latin typeface="Tahoma"/>
                <a:cs typeface="Tahoma"/>
              </a:rPr>
              <a:t>Uniqueness</a:t>
            </a:r>
            <a:endParaRPr sz="1800">
              <a:latin typeface="Tahoma"/>
              <a:cs typeface="Tahoma"/>
            </a:endParaRPr>
          </a:p>
          <a:p>
            <a:pPr marL="12700" marR="5080" indent="307340">
              <a:lnSpc>
                <a:spcPct val="100000"/>
              </a:lnSpc>
              <a:spcBef>
                <a:spcPts val="45"/>
              </a:spcBef>
            </a:pPr>
            <a:r>
              <a:rPr sz="1400" dirty="0">
                <a:solidFill>
                  <a:srgbClr val="5F5F5F"/>
                </a:solidFill>
                <a:latin typeface="Tahoma"/>
                <a:cs typeface="Tahoma"/>
              </a:rPr>
              <a:t>Are</a:t>
            </a:r>
            <a:r>
              <a:rPr sz="1400" spc="-13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5F5F5F"/>
                </a:solidFill>
                <a:latin typeface="Tahoma"/>
                <a:cs typeface="Tahoma"/>
              </a:rPr>
              <a:t>there</a:t>
            </a:r>
            <a:r>
              <a:rPr sz="1400" spc="-13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25" dirty="0">
                <a:solidFill>
                  <a:srgbClr val="5F5F5F"/>
                </a:solidFill>
                <a:latin typeface="Tahoma"/>
                <a:cs typeface="Tahoma"/>
              </a:rPr>
              <a:t>no</a:t>
            </a:r>
            <a:r>
              <a:rPr sz="1400" spc="-11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5F5F5F"/>
                </a:solidFill>
                <a:latin typeface="Tahoma"/>
                <a:cs typeface="Tahoma"/>
              </a:rPr>
              <a:t>duplicate records</a:t>
            </a:r>
            <a:r>
              <a:rPr sz="1400" spc="-15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5F5F5F"/>
                </a:solidFill>
                <a:latin typeface="Tahoma"/>
                <a:cs typeface="Tahoma"/>
              </a:rPr>
              <a:t>for</a:t>
            </a:r>
            <a:r>
              <a:rPr sz="1400" spc="-13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5F5F5F"/>
                </a:solidFill>
                <a:latin typeface="Tahoma"/>
                <a:cs typeface="Tahoma"/>
              </a:rPr>
              <a:t>the</a:t>
            </a:r>
            <a:r>
              <a:rPr sz="1400" spc="-14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50" dirty="0">
                <a:solidFill>
                  <a:srgbClr val="5F5F5F"/>
                </a:solidFill>
                <a:latin typeface="Tahoma"/>
                <a:cs typeface="Tahoma"/>
              </a:rPr>
              <a:t>same</a:t>
            </a:r>
            <a:r>
              <a:rPr sz="1400" spc="-14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40" dirty="0">
                <a:solidFill>
                  <a:srgbClr val="5F5F5F"/>
                </a:solidFill>
                <a:latin typeface="Tahoma"/>
                <a:cs typeface="Tahoma"/>
              </a:rPr>
              <a:t>data?</a:t>
            </a:r>
            <a:endParaRPr sz="1400">
              <a:latin typeface="Tahoma"/>
              <a:cs typeface="Tahoma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2551176" y="1889734"/>
            <a:ext cx="4117975" cy="3912235"/>
            <a:chOff x="2551176" y="1889734"/>
            <a:chExt cx="4117975" cy="3912235"/>
          </a:xfrm>
        </p:grpSpPr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05140" y="2397160"/>
              <a:ext cx="1722183" cy="1482989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4822679" y="2405155"/>
              <a:ext cx="1637030" cy="1408430"/>
            </a:xfrm>
            <a:custGeom>
              <a:avLst/>
              <a:gdLst/>
              <a:ahLst/>
              <a:cxnLst/>
              <a:rect l="l" t="t" r="r" b="b"/>
              <a:pathLst>
                <a:path w="1637029" h="1408429">
                  <a:moveTo>
                    <a:pt x="761442" y="0"/>
                  </a:moveTo>
                  <a:lnTo>
                    <a:pt x="722267" y="1748"/>
                  </a:lnTo>
                  <a:lnTo>
                    <a:pt x="699407" y="32482"/>
                  </a:lnTo>
                  <a:lnTo>
                    <a:pt x="26815" y="1121507"/>
                  </a:lnTo>
                  <a:lnTo>
                    <a:pt x="8438" y="1160572"/>
                  </a:lnTo>
                  <a:lnTo>
                    <a:pt x="0" y="1200351"/>
                  </a:lnTo>
                  <a:lnTo>
                    <a:pt x="784" y="1239709"/>
                  </a:lnTo>
                  <a:lnTo>
                    <a:pt x="10077" y="1277507"/>
                  </a:lnTo>
                  <a:lnTo>
                    <a:pt x="27164" y="1312610"/>
                  </a:lnTo>
                  <a:lnTo>
                    <a:pt x="51330" y="1343880"/>
                  </a:lnTo>
                  <a:lnTo>
                    <a:pt x="81860" y="1370180"/>
                  </a:lnTo>
                  <a:lnTo>
                    <a:pt x="118039" y="1390373"/>
                  </a:lnTo>
                  <a:lnTo>
                    <a:pt x="159154" y="1403323"/>
                  </a:lnTo>
                  <a:lnTo>
                    <a:pt x="204488" y="1407892"/>
                  </a:lnTo>
                  <a:lnTo>
                    <a:pt x="1552085" y="1407892"/>
                  </a:lnTo>
                  <a:lnTo>
                    <a:pt x="1562007" y="1407515"/>
                  </a:lnTo>
                  <a:lnTo>
                    <a:pt x="1582803" y="1405856"/>
                  </a:lnTo>
                  <a:lnTo>
                    <a:pt x="1592725" y="1405479"/>
                  </a:lnTo>
                  <a:lnTo>
                    <a:pt x="1614400" y="1374576"/>
                  </a:lnTo>
                  <a:lnTo>
                    <a:pt x="1629444" y="1339232"/>
                  </a:lnTo>
                  <a:lnTo>
                    <a:pt x="1636891" y="1300341"/>
                  </a:lnTo>
                  <a:lnTo>
                    <a:pt x="1635778" y="1258794"/>
                  </a:lnTo>
                  <a:lnTo>
                    <a:pt x="1629256" y="1209538"/>
                  </a:lnTo>
                  <a:lnTo>
                    <a:pt x="1621355" y="1160739"/>
                  </a:lnTo>
                  <a:lnTo>
                    <a:pt x="1612085" y="1112411"/>
                  </a:lnTo>
                  <a:lnTo>
                    <a:pt x="1601455" y="1064570"/>
                  </a:lnTo>
                  <a:lnTo>
                    <a:pt x="1589476" y="1017229"/>
                  </a:lnTo>
                  <a:lnTo>
                    <a:pt x="1576156" y="970404"/>
                  </a:lnTo>
                  <a:lnTo>
                    <a:pt x="1561505" y="924110"/>
                  </a:lnTo>
                  <a:lnTo>
                    <a:pt x="1545534" y="878360"/>
                  </a:lnTo>
                  <a:lnTo>
                    <a:pt x="1528251" y="833170"/>
                  </a:lnTo>
                  <a:lnTo>
                    <a:pt x="1509667" y="788555"/>
                  </a:lnTo>
                  <a:lnTo>
                    <a:pt x="1489790" y="744529"/>
                  </a:lnTo>
                  <a:lnTo>
                    <a:pt x="1468632" y="701107"/>
                  </a:lnTo>
                  <a:lnTo>
                    <a:pt x="1446200" y="658304"/>
                  </a:lnTo>
                  <a:lnTo>
                    <a:pt x="1422506" y="616134"/>
                  </a:lnTo>
                  <a:lnTo>
                    <a:pt x="1397558" y="574613"/>
                  </a:lnTo>
                  <a:lnTo>
                    <a:pt x="1371366" y="533754"/>
                  </a:lnTo>
                  <a:lnTo>
                    <a:pt x="1343940" y="493574"/>
                  </a:lnTo>
                  <a:lnTo>
                    <a:pt x="1315290" y="454085"/>
                  </a:lnTo>
                  <a:lnTo>
                    <a:pt x="1285425" y="415304"/>
                  </a:lnTo>
                  <a:lnTo>
                    <a:pt x="1254354" y="377244"/>
                  </a:lnTo>
                  <a:lnTo>
                    <a:pt x="1222089" y="339922"/>
                  </a:lnTo>
                  <a:lnTo>
                    <a:pt x="1188637" y="303350"/>
                  </a:lnTo>
                  <a:lnTo>
                    <a:pt x="1154009" y="267545"/>
                  </a:lnTo>
                  <a:lnTo>
                    <a:pt x="1118215" y="232520"/>
                  </a:lnTo>
                  <a:lnTo>
                    <a:pt x="1081264" y="198291"/>
                  </a:lnTo>
                  <a:lnTo>
                    <a:pt x="1043166" y="164872"/>
                  </a:lnTo>
                  <a:lnTo>
                    <a:pt x="1003930" y="132278"/>
                  </a:lnTo>
                  <a:lnTo>
                    <a:pt x="963566" y="100524"/>
                  </a:lnTo>
                  <a:lnTo>
                    <a:pt x="922084" y="69624"/>
                  </a:lnTo>
                  <a:lnTo>
                    <a:pt x="879493" y="39594"/>
                  </a:lnTo>
                  <a:lnTo>
                    <a:pt x="841746" y="18696"/>
                  </a:lnTo>
                  <a:lnTo>
                    <a:pt x="801832" y="5574"/>
                  </a:lnTo>
                  <a:lnTo>
                    <a:pt x="761442" y="0"/>
                  </a:lnTo>
                  <a:close/>
                </a:path>
              </a:pathLst>
            </a:custGeom>
            <a:solidFill>
              <a:srgbClr val="0871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50804" y="3864845"/>
              <a:ext cx="1726715" cy="1498119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2759144" y="3872483"/>
              <a:ext cx="1651000" cy="1423670"/>
            </a:xfrm>
            <a:custGeom>
              <a:avLst/>
              <a:gdLst/>
              <a:ahLst/>
              <a:cxnLst/>
              <a:rect l="l" t="t" r="r" b="b"/>
              <a:pathLst>
                <a:path w="1651000" h="1423670">
                  <a:moveTo>
                    <a:pt x="1446206" y="0"/>
                  </a:moveTo>
                  <a:lnTo>
                    <a:pt x="99879" y="0"/>
                  </a:lnTo>
                  <a:lnTo>
                    <a:pt x="46666" y="16510"/>
                  </a:lnTo>
                  <a:lnTo>
                    <a:pt x="23522" y="47523"/>
                  </a:lnTo>
                  <a:lnTo>
                    <a:pt x="7725" y="83169"/>
                  </a:lnTo>
                  <a:lnTo>
                    <a:pt x="0" y="122791"/>
                  </a:lnTo>
                  <a:lnTo>
                    <a:pt x="1073" y="165735"/>
                  </a:lnTo>
                  <a:lnTo>
                    <a:pt x="7594" y="214978"/>
                  </a:lnTo>
                  <a:lnTo>
                    <a:pt x="15491" y="263766"/>
                  </a:lnTo>
                  <a:lnTo>
                    <a:pt x="24755" y="312083"/>
                  </a:lnTo>
                  <a:lnTo>
                    <a:pt x="35376" y="359914"/>
                  </a:lnTo>
                  <a:lnTo>
                    <a:pt x="47345" y="407246"/>
                  </a:lnTo>
                  <a:lnTo>
                    <a:pt x="60652" y="454062"/>
                  </a:lnTo>
                  <a:lnTo>
                    <a:pt x="75288" y="500349"/>
                  </a:lnTo>
                  <a:lnTo>
                    <a:pt x="91243" y="546091"/>
                  </a:lnTo>
                  <a:lnTo>
                    <a:pt x="108507" y="591275"/>
                  </a:lnTo>
                  <a:lnTo>
                    <a:pt x="127071" y="635884"/>
                  </a:lnTo>
                  <a:lnTo>
                    <a:pt x="146926" y="679904"/>
                  </a:lnTo>
                  <a:lnTo>
                    <a:pt x="168061" y="723321"/>
                  </a:lnTo>
                  <a:lnTo>
                    <a:pt x="190467" y="766120"/>
                  </a:lnTo>
                  <a:lnTo>
                    <a:pt x="214135" y="808286"/>
                  </a:lnTo>
                  <a:lnTo>
                    <a:pt x="239055" y="849804"/>
                  </a:lnTo>
                  <a:lnTo>
                    <a:pt x="265218" y="890660"/>
                  </a:lnTo>
                  <a:lnTo>
                    <a:pt x="292613" y="930838"/>
                  </a:lnTo>
                  <a:lnTo>
                    <a:pt x="321232" y="970324"/>
                  </a:lnTo>
                  <a:lnTo>
                    <a:pt x="351064" y="1009104"/>
                  </a:lnTo>
                  <a:lnTo>
                    <a:pt x="382101" y="1047162"/>
                  </a:lnTo>
                  <a:lnTo>
                    <a:pt x="414333" y="1084483"/>
                  </a:lnTo>
                  <a:lnTo>
                    <a:pt x="447749" y="1121054"/>
                  </a:lnTo>
                  <a:lnTo>
                    <a:pt x="482341" y="1156858"/>
                  </a:lnTo>
                  <a:lnTo>
                    <a:pt x="518099" y="1191882"/>
                  </a:lnTo>
                  <a:lnTo>
                    <a:pt x="555014" y="1226111"/>
                  </a:lnTo>
                  <a:lnTo>
                    <a:pt x="593075" y="1259530"/>
                  </a:lnTo>
                  <a:lnTo>
                    <a:pt x="632273" y="1292123"/>
                  </a:lnTo>
                  <a:lnTo>
                    <a:pt x="672599" y="1323877"/>
                  </a:lnTo>
                  <a:lnTo>
                    <a:pt x="714043" y="1354777"/>
                  </a:lnTo>
                  <a:lnTo>
                    <a:pt x="756596" y="1384808"/>
                  </a:lnTo>
                  <a:lnTo>
                    <a:pt x="795454" y="1405667"/>
                  </a:lnTo>
                  <a:lnTo>
                    <a:pt x="835527" y="1418526"/>
                  </a:lnTo>
                  <a:lnTo>
                    <a:pt x="876075" y="1423384"/>
                  </a:lnTo>
                  <a:lnTo>
                    <a:pt x="916362" y="1420241"/>
                  </a:lnTo>
                  <a:lnTo>
                    <a:pt x="925828" y="1410894"/>
                  </a:lnTo>
                  <a:lnTo>
                    <a:pt x="935031" y="1400429"/>
                  </a:lnTo>
                  <a:lnTo>
                    <a:pt x="943758" y="1388629"/>
                  </a:lnTo>
                  <a:lnTo>
                    <a:pt x="951795" y="1375283"/>
                  </a:lnTo>
                  <a:lnTo>
                    <a:pt x="1623752" y="286385"/>
                  </a:lnTo>
                  <a:lnTo>
                    <a:pt x="1642129" y="247320"/>
                  </a:lnTo>
                  <a:lnTo>
                    <a:pt x="1650568" y="207540"/>
                  </a:lnTo>
                  <a:lnTo>
                    <a:pt x="1649786" y="168182"/>
                  </a:lnTo>
                  <a:lnTo>
                    <a:pt x="1640498" y="130384"/>
                  </a:lnTo>
                  <a:lnTo>
                    <a:pt x="1623419" y="95281"/>
                  </a:lnTo>
                  <a:lnTo>
                    <a:pt x="1599264" y="64012"/>
                  </a:lnTo>
                  <a:lnTo>
                    <a:pt x="1568751" y="37712"/>
                  </a:lnTo>
                  <a:lnTo>
                    <a:pt x="1532592" y="17518"/>
                  </a:lnTo>
                  <a:lnTo>
                    <a:pt x="1491506" y="4569"/>
                  </a:lnTo>
                  <a:lnTo>
                    <a:pt x="1446206" y="0"/>
                  </a:lnTo>
                  <a:close/>
                </a:path>
              </a:pathLst>
            </a:custGeom>
            <a:solidFill>
              <a:srgbClr val="0871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697480" y="2350008"/>
              <a:ext cx="1754123" cy="1525524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2724304" y="2375947"/>
              <a:ext cx="1650364" cy="1423670"/>
            </a:xfrm>
            <a:custGeom>
              <a:avLst/>
              <a:gdLst/>
              <a:ahLst/>
              <a:cxnLst/>
              <a:rect l="l" t="t" r="r" b="b"/>
              <a:pathLst>
                <a:path w="1650364" h="1423670">
                  <a:moveTo>
                    <a:pt x="875754" y="0"/>
                  </a:moveTo>
                  <a:lnTo>
                    <a:pt x="835235" y="4857"/>
                  </a:lnTo>
                  <a:lnTo>
                    <a:pt x="795168" y="17716"/>
                  </a:lnTo>
                  <a:lnTo>
                    <a:pt x="756257" y="38576"/>
                  </a:lnTo>
                  <a:lnTo>
                    <a:pt x="713467" y="68839"/>
                  </a:lnTo>
                  <a:lnTo>
                    <a:pt x="671817" y="99955"/>
                  </a:lnTo>
                  <a:lnTo>
                    <a:pt x="631317" y="131910"/>
                  </a:lnTo>
                  <a:lnTo>
                    <a:pt x="591972" y="164690"/>
                  </a:lnTo>
                  <a:lnTo>
                    <a:pt x="553792" y="198280"/>
                  </a:lnTo>
                  <a:lnTo>
                    <a:pt x="516785" y="232666"/>
                  </a:lnTo>
                  <a:lnTo>
                    <a:pt x="480957" y="267835"/>
                  </a:lnTo>
                  <a:lnTo>
                    <a:pt x="446317" y="303771"/>
                  </a:lnTo>
                  <a:lnTo>
                    <a:pt x="412873" y="340461"/>
                  </a:lnTo>
                  <a:lnTo>
                    <a:pt x="380633" y="377892"/>
                  </a:lnTo>
                  <a:lnTo>
                    <a:pt x="349604" y="416047"/>
                  </a:lnTo>
                  <a:lnTo>
                    <a:pt x="319795" y="454914"/>
                  </a:lnTo>
                  <a:lnTo>
                    <a:pt x="291213" y="494479"/>
                  </a:lnTo>
                  <a:lnTo>
                    <a:pt x="263867" y="534726"/>
                  </a:lnTo>
                  <a:lnTo>
                    <a:pt x="237763" y="575643"/>
                  </a:lnTo>
                  <a:lnTo>
                    <a:pt x="212911" y="617214"/>
                  </a:lnTo>
                  <a:lnTo>
                    <a:pt x="189317" y="659427"/>
                  </a:lnTo>
                  <a:lnTo>
                    <a:pt x="166990" y="702266"/>
                  </a:lnTo>
                  <a:lnTo>
                    <a:pt x="145937" y="745717"/>
                  </a:lnTo>
                  <a:lnTo>
                    <a:pt x="126167" y="789767"/>
                  </a:lnTo>
                  <a:lnTo>
                    <a:pt x="107688" y="834401"/>
                  </a:lnTo>
                  <a:lnTo>
                    <a:pt x="90506" y="879605"/>
                  </a:lnTo>
                  <a:lnTo>
                    <a:pt x="74631" y="925364"/>
                  </a:lnTo>
                  <a:lnTo>
                    <a:pt x="60069" y="971666"/>
                  </a:lnTo>
                  <a:lnTo>
                    <a:pt x="46829" y="1018495"/>
                  </a:lnTo>
                  <a:lnTo>
                    <a:pt x="34919" y="1065838"/>
                  </a:lnTo>
                  <a:lnTo>
                    <a:pt x="24347" y="1113680"/>
                  </a:lnTo>
                  <a:lnTo>
                    <a:pt x="15120" y="1162008"/>
                  </a:lnTo>
                  <a:lnTo>
                    <a:pt x="7246" y="1210806"/>
                  </a:lnTo>
                  <a:lnTo>
                    <a:pt x="734" y="1260062"/>
                  </a:lnTo>
                  <a:lnTo>
                    <a:pt x="0" y="1301646"/>
                  </a:lnTo>
                  <a:lnTo>
                    <a:pt x="8290" y="1340802"/>
                  </a:lnTo>
                  <a:lnTo>
                    <a:pt x="24201" y="1376862"/>
                  </a:lnTo>
                  <a:lnTo>
                    <a:pt x="46327" y="1409160"/>
                  </a:lnTo>
                  <a:lnTo>
                    <a:pt x="99540" y="1423384"/>
                  </a:lnTo>
                  <a:lnTo>
                    <a:pt x="1445994" y="1423384"/>
                  </a:lnTo>
                  <a:lnTo>
                    <a:pt x="1491293" y="1418815"/>
                  </a:lnTo>
                  <a:lnTo>
                    <a:pt x="1532380" y="1405865"/>
                  </a:lnTo>
                  <a:lnTo>
                    <a:pt x="1568538" y="1385672"/>
                  </a:lnTo>
                  <a:lnTo>
                    <a:pt x="1599052" y="1359372"/>
                  </a:lnTo>
                  <a:lnTo>
                    <a:pt x="1623206" y="1328102"/>
                  </a:lnTo>
                  <a:lnTo>
                    <a:pt x="1640285" y="1292999"/>
                  </a:lnTo>
                  <a:lnTo>
                    <a:pt x="1649574" y="1255201"/>
                  </a:lnTo>
                  <a:lnTo>
                    <a:pt x="1650356" y="1215843"/>
                  </a:lnTo>
                  <a:lnTo>
                    <a:pt x="1641916" y="1176064"/>
                  </a:lnTo>
                  <a:lnTo>
                    <a:pt x="1623540" y="1136999"/>
                  </a:lnTo>
                  <a:lnTo>
                    <a:pt x="951583" y="48101"/>
                  </a:lnTo>
                  <a:lnTo>
                    <a:pt x="925508" y="13846"/>
                  </a:lnTo>
                  <a:lnTo>
                    <a:pt x="875754" y="0"/>
                  </a:lnTo>
                  <a:close/>
                </a:path>
              </a:pathLst>
            </a:custGeom>
            <a:solidFill>
              <a:srgbClr val="0871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817364" y="3872483"/>
              <a:ext cx="1754124" cy="1510283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4844014" y="3898392"/>
              <a:ext cx="1651000" cy="1408430"/>
            </a:xfrm>
            <a:custGeom>
              <a:avLst/>
              <a:gdLst/>
              <a:ahLst/>
              <a:cxnLst/>
              <a:rect l="l" t="t" r="r" b="b"/>
              <a:pathLst>
                <a:path w="1651000" h="1408429">
                  <a:moveTo>
                    <a:pt x="1548149" y="0"/>
                  </a:moveTo>
                  <a:lnTo>
                    <a:pt x="204362" y="0"/>
                  </a:lnTo>
                  <a:lnTo>
                    <a:pt x="159062" y="4572"/>
                  </a:lnTo>
                  <a:lnTo>
                    <a:pt x="117975" y="17533"/>
                  </a:lnTo>
                  <a:lnTo>
                    <a:pt x="81817" y="37743"/>
                  </a:lnTo>
                  <a:lnTo>
                    <a:pt x="51303" y="64064"/>
                  </a:lnTo>
                  <a:lnTo>
                    <a:pt x="27149" y="95361"/>
                  </a:lnTo>
                  <a:lnTo>
                    <a:pt x="10070" y="130494"/>
                  </a:lnTo>
                  <a:lnTo>
                    <a:pt x="782" y="168325"/>
                  </a:lnTo>
                  <a:lnTo>
                    <a:pt x="0" y="207719"/>
                  </a:lnTo>
                  <a:lnTo>
                    <a:pt x="8439" y="247536"/>
                  </a:lnTo>
                  <a:lnTo>
                    <a:pt x="26816" y="286638"/>
                  </a:lnTo>
                  <a:lnTo>
                    <a:pt x="698773" y="1376552"/>
                  </a:lnTo>
                  <a:lnTo>
                    <a:pt x="734206" y="1405000"/>
                  </a:lnTo>
                  <a:lnTo>
                    <a:pt x="774850" y="1408124"/>
                  </a:lnTo>
                  <a:lnTo>
                    <a:pt x="815994" y="1403222"/>
                  </a:lnTo>
                  <a:lnTo>
                    <a:pt x="856185" y="1390320"/>
                  </a:lnTo>
                  <a:lnTo>
                    <a:pt x="893972" y="1369440"/>
                  </a:lnTo>
                  <a:lnTo>
                    <a:pt x="936516" y="1339384"/>
                  </a:lnTo>
                  <a:lnTo>
                    <a:pt x="977937" y="1308458"/>
                  </a:lnTo>
                  <a:lnTo>
                    <a:pt x="1018226" y="1276676"/>
                  </a:lnTo>
                  <a:lnTo>
                    <a:pt x="1057376" y="1244054"/>
                  </a:lnTo>
                  <a:lnTo>
                    <a:pt x="1095378" y="1210606"/>
                  </a:lnTo>
                  <a:lnTo>
                    <a:pt x="1132225" y="1176348"/>
                  </a:lnTo>
                  <a:lnTo>
                    <a:pt x="1167909" y="1141293"/>
                  </a:lnTo>
                  <a:lnTo>
                    <a:pt x="1202421" y="1105456"/>
                  </a:lnTo>
                  <a:lnTo>
                    <a:pt x="1235755" y="1068853"/>
                  </a:lnTo>
                  <a:lnTo>
                    <a:pt x="1267902" y="1031498"/>
                  </a:lnTo>
                  <a:lnTo>
                    <a:pt x="1298855" y="993406"/>
                  </a:lnTo>
                  <a:lnTo>
                    <a:pt x="1328604" y="954591"/>
                  </a:lnTo>
                  <a:lnTo>
                    <a:pt x="1357144" y="915069"/>
                  </a:lnTo>
                  <a:lnTo>
                    <a:pt x="1384465" y="874854"/>
                  </a:lnTo>
                  <a:lnTo>
                    <a:pt x="1410560" y="833961"/>
                  </a:lnTo>
                  <a:lnTo>
                    <a:pt x="1435421" y="792404"/>
                  </a:lnTo>
                  <a:lnTo>
                    <a:pt x="1459040" y="750199"/>
                  </a:lnTo>
                  <a:lnTo>
                    <a:pt x="1481410" y="707360"/>
                  </a:lnTo>
                  <a:lnTo>
                    <a:pt x="1502522" y="663902"/>
                  </a:lnTo>
                  <a:lnTo>
                    <a:pt x="1522368" y="619839"/>
                  </a:lnTo>
                  <a:lnTo>
                    <a:pt x="1540941" y="575187"/>
                  </a:lnTo>
                  <a:lnTo>
                    <a:pt x="1558232" y="529961"/>
                  </a:lnTo>
                  <a:lnTo>
                    <a:pt x="1574235" y="484174"/>
                  </a:lnTo>
                  <a:lnTo>
                    <a:pt x="1588940" y="437842"/>
                  </a:lnTo>
                  <a:lnTo>
                    <a:pt x="1602341" y="390979"/>
                  </a:lnTo>
                  <a:lnTo>
                    <a:pt x="1614429" y="343601"/>
                  </a:lnTo>
                  <a:lnTo>
                    <a:pt x="1625196" y="295721"/>
                  </a:lnTo>
                  <a:lnTo>
                    <a:pt x="1634634" y="247355"/>
                  </a:lnTo>
                  <a:lnTo>
                    <a:pt x="1642737" y="198518"/>
                  </a:lnTo>
                  <a:lnTo>
                    <a:pt x="1649495" y="149224"/>
                  </a:lnTo>
                  <a:lnTo>
                    <a:pt x="1650608" y="109356"/>
                  </a:lnTo>
                  <a:lnTo>
                    <a:pt x="1643161" y="71929"/>
                  </a:lnTo>
                  <a:lnTo>
                    <a:pt x="1606442" y="7111"/>
                  </a:lnTo>
                  <a:lnTo>
                    <a:pt x="1563276" y="450"/>
                  </a:lnTo>
                  <a:lnTo>
                    <a:pt x="1548149" y="0"/>
                  </a:lnTo>
                  <a:close/>
                </a:path>
              </a:pathLst>
            </a:custGeom>
            <a:solidFill>
              <a:srgbClr val="0871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703320" y="2045208"/>
              <a:ext cx="1859279" cy="1594103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3729609" y="2071273"/>
              <a:ext cx="1757045" cy="1492250"/>
            </a:xfrm>
            <a:custGeom>
              <a:avLst/>
              <a:gdLst/>
              <a:ahLst/>
              <a:cxnLst/>
              <a:rect l="l" t="t" r="r" b="b"/>
              <a:pathLst>
                <a:path w="1757045" h="1492250">
                  <a:moveTo>
                    <a:pt x="0" y="202789"/>
                  </a:moveTo>
                  <a:lnTo>
                    <a:pt x="5397" y="255827"/>
                  </a:lnTo>
                  <a:lnTo>
                    <a:pt x="27939" y="307056"/>
                  </a:lnTo>
                  <a:lnTo>
                    <a:pt x="699642" y="1395954"/>
                  </a:lnTo>
                  <a:lnTo>
                    <a:pt x="726562" y="1430484"/>
                  </a:lnTo>
                  <a:lnTo>
                    <a:pt x="759199" y="1457340"/>
                  </a:lnTo>
                  <a:lnTo>
                    <a:pt x="796125" y="1476524"/>
                  </a:lnTo>
                  <a:lnTo>
                    <a:pt x="835910" y="1488034"/>
                  </a:lnTo>
                  <a:lnTo>
                    <a:pt x="877125" y="1491870"/>
                  </a:lnTo>
                  <a:lnTo>
                    <a:pt x="918340" y="1488034"/>
                  </a:lnTo>
                  <a:lnTo>
                    <a:pt x="958125" y="1476524"/>
                  </a:lnTo>
                  <a:lnTo>
                    <a:pt x="995051" y="1457340"/>
                  </a:lnTo>
                  <a:lnTo>
                    <a:pt x="1027688" y="1430484"/>
                  </a:lnTo>
                  <a:lnTo>
                    <a:pt x="1054607" y="1395954"/>
                  </a:lnTo>
                  <a:lnTo>
                    <a:pt x="1726311" y="307056"/>
                  </a:lnTo>
                  <a:lnTo>
                    <a:pt x="1746916" y="261971"/>
                  </a:lnTo>
                  <a:lnTo>
                    <a:pt x="10160" y="261971"/>
                  </a:lnTo>
                  <a:lnTo>
                    <a:pt x="5357" y="247419"/>
                  </a:lnTo>
                  <a:lnTo>
                    <a:pt x="2222" y="232427"/>
                  </a:lnTo>
                  <a:lnTo>
                    <a:pt x="515" y="217411"/>
                  </a:lnTo>
                  <a:lnTo>
                    <a:pt x="0" y="202789"/>
                  </a:lnTo>
                  <a:close/>
                </a:path>
                <a:path w="1757045" h="1492250">
                  <a:moveTo>
                    <a:pt x="903049" y="0"/>
                  </a:moveTo>
                  <a:lnTo>
                    <a:pt x="853741" y="0"/>
                  </a:lnTo>
                  <a:lnTo>
                    <a:pt x="804441" y="1255"/>
                  </a:lnTo>
                  <a:lnTo>
                    <a:pt x="755165" y="3767"/>
                  </a:lnTo>
                  <a:lnTo>
                    <a:pt x="705931" y="7535"/>
                  </a:lnTo>
                  <a:lnTo>
                    <a:pt x="656753" y="12559"/>
                  </a:lnTo>
                  <a:lnTo>
                    <a:pt x="607648" y="18839"/>
                  </a:lnTo>
                  <a:lnTo>
                    <a:pt x="558633" y="26375"/>
                  </a:lnTo>
                  <a:lnTo>
                    <a:pt x="509723" y="35167"/>
                  </a:lnTo>
                  <a:lnTo>
                    <a:pt x="460935" y="45215"/>
                  </a:lnTo>
                  <a:lnTo>
                    <a:pt x="412286" y="56519"/>
                  </a:lnTo>
                  <a:lnTo>
                    <a:pt x="363792" y="69079"/>
                  </a:lnTo>
                  <a:lnTo>
                    <a:pt x="315468" y="82895"/>
                  </a:lnTo>
                  <a:lnTo>
                    <a:pt x="267331" y="97967"/>
                  </a:lnTo>
                  <a:lnTo>
                    <a:pt x="219397" y="114295"/>
                  </a:lnTo>
                  <a:lnTo>
                    <a:pt x="171683" y="131879"/>
                  </a:lnTo>
                  <a:lnTo>
                    <a:pt x="124205" y="150719"/>
                  </a:lnTo>
                  <a:lnTo>
                    <a:pt x="85365" y="171477"/>
                  </a:lnTo>
                  <a:lnTo>
                    <a:pt x="52943" y="197534"/>
                  </a:lnTo>
                  <a:lnTo>
                    <a:pt x="27640" y="227996"/>
                  </a:lnTo>
                  <a:lnTo>
                    <a:pt x="10160" y="261971"/>
                  </a:lnTo>
                  <a:lnTo>
                    <a:pt x="1746630" y="261971"/>
                  </a:lnTo>
                  <a:lnTo>
                    <a:pt x="1729150" y="227996"/>
                  </a:lnTo>
                  <a:lnTo>
                    <a:pt x="1703847" y="197534"/>
                  </a:lnTo>
                  <a:lnTo>
                    <a:pt x="1671425" y="171477"/>
                  </a:lnTo>
                  <a:lnTo>
                    <a:pt x="1632585" y="150719"/>
                  </a:lnTo>
                  <a:lnTo>
                    <a:pt x="1585107" y="131879"/>
                  </a:lnTo>
                  <a:lnTo>
                    <a:pt x="1537393" y="114295"/>
                  </a:lnTo>
                  <a:lnTo>
                    <a:pt x="1489459" y="97967"/>
                  </a:lnTo>
                  <a:lnTo>
                    <a:pt x="1441322" y="82895"/>
                  </a:lnTo>
                  <a:lnTo>
                    <a:pt x="1392998" y="69079"/>
                  </a:lnTo>
                  <a:lnTo>
                    <a:pt x="1344504" y="56519"/>
                  </a:lnTo>
                  <a:lnTo>
                    <a:pt x="1295855" y="45215"/>
                  </a:lnTo>
                  <a:lnTo>
                    <a:pt x="1247067" y="35167"/>
                  </a:lnTo>
                  <a:lnTo>
                    <a:pt x="1198157" y="26375"/>
                  </a:lnTo>
                  <a:lnTo>
                    <a:pt x="1149142" y="18839"/>
                  </a:lnTo>
                  <a:lnTo>
                    <a:pt x="1100037" y="12559"/>
                  </a:lnTo>
                  <a:lnTo>
                    <a:pt x="1050859" y="7535"/>
                  </a:lnTo>
                  <a:lnTo>
                    <a:pt x="1001625" y="3767"/>
                  </a:lnTo>
                  <a:lnTo>
                    <a:pt x="952349" y="1255"/>
                  </a:lnTo>
                  <a:lnTo>
                    <a:pt x="903049" y="0"/>
                  </a:lnTo>
                  <a:close/>
                </a:path>
                <a:path w="1757045" h="1492250">
                  <a:moveTo>
                    <a:pt x="1750159" y="251278"/>
                  </a:moveTo>
                  <a:lnTo>
                    <a:pt x="1746630" y="261971"/>
                  </a:lnTo>
                  <a:lnTo>
                    <a:pt x="1746916" y="261971"/>
                  </a:lnTo>
                  <a:lnTo>
                    <a:pt x="1749170" y="255827"/>
                  </a:lnTo>
                  <a:lnTo>
                    <a:pt x="1750159" y="251278"/>
                  </a:lnTo>
                  <a:close/>
                </a:path>
                <a:path w="1757045" h="1492250">
                  <a:moveTo>
                    <a:pt x="1754909" y="229424"/>
                  </a:moveTo>
                  <a:lnTo>
                    <a:pt x="1754235" y="232427"/>
                  </a:lnTo>
                  <a:lnTo>
                    <a:pt x="1750159" y="251278"/>
                  </a:lnTo>
                  <a:lnTo>
                    <a:pt x="1751433" y="247419"/>
                  </a:lnTo>
                  <a:lnTo>
                    <a:pt x="1754568" y="232427"/>
                  </a:lnTo>
                  <a:lnTo>
                    <a:pt x="1754909" y="229424"/>
                  </a:lnTo>
                  <a:close/>
                </a:path>
                <a:path w="1757045" h="1492250">
                  <a:moveTo>
                    <a:pt x="1756790" y="202789"/>
                  </a:moveTo>
                  <a:lnTo>
                    <a:pt x="1755010" y="227996"/>
                  </a:lnTo>
                  <a:lnTo>
                    <a:pt x="1756275" y="217411"/>
                  </a:lnTo>
                  <a:lnTo>
                    <a:pt x="1756790" y="202789"/>
                  </a:lnTo>
                  <a:close/>
                </a:path>
              </a:pathLst>
            </a:custGeom>
            <a:solidFill>
              <a:srgbClr val="0871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718560" y="4105655"/>
              <a:ext cx="1850136" cy="1594104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3744468" y="4131532"/>
              <a:ext cx="1748155" cy="1492250"/>
            </a:xfrm>
            <a:custGeom>
              <a:avLst/>
              <a:gdLst/>
              <a:ahLst/>
              <a:cxnLst/>
              <a:rect l="l" t="t" r="r" b="b"/>
              <a:pathLst>
                <a:path w="1748154" h="1492250">
                  <a:moveTo>
                    <a:pt x="870013" y="0"/>
                  </a:moveTo>
                  <a:lnTo>
                    <a:pt x="828779" y="3836"/>
                  </a:lnTo>
                  <a:lnTo>
                    <a:pt x="788973" y="15346"/>
                  </a:lnTo>
                  <a:lnTo>
                    <a:pt x="752023" y="34530"/>
                  </a:lnTo>
                  <a:lnTo>
                    <a:pt x="719357" y="61386"/>
                  </a:lnTo>
                  <a:lnTo>
                    <a:pt x="692404" y="95916"/>
                  </a:lnTo>
                  <a:lnTo>
                    <a:pt x="20320" y="1184814"/>
                  </a:lnTo>
                  <a:lnTo>
                    <a:pt x="0" y="1229899"/>
                  </a:lnTo>
                  <a:lnTo>
                    <a:pt x="17482" y="1263874"/>
                  </a:lnTo>
                  <a:lnTo>
                    <a:pt x="42799" y="1294336"/>
                  </a:lnTo>
                  <a:lnTo>
                    <a:pt x="75259" y="1320393"/>
                  </a:lnTo>
                  <a:lnTo>
                    <a:pt x="114173" y="1341151"/>
                  </a:lnTo>
                  <a:lnTo>
                    <a:pt x="161664" y="1359992"/>
                  </a:lnTo>
                  <a:lnTo>
                    <a:pt x="209393" y="1377577"/>
                  </a:lnTo>
                  <a:lnTo>
                    <a:pt x="257345" y="1393906"/>
                  </a:lnTo>
                  <a:lnTo>
                    <a:pt x="305501" y="1408979"/>
                  </a:lnTo>
                  <a:lnTo>
                    <a:pt x="353847" y="1422796"/>
                  </a:lnTo>
                  <a:lnTo>
                    <a:pt x="402364" y="1435357"/>
                  </a:lnTo>
                  <a:lnTo>
                    <a:pt x="451038" y="1446661"/>
                  </a:lnTo>
                  <a:lnTo>
                    <a:pt x="499851" y="1456710"/>
                  </a:lnTo>
                  <a:lnTo>
                    <a:pt x="548788" y="1465502"/>
                  </a:lnTo>
                  <a:lnTo>
                    <a:pt x="597831" y="1473039"/>
                  </a:lnTo>
                  <a:lnTo>
                    <a:pt x="646965" y="1479319"/>
                  </a:lnTo>
                  <a:lnTo>
                    <a:pt x="696172" y="1484343"/>
                  </a:lnTo>
                  <a:lnTo>
                    <a:pt x="745437" y="1488112"/>
                  </a:lnTo>
                  <a:lnTo>
                    <a:pt x="794743" y="1490624"/>
                  </a:lnTo>
                  <a:lnTo>
                    <a:pt x="844074" y="1491880"/>
                  </a:lnTo>
                  <a:lnTo>
                    <a:pt x="893412" y="1491880"/>
                  </a:lnTo>
                  <a:lnTo>
                    <a:pt x="942743" y="1490624"/>
                  </a:lnTo>
                  <a:lnTo>
                    <a:pt x="992049" y="1488112"/>
                  </a:lnTo>
                  <a:lnTo>
                    <a:pt x="1041314" y="1484343"/>
                  </a:lnTo>
                  <a:lnTo>
                    <a:pt x="1090521" y="1479319"/>
                  </a:lnTo>
                  <a:lnTo>
                    <a:pt x="1139655" y="1473039"/>
                  </a:lnTo>
                  <a:lnTo>
                    <a:pt x="1188698" y="1465502"/>
                  </a:lnTo>
                  <a:lnTo>
                    <a:pt x="1237635" y="1456710"/>
                  </a:lnTo>
                  <a:lnTo>
                    <a:pt x="1286448" y="1446661"/>
                  </a:lnTo>
                  <a:lnTo>
                    <a:pt x="1335122" y="1435357"/>
                  </a:lnTo>
                  <a:lnTo>
                    <a:pt x="1383639" y="1422796"/>
                  </a:lnTo>
                  <a:lnTo>
                    <a:pt x="1431985" y="1408979"/>
                  </a:lnTo>
                  <a:lnTo>
                    <a:pt x="1480141" y="1393906"/>
                  </a:lnTo>
                  <a:lnTo>
                    <a:pt x="1528093" y="1377577"/>
                  </a:lnTo>
                  <a:lnTo>
                    <a:pt x="1575822" y="1359992"/>
                  </a:lnTo>
                  <a:lnTo>
                    <a:pt x="1623314" y="1341151"/>
                  </a:lnTo>
                  <a:lnTo>
                    <a:pt x="1662227" y="1320393"/>
                  </a:lnTo>
                  <a:lnTo>
                    <a:pt x="1694688" y="1294336"/>
                  </a:lnTo>
                  <a:lnTo>
                    <a:pt x="1720004" y="1263874"/>
                  </a:lnTo>
                  <a:lnTo>
                    <a:pt x="1737487" y="1229899"/>
                  </a:lnTo>
                  <a:lnTo>
                    <a:pt x="1742289" y="1244451"/>
                  </a:lnTo>
                  <a:lnTo>
                    <a:pt x="1745424" y="1259443"/>
                  </a:lnTo>
                  <a:lnTo>
                    <a:pt x="1747131" y="1274458"/>
                  </a:lnTo>
                  <a:lnTo>
                    <a:pt x="1747647" y="1289081"/>
                  </a:lnTo>
                  <a:lnTo>
                    <a:pt x="1747210" y="1262449"/>
                  </a:lnTo>
                  <a:lnTo>
                    <a:pt x="1733002" y="1210089"/>
                  </a:lnTo>
                  <a:lnTo>
                    <a:pt x="1047623" y="95916"/>
                  </a:lnTo>
                  <a:lnTo>
                    <a:pt x="1020669" y="61386"/>
                  </a:lnTo>
                  <a:lnTo>
                    <a:pt x="988003" y="34530"/>
                  </a:lnTo>
                  <a:lnTo>
                    <a:pt x="951053" y="15346"/>
                  </a:lnTo>
                  <a:lnTo>
                    <a:pt x="911247" y="3836"/>
                  </a:lnTo>
                  <a:lnTo>
                    <a:pt x="870013" y="0"/>
                  </a:lnTo>
                  <a:close/>
                </a:path>
              </a:pathLst>
            </a:custGeom>
            <a:solidFill>
              <a:srgbClr val="0871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510783" y="2325624"/>
              <a:ext cx="1135392" cy="1571244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5536692" y="2352516"/>
              <a:ext cx="1032510" cy="1468755"/>
            </a:xfrm>
            <a:custGeom>
              <a:avLst/>
              <a:gdLst/>
              <a:ahLst/>
              <a:cxnLst/>
              <a:rect l="l" t="t" r="r" b="b"/>
              <a:pathLst>
                <a:path w="1032509" h="1468754">
                  <a:moveTo>
                    <a:pt x="130619" y="0"/>
                  </a:moveTo>
                  <a:lnTo>
                    <a:pt x="82940" y="10412"/>
                  </a:lnTo>
                  <a:lnTo>
                    <a:pt x="38789" y="32015"/>
                  </a:lnTo>
                  <a:lnTo>
                    <a:pt x="0" y="64547"/>
                  </a:lnTo>
                  <a:lnTo>
                    <a:pt x="40286" y="60065"/>
                  </a:lnTo>
                  <a:lnTo>
                    <a:pt x="80835" y="64500"/>
                  </a:lnTo>
                  <a:lnTo>
                    <a:pt x="120907" y="77817"/>
                  </a:lnTo>
                  <a:lnTo>
                    <a:pt x="159766" y="99980"/>
                  </a:lnTo>
                  <a:lnTo>
                    <a:pt x="202323" y="130010"/>
                  </a:lnTo>
                  <a:lnTo>
                    <a:pt x="243756" y="160909"/>
                  </a:lnTo>
                  <a:lnTo>
                    <a:pt x="284058" y="192661"/>
                  </a:lnTo>
                  <a:lnTo>
                    <a:pt x="323220" y="225252"/>
                  </a:lnTo>
                  <a:lnTo>
                    <a:pt x="361235" y="258668"/>
                  </a:lnTo>
                  <a:lnTo>
                    <a:pt x="398095" y="292893"/>
                  </a:lnTo>
                  <a:lnTo>
                    <a:pt x="433791" y="327914"/>
                  </a:lnTo>
                  <a:lnTo>
                    <a:pt x="468317" y="363714"/>
                  </a:lnTo>
                  <a:lnTo>
                    <a:pt x="501663" y="400281"/>
                  </a:lnTo>
                  <a:lnTo>
                    <a:pt x="533823" y="437598"/>
                  </a:lnTo>
                  <a:lnTo>
                    <a:pt x="564788" y="475652"/>
                  </a:lnTo>
                  <a:lnTo>
                    <a:pt x="594551" y="514427"/>
                  </a:lnTo>
                  <a:lnTo>
                    <a:pt x="623103" y="553909"/>
                  </a:lnTo>
                  <a:lnTo>
                    <a:pt x="650437" y="594084"/>
                  </a:lnTo>
                  <a:lnTo>
                    <a:pt x="676544" y="634936"/>
                  </a:lnTo>
                  <a:lnTo>
                    <a:pt x="701418" y="676451"/>
                  </a:lnTo>
                  <a:lnTo>
                    <a:pt x="725050" y="718615"/>
                  </a:lnTo>
                  <a:lnTo>
                    <a:pt x="747432" y="761411"/>
                  </a:lnTo>
                  <a:lnTo>
                    <a:pt x="768557" y="804827"/>
                  </a:lnTo>
                  <a:lnTo>
                    <a:pt x="788415" y="848848"/>
                  </a:lnTo>
                  <a:lnTo>
                    <a:pt x="807001" y="893457"/>
                  </a:lnTo>
                  <a:lnTo>
                    <a:pt x="824305" y="938642"/>
                  </a:lnTo>
                  <a:lnTo>
                    <a:pt x="840321" y="984387"/>
                  </a:lnTo>
                  <a:lnTo>
                    <a:pt x="855039" y="1030677"/>
                  </a:lnTo>
                  <a:lnTo>
                    <a:pt x="868452" y="1077498"/>
                  </a:lnTo>
                  <a:lnTo>
                    <a:pt x="880552" y="1124835"/>
                  </a:lnTo>
                  <a:lnTo>
                    <a:pt x="891332" y="1172674"/>
                  </a:lnTo>
                  <a:lnTo>
                    <a:pt x="900784" y="1221000"/>
                  </a:lnTo>
                  <a:lnTo>
                    <a:pt x="908899" y="1269798"/>
                  </a:lnTo>
                  <a:lnTo>
                    <a:pt x="915670" y="1319053"/>
                  </a:lnTo>
                  <a:lnTo>
                    <a:pt x="916330" y="1360638"/>
                  </a:lnTo>
                  <a:lnTo>
                    <a:pt x="908002" y="1399793"/>
                  </a:lnTo>
                  <a:lnTo>
                    <a:pt x="892077" y="1435854"/>
                  </a:lnTo>
                  <a:lnTo>
                    <a:pt x="869950" y="1468151"/>
                  </a:lnTo>
                  <a:lnTo>
                    <a:pt x="918793" y="1453206"/>
                  </a:lnTo>
                  <a:lnTo>
                    <a:pt x="960515" y="1428259"/>
                  </a:lnTo>
                  <a:lnTo>
                    <a:pt x="993917" y="1394761"/>
                  </a:lnTo>
                  <a:lnTo>
                    <a:pt x="1017806" y="1354162"/>
                  </a:lnTo>
                  <a:lnTo>
                    <a:pt x="1030984" y="1307911"/>
                  </a:lnTo>
                  <a:lnTo>
                    <a:pt x="1032256" y="1257458"/>
                  </a:lnTo>
                  <a:lnTo>
                    <a:pt x="1025734" y="1208215"/>
                  </a:lnTo>
                  <a:lnTo>
                    <a:pt x="1017836" y="1159427"/>
                  </a:lnTo>
                  <a:lnTo>
                    <a:pt x="1008570" y="1111110"/>
                  </a:lnTo>
                  <a:lnTo>
                    <a:pt x="997946" y="1063279"/>
                  </a:lnTo>
                  <a:lnTo>
                    <a:pt x="985973" y="1015948"/>
                  </a:lnTo>
                  <a:lnTo>
                    <a:pt x="972662" y="969132"/>
                  </a:lnTo>
                  <a:lnTo>
                    <a:pt x="958021" y="922845"/>
                  </a:lnTo>
                  <a:lnTo>
                    <a:pt x="942061" y="877104"/>
                  </a:lnTo>
                  <a:lnTo>
                    <a:pt x="924791" y="831922"/>
                  </a:lnTo>
                  <a:lnTo>
                    <a:pt x="906220" y="787314"/>
                  </a:lnTo>
                  <a:lnTo>
                    <a:pt x="886358" y="743295"/>
                  </a:lnTo>
                  <a:lnTo>
                    <a:pt x="865215" y="699879"/>
                  </a:lnTo>
                  <a:lnTo>
                    <a:pt x="842800" y="657083"/>
                  </a:lnTo>
                  <a:lnTo>
                    <a:pt x="819123" y="614920"/>
                  </a:lnTo>
                  <a:lnTo>
                    <a:pt x="794194" y="573404"/>
                  </a:lnTo>
                  <a:lnTo>
                    <a:pt x="768022" y="532552"/>
                  </a:lnTo>
                  <a:lnTo>
                    <a:pt x="740616" y="492378"/>
                  </a:lnTo>
                  <a:lnTo>
                    <a:pt x="711987" y="452896"/>
                  </a:lnTo>
                  <a:lnTo>
                    <a:pt x="682143" y="414121"/>
                  </a:lnTo>
                  <a:lnTo>
                    <a:pt x="651096" y="376069"/>
                  </a:lnTo>
                  <a:lnTo>
                    <a:pt x="618853" y="338753"/>
                  </a:lnTo>
                  <a:lnTo>
                    <a:pt x="585425" y="302189"/>
                  </a:lnTo>
                  <a:lnTo>
                    <a:pt x="550821" y="266392"/>
                  </a:lnTo>
                  <a:lnTo>
                    <a:pt x="515051" y="231375"/>
                  </a:lnTo>
                  <a:lnTo>
                    <a:pt x="478124" y="197155"/>
                  </a:lnTo>
                  <a:lnTo>
                    <a:pt x="440050" y="163746"/>
                  </a:lnTo>
                  <a:lnTo>
                    <a:pt x="400839" y="131162"/>
                  </a:lnTo>
                  <a:lnTo>
                    <a:pt x="360501" y="99419"/>
                  </a:lnTo>
                  <a:lnTo>
                    <a:pt x="319044" y="68530"/>
                  </a:lnTo>
                  <a:lnTo>
                    <a:pt x="276479" y="38512"/>
                  </a:lnTo>
                  <a:lnTo>
                    <a:pt x="229223" y="13788"/>
                  </a:lnTo>
                  <a:lnTo>
                    <a:pt x="179991" y="1038"/>
                  </a:lnTo>
                  <a:lnTo>
                    <a:pt x="130619" y="0"/>
                  </a:lnTo>
                  <a:close/>
                </a:path>
              </a:pathLst>
            </a:custGeom>
            <a:solidFill>
              <a:srgbClr val="46B5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586228" y="3842004"/>
              <a:ext cx="1133868" cy="1571244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2668524" y="3867911"/>
              <a:ext cx="1030605" cy="1468755"/>
            </a:xfrm>
            <a:custGeom>
              <a:avLst/>
              <a:gdLst/>
              <a:ahLst/>
              <a:cxnLst/>
              <a:rect l="l" t="t" r="r" b="b"/>
              <a:pathLst>
                <a:path w="1030604" h="1468754">
                  <a:moveTo>
                    <a:pt x="159893" y="0"/>
                  </a:moveTo>
                  <a:lnTo>
                    <a:pt x="111007" y="14945"/>
                  </a:lnTo>
                  <a:lnTo>
                    <a:pt x="69332" y="39892"/>
                  </a:lnTo>
                  <a:lnTo>
                    <a:pt x="36131" y="73390"/>
                  </a:lnTo>
                  <a:lnTo>
                    <a:pt x="12667" y="113989"/>
                  </a:lnTo>
                  <a:lnTo>
                    <a:pt x="202" y="160240"/>
                  </a:lnTo>
                  <a:lnTo>
                    <a:pt x="0" y="210693"/>
                  </a:lnTo>
                  <a:lnTo>
                    <a:pt x="6521" y="259936"/>
                  </a:lnTo>
                  <a:lnTo>
                    <a:pt x="14420" y="308724"/>
                  </a:lnTo>
                  <a:lnTo>
                    <a:pt x="23686" y="357040"/>
                  </a:lnTo>
                  <a:lnTo>
                    <a:pt x="34310" y="404872"/>
                  </a:lnTo>
                  <a:lnTo>
                    <a:pt x="46280" y="452203"/>
                  </a:lnTo>
                  <a:lnTo>
                    <a:pt x="59588" y="499019"/>
                  </a:lnTo>
                  <a:lnTo>
                    <a:pt x="74222" y="545305"/>
                  </a:lnTo>
                  <a:lnTo>
                    <a:pt x="90173" y="591047"/>
                  </a:lnTo>
                  <a:lnTo>
                    <a:pt x="107430" y="636229"/>
                  </a:lnTo>
                  <a:lnTo>
                    <a:pt x="125983" y="680837"/>
                  </a:lnTo>
                  <a:lnTo>
                    <a:pt x="145823" y="724856"/>
                  </a:lnTo>
                  <a:lnTo>
                    <a:pt x="166938" y="768271"/>
                  </a:lnTo>
                  <a:lnTo>
                    <a:pt x="189320" y="811068"/>
                  </a:lnTo>
                  <a:lnTo>
                    <a:pt x="212956" y="853231"/>
                  </a:lnTo>
                  <a:lnTo>
                    <a:pt x="237839" y="894746"/>
                  </a:lnTo>
                  <a:lnTo>
                    <a:pt x="263956" y="935598"/>
                  </a:lnTo>
                  <a:lnTo>
                    <a:pt x="291299" y="975773"/>
                  </a:lnTo>
                  <a:lnTo>
                    <a:pt x="319857" y="1015255"/>
                  </a:lnTo>
                  <a:lnTo>
                    <a:pt x="349619" y="1054029"/>
                  </a:lnTo>
                  <a:lnTo>
                    <a:pt x="380576" y="1092082"/>
                  </a:lnTo>
                  <a:lnTo>
                    <a:pt x="412718" y="1129398"/>
                  </a:lnTo>
                  <a:lnTo>
                    <a:pt x="446034" y="1165962"/>
                  </a:lnTo>
                  <a:lnTo>
                    <a:pt x="480514" y="1201759"/>
                  </a:lnTo>
                  <a:lnTo>
                    <a:pt x="516148" y="1236775"/>
                  </a:lnTo>
                  <a:lnTo>
                    <a:pt x="552926" y="1270996"/>
                  </a:lnTo>
                  <a:lnTo>
                    <a:pt x="590837" y="1304405"/>
                  </a:lnTo>
                  <a:lnTo>
                    <a:pt x="629873" y="1336989"/>
                  </a:lnTo>
                  <a:lnTo>
                    <a:pt x="670021" y="1368732"/>
                  </a:lnTo>
                  <a:lnTo>
                    <a:pt x="711273" y="1399620"/>
                  </a:lnTo>
                  <a:lnTo>
                    <a:pt x="753617" y="1429639"/>
                  </a:lnTo>
                  <a:lnTo>
                    <a:pt x="801059" y="1454362"/>
                  </a:lnTo>
                  <a:lnTo>
                    <a:pt x="850702" y="1467113"/>
                  </a:lnTo>
                  <a:lnTo>
                    <a:pt x="900493" y="1468151"/>
                  </a:lnTo>
                  <a:lnTo>
                    <a:pt x="948379" y="1457738"/>
                  </a:lnTo>
                  <a:lnTo>
                    <a:pt x="992307" y="1436135"/>
                  </a:lnTo>
                  <a:lnTo>
                    <a:pt x="1030224" y="1403604"/>
                  </a:lnTo>
                  <a:lnTo>
                    <a:pt x="989881" y="1406747"/>
                  </a:lnTo>
                  <a:lnTo>
                    <a:pt x="949325" y="1401889"/>
                  </a:lnTo>
                  <a:lnTo>
                    <a:pt x="909244" y="1389030"/>
                  </a:lnTo>
                  <a:lnTo>
                    <a:pt x="870330" y="1368171"/>
                  </a:lnTo>
                  <a:lnTo>
                    <a:pt x="827752" y="1338140"/>
                  </a:lnTo>
                  <a:lnTo>
                    <a:pt x="786283" y="1307242"/>
                  </a:lnTo>
                  <a:lnTo>
                    <a:pt x="745931" y="1275490"/>
                  </a:lnTo>
                  <a:lnTo>
                    <a:pt x="706708" y="1242898"/>
                  </a:lnTo>
                  <a:lnTo>
                    <a:pt x="668622" y="1209483"/>
                  </a:lnTo>
                  <a:lnTo>
                    <a:pt x="631682" y="1175257"/>
                  </a:lnTo>
                  <a:lnTo>
                    <a:pt x="595899" y="1140237"/>
                  </a:lnTo>
                  <a:lnTo>
                    <a:pt x="561283" y="1104436"/>
                  </a:lnTo>
                  <a:lnTo>
                    <a:pt x="527842" y="1067870"/>
                  </a:lnTo>
                  <a:lnTo>
                    <a:pt x="495586" y="1030553"/>
                  </a:lnTo>
                  <a:lnTo>
                    <a:pt x="464526" y="992499"/>
                  </a:lnTo>
                  <a:lnTo>
                    <a:pt x="434670" y="953724"/>
                  </a:lnTo>
                  <a:lnTo>
                    <a:pt x="406028" y="914242"/>
                  </a:lnTo>
                  <a:lnTo>
                    <a:pt x="378609" y="874067"/>
                  </a:lnTo>
                  <a:lnTo>
                    <a:pt x="352425" y="833215"/>
                  </a:lnTo>
                  <a:lnTo>
                    <a:pt x="327482" y="791700"/>
                  </a:lnTo>
                  <a:lnTo>
                    <a:pt x="303793" y="749536"/>
                  </a:lnTo>
                  <a:lnTo>
                    <a:pt x="281365" y="706739"/>
                  </a:lnTo>
                  <a:lnTo>
                    <a:pt x="260210" y="663323"/>
                  </a:lnTo>
                  <a:lnTo>
                    <a:pt x="240335" y="619303"/>
                  </a:lnTo>
                  <a:lnTo>
                    <a:pt x="221752" y="574694"/>
                  </a:lnTo>
                  <a:lnTo>
                    <a:pt x="204469" y="529509"/>
                  </a:lnTo>
                  <a:lnTo>
                    <a:pt x="188496" y="483764"/>
                  </a:lnTo>
                  <a:lnTo>
                    <a:pt x="173842" y="437474"/>
                  </a:lnTo>
                  <a:lnTo>
                    <a:pt x="160518" y="390653"/>
                  </a:lnTo>
                  <a:lnTo>
                    <a:pt x="148533" y="343315"/>
                  </a:lnTo>
                  <a:lnTo>
                    <a:pt x="137896" y="295476"/>
                  </a:lnTo>
                  <a:lnTo>
                    <a:pt x="128617" y="247151"/>
                  </a:lnTo>
                  <a:lnTo>
                    <a:pt x="120706" y="198353"/>
                  </a:lnTo>
                  <a:lnTo>
                    <a:pt x="114173" y="149098"/>
                  </a:lnTo>
                  <a:lnTo>
                    <a:pt x="113458" y="106156"/>
                  </a:lnTo>
                  <a:lnTo>
                    <a:pt x="121793" y="66548"/>
                  </a:lnTo>
                  <a:lnTo>
                    <a:pt x="137747" y="30940"/>
                  </a:lnTo>
                  <a:lnTo>
                    <a:pt x="159893" y="0"/>
                  </a:lnTo>
                  <a:close/>
                </a:path>
              </a:pathLst>
            </a:custGeom>
            <a:solidFill>
              <a:srgbClr val="46B5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551176" y="2241804"/>
              <a:ext cx="1133868" cy="1571244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2633472" y="2323560"/>
              <a:ext cx="1030605" cy="1468755"/>
            </a:xfrm>
            <a:custGeom>
              <a:avLst/>
              <a:gdLst/>
              <a:ahLst/>
              <a:cxnLst/>
              <a:rect l="l" t="t" r="r" b="b"/>
              <a:pathLst>
                <a:path w="1030604" h="1468754">
                  <a:moveTo>
                    <a:pt x="900493" y="0"/>
                  </a:moveTo>
                  <a:lnTo>
                    <a:pt x="850702" y="1038"/>
                  </a:lnTo>
                  <a:lnTo>
                    <a:pt x="801059" y="13788"/>
                  </a:lnTo>
                  <a:lnTo>
                    <a:pt x="753617" y="38512"/>
                  </a:lnTo>
                  <a:lnTo>
                    <a:pt x="711035" y="68309"/>
                  </a:lnTo>
                  <a:lnTo>
                    <a:pt x="669578" y="98990"/>
                  </a:lnTo>
                  <a:lnTo>
                    <a:pt x="629255" y="130541"/>
                  </a:lnTo>
                  <a:lnTo>
                    <a:pt x="590074" y="162947"/>
                  </a:lnTo>
                  <a:lnTo>
                    <a:pt x="552044" y="196194"/>
                  </a:lnTo>
                  <a:lnTo>
                    <a:pt x="515172" y="230266"/>
                  </a:lnTo>
                  <a:lnTo>
                    <a:pt x="479469" y="265149"/>
                  </a:lnTo>
                  <a:lnTo>
                    <a:pt x="444941" y="300828"/>
                  </a:lnTo>
                  <a:lnTo>
                    <a:pt x="411598" y="337289"/>
                  </a:lnTo>
                  <a:lnTo>
                    <a:pt x="379447" y="374517"/>
                  </a:lnTo>
                  <a:lnTo>
                    <a:pt x="348498" y="412496"/>
                  </a:lnTo>
                  <a:lnTo>
                    <a:pt x="318759" y="451213"/>
                  </a:lnTo>
                  <a:lnTo>
                    <a:pt x="290239" y="490653"/>
                  </a:lnTo>
                  <a:lnTo>
                    <a:pt x="262945" y="530801"/>
                  </a:lnTo>
                  <a:lnTo>
                    <a:pt x="236886" y="571642"/>
                  </a:lnTo>
                  <a:lnTo>
                    <a:pt x="212071" y="613162"/>
                  </a:lnTo>
                  <a:lnTo>
                    <a:pt x="188509" y="655346"/>
                  </a:lnTo>
                  <a:lnTo>
                    <a:pt x="166207" y="698179"/>
                  </a:lnTo>
                  <a:lnTo>
                    <a:pt x="145174" y="741646"/>
                  </a:lnTo>
                  <a:lnTo>
                    <a:pt x="125419" y="785733"/>
                  </a:lnTo>
                  <a:lnTo>
                    <a:pt x="106950" y="830425"/>
                  </a:lnTo>
                  <a:lnTo>
                    <a:pt x="89776" y="875708"/>
                  </a:lnTo>
                  <a:lnTo>
                    <a:pt x="73904" y="921566"/>
                  </a:lnTo>
                  <a:lnTo>
                    <a:pt x="59344" y="967986"/>
                  </a:lnTo>
                  <a:lnTo>
                    <a:pt x="46104" y="1014951"/>
                  </a:lnTo>
                  <a:lnTo>
                    <a:pt x="34192" y="1062448"/>
                  </a:lnTo>
                  <a:lnTo>
                    <a:pt x="23618" y="1110462"/>
                  </a:lnTo>
                  <a:lnTo>
                    <a:pt x="14388" y="1158978"/>
                  </a:lnTo>
                  <a:lnTo>
                    <a:pt x="6513" y="1207982"/>
                  </a:lnTo>
                  <a:lnTo>
                    <a:pt x="0" y="1257458"/>
                  </a:lnTo>
                  <a:lnTo>
                    <a:pt x="389" y="1307911"/>
                  </a:lnTo>
                  <a:lnTo>
                    <a:pt x="13320" y="1354162"/>
                  </a:lnTo>
                  <a:lnTo>
                    <a:pt x="37385" y="1394761"/>
                  </a:lnTo>
                  <a:lnTo>
                    <a:pt x="71176" y="1428259"/>
                  </a:lnTo>
                  <a:lnTo>
                    <a:pt x="113285" y="1453206"/>
                  </a:lnTo>
                  <a:lnTo>
                    <a:pt x="162305" y="1468151"/>
                  </a:lnTo>
                  <a:lnTo>
                    <a:pt x="137693" y="1435854"/>
                  </a:lnTo>
                  <a:lnTo>
                    <a:pt x="121142" y="1399794"/>
                  </a:lnTo>
                  <a:lnTo>
                    <a:pt x="113139" y="1360638"/>
                  </a:lnTo>
                  <a:lnTo>
                    <a:pt x="114172" y="1319053"/>
                  </a:lnTo>
                  <a:lnTo>
                    <a:pt x="120694" y="1269798"/>
                  </a:lnTo>
                  <a:lnTo>
                    <a:pt x="128594" y="1221000"/>
                  </a:lnTo>
                  <a:lnTo>
                    <a:pt x="137862" y="1172674"/>
                  </a:lnTo>
                  <a:lnTo>
                    <a:pt x="148489" y="1124835"/>
                  </a:lnTo>
                  <a:lnTo>
                    <a:pt x="160465" y="1077498"/>
                  </a:lnTo>
                  <a:lnTo>
                    <a:pt x="173781" y="1030677"/>
                  </a:lnTo>
                  <a:lnTo>
                    <a:pt x="188427" y="984387"/>
                  </a:lnTo>
                  <a:lnTo>
                    <a:pt x="204394" y="938642"/>
                  </a:lnTo>
                  <a:lnTo>
                    <a:pt x="221672" y="893457"/>
                  </a:lnTo>
                  <a:lnTo>
                    <a:pt x="240251" y="848848"/>
                  </a:lnTo>
                  <a:lnTo>
                    <a:pt x="260121" y="804827"/>
                  </a:lnTo>
                  <a:lnTo>
                    <a:pt x="281274" y="761411"/>
                  </a:lnTo>
                  <a:lnTo>
                    <a:pt x="303699" y="718615"/>
                  </a:lnTo>
                  <a:lnTo>
                    <a:pt x="327388" y="676451"/>
                  </a:lnTo>
                  <a:lnTo>
                    <a:pt x="352329" y="634936"/>
                  </a:lnTo>
                  <a:lnTo>
                    <a:pt x="378515" y="594084"/>
                  </a:lnTo>
                  <a:lnTo>
                    <a:pt x="405934" y="553909"/>
                  </a:lnTo>
                  <a:lnTo>
                    <a:pt x="434578" y="514427"/>
                  </a:lnTo>
                  <a:lnTo>
                    <a:pt x="464437" y="475652"/>
                  </a:lnTo>
                  <a:lnTo>
                    <a:pt x="495502" y="437598"/>
                  </a:lnTo>
                  <a:lnTo>
                    <a:pt x="527762" y="400281"/>
                  </a:lnTo>
                  <a:lnTo>
                    <a:pt x="561208" y="363714"/>
                  </a:lnTo>
                  <a:lnTo>
                    <a:pt x="595831" y="327914"/>
                  </a:lnTo>
                  <a:lnTo>
                    <a:pt x="631621" y="292893"/>
                  </a:lnTo>
                  <a:lnTo>
                    <a:pt x="668569" y="258668"/>
                  </a:lnTo>
                  <a:lnTo>
                    <a:pt x="706664" y="225252"/>
                  </a:lnTo>
                  <a:lnTo>
                    <a:pt x="745897" y="192661"/>
                  </a:lnTo>
                  <a:lnTo>
                    <a:pt x="786259" y="160909"/>
                  </a:lnTo>
                  <a:lnTo>
                    <a:pt x="827740" y="130010"/>
                  </a:lnTo>
                  <a:lnTo>
                    <a:pt x="870330" y="99980"/>
                  </a:lnTo>
                  <a:lnTo>
                    <a:pt x="909244" y="79121"/>
                  </a:lnTo>
                  <a:lnTo>
                    <a:pt x="949324" y="66262"/>
                  </a:lnTo>
                  <a:lnTo>
                    <a:pt x="989881" y="61404"/>
                  </a:lnTo>
                  <a:lnTo>
                    <a:pt x="1030224" y="64547"/>
                  </a:lnTo>
                  <a:lnTo>
                    <a:pt x="992307" y="32015"/>
                  </a:lnTo>
                  <a:lnTo>
                    <a:pt x="948379" y="10412"/>
                  </a:lnTo>
                  <a:lnTo>
                    <a:pt x="900493" y="0"/>
                  </a:lnTo>
                  <a:close/>
                </a:path>
              </a:pathLst>
            </a:custGeom>
            <a:solidFill>
              <a:srgbClr val="46B5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533644" y="3880104"/>
              <a:ext cx="1135392" cy="1571244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5559552" y="3906011"/>
              <a:ext cx="1032510" cy="1468755"/>
            </a:xfrm>
            <a:custGeom>
              <a:avLst/>
              <a:gdLst/>
              <a:ahLst/>
              <a:cxnLst/>
              <a:rect l="l" t="t" r="r" b="b"/>
              <a:pathLst>
                <a:path w="1032509" h="1468754">
                  <a:moveTo>
                    <a:pt x="869950" y="0"/>
                  </a:moveTo>
                  <a:lnTo>
                    <a:pt x="892077" y="32297"/>
                  </a:lnTo>
                  <a:lnTo>
                    <a:pt x="908002" y="68357"/>
                  </a:lnTo>
                  <a:lnTo>
                    <a:pt x="916330" y="107513"/>
                  </a:lnTo>
                  <a:lnTo>
                    <a:pt x="915670" y="149098"/>
                  </a:lnTo>
                  <a:lnTo>
                    <a:pt x="908899" y="198353"/>
                  </a:lnTo>
                  <a:lnTo>
                    <a:pt x="900784" y="247151"/>
                  </a:lnTo>
                  <a:lnTo>
                    <a:pt x="891332" y="295476"/>
                  </a:lnTo>
                  <a:lnTo>
                    <a:pt x="880552" y="343315"/>
                  </a:lnTo>
                  <a:lnTo>
                    <a:pt x="868452" y="390653"/>
                  </a:lnTo>
                  <a:lnTo>
                    <a:pt x="855039" y="437474"/>
                  </a:lnTo>
                  <a:lnTo>
                    <a:pt x="840321" y="483764"/>
                  </a:lnTo>
                  <a:lnTo>
                    <a:pt x="824305" y="529509"/>
                  </a:lnTo>
                  <a:lnTo>
                    <a:pt x="807001" y="574694"/>
                  </a:lnTo>
                  <a:lnTo>
                    <a:pt x="788415" y="619303"/>
                  </a:lnTo>
                  <a:lnTo>
                    <a:pt x="768557" y="663323"/>
                  </a:lnTo>
                  <a:lnTo>
                    <a:pt x="747432" y="706739"/>
                  </a:lnTo>
                  <a:lnTo>
                    <a:pt x="725050" y="749536"/>
                  </a:lnTo>
                  <a:lnTo>
                    <a:pt x="701418" y="791700"/>
                  </a:lnTo>
                  <a:lnTo>
                    <a:pt x="676544" y="833215"/>
                  </a:lnTo>
                  <a:lnTo>
                    <a:pt x="650437" y="874067"/>
                  </a:lnTo>
                  <a:lnTo>
                    <a:pt x="623103" y="914242"/>
                  </a:lnTo>
                  <a:lnTo>
                    <a:pt x="594551" y="953724"/>
                  </a:lnTo>
                  <a:lnTo>
                    <a:pt x="564788" y="992499"/>
                  </a:lnTo>
                  <a:lnTo>
                    <a:pt x="533823" y="1030553"/>
                  </a:lnTo>
                  <a:lnTo>
                    <a:pt x="501663" y="1067870"/>
                  </a:lnTo>
                  <a:lnTo>
                    <a:pt x="468317" y="1104436"/>
                  </a:lnTo>
                  <a:lnTo>
                    <a:pt x="433791" y="1140237"/>
                  </a:lnTo>
                  <a:lnTo>
                    <a:pt x="398095" y="1175258"/>
                  </a:lnTo>
                  <a:lnTo>
                    <a:pt x="361235" y="1209483"/>
                  </a:lnTo>
                  <a:lnTo>
                    <a:pt x="323220" y="1242898"/>
                  </a:lnTo>
                  <a:lnTo>
                    <a:pt x="284058" y="1275490"/>
                  </a:lnTo>
                  <a:lnTo>
                    <a:pt x="243756" y="1307242"/>
                  </a:lnTo>
                  <a:lnTo>
                    <a:pt x="202323" y="1338140"/>
                  </a:lnTo>
                  <a:lnTo>
                    <a:pt x="159765" y="1368171"/>
                  </a:lnTo>
                  <a:lnTo>
                    <a:pt x="120550" y="1389030"/>
                  </a:lnTo>
                  <a:lnTo>
                    <a:pt x="79882" y="1401889"/>
                  </a:lnTo>
                  <a:lnTo>
                    <a:pt x="39215" y="1406747"/>
                  </a:lnTo>
                  <a:lnTo>
                    <a:pt x="0" y="1403604"/>
                  </a:lnTo>
                  <a:lnTo>
                    <a:pt x="38789" y="1436135"/>
                  </a:lnTo>
                  <a:lnTo>
                    <a:pt x="82940" y="1457738"/>
                  </a:lnTo>
                  <a:lnTo>
                    <a:pt x="130619" y="1468151"/>
                  </a:lnTo>
                  <a:lnTo>
                    <a:pt x="179991" y="1467113"/>
                  </a:lnTo>
                  <a:lnTo>
                    <a:pt x="229223" y="1454362"/>
                  </a:lnTo>
                  <a:lnTo>
                    <a:pt x="276478" y="1429639"/>
                  </a:lnTo>
                  <a:lnTo>
                    <a:pt x="319044" y="1399620"/>
                  </a:lnTo>
                  <a:lnTo>
                    <a:pt x="360501" y="1368732"/>
                  </a:lnTo>
                  <a:lnTo>
                    <a:pt x="400839" y="1336989"/>
                  </a:lnTo>
                  <a:lnTo>
                    <a:pt x="440050" y="1304405"/>
                  </a:lnTo>
                  <a:lnTo>
                    <a:pt x="478124" y="1270996"/>
                  </a:lnTo>
                  <a:lnTo>
                    <a:pt x="515051" y="1236775"/>
                  </a:lnTo>
                  <a:lnTo>
                    <a:pt x="550821" y="1201759"/>
                  </a:lnTo>
                  <a:lnTo>
                    <a:pt x="585425" y="1165962"/>
                  </a:lnTo>
                  <a:lnTo>
                    <a:pt x="618853" y="1129398"/>
                  </a:lnTo>
                  <a:lnTo>
                    <a:pt x="651096" y="1092082"/>
                  </a:lnTo>
                  <a:lnTo>
                    <a:pt x="682143" y="1054029"/>
                  </a:lnTo>
                  <a:lnTo>
                    <a:pt x="711987" y="1015255"/>
                  </a:lnTo>
                  <a:lnTo>
                    <a:pt x="740616" y="975773"/>
                  </a:lnTo>
                  <a:lnTo>
                    <a:pt x="768022" y="935598"/>
                  </a:lnTo>
                  <a:lnTo>
                    <a:pt x="794194" y="894746"/>
                  </a:lnTo>
                  <a:lnTo>
                    <a:pt x="819123" y="853231"/>
                  </a:lnTo>
                  <a:lnTo>
                    <a:pt x="842800" y="811068"/>
                  </a:lnTo>
                  <a:lnTo>
                    <a:pt x="865215" y="768271"/>
                  </a:lnTo>
                  <a:lnTo>
                    <a:pt x="886358" y="724856"/>
                  </a:lnTo>
                  <a:lnTo>
                    <a:pt x="906220" y="680837"/>
                  </a:lnTo>
                  <a:lnTo>
                    <a:pt x="924791" y="636229"/>
                  </a:lnTo>
                  <a:lnTo>
                    <a:pt x="942061" y="591047"/>
                  </a:lnTo>
                  <a:lnTo>
                    <a:pt x="958021" y="545305"/>
                  </a:lnTo>
                  <a:lnTo>
                    <a:pt x="972662" y="499019"/>
                  </a:lnTo>
                  <a:lnTo>
                    <a:pt x="985973" y="452203"/>
                  </a:lnTo>
                  <a:lnTo>
                    <a:pt x="997946" y="404872"/>
                  </a:lnTo>
                  <a:lnTo>
                    <a:pt x="1008570" y="357040"/>
                  </a:lnTo>
                  <a:lnTo>
                    <a:pt x="1017836" y="308724"/>
                  </a:lnTo>
                  <a:lnTo>
                    <a:pt x="1025734" y="259936"/>
                  </a:lnTo>
                  <a:lnTo>
                    <a:pt x="1032255" y="210693"/>
                  </a:lnTo>
                  <a:lnTo>
                    <a:pt x="1030984" y="160240"/>
                  </a:lnTo>
                  <a:lnTo>
                    <a:pt x="1017806" y="113989"/>
                  </a:lnTo>
                  <a:lnTo>
                    <a:pt x="993917" y="73390"/>
                  </a:lnTo>
                  <a:lnTo>
                    <a:pt x="960515" y="39892"/>
                  </a:lnTo>
                  <a:lnTo>
                    <a:pt x="918793" y="14945"/>
                  </a:lnTo>
                  <a:lnTo>
                    <a:pt x="869950" y="0"/>
                  </a:lnTo>
                  <a:close/>
                </a:path>
              </a:pathLst>
            </a:custGeom>
            <a:solidFill>
              <a:srgbClr val="46B5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694176" y="1889734"/>
              <a:ext cx="1862327" cy="486181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3720748" y="1970688"/>
              <a:ext cx="1758950" cy="384175"/>
            </a:xfrm>
            <a:custGeom>
              <a:avLst/>
              <a:gdLst/>
              <a:ahLst/>
              <a:cxnLst/>
              <a:rect l="l" t="t" r="r" b="b"/>
              <a:pathLst>
                <a:path w="1758950" h="384175">
                  <a:moveTo>
                    <a:pt x="903975" y="0"/>
                  </a:moveTo>
                  <a:lnTo>
                    <a:pt x="854661" y="0"/>
                  </a:lnTo>
                  <a:lnTo>
                    <a:pt x="805355" y="1252"/>
                  </a:lnTo>
                  <a:lnTo>
                    <a:pt x="756073" y="3758"/>
                  </a:lnTo>
                  <a:lnTo>
                    <a:pt x="706832" y="7516"/>
                  </a:lnTo>
                  <a:lnTo>
                    <a:pt x="657649" y="12528"/>
                  </a:lnTo>
                  <a:lnTo>
                    <a:pt x="608539" y="18792"/>
                  </a:lnTo>
                  <a:lnTo>
                    <a:pt x="559518" y="26309"/>
                  </a:lnTo>
                  <a:lnTo>
                    <a:pt x="510604" y="35078"/>
                  </a:lnTo>
                  <a:lnTo>
                    <a:pt x="461812" y="45101"/>
                  </a:lnTo>
                  <a:lnTo>
                    <a:pt x="413158" y="56376"/>
                  </a:lnTo>
                  <a:lnTo>
                    <a:pt x="364660" y="68905"/>
                  </a:lnTo>
                  <a:lnTo>
                    <a:pt x="316333" y="82686"/>
                  </a:lnTo>
                  <a:lnTo>
                    <a:pt x="268194" y="97719"/>
                  </a:lnTo>
                  <a:lnTo>
                    <a:pt x="220258" y="114006"/>
                  </a:lnTo>
                  <a:lnTo>
                    <a:pt x="172543" y="131546"/>
                  </a:lnTo>
                  <a:lnTo>
                    <a:pt x="125065" y="150338"/>
                  </a:lnTo>
                  <a:lnTo>
                    <a:pt x="78914" y="175135"/>
                  </a:lnTo>
                  <a:lnTo>
                    <a:pt x="42492" y="208208"/>
                  </a:lnTo>
                  <a:lnTo>
                    <a:pt x="16639" y="247588"/>
                  </a:lnTo>
                  <a:lnTo>
                    <a:pt x="2195" y="291308"/>
                  </a:lnTo>
                  <a:lnTo>
                    <a:pt x="0" y="337398"/>
                  </a:lnTo>
                  <a:lnTo>
                    <a:pt x="10892" y="383891"/>
                  </a:lnTo>
                  <a:lnTo>
                    <a:pt x="28392" y="349958"/>
                  </a:lnTo>
                  <a:lnTo>
                    <a:pt x="53739" y="319597"/>
                  </a:lnTo>
                  <a:lnTo>
                    <a:pt x="86205" y="293665"/>
                  </a:lnTo>
                  <a:lnTo>
                    <a:pt x="125065" y="273020"/>
                  </a:lnTo>
                  <a:lnTo>
                    <a:pt x="172543" y="254228"/>
                  </a:lnTo>
                  <a:lnTo>
                    <a:pt x="220258" y="236688"/>
                  </a:lnTo>
                  <a:lnTo>
                    <a:pt x="268194" y="220401"/>
                  </a:lnTo>
                  <a:lnTo>
                    <a:pt x="316333" y="205368"/>
                  </a:lnTo>
                  <a:lnTo>
                    <a:pt x="364660" y="191587"/>
                  </a:lnTo>
                  <a:lnTo>
                    <a:pt x="413158" y="179058"/>
                  </a:lnTo>
                  <a:lnTo>
                    <a:pt x="461812" y="167783"/>
                  </a:lnTo>
                  <a:lnTo>
                    <a:pt x="510604" y="157760"/>
                  </a:lnTo>
                  <a:lnTo>
                    <a:pt x="559518" y="148991"/>
                  </a:lnTo>
                  <a:lnTo>
                    <a:pt x="608539" y="141474"/>
                  </a:lnTo>
                  <a:lnTo>
                    <a:pt x="657649" y="135210"/>
                  </a:lnTo>
                  <a:lnTo>
                    <a:pt x="706832" y="130198"/>
                  </a:lnTo>
                  <a:lnTo>
                    <a:pt x="756073" y="126440"/>
                  </a:lnTo>
                  <a:lnTo>
                    <a:pt x="805355" y="123934"/>
                  </a:lnTo>
                  <a:lnTo>
                    <a:pt x="854661" y="122682"/>
                  </a:lnTo>
                  <a:lnTo>
                    <a:pt x="903975" y="122682"/>
                  </a:lnTo>
                  <a:lnTo>
                    <a:pt x="953281" y="123934"/>
                  </a:lnTo>
                  <a:lnTo>
                    <a:pt x="1002563" y="126440"/>
                  </a:lnTo>
                  <a:lnTo>
                    <a:pt x="1051804" y="130198"/>
                  </a:lnTo>
                  <a:lnTo>
                    <a:pt x="1100987" y="135210"/>
                  </a:lnTo>
                  <a:lnTo>
                    <a:pt x="1150098" y="141474"/>
                  </a:lnTo>
                  <a:lnTo>
                    <a:pt x="1199118" y="148991"/>
                  </a:lnTo>
                  <a:lnTo>
                    <a:pt x="1248033" y="157760"/>
                  </a:lnTo>
                  <a:lnTo>
                    <a:pt x="1296825" y="167783"/>
                  </a:lnTo>
                  <a:lnTo>
                    <a:pt x="1345478" y="179058"/>
                  </a:lnTo>
                  <a:lnTo>
                    <a:pt x="1393976" y="191587"/>
                  </a:lnTo>
                  <a:lnTo>
                    <a:pt x="1442303" y="205368"/>
                  </a:lnTo>
                  <a:lnTo>
                    <a:pt x="1490442" y="220401"/>
                  </a:lnTo>
                  <a:lnTo>
                    <a:pt x="1538378" y="236688"/>
                  </a:lnTo>
                  <a:lnTo>
                    <a:pt x="1586093" y="254228"/>
                  </a:lnTo>
                  <a:lnTo>
                    <a:pt x="1633571" y="273020"/>
                  </a:lnTo>
                  <a:lnTo>
                    <a:pt x="1672072" y="292647"/>
                  </a:lnTo>
                  <a:lnTo>
                    <a:pt x="1703929" y="318692"/>
                  </a:lnTo>
                  <a:lnTo>
                    <a:pt x="1729119" y="349619"/>
                  </a:lnTo>
                  <a:lnTo>
                    <a:pt x="1747617" y="383891"/>
                  </a:lnTo>
                  <a:lnTo>
                    <a:pt x="1758731" y="337566"/>
                  </a:lnTo>
                  <a:lnTo>
                    <a:pt x="1756940" y="291844"/>
                  </a:lnTo>
                  <a:lnTo>
                    <a:pt x="1742886" y="248493"/>
                  </a:lnTo>
                  <a:lnTo>
                    <a:pt x="1717212" y="209280"/>
                  </a:lnTo>
                  <a:lnTo>
                    <a:pt x="1680560" y="175972"/>
                  </a:lnTo>
                  <a:lnTo>
                    <a:pt x="1633571" y="150338"/>
                  </a:lnTo>
                  <a:lnTo>
                    <a:pt x="1586093" y="131546"/>
                  </a:lnTo>
                  <a:lnTo>
                    <a:pt x="1538378" y="114006"/>
                  </a:lnTo>
                  <a:lnTo>
                    <a:pt x="1490442" y="97719"/>
                  </a:lnTo>
                  <a:lnTo>
                    <a:pt x="1442303" y="82686"/>
                  </a:lnTo>
                  <a:lnTo>
                    <a:pt x="1393976" y="68905"/>
                  </a:lnTo>
                  <a:lnTo>
                    <a:pt x="1345478" y="56376"/>
                  </a:lnTo>
                  <a:lnTo>
                    <a:pt x="1296825" y="45101"/>
                  </a:lnTo>
                  <a:lnTo>
                    <a:pt x="1248033" y="35078"/>
                  </a:lnTo>
                  <a:lnTo>
                    <a:pt x="1199118" y="26309"/>
                  </a:lnTo>
                  <a:lnTo>
                    <a:pt x="1150098" y="18792"/>
                  </a:lnTo>
                  <a:lnTo>
                    <a:pt x="1100987" y="12528"/>
                  </a:lnTo>
                  <a:lnTo>
                    <a:pt x="1051804" y="7516"/>
                  </a:lnTo>
                  <a:lnTo>
                    <a:pt x="1002563" y="3758"/>
                  </a:lnTo>
                  <a:lnTo>
                    <a:pt x="953281" y="1252"/>
                  </a:lnTo>
                  <a:lnTo>
                    <a:pt x="903975" y="0"/>
                  </a:lnTo>
                  <a:close/>
                </a:path>
              </a:pathLst>
            </a:custGeom>
            <a:solidFill>
              <a:srgbClr val="46B5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" name="object 34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701796" y="5314188"/>
              <a:ext cx="1862327" cy="487692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3728368" y="5340096"/>
              <a:ext cx="1758950" cy="385445"/>
            </a:xfrm>
            <a:custGeom>
              <a:avLst/>
              <a:gdLst/>
              <a:ahLst/>
              <a:cxnLst/>
              <a:rect l="l" t="t" r="r" b="b"/>
              <a:pathLst>
                <a:path w="1758950" h="385445">
                  <a:moveTo>
                    <a:pt x="1747617" y="0"/>
                  </a:moveTo>
                  <a:lnTo>
                    <a:pt x="1729119" y="34387"/>
                  </a:lnTo>
                  <a:lnTo>
                    <a:pt x="1703929" y="65452"/>
                  </a:lnTo>
                  <a:lnTo>
                    <a:pt x="1672072" y="91636"/>
                  </a:lnTo>
                  <a:lnTo>
                    <a:pt x="1633571" y="111378"/>
                  </a:lnTo>
                  <a:lnTo>
                    <a:pt x="1586093" y="130235"/>
                  </a:lnTo>
                  <a:lnTo>
                    <a:pt x="1538378" y="147834"/>
                  </a:lnTo>
                  <a:lnTo>
                    <a:pt x="1490442" y="164177"/>
                  </a:lnTo>
                  <a:lnTo>
                    <a:pt x="1442303" y="179262"/>
                  </a:lnTo>
                  <a:lnTo>
                    <a:pt x="1393976" y="193090"/>
                  </a:lnTo>
                  <a:lnTo>
                    <a:pt x="1345478" y="205661"/>
                  </a:lnTo>
                  <a:lnTo>
                    <a:pt x="1296825" y="216975"/>
                  </a:lnTo>
                  <a:lnTo>
                    <a:pt x="1248033" y="227032"/>
                  </a:lnTo>
                  <a:lnTo>
                    <a:pt x="1199118" y="235832"/>
                  </a:lnTo>
                  <a:lnTo>
                    <a:pt x="1150098" y="243374"/>
                  </a:lnTo>
                  <a:lnTo>
                    <a:pt x="1100987" y="249660"/>
                  </a:lnTo>
                  <a:lnTo>
                    <a:pt x="1051804" y="254688"/>
                  </a:lnTo>
                  <a:lnTo>
                    <a:pt x="1002563" y="258459"/>
                  </a:lnTo>
                  <a:lnTo>
                    <a:pt x="953281" y="260974"/>
                  </a:lnTo>
                  <a:lnTo>
                    <a:pt x="903975" y="262231"/>
                  </a:lnTo>
                  <a:lnTo>
                    <a:pt x="854661" y="262231"/>
                  </a:lnTo>
                  <a:lnTo>
                    <a:pt x="805355" y="260974"/>
                  </a:lnTo>
                  <a:lnTo>
                    <a:pt x="756073" y="258459"/>
                  </a:lnTo>
                  <a:lnTo>
                    <a:pt x="706832" y="254688"/>
                  </a:lnTo>
                  <a:lnTo>
                    <a:pt x="657649" y="249660"/>
                  </a:lnTo>
                  <a:lnTo>
                    <a:pt x="608539" y="243374"/>
                  </a:lnTo>
                  <a:lnTo>
                    <a:pt x="559518" y="235832"/>
                  </a:lnTo>
                  <a:lnTo>
                    <a:pt x="510604" y="227032"/>
                  </a:lnTo>
                  <a:lnTo>
                    <a:pt x="461812" y="216975"/>
                  </a:lnTo>
                  <a:lnTo>
                    <a:pt x="413158" y="205661"/>
                  </a:lnTo>
                  <a:lnTo>
                    <a:pt x="364660" y="193090"/>
                  </a:lnTo>
                  <a:lnTo>
                    <a:pt x="316333" y="179262"/>
                  </a:lnTo>
                  <a:lnTo>
                    <a:pt x="268194" y="164177"/>
                  </a:lnTo>
                  <a:lnTo>
                    <a:pt x="220258" y="147834"/>
                  </a:lnTo>
                  <a:lnTo>
                    <a:pt x="172543" y="130235"/>
                  </a:lnTo>
                  <a:lnTo>
                    <a:pt x="125065" y="111378"/>
                  </a:lnTo>
                  <a:lnTo>
                    <a:pt x="86205" y="90618"/>
                  </a:lnTo>
                  <a:lnTo>
                    <a:pt x="53739" y="64547"/>
                  </a:lnTo>
                  <a:lnTo>
                    <a:pt x="28392" y="34047"/>
                  </a:lnTo>
                  <a:lnTo>
                    <a:pt x="10892" y="0"/>
                  </a:lnTo>
                  <a:lnTo>
                    <a:pt x="0" y="46682"/>
                  </a:lnTo>
                  <a:lnTo>
                    <a:pt x="2195" y="92959"/>
                  </a:lnTo>
                  <a:lnTo>
                    <a:pt x="16639" y="136858"/>
                  </a:lnTo>
                  <a:lnTo>
                    <a:pt x="42492" y="176407"/>
                  </a:lnTo>
                  <a:lnTo>
                    <a:pt x="78914" y="209635"/>
                  </a:lnTo>
                  <a:lnTo>
                    <a:pt x="125065" y="234568"/>
                  </a:lnTo>
                  <a:lnTo>
                    <a:pt x="172543" y="253425"/>
                  </a:lnTo>
                  <a:lnTo>
                    <a:pt x="220258" y="271024"/>
                  </a:lnTo>
                  <a:lnTo>
                    <a:pt x="268194" y="287367"/>
                  </a:lnTo>
                  <a:lnTo>
                    <a:pt x="316333" y="302452"/>
                  </a:lnTo>
                  <a:lnTo>
                    <a:pt x="364660" y="316280"/>
                  </a:lnTo>
                  <a:lnTo>
                    <a:pt x="413158" y="328851"/>
                  </a:lnTo>
                  <a:lnTo>
                    <a:pt x="461812" y="340165"/>
                  </a:lnTo>
                  <a:lnTo>
                    <a:pt x="510604" y="350222"/>
                  </a:lnTo>
                  <a:lnTo>
                    <a:pt x="559518" y="359022"/>
                  </a:lnTo>
                  <a:lnTo>
                    <a:pt x="608539" y="366564"/>
                  </a:lnTo>
                  <a:lnTo>
                    <a:pt x="657649" y="372850"/>
                  </a:lnTo>
                  <a:lnTo>
                    <a:pt x="706832" y="377878"/>
                  </a:lnTo>
                  <a:lnTo>
                    <a:pt x="756073" y="381649"/>
                  </a:lnTo>
                  <a:lnTo>
                    <a:pt x="805355" y="384164"/>
                  </a:lnTo>
                  <a:lnTo>
                    <a:pt x="854661" y="385421"/>
                  </a:lnTo>
                  <a:lnTo>
                    <a:pt x="903975" y="385421"/>
                  </a:lnTo>
                  <a:lnTo>
                    <a:pt x="953281" y="384164"/>
                  </a:lnTo>
                  <a:lnTo>
                    <a:pt x="1002563" y="381649"/>
                  </a:lnTo>
                  <a:lnTo>
                    <a:pt x="1051804" y="377878"/>
                  </a:lnTo>
                  <a:lnTo>
                    <a:pt x="1100987" y="372850"/>
                  </a:lnTo>
                  <a:lnTo>
                    <a:pt x="1150098" y="366564"/>
                  </a:lnTo>
                  <a:lnTo>
                    <a:pt x="1199118" y="359022"/>
                  </a:lnTo>
                  <a:lnTo>
                    <a:pt x="1248033" y="350222"/>
                  </a:lnTo>
                  <a:lnTo>
                    <a:pt x="1296825" y="340165"/>
                  </a:lnTo>
                  <a:lnTo>
                    <a:pt x="1345478" y="328851"/>
                  </a:lnTo>
                  <a:lnTo>
                    <a:pt x="1393976" y="316280"/>
                  </a:lnTo>
                  <a:lnTo>
                    <a:pt x="1442303" y="302452"/>
                  </a:lnTo>
                  <a:lnTo>
                    <a:pt x="1490442" y="287367"/>
                  </a:lnTo>
                  <a:lnTo>
                    <a:pt x="1538378" y="271024"/>
                  </a:lnTo>
                  <a:lnTo>
                    <a:pt x="1586093" y="253425"/>
                  </a:lnTo>
                  <a:lnTo>
                    <a:pt x="1633571" y="234568"/>
                  </a:lnTo>
                  <a:lnTo>
                    <a:pt x="1680560" y="208797"/>
                  </a:lnTo>
                  <a:lnTo>
                    <a:pt x="1717212" y="175335"/>
                  </a:lnTo>
                  <a:lnTo>
                    <a:pt x="1742886" y="135953"/>
                  </a:lnTo>
                  <a:lnTo>
                    <a:pt x="1756940" y="92423"/>
                  </a:lnTo>
                  <a:lnTo>
                    <a:pt x="1758731" y="46514"/>
                  </a:lnTo>
                  <a:lnTo>
                    <a:pt x="1747617" y="0"/>
                  </a:lnTo>
                  <a:close/>
                </a:path>
              </a:pathLst>
            </a:custGeom>
            <a:solidFill>
              <a:srgbClr val="46B5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6" name="object 3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797552" y="3104400"/>
              <a:ext cx="798588" cy="784847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4824202" y="3130296"/>
              <a:ext cx="695960" cy="683260"/>
            </a:xfrm>
            <a:custGeom>
              <a:avLst/>
              <a:gdLst/>
              <a:ahLst/>
              <a:cxnLst/>
              <a:rect l="l" t="t" r="r" b="b"/>
              <a:pathLst>
                <a:path w="695960" h="683260">
                  <a:moveTo>
                    <a:pt x="271545" y="0"/>
                  </a:moveTo>
                  <a:lnTo>
                    <a:pt x="26816" y="396366"/>
                  </a:lnTo>
                  <a:lnTo>
                    <a:pt x="8439" y="435462"/>
                  </a:lnTo>
                  <a:lnTo>
                    <a:pt x="0" y="475260"/>
                  </a:lnTo>
                  <a:lnTo>
                    <a:pt x="782" y="514625"/>
                  </a:lnTo>
                  <a:lnTo>
                    <a:pt x="10070" y="552422"/>
                  </a:lnTo>
                  <a:lnTo>
                    <a:pt x="27149" y="587517"/>
                  </a:lnTo>
                  <a:lnTo>
                    <a:pt x="51303" y="618776"/>
                  </a:lnTo>
                  <a:lnTo>
                    <a:pt x="81817" y="645063"/>
                  </a:lnTo>
                  <a:lnTo>
                    <a:pt x="117975" y="665245"/>
                  </a:lnTo>
                  <a:lnTo>
                    <a:pt x="159062" y="678186"/>
                  </a:lnTo>
                  <a:lnTo>
                    <a:pt x="204362" y="682751"/>
                  </a:lnTo>
                  <a:lnTo>
                    <a:pt x="695725" y="682751"/>
                  </a:lnTo>
                  <a:lnTo>
                    <a:pt x="680993" y="546099"/>
                  </a:lnTo>
                  <a:lnTo>
                    <a:pt x="669202" y="499240"/>
                  </a:lnTo>
                  <a:lnTo>
                    <a:pt x="654678" y="453420"/>
                  </a:lnTo>
                  <a:lnTo>
                    <a:pt x="637505" y="408718"/>
                  </a:lnTo>
                  <a:lnTo>
                    <a:pt x="617770" y="365214"/>
                  </a:lnTo>
                  <a:lnTo>
                    <a:pt x="595557" y="322987"/>
                  </a:lnTo>
                  <a:lnTo>
                    <a:pt x="570952" y="282116"/>
                  </a:lnTo>
                  <a:lnTo>
                    <a:pt x="544039" y="242681"/>
                  </a:lnTo>
                  <a:lnTo>
                    <a:pt x="514905" y="204759"/>
                  </a:lnTo>
                  <a:lnTo>
                    <a:pt x="483634" y="168431"/>
                  </a:lnTo>
                  <a:lnTo>
                    <a:pt x="450312" y="133775"/>
                  </a:lnTo>
                  <a:lnTo>
                    <a:pt x="415024" y="100871"/>
                  </a:lnTo>
                  <a:lnTo>
                    <a:pt x="377855" y="69798"/>
                  </a:lnTo>
                  <a:lnTo>
                    <a:pt x="338890" y="40635"/>
                  </a:lnTo>
                  <a:lnTo>
                    <a:pt x="298215" y="13462"/>
                  </a:lnTo>
                  <a:lnTo>
                    <a:pt x="271545" y="0"/>
                  </a:lnTo>
                  <a:close/>
                </a:path>
              </a:pathLst>
            </a:custGeom>
            <a:solidFill>
              <a:srgbClr val="46B5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8" name="object 3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692652" y="3846550"/>
              <a:ext cx="807732" cy="795553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3718560" y="3872483"/>
              <a:ext cx="705485" cy="693420"/>
            </a:xfrm>
            <a:custGeom>
              <a:avLst/>
              <a:gdLst/>
              <a:ahLst/>
              <a:cxnLst/>
              <a:rect l="l" t="t" r="r" b="b"/>
              <a:pathLst>
                <a:path w="705485" h="693420">
                  <a:moveTo>
                    <a:pt x="500506" y="0"/>
                  </a:moveTo>
                  <a:lnTo>
                    <a:pt x="0" y="0"/>
                  </a:lnTo>
                  <a:lnTo>
                    <a:pt x="15748" y="146177"/>
                  </a:lnTo>
                  <a:lnTo>
                    <a:pt x="27538" y="193063"/>
                  </a:lnTo>
                  <a:lnTo>
                    <a:pt x="42063" y="238910"/>
                  </a:lnTo>
                  <a:lnTo>
                    <a:pt x="59235" y="283638"/>
                  </a:lnTo>
                  <a:lnTo>
                    <a:pt x="78971" y="327167"/>
                  </a:lnTo>
                  <a:lnTo>
                    <a:pt x="101183" y="369419"/>
                  </a:lnTo>
                  <a:lnTo>
                    <a:pt x="125789" y="410313"/>
                  </a:lnTo>
                  <a:lnTo>
                    <a:pt x="152701" y="449770"/>
                  </a:lnTo>
                  <a:lnTo>
                    <a:pt x="181835" y="487711"/>
                  </a:lnTo>
                  <a:lnTo>
                    <a:pt x="213106" y="524056"/>
                  </a:lnTo>
                  <a:lnTo>
                    <a:pt x="246428" y="558727"/>
                  </a:lnTo>
                  <a:lnTo>
                    <a:pt x="281717" y="591642"/>
                  </a:lnTo>
                  <a:lnTo>
                    <a:pt x="318886" y="622724"/>
                  </a:lnTo>
                  <a:lnTo>
                    <a:pt x="357850" y="651893"/>
                  </a:lnTo>
                  <a:lnTo>
                    <a:pt x="398525" y="679069"/>
                  </a:lnTo>
                  <a:lnTo>
                    <a:pt x="426847" y="693420"/>
                  </a:lnTo>
                  <a:lnTo>
                    <a:pt x="678052" y="286512"/>
                  </a:lnTo>
                  <a:lnTo>
                    <a:pt x="696429" y="247412"/>
                  </a:lnTo>
                  <a:lnTo>
                    <a:pt x="704869" y="207605"/>
                  </a:lnTo>
                  <a:lnTo>
                    <a:pt x="704087" y="168226"/>
                  </a:lnTo>
                  <a:lnTo>
                    <a:pt x="694798" y="130411"/>
                  </a:lnTo>
                  <a:lnTo>
                    <a:pt x="677719" y="95297"/>
                  </a:lnTo>
                  <a:lnTo>
                    <a:pt x="653565" y="64020"/>
                  </a:lnTo>
                  <a:lnTo>
                    <a:pt x="623051" y="37715"/>
                  </a:lnTo>
                  <a:lnTo>
                    <a:pt x="586893" y="17519"/>
                  </a:lnTo>
                  <a:lnTo>
                    <a:pt x="545806" y="4569"/>
                  </a:lnTo>
                  <a:lnTo>
                    <a:pt x="500506" y="0"/>
                  </a:lnTo>
                  <a:close/>
                </a:path>
              </a:pathLst>
            </a:custGeom>
            <a:solidFill>
              <a:srgbClr val="46B5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0" name="object 40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695700" y="3116580"/>
              <a:ext cx="769632" cy="763523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3721608" y="3142488"/>
              <a:ext cx="667385" cy="661670"/>
            </a:xfrm>
            <a:custGeom>
              <a:avLst/>
              <a:gdLst/>
              <a:ahLst/>
              <a:cxnLst/>
              <a:rect l="l" t="t" r="r" b="b"/>
              <a:pathLst>
                <a:path w="667385" h="661670">
                  <a:moveTo>
                    <a:pt x="408431" y="0"/>
                  </a:moveTo>
                  <a:lnTo>
                    <a:pt x="355310" y="33500"/>
                  </a:lnTo>
                  <a:lnTo>
                    <a:pt x="316346" y="62646"/>
                  </a:lnTo>
                  <a:lnTo>
                    <a:pt x="279177" y="93708"/>
                  </a:lnTo>
                  <a:lnTo>
                    <a:pt x="243888" y="126605"/>
                  </a:lnTo>
                  <a:lnTo>
                    <a:pt x="210566" y="161257"/>
                  </a:lnTo>
                  <a:lnTo>
                    <a:pt x="179295" y="197584"/>
                  </a:lnTo>
                  <a:lnTo>
                    <a:pt x="150161" y="235505"/>
                  </a:lnTo>
                  <a:lnTo>
                    <a:pt x="123249" y="274941"/>
                  </a:lnTo>
                  <a:lnTo>
                    <a:pt x="98643" y="315811"/>
                  </a:lnTo>
                  <a:lnTo>
                    <a:pt x="76431" y="358034"/>
                  </a:lnTo>
                  <a:lnTo>
                    <a:pt x="56695" y="401531"/>
                  </a:lnTo>
                  <a:lnTo>
                    <a:pt x="39523" y="446221"/>
                  </a:lnTo>
                  <a:lnTo>
                    <a:pt x="24998" y="492024"/>
                  </a:lnTo>
                  <a:lnTo>
                    <a:pt x="13207" y="538861"/>
                  </a:lnTo>
                  <a:lnTo>
                    <a:pt x="0" y="661416"/>
                  </a:lnTo>
                  <a:lnTo>
                    <a:pt x="462406" y="661416"/>
                  </a:lnTo>
                  <a:lnTo>
                    <a:pt x="507706" y="656846"/>
                  </a:lnTo>
                  <a:lnTo>
                    <a:pt x="548793" y="643897"/>
                  </a:lnTo>
                  <a:lnTo>
                    <a:pt x="584951" y="623703"/>
                  </a:lnTo>
                  <a:lnTo>
                    <a:pt x="615465" y="597403"/>
                  </a:lnTo>
                  <a:lnTo>
                    <a:pt x="639619" y="566134"/>
                  </a:lnTo>
                  <a:lnTo>
                    <a:pt x="656698" y="531031"/>
                  </a:lnTo>
                  <a:lnTo>
                    <a:pt x="665987" y="493233"/>
                  </a:lnTo>
                  <a:lnTo>
                    <a:pt x="666769" y="453875"/>
                  </a:lnTo>
                  <a:lnTo>
                    <a:pt x="658329" y="414095"/>
                  </a:lnTo>
                  <a:lnTo>
                    <a:pt x="639952" y="375031"/>
                  </a:lnTo>
                  <a:lnTo>
                    <a:pt x="408431" y="0"/>
                  </a:lnTo>
                  <a:close/>
                </a:path>
              </a:pathLst>
            </a:custGeom>
            <a:solidFill>
              <a:srgbClr val="46B5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2" name="object 42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812792" y="3869436"/>
              <a:ext cx="777265" cy="763524"/>
            </a:xfrm>
            <a:prstGeom prst="rect">
              <a:avLst/>
            </a:prstGeom>
          </p:spPr>
        </p:pic>
        <p:sp>
          <p:nvSpPr>
            <p:cNvPr id="43" name="object 43"/>
            <p:cNvSpPr/>
            <p:nvPr/>
          </p:nvSpPr>
          <p:spPr>
            <a:xfrm>
              <a:off x="4839444" y="3895344"/>
              <a:ext cx="675005" cy="661670"/>
            </a:xfrm>
            <a:custGeom>
              <a:avLst/>
              <a:gdLst/>
              <a:ahLst/>
              <a:cxnLst/>
              <a:rect l="l" t="t" r="r" b="b"/>
              <a:pathLst>
                <a:path w="675004" h="661670">
                  <a:moveTo>
                    <a:pt x="674387" y="0"/>
                  </a:moveTo>
                  <a:lnTo>
                    <a:pt x="204614" y="0"/>
                  </a:lnTo>
                  <a:lnTo>
                    <a:pt x="159245" y="4561"/>
                  </a:lnTo>
                  <a:lnTo>
                    <a:pt x="118103" y="17491"/>
                  </a:lnTo>
                  <a:lnTo>
                    <a:pt x="81902" y="37653"/>
                  </a:lnTo>
                  <a:lnTo>
                    <a:pt x="51356" y="63914"/>
                  </a:lnTo>
                  <a:lnTo>
                    <a:pt x="27179" y="95138"/>
                  </a:lnTo>
                  <a:lnTo>
                    <a:pt x="10084" y="130192"/>
                  </a:lnTo>
                  <a:lnTo>
                    <a:pt x="787" y="167940"/>
                  </a:lnTo>
                  <a:lnTo>
                    <a:pt x="0" y="207247"/>
                  </a:lnTo>
                  <a:lnTo>
                    <a:pt x="8437" y="246980"/>
                  </a:lnTo>
                  <a:lnTo>
                    <a:pt x="26814" y="286003"/>
                  </a:lnTo>
                  <a:lnTo>
                    <a:pt x="259224" y="661415"/>
                  </a:lnTo>
                  <a:lnTo>
                    <a:pt x="278274" y="651763"/>
                  </a:lnTo>
                  <a:lnTo>
                    <a:pt x="318976" y="624644"/>
                  </a:lnTo>
                  <a:lnTo>
                    <a:pt x="357968" y="595536"/>
                  </a:lnTo>
                  <a:lnTo>
                    <a:pt x="395164" y="564518"/>
                  </a:lnTo>
                  <a:lnTo>
                    <a:pt x="430480" y="531670"/>
                  </a:lnTo>
                  <a:lnTo>
                    <a:pt x="463829" y="497072"/>
                  </a:lnTo>
                  <a:lnTo>
                    <a:pt x="495127" y="460803"/>
                  </a:lnTo>
                  <a:lnTo>
                    <a:pt x="524289" y="422941"/>
                  </a:lnTo>
                  <a:lnTo>
                    <a:pt x="551228" y="383568"/>
                  </a:lnTo>
                  <a:lnTo>
                    <a:pt x="575861" y="342761"/>
                  </a:lnTo>
                  <a:lnTo>
                    <a:pt x="598101" y="300601"/>
                  </a:lnTo>
                  <a:lnTo>
                    <a:pt x="617863" y="257167"/>
                  </a:lnTo>
                  <a:lnTo>
                    <a:pt x="635063" y="212538"/>
                  </a:lnTo>
                  <a:lnTo>
                    <a:pt x="649615" y="166794"/>
                  </a:lnTo>
                  <a:lnTo>
                    <a:pt x="661433" y="120014"/>
                  </a:lnTo>
                  <a:lnTo>
                    <a:pt x="674387" y="0"/>
                  </a:lnTo>
                  <a:close/>
                </a:path>
              </a:pathLst>
            </a:custGeom>
            <a:solidFill>
              <a:srgbClr val="46B5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4" name="object 44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180332" y="2977921"/>
              <a:ext cx="920483" cy="665962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4206240" y="3003804"/>
              <a:ext cx="818515" cy="563880"/>
            </a:xfrm>
            <a:custGeom>
              <a:avLst/>
              <a:gdLst/>
              <a:ahLst/>
              <a:cxnLst/>
              <a:rect l="l" t="t" r="r" b="b"/>
              <a:pathLst>
                <a:path w="818514" h="563879">
                  <a:moveTo>
                    <a:pt x="413893" y="0"/>
                  </a:moveTo>
                  <a:lnTo>
                    <a:pt x="360340" y="1440"/>
                  </a:lnTo>
                  <a:lnTo>
                    <a:pt x="307615" y="5706"/>
                  </a:lnTo>
                  <a:lnTo>
                    <a:pt x="255795" y="12716"/>
                  </a:lnTo>
                  <a:lnTo>
                    <a:pt x="204962" y="22387"/>
                  </a:lnTo>
                  <a:lnTo>
                    <a:pt x="155196" y="34638"/>
                  </a:lnTo>
                  <a:lnTo>
                    <a:pt x="106575" y="49385"/>
                  </a:lnTo>
                  <a:lnTo>
                    <a:pt x="59182" y="66548"/>
                  </a:lnTo>
                  <a:lnTo>
                    <a:pt x="0" y="96520"/>
                  </a:lnTo>
                  <a:lnTo>
                    <a:pt x="229997" y="468122"/>
                  </a:lnTo>
                  <a:lnTo>
                    <a:pt x="256958" y="502583"/>
                  </a:lnTo>
                  <a:lnTo>
                    <a:pt x="289643" y="529386"/>
                  </a:lnTo>
                  <a:lnTo>
                    <a:pt x="326621" y="548532"/>
                  </a:lnTo>
                  <a:lnTo>
                    <a:pt x="366462" y="560019"/>
                  </a:lnTo>
                  <a:lnTo>
                    <a:pt x="407733" y="563848"/>
                  </a:lnTo>
                  <a:lnTo>
                    <a:pt x="449004" y="560019"/>
                  </a:lnTo>
                  <a:lnTo>
                    <a:pt x="488845" y="548532"/>
                  </a:lnTo>
                  <a:lnTo>
                    <a:pt x="525823" y="529386"/>
                  </a:lnTo>
                  <a:lnTo>
                    <a:pt x="558508" y="502583"/>
                  </a:lnTo>
                  <a:lnTo>
                    <a:pt x="585470" y="468122"/>
                  </a:lnTo>
                  <a:lnTo>
                    <a:pt x="818388" y="91821"/>
                  </a:lnTo>
                  <a:lnTo>
                    <a:pt x="768476" y="66548"/>
                  </a:lnTo>
                  <a:lnTo>
                    <a:pt x="721123" y="49385"/>
                  </a:lnTo>
                  <a:lnTo>
                    <a:pt x="672521" y="34638"/>
                  </a:lnTo>
                  <a:lnTo>
                    <a:pt x="622759" y="22387"/>
                  </a:lnTo>
                  <a:lnTo>
                    <a:pt x="571926" y="12716"/>
                  </a:lnTo>
                  <a:lnTo>
                    <a:pt x="520112" y="5706"/>
                  </a:lnTo>
                  <a:lnTo>
                    <a:pt x="467404" y="1440"/>
                  </a:lnTo>
                  <a:lnTo>
                    <a:pt x="413893" y="0"/>
                  </a:lnTo>
                  <a:close/>
                </a:path>
              </a:pathLst>
            </a:custGeom>
            <a:solidFill>
              <a:srgbClr val="46B5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6" name="object 46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177283" y="4105630"/>
              <a:ext cx="918972" cy="667537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4203192" y="4131564"/>
              <a:ext cx="817244" cy="565785"/>
            </a:xfrm>
            <a:custGeom>
              <a:avLst/>
              <a:gdLst/>
              <a:ahLst/>
              <a:cxnLst/>
              <a:rect l="l" t="t" r="r" b="b"/>
              <a:pathLst>
                <a:path w="817245" h="565785">
                  <a:moveTo>
                    <a:pt x="408813" y="0"/>
                  </a:moveTo>
                  <a:lnTo>
                    <a:pt x="357463" y="6000"/>
                  </a:lnTo>
                  <a:lnTo>
                    <a:pt x="308911" y="24002"/>
                  </a:lnTo>
                  <a:lnTo>
                    <a:pt x="265955" y="54006"/>
                  </a:lnTo>
                  <a:lnTo>
                    <a:pt x="231394" y="96012"/>
                  </a:lnTo>
                  <a:lnTo>
                    <a:pt x="0" y="471550"/>
                  </a:lnTo>
                  <a:lnTo>
                    <a:pt x="53340" y="498602"/>
                  </a:lnTo>
                  <a:lnTo>
                    <a:pt x="100585" y="515858"/>
                  </a:lnTo>
                  <a:lnTo>
                    <a:pt x="149080" y="530673"/>
                  </a:lnTo>
                  <a:lnTo>
                    <a:pt x="198740" y="542969"/>
                  </a:lnTo>
                  <a:lnTo>
                    <a:pt x="249478" y="552667"/>
                  </a:lnTo>
                  <a:lnTo>
                    <a:pt x="301206" y="559691"/>
                  </a:lnTo>
                  <a:lnTo>
                    <a:pt x="353839" y="563962"/>
                  </a:lnTo>
                  <a:lnTo>
                    <a:pt x="407288" y="565404"/>
                  </a:lnTo>
                  <a:lnTo>
                    <a:pt x="460738" y="563962"/>
                  </a:lnTo>
                  <a:lnTo>
                    <a:pt x="513371" y="559691"/>
                  </a:lnTo>
                  <a:lnTo>
                    <a:pt x="565099" y="552667"/>
                  </a:lnTo>
                  <a:lnTo>
                    <a:pt x="615837" y="542969"/>
                  </a:lnTo>
                  <a:lnTo>
                    <a:pt x="665497" y="530673"/>
                  </a:lnTo>
                  <a:lnTo>
                    <a:pt x="713992" y="515858"/>
                  </a:lnTo>
                  <a:lnTo>
                    <a:pt x="761238" y="498602"/>
                  </a:lnTo>
                  <a:lnTo>
                    <a:pt x="816863" y="470408"/>
                  </a:lnTo>
                  <a:lnTo>
                    <a:pt x="586232" y="96012"/>
                  </a:lnTo>
                  <a:lnTo>
                    <a:pt x="551670" y="54006"/>
                  </a:lnTo>
                  <a:lnTo>
                    <a:pt x="508714" y="24002"/>
                  </a:lnTo>
                  <a:lnTo>
                    <a:pt x="460162" y="6000"/>
                  </a:lnTo>
                  <a:lnTo>
                    <a:pt x="408813" y="0"/>
                  </a:lnTo>
                  <a:close/>
                </a:path>
              </a:pathLst>
            </a:custGeom>
            <a:solidFill>
              <a:srgbClr val="46B5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8" name="object 48"/>
          <p:cNvSpPr txBox="1"/>
          <p:nvPr/>
        </p:nvSpPr>
        <p:spPr>
          <a:xfrm>
            <a:off x="4565396" y="3039617"/>
            <a:ext cx="11048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390" dirty="0">
                <a:solidFill>
                  <a:srgbClr val="FFFFFF"/>
                </a:solidFill>
                <a:latin typeface="Century Gothic"/>
                <a:cs typeface="Century Gothic"/>
              </a:rPr>
              <a:t>1</a:t>
            </a:r>
            <a:endParaRPr sz="1800">
              <a:latin typeface="Century Gothic"/>
              <a:cs typeface="Century Gothic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5056123" y="3301110"/>
            <a:ext cx="1568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solidFill>
                  <a:srgbClr val="FFFFFF"/>
                </a:solidFill>
                <a:latin typeface="Century Gothic"/>
                <a:cs typeface="Century Gothic"/>
              </a:rPr>
              <a:t>2</a:t>
            </a:r>
            <a:endParaRPr sz="1800">
              <a:latin typeface="Century Gothic"/>
              <a:cs typeface="Century Gothic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5078984" y="3935348"/>
            <a:ext cx="1562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solidFill>
                  <a:srgbClr val="FFFFFF"/>
                </a:solidFill>
                <a:latin typeface="Century Gothic"/>
                <a:cs typeface="Century Gothic"/>
              </a:rPr>
              <a:t>3</a:t>
            </a:r>
            <a:endParaRPr sz="1800">
              <a:latin typeface="Century Gothic"/>
              <a:cs typeface="Century Gothic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4514215" y="4213097"/>
            <a:ext cx="1784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50" dirty="0">
                <a:solidFill>
                  <a:srgbClr val="FFFFFF"/>
                </a:solidFill>
                <a:latin typeface="Century Gothic"/>
                <a:cs typeface="Century Gothic"/>
              </a:rPr>
              <a:t>4</a:t>
            </a:r>
            <a:endParaRPr sz="1800">
              <a:latin typeface="Century Gothic"/>
              <a:cs typeface="Century Gothic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4008246" y="3933825"/>
            <a:ext cx="1568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solidFill>
                  <a:srgbClr val="FFFFFF"/>
                </a:solidFill>
                <a:latin typeface="Century Gothic"/>
                <a:cs typeface="Century Gothic"/>
              </a:rPr>
              <a:t>5</a:t>
            </a:r>
            <a:endParaRPr sz="1800">
              <a:latin typeface="Century Gothic"/>
              <a:cs typeface="Century Gothic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3991736" y="3316351"/>
            <a:ext cx="1670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60" dirty="0">
                <a:solidFill>
                  <a:srgbClr val="FFFFFF"/>
                </a:solidFill>
                <a:latin typeface="Century Gothic"/>
                <a:cs typeface="Century Gothic"/>
              </a:rPr>
              <a:t>6</a:t>
            </a:r>
            <a:endParaRPr sz="1800">
              <a:latin typeface="Century Gothic"/>
              <a:cs typeface="Century Gothic"/>
            </a:endParaRPr>
          </a:p>
        </p:txBody>
      </p:sp>
      <p:grpSp>
        <p:nvGrpSpPr>
          <p:cNvPr id="54" name="object 54"/>
          <p:cNvGrpSpPr/>
          <p:nvPr/>
        </p:nvGrpSpPr>
        <p:grpSpPr>
          <a:xfrm>
            <a:off x="3113532" y="2264664"/>
            <a:ext cx="2971800" cy="3077210"/>
            <a:chOff x="3113532" y="2264664"/>
            <a:chExt cx="2971800" cy="3077210"/>
          </a:xfrm>
        </p:grpSpPr>
        <p:pic>
          <p:nvPicPr>
            <p:cNvPr id="55" name="object 55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5551932" y="2990850"/>
              <a:ext cx="533400" cy="499110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372356" y="4887468"/>
              <a:ext cx="484631" cy="454151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3151632" y="4174236"/>
              <a:ext cx="608076" cy="568451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4389120" y="2264664"/>
              <a:ext cx="530351" cy="493775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5590032" y="4216908"/>
              <a:ext cx="475488" cy="556259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3113532" y="2808732"/>
              <a:ext cx="591312" cy="569976"/>
            </a:xfrm>
            <a:prstGeom prst="rect">
              <a:avLst/>
            </a:prstGeom>
          </p:spPr>
        </p:pic>
      </p:grpSp>
      <p:sp>
        <p:nvSpPr>
          <p:cNvPr id="61" name="object 6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69047" rIns="0" bIns="0" rtlCol="0">
            <a:spAutoFit/>
          </a:bodyPr>
          <a:lstStyle/>
          <a:p>
            <a:pPr marL="2417445">
              <a:lnSpc>
                <a:spcPct val="100000"/>
              </a:lnSpc>
              <a:spcBef>
                <a:spcPts val="100"/>
              </a:spcBef>
            </a:pPr>
            <a:fld id="{81D60167-4931-47E6-BA6A-407CBD079E47}" type="slidenum">
              <a:rPr spc="-25" dirty="0"/>
              <a:t>195</a:t>
            </a:fld>
            <a:endParaRPr spc="-25" dirty="0"/>
          </a:p>
        </p:txBody>
      </p:sp>
      <p:sp>
        <p:nvSpPr>
          <p:cNvPr id="62" name="object 6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/>
              <a:t>©</a:t>
            </a:r>
            <a:r>
              <a:rPr spc="-15" dirty="0"/>
              <a:t> </a:t>
            </a:r>
            <a:r>
              <a:rPr dirty="0"/>
              <a:t>The</a:t>
            </a:r>
            <a:r>
              <a:rPr spc="-30" dirty="0"/>
              <a:t> </a:t>
            </a:r>
            <a:r>
              <a:rPr dirty="0"/>
              <a:t>KPI</a:t>
            </a:r>
            <a:r>
              <a:rPr spc="-5" dirty="0"/>
              <a:t> </a:t>
            </a:r>
            <a:r>
              <a:rPr dirty="0"/>
              <a:t>Institute</a:t>
            </a:r>
            <a:r>
              <a:rPr spc="-20" dirty="0"/>
              <a:t> 2023</a:t>
            </a:r>
          </a:p>
        </p:txBody>
      </p:sp>
    </p:spTree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5803" y="661796"/>
            <a:ext cx="45059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25" dirty="0"/>
              <a:t>DATA</a:t>
            </a:r>
            <a:r>
              <a:rPr spc="10" dirty="0"/>
              <a:t> </a:t>
            </a:r>
            <a:r>
              <a:rPr spc="175" dirty="0"/>
              <a:t>QUALITY</a:t>
            </a:r>
            <a:r>
              <a:rPr dirty="0"/>
              <a:t> </a:t>
            </a:r>
            <a:r>
              <a:rPr spc="170" dirty="0"/>
              <a:t>DIMENSIONS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891788" y="1514348"/>
            <a:ext cx="111569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80" dirty="0">
                <a:solidFill>
                  <a:srgbClr val="087150"/>
                </a:solidFill>
                <a:latin typeface="Tahoma"/>
                <a:cs typeface="Tahoma"/>
              </a:rPr>
              <a:t>ACCURACY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613017" y="4382261"/>
            <a:ext cx="158305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45" dirty="0">
                <a:solidFill>
                  <a:srgbClr val="087150"/>
                </a:solidFill>
                <a:latin typeface="Tahoma"/>
                <a:cs typeface="Tahoma"/>
              </a:rPr>
              <a:t>COMPLETENESS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215888" y="2439161"/>
            <a:ext cx="116014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solidFill>
                  <a:srgbClr val="087150"/>
                </a:solidFill>
                <a:latin typeface="Tahoma"/>
                <a:cs typeface="Tahoma"/>
              </a:rPr>
              <a:t>TIMELINESS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80973" y="4579325"/>
            <a:ext cx="4993640" cy="1916430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675640">
              <a:lnSpc>
                <a:spcPct val="100000"/>
              </a:lnSpc>
              <a:spcBef>
                <a:spcPts val="425"/>
              </a:spcBef>
            </a:pPr>
            <a:r>
              <a:rPr sz="1600" spc="-10" dirty="0">
                <a:solidFill>
                  <a:srgbClr val="7E7E7E"/>
                </a:solidFill>
                <a:latin typeface="Tahoma"/>
                <a:cs typeface="Tahoma"/>
              </a:rPr>
              <a:t>Conformity</a:t>
            </a:r>
            <a:endParaRPr sz="1600">
              <a:latin typeface="Tahoma"/>
              <a:cs typeface="Tahoma"/>
            </a:endParaRPr>
          </a:p>
          <a:p>
            <a:pPr marL="386080" marR="3232785" indent="-374015" algn="r">
              <a:lnSpc>
                <a:spcPct val="100000"/>
              </a:lnSpc>
              <a:spcBef>
                <a:spcPts val="229"/>
              </a:spcBef>
            </a:pPr>
            <a:r>
              <a:rPr sz="1100" spc="-55" dirty="0">
                <a:solidFill>
                  <a:srgbClr val="7E7E7E"/>
                </a:solidFill>
                <a:latin typeface="Tahoma"/>
                <a:cs typeface="Tahoma"/>
              </a:rPr>
              <a:t>Is</a:t>
            </a:r>
            <a:r>
              <a:rPr sz="1100" spc="-120" dirty="0">
                <a:solidFill>
                  <a:srgbClr val="7E7E7E"/>
                </a:solidFill>
                <a:latin typeface="Tahoma"/>
                <a:cs typeface="Tahoma"/>
              </a:rPr>
              <a:t> </a:t>
            </a:r>
            <a:r>
              <a:rPr sz="1100" spc="-10" dirty="0">
                <a:solidFill>
                  <a:srgbClr val="7E7E7E"/>
                </a:solidFill>
                <a:latin typeface="Tahoma"/>
                <a:cs typeface="Tahoma"/>
              </a:rPr>
              <a:t>the</a:t>
            </a:r>
            <a:r>
              <a:rPr sz="1100" spc="-110" dirty="0">
                <a:solidFill>
                  <a:srgbClr val="7E7E7E"/>
                </a:solidFill>
                <a:latin typeface="Tahoma"/>
                <a:cs typeface="Tahoma"/>
              </a:rPr>
              <a:t> </a:t>
            </a:r>
            <a:r>
              <a:rPr sz="1100" spc="-25" dirty="0">
                <a:solidFill>
                  <a:srgbClr val="7E7E7E"/>
                </a:solidFill>
                <a:latin typeface="Tahoma"/>
                <a:cs typeface="Tahoma"/>
              </a:rPr>
              <a:t>data</a:t>
            </a:r>
            <a:r>
              <a:rPr sz="1100" spc="-105" dirty="0">
                <a:solidFill>
                  <a:srgbClr val="7E7E7E"/>
                </a:solidFill>
                <a:latin typeface="Tahoma"/>
                <a:cs typeface="Tahoma"/>
              </a:rPr>
              <a:t> </a:t>
            </a:r>
            <a:r>
              <a:rPr sz="1100" spc="-20" dirty="0">
                <a:solidFill>
                  <a:srgbClr val="7E7E7E"/>
                </a:solidFill>
                <a:latin typeface="Tahoma"/>
                <a:cs typeface="Tahoma"/>
              </a:rPr>
              <a:t>compliant</a:t>
            </a:r>
            <a:r>
              <a:rPr sz="1100" spc="-120" dirty="0">
                <a:solidFill>
                  <a:srgbClr val="7E7E7E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7E7E7E"/>
                </a:solidFill>
                <a:latin typeface="Tahoma"/>
                <a:cs typeface="Tahoma"/>
              </a:rPr>
              <a:t>with</a:t>
            </a:r>
            <a:r>
              <a:rPr sz="1100" spc="-120" dirty="0">
                <a:solidFill>
                  <a:srgbClr val="7E7E7E"/>
                </a:solidFill>
                <a:latin typeface="Tahoma"/>
                <a:cs typeface="Tahoma"/>
              </a:rPr>
              <a:t> </a:t>
            </a:r>
            <a:r>
              <a:rPr sz="1100" spc="-25" dirty="0">
                <a:solidFill>
                  <a:srgbClr val="7E7E7E"/>
                </a:solidFill>
                <a:latin typeface="Tahoma"/>
                <a:cs typeface="Tahoma"/>
              </a:rPr>
              <a:t>the format,</a:t>
            </a:r>
            <a:r>
              <a:rPr sz="1100" spc="-135" dirty="0">
                <a:solidFill>
                  <a:srgbClr val="7E7E7E"/>
                </a:solidFill>
                <a:latin typeface="Tahoma"/>
                <a:cs typeface="Tahoma"/>
              </a:rPr>
              <a:t> </a:t>
            </a:r>
            <a:r>
              <a:rPr sz="1100" spc="-35" dirty="0">
                <a:solidFill>
                  <a:srgbClr val="7E7E7E"/>
                </a:solidFill>
                <a:latin typeface="Tahoma"/>
                <a:cs typeface="Tahoma"/>
              </a:rPr>
              <a:t>type,</a:t>
            </a:r>
            <a:r>
              <a:rPr sz="1100" spc="-130" dirty="0">
                <a:solidFill>
                  <a:srgbClr val="7E7E7E"/>
                </a:solidFill>
                <a:latin typeface="Tahoma"/>
                <a:cs typeface="Tahoma"/>
              </a:rPr>
              <a:t> </a:t>
            </a:r>
            <a:r>
              <a:rPr sz="1100" spc="-30" dirty="0">
                <a:solidFill>
                  <a:srgbClr val="7E7E7E"/>
                </a:solidFill>
                <a:latin typeface="Tahoma"/>
                <a:cs typeface="Tahoma"/>
              </a:rPr>
              <a:t>and</a:t>
            </a:r>
            <a:r>
              <a:rPr sz="1100" spc="-100" dirty="0">
                <a:solidFill>
                  <a:srgbClr val="7E7E7E"/>
                </a:solidFill>
                <a:latin typeface="Tahoma"/>
                <a:cs typeface="Tahoma"/>
              </a:rPr>
              <a:t> </a:t>
            </a:r>
            <a:r>
              <a:rPr sz="1100" spc="-25" dirty="0">
                <a:solidFill>
                  <a:srgbClr val="7E7E7E"/>
                </a:solidFill>
                <a:latin typeface="Tahoma"/>
                <a:cs typeface="Tahoma"/>
              </a:rPr>
              <a:t>range</a:t>
            </a:r>
            <a:endParaRPr sz="1100">
              <a:latin typeface="Tahoma"/>
              <a:cs typeface="Tahoma"/>
            </a:endParaRPr>
          </a:p>
          <a:p>
            <a:pPr marR="3231515" algn="r">
              <a:lnSpc>
                <a:spcPts val="1310"/>
              </a:lnSpc>
            </a:pPr>
            <a:r>
              <a:rPr sz="1100" spc="-10" dirty="0">
                <a:solidFill>
                  <a:srgbClr val="7E7E7E"/>
                </a:solidFill>
                <a:latin typeface="Tahoma"/>
                <a:cs typeface="Tahoma"/>
              </a:rPr>
              <a:t>requested?</a:t>
            </a:r>
            <a:endParaRPr sz="11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1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844"/>
              </a:spcBef>
            </a:pPr>
            <a:endParaRPr sz="1100">
              <a:latin typeface="Tahoma"/>
              <a:cs typeface="Tahoma"/>
            </a:endParaRPr>
          </a:p>
          <a:p>
            <a:pPr marL="3303270">
              <a:lnSpc>
                <a:spcPct val="100000"/>
              </a:lnSpc>
            </a:pPr>
            <a:r>
              <a:rPr sz="1600" spc="-10" dirty="0">
                <a:solidFill>
                  <a:srgbClr val="7E7E7E"/>
                </a:solidFill>
                <a:latin typeface="Tahoma"/>
                <a:cs typeface="Tahoma"/>
              </a:rPr>
              <a:t>Consistency</a:t>
            </a:r>
            <a:endParaRPr sz="1600">
              <a:latin typeface="Tahoma"/>
              <a:cs typeface="Tahoma"/>
            </a:endParaRPr>
          </a:p>
          <a:p>
            <a:pPr marL="2586355" algn="ctr">
              <a:lnSpc>
                <a:spcPts val="1315"/>
              </a:lnSpc>
              <a:spcBef>
                <a:spcPts val="415"/>
              </a:spcBef>
            </a:pPr>
            <a:r>
              <a:rPr sz="1100" spc="-55" dirty="0">
                <a:solidFill>
                  <a:srgbClr val="7E7E7E"/>
                </a:solidFill>
                <a:latin typeface="Tahoma"/>
                <a:cs typeface="Tahoma"/>
              </a:rPr>
              <a:t>Is</a:t>
            </a:r>
            <a:r>
              <a:rPr sz="1100" spc="-125" dirty="0">
                <a:solidFill>
                  <a:srgbClr val="7E7E7E"/>
                </a:solidFill>
                <a:latin typeface="Tahoma"/>
                <a:cs typeface="Tahoma"/>
              </a:rPr>
              <a:t> </a:t>
            </a:r>
            <a:r>
              <a:rPr sz="1100" spc="-10" dirty="0">
                <a:solidFill>
                  <a:srgbClr val="7E7E7E"/>
                </a:solidFill>
                <a:latin typeface="Tahoma"/>
                <a:cs typeface="Tahoma"/>
              </a:rPr>
              <a:t>the</a:t>
            </a:r>
            <a:r>
              <a:rPr sz="1100" spc="-110" dirty="0">
                <a:solidFill>
                  <a:srgbClr val="7E7E7E"/>
                </a:solidFill>
                <a:latin typeface="Tahoma"/>
                <a:cs typeface="Tahoma"/>
              </a:rPr>
              <a:t> </a:t>
            </a:r>
            <a:r>
              <a:rPr sz="1100" spc="-25" dirty="0">
                <a:solidFill>
                  <a:srgbClr val="7E7E7E"/>
                </a:solidFill>
                <a:latin typeface="Tahoma"/>
                <a:cs typeface="Tahoma"/>
              </a:rPr>
              <a:t>data</a:t>
            </a:r>
            <a:r>
              <a:rPr sz="1100" spc="-114" dirty="0">
                <a:solidFill>
                  <a:srgbClr val="7E7E7E"/>
                </a:solidFill>
                <a:latin typeface="Tahoma"/>
                <a:cs typeface="Tahoma"/>
              </a:rPr>
              <a:t> </a:t>
            </a:r>
            <a:r>
              <a:rPr sz="1100" spc="-10" dirty="0">
                <a:solidFill>
                  <a:srgbClr val="7E7E7E"/>
                </a:solidFill>
                <a:latin typeface="Tahoma"/>
                <a:cs typeface="Tahoma"/>
              </a:rPr>
              <a:t>presenting</a:t>
            </a:r>
            <a:r>
              <a:rPr sz="1100" spc="-145" dirty="0">
                <a:solidFill>
                  <a:srgbClr val="7E7E7E"/>
                </a:solidFill>
                <a:latin typeface="Tahoma"/>
                <a:cs typeface="Tahoma"/>
              </a:rPr>
              <a:t> </a:t>
            </a:r>
            <a:r>
              <a:rPr sz="1100" spc="-10" dirty="0">
                <a:solidFill>
                  <a:srgbClr val="7E7E7E"/>
                </a:solidFill>
                <a:latin typeface="Tahoma"/>
                <a:cs typeface="Tahoma"/>
              </a:rPr>
              <a:t>the</a:t>
            </a:r>
            <a:r>
              <a:rPr sz="1100" spc="-110" dirty="0">
                <a:solidFill>
                  <a:srgbClr val="7E7E7E"/>
                </a:solidFill>
                <a:latin typeface="Tahoma"/>
                <a:cs typeface="Tahoma"/>
              </a:rPr>
              <a:t> </a:t>
            </a:r>
            <a:r>
              <a:rPr sz="1100" spc="-35" dirty="0">
                <a:solidFill>
                  <a:srgbClr val="7E7E7E"/>
                </a:solidFill>
                <a:latin typeface="Tahoma"/>
                <a:cs typeface="Tahoma"/>
              </a:rPr>
              <a:t>same</a:t>
            </a:r>
            <a:r>
              <a:rPr sz="1100" spc="-114" dirty="0">
                <a:solidFill>
                  <a:srgbClr val="7E7E7E"/>
                </a:solidFill>
                <a:latin typeface="Tahoma"/>
                <a:cs typeface="Tahoma"/>
              </a:rPr>
              <a:t> </a:t>
            </a:r>
            <a:r>
              <a:rPr sz="1100" spc="-25" dirty="0">
                <a:solidFill>
                  <a:srgbClr val="7E7E7E"/>
                </a:solidFill>
                <a:latin typeface="Tahoma"/>
                <a:cs typeface="Tahoma"/>
              </a:rPr>
              <a:t>values</a:t>
            </a:r>
            <a:r>
              <a:rPr sz="1100" spc="-114" dirty="0">
                <a:solidFill>
                  <a:srgbClr val="7E7E7E"/>
                </a:solidFill>
                <a:latin typeface="Tahoma"/>
                <a:cs typeface="Tahoma"/>
              </a:rPr>
              <a:t> </a:t>
            </a:r>
            <a:r>
              <a:rPr sz="1100" spc="-25" dirty="0">
                <a:solidFill>
                  <a:srgbClr val="7E7E7E"/>
                </a:solidFill>
                <a:latin typeface="Tahoma"/>
                <a:cs typeface="Tahoma"/>
              </a:rPr>
              <a:t>in</a:t>
            </a:r>
            <a:endParaRPr sz="1100">
              <a:latin typeface="Tahoma"/>
              <a:cs typeface="Tahoma"/>
            </a:endParaRPr>
          </a:p>
          <a:p>
            <a:pPr marL="2590800" algn="ctr">
              <a:lnSpc>
                <a:spcPts val="1315"/>
              </a:lnSpc>
            </a:pPr>
            <a:r>
              <a:rPr sz="1100" dirty="0">
                <a:solidFill>
                  <a:srgbClr val="7E7E7E"/>
                </a:solidFill>
                <a:latin typeface="Tahoma"/>
                <a:cs typeface="Tahoma"/>
              </a:rPr>
              <a:t>different</a:t>
            </a:r>
            <a:r>
              <a:rPr sz="1100" spc="-120" dirty="0">
                <a:solidFill>
                  <a:srgbClr val="7E7E7E"/>
                </a:solidFill>
                <a:latin typeface="Tahoma"/>
                <a:cs typeface="Tahoma"/>
              </a:rPr>
              <a:t> </a:t>
            </a:r>
            <a:r>
              <a:rPr sz="1100" spc="-10" dirty="0">
                <a:solidFill>
                  <a:srgbClr val="7E7E7E"/>
                </a:solidFill>
                <a:latin typeface="Tahoma"/>
                <a:cs typeface="Tahoma"/>
              </a:rPr>
              <a:t>systems?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34441" y="2519575"/>
            <a:ext cx="2039620" cy="688340"/>
          </a:xfrm>
          <a:prstGeom prst="rect">
            <a:avLst/>
          </a:prstGeom>
        </p:spPr>
        <p:txBody>
          <a:bodyPr vert="horz" wrap="square" lIns="0" tIns="62230" rIns="0" bIns="0" rtlCol="0">
            <a:spAutoFit/>
          </a:bodyPr>
          <a:lstStyle/>
          <a:p>
            <a:pPr marL="854075">
              <a:lnSpc>
                <a:spcPct val="100000"/>
              </a:lnSpc>
              <a:spcBef>
                <a:spcPts val="490"/>
              </a:spcBef>
            </a:pPr>
            <a:r>
              <a:rPr sz="1600" spc="-10" dirty="0">
                <a:solidFill>
                  <a:srgbClr val="7E7E7E"/>
                </a:solidFill>
                <a:latin typeface="Tahoma"/>
                <a:cs typeface="Tahoma"/>
              </a:rPr>
              <a:t>Uniqueness</a:t>
            </a:r>
            <a:endParaRPr sz="1600">
              <a:latin typeface="Tahoma"/>
              <a:cs typeface="Tahoma"/>
            </a:endParaRPr>
          </a:p>
          <a:p>
            <a:pPr marR="9525" algn="r">
              <a:lnSpc>
                <a:spcPts val="1315"/>
              </a:lnSpc>
              <a:spcBef>
                <a:spcPts val="275"/>
              </a:spcBef>
            </a:pPr>
            <a:r>
              <a:rPr sz="1100" dirty="0">
                <a:solidFill>
                  <a:srgbClr val="7E7E7E"/>
                </a:solidFill>
                <a:latin typeface="Tahoma"/>
                <a:cs typeface="Tahoma"/>
              </a:rPr>
              <a:t>Are</a:t>
            </a:r>
            <a:r>
              <a:rPr sz="1100" spc="-120" dirty="0">
                <a:solidFill>
                  <a:srgbClr val="7E7E7E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7E7E7E"/>
                </a:solidFill>
                <a:latin typeface="Tahoma"/>
                <a:cs typeface="Tahoma"/>
              </a:rPr>
              <a:t>there</a:t>
            </a:r>
            <a:r>
              <a:rPr sz="1100" spc="-114" dirty="0">
                <a:solidFill>
                  <a:srgbClr val="7E7E7E"/>
                </a:solidFill>
                <a:latin typeface="Tahoma"/>
                <a:cs typeface="Tahoma"/>
              </a:rPr>
              <a:t> </a:t>
            </a:r>
            <a:r>
              <a:rPr sz="1100" spc="-20" dirty="0">
                <a:solidFill>
                  <a:srgbClr val="7E7E7E"/>
                </a:solidFill>
                <a:latin typeface="Tahoma"/>
                <a:cs typeface="Tahoma"/>
              </a:rPr>
              <a:t>no</a:t>
            </a:r>
            <a:r>
              <a:rPr sz="1100" spc="-120" dirty="0">
                <a:solidFill>
                  <a:srgbClr val="7E7E7E"/>
                </a:solidFill>
                <a:latin typeface="Tahoma"/>
                <a:cs typeface="Tahoma"/>
              </a:rPr>
              <a:t> </a:t>
            </a:r>
            <a:r>
              <a:rPr sz="1100" spc="-10" dirty="0">
                <a:solidFill>
                  <a:srgbClr val="7E7E7E"/>
                </a:solidFill>
                <a:latin typeface="Tahoma"/>
                <a:cs typeface="Tahoma"/>
              </a:rPr>
              <a:t>duplicate</a:t>
            </a:r>
            <a:r>
              <a:rPr sz="1100" spc="-135" dirty="0">
                <a:solidFill>
                  <a:srgbClr val="7E7E7E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7E7E7E"/>
                </a:solidFill>
                <a:latin typeface="Tahoma"/>
                <a:cs typeface="Tahoma"/>
              </a:rPr>
              <a:t>records</a:t>
            </a:r>
            <a:r>
              <a:rPr sz="1100" spc="-125" dirty="0">
                <a:solidFill>
                  <a:srgbClr val="7E7E7E"/>
                </a:solidFill>
                <a:latin typeface="Tahoma"/>
                <a:cs typeface="Tahoma"/>
              </a:rPr>
              <a:t> </a:t>
            </a:r>
            <a:r>
              <a:rPr sz="1100" spc="-25" dirty="0">
                <a:solidFill>
                  <a:srgbClr val="7E7E7E"/>
                </a:solidFill>
                <a:latin typeface="Tahoma"/>
                <a:cs typeface="Tahoma"/>
              </a:rPr>
              <a:t>for</a:t>
            </a:r>
            <a:endParaRPr sz="1100">
              <a:latin typeface="Tahoma"/>
              <a:cs typeface="Tahoma"/>
            </a:endParaRPr>
          </a:p>
          <a:p>
            <a:pPr marR="5080" algn="r">
              <a:lnSpc>
                <a:spcPts val="1315"/>
              </a:lnSpc>
            </a:pPr>
            <a:r>
              <a:rPr sz="1100" spc="-10" dirty="0">
                <a:solidFill>
                  <a:srgbClr val="7E7E7E"/>
                </a:solidFill>
                <a:latin typeface="Tahoma"/>
                <a:cs typeface="Tahoma"/>
              </a:rPr>
              <a:t>the</a:t>
            </a:r>
            <a:r>
              <a:rPr sz="1100" spc="-114" dirty="0">
                <a:solidFill>
                  <a:srgbClr val="7E7E7E"/>
                </a:solidFill>
                <a:latin typeface="Tahoma"/>
                <a:cs typeface="Tahoma"/>
              </a:rPr>
              <a:t> </a:t>
            </a:r>
            <a:r>
              <a:rPr sz="1100" spc="-35" dirty="0">
                <a:solidFill>
                  <a:srgbClr val="7E7E7E"/>
                </a:solidFill>
                <a:latin typeface="Tahoma"/>
                <a:cs typeface="Tahoma"/>
              </a:rPr>
              <a:t>same</a:t>
            </a:r>
            <a:r>
              <a:rPr sz="1100" spc="-114" dirty="0">
                <a:solidFill>
                  <a:srgbClr val="7E7E7E"/>
                </a:solidFill>
                <a:latin typeface="Tahoma"/>
                <a:cs typeface="Tahoma"/>
              </a:rPr>
              <a:t> </a:t>
            </a:r>
            <a:r>
              <a:rPr sz="1100" spc="-20" dirty="0">
                <a:solidFill>
                  <a:srgbClr val="7E7E7E"/>
                </a:solidFill>
                <a:latin typeface="Tahoma"/>
                <a:cs typeface="Tahoma"/>
              </a:rPr>
              <a:t>data?</a:t>
            </a:r>
            <a:endParaRPr sz="1100">
              <a:latin typeface="Tahoma"/>
              <a:cs typeface="Tahoma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417319" y="0"/>
            <a:ext cx="6375400" cy="6858000"/>
            <a:chOff x="1417319" y="0"/>
            <a:chExt cx="6375400" cy="6858000"/>
          </a:xfrm>
        </p:grpSpPr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96028" y="2360676"/>
              <a:ext cx="1740407" cy="1510284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4822679" y="2386867"/>
              <a:ext cx="1637030" cy="1408430"/>
            </a:xfrm>
            <a:custGeom>
              <a:avLst/>
              <a:gdLst/>
              <a:ahLst/>
              <a:cxnLst/>
              <a:rect l="l" t="t" r="r" b="b"/>
              <a:pathLst>
                <a:path w="1637029" h="1408429">
                  <a:moveTo>
                    <a:pt x="761442" y="0"/>
                  </a:moveTo>
                  <a:lnTo>
                    <a:pt x="722267" y="1748"/>
                  </a:lnTo>
                  <a:lnTo>
                    <a:pt x="699407" y="32482"/>
                  </a:lnTo>
                  <a:lnTo>
                    <a:pt x="26815" y="1121507"/>
                  </a:lnTo>
                  <a:lnTo>
                    <a:pt x="8438" y="1160572"/>
                  </a:lnTo>
                  <a:lnTo>
                    <a:pt x="0" y="1200351"/>
                  </a:lnTo>
                  <a:lnTo>
                    <a:pt x="784" y="1239709"/>
                  </a:lnTo>
                  <a:lnTo>
                    <a:pt x="10077" y="1277507"/>
                  </a:lnTo>
                  <a:lnTo>
                    <a:pt x="27164" y="1312610"/>
                  </a:lnTo>
                  <a:lnTo>
                    <a:pt x="51330" y="1343880"/>
                  </a:lnTo>
                  <a:lnTo>
                    <a:pt x="81860" y="1370180"/>
                  </a:lnTo>
                  <a:lnTo>
                    <a:pt x="118039" y="1390373"/>
                  </a:lnTo>
                  <a:lnTo>
                    <a:pt x="159154" y="1403323"/>
                  </a:lnTo>
                  <a:lnTo>
                    <a:pt x="204488" y="1407892"/>
                  </a:lnTo>
                  <a:lnTo>
                    <a:pt x="1552085" y="1407892"/>
                  </a:lnTo>
                  <a:lnTo>
                    <a:pt x="1562007" y="1407515"/>
                  </a:lnTo>
                  <a:lnTo>
                    <a:pt x="1582803" y="1405856"/>
                  </a:lnTo>
                  <a:lnTo>
                    <a:pt x="1592725" y="1405479"/>
                  </a:lnTo>
                  <a:lnTo>
                    <a:pt x="1614400" y="1374576"/>
                  </a:lnTo>
                  <a:lnTo>
                    <a:pt x="1629444" y="1339232"/>
                  </a:lnTo>
                  <a:lnTo>
                    <a:pt x="1636891" y="1300341"/>
                  </a:lnTo>
                  <a:lnTo>
                    <a:pt x="1635778" y="1258794"/>
                  </a:lnTo>
                  <a:lnTo>
                    <a:pt x="1629256" y="1209538"/>
                  </a:lnTo>
                  <a:lnTo>
                    <a:pt x="1621355" y="1160739"/>
                  </a:lnTo>
                  <a:lnTo>
                    <a:pt x="1612085" y="1112411"/>
                  </a:lnTo>
                  <a:lnTo>
                    <a:pt x="1601455" y="1064570"/>
                  </a:lnTo>
                  <a:lnTo>
                    <a:pt x="1589476" y="1017229"/>
                  </a:lnTo>
                  <a:lnTo>
                    <a:pt x="1576156" y="970404"/>
                  </a:lnTo>
                  <a:lnTo>
                    <a:pt x="1561505" y="924110"/>
                  </a:lnTo>
                  <a:lnTo>
                    <a:pt x="1545534" y="878360"/>
                  </a:lnTo>
                  <a:lnTo>
                    <a:pt x="1528251" y="833170"/>
                  </a:lnTo>
                  <a:lnTo>
                    <a:pt x="1509667" y="788555"/>
                  </a:lnTo>
                  <a:lnTo>
                    <a:pt x="1489790" y="744529"/>
                  </a:lnTo>
                  <a:lnTo>
                    <a:pt x="1468632" y="701107"/>
                  </a:lnTo>
                  <a:lnTo>
                    <a:pt x="1446200" y="658304"/>
                  </a:lnTo>
                  <a:lnTo>
                    <a:pt x="1422506" y="616134"/>
                  </a:lnTo>
                  <a:lnTo>
                    <a:pt x="1397558" y="574613"/>
                  </a:lnTo>
                  <a:lnTo>
                    <a:pt x="1371366" y="533754"/>
                  </a:lnTo>
                  <a:lnTo>
                    <a:pt x="1343940" y="493574"/>
                  </a:lnTo>
                  <a:lnTo>
                    <a:pt x="1315290" y="454085"/>
                  </a:lnTo>
                  <a:lnTo>
                    <a:pt x="1285425" y="415304"/>
                  </a:lnTo>
                  <a:lnTo>
                    <a:pt x="1254354" y="377244"/>
                  </a:lnTo>
                  <a:lnTo>
                    <a:pt x="1222089" y="339922"/>
                  </a:lnTo>
                  <a:lnTo>
                    <a:pt x="1188637" y="303350"/>
                  </a:lnTo>
                  <a:lnTo>
                    <a:pt x="1154009" y="267545"/>
                  </a:lnTo>
                  <a:lnTo>
                    <a:pt x="1118215" y="232520"/>
                  </a:lnTo>
                  <a:lnTo>
                    <a:pt x="1081264" y="198291"/>
                  </a:lnTo>
                  <a:lnTo>
                    <a:pt x="1043166" y="164872"/>
                  </a:lnTo>
                  <a:lnTo>
                    <a:pt x="1003930" y="132278"/>
                  </a:lnTo>
                  <a:lnTo>
                    <a:pt x="963566" y="100524"/>
                  </a:lnTo>
                  <a:lnTo>
                    <a:pt x="922084" y="69624"/>
                  </a:lnTo>
                  <a:lnTo>
                    <a:pt x="879493" y="39594"/>
                  </a:lnTo>
                  <a:lnTo>
                    <a:pt x="841746" y="18696"/>
                  </a:lnTo>
                  <a:lnTo>
                    <a:pt x="801832" y="5574"/>
                  </a:lnTo>
                  <a:lnTo>
                    <a:pt x="761442" y="0"/>
                  </a:lnTo>
                  <a:close/>
                </a:path>
              </a:pathLst>
            </a:custGeom>
            <a:solidFill>
              <a:srgbClr val="0871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50804" y="3846557"/>
              <a:ext cx="1726715" cy="1498119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2759144" y="3854196"/>
              <a:ext cx="1651000" cy="1423670"/>
            </a:xfrm>
            <a:custGeom>
              <a:avLst/>
              <a:gdLst/>
              <a:ahLst/>
              <a:cxnLst/>
              <a:rect l="l" t="t" r="r" b="b"/>
              <a:pathLst>
                <a:path w="1651000" h="1423670">
                  <a:moveTo>
                    <a:pt x="1446206" y="0"/>
                  </a:moveTo>
                  <a:lnTo>
                    <a:pt x="99879" y="0"/>
                  </a:lnTo>
                  <a:lnTo>
                    <a:pt x="46666" y="16509"/>
                  </a:lnTo>
                  <a:lnTo>
                    <a:pt x="23522" y="47523"/>
                  </a:lnTo>
                  <a:lnTo>
                    <a:pt x="7725" y="83169"/>
                  </a:lnTo>
                  <a:lnTo>
                    <a:pt x="0" y="122791"/>
                  </a:lnTo>
                  <a:lnTo>
                    <a:pt x="1073" y="165734"/>
                  </a:lnTo>
                  <a:lnTo>
                    <a:pt x="7594" y="214978"/>
                  </a:lnTo>
                  <a:lnTo>
                    <a:pt x="15491" y="263766"/>
                  </a:lnTo>
                  <a:lnTo>
                    <a:pt x="24755" y="312083"/>
                  </a:lnTo>
                  <a:lnTo>
                    <a:pt x="35376" y="359914"/>
                  </a:lnTo>
                  <a:lnTo>
                    <a:pt x="47345" y="407246"/>
                  </a:lnTo>
                  <a:lnTo>
                    <a:pt x="60652" y="454062"/>
                  </a:lnTo>
                  <a:lnTo>
                    <a:pt x="75288" y="500349"/>
                  </a:lnTo>
                  <a:lnTo>
                    <a:pt x="91243" y="546091"/>
                  </a:lnTo>
                  <a:lnTo>
                    <a:pt x="108507" y="591275"/>
                  </a:lnTo>
                  <a:lnTo>
                    <a:pt x="127071" y="635884"/>
                  </a:lnTo>
                  <a:lnTo>
                    <a:pt x="146926" y="679904"/>
                  </a:lnTo>
                  <a:lnTo>
                    <a:pt x="168061" y="723321"/>
                  </a:lnTo>
                  <a:lnTo>
                    <a:pt x="190467" y="766120"/>
                  </a:lnTo>
                  <a:lnTo>
                    <a:pt x="214135" y="808286"/>
                  </a:lnTo>
                  <a:lnTo>
                    <a:pt x="239055" y="849804"/>
                  </a:lnTo>
                  <a:lnTo>
                    <a:pt x="265218" y="890660"/>
                  </a:lnTo>
                  <a:lnTo>
                    <a:pt x="292613" y="930838"/>
                  </a:lnTo>
                  <a:lnTo>
                    <a:pt x="321232" y="970324"/>
                  </a:lnTo>
                  <a:lnTo>
                    <a:pt x="351064" y="1009104"/>
                  </a:lnTo>
                  <a:lnTo>
                    <a:pt x="382101" y="1047162"/>
                  </a:lnTo>
                  <a:lnTo>
                    <a:pt x="414333" y="1084483"/>
                  </a:lnTo>
                  <a:lnTo>
                    <a:pt x="447749" y="1121054"/>
                  </a:lnTo>
                  <a:lnTo>
                    <a:pt x="482341" y="1156858"/>
                  </a:lnTo>
                  <a:lnTo>
                    <a:pt x="518099" y="1191882"/>
                  </a:lnTo>
                  <a:lnTo>
                    <a:pt x="555014" y="1226111"/>
                  </a:lnTo>
                  <a:lnTo>
                    <a:pt x="593075" y="1259530"/>
                  </a:lnTo>
                  <a:lnTo>
                    <a:pt x="632273" y="1292123"/>
                  </a:lnTo>
                  <a:lnTo>
                    <a:pt x="672599" y="1323877"/>
                  </a:lnTo>
                  <a:lnTo>
                    <a:pt x="714043" y="1354777"/>
                  </a:lnTo>
                  <a:lnTo>
                    <a:pt x="756596" y="1384807"/>
                  </a:lnTo>
                  <a:lnTo>
                    <a:pt x="795454" y="1405667"/>
                  </a:lnTo>
                  <a:lnTo>
                    <a:pt x="835527" y="1418526"/>
                  </a:lnTo>
                  <a:lnTo>
                    <a:pt x="876075" y="1423384"/>
                  </a:lnTo>
                  <a:lnTo>
                    <a:pt x="916362" y="1420240"/>
                  </a:lnTo>
                  <a:lnTo>
                    <a:pt x="925828" y="1410894"/>
                  </a:lnTo>
                  <a:lnTo>
                    <a:pt x="935031" y="1400428"/>
                  </a:lnTo>
                  <a:lnTo>
                    <a:pt x="943758" y="1388629"/>
                  </a:lnTo>
                  <a:lnTo>
                    <a:pt x="951795" y="1375283"/>
                  </a:lnTo>
                  <a:lnTo>
                    <a:pt x="1623752" y="286384"/>
                  </a:lnTo>
                  <a:lnTo>
                    <a:pt x="1642129" y="247320"/>
                  </a:lnTo>
                  <a:lnTo>
                    <a:pt x="1650568" y="207540"/>
                  </a:lnTo>
                  <a:lnTo>
                    <a:pt x="1649786" y="168182"/>
                  </a:lnTo>
                  <a:lnTo>
                    <a:pt x="1640498" y="130384"/>
                  </a:lnTo>
                  <a:lnTo>
                    <a:pt x="1623419" y="95281"/>
                  </a:lnTo>
                  <a:lnTo>
                    <a:pt x="1599264" y="64012"/>
                  </a:lnTo>
                  <a:lnTo>
                    <a:pt x="1568751" y="37712"/>
                  </a:lnTo>
                  <a:lnTo>
                    <a:pt x="1532592" y="17518"/>
                  </a:lnTo>
                  <a:lnTo>
                    <a:pt x="1491506" y="4569"/>
                  </a:lnTo>
                  <a:lnTo>
                    <a:pt x="1446206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97480" y="2331720"/>
              <a:ext cx="1754123" cy="1525523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2724304" y="2357659"/>
              <a:ext cx="1650364" cy="1423670"/>
            </a:xfrm>
            <a:custGeom>
              <a:avLst/>
              <a:gdLst/>
              <a:ahLst/>
              <a:cxnLst/>
              <a:rect l="l" t="t" r="r" b="b"/>
              <a:pathLst>
                <a:path w="1650364" h="1423670">
                  <a:moveTo>
                    <a:pt x="875754" y="0"/>
                  </a:moveTo>
                  <a:lnTo>
                    <a:pt x="835235" y="4857"/>
                  </a:lnTo>
                  <a:lnTo>
                    <a:pt x="795168" y="17716"/>
                  </a:lnTo>
                  <a:lnTo>
                    <a:pt x="756257" y="38576"/>
                  </a:lnTo>
                  <a:lnTo>
                    <a:pt x="713467" y="68839"/>
                  </a:lnTo>
                  <a:lnTo>
                    <a:pt x="671817" y="99955"/>
                  </a:lnTo>
                  <a:lnTo>
                    <a:pt x="631317" y="131910"/>
                  </a:lnTo>
                  <a:lnTo>
                    <a:pt x="591972" y="164690"/>
                  </a:lnTo>
                  <a:lnTo>
                    <a:pt x="553792" y="198280"/>
                  </a:lnTo>
                  <a:lnTo>
                    <a:pt x="516785" y="232666"/>
                  </a:lnTo>
                  <a:lnTo>
                    <a:pt x="480957" y="267835"/>
                  </a:lnTo>
                  <a:lnTo>
                    <a:pt x="446317" y="303771"/>
                  </a:lnTo>
                  <a:lnTo>
                    <a:pt x="412873" y="340461"/>
                  </a:lnTo>
                  <a:lnTo>
                    <a:pt x="380633" y="377892"/>
                  </a:lnTo>
                  <a:lnTo>
                    <a:pt x="349604" y="416047"/>
                  </a:lnTo>
                  <a:lnTo>
                    <a:pt x="319795" y="454914"/>
                  </a:lnTo>
                  <a:lnTo>
                    <a:pt x="291213" y="494479"/>
                  </a:lnTo>
                  <a:lnTo>
                    <a:pt x="263867" y="534726"/>
                  </a:lnTo>
                  <a:lnTo>
                    <a:pt x="237763" y="575643"/>
                  </a:lnTo>
                  <a:lnTo>
                    <a:pt x="212911" y="617214"/>
                  </a:lnTo>
                  <a:lnTo>
                    <a:pt x="189317" y="659427"/>
                  </a:lnTo>
                  <a:lnTo>
                    <a:pt x="166990" y="702266"/>
                  </a:lnTo>
                  <a:lnTo>
                    <a:pt x="145937" y="745717"/>
                  </a:lnTo>
                  <a:lnTo>
                    <a:pt x="126167" y="789767"/>
                  </a:lnTo>
                  <a:lnTo>
                    <a:pt x="107688" y="834401"/>
                  </a:lnTo>
                  <a:lnTo>
                    <a:pt x="90506" y="879605"/>
                  </a:lnTo>
                  <a:lnTo>
                    <a:pt x="74631" y="925364"/>
                  </a:lnTo>
                  <a:lnTo>
                    <a:pt x="60069" y="971666"/>
                  </a:lnTo>
                  <a:lnTo>
                    <a:pt x="46829" y="1018495"/>
                  </a:lnTo>
                  <a:lnTo>
                    <a:pt x="34919" y="1065838"/>
                  </a:lnTo>
                  <a:lnTo>
                    <a:pt x="24347" y="1113680"/>
                  </a:lnTo>
                  <a:lnTo>
                    <a:pt x="15120" y="1162008"/>
                  </a:lnTo>
                  <a:lnTo>
                    <a:pt x="7246" y="1210806"/>
                  </a:lnTo>
                  <a:lnTo>
                    <a:pt x="734" y="1260062"/>
                  </a:lnTo>
                  <a:lnTo>
                    <a:pt x="0" y="1301646"/>
                  </a:lnTo>
                  <a:lnTo>
                    <a:pt x="8290" y="1340802"/>
                  </a:lnTo>
                  <a:lnTo>
                    <a:pt x="24201" y="1376862"/>
                  </a:lnTo>
                  <a:lnTo>
                    <a:pt x="46327" y="1409160"/>
                  </a:lnTo>
                  <a:lnTo>
                    <a:pt x="99540" y="1423384"/>
                  </a:lnTo>
                  <a:lnTo>
                    <a:pt x="1445994" y="1423384"/>
                  </a:lnTo>
                  <a:lnTo>
                    <a:pt x="1491293" y="1418815"/>
                  </a:lnTo>
                  <a:lnTo>
                    <a:pt x="1532380" y="1405865"/>
                  </a:lnTo>
                  <a:lnTo>
                    <a:pt x="1568538" y="1385672"/>
                  </a:lnTo>
                  <a:lnTo>
                    <a:pt x="1599052" y="1359372"/>
                  </a:lnTo>
                  <a:lnTo>
                    <a:pt x="1623206" y="1328102"/>
                  </a:lnTo>
                  <a:lnTo>
                    <a:pt x="1640285" y="1292999"/>
                  </a:lnTo>
                  <a:lnTo>
                    <a:pt x="1649574" y="1255201"/>
                  </a:lnTo>
                  <a:lnTo>
                    <a:pt x="1650356" y="1215843"/>
                  </a:lnTo>
                  <a:lnTo>
                    <a:pt x="1641916" y="1176064"/>
                  </a:lnTo>
                  <a:lnTo>
                    <a:pt x="1623540" y="1136999"/>
                  </a:lnTo>
                  <a:lnTo>
                    <a:pt x="951583" y="48101"/>
                  </a:lnTo>
                  <a:lnTo>
                    <a:pt x="925508" y="13846"/>
                  </a:lnTo>
                  <a:lnTo>
                    <a:pt x="875754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817363" y="3854196"/>
              <a:ext cx="1754124" cy="1508759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4844014" y="3880103"/>
              <a:ext cx="1651000" cy="1407160"/>
            </a:xfrm>
            <a:custGeom>
              <a:avLst/>
              <a:gdLst/>
              <a:ahLst/>
              <a:cxnLst/>
              <a:rect l="l" t="t" r="r" b="b"/>
              <a:pathLst>
                <a:path w="1651000" h="1407160">
                  <a:moveTo>
                    <a:pt x="1548149" y="0"/>
                  </a:moveTo>
                  <a:lnTo>
                    <a:pt x="204362" y="0"/>
                  </a:lnTo>
                  <a:lnTo>
                    <a:pt x="159062" y="4569"/>
                  </a:lnTo>
                  <a:lnTo>
                    <a:pt x="117975" y="17518"/>
                  </a:lnTo>
                  <a:lnTo>
                    <a:pt x="81817" y="37712"/>
                  </a:lnTo>
                  <a:lnTo>
                    <a:pt x="51303" y="64012"/>
                  </a:lnTo>
                  <a:lnTo>
                    <a:pt x="27149" y="95281"/>
                  </a:lnTo>
                  <a:lnTo>
                    <a:pt x="10070" y="130384"/>
                  </a:lnTo>
                  <a:lnTo>
                    <a:pt x="782" y="168182"/>
                  </a:lnTo>
                  <a:lnTo>
                    <a:pt x="0" y="207540"/>
                  </a:lnTo>
                  <a:lnTo>
                    <a:pt x="8439" y="247320"/>
                  </a:lnTo>
                  <a:lnTo>
                    <a:pt x="26816" y="286385"/>
                  </a:lnTo>
                  <a:lnTo>
                    <a:pt x="698773" y="1375156"/>
                  </a:lnTo>
                  <a:lnTo>
                    <a:pt x="734206" y="1403477"/>
                  </a:lnTo>
                  <a:lnTo>
                    <a:pt x="774850" y="1406620"/>
                  </a:lnTo>
                  <a:lnTo>
                    <a:pt x="815994" y="1401762"/>
                  </a:lnTo>
                  <a:lnTo>
                    <a:pt x="856185" y="1388903"/>
                  </a:lnTo>
                  <a:lnTo>
                    <a:pt x="893972" y="1368044"/>
                  </a:lnTo>
                  <a:lnTo>
                    <a:pt x="936516" y="1338013"/>
                  </a:lnTo>
                  <a:lnTo>
                    <a:pt x="977937" y="1307115"/>
                  </a:lnTo>
                  <a:lnTo>
                    <a:pt x="1018226" y="1275363"/>
                  </a:lnTo>
                  <a:lnTo>
                    <a:pt x="1057376" y="1242772"/>
                  </a:lnTo>
                  <a:lnTo>
                    <a:pt x="1095378" y="1209356"/>
                  </a:lnTo>
                  <a:lnTo>
                    <a:pt x="1132225" y="1175132"/>
                  </a:lnTo>
                  <a:lnTo>
                    <a:pt x="1167909" y="1140112"/>
                  </a:lnTo>
                  <a:lnTo>
                    <a:pt x="1202421" y="1104312"/>
                  </a:lnTo>
                  <a:lnTo>
                    <a:pt x="1235755" y="1067747"/>
                  </a:lnTo>
                  <a:lnTo>
                    <a:pt x="1267902" y="1030430"/>
                  </a:lnTo>
                  <a:lnTo>
                    <a:pt x="1298855" y="992378"/>
                  </a:lnTo>
                  <a:lnTo>
                    <a:pt x="1328604" y="953605"/>
                  </a:lnTo>
                  <a:lnTo>
                    <a:pt x="1357144" y="914125"/>
                  </a:lnTo>
                  <a:lnTo>
                    <a:pt x="1384465" y="873953"/>
                  </a:lnTo>
                  <a:lnTo>
                    <a:pt x="1410560" y="833104"/>
                  </a:lnTo>
                  <a:lnTo>
                    <a:pt x="1435421" y="791592"/>
                  </a:lnTo>
                  <a:lnTo>
                    <a:pt x="1459040" y="749432"/>
                  </a:lnTo>
                  <a:lnTo>
                    <a:pt x="1481410" y="706640"/>
                  </a:lnTo>
                  <a:lnTo>
                    <a:pt x="1502522" y="663229"/>
                  </a:lnTo>
                  <a:lnTo>
                    <a:pt x="1522368" y="619214"/>
                  </a:lnTo>
                  <a:lnTo>
                    <a:pt x="1540941" y="574610"/>
                  </a:lnTo>
                  <a:lnTo>
                    <a:pt x="1558232" y="529432"/>
                  </a:lnTo>
                  <a:lnTo>
                    <a:pt x="1574235" y="483694"/>
                  </a:lnTo>
                  <a:lnTo>
                    <a:pt x="1588940" y="437412"/>
                  </a:lnTo>
                  <a:lnTo>
                    <a:pt x="1602341" y="390599"/>
                  </a:lnTo>
                  <a:lnTo>
                    <a:pt x="1614429" y="343271"/>
                  </a:lnTo>
                  <a:lnTo>
                    <a:pt x="1625196" y="295442"/>
                  </a:lnTo>
                  <a:lnTo>
                    <a:pt x="1634634" y="247127"/>
                  </a:lnTo>
                  <a:lnTo>
                    <a:pt x="1642737" y="198341"/>
                  </a:lnTo>
                  <a:lnTo>
                    <a:pt x="1649495" y="149098"/>
                  </a:lnTo>
                  <a:lnTo>
                    <a:pt x="1650608" y="109249"/>
                  </a:lnTo>
                  <a:lnTo>
                    <a:pt x="1643161" y="71866"/>
                  </a:lnTo>
                  <a:lnTo>
                    <a:pt x="1606442" y="7112"/>
                  </a:lnTo>
                  <a:lnTo>
                    <a:pt x="1563276" y="450"/>
                  </a:lnTo>
                  <a:lnTo>
                    <a:pt x="1548149" y="0"/>
                  </a:lnTo>
                  <a:close/>
                </a:path>
              </a:pathLst>
            </a:custGeom>
            <a:solidFill>
              <a:srgbClr val="0871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703319" y="2026920"/>
              <a:ext cx="1859279" cy="1594103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3729609" y="2052984"/>
              <a:ext cx="1757045" cy="1492250"/>
            </a:xfrm>
            <a:custGeom>
              <a:avLst/>
              <a:gdLst/>
              <a:ahLst/>
              <a:cxnLst/>
              <a:rect l="l" t="t" r="r" b="b"/>
              <a:pathLst>
                <a:path w="1757045" h="1492250">
                  <a:moveTo>
                    <a:pt x="0" y="202789"/>
                  </a:moveTo>
                  <a:lnTo>
                    <a:pt x="5397" y="255827"/>
                  </a:lnTo>
                  <a:lnTo>
                    <a:pt x="27939" y="307056"/>
                  </a:lnTo>
                  <a:lnTo>
                    <a:pt x="699642" y="1395954"/>
                  </a:lnTo>
                  <a:lnTo>
                    <a:pt x="726562" y="1430484"/>
                  </a:lnTo>
                  <a:lnTo>
                    <a:pt x="759199" y="1457340"/>
                  </a:lnTo>
                  <a:lnTo>
                    <a:pt x="796125" y="1476524"/>
                  </a:lnTo>
                  <a:lnTo>
                    <a:pt x="835910" y="1488034"/>
                  </a:lnTo>
                  <a:lnTo>
                    <a:pt x="877125" y="1491870"/>
                  </a:lnTo>
                  <a:lnTo>
                    <a:pt x="918340" y="1488034"/>
                  </a:lnTo>
                  <a:lnTo>
                    <a:pt x="958125" y="1476524"/>
                  </a:lnTo>
                  <a:lnTo>
                    <a:pt x="995051" y="1457340"/>
                  </a:lnTo>
                  <a:lnTo>
                    <a:pt x="1027688" y="1430484"/>
                  </a:lnTo>
                  <a:lnTo>
                    <a:pt x="1054607" y="1395954"/>
                  </a:lnTo>
                  <a:lnTo>
                    <a:pt x="1726311" y="307056"/>
                  </a:lnTo>
                  <a:lnTo>
                    <a:pt x="1746916" y="261971"/>
                  </a:lnTo>
                  <a:lnTo>
                    <a:pt x="10160" y="261971"/>
                  </a:lnTo>
                  <a:lnTo>
                    <a:pt x="5357" y="247419"/>
                  </a:lnTo>
                  <a:lnTo>
                    <a:pt x="2222" y="232427"/>
                  </a:lnTo>
                  <a:lnTo>
                    <a:pt x="515" y="217411"/>
                  </a:lnTo>
                  <a:lnTo>
                    <a:pt x="0" y="202789"/>
                  </a:lnTo>
                  <a:close/>
                </a:path>
                <a:path w="1757045" h="1492250">
                  <a:moveTo>
                    <a:pt x="903049" y="0"/>
                  </a:moveTo>
                  <a:lnTo>
                    <a:pt x="853741" y="0"/>
                  </a:lnTo>
                  <a:lnTo>
                    <a:pt x="804441" y="1255"/>
                  </a:lnTo>
                  <a:lnTo>
                    <a:pt x="755165" y="3767"/>
                  </a:lnTo>
                  <a:lnTo>
                    <a:pt x="705931" y="7535"/>
                  </a:lnTo>
                  <a:lnTo>
                    <a:pt x="656753" y="12559"/>
                  </a:lnTo>
                  <a:lnTo>
                    <a:pt x="607648" y="18839"/>
                  </a:lnTo>
                  <a:lnTo>
                    <a:pt x="558633" y="26375"/>
                  </a:lnTo>
                  <a:lnTo>
                    <a:pt x="509723" y="35167"/>
                  </a:lnTo>
                  <a:lnTo>
                    <a:pt x="460935" y="45215"/>
                  </a:lnTo>
                  <a:lnTo>
                    <a:pt x="412286" y="56519"/>
                  </a:lnTo>
                  <a:lnTo>
                    <a:pt x="363792" y="69079"/>
                  </a:lnTo>
                  <a:lnTo>
                    <a:pt x="315468" y="82895"/>
                  </a:lnTo>
                  <a:lnTo>
                    <a:pt x="267331" y="97967"/>
                  </a:lnTo>
                  <a:lnTo>
                    <a:pt x="219397" y="114295"/>
                  </a:lnTo>
                  <a:lnTo>
                    <a:pt x="171683" y="131879"/>
                  </a:lnTo>
                  <a:lnTo>
                    <a:pt x="124205" y="150719"/>
                  </a:lnTo>
                  <a:lnTo>
                    <a:pt x="85365" y="171477"/>
                  </a:lnTo>
                  <a:lnTo>
                    <a:pt x="52943" y="197534"/>
                  </a:lnTo>
                  <a:lnTo>
                    <a:pt x="27640" y="227996"/>
                  </a:lnTo>
                  <a:lnTo>
                    <a:pt x="10160" y="261971"/>
                  </a:lnTo>
                  <a:lnTo>
                    <a:pt x="1746630" y="261971"/>
                  </a:lnTo>
                  <a:lnTo>
                    <a:pt x="1729150" y="227996"/>
                  </a:lnTo>
                  <a:lnTo>
                    <a:pt x="1703847" y="197534"/>
                  </a:lnTo>
                  <a:lnTo>
                    <a:pt x="1671425" y="171477"/>
                  </a:lnTo>
                  <a:lnTo>
                    <a:pt x="1632585" y="150719"/>
                  </a:lnTo>
                  <a:lnTo>
                    <a:pt x="1585107" y="131879"/>
                  </a:lnTo>
                  <a:lnTo>
                    <a:pt x="1537393" y="114295"/>
                  </a:lnTo>
                  <a:lnTo>
                    <a:pt x="1489459" y="97967"/>
                  </a:lnTo>
                  <a:lnTo>
                    <a:pt x="1441322" y="82895"/>
                  </a:lnTo>
                  <a:lnTo>
                    <a:pt x="1392998" y="69079"/>
                  </a:lnTo>
                  <a:lnTo>
                    <a:pt x="1344504" y="56519"/>
                  </a:lnTo>
                  <a:lnTo>
                    <a:pt x="1295855" y="45215"/>
                  </a:lnTo>
                  <a:lnTo>
                    <a:pt x="1247067" y="35167"/>
                  </a:lnTo>
                  <a:lnTo>
                    <a:pt x="1198157" y="26375"/>
                  </a:lnTo>
                  <a:lnTo>
                    <a:pt x="1149142" y="18839"/>
                  </a:lnTo>
                  <a:lnTo>
                    <a:pt x="1100037" y="12559"/>
                  </a:lnTo>
                  <a:lnTo>
                    <a:pt x="1050859" y="7535"/>
                  </a:lnTo>
                  <a:lnTo>
                    <a:pt x="1001625" y="3767"/>
                  </a:lnTo>
                  <a:lnTo>
                    <a:pt x="952349" y="1255"/>
                  </a:lnTo>
                  <a:lnTo>
                    <a:pt x="903049" y="0"/>
                  </a:lnTo>
                  <a:close/>
                </a:path>
                <a:path w="1757045" h="1492250">
                  <a:moveTo>
                    <a:pt x="1750159" y="251278"/>
                  </a:moveTo>
                  <a:lnTo>
                    <a:pt x="1746630" y="261971"/>
                  </a:lnTo>
                  <a:lnTo>
                    <a:pt x="1746916" y="261971"/>
                  </a:lnTo>
                  <a:lnTo>
                    <a:pt x="1749170" y="255827"/>
                  </a:lnTo>
                  <a:lnTo>
                    <a:pt x="1750159" y="251278"/>
                  </a:lnTo>
                  <a:close/>
                </a:path>
                <a:path w="1757045" h="1492250">
                  <a:moveTo>
                    <a:pt x="1754909" y="229424"/>
                  </a:moveTo>
                  <a:lnTo>
                    <a:pt x="1754235" y="232427"/>
                  </a:lnTo>
                  <a:lnTo>
                    <a:pt x="1750159" y="251278"/>
                  </a:lnTo>
                  <a:lnTo>
                    <a:pt x="1751433" y="247419"/>
                  </a:lnTo>
                  <a:lnTo>
                    <a:pt x="1754568" y="232427"/>
                  </a:lnTo>
                  <a:lnTo>
                    <a:pt x="1754909" y="229424"/>
                  </a:lnTo>
                  <a:close/>
                </a:path>
                <a:path w="1757045" h="1492250">
                  <a:moveTo>
                    <a:pt x="1756790" y="202789"/>
                  </a:moveTo>
                  <a:lnTo>
                    <a:pt x="1755010" y="227996"/>
                  </a:lnTo>
                  <a:lnTo>
                    <a:pt x="1756275" y="217411"/>
                  </a:lnTo>
                  <a:lnTo>
                    <a:pt x="1756790" y="202789"/>
                  </a:lnTo>
                  <a:close/>
                </a:path>
              </a:pathLst>
            </a:custGeom>
            <a:solidFill>
              <a:srgbClr val="0871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53895" y="0"/>
              <a:ext cx="6338315" cy="6858000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3744468" y="4113244"/>
              <a:ext cx="1748155" cy="1492250"/>
            </a:xfrm>
            <a:custGeom>
              <a:avLst/>
              <a:gdLst/>
              <a:ahLst/>
              <a:cxnLst/>
              <a:rect l="l" t="t" r="r" b="b"/>
              <a:pathLst>
                <a:path w="1748154" h="1492250">
                  <a:moveTo>
                    <a:pt x="870013" y="0"/>
                  </a:moveTo>
                  <a:lnTo>
                    <a:pt x="828779" y="3836"/>
                  </a:lnTo>
                  <a:lnTo>
                    <a:pt x="788973" y="15346"/>
                  </a:lnTo>
                  <a:lnTo>
                    <a:pt x="752023" y="34530"/>
                  </a:lnTo>
                  <a:lnTo>
                    <a:pt x="719357" y="61386"/>
                  </a:lnTo>
                  <a:lnTo>
                    <a:pt x="692404" y="95916"/>
                  </a:lnTo>
                  <a:lnTo>
                    <a:pt x="20320" y="1184814"/>
                  </a:lnTo>
                  <a:lnTo>
                    <a:pt x="0" y="1229899"/>
                  </a:lnTo>
                  <a:lnTo>
                    <a:pt x="17482" y="1263874"/>
                  </a:lnTo>
                  <a:lnTo>
                    <a:pt x="42799" y="1294336"/>
                  </a:lnTo>
                  <a:lnTo>
                    <a:pt x="75259" y="1320393"/>
                  </a:lnTo>
                  <a:lnTo>
                    <a:pt x="114173" y="1341151"/>
                  </a:lnTo>
                  <a:lnTo>
                    <a:pt x="161664" y="1359992"/>
                  </a:lnTo>
                  <a:lnTo>
                    <a:pt x="209393" y="1377577"/>
                  </a:lnTo>
                  <a:lnTo>
                    <a:pt x="257345" y="1393906"/>
                  </a:lnTo>
                  <a:lnTo>
                    <a:pt x="305501" y="1408979"/>
                  </a:lnTo>
                  <a:lnTo>
                    <a:pt x="353847" y="1422796"/>
                  </a:lnTo>
                  <a:lnTo>
                    <a:pt x="402364" y="1435357"/>
                  </a:lnTo>
                  <a:lnTo>
                    <a:pt x="451038" y="1446661"/>
                  </a:lnTo>
                  <a:lnTo>
                    <a:pt x="499851" y="1456710"/>
                  </a:lnTo>
                  <a:lnTo>
                    <a:pt x="548788" y="1465502"/>
                  </a:lnTo>
                  <a:lnTo>
                    <a:pt x="597831" y="1473039"/>
                  </a:lnTo>
                  <a:lnTo>
                    <a:pt x="646965" y="1479319"/>
                  </a:lnTo>
                  <a:lnTo>
                    <a:pt x="696172" y="1484343"/>
                  </a:lnTo>
                  <a:lnTo>
                    <a:pt x="745437" y="1488112"/>
                  </a:lnTo>
                  <a:lnTo>
                    <a:pt x="794743" y="1490624"/>
                  </a:lnTo>
                  <a:lnTo>
                    <a:pt x="844074" y="1491880"/>
                  </a:lnTo>
                  <a:lnTo>
                    <a:pt x="893412" y="1491880"/>
                  </a:lnTo>
                  <a:lnTo>
                    <a:pt x="942743" y="1490624"/>
                  </a:lnTo>
                  <a:lnTo>
                    <a:pt x="992049" y="1488112"/>
                  </a:lnTo>
                  <a:lnTo>
                    <a:pt x="1041314" y="1484343"/>
                  </a:lnTo>
                  <a:lnTo>
                    <a:pt x="1090521" y="1479319"/>
                  </a:lnTo>
                  <a:lnTo>
                    <a:pt x="1139655" y="1473039"/>
                  </a:lnTo>
                  <a:lnTo>
                    <a:pt x="1188698" y="1465502"/>
                  </a:lnTo>
                  <a:lnTo>
                    <a:pt x="1237635" y="1456710"/>
                  </a:lnTo>
                  <a:lnTo>
                    <a:pt x="1286448" y="1446661"/>
                  </a:lnTo>
                  <a:lnTo>
                    <a:pt x="1335122" y="1435357"/>
                  </a:lnTo>
                  <a:lnTo>
                    <a:pt x="1383639" y="1422796"/>
                  </a:lnTo>
                  <a:lnTo>
                    <a:pt x="1431985" y="1408979"/>
                  </a:lnTo>
                  <a:lnTo>
                    <a:pt x="1480141" y="1393906"/>
                  </a:lnTo>
                  <a:lnTo>
                    <a:pt x="1528093" y="1377577"/>
                  </a:lnTo>
                  <a:lnTo>
                    <a:pt x="1575822" y="1359992"/>
                  </a:lnTo>
                  <a:lnTo>
                    <a:pt x="1623314" y="1341151"/>
                  </a:lnTo>
                  <a:lnTo>
                    <a:pt x="1662227" y="1320393"/>
                  </a:lnTo>
                  <a:lnTo>
                    <a:pt x="1694688" y="1294336"/>
                  </a:lnTo>
                  <a:lnTo>
                    <a:pt x="1720004" y="1263874"/>
                  </a:lnTo>
                  <a:lnTo>
                    <a:pt x="1737487" y="1229899"/>
                  </a:lnTo>
                  <a:lnTo>
                    <a:pt x="1742289" y="1244451"/>
                  </a:lnTo>
                  <a:lnTo>
                    <a:pt x="1745424" y="1259443"/>
                  </a:lnTo>
                  <a:lnTo>
                    <a:pt x="1747131" y="1274458"/>
                  </a:lnTo>
                  <a:lnTo>
                    <a:pt x="1747647" y="1289081"/>
                  </a:lnTo>
                  <a:lnTo>
                    <a:pt x="1747210" y="1262449"/>
                  </a:lnTo>
                  <a:lnTo>
                    <a:pt x="1733002" y="1210089"/>
                  </a:lnTo>
                  <a:lnTo>
                    <a:pt x="1047623" y="95916"/>
                  </a:lnTo>
                  <a:lnTo>
                    <a:pt x="1020669" y="61386"/>
                  </a:lnTo>
                  <a:lnTo>
                    <a:pt x="988003" y="34530"/>
                  </a:lnTo>
                  <a:lnTo>
                    <a:pt x="951053" y="15346"/>
                  </a:lnTo>
                  <a:lnTo>
                    <a:pt x="911247" y="3836"/>
                  </a:lnTo>
                  <a:lnTo>
                    <a:pt x="870013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3744468" y="4113244"/>
              <a:ext cx="1748155" cy="1492250"/>
            </a:xfrm>
            <a:custGeom>
              <a:avLst/>
              <a:gdLst/>
              <a:ahLst/>
              <a:cxnLst/>
              <a:rect l="l" t="t" r="r" b="b"/>
              <a:pathLst>
                <a:path w="1748154" h="1492250">
                  <a:moveTo>
                    <a:pt x="0" y="1229899"/>
                  </a:moveTo>
                  <a:lnTo>
                    <a:pt x="17482" y="1263874"/>
                  </a:lnTo>
                  <a:lnTo>
                    <a:pt x="42799" y="1294336"/>
                  </a:lnTo>
                  <a:lnTo>
                    <a:pt x="75259" y="1320393"/>
                  </a:lnTo>
                  <a:lnTo>
                    <a:pt x="114173" y="1341151"/>
                  </a:lnTo>
                  <a:lnTo>
                    <a:pt x="161664" y="1359992"/>
                  </a:lnTo>
                  <a:lnTo>
                    <a:pt x="209393" y="1377577"/>
                  </a:lnTo>
                  <a:lnTo>
                    <a:pt x="257345" y="1393906"/>
                  </a:lnTo>
                  <a:lnTo>
                    <a:pt x="305501" y="1408979"/>
                  </a:lnTo>
                  <a:lnTo>
                    <a:pt x="353847" y="1422796"/>
                  </a:lnTo>
                  <a:lnTo>
                    <a:pt x="402364" y="1435357"/>
                  </a:lnTo>
                  <a:lnTo>
                    <a:pt x="451038" y="1446661"/>
                  </a:lnTo>
                  <a:lnTo>
                    <a:pt x="499851" y="1456710"/>
                  </a:lnTo>
                  <a:lnTo>
                    <a:pt x="548788" y="1465502"/>
                  </a:lnTo>
                  <a:lnTo>
                    <a:pt x="597831" y="1473039"/>
                  </a:lnTo>
                  <a:lnTo>
                    <a:pt x="646965" y="1479319"/>
                  </a:lnTo>
                  <a:lnTo>
                    <a:pt x="696172" y="1484343"/>
                  </a:lnTo>
                  <a:lnTo>
                    <a:pt x="745437" y="1488112"/>
                  </a:lnTo>
                  <a:lnTo>
                    <a:pt x="794743" y="1490624"/>
                  </a:lnTo>
                  <a:lnTo>
                    <a:pt x="844074" y="1491880"/>
                  </a:lnTo>
                  <a:lnTo>
                    <a:pt x="893412" y="1491880"/>
                  </a:lnTo>
                  <a:lnTo>
                    <a:pt x="942743" y="1490624"/>
                  </a:lnTo>
                  <a:lnTo>
                    <a:pt x="992049" y="1488112"/>
                  </a:lnTo>
                  <a:lnTo>
                    <a:pt x="1041314" y="1484343"/>
                  </a:lnTo>
                  <a:lnTo>
                    <a:pt x="1090521" y="1479319"/>
                  </a:lnTo>
                  <a:lnTo>
                    <a:pt x="1139655" y="1473039"/>
                  </a:lnTo>
                  <a:lnTo>
                    <a:pt x="1188698" y="1465502"/>
                  </a:lnTo>
                  <a:lnTo>
                    <a:pt x="1237635" y="1456710"/>
                  </a:lnTo>
                  <a:lnTo>
                    <a:pt x="1286448" y="1446661"/>
                  </a:lnTo>
                  <a:lnTo>
                    <a:pt x="1335122" y="1435357"/>
                  </a:lnTo>
                  <a:lnTo>
                    <a:pt x="1383639" y="1422796"/>
                  </a:lnTo>
                  <a:lnTo>
                    <a:pt x="1431985" y="1408979"/>
                  </a:lnTo>
                  <a:lnTo>
                    <a:pt x="1480141" y="1393906"/>
                  </a:lnTo>
                  <a:lnTo>
                    <a:pt x="1528093" y="1377577"/>
                  </a:lnTo>
                  <a:lnTo>
                    <a:pt x="1575822" y="1359992"/>
                  </a:lnTo>
                  <a:lnTo>
                    <a:pt x="1623314" y="1341151"/>
                  </a:lnTo>
                  <a:lnTo>
                    <a:pt x="1662227" y="1320393"/>
                  </a:lnTo>
                  <a:lnTo>
                    <a:pt x="1694688" y="1294336"/>
                  </a:lnTo>
                  <a:lnTo>
                    <a:pt x="1720004" y="1263874"/>
                  </a:lnTo>
                  <a:lnTo>
                    <a:pt x="1737487" y="1229899"/>
                  </a:lnTo>
                  <a:lnTo>
                    <a:pt x="1742289" y="1244451"/>
                  </a:lnTo>
                  <a:lnTo>
                    <a:pt x="1745424" y="1259443"/>
                  </a:lnTo>
                  <a:lnTo>
                    <a:pt x="1747131" y="1274458"/>
                  </a:lnTo>
                  <a:lnTo>
                    <a:pt x="1747647" y="1289081"/>
                  </a:lnTo>
                  <a:lnTo>
                    <a:pt x="1747210" y="1262449"/>
                  </a:lnTo>
                  <a:lnTo>
                    <a:pt x="1733002" y="1210089"/>
                  </a:lnTo>
                  <a:lnTo>
                    <a:pt x="1047623" y="95916"/>
                  </a:lnTo>
                  <a:lnTo>
                    <a:pt x="1020669" y="61386"/>
                  </a:lnTo>
                  <a:lnTo>
                    <a:pt x="988003" y="34530"/>
                  </a:lnTo>
                  <a:lnTo>
                    <a:pt x="951053" y="15346"/>
                  </a:lnTo>
                  <a:lnTo>
                    <a:pt x="911247" y="3836"/>
                  </a:lnTo>
                  <a:lnTo>
                    <a:pt x="870013" y="0"/>
                  </a:lnTo>
                  <a:lnTo>
                    <a:pt x="828779" y="3836"/>
                  </a:lnTo>
                  <a:lnTo>
                    <a:pt x="788973" y="15346"/>
                  </a:lnTo>
                  <a:lnTo>
                    <a:pt x="752023" y="34530"/>
                  </a:lnTo>
                  <a:lnTo>
                    <a:pt x="719357" y="61386"/>
                  </a:lnTo>
                  <a:lnTo>
                    <a:pt x="692404" y="95916"/>
                  </a:lnTo>
                  <a:lnTo>
                    <a:pt x="20320" y="1184814"/>
                  </a:lnTo>
                </a:path>
              </a:pathLst>
            </a:custGeom>
            <a:ln w="9525">
              <a:solidFill>
                <a:srgbClr val="D7D7D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510784" y="2307335"/>
              <a:ext cx="1135392" cy="1571244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5536691" y="2334228"/>
              <a:ext cx="1032510" cy="1468755"/>
            </a:xfrm>
            <a:custGeom>
              <a:avLst/>
              <a:gdLst/>
              <a:ahLst/>
              <a:cxnLst/>
              <a:rect l="l" t="t" r="r" b="b"/>
              <a:pathLst>
                <a:path w="1032509" h="1468754">
                  <a:moveTo>
                    <a:pt x="130619" y="0"/>
                  </a:moveTo>
                  <a:lnTo>
                    <a:pt x="82940" y="10412"/>
                  </a:lnTo>
                  <a:lnTo>
                    <a:pt x="38789" y="32015"/>
                  </a:lnTo>
                  <a:lnTo>
                    <a:pt x="0" y="64547"/>
                  </a:lnTo>
                  <a:lnTo>
                    <a:pt x="40286" y="60065"/>
                  </a:lnTo>
                  <a:lnTo>
                    <a:pt x="80835" y="64500"/>
                  </a:lnTo>
                  <a:lnTo>
                    <a:pt x="120907" y="77817"/>
                  </a:lnTo>
                  <a:lnTo>
                    <a:pt x="159766" y="99980"/>
                  </a:lnTo>
                  <a:lnTo>
                    <a:pt x="202323" y="130010"/>
                  </a:lnTo>
                  <a:lnTo>
                    <a:pt x="243756" y="160909"/>
                  </a:lnTo>
                  <a:lnTo>
                    <a:pt x="284058" y="192661"/>
                  </a:lnTo>
                  <a:lnTo>
                    <a:pt x="323220" y="225252"/>
                  </a:lnTo>
                  <a:lnTo>
                    <a:pt x="361235" y="258668"/>
                  </a:lnTo>
                  <a:lnTo>
                    <a:pt x="398095" y="292893"/>
                  </a:lnTo>
                  <a:lnTo>
                    <a:pt x="433791" y="327914"/>
                  </a:lnTo>
                  <a:lnTo>
                    <a:pt x="468317" y="363714"/>
                  </a:lnTo>
                  <a:lnTo>
                    <a:pt x="501663" y="400281"/>
                  </a:lnTo>
                  <a:lnTo>
                    <a:pt x="533823" y="437598"/>
                  </a:lnTo>
                  <a:lnTo>
                    <a:pt x="564788" y="475652"/>
                  </a:lnTo>
                  <a:lnTo>
                    <a:pt x="594551" y="514427"/>
                  </a:lnTo>
                  <a:lnTo>
                    <a:pt x="623103" y="553909"/>
                  </a:lnTo>
                  <a:lnTo>
                    <a:pt x="650437" y="594084"/>
                  </a:lnTo>
                  <a:lnTo>
                    <a:pt x="676544" y="634936"/>
                  </a:lnTo>
                  <a:lnTo>
                    <a:pt x="701418" y="676451"/>
                  </a:lnTo>
                  <a:lnTo>
                    <a:pt x="725050" y="718615"/>
                  </a:lnTo>
                  <a:lnTo>
                    <a:pt x="747432" y="761411"/>
                  </a:lnTo>
                  <a:lnTo>
                    <a:pt x="768557" y="804827"/>
                  </a:lnTo>
                  <a:lnTo>
                    <a:pt x="788415" y="848848"/>
                  </a:lnTo>
                  <a:lnTo>
                    <a:pt x="807001" y="893457"/>
                  </a:lnTo>
                  <a:lnTo>
                    <a:pt x="824305" y="938642"/>
                  </a:lnTo>
                  <a:lnTo>
                    <a:pt x="840321" y="984387"/>
                  </a:lnTo>
                  <a:lnTo>
                    <a:pt x="855039" y="1030677"/>
                  </a:lnTo>
                  <a:lnTo>
                    <a:pt x="868452" y="1077498"/>
                  </a:lnTo>
                  <a:lnTo>
                    <a:pt x="880552" y="1124835"/>
                  </a:lnTo>
                  <a:lnTo>
                    <a:pt x="891332" y="1172674"/>
                  </a:lnTo>
                  <a:lnTo>
                    <a:pt x="900784" y="1221000"/>
                  </a:lnTo>
                  <a:lnTo>
                    <a:pt x="908899" y="1269798"/>
                  </a:lnTo>
                  <a:lnTo>
                    <a:pt x="915670" y="1319053"/>
                  </a:lnTo>
                  <a:lnTo>
                    <a:pt x="916330" y="1360638"/>
                  </a:lnTo>
                  <a:lnTo>
                    <a:pt x="908002" y="1399793"/>
                  </a:lnTo>
                  <a:lnTo>
                    <a:pt x="892077" y="1435854"/>
                  </a:lnTo>
                  <a:lnTo>
                    <a:pt x="869950" y="1468151"/>
                  </a:lnTo>
                  <a:lnTo>
                    <a:pt x="918793" y="1453206"/>
                  </a:lnTo>
                  <a:lnTo>
                    <a:pt x="960515" y="1428259"/>
                  </a:lnTo>
                  <a:lnTo>
                    <a:pt x="993917" y="1394761"/>
                  </a:lnTo>
                  <a:lnTo>
                    <a:pt x="1017806" y="1354162"/>
                  </a:lnTo>
                  <a:lnTo>
                    <a:pt x="1030984" y="1307911"/>
                  </a:lnTo>
                  <a:lnTo>
                    <a:pt x="1032256" y="1257458"/>
                  </a:lnTo>
                  <a:lnTo>
                    <a:pt x="1025734" y="1208215"/>
                  </a:lnTo>
                  <a:lnTo>
                    <a:pt x="1017836" y="1159427"/>
                  </a:lnTo>
                  <a:lnTo>
                    <a:pt x="1008570" y="1111110"/>
                  </a:lnTo>
                  <a:lnTo>
                    <a:pt x="997946" y="1063279"/>
                  </a:lnTo>
                  <a:lnTo>
                    <a:pt x="985973" y="1015948"/>
                  </a:lnTo>
                  <a:lnTo>
                    <a:pt x="972662" y="969132"/>
                  </a:lnTo>
                  <a:lnTo>
                    <a:pt x="958021" y="922845"/>
                  </a:lnTo>
                  <a:lnTo>
                    <a:pt x="942061" y="877104"/>
                  </a:lnTo>
                  <a:lnTo>
                    <a:pt x="924791" y="831922"/>
                  </a:lnTo>
                  <a:lnTo>
                    <a:pt x="906220" y="787314"/>
                  </a:lnTo>
                  <a:lnTo>
                    <a:pt x="886358" y="743295"/>
                  </a:lnTo>
                  <a:lnTo>
                    <a:pt x="865215" y="699879"/>
                  </a:lnTo>
                  <a:lnTo>
                    <a:pt x="842800" y="657083"/>
                  </a:lnTo>
                  <a:lnTo>
                    <a:pt x="819123" y="614920"/>
                  </a:lnTo>
                  <a:lnTo>
                    <a:pt x="794194" y="573404"/>
                  </a:lnTo>
                  <a:lnTo>
                    <a:pt x="768022" y="532552"/>
                  </a:lnTo>
                  <a:lnTo>
                    <a:pt x="740616" y="492378"/>
                  </a:lnTo>
                  <a:lnTo>
                    <a:pt x="711987" y="452896"/>
                  </a:lnTo>
                  <a:lnTo>
                    <a:pt x="682143" y="414121"/>
                  </a:lnTo>
                  <a:lnTo>
                    <a:pt x="651096" y="376069"/>
                  </a:lnTo>
                  <a:lnTo>
                    <a:pt x="618853" y="338753"/>
                  </a:lnTo>
                  <a:lnTo>
                    <a:pt x="585425" y="302189"/>
                  </a:lnTo>
                  <a:lnTo>
                    <a:pt x="550821" y="266392"/>
                  </a:lnTo>
                  <a:lnTo>
                    <a:pt x="515051" y="231375"/>
                  </a:lnTo>
                  <a:lnTo>
                    <a:pt x="478124" y="197155"/>
                  </a:lnTo>
                  <a:lnTo>
                    <a:pt x="440050" y="163746"/>
                  </a:lnTo>
                  <a:lnTo>
                    <a:pt x="400839" y="131162"/>
                  </a:lnTo>
                  <a:lnTo>
                    <a:pt x="360501" y="99419"/>
                  </a:lnTo>
                  <a:lnTo>
                    <a:pt x="319044" y="68530"/>
                  </a:lnTo>
                  <a:lnTo>
                    <a:pt x="276479" y="38512"/>
                  </a:lnTo>
                  <a:lnTo>
                    <a:pt x="229223" y="13788"/>
                  </a:lnTo>
                  <a:lnTo>
                    <a:pt x="179991" y="1038"/>
                  </a:lnTo>
                  <a:lnTo>
                    <a:pt x="130619" y="0"/>
                  </a:lnTo>
                  <a:close/>
                </a:path>
              </a:pathLst>
            </a:custGeom>
            <a:solidFill>
              <a:srgbClr val="46B5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586227" y="3823715"/>
              <a:ext cx="1133868" cy="1571244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2668523" y="3849623"/>
              <a:ext cx="1030605" cy="1468755"/>
            </a:xfrm>
            <a:custGeom>
              <a:avLst/>
              <a:gdLst/>
              <a:ahLst/>
              <a:cxnLst/>
              <a:rect l="l" t="t" r="r" b="b"/>
              <a:pathLst>
                <a:path w="1030604" h="1468754">
                  <a:moveTo>
                    <a:pt x="159893" y="0"/>
                  </a:moveTo>
                  <a:lnTo>
                    <a:pt x="111007" y="14945"/>
                  </a:lnTo>
                  <a:lnTo>
                    <a:pt x="69332" y="39892"/>
                  </a:lnTo>
                  <a:lnTo>
                    <a:pt x="36131" y="73390"/>
                  </a:lnTo>
                  <a:lnTo>
                    <a:pt x="12667" y="113989"/>
                  </a:lnTo>
                  <a:lnTo>
                    <a:pt x="202" y="160240"/>
                  </a:lnTo>
                  <a:lnTo>
                    <a:pt x="0" y="210693"/>
                  </a:lnTo>
                  <a:lnTo>
                    <a:pt x="6521" y="259936"/>
                  </a:lnTo>
                  <a:lnTo>
                    <a:pt x="14420" y="308724"/>
                  </a:lnTo>
                  <a:lnTo>
                    <a:pt x="23686" y="357040"/>
                  </a:lnTo>
                  <a:lnTo>
                    <a:pt x="34310" y="404872"/>
                  </a:lnTo>
                  <a:lnTo>
                    <a:pt x="46280" y="452203"/>
                  </a:lnTo>
                  <a:lnTo>
                    <a:pt x="59588" y="499019"/>
                  </a:lnTo>
                  <a:lnTo>
                    <a:pt x="74222" y="545305"/>
                  </a:lnTo>
                  <a:lnTo>
                    <a:pt x="90173" y="591047"/>
                  </a:lnTo>
                  <a:lnTo>
                    <a:pt x="107430" y="636229"/>
                  </a:lnTo>
                  <a:lnTo>
                    <a:pt x="125983" y="680837"/>
                  </a:lnTo>
                  <a:lnTo>
                    <a:pt x="145823" y="724856"/>
                  </a:lnTo>
                  <a:lnTo>
                    <a:pt x="166938" y="768271"/>
                  </a:lnTo>
                  <a:lnTo>
                    <a:pt x="189320" y="811068"/>
                  </a:lnTo>
                  <a:lnTo>
                    <a:pt x="212956" y="853231"/>
                  </a:lnTo>
                  <a:lnTo>
                    <a:pt x="237839" y="894746"/>
                  </a:lnTo>
                  <a:lnTo>
                    <a:pt x="263956" y="935598"/>
                  </a:lnTo>
                  <a:lnTo>
                    <a:pt x="291299" y="975773"/>
                  </a:lnTo>
                  <a:lnTo>
                    <a:pt x="319857" y="1015255"/>
                  </a:lnTo>
                  <a:lnTo>
                    <a:pt x="349619" y="1054029"/>
                  </a:lnTo>
                  <a:lnTo>
                    <a:pt x="380576" y="1092082"/>
                  </a:lnTo>
                  <a:lnTo>
                    <a:pt x="412718" y="1129398"/>
                  </a:lnTo>
                  <a:lnTo>
                    <a:pt x="446034" y="1165962"/>
                  </a:lnTo>
                  <a:lnTo>
                    <a:pt x="480514" y="1201759"/>
                  </a:lnTo>
                  <a:lnTo>
                    <a:pt x="516148" y="1236775"/>
                  </a:lnTo>
                  <a:lnTo>
                    <a:pt x="552926" y="1270996"/>
                  </a:lnTo>
                  <a:lnTo>
                    <a:pt x="590837" y="1304405"/>
                  </a:lnTo>
                  <a:lnTo>
                    <a:pt x="629873" y="1336989"/>
                  </a:lnTo>
                  <a:lnTo>
                    <a:pt x="670021" y="1368732"/>
                  </a:lnTo>
                  <a:lnTo>
                    <a:pt x="711273" y="1399620"/>
                  </a:lnTo>
                  <a:lnTo>
                    <a:pt x="753617" y="1429639"/>
                  </a:lnTo>
                  <a:lnTo>
                    <a:pt x="801059" y="1454362"/>
                  </a:lnTo>
                  <a:lnTo>
                    <a:pt x="850702" y="1467113"/>
                  </a:lnTo>
                  <a:lnTo>
                    <a:pt x="900493" y="1468151"/>
                  </a:lnTo>
                  <a:lnTo>
                    <a:pt x="948379" y="1457738"/>
                  </a:lnTo>
                  <a:lnTo>
                    <a:pt x="992307" y="1436135"/>
                  </a:lnTo>
                  <a:lnTo>
                    <a:pt x="1030224" y="1403604"/>
                  </a:lnTo>
                  <a:lnTo>
                    <a:pt x="989881" y="1406747"/>
                  </a:lnTo>
                  <a:lnTo>
                    <a:pt x="949325" y="1401889"/>
                  </a:lnTo>
                  <a:lnTo>
                    <a:pt x="909244" y="1389030"/>
                  </a:lnTo>
                  <a:lnTo>
                    <a:pt x="870330" y="1368170"/>
                  </a:lnTo>
                  <a:lnTo>
                    <a:pt x="827752" y="1338140"/>
                  </a:lnTo>
                  <a:lnTo>
                    <a:pt x="786283" y="1307242"/>
                  </a:lnTo>
                  <a:lnTo>
                    <a:pt x="745931" y="1275490"/>
                  </a:lnTo>
                  <a:lnTo>
                    <a:pt x="706708" y="1242898"/>
                  </a:lnTo>
                  <a:lnTo>
                    <a:pt x="668622" y="1209483"/>
                  </a:lnTo>
                  <a:lnTo>
                    <a:pt x="631682" y="1175257"/>
                  </a:lnTo>
                  <a:lnTo>
                    <a:pt x="595899" y="1140237"/>
                  </a:lnTo>
                  <a:lnTo>
                    <a:pt x="561283" y="1104436"/>
                  </a:lnTo>
                  <a:lnTo>
                    <a:pt x="527842" y="1067870"/>
                  </a:lnTo>
                  <a:lnTo>
                    <a:pt x="495586" y="1030553"/>
                  </a:lnTo>
                  <a:lnTo>
                    <a:pt x="464526" y="992499"/>
                  </a:lnTo>
                  <a:lnTo>
                    <a:pt x="434670" y="953724"/>
                  </a:lnTo>
                  <a:lnTo>
                    <a:pt x="406028" y="914242"/>
                  </a:lnTo>
                  <a:lnTo>
                    <a:pt x="378609" y="874067"/>
                  </a:lnTo>
                  <a:lnTo>
                    <a:pt x="352425" y="833215"/>
                  </a:lnTo>
                  <a:lnTo>
                    <a:pt x="327482" y="791700"/>
                  </a:lnTo>
                  <a:lnTo>
                    <a:pt x="303793" y="749536"/>
                  </a:lnTo>
                  <a:lnTo>
                    <a:pt x="281365" y="706739"/>
                  </a:lnTo>
                  <a:lnTo>
                    <a:pt x="260210" y="663323"/>
                  </a:lnTo>
                  <a:lnTo>
                    <a:pt x="240335" y="619303"/>
                  </a:lnTo>
                  <a:lnTo>
                    <a:pt x="221752" y="574694"/>
                  </a:lnTo>
                  <a:lnTo>
                    <a:pt x="204469" y="529509"/>
                  </a:lnTo>
                  <a:lnTo>
                    <a:pt x="188496" y="483764"/>
                  </a:lnTo>
                  <a:lnTo>
                    <a:pt x="173842" y="437474"/>
                  </a:lnTo>
                  <a:lnTo>
                    <a:pt x="160518" y="390653"/>
                  </a:lnTo>
                  <a:lnTo>
                    <a:pt x="148533" y="343315"/>
                  </a:lnTo>
                  <a:lnTo>
                    <a:pt x="137896" y="295476"/>
                  </a:lnTo>
                  <a:lnTo>
                    <a:pt x="128617" y="247151"/>
                  </a:lnTo>
                  <a:lnTo>
                    <a:pt x="120706" y="198353"/>
                  </a:lnTo>
                  <a:lnTo>
                    <a:pt x="114173" y="149098"/>
                  </a:lnTo>
                  <a:lnTo>
                    <a:pt x="113458" y="106156"/>
                  </a:lnTo>
                  <a:lnTo>
                    <a:pt x="121793" y="66548"/>
                  </a:lnTo>
                  <a:lnTo>
                    <a:pt x="137747" y="30940"/>
                  </a:lnTo>
                  <a:lnTo>
                    <a:pt x="159893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551175" y="2223516"/>
              <a:ext cx="1133868" cy="1571243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2633472" y="2305272"/>
              <a:ext cx="1030605" cy="1468755"/>
            </a:xfrm>
            <a:custGeom>
              <a:avLst/>
              <a:gdLst/>
              <a:ahLst/>
              <a:cxnLst/>
              <a:rect l="l" t="t" r="r" b="b"/>
              <a:pathLst>
                <a:path w="1030604" h="1468754">
                  <a:moveTo>
                    <a:pt x="900493" y="0"/>
                  </a:moveTo>
                  <a:lnTo>
                    <a:pt x="850702" y="1038"/>
                  </a:lnTo>
                  <a:lnTo>
                    <a:pt x="801059" y="13788"/>
                  </a:lnTo>
                  <a:lnTo>
                    <a:pt x="753617" y="38512"/>
                  </a:lnTo>
                  <a:lnTo>
                    <a:pt x="711035" y="68309"/>
                  </a:lnTo>
                  <a:lnTo>
                    <a:pt x="669578" y="98990"/>
                  </a:lnTo>
                  <a:lnTo>
                    <a:pt x="629255" y="130541"/>
                  </a:lnTo>
                  <a:lnTo>
                    <a:pt x="590074" y="162947"/>
                  </a:lnTo>
                  <a:lnTo>
                    <a:pt x="552044" y="196194"/>
                  </a:lnTo>
                  <a:lnTo>
                    <a:pt x="515172" y="230266"/>
                  </a:lnTo>
                  <a:lnTo>
                    <a:pt x="479469" y="265149"/>
                  </a:lnTo>
                  <a:lnTo>
                    <a:pt x="444941" y="300828"/>
                  </a:lnTo>
                  <a:lnTo>
                    <a:pt x="411598" y="337289"/>
                  </a:lnTo>
                  <a:lnTo>
                    <a:pt x="379447" y="374517"/>
                  </a:lnTo>
                  <a:lnTo>
                    <a:pt x="348498" y="412496"/>
                  </a:lnTo>
                  <a:lnTo>
                    <a:pt x="318759" y="451213"/>
                  </a:lnTo>
                  <a:lnTo>
                    <a:pt x="290239" y="490653"/>
                  </a:lnTo>
                  <a:lnTo>
                    <a:pt x="262945" y="530801"/>
                  </a:lnTo>
                  <a:lnTo>
                    <a:pt x="236886" y="571642"/>
                  </a:lnTo>
                  <a:lnTo>
                    <a:pt x="212071" y="613162"/>
                  </a:lnTo>
                  <a:lnTo>
                    <a:pt x="188509" y="655346"/>
                  </a:lnTo>
                  <a:lnTo>
                    <a:pt x="166207" y="698179"/>
                  </a:lnTo>
                  <a:lnTo>
                    <a:pt x="145174" y="741646"/>
                  </a:lnTo>
                  <a:lnTo>
                    <a:pt x="125419" y="785733"/>
                  </a:lnTo>
                  <a:lnTo>
                    <a:pt x="106950" y="830425"/>
                  </a:lnTo>
                  <a:lnTo>
                    <a:pt x="89776" y="875708"/>
                  </a:lnTo>
                  <a:lnTo>
                    <a:pt x="73904" y="921566"/>
                  </a:lnTo>
                  <a:lnTo>
                    <a:pt x="59344" y="967986"/>
                  </a:lnTo>
                  <a:lnTo>
                    <a:pt x="46104" y="1014951"/>
                  </a:lnTo>
                  <a:lnTo>
                    <a:pt x="34192" y="1062448"/>
                  </a:lnTo>
                  <a:lnTo>
                    <a:pt x="23618" y="1110462"/>
                  </a:lnTo>
                  <a:lnTo>
                    <a:pt x="14388" y="1158978"/>
                  </a:lnTo>
                  <a:lnTo>
                    <a:pt x="6513" y="1207982"/>
                  </a:lnTo>
                  <a:lnTo>
                    <a:pt x="0" y="1257458"/>
                  </a:lnTo>
                  <a:lnTo>
                    <a:pt x="389" y="1307911"/>
                  </a:lnTo>
                  <a:lnTo>
                    <a:pt x="13320" y="1354162"/>
                  </a:lnTo>
                  <a:lnTo>
                    <a:pt x="37385" y="1394761"/>
                  </a:lnTo>
                  <a:lnTo>
                    <a:pt x="71176" y="1428259"/>
                  </a:lnTo>
                  <a:lnTo>
                    <a:pt x="113285" y="1453206"/>
                  </a:lnTo>
                  <a:lnTo>
                    <a:pt x="162305" y="1468151"/>
                  </a:lnTo>
                  <a:lnTo>
                    <a:pt x="137693" y="1435854"/>
                  </a:lnTo>
                  <a:lnTo>
                    <a:pt x="121142" y="1399794"/>
                  </a:lnTo>
                  <a:lnTo>
                    <a:pt x="113139" y="1360638"/>
                  </a:lnTo>
                  <a:lnTo>
                    <a:pt x="114172" y="1319053"/>
                  </a:lnTo>
                  <a:lnTo>
                    <a:pt x="120694" y="1269798"/>
                  </a:lnTo>
                  <a:lnTo>
                    <a:pt x="128594" y="1221000"/>
                  </a:lnTo>
                  <a:lnTo>
                    <a:pt x="137862" y="1172674"/>
                  </a:lnTo>
                  <a:lnTo>
                    <a:pt x="148489" y="1124835"/>
                  </a:lnTo>
                  <a:lnTo>
                    <a:pt x="160465" y="1077498"/>
                  </a:lnTo>
                  <a:lnTo>
                    <a:pt x="173781" y="1030677"/>
                  </a:lnTo>
                  <a:lnTo>
                    <a:pt x="188427" y="984387"/>
                  </a:lnTo>
                  <a:lnTo>
                    <a:pt x="204394" y="938642"/>
                  </a:lnTo>
                  <a:lnTo>
                    <a:pt x="221672" y="893457"/>
                  </a:lnTo>
                  <a:lnTo>
                    <a:pt x="240251" y="848848"/>
                  </a:lnTo>
                  <a:lnTo>
                    <a:pt x="260121" y="804827"/>
                  </a:lnTo>
                  <a:lnTo>
                    <a:pt x="281274" y="761411"/>
                  </a:lnTo>
                  <a:lnTo>
                    <a:pt x="303699" y="718615"/>
                  </a:lnTo>
                  <a:lnTo>
                    <a:pt x="327388" y="676451"/>
                  </a:lnTo>
                  <a:lnTo>
                    <a:pt x="352329" y="634936"/>
                  </a:lnTo>
                  <a:lnTo>
                    <a:pt x="378515" y="594084"/>
                  </a:lnTo>
                  <a:lnTo>
                    <a:pt x="405934" y="553909"/>
                  </a:lnTo>
                  <a:lnTo>
                    <a:pt x="434578" y="514427"/>
                  </a:lnTo>
                  <a:lnTo>
                    <a:pt x="464437" y="475652"/>
                  </a:lnTo>
                  <a:lnTo>
                    <a:pt x="495502" y="437598"/>
                  </a:lnTo>
                  <a:lnTo>
                    <a:pt x="527762" y="400281"/>
                  </a:lnTo>
                  <a:lnTo>
                    <a:pt x="561208" y="363714"/>
                  </a:lnTo>
                  <a:lnTo>
                    <a:pt x="595831" y="327914"/>
                  </a:lnTo>
                  <a:lnTo>
                    <a:pt x="631621" y="292893"/>
                  </a:lnTo>
                  <a:lnTo>
                    <a:pt x="668569" y="258668"/>
                  </a:lnTo>
                  <a:lnTo>
                    <a:pt x="706664" y="225252"/>
                  </a:lnTo>
                  <a:lnTo>
                    <a:pt x="745897" y="192661"/>
                  </a:lnTo>
                  <a:lnTo>
                    <a:pt x="786259" y="160909"/>
                  </a:lnTo>
                  <a:lnTo>
                    <a:pt x="827740" y="130010"/>
                  </a:lnTo>
                  <a:lnTo>
                    <a:pt x="870330" y="99980"/>
                  </a:lnTo>
                  <a:lnTo>
                    <a:pt x="909244" y="79121"/>
                  </a:lnTo>
                  <a:lnTo>
                    <a:pt x="949324" y="66262"/>
                  </a:lnTo>
                  <a:lnTo>
                    <a:pt x="989881" y="61404"/>
                  </a:lnTo>
                  <a:lnTo>
                    <a:pt x="1030224" y="64547"/>
                  </a:lnTo>
                  <a:lnTo>
                    <a:pt x="992307" y="32015"/>
                  </a:lnTo>
                  <a:lnTo>
                    <a:pt x="948379" y="10412"/>
                  </a:lnTo>
                  <a:lnTo>
                    <a:pt x="900493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533643" y="3861815"/>
              <a:ext cx="1135392" cy="1571244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5559552" y="3887723"/>
              <a:ext cx="1032510" cy="1468755"/>
            </a:xfrm>
            <a:custGeom>
              <a:avLst/>
              <a:gdLst/>
              <a:ahLst/>
              <a:cxnLst/>
              <a:rect l="l" t="t" r="r" b="b"/>
              <a:pathLst>
                <a:path w="1032509" h="1468754">
                  <a:moveTo>
                    <a:pt x="869950" y="0"/>
                  </a:moveTo>
                  <a:lnTo>
                    <a:pt x="892077" y="32297"/>
                  </a:lnTo>
                  <a:lnTo>
                    <a:pt x="908002" y="68357"/>
                  </a:lnTo>
                  <a:lnTo>
                    <a:pt x="916330" y="107513"/>
                  </a:lnTo>
                  <a:lnTo>
                    <a:pt x="915670" y="149098"/>
                  </a:lnTo>
                  <a:lnTo>
                    <a:pt x="908899" y="198353"/>
                  </a:lnTo>
                  <a:lnTo>
                    <a:pt x="900784" y="247151"/>
                  </a:lnTo>
                  <a:lnTo>
                    <a:pt x="891332" y="295476"/>
                  </a:lnTo>
                  <a:lnTo>
                    <a:pt x="880552" y="343315"/>
                  </a:lnTo>
                  <a:lnTo>
                    <a:pt x="868452" y="390653"/>
                  </a:lnTo>
                  <a:lnTo>
                    <a:pt x="855039" y="437474"/>
                  </a:lnTo>
                  <a:lnTo>
                    <a:pt x="840321" y="483764"/>
                  </a:lnTo>
                  <a:lnTo>
                    <a:pt x="824305" y="529509"/>
                  </a:lnTo>
                  <a:lnTo>
                    <a:pt x="807001" y="574694"/>
                  </a:lnTo>
                  <a:lnTo>
                    <a:pt x="788415" y="619303"/>
                  </a:lnTo>
                  <a:lnTo>
                    <a:pt x="768557" y="663323"/>
                  </a:lnTo>
                  <a:lnTo>
                    <a:pt x="747432" y="706739"/>
                  </a:lnTo>
                  <a:lnTo>
                    <a:pt x="725050" y="749536"/>
                  </a:lnTo>
                  <a:lnTo>
                    <a:pt x="701418" y="791700"/>
                  </a:lnTo>
                  <a:lnTo>
                    <a:pt x="676544" y="833215"/>
                  </a:lnTo>
                  <a:lnTo>
                    <a:pt x="650437" y="874067"/>
                  </a:lnTo>
                  <a:lnTo>
                    <a:pt x="623103" y="914242"/>
                  </a:lnTo>
                  <a:lnTo>
                    <a:pt x="594551" y="953724"/>
                  </a:lnTo>
                  <a:lnTo>
                    <a:pt x="564788" y="992499"/>
                  </a:lnTo>
                  <a:lnTo>
                    <a:pt x="533823" y="1030553"/>
                  </a:lnTo>
                  <a:lnTo>
                    <a:pt x="501663" y="1067870"/>
                  </a:lnTo>
                  <a:lnTo>
                    <a:pt x="468317" y="1104436"/>
                  </a:lnTo>
                  <a:lnTo>
                    <a:pt x="433791" y="1140237"/>
                  </a:lnTo>
                  <a:lnTo>
                    <a:pt x="398095" y="1175258"/>
                  </a:lnTo>
                  <a:lnTo>
                    <a:pt x="361235" y="1209483"/>
                  </a:lnTo>
                  <a:lnTo>
                    <a:pt x="323220" y="1242898"/>
                  </a:lnTo>
                  <a:lnTo>
                    <a:pt x="284058" y="1275490"/>
                  </a:lnTo>
                  <a:lnTo>
                    <a:pt x="243756" y="1307242"/>
                  </a:lnTo>
                  <a:lnTo>
                    <a:pt x="202323" y="1338140"/>
                  </a:lnTo>
                  <a:lnTo>
                    <a:pt x="159765" y="1368170"/>
                  </a:lnTo>
                  <a:lnTo>
                    <a:pt x="120550" y="1389030"/>
                  </a:lnTo>
                  <a:lnTo>
                    <a:pt x="79882" y="1401889"/>
                  </a:lnTo>
                  <a:lnTo>
                    <a:pt x="39215" y="1406747"/>
                  </a:lnTo>
                  <a:lnTo>
                    <a:pt x="0" y="1403604"/>
                  </a:lnTo>
                  <a:lnTo>
                    <a:pt x="38789" y="1436135"/>
                  </a:lnTo>
                  <a:lnTo>
                    <a:pt x="82940" y="1457738"/>
                  </a:lnTo>
                  <a:lnTo>
                    <a:pt x="130619" y="1468151"/>
                  </a:lnTo>
                  <a:lnTo>
                    <a:pt x="179991" y="1467113"/>
                  </a:lnTo>
                  <a:lnTo>
                    <a:pt x="229223" y="1454362"/>
                  </a:lnTo>
                  <a:lnTo>
                    <a:pt x="276478" y="1429639"/>
                  </a:lnTo>
                  <a:lnTo>
                    <a:pt x="319044" y="1399620"/>
                  </a:lnTo>
                  <a:lnTo>
                    <a:pt x="360501" y="1368732"/>
                  </a:lnTo>
                  <a:lnTo>
                    <a:pt x="400839" y="1336989"/>
                  </a:lnTo>
                  <a:lnTo>
                    <a:pt x="440050" y="1304405"/>
                  </a:lnTo>
                  <a:lnTo>
                    <a:pt x="478124" y="1270996"/>
                  </a:lnTo>
                  <a:lnTo>
                    <a:pt x="515051" y="1236775"/>
                  </a:lnTo>
                  <a:lnTo>
                    <a:pt x="550821" y="1201759"/>
                  </a:lnTo>
                  <a:lnTo>
                    <a:pt x="585425" y="1165962"/>
                  </a:lnTo>
                  <a:lnTo>
                    <a:pt x="618853" y="1129398"/>
                  </a:lnTo>
                  <a:lnTo>
                    <a:pt x="651096" y="1092082"/>
                  </a:lnTo>
                  <a:lnTo>
                    <a:pt x="682143" y="1054029"/>
                  </a:lnTo>
                  <a:lnTo>
                    <a:pt x="711987" y="1015255"/>
                  </a:lnTo>
                  <a:lnTo>
                    <a:pt x="740616" y="975773"/>
                  </a:lnTo>
                  <a:lnTo>
                    <a:pt x="768022" y="935598"/>
                  </a:lnTo>
                  <a:lnTo>
                    <a:pt x="794194" y="894746"/>
                  </a:lnTo>
                  <a:lnTo>
                    <a:pt x="819123" y="853231"/>
                  </a:lnTo>
                  <a:lnTo>
                    <a:pt x="842800" y="811068"/>
                  </a:lnTo>
                  <a:lnTo>
                    <a:pt x="865215" y="768271"/>
                  </a:lnTo>
                  <a:lnTo>
                    <a:pt x="886358" y="724856"/>
                  </a:lnTo>
                  <a:lnTo>
                    <a:pt x="906220" y="680837"/>
                  </a:lnTo>
                  <a:lnTo>
                    <a:pt x="924791" y="636229"/>
                  </a:lnTo>
                  <a:lnTo>
                    <a:pt x="942061" y="591047"/>
                  </a:lnTo>
                  <a:lnTo>
                    <a:pt x="958021" y="545305"/>
                  </a:lnTo>
                  <a:lnTo>
                    <a:pt x="972662" y="499019"/>
                  </a:lnTo>
                  <a:lnTo>
                    <a:pt x="985973" y="452203"/>
                  </a:lnTo>
                  <a:lnTo>
                    <a:pt x="997946" y="404872"/>
                  </a:lnTo>
                  <a:lnTo>
                    <a:pt x="1008570" y="357040"/>
                  </a:lnTo>
                  <a:lnTo>
                    <a:pt x="1017836" y="308724"/>
                  </a:lnTo>
                  <a:lnTo>
                    <a:pt x="1025734" y="259936"/>
                  </a:lnTo>
                  <a:lnTo>
                    <a:pt x="1032255" y="210693"/>
                  </a:lnTo>
                  <a:lnTo>
                    <a:pt x="1030984" y="160240"/>
                  </a:lnTo>
                  <a:lnTo>
                    <a:pt x="1017806" y="113989"/>
                  </a:lnTo>
                  <a:lnTo>
                    <a:pt x="993917" y="73390"/>
                  </a:lnTo>
                  <a:lnTo>
                    <a:pt x="960515" y="39892"/>
                  </a:lnTo>
                  <a:lnTo>
                    <a:pt x="918793" y="14945"/>
                  </a:lnTo>
                  <a:lnTo>
                    <a:pt x="869950" y="0"/>
                  </a:lnTo>
                  <a:close/>
                </a:path>
              </a:pathLst>
            </a:custGeom>
            <a:solidFill>
              <a:srgbClr val="46B5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694175" y="1869935"/>
              <a:ext cx="1862327" cy="487692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3720748" y="1950908"/>
              <a:ext cx="1758950" cy="385445"/>
            </a:xfrm>
            <a:custGeom>
              <a:avLst/>
              <a:gdLst/>
              <a:ahLst/>
              <a:cxnLst/>
              <a:rect l="l" t="t" r="r" b="b"/>
              <a:pathLst>
                <a:path w="1758950" h="385444">
                  <a:moveTo>
                    <a:pt x="903975" y="0"/>
                  </a:moveTo>
                  <a:lnTo>
                    <a:pt x="854661" y="0"/>
                  </a:lnTo>
                  <a:lnTo>
                    <a:pt x="805355" y="1256"/>
                  </a:lnTo>
                  <a:lnTo>
                    <a:pt x="756073" y="3770"/>
                  </a:lnTo>
                  <a:lnTo>
                    <a:pt x="706832" y="7540"/>
                  </a:lnTo>
                  <a:lnTo>
                    <a:pt x="657649" y="12567"/>
                  </a:lnTo>
                  <a:lnTo>
                    <a:pt x="608539" y="18851"/>
                  </a:lnTo>
                  <a:lnTo>
                    <a:pt x="559518" y="26392"/>
                  </a:lnTo>
                  <a:lnTo>
                    <a:pt x="510604" y="35189"/>
                  </a:lnTo>
                  <a:lnTo>
                    <a:pt x="461812" y="45244"/>
                  </a:lnTo>
                  <a:lnTo>
                    <a:pt x="413158" y="56555"/>
                  </a:lnTo>
                  <a:lnTo>
                    <a:pt x="364660" y="69123"/>
                  </a:lnTo>
                  <a:lnTo>
                    <a:pt x="316333" y="82947"/>
                  </a:lnTo>
                  <a:lnTo>
                    <a:pt x="268194" y="98029"/>
                  </a:lnTo>
                  <a:lnTo>
                    <a:pt x="220258" y="114367"/>
                  </a:lnTo>
                  <a:lnTo>
                    <a:pt x="172543" y="131962"/>
                  </a:lnTo>
                  <a:lnTo>
                    <a:pt x="125065" y="150814"/>
                  </a:lnTo>
                  <a:lnTo>
                    <a:pt x="78914" y="175747"/>
                  </a:lnTo>
                  <a:lnTo>
                    <a:pt x="42492" y="208975"/>
                  </a:lnTo>
                  <a:lnTo>
                    <a:pt x="16639" y="248524"/>
                  </a:lnTo>
                  <a:lnTo>
                    <a:pt x="2195" y="292423"/>
                  </a:lnTo>
                  <a:lnTo>
                    <a:pt x="0" y="338700"/>
                  </a:lnTo>
                  <a:lnTo>
                    <a:pt x="10892" y="385383"/>
                  </a:lnTo>
                  <a:lnTo>
                    <a:pt x="28392" y="351335"/>
                  </a:lnTo>
                  <a:lnTo>
                    <a:pt x="53739" y="320835"/>
                  </a:lnTo>
                  <a:lnTo>
                    <a:pt x="86205" y="294764"/>
                  </a:lnTo>
                  <a:lnTo>
                    <a:pt x="125065" y="274004"/>
                  </a:lnTo>
                  <a:lnTo>
                    <a:pt x="172543" y="255152"/>
                  </a:lnTo>
                  <a:lnTo>
                    <a:pt x="220258" y="237557"/>
                  </a:lnTo>
                  <a:lnTo>
                    <a:pt x="268194" y="221219"/>
                  </a:lnTo>
                  <a:lnTo>
                    <a:pt x="316333" y="206137"/>
                  </a:lnTo>
                  <a:lnTo>
                    <a:pt x="364660" y="192313"/>
                  </a:lnTo>
                  <a:lnTo>
                    <a:pt x="413158" y="179745"/>
                  </a:lnTo>
                  <a:lnTo>
                    <a:pt x="461812" y="168434"/>
                  </a:lnTo>
                  <a:lnTo>
                    <a:pt x="510604" y="158379"/>
                  </a:lnTo>
                  <a:lnTo>
                    <a:pt x="559518" y="149582"/>
                  </a:lnTo>
                  <a:lnTo>
                    <a:pt x="608539" y="142041"/>
                  </a:lnTo>
                  <a:lnTo>
                    <a:pt x="657649" y="135757"/>
                  </a:lnTo>
                  <a:lnTo>
                    <a:pt x="706832" y="130730"/>
                  </a:lnTo>
                  <a:lnTo>
                    <a:pt x="756073" y="126960"/>
                  </a:lnTo>
                  <a:lnTo>
                    <a:pt x="805355" y="124446"/>
                  </a:lnTo>
                  <a:lnTo>
                    <a:pt x="854661" y="123189"/>
                  </a:lnTo>
                  <a:lnTo>
                    <a:pt x="903975" y="123189"/>
                  </a:lnTo>
                  <a:lnTo>
                    <a:pt x="953281" y="124446"/>
                  </a:lnTo>
                  <a:lnTo>
                    <a:pt x="1002563" y="126960"/>
                  </a:lnTo>
                  <a:lnTo>
                    <a:pt x="1051804" y="130730"/>
                  </a:lnTo>
                  <a:lnTo>
                    <a:pt x="1100987" y="135757"/>
                  </a:lnTo>
                  <a:lnTo>
                    <a:pt x="1150098" y="142041"/>
                  </a:lnTo>
                  <a:lnTo>
                    <a:pt x="1199118" y="149582"/>
                  </a:lnTo>
                  <a:lnTo>
                    <a:pt x="1248033" y="158379"/>
                  </a:lnTo>
                  <a:lnTo>
                    <a:pt x="1296825" y="168434"/>
                  </a:lnTo>
                  <a:lnTo>
                    <a:pt x="1345478" y="179745"/>
                  </a:lnTo>
                  <a:lnTo>
                    <a:pt x="1393976" y="192313"/>
                  </a:lnTo>
                  <a:lnTo>
                    <a:pt x="1442303" y="206137"/>
                  </a:lnTo>
                  <a:lnTo>
                    <a:pt x="1490442" y="221219"/>
                  </a:lnTo>
                  <a:lnTo>
                    <a:pt x="1538378" y="237557"/>
                  </a:lnTo>
                  <a:lnTo>
                    <a:pt x="1586093" y="255152"/>
                  </a:lnTo>
                  <a:lnTo>
                    <a:pt x="1633571" y="274004"/>
                  </a:lnTo>
                  <a:lnTo>
                    <a:pt x="1672072" y="293746"/>
                  </a:lnTo>
                  <a:lnTo>
                    <a:pt x="1703929" y="319930"/>
                  </a:lnTo>
                  <a:lnTo>
                    <a:pt x="1729119" y="350995"/>
                  </a:lnTo>
                  <a:lnTo>
                    <a:pt x="1747617" y="385383"/>
                  </a:lnTo>
                  <a:lnTo>
                    <a:pt x="1758731" y="338868"/>
                  </a:lnTo>
                  <a:lnTo>
                    <a:pt x="1756940" y="292960"/>
                  </a:lnTo>
                  <a:lnTo>
                    <a:pt x="1742886" y="249429"/>
                  </a:lnTo>
                  <a:lnTo>
                    <a:pt x="1717212" y="210047"/>
                  </a:lnTo>
                  <a:lnTo>
                    <a:pt x="1680560" y="176585"/>
                  </a:lnTo>
                  <a:lnTo>
                    <a:pt x="1633571" y="150814"/>
                  </a:lnTo>
                  <a:lnTo>
                    <a:pt x="1586093" y="131962"/>
                  </a:lnTo>
                  <a:lnTo>
                    <a:pt x="1538378" y="114367"/>
                  </a:lnTo>
                  <a:lnTo>
                    <a:pt x="1490442" y="98029"/>
                  </a:lnTo>
                  <a:lnTo>
                    <a:pt x="1442303" y="82947"/>
                  </a:lnTo>
                  <a:lnTo>
                    <a:pt x="1393976" y="69123"/>
                  </a:lnTo>
                  <a:lnTo>
                    <a:pt x="1345478" y="56555"/>
                  </a:lnTo>
                  <a:lnTo>
                    <a:pt x="1296825" y="45244"/>
                  </a:lnTo>
                  <a:lnTo>
                    <a:pt x="1248033" y="35189"/>
                  </a:lnTo>
                  <a:lnTo>
                    <a:pt x="1199118" y="26392"/>
                  </a:lnTo>
                  <a:lnTo>
                    <a:pt x="1150098" y="18851"/>
                  </a:lnTo>
                  <a:lnTo>
                    <a:pt x="1100987" y="12567"/>
                  </a:lnTo>
                  <a:lnTo>
                    <a:pt x="1051804" y="7540"/>
                  </a:lnTo>
                  <a:lnTo>
                    <a:pt x="1002563" y="3770"/>
                  </a:lnTo>
                  <a:lnTo>
                    <a:pt x="953281" y="1256"/>
                  </a:lnTo>
                  <a:lnTo>
                    <a:pt x="903975" y="0"/>
                  </a:lnTo>
                  <a:close/>
                </a:path>
              </a:pathLst>
            </a:custGeom>
            <a:solidFill>
              <a:srgbClr val="46B5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701796" y="5295900"/>
              <a:ext cx="1862327" cy="487692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3728368" y="5321808"/>
              <a:ext cx="1758950" cy="385445"/>
            </a:xfrm>
            <a:custGeom>
              <a:avLst/>
              <a:gdLst/>
              <a:ahLst/>
              <a:cxnLst/>
              <a:rect l="l" t="t" r="r" b="b"/>
              <a:pathLst>
                <a:path w="1758950" h="385445">
                  <a:moveTo>
                    <a:pt x="1747617" y="0"/>
                  </a:moveTo>
                  <a:lnTo>
                    <a:pt x="1729119" y="34387"/>
                  </a:lnTo>
                  <a:lnTo>
                    <a:pt x="1703929" y="65452"/>
                  </a:lnTo>
                  <a:lnTo>
                    <a:pt x="1672072" y="91636"/>
                  </a:lnTo>
                  <a:lnTo>
                    <a:pt x="1633571" y="111378"/>
                  </a:lnTo>
                  <a:lnTo>
                    <a:pt x="1586093" y="130235"/>
                  </a:lnTo>
                  <a:lnTo>
                    <a:pt x="1538378" y="147834"/>
                  </a:lnTo>
                  <a:lnTo>
                    <a:pt x="1490442" y="164177"/>
                  </a:lnTo>
                  <a:lnTo>
                    <a:pt x="1442303" y="179262"/>
                  </a:lnTo>
                  <a:lnTo>
                    <a:pt x="1393976" y="193090"/>
                  </a:lnTo>
                  <a:lnTo>
                    <a:pt x="1345478" y="205661"/>
                  </a:lnTo>
                  <a:lnTo>
                    <a:pt x="1296825" y="216975"/>
                  </a:lnTo>
                  <a:lnTo>
                    <a:pt x="1248033" y="227032"/>
                  </a:lnTo>
                  <a:lnTo>
                    <a:pt x="1199118" y="235832"/>
                  </a:lnTo>
                  <a:lnTo>
                    <a:pt x="1150098" y="243374"/>
                  </a:lnTo>
                  <a:lnTo>
                    <a:pt x="1100987" y="249660"/>
                  </a:lnTo>
                  <a:lnTo>
                    <a:pt x="1051804" y="254688"/>
                  </a:lnTo>
                  <a:lnTo>
                    <a:pt x="1002563" y="258459"/>
                  </a:lnTo>
                  <a:lnTo>
                    <a:pt x="953281" y="260974"/>
                  </a:lnTo>
                  <a:lnTo>
                    <a:pt x="903975" y="262231"/>
                  </a:lnTo>
                  <a:lnTo>
                    <a:pt x="854661" y="262231"/>
                  </a:lnTo>
                  <a:lnTo>
                    <a:pt x="805355" y="260974"/>
                  </a:lnTo>
                  <a:lnTo>
                    <a:pt x="756073" y="258459"/>
                  </a:lnTo>
                  <a:lnTo>
                    <a:pt x="706832" y="254688"/>
                  </a:lnTo>
                  <a:lnTo>
                    <a:pt x="657649" y="249660"/>
                  </a:lnTo>
                  <a:lnTo>
                    <a:pt x="608539" y="243374"/>
                  </a:lnTo>
                  <a:lnTo>
                    <a:pt x="559518" y="235832"/>
                  </a:lnTo>
                  <a:lnTo>
                    <a:pt x="510604" y="227032"/>
                  </a:lnTo>
                  <a:lnTo>
                    <a:pt x="461812" y="216975"/>
                  </a:lnTo>
                  <a:lnTo>
                    <a:pt x="413158" y="205661"/>
                  </a:lnTo>
                  <a:lnTo>
                    <a:pt x="364660" y="193090"/>
                  </a:lnTo>
                  <a:lnTo>
                    <a:pt x="316333" y="179262"/>
                  </a:lnTo>
                  <a:lnTo>
                    <a:pt x="268194" y="164177"/>
                  </a:lnTo>
                  <a:lnTo>
                    <a:pt x="220258" y="147834"/>
                  </a:lnTo>
                  <a:lnTo>
                    <a:pt x="172543" y="130235"/>
                  </a:lnTo>
                  <a:lnTo>
                    <a:pt x="125065" y="111378"/>
                  </a:lnTo>
                  <a:lnTo>
                    <a:pt x="86205" y="90618"/>
                  </a:lnTo>
                  <a:lnTo>
                    <a:pt x="53739" y="64547"/>
                  </a:lnTo>
                  <a:lnTo>
                    <a:pt x="28392" y="34047"/>
                  </a:lnTo>
                  <a:lnTo>
                    <a:pt x="10892" y="0"/>
                  </a:lnTo>
                  <a:lnTo>
                    <a:pt x="0" y="46682"/>
                  </a:lnTo>
                  <a:lnTo>
                    <a:pt x="2195" y="92959"/>
                  </a:lnTo>
                  <a:lnTo>
                    <a:pt x="16639" y="136858"/>
                  </a:lnTo>
                  <a:lnTo>
                    <a:pt x="42492" y="176407"/>
                  </a:lnTo>
                  <a:lnTo>
                    <a:pt x="78914" y="209635"/>
                  </a:lnTo>
                  <a:lnTo>
                    <a:pt x="125065" y="234568"/>
                  </a:lnTo>
                  <a:lnTo>
                    <a:pt x="172543" y="253425"/>
                  </a:lnTo>
                  <a:lnTo>
                    <a:pt x="220258" y="271024"/>
                  </a:lnTo>
                  <a:lnTo>
                    <a:pt x="268194" y="287367"/>
                  </a:lnTo>
                  <a:lnTo>
                    <a:pt x="316333" y="302452"/>
                  </a:lnTo>
                  <a:lnTo>
                    <a:pt x="364660" y="316280"/>
                  </a:lnTo>
                  <a:lnTo>
                    <a:pt x="413158" y="328851"/>
                  </a:lnTo>
                  <a:lnTo>
                    <a:pt x="461812" y="340165"/>
                  </a:lnTo>
                  <a:lnTo>
                    <a:pt x="510604" y="350222"/>
                  </a:lnTo>
                  <a:lnTo>
                    <a:pt x="559518" y="359022"/>
                  </a:lnTo>
                  <a:lnTo>
                    <a:pt x="608539" y="366564"/>
                  </a:lnTo>
                  <a:lnTo>
                    <a:pt x="657649" y="372850"/>
                  </a:lnTo>
                  <a:lnTo>
                    <a:pt x="706832" y="377878"/>
                  </a:lnTo>
                  <a:lnTo>
                    <a:pt x="756073" y="381649"/>
                  </a:lnTo>
                  <a:lnTo>
                    <a:pt x="805355" y="384164"/>
                  </a:lnTo>
                  <a:lnTo>
                    <a:pt x="854661" y="385421"/>
                  </a:lnTo>
                  <a:lnTo>
                    <a:pt x="903975" y="385421"/>
                  </a:lnTo>
                  <a:lnTo>
                    <a:pt x="953281" y="384164"/>
                  </a:lnTo>
                  <a:lnTo>
                    <a:pt x="1002563" y="381649"/>
                  </a:lnTo>
                  <a:lnTo>
                    <a:pt x="1051804" y="377878"/>
                  </a:lnTo>
                  <a:lnTo>
                    <a:pt x="1100987" y="372850"/>
                  </a:lnTo>
                  <a:lnTo>
                    <a:pt x="1150098" y="366564"/>
                  </a:lnTo>
                  <a:lnTo>
                    <a:pt x="1199118" y="359022"/>
                  </a:lnTo>
                  <a:lnTo>
                    <a:pt x="1248033" y="350222"/>
                  </a:lnTo>
                  <a:lnTo>
                    <a:pt x="1296825" y="340165"/>
                  </a:lnTo>
                  <a:lnTo>
                    <a:pt x="1345478" y="328851"/>
                  </a:lnTo>
                  <a:lnTo>
                    <a:pt x="1393976" y="316280"/>
                  </a:lnTo>
                  <a:lnTo>
                    <a:pt x="1442303" y="302452"/>
                  </a:lnTo>
                  <a:lnTo>
                    <a:pt x="1490442" y="287367"/>
                  </a:lnTo>
                  <a:lnTo>
                    <a:pt x="1538378" y="271024"/>
                  </a:lnTo>
                  <a:lnTo>
                    <a:pt x="1586093" y="253425"/>
                  </a:lnTo>
                  <a:lnTo>
                    <a:pt x="1633571" y="234568"/>
                  </a:lnTo>
                  <a:lnTo>
                    <a:pt x="1680560" y="208797"/>
                  </a:lnTo>
                  <a:lnTo>
                    <a:pt x="1717212" y="175335"/>
                  </a:lnTo>
                  <a:lnTo>
                    <a:pt x="1742886" y="135953"/>
                  </a:lnTo>
                  <a:lnTo>
                    <a:pt x="1756940" y="92423"/>
                  </a:lnTo>
                  <a:lnTo>
                    <a:pt x="1758731" y="46514"/>
                  </a:lnTo>
                  <a:lnTo>
                    <a:pt x="1747617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" name="object 34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797552" y="3086112"/>
              <a:ext cx="798588" cy="784847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4824202" y="3112007"/>
              <a:ext cx="695960" cy="683260"/>
            </a:xfrm>
            <a:custGeom>
              <a:avLst/>
              <a:gdLst/>
              <a:ahLst/>
              <a:cxnLst/>
              <a:rect l="l" t="t" r="r" b="b"/>
              <a:pathLst>
                <a:path w="695960" h="683260">
                  <a:moveTo>
                    <a:pt x="271545" y="0"/>
                  </a:moveTo>
                  <a:lnTo>
                    <a:pt x="26816" y="396366"/>
                  </a:lnTo>
                  <a:lnTo>
                    <a:pt x="8439" y="435462"/>
                  </a:lnTo>
                  <a:lnTo>
                    <a:pt x="0" y="475260"/>
                  </a:lnTo>
                  <a:lnTo>
                    <a:pt x="782" y="514625"/>
                  </a:lnTo>
                  <a:lnTo>
                    <a:pt x="10070" y="552422"/>
                  </a:lnTo>
                  <a:lnTo>
                    <a:pt x="27149" y="587517"/>
                  </a:lnTo>
                  <a:lnTo>
                    <a:pt x="51303" y="618776"/>
                  </a:lnTo>
                  <a:lnTo>
                    <a:pt x="81817" y="645063"/>
                  </a:lnTo>
                  <a:lnTo>
                    <a:pt x="117975" y="665245"/>
                  </a:lnTo>
                  <a:lnTo>
                    <a:pt x="159062" y="678186"/>
                  </a:lnTo>
                  <a:lnTo>
                    <a:pt x="204362" y="682751"/>
                  </a:lnTo>
                  <a:lnTo>
                    <a:pt x="695725" y="682751"/>
                  </a:lnTo>
                  <a:lnTo>
                    <a:pt x="680993" y="546099"/>
                  </a:lnTo>
                  <a:lnTo>
                    <a:pt x="669202" y="499240"/>
                  </a:lnTo>
                  <a:lnTo>
                    <a:pt x="654678" y="453420"/>
                  </a:lnTo>
                  <a:lnTo>
                    <a:pt x="637505" y="408718"/>
                  </a:lnTo>
                  <a:lnTo>
                    <a:pt x="617770" y="365214"/>
                  </a:lnTo>
                  <a:lnTo>
                    <a:pt x="595557" y="322987"/>
                  </a:lnTo>
                  <a:lnTo>
                    <a:pt x="570952" y="282116"/>
                  </a:lnTo>
                  <a:lnTo>
                    <a:pt x="544039" y="242681"/>
                  </a:lnTo>
                  <a:lnTo>
                    <a:pt x="514905" y="204759"/>
                  </a:lnTo>
                  <a:lnTo>
                    <a:pt x="483634" y="168431"/>
                  </a:lnTo>
                  <a:lnTo>
                    <a:pt x="450312" y="133775"/>
                  </a:lnTo>
                  <a:lnTo>
                    <a:pt x="415024" y="100871"/>
                  </a:lnTo>
                  <a:lnTo>
                    <a:pt x="377855" y="69798"/>
                  </a:lnTo>
                  <a:lnTo>
                    <a:pt x="338890" y="40635"/>
                  </a:lnTo>
                  <a:lnTo>
                    <a:pt x="298215" y="13462"/>
                  </a:lnTo>
                  <a:lnTo>
                    <a:pt x="271545" y="0"/>
                  </a:lnTo>
                  <a:close/>
                </a:path>
              </a:pathLst>
            </a:custGeom>
            <a:solidFill>
              <a:srgbClr val="46B5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6" name="object 3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692652" y="3828262"/>
              <a:ext cx="807732" cy="795553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3718559" y="3854196"/>
              <a:ext cx="705485" cy="693420"/>
            </a:xfrm>
            <a:custGeom>
              <a:avLst/>
              <a:gdLst/>
              <a:ahLst/>
              <a:cxnLst/>
              <a:rect l="l" t="t" r="r" b="b"/>
              <a:pathLst>
                <a:path w="705485" h="693420">
                  <a:moveTo>
                    <a:pt x="500506" y="0"/>
                  </a:moveTo>
                  <a:lnTo>
                    <a:pt x="0" y="0"/>
                  </a:lnTo>
                  <a:lnTo>
                    <a:pt x="15748" y="146176"/>
                  </a:lnTo>
                  <a:lnTo>
                    <a:pt x="27538" y="193063"/>
                  </a:lnTo>
                  <a:lnTo>
                    <a:pt x="42063" y="238910"/>
                  </a:lnTo>
                  <a:lnTo>
                    <a:pt x="59235" y="283638"/>
                  </a:lnTo>
                  <a:lnTo>
                    <a:pt x="78971" y="327167"/>
                  </a:lnTo>
                  <a:lnTo>
                    <a:pt x="101183" y="369419"/>
                  </a:lnTo>
                  <a:lnTo>
                    <a:pt x="125789" y="410313"/>
                  </a:lnTo>
                  <a:lnTo>
                    <a:pt x="152701" y="449770"/>
                  </a:lnTo>
                  <a:lnTo>
                    <a:pt x="181835" y="487711"/>
                  </a:lnTo>
                  <a:lnTo>
                    <a:pt x="213106" y="524056"/>
                  </a:lnTo>
                  <a:lnTo>
                    <a:pt x="246428" y="558727"/>
                  </a:lnTo>
                  <a:lnTo>
                    <a:pt x="281717" y="591642"/>
                  </a:lnTo>
                  <a:lnTo>
                    <a:pt x="318886" y="622724"/>
                  </a:lnTo>
                  <a:lnTo>
                    <a:pt x="357850" y="651893"/>
                  </a:lnTo>
                  <a:lnTo>
                    <a:pt x="398525" y="679068"/>
                  </a:lnTo>
                  <a:lnTo>
                    <a:pt x="426847" y="693419"/>
                  </a:lnTo>
                  <a:lnTo>
                    <a:pt x="678052" y="286511"/>
                  </a:lnTo>
                  <a:lnTo>
                    <a:pt x="696429" y="247412"/>
                  </a:lnTo>
                  <a:lnTo>
                    <a:pt x="704869" y="207605"/>
                  </a:lnTo>
                  <a:lnTo>
                    <a:pt x="704087" y="168226"/>
                  </a:lnTo>
                  <a:lnTo>
                    <a:pt x="694798" y="130411"/>
                  </a:lnTo>
                  <a:lnTo>
                    <a:pt x="677719" y="95297"/>
                  </a:lnTo>
                  <a:lnTo>
                    <a:pt x="653565" y="64020"/>
                  </a:lnTo>
                  <a:lnTo>
                    <a:pt x="623051" y="37715"/>
                  </a:lnTo>
                  <a:lnTo>
                    <a:pt x="586893" y="17519"/>
                  </a:lnTo>
                  <a:lnTo>
                    <a:pt x="545806" y="4569"/>
                  </a:lnTo>
                  <a:lnTo>
                    <a:pt x="500506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8" name="object 3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695699" y="3098292"/>
              <a:ext cx="769632" cy="763523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3721608" y="3124200"/>
              <a:ext cx="667385" cy="661670"/>
            </a:xfrm>
            <a:custGeom>
              <a:avLst/>
              <a:gdLst/>
              <a:ahLst/>
              <a:cxnLst/>
              <a:rect l="l" t="t" r="r" b="b"/>
              <a:pathLst>
                <a:path w="667385" h="661670">
                  <a:moveTo>
                    <a:pt x="408431" y="0"/>
                  </a:moveTo>
                  <a:lnTo>
                    <a:pt x="355310" y="33500"/>
                  </a:lnTo>
                  <a:lnTo>
                    <a:pt x="316346" y="62646"/>
                  </a:lnTo>
                  <a:lnTo>
                    <a:pt x="279177" y="93708"/>
                  </a:lnTo>
                  <a:lnTo>
                    <a:pt x="243888" y="126605"/>
                  </a:lnTo>
                  <a:lnTo>
                    <a:pt x="210566" y="161257"/>
                  </a:lnTo>
                  <a:lnTo>
                    <a:pt x="179295" y="197584"/>
                  </a:lnTo>
                  <a:lnTo>
                    <a:pt x="150161" y="235505"/>
                  </a:lnTo>
                  <a:lnTo>
                    <a:pt x="123249" y="274941"/>
                  </a:lnTo>
                  <a:lnTo>
                    <a:pt x="98643" y="315811"/>
                  </a:lnTo>
                  <a:lnTo>
                    <a:pt x="76431" y="358034"/>
                  </a:lnTo>
                  <a:lnTo>
                    <a:pt x="56695" y="401531"/>
                  </a:lnTo>
                  <a:lnTo>
                    <a:pt x="39523" y="446221"/>
                  </a:lnTo>
                  <a:lnTo>
                    <a:pt x="24998" y="492024"/>
                  </a:lnTo>
                  <a:lnTo>
                    <a:pt x="13207" y="538861"/>
                  </a:lnTo>
                  <a:lnTo>
                    <a:pt x="0" y="661416"/>
                  </a:lnTo>
                  <a:lnTo>
                    <a:pt x="462406" y="661416"/>
                  </a:lnTo>
                  <a:lnTo>
                    <a:pt x="507706" y="656846"/>
                  </a:lnTo>
                  <a:lnTo>
                    <a:pt x="548793" y="643897"/>
                  </a:lnTo>
                  <a:lnTo>
                    <a:pt x="584951" y="623703"/>
                  </a:lnTo>
                  <a:lnTo>
                    <a:pt x="615465" y="597403"/>
                  </a:lnTo>
                  <a:lnTo>
                    <a:pt x="639619" y="566134"/>
                  </a:lnTo>
                  <a:lnTo>
                    <a:pt x="656698" y="531031"/>
                  </a:lnTo>
                  <a:lnTo>
                    <a:pt x="665987" y="493233"/>
                  </a:lnTo>
                  <a:lnTo>
                    <a:pt x="666769" y="453875"/>
                  </a:lnTo>
                  <a:lnTo>
                    <a:pt x="658329" y="414095"/>
                  </a:lnTo>
                  <a:lnTo>
                    <a:pt x="639952" y="375030"/>
                  </a:lnTo>
                  <a:lnTo>
                    <a:pt x="40843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0" name="object 40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812791" y="3851147"/>
              <a:ext cx="777265" cy="763524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4839444" y="3877055"/>
              <a:ext cx="675005" cy="661670"/>
            </a:xfrm>
            <a:custGeom>
              <a:avLst/>
              <a:gdLst/>
              <a:ahLst/>
              <a:cxnLst/>
              <a:rect l="l" t="t" r="r" b="b"/>
              <a:pathLst>
                <a:path w="675004" h="661670">
                  <a:moveTo>
                    <a:pt x="674387" y="0"/>
                  </a:moveTo>
                  <a:lnTo>
                    <a:pt x="204614" y="0"/>
                  </a:lnTo>
                  <a:lnTo>
                    <a:pt x="159245" y="4561"/>
                  </a:lnTo>
                  <a:lnTo>
                    <a:pt x="118103" y="17491"/>
                  </a:lnTo>
                  <a:lnTo>
                    <a:pt x="81902" y="37653"/>
                  </a:lnTo>
                  <a:lnTo>
                    <a:pt x="51356" y="63914"/>
                  </a:lnTo>
                  <a:lnTo>
                    <a:pt x="27179" y="95138"/>
                  </a:lnTo>
                  <a:lnTo>
                    <a:pt x="10084" y="130192"/>
                  </a:lnTo>
                  <a:lnTo>
                    <a:pt x="787" y="167940"/>
                  </a:lnTo>
                  <a:lnTo>
                    <a:pt x="0" y="207247"/>
                  </a:lnTo>
                  <a:lnTo>
                    <a:pt x="8437" y="246980"/>
                  </a:lnTo>
                  <a:lnTo>
                    <a:pt x="26814" y="286004"/>
                  </a:lnTo>
                  <a:lnTo>
                    <a:pt x="259224" y="661416"/>
                  </a:lnTo>
                  <a:lnTo>
                    <a:pt x="278274" y="651764"/>
                  </a:lnTo>
                  <a:lnTo>
                    <a:pt x="318976" y="624644"/>
                  </a:lnTo>
                  <a:lnTo>
                    <a:pt x="357968" y="595536"/>
                  </a:lnTo>
                  <a:lnTo>
                    <a:pt x="395164" y="564518"/>
                  </a:lnTo>
                  <a:lnTo>
                    <a:pt x="430480" y="531670"/>
                  </a:lnTo>
                  <a:lnTo>
                    <a:pt x="463829" y="497072"/>
                  </a:lnTo>
                  <a:lnTo>
                    <a:pt x="495127" y="460803"/>
                  </a:lnTo>
                  <a:lnTo>
                    <a:pt x="524289" y="422941"/>
                  </a:lnTo>
                  <a:lnTo>
                    <a:pt x="551228" y="383568"/>
                  </a:lnTo>
                  <a:lnTo>
                    <a:pt x="575861" y="342761"/>
                  </a:lnTo>
                  <a:lnTo>
                    <a:pt x="598101" y="300601"/>
                  </a:lnTo>
                  <a:lnTo>
                    <a:pt x="617863" y="257167"/>
                  </a:lnTo>
                  <a:lnTo>
                    <a:pt x="635063" y="212538"/>
                  </a:lnTo>
                  <a:lnTo>
                    <a:pt x="649615" y="166794"/>
                  </a:lnTo>
                  <a:lnTo>
                    <a:pt x="661433" y="120015"/>
                  </a:lnTo>
                  <a:lnTo>
                    <a:pt x="674387" y="0"/>
                  </a:lnTo>
                  <a:close/>
                </a:path>
              </a:pathLst>
            </a:custGeom>
            <a:solidFill>
              <a:srgbClr val="46B5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2" name="object 42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180331" y="2959633"/>
              <a:ext cx="920483" cy="665962"/>
            </a:xfrm>
            <a:prstGeom prst="rect">
              <a:avLst/>
            </a:prstGeom>
          </p:spPr>
        </p:pic>
        <p:sp>
          <p:nvSpPr>
            <p:cNvPr id="43" name="object 43"/>
            <p:cNvSpPr/>
            <p:nvPr/>
          </p:nvSpPr>
          <p:spPr>
            <a:xfrm>
              <a:off x="4206240" y="2985516"/>
              <a:ext cx="818515" cy="563880"/>
            </a:xfrm>
            <a:custGeom>
              <a:avLst/>
              <a:gdLst/>
              <a:ahLst/>
              <a:cxnLst/>
              <a:rect l="l" t="t" r="r" b="b"/>
              <a:pathLst>
                <a:path w="818514" h="563879">
                  <a:moveTo>
                    <a:pt x="413893" y="0"/>
                  </a:moveTo>
                  <a:lnTo>
                    <a:pt x="360340" y="1440"/>
                  </a:lnTo>
                  <a:lnTo>
                    <a:pt x="307615" y="5706"/>
                  </a:lnTo>
                  <a:lnTo>
                    <a:pt x="255795" y="12716"/>
                  </a:lnTo>
                  <a:lnTo>
                    <a:pt x="204962" y="22387"/>
                  </a:lnTo>
                  <a:lnTo>
                    <a:pt x="155196" y="34638"/>
                  </a:lnTo>
                  <a:lnTo>
                    <a:pt x="106575" y="49385"/>
                  </a:lnTo>
                  <a:lnTo>
                    <a:pt x="59182" y="66548"/>
                  </a:lnTo>
                  <a:lnTo>
                    <a:pt x="0" y="96520"/>
                  </a:lnTo>
                  <a:lnTo>
                    <a:pt x="229997" y="468122"/>
                  </a:lnTo>
                  <a:lnTo>
                    <a:pt x="256958" y="502583"/>
                  </a:lnTo>
                  <a:lnTo>
                    <a:pt x="289643" y="529386"/>
                  </a:lnTo>
                  <a:lnTo>
                    <a:pt x="326621" y="548532"/>
                  </a:lnTo>
                  <a:lnTo>
                    <a:pt x="366462" y="560019"/>
                  </a:lnTo>
                  <a:lnTo>
                    <a:pt x="407733" y="563848"/>
                  </a:lnTo>
                  <a:lnTo>
                    <a:pt x="449004" y="560019"/>
                  </a:lnTo>
                  <a:lnTo>
                    <a:pt x="488845" y="548532"/>
                  </a:lnTo>
                  <a:lnTo>
                    <a:pt x="525823" y="529386"/>
                  </a:lnTo>
                  <a:lnTo>
                    <a:pt x="558508" y="502583"/>
                  </a:lnTo>
                  <a:lnTo>
                    <a:pt x="585470" y="468122"/>
                  </a:lnTo>
                  <a:lnTo>
                    <a:pt x="818388" y="91821"/>
                  </a:lnTo>
                  <a:lnTo>
                    <a:pt x="768476" y="66548"/>
                  </a:lnTo>
                  <a:lnTo>
                    <a:pt x="721123" y="49385"/>
                  </a:lnTo>
                  <a:lnTo>
                    <a:pt x="672521" y="34638"/>
                  </a:lnTo>
                  <a:lnTo>
                    <a:pt x="622759" y="22387"/>
                  </a:lnTo>
                  <a:lnTo>
                    <a:pt x="571926" y="12716"/>
                  </a:lnTo>
                  <a:lnTo>
                    <a:pt x="520112" y="5706"/>
                  </a:lnTo>
                  <a:lnTo>
                    <a:pt x="467404" y="1440"/>
                  </a:lnTo>
                  <a:lnTo>
                    <a:pt x="413893" y="0"/>
                  </a:lnTo>
                  <a:close/>
                </a:path>
              </a:pathLst>
            </a:custGeom>
            <a:solidFill>
              <a:srgbClr val="46B5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4" name="object 44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417319" y="0"/>
              <a:ext cx="6371844" cy="6858000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4203191" y="4113276"/>
              <a:ext cx="817244" cy="565785"/>
            </a:xfrm>
            <a:custGeom>
              <a:avLst/>
              <a:gdLst/>
              <a:ahLst/>
              <a:cxnLst/>
              <a:rect l="l" t="t" r="r" b="b"/>
              <a:pathLst>
                <a:path w="817245" h="565785">
                  <a:moveTo>
                    <a:pt x="408813" y="0"/>
                  </a:moveTo>
                  <a:lnTo>
                    <a:pt x="357463" y="6000"/>
                  </a:lnTo>
                  <a:lnTo>
                    <a:pt x="308911" y="24002"/>
                  </a:lnTo>
                  <a:lnTo>
                    <a:pt x="265955" y="54006"/>
                  </a:lnTo>
                  <a:lnTo>
                    <a:pt x="231394" y="96012"/>
                  </a:lnTo>
                  <a:lnTo>
                    <a:pt x="0" y="471550"/>
                  </a:lnTo>
                  <a:lnTo>
                    <a:pt x="53340" y="498601"/>
                  </a:lnTo>
                  <a:lnTo>
                    <a:pt x="100585" y="515858"/>
                  </a:lnTo>
                  <a:lnTo>
                    <a:pt x="149080" y="530673"/>
                  </a:lnTo>
                  <a:lnTo>
                    <a:pt x="198740" y="542969"/>
                  </a:lnTo>
                  <a:lnTo>
                    <a:pt x="249478" y="552667"/>
                  </a:lnTo>
                  <a:lnTo>
                    <a:pt x="301206" y="559691"/>
                  </a:lnTo>
                  <a:lnTo>
                    <a:pt x="353839" y="563962"/>
                  </a:lnTo>
                  <a:lnTo>
                    <a:pt x="407288" y="565404"/>
                  </a:lnTo>
                  <a:lnTo>
                    <a:pt x="460738" y="563962"/>
                  </a:lnTo>
                  <a:lnTo>
                    <a:pt x="513371" y="559691"/>
                  </a:lnTo>
                  <a:lnTo>
                    <a:pt x="565099" y="552667"/>
                  </a:lnTo>
                  <a:lnTo>
                    <a:pt x="615837" y="542969"/>
                  </a:lnTo>
                  <a:lnTo>
                    <a:pt x="665497" y="530673"/>
                  </a:lnTo>
                  <a:lnTo>
                    <a:pt x="713992" y="515858"/>
                  </a:lnTo>
                  <a:lnTo>
                    <a:pt x="761238" y="498601"/>
                  </a:lnTo>
                  <a:lnTo>
                    <a:pt x="816863" y="470407"/>
                  </a:lnTo>
                  <a:lnTo>
                    <a:pt x="586232" y="96012"/>
                  </a:lnTo>
                  <a:lnTo>
                    <a:pt x="551670" y="54006"/>
                  </a:lnTo>
                  <a:lnTo>
                    <a:pt x="508714" y="24002"/>
                  </a:lnTo>
                  <a:lnTo>
                    <a:pt x="460162" y="6000"/>
                  </a:lnTo>
                  <a:lnTo>
                    <a:pt x="408813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4203191" y="4113276"/>
              <a:ext cx="817244" cy="565785"/>
            </a:xfrm>
            <a:custGeom>
              <a:avLst/>
              <a:gdLst/>
              <a:ahLst/>
              <a:cxnLst/>
              <a:rect l="l" t="t" r="r" b="b"/>
              <a:pathLst>
                <a:path w="817245" h="565785">
                  <a:moveTo>
                    <a:pt x="408813" y="0"/>
                  </a:moveTo>
                  <a:lnTo>
                    <a:pt x="460162" y="6000"/>
                  </a:lnTo>
                  <a:lnTo>
                    <a:pt x="508714" y="24002"/>
                  </a:lnTo>
                  <a:lnTo>
                    <a:pt x="551670" y="54006"/>
                  </a:lnTo>
                  <a:lnTo>
                    <a:pt x="586232" y="96012"/>
                  </a:lnTo>
                  <a:lnTo>
                    <a:pt x="816863" y="470407"/>
                  </a:lnTo>
                  <a:lnTo>
                    <a:pt x="761238" y="498601"/>
                  </a:lnTo>
                  <a:lnTo>
                    <a:pt x="713992" y="515858"/>
                  </a:lnTo>
                  <a:lnTo>
                    <a:pt x="665497" y="530673"/>
                  </a:lnTo>
                  <a:lnTo>
                    <a:pt x="615837" y="542969"/>
                  </a:lnTo>
                  <a:lnTo>
                    <a:pt x="565099" y="552667"/>
                  </a:lnTo>
                  <a:lnTo>
                    <a:pt x="513371" y="559691"/>
                  </a:lnTo>
                  <a:lnTo>
                    <a:pt x="460738" y="563962"/>
                  </a:lnTo>
                  <a:lnTo>
                    <a:pt x="407288" y="565404"/>
                  </a:lnTo>
                  <a:lnTo>
                    <a:pt x="353839" y="563962"/>
                  </a:lnTo>
                  <a:lnTo>
                    <a:pt x="301206" y="559691"/>
                  </a:lnTo>
                  <a:lnTo>
                    <a:pt x="249478" y="552667"/>
                  </a:lnTo>
                  <a:lnTo>
                    <a:pt x="198740" y="542969"/>
                  </a:lnTo>
                  <a:lnTo>
                    <a:pt x="149080" y="530673"/>
                  </a:lnTo>
                  <a:lnTo>
                    <a:pt x="100585" y="515858"/>
                  </a:lnTo>
                  <a:lnTo>
                    <a:pt x="53340" y="498601"/>
                  </a:lnTo>
                  <a:lnTo>
                    <a:pt x="0" y="471550"/>
                  </a:lnTo>
                  <a:lnTo>
                    <a:pt x="231394" y="96012"/>
                  </a:lnTo>
                  <a:lnTo>
                    <a:pt x="265955" y="54006"/>
                  </a:lnTo>
                  <a:lnTo>
                    <a:pt x="308911" y="24002"/>
                  </a:lnTo>
                  <a:lnTo>
                    <a:pt x="357463" y="6000"/>
                  </a:lnTo>
                  <a:lnTo>
                    <a:pt x="408813" y="0"/>
                  </a:lnTo>
                  <a:close/>
                </a:path>
              </a:pathLst>
            </a:custGeom>
            <a:ln w="9524">
              <a:solidFill>
                <a:srgbClr val="D7D7D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7" name="object 47"/>
          <p:cNvSpPr txBox="1"/>
          <p:nvPr/>
        </p:nvSpPr>
        <p:spPr>
          <a:xfrm>
            <a:off x="4565396" y="3020948"/>
            <a:ext cx="11048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390" dirty="0">
                <a:solidFill>
                  <a:srgbClr val="FFFFFF"/>
                </a:solidFill>
                <a:latin typeface="Century Gothic"/>
                <a:cs typeface="Century Gothic"/>
              </a:rPr>
              <a:t>1</a:t>
            </a:r>
            <a:endParaRPr sz="1800">
              <a:latin typeface="Century Gothic"/>
              <a:cs typeface="Century Gothic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5056123" y="3282822"/>
            <a:ext cx="1568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solidFill>
                  <a:srgbClr val="FFFFFF"/>
                </a:solidFill>
                <a:latin typeface="Century Gothic"/>
                <a:cs typeface="Century Gothic"/>
              </a:rPr>
              <a:t>2</a:t>
            </a:r>
            <a:endParaRPr sz="1800">
              <a:latin typeface="Century Gothic"/>
              <a:cs typeface="Century Gothic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5078984" y="3917060"/>
            <a:ext cx="1562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solidFill>
                  <a:srgbClr val="FFFFFF"/>
                </a:solidFill>
                <a:latin typeface="Century Gothic"/>
                <a:cs typeface="Century Gothic"/>
              </a:rPr>
              <a:t>3</a:t>
            </a:r>
            <a:endParaRPr sz="1800">
              <a:latin typeface="Century Gothic"/>
              <a:cs typeface="Century Gothic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4514215" y="4194809"/>
            <a:ext cx="1784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50" dirty="0">
                <a:solidFill>
                  <a:srgbClr val="D7D7D7"/>
                </a:solidFill>
                <a:latin typeface="Century Gothic"/>
                <a:cs typeface="Century Gothic"/>
              </a:rPr>
              <a:t>4</a:t>
            </a:r>
            <a:endParaRPr sz="1800">
              <a:latin typeface="Century Gothic"/>
              <a:cs typeface="Century Gothic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4008246" y="3915282"/>
            <a:ext cx="1568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solidFill>
                  <a:srgbClr val="D7D7D7"/>
                </a:solidFill>
                <a:latin typeface="Century Gothic"/>
                <a:cs typeface="Century Gothic"/>
              </a:rPr>
              <a:t>5</a:t>
            </a:r>
            <a:endParaRPr sz="1800">
              <a:latin typeface="Century Gothic"/>
              <a:cs typeface="Century Gothic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3991736" y="3297377"/>
            <a:ext cx="16700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60" dirty="0">
                <a:solidFill>
                  <a:srgbClr val="D7D7D7"/>
                </a:solidFill>
                <a:latin typeface="Century Gothic"/>
                <a:cs typeface="Century Gothic"/>
              </a:rPr>
              <a:t>6</a:t>
            </a:r>
            <a:endParaRPr sz="1800">
              <a:latin typeface="Century Gothic"/>
              <a:cs typeface="Century Gothic"/>
            </a:endParaRPr>
          </a:p>
        </p:txBody>
      </p:sp>
      <p:grpSp>
        <p:nvGrpSpPr>
          <p:cNvPr id="53" name="object 53"/>
          <p:cNvGrpSpPr/>
          <p:nvPr/>
        </p:nvGrpSpPr>
        <p:grpSpPr>
          <a:xfrm>
            <a:off x="3099816" y="1588897"/>
            <a:ext cx="5222240" cy="3752850"/>
            <a:chOff x="3099816" y="1588897"/>
            <a:chExt cx="5222240" cy="3752850"/>
          </a:xfrm>
        </p:grpSpPr>
        <p:pic>
          <p:nvPicPr>
            <p:cNvPr id="54" name="object 54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389119" y="2264663"/>
              <a:ext cx="530351" cy="493775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5551932" y="2972308"/>
              <a:ext cx="533400" cy="499363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5590032" y="4216907"/>
              <a:ext cx="475488" cy="556259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4372355" y="4887468"/>
              <a:ext cx="484631" cy="454151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3151632" y="4174236"/>
              <a:ext cx="608076" cy="568451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3099816" y="2845308"/>
              <a:ext cx="646176" cy="601979"/>
            </a:xfrm>
            <a:prstGeom prst="rect">
              <a:avLst/>
            </a:prstGeom>
          </p:spPr>
        </p:pic>
        <p:sp>
          <p:nvSpPr>
            <p:cNvPr id="60" name="object 60"/>
            <p:cNvSpPr/>
            <p:nvPr/>
          </p:nvSpPr>
          <p:spPr>
            <a:xfrm>
              <a:off x="5000117" y="1588896"/>
              <a:ext cx="3321685" cy="2933700"/>
            </a:xfrm>
            <a:custGeom>
              <a:avLst/>
              <a:gdLst/>
              <a:ahLst/>
              <a:cxnLst/>
              <a:rect l="l" t="t" r="r" b="b"/>
              <a:pathLst>
                <a:path w="3321684" h="2933700">
                  <a:moveTo>
                    <a:pt x="1906651" y="37211"/>
                  </a:moveTo>
                  <a:lnTo>
                    <a:pt x="1894878" y="31496"/>
                  </a:lnTo>
                  <a:lnTo>
                    <a:pt x="1830070" y="0"/>
                  </a:lnTo>
                  <a:lnTo>
                    <a:pt x="1830374" y="31496"/>
                  </a:lnTo>
                  <a:lnTo>
                    <a:pt x="1830374" y="31635"/>
                  </a:lnTo>
                  <a:lnTo>
                    <a:pt x="0" y="51435"/>
                  </a:lnTo>
                  <a:lnTo>
                    <a:pt x="254" y="64135"/>
                  </a:lnTo>
                  <a:lnTo>
                    <a:pt x="1830501" y="44335"/>
                  </a:lnTo>
                  <a:lnTo>
                    <a:pt x="1830705" y="64135"/>
                  </a:lnTo>
                  <a:lnTo>
                    <a:pt x="1830832" y="76073"/>
                  </a:lnTo>
                  <a:lnTo>
                    <a:pt x="1906651" y="37211"/>
                  </a:lnTo>
                  <a:close/>
                </a:path>
                <a:path w="3321684" h="2933700">
                  <a:moveTo>
                    <a:pt x="3022854" y="646557"/>
                  </a:moveTo>
                  <a:lnTo>
                    <a:pt x="3016758" y="635635"/>
                  </a:lnTo>
                  <a:lnTo>
                    <a:pt x="3016681" y="635508"/>
                  </a:lnTo>
                  <a:lnTo>
                    <a:pt x="2981325" y="572135"/>
                  </a:lnTo>
                  <a:lnTo>
                    <a:pt x="2946654" y="649986"/>
                  </a:lnTo>
                  <a:lnTo>
                    <a:pt x="2977908" y="648589"/>
                  </a:lnTo>
                  <a:lnTo>
                    <a:pt x="2978391" y="984631"/>
                  </a:lnTo>
                  <a:lnTo>
                    <a:pt x="2484247" y="984631"/>
                  </a:lnTo>
                  <a:lnTo>
                    <a:pt x="2484247" y="997331"/>
                  </a:lnTo>
                  <a:lnTo>
                    <a:pt x="2991104" y="997331"/>
                  </a:lnTo>
                  <a:lnTo>
                    <a:pt x="2991091" y="990981"/>
                  </a:lnTo>
                  <a:lnTo>
                    <a:pt x="2991078" y="984631"/>
                  </a:lnTo>
                  <a:lnTo>
                    <a:pt x="2990608" y="649986"/>
                  </a:lnTo>
                  <a:lnTo>
                    <a:pt x="2990608" y="648017"/>
                  </a:lnTo>
                  <a:lnTo>
                    <a:pt x="3022854" y="646557"/>
                  </a:lnTo>
                  <a:close/>
                </a:path>
                <a:path w="3321684" h="2933700">
                  <a:moveTo>
                    <a:pt x="3321558" y="680339"/>
                  </a:moveTo>
                  <a:lnTo>
                    <a:pt x="3315208" y="667639"/>
                  </a:lnTo>
                  <a:lnTo>
                    <a:pt x="3283458" y="604139"/>
                  </a:lnTo>
                  <a:lnTo>
                    <a:pt x="3245358" y="680339"/>
                  </a:lnTo>
                  <a:lnTo>
                    <a:pt x="3277108" y="680339"/>
                  </a:lnTo>
                  <a:lnTo>
                    <a:pt x="3277108" y="1762379"/>
                  </a:lnTo>
                  <a:lnTo>
                    <a:pt x="3276473" y="1762379"/>
                  </a:lnTo>
                  <a:lnTo>
                    <a:pt x="3276473" y="2933319"/>
                  </a:lnTo>
                  <a:lnTo>
                    <a:pt x="3289173" y="2933319"/>
                  </a:lnTo>
                  <a:lnTo>
                    <a:pt x="3289173" y="1775079"/>
                  </a:lnTo>
                  <a:lnTo>
                    <a:pt x="3289808" y="1775079"/>
                  </a:lnTo>
                  <a:lnTo>
                    <a:pt x="3289808" y="1762379"/>
                  </a:lnTo>
                  <a:lnTo>
                    <a:pt x="3289808" y="680339"/>
                  </a:lnTo>
                  <a:lnTo>
                    <a:pt x="3321558" y="680339"/>
                  </a:lnTo>
                  <a:close/>
                </a:path>
              </a:pathLst>
            </a:custGeom>
            <a:solidFill>
              <a:srgbClr val="0A97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1" name="object 61"/>
          <p:cNvSpPr txBox="1"/>
          <p:nvPr/>
        </p:nvSpPr>
        <p:spPr>
          <a:xfrm>
            <a:off x="7106157" y="1130045"/>
            <a:ext cx="1751964" cy="8801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635" algn="ctr">
              <a:lnSpc>
                <a:spcPct val="100000"/>
              </a:lnSpc>
              <a:spcBef>
                <a:spcPts val="105"/>
              </a:spcBef>
            </a:pPr>
            <a:r>
              <a:rPr sz="1400" spc="65" dirty="0">
                <a:solidFill>
                  <a:srgbClr val="087150"/>
                </a:solidFill>
                <a:latin typeface="Tahoma"/>
                <a:cs typeface="Tahoma"/>
              </a:rPr>
              <a:t>MOST</a:t>
            </a:r>
            <a:r>
              <a:rPr sz="1400" spc="-170" dirty="0">
                <a:solidFill>
                  <a:srgbClr val="087150"/>
                </a:solidFill>
                <a:latin typeface="Tahoma"/>
                <a:cs typeface="Tahoma"/>
              </a:rPr>
              <a:t> </a:t>
            </a:r>
            <a:r>
              <a:rPr sz="1400" spc="135" dirty="0">
                <a:solidFill>
                  <a:srgbClr val="087150"/>
                </a:solidFill>
                <a:latin typeface="Tahoma"/>
                <a:cs typeface="Tahoma"/>
              </a:rPr>
              <a:t>COMMON </a:t>
            </a:r>
            <a:r>
              <a:rPr sz="1400" spc="55" dirty="0">
                <a:solidFill>
                  <a:srgbClr val="087150"/>
                </a:solidFill>
                <a:latin typeface="Tahoma"/>
                <a:cs typeface="Tahoma"/>
              </a:rPr>
              <a:t>CHALLENGES</a:t>
            </a:r>
            <a:r>
              <a:rPr sz="1400" spc="-155" dirty="0">
                <a:solidFill>
                  <a:srgbClr val="087150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087150"/>
                </a:solidFill>
                <a:latin typeface="Tahoma"/>
                <a:cs typeface="Tahoma"/>
              </a:rPr>
              <a:t>IN</a:t>
            </a:r>
            <a:r>
              <a:rPr sz="1400" spc="-145" dirty="0">
                <a:solidFill>
                  <a:srgbClr val="087150"/>
                </a:solidFill>
                <a:latin typeface="Tahoma"/>
                <a:cs typeface="Tahoma"/>
              </a:rPr>
              <a:t> </a:t>
            </a:r>
            <a:r>
              <a:rPr sz="1400" spc="-25" dirty="0">
                <a:solidFill>
                  <a:srgbClr val="087150"/>
                </a:solidFill>
                <a:latin typeface="Tahoma"/>
                <a:cs typeface="Tahoma"/>
              </a:rPr>
              <a:t>THE </a:t>
            </a:r>
            <a:r>
              <a:rPr sz="1400" spc="60" dirty="0">
                <a:solidFill>
                  <a:srgbClr val="087150"/>
                </a:solidFill>
                <a:latin typeface="Tahoma"/>
                <a:cs typeface="Tahoma"/>
              </a:rPr>
              <a:t>DATA</a:t>
            </a:r>
            <a:r>
              <a:rPr sz="1400" spc="-180" dirty="0">
                <a:solidFill>
                  <a:srgbClr val="087150"/>
                </a:solidFill>
                <a:latin typeface="Tahoma"/>
                <a:cs typeface="Tahoma"/>
              </a:rPr>
              <a:t> </a:t>
            </a:r>
            <a:r>
              <a:rPr sz="1400" spc="50" dirty="0">
                <a:solidFill>
                  <a:srgbClr val="087150"/>
                </a:solidFill>
                <a:latin typeface="Tahoma"/>
                <a:cs typeface="Tahoma"/>
              </a:rPr>
              <a:t>COLLECTION </a:t>
            </a:r>
            <a:r>
              <a:rPr sz="1400" spc="-10" dirty="0">
                <a:solidFill>
                  <a:srgbClr val="087150"/>
                </a:solidFill>
                <a:latin typeface="Tahoma"/>
                <a:cs typeface="Tahoma"/>
              </a:rPr>
              <a:t>PROCESS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62" name="object 6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69047" rIns="0" bIns="0" rtlCol="0">
            <a:spAutoFit/>
          </a:bodyPr>
          <a:lstStyle/>
          <a:p>
            <a:pPr marL="2417445">
              <a:lnSpc>
                <a:spcPct val="100000"/>
              </a:lnSpc>
              <a:spcBef>
                <a:spcPts val="100"/>
              </a:spcBef>
            </a:pPr>
            <a:fld id="{81D60167-4931-47E6-BA6A-407CBD079E47}" type="slidenum">
              <a:rPr spc="-25" dirty="0"/>
              <a:t>196</a:t>
            </a:fld>
            <a:endParaRPr spc="-25" dirty="0"/>
          </a:p>
        </p:txBody>
      </p:sp>
      <p:sp>
        <p:nvSpPr>
          <p:cNvPr id="63" name="object 6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/>
              <a:t>©</a:t>
            </a:r>
            <a:r>
              <a:rPr spc="-15" dirty="0"/>
              <a:t> </a:t>
            </a:r>
            <a:r>
              <a:rPr dirty="0"/>
              <a:t>The</a:t>
            </a:r>
            <a:r>
              <a:rPr spc="-30" dirty="0"/>
              <a:t> </a:t>
            </a:r>
            <a:r>
              <a:rPr dirty="0"/>
              <a:t>KPI</a:t>
            </a:r>
            <a:r>
              <a:rPr spc="-5" dirty="0"/>
              <a:t> </a:t>
            </a:r>
            <a:r>
              <a:rPr dirty="0"/>
              <a:t>Institute</a:t>
            </a:r>
            <a:r>
              <a:rPr spc="-20" dirty="0"/>
              <a:t> 2023</a:t>
            </a:r>
          </a:p>
        </p:txBody>
      </p:sp>
    </p:spTree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4363" y="699896"/>
            <a:ext cx="656018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25" dirty="0"/>
              <a:t>DATA</a:t>
            </a:r>
            <a:r>
              <a:rPr spc="15" dirty="0"/>
              <a:t> </a:t>
            </a:r>
            <a:r>
              <a:rPr spc="175" dirty="0"/>
              <a:t>QUALITY</a:t>
            </a:r>
            <a:r>
              <a:rPr dirty="0"/>
              <a:t> </a:t>
            </a:r>
            <a:r>
              <a:rPr spc="180" dirty="0"/>
              <a:t>DIMENSIONS</a:t>
            </a:r>
            <a:r>
              <a:rPr spc="30" dirty="0"/>
              <a:t> </a:t>
            </a:r>
            <a:r>
              <a:rPr spc="110" dirty="0"/>
              <a:t>-</a:t>
            </a:r>
            <a:r>
              <a:rPr spc="-10" dirty="0"/>
              <a:t> ACCURACY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074414" y="2035556"/>
            <a:ext cx="4320540" cy="101726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10" dirty="0">
                <a:solidFill>
                  <a:srgbClr val="087150"/>
                </a:solidFill>
                <a:latin typeface="Century Gothic"/>
                <a:cs typeface="Century Gothic"/>
              </a:rPr>
              <a:t>ACCURACY</a:t>
            </a:r>
            <a:endParaRPr sz="2000">
              <a:latin typeface="Century Gothic"/>
              <a:cs typeface="Century Gothic"/>
            </a:endParaRPr>
          </a:p>
          <a:p>
            <a:pPr marL="12700" marR="5080">
              <a:lnSpc>
                <a:spcPct val="100000"/>
              </a:lnSpc>
              <a:spcBef>
                <a:spcPts val="1560"/>
              </a:spcBef>
            </a:pPr>
            <a:r>
              <a:rPr sz="1600" dirty="0">
                <a:solidFill>
                  <a:srgbClr val="087150"/>
                </a:solidFill>
                <a:latin typeface="Tahoma"/>
                <a:cs typeface="Tahoma"/>
              </a:rPr>
              <a:t>Does</a:t>
            </a:r>
            <a:r>
              <a:rPr sz="1600" spc="-160" dirty="0">
                <a:solidFill>
                  <a:srgbClr val="087150"/>
                </a:solidFill>
                <a:latin typeface="Tahoma"/>
                <a:cs typeface="Tahoma"/>
              </a:rPr>
              <a:t> </a:t>
            </a:r>
            <a:r>
              <a:rPr sz="1600" spc="-40" dirty="0">
                <a:solidFill>
                  <a:srgbClr val="087150"/>
                </a:solidFill>
                <a:latin typeface="Tahoma"/>
                <a:cs typeface="Tahoma"/>
              </a:rPr>
              <a:t>data</a:t>
            </a:r>
            <a:r>
              <a:rPr sz="1600" spc="-160" dirty="0">
                <a:solidFill>
                  <a:srgbClr val="087150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087150"/>
                </a:solidFill>
                <a:latin typeface="Tahoma"/>
                <a:cs typeface="Tahoma"/>
              </a:rPr>
              <a:t>reflect</a:t>
            </a:r>
            <a:r>
              <a:rPr sz="1600" spc="-180" dirty="0">
                <a:solidFill>
                  <a:srgbClr val="087150"/>
                </a:solidFill>
                <a:latin typeface="Tahoma"/>
                <a:cs typeface="Tahoma"/>
              </a:rPr>
              <a:t> </a:t>
            </a:r>
            <a:r>
              <a:rPr sz="1600" spc="-25" dirty="0">
                <a:solidFill>
                  <a:srgbClr val="087150"/>
                </a:solidFill>
                <a:latin typeface="Tahoma"/>
                <a:cs typeface="Tahoma"/>
              </a:rPr>
              <a:t>real-</a:t>
            </a:r>
            <a:r>
              <a:rPr sz="1600" dirty="0">
                <a:solidFill>
                  <a:srgbClr val="087150"/>
                </a:solidFill>
                <a:latin typeface="Tahoma"/>
                <a:cs typeface="Tahoma"/>
              </a:rPr>
              <a:t>world</a:t>
            </a:r>
            <a:r>
              <a:rPr sz="1600" spc="-175" dirty="0">
                <a:solidFill>
                  <a:srgbClr val="087150"/>
                </a:solidFill>
                <a:latin typeface="Tahoma"/>
                <a:cs typeface="Tahoma"/>
              </a:rPr>
              <a:t> </a:t>
            </a:r>
            <a:r>
              <a:rPr sz="1600" spc="-30" dirty="0">
                <a:solidFill>
                  <a:srgbClr val="087150"/>
                </a:solidFill>
                <a:latin typeface="Tahoma"/>
                <a:cs typeface="Tahoma"/>
              </a:rPr>
              <a:t>objects</a:t>
            </a:r>
            <a:r>
              <a:rPr sz="1600" spc="-150" dirty="0">
                <a:solidFill>
                  <a:srgbClr val="087150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087150"/>
                </a:solidFill>
                <a:latin typeface="Tahoma"/>
                <a:cs typeface="Tahoma"/>
              </a:rPr>
              <a:t>or</a:t>
            </a:r>
            <a:r>
              <a:rPr sz="1600" spc="-155" dirty="0">
                <a:solidFill>
                  <a:srgbClr val="087150"/>
                </a:solidFill>
                <a:latin typeface="Tahoma"/>
                <a:cs typeface="Tahoma"/>
              </a:rPr>
              <a:t> </a:t>
            </a:r>
            <a:r>
              <a:rPr sz="1600" spc="-75" dirty="0">
                <a:solidFill>
                  <a:srgbClr val="087150"/>
                </a:solidFill>
                <a:latin typeface="Tahoma"/>
                <a:cs typeface="Tahoma"/>
              </a:rPr>
              <a:t>a</a:t>
            </a:r>
            <a:r>
              <a:rPr sz="1600" spc="-150" dirty="0">
                <a:solidFill>
                  <a:srgbClr val="087150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087150"/>
                </a:solidFill>
                <a:latin typeface="Tahoma"/>
                <a:cs typeface="Tahoma"/>
              </a:rPr>
              <a:t>verifiable source?</a:t>
            </a:r>
            <a:endParaRPr sz="1600">
              <a:latin typeface="Tahoma"/>
              <a:cs typeface="Tahoma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96595" y="1863813"/>
            <a:ext cx="3731260" cy="3705225"/>
            <a:chOff x="196595" y="1863813"/>
            <a:chExt cx="3731260" cy="370522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67668" y="2348445"/>
              <a:ext cx="1583522" cy="1405186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2284628" y="2356354"/>
              <a:ext cx="1499235" cy="1330325"/>
            </a:xfrm>
            <a:custGeom>
              <a:avLst/>
              <a:gdLst/>
              <a:ahLst/>
              <a:cxnLst/>
              <a:rect l="l" t="t" r="r" b="b"/>
              <a:pathLst>
                <a:path w="1499235" h="1330325">
                  <a:moveTo>
                    <a:pt x="697487" y="0"/>
                  </a:moveTo>
                  <a:lnTo>
                    <a:pt x="651166" y="15339"/>
                  </a:lnTo>
                  <a:lnTo>
                    <a:pt x="25120" y="1059564"/>
                  </a:lnTo>
                  <a:lnTo>
                    <a:pt x="6988" y="1100655"/>
                  </a:lnTo>
                  <a:lnTo>
                    <a:pt x="0" y="1142427"/>
                  </a:lnTo>
                  <a:lnTo>
                    <a:pt x="3257" y="1183408"/>
                  </a:lnTo>
                  <a:lnTo>
                    <a:pt x="15862" y="1222125"/>
                  </a:lnTo>
                  <a:lnTo>
                    <a:pt x="36917" y="1257105"/>
                  </a:lnTo>
                  <a:lnTo>
                    <a:pt x="65525" y="1286876"/>
                  </a:lnTo>
                  <a:lnTo>
                    <a:pt x="100786" y="1309964"/>
                  </a:lnTo>
                  <a:lnTo>
                    <a:pt x="141804" y="1324897"/>
                  </a:lnTo>
                  <a:lnTo>
                    <a:pt x="187680" y="1330201"/>
                  </a:lnTo>
                  <a:lnTo>
                    <a:pt x="1421231" y="1330201"/>
                  </a:lnTo>
                  <a:lnTo>
                    <a:pt x="1430275" y="1329844"/>
                  </a:lnTo>
                  <a:lnTo>
                    <a:pt x="1449270" y="1328273"/>
                  </a:lnTo>
                  <a:lnTo>
                    <a:pt x="1458315" y="1327915"/>
                  </a:lnTo>
                  <a:lnTo>
                    <a:pt x="1478220" y="1298745"/>
                  </a:lnTo>
                  <a:lnTo>
                    <a:pt x="1492017" y="1265336"/>
                  </a:lnTo>
                  <a:lnTo>
                    <a:pt x="1498838" y="1228546"/>
                  </a:lnTo>
                  <a:lnTo>
                    <a:pt x="1497812" y="1189231"/>
                  </a:lnTo>
                  <a:lnTo>
                    <a:pt x="1491369" y="1139399"/>
                  </a:lnTo>
                  <a:lnTo>
                    <a:pt x="1483478" y="1090062"/>
                  </a:lnTo>
                  <a:lnTo>
                    <a:pt x="1474151" y="1041238"/>
                  </a:lnTo>
                  <a:lnTo>
                    <a:pt x="1463397" y="992943"/>
                  </a:lnTo>
                  <a:lnTo>
                    <a:pt x="1451227" y="945195"/>
                  </a:lnTo>
                  <a:lnTo>
                    <a:pt x="1437653" y="898012"/>
                  </a:lnTo>
                  <a:lnTo>
                    <a:pt x="1422685" y="851409"/>
                  </a:lnTo>
                  <a:lnTo>
                    <a:pt x="1406335" y="805406"/>
                  </a:lnTo>
                  <a:lnTo>
                    <a:pt x="1388612" y="760017"/>
                  </a:lnTo>
                  <a:lnTo>
                    <a:pt x="1369529" y="715262"/>
                  </a:lnTo>
                  <a:lnTo>
                    <a:pt x="1349095" y="671157"/>
                  </a:lnTo>
                  <a:lnTo>
                    <a:pt x="1327321" y="627719"/>
                  </a:lnTo>
                  <a:lnTo>
                    <a:pt x="1304220" y="584965"/>
                  </a:lnTo>
                  <a:lnTo>
                    <a:pt x="1279800" y="542913"/>
                  </a:lnTo>
                  <a:lnTo>
                    <a:pt x="1254074" y="501579"/>
                  </a:lnTo>
                  <a:lnTo>
                    <a:pt x="1227052" y="460982"/>
                  </a:lnTo>
                  <a:lnTo>
                    <a:pt x="1198745" y="421137"/>
                  </a:lnTo>
                  <a:lnTo>
                    <a:pt x="1169164" y="382063"/>
                  </a:lnTo>
                  <a:lnTo>
                    <a:pt x="1138319" y="343776"/>
                  </a:lnTo>
                  <a:lnTo>
                    <a:pt x="1106222" y="306295"/>
                  </a:lnTo>
                  <a:lnTo>
                    <a:pt x="1072884" y="269634"/>
                  </a:lnTo>
                  <a:lnTo>
                    <a:pt x="1038314" y="233813"/>
                  </a:lnTo>
                  <a:lnTo>
                    <a:pt x="1002525" y="198848"/>
                  </a:lnTo>
                  <a:lnTo>
                    <a:pt x="965527" y="164757"/>
                  </a:lnTo>
                  <a:lnTo>
                    <a:pt x="927331" y="131556"/>
                  </a:lnTo>
                  <a:lnTo>
                    <a:pt x="887947" y="99263"/>
                  </a:lnTo>
                  <a:lnTo>
                    <a:pt x="847387" y="67895"/>
                  </a:lnTo>
                  <a:lnTo>
                    <a:pt x="805662" y="37468"/>
                  </a:lnTo>
                  <a:lnTo>
                    <a:pt x="771032" y="17692"/>
                  </a:lnTo>
                  <a:lnTo>
                    <a:pt x="734462" y="5274"/>
                  </a:lnTo>
                  <a:lnTo>
                    <a:pt x="697487" y="0"/>
                  </a:lnTo>
                  <a:close/>
                </a:path>
              </a:pathLst>
            </a:custGeom>
            <a:solidFill>
              <a:srgbClr val="DFDF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5537" y="3733723"/>
              <a:ext cx="1588059" cy="1420483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393803" y="3741420"/>
              <a:ext cx="1512570" cy="1346200"/>
            </a:xfrm>
            <a:custGeom>
              <a:avLst/>
              <a:gdLst/>
              <a:ahLst/>
              <a:cxnLst/>
              <a:rect l="l" t="t" r="r" b="b"/>
              <a:pathLst>
                <a:path w="1512570" h="1346200">
                  <a:moveTo>
                    <a:pt x="1324887" y="0"/>
                  </a:moveTo>
                  <a:lnTo>
                    <a:pt x="91564" y="0"/>
                  </a:lnTo>
                  <a:lnTo>
                    <a:pt x="42783" y="15620"/>
                  </a:lnTo>
                  <a:lnTo>
                    <a:pt x="21556" y="44898"/>
                  </a:lnTo>
                  <a:lnTo>
                    <a:pt x="7077" y="78581"/>
                  </a:lnTo>
                  <a:lnTo>
                    <a:pt x="0" y="116026"/>
                  </a:lnTo>
                  <a:lnTo>
                    <a:pt x="975" y="156590"/>
                  </a:lnTo>
                  <a:lnTo>
                    <a:pt x="7427" y="206463"/>
                  </a:lnTo>
                  <a:lnTo>
                    <a:pt x="15325" y="255839"/>
                  </a:lnTo>
                  <a:lnTo>
                    <a:pt x="24659" y="304702"/>
                  </a:lnTo>
                  <a:lnTo>
                    <a:pt x="35418" y="353034"/>
                  </a:lnTo>
                  <a:lnTo>
                    <a:pt x="47592" y="400818"/>
                  </a:lnTo>
                  <a:lnTo>
                    <a:pt x="61169" y="448038"/>
                  </a:lnTo>
                  <a:lnTo>
                    <a:pt x="76139" y="494674"/>
                  </a:lnTo>
                  <a:lnTo>
                    <a:pt x="92491" y="540712"/>
                  </a:lnTo>
                  <a:lnTo>
                    <a:pt x="110214" y="586133"/>
                  </a:lnTo>
                  <a:lnTo>
                    <a:pt x="129298" y="630920"/>
                  </a:lnTo>
                  <a:lnTo>
                    <a:pt x="149731" y="675055"/>
                  </a:lnTo>
                  <a:lnTo>
                    <a:pt x="171503" y="718523"/>
                  </a:lnTo>
                  <a:lnTo>
                    <a:pt x="194603" y="761306"/>
                  </a:lnTo>
                  <a:lnTo>
                    <a:pt x="219020" y="803386"/>
                  </a:lnTo>
                  <a:lnTo>
                    <a:pt x="244743" y="844746"/>
                  </a:lnTo>
                  <a:lnTo>
                    <a:pt x="271763" y="885369"/>
                  </a:lnTo>
                  <a:lnTo>
                    <a:pt x="300067" y="925238"/>
                  </a:lnTo>
                  <a:lnTo>
                    <a:pt x="329645" y="964336"/>
                  </a:lnTo>
                  <a:lnTo>
                    <a:pt x="360486" y="1002646"/>
                  </a:lnTo>
                  <a:lnTo>
                    <a:pt x="392580" y="1040149"/>
                  </a:lnTo>
                  <a:lnTo>
                    <a:pt x="425916" y="1076831"/>
                  </a:lnTo>
                  <a:lnTo>
                    <a:pt x="460482" y="1112672"/>
                  </a:lnTo>
                  <a:lnTo>
                    <a:pt x="496269" y="1147655"/>
                  </a:lnTo>
                  <a:lnTo>
                    <a:pt x="533264" y="1181765"/>
                  </a:lnTo>
                  <a:lnTo>
                    <a:pt x="571459" y="1214983"/>
                  </a:lnTo>
                  <a:lnTo>
                    <a:pt x="610841" y="1247292"/>
                  </a:lnTo>
                  <a:lnTo>
                    <a:pt x="651400" y="1278675"/>
                  </a:lnTo>
                  <a:lnTo>
                    <a:pt x="693125" y="1309115"/>
                  </a:lnTo>
                  <a:lnTo>
                    <a:pt x="728728" y="1328858"/>
                  </a:lnTo>
                  <a:lnTo>
                    <a:pt x="765418" y="1341040"/>
                  </a:lnTo>
                  <a:lnTo>
                    <a:pt x="802544" y="1345674"/>
                  </a:lnTo>
                  <a:lnTo>
                    <a:pt x="839454" y="1342770"/>
                  </a:lnTo>
                  <a:lnTo>
                    <a:pt x="848124" y="1333873"/>
                  </a:lnTo>
                  <a:lnTo>
                    <a:pt x="856577" y="1323974"/>
                  </a:lnTo>
                  <a:lnTo>
                    <a:pt x="864597" y="1312838"/>
                  </a:lnTo>
                  <a:lnTo>
                    <a:pt x="871966" y="1300225"/>
                  </a:lnTo>
                  <a:lnTo>
                    <a:pt x="1487447" y="270763"/>
                  </a:lnTo>
                  <a:lnTo>
                    <a:pt x="1505578" y="229668"/>
                  </a:lnTo>
                  <a:lnTo>
                    <a:pt x="1512567" y="187885"/>
                  </a:lnTo>
                  <a:lnTo>
                    <a:pt x="1509309" y="146887"/>
                  </a:lnTo>
                  <a:lnTo>
                    <a:pt x="1496704" y="108150"/>
                  </a:lnTo>
                  <a:lnTo>
                    <a:pt x="1475649" y="73149"/>
                  </a:lnTo>
                  <a:lnTo>
                    <a:pt x="1447042" y="43358"/>
                  </a:lnTo>
                  <a:lnTo>
                    <a:pt x="1411780" y="20253"/>
                  </a:lnTo>
                  <a:lnTo>
                    <a:pt x="1370763" y="5309"/>
                  </a:lnTo>
                  <a:lnTo>
                    <a:pt x="1324887" y="0"/>
                  </a:lnTo>
                  <a:close/>
                </a:path>
              </a:pathLst>
            </a:custGeom>
            <a:solidFill>
              <a:srgbClr val="DFDF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35279" y="2301240"/>
              <a:ext cx="1615439" cy="1447800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361994" y="2327165"/>
              <a:ext cx="1512570" cy="1346200"/>
            </a:xfrm>
            <a:custGeom>
              <a:avLst/>
              <a:gdLst/>
              <a:ahLst/>
              <a:cxnLst/>
              <a:rect l="l" t="t" r="r" b="b"/>
              <a:pathLst>
                <a:path w="1512570" h="1346200">
                  <a:moveTo>
                    <a:pt x="802284" y="0"/>
                  </a:moveTo>
                  <a:lnTo>
                    <a:pt x="728459" y="16815"/>
                  </a:lnTo>
                  <a:lnTo>
                    <a:pt x="692854" y="36558"/>
                  </a:lnTo>
                  <a:lnTo>
                    <a:pt x="650894" y="67234"/>
                  </a:lnTo>
                  <a:lnTo>
                    <a:pt x="610133" y="98835"/>
                  </a:lnTo>
                  <a:lnTo>
                    <a:pt x="570581" y="131345"/>
                  </a:lnTo>
                  <a:lnTo>
                    <a:pt x="532247" y="164748"/>
                  </a:lnTo>
                  <a:lnTo>
                    <a:pt x="495140" y="199026"/>
                  </a:lnTo>
                  <a:lnTo>
                    <a:pt x="459268" y="234164"/>
                  </a:lnTo>
                  <a:lnTo>
                    <a:pt x="424640" y="270144"/>
                  </a:lnTo>
                  <a:lnTo>
                    <a:pt x="391266" y="306951"/>
                  </a:lnTo>
                  <a:lnTo>
                    <a:pt x="359154" y="344568"/>
                  </a:lnTo>
                  <a:lnTo>
                    <a:pt x="328313" y="382979"/>
                  </a:lnTo>
                  <a:lnTo>
                    <a:pt x="298752" y="422166"/>
                  </a:lnTo>
                  <a:lnTo>
                    <a:pt x="270480" y="462114"/>
                  </a:lnTo>
                  <a:lnTo>
                    <a:pt x="243506" y="502805"/>
                  </a:lnTo>
                  <a:lnTo>
                    <a:pt x="217838" y="544224"/>
                  </a:lnTo>
                  <a:lnTo>
                    <a:pt x="193485" y="586354"/>
                  </a:lnTo>
                  <a:lnTo>
                    <a:pt x="170457" y="629179"/>
                  </a:lnTo>
                  <a:lnTo>
                    <a:pt x="148763" y="672681"/>
                  </a:lnTo>
                  <a:lnTo>
                    <a:pt x="128410" y="716845"/>
                  </a:lnTo>
                  <a:lnTo>
                    <a:pt x="109408" y="761655"/>
                  </a:lnTo>
                  <a:lnTo>
                    <a:pt x="91766" y="807092"/>
                  </a:lnTo>
                  <a:lnTo>
                    <a:pt x="75493" y="853142"/>
                  </a:lnTo>
                  <a:lnTo>
                    <a:pt x="60598" y="899787"/>
                  </a:lnTo>
                  <a:lnTo>
                    <a:pt x="47089" y="947011"/>
                  </a:lnTo>
                  <a:lnTo>
                    <a:pt x="34976" y="994798"/>
                  </a:lnTo>
                  <a:lnTo>
                    <a:pt x="24266" y="1043131"/>
                  </a:lnTo>
                  <a:lnTo>
                    <a:pt x="14970" y="1091994"/>
                  </a:lnTo>
                  <a:lnTo>
                    <a:pt x="7097" y="1141369"/>
                  </a:lnTo>
                  <a:lnTo>
                    <a:pt x="654" y="1191242"/>
                  </a:lnTo>
                  <a:lnTo>
                    <a:pt x="0" y="1230592"/>
                  </a:lnTo>
                  <a:lnTo>
                    <a:pt x="7623" y="1267632"/>
                  </a:lnTo>
                  <a:lnTo>
                    <a:pt x="22213" y="1301720"/>
                  </a:lnTo>
                  <a:lnTo>
                    <a:pt x="42462" y="1332212"/>
                  </a:lnTo>
                  <a:lnTo>
                    <a:pt x="91243" y="1345674"/>
                  </a:lnTo>
                  <a:lnTo>
                    <a:pt x="1324692" y="1345674"/>
                  </a:lnTo>
                  <a:lnTo>
                    <a:pt x="1370568" y="1340364"/>
                  </a:lnTo>
                  <a:lnTo>
                    <a:pt x="1411586" y="1325420"/>
                  </a:lnTo>
                  <a:lnTo>
                    <a:pt x="1446847" y="1302315"/>
                  </a:lnTo>
                  <a:lnTo>
                    <a:pt x="1475454" y="1272524"/>
                  </a:lnTo>
                  <a:lnTo>
                    <a:pt x="1496510" y="1237523"/>
                  </a:lnTo>
                  <a:lnTo>
                    <a:pt x="1509115" y="1198786"/>
                  </a:lnTo>
                  <a:lnTo>
                    <a:pt x="1512372" y="1157789"/>
                  </a:lnTo>
                  <a:lnTo>
                    <a:pt x="1505384" y="1116005"/>
                  </a:lnTo>
                  <a:lnTo>
                    <a:pt x="1487252" y="1074910"/>
                  </a:lnTo>
                  <a:lnTo>
                    <a:pt x="871721" y="45448"/>
                  </a:lnTo>
                  <a:lnTo>
                    <a:pt x="847874" y="13033"/>
                  </a:lnTo>
                  <a:lnTo>
                    <a:pt x="802284" y="0"/>
                  </a:lnTo>
                  <a:close/>
                </a:path>
              </a:pathLst>
            </a:custGeom>
            <a:solidFill>
              <a:srgbClr val="DFDF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276856" y="3741420"/>
              <a:ext cx="1615440" cy="1431036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2302916" y="3767327"/>
              <a:ext cx="1512570" cy="1329055"/>
            </a:xfrm>
            <a:custGeom>
              <a:avLst/>
              <a:gdLst/>
              <a:ahLst/>
              <a:cxnLst/>
              <a:rect l="l" t="t" r="r" b="b"/>
              <a:pathLst>
                <a:path w="1512570" h="1329054">
                  <a:moveTo>
                    <a:pt x="1418691" y="0"/>
                  </a:moveTo>
                  <a:lnTo>
                    <a:pt x="187680" y="0"/>
                  </a:lnTo>
                  <a:lnTo>
                    <a:pt x="141804" y="5304"/>
                  </a:lnTo>
                  <a:lnTo>
                    <a:pt x="100786" y="20236"/>
                  </a:lnTo>
                  <a:lnTo>
                    <a:pt x="65525" y="43321"/>
                  </a:lnTo>
                  <a:lnTo>
                    <a:pt x="36917" y="73085"/>
                  </a:lnTo>
                  <a:lnTo>
                    <a:pt x="15862" y="108054"/>
                  </a:lnTo>
                  <a:lnTo>
                    <a:pt x="3257" y="146755"/>
                  </a:lnTo>
                  <a:lnTo>
                    <a:pt x="0" y="187714"/>
                  </a:lnTo>
                  <a:lnTo>
                    <a:pt x="6988" y="229457"/>
                  </a:lnTo>
                  <a:lnTo>
                    <a:pt x="25120" y="270510"/>
                  </a:lnTo>
                  <a:lnTo>
                    <a:pt x="640562" y="1299083"/>
                  </a:lnTo>
                  <a:lnTo>
                    <a:pt x="673074" y="1326007"/>
                  </a:lnTo>
                  <a:lnTo>
                    <a:pt x="710311" y="1328910"/>
                  </a:lnTo>
                  <a:lnTo>
                    <a:pt x="747988" y="1324276"/>
                  </a:lnTo>
                  <a:lnTo>
                    <a:pt x="784784" y="1312094"/>
                  </a:lnTo>
                  <a:lnTo>
                    <a:pt x="819378" y="1292352"/>
                  </a:lnTo>
                  <a:lnTo>
                    <a:pt x="861094" y="1261939"/>
                  </a:lnTo>
                  <a:lnTo>
                    <a:pt x="901629" y="1230584"/>
                  </a:lnTo>
                  <a:lnTo>
                    <a:pt x="940972" y="1198305"/>
                  </a:lnTo>
                  <a:lnTo>
                    <a:pt x="979116" y="1165117"/>
                  </a:lnTo>
                  <a:lnTo>
                    <a:pt x="1016051" y="1131039"/>
                  </a:lnTo>
                  <a:lnTo>
                    <a:pt x="1051769" y="1096087"/>
                  </a:lnTo>
                  <a:lnTo>
                    <a:pt x="1086260" y="1060279"/>
                  </a:lnTo>
                  <a:lnTo>
                    <a:pt x="1119516" y="1023631"/>
                  </a:lnTo>
                  <a:lnTo>
                    <a:pt x="1151528" y="986162"/>
                  </a:lnTo>
                  <a:lnTo>
                    <a:pt x="1182286" y="947887"/>
                  </a:lnTo>
                  <a:lnTo>
                    <a:pt x="1211783" y="908825"/>
                  </a:lnTo>
                  <a:lnTo>
                    <a:pt x="1240008" y="868992"/>
                  </a:lnTo>
                  <a:lnTo>
                    <a:pt x="1266954" y="828405"/>
                  </a:lnTo>
                  <a:lnTo>
                    <a:pt x="1292611" y="787082"/>
                  </a:lnTo>
                  <a:lnTo>
                    <a:pt x="1316971" y="745040"/>
                  </a:lnTo>
                  <a:lnTo>
                    <a:pt x="1340024" y="702295"/>
                  </a:lnTo>
                  <a:lnTo>
                    <a:pt x="1361762" y="658866"/>
                  </a:lnTo>
                  <a:lnTo>
                    <a:pt x="1382176" y="614769"/>
                  </a:lnTo>
                  <a:lnTo>
                    <a:pt x="1401257" y="570021"/>
                  </a:lnTo>
                  <a:lnTo>
                    <a:pt x="1418995" y="524640"/>
                  </a:lnTo>
                  <a:lnTo>
                    <a:pt x="1435383" y="478643"/>
                  </a:lnTo>
                  <a:lnTo>
                    <a:pt x="1450411" y="432046"/>
                  </a:lnTo>
                  <a:lnTo>
                    <a:pt x="1464071" y="384867"/>
                  </a:lnTo>
                  <a:lnTo>
                    <a:pt x="1476353" y="337123"/>
                  </a:lnTo>
                  <a:lnTo>
                    <a:pt x="1487248" y="288832"/>
                  </a:lnTo>
                  <a:lnTo>
                    <a:pt x="1496749" y="240010"/>
                  </a:lnTo>
                  <a:lnTo>
                    <a:pt x="1504845" y="190674"/>
                  </a:lnTo>
                  <a:lnTo>
                    <a:pt x="1511528" y="140843"/>
                  </a:lnTo>
                  <a:lnTo>
                    <a:pt x="1512556" y="103225"/>
                  </a:lnTo>
                  <a:lnTo>
                    <a:pt x="1505749" y="67929"/>
                  </a:lnTo>
                  <a:lnTo>
                    <a:pt x="1472158" y="6731"/>
                  </a:lnTo>
                  <a:lnTo>
                    <a:pt x="1432563" y="426"/>
                  </a:lnTo>
                  <a:lnTo>
                    <a:pt x="1418691" y="0"/>
                  </a:lnTo>
                  <a:close/>
                </a:path>
              </a:pathLst>
            </a:custGeom>
            <a:solidFill>
              <a:srgbClr val="DFDF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55776" y="2014728"/>
              <a:ext cx="1712976" cy="1511808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1282065" y="2040837"/>
              <a:ext cx="1610995" cy="1408430"/>
            </a:xfrm>
            <a:custGeom>
              <a:avLst/>
              <a:gdLst/>
              <a:ahLst/>
              <a:cxnLst/>
              <a:rect l="l" t="t" r="r" b="b"/>
              <a:pathLst>
                <a:path w="1610995" h="1408429">
                  <a:moveTo>
                    <a:pt x="0" y="191568"/>
                  </a:moveTo>
                  <a:lnTo>
                    <a:pt x="4905" y="241638"/>
                  </a:lnTo>
                  <a:lnTo>
                    <a:pt x="25526" y="289993"/>
                  </a:lnTo>
                  <a:lnTo>
                    <a:pt x="641349" y="1318947"/>
                  </a:lnTo>
                  <a:lnTo>
                    <a:pt x="669136" y="1354733"/>
                  </a:lnTo>
                  <a:lnTo>
                    <a:pt x="703206" y="1381572"/>
                  </a:lnTo>
                  <a:lnTo>
                    <a:pt x="741764" y="1399465"/>
                  </a:lnTo>
                  <a:lnTo>
                    <a:pt x="783013" y="1408412"/>
                  </a:lnTo>
                  <a:lnTo>
                    <a:pt x="825155" y="1408412"/>
                  </a:lnTo>
                  <a:lnTo>
                    <a:pt x="866393" y="1399465"/>
                  </a:lnTo>
                  <a:lnTo>
                    <a:pt x="904933" y="1381572"/>
                  </a:lnTo>
                  <a:lnTo>
                    <a:pt x="938975" y="1354733"/>
                  </a:lnTo>
                  <a:lnTo>
                    <a:pt x="966723" y="1318947"/>
                  </a:lnTo>
                  <a:lnTo>
                    <a:pt x="1582547" y="289993"/>
                  </a:lnTo>
                  <a:lnTo>
                    <a:pt x="1601403" y="247575"/>
                  </a:lnTo>
                  <a:lnTo>
                    <a:pt x="9271" y="247575"/>
                  </a:lnTo>
                  <a:lnTo>
                    <a:pt x="4875" y="233788"/>
                  </a:lnTo>
                  <a:lnTo>
                    <a:pt x="2016" y="219572"/>
                  </a:lnTo>
                  <a:lnTo>
                    <a:pt x="466" y="205356"/>
                  </a:lnTo>
                  <a:lnTo>
                    <a:pt x="0" y="191568"/>
                  </a:lnTo>
                  <a:close/>
                </a:path>
                <a:path w="1610995" h="1408429">
                  <a:moveTo>
                    <a:pt x="829389" y="0"/>
                  </a:moveTo>
                  <a:lnTo>
                    <a:pt x="781065" y="0"/>
                  </a:lnTo>
                  <a:lnTo>
                    <a:pt x="732750" y="1356"/>
                  </a:lnTo>
                  <a:lnTo>
                    <a:pt x="684462" y="4069"/>
                  </a:lnTo>
                  <a:lnTo>
                    <a:pt x="636219" y="8138"/>
                  </a:lnTo>
                  <a:lnTo>
                    <a:pt x="588040" y="13563"/>
                  </a:lnTo>
                  <a:lnTo>
                    <a:pt x="539944" y="20345"/>
                  </a:lnTo>
                  <a:lnTo>
                    <a:pt x="491947" y="28483"/>
                  </a:lnTo>
                  <a:lnTo>
                    <a:pt x="444069" y="37978"/>
                  </a:lnTo>
                  <a:lnTo>
                    <a:pt x="396329" y="48829"/>
                  </a:lnTo>
                  <a:lnTo>
                    <a:pt x="348744" y="61037"/>
                  </a:lnTo>
                  <a:lnTo>
                    <a:pt x="301332" y="74600"/>
                  </a:lnTo>
                  <a:lnTo>
                    <a:pt x="254113" y="89520"/>
                  </a:lnTo>
                  <a:lnTo>
                    <a:pt x="207104" y="105797"/>
                  </a:lnTo>
                  <a:lnTo>
                    <a:pt x="160324" y="123430"/>
                  </a:lnTo>
                  <a:lnTo>
                    <a:pt x="113791" y="142419"/>
                  </a:lnTo>
                  <a:lnTo>
                    <a:pt x="78208" y="161975"/>
                  </a:lnTo>
                  <a:lnTo>
                    <a:pt x="48482" y="186568"/>
                  </a:lnTo>
                  <a:lnTo>
                    <a:pt x="9271" y="247575"/>
                  </a:lnTo>
                  <a:lnTo>
                    <a:pt x="1601216" y="247575"/>
                  </a:lnTo>
                  <a:lnTo>
                    <a:pt x="1561988" y="186568"/>
                  </a:lnTo>
                  <a:lnTo>
                    <a:pt x="1532225" y="161975"/>
                  </a:lnTo>
                  <a:lnTo>
                    <a:pt x="1496567" y="142419"/>
                  </a:lnTo>
                  <a:lnTo>
                    <a:pt x="1450047" y="123430"/>
                  </a:lnTo>
                  <a:lnTo>
                    <a:pt x="1403279" y="105797"/>
                  </a:lnTo>
                  <a:lnTo>
                    <a:pt x="1356281" y="89520"/>
                  </a:lnTo>
                  <a:lnTo>
                    <a:pt x="1309072" y="74600"/>
                  </a:lnTo>
                  <a:lnTo>
                    <a:pt x="1261670" y="61037"/>
                  </a:lnTo>
                  <a:lnTo>
                    <a:pt x="1214093" y="48829"/>
                  </a:lnTo>
                  <a:lnTo>
                    <a:pt x="1166359" y="37978"/>
                  </a:lnTo>
                  <a:lnTo>
                    <a:pt x="1118488" y="28483"/>
                  </a:lnTo>
                  <a:lnTo>
                    <a:pt x="1070497" y="20345"/>
                  </a:lnTo>
                  <a:lnTo>
                    <a:pt x="1022405" y="13563"/>
                  </a:lnTo>
                  <a:lnTo>
                    <a:pt x="974229" y="8138"/>
                  </a:lnTo>
                  <a:lnTo>
                    <a:pt x="925989" y="4069"/>
                  </a:lnTo>
                  <a:lnTo>
                    <a:pt x="877703" y="1356"/>
                  </a:lnTo>
                  <a:lnTo>
                    <a:pt x="829389" y="0"/>
                  </a:lnTo>
                  <a:close/>
                </a:path>
                <a:path w="1610995" h="1408429">
                  <a:moveTo>
                    <a:pt x="1604320" y="237837"/>
                  </a:moveTo>
                  <a:lnTo>
                    <a:pt x="1601216" y="247575"/>
                  </a:lnTo>
                  <a:lnTo>
                    <a:pt x="1601403" y="247575"/>
                  </a:lnTo>
                  <a:lnTo>
                    <a:pt x="1603517" y="241638"/>
                  </a:lnTo>
                  <a:lnTo>
                    <a:pt x="1604320" y="237837"/>
                  </a:lnTo>
                  <a:close/>
                </a:path>
                <a:path w="1610995" h="1408429">
                  <a:moveTo>
                    <a:pt x="1608783" y="216702"/>
                  </a:moveTo>
                  <a:lnTo>
                    <a:pt x="1608145" y="219572"/>
                  </a:lnTo>
                  <a:lnTo>
                    <a:pt x="1604320" y="237837"/>
                  </a:lnTo>
                  <a:lnTo>
                    <a:pt x="1605611" y="233788"/>
                  </a:lnTo>
                  <a:lnTo>
                    <a:pt x="1608470" y="219572"/>
                  </a:lnTo>
                  <a:lnTo>
                    <a:pt x="1608783" y="216702"/>
                  </a:lnTo>
                  <a:close/>
                </a:path>
                <a:path w="1610995" h="1408429">
                  <a:moveTo>
                    <a:pt x="1610486" y="191568"/>
                  </a:moveTo>
                  <a:lnTo>
                    <a:pt x="1608873" y="215375"/>
                  </a:lnTo>
                  <a:lnTo>
                    <a:pt x="1610020" y="205356"/>
                  </a:lnTo>
                  <a:lnTo>
                    <a:pt x="1610486" y="191568"/>
                  </a:lnTo>
                  <a:close/>
                </a:path>
              </a:pathLst>
            </a:custGeom>
            <a:solidFill>
              <a:srgbClr val="0871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69492" y="3960876"/>
              <a:ext cx="1703832" cy="1511808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1295399" y="3987870"/>
              <a:ext cx="1601470" cy="1408430"/>
            </a:xfrm>
            <a:custGeom>
              <a:avLst/>
              <a:gdLst/>
              <a:ahLst/>
              <a:cxnLst/>
              <a:rect l="l" t="t" r="r" b="b"/>
              <a:pathLst>
                <a:path w="1601470" h="1408429">
                  <a:moveTo>
                    <a:pt x="818255" y="0"/>
                  </a:moveTo>
                  <a:lnTo>
                    <a:pt x="776102" y="0"/>
                  </a:lnTo>
                  <a:lnTo>
                    <a:pt x="734850" y="8946"/>
                  </a:lnTo>
                  <a:lnTo>
                    <a:pt x="696297" y="26839"/>
                  </a:lnTo>
                  <a:lnTo>
                    <a:pt x="662244" y="53678"/>
                  </a:lnTo>
                  <a:lnTo>
                    <a:pt x="634492" y="89464"/>
                  </a:lnTo>
                  <a:lnTo>
                    <a:pt x="18541" y="1118418"/>
                  </a:lnTo>
                  <a:lnTo>
                    <a:pt x="0" y="1160836"/>
                  </a:lnTo>
                  <a:lnTo>
                    <a:pt x="16011" y="1193036"/>
                  </a:lnTo>
                  <a:lnTo>
                    <a:pt x="68990" y="1246436"/>
                  </a:lnTo>
                  <a:lnTo>
                    <a:pt x="104647" y="1265992"/>
                  </a:lnTo>
                  <a:lnTo>
                    <a:pt x="151180" y="1284981"/>
                  </a:lnTo>
                  <a:lnTo>
                    <a:pt x="197959" y="1302614"/>
                  </a:lnTo>
                  <a:lnTo>
                    <a:pt x="244966" y="1318891"/>
                  </a:lnTo>
                  <a:lnTo>
                    <a:pt x="292182" y="1333811"/>
                  </a:lnTo>
                  <a:lnTo>
                    <a:pt x="339591" y="1347375"/>
                  </a:lnTo>
                  <a:lnTo>
                    <a:pt x="387173" y="1359582"/>
                  </a:lnTo>
                  <a:lnTo>
                    <a:pt x="434910" y="1370433"/>
                  </a:lnTo>
                  <a:lnTo>
                    <a:pt x="482785" y="1379928"/>
                  </a:lnTo>
                  <a:lnTo>
                    <a:pt x="530778" y="1388066"/>
                  </a:lnTo>
                  <a:lnTo>
                    <a:pt x="578872" y="1394848"/>
                  </a:lnTo>
                  <a:lnTo>
                    <a:pt x="627048" y="1400273"/>
                  </a:lnTo>
                  <a:lnTo>
                    <a:pt x="675289" y="1404343"/>
                  </a:lnTo>
                  <a:lnTo>
                    <a:pt x="723575" y="1407055"/>
                  </a:lnTo>
                  <a:lnTo>
                    <a:pt x="771890" y="1408412"/>
                  </a:lnTo>
                  <a:lnTo>
                    <a:pt x="820213" y="1408412"/>
                  </a:lnTo>
                  <a:lnTo>
                    <a:pt x="868529" y="1407055"/>
                  </a:lnTo>
                  <a:lnTo>
                    <a:pt x="916817" y="1404343"/>
                  </a:lnTo>
                  <a:lnTo>
                    <a:pt x="965060" y="1400273"/>
                  </a:lnTo>
                  <a:lnTo>
                    <a:pt x="1013240" y="1394848"/>
                  </a:lnTo>
                  <a:lnTo>
                    <a:pt x="1061338" y="1388066"/>
                  </a:lnTo>
                  <a:lnTo>
                    <a:pt x="1109337" y="1379928"/>
                  </a:lnTo>
                  <a:lnTo>
                    <a:pt x="1157218" y="1370433"/>
                  </a:lnTo>
                  <a:lnTo>
                    <a:pt x="1204962" y="1359582"/>
                  </a:lnTo>
                  <a:lnTo>
                    <a:pt x="1252553" y="1347375"/>
                  </a:lnTo>
                  <a:lnTo>
                    <a:pt x="1299970" y="1333811"/>
                  </a:lnTo>
                  <a:lnTo>
                    <a:pt x="1347197" y="1318891"/>
                  </a:lnTo>
                  <a:lnTo>
                    <a:pt x="1394215" y="1302614"/>
                  </a:lnTo>
                  <a:lnTo>
                    <a:pt x="1441005" y="1284981"/>
                  </a:lnTo>
                  <a:lnTo>
                    <a:pt x="1487551" y="1265992"/>
                  </a:lnTo>
                  <a:lnTo>
                    <a:pt x="1523134" y="1246436"/>
                  </a:lnTo>
                  <a:lnTo>
                    <a:pt x="1552860" y="1221844"/>
                  </a:lnTo>
                  <a:lnTo>
                    <a:pt x="1592072" y="1160836"/>
                  </a:lnTo>
                  <a:lnTo>
                    <a:pt x="1596467" y="1174623"/>
                  </a:lnTo>
                  <a:lnTo>
                    <a:pt x="1599326" y="1188839"/>
                  </a:lnTo>
                  <a:lnTo>
                    <a:pt x="1600876" y="1203056"/>
                  </a:lnTo>
                  <a:lnTo>
                    <a:pt x="1601343" y="1216843"/>
                  </a:lnTo>
                  <a:lnTo>
                    <a:pt x="1600979" y="1191713"/>
                  </a:lnTo>
                  <a:lnTo>
                    <a:pt x="1587966" y="1142262"/>
                  </a:lnTo>
                  <a:lnTo>
                    <a:pt x="959866" y="89464"/>
                  </a:lnTo>
                  <a:lnTo>
                    <a:pt x="932113" y="53678"/>
                  </a:lnTo>
                  <a:lnTo>
                    <a:pt x="898060" y="26839"/>
                  </a:lnTo>
                  <a:lnTo>
                    <a:pt x="859507" y="8946"/>
                  </a:lnTo>
                  <a:lnTo>
                    <a:pt x="818255" y="0"/>
                  </a:lnTo>
                  <a:close/>
                </a:path>
              </a:pathLst>
            </a:custGeom>
            <a:solidFill>
              <a:srgbClr val="DFDF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857500" y="2223516"/>
              <a:ext cx="1048499" cy="1490472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2938272" y="2305240"/>
              <a:ext cx="945515" cy="1387475"/>
            </a:xfrm>
            <a:custGeom>
              <a:avLst/>
              <a:gdLst/>
              <a:ahLst/>
              <a:cxnLst/>
              <a:rect l="l" t="t" r="r" b="b"/>
              <a:pathLst>
                <a:path w="945514" h="1387475">
                  <a:moveTo>
                    <a:pt x="119618" y="0"/>
                  </a:moveTo>
                  <a:lnTo>
                    <a:pt x="75955" y="9833"/>
                  </a:lnTo>
                  <a:lnTo>
                    <a:pt x="35524" y="30214"/>
                  </a:lnTo>
                  <a:lnTo>
                    <a:pt x="0" y="60896"/>
                  </a:lnTo>
                  <a:lnTo>
                    <a:pt x="36915" y="56705"/>
                  </a:lnTo>
                  <a:lnTo>
                    <a:pt x="74056" y="60896"/>
                  </a:lnTo>
                  <a:lnTo>
                    <a:pt x="110745" y="73469"/>
                  </a:lnTo>
                  <a:lnTo>
                    <a:pt x="146303" y="94424"/>
                  </a:lnTo>
                  <a:lnTo>
                    <a:pt x="188033" y="124863"/>
                  </a:lnTo>
                  <a:lnTo>
                    <a:pt x="228580" y="156244"/>
                  </a:lnTo>
                  <a:lnTo>
                    <a:pt x="267935" y="188548"/>
                  </a:lnTo>
                  <a:lnTo>
                    <a:pt x="306089" y="221760"/>
                  </a:lnTo>
                  <a:lnTo>
                    <a:pt x="343034" y="255861"/>
                  </a:lnTo>
                  <a:lnTo>
                    <a:pt x="378760" y="290835"/>
                  </a:lnTo>
                  <a:lnTo>
                    <a:pt x="413259" y="326665"/>
                  </a:lnTo>
                  <a:lnTo>
                    <a:pt x="446523" y="363334"/>
                  </a:lnTo>
                  <a:lnTo>
                    <a:pt x="478541" y="400824"/>
                  </a:lnTo>
                  <a:lnTo>
                    <a:pt x="509305" y="439118"/>
                  </a:lnTo>
                  <a:lnTo>
                    <a:pt x="538807" y="478199"/>
                  </a:lnTo>
                  <a:lnTo>
                    <a:pt x="567037" y="518050"/>
                  </a:lnTo>
                  <a:lnTo>
                    <a:pt x="593988" y="558655"/>
                  </a:lnTo>
                  <a:lnTo>
                    <a:pt x="619648" y="599995"/>
                  </a:lnTo>
                  <a:lnTo>
                    <a:pt x="644011" y="642054"/>
                  </a:lnTo>
                  <a:lnTo>
                    <a:pt x="667067" y="684815"/>
                  </a:lnTo>
                  <a:lnTo>
                    <a:pt x="688807" y="728260"/>
                  </a:lnTo>
                  <a:lnTo>
                    <a:pt x="709223" y="772373"/>
                  </a:lnTo>
                  <a:lnTo>
                    <a:pt x="728305" y="817135"/>
                  </a:lnTo>
                  <a:lnTo>
                    <a:pt x="746045" y="862531"/>
                  </a:lnTo>
                  <a:lnTo>
                    <a:pt x="762434" y="908544"/>
                  </a:lnTo>
                  <a:lnTo>
                    <a:pt x="777463" y="955155"/>
                  </a:lnTo>
                  <a:lnTo>
                    <a:pt x="791123" y="1002348"/>
                  </a:lnTo>
                  <a:lnTo>
                    <a:pt x="803405" y="1050105"/>
                  </a:lnTo>
                  <a:lnTo>
                    <a:pt x="814301" y="1098411"/>
                  </a:lnTo>
                  <a:lnTo>
                    <a:pt x="823801" y="1147246"/>
                  </a:lnTo>
                  <a:lnTo>
                    <a:pt x="831897" y="1196596"/>
                  </a:lnTo>
                  <a:lnTo>
                    <a:pt x="838580" y="1246441"/>
                  </a:lnTo>
                  <a:lnTo>
                    <a:pt x="839249" y="1285791"/>
                  </a:lnTo>
                  <a:lnTo>
                    <a:pt x="831643" y="1322832"/>
                  </a:lnTo>
                  <a:lnTo>
                    <a:pt x="817060" y="1356919"/>
                  </a:lnTo>
                  <a:lnTo>
                    <a:pt x="796798" y="1387411"/>
                  </a:lnTo>
                  <a:lnTo>
                    <a:pt x="841530" y="1373278"/>
                  </a:lnTo>
                  <a:lnTo>
                    <a:pt x="879747" y="1349697"/>
                  </a:lnTo>
                  <a:lnTo>
                    <a:pt x="910351" y="1318037"/>
                  </a:lnTo>
                  <a:lnTo>
                    <a:pt x="932245" y="1279668"/>
                  </a:lnTo>
                  <a:lnTo>
                    <a:pt x="944332" y="1235958"/>
                  </a:lnTo>
                  <a:lnTo>
                    <a:pt x="945514" y="1188275"/>
                  </a:lnTo>
                  <a:lnTo>
                    <a:pt x="939059" y="1138430"/>
                  </a:lnTo>
                  <a:lnTo>
                    <a:pt x="931156" y="1089080"/>
                  </a:lnTo>
                  <a:lnTo>
                    <a:pt x="921817" y="1040245"/>
                  </a:lnTo>
                  <a:lnTo>
                    <a:pt x="911052" y="991939"/>
                  </a:lnTo>
                  <a:lnTo>
                    <a:pt x="898873" y="944182"/>
                  </a:lnTo>
                  <a:lnTo>
                    <a:pt x="885290" y="896989"/>
                  </a:lnTo>
                  <a:lnTo>
                    <a:pt x="870315" y="850378"/>
                  </a:lnTo>
                  <a:lnTo>
                    <a:pt x="853957" y="804365"/>
                  </a:lnTo>
                  <a:lnTo>
                    <a:pt x="836228" y="758969"/>
                  </a:lnTo>
                  <a:lnTo>
                    <a:pt x="817138" y="714207"/>
                  </a:lnTo>
                  <a:lnTo>
                    <a:pt x="796699" y="670094"/>
                  </a:lnTo>
                  <a:lnTo>
                    <a:pt x="774921" y="626649"/>
                  </a:lnTo>
                  <a:lnTo>
                    <a:pt x="751815" y="583888"/>
                  </a:lnTo>
                  <a:lnTo>
                    <a:pt x="727392" y="541829"/>
                  </a:lnTo>
                  <a:lnTo>
                    <a:pt x="701663" y="500489"/>
                  </a:lnTo>
                  <a:lnTo>
                    <a:pt x="674638" y="459884"/>
                  </a:lnTo>
                  <a:lnTo>
                    <a:pt x="646329" y="420033"/>
                  </a:lnTo>
                  <a:lnTo>
                    <a:pt x="616745" y="380952"/>
                  </a:lnTo>
                  <a:lnTo>
                    <a:pt x="585899" y="342658"/>
                  </a:lnTo>
                  <a:lnTo>
                    <a:pt x="553801" y="305168"/>
                  </a:lnTo>
                  <a:lnTo>
                    <a:pt x="520461" y="268499"/>
                  </a:lnTo>
                  <a:lnTo>
                    <a:pt x="485891" y="232669"/>
                  </a:lnTo>
                  <a:lnTo>
                    <a:pt x="450102" y="197695"/>
                  </a:lnTo>
                  <a:lnTo>
                    <a:pt x="413103" y="163594"/>
                  </a:lnTo>
                  <a:lnTo>
                    <a:pt x="374907" y="130382"/>
                  </a:lnTo>
                  <a:lnTo>
                    <a:pt x="335523" y="98078"/>
                  </a:lnTo>
                  <a:lnTo>
                    <a:pt x="294963" y="66697"/>
                  </a:lnTo>
                  <a:lnTo>
                    <a:pt x="253237" y="36258"/>
                  </a:lnTo>
                  <a:lnTo>
                    <a:pt x="209935" y="12965"/>
                  </a:lnTo>
                  <a:lnTo>
                    <a:pt x="164836" y="961"/>
                  </a:lnTo>
                  <a:lnTo>
                    <a:pt x="11961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28599" y="3710939"/>
              <a:ext cx="1046988" cy="1490472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310756" y="3736848"/>
              <a:ext cx="943610" cy="1387475"/>
            </a:xfrm>
            <a:custGeom>
              <a:avLst/>
              <a:gdLst/>
              <a:ahLst/>
              <a:cxnLst/>
              <a:rect l="l" t="t" r="r" b="b"/>
              <a:pathLst>
                <a:path w="943610" h="1387475">
                  <a:moveTo>
                    <a:pt x="146405" y="0"/>
                  </a:moveTo>
                  <a:lnTo>
                    <a:pt x="101672" y="14133"/>
                  </a:lnTo>
                  <a:lnTo>
                    <a:pt x="63521" y="37714"/>
                  </a:lnTo>
                  <a:lnTo>
                    <a:pt x="33116" y="69373"/>
                  </a:lnTo>
                  <a:lnTo>
                    <a:pt x="11620" y="107743"/>
                  </a:lnTo>
                  <a:lnTo>
                    <a:pt x="193" y="151453"/>
                  </a:lnTo>
                  <a:lnTo>
                    <a:pt x="0" y="199135"/>
                  </a:lnTo>
                  <a:lnTo>
                    <a:pt x="6453" y="248981"/>
                  </a:lnTo>
                  <a:lnTo>
                    <a:pt x="14353" y="298330"/>
                  </a:lnTo>
                  <a:lnTo>
                    <a:pt x="23689" y="347166"/>
                  </a:lnTo>
                  <a:lnTo>
                    <a:pt x="34449" y="395471"/>
                  </a:lnTo>
                  <a:lnTo>
                    <a:pt x="46622" y="443229"/>
                  </a:lnTo>
                  <a:lnTo>
                    <a:pt x="60196" y="490422"/>
                  </a:lnTo>
                  <a:lnTo>
                    <a:pt x="75160" y="537033"/>
                  </a:lnTo>
                  <a:lnTo>
                    <a:pt x="91502" y="583045"/>
                  </a:lnTo>
                  <a:lnTo>
                    <a:pt x="109211" y="628441"/>
                  </a:lnTo>
                  <a:lnTo>
                    <a:pt x="128276" y="673204"/>
                  </a:lnTo>
                  <a:lnTo>
                    <a:pt x="148685" y="717317"/>
                  </a:lnTo>
                  <a:lnTo>
                    <a:pt x="170426" y="760762"/>
                  </a:lnTo>
                  <a:lnTo>
                    <a:pt x="193489" y="803522"/>
                  </a:lnTo>
                  <a:lnTo>
                    <a:pt x="217862" y="845581"/>
                  </a:lnTo>
                  <a:lnTo>
                    <a:pt x="243532" y="886922"/>
                  </a:lnTo>
                  <a:lnTo>
                    <a:pt x="270490" y="927526"/>
                  </a:lnTo>
                  <a:lnTo>
                    <a:pt x="298723" y="967377"/>
                  </a:lnTo>
                  <a:lnTo>
                    <a:pt x="328220" y="1006459"/>
                  </a:lnTo>
                  <a:lnTo>
                    <a:pt x="358970" y="1044753"/>
                  </a:lnTo>
                  <a:lnTo>
                    <a:pt x="390961" y="1082243"/>
                  </a:lnTo>
                  <a:lnTo>
                    <a:pt x="424181" y="1118911"/>
                  </a:lnTo>
                  <a:lnTo>
                    <a:pt x="458620" y="1154741"/>
                  </a:lnTo>
                  <a:lnTo>
                    <a:pt x="494265" y="1189715"/>
                  </a:lnTo>
                  <a:lnTo>
                    <a:pt x="531106" y="1223817"/>
                  </a:lnTo>
                  <a:lnTo>
                    <a:pt x="569131" y="1257028"/>
                  </a:lnTo>
                  <a:lnTo>
                    <a:pt x="608328" y="1289333"/>
                  </a:lnTo>
                  <a:lnTo>
                    <a:pt x="648686" y="1320713"/>
                  </a:lnTo>
                  <a:lnTo>
                    <a:pt x="690194" y="1351152"/>
                  </a:lnTo>
                  <a:lnTo>
                    <a:pt x="733647" y="1374445"/>
                  </a:lnTo>
                  <a:lnTo>
                    <a:pt x="779103" y="1386449"/>
                  </a:lnTo>
                  <a:lnTo>
                    <a:pt x="824688" y="1387411"/>
                  </a:lnTo>
                  <a:lnTo>
                    <a:pt x="868531" y="1377578"/>
                  </a:lnTo>
                  <a:lnTo>
                    <a:pt x="908757" y="1357197"/>
                  </a:lnTo>
                  <a:lnTo>
                    <a:pt x="943495" y="1326514"/>
                  </a:lnTo>
                  <a:lnTo>
                    <a:pt x="906566" y="1329420"/>
                  </a:lnTo>
                  <a:lnTo>
                    <a:pt x="869421" y="1324800"/>
                  </a:lnTo>
                  <a:lnTo>
                    <a:pt x="832712" y="1312656"/>
                  </a:lnTo>
                  <a:lnTo>
                    <a:pt x="797090" y="1292987"/>
                  </a:lnTo>
                  <a:lnTo>
                    <a:pt x="755342" y="1262547"/>
                  </a:lnTo>
                  <a:lnTo>
                    <a:pt x="714761" y="1231167"/>
                  </a:lnTo>
                  <a:lnTo>
                    <a:pt x="675357" y="1198862"/>
                  </a:lnTo>
                  <a:lnTo>
                    <a:pt x="637142" y="1165651"/>
                  </a:lnTo>
                  <a:lnTo>
                    <a:pt x="600126" y="1131549"/>
                  </a:lnTo>
                  <a:lnTo>
                    <a:pt x="564320" y="1096575"/>
                  </a:lnTo>
                  <a:lnTo>
                    <a:pt x="529735" y="1060745"/>
                  </a:lnTo>
                  <a:lnTo>
                    <a:pt x="496382" y="1024077"/>
                  </a:lnTo>
                  <a:lnTo>
                    <a:pt x="464271" y="986587"/>
                  </a:lnTo>
                  <a:lnTo>
                    <a:pt x="433413" y="948293"/>
                  </a:lnTo>
                  <a:lnTo>
                    <a:pt x="403819" y="909211"/>
                  </a:lnTo>
                  <a:lnTo>
                    <a:pt x="375500" y="869360"/>
                  </a:lnTo>
                  <a:lnTo>
                    <a:pt x="348466" y="828756"/>
                  </a:lnTo>
                  <a:lnTo>
                    <a:pt x="322729" y="787415"/>
                  </a:lnTo>
                  <a:lnTo>
                    <a:pt x="298299" y="745356"/>
                  </a:lnTo>
                  <a:lnTo>
                    <a:pt x="275187" y="702596"/>
                  </a:lnTo>
                  <a:lnTo>
                    <a:pt x="253403" y="659151"/>
                  </a:lnTo>
                  <a:lnTo>
                    <a:pt x="232959" y="615038"/>
                  </a:lnTo>
                  <a:lnTo>
                    <a:pt x="213866" y="570275"/>
                  </a:lnTo>
                  <a:lnTo>
                    <a:pt x="196134" y="524879"/>
                  </a:lnTo>
                  <a:lnTo>
                    <a:pt x="179773" y="478867"/>
                  </a:lnTo>
                  <a:lnTo>
                    <a:pt x="164795" y="432256"/>
                  </a:lnTo>
                  <a:lnTo>
                    <a:pt x="151211" y="385063"/>
                  </a:lnTo>
                  <a:lnTo>
                    <a:pt x="139032" y="337305"/>
                  </a:lnTo>
                  <a:lnTo>
                    <a:pt x="128267" y="289000"/>
                  </a:lnTo>
                  <a:lnTo>
                    <a:pt x="118928" y="240164"/>
                  </a:lnTo>
                  <a:lnTo>
                    <a:pt x="111026" y="190815"/>
                  </a:lnTo>
                  <a:lnTo>
                    <a:pt x="104571" y="140969"/>
                  </a:lnTo>
                  <a:lnTo>
                    <a:pt x="103918" y="100351"/>
                  </a:lnTo>
                  <a:lnTo>
                    <a:pt x="111544" y="62912"/>
                  </a:lnTo>
                  <a:lnTo>
                    <a:pt x="126142" y="29259"/>
                  </a:lnTo>
                  <a:lnTo>
                    <a:pt x="146405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96595" y="2197608"/>
              <a:ext cx="1046988" cy="1490471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278714" y="2279332"/>
              <a:ext cx="943610" cy="1387475"/>
            </a:xfrm>
            <a:custGeom>
              <a:avLst/>
              <a:gdLst/>
              <a:ahLst/>
              <a:cxnLst/>
              <a:rect l="l" t="t" r="r" b="b"/>
              <a:pathLst>
                <a:path w="943610" h="1387475">
                  <a:moveTo>
                    <a:pt x="824720" y="0"/>
                  </a:moveTo>
                  <a:lnTo>
                    <a:pt x="779134" y="961"/>
                  </a:lnTo>
                  <a:lnTo>
                    <a:pt x="733677" y="12965"/>
                  </a:lnTo>
                  <a:lnTo>
                    <a:pt x="690219" y="36258"/>
                  </a:lnTo>
                  <a:lnTo>
                    <a:pt x="648477" y="66474"/>
                  </a:lnTo>
                  <a:lnTo>
                    <a:pt x="607919" y="97648"/>
                  </a:lnTo>
                  <a:lnTo>
                    <a:pt x="568553" y="129763"/>
                  </a:lnTo>
                  <a:lnTo>
                    <a:pt x="530390" y="162801"/>
                  </a:lnTo>
                  <a:lnTo>
                    <a:pt x="493439" y="196745"/>
                  </a:lnTo>
                  <a:lnTo>
                    <a:pt x="457710" y="231579"/>
                  </a:lnTo>
                  <a:lnTo>
                    <a:pt x="423211" y="267285"/>
                  </a:lnTo>
                  <a:lnTo>
                    <a:pt x="389954" y="303846"/>
                  </a:lnTo>
                  <a:lnTo>
                    <a:pt x="357946" y="341245"/>
                  </a:lnTo>
                  <a:lnTo>
                    <a:pt x="327198" y="379465"/>
                  </a:lnTo>
                  <a:lnTo>
                    <a:pt x="297719" y="418488"/>
                  </a:lnTo>
                  <a:lnTo>
                    <a:pt x="269519" y="458298"/>
                  </a:lnTo>
                  <a:lnTo>
                    <a:pt x="242607" y="498878"/>
                  </a:lnTo>
                  <a:lnTo>
                    <a:pt x="216993" y="540210"/>
                  </a:lnTo>
                  <a:lnTo>
                    <a:pt x="192687" y="582277"/>
                  </a:lnTo>
                  <a:lnTo>
                    <a:pt x="169697" y="625063"/>
                  </a:lnTo>
                  <a:lnTo>
                    <a:pt x="148033" y="668549"/>
                  </a:lnTo>
                  <a:lnTo>
                    <a:pt x="127706" y="712719"/>
                  </a:lnTo>
                  <a:lnTo>
                    <a:pt x="108723" y="757557"/>
                  </a:lnTo>
                  <a:lnTo>
                    <a:pt x="91096" y="803044"/>
                  </a:lnTo>
                  <a:lnTo>
                    <a:pt x="74833" y="849163"/>
                  </a:lnTo>
                  <a:lnTo>
                    <a:pt x="59944" y="895898"/>
                  </a:lnTo>
                  <a:lnTo>
                    <a:pt x="46439" y="943232"/>
                  </a:lnTo>
                  <a:lnTo>
                    <a:pt x="34327" y="991146"/>
                  </a:lnTo>
                  <a:lnTo>
                    <a:pt x="23617" y="1039625"/>
                  </a:lnTo>
                  <a:lnTo>
                    <a:pt x="14320" y="1088651"/>
                  </a:lnTo>
                  <a:lnTo>
                    <a:pt x="6444" y="1138206"/>
                  </a:lnTo>
                  <a:lnTo>
                    <a:pt x="0" y="1188275"/>
                  </a:lnTo>
                  <a:lnTo>
                    <a:pt x="364" y="1235958"/>
                  </a:lnTo>
                  <a:lnTo>
                    <a:pt x="12219" y="1279668"/>
                  </a:lnTo>
                  <a:lnTo>
                    <a:pt x="34274" y="1318037"/>
                  </a:lnTo>
                  <a:lnTo>
                    <a:pt x="65237" y="1349697"/>
                  </a:lnTo>
                  <a:lnTo>
                    <a:pt x="103819" y="1373278"/>
                  </a:lnTo>
                  <a:lnTo>
                    <a:pt x="148729" y="1387411"/>
                  </a:lnTo>
                  <a:lnTo>
                    <a:pt x="126142" y="1356919"/>
                  </a:lnTo>
                  <a:lnTo>
                    <a:pt x="110963" y="1322832"/>
                  </a:lnTo>
                  <a:lnTo>
                    <a:pt x="103627" y="1285791"/>
                  </a:lnTo>
                  <a:lnTo>
                    <a:pt x="104571" y="1246441"/>
                  </a:lnTo>
                  <a:lnTo>
                    <a:pt x="111026" y="1196596"/>
                  </a:lnTo>
                  <a:lnTo>
                    <a:pt x="118928" y="1147246"/>
                  </a:lnTo>
                  <a:lnTo>
                    <a:pt x="128267" y="1098411"/>
                  </a:lnTo>
                  <a:lnTo>
                    <a:pt x="139032" y="1050105"/>
                  </a:lnTo>
                  <a:lnTo>
                    <a:pt x="151213" y="1002348"/>
                  </a:lnTo>
                  <a:lnTo>
                    <a:pt x="164797" y="955155"/>
                  </a:lnTo>
                  <a:lnTo>
                    <a:pt x="179776" y="908544"/>
                  </a:lnTo>
                  <a:lnTo>
                    <a:pt x="196137" y="862531"/>
                  </a:lnTo>
                  <a:lnTo>
                    <a:pt x="213870" y="817135"/>
                  </a:lnTo>
                  <a:lnTo>
                    <a:pt x="232964" y="772373"/>
                  </a:lnTo>
                  <a:lnTo>
                    <a:pt x="253409" y="728260"/>
                  </a:lnTo>
                  <a:lnTo>
                    <a:pt x="275194" y="684815"/>
                  </a:lnTo>
                  <a:lnTo>
                    <a:pt x="298307" y="642054"/>
                  </a:lnTo>
                  <a:lnTo>
                    <a:pt x="322738" y="599995"/>
                  </a:lnTo>
                  <a:lnTo>
                    <a:pt x="348477" y="558655"/>
                  </a:lnTo>
                  <a:lnTo>
                    <a:pt x="375512" y="518050"/>
                  </a:lnTo>
                  <a:lnTo>
                    <a:pt x="403833" y="478199"/>
                  </a:lnTo>
                  <a:lnTo>
                    <a:pt x="433428" y="439118"/>
                  </a:lnTo>
                  <a:lnTo>
                    <a:pt x="464288" y="400824"/>
                  </a:lnTo>
                  <a:lnTo>
                    <a:pt x="496401" y="363334"/>
                  </a:lnTo>
                  <a:lnTo>
                    <a:pt x="529757" y="326665"/>
                  </a:lnTo>
                  <a:lnTo>
                    <a:pt x="564344" y="290835"/>
                  </a:lnTo>
                  <a:lnTo>
                    <a:pt x="600152" y="255861"/>
                  </a:lnTo>
                  <a:lnTo>
                    <a:pt x="637170" y="221760"/>
                  </a:lnTo>
                  <a:lnTo>
                    <a:pt x="675387" y="188548"/>
                  </a:lnTo>
                  <a:lnTo>
                    <a:pt x="714793" y="156244"/>
                  </a:lnTo>
                  <a:lnTo>
                    <a:pt x="755377" y="124863"/>
                  </a:lnTo>
                  <a:lnTo>
                    <a:pt x="797128" y="94424"/>
                  </a:lnTo>
                  <a:lnTo>
                    <a:pt x="832744" y="74755"/>
                  </a:lnTo>
                  <a:lnTo>
                    <a:pt x="869454" y="62611"/>
                  </a:lnTo>
                  <a:lnTo>
                    <a:pt x="906602" y="57991"/>
                  </a:lnTo>
                  <a:lnTo>
                    <a:pt x="943533" y="60896"/>
                  </a:lnTo>
                  <a:lnTo>
                    <a:pt x="908791" y="30214"/>
                  </a:lnTo>
                  <a:lnTo>
                    <a:pt x="868563" y="9833"/>
                  </a:lnTo>
                  <a:lnTo>
                    <a:pt x="82472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878835" y="3692652"/>
              <a:ext cx="1048499" cy="1490472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2959607" y="3773424"/>
              <a:ext cx="945515" cy="1387475"/>
            </a:xfrm>
            <a:custGeom>
              <a:avLst/>
              <a:gdLst/>
              <a:ahLst/>
              <a:cxnLst/>
              <a:rect l="l" t="t" r="r" b="b"/>
              <a:pathLst>
                <a:path w="945514" h="1387475">
                  <a:moveTo>
                    <a:pt x="796797" y="0"/>
                  </a:moveTo>
                  <a:lnTo>
                    <a:pt x="817060" y="30491"/>
                  </a:lnTo>
                  <a:lnTo>
                    <a:pt x="831643" y="64579"/>
                  </a:lnTo>
                  <a:lnTo>
                    <a:pt x="839249" y="101619"/>
                  </a:lnTo>
                  <a:lnTo>
                    <a:pt x="838581" y="140969"/>
                  </a:lnTo>
                  <a:lnTo>
                    <a:pt x="831897" y="190815"/>
                  </a:lnTo>
                  <a:lnTo>
                    <a:pt x="823801" y="240164"/>
                  </a:lnTo>
                  <a:lnTo>
                    <a:pt x="814301" y="289000"/>
                  </a:lnTo>
                  <a:lnTo>
                    <a:pt x="803405" y="337305"/>
                  </a:lnTo>
                  <a:lnTo>
                    <a:pt x="791123" y="385063"/>
                  </a:lnTo>
                  <a:lnTo>
                    <a:pt x="777463" y="432256"/>
                  </a:lnTo>
                  <a:lnTo>
                    <a:pt x="762434" y="478867"/>
                  </a:lnTo>
                  <a:lnTo>
                    <a:pt x="746045" y="524879"/>
                  </a:lnTo>
                  <a:lnTo>
                    <a:pt x="728305" y="570275"/>
                  </a:lnTo>
                  <a:lnTo>
                    <a:pt x="709223" y="615038"/>
                  </a:lnTo>
                  <a:lnTo>
                    <a:pt x="688807" y="659151"/>
                  </a:lnTo>
                  <a:lnTo>
                    <a:pt x="667067" y="702596"/>
                  </a:lnTo>
                  <a:lnTo>
                    <a:pt x="644011" y="745356"/>
                  </a:lnTo>
                  <a:lnTo>
                    <a:pt x="619648" y="787415"/>
                  </a:lnTo>
                  <a:lnTo>
                    <a:pt x="593988" y="828756"/>
                  </a:lnTo>
                  <a:lnTo>
                    <a:pt x="567037" y="869360"/>
                  </a:lnTo>
                  <a:lnTo>
                    <a:pt x="538807" y="909211"/>
                  </a:lnTo>
                  <a:lnTo>
                    <a:pt x="509305" y="948293"/>
                  </a:lnTo>
                  <a:lnTo>
                    <a:pt x="478541" y="986587"/>
                  </a:lnTo>
                  <a:lnTo>
                    <a:pt x="446523" y="1024077"/>
                  </a:lnTo>
                  <a:lnTo>
                    <a:pt x="413259" y="1060745"/>
                  </a:lnTo>
                  <a:lnTo>
                    <a:pt x="378760" y="1096575"/>
                  </a:lnTo>
                  <a:lnTo>
                    <a:pt x="343034" y="1131549"/>
                  </a:lnTo>
                  <a:lnTo>
                    <a:pt x="306089" y="1165651"/>
                  </a:lnTo>
                  <a:lnTo>
                    <a:pt x="267935" y="1198862"/>
                  </a:lnTo>
                  <a:lnTo>
                    <a:pt x="228580" y="1231167"/>
                  </a:lnTo>
                  <a:lnTo>
                    <a:pt x="188033" y="1262547"/>
                  </a:lnTo>
                  <a:lnTo>
                    <a:pt x="146304" y="1292987"/>
                  </a:lnTo>
                  <a:lnTo>
                    <a:pt x="110424" y="1312656"/>
                  </a:lnTo>
                  <a:lnTo>
                    <a:pt x="73199" y="1324800"/>
                  </a:lnTo>
                  <a:lnTo>
                    <a:pt x="35950" y="1329420"/>
                  </a:lnTo>
                  <a:lnTo>
                    <a:pt x="0" y="1326514"/>
                  </a:lnTo>
                  <a:lnTo>
                    <a:pt x="35524" y="1357197"/>
                  </a:lnTo>
                  <a:lnTo>
                    <a:pt x="75955" y="1377578"/>
                  </a:lnTo>
                  <a:lnTo>
                    <a:pt x="119618" y="1387411"/>
                  </a:lnTo>
                  <a:lnTo>
                    <a:pt x="164836" y="1386449"/>
                  </a:lnTo>
                  <a:lnTo>
                    <a:pt x="209935" y="1374445"/>
                  </a:lnTo>
                  <a:lnTo>
                    <a:pt x="253237" y="1351152"/>
                  </a:lnTo>
                  <a:lnTo>
                    <a:pt x="294963" y="1320713"/>
                  </a:lnTo>
                  <a:lnTo>
                    <a:pt x="335523" y="1289333"/>
                  </a:lnTo>
                  <a:lnTo>
                    <a:pt x="374907" y="1257028"/>
                  </a:lnTo>
                  <a:lnTo>
                    <a:pt x="413103" y="1223817"/>
                  </a:lnTo>
                  <a:lnTo>
                    <a:pt x="450102" y="1189715"/>
                  </a:lnTo>
                  <a:lnTo>
                    <a:pt x="485891" y="1154741"/>
                  </a:lnTo>
                  <a:lnTo>
                    <a:pt x="520461" y="1118911"/>
                  </a:lnTo>
                  <a:lnTo>
                    <a:pt x="553801" y="1082243"/>
                  </a:lnTo>
                  <a:lnTo>
                    <a:pt x="585899" y="1044753"/>
                  </a:lnTo>
                  <a:lnTo>
                    <a:pt x="616745" y="1006459"/>
                  </a:lnTo>
                  <a:lnTo>
                    <a:pt x="646329" y="967377"/>
                  </a:lnTo>
                  <a:lnTo>
                    <a:pt x="674638" y="927526"/>
                  </a:lnTo>
                  <a:lnTo>
                    <a:pt x="701663" y="886922"/>
                  </a:lnTo>
                  <a:lnTo>
                    <a:pt x="727392" y="845581"/>
                  </a:lnTo>
                  <a:lnTo>
                    <a:pt x="751815" y="803522"/>
                  </a:lnTo>
                  <a:lnTo>
                    <a:pt x="774921" y="760762"/>
                  </a:lnTo>
                  <a:lnTo>
                    <a:pt x="796699" y="717317"/>
                  </a:lnTo>
                  <a:lnTo>
                    <a:pt x="817138" y="673204"/>
                  </a:lnTo>
                  <a:lnTo>
                    <a:pt x="836228" y="628441"/>
                  </a:lnTo>
                  <a:lnTo>
                    <a:pt x="853957" y="583045"/>
                  </a:lnTo>
                  <a:lnTo>
                    <a:pt x="870315" y="537033"/>
                  </a:lnTo>
                  <a:lnTo>
                    <a:pt x="885290" y="490422"/>
                  </a:lnTo>
                  <a:lnTo>
                    <a:pt x="898873" y="443229"/>
                  </a:lnTo>
                  <a:lnTo>
                    <a:pt x="911052" y="395471"/>
                  </a:lnTo>
                  <a:lnTo>
                    <a:pt x="921817" y="347166"/>
                  </a:lnTo>
                  <a:lnTo>
                    <a:pt x="931156" y="298330"/>
                  </a:lnTo>
                  <a:lnTo>
                    <a:pt x="939059" y="248981"/>
                  </a:lnTo>
                  <a:lnTo>
                    <a:pt x="945515" y="199136"/>
                  </a:lnTo>
                  <a:lnTo>
                    <a:pt x="944332" y="151453"/>
                  </a:lnTo>
                  <a:lnTo>
                    <a:pt x="932245" y="107743"/>
                  </a:lnTo>
                  <a:lnTo>
                    <a:pt x="910351" y="69373"/>
                  </a:lnTo>
                  <a:lnTo>
                    <a:pt x="879747" y="37714"/>
                  </a:lnTo>
                  <a:lnTo>
                    <a:pt x="841530" y="14133"/>
                  </a:lnTo>
                  <a:lnTo>
                    <a:pt x="796797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48156" y="1863813"/>
              <a:ext cx="1714500" cy="466382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1274716" y="1944825"/>
              <a:ext cx="1610995" cy="364490"/>
            </a:xfrm>
            <a:custGeom>
              <a:avLst/>
              <a:gdLst/>
              <a:ahLst/>
              <a:cxnLst/>
              <a:rect l="l" t="t" r="r" b="b"/>
              <a:pathLst>
                <a:path w="1610995" h="364489">
                  <a:moveTo>
                    <a:pt x="829560" y="0"/>
                  </a:moveTo>
                  <a:lnTo>
                    <a:pt x="781272" y="0"/>
                  </a:lnTo>
                  <a:lnTo>
                    <a:pt x="732994" y="1356"/>
                  </a:lnTo>
                  <a:lnTo>
                    <a:pt x="684743" y="4069"/>
                  </a:lnTo>
                  <a:lnTo>
                    <a:pt x="636537" y="8138"/>
                  </a:lnTo>
                  <a:lnTo>
                    <a:pt x="588396" y="13563"/>
                  </a:lnTo>
                  <a:lnTo>
                    <a:pt x="540337" y="20345"/>
                  </a:lnTo>
                  <a:lnTo>
                    <a:pt x="492379" y="28483"/>
                  </a:lnTo>
                  <a:lnTo>
                    <a:pt x="444540" y="37978"/>
                  </a:lnTo>
                  <a:lnTo>
                    <a:pt x="396838" y="48829"/>
                  </a:lnTo>
                  <a:lnTo>
                    <a:pt x="349292" y="61037"/>
                  </a:lnTo>
                  <a:lnTo>
                    <a:pt x="301920" y="74600"/>
                  </a:lnTo>
                  <a:lnTo>
                    <a:pt x="254740" y="89520"/>
                  </a:lnTo>
                  <a:lnTo>
                    <a:pt x="207770" y="105797"/>
                  </a:lnTo>
                  <a:lnTo>
                    <a:pt x="161030" y="123430"/>
                  </a:lnTo>
                  <a:lnTo>
                    <a:pt x="114536" y="142419"/>
                  </a:lnTo>
                  <a:lnTo>
                    <a:pt x="72254" y="166005"/>
                  </a:lnTo>
                  <a:lnTo>
                    <a:pt x="38887" y="197420"/>
                  </a:lnTo>
                  <a:lnTo>
                    <a:pt x="15208" y="234796"/>
                  </a:lnTo>
                  <a:lnTo>
                    <a:pt x="1988" y="276268"/>
                  </a:lnTo>
                  <a:lnTo>
                    <a:pt x="0" y="319969"/>
                  </a:lnTo>
                  <a:lnTo>
                    <a:pt x="10015" y="364034"/>
                  </a:lnTo>
                  <a:lnTo>
                    <a:pt x="26007" y="331887"/>
                  </a:lnTo>
                  <a:lnTo>
                    <a:pt x="49179" y="303074"/>
                  </a:lnTo>
                  <a:lnTo>
                    <a:pt x="78899" y="278452"/>
                  </a:lnTo>
                  <a:lnTo>
                    <a:pt x="114536" y="258878"/>
                  </a:lnTo>
                  <a:lnTo>
                    <a:pt x="161030" y="239876"/>
                  </a:lnTo>
                  <a:lnTo>
                    <a:pt x="207770" y="222232"/>
                  </a:lnTo>
                  <a:lnTo>
                    <a:pt x="254740" y="205944"/>
                  </a:lnTo>
                  <a:lnTo>
                    <a:pt x="301920" y="191014"/>
                  </a:lnTo>
                  <a:lnTo>
                    <a:pt x="349292" y="177441"/>
                  </a:lnTo>
                  <a:lnTo>
                    <a:pt x="396838" y="165226"/>
                  </a:lnTo>
                  <a:lnTo>
                    <a:pt x="444540" y="154367"/>
                  </a:lnTo>
                  <a:lnTo>
                    <a:pt x="492379" y="144866"/>
                  </a:lnTo>
                  <a:lnTo>
                    <a:pt x="540337" y="136723"/>
                  </a:lnTo>
                  <a:lnTo>
                    <a:pt x="588396" y="129936"/>
                  </a:lnTo>
                  <a:lnTo>
                    <a:pt x="636537" y="124507"/>
                  </a:lnTo>
                  <a:lnTo>
                    <a:pt x="684743" y="120435"/>
                  </a:lnTo>
                  <a:lnTo>
                    <a:pt x="732994" y="117721"/>
                  </a:lnTo>
                  <a:lnTo>
                    <a:pt x="781272" y="116363"/>
                  </a:lnTo>
                  <a:lnTo>
                    <a:pt x="829560" y="116363"/>
                  </a:lnTo>
                  <a:lnTo>
                    <a:pt x="877839" y="117721"/>
                  </a:lnTo>
                  <a:lnTo>
                    <a:pt x="926090" y="120435"/>
                  </a:lnTo>
                  <a:lnTo>
                    <a:pt x="974295" y="124507"/>
                  </a:lnTo>
                  <a:lnTo>
                    <a:pt x="1022436" y="129936"/>
                  </a:lnTo>
                  <a:lnTo>
                    <a:pt x="1070495" y="136723"/>
                  </a:lnTo>
                  <a:lnTo>
                    <a:pt x="1118453" y="144866"/>
                  </a:lnTo>
                  <a:lnTo>
                    <a:pt x="1166292" y="154367"/>
                  </a:lnTo>
                  <a:lnTo>
                    <a:pt x="1213994" y="165226"/>
                  </a:lnTo>
                  <a:lnTo>
                    <a:pt x="1261540" y="177441"/>
                  </a:lnTo>
                  <a:lnTo>
                    <a:pt x="1308913" y="191014"/>
                  </a:lnTo>
                  <a:lnTo>
                    <a:pt x="1356093" y="205944"/>
                  </a:lnTo>
                  <a:lnTo>
                    <a:pt x="1403062" y="222232"/>
                  </a:lnTo>
                  <a:lnTo>
                    <a:pt x="1449803" y="239876"/>
                  </a:lnTo>
                  <a:lnTo>
                    <a:pt x="1496296" y="258878"/>
                  </a:lnTo>
                  <a:lnTo>
                    <a:pt x="1531612" y="277488"/>
                  </a:lnTo>
                  <a:lnTo>
                    <a:pt x="1560796" y="302217"/>
                  </a:lnTo>
                  <a:lnTo>
                    <a:pt x="1600817" y="364034"/>
                  </a:lnTo>
                  <a:lnTo>
                    <a:pt x="1610978" y="320128"/>
                  </a:lnTo>
                  <a:lnTo>
                    <a:pt x="1609336" y="276776"/>
                  </a:lnTo>
                  <a:lnTo>
                    <a:pt x="1596467" y="235653"/>
                  </a:lnTo>
                  <a:lnTo>
                    <a:pt x="1572952" y="198436"/>
                  </a:lnTo>
                  <a:lnTo>
                    <a:pt x="1539369" y="166799"/>
                  </a:lnTo>
                  <a:lnTo>
                    <a:pt x="1496296" y="142419"/>
                  </a:lnTo>
                  <a:lnTo>
                    <a:pt x="1449803" y="123430"/>
                  </a:lnTo>
                  <a:lnTo>
                    <a:pt x="1403062" y="105797"/>
                  </a:lnTo>
                  <a:lnTo>
                    <a:pt x="1356093" y="89520"/>
                  </a:lnTo>
                  <a:lnTo>
                    <a:pt x="1308913" y="74600"/>
                  </a:lnTo>
                  <a:lnTo>
                    <a:pt x="1261540" y="61037"/>
                  </a:lnTo>
                  <a:lnTo>
                    <a:pt x="1213994" y="48829"/>
                  </a:lnTo>
                  <a:lnTo>
                    <a:pt x="1166292" y="37978"/>
                  </a:lnTo>
                  <a:lnTo>
                    <a:pt x="1118453" y="28483"/>
                  </a:lnTo>
                  <a:lnTo>
                    <a:pt x="1070495" y="20345"/>
                  </a:lnTo>
                  <a:lnTo>
                    <a:pt x="1022436" y="13563"/>
                  </a:lnTo>
                  <a:lnTo>
                    <a:pt x="974295" y="8138"/>
                  </a:lnTo>
                  <a:lnTo>
                    <a:pt x="926090" y="4069"/>
                  </a:lnTo>
                  <a:lnTo>
                    <a:pt x="877839" y="1356"/>
                  </a:lnTo>
                  <a:lnTo>
                    <a:pt x="829560" y="0"/>
                  </a:lnTo>
                  <a:close/>
                </a:path>
              </a:pathLst>
            </a:custGeom>
            <a:solidFill>
              <a:srgbClr val="46B5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54251" y="5102313"/>
              <a:ext cx="1716024" cy="466382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1280803" y="5128260"/>
              <a:ext cx="1612900" cy="364490"/>
            </a:xfrm>
            <a:custGeom>
              <a:avLst/>
              <a:gdLst/>
              <a:ahLst/>
              <a:cxnLst/>
              <a:rect l="l" t="t" r="r" b="b"/>
              <a:pathLst>
                <a:path w="1612900" h="364489">
                  <a:moveTo>
                    <a:pt x="1602350" y="0"/>
                  </a:moveTo>
                  <a:lnTo>
                    <a:pt x="1562266" y="61817"/>
                  </a:lnTo>
                  <a:lnTo>
                    <a:pt x="1533038" y="86546"/>
                  </a:lnTo>
                  <a:lnTo>
                    <a:pt x="1497702" y="105155"/>
                  </a:lnTo>
                  <a:lnTo>
                    <a:pt x="1451169" y="124157"/>
                  </a:lnTo>
                  <a:lnTo>
                    <a:pt x="1404387" y="141802"/>
                  </a:lnTo>
                  <a:lnTo>
                    <a:pt x="1357376" y="158090"/>
                  </a:lnTo>
                  <a:lnTo>
                    <a:pt x="1310154" y="173020"/>
                  </a:lnTo>
                  <a:lnTo>
                    <a:pt x="1262738" y="186593"/>
                  </a:lnTo>
                  <a:lnTo>
                    <a:pt x="1215148" y="198808"/>
                  </a:lnTo>
                  <a:lnTo>
                    <a:pt x="1167402" y="209666"/>
                  </a:lnTo>
                  <a:lnTo>
                    <a:pt x="1119517" y="219167"/>
                  </a:lnTo>
                  <a:lnTo>
                    <a:pt x="1071513" y="227311"/>
                  </a:lnTo>
                  <a:lnTo>
                    <a:pt x="1023408" y="234097"/>
                  </a:lnTo>
                  <a:lnTo>
                    <a:pt x="975219" y="239527"/>
                  </a:lnTo>
                  <a:lnTo>
                    <a:pt x="926966" y="243598"/>
                  </a:lnTo>
                  <a:lnTo>
                    <a:pt x="878667" y="246313"/>
                  </a:lnTo>
                  <a:lnTo>
                    <a:pt x="830340" y="247670"/>
                  </a:lnTo>
                  <a:lnTo>
                    <a:pt x="782003" y="247670"/>
                  </a:lnTo>
                  <a:lnTo>
                    <a:pt x="733674" y="246313"/>
                  </a:lnTo>
                  <a:lnTo>
                    <a:pt x="685373" y="243598"/>
                  </a:lnTo>
                  <a:lnTo>
                    <a:pt x="637117" y="239527"/>
                  </a:lnTo>
                  <a:lnTo>
                    <a:pt x="588925" y="234097"/>
                  </a:lnTo>
                  <a:lnTo>
                    <a:pt x="540815" y="227311"/>
                  </a:lnTo>
                  <a:lnTo>
                    <a:pt x="492806" y="219167"/>
                  </a:lnTo>
                  <a:lnTo>
                    <a:pt x="444915" y="209666"/>
                  </a:lnTo>
                  <a:lnTo>
                    <a:pt x="397161" y="198808"/>
                  </a:lnTo>
                  <a:lnTo>
                    <a:pt x="349563" y="186593"/>
                  </a:lnTo>
                  <a:lnTo>
                    <a:pt x="302138" y="173020"/>
                  </a:lnTo>
                  <a:lnTo>
                    <a:pt x="254906" y="158090"/>
                  </a:lnTo>
                  <a:lnTo>
                    <a:pt x="207884" y="141802"/>
                  </a:lnTo>
                  <a:lnTo>
                    <a:pt x="161091" y="124157"/>
                  </a:lnTo>
                  <a:lnTo>
                    <a:pt x="114545" y="105155"/>
                  </a:lnTo>
                  <a:lnTo>
                    <a:pt x="78961" y="85582"/>
                  </a:lnTo>
                  <a:lnTo>
                    <a:pt x="49235" y="60959"/>
                  </a:lnTo>
                  <a:lnTo>
                    <a:pt x="10024" y="0"/>
                  </a:lnTo>
                  <a:lnTo>
                    <a:pt x="0" y="44064"/>
                  </a:lnTo>
                  <a:lnTo>
                    <a:pt x="1985" y="87766"/>
                  </a:lnTo>
                  <a:lnTo>
                    <a:pt x="15207" y="129238"/>
                  </a:lnTo>
                  <a:lnTo>
                    <a:pt x="38891" y="166614"/>
                  </a:lnTo>
                  <a:lnTo>
                    <a:pt x="72261" y="198028"/>
                  </a:lnTo>
                  <a:lnTo>
                    <a:pt x="114545" y="221614"/>
                  </a:lnTo>
                  <a:lnTo>
                    <a:pt x="161091" y="240604"/>
                  </a:lnTo>
                  <a:lnTo>
                    <a:pt x="207884" y="258237"/>
                  </a:lnTo>
                  <a:lnTo>
                    <a:pt x="254906" y="274513"/>
                  </a:lnTo>
                  <a:lnTo>
                    <a:pt x="302138" y="289433"/>
                  </a:lnTo>
                  <a:lnTo>
                    <a:pt x="349563" y="302997"/>
                  </a:lnTo>
                  <a:lnTo>
                    <a:pt x="397161" y="315205"/>
                  </a:lnTo>
                  <a:lnTo>
                    <a:pt x="444915" y="326056"/>
                  </a:lnTo>
                  <a:lnTo>
                    <a:pt x="492806" y="335550"/>
                  </a:lnTo>
                  <a:lnTo>
                    <a:pt x="540815" y="343689"/>
                  </a:lnTo>
                  <a:lnTo>
                    <a:pt x="588925" y="350470"/>
                  </a:lnTo>
                  <a:lnTo>
                    <a:pt x="637117" y="355896"/>
                  </a:lnTo>
                  <a:lnTo>
                    <a:pt x="685373" y="359965"/>
                  </a:lnTo>
                  <a:lnTo>
                    <a:pt x="733674" y="362678"/>
                  </a:lnTo>
                  <a:lnTo>
                    <a:pt x="782003" y="364034"/>
                  </a:lnTo>
                  <a:lnTo>
                    <a:pt x="830340" y="364034"/>
                  </a:lnTo>
                  <a:lnTo>
                    <a:pt x="878667" y="362678"/>
                  </a:lnTo>
                  <a:lnTo>
                    <a:pt x="926966" y="359965"/>
                  </a:lnTo>
                  <a:lnTo>
                    <a:pt x="975219" y="355896"/>
                  </a:lnTo>
                  <a:lnTo>
                    <a:pt x="1023408" y="350470"/>
                  </a:lnTo>
                  <a:lnTo>
                    <a:pt x="1071513" y="343689"/>
                  </a:lnTo>
                  <a:lnTo>
                    <a:pt x="1119517" y="335550"/>
                  </a:lnTo>
                  <a:lnTo>
                    <a:pt x="1167402" y="326056"/>
                  </a:lnTo>
                  <a:lnTo>
                    <a:pt x="1215148" y="315205"/>
                  </a:lnTo>
                  <a:lnTo>
                    <a:pt x="1262738" y="302997"/>
                  </a:lnTo>
                  <a:lnTo>
                    <a:pt x="1310154" y="289433"/>
                  </a:lnTo>
                  <a:lnTo>
                    <a:pt x="1357376" y="274513"/>
                  </a:lnTo>
                  <a:lnTo>
                    <a:pt x="1404387" y="258237"/>
                  </a:lnTo>
                  <a:lnTo>
                    <a:pt x="1451169" y="240604"/>
                  </a:lnTo>
                  <a:lnTo>
                    <a:pt x="1497702" y="221614"/>
                  </a:lnTo>
                  <a:lnTo>
                    <a:pt x="1540828" y="197235"/>
                  </a:lnTo>
                  <a:lnTo>
                    <a:pt x="1574448" y="165598"/>
                  </a:lnTo>
                  <a:lnTo>
                    <a:pt x="1597984" y="128381"/>
                  </a:lnTo>
                  <a:lnTo>
                    <a:pt x="1610864" y="87258"/>
                  </a:lnTo>
                  <a:lnTo>
                    <a:pt x="1612511" y="43906"/>
                  </a:lnTo>
                  <a:lnTo>
                    <a:pt x="160235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258568" y="3014484"/>
              <a:ext cx="739127" cy="748271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2284625" y="3040380"/>
              <a:ext cx="636905" cy="646430"/>
            </a:xfrm>
            <a:custGeom>
              <a:avLst/>
              <a:gdLst/>
              <a:ahLst/>
              <a:cxnLst/>
              <a:rect l="l" t="t" r="r" b="b"/>
              <a:pathLst>
                <a:path w="636905" h="646429">
                  <a:moveTo>
                    <a:pt x="248897" y="0"/>
                  </a:moveTo>
                  <a:lnTo>
                    <a:pt x="25123" y="375158"/>
                  </a:lnTo>
                  <a:lnTo>
                    <a:pt x="6990" y="416295"/>
                  </a:lnTo>
                  <a:lnTo>
                    <a:pt x="0" y="458120"/>
                  </a:lnTo>
                  <a:lnTo>
                    <a:pt x="3250" y="499157"/>
                  </a:lnTo>
                  <a:lnTo>
                    <a:pt x="15843" y="537929"/>
                  </a:lnTo>
                  <a:lnTo>
                    <a:pt x="36877" y="572962"/>
                  </a:lnTo>
                  <a:lnTo>
                    <a:pt x="65452" y="602779"/>
                  </a:lnTo>
                  <a:lnTo>
                    <a:pt x="100669" y="625904"/>
                  </a:lnTo>
                  <a:lnTo>
                    <a:pt x="141628" y="640862"/>
                  </a:lnTo>
                  <a:lnTo>
                    <a:pt x="187429" y="646176"/>
                  </a:lnTo>
                  <a:lnTo>
                    <a:pt x="636882" y="646176"/>
                  </a:lnTo>
                  <a:lnTo>
                    <a:pt x="623420" y="516763"/>
                  </a:lnTo>
                  <a:lnTo>
                    <a:pt x="611686" y="469063"/>
                  </a:lnTo>
                  <a:lnTo>
                    <a:pt x="597063" y="422508"/>
                  </a:lnTo>
                  <a:lnTo>
                    <a:pt x="579650" y="377192"/>
                  </a:lnTo>
                  <a:lnTo>
                    <a:pt x="559542" y="333208"/>
                  </a:lnTo>
                  <a:lnTo>
                    <a:pt x="536836" y="290650"/>
                  </a:lnTo>
                  <a:lnTo>
                    <a:pt x="511629" y="249614"/>
                  </a:lnTo>
                  <a:lnTo>
                    <a:pt x="484018" y="210191"/>
                  </a:lnTo>
                  <a:lnTo>
                    <a:pt x="454099" y="172478"/>
                  </a:lnTo>
                  <a:lnTo>
                    <a:pt x="421970" y="136566"/>
                  </a:lnTo>
                  <a:lnTo>
                    <a:pt x="387727" y="102552"/>
                  </a:lnTo>
                  <a:lnTo>
                    <a:pt x="351466" y="70528"/>
                  </a:lnTo>
                  <a:lnTo>
                    <a:pt x="313285" y="40588"/>
                  </a:lnTo>
                  <a:lnTo>
                    <a:pt x="273281" y="12827"/>
                  </a:lnTo>
                  <a:lnTo>
                    <a:pt x="248897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246631" y="3717048"/>
              <a:ext cx="748271" cy="755891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1272540" y="3742944"/>
              <a:ext cx="646430" cy="654050"/>
            </a:xfrm>
            <a:custGeom>
              <a:avLst/>
              <a:gdLst/>
              <a:ahLst/>
              <a:cxnLst/>
              <a:rect l="l" t="t" r="r" b="b"/>
              <a:pathLst>
                <a:path w="646430" h="654050">
                  <a:moveTo>
                    <a:pt x="458342" y="0"/>
                  </a:moveTo>
                  <a:lnTo>
                    <a:pt x="0" y="0"/>
                  </a:lnTo>
                  <a:lnTo>
                    <a:pt x="14478" y="137921"/>
                  </a:lnTo>
                  <a:lnTo>
                    <a:pt x="26214" y="185475"/>
                  </a:lnTo>
                  <a:lnTo>
                    <a:pt x="40843" y="231884"/>
                  </a:lnTo>
                  <a:lnTo>
                    <a:pt x="58267" y="277056"/>
                  </a:lnTo>
                  <a:lnTo>
                    <a:pt x="78391" y="320897"/>
                  </a:lnTo>
                  <a:lnTo>
                    <a:pt x="101117" y="363315"/>
                  </a:lnTo>
                  <a:lnTo>
                    <a:pt x="126349" y="404216"/>
                  </a:lnTo>
                  <a:lnTo>
                    <a:pt x="153989" y="443506"/>
                  </a:lnTo>
                  <a:lnTo>
                    <a:pt x="183942" y="481093"/>
                  </a:lnTo>
                  <a:lnTo>
                    <a:pt x="216110" y="516883"/>
                  </a:lnTo>
                  <a:lnTo>
                    <a:pt x="250396" y="550782"/>
                  </a:lnTo>
                  <a:lnTo>
                    <a:pt x="286704" y="582698"/>
                  </a:lnTo>
                  <a:lnTo>
                    <a:pt x="324936" y="612538"/>
                  </a:lnTo>
                  <a:lnTo>
                    <a:pt x="364997" y="640206"/>
                  </a:lnTo>
                  <a:lnTo>
                    <a:pt x="390905" y="653795"/>
                  </a:lnTo>
                  <a:lnTo>
                    <a:pt x="620903" y="270128"/>
                  </a:lnTo>
                  <a:lnTo>
                    <a:pt x="639034" y="229122"/>
                  </a:lnTo>
                  <a:lnTo>
                    <a:pt x="646023" y="187432"/>
                  </a:lnTo>
                  <a:lnTo>
                    <a:pt x="642765" y="146529"/>
                  </a:lnTo>
                  <a:lnTo>
                    <a:pt x="630160" y="107884"/>
                  </a:lnTo>
                  <a:lnTo>
                    <a:pt x="609105" y="72968"/>
                  </a:lnTo>
                  <a:lnTo>
                    <a:pt x="580498" y="43250"/>
                  </a:lnTo>
                  <a:lnTo>
                    <a:pt x="545236" y="20202"/>
                  </a:lnTo>
                  <a:lnTo>
                    <a:pt x="504219" y="5295"/>
                  </a:lnTo>
                  <a:lnTo>
                    <a:pt x="45834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249679" y="3025152"/>
              <a:ext cx="713257" cy="728459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1275587" y="3051048"/>
              <a:ext cx="611505" cy="626745"/>
            </a:xfrm>
            <a:custGeom>
              <a:avLst/>
              <a:gdLst/>
              <a:ahLst/>
              <a:cxnLst/>
              <a:rect l="l" t="t" r="r" b="b"/>
              <a:pathLst>
                <a:path w="611505" h="626745">
                  <a:moveTo>
                    <a:pt x="373888" y="0"/>
                  </a:moveTo>
                  <a:lnTo>
                    <a:pt x="322424" y="33759"/>
                  </a:lnTo>
                  <a:lnTo>
                    <a:pt x="284214" y="63729"/>
                  </a:lnTo>
                  <a:lnTo>
                    <a:pt x="247925" y="95783"/>
                  </a:lnTo>
                  <a:lnTo>
                    <a:pt x="213654" y="129829"/>
                  </a:lnTo>
                  <a:lnTo>
                    <a:pt x="181499" y="165773"/>
                  </a:lnTo>
                  <a:lnTo>
                    <a:pt x="151557" y="203522"/>
                  </a:lnTo>
                  <a:lnTo>
                    <a:pt x="123923" y="242981"/>
                  </a:lnTo>
                  <a:lnTo>
                    <a:pt x="98697" y="284057"/>
                  </a:lnTo>
                  <a:lnTo>
                    <a:pt x="75974" y="326656"/>
                  </a:lnTo>
                  <a:lnTo>
                    <a:pt x="55853" y="370685"/>
                  </a:lnTo>
                  <a:lnTo>
                    <a:pt x="38429" y="416049"/>
                  </a:lnTo>
                  <a:lnTo>
                    <a:pt x="23801" y="462657"/>
                  </a:lnTo>
                  <a:lnTo>
                    <a:pt x="12065" y="510413"/>
                  </a:lnTo>
                  <a:lnTo>
                    <a:pt x="0" y="626363"/>
                  </a:lnTo>
                  <a:lnTo>
                    <a:pt x="423291" y="626363"/>
                  </a:lnTo>
                  <a:lnTo>
                    <a:pt x="469167" y="621050"/>
                  </a:lnTo>
                  <a:lnTo>
                    <a:pt x="510184" y="606091"/>
                  </a:lnTo>
                  <a:lnTo>
                    <a:pt x="545446" y="582962"/>
                  </a:lnTo>
                  <a:lnTo>
                    <a:pt x="574053" y="553139"/>
                  </a:lnTo>
                  <a:lnTo>
                    <a:pt x="595108" y="518096"/>
                  </a:lnTo>
                  <a:lnTo>
                    <a:pt x="607713" y="479307"/>
                  </a:lnTo>
                  <a:lnTo>
                    <a:pt x="610971" y="438248"/>
                  </a:lnTo>
                  <a:lnTo>
                    <a:pt x="603982" y="396394"/>
                  </a:lnTo>
                  <a:lnTo>
                    <a:pt x="585851" y="355218"/>
                  </a:lnTo>
                  <a:lnTo>
                    <a:pt x="37388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5" name="object 35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272284" y="3736860"/>
              <a:ext cx="720826" cy="728459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2298312" y="3762755"/>
              <a:ext cx="619125" cy="626745"/>
            </a:xfrm>
            <a:custGeom>
              <a:avLst/>
              <a:gdLst/>
              <a:ahLst/>
              <a:cxnLst/>
              <a:rect l="l" t="t" r="r" b="b"/>
              <a:pathLst>
                <a:path w="619125" h="626745">
                  <a:moveTo>
                    <a:pt x="618623" y="0"/>
                  </a:moveTo>
                  <a:lnTo>
                    <a:pt x="188093" y="0"/>
                  </a:lnTo>
                  <a:lnTo>
                    <a:pt x="142133" y="5309"/>
                  </a:lnTo>
                  <a:lnTo>
                    <a:pt x="101034" y="20253"/>
                  </a:lnTo>
                  <a:lnTo>
                    <a:pt x="65698" y="43358"/>
                  </a:lnTo>
                  <a:lnTo>
                    <a:pt x="37025" y="73149"/>
                  </a:lnTo>
                  <a:lnTo>
                    <a:pt x="15918" y="108150"/>
                  </a:lnTo>
                  <a:lnTo>
                    <a:pt x="3275" y="146887"/>
                  </a:lnTo>
                  <a:lnTo>
                    <a:pt x="0" y="187885"/>
                  </a:lnTo>
                  <a:lnTo>
                    <a:pt x="6991" y="229668"/>
                  </a:lnTo>
                  <a:lnTo>
                    <a:pt x="25152" y="270764"/>
                  </a:lnTo>
                  <a:lnTo>
                    <a:pt x="238131" y="626364"/>
                  </a:lnTo>
                  <a:lnTo>
                    <a:pt x="255530" y="617220"/>
                  </a:lnTo>
                  <a:lnTo>
                    <a:pt x="295652" y="589487"/>
                  </a:lnTo>
                  <a:lnTo>
                    <a:pt x="333948" y="559577"/>
                  </a:lnTo>
                  <a:lnTo>
                    <a:pt x="370322" y="527581"/>
                  </a:lnTo>
                  <a:lnTo>
                    <a:pt x="404674" y="493593"/>
                  </a:lnTo>
                  <a:lnTo>
                    <a:pt x="436906" y="457708"/>
                  </a:lnTo>
                  <a:lnTo>
                    <a:pt x="466921" y="420018"/>
                  </a:lnTo>
                  <a:lnTo>
                    <a:pt x="494620" y="380618"/>
                  </a:lnTo>
                  <a:lnTo>
                    <a:pt x="519905" y="339600"/>
                  </a:lnTo>
                  <a:lnTo>
                    <a:pt x="542678" y="297060"/>
                  </a:lnTo>
                  <a:lnTo>
                    <a:pt x="562841" y="253090"/>
                  </a:lnTo>
                  <a:lnTo>
                    <a:pt x="580295" y="207783"/>
                  </a:lnTo>
                  <a:lnTo>
                    <a:pt x="594942" y="161235"/>
                  </a:lnTo>
                  <a:lnTo>
                    <a:pt x="606685" y="113538"/>
                  </a:lnTo>
                  <a:lnTo>
                    <a:pt x="618623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7" name="object 37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693163" y="2895600"/>
              <a:ext cx="851928" cy="635508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1719071" y="2921508"/>
              <a:ext cx="749935" cy="532765"/>
            </a:xfrm>
            <a:custGeom>
              <a:avLst/>
              <a:gdLst/>
              <a:ahLst/>
              <a:cxnLst/>
              <a:rect l="l" t="t" r="r" b="b"/>
              <a:pathLst>
                <a:path w="749935" h="532764">
                  <a:moveTo>
                    <a:pt x="379221" y="0"/>
                  </a:moveTo>
                  <a:lnTo>
                    <a:pt x="330155" y="1363"/>
                  </a:lnTo>
                  <a:lnTo>
                    <a:pt x="281845" y="5401"/>
                  </a:lnTo>
                  <a:lnTo>
                    <a:pt x="234367" y="12036"/>
                  </a:lnTo>
                  <a:lnTo>
                    <a:pt x="187793" y="21190"/>
                  </a:lnTo>
                  <a:lnTo>
                    <a:pt x="142196" y="32786"/>
                  </a:lnTo>
                  <a:lnTo>
                    <a:pt x="97650" y="46746"/>
                  </a:lnTo>
                  <a:lnTo>
                    <a:pt x="54228" y="62991"/>
                  </a:lnTo>
                  <a:lnTo>
                    <a:pt x="0" y="91312"/>
                  </a:lnTo>
                  <a:lnTo>
                    <a:pt x="210692" y="442849"/>
                  </a:lnTo>
                  <a:lnTo>
                    <a:pt x="238488" y="478634"/>
                  </a:lnTo>
                  <a:lnTo>
                    <a:pt x="272583" y="505474"/>
                  </a:lnTo>
                  <a:lnTo>
                    <a:pt x="311178" y="523367"/>
                  </a:lnTo>
                  <a:lnTo>
                    <a:pt x="352473" y="532313"/>
                  </a:lnTo>
                  <a:lnTo>
                    <a:pt x="394667" y="532313"/>
                  </a:lnTo>
                  <a:lnTo>
                    <a:pt x="435962" y="523367"/>
                  </a:lnTo>
                  <a:lnTo>
                    <a:pt x="474557" y="505474"/>
                  </a:lnTo>
                  <a:lnTo>
                    <a:pt x="508652" y="478634"/>
                  </a:lnTo>
                  <a:lnTo>
                    <a:pt x="536447" y="442849"/>
                  </a:lnTo>
                  <a:lnTo>
                    <a:pt x="749807" y="86867"/>
                  </a:lnTo>
                  <a:lnTo>
                    <a:pt x="704088" y="62991"/>
                  </a:lnTo>
                  <a:lnTo>
                    <a:pt x="660706" y="46746"/>
                  </a:lnTo>
                  <a:lnTo>
                    <a:pt x="616178" y="32786"/>
                  </a:lnTo>
                  <a:lnTo>
                    <a:pt x="570586" y="21190"/>
                  </a:lnTo>
                  <a:lnTo>
                    <a:pt x="524013" y="12036"/>
                  </a:lnTo>
                  <a:lnTo>
                    <a:pt x="476539" y="5401"/>
                  </a:lnTo>
                  <a:lnTo>
                    <a:pt x="428248" y="1363"/>
                  </a:lnTo>
                  <a:lnTo>
                    <a:pt x="379221" y="0"/>
                  </a:lnTo>
                  <a:close/>
                </a:path>
              </a:pathLst>
            </a:custGeom>
            <a:solidFill>
              <a:srgbClr val="46B5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9" name="object 39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690115" y="3960876"/>
              <a:ext cx="851928" cy="635507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1716023" y="3986783"/>
              <a:ext cx="749935" cy="533400"/>
            </a:xfrm>
            <a:custGeom>
              <a:avLst/>
              <a:gdLst/>
              <a:ahLst/>
              <a:cxnLst/>
              <a:rect l="l" t="t" r="r" b="b"/>
              <a:pathLst>
                <a:path w="749935" h="533400">
                  <a:moveTo>
                    <a:pt x="375284" y="0"/>
                  </a:moveTo>
                  <a:lnTo>
                    <a:pt x="328108" y="5665"/>
                  </a:lnTo>
                  <a:lnTo>
                    <a:pt x="283527" y="22653"/>
                  </a:lnTo>
                  <a:lnTo>
                    <a:pt x="244090" y="50952"/>
                  </a:lnTo>
                  <a:lnTo>
                    <a:pt x="212344" y="90551"/>
                  </a:lnTo>
                  <a:lnTo>
                    <a:pt x="0" y="444881"/>
                  </a:lnTo>
                  <a:lnTo>
                    <a:pt x="48894" y="470408"/>
                  </a:lnTo>
                  <a:lnTo>
                    <a:pt x="92316" y="486653"/>
                  </a:lnTo>
                  <a:lnTo>
                    <a:pt x="136862" y="500613"/>
                  </a:lnTo>
                  <a:lnTo>
                    <a:pt x="182459" y="512209"/>
                  </a:lnTo>
                  <a:lnTo>
                    <a:pt x="229033" y="521363"/>
                  </a:lnTo>
                  <a:lnTo>
                    <a:pt x="276511" y="527998"/>
                  </a:lnTo>
                  <a:lnTo>
                    <a:pt x="324821" y="532036"/>
                  </a:lnTo>
                  <a:lnTo>
                    <a:pt x="373888" y="533400"/>
                  </a:lnTo>
                  <a:lnTo>
                    <a:pt x="422914" y="532036"/>
                  </a:lnTo>
                  <a:lnTo>
                    <a:pt x="471205" y="527998"/>
                  </a:lnTo>
                  <a:lnTo>
                    <a:pt x="518679" y="521363"/>
                  </a:lnTo>
                  <a:lnTo>
                    <a:pt x="565252" y="512209"/>
                  </a:lnTo>
                  <a:lnTo>
                    <a:pt x="610844" y="500613"/>
                  </a:lnTo>
                  <a:lnTo>
                    <a:pt x="655372" y="486653"/>
                  </a:lnTo>
                  <a:lnTo>
                    <a:pt x="698753" y="470408"/>
                  </a:lnTo>
                  <a:lnTo>
                    <a:pt x="749807" y="443738"/>
                  </a:lnTo>
                  <a:lnTo>
                    <a:pt x="538099" y="90551"/>
                  </a:lnTo>
                  <a:lnTo>
                    <a:pt x="506354" y="50952"/>
                  </a:lnTo>
                  <a:lnTo>
                    <a:pt x="466931" y="22653"/>
                  </a:lnTo>
                  <a:lnTo>
                    <a:pt x="422388" y="5665"/>
                  </a:lnTo>
                  <a:lnTo>
                    <a:pt x="375284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1" name="object 41"/>
          <p:cNvSpPr txBox="1"/>
          <p:nvPr/>
        </p:nvSpPr>
        <p:spPr>
          <a:xfrm>
            <a:off x="2043176" y="2956052"/>
            <a:ext cx="11048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390" dirty="0">
                <a:solidFill>
                  <a:srgbClr val="FFFFFF"/>
                </a:solidFill>
                <a:latin typeface="Century Gothic"/>
                <a:cs typeface="Century Gothic"/>
              </a:rPr>
              <a:t>1</a:t>
            </a:r>
            <a:endParaRPr sz="1800">
              <a:latin typeface="Century Gothic"/>
              <a:cs typeface="Century Gothic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2490597" y="3202889"/>
            <a:ext cx="15684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solidFill>
                  <a:srgbClr val="D0CECE"/>
                </a:solidFill>
                <a:latin typeface="Century Gothic"/>
                <a:cs typeface="Century Gothic"/>
              </a:rPr>
              <a:t>2</a:t>
            </a:r>
            <a:endParaRPr sz="1800">
              <a:latin typeface="Century Gothic"/>
              <a:cs typeface="Century Gothic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2511679" y="3802507"/>
            <a:ext cx="1562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solidFill>
                  <a:srgbClr val="D0CECE"/>
                </a:solidFill>
                <a:latin typeface="Century Gothic"/>
                <a:cs typeface="Century Gothic"/>
              </a:rPr>
              <a:t>3</a:t>
            </a:r>
            <a:endParaRPr sz="1800">
              <a:latin typeface="Century Gothic"/>
              <a:cs typeface="Century Gothic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1993138" y="4064889"/>
            <a:ext cx="1784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50" dirty="0">
                <a:solidFill>
                  <a:srgbClr val="D0CECE"/>
                </a:solidFill>
                <a:latin typeface="Century Gothic"/>
                <a:cs typeface="Century Gothic"/>
              </a:rPr>
              <a:t>4</a:t>
            </a:r>
            <a:endParaRPr sz="1800">
              <a:latin typeface="Century Gothic"/>
              <a:cs typeface="Century Gothic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1530477" y="3800982"/>
            <a:ext cx="1568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solidFill>
                  <a:srgbClr val="D0CECE"/>
                </a:solidFill>
                <a:latin typeface="Century Gothic"/>
                <a:cs typeface="Century Gothic"/>
              </a:rPr>
              <a:t>5</a:t>
            </a:r>
            <a:endParaRPr sz="1800">
              <a:latin typeface="Century Gothic"/>
              <a:cs typeface="Century Gothic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1515236" y="3217240"/>
            <a:ext cx="16700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60" dirty="0">
                <a:solidFill>
                  <a:srgbClr val="D0CECE"/>
                </a:solidFill>
                <a:latin typeface="Century Gothic"/>
                <a:cs typeface="Century Gothic"/>
              </a:rPr>
              <a:t>6</a:t>
            </a:r>
            <a:endParaRPr sz="1800">
              <a:latin typeface="Century Gothic"/>
              <a:cs typeface="Century Gothic"/>
            </a:endParaRPr>
          </a:p>
        </p:txBody>
      </p:sp>
      <p:grpSp>
        <p:nvGrpSpPr>
          <p:cNvPr id="47" name="object 47"/>
          <p:cNvGrpSpPr/>
          <p:nvPr/>
        </p:nvGrpSpPr>
        <p:grpSpPr>
          <a:xfrm>
            <a:off x="705612" y="2240279"/>
            <a:ext cx="2735580" cy="2906395"/>
            <a:chOff x="705612" y="2240279"/>
            <a:chExt cx="2735580" cy="2906395"/>
          </a:xfrm>
        </p:grpSpPr>
        <p:pic>
          <p:nvPicPr>
            <p:cNvPr id="48" name="object 48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886712" y="2240279"/>
              <a:ext cx="484631" cy="466344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951988" y="2909696"/>
              <a:ext cx="489203" cy="470535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2987040" y="4084319"/>
              <a:ext cx="434339" cy="525780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871472" y="4718303"/>
              <a:ext cx="443484" cy="428244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752856" y="4044695"/>
              <a:ext cx="556260" cy="536448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705612" y="2788919"/>
              <a:ext cx="591312" cy="568451"/>
            </a:xfrm>
            <a:prstGeom prst="rect">
              <a:avLst/>
            </a:prstGeom>
          </p:spPr>
        </p:pic>
      </p:grpSp>
      <p:sp>
        <p:nvSpPr>
          <p:cNvPr id="54" name="object 54"/>
          <p:cNvSpPr txBox="1"/>
          <p:nvPr/>
        </p:nvSpPr>
        <p:spPr>
          <a:xfrm>
            <a:off x="4074414" y="3274822"/>
            <a:ext cx="4925060" cy="203708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99400"/>
              </a:lnSpc>
              <a:spcBef>
                <a:spcPts val="105"/>
              </a:spcBef>
            </a:pPr>
            <a:r>
              <a:rPr sz="1600" spc="-35" dirty="0">
                <a:solidFill>
                  <a:srgbClr val="5F5F5F"/>
                </a:solidFill>
                <a:latin typeface="Tahoma"/>
                <a:cs typeface="Tahoma"/>
              </a:rPr>
              <a:t>Indicates</a:t>
            </a:r>
            <a:r>
              <a:rPr sz="1600" spc="-17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0" dirty="0">
                <a:solidFill>
                  <a:srgbClr val="5F5F5F"/>
                </a:solidFill>
                <a:latin typeface="Tahoma"/>
                <a:cs typeface="Tahoma"/>
              </a:rPr>
              <a:t>the</a:t>
            </a:r>
            <a:r>
              <a:rPr sz="1600" spc="-15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0" dirty="0">
                <a:solidFill>
                  <a:srgbClr val="5F5F5F"/>
                </a:solidFill>
                <a:latin typeface="Tahoma"/>
                <a:cs typeface="Tahoma"/>
              </a:rPr>
              <a:t>extent</a:t>
            </a:r>
            <a:r>
              <a:rPr sz="1600" spc="-13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to</a:t>
            </a:r>
            <a:r>
              <a:rPr sz="1600" spc="-14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0" dirty="0">
                <a:solidFill>
                  <a:srgbClr val="5F5F5F"/>
                </a:solidFill>
                <a:latin typeface="Tahoma"/>
                <a:cs typeface="Tahoma"/>
              </a:rPr>
              <a:t>which</a:t>
            </a:r>
            <a:r>
              <a:rPr sz="1600" spc="-18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40" dirty="0">
                <a:solidFill>
                  <a:srgbClr val="5F5F5F"/>
                </a:solidFill>
                <a:latin typeface="Tahoma"/>
                <a:cs typeface="Tahoma"/>
              </a:rPr>
              <a:t>data</a:t>
            </a:r>
            <a:r>
              <a:rPr sz="1600" spc="-15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reflects</a:t>
            </a:r>
            <a:r>
              <a:rPr sz="1600" spc="-16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35" dirty="0">
                <a:solidFill>
                  <a:srgbClr val="5F5F5F"/>
                </a:solidFill>
                <a:latin typeface="Tahoma"/>
                <a:cs typeface="Tahoma"/>
              </a:rPr>
              <a:t>on</a:t>
            </a:r>
            <a:r>
              <a:rPr sz="1600" spc="-15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0" dirty="0">
                <a:solidFill>
                  <a:srgbClr val="5F5F5F"/>
                </a:solidFill>
                <a:latin typeface="Tahoma"/>
                <a:cs typeface="Tahoma"/>
              </a:rPr>
              <a:t>the</a:t>
            </a:r>
            <a:r>
              <a:rPr sz="1600" spc="-14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realities </a:t>
            </a:r>
            <a:r>
              <a:rPr sz="1600" spc="-50" dirty="0">
                <a:solidFill>
                  <a:srgbClr val="5F5F5F"/>
                </a:solidFill>
                <a:latin typeface="Tahoma"/>
                <a:cs typeface="Tahoma"/>
              </a:rPr>
              <a:t>measured.</a:t>
            </a:r>
            <a:r>
              <a:rPr sz="1600" spc="-15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40" dirty="0">
                <a:solidFill>
                  <a:srgbClr val="5F5F5F"/>
                </a:solidFill>
                <a:latin typeface="Tahoma"/>
                <a:cs typeface="Tahoma"/>
              </a:rPr>
              <a:t>Inaccuracy</a:t>
            </a:r>
            <a:r>
              <a:rPr sz="1600" spc="-18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40" dirty="0">
                <a:solidFill>
                  <a:srgbClr val="5F5F5F"/>
                </a:solidFill>
                <a:latin typeface="Tahoma"/>
                <a:cs typeface="Tahoma"/>
              </a:rPr>
              <a:t>can</a:t>
            </a:r>
            <a:r>
              <a:rPr sz="1600" spc="-15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35" dirty="0">
                <a:solidFill>
                  <a:srgbClr val="5F5F5F"/>
                </a:solidFill>
                <a:latin typeface="Tahoma"/>
                <a:cs typeface="Tahoma"/>
              </a:rPr>
              <a:t>be</a:t>
            </a:r>
            <a:r>
              <a:rPr sz="1600" spc="-15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reflected</a:t>
            </a:r>
            <a:r>
              <a:rPr sz="1600" spc="-17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35" dirty="0">
                <a:solidFill>
                  <a:srgbClr val="5F5F5F"/>
                </a:solidFill>
                <a:latin typeface="Tahoma"/>
                <a:cs typeface="Tahoma"/>
              </a:rPr>
              <a:t>by</a:t>
            </a:r>
            <a:r>
              <a:rPr sz="1600" spc="-14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incorrect values.</a:t>
            </a:r>
            <a:endParaRPr sz="1600">
              <a:latin typeface="Tahoma"/>
              <a:cs typeface="Tahoma"/>
            </a:endParaRPr>
          </a:p>
          <a:p>
            <a:pPr marL="299085" indent="-286385">
              <a:lnSpc>
                <a:spcPct val="100000"/>
              </a:lnSpc>
              <a:spcBef>
                <a:spcPts val="600"/>
              </a:spcBef>
              <a:buClr>
                <a:srgbClr val="0A976C"/>
              </a:buClr>
              <a:buSzPct val="62500"/>
              <a:buChar char="•"/>
              <a:tabLst>
                <a:tab pos="299085" algn="l"/>
              </a:tabLst>
            </a:pP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Make</a:t>
            </a:r>
            <a:r>
              <a:rPr sz="1600" spc="-16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sure</a:t>
            </a:r>
            <a:r>
              <a:rPr sz="1600" spc="-14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40" dirty="0">
                <a:solidFill>
                  <a:srgbClr val="5F5F5F"/>
                </a:solidFill>
                <a:latin typeface="Tahoma"/>
                <a:cs typeface="Tahoma"/>
              </a:rPr>
              <a:t>data</a:t>
            </a:r>
            <a:r>
              <a:rPr sz="1600" spc="-14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reflects</a:t>
            </a:r>
            <a:r>
              <a:rPr sz="1600" spc="-15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real</a:t>
            </a:r>
            <a:r>
              <a:rPr sz="1600" spc="-15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information;</a:t>
            </a:r>
            <a:endParaRPr sz="1600">
              <a:latin typeface="Tahoma"/>
              <a:cs typeface="Tahoma"/>
            </a:endParaRPr>
          </a:p>
          <a:p>
            <a:pPr marL="299085" indent="-286385">
              <a:lnSpc>
                <a:spcPct val="100000"/>
              </a:lnSpc>
              <a:spcBef>
                <a:spcPts val="600"/>
              </a:spcBef>
              <a:buClr>
                <a:srgbClr val="0A976C"/>
              </a:buClr>
              <a:buSzPct val="62500"/>
              <a:buChar char="•"/>
              <a:tabLst>
                <a:tab pos="299085" algn="l"/>
              </a:tabLst>
            </a:pPr>
            <a:r>
              <a:rPr sz="1600" spc="-30" dirty="0">
                <a:solidFill>
                  <a:srgbClr val="5F5F5F"/>
                </a:solidFill>
                <a:latin typeface="Tahoma"/>
                <a:cs typeface="Tahoma"/>
              </a:rPr>
              <a:t>The</a:t>
            </a:r>
            <a:r>
              <a:rPr sz="1600" spc="-16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40" dirty="0">
                <a:solidFill>
                  <a:srgbClr val="5F5F5F"/>
                </a:solidFill>
                <a:latin typeface="Tahoma"/>
                <a:cs typeface="Tahoma"/>
              </a:rPr>
              <a:t>data</a:t>
            </a:r>
            <a:r>
              <a:rPr sz="1600" spc="-15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5" dirty="0">
                <a:solidFill>
                  <a:srgbClr val="5F5F5F"/>
                </a:solidFill>
                <a:latin typeface="Tahoma"/>
                <a:cs typeface="Tahoma"/>
              </a:rPr>
              <a:t>sources</a:t>
            </a:r>
            <a:r>
              <a:rPr sz="1600" spc="-17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are</a:t>
            </a:r>
            <a:r>
              <a:rPr sz="1600" spc="-15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verifiable;</a:t>
            </a:r>
            <a:endParaRPr sz="1600">
              <a:latin typeface="Tahoma"/>
              <a:cs typeface="Tahoma"/>
            </a:endParaRPr>
          </a:p>
          <a:p>
            <a:pPr marL="299085" indent="-286385">
              <a:lnSpc>
                <a:spcPct val="100000"/>
              </a:lnSpc>
              <a:spcBef>
                <a:spcPts val="605"/>
              </a:spcBef>
              <a:buClr>
                <a:srgbClr val="0A976C"/>
              </a:buClr>
              <a:buSzPct val="62500"/>
              <a:buChar char="•"/>
              <a:tabLst>
                <a:tab pos="299085" algn="l"/>
              </a:tabLst>
            </a:pP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Ask</a:t>
            </a:r>
            <a:r>
              <a:rPr sz="1600" spc="-18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for</a:t>
            </a:r>
            <a:r>
              <a:rPr sz="1600" spc="-16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raw</a:t>
            </a:r>
            <a:r>
              <a:rPr sz="1600" spc="-17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0" dirty="0">
                <a:solidFill>
                  <a:srgbClr val="5F5F5F"/>
                </a:solidFill>
                <a:latin typeface="Tahoma"/>
                <a:cs typeface="Tahoma"/>
              </a:rPr>
              <a:t>data;</a:t>
            </a:r>
            <a:endParaRPr sz="1600">
              <a:latin typeface="Tahoma"/>
              <a:cs typeface="Tahoma"/>
            </a:endParaRPr>
          </a:p>
          <a:p>
            <a:pPr marL="299085" indent="-286385">
              <a:lnSpc>
                <a:spcPct val="100000"/>
              </a:lnSpc>
              <a:spcBef>
                <a:spcPts val="625"/>
              </a:spcBef>
              <a:buClr>
                <a:srgbClr val="0A976C"/>
              </a:buClr>
              <a:buSzPct val="62500"/>
              <a:buChar char="•"/>
              <a:tabLst>
                <a:tab pos="299085" algn="l"/>
              </a:tabLst>
            </a:pPr>
            <a:r>
              <a:rPr sz="1600" spc="-140" dirty="0">
                <a:solidFill>
                  <a:srgbClr val="5F5F5F"/>
                </a:solidFill>
                <a:latin typeface="Tahoma"/>
                <a:cs typeface="Tahoma"/>
              </a:rPr>
              <a:t>e.g.: </a:t>
            </a:r>
            <a:r>
              <a:rPr sz="1600" spc="-65" dirty="0">
                <a:solidFill>
                  <a:srgbClr val="5F5F5F"/>
                </a:solidFill>
                <a:latin typeface="Tahoma"/>
                <a:cs typeface="Tahoma"/>
              </a:rPr>
              <a:t>Sampling,</a:t>
            </a:r>
            <a:r>
              <a:rPr sz="1600" spc="-16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30" dirty="0">
                <a:solidFill>
                  <a:srgbClr val="5F5F5F"/>
                </a:solidFill>
                <a:latin typeface="Tahoma"/>
                <a:cs typeface="Tahoma"/>
              </a:rPr>
              <a:t>checks</a:t>
            </a:r>
            <a:r>
              <a:rPr sz="1600" spc="-14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35" dirty="0">
                <a:solidFill>
                  <a:srgbClr val="5F5F5F"/>
                </a:solidFill>
                <a:latin typeface="Tahoma"/>
                <a:cs typeface="Tahoma"/>
              </a:rPr>
              <a:t>on</a:t>
            </a:r>
            <a:r>
              <a:rPr sz="1600" spc="-14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calculations.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131165" y="6354533"/>
            <a:ext cx="4053840" cy="16256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sz="900" i="1" spc="-100" dirty="0">
                <a:solidFill>
                  <a:srgbClr val="5F5F5F"/>
                </a:solidFill>
                <a:latin typeface="Lucida Sans"/>
                <a:cs typeface="Lucida Sans"/>
              </a:rPr>
              <a:t>Ehrlinger L,</a:t>
            </a:r>
            <a:r>
              <a:rPr sz="900" i="1" spc="-60" dirty="0">
                <a:solidFill>
                  <a:srgbClr val="5F5F5F"/>
                </a:solidFill>
                <a:latin typeface="Lucida Sans"/>
                <a:cs typeface="Lucida Sans"/>
              </a:rPr>
              <a:t> </a:t>
            </a:r>
            <a:r>
              <a:rPr sz="900" i="1" spc="-55" dirty="0">
                <a:solidFill>
                  <a:srgbClr val="5F5F5F"/>
                </a:solidFill>
                <a:latin typeface="Lucida Sans"/>
                <a:cs typeface="Lucida Sans"/>
              </a:rPr>
              <a:t>Wöß</a:t>
            </a:r>
            <a:r>
              <a:rPr sz="900" i="1" spc="-75" dirty="0">
                <a:solidFill>
                  <a:srgbClr val="5F5F5F"/>
                </a:solidFill>
                <a:latin typeface="Lucida Sans"/>
                <a:cs typeface="Lucida Sans"/>
              </a:rPr>
              <a:t> </a:t>
            </a:r>
            <a:r>
              <a:rPr sz="900" i="1" dirty="0">
                <a:solidFill>
                  <a:srgbClr val="5F5F5F"/>
                </a:solidFill>
                <a:latin typeface="Lucida Sans"/>
                <a:cs typeface="Lucida Sans"/>
              </a:rPr>
              <a:t>W</a:t>
            </a:r>
            <a:r>
              <a:rPr sz="900" i="1" spc="-80" dirty="0">
                <a:solidFill>
                  <a:srgbClr val="5F5F5F"/>
                </a:solidFill>
                <a:latin typeface="Lucida Sans"/>
                <a:cs typeface="Lucida Sans"/>
              </a:rPr>
              <a:t> </a:t>
            </a:r>
            <a:r>
              <a:rPr sz="900" i="1" spc="-65" dirty="0">
                <a:solidFill>
                  <a:srgbClr val="5F5F5F"/>
                </a:solidFill>
                <a:latin typeface="Lucida Sans"/>
                <a:cs typeface="Lucida Sans"/>
              </a:rPr>
              <a:t>(2023).</a:t>
            </a:r>
            <a:r>
              <a:rPr sz="900" i="1" spc="-90" dirty="0">
                <a:solidFill>
                  <a:srgbClr val="5F5F5F"/>
                </a:solidFill>
                <a:latin typeface="Lucida Sans"/>
                <a:cs typeface="Lucida Sans"/>
              </a:rPr>
              <a:t> </a:t>
            </a:r>
            <a:r>
              <a:rPr sz="900" i="1" spc="-95" dirty="0">
                <a:solidFill>
                  <a:srgbClr val="5F5F5F"/>
                </a:solidFill>
                <a:latin typeface="Lucida Sans"/>
                <a:cs typeface="Lucida Sans"/>
              </a:rPr>
              <a:t>A</a:t>
            </a:r>
            <a:r>
              <a:rPr sz="900" i="1" spc="-70" dirty="0">
                <a:solidFill>
                  <a:srgbClr val="5F5F5F"/>
                </a:solidFill>
                <a:latin typeface="Lucida Sans"/>
                <a:cs typeface="Lucida Sans"/>
              </a:rPr>
              <a:t> </a:t>
            </a:r>
            <a:r>
              <a:rPr sz="900" i="1" spc="-100" dirty="0">
                <a:solidFill>
                  <a:srgbClr val="5F5F5F"/>
                </a:solidFill>
                <a:latin typeface="Lucida Sans"/>
                <a:cs typeface="Lucida Sans"/>
              </a:rPr>
              <a:t>Survey</a:t>
            </a:r>
            <a:r>
              <a:rPr sz="900" i="1" spc="-60" dirty="0">
                <a:solidFill>
                  <a:srgbClr val="5F5F5F"/>
                </a:solidFill>
                <a:latin typeface="Lucida Sans"/>
                <a:cs typeface="Lucida Sans"/>
              </a:rPr>
              <a:t> </a:t>
            </a:r>
            <a:r>
              <a:rPr sz="900" i="1" spc="-90" dirty="0">
                <a:solidFill>
                  <a:srgbClr val="5F5F5F"/>
                </a:solidFill>
                <a:latin typeface="Lucida Sans"/>
                <a:cs typeface="Lucida Sans"/>
              </a:rPr>
              <a:t>of</a:t>
            </a:r>
            <a:r>
              <a:rPr sz="900" i="1" spc="-70" dirty="0">
                <a:solidFill>
                  <a:srgbClr val="5F5F5F"/>
                </a:solidFill>
                <a:latin typeface="Lucida Sans"/>
                <a:cs typeface="Lucida Sans"/>
              </a:rPr>
              <a:t> </a:t>
            </a:r>
            <a:r>
              <a:rPr sz="900" i="1" spc="-90" dirty="0">
                <a:solidFill>
                  <a:srgbClr val="5F5F5F"/>
                </a:solidFill>
                <a:latin typeface="Lucida Sans"/>
                <a:cs typeface="Lucida Sans"/>
              </a:rPr>
              <a:t>Data</a:t>
            </a:r>
            <a:r>
              <a:rPr sz="900" i="1" spc="-75" dirty="0">
                <a:solidFill>
                  <a:srgbClr val="5F5F5F"/>
                </a:solidFill>
                <a:latin typeface="Lucida Sans"/>
                <a:cs typeface="Lucida Sans"/>
              </a:rPr>
              <a:t> </a:t>
            </a:r>
            <a:r>
              <a:rPr sz="900" i="1" spc="-85" dirty="0">
                <a:solidFill>
                  <a:srgbClr val="5F5F5F"/>
                </a:solidFill>
                <a:latin typeface="Lucida Sans"/>
                <a:cs typeface="Lucida Sans"/>
              </a:rPr>
              <a:t>Quality</a:t>
            </a:r>
            <a:r>
              <a:rPr sz="900" i="1" spc="-80" dirty="0">
                <a:solidFill>
                  <a:srgbClr val="5F5F5F"/>
                </a:solidFill>
                <a:latin typeface="Lucida Sans"/>
                <a:cs typeface="Lucida Sans"/>
              </a:rPr>
              <a:t> </a:t>
            </a:r>
            <a:r>
              <a:rPr sz="900" i="1" spc="-95" dirty="0">
                <a:solidFill>
                  <a:srgbClr val="5F5F5F"/>
                </a:solidFill>
                <a:latin typeface="Lucida Sans"/>
                <a:cs typeface="Lucida Sans"/>
              </a:rPr>
              <a:t>Measurement</a:t>
            </a:r>
            <a:r>
              <a:rPr sz="900" i="1" spc="-90" dirty="0">
                <a:solidFill>
                  <a:srgbClr val="5F5F5F"/>
                </a:solidFill>
                <a:latin typeface="Lucida Sans"/>
                <a:cs typeface="Lucida Sans"/>
              </a:rPr>
              <a:t> </a:t>
            </a:r>
            <a:r>
              <a:rPr sz="900" i="1" spc="-114" dirty="0">
                <a:solidFill>
                  <a:srgbClr val="5F5F5F"/>
                </a:solidFill>
                <a:latin typeface="Lucida Sans"/>
                <a:cs typeface="Lucida Sans"/>
              </a:rPr>
              <a:t>and</a:t>
            </a:r>
            <a:r>
              <a:rPr sz="900" i="1" spc="-55" dirty="0">
                <a:solidFill>
                  <a:srgbClr val="5F5F5F"/>
                </a:solidFill>
                <a:latin typeface="Lucida Sans"/>
                <a:cs typeface="Lucida Sans"/>
              </a:rPr>
              <a:t> </a:t>
            </a:r>
            <a:r>
              <a:rPr sz="900" i="1" spc="-90" dirty="0">
                <a:solidFill>
                  <a:srgbClr val="5F5F5F"/>
                </a:solidFill>
                <a:latin typeface="Lucida Sans"/>
                <a:cs typeface="Lucida Sans"/>
              </a:rPr>
              <a:t>Monitoring</a:t>
            </a:r>
            <a:r>
              <a:rPr sz="900" i="1" spc="-70" dirty="0">
                <a:solidFill>
                  <a:srgbClr val="5F5F5F"/>
                </a:solidFill>
                <a:latin typeface="Lucida Sans"/>
                <a:cs typeface="Lucida Sans"/>
              </a:rPr>
              <a:t> </a:t>
            </a:r>
            <a:r>
              <a:rPr sz="900" i="1" spc="-25" dirty="0">
                <a:solidFill>
                  <a:srgbClr val="5F5F5F"/>
                </a:solidFill>
                <a:latin typeface="Lucida Sans"/>
                <a:cs typeface="Lucida Sans"/>
              </a:rPr>
              <a:t>Tools</a:t>
            </a:r>
            <a:endParaRPr sz="900">
              <a:latin typeface="Lucida Sans"/>
              <a:cs typeface="Lucida Sans"/>
            </a:endParaRPr>
          </a:p>
        </p:txBody>
      </p:sp>
      <p:sp>
        <p:nvSpPr>
          <p:cNvPr id="56" name="object 5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75097" rIns="0" bIns="0" rtlCol="0">
            <a:spAutoFit/>
          </a:bodyPr>
          <a:lstStyle/>
          <a:p>
            <a:pPr marL="252476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sz="800" spc="-25" dirty="0">
                <a:solidFill>
                  <a:srgbClr val="878787"/>
                </a:solidFill>
                <a:latin typeface="Trebuchet MS"/>
                <a:cs typeface="Trebuchet MS"/>
              </a:rPr>
              <a:t>197</a:t>
            </a:fld>
            <a:endParaRPr sz="800">
              <a:latin typeface="Trebuchet MS"/>
              <a:cs typeface="Trebuchet MS"/>
            </a:endParaRPr>
          </a:p>
        </p:txBody>
      </p:sp>
      <p:sp>
        <p:nvSpPr>
          <p:cNvPr id="57" name="object 5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/>
              <a:t>©</a:t>
            </a:r>
            <a:r>
              <a:rPr spc="-15" dirty="0"/>
              <a:t> </a:t>
            </a:r>
            <a:r>
              <a:rPr dirty="0"/>
              <a:t>The</a:t>
            </a:r>
            <a:r>
              <a:rPr spc="-30" dirty="0"/>
              <a:t> </a:t>
            </a:r>
            <a:r>
              <a:rPr dirty="0"/>
              <a:t>KPI</a:t>
            </a:r>
            <a:r>
              <a:rPr spc="-5" dirty="0"/>
              <a:t> </a:t>
            </a:r>
            <a:r>
              <a:rPr dirty="0"/>
              <a:t>Institute</a:t>
            </a:r>
            <a:r>
              <a:rPr spc="-20" dirty="0"/>
              <a:t> 2023</a:t>
            </a:r>
          </a:p>
        </p:txBody>
      </p:sp>
    </p:spTree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4363" y="699896"/>
            <a:ext cx="66668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25" dirty="0"/>
              <a:t>DATA</a:t>
            </a:r>
            <a:r>
              <a:rPr spc="15" dirty="0"/>
              <a:t> </a:t>
            </a:r>
            <a:r>
              <a:rPr spc="175" dirty="0"/>
              <a:t>QUALITY</a:t>
            </a:r>
            <a:r>
              <a:rPr dirty="0"/>
              <a:t> </a:t>
            </a:r>
            <a:r>
              <a:rPr spc="180" dirty="0"/>
              <a:t>DIMENSIONS</a:t>
            </a:r>
            <a:r>
              <a:rPr spc="30" dirty="0"/>
              <a:t> </a:t>
            </a:r>
            <a:r>
              <a:rPr spc="110" dirty="0"/>
              <a:t>-</a:t>
            </a:r>
            <a:r>
              <a:rPr spc="-10" dirty="0"/>
              <a:t> </a:t>
            </a:r>
            <a:r>
              <a:rPr spc="245" dirty="0"/>
              <a:t>TIMELINESS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96595" y="1872995"/>
            <a:ext cx="3681095" cy="3749040"/>
            <a:chOff x="196595" y="1872995"/>
            <a:chExt cx="3681095" cy="374904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47882" y="2363647"/>
              <a:ext cx="1552982" cy="1420483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2255647" y="2371564"/>
              <a:ext cx="1477645" cy="1345565"/>
            </a:xfrm>
            <a:custGeom>
              <a:avLst/>
              <a:gdLst/>
              <a:ahLst/>
              <a:cxnLst/>
              <a:rect l="l" t="t" r="r" b="b"/>
              <a:pathLst>
                <a:path w="1477645" h="1345564">
                  <a:moveTo>
                    <a:pt x="687563" y="0"/>
                  </a:moveTo>
                  <a:lnTo>
                    <a:pt x="641857" y="15495"/>
                  </a:lnTo>
                  <a:lnTo>
                    <a:pt x="24764" y="1071786"/>
                  </a:lnTo>
                  <a:lnTo>
                    <a:pt x="6889" y="1113349"/>
                  </a:lnTo>
                  <a:lnTo>
                    <a:pt x="0" y="1155597"/>
                  </a:lnTo>
                  <a:lnTo>
                    <a:pt x="3212" y="1197041"/>
                  </a:lnTo>
                  <a:lnTo>
                    <a:pt x="15641" y="1236193"/>
                  </a:lnTo>
                  <a:lnTo>
                    <a:pt x="36400" y="1271564"/>
                  </a:lnTo>
                  <a:lnTo>
                    <a:pt x="64605" y="1301666"/>
                  </a:lnTo>
                  <a:lnTo>
                    <a:pt x="99370" y="1325010"/>
                  </a:lnTo>
                  <a:lnTo>
                    <a:pt x="139809" y="1340108"/>
                  </a:lnTo>
                  <a:lnTo>
                    <a:pt x="185038" y="1345471"/>
                  </a:lnTo>
                  <a:lnTo>
                    <a:pt x="1401063" y="1345471"/>
                  </a:lnTo>
                  <a:lnTo>
                    <a:pt x="1409993" y="1345114"/>
                  </a:lnTo>
                  <a:lnTo>
                    <a:pt x="1428710" y="1343542"/>
                  </a:lnTo>
                  <a:lnTo>
                    <a:pt x="1437639" y="1343185"/>
                  </a:lnTo>
                  <a:lnTo>
                    <a:pt x="1457233" y="1313634"/>
                  </a:lnTo>
                  <a:lnTo>
                    <a:pt x="1470850" y="1279844"/>
                  </a:lnTo>
                  <a:lnTo>
                    <a:pt x="1477609" y="1242673"/>
                  </a:lnTo>
                  <a:lnTo>
                    <a:pt x="1476628" y="1202977"/>
                  </a:lnTo>
                  <a:lnTo>
                    <a:pt x="1470265" y="1152563"/>
                  </a:lnTo>
                  <a:lnTo>
                    <a:pt x="1462475" y="1102651"/>
                  </a:lnTo>
                  <a:lnTo>
                    <a:pt x="1453271" y="1053259"/>
                  </a:lnTo>
                  <a:lnTo>
                    <a:pt x="1442661" y="1004404"/>
                  </a:lnTo>
                  <a:lnTo>
                    <a:pt x="1430658" y="956103"/>
                  </a:lnTo>
                  <a:lnTo>
                    <a:pt x="1417270" y="908373"/>
                  </a:lnTo>
                  <a:lnTo>
                    <a:pt x="1402510" y="861232"/>
                  </a:lnTo>
                  <a:lnTo>
                    <a:pt x="1386387" y="814697"/>
                  </a:lnTo>
                  <a:lnTo>
                    <a:pt x="1368913" y="768785"/>
                  </a:lnTo>
                  <a:lnTo>
                    <a:pt x="1350097" y="723514"/>
                  </a:lnTo>
                  <a:lnTo>
                    <a:pt x="1329951" y="678901"/>
                  </a:lnTo>
                  <a:lnTo>
                    <a:pt x="1308484" y="634963"/>
                  </a:lnTo>
                  <a:lnTo>
                    <a:pt x="1285708" y="591717"/>
                  </a:lnTo>
                  <a:lnTo>
                    <a:pt x="1261633" y="549181"/>
                  </a:lnTo>
                  <a:lnTo>
                    <a:pt x="1236270" y="507372"/>
                  </a:lnTo>
                  <a:lnTo>
                    <a:pt x="1209629" y="466308"/>
                  </a:lnTo>
                  <a:lnTo>
                    <a:pt x="1181721" y="426005"/>
                  </a:lnTo>
                  <a:lnTo>
                    <a:pt x="1152557" y="386480"/>
                  </a:lnTo>
                  <a:lnTo>
                    <a:pt x="1122146" y="347752"/>
                  </a:lnTo>
                  <a:lnTo>
                    <a:pt x="1090500" y="309838"/>
                  </a:lnTo>
                  <a:lnTo>
                    <a:pt x="1057630" y="272754"/>
                  </a:lnTo>
                  <a:lnTo>
                    <a:pt x="1023545" y="236518"/>
                  </a:lnTo>
                  <a:lnTo>
                    <a:pt x="988256" y="201147"/>
                  </a:lnTo>
                  <a:lnTo>
                    <a:pt x="951775" y="166659"/>
                  </a:lnTo>
                  <a:lnTo>
                    <a:pt x="914111" y="133071"/>
                  </a:lnTo>
                  <a:lnTo>
                    <a:pt x="875275" y="100400"/>
                  </a:lnTo>
                  <a:lnTo>
                    <a:pt x="835278" y="68664"/>
                  </a:lnTo>
                  <a:lnTo>
                    <a:pt x="794130" y="37879"/>
                  </a:lnTo>
                  <a:lnTo>
                    <a:pt x="760069" y="17918"/>
                  </a:lnTo>
                  <a:lnTo>
                    <a:pt x="724042" y="5351"/>
                  </a:lnTo>
                  <a:lnTo>
                    <a:pt x="687563" y="0"/>
                  </a:lnTo>
                  <a:close/>
                </a:path>
              </a:pathLst>
            </a:custGeom>
            <a:solidFill>
              <a:srgbClr val="0871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3978" y="3765709"/>
              <a:ext cx="1566776" cy="1437273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392275" y="3773423"/>
              <a:ext cx="1491615" cy="1362710"/>
            </a:xfrm>
            <a:custGeom>
              <a:avLst/>
              <a:gdLst/>
              <a:ahLst/>
              <a:cxnLst/>
              <a:rect l="l" t="t" r="r" b="b"/>
              <a:pathLst>
                <a:path w="1491614" h="1362710">
                  <a:moveTo>
                    <a:pt x="1306222" y="0"/>
                  </a:moveTo>
                  <a:lnTo>
                    <a:pt x="90260" y="0"/>
                  </a:lnTo>
                  <a:lnTo>
                    <a:pt x="42178" y="15875"/>
                  </a:lnTo>
                  <a:lnTo>
                    <a:pt x="21249" y="45483"/>
                  </a:lnTo>
                  <a:lnTo>
                    <a:pt x="6975" y="79581"/>
                  </a:lnTo>
                  <a:lnTo>
                    <a:pt x="0" y="117512"/>
                  </a:lnTo>
                  <a:lnTo>
                    <a:pt x="966" y="158623"/>
                  </a:lnTo>
                  <a:lnTo>
                    <a:pt x="7326" y="209105"/>
                  </a:lnTo>
                  <a:lnTo>
                    <a:pt x="15112" y="259086"/>
                  </a:lnTo>
                  <a:lnTo>
                    <a:pt x="24314" y="308548"/>
                  </a:lnTo>
                  <a:lnTo>
                    <a:pt x="34921" y="357474"/>
                  </a:lnTo>
                  <a:lnTo>
                    <a:pt x="46922" y="405846"/>
                  </a:lnTo>
                  <a:lnTo>
                    <a:pt x="60307" y="453647"/>
                  </a:lnTo>
                  <a:lnTo>
                    <a:pt x="75065" y="500860"/>
                  </a:lnTo>
                  <a:lnTo>
                    <a:pt x="91186" y="547466"/>
                  </a:lnTo>
                  <a:lnTo>
                    <a:pt x="108659" y="593449"/>
                  </a:lnTo>
                  <a:lnTo>
                    <a:pt x="127473" y="638791"/>
                  </a:lnTo>
                  <a:lnTo>
                    <a:pt x="147617" y="683475"/>
                  </a:lnTo>
                  <a:lnTo>
                    <a:pt x="169082" y="727483"/>
                  </a:lnTo>
                  <a:lnTo>
                    <a:pt x="191856" y="770798"/>
                  </a:lnTo>
                  <a:lnTo>
                    <a:pt x="215928" y="813403"/>
                  </a:lnTo>
                  <a:lnTo>
                    <a:pt x="241289" y="855279"/>
                  </a:lnTo>
                  <a:lnTo>
                    <a:pt x="267927" y="896410"/>
                  </a:lnTo>
                  <a:lnTo>
                    <a:pt x="295832" y="936779"/>
                  </a:lnTo>
                  <a:lnTo>
                    <a:pt x="324993" y="976367"/>
                  </a:lnTo>
                  <a:lnTo>
                    <a:pt x="355399" y="1015157"/>
                  </a:lnTo>
                  <a:lnTo>
                    <a:pt x="387041" y="1053132"/>
                  </a:lnTo>
                  <a:lnTo>
                    <a:pt x="419906" y="1090275"/>
                  </a:lnTo>
                  <a:lnTo>
                    <a:pt x="453986" y="1126567"/>
                  </a:lnTo>
                  <a:lnTo>
                    <a:pt x="489268" y="1161993"/>
                  </a:lnTo>
                  <a:lnTo>
                    <a:pt x="525742" y="1196533"/>
                  </a:lnTo>
                  <a:lnTo>
                    <a:pt x="563398" y="1230171"/>
                  </a:lnTo>
                  <a:lnTo>
                    <a:pt x="602225" y="1262890"/>
                  </a:lnTo>
                  <a:lnTo>
                    <a:pt x="642213" y="1294672"/>
                  </a:lnTo>
                  <a:lnTo>
                    <a:pt x="683350" y="1325499"/>
                  </a:lnTo>
                  <a:lnTo>
                    <a:pt x="718449" y="1345424"/>
                  </a:lnTo>
                  <a:lnTo>
                    <a:pt x="754623" y="1357741"/>
                  </a:lnTo>
                  <a:lnTo>
                    <a:pt x="791224" y="1362414"/>
                  </a:lnTo>
                  <a:lnTo>
                    <a:pt x="827609" y="1359408"/>
                  </a:lnTo>
                  <a:lnTo>
                    <a:pt x="836163" y="1350466"/>
                  </a:lnTo>
                  <a:lnTo>
                    <a:pt x="844499" y="1340453"/>
                  </a:lnTo>
                  <a:lnTo>
                    <a:pt x="852404" y="1329154"/>
                  </a:lnTo>
                  <a:lnTo>
                    <a:pt x="859664" y="1316355"/>
                  </a:lnTo>
                  <a:lnTo>
                    <a:pt x="1466496" y="274193"/>
                  </a:lnTo>
                  <a:lnTo>
                    <a:pt x="1484372" y="232545"/>
                  </a:lnTo>
                  <a:lnTo>
                    <a:pt x="1491261" y="190215"/>
                  </a:lnTo>
                  <a:lnTo>
                    <a:pt x="1488048" y="148693"/>
                  </a:lnTo>
                  <a:lnTo>
                    <a:pt x="1475619" y="109469"/>
                  </a:lnTo>
                  <a:lnTo>
                    <a:pt x="1454860" y="74035"/>
                  </a:lnTo>
                  <a:lnTo>
                    <a:pt x="1426655" y="43880"/>
                  </a:lnTo>
                  <a:lnTo>
                    <a:pt x="1391890" y="20496"/>
                  </a:lnTo>
                  <a:lnTo>
                    <a:pt x="1351451" y="5372"/>
                  </a:lnTo>
                  <a:lnTo>
                    <a:pt x="1306222" y="0"/>
                  </a:lnTo>
                  <a:close/>
                </a:path>
              </a:pathLst>
            </a:custGeom>
            <a:solidFill>
              <a:srgbClr val="DFDF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33755" y="2316479"/>
              <a:ext cx="1594104" cy="1463040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360466" y="2342429"/>
              <a:ext cx="1491615" cy="1361440"/>
            </a:xfrm>
            <a:custGeom>
              <a:avLst/>
              <a:gdLst/>
              <a:ahLst/>
              <a:cxnLst/>
              <a:rect l="l" t="t" r="r" b="b"/>
              <a:pathLst>
                <a:path w="1491614" h="1361439">
                  <a:moveTo>
                    <a:pt x="790972" y="0"/>
                  </a:moveTo>
                  <a:lnTo>
                    <a:pt x="718186" y="16990"/>
                  </a:lnTo>
                  <a:lnTo>
                    <a:pt x="683080" y="36915"/>
                  </a:lnTo>
                  <a:lnTo>
                    <a:pt x="641711" y="67937"/>
                  </a:lnTo>
                  <a:lnTo>
                    <a:pt x="601525" y="99895"/>
                  </a:lnTo>
                  <a:lnTo>
                    <a:pt x="562530" y="132774"/>
                  </a:lnTo>
                  <a:lnTo>
                    <a:pt x="524737" y="166556"/>
                  </a:lnTo>
                  <a:lnTo>
                    <a:pt x="488153" y="201224"/>
                  </a:lnTo>
                  <a:lnTo>
                    <a:pt x="452787" y="236762"/>
                  </a:lnTo>
                  <a:lnTo>
                    <a:pt x="418647" y="273153"/>
                  </a:lnTo>
                  <a:lnTo>
                    <a:pt x="385744" y="310380"/>
                  </a:lnTo>
                  <a:lnTo>
                    <a:pt x="354084" y="348426"/>
                  </a:lnTo>
                  <a:lnTo>
                    <a:pt x="323678" y="387274"/>
                  </a:lnTo>
                  <a:lnTo>
                    <a:pt x="294534" y="426909"/>
                  </a:lnTo>
                  <a:lnTo>
                    <a:pt x="266661" y="467313"/>
                  </a:lnTo>
                  <a:lnTo>
                    <a:pt x="240067" y="508469"/>
                  </a:lnTo>
                  <a:lnTo>
                    <a:pt x="214761" y="550360"/>
                  </a:lnTo>
                  <a:lnTo>
                    <a:pt x="190752" y="592970"/>
                  </a:lnTo>
                  <a:lnTo>
                    <a:pt x="168049" y="636282"/>
                  </a:lnTo>
                  <a:lnTo>
                    <a:pt x="146660" y="680280"/>
                  </a:lnTo>
                  <a:lnTo>
                    <a:pt x="126594" y="724945"/>
                  </a:lnTo>
                  <a:lnTo>
                    <a:pt x="107861" y="770263"/>
                  </a:lnTo>
                  <a:lnTo>
                    <a:pt x="90468" y="816215"/>
                  </a:lnTo>
                  <a:lnTo>
                    <a:pt x="74425" y="862786"/>
                  </a:lnTo>
                  <a:lnTo>
                    <a:pt x="59740" y="909958"/>
                  </a:lnTo>
                  <a:lnTo>
                    <a:pt x="46422" y="957714"/>
                  </a:lnTo>
                  <a:lnTo>
                    <a:pt x="34480" y="1006039"/>
                  </a:lnTo>
                  <a:lnTo>
                    <a:pt x="23922" y="1054914"/>
                  </a:lnTo>
                  <a:lnTo>
                    <a:pt x="14758" y="1104324"/>
                  </a:lnTo>
                  <a:lnTo>
                    <a:pt x="6996" y="1154252"/>
                  </a:lnTo>
                  <a:lnTo>
                    <a:pt x="645" y="1204680"/>
                  </a:lnTo>
                  <a:lnTo>
                    <a:pt x="0" y="1244484"/>
                  </a:lnTo>
                  <a:lnTo>
                    <a:pt x="7511" y="1281943"/>
                  </a:lnTo>
                  <a:lnTo>
                    <a:pt x="21892" y="1316426"/>
                  </a:lnTo>
                  <a:lnTo>
                    <a:pt x="41857" y="1347301"/>
                  </a:lnTo>
                  <a:lnTo>
                    <a:pt x="89951" y="1360890"/>
                  </a:lnTo>
                  <a:lnTo>
                    <a:pt x="1306027" y="1360890"/>
                  </a:lnTo>
                  <a:lnTo>
                    <a:pt x="1351256" y="1355522"/>
                  </a:lnTo>
                  <a:lnTo>
                    <a:pt x="1391696" y="1340412"/>
                  </a:lnTo>
                  <a:lnTo>
                    <a:pt x="1426461" y="1317051"/>
                  </a:lnTo>
                  <a:lnTo>
                    <a:pt x="1454666" y="1286929"/>
                  </a:lnTo>
                  <a:lnTo>
                    <a:pt x="1475425" y="1251537"/>
                  </a:lnTo>
                  <a:lnTo>
                    <a:pt x="1487854" y="1212366"/>
                  </a:lnTo>
                  <a:lnTo>
                    <a:pt x="1491066" y="1170905"/>
                  </a:lnTo>
                  <a:lnTo>
                    <a:pt x="1484177" y="1128645"/>
                  </a:lnTo>
                  <a:lnTo>
                    <a:pt x="1466301" y="1087078"/>
                  </a:lnTo>
                  <a:lnTo>
                    <a:pt x="859419" y="45932"/>
                  </a:lnTo>
                  <a:lnTo>
                    <a:pt x="835913" y="13231"/>
                  </a:lnTo>
                  <a:lnTo>
                    <a:pt x="790972" y="0"/>
                  </a:lnTo>
                  <a:close/>
                </a:path>
              </a:pathLst>
            </a:custGeom>
            <a:solidFill>
              <a:srgbClr val="DFDF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247900" y="3773423"/>
              <a:ext cx="1594103" cy="1447800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2273935" y="3799331"/>
              <a:ext cx="1491615" cy="1346200"/>
            </a:xfrm>
            <a:custGeom>
              <a:avLst/>
              <a:gdLst/>
              <a:ahLst/>
              <a:cxnLst/>
              <a:rect l="l" t="t" r="r" b="b"/>
              <a:pathLst>
                <a:path w="1491614" h="1346200">
                  <a:moveTo>
                    <a:pt x="1398650" y="0"/>
                  </a:moveTo>
                  <a:lnTo>
                    <a:pt x="185038" y="0"/>
                  </a:lnTo>
                  <a:lnTo>
                    <a:pt x="139809" y="5367"/>
                  </a:lnTo>
                  <a:lnTo>
                    <a:pt x="99370" y="20478"/>
                  </a:lnTo>
                  <a:lnTo>
                    <a:pt x="64605" y="43843"/>
                  </a:lnTo>
                  <a:lnTo>
                    <a:pt x="36400" y="73971"/>
                  </a:lnTo>
                  <a:lnTo>
                    <a:pt x="15641" y="109374"/>
                  </a:lnTo>
                  <a:lnTo>
                    <a:pt x="3212" y="148561"/>
                  </a:lnTo>
                  <a:lnTo>
                    <a:pt x="0" y="190044"/>
                  </a:lnTo>
                  <a:lnTo>
                    <a:pt x="6889" y="232333"/>
                  </a:lnTo>
                  <a:lnTo>
                    <a:pt x="24764" y="273939"/>
                  </a:lnTo>
                  <a:lnTo>
                    <a:pt x="631570" y="1315466"/>
                  </a:lnTo>
                  <a:lnTo>
                    <a:pt x="663701" y="1342644"/>
                  </a:lnTo>
                  <a:lnTo>
                    <a:pt x="700369" y="1345650"/>
                  </a:lnTo>
                  <a:lnTo>
                    <a:pt x="737488" y="1340977"/>
                  </a:lnTo>
                  <a:lnTo>
                    <a:pt x="773751" y="1328660"/>
                  </a:lnTo>
                  <a:lnTo>
                    <a:pt x="807846" y="1308735"/>
                  </a:lnTo>
                  <a:lnTo>
                    <a:pt x="848986" y="1277922"/>
                  </a:lnTo>
                  <a:lnTo>
                    <a:pt x="888959" y="1246157"/>
                  </a:lnTo>
                  <a:lnTo>
                    <a:pt x="927757" y="1213457"/>
                  </a:lnTo>
                  <a:lnTo>
                    <a:pt x="965371" y="1179838"/>
                  </a:lnTo>
                  <a:lnTo>
                    <a:pt x="1001793" y="1145319"/>
                  </a:lnTo>
                  <a:lnTo>
                    <a:pt x="1037013" y="1109916"/>
                  </a:lnTo>
                  <a:lnTo>
                    <a:pt x="1071024" y="1073648"/>
                  </a:lnTo>
                  <a:lnTo>
                    <a:pt x="1103816" y="1036530"/>
                  </a:lnTo>
                  <a:lnTo>
                    <a:pt x="1135381" y="998581"/>
                  </a:lnTo>
                  <a:lnTo>
                    <a:pt x="1165710" y="959818"/>
                  </a:lnTo>
                  <a:lnTo>
                    <a:pt x="1194795" y="920259"/>
                  </a:lnTo>
                  <a:lnTo>
                    <a:pt x="1222625" y="879920"/>
                  </a:lnTo>
                  <a:lnTo>
                    <a:pt x="1249194" y="838818"/>
                  </a:lnTo>
                  <a:lnTo>
                    <a:pt x="1274492" y="796972"/>
                  </a:lnTo>
                  <a:lnTo>
                    <a:pt x="1298510" y="754399"/>
                  </a:lnTo>
                  <a:lnTo>
                    <a:pt x="1321240" y="711115"/>
                  </a:lnTo>
                  <a:lnTo>
                    <a:pt x="1342673" y="667138"/>
                  </a:lnTo>
                  <a:lnTo>
                    <a:pt x="1362801" y="622486"/>
                  </a:lnTo>
                  <a:lnTo>
                    <a:pt x="1381614" y="577175"/>
                  </a:lnTo>
                  <a:lnTo>
                    <a:pt x="1399104" y="531224"/>
                  </a:lnTo>
                  <a:lnTo>
                    <a:pt x="1415262" y="484649"/>
                  </a:lnTo>
                  <a:lnTo>
                    <a:pt x="1430079" y="437468"/>
                  </a:lnTo>
                  <a:lnTo>
                    <a:pt x="1443547" y="389698"/>
                  </a:lnTo>
                  <a:lnTo>
                    <a:pt x="1455657" y="341357"/>
                  </a:lnTo>
                  <a:lnTo>
                    <a:pt x="1466401" y="292461"/>
                  </a:lnTo>
                  <a:lnTo>
                    <a:pt x="1475769" y="243028"/>
                  </a:lnTo>
                  <a:lnTo>
                    <a:pt x="1483753" y="193075"/>
                  </a:lnTo>
                  <a:lnTo>
                    <a:pt x="1490344" y="142621"/>
                  </a:lnTo>
                  <a:lnTo>
                    <a:pt x="1491325" y="104528"/>
                  </a:lnTo>
                  <a:lnTo>
                    <a:pt x="1484566" y="68770"/>
                  </a:lnTo>
                  <a:lnTo>
                    <a:pt x="1451355" y="6731"/>
                  </a:lnTo>
                  <a:lnTo>
                    <a:pt x="1412404" y="426"/>
                  </a:lnTo>
                  <a:lnTo>
                    <a:pt x="1398650" y="0"/>
                  </a:lnTo>
                  <a:close/>
                </a:path>
              </a:pathLst>
            </a:custGeom>
            <a:solidFill>
              <a:srgbClr val="DFDF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42059" y="2025395"/>
              <a:ext cx="1690115" cy="1530096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1268310" y="2051303"/>
              <a:ext cx="1588135" cy="1427480"/>
            </a:xfrm>
            <a:custGeom>
              <a:avLst/>
              <a:gdLst/>
              <a:ahLst/>
              <a:cxnLst/>
              <a:rect l="l" t="t" r="r" b="b"/>
              <a:pathLst>
                <a:path w="1588135" h="1427479">
                  <a:moveTo>
                    <a:pt x="0" y="194310"/>
                  </a:moveTo>
                  <a:lnTo>
                    <a:pt x="4876" y="244967"/>
                  </a:lnTo>
                  <a:lnTo>
                    <a:pt x="25184" y="294005"/>
                  </a:lnTo>
                  <a:lnTo>
                    <a:pt x="632371" y="1336167"/>
                  </a:lnTo>
                  <a:lnTo>
                    <a:pt x="659728" y="1372441"/>
                  </a:lnTo>
                  <a:lnTo>
                    <a:pt x="693291" y="1399648"/>
                  </a:lnTo>
                  <a:lnTo>
                    <a:pt x="731285" y="1417785"/>
                  </a:lnTo>
                  <a:lnTo>
                    <a:pt x="771938" y="1426854"/>
                  </a:lnTo>
                  <a:lnTo>
                    <a:pt x="813478" y="1426854"/>
                  </a:lnTo>
                  <a:lnTo>
                    <a:pt x="854131" y="1417785"/>
                  </a:lnTo>
                  <a:lnTo>
                    <a:pt x="892126" y="1399648"/>
                  </a:lnTo>
                  <a:lnTo>
                    <a:pt x="925688" y="1372441"/>
                  </a:lnTo>
                  <a:lnTo>
                    <a:pt x="953046" y="1336167"/>
                  </a:lnTo>
                  <a:lnTo>
                    <a:pt x="1560233" y="294005"/>
                  </a:lnTo>
                  <a:lnTo>
                    <a:pt x="1578741" y="250951"/>
                  </a:lnTo>
                  <a:lnTo>
                    <a:pt x="9182" y="250951"/>
                  </a:lnTo>
                  <a:lnTo>
                    <a:pt x="4854" y="236993"/>
                  </a:lnTo>
                  <a:lnTo>
                    <a:pt x="2019" y="222631"/>
                  </a:lnTo>
                  <a:lnTo>
                    <a:pt x="470" y="208268"/>
                  </a:lnTo>
                  <a:lnTo>
                    <a:pt x="0" y="194310"/>
                  </a:lnTo>
                  <a:close/>
                </a:path>
                <a:path w="1588135" h="1427479">
                  <a:moveTo>
                    <a:pt x="793803" y="0"/>
                  </a:moveTo>
                  <a:lnTo>
                    <a:pt x="744471" y="736"/>
                  </a:lnTo>
                  <a:lnTo>
                    <a:pt x="695159" y="2946"/>
                  </a:lnTo>
                  <a:lnTo>
                    <a:pt x="645887" y="6630"/>
                  </a:lnTo>
                  <a:lnTo>
                    <a:pt x="596677" y="11787"/>
                  </a:lnTo>
                  <a:lnTo>
                    <a:pt x="547546" y="18418"/>
                  </a:lnTo>
                  <a:lnTo>
                    <a:pt x="498517" y="26522"/>
                  </a:lnTo>
                  <a:lnTo>
                    <a:pt x="449608" y="36099"/>
                  </a:lnTo>
                  <a:lnTo>
                    <a:pt x="400839" y="47150"/>
                  </a:lnTo>
                  <a:lnTo>
                    <a:pt x="352232" y="59675"/>
                  </a:lnTo>
                  <a:lnTo>
                    <a:pt x="303805" y="73672"/>
                  </a:lnTo>
                  <a:lnTo>
                    <a:pt x="255579" y="89144"/>
                  </a:lnTo>
                  <a:lnTo>
                    <a:pt x="207574" y="106089"/>
                  </a:lnTo>
                  <a:lnTo>
                    <a:pt x="159809" y="124507"/>
                  </a:lnTo>
                  <a:lnTo>
                    <a:pt x="112306" y="144399"/>
                  </a:lnTo>
                  <a:lnTo>
                    <a:pt x="77172" y="164262"/>
                  </a:lnTo>
                  <a:lnTo>
                    <a:pt x="47837" y="189198"/>
                  </a:lnTo>
                  <a:lnTo>
                    <a:pt x="9182" y="250951"/>
                  </a:lnTo>
                  <a:lnTo>
                    <a:pt x="1578521" y="250951"/>
                  </a:lnTo>
                  <a:lnTo>
                    <a:pt x="1539865" y="189198"/>
                  </a:lnTo>
                  <a:lnTo>
                    <a:pt x="1510530" y="164262"/>
                  </a:lnTo>
                  <a:lnTo>
                    <a:pt x="1475397" y="144399"/>
                  </a:lnTo>
                  <a:lnTo>
                    <a:pt x="1427880" y="124507"/>
                  </a:lnTo>
                  <a:lnTo>
                    <a:pt x="1380103" y="106089"/>
                  </a:lnTo>
                  <a:lnTo>
                    <a:pt x="1332087" y="89144"/>
                  </a:lnTo>
                  <a:lnTo>
                    <a:pt x="1283851" y="73672"/>
                  </a:lnTo>
                  <a:lnTo>
                    <a:pt x="1235415" y="59675"/>
                  </a:lnTo>
                  <a:lnTo>
                    <a:pt x="1186799" y="47150"/>
                  </a:lnTo>
                  <a:lnTo>
                    <a:pt x="1138023" y="36099"/>
                  </a:lnTo>
                  <a:lnTo>
                    <a:pt x="1089108" y="26522"/>
                  </a:lnTo>
                  <a:lnTo>
                    <a:pt x="1040073" y="18418"/>
                  </a:lnTo>
                  <a:lnTo>
                    <a:pt x="990938" y="11787"/>
                  </a:lnTo>
                  <a:lnTo>
                    <a:pt x="941724" y="6630"/>
                  </a:lnTo>
                  <a:lnTo>
                    <a:pt x="892450" y="2946"/>
                  </a:lnTo>
                  <a:lnTo>
                    <a:pt x="843136" y="736"/>
                  </a:lnTo>
                  <a:lnTo>
                    <a:pt x="793803" y="0"/>
                  </a:lnTo>
                  <a:close/>
                </a:path>
                <a:path w="1588135" h="1427479">
                  <a:moveTo>
                    <a:pt x="1581652" y="240839"/>
                  </a:moveTo>
                  <a:lnTo>
                    <a:pt x="1578521" y="250951"/>
                  </a:lnTo>
                  <a:lnTo>
                    <a:pt x="1578741" y="250951"/>
                  </a:lnTo>
                  <a:lnTo>
                    <a:pt x="1580807" y="244967"/>
                  </a:lnTo>
                  <a:lnTo>
                    <a:pt x="1581652" y="240839"/>
                  </a:lnTo>
                  <a:close/>
                </a:path>
                <a:path w="1588135" h="1427479">
                  <a:moveTo>
                    <a:pt x="1585975" y="219730"/>
                  </a:moveTo>
                  <a:lnTo>
                    <a:pt x="1585359" y="222631"/>
                  </a:lnTo>
                  <a:lnTo>
                    <a:pt x="1581652" y="240839"/>
                  </a:lnTo>
                  <a:lnTo>
                    <a:pt x="1582843" y="236993"/>
                  </a:lnTo>
                  <a:lnTo>
                    <a:pt x="1585664" y="222631"/>
                  </a:lnTo>
                  <a:lnTo>
                    <a:pt x="1585975" y="219730"/>
                  </a:lnTo>
                  <a:close/>
                </a:path>
                <a:path w="1588135" h="1427479">
                  <a:moveTo>
                    <a:pt x="1587665" y="194310"/>
                  </a:moveTo>
                  <a:lnTo>
                    <a:pt x="1586065" y="218372"/>
                  </a:lnTo>
                  <a:lnTo>
                    <a:pt x="1587200" y="208268"/>
                  </a:lnTo>
                  <a:lnTo>
                    <a:pt x="1587665" y="194310"/>
                  </a:lnTo>
                  <a:close/>
                </a:path>
              </a:pathLst>
            </a:custGeom>
            <a:solidFill>
              <a:srgbClr val="DFDF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55776" y="3995927"/>
              <a:ext cx="1680972" cy="1528572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1281684" y="4022936"/>
              <a:ext cx="1578610" cy="1425575"/>
            </a:xfrm>
            <a:custGeom>
              <a:avLst/>
              <a:gdLst/>
              <a:ahLst/>
              <a:cxnLst/>
              <a:rect l="l" t="t" r="r" b="b"/>
              <a:pathLst>
                <a:path w="1578610" h="1425575">
                  <a:moveTo>
                    <a:pt x="806582" y="0"/>
                  </a:moveTo>
                  <a:lnTo>
                    <a:pt x="765042" y="0"/>
                  </a:lnTo>
                  <a:lnTo>
                    <a:pt x="724389" y="9059"/>
                  </a:lnTo>
                  <a:lnTo>
                    <a:pt x="686394" y="27178"/>
                  </a:lnTo>
                  <a:lnTo>
                    <a:pt x="652832" y="54356"/>
                  </a:lnTo>
                  <a:lnTo>
                    <a:pt x="625474" y="90593"/>
                  </a:lnTo>
                  <a:lnTo>
                    <a:pt x="18287" y="1131739"/>
                  </a:lnTo>
                  <a:lnTo>
                    <a:pt x="0" y="1174665"/>
                  </a:lnTo>
                  <a:lnTo>
                    <a:pt x="15773" y="1207242"/>
                  </a:lnTo>
                  <a:lnTo>
                    <a:pt x="67990" y="1261301"/>
                  </a:lnTo>
                  <a:lnTo>
                    <a:pt x="103124" y="1281091"/>
                  </a:lnTo>
                  <a:lnTo>
                    <a:pt x="150628" y="1300969"/>
                  </a:lnTo>
                  <a:lnTo>
                    <a:pt x="198393" y="1319376"/>
                  </a:lnTo>
                  <a:lnTo>
                    <a:pt x="246401" y="1336309"/>
                  </a:lnTo>
                  <a:lnTo>
                    <a:pt x="294630" y="1351770"/>
                  </a:lnTo>
                  <a:lnTo>
                    <a:pt x="343060" y="1365759"/>
                  </a:lnTo>
                  <a:lnTo>
                    <a:pt x="391671" y="1378275"/>
                  </a:lnTo>
                  <a:lnTo>
                    <a:pt x="440443" y="1389319"/>
                  </a:lnTo>
                  <a:lnTo>
                    <a:pt x="489357" y="1398890"/>
                  </a:lnTo>
                  <a:lnTo>
                    <a:pt x="538391" y="1406988"/>
                  </a:lnTo>
                  <a:lnTo>
                    <a:pt x="587526" y="1413615"/>
                  </a:lnTo>
                  <a:lnTo>
                    <a:pt x="636741" y="1418768"/>
                  </a:lnTo>
                  <a:lnTo>
                    <a:pt x="686017" y="1422450"/>
                  </a:lnTo>
                  <a:lnTo>
                    <a:pt x="735333" y="1424658"/>
                  </a:lnTo>
                  <a:lnTo>
                    <a:pt x="784669" y="1425395"/>
                  </a:lnTo>
                  <a:lnTo>
                    <a:pt x="834005" y="1424658"/>
                  </a:lnTo>
                  <a:lnTo>
                    <a:pt x="883321" y="1422450"/>
                  </a:lnTo>
                  <a:lnTo>
                    <a:pt x="932597" y="1418768"/>
                  </a:lnTo>
                  <a:lnTo>
                    <a:pt x="981812" y="1413615"/>
                  </a:lnTo>
                  <a:lnTo>
                    <a:pt x="1030947" y="1406988"/>
                  </a:lnTo>
                  <a:lnTo>
                    <a:pt x="1079981" y="1398890"/>
                  </a:lnTo>
                  <a:lnTo>
                    <a:pt x="1128895" y="1389319"/>
                  </a:lnTo>
                  <a:lnTo>
                    <a:pt x="1177667" y="1378275"/>
                  </a:lnTo>
                  <a:lnTo>
                    <a:pt x="1226278" y="1365759"/>
                  </a:lnTo>
                  <a:lnTo>
                    <a:pt x="1274708" y="1351770"/>
                  </a:lnTo>
                  <a:lnTo>
                    <a:pt x="1322937" y="1336309"/>
                  </a:lnTo>
                  <a:lnTo>
                    <a:pt x="1370945" y="1319376"/>
                  </a:lnTo>
                  <a:lnTo>
                    <a:pt x="1418710" y="1300969"/>
                  </a:lnTo>
                  <a:lnTo>
                    <a:pt x="1466215" y="1281091"/>
                  </a:lnTo>
                  <a:lnTo>
                    <a:pt x="1501348" y="1261301"/>
                  </a:lnTo>
                  <a:lnTo>
                    <a:pt x="1530683" y="1236403"/>
                  </a:lnTo>
                  <a:lnTo>
                    <a:pt x="1569339" y="1174665"/>
                  </a:lnTo>
                  <a:lnTo>
                    <a:pt x="1573660" y="1188623"/>
                  </a:lnTo>
                  <a:lnTo>
                    <a:pt x="1576482" y="1202986"/>
                  </a:lnTo>
                  <a:lnTo>
                    <a:pt x="1578018" y="1217349"/>
                  </a:lnTo>
                  <a:lnTo>
                    <a:pt x="1578483" y="1231307"/>
                  </a:lnTo>
                  <a:lnTo>
                    <a:pt x="1578090" y="1205837"/>
                  </a:lnTo>
                  <a:lnTo>
                    <a:pt x="1565302" y="1155851"/>
                  </a:lnTo>
                  <a:lnTo>
                    <a:pt x="946149" y="90593"/>
                  </a:lnTo>
                  <a:lnTo>
                    <a:pt x="918792" y="54356"/>
                  </a:lnTo>
                  <a:lnTo>
                    <a:pt x="885230" y="27178"/>
                  </a:lnTo>
                  <a:lnTo>
                    <a:pt x="847235" y="9059"/>
                  </a:lnTo>
                  <a:lnTo>
                    <a:pt x="806582" y="0"/>
                  </a:lnTo>
                  <a:close/>
                </a:path>
              </a:pathLst>
            </a:custGeom>
            <a:solidFill>
              <a:srgbClr val="DFDF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820923" y="2238755"/>
              <a:ext cx="1034808" cy="1507236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2901695" y="2320496"/>
              <a:ext cx="932180" cy="1404620"/>
            </a:xfrm>
            <a:custGeom>
              <a:avLst/>
              <a:gdLst/>
              <a:ahLst/>
              <a:cxnLst/>
              <a:rect l="l" t="t" r="r" b="b"/>
              <a:pathLst>
                <a:path w="932179" h="1404620">
                  <a:moveTo>
                    <a:pt x="117919" y="0"/>
                  </a:moveTo>
                  <a:lnTo>
                    <a:pt x="74887" y="9948"/>
                  </a:lnTo>
                  <a:lnTo>
                    <a:pt x="35030" y="30579"/>
                  </a:lnTo>
                  <a:lnTo>
                    <a:pt x="0" y="61642"/>
                  </a:lnTo>
                  <a:lnTo>
                    <a:pt x="36401" y="57405"/>
                  </a:lnTo>
                  <a:lnTo>
                    <a:pt x="72993" y="61658"/>
                  </a:lnTo>
                  <a:lnTo>
                    <a:pt x="109156" y="74412"/>
                  </a:lnTo>
                  <a:lnTo>
                    <a:pt x="144272" y="95678"/>
                  </a:lnTo>
                  <a:lnTo>
                    <a:pt x="185385" y="126477"/>
                  </a:lnTo>
                  <a:lnTo>
                    <a:pt x="225333" y="158228"/>
                  </a:lnTo>
                  <a:lnTo>
                    <a:pt x="264108" y="190915"/>
                  </a:lnTo>
                  <a:lnTo>
                    <a:pt x="301702" y="224521"/>
                  </a:lnTo>
                  <a:lnTo>
                    <a:pt x="338105" y="259026"/>
                  </a:lnTo>
                  <a:lnTo>
                    <a:pt x="373308" y="294416"/>
                  </a:lnTo>
                  <a:lnTo>
                    <a:pt x="407302" y="330672"/>
                  </a:lnTo>
                  <a:lnTo>
                    <a:pt x="440080" y="367777"/>
                  </a:lnTo>
                  <a:lnTo>
                    <a:pt x="471632" y="405713"/>
                  </a:lnTo>
                  <a:lnTo>
                    <a:pt x="501949" y="444464"/>
                  </a:lnTo>
                  <a:lnTo>
                    <a:pt x="531023" y="484012"/>
                  </a:lnTo>
                  <a:lnTo>
                    <a:pt x="558844" y="524340"/>
                  </a:lnTo>
                  <a:lnTo>
                    <a:pt x="585404" y="565430"/>
                  </a:lnTo>
                  <a:lnTo>
                    <a:pt x="610695" y="607266"/>
                  </a:lnTo>
                  <a:lnTo>
                    <a:pt x="634707" y="649830"/>
                  </a:lnTo>
                  <a:lnTo>
                    <a:pt x="657431" y="693104"/>
                  </a:lnTo>
                  <a:lnTo>
                    <a:pt x="678860" y="737072"/>
                  </a:lnTo>
                  <a:lnTo>
                    <a:pt x="698983" y="781716"/>
                  </a:lnTo>
                  <a:lnTo>
                    <a:pt x="717793" y="827018"/>
                  </a:lnTo>
                  <a:lnTo>
                    <a:pt x="735281" y="872963"/>
                  </a:lnTo>
                  <a:lnTo>
                    <a:pt x="751437" y="919531"/>
                  </a:lnTo>
                  <a:lnTo>
                    <a:pt x="766253" y="966707"/>
                  </a:lnTo>
                  <a:lnTo>
                    <a:pt x="779720" y="1014472"/>
                  </a:lnTo>
                  <a:lnTo>
                    <a:pt x="791829" y="1062809"/>
                  </a:lnTo>
                  <a:lnTo>
                    <a:pt x="802572" y="1111702"/>
                  </a:lnTo>
                  <a:lnTo>
                    <a:pt x="811940" y="1161133"/>
                  </a:lnTo>
                  <a:lnTo>
                    <a:pt x="819924" y="1211084"/>
                  </a:lnTo>
                  <a:lnTo>
                    <a:pt x="826516" y="1261538"/>
                  </a:lnTo>
                  <a:lnTo>
                    <a:pt x="827156" y="1301343"/>
                  </a:lnTo>
                  <a:lnTo>
                    <a:pt x="819642" y="1338802"/>
                  </a:lnTo>
                  <a:lnTo>
                    <a:pt x="805245" y="1373284"/>
                  </a:lnTo>
                  <a:lnTo>
                    <a:pt x="785241" y="1404159"/>
                  </a:lnTo>
                  <a:lnTo>
                    <a:pt x="829319" y="1389847"/>
                  </a:lnTo>
                  <a:lnTo>
                    <a:pt x="866981" y="1365989"/>
                  </a:lnTo>
                  <a:lnTo>
                    <a:pt x="897143" y="1333960"/>
                  </a:lnTo>
                  <a:lnTo>
                    <a:pt x="918722" y="1295137"/>
                  </a:lnTo>
                  <a:lnTo>
                    <a:pt x="930635" y="1250895"/>
                  </a:lnTo>
                  <a:lnTo>
                    <a:pt x="931799" y="1202610"/>
                  </a:lnTo>
                  <a:lnTo>
                    <a:pt x="925436" y="1152168"/>
                  </a:lnTo>
                  <a:lnTo>
                    <a:pt x="917648" y="1102228"/>
                  </a:lnTo>
                  <a:lnTo>
                    <a:pt x="908445" y="1052807"/>
                  </a:lnTo>
                  <a:lnTo>
                    <a:pt x="897839" y="1003921"/>
                  </a:lnTo>
                  <a:lnTo>
                    <a:pt x="885839" y="955590"/>
                  </a:lnTo>
                  <a:lnTo>
                    <a:pt x="872457" y="907829"/>
                  </a:lnTo>
                  <a:lnTo>
                    <a:pt x="857702" y="860657"/>
                  </a:lnTo>
                  <a:lnTo>
                    <a:pt x="841586" y="814090"/>
                  </a:lnTo>
                  <a:lnTo>
                    <a:pt x="824118" y="768147"/>
                  </a:lnTo>
                  <a:lnTo>
                    <a:pt x="805310" y="722844"/>
                  </a:lnTo>
                  <a:lnTo>
                    <a:pt x="785172" y="678199"/>
                  </a:lnTo>
                  <a:lnTo>
                    <a:pt x="763714" y="634229"/>
                  </a:lnTo>
                  <a:lnTo>
                    <a:pt x="740948" y="590952"/>
                  </a:lnTo>
                  <a:lnTo>
                    <a:pt x="716883" y="548386"/>
                  </a:lnTo>
                  <a:lnTo>
                    <a:pt x="691530" y="506546"/>
                  </a:lnTo>
                  <a:lnTo>
                    <a:pt x="664900" y="465452"/>
                  </a:lnTo>
                  <a:lnTo>
                    <a:pt x="637003" y="425120"/>
                  </a:lnTo>
                  <a:lnTo>
                    <a:pt x="607850" y="385567"/>
                  </a:lnTo>
                  <a:lnTo>
                    <a:pt x="577452" y="346812"/>
                  </a:lnTo>
                  <a:lnTo>
                    <a:pt x="545818" y="308871"/>
                  </a:lnTo>
                  <a:lnTo>
                    <a:pt x="512960" y="271762"/>
                  </a:lnTo>
                  <a:lnTo>
                    <a:pt x="478888" y="235502"/>
                  </a:lnTo>
                  <a:lnTo>
                    <a:pt x="443613" y="200108"/>
                  </a:lnTo>
                  <a:lnTo>
                    <a:pt x="407145" y="165599"/>
                  </a:lnTo>
                  <a:lnTo>
                    <a:pt x="369494" y="131991"/>
                  </a:lnTo>
                  <a:lnTo>
                    <a:pt x="330672" y="99302"/>
                  </a:lnTo>
                  <a:lnTo>
                    <a:pt x="290689" y="67549"/>
                  </a:lnTo>
                  <a:lnTo>
                    <a:pt x="249555" y="36750"/>
                  </a:lnTo>
                  <a:lnTo>
                    <a:pt x="206904" y="13150"/>
                  </a:lnTo>
                  <a:lnTo>
                    <a:pt x="162475" y="983"/>
                  </a:lnTo>
                  <a:lnTo>
                    <a:pt x="117919" y="0"/>
                  </a:lnTo>
                  <a:close/>
                </a:path>
              </a:pathLst>
            </a:custGeom>
            <a:solidFill>
              <a:srgbClr val="46B5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28599" y="3742944"/>
              <a:ext cx="1033297" cy="1507236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310730" y="3768851"/>
              <a:ext cx="930275" cy="1404620"/>
            </a:xfrm>
            <a:custGeom>
              <a:avLst/>
              <a:gdLst/>
              <a:ahLst/>
              <a:cxnLst/>
              <a:rect l="l" t="t" r="r" b="b"/>
              <a:pathLst>
                <a:path w="930275" h="1404620">
                  <a:moveTo>
                    <a:pt x="144284" y="0"/>
                  </a:moveTo>
                  <a:lnTo>
                    <a:pt x="100201" y="14312"/>
                  </a:lnTo>
                  <a:lnTo>
                    <a:pt x="62605" y="38170"/>
                  </a:lnTo>
                  <a:lnTo>
                    <a:pt x="32642" y="70199"/>
                  </a:lnTo>
                  <a:lnTo>
                    <a:pt x="11456" y="109022"/>
                  </a:lnTo>
                  <a:lnTo>
                    <a:pt x="194" y="153264"/>
                  </a:lnTo>
                  <a:lnTo>
                    <a:pt x="0" y="201549"/>
                  </a:lnTo>
                  <a:lnTo>
                    <a:pt x="6360" y="251990"/>
                  </a:lnTo>
                  <a:lnTo>
                    <a:pt x="14147" y="301930"/>
                  </a:lnTo>
                  <a:lnTo>
                    <a:pt x="23349" y="351352"/>
                  </a:lnTo>
                  <a:lnTo>
                    <a:pt x="33953" y="400237"/>
                  </a:lnTo>
                  <a:lnTo>
                    <a:pt x="45950" y="448569"/>
                  </a:lnTo>
                  <a:lnTo>
                    <a:pt x="59327" y="496330"/>
                  </a:lnTo>
                  <a:lnTo>
                    <a:pt x="74074" y="543502"/>
                  </a:lnTo>
                  <a:lnTo>
                    <a:pt x="90180" y="590069"/>
                  </a:lnTo>
                  <a:lnTo>
                    <a:pt x="107632" y="636012"/>
                  </a:lnTo>
                  <a:lnTo>
                    <a:pt x="126420" y="681315"/>
                  </a:lnTo>
                  <a:lnTo>
                    <a:pt x="146532" y="725960"/>
                  </a:lnTo>
                  <a:lnTo>
                    <a:pt x="167958" y="769929"/>
                  </a:lnTo>
                  <a:lnTo>
                    <a:pt x="190686" y="813206"/>
                  </a:lnTo>
                  <a:lnTo>
                    <a:pt x="214704" y="855773"/>
                  </a:lnTo>
                  <a:lnTo>
                    <a:pt x="240002" y="897612"/>
                  </a:lnTo>
                  <a:lnTo>
                    <a:pt x="266568" y="938707"/>
                  </a:lnTo>
                  <a:lnTo>
                    <a:pt x="294390" y="979039"/>
                  </a:lnTo>
                  <a:lnTo>
                    <a:pt x="323459" y="1018591"/>
                  </a:lnTo>
                  <a:lnTo>
                    <a:pt x="353762" y="1057347"/>
                  </a:lnTo>
                  <a:lnTo>
                    <a:pt x="385287" y="1095288"/>
                  </a:lnTo>
                  <a:lnTo>
                    <a:pt x="418025" y="1132397"/>
                  </a:lnTo>
                  <a:lnTo>
                    <a:pt x="451963" y="1168657"/>
                  </a:lnTo>
                  <a:lnTo>
                    <a:pt x="487091" y="1204050"/>
                  </a:lnTo>
                  <a:lnTo>
                    <a:pt x="523396" y="1238559"/>
                  </a:lnTo>
                  <a:lnTo>
                    <a:pt x="560869" y="1272167"/>
                  </a:lnTo>
                  <a:lnTo>
                    <a:pt x="599496" y="1304856"/>
                  </a:lnTo>
                  <a:lnTo>
                    <a:pt x="639268" y="1336609"/>
                  </a:lnTo>
                  <a:lnTo>
                    <a:pt x="680173" y="1367409"/>
                  </a:lnTo>
                  <a:lnTo>
                    <a:pt x="722998" y="1391009"/>
                  </a:lnTo>
                  <a:lnTo>
                    <a:pt x="767795" y="1403175"/>
                  </a:lnTo>
                  <a:lnTo>
                    <a:pt x="812719" y="1404159"/>
                  </a:lnTo>
                  <a:lnTo>
                    <a:pt x="855924" y="1394210"/>
                  </a:lnTo>
                  <a:lnTo>
                    <a:pt x="895568" y="1373579"/>
                  </a:lnTo>
                  <a:lnTo>
                    <a:pt x="929805" y="1342517"/>
                  </a:lnTo>
                  <a:lnTo>
                    <a:pt x="893412" y="1345467"/>
                  </a:lnTo>
                  <a:lnTo>
                    <a:pt x="856805" y="1340786"/>
                  </a:lnTo>
                  <a:lnTo>
                    <a:pt x="820627" y="1328461"/>
                  </a:lnTo>
                  <a:lnTo>
                    <a:pt x="785520" y="1308481"/>
                  </a:lnTo>
                  <a:lnTo>
                    <a:pt x="744379" y="1277682"/>
                  </a:lnTo>
                  <a:lnTo>
                    <a:pt x="704387" y="1245930"/>
                  </a:lnTo>
                  <a:lnTo>
                    <a:pt x="665556" y="1213243"/>
                  </a:lnTo>
                  <a:lnTo>
                    <a:pt x="627896" y="1179638"/>
                  </a:lnTo>
                  <a:lnTo>
                    <a:pt x="591418" y="1145132"/>
                  </a:lnTo>
                  <a:lnTo>
                    <a:pt x="556133" y="1109743"/>
                  </a:lnTo>
                  <a:lnTo>
                    <a:pt x="522050" y="1073487"/>
                  </a:lnTo>
                  <a:lnTo>
                    <a:pt x="489181" y="1036382"/>
                  </a:lnTo>
                  <a:lnTo>
                    <a:pt x="457536" y="998446"/>
                  </a:lnTo>
                  <a:lnTo>
                    <a:pt x="427127" y="959695"/>
                  </a:lnTo>
                  <a:lnTo>
                    <a:pt x="397963" y="920147"/>
                  </a:lnTo>
                  <a:lnTo>
                    <a:pt x="370055" y="879819"/>
                  </a:lnTo>
                  <a:lnTo>
                    <a:pt x="343414" y="838728"/>
                  </a:lnTo>
                  <a:lnTo>
                    <a:pt x="318050" y="796893"/>
                  </a:lnTo>
                  <a:lnTo>
                    <a:pt x="293975" y="754329"/>
                  </a:lnTo>
                  <a:lnTo>
                    <a:pt x="271199" y="711055"/>
                  </a:lnTo>
                  <a:lnTo>
                    <a:pt x="249732" y="667087"/>
                  </a:lnTo>
                  <a:lnTo>
                    <a:pt x="229585" y="622443"/>
                  </a:lnTo>
                  <a:lnTo>
                    <a:pt x="210768" y="577140"/>
                  </a:lnTo>
                  <a:lnTo>
                    <a:pt x="193294" y="531196"/>
                  </a:lnTo>
                  <a:lnTo>
                    <a:pt x="177171" y="484628"/>
                  </a:lnTo>
                  <a:lnTo>
                    <a:pt x="162410" y="437452"/>
                  </a:lnTo>
                  <a:lnTo>
                    <a:pt x="149023" y="389687"/>
                  </a:lnTo>
                  <a:lnTo>
                    <a:pt x="137020" y="341349"/>
                  </a:lnTo>
                  <a:lnTo>
                    <a:pt x="126412" y="292456"/>
                  </a:lnTo>
                  <a:lnTo>
                    <a:pt x="117209" y="243026"/>
                  </a:lnTo>
                  <a:lnTo>
                    <a:pt x="109421" y="193075"/>
                  </a:lnTo>
                  <a:lnTo>
                    <a:pt x="103060" y="142621"/>
                  </a:lnTo>
                  <a:lnTo>
                    <a:pt x="102416" y="101530"/>
                  </a:lnTo>
                  <a:lnTo>
                    <a:pt x="109932" y="63642"/>
                  </a:lnTo>
                  <a:lnTo>
                    <a:pt x="124318" y="29589"/>
                  </a:lnTo>
                  <a:lnTo>
                    <a:pt x="144284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96595" y="2211323"/>
              <a:ext cx="1033297" cy="1507236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278688" y="2293064"/>
              <a:ext cx="930275" cy="1404620"/>
            </a:xfrm>
            <a:custGeom>
              <a:avLst/>
              <a:gdLst/>
              <a:ahLst/>
              <a:cxnLst/>
              <a:rect l="l" t="t" r="r" b="b"/>
              <a:pathLst>
                <a:path w="930275" h="1404620">
                  <a:moveTo>
                    <a:pt x="812757" y="0"/>
                  </a:moveTo>
                  <a:lnTo>
                    <a:pt x="767833" y="983"/>
                  </a:lnTo>
                  <a:lnTo>
                    <a:pt x="723036" y="13150"/>
                  </a:lnTo>
                  <a:lnTo>
                    <a:pt x="680212" y="36750"/>
                  </a:lnTo>
                  <a:lnTo>
                    <a:pt x="639076" y="67313"/>
                  </a:lnTo>
                  <a:lnTo>
                    <a:pt x="599107" y="98847"/>
                  </a:lnTo>
                  <a:lnTo>
                    <a:pt x="560313" y="131335"/>
                  </a:lnTo>
                  <a:lnTo>
                    <a:pt x="522704" y="164759"/>
                  </a:lnTo>
                  <a:lnTo>
                    <a:pt x="486290" y="199103"/>
                  </a:lnTo>
                  <a:lnTo>
                    <a:pt x="451079" y="234347"/>
                  </a:lnTo>
                  <a:lnTo>
                    <a:pt x="417082" y="270476"/>
                  </a:lnTo>
                  <a:lnTo>
                    <a:pt x="384307" y="307471"/>
                  </a:lnTo>
                  <a:lnTo>
                    <a:pt x="352764" y="345316"/>
                  </a:lnTo>
                  <a:lnTo>
                    <a:pt x="322462" y="383993"/>
                  </a:lnTo>
                  <a:lnTo>
                    <a:pt x="293411" y="423484"/>
                  </a:lnTo>
                  <a:lnTo>
                    <a:pt x="265620" y="463772"/>
                  </a:lnTo>
                  <a:lnTo>
                    <a:pt x="239099" y="504840"/>
                  </a:lnTo>
                  <a:lnTo>
                    <a:pt x="213856" y="546671"/>
                  </a:lnTo>
                  <a:lnTo>
                    <a:pt x="189902" y="589247"/>
                  </a:lnTo>
                  <a:lnTo>
                    <a:pt x="167245" y="632550"/>
                  </a:lnTo>
                  <a:lnTo>
                    <a:pt x="145896" y="676563"/>
                  </a:lnTo>
                  <a:lnTo>
                    <a:pt x="125863" y="721269"/>
                  </a:lnTo>
                  <a:lnTo>
                    <a:pt x="107155" y="766651"/>
                  </a:lnTo>
                  <a:lnTo>
                    <a:pt x="89783" y="812691"/>
                  </a:lnTo>
                  <a:lnTo>
                    <a:pt x="73755" y="859371"/>
                  </a:lnTo>
                  <a:lnTo>
                    <a:pt x="59082" y="906674"/>
                  </a:lnTo>
                  <a:lnTo>
                    <a:pt x="45771" y="954584"/>
                  </a:lnTo>
                  <a:lnTo>
                    <a:pt x="33834" y="1003082"/>
                  </a:lnTo>
                  <a:lnTo>
                    <a:pt x="23279" y="1052151"/>
                  </a:lnTo>
                  <a:lnTo>
                    <a:pt x="14115" y="1101773"/>
                  </a:lnTo>
                  <a:lnTo>
                    <a:pt x="6352" y="1151932"/>
                  </a:lnTo>
                  <a:lnTo>
                    <a:pt x="0" y="1202610"/>
                  </a:lnTo>
                  <a:lnTo>
                    <a:pt x="359" y="1250895"/>
                  </a:lnTo>
                  <a:lnTo>
                    <a:pt x="12044" y="1295137"/>
                  </a:lnTo>
                  <a:lnTo>
                    <a:pt x="33782" y="1333960"/>
                  </a:lnTo>
                  <a:lnTo>
                    <a:pt x="64299" y="1365989"/>
                  </a:lnTo>
                  <a:lnTo>
                    <a:pt x="102324" y="1389847"/>
                  </a:lnTo>
                  <a:lnTo>
                    <a:pt x="146583" y="1404159"/>
                  </a:lnTo>
                  <a:lnTo>
                    <a:pt x="124318" y="1373284"/>
                  </a:lnTo>
                  <a:lnTo>
                    <a:pt x="109358" y="1338802"/>
                  </a:lnTo>
                  <a:lnTo>
                    <a:pt x="102129" y="1301343"/>
                  </a:lnTo>
                  <a:lnTo>
                    <a:pt x="103060" y="1261538"/>
                  </a:lnTo>
                  <a:lnTo>
                    <a:pt x="109421" y="1211084"/>
                  </a:lnTo>
                  <a:lnTo>
                    <a:pt x="117209" y="1161133"/>
                  </a:lnTo>
                  <a:lnTo>
                    <a:pt x="126412" y="1111702"/>
                  </a:lnTo>
                  <a:lnTo>
                    <a:pt x="137021" y="1062809"/>
                  </a:lnTo>
                  <a:lnTo>
                    <a:pt x="149025" y="1014472"/>
                  </a:lnTo>
                  <a:lnTo>
                    <a:pt x="162412" y="966707"/>
                  </a:lnTo>
                  <a:lnTo>
                    <a:pt x="177173" y="919531"/>
                  </a:lnTo>
                  <a:lnTo>
                    <a:pt x="193297" y="872963"/>
                  </a:lnTo>
                  <a:lnTo>
                    <a:pt x="210772" y="827018"/>
                  </a:lnTo>
                  <a:lnTo>
                    <a:pt x="229590" y="781716"/>
                  </a:lnTo>
                  <a:lnTo>
                    <a:pt x="249737" y="737072"/>
                  </a:lnTo>
                  <a:lnTo>
                    <a:pt x="271206" y="693104"/>
                  </a:lnTo>
                  <a:lnTo>
                    <a:pt x="293983" y="649830"/>
                  </a:lnTo>
                  <a:lnTo>
                    <a:pt x="318060" y="607266"/>
                  </a:lnTo>
                  <a:lnTo>
                    <a:pt x="343425" y="565430"/>
                  </a:lnTo>
                  <a:lnTo>
                    <a:pt x="370067" y="524340"/>
                  </a:lnTo>
                  <a:lnTo>
                    <a:pt x="397977" y="484012"/>
                  </a:lnTo>
                  <a:lnTo>
                    <a:pt x="427142" y="444464"/>
                  </a:lnTo>
                  <a:lnTo>
                    <a:pt x="457554" y="405713"/>
                  </a:lnTo>
                  <a:lnTo>
                    <a:pt x="489200" y="367777"/>
                  </a:lnTo>
                  <a:lnTo>
                    <a:pt x="522071" y="330672"/>
                  </a:lnTo>
                  <a:lnTo>
                    <a:pt x="556156" y="294416"/>
                  </a:lnTo>
                  <a:lnTo>
                    <a:pt x="591444" y="259026"/>
                  </a:lnTo>
                  <a:lnTo>
                    <a:pt x="627924" y="224521"/>
                  </a:lnTo>
                  <a:lnTo>
                    <a:pt x="665587" y="190915"/>
                  </a:lnTo>
                  <a:lnTo>
                    <a:pt x="704420" y="158228"/>
                  </a:lnTo>
                  <a:lnTo>
                    <a:pt x="744414" y="126477"/>
                  </a:lnTo>
                  <a:lnTo>
                    <a:pt x="785558" y="95678"/>
                  </a:lnTo>
                  <a:lnTo>
                    <a:pt x="820665" y="75697"/>
                  </a:lnTo>
                  <a:lnTo>
                    <a:pt x="856843" y="63372"/>
                  </a:lnTo>
                  <a:lnTo>
                    <a:pt x="893450" y="58691"/>
                  </a:lnTo>
                  <a:lnTo>
                    <a:pt x="929843" y="61642"/>
                  </a:lnTo>
                  <a:lnTo>
                    <a:pt x="895606" y="30579"/>
                  </a:lnTo>
                  <a:lnTo>
                    <a:pt x="855963" y="9948"/>
                  </a:lnTo>
                  <a:lnTo>
                    <a:pt x="812757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840735" y="3724655"/>
              <a:ext cx="1036332" cy="1507236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2921507" y="3805427"/>
              <a:ext cx="933450" cy="1404620"/>
            </a:xfrm>
            <a:custGeom>
              <a:avLst/>
              <a:gdLst/>
              <a:ahLst/>
              <a:cxnLst/>
              <a:rect l="l" t="t" r="r" b="b"/>
              <a:pathLst>
                <a:path w="933450" h="1404620">
                  <a:moveTo>
                    <a:pt x="786511" y="0"/>
                  </a:moveTo>
                  <a:lnTo>
                    <a:pt x="806533" y="30874"/>
                  </a:lnTo>
                  <a:lnTo>
                    <a:pt x="820959" y="65357"/>
                  </a:lnTo>
                  <a:lnTo>
                    <a:pt x="828480" y="102816"/>
                  </a:lnTo>
                  <a:lnTo>
                    <a:pt x="827786" y="142621"/>
                  </a:lnTo>
                  <a:lnTo>
                    <a:pt x="821193" y="193075"/>
                  </a:lnTo>
                  <a:lnTo>
                    <a:pt x="813205" y="243026"/>
                  </a:lnTo>
                  <a:lnTo>
                    <a:pt x="803829" y="292456"/>
                  </a:lnTo>
                  <a:lnTo>
                    <a:pt x="793076" y="341349"/>
                  </a:lnTo>
                  <a:lnTo>
                    <a:pt x="780954" y="389687"/>
                  </a:lnTo>
                  <a:lnTo>
                    <a:pt x="767471" y="437452"/>
                  </a:lnTo>
                  <a:lnTo>
                    <a:pt x="752637" y="484628"/>
                  </a:lnTo>
                  <a:lnTo>
                    <a:pt x="736460" y="531196"/>
                  </a:lnTo>
                  <a:lnTo>
                    <a:pt x="718949" y="577140"/>
                  </a:lnTo>
                  <a:lnTo>
                    <a:pt x="700113" y="622443"/>
                  </a:lnTo>
                  <a:lnTo>
                    <a:pt x="679961" y="667087"/>
                  </a:lnTo>
                  <a:lnTo>
                    <a:pt x="658502" y="711055"/>
                  </a:lnTo>
                  <a:lnTo>
                    <a:pt x="635743" y="754329"/>
                  </a:lnTo>
                  <a:lnTo>
                    <a:pt x="611695" y="796893"/>
                  </a:lnTo>
                  <a:lnTo>
                    <a:pt x="586366" y="838728"/>
                  </a:lnTo>
                  <a:lnTo>
                    <a:pt x="559764" y="879819"/>
                  </a:lnTo>
                  <a:lnTo>
                    <a:pt x="531900" y="920147"/>
                  </a:lnTo>
                  <a:lnTo>
                    <a:pt x="502780" y="959695"/>
                  </a:lnTo>
                  <a:lnTo>
                    <a:pt x="472415" y="998446"/>
                  </a:lnTo>
                  <a:lnTo>
                    <a:pt x="440813" y="1036382"/>
                  </a:lnTo>
                  <a:lnTo>
                    <a:pt x="407983" y="1073487"/>
                  </a:lnTo>
                  <a:lnTo>
                    <a:pt x="373934" y="1109743"/>
                  </a:lnTo>
                  <a:lnTo>
                    <a:pt x="338674" y="1145132"/>
                  </a:lnTo>
                  <a:lnTo>
                    <a:pt x="302212" y="1179638"/>
                  </a:lnTo>
                  <a:lnTo>
                    <a:pt x="264558" y="1213243"/>
                  </a:lnTo>
                  <a:lnTo>
                    <a:pt x="225719" y="1245930"/>
                  </a:lnTo>
                  <a:lnTo>
                    <a:pt x="185706" y="1277682"/>
                  </a:lnTo>
                  <a:lnTo>
                    <a:pt x="144525" y="1308481"/>
                  </a:lnTo>
                  <a:lnTo>
                    <a:pt x="108995" y="1328461"/>
                  </a:lnTo>
                  <a:lnTo>
                    <a:pt x="72215" y="1340786"/>
                  </a:lnTo>
                  <a:lnTo>
                    <a:pt x="35458" y="1345467"/>
                  </a:lnTo>
                  <a:lnTo>
                    <a:pt x="0" y="1342517"/>
                  </a:lnTo>
                  <a:lnTo>
                    <a:pt x="35094" y="1373579"/>
                  </a:lnTo>
                  <a:lnTo>
                    <a:pt x="75014" y="1394210"/>
                  </a:lnTo>
                  <a:lnTo>
                    <a:pt x="118110" y="1404159"/>
                  </a:lnTo>
                  <a:lnTo>
                    <a:pt x="162729" y="1403175"/>
                  </a:lnTo>
                  <a:lnTo>
                    <a:pt x="207221" y="1391009"/>
                  </a:lnTo>
                  <a:lnTo>
                    <a:pt x="249936" y="1367409"/>
                  </a:lnTo>
                  <a:lnTo>
                    <a:pt x="291137" y="1336609"/>
                  </a:lnTo>
                  <a:lnTo>
                    <a:pt x="331187" y="1304856"/>
                  </a:lnTo>
                  <a:lnTo>
                    <a:pt x="370075" y="1272167"/>
                  </a:lnTo>
                  <a:lnTo>
                    <a:pt x="407789" y="1238559"/>
                  </a:lnTo>
                  <a:lnTo>
                    <a:pt x="444320" y="1204050"/>
                  </a:lnTo>
                  <a:lnTo>
                    <a:pt x="479656" y="1168657"/>
                  </a:lnTo>
                  <a:lnTo>
                    <a:pt x="513788" y="1132397"/>
                  </a:lnTo>
                  <a:lnTo>
                    <a:pt x="546704" y="1095288"/>
                  </a:lnTo>
                  <a:lnTo>
                    <a:pt x="578393" y="1057347"/>
                  </a:lnTo>
                  <a:lnTo>
                    <a:pt x="608846" y="1018591"/>
                  </a:lnTo>
                  <a:lnTo>
                    <a:pt x="638051" y="979039"/>
                  </a:lnTo>
                  <a:lnTo>
                    <a:pt x="665997" y="938707"/>
                  </a:lnTo>
                  <a:lnTo>
                    <a:pt x="692675" y="897612"/>
                  </a:lnTo>
                  <a:lnTo>
                    <a:pt x="718073" y="855773"/>
                  </a:lnTo>
                  <a:lnTo>
                    <a:pt x="742181" y="813206"/>
                  </a:lnTo>
                  <a:lnTo>
                    <a:pt x="764988" y="769929"/>
                  </a:lnTo>
                  <a:lnTo>
                    <a:pt x="786484" y="725960"/>
                  </a:lnTo>
                  <a:lnTo>
                    <a:pt x="806657" y="681315"/>
                  </a:lnTo>
                  <a:lnTo>
                    <a:pt x="825497" y="636012"/>
                  </a:lnTo>
                  <a:lnTo>
                    <a:pt x="842994" y="590069"/>
                  </a:lnTo>
                  <a:lnTo>
                    <a:pt x="859137" y="543502"/>
                  </a:lnTo>
                  <a:lnTo>
                    <a:pt x="873914" y="496330"/>
                  </a:lnTo>
                  <a:lnTo>
                    <a:pt x="887317" y="448569"/>
                  </a:lnTo>
                  <a:lnTo>
                    <a:pt x="899333" y="400237"/>
                  </a:lnTo>
                  <a:lnTo>
                    <a:pt x="909952" y="351352"/>
                  </a:lnTo>
                  <a:lnTo>
                    <a:pt x="919164" y="301930"/>
                  </a:lnTo>
                  <a:lnTo>
                    <a:pt x="926958" y="251990"/>
                  </a:lnTo>
                  <a:lnTo>
                    <a:pt x="933322" y="201549"/>
                  </a:lnTo>
                  <a:lnTo>
                    <a:pt x="932158" y="153264"/>
                  </a:lnTo>
                  <a:lnTo>
                    <a:pt x="920237" y="109022"/>
                  </a:lnTo>
                  <a:lnTo>
                    <a:pt x="898636" y="70199"/>
                  </a:lnTo>
                  <a:lnTo>
                    <a:pt x="868430" y="38170"/>
                  </a:lnTo>
                  <a:lnTo>
                    <a:pt x="830697" y="14312"/>
                  </a:lnTo>
                  <a:lnTo>
                    <a:pt x="78651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79576" y="1872995"/>
              <a:ext cx="1691639" cy="470915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1260933" y="1953799"/>
              <a:ext cx="1588770" cy="368935"/>
            </a:xfrm>
            <a:custGeom>
              <a:avLst/>
              <a:gdLst/>
              <a:ahLst/>
              <a:cxnLst/>
              <a:rect l="l" t="t" r="r" b="b"/>
              <a:pathLst>
                <a:path w="1588770" h="368935">
                  <a:moveTo>
                    <a:pt x="794053" y="0"/>
                  </a:moveTo>
                  <a:lnTo>
                    <a:pt x="744750" y="737"/>
                  </a:lnTo>
                  <a:lnTo>
                    <a:pt x="695468" y="2948"/>
                  </a:lnTo>
                  <a:lnTo>
                    <a:pt x="646226" y="6634"/>
                  </a:lnTo>
                  <a:lnTo>
                    <a:pt x="597045" y="11795"/>
                  </a:lnTo>
                  <a:lnTo>
                    <a:pt x="547943" y="18430"/>
                  </a:lnTo>
                  <a:lnTo>
                    <a:pt x="498942" y="26539"/>
                  </a:lnTo>
                  <a:lnTo>
                    <a:pt x="450061" y="36123"/>
                  </a:lnTo>
                  <a:lnTo>
                    <a:pt x="401321" y="47181"/>
                  </a:lnTo>
                  <a:lnTo>
                    <a:pt x="352741" y="59714"/>
                  </a:lnTo>
                  <a:lnTo>
                    <a:pt x="304342" y="73721"/>
                  </a:lnTo>
                  <a:lnTo>
                    <a:pt x="256143" y="89203"/>
                  </a:lnTo>
                  <a:lnTo>
                    <a:pt x="208165" y="106159"/>
                  </a:lnTo>
                  <a:lnTo>
                    <a:pt x="160428" y="124589"/>
                  </a:lnTo>
                  <a:lnTo>
                    <a:pt x="112952" y="144494"/>
                  </a:lnTo>
                  <a:lnTo>
                    <a:pt x="71297" y="168330"/>
                  </a:lnTo>
                  <a:lnTo>
                    <a:pt x="38410" y="200101"/>
                  </a:lnTo>
                  <a:lnTo>
                    <a:pt x="15055" y="237918"/>
                  </a:lnTo>
                  <a:lnTo>
                    <a:pt x="1997" y="279895"/>
                  </a:lnTo>
                  <a:lnTo>
                    <a:pt x="0" y="324143"/>
                  </a:lnTo>
                  <a:lnTo>
                    <a:pt x="9828" y="368776"/>
                  </a:lnTo>
                  <a:lnTo>
                    <a:pt x="25655" y="336196"/>
                  </a:lnTo>
                  <a:lnTo>
                    <a:pt x="48531" y="307022"/>
                  </a:lnTo>
                  <a:lnTo>
                    <a:pt x="77836" y="282086"/>
                  </a:lnTo>
                  <a:lnTo>
                    <a:pt x="112952" y="262223"/>
                  </a:lnTo>
                  <a:lnTo>
                    <a:pt x="160428" y="242331"/>
                  </a:lnTo>
                  <a:lnTo>
                    <a:pt x="208165" y="223913"/>
                  </a:lnTo>
                  <a:lnTo>
                    <a:pt x="256143" y="206968"/>
                  </a:lnTo>
                  <a:lnTo>
                    <a:pt x="304342" y="191497"/>
                  </a:lnTo>
                  <a:lnTo>
                    <a:pt x="352741" y="177499"/>
                  </a:lnTo>
                  <a:lnTo>
                    <a:pt x="401321" y="164974"/>
                  </a:lnTo>
                  <a:lnTo>
                    <a:pt x="450061" y="153924"/>
                  </a:lnTo>
                  <a:lnTo>
                    <a:pt x="498942" y="144346"/>
                  </a:lnTo>
                  <a:lnTo>
                    <a:pt x="547943" y="136242"/>
                  </a:lnTo>
                  <a:lnTo>
                    <a:pt x="597045" y="129611"/>
                  </a:lnTo>
                  <a:lnTo>
                    <a:pt x="646226" y="124454"/>
                  </a:lnTo>
                  <a:lnTo>
                    <a:pt x="695468" y="120771"/>
                  </a:lnTo>
                  <a:lnTo>
                    <a:pt x="744750" y="118560"/>
                  </a:lnTo>
                  <a:lnTo>
                    <a:pt x="794053" y="117824"/>
                  </a:lnTo>
                  <a:lnTo>
                    <a:pt x="843355" y="118560"/>
                  </a:lnTo>
                  <a:lnTo>
                    <a:pt x="892637" y="120771"/>
                  </a:lnTo>
                  <a:lnTo>
                    <a:pt x="941879" y="124454"/>
                  </a:lnTo>
                  <a:lnTo>
                    <a:pt x="991061" y="129611"/>
                  </a:lnTo>
                  <a:lnTo>
                    <a:pt x="1040162" y="136242"/>
                  </a:lnTo>
                  <a:lnTo>
                    <a:pt x="1089163" y="144346"/>
                  </a:lnTo>
                  <a:lnTo>
                    <a:pt x="1138044" y="153924"/>
                  </a:lnTo>
                  <a:lnTo>
                    <a:pt x="1186784" y="164974"/>
                  </a:lnTo>
                  <a:lnTo>
                    <a:pt x="1235364" y="177499"/>
                  </a:lnTo>
                  <a:lnTo>
                    <a:pt x="1283763" y="191497"/>
                  </a:lnTo>
                  <a:lnTo>
                    <a:pt x="1331962" y="206968"/>
                  </a:lnTo>
                  <a:lnTo>
                    <a:pt x="1379940" y="223913"/>
                  </a:lnTo>
                  <a:lnTo>
                    <a:pt x="1427677" y="242331"/>
                  </a:lnTo>
                  <a:lnTo>
                    <a:pt x="1475154" y="262223"/>
                  </a:lnTo>
                  <a:lnTo>
                    <a:pt x="1509946" y="281122"/>
                  </a:lnTo>
                  <a:lnTo>
                    <a:pt x="1538701" y="306165"/>
                  </a:lnTo>
                  <a:lnTo>
                    <a:pt x="1578151" y="368776"/>
                  </a:lnTo>
                  <a:lnTo>
                    <a:pt x="1588195" y="324302"/>
                  </a:lnTo>
                  <a:lnTo>
                    <a:pt x="1586584" y="280403"/>
                  </a:lnTo>
                  <a:lnTo>
                    <a:pt x="1573896" y="238775"/>
                  </a:lnTo>
                  <a:lnTo>
                    <a:pt x="1550709" y="201117"/>
                  </a:lnTo>
                  <a:lnTo>
                    <a:pt x="1517602" y="169124"/>
                  </a:lnTo>
                  <a:lnTo>
                    <a:pt x="1475154" y="144494"/>
                  </a:lnTo>
                  <a:lnTo>
                    <a:pt x="1427677" y="124589"/>
                  </a:lnTo>
                  <a:lnTo>
                    <a:pt x="1379940" y="106159"/>
                  </a:lnTo>
                  <a:lnTo>
                    <a:pt x="1331962" y="89203"/>
                  </a:lnTo>
                  <a:lnTo>
                    <a:pt x="1283763" y="73721"/>
                  </a:lnTo>
                  <a:lnTo>
                    <a:pt x="1235364" y="59714"/>
                  </a:lnTo>
                  <a:lnTo>
                    <a:pt x="1186784" y="47181"/>
                  </a:lnTo>
                  <a:lnTo>
                    <a:pt x="1138044" y="36123"/>
                  </a:lnTo>
                  <a:lnTo>
                    <a:pt x="1089163" y="26539"/>
                  </a:lnTo>
                  <a:lnTo>
                    <a:pt x="1040162" y="18430"/>
                  </a:lnTo>
                  <a:lnTo>
                    <a:pt x="991061" y="11795"/>
                  </a:lnTo>
                  <a:lnTo>
                    <a:pt x="941879" y="6634"/>
                  </a:lnTo>
                  <a:lnTo>
                    <a:pt x="892637" y="2948"/>
                  </a:lnTo>
                  <a:lnTo>
                    <a:pt x="843355" y="737"/>
                  </a:lnTo>
                  <a:lnTo>
                    <a:pt x="794053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40535" y="5151119"/>
              <a:ext cx="1693164" cy="470915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1267099" y="5177027"/>
              <a:ext cx="1590040" cy="368935"/>
            </a:xfrm>
            <a:custGeom>
              <a:avLst/>
              <a:gdLst/>
              <a:ahLst/>
              <a:cxnLst/>
              <a:rect l="l" t="t" r="r" b="b"/>
              <a:pathLst>
                <a:path w="1590039" h="368935">
                  <a:moveTo>
                    <a:pt x="1579605" y="0"/>
                  </a:moveTo>
                  <a:lnTo>
                    <a:pt x="1540092" y="62611"/>
                  </a:lnTo>
                  <a:lnTo>
                    <a:pt x="1511293" y="87653"/>
                  </a:lnTo>
                  <a:lnTo>
                    <a:pt x="1476481" y="106553"/>
                  </a:lnTo>
                  <a:lnTo>
                    <a:pt x="1428963" y="126444"/>
                  </a:lnTo>
                  <a:lnTo>
                    <a:pt x="1381184" y="144862"/>
                  </a:lnTo>
                  <a:lnTo>
                    <a:pt x="1333163" y="161807"/>
                  </a:lnTo>
                  <a:lnTo>
                    <a:pt x="1284920" y="177279"/>
                  </a:lnTo>
                  <a:lnTo>
                    <a:pt x="1236477" y="191276"/>
                  </a:lnTo>
                  <a:lnTo>
                    <a:pt x="1187852" y="203801"/>
                  </a:lnTo>
                  <a:lnTo>
                    <a:pt x="1139066" y="214852"/>
                  </a:lnTo>
                  <a:lnTo>
                    <a:pt x="1090139" y="224429"/>
                  </a:lnTo>
                  <a:lnTo>
                    <a:pt x="1041091" y="232533"/>
                  </a:lnTo>
                  <a:lnTo>
                    <a:pt x="991943" y="239164"/>
                  </a:lnTo>
                  <a:lnTo>
                    <a:pt x="942714" y="244321"/>
                  </a:lnTo>
                  <a:lnTo>
                    <a:pt x="893424" y="248005"/>
                  </a:lnTo>
                  <a:lnTo>
                    <a:pt x="844095" y="250215"/>
                  </a:lnTo>
                  <a:lnTo>
                    <a:pt x="794745" y="250951"/>
                  </a:lnTo>
                  <a:lnTo>
                    <a:pt x="745395" y="250215"/>
                  </a:lnTo>
                  <a:lnTo>
                    <a:pt x="696066" y="248005"/>
                  </a:lnTo>
                  <a:lnTo>
                    <a:pt x="646776" y="244321"/>
                  </a:lnTo>
                  <a:lnTo>
                    <a:pt x="597547" y="239164"/>
                  </a:lnTo>
                  <a:lnTo>
                    <a:pt x="548399" y="232533"/>
                  </a:lnTo>
                  <a:lnTo>
                    <a:pt x="499351" y="224429"/>
                  </a:lnTo>
                  <a:lnTo>
                    <a:pt x="450424" y="214852"/>
                  </a:lnTo>
                  <a:lnTo>
                    <a:pt x="401638" y="203801"/>
                  </a:lnTo>
                  <a:lnTo>
                    <a:pt x="353013" y="191276"/>
                  </a:lnTo>
                  <a:lnTo>
                    <a:pt x="304569" y="177279"/>
                  </a:lnTo>
                  <a:lnTo>
                    <a:pt x="256327" y="161807"/>
                  </a:lnTo>
                  <a:lnTo>
                    <a:pt x="208306" y="144862"/>
                  </a:lnTo>
                  <a:lnTo>
                    <a:pt x="160527" y="126444"/>
                  </a:lnTo>
                  <a:lnTo>
                    <a:pt x="113009" y="106553"/>
                  </a:lnTo>
                  <a:lnTo>
                    <a:pt x="77876" y="86689"/>
                  </a:lnTo>
                  <a:lnTo>
                    <a:pt x="48541" y="61753"/>
                  </a:lnTo>
                  <a:lnTo>
                    <a:pt x="9885" y="0"/>
                  </a:lnTo>
                  <a:lnTo>
                    <a:pt x="0" y="44632"/>
                  </a:lnTo>
                  <a:lnTo>
                    <a:pt x="1964" y="88881"/>
                  </a:lnTo>
                  <a:lnTo>
                    <a:pt x="15013" y="130857"/>
                  </a:lnTo>
                  <a:lnTo>
                    <a:pt x="38380" y="168674"/>
                  </a:lnTo>
                  <a:lnTo>
                    <a:pt x="71301" y="200445"/>
                  </a:lnTo>
                  <a:lnTo>
                    <a:pt x="113009" y="224282"/>
                  </a:lnTo>
                  <a:lnTo>
                    <a:pt x="160527" y="244189"/>
                  </a:lnTo>
                  <a:lnTo>
                    <a:pt x="208306" y="262622"/>
                  </a:lnTo>
                  <a:lnTo>
                    <a:pt x="256327" y="279580"/>
                  </a:lnTo>
                  <a:lnTo>
                    <a:pt x="304569" y="295064"/>
                  </a:lnTo>
                  <a:lnTo>
                    <a:pt x="353013" y="309072"/>
                  </a:lnTo>
                  <a:lnTo>
                    <a:pt x="401638" y="321607"/>
                  </a:lnTo>
                  <a:lnTo>
                    <a:pt x="450424" y="332666"/>
                  </a:lnTo>
                  <a:lnTo>
                    <a:pt x="499351" y="342252"/>
                  </a:lnTo>
                  <a:lnTo>
                    <a:pt x="548399" y="350362"/>
                  </a:lnTo>
                  <a:lnTo>
                    <a:pt x="597547" y="356998"/>
                  </a:lnTo>
                  <a:lnTo>
                    <a:pt x="646776" y="362159"/>
                  </a:lnTo>
                  <a:lnTo>
                    <a:pt x="696066" y="365846"/>
                  </a:lnTo>
                  <a:lnTo>
                    <a:pt x="745395" y="368057"/>
                  </a:lnTo>
                  <a:lnTo>
                    <a:pt x="794745" y="368795"/>
                  </a:lnTo>
                  <a:lnTo>
                    <a:pt x="844095" y="368057"/>
                  </a:lnTo>
                  <a:lnTo>
                    <a:pt x="893424" y="365846"/>
                  </a:lnTo>
                  <a:lnTo>
                    <a:pt x="942714" y="362159"/>
                  </a:lnTo>
                  <a:lnTo>
                    <a:pt x="991943" y="356998"/>
                  </a:lnTo>
                  <a:lnTo>
                    <a:pt x="1041091" y="350362"/>
                  </a:lnTo>
                  <a:lnTo>
                    <a:pt x="1090139" y="342252"/>
                  </a:lnTo>
                  <a:lnTo>
                    <a:pt x="1139066" y="332666"/>
                  </a:lnTo>
                  <a:lnTo>
                    <a:pt x="1187852" y="321607"/>
                  </a:lnTo>
                  <a:lnTo>
                    <a:pt x="1236477" y="309072"/>
                  </a:lnTo>
                  <a:lnTo>
                    <a:pt x="1284920" y="295064"/>
                  </a:lnTo>
                  <a:lnTo>
                    <a:pt x="1333163" y="279580"/>
                  </a:lnTo>
                  <a:lnTo>
                    <a:pt x="1381184" y="262622"/>
                  </a:lnTo>
                  <a:lnTo>
                    <a:pt x="1428963" y="244189"/>
                  </a:lnTo>
                  <a:lnTo>
                    <a:pt x="1476481" y="224282"/>
                  </a:lnTo>
                  <a:lnTo>
                    <a:pt x="1518983" y="199651"/>
                  </a:lnTo>
                  <a:lnTo>
                    <a:pt x="1552126" y="167658"/>
                  </a:lnTo>
                  <a:lnTo>
                    <a:pt x="1575335" y="130000"/>
                  </a:lnTo>
                  <a:lnTo>
                    <a:pt x="1588034" y="88373"/>
                  </a:lnTo>
                  <a:lnTo>
                    <a:pt x="1589649" y="44474"/>
                  </a:lnTo>
                  <a:lnTo>
                    <a:pt x="1579605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229612" y="3038855"/>
              <a:ext cx="731545" cy="754379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2255664" y="3064763"/>
              <a:ext cx="629285" cy="652780"/>
            </a:xfrm>
            <a:custGeom>
              <a:avLst/>
              <a:gdLst/>
              <a:ahLst/>
              <a:cxnLst/>
              <a:rect l="l" t="t" r="r" b="b"/>
              <a:pathLst>
                <a:path w="629285" h="652779">
                  <a:moveTo>
                    <a:pt x="245981" y="0"/>
                  </a:moveTo>
                  <a:lnTo>
                    <a:pt x="24747" y="378713"/>
                  </a:lnTo>
                  <a:lnTo>
                    <a:pt x="6876" y="420239"/>
                  </a:lnTo>
                  <a:lnTo>
                    <a:pt x="0" y="462457"/>
                  </a:lnTo>
                  <a:lnTo>
                    <a:pt x="3232" y="503879"/>
                  </a:lnTo>
                  <a:lnTo>
                    <a:pt x="15687" y="543015"/>
                  </a:lnTo>
                  <a:lnTo>
                    <a:pt x="36478" y="578375"/>
                  </a:lnTo>
                  <a:lnTo>
                    <a:pt x="64719" y="608471"/>
                  </a:lnTo>
                  <a:lnTo>
                    <a:pt x="99523" y="631811"/>
                  </a:lnTo>
                  <a:lnTo>
                    <a:pt x="140004" y="646908"/>
                  </a:lnTo>
                  <a:lnTo>
                    <a:pt x="185275" y="652272"/>
                  </a:lnTo>
                  <a:lnTo>
                    <a:pt x="629267" y="652272"/>
                  </a:lnTo>
                  <a:lnTo>
                    <a:pt x="615932" y="521715"/>
                  </a:lnTo>
                  <a:lnTo>
                    <a:pt x="604358" y="473552"/>
                  </a:lnTo>
                  <a:lnTo>
                    <a:pt x="589923" y="426543"/>
                  </a:lnTo>
                  <a:lnTo>
                    <a:pt x="572725" y="380783"/>
                  </a:lnTo>
                  <a:lnTo>
                    <a:pt x="552861" y="336368"/>
                  </a:lnTo>
                  <a:lnTo>
                    <a:pt x="530427" y="293393"/>
                  </a:lnTo>
                  <a:lnTo>
                    <a:pt x="505520" y="251953"/>
                  </a:lnTo>
                  <a:lnTo>
                    <a:pt x="478239" y="212142"/>
                  </a:lnTo>
                  <a:lnTo>
                    <a:pt x="448679" y="174057"/>
                  </a:lnTo>
                  <a:lnTo>
                    <a:pt x="416939" y="137791"/>
                  </a:lnTo>
                  <a:lnTo>
                    <a:pt x="383115" y="103440"/>
                  </a:lnTo>
                  <a:lnTo>
                    <a:pt x="347304" y="71099"/>
                  </a:lnTo>
                  <a:lnTo>
                    <a:pt x="309604" y="40863"/>
                  </a:lnTo>
                  <a:lnTo>
                    <a:pt x="270111" y="12826"/>
                  </a:lnTo>
                  <a:lnTo>
                    <a:pt x="245981" y="0"/>
                  </a:lnTo>
                  <a:close/>
                </a:path>
              </a:pathLst>
            </a:custGeom>
            <a:solidFill>
              <a:srgbClr val="46B5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232915" y="3749052"/>
              <a:ext cx="739127" cy="765035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1258823" y="3774947"/>
              <a:ext cx="636905" cy="662940"/>
            </a:xfrm>
            <a:custGeom>
              <a:avLst/>
              <a:gdLst/>
              <a:ahLst/>
              <a:cxnLst/>
              <a:rect l="l" t="t" r="r" b="b"/>
              <a:pathLst>
                <a:path w="636905" h="662939">
                  <a:moveTo>
                    <a:pt x="451865" y="0"/>
                  </a:moveTo>
                  <a:lnTo>
                    <a:pt x="0" y="0"/>
                  </a:lnTo>
                  <a:lnTo>
                    <a:pt x="14223" y="139826"/>
                  </a:lnTo>
                  <a:lnTo>
                    <a:pt x="25793" y="188047"/>
                  </a:lnTo>
                  <a:lnTo>
                    <a:pt x="40216" y="235108"/>
                  </a:lnTo>
                  <a:lnTo>
                    <a:pt x="57396" y="280916"/>
                  </a:lnTo>
                  <a:lnTo>
                    <a:pt x="77237" y="325376"/>
                  </a:lnTo>
                  <a:lnTo>
                    <a:pt x="99645" y="368393"/>
                  </a:lnTo>
                  <a:lnTo>
                    <a:pt x="124523" y="409872"/>
                  </a:lnTo>
                  <a:lnTo>
                    <a:pt x="151775" y="449719"/>
                  </a:lnTo>
                  <a:lnTo>
                    <a:pt x="181306" y="487840"/>
                  </a:lnTo>
                  <a:lnTo>
                    <a:pt x="213020" y="524138"/>
                  </a:lnTo>
                  <a:lnTo>
                    <a:pt x="246821" y="558521"/>
                  </a:lnTo>
                  <a:lnTo>
                    <a:pt x="282613" y="590892"/>
                  </a:lnTo>
                  <a:lnTo>
                    <a:pt x="320302" y="621158"/>
                  </a:lnTo>
                  <a:lnTo>
                    <a:pt x="359791" y="649224"/>
                  </a:lnTo>
                  <a:lnTo>
                    <a:pt x="385444" y="662939"/>
                  </a:lnTo>
                  <a:lnTo>
                    <a:pt x="612139" y="273938"/>
                  </a:lnTo>
                  <a:lnTo>
                    <a:pt x="630015" y="232333"/>
                  </a:lnTo>
                  <a:lnTo>
                    <a:pt x="636904" y="190044"/>
                  </a:lnTo>
                  <a:lnTo>
                    <a:pt x="633692" y="148561"/>
                  </a:lnTo>
                  <a:lnTo>
                    <a:pt x="621263" y="109374"/>
                  </a:lnTo>
                  <a:lnTo>
                    <a:pt x="600504" y="73971"/>
                  </a:lnTo>
                  <a:lnTo>
                    <a:pt x="572299" y="43843"/>
                  </a:lnTo>
                  <a:lnTo>
                    <a:pt x="537534" y="20478"/>
                  </a:lnTo>
                  <a:lnTo>
                    <a:pt x="497095" y="5367"/>
                  </a:lnTo>
                  <a:lnTo>
                    <a:pt x="451865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235963" y="3049511"/>
              <a:ext cx="704113" cy="734580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1261871" y="3075431"/>
              <a:ext cx="601980" cy="632460"/>
            </a:xfrm>
            <a:custGeom>
              <a:avLst/>
              <a:gdLst/>
              <a:ahLst/>
              <a:cxnLst/>
              <a:rect l="l" t="t" r="r" b="b"/>
              <a:pathLst>
                <a:path w="601980" h="632460">
                  <a:moveTo>
                    <a:pt x="368300" y="0"/>
                  </a:moveTo>
                  <a:lnTo>
                    <a:pt x="317689" y="34034"/>
                  </a:lnTo>
                  <a:lnTo>
                    <a:pt x="280047" y="64300"/>
                  </a:lnTo>
                  <a:lnTo>
                    <a:pt x="244294" y="96671"/>
                  </a:lnTo>
                  <a:lnTo>
                    <a:pt x="210526" y="131054"/>
                  </a:lnTo>
                  <a:lnTo>
                    <a:pt x="178841" y="167352"/>
                  </a:lnTo>
                  <a:lnTo>
                    <a:pt x="149335" y="205473"/>
                  </a:lnTo>
                  <a:lnTo>
                    <a:pt x="122105" y="245320"/>
                  </a:lnTo>
                  <a:lnTo>
                    <a:pt x="97247" y="286799"/>
                  </a:lnTo>
                  <a:lnTo>
                    <a:pt x="74859" y="329816"/>
                  </a:lnTo>
                  <a:lnTo>
                    <a:pt x="55037" y="374276"/>
                  </a:lnTo>
                  <a:lnTo>
                    <a:pt x="37879" y="420084"/>
                  </a:lnTo>
                  <a:lnTo>
                    <a:pt x="23480" y="467145"/>
                  </a:lnTo>
                  <a:lnTo>
                    <a:pt x="11937" y="515365"/>
                  </a:lnTo>
                  <a:lnTo>
                    <a:pt x="0" y="632459"/>
                  </a:lnTo>
                  <a:lnTo>
                    <a:pt x="416941" y="632459"/>
                  </a:lnTo>
                  <a:lnTo>
                    <a:pt x="462128" y="627092"/>
                  </a:lnTo>
                  <a:lnTo>
                    <a:pt x="502527" y="611982"/>
                  </a:lnTo>
                  <a:lnTo>
                    <a:pt x="537257" y="588621"/>
                  </a:lnTo>
                  <a:lnTo>
                    <a:pt x="565432" y="558499"/>
                  </a:lnTo>
                  <a:lnTo>
                    <a:pt x="586170" y="523107"/>
                  </a:lnTo>
                  <a:lnTo>
                    <a:pt x="598588" y="483935"/>
                  </a:lnTo>
                  <a:lnTo>
                    <a:pt x="601803" y="442474"/>
                  </a:lnTo>
                  <a:lnTo>
                    <a:pt x="594930" y="400215"/>
                  </a:lnTo>
                  <a:lnTo>
                    <a:pt x="577088" y="358647"/>
                  </a:lnTo>
                  <a:lnTo>
                    <a:pt x="36830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" name="object 34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244851" y="3768851"/>
              <a:ext cx="710171" cy="736092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2270935" y="3794760"/>
              <a:ext cx="608330" cy="634365"/>
            </a:xfrm>
            <a:custGeom>
              <a:avLst/>
              <a:gdLst/>
              <a:ahLst/>
              <a:cxnLst/>
              <a:rect l="l" t="t" r="r" b="b"/>
              <a:pathLst>
                <a:path w="608330" h="634364">
                  <a:moveTo>
                    <a:pt x="607900" y="0"/>
                  </a:moveTo>
                  <a:lnTo>
                    <a:pt x="184736" y="0"/>
                  </a:lnTo>
                  <a:lnTo>
                    <a:pt x="139587" y="5372"/>
                  </a:lnTo>
                  <a:lnTo>
                    <a:pt x="99216" y="20494"/>
                  </a:lnTo>
                  <a:lnTo>
                    <a:pt x="64509" y="43876"/>
                  </a:lnTo>
                  <a:lnTo>
                    <a:pt x="36350" y="74024"/>
                  </a:lnTo>
                  <a:lnTo>
                    <a:pt x="15622" y="109448"/>
                  </a:lnTo>
                  <a:lnTo>
                    <a:pt x="3211" y="148655"/>
                  </a:lnTo>
                  <a:lnTo>
                    <a:pt x="0" y="190155"/>
                  </a:lnTo>
                  <a:lnTo>
                    <a:pt x="6873" y="232456"/>
                  </a:lnTo>
                  <a:lnTo>
                    <a:pt x="24716" y="274065"/>
                  </a:lnTo>
                  <a:lnTo>
                    <a:pt x="234012" y="633983"/>
                  </a:lnTo>
                  <a:lnTo>
                    <a:pt x="251157" y="624839"/>
                  </a:lnTo>
                  <a:lnTo>
                    <a:pt x="290564" y="596745"/>
                  </a:lnTo>
                  <a:lnTo>
                    <a:pt x="328183" y="566449"/>
                  </a:lnTo>
                  <a:lnTo>
                    <a:pt x="363917" y="534047"/>
                  </a:lnTo>
                  <a:lnTo>
                    <a:pt x="397669" y="499633"/>
                  </a:lnTo>
                  <a:lnTo>
                    <a:pt x="429342" y="463302"/>
                  </a:lnTo>
                  <a:lnTo>
                    <a:pt x="458838" y="425147"/>
                  </a:lnTo>
                  <a:lnTo>
                    <a:pt x="486061" y="385263"/>
                  </a:lnTo>
                  <a:lnTo>
                    <a:pt x="510913" y="343745"/>
                  </a:lnTo>
                  <a:lnTo>
                    <a:pt x="533298" y="300686"/>
                  </a:lnTo>
                  <a:lnTo>
                    <a:pt x="553117" y="256181"/>
                  </a:lnTo>
                  <a:lnTo>
                    <a:pt x="570275" y="210325"/>
                  </a:lnTo>
                  <a:lnTo>
                    <a:pt x="584674" y="163211"/>
                  </a:lnTo>
                  <a:lnTo>
                    <a:pt x="596216" y="114934"/>
                  </a:lnTo>
                  <a:lnTo>
                    <a:pt x="60790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6" name="object 36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618487" y="2862046"/>
              <a:ext cx="839711" cy="641629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1699259" y="2942843"/>
              <a:ext cx="737870" cy="538480"/>
            </a:xfrm>
            <a:custGeom>
              <a:avLst/>
              <a:gdLst/>
              <a:ahLst/>
              <a:cxnLst/>
              <a:rect l="l" t="t" r="r" b="b"/>
              <a:pathLst>
                <a:path w="737869" h="538479">
                  <a:moveTo>
                    <a:pt x="372998" y="0"/>
                  </a:moveTo>
                  <a:lnTo>
                    <a:pt x="324740" y="1378"/>
                  </a:lnTo>
                  <a:lnTo>
                    <a:pt x="277224" y="5463"/>
                  </a:lnTo>
                  <a:lnTo>
                    <a:pt x="230523" y="12176"/>
                  </a:lnTo>
                  <a:lnTo>
                    <a:pt x="184711" y="21439"/>
                  </a:lnTo>
                  <a:lnTo>
                    <a:pt x="139861" y="33175"/>
                  </a:lnTo>
                  <a:lnTo>
                    <a:pt x="96046" y="47306"/>
                  </a:lnTo>
                  <a:lnTo>
                    <a:pt x="53339" y="63753"/>
                  </a:lnTo>
                  <a:lnTo>
                    <a:pt x="0" y="92328"/>
                  </a:lnTo>
                  <a:lnTo>
                    <a:pt x="207263" y="447928"/>
                  </a:lnTo>
                  <a:lnTo>
                    <a:pt x="234617" y="484091"/>
                  </a:lnTo>
                  <a:lnTo>
                    <a:pt x="268166" y="511212"/>
                  </a:lnTo>
                  <a:lnTo>
                    <a:pt x="306140" y="529293"/>
                  </a:lnTo>
                  <a:lnTo>
                    <a:pt x="346767" y="538334"/>
                  </a:lnTo>
                  <a:lnTo>
                    <a:pt x="388275" y="538334"/>
                  </a:lnTo>
                  <a:lnTo>
                    <a:pt x="428893" y="529293"/>
                  </a:lnTo>
                  <a:lnTo>
                    <a:pt x="466848" y="511212"/>
                  </a:lnTo>
                  <a:lnTo>
                    <a:pt x="500369" y="484091"/>
                  </a:lnTo>
                  <a:lnTo>
                    <a:pt x="527684" y="447928"/>
                  </a:lnTo>
                  <a:lnTo>
                    <a:pt x="737615" y="87883"/>
                  </a:lnTo>
                  <a:lnTo>
                    <a:pt x="692657" y="63753"/>
                  </a:lnTo>
                  <a:lnTo>
                    <a:pt x="649951" y="47306"/>
                  </a:lnTo>
                  <a:lnTo>
                    <a:pt x="606136" y="33175"/>
                  </a:lnTo>
                  <a:lnTo>
                    <a:pt x="561286" y="21439"/>
                  </a:lnTo>
                  <a:lnTo>
                    <a:pt x="515474" y="12176"/>
                  </a:lnTo>
                  <a:lnTo>
                    <a:pt x="468773" y="5463"/>
                  </a:lnTo>
                  <a:lnTo>
                    <a:pt x="421257" y="1378"/>
                  </a:lnTo>
                  <a:lnTo>
                    <a:pt x="37299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8" name="object 38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670304" y="3995902"/>
              <a:ext cx="841273" cy="641629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1696212" y="4021835"/>
              <a:ext cx="739140" cy="539750"/>
            </a:xfrm>
            <a:custGeom>
              <a:avLst/>
              <a:gdLst/>
              <a:ahLst/>
              <a:cxnLst/>
              <a:rect l="l" t="t" r="r" b="b"/>
              <a:pathLst>
                <a:path w="739139" h="539750">
                  <a:moveTo>
                    <a:pt x="369950" y="0"/>
                  </a:moveTo>
                  <a:lnTo>
                    <a:pt x="323435" y="5716"/>
                  </a:lnTo>
                  <a:lnTo>
                    <a:pt x="279479" y="22875"/>
                  </a:lnTo>
                  <a:lnTo>
                    <a:pt x="240595" y="51488"/>
                  </a:lnTo>
                  <a:lnTo>
                    <a:pt x="209295" y="91566"/>
                  </a:lnTo>
                  <a:lnTo>
                    <a:pt x="0" y="449961"/>
                  </a:lnTo>
                  <a:lnTo>
                    <a:pt x="48260" y="475741"/>
                  </a:lnTo>
                  <a:lnTo>
                    <a:pt x="91028" y="492189"/>
                  </a:lnTo>
                  <a:lnTo>
                    <a:pt x="134918" y="506320"/>
                  </a:lnTo>
                  <a:lnTo>
                    <a:pt x="179854" y="518056"/>
                  </a:lnTo>
                  <a:lnTo>
                    <a:pt x="225762" y="527319"/>
                  </a:lnTo>
                  <a:lnTo>
                    <a:pt x="272564" y="534032"/>
                  </a:lnTo>
                  <a:lnTo>
                    <a:pt x="320187" y="538117"/>
                  </a:lnTo>
                  <a:lnTo>
                    <a:pt x="368554" y="539495"/>
                  </a:lnTo>
                  <a:lnTo>
                    <a:pt x="416880" y="538117"/>
                  </a:lnTo>
                  <a:lnTo>
                    <a:pt x="464487" y="534032"/>
                  </a:lnTo>
                  <a:lnTo>
                    <a:pt x="511292" y="527319"/>
                  </a:lnTo>
                  <a:lnTo>
                    <a:pt x="557213" y="518056"/>
                  </a:lnTo>
                  <a:lnTo>
                    <a:pt x="602167" y="506320"/>
                  </a:lnTo>
                  <a:lnTo>
                    <a:pt x="646073" y="492189"/>
                  </a:lnTo>
                  <a:lnTo>
                    <a:pt x="688848" y="475741"/>
                  </a:lnTo>
                  <a:lnTo>
                    <a:pt x="739139" y="448818"/>
                  </a:lnTo>
                  <a:lnTo>
                    <a:pt x="530479" y="91566"/>
                  </a:lnTo>
                  <a:lnTo>
                    <a:pt x="499181" y="51488"/>
                  </a:lnTo>
                  <a:lnTo>
                    <a:pt x="460311" y="22875"/>
                  </a:lnTo>
                  <a:lnTo>
                    <a:pt x="416393" y="5716"/>
                  </a:lnTo>
                  <a:lnTo>
                    <a:pt x="36995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0" name="object 40"/>
          <p:cNvSpPr txBox="1"/>
          <p:nvPr/>
        </p:nvSpPr>
        <p:spPr>
          <a:xfrm>
            <a:off x="2018538" y="2978277"/>
            <a:ext cx="11048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390" dirty="0">
                <a:solidFill>
                  <a:srgbClr val="D0CECE"/>
                </a:solidFill>
                <a:latin typeface="Century Gothic"/>
                <a:cs typeface="Century Gothic"/>
              </a:rPr>
              <a:t>1</a:t>
            </a:r>
            <a:endParaRPr sz="1800">
              <a:latin typeface="Century Gothic"/>
              <a:cs typeface="Century Gothic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2459482" y="3228594"/>
            <a:ext cx="1568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solidFill>
                  <a:srgbClr val="FFFFFF"/>
                </a:solidFill>
                <a:latin typeface="Century Gothic"/>
                <a:cs typeface="Century Gothic"/>
              </a:rPr>
              <a:t>2</a:t>
            </a:r>
            <a:endParaRPr sz="1800">
              <a:latin typeface="Century Gothic"/>
              <a:cs typeface="Century Gothic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2479929" y="3834460"/>
            <a:ext cx="15684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solidFill>
                  <a:srgbClr val="D0CECE"/>
                </a:solidFill>
                <a:latin typeface="Century Gothic"/>
                <a:cs typeface="Century Gothic"/>
              </a:rPr>
              <a:t>3</a:t>
            </a:r>
            <a:endParaRPr sz="1800">
              <a:latin typeface="Century Gothic"/>
              <a:cs typeface="Century Gothic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1968754" y="4100576"/>
            <a:ext cx="1784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50" dirty="0">
                <a:solidFill>
                  <a:srgbClr val="D0CECE"/>
                </a:solidFill>
                <a:latin typeface="Century Gothic"/>
                <a:cs typeface="Century Gothic"/>
              </a:rPr>
              <a:t>4</a:t>
            </a:r>
            <a:endParaRPr sz="1800">
              <a:latin typeface="Century Gothic"/>
              <a:cs typeface="Century Gothic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1512824" y="3833241"/>
            <a:ext cx="1568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solidFill>
                  <a:srgbClr val="D0CECE"/>
                </a:solidFill>
                <a:latin typeface="Century Gothic"/>
                <a:cs typeface="Century Gothic"/>
              </a:rPr>
              <a:t>5</a:t>
            </a:r>
            <a:endParaRPr sz="1800">
              <a:latin typeface="Century Gothic"/>
              <a:cs typeface="Century Gothic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1496060" y="3242817"/>
            <a:ext cx="1670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60" dirty="0">
                <a:solidFill>
                  <a:srgbClr val="D0CECE"/>
                </a:solidFill>
                <a:latin typeface="Century Gothic"/>
                <a:cs typeface="Century Gothic"/>
              </a:rPr>
              <a:t>6</a:t>
            </a:r>
            <a:endParaRPr sz="1800">
              <a:latin typeface="Century Gothic"/>
              <a:cs typeface="Century Gothic"/>
            </a:endParaRPr>
          </a:p>
        </p:txBody>
      </p:sp>
      <p:grpSp>
        <p:nvGrpSpPr>
          <p:cNvPr id="46" name="object 46"/>
          <p:cNvGrpSpPr/>
          <p:nvPr/>
        </p:nvGrpSpPr>
        <p:grpSpPr>
          <a:xfrm>
            <a:off x="699516" y="2253995"/>
            <a:ext cx="2697480" cy="2941320"/>
            <a:chOff x="699516" y="2253995"/>
            <a:chExt cx="2697480" cy="2941320"/>
          </a:xfrm>
        </p:grpSpPr>
        <p:pic>
          <p:nvPicPr>
            <p:cNvPr id="47" name="object 47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863852" y="2253995"/>
              <a:ext cx="478536" cy="472439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915411" y="2931032"/>
              <a:ext cx="481584" cy="476630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2948939" y="4120895"/>
              <a:ext cx="428243" cy="531876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848612" y="4762500"/>
              <a:ext cx="437388" cy="432816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746760" y="4079747"/>
              <a:ext cx="548640" cy="542544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699516" y="2808731"/>
              <a:ext cx="583691" cy="576072"/>
            </a:xfrm>
            <a:prstGeom prst="rect">
              <a:avLst/>
            </a:prstGeom>
          </p:spPr>
        </p:pic>
      </p:grpSp>
      <p:sp>
        <p:nvSpPr>
          <p:cNvPr id="53" name="object 53"/>
          <p:cNvSpPr txBox="1"/>
          <p:nvPr/>
        </p:nvSpPr>
        <p:spPr>
          <a:xfrm>
            <a:off x="4062476" y="3370834"/>
            <a:ext cx="4638040" cy="5099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1910"/>
              </a:lnSpc>
              <a:spcBef>
                <a:spcPts val="95"/>
              </a:spcBef>
            </a:pPr>
            <a:r>
              <a:rPr sz="1600" spc="-35" dirty="0">
                <a:solidFill>
                  <a:srgbClr val="5F5F5F"/>
                </a:solidFill>
                <a:latin typeface="Tahoma"/>
                <a:cs typeface="Tahoma"/>
              </a:rPr>
              <a:t>Indicates</a:t>
            </a:r>
            <a:r>
              <a:rPr sz="1600" spc="-17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whether</a:t>
            </a:r>
            <a:r>
              <a:rPr sz="1600" spc="-15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0" dirty="0">
                <a:solidFill>
                  <a:srgbClr val="5F5F5F"/>
                </a:solidFill>
                <a:latin typeface="Tahoma"/>
                <a:cs typeface="Tahoma"/>
              </a:rPr>
              <a:t>the</a:t>
            </a:r>
            <a:r>
              <a:rPr sz="1600" spc="-15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40" dirty="0">
                <a:solidFill>
                  <a:srgbClr val="5F5F5F"/>
                </a:solidFill>
                <a:latin typeface="Tahoma"/>
                <a:cs typeface="Tahoma"/>
              </a:rPr>
              <a:t>data</a:t>
            </a:r>
            <a:r>
              <a:rPr sz="1600" spc="-15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45" dirty="0">
                <a:solidFill>
                  <a:srgbClr val="5F5F5F"/>
                </a:solidFill>
                <a:latin typeface="Tahoma"/>
                <a:cs typeface="Tahoma"/>
              </a:rPr>
              <a:t>was</a:t>
            </a:r>
            <a:r>
              <a:rPr sz="1600" spc="-16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5" dirty="0">
                <a:solidFill>
                  <a:srgbClr val="5F5F5F"/>
                </a:solidFill>
                <a:latin typeface="Tahoma"/>
                <a:cs typeface="Tahoma"/>
              </a:rPr>
              <a:t>submitted</a:t>
            </a:r>
            <a:r>
              <a:rPr sz="1600" spc="-14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in</a:t>
            </a:r>
            <a:r>
              <a:rPr sz="1600" spc="-16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35" dirty="0">
                <a:solidFill>
                  <a:srgbClr val="5F5F5F"/>
                </a:solidFill>
                <a:latin typeface="Tahoma"/>
                <a:cs typeface="Tahoma"/>
              </a:rPr>
              <a:t>due</a:t>
            </a:r>
            <a:r>
              <a:rPr sz="1600" spc="-15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time,</a:t>
            </a:r>
            <a:endParaRPr sz="1600">
              <a:latin typeface="Tahoma"/>
              <a:cs typeface="Tahoma"/>
            </a:endParaRPr>
          </a:p>
          <a:p>
            <a:pPr marL="12700">
              <a:lnSpc>
                <a:spcPts val="1910"/>
              </a:lnSpc>
            </a:pPr>
            <a:r>
              <a:rPr sz="1600" spc="-55" dirty="0">
                <a:solidFill>
                  <a:srgbClr val="5F5F5F"/>
                </a:solidFill>
                <a:latin typeface="Tahoma"/>
                <a:cs typeface="Tahoma"/>
              </a:rPr>
              <a:t>as</a:t>
            </a:r>
            <a:r>
              <a:rPr sz="1600" spc="-17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per</a:t>
            </a:r>
            <a:r>
              <a:rPr sz="1600" spc="-17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the</a:t>
            </a:r>
            <a:r>
              <a:rPr sz="1600" spc="-17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40" dirty="0">
                <a:solidFill>
                  <a:srgbClr val="5F5F5F"/>
                </a:solidFill>
                <a:latin typeface="Tahoma"/>
                <a:cs typeface="Tahoma"/>
              </a:rPr>
              <a:t>data</a:t>
            </a:r>
            <a:r>
              <a:rPr sz="1600" spc="-16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30" dirty="0">
                <a:solidFill>
                  <a:srgbClr val="5F5F5F"/>
                </a:solidFill>
                <a:latin typeface="Tahoma"/>
                <a:cs typeface="Tahoma"/>
              </a:rPr>
              <a:t>gathering</a:t>
            </a:r>
            <a:r>
              <a:rPr sz="1600" spc="-15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40" dirty="0">
                <a:solidFill>
                  <a:srgbClr val="5F5F5F"/>
                </a:solidFill>
                <a:latin typeface="Tahoma"/>
                <a:cs typeface="Tahoma"/>
              </a:rPr>
              <a:t>and</a:t>
            </a:r>
            <a:r>
              <a:rPr sz="1600" spc="-17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reporting</a:t>
            </a:r>
            <a:r>
              <a:rPr sz="1600" spc="-15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deadline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131165" y="6354533"/>
            <a:ext cx="4053840" cy="16256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sz="900" i="1" spc="-100" dirty="0">
                <a:solidFill>
                  <a:srgbClr val="5F5F5F"/>
                </a:solidFill>
                <a:latin typeface="Lucida Sans"/>
                <a:cs typeface="Lucida Sans"/>
              </a:rPr>
              <a:t>Ehrlinger L,</a:t>
            </a:r>
            <a:r>
              <a:rPr sz="900" i="1" spc="-60" dirty="0">
                <a:solidFill>
                  <a:srgbClr val="5F5F5F"/>
                </a:solidFill>
                <a:latin typeface="Lucida Sans"/>
                <a:cs typeface="Lucida Sans"/>
              </a:rPr>
              <a:t> </a:t>
            </a:r>
            <a:r>
              <a:rPr sz="900" i="1" spc="-55" dirty="0">
                <a:solidFill>
                  <a:srgbClr val="5F5F5F"/>
                </a:solidFill>
                <a:latin typeface="Lucida Sans"/>
                <a:cs typeface="Lucida Sans"/>
              </a:rPr>
              <a:t>Wöß</a:t>
            </a:r>
            <a:r>
              <a:rPr sz="900" i="1" spc="-75" dirty="0">
                <a:solidFill>
                  <a:srgbClr val="5F5F5F"/>
                </a:solidFill>
                <a:latin typeface="Lucida Sans"/>
                <a:cs typeface="Lucida Sans"/>
              </a:rPr>
              <a:t> </a:t>
            </a:r>
            <a:r>
              <a:rPr sz="900" i="1" dirty="0">
                <a:solidFill>
                  <a:srgbClr val="5F5F5F"/>
                </a:solidFill>
                <a:latin typeface="Lucida Sans"/>
                <a:cs typeface="Lucida Sans"/>
              </a:rPr>
              <a:t>W</a:t>
            </a:r>
            <a:r>
              <a:rPr sz="900" i="1" spc="-80" dirty="0">
                <a:solidFill>
                  <a:srgbClr val="5F5F5F"/>
                </a:solidFill>
                <a:latin typeface="Lucida Sans"/>
                <a:cs typeface="Lucida Sans"/>
              </a:rPr>
              <a:t> </a:t>
            </a:r>
            <a:r>
              <a:rPr sz="900" i="1" spc="-65" dirty="0">
                <a:solidFill>
                  <a:srgbClr val="5F5F5F"/>
                </a:solidFill>
                <a:latin typeface="Lucida Sans"/>
                <a:cs typeface="Lucida Sans"/>
              </a:rPr>
              <a:t>(2023).</a:t>
            </a:r>
            <a:r>
              <a:rPr sz="900" i="1" spc="-90" dirty="0">
                <a:solidFill>
                  <a:srgbClr val="5F5F5F"/>
                </a:solidFill>
                <a:latin typeface="Lucida Sans"/>
                <a:cs typeface="Lucida Sans"/>
              </a:rPr>
              <a:t> </a:t>
            </a:r>
            <a:r>
              <a:rPr sz="900" i="1" spc="-95" dirty="0">
                <a:solidFill>
                  <a:srgbClr val="5F5F5F"/>
                </a:solidFill>
                <a:latin typeface="Lucida Sans"/>
                <a:cs typeface="Lucida Sans"/>
              </a:rPr>
              <a:t>A</a:t>
            </a:r>
            <a:r>
              <a:rPr sz="900" i="1" spc="-70" dirty="0">
                <a:solidFill>
                  <a:srgbClr val="5F5F5F"/>
                </a:solidFill>
                <a:latin typeface="Lucida Sans"/>
                <a:cs typeface="Lucida Sans"/>
              </a:rPr>
              <a:t> </a:t>
            </a:r>
            <a:r>
              <a:rPr sz="900" i="1" spc="-100" dirty="0">
                <a:solidFill>
                  <a:srgbClr val="5F5F5F"/>
                </a:solidFill>
                <a:latin typeface="Lucida Sans"/>
                <a:cs typeface="Lucida Sans"/>
              </a:rPr>
              <a:t>Survey</a:t>
            </a:r>
            <a:r>
              <a:rPr sz="900" i="1" spc="-60" dirty="0">
                <a:solidFill>
                  <a:srgbClr val="5F5F5F"/>
                </a:solidFill>
                <a:latin typeface="Lucida Sans"/>
                <a:cs typeface="Lucida Sans"/>
              </a:rPr>
              <a:t> </a:t>
            </a:r>
            <a:r>
              <a:rPr sz="900" i="1" spc="-90" dirty="0">
                <a:solidFill>
                  <a:srgbClr val="5F5F5F"/>
                </a:solidFill>
                <a:latin typeface="Lucida Sans"/>
                <a:cs typeface="Lucida Sans"/>
              </a:rPr>
              <a:t>of</a:t>
            </a:r>
            <a:r>
              <a:rPr sz="900" i="1" spc="-70" dirty="0">
                <a:solidFill>
                  <a:srgbClr val="5F5F5F"/>
                </a:solidFill>
                <a:latin typeface="Lucida Sans"/>
                <a:cs typeface="Lucida Sans"/>
              </a:rPr>
              <a:t> </a:t>
            </a:r>
            <a:r>
              <a:rPr sz="900" i="1" spc="-90" dirty="0">
                <a:solidFill>
                  <a:srgbClr val="5F5F5F"/>
                </a:solidFill>
                <a:latin typeface="Lucida Sans"/>
                <a:cs typeface="Lucida Sans"/>
              </a:rPr>
              <a:t>Data</a:t>
            </a:r>
            <a:r>
              <a:rPr sz="900" i="1" spc="-75" dirty="0">
                <a:solidFill>
                  <a:srgbClr val="5F5F5F"/>
                </a:solidFill>
                <a:latin typeface="Lucida Sans"/>
                <a:cs typeface="Lucida Sans"/>
              </a:rPr>
              <a:t> </a:t>
            </a:r>
            <a:r>
              <a:rPr sz="900" i="1" spc="-85" dirty="0">
                <a:solidFill>
                  <a:srgbClr val="5F5F5F"/>
                </a:solidFill>
                <a:latin typeface="Lucida Sans"/>
                <a:cs typeface="Lucida Sans"/>
              </a:rPr>
              <a:t>Quality</a:t>
            </a:r>
            <a:r>
              <a:rPr sz="900" i="1" spc="-80" dirty="0">
                <a:solidFill>
                  <a:srgbClr val="5F5F5F"/>
                </a:solidFill>
                <a:latin typeface="Lucida Sans"/>
                <a:cs typeface="Lucida Sans"/>
              </a:rPr>
              <a:t> </a:t>
            </a:r>
            <a:r>
              <a:rPr sz="900" i="1" spc="-95" dirty="0">
                <a:solidFill>
                  <a:srgbClr val="5F5F5F"/>
                </a:solidFill>
                <a:latin typeface="Lucida Sans"/>
                <a:cs typeface="Lucida Sans"/>
              </a:rPr>
              <a:t>Measurement</a:t>
            </a:r>
            <a:r>
              <a:rPr sz="900" i="1" spc="-90" dirty="0">
                <a:solidFill>
                  <a:srgbClr val="5F5F5F"/>
                </a:solidFill>
                <a:latin typeface="Lucida Sans"/>
                <a:cs typeface="Lucida Sans"/>
              </a:rPr>
              <a:t> </a:t>
            </a:r>
            <a:r>
              <a:rPr sz="900" i="1" spc="-114" dirty="0">
                <a:solidFill>
                  <a:srgbClr val="5F5F5F"/>
                </a:solidFill>
                <a:latin typeface="Lucida Sans"/>
                <a:cs typeface="Lucida Sans"/>
              </a:rPr>
              <a:t>and</a:t>
            </a:r>
            <a:r>
              <a:rPr sz="900" i="1" spc="-55" dirty="0">
                <a:solidFill>
                  <a:srgbClr val="5F5F5F"/>
                </a:solidFill>
                <a:latin typeface="Lucida Sans"/>
                <a:cs typeface="Lucida Sans"/>
              </a:rPr>
              <a:t> </a:t>
            </a:r>
            <a:r>
              <a:rPr sz="900" i="1" spc="-90" dirty="0">
                <a:solidFill>
                  <a:srgbClr val="5F5F5F"/>
                </a:solidFill>
                <a:latin typeface="Lucida Sans"/>
                <a:cs typeface="Lucida Sans"/>
              </a:rPr>
              <a:t>Monitoring</a:t>
            </a:r>
            <a:r>
              <a:rPr sz="900" i="1" spc="-70" dirty="0">
                <a:solidFill>
                  <a:srgbClr val="5F5F5F"/>
                </a:solidFill>
                <a:latin typeface="Lucida Sans"/>
                <a:cs typeface="Lucida Sans"/>
              </a:rPr>
              <a:t> </a:t>
            </a:r>
            <a:r>
              <a:rPr sz="900" i="1" spc="-25" dirty="0">
                <a:solidFill>
                  <a:srgbClr val="5F5F5F"/>
                </a:solidFill>
                <a:latin typeface="Lucida Sans"/>
                <a:cs typeface="Lucida Sans"/>
              </a:rPr>
              <a:t>Tools</a:t>
            </a:r>
            <a:endParaRPr sz="900">
              <a:latin typeface="Lucida Sans"/>
              <a:cs typeface="Lucida Sans"/>
            </a:endParaRPr>
          </a:p>
        </p:txBody>
      </p:sp>
      <p:sp>
        <p:nvSpPr>
          <p:cNvPr id="57" name="object 5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75097" rIns="0" bIns="0" rtlCol="0">
            <a:spAutoFit/>
          </a:bodyPr>
          <a:lstStyle/>
          <a:p>
            <a:pPr marL="252476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sz="800" spc="-25" dirty="0">
                <a:solidFill>
                  <a:srgbClr val="878787"/>
                </a:solidFill>
                <a:latin typeface="Trebuchet MS"/>
                <a:cs typeface="Trebuchet MS"/>
              </a:rPr>
              <a:t>198</a:t>
            </a:fld>
            <a:endParaRPr sz="800">
              <a:latin typeface="Trebuchet MS"/>
              <a:cs typeface="Trebuchet MS"/>
            </a:endParaRPr>
          </a:p>
        </p:txBody>
      </p:sp>
      <p:sp>
        <p:nvSpPr>
          <p:cNvPr id="58" name="object 5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/>
              <a:t>©</a:t>
            </a:r>
            <a:r>
              <a:rPr spc="-15" dirty="0"/>
              <a:t> </a:t>
            </a:r>
            <a:r>
              <a:rPr dirty="0"/>
              <a:t>The</a:t>
            </a:r>
            <a:r>
              <a:rPr spc="-30" dirty="0"/>
              <a:t> </a:t>
            </a:r>
            <a:r>
              <a:rPr dirty="0"/>
              <a:t>KPI</a:t>
            </a:r>
            <a:r>
              <a:rPr spc="-5" dirty="0"/>
              <a:t> </a:t>
            </a:r>
            <a:r>
              <a:rPr dirty="0"/>
              <a:t>Institute</a:t>
            </a:r>
            <a:r>
              <a:rPr spc="-20" dirty="0"/>
              <a:t> 2023</a:t>
            </a:r>
          </a:p>
        </p:txBody>
      </p:sp>
      <p:sp>
        <p:nvSpPr>
          <p:cNvPr id="54" name="object 54"/>
          <p:cNvSpPr txBox="1"/>
          <p:nvPr/>
        </p:nvSpPr>
        <p:spPr>
          <a:xfrm>
            <a:off x="4062476" y="3852189"/>
            <a:ext cx="4809490" cy="1232535"/>
          </a:xfrm>
          <a:prstGeom prst="rect">
            <a:avLst/>
          </a:prstGeom>
        </p:spPr>
        <p:txBody>
          <a:bodyPr vert="horz" wrap="square" lIns="0" tIns="92075" rIns="0" bIns="0" rtlCol="0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725"/>
              </a:spcBef>
              <a:buClr>
                <a:srgbClr val="0A976C"/>
              </a:buClr>
              <a:buSzPct val="62500"/>
              <a:buChar char="•"/>
              <a:tabLst>
                <a:tab pos="299085" algn="l"/>
              </a:tabLst>
            </a:pP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Make</a:t>
            </a:r>
            <a:r>
              <a:rPr sz="1600" spc="-14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sure</a:t>
            </a:r>
            <a:r>
              <a:rPr sz="1600" spc="-12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5" dirty="0">
                <a:solidFill>
                  <a:srgbClr val="5F5F5F"/>
                </a:solidFill>
                <a:latin typeface="Tahoma"/>
                <a:cs typeface="Tahoma"/>
              </a:rPr>
              <a:t>establish</a:t>
            </a:r>
            <a:r>
              <a:rPr sz="1600" spc="-15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40" dirty="0">
                <a:solidFill>
                  <a:srgbClr val="5F5F5F"/>
                </a:solidFill>
                <a:latin typeface="Tahoma"/>
                <a:cs typeface="Tahoma"/>
              </a:rPr>
              <a:t>data</a:t>
            </a:r>
            <a:r>
              <a:rPr sz="1600" spc="-13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collection</a:t>
            </a:r>
            <a:r>
              <a:rPr sz="1600" spc="-16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0" dirty="0">
                <a:solidFill>
                  <a:srgbClr val="5F5F5F"/>
                </a:solidFill>
                <a:latin typeface="Tahoma"/>
                <a:cs typeface="Tahoma"/>
              </a:rPr>
              <a:t>cycle</a:t>
            </a:r>
            <a:r>
              <a:rPr sz="1600" spc="-17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time;</a:t>
            </a:r>
            <a:endParaRPr sz="1600">
              <a:latin typeface="Tahoma"/>
              <a:cs typeface="Tahoma"/>
            </a:endParaRPr>
          </a:p>
          <a:p>
            <a:pPr marL="299085" marR="5080" indent="-287020">
              <a:lnSpc>
                <a:spcPts val="1900"/>
              </a:lnSpc>
              <a:spcBef>
                <a:spcPts val="700"/>
              </a:spcBef>
              <a:buClr>
                <a:srgbClr val="0A976C"/>
              </a:buClr>
              <a:buSzPct val="62500"/>
              <a:buChar char="•"/>
              <a:tabLst>
                <a:tab pos="299085" algn="l"/>
                <a:tab pos="1227455" algn="l"/>
                <a:tab pos="1792605" algn="l"/>
                <a:tab pos="2757170" algn="l"/>
                <a:tab pos="3158490" algn="l"/>
                <a:tab pos="4415790" algn="l"/>
              </a:tabLst>
            </a:pP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Establish</a:t>
            </a: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	</a:t>
            </a:r>
            <a:r>
              <a:rPr sz="1600" spc="-20" dirty="0">
                <a:solidFill>
                  <a:srgbClr val="5F5F5F"/>
                </a:solidFill>
                <a:latin typeface="Tahoma"/>
                <a:cs typeface="Tahoma"/>
              </a:rPr>
              <a:t>clear</a:t>
            </a: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	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deadlines</a:t>
            </a: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	</a:t>
            </a:r>
            <a:r>
              <a:rPr sz="1600" spc="-25" dirty="0">
                <a:solidFill>
                  <a:srgbClr val="5F5F5F"/>
                </a:solidFill>
                <a:latin typeface="Tahoma"/>
                <a:cs typeface="Tahoma"/>
              </a:rPr>
              <a:t>for</a:t>
            </a: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	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performance</a:t>
            </a: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	</a:t>
            </a:r>
            <a:r>
              <a:rPr sz="1600" spc="-35" dirty="0">
                <a:solidFill>
                  <a:srgbClr val="5F5F5F"/>
                </a:solidFill>
                <a:latin typeface="Tahoma"/>
                <a:cs typeface="Tahoma"/>
              </a:rPr>
              <a:t>data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reporting;</a:t>
            </a:r>
            <a:endParaRPr sz="1600">
              <a:latin typeface="Tahoma"/>
              <a:cs typeface="Tahoma"/>
            </a:endParaRPr>
          </a:p>
          <a:p>
            <a:pPr marL="299085" indent="-286385">
              <a:lnSpc>
                <a:spcPct val="100000"/>
              </a:lnSpc>
              <a:spcBef>
                <a:spcPts val="540"/>
              </a:spcBef>
              <a:buClr>
                <a:srgbClr val="0A976C"/>
              </a:buClr>
              <a:buSzPct val="62500"/>
              <a:buChar char="•"/>
              <a:tabLst>
                <a:tab pos="299085" algn="l"/>
              </a:tabLst>
            </a:pPr>
            <a:r>
              <a:rPr sz="1600" spc="-45" dirty="0">
                <a:solidFill>
                  <a:srgbClr val="5F5F5F"/>
                </a:solidFill>
                <a:latin typeface="Tahoma"/>
                <a:cs typeface="Tahoma"/>
              </a:rPr>
              <a:t>Send</a:t>
            </a:r>
            <a:r>
              <a:rPr sz="1600" spc="-15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reminder</a:t>
            </a:r>
            <a:r>
              <a:rPr sz="1600" spc="-16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for</a:t>
            </a:r>
            <a:r>
              <a:rPr sz="1600" spc="-15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40" dirty="0">
                <a:solidFill>
                  <a:srgbClr val="5F5F5F"/>
                </a:solidFill>
                <a:latin typeface="Tahoma"/>
                <a:cs typeface="Tahoma"/>
              </a:rPr>
              <a:t>data</a:t>
            </a:r>
            <a:r>
              <a:rPr sz="1600" spc="-15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submission.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4070984" y="2294889"/>
            <a:ext cx="3427729" cy="7816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7780">
              <a:lnSpc>
                <a:spcPct val="100000"/>
              </a:lnSpc>
              <a:spcBef>
                <a:spcPts val="105"/>
              </a:spcBef>
            </a:pPr>
            <a:r>
              <a:rPr sz="2000" spc="204" dirty="0">
                <a:solidFill>
                  <a:srgbClr val="087150"/>
                </a:solidFill>
                <a:latin typeface="Century Gothic"/>
                <a:cs typeface="Century Gothic"/>
              </a:rPr>
              <a:t>TIMELINESS</a:t>
            </a:r>
            <a:endParaRPr sz="2000">
              <a:latin typeface="Century Gothic"/>
              <a:cs typeface="Century Gothic"/>
            </a:endParaRPr>
          </a:p>
          <a:p>
            <a:pPr marL="12700">
              <a:lnSpc>
                <a:spcPct val="100000"/>
              </a:lnSpc>
              <a:spcBef>
                <a:spcPts val="1625"/>
              </a:spcBef>
            </a:pPr>
            <a:r>
              <a:rPr sz="1600" spc="-85" dirty="0">
                <a:solidFill>
                  <a:srgbClr val="0A976C"/>
                </a:solidFill>
                <a:latin typeface="Tahoma"/>
                <a:cs typeface="Tahoma"/>
              </a:rPr>
              <a:t>Is</a:t>
            </a:r>
            <a:r>
              <a:rPr sz="1600" spc="-160" dirty="0">
                <a:solidFill>
                  <a:srgbClr val="0A976C"/>
                </a:solidFill>
                <a:latin typeface="Tahoma"/>
                <a:cs typeface="Tahoma"/>
              </a:rPr>
              <a:t> </a:t>
            </a:r>
            <a:r>
              <a:rPr sz="1600" spc="-20" dirty="0">
                <a:solidFill>
                  <a:srgbClr val="087150"/>
                </a:solidFill>
                <a:latin typeface="Tahoma"/>
                <a:cs typeface="Tahoma"/>
              </a:rPr>
              <a:t>the</a:t>
            </a:r>
            <a:r>
              <a:rPr sz="1600" spc="-160" dirty="0">
                <a:solidFill>
                  <a:srgbClr val="087150"/>
                </a:solidFill>
                <a:latin typeface="Tahoma"/>
                <a:cs typeface="Tahoma"/>
              </a:rPr>
              <a:t> </a:t>
            </a:r>
            <a:r>
              <a:rPr sz="1600" spc="-40" dirty="0">
                <a:solidFill>
                  <a:srgbClr val="087150"/>
                </a:solidFill>
                <a:latin typeface="Tahoma"/>
                <a:cs typeface="Tahoma"/>
              </a:rPr>
              <a:t>data</a:t>
            </a:r>
            <a:r>
              <a:rPr sz="1600" spc="-160" dirty="0">
                <a:solidFill>
                  <a:srgbClr val="087150"/>
                </a:solidFill>
                <a:latin typeface="Tahoma"/>
                <a:cs typeface="Tahoma"/>
              </a:rPr>
              <a:t> </a:t>
            </a:r>
            <a:r>
              <a:rPr sz="1600" spc="-30" dirty="0">
                <a:solidFill>
                  <a:srgbClr val="087150"/>
                </a:solidFill>
                <a:latin typeface="Tahoma"/>
                <a:cs typeface="Tahoma"/>
              </a:rPr>
              <a:t>available</a:t>
            </a:r>
            <a:r>
              <a:rPr sz="1600" spc="-215" dirty="0">
                <a:solidFill>
                  <a:srgbClr val="087150"/>
                </a:solidFill>
                <a:latin typeface="Tahoma"/>
                <a:cs typeface="Tahoma"/>
              </a:rPr>
              <a:t> </a:t>
            </a:r>
            <a:r>
              <a:rPr sz="1600" spc="-30" dirty="0">
                <a:solidFill>
                  <a:srgbClr val="087150"/>
                </a:solidFill>
                <a:latin typeface="Tahoma"/>
                <a:cs typeface="Tahoma"/>
              </a:rPr>
              <a:t>at</a:t>
            </a:r>
            <a:r>
              <a:rPr sz="1600" spc="-150" dirty="0">
                <a:solidFill>
                  <a:srgbClr val="087150"/>
                </a:solidFill>
                <a:latin typeface="Tahoma"/>
                <a:cs typeface="Tahoma"/>
              </a:rPr>
              <a:t> </a:t>
            </a:r>
            <a:r>
              <a:rPr sz="1600" spc="-20" dirty="0">
                <a:solidFill>
                  <a:srgbClr val="087150"/>
                </a:solidFill>
                <a:latin typeface="Tahoma"/>
                <a:cs typeface="Tahoma"/>
              </a:rPr>
              <a:t>the</a:t>
            </a:r>
            <a:r>
              <a:rPr sz="1600" spc="-160" dirty="0">
                <a:solidFill>
                  <a:srgbClr val="087150"/>
                </a:solidFill>
                <a:latin typeface="Tahoma"/>
                <a:cs typeface="Tahoma"/>
              </a:rPr>
              <a:t> </a:t>
            </a:r>
            <a:r>
              <a:rPr sz="1600" spc="-25" dirty="0">
                <a:solidFill>
                  <a:srgbClr val="087150"/>
                </a:solidFill>
                <a:latin typeface="Tahoma"/>
                <a:cs typeface="Tahoma"/>
              </a:rPr>
              <a:t>time</a:t>
            </a:r>
            <a:r>
              <a:rPr sz="1600" spc="-150" dirty="0">
                <a:solidFill>
                  <a:srgbClr val="087150"/>
                </a:solidFill>
                <a:latin typeface="Tahoma"/>
                <a:cs typeface="Tahoma"/>
              </a:rPr>
              <a:t> </a:t>
            </a:r>
            <a:r>
              <a:rPr sz="1600" spc="-20" dirty="0">
                <a:solidFill>
                  <a:srgbClr val="087150"/>
                </a:solidFill>
                <a:latin typeface="Tahoma"/>
                <a:cs typeface="Tahoma"/>
              </a:rPr>
              <a:t>needed?</a:t>
            </a:r>
            <a:endParaRPr sz="16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4363" y="699896"/>
            <a:ext cx="73787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25" dirty="0"/>
              <a:t>DATA</a:t>
            </a:r>
            <a:r>
              <a:rPr spc="15" dirty="0"/>
              <a:t> </a:t>
            </a:r>
            <a:r>
              <a:rPr spc="175" dirty="0"/>
              <a:t>QUALITY</a:t>
            </a:r>
            <a:r>
              <a:rPr dirty="0"/>
              <a:t> </a:t>
            </a:r>
            <a:r>
              <a:rPr spc="180" dirty="0"/>
              <a:t>DIMENSIONS</a:t>
            </a:r>
            <a:r>
              <a:rPr spc="30" dirty="0"/>
              <a:t> </a:t>
            </a:r>
            <a:r>
              <a:rPr spc="110" dirty="0"/>
              <a:t>-</a:t>
            </a:r>
            <a:r>
              <a:rPr spc="-10" dirty="0"/>
              <a:t> </a:t>
            </a:r>
            <a:r>
              <a:rPr spc="190" dirty="0"/>
              <a:t>COMPLETENESS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90500" y="1792236"/>
            <a:ext cx="3754120" cy="3755390"/>
            <a:chOff x="190500" y="1792236"/>
            <a:chExt cx="3754120" cy="375539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82865" y="2282913"/>
              <a:ext cx="1583565" cy="1423473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2290723" y="2290794"/>
              <a:ext cx="1508125" cy="1348740"/>
            </a:xfrm>
            <a:custGeom>
              <a:avLst/>
              <a:gdLst/>
              <a:ahLst/>
              <a:cxnLst/>
              <a:rect l="l" t="t" r="r" b="b"/>
              <a:pathLst>
                <a:path w="1508125" h="1348739">
                  <a:moveTo>
                    <a:pt x="701707" y="0"/>
                  </a:moveTo>
                  <a:lnTo>
                    <a:pt x="655104" y="15557"/>
                  </a:lnTo>
                  <a:lnTo>
                    <a:pt x="25248" y="1074197"/>
                  </a:lnTo>
                  <a:lnTo>
                    <a:pt x="7021" y="1115849"/>
                  </a:lnTo>
                  <a:lnTo>
                    <a:pt x="0" y="1158191"/>
                  </a:lnTo>
                  <a:lnTo>
                    <a:pt x="3281" y="1199730"/>
                  </a:lnTo>
                  <a:lnTo>
                    <a:pt x="15964" y="1238973"/>
                  </a:lnTo>
                  <a:lnTo>
                    <a:pt x="37146" y="1274429"/>
                  </a:lnTo>
                  <a:lnTo>
                    <a:pt x="65925" y="1304603"/>
                  </a:lnTo>
                  <a:lnTo>
                    <a:pt x="101399" y="1328005"/>
                  </a:lnTo>
                  <a:lnTo>
                    <a:pt x="142666" y="1343140"/>
                  </a:lnTo>
                  <a:lnTo>
                    <a:pt x="188824" y="1348517"/>
                  </a:lnTo>
                  <a:lnTo>
                    <a:pt x="1429868" y="1348517"/>
                  </a:lnTo>
                  <a:lnTo>
                    <a:pt x="1438988" y="1348160"/>
                  </a:lnTo>
                  <a:lnTo>
                    <a:pt x="1458085" y="1346588"/>
                  </a:lnTo>
                  <a:lnTo>
                    <a:pt x="1467206" y="1346231"/>
                  </a:lnTo>
                  <a:lnTo>
                    <a:pt x="1487276" y="1316603"/>
                  </a:lnTo>
                  <a:lnTo>
                    <a:pt x="1501178" y="1282747"/>
                  </a:lnTo>
                  <a:lnTo>
                    <a:pt x="1508032" y="1245487"/>
                  </a:lnTo>
                  <a:lnTo>
                    <a:pt x="1506957" y="1205642"/>
                  </a:lnTo>
                  <a:lnTo>
                    <a:pt x="1500469" y="1155119"/>
                  </a:lnTo>
                  <a:lnTo>
                    <a:pt x="1492526" y="1105099"/>
                  </a:lnTo>
                  <a:lnTo>
                    <a:pt x="1483138" y="1055598"/>
                  </a:lnTo>
                  <a:lnTo>
                    <a:pt x="1472316" y="1006635"/>
                  </a:lnTo>
                  <a:lnTo>
                    <a:pt x="1460070" y="958226"/>
                  </a:lnTo>
                  <a:lnTo>
                    <a:pt x="1446412" y="910390"/>
                  </a:lnTo>
                  <a:lnTo>
                    <a:pt x="1431352" y="863143"/>
                  </a:lnTo>
                  <a:lnTo>
                    <a:pt x="1414901" y="816503"/>
                  </a:lnTo>
                  <a:lnTo>
                    <a:pt x="1397071" y="770488"/>
                  </a:lnTo>
                  <a:lnTo>
                    <a:pt x="1377871" y="725114"/>
                  </a:lnTo>
                  <a:lnTo>
                    <a:pt x="1357312" y="680399"/>
                  </a:lnTo>
                  <a:lnTo>
                    <a:pt x="1335407" y="636362"/>
                  </a:lnTo>
                  <a:lnTo>
                    <a:pt x="1312164" y="593018"/>
                  </a:lnTo>
                  <a:lnTo>
                    <a:pt x="1287596" y="550386"/>
                  </a:lnTo>
                  <a:lnTo>
                    <a:pt x="1261712" y="508483"/>
                  </a:lnTo>
                  <a:lnTo>
                    <a:pt x="1234525" y="467326"/>
                  </a:lnTo>
                  <a:lnTo>
                    <a:pt x="1206044" y="426933"/>
                  </a:lnTo>
                  <a:lnTo>
                    <a:pt x="1176281" y="387321"/>
                  </a:lnTo>
                  <a:lnTo>
                    <a:pt x="1145245" y="348508"/>
                  </a:lnTo>
                  <a:lnTo>
                    <a:pt x="1112949" y="310511"/>
                  </a:lnTo>
                  <a:lnTo>
                    <a:pt x="1079403" y="273347"/>
                  </a:lnTo>
                  <a:lnTo>
                    <a:pt x="1044618" y="237035"/>
                  </a:lnTo>
                  <a:lnTo>
                    <a:pt x="1008604" y="201590"/>
                  </a:lnTo>
                  <a:lnTo>
                    <a:pt x="971373" y="167032"/>
                  </a:lnTo>
                  <a:lnTo>
                    <a:pt x="932935" y="133377"/>
                  </a:lnTo>
                  <a:lnTo>
                    <a:pt x="893301" y="100642"/>
                  </a:lnTo>
                  <a:lnTo>
                    <a:pt x="852482" y="68845"/>
                  </a:lnTo>
                  <a:lnTo>
                    <a:pt x="810489" y="38004"/>
                  </a:lnTo>
                  <a:lnTo>
                    <a:pt x="775720" y="17970"/>
                  </a:lnTo>
                  <a:lnTo>
                    <a:pt x="738940" y="5365"/>
                  </a:lnTo>
                  <a:lnTo>
                    <a:pt x="701707" y="0"/>
                  </a:lnTo>
                  <a:close/>
                </a:path>
              </a:pathLst>
            </a:custGeom>
            <a:solidFill>
              <a:srgbClr val="DFDF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9458" y="3689509"/>
              <a:ext cx="1598701" cy="1437273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387712" y="3697223"/>
              <a:ext cx="1523365" cy="1362710"/>
            </a:xfrm>
            <a:custGeom>
              <a:avLst/>
              <a:gdLst/>
              <a:ahLst/>
              <a:cxnLst/>
              <a:rect l="l" t="t" r="r" b="b"/>
              <a:pathLst>
                <a:path w="1523364" h="1362710">
                  <a:moveTo>
                    <a:pt x="1334280" y="0"/>
                  </a:moveTo>
                  <a:lnTo>
                    <a:pt x="92207" y="0"/>
                  </a:lnTo>
                  <a:lnTo>
                    <a:pt x="43083" y="15875"/>
                  </a:lnTo>
                  <a:lnTo>
                    <a:pt x="21707" y="45483"/>
                  </a:lnTo>
                  <a:lnTo>
                    <a:pt x="7127" y="79581"/>
                  </a:lnTo>
                  <a:lnTo>
                    <a:pt x="0" y="117512"/>
                  </a:lnTo>
                  <a:lnTo>
                    <a:pt x="983" y="158623"/>
                  </a:lnTo>
                  <a:lnTo>
                    <a:pt x="7479" y="209105"/>
                  </a:lnTo>
                  <a:lnTo>
                    <a:pt x="15432" y="259086"/>
                  </a:lnTo>
                  <a:lnTo>
                    <a:pt x="24831" y="308548"/>
                  </a:lnTo>
                  <a:lnTo>
                    <a:pt x="35666" y="357474"/>
                  </a:lnTo>
                  <a:lnTo>
                    <a:pt x="47924" y="405846"/>
                  </a:lnTo>
                  <a:lnTo>
                    <a:pt x="61597" y="453647"/>
                  </a:lnTo>
                  <a:lnTo>
                    <a:pt x="76671" y="500860"/>
                  </a:lnTo>
                  <a:lnTo>
                    <a:pt x="93138" y="547466"/>
                  </a:lnTo>
                  <a:lnTo>
                    <a:pt x="110986" y="593449"/>
                  </a:lnTo>
                  <a:lnTo>
                    <a:pt x="130203" y="638791"/>
                  </a:lnTo>
                  <a:lnTo>
                    <a:pt x="150780" y="683475"/>
                  </a:lnTo>
                  <a:lnTo>
                    <a:pt x="172705" y="727483"/>
                  </a:lnTo>
                  <a:lnTo>
                    <a:pt x="195967" y="770798"/>
                  </a:lnTo>
                  <a:lnTo>
                    <a:pt x="220556" y="813403"/>
                  </a:lnTo>
                  <a:lnTo>
                    <a:pt x="246461" y="855279"/>
                  </a:lnTo>
                  <a:lnTo>
                    <a:pt x="273671" y="896410"/>
                  </a:lnTo>
                  <a:lnTo>
                    <a:pt x="302174" y="936779"/>
                  </a:lnTo>
                  <a:lnTo>
                    <a:pt x="331961" y="976367"/>
                  </a:lnTo>
                  <a:lnTo>
                    <a:pt x="363020" y="1015157"/>
                  </a:lnTo>
                  <a:lnTo>
                    <a:pt x="395341" y="1053132"/>
                  </a:lnTo>
                  <a:lnTo>
                    <a:pt x="428911" y="1090275"/>
                  </a:lnTo>
                  <a:lnTo>
                    <a:pt x="463722" y="1126567"/>
                  </a:lnTo>
                  <a:lnTo>
                    <a:pt x="499761" y="1161993"/>
                  </a:lnTo>
                  <a:lnTo>
                    <a:pt x="537019" y="1196533"/>
                  </a:lnTo>
                  <a:lnTo>
                    <a:pt x="575483" y="1230171"/>
                  </a:lnTo>
                  <a:lnTo>
                    <a:pt x="615144" y="1262890"/>
                  </a:lnTo>
                  <a:lnTo>
                    <a:pt x="655989" y="1294672"/>
                  </a:lnTo>
                  <a:lnTo>
                    <a:pt x="698010" y="1325499"/>
                  </a:lnTo>
                  <a:lnTo>
                    <a:pt x="733859" y="1345424"/>
                  </a:lnTo>
                  <a:lnTo>
                    <a:pt x="770808" y="1357741"/>
                  </a:lnTo>
                  <a:lnTo>
                    <a:pt x="808197" y="1362414"/>
                  </a:lnTo>
                  <a:lnTo>
                    <a:pt x="845368" y="1359408"/>
                  </a:lnTo>
                  <a:lnTo>
                    <a:pt x="854104" y="1350466"/>
                  </a:lnTo>
                  <a:lnTo>
                    <a:pt x="862619" y="1340453"/>
                  </a:lnTo>
                  <a:lnTo>
                    <a:pt x="870694" y="1329154"/>
                  </a:lnTo>
                  <a:lnTo>
                    <a:pt x="878108" y="1316355"/>
                  </a:lnTo>
                  <a:lnTo>
                    <a:pt x="1497983" y="274193"/>
                  </a:lnTo>
                  <a:lnTo>
                    <a:pt x="1516239" y="232545"/>
                  </a:lnTo>
                  <a:lnTo>
                    <a:pt x="1523266" y="190215"/>
                  </a:lnTo>
                  <a:lnTo>
                    <a:pt x="1519973" y="148693"/>
                  </a:lnTo>
                  <a:lnTo>
                    <a:pt x="1507265" y="109469"/>
                  </a:lnTo>
                  <a:lnTo>
                    <a:pt x="1486052" y="74035"/>
                  </a:lnTo>
                  <a:lnTo>
                    <a:pt x="1457239" y="43880"/>
                  </a:lnTo>
                  <a:lnTo>
                    <a:pt x="1421735" y="20496"/>
                  </a:lnTo>
                  <a:lnTo>
                    <a:pt x="1380446" y="5372"/>
                  </a:lnTo>
                  <a:lnTo>
                    <a:pt x="1334280" y="0"/>
                  </a:lnTo>
                  <a:close/>
                </a:path>
              </a:pathLst>
            </a:custGeom>
            <a:solidFill>
              <a:srgbClr val="DFDF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9184" y="2237232"/>
              <a:ext cx="1626107" cy="1464564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355904" y="2263181"/>
              <a:ext cx="1523365" cy="1362710"/>
            </a:xfrm>
            <a:custGeom>
              <a:avLst/>
              <a:gdLst/>
              <a:ahLst/>
              <a:cxnLst/>
              <a:rect l="l" t="t" r="r" b="b"/>
              <a:pathLst>
                <a:path w="1523364" h="1362710">
                  <a:moveTo>
                    <a:pt x="807937" y="0"/>
                  </a:moveTo>
                  <a:lnTo>
                    <a:pt x="733594" y="16990"/>
                  </a:lnTo>
                  <a:lnTo>
                    <a:pt x="697737" y="36915"/>
                  </a:lnTo>
                  <a:lnTo>
                    <a:pt x="655481" y="67978"/>
                  </a:lnTo>
                  <a:lnTo>
                    <a:pt x="614434" y="99977"/>
                  </a:lnTo>
                  <a:lnTo>
                    <a:pt x="574604" y="132897"/>
                  </a:lnTo>
                  <a:lnTo>
                    <a:pt x="536000" y="166720"/>
                  </a:lnTo>
                  <a:lnTo>
                    <a:pt x="498631" y="201430"/>
                  </a:lnTo>
                  <a:lnTo>
                    <a:pt x="462506" y="237009"/>
                  </a:lnTo>
                  <a:lnTo>
                    <a:pt x="427634" y="273442"/>
                  </a:lnTo>
                  <a:lnTo>
                    <a:pt x="394025" y="310712"/>
                  </a:lnTo>
                  <a:lnTo>
                    <a:pt x="361686" y="348802"/>
                  </a:lnTo>
                  <a:lnTo>
                    <a:pt x="330628" y="387694"/>
                  </a:lnTo>
                  <a:lnTo>
                    <a:pt x="300858" y="427373"/>
                  </a:lnTo>
                  <a:lnTo>
                    <a:pt x="272387" y="467822"/>
                  </a:lnTo>
                  <a:lnTo>
                    <a:pt x="245222" y="509025"/>
                  </a:lnTo>
                  <a:lnTo>
                    <a:pt x="219373" y="550963"/>
                  </a:lnTo>
                  <a:lnTo>
                    <a:pt x="194848" y="593621"/>
                  </a:lnTo>
                  <a:lnTo>
                    <a:pt x="171658" y="636983"/>
                  </a:lnTo>
                  <a:lnTo>
                    <a:pt x="149810" y="681030"/>
                  </a:lnTo>
                  <a:lnTo>
                    <a:pt x="129314" y="725748"/>
                  </a:lnTo>
                  <a:lnTo>
                    <a:pt x="110178" y="771118"/>
                  </a:lnTo>
                  <a:lnTo>
                    <a:pt x="92412" y="817124"/>
                  </a:lnTo>
                  <a:lnTo>
                    <a:pt x="76024" y="863750"/>
                  </a:lnTo>
                  <a:lnTo>
                    <a:pt x="61024" y="910979"/>
                  </a:lnTo>
                  <a:lnTo>
                    <a:pt x="47420" y="958794"/>
                  </a:lnTo>
                  <a:lnTo>
                    <a:pt x="35221" y="1007179"/>
                  </a:lnTo>
                  <a:lnTo>
                    <a:pt x="24437" y="1056116"/>
                  </a:lnTo>
                  <a:lnTo>
                    <a:pt x="15076" y="1105589"/>
                  </a:lnTo>
                  <a:lnTo>
                    <a:pt x="7147" y="1155582"/>
                  </a:lnTo>
                  <a:lnTo>
                    <a:pt x="660" y="1206077"/>
                  </a:lnTo>
                  <a:lnTo>
                    <a:pt x="0" y="1245901"/>
                  </a:lnTo>
                  <a:lnTo>
                    <a:pt x="7675" y="1283404"/>
                  </a:lnTo>
                  <a:lnTo>
                    <a:pt x="22368" y="1317930"/>
                  </a:lnTo>
                  <a:lnTo>
                    <a:pt x="42760" y="1348825"/>
                  </a:lnTo>
                  <a:lnTo>
                    <a:pt x="91884" y="1362414"/>
                  </a:lnTo>
                  <a:lnTo>
                    <a:pt x="1333957" y="1362414"/>
                  </a:lnTo>
                  <a:lnTo>
                    <a:pt x="1380160" y="1357041"/>
                  </a:lnTo>
                  <a:lnTo>
                    <a:pt x="1421479" y="1341918"/>
                  </a:lnTo>
                  <a:lnTo>
                    <a:pt x="1457005" y="1318533"/>
                  </a:lnTo>
                  <a:lnTo>
                    <a:pt x="1485834" y="1288378"/>
                  </a:lnTo>
                  <a:lnTo>
                    <a:pt x="1507058" y="1252944"/>
                  </a:lnTo>
                  <a:lnTo>
                    <a:pt x="1519772" y="1213720"/>
                  </a:lnTo>
                  <a:lnTo>
                    <a:pt x="1523068" y="1172198"/>
                  </a:lnTo>
                  <a:lnTo>
                    <a:pt x="1516042" y="1129868"/>
                  </a:lnTo>
                  <a:lnTo>
                    <a:pt x="1497787" y="1088221"/>
                  </a:lnTo>
                  <a:lnTo>
                    <a:pt x="877861" y="46059"/>
                  </a:lnTo>
                  <a:lnTo>
                    <a:pt x="853844" y="13233"/>
                  </a:lnTo>
                  <a:lnTo>
                    <a:pt x="807937" y="0"/>
                  </a:lnTo>
                  <a:close/>
                </a:path>
              </a:pathLst>
            </a:custGeom>
            <a:solidFill>
              <a:srgbClr val="DFDF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282951" y="3695700"/>
              <a:ext cx="1626107" cy="1449324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2308976" y="3721608"/>
              <a:ext cx="1523365" cy="1347470"/>
            </a:xfrm>
            <a:custGeom>
              <a:avLst/>
              <a:gdLst/>
              <a:ahLst/>
              <a:cxnLst/>
              <a:rect l="l" t="t" r="r" b="b"/>
              <a:pathLst>
                <a:path w="1523364" h="1347470">
                  <a:moveTo>
                    <a:pt x="1428760" y="0"/>
                  </a:moveTo>
                  <a:lnTo>
                    <a:pt x="188986" y="0"/>
                  </a:lnTo>
                  <a:lnTo>
                    <a:pt x="142820" y="5376"/>
                  </a:lnTo>
                  <a:lnTo>
                    <a:pt x="101531" y="20512"/>
                  </a:lnTo>
                  <a:lnTo>
                    <a:pt x="66026" y="43913"/>
                  </a:lnTo>
                  <a:lnTo>
                    <a:pt x="37214" y="74088"/>
                  </a:lnTo>
                  <a:lnTo>
                    <a:pt x="16000" y="109544"/>
                  </a:lnTo>
                  <a:lnTo>
                    <a:pt x="3293" y="148787"/>
                  </a:lnTo>
                  <a:lnTo>
                    <a:pt x="0" y="190326"/>
                  </a:lnTo>
                  <a:lnTo>
                    <a:pt x="7027" y="232668"/>
                  </a:lnTo>
                  <a:lnTo>
                    <a:pt x="25283" y="274320"/>
                  </a:lnTo>
                  <a:lnTo>
                    <a:pt x="645170" y="1316990"/>
                  </a:lnTo>
                  <a:lnTo>
                    <a:pt x="677936" y="1344168"/>
                  </a:lnTo>
                  <a:lnTo>
                    <a:pt x="715385" y="1347172"/>
                  </a:lnTo>
                  <a:lnTo>
                    <a:pt x="753310" y="1342485"/>
                  </a:lnTo>
                  <a:lnTo>
                    <a:pt x="790378" y="1330130"/>
                  </a:lnTo>
                  <a:lnTo>
                    <a:pt x="825256" y="1310132"/>
                  </a:lnTo>
                  <a:lnTo>
                    <a:pt x="867267" y="1279291"/>
                  </a:lnTo>
                  <a:lnTo>
                    <a:pt x="908088" y="1247498"/>
                  </a:lnTo>
                  <a:lnTo>
                    <a:pt x="947709" y="1214767"/>
                  </a:lnTo>
                  <a:lnTo>
                    <a:pt x="986121" y="1181118"/>
                  </a:lnTo>
                  <a:lnTo>
                    <a:pt x="1023316" y="1146567"/>
                  </a:lnTo>
                  <a:lnTo>
                    <a:pt x="1059285" y="1111131"/>
                  </a:lnTo>
                  <a:lnTo>
                    <a:pt x="1094018" y="1074828"/>
                  </a:lnTo>
                  <a:lnTo>
                    <a:pt x="1127506" y="1037675"/>
                  </a:lnTo>
                  <a:lnTo>
                    <a:pt x="1159742" y="999690"/>
                  </a:lnTo>
                  <a:lnTo>
                    <a:pt x="1190715" y="960889"/>
                  </a:lnTo>
                  <a:lnTo>
                    <a:pt x="1220417" y="921290"/>
                  </a:lnTo>
                  <a:lnTo>
                    <a:pt x="1248839" y="880910"/>
                  </a:lnTo>
                  <a:lnTo>
                    <a:pt x="1275972" y="839767"/>
                  </a:lnTo>
                  <a:lnTo>
                    <a:pt x="1301807" y="797877"/>
                  </a:lnTo>
                  <a:lnTo>
                    <a:pt x="1326336" y="755258"/>
                  </a:lnTo>
                  <a:lnTo>
                    <a:pt x="1349549" y="711928"/>
                  </a:lnTo>
                  <a:lnTo>
                    <a:pt x="1371437" y="667904"/>
                  </a:lnTo>
                  <a:lnTo>
                    <a:pt x="1391992" y="623202"/>
                  </a:lnTo>
                  <a:lnTo>
                    <a:pt x="1411204" y="577840"/>
                  </a:lnTo>
                  <a:lnTo>
                    <a:pt x="1429065" y="531836"/>
                  </a:lnTo>
                  <a:lnTo>
                    <a:pt x="1445565" y="485207"/>
                  </a:lnTo>
                  <a:lnTo>
                    <a:pt x="1460697" y="437970"/>
                  </a:lnTo>
                  <a:lnTo>
                    <a:pt x="1474450" y="390142"/>
                  </a:lnTo>
                  <a:lnTo>
                    <a:pt x="1486816" y="341741"/>
                  </a:lnTo>
                  <a:lnTo>
                    <a:pt x="1497786" y="292783"/>
                  </a:lnTo>
                  <a:lnTo>
                    <a:pt x="1507352" y="243287"/>
                  </a:lnTo>
                  <a:lnTo>
                    <a:pt x="1515503" y="193269"/>
                  </a:lnTo>
                  <a:lnTo>
                    <a:pt x="1522232" y="142748"/>
                  </a:lnTo>
                  <a:lnTo>
                    <a:pt x="1523307" y="104638"/>
                  </a:lnTo>
                  <a:lnTo>
                    <a:pt x="1516453" y="68849"/>
                  </a:lnTo>
                  <a:lnTo>
                    <a:pt x="1482481" y="6858"/>
                  </a:lnTo>
                  <a:lnTo>
                    <a:pt x="1442726" y="428"/>
                  </a:lnTo>
                  <a:lnTo>
                    <a:pt x="1428760" y="0"/>
                  </a:lnTo>
                  <a:close/>
                </a:path>
              </a:pathLst>
            </a:custGeom>
            <a:solidFill>
              <a:srgbClr val="0871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55775" y="1944624"/>
              <a:ext cx="1723644" cy="1531620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1282064" y="1970672"/>
              <a:ext cx="1621155" cy="1428750"/>
            </a:xfrm>
            <a:custGeom>
              <a:avLst/>
              <a:gdLst/>
              <a:ahLst/>
              <a:cxnLst/>
              <a:rect l="l" t="t" r="r" b="b"/>
              <a:pathLst>
                <a:path w="1621155" h="1428750">
                  <a:moveTo>
                    <a:pt x="0" y="194296"/>
                  </a:moveTo>
                  <a:lnTo>
                    <a:pt x="4921" y="245064"/>
                  </a:lnTo>
                  <a:lnTo>
                    <a:pt x="25653" y="294118"/>
                  </a:lnTo>
                  <a:lnTo>
                    <a:pt x="645667" y="1337550"/>
                  </a:lnTo>
                  <a:lnTo>
                    <a:pt x="673612" y="1373825"/>
                  </a:lnTo>
                  <a:lnTo>
                    <a:pt x="707892" y="1401031"/>
                  </a:lnTo>
                  <a:lnTo>
                    <a:pt x="746698" y="1419169"/>
                  </a:lnTo>
                  <a:lnTo>
                    <a:pt x="788220" y="1428238"/>
                  </a:lnTo>
                  <a:lnTo>
                    <a:pt x="830648" y="1428238"/>
                  </a:lnTo>
                  <a:lnTo>
                    <a:pt x="872170" y="1419169"/>
                  </a:lnTo>
                  <a:lnTo>
                    <a:pt x="910976" y="1401031"/>
                  </a:lnTo>
                  <a:lnTo>
                    <a:pt x="945256" y="1373825"/>
                  </a:lnTo>
                  <a:lnTo>
                    <a:pt x="973201" y="1337550"/>
                  </a:lnTo>
                  <a:lnTo>
                    <a:pt x="1593087" y="294118"/>
                  </a:lnTo>
                  <a:lnTo>
                    <a:pt x="1612003" y="251065"/>
                  </a:lnTo>
                  <a:lnTo>
                    <a:pt x="9271" y="251065"/>
                  </a:lnTo>
                  <a:lnTo>
                    <a:pt x="4875" y="237087"/>
                  </a:lnTo>
                  <a:lnTo>
                    <a:pt x="2016" y="222681"/>
                  </a:lnTo>
                  <a:lnTo>
                    <a:pt x="466" y="208274"/>
                  </a:lnTo>
                  <a:lnTo>
                    <a:pt x="0" y="194296"/>
                  </a:lnTo>
                  <a:close/>
                </a:path>
                <a:path w="1621155" h="1428750">
                  <a:moveTo>
                    <a:pt x="834835" y="0"/>
                  </a:moveTo>
                  <a:lnTo>
                    <a:pt x="786192" y="0"/>
                  </a:lnTo>
                  <a:lnTo>
                    <a:pt x="737559" y="1376"/>
                  </a:lnTo>
                  <a:lnTo>
                    <a:pt x="688954" y="4128"/>
                  </a:lnTo>
                  <a:lnTo>
                    <a:pt x="640394" y="8257"/>
                  </a:lnTo>
                  <a:lnTo>
                    <a:pt x="591899" y="13763"/>
                  </a:lnTo>
                  <a:lnTo>
                    <a:pt x="543487" y="20644"/>
                  </a:lnTo>
                  <a:lnTo>
                    <a:pt x="495176" y="28902"/>
                  </a:lnTo>
                  <a:lnTo>
                    <a:pt x="446986" y="38536"/>
                  </a:lnTo>
                  <a:lnTo>
                    <a:pt x="398933" y="49547"/>
                  </a:lnTo>
                  <a:lnTo>
                    <a:pt x="351037" y="61934"/>
                  </a:lnTo>
                  <a:lnTo>
                    <a:pt x="303317" y="75697"/>
                  </a:lnTo>
                  <a:lnTo>
                    <a:pt x="255789" y="90836"/>
                  </a:lnTo>
                  <a:lnTo>
                    <a:pt x="208474" y="107352"/>
                  </a:lnTo>
                  <a:lnTo>
                    <a:pt x="161389" y="125244"/>
                  </a:lnTo>
                  <a:lnTo>
                    <a:pt x="114553" y="144512"/>
                  </a:lnTo>
                  <a:lnTo>
                    <a:pt x="78708" y="164322"/>
                  </a:lnTo>
                  <a:lnTo>
                    <a:pt x="48767" y="189264"/>
                  </a:lnTo>
                  <a:lnTo>
                    <a:pt x="9271" y="251065"/>
                  </a:lnTo>
                  <a:lnTo>
                    <a:pt x="1611757" y="251065"/>
                  </a:lnTo>
                  <a:lnTo>
                    <a:pt x="1572307" y="189264"/>
                  </a:lnTo>
                  <a:lnTo>
                    <a:pt x="1542373" y="164322"/>
                  </a:lnTo>
                  <a:lnTo>
                    <a:pt x="1506473" y="144512"/>
                  </a:lnTo>
                  <a:lnTo>
                    <a:pt x="1459638" y="125244"/>
                  </a:lnTo>
                  <a:lnTo>
                    <a:pt x="1412553" y="107352"/>
                  </a:lnTo>
                  <a:lnTo>
                    <a:pt x="1365238" y="90836"/>
                  </a:lnTo>
                  <a:lnTo>
                    <a:pt x="1317710" y="75697"/>
                  </a:lnTo>
                  <a:lnTo>
                    <a:pt x="1269990" y="61934"/>
                  </a:lnTo>
                  <a:lnTo>
                    <a:pt x="1222094" y="49547"/>
                  </a:lnTo>
                  <a:lnTo>
                    <a:pt x="1174041" y="38536"/>
                  </a:lnTo>
                  <a:lnTo>
                    <a:pt x="1125851" y="28902"/>
                  </a:lnTo>
                  <a:lnTo>
                    <a:pt x="1077540" y="20644"/>
                  </a:lnTo>
                  <a:lnTo>
                    <a:pt x="1029128" y="13763"/>
                  </a:lnTo>
                  <a:lnTo>
                    <a:pt x="980633" y="8257"/>
                  </a:lnTo>
                  <a:lnTo>
                    <a:pt x="932073" y="4128"/>
                  </a:lnTo>
                  <a:lnTo>
                    <a:pt x="883468" y="1376"/>
                  </a:lnTo>
                  <a:lnTo>
                    <a:pt x="834835" y="0"/>
                  </a:lnTo>
                  <a:close/>
                </a:path>
                <a:path w="1621155" h="1428750">
                  <a:moveTo>
                    <a:pt x="1614981" y="240980"/>
                  </a:moveTo>
                  <a:lnTo>
                    <a:pt x="1611757" y="251065"/>
                  </a:lnTo>
                  <a:lnTo>
                    <a:pt x="1612003" y="251065"/>
                  </a:lnTo>
                  <a:lnTo>
                    <a:pt x="1614122" y="245064"/>
                  </a:lnTo>
                  <a:lnTo>
                    <a:pt x="1614981" y="240980"/>
                  </a:lnTo>
                  <a:close/>
                </a:path>
                <a:path w="1621155" h="1428750">
                  <a:moveTo>
                    <a:pt x="1619436" y="219792"/>
                  </a:moveTo>
                  <a:lnTo>
                    <a:pt x="1618792" y="222681"/>
                  </a:lnTo>
                  <a:lnTo>
                    <a:pt x="1614981" y="240980"/>
                  </a:lnTo>
                  <a:lnTo>
                    <a:pt x="1616225" y="237087"/>
                  </a:lnTo>
                  <a:lnTo>
                    <a:pt x="1619123" y="222681"/>
                  </a:lnTo>
                  <a:lnTo>
                    <a:pt x="1619436" y="219792"/>
                  </a:lnTo>
                  <a:close/>
                </a:path>
                <a:path w="1621155" h="1428750">
                  <a:moveTo>
                    <a:pt x="1621155" y="194296"/>
                  </a:moveTo>
                  <a:lnTo>
                    <a:pt x="1619525" y="218468"/>
                  </a:lnTo>
                  <a:lnTo>
                    <a:pt x="1620686" y="208274"/>
                  </a:lnTo>
                  <a:lnTo>
                    <a:pt x="1621155" y="194296"/>
                  </a:lnTo>
                  <a:close/>
                </a:path>
              </a:pathLst>
            </a:custGeom>
            <a:solidFill>
              <a:srgbClr val="DFDF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71016" y="3919727"/>
              <a:ext cx="1712976" cy="1530096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1296924" y="3946769"/>
              <a:ext cx="1610995" cy="1426845"/>
            </a:xfrm>
            <a:custGeom>
              <a:avLst/>
              <a:gdLst/>
              <a:ahLst/>
              <a:cxnLst/>
              <a:rect l="l" t="t" r="r" b="b"/>
              <a:pathLst>
                <a:path w="1610995" h="1426845">
                  <a:moveTo>
                    <a:pt x="822943" y="0"/>
                  </a:moveTo>
                  <a:lnTo>
                    <a:pt x="780558" y="0"/>
                  </a:lnTo>
                  <a:lnTo>
                    <a:pt x="739078" y="9068"/>
                  </a:lnTo>
                  <a:lnTo>
                    <a:pt x="700314" y="27206"/>
                  </a:lnTo>
                  <a:lnTo>
                    <a:pt x="666076" y="54412"/>
                  </a:lnTo>
                  <a:lnTo>
                    <a:pt x="638175" y="90687"/>
                  </a:lnTo>
                  <a:lnTo>
                    <a:pt x="18668" y="1132849"/>
                  </a:lnTo>
                  <a:lnTo>
                    <a:pt x="0" y="1175902"/>
                  </a:lnTo>
                  <a:lnTo>
                    <a:pt x="16109" y="1208481"/>
                  </a:lnTo>
                  <a:lnTo>
                    <a:pt x="69330" y="1262591"/>
                  </a:lnTo>
                  <a:lnTo>
                    <a:pt x="105156" y="1282455"/>
                  </a:lnTo>
                  <a:lnTo>
                    <a:pt x="151952" y="1301685"/>
                  </a:lnTo>
                  <a:lnTo>
                    <a:pt x="198997" y="1319542"/>
                  </a:lnTo>
                  <a:lnTo>
                    <a:pt x="246273" y="1336025"/>
                  </a:lnTo>
                  <a:lnTo>
                    <a:pt x="293761" y="1351135"/>
                  </a:lnTo>
                  <a:lnTo>
                    <a:pt x="341442" y="1364871"/>
                  </a:lnTo>
                  <a:lnTo>
                    <a:pt x="389299" y="1377233"/>
                  </a:lnTo>
                  <a:lnTo>
                    <a:pt x="437312" y="1388222"/>
                  </a:lnTo>
                  <a:lnTo>
                    <a:pt x="485463" y="1397837"/>
                  </a:lnTo>
                  <a:lnTo>
                    <a:pt x="533734" y="1406078"/>
                  </a:lnTo>
                  <a:lnTo>
                    <a:pt x="582107" y="1412946"/>
                  </a:lnTo>
                  <a:lnTo>
                    <a:pt x="630563" y="1418441"/>
                  </a:lnTo>
                  <a:lnTo>
                    <a:pt x="679083" y="1422561"/>
                  </a:lnTo>
                  <a:lnTo>
                    <a:pt x="727649" y="1425309"/>
                  </a:lnTo>
                  <a:lnTo>
                    <a:pt x="776242" y="1426682"/>
                  </a:lnTo>
                  <a:lnTo>
                    <a:pt x="824846" y="1426682"/>
                  </a:lnTo>
                  <a:lnTo>
                    <a:pt x="873439" y="1425309"/>
                  </a:lnTo>
                  <a:lnTo>
                    <a:pt x="922005" y="1422561"/>
                  </a:lnTo>
                  <a:lnTo>
                    <a:pt x="970525" y="1418441"/>
                  </a:lnTo>
                  <a:lnTo>
                    <a:pt x="1018981" y="1412946"/>
                  </a:lnTo>
                  <a:lnTo>
                    <a:pt x="1067354" y="1406078"/>
                  </a:lnTo>
                  <a:lnTo>
                    <a:pt x="1115625" y="1397837"/>
                  </a:lnTo>
                  <a:lnTo>
                    <a:pt x="1163776" y="1388222"/>
                  </a:lnTo>
                  <a:lnTo>
                    <a:pt x="1211789" y="1377233"/>
                  </a:lnTo>
                  <a:lnTo>
                    <a:pt x="1259646" y="1364871"/>
                  </a:lnTo>
                  <a:lnTo>
                    <a:pt x="1307327" y="1351135"/>
                  </a:lnTo>
                  <a:lnTo>
                    <a:pt x="1354815" y="1336025"/>
                  </a:lnTo>
                  <a:lnTo>
                    <a:pt x="1402091" y="1319542"/>
                  </a:lnTo>
                  <a:lnTo>
                    <a:pt x="1449136" y="1301685"/>
                  </a:lnTo>
                  <a:lnTo>
                    <a:pt x="1495933" y="1282455"/>
                  </a:lnTo>
                  <a:lnTo>
                    <a:pt x="1531778" y="1262591"/>
                  </a:lnTo>
                  <a:lnTo>
                    <a:pt x="1561718" y="1237656"/>
                  </a:lnTo>
                  <a:lnTo>
                    <a:pt x="1601215" y="1175902"/>
                  </a:lnTo>
                  <a:lnTo>
                    <a:pt x="1605611" y="1189860"/>
                  </a:lnTo>
                  <a:lnTo>
                    <a:pt x="1608470" y="1204223"/>
                  </a:lnTo>
                  <a:lnTo>
                    <a:pt x="1610020" y="1218586"/>
                  </a:lnTo>
                  <a:lnTo>
                    <a:pt x="1610487" y="1232544"/>
                  </a:lnTo>
                  <a:lnTo>
                    <a:pt x="1610121" y="1207126"/>
                  </a:lnTo>
                  <a:lnTo>
                    <a:pt x="1597056" y="1157052"/>
                  </a:lnTo>
                  <a:lnTo>
                    <a:pt x="965326" y="90687"/>
                  </a:lnTo>
                  <a:lnTo>
                    <a:pt x="937425" y="54412"/>
                  </a:lnTo>
                  <a:lnTo>
                    <a:pt x="903187" y="27206"/>
                  </a:lnTo>
                  <a:lnTo>
                    <a:pt x="864423" y="9068"/>
                  </a:lnTo>
                  <a:lnTo>
                    <a:pt x="822943" y="0"/>
                  </a:lnTo>
                  <a:close/>
                </a:path>
              </a:pathLst>
            </a:custGeom>
            <a:solidFill>
              <a:srgbClr val="DFDF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868167" y="2157984"/>
              <a:ext cx="1054608" cy="1510283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2948939" y="2239708"/>
              <a:ext cx="951865" cy="1407795"/>
            </a:xfrm>
            <a:custGeom>
              <a:avLst/>
              <a:gdLst/>
              <a:ahLst/>
              <a:cxnLst/>
              <a:rect l="l" t="t" r="r" b="b"/>
              <a:pathLst>
                <a:path w="951864" h="1407795">
                  <a:moveTo>
                    <a:pt x="120396" y="0"/>
                  </a:moveTo>
                  <a:lnTo>
                    <a:pt x="76439" y="9978"/>
                  </a:lnTo>
                  <a:lnTo>
                    <a:pt x="35743" y="30661"/>
                  </a:lnTo>
                  <a:lnTo>
                    <a:pt x="0" y="61785"/>
                  </a:lnTo>
                  <a:lnTo>
                    <a:pt x="37181" y="57548"/>
                  </a:lnTo>
                  <a:lnTo>
                    <a:pt x="74564" y="61801"/>
                  </a:lnTo>
                  <a:lnTo>
                    <a:pt x="111496" y="74554"/>
                  </a:lnTo>
                  <a:lnTo>
                    <a:pt x="147320" y="95821"/>
                  </a:lnTo>
                  <a:lnTo>
                    <a:pt x="189305" y="126689"/>
                  </a:lnTo>
                  <a:lnTo>
                    <a:pt x="230101" y="158513"/>
                  </a:lnTo>
                  <a:lnTo>
                    <a:pt x="269700" y="191275"/>
                  </a:lnTo>
                  <a:lnTo>
                    <a:pt x="308091" y="224958"/>
                  </a:lnTo>
                  <a:lnTo>
                    <a:pt x="345267" y="259544"/>
                  </a:lnTo>
                  <a:lnTo>
                    <a:pt x="381218" y="295016"/>
                  </a:lnTo>
                  <a:lnTo>
                    <a:pt x="415934" y="331356"/>
                  </a:lnTo>
                  <a:lnTo>
                    <a:pt x="449408" y="368548"/>
                  </a:lnTo>
                  <a:lnTo>
                    <a:pt x="481631" y="406574"/>
                  </a:lnTo>
                  <a:lnTo>
                    <a:pt x="512592" y="445416"/>
                  </a:lnTo>
                  <a:lnTo>
                    <a:pt x="542283" y="485056"/>
                  </a:lnTo>
                  <a:lnTo>
                    <a:pt x="570696" y="525479"/>
                  </a:lnTo>
                  <a:lnTo>
                    <a:pt x="597821" y="566666"/>
                  </a:lnTo>
                  <a:lnTo>
                    <a:pt x="623649" y="608599"/>
                  </a:lnTo>
                  <a:lnTo>
                    <a:pt x="648171" y="651262"/>
                  </a:lnTo>
                  <a:lnTo>
                    <a:pt x="671379" y="694637"/>
                  </a:lnTo>
                  <a:lnTo>
                    <a:pt x="693262" y="738707"/>
                  </a:lnTo>
                  <a:lnTo>
                    <a:pt x="713813" y="783454"/>
                  </a:lnTo>
                  <a:lnTo>
                    <a:pt x="733022" y="828861"/>
                  </a:lnTo>
                  <a:lnTo>
                    <a:pt x="750881" y="874910"/>
                  </a:lnTo>
                  <a:lnTo>
                    <a:pt x="767379" y="921585"/>
                  </a:lnTo>
                  <a:lnTo>
                    <a:pt x="782509" y="968867"/>
                  </a:lnTo>
                  <a:lnTo>
                    <a:pt x="796261" y="1016740"/>
                  </a:lnTo>
                  <a:lnTo>
                    <a:pt x="808627" y="1065185"/>
                  </a:lnTo>
                  <a:lnTo>
                    <a:pt x="819596" y="1114186"/>
                  </a:lnTo>
                  <a:lnTo>
                    <a:pt x="829161" y="1163725"/>
                  </a:lnTo>
                  <a:lnTo>
                    <a:pt x="837313" y="1213785"/>
                  </a:lnTo>
                  <a:lnTo>
                    <a:pt x="844042" y="1264348"/>
                  </a:lnTo>
                  <a:lnTo>
                    <a:pt x="844688" y="1304174"/>
                  </a:lnTo>
                  <a:lnTo>
                    <a:pt x="837025" y="1341691"/>
                  </a:lnTo>
                  <a:lnTo>
                    <a:pt x="822360" y="1376255"/>
                  </a:lnTo>
                  <a:lnTo>
                    <a:pt x="802005" y="1407223"/>
                  </a:lnTo>
                  <a:lnTo>
                    <a:pt x="846980" y="1392891"/>
                  </a:lnTo>
                  <a:lnTo>
                    <a:pt x="885411" y="1368982"/>
                  </a:lnTo>
                  <a:lnTo>
                    <a:pt x="916193" y="1336881"/>
                  </a:lnTo>
                  <a:lnTo>
                    <a:pt x="938224" y="1297975"/>
                  </a:lnTo>
                  <a:lnTo>
                    <a:pt x="950398" y="1253650"/>
                  </a:lnTo>
                  <a:lnTo>
                    <a:pt x="951611" y="1205293"/>
                  </a:lnTo>
                  <a:lnTo>
                    <a:pt x="945110" y="1154730"/>
                  </a:lnTo>
                  <a:lnTo>
                    <a:pt x="937153" y="1104672"/>
                  </a:lnTo>
                  <a:lnTo>
                    <a:pt x="927751" y="1055135"/>
                  </a:lnTo>
                  <a:lnTo>
                    <a:pt x="916915" y="1006137"/>
                  </a:lnTo>
                  <a:lnTo>
                    <a:pt x="904657" y="957695"/>
                  </a:lnTo>
                  <a:lnTo>
                    <a:pt x="890985" y="909827"/>
                  </a:lnTo>
                  <a:lnTo>
                    <a:pt x="875913" y="862550"/>
                  </a:lnTo>
                  <a:lnTo>
                    <a:pt x="859449" y="815881"/>
                  </a:lnTo>
                  <a:lnTo>
                    <a:pt x="841606" y="769837"/>
                  </a:lnTo>
                  <a:lnTo>
                    <a:pt x="822394" y="724436"/>
                  </a:lnTo>
                  <a:lnTo>
                    <a:pt x="801824" y="679696"/>
                  </a:lnTo>
                  <a:lnTo>
                    <a:pt x="779907" y="635632"/>
                  </a:lnTo>
                  <a:lnTo>
                    <a:pt x="756654" y="592264"/>
                  </a:lnTo>
                  <a:lnTo>
                    <a:pt x="732075" y="549608"/>
                  </a:lnTo>
                  <a:lnTo>
                    <a:pt x="706182" y="507681"/>
                  </a:lnTo>
                  <a:lnTo>
                    <a:pt x="678985" y="466501"/>
                  </a:lnTo>
                  <a:lnTo>
                    <a:pt x="650495" y="426085"/>
                  </a:lnTo>
                  <a:lnTo>
                    <a:pt x="620723" y="386451"/>
                  </a:lnTo>
                  <a:lnTo>
                    <a:pt x="589680" y="347615"/>
                  </a:lnTo>
                  <a:lnTo>
                    <a:pt x="557377" y="309595"/>
                  </a:lnTo>
                  <a:lnTo>
                    <a:pt x="523825" y="272409"/>
                  </a:lnTo>
                  <a:lnTo>
                    <a:pt x="489034" y="236073"/>
                  </a:lnTo>
                  <a:lnTo>
                    <a:pt x="453015" y="200605"/>
                  </a:lnTo>
                  <a:lnTo>
                    <a:pt x="415780" y="166023"/>
                  </a:lnTo>
                  <a:lnTo>
                    <a:pt x="377339" y="132343"/>
                  </a:lnTo>
                  <a:lnTo>
                    <a:pt x="337703" y="99583"/>
                  </a:lnTo>
                  <a:lnTo>
                    <a:pt x="296882" y="67761"/>
                  </a:lnTo>
                  <a:lnTo>
                    <a:pt x="254889" y="36893"/>
                  </a:lnTo>
                  <a:lnTo>
                    <a:pt x="211313" y="13196"/>
                  </a:lnTo>
                  <a:lnTo>
                    <a:pt x="165918" y="985"/>
                  </a:lnTo>
                  <a:lnTo>
                    <a:pt x="120396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22503" y="3666744"/>
              <a:ext cx="1053096" cy="1508759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304672" y="3692652"/>
              <a:ext cx="949960" cy="1405890"/>
            </a:xfrm>
            <a:custGeom>
              <a:avLst/>
              <a:gdLst/>
              <a:ahLst/>
              <a:cxnLst/>
              <a:rect l="l" t="t" r="r" b="b"/>
              <a:pathLst>
                <a:path w="949960" h="1405889">
                  <a:moveTo>
                    <a:pt x="147345" y="0"/>
                  </a:moveTo>
                  <a:lnTo>
                    <a:pt x="102320" y="14321"/>
                  </a:lnTo>
                  <a:lnTo>
                    <a:pt x="63924" y="38203"/>
                  </a:lnTo>
                  <a:lnTo>
                    <a:pt x="33324" y="70262"/>
                  </a:lnTo>
                  <a:lnTo>
                    <a:pt x="11691" y="109116"/>
                  </a:lnTo>
                  <a:lnTo>
                    <a:pt x="193" y="153381"/>
                  </a:lnTo>
                  <a:lnTo>
                    <a:pt x="0" y="201675"/>
                  </a:lnTo>
                  <a:lnTo>
                    <a:pt x="6494" y="252184"/>
                  </a:lnTo>
                  <a:lnTo>
                    <a:pt x="14445" y="302190"/>
                  </a:lnTo>
                  <a:lnTo>
                    <a:pt x="23841" y="351675"/>
                  </a:lnTo>
                  <a:lnTo>
                    <a:pt x="34671" y="400622"/>
                  </a:lnTo>
                  <a:lnTo>
                    <a:pt x="46922" y="449013"/>
                  </a:lnTo>
                  <a:lnTo>
                    <a:pt x="60583" y="496832"/>
                  </a:lnTo>
                  <a:lnTo>
                    <a:pt x="75643" y="544062"/>
                  </a:lnTo>
                  <a:lnTo>
                    <a:pt x="92091" y="590684"/>
                  </a:lnTo>
                  <a:lnTo>
                    <a:pt x="109914" y="636681"/>
                  </a:lnTo>
                  <a:lnTo>
                    <a:pt x="129102" y="682037"/>
                  </a:lnTo>
                  <a:lnTo>
                    <a:pt x="149643" y="726733"/>
                  </a:lnTo>
                  <a:lnTo>
                    <a:pt x="171524" y="770753"/>
                  </a:lnTo>
                  <a:lnTo>
                    <a:pt x="194735" y="814079"/>
                  </a:lnTo>
                  <a:lnTo>
                    <a:pt x="219265" y="856694"/>
                  </a:lnTo>
                  <a:lnTo>
                    <a:pt x="245101" y="898580"/>
                  </a:lnTo>
                  <a:lnTo>
                    <a:pt x="272233" y="939721"/>
                  </a:lnTo>
                  <a:lnTo>
                    <a:pt x="300648" y="980099"/>
                  </a:lnTo>
                  <a:lnTo>
                    <a:pt x="330335" y="1019696"/>
                  </a:lnTo>
                  <a:lnTo>
                    <a:pt x="361282" y="1058495"/>
                  </a:lnTo>
                  <a:lnTo>
                    <a:pt x="393479" y="1096479"/>
                  </a:lnTo>
                  <a:lnTo>
                    <a:pt x="426914" y="1133631"/>
                  </a:lnTo>
                  <a:lnTo>
                    <a:pt x="461574" y="1169933"/>
                  </a:lnTo>
                  <a:lnTo>
                    <a:pt x="497449" y="1205369"/>
                  </a:lnTo>
                  <a:lnTo>
                    <a:pt x="534527" y="1239919"/>
                  </a:lnTo>
                  <a:lnTo>
                    <a:pt x="572796" y="1273568"/>
                  </a:lnTo>
                  <a:lnTo>
                    <a:pt x="612246" y="1306299"/>
                  </a:lnTo>
                  <a:lnTo>
                    <a:pt x="652864" y="1338092"/>
                  </a:lnTo>
                  <a:lnTo>
                    <a:pt x="694639" y="1368933"/>
                  </a:lnTo>
                  <a:lnTo>
                    <a:pt x="738375" y="1392576"/>
                  </a:lnTo>
                  <a:lnTo>
                    <a:pt x="784125" y="1404751"/>
                  </a:lnTo>
                  <a:lnTo>
                    <a:pt x="830005" y="1405715"/>
                  </a:lnTo>
                  <a:lnTo>
                    <a:pt x="874130" y="1395725"/>
                  </a:lnTo>
                  <a:lnTo>
                    <a:pt x="914616" y="1375038"/>
                  </a:lnTo>
                  <a:lnTo>
                    <a:pt x="949579" y="1343914"/>
                  </a:lnTo>
                  <a:lnTo>
                    <a:pt x="912415" y="1346938"/>
                  </a:lnTo>
                  <a:lnTo>
                    <a:pt x="875029" y="1342294"/>
                  </a:lnTo>
                  <a:lnTo>
                    <a:pt x="838082" y="1329983"/>
                  </a:lnTo>
                  <a:lnTo>
                    <a:pt x="802233" y="1310005"/>
                  </a:lnTo>
                  <a:lnTo>
                    <a:pt x="760215" y="1279164"/>
                  </a:lnTo>
                  <a:lnTo>
                    <a:pt x="719372" y="1247371"/>
                  </a:lnTo>
                  <a:lnTo>
                    <a:pt x="679714" y="1214640"/>
                  </a:lnTo>
                  <a:lnTo>
                    <a:pt x="641252" y="1180991"/>
                  </a:lnTo>
                  <a:lnTo>
                    <a:pt x="603997" y="1146441"/>
                  </a:lnTo>
                  <a:lnTo>
                    <a:pt x="567960" y="1111005"/>
                  </a:lnTo>
                  <a:lnTo>
                    <a:pt x="533151" y="1074703"/>
                  </a:lnTo>
                  <a:lnTo>
                    <a:pt x="499583" y="1037551"/>
                  </a:lnTo>
                  <a:lnTo>
                    <a:pt x="467264" y="999567"/>
                  </a:lnTo>
                  <a:lnTo>
                    <a:pt x="436207" y="960768"/>
                  </a:lnTo>
                  <a:lnTo>
                    <a:pt x="406422" y="921171"/>
                  </a:lnTo>
                  <a:lnTo>
                    <a:pt x="377920" y="880793"/>
                  </a:lnTo>
                  <a:lnTo>
                    <a:pt x="350712" y="839652"/>
                  </a:lnTo>
                  <a:lnTo>
                    <a:pt x="324808" y="797766"/>
                  </a:lnTo>
                  <a:lnTo>
                    <a:pt x="300221" y="755151"/>
                  </a:lnTo>
                  <a:lnTo>
                    <a:pt x="276959" y="711825"/>
                  </a:lnTo>
                  <a:lnTo>
                    <a:pt x="255035" y="667805"/>
                  </a:lnTo>
                  <a:lnTo>
                    <a:pt x="234460" y="623109"/>
                  </a:lnTo>
                  <a:lnTo>
                    <a:pt x="215243" y="577753"/>
                  </a:lnTo>
                  <a:lnTo>
                    <a:pt x="197396" y="531756"/>
                  </a:lnTo>
                  <a:lnTo>
                    <a:pt x="180930" y="485134"/>
                  </a:lnTo>
                  <a:lnTo>
                    <a:pt x="165856" y="437904"/>
                  </a:lnTo>
                  <a:lnTo>
                    <a:pt x="152185" y="390085"/>
                  </a:lnTo>
                  <a:lnTo>
                    <a:pt x="139926" y="341694"/>
                  </a:lnTo>
                  <a:lnTo>
                    <a:pt x="129092" y="292747"/>
                  </a:lnTo>
                  <a:lnTo>
                    <a:pt x="119693" y="243262"/>
                  </a:lnTo>
                  <a:lnTo>
                    <a:pt x="111740" y="193256"/>
                  </a:lnTo>
                  <a:lnTo>
                    <a:pt x="105244" y="142748"/>
                  </a:lnTo>
                  <a:lnTo>
                    <a:pt x="104590" y="101655"/>
                  </a:lnTo>
                  <a:lnTo>
                    <a:pt x="112264" y="63753"/>
                  </a:lnTo>
                  <a:lnTo>
                    <a:pt x="126954" y="29662"/>
                  </a:lnTo>
                  <a:lnTo>
                    <a:pt x="147345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90500" y="2130552"/>
              <a:ext cx="1053096" cy="1510284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272618" y="2212276"/>
              <a:ext cx="949960" cy="1407795"/>
            </a:xfrm>
            <a:custGeom>
              <a:avLst/>
              <a:gdLst/>
              <a:ahLst/>
              <a:cxnLst/>
              <a:rect l="l" t="t" r="r" b="b"/>
              <a:pathLst>
                <a:path w="949960" h="1407795">
                  <a:moveTo>
                    <a:pt x="830049" y="0"/>
                  </a:moveTo>
                  <a:lnTo>
                    <a:pt x="784169" y="985"/>
                  </a:lnTo>
                  <a:lnTo>
                    <a:pt x="738417" y="13196"/>
                  </a:lnTo>
                  <a:lnTo>
                    <a:pt x="694677" y="36893"/>
                  </a:lnTo>
                  <a:lnTo>
                    <a:pt x="652666" y="67525"/>
                  </a:lnTo>
                  <a:lnTo>
                    <a:pt x="611847" y="99128"/>
                  </a:lnTo>
                  <a:lnTo>
                    <a:pt x="572228" y="131687"/>
                  </a:lnTo>
                  <a:lnTo>
                    <a:pt x="533820" y="165183"/>
                  </a:lnTo>
                  <a:lnTo>
                    <a:pt x="496631" y="199599"/>
                  </a:lnTo>
                  <a:lnTo>
                    <a:pt x="460672" y="234918"/>
                  </a:lnTo>
                  <a:lnTo>
                    <a:pt x="425951" y="271123"/>
                  </a:lnTo>
                  <a:lnTo>
                    <a:pt x="392479" y="308195"/>
                  </a:lnTo>
                  <a:lnTo>
                    <a:pt x="360265" y="346119"/>
                  </a:lnTo>
                  <a:lnTo>
                    <a:pt x="329319" y="384876"/>
                  </a:lnTo>
                  <a:lnTo>
                    <a:pt x="299650" y="424449"/>
                  </a:lnTo>
                  <a:lnTo>
                    <a:pt x="271268" y="464822"/>
                  </a:lnTo>
                  <a:lnTo>
                    <a:pt x="244182" y="505975"/>
                  </a:lnTo>
                  <a:lnTo>
                    <a:pt x="218403" y="547893"/>
                  </a:lnTo>
                  <a:lnTo>
                    <a:pt x="193939" y="590558"/>
                  </a:lnTo>
                  <a:lnTo>
                    <a:pt x="170801" y="633953"/>
                  </a:lnTo>
                  <a:lnTo>
                    <a:pt x="148997" y="678060"/>
                  </a:lnTo>
                  <a:lnTo>
                    <a:pt x="128538" y="722862"/>
                  </a:lnTo>
                  <a:lnTo>
                    <a:pt x="109433" y="768341"/>
                  </a:lnTo>
                  <a:lnTo>
                    <a:pt x="91691" y="814481"/>
                  </a:lnTo>
                  <a:lnTo>
                    <a:pt x="75323" y="861264"/>
                  </a:lnTo>
                  <a:lnTo>
                    <a:pt x="60337" y="908672"/>
                  </a:lnTo>
                  <a:lnTo>
                    <a:pt x="46744" y="956689"/>
                  </a:lnTo>
                  <a:lnTo>
                    <a:pt x="34553" y="1005297"/>
                  </a:lnTo>
                  <a:lnTo>
                    <a:pt x="23773" y="1054479"/>
                  </a:lnTo>
                  <a:lnTo>
                    <a:pt x="14415" y="1104217"/>
                  </a:lnTo>
                  <a:lnTo>
                    <a:pt x="6487" y="1154494"/>
                  </a:lnTo>
                  <a:lnTo>
                    <a:pt x="0" y="1205293"/>
                  </a:lnTo>
                  <a:lnTo>
                    <a:pt x="367" y="1253650"/>
                  </a:lnTo>
                  <a:lnTo>
                    <a:pt x="12300" y="1297975"/>
                  </a:lnTo>
                  <a:lnTo>
                    <a:pt x="34499" y="1336881"/>
                  </a:lnTo>
                  <a:lnTo>
                    <a:pt x="65664" y="1368982"/>
                  </a:lnTo>
                  <a:lnTo>
                    <a:pt x="104496" y="1392891"/>
                  </a:lnTo>
                  <a:lnTo>
                    <a:pt x="149694" y="1407223"/>
                  </a:lnTo>
                  <a:lnTo>
                    <a:pt x="126967" y="1376255"/>
                  </a:lnTo>
                  <a:lnTo>
                    <a:pt x="111693" y="1341691"/>
                  </a:lnTo>
                  <a:lnTo>
                    <a:pt x="104310" y="1304174"/>
                  </a:lnTo>
                  <a:lnTo>
                    <a:pt x="105257" y="1264348"/>
                  </a:lnTo>
                  <a:lnTo>
                    <a:pt x="111753" y="1213785"/>
                  </a:lnTo>
                  <a:lnTo>
                    <a:pt x="119706" y="1163725"/>
                  </a:lnTo>
                  <a:lnTo>
                    <a:pt x="129105" y="1114186"/>
                  </a:lnTo>
                  <a:lnTo>
                    <a:pt x="139940" y="1065185"/>
                  </a:lnTo>
                  <a:lnTo>
                    <a:pt x="152198" y="1016740"/>
                  </a:lnTo>
                  <a:lnTo>
                    <a:pt x="165871" y="968867"/>
                  </a:lnTo>
                  <a:lnTo>
                    <a:pt x="180945" y="921585"/>
                  </a:lnTo>
                  <a:lnTo>
                    <a:pt x="197412" y="874910"/>
                  </a:lnTo>
                  <a:lnTo>
                    <a:pt x="215259" y="828861"/>
                  </a:lnTo>
                  <a:lnTo>
                    <a:pt x="234477" y="783454"/>
                  </a:lnTo>
                  <a:lnTo>
                    <a:pt x="255053" y="738707"/>
                  </a:lnTo>
                  <a:lnTo>
                    <a:pt x="276978" y="694637"/>
                  </a:lnTo>
                  <a:lnTo>
                    <a:pt x="300240" y="651262"/>
                  </a:lnTo>
                  <a:lnTo>
                    <a:pt x="324829" y="608599"/>
                  </a:lnTo>
                  <a:lnTo>
                    <a:pt x="350733" y="566666"/>
                  </a:lnTo>
                  <a:lnTo>
                    <a:pt x="377943" y="525479"/>
                  </a:lnTo>
                  <a:lnTo>
                    <a:pt x="406446" y="485056"/>
                  </a:lnTo>
                  <a:lnTo>
                    <a:pt x="436232" y="445416"/>
                  </a:lnTo>
                  <a:lnTo>
                    <a:pt x="467290" y="406574"/>
                  </a:lnTo>
                  <a:lnTo>
                    <a:pt x="499610" y="368548"/>
                  </a:lnTo>
                  <a:lnTo>
                    <a:pt x="533180" y="331356"/>
                  </a:lnTo>
                  <a:lnTo>
                    <a:pt x="567990" y="295016"/>
                  </a:lnTo>
                  <a:lnTo>
                    <a:pt x="604028" y="259544"/>
                  </a:lnTo>
                  <a:lnTo>
                    <a:pt x="641285" y="224958"/>
                  </a:lnTo>
                  <a:lnTo>
                    <a:pt x="679748" y="191275"/>
                  </a:lnTo>
                  <a:lnTo>
                    <a:pt x="719407" y="158513"/>
                  </a:lnTo>
                  <a:lnTo>
                    <a:pt x="760252" y="126689"/>
                  </a:lnTo>
                  <a:lnTo>
                    <a:pt x="802271" y="95821"/>
                  </a:lnTo>
                  <a:lnTo>
                    <a:pt x="838126" y="75840"/>
                  </a:lnTo>
                  <a:lnTo>
                    <a:pt x="875074" y="63515"/>
                  </a:lnTo>
                  <a:lnTo>
                    <a:pt x="912460" y="58834"/>
                  </a:lnTo>
                  <a:lnTo>
                    <a:pt x="949629" y="61785"/>
                  </a:lnTo>
                  <a:lnTo>
                    <a:pt x="914663" y="30661"/>
                  </a:lnTo>
                  <a:lnTo>
                    <a:pt x="874175" y="9978"/>
                  </a:lnTo>
                  <a:lnTo>
                    <a:pt x="830049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889504" y="3646932"/>
              <a:ext cx="1054620" cy="1510283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2970276" y="3727704"/>
              <a:ext cx="951865" cy="1407795"/>
            </a:xfrm>
            <a:custGeom>
              <a:avLst/>
              <a:gdLst/>
              <a:ahLst/>
              <a:cxnLst/>
              <a:rect l="l" t="t" r="r" b="b"/>
              <a:pathLst>
                <a:path w="951864" h="1407795">
                  <a:moveTo>
                    <a:pt x="802004" y="0"/>
                  </a:moveTo>
                  <a:lnTo>
                    <a:pt x="822360" y="30968"/>
                  </a:lnTo>
                  <a:lnTo>
                    <a:pt x="837025" y="65532"/>
                  </a:lnTo>
                  <a:lnTo>
                    <a:pt x="844688" y="103048"/>
                  </a:lnTo>
                  <a:lnTo>
                    <a:pt x="844041" y="142875"/>
                  </a:lnTo>
                  <a:lnTo>
                    <a:pt x="837313" y="193438"/>
                  </a:lnTo>
                  <a:lnTo>
                    <a:pt x="829161" y="243498"/>
                  </a:lnTo>
                  <a:lnTo>
                    <a:pt x="819596" y="293037"/>
                  </a:lnTo>
                  <a:lnTo>
                    <a:pt x="808627" y="342038"/>
                  </a:lnTo>
                  <a:lnTo>
                    <a:pt x="796261" y="390483"/>
                  </a:lnTo>
                  <a:lnTo>
                    <a:pt x="782509" y="438355"/>
                  </a:lnTo>
                  <a:lnTo>
                    <a:pt x="767379" y="485638"/>
                  </a:lnTo>
                  <a:lnTo>
                    <a:pt x="750881" y="532312"/>
                  </a:lnTo>
                  <a:lnTo>
                    <a:pt x="733022" y="578361"/>
                  </a:lnTo>
                  <a:lnTo>
                    <a:pt x="713813" y="623768"/>
                  </a:lnTo>
                  <a:lnTo>
                    <a:pt x="693262" y="668515"/>
                  </a:lnTo>
                  <a:lnTo>
                    <a:pt x="671379" y="712585"/>
                  </a:lnTo>
                  <a:lnTo>
                    <a:pt x="648171" y="755960"/>
                  </a:lnTo>
                  <a:lnTo>
                    <a:pt x="623649" y="798623"/>
                  </a:lnTo>
                  <a:lnTo>
                    <a:pt x="597821" y="840557"/>
                  </a:lnTo>
                  <a:lnTo>
                    <a:pt x="570696" y="881743"/>
                  </a:lnTo>
                  <a:lnTo>
                    <a:pt x="542283" y="922166"/>
                  </a:lnTo>
                  <a:lnTo>
                    <a:pt x="512592" y="961807"/>
                  </a:lnTo>
                  <a:lnTo>
                    <a:pt x="481631" y="1000649"/>
                  </a:lnTo>
                  <a:lnTo>
                    <a:pt x="449408" y="1038674"/>
                  </a:lnTo>
                  <a:lnTo>
                    <a:pt x="415934" y="1075866"/>
                  </a:lnTo>
                  <a:lnTo>
                    <a:pt x="381218" y="1112207"/>
                  </a:lnTo>
                  <a:lnTo>
                    <a:pt x="345267" y="1147679"/>
                  </a:lnTo>
                  <a:lnTo>
                    <a:pt x="308091" y="1182265"/>
                  </a:lnTo>
                  <a:lnTo>
                    <a:pt x="269700" y="1215947"/>
                  </a:lnTo>
                  <a:lnTo>
                    <a:pt x="230101" y="1248709"/>
                  </a:lnTo>
                  <a:lnTo>
                    <a:pt x="189305" y="1280533"/>
                  </a:lnTo>
                  <a:lnTo>
                    <a:pt x="147319" y="1311402"/>
                  </a:lnTo>
                  <a:lnTo>
                    <a:pt x="111156" y="1331382"/>
                  </a:lnTo>
                  <a:lnTo>
                    <a:pt x="73660" y="1343707"/>
                  </a:lnTo>
                  <a:lnTo>
                    <a:pt x="36163" y="1348388"/>
                  </a:lnTo>
                  <a:lnTo>
                    <a:pt x="0" y="1345438"/>
                  </a:lnTo>
                  <a:lnTo>
                    <a:pt x="35743" y="1376562"/>
                  </a:lnTo>
                  <a:lnTo>
                    <a:pt x="76439" y="1397244"/>
                  </a:lnTo>
                  <a:lnTo>
                    <a:pt x="120395" y="1407223"/>
                  </a:lnTo>
                  <a:lnTo>
                    <a:pt x="165918" y="1406238"/>
                  </a:lnTo>
                  <a:lnTo>
                    <a:pt x="211313" y="1394027"/>
                  </a:lnTo>
                  <a:lnTo>
                    <a:pt x="254888" y="1370330"/>
                  </a:lnTo>
                  <a:lnTo>
                    <a:pt x="296882" y="1339462"/>
                  </a:lnTo>
                  <a:lnTo>
                    <a:pt x="337703" y="1307639"/>
                  </a:lnTo>
                  <a:lnTo>
                    <a:pt x="377339" y="1274879"/>
                  </a:lnTo>
                  <a:lnTo>
                    <a:pt x="415780" y="1241200"/>
                  </a:lnTo>
                  <a:lnTo>
                    <a:pt x="453015" y="1206617"/>
                  </a:lnTo>
                  <a:lnTo>
                    <a:pt x="489034" y="1171150"/>
                  </a:lnTo>
                  <a:lnTo>
                    <a:pt x="523825" y="1134814"/>
                  </a:lnTo>
                  <a:lnTo>
                    <a:pt x="557377" y="1097628"/>
                  </a:lnTo>
                  <a:lnTo>
                    <a:pt x="589680" y="1059608"/>
                  </a:lnTo>
                  <a:lnTo>
                    <a:pt x="620723" y="1020772"/>
                  </a:lnTo>
                  <a:lnTo>
                    <a:pt x="650495" y="981137"/>
                  </a:lnTo>
                  <a:lnTo>
                    <a:pt x="678985" y="940721"/>
                  </a:lnTo>
                  <a:lnTo>
                    <a:pt x="706182" y="899541"/>
                  </a:lnTo>
                  <a:lnTo>
                    <a:pt x="732075" y="857615"/>
                  </a:lnTo>
                  <a:lnTo>
                    <a:pt x="756654" y="814958"/>
                  </a:lnTo>
                  <a:lnTo>
                    <a:pt x="779907" y="771590"/>
                  </a:lnTo>
                  <a:lnTo>
                    <a:pt x="801824" y="727527"/>
                  </a:lnTo>
                  <a:lnTo>
                    <a:pt x="822394" y="682786"/>
                  </a:lnTo>
                  <a:lnTo>
                    <a:pt x="841606" y="637385"/>
                  </a:lnTo>
                  <a:lnTo>
                    <a:pt x="859449" y="591342"/>
                  </a:lnTo>
                  <a:lnTo>
                    <a:pt x="875913" y="544673"/>
                  </a:lnTo>
                  <a:lnTo>
                    <a:pt x="890985" y="497395"/>
                  </a:lnTo>
                  <a:lnTo>
                    <a:pt x="904657" y="449527"/>
                  </a:lnTo>
                  <a:lnTo>
                    <a:pt x="916915" y="401085"/>
                  </a:lnTo>
                  <a:lnTo>
                    <a:pt x="927751" y="352088"/>
                  </a:lnTo>
                  <a:lnTo>
                    <a:pt x="937153" y="302551"/>
                  </a:lnTo>
                  <a:lnTo>
                    <a:pt x="945110" y="252492"/>
                  </a:lnTo>
                  <a:lnTo>
                    <a:pt x="951611" y="201930"/>
                  </a:lnTo>
                  <a:lnTo>
                    <a:pt x="950398" y="153572"/>
                  </a:lnTo>
                  <a:lnTo>
                    <a:pt x="938224" y="109248"/>
                  </a:lnTo>
                  <a:lnTo>
                    <a:pt x="916193" y="70342"/>
                  </a:lnTo>
                  <a:lnTo>
                    <a:pt x="885411" y="38241"/>
                  </a:lnTo>
                  <a:lnTo>
                    <a:pt x="846980" y="14331"/>
                  </a:lnTo>
                  <a:lnTo>
                    <a:pt x="802004" y="0"/>
                  </a:lnTo>
                  <a:close/>
                </a:path>
              </a:pathLst>
            </a:custGeom>
            <a:solidFill>
              <a:srgbClr val="46B5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93291" y="1792236"/>
              <a:ext cx="1725168" cy="472427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1274675" y="1873136"/>
              <a:ext cx="1621790" cy="370205"/>
            </a:xfrm>
            <a:custGeom>
              <a:avLst/>
              <a:gdLst/>
              <a:ahLst/>
              <a:cxnLst/>
              <a:rect l="l" t="t" r="r" b="b"/>
              <a:pathLst>
                <a:path w="1621789" h="370205">
                  <a:moveTo>
                    <a:pt x="835096" y="0"/>
                  </a:moveTo>
                  <a:lnTo>
                    <a:pt x="786486" y="0"/>
                  </a:lnTo>
                  <a:lnTo>
                    <a:pt x="737886" y="1379"/>
                  </a:lnTo>
                  <a:lnTo>
                    <a:pt x="689313" y="4139"/>
                  </a:lnTo>
                  <a:lnTo>
                    <a:pt x="640787" y="8279"/>
                  </a:lnTo>
                  <a:lnTo>
                    <a:pt x="592325" y="13799"/>
                  </a:lnTo>
                  <a:lnTo>
                    <a:pt x="543947" y="20699"/>
                  </a:lnTo>
                  <a:lnTo>
                    <a:pt x="495670" y="28978"/>
                  </a:lnTo>
                  <a:lnTo>
                    <a:pt x="447514" y="38638"/>
                  </a:lnTo>
                  <a:lnTo>
                    <a:pt x="399496" y="49677"/>
                  </a:lnTo>
                  <a:lnTo>
                    <a:pt x="351635" y="62097"/>
                  </a:lnTo>
                  <a:lnTo>
                    <a:pt x="303951" y="75896"/>
                  </a:lnTo>
                  <a:lnTo>
                    <a:pt x="256460" y="91075"/>
                  </a:lnTo>
                  <a:lnTo>
                    <a:pt x="209182" y="107634"/>
                  </a:lnTo>
                  <a:lnTo>
                    <a:pt x="162136" y="125574"/>
                  </a:lnTo>
                  <a:lnTo>
                    <a:pt x="115339" y="144893"/>
                  </a:lnTo>
                  <a:lnTo>
                    <a:pt x="72769" y="168866"/>
                  </a:lnTo>
                  <a:lnTo>
                    <a:pt x="39176" y="200792"/>
                  </a:lnTo>
                  <a:lnTo>
                    <a:pt x="15334" y="238778"/>
                  </a:lnTo>
                  <a:lnTo>
                    <a:pt x="2017" y="280933"/>
                  </a:lnTo>
                  <a:lnTo>
                    <a:pt x="0" y="325368"/>
                  </a:lnTo>
                  <a:lnTo>
                    <a:pt x="10056" y="370191"/>
                  </a:lnTo>
                  <a:lnTo>
                    <a:pt x="26185" y="337498"/>
                  </a:lnTo>
                  <a:lnTo>
                    <a:pt x="49553" y="308199"/>
                  </a:lnTo>
                  <a:lnTo>
                    <a:pt x="79493" y="283162"/>
                  </a:lnTo>
                  <a:lnTo>
                    <a:pt x="115339" y="263257"/>
                  </a:lnTo>
                  <a:lnTo>
                    <a:pt x="162136" y="243938"/>
                  </a:lnTo>
                  <a:lnTo>
                    <a:pt x="209182" y="225998"/>
                  </a:lnTo>
                  <a:lnTo>
                    <a:pt x="256460" y="209439"/>
                  </a:lnTo>
                  <a:lnTo>
                    <a:pt x="303951" y="194260"/>
                  </a:lnTo>
                  <a:lnTo>
                    <a:pt x="351635" y="180461"/>
                  </a:lnTo>
                  <a:lnTo>
                    <a:pt x="399496" y="168041"/>
                  </a:lnTo>
                  <a:lnTo>
                    <a:pt x="447514" y="157002"/>
                  </a:lnTo>
                  <a:lnTo>
                    <a:pt x="495670" y="147342"/>
                  </a:lnTo>
                  <a:lnTo>
                    <a:pt x="543947" y="139063"/>
                  </a:lnTo>
                  <a:lnTo>
                    <a:pt x="592325" y="132163"/>
                  </a:lnTo>
                  <a:lnTo>
                    <a:pt x="640787" y="126643"/>
                  </a:lnTo>
                  <a:lnTo>
                    <a:pt x="689313" y="122503"/>
                  </a:lnTo>
                  <a:lnTo>
                    <a:pt x="737886" y="119743"/>
                  </a:lnTo>
                  <a:lnTo>
                    <a:pt x="786486" y="118363"/>
                  </a:lnTo>
                  <a:lnTo>
                    <a:pt x="835096" y="118363"/>
                  </a:lnTo>
                  <a:lnTo>
                    <a:pt x="883696" y="119743"/>
                  </a:lnTo>
                  <a:lnTo>
                    <a:pt x="932268" y="122503"/>
                  </a:lnTo>
                  <a:lnTo>
                    <a:pt x="980795" y="126643"/>
                  </a:lnTo>
                  <a:lnTo>
                    <a:pt x="1029256" y="132163"/>
                  </a:lnTo>
                  <a:lnTo>
                    <a:pt x="1077635" y="139063"/>
                  </a:lnTo>
                  <a:lnTo>
                    <a:pt x="1125911" y="147342"/>
                  </a:lnTo>
                  <a:lnTo>
                    <a:pt x="1174068" y="157002"/>
                  </a:lnTo>
                  <a:lnTo>
                    <a:pt x="1222085" y="168041"/>
                  </a:lnTo>
                  <a:lnTo>
                    <a:pt x="1269946" y="180461"/>
                  </a:lnTo>
                  <a:lnTo>
                    <a:pt x="1317631" y="194260"/>
                  </a:lnTo>
                  <a:lnTo>
                    <a:pt x="1365121" y="209439"/>
                  </a:lnTo>
                  <a:lnTo>
                    <a:pt x="1412399" y="225998"/>
                  </a:lnTo>
                  <a:lnTo>
                    <a:pt x="1459446" y="243938"/>
                  </a:lnTo>
                  <a:lnTo>
                    <a:pt x="1506243" y="263257"/>
                  </a:lnTo>
                  <a:lnTo>
                    <a:pt x="1541749" y="282198"/>
                  </a:lnTo>
                  <a:lnTo>
                    <a:pt x="1571124" y="307342"/>
                  </a:lnTo>
                  <a:lnTo>
                    <a:pt x="1611526" y="370191"/>
                  </a:lnTo>
                  <a:lnTo>
                    <a:pt x="1621719" y="325527"/>
                  </a:lnTo>
                  <a:lnTo>
                    <a:pt x="1620044" y="281441"/>
                  </a:lnTo>
                  <a:lnTo>
                    <a:pt x="1607081" y="239635"/>
                  </a:lnTo>
                  <a:lnTo>
                    <a:pt x="1583407" y="201808"/>
                  </a:lnTo>
                  <a:lnTo>
                    <a:pt x="1549601" y="169660"/>
                  </a:lnTo>
                  <a:lnTo>
                    <a:pt x="1506243" y="144893"/>
                  </a:lnTo>
                  <a:lnTo>
                    <a:pt x="1459446" y="125574"/>
                  </a:lnTo>
                  <a:lnTo>
                    <a:pt x="1412399" y="107634"/>
                  </a:lnTo>
                  <a:lnTo>
                    <a:pt x="1365121" y="91075"/>
                  </a:lnTo>
                  <a:lnTo>
                    <a:pt x="1317631" y="75896"/>
                  </a:lnTo>
                  <a:lnTo>
                    <a:pt x="1269946" y="62097"/>
                  </a:lnTo>
                  <a:lnTo>
                    <a:pt x="1222085" y="49677"/>
                  </a:lnTo>
                  <a:lnTo>
                    <a:pt x="1174068" y="38638"/>
                  </a:lnTo>
                  <a:lnTo>
                    <a:pt x="1125911" y="28978"/>
                  </a:lnTo>
                  <a:lnTo>
                    <a:pt x="1077635" y="20699"/>
                  </a:lnTo>
                  <a:lnTo>
                    <a:pt x="1029256" y="13799"/>
                  </a:lnTo>
                  <a:lnTo>
                    <a:pt x="980795" y="8279"/>
                  </a:lnTo>
                  <a:lnTo>
                    <a:pt x="932268" y="4139"/>
                  </a:lnTo>
                  <a:lnTo>
                    <a:pt x="883696" y="1379"/>
                  </a:lnTo>
                  <a:lnTo>
                    <a:pt x="835096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55775" y="5076444"/>
              <a:ext cx="1725168" cy="470916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1282295" y="5102352"/>
              <a:ext cx="1621790" cy="368935"/>
            </a:xfrm>
            <a:custGeom>
              <a:avLst/>
              <a:gdLst/>
              <a:ahLst/>
              <a:cxnLst/>
              <a:rect l="l" t="t" r="r" b="b"/>
              <a:pathLst>
                <a:path w="1621789" h="368935">
                  <a:moveTo>
                    <a:pt x="1611526" y="0"/>
                  </a:moveTo>
                  <a:lnTo>
                    <a:pt x="1571124" y="62611"/>
                  </a:lnTo>
                  <a:lnTo>
                    <a:pt x="1541749" y="87653"/>
                  </a:lnTo>
                  <a:lnTo>
                    <a:pt x="1506243" y="106553"/>
                  </a:lnTo>
                  <a:lnTo>
                    <a:pt x="1459446" y="125783"/>
                  </a:lnTo>
                  <a:lnTo>
                    <a:pt x="1412399" y="143640"/>
                  </a:lnTo>
                  <a:lnTo>
                    <a:pt x="1365121" y="160123"/>
                  </a:lnTo>
                  <a:lnTo>
                    <a:pt x="1317631" y="175232"/>
                  </a:lnTo>
                  <a:lnTo>
                    <a:pt x="1269946" y="188968"/>
                  </a:lnTo>
                  <a:lnTo>
                    <a:pt x="1222085" y="201330"/>
                  </a:lnTo>
                  <a:lnTo>
                    <a:pt x="1174068" y="212319"/>
                  </a:lnTo>
                  <a:lnTo>
                    <a:pt x="1125911" y="221934"/>
                  </a:lnTo>
                  <a:lnTo>
                    <a:pt x="1077635" y="230176"/>
                  </a:lnTo>
                  <a:lnTo>
                    <a:pt x="1029256" y="237044"/>
                  </a:lnTo>
                  <a:lnTo>
                    <a:pt x="980795" y="242538"/>
                  </a:lnTo>
                  <a:lnTo>
                    <a:pt x="932268" y="246659"/>
                  </a:lnTo>
                  <a:lnTo>
                    <a:pt x="883696" y="249406"/>
                  </a:lnTo>
                  <a:lnTo>
                    <a:pt x="835096" y="250780"/>
                  </a:lnTo>
                  <a:lnTo>
                    <a:pt x="786486" y="250780"/>
                  </a:lnTo>
                  <a:lnTo>
                    <a:pt x="737886" y="249406"/>
                  </a:lnTo>
                  <a:lnTo>
                    <a:pt x="689313" y="246659"/>
                  </a:lnTo>
                  <a:lnTo>
                    <a:pt x="640787" y="242538"/>
                  </a:lnTo>
                  <a:lnTo>
                    <a:pt x="592325" y="237044"/>
                  </a:lnTo>
                  <a:lnTo>
                    <a:pt x="543947" y="230176"/>
                  </a:lnTo>
                  <a:lnTo>
                    <a:pt x="495670" y="221934"/>
                  </a:lnTo>
                  <a:lnTo>
                    <a:pt x="447514" y="212319"/>
                  </a:lnTo>
                  <a:lnTo>
                    <a:pt x="399496" y="201330"/>
                  </a:lnTo>
                  <a:lnTo>
                    <a:pt x="351635" y="188968"/>
                  </a:lnTo>
                  <a:lnTo>
                    <a:pt x="303951" y="175232"/>
                  </a:lnTo>
                  <a:lnTo>
                    <a:pt x="256460" y="160123"/>
                  </a:lnTo>
                  <a:lnTo>
                    <a:pt x="209182" y="143640"/>
                  </a:lnTo>
                  <a:lnTo>
                    <a:pt x="162136" y="125783"/>
                  </a:lnTo>
                  <a:lnTo>
                    <a:pt x="115339" y="106553"/>
                  </a:lnTo>
                  <a:lnTo>
                    <a:pt x="79493" y="86689"/>
                  </a:lnTo>
                  <a:lnTo>
                    <a:pt x="49553" y="61753"/>
                  </a:lnTo>
                  <a:lnTo>
                    <a:pt x="10056" y="0"/>
                  </a:lnTo>
                  <a:lnTo>
                    <a:pt x="0" y="44632"/>
                  </a:lnTo>
                  <a:lnTo>
                    <a:pt x="2017" y="88881"/>
                  </a:lnTo>
                  <a:lnTo>
                    <a:pt x="15334" y="130857"/>
                  </a:lnTo>
                  <a:lnTo>
                    <a:pt x="39176" y="168674"/>
                  </a:lnTo>
                  <a:lnTo>
                    <a:pt x="72769" y="200445"/>
                  </a:lnTo>
                  <a:lnTo>
                    <a:pt x="115339" y="224282"/>
                  </a:lnTo>
                  <a:lnTo>
                    <a:pt x="162136" y="243524"/>
                  </a:lnTo>
                  <a:lnTo>
                    <a:pt x="209182" y="261393"/>
                  </a:lnTo>
                  <a:lnTo>
                    <a:pt x="256460" y="277887"/>
                  </a:lnTo>
                  <a:lnTo>
                    <a:pt x="303951" y="293006"/>
                  </a:lnTo>
                  <a:lnTo>
                    <a:pt x="351635" y="306751"/>
                  </a:lnTo>
                  <a:lnTo>
                    <a:pt x="399496" y="319122"/>
                  </a:lnTo>
                  <a:lnTo>
                    <a:pt x="447514" y="330118"/>
                  </a:lnTo>
                  <a:lnTo>
                    <a:pt x="495670" y="339739"/>
                  </a:lnTo>
                  <a:lnTo>
                    <a:pt x="543947" y="347986"/>
                  </a:lnTo>
                  <a:lnTo>
                    <a:pt x="592325" y="354859"/>
                  </a:lnTo>
                  <a:lnTo>
                    <a:pt x="640787" y="360357"/>
                  </a:lnTo>
                  <a:lnTo>
                    <a:pt x="689313" y="364480"/>
                  </a:lnTo>
                  <a:lnTo>
                    <a:pt x="737886" y="367229"/>
                  </a:lnTo>
                  <a:lnTo>
                    <a:pt x="786486" y="368604"/>
                  </a:lnTo>
                  <a:lnTo>
                    <a:pt x="835096" y="368604"/>
                  </a:lnTo>
                  <a:lnTo>
                    <a:pt x="883696" y="367229"/>
                  </a:lnTo>
                  <a:lnTo>
                    <a:pt x="932268" y="364480"/>
                  </a:lnTo>
                  <a:lnTo>
                    <a:pt x="980795" y="360357"/>
                  </a:lnTo>
                  <a:lnTo>
                    <a:pt x="1029256" y="354859"/>
                  </a:lnTo>
                  <a:lnTo>
                    <a:pt x="1077635" y="347986"/>
                  </a:lnTo>
                  <a:lnTo>
                    <a:pt x="1125911" y="339739"/>
                  </a:lnTo>
                  <a:lnTo>
                    <a:pt x="1174068" y="330118"/>
                  </a:lnTo>
                  <a:lnTo>
                    <a:pt x="1222085" y="319122"/>
                  </a:lnTo>
                  <a:lnTo>
                    <a:pt x="1269946" y="306751"/>
                  </a:lnTo>
                  <a:lnTo>
                    <a:pt x="1317631" y="293006"/>
                  </a:lnTo>
                  <a:lnTo>
                    <a:pt x="1365121" y="277887"/>
                  </a:lnTo>
                  <a:lnTo>
                    <a:pt x="1412399" y="261393"/>
                  </a:lnTo>
                  <a:lnTo>
                    <a:pt x="1459446" y="243524"/>
                  </a:lnTo>
                  <a:lnTo>
                    <a:pt x="1506243" y="224282"/>
                  </a:lnTo>
                  <a:lnTo>
                    <a:pt x="1549601" y="199651"/>
                  </a:lnTo>
                  <a:lnTo>
                    <a:pt x="1583407" y="167658"/>
                  </a:lnTo>
                  <a:lnTo>
                    <a:pt x="1607081" y="130000"/>
                  </a:lnTo>
                  <a:lnTo>
                    <a:pt x="1620044" y="88373"/>
                  </a:lnTo>
                  <a:lnTo>
                    <a:pt x="1621719" y="44474"/>
                  </a:lnTo>
                  <a:lnTo>
                    <a:pt x="1611526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209800" y="2904756"/>
              <a:ext cx="745236" cy="755891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2290751" y="2985516"/>
              <a:ext cx="643255" cy="654050"/>
            </a:xfrm>
            <a:custGeom>
              <a:avLst/>
              <a:gdLst/>
              <a:ahLst/>
              <a:cxnLst/>
              <a:rect l="l" t="t" r="r" b="b"/>
              <a:pathLst>
                <a:path w="643255" h="654050">
                  <a:moveTo>
                    <a:pt x="251280" y="0"/>
                  </a:moveTo>
                  <a:lnTo>
                    <a:pt x="25347" y="379603"/>
                  </a:lnTo>
                  <a:lnTo>
                    <a:pt x="7054" y="421217"/>
                  </a:lnTo>
                  <a:lnTo>
                    <a:pt x="0" y="463529"/>
                  </a:lnTo>
                  <a:lnTo>
                    <a:pt x="3277" y="505046"/>
                  </a:lnTo>
                  <a:lnTo>
                    <a:pt x="15982" y="544273"/>
                  </a:lnTo>
                  <a:lnTo>
                    <a:pt x="37206" y="579718"/>
                  </a:lnTo>
                  <a:lnTo>
                    <a:pt x="66044" y="609886"/>
                  </a:lnTo>
                  <a:lnTo>
                    <a:pt x="101589" y="633285"/>
                  </a:lnTo>
                  <a:lnTo>
                    <a:pt x="142936" y="648419"/>
                  </a:lnTo>
                  <a:lnTo>
                    <a:pt x="189177" y="653796"/>
                  </a:lnTo>
                  <a:lnTo>
                    <a:pt x="642948" y="653796"/>
                  </a:lnTo>
                  <a:lnTo>
                    <a:pt x="629359" y="522859"/>
                  </a:lnTo>
                  <a:lnTo>
                    <a:pt x="617522" y="474580"/>
                  </a:lnTo>
                  <a:lnTo>
                    <a:pt x="602766" y="427461"/>
                  </a:lnTo>
                  <a:lnTo>
                    <a:pt x="585190" y="381596"/>
                  </a:lnTo>
                  <a:lnTo>
                    <a:pt x="564892" y="337082"/>
                  </a:lnTo>
                  <a:lnTo>
                    <a:pt x="541971" y="294014"/>
                  </a:lnTo>
                  <a:lnTo>
                    <a:pt x="516523" y="252486"/>
                  </a:lnTo>
                  <a:lnTo>
                    <a:pt x="488648" y="212595"/>
                  </a:lnTo>
                  <a:lnTo>
                    <a:pt x="458444" y="174436"/>
                  </a:lnTo>
                  <a:lnTo>
                    <a:pt x="426009" y="138103"/>
                  </a:lnTo>
                  <a:lnTo>
                    <a:pt x="391440" y="103694"/>
                  </a:lnTo>
                  <a:lnTo>
                    <a:pt x="354837" y="71302"/>
                  </a:lnTo>
                  <a:lnTo>
                    <a:pt x="316297" y="41023"/>
                  </a:lnTo>
                  <a:lnTo>
                    <a:pt x="275918" y="12954"/>
                  </a:lnTo>
                  <a:lnTo>
                    <a:pt x="25128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248155" y="3671328"/>
              <a:ext cx="751344" cy="765035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1274063" y="3697223"/>
              <a:ext cx="649605" cy="662940"/>
            </a:xfrm>
            <a:custGeom>
              <a:avLst/>
              <a:gdLst/>
              <a:ahLst/>
              <a:cxnLst/>
              <a:rect l="l" t="t" r="r" b="b"/>
              <a:pathLst>
                <a:path w="649605" h="662939">
                  <a:moveTo>
                    <a:pt x="460502" y="0"/>
                  </a:moveTo>
                  <a:lnTo>
                    <a:pt x="0" y="0"/>
                  </a:lnTo>
                  <a:lnTo>
                    <a:pt x="14478" y="139826"/>
                  </a:lnTo>
                  <a:lnTo>
                    <a:pt x="26279" y="188047"/>
                  </a:lnTo>
                  <a:lnTo>
                    <a:pt x="40986" y="235108"/>
                  </a:lnTo>
                  <a:lnTo>
                    <a:pt x="58501" y="280916"/>
                  </a:lnTo>
                  <a:lnTo>
                    <a:pt x="78726" y="325376"/>
                  </a:lnTo>
                  <a:lnTo>
                    <a:pt x="101565" y="368393"/>
                  </a:lnTo>
                  <a:lnTo>
                    <a:pt x="126919" y="409872"/>
                  </a:lnTo>
                  <a:lnTo>
                    <a:pt x="154691" y="449719"/>
                  </a:lnTo>
                  <a:lnTo>
                    <a:pt x="184784" y="487840"/>
                  </a:lnTo>
                  <a:lnTo>
                    <a:pt x="217101" y="524138"/>
                  </a:lnTo>
                  <a:lnTo>
                    <a:pt x="251543" y="558521"/>
                  </a:lnTo>
                  <a:lnTo>
                    <a:pt x="288013" y="590892"/>
                  </a:lnTo>
                  <a:lnTo>
                    <a:pt x="326414" y="621158"/>
                  </a:lnTo>
                  <a:lnTo>
                    <a:pt x="366649" y="649224"/>
                  </a:lnTo>
                  <a:lnTo>
                    <a:pt x="392811" y="662939"/>
                  </a:lnTo>
                  <a:lnTo>
                    <a:pt x="623824" y="273938"/>
                  </a:lnTo>
                  <a:lnTo>
                    <a:pt x="642051" y="232333"/>
                  </a:lnTo>
                  <a:lnTo>
                    <a:pt x="649074" y="190044"/>
                  </a:lnTo>
                  <a:lnTo>
                    <a:pt x="645799" y="148561"/>
                  </a:lnTo>
                  <a:lnTo>
                    <a:pt x="633129" y="109374"/>
                  </a:lnTo>
                  <a:lnTo>
                    <a:pt x="611968" y="73971"/>
                  </a:lnTo>
                  <a:lnTo>
                    <a:pt x="583221" y="43843"/>
                  </a:lnTo>
                  <a:lnTo>
                    <a:pt x="547791" y="20478"/>
                  </a:lnTo>
                  <a:lnTo>
                    <a:pt x="506584" y="5367"/>
                  </a:lnTo>
                  <a:lnTo>
                    <a:pt x="46050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249680" y="2970276"/>
              <a:ext cx="717804" cy="736092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1275588" y="2996184"/>
              <a:ext cx="615950" cy="634365"/>
            </a:xfrm>
            <a:custGeom>
              <a:avLst/>
              <a:gdLst/>
              <a:ahLst/>
              <a:cxnLst/>
              <a:rect l="l" t="t" r="r" b="b"/>
              <a:pathLst>
                <a:path w="615950" h="634364">
                  <a:moveTo>
                    <a:pt x="376681" y="0"/>
                  </a:moveTo>
                  <a:lnTo>
                    <a:pt x="324902" y="34197"/>
                  </a:lnTo>
                  <a:lnTo>
                    <a:pt x="286391" y="64511"/>
                  </a:lnTo>
                  <a:lnTo>
                    <a:pt x="249817" y="96941"/>
                  </a:lnTo>
                  <a:lnTo>
                    <a:pt x="215278" y="131391"/>
                  </a:lnTo>
                  <a:lnTo>
                    <a:pt x="182872" y="167766"/>
                  </a:lnTo>
                  <a:lnTo>
                    <a:pt x="152697" y="205969"/>
                  </a:lnTo>
                  <a:lnTo>
                    <a:pt x="124852" y="245904"/>
                  </a:lnTo>
                  <a:lnTo>
                    <a:pt x="99434" y="287475"/>
                  </a:lnTo>
                  <a:lnTo>
                    <a:pt x="76541" y="330586"/>
                  </a:lnTo>
                  <a:lnTo>
                    <a:pt x="56273" y="375141"/>
                  </a:lnTo>
                  <a:lnTo>
                    <a:pt x="38726" y="421044"/>
                  </a:lnTo>
                  <a:lnTo>
                    <a:pt x="24000" y="468198"/>
                  </a:lnTo>
                  <a:lnTo>
                    <a:pt x="12192" y="516508"/>
                  </a:lnTo>
                  <a:lnTo>
                    <a:pt x="0" y="633983"/>
                  </a:lnTo>
                  <a:lnTo>
                    <a:pt x="426466" y="633983"/>
                  </a:lnTo>
                  <a:lnTo>
                    <a:pt x="472669" y="628602"/>
                  </a:lnTo>
                  <a:lnTo>
                    <a:pt x="513988" y="613455"/>
                  </a:lnTo>
                  <a:lnTo>
                    <a:pt x="549514" y="590037"/>
                  </a:lnTo>
                  <a:lnTo>
                    <a:pt x="578343" y="559842"/>
                  </a:lnTo>
                  <a:lnTo>
                    <a:pt x="599567" y="524365"/>
                  </a:lnTo>
                  <a:lnTo>
                    <a:pt x="612281" y="485102"/>
                  </a:lnTo>
                  <a:lnTo>
                    <a:pt x="615577" y="443546"/>
                  </a:lnTo>
                  <a:lnTo>
                    <a:pt x="608551" y="401193"/>
                  </a:lnTo>
                  <a:lnTo>
                    <a:pt x="590295" y="359537"/>
                  </a:lnTo>
                  <a:lnTo>
                    <a:pt x="37668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" name="object 34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279904" y="3691140"/>
              <a:ext cx="723912" cy="737603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2305928" y="3717036"/>
              <a:ext cx="622300" cy="635635"/>
            </a:xfrm>
            <a:custGeom>
              <a:avLst/>
              <a:gdLst/>
              <a:ahLst/>
              <a:cxnLst/>
              <a:rect l="l" t="t" r="r" b="b"/>
              <a:pathLst>
                <a:path w="622300" h="635635">
                  <a:moveTo>
                    <a:pt x="621675" y="0"/>
                  </a:moveTo>
                  <a:lnTo>
                    <a:pt x="188986" y="0"/>
                  </a:lnTo>
                  <a:lnTo>
                    <a:pt x="142820" y="5385"/>
                  </a:lnTo>
                  <a:lnTo>
                    <a:pt x="101531" y="20545"/>
                  </a:lnTo>
                  <a:lnTo>
                    <a:pt x="66026" y="43984"/>
                  </a:lnTo>
                  <a:lnTo>
                    <a:pt x="37214" y="74205"/>
                  </a:lnTo>
                  <a:lnTo>
                    <a:pt x="16000" y="109713"/>
                  </a:lnTo>
                  <a:lnTo>
                    <a:pt x="3293" y="149013"/>
                  </a:lnTo>
                  <a:lnTo>
                    <a:pt x="0" y="190608"/>
                  </a:lnTo>
                  <a:lnTo>
                    <a:pt x="7027" y="233002"/>
                  </a:lnTo>
                  <a:lnTo>
                    <a:pt x="25283" y="274700"/>
                  </a:lnTo>
                  <a:lnTo>
                    <a:pt x="239278" y="635507"/>
                  </a:lnTo>
                  <a:lnTo>
                    <a:pt x="256804" y="626237"/>
                  </a:lnTo>
                  <a:lnTo>
                    <a:pt x="297126" y="598106"/>
                  </a:lnTo>
                  <a:lnTo>
                    <a:pt x="335614" y="567762"/>
                  </a:lnTo>
                  <a:lnTo>
                    <a:pt x="372169" y="535302"/>
                  </a:lnTo>
                  <a:lnTo>
                    <a:pt x="406692" y="500820"/>
                  </a:lnTo>
                  <a:lnTo>
                    <a:pt x="439086" y="464412"/>
                  </a:lnTo>
                  <a:lnTo>
                    <a:pt x="469251" y="426175"/>
                  </a:lnTo>
                  <a:lnTo>
                    <a:pt x="497089" y="386203"/>
                  </a:lnTo>
                  <a:lnTo>
                    <a:pt x="522502" y="344593"/>
                  </a:lnTo>
                  <a:lnTo>
                    <a:pt x="545391" y="301440"/>
                  </a:lnTo>
                  <a:lnTo>
                    <a:pt x="565657" y="256840"/>
                  </a:lnTo>
                  <a:lnTo>
                    <a:pt x="583203" y="210889"/>
                  </a:lnTo>
                  <a:lnTo>
                    <a:pt x="597929" y="163682"/>
                  </a:lnTo>
                  <a:lnTo>
                    <a:pt x="609737" y="115315"/>
                  </a:lnTo>
                  <a:lnTo>
                    <a:pt x="621675" y="0"/>
                  </a:lnTo>
                  <a:close/>
                </a:path>
              </a:pathLst>
            </a:custGeom>
            <a:solidFill>
              <a:srgbClr val="46B5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6" name="object 36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641347" y="2782811"/>
              <a:ext cx="856475" cy="643140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1722119" y="2863596"/>
              <a:ext cx="754380" cy="540385"/>
            </a:xfrm>
            <a:custGeom>
              <a:avLst/>
              <a:gdLst/>
              <a:ahLst/>
              <a:cxnLst/>
              <a:rect l="l" t="t" r="r" b="b"/>
              <a:pathLst>
                <a:path w="754380" h="540385">
                  <a:moveTo>
                    <a:pt x="381507" y="0"/>
                  </a:moveTo>
                  <a:lnTo>
                    <a:pt x="332162" y="1379"/>
                  </a:lnTo>
                  <a:lnTo>
                    <a:pt x="283565" y="5466"/>
                  </a:lnTo>
                  <a:lnTo>
                    <a:pt x="235797" y="12186"/>
                  </a:lnTo>
                  <a:lnTo>
                    <a:pt x="188937" y="21463"/>
                  </a:lnTo>
                  <a:lnTo>
                    <a:pt x="143066" y="33221"/>
                  </a:lnTo>
                  <a:lnTo>
                    <a:pt x="98263" y="47386"/>
                  </a:lnTo>
                  <a:lnTo>
                    <a:pt x="54610" y="63880"/>
                  </a:lnTo>
                  <a:lnTo>
                    <a:pt x="0" y="92582"/>
                  </a:lnTo>
                  <a:lnTo>
                    <a:pt x="211962" y="449199"/>
                  </a:lnTo>
                  <a:lnTo>
                    <a:pt x="239944" y="485473"/>
                  </a:lnTo>
                  <a:lnTo>
                    <a:pt x="274256" y="512680"/>
                  </a:lnTo>
                  <a:lnTo>
                    <a:pt x="313087" y="530817"/>
                  </a:lnTo>
                  <a:lnTo>
                    <a:pt x="354632" y="539886"/>
                  </a:lnTo>
                  <a:lnTo>
                    <a:pt x="397080" y="539886"/>
                  </a:lnTo>
                  <a:lnTo>
                    <a:pt x="438625" y="530817"/>
                  </a:lnTo>
                  <a:lnTo>
                    <a:pt x="477456" y="512680"/>
                  </a:lnTo>
                  <a:lnTo>
                    <a:pt x="511768" y="485473"/>
                  </a:lnTo>
                  <a:lnTo>
                    <a:pt x="539750" y="449199"/>
                  </a:lnTo>
                  <a:lnTo>
                    <a:pt x="754380" y="88137"/>
                  </a:lnTo>
                  <a:lnTo>
                    <a:pt x="708406" y="63880"/>
                  </a:lnTo>
                  <a:lnTo>
                    <a:pt x="664752" y="47386"/>
                  </a:lnTo>
                  <a:lnTo>
                    <a:pt x="619949" y="33221"/>
                  </a:lnTo>
                  <a:lnTo>
                    <a:pt x="574078" y="21463"/>
                  </a:lnTo>
                  <a:lnTo>
                    <a:pt x="527218" y="12186"/>
                  </a:lnTo>
                  <a:lnTo>
                    <a:pt x="479450" y="5466"/>
                  </a:lnTo>
                  <a:lnTo>
                    <a:pt x="430853" y="1379"/>
                  </a:lnTo>
                  <a:lnTo>
                    <a:pt x="381507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8" name="object 38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693163" y="3919715"/>
              <a:ext cx="856475" cy="643140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1719072" y="3945636"/>
              <a:ext cx="754380" cy="541020"/>
            </a:xfrm>
            <a:custGeom>
              <a:avLst/>
              <a:gdLst/>
              <a:ahLst/>
              <a:cxnLst/>
              <a:rect l="l" t="t" r="r" b="b"/>
              <a:pathLst>
                <a:path w="754380" h="541020">
                  <a:moveTo>
                    <a:pt x="377570" y="0"/>
                  </a:moveTo>
                  <a:lnTo>
                    <a:pt x="330110" y="5738"/>
                  </a:lnTo>
                  <a:lnTo>
                    <a:pt x="285257" y="22955"/>
                  </a:lnTo>
                  <a:lnTo>
                    <a:pt x="245572" y="51649"/>
                  </a:lnTo>
                  <a:lnTo>
                    <a:pt x="213613" y="91820"/>
                  </a:lnTo>
                  <a:lnTo>
                    <a:pt x="0" y="451231"/>
                  </a:lnTo>
                  <a:lnTo>
                    <a:pt x="49275" y="477138"/>
                  </a:lnTo>
                  <a:lnTo>
                    <a:pt x="92929" y="493633"/>
                  </a:lnTo>
                  <a:lnTo>
                    <a:pt x="137732" y="507798"/>
                  </a:lnTo>
                  <a:lnTo>
                    <a:pt x="183603" y="519556"/>
                  </a:lnTo>
                  <a:lnTo>
                    <a:pt x="230463" y="528833"/>
                  </a:lnTo>
                  <a:lnTo>
                    <a:pt x="278231" y="535553"/>
                  </a:lnTo>
                  <a:lnTo>
                    <a:pt x="326828" y="539640"/>
                  </a:lnTo>
                  <a:lnTo>
                    <a:pt x="376173" y="541019"/>
                  </a:lnTo>
                  <a:lnTo>
                    <a:pt x="425519" y="539640"/>
                  </a:lnTo>
                  <a:lnTo>
                    <a:pt x="474116" y="535553"/>
                  </a:lnTo>
                  <a:lnTo>
                    <a:pt x="521884" y="528833"/>
                  </a:lnTo>
                  <a:lnTo>
                    <a:pt x="568744" y="519556"/>
                  </a:lnTo>
                  <a:lnTo>
                    <a:pt x="614615" y="507798"/>
                  </a:lnTo>
                  <a:lnTo>
                    <a:pt x="659418" y="493633"/>
                  </a:lnTo>
                  <a:lnTo>
                    <a:pt x="703071" y="477138"/>
                  </a:lnTo>
                  <a:lnTo>
                    <a:pt x="754379" y="450088"/>
                  </a:lnTo>
                  <a:lnTo>
                    <a:pt x="541401" y="91820"/>
                  </a:lnTo>
                  <a:lnTo>
                    <a:pt x="509444" y="51649"/>
                  </a:lnTo>
                  <a:lnTo>
                    <a:pt x="469773" y="22955"/>
                  </a:lnTo>
                  <a:lnTo>
                    <a:pt x="424957" y="5738"/>
                  </a:lnTo>
                  <a:lnTo>
                    <a:pt x="37757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0" name="object 40"/>
          <p:cNvSpPr txBox="1"/>
          <p:nvPr/>
        </p:nvSpPr>
        <p:spPr>
          <a:xfrm>
            <a:off x="2049272" y="2899409"/>
            <a:ext cx="11048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390" dirty="0">
                <a:solidFill>
                  <a:srgbClr val="D0CECE"/>
                </a:solidFill>
                <a:latin typeface="Century Gothic"/>
                <a:cs typeface="Century Gothic"/>
              </a:rPr>
              <a:t>1</a:t>
            </a:r>
            <a:endParaRPr sz="1800">
              <a:latin typeface="Century Gothic"/>
              <a:cs typeface="Century Gothic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2499741" y="3149853"/>
            <a:ext cx="1568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solidFill>
                  <a:srgbClr val="D0CECE"/>
                </a:solidFill>
                <a:latin typeface="Century Gothic"/>
                <a:cs typeface="Century Gothic"/>
              </a:rPr>
              <a:t>2</a:t>
            </a:r>
            <a:endParaRPr sz="1800">
              <a:latin typeface="Century Gothic"/>
              <a:cs typeface="Century Gothic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2520823" y="3757117"/>
            <a:ext cx="15684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solidFill>
                  <a:srgbClr val="FFFFFF"/>
                </a:solidFill>
                <a:latin typeface="Century Gothic"/>
                <a:cs typeface="Century Gothic"/>
              </a:rPr>
              <a:t>3</a:t>
            </a:r>
            <a:endParaRPr sz="1800">
              <a:latin typeface="Century Gothic"/>
              <a:cs typeface="Century Gothic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1999233" y="4023486"/>
            <a:ext cx="1784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50" dirty="0">
                <a:solidFill>
                  <a:srgbClr val="D0CECE"/>
                </a:solidFill>
                <a:latin typeface="Century Gothic"/>
                <a:cs typeface="Century Gothic"/>
              </a:rPr>
              <a:t>4</a:t>
            </a:r>
            <a:endParaRPr sz="1800">
              <a:latin typeface="Century Gothic"/>
              <a:cs typeface="Century Gothic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1533905" y="3755897"/>
            <a:ext cx="1568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solidFill>
                  <a:srgbClr val="D0CECE"/>
                </a:solidFill>
                <a:latin typeface="Century Gothic"/>
                <a:cs typeface="Century Gothic"/>
              </a:rPr>
              <a:t>5</a:t>
            </a:r>
            <a:endParaRPr sz="1800">
              <a:latin typeface="Century Gothic"/>
              <a:cs typeface="Century Gothic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1516761" y="3164585"/>
            <a:ext cx="1670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60" dirty="0">
                <a:solidFill>
                  <a:srgbClr val="D0CECE"/>
                </a:solidFill>
                <a:latin typeface="Century Gothic"/>
                <a:cs typeface="Century Gothic"/>
              </a:rPr>
              <a:t>6</a:t>
            </a:r>
            <a:endParaRPr sz="1800">
              <a:latin typeface="Century Gothic"/>
              <a:cs typeface="Century Gothic"/>
            </a:endParaRPr>
          </a:p>
        </p:txBody>
      </p:sp>
      <p:grpSp>
        <p:nvGrpSpPr>
          <p:cNvPr id="46" name="object 46"/>
          <p:cNvGrpSpPr/>
          <p:nvPr/>
        </p:nvGrpSpPr>
        <p:grpSpPr>
          <a:xfrm>
            <a:off x="702563" y="2173223"/>
            <a:ext cx="2752725" cy="2947670"/>
            <a:chOff x="702563" y="2173223"/>
            <a:chExt cx="2752725" cy="2947670"/>
          </a:xfrm>
        </p:grpSpPr>
        <p:pic>
          <p:nvPicPr>
            <p:cNvPr id="47" name="object 47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891283" y="2173223"/>
              <a:ext cx="487680" cy="473963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962656" y="2851784"/>
              <a:ext cx="492252" cy="478154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2997708" y="4044695"/>
              <a:ext cx="437388" cy="531876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874519" y="4686300"/>
              <a:ext cx="448056" cy="434339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749807" y="4003547"/>
              <a:ext cx="560831" cy="544068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702563" y="2729483"/>
              <a:ext cx="595884" cy="577596"/>
            </a:xfrm>
            <a:prstGeom prst="rect">
              <a:avLst/>
            </a:prstGeom>
          </p:spPr>
        </p:pic>
      </p:grpSp>
      <p:sp>
        <p:nvSpPr>
          <p:cNvPr id="53" name="object 53"/>
          <p:cNvSpPr txBox="1"/>
          <p:nvPr/>
        </p:nvSpPr>
        <p:spPr>
          <a:xfrm>
            <a:off x="4042028" y="3708972"/>
            <a:ext cx="4472940" cy="985519"/>
          </a:xfrm>
          <a:prstGeom prst="rect">
            <a:avLst/>
          </a:prstGeom>
        </p:spPr>
        <p:txBody>
          <a:bodyPr vert="horz" wrap="square" lIns="0" tIns="88265" rIns="0" bIns="0" rtlCol="0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695"/>
              </a:spcBef>
              <a:buClr>
                <a:srgbClr val="0A976C"/>
              </a:buClr>
              <a:buSzPct val="62500"/>
              <a:buChar char="•"/>
              <a:tabLst>
                <a:tab pos="299085" algn="l"/>
              </a:tabLst>
            </a:pP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Make</a:t>
            </a:r>
            <a:r>
              <a:rPr sz="1600" spc="-15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sure</a:t>
            </a:r>
            <a:r>
              <a:rPr sz="1600" spc="-15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all</a:t>
            </a:r>
            <a:r>
              <a:rPr sz="1600" spc="-17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30" dirty="0">
                <a:solidFill>
                  <a:srgbClr val="5F5F5F"/>
                </a:solidFill>
                <a:latin typeface="Tahoma"/>
                <a:cs typeface="Tahoma"/>
              </a:rPr>
              <a:t>necessary</a:t>
            </a:r>
            <a:r>
              <a:rPr sz="1600" spc="-16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40" dirty="0">
                <a:solidFill>
                  <a:srgbClr val="5F5F5F"/>
                </a:solidFill>
                <a:latin typeface="Tahoma"/>
                <a:cs typeface="Tahoma"/>
              </a:rPr>
              <a:t>data</a:t>
            </a:r>
            <a:r>
              <a:rPr sz="1600" spc="-14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is</a:t>
            </a:r>
            <a:r>
              <a:rPr sz="1600" spc="-17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present;</a:t>
            </a:r>
            <a:endParaRPr sz="1600">
              <a:latin typeface="Tahoma"/>
              <a:cs typeface="Tahoma"/>
            </a:endParaRPr>
          </a:p>
          <a:p>
            <a:pPr marL="299085" indent="-286385">
              <a:lnSpc>
                <a:spcPct val="100000"/>
              </a:lnSpc>
              <a:spcBef>
                <a:spcPts val="600"/>
              </a:spcBef>
              <a:buClr>
                <a:srgbClr val="0A976C"/>
              </a:buClr>
              <a:buSzPct val="62500"/>
              <a:buChar char="•"/>
              <a:tabLst>
                <a:tab pos="299085" algn="l"/>
              </a:tabLst>
            </a:pP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Check</a:t>
            </a:r>
            <a:r>
              <a:rPr sz="1600" spc="-17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whether</a:t>
            </a:r>
            <a:r>
              <a:rPr sz="1600" spc="-14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0" dirty="0">
                <a:solidFill>
                  <a:srgbClr val="5F5F5F"/>
                </a:solidFill>
                <a:latin typeface="Tahoma"/>
                <a:cs typeface="Tahoma"/>
              </a:rPr>
              <a:t>all</a:t>
            </a:r>
            <a:r>
              <a:rPr sz="1600" spc="-17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fields</a:t>
            </a:r>
            <a:r>
              <a:rPr sz="1600" spc="-18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required</a:t>
            </a:r>
            <a:r>
              <a:rPr sz="1600" spc="-16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are</a:t>
            </a:r>
            <a:r>
              <a:rPr sz="1600" spc="-17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0" dirty="0">
                <a:solidFill>
                  <a:srgbClr val="5F5F5F"/>
                </a:solidFill>
                <a:latin typeface="Tahoma"/>
                <a:cs typeface="Tahoma"/>
              </a:rPr>
              <a:t>completed;</a:t>
            </a:r>
            <a:endParaRPr sz="1600">
              <a:latin typeface="Tahoma"/>
              <a:cs typeface="Tahoma"/>
            </a:endParaRPr>
          </a:p>
          <a:p>
            <a:pPr marL="299085" indent="-286385">
              <a:lnSpc>
                <a:spcPct val="100000"/>
              </a:lnSpc>
              <a:spcBef>
                <a:spcPts val="605"/>
              </a:spcBef>
              <a:buClr>
                <a:srgbClr val="0A976C"/>
              </a:buClr>
              <a:buSzPct val="62500"/>
              <a:buChar char="•"/>
              <a:tabLst>
                <a:tab pos="299085" algn="l"/>
              </a:tabLst>
            </a:pP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Dimension</a:t>
            </a:r>
            <a:r>
              <a:rPr sz="1600" spc="-18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45" dirty="0">
                <a:solidFill>
                  <a:srgbClr val="5F5F5F"/>
                </a:solidFill>
                <a:latin typeface="Tahoma"/>
                <a:cs typeface="Tahoma"/>
              </a:rPr>
              <a:t>easy</a:t>
            </a:r>
            <a:r>
              <a:rPr sz="1600" spc="-15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to</a:t>
            </a:r>
            <a:r>
              <a:rPr sz="1600" spc="-15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measure.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78739" y="6362153"/>
            <a:ext cx="4054475" cy="16256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sz="900" i="1" spc="-100" dirty="0">
                <a:solidFill>
                  <a:srgbClr val="5F5F5F"/>
                </a:solidFill>
                <a:latin typeface="Lucida Sans"/>
                <a:cs typeface="Lucida Sans"/>
              </a:rPr>
              <a:t>Ehrlinger L,</a:t>
            </a:r>
            <a:r>
              <a:rPr sz="900" i="1" spc="-60" dirty="0">
                <a:solidFill>
                  <a:srgbClr val="5F5F5F"/>
                </a:solidFill>
                <a:latin typeface="Lucida Sans"/>
                <a:cs typeface="Lucida Sans"/>
              </a:rPr>
              <a:t> </a:t>
            </a:r>
            <a:r>
              <a:rPr sz="900" i="1" spc="-55" dirty="0">
                <a:solidFill>
                  <a:srgbClr val="5F5F5F"/>
                </a:solidFill>
                <a:latin typeface="Lucida Sans"/>
                <a:cs typeface="Lucida Sans"/>
              </a:rPr>
              <a:t>Wöß</a:t>
            </a:r>
            <a:r>
              <a:rPr sz="900" i="1" spc="-75" dirty="0">
                <a:solidFill>
                  <a:srgbClr val="5F5F5F"/>
                </a:solidFill>
                <a:latin typeface="Lucida Sans"/>
                <a:cs typeface="Lucida Sans"/>
              </a:rPr>
              <a:t> </a:t>
            </a:r>
            <a:r>
              <a:rPr sz="900" i="1" dirty="0">
                <a:solidFill>
                  <a:srgbClr val="5F5F5F"/>
                </a:solidFill>
                <a:latin typeface="Lucida Sans"/>
                <a:cs typeface="Lucida Sans"/>
              </a:rPr>
              <a:t>W</a:t>
            </a:r>
            <a:r>
              <a:rPr sz="900" i="1" spc="-80" dirty="0">
                <a:solidFill>
                  <a:srgbClr val="5F5F5F"/>
                </a:solidFill>
                <a:latin typeface="Lucida Sans"/>
                <a:cs typeface="Lucida Sans"/>
              </a:rPr>
              <a:t> </a:t>
            </a:r>
            <a:r>
              <a:rPr sz="900" i="1" spc="-65" dirty="0">
                <a:solidFill>
                  <a:srgbClr val="5F5F5F"/>
                </a:solidFill>
                <a:latin typeface="Lucida Sans"/>
                <a:cs typeface="Lucida Sans"/>
              </a:rPr>
              <a:t>(2023).</a:t>
            </a:r>
            <a:r>
              <a:rPr sz="900" i="1" spc="-90" dirty="0">
                <a:solidFill>
                  <a:srgbClr val="5F5F5F"/>
                </a:solidFill>
                <a:latin typeface="Lucida Sans"/>
                <a:cs typeface="Lucida Sans"/>
              </a:rPr>
              <a:t> </a:t>
            </a:r>
            <a:r>
              <a:rPr sz="900" i="1" spc="-95" dirty="0">
                <a:solidFill>
                  <a:srgbClr val="5F5F5F"/>
                </a:solidFill>
                <a:latin typeface="Lucida Sans"/>
                <a:cs typeface="Lucida Sans"/>
              </a:rPr>
              <a:t>A</a:t>
            </a:r>
            <a:r>
              <a:rPr sz="900" i="1" spc="-70" dirty="0">
                <a:solidFill>
                  <a:srgbClr val="5F5F5F"/>
                </a:solidFill>
                <a:latin typeface="Lucida Sans"/>
                <a:cs typeface="Lucida Sans"/>
              </a:rPr>
              <a:t> </a:t>
            </a:r>
            <a:r>
              <a:rPr sz="900" i="1" spc="-100" dirty="0">
                <a:solidFill>
                  <a:srgbClr val="5F5F5F"/>
                </a:solidFill>
                <a:latin typeface="Lucida Sans"/>
                <a:cs typeface="Lucida Sans"/>
              </a:rPr>
              <a:t>Survey</a:t>
            </a:r>
            <a:r>
              <a:rPr sz="900" i="1" spc="-60" dirty="0">
                <a:solidFill>
                  <a:srgbClr val="5F5F5F"/>
                </a:solidFill>
                <a:latin typeface="Lucida Sans"/>
                <a:cs typeface="Lucida Sans"/>
              </a:rPr>
              <a:t> </a:t>
            </a:r>
            <a:r>
              <a:rPr sz="900" i="1" spc="-90" dirty="0">
                <a:solidFill>
                  <a:srgbClr val="5F5F5F"/>
                </a:solidFill>
                <a:latin typeface="Lucida Sans"/>
                <a:cs typeface="Lucida Sans"/>
              </a:rPr>
              <a:t>of</a:t>
            </a:r>
            <a:r>
              <a:rPr sz="900" i="1" spc="-70" dirty="0">
                <a:solidFill>
                  <a:srgbClr val="5F5F5F"/>
                </a:solidFill>
                <a:latin typeface="Lucida Sans"/>
                <a:cs typeface="Lucida Sans"/>
              </a:rPr>
              <a:t> </a:t>
            </a:r>
            <a:r>
              <a:rPr sz="900" i="1" spc="-90" dirty="0">
                <a:solidFill>
                  <a:srgbClr val="5F5F5F"/>
                </a:solidFill>
                <a:latin typeface="Lucida Sans"/>
                <a:cs typeface="Lucida Sans"/>
              </a:rPr>
              <a:t>Data</a:t>
            </a:r>
            <a:r>
              <a:rPr sz="900" i="1" spc="-75" dirty="0">
                <a:solidFill>
                  <a:srgbClr val="5F5F5F"/>
                </a:solidFill>
                <a:latin typeface="Lucida Sans"/>
                <a:cs typeface="Lucida Sans"/>
              </a:rPr>
              <a:t> </a:t>
            </a:r>
            <a:r>
              <a:rPr sz="900" i="1" spc="-85" dirty="0">
                <a:solidFill>
                  <a:srgbClr val="5F5F5F"/>
                </a:solidFill>
                <a:latin typeface="Lucida Sans"/>
                <a:cs typeface="Lucida Sans"/>
              </a:rPr>
              <a:t>Quality</a:t>
            </a:r>
            <a:r>
              <a:rPr sz="900" i="1" spc="-80" dirty="0">
                <a:solidFill>
                  <a:srgbClr val="5F5F5F"/>
                </a:solidFill>
                <a:latin typeface="Lucida Sans"/>
                <a:cs typeface="Lucida Sans"/>
              </a:rPr>
              <a:t> </a:t>
            </a:r>
            <a:r>
              <a:rPr sz="900" i="1" spc="-95" dirty="0">
                <a:solidFill>
                  <a:srgbClr val="5F5F5F"/>
                </a:solidFill>
                <a:latin typeface="Lucida Sans"/>
                <a:cs typeface="Lucida Sans"/>
              </a:rPr>
              <a:t>Measurement</a:t>
            </a:r>
            <a:r>
              <a:rPr sz="900" i="1" spc="-90" dirty="0">
                <a:solidFill>
                  <a:srgbClr val="5F5F5F"/>
                </a:solidFill>
                <a:latin typeface="Lucida Sans"/>
                <a:cs typeface="Lucida Sans"/>
              </a:rPr>
              <a:t> </a:t>
            </a:r>
            <a:r>
              <a:rPr sz="900" i="1" spc="-114" dirty="0">
                <a:solidFill>
                  <a:srgbClr val="5F5F5F"/>
                </a:solidFill>
                <a:latin typeface="Lucida Sans"/>
                <a:cs typeface="Lucida Sans"/>
              </a:rPr>
              <a:t>and</a:t>
            </a:r>
            <a:r>
              <a:rPr sz="900" i="1" spc="-55" dirty="0">
                <a:solidFill>
                  <a:srgbClr val="5F5F5F"/>
                </a:solidFill>
                <a:latin typeface="Lucida Sans"/>
                <a:cs typeface="Lucida Sans"/>
              </a:rPr>
              <a:t> </a:t>
            </a:r>
            <a:r>
              <a:rPr sz="900" i="1" spc="-90" dirty="0">
                <a:solidFill>
                  <a:srgbClr val="5F5F5F"/>
                </a:solidFill>
                <a:latin typeface="Lucida Sans"/>
                <a:cs typeface="Lucida Sans"/>
              </a:rPr>
              <a:t>Monitoring</a:t>
            </a:r>
            <a:r>
              <a:rPr sz="900" i="1" spc="-70" dirty="0">
                <a:solidFill>
                  <a:srgbClr val="5F5F5F"/>
                </a:solidFill>
                <a:latin typeface="Lucida Sans"/>
                <a:cs typeface="Lucida Sans"/>
              </a:rPr>
              <a:t> </a:t>
            </a:r>
            <a:r>
              <a:rPr sz="900" i="1" spc="-25" dirty="0">
                <a:solidFill>
                  <a:srgbClr val="5F5F5F"/>
                </a:solidFill>
                <a:latin typeface="Lucida Sans"/>
                <a:cs typeface="Lucida Sans"/>
              </a:rPr>
              <a:t>Tools</a:t>
            </a:r>
            <a:endParaRPr sz="900">
              <a:latin typeface="Lucida Sans"/>
              <a:cs typeface="Lucida Sans"/>
            </a:endParaRPr>
          </a:p>
        </p:txBody>
      </p:sp>
      <p:sp>
        <p:nvSpPr>
          <p:cNvPr id="57" name="object 5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75097" rIns="0" bIns="0" rtlCol="0">
            <a:spAutoFit/>
          </a:bodyPr>
          <a:lstStyle/>
          <a:p>
            <a:pPr marL="252476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sz="800" spc="-25" dirty="0">
                <a:solidFill>
                  <a:srgbClr val="878787"/>
                </a:solidFill>
                <a:latin typeface="Trebuchet MS"/>
                <a:cs typeface="Trebuchet MS"/>
              </a:rPr>
              <a:t>199</a:t>
            </a:fld>
            <a:endParaRPr sz="800">
              <a:latin typeface="Trebuchet MS"/>
              <a:cs typeface="Trebuchet MS"/>
            </a:endParaRPr>
          </a:p>
        </p:txBody>
      </p:sp>
      <p:sp>
        <p:nvSpPr>
          <p:cNvPr id="58" name="object 5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/>
              <a:t>©</a:t>
            </a:r>
            <a:r>
              <a:rPr spc="-15" dirty="0"/>
              <a:t> </a:t>
            </a:r>
            <a:r>
              <a:rPr dirty="0"/>
              <a:t>The</a:t>
            </a:r>
            <a:r>
              <a:rPr spc="-30" dirty="0"/>
              <a:t> </a:t>
            </a:r>
            <a:r>
              <a:rPr dirty="0"/>
              <a:t>KPI</a:t>
            </a:r>
            <a:r>
              <a:rPr spc="-5" dirty="0"/>
              <a:t> </a:t>
            </a:r>
            <a:r>
              <a:rPr dirty="0"/>
              <a:t>Institute</a:t>
            </a:r>
            <a:r>
              <a:rPr spc="-20" dirty="0"/>
              <a:t> 2023</a:t>
            </a:r>
          </a:p>
        </p:txBody>
      </p:sp>
      <p:sp>
        <p:nvSpPr>
          <p:cNvPr id="54" name="object 54"/>
          <p:cNvSpPr txBox="1"/>
          <p:nvPr/>
        </p:nvSpPr>
        <p:spPr>
          <a:xfrm>
            <a:off x="4036567" y="2783204"/>
            <a:ext cx="4190365" cy="9512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85" dirty="0">
                <a:solidFill>
                  <a:srgbClr val="087150"/>
                </a:solidFill>
                <a:latin typeface="Tahoma"/>
                <a:cs typeface="Tahoma"/>
              </a:rPr>
              <a:t>Is</a:t>
            </a:r>
            <a:r>
              <a:rPr sz="1600" spc="-165" dirty="0">
                <a:solidFill>
                  <a:srgbClr val="087150"/>
                </a:solidFill>
                <a:latin typeface="Tahoma"/>
                <a:cs typeface="Tahoma"/>
              </a:rPr>
              <a:t> </a:t>
            </a:r>
            <a:r>
              <a:rPr sz="1600" spc="-20" dirty="0">
                <a:solidFill>
                  <a:srgbClr val="087150"/>
                </a:solidFill>
                <a:latin typeface="Tahoma"/>
                <a:cs typeface="Tahoma"/>
              </a:rPr>
              <a:t>all</a:t>
            </a:r>
            <a:r>
              <a:rPr sz="1600" spc="-180" dirty="0">
                <a:solidFill>
                  <a:srgbClr val="087150"/>
                </a:solidFill>
                <a:latin typeface="Tahoma"/>
                <a:cs typeface="Tahoma"/>
              </a:rPr>
              <a:t> </a:t>
            </a:r>
            <a:r>
              <a:rPr sz="1600" spc="-20" dirty="0">
                <a:solidFill>
                  <a:srgbClr val="087150"/>
                </a:solidFill>
                <a:latin typeface="Tahoma"/>
                <a:cs typeface="Tahoma"/>
              </a:rPr>
              <a:t>the</a:t>
            </a:r>
            <a:r>
              <a:rPr sz="1600" spc="-150" dirty="0">
                <a:solidFill>
                  <a:srgbClr val="087150"/>
                </a:solidFill>
                <a:latin typeface="Tahoma"/>
                <a:cs typeface="Tahoma"/>
              </a:rPr>
              <a:t> </a:t>
            </a:r>
            <a:r>
              <a:rPr sz="1600" spc="-30" dirty="0">
                <a:solidFill>
                  <a:srgbClr val="087150"/>
                </a:solidFill>
                <a:latin typeface="Tahoma"/>
                <a:cs typeface="Tahoma"/>
              </a:rPr>
              <a:t>necessary</a:t>
            </a:r>
            <a:r>
              <a:rPr sz="1600" spc="-180" dirty="0">
                <a:solidFill>
                  <a:srgbClr val="087150"/>
                </a:solidFill>
                <a:latin typeface="Tahoma"/>
                <a:cs typeface="Tahoma"/>
              </a:rPr>
              <a:t> </a:t>
            </a:r>
            <a:r>
              <a:rPr sz="1600" spc="-40" dirty="0">
                <a:solidFill>
                  <a:srgbClr val="087150"/>
                </a:solidFill>
                <a:latin typeface="Tahoma"/>
                <a:cs typeface="Tahoma"/>
              </a:rPr>
              <a:t>data</a:t>
            </a:r>
            <a:r>
              <a:rPr sz="1600" spc="-155" dirty="0">
                <a:solidFill>
                  <a:srgbClr val="087150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087150"/>
                </a:solidFill>
                <a:latin typeface="Tahoma"/>
                <a:cs typeface="Tahoma"/>
              </a:rPr>
              <a:t>present?</a:t>
            </a:r>
            <a:endParaRPr sz="1600">
              <a:latin typeface="Tahoma"/>
              <a:cs typeface="Tahoma"/>
            </a:endParaRPr>
          </a:p>
          <a:p>
            <a:pPr marL="17780" marR="5080">
              <a:lnSpc>
                <a:spcPts val="1900"/>
              </a:lnSpc>
              <a:spcBef>
                <a:spcPts val="1635"/>
              </a:spcBef>
            </a:pP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Refers</a:t>
            </a:r>
            <a:r>
              <a:rPr sz="1600" spc="-17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to</a:t>
            </a:r>
            <a:r>
              <a:rPr sz="1600" spc="-15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whether</a:t>
            </a:r>
            <a:r>
              <a:rPr sz="1600" spc="-16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all</a:t>
            </a:r>
            <a:r>
              <a:rPr sz="1600" spc="-18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35" dirty="0">
                <a:solidFill>
                  <a:srgbClr val="5F5F5F"/>
                </a:solidFill>
                <a:latin typeface="Tahoma"/>
                <a:cs typeface="Tahoma"/>
              </a:rPr>
              <a:t>available</a:t>
            </a:r>
            <a:r>
              <a:rPr sz="1600" spc="-20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40" dirty="0">
                <a:solidFill>
                  <a:srgbClr val="5F5F5F"/>
                </a:solidFill>
                <a:latin typeface="Tahoma"/>
                <a:cs typeface="Tahoma"/>
              </a:rPr>
              <a:t>data</a:t>
            </a:r>
            <a:r>
              <a:rPr sz="1600" spc="-16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is</a:t>
            </a:r>
            <a:r>
              <a:rPr sz="1600" spc="-17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present. </a:t>
            </a:r>
            <a:r>
              <a:rPr sz="1600" spc="-20" dirty="0">
                <a:solidFill>
                  <a:srgbClr val="5F5F5F"/>
                </a:solidFill>
                <a:latin typeface="Tahoma"/>
                <a:cs typeface="Tahoma"/>
              </a:rPr>
              <a:t>Unavailable</a:t>
            </a:r>
            <a:r>
              <a:rPr sz="1600" spc="-19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40" dirty="0">
                <a:solidFill>
                  <a:srgbClr val="5F5F5F"/>
                </a:solidFill>
                <a:latin typeface="Tahoma"/>
                <a:cs typeface="Tahoma"/>
              </a:rPr>
              <a:t>data</a:t>
            </a:r>
            <a:r>
              <a:rPr sz="1600" spc="-19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30" dirty="0">
                <a:solidFill>
                  <a:srgbClr val="5F5F5F"/>
                </a:solidFill>
                <a:latin typeface="Tahoma"/>
                <a:cs typeface="Tahoma"/>
              </a:rPr>
              <a:t>does</a:t>
            </a:r>
            <a:r>
              <a:rPr sz="1600" spc="-18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fall</a:t>
            </a:r>
            <a:r>
              <a:rPr sz="1600" spc="-18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short</a:t>
            </a:r>
            <a:r>
              <a:rPr sz="1600" spc="-16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of</a:t>
            </a:r>
            <a:r>
              <a:rPr sz="1600" spc="-16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5" dirty="0">
                <a:solidFill>
                  <a:srgbClr val="5F5F5F"/>
                </a:solidFill>
                <a:latin typeface="Tahoma"/>
                <a:cs typeface="Tahoma"/>
              </a:rPr>
              <a:t>completeness.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4036567" y="2309571"/>
            <a:ext cx="218503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160" dirty="0">
                <a:solidFill>
                  <a:srgbClr val="087150"/>
                </a:solidFill>
                <a:latin typeface="Century Gothic"/>
                <a:cs typeface="Century Gothic"/>
              </a:rPr>
              <a:t>COMPLETENESS</a:t>
            </a:r>
            <a:endParaRPr sz="2000">
              <a:latin typeface="Century Gothic"/>
              <a:cs typeface="Century Gothic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799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602735" y="1979676"/>
              <a:ext cx="1950719" cy="195072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3698875" y="2076069"/>
              <a:ext cx="1763395" cy="1763395"/>
            </a:xfrm>
            <a:custGeom>
              <a:avLst/>
              <a:gdLst/>
              <a:ahLst/>
              <a:cxnLst/>
              <a:rect l="l" t="t" r="r" b="b"/>
              <a:pathLst>
                <a:path w="1763395" h="1763395">
                  <a:moveTo>
                    <a:pt x="881507" y="0"/>
                  </a:moveTo>
                  <a:lnTo>
                    <a:pt x="0" y="881506"/>
                  </a:lnTo>
                  <a:lnTo>
                    <a:pt x="881507" y="1763013"/>
                  </a:lnTo>
                  <a:lnTo>
                    <a:pt x="1763014" y="881506"/>
                  </a:lnTo>
                  <a:lnTo>
                    <a:pt x="88150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698875" y="2076069"/>
              <a:ext cx="1763395" cy="1763395"/>
            </a:xfrm>
            <a:custGeom>
              <a:avLst/>
              <a:gdLst/>
              <a:ahLst/>
              <a:cxnLst/>
              <a:rect l="l" t="t" r="r" b="b"/>
              <a:pathLst>
                <a:path w="1763395" h="1763395">
                  <a:moveTo>
                    <a:pt x="881507" y="0"/>
                  </a:moveTo>
                  <a:lnTo>
                    <a:pt x="1763014" y="881506"/>
                  </a:lnTo>
                  <a:lnTo>
                    <a:pt x="881507" y="1763013"/>
                  </a:lnTo>
                  <a:lnTo>
                    <a:pt x="0" y="881506"/>
                  </a:lnTo>
                  <a:lnTo>
                    <a:pt x="881507" y="0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99032" y="4450079"/>
              <a:ext cx="1034808" cy="155575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472946" y="4530090"/>
              <a:ext cx="877569" cy="0"/>
            </a:xfrm>
            <a:custGeom>
              <a:avLst/>
              <a:gdLst/>
              <a:ahLst/>
              <a:cxnLst/>
              <a:rect l="l" t="t" r="r" b="b"/>
              <a:pathLst>
                <a:path w="877569">
                  <a:moveTo>
                    <a:pt x="0" y="0"/>
                  </a:moveTo>
                  <a:lnTo>
                    <a:pt x="877061" y="0"/>
                  </a:lnTo>
                </a:path>
              </a:pathLst>
            </a:custGeom>
            <a:ln w="285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180588" y="4442459"/>
              <a:ext cx="1034808" cy="155575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3254502" y="4522470"/>
              <a:ext cx="877569" cy="0"/>
            </a:xfrm>
            <a:custGeom>
              <a:avLst/>
              <a:gdLst/>
              <a:ahLst/>
              <a:cxnLst/>
              <a:rect l="l" t="t" r="r" b="b"/>
              <a:pathLst>
                <a:path w="877570">
                  <a:moveTo>
                    <a:pt x="0" y="0"/>
                  </a:moveTo>
                  <a:lnTo>
                    <a:pt x="877062" y="0"/>
                  </a:lnTo>
                </a:path>
              </a:pathLst>
            </a:custGeom>
            <a:ln w="285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959096" y="4442459"/>
              <a:ext cx="1034808" cy="155575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5033009" y="4522470"/>
              <a:ext cx="877569" cy="0"/>
            </a:xfrm>
            <a:custGeom>
              <a:avLst/>
              <a:gdLst/>
              <a:ahLst/>
              <a:cxnLst/>
              <a:rect l="l" t="t" r="r" b="b"/>
              <a:pathLst>
                <a:path w="877570">
                  <a:moveTo>
                    <a:pt x="0" y="0"/>
                  </a:moveTo>
                  <a:lnTo>
                    <a:pt x="877062" y="0"/>
                  </a:lnTo>
                </a:path>
              </a:pathLst>
            </a:custGeom>
            <a:ln w="285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740652" y="4433315"/>
              <a:ext cx="1034808" cy="155575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6814566" y="4513326"/>
              <a:ext cx="877569" cy="0"/>
            </a:xfrm>
            <a:custGeom>
              <a:avLst/>
              <a:gdLst/>
              <a:ahLst/>
              <a:cxnLst/>
              <a:rect l="l" t="t" r="r" b="b"/>
              <a:pathLst>
                <a:path w="877570">
                  <a:moveTo>
                    <a:pt x="0" y="0"/>
                  </a:moveTo>
                  <a:lnTo>
                    <a:pt x="877061" y="0"/>
                  </a:lnTo>
                </a:path>
              </a:pathLst>
            </a:custGeom>
            <a:ln w="285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5487" y="3986771"/>
              <a:ext cx="1079017" cy="1079004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563054" y="4074159"/>
              <a:ext cx="908685" cy="908685"/>
            </a:xfrm>
            <a:custGeom>
              <a:avLst/>
              <a:gdLst/>
              <a:ahLst/>
              <a:cxnLst/>
              <a:rect l="l" t="t" r="r" b="b"/>
              <a:pathLst>
                <a:path w="908685" h="908685">
                  <a:moveTo>
                    <a:pt x="454279" y="0"/>
                  </a:moveTo>
                  <a:lnTo>
                    <a:pt x="0" y="454278"/>
                  </a:lnTo>
                  <a:lnTo>
                    <a:pt x="454279" y="908557"/>
                  </a:lnTo>
                  <a:lnTo>
                    <a:pt x="908494" y="454278"/>
                  </a:lnTo>
                  <a:lnTo>
                    <a:pt x="45427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563054" y="4074159"/>
              <a:ext cx="908685" cy="908685"/>
            </a:xfrm>
            <a:custGeom>
              <a:avLst/>
              <a:gdLst/>
              <a:ahLst/>
              <a:cxnLst/>
              <a:rect l="l" t="t" r="r" b="b"/>
              <a:pathLst>
                <a:path w="908685" h="908685">
                  <a:moveTo>
                    <a:pt x="454279" y="0"/>
                  </a:moveTo>
                  <a:lnTo>
                    <a:pt x="908494" y="454278"/>
                  </a:lnTo>
                  <a:lnTo>
                    <a:pt x="454279" y="908557"/>
                  </a:lnTo>
                  <a:lnTo>
                    <a:pt x="0" y="454278"/>
                  </a:lnTo>
                  <a:lnTo>
                    <a:pt x="454279" y="0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261616" y="3980675"/>
              <a:ext cx="1079004" cy="1079004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2348738" y="4067555"/>
              <a:ext cx="908685" cy="908685"/>
            </a:xfrm>
            <a:custGeom>
              <a:avLst/>
              <a:gdLst/>
              <a:ahLst/>
              <a:cxnLst/>
              <a:rect l="l" t="t" r="r" b="b"/>
              <a:pathLst>
                <a:path w="908685" h="908685">
                  <a:moveTo>
                    <a:pt x="454279" y="0"/>
                  </a:moveTo>
                  <a:lnTo>
                    <a:pt x="0" y="454279"/>
                  </a:lnTo>
                  <a:lnTo>
                    <a:pt x="454279" y="908558"/>
                  </a:lnTo>
                  <a:lnTo>
                    <a:pt x="908558" y="454279"/>
                  </a:lnTo>
                  <a:lnTo>
                    <a:pt x="45427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2348738" y="4067555"/>
              <a:ext cx="908685" cy="908685"/>
            </a:xfrm>
            <a:custGeom>
              <a:avLst/>
              <a:gdLst/>
              <a:ahLst/>
              <a:cxnLst/>
              <a:rect l="l" t="t" r="r" b="b"/>
              <a:pathLst>
                <a:path w="908685" h="908685">
                  <a:moveTo>
                    <a:pt x="454279" y="0"/>
                  </a:moveTo>
                  <a:lnTo>
                    <a:pt x="908558" y="454279"/>
                  </a:lnTo>
                  <a:lnTo>
                    <a:pt x="454279" y="908558"/>
                  </a:lnTo>
                  <a:lnTo>
                    <a:pt x="0" y="454279"/>
                  </a:lnTo>
                  <a:lnTo>
                    <a:pt x="454279" y="0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043171" y="3971531"/>
              <a:ext cx="1079004" cy="1079004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4130802" y="4059428"/>
              <a:ext cx="908685" cy="908685"/>
            </a:xfrm>
            <a:custGeom>
              <a:avLst/>
              <a:gdLst/>
              <a:ahLst/>
              <a:cxnLst/>
              <a:rect l="l" t="t" r="r" b="b"/>
              <a:pathLst>
                <a:path w="908685" h="908685">
                  <a:moveTo>
                    <a:pt x="454278" y="0"/>
                  </a:moveTo>
                  <a:lnTo>
                    <a:pt x="0" y="454279"/>
                  </a:lnTo>
                  <a:lnTo>
                    <a:pt x="454278" y="908558"/>
                  </a:lnTo>
                  <a:lnTo>
                    <a:pt x="908558" y="454279"/>
                  </a:lnTo>
                  <a:lnTo>
                    <a:pt x="45427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4130802" y="4059428"/>
              <a:ext cx="908685" cy="908685"/>
            </a:xfrm>
            <a:custGeom>
              <a:avLst/>
              <a:gdLst/>
              <a:ahLst/>
              <a:cxnLst/>
              <a:rect l="l" t="t" r="r" b="b"/>
              <a:pathLst>
                <a:path w="908685" h="908685">
                  <a:moveTo>
                    <a:pt x="454278" y="0"/>
                  </a:moveTo>
                  <a:lnTo>
                    <a:pt x="908558" y="454279"/>
                  </a:lnTo>
                  <a:lnTo>
                    <a:pt x="454278" y="908558"/>
                  </a:lnTo>
                  <a:lnTo>
                    <a:pt x="0" y="454279"/>
                  </a:lnTo>
                  <a:lnTo>
                    <a:pt x="454278" y="0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817108" y="3973055"/>
              <a:ext cx="1079004" cy="1079004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5905246" y="4060444"/>
              <a:ext cx="908685" cy="908685"/>
            </a:xfrm>
            <a:custGeom>
              <a:avLst/>
              <a:gdLst/>
              <a:ahLst/>
              <a:cxnLst/>
              <a:rect l="l" t="t" r="r" b="b"/>
              <a:pathLst>
                <a:path w="908684" h="908685">
                  <a:moveTo>
                    <a:pt x="454278" y="0"/>
                  </a:moveTo>
                  <a:lnTo>
                    <a:pt x="0" y="454278"/>
                  </a:lnTo>
                  <a:lnTo>
                    <a:pt x="454278" y="908557"/>
                  </a:lnTo>
                  <a:lnTo>
                    <a:pt x="908557" y="454278"/>
                  </a:lnTo>
                  <a:lnTo>
                    <a:pt x="45427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5905246" y="4060444"/>
              <a:ext cx="908685" cy="908685"/>
            </a:xfrm>
            <a:custGeom>
              <a:avLst/>
              <a:gdLst/>
              <a:ahLst/>
              <a:cxnLst/>
              <a:rect l="l" t="t" r="r" b="b"/>
              <a:pathLst>
                <a:path w="908684" h="908685">
                  <a:moveTo>
                    <a:pt x="454278" y="0"/>
                  </a:moveTo>
                  <a:lnTo>
                    <a:pt x="908557" y="454278"/>
                  </a:lnTo>
                  <a:lnTo>
                    <a:pt x="454278" y="908557"/>
                  </a:lnTo>
                  <a:lnTo>
                    <a:pt x="0" y="454278"/>
                  </a:lnTo>
                  <a:lnTo>
                    <a:pt x="454278" y="0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638288" y="3965435"/>
              <a:ext cx="1080528" cy="1079004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7726553" y="4052315"/>
              <a:ext cx="908685" cy="908685"/>
            </a:xfrm>
            <a:custGeom>
              <a:avLst/>
              <a:gdLst/>
              <a:ahLst/>
              <a:cxnLst/>
              <a:rect l="l" t="t" r="r" b="b"/>
              <a:pathLst>
                <a:path w="908684" h="908685">
                  <a:moveTo>
                    <a:pt x="454278" y="0"/>
                  </a:moveTo>
                  <a:lnTo>
                    <a:pt x="0" y="454278"/>
                  </a:lnTo>
                  <a:lnTo>
                    <a:pt x="454278" y="908557"/>
                  </a:lnTo>
                  <a:lnTo>
                    <a:pt x="908557" y="454278"/>
                  </a:lnTo>
                  <a:lnTo>
                    <a:pt x="45427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7726553" y="4052315"/>
              <a:ext cx="908685" cy="908685"/>
            </a:xfrm>
            <a:custGeom>
              <a:avLst/>
              <a:gdLst/>
              <a:ahLst/>
              <a:cxnLst/>
              <a:rect l="l" t="t" r="r" b="b"/>
              <a:pathLst>
                <a:path w="908684" h="908685">
                  <a:moveTo>
                    <a:pt x="454278" y="0"/>
                  </a:moveTo>
                  <a:lnTo>
                    <a:pt x="908557" y="454278"/>
                  </a:lnTo>
                  <a:lnTo>
                    <a:pt x="454278" y="908557"/>
                  </a:lnTo>
                  <a:lnTo>
                    <a:pt x="0" y="454278"/>
                  </a:lnTo>
                  <a:lnTo>
                    <a:pt x="454278" y="0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990331" y="4294632"/>
              <a:ext cx="400811" cy="399288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42187" y="4282440"/>
              <a:ext cx="536448" cy="425195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164579" y="4302252"/>
              <a:ext cx="387096" cy="385572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560320" y="4226052"/>
              <a:ext cx="484631" cy="536448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366259" y="4283964"/>
              <a:ext cx="441960" cy="422148"/>
            </a:xfrm>
            <a:prstGeom prst="rect">
              <a:avLst/>
            </a:prstGeom>
          </p:spPr>
        </p:pic>
      </p:grpSp>
      <p:sp>
        <p:nvSpPr>
          <p:cNvPr id="36" name="object 36"/>
          <p:cNvSpPr txBox="1"/>
          <p:nvPr/>
        </p:nvSpPr>
        <p:spPr>
          <a:xfrm>
            <a:off x="448767" y="6527698"/>
            <a:ext cx="1066800" cy="14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solidFill>
                  <a:srgbClr val="5F5F5F"/>
                </a:solidFill>
                <a:latin typeface="Times New Roman"/>
                <a:cs typeface="Times New Roman"/>
              </a:rPr>
              <a:t>©</a:t>
            </a:r>
            <a:r>
              <a:rPr sz="800" spc="-25" dirty="0">
                <a:solidFill>
                  <a:srgbClr val="5F5F5F"/>
                </a:solidFill>
                <a:latin typeface="Times New Roman"/>
                <a:cs typeface="Times New Roman"/>
              </a:rPr>
              <a:t> </a:t>
            </a:r>
            <a:r>
              <a:rPr sz="800" dirty="0">
                <a:solidFill>
                  <a:srgbClr val="5F5F5F"/>
                </a:solidFill>
                <a:latin typeface="Times New Roman"/>
                <a:cs typeface="Times New Roman"/>
              </a:rPr>
              <a:t>The</a:t>
            </a:r>
            <a:r>
              <a:rPr sz="800" spc="-35" dirty="0">
                <a:solidFill>
                  <a:srgbClr val="5F5F5F"/>
                </a:solidFill>
                <a:latin typeface="Times New Roman"/>
                <a:cs typeface="Times New Roman"/>
              </a:rPr>
              <a:t> </a:t>
            </a:r>
            <a:r>
              <a:rPr sz="800" dirty="0">
                <a:solidFill>
                  <a:srgbClr val="5F5F5F"/>
                </a:solidFill>
                <a:latin typeface="Times New Roman"/>
                <a:cs typeface="Times New Roman"/>
              </a:rPr>
              <a:t>KPI</a:t>
            </a:r>
            <a:r>
              <a:rPr sz="800" spc="-15" dirty="0">
                <a:solidFill>
                  <a:srgbClr val="5F5F5F"/>
                </a:solidFill>
                <a:latin typeface="Times New Roman"/>
                <a:cs typeface="Times New Roman"/>
              </a:rPr>
              <a:t> </a:t>
            </a:r>
            <a:r>
              <a:rPr sz="800" dirty="0">
                <a:solidFill>
                  <a:srgbClr val="5F5F5F"/>
                </a:solidFill>
                <a:latin typeface="Times New Roman"/>
                <a:cs typeface="Times New Roman"/>
              </a:rPr>
              <a:t>Institute</a:t>
            </a:r>
            <a:r>
              <a:rPr sz="800" spc="-20" dirty="0">
                <a:solidFill>
                  <a:srgbClr val="5F5F5F"/>
                </a:solidFill>
                <a:latin typeface="Times New Roman"/>
                <a:cs typeface="Times New Roman"/>
              </a:rPr>
              <a:t> 2023</a:t>
            </a:r>
            <a:endParaRPr sz="800">
              <a:latin typeface="Times New Roman"/>
              <a:cs typeface="Times New Roman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432625" y="181355"/>
            <a:ext cx="8711565" cy="6677025"/>
            <a:chOff x="432625" y="181355"/>
            <a:chExt cx="8711565" cy="6677025"/>
          </a:xfrm>
        </p:grpSpPr>
        <p:sp>
          <p:nvSpPr>
            <p:cNvPr id="38" name="object 38"/>
            <p:cNvSpPr/>
            <p:nvPr/>
          </p:nvSpPr>
          <p:spPr>
            <a:xfrm>
              <a:off x="437387" y="6417564"/>
              <a:ext cx="7254240" cy="0"/>
            </a:xfrm>
            <a:custGeom>
              <a:avLst/>
              <a:gdLst/>
              <a:ahLst/>
              <a:cxnLst/>
              <a:rect l="l" t="t" r="r" b="b"/>
              <a:pathLst>
                <a:path w="7254240">
                  <a:moveTo>
                    <a:pt x="0" y="0"/>
                  </a:moveTo>
                  <a:lnTo>
                    <a:pt x="7253732" y="0"/>
                  </a:lnTo>
                </a:path>
              </a:pathLst>
            </a:custGeom>
            <a:ln w="9525">
              <a:solidFill>
                <a:srgbClr val="DDDDD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9" name="object 39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11123" y="1024128"/>
              <a:ext cx="3830954" cy="1820418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731130" y="1016634"/>
              <a:ext cx="3932809" cy="1803653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299322" y="5823902"/>
              <a:ext cx="844676" cy="1034094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8538971" y="5823203"/>
              <a:ext cx="605155" cy="1035050"/>
            </a:xfrm>
            <a:custGeom>
              <a:avLst/>
              <a:gdLst/>
              <a:ahLst/>
              <a:cxnLst/>
              <a:rect l="l" t="t" r="r" b="b"/>
              <a:pathLst>
                <a:path w="605154" h="1035050">
                  <a:moveTo>
                    <a:pt x="605027" y="0"/>
                  </a:moveTo>
                  <a:lnTo>
                    <a:pt x="598170" y="0"/>
                  </a:lnTo>
                  <a:lnTo>
                    <a:pt x="0" y="599236"/>
                  </a:lnTo>
                  <a:lnTo>
                    <a:pt x="434721" y="1034796"/>
                  </a:lnTo>
                  <a:lnTo>
                    <a:pt x="605027" y="1034796"/>
                  </a:lnTo>
                  <a:lnTo>
                    <a:pt x="605027" y="0"/>
                  </a:lnTo>
                  <a:close/>
                </a:path>
              </a:pathLst>
            </a:custGeom>
            <a:solidFill>
              <a:srgbClr val="0A97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3" name="object 43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37387" y="181355"/>
              <a:ext cx="2147316" cy="278892"/>
            </a:xfrm>
            <a:prstGeom prst="rect">
              <a:avLst/>
            </a:prstGeom>
          </p:spPr>
        </p:pic>
      </p:grpSp>
      <p:sp>
        <p:nvSpPr>
          <p:cNvPr id="44" name="object 44"/>
          <p:cNvSpPr txBox="1"/>
          <p:nvPr/>
        </p:nvSpPr>
        <p:spPr>
          <a:xfrm>
            <a:off x="400304" y="4945963"/>
            <a:ext cx="1233805" cy="1201420"/>
          </a:xfrm>
          <a:prstGeom prst="rect">
            <a:avLst/>
          </a:prstGeom>
        </p:spPr>
        <p:txBody>
          <a:bodyPr vert="horz" wrap="square" lIns="0" tIns="7747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10"/>
              </a:spcBef>
            </a:pPr>
            <a:r>
              <a:rPr sz="1200" spc="-10" dirty="0">
                <a:latin typeface="Century Gothic"/>
                <a:cs typeface="Century Gothic"/>
              </a:rPr>
              <a:t>Added</a:t>
            </a:r>
            <a:r>
              <a:rPr sz="1200" spc="-45" dirty="0">
                <a:latin typeface="Century Gothic"/>
                <a:cs typeface="Century Gothic"/>
              </a:rPr>
              <a:t> </a:t>
            </a:r>
            <a:r>
              <a:rPr sz="1200" spc="-20" dirty="0">
                <a:latin typeface="Century Gothic"/>
                <a:cs typeface="Century Gothic"/>
              </a:rPr>
              <a:t>value</a:t>
            </a:r>
            <a:endParaRPr sz="1200">
              <a:latin typeface="Century Gothic"/>
              <a:cs typeface="Century Gothic"/>
            </a:endParaRPr>
          </a:p>
          <a:p>
            <a:pPr marL="12065" marR="5080" indent="-635" algn="ctr">
              <a:lnSpc>
                <a:spcPct val="99800"/>
              </a:lnSpc>
              <a:spcBef>
                <a:spcPts val="600"/>
              </a:spcBef>
            </a:pPr>
            <a:r>
              <a:rPr sz="1400" dirty="0">
                <a:latin typeface="Tahoma"/>
                <a:cs typeface="Tahoma"/>
              </a:rPr>
              <a:t>Offering</a:t>
            </a:r>
            <a:r>
              <a:rPr sz="1400" spc="-100" dirty="0">
                <a:latin typeface="Tahoma"/>
                <a:cs typeface="Tahoma"/>
              </a:rPr>
              <a:t> </a:t>
            </a:r>
            <a:r>
              <a:rPr sz="1400" spc="-20" dirty="0">
                <a:latin typeface="Tahoma"/>
                <a:cs typeface="Tahoma"/>
              </a:rPr>
              <a:t>more </a:t>
            </a:r>
            <a:r>
              <a:rPr sz="1400" spc="-10" dirty="0">
                <a:latin typeface="Tahoma"/>
                <a:cs typeface="Tahoma"/>
              </a:rPr>
              <a:t>through </a:t>
            </a:r>
            <a:r>
              <a:rPr sz="1400" spc="-20" dirty="0">
                <a:latin typeface="Tahoma"/>
                <a:cs typeface="Tahoma"/>
              </a:rPr>
              <a:t>innovation</a:t>
            </a:r>
            <a:r>
              <a:rPr sz="1400" spc="-85" dirty="0">
                <a:latin typeface="Tahoma"/>
                <a:cs typeface="Tahoma"/>
              </a:rPr>
              <a:t> </a:t>
            </a:r>
            <a:r>
              <a:rPr sz="1400" spc="-25" dirty="0">
                <a:latin typeface="Tahoma"/>
                <a:cs typeface="Tahoma"/>
              </a:rPr>
              <a:t>and value</a:t>
            </a:r>
            <a:r>
              <a:rPr sz="1400" spc="-14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for</a:t>
            </a:r>
            <a:r>
              <a:rPr sz="1400" spc="-130" dirty="0">
                <a:latin typeface="Tahoma"/>
                <a:cs typeface="Tahoma"/>
              </a:rPr>
              <a:t> </a:t>
            </a:r>
            <a:r>
              <a:rPr sz="1400" spc="-35" dirty="0">
                <a:latin typeface="Tahoma"/>
                <a:cs typeface="Tahoma"/>
              </a:rPr>
              <a:t>money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2159000" y="4949497"/>
            <a:ext cx="1272540" cy="1197610"/>
          </a:xfrm>
          <a:prstGeom prst="rect">
            <a:avLst/>
          </a:prstGeom>
        </p:spPr>
        <p:txBody>
          <a:bodyPr vert="horz" wrap="square" lIns="0" tIns="755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595"/>
              </a:spcBef>
            </a:pPr>
            <a:r>
              <a:rPr sz="1200" spc="100" dirty="0">
                <a:latin typeface="Century Gothic"/>
                <a:cs typeface="Century Gothic"/>
              </a:rPr>
              <a:t>Best</a:t>
            </a:r>
            <a:r>
              <a:rPr sz="1200" spc="5" dirty="0">
                <a:latin typeface="Century Gothic"/>
                <a:cs typeface="Century Gothic"/>
              </a:rPr>
              <a:t> </a:t>
            </a:r>
            <a:r>
              <a:rPr sz="1200" spc="60" dirty="0">
                <a:latin typeface="Century Gothic"/>
                <a:cs typeface="Century Gothic"/>
              </a:rPr>
              <a:t>know-</a:t>
            </a:r>
            <a:r>
              <a:rPr sz="1200" spc="-25" dirty="0">
                <a:latin typeface="Century Gothic"/>
                <a:cs typeface="Century Gothic"/>
              </a:rPr>
              <a:t>how</a:t>
            </a:r>
            <a:endParaRPr sz="1200">
              <a:latin typeface="Century Gothic"/>
              <a:cs typeface="Century Gothic"/>
            </a:endParaRPr>
          </a:p>
          <a:p>
            <a:pPr marL="12700" marR="5080" indent="635" algn="ctr">
              <a:lnSpc>
                <a:spcPct val="99800"/>
              </a:lnSpc>
              <a:spcBef>
                <a:spcPts val="590"/>
              </a:spcBef>
            </a:pPr>
            <a:r>
              <a:rPr sz="1400" spc="-20" dirty="0">
                <a:latin typeface="Tahoma"/>
                <a:cs typeface="Tahoma"/>
              </a:rPr>
              <a:t>Through</a:t>
            </a:r>
            <a:r>
              <a:rPr sz="1400" spc="-110" dirty="0">
                <a:latin typeface="Tahoma"/>
                <a:cs typeface="Tahoma"/>
              </a:rPr>
              <a:t> </a:t>
            </a:r>
            <a:r>
              <a:rPr sz="1400" spc="-25" dirty="0">
                <a:latin typeface="Tahoma"/>
                <a:cs typeface="Tahoma"/>
              </a:rPr>
              <a:t>the </a:t>
            </a:r>
            <a:r>
              <a:rPr sz="1400" spc="-10" dirty="0">
                <a:latin typeface="Tahoma"/>
                <a:cs typeface="Tahoma"/>
              </a:rPr>
              <a:t>integration</a:t>
            </a:r>
            <a:r>
              <a:rPr sz="1400" spc="-130" dirty="0">
                <a:latin typeface="Tahoma"/>
                <a:cs typeface="Tahoma"/>
              </a:rPr>
              <a:t> </a:t>
            </a:r>
            <a:r>
              <a:rPr sz="1400" spc="-25" dirty="0">
                <a:latin typeface="Tahoma"/>
                <a:cs typeface="Tahoma"/>
              </a:rPr>
              <a:t>of </a:t>
            </a:r>
            <a:r>
              <a:rPr sz="1400" spc="-10" dirty="0">
                <a:latin typeface="Tahoma"/>
                <a:cs typeface="Tahoma"/>
              </a:rPr>
              <a:t>multidisciplinary </a:t>
            </a:r>
            <a:r>
              <a:rPr sz="1400" spc="-30" dirty="0">
                <a:latin typeface="Tahoma"/>
                <a:cs typeface="Tahoma"/>
              </a:rPr>
              <a:t>global</a:t>
            </a:r>
            <a:r>
              <a:rPr sz="1400" spc="-135" dirty="0">
                <a:latin typeface="Tahoma"/>
                <a:cs typeface="Tahoma"/>
              </a:rPr>
              <a:t> </a:t>
            </a:r>
            <a:r>
              <a:rPr sz="1400" spc="-10" dirty="0">
                <a:latin typeface="Tahoma"/>
                <a:cs typeface="Tahoma"/>
              </a:rPr>
              <a:t>expertise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3967734" y="4982709"/>
            <a:ext cx="1235710" cy="951230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75"/>
              </a:spcBef>
            </a:pPr>
            <a:r>
              <a:rPr sz="1200" dirty="0">
                <a:latin typeface="Century Gothic"/>
                <a:cs typeface="Century Gothic"/>
              </a:rPr>
              <a:t>Common</a:t>
            </a:r>
            <a:r>
              <a:rPr sz="1200" spc="110" dirty="0">
                <a:latin typeface="Century Gothic"/>
                <a:cs typeface="Century Gothic"/>
              </a:rPr>
              <a:t> </a:t>
            </a:r>
            <a:r>
              <a:rPr sz="1200" spc="40" dirty="0">
                <a:latin typeface="Century Gothic"/>
                <a:cs typeface="Century Gothic"/>
              </a:rPr>
              <a:t>sense</a:t>
            </a:r>
            <a:endParaRPr sz="1200">
              <a:latin typeface="Century Gothic"/>
              <a:cs typeface="Century Gothic"/>
            </a:endParaRPr>
          </a:p>
          <a:p>
            <a:pPr marL="132080" marR="127635" indent="1905" algn="ctr">
              <a:lnSpc>
                <a:spcPct val="99600"/>
              </a:lnSpc>
              <a:spcBef>
                <a:spcPts val="450"/>
              </a:spcBef>
            </a:pPr>
            <a:r>
              <a:rPr sz="1400" spc="-10" dirty="0">
                <a:latin typeface="Tahoma"/>
                <a:cs typeface="Tahoma"/>
              </a:rPr>
              <a:t>Fairness, </a:t>
            </a:r>
            <a:r>
              <a:rPr sz="1400" spc="-25" dirty="0">
                <a:latin typeface="Tahoma"/>
                <a:cs typeface="Tahoma"/>
              </a:rPr>
              <a:t>modesty</a:t>
            </a:r>
            <a:r>
              <a:rPr sz="1400" spc="-120" dirty="0">
                <a:latin typeface="Tahoma"/>
                <a:cs typeface="Tahoma"/>
              </a:rPr>
              <a:t> </a:t>
            </a:r>
            <a:r>
              <a:rPr sz="1400" spc="-35" dirty="0">
                <a:latin typeface="Tahoma"/>
                <a:cs typeface="Tahoma"/>
              </a:rPr>
              <a:t>and </a:t>
            </a:r>
            <a:r>
              <a:rPr sz="1400" spc="-10" dirty="0">
                <a:latin typeface="Tahoma"/>
                <a:cs typeface="Tahoma"/>
              </a:rPr>
              <a:t>friendship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7520178" y="4941852"/>
            <a:ext cx="1330960" cy="1223010"/>
          </a:xfrm>
          <a:prstGeom prst="rect">
            <a:avLst/>
          </a:prstGeom>
        </p:spPr>
        <p:txBody>
          <a:bodyPr vert="horz" wrap="square" lIns="0" tIns="8699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85"/>
              </a:spcBef>
            </a:pPr>
            <a:r>
              <a:rPr sz="1200" spc="-10" dirty="0">
                <a:latin typeface="Century Gothic"/>
                <a:cs typeface="Century Gothic"/>
              </a:rPr>
              <a:t>Efficiency</a:t>
            </a:r>
            <a:endParaRPr sz="1200">
              <a:latin typeface="Century Gothic"/>
              <a:cs typeface="Century Gothic"/>
            </a:endParaRPr>
          </a:p>
          <a:p>
            <a:pPr marL="12700" marR="5080" indent="-1270" algn="ctr">
              <a:lnSpc>
                <a:spcPct val="99800"/>
              </a:lnSpc>
              <a:spcBef>
                <a:spcPts val="695"/>
              </a:spcBef>
            </a:pPr>
            <a:r>
              <a:rPr sz="1400" dirty="0">
                <a:latin typeface="Tahoma"/>
                <a:cs typeface="Tahoma"/>
              </a:rPr>
              <a:t>Key</a:t>
            </a:r>
            <a:r>
              <a:rPr sz="1400" spc="-130" dirty="0">
                <a:latin typeface="Tahoma"/>
                <a:cs typeface="Tahoma"/>
              </a:rPr>
              <a:t> </a:t>
            </a:r>
            <a:r>
              <a:rPr sz="1400" spc="-10" dirty="0">
                <a:latin typeface="Tahoma"/>
                <a:cs typeface="Tahoma"/>
              </a:rPr>
              <a:t>principle</a:t>
            </a:r>
            <a:r>
              <a:rPr sz="1400" spc="-140" dirty="0">
                <a:latin typeface="Tahoma"/>
                <a:cs typeface="Tahoma"/>
              </a:rPr>
              <a:t> </a:t>
            </a:r>
            <a:r>
              <a:rPr sz="1400" spc="-25" dirty="0">
                <a:latin typeface="Tahoma"/>
                <a:cs typeface="Tahoma"/>
              </a:rPr>
              <a:t>for </a:t>
            </a:r>
            <a:r>
              <a:rPr sz="1400" dirty="0">
                <a:latin typeface="Tahoma"/>
                <a:cs typeface="Tahoma"/>
              </a:rPr>
              <a:t>prioritization</a:t>
            </a:r>
            <a:r>
              <a:rPr sz="1400" spc="-100" dirty="0">
                <a:latin typeface="Tahoma"/>
                <a:cs typeface="Tahoma"/>
              </a:rPr>
              <a:t> </a:t>
            </a:r>
            <a:r>
              <a:rPr sz="1400" spc="-25" dirty="0">
                <a:latin typeface="Tahoma"/>
                <a:cs typeface="Tahoma"/>
              </a:rPr>
              <a:t>and getting</a:t>
            </a:r>
            <a:r>
              <a:rPr sz="1400" spc="-110" dirty="0">
                <a:latin typeface="Tahoma"/>
                <a:cs typeface="Tahoma"/>
              </a:rPr>
              <a:t> </a:t>
            </a:r>
            <a:r>
              <a:rPr sz="1400" spc="-10" dirty="0">
                <a:latin typeface="Tahoma"/>
                <a:cs typeface="Tahoma"/>
              </a:rPr>
              <a:t>things </a:t>
            </a:r>
            <a:r>
              <a:rPr sz="1400" spc="-20" dirty="0">
                <a:latin typeface="Tahoma"/>
                <a:cs typeface="Tahoma"/>
              </a:rPr>
              <a:t>done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5777610" y="4958477"/>
            <a:ext cx="1154430" cy="1197610"/>
          </a:xfrm>
          <a:prstGeom prst="rect">
            <a:avLst/>
          </a:prstGeom>
        </p:spPr>
        <p:txBody>
          <a:bodyPr vert="horz" wrap="square" lIns="0" tIns="75565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595"/>
              </a:spcBef>
            </a:pPr>
            <a:r>
              <a:rPr sz="1200" dirty="0">
                <a:latin typeface="Century Gothic"/>
                <a:cs typeface="Century Gothic"/>
              </a:rPr>
              <a:t>Data</a:t>
            </a:r>
            <a:r>
              <a:rPr sz="1200" spc="-75" dirty="0">
                <a:latin typeface="Century Gothic"/>
                <a:cs typeface="Century Gothic"/>
              </a:rPr>
              <a:t> </a:t>
            </a:r>
            <a:r>
              <a:rPr sz="1200" dirty="0">
                <a:latin typeface="Century Gothic"/>
                <a:cs typeface="Century Gothic"/>
              </a:rPr>
              <a:t>and</a:t>
            </a:r>
            <a:r>
              <a:rPr sz="1200" spc="-70" dirty="0">
                <a:latin typeface="Century Gothic"/>
                <a:cs typeface="Century Gothic"/>
              </a:rPr>
              <a:t> </a:t>
            </a:r>
            <a:r>
              <a:rPr sz="1200" spc="-10" dirty="0">
                <a:latin typeface="Century Gothic"/>
                <a:cs typeface="Century Gothic"/>
              </a:rPr>
              <a:t>facts</a:t>
            </a:r>
            <a:endParaRPr sz="1200">
              <a:latin typeface="Century Gothic"/>
              <a:cs typeface="Century Gothic"/>
            </a:endParaRPr>
          </a:p>
          <a:p>
            <a:pPr marL="12065" marR="5080" algn="ctr">
              <a:lnSpc>
                <a:spcPct val="99800"/>
              </a:lnSpc>
              <a:spcBef>
                <a:spcPts val="585"/>
              </a:spcBef>
            </a:pPr>
            <a:r>
              <a:rPr sz="1400" spc="-10" dirty="0">
                <a:latin typeface="Tahoma"/>
                <a:cs typeface="Tahoma"/>
              </a:rPr>
              <a:t>Expertise</a:t>
            </a:r>
            <a:r>
              <a:rPr sz="1400" spc="-125" dirty="0">
                <a:latin typeface="Tahoma"/>
                <a:cs typeface="Tahoma"/>
              </a:rPr>
              <a:t> </a:t>
            </a:r>
            <a:r>
              <a:rPr sz="1400" spc="-25" dirty="0">
                <a:latin typeface="Tahoma"/>
                <a:cs typeface="Tahoma"/>
              </a:rPr>
              <a:t>and </a:t>
            </a:r>
            <a:r>
              <a:rPr sz="1400" spc="-10" dirty="0">
                <a:latin typeface="Tahoma"/>
                <a:cs typeface="Tahoma"/>
              </a:rPr>
              <a:t>opinions</a:t>
            </a:r>
            <a:r>
              <a:rPr sz="1400" spc="-145" dirty="0">
                <a:latin typeface="Tahoma"/>
                <a:cs typeface="Tahoma"/>
              </a:rPr>
              <a:t> </a:t>
            </a:r>
            <a:r>
              <a:rPr sz="1400" spc="-35" dirty="0">
                <a:latin typeface="Tahoma"/>
                <a:cs typeface="Tahoma"/>
              </a:rPr>
              <a:t>based </a:t>
            </a:r>
            <a:r>
              <a:rPr sz="1400" spc="-25" dirty="0">
                <a:latin typeface="Tahoma"/>
                <a:cs typeface="Tahoma"/>
              </a:rPr>
              <a:t>on</a:t>
            </a:r>
            <a:r>
              <a:rPr sz="1400" spc="-145" dirty="0">
                <a:latin typeface="Tahoma"/>
                <a:cs typeface="Tahoma"/>
              </a:rPr>
              <a:t> </a:t>
            </a:r>
            <a:r>
              <a:rPr sz="1400" spc="-10" dirty="0">
                <a:latin typeface="Tahoma"/>
                <a:cs typeface="Tahoma"/>
              </a:rPr>
              <a:t>specific </a:t>
            </a:r>
            <a:r>
              <a:rPr sz="1400" spc="-20" dirty="0">
                <a:latin typeface="Tahoma"/>
                <a:cs typeface="Tahoma"/>
              </a:rPr>
              <a:t>data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1831975" y="1089152"/>
            <a:ext cx="75692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70" dirty="0">
                <a:solidFill>
                  <a:srgbClr val="FFFFFF"/>
                </a:solidFill>
                <a:latin typeface="Century Gothic"/>
                <a:cs typeface="Century Gothic"/>
              </a:rPr>
              <a:t>VISION</a:t>
            </a:r>
            <a:endParaRPr sz="1600">
              <a:latin typeface="Century Gothic"/>
              <a:cs typeface="Century Gothic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1089456" y="1713991"/>
            <a:ext cx="1939289" cy="112014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065" marR="5080" algn="ctr">
              <a:lnSpc>
                <a:spcPct val="99700"/>
              </a:lnSpc>
              <a:spcBef>
                <a:spcPts val="105"/>
              </a:spcBef>
            </a:pPr>
            <a:r>
              <a:rPr sz="1800" spc="-20" dirty="0">
                <a:solidFill>
                  <a:srgbClr val="5F5F5F"/>
                </a:solidFill>
                <a:latin typeface="Tahoma"/>
                <a:cs typeface="Tahoma"/>
              </a:rPr>
              <a:t>Empower</a:t>
            </a:r>
            <a:r>
              <a:rPr sz="1800" spc="-18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10" dirty="0">
                <a:solidFill>
                  <a:srgbClr val="5F5F5F"/>
                </a:solidFill>
                <a:latin typeface="Tahoma"/>
                <a:cs typeface="Tahoma"/>
              </a:rPr>
              <a:t>the</a:t>
            </a:r>
            <a:r>
              <a:rPr sz="1800" spc="-19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20" dirty="0">
                <a:solidFill>
                  <a:srgbClr val="5F5F5F"/>
                </a:solidFill>
                <a:latin typeface="Tahoma"/>
                <a:cs typeface="Tahoma"/>
              </a:rPr>
              <a:t>world </a:t>
            </a:r>
            <a:r>
              <a:rPr sz="1800" dirty="0">
                <a:solidFill>
                  <a:srgbClr val="5F5F5F"/>
                </a:solidFill>
                <a:latin typeface="Tahoma"/>
                <a:cs typeface="Tahoma"/>
              </a:rPr>
              <a:t>to</a:t>
            </a:r>
            <a:r>
              <a:rPr sz="1800" spc="-19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10" dirty="0">
                <a:solidFill>
                  <a:srgbClr val="5F5F5F"/>
                </a:solidFill>
                <a:latin typeface="Tahoma"/>
                <a:cs typeface="Tahoma"/>
              </a:rPr>
              <a:t>achieve performance excellence</a:t>
            </a:r>
            <a:endParaRPr sz="1800" dirty="0">
              <a:latin typeface="Tahoma"/>
              <a:cs typeface="Tahoma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6694678" y="1079373"/>
            <a:ext cx="93218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90" dirty="0">
                <a:solidFill>
                  <a:srgbClr val="FFFFFF"/>
                </a:solidFill>
                <a:latin typeface="Century Gothic"/>
                <a:cs typeface="Century Gothic"/>
              </a:rPr>
              <a:t>MISSION</a:t>
            </a:r>
            <a:endParaRPr sz="1600">
              <a:latin typeface="Century Gothic"/>
              <a:cs typeface="Century Gothic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5942838" y="1713991"/>
            <a:ext cx="2614930" cy="139446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algn="ctr">
              <a:lnSpc>
                <a:spcPct val="99700"/>
              </a:lnSpc>
              <a:spcBef>
                <a:spcPts val="105"/>
              </a:spcBef>
            </a:pPr>
            <a:r>
              <a:rPr sz="1800" dirty="0">
                <a:solidFill>
                  <a:srgbClr val="5F5F5F"/>
                </a:solidFill>
                <a:latin typeface="Tahoma"/>
                <a:cs typeface="Tahoma"/>
              </a:rPr>
              <a:t>Provide</a:t>
            </a:r>
            <a:r>
              <a:rPr sz="1800" spc="-17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10" dirty="0">
                <a:solidFill>
                  <a:srgbClr val="5F5F5F"/>
                </a:solidFill>
                <a:latin typeface="Tahoma"/>
                <a:cs typeface="Tahoma"/>
              </a:rPr>
              <a:t>integrated </a:t>
            </a:r>
            <a:r>
              <a:rPr sz="1800" spc="-25" dirty="0">
                <a:solidFill>
                  <a:srgbClr val="5F5F5F"/>
                </a:solidFill>
                <a:latin typeface="Tahoma"/>
                <a:cs typeface="Tahoma"/>
              </a:rPr>
              <a:t>performance</a:t>
            </a:r>
            <a:r>
              <a:rPr sz="1800" spc="-14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10" dirty="0">
                <a:solidFill>
                  <a:srgbClr val="5F5F5F"/>
                </a:solidFill>
                <a:latin typeface="Tahoma"/>
                <a:cs typeface="Tahoma"/>
              </a:rPr>
              <a:t>solutions </a:t>
            </a:r>
            <a:r>
              <a:rPr sz="1800" spc="-20" dirty="0">
                <a:solidFill>
                  <a:srgbClr val="5F5F5F"/>
                </a:solidFill>
                <a:latin typeface="Tahoma"/>
                <a:cs typeface="Tahoma"/>
              </a:rPr>
              <a:t>through</a:t>
            </a:r>
            <a:r>
              <a:rPr sz="1800" spc="-15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10" dirty="0">
                <a:solidFill>
                  <a:srgbClr val="5F5F5F"/>
                </a:solidFill>
                <a:latin typeface="Tahoma"/>
                <a:cs typeface="Tahoma"/>
              </a:rPr>
              <a:t>rigorous</a:t>
            </a:r>
            <a:r>
              <a:rPr sz="1800" spc="-18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35" dirty="0">
                <a:solidFill>
                  <a:srgbClr val="5F5F5F"/>
                </a:solidFill>
                <a:latin typeface="Tahoma"/>
                <a:cs typeface="Tahoma"/>
              </a:rPr>
              <a:t>research, </a:t>
            </a:r>
            <a:r>
              <a:rPr sz="1800" spc="-30" dirty="0">
                <a:solidFill>
                  <a:srgbClr val="5F5F5F"/>
                </a:solidFill>
                <a:latin typeface="Tahoma"/>
                <a:cs typeface="Tahoma"/>
              </a:rPr>
              <a:t>educational</a:t>
            </a:r>
            <a:r>
              <a:rPr sz="1800" spc="-11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40" dirty="0">
                <a:solidFill>
                  <a:srgbClr val="5F5F5F"/>
                </a:solidFill>
                <a:latin typeface="Tahoma"/>
                <a:cs typeface="Tahoma"/>
              </a:rPr>
              <a:t>programs</a:t>
            </a:r>
            <a:r>
              <a:rPr sz="1800" spc="-12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25" dirty="0">
                <a:solidFill>
                  <a:srgbClr val="5F5F5F"/>
                </a:solidFill>
                <a:latin typeface="Tahoma"/>
                <a:cs typeface="Tahoma"/>
              </a:rPr>
              <a:t>and advisory</a:t>
            </a:r>
            <a:r>
              <a:rPr sz="1800" spc="-15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10" dirty="0">
                <a:solidFill>
                  <a:srgbClr val="5F5F5F"/>
                </a:solidFill>
                <a:latin typeface="Tahoma"/>
                <a:cs typeface="Tahoma"/>
              </a:rPr>
              <a:t>services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8522207" y="5823203"/>
            <a:ext cx="622300" cy="1035050"/>
          </a:xfrm>
          <a:custGeom>
            <a:avLst/>
            <a:gdLst/>
            <a:ahLst/>
            <a:cxnLst/>
            <a:rect l="l" t="t" r="r" b="b"/>
            <a:pathLst>
              <a:path w="622300" h="1035050">
                <a:moveTo>
                  <a:pt x="621792" y="0"/>
                </a:moveTo>
                <a:lnTo>
                  <a:pt x="0" y="610260"/>
                </a:lnTo>
                <a:lnTo>
                  <a:pt x="419835" y="1034795"/>
                </a:lnTo>
                <a:lnTo>
                  <a:pt x="621792" y="1034795"/>
                </a:lnTo>
                <a:lnTo>
                  <a:pt x="621792" y="0"/>
                </a:lnTo>
                <a:close/>
              </a:path>
            </a:pathLst>
          </a:custGeom>
          <a:solidFill>
            <a:srgbClr val="0871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 txBox="1"/>
          <p:nvPr/>
        </p:nvSpPr>
        <p:spPr>
          <a:xfrm>
            <a:off x="4129278" y="2785617"/>
            <a:ext cx="86106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20" dirty="0">
                <a:solidFill>
                  <a:srgbClr val="087150"/>
                </a:solidFill>
                <a:latin typeface="Century Gothic"/>
                <a:cs typeface="Century Gothic"/>
              </a:rPr>
              <a:t>VALUES</a:t>
            </a:r>
            <a:endParaRPr sz="1600" dirty="0">
              <a:latin typeface="Century Gothic"/>
              <a:cs typeface="Century Gothic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26912" rIns="0" bIns="0" rtlCol="0">
            <a:spAutoFit/>
          </a:bodyPr>
          <a:lstStyle/>
          <a:p>
            <a:pPr marL="31115">
              <a:lnSpc>
                <a:spcPct val="100000"/>
              </a:lnSpc>
              <a:spcBef>
                <a:spcPts val="95"/>
              </a:spcBef>
            </a:pPr>
            <a:r>
              <a:rPr sz="2200" spc="175" dirty="0"/>
              <a:t>TOP</a:t>
            </a:r>
            <a:r>
              <a:rPr sz="2200" spc="5" dirty="0"/>
              <a:t> </a:t>
            </a:r>
            <a:r>
              <a:rPr sz="2200" dirty="0"/>
              <a:t>3 </a:t>
            </a:r>
            <a:r>
              <a:rPr sz="2200" spc="140" dirty="0"/>
              <a:t>CHALLENGES</a:t>
            </a:r>
            <a:r>
              <a:rPr sz="2200" spc="10" dirty="0"/>
              <a:t> </a:t>
            </a:r>
            <a:r>
              <a:rPr sz="2200" spc="155" dirty="0"/>
              <a:t>IN</a:t>
            </a:r>
            <a:r>
              <a:rPr sz="2200" dirty="0"/>
              <a:t> </a:t>
            </a:r>
            <a:r>
              <a:rPr sz="2200" spc="140" dirty="0"/>
              <a:t>PERFORMANCE</a:t>
            </a:r>
            <a:r>
              <a:rPr sz="2200" spc="30" dirty="0"/>
              <a:t> </a:t>
            </a:r>
            <a:r>
              <a:rPr sz="2200" spc="195" dirty="0"/>
              <a:t>MEASUREMENT</a:t>
            </a:r>
            <a:endParaRPr sz="2200"/>
          </a:p>
        </p:txBody>
      </p:sp>
      <p:grpSp>
        <p:nvGrpSpPr>
          <p:cNvPr id="3" name="object 3"/>
          <p:cNvGrpSpPr/>
          <p:nvPr/>
        </p:nvGrpSpPr>
        <p:grpSpPr>
          <a:xfrm>
            <a:off x="1506474" y="2278379"/>
            <a:ext cx="4784725" cy="3732529"/>
            <a:chOff x="1506474" y="2278379"/>
            <a:chExt cx="4784725" cy="3732529"/>
          </a:xfrm>
        </p:grpSpPr>
        <p:sp>
          <p:nvSpPr>
            <p:cNvPr id="4" name="object 4"/>
            <p:cNvSpPr/>
            <p:nvPr/>
          </p:nvSpPr>
          <p:spPr>
            <a:xfrm>
              <a:off x="4577334" y="2618993"/>
              <a:ext cx="1713864" cy="76200"/>
            </a:xfrm>
            <a:custGeom>
              <a:avLst/>
              <a:gdLst/>
              <a:ahLst/>
              <a:cxnLst/>
              <a:rect l="l" t="t" r="r" b="b"/>
              <a:pathLst>
                <a:path w="1713864" h="76200">
                  <a:moveTo>
                    <a:pt x="38100" y="0"/>
                  </a:moveTo>
                  <a:lnTo>
                    <a:pt x="23252" y="2988"/>
                  </a:lnTo>
                  <a:lnTo>
                    <a:pt x="11144" y="11144"/>
                  </a:lnTo>
                  <a:lnTo>
                    <a:pt x="2988" y="23252"/>
                  </a:lnTo>
                  <a:lnTo>
                    <a:pt x="0" y="38100"/>
                  </a:lnTo>
                  <a:lnTo>
                    <a:pt x="2988" y="52947"/>
                  </a:lnTo>
                  <a:lnTo>
                    <a:pt x="11144" y="65055"/>
                  </a:lnTo>
                  <a:lnTo>
                    <a:pt x="23252" y="73211"/>
                  </a:lnTo>
                  <a:lnTo>
                    <a:pt x="38100" y="76200"/>
                  </a:lnTo>
                  <a:lnTo>
                    <a:pt x="52947" y="73211"/>
                  </a:lnTo>
                  <a:lnTo>
                    <a:pt x="65055" y="65055"/>
                  </a:lnTo>
                  <a:lnTo>
                    <a:pt x="73211" y="52947"/>
                  </a:lnTo>
                  <a:lnTo>
                    <a:pt x="74282" y="47625"/>
                  </a:lnTo>
                  <a:lnTo>
                    <a:pt x="32892" y="47625"/>
                  </a:lnTo>
                  <a:lnTo>
                    <a:pt x="28575" y="43306"/>
                  </a:lnTo>
                  <a:lnTo>
                    <a:pt x="28575" y="32892"/>
                  </a:lnTo>
                  <a:lnTo>
                    <a:pt x="32892" y="28575"/>
                  </a:lnTo>
                  <a:lnTo>
                    <a:pt x="74282" y="28575"/>
                  </a:lnTo>
                  <a:lnTo>
                    <a:pt x="73211" y="23252"/>
                  </a:lnTo>
                  <a:lnTo>
                    <a:pt x="65055" y="11144"/>
                  </a:lnTo>
                  <a:lnTo>
                    <a:pt x="52947" y="2988"/>
                  </a:lnTo>
                  <a:lnTo>
                    <a:pt x="38100" y="0"/>
                  </a:lnTo>
                  <a:close/>
                </a:path>
                <a:path w="1713864" h="76200">
                  <a:moveTo>
                    <a:pt x="1675511" y="0"/>
                  </a:moveTo>
                  <a:lnTo>
                    <a:pt x="1660663" y="2988"/>
                  </a:lnTo>
                  <a:lnTo>
                    <a:pt x="1648555" y="11144"/>
                  </a:lnTo>
                  <a:lnTo>
                    <a:pt x="1640399" y="23252"/>
                  </a:lnTo>
                  <a:lnTo>
                    <a:pt x="1637411" y="38100"/>
                  </a:lnTo>
                  <a:lnTo>
                    <a:pt x="1640399" y="52947"/>
                  </a:lnTo>
                  <a:lnTo>
                    <a:pt x="1648555" y="65055"/>
                  </a:lnTo>
                  <a:lnTo>
                    <a:pt x="1660663" y="73211"/>
                  </a:lnTo>
                  <a:lnTo>
                    <a:pt x="1675511" y="76200"/>
                  </a:lnTo>
                  <a:lnTo>
                    <a:pt x="1690358" y="73211"/>
                  </a:lnTo>
                  <a:lnTo>
                    <a:pt x="1702466" y="65055"/>
                  </a:lnTo>
                  <a:lnTo>
                    <a:pt x="1710622" y="52947"/>
                  </a:lnTo>
                  <a:lnTo>
                    <a:pt x="1711693" y="47625"/>
                  </a:lnTo>
                  <a:lnTo>
                    <a:pt x="1680717" y="47625"/>
                  </a:lnTo>
                  <a:lnTo>
                    <a:pt x="1685036" y="43306"/>
                  </a:lnTo>
                  <a:lnTo>
                    <a:pt x="1685036" y="32892"/>
                  </a:lnTo>
                  <a:lnTo>
                    <a:pt x="1680717" y="28575"/>
                  </a:lnTo>
                  <a:lnTo>
                    <a:pt x="1711693" y="28575"/>
                  </a:lnTo>
                  <a:lnTo>
                    <a:pt x="1710622" y="23252"/>
                  </a:lnTo>
                  <a:lnTo>
                    <a:pt x="1702466" y="11144"/>
                  </a:lnTo>
                  <a:lnTo>
                    <a:pt x="1690358" y="2988"/>
                  </a:lnTo>
                  <a:lnTo>
                    <a:pt x="1675511" y="0"/>
                  </a:lnTo>
                  <a:close/>
                </a:path>
                <a:path w="1713864" h="76200">
                  <a:moveTo>
                    <a:pt x="74282" y="28575"/>
                  </a:moveTo>
                  <a:lnTo>
                    <a:pt x="32892" y="28575"/>
                  </a:lnTo>
                  <a:lnTo>
                    <a:pt x="28575" y="32892"/>
                  </a:lnTo>
                  <a:lnTo>
                    <a:pt x="28575" y="43306"/>
                  </a:lnTo>
                  <a:lnTo>
                    <a:pt x="32892" y="47625"/>
                  </a:lnTo>
                  <a:lnTo>
                    <a:pt x="74282" y="47625"/>
                  </a:lnTo>
                  <a:lnTo>
                    <a:pt x="76200" y="38100"/>
                  </a:lnTo>
                  <a:lnTo>
                    <a:pt x="74282" y="28575"/>
                  </a:lnTo>
                  <a:close/>
                </a:path>
                <a:path w="1713864" h="76200">
                  <a:moveTo>
                    <a:pt x="1639328" y="28575"/>
                  </a:moveTo>
                  <a:lnTo>
                    <a:pt x="74282" y="28575"/>
                  </a:lnTo>
                  <a:lnTo>
                    <a:pt x="76200" y="38100"/>
                  </a:lnTo>
                  <a:lnTo>
                    <a:pt x="74282" y="47625"/>
                  </a:lnTo>
                  <a:lnTo>
                    <a:pt x="1639328" y="47625"/>
                  </a:lnTo>
                  <a:lnTo>
                    <a:pt x="1637411" y="38100"/>
                  </a:lnTo>
                  <a:lnTo>
                    <a:pt x="1639328" y="28575"/>
                  </a:lnTo>
                  <a:close/>
                </a:path>
                <a:path w="1713864" h="76200">
                  <a:moveTo>
                    <a:pt x="1711693" y="28575"/>
                  </a:moveTo>
                  <a:lnTo>
                    <a:pt x="1680717" y="28575"/>
                  </a:lnTo>
                  <a:lnTo>
                    <a:pt x="1685036" y="32892"/>
                  </a:lnTo>
                  <a:lnTo>
                    <a:pt x="1685036" y="43306"/>
                  </a:lnTo>
                  <a:lnTo>
                    <a:pt x="1680717" y="47625"/>
                  </a:lnTo>
                  <a:lnTo>
                    <a:pt x="1711693" y="47625"/>
                  </a:lnTo>
                  <a:lnTo>
                    <a:pt x="1713611" y="38100"/>
                  </a:lnTo>
                  <a:lnTo>
                    <a:pt x="1711693" y="28575"/>
                  </a:lnTo>
                  <a:close/>
                </a:path>
              </a:pathLst>
            </a:custGeom>
            <a:solidFill>
              <a:srgbClr val="044B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808226" y="2503169"/>
              <a:ext cx="1390015" cy="76200"/>
            </a:xfrm>
            <a:custGeom>
              <a:avLst/>
              <a:gdLst/>
              <a:ahLst/>
              <a:cxnLst/>
              <a:rect l="l" t="t" r="r" b="b"/>
              <a:pathLst>
                <a:path w="1390014" h="76200">
                  <a:moveTo>
                    <a:pt x="38100" y="0"/>
                  </a:moveTo>
                  <a:lnTo>
                    <a:pt x="23252" y="2988"/>
                  </a:lnTo>
                  <a:lnTo>
                    <a:pt x="11144" y="11144"/>
                  </a:lnTo>
                  <a:lnTo>
                    <a:pt x="2988" y="23252"/>
                  </a:lnTo>
                  <a:lnTo>
                    <a:pt x="0" y="38100"/>
                  </a:lnTo>
                  <a:lnTo>
                    <a:pt x="2988" y="52947"/>
                  </a:lnTo>
                  <a:lnTo>
                    <a:pt x="11144" y="65055"/>
                  </a:lnTo>
                  <a:lnTo>
                    <a:pt x="23252" y="73211"/>
                  </a:lnTo>
                  <a:lnTo>
                    <a:pt x="38100" y="76200"/>
                  </a:lnTo>
                  <a:lnTo>
                    <a:pt x="52947" y="73211"/>
                  </a:lnTo>
                  <a:lnTo>
                    <a:pt x="65055" y="65055"/>
                  </a:lnTo>
                  <a:lnTo>
                    <a:pt x="73211" y="52947"/>
                  </a:lnTo>
                  <a:lnTo>
                    <a:pt x="74282" y="47625"/>
                  </a:lnTo>
                  <a:lnTo>
                    <a:pt x="32893" y="47625"/>
                  </a:lnTo>
                  <a:lnTo>
                    <a:pt x="28575" y="43306"/>
                  </a:lnTo>
                  <a:lnTo>
                    <a:pt x="28575" y="32892"/>
                  </a:lnTo>
                  <a:lnTo>
                    <a:pt x="32893" y="28575"/>
                  </a:lnTo>
                  <a:lnTo>
                    <a:pt x="74282" y="28575"/>
                  </a:lnTo>
                  <a:lnTo>
                    <a:pt x="73211" y="23252"/>
                  </a:lnTo>
                  <a:lnTo>
                    <a:pt x="65055" y="11144"/>
                  </a:lnTo>
                  <a:lnTo>
                    <a:pt x="52947" y="2988"/>
                  </a:lnTo>
                  <a:lnTo>
                    <a:pt x="38100" y="0"/>
                  </a:lnTo>
                  <a:close/>
                </a:path>
                <a:path w="1390014" h="76200">
                  <a:moveTo>
                    <a:pt x="1351661" y="0"/>
                  </a:moveTo>
                  <a:lnTo>
                    <a:pt x="1336867" y="2988"/>
                  </a:lnTo>
                  <a:lnTo>
                    <a:pt x="1324752" y="11144"/>
                  </a:lnTo>
                  <a:lnTo>
                    <a:pt x="1316567" y="23252"/>
                  </a:lnTo>
                  <a:lnTo>
                    <a:pt x="1313561" y="38100"/>
                  </a:lnTo>
                  <a:lnTo>
                    <a:pt x="1316567" y="52947"/>
                  </a:lnTo>
                  <a:lnTo>
                    <a:pt x="1324752" y="65055"/>
                  </a:lnTo>
                  <a:lnTo>
                    <a:pt x="1336867" y="73211"/>
                  </a:lnTo>
                  <a:lnTo>
                    <a:pt x="1351661" y="76200"/>
                  </a:lnTo>
                  <a:lnTo>
                    <a:pt x="1366508" y="73211"/>
                  </a:lnTo>
                  <a:lnTo>
                    <a:pt x="1378616" y="65055"/>
                  </a:lnTo>
                  <a:lnTo>
                    <a:pt x="1386772" y="52947"/>
                  </a:lnTo>
                  <a:lnTo>
                    <a:pt x="1387843" y="47625"/>
                  </a:lnTo>
                  <a:lnTo>
                    <a:pt x="1356995" y="47625"/>
                  </a:lnTo>
                  <a:lnTo>
                    <a:pt x="1361186" y="43306"/>
                  </a:lnTo>
                  <a:lnTo>
                    <a:pt x="1361186" y="32892"/>
                  </a:lnTo>
                  <a:lnTo>
                    <a:pt x="1356995" y="28575"/>
                  </a:lnTo>
                  <a:lnTo>
                    <a:pt x="1387843" y="28575"/>
                  </a:lnTo>
                  <a:lnTo>
                    <a:pt x="1386772" y="23252"/>
                  </a:lnTo>
                  <a:lnTo>
                    <a:pt x="1378616" y="11144"/>
                  </a:lnTo>
                  <a:lnTo>
                    <a:pt x="1366508" y="2988"/>
                  </a:lnTo>
                  <a:lnTo>
                    <a:pt x="1351661" y="0"/>
                  </a:lnTo>
                  <a:close/>
                </a:path>
                <a:path w="1390014" h="76200">
                  <a:moveTo>
                    <a:pt x="74282" y="28575"/>
                  </a:moveTo>
                  <a:lnTo>
                    <a:pt x="32893" y="28575"/>
                  </a:lnTo>
                  <a:lnTo>
                    <a:pt x="28575" y="32892"/>
                  </a:lnTo>
                  <a:lnTo>
                    <a:pt x="28575" y="43306"/>
                  </a:lnTo>
                  <a:lnTo>
                    <a:pt x="32893" y="47625"/>
                  </a:lnTo>
                  <a:lnTo>
                    <a:pt x="74282" y="47625"/>
                  </a:lnTo>
                  <a:lnTo>
                    <a:pt x="76200" y="38100"/>
                  </a:lnTo>
                  <a:lnTo>
                    <a:pt x="74282" y="28575"/>
                  </a:lnTo>
                  <a:close/>
                </a:path>
                <a:path w="1390014" h="76200">
                  <a:moveTo>
                    <a:pt x="1315489" y="28575"/>
                  </a:moveTo>
                  <a:lnTo>
                    <a:pt x="74282" y="28575"/>
                  </a:lnTo>
                  <a:lnTo>
                    <a:pt x="76200" y="38100"/>
                  </a:lnTo>
                  <a:lnTo>
                    <a:pt x="74282" y="47625"/>
                  </a:lnTo>
                  <a:lnTo>
                    <a:pt x="1315489" y="47625"/>
                  </a:lnTo>
                  <a:lnTo>
                    <a:pt x="1313561" y="38100"/>
                  </a:lnTo>
                  <a:lnTo>
                    <a:pt x="1315489" y="28575"/>
                  </a:lnTo>
                  <a:close/>
                </a:path>
                <a:path w="1390014" h="76200">
                  <a:moveTo>
                    <a:pt x="1387843" y="28575"/>
                  </a:moveTo>
                  <a:lnTo>
                    <a:pt x="1356995" y="28575"/>
                  </a:lnTo>
                  <a:lnTo>
                    <a:pt x="1361186" y="32892"/>
                  </a:lnTo>
                  <a:lnTo>
                    <a:pt x="1361186" y="43306"/>
                  </a:lnTo>
                  <a:lnTo>
                    <a:pt x="1356995" y="47625"/>
                  </a:lnTo>
                  <a:lnTo>
                    <a:pt x="1387843" y="47625"/>
                  </a:lnTo>
                  <a:lnTo>
                    <a:pt x="1389761" y="38100"/>
                  </a:lnTo>
                  <a:lnTo>
                    <a:pt x="1387843" y="28575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506474" y="5060441"/>
              <a:ext cx="1200785" cy="76200"/>
            </a:xfrm>
            <a:custGeom>
              <a:avLst/>
              <a:gdLst/>
              <a:ahLst/>
              <a:cxnLst/>
              <a:rect l="l" t="t" r="r" b="b"/>
              <a:pathLst>
                <a:path w="1200785" h="76200">
                  <a:moveTo>
                    <a:pt x="38100" y="0"/>
                  </a:moveTo>
                  <a:lnTo>
                    <a:pt x="23252" y="2988"/>
                  </a:lnTo>
                  <a:lnTo>
                    <a:pt x="11144" y="11144"/>
                  </a:lnTo>
                  <a:lnTo>
                    <a:pt x="2988" y="23252"/>
                  </a:lnTo>
                  <a:lnTo>
                    <a:pt x="0" y="38099"/>
                  </a:lnTo>
                  <a:lnTo>
                    <a:pt x="2988" y="52947"/>
                  </a:lnTo>
                  <a:lnTo>
                    <a:pt x="11144" y="65055"/>
                  </a:lnTo>
                  <a:lnTo>
                    <a:pt x="23252" y="73211"/>
                  </a:lnTo>
                  <a:lnTo>
                    <a:pt x="38100" y="76199"/>
                  </a:lnTo>
                  <a:lnTo>
                    <a:pt x="52947" y="73211"/>
                  </a:lnTo>
                  <a:lnTo>
                    <a:pt x="65055" y="65055"/>
                  </a:lnTo>
                  <a:lnTo>
                    <a:pt x="73211" y="52947"/>
                  </a:lnTo>
                  <a:lnTo>
                    <a:pt x="74282" y="47624"/>
                  </a:lnTo>
                  <a:lnTo>
                    <a:pt x="32892" y="47624"/>
                  </a:lnTo>
                  <a:lnTo>
                    <a:pt x="28575" y="43306"/>
                  </a:lnTo>
                  <a:lnTo>
                    <a:pt x="28575" y="32892"/>
                  </a:lnTo>
                  <a:lnTo>
                    <a:pt x="32892" y="28574"/>
                  </a:lnTo>
                  <a:lnTo>
                    <a:pt x="74282" y="28574"/>
                  </a:lnTo>
                  <a:lnTo>
                    <a:pt x="73211" y="23252"/>
                  </a:lnTo>
                  <a:lnTo>
                    <a:pt x="65055" y="11144"/>
                  </a:lnTo>
                  <a:lnTo>
                    <a:pt x="52947" y="2988"/>
                  </a:lnTo>
                  <a:lnTo>
                    <a:pt x="38100" y="0"/>
                  </a:lnTo>
                  <a:close/>
                </a:path>
                <a:path w="1200785" h="76200">
                  <a:moveTo>
                    <a:pt x="1162431" y="0"/>
                  </a:moveTo>
                  <a:lnTo>
                    <a:pt x="1147637" y="2988"/>
                  </a:lnTo>
                  <a:lnTo>
                    <a:pt x="1135522" y="11144"/>
                  </a:lnTo>
                  <a:lnTo>
                    <a:pt x="1127337" y="23252"/>
                  </a:lnTo>
                  <a:lnTo>
                    <a:pt x="1124331" y="38099"/>
                  </a:lnTo>
                  <a:lnTo>
                    <a:pt x="1127337" y="52947"/>
                  </a:lnTo>
                  <a:lnTo>
                    <a:pt x="1135522" y="65055"/>
                  </a:lnTo>
                  <a:lnTo>
                    <a:pt x="1147637" y="73211"/>
                  </a:lnTo>
                  <a:lnTo>
                    <a:pt x="1162431" y="76199"/>
                  </a:lnTo>
                  <a:lnTo>
                    <a:pt x="1177278" y="73211"/>
                  </a:lnTo>
                  <a:lnTo>
                    <a:pt x="1189386" y="65055"/>
                  </a:lnTo>
                  <a:lnTo>
                    <a:pt x="1197542" y="52947"/>
                  </a:lnTo>
                  <a:lnTo>
                    <a:pt x="1198613" y="47624"/>
                  </a:lnTo>
                  <a:lnTo>
                    <a:pt x="1167764" y="47624"/>
                  </a:lnTo>
                  <a:lnTo>
                    <a:pt x="1171956" y="43306"/>
                  </a:lnTo>
                  <a:lnTo>
                    <a:pt x="1171956" y="32892"/>
                  </a:lnTo>
                  <a:lnTo>
                    <a:pt x="1167764" y="28574"/>
                  </a:lnTo>
                  <a:lnTo>
                    <a:pt x="1198613" y="28574"/>
                  </a:lnTo>
                  <a:lnTo>
                    <a:pt x="1197542" y="23252"/>
                  </a:lnTo>
                  <a:lnTo>
                    <a:pt x="1189386" y="11144"/>
                  </a:lnTo>
                  <a:lnTo>
                    <a:pt x="1177278" y="2988"/>
                  </a:lnTo>
                  <a:lnTo>
                    <a:pt x="1162431" y="0"/>
                  </a:lnTo>
                  <a:close/>
                </a:path>
                <a:path w="1200785" h="76200">
                  <a:moveTo>
                    <a:pt x="74282" y="28574"/>
                  </a:moveTo>
                  <a:lnTo>
                    <a:pt x="32892" y="28574"/>
                  </a:lnTo>
                  <a:lnTo>
                    <a:pt x="28575" y="32892"/>
                  </a:lnTo>
                  <a:lnTo>
                    <a:pt x="28575" y="43306"/>
                  </a:lnTo>
                  <a:lnTo>
                    <a:pt x="32892" y="47624"/>
                  </a:lnTo>
                  <a:lnTo>
                    <a:pt x="74282" y="47624"/>
                  </a:lnTo>
                  <a:lnTo>
                    <a:pt x="76200" y="38099"/>
                  </a:lnTo>
                  <a:lnTo>
                    <a:pt x="74282" y="28574"/>
                  </a:lnTo>
                  <a:close/>
                </a:path>
                <a:path w="1200785" h="76200">
                  <a:moveTo>
                    <a:pt x="1126259" y="28574"/>
                  </a:moveTo>
                  <a:lnTo>
                    <a:pt x="74282" y="28574"/>
                  </a:lnTo>
                  <a:lnTo>
                    <a:pt x="76200" y="38099"/>
                  </a:lnTo>
                  <a:lnTo>
                    <a:pt x="74282" y="47624"/>
                  </a:lnTo>
                  <a:lnTo>
                    <a:pt x="1126259" y="47624"/>
                  </a:lnTo>
                  <a:lnTo>
                    <a:pt x="1124331" y="38099"/>
                  </a:lnTo>
                  <a:lnTo>
                    <a:pt x="1126259" y="28574"/>
                  </a:lnTo>
                  <a:close/>
                </a:path>
                <a:path w="1200785" h="76200">
                  <a:moveTo>
                    <a:pt x="1198613" y="28574"/>
                  </a:moveTo>
                  <a:lnTo>
                    <a:pt x="1167764" y="28574"/>
                  </a:lnTo>
                  <a:lnTo>
                    <a:pt x="1171956" y="32892"/>
                  </a:lnTo>
                  <a:lnTo>
                    <a:pt x="1171956" y="43306"/>
                  </a:lnTo>
                  <a:lnTo>
                    <a:pt x="1167764" y="47624"/>
                  </a:lnTo>
                  <a:lnTo>
                    <a:pt x="1198613" y="47624"/>
                  </a:lnTo>
                  <a:lnTo>
                    <a:pt x="1200531" y="38099"/>
                  </a:lnTo>
                  <a:lnTo>
                    <a:pt x="1198613" y="28574"/>
                  </a:lnTo>
                  <a:close/>
                </a:path>
              </a:pathLst>
            </a:custGeom>
            <a:solidFill>
              <a:srgbClr val="0871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354580" y="4087367"/>
              <a:ext cx="1743456" cy="1923288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2385187" y="4117847"/>
              <a:ext cx="1631950" cy="1811655"/>
            </a:xfrm>
            <a:custGeom>
              <a:avLst/>
              <a:gdLst/>
              <a:ahLst/>
              <a:cxnLst/>
              <a:rect l="l" t="t" r="r" b="b"/>
              <a:pathLst>
                <a:path w="1631950" h="1811654">
                  <a:moveTo>
                    <a:pt x="1631696" y="0"/>
                  </a:moveTo>
                  <a:lnTo>
                    <a:pt x="0" y="983741"/>
                  </a:lnTo>
                  <a:lnTo>
                    <a:pt x="26649" y="1025307"/>
                  </a:lnTo>
                  <a:lnTo>
                    <a:pt x="54361" y="1066046"/>
                  </a:lnTo>
                  <a:lnTo>
                    <a:pt x="83116" y="1105943"/>
                  </a:lnTo>
                  <a:lnTo>
                    <a:pt x="112891" y="1144985"/>
                  </a:lnTo>
                  <a:lnTo>
                    <a:pt x="143666" y="1183157"/>
                  </a:lnTo>
                  <a:lnTo>
                    <a:pt x="175421" y="1220443"/>
                  </a:lnTo>
                  <a:lnTo>
                    <a:pt x="208134" y="1256830"/>
                  </a:lnTo>
                  <a:lnTo>
                    <a:pt x="241784" y="1292303"/>
                  </a:lnTo>
                  <a:lnTo>
                    <a:pt x="276351" y="1326846"/>
                  </a:lnTo>
                  <a:lnTo>
                    <a:pt x="311813" y="1360445"/>
                  </a:lnTo>
                  <a:lnTo>
                    <a:pt x="348149" y="1393086"/>
                  </a:lnTo>
                  <a:lnTo>
                    <a:pt x="385340" y="1424754"/>
                  </a:lnTo>
                  <a:lnTo>
                    <a:pt x="423363" y="1455434"/>
                  </a:lnTo>
                  <a:lnTo>
                    <a:pt x="462198" y="1485111"/>
                  </a:lnTo>
                  <a:lnTo>
                    <a:pt x="501824" y="1513771"/>
                  </a:lnTo>
                  <a:lnTo>
                    <a:pt x="542220" y="1541400"/>
                  </a:lnTo>
                  <a:lnTo>
                    <a:pt x="583365" y="1567981"/>
                  </a:lnTo>
                  <a:lnTo>
                    <a:pt x="625239" y="1593502"/>
                  </a:lnTo>
                  <a:lnTo>
                    <a:pt x="667820" y="1617946"/>
                  </a:lnTo>
                  <a:lnTo>
                    <a:pt x="711087" y="1641300"/>
                  </a:lnTo>
                  <a:lnTo>
                    <a:pt x="755019" y="1663549"/>
                  </a:lnTo>
                  <a:lnTo>
                    <a:pt x="799596" y="1684678"/>
                  </a:lnTo>
                  <a:lnTo>
                    <a:pt x="844797" y="1704672"/>
                  </a:lnTo>
                  <a:lnTo>
                    <a:pt x="890601" y="1723517"/>
                  </a:lnTo>
                  <a:lnTo>
                    <a:pt x="936986" y="1741198"/>
                  </a:lnTo>
                  <a:lnTo>
                    <a:pt x="983932" y="1757700"/>
                  </a:lnTo>
                  <a:lnTo>
                    <a:pt x="1031419" y="1773009"/>
                  </a:lnTo>
                  <a:lnTo>
                    <a:pt x="1079424" y="1787110"/>
                  </a:lnTo>
                  <a:lnTo>
                    <a:pt x="1127928" y="1799988"/>
                  </a:lnTo>
                  <a:lnTo>
                    <a:pt x="1176909" y="1811629"/>
                  </a:lnTo>
                  <a:lnTo>
                    <a:pt x="1631696" y="0"/>
                  </a:lnTo>
                  <a:close/>
                </a:path>
              </a:pathLst>
            </a:custGeom>
            <a:solidFill>
              <a:srgbClr val="0871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385187" y="4117847"/>
              <a:ext cx="1631950" cy="1811655"/>
            </a:xfrm>
            <a:custGeom>
              <a:avLst/>
              <a:gdLst/>
              <a:ahLst/>
              <a:cxnLst/>
              <a:rect l="l" t="t" r="r" b="b"/>
              <a:pathLst>
                <a:path w="1631950" h="1811654">
                  <a:moveTo>
                    <a:pt x="1176909" y="1811629"/>
                  </a:moveTo>
                  <a:lnTo>
                    <a:pt x="1127928" y="1799988"/>
                  </a:lnTo>
                  <a:lnTo>
                    <a:pt x="1079424" y="1787110"/>
                  </a:lnTo>
                  <a:lnTo>
                    <a:pt x="1031419" y="1773009"/>
                  </a:lnTo>
                  <a:lnTo>
                    <a:pt x="983932" y="1757700"/>
                  </a:lnTo>
                  <a:lnTo>
                    <a:pt x="936986" y="1741198"/>
                  </a:lnTo>
                  <a:lnTo>
                    <a:pt x="890601" y="1723517"/>
                  </a:lnTo>
                  <a:lnTo>
                    <a:pt x="844797" y="1704672"/>
                  </a:lnTo>
                  <a:lnTo>
                    <a:pt x="799596" y="1684678"/>
                  </a:lnTo>
                  <a:lnTo>
                    <a:pt x="755019" y="1663549"/>
                  </a:lnTo>
                  <a:lnTo>
                    <a:pt x="711087" y="1641300"/>
                  </a:lnTo>
                  <a:lnTo>
                    <a:pt x="667820" y="1617946"/>
                  </a:lnTo>
                  <a:lnTo>
                    <a:pt x="625239" y="1593502"/>
                  </a:lnTo>
                  <a:lnTo>
                    <a:pt x="583365" y="1567981"/>
                  </a:lnTo>
                  <a:lnTo>
                    <a:pt x="542220" y="1541400"/>
                  </a:lnTo>
                  <a:lnTo>
                    <a:pt x="501824" y="1513771"/>
                  </a:lnTo>
                  <a:lnTo>
                    <a:pt x="462198" y="1485111"/>
                  </a:lnTo>
                  <a:lnTo>
                    <a:pt x="423363" y="1455434"/>
                  </a:lnTo>
                  <a:lnTo>
                    <a:pt x="385340" y="1424754"/>
                  </a:lnTo>
                  <a:lnTo>
                    <a:pt x="348149" y="1393086"/>
                  </a:lnTo>
                  <a:lnTo>
                    <a:pt x="311813" y="1360445"/>
                  </a:lnTo>
                  <a:lnTo>
                    <a:pt x="276351" y="1326846"/>
                  </a:lnTo>
                  <a:lnTo>
                    <a:pt x="241784" y="1292303"/>
                  </a:lnTo>
                  <a:lnTo>
                    <a:pt x="208134" y="1256830"/>
                  </a:lnTo>
                  <a:lnTo>
                    <a:pt x="175421" y="1220443"/>
                  </a:lnTo>
                  <a:lnTo>
                    <a:pt x="143666" y="1183157"/>
                  </a:lnTo>
                  <a:lnTo>
                    <a:pt x="112891" y="1144985"/>
                  </a:lnTo>
                  <a:lnTo>
                    <a:pt x="83116" y="1105943"/>
                  </a:lnTo>
                  <a:lnTo>
                    <a:pt x="54361" y="1066046"/>
                  </a:lnTo>
                  <a:lnTo>
                    <a:pt x="26649" y="1025307"/>
                  </a:lnTo>
                  <a:lnTo>
                    <a:pt x="0" y="983741"/>
                  </a:lnTo>
                  <a:lnTo>
                    <a:pt x="1631696" y="0"/>
                  </a:lnTo>
                  <a:lnTo>
                    <a:pt x="1176909" y="1811629"/>
                  </a:lnTo>
                  <a:close/>
                </a:path>
              </a:pathLst>
            </a:custGeom>
            <a:ln w="9524">
              <a:solidFill>
                <a:srgbClr val="0871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09088" y="2318003"/>
              <a:ext cx="3023616" cy="1787652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2699893" y="2371892"/>
              <a:ext cx="2922270" cy="1685289"/>
            </a:xfrm>
            <a:custGeom>
              <a:avLst/>
              <a:gdLst/>
              <a:ahLst/>
              <a:cxnLst/>
              <a:rect l="l" t="t" r="r" b="b"/>
              <a:pathLst>
                <a:path w="2922270" h="1685289">
                  <a:moveTo>
                    <a:pt x="1478255" y="0"/>
                  </a:moveTo>
                  <a:lnTo>
                    <a:pt x="1430600" y="757"/>
                  </a:lnTo>
                  <a:lnTo>
                    <a:pt x="1383266" y="3034"/>
                  </a:lnTo>
                  <a:lnTo>
                    <a:pt x="1336277" y="6809"/>
                  </a:lnTo>
                  <a:lnTo>
                    <a:pt x="1289660" y="12058"/>
                  </a:lnTo>
                  <a:lnTo>
                    <a:pt x="1243441" y="18760"/>
                  </a:lnTo>
                  <a:lnTo>
                    <a:pt x="1197645" y="26893"/>
                  </a:lnTo>
                  <a:lnTo>
                    <a:pt x="1152298" y="36433"/>
                  </a:lnTo>
                  <a:lnTo>
                    <a:pt x="1107427" y="47359"/>
                  </a:lnTo>
                  <a:lnTo>
                    <a:pt x="1063057" y="59647"/>
                  </a:lnTo>
                  <a:lnTo>
                    <a:pt x="1019215" y="73276"/>
                  </a:lnTo>
                  <a:lnTo>
                    <a:pt x="975925" y="88223"/>
                  </a:lnTo>
                  <a:lnTo>
                    <a:pt x="933215" y="104466"/>
                  </a:lnTo>
                  <a:lnTo>
                    <a:pt x="891109" y="121982"/>
                  </a:lnTo>
                  <a:lnTo>
                    <a:pt x="849634" y="140749"/>
                  </a:lnTo>
                  <a:lnTo>
                    <a:pt x="808817" y="160744"/>
                  </a:lnTo>
                  <a:lnTo>
                    <a:pt x="768682" y="181946"/>
                  </a:lnTo>
                  <a:lnTo>
                    <a:pt x="729255" y="204331"/>
                  </a:lnTo>
                  <a:lnTo>
                    <a:pt x="690564" y="227877"/>
                  </a:lnTo>
                  <a:lnTo>
                    <a:pt x="652632" y="252562"/>
                  </a:lnTo>
                  <a:lnTo>
                    <a:pt x="615488" y="278364"/>
                  </a:lnTo>
                  <a:lnTo>
                    <a:pt x="579155" y="305259"/>
                  </a:lnTo>
                  <a:lnTo>
                    <a:pt x="543661" y="333226"/>
                  </a:lnTo>
                  <a:lnTo>
                    <a:pt x="509031" y="362242"/>
                  </a:lnTo>
                  <a:lnTo>
                    <a:pt x="475292" y="392285"/>
                  </a:lnTo>
                  <a:lnTo>
                    <a:pt x="442468" y="423332"/>
                  </a:lnTo>
                  <a:lnTo>
                    <a:pt x="410587" y="455361"/>
                  </a:lnTo>
                  <a:lnTo>
                    <a:pt x="379673" y="488350"/>
                  </a:lnTo>
                  <a:lnTo>
                    <a:pt x="349753" y="522276"/>
                  </a:lnTo>
                  <a:lnTo>
                    <a:pt x="320854" y="557116"/>
                  </a:lnTo>
                  <a:lnTo>
                    <a:pt x="292999" y="592848"/>
                  </a:lnTo>
                  <a:lnTo>
                    <a:pt x="266217" y="629450"/>
                  </a:lnTo>
                  <a:lnTo>
                    <a:pt x="240532" y="666900"/>
                  </a:lnTo>
                  <a:lnTo>
                    <a:pt x="215970" y="705175"/>
                  </a:lnTo>
                  <a:lnTo>
                    <a:pt x="192558" y="744252"/>
                  </a:lnTo>
                  <a:lnTo>
                    <a:pt x="170322" y="784109"/>
                  </a:lnTo>
                  <a:lnTo>
                    <a:pt x="149286" y="824724"/>
                  </a:lnTo>
                  <a:lnTo>
                    <a:pt x="129478" y="866075"/>
                  </a:lnTo>
                  <a:lnTo>
                    <a:pt x="110923" y="908138"/>
                  </a:lnTo>
                  <a:lnTo>
                    <a:pt x="93647" y="950892"/>
                  </a:lnTo>
                  <a:lnTo>
                    <a:pt x="77676" y="994314"/>
                  </a:lnTo>
                  <a:lnTo>
                    <a:pt x="63036" y="1038381"/>
                  </a:lnTo>
                  <a:lnTo>
                    <a:pt x="49753" y="1083072"/>
                  </a:lnTo>
                  <a:lnTo>
                    <a:pt x="37853" y="1128364"/>
                  </a:lnTo>
                  <a:lnTo>
                    <a:pt x="27361" y="1174234"/>
                  </a:lnTo>
                  <a:lnTo>
                    <a:pt x="18304" y="1220660"/>
                  </a:lnTo>
                  <a:lnTo>
                    <a:pt x="10707" y="1267620"/>
                  </a:lnTo>
                  <a:lnTo>
                    <a:pt x="4597" y="1315090"/>
                  </a:lnTo>
                  <a:lnTo>
                    <a:pt x="0" y="1363050"/>
                  </a:lnTo>
                  <a:lnTo>
                    <a:pt x="1458595" y="1457665"/>
                  </a:lnTo>
                  <a:lnTo>
                    <a:pt x="2900553" y="1685122"/>
                  </a:lnTo>
                  <a:lnTo>
                    <a:pt x="2910459" y="1618844"/>
                  </a:lnTo>
                  <a:lnTo>
                    <a:pt x="2917317" y="1552280"/>
                  </a:lnTo>
                  <a:lnTo>
                    <a:pt x="2920355" y="1504219"/>
                  </a:lnTo>
                  <a:lnTo>
                    <a:pt x="2921819" y="1456447"/>
                  </a:lnTo>
                  <a:lnTo>
                    <a:pt x="2921732" y="1408989"/>
                  </a:lnTo>
                  <a:lnTo>
                    <a:pt x="2920114" y="1361871"/>
                  </a:lnTo>
                  <a:lnTo>
                    <a:pt x="2916989" y="1315117"/>
                  </a:lnTo>
                  <a:lnTo>
                    <a:pt x="2912378" y="1268755"/>
                  </a:lnTo>
                  <a:lnTo>
                    <a:pt x="2906303" y="1222809"/>
                  </a:lnTo>
                  <a:lnTo>
                    <a:pt x="2898787" y="1177304"/>
                  </a:lnTo>
                  <a:lnTo>
                    <a:pt x="2889852" y="1132267"/>
                  </a:lnTo>
                  <a:lnTo>
                    <a:pt x="2879519" y="1087722"/>
                  </a:lnTo>
                  <a:lnTo>
                    <a:pt x="2867812" y="1043696"/>
                  </a:lnTo>
                  <a:lnTo>
                    <a:pt x="2854751" y="1000214"/>
                  </a:lnTo>
                  <a:lnTo>
                    <a:pt x="2840360" y="957301"/>
                  </a:lnTo>
                  <a:lnTo>
                    <a:pt x="2824660" y="914983"/>
                  </a:lnTo>
                  <a:lnTo>
                    <a:pt x="2807673" y="873286"/>
                  </a:lnTo>
                  <a:lnTo>
                    <a:pt x="2789422" y="832234"/>
                  </a:lnTo>
                  <a:lnTo>
                    <a:pt x="2769928" y="791854"/>
                  </a:lnTo>
                  <a:lnTo>
                    <a:pt x="2749215" y="752171"/>
                  </a:lnTo>
                  <a:lnTo>
                    <a:pt x="2727303" y="713211"/>
                  </a:lnTo>
                  <a:lnTo>
                    <a:pt x="2704215" y="674999"/>
                  </a:lnTo>
                  <a:lnTo>
                    <a:pt x="2679973" y="637560"/>
                  </a:lnTo>
                  <a:lnTo>
                    <a:pt x="2654599" y="600921"/>
                  </a:lnTo>
                  <a:lnTo>
                    <a:pt x="2628116" y="565106"/>
                  </a:lnTo>
                  <a:lnTo>
                    <a:pt x="2600545" y="530142"/>
                  </a:lnTo>
                  <a:lnTo>
                    <a:pt x="2571908" y="496053"/>
                  </a:lnTo>
                  <a:lnTo>
                    <a:pt x="2542229" y="462865"/>
                  </a:lnTo>
                  <a:lnTo>
                    <a:pt x="2511528" y="430605"/>
                  </a:lnTo>
                  <a:lnTo>
                    <a:pt x="2479828" y="399297"/>
                  </a:lnTo>
                  <a:lnTo>
                    <a:pt x="2447151" y="368966"/>
                  </a:lnTo>
                  <a:lnTo>
                    <a:pt x="2413519" y="339639"/>
                  </a:lnTo>
                  <a:lnTo>
                    <a:pt x="2378954" y="311341"/>
                  </a:lnTo>
                  <a:lnTo>
                    <a:pt x="2343479" y="284098"/>
                  </a:lnTo>
                  <a:lnTo>
                    <a:pt x="2307115" y="257934"/>
                  </a:lnTo>
                  <a:lnTo>
                    <a:pt x="2269885" y="232876"/>
                  </a:lnTo>
                  <a:lnTo>
                    <a:pt x="2231810" y="208950"/>
                  </a:lnTo>
                  <a:lnTo>
                    <a:pt x="2192914" y="186179"/>
                  </a:lnTo>
                  <a:lnTo>
                    <a:pt x="2153217" y="164591"/>
                  </a:lnTo>
                  <a:lnTo>
                    <a:pt x="2112742" y="144210"/>
                  </a:lnTo>
                  <a:lnTo>
                    <a:pt x="2071512" y="125063"/>
                  </a:lnTo>
                  <a:lnTo>
                    <a:pt x="2029548" y="107175"/>
                  </a:lnTo>
                  <a:lnTo>
                    <a:pt x="1986872" y="90570"/>
                  </a:lnTo>
                  <a:lnTo>
                    <a:pt x="1943507" y="75276"/>
                  </a:lnTo>
                  <a:lnTo>
                    <a:pt x="1899474" y="61316"/>
                  </a:lnTo>
                  <a:lnTo>
                    <a:pt x="1854797" y="48718"/>
                  </a:lnTo>
                  <a:lnTo>
                    <a:pt x="1809496" y="37506"/>
                  </a:lnTo>
                  <a:lnTo>
                    <a:pt x="1763594" y="27705"/>
                  </a:lnTo>
                  <a:lnTo>
                    <a:pt x="1717113" y="19343"/>
                  </a:lnTo>
                  <a:lnTo>
                    <a:pt x="1670075" y="12443"/>
                  </a:lnTo>
                  <a:lnTo>
                    <a:pt x="1622503" y="7031"/>
                  </a:lnTo>
                  <a:lnTo>
                    <a:pt x="1574419" y="3134"/>
                  </a:lnTo>
                  <a:lnTo>
                    <a:pt x="1526203" y="784"/>
                  </a:lnTo>
                  <a:lnTo>
                    <a:pt x="1478255" y="0"/>
                  </a:lnTo>
                  <a:close/>
                </a:path>
              </a:pathLst>
            </a:custGeom>
            <a:solidFill>
              <a:srgbClr val="044B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86000" y="2278379"/>
              <a:ext cx="1876044" cy="1674876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2312797" y="2305303"/>
              <a:ext cx="1774189" cy="1572895"/>
            </a:xfrm>
            <a:custGeom>
              <a:avLst/>
              <a:gdLst/>
              <a:ahLst/>
              <a:cxnLst/>
              <a:rect l="l" t="t" r="r" b="b"/>
              <a:pathLst>
                <a:path w="1774189" h="1572895">
                  <a:moveTo>
                    <a:pt x="983361" y="0"/>
                  </a:moveTo>
                  <a:lnTo>
                    <a:pt x="938673" y="22583"/>
                  </a:lnTo>
                  <a:lnTo>
                    <a:pt x="894807" y="46310"/>
                  </a:lnTo>
                  <a:lnTo>
                    <a:pt x="851776" y="71155"/>
                  </a:lnTo>
                  <a:lnTo>
                    <a:pt x="809597" y="97096"/>
                  </a:lnTo>
                  <a:lnTo>
                    <a:pt x="768287" y="124110"/>
                  </a:lnTo>
                  <a:lnTo>
                    <a:pt x="727860" y="152175"/>
                  </a:lnTo>
                  <a:lnTo>
                    <a:pt x="688334" y="181267"/>
                  </a:lnTo>
                  <a:lnTo>
                    <a:pt x="649723" y="211363"/>
                  </a:lnTo>
                  <a:lnTo>
                    <a:pt x="612044" y="242440"/>
                  </a:lnTo>
                  <a:lnTo>
                    <a:pt x="575312" y="274476"/>
                  </a:lnTo>
                  <a:lnTo>
                    <a:pt x="539544" y="307447"/>
                  </a:lnTo>
                  <a:lnTo>
                    <a:pt x="504756" y="341331"/>
                  </a:lnTo>
                  <a:lnTo>
                    <a:pt x="470963" y="376104"/>
                  </a:lnTo>
                  <a:lnTo>
                    <a:pt x="438182" y="411744"/>
                  </a:lnTo>
                  <a:lnTo>
                    <a:pt x="406428" y="448227"/>
                  </a:lnTo>
                  <a:lnTo>
                    <a:pt x="375717" y="485531"/>
                  </a:lnTo>
                  <a:lnTo>
                    <a:pt x="346065" y="523633"/>
                  </a:lnTo>
                  <a:lnTo>
                    <a:pt x="317489" y="562509"/>
                  </a:lnTo>
                  <a:lnTo>
                    <a:pt x="290004" y="602138"/>
                  </a:lnTo>
                  <a:lnTo>
                    <a:pt x="263625" y="642495"/>
                  </a:lnTo>
                  <a:lnTo>
                    <a:pt x="238370" y="683558"/>
                  </a:lnTo>
                  <a:lnTo>
                    <a:pt x="214253" y="725303"/>
                  </a:lnTo>
                  <a:lnTo>
                    <a:pt x="191291" y="767709"/>
                  </a:lnTo>
                  <a:lnTo>
                    <a:pt x="169500" y="810752"/>
                  </a:lnTo>
                  <a:lnTo>
                    <a:pt x="148896" y="854408"/>
                  </a:lnTo>
                  <a:lnTo>
                    <a:pt x="129494" y="898656"/>
                  </a:lnTo>
                  <a:lnTo>
                    <a:pt x="111310" y="943472"/>
                  </a:lnTo>
                  <a:lnTo>
                    <a:pt x="94361" y="988833"/>
                  </a:lnTo>
                  <a:lnTo>
                    <a:pt x="78663" y="1034717"/>
                  </a:lnTo>
                  <a:lnTo>
                    <a:pt x="64231" y="1081099"/>
                  </a:lnTo>
                  <a:lnTo>
                    <a:pt x="51081" y="1127958"/>
                  </a:lnTo>
                  <a:lnTo>
                    <a:pt x="39229" y="1175270"/>
                  </a:lnTo>
                  <a:lnTo>
                    <a:pt x="28691" y="1223013"/>
                  </a:lnTo>
                  <a:lnTo>
                    <a:pt x="19483" y="1271163"/>
                  </a:lnTo>
                  <a:lnTo>
                    <a:pt x="11621" y="1319697"/>
                  </a:lnTo>
                  <a:lnTo>
                    <a:pt x="5122" y="1368593"/>
                  </a:lnTo>
                  <a:lnTo>
                    <a:pt x="0" y="1417828"/>
                  </a:lnTo>
                  <a:lnTo>
                    <a:pt x="1773808" y="1572514"/>
                  </a:lnTo>
                  <a:lnTo>
                    <a:pt x="983361" y="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1646301" y="4573270"/>
            <a:ext cx="723900" cy="43180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650" spc="-180" dirty="0">
                <a:solidFill>
                  <a:srgbClr val="087150"/>
                </a:solidFill>
                <a:latin typeface="Century Gothic"/>
                <a:cs typeface="Century Gothic"/>
              </a:rPr>
              <a:t>16</a:t>
            </a:r>
            <a:r>
              <a:rPr sz="2650" spc="-25" dirty="0">
                <a:solidFill>
                  <a:srgbClr val="087150"/>
                </a:solidFill>
                <a:latin typeface="Century Gothic"/>
                <a:cs typeface="Century Gothic"/>
              </a:rPr>
              <a:t> </a:t>
            </a:r>
            <a:r>
              <a:rPr sz="2650" spc="90" dirty="0">
                <a:solidFill>
                  <a:srgbClr val="087150"/>
                </a:solidFill>
                <a:latin typeface="Century Gothic"/>
                <a:cs typeface="Century Gothic"/>
              </a:rPr>
              <a:t>%</a:t>
            </a:r>
            <a:endParaRPr sz="2650">
              <a:latin typeface="Century Gothic"/>
              <a:cs typeface="Century Gothic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88695" y="5334457"/>
            <a:ext cx="1875789" cy="3111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850" spc="204" dirty="0">
                <a:solidFill>
                  <a:srgbClr val="087150"/>
                </a:solidFill>
                <a:latin typeface="Century Gothic"/>
                <a:cs typeface="Century Gothic"/>
              </a:rPr>
              <a:t>KPI</a:t>
            </a:r>
            <a:r>
              <a:rPr sz="1850" spc="-40" dirty="0">
                <a:solidFill>
                  <a:srgbClr val="087150"/>
                </a:solidFill>
                <a:latin typeface="Century Gothic"/>
                <a:cs typeface="Century Gothic"/>
              </a:rPr>
              <a:t> </a:t>
            </a:r>
            <a:r>
              <a:rPr sz="1850" spc="145" dirty="0">
                <a:solidFill>
                  <a:srgbClr val="087150"/>
                </a:solidFill>
                <a:latin typeface="Century Gothic"/>
                <a:cs typeface="Century Gothic"/>
              </a:rPr>
              <a:t>SELECTION</a:t>
            </a:r>
            <a:endParaRPr sz="1850">
              <a:latin typeface="Century Gothic"/>
              <a:cs typeface="Century Gothic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483605" y="2117598"/>
            <a:ext cx="3289300" cy="981710"/>
          </a:xfrm>
          <a:prstGeom prst="rect">
            <a:avLst/>
          </a:prstGeom>
        </p:spPr>
        <p:txBody>
          <a:bodyPr vert="horz" wrap="square" lIns="0" tIns="37465" rIns="0" bIns="0" rtlCol="0">
            <a:spAutoFit/>
          </a:bodyPr>
          <a:lstStyle/>
          <a:p>
            <a:pPr marL="934085" marR="41275" indent="-896619">
              <a:lnSpc>
                <a:spcPct val="94300"/>
              </a:lnSpc>
              <a:spcBef>
                <a:spcPts val="295"/>
              </a:spcBef>
            </a:pPr>
            <a:r>
              <a:rPr sz="3975" spc="112" baseline="-9433" dirty="0">
                <a:solidFill>
                  <a:srgbClr val="044B35"/>
                </a:solidFill>
                <a:latin typeface="Century Gothic"/>
                <a:cs typeface="Century Gothic"/>
              </a:rPr>
              <a:t>25%</a:t>
            </a:r>
            <a:r>
              <a:rPr sz="3975" spc="44" baseline="-9433" dirty="0">
                <a:solidFill>
                  <a:srgbClr val="044B35"/>
                </a:solidFill>
                <a:latin typeface="Century Gothic"/>
                <a:cs typeface="Century Gothic"/>
              </a:rPr>
              <a:t> </a:t>
            </a:r>
            <a:r>
              <a:rPr sz="1850" spc="60" dirty="0">
                <a:solidFill>
                  <a:srgbClr val="044B35"/>
                </a:solidFill>
                <a:latin typeface="Century Gothic"/>
                <a:cs typeface="Century Gothic"/>
              </a:rPr>
              <a:t>ALIGNING</a:t>
            </a:r>
            <a:r>
              <a:rPr sz="1850" spc="-75" dirty="0">
                <a:solidFill>
                  <a:srgbClr val="044B35"/>
                </a:solidFill>
                <a:latin typeface="Century Gothic"/>
                <a:cs typeface="Century Gothic"/>
              </a:rPr>
              <a:t> </a:t>
            </a:r>
            <a:r>
              <a:rPr sz="1850" spc="210" dirty="0">
                <a:solidFill>
                  <a:srgbClr val="044B35"/>
                </a:solidFill>
                <a:latin typeface="Century Gothic"/>
                <a:cs typeface="Century Gothic"/>
              </a:rPr>
              <a:t>KPIS</a:t>
            </a:r>
            <a:r>
              <a:rPr sz="1850" spc="-35" dirty="0">
                <a:solidFill>
                  <a:srgbClr val="044B35"/>
                </a:solidFill>
                <a:latin typeface="Century Gothic"/>
                <a:cs typeface="Century Gothic"/>
              </a:rPr>
              <a:t> </a:t>
            </a:r>
            <a:r>
              <a:rPr sz="1850" spc="70" dirty="0">
                <a:solidFill>
                  <a:srgbClr val="044B35"/>
                </a:solidFill>
                <a:latin typeface="Century Gothic"/>
                <a:cs typeface="Century Gothic"/>
              </a:rPr>
              <a:t>AND </a:t>
            </a:r>
            <a:r>
              <a:rPr sz="1850" spc="150" dirty="0">
                <a:solidFill>
                  <a:srgbClr val="044B35"/>
                </a:solidFill>
                <a:latin typeface="Century Gothic"/>
                <a:cs typeface="Century Gothic"/>
              </a:rPr>
              <a:t>TARGETS</a:t>
            </a:r>
            <a:r>
              <a:rPr sz="1850" spc="-30" dirty="0">
                <a:solidFill>
                  <a:srgbClr val="044B35"/>
                </a:solidFill>
                <a:latin typeface="Century Gothic"/>
                <a:cs typeface="Century Gothic"/>
              </a:rPr>
              <a:t> </a:t>
            </a:r>
            <a:r>
              <a:rPr sz="1850" spc="60" dirty="0">
                <a:solidFill>
                  <a:srgbClr val="044B35"/>
                </a:solidFill>
                <a:latin typeface="Century Gothic"/>
                <a:cs typeface="Century Gothic"/>
              </a:rPr>
              <a:t>ACROSS</a:t>
            </a:r>
            <a:endParaRPr sz="1850">
              <a:latin typeface="Century Gothic"/>
              <a:cs typeface="Century Gothic"/>
            </a:endParaRPr>
          </a:p>
          <a:p>
            <a:pPr marL="788035">
              <a:lnSpc>
                <a:spcPct val="100000"/>
              </a:lnSpc>
              <a:spcBef>
                <a:spcPts val="25"/>
              </a:spcBef>
            </a:pPr>
            <a:r>
              <a:rPr sz="1850" spc="260" dirty="0">
                <a:solidFill>
                  <a:srgbClr val="044B35"/>
                </a:solidFill>
                <a:latin typeface="Century Gothic"/>
                <a:cs typeface="Century Gothic"/>
              </a:rPr>
              <a:t>THE</a:t>
            </a:r>
            <a:r>
              <a:rPr sz="1850" spc="-40" dirty="0">
                <a:solidFill>
                  <a:srgbClr val="044B35"/>
                </a:solidFill>
                <a:latin typeface="Century Gothic"/>
                <a:cs typeface="Century Gothic"/>
              </a:rPr>
              <a:t> </a:t>
            </a:r>
            <a:r>
              <a:rPr sz="1850" spc="80" dirty="0">
                <a:solidFill>
                  <a:srgbClr val="044B35"/>
                </a:solidFill>
                <a:latin typeface="Century Gothic"/>
                <a:cs typeface="Century Gothic"/>
              </a:rPr>
              <a:t>ORGANIZATION</a:t>
            </a:r>
            <a:endParaRPr sz="1850">
              <a:latin typeface="Century Gothic"/>
              <a:cs typeface="Century Gothic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971801" y="2059050"/>
            <a:ext cx="721995" cy="43180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650" spc="135" dirty="0">
                <a:solidFill>
                  <a:srgbClr val="00AF50"/>
                </a:solidFill>
                <a:latin typeface="Century Gothic"/>
                <a:cs typeface="Century Gothic"/>
              </a:rPr>
              <a:t>20%</a:t>
            </a:r>
            <a:endParaRPr sz="2650">
              <a:latin typeface="Century Gothic"/>
              <a:cs typeface="Century Gothic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24764" y="2579623"/>
            <a:ext cx="2265045" cy="84137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 indent="914400">
              <a:lnSpc>
                <a:spcPct val="101600"/>
              </a:lnSpc>
              <a:spcBef>
                <a:spcPts val="85"/>
              </a:spcBef>
            </a:pPr>
            <a:r>
              <a:rPr sz="1850" spc="180" dirty="0">
                <a:solidFill>
                  <a:srgbClr val="00AF50"/>
                </a:solidFill>
                <a:latin typeface="Century Gothic"/>
                <a:cs typeface="Century Gothic"/>
              </a:rPr>
              <a:t>KPI </a:t>
            </a:r>
            <a:r>
              <a:rPr sz="1850" spc="100" dirty="0">
                <a:solidFill>
                  <a:srgbClr val="00AF50"/>
                </a:solidFill>
                <a:latin typeface="Century Gothic"/>
                <a:cs typeface="Century Gothic"/>
              </a:rPr>
              <a:t>DOCUMENTATION</a:t>
            </a:r>
            <a:endParaRPr sz="1850">
              <a:latin typeface="Century Gothic"/>
              <a:cs typeface="Century Gothic"/>
            </a:endParaRPr>
          </a:p>
          <a:p>
            <a:pPr marR="448945" algn="ctr">
              <a:lnSpc>
                <a:spcPct val="100000"/>
              </a:lnSpc>
              <a:spcBef>
                <a:spcPts val="359"/>
              </a:spcBef>
            </a:pPr>
            <a:r>
              <a:rPr sz="1300" spc="-50" dirty="0">
                <a:solidFill>
                  <a:srgbClr val="00AF50"/>
                </a:solidFill>
                <a:latin typeface="Century Gothic"/>
                <a:cs typeface="Century Gothic"/>
              </a:rPr>
              <a:t>.</a:t>
            </a:r>
            <a:endParaRPr sz="1300">
              <a:latin typeface="Century Gothic"/>
              <a:cs typeface="Century Gothic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2823972" y="2630423"/>
            <a:ext cx="3225800" cy="2543810"/>
            <a:chOff x="2823972" y="2630423"/>
            <a:chExt cx="3225800" cy="2543810"/>
          </a:xfrm>
        </p:grpSpPr>
        <p:pic>
          <p:nvPicPr>
            <p:cNvPr id="20" name="object 2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823972" y="2630423"/>
              <a:ext cx="2580131" cy="2543556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2849880" y="2656331"/>
              <a:ext cx="2478405" cy="2441575"/>
            </a:xfrm>
            <a:custGeom>
              <a:avLst/>
              <a:gdLst/>
              <a:ahLst/>
              <a:cxnLst/>
              <a:rect l="l" t="t" r="r" b="b"/>
              <a:pathLst>
                <a:path w="2478404" h="2441575">
                  <a:moveTo>
                    <a:pt x="1239011" y="0"/>
                  </a:moveTo>
                  <a:lnTo>
                    <a:pt x="1190361" y="923"/>
                  </a:lnTo>
                  <a:lnTo>
                    <a:pt x="1142185" y="3672"/>
                  </a:lnTo>
                  <a:lnTo>
                    <a:pt x="1094519" y="8211"/>
                  </a:lnTo>
                  <a:lnTo>
                    <a:pt x="1047396" y="14508"/>
                  </a:lnTo>
                  <a:lnTo>
                    <a:pt x="1000852" y="22528"/>
                  </a:lnTo>
                  <a:lnTo>
                    <a:pt x="954921" y="32237"/>
                  </a:lnTo>
                  <a:lnTo>
                    <a:pt x="909637" y="43601"/>
                  </a:lnTo>
                  <a:lnTo>
                    <a:pt x="865035" y="56587"/>
                  </a:lnTo>
                  <a:lnTo>
                    <a:pt x="821148" y="71160"/>
                  </a:lnTo>
                  <a:lnTo>
                    <a:pt x="778013" y="87287"/>
                  </a:lnTo>
                  <a:lnTo>
                    <a:pt x="735662" y="104933"/>
                  </a:lnTo>
                  <a:lnTo>
                    <a:pt x="694130" y="124066"/>
                  </a:lnTo>
                  <a:lnTo>
                    <a:pt x="653453" y="144650"/>
                  </a:lnTo>
                  <a:lnTo>
                    <a:pt x="613664" y="166652"/>
                  </a:lnTo>
                  <a:lnTo>
                    <a:pt x="574797" y="190038"/>
                  </a:lnTo>
                  <a:lnTo>
                    <a:pt x="536887" y="214774"/>
                  </a:lnTo>
                  <a:lnTo>
                    <a:pt x="499969" y="240827"/>
                  </a:lnTo>
                  <a:lnTo>
                    <a:pt x="464077" y="268161"/>
                  </a:lnTo>
                  <a:lnTo>
                    <a:pt x="429246" y="296744"/>
                  </a:lnTo>
                  <a:lnTo>
                    <a:pt x="395509" y="326542"/>
                  </a:lnTo>
                  <a:lnTo>
                    <a:pt x="362902" y="357520"/>
                  </a:lnTo>
                  <a:lnTo>
                    <a:pt x="331458" y="389645"/>
                  </a:lnTo>
                  <a:lnTo>
                    <a:pt x="301213" y="422883"/>
                  </a:lnTo>
                  <a:lnTo>
                    <a:pt x="272200" y="457199"/>
                  </a:lnTo>
                  <a:lnTo>
                    <a:pt x="244454" y="492561"/>
                  </a:lnTo>
                  <a:lnTo>
                    <a:pt x="218010" y="528933"/>
                  </a:lnTo>
                  <a:lnTo>
                    <a:pt x="192902" y="566283"/>
                  </a:lnTo>
                  <a:lnTo>
                    <a:pt x="169163" y="604576"/>
                  </a:lnTo>
                  <a:lnTo>
                    <a:pt x="146830" y="643778"/>
                  </a:lnTo>
                  <a:lnTo>
                    <a:pt x="125936" y="683856"/>
                  </a:lnTo>
                  <a:lnTo>
                    <a:pt x="106516" y="724775"/>
                  </a:lnTo>
                  <a:lnTo>
                    <a:pt x="88603" y="766501"/>
                  </a:lnTo>
                  <a:lnTo>
                    <a:pt x="72233" y="809001"/>
                  </a:lnTo>
                  <a:lnTo>
                    <a:pt x="57441" y="852241"/>
                  </a:lnTo>
                  <a:lnTo>
                    <a:pt x="44259" y="896187"/>
                  </a:lnTo>
                  <a:lnTo>
                    <a:pt x="32723" y="940805"/>
                  </a:lnTo>
                  <a:lnTo>
                    <a:pt x="22868" y="986061"/>
                  </a:lnTo>
                  <a:lnTo>
                    <a:pt x="14727" y="1031921"/>
                  </a:lnTo>
                  <a:lnTo>
                    <a:pt x="8335" y="1078351"/>
                  </a:lnTo>
                  <a:lnTo>
                    <a:pt x="3727" y="1125317"/>
                  </a:lnTo>
                  <a:lnTo>
                    <a:pt x="937" y="1172786"/>
                  </a:lnTo>
                  <a:lnTo>
                    <a:pt x="0" y="1220723"/>
                  </a:lnTo>
                  <a:lnTo>
                    <a:pt x="937" y="1268661"/>
                  </a:lnTo>
                  <a:lnTo>
                    <a:pt x="3727" y="1316130"/>
                  </a:lnTo>
                  <a:lnTo>
                    <a:pt x="8335" y="1363096"/>
                  </a:lnTo>
                  <a:lnTo>
                    <a:pt x="14727" y="1409526"/>
                  </a:lnTo>
                  <a:lnTo>
                    <a:pt x="22868" y="1455386"/>
                  </a:lnTo>
                  <a:lnTo>
                    <a:pt x="32723" y="1500642"/>
                  </a:lnTo>
                  <a:lnTo>
                    <a:pt x="44259" y="1545260"/>
                  </a:lnTo>
                  <a:lnTo>
                    <a:pt x="57441" y="1589206"/>
                  </a:lnTo>
                  <a:lnTo>
                    <a:pt x="72233" y="1632446"/>
                  </a:lnTo>
                  <a:lnTo>
                    <a:pt x="88603" y="1674946"/>
                  </a:lnTo>
                  <a:lnTo>
                    <a:pt x="106516" y="1716672"/>
                  </a:lnTo>
                  <a:lnTo>
                    <a:pt x="125936" y="1757591"/>
                  </a:lnTo>
                  <a:lnTo>
                    <a:pt x="146830" y="1797669"/>
                  </a:lnTo>
                  <a:lnTo>
                    <a:pt x="169163" y="1836871"/>
                  </a:lnTo>
                  <a:lnTo>
                    <a:pt x="192902" y="1875164"/>
                  </a:lnTo>
                  <a:lnTo>
                    <a:pt x="218010" y="1912514"/>
                  </a:lnTo>
                  <a:lnTo>
                    <a:pt x="244454" y="1948886"/>
                  </a:lnTo>
                  <a:lnTo>
                    <a:pt x="272200" y="1984248"/>
                  </a:lnTo>
                  <a:lnTo>
                    <a:pt x="301213" y="2018564"/>
                  </a:lnTo>
                  <a:lnTo>
                    <a:pt x="331458" y="2051802"/>
                  </a:lnTo>
                  <a:lnTo>
                    <a:pt x="362902" y="2083927"/>
                  </a:lnTo>
                  <a:lnTo>
                    <a:pt x="395509" y="2114905"/>
                  </a:lnTo>
                  <a:lnTo>
                    <a:pt x="429246" y="2144703"/>
                  </a:lnTo>
                  <a:lnTo>
                    <a:pt x="464077" y="2173286"/>
                  </a:lnTo>
                  <a:lnTo>
                    <a:pt x="499969" y="2200620"/>
                  </a:lnTo>
                  <a:lnTo>
                    <a:pt x="536887" y="2226673"/>
                  </a:lnTo>
                  <a:lnTo>
                    <a:pt x="574797" y="2251409"/>
                  </a:lnTo>
                  <a:lnTo>
                    <a:pt x="613664" y="2274795"/>
                  </a:lnTo>
                  <a:lnTo>
                    <a:pt x="653453" y="2296797"/>
                  </a:lnTo>
                  <a:lnTo>
                    <a:pt x="694130" y="2317381"/>
                  </a:lnTo>
                  <a:lnTo>
                    <a:pt x="735662" y="2336514"/>
                  </a:lnTo>
                  <a:lnTo>
                    <a:pt x="778013" y="2354160"/>
                  </a:lnTo>
                  <a:lnTo>
                    <a:pt x="821148" y="2370287"/>
                  </a:lnTo>
                  <a:lnTo>
                    <a:pt x="865035" y="2384860"/>
                  </a:lnTo>
                  <a:lnTo>
                    <a:pt x="909637" y="2397846"/>
                  </a:lnTo>
                  <a:lnTo>
                    <a:pt x="954921" y="2409210"/>
                  </a:lnTo>
                  <a:lnTo>
                    <a:pt x="1000852" y="2418919"/>
                  </a:lnTo>
                  <a:lnTo>
                    <a:pt x="1047396" y="2426939"/>
                  </a:lnTo>
                  <a:lnTo>
                    <a:pt x="1094519" y="2433236"/>
                  </a:lnTo>
                  <a:lnTo>
                    <a:pt x="1142185" y="2437775"/>
                  </a:lnTo>
                  <a:lnTo>
                    <a:pt x="1190361" y="2440524"/>
                  </a:lnTo>
                  <a:lnTo>
                    <a:pt x="1239011" y="2441447"/>
                  </a:lnTo>
                  <a:lnTo>
                    <a:pt x="1287662" y="2440524"/>
                  </a:lnTo>
                  <a:lnTo>
                    <a:pt x="1335838" y="2437775"/>
                  </a:lnTo>
                  <a:lnTo>
                    <a:pt x="1383504" y="2433236"/>
                  </a:lnTo>
                  <a:lnTo>
                    <a:pt x="1430627" y="2426939"/>
                  </a:lnTo>
                  <a:lnTo>
                    <a:pt x="1477171" y="2418919"/>
                  </a:lnTo>
                  <a:lnTo>
                    <a:pt x="1523102" y="2409210"/>
                  </a:lnTo>
                  <a:lnTo>
                    <a:pt x="1568386" y="2397846"/>
                  </a:lnTo>
                  <a:lnTo>
                    <a:pt x="1612988" y="2384860"/>
                  </a:lnTo>
                  <a:lnTo>
                    <a:pt x="1656875" y="2370287"/>
                  </a:lnTo>
                  <a:lnTo>
                    <a:pt x="1700010" y="2354160"/>
                  </a:lnTo>
                  <a:lnTo>
                    <a:pt x="1742361" y="2336514"/>
                  </a:lnTo>
                  <a:lnTo>
                    <a:pt x="1783893" y="2317381"/>
                  </a:lnTo>
                  <a:lnTo>
                    <a:pt x="1824570" y="2296797"/>
                  </a:lnTo>
                  <a:lnTo>
                    <a:pt x="1864359" y="2274795"/>
                  </a:lnTo>
                  <a:lnTo>
                    <a:pt x="1903226" y="2251409"/>
                  </a:lnTo>
                  <a:lnTo>
                    <a:pt x="1941136" y="2226673"/>
                  </a:lnTo>
                  <a:lnTo>
                    <a:pt x="1978054" y="2200620"/>
                  </a:lnTo>
                  <a:lnTo>
                    <a:pt x="2013946" y="2173286"/>
                  </a:lnTo>
                  <a:lnTo>
                    <a:pt x="2048777" y="2144703"/>
                  </a:lnTo>
                  <a:lnTo>
                    <a:pt x="2082514" y="2114905"/>
                  </a:lnTo>
                  <a:lnTo>
                    <a:pt x="2115121" y="2083927"/>
                  </a:lnTo>
                  <a:lnTo>
                    <a:pt x="2146565" y="2051802"/>
                  </a:lnTo>
                  <a:lnTo>
                    <a:pt x="2176810" y="2018564"/>
                  </a:lnTo>
                  <a:lnTo>
                    <a:pt x="2205823" y="1984247"/>
                  </a:lnTo>
                  <a:lnTo>
                    <a:pt x="2233569" y="1948886"/>
                  </a:lnTo>
                  <a:lnTo>
                    <a:pt x="2260013" y="1912514"/>
                  </a:lnTo>
                  <a:lnTo>
                    <a:pt x="2285121" y="1875164"/>
                  </a:lnTo>
                  <a:lnTo>
                    <a:pt x="2308859" y="1836871"/>
                  </a:lnTo>
                  <a:lnTo>
                    <a:pt x="2331193" y="1797669"/>
                  </a:lnTo>
                  <a:lnTo>
                    <a:pt x="2352087" y="1757591"/>
                  </a:lnTo>
                  <a:lnTo>
                    <a:pt x="2371507" y="1716672"/>
                  </a:lnTo>
                  <a:lnTo>
                    <a:pt x="2389420" y="1674946"/>
                  </a:lnTo>
                  <a:lnTo>
                    <a:pt x="2405790" y="1632446"/>
                  </a:lnTo>
                  <a:lnTo>
                    <a:pt x="2420582" y="1589206"/>
                  </a:lnTo>
                  <a:lnTo>
                    <a:pt x="2433764" y="1545260"/>
                  </a:lnTo>
                  <a:lnTo>
                    <a:pt x="2445300" y="1500642"/>
                  </a:lnTo>
                  <a:lnTo>
                    <a:pt x="2455155" y="1455386"/>
                  </a:lnTo>
                  <a:lnTo>
                    <a:pt x="2463296" y="1409526"/>
                  </a:lnTo>
                  <a:lnTo>
                    <a:pt x="2469688" y="1363096"/>
                  </a:lnTo>
                  <a:lnTo>
                    <a:pt x="2474296" y="1316130"/>
                  </a:lnTo>
                  <a:lnTo>
                    <a:pt x="2477086" y="1268661"/>
                  </a:lnTo>
                  <a:lnTo>
                    <a:pt x="2478023" y="1220723"/>
                  </a:lnTo>
                  <a:lnTo>
                    <a:pt x="2477086" y="1172786"/>
                  </a:lnTo>
                  <a:lnTo>
                    <a:pt x="2474296" y="1125317"/>
                  </a:lnTo>
                  <a:lnTo>
                    <a:pt x="2469688" y="1078351"/>
                  </a:lnTo>
                  <a:lnTo>
                    <a:pt x="2463296" y="1031921"/>
                  </a:lnTo>
                  <a:lnTo>
                    <a:pt x="2455155" y="986061"/>
                  </a:lnTo>
                  <a:lnTo>
                    <a:pt x="2445300" y="940805"/>
                  </a:lnTo>
                  <a:lnTo>
                    <a:pt x="2433764" y="896187"/>
                  </a:lnTo>
                  <a:lnTo>
                    <a:pt x="2420582" y="852241"/>
                  </a:lnTo>
                  <a:lnTo>
                    <a:pt x="2405790" y="809001"/>
                  </a:lnTo>
                  <a:lnTo>
                    <a:pt x="2389420" y="766501"/>
                  </a:lnTo>
                  <a:lnTo>
                    <a:pt x="2371507" y="724775"/>
                  </a:lnTo>
                  <a:lnTo>
                    <a:pt x="2352087" y="683856"/>
                  </a:lnTo>
                  <a:lnTo>
                    <a:pt x="2331193" y="643778"/>
                  </a:lnTo>
                  <a:lnTo>
                    <a:pt x="2308859" y="604576"/>
                  </a:lnTo>
                  <a:lnTo>
                    <a:pt x="2285121" y="566283"/>
                  </a:lnTo>
                  <a:lnTo>
                    <a:pt x="2260013" y="528933"/>
                  </a:lnTo>
                  <a:lnTo>
                    <a:pt x="2233569" y="492561"/>
                  </a:lnTo>
                  <a:lnTo>
                    <a:pt x="2205823" y="457200"/>
                  </a:lnTo>
                  <a:lnTo>
                    <a:pt x="2176810" y="422883"/>
                  </a:lnTo>
                  <a:lnTo>
                    <a:pt x="2146565" y="389645"/>
                  </a:lnTo>
                  <a:lnTo>
                    <a:pt x="2115121" y="357520"/>
                  </a:lnTo>
                  <a:lnTo>
                    <a:pt x="2082514" y="326542"/>
                  </a:lnTo>
                  <a:lnTo>
                    <a:pt x="2048777" y="296744"/>
                  </a:lnTo>
                  <a:lnTo>
                    <a:pt x="2013946" y="268161"/>
                  </a:lnTo>
                  <a:lnTo>
                    <a:pt x="1978054" y="240827"/>
                  </a:lnTo>
                  <a:lnTo>
                    <a:pt x="1941136" y="214774"/>
                  </a:lnTo>
                  <a:lnTo>
                    <a:pt x="1903226" y="190038"/>
                  </a:lnTo>
                  <a:lnTo>
                    <a:pt x="1864359" y="166652"/>
                  </a:lnTo>
                  <a:lnTo>
                    <a:pt x="1824570" y="144650"/>
                  </a:lnTo>
                  <a:lnTo>
                    <a:pt x="1783893" y="124066"/>
                  </a:lnTo>
                  <a:lnTo>
                    <a:pt x="1742361" y="104933"/>
                  </a:lnTo>
                  <a:lnTo>
                    <a:pt x="1700010" y="87287"/>
                  </a:lnTo>
                  <a:lnTo>
                    <a:pt x="1656875" y="71160"/>
                  </a:lnTo>
                  <a:lnTo>
                    <a:pt x="1612988" y="56587"/>
                  </a:lnTo>
                  <a:lnTo>
                    <a:pt x="1568386" y="43601"/>
                  </a:lnTo>
                  <a:lnTo>
                    <a:pt x="1523102" y="32237"/>
                  </a:lnTo>
                  <a:lnTo>
                    <a:pt x="1477171" y="22528"/>
                  </a:lnTo>
                  <a:lnTo>
                    <a:pt x="1430627" y="14508"/>
                  </a:lnTo>
                  <a:lnTo>
                    <a:pt x="1383504" y="8211"/>
                  </a:lnTo>
                  <a:lnTo>
                    <a:pt x="1335838" y="3672"/>
                  </a:lnTo>
                  <a:lnTo>
                    <a:pt x="1287662" y="923"/>
                  </a:lnTo>
                  <a:lnTo>
                    <a:pt x="1239011" y="0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3159252" y="2961131"/>
              <a:ext cx="1858010" cy="1831975"/>
            </a:xfrm>
            <a:custGeom>
              <a:avLst/>
              <a:gdLst/>
              <a:ahLst/>
              <a:cxnLst/>
              <a:rect l="l" t="t" r="r" b="b"/>
              <a:pathLst>
                <a:path w="1858010" h="1831975">
                  <a:moveTo>
                    <a:pt x="928877" y="0"/>
                  </a:moveTo>
                  <a:lnTo>
                    <a:pt x="881082" y="1191"/>
                  </a:lnTo>
                  <a:lnTo>
                    <a:pt x="833914" y="4728"/>
                  </a:lnTo>
                  <a:lnTo>
                    <a:pt x="787431" y="10553"/>
                  </a:lnTo>
                  <a:lnTo>
                    <a:pt x="741691" y="18608"/>
                  </a:lnTo>
                  <a:lnTo>
                    <a:pt x="696754" y="28836"/>
                  </a:lnTo>
                  <a:lnTo>
                    <a:pt x="652677" y="41178"/>
                  </a:lnTo>
                  <a:lnTo>
                    <a:pt x="609519" y="55579"/>
                  </a:lnTo>
                  <a:lnTo>
                    <a:pt x="567338" y="71979"/>
                  </a:lnTo>
                  <a:lnTo>
                    <a:pt x="526193" y="90321"/>
                  </a:lnTo>
                  <a:lnTo>
                    <a:pt x="486142" y="110549"/>
                  </a:lnTo>
                  <a:lnTo>
                    <a:pt x="447244" y="132603"/>
                  </a:lnTo>
                  <a:lnTo>
                    <a:pt x="409556" y="156428"/>
                  </a:lnTo>
                  <a:lnTo>
                    <a:pt x="373137" y="181964"/>
                  </a:lnTo>
                  <a:lnTo>
                    <a:pt x="338046" y="209155"/>
                  </a:lnTo>
                  <a:lnTo>
                    <a:pt x="304342" y="237943"/>
                  </a:lnTo>
                  <a:lnTo>
                    <a:pt x="272081" y="268271"/>
                  </a:lnTo>
                  <a:lnTo>
                    <a:pt x="241323" y="300081"/>
                  </a:lnTo>
                  <a:lnTo>
                    <a:pt x="212127" y="333315"/>
                  </a:lnTo>
                  <a:lnTo>
                    <a:pt x="184550" y="367916"/>
                  </a:lnTo>
                  <a:lnTo>
                    <a:pt x="158651" y="403826"/>
                  </a:lnTo>
                  <a:lnTo>
                    <a:pt x="134488" y="440988"/>
                  </a:lnTo>
                  <a:lnTo>
                    <a:pt x="112121" y="479344"/>
                  </a:lnTo>
                  <a:lnTo>
                    <a:pt x="91606" y="518837"/>
                  </a:lnTo>
                  <a:lnTo>
                    <a:pt x="73003" y="559409"/>
                  </a:lnTo>
                  <a:lnTo>
                    <a:pt x="56369" y="601002"/>
                  </a:lnTo>
                  <a:lnTo>
                    <a:pt x="41764" y="643559"/>
                  </a:lnTo>
                  <a:lnTo>
                    <a:pt x="29246" y="687023"/>
                  </a:lnTo>
                  <a:lnTo>
                    <a:pt x="18873" y="731336"/>
                  </a:lnTo>
                  <a:lnTo>
                    <a:pt x="10704" y="776440"/>
                  </a:lnTo>
                  <a:lnTo>
                    <a:pt x="4796" y="822277"/>
                  </a:lnTo>
                  <a:lnTo>
                    <a:pt x="1208" y="868791"/>
                  </a:lnTo>
                  <a:lnTo>
                    <a:pt x="0" y="915923"/>
                  </a:lnTo>
                  <a:lnTo>
                    <a:pt x="1208" y="963056"/>
                  </a:lnTo>
                  <a:lnTo>
                    <a:pt x="4796" y="1009570"/>
                  </a:lnTo>
                  <a:lnTo>
                    <a:pt x="10704" y="1055407"/>
                  </a:lnTo>
                  <a:lnTo>
                    <a:pt x="18873" y="1100511"/>
                  </a:lnTo>
                  <a:lnTo>
                    <a:pt x="29246" y="1144824"/>
                  </a:lnTo>
                  <a:lnTo>
                    <a:pt x="41764" y="1188288"/>
                  </a:lnTo>
                  <a:lnTo>
                    <a:pt x="56369" y="1230845"/>
                  </a:lnTo>
                  <a:lnTo>
                    <a:pt x="73003" y="1272438"/>
                  </a:lnTo>
                  <a:lnTo>
                    <a:pt x="91606" y="1313010"/>
                  </a:lnTo>
                  <a:lnTo>
                    <a:pt x="112121" y="1352503"/>
                  </a:lnTo>
                  <a:lnTo>
                    <a:pt x="134488" y="1390859"/>
                  </a:lnTo>
                  <a:lnTo>
                    <a:pt x="158651" y="1428021"/>
                  </a:lnTo>
                  <a:lnTo>
                    <a:pt x="184550" y="1463931"/>
                  </a:lnTo>
                  <a:lnTo>
                    <a:pt x="212127" y="1498532"/>
                  </a:lnTo>
                  <a:lnTo>
                    <a:pt x="241323" y="1531766"/>
                  </a:lnTo>
                  <a:lnTo>
                    <a:pt x="272081" y="1563576"/>
                  </a:lnTo>
                  <a:lnTo>
                    <a:pt x="304342" y="1593904"/>
                  </a:lnTo>
                  <a:lnTo>
                    <a:pt x="338046" y="1622692"/>
                  </a:lnTo>
                  <a:lnTo>
                    <a:pt x="373137" y="1649883"/>
                  </a:lnTo>
                  <a:lnTo>
                    <a:pt x="409556" y="1675419"/>
                  </a:lnTo>
                  <a:lnTo>
                    <a:pt x="447244" y="1699244"/>
                  </a:lnTo>
                  <a:lnTo>
                    <a:pt x="486142" y="1721298"/>
                  </a:lnTo>
                  <a:lnTo>
                    <a:pt x="526193" y="1741526"/>
                  </a:lnTo>
                  <a:lnTo>
                    <a:pt x="567338" y="1759868"/>
                  </a:lnTo>
                  <a:lnTo>
                    <a:pt x="609519" y="1776268"/>
                  </a:lnTo>
                  <a:lnTo>
                    <a:pt x="652677" y="1790669"/>
                  </a:lnTo>
                  <a:lnTo>
                    <a:pt x="696754" y="1803011"/>
                  </a:lnTo>
                  <a:lnTo>
                    <a:pt x="741691" y="1813239"/>
                  </a:lnTo>
                  <a:lnTo>
                    <a:pt x="787431" y="1821294"/>
                  </a:lnTo>
                  <a:lnTo>
                    <a:pt x="833914" y="1827119"/>
                  </a:lnTo>
                  <a:lnTo>
                    <a:pt x="881082" y="1830656"/>
                  </a:lnTo>
                  <a:lnTo>
                    <a:pt x="928877" y="1831847"/>
                  </a:lnTo>
                  <a:lnTo>
                    <a:pt x="976673" y="1830656"/>
                  </a:lnTo>
                  <a:lnTo>
                    <a:pt x="1023841" y="1827119"/>
                  </a:lnTo>
                  <a:lnTo>
                    <a:pt x="1070324" y="1821294"/>
                  </a:lnTo>
                  <a:lnTo>
                    <a:pt x="1116064" y="1813239"/>
                  </a:lnTo>
                  <a:lnTo>
                    <a:pt x="1161001" y="1803011"/>
                  </a:lnTo>
                  <a:lnTo>
                    <a:pt x="1205078" y="1790669"/>
                  </a:lnTo>
                  <a:lnTo>
                    <a:pt x="1248236" y="1776268"/>
                  </a:lnTo>
                  <a:lnTo>
                    <a:pt x="1290417" y="1759868"/>
                  </a:lnTo>
                  <a:lnTo>
                    <a:pt x="1331562" y="1741526"/>
                  </a:lnTo>
                  <a:lnTo>
                    <a:pt x="1371613" y="1721298"/>
                  </a:lnTo>
                  <a:lnTo>
                    <a:pt x="1410511" y="1699244"/>
                  </a:lnTo>
                  <a:lnTo>
                    <a:pt x="1448199" y="1675419"/>
                  </a:lnTo>
                  <a:lnTo>
                    <a:pt x="1484618" y="1649883"/>
                  </a:lnTo>
                  <a:lnTo>
                    <a:pt x="1519709" y="1622692"/>
                  </a:lnTo>
                  <a:lnTo>
                    <a:pt x="1553413" y="1593904"/>
                  </a:lnTo>
                  <a:lnTo>
                    <a:pt x="1585674" y="1563576"/>
                  </a:lnTo>
                  <a:lnTo>
                    <a:pt x="1616432" y="1531766"/>
                  </a:lnTo>
                  <a:lnTo>
                    <a:pt x="1645628" y="1498532"/>
                  </a:lnTo>
                  <a:lnTo>
                    <a:pt x="1673205" y="1463931"/>
                  </a:lnTo>
                  <a:lnTo>
                    <a:pt x="1699104" y="1428021"/>
                  </a:lnTo>
                  <a:lnTo>
                    <a:pt x="1723267" y="1390859"/>
                  </a:lnTo>
                  <a:lnTo>
                    <a:pt x="1745634" y="1352503"/>
                  </a:lnTo>
                  <a:lnTo>
                    <a:pt x="1766149" y="1313010"/>
                  </a:lnTo>
                  <a:lnTo>
                    <a:pt x="1784752" y="1272438"/>
                  </a:lnTo>
                  <a:lnTo>
                    <a:pt x="1801386" y="1230845"/>
                  </a:lnTo>
                  <a:lnTo>
                    <a:pt x="1815991" y="1188288"/>
                  </a:lnTo>
                  <a:lnTo>
                    <a:pt x="1828509" y="1144824"/>
                  </a:lnTo>
                  <a:lnTo>
                    <a:pt x="1838882" y="1100511"/>
                  </a:lnTo>
                  <a:lnTo>
                    <a:pt x="1847051" y="1055407"/>
                  </a:lnTo>
                  <a:lnTo>
                    <a:pt x="1852959" y="1009570"/>
                  </a:lnTo>
                  <a:lnTo>
                    <a:pt x="1856547" y="963056"/>
                  </a:lnTo>
                  <a:lnTo>
                    <a:pt x="1857756" y="915923"/>
                  </a:lnTo>
                  <a:lnTo>
                    <a:pt x="1856547" y="868791"/>
                  </a:lnTo>
                  <a:lnTo>
                    <a:pt x="1852959" y="822277"/>
                  </a:lnTo>
                  <a:lnTo>
                    <a:pt x="1847051" y="776440"/>
                  </a:lnTo>
                  <a:lnTo>
                    <a:pt x="1838882" y="731336"/>
                  </a:lnTo>
                  <a:lnTo>
                    <a:pt x="1828509" y="687023"/>
                  </a:lnTo>
                  <a:lnTo>
                    <a:pt x="1815991" y="643559"/>
                  </a:lnTo>
                  <a:lnTo>
                    <a:pt x="1801386" y="601002"/>
                  </a:lnTo>
                  <a:lnTo>
                    <a:pt x="1784752" y="559409"/>
                  </a:lnTo>
                  <a:lnTo>
                    <a:pt x="1766149" y="518837"/>
                  </a:lnTo>
                  <a:lnTo>
                    <a:pt x="1745634" y="479344"/>
                  </a:lnTo>
                  <a:lnTo>
                    <a:pt x="1723267" y="440988"/>
                  </a:lnTo>
                  <a:lnTo>
                    <a:pt x="1699104" y="403826"/>
                  </a:lnTo>
                  <a:lnTo>
                    <a:pt x="1673205" y="367916"/>
                  </a:lnTo>
                  <a:lnTo>
                    <a:pt x="1645628" y="333315"/>
                  </a:lnTo>
                  <a:lnTo>
                    <a:pt x="1616432" y="300081"/>
                  </a:lnTo>
                  <a:lnTo>
                    <a:pt x="1585674" y="268271"/>
                  </a:lnTo>
                  <a:lnTo>
                    <a:pt x="1553413" y="237943"/>
                  </a:lnTo>
                  <a:lnTo>
                    <a:pt x="1519709" y="209155"/>
                  </a:lnTo>
                  <a:lnTo>
                    <a:pt x="1484618" y="181964"/>
                  </a:lnTo>
                  <a:lnTo>
                    <a:pt x="1448199" y="156428"/>
                  </a:lnTo>
                  <a:lnTo>
                    <a:pt x="1410511" y="132603"/>
                  </a:lnTo>
                  <a:lnTo>
                    <a:pt x="1371613" y="110549"/>
                  </a:lnTo>
                  <a:lnTo>
                    <a:pt x="1331562" y="90321"/>
                  </a:lnTo>
                  <a:lnTo>
                    <a:pt x="1290417" y="71979"/>
                  </a:lnTo>
                  <a:lnTo>
                    <a:pt x="1248236" y="55579"/>
                  </a:lnTo>
                  <a:lnTo>
                    <a:pt x="1205078" y="41178"/>
                  </a:lnTo>
                  <a:lnTo>
                    <a:pt x="1161001" y="28836"/>
                  </a:lnTo>
                  <a:lnTo>
                    <a:pt x="1116064" y="18608"/>
                  </a:lnTo>
                  <a:lnTo>
                    <a:pt x="1070324" y="10553"/>
                  </a:lnTo>
                  <a:lnTo>
                    <a:pt x="1023841" y="4728"/>
                  </a:lnTo>
                  <a:lnTo>
                    <a:pt x="976673" y="1191"/>
                  </a:lnTo>
                  <a:lnTo>
                    <a:pt x="92887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364991" y="3165347"/>
              <a:ext cx="1496567" cy="1475232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390900" y="3191255"/>
              <a:ext cx="2658872" cy="1451610"/>
            </a:xfrm>
            <a:prstGeom prst="rect">
              <a:avLst/>
            </a:prstGeom>
          </p:spPr>
        </p:pic>
      </p:grpSp>
      <p:sp>
        <p:nvSpPr>
          <p:cNvPr id="25" name="object 25"/>
          <p:cNvSpPr txBox="1"/>
          <p:nvPr/>
        </p:nvSpPr>
        <p:spPr>
          <a:xfrm>
            <a:off x="332028" y="1489024"/>
            <a:ext cx="713422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30" dirty="0">
                <a:solidFill>
                  <a:srgbClr val="5F5F5F"/>
                </a:solidFill>
                <a:latin typeface="Tahoma"/>
                <a:cs typeface="Tahoma"/>
              </a:rPr>
              <a:t>State</a:t>
            </a:r>
            <a:r>
              <a:rPr sz="1800" spc="-18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5F5F5F"/>
                </a:solidFill>
                <a:latin typeface="Tahoma"/>
                <a:cs typeface="Tahoma"/>
              </a:rPr>
              <a:t>of</a:t>
            </a:r>
            <a:r>
              <a:rPr sz="1800" spc="-19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30" dirty="0">
                <a:solidFill>
                  <a:srgbClr val="5F5F5F"/>
                </a:solidFill>
                <a:latin typeface="Tahoma"/>
                <a:cs typeface="Tahoma"/>
              </a:rPr>
              <a:t>Strategy</a:t>
            </a:r>
            <a:r>
              <a:rPr sz="1800" spc="-19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25" dirty="0">
                <a:solidFill>
                  <a:srgbClr val="5F5F5F"/>
                </a:solidFill>
                <a:latin typeface="Tahoma"/>
                <a:cs typeface="Tahoma"/>
              </a:rPr>
              <a:t>Management</a:t>
            </a:r>
            <a:r>
              <a:rPr sz="1800" spc="-17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5F5F5F"/>
                </a:solidFill>
                <a:latin typeface="Tahoma"/>
                <a:cs typeface="Tahoma"/>
              </a:rPr>
              <a:t>Practices</a:t>
            </a:r>
            <a:r>
              <a:rPr sz="1800" spc="-18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5F5F5F"/>
                </a:solidFill>
                <a:latin typeface="Tahoma"/>
                <a:cs typeface="Tahoma"/>
              </a:rPr>
              <a:t>Report</a:t>
            </a:r>
            <a:r>
              <a:rPr sz="1800" spc="-18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25" dirty="0">
                <a:solidFill>
                  <a:srgbClr val="5F5F5F"/>
                </a:solidFill>
                <a:latin typeface="Tahoma"/>
                <a:cs typeface="Tahoma"/>
              </a:rPr>
              <a:t>–</a:t>
            </a:r>
            <a:r>
              <a:rPr sz="1800" spc="-19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10" dirty="0">
                <a:solidFill>
                  <a:srgbClr val="5F5F5F"/>
                </a:solidFill>
                <a:latin typeface="Tahoma"/>
                <a:cs typeface="Tahoma"/>
              </a:rPr>
              <a:t>2022,</a:t>
            </a:r>
            <a:r>
              <a:rPr sz="1800" spc="-17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20" dirty="0">
                <a:solidFill>
                  <a:srgbClr val="5F5F5F"/>
                </a:solidFill>
                <a:latin typeface="Tahoma"/>
                <a:cs typeface="Tahoma"/>
              </a:rPr>
              <a:t>The</a:t>
            </a:r>
            <a:r>
              <a:rPr sz="1800" spc="-18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5F5F5F"/>
                </a:solidFill>
                <a:latin typeface="Tahoma"/>
                <a:cs typeface="Tahoma"/>
              </a:rPr>
              <a:t>KPI</a:t>
            </a:r>
            <a:r>
              <a:rPr sz="1800" spc="-19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10" dirty="0">
                <a:solidFill>
                  <a:srgbClr val="5F5F5F"/>
                </a:solidFill>
                <a:latin typeface="Tahoma"/>
                <a:cs typeface="Tahoma"/>
              </a:rPr>
              <a:t>Institute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28" name="object 2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6442" rIns="0" bIns="0" rtlCol="0">
            <a:spAutoFit/>
          </a:bodyPr>
          <a:lstStyle/>
          <a:p>
            <a:pPr marL="2437765">
              <a:lnSpc>
                <a:spcPct val="100000"/>
              </a:lnSpc>
              <a:spcBef>
                <a:spcPts val="90"/>
              </a:spcBef>
            </a:pPr>
            <a:fld id="{81D60167-4931-47E6-BA6A-407CBD079E47}" type="slidenum">
              <a:rPr spc="-25" dirty="0">
                <a:latin typeface="Tahoma"/>
                <a:cs typeface="Tahoma"/>
              </a:rPr>
              <a:t>20</a:t>
            </a:fld>
            <a:endParaRPr spc="-25" dirty="0">
              <a:latin typeface="Tahoma"/>
              <a:cs typeface="Tahoma"/>
            </a:endParaRPr>
          </a:p>
        </p:txBody>
      </p:sp>
      <p:sp>
        <p:nvSpPr>
          <p:cNvPr id="29" name="object 2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/>
              <a:t>©</a:t>
            </a:r>
            <a:r>
              <a:rPr spc="-15" dirty="0"/>
              <a:t> </a:t>
            </a:r>
            <a:r>
              <a:rPr dirty="0"/>
              <a:t>The</a:t>
            </a:r>
            <a:r>
              <a:rPr spc="-30" dirty="0"/>
              <a:t> </a:t>
            </a:r>
            <a:r>
              <a:rPr dirty="0"/>
              <a:t>KPI</a:t>
            </a:r>
            <a:r>
              <a:rPr spc="-5" dirty="0"/>
              <a:t> </a:t>
            </a:r>
            <a:r>
              <a:rPr dirty="0"/>
              <a:t>Institute</a:t>
            </a:r>
            <a:r>
              <a:rPr spc="-20" dirty="0"/>
              <a:t> 2023</a:t>
            </a:r>
          </a:p>
        </p:txBody>
      </p:sp>
      <p:sp>
        <p:nvSpPr>
          <p:cNvPr id="26" name="object 26"/>
          <p:cNvSpPr txBox="1"/>
          <p:nvPr/>
        </p:nvSpPr>
        <p:spPr>
          <a:xfrm>
            <a:off x="258876" y="6350000"/>
            <a:ext cx="363664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i="1" spc="-100" dirty="0">
                <a:solidFill>
                  <a:srgbClr val="5F5F5F"/>
                </a:solidFill>
                <a:latin typeface="Lucida Sans"/>
                <a:cs typeface="Lucida Sans"/>
              </a:rPr>
              <a:t>Source:</a:t>
            </a:r>
            <a:r>
              <a:rPr sz="900" i="1" spc="-55" dirty="0">
                <a:solidFill>
                  <a:srgbClr val="5F5F5F"/>
                </a:solidFill>
                <a:latin typeface="Lucida Sans"/>
                <a:cs typeface="Lucida Sans"/>
              </a:rPr>
              <a:t> </a:t>
            </a:r>
            <a:r>
              <a:rPr sz="900" i="1" spc="-95" dirty="0">
                <a:solidFill>
                  <a:srgbClr val="5F5F5F"/>
                </a:solidFill>
                <a:latin typeface="Lucida Sans"/>
                <a:cs typeface="Lucida Sans"/>
              </a:rPr>
              <a:t>The</a:t>
            </a:r>
            <a:r>
              <a:rPr sz="900" i="1" spc="-65" dirty="0">
                <a:solidFill>
                  <a:srgbClr val="5F5F5F"/>
                </a:solidFill>
                <a:latin typeface="Lucida Sans"/>
                <a:cs typeface="Lucida Sans"/>
              </a:rPr>
              <a:t> </a:t>
            </a:r>
            <a:r>
              <a:rPr sz="900" i="1" spc="-30" dirty="0">
                <a:solidFill>
                  <a:srgbClr val="5F5F5F"/>
                </a:solidFill>
                <a:latin typeface="Lucida Sans"/>
                <a:cs typeface="Lucida Sans"/>
              </a:rPr>
              <a:t>KPI</a:t>
            </a:r>
            <a:r>
              <a:rPr sz="900" i="1" spc="-65" dirty="0">
                <a:solidFill>
                  <a:srgbClr val="5F5F5F"/>
                </a:solidFill>
                <a:latin typeface="Lucida Sans"/>
                <a:cs typeface="Lucida Sans"/>
              </a:rPr>
              <a:t> </a:t>
            </a:r>
            <a:r>
              <a:rPr sz="900" i="1" spc="-80" dirty="0">
                <a:solidFill>
                  <a:srgbClr val="5F5F5F"/>
                </a:solidFill>
                <a:latin typeface="Lucida Sans"/>
                <a:cs typeface="Lucida Sans"/>
              </a:rPr>
              <a:t>Institute</a:t>
            </a:r>
            <a:r>
              <a:rPr sz="900" i="1" spc="-55" dirty="0">
                <a:solidFill>
                  <a:srgbClr val="5F5F5F"/>
                </a:solidFill>
                <a:latin typeface="Lucida Sans"/>
                <a:cs typeface="Lucida Sans"/>
              </a:rPr>
              <a:t> </a:t>
            </a:r>
            <a:r>
              <a:rPr sz="900" i="1" spc="-65" dirty="0">
                <a:solidFill>
                  <a:srgbClr val="5F5F5F"/>
                </a:solidFill>
                <a:latin typeface="Lucida Sans"/>
                <a:cs typeface="Lucida Sans"/>
              </a:rPr>
              <a:t>(2022),</a:t>
            </a:r>
            <a:r>
              <a:rPr sz="900" i="1" spc="-85" dirty="0">
                <a:solidFill>
                  <a:srgbClr val="5F5F5F"/>
                </a:solidFill>
                <a:latin typeface="Lucida Sans"/>
                <a:cs typeface="Lucida Sans"/>
              </a:rPr>
              <a:t> </a:t>
            </a:r>
            <a:r>
              <a:rPr sz="900" i="1" spc="-80" dirty="0">
                <a:solidFill>
                  <a:srgbClr val="5F5F5F"/>
                </a:solidFill>
                <a:latin typeface="Lucida Sans"/>
                <a:cs typeface="Lucida Sans"/>
              </a:rPr>
              <a:t>State</a:t>
            </a:r>
            <a:r>
              <a:rPr sz="900" i="1" spc="-65" dirty="0">
                <a:solidFill>
                  <a:srgbClr val="5F5F5F"/>
                </a:solidFill>
                <a:latin typeface="Lucida Sans"/>
                <a:cs typeface="Lucida Sans"/>
              </a:rPr>
              <a:t> </a:t>
            </a:r>
            <a:r>
              <a:rPr sz="900" i="1" spc="-90" dirty="0">
                <a:solidFill>
                  <a:srgbClr val="5F5F5F"/>
                </a:solidFill>
                <a:latin typeface="Lucida Sans"/>
                <a:cs typeface="Lucida Sans"/>
              </a:rPr>
              <a:t>of</a:t>
            </a:r>
            <a:r>
              <a:rPr sz="900" i="1" spc="-65" dirty="0">
                <a:solidFill>
                  <a:srgbClr val="5F5F5F"/>
                </a:solidFill>
                <a:latin typeface="Lucida Sans"/>
                <a:cs typeface="Lucida Sans"/>
              </a:rPr>
              <a:t> </a:t>
            </a:r>
            <a:r>
              <a:rPr sz="900" i="1" spc="-100" dirty="0">
                <a:solidFill>
                  <a:srgbClr val="5F5F5F"/>
                </a:solidFill>
                <a:latin typeface="Lucida Sans"/>
                <a:cs typeface="Lucida Sans"/>
              </a:rPr>
              <a:t>Strategy</a:t>
            </a:r>
            <a:r>
              <a:rPr sz="900" i="1" spc="-75" dirty="0">
                <a:solidFill>
                  <a:srgbClr val="5F5F5F"/>
                </a:solidFill>
                <a:latin typeface="Lucida Sans"/>
                <a:cs typeface="Lucida Sans"/>
              </a:rPr>
              <a:t> </a:t>
            </a:r>
            <a:r>
              <a:rPr sz="900" i="1" spc="-105" dirty="0">
                <a:solidFill>
                  <a:srgbClr val="5F5F5F"/>
                </a:solidFill>
                <a:latin typeface="Lucida Sans"/>
                <a:cs typeface="Lucida Sans"/>
              </a:rPr>
              <a:t>Management</a:t>
            </a:r>
            <a:r>
              <a:rPr sz="900" i="1" spc="-80" dirty="0">
                <a:solidFill>
                  <a:srgbClr val="5F5F5F"/>
                </a:solidFill>
                <a:latin typeface="Lucida Sans"/>
                <a:cs typeface="Lucida Sans"/>
              </a:rPr>
              <a:t> Practice</a:t>
            </a:r>
            <a:r>
              <a:rPr sz="900" i="1" spc="-70" dirty="0">
                <a:solidFill>
                  <a:srgbClr val="5F5F5F"/>
                </a:solidFill>
                <a:latin typeface="Lucida Sans"/>
                <a:cs typeface="Lucida Sans"/>
              </a:rPr>
              <a:t> </a:t>
            </a:r>
            <a:r>
              <a:rPr sz="900" i="1" spc="-30" dirty="0">
                <a:solidFill>
                  <a:srgbClr val="5F5F5F"/>
                </a:solidFill>
                <a:latin typeface="Lucida Sans"/>
                <a:cs typeface="Lucida Sans"/>
              </a:rPr>
              <a:t>Report</a:t>
            </a:r>
            <a:endParaRPr sz="900">
              <a:latin typeface="Lucida Sans"/>
              <a:cs typeface="Lucida Sans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6161023" y="4324627"/>
            <a:ext cx="2736850" cy="2143760"/>
          </a:xfrm>
          <a:prstGeom prst="rect">
            <a:avLst/>
          </a:prstGeom>
        </p:spPr>
        <p:txBody>
          <a:bodyPr vert="horz" wrap="square" lIns="0" tIns="1524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0"/>
              </a:spcBef>
            </a:pPr>
            <a:r>
              <a:rPr sz="1900" spc="130" dirty="0">
                <a:solidFill>
                  <a:srgbClr val="5F5F5F"/>
                </a:solidFill>
                <a:latin typeface="Century Gothic"/>
                <a:cs typeface="Century Gothic"/>
              </a:rPr>
              <a:t>OTHERS:</a:t>
            </a:r>
            <a:endParaRPr sz="1900">
              <a:latin typeface="Century Gothic"/>
              <a:cs typeface="Century Gothic"/>
            </a:endParaRPr>
          </a:p>
          <a:p>
            <a:pPr marL="12700" marR="66040">
              <a:lnSpc>
                <a:spcPct val="141600"/>
              </a:lnSpc>
              <a:spcBef>
                <a:spcPts val="175"/>
              </a:spcBef>
            </a:pPr>
            <a:r>
              <a:rPr sz="2000" spc="-90" dirty="0">
                <a:solidFill>
                  <a:srgbClr val="5F5F5F"/>
                </a:solidFill>
                <a:latin typeface="Century Gothic"/>
                <a:cs typeface="Century Gothic"/>
              </a:rPr>
              <a:t>15%</a:t>
            </a:r>
            <a:r>
              <a:rPr sz="2000" spc="-10" dirty="0">
                <a:solidFill>
                  <a:srgbClr val="5F5F5F"/>
                </a:solidFill>
                <a:latin typeface="Century Gothic"/>
                <a:cs typeface="Century Gothic"/>
              </a:rPr>
              <a:t> </a:t>
            </a:r>
            <a:r>
              <a:rPr sz="1400" spc="65" dirty="0">
                <a:solidFill>
                  <a:srgbClr val="5F5F5F"/>
                </a:solidFill>
                <a:latin typeface="Century Gothic"/>
                <a:cs typeface="Century Gothic"/>
              </a:rPr>
              <a:t>-</a:t>
            </a:r>
            <a:r>
              <a:rPr sz="1400" spc="-5" dirty="0">
                <a:solidFill>
                  <a:srgbClr val="5F5F5F"/>
                </a:solidFill>
                <a:latin typeface="Century Gothic"/>
                <a:cs typeface="Century Gothic"/>
              </a:rPr>
              <a:t> </a:t>
            </a:r>
            <a:r>
              <a:rPr sz="1400" spc="-10" dirty="0">
                <a:solidFill>
                  <a:srgbClr val="5F5F5F"/>
                </a:solidFill>
                <a:latin typeface="Century Gothic"/>
                <a:cs typeface="Century Gothic"/>
              </a:rPr>
              <a:t>Data</a:t>
            </a:r>
            <a:r>
              <a:rPr sz="1400" spc="-25" dirty="0">
                <a:solidFill>
                  <a:srgbClr val="5F5F5F"/>
                </a:solidFill>
                <a:latin typeface="Century Gothic"/>
                <a:cs typeface="Century Gothic"/>
              </a:rPr>
              <a:t> </a:t>
            </a:r>
            <a:r>
              <a:rPr sz="1400" dirty="0">
                <a:solidFill>
                  <a:srgbClr val="5F5F5F"/>
                </a:solidFill>
                <a:latin typeface="Century Gothic"/>
                <a:cs typeface="Century Gothic"/>
              </a:rPr>
              <a:t>availability</a:t>
            </a:r>
            <a:r>
              <a:rPr sz="1400" spc="-10" dirty="0">
                <a:solidFill>
                  <a:srgbClr val="5F5F5F"/>
                </a:solidFill>
                <a:latin typeface="Century Gothic"/>
                <a:cs typeface="Century Gothic"/>
              </a:rPr>
              <a:t> </a:t>
            </a:r>
            <a:r>
              <a:rPr sz="1400" spc="100" dirty="0">
                <a:solidFill>
                  <a:srgbClr val="5F5F5F"/>
                </a:solidFill>
                <a:latin typeface="Century Gothic"/>
                <a:cs typeface="Century Gothic"/>
              </a:rPr>
              <a:t>in</a:t>
            </a:r>
            <a:r>
              <a:rPr sz="1400" spc="-15" dirty="0">
                <a:solidFill>
                  <a:srgbClr val="5F5F5F"/>
                </a:solidFill>
                <a:latin typeface="Century Gothic"/>
                <a:cs typeface="Century Gothic"/>
              </a:rPr>
              <a:t> </a:t>
            </a:r>
            <a:r>
              <a:rPr sz="1400" spc="-25" dirty="0">
                <a:solidFill>
                  <a:srgbClr val="5F5F5F"/>
                </a:solidFill>
                <a:latin typeface="Century Gothic"/>
                <a:cs typeface="Century Gothic"/>
              </a:rPr>
              <a:t>due </a:t>
            </a:r>
            <a:r>
              <a:rPr sz="1400" spc="70" dirty="0">
                <a:solidFill>
                  <a:srgbClr val="5F5F5F"/>
                </a:solidFill>
                <a:latin typeface="Century Gothic"/>
                <a:cs typeface="Century Gothic"/>
              </a:rPr>
              <a:t>time</a:t>
            </a:r>
            <a:r>
              <a:rPr sz="1400" spc="35" dirty="0">
                <a:solidFill>
                  <a:srgbClr val="5F5F5F"/>
                </a:solidFill>
                <a:latin typeface="Century Gothic"/>
                <a:cs typeface="Century Gothic"/>
              </a:rPr>
              <a:t> </a:t>
            </a:r>
            <a:r>
              <a:rPr sz="1400" dirty="0">
                <a:solidFill>
                  <a:srgbClr val="5F5F5F"/>
                </a:solidFill>
                <a:latin typeface="Century Gothic"/>
                <a:cs typeface="Century Gothic"/>
              </a:rPr>
              <a:t>for</a:t>
            </a:r>
            <a:r>
              <a:rPr sz="1400" spc="55" dirty="0">
                <a:solidFill>
                  <a:srgbClr val="5F5F5F"/>
                </a:solidFill>
                <a:latin typeface="Century Gothic"/>
                <a:cs typeface="Century Gothic"/>
              </a:rPr>
              <a:t> </a:t>
            </a:r>
            <a:r>
              <a:rPr sz="1400" spc="-10" dirty="0">
                <a:solidFill>
                  <a:srgbClr val="5F5F5F"/>
                </a:solidFill>
                <a:latin typeface="Century Gothic"/>
                <a:cs typeface="Century Gothic"/>
              </a:rPr>
              <a:t>decisions</a:t>
            </a:r>
            <a:endParaRPr sz="1400">
              <a:latin typeface="Century Gothic"/>
              <a:cs typeface="Century Gothic"/>
            </a:endParaRPr>
          </a:p>
          <a:p>
            <a:pPr marL="12700">
              <a:lnSpc>
                <a:spcPct val="100000"/>
              </a:lnSpc>
              <a:spcBef>
                <a:spcPts val="1045"/>
              </a:spcBef>
            </a:pPr>
            <a:r>
              <a:rPr sz="2000" spc="-95" dirty="0">
                <a:solidFill>
                  <a:srgbClr val="5F5F5F"/>
                </a:solidFill>
                <a:latin typeface="Century Gothic"/>
                <a:cs typeface="Century Gothic"/>
              </a:rPr>
              <a:t>12%</a:t>
            </a:r>
            <a:r>
              <a:rPr sz="2000" spc="45" dirty="0">
                <a:solidFill>
                  <a:srgbClr val="5F5F5F"/>
                </a:solidFill>
                <a:latin typeface="Century Gothic"/>
                <a:cs typeface="Century Gothic"/>
              </a:rPr>
              <a:t> </a:t>
            </a:r>
            <a:r>
              <a:rPr sz="1400" spc="65" dirty="0">
                <a:solidFill>
                  <a:srgbClr val="5F5F5F"/>
                </a:solidFill>
                <a:latin typeface="Century Gothic"/>
                <a:cs typeface="Century Gothic"/>
              </a:rPr>
              <a:t>-</a:t>
            </a:r>
            <a:r>
              <a:rPr sz="1400" spc="35" dirty="0">
                <a:solidFill>
                  <a:srgbClr val="5F5F5F"/>
                </a:solidFill>
                <a:latin typeface="Century Gothic"/>
                <a:cs typeface="Century Gothic"/>
              </a:rPr>
              <a:t> </a:t>
            </a:r>
            <a:r>
              <a:rPr sz="1400" dirty="0">
                <a:solidFill>
                  <a:srgbClr val="5F5F5F"/>
                </a:solidFill>
                <a:latin typeface="Century Gothic"/>
                <a:cs typeface="Century Gothic"/>
              </a:rPr>
              <a:t>Collecting</a:t>
            </a:r>
            <a:r>
              <a:rPr sz="1400" spc="25" dirty="0">
                <a:solidFill>
                  <a:srgbClr val="5F5F5F"/>
                </a:solidFill>
                <a:latin typeface="Century Gothic"/>
                <a:cs typeface="Century Gothic"/>
              </a:rPr>
              <a:t> </a:t>
            </a:r>
            <a:r>
              <a:rPr sz="1400" spc="-55" dirty="0">
                <a:solidFill>
                  <a:srgbClr val="5F5F5F"/>
                </a:solidFill>
                <a:latin typeface="Century Gothic"/>
                <a:cs typeface="Century Gothic"/>
              </a:rPr>
              <a:t>data</a:t>
            </a:r>
            <a:r>
              <a:rPr sz="1400" spc="15" dirty="0">
                <a:solidFill>
                  <a:srgbClr val="5F5F5F"/>
                </a:solidFill>
                <a:latin typeface="Century Gothic"/>
                <a:cs typeface="Century Gothic"/>
              </a:rPr>
              <a:t> </a:t>
            </a:r>
            <a:r>
              <a:rPr sz="1400" dirty="0">
                <a:solidFill>
                  <a:srgbClr val="5F5F5F"/>
                </a:solidFill>
                <a:latin typeface="Century Gothic"/>
                <a:cs typeface="Century Gothic"/>
              </a:rPr>
              <a:t>for</a:t>
            </a:r>
            <a:r>
              <a:rPr sz="1400" spc="30" dirty="0">
                <a:solidFill>
                  <a:srgbClr val="5F5F5F"/>
                </a:solidFill>
                <a:latin typeface="Century Gothic"/>
                <a:cs typeface="Century Gothic"/>
              </a:rPr>
              <a:t> </a:t>
            </a:r>
            <a:r>
              <a:rPr sz="1400" spc="125" dirty="0">
                <a:solidFill>
                  <a:srgbClr val="5F5F5F"/>
                </a:solidFill>
                <a:latin typeface="Century Gothic"/>
                <a:cs typeface="Century Gothic"/>
              </a:rPr>
              <a:t>KPIs</a:t>
            </a:r>
            <a:endParaRPr sz="1400">
              <a:latin typeface="Century Gothic"/>
              <a:cs typeface="Century Gothic"/>
            </a:endParaRPr>
          </a:p>
          <a:p>
            <a:pPr marL="12700">
              <a:lnSpc>
                <a:spcPct val="100000"/>
              </a:lnSpc>
              <a:spcBef>
                <a:spcPts val="1200"/>
              </a:spcBef>
            </a:pPr>
            <a:r>
              <a:rPr sz="2000" spc="-95" dirty="0">
                <a:solidFill>
                  <a:srgbClr val="5F5F5F"/>
                </a:solidFill>
                <a:latin typeface="Century Gothic"/>
                <a:cs typeface="Century Gothic"/>
              </a:rPr>
              <a:t>12%</a:t>
            </a:r>
            <a:r>
              <a:rPr sz="2000" spc="75" dirty="0">
                <a:solidFill>
                  <a:srgbClr val="5F5F5F"/>
                </a:solidFill>
                <a:latin typeface="Century Gothic"/>
                <a:cs typeface="Century Gothic"/>
              </a:rPr>
              <a:t> </a:t>
            </a:r>
            <a:r>
              <a:rPr sz="1400" spc="65" dirty="0">
                <a:solidFill>
                  <a:srgbClr val="5F5F5F"/>
                </a:solidFill>
                <a:latin typeface="Century Gothic"/>
                <a:cs typeface="Century Gothic"/>
              </a:rPr>
              <a:t>-</a:t>
            </a:r>
            <a:r>
              <a:rPr sz="1400" spc="55" dirty="0">
                <a:solidFill>
                  <a:srgbClr val="5F5F5F"/>
                </a:solidFill>
                <a:latin typeface="Century Gothic"/>
                <a:cs typeface="Century Gothic"/>
              </a:rPr>
              <a:t> </a:t>
            </a:r>
            <a:r>
              <a:rPr sz="1400" dirty="0">
                <a:solidFill>
                  <a:srgbClr val="5F5F5F"/>
                </a:solidFill>
                <a:latin typeface="Century Gothic"/>
                <a:cs typeface="Century Gothic"/>
              </a:rPr>
              <a:t>Target</a:t>
            </a:r>
            <a:r>
              <a:rPr sz="1400" spc="45" dirty="0">
                <a:solidFill>
                  <a:srgbClr val="5F5F5F"/>
                </a:solidFill>
                <a:latin typeface="Century Gothic"/>
                <a:cs typeface="Century Gothic"/>
              </a:rPr>
              <a:t> </a:t>
            </a:r>
            <a:r>
              <a:rPr sz="1400" spc="60" dirty="0">
                <a:solidFill>
                  <a:srgbClr val="5F5F5F"/>
                </a:solidFill>
                <a:latin typeface="Century Gothic"/>
                <a:cs typeface="Century Gothic"/>
              </a:rPr>
              <a:t>setting</a:t>
            </a:r>
            <a:endParaRPr sz="1400">
              <a:latin typeface="Century Gothic"/>
              <a:cs typeface="Century Gothic"/>
            </a:endParaRPr>
          </a:p>
        </p:txBody>
      </p:sp>
    </p:spTree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4363" y="699896"/>
            <a:ext cx="70377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25" dirty="0"/>
              <a:t>DATA</a:t>
            </a:r>
            <a:r>
              <a:rPr spc="15" dirty="0"/>
              <a:t> </a:t>
            </a:r>
            <a:r>
              <a:rPr spc="175" dirty="0"/>
              <a:t>QUALITY</a:t>
            </a:r>
            <a:r>
              <a:rPr dirty="0"/>
              <a:t> </a:t>
            </a:r>
            <a:r>
              <a:rPr spc="180" dirty="0"/>
              <a:t>DIMENSIONS</a:t>
            </a:r>
            <a:r>
              <a:rPr spc="30" dirty="0"/>
              <a:t> </a:t>
            </a:r>
            <a:r>
              <a:rPr spc="110" dirty="0"/>
              <a:t>-</a:t>
            </a:r>
            <a:r>
              <a:rPr spc="-10" dirty="0"/>
              <a:t> </a:t>
            </a:r>
            <a:r>
              <a:rPr spc="110" dirty="0"/>
              <a:t>CONSISTENCY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96595" y="1926335"/>
            <a:ext cx="3766185" cy="3659504"/>
            <a:chOff x="196595" y="1926335"/>
            <a:chExt cx="3766185" cy="3659504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64594" y="2406356"/>
              <a:ext cx="1566776" cy="1386898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2272440" y="2414238"/>
              <a:ext cx="1491615" cy="1312545"/>
            </a:xfrm>
            <a:custGeom>
              <a:avLst/>
              <a:gdLst/>
              <a:ahLst/>
              <a:cxnLst/>
              <a:rect l="l" t="t" r="r" b="b"/>
              <a:pathLst>
                <a:path w="1491614" h="1312545">
                  <a:moveTo>
                    <a:pt x="693936" y="0"/>
                  </a:moveTo>
                  <a:lnTo>
                    <a:pt x="647845" y="15112"/>
                  </a:lnTo>
                  <a:lnTo>
                    <a:pt x="24989" y="1044987"/>
                  </a:lnTo>
                  <a:lnTo>
                    <a:pt x="6952" y="1085517"/>
                  </a:lnTo>
                  <a:lnTo>
                    <a:pt x="0" y="1126720"/>
                  </a:lnTo>
                  <a:lnTo>
                    <a:pt x="3239" y="1167142"/>
                  </a:lnTo>
                  <a:lnTo>
                    <a:pt x="15780" y="1205333"/>
                  </a:lnTo>
                  <a:lnTo>
                    <a:pt x="36729" y="1239837"/>
                  </a:lnTo>
                  <a:lnTo>
                    <a:pt x="65196" y="1269203"/>
                  </a:lnTo>
                  <a:lnTo>
                    <a:pt x="100289" y="1291978"/>
                  </a:lnTo>
                  <a:lnTo>
                    <a:pt x="141117" y="1306708"/>
                  </a:lnTo>
                  <a:lnTo>
                    <a:pt x="186787" y="1311941"/>
                  </a:lnTo>
                  <a:lnTo>
                    <a:pt x="1413988" y="1311941"/>
                  </a:lnTo>
                  <a:lnTo>
                    <a:pt x="1423013" y="1311604"/>
                  </a:lnTo>
                  <a:lnTo>
                    <a:pt x="1441920" y="1310120"/>
                  </a:lnTo>
                  <a:lnTo>
                    <a:pt x="1450945" y="1309782"/>
                  </a:lnTo>
                  <a:lnTo>
                    <a:pt x="1470757" y="1280963"/>
                  </a:lnTo>
                  <a:lnTo>
                    <a:pt x="1484473" y="1248013"/>
                  </a:lnTo>
                  <a:lnTo>
                    <a:pt x="1491236" y="1211752"/>
                  </a:lnTo>
                  <a:lnTo>
                    <a:pt x="1490188" y="1173003"/>
                  </a:lnTo>
                  <a:lnTo>
                    <a:pt x="1483777" y="1123848"/>
                  </a:lnTo>
                  <a:lnTo>
                    <a:pt x="1475925" y="1075183"/>
                  </a:lnTo>
                  <a:lnTo>
                    <a:pt x="1466643" y="1027023"/>
                  </a:lnTo>
                  <a:lnTo>
                    <a:pt x="1455943" y="979386"/>
                  </a:lnTo>
                  <a:lnTo>
                    <a:pt x="1443835" y="932290"/>
                  </a:lnTo>
                  <a:lnTo>
                    <a:pt x="1430329" y="885750"/>
                  </a:lnTo>
                  <a:lnTo>
                    <a:pt x="1415437" y="839783"/>
                  </a:lnTo>
                  <a:lnTo>
                    <a:pt x="1399169" y="794407"/>
                  </a:lnTo>
                  <a:lnTo>
                    <a:pt x="1381536" y="749638"/>
                  </a:lnTo>
                  <a:lnTo>
                    <a:pt x="1362548" y="705494"/>
                  </a:lnTo>
                  <a:lnTo>
                    <a:pt x="1342218" y="661990"/>
                  </a:lnTo>
                  <a:lnTo>
                    <a:pt x="1320554" y="619145"/>
                  </a:lnTo>
                  <a:lnTo>
                    <a:pt x="1297569" y="576974"/>
                  </a:lnTo>
                  <a:lnTo>
                    <a:pt x="1273272" y="535495"/>
                  </a:lnTo>
                  <a:lnTo>
                    <a:pt x="1247675" y="494724"/>
                  </a:lnTo>
                  <a:lnTo>
                    <a:pt x="1220788" y="454679"/>
                  </a:lnTo>
                  <a:lnTo>
                    <a:pt x="1192622" y="415377"/>
                  </a:lnTo>
                  <a:lnTo>
                    <a:pt x="1163188" y="376833"/>
                  </a:lnTo>
                  <a:lnTo>
                    <a:pt x="1132497" y="339065"/>
                  </a:lnTo>
                  <a:lnTo>
                    <a:pt x="1100559" y="302091"/>
                  </a:lnTo>
                  <a:lnTo>
                    <a:pt x="1067385" y="265926"/>
                  </a:lnTo>
                  <a:lnTo>
                    <a:pt x="1032986" y="230587"/>
                  </a:lnTo>
                  <a:lnTo>
                    <a:pt x="997373" y="196092"/>
                  </a:lnTo>
                  <a:lnTo>
                    <a:pt x="960556" y="162458"/>
                  </a:lnTo>
                  <a:lnTo>
                    <a:pt x="922546" y="129701"/>
                  </a:lnTo>
                  <a:lnTo>
                    <a:pt x="883354" y="97838"/>
                  </a:lnTo>
                  <a:lnTo>
                    <a:pt x="842991" y="66886"/>
                  </a:lnTo>
                  <a:lnTo>
                    <a:pt x="801467" y="36861"/>
                  </a:lnTo>
                  <a:lnTo>
                    <a:pt x="767100" y="17398"/>
                  </a:lnTo>
                  <a:lnTo>
                    <a:pt x="730744" y="5175"/>
                  </a:lnTo>
                  <a:lnTo>
                    <a:pt x="693936" y="0"/>
                  </a:lnTo>
                  <a:close/>
                </a:path>
              </a:pathLst>
            </a:custGeom>
            <a:solidFill>
              <a:srgbClr val="DFDF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4030" y="3773346"/>
              <a:ext cx="1580413" cy="1402196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392280" y="3781043"/>
              <a:ext cx="1504950" cy="1327785"/>
            </a:xfrm>
            <a:custGeom>
              <a:avLst/>
              <a:gdLst/>
              <a:ahLst/>
              <a:cxnLst/>
              <a:rect l="l" t="t" r="r" b="b"/>
              <a:pathLst>
                <a:path w="1504950" h="1327785">
                  <a:moveTo>
                    <a:pt x="1318155" y="0"/>
                  </a:moveTo>
                  <a:lnTo>
                    <a:pt x="91094" y="0"/>
                  </a:lnTo>
                  <a:lnTo>
                    <a:pt x="42567" y="15493"/>
                  </a:lnTo>
                  <a:lnTo>
                    <a:pt x="21447" y="44348"/>
                  </a:lnTo>
                  <a:lnTo>
                    <a:pt x="7041" y="77549"/>
                  </a:lnTo>
                  <a:lnTo>
                    <a:pt x="0" y="114488"/>
                  </a:lnTo>
                  <a:lnTo>
                    <a:pt x="975" y="154558"/>
                  </a:lnTo>
                  <a:lnTo>
                    <a:pt x="7393" y="203741"/>
                  </a:lnTo>
                  <a:lnTo>
                    <a:pt x="15250" y="252434"/>
                  </a:lnTo>
                  <a:lnTo>
                    <a:pt x="24536" y="300620"/>
                  </a:lnTo>
                  <a:lnTo>
                    <a:pt x="35240" y="348284"/>
                  </a:lnTo>
                  <a:lnTo>
                    <a:pt x="47352" y="395408"/>
                  </a:lnTo>
                  <a:lnTo>
                    <a:pt x="60860" y="441974"/>
                  </a:lnTo>
                  <a:lnTo>
                    <a:pt x="75754" y="487967"/>
                  </a:lnTo>
                  <a:lnTo>
                    <a:pt x="92023" y="533370"/>
                  </a:lnTo>
                  <a:lnTo>
                    <a:pt x="109656" y="578164"/>
                  </a:lnTo>
                  <a:lnTo>
                    <a:pt x="128643" y="622334"/>
                  </a:lnTo>
                  <a:lnTo>
                    <a:pt x="148973" y="665863"/>
                  </a:lnTo>
                  <a:lnTo>
                    <a:pt x="170634" y="708734"/>
                  </a:lnTo>
                  <a:lnTo>
                    <a:pt x="193618" y="750929"/>
                  </a:lnTo>
                  <a:lnTo>
                    <a:pt x="217911" y="792432"/>
                  </a:lnTo>
                  <a:lnTo>
                    <a:pt x="243505" y="833226"/>
                  </a:lnTo>
                  <a:lnTo>
                    <a:pt x="270388" y="873294"/>
                  </a:lnTo>
                  <a:lnTo>
                    <a:pt x="298550" y="912619"/>
                  </a:lnTo>
                  <a:lnTo>
                    <a:pt x="327979" y="951185"/>
                  </a:lnTo>
                  <a:lnTo>
                    <a:pt x="358665" y="988974"/>
                  </a:lnTo>
                  <a:lnTo>
                    <a:pt x="390597" y="1025969"/>
                  </a:lnTo>
                  <a:lnTo>
                    <a:pt x="423765" y="1062154"/>
                  </a:lnTo>
                  <a:lnTo>
                    <a:pt x="458158" y="1097512"/>
                  </a:lnTo>
                  <a:lnTo>
                    <a:pt x="493764" y="1132025"/>
                  </a:lnTo>
                  <a:lnTo>
                    <a:pt x="530574" y="1165677"/>
                  </a:lnTo>
                  <a:lnTo>
                    <a:pt x="568577" y="1198451"/>
                  </a:lnTo>
                  <a:lnTo>
                    <a:pt x="607761" y="1230330"/>
                  </a:lnTo>
                  <a:lnTo>
                    <a:pt x="648117" y="1261297"/>
                  </a:lnTo>
                  <a:lnTo>
                    <a:pt x="689632" y="1291335"/>
                  </a:lnTo>
                  <a:lnTo>
                    <a:pt x="725052" y="1310766"/>
                  </a:lnTo>
                  <a:lnTo>
                    <a:pt x="761556" y="1322768"/>
                  </a:lnTo>
                  <a:lnTo>
                    <a:pt x="798492" y="1327340"/>
                  </a:lnTo>
                  <a:lnTo>
                    <a:pt x="835212" y="1324482"/>
                  </a:lnTo>
                  <a:lnTo>
                    <a:pt x="843844" y="1315755"/>
                  </a:lnTo>
                  <a:lnTo>
                    <a:pt x="852259" y="1306004"/>
                  </a:lnTo>
                  <a:lnTo>
                    <a:pt x="860241" y="1295015"/>
                  </a:lnTo>
                  <a:lnTo>
                    <a:pt x="867572" y="1282572"/>
                  </a:lnTo>
                  <a:lnTo>
                    <a:pt x="1479953" y="267080"/>
                  </a:lnTo>
                  <a:lnTo>
                    <a:pt x="1497990" y="226547"/>
                  </a:lnTo>
                  <a:lnTo>
                    <a:pt x="1504943" y="185332"/>
                  </a:lnTo>
                  <a:lnTo>
                    <a:pt x="1501703" y="144892"/>
                  </a:lnTo>
                  <a:lnTo>
                    <a:pt x="1489163" y="106682"/>
                  </a:lnTo>
                  <a:lnTo>
                    <a:pt x="1468213" y="72156"/>
                  </a:lnTo>
                  <a:lnTo>
                    <a:pt x="1439746" y="42770"/>
                  </a:lnTo>
                  <a:lnTo>
                    <a:pt x="1404653" y="19979"/>
                  </a:lnTo>
                  <a:lnTo>
                    <a:pt x="1363825" y="5237"/>
                  </a:lnTo>
                  <a:lnTo>
                    <a:pt x="1318155" y="0"/>
                  </a:lnTo>
                  <a:close/>
                </a:path>
              </a:pathLst>
            </a:custGeom>
            <a:solidFill>
              <a:srgbClr val="DFDF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33755" y="2360675"/>
              <a:ext cx="1607820" cy="1427988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360472" y="2386647"/>
              <a:ext cx="1504950" cy="1325880"/>
            </a:xfrm>
            <a:custGeom>
              <a:avLst/>
              <a:gdLst/>
              <a:ahLst/>
              <a:cxnLst/>
              <a:rect l="l" t="t" r="r" b="b"/>
              <a:pathLst>
                <a:path w="1504950" h="1325879">
                  <a:moveTo>
                    <a:pt x="798243" y="0"/>
                  </a:moveTo>
                  <a:lnTo>
                    <a:pt x="724789" y="16573"/>
                  </a:lnTo>
                  <a:lnTo>
                    <a:pt x="689360" y="36004"/>
                  </a:lnTo>
                  <a:lnTo>
                    <a:pt x="647611" y="66225"/>
                  </a:lnTo>
                  <a:lnTo>
                    <a:pt x="607056" y="97358"/>
                  </a:lnTo>
                  <a:lnTo>
                    <a:pt x="567704" y="129388"/>
                  </a:lnTo>
                  <a:lnTo>
                    <a:pt x="529563" y="162298"/>
                  </a:lnTo>
                  <a:lnTo>
                    <a:pt x="492643" y="196072"/>
                  </a:lnTo>
                  <a:lnTo>
                    <a:pt x="456952" y="230693"/>
                  </a:lnTo>
                  <a:lnTo>
                    <a:pt x="422499" y="266146"/>
                  </a:lnTo>
                  <a:lnTo>
                    <a:pt x="389293" y="302413"/>
                  </a:lnTo>
                  <a:lnTo>
                    <a:pt x="357343" y="339478"/>
                  </a:lnTo>
                  <a:lnTo>
                    <a:pt x="326657" y="377326"/>
                  </a:lnTo>
                  <a:lnTo>
                    <a:pt x="297245" y="415939"/>
                  </a:lnTo>
                  <a:lnTo>
                    <a:pt x="269115" y="455302"/>
                  </a:lnTo>
                  <a:lnTo>
                    <a:pt x="242276" y="495397"/>
                  </a:lnTo>
                  <a:lnTo>
                    <a:pt x="216737" y="536209"/>
                  </a:lnTo>
                  <a:lnTo>
                    <a:pt x="192507" y="577722"/>
                  </a:lnTo>
                  <a:lnTo>
                    <a:pt x="169595" y="619918"/>
                  </a:lnTo>
                  <a:lnTo>
                    <a:pt x="148010" y="662782"/>
                  </a:lnTo>
                  <a:lnTo>
                    <a:pt x="127760" y="706297"/>
                  </a:lnTo>
                  <a:lnTo>
                    <a:pt x="108854" y="750447"/>
                  </a:lnTo>
                  <a:lnTo>
                    <a:pt x="91301" y="795216"/>
                  </a:lnTo>
                  <a:lnTo>
                    <a:pt x="75110" y="840587"/>
                  </a:lnTo>
                  <a:lnTo>
                    <a:pt x="60290" y="886543"/>
                  </a:lnTo>
                  <a:lnTo>
                    <a:pt x="46849" y="933069"/>
                  </a:lnTo>
                  <a:lnTo>
                    <a:pt x="34797" y="980149"/>
                  </a:lnTo>
                  <a:lnTo>
                    <a:pt x="24143" y="1027765"/>
                  </a:lnTo>
                  <a:lnTo>
                    <a:pt x="14894" y="1075901"/>
                  </a:lnTo>
                  <a:lnTo>
                    <a:pt x="7061" y="1124542"/>
                  </a:lnTo>
                  <a:lnTo>
                    <a:pt x="652" y="1173670"/>
                  </a:lnTo>
                  <a:lnTo>
                    <a:pt x="0" y="1212453"/>
                  </a:lnTo>
                  <a:lnTo>
                    <a:pt x="7579" y="1248949"/>
                  </a:lnTo>
                  <a:lnTo>
                    <a:pt x="22094" y="1282541"/>
                  </a:lnTo>
                  <a:lnTo>
                    <a:pt x="42244" y="1312608"/>
                  </a:lnTo>
                  <a:lnTo>
                    <a:pt x="90783" y="1325816"/>
                  </a:lnTo>
                  <a:lnTo>
                    <a:pt x="1317959" y="1325816"/>
                  </a:lnTo>
                  <a:lnTo>
                    <a:pt x="1363629" y="1320587"/>
                  </a:lnTo>
                  <a:lnTo>
                    <a:pt x="1404457" y="1305869"/>
                  </a:lnTo>
                  <a:lnTo>
                    <a:pt x="1439550" y="1283111"/>
                  </a:lnTo>
                  <a:lnTo>
                    <a:pt x="1468017" y="1253765"/>
                  </a:lnTo>
                  <a:lnTo>
                    <a:pt x="1488967" y="1219281"/>
                  </a:lnTo>
                  <a:lnTo>
                    <a:pt x="1501507" y="1181111"/>
                  </a:lnTo>
                  <a:lnTo>
                    <a:pt x="1504747" y="1140705"/>
                  </a:lnTo>
                  <a:lnTo>
                    <a:pt x="1497794" y="1099514"/>
                  </a:lnTo>
                  <a:lnTo>
                    <a:pt x="1479757" y="1058989"/>
                  </a:lnTo>
                  <a:lnTo>
                    <a:pt x="867325" y="44767"/>
                  </a:lnTo>
                  <a:lnTo>
                    <a:pt x="843597" y="12799"/>
                  </a:lnTo>
                  <a:lnTo>
                    <a:pt x="798243" y="0"/>
                  </a:lnTo>
                  <a:close/>
                </a:path>
              </a:pathLst>
            </a:custGeom>
            <a:solidFill>
              <a:srgbClr val="DFDF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264663" y="3779519"/>
              <a:ext cx="1607819" cy="1414271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2290728" y="3805427"/>
              <a:ext cx="1504950" cy="1312545"/>
            </a:xfrm>
            <a:custGeom>
              <a:avLst/>
              <a:gdLst/>
              <a:ahLst/>
              <a:cxnLst/>
              <a:rect l="l" t="t" r="r" b="b"/>
              <a:pathLst>
                <a:path w="1504950" h="1312545">
                  <a:moveTo>
                    <a:pt x="1411575" y="0"/>
                  </a:moveTo>
                  <a:lnTo>
                    <a:pt x="186787" y="0"/>
                  </a:lnTo>
                  <a:lnTo>
                    <a:pt x="141117" y="5237"/>
                  </a:lnTo>
                  <a:lnTo>
                    <a:pt x="100289" y="19979"/>
                  </a:lnTo>
                  <a:lnTo>
                    <a:pt x="65196" y="42770"/>
                  </a:lnTo>
                  <a:lnTo>
                    <a:pt x="36729" y="72156"/>
                  </a:lnTo>
                  <a:lnTo>
                    <a:pt x="15780" y="106682"/>
                  </a:lnTo>
                  <a:lnTo>
                    <a:pt x="3239" y="144892"/>
                  </a:lnTo>
                  <a:lnTo>
                    <a:pt x="0" y="185332"/>
                  </a:lnTo>
                  <a:lnTo>
                    <a:pt x="6952" y="226547"/>
                  </a:lnTo>
                  <a:lnTo>
                    <a:pt x="24989" y="267081"/>
                  </a:lnTo>
                  <a:lnTo>
                    <a:pt x="637383" y="1282700"/>
                  </a:lnTo>
                  <a:lnTo>
                    <a:pt x="669768" y="1309243"/>
                  </a:lnTo>
                  <a:lnTo>
                    <a:pt x="706796" y="1312100"/>
                  </a:lnTo>
                  <a:lnTo>
                    <a:pt x="744254" y="1307528"/>
                  </a:lnTo>
                  <a:lnTo>
                    <a:pt x="780853" y="1295527"/>
                  </a:lnTo>
                  <a:lnTo>
                    <a:pt x="815310" y="1276096"/>
                  </a:lnTo>
                  <a:lnTo>
                    <a:pt x="856812" y="1246057"/>
                  </a:lnTo>
                  <a:lnTo>
                    <a:pt x="897139" y="1215088"/>
                  </a:lnTo>
                  <a:lnTo>
                    <a:pt x="936282" y="1183207"/>
                  </a:lnTo>
                  <a:lnTo>
                    <a:pt x="974232" y="1150430"/>
                  </a:lnTo>
                  <a:lnTo>
                    <a:pt x="1010980" y="1116773"/>
                  </a:lnTo>
                  <a:lnTo>
                    <a:pt x="1046516" y="1082255"/>
                  </a:lnTo>
                  <a:lnTo>
                    <a:pt x="1080833" y="1046892"/>
                  </a:lnTo>
                  <a:lnTo>
                    <a:pt x="1113921" y="1010701"/>
                  </a:lnTo>
                  <a:lnTo>
                    <a:pt x="1145772" y="973699"/>
                  </a:lnTo>
                  <a:lnTo>
                    <a:pt x="1176376" y="935902"/>
                  </a:lnTo>
                  <a:lnTo>
                    <a:pt x="1205724" y="897328"/>
                  </a:lnTo>
                  <a:lnTo>
                    <a:pt x="1233808" y="857994"/>
                  </a:lnTo>
                  <a:lnTo>
                    <a:pt x="1260618" y="817917"/>
                  </a:lnTo>
                  <a:lnTo>
                    <a:pt x="1286147" y="777113"/>
                  </a:lnTo>
                  <a:lnTo>
                    <a:pt x="1310384" y="735599"/>
                  </a:lnTo>
                  <a:lnTo>
                    <a:pt x="1333320" y="693393"/>
                  </a:lnTo>
                  <a:lnTo>
                    <a:pt x="1354948" y="650511"/>
                  </a:lnTo>
                  <a:lnTo>
                    <a:pt x="1375258" y="606971"/>
                  </a:lnTo>
                  <a:lnTo>
                    <a:pt x="1394241" y="562788"/>
                  </a:lnTo>
                  <a:lnTo>
                    <a:pt x="1411888" y="517981"/>
                  </a:lnTo>
                  <a:lnTo>
                    <a:pt x="1428190" y="472567"/>
                  </a:lnTo>
                  <a:lnTo>
                    <a:pt x="1443139" y="426561"/>
                  </a:lnTo>
                  <a:lnTo>
                    <a:pt x="1456725" y="379981"/>
                  </a:lnTo>
                  <a:lnTo>
                    <a:pt x="1468939" y="332844"/>
                  </a:lnTo>
                  <a:lnTo>
                    <a:pt x="1479774" y="285167"/>
                  </a:lnTo>
                  <a:lnTo>
                    <a:pt x="1489218" y="236967"/>
                  </a:lnTo>
                  <a:lnTo>
                    <a:pt x="1497265" y="188260"/>
                  </a:lnTo>
                  <a:lnTo>
                    <a:pt x="1503904" y="139065"/>
                  </a:lnTo>
                  <a:lnTo>
                    <a:pt x="1504952" y="101901"/>
                  </a:lnTo>
                  <a:lnTo>
                    <a:pt x="1498189" y="67024"/>
                  </a:lnTo>
                  <a:lnTo>
                    <a:pt x="1464661" y="6604"/>
                  </a:lnTo>
                  <a:lnTo>
                    <a:pt x="1425370" y="406"/>
                  </a:lnTo>
                  <a:lnTo>
                    <a:pt x="1411575" y="0"/>
                  </a:lnTo>
                  <a:close/>
                </a:path>
              </a:pathLst>
            </a:custGeom>
            <a:solidFill>
              <a:srgbClr val="DFDF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49679" y="2077211"/>
              <a:ext cx="1703832" cy="1491996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1275968" y="2103287"/>
              <a:ext cx="1601470" cy="1388745"/>
            </a:xfrm>
            <a:custGeom>
              <a:avLst/>
              <a:gdLst/>
              <a:ahLst/>
              <a:cxnLst/>
              <a:rect l="l" t="t" r="r" b="b"/>
              <a:pathLst>
                <a:path w="1601470" h="1388745">
                  <a:moveTo>
                    <a:pt x="0" y="188935"/>
                  </a:moveTo>
                  <a:lnTo>
                    <a:pt x="4889" y="238259"/>
                  </a:lnTo>
                  <a:lnTo>
                    <a:pt x="25400" y="285963"/>
                  </a:lnTo>
                  <a:lnTo>
                    <a:pt x="637794" y="1300439"/>
                  </a:lnTo>
                  <a:lnTo>
                    <a:pt x="665393" y="1335698"/>
                  </a:lnTo>
                  <a:lnTo>
                    <a:pt x="699249" y="1362143"/>
                  </a:lnTo>
                  <a:lnTo>
                    <a:pt x="737573" y="1379772"/>
                  </a:lnTo>
                  <a:lnTo>
                    <a:pt x="778578" y="1388587"/>
                  </a:lnTo>
                  <a:lnTo>
                    <a:pt x="820478" y="1388587"/>
                  </a:lnTo>
                  <a:lnTo>
                    <a:pt x="861483" y="1379772"/>
                  </a:lnTo>
                  <a:lnTo>
                    <a:pt x="899807" y="1362143"/>
                  </a:lnTo>
                  <a:lnTo>
                    <a:pt x="933663" y="1335698"/>
                  </a:lnTo>
                  <a:lnTo>
                    <a:pt x="961263" y="1300439"/>
                  </a:lnTo>
                  <a:lnTo>
                    <a:pt x="1573657" y="285963"/>
                  </a:lnTo>
                  <a:lnTo>
                    <a:pt x="1592330" y="244053"/>
                  </a:lnTo>
                  <a:lnTo>
                    <a:pt x="9271" y="244053"/>
                  </a:lnTo>
                  <a:lnTo>
                    <a:pt x="4875" y="230476"/>
                  </a:lnTo>
                  <a:lnTo>
                    <a:pt x="2016" y="216494"/>
                  </a:lnTo>
                  <a:lnTo>
                    <a:pt x="466" y="202512"/>
                  </a:lnTo>
                  <a:lnTo>
                    <a:pt x="0" y="188935"/>
                  </a:lnTo>
                  <a:close/>
                </a:path>
                <a:path w="1601470" h="1388745">
                  <a:moveTo>
                    <a:pt x="824679" y="0"/>
                  </a:moveTo>
                  <a:lnTo>
                    <a:pt x="776631" y="0"/>
                  </a:lnTo>
                  <a:lnTo>
                    <a:pt x="728592" y="1337"/>
                  </a:lnTo>
                  <a:lnTo>
                    <a:pt x="680579" y="4012"/>
                  </a:lnTo>
                  <a:lnTo>
                    <a:pt x="632612" y="8024"/>
                  </a:lnTo>
                  <a:lnTo>
                    <a:pt x="584708" y="13373"/>
                  </a:lnTo>
                  <a:lnTo>
                    <a:pt x="536886" y="20060"/>
                  </a:lnTo>
                  <a:lnTo>
                    <a:pt x="489163" y="28084"/>
                  </a:lnTo>
                  <a:lnTo>
                    <a:pt x="441558" y="37445"/>
                  </a:lnTo>
                  <a:lnTo>
                    <a:pt x="394089" y="48144"/>
                  </a:lnTo>
                  <a:lnTo>
                    <a:pt x="346775" y="60180"/>
                  </a:lnTo>
                  <a:lnTo>
                    <a:pt x="299633" y="73554"/>
                  </a:lnTo>
                  <a:lnTo>
                    <a:pt x="252682" y="88265"/>
                  </a:lnTo>
                  <a:lnTo>
                    <a:pt x="205940" y="104313"/>
                  </a:lnTo>
                  <a:lnTo>
                    <a:pt x="159426" y="121698"/>
                  </a:lnTo>
                  <a:lnTo>
                    <a:pt x="113156" y="140421"/>
                  </a:lnTo>
                  <a:lnTo>
                    <a:pt x="77761" y="159739"/>
                  </a:lnTo>
                  <a:lnTo>
                    <a:pt x="48212" y="183998"/>
                  </a:lnTo>
                  <a:lnTo>
                    <a:pt x="9271" y="244053"/>
                  </a:lnTo>
                  <a:lnTo>
                    <a:pt x="1592072" y="244053"/>
                  </a:lnTo>
                  <a:lnTo>
                    <a:pt x="1553114" y="183998"/>
                  </a:lnTo>
                  <a:lnTo>
                    <a:pt x="1523527" y="159739"/>
                  </a:lnTo>
                  <a:lnTo>
                    <a:pt x="1488058" y="140421"/>
                  </a:lnTo>
                  <a:lnTo>
                    <a:pt x="1441802" y="121698"/>
                  </a:lnTo>
                  <a:lnTo>
                    <a:pt x="1395299" y="104313"/>
                  </a:lnTo>
                  <a:lnTo>
                    <a:pt x="1348568" y="88265"/>
                  </a:lnTo>
                  <a:lnTo>
                    <a:pt x="1301627" y="73554"/>
                  </a:lnTo>
                  <a:lnTo>
                    <a:pt x="1254494" y="60180"/>
                  </a:lnTo>
                  <a:lnTo>
                    <a:pt x="1207188" y="48144"/>
                  </a:lnTo>
                  <a:lnTo>
                    <a:pt x="1159727" y="37445"/>
                  </a:lnTo>
                  <a:lnTo>
                    <a:pt x="1112128" y="28084"/>
                  </a:lnTo>
                  <a:lnTo>
                    <a:pt x="1064411" y="20060"/>
                  </a:lnTo>
                  <a:lnTo>
                    <a:pt x="1016593" y="13373"/>
                  </a:lnTo>
                  <a:lnTo>
                    <a:pt x="968693" y="8024"/>
                  </a:lnTo>
                  <a:lnTo>
                    <a:pt x="920728" y="4012"/>
                  </a:lnTo>
                  <a:lnTo>
                    <a:pt x="872717" y="1337"/>
                  </a:lnTo>
                  <a:lnTo>
                    <a:pt x="824679" y="0"/>
                  </a:lnTo>
                  <a:close/>
                </a:path>
                <a:path w="1601470" h="1388745">
                  <a:moveTo>
                    <a:pt x="1595285" y="234127"/>
                  </a:moveTo>
                  <a:lnTo>
                    <a:pt x="1592072" y="244053"/>
                  </a:lnTo>
                  <a:lnTo>
                    <a:pt x="1592330" y="244053"/>
                  </a:lnTo>
                  <a:lnTo>
                    <a:pt x="1594405" y="238259"/>
                  </a:lnTo>
                  <a:lnTo>
                    <a:pt x="1595285" y="234127"/>
                  </a:lnTo>
                  <a:close/>
                </a:path>
                <a:path w="1601470" h="1388745">
                  <a:moveTo>
                    <a:pt x="1599637" y="213690"/>
                  </a:moveTo>
                  <a:lnTo>
                    <a:pt x="1599013" y="216494"/>
                  </a:lnTo>
                  <a:lnTo>
                    <a:pt x="1595285" y="234127"/>
                  </a:lnTo>
                  <a:lnTo>
                    <a:pt x="1596467" y="230476"/>
                  </a:lnTo>
                  <a:lnTo>
                    <a:pt x="1599326" y="216494"/>
                  </a:lnTo>
                  <a:lnTo>
                    <a:pt x="1599637" y="213690"/>
                  </a:lnTo>
                  <a:close/>
                </a:path>
                <a:path w="1601470" h="1388745">
                  <a:moveTo>
                    <a:pt x="1601343" y="188935"/>
                  </a:moveTo>
                  <a:lnTo>
                    <a:pt x="1599728" y="212377"/>
                  </a:lnTo>
                  <a:lnTo>
                    <a:pt x="1600876" y="202512"/>
                  </a:lnTo>
                  <a:lnTo>
                    <a:pt x="1601343" y="188935"/>
                  </a:lnTo>
                  <a:close/>
                </a:path>
              </a:pathLst>
            </a:custGeom>
            <a:solidFill>
              <a:srgbClr val="DFDF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64920" y="3997451"/>
              <a:ext cx="1694688" cy="1491996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1290828" y="4024493"/>
              <a:ext cx="1592580" cy="1388745"/>
            </a:xfrm>
            <a:custGeom>
              <a:avLst/>
              <a:gdLst/>
              <a:ahLst/>
              <a:cxnLst/>
              <a:rect l="l" t="t" r="r" b="b"/>
              <a:pathLst>
                <a:path w="1592580" h="1388745">
                  <a:moveTo>
                    <a:pt x="813620" y="0"/>
                  </a:moveTo>
                  <a:lnTo>
                    <a:pt x="771720" y="0"/>
                  </a:lnTo>
                  <a:lnTo>
                    <a:pt x="730715" y="8814"/>
                  </a:lnTo>
                  <a:lnTo>
                    <a:pt x="692391" y="26444"/>
                  </a:lnTo>
                  <a:lnTo>
                    <a:pt x="658535" y="52888"/>
                  </a:lnTo>
                  <a:lnTo>
                    <a:pt x="630935" y="88147"/>
                  </a:lnTo>
                  <a:lnTo>
                    <a:pt x="18541" y="1102623"/>
                  </a:lnTo>
                  <a:lnTo>
                    <a:pt x="0" y="1144533"/>
                  </a:lnTo>
                  <a:lnTo>
                    <a:pt x="15912" y="1176209"/>
                  </a:lnTo>
                  <a:lnTo>
                    <a:pt x="68597" y="1228847"/>
                  </a:lnTo>
                  <a:lnTo>
                    <a:pt x="104012" y="1248165"/>
                  </a:lnTo>
                  <a:lnTo>
                    <a:pt x="150282" y="1266888"/>
                  </a:lnTo>
                  <a:lnTo>
                    <a:pt x="196796" y="1284273"/>
                  </a:lnTo>
                  <a:lnTo>
                    <a:pt x="243538" y="1300322"/>
                  </a:lnTo>
                  <a:lnTo>
                    <a:pt x="290490" y="1315032"/>
                  </a:lnTo>
                  <a:lnTo>
                    <a:pt x="337632" y="1328406"/>
                  </a:lnTo>
                  <a:lnTo>
                    <a:pt x="384946" y="1340442"/>
                  </a:lnTo>
                  <a:lnTo>
                    <a:pt x="432416" y="1351141"/>
                  </a:lnTo>
                  <a:lnTo>
                    <a:pt x="480021" y="1360502"/>
                  </a:lnTo>
                  <a:lnTo>
                    <a:pt x="527745" y="1368526"/>
                  </a:lnTo>
                  <a:lnTo>
                    <a:pt x="575569" y="1375213"/>
                  </a:lnTo>
                  <a:lnTo>
                    <a:pt x="623475" y="1380563"/>
                  </a:lnTo>
                  <a:lnTo>
                    <a:pt x="671444" y="1384575"/>
                  </a:lnTo>
                  <a:lnTo>
                    <a:pt x="719459" y="1387249"/>
                  </a:lnTo>
                  <a:lnTo>
                    <a:pt x="767501" y="1388587"/>
                  </a:lnTo>
                  <a:lnTo>
                    <a:pt x="815553" y="1388587"/>
                  </a:lnTo>
                  <a:lnTo>
                    <a:pt x="863595" y="1387249"/>
                  </a:lnTo>
                  <a:lnTo>
                    <a:pt x="911610" y="1384575"/>
                  </a:lnTo>
                  <a:lnTo>
                    <a:pt x="959579" y="1380563"/>
                  </a:lnTo>
                  <a:lnTo>
                    <a:pt x="1007485" y="1375213"/>
                  </a:lnTo>
                  <a:lnTo>
                    <a:pt x="1055309" y="1368526"/>
                  </a:lnTo>
                  <a:lnTo>
                    <a:pt x="1103033" y="1360502"/>
                  </a:lnTo>
                  <a:lnTo>
                    <a:pt x="1150638" y="1351141"/>
                  </a:lnTo>
                  <a:lnTo>
                    <a:pt x="1198108" y="1340442"/>
                  </a:lnTo>
                  <a:lnTo>
                    <a:pt x="1245422" y="1328406"/>
                  </a:lnTo>
                  <a:lnTo>
                    <a:pt x="1292564" y="1315032"/>
                  </a:lnTo>
                  <a:lnTo>
                    <a:pt x="1339516" y="1300322"/>
                  </a:lnTo>
                  <a:lnTo>
                    <a:pt x="1386258" y="1284273"/>
                  </a:lnTo>
                  <a:lnTo>
                    <a:pt x="1432772" y="1266888"/>
                  </a:lnTo>
                  <a:lnTo>
                    <a:pt x="1479042" y="1248165"/>
                  </a:lnTo>
                  <a:lnTo>
                    <a:pt x="1514437" y="1228847"/>
                  </a:lnTo>
                  <a:lnTo>
                    <a:pt x="1543986" y="1204588"/>
                  </a:lnTo>
                  <a:lnTo>
                    <a:pt x="1582928" y="1144533"/>
                  </a:lnTo>
                  <a:lnTo>
                    <a:pt x="1587323" y="1158110"/>
                  </a:lnTo>
                  <a:lnTo>
                    <a:pt x="1590182" y="1172092"/>
                  </a:lnTo>
                  <a:lnTo>
                    <a:pt x="1591732" y="1186074"/>
                  </a:lnTo>
                  <a:lnTo>
                    <a:pt x="1592198" y="1199651"/>
                  </a:lnTo>
                  <a:lnTo>
                    <a:pt x="1591802" y="1174900"/>
                  </a:lnTo>
                  <a:lnTo>
                    <a:pt x="1578911" y="1126160"/>
                  </a:lnTo>
                  <a:lnTo>
                    <a:pt x="954404" y="88147"/>
                  </a:lnTo>
                  <a:lnTo>
                    <a:pt x="926805" y="52888"/>
                  </a:lnTo>
                  <a:lnTo>
                    <a:pt x="892949" y="26444"/>
                  </a:lnTo>
                  <a:lnTo>
                    <a:pt x="854625" y="8814"/>
                  </a:lnTo>
                  <a:lnTo>
                    <a:pt x="813620" y="0"/>
                  </a:lnTo>
                  <a:close/>
                </a:path>
              </a:pathLst>
            </a:custGeom>
            <a:solidFill>
              <a:srgbClr val="0871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843784" y="2282951"/>
              <a:ext cx="1042441" cy="1470660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2924556" y="2364644"/>
              <a:ext cx="939800" cy="1367790"/>
            </a:xfrm>
            <a:custGeom>
              <a:avLst/>
              <a:gdLst/>
              <a:ahLst/>
              <a:cxnLst/>
              <a:rect l="l" t="t" r="r" b="b"/>
              <a:pathLst>
                <a:path w="939800" h="1367789">
                  <a:moveTo>
                    <a:pt x="118887" y="0"/>
                  </a:moveTo>
                  <a:lnTo>
                    <a:pt x="75499" y="9695"/>
                  </a:lnTo>
                  <a:lnTo>
                    <a:pt x="35313" y="29790"/>
                  </a:lnTo>
                  <a:lnTo>
                    <a:pt x="0" y="60039"/>
                  </a:lnTo>
                  <a:lnTo>
                    <a:pt x="36687" y="55895"/>
                  </a:lnTo>
                  <a:lnTo>
                    <a:pt x="73564" y="60039"/>
                  </a:lnTo>
                  <a:lnTo>
                    <a:pt x="110013" y="72469"/>
                  </a:lnTo>
                  <a:lnTo>
                    <a:pt x="145414" y="93186"/>
                  </a:lnTo>
                  <a:lnTo>
                    <a:pt x="186876" y="123183"/>
                  </a:lnTo>
                  <a:lnTo>
                    <a:pt x="227162" y="154110"/>
                  </a:lnTo>
                  <a:lnTo>
                    <a:pt x="266265" y="185948"/>
                  </a:lnTo>
                  <a:lnTo>
                    <a:pt x="304174" y="218681"/>
                  </a:lnTo>
                  <a:lnTo>
                    <a:pt x="340882" y="252292"/>
                  </a:lnTo>
                  <a:lnTo>
                    <a:pt x="376380" y="286763"/>
                  </a:lnTo>
                  <a:lnTo>
                    <a:pt x="410658" y="322079"/>
                  </a:lnTo>
                  <a:lnTo>
                    <a:pt x="443708" y="358223"/>
                  </a:lnTo>
                  <a:lnTo>
                    <a:pt x="475522" y="395176"/>
                  </a:lnTo>
                  <a:lnTo>
                    <a:pt x="506089" y="432922"/>
                  </a:lnTo>
                  <a:lnTo>
                    <a:pt x="535403" y="471445"/>
                  </a:lnTo>
                  <a:lnTo>
                    <a:pt x="563453" y="510727"/>
                  </a:lnTo>
                  <a:lnTo>
                    <a:pt x="590230" y="550752"/>
                  </a:lnTo>
                  <a:lnTo>
                    <a:pt x="615727" y="591502"/>
                  </a:lnTo>
                  <a:lnTo>
                    <a:pt x="639934" y="632961"/>
                  </a:lnTo>
                  <a:lnTo>
                    <a:pt x="662843" y="675111"/>
                  </a:lnTo>
                  <a:lnTo>
                    <a:pt x="684444" y="717936"/>
                  </a:lnTo>
                  <a:lnTo>
                    <a:pt x="704729" y="761418"/>
                  </a:lnTo>
                  <a:lnTo>
                    <a:pt x="723689" y="805542"/>
                  </a:lnTo>
                  <a:lnTo>
                    <a:pt x="741315" y="850289"/>
                  </a:lnTo>
                  <a:lnTo>
                    <a:pt x="757598" y="895643"/>
                  </a:lnTo>
                  <a:lnTo>
                    <a:pt x="772530" y="941587"/>
                  </a:lnTo>
                  <a:lnTo>
                    <a:pt x="786102" y="988104"/>
                  </a:lnTo>
                  <a:lnTo>
                    <a:pt x="798304" y="1035178"/>
                  </a:lnTo>
                  <a:lnTo>
                    <a:pt x="809129" y="1082790"/>
                  </a:lnTo>
                  <a:lnTo>
                    <a:pt x="818566" y="1130925"/>
                  </a:lnTo>
                  <a:lnTo>
                    <a:pt x="826609" y="1179565"/>
                  </a:lnTo>
                  <a:lnTo>
                    <a:pt x="833246" y="1228693"/>
                  </a:lnTo>
                  <a:lnTo>
                    <a:pt x="833866" y="1267475"/>
                  </a:lnTo>
                  <a:lnTo>
                    <a:pt x="826293" y="1303972"/>
                  </a:lnTo>
                  <a:lnTo>
                    <a:pt x="811815" y="1337564"/>
                  </a:lnTo>
                  <a:lnTo>
                    <a:pt x="791718" y="1367631"/>
                  </a:lnTo>
                  <a:lnTo>
                    <a:pt x="836155" y="1353705"/>
                  </a:lnTo>
                  <a:lnTo>
                    <a:pt x="874122" y="1330476"/>
                  </a:lnTo>
                  <a:lnTo>
                    <a:pt x="904525" y="1299289"/>
                  </a:lnTo>
                  <a:lnTo>
                    <a:pt x="926272" y="1261487"/>
                  </a:lnTo>
                  <a:lnTo>
                    <a:pt x="938267" y="1218415"/>
                  </a:lnTo>
                  <a:lnTo>
                    <a:pt x="939419" y="1171416"/>
                  </a:lnTo>
                  <a:lnTo>
                    <a:pt x="933008" y="1122275"/>
                  </a:lnTo>
                  <a:lnTo>
                    <a:pt x="925161" y="1073624"/>
                  </a:lnTo>
                  <a:lnTo>
                    <a:pt x="915886" y="1025480"/>
                  </a:lnTo>
                  <a:lnTo>
                    <a:pt x="905196" y="977860"/>
                  </a:lnTo>
                  <a:lnTo>
                    <a:pt x="893100" y="930781"/>
                  </a:lnTo>
                  <a:lnTo>
                    <a:pt x="879609" y="884259"/>
                  </a:lnTo>
                  <a:lnTo>
                    <a:pt x="864735" y="838311"/>
                  </a:lnTo>
                  <a:lnTo>
                    <a:pt x="848486" y="792954"/>
                  </a:lnTo>
                  <a:lnTo>
                    <a:pt x="830876" y="748204"/>
                  </a:lnTo>
                  <a:lnTo>
                    <a:pt x="811913" y="704079"/>
                  </a:lnTo>
                  <a:lnTo>
                    <a:pt x="791609" y="660596"/>
                  </a:lnTo>
                  <a:lnTo>
                    <a:pt x="769975" y="617771"/>
                  </a:lnTo>
                  <a:lnTo>
                    <a:pt x="747020" y="575620"/>
                  </a:lnTo>
                  <a:lnTo>
                    <a:pt x="722756" y="534162"/>
                  </a:lnTo>
                  <a:lnTo>
                    <a:pt x="697194" y="493411"/>
                  </a:lnTo>
                  <a:lnTo>
                    <a:pt x="670344" y="453387"/>
                  </a:lnTo>
                  <a:lnTo>
                    <a:pt x="642217" y="414104"/>
                  </a:lnTo>
                  <a:lnTo>
                    <a:pt x="612824" y="375580"/>
                  </a:lnTo>
                  <a:lnTo>
                    <a:pt x="582174" y="337832"/>
                  </a:lnTo>
                  <a:lnTo>
                    <a:pt x="550280" y="300877"/>
                  </a:lnTo>
                  <a:lnTo>
                    <a:pt x="517151" y="264731"/>
                  </a:lnTo>
                  <a:lnTo>
                    <a:pt x="482799" y="229411"/>
                  </a:lnTo>
                  <a:lnTo>
                    <a:pt x="447234" y="194934"/>
                  </a:lnTo>
                  <a:lnTo>
                    <a:pt x="410466" y="161317"/>
                  </a:lnTo>
                  <a:lnTo>
                    <a:pt x="372507" y="128576"/>
                  </a:lnTo>
                  <a:lnTo>
                    <a:pt x="333367" y="96729"/>
                  </a:lnTo>
                  <a:lnTo>
                    <a:pt x="293056" y="65792"/>
                  </a:lnTo>
                  <a:lnTo>
                    <a:pt x="251587" y="35782"/>
                  </a:lnTo>
                  <a:lnTo>
                    <a:pt x="208600" y="12796"/>
                  </a:lnTo>
                  <a:lnTo>
                    <a:pt x="163811" y="951"/>
                  </a:lnTo>
                  <a:lnTo>
                    <a:pt x="118887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28599" y="3750563"/>
              <a:ext cx="1040879" cy="1472184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310743" y="3776471"/>
              <a:ext cx="937894" cy="1369695"/>
            </a:xfrm>
            <a:custGeom>
              <a:avLst/>
              <a:gdLst/>
              <a:ahLst/>
              <a:cxnLst/>
              <a:rect l="l" t="t" r="r" b="b"/>
              <a:pathLst>
                <a:path w="937894" h="1369695">
                  <a:moveTo>
                    <a:pt x="145465" y="0"/>
                  </a:moveTo>
                  <a:lnTo>
                    <a:pt x="101018" y="13935"/>
                  </a:lnTo>
                  <a:lnTo>
                    <a:pt x="63113" y="37192"/>
                  </a:lnTo>
                  <a:lnTo>
                    <a:pt x="32904" y="68421"/>
                  </a:lnTo>
                  <a:lnTo>
                    <a:pt x="11545" y="106275"/>
                  </a:lnTo>
                  <a:lnTo>
                    <a:pt x="192" y="149407"/>
                  </a:lnTo>
                  <a:lnTo>
                    <a:pt x="0" y="196469"/>
                  </a:lnTo>
                  <a:lnTo>
                    <a:pt x="6413" y="245664"/>
                  </a:lnTo>
                  <a:lnTo>
                    <a:pt x="14263" y="294369"/>
                  </a:lnTo>
                  <a:lnTo>
                    <a:pt x="23540" y="342567"/>
                  </a:lnTo>
                  <a:lnTo>
                    <a:pt x="34231" y="390241"/>
                  </a:lnTo>
                  <a:lnTo>
                    <a:pt x="46326" y="437373"/>
                  </a:lnTo>
                  <a:lnTo>
                    <a:pt x="59813" y="483948"/>
                  </a:lnTo>
                  <a:lnTo>
                    <a:pt x="74681" y="529949"/>
                  </a:lnTo>
                  <a:lnTo>
                    <a:pt x="90918" y="575357"/>
                  </a:lnTo>
                  <a:lnTo>
                    <a:pt x="108514" y="620157"/>
                  </a:lnTo>
                  <a:lnTo>
                    <a:pt x="127456" y="664332"/>
                  </a:lnTo>
                  <a:lnTo>
                    <a:pt x="147733" y="707864"/>
                  </a:lnTo>
                  <a:lnTo>
                    <a:pt x="169334" y="750737"/>
                  </a:lnTo>
                  <a:lnTo>
                    <a:pt x="192248" y="792934"/>
                  </a:lnTo>
                  <a:lnTo>
                    <a:pt x="216463" y="834437"/>
                  </a:lnTo>
                  <a:lnTo>
                    <a:pt x="241968" y="875231"/>
                  </a:lnTo>
                  <a:lnTo>
                    <a:pt x="268752" y="915297"/>
                  </a:lnTo>
                  <a:lnTo>
                    <a:pt x="296802" y="954620"/>
                  </a:lnTo>
                  <a:lnTo>
                    <a:pt x="326109" y="993182"/>
                  </a:lnTo>
                  <a:lnTo>
                    <a:pt x="356660" y="1030967"/>
                  </a:lnTo>
                  <a:lnTo>
                    <a:pt x="388444" y="1067957"/>
                  </a:lnTo>
                  <a:lnTo>
                    <a:pt x="421450" y="1104136"/>
                  </a:lnTo>
                  <a:lnTo>
                    <a:pt x="455667" y="1139486"/>
                  </a:lnTo>
                  <a:lnTo>
                    <a:pt x="491082" y="1173991"/>
                  </a:lnTo>
                  <a:lnTo>
                    <a:pt x="527686" y="1207634"/>
                  </a:lnTo>
                  <a:lnTo>
                    <a:pt x="565465" y="1240397"/>
                  </a:lnTo>
                  <a:lnTo>
                    <a:pt x="604410" y="1272265"/>
                  </a:lnTo>
                  <a:lnTo>
                    <a:pt x="644508" y="1303220"/>
                  </a:lnTo>
                  <a:lnTo>
                    <a:pt x="685749" y="1333245"/>
                  </a:lnTo>
                  <a:lnTo>
                    <a:pt x="728918" y="1356284"/>
                  </a:lnTo>
                  <a:lnTo>
                    <a:pt x="774078" y="1368161"/>
                  </a:lnTo>
                  <a:lnTo>
                    <a:pt x="819367" y="1369123"/>
                  </a:lnTo>
                  <a:lnTo>
                    <a:pt x="862926" y="1359417"/>
                  </a:lnTo>
                  <a:lnTo>
                    <a:pt x="902894" y="1339290"/>
                  </a:lnTo>
                  <a:lnTo>
                    <a:pt x="937412" y="1308989"/>
                  </a:lnTo>
                  <a:lnTo>
                    <a:pt x="900722" y="1311917"/>
                  </a:lnTo>
                  <a:lnTo>
                    <a:pt x="863819" y="1307369"/>
                  </a:lnTo>
                  <a:lnTo>
                    <a:pt x="827348" y="1295344"/>
                  </a:lnTo>
                  <a:lnTo>
                    <a:pt x="791959" y="1275841"/>
                  </a:lnTo>
                  <a:lnTo>
                    <a:pt x="750479" y="1245816"/>
                  </a:lnTo>
                  <a:lnTo>
                    <a:pt x="710159" y="1214861"/>
                  </a:lnTo>
                  <a:lnTo>
                    <a:pt x="671009" y="1182993"/>
                  </a:lnTo>
                  <a:lnTo>
                    <a:pt x="633040" y="1150230"/>
                  </a:lnTo>
                  <a:lnTo>
                    <a:pt x="596262" y="1116587"/>
                  </a:lnTo>
                  <a:lnTo>
                    <a:pt x="560687" y="1082082"/>
                  </a:lnTo>
                  <a:lnTo>
                    <a:pt x="526324" y="1046732"/>
                  </a:lnTo>
                  <a:lnTo>
                    <a:pt x="493185" y="1010553"/>
                  </a:lnTo>
                  <a:lnTo>
                    <a:pt x="461281" y="973563"/>
                  </a:lnTo>
                  <a:lnTo>
                    <a:pt x="430622" y="935778"/>
                  </a:lnTo>
                  <a:lnTo>
                    <a:pt x="401218" y="897216"/>
                  </a:lnTo>
                  <a:lnTo>
                    <a:pt x="373082" y="857893"/>
                  </a:lnTo>
                  <a:lnTo>
                    <a:pt x="346222" y="817827"/>
                  </a:lnTo>
                  <a:lnTo>
                    <a:pt x="320651" y="777033"/>
                  </a:lnTo>
                  <a:lnTo>
                    <a:pt x="296378" y="735530"/>
                  </a:lnTo>
                  <a:lnTo>
                    <a:pt x="273415" y="693333"/>
                  </a:lnTo>
                  <a:lnTo>
                    <a:pt x="251772" y="650460"/>
                  </a:lnTo>
                  <a:lnTo>
                    <a:pt x="231460" y="606928"/>
                  </a:lnTo>
                  <a:lnTo>
                    <a:pt x="212489" y="562753"/>
                  </a:lnTo>
                  <a:lnTo>
                    <a:pt x="194871" y="517953"/>
                  </a:lnTo>
                  <a:lnTo>
                    <a:pt x="178616" y="472545"/>
                  </a:lnTo>
                  <a:lnTo>
                    <a:pt x="163735" y="426544"/>
                  </a:lnTo>
                  <a:lnTo>
                    <a:pt x="150238" y="379969"/>
                  </a:lnTo>
                  <a:lnTo>
                    <a:pt x="138137" y="332837"/>
                  </a:lnTo>
                  <a:lnTo>
                    <a:pt x="127441" y="285163"/>
                  </a:lnTo>
                  <a:lnTo>
                    <a:pt x="118163" y="236965"/>
                  </a:lnTo>
                  <a:lnTo>
                    <a:pt x="110311" y="188260"/>
                  </a:lnTo>
                  <a:lnTo>
                    <a:pt x="103898" y="139064"/>
                  </a:lnTo>
                  <a:lnTo>
                    <a:pt x="103251" y="98994"/>
                  </a:lnTo>
                  <a:lnTo>
                    <a:pt x="110828" y="62055"/>
                  </a:lnTo>
                  <a:lnTo>
                    <a:pt x="125331" y="28854"/>
                  </a:lnTo>
                  <a:lnTo>
                    <a:pt x="145465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96595" y="2255519"/>
              <a:ext cx="1040879" cy="1472183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278701" y="2337244"/>
              <a:ext cx="937894" cy="1369695"/>
            </a:xfrm>
            <a:custGeom>
              <a:avLst/>
              <a:gdLst/>
              <a:ahLst/>
              <a:cxnLst/>
              <a:rect l="l" t="t" r="r" b="b"/>
              <a:pathLst>
                <a:path w="937894" h="1369695">
                  <a:moveTo>
                    <a:pt x="819404" y="0"/>
                  </a:moveTo>
                  <a:lnTo>
                    <a:pt x="774112" y="961"/>
                  </a:lnTo>
                  <a:lnTo>
                    <a:pt x="728949" y="12838"/>
                  </a:lnTo>
                  <a:lnTo>
                    <a:pt x="685774" y="35877"/>
                  </a:lnTo>
                  <a:lnTo>
                    <a:pt x="644302" y="65679"/>
                  </a:lnTo>
                  <a:lnTo>
                    <a:pt x="604005" y="96428"/>
                  </a:lnTo>
                  <a:lnTo>
                    <a:pt x="564894" y="128105"/>
                  </a:lnTo>
                  <a:lnTo>
                    <a:pt x="526978" y="160696"/>
                  </a:lnTo>
                  <a:lnTo>
                    <a:pt x="490266" y="194182"/>
                  </a:lnTo>
                  <a:lnTo>
                    <a:pt x="454767" y="228546"/>
                  </a:lnTo>
                  <a:lnTo>
                    <a:pt x="420491" y="263773"/>
                  </a:lnTo>
                  <a:lnTo>
                    <a:pt x="387448" y="299844"/>
                  </a:lnTo>
                  <a:lnTo>
                    <a:pt x="355647" y="336743"/>
                  </a:lnTo>
                  <a:lnTo>
                    <a:pt x="325098" y="374453"/>
                  </a:lnTo>
                  <a:lnTo>
                    <a:pt x="295809" y="412957"/>
                  </a:lnTo>
                  <a:lnTo>
                    <a:pt x="267791" y="452239"/>
                  </a:lnTo>
                  <a:lnTo>
                    <a:pt x="241053" y="492281"/>
                  </a:lnTo>
                  <a:lnTo>
                    <a:pt x="215604" y="533066"/>
                  </a:lnTo>
                  <a:lnTo>
                    <a:pt x="191454" y="574578"/>
                  </a:lnTo>
                  <a:lnTo>
                    <a:pt x="168612" y="616799"/>
                  </a:lnTo>
                  <a:lnTo>
                    <a:pt x="147088" y="659714"/>
                  </a:lnTo>
                  <a:lnTo>
                    <a:pt x="126891" y="703304"/>
                  </a:lnTo>
                  <a:lnTo>
                    <a:pt x="108031" y="747553"/>
                  </a:lnTo>
                  <a:lnTo>
                    <a:pt x="90517" y="792443"/>
                  </a:lnTo>
                  <a:lnTo>
                    <a:pt x="74358" y="837959"/>
                  </a:lnTo>
                  <a:lnTo>
                    <a:pt x="59565" y="884084"/>
                  </a:lnTo>
                  <a:lnTo>
                    <a:pt x="46146" y="930799"/>
                  </a:lnTo>
                  <a:lnTo>
                    <a:pt x="34111" y="978089"/>
                  </a:lnTo>
                  <a:lnTo>
                    <a:pt x="23469" y="1025936"/>
                  </a:lnTo>
                  <a:lnTo>
                    <a:pt x="14230" y="1074324"/>
                  </a:lnTo>
                  <a:lnTo>
                    <a:pt x="6404" y="1123236"/>
                  </a:lnTo>
                  <a:lnTo>
                    <a:pt x="0" y="1172654"/>
                  </a:lnTo>
                  <a:lnTo>
                    <a:pt x="364" y="1219716"/>
                  </a:lnTo>
                  <a:lnTo>
                    <a:pt x="12144" y="1262848"/>
                  </a:lnTo>
                  <a:lnTo>
                    <a:pt x="34059" y="1300702"/>
                  </a:lnTo>
                  <a:lnTo>
                    <a:pt x="64825" y="1331931"/>
                  </a:lnTo>
                  <a:lnTo>
                    <a:pt x="103158" y="1355187"/>
                  </a:lnTo>
                  <a:lnTo>
                    <a:pt x="147777" y="1369123"/>
                  </a:lnTo>
                  <a:lnTo>
                    <a:pt x="125337" y="1339036"/>
                  </a:lnTo>
                  <a:lnTo>
                    <a:pt x="110255" y="1305401"/>
                  </a:lnTo>
                  <a:lnTo>
                    <a:pt x="102964" y="1268860"/>
                  </a:lnTo>
                  <a:lnTo>
                    <a:pt x="103898" y="1230058"/>
                  </a:lnTo>
                  <a:lnTo>
                    <a:pt x="110311" y="1180863"/>
                  </a:lnTo>
                  <a:lnTo>
                    <a:pt x="118163" y="1132158"/>
                  </a:lnTo>
                  <a:lnTo>
                    <a:pt x="127442" y="1083960"/>
                  </a:lnTo>
                  <a:lnTo>
                    <a:pt x="138138" y="1036286"/>
                  </a:lnTo>
                  <a:lnTo>
                    <a:pt x="150239" y="989153"/>
                  </a:lnTo>
                  <a:lnTo>
                    <a:pt x="163736" y="942578"/>
                  </a:lnTo>
                  <a:lnTo>
                    <a:pt x="178618" y="896578"/>
                  </a:lnTo>
                  <a:lnTo>
                    <a:pt x="194874" y="851169"/>
                  </a:lnTo>
                  <a:lnTo>
                    <a:pt x="212493" y="806369"/>
                  </a:lnTo>
                  <a:lnTo>
                    <a:pt x="231464" y="762195"/>
                  </a:lnTo>
                  <a:lnTo>
                    <a:pt x="251777" y="718663"/>
                  </a:lnTo>
                  <a:lnTo>
                    <a:pt x="273421" y="675790"/>
                  </a:lnTo>
                  <a:lnTo>
                    <a:pt x="296385" y="633593"/>
                  </a:lnTo>
                  <a:lnTo>
                    <a:pt x="320659" y="592089"/>
                  </a:lnTo>
                  <a:lnTo>
                    <a:pt x="346231" y="551296"/>
                  </a:lnTo>
                  <a:lnTo>
                    <a:pt x="373092" y="511229"/>
                  </a:lnTo>
                  <a:lnTo>
                    <a:pt x="401230" y="471906"/>
                  </a:lnTo>
                  <a:lnTo>
                    <a:pt x="430634" y="433344"/>
                  </a:lnTo>
                  <a:lnTo>
                    <a:pt x="461295" y="395560"/>
                  </a:lnTo>
                  <a:lnTo>
                    <a:pt x="493200" y="358570"/>
                  </a:lnTo>
                  <a:lnTo>
                    <a:pt x="526340" y="322391"/>
                  </a:lnTo>
                  <a:lnTo>
                    <a:pt x="560704" y="287041"/>
                  </a:lnTo>
                  <a:lnTo>
                    <a:pt x="596281" y="252536"/>
                  </a:lnTo>
                  <a:lnTo>
                    <a:pt x="633060" y="218893"/>
                  </a:lnTo>
                  <a:lnTo>
                    <a:pt x="671030" y="186129"/>
                  </a:lnTo>
                  <a:lnTo>
                    <a:pt x="710182" y="154261"/>
                  </a:lnTo>
                  <a:lnTo>
                    <a:pt x="750503" y="123306"/>
                  </a:lnTo>
                  <a:lnTo>
                    <a:pt x="791984" y="93281"/>
                  </a:lnTo>
                  <a:lnTo>
                    <a:pt x="827376" y="73779"/>
                  </a:lnTo>
                  <a:lnTo>
                    <a:pt x="863850" y="61753"/>
                  </a:lnTo>
                  <a:lnTo>
                    <a:pt x="900759" y="57205"/>
                  </a:lnTo>
                  <a:lnTo>
                    <a:pt x="937450" y="60134"/>
                  </a:lnTo>
                  <a:lnTo>
                    <a:pt x="902932" y="29833"/>
                  </a:lnTo>
                  <a:lnTo>
                    <a:pt x="862964" y="9706"/>
                  </a:lnTo>
                  <a:lnTo>
                    <a:pt x="819404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918460" y="3787139"/>
              <a:ext cx="1043952" cy="1470660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2944368" y="3813047"/>
              <a:ext cx="941069" cy="1367790"/>
            </a:xfrm>
            <a:custGeom>
              <a:avLst/>
              <a:gdLst/>
              <a:ahLst/>
              <a:cxnLst/>
              <a:rect l="l" t="t" r="r" b="b"/>
              <a:pathLst>
                <a:path w="941070" h="1367789">
                  <a:moveTo>
                    <a:pt x="792987" y="0"/>
                  </a:moveTo>
                  <a:lnTo>
                    <a:pt x="813105" y="30067"/>
                  </a:lnTo>
                  <a:lnTo>
                    <a:pt x="827627" y="63658"/>
                  </a:lnTo>
                  <a:lnTo>
                    <a:pt x="835243" y="100155"/>
                  </a:lnTo>
                  <a:lnTo>
                    <a:pt x="834644" y="138937"/>
                  </a:lnTo>
                  <a:lnTo>
                    <a:pt x="827991" y="188066"/>
                  </a:lnTo>
                  <a:lnTo>
                    <a:pt x="819931" y="236706"/>
                  </a:lnTo>
                  <a:lnTo>
                    <a:pt x="810472" y="284840"/>
                  </a:lnTo>
                  <a:lnTo>
                    <a:pt x="799624" y="332453"/>
                  </a:lnTo>
                  <a:lnTo>
                    <a:pt x="787396" y="379526"/>
                  </a:lnTo>
                  <a:lnTo>
                    <a:pt x="773797" y="426043"/>
                  </a:lnTo>
                  <a:lnTo>
                    <a:pt x="758834" y="471987"/>
                  </a:lnTo>
                  <a:lnTo>
                    <a:pt x="742519" y="517341"/>
                  </a:lnTo>
                  <a:lnTo>
                    <a:pt x="724858" y="562088"/>
                  </a:lnTo>
                  <a:lnTo>
                    <a:pt x="705861" y="606212"/>
                  </a:lnTo>
                  <a:lnTo>
                    <a:pt x="685538" y="649694"/>
                  </a:lnTo>
                  <a:lnTo>
                    <a:pt x="663897" y="692519"/>
                  </a:lnTo>
                  <a:lnTo>
                    <a:pt x="640946" y="734670"/>
                  </a:lnTo>
                  <a:lnTo>
                    <a:pt x="616696" y="776128"/>
                  </a:lnTo>
                  <a:lnTo>
                    <a:pt x="591154" y="816878"/>
                  </a:lnTo>
                  <a:lnTo>
                    <a:pt x="564330" y="856903"/>
                  </a:lnTo>
                  <a:lnTo>
                    <a:pt x="536232" y="896185"/>
                  </a:lnTo>
                  <a:lnTo>
                    <a:pt x="506870" y="934708"/>
                  </a:lnTo>
                  <a:lnTo>
                    <a:pt x="476253" y="972454"/>
                  </a:lnTo>
                  <a:lnTo>
                    <a:pt x="444389" y="1009408"/>
                  </a:lnTo>
                  <a:lnTo>
                    <a:pt x="411287" y="1045551"/>
                  </a:lnTo>
                  <a:lnTo>
                    <a:pt x="376956" y="1080867"/>
                  </a:lnTo>
                  <a:lnTo>
                    <a:pt x="341406" y="1115339"/>
                  </a:lnTo>
                  <a:lnTo>
                    <a:pt x="304645" y="1148950"/>
                  </a:lnTo>
                  <a:lnTo>
                    <a:pt x="266681" y="1181683"/>
                  </a:lnTo>
                  <a:lnTo>
                    <a:pt x="227525" y="1213521"/>
                  </a:lnTo>
                  <a:lnTo>
                    <a:pt x="187184" y="1244447"/>
                  </a:lnTo>
                  <a:lnTo>
                    <a:pt x="145669" y="1274445"/>
                  </a:lnTo>
                  <a:lnTo>
                    <a:pt x="109906" y="1293876"/>
                  </a:lnTo>
                  <a:lnTo>
                    <a:pt x="72834" y="1305877"/>
                  </a:lnTo>
                  <a:lnTo>
                    <a:pt x="35762" y="1310449"/>
                  </a:lnTo>
                  <a:lnTo>
                    <a:pt x="0" y="1307591"/>
                  </a:lnTo>
                  <a:lnTo>
                    <a:pt x="35377" y="1337840"/>
                  </a:lnTo>
                  <a:lnTo>
                    <a:pt x="75626" y="1357935"/>
                  </a:lnTo>
                  <a:lnTo>
                    <a:pt x="119078" y="1367631"/>
                  </a:lnTo>
                  <a:lnTo>
                    <a:pt x="164065" y="1366679"/>
                  </a:lnTo>
                  <a:lnTo>
                    <a:pt x="208917" y="1354834"/>
                  </a:lnTo>
                  <a:lnTo>
                    <a:pt x="251968" y="1331849"/>
                  </a:lnTo>
                  <a:lnTo>
                    <a:pt x="293504" y="1301838"/>
                  </a:lnTo>
                  <a:lnTo>
                    <a:pt x="333880" y="1270901"/>
                  </a:lnTo>
                  <a:lnTo>
                    <a:pt x="373083" y="1239054"/>
                  </a:lnTo>
                  <a:lnTo>
                    <a:pt x="411104" y="1206313"/>
                  </a:lnTo>
                  <a:lnTo>
                    <a:pt x="447931" y="1172696"/>
                  </a:lnTo>
                  <a:lnTo>
                    <a:pt x="483553" y="1138219"/>
                  </a:lnTo>
                  <a:lnTo>
                    <a:pt x="517961" y="1102899"/>
                  </a:lnTo>
                  <a:lnTo>
                    <a:pt x="551143" y="1066753"/>
                  </a:lnTo>
                  <a:lnTo>
                    <a:pt x="583089" y="1029798"/>
                  </a:lnTo>
                  <a:lnTo>
                    <a:pt x="613788" y="992050"/>
                  </a:lnTo>
                  <a:lnTo>
                    <a:pt x="643229" y="953526"/>
                  </a:lnTo>
                  <a:lnTo>
                    <a:pt x="671402" y="914244"/>
                  </a:lnTo>
                  <a:lnTo>
                    <a:pt x="698296" y="874219"/>
                  </a:lnTo>
                  <a:lnTo>
                    <a:pt x="723899" y="833469"/>
                  </a:lnTo>
                  <a:lnTo>
                    <a:pt x="748203" y="792010"/>
                  </a:lnTo>
                  <a:lnTo>
                    <a:pt x="771195" y="749860"/>
                  </a:lnTo>
                  <a:lnTo>
                    <a:pt x="792866" y="707034"/>
                  </a:lnTo>
                  <a:lnTo>
                    <a:pt x="813204" y="663551"/>
                  </a:lnTo>
                  <a:lnTo>
                    <a:pt x="832199" y="619426"/>
                  </a:lnTo>
                  <a:lnTo>
                    <a:pt x="849839" y="574677"/>
                  </a:lnTo>
                  <a:lnTo>
                    <a:pt x="866116" y="529320"/>
                  </a:lnTo>
                  <a:lnTo>
                    <a:pt x="881017" y="483372"/>
                  </a:lnTo>
                  <a:lnTo>
                    <a:pt x="894532" y="436849"/>
                  </a:lnTo>
                  <a:lnTo>
                    <a:pt x="906650" y="389770"/>
                  </a:lnTo>
                  <a:lnTo>
                    <a:pt x="917361" y="342150"/>
                  </a:lnTo>
                  <a:lnTo>
                    <a:pt x="926654" y="294006"/>
                  </a:lnTo>
                  <a:lnTo>
                    <a:pt x="934518" y="245355"/>
                  </a:lnTo>
                  <a:lnTo>
                    <a:pt x="940943" y="196214"/>
                  </a:lnTo>
                  <a:lnTo>
                    <a:pt x="939781" y="149216"/>
                  </a:lnTo>
                  <a:lnTo>
                    <a:pt x="927758" y="106143"/>
                  </a:lnTo>
                  <a:lnTo>
                    <a:pt x="905970" y="68341"/>
                  </a:lnTo>
                  <a:lnTo>
                    <a:pt x="875514" y="37154"/>
                  </a:lnTo>
                  <a:lnTo>
                    <a:pt x="837487" y="13925"/>
                  </a:lnTo>
                  <a:lnTo>
                    <a:pt x="792987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87195" y="1926335"/>
              <a:ext cx="1706879" cy="461772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1268570" y="2007243"/>
              <a:ext cx="1604010" cy="360045"/>
            </a:xfrm>
            <a:custGeom>
              <a:avLst/>
              <a:gdLst/>
              <a:ahLst/>
              <a:cxnLst/>
              <a:rect l="l" t="t" r="r" b="b"/>
              <a:pathLst>
                <a:path w="1604010" h="360044">
                  <a:moveTo>
                    <a:pt x="825688" y="0"/>
                  </a:moveTo>
                  <a:lnTo>
                    <a:pt x="777624" y="0"/>
                  </a:lnTo>
                  <a:lnTo>
                    <a:pt x="729569" y="1340"/>
                  </a:lnTo>
                  <a:lnTo>
                    <a:pt x="681541" y="4020"/>
                  </a:lnTo>
                  <a:lnTo>
                    <a:pt x="633558" y="8040"/>
                  </a:lnTo>
                  <a:lnTo>
                    <a:pt x="585639" y="13400"/>
                  </a:lnTo>
                  <a:lnTo>
                    <a:pt x="537802" y="20101"/>
                  </a:lnTo>
                  <a:lnTo>
                    <a:pt x="490065" y="28141"/>
                  </a:lnTo>
                  <a:lnTo>
                    <a:pt x="442446" y="37521"/>
                  </a:lnTo>
                  <a:lnTo>
                    <a:pt x="394964" y="48242"/>
                  </a:lnTo>
                  <a:lnTo>
                    <a:pt x="347636" y="60303"/>
                  </a:lnTo>
                  <a:lnTo>
                    <a:pt x="300481" y="73703"/>
                  </a:lnTo>
                  <a:lnTo>
                    <a:pt x="253516" y="88444"/>
                  </a:lnTo>
                  <a:lnTo>
                    <a:pt x="206761" y="104525"/>
                  </a:lnTo>
                  <a:lnTo>
                    <a:pt x="160233" y="121946"/>
                  </a:lnTo>
                  <a:lnTo>
                    <a:pt x="113951" y="140707"/>
                  </a:lnTo>
                  <a:lnTo>
                    <a:pt x="71899" y="163980"/>
                  </a:lnTo>
                  <a:lnTo>
                    <a:pt x="38711" y="194983"/>
                  </a:lnTo>
                  <a:lnTo>
                    <a:pt x="15153" y="231877"/>
                  </a:lnTo>
                  <a:lnTo>
                    <a:pt x="1994" y="272824"/>
                  </a:lnTo>
                  <a:lnTo>
                    <a:pt x="0" y="315987"/>
                  </a:lnTo>
                  <a:lnTo>
                    <a:pt x="9938" y="359528"/>
                  </a:lnTo>
                  <a:lnTo>
                    <a:pt x="25904" y="327758"/>
                  </a:lnTo>
                  <a:lnTo>
                    <a:pt x="48991" y="299298"/>
                  </a:lnTo>
                  <a:lnTo>
                    <a:pt x="78554" y="274981"/>
                  </a:lnTo>
                  <a:lnTo>
                    <a:pt x="113951" y="255642"/>
                  </a:lnTo>
                  <a:lnTo>
                    <a:pt x="160233" y="236881"/>
                  </a:lnTo>
                  <a:lnTo>
                    <a:pt x="206761" y="219460"/>
                  </a:lnTo>
                  <a:lnTo>
                    <a:pt x="253516" y="203379"/>
                  </a:lnTo>
                  <a:lnTo>
                    <a:pt x="300481" y="188638"/>
                  </a:lnTo>
                  <a:lnTo>
                    <a:pt x="347636" y="175238"/>
                  </a:lnTo>
                  <a:lnTo>
                    <a:pt x="394964" y="163177"/>
                  </a:lnTo>
                  <a:lnTo>
                    <a:pt x="442446" y="152456"/>
                  </a:lnTo>
                  <a:lnTo>
                    <a:pt x="490065" y="143076"/>
                  </a:lnTo>
                  <a:lnTo>
                    <a:pt x="537802" y="135036"/>
                  </a:lnTo>
                  <a:lnTo>
                    <a:pt x="585639" y="128335"/>
                  </a:lnTo>
                  <a:lnTo>
                    <a:pt x="633558" y="122975"/>
                  </a:lnTo>
                  <a:lnTo>
                    <a:pt x="681541" y="118955"/>
                  </a:lnTo>
                  <a:lnTo>
                    <a:pt x="729569" y="116275"/>
                  </a:lnTo>
                  <a:lnTo>
                    <a:pt x="777624" y="114935"/>
                  </a:lnTo>
                  <a:lnTo>
                    <a:pt x="825688" y="114935"/>
                  </a:lnTo>
                  <a:lnTo>
                    <a:pt x="873744" y="116275"/>
                  </a:lnTo>
                  <a:lnTo>
                    <a:pt x="921772" y="118955"/>
                  </a:lnTo>
                  <a:lnTo>
                    <a:pt x="969754" y="122975"/>
                  </a:lnTo>
                  <a:lnTo>
                    <a:pt x="1017673" y="128335"/>
                  </a:lnTo>
                  <a:lnTo>
                    <a:pt x="1065510" y="135036"/>
                  </a:lnTo>
                  <a:lnTo>
                    <a:pt x="1113247" y="143076"/>
                  </a:lnTo>
                  <a:lnTo>
                    <a:pt x="1160866" y="152456"/>
                  </a:lnTo>
                  <a:lnTo>
                    <a:pt x="1208348" y="163177"/>
                  </a:lnTo>
                  <a:lnTo>
                    <a:pt x="1255676" y="175238"/>
                  </a:lnTo>
                  <a:lnTo>
                    <a:pt x="1302832" y="188638"/>
                  </a:lnTo>
                  <a:lnTo>
                    <a:pt x="1349796" y="203379"/>
                  </a:lnTo>
                  <a:lnTo>
                    <a:pt x="1396551" y="219460"/>
                  </a:lnTo>
                  <a:lnTo>
                    <a:pt x="1443079" y="236881"/>
                  </a:lnTo>
                  <a:lnTo>
                    <a:pt x="1489361" y="255642"/>
                  </a:lnTo>
                  <a:lnTo>
                    <a:pt x="1524437" y="274071"/>
                  </a:lnTo>
                  <a:lnTo>
                    <a:pt x="1576443" y="327454"/>
                  </a:lnTo>
                  <a:lnTo>
                    <a:pt x="1593374" y="359528"/>
                  </a:lnTo>
                  <a:lnTo>
                    <a:pt x="1603449" y="316146"/>
                  </a:lnTo>
                  <a:lnTo>
                    <a:pt x="1601798" y="273332"/>
                  </a:lnTo>
                  <a:lnTo>
                    <a:pt x="1588993" y="232734"/>
                  </a:lnTo>
                  <a:lnTo>
                    <a:pt x="1565603" y="195999"/>
                  </a:lnTo>
                  <a:lnTo>
                    <a:pt x="1532202" y="164774"/>
                  </a:lnTo>
                  <a:lnTo>
                    <a:pt x="1489361" y="140707"/>
                  </a:lnTo>
                  <a:lnTo>
                    <a:pt x="1443079" y="121946"/>
                  </a:lnTo>
                  <a:lnTo>
                    <a:pt x="1396551" y="104525"/>
                  </a:lnTo>
                  <a:lnTo>
                    <a:pt x="1349796" y="88444"/>
                  </a:lnTo>
                  <a:lnTo>
                    <a:pt x="1302832" y="73703"/>
                  </a:lnTo>
                  <a:lnTo>
                    <a:pt x="1255676" y="60303"/>
                  </a:lnTo>
                  <a:lnTo>
                    <a:pt x="1208348" y="48242"/>
                  </a:lnTo>
                  <a:lnTo>
                    <a:pt x="1160866" y="37521"/>
                  </a:lnTo>
                  <a:lnTo>
                    <a:pt x="1113247" y="28141"/>
                  </a:lnTo>
                  <a:lnTo>
                    <a:pt x="1065510" y="20101"/>
                  </a:lnTo>
                  <a:lnTo>
                    <a:pt x="1017673" y="13400"/>
                  </a:lnTo>
                  <a:lnTo>
                    <a:pt x="969754" y="8040"/>
                  </a:lnTo>
                  <a:lnTo>
                    <a:pt x="921772" y="4020"/>
                  </a:lnTo>
                  <a:lnTo>
                    <a:pt x="873744" y="1340"/>
                  </a:lnTo>
                  <a:lnTo>
                    <a:pt x="82568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49679" y="5123687"/>
              <a:ext cx="1705356" cy="461772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1276194" y="5149595"/>
              <a:ext cx="1602105" cy="360045"/>
            </a:xfrm>
            <a:custGeom>
              <a:avLst/>
              <a:gdLst/>
              <a:ahLst/>
              <a:cxnLst/>
              <a:rect l="l" t="t" r="r" b="b"/>
              <a:pathLst>
                <a:path w="1602105" h="360045">
                  <a:moveTo>
                    <a:pt x="1591846" y="0"/>
                  </a:moveTo>
                  <a:lnTo>
                    <a:pt x="1551937" y="61039"/>
                  </a:lnTo>
                  <a:lnTo>
                    <a:pt x="1487833" y="103885"/>
                  </a:lnTo>
                  <a:lnTo>
                    <a:pt x="1441604" y="122646"/>
                  </a:lnTo>
                  <a:lnTo>
                    <a:pt x="1395128" y="140067"/>
                  </a:lnTo>
                  <a:lnTo>
                    <a:pt x="1348426" y="156148"/>
                  </a:lnTo>
                  <a:lnTo>
                    <a:pt x="1301514" y="170889"/>
                  </a:lnTo>
                  <a:lnTo>
                    <a:pt x="1254411" y="184290"/>
                  </a:lnTo>
                  <a:lnTo>
                    <a:pt x="1207135" y="196350"/>
                  </a:lnTo>
                  <a:lnTo>
                    <a:pt x="1159704" y="207071"/>
                  </a:lnTo>
                  <a:lnTo>
                    <a:pt x="1112137" y="216451"/>
                  </a:lnTo>
                  <a:lnTo>
                    <a:pt x="1064451" y="224492"/>
                  </a:lnTo>
                  <a:lnTo>
                    <a:pt x="1016665" y="231192"/>
                  </a:lnTo>
                  <a:lnTo>
                    <a:pt x="968797" y="236552"/>
                  </a:lnTo>
                  <a:lnTo>
                    <a:pt x="920865" y="240573"/>
                  </a:lnTo>
                  <a:lnTo>
                    <a:pt x="872887" y="243253"/>
                  </a:lnTo>
                  <a:lnTo>
                    <a:pt x="824882" y="244593"/>
                  </a:lnTo>
                  <a:lnTo>
                    <a:pt x="776867" y="244593"/>
                  </a:lnTo>
                  <a:lnTo>
                    <a:pt x="728860" y="243253"/>
                  </a:lnTo>
                  <a:lnTo>
                    <a:pt x="680881" y="240573"/>
                  </a:lnTo>
                  <a:lnTo>
                    <a:pt x="632946" y="236552"/>
                  </a:lnTo>
                  <a:lnTo>
                    <a:pt x="585074" y="231192"/>
                  </a:lnTo>
                  <a:lnTo>
                    <a:pt x="537284" y="224492"/>
                  </a:lnTo>
                  <a:lnTo>
                    <a:pt x="489593" y="216451"/>
                  </a:lnTo>
                  <a:lnTo>
                    <a:pt x="442019" y="207071"/>
                  </a:lnTo>
                  <a:lnTo>
                    <a:pt x="394581" y="196350"/>
                  </a:lnTo>
                  <a:lnTo>
                    <a:pt x="347297" y="184290"/>
                  </a:lnTo>
                  <a:lnTo>
                    <a:pt x="300185" y="170889"/>
                  </a:lnTo>
                  <a:lnTo>
                    <a:pt x="253263" y="156148"/>
                  </a:lnTo>
                  <a:lnTo>
                    <a:pt x="206550" y="140067"/>
                  </a:lnTo>
                  <a:lnTo>
                    <a:pt x="160063" y="122646"/>
                  </a:lnTo>
                  <a:lnTo>
                    <a:pt x="113820" y="103885"/>
                  </a:lnTo>
                  <a:lnTo>
                    <a:pt x="78425" y="84546"/>
                  </a:lnTo>
                  <a:lnTo>
                    <a:pt x="48876" y="60229"/>
                  </a:lnTo>
                  <a:lnTo>
                    <a:pt x="9934" y="0"/>
                  </a:lnTo>
                  <a:lnTo>
                    <a:pt x="0" y="43540"/>
                  </a:lnTo>
                  <a:lnTo>
                    <a:pt x="1991" y="86703"/>
                  </a:lnTo>
                  <a:lnTo>
                    <a:pt x="15138" y="127650"/>
                  </a:lnTo>
                  <a:lnTo>
                    <a:pt x="38672" y="164544"/>
                  </a:lnTo>
                  <a:lnTo>
                    <a:pt x="71823" y="195547"/>
                  </a:lnTo>
                  <a:lnTo>
                    <a:pt x="113820" y="218820"/>
                  </a:lnTo>
                  <a:lnTo>
                    <a:pt x="160063" y="237581"/>
                  </a:lnTo>
                  <a:lnTo>
                    <a:pt x="206550" y="255002"/>
                  </a:lnTo>
                  <a:lnTo>
                    <a:pt x="253263" y="271083"/>
                  </a:lnTo>
                  <a:lnTo>
                    <a:pt x="300185" y="285824"/>
                  </a:lnTo>
                  <a:lnTo>
                    <a:pt x="347297" y="299225"/>
                  </a:lnTo>
                  <a:lnTo>
                    <a:pt x="394581" y="311285"/>
                  </a:lnTo>
                  <a:lnTo>
                    <a:pt x="442019" y="322006"/>
                  </a:lnTo>
                  <a:lnTo>
                    <a:pt x="489593" y="331386"/>
                  </a:lnTo>
                  <a:lnTo>
                    <a:pt x="537284" y="339427"/>
                  </a:lnTo>
                  <a:lnTo>
                    <a:pt x="585074" y="346127"/>
                  </a:lnTo>
                  <a:lnTo>
                    <a:pt x="632946" y="351487"/>
                  </a:lnTo>
                  <a:lnTo>
                    <a:pt x="680881" y="355508"/>
                  </a:lnTo>
                  <a:lnTo>
                    <a:pt x="728860" y="358188"/>
                  </a:lnTo>
                  <a:lnTo>
                    <a:pt x="776867" y="359528"/>
                  </a:lnTo>
                  <a:lnTo>
                    <a:pt x="824882" y="359528"/>
                  </a:lnTo>
                  <a:lnTo>
                    <a:pt x="872887" y="358188"/>
                  </a:lnTo>
                  <a:lnTo>
                    <a:pt x="920865" y="355508"/>
                  </a:lnTo>
                  <a:lnTo>
                    <a:pt x="968797" y="351487"/>
                  </a:lnTo>
                  <a:lnTo>
                    <a:pt x="1016665" y="346127"/>
                  </a:lnTo>
                  <a:lnTo>
                    <a:pt x="1064451" y="339427"/>
                  </a:lnTo>
                  <a:lnTo>
                    <a:pt x="1112137" y="331386"/>
                  </a:lnTo>
                  <a:lnTo>
                    <a:pt x="1159704" y="322006"/>
                  </a:lnTo>
                  <a:lnTo>
                    <a:pt x="1207135" y="311285"/>
                  </a:lnTo>
                  <a:lnTo>
                    <a:pt x="1254411" y="299225"/>
                  </a:lnTo>
                  <a:lnTo>
                    <a:pt x="1301514" y="285824"/>
                  </a:lnTo>
                  <a:lnTo>
                    <a:pt x="1348426" y="271083"/>
                  </a:lnTo>
                  <a:lnTo>
                    <a:pt x="1395128" y="255002"/>
                  </a:lnTo>
                  <a:lnTo>
                    <a:pt x="1441604" y="237581"/>
                  </a:lnTo>
                  <a:lnTo>
                    <a:pt x="1487833" y="218820"/>
                  </a:lnTo>
                  <a:lnTo>
                    <a:pt x="1530675" y="194753"/>
                  </a:lnTo>
                  <a:lnTo>
                    <a:pt x="1564076" y="163528"/>
                  </a:lnTo>
                  <a:lnTo>
                    <a:pt x="1587465" y="126793"/>
                  </a:lnTo>
                  <a:lnTo>
                    <a:pt x="1600271" y="86195"/>
                  </a:lnTo>
                  <a:lnTo>
                    <a:pt x="1601922" y="43381"/>
                  </a:lnTo>
                  <a:lnTo>
                    <a:pt x="1591846" y="0"/>
                  </a:lnTo>
                  <a:close/>
                </a:path>
              </a:pathLst>
            </a:custGeom>
            <a:solidFill>
              <a:srgbClr val="46B5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193035" y="3008401"/>
              <a:ext cx="736092" cy="739114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2273961" y="3089147"/>
              <a:ext cx="634365" cy="637540"/>
            </a:xfrm>
            <a:custGeom>
              <a:avLst/>
              <a:gdLst/>
              <a:ahLst/>
              <a:cxnLst/>
              <a:rect l="l" t="t" r="r" b="b"/>
              <a:pathLst>
                <a:path w="634364" h="637539">
                  <a:moveTo>
                    <a:pt x="247750" y="0"/>
                  </a:moveTo>
                  <a:lnTo>
                    <a:pt x="24992" y="369824"/>
                  </a:lnTo>
                  <a:lnTo>
                    <a:pt x="6955" y="410395"/>
                  </a:lnTo>
                  <a:lnTo>
                    <a:pt x="0" y="451639"/>
                  </a:lnTo>
                  <a:lnTo>
                    <a:pt x="3233" y="492101"/>
                  </a:lnTo>
                  <a:lnTo>
                    <a:pt x="15760" y="530327"/>
                  </a:lnTo>
                  <a:lnTo>
                    <a:pt x="36688" y="564863"/>
                  </a:lnTo>
                  <a:lnTo>
                    <a:pt x="65124" y="594256"/>
                  </a:lnTo>
                  <a:lnTo>
                    <a:pt x="100173" y="617051"/>
                  </a:lnTo>
                  <a:lnTo>
                    <a:pt x="140941" y="631794"/>
                  </a:lnTo>
                  <a:lnTo>
                    <a:pt x="186536" y="637032"/>
                  </a:lnTo>
                  <a:lnTo>
                    <a:pt x="633830" y="637032"/>
                  </a:lnTo>
                  <a:lnTo>
                    <a:pt x="620368" y="509524"/>
                  </a:lnTo>
                  <a:lnTo>
                    <a:pt x="608724" y="462489"/>
                  </a:lnTo>
                  <a:lnTo>
                    <a:pt x="594198" y="416580"/>
                  </a:lnTo>
                  <a:lnTo>
                    <a:pt x="576885" y="371891"/>
                  </a:lnTo>
                  <a:lnTo>
                    <a:pt x="556885" y="328513"/>
                  </a:lnTo>
                  <a:lnTo>
                    <a:pt x="534295" y="286542"/>
                  </a:lnTo>
                  <a:lnTo>
                    <a:pt x="509211" y="246070"/>
                  </a:lnTo>
                  <a:lnTo>
                    <a:pt x="481732" y="207189"/>
                  </a:lnTo>
                  <a:lnTo>
                    <a:pt x="451955" y="169995"/>
                  </a:lnTo>
                  <a:lnTo>
                    <a:pt x="419977" y="134579"/>
                  </a:lnTo>
                  <a:lnTo>
                    <a:pt x="385895" y="101036"/>
                  </a:lnTo>
                  <a:lnTo>
                    <a:pt x="349808" y="69458"/>
                  </a:lnTo>
                  <a:lnTo>
                    <a:pt x="311813" y="39939"/>
                  </a:lnTo>
                  <a:lnTo>
                    <a:pt x="272007" y="12573"/>
                  </a:lnTo>
                  <a:lnTo>
                    <a:pt x="24775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242059" y="3755148"/>
              <a:ext cx="745235" cy="748271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1267968" y="3781043"/>
              <a:ext cx="643255" cy="646430"/>
            </a:xfrm>
            <a:custGeom>
              <a:avLst/>
              <a:gdLst/>
              <a:ahLst/>
              <a:cxnLst/>
              <a:rect l="l" t="t" r="r" b="b"/>
              <a:pathLst>
                <a:path w="643255" h="646429">
                  <a:moveTo>
                    <a:pt x="456183" y="0"/>
                  </a:moveTo>
                  <a:lnTo>
                    <a:pt x="0" y="0"/>
                  </a:lnTo>
                  <a:lnTo>
                    <a:pt x="14350" y="136270"/>
                  </a:lnTo>
                  <a:lnTo>
                    <a:pt x="26024" y="183274"/>
                  </a:lnTo>
                  <a:lnTo>
                    <a:pt x="40580" y="229148"/>
                  </a:lnTo>
                  <a:lnTo>
                    <a:pt x="57922" y="273800"/>
                  </a:lnTo>
                  <a:lnTo>
                    <a:pt x="77954" y="317138"/>
                  </a:lnTo>
                  <a:lnTo>
                    <a:pt x="100577" y="359071"/>
                  </a:lnTo>
                  <a:lnTo>
                    <a:pt x="125695" y="399505"/>
                  </a:lnTo>
                  <a:lnTo>
                    <a:pt x="153211" y="438348"/>
                  </a:lnTo>
                  <a:lnTo>
                    <a:pt x="183028" y="475509"/>
                  </a:lnTo>
                  <a:lnTo>
                    <a:pt x="215048" y="510895"/>
                  </a:lnTo>
                  <a:lnTo>
                    <a:pt x="249174" y="544413"/>
                  </a:lnTo>
                  <a:lnTo>
                    <a:pt x="285309" y="575971"/>
                  </a:lnTo>
                  <a:lnTo>
                    <a:pt x="323357" y="605478"/>
                  </a:lnTo>
                  <a:lnTo>
                    <a:pt x="363219" y="632840"/>
                  </a:lnTo>
                  <a:lnTo>
                    <a:pt x="389127" y="646175"/>
                  </a:lnTo>
                  <a:lnTo>
                    <a:pt x="617982" y="266953"/>
                  </a:lnTo>
                  <a:lnTo>
                    <a:pt x="636014" y="226424"/>
                  </a:lnTo>
                  <a:lnTo>
                    <a:pt x="642956" y="185221"/>
                  </a:lnTo>
                  <a:lnTo>
                    <a:pt x="639703" y="144798"/>
                  </a:lnTo>
                  <a:lnTo>
                    <a:pt x="627149" y="106608"/>
                  </a:lnTo>
                  <a:lnTo>
                    <a:pt x="606189" y="72103"/>
                  </a:lnTo>
                  <a:lnTo>
                    <a:pt x="577718" y="42737"/>
                  </a:lnTo>
                  <a:lnTo>
                    <a:pt x="542630" y="19963"/>
                  </a:lnTo>
                  <a:lnTo>
                    <a:pt x="501820" y="5232"/>
                  </a:lnTo>
                  <a:lnTo>
                    <a:pt x="456183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243584" y="3073920"/>
              <a:ext cx="710171" cy="719315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1269492" y="3099815"/>
              <a:ext cx="608330" cy="617220"/>
            </a:xfrm>
            <a:custGeom>
              <a:avLst/>
              <a:gdLst/>
              <a:ahLst/>
              <a:cxnLst/>
              <a:rect l="l" t="t" r="r" b="b"/>
              <a:pathLst>
                <a:path w="608330" h="617220">
                  <a:moveTo>
                    <a:pt x="371983" y="0"/>
                  </a:moveTo>
                  <a:lnTo>
                    <a:pt x="320846" y="33233"/>
                  </a:lnTo>
                  <a:lnTo>
                    <a:pt x="282828" y="62770"/>
                  </a:lnTo>
                  <a:lnTo>
                    <a:pt x="246720" y="94359"/>
                  </a:lnTo>
                  <a:lnTo>
                    <a:pt x="212621" y="127908"/>
                  </a:lnTo>
                  <a:lnTo>
                    <a:pt x="180627" y="163327"/>
                  </a:lnTo>
                  <a:lnTo>
                    <a:pt x="150835" y="200522"/>
                  </a:lnTo>
                  <a:lnTo>
                    <a:pt x="123341" y="239402"/>
                  </a:lnTo>
                  <a:lnTo>
                    <a:pt x="98242" y="279875"/>
                  </a:lnTo>
                  <a:lnTo>
                    <a:pt x="75635" y="321850"/>
                  </a:lnTo>
                  <a:lnTo>
                    <a:pt x="55618" y="365233"/>
                  </a:lnTo>
                  <a:lnTo>
                    <a:pt x="38285" y="409934"/>
                  </a:lnTo>
                  <a:lnTo>
                    <a:pt x="23735" y="455860"/>
                  </a:lnTo>
                  <a:lnTo>
                    <a:pt x="12065" y="502920"/>
                  </a:lnTo>
                  <a:lnTo>
                    <a:pt x="0" y="617220"/>
                  </a:lnTo>
                  <a:lnTo>
                    <a:pt x="421259" y="617220"/>
                  </a:lnTo>
                  <a:lnTo>
                    <a:pt x="466891" y="611982"/>
                  </a:lnTo>
                  <a:lnTo>
                    <a:pt x="507689" y="597239"/>
                  </a:lnTo>
                  <a:lnTo>
                    <a:pt x="542760" y="574444"/>
                  </a:lnTo>
                  <a:lnTo>
                    <a:pt x="571211" y="545051"/>
                  </a:lnTo>
                  <a:lnTo>
                    <a:pt x="592150" y="510515"/>
                  </a:lnTo>
                  <a:lnTo>
                    <a:pt x="604684" y="472289"/>
                  </a:lnTo>
                  <a:lnTo>
                    <a:pt x="607920" y="431827"/>
                  </a:lnTo>
                  <a:lnTo>
                    <a:pt x="600966" y="390583"/>
                  </a:lnTo>
                  <a:lnTo>
                    <a:pt x="582930" y="350012"/>
                  </a:lnTo>
                  <a:lnTo>
                    <a:pt x="371983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" name="object 34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261616" y="3776484"/>
              <a:ext cx="716292" cy="719315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2287679" y="3802379"/>
              <a:ext cx="614045" cy="617220"/>
            </a:xfrm>
            <a:custGeom>
              <a:avLst/>
              <a:gdLst/>
              <a:ahLst/>
              <a:cxnLst/>
              <a:rect l="l" t="t" r="r" b="b"/>
              <a:pathLst>
                <a:path w="614044" h="617220">
                  <a:moveTo>
                    <a:pt x="614016" y="0"/>
                  </a:moveTo>
                  <a:lnTo>
                    <a:pt x="186661" y="0"/>
                  </a:lnTo>
                  <a:lnTo>
                    <a:pt x="141029" y="5228"/>
                  </a:lnTo>
                  <a:lnTo>
                    <a:pt x="100231" y="19947"/>
                  </a:lnTo>
                  <a:lnTo>
                    <a:pt x="65160" y="42704"/>
                  </a:lnTo>
                  <a:lnTo>
                    <a:pt x="36709" y="72050"/>
                  </a:lnTo>
                  <a:lnTo>
                    <a:pt x="15770" y="106534"/>
                  </a:lnTo>
                  <a:lnTo>
                    <a:pt x="3236" y="144704"/>
                  </a:lnTo>
                  <a:lnTo>
                    <a:pt x="0" y="185110"/>
                  </a:lnTo>
                  <a:lnTo>
                    <a:pt x="6953" y="226301"/>
                  </a:lnTo>
                  <a:lnTo>
                    <a:pt x="24990" y="266827"/>
                  </a:lnTo>
                  <a:lnTo>
                    <a:pt x="236318" y="617220"/>
                  </a:lnTo>
                  <a:lnTo>
                    <a:pt x="253590" y="608203"/>
                  </a:lnTo>
                  <a:lnTo>
                    <a:pt x="293424" y="580869"/>
                  </a:lnTo>
                  <a:lnTo>
                    <a:pt x="331442" y="551391"/>
                  </a:lnTo>
                  <a:lnTo>
                    <a:pt x="367550" y="519861"/>
                  </a:lnTo>
                  <a:lnTo>
                    <a:pt x="401649" y="486370"/>
                  </a:lnTo>
                  <a:lnTo>
                    <a:pt x="433643" y="451010"/>
                  </a:lnTo>
                  <a:lnTo>
                    <a:pt x="463435" y="413874"/>
                  </a:lnTo>
                  <a:lnTo>
                    <a:pt x="490929" y="375052"/>
                  </a:lnTo>
                  <a:lnTo>
                    <a:pt x="516028" y="334638"/>
                  </a:lnTo>
                  <a:lnTo>
                    <a:pt x="538634" y="292722"/>
                  </a:lnTo>
                  <a:lnTo>
                    <a:pt x="558652" y="249397"/>
                  </a:lnTo>
                  <a:lnTo>
                    <a:pt x="575985" y="204755"/>
                  </a:lnTo>
                  <a:lnTo>
                    <a:pt x="590535" y="158887"/>
                  </a:lnTo>
                  <a:lnTo>
                    <a:pt x="602205" y="111887"/>
                  </a:lnTo>
                  <a:lnTo>
                    <a:pt x="614016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6" name="object 36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630679" y="2891040"/>
              <a:ext cx="847331" cy="627875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1711451" y="2971799"/>
              <a:ext cx="745490" cy="525145"/>
            </a:xfrm>
            <a:custGeom>
              <a:avLst/>
              <a:gdLst/>
              <a:ahLst/>
              <a:cxnLst/>
              <a:rect l="l" t="t" r="r" b="b"/>
              <a:pathLst>
                <a:path w="745489" h="525145">
                  <a:moveTo>
                    <a:pt x="376809" y="0"/>
                  </a:moveTo>
                  <a:lnTo>
                    <a:pt x="328061" y="1340"/>
                  </a:lnTo>
                  <a:lnTo>
                    <a:pt x="280060" y="5314"/>
                  </a:lnTo>
                  <a:lnTo>
                    <a:pt x="232884" y="11846"/>
                  </a:lnTo>
                  <a:lnTo>
                    <a:pt x="186609" y="20865"/>
                  </a:lnTo>
                  <a:lnTo>
                    <a:pt x="141314" y="32296"/>
                  </a:lnTo>
                  <a:lnTo>
                    <a:pt x="97077" y="46066"/>
                  </a:lnTo>
                  <a:lnTo>
                    <a:pt x="53975" y="62102"/>
                  </a:lnTo>
                  <a:lnTo>
                    <a:pt x="0" y="90042"/>
                  </a:lnTo>
                  <a:lnTo>
                    <a:pt x="209423" y="436499"/>
                  </a:lnTo>
                  <a:lnTo>
                    <a:pt x="237031" y="471757"/>
                  </a:lnTo>
                  <a:lnTo>
                    <a:pt x="270910" y="498202"/>
                  </a:lnTo>
                  <a:lnTo>
                    <a:pt x="309268" y="515831"/>
                  </a:lnTo>
                  <a:lnTo>
                    <a:pt x="350313" y="524646"/>
                  </a:lnTo>
                  <a:lnTo>
                    <a:pt x="392255" y="524646"/>
                  </a:lnTo>
                  <a:lnTo>
                    <a:pt x="433300" y="515831"/>
                  </a:lnTo>
                  <a:lnTo>
                    <a:pt x="471658" y="498202"/>
                  </a:lnTo>
                  <a:lnTo>
                    <a:pt x="505537" y="471757"/>
                  </a:lnTo>
                  <a:lnTo>
                    <a:pt x="533146" y="436499"/>
                  </a:lnTo>
                  <a:lnTo>
                    <a:pt x="745236" y="85598"/>
                  </a:lnTo>
                  <a:lnTo>
                    <a:pt x="699770" y="62102"/>
                  </a:lnTo>
                  <a:lnTo>
                    <a:pt x="656660" y="46066"/>
                  </a:lnTo>
                  <a:lnTo>
                    <a:pt x="612405" y="32296"/>
                  </a:lnTo>
                  <a:lnTo>
                    <a:pt x="567085" y="20865"/>
                  </a:lnTo>
                  <a:lnTo>
                    <a:pt x="520783" y="11846"/>
                  </a:lnTo>
                  <a:lnTo>
                    <a:pt x="473582" y="5314"/>
                  </a:lnTo>
                  <a:lnTo>
                    <a:pt x="425563" y="1340"/>
                  </a:lnTo>
                  <a:lnTo>
                    <a:pt x="376809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8" name="object 38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682495" y="3997464"/>
              <a:ext cx="847331" cy="627875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1708404" y="4023359"/>
              <a:ext cx="745490" cy="525780"/>
            </a:xfrm>
            <a:custGeom>
              <a:avLst/>
              <a:gdLst/>
              <a:ahLst/>
              <a:cxnLst/>
              <a:rect l="l" t="t" r="r" b="b"/>
              <a:pathLst>
                <a:path w="745489" h="525779">
                  <a:moveTo>
                    <a:pt x="372998" y="0"/>
                  </a:moveTo>
                  <a:lnTo>
                    <a:pt x="326106" y="5574"/>
                  </a:lnTo>
                  <a:lnTo>
                    <a:pt x="281797" y="22304"/>
                  </a:lnTo>
                  <a:lnTo>
                    <a:pt x="242607" y="50202"/>
                  </a:lnTo>
                  <a:lnTo>
                    <a:pt x="211073" y="89281"/>
                  </a:lnTo>
                  <a:lnTo>
                    <a:pt x="0" y="438531"/>
                  </a:lnTo>
                  <a:lnTo>
                    <a:pt x="48640" y="463676"/>
                  </a:lnTo>
                  <a:lnTo>
                    <a:pt x="91790" y="479713"/>
                  </a:lnTo>
                  <a:lnTo>
                    <a:pt x="136061" y="493483"/>
                  </a:lnTo>
                  <a:lnTo>
                    <a:pt x="181378" y="504914"/>
                  </a:lnTo>
                  <a:lnTo>
                    <a:pt x="227667" y="513933"/>
                  </a:lnTo>
                  <a:lnTo>
                    <a:pt x="274850" y="520465"/>
                  </a:lnTo>
                  <a:lnTo>
                    <a:pt x="322854" y="524439"/>
                  </a:lnTo>
                  <a:lnTo>
                    <a:pt x="371601" y="525779"/>
                  </a:lnTo>
                  <a:lnTo>
                    <a:pt x="420349" y="524439"/>
                  </a:lnTo>
                  <a:lnTo>
                    <a:pt x="468353" y="520465"/>
                  </a:lnTo>
                  <a:lnTo>
                    <a:pt x="515536" y="513933"/>
                  </a:lnTo>
                  <a:lnTo>
                    <a:pt x="561825" y="504914"/>
                  </a:lnTo>
                  <a:lnTo>
                    <a:pt x="607142" y="493483"/>
                  </a:lnTo>
                  <a:lnTo>
                    <a:pt x="651413" y="479713"/>
                  </a:lnTo>
                  <a:lnTo>
                    <a:pt x="694563" y="463676"/>
                  </a:lnTo>
                  <a:lnTo>
                    <a:pt x="745235" y="437388"/>
                  </a:lnTo>
                  <a:lnTo>
                    <a:pt x="534796" y="89281"/>
                  </a:lnTo>
                  <a:lnTo>
                    <a:pt x="503265" y="50202"/>
                  </a:lnTo>
                  <a:lnTo>
                    <a:pt x="464089" y="22304"/>
                  </a:lnTo>
                  <a:lnTo>
                    <a:pt x="419818" y="5574"/>
                  </a:lnTo>
                  <a:lnTo>
                    <a:pt x="372998" y="0"/>
                  </a:lnTo>
                  <a:close/>
                </a:path>
              </a:pathLst>
            </a:custGeom>
            <a:solidFill>
              <a:srgbClr val="46B5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0" name="object 40"/>
          <p:cNvSpPr txBox="1"/>
          <p:nvPr/>
        </p:nvSpPr>
        <p:spPr>
          <a:xfrm>
            <a:off x="2033142" y="3006344"/>
            <a:ext cx="11048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390" dirty="0">
                <a:solidFill>
                  <a:srgbClr val="D0CECE"/>
                </a:solidFill>
                <a:latin typeface="Century Gothic"/>
                <a:cs typeface="Century Gothic"/>
              </a:rPr>
              <a:t>1</a:t>
            </a:r>
            <a:endParaRPr sz="1800">
              <a:latin typeface="Century Gothic"/>
              <a:cs typeface="Century Gothic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2478151" y="3250184"/>
            <a:ext cx="1568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solidFill>
                  <a:srgbClr val="D0CECE"/>
                </a:solidFill>
                <a:latin typeface="Century Gothic"/>
                <a:cs typeface="Century Gothic"/>
              </a:rPr>
              <a:t>2</a:t>
            </a:r>
            <a:endParaRPr sz="1800">
              <a:latin typeface="Century Gothic"/>
              <a:cs typeface="Century Gothic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2498851" y="3841495"/>
            <a:ext cx="1562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solidFill>
                  <a:srgbClr val="D0CECE"/>
                </a:solidFill>
                <a:latin typeface="Century Gothic"/>
                <a:cs typeface="Century Gothic"/>
              </a:rPr>
              <a:t>3</a:t>
            </a:r>
            <a:endParaRPr sz="1800">
              <a:latin typeface="Century Gothic"/>
              <a:cs typeface="Century Gothic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1983485" y="4100321"/>
            <a:ext cx="1784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50" dirty="0">
                <a:solidFill>
                  <a:srgbClr val="FFFFFF"/>
                </a:solidFill>
                <a:latin typeface="Century Gothic"/>
                <a:cs typeface="Century Gothic"/>
              </a:rPr>
              <a:t>4</a:t>
            </a:r>
            <a:endParaRPr sz="1800">
              <a:latin typeface="Century Gothic"/>
              <a:cs typeface="Century Gothic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1523238" y="3839971"/>
            <a:ext cx="1568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solidFill>
                  <a:srgbClr val="D0CECE"/>
                </a:solidFill>
                <a:latin typeface="Century Gothic"/>
                <a:cs typeface="Century Gothic"/>
              </a:rPr>
              <a:t>5</a:t>
            </a:r>
            <a:endParaRPr sz="1800">
              <a:latin typeface="Century Gothic"/>
              <a:cs typeface="Century Gothic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1507997" y="3263849"/>
            <a:ext cx="16700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60" dirty="0">
                <a:solidFill>
                  <a:srgbClr val="D0CECE"/>
                </a:solidFill>
                <a:latin typeface="Century Gothic"/>
                <a:cs typeface="Century Gothic"/>
              </a:rPr>
              <a:t>6</a:t>
            </a:r>
            <a:endParaRPr sz="1800">
              <a:latin typeface="Century Gothic"/>
              <a:cs typeface="Century Gothic"/>
            </a:endParaRPr>
          </a:p>
        </p:txBody>
      </p:sp>
      <p:grpSp>
        <p:nvGrpSpPr>
          <p:cNvPr id="46" name="object 46"/>
          <p:cNvGrpSpPr/>
          <p:nvPr/>
        </p:nvGrpSpPr>
        <p:grpSpPr>
          <a:xfrm>
            <a:off x="704087" y="2299716"/>
            <a:ext cx="2737485" cy="2900680"/>
            <a:chOff x="704087" y="2299716"/>
            <a:chExt cx="2737485" cy="2900680"/>
          </a:xfrm>
        </p:grpSpPr>
        <p:pic>
          <p:nvPicPr>
            <p:cNvPr id="47" name="object 47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877568" y="2299716"/>
              <a:ext cx="483107" cy="460248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938271" y="2959989"/>
              <a:ext cx="484631" cy="464438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3008376" y="4104132"/>
              <a:ext cx="432815" cy="519683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749807" y="4079748"/>
              <a:ext cx="554736" cy="528827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704087" y="2840736"/>
              <a:ext cx="588263" cy="560832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840991" y="4747260"/>
              <a:ext cx="486156" cy="452627"/>
            </a:xfrm>
            <a:prstGeom prst="rect">
              <a:avLst/>
            </a:prstGeom>
          </p:spPr>
        </p:pic>
      </p:grpSp>
      <p:sp>
        <p:nvSpPr>
          <p:cNvPr id="53" name="object 53"/>
          <p:cNvSpPr txBox="1"/>
          <p:nvPr/>
        </p:nvSpPr>
        <p:spPr>
          <a:xfrm>
            <a:off x="4036314" y="2087956"/>
            <a:ext cx="4712970" cy="32480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95" dirty="0">
                <a:solidFill>
                  <a:srgbClr val="087150"/>
                </a:solidFill>
                <a:latin typeface="Century Gothic"/>
                <a:cs typeface="Century Gothic"/>
              </a:rPr>
              <a:t>CONSISTENCY</a:t>
            </a:r>
            <a:endParaRPr sz="2000">
              <a:latin typeface="Century Gothic"/>
              <a:cs typeface="Century Gothic"/>
            </a:endParaRPr>
          </a:p>
          <a:p>
            <a:pPr marL="41910" marR="406400">
              <a:lnSpc>
                <a:spcPts val="1900"/>
              </a:lnSpc>
              <a:spcBef>
                <a:spcPts val="1625"/>
              </a:spcBef>
            </a:pPr>
            <a:r>
              <a:rPr sz="1600" spc="-85" dirty="0">
                <a:solidFill>
                  <a:srgbClr val="087150"/>
                </a:solidFill>
                <a:latin typeface="Tahoma"/>
                <a:cs typeface="Tahoma"/>
              </a:rPr>
              <a:t>Is</a:t>
            </a:r>
            <a:r>
              <a:rPr sz="1600" spc="-170" dirty="0">
                <a:solidFill>
                  <a:srgbClr val="087150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087150"/>
                </a:solidFill>
                <a:latin typeface="Tahoma"/>
                <a:cs typeface="Tahoma"/>
              </a:rPr>
              <a:t>the</a:t>
            </a:r>
            <a:r>
              <a:rPr sz="1600" spc="-170" dirty="0">
                <a:solidFill>
                  <a:srgbClr val="087150"/>
                </a:solidFill>
                <a:latin typeface="Tahoma"/>
                <a:cs typeface="Tahoma"/>
              </a:rPr>
              <a:t> </a:t>
            </a:r>
            <a:r>
              <a:rPr sz="1600" spc="-40" dirty="0">
                <a:solidFill>
                  <a:srgbClr val="087150"/>
                </a:solidFill>
                <a:latin typeface="Tahoma"/>
                <a:cs typeface="Tahoma"/>
              </a:rPr>
              <a:t>data</a:t>
            </a:r>
            <a:r>
              <a:rPr sz="1600" spc="-165" dirty="0">
                <a:solidFill>
                  <a:srgbClr val="087150"/>
                </a:solidFill>
                <a:latin typeface="Tahoma"/>
                <a:cs typeface="Tahoma"/>
              </a:rPr>
              <a:t> </a:t>
            </a:r>
            <a:r>
              <a:rPr sz="1600" spc="-20" dirty="0">
                <a:solidFill>
                  <a:srgbClr val="087150"/>
                </a:solidFill>
                <a:latin typeface="Tahoma"/>
                <a:cs typeface="Tahoma"/>
              </a:rPr>
              <a:t>presenting</a:t>
            </a:r>
            <a:r>
              <a:rPr sz="1600" spc="-155" dirty="0">
                <a:solidFill>
                  <a:srgbClr val="087150"/>
                </a:solidFill>
                <a:latin typeface="Tahoma"/>
                <a:cs typeface="Tahoma"/>
              </a:rPr>
              <a:t> </a:t>
            </a:r>
            <a:r>
              <a:rPr sz="1600" spc="-20" dirty="0">
                <a:solidFill>
                  <a:srgbClr val="087150"/>
                </a:solidFill>
                <a:latin typeface="Tahoma"/>
                <a:cs typeface="Tahoma"/>
              </a:rPr>
              <a:t>the</a:t>
            </a:r>
            <a:r>
              <a:rPr sz="1600" spc="-160" dirty="0">
                <a:solidFill>
                  <a:srgbClr val="087150"/>
                </a:solidFill>
                <a:latin typeface="Tahoma"/>
                <a:cs typeface="Tahoma"/>
              </a:rPr>
              <a:t> </a:t>
            </a:r>
            <a:r>
              <a:rPr sz="1600" spc="-65" dirty="0">
                <a:solidFill>
                  <a:srgbClr val="087150"/>
                </a:solidFill>
                <a:latin typeface="Tahoma"/>
                <a:cs typeface="Tahoma"/>
              </a:rPr>
              <a:t>same</a:t>
            </a:r>
            <a:r>
              <a:rPr sz="1600" spc="-165" dirty="0">
                <a:solidFill>
                  <a:srgbClr val="087150"/>
                </a:solidFill>
                <a:latin typeface="Tahoma"/>
                <a:cs typeface="Tahoma"/>
              </a:rPr>
              <a:t> </a:t>
            </a:r>
            <a:r>
              <a:rPr sz="1600" spc="-35" dirty="0">
                <a:solidFill>
                  <a:srgbClr val="087150"/>
                </a:solidFill>
                <a:latin typeface="Tahoma"/>
                <a:cs typeface="Tahoma"/>
              </a:rPr>
              <a:t>values</a:t>
            </a:r>
            <a:r>
              <a:rPr sz="1600" spc="-175" dirty="0">
                <a:solidFill>
                  <a:srgbClr val="087150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087150"/>
                </a:solidFill>
                <a:latin typeface="Tahoma"/>
                <a:cs typeface="Tahoma"/>
              </a:rPr>
              <a:t>in</a:t>
            </a:r>
            <a:r>
              <a:rPr sz="1600" spc="-170" dirty="0">
                <a:solidFill>
                  <a:srgbClr val="087150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087150"/>
                </a:solidFill>
                <a:latin typeface="Tahoma"/>
                <a:cs typeface="Tahoma"/>
              </a:rPr>
              <a:t>different systems?</a:t>
            </a:r>
            <a:endParaRPr sz="1600">
              <a:latin typeface="Tahoma"/>
              <a:cs typeface="Tahoma"/>
            </a:endParaRPr>
          </a:p>
          <a:p>
            <a:pPr marL="50800" marR="49530">
              <a:lnSpc>
                <a:spcPct val="99400"/>
              </a:lnSpc>
              <a:spcBef>
                <a:spcPts val="1015"/>
              </a:spcBef>
            </a:pP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Refers</a:t>
            </a:r>
            <a:r>
              <a:rPr sz="1600" spc="-16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to</a:t>
            </a:r>
            <a:r>
              <a:rPr sz="1600" spc="-15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0" dirty="0">
                <a:solidFill>
                  <a:srgbClr val="5F5F5F"/>
                </a:solidFill>
                <a:latin typeface="Tahoma"/>
                <a:cs typeface="Tahoma"/>
              </a:rPr>
              <a:t>delivering</a:t>
            </a:r>
            <a:r>
              <a:rPr sz="1600" spc="-18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consistent</a:t>
            </a:r>
            <a:r>
              <a:rPr sz="1600" spc="-14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40" dirty="0">
                <a:solidFill>
                  <a:srgbClr val="5F5F5F"/>
                </a:solidFill>
                <a:latin typeface="Tahoma"/>
                <a:cs typeface="Tahoma"/>
              </a:rPr>
              <a:t>data</a:t>
            </a:r>
            <a:r>
              <a:rPr sz="1600" spc="-15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5" dirty="0">
                <a:solidFill>
                  <a:srgbClr val="5F5F5F"/>
                </a:solidFill>
                <a:latin typeface="Tahoma"/>
                <a:cs typeface="Tahoma"/>
              </a:rPr>
              <a:t>across</a:t>
            </a:r>
            <a:r>
              <a:rPr sz="1600" spc="-17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different </a:t>
            </a:r>
            <a:r>
              <a:rPr sz="1600" spc="-30" dirty="0">
                <a:solidFill>
                  <a:srgbClr val="5F5F5F"/>
                </a:solidFill>
                <a:latin typeface="Tahoma"/>
                <a:cs typeface="Tahoma"/>
              </a:rPr>
              <a:t>reports.</a:t>
            </a:r>
            <a:r>
              <a:rPr sz="1600" spc="-15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60" dirty="0">
                <a:solidFill>
                  <a:srgbClr val="5F5F5F"/>
                </a:solidFill>
                <a:latin typeface="Tahoma"/>
                <a:cs typeface="Tahoma"/>
              </a:rPr>
              <a:t>It</a:t>
            </a:r>
            <a:r>
              <a:rPr sz="1600" spc="-16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5" dirty="0">
                <a:solidFill>
                  <a:srgbClr val="5F5F5F"/>
                </a:solidFill>
                <a:latin typeface="Tahoma"/>
                <a:cs typeface="Tahoma"/>
              </a:rPr>
              <a:t>implies</a:t>
            </a:r>
            <a:r>
              <a:rPr sz="1600" spc="-18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75" dirty="0">
                <a:solidFill>
                  <a:srgbClr val="5F5F5F"/>
                </a:solidFill>
                <a:latin typeface="Tahoma"/>
                <a:cs typeface="Tahoma"/>
              </a:rPr>
              <a:t>a</a:t>
            </a:r>
            <a:r>
              <a:rPr sz="1600" spc="-16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synchronization</a:t>
            </a:r>
            <a:r>
              <a:rPr sz="1600" spc="-18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of</a:t>
            </a:r>
            <a:r>
              <a:rPr sz="1600" spc="-16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40" dirty="0">
                <a:solidFill>
                  <a:srgbClr val="5F5F5F"/>
                </a:solidFill>
                <a:latin typeface="Tahoma"/>
                <a:cs typeface="Tahoma"/>
              </a:rPr>
              <a:t>data</a:t>
            </a:r>
            <a:r>
              <a:rPr sz="1600" spc="-15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5" dirty="0">
                <a:solidFill>
                  <a:srgbClr val="5F5F5F"/>
                </a:solidFill>
                <a:latin typeface="Tahoma"/>
                <a:cs typeface="Tahoma"/>
              </a:rPr>
              <a:t>across</a:t>
            </a:r>
            <a:r>
              <a:rPr sz="1600" spc="-17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5" dirty="0">
                <a:solidFill>
                  <a:srgbClr val="5F5F5F"/>
                </a:solidFill>
                <a:latin typeface="Tahoma"/>
                <a:cs typeface="Tahoma"/>
              </a:rPr>
              <a:t>the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organization.</a:t>
            </a:r>
            <a:endParaRPr sz="1600">
              <a:latin typeface="Tahoma"/>
              <a:cs typeface="Tahoma"/>
            </a:endParaRPr>
          </a:p>
          <a:p>
            <a:pPr marL="337185" marR="5715" indent="-287020" algn="just">
              <a:lnSpc>
                <a:spcPts val="1900"/>
              </a:lnSpc>
              <a:spcBef>
                <a:spcPts val="705"/>
              </a:spcBef>
              <a:buClr>
                <a:srgbClr val="0A976C"/>
              </a:buClr>
              <a:buSzPct val="62500"/>
              <a:buChar char="•"/>
              <a:tabLst>
                <a:tab pos="337185" algn="l"/>
              </a:tabLst>
            </a:pP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Make</a:t>
            </a:r>
            <a:r>
              <a:rPr sz="1600" spc="45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sure</a:t>
            </a:r>
            <a:r>
              <a:rPr sz="1600" spc="45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data</a:t>
            </a:r>
            <a:r>
              <a:rPr sz="1600" spc="46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presents</a:t>
            </a:r>
            <a:r>
              <a:rPr sz="1600" spc="459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the</a:t>
            </a:r>
            <a:r>
              <a:rPr sz="1600" spc="45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same</a:t>
            </a:r>
            <a:r>
              <a:rPr sz="1600" spc="459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values</a:t>
            </a:r>
            <a:r>
              <a:rPr sz="1600" spc="45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5" dirty="0">
                <a:solidFill>
                  <a:srgbClr val="5F5F5F"/>
                </a:solidFill>
                <a:latin typeface="Tahoma"/>
                <a:cs typeface="Tahoma"/>
              </a:rPr>
              <a:t>in </a:t>
            </a: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different</a:t>
            </a:r>
            <a:r>
              <a:rPr sz="1600" spc="-20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systems;</a:t>
            </a:r>
            <a:endParaRPr sz="1600">
              <a:latin typeface="Tahoma"/>
              <a:cs typeface="Tahoma"/>
            </a:endParaRPr>
          </a:p>
          <a:p>
            <a:pPr marL="337185" marR="5080" indent="-287020" algn="just">
              <a:lnSpc>
                <a:spcPct val="99400"/>
              </a:lnSpc>
              <a:spcBef>
                <a:spcPts val="570"/>
              </a:spcBef>
              <a:buClr>
                <a:srgbClr val="0A976C"/>
              </a:buClr>
              <a:buSzPct val="62500"/>
              <a:buChar char="•"/>
              <a:tabLst>
                <a:tab pos="337185" algn="l"/>
              </a:tabLst>
            </a:pPr>
            <a:r>
              <a:rPr sz="1600" spc="10" dirty="0">
                <a:solidFill>
                  <a:srgbClr val="5F5F5F"/>
                </a:solidFill>
                <a:latin typeface="Tahoma"/>
                <a:cs typeface="Tahoma"/>
              </a:rPr>
              <a:t>Check</a:t>
            </a:r>
            <a:r>
              <a:rPr sz="1600" spc="-13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5" dirty="0">
                <a:solidFill>
                  <a:srgbClr val="5F5F5F"/>
                </a:solidFill>
                <a:latin typeface="Tahoma"/>
                <a:cs typeface="Tahoma"/>
              </a:rPr>
              <a:t>if</a:t>
            </a:r>
            <a:r>
              <a:rPr sz="1600" spc="-114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35" dirty="0">
                <a:solidFill>
                  <a:srgbClr val="5F5F5F"/>
                </a:solidFill>
                <a:latin typeface="Tahoma"/>
                <a:cs typeface="Tahoma"/>
              </a:rPr>
              <a:t>data</a:t>
            </a:r>
            <a:r>
              <a:rPr sz="1600" spc="-114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is</a:t>
            </a:r>
            <a:r>
              <a:rPr sz="1600" spc="-13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consistent</a:t>
            </a:r>
            <a:r>
              <a:rPr sz="1600" spc="-12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in</a:t>
            </a:r>
            <a:r>
              <a:rPr sz="1600" spc="-114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0" dirty="0">
                <a:solidFill>
                  <a:srgbClr val="5F5F5F"/>
                </a:solidFill>
                <a:latin typeface="Tahoma"/>
                <a:cs typeface="Tahoma"/>
              </a:rPr>
              <a:t>time</a:t>
            </a:r>
            <a:r>
              <a:rPr sz="1600" spc="-12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0" dirty="0">
                <a:solidFill>
                  <a:srgbClr val="5F5F5F"/>
                </a:solidFill>
                <a:latin typeface="Tahoma"/>
                <a:cs typeface="Tahoma"/>
              </a:rPr>
              <a:t>–</a:t>
            </a:r>
            <a:r>
              <a:rPr sz="1600" spc="-12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5F5F5F"/>
                </a:solidFill>
                <a:latin typeface="Tahoma"/>
                <a:cs typeface="Tahoma"/>
              </a:rPr>
              <a:t>results</a:t>
            </a:r>
            <a:r>
              <a:rPr sz="1600" spc="-12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5" dirty="0">
                <a:solidFill>
                  <a:srgbClr val="5F5F5F"/>
                </a:solidFill>
                <a:latin typeface="Tahoma"/>
                <a:cs typeface="Tahoma"/>
              </a:rPr>
              <a:t>are</a:t>
            </a:r>
            <a:r>
              <a:rPr sz="1600" spc="-12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5" dirty="0">
                <a:solidFill>
                  <a:srgbClr val="5F5F5F"/>
                </a:solidFill>
                <a:latin typeface="Tahoma"/>
                <a:cs typeface="Tahoma"/>
              </a:rPr>
              <a:t>the </a:t>
            </a:r>
            <a:r>
              <a:rPr sz="1600" spc="-60" dirty="0">
                <a:solidFill>
                  <a:srgbClr val="5F5F5F"/>
                </a:solidFill>
                <a:latin typeface="Tahoma"/>
                <a:cs typeface="Tahoma"/>
              </a:rPr>
              <a:t>same</a:t>
            </a:r>
            <a:r>
              <a:rPr sz="1600" spc="-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35" dirty="0">
                <a:solidFill>
                  <a:srgbClr val="5F5F5F"/>
                </a:solidFill>
                <a:latin typeface="Tahoma"/>
                <a:cs typeface="Tahoma"/>
              </a:rPr>
              <a:t>when</a:t>
            </a:r>
            <a:r>
              <a:rPr sz="1600" spc="-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35" dirty="0">
                <a:solidFill>
                  <a:srgbClr val="5F5F5F"/>
                </a:solidFill>
                <a:latin typeface="Tahoma"/>
                <a:cs typeface="Tahoma"/>
              </a:rPr>
              <a:t>applying</a:t>
            </a: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5" dirty="0">
                <a:solidFill>
                  <a:srgbClr val="5F5F5F"/>
                </a:solidFill>
                <a:latin typeface="Tahoma"/>
                <a:cs typeface="Tahoma"/>
              </a:rPr>
              <a:t>the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60" dirty="0">
                <a:solidFill>
                  <a:srgbClr val="5F5F5F"/>
                </a:solidFill>
                <a:latin typeface="Tahoma"/>
                <a:cs typeface="Tahoma"/>
              </a:rPr>
              <a:t>same</a:t>
            </a:r>
            <a:r>
              <a:rPr sz="1600" spc="-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5" dirty="0">
                <a:solidFill>
                  <a:srgbClr val="5F5F5F"/>
                </a:solidFill>
                <a:latin typeface="Tahoma"/>
                <a:cs typeface="Tahoma"/>
              </a:rPr>
              <a:t>criteria</a:t>
            </a: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5" dirty="0">
                <a:solidFill>
                  <a:srgbClr val="5F5F5F"/>
                </a:solidFill>
                <a:latin typeface="Tahoma"/>
                <a:cs typeface="Tahoma"/>
              </a:rPr>
              <a:t>in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5F5F5F"/>
                </a:solidFill>
                <a:latin typeface="Tahoma"/>
                <a:cs typeface="Tahoma"/>
              </a:rPr>
              <a:t>different </a:t>
            </a:r>
            <a:r>
              <a:rPr sz="1600" spc="-40" dirty="0">
                <a:solidFill>
                  <a:srgbClr val="5F5F5F"/>
                </a:solidFill>
                <a:latin typeface="Tahoma"/>
                <a:cs typeface="Tahoma"/>
              </a:rPr>
              <a:t>moments</a:t>
            </a:r>
            <a:r>
              <a:rPr sz="1600" spc="-18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in</a:t>
            </a:r>
            <a:r>
              <a:rPr sz="1600" spc="-20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55" dirty="0">
                <a:solidFill>
                  <a:srgbClr val="5F5F5F"/>
                </a:solidFill>
                <a:latin typeface="Tahoma"/>
                <a:cs typeface="Tahoma"/>
              </a:rPr>
              <a:t>time.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131165" y="6354533"/>
            <a:ext cx="4053840" cy="16256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sz="900" i="1" spc="-100" dirty="0">
                <a:solidFill>
                  <a:srgbClr val="5F5F5F"/>
                </a:solidFill>
                <a:latin typeface="Lucida Sans"/>
                <a:cs typeface="Lucida Sans"/>
              </a:rPr>
              <a:t>Ehrlinger L,</a:t>
            </a:r>
            <a:r>
              <a:rPr sz="900" i="1" spc="-60" dirty="0">
                <a:solidFill>
                  <a:srgbClr val="5F5F5F"/>
                </a:solidFill>
                <a:latin typeface="Lucida Sans"/>
                <a:cs typeface="Lucida Sans"/>
              </a:rPr>
              <a:t> </a:t>
            </a:r>
            <a:r>
              <a:rPr sz="900" i="1" spc="-55" dirty="0">
                <a:solidFill>
                  <a:srgbClr val="5F5F5F"/>
                </a:solidFill>
                <a:latin typeface="Lucida Sans"/>
                <a:cs typeface="Lucida Sans"/>
              </a:rPr>
              <a:t>Wöß</a:t>
            </a:r>
            <a:r>
              <a:rPr sz="900" i="1" spc="-75" dirty="0">
                <a:solidFill>
                  <a:srgbClr val="5F5F5F"/>
                </a:solidFill>
                <a:latin typeface="Lucida Sans"/>
                <a:cs typeface="Lucida Sans"/>
              </a:rPr>
              <a:t> </a:t>
            </a:r>
            <a:r>
              <a:rPr sz="900" i="1" dirty="0">
                <a:solidFill>
                  <a:srgbClr val="5F5F5F"/>
                </a:solidFill>
                <a:latin typeface="Lucida Sans"/>
                <a:cs typeface="Lucida Sans"/>
              </a:rPr>
              <a:t>W</a:t>
            </a:r>
            <a:r>
              <a:rPr sz="900" i="1" spc="-80" dirty="0">
                <a:solidFill>
                  <a:srgbClr val="5F5F5F"/>
                </a:solidFill>
                <a:latin typeface="Lucida Sans"/>
                <a:cs typeface="Lucida Sans"/>
              </a:rPr>
              <a:t> </a:t>
            </a:r>
            <a:r>
              <a:rPr sz="900" i="1" spc="-65" dirty="0">
                <a:solidFill>
                  <a:srgbClr val="5F5F5F"/>
                </a:solidFill>
                <a:latin typeface="Lucida Sans"/>
                <a:cs typeface="Lucida Sans"/>
              </a:rPr>
              <a:t>(2023).</a:t>
            </a:r>
            <a:r>
              <a:rPr sz="900" i="1" spc="-90" dirty="0">
                <a:solidFill>
                  <a:srgbClr val="5F5F5F"/>
                </a:solidFill>
                <a:latin typeface="Lucida Sans"/>
                <a:cs typeface="Lucida Sans"/>
              </a:rPr>
              <a:t> </a:t>
            </a:r>
            <a:r>
              <a:rPr sz="900" i="1" spc="-95" dirty="0">
                <a:solidFill>
                  <a:srgbClr val="5F5F5F"/>
                </a:solidFill>
                <a:latin typeface="Lucida Sans"/>
                <a:cs typeface="Lucida Sans"/>
              </a:rPr>
              <a:t>A</a:t>
            </a:r>
            <a:r>
              <a:rPr sz="900" i="1" spc="-70" dirty="0">
                <a:solidFill>
                  <a:srgbClr val="5F5F5F"/>
                </a:solidFill>
                <a:latin typeface="Lucida Sans"/>
                <a:cs typeface="Lucida Sans"/>
              </a:rPr>
              <a:t> </a:t>
            </a:r>
            <a:r>
              <a:rPr sz="900" i="1" spc="-100" dirty="0">
                <a:solidFill>
                  <a:srgbClr val="5F5F5F"/>
                </a:solidFill>
                <a:latin typeface="Lucida Sans"/>
                <a:cs typeface="Lucida Sans"/>
              </a:rPr>
              <a:t>Survey</a:t>
            </a:r>
            <a:r>
              <a:rPr sz="900" i="1" spc="-60" dirty="0">
                <a:solidFill>
                  <a:srgbClr val="5F5F5F"/>
                </a:solidFill>
                <a:latin typeface="Lucida Sans"/>
                <a:cs typeface="Lucida Sans"/>
              </a:rPr>
              <a:t> </a:t>
            </a:r>
            <a:r>
              <a:rPr sz="900" i="1" spc="-90" dirty="0">
                <a:solidFill>
                  <a:srgbClr val="5F5F5F"/>
                </a:solidFill>
                <a:latin typeface="Lucida Sans"/>
                <a:cs typeface="Lucida Sans"/>
              </a:rPr>
              <a:t>of</a:t>
            </a:r>
            <a:r>
              <a:rPr sz="900" i="1" spc="-70" dirty="0">
                <a:solidFill>
                  <a:srgbClr val="5F5F5F"/>
                </a:solidFill>
                <a:latin typeface="Lucida Sans"/>
                <a:cs typeface="Lucida Sans"/>
              </a:rPr>
              <a:t> </a:t>
            </a:r>
            <a:r>
              <a:rPr sz="900" i="1" spc="-90" dirty="0">
                <a:solidFill>
                  <a:srgbClr val="5F5F5F"/>
                </a:solidFill>
                <a:latin typeface="Lucida Sans"/>
                <a:cs typeface="Lucida Sans"/>
              </a:rPr>
              <a:t>Data</a:t>
            </a:r>
            <a:r>
              <a:rPr sz="900" i="1" spc="-75" dirty="0">
                <a:solidFill>
                  <a:srgbClr val="5F5F5F"/>
                </a:solidFill>
                <a:latin typeface="Lucida Sans"/>
                <a:cs typeface="Lucida Sans"/>
              </a:rPr>
              <a:t> </a:t>
            </a:r>
            <a:r>
              <a:rPr sz="900" i="1" spc="-85" dirty="0">
                <a:solidFill>
                  <a:srgbClr val="5F5F5F"/>
                </a:solidFill>
                <a:latin typeface="Lucida Sans"/>
                <a:cs typeface="Lucida Sans"/>
              </a:rPr>
              <a:t>Quality</a:t>
            </a:r>
            <a:r>
              <a:rPr sz="900" i="1" spc="-80" dirty="0">
                <a:solidFill>
                  <a:srgbClr val="5F5F5F"/>
                </a:solidFill>
                <a:latin typeface="Lucida Sans"/>
                <a:cs typeface="Lucida Sans"/>
              </a:rPr>
              <a:t> </a:t>
            </a:r>
            <a:r>
              <a:rPr sz="900" i="1" spc="-95" dirty="0">
                <a:solidFill>
                  <a:srgbClr val="5F5F5F"/>
                </a:solidFill>
                <a:latin typeface="Lucida Sans"/>
                <a:cs typeface="Lucida Sans"/>
              </a:rPr>
              <a:t>Measurement</a:t>
            </a:r>
            <a:r>
              <a:rPr sz="900" i="1" spc="-90" dirty="0">
                <a:solidFill>
                  <a:srgbClr val="5F5F5F"/>
                </a:solidFill>
                <a:latin typeface="Lucida Sans"/>
                <a:cs typeface="Lucida Sans"/>
              </a:rPr>
              <a:t> </a:t>
            </a:r>
            <a:r>
              <a:rPr sz="900" i="1" spc="-114" dirty="0">
                <a:solidFill>
                  <a:srgbClr val="5F5F5F"/>
                </a:solidFill>
                <a:latin typeface="Lucida Sans"/>
                <a:cs typeface="Lucida Sans"/>
              </a:rPr>
              <a:t>and</a:t>
            </a:r>
            <a:r>
              <a:rPr sz="900" i="1" spc="-55" dirty="0">
                <a:solidFill>
                  <a:srgbClr val="5F5F5F"/>
                </a:solidFill>
                <a:latin typeface="Lucida Sans"/>
                <a:cs typeface="Lucida Sans"/>
              </a:rPr>
              <a:t> </a:t>
            </a:r>
            <a:r>
              <a:rPr sz="900" i="1" spc="-90" dirty="0">
                <a:solidFill>
                  <a:srgbClr val="5F5F5F"/>
                </a:solidFill>
                <a:latin typeface="Lucida Sans"/>
                <a:cs typeface="Lucida Sans"/>
              </a:rPr>
              <a:t>Monitoring</a:t>
            </a:r>
            <a:r>
              <a:rPr sz="900" i="1" spc="-70" dirty="0">
                <a:solidFill>
                  <a:srgbClr val="5F5F5F"/>
                </a:solidFill>
                <a:latin typeface="Lucida Sans"/>
                <a:cs typeface="Lucida Sans"/>
              </a:rPr>
              <a:t> </a:t>
            </a:r>
            <a:r>
              <a:rPr sz="900" i="1" spc="-25" dirty="0">
                <a:solidFill>
                  <a:srgbClr val="5F5F5F"/>
                </a:solidFill>
                <a:latin typeface="Lucida Sans"/>
                <a:cs typeface="Lucida Sans"/>
              </a:rPr>
              <a:t>Tools</a:t>
            </a:r>
            <a:endParaRPr sz="900">
              <a:latin typeface="Lucida Sans"/>
              <a:cs typeface="Lucida Sans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8846946" y="6617159"/>
            <a:ext cx="185420" cy="144780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sz="800" spc="-25" dirty="0">
                <a:solidFill>
                  <a:srgbClr val="878787"/>
                </a:solidFill>
                <a:latin typeface="Trebuchet MS"/>
                <a:cs typeface="Trebuchet MS"/>
              </a:rPr>
              <a:t>200</a:t>
            </a:r>
            <a:endParaRPr sz="800">
              <a:latin typeface="Trebuchet MS"/>
              <a:cs typeface="Trebuchet MS"/>
            </a:endParaRPr>
          </a:p>
        </p:txBody>
      </p:sp>
      <p:sp>
        <p:nvSpPr>
          <p:cNvPr id="56" name="object 5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/>
              <a:t>©</a:t>
            </a:r>
            <a:r>
              <a:rPr spc="-15" dirty="0"/>
              <a:t> </a:t>
            </a:r>
            <a:r>
              <a:rPr dirty="0"/>
              <a:t>The</a:t>
            </a:r>
            <a:r>
              <a:rPr spc="-30" dirty="0"/>
              <a:t> </a:t>
            </a:r>
            <a:r>
              <a:rPr dirty="0"/>
              <a:t>KPI</a:t>
            </a:r>
            <a:r>
              <a:rPr spc="-5" dirty="0"/>
              <a:t> </a:t>
            </a:r>
            <a:r>
              <a:rPr dirty="0"/>
              <a:t>Institute</a:t>
            </a:r>
            <a:r>
              <a:rPr spc="-20" dirty="0"/>
              <a:t> 2023</a:t>
            </a:r>
          </a:p>
        </p:txBody>
      </p:sp>
    </p:spTree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09258" rIns="0" bIns="0" rtlCol="0">
            <a:spAutoFit/>
          </a:bodyPr>
          <a:lstStyle/>
          <a:p>
            <a:pPr marL="31115">
              <a:lnSpc>
                <a:spcPct val="100000"/>
              </a:lnSpc>
              <a:spcBef>
                <a:spcPts val="100"/>
              </a:spcBef>
            </a:pPr>
            <a:r>
              <a:rPr spc="125" dirty="0"/>
              <a:t>DATA</a:t>
            </a:r>
            <a:r>
              <a:rPr spc="15" dirty="0"/>
              <a:t> </a:t>
            </a:r>
            <a:r>
              <a:rPr spc="175" dirty="0"/>
              <a:t>QUALITY</a:t>
            </a:r>
            <a:r>
              <a:rPr dirty="0"/>
              <a:t> </a:t>
            </a:r>
            <a:r>
              <a:rPr spc="180" dirty="0"/>
              <a:t>DIMENSIONS</a:t>
            </a:r>
            <a:r>
              <a:rPr spc="30" dirty="0"/>
              <a:t> </a:t>
            </a:r>
            <a:r>
              <a:rPr spc="110" dirty="0"/>
              <a:t>-</a:t>
            </a:r>
            <a:r>
              <a:rPr spc="-10" dirty="0"/>
              <a:t> </a:t>
            </a:r>
            <a:r>
              <a:rPr spc="100" dirty="0"/>
              <a:t>CONFORMITY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54508" y="1834870"/>
            <a:ext cx="3779520" cy="3724910"/>
            <a:chOff x="254508" y="1834870"/>
            <a:chExt cx="3779520" cy="372491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321043" y="2320994"/>
              <a:ext cx="1580405" cy="1412834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2337956" y="2328923"/>
              <a:ext cx="1496060" cy="1337945"/>
            </a:xfrm>
            <a:custGeom>
              <a:avLst/>
              <a:gdLst/>
              <a:ahLst/>
              <a:cxnLst/>
              <a:rect l="l" t="t" r="r" b="b"/>
              <a:pathLst>
                <a:path w="1496060" h="1337945">
                  <a:moveTo>
                    <a:pt x="696081" y="0"/>
                  </a:moveTo>
                  <a:lnTo>
                    <a:pt x="649845" y="15448"/>
                  </a:lnTo>
                  <a:lnTo>
                    <a:pt x="25005" y="1065658"/>
                  </a:lnTo>
                  <a:lnTo>
                    <a:pt x="6944" y="1106969"/>
                  </a:lnTo>
                  <a:lnTo>
                    <a:pt x="0" y="1148970"/>
                  </a:lnTo>
                  <a:lnTo>
                    <a:pt x="3274" y="1190180"/>
                  </a:lnTo>
                  <a:lnTo>
                    <a:pt x="15872" y="1229116"/>
                  </a:lnTo>
                  <a:lnTo>
                    <a:pt x="36895" y="1264297"/>
                  </a:lnTo>
                  <a:lnTo>
                    <a:pt x="65448" y="1294240"/>
                  </a:lnTo>
                  <a:lnTo>
                    <a:pt x="100633" y="1317463"/>
                  </a:lnTo>
                  <a:lnTo>
                    <a:pt x="141553" y="1332483"/>
                  </a:lnTo>
                  <a:lnTo>
                    <a:pt x="187311" y="1337819"/>
                  </a:lnTo>
                  <a:lnTo>
                    <a:pt x="1418322" y="1337819"/>
                  </a:lnTo>
                  <a:lnTo>
                    <a:pt x="1427367" y="1337462"/>
                  </a:lnTo>
                  <a:lnTo>
                    <a:pt x="1446362" y="1335891"/>
                  </a:lnTo>
                  <a:lnTo>
                    <a:pt x="1455406" y="1335533"/>
                  </a:lnTo>
                  <a:lnTo>
                    <a:pt x="1475238" y="1306173"/>
                  </a:lnTo>
                  <a:lnTo>
                    <a:pt x="1488998" y="1272573"/>
                  </a:lnTo>
                  <a:lnTo>
                    <a:pt x="1495804" y="1235592"/>
                  </a:lnTo>
                  <a:lnTo>
                    <a:pt x="1494776" y="1196087"/>
                  </a:lnTo>
                  <a:lnTo>
                    <a:pt x="1488349" y="1145958"/>
                  </a:lnTo>
                  <a:lnTo>
                    <a:pt x="1480476" y="1096327"/>
                  </a:lnTo>
                  <a:lnTo>
                    <a:pt x="1471169" y="1047213"/>
                  </a:lnTo>
                  <a:lnTo>
                    <a:pt x="1460439" y="998633"/>
                  </a:lnTo>
                  <a:lnTo>
                    <a:pt x="1448296" y="950604"/>
                  </a:lnTo>
                  <a:lnTo>
                    <a:pt x="1434751" y="903143"/>
                  </a:lnTo>
                  <a:lnTo>
                    <a:pt x="1419815" y="856267"/>
                  </a:lnTo>
                  <a:lnTo>
                    <a:pt x="1403499" y="809994"/>
                  </a:lnTo>
                  <a:lnTo>
                    <a:pt x="1385813" y="764341"/>
                  </a:lnTo>
                  <a:lnTo>
                    <a:pt x="1366769" y="719325"/>
                  </a:lnTo>
                  <a:lnTo>
                    <a:pt x="1346378" y="674963"/>
                  </a:lnTo>
                  <a:lnTo>
                    <a:pt x="1324649" y="631272"/>
                  </a:lnTo>
                  <a:lnTo>
                    <a:pt x="1301595" y="588270"/>
                  </a:lnTo>
                  <a:lnTo>
                    <a:pt x="1277225" y="545974"/>
                  </a:lnTo>
                  <a:lnTo>
                    <a:pt x="1251552" y="504402"/>
                  </a:lnTo>
                  <a:lnTo>
                    <a:pt x="1224584" y="463569"/>
                  </a:lnTo>
                  <a:lnTo>
                    <a:pt x="1196334" y="423494"/>
                  </a:lnTo>
                  <a:lnTo>
                    <a:pt x="1166812" y="384194"/>
                  </a:lnTo>
                  <a:lnTo>
                    <a:pt x="1136029" y="345686"/>
                  </a:lnTo>
                  <a:lnTo>
                    <a:pt x="1103996" y="307987"/>
                  </a:lnTo>
                  <a:lnTo>
                    <a:pt x="1070723" y="271115"/>
                  </a:lnTo>
                  <a:lnTo>
                    <a:pt x="1036222" y="235086"/>
                  </a:lnTo>
                  <a:lnTo>
                    <a:pt x="1000504" y="199918"/>
                  </a:lnTo>
                  <a:lnTo>
                    <a:pt x="963578" y="165628"/>
                  </a:lnTo>
                  <a:lnTo>
                    <a:pt x="925456" y="132233"/>
                  </a:lnTo>
                  <a:lnTo>
                    <a:pt x="886149" y="99751"/>
                  </a:lnTo>
                  <a:lnTo>
                    <a:pt x="845668" y="68199"/>
                  </a:lnTo>
                  <a:lnTo>
                    <a:pt x="804023" y="37593"/>
                  </a:lnTo>
                  <a:lnTo>
                    <a:pt x="769487" y="17744"/>
                  </a:lnTo>
                  <a:lnTo>
                    <a:pt x="732999" y="5288"/>
                  </a:lnTo>
                  <a:lnTo>
                    <a:pt x="696081" y="0"/>
                  </a:lnTo>
                  <a:close/>
                </a:path>
              </a:pathLst>
            </a:custGeom>
            <a:solidFill>
              <a:srgbClr val="DFDF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3415" y="3715397"/>
              <a:ext cx="1585063" cy="1426635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451711" y="3723132"/>
              <a:ext cx="1510030" cy="1351915"/>
            </a:xfrm>
            <a:custGeom>
              <a:avLst/>
              <a:gdLst/>
              <a:ahLst/>
              <a:cxnLst/>
              <a:rect l="l" t="t" r="r" b="b"/>
              <a:pathLst>
                <a:path w="1510030" h="1351914">
                  <a:moveTo>
                    <a:pt x="1322224" y="0"/>
                  </a:moveTo>
                  <a:lnTo>
                    <a:pt x="91379" y="0"/>
                  </a:lnTo>
                  <a:lnTo>
                    <a:pt x="42699" y="15748"/>
                  </a:lnTo>
                  <a:lnTo>
                    <a:pt x="21513" y="45142"/>
                  </a:lnTo>
                  <a:lnTo>
                    <a:pt x="7062" y="78978"/>
                  </a:lnTo>
                  <a:lnTo>
                    <a:pt x="0" y="116599"/>
                  </a:lnTo>
                  <a:lnTo>
                    <a:pt x="980" y="157353"/>
                  </a:lnTo>
                  <a:lnTo>
                    <a:pt x="7418" y="207455"/>
                  </a:lnTo>
                  <a:lnTo>
                    <a:pt x="15299" y="257056"/>
                  </a:lnTo>
                  <a:lnTo>
                    <a:pt x="24614" y="306141"/>
                  </a:lnTo>
                  <a:lnTo>
                    <a:pt x="35351" y="354691"/>
                  </a:lnTo>
                  <a:lnTo>
                    <a:pt x="47500" y="402690"/>
                  </a:lnTo>
                  <a:lnTo>
                    <a:pt x="61049" y="450120"/>
                  </a:lnTo>
                  <a:lnTo>
                    <a:pt x="75988" y="496964"/>
                  </a:lnTo>
                  <a:lnTo>
                    <a:pt x="92307" y="543206"/>
                  </a:lnTo>
                  <a:lnTo>
                    <a:pt x="109994" y="588827"/>
                  </a:lnTo>
                  <a:lnTo>
                    <a:pt x="129038" y="633812"/>
                  </a:lnTo>
                  <a:lnTo>
                    <a:pt x="149430" y="678142"/>
                  </a:lnTo>
                  <a:lnTo>
                    <a:pt x="171158" y="721801"/>
                  </a:lnTo>
                  <a:lnTo>
                    <a:pt x="194211" y="764772"/>
                  </a:lnTo>
                  <a:lnTo>
                    <a:pt x="218579" y="807037"/>
                  </a:lnTo>
                  <a:lnTo>
                    <a:pt x="244250" y="848579"/>
                  </a:lnTo>
                  <a:lnTo>
                    <a:pt x="271215" y="889382"/>
                  </a:lnTo>
                  <a:lnTo>
                    <a:pt x="299462" y="929428"/>
                  </a:lnTo>
                  <a:lnTo>
                    <a:pt x="328981" y="968700"/>
                  </a:lnTo>
                  <a:lnTo>
                    <a:pt x="359760" y="1007180"/>
                  </a:lnTo>
                  <a:lnTo>
                    <a:pt x="391789" y="1044853"/>
                  </a:lnTo>
                  <a:lnTo>
                    <a:pt x="425058" y="1081700"/>
                  </a:lnTo>
                  <a:lnTo>
                    <a:pt x="459555" y="1117705"/>
                  </a:lnTo>
                  <a:lnTo>
                    <a:pt x="495270" y="1152850"/>
                  </a:lnTo>
                  <a:lnTo>
                    <a:pt x="532192" y="1187119"/>
                  </a:lnTo>
                  <a:lnTo>
                    <a:pt x="570310" y="1220494"/>
                  </a:lnTo>
                  <a:lnTo>
                    <a:pt x="609613" y="1252958"/>
                  </a:lnTo>
                  <a:lnTo>
                    <a:pt x="650091" y="1284494"/>
                  </a:lnTo>
                  <a:lnTo>
                    <a:pt x="691733" y="1315085"/>
                  </a:lnTo>
                  <a:lnTo>
                    <a:pt x="727261" y="1334898"/>
                  </a:lnTo>
                  <a:lnTo>
                    <a:pt x="763874" y="1347104"/>
                  </a:lnTo>
                  <a:lnTo>
                    <a:pt x="800913" y="1351714"/>
                  </a:lnTo>
                  <a:lnTo>
                    <a:pt x="837719" y="1348740"/>
                  </a:lnTo>
                  <a:lnTo>
                    <a:pt x="846425" y="1339893"/>
                  </a:lnTo>
                  <a:lnTo>
                    <a:pt x="854880" y="1329975"/>
                  </a:lnTo>
                  <a:lnTo>
                    <a:pt x="862883" y="1318771"/>
                  </a:lnTo>
                  <a:lnTo>
                    <a:pt x="870231" y="1306068"/>
                  </a:lnTo>
                  <a:lnTo>
                    <a:pt x="1484530" y="272034"/>
                  </a:lnTo>
                  <a:lnTo>
                    <a:pt x="1502596" y="230728"/>
                  </a:lnTo>
                  <a:lnTo>
                    <a:pt x="1509551" y="188738"/>
                  </a:lnTo>
                  <a:lnTo>
                    <a:pt x="1506290" y="147545"/>
                  </a:lnTo>
                  <a:lnTo>
                    <a:pt x="1493706" y="108629"/>
                  </a:lnTo>
                  <a:lnTo>
                    <a:pt x="1472693" y="73469"/>
                  </a:lnTo>
                  <a:lnTo>
                    <a:pt x="1444144" y="43546"/>
                  </a:lnTo>
                  <a:lnTo>
                    <a:pt x="1408955" y="20340"/>
                  </a:lnTo>
                  <a:lnTo>
                    <a:pt x="1368017" y="5331"/>
                  </a:lnTo>
                  <a:lnTo>
                    <a:pt x="1322224" y="0"/>
                  </a:lnTo>
                  <a:close/>
                </a:path>
              </a:pathLst>
            </a:custGeom>
            <a:solidFill>
              <a:srgbClr val="0871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1668" y="2273807"/>
              <a:ext cx="1613915" cy="1455420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418385" y="2299789"/>
              <a:ext cx="1511300" cy="1353820"/>
            </a:xfrm>
            <a:custGeom>
              <a:avLst/>
              <a:gdLst/>
              <a:ahLst/>
              <a:cxnLst/>
              <a:rect l="l" t="t" r="r" b="b"/>
              <a:pathLst>
                <a:path w="1511300" h="1353820">
                  <a:moveTo>
                    <a:pt x="801470" y="0"/>
                  </a:moveTo>
                  <a:lnTo>
                    <a:pt x="727725" y="16815"/>
                  </a:lnTo>
                  <a:lnTo>
                    <a:pt x="692153" y="36629"/>
                  </a:lnTo>
                  <a:lnTo>
                    <a:pt x="650235" y="67485"/>
                  </a:lnTo>
                  <a:lnTo>
                    <a:pt x="609516" y="99272"/>
                  </a:lnTo>
                  <a:lnTo>
                    <a:pt x="570004" y="131973"/>
                  </a:lnTo>
                  <a:lnTo>
                    <a:pt x="531709" y="165571"/>
                  </a:lnTo>
                  <a:lnTo>
                    <a:pt x="494639" y="200051"/>
                  </a:lnTo>
                  <a:lnTo>
                    <a:pt x="458803" y="235395"/>
                  </a:lnTo>
                  <a:lnTo>
                    <a:pt x="424211" y="271587"/>
                  </a:lnTo>
                  <a:lnTo>
                    <a:pt x="390870" y="308610"/>
                  </a:lnTo>
                  <a:lnTo>
                    <a:pt x="358790" y="346447"/>
                  </a:lnTo>
                  <a:lnTo>
                    <a:pt x="327980" y="385082"/>
                  </a:lnTo>
                  <a:lnTo>
                    <a:pt x="298448" y="424497"/>
                  </a:lnTo>
                  <a:lnTo>
                    <a:pt x="270204" y="464678"/>
                  </a:lnTo>
                  <a:lnTo>
                    <a:pt x="243257" y="505605"/>
                  </a:lnTo>
                  <a:lnTo>
                    <a:pt x="217614" y="547264"/>
                  </a:lnTo>
                  <a:lnTo>
                    <a:pt x="193286" y="589638"/>
                  </a:lnTo>
                  <a:lnTo>
                    <a:pt x="170281" y="632709"/>
                  </a:lnTo>
                  <a:lnTo>
                    <a:pt x="148608" y="676461"/>
                  </a:lnTo>
                  <a:lnTo>
                    <a:pt x="128275" y="720877"/>
                  </a:lnTo>
                  <a:lnTo>
                    <a:pt x="109292" y="765941"/>
                  </a:lnTo>
                  <a:lnTo>
                    <a:pt x="91668" y="811636"/>
                  </a:lnTo>
                  <a:lnTo>
                    <a:pt x="75412" y="857946"/>
                  </a:lnTo>
                  <a:lnTo>
                    <a:pt x="60531" y="904853"/>
                  </a:lnTo>
                  <a:lnTo>
                    <a:pt x="47036" y="952342"/>
                  </a:lnTo>
                  <a:lnTo>
                    <a:pt x="34935" y="1000395"/>
                  </a:lnTo>
                  <a:lnTo>
                    <a:pt x="24237" y="1048995"/>
                  </a:lnTo>
                  <a:lnTo>
                    <a:pt x="14951" y="1098127"/>
                  </a:lnTo>
                  <a:lnTo>
                    <a:pt x="7086" y="1147773"/>
                  </a:lnTo>
                  <a:lnTo>
                    <a:pt x="651" y="1197917"/>
                  </a:lnTo>
                  <a:lnTo>
                    <a:pt x="0" y="1237513"/>
                  </a:lnTo>
                  <a:lnTo>
                    <a:pt x="7615" y="1274752"/>
                  </a:lnTo>
                  <a:lnTo>
                    <a:pt x="22191" y="1309038"/>
                  </a:lnTo>
                  <a:lnTo>
                    <a:pt x="42421" y="1339776"/>
                  </a:lnTo>
                  <a:lnTo>
                    <a:pt x="91151" y="1353238"/>
                  </a:lnTo>
                  <a:lnTo>
                    <a:pt x="1323292" y="1353238"/>
                  </a:lnTo>
                  <a:lnTo>
                    <a:pt x="1369130" y="1347902"/>
                  </a:lnTo>
                  <a:lnTo>
                    <a:pt x="1410119" y="1332880"/>
                  </a:lnTo>
                  <a:lnTo>
                    <a:pt x="1445358" y="1309654"/>
                  </a:lnTo>
                  <a:lnTo>
                    <a:pt x="1473949" y="1279704"/>
                  </a:lnTo>
                  <a:lnTo>
                    <a:pt x="1494994" y="1244513"/>
                  </a:lnTo>
                  <a:lnTo>
                    <a:pt x="1507593" y="1205561"/>
                  </a:lnTo>
                  <a:lnTo>
                    <a:pt x="1510847" y="1164329"/>
                  </a:lnTo>
                  <a:lnTo>
                    <a:pt x="1503857" y="1122298"/>
                  </a:lnTo>
                  <a:lnTo>
                    <a:pt x="1485725" y="1080950"/>
                  </a:lnTo>
                  <a:lnTo>
                    <a:pt x="870791" y="45646"/>
                  </a:lnTo>
                  <a:lnTo>
                    <a:pt x="847006" y="13106"/>
                  </a:lnTo>
                  <a:lnTo>
                    <a:pt x="801470" y="0"/>
                  </a:lnTo>
                  <a:close/>
                </a:path>
              </a:pathLst>
            </a:custGeom>
            <a:solidFill>
              <a:srgbClr val="DFDF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30196" y="3721607"/>
              <a:ext cx="1613916" cy="1438656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2356255" y="3747516"/>
              <a:ext cx="1511300" cy="1336675"/>
            </a:xfrm>
            <a:custGeom>
              <a:avLst/>
              <a:gdLst/>
              <a:ahLst/>
              <a:cxnLst/>
              <a:rect l="l" t="t" r="r" b="b"/>
              <a:pathLst>
                <a:path w="1511300" h="1336675">
                  <a:moveTo>
                    <a:pt x="1417295" y="0"/>
                  </a:moveTo>
                  <a:lnTo>
                    <a:pt x="187554" y="0"/>
                  </a:lnTo>
                  <a:lnTo>
                    <a:pt x="141716" y="5332"/>
                  </a:lnTo>
                  <a:lnTo>
                    <a:pt x="100728" y="20342"/>
                  </a:lnTo>
                  <a:lnTo>
                    <a:pt x="65488" y="43551"/>
                  </a:lnTo>
                  <a:lnTo>
                    <a:pt x="36897" y="73480"/>
                  </a:lnTo>
                  <a:lnTo>
                    <a:pt x="15852" y="108651"/>
                  </a:lnTo>
                  <a:lnTo>
                    <a:pt x="3254" y="147583"/>
                  </a:lnTo>
                  <a:lnTo>
                    <a:pt x="0" y="188798"/>
                  </a:lnTo>
                  <a:lnTo>
                    <a:pt x="6989" y="230817"/>
                  </a:lnTo>
                  <a:lnTo>
                    <a:pt x="25121" y="272160"/>
                  </a:lnTo>
                  <a:lnTo>
                    <a:pt x="639928" y="1306575"/>
                  </a:lnTo>
                  <a:lnTo>
                    <a:pt x="672440" y="1333499"/>
                  </a:lnTo>
                  <a:lnTo>
                    <a:pt x="709657" y="1336474"/>
                  </a:lnTo>
                  <a:lnTo>
                    <a:pt x="747291" y="1331864"/>
                  </a:lnTo>
                  <a:lnTo>
                    <a:pt x="784043" y="1319658"/>
                  </a:lnTo>
                  <a:lnTo>
                    <a:pt x="818617" y="1299844"/>
                  </a:lnTo>
                  <a:lnTo>
                    <a:pt x="860293" y="1269240"/>
                  </a:lnTo>
                  <a:lnTo>
                    <a:pt x="900789" y="1237689"/>
                  </a:lnTo>
                  <a:lnTo>
                    <a:pt x="940094" y="1205209"/>
                  </a:lnTo>
                  <a:lnTo>
                    <a:pt x="978200" y="1171818"/>
                  </a:lnTo>
                  <a:lnTo>
                    <a:pt x="1015099" y="1137532"/>
                  </a:lnTo>
                  <a:lnTo>
                    <a:pt x="1050781" y="1102370"/>
                  </a:lnTo>
                  <a:lnTo>
                    <a:pt x="1085238" y="1066347"/>
                  </a:lnTo>
                  <a:lnTo>
                    <a:pt x="1118460" y="1029482"/>
                  </a:lnTo>
                  <a:lnTo>
                    <a:pt x="1150439" y="991791"/>
                  </a:lnTo>
                  <a:lnTo>
                    <a:pt x="1181166" y="953292"/>
                  </a:lnTo>
                  <a:lnTo>
                    <a:pt x="1210632" y="914002"/>
                  </a:lnTo>
                  <a:lnTo>
                    <a:pt x="1238828" y="873939"/>
                  </a:lnTo>
                  <a:lnTo>
                    <a:pt x="1265745" y="833118"/>
                  </a:lnTo>
                  <a:lnTo>
                    <a:pt x="1291375" y="791559"/>
                  </a:lnTo>
                  <a:lnTo>
                    <a:pt x="1315708" y="749277"/>
                  </a:lnTo>
                  <a:lnTo>
                    <a:pt x="1338735" y="706290"/>
                  </a:lnTo>
                  <a:lnTo>
                    <a:pt x="1360448" y="662616"/>
                  </a:lnTo>
                  <a:lnTo>
                    <a:pt x="1380838" y="618271"/>
                  </a:lnTo>
                  <a:lnTo>
                    <a:pt x="1399896" y="573273"/>
                  </a:lnTo>
                  <a:lnTo>
                    <a:pt x="1417613" y="527638"/>
                  </a:lnTo>
                  <a:lnTo>
                    <a:pt x="1433980" y="481385"/>
                  </a:lnTo>
                  <a:lnTo>
                    <a:pt x="1448988" y="434530"/>
                  </a:lnTo>
                  <a:lnTo>
                    <a:pt x="1462628" y="387091"/>
                  </a:lnTo>
                  <a:lnTo>
                    <a:pt x="1474892" y="339085"/>
                  </a:lnTo>
                  <a:lnTo>
                    <a:pt x="1485771" y="290528"/>
                  </a:lnTo>
                  <a:lnTo>
                    <a:pt x="1495255" y="241439"/>
                  </a:lnTo>
                  <a:lnTo>
                    <a:pt x="1503336" y="191835"/>
                  </a:lnTo>
                  <a:lnTo>
                    <a:pt x="1510005" y="141731"/>
                  </a:lnTo>
                  <a:lnTo>
                    <a:pt x="1511033" y="103832"/>
                  </a:lnTo>
                  <a:lnTo>
                    <a:pt x="1504227" y="68278"/>
                  </a:lnTo>
                  <a:lnTo>
                    <a:pt x="1470635" y="6730"/>
                  </a:lnTo>
                  <a:lnTo>
                    <a:pt x="1431166" y="426"/>
                  </a:lnTo>
                  <a:lnTo>
                    <a:pt x="1417295" y="0"/>
                  </a:lnTo>
                  <a:close/>
                </a:path>
              </a:pathLst>
            </a:custGeom>
            <a:solidFill>
              <a:srgbClr val="DFDF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12163" y="1985771"/>
              <a:ext cx="1709927" cy="1519427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1338452" y="2011882"/>
              <a:ext cx="1607820" cy="1416050"/>
            </a:xfrm>
            <a:custGeom>
              <a:avLst/>
              <a:gdLst/>
              <a:ahLst/>
              <a:cxnLst/>
              <a:rect l="l" t="t" r="r" b="b"/>
              <a:pathLst>
                <a:path w="1607820" h="1416050">
                  <a:moveTo>
                    <a:pt x="0" y="192583"/>
                  </a:moveTo>
                  <a:lnTo>
                    <a:pt x="4905" y="242971"/>
                  </a:lnTo>
                  <a:lnTo>
                    <a:pt x="25527" y="291643"/>
                  </a:lnTo>
                  <a:lnTo>
                    <a:pt x="640207" y="1326058"/>
                  </a:lnTo>
                  <a:lnTo>
                    <a:pt x="667908" y="1362032"/>
                  </a:lnTo>
                  <a:lnTo>
                    <a:pt x="701895" y="1389013"/>
                  </a:lnTo>
                  <a:lnTo>
                    <a:pt x="740372" y="1407000"/>
                  </a:lnTo>
                  <a:lnTo>
                    <a:pt x="781542" y="1415993"/>
                  </a:lnTo>
                  <a:lnTo>
                    <a:pt x="823610" y="1415993"/>
                  </a:lnTo>
                  <a:lnTo>
                    <a:pt x="864780" y="1407000"/>
                  </a:lnTo>
                  <a:lnTo>
                    <a:pt x="903257" y="1389013"/>
                  </a:lnTo>
                  <a:lnTo>
                    <a:pt x="937244" y="1362032"/>
                  </a:lnTo>
                  <a:lnTo>
                    <a:pt x="964946" y="1326058"/>
                  </a:lnTo>
                  <a:lnTo>
                    <a:pt x="1579626" y="291643"/>
                  </a:lnTo>
                  <a:lnTo>
                    <a:pt x="1598415" y="248844"/>
                  </a:lnTo>
                  <a:lnTo>
                    <a:pt x="9271" y="248844"/>
                  </a:lnTo>
                  <a:lnTo>
                    <a:pt x="4875" y="234981"/>
                  </a:lnTo>
                  <a:lnTo>
                    <a:pt x="2016" y="220714"/>
                  </a:lnTo>
                  <a:lnTo>
                    <a:pt x="466" y="206446"/>
                  </a:lnTo>
                  <a:lnTo>
                    <a:pt x="0" y="192583"/>
                  </a:lnTo>
                  <a:close/>
                </a:path>
                <a:path w="1607820" h="1416050">
                  <a:moveTo>
                    <a:pt x="827833" y="0"/>
                  </a:moveTo>
                  <a:lnTo>
                    <a:pt x="779605" y="0"/>
                  </a:lnTo>
                  <a:lnTo>
                    <a:pt x="731385" y="1363"/>
                  </a:lnTo>
                  <a:lnTo>
                    <a:pt x="683193" y="4090"/>
                  </a:lnTo>
                  <a:lnTo>
                    <a:pt x="635047" y="8181"/>
                  </a:lnTo>
                  <a:lnTo>
                    <a:pt x="586964" y="13636"/>
                  </a:lnTo>
                  <a:lnTo>
                    <a:pt x="538964" y="20454"/>
                  </a:lnTo>
                  <a:lnTo>
                    <a:pt x="491063" y="28636"/>
                  </a:lnTo>
                  <a:lnTo>
                    <a:pt x="443282" y="38181"/>
                  </a:lnTo>
                  <a:lnTo>
                    <a:pt x="395637" y="49090"/>
                  </a:lnTo>
                  <a:lnTo>
                    <a:pt x="348148" y="61363"/>
                  </a:lnTo>
                  <a:lnTo>
                    <a:pt x="300831" y="74999"/>
                  </a:lnTo>
                  <a:lnTo>
                    <a:pt x="253707" y="89999"/>
                  </a:lnTo>
                  <a:lnTo>
                    <a:pt x="206792" y="106362"/>
                  </a:lnTo>
                  <a:lnTo>
                    <a:pt x="160105" y="124090"/>
                  </a:lnTo>
                  <a:lnTo>
                    <a:pt x="113665" y="143180"/>
                  </a:lnTo>
                  <a:lnTo>
                    <a:pt x="78101" y="162851"/>
                  </a:lnTo>
                  <a:lnTo>
                    <a:pt x="48418" y="187583"/>
                  </a:lnTo>
                  <a:lnTo>
                    <a:pt x="9271" y="248844"/>
                  </a:lnTo>
                  <a:lnTo>
                    <a:pt x="1598167" y="248844"/>
                  </a:lnTo>
                  <a:lnTo>
                    <a:pt x="1559020" y="187583"/>
                  </a:lnTo>
                  <a:lnTo>
                    <a:pt x="1529337" y="162851"/>
                  </a:lnTo>
                  <a:lnTo>
                    <a:pt x="1493773" y="143180"/>
                  </a:lnTo>
                  <a:lnTo>
                    <a:pt x="1447333" y="124090"/>
                  </a:lnTo>
                  <a:lnTo>
                    <a:pt x="1400646" y="106362"/>
                  </a:lnTo>
                  <a:lnTo>
                    <a:pt x="1353731" y="89999"/>
                  </a:lnTo>
                  <a:lnTo>
                    <a:pt x="1306607" y="74999"/>
                  </a:lnTo>
                  <a:lnTo>
                    <a:pt x="1259290" y="61363"/>
                  </a:lnTo>
                  <a:lnTo>
                    <a:pt x="1211801" y="49090"/>
                  </a:lnTo>
                  <a:lnTo>
                    <a:pt x="1164156" y="38181"/>
                  </a:lnTo>
                  <a:lnTo>
                    <a:pt x="1116375" y="28636"/>
                  </a:lnTo>
                  <a:lnTo>
                    <a:pt x="1068474" y="20454"/>
                  </a:lnTo>
                  <a:lnTo>
                    <a:pt x="1020474" y="13636"/>
                  </a:lnTo>
                  <a:lnTo>
                    <a:pt x="972391" y="8181"/>
                  </a:lnTo>
                  <a:lnTo>
                    <a:pt x="924245" y="4090"/>
                  </a:lnTo>
                  <a:lnTo>
                    <a:pt x="876053" y="1363"/>
                  </a:lnTo>
                  <a:lnTo>
                    <a:pt x="827833" y="0"/>
                  </a:lnTo>
                  <a:close/>
                </a:path>
                <a:path w="1607820" h="1416050">
                  <a:moveTo>
                    <a:pt x="1601367" y="238754"/>
                  </a:moveTo>
                  <a:lnTo>
                    <a:pt x="1598167" y="248844"/>
                  </a:lnTo>
                  <a:lnTo>
                    <a:pt x="1598415" y="248844"/>
                  </a:lnTo>
                  <a:lnTo>
                    <a:pt x="1600485" y="242971"/>
                  </a:lnTo>
                  <a:lnTo>
                    <a:pt x="1601367" y="238754"/>
                  </a:lnTo>
                  <a:close/>
                </a:path>
                <a:path w="1607820" h="1416050">
                  <a:moveTo>
                    <a:pt x="1605729" y="217887"/>
                  </a:moveTo>
                  <a:lnTo>
                    <a:pt x="1605113" y="220714"/>
                  </a:lnTo>
                  <a:lnTo>
                    <a:pt x="1601367" y="238754"/>
                  </a:lnTo>
                  <a:lnTo>
                    <a:pt x="1602563" y="234981"/>
                  </a:lnTo>
                  <a:lnTo>
                    <a:pt x="1605422" y="220714"/>
                  </a:lnTo>
                  <a:lnTo>
                    <a:pt x="1605729" y="217887"/>
                  </a:lnTo>
                  <a:close/>
                </a:path>
                <a:path w="1607820" h="1416050">
                  <a:moveTo>
                    <a:pt x="1607439" y="192583"/>
                  </a:moveTo>
                  <a:lnTo>
                    <a:pt x="1605821" y="216529"/>
                  </a:lnTo>
                  <a:lnTo>
                    <a:pt x="1606972" y="206446"/>
                  </a:lnTo>
                  <a:lnTo>
                    <a:pt x="1607439" y="192583"/>
                  </a:lnTo>
                  <a:close/>
                </a:path>
              </a:pathLst>
            </a:custGeom>
            <a:solidFill>
              <a:srgbClr val="DFDF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25880" y="3942588"/>
              <a:ext cx="1700783" cy="1519428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1351788" y="3969620"/>
              <a:ext cx="1598295" cy="1416050"/>
            </a:xfrm>
            <a:custGeom>
              <a:avLst/>
              <a:gdLst/>
              <a:ahLst/>
              <a:cxnLst/>
              <a:rect l="l" t="t" r="r" b="b"/>
              <a:pathLst>
                <a:path w="1598295" h="1416050">
                  <a:moveTo>
                    <a:pt x="816752" y="0"/>
                  </a:moveTo>
                  <a:lnTo>
                    <a:pt x="774684" y="0"/>
                  </a:lnTo>
                  <a:lnTo>
                    <a:pt x="733514" y="8993"/>
                  </a:lnTo>
                  <a:lnTo>
                    <a:pt x="695037" y="26980"/>
                  </a:lnTo>
                  <a:lnTo>
                    <a:pt x="661050" y="53960"/>
                  </a:lnTo>
                  <a:lnTo>
                    <a:pt x="633349" y="89934"/>
                  </a:lnTo>
                  <a:lnTo>
                    <a:pt x="18542" y="1124349"/>
                  </a:lnTo>
                  <a:lnTo>
                    <a:pt x="0" y="1167148"/>
                  </a:lnTo>
                  <a:lnTo>
                    <a:pt x="15990" y="1199464"/>
                  </a:lnTo>
                  <a:lnTo>
                    <a:pt x="68830" y="1253141"/>
                  </a:lnTo>
                  <a:lnTo>
                    <a:pt x="104393" y="1272812"/>
                  </a:lnTo>
                  <a:lnTo>
                    <a:pt x="150834" y="1291903"/>
                  </a:lnTo>
                  <a:lnTo>
                    <a:pt x="197522" y="1309630"/>
                  </a:lnTo>
                  <a:lnTo>
                    <a:pt x="244439" y="1325994"/>
                  </a:lnTo>
                  <a:lnTo>
                    <a:pt x="291567" y="1340994"/>
                  </a:lnTo>
                  <a:lnTo>
                    <a:pt x="338887" y="1354630"/>
                  </a:lnTo>
                  <a:lnTo>
                    <a:pt x="386380" y="1366903"/>
                  </a:lnTo>
                  <a:lnTo>
                    <a:pt x="434029" y="1377812"/>
                  </a:lnTo>
                  <a:lnTo>
                    <a:pt x="481816" y="1387357"/>
                  </a:lnTo>
                  <a:lnTo>
                    <a:pt x="529722" y="1395539"/>
                  </a:lnTo>
                  <a:lnTo>
                    <a:pt x="577728" y="1402357"/>
                  </a:lnTo>
                  <a:lnTo>
                    <a:pt x="625817" y="1407811"/>
                  </a:lnTo>
                  <a:lnTo>
                    <a:pt x="673969" y="1411902"/>
                  </a:lnTo>
                  <a:lnTo>
                    <a:pt x="722168" y="1414629"/>
                  </a:lnTo>
                  <a:lnTo>
                    <a:pt x="770394" y="1415993"/>
                  </a:lnTo>
                  <a:lnTo>
                    <a:pt x="818629" y="1415993"/>
                  </a:lnTo>
                  <a:lnTo>
                    <a:pt x="866855" y="1414629"/>
                  </a:lnTo>
                  <a:lnTo>
                    <a:pt x="915054" y="1411902"/>
                  </a:lnTo>
                  <a:lnTo>
                    <a:pt x="963206" y="1407811"/>
                  </a:lnTo>
                  <a:lnTo>
                    <a:pt x="1011295" y="1402357"/>
                  </a:lnTo>
                  <a:lnTo>
                    <a:pt x="1059301" y="1395539"/>
                  </a:lnTo>
                  <a:lnTo>
                    <a:pt x="1107207" y="1387357"/>
                  </a:lnTo>
                  <a:lnTo>
                    <a:pt x="1154994" y="1377812"/>
                  </a:lnTo>
                  <a:lnTo>
                    <a:pt x="1202643" y="1366903"/>
                  </a:lnTo>
                  <a:lnTo>
                    <a:pt x="1250136" y="1354630"/>
                  </a:lnTo>
                  <a:lnTo>
                    <a:pt x="1297456" y="1340994"/>
                  </a:lnTo>
                  <a:lnTo>
                    <a:pt x="1344584" y="1325994"/>
                  </a:lnTo>
                  <a:lnTo>
                    <a:pt x="1391501" y="1309630"/>
                  </a:lnTo>
                  <a:lnTo>
                    <a:pt x="1438189" y="1291903"/>
                  </a:lnTo>
                  <a:lnTo>
                    <a:pt x="1484630" y="1272812"/>
                  </a:lnTo>
                  <a:lnTo>
                    <a:pt x="1520193" y="1253141"/>
                  </a:lnTo>
                  <a:lnTo>
                    <a:pt x="1549876" y="1228410"/>
                  </a:lnTo>
                  <a:lnTo>
                    <a:pt x="1589024" y="1167148"/>
                  </a:lnTo>
                  <a:lnTo>
                    <a:pt x="1593419" y="1181011"/>
                  </a:lnTo>
                  <a:lnTo>
                    <a:pt x="1596278" y="1195279"/>
                  </a:lnTo>
                  <a:lnTo>
                    <a:pt x="1597828" y="1209546"/>
                  </a:lnTo>
                  <a:lnTo>
                    <a:pt x="1598295" y="1223409"/>
                  </a:lnTo>
                  <a:lnTo>
                    <a:pt x="1597931" y="1198109"/>
                  </a:lnTo>
                  <a:lnTo>
                    <a:pt x="1584918" y="1148364"/>
                  </a:lnTo>
                  <a:lnTo>
                    <a:pt x="958088" y="89934"/>
                  </a:lnTo>
                  <a:lnTo>
                    <a:pt x="930386" y="53960"/>
                  </a:lnTo>
                  <a:lnTo>
                    <a:pt x="896399" y="26980"/>
                  </a:lnTo>
                  <a:lnTo>
                    <a:pt x="857922" y="8993"/>
                  </a:lnTo>
                  <a:lnTo>
                    <a:pt x="816752" y="0"/>
                  </a:lnTo>
                  <a:close/>
                </a:path>
              </a:pathLst>
            </a:custGeom>
            <a:solidFill>
              <a:srgbClr val="DFDF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910840" y="2196083"/>
              <a:ext cx="1046988" cy="1498091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2991612" y="2277792"/>
              <a:ext cx="944244" cy="1395095"/>
            </a:xfrm>
            <a:custGeom>
              <a:avLst/>
              <a:gdLst/>
              <a:ahLst/>
              <a:cxnLst/>
              <a:rect l="l" t="t" r="r" b="b"/>
              <a:pathLst>
                <a:path w="944245" h="1395095">
                  <a:moveTo>
                    <a:pt x="119427" y="0"/>
                  </a:moveTo>
                  <a:lnTo>
                    <a:pt x="75828" y="9886"/>
                  </a:lnTo>
                  <a:lnTo>
                    <a:pt x="35460" y="30398"/>
                  </a:lnTo>
                  <a:lnTo>
                    <a:pt x="0" y="61293"/>
                  </a:lnTo>
                  <a:lnTo>
                    <a:pt x="36877" y="57052"/>
                  </a:lnTo>
                  <a:lnTo>
                    <a:pt x="73945" y="61277"/>
                  </a:lnTo>
                  <a:lnTo>
                    <a:pt x="110585" y="73955"/>
                  </a:lnTo>
                  <a:lnTo>
                    <a:pt x="146176" y="95075"/>
                  </a:lnTo>
                  <a:lnTo>
                    <a:pt x="187826" y="125667"/>
                  </a:lnTo>
                  <a:lnTo>
                    <a:pt x="228295" y="157207"/>
                  </a:lnTo>
                  <a:lnTo>
                    <a:pt x="267576" y="189678"/>
                  </a:lnTo>
                  <a:lnTo>
                    <a:pt x="305659" y="223062"/>
                  </a:lnTo>
                  <a:lnTo>
                    <a:pt x="342535" y="257342"/>
                  </a:lnTo>
                  <a:lnTo>
                    <a:pt x="378196" y="292501"/>
                  </a:lnTo>
                  <a:lnTo>
                    <a:pt x="412632" y="328521"/>
                  </a:lnTo>
                  <a:lnTo>
                    <a:pt x="445836" y="365385"/>
                  </a:lnTo>
                  <a:lnTo>
                    <a:pt x="477797" y="403076"/>
                  </a:lnTo>
                  <a:lnTo>
                    <a:pt x="508508" y="441577"/>
                  </a:lnTo>
                  <a:lnTo>
                    <a:pt x="537958" y="480869"/>
                  </a:lnTo>
                  <a:lnTo>
                    <a:pt x="566141" y="520937"/>
                  </a:lnTo>
                  <a:lnTo>
                    <a:pt x="593046" y="561763"/>
                  </a:lnTo>
                  <a:lnTo>
                    <a:pt x="618664" y="603329"/>
                  </a:lnTo>
                  <a:lnTo>
                    <a:pt x="642988" y="645618"/>
                  </a:lnTo>
                  <a:lnTo>
                    <a:pt x="666007" y="688613"/>
                  </a:lnTo>
                  <a:lnTo>
                    <a:pt x="687714" y="732296"/>
                  </a:lnTo>
                  <a:lnTo>
                    <a:pt x="708099" y="776651"/>
                  </a:lnTo>
                  <a:lnTo>
                    <a:pt x="727153" y="821660"/>
                  </a:lnTo>
                  <a:lnTo>
                    <a:pt x="744869" y="867305"/>
                  </a:lnTo>
                  <a:lnTo>
                    <a:pt x="761236" y="913570"/>
                  </a:lnTo>
                  <a:lnTo>
                    <a:pt x="776245" y="960437"/>
                  </a:lnTo>
                  <a:lnTo>
                    <a:pt x="789889" y="1007889"/>
                  </a:lnTo>
                  <a:lnTo>
                    <a:pt x="802159" y="1055908"/>
                  </a:lnTo>
                  <a:lnTo>
                    <a:pt x="813044" y="1104478"/>
                  </a:lnTo>
                  <a:lnTo>
                    <a:pt x="822537" y="1153580"/>
                  </a:lnTo>
                  <a:lnTo>
                    <a:pt x="830629" y="1203198"/>
                  </a:lnTo>
                  <a:lnTo>
                    <a:pt x="837311" y="1253315"/>
                  </a:lnTo>
                  <a:lnTo>
                    <a:pt x="837961" y="1292856"/>
                  </a:lnTo>
                  <a:lnTo>
                    <a:pt x="830326" y="1330086"/>
                  </a:lnTo>
                  <a:lnTo>
                    <a:pt x="815736" y="1364364"/>
                  </a:lnTo>
                  <a:lnTo>
                    <a:pt x="795527" y="1395047"/>
                  </a:lnTo>
                  <a:lnTo>
                    <a:pt x="840197" y="1380829"/>
                  </a:lnTo>
                  <a:lnTo>
                    <a:pt x="878355" y="1357126"/>
                  </a:lnTo>
                  <a:lnTo>
                    <a:pt x="908907" y="1325308"/>
                  </a:lnTo>
                  <a:lnTo>
                    <a:pt x="930759" y="1286749"/>
                  </a:lnTo>
                  <a:lnTo>
                    <a:pt x="942818" y="1242820"/>
                  </a:lnTo>
                  <a:lnTo>
                    <a:pt x="943990" y="1194895"/>
                  </a:lnTo>
                  <a:lnTo>
                    <a:pt x="937549" y="1144766"/>
                  </a:lnTo>
                  <a:lnTo>
                    <a:pt x="929663" y="1095137"/>
                  </a:lnTo>
                  <a:lnTo>
                    <a:pt x="920342" y="1046025"/>
                  </a:lnTo>
                  <a:lnTo>
                    <a:pt x="909598" y="997448"/>
                  </a:lnTo>
                  <a:lnTo>
                    <a:pt x="897442" y="949422"/>
                  </a:lnTo>
                  <a:lnTo>
                    <a:pt x="883883" y="901965"/>
                  </a:lnTo>
                  <a:lnTo>
                    <a:pt x="868933" y="855094"/>
                  </a:lnTo>
                  <a:lnTo>
                    <a:pt x="852604" y="808827"/>
                  </a:lnTo>
                  <a:lnTo>
                    <a:pt x="834905" y="763179"/>
                  </a:lnTo>
                  <a:lnTo>
                    <a:pt x="815847" y="718169"/>
                  </a:lnTo>
                  <a:lnTo>
                    <a:pt x="795442" y="673813"/>
                  </a:lnTo>
                  <a:lnTo>
                    <a:pt x="773700" y="630130"/>
                  </a:lnTo>
                  <a:lnTo>
                    <a:pt x="750632" y="587134"/>
                  </a:lnTo>
                  <a:lnTo>
                    <a:pt x="726249" y="544845"/>
                  </a:lnTo>
                  <a:lnTo>
                    <a:pt x="700561" y="503279"/>
                  </a:lnTo>
                  <a:lnTo>
                    <a:pt x="673580" y="462454"/>
                  </a:lnTo>
                  <a:lnTo>
                    <a:pt x="645317" y="422385"/>
                  </a:lnTo>
                  <a:lnTo>
                    <a:pt x="615781" y="383092"/>
                  </a:lnTo>
                  <a:lnTo>
                    <a:pt x="584985" y="344590"/>
                  </a:lnTo>
                  <a:lnTo>
                    <a:pt x="552938" y="306896"/>
                  </a:lnTo>
                  <a:lnTo>
                    <a:pt x="519652" y="270029"/>
                  </a:lnTo>
                  <a:lnTo>
                    <a:pt x="485137" y="234005"/>
                  </a:lnTo>
                  <a:lnTo>
                    <a:pt x="449405" y="198842"/>
                  </a:lnTo>
                  <a:lnTo>
                    <a:pt x="412466" y="164555"/>
                  </a:lnTo>
                  <a:lnTo>
                    <a:pt x="374330" y="131164"/>
                  </a:lnTo>
                  <a:lnTo>
                    <a:pt x="335010" y="98684"/>
                  </a:lnTo>
                  <a:lnTo>
                    <a:pt x="294515" y="67133"/>
                  </a:lnTo>
                  <a:lnTo>
                    <a:pt x="252856" y="36528"/>
                  </a:lnTo>
                  <a:lnTo>
                    <a:pt x="209617" y="13077"/>
                  </a:lnTo>
                  <a:lnTo>
                    <a:pt x="164582" y="982"/>
                  </a:lnTo>
                  <a:lnTo>
                    <a:pt x="119427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86512" y="3692651"/>
              <a:ext cx="1045476" cy="1498092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368668" y="3718560"/>
              <a:ext cx="942340" cy="1395095"/>
            </a:xfrm>
            <a:custGeom>
              <a:avLst/>
              <a:gdLst/>
              <a:ahLst/>
              <a:cxnLst/>
              <a:rect l="l" t="t" r="r" b="b"/>
              <a:pathLst>
                <a:path w="942340" h="1395095">
                  <a:moveTo>
                    <a:pt x="146164" y="0"/>
                  </a:moveTo>
                  <a:lnTo>
                    <a:pt x="101502" y="14217"/>
                  </a:lnTo>
                  <a:lnTo>
                    <a:pt x="63413" y="37921"/>
                  </a:lnTo>
                  <a:lnTo>
                    <a:pt x="33058" y="69738"/>
                  </a:lnTo>
                  <a:lnTo>
                    <a:pt x="11596" y="108298"/>
                  </a:lnTo>
                  <a:lnTo>
                    <a:pt x="190" y="152226"/>
                  </a:lnTo>
                  <a:lnTo>
                    <a:pt x="0" y="200151"/>
                  </a:lnTo>
                  <a:lnTo>
                    <a:pt x="6442" y="250281"/>
                  </a:lnTo>
                  <a:lnTo>
                    <a:pt x="14329" y="299910"/>
                  </a:lnTo>
                  <a:lnTo>
                    <a:pt x="23650" y="349022"/>
                  </a:lnTo>
                  <a:lnTo>
                    <a:pt x="34392" y="397599"/>
                  </a:lnTo>
                  <a:lnTo>
                    <a:pt x="46545" y="445624"/>
                  </a:lnTo>
                  <a:lnTo>
                    <a:pt x="60097" y="493081"/>
                  </a:lnTo>
                  <a:lnTo>
                    <a:pt x="75037" y="539952"/>
                  </a:lnTo>
                  <a:lnTo>
                    <a:pt x="91353" y="586220"/>
                  </a:lnTo>
                  <a:lnTo>
                    <a:pt x="109033" y="631867"/>
                  </a:lnTo>
                  <a:lnTo>
                    <a:pt x="128067" y="676877"/>
                  </a:lnTo>
                  <a:lnTo>
                    <a:pt x="148443" y="721233"/>
                  </a:lnTo>
                  <a:lnTo>
                    <a:pt x="170149" y="764917"/>
                  </a:lnTo>
                  <a:lnTo>
                    <a:pt x="193175" y="807912"/>
                  </a:lnTo>
                  <a:lnTo>
                    <a:pt x="217508" y="850201"/>
                  </a:lnTo>
                  <a:lnTo>
                    <a:pt x="243137" y="891767"/>
                  </a:lnTo>
                  <a:lnTo>
                    <a:pt x="270051" y="932593"/>
                  </a:lnTo>
                  <a:lnTo>
                    <a:pt x="298238" y="972661"/>
                  </a:lnTo>
                  <a:lnTo>
                    <a:pt x="327688" y="1011955"/>
                  </a:lnTo>
                  <a:lnTo>
                    <a:pt x="358388" y="1050457"/>
                  </a:lnTo>
                  <a:lnTo>
                    <a:pt x="390327" y="1088150"/>
                  </a:lnTo>
                  <a:lnTo>
                    <a:pt x="423494" y="1125017"/>
                  </a:lnTo>
                  <a:lnTo>
                    <a:pt x="457876" y="1161041"/>
                  </a:lnTo>
                  <a:lnTo>
                    <a:pt x="493464" y="1196205"/>
                  </a:lnTo>
                  <a:lnTo>
                    <a:pt x="530246" y="1230491"/>
                  </a:lnTo>
                  <a:lnTo>
                    <a:pt x="568209" y="1263883"/>
                  </a:lnTo>
                  <a:lnTo>
                    <a:pt x="607343" y="1296363"/>
                  </a:lnTo>
                  <a:lnTo>
                    <a:pt x="647635" y="1327914"/>
                  </a:lnTo>
                  <a:lnTo>
                    <a:pt x="689076" y="1358519"/>
                  </a:lnTo>
                  <a:lnTo>
                    <a:pt x="732462" y="1381969"/>
                  </a:lnTo>
                  <a:lnTo>
                    <a:pt x="777846" y="1394064"/>
                  </a:lnTo>
                  <a:lnTo>
                    <a:pt x="823358" y="1395047"/>
                  </a:lnTo>
                  <a:lnTo>
                    <a:pt x="867129" y="1385160"/>
                  </a:lnTo>
                  <a:lnTo>
                    <a:pt x="907290" y="1364648"/>
                  </a:lnTo>
                  <a:lnTo>
                    <a:pt x="941971" y="1333753"/>
                  </a:lnTo>
                  <a:lnTo>
                    <a:pt x="905104" y="1336708"/>
                  </a:lnTo>
                  <a:lnTo>
                    <a:pt x="868018" y="1332055"/>
                  </a:lnTo>
                  <a:lnTo>
                    <a:pt x="831366" y="1319805"/>
                  </a:lnTo>
                  <a:lnTo>
                    <a:pt x="795807" y="1299971"/>
                  </a:lnTo>
                  <a:lnTo>
                    <a:pt x="754126" y="1269379"/>
                  </a:lnTo>
                  <a:lnTo>
                    <a:pt x="713610" y="1237839"/>
                  </a:lnTo>
                  <a:lnTo>
                    <a:pt x="674270" y="1205368"/>
                  </a:lnTo>
                  <a:lnTo>
                    <a:pt x="636116" y="1171984"/>
                  </a:lnTo>
                  <a:lnTo>
                    <a:pt x="599160" y="1137704"/>
                  </a:lnTo>
                  <a:lnTo>
                    <a:pt x="563412" y="1102546"/>
                  </a:lnTo>
                  <a:lnTo>
                    <a:pt x="528882" y="1066526"/>
                  </a:lnTo>
                  <a:lnTo>
                    <a:pt x="495583" y="1029661"/>
                  </a:lnTo>
                  <a:lnTo>
                    <a:pt x="463523" y="991970"/>
                  </a:lnTo>
                  <a:lnTo>
                    <a:pt x="432715" y="953470"/>
                  </a:lnTo>
                  <a:lnTo>
                    <a:pt x="403169" y="914177"/>
                  </a:lnTo>
                  <a:lnTo>
                    <a:pt x="374895" y="874109"/>
                  </a:lnTo>
                  <a:lnTo>
                    <a:pt x="347905" y="833283"/>
                  </a:lnTo>
                  <a:lnTo>
                    <a:pt x="322210" y="791717"/>
                  </a:lnTo>
                  <a:lnTo>
                    <a:pt x="297819" y="749428"/>
                  </a:lnTo>
                  <a:lnTo>
                    <a:pt x="274744" y="706433"/>
                  </a:lnTo>
                  <a:lnTo>
                    <a:pt x="252996" y="662750"/>
                  </a:lnTo>
                  <a:lnTo>
                    <a:pt x="232585" y="618395"/>
                  </a:lnTo>
                  <a:lnTo>
                    <a:pt x="213523" y="573387"/>
                  </a:lnTo>
                  <a:lnTo>
                    <a:pt x="195819" y="527741"/>
                  </a:lnTo>
                  <a:lnTo>
                    <a:pt x="179485" y="481476"/>
                  </a:lnTo>
                  <a:lnTo>
                    <a:pt x="164532" y="434609"/>
                  </a:lnTo>
                  <a:lnTo>
                    <a:pt x="150970" y="387158"/>
                  </a:lnTo>
                  <a:lnTo>
                    <a:pt x="138810" y="339138"/>
                  </a:lnTo>
                  <a:lnTo>
                    <a:pt x="128063" y="290569"/>
                  </a:lnTo>
                  <a:lnTo>
                    <a:pt x="118739" y="241466"/>
                  </a:lnTo>
                  <a:lnTo>
                    <a:pt x="110850" y="191848"/>
                  </a:lnTo>
                  <a:lnTo>
                    <a:pt x="104406" y="141731"/>
                  </a:lnTo>
                  <a:lnTo>
                    <a:pt x="103753" y="100905"/>
                  </a:lnTo>
                  <a:lnTo>
                    <a:pt x="111364" y="63245"/>
                  </a:lnTo>
                  <a:lnTo>
                    <a:pt x="125936" y="29396"/>
                  </a:lnTo>
                  <a:lnTo>
                    <a:pt x="146164" y="0"/>
                  </a:lnTo>
                  <a:close/>
                </a:path>
              </a:pathLst>
            </a:custGeom>
            <a:solidFill>
              <a:srgbClr val="46B5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54508" y="2170175"/>
              <a:ext cx="1043952" cy="1496568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336613" y="2251868"/>
              <a:ext cx="941069" cy="1393825"/>
            </a:xfrm>
            <a:custGeom>
              <a:avLst/>
              <a:gdLst/>
              <a:ahLst/>
              <a:cxnLst/>
              <a:rect l="l" t="t" r="r" b="b"/>
              <a:pathLst>
                <a:path w="941069" h="1393825">
                  <a:moveTo>
                    <a:pt x="822067" y="0"/>
                  </a:moveTo>
                  <a:lnTo>
                    <a:pt x="776628" y="993"/>
                  </a:lnTo>
                  <a:lnTo>
                    <a:pt x="731315" y="13092"/>
                  </a:lnTo>
                  <a:lnTo>
                    <a:pt x="687997" y="36544"/>
                  </a:lnTo>
                  <a:lnTo>
                    <a:pt x="646390" y="66872"/>
                  </a:lnTo>
                  <a:lnTo>
                    <a:pt x="605963" y="98163"/>
                  </a:lnTo>
                  <a:lnTo>
                    <a:pt x="566725" y="130401"/>
                  </a:lnTo>
                  <a:lnTo>
                    <a:pt x="528686" y="163568"/>
                  </a:lnTo>
                  <a:lnTo>
                    <a:pt x="491855" y="197647"/>
                  </a:lnTo>
                  <a:lnTo>
                    <a:pt x="456241" y="232620"/>
                  </a:lnTo>
                  <a:lnTo>
                    <a:pt x="421854" y="268472"/>
                  </a:lnTo>
                  <a:lnTo>
                    <a:pt x="388704" y="305183"/>
                  </a:lnTo>
                  <a:lnTo>
                    <a:pt x="356799" y="342738"/>
                  </a:lnTo>
                  <a:lnTo>
                    <a:pt x="326151" y="381119"/>
                  </a:lnTo>
                  <a:lnTo>
                    <a:pt x="296767" y="420309"/>
                  </a:lnTo>
                  <a:lnTo>
                    <a:pt x="268658" y="460290"/>
                  </a:lnTo>
                  <a:lnTo>
                    <a:pt x="241833" y="501046"/>
                  </a:lnTo>
                  <a:lnTo>
                    <a:pt x="216301" y="542559"/>
                  </a:lnTo>
                  <a:lnTo>
                    <a:pt x="192073" y="584813"/>
                  </a:lnTo>
                  <a:lnTo>
                    <a:pt x="169157" y="627789"/>
                  </a:lnTo>
                  <a:lnTo>
                    <a:pt x="147562" y="671471"/>
                  </a:lnTo>
                  <a:lnTo>
                    <a:pt x="127300" y="715842"/>
                  </a:lnTo>
                  <a:lnTo>
                    <a:pt x="108379" y="760884"/>
                  </a:lnTo>
                  <a:lnTo>
                    <a:pt x="90808" y="806580"/>
                  </a:lnTo>
                  <a:lnTo>
                    <a:pt x="74597" y="852914"/>
                  </a:lnTo>
                  <a:lnTo>
                    <a:pt x="59755" y="899867"/>
                  </a:lnTo>
                  <a:lnTo>
                    <a:pt x="46293" y="947423"/>
                  </a:lnTo>
                  <a:lnTo>
                    <a:pt x="34219" y="995564"/>
                  </a:lnTo>
                  <a:lnTo>
                    <a:pt x="23544" y="1044274"/>
                  </a:lnTo>
                  <a:lnTo>
                    <a:pt x="14275" y="1093535"/>
                  </a:lnTo>
                  <a:lnTo>
                    <a:pt x="6424" y="1143329"/>
                  </a:lnTo>
                  <a:lnTo>
                    <a:pt x="0" y="1193641"/>
                  </a:lnTo>
                  <a:lnTo>
                    <a:pt x="364" y="1241503"/>
                  </a:lnTo>
                  <a:lnTo>
                    <a:pt x="12182" y="1285372"/>
                  </a:lnTo>
                  <a:lnTo>
                    <a:pt x="34167" y="1323879"/>
                  </a:lnTo>
                  <a:lnTo>
                    <a:pt x="65033" y="1355655"/>
                  </a:lnTo>
                  <a:lnTo>
                    <a:pt x="103492" y="1379331"/>
                  </a:lnTo>
                  <a:lnTo>
                    <a:pt x="148259" y="1393539"/>
                  </a:lnTo>
                  <a:lnTo>
                    <a:pt x="125746" y="1362876"/>
                  </a:lnTo>
                  <a:lnTo>
                    <a:pt x="110615" y="1328642"/>
                  </a:lnTo>
                  <a:lnTo>
                    <a:pt x="103302" y="1291455"/>
                  </a:lnTo>
                  <a:lnTo>
                    <a:pt x="104241" y="1251934"/>
                  </a:lnTo>
                  <a:lnTo>
                    <a:pt x="110676" y="1201872"/>
                  </a:lnTo>
                  <a:lnTo>
                    <a:pt x="118553" y="1152308"/>
                  </a:lnTo>
                  <a:lnTo>
                    <a:pt x="127863" y="1103259"/>
                  </a:lnTo>
                  <a:lnTo>
                    <a:pt x="138594" y="1054744"/>
                  </a:lnTo>
                  <a:lnTo>
                    <a:pt x="150735" y="1006778"/>
                  </a:lnTo>
                  <a:lnTo>
                    <a:pt x="164276" y="959380"/>
                  </a:lnTo>
                  <a:lnTo>
                    <a:pt x="179207" y="912566"/>
                  </a:lnTo>
                  <a:lnTo>
                    <a:pt x="195516" y="866354"/>
                  </a:lnTo>
                  <a:lnTo>
                    <a:pt x="213192" y="820760"/>
                  </a:lnTo>
                  <a:lnTo>
                    <a:pt x="232225" y="775803"/>
                  </a:lnTo>
                  <a:lnTo>
                    <a:pt x="252604" y="731499"/>
                  </a:lnTo>
                  <a:lnTo>
                    <a:pt x="274318" y="687865"/>
                  </a:lnTo>
                  <a:lnTo>
                    <a:pt x="297357" y="644919"/>
                  </a:lnTo>
                  <a:lnTo>
                    <a:pt x="321710" y="602678"/>
                  </a:lnTo>
                  <a:lnTo>
                    <a:pt x="347365" y="561159"/>
                  </a:lnTo>
                  <a:lnTo>
                    <a:pt x="374313" y="520380"/>
                  </a:lnTo>
                  <a:lnTo>
                    <a:pt x="402542" y="480357"/>
                  </a:lnTo>
                  <a:lnTo>
                    <a:pt x="432042" y="441108"/>
                  </a:lnTo>
                  <a:lnTo>
                    <a:pt x="462802" y="402650"/>
                  </a:lnTo>
                  <a:lnTo>
                    <a:pt x="494811" y="365000"/>
                  </a:lnTo>
                  <a:lnTo>
                    <a:pt x="528058" y="328175"/>
                  </a:lnTo>
                  <a:lnTo>
                    <a:pt x="562533" y="292194"/>
                  </a:lnTo>
                  <a:lnTo>
                    <a:pt x="598225" y="257072"/>
                  </a:lnTo>
                  <a:lnTo>
                    <a:pt x="635124" y="222827"/>
                  </a:lnTo>
                  <a:lnTo>
                    <a:pt x="673217" y="189477"/>
                  </a:lnTo>
                  <a:lnTo>
                    <a:pt x="712495" y="157038"/>
                  </a:lnTo>
                  <a:lnTo>
                    <a:pt x="752947" y="125528"/>
                  </a:lnTo>
                  <a:lnTo>
                    <a:pt x="794562" y="94964"/>
                  </a:lnTo>
                  <a:lnTo>
                    <a:pt x="830070" y="75148"/>
                  </a:lnTo>
                  <a:lnTo>
                    <a:pt x="866663" y="62928"/>
                  </a:lnTo>
                  <a:lnTo>
                    <a:pt x="903690" y="58281"/>
                  </a:lnTo>
                  <a:lnTo>
                    <a:pt x="940498" y="61182"/>
                  </a:lnTo>
                  <a:lnTo>
                    <a:pt x="905868" y="30341"/>
                  </a:lnTo>
                  <a:lnTo>
                    <a:pt x="865769" y="9864"/>
                  </a:lnTo>
                  <a:lnTo>
                    <a:pt x="822067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987040" y="3727704"/>
              <a:ext cx="1046988" cy="1498092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3012947" y="3753611"/>
              <a:ext cx="944244" cy="1395095"/>
            </a:xfrm>
            <a:custGeom>
              <a:avLst/>
              <a:gdLst/>
              <a:ahLst/>
              <a:cxnLst/>
              <a:rect l="l" t="t" r="r" b="b"/>
              <a:pathLst>
                <a:path w="944245" h="1395095">
                  <a:moveTo>
                    <a:pt x="795527" y="0"/>
                  </a:moveTo>
                  <a:lnTo>
                    <a:pt x="815736" y="30682"/>
                  </a:lnTo>
                  <a:lnTo>
                    <a:pt x="830326" y="64960"/>
                  </a:lnTo>
                  <a:lnTo>
                    <a:pt x="837961" y="102191"/>
                  </a:lnTo>
                  <a:lnTo>
                    <a:pt x="837311" y="141731"/>
                  </a:lnTo>
                  <a:lnTo>
                    <a:pt x="830629" y="191848"/>
                  </a:lnTo>
                  <a:lnTo>
                    <a:pt x="822537" y="241466"/>
                  </a:lnTo>
                  <a:lnTo>
                    <a:pt x="813044" y="290569"/>
                  </a:lnTo>
                  <a:lnTo>
                    <a:pt x="802159" y="339138"/>
                  </a:lnTo>
                  <a:lnTo>
                    <a:pt x="789889" y="387158"/>
                  </a:lnTo>
                  <a:lnTo>
                    <a:pt x="776245" y="434609"/>
                  </a:lnTo>
                  <a:lnTo>
                    <a:pt x="761236" y="481476"/>
                  </a:lnTo>
                  <a:lnTo>
                    <a:pt x="744869" y="527741"/>
                  </a:lnTo>
                  <a:lnTo>
                    <a:pt x="727153" y="573387"/>
                  </a:lnTo>
                  <a:lnTo>
                    <a:pt x="708099" y="618395"/>
                  </a:lnTo>
                  <a:lnTo>
                    <a:pt x="687714" y="662750"/>
                  </a:lnTo>
                  <a:lnTo>
                    <a:pt x="666007" y="706433"/>
                  </a:lnTo>
                  <a:lnTo>
                    <a:pt x="642988" y="749428"/>
                  </a:lnTo>
                  <a:lnTo>
                    <a:pt x="618664" y="791718"/>
                  </a:lnTo>
                  <a:lnTo>
                    <a:pt x="593046" y="833283"/>
                  </a:lnTo>
                  <a:lnTo>
                    <a:pt x="566141" y="874109"/>
                  </a:lnTo>
                  <a:lnTo>
                    <a:pt x="537958" y="914177"/>
                  </a:lnTo>
                  <a:lnTo>
                    <a:pt x="508508" y="953470"/>
                  </a:lnTo>
                  <a:lnTo>
                    <a:pt x="477797" y="991970"/>
                  </a:lnTo>
                  <a:lnTo>
                    <a:pt x="445836" y="1029661"/>
                  </a:lnTo>
                  <a:lnTo>
                    <a:pt x="412632" y="1066526"/>
                  </a:lnTo>
                  <a:lnTo>
                    <a:pt x="378196" y="1102546"/>
                  </a:lnTo>
                  <a:lnTo>
                    <a:pt x="342535" y="1137704"/>
                  </a:lnTo>
                  <a:lnTo>
                    <a:pt x="305659" y="1171984"/>
                  </a:lnTo>
                  <a:lnTo>
                    <a:pt x="267576" y="1205368"/>
                  </a:lnTo>
                  <a:lnTo>
                    <a:pt x="228295" y="1237839"/>
                  </a:lnTo>
                  <a:lnTo>
                    <a:pt x="187826" y="1269379"/>
                  </a:lnTo>
                  <a:lnTo>
                    <a:pt x="146176" y="1299971"/>
                  </a:lnTo>
                  <a:lnTo>
                    <a:pt x="110245" y="1319805"/>
                  </a:lnTo>
                  <a:lnTo>
                    <a:pt x="73040" y="1332055"/>
                  </a:lnTo>
                  <a:lnTo>
                    <a:pt x="35859" y="1336708"/>
                  </a:lnTo>
                  <a:lnTo>
                    <a:pt x="0" y="1333754"/>
                  </a:lnTo>
                  <a:lnTo>
                    <a:pt x="35460" y="1364648"/>
                  </a:lnTo>
                  <a:lnTo>
                    <a:pt x="75828" y="1385160"/>
                  </a:lnTo>
                  <a:lnTo>
                    <a:pt x="119427" y="1395047"/>
                  </a:lnTo>
                  <a:lnTo>
                    <a:pt x="164582" y="1394064"/>
                  </a:lnTo>
                  <a:lnTo>
                    <a:pt x="209617" y="1381969"/>
                  </a:lnTo>
                  <a:lnTo>
                    <a:pt x="252856" y="1358519"/>
                  </a:lnTo>
                  <a:lnTo>
                    <a:pt x="294515" y="1327914"/>
                  </a:lnTo>
                  <a:lnTo>
                    <a:pt x="335010" y="1296363"/>
                  </a:lnTo>
                  <a:lnTo>
                    <a:pt x="374330" y="1263883"/>
                  </a:lnTo>
                  <a:lnTo>
                    <a:pt x="412466" y="1230491"/>
                  </a:lnTo>
                  <a:lnTo>
                    <a:pt x="449405" y="1196205"/>
                  </a:lnTo>
                  <a:lnTo>
                    <a:pt x="485137" y="1161041"/>
                  </a:lnTo>
                  <a:lnTo>
                    <a:pt x="519652" y="1125017"/>
                  </a:lnTo>
                  <a:lnTo>
                    <a:pt x="552938" y="1088150"/>
                  </a:lnTo>
                  <a:lnTo>
                    <a:pt x="584985" y="1050457"/>
                  </a:lnTo>
                  <a:lnTo>
                    <a:pt x="615781" y="1011955"/>
                  </a:lnTo>
                  <a:lnTo>
                    <a:pt x="645317" y="972661"/>
                  </a:lnTo>
                  <a:lnTo>
                    <a:pt x="673580" y="932593"/>
                  </a:lnTo>
                  <a:lnTo>
                    <a:pt x="700561" y="891767"/>
                  </a:lnTo>
                  <a:lnTo>
                    <a:pt x="726249" y="850201"/>
                  </a:lnTo>
                  <a:lnTo>
                    <a:pt x="750632" y="807912"/>
                  </a:lnTo>
                  <a:lnTo>
                    <a:pt x="773700" y="764917"/>
                  </a:lnTo>
                  <a:lnTo>
                    <a:pt x="795442" y="721233"/>
                  </a:lnTo>
                  <a:lnTo>
                    <a:pt x="815847" y="676877"/>
                  </a:lnTo>
                  <a:lnTo>
                    <a:pt x="834905" y="631867"/>
                  </a:lnTo>
                  <a:lnTo>
                    <a:pt x="852604" y="586220"/>
                  </a:lnTo>
                  <a:lnTo>
                    <a:pt x="868933" y="539952"/>
                  </a:lnTo>
                  <a:lnTo>
                    <a:pt x="883883" y="493081"/>
                  </a:lnTo>
                  <a:lnTo>
                    <a:pt x="897442" y="445624"/>
                  </a:lnTo>
                  <a:lnTo>
                    <a:pt x="909598" y="397599"/>
                  </a:lnTo>
                  <a:lnTo>
                    <a:pt x="920342" y="349022"/>
                  </a:lnTo>
                  <a:lnTo>
                    <a:pt x="929663" y="299910"/>
                  </a:lnTo>
                  <a:lnTo>
                    <a:pt x="937549" y="250281"/>
                  </a:lnTo>
                  <a:lnTo>
                    <a:pt x="943990" y="200151"/>
                  </a:lnTo>
                  <a:lnTo>
                    <a:pt x="942818" y="152226"/>
                  </a:lnTo>
                  <a:lnTo>
                    <a:pt x="930759" y="108298"/>
                  </a:lnTo>
                  <a:lnTo>
                    <a:pt x="908907" y="69738"/>
                  </a:lnTo>
                  <a:lnTo>
                    <a:pt x="878355" y="37921"/>
                  </a:lnTo>
                  <a:lnTo>
                    <a:pt x="840197" y="14217"/>
                  </a:lnTo>
                  <a:lnTo>
                    <a:pt x="795527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48155" y="1834870"/>
              <a:ext cx="1712976" cy="467893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1329592" y="1915838"/>
              <a:ext cx="1609725" cy="365760"/>
            </a:xfrm>
            <a:custGeom>
              <a:avLst/>
              <a:gdLst/>
              <a:ahLst/>
              <a:cxnLst/>
              <a:rect l="l" t="t" r="r" b="b"/>
              <a:pathLst>
                <a:path w="1609725" h="365760">
                  <a:moveTo>
                    <a:pt x="828762" y="0"/>
                  </a:moveTo>
                  <a:lnTo>
                    <a:pt x="780521" y="0"/>
                  </a:lnTo>
                  <a:lnTo>
                    <a:pt x="732288" y="1362"/>
                  </a:lnTo>
                  <a:lnTo>
                    <a:pt x="684083" y="4088"/>
                  </a:lnTo>
                  <a:lnTo>
                    <a:pt x="635923" y="8176"/>
                  </a:lnTo>
                  <a:lnTo>
                    <a:pt x="587827" y="13627"/>
                  </a:lnTo>
                  <a:lnTo>
                    <a:pt x="539814" y="20440"/>
                  </a:lnTo>
                  <a:lnTo>
                    <a:pt x="491901" y="28617"/>
                  </a:lnTo>
                  <a:lnTo>
                    <a:pt x="444106" y="38156"/>
                  </a:lnTo>
                  <a:lnTo>
                    <a:pt x="396448" y="49057"/>
                  </a:lnTo>
                  <a:lnTo>
                    <a:pt x="348945" y="61322"/>
                  </a:lnTo>
                  <a:lnTo>
                    <a:pt x="301616" y="74949"/>
                  </a:lnTo>
                  <a:lnTo>
                    <a:pt x="254478" y="89939"/>
                  </a:lnTo>
                  <a:lnTo>
                    <a:pt x="207550" y="106292"/>
                  </a:lnTo>
                  <a:lnTo>
                    <a:pt x="160850" y="124007"/>
                  </a:lnTo>
                  <a:lnTo>
                    <a:pt x="114397" y="143085"/>
                  </a:lnTo>
                  <a:lnTo>
                    <a:pt x="72171" y="166755"/>
                  </a:lnTo>
                  <a:lnTo>
                    <a:pt x="38846" y="198288"/>
                  </a:lnTo>
                  <a:lnTo>
                    <a:pt x="15194" y="235811"/>
                  </a:lnTo>
                  <a:lnTo>
                    <a:pt x="1987" y="277451"/>
                  </a:lnTo>
                  <a:lnTo>
                    <a:pt x="0" y="321335"/>
                  </a:lnTo>
                  <a:lnTo>
                    <a:pt x="10003" y="365589"/>
                  </a:lnTo>
                  <a:lnTo>
                    <a:pt x="25939" y="333274"/>
                  </a:lnTo>
                  <a:lnTo>
                    <a:pt x="49103" y="304328"/>
                  </a:lnTo>
                  <a:lnTo>
                    <a:pt x="78815" y="279596"/>
                  </a:lnTo>
                  <a:lnTo>
                    <a:pt x="114397" y="259925"/>
                  </a:lnTo>
                  <a:lnTo>
                    <a:pt x="160850" y="240847"/>
                  </a:lnTo>
                  <a:lnTo>
                    <a:pt x="207550" y="223132"/>
                  </a:lnTo>
                  <a:lnTo>
                    <a:pt x="254478" y="206779"/>
                  </a:lnTo>
                  <a:lnTo>
                    <a:pt x="301616" y="191789"/>
                  </a:lnTo>
                  <a:lnTo>
                    <a:pt x="348945" y="178162"/>
                  </a:lnTo>
                  <a:lnTo>
                    <a:pt x="396448" y="165897"/>
                  </a:lnTo>
                  <a:lnTo>
                    <a:pt x="444106" y="154996"/>
                  </a:lnTo>
                  <a:lnTo>
                    <a:pt x="491901" y="145457"/>
                  </a:lnTo>
                  <a:lnTo>
                    <a:pt x="539814" y="137280"/>
                  </a:lnTo>
                  <a:lnTo>
                    <a:pt x="587827" y="130467"/>
                  </a:lnTo>
                  <a:lnTo>
                    <a:pt x="635923" y="125016"/>
                  </a:lnTo>
                  <a:lnTo>
                    <a:pt x="684083" y="120928"/>
                  </a:lnTo>
                  <a:lnTo>
                    <a:pt x="732288" y="118202"/>
                  </a:lnTo>
                  <a:lnTo>
                    <a:pt x="780521" y="116839"/>
                  </a:lnTo>
                  <a:lnTo>
                    <a:pt x="828762" y="116839"/>
                  </a:lnTo>
                  <a:lnTo>
                    <a:pt x="876995" y="118202"/>
                  </a:lnTo>
                  <a:lnTo>
                    <a:pt x="925200" y="120928"/>
                  </a:lnTo>
                  <a:lnTo>
                    <a:pt x="973360" y="125016"/>
                  </a:lnTo>
                  <a:lnTo>
                    <a:pt x="1021456" y="130467"/>
                  </a:lnTo>
                  <a:lnTo>
                    <a:pt x="1069469" y="137280"/>
                  </a:lnTo>
                  <a:lnTo>
                    <a:pt x="1117383" y="145457"/>
                  </a:lnTo>
                  <a:lnTo>
                    <a:pt x="1165177" y="154996"/>
                  </a:lnTo>
                  <a:lnTo>
                    <a:pt x="1212835" y="165897"/>
                  </a:lnTo>
                  <a:lnTo>
                    <a:pt x="1260338" y="178162"/>
                  </a:lnTo>
                  <a:lnTo>
                    <a:pt x="1307667" y="191789"/>
                  </a:lnTo>
                  <a:lnTo>
                    <a:pt x="1354805" y="206779"/>
                  </a:lnTo>
                  <a:lnTo>
                    <a:pt x="1401733" y="223132"/>
                  </a:lnTo>
                  <a:lnTo>
                    <a:pt x="1448433" y="240847"/>
                  </a:lnTo>
                  <a:lnTo>
                    <a:pt x="1494887" y="259925"/>
                  </a:lnTo>
                  <a:lnTo>
                    <a:pt x="1530129" y="278685"/>
                  </a:lnTo>
                  <a:lnTo>
                    <a:pt x="1559276" y="303518"/>
                  </a:lnTo>
                  <a:lnTo>
                    <a:pt x="1599281" y="365589"/>
                  </a:lnTo>
                  <a:lnTo>
                    <a:pt x="1609442" y="321494"/>
                  </a:lnTo>
                  <a:lnTo>
                    <a:pt x="1607804" y="277959"/>
                  </a:lnTo>
                  <a:lnTo>
                    <a:pt x="1594947" y="236668"/>
                  </a:lnTo>
                  <a:lnTo>
                    <a:pt x="1571453" y="199304"/>
                  </a:lnTo>
                  <a:lnTo>
                    <a:pt x="1537906" y="167549"/>
                  </a:lnTo>
                  <a:lnTo>
                    <a:pt x="1494887" y="143085"/>
                  </a:lnTo>
                  <a:lnTo>
                    <a:pt x="1448433" y="124007"/>
                  </a:lnTo>
                  <a:lnTo>
                    <a:pt x="1401733" y="106292"/>
                  </a:lnTo>
                  <a:lnTo>
                    <a:pt x="1354805" y="89939"/>
                  </a:lnTo>
                  <a:lnTo>
                    <a:pt x="1307667" y="74949"/>
                  </a:lnTo>
                  <a:lnTo>
                    <a:pt x="1260338" y="61322"/>
                  </a:lnTo>
                  <a:lnTo>
                    <a:pt x="1212835" y="49057"/>
                  </a:lnTo>
                  <a:lnTo>
                    <a:pt x="1165177" y="38156"/>
                  </a:lnTo>
                  <a:lnTo>
                    <a:pt x="1117383" y="28617"/>
                  </a:lnTo>
                  <a:lnTo>
                    <a:pt x="1069469" y="20440"/>
                  </a:lnTo>
                  <a:lnTo>
                    <a:pt x="1021456" y="13627"/>
                  </a:lnTo>
                  <a:lnTo>
                    <a:pt x="973360" y="8176"/>
                  </a:lnTo>
                  <a:lnTo>
                    <a:pt x="925200" y="4088"/>
                  </a:lnTo>
                  <a:lnTo>
                    <a:pt x="876995" y="1362"/>
                  </a:lnTo>
                  <a:lnTo>
                    <a:pt x="82876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10640" y="5091658"/>
              <a:ext cx="1712976" cy="467893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1337212" y="5117591"/>
              <a:ext cx="1609725" cy="365760"/>
            </a:xfrm>
            <a:custGeom>
              <a:avLst/>
              <a:gdLst/>
              <a:ahLst/>
              <a:cxnLst/>
              <a:rect l="l" t="t" r="r" b="b"/>
              <a:pathLst>
                <a:path w="1609725" h="365760">
                  <a:moveTo>
                    <a:pt x="1599281" y="0"/>
                  </a:moveTo>
                  <a:lnTo>
                    <a:pt x="1559276" y="62071"/>
                  </a:lnTo>
                  <a:lnTo>
                    <a:pt x="1530129" y="86903"/>
                  </a:lnTo>
                  <a:lnTo>
                    <a:pt x="1494887" y="105663"/>
                  </a:lnTo>
                  <a:lnTo>
                    <a:pt x="1448433" y="124742"/>
                  </a:lnTo>
                  <a:lnTo>
                    <a:pt x="1401733" y="142457"/>
                  </a:lnTo>
                  <a:lnTo>
                    <a:pt x="1354805" y="158810"/>
                  </a:lnTo>
                  <a:lnTo>
                    <a:pt x="1307667" y="173800"/>
                  </a:lnTo>
                  <a:lnTo>
                    <a:pt x="1260338" y="187427"/>
                  </a:lnTo>
                  <a:lnTo>
                    <a:pt x="1212835" y="199691"/>
                  </a:lnTo>
                  <a:lnTo>
                    <a:pt x="1165177" y="210593"/>
                  </a:lnTo>
                  <a:lnTo>
                    <a:pt x="1117383" y="220132"/>
                  </a:lnTo>
                  <a:lnTo>
                    <a:pt x="1069469" y="228308"/>
                  </a:lnTo>
                  <a:lnTo>
                    <a:pt x="1021456" y="235122"/>
                  </a:lnTo>
                  <a:lnTo>
                    <a:pt x="973360" y="240573"/>
                  </a:lnTo>
                  <a:lnTo>
                    <a:pt x="925200" y="244661"/>
                  </a:lnTo>
                  <a:lnTo>
                    <a:pt x="876995" y="247386"/>
                  </a:lnTo>
                  <a:lnTo>
                    <a:pt x="828762" y="248749"/>
                  </a:lnTo>
                  <a:lnTo>
                    <a:pt x="780521" y="248749"/>
                  </a:lnTo>
                  <a:lnTo>
                    <a:pt x="732288" y="247386"/>
                  </a:lnTo>
                  <a:lnTo>
                    <a:pt x="684083" y="244661"/>
                  </a:lnTo>
                  <a:lnTo>
                    <a:pt x="635923" y="240573"/>
                  </a:lnTo>
                  <a:lnTo>
                    <a:pt x="587827" y="235122"/>
                  </a:lnTo>
                  <a:lnTo>
                    <a:pt x="539814" y="228308"/>
                  </a:lnTo>
                  <a:lnTo>
                    <a:pt x="491901" y="220132"/>
                  </a:lnTo>
                  <a:lnTo>
                    <a:pt x="444106" y="210593"/>
                  </a:lnTo>
                  <a:lnTo>
                    <a:pt x="396448" y="199691"/>
                  </a:lnTo>
                  <a:lnTo>
                    <a:pt x="348945" y="187427"/>
                  </a:lnTo>
                  <a:lnTo>
                    <a:pt x="301616" y="173800"/>
                  </a:lnTo>
                  <a:lnTo>
                    <a:pt x="254478" y="158810"/>
                  </a:lnTo>
                  <a:lnTo>
                    <a:pt x="207550" y="142457"/>
                  </a:lnTo>
                  <a:lnTo>
                    <a:pt x="160850" y="124742"/>
                  </a:lnTo>
                  <a:lnTo>
                    <a:pt x="114397" y="105663"/>
                  </a:lnTo>
                  <a:lnTo>
                    <a:pt x="78815" y="85992"/>
                  </a:lnTo>
                  <a:lnTo>
                    <a:pt x="49103" y="61261"/>
                  </a:lnTo>
                  <a:lnTo>
                    <a:pt x="10003" y="0"/>
                  </a:lnTo>
                  <a:lnTo>
                    <a:pt x="0" y="44254"/>
                  </a:lnTo>
                  <a:lnTo>
                    <a:pt x="1987" y="88137"/>
                  </a:lnTo>
                  <a:lnTo>
                    <a:pt x="15194" y="129778"/>
                  </a:lnTo>
                  <a:lnTo>
                    <a:pt x="38846" y="167301"/>
                  </a:lnTo>
                  <a:lnTo>
                    <a:pt x="72171" y="198834"/>
                  </a:lnTo>
                  <a:lnTo>
                    <a:pt x="114397" y="222503"/>
                  </a:lnTo>
                  <a:lnTo>
                    <a:pt x="160850" y="241582"/>
                  </a:lnTo>
                  <a:lnTo>
                    <a:pt x="207550" y="259297"/>
                  </a:lnTo>
                  <a:lnTo>
                    <a:pt x="254478" y="275650"/>
                  </a:lnTo>
                  <a:lnTo>
                    <a:pt x="301616" y="290640"/>
                  </a:lnTo>
                  <a:lnTo>
                    <a:pt x="348945" y="304267"/>
                  </a:lnTo>
                  <a:lnTo>
                    <a:pt x="396448" y="316531"/>
                  </a:lnTo>
                  <a:lnTo>
                    <a:pt x="444106" y="327433"/>
                  </a:lnTo>
                  <a:lnTo>
                    <a:pt x="491901" y="336972"/>
                  </a:lnTo>
                  <a:lnTo>
                    <a:pt x="539814" y="345148"/>
                  </a:lnTo>
                  <a:lnTo>
                    <a:pt x="587827" y="351962"/>
                  </a:lnTo>
                  <a:lnTo>
                    <a:pt x="635923" y="357413"/>
                  </a:lnTo>
                  <a:lnTo>
                    <a:pt x="684083" y="361501"/>
                  </a:lnTo>
                  <a:lnTo>
                    <a:pt x="732288" y="364226"/>
                  </a:lnTo>
                  <a:lnTo>
                    <a:pt x="780521" y="365589"/>
                  </a:lnTo>
                  <a:lnTo>
                    <a:pt x="828762" y="365589"/>
                  </a:lnTo>
                  <a:lnTo>
                    <a:pt x="876995" y="364226"/>
                  </a:lnTo>
                  <a:lnTo>
                    <a:pt x="925200" y="361501"/>
                  </a:lnTo>
                  <a:lnTo>
                    <a:pt x="973360" y="357413"/>
                  </a:lnTo>
                  <a:lnTo>
                    <a:pt x="1021456" y="351962"/>
                  </a:lnTo>
                  <a:lnTo>
                    <a:pt x="1069469" y="345148"/>
                  </a:lnTo>
                  <a:lnTo>
                    <a:pt x="1117383" y="336972"/>
                  </a:lnTo>
                  <a:lnTo>
                    <a:pt x="1165177" y="327433"/>
                  </a:lnTo>
                  <a:lnTo>
                    <a:pt x="1212835" y="316531"/>
                  </a:lnTo>
                  <a:lnTo>
                    <a:pt x="1260338" y="304267"/>
                  </a:lnTo>
                  <a:lnTo>
                    <a:pt x="1307667" y="290640"/>
                  </a:lnTo>
                  <a:lnTo>
                    <a:pt x="1354805" y="275650"/>
                  </a:lnTo>
                  <a:lnTo>
                    <a:pt x="1401733" y="259297"/>
                  </a:lnTo>
                  <a:lnTo>
                    <a:pt x="1448433" y="241582"/>
                  </a:lnTo>
                  <a:lnTo>
                    <a:pt x="1494887" y="222503"/>
                  </a:lnTo>
                  <a:lnTo>
                    <a:pt x="1537906" y="198040"/>
                  </a:lnTo>
                  <a:lnTo>
                    <a:pt x="1571453" y="166285"/>
                  </a:lnTo>
                  <a:lnTo>
                    <a:pt x="1594947" y="128920"/>
                  </a:lnTo>
                  <a:lnTo>
                    <a:pt x="1607804" y="87629"/>
                  </a:lnTo>
                  <a:lnTo>
                    <a:pt x="1609442" y="44095"/>
                  </a:lnTo>
                  <a:lnTo>
                    <a:pt x="159928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257043" y="2936735"/>
              <a:ext cx="739127" cy="751344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2337965" y="3017519"/>
              <a:ext cx="636905" cy="649605"/>
            </a:xfrm>
            <a:custGeom>
              <a:avLst/>
              <a:gdLst/>
              <a:ahLst/>
              <a:cxnLst/>
              <a:rect l="l" t="t" r="r" b="b"/>
              <a:pathLst>
                <a:path w="636905" h="649604">
                  <a:moveTo>
                    <a:pt x="248897" y="0"/>
                  </a:moveTo>
                  <a:lnTo>
                    <a:pt x="25123" y="376935"/>
                  </a:lnTo>
                  <a:lnTo>
                    <a:pt x="6990" y="418283"/>
                  </a:lnTo>
                  <a:lnTo>
                    <a:pt x="0" y="460314"/>
                  </a:lnTo>
                  <a:lnTo>
                    <a:pt x="3250" y="501546"/>
                  </a:lnTo>
                  <a:lnTo>
                    <a:pt x="15843" y="540498"/>
                  </a:lnTo>
                  <a:lnTo>
                    <a:pt x="36877" y="575690"/>
                  </a:lnTo>
                  <a:lnTo>
                    <a:pt x="65452" y="605639"/>
                  </a:lnTo>
                  <a:lnTo>
                    <a:pt x="100669" y="628865"/>
                  </a:lnTo>
                  <a:lnTo>
                    <a:pt x="141628" y="643887"/>
                  </a:lnTo>
                  <a:lnTo>
                    <a:pt x="187429" y="649223"/>
                  </a:lnTo>
                  <a:lnTo>
                    <a:pt x="636882" y="649223"/>
                  </a:lnTo>
                  <a:lnTo>
                    <a:pt x="623420" y="519302"/>
                  </a:lnTo>
                  <a:lnTo>
                    <a:pt x="611686" y="471344"/>
                  </a:lnTo>
                  <a:lnTo>
                    <a:pt x="597063" y="424539"/>
                  </a:lnTo>
                  <a:lnTo>
                    <a:pt x="579650" y="378982"/>
                  </a:lnTo>
                  <a:lnTo>
                    <a:pt x="559542" y="334769"/>
                  </a:lnTo>
                  <a:lnTo>
                    <a:pt x="536836" y="291992"/>
                  </a:lnTo>
                  <a:lnTo>
                    <a:pt x="511629" y="250746"/>
                  </a:lnTo>
                  <a:lnTo>
                    <a:pt x="484018" y="211126"/>
                  </a:lnTo>
                  <a:lnTo>
                    <a:pt x="454099" y="173226"/>
                  </a:lnTo>
                  <a:lnTo>
                    <a:pt x="421970" y="137140"/>
                  </a:lnTo>
                  <a:lnTo>
                    <a:pt x="387727" y="102963"/>
                  </a:lnTo>
                  <a:lnTo>
                    <a:pt x="351466" y="70789"/>
                  </a:lnTo>
                  <a:lnTo>
                    <a:pt x="313285" y="40712"/>
                  </a:lnTo>
                  <a:lnTo>
                    <a:pt x="273281" y="12826"/>
                  </a:lnTo>
                  <a:lnTo>
                    <a:pt x="248897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303019" y="3697211"/>
              <a:ext cx="746747" cy="760488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1328927" y="3723132"/>
              <a:ext cx="644525" cy="658495"/>
            </a:xfrm>
            <a:custGeom>
              <a:avLst/>
              <a:gdLst/>
              <a:ahLst/>
              <a:cxnLst/>
              <a:rect l="l" t="t" r="r" b="b"/>
              <a:pathLst>
                <a:path w="644525" h="658495">
                  <a:moveTo>
                    <a:pt x="457199" y="0"/>
                  </a:moveTo>
                  <a:lnTo>
                    <a:pt x="0" y="0"/>
                  </a:lnTo>
                  <a:lnTo>
                    <a:pt x="14478" y="138811"/>
                  </a:lnTo>
                  <a:lnTo>
                    <a:pt x="26182" y="186711"/>
                  </a:lnTo>
                  <a:lnTo>
                    <a:pt x="40775" y="233458"/>
                  </a:lnTo>
                  <a:lnTo>
                    <a:pt x="58158" y="278958"/>
                  </a:lnTo>
                  <a:lnTo>
                    <a:pt x="78234" y="323117"/>
                  </a:lnTo>
                  <a:lnTo>
                    <a:pt x="100907" y="365843"/>
                  </a:lnTo>
                  <a:lnTo>
                    <a:pt x="126079" y="407040"/>
                  </a:lnTo>
                  <a:lnTo>
                    <a:pt x="153654" y="446617"/>
                  </a:lnTo>
                  <a:lnTo>
                    <a:pt x="183534" y="484478"/>
                  </a:lnTo>
                  <a:lnTo>
                    <a:pt x="215621" y="520530"/>
                  </a:lnTo>
                  <a:lnTo>
                    <a:pt x="249819" y="554680"/>
                  </a:lnTo>
                  <a:lnTo>
                    <a:pt x="286032" y="586834"/>
                  </a:lnTo>
                  <a:lnTo>
                    <a:pt x="324160" y="616898"/>
                  </a:lnTo>
                  <a:lnTo>
                    <a:pt x="364109" y="644779"/>
                  </a:lnTo>
                  <a:lnTo>
                    <a:pt x="390016" y="658368"/>
                  </a:lnTo>
                  <a:lnTo>
                    <a:pt x="619505" y="272034"/>
                  </a:lnTo>
                  <a:lnTo>
                    <a:pt x="637571" y="230728"/>
                  </a:lnTo>
                  <a:lnTo>
                    <a:pt x="644526" y="188738"/>
                  </a:lnTo>
                  <a:lnTo>
                    <a:pt x="641265" y="147545"/>
                  </a:lnTo>
                  <a:lnTo>
                    <a:pt x="628681" y="108629"/>
                  </a:lnTo>
                  <a:lnTo>
                    <a:pt x="607668" y="73469"/>
                  </a:lnTo>
                  <a:lnTo>
                    <a:pt x="579120" y="43546"/>
                  </a:lnTo>
                  <a:lnTo>
                    <a:pt x="543930" y="20340"/>
                  </a:lnTo>
                  <a:lnTo>
                    <a:pt x="502992" y="5331"/>
                  </a:lnTo>
                  <a:lnTo>
                    <a:pt x="457199" y="0"/>
                  </a:lnTo>
                  <a:close/>
                </a:path>
              </a:pathLst>
            </a:custGeom>
            <a:solidFill>
              <a:srgbClr val="46B5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306068" y="3002254"/>
              <a:ext cx="711682" cy="731545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1331975" y="3028187"/>
              <a:ext cx="609600" cy="629920"/>
            </a:xfrm>
            <a:custGeom>
              <a:avLst/>
              <a:gdLst/>
              <a:ahLst/>
              <a:cxnLst/>
              <a:rect l="l" t="t" r="r" b="b"/>
              <a:pathLst>
                <a:path w="609600" h="629920">
                  <a:moveTo>
                    <a:pt x="372999" y="0"/>
                  </a:moveTo>
                  <a:lnTo>
                    <a:pt x="321647" y="33885"/>
                  </a:lnTo>
                  <a:lnTo>
                    <a:pt x="283542" y="63997"/>
                  </a:lnTo>
                  <a:lnTo>
                    <a:pt x="247349" y="96208"/>
                  </a:lnTo>
                  <a:lnTo>
                    <a:pt x="213166" y="130424"/>
                  </a:lnTo>
                  <a:lnTo>
                    <a:pt x="181091" y="166549"/>
                  </a:lnTo>
                  <a:lnTo>
                    <a:pt x="151221" y="204487"/>
                  </a:lnTo>
                  <a:lnTo>
                    <a:pt x="123654" y="244144"/>
                  </a:lnTo>
                  <a:lnTo>
                    <a:pt x="98487" y="285424"/>
                  </a:lnTo>
                  <a:lnTo>
                    <a:pt x="75817" y="328231"/>
                  </a:lnTo>
                  <a:lnTo>
                    <a:pt x="55743" y="372470"/>
                  </a:lnTo>
                  <a:lnTo>
                    <a:pt x="38361" y="418045"/>
                  </a:lnTo>
                  <a:lnTo>
                    <a:pt x="23769" y="464862"/>
                  </a:lnTo>
                  <a:lnTo>
                    <a:pt x="12065" y="512825"/>
                  </a:lnTo>
                  <a:lnTo>
                    <a:pt x="0" y="629412"/>
                  </a:lnTo>
                  <a:lnTo>
                    <a:pt x="422275" y="629412"/>
                  </a:lnTo>
                  <a:lnTo>
                    <a:pt x="468029" y="624071"/>
                  </a:lnTo>
                  <a:lnTo>
                    <a:pt x="508937" y="609036"/>
                  </a:lnTo>
                  <a:lnTo>
                    <a:pt x="544105" y="585789"/>
                  </a:lnTo>
                  <a:lnTo>
                    <a:pt x="572638" y="555814"/>
                  </a:lnTo>
                  <a:lnTo>
                    <a:pt x="593640" y="520590"/>
                  </a:lnTo>
                  <a:lnTo>
                    <a:pt x="606218" y="481602"/>
                  </a:lnTo>
                  <a:lnTo>
                    <a:pt x="609475" y="440331"/>
                  </a:lnTo>
                  <a:lnTo>
                    <a:pt x="602519" y="398260"/>
                  </a:lnTo>
                  <a:lnTo>
                    <a:pt x="584454" y="356870"/>
                  </a:lnTo>
                  <a:lnTo>
                    <a:pt x="372999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" name="object 34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327147" y="3717010"/>
              <a:ext cx="717804" cy="731545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2353180" y="3742944"/>
              <a:ext cx="615950" cy="629920"/>
            </a:xfrm>
            <a:custGeom>
              <a:avLst/>
              <a:gdLst/>
              <a:ahLst/>
              <a:cxnLst/>
              <a:rect l="l" t="t" r="r" b="b"/>
              <a:pathLst>
                <a:path w="615950" h="629920">
                  <a:moveTo>
                    <a:pt x="615571" y="0"/>
                  </a:moveTo>
                  <a:lnTo>
                    <a:pt x="187200" y="0"/>
                  </a:lnTo>
                  <a:lnTo>
                    <a:pt x="141446" y="5332"/>
                  </a:lnTo>
                  <a:lnTo>
                    <a:pt x="100538" y="20342"/>
                  </a:lnTo>
                  <a:lnTo>
                    <a:pt x="65370" y="43551"/>
                  </a:lnTo>
                  <a:lnTo>
                    <a:pt x="36837" y="73480"/>
                  </a:lnTo>
                  <a:lnTo>
                    <a:pt x="15835" y="108651"/>
                  </a:lnTo>
                  <a:lnTo>
                    <a:pt x="3257" y="147583"/>
                  </a:lnTo>
                  <a:lnTo>
                    <a:pt x="0" y="188798"/>
                  </a:lnTo>
                  <a:lnTo>
                    <a:pt x="6956" y="230817"/>
                  </a:lnTo>
                  <a:lnTo>
                    <a:pt x="25021" y="272160"/>
                  </a:lnTo>
                  <a:lnTo>
                    <a:pt x="236984" y="629411"/>
                  </a:lnTo>
                  <a:lnTo>
                    <a:pt x="254256" y="620267"/>
                  </a:lnTo>
                  <a:lnTo>
                    <a:pt x="294178" y="592385"/>
                  </a:lnTo>
                  <a:lnTo>
                    <a:pt x="332283" y="562314"/>
                  </a:lnTo>
                  <a:lnTo>
                    <a:pt x="368476" y="530152"/>
                  </a:lnTo>
                  <a:lnTo>
                    <a:pt x="402659" y="495990"/>
                  </a:lnTo>
                  <a:lnTo>
                    <a:pt x="434734" y="459925"/>
                  </a:lnTo>
                  <a:lnTo>
                    <a:pt x="464604" y="422049"/>
                  </a:lnTo>
                  <a:lnTo>
                    <a:pt x="492171" y="382459"/>
                  </a:lnTo>
                  <a:lnTo>
                    <a:pt x="517338" y="341247"/>
                  </a:lnTo>
                  <a:lnTo>
                    <a:pt x="540008" y="298508"/>
                  </a:lnTo>
                  <a:lnTo>
                    <a:pt x="560082" y="254337"/>
                  </a:lnTo>
                  <a:lnTo>
                    <a:pt x="577464" y="208828"/>
                  </a:lnTo>
                  <a:lnTo>
                    <a:pt x="592056" y="162075"/>
                  </a:lnTo>
                  <a:lnTo>
                    <a:pt x="603760" y="114172"/>
                  </a:lnTo>
                  <a:lnTo>
                    <a:pt x="61557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6" name="object 36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693163" y="2816377"/>
              <a:ext cx="850417" cy="638530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1773936" y="2897123"/>
              <a:ext cx="748665" cy="535940"/>
            </a:xfrm>
            <a:custGeom>
              <a:avLst/>
              <a:gdLst/>
              <a:ahLst/>
              <a:cxnLst/>
              <a:rect l="l" t="t" r="r" b="b"/>
              <a:pathLst>
                <a:path w="748664" h="535939">
                  <a:moveTo>
                    <a:pt x="378459" y="0"/>
                  </a:moveTo>
                  <a:lnTo>
                    <a:pt x="329495" y="1371"/>
                  </a:lnTo>
                  <a:lnTo>
                    <a:pt x="281276" y="5432"/>
                  </a:lnTo>
                  <a:lnTo>
                    <a:pt x="233882" y="12106"/>
                  </a:lnTo>
                  <a:lnTo>
                    <a:pt x="187389" y="21315"/>
                  </a:lnTo>
                  <a:lnTo>
                    <a:pt x="141877" y="32981"/>
                  </a:lnTo>
                  <a:lnTo>
                    <a:pt x="97421" y="47026"/>
                  </a:lnTo>
                  <a:lnTo>
                    <a:pt x="54101" y="63373"/>
                  </a:lnTo>
                  <a:lnTo>
                    <a:pt x="0" y="91821"/>
                  </a:lnTo>
                  <a:lnTo>
                    <a:pt x="210312" y="445388"/>
                  </a:lnTo>
                  <a:lnTo>
                    <a:pt x="238056" y="481362"/>
                  </a:lnTo>
                  <a:lnTo>
                    <a:pt x="272084" y="508343"/>
                  </a:lnTo>
                  <a:lnTo>
                    <a:pt x="310599" y="526330"/>
                  </a:lnTo>
                  <a:lnTo>
                    <a:pt x="351805" y="535323"/>
                  </a:lnTo>
                  <a:lnTo>
                    <a:pt x="393905" y="535323"/>
                  </a:lnTo>
                  <a:lnTo>
                    <a:pt x="435101" y="526330"/>
                  </a:lnTo>
                  <a:lnTo>
                    <a:pt x="473598" y="508343"/>
                  </a:lnTo>
                  <a:lnTo>
                    <a:pt x="507598" y="481362"/>
                  </a:lnTo>
                  <a:lnTo>
                    <a:pt x="535305" y="445388"/>
                  </a:lnTo>
                  <a:lnTo>
                    <a:pt x="748283" y="87375"/>
                  </a:lnTo>
                  <a:lnTo>
                    <a:pt x="702690" y="63373"/>
                  </a:lnTo>
                  <a:lnTo>
                    <a:pt x="659371" y="47026"/>
                  </a:lnTo>
                  <a:lnTo>
                    <a:pt x="614918" y="32981"/>
                  </a:lnTo>
                  <a:lnTo>
                    <a:pt x="569413" y="21315"/>
                  </a:lnTo>
                  <a:lnTo>
                    <a:pt x="522934" y="12106"/>
                  </a:lnTo>
                  <a:lnTo>
                    <a:pt x="475562" y="5432"/>
                  </a:lnTo>
                  <a:lnTo>
                    <a:pt x="427377" y="1371"/>
                  </a:lnTo>
                  <a:lnTo>
                    <a:pt x="378459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8" name="object 38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746504" y="3942613"/>
              <a:ext cx="848855" cy="638530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1772411" y="3968495"/>
              <a:ext cx="746760" cy="536575"/>
            </a:xfrm>
            <a:custGeom>
              <a:avLst/>
              <a:gdLst/>
              <a:ahLst/>
              <a:cxnLst/>
              <a:rect l="l" t="t" r="r" b="b"/>
              <a:pathLst>
                <a:path w="746760" h="536575">
                  <a:moveTo>
                    <a:pt x="373761" y="0"/>
                  </a:moveTo>
                  <a:lnTo>
                    <a:pt x="326772" y="5691"/>
                  </a:lnTo>
                  <a:lnTo>
                    <a:pt x="282368" y="22764"/>
                  </a:lnTo>
                  <a:lnTo>
                    <a:pt x="243083" y="51220"/>
                  </a:lnTo>
                  <a:lnTo>
                    <a:pt x="211455" y="91058"/>
                  </a:lnTo>
                  <a:lnTo>
                    <a:pt x="0" y="447420"/>
                  </a:lnTo>
                  <a:lnTo>
                    <a:pt x="48768" y="473074"/>
                  </a:lnTo>
                  <a:lnTo>
                    <a:pt x="91979" y="489421"/>
                  </a:lnTo>
                  <a:lnTo>
                    <a:pt x="136325" y="503466"/>
                  </a:lnTo>
                  <a:lnTo>
                    <a:pt x="181729" y="515132"/>
                  </a:lnTo>
                  <a:lnTo>
                    <a:pt x="228112" y="524341"/>
                  </a:lnTo>
                  <a:lnTo>
                    <a:pt x="275398" y="531015"/>
                  </a:lnTo>
                  <a:lnTo>
                    <a:pt x="323507" y="535076"/>
                  </a:lnTo>
                  <a:lnTo>
                    <a:pt x="372363" y="536447"/>
                  </a:lnTo>
                  <a:lnTo>
                    <a:pt x="421220" y="535076"/>
                  </a:lnTo>
                  <a:lnTo>
                    <a:pt x="469329" y="531015"/>
                  </a:lnTo>
                  <a:lnTo>
                    <a:pt x="516615" y="524341"/>
                  </a:lnTo>
                  <a:lnTo>
                    <a:pt x="562998" y="515132"/>
                  </a:lnTo>
                  <a:lnTo>
                    <a:pt x="608402" y="503466"/>
                  </a:lnTo>
                  <a:lnTo>
                    <a:pt x="652748" y="489421"/>
                  </a:lnTo>
                  <a:lnTo>
                    <a:pt x="695960" y="473074"/>
                  </a:lnTo>
                  <a:lnTo>
                    <a:pt x="746760" y="446277"/>
                  </a:lnTo>
                  <a:lnTo>
                    <a:pt x="535939" y="91058"/>
                  </a:lnTo>
                  <a:lnTo>
                    <a:pt x="504313" y="51220"/>
                  </a:lnTo>
                  <a:lnTo>
                    <a:pt x="465042" y="22764"/>
                  </a:lnTo>
                  <a:lnTo>
                    <a:pt x="420675" y="5691"/>
                  </a:lnTo>
                  <a:lnTo>
                    <a:pt x="37376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0" name="object 40"/>
          <p:cNvSpPr txBox="1"/>
          <p:nvPr/>
        </p:nvSpPr>
        <p:spPr>
          <a:xfrm>
            <a:off x="2097404" y="2932303"/>
            <a:ext cx="11048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390" dirty="0">
                <a:solidFill>
                  <a:srgbClr val="D0CECE"/>
                </a:solidFill>
                <a:latin typeface="Century Gothic"/>
                <a:cs typeface="Century Gothic"/>
              </a:rPr>
              <a:t>1</a:t>
            </a:r>
            <a:endParaRPr sz="1800">
              <a:latin typeface="Century Gothic"/>
              <a:cs typeface="Century Gothic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2544317" y="3180715"/>
            <a:ext cx="1568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solidFill>
                  <a:srgbClr val="D0CECE"/>
                </a:solidFill>
                <a:latin typeface="Century Gothic"/>
                <a:cs typeface="Century Gothic"/>
              </a:rPr>
              <a:t>2</a:t>
            </a:r>
            <a:endParaRPr sz="1800">
              <a:latin typeface="Century Gothic"/>
              <a:cs typeface="Century Gothic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2565273" y="3783329"/>
            <a:ext cx="1562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solidFill>
                  <a:srgbClr val="D0CECE"/>
                </a:solidFill>
                <a:latin typeface="Century Gothic"/>
                <a:cs typeface="Century Gothic"/>
              </a:rPr>
              <a:t>3</a:t>
            </a:r>
            <a:endParaRPr sz="1800">
              <a:latin typeface="Century Gothic"/>
              <a:cs typeface="Century Gothic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2047748" y="4046677"/>
            <a:ext cx="17907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50" dirty="0">
                <a:solidFill>
                  <a:srgbClr val="D0CECE"/>
                </a:solidFill>
                <a:latin typeface="Century Gothic"/>
                <a:cs typeface="Century Gothic"/>
              </a:rPr>
              <a:t>4</a:t>
            </a:r>
            <a:endParaRPr sz="1800">
              <a:latin typeface="Century Gothic"/>
              <a:cs typeface="Century Gothic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1585975" y="3781805"/>
            <a:ext cx="1568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solidFill>
                  <a:srgbClr val="FFFFFF"/>
                </a:solidFill>
                <a:latin typeface="Century Gothic"/>
                <a:cs typeface="Century Gothic"/>
              </a:rPr>
              <a:t>5</a:t>
            </a:r>
            <a:endParaRPr sz="1800">
              <a:latin typeface="Century Gothic"/>
              <a:cs typeface="Century Gothic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1570482" y="3194761"/>
            <a:ext cx="16700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60" dirty="0">
                <a:solidFill>
                  <a:srgbClr val="D0CECE"/>
                </a:solidFill>
                <a:latin typeface="Century Gothic"/>
                <a:cs typeface="Century Gothic"/>
              </a:rPr>
              <a:t>6</a:t>
            </a:r>
            <a:endParaRPr sz="1800">
              <a:latin typeface="Century Gothic"/>
              <a:cs typeface="Century Gothic"/>
            </a:endParaRPr>
          </a:p>
        </p:txBody>
      </p:sp>
      <p:grpSp>
        <p:nvGrpSpPr>
          <p:cNvPr id="46" name="object 46"/>
          <p:cNvGrpSpPr/>
          <p:nvPr/>
        </p:nvGrpSpPr>
        <p:grpSpPr>
          <a:xfrm>
            <a:off x="757427" y="2212848"/>
            <a:ext cx="2753995" cy="2921635"/>
            <a:chOff x="757427" y="2212848"/>
            <a:chExt cx="2753995" cy="2921635"/>
          </a:xfrm>
        </p:grpSpPr>
        <p:pic>
          <p:nvPicPr>
            <p:cNvPr id="47" name="object 47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941575" y="2212848"/>
              <a:ext cx="484631" cy="469391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3005327" y="2885313"/>
              <a:ext cx="487680" cy="473583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3076955" y="4052316"/>
              <a:ext cx="434340" cy="528828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926336" y="4704588"/>
              <a:ext cx="443484" cy="429768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763523" y="2763012"/>
              <a:ext cx="589788" cy="573024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757427" y="4032504"/>
              <a:ext cx="560832" cy="533400"/>
            </a:xfrm>
            <a:prstGeom prst="rect">
              <a:avLst/>
            </a:prstGeom>
          </p:spPr>
        </p:pic>
      </p:grpSp>
      <p:sp>
        <p:nvSpPr>
          <p:cNvPr id="53" name="object 53"/>
          <p:cNvSpPr txBox="1"/>
          <p:nvPr/>
        </p:nvSpPr>
        <p:spPr>
          <a:xfrm>
            <a:off x="4433061" y="3421151"/>
            <a:ext cx="1603375" cy="986155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700"/>
              </a:spcBef>
              <a:buClr>
                <a:srgbClr val="0A976C"/>
              </a:buClr>
              <a:buChar char="•"/>
              <a:tabLst>
                <a:tab pos="299085" algn="l"/>
              </a:tabLst>
            </a:pP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Number</a:t>
            </a:r>
            <a:r>
              <a:rPr sz="1600" spc="-17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of</a:t>
            </a:r>
            <a:r>
              <a:rPr sz="1600" spc="-17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65" dirty="0">
                <a:solidFill>
                  <a:srgbClr val="5F5F5F"/>
                </a:solidFill>
                <a:latin typeface="Tahoma"/>
                <a:cs typeface="Tahoma"/>
              </a:rPr>
              <a:t>-</a:t>
            </a:r>
            <a:r>
              <a:rPr sz="1600" spc="-18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50" dirty="0">
                <a:solidFill>
                  <a:srgbClr val="5F5F5F"/>
                </a:solidFill>
                <a:latin typeface="Tahoma"/>
                <a:cs typeface="Tahoma"/>
              </a:rPr>
              <a:t>#</a:t>
            </a:r>
            <a:endParaRPr sz="1600">
              <a:latin typeface="Tahoma"/>
              <a:cs typeface="Tahoma"/>
            </a:endParaRPr>
          </a:p>
          <a:p>
            <a:pPr marL="299085" indent="-286385">
              <a:lnSpc>
                <a:spcPct val="100000"/>
              </a:lnSpc>
              <a:spcBef>
                <a:spcPts val="600"/>
              </a:spcBef>
              <a:buClr>
                <a:srgbClr val="0A976C"/>
              </a:buClr>
              <a:buChar char="•"/>
              <a:tabLst>
                <a:tab pos="299085" algn="l"/>
              </a:tabLst>
            </a:pPr>
            <a:r>
              <a:rPr sz="1600" spc="-20" dirty="0">
                <a:solidFill>
                  <a:srgbClr val="5F5F5F"/>
                </a:solidFill>
                <a:latin typeface="Tahoma"/>
                <a:cs typeface="Tahoma"/>
              </a:rPr>
              <a:t>Percentage</a:t>
            </a:r>
            <a:r>
              <a:rPr sz="1600" spc="-15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65" dirty="0">
                <a:solidFill>
                  <a:srgbClr val="5F5F5F"/>
                </a:solidFill>
                <a:latin typeface="Tahoma"/>
                <a:cs typeface="Tahoma"/>
              </a:rPr>
              <a:t>-</a:t>
            </a:r>
            <a:r>
              <a:rPr sz="1600" spc="-14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395" dirty="0">
                <a:solidFill>
                  <a:srgbClr val="5F5F5F"/>
                </a:solidFill>
                <a:latin typeface="Tahoma"/>
                <a:cs typeface="Tahoma"/>
              </a:rPr>
              <a:t>%</a:t>
            </a:r>
            <a:endParaRPr sz="1600">
              <a:latin typeface="Tahoma"/>
              <a:cs typeface="Tahoma"/>
            </a:endParaRPr>
          </a:p>
          <a:p>
            <a:pPr marL="299085" indent="-286385">
              <a:lnSpc>
                <a:spcPct val="100000"/>
              </a:lnSpc>
              <a:spcBef>
                <a:spcPts val="600"/>
              </a:spcBef>
              <a:buClr>
                <a:srgbClr val="0A976C"/>
              </a:buClr>
              <a:buChar char="•"/>
              <a:tabLst>
                <a:tab pos="299085" algn="l"/>
              </a:tabLst>
            </a:pP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Value</a:t>
            </a:r>
            <a:r>
              <a:rPr sz="1600" spc="-20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of</a:t>
            </a:r>
            <a:r>
              <a:rPr sz="1600" spc="-19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65" dirty="0">
                <a:solidFill>
                  <a:srgbClr val="5F5F5F"/>
                </a:solidFill>
                <a:latin typeface="Tahoma"/>
                <a:cs typeface="Tahoma"/>
              </a:rPr>
              <a:t>-</a:t>
            </a:r>
            <a:r>
              <a:rPr sz="1600" spc="-17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50" dirty="0">
                <a:solidFill>
                  <a:srgbClr val="5F5F5F"/>
                </a:solidFill>
                <a:latin typeface="Tahoma"/>
                <a:cs typeface="Tahoma"/>
              </a:rPr>
              <a:t>$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131165" y="6354533"/>
            <a:ext cx="4053840" cy="16256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sz="900" i="1" spc="-100" dirty="0">
                <a:solidFill>
                  <a:srgbClr val="5F5F5F"/>
                </a:solidFill>
                <a:latin typeface="Lucida Sans"/>
                <a:cs typeface="Lucida Sans"/>
              </a:rPr>
              <a:t>Ehrlinger L,</a:t>
            </a:r>
            <a:r>
              <a:rPr sz="900" i="1" spc="-60" dirty="0">
                <a:solidFill>
                  <a:srgbClr val="5F5F5F"/>
                </a:solidFill>
                <a:latin typeface="Lucida Sans"/>
                <a:cs typeface="Lucida Sans"/>
              </a:rPr>
              <a:t> </a:t>
            </a:r>
            <a:r>
              <a:rPr sz="900" i="1" spc="-55" dirty="0">
                <a:solidFill>
                  <a:srgbClr val="5F5F5F"/>
                </a:solidFill>
                <a:latin typeface="Lucida Sans"/>
                <a:cs typeface="Lucida Sans"/>
              </a:rPr>
              <a:t>Wöß</a:t>
            </a:r>
            <a:r>
              <a:rPr sz="900" i="1" spc="-75" dirty="0">
                <a:solidFill>
                  <a:srgbClr val="5F5F5F"/>
                </a:solidFill>
                <a:latin typeface="Lucida Sans"/>
                <a:cs typeface="Lucida Sans"/>
              </a:rPr>
              <a:t> </a:t>
            </a:r>
            <a:r>
              <a:rPr sz="900" i="1" dirty="0">
                <a:solidFill>
                  <a:srgbClr val="5F5F5F"/>
                </a:solidFill>
                <a:latin typeface="Lucida Sans"/>
                <a:cs typeface="Lucida Sans"/>
              </a:rPr>
              <a:t>W</a:t>
            </a:r>
            <a:r>
              <a:rPr sz="900" i="1" spc="-80" dirty="0">
                <a:solidFill>
                  <a:srgbClr val="5F5F5F"/>
                </a:solidFill>
                <a:latin typeface="Lucida Sans"/>
                <a:cs typeface="Lucida Sans"/>
              </a:rPr>
              <a:t> </a:t>
            </a:r>
            <a:r>
              <a:rPr sz="900" i="1" spc="-65" dirty="0">
                <a:solidFill>
                  <a:srgbClr val="5F5F5F"/>
                </a:solidFill>
                <a:latin typeface="Lucida Sans"/>
                <a:cs typeface="Lucida Sans"/>
              </a:rPr>
              <a:t>(2023).</a:t>
            </a:r>
            <a:r>
              <a:rPr sz="900" i="1" spc="-90" dirty="0">
                <a:solidFill>
                  <a:srgbClr val="5F5F5F"/>
                </a:solidFill>
                <a:latin typeface="Lucida Sans"/>
                <a:cs typeface="Lucida Sans"/>
              </a:rPr>
              <a:t> </a:t>
            </a:r>
            <a:r>
              <a:rPr sz="900" i="1" spc="-95" dirty="0">
                <a:solidFill>
                  <a:srgbClr val="5F5F5F"/>
                </a:solidFill>
                <a:latin typeface="Lucida Sans"/>
                <a:cs typeface="Lucida Sans"/>
              </a:rPr>
              <a:t>A</a:t>
            </a:r>
            <a:r>
              <a:rPr sz="900" i="1" spc="-70" dirty="0">
                <a:solidFill>
                  <a:srgbClr val="5F5F5F"/>
                </a:solidFill>
                <a:latin typeface="Lucida Sans"/>
                <a:cs typeface="Lucida Sans"/>
              </a:rPr>
              <a:t> </a:t>
            </a:r>
            <a:r>
              <a:rPr sz="900" i="1" spc="-100" dirty="0">
                <a:solidFill>
                  <a:srgbClr val="5F5F5F"/>
                </a:solidFill>
                <a:latin typeface="Lucida Sans"/>
                <a:cs typeface="Lucida Sans"/>
              </a:rPr>
              <a:t>Survey</a:t>
            </a:r>
            <a:r>
              <a:rPr sz="900" i="1" spc="-60" dirty="0">
                <a:solidFill>
                  <a:srgbClr val="5F5F5F"/>
                </a:solidFill>
                <a:latin typeface="Lucida Sans"/>
                <a:cs typeface="Lucida Sans"/>
              </a:rPr>
              <a:t> </a:t>
            </a:r>
            <a:r>
              <a:rPr sz="900" i="1" spc="-90" dirty="0">
                <a:solidFill>
                  <a:srgbClr val="5F5F5F"/>
                </a:solidFill>
                <a:latin typeface="Lucida Sans"/>
                <a:cs typeface="Lucida Sans"/>
              </a:rPr>
              <a:t>of</a:t>
            </a:r>
            <a:r>
              <a:rPr sz="900" i="1" spc="-70" dirty="0">
                <a:solidFill>
                  <a:srgbClr val="5F5F5F"/>
                </a:solidFill>
                <a:latin typeface="Lucida Sans"/>
                <a:cs typeface="Lucida Sans"/>
              </a:rPr>
              <a:t> </a:t>
            </a:r>
            <a:r>
              <a:rPr sz="900" i="1" spc="-90" dirty="0">
                <a:solidFill>
                  <a:srgbClr val="5F5F5F"/>
                </a:solidFill>
                <a:latin typeface="Lucida Sans"/>
                <a:cs typeface="Lucida Sans"/>
              </a:rPr>
              <a:t>Data</a:t>
            </a:r>
            <a:r>
              <a:rPr sz="900" i="1" spc="-75" dirty="0">
                <a:solidFill>
                  <a:srgbClr val="5F5F5F"/>
                </a:solidFill>
                <a:latin typeface="Lucida Sans"/>
                <a:cs typeface="Lucida Sans"/>
              </a:rPr>
              <a:t> </a:t>
            </a:r>
            <a:r>
              <a:rPr sz="900" i="1" spc="-85" dirty="0">
                <a:solidFill>
                  <a:srgbClr val="5F5F5F"/>
                </a:solidFill>
                <a:latin typeface="Lucida Sans"/>
                <a:cs typeface="Lucida Sans"/>
              </a:rPr>
              <a:t>Quality</a:t>
            </a:r>
            <a:r>
              <a:rPr sz="900" i="1" spc="-80" dirty="0">
                <a:solidFill>
                  <a:srgbClr val="5F5F5F"/>
                </a:solidFill>
                <a:latin typeface="Lucida Sans"/>
                <a:cs typeface="Lucida Sans"/>
              </a:rPr>
              <a:t> </a:t>
            </a:r>
            <a:r>
              <a:rPr sz="900" i="1" spc="-95" dirty="0">
                <a:solidFill>
                  <a:srgbClr val="5F5F5F"/>
                </a:solidFill>
                <a:latin typeface="Lucida Sans"/>
                <a:cs typeface="Lucida Sans"/>
              </a:rPr>
              <a:t>Measurement</a:t>
            </a:r>
            <a:r>
              <a:rPr sz="900" i="1" spc="-90" dirty="0">
                <a:solidFill>
                  <a:srgbClr val="5F5F5F"/>
                </a:solidFill>
                <a:latin typeface="Lucida Sans"/>
                <a:cs typeface="Lucida Sans"/>
              </a:rPr>
              <a:t> </a:t>
            </a:r>
            <a:r>
              <a:rPr sz="900" i="1" spc="-114" dirty="0">
                <a:solidFill>
                  <a:srgbClr val="5F5F5F"/>
                </a:solidFill>
                <a:latin typeface="Lucida Sans"/>
                <a:cs typeface="Lucida Sans"/>
              </a:rPr>
              <a:t>and</a:t>
            </a:r>
            <a:r>
              <a:rPr sz="900" i="1" spc="-55" dirty="0">
                <a:solidFill>
                  <a:srgbClr val="5F5F5F"/>
                </a:solidFill>
                <a:latin typeface="Lucida Sans"/>
                <a:cs typeface="Lucida Sans"/>
              </a:rPr>
              <a:t> </a:t>
            </a:r>
            <a:r>
              <a:rPr sz="900" i="1" spc="-90" dirty="0">
                <a:solidFill>
                  <a:srgbClr val="5F5F5F"/>
                </a:solidFill>
                <a:latin typeface="Lucida Sans"/>
                <a:cs typeface="Lucida Sans"/>
              </a:rPr>
              <a:t>Monitoring</a:t>
            </a:r>
            <a:r>
              <a:rPr sz="900" i="1" spc="-70" dirty="0">
                <a:solidFill>
                  <a:srgbClr val="5F5F5F"/>
                </a:solidFill>
                <a:latin typeface="Lucida Sans"/>
                <a:cs typeface="Lucida Sans"/>
              </a:rPr>
              <a:t> </a:t>
            </a:r>
            <a:r>
              <a:rPr sz="900" i="1" spc="-25" dirty="0">
                <a:solidFill>
                  <a:srgbClr val="5F5F5F"/>
                </a:solidFill>
                <a:latin typeface="Lucida Sans"/>
                <a:cs typeface="Lucida Sans"/>
              </a:rPr>
              <a:t>Tools</a:t>
            </a:r>
            <a:endParaRPr sz="900">
              <a:latin typeface="Lucida Sans"/>
              <a:cs typeface="Lucida Sans"/>
            </a:endParaRPr>
          </a:p>
        </p:txBody>
      </p:sp>
      <p:sp>
        <p:nvSpPr>
          <p:cNvPr id="57" name="object 5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6347" rIns="0" bIns="0" rtlCol="0">
            <a:spAutoFit/>
          </a:bodyPr>
          <a:lstStyle/>
          <a:p>
            <a:pPr marL="2392045">
              <a:lnSpc>
                <a:spcPts val="1250"/>
              </a:lnSpc>
            </a:pPr>
            <a:fld id="{81D60167-4931-47E6-BA6A-407CBD079E47}" type="slidenum">
              <a:rPr spc="-25" dirty="0"/>
              <a:t>201</a:t>
            </a:fld>
            <a:endParaRPr spc="-25" dirty="0"/>
          </a:p>
        </p:txBody>
      </p:sp>
      <p:sp>
        <p:nvSpPr>
          <p:cNvPr id="58" name="object 5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/>
              <a:t>©</a:t>
            </a:r>
            <a:r>
              <a:rPr spc="-15" dirty="0"/>
              <a:t> </a:t>
            </a:r>
            <a:r>
              <a:rPr dirty="0"/>
              <a:t>The</a:t>
            </a:r>
            <a:r>
              <a:rPr spc="-30" dirty="0"/>
              <a:t> </a:t>
            </a:r>
            <a:r>
              <a:rPr dirty="0"/>
              <a:t>KPI</a:t>
            </a:r>
            <a:r>
              <a:rPr spc="-5" dirty="0"/>
              <a:t> </a:t>
            </a:r>
            <a:r>
              <a:rPr dirty="0"/>
              <a:t>Institute</a:t>
            </a:r>
            <a:r>
              <a:rPr spc="-20" dirty="0"/>
              <a:t> 2023</a:t>
            </a:r>
          </a:p>
        </p:txBody>
      </p:sp>
      <p:sp>
        <p:nvSpPr>
          <p:cNvPr id="54" name="object 54"/>
          <p:cNvSpPr txBox="1"/>
          <p:nvPr/>
        </p:nvSpPr>
        <p:spPr>
          <a:xfrm>
            <a:off x="3938778" y="1993519"/>
            <a:ext cx="4857115" cy="14535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90" dirty="0">
                <a:solidFill>
                  <a:srgbClr val="087150"/>
                </a:solidFill>
                <a:latin typeface="Century Gothic"/>
                <a:cs typeface="Century Gothic"/>
              </a:rPr>
              <a:t>CONFORMITY</a:t>
            </a:r>
            <a:endParaRPr sz="2000">
              <a:latin typeface="Century Gothic"/>
              <a:cs typeface="Century Gothic"/>
            </a:endParaRPr>
          </a:p>
          <a:p>
            <a:pPr marL="49530" marR="252095">
              <a:lnSpc>
                <a:spcPts val="1900"/>
              </a:lnSpc>
              <a:spcBef>
                <a:spcPts val="1935"/>
              </a:spcBef>
            </a:pPr>
            <a:r>
              <a:rPr sz="1600" spc="-85" dirty="0">
                <a:solidFill>
                  <a:srgbClr val="087150"/>
                </a:solidFill>
                <a:latin typeface="Tahoma"/>
                <a:cs typeface="Tahoma"/>
              </a:rPr>
              <a:t>Is</a:t>
            </a:r>
            <a:r>
              <a:rPr sz="1600" spc="-165" dirty="0">
                <a:solidFill>
                  <a:srgbClr val="087150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087150"/>
                </a:solidFill>
                <a:latin typeface="Tahoma"/>
                <a:cs typeface="Tahoma"/>
              </a:rPr>
              <a:t>the</a:t>
            </a:r>
            <a:r>
              <a:rPr sz="1600" spc="-165" dirty="0">
                <a:solidFill>
                  <a:srgbClr val="087150"/>
                </a:solidFill>
                <a:latin typeface="Tahoma"/>
                <a:cs typeface="Tahoma"/>
              </a:rPr>
              <a:t> </a:t>
            </a:r>
            <a:r>
              <a:rPr sz="1600" spc="-40" dirty="0">
                <a:solidFill>
                  <a:srgbClr val="087150"/>
                </a:solidFill>
                <a:latin typeface="Tahoma"/>
                <a:cs typeface="Tahoma"/>
              </a:rPr>
              <a:t>data</a:t>
            </a:r>
            <a:r>
              <a:rPr sz="1600" spc="-165" dirty="0">
                <a:solidFill>
                  <a:srgbClr val="087150"/>
                </a:solidFill>
                <a:latin typeface="Tahoma"/>
                <a:cs typeface="Tahoma"/>
              </a:rPr>
              <a:t> </a:t>
            </a:r>
            <a:r>
              <a:rPr sz="1600" spc="-30" dirty="0">
                <a:solidFill>
                  <a:srgbClr val="087150"/>
                </a:solidFill>
                <a:latin typeface="Tahoma"/>
                <a:cs typeface="Tahoma"/>
              </a:rPr>
              <a:t>compliant</a:t>
            </a:r>
            <a:r>
              <a:rPr sz="1600" spc="-175" dirty="0">
                <a:solidFill>
                  <a:srgbClr val="087150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087150"/>
                </a:solidFill>
                <a:latin typeface="Tahoma"/>
                <a:cs typeface="Tahoma"/>
              </a:rPr>
              <a:t>with</a:t>
            </a:r>
            <a:r>
              <a:rPr sz="1600" spc="-165" dirty="0">
                <a:solidFill>
                  <a:srgbClr val="087150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087150"/>
                </a:solidFill>
                <a:latin typeface="Tahoma"/>
                <a:cs typeface="Tahoma"/>
              </a:rPr>
              <a:t>the</a:t>
            </a:r>
            <a:r>
              <a:rPr sz="1600" spc="-165" dirty="0">
                <a:solidFill>
                  <a:srgbClr val="087150"/>
                </a:solidFill>
                <a:latin typeface="Tahoma"/>
                <a:cs typeface="Tahoma"/>
              </a:rPr>
              <a:t> </a:t>
            </a:r>
            <a:r>
              <a:rPr sz="1600" spc="-45" dirty="0">
                <a:solidFill>
                  <a:srgbClr val="087150"/>
                </a:solidFill>
                <a:latin typeface="Tahoma"/>
                <a:cs typeface="Tahoma"/>
              </a:rPr>
              <a:t>format,</a:t>
            </a:r>
            <a:r>
              <a:rPr sz="1600" spc="-155" dirty="0">
                <a:solidFill>
                  <a:srgbClr val="087150"/>
                </a:solidFill>
                <a:latin typeface="Tahoma"/>
                <a:cs typeface="Tahoma"/>
              </a:rPr>
              <a:t> </a:t>
            </a:r>
            <a:r>
              <a:rPr sz="1600" spc="-60" dirty="0">
                <a:solidFill>
                  <a:srgbClr val="087150"/>
                </a:solidFill>
                <a:latin typeface="Tahoma"/>
                <a:cs typeface="Tahoma"/>
              </a:rPr>
              <a:t>type,</a:t>
            </a:r>
            <a:r>
              <a:rPr sz="1600" spc="-165" dirty="0">
                <a:solidFill>
                  <a:srgbClr val="087150"/>
                </a:solidFill>
                <a:latin typeface="Tahoma"/>
                <a:cs typeface="Tahoma"/>
              </a:rPr>
              <a:t> </a:t>
            </a:r>
            <a:r>
              <a:rPr sz="1600" spc="-40" dirty="0">
                <a:solidFill>
                  <a:srgbClr val="087150"/>
                </a:solidFill>
                <a:latin typeface="Tahoma"/>
                <a:cs typeface="Tahoma"/>
              </a:rPr>
              <a:t>and</a:t>
            </a:r>
            <a:r>
              <a:rPr sz="1600" spc="-165" dirty="0">
                <a:solidFill>
                  <a:srgbClr val="087150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087150"/>
                </a:solidFill>
                <a:latin typeface="Tahoma"/>
                <a:cs typeface="Tahoma"/>
              </a:rPr>
              <a:t>range requested?</a:t>
            </a:r>
            <a:endParaRPr sz="1600">
              <a:latin typeface="Tahoma"/>
              <a:cs typeface="Tahoma"/>
            </a:endParaRPr>
          </a:p>
          <a:p>
            <a:pPr marL="110489">
              <a:lnSpc>
                <a:spcPct val="100000"/>
              </a:lnSpc>
              <a:spcBef>
                <a:spcPts val="1180"/>
              </a:spcBef>
            </a:pP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Make</a:t>
            </a:r>
            <a:r>
              <a:rPr sz="1600" spc="-15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sure</a:t>
            </a:r>
            <a:r>
              <a:rPr sz="1600" spc="-15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40" dirty="0">
                <a:solidFill>
                  <a:srgbClr val="5F5F5F"/>
                </a:solidFill>
                <a:latin typeface="Tahoma"/>
                <a:cs typeface="Tahoma"/>
              </a:rPr>
              <a:t>data</a:t>
            </a:r>
            <a:r>
              <a:rPr sz="1600" spc="-14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is</a:t>
            </a:r>
            <a:r>
              <a:rPr sz="1600" spc="-16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30" dirty="0">
                <a:solidFill>
                  <a:srgbClr val="5F5F5F"/>
                </a:solidFill>
                <a:latin typeface="Tahoma"/>
                <a:cs typeface="Tahoma"/>
              </a:rPr>
              <a:t>compliant</a:t>
            </a:r>
            <a:r>
              <a:rPr sz="1600" spc="-16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with</a:t>
            </a:r>
            <a:r>
              <a:rPr sz="1600" spc="-15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0" dirty="0">
                <a:solidFill>
                  <a:srgbClr val="5F5F5F"/>
                </a:solidFill>
                <a:latin typeface="Tahoma"/>
                <a:cs typeface="Tahoma"/>
              </a:rPr>
              <a:t>the</a:t>
            </a:r>
            <a:r>
              <a:rPr sz="1600" spc="-15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5" dirty="0">
                <a:solidFill>
                  <a:srgbClr val="5F5F5F"/>
                </a:solidFill>
                <a:latin typeface="Tahoma"/>
                <a:cs typeface="Tahoma"/>
              </a:rPr>
              <a:t>format</a:t>
            </a:r>
            <a:r>
              <a:rPr sz="1600" spc="-13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requested: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4036821" y="4461509"/>
            <a:ext cx="4805680" cy="509905"/>
          </a:xfrm>
          <a:prstGeom prst="rect">
            <a:avLst/>
          </a:prstGeom>
        </p:spPr>
        <p:txBody>
          <a:bodyPr vert="horz" wrap="square" lIns="0" tIns="22225" rIns="0" bIns="0" rtlCol="0">
            <a:spAutoFit/>
          </a:bodyPr>
          <a:lstStyle/>
          <a:p>
            <a:pPr marL="12700" marR="5080">
              <a:lnSpc>
                <a:spcPts val="1900"/>
              </a:lnSpc>
              <a:spcBef>
                <a:spcPts val="175"/>
              </a:spcBef>
            </a:pPr>
            <a:r>
              <a:rPr sz="1600" spc="-140" dirty="0">
                <a:solidFill>
                  <a:srgbClr val="5F5F5F"/>
                </a:solidFill>
                <a:latin typeface="Tahoma"/>
                <a:cs typeface="Tahoma"/>
              </a:rPr>
              <a:t>e.g.:</a:t>
            </a:r>
            <a:r>
              <a:rPr sz="1600" spc="-1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30" dirty="0">
                <a:solidFill>
                  <a:srgbClr val="5F5F5F"/>
                </a:solidFill>
                <a:latin typeface="Tahoma"/>
                <a:cs typeface="Tahoma"/>
              </a:rPr>
              <a:t>If</a:t>
            </a:r>
            <a:r>
              <a:rPr sz="1600" spc="-4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for</a:t>
            </a:r>
            <a:r>
              <a:rPr sz="1600" spc="-2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the</a:t>
            </a:r>
            <a:r>
              <a:rPr sz="1600" spc="-2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KPI</a:t>
            </a:r>
            <a:r>
              <a:rPr sz="1600" spc="-3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345" dirty="0">
                <a:solidFill>
                  <a:srgbClr val="5F5F5F"/>
                </a:solidFill>
                <a:latin typeface="Tahoma"/>
                <a:cs typeface="Tahoma"/>
              </a:rPr>
              <a:t>%</a:t>
            </a:r>
            <a:r>
              <a:rPr sz="1600" spc="-2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Processes</a:t>
            </a:r>
            <a:r>
              <a:rPr sz="1600" spc="-3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65" dirty="0">
                <a:solidFill>
                  <a:srgbClr val="5F5F5F"/>
                </a:solidFill>
                <a:latin typeface="Tahoma"/>
                <a:cs typeface="Tahoma"/>
              </a:rPr>
              <a:t>mapped,</a:t>
            </a:r>
            <a:r>
              <a:rPr sz="1600" spc="-3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the</a:t>
            </a:r>
            <a:r>
              <a:rPr sz="1600" spc="-2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result</a:t>
            </a:r>
            <a:r>
              <a:rPr sz="1600" spc="-3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is</a:t>
            </a:r>
            <a:r>
              <a:rPr sz="1600" spc="-2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50" dirty="0">
                <a:solidFill>
                  <a:srgbClr val="5F5F5F"/>
                </a:solidFill>
                <a:latin typeface="Tahoma"/>
                <a:cs typeface="Tahoma"/>
              </a:rPr>
              <a:t>3 </a:t>
            </a:r>
            <a:r>
              <a:rPr sz="1600" spc="-65" dirty="0">
                <a:solidFill>
                  <a:srgbClr val="5F5F5F"/>
                </a:solidFill>
                <a:latin typeface="Tahoma"/>
                <a:cs typeface="Tahoma"/>
              </a:rPr>
              <a:t>(number,</a:t>
            </a:r>
            <a:r>
              <a:rPr sz="1600" spc="-17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not</a:t>
            </a:r>
            <a:r>
              <a:rPr sz="1600" spc="-15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55" dirty="0">
                <a:solidFill>
                  <a:srgbClr val="5F5F5F"/>
                </a:solidFill>
                <a:latin typeface="Tahoma"/>
                <a:cs typeface="Tahoma"/>
              </a:rPr>
              <a:t>percentage),</a:t>
            </a:r>
            <a:r>
              <a:rPr sz="1600" spc="-17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40" dirty="0">
                <a:solidFill>
                  <a:srgbClr val="5F5F5F"/>
                </a:solidFill>
                <a:latin typeface="Tahoma"/>
                <a:cs typeface="Tahoma"/>
              </a:rPr>
              <a:t>data</a:t>
            </a:r>
            <a:r>
              <a:rPr sz="1600" spc="-15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is</a:t>
            </a:r>
            <a:r>
              <a:rPr sz="1600" spc="-16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not</a:t>
            </a:r>
            <a:r>
              <a:rPr sz="1600" spc="-15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compliant.</a:t>
            </a:r>
            <a:endParaRPr sz="16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09258" rIns="0" bIns="0" rtlCol="0">
            <a:spAutoFit/>
          </a:bodyPr>
          <a:lstStyle/>
          <a:p>
            <a:pPr marL="31115">
              <a:lnSpc>
                <a:spcPct val="100000"/>
              </a:lnSpc>
              <a:spcBef>
                <a:spcPts val="100"/>
              </a:spcBef>
            </a:pPr>
            <a:r>
              <a:rPr spc="125" dirty="0"/>
              <a:t>DATA</a:t>
            </a:r>
            <a:r>
              <a:rPr spc="15" dirty="0"/>
              <a:t> </a:t>
            </a:r>
            <a:r>
              <a:rPr spc="175" dirty="0"/>
              <a:t>QUALITY</a:t>
            </a:r>
            <a:r>
              <a:rPr dirty="0"/>
              <a:t> </a:t>
            </a:r>
            <a:r>
              <a:rPr spc="180" dirty="0"/>
              <a:t>DIMENSIONS</a:t>
            </a:r>
            <a:r>
              <a:rPr spc="30" dirty="0"/>
              <a:t> </a:t>
            </a:r>
            <a:r>
              <a:rPr spc="110" dirty="0"/>
              <a:t>-</a:t>
            </a:r>
            <a:r>
              <a:rPr spc="-10" dirty="0"/>
              <a:t> </a:t>
            </a:r>
            <a:r>
              <a:rPr spc="215" dirty="0"/>
              <a:t>UNIQUENESS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96595" y="1863864"/>
            <a:ext cx="3816350" cy="3685540"/>
            <a:chOff x="196595" y="1863864"/>
            <a:chExt cx="3816350" cy="368554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82934" y="2345416"/>
              <a:ext cx="1597186" cy="1397537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2299898" y="2353302"/>
              <a:ext cx="1512570" cy="1322705"/>
            </a:xfrm>
            <a:custGeom>
              <a:avLst/>
              <a:gdLst/>
              <a:ahLst/>
              <a:cxnLst/>
              <a:rect l="l" t="t" r="r" b="b"/>
              <a:pathLst>
                <a:path w="1512570" h="1322704">
                  <a:moveTo>
                    <a:pt x="703806" y="0"/>
                  </a:moveTo>
                  <a:lnTo>
                    <a:pt x="657090" y="15263"/>
                  </a:lnTo>
                  <a:lnTo>
                    <a:pt x="25344" y="1053472"/>
                  </a:lnTo>
                  <a:lnTo>
                    <a:pt x="7052" y="1094344"/>
                  </a:lnTo>
                  <a:lnTo>
                    <a:pt x="0" y="1135887"/>
                  </a:lnTo>
                  <a:lnTo>
                    <a:pt x="3284" y="1176639"/>
                  </a:lnTo>
                  <a:lnTo>
                    <a:pt x="16001" y="1215136"/>
                  </a:lnTo>
                  <a:lnTo>
                    <a:pt x="37247" y="1249916"/>
                  </a:lnTo>
                  <a:lnTo>
                    <a:pt x="66116" y="1279514"/>
                  </a:lnTo>
                  <a:lnTo>
                    <a:pt x="101706" y="1302467"/>
                  </a:lnTo>
                  <a:lnTo>
                    <a:pt x="143111" y="1317312"/>
                  </a:lnTo>
                  <a:lnTo>
                    <a:pt x="189428" y="1322585"/>
                  </a:lnTo>
                  <a:lnTo>
                    <a:pt x="1434155" y="1322585"/>
                  </a:lnTo>
                  <a:lnTo>
                    <a:pt x="1443297" y="1322228"/>
                  </a:lnTo>
                  <a:lnTo>
                    <a:pt x="1462534" y="1320657"/>
                  </a:lnTo>
                  <a:lnTo>
                    <a:pt x="1471747" y="1320299"/>
                  </a:lnTo>
                  <a:lnTo>
                    <a:pt x="1491764" y="1291268"/>
                  </a:lnTo>
                  <a:lnTo>
                    <a:pt x="1505672" y="1258069"/>
                  </a:lnTo>
                  <a:lnTo>
                    <a:pt x="1512556" y="1221537"/>
                  </a:lnTo>
                  <a:lnTo>
                    <a:pt x="1511498" y="1182504"/>
                  </a:lnTo>
                  <a:lnTo>
                    <a:pt x="1504995" y="1132944"/>
                  </a:lnTo>
                  <a:lnTo>
                    <a:pt x="1497031" y="1083877"/>
                  </a:lnTo>
                  <a:lnTo>
                    <a:pt x="1487617" y="1035322"/>
                  </a:lnTo>
                  <a:lnTo>
                    <a:pt x="1476765" y="987295"/>
                  </a:lnTo>
                  <a:lnTo>
                    <a:pt x="1464484" y="939813"/>
                  </a:lnTo>
                  <a:lnTo>
                    <a:pt x="1450787" y="892893"/>
                  </a:lnTo>
                  <a:lnTo>
                    <a:pt x="1435683" y="846552"/>
                  </a:lnTo>
                  <a:lnTo>
                    <a:pt x="1419185" y="800807"/>
                  </a:lnTo>
                  <a:lnTo>
                    <a:pt x="1401302" y="755675"/>
                  </a:lnTo>
                  <a:lnTo>
                    <a:pt x="1382045" y="711173"/>
                  </a:lnTo>
                  <a:lnTo>
                    <a:pt x="1361426" y="667318"/>
                  </a:lnTo>
                  <a:lnTo>
                    <a:pt x="1339455" y="624127"/>
                  </a:lnTo>
                  <a:lnTo>
                    <a:pt x="1316144" y="581617"/>
                  </a:lnTo>
                  <a:lnTo>
                    <a:pt x="1291503" y="539805"/>
                  </a:lnTo>
                  <a:lnTo>
                    <a:pt x="1265543" y="498708"/>
                  </a:lnTo>
                  <a:lnTo>
                    <a:pt x="1238274" y="458342"/>
                  </a:lnTo>
                  <a:lnTo>
                    <a:pt x="1209709" y="418726"/>
                  </a:lnTo>
                  <a:lnTo>
                    <a:pt x="1179858" y="379875"/>
                  </a:lnTo>
                  <a:lnTo>
                    <a:pt x="1148731" y="341807"/>
                  </a:lnTo>
                  <a:lnTo>
                    <a:pt x="1116340" y="304538"/>
                  </a:lnTo>
                  <a:lnTo>
                    <a:pt x="1082695" y="268087"/>
                  </a:lnTo>
                  <a:lnTo>
                    <a:pt x="1047807" y="232469"/>
                  </a:lnTo>
                  <a:lnTo>
                    <a:pt x="1011688" y="197701"/>
                  </a:lnTo>
                  <a:lnTo>
                    <a:pt x="974348" y="163802"/>
                  </a:lnTo>
                  <a:lnTo>
                    <a:pt x="935799" y="130786"/>
                  </a:lnTo>
                  <a:lnTo>
                    <a:pt x="896050" y="98673"/>
                  </a:lnTo>
                  <a:lnTo>
                    <a:pt x="855113" y="67478"/>
                  </a:lnTo>
                  <a:lnTo>
                    <a:pt x="812998" y="37218"/>
                  </a:lnTo>
                  <a:lnTo>
                    <a:pt x="778062" y="17589"/>
                  </a:lnTo>
                  <a:lnTo>
                    <a:pt x="741148" y="5246"/>
                  </a:lnTo>
                  <a:lnTo>
                    <a:pt x="703806" y="0"/>
                  </a:lnTo>
                  <a:close/>
                </a:path>
              </a:pathLst>
            </a:custGeom>
            <a:solidFill>
              <a:srgbClr val="DFDF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6993" y="3724598"/>
              <a:ext cx="1600353" cy="1412834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395329" y="3732276"/>
              <a:ext cx="1525270" cy="1338580"/>
            </a:xfrm>
            <a:custGeom>
              <a:avLst/>
              <a:gdLst/>
              <a:ahLst/>
              <a:cxnLst/>
              <a:rect l="l" t="t" r="r" b="b"/>
              <a:pathLst>
                <a:path w="1525270" h="1338579">
                  <a:moveTo>
                    <a:pt x="1335553" y="0"/>
                  </a:moveTo>
                  <a:lnTo>
                    <a:pt x="92299" y="0"/>
                  </a:lnTo>
                  <a:lnTo>
                    <a:pt x="43137" y="15621"/>
                  </a:lnTo>
                  <a:lnTo>
                    <a:pt x="21735" y="44688"/>
                  </a:lnTo>
                  <a:lnTo>
                    <a:pt x="7136" y="78136"/>
                  </a:lnTo>
                  <a:lnTo>
                    <a:pt x="0" y="115347"/>
                  </a:lnTo>
                  <a:lnTo>
                    <a:pt x="986" y="155701"/>
                  </a:lnTo>
                  <a:lnTo>
                    <a:pt x="7489" y="205290"/>
                  </a:lnTo>
                  <a:lnTo>
                    <a:pt x="15451" y="254385"/>
                  </a:lnTo>
                  <a:lnTo>
                    <a:pt x="24861" y="302970"/>
                  </a:lnTo>
                  <a:lnTo>
                    <a:pt x="35706" y="351027"/>
                  </a:lnTo>
                  <a:lnTo>
                    <a:pt x="47978" y="398539"/>
                  </a:lnTo>
                  <a:lnTo>
                    <a:pt x="61664" y="445490"/>
                  </a:lnTo>
                  <a:lnTo>
                    <a:pt x="76755" y="491863"/>
                  </a:lnTo>
                  <a:lnTo>
                    <a:pt x="93238" y="537639"/>
                  </a:lnTo>
                  <a:lnTo>
                    <a:pt x="111104" y="582803"/>
                  </a:lnTo>
                  <a:lnTo>
                    <a:pt x="130341" y="627336"/>
                  </a:lnTo>
                  <a:lnTo>
                    <a:pt x="150938" y="671223"/>
                  </a:lnTo>
                  <a:lnTo>
                    <a:pt x="172885" y="714445"/>
                  </a:lnTo>
                  <a:lnTo>
                    <a:pt x="196171" y="756986"/>
                  </a:lnTo>
                  <a:lnTo>
                    <a:pt x="220785" y="798830"/>
                  </a:lnTo>
                  <a:lnTo>
                    <a:pt x="246715" y="839957"/>
                  </a:lnTo>
                  <a:lnTo>
                    <a:pt x="273952" y="880352"/>
                  </a:lnTo>
                  <a:lnTo>
                    <a:pt x="302484" y="919998"/>
                  </a:lnTo>
                  <a:lnTo>
                    <a:pt x="332300" y="958877"/>
                  </a:lnTo>
                  <a:lnTo>
                    <a:pt x="363390" y="996973"/>
                  </a:lnTo>
                  <a:lnTo>
                    <a:pt x="395742" y="1034268"/>
                  </a:lnTo>
                  <a:lnTo>
                    <a:pt x="429346" y="1070744"/>
                  </a:lnTo>
                  <a:lnTo>
                    <a:pt x="464191" y="1106386"/>
                  </a:lnTo>
                  <a:lnTo>
                    <a:pt x="500266" y="1141177"/>
                  </a:lnTo>
                  <a:lnTo>
                    <a:pt x="537561" y="1175098"/>
                  </a:lnTo>
                  <a:lnTo>
                    <a:pt x="576063" y="1208132"/>
                  </a:lnTo>
                  <a:lnTo>
                    <a:pt x="615763" y="1240264"/>
                  </a:lnTo>
                  <a:lnTo>
                    <a:pt x="656649" y="1271475"/>
                  </a:lnTo>
                  <a:lnTo>
                    <a:pt x="698711" y="1301750"/>
                  </a:lnTo>
                  <a:lnTo>
                    <a:pt x="734598" y="1321345"/>
                  </a:lnTo>
                  <a:lnTo>
                    <a:pt x="771584" y="1333452"/>
                  </a:lnTo>
                  <a:lnTo>
                    <a:pt x="809007" y="1338058"/>
                  </a:lnTo>
                  <a:lnTo>
                    <a:pt x="846209" y="1335151"/>
                  </a:lnTo>
                  <a:lnTo>
                    <a:pt x="854954" y="1326328"/>
                  </a:lnTo>
                  <a:lnTo>
                    <a:pt x="863479" y="1316482"/>
                  </a:lnTo>
                  <a:lnTo>
                    <a:pt x="871564" y="1305397"/>
                  </a:lnTo>
                  <a:lnTo>
                    <a:pt x="878988" y="1292860"/>
                  </a:lnTo>
                  <a:lnTo>
                    <a:pt x="1499510" y="269240"/>
                  </a:lnTo>
                  <a:lnTo>
                    <a:pt x="1517765" y="228364"/>
                  </a:lnTo>
                  <a:lnTo>
                    <a:pt x="1524790" y="186809"/>
                  </a:lnTo>
                  <a:lnTo>
                    <a:pt x="1521490" y="146040"/>
                  </a:lnTo>
                  <a:lnTo>
                    <a:pt x="1508770" y="107523"/>
                  </a:lnTo>
                  <a:lnTo>
                    <a:pt x="1487535" y="72722"/>
                  </a:lnTo>
                  <a:lnTo>
                    <a:pt x="1458691" y="43104"/>
                  </a:lnTo>
                  <a:lnTo>
                    <a:pt x="1423142" y="20134"/>
                  </a:lnTo>
                  <a:lnTo>
                    <a:pt x="1381794" y="5277"/>
                  </a:lnTo>
                  <a:lnTo>
                    <a:pt x="1335553" y="0"/>
                  </a:lnTo>
                  <a:close/>
                </a:path>
              </a:pathLst>
            </a:custGeom>
            <a:solidFill>
              <a:srgbClr val="DFDF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35279" y="2299716"/>
              <a:ext cx="1629156" cy="1440180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362000" y="2325637"/>
              <a:ext cx="1526540" cy="1338580"/>
            </a:xfrm>
            <a:custGeom>
              <a:avLst/>
              <a:gdLst/>
              <a:ahLst/>
              <a:cxnLst/>
              <a:rect l="l" t="t" r="r" b="b"/>
              <a:pathLst>
                <a:path w="1526539" h="1338579">
                  <a:moveTo>
                    <a:pt x="809563" y="0"/>
                  </a:moveTo>
                  <a:lnTo>
                    <a:pt x="735068" y="16712"/>
                  </a:lnTo>
                  <a:lnTo>
                    <a:pt x="699135" y="36308"/>
                  </a:lnTo>
                  <a:lnTo>
                    <a:pt x="656794" y="66817"/>
                  </a:lnTo>
                  <a:lnTo>
                    <a:pt x="615665" y="98247"/>
                  </a:lnTo>
                  <a:lnTo>
                    <a:pt x="575755" y="130579"/>
                  </a:lnTo>
                  <a:lnTo>
                    <a:pt x="537074" y="163799"/>
                  </a:lnTo>
                  <a:lnTo>
                    <a:pt x="499630" y="197889"/>
                  </a:lnTo>
                  <a:lnTo>
                    <a:pt x="463433" y="232833"/>
                  </a:lnTo>
                  <a:lnTo>
                    <a:pt x="428492" y="268614"/>
                  </a:lnTo>
                  <a:lnTo>
                    <a:pt x="394816" y="305217"/>
                  </a:lnTo>
                  <a:lnTo>
                    <a:pt x="362412" y="342625"/>
                  </a:lnTo>
                  <a:lnTo>
                    <a:pt x="331292" y="380821"/>
                  </a:lnTo>
                  <a:lnTo>
                    <a:pt x="301463" y="419790"/>
                  </a:lnTo>
                  <a:lnTo>
                    <a:pt x="272934" y="459514"/>
                  </a:lnTo>
                  <a:lnTo>
                    <a:pt x="245715" y="499978"/>
                  </a:lnTo>
                  <a:lnTo>
                    <a:pt x="219814" y="541164"/>
                  </a:lnTo>
                  <a:lnTo>
                    <a:pt x="195241" y="583058"/>
                  </a:lnTo>
                  <a:lnTo>
                    <a:pt x="172004" y="625641"/>
                  </a:lnTo>
                  <a:lnTo>
                    <a:pt x="150112" y="668898"/>
                  </a:lnTo>
                  <a:lnTo>
                    <a:pt x="129575" y="712813"/>
                  </a:lnTo>
                  <a:lnTo>
                    <a:pt x="110401" y="757369"/>
                  </a:lnTo>
                  <a:lnTo>
                    <a:pt x="92599" y="802549"/>
                  </a:lnTo>
                  <a:lnTo>
                    <a:pt x="76178" y="848338"/>
                  </a:lnTo>
                  <a:lnTo>
                    <a:pt x="61148" y="894718"/>
                  </a:lnTo>
                  <a:lnTo>
                    <a:pt x="47516" y="941674"/>
                  </a:lnTo>
                  <a:lnTo>
                    <a:pt x="35293" y="989190"/>
                  </a:lnTo>
                  <a:lnTo>
                    <a:pt x="24487" y="1037248"/>
                  </a:lnTo>
                  <a:lnTo>
                    <a:pt x="15107" y="1085832"/>
                  </a:lnTo>
                  <a:lnTo>
                    <a:pt x="7161" y="1134927"/>
                  </a:lnTo>
                  <a:lnTo>
                    <a:pt x="660" y="1184515"/>
                  </a:lnTo>
                  <a:lnTo>
                    <a:pt x="0" y="1223656"/>
                  </a:lnTo>
                  <a:lnTo>
                    <a:pt x="7691" y="1260476"/>
                  </a:lnTo>
                  <a:lnTo>
                    <a:pt x="22415" y="1294368"/>
                  </a:lnTo>
                  <a:lnTo>
                    <a:pt x="42849" y="1324723"/>
                  </a:lnTo>
                  <a:lnTo>
                    <a:pt x="92075" y="1338058"/>
                  </a:lnTo>
                  <a:lnTo>
                    <a:pt x="1336624" y="1338058"/>
                  </a:lnTo>
                  <a:lnTo>
                    <a:pt x="1382941" y="1332780"/>
                  </a:lnTo>
                  <a:lnTo>
                    <a:pt x="1424347" y="1317923"/>
                  </a:lnTo>
                  <a:lnTo>
                    <a:pt x="1459936" y="1294953"/>
                  </a:lnTo>
                  <a:lnTo>
                    <a:pt x="1488806" y="1265335"/>
                  </a:lnTo>
                  <a:lnTo>
                    <a:pt x="1510051" y="1230534"/>
                  </a:lnTo>
                  <a:lnTo>
                    <a:pt x="1522768" y="1192017"/>
                  </a:lnTo>
                  <a:lnTo>
                    <a:pt x="1526053" y="1151248"/>
                  </a:lnTo>
                  <a:lnTo>
                    <a:pt x="1519001" y="1109693"/>
                  </a:lnTo>
                  <a:lnTo>
                    <a:pt x="1500708" y="1068818"/>
                  </a:lnTo>
                  <a:lnTo>
                    <a:pt x="879614" y="45198"/>
                  </a:lnTo>
                  <a:lnTo>
                    <a:pt x="855558" y="12961"/>
                  </a:lnTo>
                  <a:lnTo>
                    <a:pt x="809563" y="0"/>
                  </a:lnTo>
                  <a:close/>
                </a:path>
              </a:pathLst>
            </a:custGeom>
            <a:solidFill>
              <a:srgbClr val="0A97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293619" y="3730751"/>
              <a:ext cx="1627632" cy="1423416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2319647" y="3756660"/>
              <a:ext cx="1525270" cy="1321435"/>
            </a:xfrm>
            <a:custGeom>
              <a:avLst/>
              <a:gdLst/>
              <a:ahLst/>
              <a:cxnLst/>
              <a:rect l="l" t="t" r="r" b="b"/>
              <a:pathLst>
                <a:path w="1525270" h="1321435">
                  <a:moveTo>
                    <a:pt x="1430154" y="0"/>
                  </a:moveTo>
                  <a:lnTo>
                    <a:pt x="189237" y="0"/>
                  </a:lnTo>
                  <a:lnTo>
                    <a:pt x="142995" y="5273"/>
                  </a:lnTo>
                  <a:lnTo>
                    <a:pt x="101647" y="20117"/>
                  </a:lnTo>
                  <a:lnTo>
                    <a:pt x="66099" y="43067"/>
                  </a:lnTo>
                  <a:lnTo>
                    <a:pt x="37254" y="72658"/>
                  </a:lnTo>
                  <a:lnTo>
                    <a:pt x="16020" y="107427"/>
                  </a:lnTo>
                  <a:lnTo>
                    <a:pt x="3300" y="145908"/>
                  </a:lnTo>
                  <a:lnTo>
                    <a:pt x="0" y="186638"/>
                  </a:lnTo>
                  <a:lnTo>
                    <a:pt x="7025" y="228152"/>
                  </a:lnTo>
                  <a:lnTo>
                    <a:pt x="25280" y="268985"/>
                  </a:lnTo>
                  <a:lnTo>
                    <a:pt x="645802" y="1291716"/>
                  </a:lnTo>
                  <a:lnTo>
                    <a:pt x="678568" y="1318387"/>
                  </a:lnTo>
                  <a:lnTo>
                    <a:pt x="716091" y="1321294"/>
                  </a:lnTo>
                  <a:lnTo>
                    <a:pt x="754054" y="1316688"/>
                  </a:lnTo>
                  <a:lnTo>
                    <a:pt x="791136" y="1304581"/>
                  </a:lnTo>
                  <a:lnTo>
                    <a:pt x="826015" y="1284985"/>
                  </a:lnTo>
                  <a:lnTo>
                    <a:pt x="868080" y="1254739"/>
                  </a:lnTo>
                  <a:lnTo>
                    <a:pt x="908952" y="1223556"/>
                  </a:lnTo>
                  <a:lnTo>
                    <a:pt x="948623" y="1191454"/>
                  </a:lnTo>
                  <a:lnTo>
                    <a:pt x="987083" y="1158450"/>
                  </a:lnTo>
                  <a:lnTo>
                    <a:pt x="1024323" y="1124561"/>
                  </a:lnTo>
                  <a:lnTo>
                    <a:pt x="1060335" y="1089803"/>
                  </a:lnTo>
                  <a:lnTo>
                    <a:pt x="1095110" y="1054195"/>
                  </a:lnTo>
                  <a:lnTo>
                    <a:pt x="1128639" y="1017752"/>
                  </a:lnTo>
                  <a:lnTo>
                    <a:pt x="1160912" y="980493"/>
                  </a:lnTo>
                  <a:lnTo>
                    <a:pt x="1191921" y="942434"/>
                  </a:lnTo>
                  <a:lnTo>
                    <a:pt x="1221657" y="903592"/>
                  </a:lnTo>
                  <a:lnTo>
                    <a:pt x="1250111" y="863985"/>
                  </a:lnTo>
                  <a:lnTo>
                    <a:pt x="1277275" y="823629"/>
                  </a:lnTo>
                  <a:lnTo>
                    <a:pt x="1303138" y="782542"/>
                  </a:lnTo>
                  <a:lnTo>
                    <a:pt x="1327693" y="740740"/>
                  </a:lnTo>
                  <a:lnTo>
                    <a:pt x="1350930" y="698241"/>
                  </a:lnTo>
                  <a:lnTo>
                    <a:pt x="1372841" y="655062"/>
                  </a:lnTo>
                  <a:lnTo>
                    <a:pt x="1393416" y="611219"/>
                  </a:lnTo>
                  <a:lnTo>
                    <a:pt x="1412646" y="566731"/>
                  </a:lnTo>
                  <a:lnTo>
                    <a:pt x="1430524" y="521614"/>
                  </a:lnTo>
                  <a:lnTo>
                    <a:pt x="1447039" y="475884"/>
                  </a:lnTo>
                  <a:lnTo>
                    <a:pt x="1462183" y="429560"/>
                  </a:lnTo>
                  <a:lnTo>
                    <a:pt x="1475947" y="382658"/>
                  </a:lnTo>
                  <a:lnTo>
                    <a:pt x="1488322" y="335196"/>
                  </a:lnTo>
                  <a:lnTo>
                    <a:pt x="1499299" y="287190"/>
                  </a:lnTo>
                  <a:lnTo>
                    <a:pt x="1508869" y="238657"/>
                  </a:lnTo>
                  <a:lnTo>
                    <a:pt x="1517023" y="189615"/>
                  </a:lnTo>
                  <a:lnTo>
                    <a:pt x="1523753" y="140081"/>
                  </a:lnTo>
                  <a:lnTo>
                    <a:pt x="1524829" y="102653"/>
                  </a:lnTo>
                  <a:lnTo>
                    <a:pt x="1517974" y="67548"/>
                  </a:lnTo>
                  <a:lnTo>
                    <a:pt x="1484002" y="6731"/>
                  </a:lnTo>
                  <a:lnTo>
                    <a:pt x="1444140" y="408"/>
                  </a:lnTo>
                  <a:lnTo>
                    <a:pt x="1430154" y="0"/>
                  </a:lnTo>
                  <a:close/>
                </a:path>
              </a:pathLst>
            </a:custGeom>
            <a:solidFill>
              <a:srgbClr val="DFDF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64920" y="2013204"/>
              <a:ext cx="1725168" cy="1504188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1291209" y="2039312"/>
              <a:ext cx="1623060" cy="1400810"/>
            </a:xfrm>
            <a:custGeom>
              <a:avLst/>
              <a:gdLst/>
              <a:ahLst/>
              <a:cxnLst/>
              <a:rect l="l" t="t" r="r" b="b"/>
              <a:pathLst>
                <a:path w="1623060" h="1400810">
                  <a:moveTo>
                    <a:pt x="0" y="190553"/>
                  </a:moveTo>
                  <a:lnTo>
                    <a:pt x="4937" y="240369"/>
                  </a:lnTo>
                  <a:lnTo>
                    <a:pt x="25781" y="288470"/>
                  </a:lnTo>
                  <a:lnTo>
                    <a:pt x="646303" y="1311836"/>
                  </a:lnTo>
                  <a:lnTo>
                    <a:pt x="674251" y="1347396"/>
                  </a:lnTo>
                  <a:lnTo>
                    <a:pt x="708544" y="1374066"/>
                  </a:lnTo>
                  <a:lnTo>
                    <a:pt x="747371" y="1391846"/>
                  </a:lnTo>
                  <a:lnTo>
                    <a:pt x="788919" y="1400736"/>
                  </a:lnTo>
                  <a:lnTo>
                    <a:pt x="831378" y="1400736"/>
                  </a:lnTo>
                  <a:lnTo>
                    <a:pt x="872936" y="1391846"/>
                  </a:lnTo>
                  <a:lnTo>
                    <a:pt x="911782" y="1374066"/>
                  </a:lnTo>
                  <a:lnTo>
                    <a:pt x="946103" y="1347396"/>
                  </a:lnTo>
                  <a:lnTo>
                    <a:pt x="974090" y="1311836"/>
                  </a:lnTo>
                  <a:lnTo>
                    <a:pt x="1594611" y="288470"/>
                  </a:lnTo>
                  <a:lnTo>
                    <a:pt x="1613554" y="246179"/>
                  </a:lnTo>
                  <a:lnTo>
                    <a:pt x="9397" y="246179"/>
                  </a:lnTo>
                  <a:lnTo>
                    <a:pt x="4929" y="232487"/>
                  </a:lnTo>
                  <a:lnTo>
                    <a:pt x="2031" y="218366"/>
                  </a:lnTo>
                  <a:lnTo>
                    <a:pt x="468" y="204245"/>
                  </a:lnTo>
                  <a:lnTo>
                    <a:pt x="0" y="190553"/>
                  </a:lnTo>
                  <a:close/>
                </a:path>
                <a:path w="1623060" h="1400810">
                  <a:moveTo>
                    <a:pt x="835683" y="0"/>
                  </a:moveTo>
                  <a:lnTo>
                    <a:pt x="786995" y="0"/>
                  </a:lnTo>
                  <a:lnTo>
                    <a:pt x="738316" y="1349"/>
                  </a:lnTo>
                  <a:lnTo>
                    <a:pt x="689664" y="4047"/>
                  </a:lnTo>
                  <a:lnTo>
                    <a:pt x="641058" y="8094"/>
                  </a:lnTo>
                  <a:lnTo>
                    <a:pt x="592517" y="13491"/>
                  </a:lnTo>
                  <a:lnTo>
                    <a:pt x="544058" y="20236"/>
                  </a:lnTo>
                  <a:lnTo>
                    <a:pt x="495700" y="28331"/>
                  </a:lnTo>
                  <a:lnTo>
                    <a:pt x="447462" y="37775"/>
                  </a:lnTo>
                  <a:lnTo>
                    <a:pt x="399361" y="48568"/>
                  </a:lnTo>
                  <a:lnTo>
                    <a:pt x="351417" y="60710"/>
                  </a:lnTo>
                  <a:lnTo>
                    <a:pt x="303647" y="74202"/>
                  </a:lnTo>
                  <a:lnTo>
                    <a:pt x="256070" y="89042"/>
                  </a:lnTo>
                  <a:lnTo>
                    <a:pt x="208705" y="105232"/>
                  </a:lnTo>
                  <a:lnTo>
                    <a:pt x="161569" y="122770"/>
                  </a:lnTo>
                  <a:lnTo>
                    <a:pt x="114681" y="141658"/>
                  </a:lnTo>
                  <a:lnTo>
                    <a:pt x="78835" y="161115"/>
                  </a:lnTo>
                  <a:lnTo>
                    <a:pt x="48894" y="185584"/>
                  </a:lnTo>
                  <a:lnTo>
                    <a:pt x="9397" y="246179"/>
                  </a:lnTo>
                  <a:lnTo>
                    <a:pt x="1613280" y="246179"/>
                  </a:lnTo>
                  <a:lnTo>
                    <a:pt x="1573784" y="185584"/>
                  </a:lnTo>
                  <a:lnTo>
                    <a:pt x="1543843" y="161115"/>
                  </a:lnTo>
                  <a:lnTo>
                    <a:pt x="1507998" y="141658"/>
                  </a:lnTo>
                  <a:lnTo>
                    <a:pt x="1461109" y="122770"/>
                  </a:lnTo>
                  <a:lnTo>
                    <a:pt x="1413973" y="105232"/>
                  </a:lnTo>
                  <a:lnTo>
                    <a:pt x="1366608" y="89042"/>
                  </a:lnTo>
                  <a:lnTo>
                    <a:pt x="1319031" y="74202"/>
                  </a:lnTo>
                  <a:lnTo>
                    <a:pt x="1271261" y="60710"/>
                  </a:lnTo>
                  <a:lnTo>
                    <a:pt x="1223317" y="48568"/>
                  </a:lnTo>
                  <a:lnTo>
                    <a:pt x="1175216" y="37775"/>
                  </a:lnTo>
                  <a:lnTo>
                    <a:pt x="1126978" y="28331"/>
                  </a:lnTo>
                  <a:lnTo>
                    <a:pt x="1078620" y="20236"/>
                  </a:lnTo>
                  <a:lnTo>
                    <a:pt x="1030161" y="13491"/>
                  </a:lnTo>
                  <a:lnTo>
                    <a:pt x="981620" y="8094"/>
                  </a:lnTo>
                  <a:lnTo>
                    <a:pt x="933014" y="4047"/>
                  </a:lnTo>
                  <a:lnTo>
                    <a:pt x="884362" y="1349"/>
                  </a:lnTo>
                  <a:lnTo>
                    <a:pt x="835683" y="0"/>
                  </a:lnTo>
                  <a:close/>
                </a:path>
                <a:path w="1623060" h="1400810">
                  <a:moveTo>
                    <a:pt x="1616541" y="236190"/>
                  </a:moveTo>
                  <a:lnTo>
                    <a:pt x="1613280" y="246179"/>
                  </a:lnTo>
                  <a:lnTo>
                    <a:pt x="1613554" y="246179"/>
                  </a:lnTo>
                  <a:lnTo>
                    <a:pt x="1615646" y="240369"/>
                  </a:lnTo>
                  <a:lnTo>
                    <a:pt x="1616541" y="236190"/>
                  </a:lnTo>
                  <a:close/>
                </a:path>
                <a:path w="1623060" h="1400810">
                  <a:moveTo>
                    <a:pt x="1620956" y="215572"/>
                  </a:moveTo>
                  <a:lnTo>
                    <a:pt x="1620325" y="218366"/>
                  </a:lnTo>
                  <a:lnTo>
                    <a:pt x="1616541" y="236190"/>
                  </a:lnTo>
                  <a:lnTo>
                    <a:pt x="1617749" y="232487"/>
                  </a:lnTo>
                  <a:lnTo>
                    <a:pt x="1620646" y="218366"/>
                  </a:lnTo>
                  <a:lnTo>
                    <a:pt x="1620956" y="215572"/>
                  </a:lnTo>
                  <a:close/>
                </a:path>
                <a:path w="1623060" h="1400810">
                  <a:moveTo>
                    <a:pt x="1622679" y="190553"/>
                  </a:moveTo>
                  <a:lnTo>
                    <a:pt x="1621049" y="214221"/>
                  </a:lnTo>
                  <a:lnTo>
                    <a:pt x="1622210" y="204245"/>
                  </a:lnTo>
                  <a:lnTo>
                    <a:pt x="1622679" y="190553"/>
                  </a:lnTo>
                  <a:close/>
                </a:path>
              </a:pathLst>
            </a:custGeom>
            <a:solidFill>
              <a:srgbClr val="DFDF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78635" y="3950208"/>
              <a:ext cx="1716024" cy="1504187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1304543" y="3977258"/>
              <a:ext cx="1613535" cy="1400810"/>
            </a:xfrm>
            <a:custGeom>
              <a:avLst/>
              <a:gdLst/>
              <a:ahLst/>
              <a:cxnLst/>
              <a:rect l="l" t="t" r="r" b="b"/>
              <a:pathLst>
                <a:path w="1613535" h="1400810">
                  <a:moveTo>
                    <a:pt x="824509" y="0"/>
                  </a:moveTo>
                  <a:lnTo>
                    <a:pt x="782040" y="0"/>
                  </a:lnTo>
                  <a:lnTo>
                    <a:pt x="740475" y="8889"/>
                  </a:lnTo>
                  <a:lnTo>
                    <a:pt x="701627" y="26669"/>
                  </a:lnTo>
                  <a:lnTo>
                    <a:pt x="667304" y="53339"/>
                  </a:lnTo>
                  <a:lnTo>
                    <a:pt x="639318" y="88899"/>
                  </a:lnTo>
                  <a:lnTo>
                    <a:pt x="18796" y="1112265"/>
                  </a:lnTo>
                  <a:lnTo>
                    <a:pt x="0" y="1154557"/>
                  </a:lnTo>
                  <a:lnTo>
                    <a:pt x="16130" y="1186515"/>
                  </a:lnTo>
                  <a:lnTo>
                    <a:pt x="69490" y="1239621"/>
                  </a:lnTo>
                  <a:lnTo>
                    <a:pt x="105409" y="1259077"/>
                  </a:lnTo>
                  <a:lnTo>
                    <a:pt x="152298" y="1277965"/>
                  </a:lnTo>
                  <a:lnTo>
                    <a:pt x="199435" y="1295504"/>
                  </a:lnTo>
                  <a:lnTo>
                    <a:pt x="246803" y="1311694"/>
                  </a:lnTo>
                  <a:lnTo>
                    <a:pt x="294383" y="1326534"/>
                  </a:lnTo>
                  <a:lnTo>
                    <a:pt x="342156" y="1340025"/>
                  </a:lnTo>
                  <a:lnTo>
                    <a:pt x="390104" y="1352167"/>
                  </a:lnTo>
                  <a:lnTo>
                    <a:pt x="438210" y="1362960"/>
                  </a:lnTo>
                  <a:lnTo>
                    <a:pt x="486453" y="1372404"/>
                  </a:lnTo>
                  <a:lnTo>
                    <a:pt x="534816" y="1380499"/>
                  </a:lnTo>
                  <a:lnTo>
                    <a:pt x="583281" y="1387245"/>
                  </a:lnTo>
                  <a:lnTo>
                    <a:pt x="631828" y="1392641"/>
                  </a:lnTo>
                  <a:lnTo>
                    <a:pt x="680440" y="1396689"/>
                  </a:lnTo>
                  <a:lnTo>
                    <a:pt x="729098" y="1399387"/>
                  </a:lnTo>
                  <a:lnTo>
                    <a:pt x="777784" y="1400736"/>
                  </a:lnTo>
                  <a:lnTo>
                    <a:pt x="826479" y="1400736"/>
                  </a:lnTo>
                  <a:lnTo>
                    <a:pt x="875165" y="1399387"/>
                  </a:lnTo>
                  <a:lnTo>
                    <a:pt x="923823" y="1396689"/>
                  </a:lnTo>
                  <a:lnTo>
                    <a:pt x="972435" y="1392641"/>
                  </a:lnTo>
                  <a:lnTo>
                    <a:pt x="1020982" y="1387245"/>
                  </a:lnTo>
                  <a:lnTo>
                    <a:pt x="1069447" y="1380499"/>
                  </a:lnTo>
                  <a:lnTo>
                    <a:pt x="1117810" y="1372404"/>
                  </a:lnTo>
                  <a:lnTo>
                    <a:pt x="1166053" y="1362960"/>
                  </a:lnTo>
                  <a:lnTo>
                    <a:pt x="1214159" y="1352167"/>
                  </a:lnTo>
                  <a:lnTo>
                    <a:pt x="1262107" y="1340025"/>
                  </a:lnTo>
                  <a:lnTo>
                    <a:pt x="1309880" y="1326534"/>
                  </a:lnTo>
                  <a:lnTo>
                    <a:pt x="1357460" y="1311694"/>
                  </a:lnTo>
                  <a:lnTo>
                    <a:pt x="1404828" y="1295504"/>
                  </a:lnTo>
                  <a:lnTo>
                    <a:pt x="1451965" y="1277965"/>
                  </a:lnTo>
                  <a:lnTo>
                    <a:pt x="1498854" y="1259077"/>
                  </a:lnTo>
                  <a:lnTo>
                    <a:pt x="1534699" y="1239621"/>
                  </a:lnTo>
                  <a:lnTo>
                    <a:pt x="1564639" y="1215151"/>
                  </a:lnTo>
                  <a:lnTo>
                    <a:pt x="1604137" y="1154557"/>
                  </a:lnTo>
                  <a:lnTo>
                    <a:pt x="1608605" y="1168249"/>
                  </a:lnTo>
                  <a:lnTo>
                    <a:pt x="1611503" y="1182370"/>
                  </a:lnTo>
                  <a:lnTo>
                    <a:pt x="1613066" y="1196490"/>
                  </a:lnTo>
                  <a:lnTo>
                    <a:pt x="1613535" y="1210183"/>
                  </a:lnTo>
                  <a:lnTo>
                    <a:pt x="1613167" y="1185167"/>
                  </a:lnTo>
                  <a:lnTo>
                    <a:pt x="1600051" y="1135995"/>
                  </a:lnTo>
                  <a:lnTo>
                    <a:pt x="967232" y="88899"/>
                  </a:lnTo>
                  <a:lnTo>
                    <a:pt x="939245" y="53339"/>
                  </a:lnTo>
                  <a:lnTo>
                    <a:pt x="904922" y="26669"/>
                  </a:lnTo>
                  <a:lnTo>
                    <a:pt x="866074" y="8889"/>
                  </a:lnTo>
                  <a:lnTo>
                    <a:pt x="824509" y="0"/>
                  </a:lnTo>
                  <a:close/>
                </a:path>
              </a:pathLst>
            </a:custGeom>
            <a:solidFill>
              <a:srgbClr val="DFDF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880360" y="2221992"/>
              <a:ext cx="1056132" cy="1482852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2961131" y="2303668"/>
              <a:ext cx="953135" cy="1379855"/>
            </a:xfrm>
            <a:custGeom>
              <a:avLst/>
              <a:gdLst/>
              <a:ahLst/>
              <a:cxnLst/>
              <a:rect l="l" t="t" r="r" b="b"/>
              <a:pathLst>
                <a:path w="953135" h="1379854">
                  <a:moveTo>
                    <a:pt x="120586" y="0"/>
                  </a:moveTo>
                  <a:lnTo>
                    <a:pt x="76566" y="9800"/>
                  </a:lnTo>
                  <a:lnTo>
                    <a:pt x="35806" y="30114"/>
                  </a:lnTo>
                  <a:lnTo>
                    <a:pt x="0" y="60690"/>
                  </a:lnTo>
                  <a:lnTo>
                    <a:pt x="37203" y="56495"/>
                  </a:lnTo>
                  <a:lnTo>
                    <a:pt x="74644" y="60658"/>
                  </a:lnTo>
                  <a:lnTo>
                    <a:pt x="111656" y="73155"/>
                  </a:lnTo>
                  <a:lnTo>
                    <a:pt x="147574" y="93964"/>
                  </a:lnTo>
                  <a:lnTo>
                    <a:pt x="189626" y="124237"/>
                  </a:lnTo>
                  <a:lnTo>
                    <a:pt x="230487" y="155445"/>
                  </a:lnTo>
                  <a:lnTo>
                    <a:pt x="270149" y="187572"/>
                  </a:lnTo>
                  <a:lnTo>
                    <a:pt x="308602" y="220601"/>
                  </a:lnTo>
                  <a:lnTo>
                    <a:pt x="345837" y="254514"/>
                  </a:lnTo>
                  <a:lnTo>
                    <a:pt x="381845" y="289295"/>
                  </a:lnTo>
                  <a:lnTo>
                    <a:pt x="416617" y="324927"/>
                  </a:lnTo>
                  <a:lnTo>
                    <a:pt x="450145" y="361392"/>
                  </a:lnTo>
                  <a:lnTo>
                    <a:pt x="482418" y="398674"/>
                  </a:lnTo>
                  <a:lnTo>
                    <a:pt x="513429" y="436756"/>
                  </a:lnTo>
                  <a:lnTo>
                    <a:pt x="543168" y="475620"/>
                  </a:lnTo>
                  <a:lnTo>
                    <a:pt x="571626" y="515251"/>
                  </a:lnTo>
                  <a:lnTo>
                    <a:pt x="598795" y="555630"/>
                  </a:lnTo>
                  <a:lnTo>
                    <a:pt x="624665" y="596741"/>
                  </a:lnTo>
                  <a:lnTo>
                    <a:pt x="649227" y="638567"/>
                  </a:lnTo>
                  <a:lnTo>
                    <a:pt x="672472" y="681090"/>
                  </a:lnTo>
                  <a:lnTo>
                    <a:pt x="694392" y="724295"/>
                  </a:lnTo>
                  <a:lnTo>
                    <a:pt x="714977" y="768163"/>
                  </a:lnTo>
                  <a:lnTo>
                    <a:pt x="734218" y="812679"/>
                  </a:lnTo>
                  <a:lnTo>
                    <a:pt x="752106" y="857824"/>
                  </a:lnTo>
                  <a:lnTo>
                    <a:pt x="768633" y="903583"/>
                  </a:lnTo>
                  <a:lnTo>
                    <a:pt x="783789" y="949937"/>
                  </a:lnTo>
                  <a:lnTo>
                    <a:pt x="797566" y="996871"/>
                  </a:lnTo>
                  <a:lnTo>
                    <a:pt x="809954" y="1044366"/>
                  </a:lnTo>
                  <a:lnTo>
                    <a:pt x="820944" y="1092407"/>
                  </a:lnTo>
                  <a:lnTo>
                    <a:pt x="830527" y="1140976"/>
                  </a:lnTo>
                  <a:lnTo>
                    <a:pt x="838695" y="1190056"/>
                  </a:lnTo>
                  <a:lnTo>
                    <a:pt x="845439" y="1239631"/>
                  </a:lnTo>
                  <a:lnTo>
                    <a:pt x="846066" y="1278772"/>
                  </a:lnTo>
                  <a:lnTo>
                    <a:pt x="838358" y="1315593"/>
                  </a:lnTo>
                  <a:lnTo>
                    <a:pt x="823650" y="1349484"/>
                  </a:lnTo>
                  <a:lnTo>
                    <a:pt x="803275" y="1379839"/>
                  </a:lnTo>
                  <a:lnTo>
                    <a:pt x="848365" y="1365799"/>
                  </a:lnTo>
                  <a:lnTo>
                    <a:pt x="886888" y="1342364"/>
                  </a:lnTo>
                  <a:lnTo>
                    <a:pt x="917733" y="1310894"/>
                  </a:lnTo>
                  <a:lnTo>
                    <a:pt x="939795" y="1272745"/>
                  </a:lnTo>
                  <a:lnTo>
                    <a:pt x="951964" y="1229276"/>
                  </a:lnTo>
                  <a:lnTo>
                    <a:pt x="953134" y="1181846"/>
                  </a:lnTo>
                  <a:lnTo>
                    <a:pt x="946632" y="1132271"/>
                  </a:lnTo>
                  <a:lnTo>
                    <a:pt x="938671" y="1083189"/>
                  </a:lnTo>
                  <a:lnTo>
                    <a:pt x="929262" y="1034618"/>
                  </a:lnTo>
                  <a:lnTo>
                    <a:pt x="918416" y="986575"/>
                  </a:lnTo>
                  <a:lnTo>
                    <a:pt x="906144" y="939076"/>
                  </a:lnTo>
                  <a:lnTo>
                    <a:pt x="892457" y="892138"/>
                  </a:lnTo>
                  <a:lnTo>
                    <a:pt x="877365" y="845780"/>
                  </a:lnTo>
                  <a:lnTo>
                    <a:pt x="860880" y="800017"/>
                  </a:lnTo>
                  <a:lnTo>
                    <a:pt x="843012" y="754867"/>
                  </a:lnTo>
                  <a:lnTo>
                    <a:pt x="823772" y="710347"/>
                  </a:lnTo>
                  <a:lnTo>
                    <a:pt x="803172" y="666474"/>
                  </a:lnTo>
                  <a:lnTo>
                    <a:pt x="781221" y="623265"/>
                  </a:lnTo>
                  <a:lnTo>
                    <a:pt x="757932" y="580738"/>
                  </a:lnTo>
                  <a:lnTo>
                    <a:pt x="733313" y="538908"/>
                  </a:lnTo>
                  <a:lnTo>
                    <a:pt x="707378" y="497794"/>
                  </a:lnTo>
                  <a:lnTo>
                    <a:pt x="680136" y="457412"/>
                  </a:lnTo>
                  <a:lnTo>
                    <a:pt x="651598" y="417780"/>
                  </a:lnTo>
                  <a:lnTo>
                    <a:pt x="621775" y="378915"/>
                  </a:lnTo>
                  <a:lnTo>
                    <a:pt x="590678" y="340833"/>
                  </a:lnTo>
                  <a:lnTo>
                    <a:pt x="558318" y="303552"/>
                  </a:lnTo>
                  <a:lnTo>
                    <a:pt x="524706" y="267088"/>
                  </a:lnTo>
                  <a:lnTo>
                    <a:pt x="489852" y="231460"/>
                  </a:lnTo>
                  <a:lnTo>
                    <a:pt x="453768" y="196684"/>
                  </a:lnTo>
                  <a:lnTo>
                    <a:pt x="416464" y="162776"/>
                  </a:lnTo>
                  <a:lnTo>
                    <a:pt x="377952" y="129755"/>
                  </a:lnTo>
                  <a:lnTo>
                    <a:pt x="338241" y="97637"/>
                  </a:lnTo>
                  <a:lnTo>
                    <a:pt x="297343" y="66439"/>
                  </a:lnTo>
                  <a:lnTo>
                    <a:pt x="255269" y="36179"/>
                  </a:lnTo>
                  <a:lnTo>
                    <a:pt x="211631" y="12938"/>
                  </a:lnTo>
                  <a:lnTo>
                    <a:pt x="166172" y="962"/>
                  </a:lnTo>
                  <a:lnTo>
                    <a:pt x="120586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83463" y="3701795"/>
              <a:ext cx="1054620" cy="1482852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310768" y="3727704"/>
              <a:ext cx="951230" cy="1379855"/>
            </a:xfrm>
            <a:custGeom>
              <a:avLst/>
              <a:gdLst/>
              <a:ahLst/>
              <a:cxnLst/>
              <a:rect l="l" t="t" r="r" b="b"/>
              <a:pathLst>
                <a:path w="951230" h="1379854">
                  <a:moveTo>
                    <a:pt x="147586" y="0"/>
                  </a:moveTo>
                  <a:lnTo>
                    <a:pt x="102489" y="14039"/>
                  </a:lnTo>
                  <a:lnTo>
                    <a:pt x="64029" y="37474"/>
                  </a:lnTo>
                  <a:lnTo>
                    <a:pt x="33378" y="68945"/>
                  </a:lnTo>
                  <a:lnTo>
                    <a:pt x="11708" y="107093"/>
                  </a:lnTo>
                  <a:lnTo>
                    <a:pt x="192" y="150562"/>
                  </a:lnTo>
                  <a:lnTo>
                    <a:pt x="0" y="197993"/>
                  </a:lnTo>
                  <a:lnTo>
                    <a:pt x="6505" y="247567"/>
                  </a:lnTo>
                  <a:lnTo>
                    <a:pt x="14469" y="296649"/>
                  </a:lnTo>
                  <a:lnTo>
                    <a:pt x="23880" y="345220"/>
                  </a:lnTo>
                  <a:lnTo>
                    <a:pt x="34727" y="393263"/>
                  </a:lnTo>
                  <a:lnTo>
                    <a:pt x="46998" y="440762"/>
                  </a:lnTo>
                  <a:lnTo>
                    <a:pt x="60682" y="487700"/>
                  </a:lnTo>
                  <a:lnTo>
                    <a:pt x="75766" y="534058"/>
                  </a:lnTo>
                  <a:lnTo>
                    <a:pt x="92240" y="579821"/>
                  </a:lnTo>
                  <a:lnTo>
                    <a:pt x="110093" y="624971"/>
                  </a:lnTo>
                  <a:lnTo>
                    <a:pt x="129311" y="669491"/>
                  </a:lnTo>
                  <a:lnTo>
                    <a:pt x="149885" y="713364"/>
                  </a:lnTo>
                  <a:lnTo>
                    <a:pt x="171801" y="756573"/>
                  </a:lnTo>
                  <a:lnTo>
                    <a:pt x="195050" y="799101"/>
                  </a:lnTo>
                  <a:lnTo>
                    <a:pt x="219619" y="840930"/>
                  </a:lnTo>
                  <a:lnTo>
                    <a:pt x="245497" y="882044"/>
                  </a:lnTo>
                  <a:lnTo>
                    <a:pt x="272672" y="922426"/>
                  </a:lnTo>
                  <a:lnTo>
                    <a:pt x="301132" y="962058"/>
                  </a:lnTo>
                  <a:lnTo>
                    <a:pt x="330867" y="1000923"/>
                  </a:lnTo>
                  <a:lnTo>
                    <a:pt x="361865" y="1039005"/>
                  </a:lnTo>
                  <a:lnTo>
                    <a:pt x="394113" y="1076286"/>
                  </a:lnTo>
                  <a:lnTo>
                    <a:pt x="427601" y="1112750"/>
                  </a:lnTo>
                  <a:lnTo>
                    <a:pt x="462317" y="1148378"/>
                  </a:lnTo>
                  <a:lnTo>
                    <a:pt x="498250" y="1183155"/>
                  </a:lnTo>
                  <a:lnTo>
                    <a:pt x="535387" y="1217062"/>
                  </a:lnTo>
                  <a:lnTo>
                    <a:pt x="573718" y="1250083"/>
                  </a:lnTo>
                  <a:lnTo>
                    <a:pt x="613231" y="1282201"/>
                  </a:lnTo>
                  <a:lnTo>
                    <a:pt x="653914" y="1313399"/>
                  </a:lnTo>
                  <a:lnTo>
                    <a:pt x="695756" y="1343660"/>
                  </a:lnTo>
                  <a:lnTo>
                    <a:pt x="739564" y="1366900"/>
                  </a:lnTo>
                  <a:lnTo>
                    <a:pt x="785387" y="1378876"/>
                  </a:lnTo>
                  <a:lnTo>
                    <a:pt x="831340" y="1379839"/>
                  </a:lnTo>
                  <a:lnTo>
                    <a:pt x="875535" y="1370038"/>
                  </a:lnTo>
                  <a:lnTo>
                    <a:pt x="916085" y="1349724"/>
                  </a:lnTo>
                  <a:lnTo>
                    <a:pt x="951103" y="1319149"/>
                  </a:lnTo>
                  <a:lnTo>
                    <a:pt x="913874" y="1322129"/>
                  </a:lnTo>
                  <a:lnTo>
                    <a:pt x="876428" y="1317561"/>
                  </a:lnTo>
                  <a:lnTo>
                    <a:pt x="839422" y="1305468"/>
                  </a:lnTo>
                  <a:lnTo>
                    <a:pt x="803516" y="1285875"/>
                  </a:lnTo>
                  <a:lnTo>
                    <a:pt x="761431" y="1255601"/>
                  </a:lnTo>
                  <a:lnTo>
                    <a:pt x="720522" y="1224393"/>
                  </a:lnTo>
                  <a:lnTo>
                    <a:pt x="680801" y="1192266"/>
                  </a:lnTo>
                  <a:lnTo>
                    <a:pt x="642278" y="1159237"/>
                  </a:lnTo>
                  <a:lnTo>
                    <a:pt x="604963" y="1125324"/>
                  </a:lnTo>
                  <a:lnTo>
                    <a:pt x="568868" y="1090543"/>
                  </a:lnTo>
                  <a:lnTo>
                    <a:pt x="534004" y="1054911"/>
                  </a:lnTo>
                  <a:lnTo>
                    <a:pt x="500382" y="1018446"/>
                  </a:lnTo>
                  <a:lnTo>
                    <a:pt x="468011" y="981164"/>
                  </a:lnTo>
                  <a:lnTo>
                    <a:pt x="436904" y="943082"/>
                  </a:lnTo>
                  <a:lnTo>
                    <a:pt x="407072" y="904218"/>
                  </a:lnTo>
                  <a:lnTo>
                    <a:pt x="378524" y="864587"/>
                  </a:lnTo>
                  <a:lnTo>
                    <a:pt x="351272" y="824208"/>
                  </a:lnTo>
                  <a:lnTo>
                    <a:pt x="325327" y="783097"/>
                  </a:lnTo>
                  <a:lnTo>
                    <a:pt x="300700" y="741272"/>
                  </a:lnTo>
                  <a:lnTo>
                    <a:pt x="277402" y="698748"/>
                  </a:lnTo>
                  <a:lnTo>
                    <a:pt x="255443" y="655543"/>
                  </a:lnTo>
                  <a:lnTo>
                    <a:pt x="234834" y="611675"/>
                  </a:lnTo>
                  <a:lnTo>
                    <a:pt x="215586" y="567159"/>
                  </a:lnTo>
                  <a:lnTo>
                    <a:pt x="197711" y="522014"/>
                  </a:lnTo>
                  <a:lnTo>
                    <a:pt x="181218" y="476255"/>
                  </a:lnTo>
                  <a:lnTo>
                    <a:pt x="166120" y="429901"/>
                  </a:lnTo>
                  <a:lnTo>
                    <a:pt x="152426" y="382967"/>
                  </a:lnTo>
                  <a:lnTo>
                    <a:pt x="140148" y="335472"/>
                  </a:lnTo>
                  <a:lnTo>
                    <a:pt x="129296" y="287431"/>
                  </a:lnTo>
                  <a:lnTo>
                    <a:pt x="119882" y="238862"/>
                  </a:lnTo>
                  <a:lnTo>
                    <a:pt x="111916" y="189782"/>
                  </a:lnTo>
                  <a:lnTo>
                    <a:pt x="105410" y="140208"/>
                  </a:lnTo>
                  <a:lnTo>
                    <a:pt x="104754" y="99833"/>
                  </a:lnTo>
                  <a:lnTo>
                    <a:pt x="112444" y="62579"/>
                  </a:lnTo>
                  <a:lnTo>
                    <a:pt x="127160" y="29086"/>
                  </a:lnTo>
                  <a:lnTo>
                    <a:pt x="147586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96595" y="2194560"/>
              <a:ext cx="1054620" cy="1482852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278726" y="2276236"/>
              <a:ext cx="951230" cy="1379855"/>
            </a:xfrm>
            <a:custGeom>
              <a:avLst/>
              <a:gdLst/>
              <a:ahLst/>
              <a:cxnLst/>
              <a:rect l="l" t="t" r="r" b="b"/>
              <a:pathLst>
                <a:path w="951230" h="1379854">
                  <a:moveTo>
                    <a:pt x="831367" y="0"/>
                  </a:moveTo>
                  <a:lnTo>
                    <a:pt x="785413" y="962"/>
                  </a:lnTo>
                  <a:lnTo>
                    <a:pt x="739589" y="12938"/>
                  </a:lnTo>
                  <a:lnTo>
                    <a:pt x="695782" y="36179"/>
                  </a:lnTo>
                  <a:lnTo>
                    <a:pt x="653704" y="66216"/>
                  </a:lnTo>
                  <a:lnTo>
                    <a:pt x="612820" y="97205"/>
                  </a:lnTo>
                  <a:lnTo>
                    <a:pt x="573138" y="129131"/>
                  </a:lnTo>
                  <a:lnTo>
                    <a:pt x="534668" y="161976"/>
                  </a:lnTo>
                  <a:lnTo>
                    <a:pt x="497419" y="195724"/>
                  </a:lnTo>
                  <a:lnTo>
                    <a:pt x="461402" y="230356"/>
                  </a:lnTo>
                  <a:lnTo>
                    <a:pt x="426626" y="265856"/>
                  </a:lnTo>
                  <a:lnTo>
                    <a:pt x="393100" y="302208"/>
                  </a:lnTo>
                  <a:lnTo>
                    <a:pt x="360835" y="339393"/>
                  </a:lnTo>
                  <a:lnTo>
                    <a:pt x="329839" y="377396"/>
                  </a:lnTo>
                  <a:lnTo>
                    <a:pt x="300123" y="416200"/>
                  </a:lnTo>
                  <a:lnTo>
                    <a:pt x="271695" y="455786"/>
                  </a:lnTo>
                  <a:lnTo>
                    <a:pt x="244567" y="496139"/>
                  </a:lnTo>
                  <a:lnTo>
                    <a:pt x="218746" y="537241"/>
                  </a:lnTo>
                  <a:lnTo>
                    <a:pt x="194243" y="579076"/>
                  </a:lnTo>
                  <a:lnTo>
                    <a:pt x="171068" y="621626"/>
                  </a:lnTo>
                  <a:lnTo>
                    <a:pt x="149229" y="664874"/>
                  </a:lnTo>
                  <a:lnTo>
                    <a:pt x="128737" y="708804"/>
                  </a:lnTo>
                  <a:lnTo>
                    <a:pt x="109602" y="753398"/>
                  </a:lnTo>
                  <a:lnTo>
                    <a:pt x="91832" y="798640"/>
                  </a:lnTo>
                  <a:lnTo>
                    <a:pt x="75438" y="844512"/>
                  </a:lnTo>
                  <a:lnTo>
                    <a:pt x="60429" y="890998"/>
                  </a:lnTo>
                  <a:lnTo>
                    <a:pt x="46815" y="938080"/>
                  </a:lnTo>
                  <a:lnTo>
                    <a:pt x="34605" y="985742"/>
                  </a:lnTo>
                  <a:lnTo>
                    <a:pt x="23808" y="1033966"/>
                  </a:lnTo>
                  <a:lnTo>
                    <a:pt x="14436" y="1082736"/>
                  </a:lnTo>
                  <a:lnTo>
                    <a:pt x="6496" y="1132035"/>
                  </a:lnTo>
                  <a:lnTo>
                    <a:pt x="0" y="1181846"/>
                  </a:lnTo>
                  <a:lnTo>
                    <a:pt x="365" y="1229276"/>
                  </a:lnTo>
                  <a:lnTo>
                    <a:pt x="12314" y="1272745"/>
                  </a:lnTo>
                  <a:lnTo>
                    <a:pt x="34547" y="1310894"/>
                  </a:lnTo>
                  <a:lnTo>
                    <a:pt x="65760" y="1342364"/>
                  </a:lnTo>
                  <a:lnTo>
                    <a:pt x="104653" y="1365799"/>
                  </a:lnTo>
                  <a:lnTo>
                    <a:pt x="149923" y="1379839"/>
                  </a:lnTo>
                  <a:lnTo>
                    <a:pt x="127155" y="1349484"/>
                  </a:lnTo>
                  <a:lnTo>
                    <a:pt x="111855" y="1315593"/>
                  </a:lnTo>
                  <a:lnTo>
                    <a:pt x="104460" y="1278772"/>
                  </a:lnTo>
                  <a:lnTo>
                    <a:pt x="105410" y="1239631"/>
                  </a:lnTo>
                  <a:lnTo>
                    <a:pt x="111916" y="1190056"/>
                  </a:lnTo>
                  <a:lnTo>
                    <a:pt x="119882" y="1140976"/>
                  </a:lnTo>
                  <a:lnTo>
                    <a:pt x="129297" y="1092407"/>
                  </a:lnTo>
                  <a:lnTo>
                    <a:pt x="140149" y="1044366"/>
                  </a:lnTo>
                  <a:lnTo>
                    <a:pt x="152427" y="996871"/>
                  </a:lnTo>
                  <a:lnTo>
                    <a:pt x="166122" y="949937"/>
                  </a:lnTo>
                  <a:lnTo>
                    <a:pt x="181221" y="903583"/>
                  </a:lnTo>
                  <a:lnTo>
                    <a:pt x="197714" y="857824"/>
                  </a:lnTo>
                  <a:lnTo>
                    <a:pt x="215590" y="812679"/>
                  </a:lnTo>
                  <a:lnTo>
                    <a:pt x="234839" y="768163"/>
                  </a:lnTo>
                  <a:lnTo>
                    <a:pt x="255448" y="724295"/>
                  </a:lnTo>
                  <a:lnTo>
                    <a:pt x="277409" y="681090"/>
                  </a:lnTo>
                  <a:lnTo>
                    <a:pt x="300708" y="638567"/>
                  </a:lnTo>
                  <a:lnTo>
                    <a:pt x="325337" y="596741"/>
                  </a:lnTo>
                  <a:lnTo>
                    <a:pt x="351283" y="555630"/>
                  </a:lnTo>
                  <a:lnTo>
                    <a:pt x="378537" y="515251"/>
                  </a:lnTo>
                  <a:lnTo>
                    <a:pt x="407086" y="475620"/>
                  </a:lnTo>
                  <a:lnTo>
                    <a:pt x="436920" y="436756"/>
                  </a:lnTo>
                  <a:lnTo>
                    <a:pt x="468029" y="398674"/>
                  </a:lnTo>
                  <a:lnTo>
                    <a:pt x="500401" y="361392"/>
                  </a:lnTo>
                  <a:lnTo>
                    <a:pt x="534026" y="324927"/>
                  </a:lnTo>
                  <a:lnTo>
                    <a:pt x="568892" y="289295"/>
                  </a:lnTo>
                  <a:lnTo>
                    <a:pt x="604989" y="254514"/>
                  </a:lnTo>
                  <a:lnTo>
                    <a:pt x="642306" y="220601"/>
                  </a:lnTo>
                  <a:lnTo>
                    <a:pt x="680831" y="187572"/>
                  </a:lnTo>
                  <a:lnTo>
                    <a:pt x="720555" y="155445"/>
                  </a:lnTo>
                  <a:lnTo>
                    <a:pt x="761466" y="124237"/>
                  </a:lnTo>
                  <a:lnTo>
                    <a:pt x="803554" y="93964"/>
                  </a:lnTo>
                  <a:lnTo>
                    <a:pt x="839461" y="74370"/>
                  </a:lnTo>
                  <a:lnTo>
                    <a:pt x="876466" y="62277"/>
                  </a:lnTo>
                  <a:lnTo>
                    <a:pt x="913912" y="57709"/>
                  </a:lnTo>
                  <a:lnTo>
                    <a:pt x="951141" y="60690"/>
                  </a:lnTo>
                  <a:lnTo>
                    <a:pt x="916117" y="30114"/>
                  </a:lnTo>
                  <a:lnTo>
                    <a:pt x="875564" y="9800"/>
                  </a:lnTo>
                  <a:lnTo>
                    <a:pt x="831367" y="0"/>
                  </a:lnTo>
                  <a:close/>
                </a:path>
              </a:pathLst>
            </a:custGeom>
            <a:solidFill>
              <a:srgbClr val="46B5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956560" y="3736848"/>
              <a:ext cx="1056132" cy="1482852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2982468" y="3762755"/>
              <a:ext cx="953135" cy="1379855"/>
            </a:xfrm>
            <a:custGeom>
              <a:avLst/>
              <a:gdLst/>
              <a:ahLst/>
              <a:cxnLst/>
              <a:rect l="l" t="t" r="r" b="b"/>
              <a:pathLst>
                <a:path w="953135" h="1379854">
                  <a:moveTo>
                    <a:pt x="803274" y="0"/>
                  </a:moveTo>
                  <a:lnTo>
                    <a:pt x="823650" y="30354"/>
                  </a:lnTo>
                  <a:lnTo>
                    <a:pt x="838358" y="64246"/>
                  </a:lnTo>
                  <a:lnTo>
                    <a:pt x="846066" y="101066"/>
                  </a:lnTo>
                  <a:lnTo>
                    <a:pt x="845439" y="140208"/>
                  </a:lnTo>
                  <a:lnTo>
                    <a:pt x="838695" y="189782"/>
                  </a:lnTo>
                  <a:lnTo>
                    <a:pt x="830527" y="238862"/>
                  </a:lnTo>
                  <a:lnTo>
                    <a:pt x="820944" y="287431"/>
                  </a:lnTo>
                  <a:lnTo>
                    <a:pt x="809954" y="335472"/>
                  </a:lnTo>
                  <a:lnTo>
                    <a:pt x="797566" y="382967"/>
                  </a:lnTo>
                  <a:lnTo>
                    <a:pt x="783789" y="429901"/>
                  </a:lnTo>
                  <a:lnTo>
                    <a:pt x="768633" y="476255"/>
                  </a:lnTo>
                  <a:lnTo>
                    <a:pt x="752106" y="522014"/>
                  </a:lnTo>
                  <a:lnTo>
                    <a:pt x="734218" y="567159"/>
                  </a:lnTo>
                  <a:lnTo>
                    <a:pt x="714977" y="611675"/>
                  </a:lnTo>
                  <a:lnTo>
                    <a:pt x="694392" y="655543"/>
                  </a:lnTo>
                  <a:lnTo>
                    <a:pt x="672472" y="698748"/>
                  </a:lnTo>
                  <a:lnTo>
                    <a:pt x="649227" y="741272"/>
                  </a:lnTo>
                  <a:lnTo>
                    <a:pt x="624665" y="783097"/>
                  </a:lnTo>
                  <a:lnTo>
                    <a:pt x="598795" y="824208"/>
                  </a:lnTo>
                  <a:lnTo>
                    <a:pt x="571627" y="864587"/>
                  </a:lnTo>
                  <a:lnTo>
                    <a:pt x="543168" y="904218"/>
                  </a:lnTo>
                  <a:lnTo>
                    <a:pt x="513429" y="943082"/>
                  </a:lnTo>
                  <a:lnTo>
                    <a:pt x="482418" y="981164"/>
                  </a:lnTo>
                  <a:lnTo>
                    <a:pt x="450145" y="1018446"/>
                  </a:lnTo>
                  <a:lnTo>
                    <a:pt x="416617" y="1054911"/>
                  </a:lnTo>
                  <a:lnTo>
                    <a:pt x="381845" y="1090543"/>
                  </a:lnTo>
                  <a:lnTo>
                    <a:pt x="345837" y="1125324"/>
                  </a:lnTo>
                  <a:lnTo>
                    <a:pt x="308602" y="1159237"/>
                  </a:lnTo>
                  <a:lnTo>
                    <a:pt x="270149" y="1192266"/>
                  </a:lnTo>
                  <a:lnTo>
                    <a:pt x="230487" y="1224393"/>
                  </a:lnTo>
                  <a:lnTo>
                    <a:pt x="189626" y="1255601"/>
                  </a:lnTo>
                  <a:lnTo>
                    <a:pt x="147574" y="1285875"/>
                  </a:lnTo>
                  <a:lnTo>
                    <a:pt x="111335" y="1305468"/>
                  </a:lnTo>
                  <a:lnTo>
                    <a:pt x="73787" y="1317561"/>
                  </a:lnTo>
                  <a:lnTo>
                    <a:pt x="36238" y="1322129"/>
                  </a:lnTo>
                  <a:lnTo>
                    <a:pt x="0" y="1319149"/>
                  </a:lnTo>
                  <a:lnTo>
                    <a:pt x="35806" y="1349724"/>
                  </a:lnTo>
                  <a:lnTo>
                    <a:pt x="76566" y="1370038"/>
                  </a:lnTo>
                  <a:lnTo>
                    <a:pt x="120586" y="1379839"/>
                  </a:lnTo>
                  <a:lnTo>
                    <a:pt x="166172" y="1378876"/>
                  </a:lnTo>
                  <a:lnTo>
                    <a:pt x="211631" y="1366900"/>
                  </a:lnTo>
                  <a:lnTo>
                    <a:pt x="255269" y="1343660"/>
                  </a:lnTo>
                  <a:lnTo>
                    <a:pt x="297343" y="1313399"/>
                  </a:lnTo>
                  <a:lnTo>
                    <a:pt x="338241" y="1282201"/>
                  </a:lnTo>
                  <a:lnTo>
                    <a:pt x="377952" y="1250083"/>
                  </a:lnTo>
                  <a:lnTo>
                    <a:pt x="416464" y="1217062"/>
                  </a:lnTo>
                  <a:lnTo>
                    <a:pt x="453768" y="1183155"/>
                  </a:lnTo>
                  <a:lnTo>
                    <a:pt x="489852" y="1148378"/>
                  </a:lnTo>
                  <a:lnTo>
                    <a:pt x="524706" y="1112750"/>
                  </a:lnTo>
                  <a:lnTo>
                    <a:pt x="558318" y="1076286"/>
                  </a:lnTo>
                  <a:lnTo>
                    <a:pt x="590678" y="1039005"/>
                  </a:lnTo>
                  <a:lnTo>
                    <a:pt x="621775" y="1000923"/>
                  </a:lnTo>
                  <a:lnTo>
                    <a:pt x="651598" y="962058"/>
                  </a:lnTo>
                  <a:lnTo>
                    <a:pt x="680136" y="922426"/>
                  </a:lnTo>
                  <a:lnTo>
                    <a:pt x="707378" y="882044"/>
                  </a:lnTo>
                  <a:lnTo>
                    <a:pt x="733313" y="840930"/>
                  </a:lnTo>
                  <a:lnTo>
                    <a:pt x="757932" y="799101"/>
                  </a:lnTo>
                  <a:lnTo>
                    <a:pt x="781221" y="756573"/>
                  </a:lnTo>
                  <a:lnTo>
                    <a:pt x="803172" y="713364"/>
                  </a:lnTo>
                  <a:lnTo>
                    <a:pt x="823772" y="669491"/>
                  </a:lnTo>
                  <a:lnTo>
                    <a:pt x="843012" y="624971"/>
                  </a:lnTo>
                  <a:lnTo>
                    <a:pt x="860880" y="579821"/>
                  </a:lnTo>
                  <a:lnTo>
                    <a:pt x="877365" y="534058"/>
                  </a:lnTo>
                  <a:lnTo>
                    <a:pt x="892457" y="487700"/>
                  </a:lnTo>
                  <a:lnTo>
                    <a:pt x="906144" y="440762"/>
                  </a:lnTo>
                  <a:lnTo>
                    <a:pt x="918416" y="393263"/>
                  </a:lnTo>
                  <a:lnTo>
                    <a:pt x="929262" y="345220"/>
                  </a:lnTo>
                  <a:lnTo>
                    <a:pt x="938671" y="296649"/>
                  </a:lnTo>
                  <a:lnTo>
                    <a:pt x="946632" y="247567"/>
                  </a:lnTo>
                  <a:lnTo>
                    <a:pt x="953134" y="197993"/>
                  </a:lnTo>
                  <a:lnTo>
                    <a:pt x="951964" y="150562"/>
                  </a:lnTo>
                  <a:lnTo>
                    <a:pt x="939795" y="107093"/>
                  </a:lnTo>
                  <a:lnTo>
                    <a:pt x="917733" y="68945"/>
                  </a:lnTo>
                  <a:lnTo>
                    <a:pt x="886888" y="37474"/>
                  </a:lnTo>
                  <a:lnTo>
                    <a:pt x="848365" y="14039"/>
                  </a:lnTo>
                  <a:lnTo>
                    <a:pt x="803274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00912" y="1863864"/>
              <a:ext cx="1728216" cy="463283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1282291" y="1944823"/>
              <a:ext cx="1624965" cy="361315"/>
            </a:xfrm>
            <a:custGeom>
              <a:avLst/>
              <a:gdLst/>
              <a:ahLst/>
              <a:cxnLst/>
              <a:rect l="l" t="t" r="r" b="b"/>
              <a:pathLst>
                <a:path w="1624964" h="361314">
                  <a:moveTo>
                    <a:pt x="836669" y="0"/>
                  </a:moveTo>
                  <a:lnTo>
                    <a:pt x="787968" y="0"/>
                  </a:lnTo>
                  <a:lnTo>
                    <a:pt x="739275" y="1345"/>
                  </a:lnTo>
                  <a:lnTo>
                    <a:pt x="690611" y="4036"/>
                  </a:lnTo>
                  <a:lnTo>
                    <a:pt x="641992" y="8073"/>
                  </a:lnTo>
                  <a:lnTo>
                    <a:pt x="593437" y="13455"/>
                  </a:lnTo>
                  <a:lnTo>
                    <a:pt x="544965" y="20182"/>
                  </a:lnTo>
                  <a:lnTo>
                    <a:pt x="496594" y="28255"/>
                  </a:lnTo>
                  <a:lnTo>
                    <a:pt x="448343" y="37674"/>
                  </a:lnTo>
                  <a:lnTo>
                    <a:pt x="400229" y="48438"/>
                  </a:lnTo>
                  <a:lnTo>
                    <a:pt x="352272" y="60547"/>
                  </a:lnTo>
                  <a:lnTo>
                    <a:pt x="304489" y="74002"/>
                  </a:lnTo>
                  <a:lnTo>
                    <a:pt x="256899" y="88803"/>
                  </a:lnTo>
                  <a:lnTo>
                    <a:pt x="209520" y="104949"/>
                  </a:lnTo>
                  <a:lnTo>
                    <a:pt x="162371" y="122440"/>
                  </a:lnTo>
                  <a:lnTo>
                    <a:pt x="115470" y="141278"/>
                  </a:lnTo>
                  <a:lnTo>
                    <a:pt x="72888" y="164634"/>
                  </a:lnTo>
                  <a:lnTo>
                    <a:pt x="39266" y="195756"/>
                  </a:lnTo>
                  <a:lnTo>
                    <a:pt x="15387" y="232797"/>
                  </a:lnTo>
                  <a:lnTo>
                    <a:pt x="2037" y="273913"/>
                  </a:lnTo>
                  <a:lnTo>
                    <a:pt x="0" y="317258"/>
                  </a:lnTo>
                  <a:lnTo>
                    <a:pt x="10060" y="360988"/>
                  </a:lnTo>
                  <a:lnTo>
                    <a:pt x="26208" y="329105"/>
                  </a:lnTo>
                  <a:lnTo>
                    <a:pt x="49620" y="300520"/>
                  </a:lnTo>
                  <a:lnTo>
                    <a:pt x="79604" y="276102"/>
                  </a:lnTo>
                  <a:lnTo>
                    <a:pt x="115470" y="256721"/>
                  </a:lnTo>
                  <a:lnTo>
                    <a:pt x="162371" y="237871"/>
                  </a:lnTo>
                  <a:lnTo>
                    <a:pt x="209520" y="220367"/>
                  </a:lnTo>
                  <a:lnTo>
                    <a:pt x="256899" y="204211"/>
                  </a:lnTo>
                  <a:lnTo>
                    <a:pt x="304489" y="189400"/>
                  </a:lnTo>
                  <a:lnTo>
                    <a:pt x="352272" y="175936"/>
                  </a:lnTo>
                  <a:lnTo>
                    <a:pt x="400229" y="163818"/>
                  </a:lnTo>
                  <a:lnTo>
                    <a:pt x="448343" y="153047"/>
                  </a:lnTo>
                  <a:lnTo>
                    <a:pt x="496594" y="143622"/>
                  </a:lnTo>
                  <a:lnTo>
                    <a:pt x="544965" y="135544"/>
                  </a:lnTo>
                  <a:lnTo>
                    <a:pt x="593437" y="128811"/>
                  </a:lnTo>
                  <a:lnTo>
                    <a:pt x="641992" y="123426"/>
                  </a:lnTo>
                  <a:lnTo>
                    <a:pt x="690611" y="119387"/>
                  </a:lnTo>
                  <a:lnTo>
                    <a:pt x="739275" y="116694"/>
                  </a:lnTo>
                  <a:lnTo>
                    <a:pt x="787968" y="115347"/>
                  </a:lnTo>
                  <a:lnTo>
                    <a:pt x="836669" y="115347"/>
                  </a:lnTo>
                  <a:lnTo>
                    <a:pt x="885362" y="116694"/>
                  </a:lnTo>
                  <a:lnTo>
                    <a:pt x="934026" y="119387"/>
                  </a:lnTo>
                  <a:lnTo>
                    <a:pt x="982645" y="123426"/>
                  </a:lnTo>
                  <a:lnTo>
                    <a:pt x="1031200" y="128811"/>
                  </a:lnTo>
                  <a:lnTo>
                    <a:pt x="1079672" y="135544"/>
                  </a:lnTo>
                  <a:lnTo>
                    <a:pt x="1128043" y="143622"/>
                  </a:lnTo>
                  <a:lnTo>
                    <a:pt x="1176294" y="153047"/>
                  </a:lnTo>
                  <a:lnTo>
                    <a:pt x="1224408" y="163818"/>
                  </a:lnTo>
                  <a:lnTo>
                    <a:pt x="1272365" y="175936"/>
                  </a:lnTo>
                  <a:lnTo>
                    <a:pt x="1320148" y="189400"/>
                  </a:lnTo>
                  <a:lnTo>
                    <a:pt x="1367738" y="204211"/>
                  </a:lnTo>
                  <a:lnTo>
                    <a:pt x="1415117" y="220367"/>
                  </a:lnTo>
                  <a:lnTo>
                    <a:pt x="1462266" y="237871"/>
                  </a:lnTo>
                  <a:lnTo>
                    <a:pt x="1509168" y="256721"/>
                  </a:lnTo>
                  <a:lnTo>
                    <a:pt x="1544692" y="275191"/>
                  </a:lnTo>
                  <a:lnTo>
                    <a:pt x="1574096" y="299710"/>
                  </a:lnTo>
                  <a:lnTo>
                    <a:pt x="1614451" y="360988"/>
                  </a:lnTo>
                  <a:lnTo>
                    <a:pt x="1624740" y="317417"/>
                  </a:lnTo>
                  <a:lnTo>
                    <a:pt x="1623110" y="274421"/>
                  </a:lnTo>
                  <a:lnTo>
                    <a:pt x="1610148" y="233654"/>
                  </a:lnTo>
                  <a:lnTo>
                    <a:pt x="1586445" y="196772"/>
                  </a:lnTo>
                  <a:lnTo>
                    <a:pt x="1552588" y="165428"/>
                  </a:lnTo>
                  <a:lnTo>
                    <a:pt x="1509168" y="141278"/>
                  </a:lnTo>
                  <a:lnTo>
                    <a:pt x="1462266" y="122440"/>
                  </a:lnTo>
                  <a:lnTo>
                    <a:pt x="1415117" y="104949"/>
                  </a:lnTo>
                  <a:lnTo>
                    <a:pt x="1367738" y="88803"/>
                  </a:lnTo>
                  <a:lnTo>
                    <a:pt x="1320148" y="74002"/>
                  </a:lnTo>
                  <a:lnTo>
                    <a:pt x="1272365" y="60547"/>
                  </a:lnTo>
                  <a:lnTo>
                    <a:pt x="1224408" y="48438"/>
                  </a:lnTo>
                  <a:lnTo>
                    <a:pt x="1176294" y="37674"/>
                  </a:lnTo>
                  <a:lnTo>
                    <a:pt x="1128043" y="28255"/>
                  </a:lnTo>
                  <a:lnTo>
                    <a:pt x="1079672" y="20182"/>
                  </a:lnTo>
                  <a:lnTo>
                    <a:pt x="1031200" y="13455"/>
                  </a:lnTo>
                  <a:lnTo>
                    <a:pt x="982645" y="8073"/>
                  </a:lnTo>
                  <a:lnTo>
                    <a:pt x="934026" y="4036"/>
                  </a:lnTo>
                  <a:lnTo>
                    <a:pt x="885362" y="1345"/>
                  </a:lnTo>
                  <a:lnTo>
                    <a:pt x="836669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63395" y="5085600"/>
              <a:ext cx="1728215" cy="463283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1289911" y="5111495"/>
              <a:ext cx="1624965" cy="361315"/>
            </a:xfrm>
            <a:custGeom>
              <a:avLst/>
              <a:gdLst/>
              <a:ahLst/>
              <a:cxnLst/>
              <a:rect l="l" t="t" r="r" b="b"/>
              <a:pathLst>
                <a:path w="1624964" h="361314">
                  <a:moveTo>
                    <a:pt x="1614451" y="0"/>
                  </a:moveTo>
                  <a:lnTo>
                    <a:pt x="1574096" y="61277"/>
                  </a:lnTo>
                  <a:lnTo>
                    <a:pt x="1544692" y="85796"/>
                  </a:lnTo>
                  <a:lnTo>
                    <a:pt x="1509168" y="104266"/>
                  </a:lnTo>
                  <a:lnTo>
                    <a:pt x="1462266" y="123116"/>
                  </a:lnTo>
                  <a:lnTo>
                    <a:pt x="1415117" y="140620"/>
                  </a:lnTo>
                  <a:lnTo>
                    <a:pt x="1367738" y="156777"/>
                  </a:lnTo>
                  <a:lnTo>
                    <a:pt x="1320148" y="171587"/>
                  </a:lnTo>
                  <a:lnTo>
                    <a:pt x="1272365" y="185051"/>
                  </a:lnTo>
                  <a:lnTo>
                    <a:pt x="1224408" y="197169"/>
                  </a:lnTo>
                  <a:lnTo>
                    <a:pt x="1176294" y="207940"/>
                  </a:lnTo>
                  <a:lnTo>
                    <a:pt x="1128043" y="217365"/>
                  </a:lnTo>
                  <a:lnTo>
                    <a:pt x="1079672" y="225444"/>
                  </a:lnTo>
                  <a:lnTo>
                    <a:pt x="1031200" y="232176"/>
                  </a:lnTo>
                  <a:lnTo>
                    <a:pt x="982645" y="237561"/>
                  </a:lnTo>
                  <a:lnTo>
                    <a:pt x="934026" y="241600"/>
                  </a:lnTo>
                  <a:lnTo>
                    <a:pt x="885362" y="244293"/>
                  </a:lnTo>
                  <a:lnTo>
                    <a:pt x="836669" y="245640"/>
                  </a:lnTo>
                  <a:lnTo>
                    <a:pt x="787968" y="245640"/>
                  </a:lnTo>
                  <a:lnTo>
                    <a:pt x="739275" y="244293"/>
                  </a:lnTo>
                  <a:lnTo>
                    <a:pt x="690611" y="241600"/>
                  </a:lnTo>
                  <a:lnTo>
                    <a:pt x="641992" y="237561"/>
                  </a:lnTo>
                  <a:lnTo>
                    <a:pt x="593437" y="232176"/>
                  </a:lnTo>
                  <a:lnTo>
                    <a:pt x="544965" y="225444"/>
                  </a:lnTo>
                  <a:lnTo>
                    <a:pt x="496594" y="217365"/>
                  </a:lnTo>
                  <a:lnTo>
                    <a:pt x="448343" y="207940"/>
                  </a:lnTo>
                  <a:lnTo>
                    <a:pt x="400229" y="197169"/>
                  </a:lnTo>
                  <a:lnTo>
                    <a:pt x="352272" y="185051"/>
                  </a:lnTo>
                  <a:lnTo>
                    <a:pt x="304489" y="171587"/>
                  </a:lnTo>
                  <a:lnTo>
                    <a:pt x="256899" y="156777"/>
                  </a:lnTo>
                  <a:lnTo>
                    <a:pt x="209520" y="140620"/>
                  </a:lnTo>
                  <a:lnTo>
                    <a:pt x="162371" y="123116"/>
                  </a:lnTo>
                  <a:lnTo>
                    <a:pt x="115470" y="104266"/>
                  </a:lnTo>
                  <a:lnTo>
                    <a:pt x="79604" y="84885"/>
                  </a:lnTo>
                  <a:lnTo>
                    <a:pt x="49620" y="60467"/>
                  </a:lnTo>
                  <a:lnTo>
                    <a:pt x="10060" y="0"/>
                  </a:lnTo>
                  <a:lnTo>
                    <a:pt x="0" y="43729"/>
                  </a:lnTo>
                  <a:lnTo>
                    <a:pt x="2037" y="87074"/>
                  </a:lnTo>
                  <a:lnTo>
                    <a:pt x="15387" y="128190"/>
                  </a:lnTo>
                  <a:lnTo>
                    <a:pt x="39266" y="165231"/>
                  </a:lnTo>
                  <a:lnTo>
                    <a:pt x="72888" y="196353"/>
                  </a:lnTo>
                  <a:lnTo>
                    <a:pt x="115470" y="219709"/>
                  </a:lnTo>
                  <a:lnTo>
                    <a:pt x="162371" y="238547"/>
                  </a:lnTo>
                  <a:lnTo>
                    <a:pt x="209520" y="256038"/>
                  </a:lnTo>
                  <a:lnTo>
                    <a:pt x="256899" y="272184"/>
                  </a:lnTo>
                  <a:lnTo>
                    <a:pt x="304489" y="286985"/>
                  </a:lnTo>
                  <a:lnTo>
                    <a:pt x="352272" y="300440"/>
                  </a:lnTo>
                  <a:lnTo>
                    <a:pt x="400229" y="312549"/>
                  </a:lnTo>
                  <a:lnTo>
                    <a:pt x="448343" y="323313"/>
                  </a:lnTo>
                  <a:lnTo>
                    <a:pt x="496594" y="332732"/>
                  </a:lnTo>
                  <a:lnTo>
                    <a:pt x="544965" y="340805"/>
                  </a:lnTo>
                  <a:lnTo>
                    <a:pt x="593437" y="347533"/>
                  </a:lnTo>
                  <a:lnTo>
                    <a:pt x="641992" y="352915"/>
                  </a:lnTo>
                  <a:lnTo>
                    <a:pt x="690611" y="356951"/>
                  </a:lnTo>
                  <a:lnTo>
                    <a:pt x="739275" y="359642"/>
                  </a:lnTo>
                  <a:lnTo>
                    <a:pt x="787968" y="360988"/>
                  </a:lnTo>
                  <a:lnTo>
                    <a:pt x="836669" y="360988"/>
                  </a:lnTo>
                  <a:lnTo>
                    <a:pt x="885362" y="359642"/>
                  </a:lnTo>
                  <a:lnTo>
                    <a:pt x="934026" y="356951"/>
                  </a:lnTo>
                  <a:lnTo>
                    <a:pt x="982645" y="352915"/>
                  </a:lnTo>
                  <a:lnTo>
                    <a:pt x="1031200" y="347533"/>
                  </a:lnTo>
                  <a:lnTo>
                    <a:pt x="1079672" y="340805"/>
                  </a:lnTo>
                  <a:lnTo>
                    <a:pt x="1128043" y="332732"/>
                  </a:lnTo>
                  <a:lnTo>
                    <a:pt x="1176294" y="323313"/>
                  </a:lnTo>
                  <a:lnTo>
                    <a:pt x="1224408" y="312549"/>
                  </a:lnTo>
                  <a:lnTo>
                    <a:pt x="1272365" y="300440"/>
                  </a:lnTo>
                  <a:lnTo>
                    <a:pt x="1320148" y="286985"/>
                  </a:lnTo>
                  <a:lnTo>
                    <a:pt x="1367738" y="272184"/>
                  </a:lnTo>
                  <a:lnTo>
                    <a:pt x="1415117" y="256038"/>
                  </a:lnTo>
                  <a:lnTo>
                    <a:pt x="1462266" y="238547"/>
                  </a:lnTo>
                  <a:lnTo>
                    <a:pt x="1509168" y="219709"/>
                  </a:lnTo>
                  <a:lnTo>
                    <a:pt x="1552588" y="195559"/>
                  </a:lnTo>
                  <a:lnTo>
                    <a:pt x="1586445" y="164215"/>
                  </a:lnTo>
                  <a:lnTo>
                    <a:pt x="1610148" y="127333"/>
                  </a:lnTo>
                  <a:lnTo>
                    <a:pt x="1623110" y="86566"/>
                  </a:lnTo>
                  <a:lnTo>
                    <a:pt x="1624740" y="43570"/>
                  </a:lnTo>
                  <a:lnTo>
                    <a:pt x="161445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220468" y="2953499"/>
              <a:ext cx="745236" cy="743724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2301419" y="3034283"/>
              <a:ext cx="643255" cy="641985"/>
            </a:xfrm>
            <a:custGeom>
              <a:avLst/>
              <a:gdLst/>
              <a:ahLst/>
              <a:cxnLst/>
              <a:rect l="l" t="t" r="r" b="b"/>
              <a:pathLst>
                <a:path w="643255" h="641985">
                  <a:moveTo>
                    <a:pt x="251280" y="0"/>
                  </a:moveTo>
                  <a:lnTo>
                    <a:pt x="25347" y="372490"/>
                  </a:lnTo>
                  <a:lnTo>
                    <a:pt x="7054" y="413362"/>
                  </a:lnTo>
                  <a:lnTo>
                    <a:pt x="0" y="454905"/>
                  </a:lnTo>
                  <a:lnTo>
                    <a:pt x="3277" y="495657"/>
                  </a:lnTo>
                  <a:lnTo>
                    <a:pt x="15982" y="534154"/>
                  </a:lnTo>
                  <a:lnTo>
                    <a:pt x="37206" y="568934"/>
                  </a:lnTo>
                  <a:lnTo>
                    <a:pt x="66044" y="598532"/>
                  </a:lnTo>
                  <a:lnTo>
                    <a:pt x="101589" y="621485"/>
                  </a:lnTo>
                  <a:lnTo>
                    <a:pt x="142936" y="636330"/>
                  </a:lnTo>
                  <a:lnTo>
                    <a:pt x="189177" y="641603"/>
                  </a:lnTo>
                  <a:lnTo>
                    <a:pt x="642948" y="641603"/>
                  </a:lnTo>
                  <a:lnTo>
                    <a:pt x="629359" y="513206"/>
                  </a:lnTo>
                  <a:lnTo>
                    <a:pt x="617522" y="465825"/>
                  </a:lnTo>
                  <a:lnTo>
                    <a:pt x="602766" y="419579"/>
                  </a:lnTo>
                  <a:lnTo>
                    <a:pt x="585190" y="374562"/>
                  </a:lnTo>
                  <a:lnTo>
                    <a:pt x="564892" y="330869"/>
                  </a:lnTo>
                  <a:lnTo>
                    <a:pt x="541971" y="288594"/>
                  </a:lnTo>
                  <a:lnTo>
                    <a:pt x="516523" y="247830"/>
                  </a:lnTo>
                  <a:lnTo>
                    <a:pt x="488648" y="208671"/>
                  </a:lnTo>
                  <a:lnTo>
                    <a:pt x="458444" y="171212"/>
                  </a:lnTo>
                  <a:lnTo>
                    <a:pt x="426009" y="135547"/>
                  </a:lnTo>
                  <a:lnTo>
                    <a:pt x="391440" y="101769"/>
                  </a:lnTo>
                  <a:lnTo>
                    <a:pt x="354837" y="69972"/>
                  </a:lnTo>
                  <a:lnTo>
                    <a:pt x="316297" y="40251"/>
                  </a:lnTo>
                  <a:lnTo>
                    <a:pt x="275918" y="12700"/>
                  </a:lnTo>
                  <a:lnTo>
                    <a:pt x="25128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255776" y="3706355"/>
              <a:ext cx="752868" cy="752868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1281684" y="3732276"/>
              <a:ext cx="650875" cy="650875"/>
            </a:xfrm>
            <a:custGeom>
              <a:avLst/>
              <a:gdLst/>
              <a:ahLst/>
              <a:cxnLst/>
              <a:rect l="l" t="t" r="r" b="b"/>
              <a:pathLst>
                <a:path w="650875" h="650875">
                  <a:moveTo>
                    <a:pt x="461517" y="0"/>
                  </a:moveTo>
                  <a:lnTo>
                    <a:pt x="0" y="0"/>
                  </a:lnTo>
                  <a:lnTo>
                    <a:pt x="14604" y="137160"/>
                  </a:lnTo>
                  <a:lnTo>
                    <a:pt x="26413" y="184510"/>
                  </a:lnTo>
                  <a:lnTo>
                    <a:pt x="41139" y="230721"/>
                  </a:lnTo>
                  <a:lnTo>
                    <a:pt x="58684" y="275700"/>
                  </a:lnTo>
                  <a:lnTo>
                    <a:pt x="78951" y="319355"/>
                  </a:lnTo>
                  <a:lnTo>
                    <a:pt x="101839" y="361591"/>
                  </a:lnTo>
                  <a:lnTo>
                    <a:pt x="127252" y="402317"/>
                  </a:lnTo>
                  <a:lnTo>
                    <a:pt x="155090" y="441439"/>
                  </a:lnTo>
                  <a:lnTo>
                    <a:pt x="185256" y="478864"/>
                  </a:lnTo>
                  <a:lnTo>
                    <a:pt x="217649" y="514499"/>
                  </a:lnTo>
                  <a:lnTo>
                    <a:pt x="252173" y="548252"/>
                  </a:lnTo>
                  <a:lnTo>
                    <a:pt x="288727" y="580029"/>
                  </a:lnTo>
                  <a:lnTo>
                    <a:pt x="327215" y="609738"/>
                  </a:lnTo>
                  <a:lnTo>
                    <a:pt x="367538" y="637286"/>
                  </a:lnTo>
                  <a:lnTo>
                    <a:pt x="393699" y="650748"/>
                  </a:lnTo>
                  <a:lnTo>
                    <a:pt x="625347" y="268859"/>
                  </a:lnTo>
                  <a:lnTo>
                    <a:pt x="643603" y="228029"/>
                  </a:lnTo>
                  <a:lnTo>
                    <a:pt x="650629" y="186527"/>
                  </a:lnTo>
                  <a:lnTo>
                    <a:pt x="647333" y="145814"/>
                  </a:lnTo>
                  <a:lnTo>
                    <a:pt x="634619" y="107353"/>
                  </a:lnTo>
                  <a:lnTo>
                    <a:pt x="613395" y="72605"/>
                  </a:lnTo>
                  <a:lnTo>
                    <a:pt x="584566" y="43034"/>
                  </a:lnTo>
                  <a:lnTo>
                    <a:pt x="549040" y="20101"/>
                  </a:lnTo>
                  <a:lnTo>
                    <a:pt x="507721" y="5269"/>
                  </a:lnTo>
                  <a:lnTo>
                    <a:pt x="461517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257299" y="3019031"/>
              <a:ext cx="719315" cy="723912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1283207" y="3044952"/>
              <a:ext cx="617220" cy="622300"/>
            </a:xfrm>
            <a:custGeom>
              <a:avLst/>
              <a:gdLst/>
              <a:ahLst/>
              <a:cxnLst/>
              <a:rect l="l" t="t" r="r" b="b"/>
              <a:pathLst>
                <a:path w="617219" h="622300">
                  <a:moveTo>
                    <a:pt x="377571" y="0"/>
                  </a:moveTo>
                  <a:lnTo>
                    <a:pt x="325703" y="33547"/>
                  </a:lnTo>
                  <a:lnTo>
                    <a:pt x="287105" y="63291"/>
                  </a:lnTo>
                  <a:lnTo>
                    <a:pt x="250446" y="95107"/>
                  </a:lnTo>
                  <a:lnTo>
                    <a:pt x="215823" y="128901"/>
                  </a:lnTo>
                  <a:lnTo>
                    <a:pt x="183336" y="164579"/>
                  </a:lnTo>
                  <a:lnTo>
                    <a:pt x="153084" y="202047"/>
                  </a:lnTo>
                  <a:lnTo>
                    <a:pt x="125165" y="241213"/>
                  </a:lnTo>
                  <a:lnTo>
                    <a:pt x="99678" y="281982"/>
                  </a:lnTo>
                  <a:lnTo>
                    <a:pt x="76723" y="324261"/>
                  </a:lnTo>
                  <a:lnTo>
                    <a:pt x="56398" y="367957"/>
                  </a:lnTo>
                  <a:lnTo>
                    <a:pt x="38802" y="412974"/>
                  </a:lnTo>
                  <a:lnTo>
                    <a:pt x="24033" y="459221"/>
                  </a:lnTo>
                  <a:lnTo>
                    <a:pt x="12191" y="506602"/>
                  </a:lnTo>
                  <a:lnTo>
                    <a:pt x="0" y="621792"/>
                  </a:lnTo>
                  <a:lnTo>
                    <a:pt x="427609" y="621792"/>
                  </a:lnTo>
                  <a:lnTo>
                    <a:pt x="473896" y="616514"/>
                  </a:lnTo>
                  <a:lnTo>
                    <a:pt x="515295" y="601657"/>
                  </a:lnTo>
                  <a:lnTo>
                    <a:pt x="550893" y="578687"/>
                  </a:lnTo>
                  <a:lnTo>
                    <a:pt x="579780" y="549069"/>
                  </a:lnTo>
                  <a:lnTo>
                    <a:pt x="601046" y="514268"/>
                  </a:lnTo>
                  <a:lnTo>
                    <a:pt x="613781" y="475751"/>
                  </a:lnTo>
                  <a:lnTo>
                    <a:pt x="617074" y="434982"/>
                  </a:lnTo>
                  <a:lnTo>
                    <a:pt x="610015" y="393427"/>
                  </a:lnTo>
                  <a:lnTo>
                    <a:pt x="591692" y="352551"/>
                  </a:lnTo>
                  <a:lnTo>
                    <a:pt x="377571" y="0"/>
                  </a:lnTo>
                  <a:close/>
                </a:path>
              </a:pathLst>
            </a:custGeom>
            <a:solidFill>
              <a:srgbClr val="46B5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" name="object 34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289047" y="3726167"/>
              <a:ext cx="725436" cy="725436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2315137" y="3752088"/>
              <a:ext cx="623570" cy="623570"/>
            </a:xfrm>
            <a:custGeom>
              <a:avLst/>
              <a:gdLst/>
              <a:ahLst/>
              <a:cxnLst/>
              <a:rect l="l" t="t" r="r" b="b"/>
              <a:pathLst>
                <a:path w="623569" h="623570">
                  <a:moveTo>
                    <a:pt x="623133" y="0"/>
                  </a:moveTo>
                  <a:lnTo>
                    <a:pt x="189428" y="0"/>
                  </a:lnTo>
                  <a:lnTo>
                    <a:pt x="143111" y="5282"/>
                  </a:lnTo>
                  <a:lnTo>
                    <a:pt x="101706" y="20152"/>
                  </a:lnTo>
                  <a:lnTo>
                    <a:pt x="66116" y="43142"/>
                  </a:lnTo>
                  <a:lnTo>
                    <a:pt x="37247" y="72786"/>
                  </a:lnTo>
                  <a:lnTo>
                    <a:pt x="16001" y="107618"/>
                  </a:lnTo>
                  <a:lnTo>
                    <a:pt x="3284" y="146172"/>
                  </a:lnTo>
                  <a:lnTo>
                    <a:pt x="0" y="186980"/>
                  </a:lnTo>
                  <a:lnTo>
                    <a:pt x="7052" y="228576"/>
                  </a:lnTo>
                  <a:lnTo>
                    <a:pt x="25344" y="269494"/>
                  </a:lnTo>
                  <a:lnTo>
                    <a:pt x="239847" y="623316"/>
                  </a:lnTo>
                  <a:lnTo>
                    <a:pt x="257373" y="614299"/>
                  </a:lnTo>
                  <a:lnTo>
                    <a:pt x="297808" y="586688"/>
                  </a:lnTo>
                  <a:lnTo>
                    <a:pt x="336400" y="556909"/>
                  </a:lnTo>
                  <a:lnTo>
                    <a:pt x="373050" y="525053"/>
                  </a:lnTo>
                  <a:lnTo>
                    <a:pt x="407659" y="491217"/>
                  </a:lnTo>
                  <a:lnTo>
                    <a:pt x="440129" y="455493"/>
                  </a:lnTo>
                  <a:lnTo>
                    <a:pt x="470362" y="417975"/>
                  </a:lnTo>
                  <a:lnTo>
                    <a:pt x="498258" y="378758"/>
                  </a:lnTo>
                  <a:lnTo>
                    <a:pt x="523721" y="337935"/>
                  </a:lnTo>
                  <a:lnTo>
                    <a:pt x="546650" y="295601"/>
                  </a:lnTo>
                  <a:lnTo>
                    <a:pt x="566948" y="251850"/>
                  </a:lnTo>
                  <a:lnTo>
                    <a:pt x="584516" y="206774"/>
                  </a:lnTo>
                  <a:lnTo>
                    <a:pt x="599256" y="160470"/>
                  </a:lnTo>
                  <a:lnTo>
                    <a:pt x="611068" y="113030"/>
                  </a:lnTo>
                  <a:lnTo>
                    <a:pt x="623133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6" name="object 36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650492" y="2834614"/>
              <a:ext cx="856475" cy="632485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1731263" y="2915412"/>
              <a:ext cx="754380" cy="529590"/>
            </a:xfrm>
            <a:custGeom>
              <a:avLst/>
              <a:gdLst/>
              <a:ahLst/>
              <a:cxnLst/>
              <a:rect l="l" t="t" r="r" b="b"/>
              <a:pathLst>
                <a:path w="754380" h="529589">
                  <a:moveTo>
                    <a:pt x="381508" y="0"/>
                  </a:moveTo>
                  <a:lnTo>
                    <a:pt x="332162" y="1355"/>
                  </a:lnTo>
                  <a:lnTo>
                    <a:pt x="283565" y="5370"/>
                  </a:lnTo>
                  <a:lnTo>
                    <a:pt x="235797" y="11966"/>
                  </a:lnTo>
                  <a:lnTo>
                    <a:pt x="188937" y="21066"/>
                  </a:lnTo>
                  <a:lnTo>
                    <a:pt x="143066" y="32592"/>
                  </a:lnTo>
                  <a:lnTo>
                    <a:pt x="98263" y="46466"/>
                  </a:lnTo>
                  <a:lnTo>
                    <a:pt x="54610" y="62611"/>
                  </a:lnTo>
                  <a:lnTo>
                    <a:pt x="0" y="90804"/>
                  </a:lnTo>
                  <a:lnTo>
                    <a:pt x="211962" y="440309"/>
                  </a:lnTo>
                  <a:lnTo>
                    <a:pt x="239944" y="475869"/>
                  </a:lnTo>
                  <a:lnTo>
                    <a:pt x="274256" y="502539"/>
                  </a:lnTo>
                  <a:lnTo>
                    <a:pt x="313087" y="520319"/>
                  </a:lnTo>
                  <a:lnTo>
                    <a:pt x="354632" y="529209"/>
                  </a:lnTo>
                  <a:lnTo>
                    <a:pt x="397080" y="529209"/>
                  </a:lnTo>
                  <a:lnTo>
                    <a:pt x="438625" y="520319"/>
                  </a:lnTo>
                  <a:lnTo>
                    <a:pt x="477456" y="502539"/>
                  </a:lnTo>
                  <a:lnTo>
                    <a:pt x="511768" y="475869"/>
                  </a:lnTo>
                  <a:lnTo>
                    <a:pt x="539750" y="440309"/>
                  </a:lnTo>
                  <a:lnTo>
                    <a:pt x="754380" y="86360"/>
                  </a:lnTo>
                  <a:lnTo>
                    <a:pt x="708406" y="62611"/>
                  </a:lnTo>
                  <a:lnTo>
                    <a:pt x="664752" y="46466"/>
                  </a:lnTo>
                  <a:lnTo>
                    <a:pt x="619949" y="32592"/>
                  </a:lnTo>
                  <a:lnTo>
                    <a:pt x="574078" y="21066"/>
                  </a:lnTo>
                  <a:lnTo>
                    <a:pt x="527218" y="11966"/>
                  </a:lnTo>
                  <a:lnTo>
                    <a:pt x="479450" y="5370"/>
                  </a:lnTo>
                  <a:lnTo>
                    <a:pt x="430853" y="1355"/>
                  </a:lnTo>
                  <a:lnTo>
                    <a:pt x="38150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8" name="object 38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702307" y="3950182"/>
              <a:ext cx="857999" cy="632485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1728215" y="3976116"/>
              <a:ext cx="756285" cy="530860"/>
            </a:xfrm>
            <a:custGeom>
              <a:avLst/>
              <a:gdLst/>
              <a:ahLst/>
              <a:cxnLst/>
              <a:rect l="l" t="t" r="r" b="b"/>
              <a:pathLst>
                <a:path w="756285" h="530860">
                  <a:moveTo>
                    <a:pt x="378332" y="0"/>
                  </a:moveTo>
                  <a:lnTo>
                    <a:pt x="330779" y="5621"/>
                  </a:lnTo>
                  <a:lnTo>
                    <a:pt x="285845" y="22494"/>
                  </a:lnTo>
                  <a:lnTo>
                    <a:pt x="246102" y="50631"/>
                  </a:lnTo>
                  <a:lnTo>
                    <a:pt x="214121" y="90042"/>
                  </a:lnTo>
                  <a:lnTo>
                    <a:pt x="0" y="442340"/>
                  </a:lnTo>
                  <a:lnTo>
                    <a:pt x="49275" y="467740"/>
                  </a:lnTo>
                  <a:lnTo>
                    <a:pt x="93038" y="483885"/>
                  </a:lnTo>
                  <a:lnTo>
                    <a:pt x="137950" y="497759"/>
                  </a:lnTo>
                  <a:lnTo>
                    <a:pt x="183930" y="509285"/>
                  </a:lnTo>
                  <a:lnTo>
                    <a:pt x="230898" y="518385"/>
                  </a:lnTo>
                  <a:lnTo>
                    <a:pt x="278775" y="524981"/>
                  </a:lnTo>
                  <a:lnTo>
                    <a:pt x="327481" y="528996"/>
                  </a:lnTo>
                  <a:lnTo>
                    <a:pt x="376935" y="530351"/>
                  </a:lnTo>
                  <a:lnTo>
                    <a:pt x="426383" y="528996"/>
                  </a:lnTo>
                  <a:lnTo>
                    <a:pt x="475071" y="524981"/>
                  </a:lnTo>
                  <a:lnTo>
                    <a:pt x="522923" y="518385"/>
                  </a:lnTo>
                  <a:lnTo>
                    <a:pt x="569864" y="509285"/>
                  </a:lnTo>
                  <a:lnTo>
                    <a:pt x="615820" y="497759"/>
                  </a:lnTo>
                  <a:lnTo>
                    <a:pt x="660713" y="483885"/>
                  </a:lnTo>
                  <a:lnTo>
                    <a:pt x="704469" y="467740"/>
                  </a:lnTo>
                  <a:lnTo>
                    <a:pt x="755903" y="441197"/>
                  </a:lnTo>
                  <a:lnTo>
                    <a:pt x="542416" y="90042"/>
                  </a:lnTo>
                  <a:lnTo>
                    <a:pt x="510438" y="50631"/>
                  </a:lnTo>
                  <a:lnTo>
                    <a:pt x="470709" y="22494"/>
                  </a:lnTo>
                  <a:lnTo>
                    <a:pt x="425813" y="5621"/>
                  </a:lnTo>
                  <a:lnTo>
                    <a:pt x="37833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0" name="object 40"/>
          <p:cNvSpPr txBox="1"/>
          <p:nvPr/>
        </p:nvSpPr>
        <p:spPr>
          <a:xfrm>
            <a:off x="2058161" y="2949905"/>
            <a:ext cx="110489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390" dirty="0">
                <a:solidFill>
                  <a:srgbClr val="D0CECE"/>
                </a:solidFill>
                <a:latin typeface="Century Gothic"/>
                <a:cs typeface="Century Gothic"/>
              </a:rPr>
              <a:t>1</a:t>
            </a:r>
            <a:endParaRPr sz="1800">
              <a:latin typeface="Century Gothic"/>
              <a:cs typeface="Century Gothic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2509520" y="3196209"/>
            <a:ext cx="1568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solidFill>
                  <a:srgbClr val="D0CECE"/>
                </a:solidFill>
                <a:latin typeface="Century Gothic"/>
                <a:cs typeface="Century Gothic"/>
              </a:rPr>
              <a:t>2</a:t>
            </a:r>
            <a:endParaRPr sz="1800">
              <a:latin typeface="Century Gothic"/>
              <a:cs typeface="Century Gothic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2530601" y="3791788"/>
            <a:ext cx="15684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solidFill>
                  <a:srgbClr val="D0CECE"/>
                </a:solidFill>
                <a:latin typeface="Century Gothic"/>
                <a:cs typeface="Century Gothic"/>
              </a:rPr>
              <a:t>3</a:t>
            </a:r>
            <a:endParaRPr sz="1800">
              <a:latin typeface="Century Gothic"/>
              <a:cs typeface="Century Gothic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2008123" y="4053078"/>
            <a:ext cx="1784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50" dirty="0">
                <a:solidFill>
                  <a:srgbClr val="D0CECE"/>
                </a:solidFill>
                <a:latin typeface="Century Gothic"/>
                <a:cs typeface="Century Gothic"/>
              </a:rPr>
              <a:t>4</a:t>
            </a:r>
            <a:endParaRPr sz="1800">
              <a:latin typeface="Century Gothic"/>
              <a:cs typeface="Century Gothic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1541525" y="3790569"/>
            <a:ext cx="1568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solidFill>
                  <a:srgbClr val="BEBEBE"/>
                </a:solidFill>
                <a:latin typeface="Century Gothic"/>
                <a:cs typeface="Century Gothic"/>
              </a:rPr>
              <a:t>5</a:t>
            </a:r>
            <a:endParaRPr sz="1800">
              <a:latin typeface="Century Gothic"/>
              <a:cs typeface="Century Gothic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1525905" y="3210559"/>
            <a:ext cx="1670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60" dirty="0">
                <a:solidFill>
                  <a:srgbClr val="FFFFFF"/>
                </a:solidFill>
                <a:latin typeface="Century Gothic"/>
                <a:cs typeface="Century Gothic"/>
              </a:rPr>
              <a:t>6</a:t>
            </a:r>
            <a:endParaRPr sz="1800">
              <a:latin typeface="Century Gothic"/>
              <a:cs typeface="Century Gothic"/>
            </a:endParaRPr>
          </a:p>
        </p:txBody>
      </p:sp>
      <p:grpSp>
        <p:nvGrpSpPr>
          <p:cNvPr id="46" name="object 46"/>
          <p:cNvGrpSpPr/>
          <p:nvPr/>
        </p:nvGrpSpPr>
        <p:grpSpPr>
          <a:xfrm>
            <a:off x="757427" y="2238755"/>
            <a:ext cx="2727960" cy="2889885"/>
            <a:chOff x="757427" y="2238755"/>
            <a:chExt cx="2727960" cy="2889885"/>
          </a:xfrm>
        </p:grpSpPr>
        <p:pic>
          <p:nvPicPr>
            <p:cNvPr id="47" name="object 47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900427" y="2238755"/>
              <a:ext cx="489204" cy="463296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974848" y="2903600"/>
              <a:ext cx="492251" cy="469011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3046476" y="4058411"/>
              <a:ext cx="438912" cy="522731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883663" y="4703063"/>
              <a:ext cx="448056" cy="425195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757427" y="4032504"/>
              <a:ext cx="560832" cy="533400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763523" y="2763011"/>
              <a:ext cx="589788" cy="573024"/>
            </a:xfrm>
            <a:prstGeom prst="rect">
              <a:avLst/>
            </a:prstGeom>
          </p:spPr>
        </p:pic>
      </p:grpSp>
      <p:sp>
        <p:nvSpPr>
          <p:cNvPr id="53" name="object 53"/>
          <p:cNvSpPr txBox="1"/>
          <p:nvPr/>
        </p:nvSpPr>
        <p:spPr>
          <a:xfrm>
            <a:off x="4047871" y="2966085"/>
            <a:ext cx="4872990" cy="24460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marR="5080" indent="-287020" algn="just">
              <a:lnSpc>
                <a:spcPct val="99400"/>
              </a:lnSpc>
              <a:spcBef>
                <a:spcPts val="105"/>
              </a:spcBef>
              <a:buClr>
                <a:srgbClr val="0A976C"/>
              </a:buClr>
              <a:buSzPct val="62500"/>
              <a:buChar char="•"/>
              <a:tabLst>
                <a:tab pos="299085" algn="l"/>
              </a:tabLst>
            </a:pPr>
            <a:r>
              <a:rPr sz="1600" spc="-20" dirty="0">
                <a:solidFill>
                  <a:srgbClr val="5F5F5F"/>
                </a:solidFill>
                <a:latin typeface="Tahoma"/>
                <a:cs typeface="Tahoma"/>
              </a:rPr>
              <a:t>There</a:t>
            </a:r>
            <a:r>
              <a:rPr sz="1600" spc="-10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5" dirty="0">
                <a:solidFill>
                  <a:srgbClr val="5F5F5F"/>
                </a:solidFill>
                <a:latin typeface="Tahoma"/>
                <a:cs typeface="Tahoma"/>
              </a:rPr>
              <a:t>should</a:t>
            </a:r>
            <a:r>
              <a:rPr sz="1600" spc="-4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90" dirty="0">
                <a:solidFill>
                  <a:srgbClr val="5F5F5F"/>
                </a:solidFill>
                <a:latin typeface="Tahoma"/>
                <a:cs typeface="Tahoma"/>
              </a:rPr>
              <a:t>be</a:t>
            </a:r>
            <a:r>
              <a:rPr sz="1600" spc="-3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0" dirty="0">
                <a:solidFill>
                  <a:srgbClr val="5F5F5F"/>
                </a:solidFill>
                <a:latin typeface="Tahoma"/>
                <a:cs typeface="Tahoma"/>
              </a:rPr>
              <a:t>no</a:t>
            </a:r>
            <a:r>
              <a:rPr sz="1600" spc="-2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55" dirty="0">
                <a:solidFill>
                  <a:srgbClr val="5F5F5F"/>
                </a:solidFill>
                <a:latin typeface="Tahoma"/>
                <a:cs typeface="Tahoma"/>
              </a:rPr>
              <a:t>data</a:t>
            </a:r>
            <a:r>
              <a:rPr sz="1600" spc="-5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45" dirty="0">
                <a:solidFill>
                  <a:srgbClr val="5F5F5F"/>
                </a:solidFill>
                <a:latin typeface="Tahoma"/>
                <a:cs typeface="Tahoma"/>
              </a:rPr>
              <a:t>duplicates.</a:t>
            </a:r>
            <a:r>
              <a:rPr sz="1600" spc="-6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40" dirty="0">
                <a:solidFill>
                  <a:srgbClr val="5F5F5F"/>
                </a:solidFill>
                <a:latin typeface="Tahoma"/>
                <a:cs typeface="Tahoma"/>
              </a:rPr>
              <a:t>Each</a:t>
            </a:r>
            <a:r>
              <a:rPr sz="1600" spc="-5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55" dirty="0">
                <a:solidFill>
                  <a:srgbClr val="5F5F5F"/>
                </a:solidFill>
                <a:latin typeface="Tahoma"/>
                <a:cs typeface="Tahoma"/>
              </a:rPr>
              <a:t>data</a:t>
            </a:r>
            <a:r>
              <a:rPr sz="1600" spc="-4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record </a:t>
            </a: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should</a:t>
            </a:r>
            <a:r>
              <a:rPr sz="1600" spc="95" dirty="0">
                <a:solidFill>
                  <a:srgbClr val="5F5F5F"/>
                </a:solidFill>
                <a:latin typeface="Tahoma"/>
                <a:cs typeface="Tahoma"/>
              </a:rPr>
              <a:t>  </a:t>
            </a: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be</a:t>
            </a:r>
            <a:r>
              <a:rPr sz="1600" spc="95" dirty="0">
                <a:solidFill>
                  <a:srgbClr val="5F5F5F"/>
                </a:solidFill>
                <a:latin typeface="Tahoma"/>
                <a:cs typeface="Tahoma"/>
              </a:rPr>
              <a:t>  </a:t>
            </a: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unique,</a:t>
            </a:r>
            <a:r>
              <a:rPr sz="1600" spc="85" dirty="0">
                <a:solidFill>
                  <a:srgbClr val="5F5F5F"/>
                </a:solidFill>
                <a:latin typeface="Tahoma"/>
                <a:cs typeface="Tahoma"/>
              </a:rPr>
              <a:t>  </a:t>
            </a: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otherwise</a:t>
            </a:r>
            <a:r>
              <a:rPr sz="1600" spc="85" dirty="0">
                <a:solidFill>
                  <a:srgbClr val="5F5F5F"/>
                </a:solidFill>
                <a:latin typeface="Tahoma"/>
                <a:cs typeface="Tahoma"/>
              </a:rPr>
              <a:t>  </a:t>
            </a: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risk</a:t>
            </a:r>
            <a:r>
              <a:rPr sz="1600" spc="90" dirty="0">
                <a:solidFill>
                  <a:srgbClr val="5F5F5F"/>
                </a:solidFill>
                <a:latin typeface="Tahoma"/>
                <a:cs typeface="Tahoma"/>
              </a:rPr>
              <a:t>  </a:t>
            </a: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of</a:t>
            </a:r>
            <a:r>
              <a:rPr sz="1600" spc="90" dirty="0">
                <a:solidFill>
                  <a:srgbClr val="5F5F5F"/>
                </a:solidFill>
                <a:latin typeface="Tahoma"/>
                <a:cs typeface="Tahoma"/>
              </a:rPr>
              <a:t>  </a:t>
            </a:r>
            <a:r>
              <a:rPr sz="1600" spc="-25" dirty="0">
                <a:solidFill>
                  <a:srgbClr val="5F5F5F"/>
                </a:solidFill>
                <a:latin typeface="Tahoma"/>
                <a:cs typeface="Tahoma"/>
              </a:rPr>
              <a:t>accessing outdated</a:t>
            </a:r>
            <a:r>
              <a:rPr sz="1600" spc="-14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information</a:t>
            </a:r>
            <a:r>
              <a:rPr sz="1600" spc="-18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increases.</a:t>
            </a:r>
            <a:endParaRPr sz="1600">
              <a:latin typeface="Tahoma"/>
              <a:cs typeface="Tahoma"/>
            </a:endParaRPr>
          </a:p>
          <a:p>
            <a:pPr marL="299085" marR="5080" indent="-287020">
              <a:lnSpc>
                <a:spcPts val="1900"/>
              </a:lnSpc>
              <a:spcBef>
                <a:spcPts val="710"/>
              </a:spcBef>
              <a:buClr>
                <a:srgbClr val="0A976C"/>
              </a:buClr>
              <a:buSzPct val="62500"/>
              <a:buChar char="•"/>
              <a:tabLst>
                <a:tab pos="299085" algn="l"/>
              </a:tabLst>
            </a:pP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Make</a:t>
            </a:r>
            <a:r>
              <a:rPr sz="1600" spc="19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sure</a:t>
            </a:r>
            <a:r>
              <a:rPr sz="1600" spc="19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there</a:t>
            </a:r>
            <a:r>
              <a:rPr sz="1600" spc="20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are</a:t>
            </a:r>
            <a:r>
              <a:rPr sz="1600" spc="19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no</a:t>
            </a:r>
            <a:r>
              <a:rPr sz="1600" spc="19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duplicate</a:t>
            </a:r>
            <a:r>
              <a:rPr sz="1600" spc="20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records</a:t>
            </a:r>
            <a:r>
              <a:rPr sz="1600" spc="19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for</a:t>
            </a:r>
            <a:r>
              <a:rPr sz="1600" spc="20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5" dirty="0">
                <a:solidFill>
                  <a:srgbClr val="5F5F5F"/>
                </a:solidFill>
                <a:latin typeface="Tahoma"/>
                <a:cs typeface="Tahoma"/>
              </a:rPr>
              <a:t>the </a:t>
            </a:r>
            <a:r>
              <a:rPr sz="1600" spc="-65" dirty="0">
                <a:solidFill>
                  <a:srgbClr val="5F5F5F"/>
                </a:solidFill>
                <a:latin typeface="Tahoma"/>
                <a:cs typeface="Tahoma"/>
              </a:rPr>
              <a:t>same</a:t>
            </a:r>
            <a:r>
              <a:rPr sz="1600" spc="-15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data;</a:t>
            </a:r>
            <a:endParaRPr sz="1600">
              <a:latin typeface="Tahoma"/>
              <a:cs typeface="Tahoma"/>
            </a:endParaRPr>
          </a:p>
          <a:p>
            <a:pPr marL="299085" marR="5715" indent="-287020">
              <a:lnSpc>
                <a:spcPts val="1900"/>
              </a:lnSpc>
              <a:spcBef>
                <a:spcPts val="640"/>
              </a:spcBef>
              <a:buClr>
                <a:srgbClr val="0A976C"/>
              </a:buClr>
              <a:buSzPct val="62500"/>
              <a:buChar char="•"/>
              <a:tabLst>
                <a:tab pos="299085" algn="l"/>
              </a:tabLst>
            </a:pP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When</a:t>
            </a:r>
            <a:r>
              <a:rPr sz="1600" spc="-15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35" dirty="0">
                <a:solidFill>
                  <a:srgbClr val="5F5F5F"/>
                </a:solidFill>
                <a:latin typeface="Tahoma"/>
                <a:cs typeface="Tahoma"/>
              </a:rPr>
              <a:t>using</a:t>
            </a:r>
            <a:r>
              <a:rPr sz="1600" spc="-15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0" dirty="0">
                <a:solidFill>
                  <a:srgbClr val="5F5F5F"/>
                </a:solidFill>
                <a:latin typeface="Tahoma"/>
                <a:cs typeface="Tahoma"/>
              </a:rPr>
              <a:t>Excel</a:t>
            </a:r>
            <a:r>
              <a:rPr sz="1600" spc="-15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40" dirty="0">
                <a:solidFill>
                  <a:srgbClr val="5F5F5F"/>
                </a:solidFill>
                <a:latin typeface="Tahoma"/>
                <a:cs typeface="Tahoma"/>
              </a:rPr>
              <a:t>files,</a:t>
            </a:r>
            <a:r>
              <a:rPr sz="1600" spc="-15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filters</a:t>
            </a:r>
            <a:r>
              <a:rPr sz="1600" spc="-15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40" dirty="0">
                <a:solidFill>
                  <a:srgbClr val="5F5F5F"/>
                </a:solidFill>
                <a:latin typeface="Tahoma"/>
                <a:cs typeface="Tahoma"/>
              </a:rPr>
              <a:t>can</a:t>
            </a:r>
            <a:r>
              <a:rPr sz="1600" spc="-14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40" dirty="0">
                <a:solidFill>
                  <a:srgbClr val="5F5F5F"/>
                </a:solidFill>
                <a:latin typeface="Tahoma"/>
                <a:cs typeface="Tahoma"/>
              </a:rPr>
              <a:t>be</a:t>
            </a:r>
            <a:r>
              <a:rPr sz="1600" spc="-14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50" dirty="0">
                <a:solidFill>
                  <a:srgbClr val="5F5F5F"/>
                </a:solidFill>
                <a:latin typeface="Tahoma"/>
                <a:cs typeface="Tahoma"/>
              </a:rPr>
              <a:t>applied,</a:t>
            </a:r>
            <a:r>
              <a:rPr sz="1600" spc="-15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to</a:t>
            </a:r>
            <a:r>
              <a:rPr sz="1600" spc="-14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check </a:t>
            </a:r>
            <a:r>
              <a:rPr sz="1600" spc="-25" dirty="0">
                <a:solidFill>
                  <a:srgbClr val="5F5F5F"/>
                </a:solidFill>
                <a:latin typeface="Tahoma"/>
                <a:cs typeface="Tahoma"/>
              </a:rPr>
              <a:t>more</a:t>
            </a:r>
            <a:r>
              <a:rPr sz="1600" spc="-15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30" dirty="0">
                <a:solidFill>
                  <a:srgbClr val="5F5F5F"/>
                </a:solidFill>
                <a:latin typeface="Tahoma"/>
                <a:cs typeface="Tahoma"/>
              </a:rPr>
              <a:t>easily</a:t>
            </a:r>
            <a:r>
              <a:rPr sz="1600" spc="-17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this</a:t>
            </a:r>
            <a:r>
              <a:rPr sz="1600" spc="-15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dimension;</a:t>
            </a:r>
            <a:endParaRPr sz="1600">
              <a:latin typeface="Tahoma"/>
              <a:cs typeface="Tahoma"/>
            </a:endParaRPr>
          </a:p>
          <a:p>
            <a:pPr marL="299085" indent="-286385">
              <a:lnSpc>
                <a:spcPts val="1910"/>
              </a:lnSpc>
              <a:spcBef>
                <a:spcPts val="560"/>
              </a:spcBef>
              <a:buClr>
                <a:srgbClr val="0A976C"/>
              </a:buClr>
              <a:buSzPct val="62500"/>
              <a:buChar char="•"/>
              <a:tabLst>
                <a:tab pos="299085" algn="l"/>
              </a:tabLst>
            </a:pP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When</a:t>
            </a:r>
            <a:r>
              <a:rPr sz="1600" spc="-12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35" dirty="0">
                <a:solidFill>
                  <a:srgbClr val="5F5F5F"/>
                </a:solidFill>
                <a:latin typeface="Tahoma"/>
                <a:cs typeface="Tahoma"/>
              </a:rPr>
              <a:t>using</a:t>
            </a:r>
            <a:r>
              <a:rPr sz="1600" spc="-13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35" dirty="0">
                <a:solidFill>
                  <a:srgbClr val="5F5F5F"/>
                </a:solidFill>
                <a:latin typeface="Tahoma"/>
                <a:cs typeface="Tahoma"/>
              </a:rPr>
              <a:t>BI</a:t>
            </a:r>
            <a:r>
              <a:rPr sz="1600" spc="-12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35" dirty="0">
                <a:solidFill>
                  <a:srgbClr val="5F5F5F"/>
                </a:solidFill>
                <a:latin typeface="Tahoma"/>
                <a:cs typeface="Tahoma"/>
              </a:rPr>
              <a:t>solutions,</a:t>
            </a:r>
            <a:r>
              <a:rPr sz="1600" spc="-13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the</a:t>
            </a:r>
            <a:r>
              <a:rPr sz="1600" spc="-12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35" dirty="0">
                <a:solidFill>
                  <a:srgbClr val="5F5F5F"/>
                </a:solidFill>
                <a:latin typeface="Tahoma"/>
                <a:cs typeface="Tahoma"/>
              </a:rPr>
              <a:t>system</a:t>
            </a:r>
            <a:r>
              <a:rPr sz="1600" spc="-12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5" dirty="0">
                <a:solidFill>
                  <a:srgbClr val="5F5F5F"/>
                </a:solidFill>
                <a:latin typeface="Tahoma"/>
                <a:cs typeface="Tahoma"/>
              </a:rPr>
              <a:t>should</a:t>
            </a:r>
            <a:r>
              <a:rPr sz="1600" spc="-12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not</a:t>
            </a:r>
            <a:r>
              <a:rPr sz="1600" spc="-13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allow</a:t>
            </a:r>
            <a:endParaRPr sz="1600">
              <a:latin typeface="Tahoma"/>
              <a:cs typeface="Tahoma"/>
            </a:endParaRPr>
          </a:p>
          <a:p>
            <a:pPr marL="299085">
              <a:lnSpc>
                <a:spcPts val="1910"/>
              </a:lnSpc>
            </a:pPr>
            <a:r>
              <a:rPr sz="1600" spc="-25" dirty="0">
                <a:solidFill>
                  <a:srgbClr val="5F5F5F"/>
                </a:solidFill>
                <a:latin typeface="Tahoma"/>
                <a:cs typeface="Tahoma"/>
              </a:rPr>
              <a:t>double</a:t>
            </a:r>
            <a:r>
              <a:rPr sz="1600" spc="-18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entry</a:t>
            </a:r>
            <a:r>
              <a:rPr sz="1600" spc="-17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of</a:t>
            </a:r>
            <a:r>
              <a:rPr sz="1600" spc="-18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0" dirty="0">
                <a:solidFill>
                  <a:srgbClr val="5F5F5F"/>
                </a:solidFill>
                <a:latin typeface="Tahoma"/>
                <a:cs typeface="Tahoma"/>
              </a:rPr>
              <a:t>data.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131165" y="6354533"/>
            <a:ext cx="4053840" cy="16256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sz="900" i="1" spc="-100" dirty="0">
                <a:solidFill>
                  <a:srgbClr val="5F5F5F"/>
                </a:solidFill>
                <a:latin typeface="Lucida Sans"/>
                <a:cs typeface="Lucida Sans"/>
              </a:rPr>
              <a:t>Ehrlinger L,</a:t>
            </a:r>
            <a:r>
              <a:rPr sz="900" i="1" spc="-60" dirty="0">
                <a:solidFill>
                  <a:srgbClr val="5F5F5F"/>
                </a:solidFill>
                <a:latin typeface="Lucida Sans"/>
                <a:cs typeface="Lucida Sans"/>
              </a:rPr>
              <a:t> </a:t>
            </a:r>
            <a:r>
              <a:rPr sz="900" i="1" spc="-55" dirty="0">
                <a:solidFill>
                  <a:srgbClr val="5F5F5F"/>
                </a:solidFill>
                <a:latin typeface="Lucida Sans"/>
                <a:cs typeface="Lucida Sans"/>
              </a:rPr>
              <a:t>Wöß</a:t>
            </a:r>
            <a:r>
              <a:rPr sz="900" i="1" spc="-75" dirty="0">
                <a:solidFill>
                  <a:srgbClr val="5F5F5F"/>
                </a:solidFill>
                <a:latin typeface="Lucida Sans"/>
                <a:cs typeface="Lucida Sans"/>
              </a:rPr>
              <a:t> </a:t>
            </a:r>
            <a:r>
              <a:rPr sz="900" i="1" dirty="0">
                <a:solidFill>
                  <a:srgbClr val="5F5F5F"/>
                </a:solidFill>
                <a:latin typeface="Lucida Sans"/>
                <a:cs typeface="Lucida Sans"/>
              </a:rPr>
              <a:t>W</a:t>
            </a:r>
            <a:r>
              <a:rPr sz="900" i="1" spc="-80" dirty="0">
                <a:solidFill>
                  <a:srgbClr val="5F5F5F"/>
                </a:solidFill>
                <a:latin typeface="Lucida Sans"/>
                <a:cs typeface="Lucida Sans"/>
              </a:rPr>
              <a:t> </a:t>
            </a:r>
            <a:r>
              <a:rPr sz="900" i="1" spc="-65" dirty="0">
                <a:solidFill>
                  <a:srgbClr val="5F5F5F"/>
                </a:solidFill>
                <a:latin typeface="Lucida Sans"/>
                <a:cs typeface="Lucida Sans"/>
              </a:rPr>
              <a:t>(2023).</a:t>
            </a:r>
            <a:r>
              <a:rPr sz="900" i="1" spc="-90" dirty="0">
                <a:solidFill>
                  <a:srgbClr val="5F5F5F"/>
                </a:solidFill>
                <a:latin typeface="Lucida Sans"/>
                <a:cs typeface="Lucida Sans"/>
              </a:rPr>
              <a:t> </a:t>
            </a:r>
            <a:r>
              <a:rPr sz="900" i="1" spc="-95" dirty="0">
                <a:solidFill>
                  <a:srgbClr val="5F5F5F"/>
                </a:solidFill>
                <a:latin typeface="Lucida Sans"/>
                <a:cs typeface="Lucida Sans"/>
              </a:rPr>
              <a:t>A</a:t>
            </a:r>
            <a:r>
              <a:rPr sz="900" i="1" spc="-70" dirty="0">
                <a:solidFill>
                  <a:srgbClr val="5F5F5F"/>
                </a:solidFill>
                <a:latin typeface="Lucida Sans"/>
                <a:cs typeface="Lucida Sans"/>
              </a:rPr>
              <a:t> </a:t>
            </a:r>
            <a:r>
              <a:rPr sz="900" i="1" spc="-100" dirty="0">
                <a:solidFill>
                  <a:srgbClr val="5F5F5F"/>
                </a:solidFill>
                <a:latin typeface="Lucida Sans"/>
                <a:cs typeface="Lucida Sans"/>
              </a:rPr>
              <a:t>Survey</a:t>
            </a:r>
            <a:r>
              <a:rPr sz="900" i="1" spc="-60" dirty="0">
                <a:solidFill>
                  <a:srgbClr val="5F5F5F"/>
                </a:solidFill>
                <a:latin typeface="Lucida Sans"/>
                <a:cs typeface="Lucida Sans"/>
              </a:rPr>
              <a:t> </a:t>
            </a:r>
            <a:r>
              <a:rPr sz="900" i="1" spc="-90" dirty="0">
                <a:solidFill>
                  <a:srgbClr val="5F5F5F"/>
                </a:solidFill>
                <a:latin typeface="Lucida Sans"/>
                <a:cs typeface="Lucida Sans"/>
              </a:rPr>
              <a:t>of</a:t>
            </a:r>
            <a:r>
              <a:rPr sz="900" i="1" spc="-70" dirty="0">
                <a:solidFill>
                  <a:srgbClr val="5F5F5F"/>
                </a:solidFill>
                <a:latin typeface="Lucida Sans"/>
                <a:cs typeface="Lucida Sans"/>
              </a:rPr>
              <a:t> </a:t>
            </a:r>
            <a:r>
              <a:rPr sz="900" i="1" spc="-90" dirty="0">
                <a:solidFill>
                  <a:srgbClr val="5F5F5F"/>
                </a:solidFill>
                <a:latin typeface="Lucida Sans"/>
                <a:cs typeface="Lucida Sans"/>
              </a:rPr>
              <a:t>Data</a:t>
            </a:r>
            <a:r>
              <a:rPr sz="900" i="1" spc="-75" dirty="0">
                <a:solidFill>
                  <a:srgbClr val="5F5F5F"/>
                </a:solidFill>
                <a:latin typeface="Lucida Sans"/>
                <a:cs typeface="Lucida Sans"/>
              </a:rPr>
              <a:t> </a:t>
            </a:r>
            <a:r>
              <a:rPr sz="900" i="1" spc="-85" dirty="0">
                <a:solidFill>
                  <a:srgbClr val="5F5F5F"/>
                </a:solidFill>
                <a:latin typeface="Lucida Sans"/>
                <a:cs typeface="Lucida Sans"/>
              </a:rPr>
              <a:t>Quality</a:t>
            </a:r>
            <a:r>
              <a:rPr sz="900" i="1" spc="-80" dirty="0">
                <a:solidFill>
                  <a:srgbClr val="5F5F5F"/>
                </a:solidFill>
                <a:latin typeface="Lucida Sans"/>
                <a:cs typeface="Lucida Sans"/>
              </a:rPr>
              <a:t> </a:t>
            </a:r>
            <a:r>
              <a:rPr sz="900" i="1" spc="-95" dirty="0">
                <a:solidFill>
                  <a:srgbClr val="5F5F5F"/>
                </a:solidFill>
                <a:latin typeface="Lucida Sans"/>
                <a:cs typeface="Lucida Sans"/>
              </a:rPr>
              <a:t>Measurement</a:t>
            </a:r>
            <a:r>
              <a:rPr sz="900" i="1" spc="-90" dirty="0">
                <a:solidFill>
                  <a:srgbClr val="5F5F5F"/>
                </a:solidFill>
                <a:latin typeface="Lucida Sans"/>
                <a:cs typeface="Lucida Sans"/>
              </a:rPr>
              <a:t> </a:t>
            </a:r>
            <a:r>
              <a:rPr sz="900" i="1" spc="-114" dirty="0">
                <a:solidFill>
                  <a:srgbClr val="5F5F5F"/>
                </a:solidFill>
                <a:latin typeface="Lucida Sans"/>
                <a:cs typeface="Lucida Sans"/>
              </a:rPr>
              <a:t>and</a:t>
            </a:r>
            <a:r>
              <a:rPr sz="900" i="1" spc="-55" dirty="0">
                <a:solidFill>
                  <a:srgbClr val="5F5F5F"/>
                </a:solidFill>
                <a:latin typeface="Lucida Sans"/>
                <a:cs typeface="Lucida Sans"/>
              </a:rPr>
              <a:t> </a:t>
            </a:r>
            <a:r>
              <a:rPr sz="900" i="1" spc="-90" dirty="0">
                <a:solidFill>
                  <a:srgbClr val="5F5F5F"/>
                </a:solidFill>
                <a:latin typeface="Lucida Sans"/>
                <a:cs typeface="Lucida Sans"/>
              </a:rPr>
              <a:t>Monitoring</a:t>
            </a:r>
            <a:r>
              <a:rPr sz="900" i="1" spc="-70" dirty="0">
                <a:solidFill>
                  <a:srgbClr val="5F5F5F"/>
                </a:solidFill>
                <a:latin typeface="Lucida Sans"/>
                <a:cs typeface="Lucida Sans"/>
              </a:rPr>
              <a:t> </a:t>
            </a:r>
            <a:r>
              <a:rPr sz="900" i="1" spc="-25" dirty="0">
                <a:solidFill>
                  <a:srgbClr val="5F5F5F"/>
                </a:solidFill>
                <a:latin typeface="Lucida Sans"/>
                <a:cs typeface="Lucida Sans"/>
              </a:rPr>
              <a:t>Tools</a:t>
            </a:r>
            <a:endParaRPr sz="900">
              <a:latin typeface="Lucida Sans"/>
              <a:cs typeface="Lucida Sans"/>
            </a:endParaRPr>
          </a:p>
        </p:txBody>
      </p:sp>
      <p:sp>
        <p:nvSpPr>
          <p:cNvPr id="56" name="object 5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6347" rIns="0" bIns="0" rtlCol="0">
            <a:spAutoFit/>
          </a:bodyPr>
          <a:lstStyle/>
          <a:p>
            <a:pPr marL="2392045">
              <a:lnSpc>
                <a:spcPts val="1250"/>
              </a:lnSpc>
            </a:pPr>
            <a:fld id="{81D60167-4931-47E6-BA6A-407CBD079E47}" type="slidenum">
              <a:rPr spc="-25" dirty="0"/>
              <a:t>202</a:t>
            </a:fld>
            <a:endParaRPr spc="-25" dirty="0"/>
          </a:p>
        </p:txBody>
      </p:sp>
      <p:sp>
        <p:nvSpPr>
          <p:cNvPr id="57" name="object 5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/>
              <a:t>©</a:t>
            </a:r>
            <a:r>
              <a:rPr spc="-15" dirty="0"/>
              <a:t> </a:t>
            </a:r>
            <a:r>
              <a:rPr dirty="0"/>
              <a:t>The</a:t>
            </a:r>
            <a:r>
              <a:rPr spc="-30" dirty="0"/>
              <a:t> </a:t>
            </a:r>
            <a:r>
              <a:rPr dirty="0"/>
              <a:t>KPI</a:t>
            </a:r>
            <a:r>
              <a:rPr spc="-5" dirty="0"/>
              <a:t> </a:t>
            </a:r>
            <a:r>
              <a:rPr dirty="0"/>
              <a:t>Institute</a:t>
            </a:r>
            <a:r>
              <a:rPr spc="-20" dirty="0"/>
              <a:t> 2023</a:t>
            </a:r>
          </a:p>
        </p:txBody>
      </p:sp>
      <p:sp>
        <p:nvSpPr>
          <p:cNvPr id="54" name="object 54"/>
          <p:cNvSpPr txBox="1"/>
          <p:nvPr/>
        </p:nvSpPr>
        <p:spPr>
          <a:xfrm>
            <a:off x="4015485" y="1966976"/>
            <a:ext cx="4311015" cy="87756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175" dirty="0">
                <a:solidFill>
                  <a:srgbClr val="087150"/>
                </a:solidFill>
                <a:latin typeface="Century Gothic"/>
                <a:cs typeface="Century Gothic"/>
              </a:rPr>
              <a:t>UNIQUENESS</a:t>
            </a:r>
            <a:endParaRPr sz="2000">
              <a:latin typeface="Century Gothic"/>
              <a:cs typeface="Century Gothic"/>
            </a:endParaRPr>
          </a:p>
          <a:p>
            <a:pPr marL="74930">
              <a:lnSpc>
                <a:spcPct val="100000"/>
              </a:lnSpc>
              <a:spcBef>
                <a:spcPts val="2380"/>
              </a:spcBef>
            </a:pPr>
            <a:r>
              <a:rPr sz="1600" dirty="0">
                <a:solidFill>
                  <a:srgbClr val="087150"/>
                </a:solidFill>
                <a:latin typeface="Tahoma"/>
                <a:cs typeface="Tahoma"/>
              </a:rPr>
              <a:t>Are</a:t>
            </a:r>
            <a:r>
              <a:rPr sz="1600" spc="-165" dirty="0">
                <a:solidFill>
                  <a:srgbClr val="087150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087150"/>
                </a:solidFill>
                <a:latin typeface="Tahoma"/>
                <a:cs typeface="Tahoma"/>
              </a:rPr>
              <a:t>there</a:t>
            </a:r>
            <a:r>
              <a:rPr sz="1600" spc="-130" dirty="0">
                <a:solidFill>
                  <a:srgbClr val="087150"/>
                </a:solidFill>
                <a:latin typeface="Tahoma"/>
                <a:cs typeface="Tahoma"/>
              </a:rPr>
              <a:t> </a:t>
            </a:r>
            <a:r>
              <a:rPr sz="1600" spc="-35" dirty="0">
                <a:solidFill>
                  <a:srgbClr val="087150"/>
                </a:solidFill>
                <a:latin typeface="Tahoma"/>
                <a:cs typeface="Tahoma"/>
              </a:rPr>
              <a:t>no</a:t>
            </a:r>
            <a:r>
              <a:rPr sz="1600" spc="-160" dirty="0">
                <a:solidFill>
                  <a:srgbClr val="087150"/>
                </a:solidFill>
                <a:latin typeface="Tahoma"/>
                <a:cs typeface="Tahoma"/>
              </a:rPr>
              <a:t> </a:t>
            </a:r>
            <a:r>
              <a:rPr sz="1600" spc="-25" dirty="0">
                <a:solidFill>
                  <a:srgbClr val="087150"/>
                </a:solidFill>
                <a:latin typeface="Tahoma"/>
                <a:cs typeface="Tahoma"/>
              </a:rPr>
              <a:t>duplicate</a:t>
            </a:r>
            <a:r>
              <a:rPr sz="1600" spc="-175" dirty="0">
                <a:solidFill>
                  <a:srgbClr val="087150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087150"/>
                </a:solidFill>
                <a:latin typeface="Tahoma"/>
                <a:cs typeface="Tahoma"/>
              </a:rPr>
              <a:t>records</a:t>
            </a:r>
            <a:r>
              <a:rPr sz="1600" spc="-155" dirty="0">
                <a:solidFill>
                  <a:srgbClr val="087150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087150"/>
                </a:solidFill>
                <a:latin typeface="Tahoma"/>
                <a:cs typeface="Tahoma"/>
              </a:rPr>
              <a:t>for</a:t>
            </a:r>
            <a:r>
              <a:rPr sz="1600" spc="-150" dirty="0">
                <a:solidFill>
                  <a:srgbClr val="087150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087150"/>
                </a:solidFill>
                <a:latin typeface="Tahoma"/>
                <a:cs typeface="Tahoma"/>
              </a:rPr>
              <a:t>the</a:t>
            </a:r>
            <a:r>
              <a:rPr sz="1600" spc="-155" dirty="0">
                <a:solidFill>
                  <a:srgbClr val="087150"/>
                </a:solidFill>
                <a:latin typeface="Tahoma"/>
                <a:cs typeface="Tahoma"/>
              </a:rPr>
              <a:t> </a:t>
            </a:r>
            <a:r>
              <a:rPr sz="1600" spc="-55" dirty="0">
                <a:solidFill>
                  <a:srgbClr val="087150"/>
                </a:solidFill>
                <a:latin typeface="Tahoma"/>
                <a:cs typeface="Tahoma"/>
              </a:rPr>
              <a:t>same</a:t>
            </a:r>
            <a:r>
              <a:rPr sz="1600" spc="-155" dirty="0">
                <a:solidFill>
                  <a:srgbClr val="087150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087150"/>
                </a:solidFill>
                <a:latin typeface="Tahoma"/>
                <a:cs typeface="Tahoma"/>
              </a:rPr>
              <a:t>data?</a:t>
            </a:r>
            <a:endParaRPr sz="16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27164" y="184404"/>
            <a:ext cx="1937003" cy="161544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0" y="531876"/>
            <a:ext cx="277495" cy="715010"/>
          </a:xfrm>
          <a:custGeom>
            <a:avLst/>
            <a:gdLst/>
            <a:ahLst/>
            <a:cxnLst/>
            <a:rect l="l" t="t" r="r" b="b"/>
            <a:pathLst>
              <a:path w="277495" h="715010">
                <a:moveTo>
                  <a:pt x="277368" y="0"/>
                </a:moveTo>
                <a:lnTo>
                  <a:pt x="0" y="0"/>
                </a:lnTo>
                <a:lnTo>
                  <a:pt x="0" y="714756"/>
                </a:lnTo>
                <a:lnTo>
                  <a:pt x="277368" y="714756"/>
                </a:lnTo>
                <a:lnTo>
                  <a:pt x="277368" y="0"/>
                </a:lnTo>
                <a:close/>
              </a:path>
            </a:pathLst>
          </a:custGeom>
          <a:solidFill>
            <a:srgbClr val="0871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61544" y="6553200"/>
            <a:ext cx="8820150" cy="0"/>
          </a:xfrm>
          <a:custGeom>
            <a:avLst/>
            <a:gdLst/>
            <a:ahLst/>
            <a:cxnLst/>
            <a:rect l="l" t="t" r="r" b="b"/>
            <a:pathLst>
              <a:path w="8820150">
                <a:moveTo>
                  <a:pt x="0" y="0"/>
                </a:moveTo>
                <a:lnTo>
                  <a:pt x="8820023" y="0"/>
                </a:lnTo>
              </a:path>
            </a:pathLst>
          </a:custGeom>
          <a:ln w="9525">
            <a:solidFill>
              <a:srgbClr val="D0CEC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09258" rIns="0" bIns="0" rtlCol="0">
            <a:spAutoFit/>
          </a:bodyPr>
          <a:lstStyle/>
          <a:p>
            <a:pPr marL="31115">
              <a:lnSpc>
                <a:spcPct val="100000"/>
              </a:lnSpc>
              <a:spcBef>
                <a:spcPts val="100"/>
              </a:spcBef>
            </a:pPr>
            <a:r>
              <a:rPr spc="330" dirty="0"/>
              <a:t>THE</a:t>
            </a:r>
            <a:r>
              <a:rPr spc="5" dirty="0"/>
              <a:t> </a:t>
            </a:r>
            <a:r>
              <a:rPr spc="270" dirty="0"/>
              <a:t>KPI</a:t>
            </a:r>
            <a:r>
              <a:rPr spc="-5" dirty="0"/>
              <a:t> </a:t>
            </a:r>
            <a:r>
              <a:rPr spc="100" dirty="0"/>
              <a:t>ACTIVATION</a:t>
            </a:r>
            <a:r>
              <a:rPr spc="40" dirty="0"/>
              <a:t> </a:t>
            </a:r>
            <a:r>
              <a:rPr spc="-210" dirty="0"/>
              <a:t>/</a:t>
            </a:r>
            <a:r>
              <a:rPr spc="-10" dirty="0"/>
              <a:t> </a:t>
            </a:r>
            <a:r>
              <a:rPr spc="125" dirty="0"/>
              <a:t>DATA</a:t>
            </a:r>
            <a:r>
              <a:rPr spc="15" dirty="0"/>
              <a:t> </a:t>
            </a:r>
            <a:r>
              <a:rPr spc="120" dirty="0"/>
              <a:t>GATHERING</a:t>
            </a:r>
            <a:r>
              <a:rPr spc="40" dirty="0"/>
              <a:t> </a:t>
            </a:r>
            <a:r>
              <a:rPr spc="145" dirty="0"/>
              <a:t>PROCESS</a:t>
            </a:r>
          </a:p>
        </p:txBody>
      </p:sp>
      <p:grpSp>
        <p:nvGrpSpPr>
          <p:cNvPr id="6" name="object 6"/>
          <p:cNvGrpSpPr/>
          <p:nvPr/>
        </p:nvGrpSpPr>
        <p:grpSpPr>
          <a:xfrm>
            <a:off x="452651" y="2918840"/>
            <a:ext cx="8414385" cy="1587500"/>
            <a:chOff x="452651" y="2918840"/>
            <a:chExt cx="8414385" cy="1587500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2651" y="2918840"/>
              <a:ext cx="8413978" cy="158749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4068" y="3002292"/>
              <a:ext cx="905281" cy="90371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45236" y="3176016"/>
              <a:ext cx="501370" cy="635508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569976" y="3028188"/>
              <a:ext cx="803275" cy="802005"/>
            </a:xfrm>
            <a:custGeom>
              <a:avLst/>
              <a:gdLst/>
              <a:ahLst/>
              <a:cxnLst/>
              <a:rect l="l" t="t" r="r" b="b"/>
              <a:pathLst>
                <a:path w="803275" h="802004">
                  <a:moveTo>
                    <a:pt x="401573" y="0"/>
                  </a:moveTo>
                  <a:lnTo>
                    <a:pt x="354742" y="2696"/>
                  </a:lnTo>
                  <a:lnTo>
                    <a:pt x="309497" y="10585"/>
                  </a:lnTo>
                  <a:lnTo>
                    <a:pt x="266140" y="23366"/>
                  </a:lnTo>
                  <a:lnTo>
                    <a:pt x="224973" y="40739"/>
                  </a:lnTo>
                  <a:lnTo>
                    <a:pt x="186296" y="62401"/>
                  </a:lnTo>
                  <a:lnTo>
                    <a:pt x="150411" y="88054"/>
                  </a:lnTo>
                  <a:lnTo>
                    <a:pt x="117619" y="117395"/>
                  </a:lnTo>
                  <a:lnTo>
                    <a:pt x="88222" y="150125"/>
                  </a:lnTo>
                  <a:lnTo>
                    <a:pt x="62521" y="185942"/>
                  </a:lnTo>
                  <a:lnTo>
                    <a:pt x="40816" y="224545"/>
                  </a:lnTo>
                  <a:lnTo>
                    <a:pt x="23411" y="265635"/>
                  </a:lnTo>
                  <a:lnTo>
                    <a:pt x="10606" y="308909"/>
                  </a:lnTo>
                  <a:lnTo>
                    <a:pt x="2701" y="354069"/>
                  </a:lnTo>
                  <a:lnTo>
                    <a:pt x="0" y="400812"/>
                  </a:lnTo>
                  <a:lnTo>
                    <a:pt x="2701" y="447554"/>
                  </a:lnTo>
                  <a:lnTo>
                    <a:pt x="10606" y="492714"/>
                  </a:lnTo>
                  <a:lnTo>
                    <a:pt x="23411" y="535988"/>
                  </a:lnTo>
                  <a:lnTo>
                    <a:pt x="40816" y="577078"/>
                  </a:lnTo>
                  <a:lnTo>
                    <a:pt x="62521" y="615681"/>
                  </a:lnTo>
                  <a:lnTo>
                    <a:pt x="88222" y="651498"/>
                  </a:lnTo>
                  <a:lnTo>
                    <a:pt x="117619" y="684228"/>
                  </a:lnTo>
                  <a:lnTo>
                    <a:pt x="150411" y="713569"/>
                  </a:lnTo>
                  <a:lnTo>
                    <a:pt x="186296" y="739222"/>
                  </a:lnTo>
                  <a:lnTo>
                    <a:pt x="224973" y="760884"/>
                  </a:lnTo>
                  <a:lnTo>
                    <a:pt x="266140" y="778257"/>
                  </a:lnTo>
                  <a:lnTo>
                    <a:pt x="309497" y="791038"/>
                  </a:lnTo>
                  <a:lnTo>
                    <a:pt x="354742" y="798927"/>
                  </a:lnTo>
                  <a:lnTo>
                    <a:pt x="401573" y="801624"/>
                  </a:lnTo>
                  <a:lnTo>
                    <a:pt x="448405" y="798927"/>
                  </a:lnTo>
                  <a:lnTo>
                    <a:pt x="493650" y="791038"/>
                  </a:lnTo>
                  <a:lnTo>
                    <a:pt x="537007" y="778257"/>
                  </a:lnTo>
                  <a:lnTo>
                    <a:pt x="578174" y="760884"/>
                  </a:lnTo>
                  <a:lnTo>
                    <a:pt x="616851" y="739222"/>
                  </a:lnTo>
                  <a:lnTo>
                    <a:pt x="652736" y="713569"/>
                  </a:lnTo>
                  <a:lnTo>
                    <a:pt x="685528" y="684228"/>
                  </a:lnTo>
                  <a:lnTo>
                    <a:pt x="714925" y="651498"/>
                  </a:lnTo>
                  <a:lnTo>
                    <a:pt x="740626" y="615681"/>
                  </a:lnTo>
                  <a:lnTo>
                    <a:pt x="762331" y="577078"/>
                  </a:lnTo>
                  <a:lnTo>
                    <a:pt x="779736" y="535988"/>
                  </a:lnTo>
                  <a:lnTo>
                    <a:pt x="792541" y="492714"/>
                  </a:lnTo>
                  <a:lnTo>
                    <a:pt x="800446" y="447554"/>
                  </a:lnTo>
                  <a:lnTo>
                    <a:pt x="803148" y="400812"/>
                  </a:lnTo>
                  <a:lnTo>
                    <a:pt x="800446" y="354069"/>
                  </a:lnTo>
                  <a:lnTo>
                    <a:pt x="792541" y="308909"/>
                  </a:lnTo>
                  <a:lnTo>
                    <a:pt x="779736" y="265635"/>
                  </a:lnTo>
                  <a:lnTo>
                    <a:pt x="762331" y="224545"/>
                  </a:lnTo>
                  <a:lnTo>
                    <a:pt x="740626" y="185942"/>
                  </a:lnTo>
                  <a:lnTo>
                    <a:pt x="714925" y="150125"/>
                  </a:lnTo>
                  <a:lnTo>
                    <a:pt x="685528" y="117395"/>
                  </a:lnTo>
                  <a:lnTo>
                    <a:pt x="652736" y="88054"/>
                  </a:lnTo>
                  <a:lnTo>
                    <a:pt x="616851" y="62401"/>
                  </a:lnTo>
                  <a:lnTo>
                    <a:pt x="578174" y="40739"/>
                  </a:lnTo>
                  <a:lnTo>
                    <a:pt x="537007" y="23366"/>
                  </a:lnTo>
                  <a:lnTo>
                    <a:pt x="493650" y="10585"/>
                  </a:lnTo>
                  <a:lnTo>
                    <a:pt x="448405" y="2696"/>
                  </a:lnTo>
                  <a:lnTo>
                    <a:pt x="40157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911758" y="3253562"/>
            <a:ext cx="120014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430" dirty="0">
                <a:solidFill>
                  <a:srgbClr val="5F5F5F"/>
                </a:solidFill>
                <a:latin typeface="Century Gothic"/>
                <a:cs typeface="Century Gothic"/>
              </a:rPr>
              <a:t>1</a:t>
            </a:r>
            <a:endParaRPr sz="2000">
              <a:latin typeface="Century Gothic"/>
              <a:cs typeface="Century Gothic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1770888" y="3560038"/>
            <a:ext cx="905510" cy="905510"/>
            <a:chOff x="1770888" y="3560038"/>
            <a:chExt cx="905510" cy="905510"/>
          </a:xfrm>
        </p:grpSpPr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70888" y="3560038"/>
              <a:ext cx="905281" cy="905281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946148" y="3733799"/>
              <a:ext cx="553212" cy="635507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1796796" y="3585971"/>
              <a:ext cx="803275" cy="803275"/>
            </a:xfrm>
            <a:custGeom>
              <a:avLst/>
              <a:gdLst/>
              <a:ahLst/>
              <a:cxnLst/>
              <a:rect l="l" t="t" r="r" b="b"/>
              <a:pathLst>
                <a:path w="803275" h="803275">
                  <a:moveTo>
                    <a:pt x="401574" y="0"/>
                  </a:moveTo>
                  <a:lnTo>
                    <a:pt x="354749" y="2702"/>
                  </a:lnTo>
                  <a:lnTo>
                    <a:pt x="309509" y="10608"/>
                  </a:lnTo>
                  <a:lnTo>
                    <a:pt x="266155" y="23415"/>
                  </a:lnTo>
                  <a:lnTo>
                    <a:pt x="224989" y="40823"/>
                  </a:lnTo>
                  <a:lnTo>
                    <a:pt x="186313" y="62530"/>
                  </a:lnTo>
                  <a:lnTo>
                    <a:pt x="150427" y="88234"/>
                  </a:lnTo>
                  <a:lnTo>
                    <a:pt x="117633" y="117633"/>
                  </a:lnTo>
                  <a:lnTo>
                    <a:pt x="88234" y="150427"/>
                  </a:lnTo>
                  <a:lnTo>
                    <a:pt x="62530" y="186313"/>
                  </a:lnTo>
                  <a:lnTo>
                    <a:pt x="40823" y="224989"/>
                  </a:lnTo>
                  <a:lnTo>
                    <a:pt x="23415" y="266155"/>
                  </a:lnTo>
                  <a:lnTo>
                    <a:pt x="10608" y="309509"/>
                  </a:lnTo>
                  <a:lnTo>
                    <a:pt x="2702" y="354749"/>
                  </a:lnTo>
                  <a:lnTo>
                    <a:pt x="0" y="401573"/>
                  </a:lnTo>
                  <a:lnTo>
                    <a:pt x="2702" y="448398"/>
                  </a:lnTo>
                  <a:lnTo>
                    <a:pt x="10608" y="493638"/>
                  </a:lnTo>
                  <a:lnTo>
                    <a:pt x="23415" y="536992"/>
                  </a:lnTo>
                  <a:lnTo>
                    <a:pt x="40823" y="578158"/>
                  </a:lnTo>
                  <a:lnTo>
                    <a:pt x="62530" y="616834"/>
                  </a:lnTo>
                  <a:lnTo>
                    <a:pt x="88234" y="652720"/>
                  </a:lnTo>
                  <a:lnTo>
                    <a:pt x="117633" y="685514"/>
                  </a:lnTo>
                  <a:lnTo>
                    <a:pt x="150427" y="714913"/>
                  </a:lnTo>
                  <a:lnTo>
                    <a:pt x="186313" y="740617"/>
                  </a:lnTo>
                  <a:lnTo>
                    <a:pt x="224989" y="762324"/>
                  </a:lnTo>
                  <a:lnTo>
                    <a:pt x="266155" y="779732"/>
                  </a:lnTo>
                  <a:lnTo>
                    <a:pt x="309509" y="792539"/>
                  </a:lnTo>
                  <a:lnTo>
                    <a:pt x="354749" y="800445"/>
                  </a:lnTo>
                  <a:lnTo>
                    <a:pt x="401574" y="803147"/>
                  </a:lnTo>
                  <a:lnTo>
                    <a:pt x="448398" y="800445"/>
                  </a:lnTo>
                  <a:lnTo>
                    <a:pt x="493638" y="792539"/>
                  </a:lnTo>
                  <a:lnTo>
                    <a:pt x="536992" y="779732"/>
                  </a:lnTo>
                  <a:lnTo>
                    <a:pt x="578158" y="762324"/>
                  </a:lnTo>
                  <a:lnTo>
                    <a:pt x="616834" y="740617"/>
                  </a:lnTo>
                  <a:lnTo>
                    <a:pt x="652720" y="714913"/>
                  </a:lnTo>
                  <a:lnTo>
                    <a:pt x="685514" y="685514"/>
                  </a:lnTo>
                  <a:lnTo>
                    <a:pt x="714913" y="652720"/>
                  </a:lnTo>
                  <a:lnTo>
                    <a:pt x="740617" y="616834"/>
                  </a:lnTo>
                  <a:lnTo>
                    <a:pt x="762324" y="578158"/>
                  </a:lnTo>
                  <a:lnTo>
                    <a:pt x="779732" y="536992"/>
                  </a:lnTo>
                  <a:lnTo>
                    <a:pt x="792539" y="493638"/>
                  </a:lnTo>
                  <a:lnTo>
                    <a:pt x="800445" y="448398"/>
                  </a:lnTo>
                  <a:lnTo>
                    <a:pt x="803148" y="401573"/>
                  </a:lnTo>
                  <a:lnTo>
                    <a:pt x="800445" y="354749"/>
                  </a:lnTo>
                  <a:lnTo>
                    <a:pt x="792539" y="309509"/>
                  </a:lnTo>
                  <a:lnTo>
                    <a:pt x="779732" y="266155"/>
                  </a:lnTo>
                  <a:lnTo>
                    <a:pt x="762324" y="224989"/>
                  </a:lnTo>
                  <a:lnTo>
                    <a:pt x="740617" y="186313"/>
                  </a:lnTo>
                  <a:lnTo>
                    <a:pt x="714913" y="150427"/>
                  </a:lnTo>
                  <a:lnTo>
                    <a:pt x="685514" y="117633"/>
                  </a:lnTo>
                  <a:lnTo>
                    <a:pt x="652720" y="88234"/>
                  </a:lnTo>
                  <a:lnTo>
                    <a:pt x="616834" y="62530"/>
                  </a:lnTo>
                  <a:lnTo>
                    <a:pt x="578158" y="40823"/>
                  </a:lnTo>
                  <a:lnTo>
                    <a:pt x="536992" y="23415"/>
                  </a:lnTo>
                  <a:lnTo>
                    <a:pt x="493638" y="10608"/>
                  </a:lnTo>
                  <a:lnTo>
                    <a:pt x="448398" y="2702"/>
                  </a:lnTo>
                  <a:lnTo>
                    <a:pt x="40157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2112391" y="3812794"/>
            <a:ext cx="17208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0" dirty="0">
                <a:solidFill>
                  <a:srgbClr val="5F5F5F"/>
                </a:solidFill>
                <a:latin typeface="Century Gothic"/>
                <a:cs typeface="Century Gothic"/>
              </a:rPr>
              <a:t>2</a:t>
            </a:r>
            <a:endParaRPr sz="2000">
              <a:latin typeface="Century Gothic"/>
              <a:cs typeface="Century Gothic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2996183" y="3002292"/>
            <a:ext cx="905510" cy="904240"/>
            <a:chOff x="2996183" y="3002292"/>
            <a:chExt cx="905510" cy="904240"/>
          </a:xfrm>
        </p:grpSpPr>
        <p:pic>
          <p:nvPicPr>
            <p:cNvPr id="18" name="object 1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996183" y="3002292"/>
              <a:ext cx="905281" cy="903719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172967" y="3176016"/>
              <a:ext cx="553211" cy="635508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3022091" y="3028188"/>
              <a:ext cx="803275" cy="802005"/>
            </a:xfrm>
            <a:custGeom>
              <a:avLst/>
              <a:gdLst/>
              <a:ahLst/>
              <a:cxnLst/>
              <a:rect l="l" t="t" r="r" b="b"/>
              <a:pathLst>
                <a:path w="803275" h="802004">
                  <a:moveTo>
                    <a:pt x="401573" y="0"/>
                  </a:moveTo>
                  <a:lnTo>
                    <a:pt x="354749" y="2696"/>
                  </a:lnTo>
                  <a:lnTo>
                    <a:pt x="309509" y="10585"/>
                  </a:lnTo>
                  <a:lnTo>
                    <a:pt x="266155" y="23366"/>
                  </a:lnTo>
                  <a:lnTo>
                    <a:pt x="224989" y="40739"/>
                  </a:lnTo>
                  <a:lnTo>
                    <a:pt x="186313" y="62401"/>
                  </a:lnTo>
                  <a:lnTo>
                    <a:pt x="150427" y="88054"/>
                  </a:lnTo>
                  <a:lnTo>
                    <a:pt x="117633" y="117395"/>
                  </a:lnTo>
                  <a:lnTo>
                    <a:pt x="88234" y="150125"/>
                  </a:lnTo>
                  <a:lnTo>
                    <a:pt x="62530" y="185942"/>
                  </a:lnTo>
                  <a:lnTo>
                    <a:pt x="40823" y="224545"/>
                  </a:lnTo>
                  <a:lnTo>
                    <a:pt x="23415" y="265635"/>
                  </a:lnTo>
                  <a:lnTo>
                    <a:pt x="10608" y="308909"/>
                  </a:lnTo>
                  <a:lnTo>
                    <a:pt x="2702" y="354069"/>
                  </a:lnTo>
                  <a:lnTo>
                    <a:pt x="0" y="400812"/>
                  </a:lnTo>
                  <a:lnTo>
                    <a:pt x="2702" y="447554"/>
                  </a:lnTo>
                  <a:lnTo>
                    <a:pt x="10608" y="492714"/>
                  </a:lnTo>
                  <a:lnTo>
                    <a:pt x="23415" y="535988"/>
                  </a:lnTo>
                  <a:lnTo>
                    <a:pt x="40823" y="577078"/>
                  </a:lnTo>
                  <a:lnTo>
                    <a:pt x="62530" y="615681"/>
                  </a:lnTo>
                  <a:lnTo>
                    <a:pt x="88234" y="651498"/>
                  </a:lnTo>
                  <a:lnTo>
                    <a:pt x="117633" y="684228"/>
                  </a:lnTo>
                  <a:lnTo>
                    <a:pt x="150427" y="713569"/>
                  </a:lnTo>
                  <a:lnTo>
                    <a:pt x="186313" y="739222"/>
                  </a:lnTo>
                  <a:lnTo>
                    <a:pt x="224989" y="760884"/>
                  </a:lnTo>
                  <a:lnTo>
                    <a:pt x="266155" y="778257"/>
                  </a:lnTo>
                  <a:lnTo>
                    <a:pt x="309509" y="791038"/>
                  </a:lnTo>
                  <a:lnTo>
                    <a:pt x="354749" y="798927"/>
                  </a:lnTo>
                  <a:lnTo>
                    <a:pt x="401573" y="801624"/>
                  </a:lnTo>
                  <a:lnTo>
                    <a:pt x="448398" y="798927"/>
                  </a:lnTo>
                  <a:lnTo>
                    <a:pt x="493638" y="791038"/>
                  </a:lnTo>
                  <a:lnTo>
                    <a:pt x="536992" y="778257"/>
                  </a:lnTo>
                  <a:lnTo>
                    <a:pt x="578158" y="760884"/>
                  </a:lnTo>
                  <a:lnTo>
                    <a:pt x="616834" y="739222"/>
                  </a:lnTo>
                  <a:lnTo>
                    <a:pt x="652720" y="713569"/>
                  </a:lnTo>
                  <a:lnTo>
                    <a:pt x="685514" y="684228"/>
                  </a:lnTo>
                  <a:lnTo>
                    <a:pt x="714913" y="651498"/>
                  </a:lnTo>
                  <a:lnTo>
                    <a:pt x="740617" y="615681"/>
                  </a:lnTo>
                  <a:lnTo>
                    <a:pt x="762324" y="577078"/>
                  </a:lnTo>
                  <a:lnTo>
                    <a:pt x="779732" y="535988"/>
                  </a:lnTo>
                  <a:lnTo>
                    <a:pt x="792539" y="492714"/>
                  </a:lnTo>
                  <a:lnTo>
                    <a:pt x="800445" y="447554"/>
                  </a:lnTo>
                  <a:lnTo>
                    <a:pt x="803147" y="400812"/>
                  </a:lnTo>
                  <a:lnTo>
                    <a:pt x="800445" y="354069"/>
                  </a:lnTo>
                  <a:lnTo>
                    <a:pt x="792539" y="308909"/>
                  </a:lnTo>
                  <a:lnTo>
                    <a:pt x="779732" y="265635"/>
                  </a:lnTo>
                  <a:lnTo>
                    <a:pt x="762324" y="224545"/>
                  </a:lnTo>
                  <a:lnTo>
                    <a:pt x="740617" y="185942"/>
                  </a:lnTo>
                  <a:lnTo>
                    <a:pt x="714913" y="150125"/>
                  </a:lnTo>
                  <a:lnTo>
                    <a:pt x="685514" y="117395"/>
                  </a:lnTo>
                  <a:lnTo>
                    <a:pt x="652720" y="88054"/>
                  </a:lnTo>
                  <a:lnTo>
                    <a:pt x="616834" y="62401"/>
                  </a:lnTo>
                  <a:lnTo>
                    <a:pt x="578158" y="40739"/>
                  </a:lnTo>
                  <a:lnTo>
                    <a:pt x="536992" y="23366"/>
                  </a:lnTo>
                  <a:lnTo>
                    <a:pt x="493638" y="10585"/>
                  </a:lnTo>
                  <a:lnTo>
                    <a:pt x="448398" y="2696"/>
                  </a:lnTo>
                  <a:lnTo>
                    <a:pt x="40157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3338829" y="3253562"/>
            <a:ext cx="17145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50" dirty="0">
                <a:solidFill>
                  <a:srgbClr val="5F5F5F"/>
                </a:solidFill>
                <a:latin typeface="Century Gothic"/>
                <a:cs typeface="Century Gothic"/>
              </a:rPr>
              <a:t>3</a:t>
            </a:r>
            <a:endParaRPr sz="2000">
              <a:latin typeface="Century Gothic"/>
              <a:cs typeface="Century Gothic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4232147" y="3560038"/>
            <a:ext cx="905510" cy="905510"/>
            <a:chOff x="4232147" y="3560038"/>
            <a:chExt cx="905510" cy="905510"/>
          </a:xfrm>
        </p:grpSpPr>
        <p:pic>
          <p:nvPicPr>
            <p:cNvPr id="23" name="object 2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232147" y="3560038"/>
              <a:ext cx="905281" cy="905281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395215" y="3733799"/>
              <a:ext cx="577621" cy="635507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4258055" y="3585971"/>
              <a:ext cx="803275" cy="803275"/>
            </a:xfrm>
            <a:custGeom>
              <a:avLst/>
              <a:gdLst/>
              <a:ahLst/>
              <a:cxnLst/>
              <a:rect l="l" t="t" r="r" b="b"/>
              <a:pathLst>
                <a:path w="803275" h="803275">
                  <a:moveTo>
                    <a:pt x="401574" y="0"/>
                  </a:moveTo>
                  <a:lnTo>
                    <a:pt x="354749" y="2702"/>
                  </a:lnTo>
                  <a:lnTo>
                    <a:pt x="309509" y="10608"/>
                  </a:lnTo>
                  <a:lnTo>
                    <a:pt x="266155" y="23415"/>
                  </a:lnTo>
                  <a:lnTo>
                    <a:pt x="224989" y="40823"/>
                  </a:lnTo>
                  <a:lnTo>
                    <a:pt x="186313" y="62530"/>
                  </a:lnTo>
                  <a:lnTo>
                    <a:pt x="150427" y="88234"/>
                  </a:lnTo>
                  <a:lnTo>
                    <a:pt x="117633" y="117633"/>
                  </a:lnTo>
                  <a:lnTo>
                    <a:pt x="88234" y="150427"/>
                  </a:lnTo>
                  <a:lnTo>
                    <a:pt x="62530" y="186313"/>
                  </a:lnTo>
                  <a:lnTo>
                    <a:pt x="40823" y="224989"/>
                  </a:lnTo>
                  <a:lnTo>
                    <a:pt x="23415" y="266155"/>
                  </a:lnTo>
                  <a:lnTo>
                    <a:pt x="10608" y="309509"/>
                  </a:lnTo>
                  <a:lnTo>
                    <a:pt x="2702" y="354749"/>
                  </a:lnTo>
                  <a:lnTo>
                    <a:pt x="0" y="401573"/>
                  </a:lnTo>
                  <a:lnTo>
                    <a:pt x="2702" y="448398"/>
                  </a:lnTo>
                  <a:lnTo>
                    <a:pt x="10608" y="493638"/>
                  </a:lnTo>
                  <a:lnTo>
                    <a:pt x="23415" y="536992"/>
                  </a:lnTo>
                  <a:lnTo>
                    <a:pt x="40823" y="578158"/>
                  </a:lnTo>
                  <a:lnTo>
                    <a:pt x="62530" y="616834"/>
                  </a:lnTo>
                  <a:lnTo>
                    <a:pt x="88234" y="652720"/>
                  </a:lnTo>
                  <a:lnTo>
                    <a:pt x="117633" y="685514"/>
                  </a:lnTo>
                  <a:lnTo>
                    <a:pt x="150427" y="714913"/>
                  </a:lnTo>
                  <a:lnTo>
                    <a:pt x="186313" y="740617"/>
                  </a:lnTo>
                  <a:lnTo>
                    <a:pt x="224989" y="762324"/>
                  </a:lnTo>
                  <a:lnTo>
                    <a:pt x="266155" y="779732"/>
                  </a:lnTo>
                  <a:lnTo>
                    <a:pt x="309509" y="792539"/>
                  </a:lnTo>
                  <a:lnTo>
                    <a:pt x="354749" y="800445"/>
                  </a:lnTo>
                  <a:lnTo>
                    <a:pt x="401574" y="803147"/>
                  </a:lnTo>
                  <a:lnTo>
                    <a:pt x="448398" y="800445"/>
                  </a:lnTo>
                  <a:lnTo>
                    <a:pt x="493638" y="792539"/>
                  </a:lnTo>
                  <a:lnTo>
                    <a:pt x="536992" y="779732"/>
                  </a:lnTo>
                  <a:lnTo>
                    <a:pt x="578158" y="762324"/>
                  </a:lnTo>
                  <a:lnTo>
                    <a:pt x="616834" y="740617"/>
                  </a:lnTo>
                  <a:lnTo>
                    <a:pt x="652720" y="714913"/>
                  </a:lnTo>
                  <a:lnTo>
                    <a:pt x="685514" y="685514"/>
                  </a:lnTo>
                  <a:lnTo>
                    <a:pt x="714913" y="652720"/>
                  </a:lnTo>
                  <a:lnTo>
                    <a:pt x="740617" y="616834"/>
                  </a:lnTo>
                  <a:lnTo>
                    <a:pt x="762324" y="578158"/>
                  </a:lnTo>
                  <a:lnTo>
                    <a:pt x="779732" y="536992"/>
                  </a:lnTo>
                  <a:lnTo>
                    <a:pt x="792539" y="493638"/>
                  </a:lnTo>
                  <a:lnTo>
                    <a:pt x="800445" y="448398"/>
                  </a:lnTo>
                  <a:lnTo>
                    <a:pt x="803148" y="401573"/>
                  </a:lnTo>
                  <a:lnTo>
                    <a:pt x="800445" y="354749"/>
                  </a:lnTo>
                  <a:lnTo>
                    <a:pt x="792539" y="309509"/>
                  </a:lnTo>
                  <a:lnTo>
                    <a:pt x="779732" y="266155"/>
                  </a:lnTo>
                  <a:lnTo>
                    <a:pt x="762324" y="224989"/>
                  </a:lnTo>
                  <a:lnTo>
                    <a:pt x="740617" y="186313"/>
                  </a:lnTo>
                  <a:lnTo>
                    <a:pt x="714913" y="150427"/>
                  </a:lnTo>
                  <a:lnTo>
                    <a:pt x="685514" y="117633"/>
                  </a:lnTo>
                  <a:lnTo>
                    <a:pt x="652720" y="88234"/>
                  </a:lnTo>
                  <a:lnTo>
                    <a:pt x="616834" y="62530"/>
                  </a:lnTo>
                  <a:lnTo>
                    <a:pt x="578158" y="40823"/>
                  </a:lnTo>
                  <a:lnTo>
                    <a:pt x="536992" y="23415"/>
                  </a:lnTo>
                  <a:lnTo>
                    <a:pt x="493638" y="10608"/>
                  </a:lnTo>
                  <a:lnTo>
                    <a:pt x="448398" y="2702"/>
                  </a:lnTo>
                  <a:lnTo>
                    <a:pt x="40157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4562347" y="3812794"/>
            <a:ext cx="19621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170" dirty="0">
                <a:solidFill>
                  <a:srgbClr val="5F5F5F"/>
                </a:solidFill>
                <a:latin typeface="Century Gothic"/>
                <a:cs typeface="Century Gothic"/>
              </a:rPr>
              <a:t>4</a:t>
            </a:r>
            <a:endParaRPr sz="2000">
              <a:latin typeface="Century Gothic"/>
              <a:cs typeface="Century Gothic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5458967" y="3002292"/>
            <a:ext cx="905510" cy="904240"/>
            <a:chOff x="5458967" y="3002292"/>
            <a:chExt cx="905510" cy="904240"/>
          </a:xfrm>
        </p:grpSpPr>
        <p:pic>
          <p:nvPicPr>
            <p:cNvPr id="28" name="object 2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58967" y="3002292"/>
              <a:ext cx="905281" cy="903719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634227" y="3176016"/>
              <a:ext cx="553212" cy="635508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5484875" y="3028188"/>
              <a:ext cx="803275" cy="802005"/>
            </a:xfrm>
            <a:custGeom>
              <a:avLst/>
              <a:gdLst/>
              <a:ahLst/>
              <a:cxnLst/>
              <a:rect l="l" t="t" r="r" b="b"/>
              <a:pathLst>
                <a:path w="803275" h="802004">
                  <a:moveTo>
                    <a:pt x="401574" y="0"/>
                  </a:moveTo>
                  <a:lnTo>
                    <a:pt x="354749" y="2696"/>
                  </a:lnTo>
                  <a:lnTo>
                    <a:pt x="309509" y="10585"/>
                  </a:lnTo>
                  <a:lnTo>
                    <a:pt x="266155" y="23366"/>
                  </a:lnTo>
                  <a:lnTo>
                    <a:pt x="224989" y="40739"/>
                  </a:lnTo>
                  <a:lnTo>
                    <a:pt x="186313" y="62401"/>
                  </a:lnTo>
                  <a:lnTo>
                    <a:pt x="150427" y="88054"/>
                  </a:lnTo>
                  <a:lnTo>
                    <a:pt x="117633" y="117395"/>
                  </a:lnTo>
                  <a:lnTo>
                    <a:pt x="88234" y="150125"/>
                  </a:lnTo>
                  <a:lnTo>
                    <a:pt x="62530" y="185942"/>
                  </a:lnTo>
                  <a:lnTo>
                    <a:pt x="40823" y="224545"/>
                  </a:lnTo>
                  <a:lnTo>
                    <a:pt x="23415" y="265635"/>
                  </a:lnTo>
                  <a:lnTo>
                    <a:pt x="10608" y="308909"/>
                  </a:lnTo>
                  <a:lnTo>
                    <a:pt x="2702" y="354069"/>
                  </a:lnTo>
                  <a:lnTo>
                    <a:pt x="0" y="400812"/>
                  </a:lnTo>
                  <a:lnTo>
                    <a:pt x="2702" y="447554"/>
                  </a:lnTo>
                  <a:lnTo>
                    <a:pt x="10608" y="492714"/>
                  </a:lnTo>
                  <a:lnTo>
                    <a:pt x="23415" y="535988"/>
                  </a:lnTo>
                  <a:lnTo>
                    <a:pt x="40823" y="577078"/>
                  </a:lnTo>
                  <a:lnTo>
                    <a:pt x="62530" y="615681"/>
                  </a:lnTo>
                  <a:lnTo>
                    <a:pt x="88234" y="651498"/>
                  </a:lnTo>
                  <a:lnTo>
                    <a:pt x="117633" y="684228"/>
                  </a:lnTo>
                  <a:lnTo>
                    <a:pt x="150427" y="713569"/>
                  </a:lnTo>
                  <a:lnTo>
                    <a:pt x="186313" y="739222"/>
                  </a:lnTo>
                  <a:lnTo>
                    <a:pt x="224989" y="760884"/>
                  </a:lnTo>
                  <a:lnTo>
                    <a:pt x="266155" y="778257"/>
                  </a:lnTo>
                  <a:lnTo>
                    <a:pt x="309509" y="791038"/>
                  </a:lnTo>
                  <a:lnTo>
                    <a:pt x="354749" y="798927"/>
                  </a:lnTo>
                  <a:lnTo>
                    <a:pt x="401574" y="801624"/>
                  </a:lnTo>
                  <a:lnTo>
                    <a:pt x="448398" y="798927"/>
                  </a:lnTo>
                  <a:lnTo>
                    <a:pt x="493638" y="791038"/>
                  </a:lnTo>
                  <a:lnTo>
                    <a:pt x="536992" y="778257"/>
                  </a:lnTo>
                  <a:lnTo>
                    <a:pt x="578158" y="760884"/>
                  </a:lnTo>
                  <a:lnTo>
                    <a:pt x="616834" y="739222"/>
                  </a:lnTo>
                  <a:lnTo>
                    <a:pt x="652720" y="713569"/>
                  </a:lnTo>
                  <a:lnTo>
                    <a:pt x="685514" y="684228"/>
                  </a:lnTo>
                  <a:lnTo>
                    <a:pt x="714913" y="651498"/>
                  </a:lnTo>
                  <a:lnTo>
                    <a:pt x="740617" y="615681"/>
                  </a:lnTo>
                  <a:lnTo>
                    <a:pt x="762324" y="577078"/>
                  </a:lnTo>
                  <a:lnTo>
                    <a:pt x="779732" y="535988"/>
                  </a:lnTo>
                  <a:lnTo>
                    <a:pt x="792539" y="492714"/>
                  </a:lnTo>
                  <a:lnTo>
                    <a:pt x="800445" y="447554"/>
                  </a:lnTo>
                  <a:lnTo>
                    <a:pt x="803148" y="400812"/>
                  </a:lnTo>
                  <a:lnTo>
                    <a:pt x="800445" y="354069"/>
                  </a:lnTo>
                  <a:lnTo>
                    <a:pt x="792539" y="308909"/>
                  </a:lnTo>
                  <a:lnTo>
                    <a:pt x="779732" y="265635"/>
                  </a:lnTo>
                  <a:lnTo>
                    <a:pt x="762324" y="224545"/>
                  </a:lnTo>
                  <a:lnTo>
                    <a:pt x="740617" y="185942"/>
                  </a:lnTo>
                  <a:lnTo>
                    <a:pt x="714913" y="150125"/>
                  </a:lnTo>
                  <a:lnTo>
                    <a:pt x="685514" y="117395"/>
                  </a:lnTo>
                  <a:lnTo>
                    <a:pt x="652720" y="88054"/>
                  </a:lnTo>
                  <a:lnTo>
                    <a:pt x="616834" y="62401"/>
                  </a:lnTo>
                  <a:lnTo>
                    <a:pt x="578158" y="40739"/>
                  </a:lnTo>
                  <a:lnTo>
                    <a:pt x="536992" y="23366"/>
                  </a:lnTo>
                  <a:lnTo>
                    <a:pt x="493638" y="10585"/>
                  </a:lnTo>
                  <a:lnTo>
                    <a:pt x="448398" y="2696"/>
                  </a:lnTo>
                  <a:lnTo>
                    <a:pt x="40157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5801614" y="3253562"/>
            <a:ext cx="17208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50" dirty="0">
                <a:solidFill>
                  <a:srgbClr val="0A976C"/>
                </a:solidFill>
                <a:latin typeface="Century Gothic"/>
                <a:cs typeface="Century Gothic"/>
              </a:rPr>
              <a:t>5</a:t>
            </a:r>
            <a:endParaRPr sz="2000">
              <a:latin typeface="Century Gothic"/>
              <a:cs typeface="Century Gothic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6694931" y="3550894"/>
            <a:ext cx="904240" cy="905510"/>
            <a:chOff x="6694931" y="3550894"/>
            <a:chExt cx="904240" cy="905510"/>
          </a:xfrm>
        </p:grpSpPr>
        <p:pic>
          <p:nvPicPr>
            <p:cNvPr id="33" name="object 3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694931" y="3550894"/>
              <a:ext cx="903719" cy="905281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864095" y="3724655"/>
              <a:ext cx="563867" cy="635507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6720839" y="3576827"/>
              <a:ext cx="802005" cy="803275"/>
            </a:xfrm>
            <a:custGeom>
              <a:avLst/>
              <a:gdLst/>
              <a:ahLst/>
              <a:cxnLst/>
              <a:rect l="l" t="t" r="r" b="b"/>
              <a:pathLst>
                <a:path w="802004" h="803275">
                  <a:moveTo>
                    <a:pt x="400811" y="0"/>
                  </a:moveTo>
                  <a:lnTo>
                    <a:pt x="354069" y="2702"/>
                  </a:lnTo>
                  <a:lnTo>
                    <a:pt x="308909" y="10608"/>
                  </a:lnTo>
                  <a:lnTo>
                    <a:pt x="265635" y="23415"/>
                  </a:lnTo>
                  <a:lnTo>
                    <a:pt x="224545" y="40823"/>
                  </a:lnTo>
                  <a:lnTo>
                    <a:pt x="185942" y="62530"/>
                  </a:lnTo>
                  <a:lnTo>
                    <a:pt x="150125" y="88234"/>
                  </a:lnTo>
                  <a:lnTo>
                    <a:pt x="117395" y="117633"/>
                  </a:lnTo>
                  <a:lnTo>
                    <a:pt x="88054" y="150427"/>
                  </a:lnTo>
                  <a:lnTo>
                    <a:pt x="62401" y="186313"/>
                  </a:lnTo>
                  <a:lnTo>
                    <a:pt x="40739" y="224989"/>
                  </a:lnTo>
                  <a:lnTo>
                    <a:pt x="23366" y="266155"/>
                  </a:lnTo>
                  <a:lnTo>
                    <a:pt x="10585" y="309509"/>
                  </a:lnTo>
                  <a:lnTo>
                    <a:pt x="2696" y="354749"/>
                  </a:lnTo>
                  <a:lnTo>
                    <a:pt x="0" y="401574"/>
                  </a:lnTo>
                  <a:lnTo>
                    <a:pt x="2696" y="448398"/>
                  </a:lnTo>
                  <a:lnTo>
                    <a:pt x="10585" y="493638"/>
                  </a:lnTo>
                  <a:lnTo>
                    <a:pt x="23366" y="536992"/>
                  </a:lnTo>
                  <a:lnTo>
                    <a:pt x="40739" y="578158"/>
                  </a:lnTo>
                  <a:lnTo>
                    <a:pt x="62401" y="616834"/>
                  </a:lnTo>
                  <a:lnTo>
                    <a:pt x="88054" y="652720"/>
                  </a:lnTo>
                  <a:lnTo>
                    <a:pt x="117395" y="685514"/>
                  </a:lnTo>
                  <a:lnTo>
                    <a:pt x="150125" y="714913"/>
                  </a:lnTo>
                  <a:lnTo>
                    <a:pt x="185942" y="740617"/>
                  </a:lnTo>
                  <a:lnTo>
                    <a:pt x="224545" y="762324"/>
                  </a:lnTo>
                  <a:lnTo>
                    <a:pt x="265635" y="779732"/>
                  </a:lnTo>
                  <a:lnTo>
                    <a:pt x="308909" y="792539"/>
                  </a:lnTo>
                  <a:lnTo>
                    <a:pt x="354069" y="800445"/>
                  </a:lnTo>
                  <a:lnTo>
                    <a:pt x="400811" y="803148"/>
                  </a:lnTo>
                  <a:lnTo>
                    <a:pt x="447554" y="800445"/>
                  </a:lnTo>
                  <a:lnTo>
                    <a:pt x="492714" y="792539"/>
                  </a:lnTo>
                  <a:lnTo>
                    <a:pt x="535988" y="779732"/>
                  </a:lnTo>
                  <a:lnTo>
                    <a:pt x="577078" y="762324"/>
                  </a:lnTo>
                  <a:lnTo>
                    <a:pt x="615681" y="740617"/>
                  </a:lnTo>
                  <a:lnTo>
                    <a:pt x="651498" y="714913"/>
                  </a:lnTo>
                  <a:lnTo>
                    <a:pt x="684228" y="685514"/>
                  </a:lnTo>
                  <a:lnTo>
                    <a:pt x="713569" y="652720"/>
                  </a:lnTo>
                  <a:lnTo>
                    <a:pt x="739222" y="616834"/>
                  </a:lnTo>
                  <a:lnTo>
                    <a:pt x="760884" y="578158"/>
                  </a:lnTo>
                  <a:lnTo>
                    <a:pt x="778257" y="536992"/>
                  </a:lnTo>
                  <a:lnTo>
                    <a:pt x="791038" y="493638"/>
                  </a:lnTo>
                  <a:lnTo>
                    <a:pt x="798927" y="448398"/>
                  </a:lnTo>
                  <a:lnTo>
                    <a:pt x="801624" y="401574"/>
                  </a:lnTo>
                  <a:lnTo>
                    <a:pt x="798927" y="354749"/>
                  </a:lnTo>
                  <a:lnTo>
                    <a:pt x="791038" y="309509"/>
                  </a:lnTo>
                  <a:lnTo>
                    <a:pt x="778257" y="266155"/>
                  </a:lnTo>
                  <a:lnTo>
                    <a:pt x="760884" y="224989"/>
                  </a:lnTo>
                  <a:lnTo>
                    <a:pt x="739222" y="186313"/>
                  </a:lnTo>
                  <a:lnTo>
                    <a:pt x="713569" y="150427"/>
                  </a:lnTo>
                  <a:lnTo>
                    <a:pt x="684228" y="117633"/>
                  </a:lnTo>
                  <a:lnTo>
                    <a:pt x="651498" y="88234"/>
                  </a:lnTo>
                  <a:lnTo>
                    <a:pt x="615681" y="62530"/>
                  </a:lnTo>
                  <a:lnTo>
                    <a:pt x="577078" y="40823"/>
                  </a:lnTo>
                  <a:lnTo>
                    <a:pt x="535988" y="23415"/>
                  </a:lnTo>
                  <a:lnTo>
                    <a:pt x="492714" y="10608"/>
                  </a:lnTo>
                  <a:lnTo>
                    <a:pt x="447554" y="2702"/>
                  </a:lnTo>
                  <a:lnTo>
                    <a:pt x="40081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7030973" y="3803141"/>
            <a:ext cx="18288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70" dirty="0">
                <a:solidFill>
                  <a:srgbClr val="0A976C"/>
                </a:solidFill>
                <a:latin typeface="Century Gothic"/>
                <a:cs typeface="Century Gothic"/>
              </a:rPr>
              <a:t>6</a:t>
            </a:r>
            <a:endParaRPr sz="2000">
              <a:latin typeface="Century Gothic"/>
              <a:cs typeface="Century Gothic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7921752" y="3002292"/>
            <a:ext cx="905510" cy="904240"/>
            <a:chOff x="7921752" y="3002292"/>
            <a:chExt cx="905510" cy="904240"/>
          </a:xfrm>
        </p:grpSpPr>
        <p:pic>
          <p:nvPicPr>
            <p:cNvPr id="38" name="object 3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921752" y="3002292"/>
              <a:ext cx="905281" cy="903719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093964" y="3176016"/>
              <a:ext cx="559333" cy="635508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7947660" y="3028188"/>
              <a:ext cx="803275" cy="802005"/>
            </a:xfrm>
            <a:custGeom>
              <a:avLst/>
              <a:gdLst/>
              <a:ahLst/>
              <a:cxnLst/>
              <a:rect l="l" t="t" r="r" b="b"/>
              <a:pathLst>
                <a:path w="803275" h="802004">
                  <a:moveTo>
                    <a:pt x="401574" y="0"/>
                  </a:moveTo>
                  <a:lnTo>
                    <a:pt x="354749" y="2696"/>
                  </a:lnTo>
                  <a:lnTo>
                    <a:pt x="309509" y="10585"/>
                  </a:lnTo>
                  <a:lnTo>
                    <a:pt x="266155" y="23366"/>
                  </a:lnTo>
                  <a:lnTo>
                    <a:pt x="224989" y="40739"/>
                  </a:lnTo>
                  <a:lnTo>
                    <a:pt x="186313" y="62401"/>
                  </a:lnTo>
                  <a:lnTo>
                    <a:pt x="150427" y="88054"/>
                  </a:lnTo>
                  <a:lnTo>
                    <a:pt x="117633" y="117395"/>
                  </a:lnTo>
                  <a:lnTo>
                    <a:pt x="88234" y="150125"/>
                  </a:lnTo>
                  <a:lnTo>
                    <a:pt x="62530" y="185942"/>
                  </a:lnTo>
                  <a:lnTo>
                    <a:pt x="40823" y="224545"/>
                  </a:lnTo>
                  <a:lnTo>
                    <a:pt x="23415" y="265635"/>
                  </a:lnTo>
                  <a:lnTo>
                    <a:pt x="10608" y="308909"/>
                  </a:lnTo>
                  <a:lnTo>
                    <a:pt x="2702" y="354069"/>
                  </a:lnTo>
                  <a:lnTo>
                    <a:pt x="0" y="400812"/>
                  </a:lnTo>
                  <a:lnTo>
                    <a:pt x="2702" y="447554"/>
                  </a:lnTo>
                  <a:lnTo>
                    <a:pt x="10608" y="492714"/>
                  </a:lnTo>
                  <a:lnTo>
                    <a:pt x="23415" y="535988"/>
                  </a:lnTo>
                  <a:lnTo>
                    <a:pt x="40823" y="577078"/>
                  </a:lnTo>
                  <a:lnTo>
                    <a:pt x="62530" y="615681"/>
                  </a:lnTo>
                  <a:lnTo>
                    <a:pt x="88234" y="651498"/>
                  </a:lnTo>
                  <a:lnTo>
                    <a:pt x="117633" y="684228"/>
                  </a:lnTo>
                  <a:lnTo>
                    <a:pt x="150427" y="713569"/>
                  </a:lnTo>
                  <a:lnTo>
                    <a:pt x="186313" y="739222"/>
                  </a:lnTo>
                  <a:lnTo>
                    <a:pt x="224989" y="760884"/>
                  </a:lnTo>
                  <a:lnTo>
                    <a:pt x="266155" y="778257"/>
                  </a:lnTo>
                  <a:lnTo>
                    <a:pt x="309509" y="791038"/>
                  </a:lnTo>
                  <a:lnTo>
                    <a:pt x="354749" y="798927"/>
                  </a:lnTo>
                  <a:lnTo>
                    <a:pt x="401574" y="801624"/>
                  </a:lnTo>
                  <a:lnTo>
                    <a:pt x="448398" y="798927"/>
                  </a:lnTo>
                  <a:lnTo>
                    <a:pt x="493638" y="791038"/>
                  </a:lnTo>
                  <a:lnTo>
                    <a:pt x="536992" y="778257"/>
                  </a:lnTo>
                  <a:lnTo>
                    <a:pt x="578158" y="760884"/>
                  </a:lnTo>
                  <a:lnTo>
                    <a:pt x="616834" y="739222"/>
                  </a:lnTo>
                  <a:lnTo>
                    <a:pt x="652720" y="713569"/>
                  </a:lnTo>
                  <a:lnTo>
                    <a:pt x="685514" y="684228"/>
                  </a:lnTo>
                  <a:lnTo>
                    <a:pt x="714913" y="651498"/>
                  </a:lnTo>
                  <a:lnTo>
                    <a:pt x="740617" y="615681"/>
                  </a:lnTo>
                  <a:lnTo>
                    <a:pt x="762324" y="577078"/>
                  </a:lnTo>
                  <a:lnTo>
                    <a:pt x="779732" y="535988"/>
                  </a:lnTo>
                  <a:lnTo>
                    <a:pt x="792539" y="492714"/>
                  </a:lnTo>
                  <a:lnTo>
                    <a:pt x="800445" y="447554"/>
                  </a:lnTo>
                  <a:lnTo>
                    <a:pt x="803148" y="400812"/>
                  </a:lnTo>
                  <a:lnTo>
                    <a:pt x="800445" y="354069"/>
                  </a:lnTo>
                  <a:lnTo>
                    <a:pt x="792539" y="308909"/>
                  </a:lnTo>
                  <a:lnTo>
                    <a:pt x="779732" y="265635"/>
                  </a:lnTo>
                  <a:lnTo>
                    <a:pt x="762324" y="224545"/>
                  </a:lnTo>
                  <a:lnTo>
                    <a:pt x="740617" y="185942"/>
                  </a:lnTo>
                  <a:lnTo>
                    <a:pt x="714913" y="150125"/>
                  </a:lnTo>
                  <a:lnTo>
                    <a:pt x="685514" y="117395"/>
                  </a:lnTo>
                  <a:lnTo>
                    <a:pt x="652720" y="88054"/>
                  </a:lnTo>
                  <a:lnTo>
                    <a:pt x="616834" y="62401"/>
                  </a:lnTo>
                  <a:lnTo>
                    <a:pt x="578158" y="40739"/>
                  </a:lnTo>
                  <a:lnTo>
                    <a:pt x="536992" y="23366"/>
                  </a:lnTo>
                  <a:lnTo>
                    <a:pt x="493638" y="10585"/>
                  </a:lnTo>
                  <a:lnTo>
                    <a:pt x="448398" y="2696"/>
                  </a:lnTo>
                  <a:lnTo>
                    <a:pt x="40157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1" name="object 41"/>
          <p:cNvSpPr txBox="1"/>
          <p:nvPr/>
        </p:nvSpPr>
        <p:spPr>
          <a:xfrm>
            <a:off x="8261095" y="3253562"/>
            <a:ext cx="17780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25" dirty="0">
                <a:solidFill>
                  <a:srgbClr val="0A976C"/>
                </a:solidFill>
                <a:latin typeface="Century Gothic"/>
                <a:cs typeface="Century Gothic"/>
              </a:rPr>
              <a:t>7</a:t>
            </a:r>
            <a:endParaRPr sz="2000">
              <a:latin typeface="Century Gothic"/>
              <a:cs typeface="Century Gothic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278384" y="2327274"/>
            <a:ext cx="132842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Meet</a:t>
            </a:r>
            <a:r>
              <a:rPr sz="1600" spc="-11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with</a:t>
            </a:r>
            <a:r>
              <a:rPr sz="1600" spc="-11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0" dirty="0">
                <a:solidFill>
                  <a:srgbClr val="5F5F5F"/>
                </a:solidFill>
                <a:latin typeface="Tahoma"/>
                <a:cs typeface="Tahoma"/>
              </a:rPr>
              <a:t>data</a:t>
            </a:r>
            <a:endParaRPr sz="1600">
              <a:latin typeface="Tahoma"/>
              <a:cs typeface="Tahoma"/>
            </a:endParaRPr>
          </a:p>
          <a:p>
            <a:pPr algn="ctr">
              <a:lnSpc>
                <a:spcPct val="100000"/>
              </a:lnSpc>
            </a:pP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custodians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1407922" y="4618482"/>
            <a:ext cx="1510030" cy="509905"/>
          </a:xfrm>
          <a:prstGeom prst="rect">
            <a:avLst/>
          </a:prstGeom>
        </p:spPr>
        <p:txBody>
          <a:bodyPr vert="horz" wrap="square" lIns="0" tIns="22225" rIns="0" bIns="0" rtlCol="0">
            <a:spAutoFit/>
          </a:bodyPr>
          <a:lstStyle/>
          <a:p>
            <a:pPr marL="449580" marR="5080" indent="-437515">
              <a:lnSpc>
                <a:spcPts val="1900"/>
              </a:lnSpc>
              <a:spcBef>
                <a:spcPts val="175"/>
              </a:spcBef>
            </a:pPr>
            <a:r>
              <a:rPr sz="1600" spc="-25" dirty="0">
                <a:solidFill>
                  <a:srgbClr val="5F5F5F"/>
                </a:solidFill>
                <a:latin typeface="Tahoma"/>
                <a:cs typeface="Tahoma"/>
              </a:rPr>
              <a:t>Secure</a:t>
            </a:r>
            <a:r>
              <a:rPr sz="1600" spc="-16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activation budget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2658617" y="2327274"/>
            <a:ext cx="1666239" cy="5099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ts val="1910"/>
              </a:lnSpc>
              <a:spcBef>
                <a:spcPts val="95"/>
              </a:spcBef>
            </a:pP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Design</a:t>
            </a:r>
            <a:r>
              <a:rPr sz="1600" spc="-19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the</a:t>
            </a:r>
            <a:r>
              <a:rPr sz="1600" spc="-18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0" dirty="0">
                <a:solidFill>
                  <a:srgbClr val="5F5F5F"/>
                </a:solidFill>
                <a:latin typeface="Tahoma"/>
                <a:cs typeface="Tahoma"/>
              </a:rPr>
              <a:t>data</a:t>
            </a:r>
            <a:endParaRPr sz="1600">
              <a:latin typeface="Tahoma"/>
              <a:cs typeface="Tahoma"/>
            </a:endParaRPr>
          </a:p>
          <a:p>
            <a:pPr algn="ctr">
              <a:lnSpc>
                <a:spcPts val="1910"/>
              </a:lnSpc>
            </a:pPr>
            <a:r>
              <a:rPr sz="1600" spc="-35" dirty="0">
                <a:solidFill>
                  <a:srgbClr val="5F5F5F"/>
                </a:solidFill>
                <a:latin typeface="Tahoma"/>
                <a:cs typeface="Tahoma"/>
              </a:rPr>
              <a:t>gathering</a:t>
            </a:r>
            <a:r>
              <a:rPr sz="1600" spc="-10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template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3879850" y="4546219"/>
            <a:ext cx="1559560" cy="75374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algn="ctr">
              <a:lnSpc>
                <a:spcPct val="99400"/>
              </a:lnSpc>
              <a:spcBef>
                <a:spcPts val="105"/>
              </a:spcBef>
            </a:pPr>
            <a:r>
              <a:rPr sz="1600" spc="-20" dirty="0">
                <a:solidFill>
                  <a:srgbClr val="5F5F5F"/>
                </a:solidFill>
                <a:latin typeface="Tahoma"/>
                <a:cs typeface="Tahoma"/>
              </a:rPr>
              <a:t>Communicate</a:t>
            </a:r>
            <a:r>
              <a:rPr sz="1600" spc="-11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5" dirty="0">
                <a:solidFill>
                  <a:srgbClr val="5F5F5F"/>
                </a:solidFill>
                <a:latin typeface="Tahoma"/>
                <a:cs typeface="Tahoma"/>
              </a:rPr>
              <a:t>the </a:t>
            </a:r>
            <a:r>
              <a:rPr sz="1600" spc="-35" dirty="0">
                <a:solidFill>
                  <a:srgbClr val="5F5F5F"/>
                </a:solidFill>
                <a:latin typeface="Tahoma"/>
                <a:cs typeface="Tahoma"/>
              </a:rPr>
              <a:t>template</a:t>
            </a:r>
            <a:r>
              <a:rPr sz="1600" spc="-15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to</a:t>
            </a:r>
            <a:r>
              <a:rPr sz="1600" spc="-13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0" dirty="0">
                <a:solidFill>
                  <a:srgbClr val="5F5F5F"/>
                </a:solidFill>
                <a:latin typeface="Tahoma"/>
                <a:cs typeface="Tahoma"/>
              </a:rPr>
              <a:t>data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custodians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5304535" y="2097989"/>
            <a:ext cx="1229995" cy="75438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065" marR="5080" algn="ctr">
              <a:lnSpc>
                <a:spcPct val="99500"/>
              </a:lnSpc>
              <a:spcBef>
                <a:spcPts val="105"/>
              </a:spcBef>
            </a:pPr>
            <a:r>
              <a:rPr sz="1600" spc="-45" dirty="0">
                <a:solidFill>
                  <a:srgbClr val="087150"/>
                </a:solidFill>
                <a:latin typeface="Tahoma"/>
                <a:cs typeface="Tahoma"/>
              </a:rPr>
              <a:t>Send</a:t>
            </a:r>
            <a:r>
              <a:rPr sz="1600" spc="-150" dirty="0">
                <a:solidFill>
                  <a:srgbClr val="087150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087150"/>
                </a:solidFill>
                <a:latin typeface="Tahoma"/>
                <a:cs typeface="Tahoma"/>
              </a:rPr>
              <a:t>KPI</a:t>
            </a:r>
            <a:r>
              <a:rPr sz="1600" spc="-145" dirty="0">
                <a:solidFill>
                  <a:srgbClr val="087150"/>
                </a:solidFill>
                <a:latin typeface="Tahoma"/>
                <a:cs typeface="Tahoma"/>
              </a:rPr>
              <a:t> </a:t>
            </a:r>
            <a:r>
              <a:rPr sz="1600" spc="-35" dirty="0">
                <a:solidFill>
                  <a:srgbClr val="087150"/>
                </a:solidFill>
                <a:latin typeface="Tahoma"/>
                <a:cs typeface="Tahoma"/>
              </a:rPr>
              <a:t>data </a:t>
            </a:r>
            <a:r>
              <a:rPr sz="1600" spc="-10" dirty="0">
                <a:solidFill>
                  <a:srgbClr val="087150"/>
                </a:solidFill>
                <a:latin typeface="Tahoma"/>
                <a:cs typeface="Tahoma"/>
              </a:rPr>
              <a:t>gathering notification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6506082" y="4618482"/>
            <a:ext cx="1294130" cy="509905"/>
          </a:xfrm>
          <a:prstGeom prst="rect">
            <a:avLst/>
          </a:prstGeom>
        </p:spPr>
        <p:txBody>
          <a:bodyPr vert="horz" wrap="square" lIns="0" tIns="22225" rIns="0" bIns="0" rtlCol="0">
            <a:spAutoFit/>
          </a:bodyPr>
          <a:lstStyle/>
          <a:p>
            <a:pPr marL="416559" marR="5080" indent="-403860">
              <a:lnSpc>
                <a:spcPts val="1900"/>
              </a:lnSpc>
              <a:spcBef>
                <a:spcPts val="175"/>
              </a:spcBef>
            </a:pPr>
            <a:r>
              <a:rPr sz="1600" spc="-45" dirty="0">
                <a:solidFill>
                  <a:srgbClr val="087150"/>
                </a:solidFill>
                <a:latin typeface="Tahoma"/>
                <a:cs typeface="Tahoma"/>
              </a:rPr>
              <a:t>Send</a:t>
            </a:r>
            <a:r>
              <a:rPr sz="1600" spc="-165" dirty="0">
                <a:solidFill>
                  <a:srgbClr val="087150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087150"/>
                </a:solidFill>
                <a:latin typeface="Tahoma"/>
                <a:cs typeface="Tahoma"/>
              </a:rPr>
              <a:t>reminder </a:t>
            </a:r>
            <a:r>
              <a:rPr sz="1600" spc="-20" dirty="0">
                <a:solidFill>
                  <a:srgbClr val="087150"/>
                </a:solidFill>
                <a:latin typeface="Tahoma"/>
                <a:cs typeface="Tahoma"/>
              </a:rPr>
              <a:t>email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7730108" y="2324226"/>
            <a:ext cx="112204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0" dirty="0">
                <a:solidFill>
                  <a:srgbClr val="087150"/>
                </a:solidFill>
                <a:latin typeface="Tahoma"/>
                <a:cs typeface="Tahoma"/>
              </a:rPr>
              <a:t>Receive</a:t>
            </a:r>
            <a:r>
              <a:rPr sz="1600" spc="-160" dirty="0">
                <a:solidFill>
                  <a:srgbClr val="087150"/>
                </a:solidFill>
                <a:latin typeface="Tahoma"/>
                <a:cs typeface="Tahoma"/>
              </a:rPr>
              <a:t> </a:t>
            </a:r>
            <a:r>
              <a:rPr sz="1600" spc="-20" dirty="0">
                <a:solidFill>
                  <a:srgbClr val="087150"/>
                </a:solidFill>
                <a:latin typeface="Tahoma"/>
                <a:cs typeface="Tahoma"/>
              </a:rPr>
              <a:t>data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1652142" y="1546301"/>
            <a:ext cx="163957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200" dirty="0">
                <a:solidFill>
                  <a:srgbClr val="5F5F5F"/>
                </a:solidFill>
                <a:latin typeface="Century Gothic"/>
                <a:cs typeface="Century Gothic"/>
              </a:rPr>
              <a:t>KPI</a:t>
            </a:r>
            <a:r>
              <a:rPr sz="1800" spc="-5" dirty="0">
                <a:solidFill>
                  <a:srgbClr val="5F5F5F"/>
                </a:solidFill>
                <a:latin typeface="Century Gothic"/>
                <a:cs typeface="Century Gothic"/>
              </a:rPr>
              <a:t> </a:t>
            </a:r>
            <a:r>
              <a:rPr sz="1800" spc="-10" dirty="0">
                <a:solidFill>
                  <a:srgbClr val="5F5F5F"/>
                </a:solidFill>
                <a:latin typeface="Century Gothic"/>
                <a:cs typeface="Century Gothic"/>
              </a:rPr>
              <a:t>activation</a:t>
            </a:r>
            <a:endParaRPr sz="1800">
              <a:latin typeface="Century Gothic"/>
              <a:cs typeface="Century Gothic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6168009" y="5766917"/>
            <a:ext cx="2169795" cy="5759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29209" marR="5080" indent="-17145">
              <a:lnSpc>
                <a:spcPct val="100600"/>
              </a:lnSpc>
              <a:spcBef>
                <a:spcPts val="85"/>
              </a:spcBef>
            </a:pPr>
            <a:r>
              <a:rPr sz="1800" spc="110" dirty="0">
                <a:solidFill>
                  <a:srgbClr val="087150"/>
                </a:solidFill>
                <a:latin typeface="Century Gothic"/>
                <a:cs typeface="Century Gothic"/>
              </a:rPr>
              <a:t>The</a:t>
            </a:r>
            <a:r>
              <a:rPr sz="1800" spc="-10" dirty="0">
                <a:solidFill>
                  <a:srgbClr val="087150"/>
                </a:solidFill>
                <a:latin typeface="Century Gothic"/>
                <a:cs typeface="Century Gothic"/>
              </a:rPr>
              <a:t> </a:t>
            </a:r>
            <a:r>
              <a:rPr sz="1800" spc="55" dirty="0">
                <a:solidFill>
                  <a:srgbClr val="087150"/>
                </a:solidFill>
                <a:latin typeface="Century Gothic"/>
                <a:cs typeface="Century Gothic"/>
              </a:rPr>
              <a:t>on-</a:t>
            </a:r>
            <a:r>
              <a:rPr sz="1800" spc="50" dirty="0">
                <a:solidFill>
                  <a:srgbClr val="087150"/>
                </a:solidFill>
                <a:latin typeface="Century Gothic"/>
                <a:cs typeface="Century Gothic"/>
              </a:rPr>
              <a:t>going</a:t>
            </a:r>
            <a:r>
              <a:rPr sz="1800" spc="-25" dirty="0">
                <a:solidFill>
                  <a:srgbClr val="087150"/>
                </a:solidFill>
                <a:latin typeface="Century Gothic"/>
                <a:cs typeface="Century Gothic"/>
              </a:rPr>
              <a:t> </a:t>
            </a:r>
            <a:r>
              <a:rPr sz="1800" spc="-40" dirty="0">
                <a:solidFill>
                  <a:srgbClr val="087150"/>
                </a:solidFill>
                <a:latin typeface="Century Gothic"/>
                <a:cs typeface="Century Gothic"/>
              </a:rPr>
              <a:t>data </a:t>
            </a:r>
            <a:r>
              <a:rPr sz="1800" spc="60" dirty="0">
                <a:solidFill>
                  <a:srgbClr val="087150"/>
                </a:solidFill>
                <a:latin typeface="Century Gothic"/>
                <a:cs typeface="Century Gothic"/>
              </a:rPr>
              <a:t>gathering</a:t>
            </a:r>
            <a:r>
              <a:rPr sz="1800" spc="-25" dirty="0">
                <a:solidFill>
                  <a:srgbClr val="087150"/>
                </a:solidFill>
                <a:latin typeface="Century Gothic"/>
                <a:cs typeface="Century Gothic"/>
              </a:rPr>
              <a:t> </a:t>
            </a:r>
            <a:r>
              <a:rPr sz="1800" spc="-10" dirty="0">
                <a:solidFill>
                  <a:srgbClr val="087150"/>
                </a:solidFill>
                <a:latin typeface="Century Gothic"/>
                <a:cs typeface="Century Gothic"/>
              </a:rPr>
              <a:t>process</a:t>
            </a:r>
            <a:endParaRPr sz="1800">
              <a:latin typeface="Century Gothic"/>
              <a:cs typeface="Century Gothic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265938" y="1911857"/>
            <a:ext cx="4491355" cy="365760"/>
          </a:xfrm>
          <a:custGeom>
            <a:avLst/>
            <a:gdLst/>
            <a:ahLst/>
            <a:cxnLst/>
            <a:rect l="l" t="t" r="r" b="b"/>
            <a:pathLst>
              <a:path w="4491355" h="365760">
                <a:moveTo>
                  <a:pt x="0" y="365759"/>
                </a:moveTo>
                <a:lnTo>
                  <a:pt x="0" y="294590"/>
                </a:lnTo>
                <a:lnTo>
                  <a:pt x="0" y="236458"/>
                </a:lnTo>
                <a:lnTo>
                  <a:pt x="0" y="197256"/>
                </a:lnTo>
                <a:lnTo>
                  <a:pt x="0" y="182879"/>
                </a:lnTo>
                <a:lnTo>
                  <a:pt x="2245614" y="182879"/>
                </a:lnTo>
                <a:lnTo>
                  <a:pt x="2245614" y="133945"/>
                </a:lnTo>
                <a:lnTo>
                  <a:pt x="2245614" y="98583"/>
                </a:lnTo>
                <a:lnTo>
                  <a:pt x="2245614" y="59650"/>
                </a:lnTo>
                <a:lnTo>
                  <a:pt x="2245614" y="0"/>
                </a:lnTo>
                <a:lnTo>
                  <a:pt x="2245614" y="71169"/>
                </a:lnTo>
                <a:lnTo>
                  <a:pt x="2245614" y="129301"/>
                </a:lnTo>
                <a:lnTo>
                  <a:pt x="2245614" y="168503"/>
                </a:lnTo>
                <a:lnTo>
                  <a:pt x="2245614" y="182879"/>
                </a:lnTo>
                <a:lnTo>
                  <a:pt x="4491228" y="182879"/>
                </a:lnTo>
                <a:lnTo>
                  <a:pt x="4491228" y="231814"/>
                </a:lnTo>
                <a:lnTo>
                  <a:pt x="4491228" y="267176"/>
                </a:lnTo>
                <a:lnTo>
                  <a:pt x="4491228" y="306109"/>
                </a:lnTo>
                <a:lnTo>
                  <a:pt x="4491228" y="365759"/>
                </a:lnTo>
              </a:path>
            </a:pathLst>
          </a:custGeom>
          <a:ln w="19050">
            <a:solidFill>
              <a:srgbClr val="5F5F5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5680709" y="5360670"/>
            <a:ext cx="3180715" cy="360045"/>
          </a:xfrm>
          <a:custGeom>
            <a:avLst/>
            <a:gdLst/>
            <a:ahLst/>
            <a:cxnLst/>
            <a:rect l="l" t="t" r="r" b="b"/>
            <a:pathLst>
              <a:path w="3180715" h="360045">
                <a:moveTo>
                  <a:pt x="0" y="0"/>
                </a:moveTo>
                <a:lnTo>
                  <a:pt x="0" y="69996"/>
                </a:lnTo>
                <a:lnTo>
                  <a:pt x="0" y="127158"/>
                </a:lnTo>
                <a:lnTo>
                  <a:pt x="0" y="165699"/>
                </a:lnTo>
                <a:lnTo>
                  <a:pt x="0" y="179831"/>
                </a:lnTo>
                <a:lnTo>
                  <a:pt x="1590293" y="179831"/>
                </a:lnTo>
                <a:lnTo>
                  <a:pt x="1590293" y="227933"/>
                </a:lnTo>
                <a:lnTo>
                  <a:pt x="1590293" y="262699"/>
                </a:lnTo>
                <a:lnTo>
                  <a:pt x="1590293" y="300989"/>
                </a:lnTo>
                <a:lnTo>
                  <a:pt x="1590293" y="359663"/>
                </a:lnTo>
                <a:lnTo>
                  <a:pt x="1590293" y="289667"/>
                </a:lnTo>
                <a:lnTo>
                  <a:pt x="1590293" y="232505"/>
                </a:lnTo>
                <a:lnTo>
                  <a:pt x="1590293" y="193964"/>
                </a:lnTo>
                <a:lnTo>
                  <a:pt x="1590293" y="179831"/>
                </a:lnTo>
                <a:lnTo>
                  <a:pt x="3180588" y="179831"/>
                </a:lnTo>
                <a:lnTo>
                  <a:pt x="3180588" y="131730"/>
                </a:lnTo>
                <a:lnTo>
                  <a:pt x="3180588" y="96964"/>
                </a:lnTo>
                <a:lnTo>
                  <a:pt x="3180588" y="58673"/>
                </a:lnTo>
                <a:lnTo>
                  <a:pt x="3180588" y="0"/>
                </a:lnTo>
              </a:path>
            </a:pathLst>
          </a:custGeom>
          <a:ln w="19050">
            <a:solidFill>
              <a:srgbClr val="0871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6347" rIns="0" bIns="0" rtlCol="0">
            <a:spAutoFit/>
          </a:bodyPr>
          <a:lstStyle/>
          <a:p>
            <a:pPr marL="2392045">
              <a:lnSpc>
                <a:spcPts val="1250"/>
              </a:lnSpc>
            </a:pPr>
            <a:fld id="{81D60167-4931-47E6-BA6A-407CBD079E47}" type="slidenum">
              <a:rPr spc="-25" dirty="0"/>
              <a:t>203</a:t>
            </a:fld>
            <a:endParaRPr spc="-25" dirty="0"/>
          </a:p>
        </p:txBody>
      </p:sp>
      <p:sp>
        <p:nvSpPr>
          <p:cNvPr id="54" name="object 5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/>
              <a:t>©</a:t>
            </a:r>
            <a:r>
              <a:rPr spc="-15" dirty="0"/>
              <a:t> </a:t>
            </a:r>
            <a:r>
              <a:rPr dirty="0"/>
              <a:t>The</a:t>
            </a:r>
            <a:r>
              <a:rPr spc="-30" dirty="0"/>
              <a:t> </a:t>
            </a:r>
            <a:r>
              <a:rPr dirty="0"/>
              <a:t>KPI</a:t>
            </a:r>
            <a:r>
              <a:rPr spc="-5" dirty="0"/>
              <a:t> </a:t>
            </a:r>
            <a:r>
              <a:rPr dirty="0"/>
              <a:t>Institute</a:t>
            </a:r>
            <a:r>
              <a:rPr spc="-20" dirty="0"/>
              <a:t> 2023</a:t>
            </a:r>
          </a:p>
        </p:txBody>
      </p:sp>
    </p:spTree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09258" rIns="0" bIns="0" rtlCol="0">
            <a:spAutoFit/>
          </a:bodyPr>
          <a:lstStyle/>
          <a:p>
            <a:pPr marL="31115">
              <a:lnSpc>
                <a:spcPct val="100000"/>
              </a:lnSpc>
              <a:spcBef>
                <a:spcPts val="100"/>
              </a:spcBef>
            </a:pPr>
            <a:r>
              <a:rPr spc="125" dirty="0"/>
              <a:t>DATA</a:t>
            </a:r>
            <a:r>
              <a:rPr spc="20" dirty="0"/>
              <a:t> </a:t>
            </a:r>
            <a:r>
              <a:rPr spc="120" dirty="0"/>
              <a:t>GATHERING</a:t>
            </a:r>
            <a:r>
              <a:rPr spc="45" dirty="0"/>
              <a:t> </a:t>
            </a:r>
            <a:r>
              <a:rPr spc="55" dirty="0"/>
              <a:t>GOVERNANCE</a:t>
            </a:r>
          </a:p>
        </p:txBody>
      </p:sp>
      <p:sp>
        <p:nvSpPr>
          <p:cNvPr id="3" name="object 3"/>
          <p:cNvSpPr/>
          <p:nvPr/>
        </p:nvSpPr>
        <p:spPr>
          <a:xfrm>
            <a:off x="2645664" y="3095244"/>
            <a:ext cx="254635" cy="360045"/>
          </a:xfrm>
          <a:custGeom>
            <a:avLst/>
            <a:gdLst/>
            <a:ahLst/>
            <a:cxnLst/>
            <a:rect l="l" t="t" r="r" b="b"/>
            <a:pathLst>
              <a:path w="254635" h="360045">
                <a:moveTo>
                  <a:pt x="190881" y="0"/>
                </a:moveTo>
                <a:lnTo>
                  <a:pt x="63627" y="0"/>
                </a:lnTo>
                <a:lnTo>
                  <a:pt x="63627" y="232409"/>
                </a:lnTo>
                <a:lnTo>
                  <a:pt x="0" y="232409"/>
                </a:lnTo>
                <a:lnTo>
                  <a:pt x="127254" y="359663"/>
                </a:lnTo>
                <a:lnTo>
                  <a:pt x="254508" y="232409"/>
                </a:lnTo>
                <a:lnTo>
                  <a:pt x="190881" y="232409"/>
                </a:lnTo>
                <a:lnTo>
                  <a:pt x="190881" y="0"/>
                </a:lnTo>
                <a:close/>
              </a:path>
            </a:pathLst>
          </a:custGeom>
          <a:solidFill>
            <a:srgbClr val="0A976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713476" y="3095244"/>
            <a:ext cx="256540" cy="360045"/>
          </a:xfrm>
          <a:custGeom>
            <a:avLst/>
            <a:gdLst/>
            <a:ahLst/>
            <a:cxnLst/>
            <a:rect l="l" t="t" r="r" b="b"/>
            <a:pathLst>
              <a:path w="256539" h="360045">
                <a:moveTo>
                  <a:pt x="192024" y="0"/>
                </a:moveTo>
                <a:lnTo>
                  <a:pt x="64008" y="0"/>
                </a:lnTo>
                <a:lnTo>
                  <a:pt x="64008" y="231647"/>
                </a:lnTo>
                <a:lnTo>
                  <a:pt x="0" y="231647"/>
                </a:lnTo>
                <a:lnTo>
                  <a:pt x="128015" y="359663"/>
                </a:lnTo>
                <a:lnTo>
                  <a:pt x="256032" y="231647"/>
                </a:lnTo>
                <a:lnTo>
                  <a:pt x="192024" y="231647"/>
                </a:lnTo>
                <a:lnTo>
                  <a:pt x="192024" y="0"/>
                </a:lnTo>
                <a:close/>
              </a:path>
            </a:pathLst>
          </a:custGeom>
          <a:solidFill>
            <a:srgbClr val="044B35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1667231" y="1525450"/>
            <a:ext cx="2261870" cy="629920"/>
            <a:chOff x="1667231" y="1525450"/>
            <a:chExt cx="2261870" cy="62992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67231" y="1525450"/>
              <a:ext cx="2261664" cy="61886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82723" y="1572780"/>
              <a:ext cx="1627631" cy="582155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684019" y="1533144"/>
              <a:ext cx="2178050" cy="544195"/>
            </a:xfrm>
            <a:custGeom>
              <a:avLst/>
              <a:gdLst/>
              <a:ahLst/>
              <a:cxnLst/>
              <a:rect l="l" t="t" r="r" b="b"/>
              <a:pathLst>
                <a:path w="2178050" h="544194">
                  <a:moveTo>
                    <a:pt x="2087118" y="0"/>
                  </a:moveTo>
                  <a:lnTo>
                    <a:pt x="90678" y="0"/>
                  </a:lnTo>
                  <a:lnTo>
                    <a:pt x="55399" y="7131"/>
                  </a:lnTo>
                  <a:lnTo>
                    <a:pt x="26574" y="26574"/>
                  </a:lnTo>
                  <a:lnTo>
                    <a:pt x="7131" y="55399"/>
                  </a:lnTo>
                  <a:lnTo>
                    <a:pt x="0" y="90677"/>
                  </a:lnTo>
                  <a:lnTo>
                    <a:pt x="0" y="453389"/>
                  </a:lnTo>
                  <a:lnTo>
                    <a:pt x="7131" y="488668"/>
                  </a:lnTo>
                  <a:lnTo>
                    <a:pt x="26574" y="517493"/>
                  </a:lnTo>
                  <a:lnTo>
                    <a:pt x="55399" y="536936"/>
                  </a:lnTo>
                  <a:lnTo>
                    <a:pt x="90678" y="544067"/>
                  </a:lnTo>
                  <a:lnTo>
                    <a:pt x="2087118" y="544067"/>
                  </a:lnTo>
                  <a:lnTo>
                    <a:pt x="2122396" y="536936"/>
                  </a:lnTo>
                  <a:lnTo>
                    <a:pt x="2151221" y="517493"/>
                  </a:lnTo>
                  <a:lnTo>
                    <a:pt x="2170664" y="488668"/>
                  </a:lnTo>
                  <a:lnTo>
                    <a:pt x="2177796" y="453389"/>
                  </a:lnTo>
                  <a:lnTo>
                    <a:pt x="2177796" y="90677"/>
                  </a:lnTo>
                  <a:lnTo>
                    <a:pt x="2170664" y="55399"/>
                  </a:lnTo>
                  <a:lnTo>
                    <a:pt x="2151221" y="26574"/>
                  </a:lnTo>
                  <a:lnTo>
                    <a:pt x="2122396" y="7131"/>
                  </a:lnTo>
                  <a:lnTo>
                    <a:pt x="2087118" y="0"/>
                  </a:lnTo>
                  <a:close/>
                </a:path>
              </a:pathLst>
            </a:custGeom>
            <a:solidFill>
              <a:srgbClr val="0A97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2134361" y="1644777"/>
            <a:ext cx="12757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200" dirty="0">
                <a:solidFill>
                  <a:srgbClr val="FFFFFF"/>
                </a:solidFill>
                <a:latin typeface="Century Gothic"/>
                <a:cs typeface="Century Gothic"/>
              </a:rPr>
              <a:t>KPI</a:t>
            </a:r>
            <a:r>
              <a:rPr sz="180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800" spc="45" dirty="0">
                <a:solidFill>
                  <a:srgbClr val="FFFFFF"/>
                </a:solidFill>
                <a:latin typeface="Century Gothic"/>
                <a:cs typeface="Century Gothic"/>
              </a:rPr>
              <a:t>Owner</a:t>
            </a:r>
            <a:endParaRPr sz="1800">
              <a:latin typeface="Century Gothic"/>
              <a:cs typeface="Century Gothic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749298" y="2399157"/>
            <a:ext cx="20459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76884" marR="5080" indent="-464820">
              <a:lnSpc>
                <a:spcPct val="100000"/>
              </a:lnSpc>
              <a:spcBef>
                <a:spcPts val="100"/>
              </a:spcBef>
            </a:pPr>
            <a:r>
              <a:rPr sz="1800" spc="-30" dirty="0">
                <a:solidFill>
                  <a:srgbClr val="087150"/>
                </a:solidFill>
                <a:latin typeface="Tahoma"/>
                <a:cs typeface="Tahoma"/>
              </a:rPr>
              <a:t>Responsible</a:t>
            </a:r>
            <a:r>
              <a:rPr sz="1800" spc="-150" dirty="0">
                <a:solidFill>
                  <a:srgbClr val="087150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087150"/>
                </a:solidFill>
                <a:latin typeface="Tahoma"/>
                <a:cs typeface="Tahoma"/>
              </a:rPr>
              <a:t>to</a:t>
            </a:r>
            <a:r>
              <a:rPr sz="1800" spc="-155" dirty="0">
                <a:solidFill>
                  <a:srgbClr val="087150"/>
                </a:solidFill>
                <a:latin typeface="Tahoma"/>
                <a:cs typeface="Tahoma"/>
              </a:rPr>
              <a:t> </a:t>
            </a:r>
            <a:r>
              <a:rPr sz="1800" spc="-10" dirty="0">
                <a:solidFill>
                  <a:srgbClr val="087150"/>
                </a:solidFill>
                <a:latin typeface="Tahoma"/>
                <a:cs typeface="Tahoma"/>
              </a:rPr>
              <a:t>reach </a:t>
            </a:r>
            <a:r>
              <a:rPr sz="1800" dirty="0">
                <a:solidFill>
                  <a:srgbClr val="087150"/>
                </a:solidFill>
                <a:latin typeface="Tahoma"/>
                <a:cs typeface="Tahoma"/>
              </a:rPr>
              <a:t>KPI</a:t>
            </a:r>
            <a:r>
              <a:rPr sz="1800" spc="-180" dirty="0">
                <a:solidFill>
                  <a:srgbClr val="087150"/>
                </a:solidFill>
                <a:latin typeface="Tahoma"/>
                <a:cs typeface="Tahoma"/>
              </a:rPr>
              <a:t> </a:t>
            </a:r>
            <a:r>
              <a:rPr sz="1800" spc="-10" dirty="0">
                <a:solidFill>
                  <a:srgbClr val="087150"/>
                </a:solidFill>
                <a:latin typeface="Tahoma"/>
                <a:cs typeface="Tahoma"/>
              </a:rPr>
              <a:t>targets</a:t>
            </a:r>
            <a:endParaRPr sz="1800">
              <a:latin typeface="Tahoma"/>
              <a:cs typeface="Tahoma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4735049" y="1525450"/>
            <a:ext cx="2263775" cy="631190"/>
            <a:chOff x="4735049" y="1525450"/>
            <a:chExt cx="2263775" cy="631190"/>
          </a:xfrm>
        </p:grpSpPr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735049" y="1525450"/>
              <a:ext cx="2263176" cy="61886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76216" y="1574304"/>
              <a:ext cx="2180843" cy="582155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4751832" y="1533144"/>
              <a:ext cx="2179320" cy="544195"/>
            </a:xfrm>
            <a:custGeom>
              <a:avLst/>
              <a:gdLst/>
              <a:ahLst/>
              <a:cxnLst/>
              <a:rect l="l" t="t" r="r" b="b"/>
              <a:pathLst>
                <a:path w="2179320" h="544194">
                  <a:moveTo>
                    <a:pt x="2088641" y="0"/>
                  </a:moveTo>
                  <a:lnTo>
                    <a:pt x="90677" y="0"/>
                  </a:lnTo>
                  <a:lnTo>
                    <a:pt x="55399" y="7131"/>
                  </a:lnTo>
                  <a:lnTo>
                    <a:pt x="26574" y="26574"/>
                  </a:lnTo>
                  <a:lnTo>
                    <a:pt x="7131" y="55399"/>
                  </a:lnTo>
                  <a:lnTo>
                    <a:pt x="0" y="90677"/>
                  </a:lnTo>
                  <a:lnTo>
                    <a:pt x="0" y="453389"/>
                  </a:lnTo>
                  <a:lnTo>
                    <a:pt x="7131" y="488668"/>
                  </a:lnTo>
                  <a:lnTo>
                    <a:pt x="26574" y="517493"/>
                  </a:lnTo>
                  <a:lnTo>
                    <a:pt x="55399" y="536936"/>
                  </a:lnTo>
                  <a:lnTo>
                    <a:pt x="90677" y="544067"/>
                  </a:lnTo>
                  <a:lnTo>
                    <a:pt x="2088641" y="544067"/>
                  </a:lnTo>
                  <a:lnTo>
                    <a:pt x="2123920" y="536936"/>
                  </a:lnTo>
                  <a:lnTo>
                    <a:pt x="2152745" y="517493"/>
                  </a:lnTo>
                  <a:lnTo>
                    <a:pt x="2172188" y="488668"/>
                  </a:lnTo>
                  <a:lnTo>
                    <a:pt x="2179319" y="453389"/>
                  </a:lnTo>
                  <a:lnTo>
                    <a:pt x="2179319" y="90677"/>
                  </a:lnTo>
                  <a:lnTo>
                    <a:pt x="2172188" y="55399"/>
                  </a:lnTo>
                  <a:lnTo>
                    <a:pt x="2152745" y="26574"/>
                  </a:lnTo>
                  <a:lnTo>
                    <a:pt x="2123920" y="7131"/>
                  </a:lnTo>
                  <a:lnTo>
                    <a:pt x="2088641" y="0"/>
                  </a:lnTo>
                  <a:close/>
                </a:path>
              </a:pathLst>
            </a:custGeom>
            <a:solidFill>
              <a:srgbClr val="044B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4927853" y="1646301"/>
            <a:ext cx="18300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entury Gothic"/>
                <a:cs typeface="Century Gothic"/>
              </a:rPr>
              <a:t>Data</a:t>
            </a:r>
            <a:r>
              <a:rPr sz="1800" spc="-5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entury Gothic"/>
                <a:cs typeface="Century Gothic"/>
              </a:rPr>
              <a:t>Custodian</a:t>
            </a:r>
            <a:endParaRPr sz="1800">
              <a:latin typeface="Century Gothic"/>
              <a:cs typeface="Century Gothic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772914" y="2399157"/>
            <a:ext cx="2137410" cy="571500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440690" marR="5080" indent="-428625">
              <a:lnSpc>
                <a:spcPts val="2140"/>
              </a:lnSpc>
              <a:spcBef>
                <a:spcPts val="185"/>
              </a:spcBef>
            </a:pPr>
            <a:r>
              <a:rPr sz="1800" spc="-30" dirty="0">
                <a:solidFill>
                  <a:srgbClr val="076447"/>
                </a:solidFill>
                <a:latin typeface="Tahoma"/>
                <a:cs typeface="Tahoma"/>
              </a:rPr>
              <a:t>Responsible</a:t>
            </a:r>
            <a:r>
              <a:rPr sz="1800" spc="-150" dirty="0">
                <a:solidFill>
                  <a:srgbClr val="076447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076447"/>
                </a:solidFill>
                <a:latin typeface="Tahoma"/>
                <a:cs typeface="Tahoma"/>
              </a:rPr>
              <a:t>to</a:t>
            </a:r>
            <a:r>
              <a:rPr sz="1800" spc="-155" dirty="0">
                <a:solidFill>
                  <a:srgbClr val="076447"/>
                </a:solidFill>
                <a:latin typeface="Tahoma"/>
                <a:cs typeface="Tahoma"/>
              </a:rPr>
              <a:t> </a:t>
            </a:r>
            <a:r>
              <a:rPr sz="1800" spc="-10" dirty="0">
                <a:solidFill>
                  <a:srgbClr val="076447"/>
                </a:solidFill>
                <a:latin typeface="Tahoma"/>
                <a:cs typeface="Tahoma"/>
              </a:rPr>
              <a:t>gather </a:t>
            </a:r>
            <a:r>
              <a:rPr sz="1800" spc="-40" dirty="0">
                <a:solidFill>
                  <a:srgbClr val="076447"/>
                </a:solidFill>
                <a:latin typeface="Tahoma"/>
                <a:cs typeface="Tahoma"/>
              </a:rPr>
              <a:t>data</a:t>
            </a:r>
            <a:r>
              <a:rPr sz="1800" spc="-180" dirty="0">
                <a:solidFill>
                  <a:srgbClr val="076447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076447"/>
                </a:solidFill>
                <a:latin typeface="Tahoma"/>
                <a:cs typeface="Tahoma"/>
              </a:rPr>
              <a:t>for</a:t>
            </a:r>
            <a:r>
              <a:rPr sz="1800" spc="-175" dirty="0">
                <a:solidFill>
                  <a:srgbClr val="076447"/>
                </a:solidFill>
                <a:latin typeface="Tahoma"/>
                <a:cs typeface="Tahoma"/>
              </a:rPr>
              <a:t> </a:t>
            </a:r>
            <a:r>
              <a:rPr sz="1800" spc="-20" dirty="0">
                <a:solidFill>
                  <a:srgbClr val="076447"/>
                </a:solidFill>
                <a:latin typeface="Tahoma"/>
                <a:cs typeface="Tahoma"/>
              </a:rPr>
              <a:t>KPIs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2670048" y="2174748"/>
            <a:ext cx="205740" cy="177165"/>
          </a:xfrm>
          <a:custGeom>
            <a:avLst/>
            <a:gdLst/>
            <a:ahLst/>
            <a:cxnLst/>
            <a:rect l="l" t="t" r="r" b="b"/>
            <a:pathLst>
              <a:path w="205739" h="177164">
                <a:moveTo>
                  <a:pt x="205739" y="0"/>
                </a:moveTo>
                <a:lnTo>
                  <a:pt x="0" y="0"/>
                </a:lnTo>
                <a:lnTo>
                  <a:pt x="102869" y="176784"/>
                </a:lnTo>
                <a:lnTo>
                  <a:pt x="205739" y="0"/>
                </a:lnTo>
                <a:close/>
              </a:path>
            </a:pathLst>
          </a:custGeom>
          <a:solidFill>
            <a:srgbClr val="0A976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739384" y="2174748"/>
            <a:ext cx="204470" cy="177165"/>
          </a:xfrm>
          <a:custGeom>
            <a:avLst/>
            <a:gdLst/>
            <a:ahLst/>
            <a:cxnLst/>
            <a:rect l="l" t="t" r="r" b="b"/>
            <a:pathLst>
              <a:path w="204470" h="177164">
                <a:moveTo>
                  <a:pt x="204215" y="0"/>
                </a:moveTo>
                <a:lnTo>
                  <a:pt x="0" y="0"/>
                </a:lnTo>
                <a:lnTo>
                  <a:pt x="102107" y="176784"/>
                </a:lnTo>
                <a:lnTo>
                  <a:pt x="204215" y="0"/>
                </a:lnTo>
                <a:close/>
              </a:path>
            </a:pathLst>
          </a:custGeom>
          <a:solidFill>
            <a:srgbClr val="044B35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9" name="object 19"/>
          <p:cNvGrpSpPr/>
          <p:nvPr/>
        </p:nvGrpSpPr>
        <p:grpSpPr>
          <a:xfrm>
            <a:off x="1632196" y="3665146"/>
            <a:ext cx="5400040" cy="631190"/>
            <a:chOff x="1632196" y="3665146"/>
            <a:chExt cx="5400040" cy="631190"/>
          </a:xfrm>
        </p:grpSpPr>
        <p:pic>
          <p:nvPicPr>
            <p:cNvPr id="20" name="object 2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32196" y="3665146"/>
              <a:ext cx="5399547" cy="618860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25724" y="3714000"/>
              <a:ext cx="2410968" cy="582155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1648968" y="3672839"/>
              <a:ext cx="5316220" cy="544195"/>
            </a:xfrm>
            <a:custGeom>
              <a:avLst/>
              <a:gdLst/>
              <a:ahLst/>
              <a:cxnLst/>
              <a:rect l="l" t="t" r="r" b="b"/>
              <a:pathLst>
                <a:path w="5316220" h="544195">
                  <a:moveTo>
                    <a:pt x="5225033" y="0"/>
                  </a:moveTo>
                  <a:lnTo>
                    <a:pt x="90677" y="0"/>
                  </a:lnTo>
                  <a:lnTo>
                    <a:pt x="55399" y="7131"/>
                  </a:lnTo>
                  <a:lnTo>
                    <a:pt x="26574" y="26574"/>
                  </a:lnTo>
                  <a:lnTo>
                    <a:pt x="7131" y="55399"/>
                  </a:lnTo>
                  <a:lnTo>
                    <a:pt x="0" y="90678"/>
                  </a:lnTo>
                  <a:lnTo>
                    <a:pt x="0" y="453390"/>
                  </a:lnTo>
                  <a:lnTo>
                    <a:pt x="7131" y="488668"/>
                  </a:lnTo>
                  <a:lnTo>
                    <a:pt x="26574" y="517493"/>
                  </a:lnTo>
                  <a:lnTo>
                    <a:pt x="55399" y="536936"/>
                  </a:lnTo>
                  <a:lnTo>
                    <a:pt x="90677" y="544068"/>
                  </a:lnTo>
                  <a:lnTo>
                    <a:pt x="5225033" y="544068"/>
                  </a:lnTo>
                  <a:lnTo>
                    <a:pt x="5260312" y="536936"/>
                  </a:lnTo>
                  <a:lnTo>
                    <a:pt x="5289137" y="517493"/>
                  </a:lnTo>
                  <a:lnTo>
                    <a:pt x="5308580" y="488668"/>
                  </a:lnTo>
                  <a:lnTo>
                    <a:pt x="5315711" y="453390"/>
                  </a:lnTo>
                  <a:lnTo>
                    <a:pt x="5315711" y="90678"/>
                  </a:lnTo>
                  <a:lnTo>
                    <a:pt x="5308580" y="55399"/>
                  </a:lnTo>
                  <a:lnTo>
                    <a:pt x="5289137" y="26574"/>
                  </a:lnTo>
                  <a:lnTo>
                    <a:pt x="5260312" y="7131"/>
                  </a:lnTo>
                  <a:lnTo>
                    <a:pt x="5225033" y="0"/>
                  </a:lnTo>
                  <a:close/>
                </a:path>
              </a:pathLst>
            </a:custGeom>
            <a:solidFill>
              <a:srgbClr val="D0CEC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1693926" y="3786378"/>
            <a:ext cx="5431155" cy="22339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196850" algn="ctr">
              <a:lnSpc>
                <a:spcPct val="100000"/>
              </a:lnSpc>
              <a:spcBef>
                <a:spcPts val="100"/>
              </a:spcBef>
            </a:pPr>
            <a:r>
              <a:rPr sz="1800" spc="65" dirty="0">
                <a:solidFill>
                  <a:srgbClr val="5F5F5F"/>
                </a:solidFill>
                <a:latin typeface="Century Gothic"/>
                <a:cs typeface="Century Gothic"/>
              </a:rPr>
              <a:t>Report</a:t>
            </a:r>
            <a:r>
              <a:rPr sz="1800" dirty="0">
                <a:solidFill>
                  <a:srgbClr val="5F5F5F"/>
                </a:solidFill>
                <a:latin typeface="Century Gothic"/>
                <a:cs typeface="Century Gothic"/>
              </a:rPr>
              <a:t> </a:t>
            </a:r>
            <a:r>
              <a:rPr sz="1800" spc="-10" dirty="0">
                <a:solidFill>
                  <a:srgbClr val="5F5F5F"/>
                </a:solidFill>
                <a:latin typeface="Century Gothic"/>
                <a:cs typeface="Century Gothic"/>
              </a:rPr>
              <a:t>Generator</a:t>
            </a:r>
            <a:endParaRPr sz="1800">
              <a:latin typeface="Century Gothic"/>
              <a:cs typeface="Century Gothic"/>
            </a:endParaRPr>
          </a:p>
          <a:p>
            <a:pPr>
              <a:lnSpc>
                <a:spcPct val="100000"/>
              </a:lnSpc>
              <a:spcBef>
                <a:spcPts val="1320"/>
              </a:spcBef>
            </a:pPr>
            <a:endParaRPr sz="1800">
              <a:latin typeface="Century Gothic"/>
              <a:cs typeface="Century Gothic"/>
            </a:endParaRPr>
          </a:p>
          <a:p>
            <a:pPr marL="12700">
              <a:lnSpc>
                <a:spcPct val="100000"/>
              </a:lnSpc>
            </a:pPr>
            <a:r>
              <a:rPr sz="1800" spc="-25" dirty="0">
                <a:solidFill>
                  <a:srgbClr val="5F5F5F"/>
                </a:solidFill>
                <a:latin typeface="Tahoma"/>
                <a:cs typeface="Tahoma"/>
              </a:rPr>
              <a:t>This</a:t>
            </a:r>
            <a:r>
              <a:rPr sz="1800" spc="-19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5F5F5F"/>
                </a:solidFill>
                <a:latin typeface="Tahoma"/>
                <a:cs typeface="Tahoma"/>
              </a:rPr>
              <a:t>role</a:t>
            </a:r>
            <a:r>
              <a:rPr sz="1800" spc="-20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45" dirty="0">
                <a:solidFill>
                  <a:srgbClr val="5F5F5F"/>
                </a:solidFill>
                <a:latin typeface="Tahoma"/>
                <a:cs typeface="Tahoma"/>
              </a:rPr>
              <a:t>can</a:t>
            </a:r>
            <a:r>
              <a:rPr sz="1800" spc="-18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35" dirty="0">
                <a:solidFill>
                  <a:srgbClr val="5F5F5F"/>
                </a:solidFill>
                <a:latin typeface="Tahoma"/>
                <a:cs typeface="Tahoma"/>
              </a:rPr>
              <a:t>be</a:t>
            </a:r>
            <a:r>
              <a:rPr sz="1800" spc="-18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35" dirty="0">
                <a:solidFill>
                  <a:srgbClr val="5F5F5F"/>
                </a:solidFill>
                <a:latin typeface="Tahoma"/>
                <a:cs typeface="Tahoma"/>
              </a:rPr>
              <a:t>taken</a:t>
            </a:r>
            <a:r>
              <a:rPr sz="1800" spc="-19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25" dirty="0">
                <a:solidFill>
                  <a:srgbClr val="5F5F5F"/>
                </a:solidFill>
                <a:latin typeface="Tahoma"/>
                <a:cs typeface="Tahoma"/>
              </a:rPr>
              <a:t>by:</a:t>
            </a:r>
            <a:endParaRPr sz="1800">
              <a:latin typeface="Tahoma"/>
              <a:cs typeface="Tahoma"/>
            </a:endParaRPr>
          </a:p>
          <a:p>
            <a:pPr marL="229235" indent="-216535">
              <a:lnSpc>
                <a:spcPct val="100000"/>
              </a:lnSpc>
              <a:spcBef>
                <a:spcPts val="300"/>
              </a:spcBef>
              <a:buSzPct val="77777"/>
              <a:buFont typeface="Segoe UI Symbol"/>
              <a:buChar char="⮚"/>
              <a:tabLst>
                <a:tab pos="229235" algn="l"/>
              </a:tabLst>
            </a:pPr>
            <a:r>
              <a:rPr sz="1800" spc="-10" dirty="0">
                <a:solidFill>
                  <a:srgbClr val="5F5F5F"/>
                </a:solidFill>
                <a:latin typeface="Tahoma"/>
                <a:cs typeface="Tahoma"/>
              </a:rPr>
              <a:t>Data</a:t>
            </a:r>
            <a:r>
              <a:rPr sz="1800" spc="-18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10" dirty="0">
                <a:solidFill>
                  <a:srgbClr val="5F5F5F"/>
                </a:solidFill>
                <a:latin typeface="Tahoma"/>
                <a:cs typeface="Tahoma"/>
              </a:rPr>
              <a:t>custodian</a:t>
            </a:r>
            <a:endParaRPr sz="1800">
              <a:latin typeface="Tahoma"/>
              <a:cs typeface="Tahoma"/>
            </a:endParaRPr>
          </a:p>
          <a:p>
            <a:pPr marL="228600" indent="-215900">
              <a:lnSpc>
                <a:spcPct val="100000"/>
              </a:lnSpc>
              <a:spcBef>
                <a:spcPts val="300"/>
              </a:spcBef>
              <a:buSzPct val="77777"/>
              <a:buFont typeface="Segoe UI Symbol"/>
              <a:buChar char="⮚"/>
              <a:tabLst>
                <a:tab pos="228600" algn="l"/>
              </a:tabLst>
            </a:pPr>
            <a:r>
              <a:rPr sz="1800" dirty="0">
                <a:solidFill>
                  <a:srgbClr val="5F5F5F"/>
                </a:solidFill>
                <a:latin typeface="Tahoma"/>
                <a:cs typeface="Tahoma"/>
              </a:rPr>
              <a:t>KPI</a:t>
            </a:r>
            <a:r>
              <a:rPr sz="1800" spc="-18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10" dirty="0">
                <a:solidFill>
                  <a:srgbClr val="5F5F5F"/>
                </a:solidFill>
                <a:latin typeface="Tahoma"/>
                <a:cs typeface="Tahoma"/>
              </a:rPr>
              <a:t>owner</a:t>
            </a:r>
            <a:endParaRPr sz="1800">
              <a:latin typeface="Tahoma"/>
              <a:cs typeface="Tahoma"/>
            </a:endParaRPr>
          </a:p>
          <a:p>
            <a:pPr marL="228600" marR="5080" indent="-216535">
              <a:lnSpc>
                <a:spcPts val="2140"/>
              </a:lnSpc>
              <a:spcBef>
                <a:spcPts val="415"/>
              </a:spcBef>
              <a:buSzPct val="77777"/>
              <a:buFont typeface="Segoe UI Symbol"/>
              <a:buChar char="⮚"/>
              <a:tabLst>
                <a:tab pos="228600" algn="l"/>
              </a:tabLst>
            </a:pPr>
            <a:r>
              <a:rPr sz="1800" spc="75" dirty="0">
                <a:solidFill>
                  <a:srgbClr val="5F5F5F"/>
                </a:solidFill>
                <a:latin typeface="Tahoma"/>
                <a:cs typeface="Tahoma"/>
              </a:rPr>
              <a:t>A</a:t>
            </a:r>
            <a:r>
              <a:rPr sz="1800" spc="-17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5F5F5F"/>
                </a:solidFill>
                <a:latin typeface="Tahoma"/>
                <a:cs typeface="Tahoma"/>
              </a:rPr>
              <a:t>third</a:t>
            </a:r>
            <a:r>
              <a:rPr sz="1800" spc="-17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10" dirty="0">
                <a:solidFill>
                  <a:srgbClr val="5F5F5F"/>
                </a:solidFill>
                <a:latin typeface="Tahoma"/>
                <a:cs typeface="Tahoma"/>
              </a:rPr>
              <a:t>party</a:t>
            </a:r>
            <a:r>
              <a:rPr sz="1800" spc="-19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10" dirty="0">
                <a:solidFill>
                  <a:srgbClr val="5F5F5F"/>
                </a:solidFill>
                <a:latin typeface="Tahoma"/>
                <a:cs typeface="Tahoma"/>
              </a:rPr>
              <a:t>within</a:t>
            </a:r>
            <a:r>
              <a:rPr sz="1800" spc="-19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20" dirty="0">
                <a:solidFill>
                  <a:srgbClr val="5F5F5F"/>
                </a:solidFill>
                <a:latin typeface="Tahoma"/>
                <a:cs typeface="Tahoma"/>
              </a:rPr>
              <a:t>the</a:t>
            </a:r>
            <a:r>
              <a:rPr sz="1800" spc="-16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25" dirty="0">
                <a:solidFill>
                  <a:srgbClr val="5F5F5F"/>
                </a:solidFill>
                <a:latin typeface="Tahoma"/>
                <a:cs typeface="Tahoma"/>
              </a:rPr>
              <a:t>organization</a:t>
            </a:r>
            <a:r>
              <a:rPr sz="1800" spc="-19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145" dirty="0">
                <a:solidFill>
                  <a:srgbClr val="5F5F5F"/>
                </a:solidFill>
                <a:latin typeface="Tahoma"/>
                <a:cs typeface="Tahoma"/>
              </a:rPr>
              <a:t>(e.g.</a:t>
            </a:r>
            <a:r>
              <a:rPr sz="1800" spc="-18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40" dirty="0">
                <a:solidFill>
                  <a:srgbClr val="5F5F5F"/>
                </a:solidFill>
                <a:latin typeface="Tahoma"/>
                <a:cs typeface="Tahoma"/>
              </a:rPr>
              <a:t>data</a:t>
            </a:r>
            <a:r>
              <a:rPr sz="1800" spc="-17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40" dirty="0">
                <a:solidFill>
                  <a:srgbClr val="5F5F5F"/>
                </a:solidFill>
                <a:latin typeface="Tahoma"/>
                <a:cs typeface="Tahoma"/>
              </a:rPr>
              <a:t>analyst, </a:t>
            </a:r>
            <a:r>
              <a:rPr sz="1800" spc="-30" dirty="0">
                <a:solidFill>
                  <a:srgbClr val="5F5F5F"/>
                </a:solidFill>
                <a:latin typeface="Tahoma"/>
                <a:cs typeface="Tahoma"/>
              </a:rPr>
              <a:t>strategy/performance</a:t>
            </a:r>
            <a:r>
              <a:rPr sz="1800" spc="-4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10" dirty="0">
                <a:solidFill>
                  <a:srgbClr val="5F5F5F"/>
                </a:solidFill>
                <a:latin typeface="Tahoma"/>
                <a:cs typeface="Tahoma"/>
              </a:rPr>
              <a:t>manager)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4204715" y="4314444"/>
            <a:ext cx="204470" cy="177165"/>
          </a:xfrm>
          <a:custGeom>
            <a:avLst/>
            <a:gdLst/>
            <a:ahLst/>
            <a:cxnLst/>
            <a:rect l="l" t="t" r="r" b="b"/>
            <a:pathLst>
              <a:path w="204470" h="177164">
                <a:moveTo>
                  <a:pt x="204216" y="0"/>
                </a:moveTo>
                <a:lnTo>
                  <a:pt x="0" y="0"/>
                </a:lnTo>
                <a:lnTo>
                  <a:pt x="102108" y="176783"/>
                </a:lnTo>
                <a:lnTo>
                  <a:pt x="204216" y="0"/>
                </a:lnTo>
                <a:close/>
              </a:path>
            </a:pathLst>
          </a:custGeom>
          <a:solidFill>
            <a:srgbClr val="5F5F5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6347" rIns="0" bIns="0" rtlCol="0">
            <a:spAutoFit/>
          </a:bodyPr>
          <a:lstStyle/>
          <a:p>
            <a:pPr marL="2392045">
              <a:lnSpc>
                <a:spcPts val="1250"/>
              </a:lnSpc>
            </a:pPr>
            <a:fld id="{81D60167-4931-47E6-BA6A-407CBD079E47}" type="slidenum">
              <a:rPr spc="-25" dirty="0"/>
              <a:t>204</a:t>
            </a:fld>
            <a:endParaRPr spc="-25" dirty="0"/>
          </a:p>
        </p:txBody>
      </p:sp>
      <p:sp>
        <p:nvSpPr>
          <p:cNvPr id="26" name="object 2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/>
              <a:t>©</a:t>
            </a:r>
            <a:r>
              <a:rPr spc="-15" dirty="0"/>
              <a:t> </a:t>
            </a:r>
            <a:r>
              <a:rPr dirty="0"/>
              <a:t>The</a:t>
            </a:r>
            <a:r>
              <a:rPr spc="-30" dirty="0"/>
              <a:t> </a:t>
            </a:r>
            <a:r>
              <a:rPr dirty="0"/>
              <a:t>KPI</a:t>
            </a:r>
            <a:r>
              <a:rPr spc="-5" dirty="0"/>
              <a:t> </a:t>
            </a:r>
            <a:r>
              <a:rPr dirty="0"/>
              <a:t>Institute</a:t>
            </a:r>
            <a:r>
              <a:rPr spc="-20" dirty="0"/>
              <a:t> 2023</a:t>
            </a:r>
          </a:p>
        </p:txBody>
      </p:sp>
    </p:spTree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7210" y="526541"/>
            <a:ext cx="15690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95" dirty="0">
                <a:solidFill>
                  <a:srgbClr val="087150"/>
                </a:solidFill>
              </a:rPr>
              <a:t>EXERCISE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41172" y="924814"/>
            <a:ext cx="8099425" cy="5304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5F5F5F"/>
                </a:solidFill>
                <a:latin typeface="Century Gothic"/>
                <a:cs typeface="Century Gothic"/>
              </a:rPr>
              <a:t>Discover</a:t>
            </a:r>
            <a:r>
              <a:rPr sz="1800" spc="165" dirty="0">
                <a:solidFill>
                  <a:srgbClr val="5F5F5F"/>
                </a:solidFill>
                <a:latin typeface="Century Gothic"/>
                <a:cs typeface="Century Gothic"/>
              </a:rPr>
              <a:t> </a:t>
            </a:r>
            <a:r>
              <a:rPr sz="1800" dirty="0">
                <a:solidFill>
                  <a:srgbClr val="5F5F5F"/>
                </a:solidFill>
                <a:latin typeface="Century Gothic"/>
                <a:cs typeface="Century Gothic"/>
              </a:rPr>
              <a:t>Data</a:t>
            </a:r>
            <a:r>
              <a:rPr sz="1800" spc="210" dirty="0">
                <a:solidFill>
                  <a:srgbClr val="5F5F5F"/>
                </a:solidFill>
                <a:latin typeface="Century Gothic"/>
                <a:cs typeface="Century Gothic"/>
              </a:rPr>
              <a:t> </a:t>
            </a:r>
            <a:r>
              <a:rPr sz="1800" dirty="0">
                <a:solidFill>
                  <a:srgbClr val="5F5F5F"/>
                </a:solidFill>
                <a:latin typeface="Century Gothic"/>
                <a:cs typeface="Century Gothic"/>
              </a:rPr>
              <a:t>Custodian</a:t>
            </a:r>
            <a:r>
              <a:rPr sz="1800" spc="204" dirty="0">
                <a:solidFill>
                  <a:srgbClr val="5F5F5F"/>
                </a:solidFill>
                <a:latin typeface="Century Gothic"/>
                <a:cs typeface="Century Gothic"/>
              </a:rPr>
              <a:t> </a:t>
            </a:r>
            <a:r>
              <a:rPr sz="1800" spc="70" dirty="0">
                <a:solidFill>
                  <a:srgbClr val="5F5F5F"/>
                </a:solidFill>
                <a:latin typeface="Century Gothic"/>
                <a:cs typeface="Century Gothic"/>
              </a:rPr>
              <a:t>Roles</a:t>
            </a:r>
            <a:endParaRPr sz="1800">
              <a:latin typeface="Century Gothic"/>
              <a:cs typeface="Century Gothic"/>
            </a:endParaRPr>
          </a:p>
          <a:p>
            <a:pPr marL="622935" marR="4140835">
              <a:lnSpc>
                <a:spcPct val="178500"/>
              </a:lnSpc>
              <a:spcBef>
                <a:spcPts val="840"/>
              </a:spcBef>
            </a:pPr>
            <a:r>
              <a:rPr sz="1800" spc="-20" dirty="0">
                <a:solidFill>
                  <a:srgbClr val="5F5F5F"/>
                </a:solidFill>
                <a:latin typeface="Tahoma"/>
                <a:cs typeface="Tahoma"/>
              </a:rPr>
              <a:t>Analyze</a:t>
            </a:r>
            <a:r>
              <a:rPr sz="1800" spc="-17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5F5F5F"/>
                </a:solidFill>
                <a:latin typeface="Tahoma"/>
                <a:cs typeface="Tahoma"/>
              </a:rPr>
              <a:t>KPI</a:t>
            </a:r>
            <a:r>
              <a:rPr sz="1800" spc="-16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40" dirty="0">
                <a:solidFill>
                  <a:srgbClr val="5F5F5F"/>
                </a:solidFill>
                <a:latin typeface="Tahoma"/>
                <a:cs typeface="Tahoma"/>
              </a:rPr>
              <a:t>measurement</a:t>
            </a:r>
            <a:r>
              <a:rPr sz="1800" spc="-14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10" dirty="0">
                <a:solidFill>
                  <a:srgbClr val="5F5F5F"/>
                </a:solidFill>
                <a:latin typeface="Tahoma"/>
                <a:cs typeface="Tahoma"/>
              </a:rPr>
              <a:t>options </a:t>
            </a:r>
            <a:r>
              <a:rPr sz="1800" spc="-35" dirty="0">
                <a:solidFill>
                  <a:srgbClr val="5F5F5F"/>
                </a:solidFill>
                <a:latin typeface="Tahoma"/>
                <a:cs typeface="Tahoma"/>
              </a:rPr>
              <a:t>Reach</a:t>
            </a:r>
            <a:r>
              <a:rPr sz="1800" spc="-17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20" dirty="0">
                <a:solidFill>
                  <a:srgbClr val="5F5F5F"/>
                </a:solidFill>
                <a:latin typeface="Tahoma"/>
                <a:cs typeface="Tahoma"/>
              </a:rPr>
              <a:t>the</a:t>
            </a:r>
            <a:r>
              <a:rPr sz="1800" spc="-16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20" dirty="0">
                <a:solidFill>
                  <a:srgbClr val="5F5F5F"/>
                </a:solidFill>
                <a:latin typeface="Tahoma"/>
                <a:cs typeface="Tahoma"/>
              </a:rPr>
              <a:t>targets</a:t>
            </a:r>
            <a:r>
              <a:rPr sz="1800" spc="-19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5F5F5F"/>
                </a:solidFill>
                <a:latin typeface="Tahoma"/>
                <a:cs typeface="Tahoma"/>
              </a:rPr>
              <a:t>for</a:t>
            </a:r>
            <a:r>
              <a:rPr sz="1800" spc="-18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10" dirty="0">
                <a:solidFill>
                  <a:srgbClr val="5F5F5F"/>
                </a:solidFill>
                <a:latin typeface="Tahoma"/>
                <a:cs typeface="Tahoma"/>
              </a:rPr>
              <a:t>the</a:t>
            </a:r>
            <a:r>
              <a:rPr sz="1800" spc="-18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20" dirty="0">
                <a:solidFill>
                  <a:srgbClr val="5F5F5F"/>
                </a:solidFill>
                <a:latin typeface="Tahoma"/>
                <a:cs typeface="Tahoma"/>
              </a:rPr>
              <a:t>KPIs </a:t>
            </a:r>
            <a:r>
              <a:rPr sz="1800" spc="-10" dirty="0">
                <a:solidFill>
                  <a:srgbClr val="5F5F5F"/>
                </a:solidFill>
                <a:latin typeface="Tahoma"/>
                <a:cs typeface="Tahoma"/>
              </a:rPr>
              <a:t>Document</a:t>
            </a:r>
            <a:r>
              <a:rPr sz="1800" spc="-17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20" dirty="0">
                <a:solidFill>
                  <a:srgbClr val="5F5F5F"/>
                </a:solidFill>
                <a:latin typeface="Tahoma"/>
                <a:cs typeface="Tahoma"/>
              </a:rPr>
              <a:t>KPIs</a:t>
            </a:r>
            <a:endParaRPr sz="1800">
              <a:latin typeface="Tahoma"/>
              <a:cs typeface="Tahoma"/>
            </a:endParaRPr>
          </a:p>
          <a:p>
            <a:pPr marL="622935" marR="6162675">
              <a:lnSpc>
                <a:spcPts val="3879"/>
              </a:lnSpc>
            </a:pPr>
            <a:r>
              <a:rPr sz="1800" spc="-20" dirty="0">
                <a:solidFill>
                  <a:srgbClr val="5F5F5F"/>
                </a:solidFill>
                <a:latin typeface="Tahoma"/>
                <a:cs typeface="Tahoma"/>
              </a:rPr>
              <a:t>Select</a:t>
            </a:r>
            <a:r>
              <a:rPr sz="1800" spc="-18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20" dirty="0">
                <a:solidFill>
                  <a:srgbClr val="5F5F5F"/>
                </a:solidFill>
                <a:latin typeface="Tahoma"/>
                <a:cs typeface="Tahoma"/>
              </a:rPr>
              <a:t>KPIs </a:t>
            </a:r>
            <a:r>
              <a:rPr sz="1800" dirty="0">
                <a:solidFill>
                  <a:srgbClr val="5F5F5F"/>
                </a:solidFill>
                <a:latin typeface="Tahoma"/>
                <a:cs typeface="Tahoma"/>
              </a:rPr>
              <a:t>Activate</a:t>
            </a:r>
            <a:r>
              <a:rPr sz="1800" spc="-21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20" dirty="0">
                <a:solidFill>
                  <a:srgbClr val="5F5F5F"/>
                </a:solidFill>
                <a:latin typeface="Tahoma"/>
                <a:cs typeface="Tahoma"/>
              </a:rPr>
              <a:t>KPIs</a:t>
            </a:r>
            <a:endParaRPr sz="1800">
              <a:latin typeface="Tahoma"/>
              <a:cs typeface="Tahoma"/>
            </a:endParaRPr>
          </a:p>
          <a:p>
            <a:pPr marL="608965">
              <a:lnSpc>
                <a:spcPct val="100000"/>
              </a:lnSpc>
              <a:spcBef>
                <a:spcPts val="1175"/>
              </a:spcBef>
            </a:pPr>
            <a:r>
              <a:rPr sz="1800" spc="-45" dirty="0">
                <a:solidFill>
                  <a:srgbClr val="5F5F5F"/>
                </a:solidFill>
                <a:latin typeface="Tahoma"/>
                <a:cs typeface="Tahoma"/>
              </a:rPr>
              <a:t>Take</a:t>
            </a:r>
            <a:r>
              <a:rPr sz="1800" spc="-17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25" dirty="0">
                <a:solidFill>
                  <a:srgbClr val="5F5F5F"/>
                </a:solidFill>
                <a:latin typeface="Tahoma"/>
                <a:cs typeface="Tahoma"/>
              </a:rPr>
              <a:t>decisions</a:t>
            </a:r>
            <a:r>
              <a:rPr sz="1800" spc="-17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50" dirty="0">
                <a:solidFill>
                  <a:srgbClr val="5F5F5F"/>
                </a:solidFill>
                <a:latin typeface="Tahoma"/>
                <a:cs typeface="Tahoma"/>
              </a:rPr>
              <a:t>based</a:t>
            </a:r>
            <a:r>
              <a:rPr sz="1800" spc="-14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25" dirty="0">
                <a:solidFill>
                  <a:srgbClr val="5F5F5F"/>
                </a:solidFill>
                <a:latin typeface="Tahoma"/>
                <a:cs typeface="Tahoma"/>
              </a:rPr>
              <a:t>on</a:t>
            </a:r>
            <a:r>
              <a:rPr sz="1800" spc="-18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5F5F5F"/>
                </a:solidFill>
                <a:latin typeface="Tahoma"/>
                <a:cs typeface="Tahoma"/>
              </a:rPr>
              <a:t>KPI</a:t>
            </a:r>
            <a:r>
              <a:rPr sz="1800" spc="-18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10" dirty="0">
                <a:solidFill>
                  <a:srgbClr val="5F5F5F"/>
                </a:solidFill>
                <a:latin typeface="Tahoma"/>
                <a:cs typeface="Tahoma"/>
              </a:rPr>
              <a:t>results</a:t>
            </a:r>
            <a:endParaRPr sz="1800">
              <a:latin typeface="Tahoma"/>
              <a:cs typeface="Tahoma"/>
            </a:endParaRPr>
          </a:p>
          <a:p>
            <a:pPr marL="608965">
              <a:lnSpc>
                <a:spcPct val="100000"/>
              </a:lnSpc>
              <a:spcBef>
                <a:spcPts val="1839"/>
              </a:spcBef>
            </a:pPr>
            <a:r>
              <a:rPr sz="1800" spc="-10" dirty="0">
                <a:solidFill>
                  <a:srgbClr val="5F5F5F"/>
                </a:solidFill>
                <a:latin typeface="Tahoma"/>
                <a:cs typeface="Tahoma"/>
              </a:rPr>
              <a:t>Cascade</a:t>
            </a:r>
            <a:r>
              <a:rPr sz="1800" spc="-16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5F5F5F"/>
                </a:solidFill>
                <a:latin typeface="Tahoma"/>
                <a:cs typeface="Tahoma"/>
              </a:rPr>
              <a:t>KPIs</a:t>
            </a:r>
            <a:r>
              <a:rPr sz="1800" spc="-18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5F5F5F"/>
                </a:solidFill>
                <a:latin typeface="Tahoma"/>
                <a:cs typeface="Tahoma"/>
              </a:rPr>
              <a:t>to</a:t>
            </a:r>
            <a:r>
              <a:rPr sz="1800" spc="-16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5F5F5F"/>
                </a:solidFill>
                <a:latin typeface="Tahoma"/>
                <a:cs typeface="Tahoma"/>
              </a:rPr>
              <a:t>lower</a:t>
            </a:r>
            <a:r>
              <a:rPr sz="1800" spc="-19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30" dirty="0">
                <a:solidFill>
                  <a:srgbClr val="5F5F5F"/>
                </a:solidFill>
                <a:latin typeface="Tahoma"/>
                <a:cs typeface="Tahoma"/>
              </a:rPr>
              <a:t>organizational</a:t>
            </a:r>
            <a:r>
              <a:rPr sz="1800" spc="-18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10" dirty="0">
                <a:solidFill>
                  <a:srgbClr val="5F5F5F"/>
                </a:solidFill>
                <a:latin typeface="Tahoma"/>
                <a:cs typeface="Tahoma"/>
              </a:rPr>
              <a:t>levels</a:t>
            </a:r>
            <a:endParaRPr sz="1800">
              <a:latin typeface="Tahoma"/>
              <a:cs typeface="Tahoma"/>
            </a:endParaRPr>
          </a:p>
          <a:p>
            <a:pPr marL="622935">
              <a:lnSpc>
                <a:spcPct val="100000"/>
              </a:lnSpc>
              <a:spcBef>
                <a:spcPts val="1325"/>
              </a:spcBef>
            </a:pPr>
            <a:r>
              <a:rPr sz="1800" dirty="0">
                <a:solidFill>
                  <a:srgbClr val="5F5F5F"/>
                </a:solidFill>
                <a:latin typeface="Tahoma"/>
                <a:cs typeface="Tahoma"/>
              </a:rPr>
              <a:t>Find</a:t>
            </a:r>
            <a:r>
              <a:rPr sz="1800" spc="-17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10" dirty="0">
                <a:solidFill>
                  <a:srgbClr val="5F5F5F"/>
                </a:solidFill>
                <a:latin typeface="Tahoma"/>
                <a:cs typeface="Tahoma"/>
              </a:rPr>
              <a:t>solutions</a:t>
            </a:r>
            <a:r>
              <a:rPr sz="1800" spc="-17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5F5F5F"/>
                </a:solidFill>
                <a:latin typeface="Tahoma"/>
                <a:cs typeface="Tahoma"/>
              </a:rPr>
              <a:t>for</a:t>
            </a:r>
            <a:r>
              <a:rPr sz="1800" spc="-17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20" dirty="0">
                <a:solidFill>
                  <a:srgbClr val="5F5F5F"/>
                </a:solidFill>
                <a:latin typeface="Tahoma"/>
                <a:cs typeface="Tahoma"/>
              </a:rPr>
              <a:t>inactive</a:t>
            </a:r>
            <a:r>
              <a:rPr sz="1800" spc="-17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20" dirty="0">
                <a:solidFill>
                  <a:srgbClr val="5F5F5F"/>
                </a:solidFill>
                <a:latin typeface="Tahoma"/>
                <a:cs typeface="Tahoma"/>
              </a:rPr>
              <a:t>KPIs</a:t>
            </a:r>
            <a:endParaRPr sz="1800">
              <a:latin typeface="Tahoma"/>
              <a:cs typeface="Tahoma"/>
            </a:endParaRPr>
          </a:p>
          <a:p>
            <a:pPr marL="622935" marR="5080">
              <a:lnSpc>
                <a:spcPct val="100000"/>
              </a:lnSpc>
              <a:spcBef>
                <a:spcPts val="1305"/>
              </a:spcBef>
            </a:pPr>
            <a:r>
              <a:rPr sz="1800" spc="-10" dirty="0">
                <a:solidFill>
                  <a:srgbClr val="5F5F5F"/>
                </a:solidFill>
                <a:latin typeface="Tahoma"/>
                <a:cs typeface="Tahoma"/>
              </a:rPr>
              <a:t>Ensure</a:t>
            </a:r>
            <a:r>
              <a:rPr sz="1800" spc="-17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25" dirty="0">
                <a:solidFill>
                  <a:srgbClr val="5F5F5F"/>
                </a:solidFill>
                <a:latin typeface="Tahoma"/>
                <a:cs typeface="Tahoma"/>
              </a:rPr>
              <a:t>quality</a:t>
            </a:r>
            <a:r>
              <a:rPr sz="1800" spc="-17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5F5F5F"/>
                </a:solidFill>
                <a:latin typeface="Tahoma"/>
                <a:cs typeface="Tahoma"/>
              </a:rPr>
              <a:t>of</a:t>
            </a:r>
            <a:r>
              <a:rPr sz="1800" spc="-18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40" dirty="0">
                <a:solidFill>
                  <a:srgbClr val="5F5F5F"/>
                </a:solidFill>
                <a:latin typeface="Tahoma"/>
                <a:cs typeface="Tahoma"/>
              </a:rPr>
              <a:t>data</a:t>
            </a:r>
            <a:r>
              <a:rPr sz="1800" spc="-16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55" dirty="0">
                <a:solidFill>
                  <a:srgbClr val="5F5F5F"/>
                </a:solidFill>
                <a:latin typeface="Tahoma"/>
                <a:cs typeface="Tahoma"/>
              </a:rPr>
              <a:t>gathered:</a:t>
            </a:r>
            <a:r>
              <a:rPr sz="1800" spc="-18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35" dirty="0">
                <a:solidFill>
                  <a:srgbClr val="5F5F5F"/>
                </a:solidFill>
                <a:latin typeface="Tahoma"/>
                <a:cs typeface="Tahoma"/>
              </a:rPr>
              <a:t>compliance</a:t>
            </a:r>
            <a:r>
              <a:rPr sz="1800" spc="-14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5F5F5F"/>
                </a:solidFill>
                <a:latin typeface="Tahoma"/>
                <a:cs typeface="Tahoma"/>
              </a:rPr>
              <a:t>with</a:t>
            </a:r>
            <a:r>
              <a:rPr sz="1800" spc="-17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40" dirty="0">
                <a:solidFill>
                  <a:srgbClr val="5F5F5F"/>
                </a:solidFill>
                <a:latin typeface="Tahoma"/>
                <a:cs typeface="Tahoma"/>
              </a:rPr>
              <a:t>measurement</a:t>
            </a:r>
            <a:r>
              <a:rPr sz="1800" spc="-15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20" dirty="0">
                <a:solidFill>
                  <a:srgbClr val="5F5F5F"/>
                </a:solidFill>
                <a:latin typeface="Tahoma"/>
                <a:cs typeface="Tahoma"/>
              </a:rPr>
              <a:t>methodology, </a:t>
            </a:r>
            <a:r>
              <a:rPr sz="1800" spc="-35" dirty="0">
                <a:solidFill>
                  <a:srgbClr val="5F5F5F"/>
                </a:solidFill>
                <a:latin typeface="Tahoma"/>
                <a:cs typeface="Tahoma"/>
              </a:rPr>
              <a:t>accuracy</a:t>
            </a:r>
            <a:r>
              <a:rPr sz="1800" spc="-15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45" dirty="0">
                <a:solidFill>
                  <a:srgbClr val="5F5F5F"/>
                </a:solidFill>
                <a:latin typeface="Tahoma"/>
                <a:cs typeface="Tahoma"/>
              </a:rPr>
              <a:t>and</a:t>
            </a:r>
            <a:r>
              <a:rPr sz="1800" spc="-18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25" dirty="0">
                <a:solidFill>
                  <a:srgbClr val="5F5F5F"/>
                </a:solidFill>
                <a:latin typeface="Tahoma"/>
                <a:cs typeface="Tahoma"/>
              </a:rPr>
              <a:t>timeliness</a:t>
            </a:r>
            <a:r>
              <a:rPr sz="1800" spc="-17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5F5F5F"/>
                </a:solidFill>
                <a:latin typeface="Tahoma"/>
                <a:cs typeface="Tahoma"/>
              </a:rPr>
              <a:t>of</a:t>
            </a:r>
            <a:r>
              <a:rPr sz="1800" spc="-17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10" dirty="0">
                <a:solidFill>
                  <a:srgbClr val="5F5F5F"/>
                </a:solidFill>
                <a:latin typeface="Tahoma"/>
                <a:cs typeface="Tahoma"/>
              </a:rPr>
              <a:t>submission</a:t>
            </a:r>
            <a:endParaRPr sz="1800">
              <a:latin typeface="Tahoma"/>
              <a:cs typeface="Tahoma"/>
            </a:endParaRPr>
          </a:p>
          <a:p>
            <a:pPr marL="622935">
              <a:lnSpc>
                <a:spcPct val="100000"/>
              </a:lnSpc>
              <a:spcBef>
                <a:spcPts val="630"/>
              </a:spcBef>
            </a:pPr>
            <a:r>
              <a:rPr sz="1800" spc="-10" dirty="0">
                <a:solidFill>
                  <a:srgbClr val="5F5F5F"/>
                </a:solidFill>
                <a:latin typeface="Tahoma"/>
                <a:cs typeface="Tahoma"/>
              </a:rPr>
              <a:t>Update</a:t>
            </a:r>
            <a:r>
              <a:rPr sz="1800" spc="-13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5F5F5F"/>
                </a:solidFill>
                <a:latin typeface="Tahoma"/>
                <a:cs typeface="Tahoma"/>
              </a:rPr>
              <a:t>KPI</a:t>
            </a:r>
            <a:r>
              <a:rPr sz="1800" spc="-15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30" dirty="0">
                <a:solidFill>
                  <a:srgbClr val="5F5F5F"/>
                </a:solidFill>
                <a:latin typeface="Tahoma"/>
                <a:cs typeface="Tahoma"/>
              </a:rPr>
              <a:t>documentation</a:t>
            </a:r>
            <a:r>
              <a:rPr sz="1800" spc="-11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10" dirty="0">
                <a:solidFill>
                  <a:srgbClr val="5F5F5F"/>
                </a:solidFill>
                <a:latin typeface="Tahoma"/>
                <a:cs typeface="Tahoma"/>
              </a:rPr>
              <a:t>forms</a:t>
            </a:r>
            <a:endParaRPr sz="1800">
              <a:latin typeface="Tahoma"/>
              <a:cs typeface="Tahoma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91606" y="1494934"/>
            <a:ext cx="436245" cy="885825"/>
            <a:chOff x="391606" y="1494934"/>
            <a:chExt cx="436245" cy="88582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1606" y="1494934"/>
              <a:ext cx="435973" cy="42689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418338" y="1512569"/>
              <a:ext cx="334010" cy="334010"/>
            </a:xfrm>
            <a:custGeom>
              <a:avLst/>
              <a:gdLst/>
              <a:ahLst/>
              <a:cxnLst/>
              <a:rect l="l" t="t" r="r" b="b"/>
              <a:pathLst>
                <a:path w="334009" h="334010">
                  <a:moveTo>
                    <a:pt x="278130" y="0"/>
                  </a:moveTo>
                  <a:lnTo>
                    <a:pt x="55626" y="0"/>
                  </a:lnTo>
                  <a:lnTo>
                    <a:pt x="33973" y="4369"/>
                  </a:lnTo>
                  <a:lnTo>
                    <a:pt x="16292" y="16287"/>
                  </a:lnTo>
                  <a:lnTo>
                    <a:pt x="4371" y="33968"/>
                  </a:lnTo>
                  <a:lnTo>
                    <a:pt x="0" y="55625"/>
                  </a:lnTo>
                  <a:lnTo>
                    <a:pt x="0" y="278129"/>
                  </a:lnTo>
                  <a:lnTo>
                    <a:pt x="4371" y="299787"/>
                  </a:lnTo>
                  <a:lnTo>
                    <a:pt x="16292" y="317468"/>
                  </a:lnTo>
                  <a:lnTo>
                    <a:pt x="33973" y="329386"/>
                  </a:lnTo>
                  <a:lnTo>
                    <a:pt x="55626" y="333755"/>
                  </a:lnTo>
                  <a:lnTo>
                    <a:pt x="278130" y="333755"/>
                  </a:lnTo>
                  <a:lnTo>
                    <a:pt x="299782" y="329386"/>
                  </a:lnTo>
                  <a:lnTo>
                    <a:pt x="317463" y="317468"/>
                  </a:lnTo>
                  <a:lnTo>
                    <a:pt x="329384" y="299787"/>
                  </a:lnTo>
                  <a:lnTo>
                    <a:pt x="333756" y="278129"/>
                  </a:lnTo>
                  <a:lnTo>
                    <a:pt x="333756" y="55625"/>
                  </a:lnTo>
                  <a:lnTo>
                    <a:pt x="329384" y="33968"/>
                  </a:lnTo>
                  <a:lnTo>
                    <a:pt x="317463" y="16287"/>
                  </a:lnTo>
                  <a:lnTo>
                    <a:pt x="299782" y="4369"/>
                  </a:lnTo>
                  <a:lnTo>
                    <a:pt x="27813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18338" y="1512569"/>
              <a:ext cx="334010" cy="334010"/>
            </a:xfrm>
            <a:custGeom>
              <a:avLst/>
              <a:gdLst/>
              <a:ahLst/>
              <a:cxnLst/>
              <a:rect l="l" t="t" r="r" b="b"/>
              <a:pathLst>
                <a:path w="334009" h="334010">
                  <a:moveTo>
                    <a:pt x="0" y="55625"/>
                  </a:moveTo>
                  <a:lnTo>
                    <a:pt x="4371" y="33968"/>
                  </a:lnTo>
                  <a:lnTo>
                    <a:pt x="16292" y="16287"/>
                  </a:lnTo>
                  <a:lnTo>
                    <a:pt x="33973" y="4369"/>
                  </a:lnTo>
                  <a:lnTo>
                    <a:pt x="55626" y="0"/>
                  </a:lnTo>
                  <a:lnTo>
                    <a:pt x="278130" y="0"/>
                  </a:lnTo>
                  <a:lnTo>
                    <a:pt x="299782" y="4369"/>
                  </a:lnTo>
                  <a:lnTo>
                    <a:pt x="317463" y="16287"/>
                  </a:lnTo>
                  <a:lnTo>
                    <a:pt x="329384" y="33968"/>
                  </a:lnTo>
                  <a:lnTo>
                    <a:pt x="333756" y="55625"/>
                  </a:lnTo>
                  <a:lnTo>
                    <a:pt x="333756" y="278129"/>
                  </a:lnTo>
                  <a:lnTo>
                    <a:pt x="329384" y="299787"/>
                  </a:lnTo>
                  <a:lnTo>
                    <a:pt x="317463" y="317468"/>
                  </a:lnTo>
                  <a:lnTo>
                    <a:pt x="299782" y="329386"/>
                  </a:lnTo>
                  <a:lnTo>
                    <a:pt x="278130" y="333755"/>
                  </a:lnTo>
                  <a:lnTo>
                    <a:pt x="55626" y="333755"/>
                  </a:lnTo>
                  <a:lnTo>
                    <a:pt x="33973" y="329386"/>
                  </a:lnTo>
                  <a:lnTo>
                    <a:pt x="16292" y="317468"/>
                  </a:lnTo>
                  <a:lnTo>
                    <a:pt x="4371" y="299787"/>
                  </a:lnTo>
                  <a:lnTo>
                    <a:pt x="0" y="278129"/>
                  </a:lnTo>
                  <a:lnTo>
                    <a:pt x="0" y="55625"/>
                  </a:lnTo>
                  <a:close/>
                </a:path>
              </a:pathLst>
            </a:custGeom>
            <a:ln w="19049">
              <a:solidFill>
                <a:srgbClr val="0871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1606" y="1953658"/>
              <a:ext cx="435973" cy="426890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418338" y="1971293"/>
              <a:ext cx="334010" cy="334010"/>
            </a:xfrm>
            <a:custGeom>
              <a:avLst/>
              <a:gdLst/>
              <a:ahLst/>
              <a:cxnLst/>
              <a:rect l="l" t="t" r="r" b="b"/>
              <a:pathLst>
                <a:path w="334009" h="334010">
                  <a:moveTo>
                    <a:pt x="278130" y="0"/>
                  </a:moveTo>
                  <a:lnTo>
                    <a:pt x="55626" y="0"/>
                  </a:lnTo>
                  <a:lnTo>
                    <a:pt x="33973" y="4369"/>
                  </a:lnTo>
                  <a:lnTo>
                    <a:pt x="16292" y="16287"/>
                  </a:lnTo>
                  <a:lnTo>
                    <a:pt x="4371" y="33968"/>
                  </a:lnTo>
                  <a:lnTo>
                    <a:pt x="0" y="55625"/>
                  </a:lnTo>
                  <a:lnTo>
                    <a:pt x="0" y="278129"/>
                  </a:lnTo>
                  <a:lnTo>
                    <a:pt x="4371" y="299787"/>
                  </a:lnTo>
                  <a:lnTo>
                    <a:pt x="16292" y="317468"/>
                  </a:lnTo>
                  <a:lnTo>
                    <a:pt x="33973" y="329386"/>
                  </a:lnTo>
                  <a:lnTo>
                    <a:pt x="55626" y="333755"/>
                  </a:lnTo>
                  <a:lnTo>
                    <a:pt x="278130" y="333755"/>
                  </a:lnTo>
                  <a:lnTo>
                    <a:pt x="299782" y="329386"/>
                  </a:lnTo>
                  <a:lnTo>
                    <a:pt x="317463" y="317468"/>
                  </a:lnTo>
                  <a:lnTo>
                    <a:pt x="329384" y="299787"/>
                  </a:lnTo>
                  <a:lnTo>
                    <a:pt x="333756" y="278129"/>
                  </a:lnTo>
                  <a:lnTo>
                    <a:pt x="333756" y="55625"/>
                  </a:lnTo>
                  <a:lnTo>
                    <a:pt x="329384" y="33968"/>
                  </a:lnTo>
                  <a:lnTo>
                    <a:pt x="317463" y="16287"/>
                  </a:lnTo>
                  <a:lnTo>
                    <a:pt x="299782" y="4369"/>
                  </a:lnTo>
                  <a:lnTo>
                    <a:pt x="27813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18338" y="1971293"/>
              <a:ext cx="334010" cy="334010"/>
            </a:xfrm>
            <a:custGeom>
              <a:avLst/>
              <a:gdLst/>
              <a:ahLst/>
              <a:cxnLst/>
              <a:rect l="l" t="t" r="r" b="b"/>
              <a:pathLst>
                <a:path w="334009" h="334010">
                  <a:moveTo>
                    <a:pt x="0" y="55625"/>
                  </a:moveTo>
                  <a:lnTo>
                    <a:pt x="4371" y="33968"/>
                  </a:lnTo>
                  <a:lnTo>
                    <a:pt x="16292" y="16287"/>
                  </a:lnTo>
                  <a:lnTo>
                    <a:pt x="33973" y="4369"/>
                  </a:lnTo>
                  <a:lnTo>
                    <a:pt x="55626" y="0"/>
                  </a:lnTo>
                  <a:lnTo>
                    <a:pt x="278130" y="0"/>
                  </a:lnTo>
                  <a:lnTo>
                    <a:pt x="299782" y="4369"/>
                  </a:lnTo>
                  <a:lnTo>
                    <a:pt x="317463" y="16287"/>
                  </a:lnTo>
                  <a:lnTo>
                    <a:pt x="329384" y="33968"/>
                  </a:lnTo>
                  <a:lnTo>
                    <a:pt x="333756" y="55625"/>
                  </a:lnTo>
                  <a:lnTo>
                    <a:pt x="333756" y="278129"/>
                  </a:lnTo>
                  <a:lnTo>
                    <a:pt x="329384" y="299787"/>
                  </a:lnTo>
                  <a:lnTo>
                    <a:pt x="317463" y="317468"/>
                  </a:lnTo>
                  <a:lnTo>
                    <a:pt x="299782" y="329386"/>
                  </a:lnTo>
                  <a:lnTo>
                    <a:pt x="278130" y="333755"/>
                  </a:lnTo>
                  <a:lnTo>
                    <a:pt x="55626" y="333755"/>
                  </a:lnTo>
                  <a:lnTo>
                    <a:pt x="33973" y="329386"/>
                  </a:lnTo>
                  <a:lnTo>
                    <a:pt x="16292" y="317468"/>
                  </a:lnTo>
                  <a:lnTo>
                    <a:pt x="4371" y="299787"/>
                  </a:lnTo>
                  <a:lnTo>
                    <a:pt x="0" y="278129"/>
                  </a:lnTo>
                  <a:lnTo>
                    <a:pt x="0" y="55625"/>
                  </a:lnTo>
                  <a:close/>
                </a:path>
              </a:pathLst>
            </a:custGeom>
            <a:ln w="19049">
              <a:solidFill>
                <a:srgbClr val="0871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" name="object 11"/>
          <p:cNvGrpSpPr/>
          <p:nvPr/>
        </p:nvGrpSpPr>
        <p:grpSpPr>
          <a:xfrm>
            <a:off x="393130" y="2465722"/>
            <a:ext cx="436245" cy="427355"/>
            <a:chOff x="393130" y="2465722"/>
            <a:chExt cx="436245" cy="427355"/>
          </a:xfrm>
        </p:grpSpPr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3130" y="2465722"/>
              <a:ext cx="435973" cy="426890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419861" y="2483358"/>
              <a:ext cx="334010" cy="334010"/>
            </a:xfrm>
            <a:custGeom>
              <a:avLst/>
              <a:gdLst/>
              <a:ahLst/>
              <a:cxnLst/>
              <a:rect l="l" t="t" r="r" b="b"/>
              <a:pathLst>
                <a:path w="334009" h="334010">
                  <a:moveTo>
                    <a:pt x="278130" y="0"/>
                  </a:moveTo>
                  <a:lnTo>
                    <a:pt x="55625" y="0"/>
                  </a:lnTo>
                  <a:lnTo>
                    <a:pt x="33973" y="4369"/>
                  </a:lnTo>
                  <a:lnTo>
                    <a:pt x="16292" y="16287"/>
                  </a:lnTo>
                  <a:lnTo>
                    <a:pt x="4371" y="33968"/>
                  </a:lnTo>
                  <a:lnTo>
                    <a:pt x="0" y="55625"/>
                  </a:lnTo>
                  <a:lnTo>
                    <a:pt x="0" y="278129"/>
                  </a:lnTo>
                  <a:lnTo>
                    <a:pt x="4371" y="299787"/>
                  </a:lnTo>
                  <a:lnTo>
                    <a:pt x="16292" y="317468"/>
                  </a:lnTo>
                  <a:lnTo>
                    <a:pt x="33973" y="329386"/>
                  </a:lnTo>
                  <a:lnTo>
                    <a:pt x="55625" y="333755"/>
                  </a:lnTo>
                  <a:lnTo>
                    <a:pt x="278130" y="333755"/>
                  </a:lnTo>
                  <a:lnTo>
                    <a:pt x="299782" y="329386"/>
                  </a:lnTo>
                  <a:lnTo>
                    <a:pt x="317463" y="317468"/>
                  </a:lnTo>
                  <a:lnTo>
                    <a:pt x="329384" y="299787"/>
                  </a:lnTo>
                  <a:lnTo>
                    <a:pt x="333756" y="278129"/>
                  </a:lnTo>
                  <a:lnTo>
                    <a:pt x="333756" y="55625"/>
                  </a:lnTo>
                  <a:lnTo>
                    <a:pt x="329384" y="33968"/>
                  </a:lnTo>
                  <a:lnTo>
                    <a:pt x="317463" y="16287"/>
                  </a:lnTo>
                  <a:lnTo>
                    <a:pt x="299782" y="4369"/>
                  </a:lnTo>
                  <a:lnTo>
                    <a:pt x="27813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19861" y="2483358"/>
              <a:ext cx="334010" cy="334010"/>
            </a:xfrm>
            <a:custGeom>
              <a:avLst/>
              <a:gdLst/>
              <a:ahLst/>
              <a:cxnLst/>
              <a:rect l="l" t="t" r="r" b="b"/>
              <a:pathLst>
                <a:path w="334009" h="334010">
                  <a:moveTo>
                    <a:pt x="0" y="55625"/>
                  </a:moveTo>
                  <a:lnTo>
                    <a:pt x="4371" y="33968"/>
                  </a:lnTo>
                  <a:lnTo>
                    <a:pt x="16292" y="16287"/>
                  </a:lnTo>
                  <a:lnTo>
                    <a:pt x="33973" y="4369"/>
                  </a:lnTo>
                  <a:lnTo>
                    <a:pt x="55625" y="0"/>
                  </a:lnTo>
                  <a:lnTo>
                    <a:pt x="278130" y="0"/>
                  </a:lnTo>
                  <a:lnTo>
                    <a:pt x="299782" y="4369"/>
                  </a:lnTo>
                  <a:lnTo>
                    <a:pt x="317463" y="16287"/>
                  </a:lnTo>
                  <a:lnTo>
                    <a:pt x="329384" y="33968"/>
                  </a:lnTo>
                  <a:lnTo>
                    <a:pt x="333756" y="55625"/>
                  </a:lnTo>
                  <a:lnTo>
                    <a:pt x="333756" y="278129"/>
                  </a:lnTo>
                  <a:lnTo>
                    <a:pt x="329384" y="299787"/>
                  </a:lnTo>
                  <a:lnTo>
                    <a:pt x="317463" y="317468"/>
                  </a:lnTo>
                  <a:lnTo>
                    <a:pt x="299782" y="329386"/>
                  </a:lnTo>
                  <a:lnTo>
                    <a:pt x="278130" y="333755"/>
                  </a:lnTo>
                  <a:lnTo>
                    <a:pt x="55625" y="333755"/>
                  </a:lnTo>
                  <a:lnTo>
                    <a:pt x="33973" y="329386"/>
                  </a:lnTo>
                  <a:lnTo>
                    <a:pt x="16292" y="317468"/>
                  </a:lnTo>
                  <a:lnTo>
                    <a:pt x="4371" y="299787"/>
                  </a:lnTo>
                  <a:lnTo>
                    <a:pt x="0" y="278129"/>
                  </a:lnTo>
                  <a:lnTo>
                    <a:pt x="0" y="55625"/>
                  </a:lnTo>
                  <a:close/>
                </a:path>
              </a:pathLst>
            </a:custGeom>
            <a:ln w="19049">
              <a:solidFill>
                <a:srgbClr val="0871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5" name="object 15"/>
          <p:cNvGrpSpPr/>
          <p:nvPr/>
        </p:nvGrpSpPr>
        <p:grpSpPr>
          <a:xfrm>
            <a:off x="385510" y="2942734"/>
            <a:ext cx="442595" cy="873760"/>
            <a:chOff x="385510" y="2942734"/>
            <a:chExt cx="442595" cy="873760"/>
          </a:xfrm>
        </p:grpSpPr>
        <p:pic>
          <p:nvPicPr>
            <p:cNvPr id="16" name="object 1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1606" y="2942734"/>
              <a:ext cx="435973" cy="426890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418338" y="2960370"/>
              <a:ext cx="334010" cy="334010"/>
            </a:xfrm>
            <a:custGeom>
              <a:avLst/>
              <a:gdLst/>
              <a:ahLst/>
              <a:cxnLst/>
              <a:rect l="l" t="t" r="r" b="b"/>
              <a:pathLst>
                <a:path w="334009" h="334010">
                  <a:moveTo>
                    <a:pt x="278130" y="0"/>
                  </a:moveTo>
                  <a:lnTo>
                    <a:pt x="55626" y="0"/>
                  </a:lnTo>
                  <a:lnTo>
                    <a:pt x="33973" y="4369"/>
                  </a:lnTo>
                  <a:lnTo>
                    <a:pt x="16292" y="16287"/>
                  </a:lnTo>
                  <a:lnTo>
                    <a:pt x="4371" y="33968"/>
                  </a:lnTo>
                  <a:lnTo>
                    <a:pt x="0" y="55625"/>
                  </a:lnTo>
                  <a:lnTo>
                    <a:pt x="0" y="278129"/>
                  </a:lnTo>
                  <a:lnTo>
                    <a:pt x="4371" y="299787"/>
                  </a:lnTo>
                  <a:lnTo>
                    <a:pt x="16292" y="317468"/>
                  </a:lnTo>
                  <a:lnTo>
                    <a:pt x="33973" y="329386"/>
                  </a:lnTo>
                  <a:lnTo>
                    <a:pt x="55626" y="333755"/>
                  </a:lnTo>
                  <a:lnTo>
                    <a:pt x="278130" y="333755"/>
                  </a:lnTo>
                  <a:lnTo>
                    <a:pt x="299782" y="329386"/>
                  </a:lnTo>
                  <a:lnTo>
                    <a:pt x="317463" y="317468"/>
                  </a:lnTo>
                  <a:lnTo>
                    <a:pt x="329384" y="299787"/>
                  </a:lnTo>
                  <a:lnTo>
                    <a:pt x="333756" y="278129"/>
                  </a:lnTo>
                  <a:lnTo>
                    <a:pt x="333756" y="55625"/>
                  </a:lnTo>
                  <a:lnTo>
                    <a:pt x="329384" y="33968"/>
                  </a:lnTo>
                  <a:lnTo>
                    <a:pt x="317463" y="16287"/>
                  </a:lnTo>
                  <a:lnTo>
                    <a:pt x="299782" y="4369"/>
                  </a:lnTo>
                  <a:lnTo>
                    <a:pt x="27813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418338" y="2960370"/>
              <a:ext cx="334010" cy="334010"/>
            </a:xfrm>
            <a:custGeom>
              <a:avLst/>
              <a:gdLst/>
              <a:ahLst/>
              <a:cxnLst/>
              <a:rect l="l" t="t" r="r" b="b"/>
              <a:pathLst>
                <a:path w="334009" h="334010">
                  <a:moveTo>
                    <a:pt x="0" y="55625"/>
                  </a:moveTo>
                  <a:lnTo>
                    <a:pt x="4371" y="33968"/>
                  </a:lnTo>
                  <a:lnTo>
                    <a:pt x="16292" y="16287"/>
                  </a:lnTo>
                  <a:lnTo>
                    <a:pt x="33973" y="4369"/>
                  </a:lnTo>
                  <a:lnTo>
                    <a:pt x="55626" y="0"/>
                  </a:lnTo>
                  <a:lnTo>
                    <a:pt x="278130" y="0"/>
                  </a:lnTo>
                  <a:lnTo>
                    <a:pt x="299782" y="4369"/>
                  </a:lnTo>
                  <a:lnTo>
                    <a:pt x="317463" y="16287"/>
                  </a:lnTo>
                  <a:lnTo>
                    <a:pt x="329384" y="33968"/>
                  </a:lnTo>
                  <a:lnTo>
                    <a:pt x="333756" y="55625"/>
                  </a:lnTo>
                  <a:lnTo>
                    <a:pt x="333756" y="278129"/>
                  </a:lnTo>
                  <a:lnTo>
                    <a:pt x="329384" y="299787"/>
                  </a:lnTo>
                  <a:lnTo>
                    <a:pt x="317463" y="317468"/>
                  </a:lnTo>
                  <a:lnTo>
                    <a:pt x="299782" y="329386"/>
                  </a:lnTo>
                  <a:lnTo>
                    <a:pt x="278130" y="333755"/>
                  </a:lnTo>
                  <a:lnTo>
                    <a:pt x="55626" y="333755"/>
                  </a:lnTo>
                  <a:lnTo>
                    <a:pt x="33973" y="329386"/>
                  </a:lnTo>
                  <a:lnTo>
                    <a:pt x="16292" y="317468"/>
                  </a:lnTo>
                  <a:lnTo>
                    <a:pt x="4371" y="299787"/>
                  </a:lnTo>
                  <a:lnTo>
                    <a:pt x="0" y="278129"/>
                  </a:lnTo>
                  <a:lnTo>
                    <a:pt x="0" y="55625"/>
                  </a:lnTo>
                  <a:close/>
                </a:path>
              </a:pathLst>
            </a:custGeom>
            <a:ln w="19049">
              <a:solidFill>
                <a:srgbClr val="0871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5510" y="3389266"/>
              <a:ext cx="435973" cy="426890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412242" y="3406902"/>
              <a:ext cx="334010" cy="334010"/>
            </a:xfrm>
            <a:custGeom>
              <a:avLst/>
              <a:gdLst/>
              <a:ahLst/>
              <a:cxnLst/>
              <a:rect l="l" t="t" r="r" b="b"/>
              <a:pathLst>
                <a:path w="334009" h="334010">
                  <a:moveTo>
                    <a:pt x="278130" y="0"/>
                  </a:moveTo>
                  <a:lnTo>
                    <a:pt x="55626" y="0"/>
                  </a:lnTo>
                  <a:lnTo>
                    <a:pt x="33973" y="4369"/>
                  </a:lnTo>
                  <a:lnTo>
                    <a:pt x="16292" y="16287"/>
                  </a:lnTo>
                  <a:lnTo>
                    <a:pt x="4371" y="33968"/>
                  </a:lnTo>
                  <a:lnTo>
                    <a:pt x="0" y="55625"/>
                  </a:lnTo>
                  <a:lnTo>
                    <a:pt x="0" y="278130"/>
                  </a:lnTo>
                  <a:lnTo>
                    <a:pt x="4371" y="299787"/>
                  </a:lnTo>
                  <a:lnTo>
                    <a:pt x="16292" y="317468"/>
                  </a:lnTo>
                  <a:lnTo>
                    <a:pt x="33973" y="329386"/>
                  </a:lnTo>
                  <a:lnTo>
                    <a:pt x="55626" y="333756"/>
                  </a:lnTo>
                  <a:lnTo>
                    <a:pt x="278130" y="333756"/>
                  </a:lnTo>
                  <a:lnTo>
                    <a:pt x="299782" y="329386"/>
                  </a:lnTo>
                  <a:lnTo>
                    <a:pt x="317463" y="317468"/>
                  </a:lnTo>
                  <a:lnTo>
                    <a:pt x="329384" y="299787"/>
                  </a:lnTo>
                  <a:lnTo>
                    <a:pt x="333756" y="278130"/>
                  </a:lnTo>
                  <a:lnTo>
                    <a:pt x="333756" y="55625"/>
                  </a:lnTo>
                  <a:lnTo>
                    <a:pt x="329384" y="33968"/>
                  </a:lnTo>
                  <a:lnTo>
                    <a:pt x="317463" y="16287"/>
                  </a:lnTo>
                  <a:lnTo>
                    <a:pt x="299782" y="4369"/>
                  </a:lnTo>
                  <a:lnTo>
                    <a:pt x="27813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412242" y="3406902"/>
              <a:ext cx="334010" cy="334010"/>
            </a:xfrm>
            <a:custGeom>
              <a:avLst/>
              <a:gdLst/>
              <a:ahLst/>
              <a:cxnLst/>
              <a:rect l="l" t="t" r="r" b="b"/>
              <a:pathLst>
                <a:path w="334009" h="334010">
                  <a:moveTo>
                    <a:pt x="0" y="55625"/>
                  </a:moveTo>
                  <a:lnTo>
                    <a:pt x="4371" y="33968"/>
                  </a:lnTo>
                  <a:lnTo>
                    <a:pt x="16292" y="16287"/>
                  </a:lnTo>
                  <a:lnTo>
                    <a:pt x="33973" y="4369"/>
                  </a:lnTo>
                  <a:lnTo>
                    <a:pt x="55626" y="0"/>
                  </a:lnTo>
                  <a:lnTo>
                    <a:pt x="278130" y="0"/>
                  </a:lnTo>
                  <a:lnTo>
                    <a:pt x="299782" y="4369"/>
                  </a:lnTo>
                  <a:lnTo>
                    <a:pt x="317463" y="16287"/>
                  </a:lnTo>
                  <a:lnTo>
                    <a:pt x="329384" y="33968"/>
                  </a:lnTo>
                  <a:lnTo>
                    <a:pt x="333756" y="55625"/>
                  </a:lnTo>
                  <a:lnTo>
                    <a:pt x="333756" y="278130"/>
                  </a:lnTo>
                  <a:lnTo>
                    <a:pt x="329384" y="299787"/>
                  </a:lnTo>
                  <a:lnTo>
                    <a:pt x="317463" y="317468"/>
                  </a:lnTo>
                  <a:lnTo>
                    <a:pt x="299782" y="329386"/>
                  </a:lnTo>
                  <a:lnTo>
                    <a:pt x="278130" y="333756"/>
                  </a:lnTo>
                  <a:lnTo>
                    <a:pt x="55626" y="333756"/>
                  </a:lnTo>
                  <a:lnTo>
                    <a:pt x="33973" y="329386"/>
                  </a:lnTo>
                  <a:lnTo>
                    <a:pt x="16292" y="317468"/>
                  </a:lnTo>
                  <a:lnTo>
                    <a:pt x="4371" y="299787"/>
                  </a:lnTo>
                  <a:lnTo>
                    <a:pt x="0" y="278130"/>
                  </a:lnTo>
                  <a:lnTo>
                    <a:pt x="0" y="55625"/>
                  </a:lnTo>
                  <a:close/>
                </a:path>
              </a:pathLst>
            </a:custGeom>
            <a:ln w="19050">
              <a:solidFill>
                <a:srgbClr val="0871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2" name="object 22"/>
          <p:cNvGrpSpPr/>
          <p:nvPr/>
        </p:nvGrpSpPr>
        <p:grpSpPr>
          <a:xfrm>
            <a:off x="385510" y="3881518"/>
            <a:ext cx="436245" cy="427355"/>
            <a:chOff x="385510" y="3881518"/>
            <a:chExt cx="436245" cy="427355"/>
          </a:xfrm>
        </p:grpSpPr>
        <p:pic>
          <p:nvPicPr>
            <p:cNvPr id="23" name="object 2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5510" y="3881518"/>
              <a:ext cx="435973" cy="426890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412242" y="3899153"/>
              <a:ext cx="334010" cy="334010"/>
            </a:xfrm>
            <a:custGeom>
              <a:avLst/>
              <a:gdLst/>
              <a:ahLst/>
              <a:cxnLst/>
              <a:rect l="l" t="t" r="r" b="b"/>
              <a:pathLst>
                <a:path w="334009" h="334010">
                  <a:moveTo>
                    <a:pt x="278130" y="0"/>
                  </a:moveTo>
                  <a:lnTo>
                    <a:pt x="55626" y="0"/>
                  </a:lnTo>
                  <a:lnTo>
                    <a:pt x="33973" y="4369"/>
                  </a:lnTo>
                  <a:lnTo>
                    <a:pt x="16292" y="16287"/>
                  </a:lnTo>
                  <a:lnTo>
                    <a:pt x="4371" y="33968"/>
                  </a:lnTo>
                  <a:lnTo>
                    <a:pt x="0" y="55626"/>
                  </a:lnTo>
                  <a:lnTo>
                    <a:pt x="0" y="278130"/>
                  </a:lnTo>
                  <a:lnTo>
                    <a:pt x="4371" y="299787"/>
                  </a:lnTo>
                  <a:lnTo>
                    <a:pt x="16292" y="317468"/>
                  </a:lnTo>
                  <a:lnTo>
                    <a:pt x="33973" y="329386"/>
                  </a:lnTo>
                  <a:lnTo>
                    <a:pt x="55626" y="333756"/>
                  </a:lnTo>
                  <a:lnTo>
                    <a:pt x="278130" y="333756"/>
                  </a:lnTo>
                  <a:lnTo>
                    <a:pt x="299782" y="329386"/>
                  </a:lnTo>
                  <a:lnTo>
                    <a:pt x="317463" y="317468"/>
                  </a:lnTo>
                  <a:lnTo>
                    <a:pt x="329384" y="299787"/>
                  </a:lnTo>
                  <a:lnTo>
                    <a:pt x="333756" y="278130"/>
                  </a:lnTo>
                  <a:lnTo>
                    <a:pt x="333756" y="55626"/>
                  </a:lnTo>
                  <a:lnTo>
                    <a:pt x="329384" y="33968"/>
                  </a:lnTo>
                  <a:lnTo>
                    <a:pt x="317463" y="16287"/>
                  </a:lnTo>
                  <a:lnTo>
                    <a:pt x="299782" y="4369"/>
                  </a:lnTo>
                  <a:lnTo>
                    <a:pt x="27813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412242" y="3899153"/>
              <a:ext cx="334010" cy="334010"/>
            </a:xfrm>
            <a:custGeom>
              <a:avLst/>
              <a:gdLst/>
              <a:ahLst/>
              <a:cxnLst/>
              <a:rect l="l" t="t" r="r" b="b"/>
              <a:pathLst>
                <a:path w="334009" h="334010">
                  <a:moveTo>
                    <a:pt x="0" y="55626"/>
                  </a:moveTo>
                  <a:lnTo>
                    <a:pt x="4371" y="33968"/>
                  </a:lnTo>
                  <a:lnTo>
                    <a:pt x="16292" y="16287"/>
                  </a:lnTo>
                  <a:lnTo>
                    <a:pt x="33973" y="4369"/>
                  </a:lnTo>
                  <a:lnTo>
                    <a:pt x="55626" y="0"/>
                  </a:lnTo>
                  <a:lnTo>
                    <a:pt x="278130" y="0"/>
                  </a:lnTo>
                  <a:lnTo>
                    <a:pt x="299782" y="4369"/>
                  </a:lnTo>
                  <a:lnTo>
                    <a:pt x="317463" y="16287"/>
                  </a:lnTo>
                  <a:lnTo>
                    <a:pt x="329384" y="33968"/>
                  </a:lnTo>
                  <a:lnTo>
                    <a:pt x="333756" y="55626"/>
                  </a:lnTo>
                  <a:lnTo>
                    <a:pt x="333756" y="278130"/>
                  </a:lnTo>
                  <a:lnTo>
                    <a:pt x="329384" y="299787"/>
                  </a:lnTo>
                  <a:lnTo>
                    <a:pt x="317463" y="317468"/>
                  </a:lnTo>
                  <a:lnTo>
                    <a:pt x="299782" y="329386"/>
                  </a:lnTo>
                  <a:lnTo>
                    <a:pt x="278130" y="333756"/>
                  </a:lnTo>
                  <a:lnTo>
                    <a:pt x="55626" y="333756"/>
                  </a:lnTo>
                  <a:lnTo>
                    <a:pt x="33973" y="329386"/>
                  </a:lnTo>
                  <a:lnTo>
                    <a:pt x="16292" y="317468"/>
                  </a:lnTo>
                  <a:lnTo>
                    <a:pt x="4371" y="299787"/>
                  </a:lnTo>
                  <a:lnTo>
                    <a:pt x="0" y="278130"/>
                  </a:lnTo>
                  <a:lnTo>
                    <a:pt x="0" y="55626"/>
                  </a:lnTo>
                  <a:close/>
                </a:path>
              </a:pathLst>
            </a:custGeom>
            <a:ln w="19050">
              <a:solidFill>
                <a:srgbClr val="0871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6" name="object 26"/>
          <p:cNvGrpSpPr/>
          <p:nvPr/>
        </p:nvGrpSpPr>
        <p:grpSpPr>
          <a:xfrm>
            <a:off x="409894" y="4387486"/>
            <a:ext cx="436245" cy="427355"/>
            <a:chOff x="409894" y="4387486"/>
            <a:chExt cx="436245" cy="427355"/>
          </a:xfrm>
        </p:grpSpPr>
        <p:pic>
          <p:nvPicPr>
            <p:cNvPr id="27" name="object 2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09894" y="4387486"/>
              <a:ext cx="435973" cy="426890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436626" y="4405122"/>
              <a:ext cx="334010" cy="334010"/>
            </a:xfrm>
            <a:custGeom>
              <a:avLst/>
              <a:gdLst/>
              <a:ahLst/>
              <a:cxnLst/>
              <a:rect l="l" t="t" r="r" b="b"/>
              <a:pathLst>
                <a:path w="334009" h="334010">
                  <a:moveTo>
                    <a:pt x="278130" y="0"/>
                  </a:moveTo>
                  <a:lnTo>
                    <a:pt x="55625" y="0"/>
                  </a:lnTo>
                  <a:lnTo>
                    <a:pt x="33973" y="4369"/>
                  </a:lnTo>
                  <a:lnTo>
                    <a:pt x="16292" y="16287"/>
                  </a:lnTo>
                  <a:lnTo>
                    <a:pt x="4371" y="33968"/>
                  </a:lnTo>
                  <a:lnTo>
                    <a:pt x="0" y="55625"/>
                  </a:lnTo>
                  <a:lnTo>
                    <a:pt x="0" y="278129"/>
                  </a:lnTo>
                  <a:lnTo>
                    <a:pt x="4371" y="299787"/>
                  </a:lnTo>
                  <a:lnTo>
                    <a:pt x="16292" y="317468"/>
                  </a:lnTo>
                  <a:lnTo>
                    <a:pt x="33973" y="329386"/>
                  </a:lnTo>
                  <a:lnTo>
                    <a:pt x="55625" y="333755"/>
                  </a:lnTo>
                  <a:lnTo>
                    <a:pt x="278130" y="333755"/>
                  </a:lnTo>
                  <a:lnTo>
                    <a:pt x="299782" y="329386"/>
                  </a:lnTo>
                  <a:lnTo>
                    <a:pt x="317463" y="317468"/>
                  </a:lnTo>
                  <a:lnTo>
                    <a:pt x="329384" y="299787"/>
                  </a:lnTo>
                  <a:lnTo>
                    <a:pt x="333755" y="278129"/>
                  </a:lnTo>
                  <a:lnTo>
                    <a:pt x="333755" y="55625"/>
                  </a:lnTo>
                  <a:lnTo>
                    <a:pt x="329384" y="33968"/>
                  </a:lnTo>
                  <a:lnTo>
                    <a:pt x="317463" y="16287"/>
                  </a:lnTo>
                  <a:lnTo>
                    <a:pt x="299782" y="4369"/>
                  </a:lnTo>
                  <a:lnTo>
                    <a:pt x="27813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436626" y="4405122"/>
              <a:ext cx="334010" cy="334010"/>
            </a:xfrm>
            <a:custGeom>
              <a:avLst/>
              <a:gdLst/>
              <a:ahLst/>
              <a:cxnLst/>
              <a:rect l="l" t="t" r="r" b="b"/>
              <a:pathLst>
                <a:path w="334009" h="334010">
                  <a:moveTo>
                    <a:pt x="0" y="55625"/>
                  </a:moveTo>
                  <a:lnTo>
                    <a:pt x="4371" y="33968"/>
                  </a:lnTo>
                  <a:lnTo>
                    <a:pt x="16292" y="16287"/>
                  </a:lnTo>
                  <a:lnTo>
                    <a:pt x="33973" y="4369"/>
                  </a:lnTo>
                  <a:lnTo>
                    <a:pt x="55625" y="0"/>
                  </a:lnTo>
                  <a:lnTo>
                    <a:pt x="278130" y="0"/>
                  </a:lnTo>
                  <a:lnTo>
                    <a:pt x="299782" y="4369"/>
                  </a:lnTo>
                  <a:lnTo>
                    <a:pt x="317463" y="16287"/>
                  </a:lnTo>
                  <a:lnTo>
                    <a:pt x="329384" y="33968"/>
                  </a:lnTo>
                  <a:lnTo>
                    <a:pt x="333755" y="55625"/>
                  </a:lnTo>
                  <a:lnTo>
                    <a:pt x="333755" y="278129"/>
                  </a:lnTo>
                  <a:lnTo>
                    <a:pt x="329384" y="299787"/>
                  </a:lnTo>
                  <a:lnTo>
                    <a:pt x="317463" y="317468"/>
                  </a:lnTo>
                  <a:lnTo>
                    <a:pt x="299782" y="329386"/>
                  </a:lnTo>
                  <a:lnTo>
                    <a:pt x="278130" y="333755"/>
                  </a:lnTo>
                  <a:lnTo>
                    <a:pt x="55625" y="333755"/>
                  </a:lnTo>
                  <a:lnTo>
                    <a:pt x="33973" y="329386"/>
                  </a:lnTo>
                  <a:lnTo>
                    <a:pt x="16292" y="317468"/>
                  </a:lnTo>
                  <a:lnTo>
                    <a:pt x="4371" y="299787"/>
                  </a:lnTo>
                  <a:lnTo>
                    <a:pt x="0" y="278129"/>
                  </a:lnTo>
                  <a:lnTo>
                    <a:pt x="0" y="55625"/>
                  </a:lnTo>
                  <a:close/>
                </a:path>
              </a:pathLst>
            </a:custGeom>
            <a:ln w="19050">
              <a:solidFill>
                <a:srgbClr val="0871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0" name="object 30"/>
          <p:cNvGrpSpPr/>
          <p:nvPr/>
        </p:nvGrpSpPr>
        <p:grpSpPr>
          <a:xfrm>
            <a:off x="403798" y="4870594"/>
            <a:ext cx="436245" cy="427355"/>
            <a:chOff x="403798" y="4870594"/>
            <a:chExt cx="436245" cy="427355"/>
          </a:xfrm>
        </p:grpSpPr>
        <p:pic>
          <p:nvPicPr>
            <p:cNvPr id="31" name="object 3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03798" y="4870594"/>
              <a:ext cx="435973" cy="426890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430529" y="4888229"/>
              <a:ext cx="334010" cy="334010"/>
            </a:xfrm>
            <a:custGeom>
              <a:avLst/>
              <a:gdLst/>
              <a:ahLst/>
              <a:cxnLst/>
              <a:rect l="l" t="t" r="r" b="b"/>
              <a:pathLst>
                <a:path w="334009" h="334010">
                  <a:moveTo>
                    <a:pt x="278130" y="0"/>
                  </a:moveTo>
                  <a:lnTo>
                    <a:pt x="55626" y="0"/>
                  </a:lnTo>
                  <a:lnTo>
                    <a:pt x="33973" y="4369"/>
                  </a:lnTo>
                  <a:lnTo>
                    <a:pt x="16292" y="16287"/>
                  </a:lnTo>
                  <a:lnTo>
                    <a:pt x="4371" y="33968"/>
                  </a:lnTo>
                  <a:lnTo>
                    <a:pt x="0" y="55626"/>
                  </a:lnTo>
                  <a:lnTo>
                    <a:pt x="0" y="278130"/>
                  </a:lnTo>
                  <a:lnTo>
                    <a:pt x="4371" y="299787"/>
                  </a:lnTo>
                  <a:lnTo>
                    <a:pt x="16292" y="317468"/>
                  </a:lnTo>
                  <a:lnTo>
                    <a:pt x="33973" y="329386"/>
                  </a:lnTo>
                  <a:lnTo>
                    <a:pt x="55626" y="333756"/>
                  </a:lnTo>
                  <a:lnTo>
                    <a:pt x="278130" y="333756"/>
                  </a:lnTo>
                  <a:lnTo>
                    <a:pt x="299782" y="329386"/>
                  </a:lnTo>
                  <a:lnTo>
                    <a:pt x="317463" y="317468"/>
                  </a:lnTo>
                  <a:lnTo>
                    <a:pt x="329384" y="299787"/>
                  </a:lnTo>
                  <a:lnTo>
                    <a:pt x="333756" y="278130"/>
                  </a:lnTo>
                  <a:lnTo>
                    <a:pt x="333756" y="55626"/>
                  </a:lnTo>
                  <a:lnTo>
                    <a:pt x="329384" y="33968"/>
                  </a:lnTo>
                  <a:lnTo>
                    <a:pt x="317463" y="16287"/>
                  </a:lnTo>
                  <a:lnTo>
                    <a:pt x="299782" y="4369"/>
                  </a:lnTo>
                  <a:lnTo>
                    <a:pt x="27813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430529" y="4888229"/>
              <a:ext cx="334010" cy="334010"/>
            </a:xfrm>
            <a:custGeom>
              <a:avLst/>
              <a:gdLst/>
              <a:ahLst/>
              <a:cxnLst/>
              <a:rect l="l" t="t" r="r" b="b"/>
              <a:pathLst>
                <a:path w="334009" h="334010">
                  <a:moveTo>
                    <a:pt x="0" y="55626"/>
                  </a:moveTo>
                  <a:lnTo>
                    <a:pt x="4371" y="33968"/>
                  </a:lnTo>
                  <a:lnTo>
                    <a:pt x="16292" y="16287"/>
                  </a:lnTo>
                  <a:lnTo>
                    <a:pt x="33973" y="4369"/>
                  </a:lnTo>
                  <a:lnTo>
                    <a:pt x="55626" y="0"/>
                  </a:lnTo>
                  <a:lnTo>
                    <a:pt x="278130" y="0"/>
                  </a:lnTo>
                  <a:lnTo>
                    <a:pt x="299782" y="4369"/>
                  </a:lnTo>
                  <a:lnTo>
                    <a:pt x="317463" y="16287"/>
                  </a:lnTo>
                  <a:lnTo>
                    <a:pt x="329384" y="33968"/>
                  </a:lnTo>
                  <a:lnTo>
                    <a:pt x="333756" y="55626"/>
                  </a:lnTo>
                  <a:lnTo>
                    <a:pt x="333756" y="278130"/>
                  </a:lnTo>
                  <a:lnTo>
                    <a:pt x="329384" y="299787"/>
                  </a:lnTo>
                  <a:lnTo>
                    <a:pt x="317463" y="317468"/>
                  </a:lnTo>
                  <a:lnTo>
                    <a:pt x="299782" y="329386"/>
                  </a:lnTo>
                  <a:lnTo>
                    <a:pt x="278130" y="333756"/>
                  </a:lnTo>
                  <a:lnTo>
                    <a:pt x="55626" y="333756"/>
                  </a:lnTo>
                  <a:lnTo>
                    <a:pt x="33973" y="329386"/>
                  </a:lnTo>
                  <a:lnTo>
                    <a:pt x="16292" y="317468"/>
                  </a:lnTo>
                  <a:lnTo>
                    <a:pt x="4371" y="299787"/>
                  </a:lnTo>
                  <a:lnTo>
                    <a:pt x="0" y="278130"/>
                  </a:lnTo>
                  <a:lnTo>
                    <a:pt x="0" y="55626"/>
                  </a:lnTo>
                  <a:close/>
                </a:path>
              </a:pathLst>
            </a:custGeom>
            <a:ln w="19050">
              <a:solidFill>
                <a:srgbClr val="0871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4" name="object 34"/>
          <p:cNvGrpSpPr/>
          <p:nvPr/>
        </p:nvGrpSpPr>
        <p:grpSpPr>
          <a:xfrm>
            <a:off x="399226" y="5376549"/>
            <a:ext cx="436245" cy="427355"/>
            <a:chOff x="399226" y="5376549"/>
            <a:chExt cx="436245" cy="427355"/>
          </a:xfrm>
        </p:grpSpPr>
        <p:pic>
          <p:nvPicPr>
            <p:cNvPr id="35" name="object 3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9226" y="5376549"/>
              <a:ext cx="435973" cy="426890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425958" y="5394198"/>
              <a:ext cx="334010" cy="334010"/>
            </a:xfrm>
            <a:custGeom>
              <a:avLst/>
              <a:gdLst/>
              <a:ahLst/>
              <a:cxnLst/>
              <a:rect l="l" t="t" r="r" b="b"/>
              <a:pathLst>
                <a:path w="334009" h="334010">
                  <a:moveTo>
                    <a:pt x="278130" y="0"/>
                  </a:moveTo>
                  <a:lnTo>
                    <a:pt x="55626" y="0"/>
                  </a:lnTo>
                  <a:lnTo>
                    <a:pt x="33973" y="4369"/>
                  </a:lnTo>
                  <a:lnTo>
                    <a:pt x="16292" y="16287"/>
                  </a:lnTo>
                  <a:lnTo>
                    <a:pt x="4371" y="33968"/>
                  </a:lnTo>
                  <a:lnTo>
                    <a:pt x="0" y="55625"/>
                  </a:lnTo>
                  <a:lnTo>
                    <a:pt x="0" y="278129"/>
                  </a:lnTo>
                  <a:lnTo>
                    <a:pt x="4371" y="299782"/>
                  </a:lnTo>
                  <a:lnTo>
                    <a:pt x="16292" y="317463"/>
                  </a:lnTo>
                  <a:lnTo>
                    <a:pt x="33973" y="329384"/>
                  </a:lnTo>
                  <a:lnTo>
                    <a:pt x="55626" y="333755"/>
                  </a:lnTo>
                  <a:lnTo>
                    <a:pt x="278130" y="333755"/>
                  </a:lnTo>
                  <a:lnTo>
                    <a:pt x="299782" y="329384"/>
                  </a:lnTo>
                  <a:lnTo>
                    <a:pt x="317463" y="317463"/>
                  </a:lnTo>
                  <a:lnTo>
                    <a:pt x="329384" y="299782"/>
                  </a:lnTo>
                  <a:lnTo>
                    <a:pt x="333756" y="278129"/>
                  </a:lnTo>
                  <a:lnTo>
                    <a:pt x="333756" y="55625"/>
                  </a:lnTo>
                  <a:lnTo>
                    <a:pt x="329384" y="33968"/>
                  </a:lnTo>
                  <a:lnTo>
                    <a:pt x="317463" y="16287"/>
                  </a:lnTo>
                  <a:lnTo>
                    <a:pt x="299782" y="4369"/>
                  </a:lnTo>
                  <a:lnTo>
                    <a:pt x="27813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425958" y="5394198"/>
              <a:ext cx="334010" cy="334010"/>
            </a:xfrm>
            <a:custGeom>
              <a:avLst/>
              <a:gdLst/>
              <a:ahLst/>
              <a:cxnLst/>
              <a:rect l="l" t="t" r="r" b="b"/>
              <a:pathLst>
                <a:path w="334009" h="334010">
                  <a:moveTo>
                    <a:pt x="0" y="55625"/>
                  </a:moveTo>
                  <a:lnTo>
                    <a:pt x="4371" y="33968"/>
                  </a:lnTo>
                  <a:lnTo>
                    <a:pt x="16292" y="16287"/>
                  </a:lnTo>
                  <a:lnTo>
                    <a:pt x="33973" y="4369"/>
                  </a:lnTo>
                  <a:lnTo>
                    <a:pt x="55626" y="0"/>
                  </a:lnTo>
                  <a:lnTo>
                    <a:pt x="278130" y="0"/>
                  </a:lnTo>
                  <a:lnTo>
                    <a:pt x="299782" y="4369"/>
                  </a:lnTo>
                  <a:lnTo>
                    <a:pt x="317463" y="16287"/>
                  </a:lnTo>
                  <a:lnTo>
                    <a:pt x="329384" y="33968"/>
                  </a:lnTo>
                  <a:lnTo>
                    <a:pt x="333756" y="55625"/>
                  </a:lnTo>
                  <a:lnTo>
                    <a:pt x="333756" y="278129"/>
                  </a:lnTo>
                  <a:lnTo>
                    <a:pt x="329384" y="299782"/>
                  </a:lnTo>
                  <a:lnTo>
                    <a:pt x="317463" y="317463"/>
                  </a:lnTo>
                  <a:lnTo>
                    <a:pt x="299782" y="329384"/>
                  </a:lnTo>
                  <a:lnTo>
                    <a:pt x="278130" y="333755"/>
                  </a:lnTo>
                  <a:lnTo>
                    <a:pt x="55626" y="333755"/>
                  </a:lnTo>
                  <a:lnTo>
                    <a:pt x="33973" y="329384"/>
                  </a:lnTo>
                  <a:lnTo>
                    <a:pt x="16292" y="317463"/>
                  </a:lnTo>
                  <a:lnTo>
                    <a:pt x="4371" y="299782"/>
                  </a:lnTo>
                  <a:lnTo>
                    <a:pt x="0" y="278129"/>
                  </a:lnTo>
                  <a:lnTo>
                    <a:pt x="0" y="55625"/>
                  </a:lnTo>
                  <a:close/>
                </a:path>
              </a:pathLst>
            </a:custGeom>
            <a:ln w="19050">
              <a:solidFill>
                <a:srgbClr val="0871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8" name="object 38"/>
          <p:cNvGrpSpPr/>
          <p:nvPr/>
        </p:nvGrpSpPr>
        <p:grpSpPr>
          <a:xfrm>
            <a:off x="403798" y="5868801"/>
            <a:ext cx="436245" cy="427355"/>
            <a:chOff x="403798" y="5868801"/>
            <a:chExt cx="436245" cy="427355"/>
          </a:xfrm>
        </p:grpSpPr>
        <p:pic>
          <p:nvPicPr>
            <p:cNvPr id="39" name="object 3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03798" y="5868801"/>
              <a:ext cx="435973" cy="426890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430529" y="5886449"/>
              <a:ext cx="334010" cy="334010"/>
            </a:xfrm>
            <a:custGeom>
              <a:avLst/>
              <a:gdLst/>
              <a:ahLst/>
              <a:cxnLst/>
              <a:rect l="l" t="t" r="r" b="b"/>
              <a:pathLst>
                <a:path w="334009" h="334010">
                  <a:moveTo>
                    <a:pt x="278130" y="0"/>
                  </a:moveTo>
                  <a:lnTo>
                    <a:pt x="55626" y="0"/>
                  </a:lnTo>
                  <a:lnTo>
                    <a:pt x="33973" y="4371"/>
                  </a:lnTo>
                  <a:lnTo>
                    <a:pt x="16292" y="16292"/>
                  </a:lnTo>
                  <a:lnTo>
                    <a:pt x="4371" y="33973"/>
                  </a:lnTo>
                  <a:lnTo>
                    <a:pt x="0" y="55625"/>
                  </a:lnTo>
                  <a:lnTo>
                    <a:pt x="0" y="278130"/>
                  </a:lnTo>
                  <a:lnTo>
                    <a:pt x="4371" y="299782"/>
                  </a:lnTo>
                  <a:lnTo>
                    <a:pt x="16292" y="317463"/>
                  </a:lnTo>
                  <a:lnTo>
                    <a:pt x="33973" y="329384"/>
                  </a:lnTo>
                  <a:lnTo>
                    <a:pt x="55626" y="333756"/>
                  </a:lnTo>
                  <a:lnTo>
                    <a:pt x="278130" y="333756"/>
                  </a:lnTo>
                  <a:lnTo>
                    <a:pt x="299782" y="329384"/>
                  </a:lnTo>
                  <a:lnTo>
                    <a:pt x="317463" y="317463"/>
                  </a:lnTo>
                  <a:lnTo>
                    <a:pt x="329384" y="299782"/>
                  </a:lnTo>
                  <a:lnTo>
                    <a:pt x="333756" y="278130"/>
                  </a:lnTo>
                  <a:lnTo>
                    <a:pt x="333756" y="55625"/>
                  </a:lnTo>
                  <a:lnTo>
                    <a:pt x="329384" y="33973"/>
                  </a:lnTo>
                  <a:lnTo>
                    <a:pt x="317463" y="16292"/>
                  </a:lnTo>
                  <a:lnTo>
                    <a:pt x="299782" y="4371"/>
                  </a:lnTo>
                  <a:lnTo>
                    <a:pt x="27813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430529" y="5886449"/>
              <a:ext cx="334010" cy="334010"/>
            </a:xfrm>
            <a:custGeom>
              <a:avLst/>
              <a:gdLst/>
              <a:ahLst/>
              <a:cxnLst/>
              <a:rect l="l" t="t" r="r" b="b"/>
              <a:pathLst>
                <a:path w="334009" h="334010">
                  <a:moveTo>
                    <a:pt x="0" y="55625"/>
                  </a:moveTo>
                  <a:lnTo>
                    <a:pt x="4371" y="33973"/>
                  </a:lnTo>
                  <a:lnTo>
                    <a:pt x="16292" y="16292"/>
                  </a:lnTo>
                  <a:lnTo>
                    <a:pt x="33973" y="4371"/>
                  </a:lnTo>
                  <a:lnTo>
                    <a:pt x="55626" y="0"/>
                  </a:lnTo>
                  <a:lnTo>
                    <a:pt x="278130" y="0"/>
                  </a:lnTo>
                  <a:lnTo>
                    <a:pt x="299782" y="4371"/>
                  </a:lnTo>
                  <a:lnTo>
                    <a:pt x="317463" y="16292"/>
                  </a:lnTo>
                  <a:lnTo>
                    <a:pt x="329384" y="33973"/>
                  </a:lnTo>
                  <a:lnTo>
                    <a:pt x="333756" y="55625"/>
                  </a:lnTo>
                  <a:lnTo>
                    <a:pt x="333756" y="278130"/>
                  </a:lnTo>
                  <a:lnTo>
                    <a:pt x="329384" y="299782"/>
                  </a:lnTo>
                  <a:lnTo>
                    <a:pt x="317463" y="317463"/>
                  </a:lnTo>
                  <a:lnTo>
                    <a:pt x="299782" y="329384"/>
                  </a:lnTo>
                  <a:lnTo>
                    <a:pt x="278130" y="333756"/>
                  </a:lnTo>
                  <a:lnTo>
                    <a:pt x="55626" y="333756"/>
                  </a:lnTo>
                  <a:lnTo>
                    <a:pt x="33973" y="329384"/>
                  </a:lnTo>
                  <a:lnTo>
                    <a:pt x="16292" y="317463"/>
                  </a:lnTo>
                  <a:lnTo>
                    <a:pt x="4371" y="299782"/>
                  </a:lnTo>
                  <a:lnTo>
                    <a:pt x="0" y="278130"/>
                  </a:lnTo>
                  <a:lnTo>
                    <a:pt x="0" y="55625"/>
                  </a:lnTo>
                  <a:close/>
                </a:path>
              </a:pathLst>
            </a:custGeom>
            <a:ln w="19050">
              <a:solidFill>
                <a:srgbClr val="0871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2" name="object 4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6347" rIns="0" bIns="0" rtlCol="0">
            <a:spAutoFit/>
          </a:bodyPr>
          <a:lstStyle/>
          <a:p>
            <a:pPr marL="2392045">
              <a:lnSpc>
                <a:spcPts val="1250"/>
              </a:lnSpc>
            </a:pPr>
            <a:fld id="{81D60167-4931-47E6-BA6A-407CBD079E47}" type="slidenum">
              <a:rPr spc="-25" dirty="0"/>
              <a:t>205</a:t>
            </a:fld>
            <a:endParaRPr spc="-25" dirty="0"/>
          </a:p>
        </p:txBody>
      </p:sp>
      <p:sp>
        <p:nvSpPr>
          <p:cNvPr id="43" name="object 4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/>
              <a:t>©</a:t>
            </a:r>
            <a:r>
              <a:rPr spc="-15" dirty="0"/>
              <a:t> </a:t>
            </a:r>
            <a:r>
              <a:rPr dirty="0"/>
              <a:t>The</a:t>
            </a:r>
            <a:r>
              <a:rPr spc="-30" dirty="0"/>
              <a:t> </a:t>
            </a:r>
            <a:r>
              <a:rPr dirty="0"/>
              <a:t>KPI</a:t>
            </a:r>
            <a:r>
              <a:rPr spc="-5" dirty="0"/>
              <a:t> </a:t>
            </a:r>
            <a:r>
              <a:rPr dirty="0"/>
              <a:t>Institute</a:t>
            </a:r>
            <a:r>
              <a:rPr spc="-20" dirty="0"/>
              <a:t> 2023</a:t>
            </a:r>
          </a:p>
        </p:txBody>
      </p:sp>
    </p:spTree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09258" rIns="0" bIns="0" rtlCol="0">
            <a:spAutoFit/>
          </a:bodyPr>
          <a:lstStyle/>
          <a:p>
            <a:pPr marL="31115">
              <a:lnSpc>
                <a:spcPct val="100000"/>
              </a:lnSpc>
              <a:spcBef>
                <a:spcPts val="100"/>
              </a:spcBef>
            </a:pPr>
            <a:r>
              <a:rPr spc="270" dirty="0"/>
              <a:t>KPI</a:t>
            </a:r>
            <a:r>
              <a:rPr spc="-5" dirty="0"/>
              <a:t> </a:t>
            </a:r>
            <a:r>
              <a:rPr spc="125" dirty="0"/>
              <a:t>DATA</a:t>
            </a:r>
            <a:r>
              <a:rPr spc="20" dirty="0"/>
              <a:t> </a:t>
            </a:r>
            <a:r>
              <a:rPr spc="120" dirty="0"/>
              <a:t>GATHERING</a:t>
            </a:r>
            <a:r>
              <a:rPr spc="40" dirty="0"/>
              <a:t> </a:t>
            </a:r>
            <a:r>
              <a:rPr spc="155" dirty="0"/>
              <a:t>SOURCES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418588" y="1466088"/>
            <a:ext cx="4180840" cy="4034154"/>
            <a:chOff x="2418588" y="1466088"/>
            <a:chExt cx="4180840" cy="4034154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47099" y="3078397"/>
              <a:ext cx="2260212" cy="1656711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3954875" y="3086102"/>
              <a:ext cx="2194560" cy="1582420"/>
            </a:xfrm>
            <a:custGeom>
              <a:avLst/>
              <a:gdLst/>
              <a:ahLst/>
              <a:cxnLst/>
              <a:rect l="l" t="t" r="r" b="b"/>
              <a:pathLst>
                <a:path w="2194560" h="1582420">
                  <a:moveTo>
                    <a:pt x="2179073" y="0"/>
                  </a:moveTo>
                  <a:lnTo>
                    <a:pt x="1703863" y="171448"/>
                  </a:lnTo>
                  <a:lnTo>
                    <a:pt x="1693576" y="186021"/>
                  </a:lnTo>
                  <a:lnTo>
                    <a:pt x="1694338" y="192403"/>
                  </a:lnTo>
                  <a:lnTo>
                    <a:pt x="1708133" y="238161"/>
                  </a:lnTo>
                  <a:lnTo>
                    <a:pt x="1719577" y="284311"/>
                  </a:lnTo>
                  <a:lnTo>
                    <a:pt x="1728677" y="330789"/>
                  </a:lnTo>
                  <a:lnTo>
                    <a:pt x="1735436" y="377531"/>
                  </a:lnTo>
                  <a:lnTo>
                    <a:pt x="1739859" y="424473"/>
                  </a:lnTo>
                  <a:lnTo>
                    <a:pt x="1741950" y="471551"/>
                  </a:lnTo>
                  <a:lnTo>
                    <a:pt x="1741715" y="518701"/>
                  </a:lnTo>
                  <a:lnTo>
                    <a:pt x="1739158" y="565859"/>
                  </a:lnTo>
                  <a:lnTo>
                    <a:pt x="1734284" y="612960"/>
                  </a:lnTo>
                  <a:lnTo>
                    <a:pt x="1727097" y="659941"/>
                  </a:lnTo>
                  <a:lnTo>
                    <a:pt x="1717602" y="706737"/>
                  </a:lnTo>
                  <a:lnTo>
                    <a:pt x="1705803" y="753285"/>
                  </a:lnTo>
                  <a:lnTo>
                    <a:pt x="1691706" y="799521"/>
                  </a:lnTo>
                  <a:lnTo>
                    <a:pt x="1675315" y="845380"/>
                  </a:lnTo>
                  <a:lnTo>
                    <a:pt x="1656634" y="890798"/>
                  </a:lnTo>
                  <a:lnTo>
                    <a:pt x="1635669" y="935712"/>
                  </a:lnTo>
                  <a:lnTo>
                    <a:pt x="1612423" y="980057"/>
                  </a:lnTo>
                  <a:lnTo>
                    <a:pt x="1587786" y="1022166"/>
                  </a:lnTo>
                  <a:lnTo>
                    <a:pt x="1561299" y="1063112"/>
                  </a:lnTo>
                  <a:lnTo>
                    <a:pt x="1533032" y="1102834"/>
                  </a:lnTo>
                  <a:lnTo>
                    <a:pt x="1503055" y="1141273"/>
                  </a:lnTo>
                  <a:lnTo>
                    <a:pt x="1471437" y="1178369"/>
                  </a:lnTo>
                  <a:lnTo>
                    <a:pt x="1438249" y="1214064"/>
                  </a:lnTo>
                  <a:lnTo>
                    <a:pt x="1403561" y="1248298"/>
                  </a:lnTo>
                  <a:lnTo>
                    <a:pt x="1367441" y="1281011"/>
                  </a:lnTo>
                  <a:lnTo>
                    <a:pt x="1329960" y="1312144"/>
                  </a:lnTo>
                  <a:lnTo>
                    <a:pt x="1291188" y="1341638"/>
                  </a:lnTo>
                  <a:lnTo>
                    <a:pt x="1251195" y="1369433"/>
                  </a:lnTo>
                  <a:lnTo>
                    <a:pt x="1210049" y="1395469"/>
                  </a:lnTo>
                  <a:lnTo>
                    <a:pt x="1167822" y="1419688"/>
                  </a:lnTo>
                  <a:lnTo>
                    <a:pt x="1124582" y="1442030"/>
                  </a:lnTo>
                  <a:lnTo>
                    <a:pt x="1080400" y="1462436"/>
                  </a:lnTo>
                  <a:lnTo>
                    <a:pt x="1035346" y="1480846"/>
                  </a:lnTo>
                  <a:lnTo>
                    <a:pt x="989488" y="1497201"/>
                  </a:lnTo>
                  <a:lnTo>
                    <a:pt x="941491" y="1511884"/>
                  </a:lnTo>
                  <a:lnTo>
                    <a:pt x="893334" y="1524119"/>
                  </a:lnTo>
                  <a:lnTo>
                    <a:pt x="845076" y="1533920"/>
                  </a:lnTo>
                  <a:lnTo>
                    <a:pt x="796775" y="1541298"/>
                  </a:lnTo>
                  <a:lnTo>
                    <a:pt x="748492" y="1546268"/>
                  </a:lnTo>
                  <a:lnTo>
                    <a:pt x="700285" y="1548841"/>
                  </a:lnTo>
                  <a:lnTo>
                    <a:pt x="652214" y="1549031"/>
                  </a:lnTo>
                  <a:lnTo>
                    <a:pt x="604337" y="1546850"/>
                  </a:lnTo>
                  <a:lnTo>
                    <a:pt x="556714" y="1542311"/>
                  </a:lnTo>
                  <a:lnTo>
                    <a:pt x="509405" y="1535427"/>
                  </a:lnTo>
                  <a:lnTo>
                    <a:pt x="462467" y="1526211"/>
                  </a:lnTo>
                  <a:lnTo>
                    <a:pt x="415961" y="1514675"/>
                  </a:lnTo>
                  <a:lnTo>
                    <a:pt x="369945" y="1500834"/>
                  </a:lnTo>
                  <a:lnTo>
                    <a:pt x="324479" y="1484698"/>
                  </a:lnTo>
                  <a:lnTo>
                    <a:pt x="279621" y="1466282"/>
                  </a:lnTo>
                  <a:lnTo>
                    <a:pt x="235432" y="1445597"/>
                  </a:lnTo>
                  <a:lnTo>
                    <a:pt x="191969" y="1422658"/>
                  </a:lnTo>
                  <a:lnTo>
                    <a:pt x="149293" y="1397476"/>
                  </a:lnTo>
                  <a:lnTo>
                    <a:pt x="107463" y="1370065"/>
                  </a:lnTo>
                  <a:lnTo>
                    <a:pt x="66537" y="1340437"/>
                  </a:lnTo>
                  <a:lnTo>
                    <a:pt x="26574" y="1308606"/>
                  </a:lnTo>
                  <a:lnTo>
                    <a:pt x="20966" y="1305546"/>
                  </a:lnTo>
                  <a:lnTo>
                    <a:pt x="0" y="1322274"/>
                  </a:lnTo>
                  <a:lnTo>
                    <a:pt x="1678" y="1328316"/>
                  </a:lnTo>
                  <a:lnTo>
                    <a:pt x="45336" y="1365080"/>
                  </a:lnTo>
                  <a:lnTo>
                    <a:pt x="85963" y="1394669"/>
                  </a:lnTo>
                  <a:lnTo>
                    <a:pt x="127448" y="1422129"/>
                  </a:lnTo>
                  <a:lnTo>
                    <a:pt x="169735" y="1447449"/>
                  </a:lnTo>
                  <a:lnTo>
                    <a:pt x="212770" y="1470620"/>
                  </a:lnTo>
                  <a:lnTo>
                    <a:pt x="256500" y="1491631"/>
                  </a:lnTo>
                  <a:lnTo>
                    <a:pt x="300870" y="1510472"/>
                  </a:lnTo>
                  <a:lnTo>
                    <a:pt x="345826" y="1527134"/>
                  </a:lnTo>
                  <a:lnTo>
                    <a:pt x="391313" y="1541607"/>
                  </a:lnTo>
                  <a:lnTo>
                    <a:pt x="437278" y="1553880"/>
                  </a:lnTo>
                  <a:lnTo>
                    <a:pt x="483666" y="1563944"/>
                  </a:lnTo>
                  <a:lnTo>
                    <a:pt x="530424" y="1571789"/>
                  </a:lnTo>
                  <a:lnTo>
                    <a:pt x="577496" y="1577405"/>
                  </a:lnTo>
                  <a:lnTo>
                    <a:pt x="624829" y="1580782"/>
                  </a:lnTo>
                  <a:lnTo>
                    <a:pt x="672369" y="1581910"/>
                  </a:lnTo>
                  <a:lnTo>
                    <a:pt x="719011" y="1580849"/>
                  </a:lnTo>
                  <a:lnTo>
                    <a:pt x="765820" y="1577622"/>
                  </a:lnTo>
                  <a:lnTo>
                    <a:pt x="812728" y="1572162"/>
                  </a:lnTo>
                  <a:lnTo>
                    <a:pt x="859670" y="1564404"/>
                  </a:lnTo>
                  <a:lnTo>
                    <a:pt x="906579" y="1554279"/>
                  </a:lnTo>
                  <a:lnTo>
                    <a:pt x="953387" y="1541721"/>
                  </a:lnTo>
                  <a:lnTo>
                    <a:pt x="1000029" y="1526665"/>
                  </a:lnTo>
                  <a:lnTo>
                    <a:pt x="1047201" y="1509787"/>
                  </a:lnTo>
                  <a:lnTo>
                    <a:pt x="1093551" y="1490796"/>
                  </a:lnTo>
                  <a:lnTo>
                    <a:pt x="1139007" y="1469753"/>
                  </a:lnTo>
                  <a:lnTo>
                    <a:pt x="1183497" y="1446720"/>
                  </a:lnTo>
                  <a:lnTo>
                    <a:pt x="1226949" y="1421758"/>
                  </a:lnTo>
                  <a:lnTo>
                    <a:pt x="1269290" y="1394930"/>
                  </a:lnTo>
                  <a:lnTo>
                    <a:pt x="1310447" y="1366297"/>
                  </a:lnTo>
                  <a:lnTo>
                    <a:pt x="1350348" y="1335921"/>
                  </a:lnTo>
                  <a:lnTo>
                    <a:pt x="1388922" y="1303864"/>
                  </a:lnTo>
                  <a:lnTo>
                    <a:pt x="1426094" y="1270187"/>
                  </a:lnTo>
                  <a:lnTo>
                    <a:pt x="1461794" y="1234952"/>
                  </a:lnTo>
                  <a:lnTo>
                    <a:pt x="1495947" y="1198220"/>
                  </a:lnTo>
                  <a:lnTo>
                    <a:pt x="1528483" y="1160054"/>
                  </a:lnTo>
                  <a:lnTo>
                    <a:pt x="1559329" y="1120516"/>
                  </a:lnTo>
                  <a:lnTo>
                    <a:pt x="1588411" y="1079666"/>
                  </a:lnTo>
                  <a:lnTo>
                    <a:pt x="1615659" y="1037567"/>
                  </a:lnTo>
                  <a:lnTo>
                    <a:pt x="1640998" y="994281"/>
                  </a:lnTo>
                  <a:lnTo>
                    <a:pt x="1664590" y="949441"/>
                  </a:lnTo>
                  <a:lnTo>
                    <a:pt x="1685922" y="904028"/>
                  </a:lnTo>
                  <a:lnTo>
                    <a:pt x="1704987" y="858104"/>
                  </a:lnTo>
                  <a:lnTo>
                    <a:pt x="1721780" y="811730"/>
                  </a:lnTo>
                  <a:lnTo>
                    <a:pt x="1736294" y="764969"/>
                  </a:lnTo>
                  <a:lnTo>
                    <a:pt x="1748523" y="717883"/>
                  </a:lnTo>
                  <a:lnTo>
                    <a:pt x="1758462" y="670534"/>
                  </a:lnTo>
                  <a:lnTo>
                    <a:pt x="1766104" y="622983"/>
                  </a:lnTo>
                  <a:lnTo>
                    <a:pt x="1771443" y="575293"/>
                  </a:lnTo>
                  <a:lnTo>
                    <a:pt x="1774474" y="527527"/>
                  </a:lnTo>
                  <a:lnTo>
                    <a:pt x="1775190" y="479745"/>
                  </a:lnTo>
                  <a:lnTo>
                    <a:pt x="1773584" y="432010"/>
                  </a:lnTo>
                  <a:lnTo>
                    <a:pt x="1769652" y="384384"/>
                  </a:lnTo>
                  <a:lnTo>
                    <a:pt x="1763387" y="336930"/>
                  </a:lnTo>
                  <a:lnTo>
                    <a:pt x="1754783" y="289708"/>
                  </a:lnTo>
                  <a:lnTo>
                    <a:pt x="1743834" y="242782"/>
                  </a:lnTo>
                  <a:lnTo>
                    <a:pt x="1730533" y="196213"/>
                  </a:lnTo>
                  <a:lnTo>
                    <a:pt x="2184050" y="31367"/>
                  </a:lnTo>
                  <a:lnTo>
                    <a:pt x="2189521" y="28128"/>
                  </a:lnTo>
                  <a:lnTo>
                    <a:pt x="2193051" y="23080"/>
                  </a:lnTo>
                  <a:lnTo>
                    <a:pt x="2194462" y="16936"/>
                  </a:lnTo>
                  <a:lnTo>
                    <a:pt x="2193575" y="10412"/>
                  </a:lnTo>
                  <a:lnTo>
                    <a:pt x="2190265" y="4941"/>
                  </a:lnTo>
                  <a:lnTo>
                    <a:pt x="2185193" y="1410"/>
                  </a:lnTo>
                  <a:lnTo>
                    <a:pt x="2179073" y="0"/>
                  </a:lnTo>
                  <a:close/>
                </a:path>
              </a:pathLst>
            </a:custGeom>
            <a:solidFill>
              <a:srgbClr val="0A97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901440" y="4314380"/>
              <a:ext cx="211899" cy="21189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27348" y="4340352"/>
              <a:ext cx="109727" cy="109728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4465320" y="1908048"/>
              <a:ext cx="1080770" cy="2468880"/>
            </a:xfrm>
            <a:custGeom>
              <a:avLst/>
              <a:gdLst/>
              <a:ahLst/>
              <a:cxnLst/>
              <a:rect l="l" t="t" r="r" b="b"/>
              <a:pathLst>
                <a:path w="1080770" h="2468879">
                  <a:moveTo>
                    <a:pt x="25653" y="0"/>
                  </a:moveTo>
                  <a:lnTo>
                    <a:pt x="7619" y="0"/>
                  </a:lnTo>
                  <a:lnTo>
                    <a:pt x="0" y="6603"/>
                  </a:lnTo>
                  <a:lnTo>
                    <a:pt x="0" y="496950"/>
                  </a:lnTo>
                  <a:lnTo>
                    <a:pt x="6603" y="504571"/>
                  </a:lnTo>
                  <a:lnTo>
                    <a:pt x="16128" y="504571"/>
                  </a:lnTo>
                  <a:lnTo>
                    <a:pt x="63884" y="505812"/>
                  </a:lnTo>
                  <a:lnTo>
                    <a:pt x="111322" y="509518"/>
                  </a:lnTo>
                  <a:lnTo>
                    <a:pt x="158386" y="515662"/>
                  </a:lnTo>
                  <a:lnTo>
                    <a:pt x="205017" y="524218"/>
                  </a:lnTo>
                  <a:lnTo>
                    <a:pt x="251157" y="535157"/>
                  </a:lnTo>
                  <a:lnTo>
                    <a:pt x="296747" y="548454"/>
                  </a:lnTo>
                  <a:lnTo>
                    <a:pt x="341730" y="564082"/>
                  </a:lnTo>
                  <a:lnTo>
                    <a:pt x="386048" y="582014"/>
                  </a:lnTo>
                  <a:lnTo>
                    <a:pt x="429642" y="602223"/>
                  </a:lnTo>
                  <a:lnTo>
                    <a:pt x="472455" y="624682"/>
                  </a:lnTo>
                  <a:lnTo>
                    <a:pt x="514427" y="649364"/>
                  </a:lnTo>
                  <a:lnTo>
                    <a:pt x="555501" y="676242"/>
                  </a:lnTo>
                  <a:lnTo>
                    <a:pt x="595618" y="705291"/>
                  </a:lnTo>
                  <a:lnTo>
                    <a:pt x="634722" y="736482"/>
                  </a:lnTo>
                  <a:lnTo>
                    <a:pt x="672752" y="769789"/>
                  </a:lnTo>
                  <a:lnTo>
                    <a:pt x="709652" y="805186"/>
                  </a:lnTo>
                  <a:lnTo>
                    <a:pt x="745363" y="842644"/>
                  </a:lnTo>
                  <a:lnTo>
                    <a:pt x="778459" y="880487"/>
                  </a:lnTo>
                  <a:lnTo>
                    <a:pt x="809817" y="919682"/>
                  </a:lnTo>
                  <a:lnTo>
                    <a:pt x="839404" y="960141"/>
                  </a:lnTo>
                  <a:lnTo>
                    <a:pt x="867183" y="1001773"/>
                  </a:lnTo>
                  <a:lnTo>
                    <a:pt x="893120" y="1044490"/>
                  </a:lnTo>
                  <a:lnTo>
                    <a:pt x="917181" y="1088201"/>
                  </a:lnTo>
                  <a:lnTo>
                    <a:pt x="939331" y="1132818"/>
                  </a:lnTo>
                  <a:lnTo>
                    <a:pt x="959536" y="1178251"/>
                  </a:lnTo>
                  <a:lnTo>
                    <a:pt x="977761" y="1224410"/>
                  </a:lnTo>
                  <a:lnTo>
                    <a:pt x="993972" y="1271205"/>
                  </a:lnTo>
                  <a:lnTo>
                    <a:pt x="1008133" y="1318548"/>
                  </a:lnTo>
                  <a:lnTo>
                    <a:pt x="1020210" y="1366349"/>
                  </a:lnTo>
                  <a:lnTo>
                    <a:pt x="1030169" y="1414519"/>
                  </a:lnTo>
                  <a:lnTo>
                    <a:pt x="1037975" y="1462967"/>
                  </a:lnTo>
                  <a:lnTo>
                    <a:pt x="1043594" y="1511604"/>
                  </a:lnTo>
                  <a:lnTo>
                    <a:pt x="1046991" y="1560342"/>
                  </a:lnTo>
                  <a:lnTo>
                    <a:pt x="1048130" y="1609089"/>
                  </a:lnTo>
                  <a:lnTo>
                    <a:pt x="1046986" y="1657816"/>
                  </a:lnTo>
                  <a:lnTo>
                    <a:pt x="1043560" y="1705755"/>
                  </a:lnTo>
                  <a:lnTo>
                    <a:pt x="1037863" y="1752886"/>
                  </a:lnTo>
                  <a:lnTo>
                    <a:pt x="1029907" y="1799187"/>
                  </a:lnTo>
                  <a:lnTo>
                    <a:pt x="1019702" y="1844636"/>
                  </a:lnTo>
                  <a:lnTo>
                    <a:pt x="1007261" y="1889212"/>
                  </a:lnTo>
                  <a:lnTo>
                    <a:pt x="992594" y="1932892"/>
                  </a:lnTo>
                  <a:lnTo>
                    <a:pt x="975712" y="1975657"/>
                  </a:lnTo>
                  <a:lnTo>
                    <a:pt x="956627" y="2017484"/>
                  </a:lnTo>
                  <a:lnTo>
                    <a:pt x="935350" y="2058351"/>
                  </a:lnTo>
                  <a:lnTo>
                    <a:pt x="911892" y="2098237"/>
                  </a:lnTo>
                  <a:lnTo>
                    <a:pt x="886264" y="2137121"/>
                  </a:lnTo>
                  <a:lnTo>
                    <a:pt x="858477" y="2174980"/>
                  </a:lnTo>
                  <a:lnTo>
                    <a:pt x="828543" y="2211794"/>
                  </a:lnTo>
                  <a:lnTo>
                    <a:pt x="796472" y="2247540"/>
                  </a:lnTo>
                  <a:lnTo>
                    <a:pt x="762277" y="2282198"/>
                  </a:lnTo>
                  <a:lnTo>
                    <a:pt x="725968" y="2315745"/>
                  </a:lnTo>
                  <a:lnTo>
                    <a:pt x="687556" y="2348161"/>
                  </a:lnTo>
                  <a:lnTo>
                    <a:pt x="647052" y="2379422"/>
                  </a:lnTo>
                  <a:lnTo>
                    <a:pt x="604468" y="2409509"/>
                  </a:lnTo>
                  <a:lnTo>
                    <a:pt x="559815" y="2438400"/>
                  </a:lnTo>
                  <a:lnTo>
                    <a:pt x="554601" y="2442936"/>
                  </a:lnTo>
                  <a:lnTo>
                    <a:pt x="551910" y="2448782"/>
                  </a:lnTo>
                  <a:lnTo>
                    <a:pt x="551743" y="2455152"/>
                  </a:lnTo>
                  <a:lnTo>
                    <a:pt x="554101" y="2461260"/>
                  </a:lnTo>
                  <a:lnTo>
                    <a:pt x="557910" y="2466085"/>
                  </a:lnTo>
                  <a:lnTo>
                    <a:pt x="562609" y="2468879"/>
                  </a:lnTo>
                  <a:lnTo>
                    <a:pt x="568325" y="2468879"/>
                  </a:lnTo>
                  <a:lnTo>
                    <a:pt x="571245" y="2468879"/>
                  </a:lnTo>
                  <a:lnTo>
                    <a:pt x="574039" y="2467991"/>
                  </a:lnTo>
                  <a:lnTo>
                    <a:pt x="575944" y="2466085"/>
                  </a:lnTo>
                  <a:lnTo>
                    <a:pt x="622070" y="2436215"/>
                  </a:lnTo>
                  <a:lnTo>
                    <a:pt x="666061" y="2405109"/>
                  </a:lnTo>
                  <a:lnTo>
                    <a:pt x="707904" y="2372791"/>
                  </a:lnTo>
                  <a:lnTo>
                    <a:pt x="747589" y="2339281"/>
                  </a:lnTo>
                  <a:lnTo>
                    <a:pt x="785103" y="2304601"/>
                  </a:lnTo>
                  <a:lnTo>
                    <a:pt x="820434" y="2268773"/>
                  </a:lnTo>
                  <a:lnTo>
                    <a:pt x="853571" y="2231818"/>
                  </a:lnTo>
                  <a:lnTo>
                    <a:pt x="884503" y="2193757"/>
                  </a:lnTo>
                  <a:lnTo>
                    <a:pt x="913216" y="2154613"/>
                  </a:lnTo>
                  <a:lnTo>
                    <a:pt x="939700" y="2114407"/>
                  </a:lnTo>
                  <a:lnTo>
                    <a:pt x="963943" y="2073160"/>
                  </a:lnTo>
                  <a:lnTo>
                    <a:pt x="985933" y="2030894"/>
                  </a:lnTo>
                  <a:lnTo>
                    <a:pt x="1005658" y="1987630"/>
                  </a:lnTo>
                  <a:lnTo>
                    <a:pt x="1023107" y="1943391"/>
                  </a:lnTo>
                  <a:lnTo>
                    <a:pt x="1038267" y="1898197"/>
                  </a:lnTo>
                  <a:lnTo>
                    <a:pt x="1051127" y="1852071"/>
                  </a:lnTo>
                  <a:lnTo>
                    <a:pt x="1061676" y="1805033"/>
                  </a:lnTo>
                  <a:lnTo>
                    <a:pt x="1069900" y="1757106"/>
                  </a:lnTo>
                  <a:lnTo>
                    <a:pt x="1075790" y="1708310"/>
                  </a:lnTo>
                  <a:lnTo>
                    <a:pt x="1079332" y="1658668"/>
                  </a:lnTo>
                  <a:lnTo>
                    <a:pt x="1080515" y="1608201"/>
                  </a:lnTo>
                  <a:lnTo>
                    <a:pt x="1079345" y="1557948"/>
                  </a:lnTo>
                  <a:lnTo>
                    <a:pt x="1075858" y="1507743"/>
                  </a:lnTo>
                  <a:lnTo>
                    <a:pt x="1070089" y="1457674"/>
                  </a:lnTo>
                  <a:lnTo>
                    <a:pt x="1062072" y="1407827"/>
                  </a:lnTo>
                  <a:lnTo>
                    <a:pt x="1051844" y="1358289"/>
                  </a:lnTo>
                  <a:lnTo>
                    <a:pt x="1039437" y="1309149"/>
                  </a:lnTo>
                  <a:lnTo>
                    <a:pt x="1024888" y="1260493"/>
                  </a:lnTo>
                  <a:lnTo>
                    <a:pt x="1008232" y="1212409"/>
                  </a:lnTo>
                  <a:lnTo>
                    <a:pt x="989503" y="1164984"/>
                  </a:lnTo>
                  <a:lnTo>
                    <a:pt x="968736" y="1118305"/>
                  </a:lnTo>
                  <a:lnTo>
                    <a:pt x="945966" y="1072459"/>
                  </a:lnTo>
                  <a:lnTo>
                    <a:pt x="921228" y="1027535"/>
                  </a:lnTo>
                  <a:lnTo>
                    <a:pt x="894557" y="983619"/>
                  </a:lnTo>
                  <a:lnTo>
                    <a:pt x="865987" y="940799"/>
                  </a:lnTo>
                  <a:lnTo>
                    <a:pt x="835555" y="899161"/>
                  </a:lnTo>
                  <a:lnTo>
                    <a:pt x="803293" y="858794"/>
                  </a:lnTo>
                  <a:lnTo>
                    <a:pt x="769238" y="819785"/>
                  </a:lnTo>
                  <a:lnTo>
                    <a:pt x="733170" y="781832"/>
                  </a:lnTo>
                  <a:lnTo>
                    <a:pt x="695913" y="745940"/>
                  </a:lnTo>
                  <a:lnTo>
                    <a:pt x="657523" y="712132"/>
                  </a:lnTo>
                  <a:lnTo>
                    <a:pt x="618056" y="680432"/>
                  </a:lnTo>
                  <a:lnTo>
                    <a:pt x="577568" y="650865"/>
                  </a:lnTo>
                  <a:lnTo>
                    <a:pt x="536115" y="623456"/>
                  </a:lnTo>
                  <a:lnTo>
                    <a:pt x="493752" y="598228"/>
                  </a:lnTo>
                  <a:lnTo>
                    <a:pt x="450535" y="575206"/>
                  </a:lnTo>
                  <a:lnTo>
                    <a:pt x="406521" y="554415"/>
                  </a:lnTo>
                  <a:lnTo>
                    <a:pt x="361765" y="535878"/>
                  </a:lnTo>
                  <a:lnTo>
                    <a:pt x="316322" y="519620"/>
                  </a:lnTo>
                  <a:lnTo>
                    <a:pt x="270249" y="505666"/>
                  </a:lnTo>
                  <a:lnTo>
                    <a:pt x="223602" y="494039"/>
                  </a:lnTo>
                  <a:lnTo>
                    <a:pt x="176436" y="484764"/>
                  </a:lnTo>
                  <a:lnTo>
                    <a:pt x="128807" y="477866"/>
                  </a:lnTo>
                  <a:lnTo>
                    <a:pt x="80771" y="473369"/>
                  </a:lnTo>
                  <a:lnTo>
                    <a:pt x="32384" y="471297"/>
                  </a:lnTo>
                  <a:lnTo>
                    <a:pt x="32384" y="7619"/>
                  </a:lnTo>
                  <a:lnTo>
                    <a:pt x="25653" y="0"/>
                  </a:lnTo>
                  <a:close/>
                </a:path>
              </a:pathLst>
            </a:custGeom>
            <a:solidFill>
              <a:srgbClr val="07644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965192" y="4316095"/>
              <a:ext cx="109728" cy="108077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785872" y="2505430"/>
              <a:ext cx="2644140" cy="932713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2811734" y="2531435"/>
              <a:ext cx="2541905" cy="830580"/>
            </a:xfrm>
            <a:custGeom>
              <a:avLst/>
              <a:gdLst/>
              <a:ahLst/>
              <a:cxnLst/>
              <a:rect l="l" t="t" r="r" b="b"/>
              <a:pathLst>
                <a:path w="2541904" h="830579">
                  <a:moveTo>
                    <a:pt x="1514942" y="0"/>
                  </a:moveTo>
                  <a:lnTo>
                    <a:pt x="1464592" y="1680"/>
                  </a:lnTo>
                  <a:lnTo>
                    <a:pt x="1414254" y="5591"/>
                  </a:lnTo>
                  <a:lnTo>
                    <a:pt x="1364022" y="11723"/>
                  </a:lnTo>
                  <a:lnTo>
                    <a:pt x="1313993" y="20067"/>
                  </a:lnTo>
                  <a:lnTo>
                    <a:pt x="1264262" y="30616"/>
                  </a:lnTo>
                  <a:lnTo>
                    <a:pt x="1214924" y="43361"/>
                  </a:lnTo>
                  <a:lnTo>
                    <a:pt x="1166074" y="58294"/>
                  </a:lnTo>
                  <a:lnTo>
                    <a:pt x="1117809" y="75405"/>
                  </a:lnTo>
                  <a:lnTo>
                    <a:pt x="1070223" y="94688"/>
                  </a:lnTo>
                  <a:lnTo>
                    <a:pt x="1023411" y="116134"/>
                  </a:lnTo>
                  <a:lnTo>
                    <a:pt x="977569" y="139698"/>
                  </a:lnTo>
                  <a:lnTo>
                    <a:pt x="933215" y="164997"/>
                  </a:lnTo>
                  <a:lnTo>
                    <a:pt x="890392" y="191986"/>
                  </a:lnTo>
                  <a:lnTo>
                    <a:pt x="849142" y="220616"/>
                  </a:lnTo>
                  <a:lnTo>
                    <a:pt x="809509" y="250841"/>
                  </a:lnTo>
                  <a:lnTo>
                    <a:pt x="771536" y="282615"/>
                  </a:lnTo>
                  <a:lnTo>
                    <a:pt x="735266" y="315889"/>
                  </a:lnTo>
                  <a:lnTo>
                    <a:pt x="700741" y="350619"/>
                  </a:lnTo>
                  <a:lnTo>
                    <a:pt x="668005" y="386756"/>
                  </a:lnTo>
                  <a:lnTo>
                    <a:pt x="637100" y="424254"/>
                  </a:lnTo>
                  <a:lnTo>
                    <a:pt x="608070" y="463066"/>
                  </a:lnTo>
                  <a:lnTo>
                    <a:pt x="580957" y="503145"/>
                  </a:lnTo>
                  <a:lnTo>
                    <a:pt x="555805" y="544444"/>
                  </a:lnTo>
                  <a:lnTo>
                    <a:pt x="532656" y="586917"/>
                  </a:lnTo>
                  <a:lnTo>
                    <a:pt x="511554" y="630516"/>
                  </a:lnTo>
                  <a:lnTo>
                    <a:pt x="492541" y="675195"/>
                  </a:lnTo>
                  <a:lnTo>
                    <a:pt x="475660" y="720908"/>
                  </a:lnTo>
                  <a:lnTo>
                    <a:pt x="22270" y="558983"/>
                  </a:lnTo>
                  <a:lnTo>
                    <a:pt x="0" y="575032"/>
                  </a:lnTo>
                  <a:lnTo>
                    <a:pt x="1458" y="581176"/>
                  </a:lnTo>
                  <a:lnTo>
                    <a:pt x="5226" y="586224"/>
                  </a:lnTo>
                  <a:lnTo>
                    <a:pt x="10840" y="589463"/>
                  </a:lnTo>
                  <a:lnTo>
                    <a:pt x="480486" y="757103"/>
                  </a:lnTo>
                  <a:lnTo>
                    <a:pt x="484296" y="758119"/>
                  </a:lnTo>
                  <a:lnTo>
                    <a:pt x="488995" y="758119"/>
                  </a:lnTo>
                  <a:lnTo>
                    <a:pt x="496615" y="754309"/>
                  </a:lnTo>
                  <a:lnTo>
                    <a:pt x="500425" y="750499"/>
                  </a:lnTo>
                  <a:lnTo>
                    <a:pt x="501441" y="746689"/>
                  </a:lnTo>
                  <a:lnTo>
                    <a:pt x="517333" y="701274"/>
                  </a:lnTo>
                  <a:lnTo>
                    <a:pt x="535397" y="656861"/>
                  </a:lnTo>
                  <a:lnTo>
                    <a:pt x="555589" y="613503"/>
                  </a:lnTo>
                  <a:lnTo>
                    <a:pt x="577867" y="571249"/>
                  </a:lnTo>
                  <a:lnTo>
                    <a:pt x="602187" y="530150"/>
                  </a:lnTo>
                  <a:lnTo>
                    <a:pt x="628506" y="490257"/>
                  </a:lnTo>
                  <a:lnTo>
                    <a:pt x="656781" y="451622"/>
                  </a:lnTo>
                  <a:lnTo>
                    <a:pt x="686970" y="414294"/>
                  </a:lnTo>
                  <a:lnTo>
                    <a:pt x="719028" y="378325"/>
                  </a:lnTo>
                  <a:lnTo>
                    <a:pt x="752913" y="343766"/>
                  </a:lnTo>
                  <a:lnTo>
                    <a:pt x="788582" y="310668"/>
                  </a:lnTo>
                  <a:lnTo>
                    <a:pt x="825991" y="279081"/>
                  </a:lnTo>
                  <a:lnTo>
                    <a:pt x="865097" y="249056"/>
                  </a:lnTo>
                  <a:lnTo>
                    <a:pt x="905858" y="220644"/>
                  </a:lnTo>
                  <a:lnTo>
                    <a:pt x="948230" y="193897"/>
                  </a:lnTo>
                  <a:lnTo>
                    <a:pt x="992170" y="168864"/>
                  </a:lnTo>
                  <a:lnTo>
                    <a:pt x="1037635" y="145598"/>
                  </a:lnTo>
                  <a:lnTo>
                    <a:pt x="1083261" y="124648"/>
                  </a:lnTo>
                  <a:lnTo>
                    <a:pt x="1129621" y="105819"/>
                  </a:lnTo>
                  <a:lnTo>
                    <a:pt x="1176624" y="89120"/>
                  </a:lnTo>
                  <a:lnTo>
                    <a:pt x="1224177" y="74556"/>
                  </a:lnTo>
                  <a:lnTo>
                    <a:pt x="1272187" y="62134"/>
                  </a:lnTo>
                  <a:lnTo>
                    <a:pt x="1320560" y="51862"/>
                  </a:lnTo>
                  <a:lnTo>
                    <a:pt x="1369206" y="43746"/>
                  </a:lnTo>
                  <a:lnTo>
                    <a:pt x="1418029" y="37794"/>
                  </a:lnTo>
                  <a:lnTo>
                    <a:pt x="1466939" y="34012"/>
                  </a:lnTo>
                  <a:lnTo>
                    <a:pt x="1515842" y="32408"/>
                  </a:lnTo>
                  <a:lnTo>
                    <a:pt x="1564646" y="32988"/>
                  </a:lnTo>
                  <a:lnTo>
                    <a:pt x="1613257" y="35760"/>
                  </a:lnTo>
                  <a:lnTo>
                    <a:pt x="1661583" y="40730"/>
                  </a:lnTo>
                  <a:lnTo>
                    <a:pt x="1709531" y="47905"/>
                  </a:lnTo>
                  <a:lnTo>
                    <a:pt x="1757009" y="57292"/>
                  </a:lnTo>
                  <a:lnTo>
                    <a:pt x="1803923" y="68899"/>
                  </a:lnTo>
                  <a:lnTo>
                    <a:pt x="1850181" y="82733"/>
                  </a:lnTo>
                  <a:lnTo>
                    <a:pt x="1896774" y="99066"/>
                  </a:lnTo>
                  <a:lnTo>
                    <a:pt x="1942109" y="117558"/>
                  </a:lnTo>
                  <a:lnTo>
                    <a:pt x="1986146" y="138161"/>
                  </a:lnTo>
                  <a:lnTo>
                    <a:pt x="2028844" y="160830"/>
                  </a:lnTo>
                  <a:lnTo>
                    <a:pt x="2070162" y="185519"/>
                  </a:lnTo>
                  <a:lnTo>
                    <a:pt x="2110059" y="212184"/>
                  </a:lnTo>
                  <a:lnTo>
                    <a:pt x="2148495" y="240777"/>
                  </a:lnTo>
                  <a:lnTo>
                    <a:pt x="2185427" y="271254"/>
                  </a:lnTo>
                  <a:lnTo>
                    <a:pt x="2220816" y="303568"/>
                  </a:lnTo>
                  <a:lnTo>
                    <a:pt x="2254621" y="337675"/>
                  </a:lnTo>
                  <a:lnTo>
                    <a:pt x="2286800" y="373528"/>
                  </a:lnTo>
                  <a:lnTo>
                    <a:pt x="2317313" y="411081"/>
                  </a:lnTo>
                  <a:lnTo>
                    <a:pt x="2346119" y="450290"/>
                  </a:lnTo>
                  <a:lnTo>
                    <a:pt x="2373177" y="491108"/>
                  </a:lnTo>
                  <a:lnTo>
                    <a:pt x="2398445" y="533490"/>
                  </a:lnTo>
                  <a:lnTo>
                    <a:pt x="2421884" y="577390"/>
                  </a:lnTo>
                  <a:lnTo>
                    <a:pt x="2443452" y="622762"/>
                  </a:lnTo>
                  <a:lnTo>
                    <a:pt x="2463109" y="669561"/>
                  </a:lnTo>
                  <a:lnTo>
                    <a:pt x="2480813" y="717742"/>
                  </a:lnTo>
                  <a:lnTo>
                    <a:pt x="2496524" y="767257"/>
                  </a:lnTo>
                  <a:lnTo>
                    <a:pt x="2512105" y="825683"/>
                  </a:lnTo>
                  <a:lnTo>
                    <a:pt x="2518836" y="830509"/>
                  </a:lnTo>
                  <a:lnTo>
                    <a:pt x="2526456" y="830509"/>
                  </a:lnTo>
                  <a:lnTo>
                    <a:pt x="2529250" y="830509"/>
                  </a:lnTo>
                  <a:lnTo>
                    <a:pt x="2535481" y="827784"/>
                  </a:lnTo>
                  <a:lnTo>
                    <a:pt x="2539759" y="823000"/>
                  </a:lnTo>
                  <a:lnTo>
                    <a:pt x="2541895" y="816953"/>
                  </a:lnTo>
                  <a:lnTo>
                    <a:pt x="2541696" y="810443"/>
                  </a:lnTo>
                  <a:lnTo>
                    <a:pt x="2528259" y="760379"/>
                  </a:lnTo>
                  <a:lnTo>
                    <a:pt x="2512908" y="711525"/>
                  </a:lnTo>
                  <a:lnTo>
                    <a:pt x="2495680" y="663923"/>
                  </a:lnTo>
                  <a:lnTo>
                    <a:pt x="2476612" y="617612"/>
                  </a:lnTo>
                  <a:lnTo>
                    <a:pt x="2455739" y="572635"/>
                  </a:lnTo>
                  <a:lnTo>
                    <a:pt x="2433097" y="529030"/>
                  </a:lnTo>
                  <a:lnTo>
                    <a:pt x="2408722" y="486840"/>
                  </a:lnTo>
                  <a:lnTo>
                    <a:pt x="2382651" y="446104"/>
                  </a:lnTo>
                  <a:lnTo>
                    <a:pt x="2354919" y="406864"/>
                  </a:lnTo>
                  <a:lnTo>
                    <a:pt x="2325562" y="369160"/>
                  </a:lnTo>
                  <a:lnTo>
                    <a:pt x="2294618" y="333034"/>
                  </a:lnTo>
                  <a:lnTo>
                    <a:pt x="2262121" y="298525"/>
                  </a:lnTo>
                  <a:lnTo>
                    <a:pt x="2228107" y="265674"/>
                  </a:lnTo>
                  <a:lnTo>
                    <a:pt x="2192614" y="234522"/>
                  </a:lnTo>
                  <a:lnTo>
                    <a:pt x="2155676" y="205110"/>
                  </a:lnTo>
                  <a:lnTo>
                    <a:pt x="2117330" y="177479"/>
                  </a:lnTo>
                  <a:lnTo>
                    <a:pt x="2077613" y="151669"/>
                  </a:lnTo>
                  <a:lnTo>
                    <a:pt x="2036559" y="127721"/>
                  </a:lnTo>
                  <a:lnTo>
                    <a:pt x="1994205" y="105676"/>
                  </a:lnTo>
                  <a:lnTo>
                    <a:pt x="1950588" y="85574"/>
                  </a:lnTo>
                  <a:lnTo>
                    <a:pt x="1905743" y="67456"/>
                  </a:lnTo>
                  <a:lnTo>
                    <a:pt x="1859706" y="51364"/>
                  </a:lnTo>
                  <a:lnTo>
                    <a:pt x="1811945" y="37203"/>
                  </a:lnTo>
                  <a:lnTo>
                    <a:pt x="1763529" y="25331"/>
                  </a:lnTo>
                  <a:lnTo>
                    <a:pt x="1714551" y="15739"/>
                  </a:lnTo>
                  <a:lnTo>
                    <a:pt x="1665108" y="8418"/>
                  </a:lnTo>
                  <a:lnTo>
                    <a:pt x="1615296" y="3360"/>
                  </a:lnTo>
                  <a:lnTo>
                    <a:pt x="1565209" y="556"/>
                  </a:lnTo>
                  <a:lnTo>
                    <a:pt x="1514942" y="0"/>
                  </a:lnTo>
                  <a:close/>
                </a:path>
              </a:pathLst>
            </a:custGeom>
            <a:solidFill>
              <a:srgbClr val="17D0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262372" y="3281210"/>
              <a:ext cx="210400" cy="21040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288280" y="3307080"/>
              <a:ext cx="108204" cy="108204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314700" y="2702052"/>
              <a:ext cx="1275588" cy="2435352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3340719" y="2727964"/>
              <a:ext cx="1174750" cy="2333625"/>
            </a:xfrm>
            <a:custGeom>
              <a:avLst/>
              <a:gdLst/>
              <a:ahLst/>
              <a:cxnLst/>
              <a:rect l="l" t="t" r="r" b="b"/>
              <a:pathLst>
                <a:path w="1174750" h="2333625">
                  <a:moveTo>
                    <a:pt x="1053836" y="0"/>
                  </a:moveTo>
                  <a:lnTo>
                    <a:pt x="1002626" y="932"/>
                  </a:lnTo>
                  <a:lnTo>
                    <a:pt x="952067" y="4022"/>
                  </a:lnTo>
                  <a:lnTo>
                    <a:pt x="902210" y="9249"/>
                  </a:lnTo>
                  <a:lnTo>
                    <a:pt x="853107" y="16592"/>
                  </a:lnTo>
                  <a:lnTo>
                    <a:pt x="804808" y="26030"/>
                  </a:lnTo>
                  <a:lnTo>
                    <a:pt x="757366" y="37542"/>
                  </a:lnTo>
                  <a:lnTo>
                    <a:pt x="710833" y="51106"/>
                  </a:lnTo>
                  <a:lnTo>
                    <a:pt x="665258" y="66701"/>
                  </a:lnTo>
                  <a:lnTo>
                    <a:pt x="620696" y="84307"/>
                  </a:lnTo>
                  <a:lnTo>
                    <a:pt x="577195" y="103902"/>
                  </a:lnTo>
                  <a:lnTo>
                    <a:pt x="534809" y="125466"/>
                  </a:lnTo>
                  <a:lnTo>
                    <a:pt x="493589" y="148976"/>
                  </a:lnTo>
                  <a:lnTo>
                    <a:pt x="453586" y="174412"/>
                  </a:lnTo>
                  <a:lnTo>
                    <a:pt x="414852" y="201753"/>
                  </a:lnTo>
                  <a:lnTo>
                    <a:pt x="377438" y="230978"/>
                  </a:lnTo>
                  <a:lnTo>
                    <a:pt x="341396" y="262065"/>
                  </a:lnTo>
                  <a:lnTo>
                    <a:pt x="306778" y="294994"/>
                  </a:lnTo>
                  <a:lnTo>
                    <a:pt x="273634" y="329743"/>
                  </a:lnTo>
                  <a:lnTo>
                    <a:pt x="242017" y="366291"/>
                  </a:lnTo>
                  <a:lnTo>
                    <a:pt x="211978" y="404617"/>
                  </a:lnTo>
                  <a:lnTo>
                    <a:pt x="184774" y="442774"/>
                  </a:lnTo>
                  <a:lnTo>
                    <a:pt x="159351" y="482263"/>
                  </a:lnTo>
                  <a:lnTo>
                    <a:pt x="135730" y="523005"/>
                  </a:lnTo>
                  <a:lnTo>
                    <a:pt x="113929" y="564919"/>
                  </a:lnTo>
                  <a:lnTo>
                    <a:pt x="93970" y="607926"/>
                  </a:lnTo>
                  <a:lnTo>
                    <a:pt x="75871" y="651947"/>
                  </a:lnTo>
                  <a:lnTo>
                    <a:pt x="59654" y="696903"/>
                  </a:lnTo>
                  <a:lnTo>
                    <a:pt x="45336" y="742714"/>
                  </a:lnTo>
                  <a:lnTo>
                    <a:pt x="32940" y="789300"/>
                  </a:lnTo>
                  <a:lnTo>
                    <a:pt x="22483" y="836583"/>
                  </a:lnTo>
                  <a:lnTo>
                    <a:pt x="13987" y="884482"/>
                  </a:lnTo>
                  <a:lnTo>
                    <a:pt x="7470" y="932918"/>
                  </a:lnTo>
                  <a:lnTo>
                    <a:pt x="2954" y="981813"/>
                  </a:lnTo>
                  <a:lnTo>
                    <a:pt x="457" y="1031085"/>
                  </a:lnTo>
                  <a:lnTo>
                    <a:pt x="0" y="1080657"/>
                  </a:lnTo>
                  <a:lnTo>
                    <a:pt x="1602" y="1130448"/>
                  </a:lnTo>
                  <a:lnTo>
                    <a:pt x="5283" y="1180379"/>
                  </a:lnTo>
                  <a:lnTo>
                    <a:pt x="11064" y="1230371"/>
                  </a:lnTo>
                  <a:lnTo>
                    <a:pt x="19223" y="1281971"/>
                  </a:lnTo>
                  <a:lnTo>
                    <a:pt x="29552" y="1332859"/>
                  </a:lnTo>
                  <a:lnTo>
                    <a:pt x="42006" y="1382957"/>
                  </a:lnTo>
                  <a:lnTo>
                    <a:pt x="56538" y="1432182"/>
                  </a:lnTo>
                  <a:lnTo>
                    <a:pt x="73104" y="1480454"/>
                  </a:lnTo>
                  <a:lnTo>
                    <a:pt x="91658" y="1527693"/>
                  </a:lnTo>
                  <a:lnTo>
                    <a:pt x="112156" y="1573818"/>
                  </a:lnTo>
                  <a:lnTo>
                    <a:pt x="134551" y="1618748"/>
                  </a:lnTo>
                  <a:lnTo>
                    <a:pt x="158798" y="1662403"/>
                  </a:lnTo>
                  <a:lnTo>
                    <a:pt x="184853" y="1704702"/>
                  </a:lnTo>
                  <a:lnTo>
                    <a:pt x="212670" y="1745564"/>
                  </a:lnTo>
                  <a:lnTo>
                    <a:pt x="242203" y="1784908"/>
                  </a:lnTo>
                  <a:lnTo>
                    <a:pt x="273408" y="1822655"/>
                  </a:lnTo>
                  <a:lnTo>
                    <a:pt x="306239" y="1858723"/>
                  </a:lnTo>
                  <a:lnTo>
                    <a:pt x="340651" y="1893032"/>
                  </a:lnTo>
                  <a:lnTo>
                    <a:pt x="376598" y="1925501"/>
                  </a:lnTo>
                  <a:lnTo>
                    <a:pt x="414035" y="1956049"/>
                  </a:lnTo>
                  <a:lnTo>
                    <a:pt x="100599" y="2306569"/>
                  </a:lnTo>
                  <a:lnTo>
                    <a:pt x="96969" y="2312177"/>
                  </a:lnTo>
                  <a:lnTo>
                    <a:pt x="96043" y="2318380"/>
                  </a:lnTo>
                  <a:lnTo>
                    <a:pt x="97616" y="2324393"/>
                  </a:lnTo>
                  <a:lnTo>
                    <a:pt x="101488" y="2329429"/>
                  </a:lnTo>
                  <a:lnTo>
                    <a:pt x="105298" y="2332350"/>
                  </a:lnTo>
                  <a:lnTo>
                    <a:pt x="109108" y="2333239"/>
                  </a:lnTo>
                  <a:lnTo>
                    <a:pt x="112918" y="2333239"/>
                  </a:lnTo>
                  <a:lnTo>
                    <a:pt x="116728" y="2333239"/>
                  </a:lnTo>
                  <a:lnTo>
                    <a:pt x="121554" y="2331334"/>
                  </a:lnTo>
                  <a:lnTo>
                    <a:pt x="124348" y="2329429"/>
                  </a:lnTo>
                  <a:lnTo>
                    <a:pt x="450230" y="1965574"/>
                  </a:lnTo>
                  <a:lnTo>
                    <a:pt x="453024" y="1962780"/>
                  </a:lnTo>
                  <a:lnTo>
                    <a:pt x="454040" y="1957954"/>
                  </a:lnTo>
                  <a:lnTo>
                    <a:pt x="454040" y="1953255"/>
                  </a:lnTo>
                  <a:lnTo>
                    <a:pt x="453024" y="1948429"/>
                  </a:lnTo>
                  <a:lnTo>
                    <a:pt x="451119" y="1944619"/>
                  </a:lnTo>
                  <a:lnTo>
                    <a:pt x="447309" y="1941825"/>
                  </a:lnTo>
                  <a:lnTo>
                    <a:pt x="409724" y="1912097"/>
                  </a:lnTo>
                  <a:lnTo>
                    <a:pt x="373646" y="1880428"/>
                  </a:lnTo>
                  <a:lnTo>
                    <a:pt x="339120" y="1846898"/>
                  </a:lnTo>
                  <a:lnTo>
                    <a:pt x="306191" y="1811587"/>
                  </a:lnTo>
                  <a:lnTo>
                    <a:pt x="274901" y="1774574"/>
                  </a:lnTo>
                  <a:lnTo>
                    <a:pt x="245296" y="1735938"/>
                  </a:lnTo>
                  <a:lnTo>
                    <a:pt x="217419" y="1695759"/>
                  </a:lnTo>
                  <a:lnTo>
                    <a:pt x="191315" y="1654116"/>
                  </a:lnTo>
                  <a:lnTo>
                    <a:pt x="167028" y="1611089"/>
                  </a:lnTo>
                  <a:lnTo>
                    <a:pt x="144603" y="1566757"/>
                  </a:lnTo>
                  <a:lnTo>
                    <a:pt x="124082" y="1521199"/>
                  </a:lnTo>
                  <a:lnTo>
                    <a:pt x="105512" y="1474495"/>
                  </a:lnTo>
                  <a:lnTo>
                    <a:pt x="88935" y="1426724"/>
                  </a:lnTo>
                  <a:lnTo>
                    <a:pt x="74396" y="1377966"/>
                  </a:lnTo>
                  <a:lnTo>
                    <a:pt x="61939" y="1328300"/>
                  </a:lnTo>
                  <a:lnTo>
                    <a:pt x="51609" y="1277805"/>
                  </a:lnTo>
                  <a:lnTo>
                    <a:pt x="43449" y="1226561"/>
                  </a:lnTo>
                  <a:lnTo>
                    <a:pt x="37541" y="1175132"/>
                  </a:lnTo>
                  <a:lnTo>
                    <a:pt x="33922" y="1123777"/>
                  </a:lnTo>
                  <a:lnTo>
                    <a:pt x="32566" y="1072586"/>
                  </a:lnTo>
                  <a:lnTo>
                    <a:pt x="33451" y="1021653"/>
                  </a:lnTo>
                  <a:lnTo>
                    <a:pt x="36551" y="971068"/>
                  </a:lnTo>
                  <a:lnTo>
                    <a:pt x="41842" y="920924"/>
                  </a:lnTo>
                  <a:lnTo>
                    <a:pt x="49301" y="871313"/>
                  </a:lnTo>
                  <a:lnTo>
                    <a:pt x="58902" y="822326"/>
                  </a:lnTo>
                  <a:lnTo>
                    <a:pt x="70623" y="774055"/>
                  </a:lnTo>
                  <a:lnTo>
                    <a:pt x="84438" y="726591"/>
                  </a:lnTo>
                  <a:lnTo>
                    <a:pt x="100323" y="680028"/>
                  </a:lnTo>
                  <a:lnTo>
                    <a:pt x="118254" y="634456"/>
                  </a:lnTo>
                  <a:lnTo>
                    <a:pt x="138208" y="589967"/>
                  </a:lnTo>
                  <a:lnTo>
                    <a:pt x="160159" y="546654"/>
                  </a:lnTo>
                  <a:lnTo>
                    <a:pt x="184085" y="504608"/>
                  </a:lnTo>
                  <a:lnTo>
                    <a:pt x="209959" y="463920"/>
                  </a:lnTo>
                  <a:lnTo>
                    <a:pt x="237759" y="424683"/>
                  </a:lnTo>
                  <a:lnTo>
                    <a:pt x="268275" y="385887"/>
                  </a:lnTo>
                  <a:lnTo>
                    <a:pt x="300461" y="348981"/>
                  </a:lnTo>
                  <a:lnTo>
                    <a:pt x="334260" y="313988"/>
                  </a:lnTo>
                  <a:lnTo>
                    <a:pt x="369616" y="280931"/>
                  </a:lnTo>
                  <a:lnTo>
                    <a:pt x="406475" y="249834"/>
                  </a:lnTo>
                  <a:lnTo>
                    <a:pt x="444781" y="220720"/>
                  </a:lnTo>
                  <a:lnTo>
                    <a:pt x="484477" y="193614"/>
                  </a:lnTo>
                  <a:lnTo>
                    <a:pt x="525510" y="168537"/>
                  </a:lnTo>
                  <a:lnTo>
                    <a:pt x="567823" y="145515"/>
                  </a:lnTo>
                  <a:lnTo>
                    <a:pt x="611360" y="124569"/>
                  </a:lnTo>
                  <a:lnTo>
                    <a:pt x="656066" y="105724"/>
                  </a:lnTo>
                  <a:lnTo>
                    <a:pt x="701886" y="89003"/>
                  </a:lnTo>
                  <a:lnTo>
                    <a:pt x="748763" y="74430"/>
                  </a:lnTo>
                  <a:lnTo>
                    <a:pt x="796643" y="62028"/>
                  </a:lnTo>
                  <a:lnTo>
                    <a:pt x="845470" y="51820"/>
                  </a:lnTo>
                  <a:lnTo>
                    <a:pt x="895189" y="43830"/>
                  </a:lnTo>
                  <a:lnTo>
                    <a:pt x="945743" y="38081"/>
                  </a:lnTo>
                  <a:lnTo>
                    <a:pt x="997077" y="34597"/>
                  </a:lnTo>
                  <a:lnTo>
                    <a:pt x="1049136" y="33401"/>
                  </a:lnTo>
                  <a:lnTo>
                    <a:pt x="1101865" y="34517"/>
                  </a:lnTo>
                  <a:lnTo>
                    <a:pt x="1155207" y="37968"/>
                  </a:lnTo>
                  <a:lnTo>
                    <a:pt x="1164732" y="37968"/>
                  </a:lnTo>
                  <a:lnTo>
                    <a:pt x="1172352" y="32253"/>
                  </a:lnTo>
                  <a:lnTo>
                    <a:pt x="1174257" y="13203"/>
                  </a:lnTo>
                  <a:lnTo>
                    <a:pt x="1167526" y="5583"/>
                  </a:lnTo>
                  <a:lnTo>
                    <a:pt x="1158001" y="4694"/>
                  </a:lnTo>
                  <a:lnTo>
                    <a:pt x="1105645" y="1247"/>
                  </a:lnTo>
                  <a:lnTo>
                    <a:pt x="1053836" y="0"/>
                  </a:lnTo>
                  <a:close/>
                </a:path>
              </a:pathLst>
            </a:custGeom>
            <a:solidFill>
              <a:srgbClr val="0F8A4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434839" y="2668460"/>
              <a:ext cx="210400" cy="211899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460748" y="2694432"/>
              <a:ext cx="108203" cy="109727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491484" y="3322320"/>
              <a:ext cx="2106167" cy="1818131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3517414" y="3348277"/>
              <a:ext cx="2004060" cy="1716405"/>
            </a:xfrm>
            <a:custGeom>
              <a:avLst/>
              <a:gdLst/>
              <a:ahLst/>
              <a:cxnLst/>
              <a:rect l="l" t="t" r="r" b="b"/>
              <a:pathLst>
                <a:path w="2004060" h="1716404">
                  <a:moveTo>
                    <a:pt x="101720" y="0"/>
                  </a:moveTo>
                  <a:lnTo>
                    <a:pt x="68108" y="58974"/>
                  </a:lnTo>
                  <a:lnTo>
                    <a:pt x="51758" y="108225"/>
                  </a:lnTo>
                  <a:lnTo>
                    <a:pt x="37661" y="157666"/>
                  </a:lnTo>
                  <a:lnTo>
                    <a:pt x="25809" y="207227"/>
                  </a:lnTo>
                  <a:lnTo>
                    <a:pt x="16197" y="256838"/>
                  </a:lnTo>
                  <a:lnTo>
                    <a:pt x="8817" y="306428"/>
                  </a:lnTo>
                  <a:lnTo>
                    <a:pt x="3662" y="355927"/>
                  </a:lnTo>
                  <a:lnTo>
                    <a:pt x="725" y="405264"/>
                  </a:lnTo>
                  <a:lnTo>
                    <a:pt x="0" y="454370"/>
                  </a:lnTo>
                  <a:lnTo>
                    <a:pt x="1478" y="503174"/>
                  </a:lnTo>
                  <a:lnTo>
                    <a:pt x="5153" y="551606"/>
                  </a:lnTo>
                  <a:lnTo>
                    <a:pt x="11018" y="599596"/>
                  </a:lnTo>
                  <a:lnTo>
                    <a:pt x="19065" y="647073"/>
                  </a:lnTo>
                  <a:lnTo>
                    <a:pt x="29289" y="693967"/>
                  </a:lnTo>
                  <a:lnTo>
                    <a:pt x="41682" y="740207"/>
                  </a:lnTo>
                  <a:lnTo>
                    <a:pt x="56237" y="785724"/>
                  </a:lnTo>
                  <a:lnTo>
                    <a:pt x="72946" y="830448"/>
                  </a:lnTo>
                  <a:lnTo>
                    <a:pt x="91804" y="874307"/>
                  </a:lnTo>
                  <a:lnTo>
                    <a:pt x="112802" y="917232"/>
                  </a:lnTo>
                  <a:lnTo>
                    <a:pt x="135934" y="959153"/>
                  </a:lnTo>
                  <a:lnTo>
                    <a:pt x="161193" y="999998"/>
                  </a:lnTo>
                  <a:lnTo>
                    <a:pt x="188572" y="1039699"/>
                  </a:lnTo>
                  <a:lnTo>
                    <a:pt x="217912" y="1078081"/>
                  </a:lnTo>
                  <a:lnTo>
                    <a:pt x="248734" y="1114919"/>
                  </a:lnTo>
                  <a:lnTo>
                    <a:pt x="280967" y="1150199"/>
                  </a:lnTo>
                  <a:lnTo>
                    <a:pt x="314541" y="1183909"/>
                  </a:lnTo>
                  <a:lnTo>
                    <a:pt x="349385" y="1216035"/>
                  </a:lnTo>
                  <a:lnTo>
                    <a:pt x="385428" y="1246566"/>
                  </a:lnTo>
                  <a:lnTo>
                    <a:pt x="422600" y="1275487"/>
                  </a:lnTo>
                  <a:lnTo>
                    <a:pt x="460829" y="1302787"/>
                  </a:lnTo>
                  <a:lnTo>
                    <a:pt x="500045" y="1328451"/>
                  </a:lnTo>
                  <a:lnTo>
                    <a:pt x="540178" y="1352469"/>
                  </a:lnTo>
                  <a:lnTo>
                    <a:pt x="581156" y="1374826"/>
                  </a:lnTo>
                  <a:lnTo>
                    <a:pt x="622908" y="1395509"/>
                  </a:lnTo>
                  <a:lnTo>
                    <a:pt x="665365" y="1414507"/>
                  </a:lnTo>
                  <a:lnTo>
                    <a:pt x="708455" y="1431805"/>
                  </a:lnTo>
                  <a:lnTo>
                    <a:pt x="752107" y="1447392"/>
                  </a:lnTo>
                  <a:lnTo>
                    <a:pt x="796251" y="1461254"/>
                  </a:lnTo>
                  <a:lnTo>
                    <a:pt x="840815" y="1473378"/>
                  </a:lnTo>
                  <a:lnTo>
                    <a:pt x="885730" y="1483752"/>
                  </a:lnTo>
                  <a:lnTo>
                    <a:pt x="930925" y="1492363"/>
                  </a:lnTo>
                  <a:lnTo>
                    <a:pt x="976328" y="1499197"/>
                  </a:lnTo>
                  <a:lnTo>
                    <a:pt x="1021869" y="1504243"/>
                  </a:lnTo>
                  <a:lnTo>
                    <a:pt x="1067477" y="1507486"/>
                  </a:lnTo>
                  <a:lnTo>
                    <a:pt x="1113082" y="1508915"/>
                  </a:lnTo>
                  <a:lnTo>
                    <a:pt x="1158613" y="1508516"/>
                  </a:lnTo>
                  <a:lnTo>
                    <a:pt x="1203998" y="1506276"/>
                  </a:lnTo>
                  <a:lnTo>
                    <a:pt x="1249168" y="1502184"/>
                  </a:lnTo>
                  <a:lnTo>
                    <a:pt x="1294051" y="1496225"/>
                  </a:lnTo>
                  <a:lnTo>
                    <a:pt x="1338577" y="1488387"/>
                  </a:lnTo>
                  <a:lnTo>
                    <a:pt x="1382674" y="1478657"/>
                  </a:lnTo>
                  <a:lnTo>
                    <a:pt x="1426273" y="1467022"/>
                  </a:lnTo>
                  <a:lnTo>
                    <a:pt x="1469303" y="1453470"/>
                  </a:lnTo>
                  <a:lnTo>
                    <a:pt x="1511692" y="1437987"/>
                  </a:lnTo>
                  <a:lnTo>
                    <a:pt x="1553370" y="1420560"/>
                  </a:lnTo>
                  <a:lnTo>
                    <a:pt x="1594266" y="1401178"/>
                  </a:lnTo>
                  <a:lnTo>
                    <a:pt x="1634310" y="1379826"/>
                  </a:lnTo>
                  <a:lnTo>
                    <a:pt x="1673430" y="1356492"/>
                  </a:lnTo>
                  <a:lnTo>
                    <a:pt x="1711556" y="1331164"/>
                  </a:lnTo>
                  <a:lnTo>
                    <a:pt x="1974446" y="1709243"/>
                  </a:lnTo>
                  <a:lnTo>
                    <a:pt x="1977367" y="1713180"/>
                  </a:lnTo>
                  <a:lnTo>
                    <a:pt x="1983082" y="1715974"/>
                  </a:lnTo>
                  <a:lnTo>
                    <a:pt x="1987781" y="1715974"/>
                  </a:lnTo>
                  <a:lnTo>
                    <a:pt x="1990702" y="1715974"/>
                  </a:lnTo>
                  <a:lnTo>
                    <a:pt x="1994512" y="1714958"/>
                  </a:lnTo>
                  <a:lnTo>
                    <a:pt x="2001795" y="1707628"/>
                  </a:lnTo>
                  <a:lnTo>
                    <a:pt x="2003879" y="1701782"/>
                  </a:lnTo>
                  <a:lnTo>
                    <a:pt x="2003629" y="1695412"/>
                  </a:lnTo>
                  <a:lnTo>
                    <a:pt x="2001116" y="1689304"/>
                  </a:lnTo>
                  <a:lnTo>
                    <a:pt x="1728701" y="1297763"/>
                  </a:lnTo>
                  <a:lnTo>
                    <a:pt x="1726796" y="1293953"/>
                  </a:lnTo>
                  <a:lnTo>
                    <a:pt x="1722986" y="1292048"/>
                  </a:lnTo>
                  <a:lnTo>
                    <a:pt x="1713461" y="1290143"/>
                  </a:lnTo>
                  <a:lnTo>
                    <a:pt x="1709651" y="1291159"/>
                  </a:lnTo>
                  <a:lnTo>
                    <a:pt x="1705841" y="1293953"/>
                  </a:lnTo>
                  <a:lnTo>
                    <a:pt x="1662972" y="1323359"/>
                  </a:lnTo>
                  <a:lnTo>
                    <a:pt x="1618710" y="1350120"/>
                  </a:lnTo>
                  <a:lnTo>
                    <a:pt x="1573174" y="1374253"/>
                  </a:lnTo>
                  <a:lnTo>
                    <a:pt x="1526484" y="1395774"/>
                  </a:lnTo>
                  <a:lnTo>
                    <a:pt x="1478761" y="1414701"/>
                  </a:lnTo>
                  <a:lnTo>
                    <a:pt x="1430124" y="1431049"/>
                  </a:lnTo>
                  <a:lnTo>
                    <a:pt x="1380694" y="1444837"/>
                  </a:lnTo>
                  <a:lnTo>
                    <a:pt x="1330589" y="1456080"/>
                  </a:lnTo>
                  <a:lnTo>
                    <a:pt x="1279931" y="1464796"/>
                  </a:lnTo>
                  <a:lnTo>
                    <a:pt x="1228839" y="1471000"/>
                  </a:lnTo>
                  <a:lnTo>
                    <a:pt x="1177433" y="1474711"/>
                  </a:lnTo>
                  <a:lnTo>
                    <a:pt x="1125832" y="1475944"/>
                  </a:lnTo>
                  <a:lnTo>
                    <a:pt x="1078917" y="1474948"/>
                  </a:lnTo>
                  <a:lnTo>
                    <a:pt x="1031988" y="1471971"/>
                  </a:lnTo>
                  <a:lnTo>
                    <a:pt x="985124" y="1467028"/>
                  </a:lnTo>
                  <a:lnTo>
                    <a:pt x="938408" y="1460134"/>
                  </a:lnTo>
                  <a:lnTo>
                    <a:pt x="891921" y="1451305"/>
                  </a:lnTo>
                  <a:lnTo>
                    <a:pt x="845743" y="1440554"/>
                  </a:lnTo>
                  <a:lnTo>
                    <a:pt x="799956" y="1427897"/>
                  </a:lnTo>
                  <a:lnTo>
                    <a:pt x="754642" y="1413350"/>
                  </a:lnTo>
                  <a:lnTo>
                    <a:pt x="709880" y="1396928"/>
                  </a:lnTo>
                  <a:lnTo>
                    <a:pt x="665753" y="1378645"/>
                  </a:lnTo>
                  <a:lnTo>
                    <a:pt x="622341" y="1358517"/>
                  </a:lnTo>
                  <a:lnTo>
                    <a:pt x="579726" y="1336558"/>
                  </a:lnTo>
                  <a:lnTo>
                    <a:pt x="537988" y="1312784"/>
                  </a:lnTo>
                  <a:lnTo>
                    <a:pt x="497210" y="1287211"/>
                  </a:lnTo>
                  <a:lnTo>
                    <a:pt x="457471" y="1259852"/>
                  </a:lnTo>
                  <a:lnTo>
                    <a:pt x="418854" y="1230724"/>
                  </a:lnTo>
                  <a:lnTo>
                    <a:pt x="381440" y="1199841"/>
                  </a:lnTo>
                  <a:lnTo>
                    <a:pt x="345308" y="1167218"/>
                  </a:lnTo>
                  <a:lnTo>
                    <a:pt x="310542" y="1132871"/>
                  </a:lnTo>
                  <a:lnTo>
                    <a:pt x="277221" y="1096814"/>
                  </a:lnTo>
                  <a:lnTo>
                    <a:pt x="245428" y="1059063"/>
                  </a:lnTo>
                  <a:lnTo>
                    <a:pt x="215242" y="1019633"/>
                  </a:lnTo>
                  <a:lnTo>
                    <a:pt x="188619" y="981259"/>
                  </a:lnTo>
                  <a:lnTo>
                    <a:pt x="164067" y="941762"/>
                  </a:lnTo>
                  <a:lnTo>
                    <a:pt x="141593" y="901210"/>
                  </a:lnTo>
                  <a:lnTo>
                    <a:pt x="121202" y="859672"/>
                  </a:lnTo>
                  <a:lnTo>
                    <a:pt x="102900" y="817217"/>
                  </a:lnTo>
                  <a:lnTo>
                    <a:pt x="86694" y="773916"/>
                  </a:lnTo>
                  <a:lnTo>
                    <a:pt x="72589" y="729837"/>
                  </a:lnTo>
                  <a:lnTo>
                    <a:pt x="60591" y="685050"/>
                  </a:lnTo>
                  <a:lnTo>
                    <a:pt x="50706" y="639623"/>
                  </a:lnTo>
                  <a:lnTo>
                    <a:pt x="42940" y="593627"/>
                  </a:lnTo>
                  <a:lnTo>
                    <a:pt x="37299" y="547129"/>
                  </a:lnTo>
                  <a:lnTo>
                    <a:pt x="33790" y="500201"/>
                  </a:lnTo>
                  <a:lnTo>
                    <a:pt x="32417" y="452910"/>
                  </a:lnTo>
                  <a:lnTo>
                    <a:pt x="33186" y="405327"/>
                  </a:lnTo>
                  <a:lnTo>
                    <a:pt x="36105" y="357519"/>
                  </a:lnTo>
                  <a:lnTo>
                    <a:pt x="41178" y="309558"/>
                  </a:lnTo>
                  <a:lnTo>
                    <a:pt x="48412" y="261512"/>
                  </a:lnTo>
                  <a:lnTo>
                    <a:pt x="57812" y="213449"/>
                  </a:lnTo>
                  <a:lnTo>
                    <a:pt x="69385" y="165441"/>
                  </a:lnTo>
                  <a:lnTo>
                    <a:pt x="83137" y="117555"/>
                  </a:lnTo>
                  <a:lnTo>
                    <a:pt x="99072" y="69861"/>
                  </a:lnTo>
                  <a:lnTo>
                    <a:pt x="117198" y="22429"/>
                  </a:lnTo>
                  <a:lnTo>
                    <a:pt x="118085" y="16476"/>
                  </a:lnTo>
                  <a:lnTo>
                    <a:pt x="116674" y="10523"/>
                  </a:lnTo>
                  <a:lnTo>
                    <a:pt x="113144" y="5284"/>
                  </a:lnTo>
                  <a:lnTo>
                    <a:pt x="107673" y="1474"/>
                  </a:lnTo>
                  <a:lnTo>
                    <a:pt x="101720" y="0"/>
                  </a:lnTo>
                  <a:close/>
                </a:path>
              </a:pathLst>
            </a:custGeom>
            <a:solidFill>
              <a:srgbClr val="0A97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555491" y="3290354"/>
              <a:ext cx="210400" cy="210400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581400" y="3316223"/>
              <a:ext cx="108203" cy="108203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878067" y="2788920"/>
              <a:ext cx="720826" cy="644651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5903976" y="2815435"/>
              <a:ext cx="618490" cy="541020"/>
            </a:xfrm>
            <a:custGeom>
              <a:avLst/>
              <a:gdLst/>
              <a:ahLst/>
              <a:cxnLst/>
              <a:rect l="l" t="t" r="r" b="b"/>
              <a:pathLst>
                <a:path w="618490" h="541020">
                  <a:moveTo>
                    <a:pt x="365950" y="0"/>
                  </a:moveTo>
                  <a:lnTo>
                    <a:pt x="318586" y="1049"/>
                  </a:lnTo>
                  <a:lnTo>
                    <a:pt x="270890" y="10822"/>
                  </a:lnTo>
                  <a:lnTo>
                    <a:pt x="222675" y="30698"/>
                  </a:lnTo>
                  <a:lnTo>
                    <a:pt x="180327" y="58534"/>
                  </a:lnTo>
                  <a:lnTo>
                    <a:pt x="144457" y="93177"/>
                  </a:lnTo>
                  <a:lnTo>
                    <a:pt x="115677" y="133475"/>
                  </a:lnTo>
                  <a:lnTo>
                    <a:pt x="94596" y="178273"/>
                  </a:lnTo>
                  <a:lnTo>
                    <a:pt x="81826" y="226419"/>
                  </a:lnTo>
                  <a:lnTo>
                    <a:pt x="77977" y="276760"/>
                  </a:lnTo>
                  <a:lnTo>
                    <a:pt x="0" y="374931"/>
                  </a:lnTo>
                  <a:lnTo>
                    <a:pt x="118872" y="413920"/>
                  </a:lnTo>
                  <a:lnTo>
                    <a:pt x="149671" y="454374"/>
                  </a:lnTo>
                  <a:lnTo>
                    <a:pt x="186758" y="487912"/>
                  </a:lnTo>
                  <a:lnTo>
                    <a:pt x="228969" y="513917"/>
                  </a:lnTo>
                  <a:lnTo>
                    <a:pt x="275144" y="531771"/>
                  </a:lnTo>
                  <a:lnTo>
                    <a:pt x="324121" y="540857"/>
                  </a:lnTo>
                  <a:lnTo>
                    <a:pt x="374737" y="540556"/>
                  </a:lnTo>
                  <a:lnTo>
                    <a:pt x="425831" y="530252"/>
                  </a:lnTo>
                  <a:lnTo>
                    <a:pt x="471026" y="512082"/>
                  </a:lnTo>
                  <a:lnTo>
                    <a:pt x="511185" y="486832"/>
                  </a:lnTo>
                  <a:lnTo>
                    <a:pt x="545784" y="455467"/>
                  </a:lnTo>
                  <a:lnTo>
                    <a:pt x="574304" y="418950"/>
                  </a:lnTo>
                  <a:lnTo>
                    <a:pt x="596221" y="378244"/>
                  </a:lnTo>
                  <a:lnTo>
                    <a:pt x="611015" y="334314"/>
                  </a:lnTo>
                  <a:lnTo>
                    <a:pt x="618164" y="288123"/>
                  </a:lnTo>
                  <a:lnTo>
                    <a:pt x="617147" y="240634"/>
                  </a:lnTo>
                  <a:lnTo>
                    <a:pt x="607441" y="192813"/>
                  </a:lnTo>
                  <a:lnTo>
                    <a:pt x="589322" y="147495"/>
                  </a:lnTo>
                  <a:lnTo>
                    <a:pt x="564141" y="107227"/>
                  </a:lnTo>
                  <a:lnTo>
                    <a:pt x="532859" y="72534"/>
                  </a:lnTo>
                  <a:lnTo>
                    <a:pt x="496437" y="43940"/>
                  </a:lnTo>
                  <a:lnTo>
                    <a:pt x="455837" y="21970"/>
                  </a:lnTo>
                  <a:lnTo>
                    <a:pt x="412020" y="7148"/>
                  </a:lnTo>
                  <a:lnTo>
                    <a:pt x="365950" y="0"/>
                  </a:lnTo>
                  <a:close/>
                </a:path>
              </a:pathLst>
            </a:custGeom>
            <a:solidFill>
              <a:srgbClr val="0A97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418588" y="2755379"/>
              <a:ext cx="713257" cy="643140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2444562" y="2781307"/>
              <a:ext cx="611505" cy="541020"/>
            </a:xfrm>
            <a:custGeom>
              <a:avLst/>
              <a:gdLst/>
              <a:ahLst/>
              <a:cxnLst/>
              <a:rect l="l" t="t" r="r" b="b"/>
              <a:pathLst>
                <a:path w="611505" h="541020">
                  <a:moveTo>
                    <a:pt x="276149" y="0"/>
                  </a:moveTo>
                  <a:lnTo>
                    <a:pt x="229394" y="3299"/>
                  </a:lnTo>
                  <a:lnTo>
                    <a:pt x="184333" y="14399"/>
                  </a:lnTo>
                  <a:lnTo>
                    <a:pt x="141957" y="32871"/>
                  </a:lnTo>
                  <a:lnTo>
                    <a:pt x="103255" y="58280"/>
                  </a:lnTo>
                  <a:lnTo>
                    <a:pt x="69220" y="90197"/>
                  </a:lnTo>
                  <a:lnTo>
                    <a:pt x="40841" y="128188"/>
                  </a:lnTo>
                  <a:lnTo>
                    <a:pt x="19110" y="171823"/>
                  </a:lnTo>
                  <a:lnTo>
                    <a:pt x="5176" y="218642"/>
                  </a:lnTo>
                  <a:lnTo>
                    <a:pt x="0" y="265810"/>
                  </a:lnTo>
                  <a:lnTo>
                    <a:pt x="3146" y="312332"/>
                  </a:lnTo>
                  <a:lnTo>
                    <a:pt x="14182" y="357210"/>
                  </a:lnTo>
                  <a:lnTo>
                    <a:pt x="32675" y="399449"/>
                  </a:lnTo>
                  <a:lnTo>
                    <a:pt x="58189" y="438052"/>
                  </a:lnTo>
                  <a:lnTo>
                    <a:pt x="90291" y="472024"/>
                  </a:lnTo>
                  <a:lnTo>
                    <a:pt x="128549" y="500369"/>
                  </a:lnTo>
                  <a:lnTo>
                    <a:pt x="172526" y="522089"/>
                  </a:lnTo>
                  <a:lnTo>
                    <a:pt x="222888" y="536526"/>
                  </a:lnTo>
                  <a:lnTo>
                    <a:pt x="273481" y="541018"/>
                  </a:lnTo>
                  <a:lnTo>
                    <a:pt x="323136" y="536115"/>
                  </a:lnTo>
                  <a:lnTo>
                    <a:pt x="370685" y="522367"/>
                  </a:lnTo>
                  <a:lnTo>
                    <a:pt x="414959" y="500327"/>
                  </a:lnTo>
                  <a:lnTo>
                    <a:pt x="454791" y="470544"/>
                  </a:lnTo>
                  <a:lnTo>
                    <a:pt x="489010" y="433570"/>
                  </a:lnTo>
                  <a:lnTo>
                    <a:pt x="611057" y="404106"/>
                  </a:lnTo>
                  <a:lnTo>
                    <a:pt x="541461" y="299331"/>
                  </a:lnTo>
                  <a:lnTo>
                    <a:pt x="542030" y="248707"/>
                  </a:lnTo>
                  <a:lnTo>
                    <a:pt x="533415" y="199620"/>
                  </a:lnTo>
                  <a:lnTo>
                    <a:pt x="516136" y="153250"/>
                  </a:lnTo>
                  <a:lnTo>
                    <a:pt x="490712" y="110777"/>
                  </a:lnTo>
                  <a:lnTo>
                    <a:pt x="457664" y="73380"/>
                  </a:lnTo>
                  <a:lnTo>
                    <a:pt x="417511" y="42239"/>
                  </a:lnTo>
                  <a:lnTo>
                    <a:pt x="370773" y="18534"/>
                  </a:lnTo>
                  <a:lnTo>
                    <a:pt x="323605" y="4934"/>
                  </a:lnTo>
                  <a:lnTo>
                    <a:pt x="276149" y="0"/>
                  </a:lnTo>
                  <a:close/>
                </a:path>
              </a:pathLst>
            </a:custGeom>
            <a:solidFill>
              <a:srgbClr val="17D0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253227" y="4815865"/>
              <a:ext cx="643140" cy="684250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5279191" y="4841747"/>
              <a:ext cx="541020" cy="582295"/>
            </a:xfrm>
            <a:custGeom>
              <a:avLst/>
              <a:gdLst/>
              <a:ahLst/>
              <a:cxnLst/>
              <a:rect l="l" t="t" r="r" b="b"/>
              <a:pathLst>
                <a:path w="541020" h="582295">
                  <a:moveTo>
                    <a:pt x="80462" y="0"/>
                  </a:moveTo>
                  <a:lnTo>
                    <a:pt x="72842" y="125729"/>
                  </a:lnTo>
                  <a:lnTo>
                    <a:pt x="42127" y="165598"/>
                  </a:lnTo>
                  <a:lnTo>
                    <a:pt x="19537" y="209965"/>
                  </a:lnTo>
                  <a:lnTo>
                    <a:pt x="5388" y="257498"/>
                  </a:lnTo>
                  <a:lnTo>
                    <a:pt x="0" y="306863"/>
                  </a:lnTo>
                  <a:lnTo>
                    <a:pt x="3688" y="356729"/>
                  </a:lnTo>
                  <a:lnTo>
                    <a:pt x="16772" y="405761"/>
                  </a:lnTo>
                  <a:lnTo>
                    <a:pt x="39568" y="452627"/>
                  </a:lnTo>
                  <a:lnTo>
                    <a:pt x="68664" y="491923"/>
                  </a:lnTo>
                  <a:lnTo>
                    <a:pt x="103269" y="524468"/>
                  </a:lnTo>
                  <a:lnTo>
                    <a:pt x="142334" y="550013"/>
                  </a:lnTo>
                  <a:lnTo>
                    <a:pt x="184811" y="568308"/>
                  </a:lnTo>
                  <a:lnTo>
                    <a:pt x="229652" y="579103"/>
                  </a:lnTo>
                  <a:lnTo>
                    <a:pt x="275807" y="582149"/>
                  </a:lnTo>
                  <a:lnTo>
                    <a:pt x="322228" y="577195"/>
                  </a:lnTo>
                  <a:lnTo>
                    <a:pt x="367868" y="563992"/>
                  </a:lnTo>
                  <a:lnTo>
                    <a:pt x="411678" y="542289"/>
                  </a:lnTo>
                  <a:lnTo>
                    <a:pt x="450894" y="513109"/>
                  </a:lnTo>
                  <a:lnTo>
                    <a:pt x="483369" y="478422"/>
                  </a:lnTo>
                  <a:lnTo>
                    <a:pt x="508856" y="439278"/>
                  </a:lnTo>
                  <a:lnTo>
                    <a:pt x="527106" y="396730"/>
                  </a:lnTo>
                  <a:lnTo>
                    <a:pt x="537870" y="351826"/>
                  </a:lnTo>
                  <a:lnTo>
                    <a:pt x="540898" y="305618"/>
                  </a:lnTo>
                  <a:lnTo>
                    <a:pt x="535943" y="259156"/>
                  </a:lnTo>
                  <a:lnTo>
                    <a:pt x="522755" y="213490"/>
                  </a:lnTo>
                  <a:lnTo>
                    <a:pt x="501086" y="169671"/>
                  </a:lnTo>
                  <a:lnTo>
                    <a:pt x="469764" y="127690"/>
                  </a:lnTo>
                  <a:lnTo>
                    <a:pt x="432180" y="93503"/>
                  </a:lnTo>
                  <a:lnTo>
                    <a:pt x="389628" y="67428"/>
                  </a:lnTo>
                  <a:lnTo>
                    <a:pt x="343405" y="49779"/>
                  </a:lnTo>
                  <a:lnTo>
                    <a:pt x="294804" y="40872"/>
                  </a:lnTo>
                  <a:lnTo>
                    <a:pt x="245121" y="41022"/>
                  </a:lnTo>
                  <a:lnTo>
                    <a:pt x="195651" y="50545"/>
                  </a:lnTo>
                  <a:lnTo>
                    <a:pt x="80462" y="0"/>
                  </a:lnTo>
                  <a:close/>
                </a:path>
              </a:pathLst>
            </a:custGeom>
            <a:solidFill>
              <a:srgbClr val="0A97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147060" y="4815865"/>
              <a:ext cx="643140" cy="684250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3173029" y="4841747"/>
              <a:ext cx="541020" cy="582295"/>
            </a:xfrm>
            <a:custGeom>
              <a:avLst/>
              <a:gdLst/>
              <a:ahLst/>
              <a:cxnLst/>
              <a:rect l="l" t="t" r="r" b="b"/>
              <a:pathLst>
                <a:path w="541020" h="582295">
                  <a:moveTo>
                    <a:pt x="459932" y="0"/>
                  </a:moveTo>
                  <a:lnTo>
                    <a:pt x="344870" y="50545"/>
                  </a:lnTo>
                  <a:lnTo>
                    <a:pt x="295455" y="41022"/>
                  </a:lnTo>
                  <a:lnTo>
                    <a:pt x="245827" y="40872"/>
                  </a:lnTo>
                  <a:lnTo>
                    <a:pt x="197280" y="49779"/>
                  </a:lnTo>
                  <a:lnTo>
                    <a:pt x="151111" y="67428"/>
                  </a:lnTo>
                  <a:lnTo>
                    <a:pt x="108613" y="93503"/>
                  </a:lnTo>
                  <a:lnTo>
                    <a:pt x="71084" y="127690"/>
                  </a:lnTo>
                  <a:lnTo>
                    <a:pt x="39816" y="169671"/>
                  </a:lnTo>
                  <a:lnTo>
                    <a:pt x="18147" y="213490"/>
                  </a:lnTo>
                  <a:lnTo>
                    <a:pt x="4958" y="259156"/>
                  </a:lnTo>
                  <a:lnTo>
                    <a:pt x="0" y="305618"/>
                  </a:lnTo>
                  <a:lnTo>
                    <a:pt x="3022" y="351826"/>
                  </a:lnTo>
                  <a:lnTo>
                    <a:pt x="13774" y="396730"/>
                  </a:lnTo>
                  <a:lnTo>
                    <a:pt x="32008" y="439278"/>
                  </a:lnTo>
                  <a:lnTo>
                    <a:pt x="57473" y="478422"/>
                  </a:lnTo>
                  <a:lnTo>
                    <a:pt x="89920" y="513109"/>
                  </a:lnTo>
                  <a:lnTo>
                    <a:pt x="129097" y="542289"/>
                  </a:lnTo>
                  <a:lnTo>
                    <a:pt x="172827" y="563992"/>
                  </a:lnTo>
                  <a:lnTo>
                    <a:pt x="218395" y="577195"/>
                  </a:lnTo>
                  <a:lnTo>
                    <a:pt x="264752" y="582149"/>
                  </a:lnTo>
                  <a:lnTo>
                    <a:pt x="310849" y="579103"/>
                  </a:lnTo>
                  <a:lnTo>
                    <a:pt x="355636" y="568308"/>
                  </a:lnTo>
                  <a:lnTo>
                    <a:pt x="398065" y="550013"/>
                  </a:lnTo>
                  <a:lnTo>
                    <a:pt x="437084" y="524468"/>
                  </a:lnTo>
                  <a:lnTo>
                    <a:pt x="471645" y="491923"/>
                  </a:lnTo>
                  <a:lnTo>
                    <a:pt x="500699" y="452627"/>
                  </a:lnTo>
                  <a:lnTo>
                    <a:pt x="523822" y="405761"/>
                  </a:lnTo>
                  <a:lnTo>
                    <a:pt x="537124" y="356729"/>
                  </a:lnTo>
                  <a:lnTo>
                    <a:pt x="540921" y="306863"/>
                  </a:lnTo>
                  <a:lnTo>
                    <a:pt x="535532" y="257498"/>
                  </a:lnTo>
                  <a:lnTo>
                    <a:pt x="521275" y="209965"/>
                  </a:lnTo>
                  <a:lnTo>
                    <a:pt x="498467" y="165598"/>
                  </a:lnTo>
                  <a:lnTo>
                    <a:pt x="467425" y="125729"/>
                  </a:lnTo>
                  <a:lnTo>
                    <a:pt x="459932" y="0"/>
                  </a:lnTo>
                  <a:close/>
                </a:path>
              </a:pathLst>
            </a:custGeom>
            <a:solidFill>
              <a:srgbClr val="0F8A4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187952" y="1466088"/>
              <a:ext cx="643140" cy="736091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4213860" y="1491996"/>
              <a:ext cx="541020" cy="634365"/>
            </a:xfrm>
            <a:custGeom>
              <a:avLst/>
              <a:gdLst/>
              <a:ahLst/>
              <a:cxnLst/>
              <a:rect l="l" t="t" r="r" b="b"/>
              <a:pathLst>
                <a:path w="541020" h="634364">
                  <a:moveTo>
                    <a:pt x="270510" y="0"/>
                  </a:moveTo>
                  <a:lnTo>
                    <a:pt x="221830" y="4351"/>
                  </a:lnTo>
                  <a:lnTo>
                    <a:pt x="176036" y="16898"/>
                  </a:lnTo>
                  <a:lnTo>
                    <a:pt x="133886" y="36881"/>
                  </a:lnTo>
                  <a:lnTo>
                    <a:pt x="96138" y="63541"/>
                  </a:lnTo>
                  <a:lnTo>
                    <a:pt x="63552" y="96116"/>
                  </a:lnTo>
                  <a:lnTo>
                    <a:pt x="36886" y="133848"/>
                  </a:lnTo>
                  <a:lnTo>
                    <a:pt x="16899" y="175976"/>
                  </a:lnTo>
                  <a:lnTo>
                    <a:pt x="4351" y="221741"/>
                  </a:lnTo>
                  <a:lnTo>
                    <a:pt x="0" y="270382"/>
                  </a:lnTo>
                  <a:lnTo>
                    <a:pt x="4978" y="322448"/>
                  </a:lnTo>
                  <a:lnTo>
                    <a:pt x="19303" y="371125"/>
                  </a:lnTo>
                  <a:lnTo>
                    <a:pt x="42057" y="415484"/>
                  </a:lnTo>
                  <a:lnTo>
                    <a:pt x="72322" y="454592"/>
                  </a:lnTo>
                  <a:lnTo>
                    <a:pt x="109181" y="487521"/>
                  </a:lnTo>
                  <a:lnTo>
                    <a:pt x="151715" y="513338"/>
                  </a:lnTo>
                  <a:lnTo>
                    <a:pt x="199009" y="531113"/>
                  </a:lnTo>
                  <a:lnTo>
                    <a:pt x="271525" y="633983"/>
                  </a:lnTo>
                  <a:lnTo>
                    <a:pt x="343788" y="531113"/>
                  </a:lnTo>
                  <a:lnTo>
                    <a:pt x="390423" y="513338"/>
                  </a:lnTo>
                  <a:lnTo>
                    <a:pt x="432486" y="487521"/>
                  </a:lnTo>
                  <a:lnTo>
                    <a:pt x="469029" y="454592"/>
                  </a:lnTo>
                  <a:lnTo>
                    <a:pt x="499102" y="415484"/>
                  </a:lnTo>
                  <a:lnTo>
                    <a:pt x="521757" y="371125"/>
                  </a:lnTo>
                  <a:lnTo>
                    <a:pt x="536046" y="322448"/>
                  </a:lnTo>
                  <a:lnTo>
                    <a:pt x="541019" y="270382"/>
                  </a:lnTo>
                  <a:lnTo>
                    <a:pt x="536664" y="221741"/>
                  </a:lnTo>
                  <a:lnTo>
                    <a:pt x="524105" y="175976"/>
                  </a:lnTo>
                  <a:lnTo>
                    <a:pt x="504105" y="133848"/>
                  </a:lnTo>
                  <a:lnTo>
                    <a:pt x="477425" y="96116"/>
                  </a:lnTo>
                  <a:lnTo>
                    <a:pt x="444829" y="63541"/>
                  </a:lnTo>
                  <a:lnTo>
                    <a:pt x="407077" y="36881"/>
                  </a:lnTo>
                  <a:lnTo>
                    <a:pt x="364932" y="16898"/>
                  </a:lnTo>
                  <a:lnTo>
                    <a:pt x="319155" y="4351"/>
                  </a:lnTo>
                  <a:lnTo>
                    <a:pt x="270510" y="0"/>
                  </a:lnTo>
                  <a:close/>
                </a:path>
              </a:pathLst>
            </a:custGeom>
            <a:solidFill>
              <a:srgbClr val="07644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4861052" y="1481810"/>
            <a:ext cx="825500" cy="755650"/>
          </a:xfrm>
          <a:prstGeom prst="rect">
            <a:avLst/>
          </a:prstGeom>
        </p:spPr>
        <p:txBody>
          <a:bodyPr vert="horz" wrap="square" lIns="0" tIns="577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55"/>
              </a:spcBef>
            </a:pPr>
            <a:r>
              <a:rPr sz="1400" spc="150" dirty="0">
                <a:solidFill>
                  <a:srgbClr val="464646"/>
                </a:solidFill>
                <a:latin typeface="Century Gothic"/>
                <a:cs typeface="Century Gothic"/>
              </a:rPr>
              <a:t>ERP</a:t>
            </a:r>
            <a:endParaRPr sz="1400">
              <a:latin typeface="Century Gothic"/>
              <a:cs typeface="Century Gothic"/>
            </a:endParaRPr>
          </a:p>
          <a:p>
            <a:pPr marL="299085" indent="-286385">
              <a:lnSpc>
                <a:spcPct val="100000"/>
              </a:lnSpc>
              <a:spcBef>
                <a:spcPts val="355"/>
              </a:spcBef>
              <a:buClr>
                <a:srgbClr val="076447"/>
              </a:buClr>
              <a:buSzPct val="78571"/>
              <a:buChar char="•"/>
              <a:tabLst>
                <a:tab pos="299085" algn="l"/>
              </a:tabLst>
            </a:pPr>
            <a:r>
              <a:rPr sz="1400" spc="-25" dirty="0">
                <a:solidFill>
                  <a:srgbClr val="464646"/>
                </a:solidFill>
                <a:latin typeface="Tahoma"/>
                <a:cs typeface="Tahoma"/>
              </a:rPr>
              <a:t>SAP</a:t>
            </a:r>
            <a:endParaRPr sz="1400">
              <a:latin typeface="Tahoma"/>
              <a:cs typeface="Tahoma"/>
            </a:endParaRPr>
          </a:p>
          <a:p>
            <a:pPr marL="299085" indent="-286385">
              <a:lnSpc>
                <a:spcPct val="100000"/>
              </a:lnSpc>
              <a:buClr>
                <a:srgbClr val="076447"/>
              </a:buClr>
              <a:buSzPct val="78571"/>
              <a:buChar char="•"/>
              <a:tabLst>
                <a:tab pos="299085" algn="l"/>
              </a:tabLst>
            </a:pPr>
            <a:r>
              <a:rPr sz="1400" spc="-10" dirty="0">
                <a:solidFill>
                  <a:srgbClr val="464646"/>
                </a:solidFill>
                <a:latin typeface="Tahoma"/>
                <a:cs typeface="Tahoma"/>
              </a:rPr>
              <a:t>Oracle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6601206" y="2769209"/>
            <a:ext cx="2228215" cy="1003935"/>
          </a:xfrm>
          <a:prstGeom prst="rect">
            <a:avLst/>
          </a:prstGeom>
        </p:spPr>
        <p:txBody>
          <a:bodyPr vert="horz" wrap="square" lIns="0" tIns="749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90"/>
              </a:spcBef>
            </a:pPr>
            <a:r>
              <a:rPr sz="1400" spc="130" dirty="0">
                <a:solidFill>
                  <a:srgbClr val="464646"/>
                </a:solidFill>
                <a:latin typeface="Century Gothic"/>
                <a:cs typeface="Century Gothic"/>
              </a:rPr>
              <a:t>INTERNAL</a:t>
            </a:r>
            <a:r>
              <a:rPr sz="1400" spc="-25" dirty="0">
                <a:solidFill>
                  <a:srgbClr val="464646"/>
                </a:solidFill>
                <a:latin typeface="Century Gothic"/>
                <a:cs typeface="Century Gothic"/>
              </a:rPr>
              <a:t> </a:t>
            </a:r>
            <a:r>
              <a:rPr sz="1400" spc="90" dirty="0">
                <a:solidFill>
                  <a:srgbClr val="464646"/>
                </a:solidFill>
                <a:latin typeface="Century Gothic"/>
                <a:cs typeface="Century Gothic"/>
              </a:rPr>
              <a:t>OPERATIONS</a:t>
            </a:r>
            <a:endParaRPr sz="1400">
              <a:latin typeface="Century Gothic"/>
              <a:cs typeface="Century Gothic"/>
            </a:endParaRPr>
          </a:p>
          <a:p>
            <a:pPr marL="306705" indent="-286385">
              <a:lnSpc>
                <a:spcPct val="100000"/>
              </a:lnSpc>
              <a:spcBef>
                <a:spcPts val="490"/>
              </a:spcBef>
              <a:buClr>
                <a:srgbClr val="0A976C"/>
              </a:buClr>
              <a:buSzPct val="78571"/>
              <a:buChar char="•"/>
              <a:tabLst>
                <a:tab pos="306705" algn="l"/>
              </a:tabLst>
            </a:pPr>
            <a:r>
              <a:rPr sz="1400" dirty="0">
                <a:solidFill>
                  <a:srgbClr val="464646"/>
                </a:solidFill>
                <a:latin typeface="Tahoma"/>
                <a:cs typeface="Tahoma"/>
              </a:rPr>
              <a:t>Production</a:t>
            </a:r>
            <a:r>
              <a:rPr sz="1400" spc="-70" dirty="0">
                <a:solidFill>
                  <a:srgbClr val="464646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464646"/>
                </a:solidFill>
                <a:latin typeface="Tahoma"/>
                <a:cs typeface="Tahoma"/>
              </a:rPr>
              <a:t>reports</a:t>
            </a:r>
            <a:endParaRPr sz="1400">
              <a:latin typeface="Tahoma"/>
              <a:cs typeface="Tahoma"/>
            </a:endParaRPr>
          </a:p>
          <a:p>
            <a:pPr marL="306705" marR="544195" indent="-287020">
              <a:lnSpc>
                <a:spcPts val="1670"/>
              </a:lnSpc>
              <a:spcBef>
                <a:spcPts val="80"/>
              </a:spcBef>
              <a:buClr>
                <a:srgbClr val="0A976C"/>
              </a:buClr>
              <a:buSzPct val="78571"/>
              <a:buChar char="•"/>
              <a:tabLst>
                <a:tab pos="306705" algn="l"/>
              </a:tabLst>
            </a:pPr>
            <a:r>
              <a:rPr sz="1400" dirty="0">
                <a:solidFill>
                  <a:srgbClr val="464646"/>
                </a:solidFill>
                <a:latin typeface="Tahoma"/>
                <a:cs typeface="Tahoma"/>
              </a:rPr>
              <a:t>HSSE</a:t>
            </a:r>
            <a:r>
              <a:rPr sz="1400" spc="-90" dirty="0">
                <a:solidFill>
                  <a:srgbClr val="464646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464646"/>
                </a:solidFill>
                <a:latin typeface="Tahoma"/>
                <a:cs typeface="Tahoma"/>
              </a:rPr>
              <a:t>observation sheets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5866891" y="4856388"/>
            <a:ext cx="2658745" cy="673735"/>
          </a:xfrm>
          <a:prstGeom prst="rect">
            <a:avLst/>
          </a:prstGeom>
        </p:spPr>
        <p:txBody>
          <a:bodyPr vert="horz" wrap="square" lIns="0" tIns="123189" rIns="0" bIns="0" rtlCol="0">
            <a:spAutoFit/>
          </a:bodyPr>
          <a:lstStyle/>
          <a:p>
            <a:pPr marL="128270">
              <a:lnSpc>
                <a:spcPct val="100000"/>
              </a:lnSpc>
              <a:spcBef>
                <a:spcPts val="969"/>
              </a:spcBef>
            </a:pPr>
            <a:r>
              <a:rPr sz="1400" spc="85" dirty="0">
                <a:solidFill>
                  <a:srgbClr val="464646"/>
                </a:solidFill>
                <a:latin typeface="Century Gothic"/>
                <a:cs typeface="Century Gothic"/>
              </a:rPr>
              <a:t>BENCHMARKING</a:t>
            </a:r>
            <a:r>
              <a:rPr sz="1400" spc="-60" dirty="0">
                <a:solidFill>
                  <a:srgbClr val="464646"/>
                </a:solidFill>
                <a:latin typeface="Century Gothic"/>
                <a:cs typeface="Century Gothic"/>
              </a:rPr>
              <a:t> </a:t>
            </a:r>
            <a:r>
              <a:rPr sz="1400" spc="135" dirty="0">
                <a:solidFill>
                  <a:srgbClr val="464646"/>
                </a:solidFill>
                <a:latin typeface="Century Gothic"/>
                <a:cs typeface="Century Gothic"/>
              </a:rPr>
              <a:t>REPORTS</a:t>
            </a:r>
            <a:endParaRPr sz="1400">
              <a:latin typeface="Century Gothic"/>
              <a:cs typeface="Century Gothic"/>
            </a:endParaRPr>
          </a:p>
          <a:p>
            <a:pPr marL="299085" indent="-286385">
              <a:lnSpc>
                <a:spcPct val="100000"/>
              </a:lnSpc>
              <a:spcBef>
                <a:spcPts val="869"/>
              </a:spcBef>
              <a:buClr>
                <a:srgbClr val="0ECA91"/>
              </a:buClr>
              <a:buSzPct val="78571"/>
              <a:buChar char="•"/>
              <a:tabLst>
                <a:tab pos="299085" algn="l"/>
              </a:tabLst>
            </a:pPr>
            <a:r>
              <a:rPr sz="1400" spc="-10" dirty="0">
                <a:solidFill>
                  <a:srgbClr val="464646"/>
                </a:solidFill>
                <a:latin typeface="Tahoma"/>
                <a:cs typeface="Tahoma"/>
              </a:rPr>
              <a:t>External</a:t>
            </a:r>
            <a:r>
              <a:rPr sz="1400" spc="-95" dirty="0">
                <a:solidFill>
                  <a:srgbClr val="464646"/>
                </a:solidFill>
                <a:latin typeface="Tahoma"/>
                <a:cs typeface="Tahoma"/>
              </a:rPr>
              <a:t> </a:t>
            </a:r>
            <a:r>
              <a:rPr sz="1400" spc="-30" dirty="0">
                <a:solidFill>
                  <a:srgbClr val="464646"/>
                </a:solidFill>
                <a:latin typeface="Tahoma"/>
                <a:cs typeface="Tahoma"/>
              </a:rPr>
              <a:t>benchmarking</a:t>
            </a:r>
            <a:r>
              <a:rPr sz="1400" spc="-95" dirty="0">
                <a:solidFill>
                  <a:srgbClr val="464646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464646"/>
                </a:solidFill>
                <a:latin typeface="Tahoma"/>
                <a:cs typeface="Tahoma"/>
              </a:rPr>
              <a:t>reports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421944" y="4891785"/>
            <a:ext cx="2689860" cy="101600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indent="827405">
              <a:lnSpc>
                <a:spcPct val="100699"/>
              </a:lnSpc>
              <a:spcBef>
                <a:spcPts val="90"/>
              </a:spcBef>
            </a:pPr>
            <a:r>
              <a:rPr sz="1400" spc="140" dirty="0">
                <a:solidFill>
                  <a:srgbClr val="464646"/>
                </a:solidFill>
                <a:latin typeface="Century Gothic"/>
                <a:cs typeface="Century Gothic"/>
              </a:rPr>
              <a:t>EXTERNAL</a:t>
            </a:r>
            <a:r>
              <a:rPr sz="1400" spc="-20" dirty="0">
                <a:solidFill>
                  <a:srgbClr val="464646"/>
                </a:solidFill>
                <a:latin typeface="Century Gothic"/>
                <a:cs typeface="Century Gothic"/>
              </a:rPr>
              <a:t> </a:t>
            </a:r>
            <a:r>
              <a:rPr sz="1400" spc="155" dirty="0">
                <a:solidFill>
                  <a:srgbClr val="464646"/>
                </a:solidFill>
                <a:latin typeface="Century Gothic"/>
                <a:cs typeface="Century Gothic"/>
              </a:rPr>
              <a:t>ENTITIES </a:t>
            </a:r>
            <a:r>
              <a:rPr sz="1400" spc="60" dirty="0">
                <a:solidFill>
                  <a:srgbClr val="464646"/>
                </a:solidFill>
                <a:latin typeface="Century Gothic"/>
                <a:cs typeface="Century Gothic"/>
              </a:rPr>
              <a:t>(ACCREDITATIONS,</a:t>
            </a:r>
            <a:r>
              <a:rPr sz="1400" spc="-25" dirty="0">
                <a:solidFill>
                  <a:srgbClr val="464646"/>
                </a:solidFill>
                <a:latin typeface="Century Gothic"/>
                <a:cs typeface="Century Gothic"/>
              </a:rPr>
              <a:t> </a:t>
            </a:r>
            <a:r>
              <a:rPr sz="1400" spc="60" dirty="0">
                <a:solidFill>
                  <a:srgbClr val="464646"/>
                </a:solidFill>
                <a:latin typeface="Century Gothic"/>
                <a:cs typeface="Century Gothic"/>
              </a:rPr>
              <a:t>RATINGS)</a:t>
            </a:r>
            <a:endParaRPr sz="1400">
              <a:latin typeface="Century Gothic"/>
              <a:cs typeface="Century Gothic"/>
            </a:endParaRPr>
          </a:p>
          <a:p>
            <a:pPr marL="286385" marR="6985" indent="-286385" algn="r">
              <a:lnSpc>
                <a:spcPct val="100000"/>
              </a:lnSpc>
              <a:spcBef>
                <a:spcPts val="1060"/>
              </a:spcBef>
              <a:buClr>
                <a:srgbClr val="0ECA91"/>
              </a:buClr>
              <a:buSzPct val="78571"/>
              <a:buChar char="•"/>
              <a:tabLst>
                <a:tab pos="286385" algn="l"/>
              </a:tabLst>
            </a:pPr>
            <a:r>
              <a:rPr sz="1400" spc="-10" dirty="0">
                <a:solidFill>
                  <a:srgbClr val="464646"/>
                </a:solidFill>
                <a:latin typeface="Tahoma"/>
                <a:cs typeface="Tahoma"/>
              </a:rPr>
              <a:t>Universities</a:t>
            </a:r>
            <a:endParaRPr sz="1400">
              <a:latin typeface="Tahoma"/>
              <a:cs typeface="Tahoma"/>
            </a:endParaRPr>
          </a:p>
          <a:p>
            <a:pPr marL="286385" marR="6350" lvl="1" indent="-286385" algn="r">
              <a:lnSpc>
                <a:spcPct val="100000"/>
              </a:lnSpc>
              <a:buClr>
                <a:srgbClr val="0ECA91"/>
              </a:buClr>
              <a:buSzPct val="78571"/>
              <a:buChar char="•"/>
              <a:tabLst>
                <a:tab pos="286385" algn="l"/>
              </a:tabLst>
            </a:pPr>
            <a:r>
              <a:rPr sz="1400" spc="-10" dirty="0">
                <a:solidFill>
                  <a:srgbClr val="464646"/>
                </a:solidFill>
                <a:latin typeface="Tahoma"/>
                <a:cs typeface="Tahoma"/>
              </a:rPr>
              <a:t>Hospitals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482597" y="2831083"/>
            <a:ext cx="87947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125" dirty="0">
                <a:solidFill>
                  <a:srgbClr val="464646"/>
                </a:solidFill>
                <a:latin typeface="Century Gothic"/>
                <a:cs typeface="Century Gothic"/>
              </a:rPr>
              <a:t>SURVEYS</a:t>
            </a:r>
            <a:endParaRPr sz="1400">
              <a:latin typeface="Century Gothic"/>
              <a:cs typeface="Century Gothic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273507" y="3251073"/>
            <a:ext cx="2172970" cy="4527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6870" indent="-286385">
              <a:lnSpc>
                <a:spcPct val="100000"/>
              </a:lnSpc>
              <a:spcBef>
                <a:spcPts val="105"/>
              </a:spcBef>
              <a:buClr>
                <a:srgbClr val="0ECA91"/>
              </a:buClr>
              <a:buSzPct val="78571"/>
              <a:buChar char="•"/>
              <a:tabLst>
                <a:tab pos="356870" algn="l"/>
              </a:tabLst>
            </a:pPr>
            <a:r>
              <a:rPr sz="1400" spc="-210" dirty="0">
                <a:solidFill>
                  <a:srgbClr val="464646"/>
                </a:solidFill>
                <a:latin typeface="Tahoma"/>
                <a:cs typeface="Tahoma"/>
              </a:rPr>
              <a:t>#</a:t>
            </a:r>
            <a:r>
              <a:rPr sz="1400" spc="-120" dirty="0">
                <a:solidFill>
                  <a:srgbClr val="464646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464646"/>
                </a:solidFill>
                <a:latin typeface="Tahoma"/>
                <a:cs typeface="Tahoma"/>
              </a:rPr>
              <a:t>Customer</a:t>
            </a:r>
            <a:r>
              <a:rPr sz="1400" spc="-135" dirty="0">
                <a:solidFill>
                  <a:srgbClr val="464646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464646"/>
                </a:solidFill>
                <a:latin typeface="Tahoma"/>
                <a:cs typeface="Tahoma"/>
              </a:rPr>
              <a:t>satisfaction</a:t>
            </a:r>
            <a:endParaRPr sz="1400">
              <a:latin typeface="Tahoma"/>
              <a:cs typeface="Tahoma"/>
            </a:endParaRPr>
          </a:p>
          <a:p>
            <a:pPr marL="299085" indent="-286385">
              <a:lnSpc>
                <a:spcPct val="100000"/>
              </a:lnSpc>
              <a:buClr>
                <a:srgbClr val="0ECA91"/>
              </a:buClr>
              <a:buSzPct val="78571"/>
              <a:buChar char="•"/>
              <a:tabLst>
                <a:tab pos="299085" algn="l"/>
              </a:tabLst>
            </a:pPr>
            <a:r>
              <a:rPr sz="1400" spc="-210" dirty="0">
                <a:solidFill>
                  <a:srgbClr val="464646"/>
                </a:solidFill>
                <a:latin typeface="Tahoma"/>
                <a:cs typeface="Tahoma"/>
              </a:rPr>
              <a:t>#</a:t>
            </a:r>
            <a:r>
              <a:rPr sz="1400" spc="-165" dirty="0">
                <a:solidFill>
                  <a:srgbClr val="464646"/>
                </a:solidFill>
                <a:latin typeface="Tahoma"/>
                <a:cs typeface="Tahoma"/>
              </a:rPr>
              <a:t> </a:t>
            </a:r>
            <a:r>
              <a:rPr sz="1400" spc="-15" dirty="0">
                <a:solidFill>
                  <a:srgbClr val="464646"/>
                </a:solidFill>
                <a:latin typeface="Tahoma"/>
                <a:cs typeface="Tahoma"/>
              </a:rPr>
              <a:t>Employee</a:t>
            </a:r>
            <a:r>
              <a:rPr sz="1400" spc="-180" dirty="0">
                <a:solidFill>
                  <a:srgbClr val="464646"/>
                </a:solidFill>
                <a:latin typeface="Tahoma"/>
                <a:cs typeface="Tahoma"/>
              </a:rPr>
              <a:t> </a:t>
            </a:r>
            <a:r>
              <a:rPr sz="1400" spc="-25" dirty="0">
                <a:solidFill>
                  <a:srgbClr val="464646"/>
                </a:solidFill>
                <a:latin typeface="Tahoma"/>
                <a:cs typeface="Tahoma"/>
              </a:rPr>
              <a:t>engagement</a:t>
            </a:r>
            <a:endParaRPr sz="1400">
              <a:latin typeface="Tahoma"/>
              <a:cs typeface="Tahoma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2537460" y="1621536"/>
            <a:ext cx="3822700" cy="3716020"/>
            <a:chOff x="2537460" y="1621536"/>
            <a:chExt cx="3822700" cy="3716020"/>
          </a:xfrm>
        </p:grpSpPr>
        <p:pic>
          <p:nvPicPr>
            <p:cNvPr id="39" name="object 39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305300" y="1621536"/>
              <a:ext cx="339851" cy="286512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089904" y="2907791"/>
              <a:ext cx="269748" cy="339851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5414772" y="5004815"/>
              <a:ext cx="262127" cy="262128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4290060" y="3037332"/>
              <a:ext cx="484632" cy="484632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3270504" y="4986527"/>
              <a:ext cx="350520" cy="350520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2537460" y="2886455"/>
              <a:ext cx="344424" cy="344424"/>
            </a:xfrm>
            <a:prstGeom prst="rect">
              <a:avLst/>
            </a:prstGeom>
          </p:spPr>
        </p:pic>
      </p:grpSp>
      <p:sp>
        <p:nvSpPr>
          <p:cNvPr id="45" name="object 45"/>
          <p:cNvSpPr txBox="1"/>
          <p:nvPr/>
        </p:nvSpPr>
        <p:spPr>
          <a:xfrm>
            <a:off x="4018026" y="3594353"/>
            <a:ext cx="942975" cy="6667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1270" algn="ctr">
              <a:lnSpc>
                <a:spcPct val="100000"/>
              </a:lnSpc>
              <a:spcBef>
                <a:spcPts val="100"/>
              </a:spcBef>
            </a:pPr>
            <a:r>
              <a:rPr sz="1400" spc="155" dirty="0">
                <a:solidFill>
                  <a:srgbClr val="087150"/>
                </a:solidFill>
                <a:latin typeface="Century Gothic"/>
                <a:cs typeface="Century Gothic"/>
              </a:rPr>
              <a:t>KPI</a:t>
            </a:r>
            <a:r>
              <a:rPr sz="1400" spc="-5" dirty="0">
                <a:solidFill>
                  <a:srgbClr val="087150"/>
                </a:solidFill>
                <a:latin typeface="Century Gothic"/>
                <a:cs typeface="Century Gothic"/>
              </a:rPr>
              <a:t> </a:t>
            </a:r>
            <a:r>
              <a:rPr sz="1400" spc="-20" dirty="0">
                <a:solidFill>
                  <a:srgbClr val="087150"/>
                </a:solidFill>
                <a:latin typeface="Century Gothic"/>
                <a:cs typeface="Century Gothic"/>
              </a:rPr>
              <a:t>Data </a:t>
            </a:r>
            <a:r>
              <a:rPr sz="1400" spc="-10" dirty="0">
                <a:solidFill>
                  <a:srgbClr val="087150"/>
                </a:solidFill>
                <a:latin typeface="Century Gothic"/>
                <a:cs typeface="Century Gothic"/>
              </a:rPr>
              <a:t>Gathering </a:t>
            </a:r>
            <a:r>
              <a:rPr sz="1400" spc="45" dirty="0">
                <a:solidFill>
                  <a:srgbClr val="087150"/>
                </a:solidFill>
                <a:latin typeface="Century Gothic"/>
                <a:cs typeface="Century Gothic"/>
              </a:rPr>
              <a:t>Sources</a:t>
            </a:r>
            <a:endParaRPr sz="1400">
              <a:latin typeface="Century Gothic"/>
              <a:cs typeface="Century Gothic"/>
            </a:endParaRPr>
          </a:p>
        </p:txBody>
      </p:sp>
      <p:sp>
        <p:nvSpPr>
          <p:cNvPr id="46" name="object 4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6347" rIns="0" bIns="0" rtlCol="0">
            <a:spAutoFit/>
          </a:bodyPr>
          <a:lstStyle/>
          <a:p>
            <a:pPr marL="2392045">
              <a:lnSpc>
                <a:spcPts val="1250"/>
              </a:lnSpc>
            </a:pPr>
            <a:fld id="{81D60167-4931-47E6-BA6A-407CBD079E47}" type="slidenum">
              <a:rPr spc="-25" dirty="0"/>
              <a:t>206</a:t>
            </a:fld>
            <a:endParaRPr spc="-25" dirty="0"/>
          </a:p>
        </p:txBody>
      </p:sp>
      <p:sp>
        <p:nvSpPr>
          <p:cNvPr id="47" name="object 4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/>
              <a:t>©</a:t>
            </a:r>
            <a:r>
              <a:rPr spc="-15" dirty="0"/>
              <a:t> </a:t>
            </a:r>
            <a:r>
              <a:rPr dirty="0"/>
              <a:t>The</a:t>
            </a:r>
            <a:r>
              <a:rPr spc="-30" dirty="0"/>
              <a:t> </a:t>
            </a:r>
            <a:r>
              <a:rPr dirty="0"/>
              <a:t>KPI</a:t>
            </a:r>
            <a:r>
              <a:rPr spc="-5" dirty="0"/>
              <a:t> </a:t>
            </a:r>
            <a:r>
              <a:rPr dirty="0"/>
              <a:t>Institute</a:t>
            </a:r>
            <a:r>
              <a:rPr spc="-20" dirty="0"/>
              <a:t> 2023</a:t>
            </a:r>
          </a:p>
        </p:txBody>
      </p:sp>
    </p:spTree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61544" y="2758439"/>
            <a:ext cx="8820150" cy="3799840"/>
            <a:chOff x="161544" y="2758439"/>
            <a:chExt cx="8820150" cy="379984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370233" y="3390865"/>
              <a:ext cx="2526900" cy="2409495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360286" y="3399408"/>
              <a:ext cx="2470785" cy="2334895"/>
            </a:xfrm>
            <a:custGeom>
              <a:avLst/>
              <a:gdLst/>
              <a:ahLst/>
              <a:cxnLst/>
              <a:rect l="l" t="t" r="r" b="b"/>
              <a:pathLst>
                <a:path w="2470784" h="2334895">
                  <a:moveTo>
                    <a:pt x="2106930" y="0"/>
                  </a:moveTo>
                  <a:lnTo>
                    <a:pt x="1708785" y="339470"/>
                  </a:lnTo>
                  <a:lnTo>
                    <a:pt x="1720725" y="386149"/>
                  </a:lnTo>
                  <a:lnTo>
                    <a:pt x="1730943" y="432905"/>
                  </a:lnTo>
                  <a:lnTo>
                    <a:pt x="1739457" y="479703"/>
                  </a:lnTo>
                  <a:lnTo>
                    <a:pt x="1746285" y="526511"/>
                  </a:lnTo>
                  <a:lnTo>
                    <a:pt x="1751443" y="573293"/>
                  </a:lnTo>
                  <a:lnTo>
                    <a:pt x="1754951" y="620017"/>
                  </a:lnTo>
                  <a:lnTo>
                    <a:pt x="1756824" y="666648"/>
                  </a:lnTo>
                  <a:lnTo>
                    <a:pt x="1757081" y="713152"/>
                  </a:lnTo>
                  <a:lnTo>
                    <a:pt x="1755740" y="759496"/>
                  </a:lnTo>
                  <a:lnTo>
                    <a:pt x="1752817" y="805645"/>
                  </a:lnTo>
                  <a:lnTo>
                    <a:pt x="1748331" y="851566"/>
                  </a:lnTo>
                  <a:lnTo>
                    <a:pt x="1742299" y="897225"/>
                  </a:lnTo>
                  <a:lnTo>
                    <a:pt x="1734739" y="942588"/>
                  </a:lnTo>
                  <a:lnTo>
                    <a:pt x="1725667" y="987621"/>
                  </a:lnTo>
                  <a:lnTo>
                    <a:pt x="1715103" y="1032291"/>
                  </a:lnTo>
                  <a:lnTo>
                    <a:pt x="1703063" y="1076562"/>
                  </a:lnTo>
                  <a:lnTo>
                    <a:pt x="1689565" y="1120403"/>
                  </a:lnTo>
                  <a:lnTo>
                    <a:pt x="1674626" y="1163777"/>
                  </a:lnTo>
                  <a:lnTo>
                    <a:pt x="1658265" y="1206653"/>
                  </a:lnTo>
                  <a:lnTo>
                    <a:pt x="1640498" y="1248995"/>
                  </a:lnTo>
                  <a:lnTo>
                    <a:pt x="1621343" y="1290770"/>
                  </a:lnTo>
                  <a:lnTo>
                    <a:pt x="1600819" y="1331944"/>
                  </a:lnTo>
                  <a:lnTo>
                    <a:pt x="1578941" y="1372483"/>
                  </a:lnTo>
                  <a:lnTo>
                    <a:pt x="1555729" y="1412353"/>
                  </a:lnTo>
                  <a:lnTo>
                    <a:pt x="1531199" y="1451521"/>
                  </a:lnTo>
                  <a:lnTo>
                    <a:pt x="1505370" y="1489952"/>
                  </a:lnTo>
                  <a:lnTo>
                    <a:pt x="1478258" y="1527613"/>
                  </a:lnTo>
                  <a:lnTo>
                    <a:pt x="1449881" y="1564470"/>
                  </a:lnTo>
                  <a:lnTo>
                    <a:pt x="1420257" y="1600488"/>
                  </a:lnTo>
                  <a:lnTo>
                    <a:pt x="1389404" y="1635634"/>
                  </a:lnTo>
                  <a:lnTo>
                    <a:pt x="1357339" y="1669875"/>
                  </a:lnTo>
                  <a:lnTo>
                    <a:pt x="1324079" y="1703175"/>
                  </a:lnTo>
                  <a:lnTo>
                    <a:pt x="1289643" y="1735502"/>
                  </a:lnTo>
                  <a:lnTo>
                    <a:pt x="1254047" y="1766821"/>
                  </a:lnTo>
                  <a:lnTo>
                    <a:pt x="1217310" y="1797099"/>
                  </a:lnTo>
                  <a:lnTo>
                    <a:pt x="1179448" y="1826301"/>
                  </a:lnTo>
                  <a:lnTo>
                    <a:pt x="1140480" y="1854394"/>
                  </a:lnTo>
                  <a:lnTo>
                    <a:pt x="1100424" y="1881344"/>
                  </a:lnTo>
                  <a:lnTo>
                    <a:pt x="1059295" y="1907117"/>
                  </a:lnTo>
                  <a:lnTo>
                    <a:pt x="1017113" y="1931679"/>
                  </a:lnTo>
                  <a:lnTo>
                    <a:pt x="973895" y="1954997"/>
                  </a:lnTo>
                  <a:lnTo>
                    <a:pt x="929659" y="1977035"/>
                  </a:lnTo>
                  <a:lnTo>
                    <a:pt x="884421" y="1997761"/>
                  </a:lnTo>
                  <a:lnTo>
                    <a:pt x="838199" y="2017140"/>
                  </a:lnTo>
                  <a:lnTo>
                    <a:pt x="789740" y="2035509"/>
                  </a:lnTo>
                  <a:lnTo>
                    <a:pt x="740679" y="2051913"/>
                  </a:lnTo>
                  <a:lnTo>
                    <a:pt x="691091" y="2066214"/>
                  </a:lnTo>
                  <a:lnTo>
                    <a:pt x="641052" y="2078273"/>
                  </a:lnTo>
                  <a:lnTo>
                    <a:pt x="590636" y="2087951"/>
                  </a:lnTo>
                  <a:lnTo>
                    <a:pt x="539919" y="2095109"/>
                  </a:lnTo>
                  <a:lnTo>
                    <a:pt x="488976" y="2099608"/>
                  </a:lnTo>
                  <a:lnTo>
                    <a:pt x="437883" y="2101308"/>
                  </a:lnTo>
                  <a:lnTo>
                    <a:pt x="386714" y="2100072"/>
                  </a:lnTo>
                  <a:lnTo>
                    <a:pt x="335489" y="2095750"/>
                  </a:lnTo>
                  <a:lnTo>
                    <a:pt x="284785" y="2088338"/>
                  </a:lnTo>
                  <a:lnTo>
                    <a:pt x="234754" y="2077875"/>
                  </a:lnTo>
                  <a:lnTo>
                    <a:pt x="185546" y="2064400"/>
                  </a:lnTo>
                  <a:lnTo>
                    <a:pt x="137316" y="2047956"/>
                  </a:lnTo>
                  <a:lnTo>
                    <a:pt x="90213" y="2028580"/>
                  </a:lnTo>
                  <a:lnTo>
                    <a:pt x="44390" y="2006315"/>
                  </a:lnTo>
                  <a:lnTo>
                    <a:pt x="0" y="1981200"/>
                  </a:lnTo>
                  <a:lnTo>
                    <a:pt x="36941" y="2011709"/>
                  </a:lnTo>
                  <a:lnTo>
                    <a:pt x="74618" y="2040817"/>
                  </a:lnTo>
                  <a:lnTo>
                    <a:pt x="112999" y="2068527"/>
                  </a:lnTo>
                  <a:lnTo>
                    <a:pt x="152048" y="2094843"/>
                  </a:lnTo>
                  <a:lnTo>
                    <a:pt x="191732" y="2119769"/>
                  </a:lnTo>
                  <a:lnTo>
                    <a:pt x="232016" y="2143308"/>
                  </a:lnTo>
                  <a:lnTo>
                    <a:pt x="272868" y="2165463"/>
                  </a:lnTo>
                  <a:lnTo>
                    <a:pt x="314253" y="2186239"/>
                  </a:lnTo>
                  <a:lnTo>
                    <a:pt x="356138" y="2205638"/>
                  </a:lnTo>
                  <a:lnTo>
                    <a:pt x="398487" y="2223665"/>
                  </a:lnTo>
                  <a:lnTo>
                    <a:pt x="441268" y="2240323"/>
                  </a:lnTo>
                  <a:lnTo>
                    <a:pt x="484447" y="2255615"/>
                  </a:lnTo>
                  <a:lnTo>
                    <a:pt x="527990" y="2269545"/>
                  </a:lnTo>
                  <a:lnTo>
                    <a:pt x="571862" y="2282118"/>
                  </a:lnTo>
                  <a:lnTo>
                    <a:pt x="616030" y="2293335"/>
                  </a:lnTo>
                  <a:lnTo>
                    <a:pt x="660460" y="2303201"/>
                  </a:lnTo>
                  <a:lnTo>
                    <a:pt x="705118" y="2311720"/>
                  </a:lnTo>
                  <a:lnTo>
                    <a:pt x="749971" y="2318894"/>
                  </a:lnTo>
                  <a:lnTo>
                    <a:pt x="794983" y="2324728"/>
                  </a:lnTo>
                  <a:lnTo>
                    <a:pt x="840122" y="2329225"/>
                  </a:lnTo>
                  <a:lnTo>
                    <a:pt x="885354" y="2332389"/>
                  </a:lnTo>
                  <a:lnTo>
                    <a:pt x="930645" y="2334224"/>
                  </a:lnTo>
                  <a:lnTo>
                    <a:pt x="975960" y="2334732"/>
                  </a:lnTo>
                  <a:lnTo>
                    <a:pt x="1021266" y="2333917"/>
                  </a:lnTo>
                  <a:lnTo>
                    <a:pt x="1066529" y="2331784"/>
                  </a:lnTo>
                  <a:lnTo>
                    <a:pt x="1111715" y="2328335"/>
                  </a:lnTo>
                  <a:lnTo>
                    <a:pt x="1156790" y="2323575"/>
                  </a:lnTo>
                  <a:lnTo>
                    <a:pt x="1201720" y="2317506"/>
                  </a:lnTo>
                  <a:lnTo>
                    <a:pt x="1246472" y="2310133"/>
                  </a:lnTo>
                  <a:lnTo>
                    <a:pt x="1291012" y="2301458"/>
                  </a:lnTo>
                  <a:lnTo>
                    <a:pt x="1335305" y="2291486"/>
                  </a:lnTo>
                  <a:lnTo>
                    <a:pt x="1379317" y="2280220"/>
                  </a:lnTo>
                  <a:lnTo>
                    <a:pt x="1423016" y="2267664"/>
                  </a:lnTo>
                  <a:lnTo>
                    <a:pt x="1466366" y="2253821"/>
                  </a:lnTo>
                  <a:lnTo>
                    <a:pt x="1509335" y="2238694"/>
                  </a:lnTo>
                  <a:lnTo>
                    <a:pt x="1551887" y="2222289"/>
                  </a:lnTo>
                  <a:lnTo>
                    <a:pt x="1593990" y="2204607"/>
                  </a:lnTo>
                  <a:lnTo>
                    <a:pt x="1635609" y="2185652"/>
                  </a:lnTo>
                  <a:lnTo>
                    <a:pt x="1676711" y="2165429"/>
                  </a:lnTo>
                  <a:lnTo>
                    <a:pt x="1717261" y="2143941"/>
                  </a:lnTo>
                  <a:lnTo>
                    <a:pt x="1757226" y="2121190"/>
                  </a:lnTo>
                  <a:lnTo>
                    <a:pt x="1796572" y="2097182"/>
                  </a:lnTo>
                  <a:lnTo>
                    <a:pt x="1835264" y="2071919"/>
                  </a:lnTo>
                  <a:lnTo>
                    <a:pt x="1873270" y="2045405"/>
                  </a:lnTo>
                  <a:lnTo>
                    <a:pt x="1910554" y="2017644"/>
                  </a:lnTo>
                  <a:lnTo>
                    <a:pt x="1947084" y="1988639"/>
                  </a:lnTo>
                  <a:lnTo>
                    <a:pt x="1982825" y="1958393"/>
                  </a:lnTo>
                  <a:lnTo>
                    <a:pt x="2017744" y="1926911"/>
                  </a:lnTo>
                  <a:lnTo>
                    <a:pt x="2051806" y="1894196"/>
                  </a:lnTo>
                  <a:lnTo>
                    <a:pt x="2084978" y="1860251"/>
                  </a:lnTo>
                  <a:lnTo>
                    <a:pt x="2117225" y="1825080"/>
                  </a:lnTo>
                  <a:lnTo>
                    <a:pt x="2148514" y="1788687"/>
                  </a:lnTo>
                  <a:lnTo>
                    <a:pt x="2178812" y="1751076"/>
                  </a:lnTo>
                  <a:lnTo>
                    <a:pt x="2208358" y="1711822"/>
                  </a:lnTo>
                  <a:lnTo>
                    <a:pt x="2236319" y="1671884"/>
                  </a:lnTo>
                  <a:lnTo>
                    <a:pt x="2262695" y="1631303"/>
                  </a:lnTo>
                  <a:lnTo>
                    <a:pt x="2287488" y="1590117"/>
                  </a:lnTo>
                  <a:lnTo>
                    <a:pt x="2310700" y="1548366"/>
                  </a:lnTo>
                  <a:lnTo>
                    <a:pt x="2332332" y="1506088"/>
                  </a:lnTo>
                  <a:lnTo>
                    <a:pt x="2352385" y="1463324"/>
                  </a:lnTo>
                  <a:lnTo>
                    <a:pt x="2370863" y="1420111"/>
                  </a:lnTo>
                  <a:lnTo>
                    <a:pt x="2387765" y="1376491"/>
                  </a:lnTo>
                  <a:lnTo>
                    <a:pt x="2403095" y="1332501"/>
                  </a:lnTo>
                  <a:lnTo>
                    <a:pt x="2416852" y="1288181"/>
                  </a:lnTo>
                  <a:lnTo>
                    <a:pt x="2429040" y="1243571"/>
                  </a:lnTo>
                  <a:lnTo>
                    <a:pt x="2439660" y="1198710"/>
                  </a:lnTo>
                  <a:lnTo>
                    <a:pt x="2448713" y="1153636"/>
                  </a:lnTo>
                  <a:lnTo>
                    <a:pt x="2456201" y="1108390"/>
                  </a:lnTo>
                  <a:lnTo>
                    <a:pt x="2462125" y="1063010"/>
                  </a:lnTo>
                  <a:lnTo>
                    <a:pt x="2466488" y="1017536"/>
                  </a:lnTo>
                  <a:lnTo>
                    <a:pt x="2469291" y="972007"/>
                  </a:lnTo>
                  <a:lnTo>
                    <a:pt x="2470535" y="926462"/>
                  </a:lnTo>
                  <a:lnTo>
                    <a:pt x="2470222" y="880941"/>
                  </a:lnTo>
                  <a:lnTo>
                    <a:pt x="2468355" y="835483"/>
                  </a:lnTo>
                  <a:lnTo>
                    <a:pt x="2464933" y="790127"/>
                  </a:lnTo>
                  <a:lnTo>
                    <a:pt x="2459960" y="744913"/>
                  </a:lnTo>
                  <a:lnTo>
                    <a:pt x="2453437" y="699879"/>
                  </a:lnTo>
                  <a:lnTo>
                    <a:pt x="2445364" y="655065"/>
                  </a:lnTo>
                  <a:lnTo>
                    <a:pt x="2435745" y="610510"/>
                  </a:lnTo>
                  <a:lnTo>
                    <a:pt x="2424581" y="566254"/>
                  </a:lnTo>
                  <a:lnTo>
                    <a:pt x="2411872" y="522335"/>
                  </a:lnTo>
                  <a:lnTo>
                    <a:pt x="2397622" y="478794"/>
                  </a:lnTo>
                  <a:lnTo>
                    <a:pt x="2381831" y="435668"/>
                  </a:lnTo>
                  <a:lnTo>
                    <a:pt x="2364502" y="392999"/>
                  </a:lnTo>
                  <a:lnTo>
                    <a:pt x="2345635" y="350824"/>
                  </a:lnTo>
                  <a:lnTo>
                    <a:pt x="2325232" y="309183"/>
                  </a:lnTo>
                  <a:lnTo>
                    <a:pt x="2303296" y="268116"/>
                  </a:lnTo>
                  <a:lnTo>
                    <a:pt x="2279827" y="227662"/>
                  </a:lnTo>
                  <a:lnTo>
                    <a:pt x="2254828" y="187859"/>
                  </a:lnTo>
                  <a:lnTo>
                    <a:pt x="2228300" y="148748"/>
                  </a:lnTo>
                  <a:lnTo>
                    <a:pt x="2200244" y="110367"/>
                  </a:lnTo>
                  <a:lnTo>
                    <a:pt x="2170663" y="72756"/>
                  </a:lnTo>
                  <a:lnTo>
                    <a:pt x="2139557" y="35953"/>
                  </a:lnTo>
                  <a:lnTo>
                    <a:pt x="2106930" y="0"/>
                  </a:lnTo>
                  <a:close/>
                </a:path>
              </a:pathLst>
            </a:custGeom>
            <a:solidFill>
              <a:srgbClr val="0871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35623" y="2758439"/>
              <a:ext cx="2107692" cy="283616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6162547" y="2784802"/>
              <a:ext cx="2004695" cy="2734310"/>
            </a:xfrm>
            <a:custGeom>
              <a:avLst/>
              <a:gdLst/>
              <a:ahLst/>
              <a:cxnLst/>
              <a:rect l="l" t="t" r="r" b="b"/>
              <a:pathLst>
                <a:path w="2004695" h="2734310">
                  <a:moveTo>
                    <a:pt x="468017" y="34"/>
                  </a:moveTo>
                  <a:lnTo>
                    <a:pt x="416796" y="0"/>
                  </a:lnTo>
                  <a:lnTo>
                    <a:pt x="365308" y="1246"/>
                  </a:lnTo>
                  <a:lnTo>
                    <a:pt x="313582" y="3785"/>
                  </a:lnTo>
                  <a:lnTo>
                    <a:pt x="261652" y="7628"/>
                  </a:lnTo>
                  <a:lnTo>
                    <a:pt x="209547" y="12785"/>
                  </a:lnTo>
                  <a:lnTo>
                    <a:pt x="157298" y="19269"/>
                  </a:lnTo>
                  <a:lnTo>
                    <a:pt x="104936" y="27090"/>
                  </a:lnTo>
                  <a:lnTo>
                    <a:pt x="52493" y="36259"/>
                  </a:lnTo>
                  <a:lnTo>
                    <a:pt x="0" y="46789"/>
                  </a:lnTo>
                  <a:lnTo>
                    <a:pt x="90042" y="530151"/>
                  </a:lnTo>
                  <a:lnTo>
                    <a:pt x="142899" y="539303"/>
                  </a:lnTo>
                  <a:lnTo>
                    <a:pt x="194958" y="549863"/>
                  </a:lnTo>
                  <a:lnTo>
                    <a:pt x="246193" y="561808"/>
                  </a:lnTo>
                  <a:lnTo>
                    <a:pt x="296574" y="575114"/>
                  </a:lnTo>
                  <a:lnTo>
                    <a:pt x="346073" y="589758"/>
                  </a:lnTo>
                  <a:lnTo>
                    <a:pt x="394660" y="605715"/>
                  </a:lnTo>
                  <a:lnTo>
                    <a:pt x="442308" y="622962"/>
                  </a:lnTo>
                  <a:lnTo>
                    <a:pt x="488987" y="641474"/>
                  </a:lnTo>
                  <a:lnTo>
                    <a:pt x="534669" y="661229"/>
                  </a:lnTo>
                  <a:lnTo>
                    <a:pt x="579326" y="682202"/>
                  </a:lnTo>
                  <a:lnTo>
                    <a:pt x="622928" y="704369"/>
                  </a:lnTo>
                  <a:lnTo>
                    <a:pt x="665447" y="727707"/>
                  </a:lnTo>
                  <a:lnTo>
                    <a:pt x="706854" y="752192"/>
                  </a:lnTo>
                  <a:lnTo>
                    <a:pt x="747121" y="777800"/>
                  </a:lnTo>
                  <a:lnTo>
                    <a:pt x="786219" y="804507"/>
                  </a:lnTo>
                  <a:lnTo>
                    <a:pt x="824119" y="832289"/>
                  </a:lnTo>
                  <a:lnTo>
                    <a:pt x="860792" y="861123"/>
                  </a:lnTo>
                  <a:lnTo>
                    <a:pt x="896211" y="890985"/>
                  </a:lnTo>
                  <a:lnTo>
                    <a:pt x="930345" y="921850"/>
                  </a:lnTo>
                  <a:lnTo>
                    <a:pt x="963168" y="953696"/>
                  </a:lnTo>
                  <a:lnTo>
                    <a:pt x="997829" y="989964"/>
                  </a:lnTo>
                  <a:lnTo>
                    <a:pt x="1030780" y="1027283"/>
                  </a:lnTo>
                  <a:lnTo>
                    <a:pt x="1062021" y="1065617"/>
                  </a:lnTo>
                  <a:lnTo>
                    <a:pt x="1091552" y="1104928"/>
                  </a:lnTo>
                  <a:lnTo>
                    <a:pt x="1119376" y="1145178"/>
                  </a:lnTo>
                  <a:lnTo>
                    <a:pt x="1145492" y="1186332"/>
                  </a:lnTo>
                  <a:lnTo>
                    <a:pt x="1169903" y="1228351"/>
                  </a:lnTo>
                  <a:lnTo>
                    <a:pt x="1192609" y="1271198"/>
                  </a:lnTo>
                  <a:lnTo>
                    <a:pt x="1213611" y="1314836"/>
                  </a:lnTo>
                  <a:lnTo>
                    <a:pt x="1232911" y="1359229"/>
                  </a:lnTo>
                  <a:lnTo>
                    <a:pt x="1250509" y="1404337"/>
                  </a:lnTo>
                  <a:lnTo>
                    <a:pt x="1266406" y="1450125"/>
                  </a:lnTo>
                  <a:lnTo>
                    <a:pt x="1280603" y="1496555"/>
                  </a:lnTo>
                  <a:lnTo>
                    <a:pt x="1293102" y="1543590"/>
                  </a:lnTo>
                  <a:lnTo>
                    <a:pt x="1303904" y="1591192"/>
                  </a:lnTo>
                  <a:lnTo>
                    <a:pt x="1313009" y="1639325"/>
                  </a:lnTo>
                  <a:lnTo>
                    <a:pt x="1320418" y="1687950"/>
                  </a:lnTo>
                  <a:lnTo>
                    <a:pt x="1326133" y="1737032"/>
                  </a:lnTo>
                  <a:lnTo>
                    <a:pt x="1330088" y="1786925"/>
                  </a:lnTo>
                  <a:lnTo>
                    <a:pt x="1332091" y="1836922"/>
                  </a:lnTo>
                  <a:lnTo>
                    <a:pt x="1332025" y="1886946"/>
                  </a:lnTo>
                  <a:lnTo>
                    <a:pt x="1329769" y="1936921"/>
                  </a:lnTo>
                  <a:lnTo>
                    <a:pt x="1325205" y="1986770"/>
                  </a:lnTo>
                  <a:lnTo>
                    <a:pt x="1318212" y="2036419"/>
                  </a:lnTo>
                  <a:lnTo>
                    <a:pt x="1308671" y="2085789"/>
                  </a:lnTo>
                  <a:lnTo>
                    <a:pt x="1296463" y="2134806"/>
                  </a:lnTo>
                  <a:lnTo>
                    <a:pt x="1281467" y="2183391"/>
                  </a:lnTo>
                  <a:lnTo>
                    <a:pt x="1263565" y="2231471"/>
                  </a:lnTo>
                  <a:lnTo>
                    <a:pt x="1242638" y="2278967"/>
                  </a:lnTo>
                  <a:lnTo>
                    <a:pt x="1218565" y="2325804"/>
                  </a:lnTo>
                  <a:lnTo>
                    <a:pt x="1194809" y="2366199"/>
                  </a:lnTo>
                  <a:lnTo>
                    <a:pt x="1168732" y="2405675"/>
                  </a:lnTo>
                  <a:lnTo>
                    <a:pt x="1140390" y="2444160"/>
                  </a:lnTo>
                  <a:lnTo>
                    <a:pt x="1109843" y="2481581"/>
                  </a:lnTo>
                  <a:lnTo>
                    <a:pt x="1077149" y="2517867"/>
                  </a:lnTo>
                  <a:lnTo>
                    <a:pt x="1042368" y="2552944"/>
                  </a:lnTo>
                  <a:lnTo>
                    <a:pt x="1005557" y="2586740"/>
                  </a:lnTo>
                  <a:lnTo>
                    <a:pt x="966775" y="2619184"/>
                  </a:lnTo>
                  <a:lnTo>
                    <a:pt x="926082" y="2650202"/>
                  </a:lnTo>
                  <a:lnTo>
                    <a:pt x="883534" y="2679723"/>
                  </a:lnTo>
                  <a:lnTo>
                    <a:pt x="839192" y="2707673"/>
                  </a:lnTo>
                  <a:lnTo>
                    <a:pt x="793115" y="2733982"/>
                  </a:lnTo>
                  <a:lnTo>
                    <a:pt x="845334" y="2715979"/>
                  </a:lnTo>
                  <a:lnTo>
                    <a:pt x="896608" y="2696847"/>
                  </a:lnTo>
                  <a:lnTo>
                    <a:pt x="946923" y="2676615"/>
                  </a:lnTo>
                  <a:lnTo>
                    <a:pt x="996264" y="2655308"/>
                  </a:lnTo>
                  <a:lnTo>
                    <a:pt x="1044615" y="2632954"/>
                  </a:lnTo>
                  <a:lnTo>
                    <a:pt x="1091963" y="2609580"/>
                  </a:lnTo>
                  <a:lnTo>
                    <a:pt x="1138293" y="2585212"/>
                  </a:lnTo>
                  <a:lnTo>
                    <a:pt x="1183589" y="2559877"/>
                  </a:lnTo>
                  <a:lnTo>
                    <a:pt x="1227837" y="2533602"/>
                  </a:lnTo>
                  <a:lnTo>
                    <a:pt x="1271023" y="2506414"/>
                  </a:lnTo>
                  <a:lnTo>
                    <a:pt x="1313131" y="2478339"/>
                  </a:lnTo>
                  <a:lnTo>
                    <a:pt x="1354148" y="2449405"/>
                  </a:lnTo>
                  <a:lnTo>
                    <a:pt x="1394057" y="2419638"/>
                  </a:lnTo>
                  <a:lnTo>
                    <a:pt x="1432845" y="2389066"/>
                  </a:lnTo>
                  <a:lnTo>
                    <a:pt x="1470497" y="2357715"/>
                  </a:lnTo>
                  <a:lnTo>
                    <a:pt x="1506998" y="2325611"/>
                  </a:lnTo>
                  <a:lnTo>
                    <a:pt x="1542334" y="2292782"/>
                  </a:lnTo>
                  <a:lnTo>
                    <a:pt x="1576489" y="2259254"/>
                  </a:lnTo>
                  <a:lnTo>
                    <a:pt x="1609448" y="2225055"/>
                  </a:lnTo>
                  <a:lnTo>
                    <a:pt x="1641199" y="2190211"/>
                  </a:lnTo>
                  <a:lnTo>
                    <a:pt x="1671724" y="2154749"/>
                  </a:lnTo>
                  <a:lnTo>
                    <a:pt x="1701011" y="2118696"/>
                  </a:lnTo>
                  <a:lnTo>
                    <a:pt x="1729043" y="2082078"/>
                  </a:lnTo>
                  <a:lnTo>
                    <a:pt x="1755807" y="2044923"/>
                  </a:lnTo>
                  <a:lnTo>
                    <a:pt x="1781288" y="2007257"/>
                  </a:lnTo>
                  <a:lnTo>
                    <a:pt x="1805470" y="1969108"/>
                  </a:lnTo>
                  <a:lnTo>
                    <a:pt x="1828339" y="1930501"/>
                  </a:lnTo>
                  <a:lnTo>
                    <a:pt x="1849881" y="1891464"/>
                  </a:lnTo>
                  <a:lnTo>
                    <a:pt x="1872724" y="1846656"/>
                  </a:lnTo>
                  <a:lnTo>
                    <a:pt x="1893811" y="1801381"/>
                  </a:lnTo>
                  <a:lnTo>
                    <a:pt x="1913125" y="1755677"/>
                  </a:lnTo>
                  <a:lnTo>
                    <a:pt x="1930647" y="1709584"/>
                  </a:lnTo>
                  <a:lnTo>
                    <a:pt x="1946358" y="1663141"/>
                  </a:lnTo>
                  <a:lnTo>
                    <a:pt x="1960239" y="1616387"/>
                  </a:lnTo>
                  <a:lnTo>
                    <a:pt x="1972272" y="1569360"/>
                  </a:lnTo>
                  <a:lnTo>
                    <a:pt x="1982439" y="1522100"/>
                  </a:lnTo>
                  <a:lnTo>
                    <a:pt x="1990719" y="1474645"/>
                  </a:lnTo>
                  <a:lnTo>
                    <a:pt x="1997096" y="1427034"/>
                  </a:lnTo>
                  <a:lnTo>
                    <a:pt x="2001549" y="1379307"/>
                  </a:lnTo>
                  <a:lnTo>
                    <a:pt x="2004061" y="1331501"/>
                  </a:lnTo>
                  <a:lnTo>
                    <a:pt x="2004613" y="1283657"/>
                  </a:lnTo>
                  <a:lnTo>
                    <a:pt x="2003186" y="1235813"/>
                  </a:lnTo>
                  <a:lnTo>
                    <a:pt x="1999761" y="1188007"/>
                  </a:lnTo>
                  <a:lnTo>
                    <a:pt x="1994320" y="1140279"/>
                  </a:lnTo>
                  <a:lnTo>
                    <a:pt x="1986843" y="1092668"/>
                  </a:lnTo>
                  <a:lnTo>
                    <a:pt x="1977313" y="1045213"/>
                  </a:lnTo>
                  <a:lnTo>
                    <a:pt x="1965711" y="997952"/>
                  </a:lnTo>
                  <a:lnTo>
                    <a:pt x="1952018" y="950924"/>
                  </a:lnTo>
                  <a:lnTo>
                    <a:pt x="1936215" y="904169"/>
                  </a:lnTo>
                  <a:lnTo>
                    <a:pt x="1918284" y="857726"/>
                  </a:lnTo>
                  <a:lnTo>
                    <a:pt x="1898205" y="811632"/>
                  </a:lnTo>
                  <a:lnTo>
                    <a:pt x="1875961" y="765928"/>
                  </a:lnTo>
                  <a:lnTo>
                    <a:pt x="1851532" y="720651"/>
                  </a:lnTo>
                  <a:lnTo>
                    <a:pt x="1829190" y="682887"/>
                  </a:lnTo>
                  <a:lnTo>
                    <a:pt x="1805496" y="646008"/>
                  </a:lnTo>
                  <a:lnTo>
                    <a:pt x="1780481" y="610027"/>
                  </a:lnTo>
                  <a:lnTo>
                    <a:pt x="1754176" y="574956"/>
                  </a:lnTo>
                  <a:lnTo>
                    <a:pt x="1726612" y="540804"/>
                  </a:lnTo>
                  <a:lnTo>
                    <a:pt x="1697821" y="507583"/>
                  </a:lnTo>
                  <a:lnTo>
                    <a:pt x="1667833" y="475305"/>
                  </a:lnTo>
                  <a:lnTo>
                    <a:pt x="1636678" y="443981"/>
                  </a:lnTo>
                  <a:lnTo>
                    <a:pt x="1604389" y="413622"/>
                  </a:lnTo>
                  <a:lnTo>
                    <a:pt x="1570997" y="384240"/>
                  </a:lnTo>
                  <a:lnTo>
                    <a:pt x="1536531" y="355846"/>
                  </a:lnTo>
                  <a:lnTo>
                    <a:pt x="1501023" y="328450"/>
                  </a:lnTo>
                  <a:lnTo>
                    <a:pt x="1464504" y="302065"/>
                  </a:lnTo>
                  <a:lnTo>
                    <a:pt x="1427006" y="276701"/>
                  </a:lnTo>
                  <a:lnTo>
                    <a:pt x="1388558" y="252371"/>
                  </a:lnTo>
                  <a:lnTo>
                    <a:pt x="1349192" y="229084"/>
                  </a:lnTo>
                  <a:lnTo>
                    <a:pt x="1308939" y="206853"/>
                  </a:lnTo>
                  <a:lnTo>
                    <a:pt x="1267831" y="185689"/>
                  </a:lnTo>
                  <a:lnTo>
                    <a:pt x="1225897" y="165602"/>
                  </a:lnTo>
                  <a:lnTo>
                    <a:pt x="1183169" y="146605"/>
                  </a:lnTo>
                  <a:lnTo>
                    <a:pt x="1139677" y="128709"/>
                  </a:lnTo>
                  <a:lnTo>
                    <a:pt x="1095454" y="111924"/>
                  </a:lnTo>
                  <a:lnTo>
                    <a:pt x="1050529" y="96263"/>
                  </a:lnTo>
                  <a:lnTo>
                    <a:pt x="1004934" y="81736"/>
                  </a:lnTo>
                  <a:lnTo>
                    <a:pt x="958700" y="68354"/>
                  </a:lnTo>
                  <a:lnTo>
                    <a:pt x="911858" y="56130"/>
                  </a:lnTo>
                  <a:lnTo>
                    <a:pt x="864439" y="45073"/>
                  </a:lnTo>
                  <a:lnTo>
                    <a:pt x="816473" y="35197"/>
                  </a:lnTo>
                  <a:lnTo>
                    <a:pt x="767991" y="26511"/>
                  </a:lnTo>
                  <a:lnTo>
                    <a:pt x="719026" y="19027"/>
                  </a:lnTo>
                  <a:lnTo>
                    <a:pt x="669607" y="12757"/>
                  </a:lnTo>
                  <a:lnTo>
                    <a:pt x="619766" y="7711"/>
                  </a:lnTo>
                  <a:lnTo>
                    <a:pt x="569533" y="3901"/>
                  </a:lnTo>
                  <a:lnTo>
                    <a:pt x="518940" y="1338"/>
                  </a:lnTo>
                  <a:lnTo>
                    <a:pt x="468017" y="34"/>
                  </a:lnTo>
                  <a:close/>
                </a:path>
              </a:pathLst>
            </a:custGeom>
            <a:solidFill>
              <a:srgbClr val="DDDD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21323" y="4553711"/>
              <a:ext cx="2930652" cy="1950720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6047280" y="4579747"/>
              <a:ext cx="2830195" cy="1848485"/>
            </a:xfrm>
            <a:custGeom>
              <a:avLst/>
              <a:gdLst/>
              <a:ahLst/>
              <a:cxnLst/>
              <a:rect l="l" t="t" r="r" b="b"/>
              <a:pathLst>
                <a:path w="2830195" h="1848485">
                  <a:moveTo>
                    <a:pt x="76786" y="0"/>
                  </a:moveTo>
                  <a:lnTo>
                    <a:pt x="59862" y="49763"/>
                  </a:lnTo>
                  <a:lnTo>
                    <a:pt x="45102" y="99635"/>
                  </a:lnTo>
                  <a:lnTo>
                    <a:pt x="32476" y="149569"/>
                  </a:lnTo>
                  <a:lnTo>
                    <a:pt x="21956" y="199519"/>
                  </a:lnTo>
                  <a:lnTo>
                    <a:pt x="13514" y="249438"/>
                  </a:lnTo>
                  <a:lnTo>
                    <a:pt x="7120" y="299279"/>
                  </a:lnTo>
                  <a:lnTo>
                    <a:pt x="2745" y="348995"/>
                  </a:lnTo>
                  <a:lnTo>
                    <a:pt x="279" y="402159"/>
                  </a:lnTo>
                  <a:lnTo>
                    <a:pt x="0" y="455053"/>
                  </a:lnTo>
                  <a:lnTo>
                    <a:pt x="1806" y="507643"/>
                  </a:lnTo>
                  <a:lnTo>
                    <a:pt x="5598" y="559893"/>
                  </a:lnTo>
                  <a:lnTo>
                    <a:pt x="11276" y="611767"/>
                  </a:lnTo>
                  <a:lnTo>
                    <a:pt x="18741" y="663231"/>
                  </a:lnTo>
                  <a:lnTo>
                    <a:pt x="27891" y="714247"/>
                  </a:lnTo>
                  <a:lnTo>
                    <a:pt x="38705" y="765152"/>
                  </a:lnTo>
                  <a:lnTo>
                    <a:pt x="51167" y="815600"/>
                  </a:lnTo>
                  <a:lnTo>
                    <a:pt x="65288" y="865531"/>
                  </a:lnTo>
                  <a:lnTo>
                    <a:pt x="81079" y="914883"/>
                  </a:lnTo>
                  <a:lnTo>
                    <a:pt x="98551" y="963596"/>
                  </a:lnTo>
                  <a:lnTo>
                    <a:pt x="117715" y="1011608"/>
                  </a:lnTo>
                  <a:lnTo>
                    <a:pt x="138583" y="1058858"/>
                  </a:lnTo>
                  <a:lnTo>
                    <a:pt x="161165" y="1105286"/>
                  </a:lnTo>
                  <a:lnTo>
                    <a:pt x="185472" y="1150829"/>
                  </a:lnTo>
                  <a:lnTo>
                    <a:pt x="211516" y="1195428"/>
                  </a:lnTo>
                  <a:lnTo>
                    <a:pt x="239308" y="1239021"/>
                  </a:lnTo>
                  <a:lnTo>
                    <a:pt x="268859" y="1281548"/>
                  </a:lnTo>
                  <a:lnTo>
                    <a:pt x="300179" y="1322946"/>
                  </a:lnTo>
                  <a:lnTo>
                    <a:pt x="329637" y="1358917"/>
                  </a:lnTo>
                  <a:lnTo>
                    <a:pt x="360375" y="1393792"/>
                  </a:lnTo>
                  <a:lnTo>
                    <a:pt x="392363" y="1427551"/>
                  </a:lnTo>
                  <a:lnTo>
                    <a:pt x="425567" y="1460172"/>
                  </a:lnTo>
                  <a:lnTo>
                    <a:pt x="459956" y="1491635"/>
                  </a:lnTo>
                  <a:lnTo>
                    <a:pt x="495498" y="1521918"/>
                  </a:lnTo>
                  <a:lnTo>
                    <a:pt x="532161" y="1551001"/>
                  </a:lnTo>
                  <a:lnTo>
                    <a:pt x="569912" y="1578863"/>
                  </a:lnTo>
                  <a:lnTo>
                    <a:pt x="608719" y="1605483"/>
                  </a:lnTo>
                  <a:lnTo>
                    <a:pt x="648551" y="1630840"/>
                  </a:lnTo>
                  <a:lnTo>
                    <a:pt x="689376" y="1654913"/>
                  </a:lnTo>
                  <a:lnTo>
                    <a:pt x="731160" y="1677681"/>
                  </a:lnTo>
                  <a:lnTo>
                    <a:pt x="773873" y="1699123"/>
                  </a:lnTo>
                  <a:lnTo>
                    <a:pt x="817482" y="1719219"/>
                  </a:lnTo>
                  <a:lnTo>
                    <a:pt x="861955" y="1737948"/>
                  </a:lnTo>
                  <a:lnTo>
                    <a:pt x="907260" y="1755288"/>
                  </a:lnTo>
                  <a:lnTo>
                    <a:pt x="953365" y="1771219"/>
                  </a:lnTo>
                  <a:lnTo>
                    <a:pt x="1000238" y="1785719"/>
                  </a:lnTo>
                  <a:lnTo>
                    <a:pt x="1047846" y="1798769"/>
                  </a:lnTo>
                  <a:lnTo>
                    <a:pt x="1096158" y="1810346"/>
                  </a:lnTo>
                  <a:lnTo>
                    <a:pt x="1145142" y="1820431"/>
                  </a:lnTo>
                  <a:lnTo>
                    <a:pt x="1194765" y="1829002"/>
                  </a:lnTo>
                  <a:lnTo>
                    <a:pt x="1244996" y="1836038"/>
                  </a:lnTo>
                  <a:lnTo>
                    <a:pt x="1295802" y="1841519"/>
                  </a:lnTo>
                  <a:lnTo>
                    <a:pt x="1347152" y="1845424"/>
                  </a:lnTo>
                  <a:lnTo>
                    <a:pt x="1399013" y="1847730"/>
                  </a:lnTo>
                  <a:lnTo>
                    <a:pt x="1451352" y="1848419"/>
                  </a:lnTo>
                  <a:lnTo>
                    <a:pt x="1504139" y="1847468"/>
                  </a:lnTo>
                  <a:lnTo>
                    <a:pt x="1553837" y="1845012"/>
                  </a:lnTo>
                  <a:lnTo>
                    <a:pt x="1603195" y="1840978"/>
                  </a:lnTo>
                  <a:lnTo>
                    <a:pt x="1652181" y="1835388"/>
                  </a:lnTo>
                  <a:lnTo>
                    <a:pt x="1700762" y="1828264"/>
                  </a:lnTo>
                  <a:lnTo>
                    <a:pt x="1748907" y="1819626"/>
                  </a:lnTo>
                  <a:lnTo>
                    <a:pt x="1796583" y="1809497"/>
                  </a:lnTo>
                  <a:lnTo>
                    <a:pt x="1843757" y="1797898"/>
                  </a:lnTo>
                  <a:lnTo>
                    <a:pt x="1890397" y="1784850"/>
                  </a:lnTo>
                  <a:lnTo>
                    <a:pt x="1936471" y="1770376"/>
                  </a:lnTo>
                  <a:lnTo>
                    <a:pt x="1981947" y="1754497"/>
                  </a:lnTo>
                  <a:lnTo>
                    <a:pt x="2026791" y="1737234"/>
                  </a:lnTo>
                  <a:lnTo>
                    <a:pt x="2070973" y="1718609"/>
                  </a:lnTo>
                  <a:lnTo>
                    <a:pt x="2114458" y="1698643"/>
                  </a:lnTo>
                  <a:lnTo>
                    <a:pt x="2157216" y="1677359"/>
                  </a:lnTo>
                  <a:lnTo>
                    <a:pt x="2199213" y="1654777"/>
                  </a:lnTo>
                  <a:lnTo>
                    <a:pt x="2240418" y="1630920"/>
                  </a:lnTo>
                  <a:lnTo>
                    <a:pt x="2280797" y="1605808"/>
                  </a:lnTo>
                  <a:lnTo>
                    <a:pt x="2320319" y="1579464"/>
                  </a:lnTo>
                  <a:lnTo>
                    <a:pt x="2358951" y="1551909"/>
                  </a:lnTo>
                  <a:lnTo>
                    <a:pt x="2396661" y="1523164"/>
                  </a:lnTo>
                  <a:lnTo>
                    <a:pt x="2433417" y="1493252"/>
                  </a:lnTo>
                  <a:lnTo>
                    <a:pt x="2469185" y="1462193"/>
                  </a:lnTo>
                  <a:lnTo>
                    <a:pt x="2503934" y="1430009"/>
                  </a:lnTo>
                  <a:lnTo>
                    <a:pt x="2537632" y="1396723"/>
                  </a:lnTo>
                  <a:lnTo>
                    <a:pt x="2570245" y="1362354"/>
                  </a:lnTo>
                  <a:lnTo>
                    <a:pt x="2601742" y="1326926"/>
                  </a:lnTo>
                  <a:lnTo>
                    <a:pt x="2632091" y="1290459"/>
                  </a:lnTo>
                  <a:lnTo>
                    <a:pt x="2661258" y="1252976"/>
                  </a:lnTo>
                  <a:lnTo>
                    <a:pt x="2689211" y="1214497"/>
                  </a:lnTo>
                  <a:lnTo>
                    <a:pt x="2715919" y="1175044"/>
                  </a:lnTo>
                  <a:lnTo>
                    <a:pt x="2741349" y="1134639"/>
                  </a:lnTo>
                  <a:lnTo>
                    <a:pt x="2765468" y="1093304"/>
                  </a:lnTo>
                  <a:lnTo>
                    <a:pt x="2788244" y="1051059"/>
                  </a:lnTo>
                  <a:lnTo>
                    <a:pt x="2809645" y="1007927"/>
                  </a:lnTo>
                  <a:lnTo>
                    <a:pt x="2829638" y="963929"/>
                  </a:lnTo>
                  <a:lnTo>
                    <a:pt x="2348054" y="782573"/>
                  </a:lnTo>
                  <a:lnTo>
                    <a:pt x="2308034" y="814467"/>
                  </a:lnTo>
                  <a:lnTo>
                    <a:pt x="2267167" y="844895"/>
                  </a:lnTo>
                  <a:lnTo>
                    <a:pt x="2225494" y="873855"/>
                  </a:lnTo>
                  <a:lnTo>
                    <a:pt x="2183055" y="901342"/>
                  </a:lnTo>
                  <a:lnTo>
                    <a:pt x="2139891" y="927355"/>
                  </a:lnTo>
                  <a:lnTo>
                    <a:pt x="2096041" y="951889"/>
                  </a:lnTo>
                  <a:lnTo>
                    <a:pt x="2051546" y="974943"/>
                  </a:lnTo>
                  <a:lnTo>
                    <a:pt x="2006446" y="996512"/>
                  </a:lnTo>
                  <a:lnTo>
                    <a:pt x="1960781" y="1016593"/>
                  </a:lnTo>
                  <a:lnTo>
                    <a:pt x="1914591" y="1035184"/>
                  </a:lnTo>
                  <a:lnTo>
                    <a:pt x="1867917" y="1052282"/>
                  </a:lnTo>
                  <a:lnTo>
                    <a:pt x="1820799" y="1067883"/>
                  </a:lnTo>
                  <a:lnTo>
                    <a:pt x="1773277" y="1081984"/>
                  </a:lnTo>
                  <a:lnTo>
                    <a:pt x="1725391" y="1094582"/>
                  </a:lnTo>
                  <a:lnTo>
                    <a:pt x="1677182" y="1105675"/>
                  </a:lnTo>
                  <a:lnTo>
                    <a:pt x="1628690" y="1115258"/>
                  </a:lnTo>
                  <a:lnTo>
                    <a:pt x="1579954" y="1123329"/>
                  </a:lnTo>
                  <a:lnTo>
                    <a:pt x="1531016" y="1129885"/>
                  </a:lnTo>
                  <a:lnTo>
                    <a:pt x="1481914" y="1134922"/>
                  </a:lnTo>
                  <a:lnTo>
                    <a:pt x="1432045" y="1138479"/>
                  </a:lnTo>
                  <a:lnTo>
                    <a:pt x="1382089" y="1140468"/>
                  </a:lnTo>
                  <a:lnTo>
                    <a:pt x="1332088" y="1140882"/>
                  </a:lnTo>
                  <a:lnTo>
                    <a:pt x="1282087" y="1139717"/>
                  </a:lnTo>
                  <a:lnTo>
                    <a:pt x="1232127" y="1136967"/>
                  </a:lnTo>
                  <a:lnTo>
                    <a:pt x="1182254" y="1132626"/>
                  </a:lnTo>
                  <a:lnTo>
                    <a:pt x="1132510" y="1126688"/>
                  </a:lnTo>
                  <a:lnTo>
                    <a:pt x="1082938" y="1119149"/>
                  </a:lnTo>
                  <a:lnTo>
                    <a:pt x="1033582" y="1110002"/>
                  </a:lnTo>
                  <a:lnTo>
                    <a:pt x="984485" y="1099241"/>
                  </a:lnTo>
                  <a:lnTo>
                    <a:pt x="935690" y="1086862"/>
                  </a:lnTo>
                  <a:lnTo>
                    <a:pt x="887241" y="1072858"/>
                  </a:lnTo>
                  <a:lnTo>
                    <a:pt x="839181" y="1057224"/>
                  </a:lnTo>
                  <a:lnTo>
                    <a:pt x="791554" y="1039955"/>
                  </a:lnTo>
                  <a:lnTo>
                    <a:pt x="744402" y="1021044"/>
                  </a:lnTo>
                  <a:lnTo>
                    <a:pt x="697769" y="1000487"/>
                  </a:lnTo>
                  <a:lnTo>
                    <a:pt x="651699" y="978277"/>
                  </a:lnTo>
                  <a:lnTo>
                    <a:pt x="606234" y="954409"/>
                  </a:lnTo>
                  <a:lnTo>
                    <a:pt x="561418" y="928877"/>
                  </a:lnTo>
                  <a:lnTo>
                    <a:pt x="516300" y="900907"/>
                  </a:lnTo>
                  <a:lnTo>
                    <a:pt x="472550" y="871320"/>
                  </a:lnTo>
                  <a:lnTo>
                    <a:pt x="430303" y="840109"/>
                  </a:lnTo>
                  <a:lnTo>
                    <a:pt x="389692" y="807264"/>
                  </a:lnTo>
                  <a:lnTo>
                    <a:pt x="350852" y="772779"/>
                  </a:lnTo>
                  <a:lnTo>
                    <a:pt x="313918" y="736643"/>
                  </a:lnTo>
                  <a:lnTo>
                    <a:pt x="279022" y="698850"/>
                  </a:lnTo>
                  <a:lnTo>
                    <a:pt x="246300" y="659390"/>
                  </a:lnTo>
                  <a:lnTo>
                    <a:pt x="215885" y="618255"/>
                  </a:lnTo>
                  <a:lnTo>
                    <a:pt x="187911" y="575436"/>
                  </a:lnTo>
                  <a:lnTo>
                    <a:pt x="163174" y="532020"/>
                  </a:lnTo>
                  <a:lnTo>
                    <a:pt x="141121" y="487383"/>
                  </a:lnTo>
                  <a:lnTo>
                    <a:pt x="121792" y="441644"/>
                  </a:lnTo>
                  <a:lnTo>
                    <a:pt x="105225" y="394922"/>
                  </a:lnTo>
                  <a:lnTo>
                    <a:pt x="91459" y="347337"/>
                  </a:lnTo>
                  <a:lnTo>
                    <a:pt x="80533" y="299005"/>
                  </a:lnTo>
                  <a:lnTo>
                    <a:pt x="72485" y="250047"/>
                  </a:lnTo>
                  <a:lnTo>
                    <a:pt x="67355" y="200580"/>
                  </a:lnTo>
                  <a:lnTo>
                    <a:pt x="65182" y="150723"/>
                  </a:lnTo>
                  <a:lnTo>
                    <a:pt x="66003" y="100595"/>
                  </a:lnTo>
                  <a:lnTo>
                    <a:pt x="69858" y="50314"/>
                  </a:lnTo>
                  <a:lnTo>
                    <a:pt x="76786" y="0"/>
                  </a:lnTo>
                  <a:close/>
                </a:path>
              </a:pathLst>
            </a:custGeom>
            <a:solidFill>
              <a:srgbClr val="46B5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068884" y="4088133"/>
              <a:ext cx="1491679" cy="1439414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6140688" y="4157025"/>
              <a:ext cx="1344295" cy="1294765"/>
            </a:xfrm>
            <a:custGeom>
              <a:avLst/>
              <a:gdLst/>
              <a:ahLst/>
              <a:cxnLst/>
              <a:rect l="l" t="t" r="r" b="b"/>
              <a:pathLst>
                <a:path w="1344295" h="1294764">
                  <a:moveTo>
                    <a:pt x="686377" y="0"/>
                  </a:moveTo>
                  <a:lnTo>
                    <a:pt x="639602" y="1363"/>
                  </a:lnTo>
                  <a:lnTo>
                    <a:pt x="592423" y="5928"/>
                  </a:lnTo>
                  <a:lnTo>
                    <a:pt x="544972" y="13781"/>
                  </a:lnTo>
                  <a:lnTo>
                    <a:pt x="498174" y="24830"/>
                  </a:lnTo>
                  <a:lnTo>
                    <a:pt x="452893" y="38808"/>
                  </a:lnTo>
                  <a:lnTo>
                    <a:pt x="409218" y="55585"/>
                  </a:lnTo>
                  <a:lnTo>
                    <a:pt x="367240" y="75031"/>
                  </a:lnTo>
                  <a:lnTo>
                    <a:pt x="327049" y="97017"/>
                  </a:lnTo>
                  <a:lnTo>
                    <a:pt x="288736" y="121414"/>
                  </a:lnTo>
                  <a:lnTo>
                    <a:pt x="252390" y="148091"/>
                  </a:lnTo>
                  <a:lnTo>
                    <a:pt x="218102" y="176921"/>
                  </a:lnTo>
                  <a:lnTo>
                    <a:pt x="185961" y="207772"/>
                  </a:lnTo>
                  <a:lnTo>
                    <a:pt x="156059" y="240515"/>
                  </a:lnTo>
                  <a:lnTo>
                    <a:pt x="128486" y="275022"/>
                  </a:lnTo>
                  <a:lnTo>
                    <a:pt x="103331" y="311162"/>
                  </a:lnTo>
                  <a:lnTo>
                    <a:pt x="80686" y="348805"/>
                  </a:lnTo>
                  <a:lnTo>
                    <a:pt x="60639" y="387824"/>
                  </a:lnTo>
                  <a:lnTo>
                    <a:pt x="43282" y="428087"/>
                  </a:lnTo>
                  <a:lnTo>
                    <a:pt x="28705" y="469465"/>
                  </a:lnTo>
                  <a:lnTo>
                    <a:pt x="16998" y="511829"/>
                  </a:lnTo>
                  <a:lnTo>
                    <a:pt x="8251" y="555050"/>
                  </a:lnTo>
                  <a:lnTo>
                    <a:pt x="2555" y="598997"/>
                  </a:lnTo>
                  <a:lnTo>
                    <a:pt x="0" y="643542"/>
                  </a:lnTo>
                  <a:lnTo>
                    <a:pt x="675" y="688554"/>
                  </a:lnTo>
                  <a:lnTo>
                    <a:pt x="4672" y="733905"/>
                  </a:lnTo>
                  <a:lnTo>
                    <a:pt x="12080" y="779464"/>
                  </a:lnTo>
                  <a:lnTo>
                    <a:pt x="22818" y="824359"/>
                  </a:lnTo>
                  <a:lnTo>
                    <a:pt x="36622" y="867746"/>
                  </a:lnTo>
                  <a:lnTo>
                    <a:pt x="53359" y="909540"/>
                  </a:lnTo>
                  <a:lnTo>
                    <a:pt x="72896" y="949657"/>
                  </a:lnTo>
                  <a:lnTo>
                    <a:pt x="95099" y="988011"/>
                  </a:lnTo>
                  <a:lnTo>
                    <a:pt x="119836" y="1024518"/>
                  </a:lnTo>
                  <a:lnTo>
                    <a:pt x="146974" y="1059093"/>
                  </a:lnTo>
                  <a:lnTo>
                    <a:pt x="176378" y="1091652"/>
                  </a:lnTo>
                  <a:lnTo>
                    <a:pt x="207917" y="1122108"/>
                  </a:lnTo>
                  <a:lnTo>
                    <a:pt x="241456" y="1150379"/>
                  </a:lnTo>
                  <a:lnTo>
                    <a:pt x="276864" y="1176378"/>
                  </a:lnTo>
                  <a:lnTo>
                    <a:pt x="314006" y="1200021"/>
                  </a:lnTo>
                  <a:lnTo>
                    <a:pt x="352749" y="1221224"/>
                  </a:lnTo>
                  <a:lnTo>
                    <a:pt x="392961" y="1239901"/>
                  </a:lnTo>
                  <a:lnTo>
                    <a:pt x="434508" y="1255968"/>
                  </a:lnTo>
                  <a:lnTo>
                    <a:pt x="477257" y="1269339"/>
                  </a:lnTo>
                  <a:lnTo>
                    <a:pt x="521075" y="1279931"/>
                  </a:lnTo>
                  <a:lnTo>
                    <a:pt x="565828" y="1287658"/>
                  </a:lnTo>
                  <a:lnTo>
                    <a:pt x="611384" y="1292435"/>
                  </a:lnTo>
                  <a:lnTo>
                    <a:pt x="657610" y="1294178"/>
                  </a:lnTo>
                  <a:lnTo>
                    <a:pt x="704372" y="1292801"/>
                  </a:lnTo>
                  <a:lnTo>
                    <a:pt x="751537" y="1288221"/>
                  </a:lnTo>
                  <a:lnTo>
                    <a:pt x="798972" y="1280352"/>
                  </a:lnTo>
                  <a:lnTo>
                    <a:pt x="845785" y="1269319"/>
                  </a:lnTo>
                  <a:lnTo>
                    <a:pt x="891081" y="1255356"/>
                  </a:lnTo>
                  <a:lnTo>
                    <a:pt x="934768" y="1238593"/>
                  </a:lnTo>
                  <a:lnTo>
                    <a:pt x="976758" y="1219158"/>
                  </a:lnTo>
                  <a:lnTo>
                    <a:pt x="1016959" y="1197183"/>
                  </a:lnTo>
                  <a:lnTo>
                    <a:pt x="1055281" y="1172796"/>
                  </a:lnTo>
                  <a:lnTo>
                    <a:pt x="1091634" y="1146127"/>
                  </a:lnTo>
                  <a:lnTo>
                    <a:pt x="1125928" y="1117305"/>
                  </a:lnTo>
                  <a:lnTo>
                    <a:pt x="1158073" y="1086460"/>
                  </a:lnTo>
                  <a:lnTo>
                    <a:pt x="1187978" y="1053723"/>
                  </a:lnTo>
                  <a:lnTo>
                    <a:pt x="1215553" y="1019221"/>
                  </a:lnTo>
                  <a:lnTo>
                    <a:pt x="1240707" y="983085"/>
                  </a:lnTo>
                  <a:lnTo>
                    <a:pt x="1263352" y="945445"/>
                  </a:lnTo>
                  <a:lnTo>
                    <a:pt x="1283395" y="906429"/>
                  </a:lnTo>
                  <a:lnTo>
                    <a:pt x="1300748" y="866169"/>
                  </a:lnTo>
                  <a:lnTo>
                    <a:pt x="1315319" y="824792"/>
                  </a:lnTo>
                  <a:lnTo>
                    <a:pt x="1327019" y="782429"/>
                  </a:lnTo>
                  <a:lnTo>
                    <a:pt x="1335757" y="739210"/>
                  </a:lnTo>
                  <a:lnTo>
                    <a:pt x="1341443" y="695263"/>
                  </a:lnTo>
                  <a:lnTo>
                    <a:pt x="1343987" y="650719"/>
                  </a:lnTo>
                  <a:lnTo>
                    <a:pt x="1343299" y="605706"/>
                  </a:lnTo>
                  <a:lnTo>
                    <a:pt x="1339288" y="560356"/>
                  </a:lnTo>
                  <a:lnTo>
                    <a:pt x="1331864" y="514796"/>
                  </a:lnTo>
                  <a:lnTo>
                    <a:pt x="1321142" y="469901"/>
                  </a:lnTo>
                  <a:lnTo>
                    <a:pt x="1307352" y="426514"/>
                  </a:lnTo>
                  <a:lnTo>
                    <a:pt x="1290628" y="384720"/>
                  </a:lnTo>
                  <a:lnTo>
                    <a:pt x="1271103" y="344603"/>
                  </a:lnTo>
                  <a:lnTo>
                    <a:pt x="1248909" y="306248"/>
                  </a:lnTo>
                  <a:lnTo>
                    <a:pt x="1224181" y="269740"/>
                  </a:lnTo>
                  <a:lnTo>
                    <a:pt x="1197051" y="235164"/>
                  </a:lnTo>
                  <a:lnTo>
                    <a:pt x="1167652" y="202604"/>
                  </a:lnTo>
                  <a:lnTo>
                    <a:pt x="1136117" y="172145"/>
                  </a:lnTo>
                  <a:lnTo>
                    <a:pt x="1102581" y="143871"/>
                  </a:lnTo>
                  <a:lnTo>
                    <a:pt x="1067175" y="117869"/>
                  </a:lnTo>
                  <a:lnTo>
                    <a:pt x="1030033" y="94221"/>
                  </a:lnTo>
                  <a:lnTo>
                    <a:pt x="991288" y="73014"/>
                  </a:lnTo>
                  <a:lnTo>
                    <a:pt x="951073" y="54331"/>
                  </a:lnTo>
                  <a:lnTo>
                    <a:pt x="909522" y="38258"/>
                  </a:lnTo>
                  <a:lnTo>
                    <a:pt x="866767" y="24879"/>
                  </a:lnTo>
                  <a:lnTo>
                    <a:pt x="822942" y="14279"/>
                  </a:lnTo>
                  <a:lnTo>
                    <a:pt x="778180" y="6542"/>
                  </a:lnTo>
                  <a:lnTo>
                    <a:pt x="732614" y="1754"/>
                  </a:lnTo>
                  <a:lnTo>
                    <a:pt x="686377" y="0"/>
                  </a:lnTo>
                  <a:close/>
                </a:path>
              </a:pathLst>
            </a:custGeom>
            <a:solidFill>
              <a:srgbClr val="044B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556243" y="4526914"/>
              <a:ext cx="513715" cy="621665"/>
            </a:xfrm>
            <a:custGeom>
              <a:avLst/>
              <a:gdLst/>
              <a:ahLst/>
              <a:cxnLst/>
              <a:rect l="l" t="t" r="r" b="b"/>
              <a:pathLst>
                <a:path w="513715" h="621664">
                  <a:moveTo>
                    <a:pt x="166119" y="0"/>
                  </a:moveTo>
                  <a:lnTo>
                    <a:pt x="137755" y="7568"/>
                  </a:lnTo>
                  <a:lnTo>
                    <a:pt x="115224" y="22256"/>
                  </a:lnTo>
                  <a:lnTo>
                    <a:pt x="100361" y="42326"/>
                  </a:lnTo>
                  <a:lnTo>
                    <a:pt x="94999" y="66040"/>
                  </a:lnTo>
                  <a:lnTo>
                    <a:pt x="96910" y="80254"/>
                  </a:lnTo>
                  <a:lnTo>
                    <a:pt x="102477" y="93646"/>
                  </a:lnTo>
                  <a:lnTo>
                    <a:pt x="111448" y="105777"/>
                  </a:lnTo>
                  <a:lnTo>
                    <a:pt x="123574" y="116205"/>
                  </a:lnTo>
                  <a:lnTo>
                    <a:pt x="123447" y="339344"/>
                  </a:lnTo>
                  <a:lnTo>
                    <a:pt x="106810" y="278765"/>
                  </a:lnTo>
                  <a:lnTo>
                    <a:pt x="67472" y="244502"/>
                  </a:lnTo>
                  <a:lnTo>
                    <a:pt x="46898" y="243459"/>
                  </a:lnTo>
                  <a:lnTo>
                    <a:pt x="27324" y="248701"/>
                  </a:lnTo>
                  <a:lnTo>
                    <a:pt x="11179" y="259969"/>
                  </a:lnTo>
                  <a:lnTo>
                    <a:pt x="5024" y="268176"/>
                  </a:lnTo>
                  <a:lnTo>
                    <a:pt x="1273" y="277145"/>
                  </a:lnTo>
                  <a:lnTo>
                    <a:pt x="0" y="286543"/>
                  </a:lnTo>
                  <a:lnTo>
                    <a:pt x="1273" y="296037"/>
                  </a:lnTo>
                  <a:lnTo>
                    <a:pt x="54232" y="488188"/>
                  </a:lnTo>
                  <a:lnTo>
                    <a:pt x="167770" y="571373"/>
                  </a:lnTo>
                  <a:lnTo>
                    <a:pt x="167770" y="621157"/>
                  </a:lnTo>
                  <a:lnTo>
                    <a:pt x="187074" y="621157"/>
                  </a:lnTo>
                  <a:lnTo>
                    <a:pt x="187074" y="565023"/>
                  </a:lnTo>
                  <a:lnTo>
                    <a:pt x="185677" y="562737"/>
                  </a:lnTo>
                  <a:lnTo>
                    <a:pt x="79378" y="496824"/>
                  </a:lnTo>
                  <a:lnTo>
                    <a:pt x="74933" y="491109"/>
                  </a:lnTo>
                  <a:lnTo>
                    <a:pt x="20196" y="292608"/>
                  </a:lnTo>
                  <a:lnTo>
                    <a:pt x="19887" y="281644"/>
                  </a:lnTo>
                  <a:lnTo>
                    <a:pt x="24673" y="271764"/>
                  </a:lnTo>
                  <a:lnTo>
                    <a:pt x="33698" y="264050"/>
                  </a:lnTo>
                  <a:lnTo>
                    <a:pt x="46358" y="259461"/>
                  </a:lnTo>
                  <a:lnTo>
                    <a:pt x="54756" y="258800"/>
                  </a:lnTo>
                  <a:lnTo>
                    <a:pt x="62964" y="259794"/>
                  </a:lnTo>
                  <a:lnTo>
                    <a:pt x="124844" y="416306"/>
                  </a:lnTo>
                  <a:lnTo>
                    <a:pt x="130051" y="418973"/>
                  </a:lnTo>
                  <a:lnTo>
                    <a:pt x="139830" y="417195"/>
                  </a:lnTo>
                  <a:lnTo>
                    <a:pt x="143005" y="414020"/>
                  </a:lnTo>
                  <a:lnTo>
                    <a:pt x="143005" y="74549"/>
                  </a:lnTo>
                  <a:lnTo>
                    <a:pt x="145744" y="63722"/>
                  </a:lnTo>
                  <a:lnTo>
                    <a:pt x="153197" y="54895"/>
                  </a:lnTo>
                  <a:lnTo>
                    <a:pt x="164222" y="48974"/>
                  </a:lnTo>
                  <a:lnTo>
                    <a:pt x="179454" y="46862"/>
                  </a:lnTo>
                  <a:lnTo>
                    <a:pt x="192464" y="49893"/>
                  </a:lnTo>
                  <a:lnTo>
                    <a:pt x="202854" y="56340"/>
                  </a:lnTo>
                  <a:lnTo>
                    <a:pt x="209673" y="65383"/>
                  </a:lnTo>
                  <a:lnTo>
                    <a:pt x="211966" y="76200"/>
                  </a:lnTo>
                  <a:lnTo>
                    <a:pt x="212093" y="255397"/>
                  </a:lnTo>
                  <a:lnTo>
                    <a:pt x="216538" y="258699"/>
                  </a:lnTo>
                  <a:lnTo>
                    <a:pt x="227333" y="258445"/>
                  </a:lnTo>
                  <a:lnTo>
                    <a:pt x="231524" y="254889"/>
                  </a:lnTo>
                  <a:lnTo>
                    <a:pt x="231270" y="250571"/>
                  </a:lnTo>
                  <a:lnTo>
                    <a:pt x="230127" y="242951"/>
                  </a:lnTo>
                  <a:lnTo>
                    <a:pt x="232921" y="235331"/>
                  </a:lnTo>
                  <a:lnTo>
                    <a:pt x="239017" y="229616"/>
                  </a:lnTo>
                  <a:lnTo>
                    <a:pt x="262751" y="217525"/>
                  </a:lnTo>
                  <a:lnTo>
                    <a:pt x="286388" y="217566"/>
                  </a:lnTo>
                  <a:lnTo>
                    <a:pt x="305740" y="227062"/>
                  </a:lnTo>
                  <a:lnTo>
                    <a:pt x="316614" y="243332"/>
                  </a:lnTo>
                  <a:lnTo>
                    <a:pt x="317884" y="247523"/>
                  </a:lnTo>
                  <a:lnTo>
                    <a:pt x="323091" y="250190"/>
                  </a:lnTo>
                  <a:lnTo>
                    <a:pt x="329949" y="248920"/>
                  </a:lnTo>
                  <a:lnTo>
                    <a:pt x="331600" y="248158"/>
                  </a:lnTo>
                  <a:lnTo>
                    <a:pt x="332870" y="247269"/>
                  </a:lnTo>
                  <a:lnTo>
                    <a:pt x="347309" y="239764"/>
                  </a:lnTo>
                  <a:lnTo>
                    <a:pt x="393957" y="248158"/>
                  </a:lnTo>
                  <a:lnTo>
                    <a:pt x="406022" y="274320"/>
                  </a:lnTo>
                  <a:lnTo>
                    <a:pt x="405133" y="279654"/>
                  </a:lnTo>
                  <a:lnTo>
                    <a:pt x="408943" y="283591"/>
                  </a:lnTo>
                  <a:lnTo>
                    <a:pt x="417071" y="284353"/>
                  </a:lnTo>
                  <a:lnTo>
                    <a:pt x="419865" y="283718"/>
                  </a:lnTo>
                  <a:lnTo>
                    <a:pt x="421897" y="282194"/>
                  </a:lnTo>
                  <a:lnTo>
                    <a:pt x="432038" y="276592"/>
                  </a:lnTo>
                  <a:lnTo>
                    <a:pt x="443487" y="273573"/>
                  </a:lnTo>
                  <a:lnTo>
                    <a:pt x="455509" y="273246"/>
                  </a:lnTo>
                  <a:lnTo>
                    <a:pt x="467363" y="275717"/>
                  </a:lnTo>
                  <a:lnTo>
                    <a:pt x="478569" y="281312"/>
                  </a:lnTo>
                  <a:lnTo>
                    <a:pt x="487096" y="289147"/>
                  </a:lnTo>
                  <a:lnTo>
                    <a:pt x="492456" y="298648"/>
                  </a:lnTo>
                  <a:lnTo>
                    <a:pt x="494160" y="309245"/>
                  </a:lnTo>
                  <a:lnTo>
                    <a:pt x="494160" y="436118"/>
                  </a:lnTo>
                  <a:lnTo>
                    <a:pt x="490422" y="470255"/>
                  </a:lnTo>
                  <a:lnTo>
                    <a:pt x="480730" y="495855"/>
                  </a:lnTo>
                  <a:lnTo>
                    <a:pt x="467371" y="515431"/>
                  </a:lnTo>
                  <a:lnTo>
                    <a:pt x="441819" y="543107"/>
                  </a:lnTo>
                  <a:lnTo>
                    <a:pt x="432518" y="555339"/>
                  </a:lnTo>
                  <a:lnTo>
                    <a:pt x="426003" y="569142"/>
                  </a:lnTo>
                  <a:lnTo>
                    <a:pt x="423548" y="585470"/>
                  </a:lnTo>
                  <a:lnTo>
                    <a:pt x="423548" y="621030"/>
                  </a:lnTo>
                  <a:lnTo>
                    <a:pt x="442979" y="621030"/>
                  </a:lnTo>
                  <a:lnTo>
                    <a:pt x="442979" y="585597"/>
                  </a:lnTo>
                  <a:lnTo>
                    <a:pt x="444924" y="572865"/>
                  </a:lnTo>
                  <a:lnTo>
                    <a:pt x="450250" y="561848"/>
                  </a:lnTo>
                  <a:lnTo>
                    <a:pt x="458196" y="551592"/>
                  </a:lnTo>
                  <a:lnTo>
                    <a:pt x="483695" y="523968"/>
                  </a:lnTo>
                  <a:lnTo>
                    <a:pt x="498415" y="502396"/>
                  </a:lnTo>
                  <a:lnTo>
                    <a:pt x="509325" y="473942"/>
                  </a:lnTo>
                  <a:lnTo>
                    <a:pt x="513591" y="436118"/>
                  </a:lnTo>
                  <a:lnTo>
                    <a:pt x="513591" y="310007"/>
                  </a:lnTo>
                  <a:lnTo>
                    <a:pt x="485159" y="265965"/>
                  </a:lnTo>
                  <a:lnTo>
                    <a:pt x="454973" y="257540"/>
                  </a:lnTo>
                  <a:lnTo>
                    <a:pt x="444440" y="257683"/>
                  </a:lnTo>
                  <a:lnTo>
                    <a:pt x="434097" y="259254"/>
                  </a:lnTo>
                  <a:lnTo>
                    <a:pt x="424183" y="262255"/>
                  </a:lnTo>
                  <a:lnTo>
                    <a:pt x="414512" y="243796"/>
                  </a:lnTo>
                  <a:lnTo>
                    <a:pt x="397386" y="230219"/>
                  </a:lnTo>
                  <a:lnTo>
                    <a:pt x="375213" y="222785"/>
                  </a:lnTo>
                  <a:lnTo>
                    <a:pt x="350396" y="222758"/>
                  </a:lnTo>
                  <a:lnTo>
                    <a:pt x="343411" y="223901"/>
                  </a:lnTo>
                  <a:lnTo>
                    <a:pt x="336807" y="225933"/>
                  </a:lnTo>
                  <a:lnTo>
                    <a:pt x="330838" y="228854"/>
                  </a:lnTo>
                  <a:lnTo>
                    <a:pt x="315743" y="212935"/>
                  </a:lnTo>
                  <a:lnTo>
                    <a:pt x="294945" y="203231"/>
                  </a:lnTo>
                  <a:lnTo>
                    <a:pt x="271170" y="200529"/>
                  </a:lnTo>
                  <a:lnTo>
                    <a:pt x="247145" y="205612"/>
                  </a:lnTo>
                  <a:lnTo>
                    <a:pt x="241303" y="207899"/>
                  </a:lnTo>
                  <a:lnTo>
                    <a:pt x="235969" y="210947"/>
                  </a:lnTo>
                  <a:lnTo>
                    <a:pt x="231270" y="214503"/>
                  </a:lnTo>
                  <a:lnTo>
                    <a:pt x="231270" y="116205"/>
                  </a:lnTo>
                  <a:lnTo>
                    <a:pt x="245098" y="103899"/>
                  </a:lnTo>
                  <a:lnTo>
                    <a:pt x="254543" y="89392"/>
                  </a:lnTo>
                  <a:lnTo>
                    <a:pt x="259274" y="73431"/>
                  </a:lnTo>
                  <a:lnTo>
                    <a:pt x="258956" y="56768"/>
                  </a:lnTo>
                  <a:lnTo>
                    <a:pt x="248148" y="31807"/>
                  </a:lnTo>
                  <a:lnTo>
                    <a:pt x="227064" y="12811"/>
                  </a:lnTo>
                  <a:lnTo>
                    <a:pt x="198717" y="1601"/>
                  </a:lnTo>
                  <a:lnTo>
                    <a:pt x="16611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09258" rIns="0" bIns="0" rtlCol="0">
            <a:spAutoFit/>
          </a:bodyPr>
          <a:lstStyle/>
          <a:p>
            <a:pPr marL="31115">
              <a:lnSpc>
                <a:spcPct val="100000"/>
              </a:lnSpc>
              <a:spcBef>
                <a:spcPts val="100"/>
              </a:spcBef>
            </a:pPr>
            <a:r>
              <a:rPr spc="270" dirty="0"/>
              <a:t>KPI</a:t>
            </a:r>
            <a:r>
              <a:rPr spc="-10" dirty="0"/>
              <a:t> </a:t>
            </a:r>
            <a:r>
              <a:rPr spc="100" dirty="0"/>
              <a:t>ACTIVATION</a:t>
            </a:r>
            <a:r>
              <a:rPr spc="35" dirty="0"/>
              <a:t> </a:t>
            </a:r>
            <a:r>
              <a:rPr spc="155" dirty="0"/>
              <a:t>TOOLS</a:t>
            </a:r>
          </a:p>
        </p:txBody>
      </p:sp>
      <p:grpSp>
        <p:nvGrpSpPr>
          <p:cNvPr id="13" name="object 13"/>
          <p:cNvGrpSpPr/>
          <p:nvPr/>
        </p:nvGrpSpPr>
        <p:grpSpPr>
          <a:xfrm>
            <a:off x="566804" y="1941454"/>
            <a:ext cx="645160" cy="3552825"/>
            <a:chOff x="566804" y="1941454"/>
            <a:chExt cx="645160" cy="3552825"/>
          </a:xfrm>
        </p:grpSpPr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66804" y="4840102"/>
              <a:ext cx="644837" cy="653978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574548" y="4847844"/>
              <a:ext cx="570230" cy="579120"/>
            </a:xfrm>
            <a:custGeom>
              <a:avLst/>
              <a:gdLst/>
              <a:ahLst/>
              <a:cxnLst/>
              <a:rect l="l" t="t" r="r" b="b"/>
              <a:pathLst>
                <a:path w="570230" h="579120">
                  <a:moveTo>
                    <a:pt x="284988" y="0"/>
                  </a:moveTo>
                  <a:lnTo>
                    <a:pt x="238762" y="3790"/>
                  </a:lnTo>
                  <a:lnTo>
                    <a:pt x="194911" y="14764"/>
                  </a:lnTo>
                  <a:lnTo>
                    <a:pt x="154021" y="32325"/>
                  </a:lnTo>
                  <a:lnTo>
                    <a:pt x="116679" y="55875"/>
                  </a:lnTo>
                  <a:lnTo>
                    <a:pt x="83472" y="84820"/>
                  </a:lnTo>
                  <a:lnTo>
                    <a:pt x="54987" y="118561"/>
                  </a:lnTo>
                  <a:lnTo>
                    <a:pt x="31810" y="156502"/>
                  </a:lnTo>
                  <a:lnTo>
                    <a:pt x="14529" y="198046"/>
                  </a:lnTo>
                  <a:lnTo>
                    <a:pt x="3730" y="242598"/>
                  </a:lnTo>
                  <a:lnTo>
                    <a:pt x="0" y="289559"/>
                  </a:lnTo>
                  <a:lnTo>
                    <a:pt x="3730" y="336521"/>
                  </a:lnTo>
                  <a:lnTo>
                    <a:pt x="14529" y="381073"/>
                  </a:lnTo>
                  <a:lnTo>
                    <a:pt x="31810" y="422617"/>
                  </a:lnTo>
                  <a:lnTo>
                    <a:pt x="54987" y="460558"/>
                  </a:lnTo>
                  <a:lnTo>
                    <a:pt x="83472" y="494299"/>
                  </a:lnTo>
                  <a:lnTo>
                    <a:pt x="116679" y="523244"/>
                  </a:lnTo>
                  <a:lnTo>
                    <a:pt x="154021" y="546794"/>
                  </a:lnTo>
                  <a:lnTo>
                    <a:pt x="194911" y="564355"/>
                  </a:lnTo>
                  <a:lnTo>
                    <a:pt x="238762" y="575329"/>
                  </a:lnTo>
                  <a:lnTo>
                    <a:pt x="284988" y="579119"/>
                  </a:lnTo>
                  <a:lnTo>
                    <a:pt x="331213" y="575329"/>
                  </a:lnTo>
                  <a:lnTo>
                    <a:pt x="375064" y="564355"/>
                  </a:lnTo>
                  <a:lnTo>
                    <a:pt x="415954" y="546794"/>
                  </a:lnTo>
                  <a:lnTo>
                    <a:pt x="453296" y="523244"/>
                  </a:lnTo>
                  <a:lnTo>
                    <a:pt x="486503" y="494299"/>
                  </a:lnTo>
                  <a:lnTo>
                    <a:pt x="514988" y="460558"/>
                  </a:lnTo>
                  <a:lnTo>
                    <a:pt x="538165" y="422617"/>
                  </a:lnTo>
                  <a:lnTo>
                    <a:pt x="555446" y="381073"/>
                  </a:lnTo>
                  <a:lnTo>
                    <a:pt x="566245" y="336521"/>
                  </a:lnTo>
                  <a:lnTo>
                    <a:pt x="569976" y="289559"/>
                  </a:lnTo>
                  <a:lnTo>
                    <a:pt x="566245" y="242598"/>
                  </a:lnTo>
                  <a:lnTo>
                    <a:pt x="555446" y="198046"/>
                  </a:lnTo>
                  <a:lnTo>
                    <a:pt x="538165" y="156502"/>
                  </a:lnTo>
                  <a:lnTo>
                    <a:pt x="514988" y="118561"/>
                  </a:lnTo>
                  <a:lnTo>
                    <a:pt x="486503" y="84820"/>
                  </a:lnTo>
                  <a:lnTo>
                    <a:pt x="453296" y="55875"/>
                  </a:lnTo>
                  <a:lnTo>
                    <a:pt x="415954" y="32325"/>
                  </a:lnTo>
                  <a:lnTo>
                    <a:pt x="375064" y="14764"/>
                  </a:lnTo>
                  <a:lnTo>
                    <a:pt x="331213" y="3790"/>
                  </a:lnTo>
                  <a:lnTo>
                    <a:pt x="284988" y="0"/>
                  </a:lnTo>
                  <a:close/>
                </a:path>
              </a:pathLst>
            </a:custGeom>
            <a:solidFill>
              <a:srgbClr val="044B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66804" y="3404494"/>
              <a:ext cx="644837" cy="653978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574548" y="3412236"/>
              <a:ext cx="570230" cy="579120"/>
            </a:xfrm>
            <a:custGeom>
              <a:avLst/>
              <a:gdLst/>
              <a:ahLst/>
              <a:cxnLst/>
              <a:rect l="l" t="t" r="r" b="b"/>
              <a:pathLst>
                <a:path w="570230" h="579120">
                  <a:moveTo>
                    <a:pt x="284988" y="0"/>
                  </a:moveTo>
                  <a:lnTo>
                    <a:pt x="238762" y="3790"/>
                  </a:lnTo>
                  <a:lnTo>
                    <a:pt x="194911" y="14764"/>
                  </a:lnTo>
                  <a:lnTo>
                    <a:pt x="154021" y="32325"/>
                  </a:lnTo>
                  <a:lnTo>
                    <a:pt x="116679" y="55875"/>
                  </a:lnTo>
                  <a:lnTo>
                    <a:pt x="83472" y="84820"/>
                  </a:lnTo>
                  <a:lnTo>
                    <a:pt x="54987" y="118561"/>
                  </a:lnTo>
                  <a:lnTo>
                    <a:pt x="31810" y="156502"/>
                  </a:lnTo>
                  <a:lnTo>
                    <a:pt x="14529" y="198046"/>
                  </a:lnTo>
                  <a:lnTo>
                    <a:pt x="3730" y="242598"/>
                  </a:lnTo>
                  <a:lnTo>
                    <a:pt x="0" y="289559"/>
                  </a:lnTo>
                  <a:lnTo>
                    <a:pt x="3730" y="336521"/>
                  </a:lnTo>
                  <a:lnTo>
                    <a:pt x="14529" y="381073"/>
                  </a:lnTo>
                  <a:lnTo>
                    <a:pt x="31810" y="422617"/>
                  </a:lnTo>
                  <a:lnTo>
                    <a:pt x="54987" y="460558"/>
                  </a:lnTo>
                  <a:lnTo>
                    <a:pt x="83472" y="494299"/>
                  </a:lnTo>
                  <a:lnTo>
                    <a:pt x="116679" y="523244"/>
                  </a:lnTo>
                  <a:lnTo>
                    <a:pt x="154021" y="546794"/>
                  </a:lnTo>
                  <a:lnTo>
                    <a:pt x="194911" y="564355"/>
                  </a:lnTo>
                  <a:lnTo>
                    <a:pt x="238762" y="575329"/>
                  </a:lnTo>
                  <a:lnTo>
                    <a:pt x="284988" y="579119"/>
                  </a:lnTo>
                  <a:lnTo>
                    <a:pt x="331213" y="575329"/>
                  </a:lnTo>
                  <a:lnTo>
                    <a:pt x="375064" y="564355"/>
                  </a:lnTo>
                  <a:lnTo>
                    <a:pt x="415954" y="546794"/>
                  </a:lnTo>
                  <a:lnTo>
                    <a:pt x="453296" y="523244"/>
                  </a:lnTo>
                  <a:lnTo>
                    <a:pt x="486503" y="494299"/>
                  </a:lnTo>
                  <a:lnTo>
                    <a:pt x="514988" y="460558"/>
                  </a:lnTo>
                  <a:lnTo>
                    <a:pt x="538165" y="422617"/>
                  </a:lnTo>
                  <a:lnTo>
                    <a:pt x="555446" y="381073"/>
                  </a:lnTo>
                  <a:lnTo>
                    <a:pt x="566245" y="336521"/>
                  </a:lnTo>
                  <a:lnTo>
                    <a:pt x="569976" y="289559"/>
                  </a:lnTo>
                  <a:lnTo>
                    <a:pt x="566245" y="242598"/>
                  </a:lnTo>
                  <a:lnTo>
                    <a:pt x="555446" y="198046"/>
                  </a:lnTo>
                  <a:lnTo>
                    <a:pt x="538165" y="156502"/>
                  </a:lnTo>
                  <a:lnTo>
                    <a:pt x="514988" y="118561"/>
                  </a:lnTo>
                  <a:lnTo>
                    <a:pt x="486503" y="84820"/>
                  </a:lnTo>
                  <a:lnTo>
                    <a:pt x="453296" y="55875"/>
                  </a:lnTo>
                  <a:lnTo>
                    <a:pt x="415954" y="32325"/>
                  </a:lnTo>
                  <a:lnTo>
                    <a:pt x="375064" y="14764"/>
                  </a:lnTo>
                  <a:lnTo>
                    <a:pt x="331213" y="3790"/>
                  </a:lnTo>
                  <a:lnTo>
                    <a:pt x="284988" y="0"/>
                  </a:lnTo>
                  <a:close/>
                </a:path>
              </a:pathLst>
            </a:custGeom>
            <a:solidFill>
              <a:srgbClr val="46B5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66804" y="1941454"/>
              <a:ext cx="644837" cy="653978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574548" y="1949196"/>
              <a:ext cx="570230" cy="579120"/>
            </a:xfrm>
            <a:custGeom>
              <a:avLst/>
              <a:gdLst/>
              <a:ahLst/>
              <a:cxnLst/>
              <a:rect l="l" t="t" r="r" b="b"/>
              <a:pathLst>
                <a:path w="570230" h="579119">
                  <a:moveTo>
                    <a:pt x="284988" y="0"/>
                  </a:moveTo>
                  <a:lnTo>
                    <a:pt x="238762" y="3790"/>
                  </a:lnTo>
                  <a:lnTo>
                    <a:pt x="194911" y="14764"/>
                  </a:lnTo>
                  <a:lnTo>
                    <a:pt x="154021" y="32325"/>
                  </a:lnTo>
                  <a:lnTo>
                    <a:pt x="116679" y="55875"/>
                  </a:lnTo>
                  <a:lnTo>
                    <a:pt x="83472" y="84820"/>
                  </a:lnTo>
                  <a:lnTo>
                    <a:pt x="54987" y="118561"/>
                  </a:lnTo>
                  <a:lnTo>
                    <a:pt x="31810" y="156502"/>
                  </a:lnTo>
                  <a:lnTo>
                    <a:pt x="14529" y="198046"/>
                  </a:lnTo>
                  <a:lnTo>
                    <a:pt x="3730" y="242598"/>
                  </a:lnTo>
                  <a:lnTo>
                    <a:pt x="0" y="289559"/>
                  </a:lnTo>
                  <a:lnTo>
                    <a:pt x="3730" y="336521"/>
                  </a:lnTo>
                  <a:lnTo>
                    <a:pt x="14529" y="381073"/>
                  </a:lnTo>
                  <a:lnTo>
                    <a:pt x="31810" y="422617"/>
                  </a:lnTo>
                  <a:lnTo>
                    <a:pt x="54987" y="460558"/>
                  </a:lnTo>
                  <a:lnTo>
                    <a:pt x="83472" y="494299"/>
                  </a:lnTo>
                  <a:lnTo>
                    <a:pt x="116679" y="523244"/>
                  </a:lnTo>
                  <a:lnTo>
                    <a:pt x="154021" y="546794"/>
                  </a:lnTo>
                  <a:lnTo>
                    <a:pt x="194911" y="564355"/>
                  </a:lnTo>
                  <a:lnTo>
                    <a:pt x="238762" y="575329"/>
                  </a:lnTo>
                  <a:lnTo>
                    <a:pt x="284988" y="579119"/>
                  </a:lnTo>
                  <a:lnTo>
                    <a:pt x="331213" y="575329"/>
                  </a:lnTo>
                  <a:lnTo>
                    <a:pt x="375064" y="564355"/>
                  </a:lnTo>
                  <a:lnTo>
                    <a:pt x="415954" y="546794"/>
                  </a:lnTo>
                  <a:lnTo>
                    <a:pt x="453296" y="523244"/>
                  </a:lnTo>
                  <a:lnTo>
                    <a:pt x="486503" y="494299"/>
                  </a:lnTo>
                  <a:lnTo>
                    <a:pt x="514988" y="460558"/>
                  </a:lnTo>
                  <a:lnTo>
                    <a:pt x="538165" y="422617"/>
                  </a:lnTo>
                  <a:lnTo>
                    <a:pt x="555446" y="381073"/>
                  </a:lnTo>
                  <a:lnTo>
                    <a:pt x="566245" y="336521"/>
                  </a:lnTo>
                  <a:lnTo>
                    <a:pt x="569976" y="289559"/>
                  </a:lnTo>
                  <a:lnTo>
                    <a:pt x="566245" y="242598"/>
                  </a:lnTo>
                  <a:lnTo>
                    <a:pt x="555446" y="198046"/>
                  </a:lnTo>
                  <a:lnTo>
                    <a:pt x="538165" y="156502"/>
                  </a:lnTo>
                  <a:lnTo>
                    <a:pt x="514988" y="118561"/>
                  </a:lnTo>
                  <a:lnTo>
                    <a:pt x="486503" y="84820"/>
                  </a:lnTo>
                  <a:lnTo>
                    <a:pt x="453296" y="55875"/>
                  </a:lnTo>
                  <a:lnTo>
                    <a:pt x="415954" y="32325"/>
                  </a:lnTo>
                  <a:lnTo>
                    <a:pt x="375064" y="14764"/>
                  </a:lnTo>
                  <a:lnTo>
                    <a:pt x="331213" y="3790"/>
                  </a:lnTo>
                  <a:lnTo>
                    <a:pt x="284988" y="0"/>
                  </a:lnTo>
                  <a:close/>
                </a:path>
              </a:pathLst>
            </a:custGeom>
            <a:solidFill>
              <a:srgbClr val="0871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2163572" y="3444367"/>
            <a:ext cx="31800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65" dirty="0">
                <a:solidFill>
                  <a:srgbClr val="464646"/>
                </a:solidFill>
                <a:latin typeface="Tahoma"/>
                <a:cs typeface="Tahoma"/>
              </a:rPr>
              <a:t>DATA</a:t>
            </a:r>
            <a:r>
              <a:rPr sz="1800" spc="-220" dirty="0">
                <a:solidFill>
                  <a:srgbClr val="464646"/>
                </a:solidFill>
                <a:latin typeface="Tahoma"/>
                <a:cs typeface="Tahoma"/>
              </a:rPr>
              <a:t> </a:t>
            </a:r>
            <a:r>
              <a:rPr sz="1800" spc="65" dirty="0">
                <a:solidFill>
                  <a:srgbClr val="464646"/>
                </a:solidFill>
                <a:latin typeface="Tahoma"/>
                <a:cs typeface="Tahoma"/>
              </a:rPr>
              <a:t>GATHERING</a:t>
            </a:r>
            <a:r>
              <a:rPr sz="1800" spc="-204" dirty="0">
                <a:solidFill>
                  <a:srgbClr val="464646"/>
                </a:solidFill>
                <a:latin typeface="Tahoma"/>
                <a:cs typeface="Tahoma"/>
              </a:rPr>
              <a:t> </a:t>
            </a:r>
            <a:r>
              <a:rPr sz="1800" spc="50" dirty="0">
                <a:solidFill>
                  <a:srgbClr val="464646"/>
                </a:solidFill>
                <a:latin typeface="Tahoma"/>
                <a:cs typeface="Tahoma"/>
              </a:rPr>
              <a:t>TEMPLATE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151379" y="1998979"/>
            <a:ext cx="35636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65" dirty="0">
                <a:solidFill>
                  <a:srgbClr val="464646"/>
                </a:solidFill>
                <a:latin typeface="Tahoma"/>
                <a:cs typeface="Tahoma"/>
              </a:rPr>
              <a:t>DATA</a:t>
            </a:r>
            <a:r>
              <a:rPr sz="1800" spc="-220" dirty="0">
                <a:solidFill>
                  <a:srgbClr val="464646"/>
                </a:solidFill>
                <a:latin typeface="Tahoma"/>
                <a:cs typeface="Tahoma"/>
              </a:rPr>
              <a:t> </a:t>
            </a:r>
            <a:r>
              <a:rPr sz="1800" spc="65" dirty="0">
                <a:solidFill>
                  <a:srgbClr val="464646"/>
                </a:solidFill>
                <a:latin typeface="Tahoma"/>
                <a:cs typeface="Tahoma"/>
              </a:rPr>
              <a:t>GATHERING</a:t>
            </a:r>
            <a:r>
              <a:rPr sz="1800" spc="-210" dirty="0">
                <a:solidFill>
                  <a:srgbClr val="464646"/>
                </a:solidFill>
                <a:latin typeface="Tahoma"/>
                <a:cs typeface="Tahoma"/>
              </a:rPr>
              <a:t> </a:t>
            </a:r>
            <a:r>
              <a:rPr sz="1800" spc="50" dirty="0">
                <a:solidFill>
                  <a:srgbClr val="464646"/>
                </a:solidFill>
                <a:latin typeface="Tahoma"/>
                <a:cs typeface="Tahoma"/>
              </a:rPr>
              <a:t>PROCESS</a:t>
            </a:r>
            <a:r>
              <a:rPr sz="1800" spc="-240" dirty="0">
                <a:solidFill>
                  <a:srgbClr val="464646"/>
                </a:solidFill>
                <a:latin typeface="Tahoma"/>
                <a:cs typeface="Tahoma"/>
              </a:rPr>
              <a:t> </a:t>
            </a:r>
            <a:r>
              <a:rPr sz="1800" spc="110" dirty="0">
                <a:solidFill>
                  <a:srgbClr val="464646"/>
                </a:solidFill>
                <a:latin typeface="Tahoma"/>
                <a:cs typeface="Tahoma"/>
              </a:rPr>
              <a:t>MAP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163572" y="4935728"/>
            <a:ext cx="31724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64646"/>
                </a:solidFill>
                <a:latin typeface="Tahoma"/>
                <a:cs typeface="Tahoma"/>
              </a:rPr>
              <a:t>KPI</a:t>
            </a:r>
            <a:r>
              <a:rPr sz="1800" spc="-190" dirty="0">
                <a:solidFill>
                  <a:srgbClr val="464646"/>
                </a:solidFill>
                <a:latin typeface="Tahoma"/>
                <a:cs typeface="Tahoma"/>
              </a:rPr>
              <a:t> </a:t>
            </a:r>
            <a:r>
              <a:rPr sz="1800" spc="95" dirty="0">
                <a:solidFill>
                  <a:srgbClr val="464646"/>
                </a:solidFill>
                <a:latin typeface="Tahoma"/>
                <a:cs typeface="Tahoma"/>
              </a:rPr>
              <a:t>DOCUMENTATION</a:t>
            </a:r>
            <a:r>
              <a:rPr sz="1800" spc="-195" dirty="0">
                <a:solidFill>
                  <a:srgbClr val="464646"/>
                </a:solidFill>
                <a:latin typeface="Tahoma"/>
                <a:cs typeface="Tahoma"/>
              </a:rPr>
              <a:t> </a:t>
            </a:r>
            <a:r>
              <a:rPr sz="1800" spc="100" dirty="0">
                <a:solidFill>
                  <a:srgbClr val="464646"/>
                </a:solidFill>
                <a:latin typeface="Tahoma"/>
                <a:cs typeface="Tahoma"/>
              </a:rPr>
              <a:t>FORM</a:t>
            </a:r>
            <a:endParaRPr sz="1800">
              <a:latin typeface="Tahoma"/>
              <a:cs typeface="Tahoma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880872" y="1635251"/>
            <a:ext cx="1280160" cy="4170045"/>
            <a:chOff x="880872" y="1635251"/>
            <a:chExt cx="1280160" cy="4170045"/>
          </a:xfrm>
        </p:grpSpPr>
        <p:pic>
          <p:nvPicPr>
            <p:cNvPr id="24" name="object 2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03732" y="1635251"/>
              <a:ext cx="1257300" cy="1275588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929640" y="1661159"/>
              <a:ext cx="1155700" cy="1173480"/>
            </a:xfrm>
            <a:custGeom>
              <a:avLst/>
              <a:gdLst/>
              <a:ahLst/>
              <a:cxnLst/>
              <a:rect l="l" t="t" r="r" b="b"/>
              <a:pathLst>
                <a:path w="1155700" h="1173480">
                  <a:moveTo>
                    <a:pt x="577596" y="0"/>
                  </a:moveTo>
                  <a:lnTo>
                    <a:pt x="530223" y="1944"/>
                  </a:lnTo>
                  <a:lnTo>
                    <a:pt x="483906" y="7677"/>
                  </a:lnTo>
                  <a:lnTo>
                    <a:pt x="438792" y="17048"/>
                  </a:lnTo>
                  <a:lnTo>
                    <a:pt x="395030" y="29906"/>
                  </a:lnTo>
                  <a:lnTo>
                    <a:pt x="352769" y="46101"/>
                  </a:lnTo>
                  <a:lnTo>
                    <a:pt x="312156" y="65480"/>
                  </a:lnTo>
                  <a:lnTo>
                    <a:pt x="273342" y="87893"/>
                  </a:lnTo>
                  <a:lnTo>
                    <a:pt x="236474" y="113190"/>
                  </a:lnTo>
                  <a:lnTo>
                    <a:pt x="201702" y="141219"/>
                  </a:lnTo>
                  <a:lnTo>
                    <a:pt x="169173" y="171831"/>
                  </a:lnTo>
                  <a:lnTo>
                    <a:pt x="139037" y="204872"/>
                  </a:lnTo>
                  <a:lnTo>
                    <a:pt x="111442" y="240194"/>
                  </a:lnTo>
                  <a:lnTo>
                    <a:pt x="86536" y="277645"/>
                  </a:lnTo>
                  <a:lnTo>
                    <a:pt x="64470" y="317074"/>
                  </a:lnTo>
                  <a:lnTo>
                    <a:pt x="45390" y="358330"/>
                  </a:lnTo>
                  <a:lnTo>
                    <a:pt x="29446" y="401263"/>
                  </a:lnTo>
                  <a:lnTo>
                    <a:pt x="16786" y="445721"/>
                  </a:lnTo>
                  <a:lnTo>
                    <a:pt x="7559" y="491554"/>
                  </a:lnTo>
                  <a:lnTo>
                    <a:pt x="1914" y="538610"/>
                  </a:lnTo>
                  <a:lnTo>
                    <a:pt x="0" y="586739"/>
                  </a:lnTo>
                  <a:lnTo>
                    <a:pt x="1914" y="634869"/>
                  </a:lnTo>
                  <a:lnTo>
                    <a:pt x="7559" y="681925"/>
                  </a:lnTo>
                  <a:lnTo>
                    <a:pt x="16786" y="727758"/>
                  </a:lnTo>
                  <a:lnTo>
                    <a:pt x="29446" y="772216"/>
                  </a:lnTo>
                  <a:lnTo>
                    <a:pt x="45390" y="815149"/>
                  </a:lnTo>
                  <a:lnTo>
                    <a:pt x="64470" y="856405"/>
                  </a:lnTo>
                  <a:lnTo>
                    <a:pt x="86536" y="895834"/>
                  </a:lnTo>
                  <a:lnTo>
                    <a:pt x="111442" y="933285"/>
                  </a:lnTo>
                  <a:lnTo>
                    <a:pt x="139037" y="968607"/>
                  </a:lnTo>
                  <a:lnTo>
                    <a:pt x="169173" y="1001648"/>
                  </a:lnTo>
                  <a:lnTo>
                    <a:pt x="201702" y="1032260"/>
                  </a:lnTo>
                  <a:lnTo>
                    <a:pt x="236474" y="1060289"/>
                  </a:lnTo>
                  <a:lnTo>
                    <a:pt x="273342" y="1085586"/>
                  </a:lnTo>
                  <a:lnTo>
                    <a:pt x="312156" y="1107999"/>
                  </a:lnTo>
                  <a:lnTo>
                    <a:pt x="352769" y="1127378"/>
                  </a:lnTo>
                  <a:lnTo>
                    <a:pt x="395030" y="1143573"/>
                  </a:lnTo>
                  <a:lnTo>
                    <a:pt x="438792" y="1156431"/>
                  </a:lnTo>
                  <a:lnTo>
                    <a:pt x="483906" y="1165802"/>
                  </a:lnTo>
                  <a:lnTo>
                    <a:pt x="530223" y="1171535"/>
                  </a:lnTo>
                  <a:lnTo>
                    <a:pt x="577596" y="1173479"/>
                  </a:lnTo>
                  <a:lnTo>
                    <a:pt x="624971" y="1171535"/>
                  </a:lnTo>
                  <a:lnTo>
                    <a:pt x="671291" y="1165802"/>
                  </a:lnTo>
                  <a:lnTo>
                    <a:pt x="716407" y="1156431"/>
                  </a:lnTo>
                  <a:lnTo>
                    <a:pt x="760171" y="1143573"/>
                  </a:lnTo>
                  <a:lnTo>
                    <a:pt x="802433" y="1127378"/>
                  </a:lnTo>
                  <a:lnTo>
                    <a:pt x="843046" y="1107999"/>
                  </a:lnTo>
                  <a:lnTo>
                    <a:pt x="881860" y="1085586"/>
                  </a:lnTo>
                  <a:lnTo>
                    <a:pt x="918728" y="1060289"/>
                  </a:lnTo>
                  <a:lnTo>
                    <a:pt x="953500" y="1032260"/>
                  </a:lnTo>
                  <a:lnTo>
                    <a:pt x="986028" y="1001648"/>
                  </a:lnTo>
                  <a:lnTo>
                    <a:pt x="1016163" y="968607"/>
                  </a:lnTo>
                  <a:lnTo>
                    <a:pt x="1043757" y="933285"/>
                  </a:lnTo>
                  <a:lnTo>
                    <a:pt x="1068661" y="895834"/>
                  </a:lnTo>
                  <a:lnTo>
                    <a:pt x="1090726" y="856405"/>
                  </a:lnTo>
                  <a:lnTo>
                    <a:pt x="1109805" y="815149"/>
                  </a:lnTo>
                  <a:lnTo>
                    <a:pt x="1125748" y="772216"/>
                  </a:lnTo>
                  <a:lnTo>
                    <a:pt x="1138407" y="727758"/>
                  </a:lnTo>
                  <a:lnTo>
                    <a:pt x="1147632" y="681925"/>
                  </a:lnTo>
                  <a:lnTo>
                    <a:pt x="1153277" y="634869"/>
                  </a:lnTo>
                  <a:lnTo>
                    <a:pt x="1155192" y="586739"/>
                  </a:lnTo>
                  <a:lnTo>
                    <a:pt x="1153277" y="538610"/>
                  </a:lnTo>
                  <a:lnTo>
                    <a:pt x="1147632" y="491554"/>
                  </a:lnTo>
                  <a:lnTo>
                    <a:pt x="1138407" y="445721"/>
                  </a:lnTo>
                  <a:lnTo>
                    <a:pt x="1125748" y="401263"/>
                  </a:lnTo>
                  <a:lnTo>
                    <a:pt x="1109805" y="358330"/>
                  </a:lnTo>
                  <a:lnTo>
                    <a:pt x="1090726" y="317074"/>
                  </a:lnTo>
                  <a:lnTo>
                    <a:pt x="1068661" y="277645"/>
                  </a:lnTo>
                  <a:lnTo>
                    <a:pt x="1043757" y="240194"/>
                  </a:lnTo>
                  <a:lnTo>
                    <a:pt x="1016163" y="204872"/>
                  </a:lnTo>
                  <a:lnTo>
                    <a:pt x="986028" y="171831"/>
                  </a:lnTo>
                  <a:lnTo>
                    <a:pt x="953500" y="141219"/>
                  </a:lnTo>
                  <a:lnTo>
                    <a:pt x="918728" y="113190"/>
                  </a:lnTo>
                  <a:lnTo>
                    <a:pt x="881860" y="87893"/>
                  </a:lnTo>
                  <a:lnTo>
                    <a:pt x="843046" y="65480"/>
                  </a:lnTo>
                  <a:lnTo>
                    <a:pt x="802433" y="46101"/>
                  </a:lnTo>
                  <a:lnTo>
                    <a:pt x="760171" y="29906"/>
                  </a:lnTo>
                  <a:lnTo>
                    <a:pt x="716407" y="17048"/>
                  </a:lnTo>
                  <a:lnTo>
                    <a:pt x="671291" y="7677"/>
                  </a:lnTo>
                  <a:lnTo>
                    <a:pt x="624971" y="1944"/>
                  </a:lnTo>
                  <a:lnTo>
                    <a:pt x="577596" y="0"/>
                  </a:lnTo>
                  <a:close/>
                </a:path>
              </a:pathLst>
            </a:custGeom>
            <a:solidFill>
              <a:srgbClr val="0871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22604" y="1755635"/>
              <a:ext cx="1019556" cy="1034808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1048512" y="1781555"/>
              <a:ext cx="917575" cy="932815"/>
            </a:xfrm>
            <a:custGeom>
              <a:avLst/>
              <a:gdLst/>
              <a:ahLst/>
              <a:cxnLst/>
              <a:rect l="l" t="t" r="r" b="b"/>
              <a:pathLst>
                <a:path w="917575" h="932814">
                  <a:moveTo>
                    <a:pt x="458724" y="0"/>
                  </a:moveTo>
                  <a:lnTo>
                    <a:pt x="411821" y="2407"/>
                  </a:lnTo>
                  <a:lnTo>
                    <a:pt x="366273" y="9474"/>
                  </a:lnTo>
                  <a:lnTo>
                    <a:pt x="322311" y="20965"/>
                  </a:lnTo>
                  <a:lnTo>
                    <a:pt x="280165" y="36647"/>
                  </a:lnTo>
                  <a:lnTo>
                    <a:pt x="240066" y="56284"/>
                  </a:lnTo>
                  <a:lnTo>
                    <a:pt x="202244" y="79643"/>
                  </a:lnTo>
                  <a:lnTo>
                    <a:pt x="166930" y="106489"/>
                  </a:lnTo>
                  <a:lnTo>
                    <a:pt x="134354" y="136588"/>
                  </a:lnTo>
                  <a:lnTo>
                    <a:pt x="104748" y="169705"/>
                  </a:lnTo>
                  <a:lnTo>
                    <a:pt x="78341" y="205606"/>
                  </a:lnTo>
                  <a:lnTo>
                    <a:pt x="55364" y="244056"/>
                  </a:lnTo>
                  <a:lnTo>
                    <a:pt x="36047" y="284821"/>
                  </a:lnTo>
                  <a:lnTo>
                    <a:pt x="20622" y="327667"/>
                  </a:lnTo>
                  <a:lnTo>
                    <a:pt x="9319" y="372359"/>
                  </a:lnTo>
                  <a:lnTo>
                    <a:pt x="2368" y="418662"/>
                  </a:lnTo>
                  <a:lnTo>
                    <a:pt x="0" y="466344"/>
                  </a:lnTo>
                  <a:lnTo>
                    <a:pt x="2368" y="514025"/>
                  </a:lnTo>
                  <a:lnTo>
                    <a:pt x="9319" y="560328"/>
                  </a:lnTo>
                  <a:lnTo>
                    <a:pt x="20622" y="605020"/>
                  </a:lnTo>
                  <a:lnTo>
                    <a:pt x="36047" y="647866"/>
                  </a:lnTo>
                  <a:lnTo>
                    <a:pt x="55364" y="688631"/>
                  </a:lnTo>
                  <a:lnTo>
                    <a:pt x="78341" y="727081"/>
                  </a:lnTo>
                  <a:lnTo>
                    <a:pt x="104748" y="762982"/>
                  </a:lnTo>
                  <a:lnTo>
                    <a:pt x="134354" y="796099"/>
                  </a:lnTo>
                  <a:lnTo>
                    <a:pt x="166930" y="826198"/>
                  </a:lnTo>
                  <a:lnTo>
                    <a:pt x="202244" y="853044"/>
                  </a:lnTo>
                  <a:lnTo>
                    <a:pt x="240066" y="876403"/>
                  </a:lnTo>
                  <a:lnTo>
                    <a:pt x="280165" y="896040"/>
                  </a:lnTo>
                  <a:lnTo>
                    <a:pt x="322311" y="911722"/>
                  </a:lnTo>
                  <a:lnTo>
                    <a:pt x="366273" y="923213"/>
                  </a:lnTo>
                  <a:lnTo>
                    <a:pt x="411821" y="930280"/>
                  </a:lnTo>
                  <a:lnTo>
                    <a:pt x="458724" y="932688"/>
                  </a:lnTo>
                  <a:lnTo>
                    <a:pt x="505628" y="930280"/>
                  </a:lnTo>
                  <a:lnTo>
                    <a:pt x="551178" y="923213"/>
                  </a:lnTo>
                  <a:lnTo>
                    <a:pt x="595141" y="911722"/>
                  </a:lnTo>
                  <a:lnTo>
                    <a:pt x="637287" y="896040"/>
                  </a:lnTo>
                  <a:lnTo>
                    <a:pt x="677387" y="876403"/>
                  </a:lnTo>
                  <a:lnTo>
                    <a:pt x="715209" y="853044"/>
                  </a:lnTo>
                  <a:lnTo>
                    <a:pt x="750522" y="826198"/>
                  </a:lnTo>
                  <a:lnTo>
                    <a:pt x="783097" y="796099"/>
                  </a:lnTo>
                  <a:lnTo>
                    <a:pt x="812703" y="762982"/>
                  </a:lnTo>
                  <a:lnTo>
                    <a:pt x="839110" y="727081"/>
                  </a:lnTo>
                  <a:lnTo>
                    <a:pt x="862086" y="688631"/>
                  </a:lnTo>
                  <a:lnTo>
                    <a:pt x="881401" y="647866"/>
                  </a:lnTo>
                  <a:lnTo>
                    <a:pt x="896826" y="605020"/>
                  </a:lnTo>
                  <a:lnTo>
                    <a:pt x="908129" y="560328"/>
                  </a:lnTo>
                  <a:lnTo>
                    <a:pt x="915079" y="514025"/>
                  </a:lnTo>
                  <a:lnTo>
                    <a:pt x="917448" y="466344"/>
                  </a:lnTo>
                  <a:lnTo>
                    <a:pt x="915079" y="418662"/>
                  </a:lnTo>
                  <a:lnTo>
                    <a:pt x="908129" y="372359"/>
                  </a:lnTo>
                  <a:lnTo>
                    <a:pt x="896826" y="327667"/>
                  </a:lnTo>
                  <a:lnTo>
                    <a:pt x="881401" y="284821"/>
                  </a:lnTo>
                  <a:lnTo>
                    <a:pt x="862086" y="244056"/>
                  </a:lnTo>
                  <a:lnTo>
                    <a:pt x="839110" y="205606"/>
                  </a:lnTo>
                  <a:lnTo>
                    <a:pt x="812703" y="169705"/>
                  </a:lnTo>
                  <a:lnTo>
                    <a:pt x="783097" y="136588"/>
                  </a:lnTo>
                  <a:lnTo>
                    <a:pt x="750522" y="106489"/>
                  </a:lnTo>
                  <a:lnTo>
                    <a:pt x="715209" y="79643"/>
                  </a:lnTo>
                  <a:lnTo>
                    <a:pt x="677387" y="56284"/>
                  </a:lnTo>
                  <a:lnTo>
                    <a:pt x="637287" y="36647"/>
                  </a:lnTo>
                  <a:lnTo>
                    <a:pt x="595141" y="20965"/>
                  </a:lnTo>
                  <a:lnTo>
                    <a:pt x="551178" y="9474"/>
                  </a:lnTo>
                  <a:lnTo>
                    <a:pt x="505628" y="2407"/>
                  </a:lnTo>
                  <a:lnTo>
                    <a:pt x="45872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312163" y="2732531"/>
              <a:ext cx="381000" cy="266700"/>
            </a:xfrm>
            <a:custGeom>
              <a:avLst/>
              <a:gdLst/>
              <a:ahLst/>
              <a:cxnLst/>
              <a:rect l="l" t="t" r="r" b="b"/>
              <a:pathLst>
                <a:path w="381000" h="266700">
                  <a:moveTo>
                    <a:pt x="381000" y="0"/>
                  </a:moveTo>
                  <a:lnTo>
                    <a:pt x="190500" y="96519"/>
                  </a:lnTo>
                  <a:lnTo>
                    <a:pt x="0" y="0"/>
                  </a:lnTo>
                  <a:lnTo>
                    <a:pt x="0" y="170179"/>
                  </a:lnTo>
                  <a:lnTo>
                    <a:pt x="190500" y="266700"/>
                  </a:lnTo>
                  <a:lnTo>
                    <a:pt x="381000" y="170179"/>
                  </a:lnTo>
                  <a:lnTo>
                    <a:pt x="381000" y="0"/>
                  </a:lnTo>
                  <a:close/>
                </a:path>
              </a:pathLst>
            </a:custGeom>
            <a:solidFill>
              <a:srgbClr val="0A97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312163" y="2948939"/>
              <a:ext cx="381000" cy="266700"/>
            </a:xfrm>
            <a:custGeom>
              <a:avLst/>
              <a:gdLst/>
              <a:ahLst/>
              <a:cxnLst/>
              <a:rect l="l" t="t" r="r" b="b"/>
              <a:pathLst>
                <a:path w="381000" h="266700">
                  <a:moveTo>
                    <a:pt x="381000" y="0"/>
                  </a:moveTo>
                  <a:lnTo>
                    <a:pt x="190500" y="96520"/>
                  </a:lnTo>
                  <a:lnTo>
                    <a:pt x="0" y="0"/>
                  </a:lnTo>
                  <a:lnTo>
                    <a:pt x="0" y="170180"/>
                  </a:lnTo>
                  <a:lnTo>
                    <a:pt x="190500" y="266700"/>
                  </a:lnTo>
                  <a:lnTo>
                    <a:pt x="381000" y="170180"/>
                  </a:lnTo>
                  <a:lnTo>
                    <a:pt x="381000" y="0"/>
                  </a:lnTo>
                  <a:close/>
                </a:path>
              </a:pathLst>
            </a:custGeom>
            <a:solidFill>
              <a:srgbClr val="46B5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80872" y="3078479"/>
              <a:ext cx="1257300" cy="1274064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906780" y="3104387"/>
              <a:ext cx="1155700" cy="1172210"/>
            </a:xfrm>
            <a:custGeom>
              <a:avLst/>
              <a:gdLst/>
              <a:ahLst/>
              <a:cxnLst/>
              <a:rect l="l" t="t" r="r" b="b"/>
              <a:pathLst>
                <a:path w="1155700" h="1172210">
                  <a:moveTo>
                    <a:pt x="577595" y="0"/>
                  </a:moveTo>
                  <a:lnTo>
                    <a:pt x="530223" y="1942"/>
                  </a:lnTo>
                  <a:lnTo>
                    <a:pt x="483906" y="7670"/>
                  </a:lnTo>
                  <a:lnTo>
                    <a:pt x="438792" y="17031"/>
                  </a:lnTo>
                  <a:lnTo>
                    <a:pt x="395030" y="29876"/>
                  </a:lnTo>
                  <a:lnTo>
                    <a:pt x="352769" y="46053"/>
                  </a:lnTo>
                  <a:lnTo>
                    <a:pt x="312156" y="65411"/>
                  </a:lnTo>
                  <a:lnTo>
                    <a:pt x="273342" y="87800"/>
                  </a:lnTo>
                  <a:lnTo>
                    <a:pt x="236474" y="113068"/>
                  </a:lnTo>
                  <a:lnTo>
                    <a:pt x="201702" y="141065"/>
                  </a:lnTo>
                  <a:lnTo>
                    <a:pt x="169173" y="171640"/>
                  </a:lnTo>
                  <a:lnTo>
                    <a:pt x="139037" y="204642"/>
                  </a:lnTo>
                  <a:lnTo>
                    <a:pt x="111442" y="239920"/>
                  </a:lnTo>
                  <a:lnTo>
                    <a:pt x="86536" y="277323"/>
                  </a:lnTo>
                  <a:lnTo>
                    <a:pt x="64470" y="316700"/>
                  </a:lnTo>
                  <a:lnTo>
                    <a:pt x="45390" y="357901"/>
                  </a:lnTo>
                  <a:lnTo>
                    <a:pt x="29446" y="400775"/>
                  </a:lnTo>
                  <a:lnTo>
                    <a:pt x="16786" y="445170"/>
                  </a:lnTo>
                  <a:lnTo>
                    <a:pt x="7559" y="490936"/>
                  </a:lnTo>
                  <a:lnTo>
                    <a:pt x="1914" y="537922"/>
                  </a:lnTo>
                  <a:lnTo>
                    <a:pt x="0" y="585978"/>
                  </a:lnTo>
                  <a:lnTo>
                    <a:pt x="1914" y="634033"/>
                  </a:lnTo>
                  <a:lnTo>
                    <a:pt x="7559" y="681019"/>
                  </a:lnTo>
                  <a:lnTo>
                    <a:pt x="16786" y="726785"/>
                  </a:lnTo>
                  <a:lnTo>
                    <a:pt x="29446" y="771180"/>
                  </a:lnTo>
                  <a:lnTo>
                    <a:pt x="45390" y="814054"/>
                  </a:lnTo>
                  <a:lnTo>
                    <a:pt x="64470" y="855255"/>
                  </a:lnTo>
                  <a:lnTo>
                    <a:pt x="86536" y="894632"/>
                  </a:lnTo>
                  <a:lnTo>
                    <a:pt x="111442" y="932035"/>
                  </a:lnTo>
                  <a:lnTo>
                    <a:pt x="139037" y="967313"/>
                  </a:lnTo>
                  <a:lnTo>
                    <a:pt x="169173" y="1000315"/>
                  </a:lnTo>
                  <a:lnTo>
                    <a:pt x="201702" y="1030890"/>
                  </a:lnTo>
                  <a:lnTo>
                    <a:pt x="236474" y="1058887"/>
                  </a:lnTo>
                  <a:lnTo>
                    <a:pt x="273342" y="1084155"/>
                  </a:lnTo>
                  <a:lnTo>
                    <a:pt x="312156" y="1106544"/>
                  </a:lnTo>
                  <a:lnTo>
                    <a:pt x="352769" y="1125902"/>
                  </a:lnTo>
                  <a:lnTo>
                    <a:pt x="395030" y="1142079"/>
                  </a:lnTo>
                  <a:lnTo>
                    <a:pt x="438792" y="1154924"/>
                  </a:lnTo>
                  <a:lnTo>
                    <a:pt x="483906" y="1164285"/>
                  </a:lnTo>
                  <a:lnTo>
                    <a:pt x="530223" y="1170013"/>
                  </a:lnTo>
                  <a:lnTo>
                    <a:pt x="577595" y="1171956"/>
                  </a:lnTo>
                  <a:lnTo>
                    <a:pt x="624971" y="1170013"/>
                  </a:lnTo>
                  <a:lnTo>
                    <a:pt x="671291" y="1164285"/>
                  </a:lnTo>
                  <a:lnTo>
                    <a:pt x="716407" y="1154924"/>
                  </a:lnTo>
                  <a:lnTo>
                    <a:pt x="760171" y="1142079"/>
                  </a:lnTo>
                  <a:lnTo>
                    <a:pt x="802433" y="1125902"/>
                  </a:lnTo>
                  <a:lnTo>
                    <a:pt x="843046" y="1106544"/>
                  </a:lnTo>
                  <a:lnTo>
                    <a:pt x="881860" y="1084155"/>
                  </a:lnTo>
                  <a:lnTo>
                    <a:pt x="918728" y="1058887"/>
                  </a:lnTo>
                  <a:lnTo>
                    <a:pt x="953500" y="1030890"/>
                  </a:lnTo>
                  <a:lnTo>
                    <a:pt x="986028" y="1000315"/>
                  </a:lnTo>
                  <a:lnTo>
                    <a:pt x="1016163" y="967313"/>
                  </a:lnTo>
                  <a:lnTo>
                    <a:pt x="1043757" y="932035"/>
                  </a:lnTo>
                  <a:lnTo>
                    <a:pt x="1068661" y="894632"/>
                  </a:lnTo>
                  <a:lnTo>
                    <a:pt x="1090726" y="855255"/>
                  </a:lnTo>
                  <a:lnTo>
                    <a:pt x="1109805" y="814054"/>
                  </a:lnTo>
                  <a:lnTo>
                    <a:pt x="1125748" y="771180"/>
                  </a:lnTo>
                  <a:lnTo>
                    <a:pt x="1138407" y="726785"/>
                  </a:lnTo>
                  <a:lnTo>
                    <a:pt x="1147632" y="681019"/>
                  </a:lnTo>
                  <a:lnTo>
                    <a:pt x="1153277" y="634033"/>
                  </a:lnTo>
                  <a:lnTo>
                    <a:pt x="1155192" y="585978"/>
                  </a:lnTo>
                  <a:lnTo>
                    <a:pt x="1153277" y="537922"/>
                  </a:lnTo>
                  <a:lnTo>
                    <a:pt x="1147632" y="490936"/>
                  </a:lnTo>
                  <a:lnTo>
                    <a:pt x="1138407" y="445170"/>
                  </a:lnTo>
                  <a:lnTo>
                    <a:pt x="1125748" y="400775"/>
                  </a:lnTo>
                  <a:lnTo>
                    <a:pt x="1109805" y="357901"/>
                  </a:lnTo>
                  <a:lnTo>
                    <a:pt x="1090726" y="316700"/>
                  </a:lnTo>
                  <a:lnTo>
                    <a:pt x="1068661" y="277323"/>
                  </a:lnTo>
                  <a:lnTo>
                    <a:pt x="1043757" y="239920"/>
                  </a:lnTo>
                  <a:lnTo>
                    <a:pt x="1016163" y="204642"/>
                  </a:lnTo>
                  <a:lnTo>
                    <a:pt x="986028" y="171640"/>
                  </a:lnTo>
                  <a:lnTo>
                    <a:pt x="953500" y="141065"/>
                  </a:lnTo>
                  <a:lnTo>
                    <a:pt x="918728" y="113068"/>
                  </a:lnTo>
                  <a:lnTo>
                    <a:pt x="881860" y="87800"/>
                  </a:lnTo>
                  <a:lnTo>
                    <a:pt x="843046" y="65411"/>
                  </a:lnTo>
                  <a:lnTo>
                    <a:pt x="802433" y="46053"/>
                  </a:lnTo>
                  <a:lnTo>
                    <a:pt x="760171" y="29876"/>
                  </a:lnTo>
                  <a:lnTo>
                    <a:pt x="716407" y="17031"/>
                  </a:lnTo>
                  <a:lnTo>
                    <a:pt x="671291" y="7670"/>
                  </a:lnTo>
                  <a:lnTo>
                    <a:pt x="624971" y="1942"/>
                  </a:lnTo>
                  <a:lnTo>
                    <a:pt x="577595" y="0"/>
                  </a:lnTo>
                  <a:close/>
                </a:path>
              </a:pathLst>
            </a:custGeom>
            <a:solidFill>
              <a:srgbClr val="46B5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99744" y="3198850"/>
              <a:ext cx="1019556" cy="1033297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1025652" y="3224783"/>
              <a:ext cx="917575" cy="931544"/>
            </a:xfrm>
            <a:custGeom>
              <a:avLst/>
              <a:gdLst/>
              <a:ahLst/>
              <a:cxnLst/>
              <a:rect l="l" t="t" r="r" b="b"/>
              <a:pathLst>
                <a:path w="917575" h="931545">
                  <a:moveTo>
                    <a:pt x="458723" y="0"/>
                  </a:moveTo>
                  <a:lnTo>
                    <a:pt x="411821" y="2403"/>
                  </a:lnTo>
                  <a:lnTo>
                    <a:pt x="366273" y="9457"/>
                  </a:lnTo>
                  <a:lnTo>
                    <a:pt x="322311" y="20928"/>
                  </a:lnTo>
                  <a:lnTo>
                    <a:pt x="280165" y="36581"/>
                  </a:lnTo>
                  <a:lnTo>
                    <a:pt x="240066" y="56184"/>
                  </a:lnTo>
                  <a:lnTo>
                    <a:pt x="202244" y="79503"/>
                  </a:lnTo>
                  <a:lnTo>
                    <a:pt x="166930" y="106302"/>
                  </a:lnTo>
                  <a:lnTo>
                    <a:pt x="134354" y="136350"/>
                  </a:lnTo>
                  <a:lnTo>
                    <a:pt x="104748" y="169411"/>
                  </a:lnTo>
                  <a:lnTo>
                    <a:pt x="78341" y="205252"/>
                  </a:lnTo>
                  <a:lnTo>
                    <a:pt x="55364" y="243639"/>
                  </a:lnTo>
                  <a:lnTo>
                    <a:pt x="36047" y="284339"/>
                  </a:lnTo>
                  <a:lnTo>
                    <a:pt x="20622" y="327116"/>
                  </a:lnTo>
                  <a:lnTo>
                    <a:pt x="9319" y="371739"/>
                  </a:lnTo>
                  <a:lnTo>
                    <a:pt x="2368" y="417972"/>
                  </a:lnTo>
                  <a:lnTo>
                    <a:pt x="0" y="465581"/>
                  </a:lnTo>
                  <a:lnTo>
                    <a:pt x="2368" y="513191"/>
                  </a:lnTo>
                  <a:lnTo>
                    <a:pt x="9319" y="559424"/>
                  </a:lnTo>
                  <a:lnTo>
                    <a:pt x="20622" y="604047"/>
                  </a:lnTo>
                  <a:lnTo>
                    <a:pt x="36047" y="646824"/>
                  </a:lnTo>
                  <a:lnTo>
                    <a:pt x="55364" y="687524"/>
                  </a:lnTo>
                  <a:lnTo>
                    <a:pt x="78341" y="725911"/>
                  </a:lnTo>
                  <a:lnTo>
                    <a:pt x="104748" y="761752"/>
                  </a:lnTo>
                  <a:lnTo>
                    <a:pt x="134354" y="794813"/>
                  </a:lnTo>
                  <a:lnTo>
                    <a:pt x="166930" y="824861"/>
                  </a:lnTo>
                  <a:lnTo>
                    <a:pt x="202244" y="851660"/>
                  </a:lnTo>
                  <a:lnTo>
                    <a:pt x="240066" y="874979"/>
                  </a:lnTo>
                  <a:lnTo>
                    <a:pt x="280165" y="894582"/>
                  </a:lnTo>
                  <a:lnTo>
                    <a:pt x="322311" y="910235"/>
                  </a:lnTo>
                  <a:lnTo>
                    <a:pt x="366273" y="921706"/>
                  </a:lnTo>
                  <a:lnTo>
                    <a:pt x="411821" y="928760"/>
                  </a:lnTo>
                  <a:lnTo>
                    <a:pt x="458723" y="931163"/>
                  </a:lnTo>
                  <a:lnTo>
                    <a:pt x="505628" y="928760"/>
                  </a:lnTo>
                  <a:lnTo>
                    <a:pt x="551178" y="921706"/>
                  </a:lnTo>
                  <a:lnTo>
                    <a:pt x="595141" y="910235"/>
                  </a:lnTo>
                  <a:lnTo>
                    <a:pt x="637287" y="894582"/>
                  </a:lnTo>
                  <a:lnTo>
                    <a:pt x="677387" y="874979"/>
                  </a:lnTo>
                  <a:lnTo>
                    <a:pt x="715209" y="851660"/>
                  </a:lnTo>
                  <a:lnTo>
                    <a:pt x="750522" y="824861"/>
                  </a:lnTo>
                  <a:lnTo>
                    <a:pt x="783097" y="794813"/>
                  </a:lnTo>
                  <a:lnTo>
                    <a:pt x="812703" y="761752"/>
                  </a:lnTo>
                  <a:lnTo>
                    <a:pt x="839110" y="725911"/>
                  </a:lnTo>
                  <a:lnTo>
                    <a:pt x="862086" y="687524"/>
                  </a:lnTo>
                  <a:lnTo>
                    <a:pt x="881401" y="646824"/>
                  </a:lnTo>
                  <a:lnTo>
                    <a:pt x="896826" y="604047"/>
                  </a:lnTo>
                  <a:lnTo>
                    <a:pt x="908129" y="559424"/>
                  </a:lnTo>
                  <a:lnTo>
                    <a:pt x="915079" y="513191"/>
                  </a:lnTo>
                  <a:lnTo>
                    <a:pt x="917447" y="465581"/>
                  </a:lnTo>
                  <a:lnTo>
                    <a:pt x="915079" y="417972"/>
                  </a:lnTo>
                  <a:lnTo>
                    <a:pt x="908129" y="371739"/>
                  </a:lnTo>
                  <a:lnTo>
                    <a:pt x="896826" y="327116"/>
                  </a:lnTo>
                  <a:lnTo>
                    <a:pt x="881401" y="284339"/>
                  </a:lnTo>
                  <a:lnTo>
                    <a:pt x="862086" y="243639"/>
                  </a:lnTo>
                  <a:lnTo>
                    <a:pt x="839110" y="205252"/>
                  </a:lnTo>
                  <a:lnTo>
                    <a:pt x="812703" y="169411"/>
                  </a:lnTo>
                  <a:lnTo>
                    <a:pt x="783097" y="136350"/>
                  </a:lnTo>
                  <a:lnTo>
                    <a:pt x="750522" y="106302"/>
                  </a:lnTo>
                  <a:lnTo>
                    <a:pt x="715209" y="79503"/>
                  </a:lnTo>
                  <a:lnTo>
                    <a:pt x="677387" y="56184"/>
                  </a:lnTo>
                  <a:lnTo>
                    <a:pt x="637287" y="36581"/>
                  </a:lnTo>
                  <a:lnTo>
                    <a:pt x="595141" y="20928"/>
                  </a:lnTo>
                  <a:lnTo>
                    <a:pt x="551178" y="9457"/>
                  </a:lnTo>
                  <a:lnTo>
                    <a:pt x="505628" y="2403"/>
                  </a:lnTo>
                  <a:lnTo>
                    <a:pt x="45872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1312163" y="4189475"/>
              <a:ext cx="381000" cy="266700"/>
            </a:xfrm>
            <a:custGeom>
              <a:avLst/>
              <a:gdLst/>
              <a:ahLst/>
              <a:cxnLst/>
              <a:rect l="l" t="t" r="r" b="b"/>
              <a:pathLst>
                <a:path w="381000" h="266700">
                  <a:moveTo>
                    <a:pt x="381000" y="0"/>
                  </a:moveTo>
                  <a:lnTo>
                    <a:pt x="190500" y="96519"/>
                  </a:lnTo>
                  <a:lnTo>
                    <a:pt x="0" y="0"/>
                  </a:lnTo>
                  <a:lnTo>
                    <a:pt x="0" y="170180"/>
                  </a:lnTo>
                  <a:lnTo>
                    <a:pt x="190500" y="266700"/>
                  </a:lnTo>
                  <a:lnTo>
                    <a:pt x="381000" y="170180"/>
                  </a:lnTo>
                  <a:lnTo>
                    <a:pt x="381000" y="0"/>
                  </a:lnTo>
                  <a:close/>
                </a:path>
              </a:pathLst>
            </a:custGeom>
            <a:solidFill>
              <a:srgbClr val="46B5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312163" y="4407407"/>
              <a:ext cx="381000" cy="265430"/>
            </a:xfrm>
            <a:custGeom>
              <a:avLst/>
              <a:gdLst/>
              <a:ahLst/>
              <a:cxnLst/>
              <a:rect l="l" t="t" r="r" b="b"/>
              <a:pathLst>
                <a:path w="381000" h="265429">
                  <a:moveTo>
                    <a:pt x="381000" y="0"/>
                  </a:moveTo>
                  <a:lnTo>
                    <a:pt x="190500" y="95885"/>
                  </a:lnTo>
                  <a:lnTo>
                    <a:pt x="0" y="0"/>
                  </a:lnTo>
                  <a:lnTo>
                    <a:pt x="0" y="169291"/>
                  </a:lnTo>
                  <a:lnTo>
                    <a:pt x="190500" y="265176"/>
                  </a:lnTo>
                  <a:lnTo>
                    <a:pt x="381000" y="169291"/>
                  </a:lnTo>
                  <a:lnTo>
                    <a:pt x="381000" y="0"/>
                  </a:lnTo>
                  <a:close/>
                </a:path>
              </a:pathLst>
            </a:custGeom>
            <a:solidFill>
              <a:srgbClr val="044B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6" name="object 3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03732" y="4530851"/>
              <a:ext cx="1257300" cy="1274064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929640" y="4556759"/>
              <a:ext cx="1155700" cy="1172210"/>
            </a:xfrm>
            <a:custGeom>
              <a:avLst/>
              <a:gdLst/>
              <a:ahLst/>
              <a:cxnLst/>
              <a:rect l="l" t="t" r="r" b="b"/>
              <a:pathLst>
                <a:path w="1155700" h="1172210">
                  <a:moveTo>
                    <a:pt x="577596" y="0"/>
                  </a:moveTo>
                  <a:lnTo>
                    <a:pt x="530223" y="1942"/>
                  </a:lnTo>
                  <a:lnTo>
                    <a:pt x="483906" y="7670"/>
                  </a:lnTo>
                  <a:lnTo>
                    <a:pt x="438792" y="17031"/>
                  </a:lnTo>
                  <a:lnTo>
                    <a:pt x="395030" y="29876"/>
                  </a:lnTo>
                  <a:lnTo>
                    <a:pt x="352769" y="46053"/>
                  </a:lnTo>
                  <a:lnTo>
                    <a:pt x="312156" y="65411"/>
                  </a:lnTo>
                  <a:lnTo>
                    <a:pt x="273342" y="87800"/>
                  </a:lnTo>
                  <a:lnTo>
                    <a:pt x="236474" y="113068"/>
                  </a:lnTo>
                  <a:lnTo>
                    <a:pt x="201702" y="141065"/>
                  </a:lnTo>
                  <a:lnTo>
                    <a:pt x="169173" y="171640"/>
                  </a:lnTo>
                  <a:lnTo>
                    <a:pt x="139037" y="204642"/>
                  </a:lnTo>
                  <a:lnTo>
                    <a:pt x="111442" y="239920"/>
                  </a:lnTo>
                  <a:lnTo>
                    <a:pt x="86536" y="277323"/>
                  </a:lnTo>
                  <a:lnTo>
                    <a:pt x="64470" y="316700"/>
                  </a:lnTo>
                  <a:lnTo>
                    <a:pt x="45390" y="357901"/>
                  </a:lnTo>
                  <a:lnTo>
                    <a:pt x="29446" y="400775"/>
                  </a:lnTo>
                  <a:lnTo>
                    <a:pt x="16786" y="445170"/>
                  </a:lnTo>
                  <a:lnTo>
                    <a:pt x="7559" y="490936"/>
                  </a:lnTo>
                  <a:lnTo>
                    <a:pt x="1914" y="537922"/>
                  </a:lnTo>
                  <a:lnTo>
                    <a:pt x="0" y="585977"/>
                  </a:lnTo>
                  <a:lnTo>
                    <a:pt x="1914" y="634033"/>
                  </a:lnTo>
                  <a:lnTo>
                    <a:pt x="7559" y="681019"/>
                  </a:lnTo>
                  <a:lnTo>
                    <a:pt x="16786" y="726785"/>
                  </a:lnTo>
                  <a:lnTo>
                    <a:pt x="29446" y="771180"/>
                  </a:lnTo>
                  <a:lnTo>
                    <a:pt x="45390" y="814054"/>
                  </a:lnTo>
                  <a:lnTo>
                    <a:pt x="64470" y="855255"/>
                  </a:lnTo>
                  <a:lnTo>
                    <a:pt x="86536" y="894632"/>
                  </a:lnTo>
                  <a:lnTo>
                    <a:pt x="111442" y="932035"/>
                  </a:lnTo>
                  <a:lnTo>
                    <a:pt x="139037" y="967313"/>
                  </a:lnTo>
                  <a:lnTo>
                    <a:pt x="169173" y="1000315"/>
                  </a:lnTo>
                  <a:lnTo>
                    <a:pt x="201702" y="1030890"/>
                  </a:lnTo>
                  <a:lnTo>
                    <a:pt x="236474" y="1058887"/>
                  </a:lnTo>
                  <a:lnTo>
                    <a:pt x="273342" y="1084155"/>
                  </a:lnTo>
                  <a:lnTo>
                    <a:pt x="312156" y="1106544"/>
                  </a:lnTo>
                  <a:lnTo>
                    <a:pt x="352769" y="1125902"/>
                  </a:lnTo>
                  <a:lnTo>
                    <a:pt x="395030" y="1142079"/>
                  </a:lnTo>
                  <a:lnTo>
                    <a:pt x="438792" y="1154924"/>
                  </a:lnTo>
                  <a:lnTo>
                    <a:pt x="483906" y="1164285"/>
                  </a:lnTo>
                  <a:lnTo>
                    <a:pt x="530223" y="1170013"/>
                  </a:lnTo>
                  <a:lnTo>
                    <a:pt x="577596" y="1171955"/>
                  </a:lnTo>
                  <a:lnTo>
                    <a:pt x="624971" y="1170013"/>
                  </a:lnTo>
                  <a:lnTo>
                    <a:pt x="671291" y="1164285"/>
                  </a:lnTo>
                  <a:lnTo>
                    <a:pt x="716407" y="1154924"/>
                  </a:lnTo>
                  <a:lnTo>
                    <a:pt x="760171" y="1142079"/>
                  </a:lnTo>
                  <a:lnTo>
                    <a:pt x="802433" y="1125902"/>
                  </a:lnTo>
                  <a:lnTo>
                    <a:pt x="843046" y="1106544"/>
                  </a:lnTo>
                  <a:lnTo>
                    <a:pt x="881860" y="1084155"/>
                  </a:lnTo>
                  <a:lnTo>
                    <a:pt x="918728" y="1058887"/>
                  </a:lnTo>
                  <a:lnTo>
                    <a:pt x="953500" y="1030890"/>
                  </a:lnTo>
                  <a:lnTo>
                    <a:pt x="986028" y="1000315"/>
                  </a:lnTo>
                  <a:lnTo>
                    <a:pt x="1016163" y="967313"/>
                  </a:lnTo>
                  <a:lnTo>
                    <a:pt x="1043757" y="932035"/>
                  </a:lnTo>
                  <a:lnTo>
                    <a:pt x="1068661" y="894632"/>
                  </a:lnTo>
                  <a:lnTo>
                    <a:pt x="1090726" y="855255"/>
                  </a:lnTo>
                  <a:lnTo>
                    <a:pt x="1109805" y="814054"/>
                  </a:lnTo>
                  <a:lnTo>
                    <a:pt x="1125748" y="771180"/>
                  </a:lnTo>
                  <a:lnTo>
                    <a:pt x="1138407" y="726785"/>
                  </a:lnTo>
                  <a:lnTo>
                    <a:pt x="1147632" y="681019"/>
                  </a:lnTo>
                  <a:lnTo>
                    <a:pt x="1153277" y="634033"/>
                  </a:lnTo>
                  <a:lnTo>
                    <a:pt x="1155192" y="585977"/>
                  </a:lnTo>
                  <a:lnTo>
                    <a:pt x="1153277" y="537922"/>
                  </a:lnTo>
                  <a:lnTo>
                    <a:pt x="1147632" y="490936"/>
                  </a:lnTo>
                  <a:lnTo>
                    <a:pt x="1138407" y="445170"/>
                  </a:lnTo>
                  <a:lnTo>
                    <a:pt x="1125748" y="400775"/>
                  </a:lnTo>
                  <a:lnTo>
                    <a:pt x="1109805" y="357901"/>
                  </a:lnTo>
                  <a:lnTo>
                    <a:pt x="1090726" y="316700"/>
                  </a:lnTo>
                  <a:lnTo>
                    <a:pt x="1068661" y="277323"/>
                  </a:lnTo>
                  <a:lnTo>
                    <a:pt x="1043757" y="239920"/>
                  </a:lnTo>
                  <a:lnTo>
                    <a:pt x="1016163" y="204642"/>
                  </a:lnTo>
                  <a:lnTo>
                    <a:pt x="986028" y="171640"/>
                  </a:lnTo>
                  <a:lnTo>
                    <a:pt x="953500" y="141065"/>
                  </a:lnTo>
                  <a:lnTo>
                    <a:pt x="918728" y="113068"/>
                  </a:lnTo>
                  <a:lnTo>
                    <a:pt x="881860" y="87800"/>
                  </a:lnTo>
                  <a:lnTo>
                    <a:pt x="843046" y="65411"/>
                  </a:lnTo>
                  <a:lnTo>
                    <a:pt x="802433" y="46053"/>
                  </a:lnTo>
                  <a:lnTo>
                    <a:pt x="760171" y="29876"/>
                  </a:lnTo>
                  <a:lnTo>
                    <a:pt x="716407" y="17031"/>
                  </a:lnTo>
                  <a:lnTo>
                    <a:pt x="671291" y="7670"/>
                  </a:lnTo>
                  <a:lnTo>
                    <a:pt x="624971" y="1942"/>
                  </a:lnTo>
                  <a:lnTo>
                    <a:pt x="577596" y="0"/>
                  </a:lnTo>
                  <a:close/>
                </a:path>
              </a:pathLst>
            </a:custGeom>
            <a:solidFill>
              <a:srgbClr val="044B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8" name="object 3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22604" y="4651247"/>
              <a:ext cx="1019556" cy="1033297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1048512" y="4677155"/>
              <a:ext cx="917575" cy="931544"/>
            </a:xfrm>
            <a:custGeom>
              <a:avLst/>
              <a:gdLst/>
              <a:ahLst/>
              <a:cxnLst/>
              <a:rect l="l" t="t" r="r" b="b"/>
              <a:pathLst>
                <a:path w="917575" h="931545">
                  <a:moveTo>
                    <a:pt x="458724" y="0"/>
                  </a:moveTo>
                  <a:lnTo>
                    <a:pt x="411821" y="2403"/>
                  </a:lnTo>
                  <a:lnTo>
                    <a:pt x="366273" y="9457"/>
                  </a:lnTo>
                  <a:lnTo>
                    <a:pt x="322311" y="20928"/>
                  </a:lnTo>
                  <a:lnTo>
                    <a:pt x="280165" y="36581"/>
                  </a:lnTo>
                  <a:lnTo>
                    <a:pt x="240066" y="56184"/>
                  </a:lnTo>
                  <a:lnTo>
                    <a:pt x="202244" y="79503"/>
                  </a:lnTo>
                  <a:lnTo>
                    <a:pt x="166930" y="106302"/>
                  </a:lnTo>
                  <a:lnTo>
                    <a:pt x="134354" y="136350"/>
                  </a:lnTo>
                  <a:lnTo>
                    <a:pt x="104748" y="169411"/>
                  </a:lnTo>
                  <a:lnTo>
                    <a:pt x="78341" y="205252"/>
                  </a:lnTo>
                  <a:lnTo>
                    <a:pt x="55364" y="243639"/>
                  </a:lnTo>
                  <a:lnTo>
                    <a:pt x="36047" y="284339"/>
                  </a:lnTo>
                  <a:lnTo>
                    <a:pt x="20622" y="327116"/>
                  </a:lnTo>
                  <a:lnTo>
                    <a:pt x="9319" y="371739"/>
                  </a:lnTo>
                  <a:lnTo>
                    <a:pt x="2368" y="417972"/>
                  </a:lnTo>
                  <a:lnTo>
                    <a:pt x="0" y="465582"/>
                  </a:lnTo>
                  <a:lnTo>
                    <a:pt x="2368" y="513191"/>
                  </a:lnTo>
                  <a:lnTo>
                    <a:pt x="9319" y="559424"/>
                  </a:lnTo>
                  <a:lnTo>
                    <a:pt x="20622" y="604047"/>
                  </a:lnTo>
                  <a:lnTo>
                    <a:pt x="36047" y="646824"/>
                  </a:lnTo>
                  <a:lnTo>
                    <a:pt x="55364" y="687524"/>
                  </a:lnTo>
                  <a:lnTo>
                    <a:pt x="78341" y="725911"/>
                  </a:lnTo>
                  <a:lnTo>
                    <a:pt x="104748" y="761752"/>
                  </a:lnTo>
                  <a:lnTo>
                    <a:pt x="134354" y="794813"/>
                  </a:lnTo>
                  <a:lnTo>
                    <a:pt x="166930" y="824861"/>
                  </a:lnTo>
                  <a:lnTo>
                    <a:pt x="202244" y="851660"/>
                  </a:lnTo>
                  <a:lnTo>
                    <a:pt x="240066" y="874979"/>
                  </a:lnTo>
                  <a:lnTo>
                    <a:pt x="280165" y="894582"/>
                  </a:lnTo>
                  <a:lnTo>
                    <a:pt x="322311" y="910235"/>
                  </a:lnTo>
                  <a:lnTo>
                    <a:pt x="366273" y="921706"/>
                  </a:lnTo>
                  <a:lnTo>
                    <a:pt x="411821" y="928760"/>
                  </a:lnTo>
                  <a:lnTo>
                    <a:pt x="458724" y="931164"/>
                  </a:lnTo>
                  <a:lnTo>
                    <a:pt x="505628" y="928760"/>
                  </a:lnTo>
                  <a:lnTo>
                    <a:pt x="551178" y="921706"/>
                  </a:lnTo>
                  <a:lnTo>
                    <a:pt x="595141" y="910235"/>
                  </a:lnTo>
                  <a:lnTo>
                    <a:pt x="637287" y="894582"/>
                  </a:lnTo>
                  <a:lnTo>
                    <a:pt x="677387" y="874979"/>
                  </a:lnTo>
                  <a:lnTo>
                    <a:pt x="715209" y="851660"/>
                  </a:lnTo>
                  <a:lnTo>
                    <a:pt x="750522" y="824861"/>
                  </a:lnTo>
                  <a:lnTo>
                    <a:pt x="783097" y="794813"/>
                  </a:lnTo>
                  <a:lnTo>
                    <a:pt x="812703" y="761752"/>
                  </a:lnTo>
                  <a:lnTo>
                    <a:pt x="839110" y="725911"/>
                  </a:lnTo>
                  <a:lnTo>
                    <a:pt x="862086" y="687524"/>
                  </a:lnTo>
                  <a:lnTo>
                    <a:pt x="881401" y="646824"/>
                  </a:lnTo>
                  <a:lnTo>
                    <a:pt x="896826" y="604047"/>
                  </a:lnTo>
                  <a:lnTo>
                    <a:pt x="908129" y="559424"/>
                  </a:lnTo>
                  <a:lnTo>
                    <a:pt x="915079" y="513191"/>
                  </a:lnTo>
                  <a:lnTo>
                    <a:pt x="917448" y="465582"/>
                  </a:lnTo>
                  <a:lnTo>
                    <a:pt x="915079" y="417972"/>
                  </a:lnTo>
                  <a:lnTo>
                    <a:pt x="908129" y="371739"/>
                  </a:lnTo>
                  <a:lnTo>
                    <a:pt x="896826" y="327116"/>
                  </a:lnTo>
                  <a:lnTo>
                    <a:pt x="881401" y="284339"/>
                  </a:lnTo>
                  <a:lnTo>
                    <a:pt x="862086" y="243639"/>
                  </a:lnTo>
                  <a:lnTo>
                    <a:pt x="839110" y="205252"/>
                  </a:lnTo>
                  <a:lnTo>
                    <a:pt x="812703" y="169411"/>
                  </a:lnTo>
                  <a:lnTo>
                    <a:pt x="783097" y="136350"/>
                  </a:lnTo>
                  <a:lnTo>
                    <a:pt x="750522" y="106302"/>
                  </a:lnTo>
                  <a:lnTo>
                    <a:pt x="715209" y="79503"/>
                  </a:lnTo>
                  <a:lnTo>
                    <a:pt x="677387" y="56184"/>
                  </a:lnTo>
                  <a:lnTo>
                    <a:pt x="637287" y="36581"/>
                  </a:lnTo>
                  <a:lnTo>
                    <a:pt x="595141" y="20928"/>
                  </a:lnTo>
                  <a:lnTo>
                    <a:pt x="551178" y="9457"/>
                  </a:lnTo>
                  <a:lnTo>
                    <a:pt x="505628" y="2403"/>
                  </a:lnTo>
                  <a:lnTo>
                    <a:pt x="45872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1213104" y="1954910"/>
              <a:ext cx="578485" cy="585470"/>
            </a:xfrm>
            <a:custGeom>
              <a:avLst/>
              <a:gdLst/>
              <a:ahLst/>
              <a:cxnLst/>
              <a:rect l="l" t="t" r="r" b="b"/>
              <a:pathLst>
                <a:path w="578485" h="585469">
                  <a:moveTo>
                    <a:pt x="193862" y="521970"/>
                  </a:moveTo>
                  <a:lnTo>
                    <a:pt x="173355" y="521970"/>
                  </a:lnTo>
                  <a:lnTo>
                    <a:pt x="182413" y="548640"/>
                  </a:lnTo>
                  <a:lnTo>
                    <a:pt x="196294" y="567690"/>
                  </a:lnTo>
                  <a:lnTo>
                    <a:pt x="214485" y="580390"/>
                  </a:lnTo>
                  <a:lnTo>
                    <a:pt x="236474" y="585470"/>
                  </a:lnTo>
                  <a:lnTo>
                    <a:pt x="259576" y="584200"/>
                  </a:lnTo>
                  <a:lnTo>
                    <a:pt x="278891" y="574040"/>
                  </a:lnTo>
                  <a:lnTo>
                    <a:pt x="286136" y="566420"/>
                  </a:lnTo>
                  <a:lnTo>
                    <a:pt x="241046" y="566420"/>
                  </a:lnTo>
                  <a:lnTo>
                    <a:pt x="222561" y="562610"/>
                  </a:lnTo>
                  <a:lnTo>
                    <a:pt x="207279" y="552450"/>
                  </a:lnTo>
                  <a:lnTo>
                    <a:pt x="196879" y="535940"/>
                  </a:lnTo>
                  <a:lnTo>
                    <a:pt x="193862" y="521970"/>
                  </a:lnTo>
                  <a:close/>
                </a:path>
                <a:path w="578485" h="585469">
                  <a:moveTo>
                    <a:pt x="464256" y="523240"/>
                  </a:moveTo>
                  <a:lnTo>
                    <a:pt x="442722" y="523240"/>
                  </a:lnTo>
                  <a:lnTo>
                    <a:pt x="454405" y="552450"/>
                  </a:lnTo>
                  <a:lnTo>
                    <a:pt x="471709" y="572770"/>
                  </a:lnTo>
                  <a:lnTo>
                    <a:pt x="493728" y="584200"/>
                  </a:lnTo>
                  <a:lnTo>
                    <a:pt x="519557" y="585470"/>
                  </a:lnTo>
                  <a:lnTo>
                    <a:pt x="542796" y="577850"/>
                  </a:lnTo>
                  <a:lnTo>
                    <a:pt x="556715" y="566420"/>
                  </a:lnTo>
                  <a:lnTo>
                    <a:pt x="510921" y="566420"/>
                  </a:lnTo>
                  <a:lnTo>
                    <a:pt x="492388" y="562610"/>
                  </a:lnTo>
                  <a:lnTo>
                    <a:pt x="477154" y="552450"/>
                  </a:lnTo>
                  <a:lnTo>
                    <a:pt x="466897" y="537210"/>
                  </a:lnTo>
                  <a:lnTo>
                    <a:pt x="464256" y="523240"/>
                  </a:lnTo>
                  <a:close/>
                </a:path>
                <a:path w="578485" h="585469">
                  <a:moveTo>
                    <a:pt x="288460" y="468630"/>
                  </a:moveTo>
                  <a:lnTo>
                    <a:pt x="241427" y="468630"/>
                  </a:lnTo>
                  <a:lnTo>
                    <a:pt x="259984" y="472440"/>
                  </a:lnTo>
                  <a:lnTo>
                    <a:pt x="275304" y="483870"/>
                  </a:lnTo>
                  <a:lnTo>
                    <a:pt x="285718" y="499110"/>
                  </a:lnTo>
                  <a:lnTo>
                    <a:pt x="289559" y="518160"/>
                  </a:lnTo>
                  <a:lnTo>
                    <a:pt x="285426" y="537210"/>
                  </a:lnTo>
                  <a:lnTo>
                    <a:pt x="274875" y="552450"/>
                  </a:lnTo>
                  <a:lnTo>
                    <a:pt x="259538" y="562610"/>
                  </a:lnTo>
                  <a:lnTo>
                    <a:pt x="241046" y="566420"/>
                  </a:lnTo>
                  <a:lnTo>
                    <a:pt x="286136" y="566420"/>
                  </a:lnTo>
                  <a:lnTo>
                    <a:pt x="294588" y="557530"/>
                  </a:lnTo>
                  <a:lnTo>
                    <a:pt x="306832" y="533400"/>
                  </a:lnTo>
                  <a:lnTo>
                    <a:pt x="308229" y="529590"/>
                  </a:lnTo>
                  <a:lnTo>
                    <a:pt x="309626" y="528320"/>
                  </a:lnTo>
                  <a:lnTo>
                    <a:pt x="437781" y="528320"/>
                  </a:lnTo>
                  <a:lnTo>
                    <a:pt x="442722" y="523240"/>
                  </a:lnTo>
                  <a:lnTo>
                    <a:pt x="464256" y="523240"/>
                  </a:lnTo>
                  <a:lnTo>
                    <a:pt x="463296" y="518160"/>
                  </a:lnTo>
                  <a:lnTo>
                    <a:pt x="464319" y="513080"/>
                  </a:lnTo>
                  <a:lnTo>
                    <a:pt x="442214" y="513080"/>
                  </a:lnTo>
                  <a:lnTo>
                    <a:pt x="436491" y="506730"/>
                  </a:lnTo>
                  <a:lnTo>
                    <a:pt x="306451" y="506730"/>
                  </a:lnTo>
                  <a:lnTo>
                    <a:pt x="307340" y="502920"/>
                  </a:lnTo>
                  <a:lnTo>
                    <a:pt x="305943" y="499110"/>
                  </a:lnTo>
                  <a:lnTo>
                    <a:pt x="298418" y="481330"/>
                  </a:lnTo>
                  <a:lnTo>
                    <a:pt x="288460" y="468630"/>
                  </a:lnTo>
                  <a:close/>
                </a:path>
                <a:path w="578485" h="585469">
                  <a:moveTo>
                    <a:pt x="558262" y="469900"/>
                  </a:moveTo>
                  <a:lnTo>
                    <a:pt x="511302" y="469900"/>
                  </a:lnTo>
                  <a:lnTo>
                    <a:pt x="529840" y="473710"/>
                  </a:lnTo>
                  <a:lnTo>
                    <a:pt x="545115" y="483870"/>
                  </a:lnTo>
                  <a:lnTo>
                    <a:pt x="555486" y="499110"/>
                  </a:lnTo>
                  <a:lnTo>
                    <a:pt x="559308" y="518160"/>
                  </a:lnTo>
                  <a:lnTo>
                    <a:pt x="555247" y="537210"/>
                  </a:lnTo>
                  <a:lnTo>
                    <a:pt x="544734" y="552450"/>
                  </a:lnTo>
                  <a:lnTo>
                    <a:pt x="529411" y="562610"/>
                  </a:lnTo>
                  <a:lnTo>
                    <a:pt x="510921" y="566420"/>
                  </a:lnTo>
                  <a:lnTo>
                    <a:pt x="556715" y="566420"/>
                  </a:lnTo>
                  <a:lnTo>
                    <a:pt x="561355" y="562610"/>
                  </a:lnTo>
                  <a:lnTo>
                    <a:pt x="573653" y="541020"/>
                  </a:lnTo>
                  <a:lnTo>
                    <a:pt x="578104" y="516890"/>
                  </a:lnTo>
                  <a:lnTo>
                    <a:pt x="573653" y="492760"/>
                  </a:lnTo>
                  <a:lnTo>
                    <a:pt x="561355" y="472440"/>
                  </a:lnTo>
                  <a:lnTo>
                    <a:pt x="558262" y="469900"/>
                  </a:lnTo>
                  <a:close/>
                </a:path>
                <a:path w="578485" h="585469">
                  <a:moveTo>
                    <a:pt x="437781" y="528320"/>
                  </a:moveTo>
                  <a:lnTo>
                    <a:pt x="410718" y="528320"/>
                  </a:lnTo>
                  <a:lnTo>
                    <a:pt x="407543" y="530860"/>
                  </a:lnTo>
                  <a:lnTo>
                    <a:pt x="406654" y="532130"/>
                  </a:lnTo>
                  <a:lnTo>
                    <a:pt x="405257" y="533400"/>
                  </a:lnTo>
                  <a:lnTo>
                    <a:pt x="397509" y="538480"/>
                  </a:lnTo>
                  <a:lnTo>
                    <a:pt x="400684" y="542290"/>
                  </a:lnTo>
                  <a:lnTo>
                    <a:pt x="405638" y="548640"/>
                  </a:lnTo>
                  <a:lnTo>
                    <a:pt x="411607" y="554990"/>
                  </a:lnTo>
                  <a:lnTo>
                    <a:pt x="414401" y="552450"/>
                  </a:lnTo>
                  <a:lnTo>
                    <a:pt x="418972" y="547370"/>
                  </a:lnTo>
                  <a:lnTo>
                    <a:pt x="424576" y="541020"/>
                  </a:lnTo>
                  <a:lnTo>
                    <a:pt x="430466" y="534670"/>
                  </a:lnTo>
                  <a:lnTo>
                    <a:pt x="436546" y="529590"/>
                  </a:lnTo>
                  <a:lnTo>
                    <a:pt x="437781" y="528320"/>
                  </a:lnTo>
                  <a:close/>
                </a:path>
                <a:path w="578485" h="585469">
                  <a:moveTo>
                    <a:pt x="207137" y="224790"/>
                  </a:moveTo>
                  <a:lnTo>
                    <a:pt x="164957" y="236220"/>
                  </a:lnTo>
                  <a:lnTo>
                    <a:pt x="139446" y="270510"/>
                  </a:lnTo>
                  <a:lnTo>
                    <a:pt x="136271" y="281940"/>
                  </a:lnTo>
                  <a:lnTo>
                    <a:pt x="131318" y="283210"/>
                  </a:lnTo>
                  <a:lnTo>
                    <a:pt x="121158" y="283210"/>
                  </a:lnTo>
                  <a:lnTo>
                    <a:pt x="76591" y="292100"/>
                  </a:lnTo>
                  <a:lnTo>
                    <a:pt x="39214" y="314960"/>
                  </a:lnTo>
                  <a:lnTo>
                    <a:pt x="12633" y="350520"/>
                  </a:lnTo>
                  <a:lnTo>
                    <a:pt x="457" y="393700"/>
                  </a:lnTo>
                  <a:lnTo>
                    <a:pt x="5159" y="439420"/>
                  </a:lnTo>
                  <a:lnTo>
                    <a:pt x="25039" y="480060"/>
                  </a:lnTo>
                  <a:lnTo>
                    <a:pt x="57437" y="509270"/>
                  </a:lnTo>
                  <a:lnTo>
                    <a:pt x="99695" y="525780"/>
                  </a:lnTo>
                  <a:lnTo>
                    <a:pt x="109388" y="527050"/>
                  </a:lnTo>
                  <a:lnTo>
                    <a:pt x="129252" y="527050"/>
                  </a:lnTo>
                  <a:lnTo>
                    <a:pt x="139446" y="528320"/>
                  </a:lnTo>
                  <a:lnTo>
                    <a:pt x="137668" y="530860"/>
                  </a:lnTo>
                  <a:lnTo>
                    <a:pt x="137159" y="532130"/>
                  </a:lnTo>
                  <a:lnTo>
                    <a:pt x="135890" y="533400"/>
                  </a:lnTo>
                  <a:lnTo>
                    <a:pt x="129412" y="537210"/>
                  </a:lnTo>
                  <a:lnTo>
                    <a:pt x="129412" y="541020"/>
                  </a:lnTo>
                  <a:lnTo>
                    <a:pt x="135382" y="547370"/>
                  </a:lnTo>
                  <a:lnTo>
                    <a:pt x="141732" y="553720"/>
                  </a:lnTo>
                  <a:lnTo>
                    <a:pt x="145034" y="552450"/>
                  </a:lnTo>
                  <a:lnTo>
                    <a:pt x="155209" y="541020"/>
                  </a:lnTo>
                  <a:lnTo>
                    <a:pt x="161099" y="534670"/>
                  </a:lnTo>
                  <a:lnTo>
                    <a:pt x="167179" y="528320"/>
                  </a:lnTo>
                  <a:lnTo>
                    <a:pt x="173355" y="521970"/>
                  </a:lnTo>
                  <a:lnTo>
                    <a:pt x="193862" y="521970"/>
                  </a:lnTo>
                  <a:lnTo>
                    <a:pt x="193040" y="518160"/>
                  </a:lnTo>
                  <a:lnTo>
                    <a:pt x="194122" y="513080"/>
                  </a:lnTo>
                  <a:lnTo>
                    <a:pt x="172847" y="513080"/>
                  </a:lnTo>
                  <a:lnTo>
                    <a:pt x="167495" y="508000"/>
                  </a:lnTo>
                  <a:lnTo>
                    <a:pt x="115744" y="508000"/>
                  </a:lnTo>
                  <a:lnTo>
                    <a:pt x="104753" y="506730"/>
                  </a:lnTo>
                  <a:lnTo>
                    <a:pt x="61013" y="487680"/>
                  </a:lnTo>
                  <a:lnTo>
                    <a:pt x="21981" y="429260"/>
                  </a:lnTo>
                  <a:lnTo>
                    <a:pt x="20129" y="393700"/>
                  </a:lnTo>
                  <a:lnTo>
                    <a:pt x="31946" y="356870"/>
                  </a:lnTo>
                  <a:lnTo>
                    <a:pt x="54956" y="327660"/>
                  </a:lnTo>
                  <a:lnTo>
                    <a:pt x="86952" y="308610"/>
                  </a:lnTo>
                  <a:lnTo>
                    <a:pt x="125730" y="302260"/>
                  </a:lnTo>
                  <a:lnTo>
                    <a:pt x="156187" y="302260"/>
                  </a:lnTo>
                  <a:lnTo>
                    <a:pt x="154178" y="292100"/>
                  </a:lnTo>
                  <a:lnTo>
                    <a:pt x="158023" y="274320"/>
                  </a:lnTo>
                  <a:lnTo>
                    <a:pt x="168465" y="257810"/>
                  </a:lnTo>
                  <a:lnTo>
                    <a:pt x="183860" y="247650"/>
                  </a:lnTo>
                  <a:lnTo>
                    <a:pt x="202565" y="243840"/>
                  </a:lnTo>
                  <a:lnTo>
                    <a:pt x="248837" y="243840"/>
                  </a:lnTo>
                  <a:lnTo>
                    <a:pt x="245649" y="240030"/>
                  </a:lnTo>
                  <a:lnTo>
                    <a:pt x="227786" y="229870"/>
                  </a:lnTo>
                  <a:lnTo>
                    <a:pt x="207137" y="224790"/>
                  </a:lnTo>
                  <a:close/>
                </a:path>
                <a:path w="578485" h="585469">
                  <a:moveTo>
                    <a:pt x="237112" y="448310"/>
                  </a:moveTo>
                  <a:lnTo>
                    <a:pt x="191643" y="471170"/>
                  </a:lnTo>
                  <a:lnTo>
                    <a:pt x="172847" y="513080"/>
                  </a:lnTo>
                  <a:lnTo>
                    <a:pt x="194122" y="513080"/>
                  </a:lnTo>
                  <a:lnTo>
                    <a:pt x="197100" y="499110"/>
                  </a:lnTo>
                  <a:lnTo>
                    <a:pt x="207613" y="482600"/>
                  </a:lnTo>
                  <a:lnTo>
                    <a:pt x="222936" y="472440"/>
                  </a:lnTo>
                  <a:lnTo>
                    <a:pt x="241427" y="468630"/>
                  </a:lnTo>
                  <a:lnTo>
                    <a:pt x="288460" y="468630"/>
                  </a:lnTo>
                  <a:lnTo>
                    <a:pt x="287464" y="467360"/>
                  </a:lnTo>
                  <a:lnTo>
                    <a:pt x="273081" y="457200"/>
                  </a:lnTo>
                  <a:lnTo>
                    <a:pt x="255270" y="450850"/>
                  </a:lnTo>
                  <a:lnTo>
                    <a:pt x="237112" y="448310"/>
                  </a:lnTo>
                  <a:close/>
                </a:path>
                <a:path w="578485" h="585469">
                  <a:moveTo>
                    <a:pt x="519557" y="448310"/>
                  </a:moveTo>
                  <a:lnTo>
                    <a:pt x="493720" y="450850"/>
                  </a:lnTo>
                  <a:lnTo>
                    <a:pt x="471646" y="462280"/>
                  </a:lnTo>
                  <a:lnTo>
                    <a:pt x="454191" y="482600"/>
                  </a:lnTo>
                  <a:lnTo>
                    <a:pt x="442214" y="513080"/>
                  </a:lnTo>
                  <a:lnTo>
                    <a:pt x="464319" y="513080"/>
                  </a:lnTo>
                  <a:lnTo>
                    <a:pt x="467135" y="499110"/>
                  </a:lnTo>
                  <a:lnTo>
                    <a:pt x="477535" y="483870"/>
                  </a:lnTo>
                  <a:lnTo>
                    <a:pt x="492817" y="473710"/>
                  </a:lnTo>
                  <a:lnTo>
                    <a:pt x="511302" y="469900"/>
                  </a:lnTo>
                  <a:lnTo>
                    <a:pt x="558262" y="469900"/>
                  </a:lnTo>
                  <a:lnTo>
                    <a:pt x="542796" y="457200"/>
                  </a:lnTo>
                  <a:lnTo>
                    <a:pt x="519557" y="448310"/>
                  </a:lnTo>
                  <a:close/>
                </a:path>
                <a:path w="578485" h="585469">
                  <a:moveTo>
                    <a:pt x="143129" y="481330"/>
                  </a:moveTo>
                  <a:lnTo>
                    <a:pt x="139954" y="481330"/>
                  </a:lnTo>
                  <a:lnTo>
                    <a:pt x="134874" y="487680"/>
                  </a:lnTo>
                  <a:lnTo>
                    <a:pt x="130302" y="492760"/>
                  </a:lnTo>
                  <a:lnTo>
                    <a:pt x="127127" y="496570"/>
                  </a:lnTo>
                  <a:lnTo>
                    <a:pt x="134493" y="501650"/>
                  </a:lnTo>
                  <a:lnTo>
                    <a:pt x="135890" y="502920"/>
                  </a:lnTo>
                  <a:lnTo>
                    <a:pt x="139065" y="504190"/>
                  </a:lnTo>
                  <a:lnTo>
                    <a:pt x="137668" y="508000"/>
                  </a:lnTo>
                  <a:lnTo>
                    <a:pt x="167495" y="508000"/>
                  </a:lnTo>
                  <a:lnTo>
                    <a:pt x="166157" y="506730"/>
                  </a:lnTo>
                  <a:lnTo>
                    <a:pt x="159813" y="500380"/>
                  </a:lnTo>
                  <a:lnTo>
                    <a:pt x="153826" y="494030"/>
                  </a:lnTo>
                  <a:lnTo>
                    <a:pt x="148209" y="487680"/>
                  </a:lnTo>
                  <a:lnTo>
                    <a:pt x="143129" y="481330"/>
                  </a:lnTo>
                  <a:close/>
                </a:path>
                <a:path w="578485" h="585469">
                  <a:moveTo>
                    <a:pt x="413893" y="481330"/>
                  </a:moveTo>
                  <a:lnTo>
                    <a:pt x="409829" y="481330"/>
                  </a:lnTo>
                  <a:lnTo>
                    <a:pt x="402971" y="488950"/>
                  </a:lnTo>
                  <a:lnTo>
                    <a:pt x="399958" y="495300"/>
                  </a:lnTo>
                  <a:lnTo>
                    <a:pt x="402209" y="499110"/>
                  </a:lnTo>
                  <a:lnTo>
                    <a:pt x="406078" y="502920"/>
                  </a:lnTo>
                  <a:lnTo>
                    <a:pt x="407924" y="506730"/>
                  </a:lnTo>
                  <a:lnTo>
                    <a:pt x="436491" y="506730"/>
                  </a:lnTo>
                  <a:lnTo>
                    <a:pt x="430768" y="500380"/>
                  </a:lnTo>
                  <a:lnTo>
                    <a:pt x="425372" y="495300"/>
                  </a:lnTo>
                  <a:lnTo>
                    <a:pt x="420370" y="488950"/>
                  </a:lnTo>
                  <a:lnTo>
                    <a:pt x="413893" y="481330"/>
                  </a:lnTo>
                  <a:close/>
                </a:path>
                <a:path w="578485" h="585469">
                  <a:moveTo>
                    <a:pt x="156187" y="302260"/>
                  </a:moveTo>
                  <a:lnTo>
                    <a:pt x="133096" y="302260"/>
                  </a:lnTo>
                  <a:lnTo>
                    <a:pt x="136271" y="303530"/>
                  </a:lnTo>
                  <a:lnTo>
                    <a:pt x="138176" y="311150"/>
                  </a:lnTo>
                  <a:lnTo>
                    <a:pt x="147427" y="332740"/>
                  </a:lnTo>
                  <a:lnTo>
                    <a:pt x="162560" y="347980"/>
                  </a:lnTo>
                  <a:lnTo>
                    <a:pt x="182074" y="358140"/>
                  </a:lnTo>
                  <a:lnTo>
                    <a:pt x="204470" y="361950"/>
                  </a:lnTo>
                  <a:lnTo>
                    <a:pt x="226000" y="356870"/>
                  </a:lnTo>
                  <a:lnTo>
                    <a:pt x="244602" y="346710"/>
                  </a:lnTo>
                  <a:lnTo>
                    <a:pt x="249036" y="341630"/>
                  </a:lnTo>
                  <a:lnTo>
                    <a:pt x="202184" y="341630"/>
                  </a:lnTo>
                  <a:lnTo>
                    <a:pt x="183485" y="337820"/>
                  </a:lnTo>
                  <a:lnTo>
                    <a:pt x="168227" y="327660"/>
                  </a:lnTo>
                  <a:lnTo>
                    <a:pt x="157946" y="311150"/>
                  </a:lnTo>
                  <a:lnTo>
                    <a:pt x="156187" y="302260"/>
                  </a:lnTo>
                  <a:close/>
                </a:path>
                <a:path w="578485" h="585469">
                  <a:moveTo>
                    <a:pt x="248837" y="243840"/>
                  </a:moveTo>
                  <a:lnTo>
                    <a:pt x="202565" y="243840"/>
                  </a:lnTo>
                  <a:lnTo>
                    <a:pt x="221283" y="247650"/>
                  </a:lnTo>
                  <a:lnTo>
                    <a:pt x="236585" y="259080"/>
                  </a:lnTo>
                  <a:lnTo>
                    <a:pt x="246909" y="274320"/>
                  </a:lnTo>
                  <a:lnTo>
                    <a:pt x="250698" y="293370"/>
                  </a:lnTo>
                  <a:lnTo>
                    <a:pt x="246850" y="312420"/>
                  </a:lnTo>
                  <a:lnTo>
                    <a:pt x="236394" y="327660"/>
                  </a:lnTo>
                  <a:lnTo>
                    <a:pt x="220962" y="337820"/>
                  </a:lnTo>
                  <a:lnTo>
                    <a:pt x="202184" y="341630"/>
                  </a:lnTo>
                  <a:lnTo>
                    <a:pt x="249036" y="341630"/>
                  </a:lnTo>
                  <a:lnTo>
                    <a:pt x="259012" y="330200"/>
                  </a:lnTo>
                  <a:lnTo>
                    <a:pt x="267970" y="309880"/>
                  </a:lnTo>
                  <a:lnTo>
                    <a:pt x="268986" y="306070"/>
                  </a:lnTo>
                  <a:lnTo>
                    <a:pt x="269875" y="302260"/>
                  </a:lnTo>
                  <a:lnTo>
                    <a:pt x="271272" y="297180"/>
                  </a:lnTo>
                  <a:lnTo>
                    <a:pt x="489809" y="297180"/>
                  </a:lnTo>
                  <a:lnTo>
                    <a:pt x="502040" y="294640"/>
                  </a:lnTo>
                  <a:lnTo>
                    <a:pt x="512043" y="288290"/>
                  </a:lnTo>
                  <a:lnTo>
                    <a:pt x="270764" y="288290"/>
                  </a:lnTo>
                  <a:lnTo>
                    <a:pt x="269875" y="284480"/>
                  </a:lnTo>
                  <a:lnTo>
                    <a:pt x="267970" y="276860"/>
                  </a:lnTo>
                  <a:lnTo>
                    <a:pt x="259464" y="256540"/>
                  </a:lnTo>
                  <a:lnTo>
                    <a:pt x="248837" y="243840"/>
                  </a:lnTo>
                  <a:close/>
                </a:path>
                <a:path w="578485" h="585469">
                  <a:moveTo>
                    <a:pt x="489809" y="297180"/>
                  </a:moveTo>
                  <a:lnTo>
                    <a:pt x="271272" y="297180"/>
                  </a:lnTo>
                  <a:lnTo>
                    <a:pt x="277590" y="303530"/>
                  </a:lnTo>
                  <a:lnTo>
                    <a:pt x="283622" y="309880"/>
                  </a:lnTo>
                  <a:lnTo>
                    <a:pt x="289417" y="316230"/>
                  </a:lnTo>
                  <a:lnTo>
                    <a:pt x="295021" y="322580"/>
                  </a:lnTo>
                  <a:lnTo>
                    <a:pt x="299974" y="327660"/>
                  </a:lnTo>
                  <a:lnTo>
                    <a:pt x="303657" y="328930"/>
                  </a:lnTo>
                  <a:lnTo>
                    <a:pt x="314198" y="317500"/>
                  </a:lnTo>
                  <a:lnTo>
                    <a:pt x="316103" y="313690"/>
                  </a:lnTo>
                  <a:lnTo>
                    <a:pt x="309118" y="308610"/>
                  </a:lnTo>
                  <a:lnTo>
                    <a:pt x="307848" y="307340"/>
                  </a:lnTo>
                  <a:lnTo>
                    <a:pt x="304546" y="306070"/>
                  </a:lnTo>
                  <a:lnTo>
                    <a:pt x="306451" y="303530"/>
                  </a:lnTo>
                  <a:lnTo>
                    <a:pt x="459232" y="303530"/>
                  </a:lnTo>
                  <a:lnTo>
                    <a:pt x="489809" y="297180"/>
                  </a:lnTo>
                  <a:close/>
                </a:path>
                <a:path w="578485" h="585469">
                  <a:moveTo>
                    <a:pt x="302768" y="257810"/>
                  </a:moveTo>
                  <a:lnTo>
                    <a:pt x="299593" y="257810"/>
                  </a:lnTo>
                  <a:lnTo>
                    <a:pt x="294513" y="264160"/>
                  </a:lnTo>
                  <a:lnTo>
                    <a:pt x="288909" y="270510"/>
                  </a:lnTo>
                  <a:lnTo>
                    <a:pt x="283019" y="276860"/>
                  </a:lnTo>
                  <a:lnTo>
                    <a:pt x="270764" y="288290"/>
                  </a:lnTo>
                  <a:lnTo>
                    <a:pt x="512043" y="288290"/>
                  </a:lnTo>
                  <a:lnTo>
                    <a:pt x="520046" y="283210"/>
                  </a:lnTo>
                  <a:lnTo>
                    <a:pt x="303276" y="283210"/>
                  </a:lnTo>
                  <a:lnTo>
                    <a:pt x="305943" y="280670"/>
                  </a:lnTo>
                  <a:lnTo>
                    <a:pt x="307340" y="278130"/>
                  </a:lnTo>
                  <a:lnTo>
                    <a:pt x="308737" y="276860"/>
                  </a:lnTo>
                  <a:lnTo>
                    <a:pt x="315595" y="273050"/>
                  </a:lnTo>
                  <a:lnTo>
                    <a:pt x="313690" y="269240"/>
                  </a:lnTo>
                  <a:lnTo>
                    <a:pt x="308737" y="262890"/>
                  </a:lnTo>
                  <a:lnTo>
                    <a:pt x="302768" y="257810"/>
                  </a:lnTo>
                  <a:close/>
                </a:path>
                <a:path w="578485" h="585469">
                  <a:moveTo>
                    <a:pt x="520370" y="78740"/>
                  </a:moveTo>
                  <a:lnTo>
                    <a:pt x="456438" y="78740"/>
                  </a:lnTo>
                  <a:lnTo>
                    <a:pt x="496835" y="86360"/>
                  </a:lnTo>
                  <a:lnTo>
                    <a:pt x="529494" y="109220"/>
                  </a:lnTo>
                  <a:lnTo>
                    <a:pt x="551342" y="140970"/>
                  </a:lnTo>
                  <a:lnTo>
                    <a:pt x="559308" y="181610"/>
                  </a:lnTo>
                  <a:lnTo>
                    <a:pt x="551350" y="220980"/>
                  </a:lnTo>
                  <a:lnTo>
                    <a:pt x="529558" y="254000"/>
                  </a:lnTo>
                  <a:lnTo>
                    <a:pt x="497050" y="275590"/>
                  </a:lnTo>
                  <a:lnTo>
                    <a:pt x="456946" y="283210"/>
                  </a:lnTo>
                  <a:lnTo>
                    <a:pt x="520046" y="283210"/>
                  </a:lnTo>
                  <a:lnTo>
                    <a:pt x="538051" y="271780"/>
                  </a:lnTo>
                  <a:lnTo>
                    <a:pt x="564370" y="238760"/>
                  </a:lnTo>
                  <a:lnTo>
                    <a:pt x="578104" y="195580"/>
                  </a:lnTo>
                  <a:lnTo>
                    <a:pt x="575770" y="152400"/>
                  </a:lnTo>
                  <a:lnTo>
                    <a:pt x="558863" y="114300"/>
                  </a:lnTo>
                  <a:lnTo>
                    <a:pt x="529955" y="83820"/>
                  </a:lnTo>
                  <a:lnTo>
                    <a:pt x="520370" y="78740"/>
                  </a:lnTo>
                  <a:close/>
                </a:path>
                <a:path w="578485" h="585469">
                  <a:moveTo>
                    <a:pt x="59055" y="0"/>
                  </a:moveTo>
                  <a:lnTo>
                    <a:pt x="35720" y="7620"/>
                  </a:lnTo>
                  <a:lnTo>
                    <a:pt x="16987" y="22860"/>
                  </a:lnTo>
                  <a:lnTo>
                    <a:pt x="4524" y="43180"/>
                  </a:lnTo>
                  <a:lnTo>
                    <a:pt x="0" y="68580"/>
                  </a:lnTo>
                  <a:lnTo>
                    <a:pt x="4530" y="92710"/>
                  </a:lnTo>
                  <a:lnTo>
                    <a:pt x="17035" y="113030"/>
                  </a:lnTo>
                  <a:lnTo>
                    <a:pt x="35881" y="129540"/>
                  </a:lnTo>
                  <a:lnTo>
                    <a:pt x="59436" y="137160"/>
                  </a:lnTo>
                  <a:lnTo>
                    <a:pt x="83367" y="135890"/>
                  </a:lnTo>
                  <a:lnTo>
                    <a:pt x="104965" y="127000"/>
                  </a:lnTo>
                  <a:lnTo>
                    <a:pt x="115501" y="116840"/>
                  </a:lnTo>
                  <a:lnTo>
                    <a:pt x="67183" y="116840"/>
                  </a:lnTo>
                  <a:lnTo>
                    <a:pt x="48781" y="113030"/>
                  </a:lnTo>
                  <a:lnTo>
                    <a:pt x="33669" y="102870"/>
                  </a:lnTo>
                  <a:lnTo>
                    <a:pt x="23436" y="86360"/>
                  </a:lnTo>
                  <a:lnTo>
                    <a:pt x="19672" y="67310"/>
                  </a:lnTo>
                  <a:lnTo>
                    <a:pt x="23516" y="49530"/>
                  </a:lnTo>
                  <a:lnTo>
                    <a:pt x="33967" y="33020"/>
                  </a:lnTo>
                  <a:lnTo>
                    <a:pt x="49402" y="22860"/>
                  </a:lnTo>
                  <a:lnTo>
                    <a:pt x="68199" y="19050"/>
                  </a:lnTo>
                  <a:lnTo>
                    <a:pt x="112351" y="19050"/>
                  </a:lnTo>
                  <a:lnTo>
                    <a:pt x="104393" y="11430"/>
                  </a:lnTo>
                  <a:lnTo>
                    <a:pt x="82867" y="1270"/>
                  </a:lnTo>
                  <a:lnTo>
                    <a:pt x="59055" y="0"/>
                  </a:lnTo>
                  <a:close/>
                </a:path>
                <a:path w="578485" h="585469">
                  <a:moveTo>
                    <a:pt x="290599" y="73660"/>
                  </a:moveTo>
                  <a:lnTo>
                    <a:pt x="269875" y="73660"/>
                  </a:lnTo>
                  <a:lnTo>
                    <a:pt x="270256" y="76200"/>
                  </a:lnTo>
                  <a:lnTo>
                    <a:pt x="270256" y="77470"/>
                  </a:lnTo>
                  <a:lnTo>
                    <a:pt x="270764" y="77470"/>
                  </a:lnTo>
                  <a:lnTo>
                    <a:pt x="279814" y="102870"/>
                  </a:lnTo>
                  <a:lnTo>
                    <a:pt x="293639" y="120650"/>
                  </a:lnTo>
                  <a:lnTo>
                    <a:pt x="311679" y="132080"/>
                  </a:lnTo>
                  <a:lnTo>
                    <a:pt x="333375" y="137160"/>
                  </a:lnTo>
                  <a:lnTo>
                    <a:pt x="356953" y="134620"/>
                  </a:lnTo>
                  <a:lnTo>
                    <a:pt x="376650" y="124460"/>
                  </a:lnTo>
                  <a:lnTo>
                    <a:pt x="383828" y="116840"/>
                  </a:lnTo>
                  <a:lnTo>
                    <a:pt x="337947" y="116840"/>
                  </a:lnTo>
                  <a:lnTo>
                    <a:pt x="319403" y="113030"/>
                  </a:lnTo>
                  <a:lnTo>
                    <a:pt x="303990" y="102870"/>
                  </a:lnTo>
                  <a:lnTo>
                    <a:pt x="293459" y="87630"/>
                  </a:lnTo>
                  <a:lnTo>
                    <a:pt x="290599" y="73660"/>
                  </a:lnTo>
                  <a:close/>
                </a:path>
                <a:path w="578485" h="585469">
                  <a:moveTo>
                    <a:pt x="112351" y="19050"/>
                  </a:moveTo>
                  <a:lnTo>
                    <a:pt x="68199" y="19050"/>
                  </a:lnTo>
                  <a:lnTo>
                    <a:pt x="86604" y="22860"/>
                  </a:lnTo>
                  <a:lnTo>
                    <a:pt x="101711" y="34290"/>
                  </a:lnTo>
                  <a:lnTo>
                    <a:pt x="111936" y="49530"/>
                  </a:lnTo>
                  <a:lnTo>
                    <a:pt x="115697" y="68580"/>
                  </a:lnTo>
                  <a:lnTo>
                    <a:pt x="111849" y="87630"/>
                  </a:lnTo>
                  <a:lnTo>
                    <a:pt x="101393" y="102870"/>
                  </a:lnTo>
                  <a:lnTo>
                    <a:pt x="85961" y="113030"/>
                  </a:lnTo>
                  <a:lnTo>
                    <a:pt x="67183" y="116840"/>
                  </a:lnTo>
                  <a:lnTo>
                    <a:pt x="115501" y="116840"/>
                  </a:lnTo>
                  <a:lnTo>
                    <a:pt x="122086" y="110490"/>
                  </a:lnTo>
                  <a:lnTo>
                    <a:pt x="132587" y="87630"/>
                  </a:lnTo>
                  <a:lnTo>
                    <a:pt x="134874" y="80010"/>
                  </a:lnTo>
                  <a:lnTo>
                    <a:pt x="138176" y="78740"/>
                  </a:lnTo>
                  <a:lnTo>
                    <a:pt x="229615" y="78740"/>
                  </a:lnTo>
                  <a:lnTo>
                    <a:pt x="233299" y="76200"/>
                  </a:lnTo>
                  <a:lnTo>
                    <a:pt x="267382" y="76200"/>
                  </a:lnTo>
                  <a:lnTo>
                    <a:pt x="269875" y="73660"/>
                  </a:lnTo>
                  <a:lnTo>
                    <a:pt x="290599" y="73660"/>
                  </a:lnTo>
                  <a:lnTo>
                    <a:pt x="289559" y="68580"/>
                  </a:lnTo>
                  <a:lnTo>
                    <a:pt x="290505" y="63500"/>
                  </a:lnTo>
                  <a:lnTo>
                    <a:pt x="269367" y="63500"/>
                  </a:lnTo>
                  <a:lnTo>
                    <a:pt x="264026" y="58420"/>
                  </a:lnTo>
                  <a:lnTo>
                    <a:pt x="133096" y="58420"/>
                  </a:lnTo>
                  <a:lnTo>
                    <a:pt x="133984" y="53340"/>
                  </a:lnTo>
                  <a:lnTo>
                    <a:pt x="132587" y="49530"/>
                  </a:lnTo>
                  <a:lnTo>
                    <a:pt x="121634" y="27940"/>
                  </a:lnTo>
                  <a:lnTo>
                    <a:pt x="112351" y="19050"/>
                  </a:lnTo>
                  <a:close/>
                </a:path>
                <a:path w="578485" h="585469">
                  <a:moveTo>
                    <a:pt x="382790" y="19050"/>
                  </a:moveTo>
                  <a:lnTo>
                    <a:pt x="337058" y="19050"/>
                  </a:lnTo>
                  <a:lnTo>
                    <a:pt x="355621" y="22860"/>
                  </a:lnTo>
                  <a:lnTo>
                    <a:pt x="371078" y="33020"/>
                  </a:lnTo>
                  <a:lnTo>
                    <a:pt x="381652" y="48260"/>
                  </a:lnTo>
                  <a:lnTo>
                    <a:pt x="385572" y="67310"/>
                  </a:lnTo>
                  <a:lnTo>
                    <a:pt x="382023" y="86360"/>
                  </a:lnTo>
                  <a:lnTo>
                    <a:pt x="371760" y="102870"/>
                  </a:lnTo>
                  <a:lnTo>
                    <a:pt x="356496" y="113030"/>
                  </a:lnTo>
                  <a:lnTo>
                    <a:pt x="337947" y="116840"/>
                  </a:lnTo>
                  <a:lnTo>
                    <a:pt x="383828" y="116840"/>
                  </a:lnTo>
                  <a:lnTo>
                    <a:pt x="392203" y="107950"/>
                  </a:lnTo>
                  <a:lnTo>
                    <a:pt x="403352" y="83820"/>
                  </a:lnTo>
                  <a:lnTo>
                    <a:pt x="405257" y="80010"/>
                  </a:lnTo>
                  <a:lnTo>
                    <a:pt x="407543" y="78740"/>
                  </a:lnTo>
                  <a:lnTo>
                    <a:pt x="520370" y="78740"/>
                  </a:lnTo>
                  <a:lnTo>
                    <a:pt x="491616" y="63500"/>
                  </a:lnTo>
                  <a:lnTo>
                    <a:pt x="472690" y="59690"/>
                  </a:lnTo>
                  <a:lnTo>
                    <a:pt x="453643" y="58420"/>
                  </a:lnTo>
                  <a:lnTo>
                    <a:pt x="407924" y="58420"/>
                  </a:lnTo>
                  <a:lnTo>
                    <a:pt x="404368" y="57150"/>
                  </a:lnTo>
                  <a:lnTo>
                    <a:pt x="402082" y="49530"/>
                  </a:lnTo>
                  <a:lnTo>
                    <a:pt x="390229" y="25400"/>
                  </a:lnTo>
                  <a:lnTo>
                    <a:pt x="382790" y="19050"/>
                  </a:lnTo>
                  <a:close/>
                </a:path>
                <a:path w="578485" h="585469">
                  <a:moveTo>
                    <a:pt x="267382" y="76200"/>
                  </a:moveTo>
                  <a:lnTo>
                    <a:pt x="233299" y="76200"/>
                  </a:lnTo>
                  <a:lnTo>
                    <a:pt x="235584" y="81280"/>
                  </a:lnTo>
                  <a:lnTo>
                    <a:pt x="233299" y="83820"/>
                  </a:lnTo>
                  <a:lnTo>
                    <a:pt x="231902" y="83820"/>
                  </a:lnTo>
                  <a:lnTo>
                    <a:pt x="225425" y="88900"/>
                  </a:lnTo>
                  <a:lnTo>
                    <a:pt x="225425" y="92710"/>
                  </a:lnTo>
                  <a:lnTo>
                    <a:pt x="231394" y="99060"/>
                  </a:lnTo>
                  <a:lnTo>
                    <a:pt x="236855" y="104140"/>
                  </a:lnTo>
                  <a:lnTo>
                    <a:pt x="240157" y="104140"/>
                  </a:lnTo>
                  <a:lnTo>
                    <a:pt x="245618" y="99060"/>
                  </a:lnTo>
                  <a:lnTo>
                    <a:pt x="251354" y="92710"/>
                  </a:lnTo>
                  <a:lnTo>
                    <a:pt x="257413" y="86360"/>
                  </a:lnTo>
                  <a:lnTo>
                    <a:pt x="267382" y="76200"/>
                  </a:lnTo>
                  <a:close/>
                </a:path>
                <a:path w="578485" h="585469">
                  <a:moveTo>
                    <a:pt x="346664" y="0"/>
                  </a:moveTo>
                  <a:lnTo>
                    <a:pt x="300460" y="11430"/>
                  </a:lnTo>
                  <a:lnTo>
                    <a:pt x="275429" y="41910"/>
                  </a:lnTo>
                  <a:lnTo>
                    <a:pt x="269367" y="63500"/>
                  </a:lnTo>
                  <a:lnTo>
                    <a:pt x="290505" y="63500"/>
                  </a:lnTo>
                  <a:lnTo>
                    <a:pt x="293106" y="49530"/>
                  </a:lnTo>
                  <a:lnTo>
                    <a:pt x="303355" y="34290"/>
                  </a:lnTo>
                  <a:lnTo>
                    <a:pt x="318581" y="24130"/>
                  </a:lnTo>
                  <a:lnTo>
                    <a:pt x="337058" y="19050"/>
                  </a:lnTo>
                  <a:lnTo>
                    <a:pt x="382790" y="19050"/>
                  </a:lnTo>
                  <a:lnTo>
                    <a:pt x="370887" y="8890"/>
                  </a:lnTo>
                  <a:lnTo>
                    <a:pt x="346664" y="0"/>
                  </a:lnTo>
                  <a:close/>
                </a:path>
                <a:path w="578485" h="585469">
                  <a:moveTo>
                    <a:pt x="239140" y="33020"/>
                  </a:moveTo>
                  <a:lnTo>
                    <a:pt x="237362" y="34290"/>
                  </a:lnTo>
                  <a:lnTo>
                    <a:pt x="232790" y="36830"/>
                  </a:lnTo>
                  <a:lnTo>
                    <a:pt x="227371" y="43180"/>
                  </a:lnTo>
                  <a:lnTo>
                    <a:pt x="227631" y="48260"/>
                  </a:lnTo>
                  <a:lnTo>
                    <a:pt x="231487" y="53340"/>
                  </a:lnTo>
                  <a:lnTo>
                    <a:pt x="236855" y="58420"/>
                  </a:lnTo>
                  <a:lnTo>
                    <a:pt x="264026" y="58420"/>
                  </a:lnTo>
                  <a:lnTo>
                    <a:pt x="256016" y="50800"/>
                  </a:lnTo>
                  <a:lnTo>
                    <a:pt x="249596" y="43180"/>
                  </a:lnTo>
                  <a:lnTo>
                    <a:pt x="243332" y="36830"/>
                  </a:lnTo>
                  <a:lnTo>
                    <a:pt x="239140" y="33020"/>
                  </a:lnTo>
                  <a:close/>
                </a:path>
              </a:pathLst>
            </a:custGeom>
            <a:solidFill>
              <a:srgbClr val="0A97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1" name="object 4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43584" y="3441191"/>
              <a:ext cx="518159" cy="509016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74063" y="4858511"/>
              <a:ext cx="457200" cy="583691"/>
            </a:xfrm>
            <a:prstGeom prst="rect">
              <a:avLst/>
            </a:prstGeom>
          </p:spPr>
        </p:pic>
      </p:grpSp>
      <p:sp>
        <p:nvSpPr>
          <p:cNvPr id="43" name="object 43"/>
          <p:cNvSpPr txBox="1"/>
          <p:nvPr/>
        </p:nvSpPr>
        <p:spPr>
          <a:xfrm>
            <a:off x="736193" y="2055952"/>
            <a:ext cx="110489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390" dirty="0">
                <a:solidFill>
                  <a:srgbClr val="FFFFFF"/>
                </a:solidFill>
                <a:latin typeface="Century Gothic"/>
                <a:cs typeface="Century Gothic"/>
              </a:rPr>
              <a:t>1</a:t>
            </a:r>
            <a:endParaRPr sz="1800">
              <a:latin typeface="Century Gothic"/>
              <a:cs typeface="Century Gothic"/>
            </a:endParaRPr>
          </a:p>
        </p:txBody>
      </p:sp>
      <p:sp>
        <p:nvSpPr>
          <p:cNvPr id="46" name="object 4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6347" rIns="0" bIns="0" rtlCol="0">
            <a:spAutoFit/>
          </a:bodyPr>
          <a:lstStyle/>
          <a:p>
            <a:pPr marL="2392045">
              <a:lnSpc>
                <a:spcPts val="1250"/>
              </a:lnSpc>
            </a:pPr>
            <a:fld id="{81D60167-4931-47E6-BA6A-407CBD079E47}" type="slidenum">
              <a:rPr spc="-25" dirty="0"/>
              <a:t>207</a:t>
            </a:fld>
            <a:endParaRPr spc="-25" dirty="0"/>
          </a:p>
        </p:txBody>
      </p:sp>
      <p:sp>
        <p:nvSpPr>
          <p:cNvPr id="47" name="object 4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/>
              <a:t>©</a:t>
            </a:r>
            <a:r>
              <a:rPr spc="-15" dirty="0"/>
              <a:t> </a:t>
            </a:r>
            <a:r>
              <a:rPr dirty="0"/>
              <a:t>The</a:t>
            </a:r>
            <a:r>
              <a:rPr spc="-30" dirty="0"/>
              <a:t> </a:t>
            </a:r>
            <a:r>
              <a:rPr dirty="0"/>
              <a:t>KPI</a:t>
            </a:r>
            <a:r>
              <a:rPr spc="-5" dirty="0"/>
              <a:t> </a:t>
            </a:r>
            <a:r>
              <a:rPr dirty="0"/>
              <a:t>Institute</a:t>
            </a:r>
            <a:r>
              <a:rPr spc="-20" dirty="0"/>
              <a:t> 2023</a:t>
            </a:r>
          </a:p>
        </p:txBody>
      </p:sp>
      <p:sp>
        <p:nvSpPr>
          <p:cNvPr id="44" name="object 44"/>
          <p:cNvSpPr txBox="1"/>
          <p:nvPr/>
        </p:nvSpPr>
        <p:spPr>
          <a:xfrm>
            <a:off x="700836" y="3542157"/>
            <a:ext cx="1568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solidFill>
                  <a:srgbClr val="FFFFFF"/>
                </a:solidFill>
                <a:latin typeface="Century Gothic"/>
                <a:cs typeface="Century Gothic"/>
              </a:rPr>
              <a:t>2</a:t>
            </a:r>
            <a:endParaRPr sz="1800">
              <a:latin typeface="Century Gothic"/>
              <a:cs typeface="Century Gothic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22782" y="4996053"/>
            <a:ext cx="1562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solidFill>
                  <a:srgbClr val="FFFFFF"/>
                </a:solidFill>
                <a:latin typeface="Century Gothic"/>
                <a:cs typeface="Century Gothic"/>
              </a:rPr>
              <a:t>3</a:t>
            </a:r>
            <a:endParaRPr sz="1800">
              <a:latin typeface="Century Gothic"/>
              <a:cs typeface="Century Gothic"/>
            </a:endParaRPr>
          </a:p>
        </p:txBody>
      </p:sp>
    </p:spTree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09258" rIns="0" bIns="0" rtlCol="0">
            <a:spAutoFit/>
          </a:bodyPr>
          <a:lstStyle/>
          <a:p>
            <a:pPr marL="31115">
              <a:lnSpc>
                <a:spcPct val="100000"/>
              </a:lnSpc>
              <a:spcBef>
                <a:spcPts val="100"/>
              </a:spcBef>
            </a:pPr>
            <a:r>
              <a:rPr spc="125" dirty="0"/>
              <a:t>DATA</a:t>
            </a:r>
            <a:r>
              <a:rPr spc="25" dirty="0"/>
              <a:t> </a:t>
            </a:r>
            <a:r>
              <a:rPr spc="120" dirty="0"/>
              <a:t>GATHERING</a:t>
            </a:r>
            <a:r>
              <a:rPr spc="50" dirty="0"/>
              <a:t> </a:t>
            </a:r>
            <a:r>
              <a:rPr spc="155" dirty="0"/>
              <a:t>PROCESS</a:t>
            </a:r>
            <a:r>
              <a:rPr spc="20" dirty="0"/>
              <a:t> </a:t>
            </a:r>
            <a:r>
              <a:rPr spc="100" dirty="0"/>
              <a:t>MAP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319886" y="1249705"/>
            <a:ext cx="793115" cy="1300480"/>
            <a:chOff x="319886" y="1249705"/>
            <a:chExt cx="793115" cy="1300480"/>
          </a:xfrm>
        </p:grpSpPr>
        <p:sp>
          <p:nvSpPr>
            <p:cNvPr id="4" name="object 4"/>
            <p:cNvSpPr/>
            <p:nvPr/>
          </p:nvSpPr>
          <p:spPr>
            <a:xfrm>
              <a:off x="682752" y="1854708"/>
              <a:ext cx="178435" cy="123825"/>
            </a:xfrm>
            <a:custGeom>
              <a:avLst/>
              <a:gdLst/>
              <a:ahLst/>
              <a:cxnLst/>
              <a:rect l="l" t="t" r="r" b="b"/>
              <a:pathLst>
                <a:path w="178434" h="123825">
                  <a:moveTo>
                    <a:pt x="178308" y="0"/>
                  </a:moveTo>
                  <a:lnTo>
                    <a:pt x="89154" y="44703"/>
                  </a:lnTo>
                  <a:lnTo>
                    <a:pt x="0" y="0"/>
                  </a:lnTo>
                  <a:lnTo>
                    <a:pt x="0" y="78739"/>
                  </a:lnTo>
                  <a:lnTo>
                    <a:pt x="89154" y="123443"/>
                  </a:lnTo>
                  <a:lnTo>
                    <a:pt x="178308" y="78739"/>
                  </a:lnTo>
                  <a:lnTo>
                    <a:pt x="178308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2752" y="2426208"/>
              <a:ext cx="178308" cy="123443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682752" y="1755648"/>
              <a:ext cx="178435" cy="121920"/>
            </a:xfrm>
            <a:custGeom>
              <a:avLst/>
              <a:gdLst/>
              <a:ahLst/>
              <a:cxnLst/>
              <a:rect l="l" t="t" r="r" b="b"/>
              <a:pathLst>
                <a:path w="178434" h="121919">
                  <a:moveTo>
                    <a:pt x="178308" y="0"/>
                  </a:moveTo>
                  <a:lnTo>
                    <a:pt x="89154" y="44068"/>
                  </a:lnTo>
                  <a:lnTo>
                    <a:pt x="0" y="0"/>
                  </a:lnTo>
                  <a:lnTo>
                    <a:pt x="0" y="77850"/>
                  </a:lnTo>
                  <a:lnTo>
                    <a:pt x="89154" y="121919"/>
                  </a:lnTo>
                  <a:lnTo>
                    <a:pt x="178308" y="77850"/>
                  </a:lnTo>
                  <a:lnTo>
                    <a:pt x="178308" y="0"/>
                  </a:lnTo>
                  <a:close/>
                </a:path>
              </a:pathLst>
            </a:custGeom>
            <a:solidFill>
              <a:srgbClr val="0871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9886" y="1397367"/>
              <a:ext cx="335485" cy="335496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327660" y="1405128"/>
              <a:ext cx="260985" cy="260985"/>
            </a:xfrm>
            <a:custGeom>
              <a:avLst/>
              <a:gdLst/>
              <a:ahLst/>
              <a:cxnLst/>
              <a:rect l="l" t="t" r="r" b="b"/>
              <a:pathLst>
                <a:path w="260984" h="260985">
                  <a:moveTo>
                    <a:pt x="130302" y="0"/>
                  </a:moveTo>
                  <a:lnTo>
                    <a:pt x="79584" y="10233"/>
                  </a:lnTo>
                  <a:lnTo>
                    <a:pt x="38166" y="38147"/>
                  </a:lnTo>
                  <a:lnTo>
                    <a:pt x="10240" y="79563"/>
                  </a:lnTo>
                  <a:lnTo>
                    <a:pt x="0" y="130301"/>
                  </a:lnTo>
                  <a:lnTo>
                    <a:pt x="10240" y="181040"/>
                  </a:lnTo>
                  <a:lnTo>
                    <a:pt x="38166" y="222456"/>
                  </a:lnTo>
                  <a:lnTo>
                    <a:pt x="79584" y="250370"/>
                  </a:lnTo>
                  <a:lnTo>
                    <a:pt x="130302" y="260604"/>
                  </a:lnTo>
                  <a:lnTo>
                    <a:pt x="181019" y="250370"/>
                  </a:lnTo>
                  <a:lnTo>
                    <a:pt x="222437" y="222456"/>
                  </a:lnTo>
                  <a:lnTo>
                    <a:pt x="250363" y="181040"/>
                  </a:lnTo>
                  <a:lnTo>
                    <a:pt x="260604" y="130301"/>
                  </a:lnTo>
                  <a:lnTo>
                    <a:pt x="250363" y="79563"/>
                  </a:lnTo>
                  <a:lnTo>
                    <a:pt x="222437" y="38147"/>
                  </a:lnTo>
                  <a:lnTo>
                    <a:pt x="181019" y="10233"/>
                  </a:lnTo>
                  <a:lnTo>
                    <a:pt x="130302" y="0"/>
                  </a:lnTo>
                  <a:close/>
                </a:path>
              </a:pathLst>
            </a:custGeom>
            <a:solidFill>
              <a:srgbClr val="0871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81584" y="1249705"/>
              <a:ext cx="630974" cy="629386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07492" y="1275588"/>
              <a:ext cx="550202" cy="550163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62356" y="1328928"/>
              <a:ext cx="419100" cy="420624"/>
            </a:xfrm>
            <a:prstGeom prst="rect">
              <a:avLst/>
            </a:prstGeom>
          </p:spPr>
        </p:pic>
      </p:grpSp>
      <p:sp>
        <p:nvSpPr>
          <p:cNvPr id="12" name="object 12"/>
          <p:cNvSpPr/>
          <p:nvPr/>
        </p:nvSpPr>
        <p:spPr>
          <a:xfrm>
            <a:off x="1560575" y="1677923"/>
            <a:ext cx="1792605" cy="866140"/>
          </a:xfrm>
          <a:custGeom>
            <a:avLst/>
            <a:gdLst/>
            <a:ahLst/>
            <a:cxnLst/>
            <a:rect l="l" t="t" r="r" b="b"/>
            <a:pathLst>
              <a:path w="1792604" h="866139">
                <a:moveTo>
                  <a:pt x="0" y="432815"/>
                </a:moveTo>
                <a:lnTo>
                  <a:pt x="8898" y="371587"/>
                </a:lnTo>
                <a:lnTo>
                  <a:pt x="34785" y="312997"/>
                </a:lnTo>
                <a:lnTo>
                  <a:pt x="76448" y="257629"/>
                </a:lnTo>
                <a:lnTo>
                  <a:pt x="132674" y="206072"/>
                </a:lnTo>
                <a:lnTo>
                  <a:pt x="165868" y="181905"/>
                </a:lnTo>
                <a:lnTo>
                  <a:pt x="202249" y="158911"/>
                </a:lnTo>
                <a:lnTo>
                  <a:pt x="241663" y="137162"/>
                </a:lnTo>
                <a:lnTo>
                  <a:pt x="283960" y="116732"/>
                </a:lnTo>
                <a:lnTo>
                  <a:pt x="328988" y="97694"/>
                </a:lnTo>
                <a:lnTo>
                  <a:pt x="376596" y="80121"/>
                </a:lnTo>
                <a:lnTo>
                  <a:pt x="426631" y="64087"/>
                </a:lnTo>
                <a:lnTo>
                  <a:pt x="478942" y="49665"/>
                </a:lnTo>
                <a:lnTo>
                  <a:pt x="533377" y="36928"/>
                </a:lnTo>
                <a:lnTo>
                  <a:pt x="589785" y="25950"/>
                </a:lnTo>
                <a:lnTo>
                  <a:pt x="648015" y="16803"/>
                </a:lnTo>
                <a:lnTo>
                  <a:pt x="707914" y="9561"/>
                </a:lnTo>
                <a:lnTo>
                  <a:pt x="769330" y="4298"/>
                </a:lnTo>
                <a:lnTo>
                  <a:pt x="832114" y="1086"/>
                </a:lnTo>
                <a:lnTo>
                  <a:pt x="896112" y="0"/>
                </a:lnTo>
                <a:lnTo>
                  <a:pt x="960109" y="1086"/>
                </a:lnTo>
                <a:lnTo>
                  <a:pt x="1022893" y="4298"/>
                </a:lnTo>
                <a:lnTo>
                  <a:pt x="1084309" y="9561"/>
                </a:lnTo>
                <a:lnTo>
                  <a:pt x="1144208" y="16803"/>
                </a:lnTo>
                <a:lnTo>
                  <a:pt x="1202438" y="25950"/>
                </a:lnTo>
                <a:lnTo>
                  <a:pt x="1258846" y="36928"/>
                </a:lnTo>
                <a:lnTo>
                  <a:pt x="1313281" y="49665"/>
                </a:lnTo>
                <a:lnTo>
                  <a:pt x="1365592" y="64087"/>
                </a:lnTo>
                <a:lnTo>
                  <a:pt x="1415627" y="80121"/>
                </a:lnTo>
                <a:lnTo>
                  <a:pt x="1463235" y="97694"/>
                </a:lnTo>
                <a:lnTo>
                  <a:pt x="1508263" y="116732"/>
                </a:lnTo>
                <a:lnTo>
                  <a:pt x="1550560" y="137162"/>
                </a:lnTo>
                <a:lnTo>
                  <a:pt x="1589974" y="158911"/>
                </a:lnTo>
                <a:lnTo>
                  <a:pt x="1626355" y="181905"/>
                </a:lnTo>
                <a:lnTo>
                  <a:pt x="1659549" y="206072"/>
                </a:lnTo>
                <a:lnTo>
                  <a:pt x="1689407" y="231338"/>
                </a:lnTo>
                <a:lnTo>
                  <a:pt x="1738502" y="284873"/>
                </a:lnTo>
                <a:lnTo>
                  <a:pt x="1772429" y="341926"/>
                </a:lnTo>
                <a:lnTo>
                  <a:pt x="1789974" y="401908"/>
                </a:lnTo>
                <a:lnTo>
                  <a:pt x="1792224" y="432815"/>
                </a:lnTo>
                <a:lnTo>
                  <a:pt x="1789974" y="463723"/>
                </a:lnTo>
                <a:lnTo>
                  <a:pt x="1772429" y="523705"/>
                </a:lnTo>
                <a:lnTo>
                  <a:pt x="1738502" y="580758"/>
                </a:lnTo>
                <a:lnTo>
                  <a:pt x="1689407" y="634293"/>
                </a:lnTo>
                <a:lnTo>
                  <a:pt x="1659549" y="659559"/>
                </a:lnTo>
                <a:lnTo>
                  <a:pt x="1626355" y="683726"/>
                </a:lnTo>
                <a:lnTo>
                  <a:pt x="1589974" y="706720"/>
                </a:lnTo>
                <a:lnTo>
                  <a:pt x="1550560" y="728469"/>
                </a:lnTo>
                <a:lnTo>
                  <a:pt x="1508263" y="748899"/>
                </a:lnTo>
                <a:lnTo>
                  <a:pt x="1463235" y="767937"/>
                </a:lnTo>
                <a:lnTo>
                  <a:pt x="1415627" y="785510"/>
                </a:lnTo>
                <a:lnTo>
                  <a:pt x="1365592" y="801544"/>
                </a:lnTo>
                <a:lnTo>
                  <a:pt x="1313281" y="815966"/>
                </a:lnTo>
                <a:lnTo>
                  <a:pt x="1258846" y="828703"/>
                </a:lnTo>
                <a:lnTo>
                  <a:pt x="1202438" y="839681"/>
                </a:lnTo>
                <a:lnTo>
                  <a:pt x="1144208" y="848828"/>
                </a:lnTo>
                <a:lnTo>
                  <a:pt x="1084309" y="856070"/>
                </a:lnTo>
                <a:lnTo>
                  <a:pt x="1022893" y="861333"/>
                </a:lnTo>
                <a:lnTo>
                  <a:pt x="960109" y="864545"/>
                </a:lnTo>
                <a:lnTo>
                  <a:pt x="896112" y="865631"/>
                </a:lnTo>
                <a:lnTo>
                  <a:pt x="832114" y="864545"/>
                </a:lnTo>
                <a:lnTo>
                  <a:pt x="769330" y="861333"/>
                </a:lnTo>
                <a:lnTo>
                  <a:pt x="707914" y="856070"/>
                </a:lnTo>
                <a:lnTo>
                  <a:pt x="648015" y="848828"/>
                </a:lnTo>
                <a:lnTo>
                  <a:pt x="589785" y="839681"/>
                </a:lnTo>
                <a:lnTo>
                  <a:pt x="533377" y="828703"/>
                </a:lnTo>
                <a:lnTo>
                  <a:pt x="478942" y="815966"/>
                </a:lnTo>
                <a:lnTo>
                  <a:pt x="426631" y="801544"/>
                </a:lnTo>
                <a:lnTo>
                  <a:pt x="376596" y="785510"/>
                </a:lnTo>
                <a:lnTo>
                  <a:pt x="328988" y="767937"/>
                </a:lnTo>
                <a:lnTo>
                  <a:pt x="283960" y="748899"/>
                </a:lnTo>
                <a:lnTo>
                  <a:pt x="241663" y="728469"/>
                </a:lnTo>
                <a:lnTo>
                  <a:pt x="202249" y="706720"/>
                </a:lnTo>
                <a:lnTo>
                  <a:pt x="165868" y="683726"/>
                </a:lnTo>
                <a:lnTo>
                  <a:pt x="132674" y="659559"/>
                </a:lnTo>
                <a:lnTo>
                  <a:pt x="102816" y="634293"/>
                </a:lnTo>
                <a:lnTo>
                  <a:pt x="53721" y="580758"/>
                </a:lnTo>
                <a:lnTo>
                  <a:pt x="19794" y="523705"/>
                </a:lnTo>
                <a:lnTo>
                  <a:pt x="2249" y="463723"/>
                </a:lnTo>
                <a:lnTo>
                  <a:pt x="0" y="432815"/>
                </a:lnTo>
                <a:close/>
              </a:path>
            </a:pathLst>
          </a:custGeom>
          <a:ln w="9525">
            <a:solidFill>
              <a:srgbClr val="0871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707769" y="1809115"/>
            <a:ext cx="150050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200" spc="-30" dirty="0">
                <a:solidFill>
                  <a:srgbClr val="5F5F5F"/>
                </a:solidFill>
                <a:latin typeface="Tahoma"/>
                <a:cs typeface="Tahoma"/>
              </a:rPr>
              <a:t>Send</a:t>
            </a:r>
            <a:r>
              <a:rPr sz="1200" spc="-14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200" spc="-20" dirty="0">
                <a:solidFill>
                  <a:srgbClr val="5F5F5F"/>
                </a:solidFill>
                <a:latin typeface="Tahoma"/>
                <a:cs typeface="Tahoma"/>
              </a:rPr>
              <a:t>data</a:t>
            </a:r>
            <a:r>
              <a:rPr sz="1200" spc="-13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5F5F5F"/>
                </a:solidFill>
                <a:latin typeface="Tahoma"/>
                <a:cs typeface="Tahoma"/>
              </a:rPr>
              <a:t>gathering</a:t>
            </a:r>
            <a:endParaRPr sz="1200">
              <a:latin typeface="Tahoma"/>
              <a:cs typeface="Tahoma"/>
            </a:endParaRPr>
          </a:p>
          <a:p>
            <a:pPr algn="ctr">
              <a:lnSpc>
                <a:spcPct val="100000"/>
              </a:lnSpc>
            </a:pPr>
            <a:r>
              <a:rPr sz="1200" spc="-10" dirty="0">
                <a:solidFill>
                  <a:srgbClr val="5F5F5F"/>
                </a:solidFill>
                <a:latin typeface="Tahoma"/>
                <a:cs typeface="Tahoma"/>
              </a:rPr>
              <a:t>email</a:t>
            </a:r>
            <a:endParaRPr sz="1200">
              <a:latin typeface="Tahoma"/>
              <a:cs typeface="Tahoma"/>
            </a:endParaRPr>
          </a:p>
          <a:p>
            <a:pPr marL="38100" marR="30480" algn="ctr">
              <a:lnSpc>
                <a:spcPct val="100000"/>
              </a:lnSpc>
            </a:pPr>
            <a:r>
              <a:rPr sz="1200" dirty="0">
                <a:solidFill>
                  <a:srgbClr val="5F5F5F"/>
                </a:solidFill>
                <a:latin typeface="Tahoma"/>
                <a:cs typeface="Tahoma"/>
              </a:rPr>
              <a:t>2</a:t>
            </a:r>
            <a:r>
              <a:rPr sz="1200" baseline="24305" dirty="0">
                <a:solidFill>
                  <a:srgbClr val="5F5F5F"/>
                </a:solidFill>
                <a:latin typeface="Tahoma"/>
                <a:cs typeface="Tahoma"/>
              </a:rPr>
              <a:t>nd</a:t>
            </a:r>
            <a:r>
              <a:rPr sz="1200" spc="30" baseline="2430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200" spc="-20" dirty="0">
                <a:solidFill>
                  <a:srgbClr val="5F5F5F"/>
                </a:solidFill>
                <a:latin typeface="Tahoma"/>
                <a:cs typeface="Tahoma"/>
              </a:rPr>
              <a:t>working</a:t>
            </a:r>
            <a:r>
              <a:rPr sz="1200" spc="-114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200" spc="-30" dirty="0">
                <a:solidFill>
                  <a:srgbClr val="5F5F5F"/>
                </a:solidFill>
                <a:latin typeface="Tahoma"/>
                <a:cs typeface="Tahoma"/>
              </a:rPr>
              <a:t>day</a:t>
            </a:r>
            <a:r>
              <a:rPr sz="1200" spc="-13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5F5F5F"/>
                </a:solidFill>
                <a:latin typeface="Tahoma"/>
                <a:cs typeface="Tahoma"/>
              </a:rPr>
              <a:t>of</a:t>
            </a:r>
            <a:r>
              <a:rPr sz="1200" spc="-10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200" spc="-25" dirty="0">
                <a:solidFill>
                  <a:srgbClr val="5F5F5F"/>
                </a:solidFill>
                <a:latin typeface="Tahoma"/>
                <a:cs typeface="Tahoma"/>
              </a:rPr>
              <a:t>the </a:t>
            </a:r>
            <a:r>
              <a:rPr sz="1200" spc="-10" dirty="0">
                <a:solidFill>
                  <a:srgbClr val="5F5F5F"/>
                </a:solidFill>
                <a:latin typeface="Tahoma"/>
                <a:cs typeface="Tahoma"/>
              </a:rPr>
              <a:t>month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680459" y="1717548"/>
            <a:ext cx="1477010" cy="805180"/>
          </a:xfrm>
          <a:prstGeom prst="rect">
            <a:avLst/>
          </a:prstGeom>
          <a:ln w="9525">
            <a:solidFill>
              <a:srgbClr val="087150"/>
            </a:solidFill>
          </a:ln>
        </p:spPr>
        <p:txBody>
          <a:bodyPr vert="horz" wrap="square" lIns="0" tIns="35560" rIns="0" bIns="0" rtlCol="0">
            <a:spAutoFit/>
          </a:bodyPr>
          <a:lstStyle/>
          <a:p>
            <a:pPr marL="329565" marR="205740" indent="-116205">
              <a:lnSpc>
                <a:spcPct val="100000"/>
              </a:lnSpc>
              <a:spcBef>
                <a:spcPts val="280"/>
              </a:spcBef>
            </a:pPr>
            <a:r>
              <a:rPr sz="1200" dirty="0">
                <a:solidFill>
                  <a:srgbClr val="5F5F5F"/>
                </a:solidFill>
                <a:latin typeface="Tahoma"/>
                <a:cs typeface="Tahoma"/>
              </a:rPr>
              <a:t>Data</a:t>
            </a:r>
            <a:r>
              <a:rPr sz="1200" spc="-11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5F5F5F"/>
                </a:solidFill>
                <a:latin typeface="Tahoma"/>
                <a:cs typeface="Tahoma"/>
              </a:rPr>
              <a:t>custodians provide</a:t>
            </a:r>
            <a:r>
              <a:rPr sz="1200" spc="-14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200" spc="-20" dirty="0">
                <a:solidFill>
                  <a:srgbClr val="5F5F5F"/>
                </a:solidFill>
                <a:latin typeface="Tahoma"/>
                <a:cs typeface="Tahoma"/>
              </a:rPr>
              <a:t>data</a:t>
            </a:r>
            <a:endParaRPr sz="1200">
              <a:latin typeface="Tahoma"/>
              <a:cs typeface="Tahoma"/>
            </a:endParaRPr>
          </a:p>
          <a:p>
            <a:pPr marL="404495" marR="149225" indent="-248920">
              <a:lnSpc>
                <a:spcPct val="100000"/>
              </a:lnSpc>
            </a:pPr>
            <a:r>
              <a:rPr sz="1200" dirty="0">
                <a:solidFill>
                  <a:srgbClr val="5F5F5F"/>
                </a:solidFill>
                <a:latin typeface="Tahoma"/>
                <a:cs typeface="Tahoma"/>
              </a:rPr>
              <a:t>3</a:t>
            </a:r>
            <a:r>
              <a:rPr sz="1200" baseline="24305" dirty="0">
                <a:solidFill>
                  <a:srgbClr val="5F5F5F"/>
                </a:solidFill>
                <a:latin typeface="Tahoma"/>
                <a:cs typeface="Tahoma"/>
              </a:rPr>
              <a:t>rd</a:t>
            </a:r>
            <a:r>
              <a:rPr sz="1200" spc="44" baseline="2430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200" spc="-20" dirty="0">
                <a:solidFill>
                  <a:srgbClr val="5F5F5F"/>
                </a:solidFill>
                <a:latin typeface="Tahoma"/>
                <a:cs typeface="Tahoma"/>
              </a:rPr>
              <a:t>working</a:t>
            </a:r>
            <a:r>
              <a:rPr sz="1200" spc="-10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200" spc="-30" dirty="0">
                <a:solidFill>
                  <a:srgbClr val="5F5F5F"/>
                </a:solidFill>
                <a:latin typeface="Tahoma"/>
                <a:cs typeface="Tahoma"/>
              </a:rPr>
              <a:t>day</a:t>
            </a:r>
            <a:r>
              <a:rPr sz="1200" spc="-9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200" spc="-25" dirty="0">
                <a:solidFill>
                  <a:srgbClr val="5F5F5F"/>
                </a:solidFill>
                <a:latin typeface="Tahoma"/>
                <a:cs typeface="Tahoma"/>
              </a:rPr>
              <a:t>of </a:t>
            </a:r>
            <a:r>
              <a:rPr sz="1200" spc="-20" dirty="0">
                <a:solidFill>
                  <a:srgbClr val="5F5F5F"/>
                </a:solidFill>
                <a:latin typeface="Tahoma"/>
                <a:cs typeface="Tahoma"/>
              </a:rPr>
              <a:t>the</a:t>
            </a:r>
            <a:r>
              <a:rPr sz="1200" spc="-12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5F5F5F"/>
                </a:solidFill>
                <a:latin typeface="Tahoma"/>
                <a:cs typeface="Tahoma"/>
              </a:rPr>
              <a:t>month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541264" y="1725167"/>
            <a:ext cx="1475740" cy="805180"/>
          </a:xfrm>
          <a:prstGeom prst="rect">
            <a:avLst/>
          </a:prstGeom>
          <a:ln w="9525">
            <a:solidFill>
              <a:srgbClr val="087150"/>
            </a:solidFill>
          </a:ln>
        </p:spPr>
        <p:txBody>
          <a:bodyPr vert="horz" wrap="square" lIns="0" tIns="127000" rIns="0" bIns="0" rtlCol="0">
            <a:spAutoFit/>
          </a:bodyPr>
          <a:lstStyle/>
          <a:p>
            <a:pPr marL="157480" marR="149225" indent="1270" algn="ctr">
              <a:lnSpc>
                <a:spcPct val="100000"/>
              </a:lnSpc>
              <a:spcBef>
                <a:spcPts val="1000"/>
              </a:spcBef>
            </a:pPr>
            <a:r>
              <a:rPr sz="1200" dirty="0">
                <a:solidFill>
                  <a:srgbClr val="5F5F5F"/>
                </a:solidFill>
                <a:latin typeface="Tahoma"/>
                <a:cs typeface="Tahoma"/>
              </a:rPr>
              <a:t>Generate</a:t>
            </a:r>
            <a:r>
              <a:rPr sz="1200" spc="-15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5F5F5F"/>
                </a:solidFill>
                <a:latin typeface="Tahoma"/>
                <a:cs typeface="Tahoma"/>
              </a:rPr>
              <a:t>report </a:t>
            </a:r>
            <a:r>
              <a:rPr sz="1200" dirty="0">
                <a:solidFill>
                  <a:srgbClr val="5F5F5F"/>
                </a:solidFill>
                <a:latin typeface="Tahoma"/>
                <a:cs typeface="Tahoma"/>
              </a:rPr>
              <a:t>4</a:t>
            </a:r>
            <a:r>
              <a:rPr sz="1200" baseline="24305" dirty="0">
                <a:solidFill>
                  <a:srgbClr val="5F5F5F"/>
                </a:solidFill>
                <a:latin typeface="Tahoma"/>
                <a:cs typeface="Tahoma"/>
              </a:rPr>
              <a:t>th</a:t>
            </a:r>
            <a:r>
              <a:rPr sz="1200" spc="60" baseline="2430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200" spc="-20" dirty="0">
                <a:solidFill>
                  <a:srgbClr val="5F5F5F"/>
                </a:solidFill>
                <a:latin typeface="Tahoma"/>
                <a:cs typeface="Tahoma"/>
              </a:rPr>
              <a:t>working</a:t>
            </a:r>
            <a:r>
              <a:rPr sz="1200" spc="-114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200" spc="-30" dirty="0">
                <a:solidFill>
                  <a:srgbClr val="5F5F5F"/>
                </a:solidFill>
                <a:latin typeface="Tahoma"/>
                <a:cs typeface="Tahoma"/>
              </a:rPr>
              <a:t>day</a:t>
            </a:r>
            <a:r>
              <a:rPr sz="1200" spc="-10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200" spc="-25" dirty="0">
                <a:solidFill>
                  <a:srgbClr val="5F5F5F"/>
                </a:solidFill>
                <a:latin typeface="Tahoma"/>
                <a:cs typeface="Tahoma"/>
              </a:rPr>
              <a:t>of </a:t>
            </a:r>
            <a:r>
              <a:rPr sz="1200" spc="-20" dirty="0">
                <a:solidFill>
                  <a:srgbClr val="5F5F5F"/>
                </a:solidFill>
                <a:latin typeface="Tahoma"/>
                <a:cs typeface="Tahoma"/>
              </a:rPr>
              <a:t>the</a:t>
            </a:r>
            <a:r>
              <a:rPr sz="1200" spc="-12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5F5F5F"/>
                </a:solidFill>
                <a:latin typeface="Tahoma"/>
                <a:cs typeface="Tahoma"/>
              </a:rPr>
              <a:t>month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7341107" y="1728216"/>
            <a:ext cx="1475740" cy="805180"/>
          </a:xfrm>
          <a:custGeom>
            <a:avLst/>
            <a:gdLst/>
            <a:ahLst/>
            <a:cxnLst/>
            <a:rect l="l" t="t" r="r" b="b"/>
            <a:pathLst>
              <a:path w="1475740" h="805180">
                <a:moveTo>
                  <a:pt x="0" y="804672"/>
                </a:moveTo>
                <a:lnTo>
                  <a:pt x="1475231" y="804672"/>
                </a:lnTo>
                <a:lnTo>
                  <a:pt x="1475231" y="0"/>
                </a:lnTo>
                <a:lnTo>
                  <a:pt x="0" y="0"/>
                </a:lnTo>
                <a:lnTo>
                  <a:pt x="0" y="804672"/>
                </a:lnTo>
                <a:close/>
              </a:path>
            </a:pathLst>
          </a:custGeom>
          <a:ln w="9525">
            <a:solidFill>
              <a:srgbClr val="0871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7396860" y="1696974"/>
            <a:ext cx="1363980" cy="8642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50495" marR="139065" algn="ctr">
              <a:lnSpc>
                <a:spcPct val="100000"/>
              </a:lnSpc>
              <a:spcBef>
                <a:spcPts val="105"/>
              </a:spcBef>
            </a:pPr>
            <a:r>
              <a:rPr sz="1100" spc="-10" dirty="0">
                <a:solidFill>
                  <a:srgbClr val="5F5F5F"/>
                </a:solidFill>
                <a:latin typeface="Tahoma"/>
                <a:cs typeface="Tahoma"/>
              </a:rPr>
              <a:t>Communicate</a:t>
            </a:r>
            <a:r>
              <a:rPr sz="1100" spc="-9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100" spc="-25" dirty="0">
                <a:solidFill>
                  <a:srgbClr val="5F5F5F"/>
                </a:solidFill>
                <a:latin typeface="Tahoma"/>
                <a:cs typeface="Tahoma"/>
              </a:rPr>
              <a:t>the </a:t>
            </a:r>
            <a:r>
              <a:rPr sz="1100" dirty="0">
                <a:solidFill>
                  <a:srgbClr val="5F5F5F"/>
                </a:solidFill>
                <a:latin typeface="Tahoma"/>
                <a:cs typeface="Tahoma"/>
              </a:rPr>
              <a:t>report</a:t>
            </a:r>
            <a:r>
              <a:rPr sz="1100" spc="-12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5F5F5F"/>
                </a:solidFill>
                <a:latin typeface="Tahoma"/>
                <a:cs typeface="Tahoma"/>
              </a:rPr>
              <a:t>to</a:t>
            </a:r>
            <a:r>
              <a:rPr sz="1100" spc="-9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100" spc="-25" dirty="0">
                <a:solidFill>
                  <a:srgbClr val="5F5F5F"/>
                </a:solidFill>
                <a:latin typeface="Tahoma"/>
                <a:cs typeface="Tahoma"/>
              </a:rPr>
              <a:t>all </a:t>
            </a:r>
            <a:r>
              <a:rPr sz="1100" spc="-10" dirty="0">
                <a:solidFill>
                  <a:srgbClr val="5F5F5F"/>
                </a:solidFill>
                <a:latin typeface="Tahoma"/>
                <a:cs typeface="Tahoma"/>
              </a:rPr>
              <a:t>employees</a:t>
            </a:r>
            <a:endParaRPr sz="1100">
              <a:latin typeface="Tahoma"/>
              <a:cs typeface="Tahoma"/>
            </a:endParaRPr>
          </a:p>
          <a:p>
            <a:pPr marL="38100" marR="30480" algn="ctr">
              <a:lnSpc>
                <a:spcPct val="100000"/>
              </a:lnSpc>
            </a:pPr>
            <a:r>
              <a:rPr sz="1100" dirty="0">
                <a:solidFill>
                  <a:srgbClr val="5F5F5F"/>
                </a:solidFill>
                <a:latin typeface="Tahoma"/>
                <a:cs typeface="Tahoma"/>
              </a:rPr>
              <a:t>5</a:t>
            </a:r>
            <a:r>
              <a:rPr sz="1050" baseline="27777" dirty="0">
                <a:solidFill>
                  <a:srgbClr val="5F5F5F"/>
                </a:solidFill>
                <a:latin typeface="Tahoma"/>
                <a:cs typeface="Tahoma"/>
              </a:rPr>
              <a:t>th</a:t>
            </a:r>
            <a:r>
              <a:rPr sz="1050" spc="30" baseline="27777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100" spc="-10" dirty="0">
                <a:solidFill>
                  <a:srgbClr val="5F5F5F"/>
                </a:solidFill>
                <a:latin typeface="Tahoma"/>
                <a:cs typeface="Tahoma"/>
              </a:rPr>
              <a:t>working</a:t>
            </a:r>
            <a:r>
              <a:rPr sz="1100" spc="-13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100" spc="-30" dirty="0">
                <a:solidFill>
                  <a:srgbClr val="5F5F5F"/>
                </a:solidFill>
                <a:latin typeface="Tahoma"/>
                <a:cs typeface="Tahoma"/>
              </a:rPr>
              <a:t>day</a:t>
            </a:r>
            <a:r>
              <a:rPr sz="1100" spc="-11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5F5F5F"/>
                </a:solidFill>
                <a:latin typeface="Tahoma"/>
                <a:cs typeface="Tahoma"/>
              </a:rPr>
              <a:t>of</a:t>
            </a:r>
            <a:r>
              <a:rPr sz="1100" spc="-11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100" spc="-25" dirty="0">
                <a:solidFill>
                  <a:srgbClr val="5F5F5F"/>
                </a:solidFill>
                <a:latin typeface="Tahoma"/>
                <a:cs typeface="Tahoma"/>
              </a:rPr>
              <a:t>the </a:t>
            </a:r>
            <a:r>
              <a:rPr sz="1100" spc="-10" dirty="0">
                <a:solidFill>
                  <a:srgbClr val="5F5F5F"/>
                </a:solidFill>
                <a:latin typeface="Tahoma"/>
                <a:cs typeface="Tahoma"/>
              </a:rPr>
              <a:t>month</a:t>
            </a:r>
            <a:endParaRPr sz="1100">
              <a:latin typeface="Tahoma"/>
              <a:cs typeface="Tahoma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1964245" y="3306889"/>
            <a:ext cx="995680" cy="944244"/>
            <a:chOff x="1964245" y="3306889"/>
            <a:chExt cx="995680" cy="944244"/>
          </a:xfrm>
        </p:grpSpPr>
        <p:sp>
          <p:nvSpPr>
            <p:cNvPr id="19" name="object 19"/>
            <p:cNvSpPr/>
            <p:nvPr/>
          </p:nvSpPr>
          <p:spPr>
            <a:xfrm>
              <a:off x="1969007" y="3311652"/>
              <a:ext cx="986155" cy="934719"/>
            </a:xfrm>
            <a:custGeom>
              <a:avLst/>
              <a:gdLst/>
              <a:ahLst/>
              <a:cxnLst/>
              <a:rect l="l" t="t" r="r" b="b"/>
              <a:pathLst>
                <a:path w="986155" h="934720">
                  <a:moveTo>
                    <a:pt x="493014" y="0"/>
                  </a:moveTo>
                  <a:lnTo>
                    <a:pt x="0" y="467106"/>
                  </a:lnTo>
                  <a:lnTo>
                    <a:pt x="493014" y="934212"/>
                  </a:lnTo>
                  <a:lnTo>
                    <a:pt x="986028" y="467106"/>
                  </a:lnTo>
                  <a:lnTo>
                    <a:pt x="493014" y="0"/>
                  </a:lnTo>
                  <a:close/>
                </a:path>
              </a:pathLst>
            </a:custGeom>
            <a:solidFill>
              <a:srgbClr val="DFDF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969007" y="3311652"/>
              <a:ext cx="986155" cy="934719"/>
            </a:xfrm>
            <a:custGeom>
              <a:avLst/>
              <a:gdLst/>
              <a:ahLst/>
              <a:cxnLst/>
              <a:rect l="l" t="t" r="r" b="b"/>
              <a:pathLst>
                <a:path w="986155" h="934720">
                  <a:moveTo>
                    <a:pt x="0" y="467106"/>
                  </a:moveTo>
                  <a:lnTo>
                    <a:pt x="493014" y="0"/>
                  </a:lnTo>
                  <a:lnTo>
                    <a:pt x="986028" y="467106"/>
                  </a:lnTo>
                  <a:lnTo>
                    <a:pt x="493014" y="934212"/>
                  </a:lnTo>
                  <a:lnTo>
                    <a:pt x="0" y="467106"/>
                  </a:lnTo>
                  <a:close/>
                </a:path>
              </a:pathLst>
            </a:custGeom>
            <a:ln w="9524">
              <a:solidFill>
                <a:srgbClr val="0871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2203830" y="3567125"/>
            <a:ext cx="514984" cy="3924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5F5F5F"/>
                </a:solidFill>
                <a:latin typeface="Tahoma"/>
                <a:cs typeface="Tahoma"/>
              </a:rPr>
              <a:t>Actions</a:t>
            </a:r>
            <a:endParaRPr sz="1200">
              <a:latin typeface="Tahoma"/>
              <a:cs typeface="Tahoma"/>
            </a:endParaRPr>
          </a:p>
          <a:p>
            <a:pPr marL="47625">
              <a:lnSpc>
                <a:spcPct val="100000"/>
              </a:lnSpc>
              <a:spcBef>
                <a:spcPts val="5"/>
              </a:spcBef>
            </a:pPr>
            <a:r>
              <a:rPr sz="1200" spc="-10" dirty="0">
                <a:solidFill>
                  <a:srgbClr val="5F5F5F"/>
                </a:solidFill>
                <a:latin typeface="Tahoma"/>
                <a:cs typeface="Tahoma"/>
              </a:rPr>
              <a:t>taken?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594103" y="4829555"/>
            <a:ext cx="1743710" cy="805180"/>
          </a:xfrm>
          <a:prstGeom prst="rect">
            <a:avLst/>
          </a:prstGeom>
          <a:ln w="9525">
            <a:solidFill>
              <a:srgbClr val="087150"/>
            </a:solidFill>
          </a:ln>
        </p:spPr>
        <p:txBody>
          <a:bodyPr vert="horz" wrap="square" lIns="0" tIns="36195" rIns="0" bIns="0" rtlCol="0">
            <a:spAutoFit/>
          </a:bodyPr>
          <a:lstStyle/>
          <a:p>
            <a:pPr marL="260350" marR="255270" algn="ctr">
              <a:lnSpc>
                <a:spcPct val="100000"/>
              </a:lnSpc>
              <a:spcBef>
                <a:spcPts val="285"/>
              </a:spcBef>
            </a:pPr>
            <a:r>
              <a:rPr sz="1200" spc="-10" dirty="0">
                <a:solidFill>
                  <a:srgbClr val="5F5F5F"/>
                </a:solidFill>
                <a:latin typeface="Tahoma"/>
                <a:cs typeface="Tahoma"/>
              </a:rPr>
              <a:t>Review</a:t>
            </a:r>
            <a:r>
              <a:rPr sz="1200" spc="-15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5F5F5F"/>
                </a:solidFill>
                <a:latin typeface="Tahoma"/>
                <a:cs typeface="Tahoma"/>
              </a:rPr>
              <a:t>the</a:t>
            </a:r>
            <a:r>
              <a:rPr sz="1200" spc="-14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5F5F5F"/>
                </a:solidFill>
                <a:latin typeface="Tahoma"/>
                <a:cs typeface="Tahoma"/>
              </a:rPr>
              <a:t>actions taken</a:t>
            </a:r>
            <a:endParaRPr sz="1200">
              <a:latin typeface="Tahoma"/>
              <a:cs typeface="Tahoma"/>
            </a:endParaRPr>
          </a:p>
          <a:p>
            <a:pPr algn="ctr">
              <a:lnSpc>
                <a:spcPct val="100000"/>
              </a:lnSpc>
            </a:pPr>
            <a:r>
              <a:rPr sz="1200" dirty="0">
                <a:solidFill>
                  <a:srgbClr val="5F5F5F"/>
                </a:solidFill>
                <a:latin typeface="Tahoma"/>
                <a:cs typeface="Tahoma"/>
              </a:rPr>
              <a:t>16</a:t>
            </a:r>
            <a:r>
              <a:rPr sz="1200" baseline="24305" dirty="0">
                <a:solidFill>
                  <a:srgbClr val="5F5F5F"/>
                </a:solidFill>
                <a:latin typeface="Tahoma"/>
                <a:cs typeface="Tahoma"/>
              </a:rPr>
              <a:t>th</a:t>
            </a:r>
            <a:r>
              <a:rPr sz="1200" spc="60" baseline="2430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200" spc="-20" dirty="0">
                <a:solidFill>
                  <a:srgbClr val="5F5F5F"/>
                </a:solidFill>
                <a:latin typeface="Tahoma"/>
                <a:cs typeface="Tahoma"/>
              </a:rPr>
              <a:t>working</a:t>
            </a:r>
            <a:r>
              <a:rPr sz="1200" spc="-11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200" spc="-30" dirty="0">
                <a:solidFill>
                  <a:srgbClr val="5F5F5F"/>
                </a:solidFill>
                <a:latin typeface="Tahoma"/>
                <a:cs typeface="Tahoma"/>
              </a:rPr>
              <a:t>day</a:t>
            </a:r>
            <a:r>
              <a:rPr sz="1200" spc="-10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5F5F5F"/>
                </a:solidFill>
                <a:latin typeface="Tahoma"/>
                <a:cs typeface="Tahoma"/>
              </a:rPr>
              <a:t>of</a:t>
            </a:r>
            <a:r>
              <a:rPr sz="1200" spc="-8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200" spc="-25" dirty="0">
                <a:solidFill>
                  <a:srgbClr val="5F5F5F"/>
                </a:solidFill>
                <a:latin typeface="Tahoma"/>
                <a:cs typeface="Tahoma"/>
              </a:rPr>
              <a:t>the</a:t>
            </a:r>
            <a:endParaRPr sz="1200">
              <a:latin typeface="Tahoma"/>
              <a:cs typeface="Tahoma"/>
            </a:endParaRPr>
          </a:p>
          <a:p>
            <a:pPr algn="ctr">
              <a:lnSpc>
                <a:spcPct val="100000"/>
              </a:lnSpc>
            </a:pPr>
            <a:r>
              <a:rPr sz="1200" spc="-10" dirty="0">
                <a:solidFill>
                  <a:srgbClr val="5F5F5F"/>
                </a:solidFill>
                <a:latin typeface="Tahoma"/>
                <a:cs typeface="Tahoma"/>
              </a:rPr>
              <a:t>month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653028" y="4829555"/>
            <a:ext cx="1477010" cy="805180"/>
          </a:xfrm>
          <a:prstGeom prst="rect">
            <a:avLst/>
          </a:prstGeom>
          <a:ln w="9525">
            <a:solidFill>
              <a:srgbClr val="087150"/>
            </a:solidFill>
          </a:ln>
        </p:spPr>
        <p:txBody>
          <a:bodyPr vert="horz" wrap="square" lIns="0" tIns="127635" rIns="0" bIns="0" rtlCol="0">
            <a:spAutoFit/>
          </a:bodyPr>
          <a:lstStyle/>
          <a:p>
            <a:pPr marL="114300" marR="105410" indent="216535">
              <a:lnSpc>
                <a:spcPct val="100000"/>
              </a:lnSpc>
              <a:spcBef>
                <a:spcPts val="1005"/>
              </a:spcBef>
            </a:pPr>
            <a:r>
              <a:rPr sz="1200" spc="-20" dirty="0">
                <a:solidFill>
                  <a:srgbClr val="5F5F5F"/>
                </a:solidFill>
                <a:latin typeface="Tahoma"/>
                <a:cs typeface="Tahoma"/>
              </a:rPr>
              <a:t>Take</a:t>
            </a:r>
            <a:r>
              <a:rPr sz="1200" spc="-15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5F5F5F"/>
                </a:solidFill>
                <a:latin typeface="Tahoma"/>
                <a:cs typeface="Tahoma"/>
              </a:rPr>
              <a:t>actions </a:t>
            </a:r>
            <a:r>
              <a:rPr sz="1200" dirty="0">
                <a:solidFill>
                  <a:srgbClr val="5F5F5F"/>
                </a:solidFill>
                <a:latin typeface="Tahoma"/>
                <a:cs typeface="Tahoma"/>
              </a:rPr>
              <a:t>15</a:t>
            </a:r>
            <a:r>
              <a:rPr sz="1200" baseline="24305" dirty="0">
                <a:solidFill>
                  <a:srgbClr val="5F5F5F"/>
                </a:solidFill>
                <a:latin typeface="Tahoma"/>
                <a:cs typeface="Tahoma"/>
              </a:rPr>
              <a:t>th</a:t>
            </a:r>
            <a:r>
              <a:rPr sz="1200" spc="82" baseline="2430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200" spc="-20" dirty="0">
                <a:solidFill>
                  <a:srgbClr val="5F5F5F"/>
                </a:solidFill>
                <a:latin typeface="Tahoma"/>
                <a:cs typeface="Tahoma"/>
              </a:rPr>
              <a:t>working</a:t>
            </a:r>
            <a:r>
              <a:rPr sz="1200" spc="-10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200" spc="-30" dirty="0">
                <a:solidFill>
                  <a:srgbClr val="5F5F5F"/>
                </a:solidFill>
                <a:latin typeface="Tahoma"/>
                <a:cs typeface="Tahoma"/>
              </a:rPr>
              <a:t>day</a:t>
            </a:r>
            <a:r>
              <a:rPr sz="1200" spc="-8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200" spc="-25" dirty="0">
                <a:solidFill>
                  <a:srgbClr val="5F5F5F"/>
                </a:solidFill>
                <a:latin typeface="Tahoma"/>
                <a:cs typeface="Tahoma"/>
              </a:rPr>
              <a:t>of</a:t>
            </a:r>
            <a:endParaRPr sz="1200">
              <a:latin typeface="Tahoma"/>
              <a:cs typeface="Tahoma"/>
            </a:endParaRPr>
          </a:p>
          <a:p>
            <a:pPr marL="405765">
              <a:lnSpc>
                <a:spcPct val="100000"/>
              </a:lnSpc>
            </a:pPr>
            <a:r>
              <a:rPr sz="1200" spc="-20" dirty="0">
                <a:solidFill>
                  <a:srgbClr val="5F5F5F"/>
                </a:solidFill>
                <a:latin typeface="Tahoma"/>
                <a:cs typeface="Tahoma"/>
              </a:rPr>
              <a:t>the</a:t>
            </a:r>
            <a:r>
              <a:rPr sz="1200" spc="-12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5F5F5F"/>
                </a:solidFill>
                <a:latin typeface="Tahoma"/>
                <a:cs typeface="Tahoma"/>
              </a:rPr>
              <a:t>month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445252" y="4829555"/>
            <a:ext cx="1579245" cy="805180"/>
          </a:xfrm>
          <a:prstGeom prst="rect">
            <a:avLst/>
          </a:prstGeom>
          <a:ln w="9525">
            <a:solidFill>
              <a:srgbClr val="087150"/>
            </a:solidFill>
          </a:ln>
        </p:spPr>
        <p:txBody>
          <a:bodyPr vert="horz" wrap="square" lIns="0" tIns="127635" rIns="0" bIns="0" rtlCol="0">
            <a:spAutoFit/>
          </a:bodyPr>
          <a:lstStyle/>
          <a:p>
            <a:pPr marL="184150" marR="175895" algn="ctr">
              <a:lnSpc>
                <a:spcPct val="100000"/>
              </a:lnSpc>
              <a:spcBef>
                <a:spcPts val="1005"/>
              </a:spcBef>
            </a:pPr>
            <a:r>
              <a:rPr sz="1200" dirty="0">
                <a:solidFill>
                  <a:srgbClr val="5F5F5F"/>
                </a:solidFill>
                <a:latin typeface="Tahoma"/>
                <a:cs typeface="Tahoma"/>
              </a:rPr>
              <a:t>Conduct</a:t>
            </a:r>
            <a:r>
              <a:rPr sz="1200" spc="-4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5F5F5F"/>
                </a:solidFill>
                <a:latin typeface="Tahoma"/>
                <a:cs typeface="Tahoma"/>
              </a:rPr>
              <a:t>follow-</a:t>
            </a:r>
            <a:r>
              <a:rPr sz="1200" spc="-25" dirty="0">
                <a:solidFill>
                  <a:srgbClr val="5F5F5F"/>
                </a:solidFill>
                <a:latin typeface="Tahoma"/>
                <a:cs typeface="Tahoma"/>
              </a:rPr>
              <a:t>up </a:t>
            </a:r>
            <a:r>
              <a:rPr sz="1200" dirty="0">
                <a:solidFill>
                  <a:srgbClr val="5F5F5F"/>
                </a:solidFill>
                <a:latin typeface="Tahoma"/>
                <a:cs typeface="Tahoma"/>
              </a:rPr>
              <a:t>9</a:t>
            </a:r>
            <a:r>
              <a:rPr sz="1200" baseline="24305" dirty="0">
                <a:solidFill>
                  <a:srgbClr val="5F5F5F"/>
                </a:solidFill>
                <a:latin typeface="Tahoma"/>
                <a:cs typeface="Tahoma"/>
              </a:rPr>
              <a:t>th</a:t>
            </a:r>
            <a:r>
              <a:rPr sz="1200" spc="60" baseline="2430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200" spc="-20" dirty="0">
                <a:solidFill>
                  <a:srgbClr val="5F5F5F"/>
                </a:solidFill>
                <a:latin typeface="Tahoma"/>
                <a:cs typeface="Tahoma"/>
              </a:rPr>
              <a:t>working</a:t>
            </a:r>
            <a:r>
              <a:rPr sz="1200" spc="-114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200" spc="-30" dirty="0">
                <a:solidFill>
                  <a:srgbClr val="5F5F5F"/>
                </a:solidFill>
                <a:latin typeface="Tahoma"/>
                <a:cs typeface="Tahoma"/>
              </a:rPr>
              <a:t>day</a:t>
            </a:r>
            <a:r>
              <a:rPr sz="1200" spc="-10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200" spc="-25" dirty="0">
                <a:solidFill>
                  <a:srgbClr val="5F5F5F"/>
                </a:solidFill>
                <a:latin typeface="Tahoma"/>
                <a:cs typeface="Tahoma"/>
              </a:rPr>
              <a:t>of </a:t>
            </a:r>
            <a:r>
              <a:rPr sz="1200" spc="-20" dirty="0">
                <a:solidFill>
                  <a:srgbClr val="5F5F5F"/>
                </a:solidFill>
                <a:latin typeface="Tahoma"/>
                <a:cs typeface="Tahoma"/>
              </a:rPr>
              <a:t>the</a:t>
            </a:r>
            <a:r>
              <a:rPr sz="1200" spc="-12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5F5F5F"/>
                </a:solidFill>
                <a:latin typeface="Tahoma"/>
                <a:cs typeface="Tahoma"/>
              </a:rPr>
              <a:t>month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7341107" y="4832603"/>
            <a:ext cx="1475740" cy="805180"/>
          </a:xfrm>
          <a:prstGeom prst="rect">
            <a:avLst/>
          </a:prstGeom>
          <a:ln w="9525">
            <a:solidFill>
              <a:srgbClr val="087150"/>
            </a:solidFill>
          </a:ln>
        </p:spPr>
        <p:txBody>
          <a:bodyPr vert="horz" wrap="square" lIns="0" tIns="36195" rIns="0" bIns="0" rtlCol="0">
            <a:spAutoFit/>
          </a:bodyPr>
          <a:lstStyle/>
          <a:p>
            <a:pPr marL="473709" marR="172085" indent="-294640">
              <a:lnSpc>
                <a:spcPct val="100000"/>
              </a:lnSpc>
              <a:spcBef>
                <a:spcPts val="285"/>
              </a:spcBef>
            </a:pPr>
            <a:r>
              <a:rPr sz="1200" dirty="0">
                <a:solidFill>
                  <a:srgbClr val="5F5F5F"/>
                </a:solidFill>
                <a:latin typeface="Tahoma"/>
                <a:cs typeface="Tahoma"/>
              </a:rPr>
              <a:t>Participate</a:t>
            </a:r>
            <a:r>
              <a:rPr sz="1200" spc="-17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5F5F5F"/>
                </a:solidFill>
                <a:latin typeface="Tahoma"/>
                <a:cs typeface="Tahoma"/>
              </a:rPr>
              <a:t>at</a:t>
            </a:r>
            <a:r>
              <a:rPr sz="1200" spc="-12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200" spc="-25" dirty="0">
                <a:solidFill>
                  <a:srgbClr val="5F5F5F"/>
                </a:solidFill>
                <a:latin typeface="Tahoma"/>
                <a:cs typeface="Tahoma"/>
              </a:rPr>
              <a:t>the </a:t>
            </a:r>
            <a:r>
              <a:rPr sz="1200" spc="-10" dirty="0">
                <a:solidFill>
                  <a:srgbClr val="5F5F5F"/>
                </a:solidFill>
                <a:latin typeface="Tahoma"/>
                <a:cs typeface="Tahoma"/>
              </a:rPr>
              <a:t>meeting</a:t>
            </a:r>
            <a:endParaRPr sz="1200">
              <a:latin typeface="Tahoma"/>
              <a:cs typeface="Tahoma"/>
            </a:endParaRPr>
          </a:p>
          <a:p>
            <a:pPr marL="405130" marR="149225" indent="-247015">
              <a:lnSpc>
                <a:spcPct val="100000"/>
              </a:lnSpc>
            </a:pPr>
            <a:r>
              <a:rPr sz="1200" dirty="0">
                <a:solidFill>
                  <a:srgbClr val="5F5F5F"/>
                </a:solidFill>
                <a:latin typeface="Tahoma"/>
                <a:cs typeface="Tahoma"/>
              </a:rPr>
              <a:t>8</a:t>
            </a:r>
            <a:r>
              <a:rPr sz="1200" baseline="24305" dirty="0">
                <a:solidFill>
                  <a:srgbClr val="5F5F5F"/>
                </a:solidFill>
                <a:latin typeface="Tahoma"/>
                <a:cs typeface="Tahoma"/>
              </a:rPr>
              <a:t>th</a:t>
            </a:r>
            <a:r>
              <a:rPr sz="1200" spc="60" baseline="2430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200" spc="-20" dirty="0">
                <a:solidFill>
                  <a:srgbClr val="5F5F5F"/>
                </a:solidFill>
                <a:latin typeface="Tahoma"/>
                <a:cs typeface="Tahoma"/>
              </a:rPr>
              <a:t>working</a:t>
            </a:r>
            <a:r>
              <a:rPr sz="1200" spc="-114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200" spc="-30" dirty="0">
                <a:solidFill>
                  <a:srgbClr val="5F5F5F"/>
                </a:solidFill>
                <a:latin typeface="Tahoma"/>
                <a:cs typeface="Tahoma"/>
              </a:rPr>
              <a:t>day</a:t>
            </a:r>
            <a:r>
              <a:rPr sz="1200" spc="-10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200" spc="-25" dirty="0">
                <a:solidFill>
                  <a:srgbClr val="5F5F5F"/>
                </a:solidFill>
                <a:latin typeface="Tahoma"/>
                <a:cs typeface="Tahoma"/>
              </a:rPr>
              <a:t>of </a:t>
            </a:r>
            <a:r>
              <a:rPr sz="1200" spc="-20" dirty="0">
                <a:solidFill>
                  <a:srgbClr val="5F5F5F"/>
                </a:solidFill>
                <a:latin typeface="Tahoma"/>
                <a:cs typeface="Tahoma"/>
              </a:rPr>
              <a:t>the</a:t>
            </a:r>
            <a:r>
              <a:rPr sz="1200" spc="-12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200" spc="-20" dirty="0">
                <a:solidFill>
                  <a:srgbClr val="5F5F5F"/>
                </a:solidFill>
                <a:latin typeface="Tahoma"/>
                <a:cs typeface="Tahoma"/>
              </a:rPr>
              <a:t>month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7341107" y="3363467"/>
            <a:ext cx="1475740" cy="805180"/>
          </a:xfrm>
          <a:prstGeom prst="rect">
            <a:avLst/>
          </a:prstGeom>
          <a:ln w="9525">
            <a:solidFill>
              <a:srgbClr val="087150"/>
            </a:solidFill>
          </a:ln>
        </p:spPr>
        <p:txBody>
          <a:bodyPr vert="horz" wrap="square" lIns="0" tIns="127635" rIns="0" bIns="0" rtlCol="0">
            <a:spAutoFit/>
          </a:bodyPr>
          <a:lstStyle/>
          <a:p>
            <a:pPr marL="125730" marR="116839" algn="ctr">
              <a:lnSpc>
                <a:spcPct val="100000"/>
              </a:lnSpc>
              <a:spcBef>
                <a:spcPts val="1005"/>
              </a:spcBef>
            </a:pPr>
            <a:r>
              <a:rPr sz="1200" spc="-25" dirty="0">
                <a:solidFill>
                  <a:srgbClr val="5F5F5F"/>
                </a:solidFill>
                <a:latin typeface="Tahoma"/>
                <a:cs typeface="Tahoma"/>
              </a:rPr>
              <a:t>Remind</a:t>
            </a:r>
            <a:r>
              <a:rPr sz="1200" spc="-12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200" spc="-25" dirty="0">
                <a:solidFill>
                  <a:srgbClr val="5F5F5F"/>
                </a:solidFill>
                <a:latin typeface="Tahoma"/>
                <a:cs typeface="Tahoma"/>
              </a:rPr>
              <a:t>employees </a:t>
            </a:r>
            <a:r>
              <a:rPr sz="1200" spc="-10" dirty="0">
                <a:solidFill>
                  <a:srgbClr val="5F5F5F"/>
                </a:solidFill>
                <a:latin typeface="Tahoma"/>
                <a:cs typeface="Tahoma"/>
              </a:rPr>
              <a:t>about</a:t>
            </a:r>
            <a:r>
              <a:rPr sz="1200" spc="-15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5F5F5F"/>
                </a:solidFill>
                <a:latin typeface="Tahoma"/>
                <a:cs typeface="Tahoma"/>
              </a:rPr>
              <a:t>the</a:t>
            </a:r>
            <a:r>
              <a:rPr sz="1200" spc="-15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5F5F5F"/>
                </a:solidFill>
                <a:latin typeface="Tahoma"/>
                <a:cs typeface="Tahoma"/>
              </a:rPr>
              <a:t>report </a:t>
            </a:r>
            <a:r>
              <a:rPr sz="1200" spc="-30" dirty="0">
                <a:solidFill>
                  <a:srgbClr val="5F5F5F"/>
                </a:solidFill>
                <a:latin typeface="Tahoma"/>
                <a:cs typeface="Tahoma"/>
              </a:rPr>
              <a:t>and</a:t>
            </a:r>
            <a:r>
              <a:rPr sz="1200" spc="-15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5F5F5F"/>
                </a:solidFill>
                <a:latin typeface="Tahoma"/>
                <a:cs typeface="Tahoma"/>
              </a:rPr>
              <a:t>the</a:t>
            </a:r>
            <a:r>
              <a:rPr sz="1200" spc="-15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5F5F5F"/>
                </a:solidFill>
                <a:latin typeface="Tahoma"/>
                <a:cs typeface="Tahoma"/>
              </a:rPr>
              <a:t>meeting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5157089" y="2087879"/>
            <a:ext cx="384175" cy="76200"/>
          </a:xfrm>
          <a:custGeom>
            <a:avLst/>
            <a:gdLst/>
            <a:ahLst/>
            <a:cxnLst/>
            <a:rect l="l" t="t" r="r" b="b"/>
            <a:pathLst>
              <a:path w="384175" h="76200">
                <a:moveTo>
                  <a:pt x="308737" y="0"/>
                </a:moveTo>
                <a:lnTo>
                  <a:pt x="308223" y="25654"/>
                </a:lnTo>
                <a:lnTo>
                  <a:pt x="308101" y="31752"/>
                </a:lnTo>
                <a:lnTo>
                  <a:pt x="320801" y="32004"/>
                </a:lnTo>
                <a:lnTo>
                  <a:pt x="320675" y="38354"/>
                </a:lnTo>
                <a:lnTo>
                  <a:pt x="320548" y="44704"/>
                </a:lnTo>
                <a:lnTo>
                  <a:pt x="307842" y="44704"/>
                </a:lnTo>
                <a:lnTo>
                  <a:pt x="307213" y="76200"/>
                </a:lnTo>
                <a:lnTo>
                  <a:pt x="373256" y="44704"/>
                </a:lnTo>
                <a:lnTo>
                  <a:pt x="320548" y="44704"/>
                </a:lnTo>
                <a:lnTo>
                  <a:pt x="307847" y="44452"/>
                </a:lnTo>
                <a:lnTo>
                  <a:pt x="373784" y="44452"/>
                </a:lnTo>
                <a:lnTo>
                  <a:pt x="384175" y="39497"/>
                </a:lnTo>
                <a:lnTo>
                  <a:pt x="308737" y="0"/>
                </a:lnTo>
                <a:close/>
              </a:path>
              <a:path w="384175" h="76200">
                <a:moveTo>
                  <a:pt x="308101" y="31752"/>
                </a:moveTo>
                <a:lnTo>
                  <a:pt x="308096" y="32004"/>
                </a:lnTo>
                <a:lnTo>
                  <a:pt x="307969" y="38354"/>
                </a:lnTo>
                <a:lnTo>
                  <a:pt x="307847" y="44452"/>
                </a:lnTo>
                <a:lnTo>
                  <a:pt x="320548" y="44704"/>
                </a:lnTo>
                <a:lnTo>
                  <a:pt x="320675" y="38354"/>
                </a:lnTo>
                <a:lnTo>
                  <a:pt x="320801" y="32004"/>
                </a:lnTo>
                <a:lnTo>
                  <a:pt x="308101" y="31752"/>
                </a:lnTo>
                <a:close/>
              </a:path>
              <a:path w="384175" h="76200">
                <a:moveTo>
                  <a:pt x="253" y="25654"/>
                </a:moveTo>
                <a:lnTo>
                  <a:pt x="126" y="32004"/>
                </a:lnTo>
                <a:lnTo>
                  <a:pt x="0" y="38354"/>
                </a:lnTo>
                <a:lnTo>
                  <a:pt x="307847" y="44452"/>
                </a:lnTo>
                <a:lnTo>
                  <a:pt x="307969" y="38354"/>
                </a:lnTo>
                <a:lnTo>
                  <a:pt x="308096" y="32004"/>
                </a:lnTo>
                <a:lnTo>
                  <a:pt x="308101" y="31752"/>
                </a:lnTo>
                <a:lnTo>
                  <a:pt x="253" y="25654"/>
                </a:lnTo>
                <a:close/>
              </a:path>
            </a:pathLst>
          </a:custGeom>
          <a:solidFill>
            <a:srgbClr val="0871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7016369" y="2091943"/>
            <a:ext cx="1101090" cy="1271270"/>
          </a:xfrm>
          <a:custGeom>
            <a:avLst/>
            <a:gdLst/>
            <a:ahLst/>
            <a:cxnLst/>
            <a:rect l="l" t="t" r="r" b="b"/>
            <a:pathLst>
              <a:path w="1101090" h="1271270">
                <a:moveTo>
                  <a:pt x="311746" y="44577"/>
                </a:moveTo>
                <a:lnTo>
                  <a:pt x="259969" y="44577"/>
                </a:lnTo>
                <a:lnTo>
                  <a:pt x="247192" y="44577"/>
                </a:lnTo>
                <a:lnTo>
                  <a:pt x="246888" y="76200"/>
                </a:lnTo>
                <a:lnTo>
                  <a:pt x="311746" y="44577"/>
                </a:lnTo>
                <a:close/>
              </a:path>
              <a:path w="1101090" h="1271270">
                <a:moveTo>
                  <a:pt x="323469" y="38862"/>
                </a:moveTo>
                <a:lnTo>
                  <a:pt x="247650" y="0"/>
                </a:lnTo>
                <a:lnTo>
                  <a:pt x="247357" y="29210"/>
                </a:lnTo>
                <a:lnTo>
                  <a:pt x="247332" y="31750"/>
                </a:lnTo>
                <a:lnTo>
                  <a:pt x="127" y="29210"/>
                </a:lnTo>
                <a:lnTo>
                  <a:pt x="0" y="41910"/>
                </a:lnTo>
                <a:lnTo>
                  <a:pt x="247205" y="44450"/>
                </a:lnTo>
                <a:lnTo>
                  <a:pt x="259969" y="44450"/>
                </a:lnTo>
                <a:lnTo>
                  <a:pt x="312013" y="44450"/>
                </a:lnTo>
                <a:lnTo>
                  <a:pt x="323469" y="38862"/>
                </a:lnTo>
                <a:close/>
              </a:path>
              <a:path w="1101090" h="1271270">
                <a:moveTo>
                  <a:pt x="1101090" y="1195070"/>
                </a:moveTo>
                <a:lnTo>
                  <a:pt x="1069340" y="1195070"/>
                </a:lnTo>
                <a:lnTo>
                  <a:pt x="1069340" y="440944"/>
                </a:lnTo>
                <a:lnTo>
                  <a:pt x="1069340" y="123825"/>
                </a:lnTo>
                <a:lnTo>
                  <a:pt x="1069340" y="117475"/>
                </a:lnTo>
                <a:lnTo>
                  <a:pt x="1056005" y="117475"/>
                </a:lnTo>
                <a:lnTo>
                  <a:pt x="1056005" y="440944"/>
                </a:lnTo>
                <a:lnTo>
                  <a:pt x="1056640" y="440944"/>
                </a:lnTo>
                <a:lnTo>
                  <a:pt x="1056640" y="1195070"/>
                </a:lnTo>
                <a:lnTo>
                  <a:pt x="1024890" y="1195070"/>
                </a:lnTo>
                <a:lnTo>
                  <a:pt x="1062990" y="1271270"/>
                </a:lnTo>
                <a:lnTo>
                  <a:pt x="1094740" y="1207770"/>
                </a:lnTo>
                <a:lnTo>
                  <a:pt x="1101090" y="1195070"/>
                </a:lnTo>
                <a:close/>
              </a:path>
            </a:pathLst>
          </a:custGeom>
          <a:solidFill>
            <a:srgbClr val="0871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8040623" y="4168140"/>
            <a:ext cx="76200" cy="664210"/>
          </a:xfrm>
          <a:custGeom>
            <a:avLst/>
            <a:gdLst/>
            <a:ahLst/>
            <a:cxnLst/>
            <a:rect l="l" t="t" r="r" b="b"/>
            <a:pathLst>
              <a:path w="76200" h="664210">
                <a:moveTo>
                  <a:pt x="31750" y="588010"/>
                </a:moveTo>
                <a:lnTo>
                  <a:pt x="0" y="588010"/>
                </a:lnTo>
                <a:lnTo>
                  <a:pt x="38100" y="664210"/>
                </a:lnTo>
                <a:lnTo>
                  <a:pt x="69850" y="600710"/>
                </a:lnTo>
                <a:lnTo>
                  <a:pt x="31750" y="600710"/>
                </a:lnTo>
                <a:lnTo>
                  <a:pt x="31750" y="588010"/>
                </a:lnTo>
                <a:close/>
              </a:path>
              <a:path w="76200" h="664210">
                <a:moveTo>
                  <a:pt x="44450" y="0"/>
                </a:moveTo>
                <a:lnTo>
                  <a:pt x="31750" y="0"/>
                </a:lnTo>
                <a:lnTo>
                  <a:pt x="31750" y="600710"/>
                </a:lnTo>
                <a:lnTo>
                  <a:pt x="44450" y="600710"/>
                </a:lnTo>
                <a:lnTo>
                  <a:pt x="44450" y="0"/>
                </a:lnTo>
                <a:close/>
              </a:path>
              <a:path w="76200" h="664210">
                <a:moveTo>
                  <a:pt x="76200" y="588010"/>
                </a:moveTo>
                <a:lnTo>
                  <a:pt x="44450" y="588010"/>
                </a:lnTo>
                <a:lnTo>
                  <a:pt x="44450" y="600710"/>
                </a:lnTo>
                <a:lnTo>
                  <a:pt x="69850" y="600710"/>
                </a:lnTo>
                <a:lnTo>
                  <a:pt x="76200" y="588010"/>
                </a:lnTo>
                <a:close/>
              </a:path>
            </a:pathLst>
          </a:custGeom>
          <a:solidFill>
            <a:srgbClr val="0871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025640" y="5194427"/>
            <a:ext cx="315595" cy="76200"/>
          </a:xfrm>
          <a:custGeom>
            <a:avLst/>
            <a:gdLst/>
            <a:ahLst/>
            <a:cxnLst/>
            <a:rect l="l" t="t" r="r" b="b"/>
            <a:pathLst>
              <a:path w="315595" h="76200">
                <a:moveTo>
                  <a:pt x="76580" y="0"/>
                </a:moveTo>
                <a:lnTo>
                  <a:pt x="0" y="37465"/>
                </a:lnTo>
                <a:lnTo>
                  <a:pt x="75818" y="76200"/>
                </a:lnTo>
                <a:lnTo>
                  <a:pt x="76116" y="46482"/>
                </a:lnTo>
                <a:lnTo>
                  <a:pt x="76136" y="44431"/>
                </a:lnTo>
                <a:lnTo>
                  <a:pt x="63500" y="44431"/>
                </a:lnTo>
                <a:lnTo>
                  <a:pt x="63500" y="31732"/>
                </a:lnTo>
                <a:lnTo>
                  <a:pt x="76263" y="31732"/>
                </a:lnTo>
                <a:lnTo>
                  <a:pt x="76580" y="0"/>
                </a:lnTo>
                <a:close/>
              </a:path>
              <a:path w="315595" h="76200">
                <a:moveTo>
                  <a:pt x="76263" y="31732"/>
                </a:moveTo>
                <a:lnTo>
                  <a:pt x="76136" y="44431"/>
                </a:lnTo>
                <a:lnTo>
                  <a:pt x="315467" y="46482"/>
                </a:lnTo>
                <a:lnTo>
                  <a:pt x="315467" y="33781"/>
                </a:lnTo>
                <a:lnTo>
                  <a:pt x="76263" y="31732"/>
                </a:lnTo>
                <a:close/>
              </a:path>
              <a:path w="315595" h="76200">
                <a:moveTo>
                  <a:pt x="76263" y="31732"/>
                </a:moveTo>
                <a:lnTo>
                  <a:pt x="63500" y="31732"/>
                </a:lnTo>
                <a:lnTo>
                  <a:pt x="63500" y="44431"/>
                </a:lnTo>
                <a:lnTo>
                  <a:pt x="76136" y="44431"/>
                </a:lnTo>
                <a:lnTo>
                  <a:pt x="76263" y="31732"/>
                </a:lnTo>
                <a:close/>
              </a:path>
            </a:pathLst>
          </a:custGeom>
          <a:solidFill>
            <a:srgbClr val="57F4C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132832" y="5191633"/>
            <a:ext cx="313690" cy="76200"/>
          </a:xfrm>
          <a:custGeom>
            <a:avLst/>
            <a:gdLst/>
            <a:ahLst/>
            <a:cxnLst/>
            <a:rect l="l" t="t" r="r" b="b"/>
            <a:pathLst>
              <a:path w="313689" h="76200">
                <a:moveTo>
                  <a:pt x="76580" y="0"/>
                </a:moveTo>
                <a:lnTo>
                  <a:pt x="0" y="37211"/>
                </a:lnTo>
                <a:lnTo>
                  <a:pt x="75691" y="76200"/>
                </a:lnTo>
                <a:lnTo>
                  <a:pt x="76029" y="47244"/>
                </a:lnTo>
                <a:lnTo>
                  <a:pt x="76062" y="44471"/>
                </a:lnTo>
                <a:lnTo>
                  <a:pt x="63372" y="44323"/>
                </a:lnTo>
                <a:lnTo>
                  <a:pt x="63515" y="37211"/>
                </a:lnTo>
                <a:lnTo>
                  <a:pt x="63626" y="31623"/>
                </a:lnTo>
                <a:lnTo>
                  <a:pt x="76212" y="31623"/>
                </a:lnTo>
                <a:lnTo>
                  <a:pt x="76580" y="0"/>
                </a:lnTo>
                <a:close/>
              </a:path>
              <a:path w="313689" h="76200">
                <a:moveTo>
                  <a:pt x="76210" y="31770"/>
                </a:moveTo>
                <a:lnTo>
                  <a:pt x="76177" y="34544"/>
                </a:lnTo>
                <a:lnTo>
                  <a:pt x="76062" y="44471"/>
                </a:lnTo>
                <a:lnTo>
                  <a:pt x="313308" y="47244"/>
                </a:lnTo>
                <a:lnTo>
                  <a:pt x="313509" y="37211"/>
                </a:lnTo>
                <a:lnTo>
                  <a:pt x="313563" y="34544"/>
                </a:lnTo>
                <a:lnTo>
                  <a:pt x="76210" y="31770"/>
                </a:lnTo>
                <a:close/>
              </a:path>
              <a:path w="313689" h="76200">
                <a:moveTo>
                  <a:pt x="63626" y="31623"/>
                </a:moveTo>
                <a:lnTo>
                  <a:pt x="63372" y="44323"/>
                </a:lnTo>
                <a:lnTo>
                  <a:pt x="76062" y="44471"/>
                </a:lnTo>
                <a:lnTo>
                  <a:pt x="76177" y="34544"/>
                </a:lnTo>
                <a:lnTo>
                  <a:pt x="76210" y="31770"/>
                </a:lnTo>
                <a:lnTo>
                  <a:pt x="63626" y="31623"/>
                </a:lnTo>
                <a:close/>
              </a:path>
              <a:path w="313689" h="76200">
                <a:moveTo>
                  <a:pt x="76212" y="31623"/>
                </a:moveTo>
                <a:lnTo>
                  <a:pt x="63626" y="31623"/>
                </a:lnTo>
                <a:lnTo>
                  <a:pt x="76210" y="31770"/>
                </a:lnTo>
                <a:lnTo>
                  <a:pt x="76212" y="31623"/>
                </a:lnTo>
                <a:close/>
              </a:path>
            </a:pathLst>
          </a:custGeom>
          <a:solidFill>
            <a:srgbClr val="57F4C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337559" y="5193791"/>
            <a:ext cx="315595" cy="76200"/>
          </a:xfrm>
          <a:custGeom>
            <a:avLst/>
            <a:gdLst/>
            <a:ahLst/>
            <a:cxnLst/>
            <a:rect l="l" t="t" r="r" b="b"/>
            <a:pathLst>
              <a:path w="315595" h="76200">
                <a:moveTo>
                  <a:pt x="76200" y="0"/>
                </a:moveTo>
                <a:lnTo>
                  <a:pt x="0" y="38099"/>
                </a:lnTo>
                <a:lnTo>
                  <a:pt x="76200" y="76199"/>
                </a:lnTo>
                <a:lnTo>
                  <a:pt x="76200" y="44449"/>
                </a:lnTo>
                <a:lnTo>
                  <a:pt x="63500" y="44449"/>
                </a:lnTo>
                <a:lnTo>
                  <a:pt x="63500" y="31749"/>
                </a:lnTo>
                <a:lnTo>
                  <a:pt x="76200" y="31749"/>
                </a:lnTo>
                <a:lnTo>
                  <a:pt x="76200" y="0"/>
                </a:lnTo>
                <a:close/>
              </a:path>
              <a:path w="315595" h="76200">
                <a:moveTo>
                  <a:pt x="76200" y="31749"/>
                </a:moveTo>
                <a:lnTo>
                  <a:pt x="63500" y="31749"/>
                </a:lnTo>
                <a:lnTo>
                  <a:pt x="63500" y="44449"/>
                </a:lnTo>
                <a:lnTo>
                  <a:pt x="76200" y="44449"/>
                </a:lnTo>
                <a:lnTo>
                  <a:pt x="76200" y="31749"/>
                </a:lnTo>
                <a:close/>
              </a:path>
              <a:path w="315595" h="76200">
                <a:moveTo>
                  <a:pt x="315467" y="31749"/>
                </a:moveTo>
                <a:lnTo>
                  <a:pt x="76200" y="31749"/>
                </a:lnTo>
                <a:lnTo>
                  <a:pt x="76200" y="44449"/>
                </a:lnTo>
                <a:lnTo>
                  <a:pt x="315467" y="44449"/>
                </a:lnTo>
                <a:lnTo>
                  <a:pt x="315467" y="31749"/>
                </a:lnTo>
                <a:close/>
              </a:path>
            </a:pathLst>
          </a:custGeom>
          <a:solidFill>
            <a:srgbClr val="57F4C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2419096" y="2094864"/>
            <a:ext cx="2011680" cy="2735580"/>
          </a:xfrm>
          <a:custGeom>
            <a:avLst/>
            <a:gdLst/>
            <a:ahLst/>
            <a:cxnLst/>
            <a:rect l="l" t="t" r="r" b="b"/>
            <a:pathLst>
              <a:path w="2011679" h="2735579">
                <a:moveTo>
                  <a:pt x="48895" y="1216533"/>
                </a:moveTo>
                <a:lnTo>
                  <a:pt x="44399" y="525145"/>
                </a:lnTo>
                <a:lnTo>
                  <a:pt x="44386" y="524941"/>
                </a:lnTo>
                <a:lnTo>
                  <a:pt x="31699" y="524941"/>
                </a:lnTo>
                <a:lnTo>
                  <a:pt x="36195" y="1216533"/>
                </a:lnTo>
                <a:lnTo>
                  <a:pt x="48895" y="1216533"/>
                </a:lnTo>
                <a:close/>
              </a:path>
              <a:path w="2011679" h="2735579">
                <a:moveTo>
                  <a:pt x="52578" y="2735199"/>
                </a:moveTo>
                <a:lnTo>
                  <a:pt x="49098" y="2227453"/>
                </a:lnTo>
                <a:lnTo>
                  <a:pt x="49085" y="2227249"/>
                </a:lnTo>
                <a:lnTo>
                  <a:pt x="36398" y="2227249"/>
                </a:lnTo>
                <a:lnTo>
                  <a:pt x="39878" y="2735199"/>
                </a:lnTo>
                <a:lnTo>
                  <a:pt x="52578" y="2735199"/>
                </a:lnTo>
                <a:close/>
              </a:path>
              <a:path w="2011679" h="2735579">
                <a:moveTo>
                  <a:pt x="76200" y="524637"/>
                </a:moveTo>
                <a:lnTo>
                  <a:pt x="69862" y="512191"/>
                </a:lnTo>
                <a:lnTo>
                  <a:pt x="37592" y="448691"/>
                </a:lnTo>
                <a:lnTo>
                  <a:pt x="101" y="524941"/>
                </a:lnTo>
                <a:lnTo>
                  <a:pt x="0" y="525145"/>
                </a:lnTo>
                <a:lnTo>
                  <a:pt x="31699" y="524941"/>
                </a:lnTo>
                <a:lnTo>
                  <a:pt x="44386" y="524865"/>
                </a:lnTo>
                <a:lnTo>
                  <a:pt x="76200" y="524637"/>
                </a:lnTo>
                <a:close/>
              </a:path>
              <a:path w="2011679" h="2735579">
                <a:moveTo>
                  <a:pt x="80772" y="2226945"/>
                </a:moveTo>
                <a:lnTo>
                  <a:pt x="74434" y="2214499"/>
                </a:lnTo>
                <a:lnTo>
                  <a:pt x="42164" y="2150999"/>
                </a:lnTo>
                <a:lnTo>
                  <a:pt x="4673" y="2227249"/>
                </a:lnTo>
                <a:lnTo>
                  <a:pt x="4572" y="2227453"/>
                </a:lnTo>
                <a:lnTo>
                  <a:pt x="36398" y="2227249"/>
                </a:lnTo>
                <a:lnTo>
                  <a:pt x="49085" y="2227173"/>
                </a:lnTo>
                <a:lnTo>
                  <a:pt x="80772" y="2226945"/>
                </a:lnTo>
                <a:close/>
              </a:path>
              <a:path w="2011679" h="2735579">
                <a:moveTo>
                  <a:pt x="1260602" y="38735"/>
                </a:moveTo>
                <a:lnTo>
                  <a:pt x="1247178" y="31877"/>
                </a:lnTo>
                <a:lnTo>
                  <a:pt x="1184783" y="0"/>
                </a:lnTo>
                <a:lnTo>
                  <a:pt x="1184452" y="31762"/>
                </a:lnTo>
                <a:lnTo>
                  <a:pt x="923036" y="29337"/>
                </a:lnTo>
                <a:lnTo>
                  <a:pt x="923036" y="42037"/>
                </a:lnTo>
                <a:lnTo>
                  <a:pt x="1184325" y="44462"/>
                </a:lnTo>
                <a:lnTo>
                  <a:pt x="1196962" y="44577"/>
                </a:lnTo>
                <a:lnTo>
                  <a:pt x="1184325" y="44577"/>
                </a:lnTo>
                <a:lnTo>
                  <a:pt x="1184021" y="76200"/>
                </a:lnTo>
                <a:lnTo>
                  <a:pt x="1248651" y="44577"/>
                </a:lnTo>
                <a:lnTo>
                  <a:pt x="1260602" y="38735"/>
                </a:lnTo>
                <a:close/>
              </a:path>
              <a:path w="2011679" h="2735579">
                <a:moveTo>
                  <a:pt x="2011426" y="2658237"/>
                </a:moveTo>
                <a:lnTo>
                  <a:pt x="1979676" y="2658237"/>
                </a:lnTo>
                <a:lnTo>
                  <a:pt x="1979676" y="1689481"/>
                </a:lnTo>
                <a:lnTo>
                  <a:pt x="1979676" y="1683131"/>
                </a:lnTo>
                <a:lnTo>
                  <a:pt x="1979676" y="1676781"/>
                </a:lnTo>
                <a:lnTo>
                  <a:pt x="535940" y="1676781"/>
                </a:lnTo>
                <a:lnTo>
                  <a:pt x="535940" y="1689481"/>
                </a:lnTo>
                <a:lnTo>
                  <a:pt x="1966976" y="1689481"/>
                </a:lnTo>
                <a:lnTo>
                  <a:pt x="1966976" y="2658237"/>
                </a:lnTo>
                <a:lnTo>
                  <a:pt x="1935226" y="2658237"/>
                </a:lnTo>
                <a:lnTo>
                  <a:pt x="1973326" y="2734437"/>
                </a:lnTo>
                <a:lnTo>
                  <a:pt x="2005076" y="2670937"/>
                </a:lnTo>
                <a:lnTo>
                  <a:pt x="2011426" y="2658237"/>
                </a:lnTo>
                <a:close/>
              </a:path>
            </a:pathLst>
          </a:custGeom>
          <a:solidFill>
            <a:srgbClr val="0871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2520442" y="3013709"/>
            <a:ext cx="26035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solidFill>
                  <a:srgbClr val="5F5F5F"/>
                </a:solidFill>
                <a:latin typeface="Tahoma"/>
                <a:cs typeface="Tahoma"/>
              </a:rPr>
              <a:t>Yes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3461384" y="3492500"/>
            <a:ext cx="22479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25" dirty="0">
                <a:solidFill>
                  <a:srgbClr val="5F5F5F"/>
                </a:solidFill>
                <a:latin typeface="Tahoma"/>
                <a:cs typeface="Tahoma"/>
              </a:rPr>
              <a:t>No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408228" y="1439417"/>
            <a:ext cx="75565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spc="-150" dirty="0">
                <a:solidFill>
                  <a:srgbClr val="FFFFFF"/>
                </a:solidFill>
                <a:latin typeface="Century Gothic"/>
                <a:cs typeface="Century Gothic"/>
              </a:rPr>
              <a:t>1</a:t>
            </a:r>
            <a:endParaRPr sz="1050">
              <a:latin typeface="Century Gothic"/>
              <a:cs typeface="Century Gothic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327659" y="1900415"/>
            <a:ext cx="791210" cy="1312545"/>
            <a:chOff x="327659" y="1900415"/>
            <a:chExt cx="791210" cy="1312545"/>
          </a:xfrm>
        </p:grpSpPr>
        <p:sp>
          <p:nvSpPr>
            <p:cNvPr id="38" name="object 38"/>
            <p:cNvSpPr/>
            <p:nvPr/>
          </p:nvSpPr>
          <p:spPr>
            <a:xfrm>
              <a:off x="327660" y="2068067"/>
              <a:ext cx="266700" cy="929640"/>
            </a:xfrm>
            <a:custGeom>
              <a:avLst/>
              <a:gdLst/>
              <a:ahLst/>
              <a:cxnLst/>
              <a:rect l="l" t="t" r="r" b="b"/>
              <a:pathLst>
                <a:path w="266700" h="929639">
                  <a:moveTo>
                    <a:pt x="266700" y="795528"/>
                  </a:moveTo>
                  <a:lnTo>
                    <a:pt x="259892" y="753160"/>
                  </a:lnTo>
                  <a:lnTo>
                    <a:pt x="240969" y="716343"/>
                  </a:lnTo>
                  <a:lnTo>
                    <a:pt x="212102" y="687311"/>
                  </a:lnTo>
                  <a:lnTo>
                    <a:pt x="175488" y="668261"/>
                  </a:lnTo>
                  <a:lnTo>
                    <a:pt x="133350" y="661416"/>
                  </a:lnTo>
                  <a:lnTo>
                    <a:pt x="91198" y="668261"/>
                  </a:lnTo>
                  <a:lnTo>
                    <a:pt x="54584" y="687311"/>
                  </a:lnTo>
                  <a:lnTo>
                    <a:pt x="25717" y="716343"/>
                  </a:lnTo>
                  <a:lnTo>
                    <a:pt x="6794" y="753160"/>
                  </a:lnTo>
                  <a:lnTo>
                    <a:pt x="0" y="795528"/>
                  </a:lnTo>
                  <a:lnTo>
                    <a:pt x="6794" y="837907"/>
                  </a:lnTo>
                  <a:lnTo>
                    <a:pt x="25717" y="874725"/>
                  </a:lnTo>
                  <a:lnTo>
                    <a:pt x="54584" y="903757"/>
                  </a:lnTo>
                  <a:lnTo>
                    <a:pt x="91198" y="922807"/>
                  </a:lnTo>
                  <a:lnTo>
                    <a:pt x="133350" y="929640"/>
                  </a:lnTo>
                  <a:lnTo>
                    <a:pt x="175488" y="922807"/>
                  </a:lnTo>
                  <a:lnTo>
                    <a:pt x="212102" y="903757"/>
                  </a:lnTo>
                  <a:lnTo>
                    <a:pt x="240969" y="874725"/>
                  </a:lnTo>
                  <a:lnTo>
                    <a:pt x="259892" y="837907"/>
                  </a:lnTo>
                  <a:lnTo>
                    <a:pt x="266700" y="795528"/>
                  </a:lnTo>
                  <a:close/>
                </a:path>
                <a:path w="266700" h="929639">
                  <a:moveTo>
                    <a:pt x="266700" y="134112"/>
                  </a:moveTo>
                  <a:lnTo>
                    <a:pt x="259892" y="91744"/>
                  </a:lnTo>
                  <a:lnTo>
                    <a:pt x="240969" y="54927"/>
                  </a:lnTo>
                  <a:lnTo>
                    <a:pt x="212102" y="25895"/>
                  </a:lnTo>
                  <a:lnTo>
                    <a:pt x="175488" y="6845"/>
                  </a:lnTo>
                  <a:lnTo>
                    <a:pt x="133350" y="0"/>
                  </a:lnTo>
                  <a:lnTo>
                    <a:pt x="91198" y="6845"/>
                  </a:lnTo>
                  <a:lnTo>
                    <a:pt x="54584" y="25895"/>
                  </a:lnTo>
                  <a:lnTo>
                    <a:pt x="25717" y="54927"/>
                  </a:lnTo>
                  <a:lnTo>
                    <a:pt x="6794" y="91744"/>
                  </a:lnTo>
                  <a:lnTo>
                    <a:pt x="0" y="134112"/>
                  </a:lnTo>
                  <a:lnTo>
                    <a:pt x="6794" y="176491"/>
                  </a:lnTo>
                  <a:lnTo>
                    <a:pt x="25717" y="213309"/>
                  </a:lnTo>
                  <a:lnTo>
                    <a:pt x="54584" y="242341"/>
                  </a:lnTo>
                  <a:lnTo>
                    <a:pt x="91198" y="261391"/>
                  </a:lnTo>
                  <a:lnTo>
                    <a:pt x="133350" y="268224"/>
                  </a:lnTo>
                  <a:lnTo>
                    <a:pt x="175488" y="261391"/>
                  </a:lnTo>
                  <a:lnTo>
                    <a:pt x="212102" y="242341"/>
                  </a:lnTo>
                  <a:lnTo>
                    <a:pt x="240969" y="213309"/>
                  </a:lnTo>
                  <a:lnTo>
                    <a:pt x="259892" y="176491"/>
                  </a:lnTo>
                  <a:lnTo>
                    <a:pt x="266700" y="134112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9" name="object 3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75487" y="1900415"/>
              <a:ext cx="643140" cy="643140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01395" y="1926336"/>
              <a:ext cx="562381" cy="560831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557784" y="1981200"/>
              <a:ext cx="429895" cy="429895"/>
            </a:xfrm>
            <a:custGeom>
              <a:avLst/>
              <a:gdLst/>
              <a:ahLst/>
              <a:cxnLst/>
              <a:rect l="l" t="t" r="r" b="b"/>
              <a:pathLst>
                <a:path w="429894" h="429894">
                  <a:moveTo>
                    <a:pt x="214884" y="0"/>
                  </a:moveTo>
                  <a:lnTo>
                    <a:pt x="165611" y="5678"/>
                  </a:lnTo>
                  <a:lnTo>
                    <a:pt x="120381" y="21851"/>
                  </a:lnTo>
                  <a:lnTo>
                    <a:pt x="80483" y="47226"/>
                  </a:lnTo>
                  <a:lnTo>
                    <a:pt x="47206" y="80509"/>
                  </a:lnTo>
                  <a:lnTo>
                    <a:pt x="21840" y="120409"/>
                  </a:lnTo>
                  <a:lnTo>
                    <a:pt x="5675" y="165631"/>
                  </a:lnTo>
                  <a:lnTo>
                    <a:pt x="0" y="214884"/>
                  </a:lnTo>
                  <a:lnTo>
                    <a:pt x="5675" y="264136"/>
                  </a:lnTo>
                  <a:lnTo>
                    <a:pt x="21840" y="309358"/>
                  </a:lnTo>
                  <a:lnTo>
                    <a:pt x="47206" y="349258"/>
                  </a:lnTo>
                  <a:lnTo>
                    <a:pt x="80483" y="382541"/>
                  </a:lnTo>
                  <a:lnTo>
                    <a:pt x="120381" y="407916"/>
                  </a:lnTo>
                  <a:lnTo>
                    <a:pt x="165611" y="424089"/>
                  </a:lnTo>
                  <a:lnTo>
                    <a:pt x="214884" y="429767"/>
                  </a:lnTo>
                  <a:lnTo>
                    <a:pt x="264156" y="424089"/>
                  </a:lnTo>
                  <a:lnTo>
                    <a:pt x="309386" y="407916"/>
                  </a:lnTo>
                  <a:lnTo>
                    <a:pt x="349284" y="382541"/>
                  </a:lnTo>
                  <a:lnTo>
                    <a:pt x="382561" y="349258"/>
                  </a:lnTo>
                  <a:lnTo>
                    <a:pt x="407927" y="309358"/>
                  </a:lnTo>
                  <a:lnTo>
                    <a:pt x="424092" y="264136"/>
                  </a:lnTo>
                  <a:lnTo>
                    <a:pt x="429768" y="214884"/>
                  </a:lnTo>
                  <a:lnTo>
                    <a:pt x="424092" y="165631"/>
                  </a:lnTo>
                  <a:lnTo>
                    <a:pt x="407927" y="120409"/>
                  </a:lnTo>
                  <a:lnTo>
                    <a:pt x="382561" y="80509"/>
                  </a:lnTo>
                  <a:lnTo>
                    <a:pt x="349284" y="47226"/>
                  </a:lnTo>
                  <a:lnTo>
                    <a:pt x="309386" y="21851"/>
                  </a:lnTo>
                  <a:lnTo>
                    <a:pt x="264156" y="5678"/>
                  </a:lnTo>
                  <a:lnTo>
                    <a:pt x="214884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2" name="object 4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82751" y="2526792"/>
              <a:ext cx="178308" cy="123444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75487" y="2569451"/>
              <a:ext cx="643140" cy="643140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01395" y="2595372"/>
              <a:ext cx="562381" cy="562355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557784" y="2651760"/>
              <a:ext cx="429895" cy="429895"/>
            </a:xfrm>
            <a:custGeom>
              <a:avLst/>
              <a:gdLst/>
              <a:ahLst/>
              <a:cxnLst/>
              <a:rect l="l" t="t" r="r" b="b"/>
              <a:pathLst>
                <a:path w="429894" h="429894">
                  <a:moveTo>
                    <a:pt x="214884" y="0"/>
                  </a:moveTo>
                  <a:lnTo>
                    <a:pt x="165611" y="5678"/>
                  </a:lnTo>
                  <a:lnTo>
                    <a:pt x="120381" y="21851"/>
                  </a:lnTo>
                  <a:lnTo>
                    <a:pt x="80483" y="47226"/>
                  </a:lnTo>
                  <a:lnTo>
                    <a:pt x="47206" y="80509"/>
                  </a:lnTo>
                  <a:lnTo>
                    <a:pt x="21840" y="120409"/>
                  </a:lnTo>
                  <a:lnTo>
                    <a:pt x="5675" y="165631"/>
                  </a:lnTo>
                  <a:lnTo>
                    <a:pt x="0" y="214884"/>
                  </a:lnTo>
                  <a:lnTo>
                    <a:pt x="5675" y="264136"/>
                  </a:lnTo>
                  <a:lnTo>
                    <a:pt x="21840" y="309358"/>
                  </a:lnTo>
                  <a:lnTo>
                    <a:pt x="47206" y="349258"/>
                  </a:lnTo>
                  <a:lnTo>
                    <a:pt x="80483" y="382541"/>
                  </a:lnTo>
                  <a:lnTo>
                    <a:pt x="120381" y="407916"/>
                  </a:lnTo>
                  <a:lnTo>
                    <a:pt x="165611" y="424089"/>
                  </a:lnTo>
                  <a:lnTo>
                    <a:pt x="214884" y="429767"/>
                  </a:lnTo>
                  <a:lnTo>
                    <a:pt x="264156" y="424089"/>
                  </a:lnTo>
                  <a:lnTo>
                    <a:pt x="309386" y="407916"/>
                  </a:lnTo>
                  <a:lnTo>
                    <a:pt x="349284" y="382541"/>
                  </a:lnTo>
                  <a:lnTo>
                    <a:pt x="382561" y="349258"/>
                  </a:lnTo>
                  <a:lnTo>
                    <a:pt x="407927" y="309358"/>
                  </a:lnTo>
                  <a:lnTo>
                    <a:pt x="424092" y="264136"/>
                  </a:lnTo>
                  <a:lnTo>
                    <a:pt x="429768" y="214884"/>
                  </a:lnTo>
                  <a:lnTo>
                    <a:pt x="424092" y="165631"/>
                  </a:lnTo>
                  <a:lnTo>
                    <a:pt x="407927" y="120409"/>
                  </a:lnTo>
                  <a:lnTo>
                    <a:pt x="382561" y="80509"/>
                  </a:lnTo>
                  <a:lnTo>
                    <a:pt x="349284" y="47226"/>
                  </a:lnTo>
                  <a:lnTo>
                    <a:pt x="309386" y="21851"/>
                  </a:lnTo>
                  <a:lnTo>
                    <a:pt x="264156" y="5678"/>
                  </a:lnTo>
                  <a:lnTo>
                    <a:pt x="214884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6" name="object 4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50747" y="2081784"/>
              <a:ext cx="242315" cy="234696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64463" y="2735580"/>
              <a:ext cx="214884" cy="268224"/>
            </a:xfrm>
            <a:prstGeom prst="rect">
              <a:avLst/>
            </a:prstGeom>
          </p:spPr>
        </p:pic>
      </p:grpSp>
      <p:sp>
        <p:nvSpPr>
          <p:cNvPr id="48" name="object 48"/>
          <p:cNvSpPr txBox="1"/>
          <p:nvPr/>
        </p:nvSpPr>
        <p:spPr>
          <a:xfrm>
            <a:off x="406095" y="2113915"/>
            <a:ext cx="102870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spc="-50" dirty="0">
                <a:solidFill>
                  <a:srgbClr val="D0CECE"/>
                </a:solidFill>
                <a:latin typeface="Century Gothic"/>
                <a:cs typeface="Century Gothic"/>
              </a:rPr>
              <a:t>2</a:t>
            </a:r>
            <a:endParaRPr sz="1050">
              <a:latin typeface="Century Gothic"/>
              <a:cs typeface="Century Gothic"/>
            </a:endParaRPr>
          </a:p>
        </p:txBody>
      </p:sp>
      <p:sp>
        <p:nvSpPr>
          <p:cNvPr id="50" name="object 5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6347" rIns="0" bIns="0" rtlCol="0">
            <a:spAutoFit/>
          </a:bodyPr>
          <a:lstStyle/>
          <a:p>
            <a:pPr marL="2392045">
              <a:lnSpc>
                <a:spcPts val="1250"/>
              </a:lnSpc>
            </a:pPr>
            <a:fld id="{81D60167-4931-47E6-BA6A-407CBD079E47}" type="slidenum">
              <a:rPr spc="-25" dirty="0"/>
              <a:t>208</a:t>
            </a:fld>
            <a:endParaRPr spc="-25" dirty="0"/>
          </a:p>
        </p:txBody>
      </p:sp>
      <p:sp>
        <p:nvSpPr>
          <p:cNvPr id="51" name="object 5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/>
              <a:t>©</a:t>
            </a:r>
            <a:r>
              <a:rPr spc="-15" dirty="0"/>
              <a:t> </a:t>
            </a:r>
            <a:r>
              <a:rPr dirty="0"/>
              <a:t>The</a:t>
            </a:r>
            <a:r>
              <a:rPr spc="-30" dirty="0"/>
              <a:t> </a:t>
            </a:r>
            <a:r>
              <a:rPr dirty="0"/>
              <a:t>KPI</a:t>
            </a:r>
            <a:r>
              <a:rPr spc="-5" dirty="0"/>
              <a:t> </a:t>
            </a:r>
            <a:r>
              <a:rPr dirty="0"/>
              <a:t>Institute</a:t>
            </a:r>
            <a:r>
              <a:rPr spc="-20" dirty="0"/>
              <a:t> 2023</a:t>
            </a:r>
          </a:p>
        </p:txBody>
      </p:sp>
      <p:sp>
        <p:nvSpPr>
          <p:cNvPr id="49" name="object 49"/>
          <p:cNvSpPr txBox="1"/>
          <p:nvPr/>
        </p:nvSpPr>
        <p:spPr>
          <a:xfrm>
            <a:off x="406095" y="2779014"/>
            <a:ext cx="102235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spc="-50" dirty="0">
                <a:solidFill>
                  <a:srgbClr val="D0CECE"/>
                </a:solidFill>
                <a:latin typeface="Century Gothic"/>
                <a:cs typeface="Century Gothic"/>
              </a:rPr>
              <a:t>3</a:t>
            </a:r>
            <a:endParaRPr sz="1050">
              <a:latin typeface="Century Gothic"/>
              <a:cs typeface="Century Gothic"/>
            </a:endParaRPr>
          </a:p>
        </p:txBody>
      </p:sp>
    </p:spTree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09258" rIns="0" bIns="0" rtlCol="0">
            <a:spAutoFit/>
          </a:bodyPr>
          <a:lstStyle/>
          <a:p>
            <a:pPr marL="31115">
              <a:lnSpc>
                <a:spcPct val="100000"/>
              </a:lnSpc>
              <a:spcBef>
                <a:spcPts val="100"/>
              </a:spcBef>
            </a:pPr>
            <a:r>
              <a:rPr spc="125" dirty="0"/>
              <a:t>DATA</a:t>
            </a:r>
            <a:r>
              <a:rPr spc="20" dirty="0"/>
              <a:t> </a:t>
            </a:r>
            <a:r>
              <a:rPr spc="120" dirty="0"/>
              <a:t>GATHERING</a:t>
            </a:r>
            <a:r>
              <a:rPr spc="45" dirty="0"/>
              <a:t> </a:t>
            </a:r>
            <a:r>
              <a:rPr spc="245" dirty="0"/>
              <a:t>TEMPLATE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20826" y="1411224"/>
            <a:ext cx="724535" cy="1275715"/>
            <a:chOff x="220826" y="1411224"/>
            <a:chExt cx="724535" cy="127571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68452" y="1894332"/>
              <a:ext cx="179832" cy="225551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8452" y="2563368"/>
              <a:ext cx="178308" cy="12344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0826" y="1527008"/>
              <a:ext cx="335485" cy="336883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228599" y="1534668"/>
              <a:ext cx="260985" cy="262255"/>
            </a:xfrm>
            <a:custGeom>
              <a:avLst/>
              <a:gdLst/>
              <a:ahLst/>
              <a:cxnLst/>
              <a:rect l="l" t="t" r="r" b="b"/>
              <a:pathLst>
                <a:path w="260984" h="262255">
                  <a:moveTo>
                    <a:pt x="130302" y="0"/>
                  </a:moveTo>
                  <a:lnTo>
                    <a:pt x="79584" y="10298"/>
                  </a:lnTo>
                  <a:lnTo>
                    <a:pt x="38166" y="38385"/>
                  </a:lnTo>
                  <a:lnTo>
                    <a:pt x="10240" y="80045"/>
                  </a:lnTo>
                  <a:lnTo>
                    <a:pt x="0" y="131064"/>
                  </a:lnTo>
                  <a:lnTo>
                    <a:pt x="10240" y="182082"/>
                  </a:lnTo>
                  <a:lnTo>
                    <a:pt x="38166" y="223742"/>
                  </a:lnTo>
                  <a:lnTo>
                    <a:pt x="79584" y="251829"/>
                  </a:lnTo>
                  <a:lnTo>
                    <a:pt x="130302" y="262128"/>
                  </a:lnTo>
                  <a:lnTo>
                    <a:pt x="181019" y="251829"/>
                  </a:lnTo>
                  <a:lnTo>
                    <a:pt x="222437" y="223742"/>
                  </a:lnTo>
                  <a:lnTo>
                    <a:pt x="250363" y="182082"/>
                  </a:lnTo>
                  <a:lnTo>
                    <a:pt x="260604" y="131064"/>
                  </a:lnTo>
                  <a:lnTo>
                    <a:pt x="250363" y="80045"/>
                  </a:lnTo>
                  <a:lnTo>
                    <a:pt x="222437" y="38385"/>
                  </a:lnTo>
                  <a:lnTo>
                    <a:pt x="181019" y="10298"/>
                  </a:lnTo>
                  <a:lnTo>
                    <a:pt x="13030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94715" y="1411224"/>
              <a:ext cx="550189" cy="550163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448055" y="1466088"/>
              <a:ext cx="421005" cy="419100"/>
            </a:xfrm>
            <a:custGeom>
              <a:avLst/>
              <a:gdLst/>
              <a:ahLst/>
              <a:cxnLst/>
              <a:rect l="l" t="t" r="r" b="b"/>
              <a:pathLst>
                <a:path w="421005" h="419100">
                  <a:moveTo>
                    <a:pt x="210312" y="0"/>
                  </a:moveTo>
                  <a:lnTo>
                    <a:pt x="162088" y="5536"/>
                  </a:lnTo>
                  <a:lnTo>
                    <a:pt x="117821" y="21304"/>
                  </a:lnTo>
                  <a:lnTo>
                    <a:pt x="78771" y="46046"/>
                  </a:lnTo>
                  <a:lnTo>
                    <a:pt x="46202" y="78501"/>
                  </a:lnTo>
                  <a:lnTo>
                    <a:pt x="21375" y="117410"/>
                  </a:lnTo>
                  <a:lnTo>
                    <a:pt x="5554" y="161512"/>
                  </a:lnTo>
                  <a:lnTo>
                    <a:pt x="0" y="209550"/>
                  </a:lnTo>
                  <a:lnTo>
                    <a:pt x="5554" y="257587"/>
                  </a:lnTo>
                  <a:lnTo>
                    <a:pt x="21375" y="301689"/>
                  </a:lnTo>
                  <a:lnTo>
                    <a:pt x="46202" y="340598"/>
                  </a:lnTo>
                  <a:lnTo>
                    <a:pt x="78771" y="373053"/>
                  </a:lnTo>
                  <a:lnTo>
                    <a:pt x="117821" y="397795"/>
                  </a:lnTo>
                  <a:lnTo>
                    <a:pt x="162088" y="413563"/>
                  </a:lnTo>
                  <a:lnTo>
                    <a:pt x="210312" y="419100"/>
                  </a:lnTo>
                  <a:lnTo>
                    <a:pt x="258535" y="413563"/>
                  </a:lnTo>
                  <a:lnTo>
                    <a:pt x="302802" y="397795"/>
                  </a:lnTo>
                  <a:lnTo>
                    <a:pt x="341852" y="373053"/>
                  </a:lnTo>
                  <a:lnTo>
                    <a:pt x="374421" y="340598"/>
                  </a:lnTo>
                  <a:lnTo>
                    <a:pt x="399248" y="301689"/>
                  </a:lnTo>
                  <a:lnTo>
                    <a:pt x="415069" y="257587"/>
                  </a:lnTo>
                  <a:lnTo>
                    <a:pt x="420624" y="209550"/>
                  </a:lnTo>
                  <a:lnTo>
                    <a:pt x="415069" y="161512"/>
                  </a:lnTo>
                  <a:lnTo>
                    <a:pt x="399248" y="117410"/>
                  </a:lnTo>
                  <a:lnTo>
                    <a:pt x="374421" y="78501"/>
                  </a:lnTo>
                  <a:lnTo>
                    <a:pt x="341852" y="46046"/>
                  </a:lnTo>
                  <a:lnTo>
                    <a:pt x="302802" y="21304"/>
                  </a:lnTo>
                  <a:lnTo>
                    <a:pt x="258535" y="5536"/>
                  </a:lnTo>
                  <a:lnTo>
                    <a:pt x="21031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16636" y="1544574"/>
              <a:ext cx="263525" cy="262890"/>
            </a:xfrm>
            <a:custGeom>
              <a:avLst/>
              <a:gdLst/>
              <a:ahLst/>
              <a:cxnLst/>
              <a:rect l="l" t="t" r="r" b="b"/>
              <a:pathLst>
                <a:path w="263525" h="262889">
                  <a:moveTo>
                    <a:pt x="88370" y="234950"/>
                  </a:moveTo>
                  <a:lnTo>
                    <a:pt x="78917" y="234950"/>
                  </a:lnTo>
                  <a:lnTo>
                    <a:pt x="83052" y="246379"/>
                  </a:lnTo>
                  <a:lnTo>
                    <a:pt x="89376" y="255269"/>
                  </a:lnTo>
                  <a:lnTo>
                    <a:pt x="97652" y="261619"/>
                  </a:lnTo>
                  <a:lnTo>
                    <a:pt x="107645" y="262889"/>
                  </a:lnTo>
                  <a:lnTo>
                    <a:pt x="118161" y="262889"/>
                  </a:lnTo>
                  <a:lnTo>
                    <a:pt x="126960" y="257810"/>
                  </a:lnTo>
                  <a:lnTo>
                    <a:pt x="129346" y="255269"/>
                  </a:lnTo>
                  <a:lnTo>
                    <a:pt x="109728" y="255269"/>
                  </a:lnTo>
                  <a:lnTo>
                    <a:pt x="101308" y="252729"/>
                  </a:lnTo>
                  <a:lnTo>
                    <a:pt x="94351" y="247650"/>
                  </a:lnTo>
                  <a:lnTo>
                    <a:pt x="89618" y="241300"/>
                  </a:lnTo>
                  <a:lnTo>
                    <a:pt x="88370" y="234950"/>
                  </a:lnTo>
                  <a:close/>
                </a:path>
                <a:path w="263525" h="262889">
                  <a:moveTo>
                    <a:pt x="211397" y="234950"/>
                  </a:moveTo>
                  <a:lnTo>
                    <a:pt x="201561" y="234950"/>
                  </a:lnTo>
                  <a:lnTo>
                    <a:pt x="206882" y="247650"/>
                  </a:lnTo>
                  <a:lnTo>
                    <a:pt x="214758" y="257810"/>
                  </a:lnTo>
                  <a:lnTo>
                    <a:pt x="224780" y="262889"/>
                  </a:lnTo>
                  <a:lnTo>
                    <a:pt x="236537" y="262889"/>
                  </a:lnTo>
                  <a:lnTo>
                    <a:pt x="247116" y="259079"/>
                  </a:lnTo>
                  <a:lnTo>
                    <a:pt x="252186" y="255269"/>
                  </a:lnTo>
                  <a:lnTo>
                    <a:pt x="232587" y="255269"/>
                  </a:lnTo>
                  <a:lnTo>
                    <a:pt x="224164" y="252729"/>
                  </a:lnTo>
                  <a:lnTo>
                    <a:pt x="217227" y="247650"/>
                  </a:lnTo>
                  <a:lnTo>
                    <a:pt x="212556" y="241300"/>
                  </a:lnTo>
                  <a:lnTo>
                    <a:pt x="211397" y="234950"/>
                  </a:lnTo>
                  <a:close/>
                </a:path>
                <a:path w="263525" h="262889">
                  <a:moveTo>
                    <a:pt x="131868" y="210819"/>
                  </a:moveTo>
                  <a:lnTo>
                    <a:pt x="109943" y="210819"/>
                  </a:lnTo>
                  <a:lnTo>
                    <a:pt x="118363" y="212089"/>
                  </a:lnTo>
                  <a:lnTo>
                    <a:pt x="125320" y="217169"/>
                  </a:lnTo>
                  <a:lnTo>
                    <a:pt x="130053" y="224789"/>
                  </a:lnTo>
                  <a:lnTo>
                    <a:pt x="131800" y="232410"/>
                  </a:lnTo>
                  <a:lnTo>
                    <a:pt x="129935" y="241300"/>
                  </a:lnTo>
                  <a:lnTo>
                    <a:pt x="125141" y="247650"/>
                  </a:lnTo>
                  <a:lnTo>
                    <a:pt x="118157" y="252729"/>
                  </a:lnTo>
                  <a:lnTo>
                    <a:pt x="109728" y="255269"/>
                  </a:lnTo>
                  <a:lnTo>
                    <a:pt x="129346" y="255269"/>
                  </a:lnTo>
                  <a:lnTo>
                    <a:pt x="134118" y="250189"/>
                  </a:lnTo>
                  <a:lnTo>
                    <a:pt x="139712" y="240029"/>
                  </a:lnTo>
                  <a:lnTo>
                    <a:pt x="140347" y="237489"/>
                  </a:lnTo>
                  <a:lnTo>
                    <a:pt x="199064" y="237489"/>
                  </a:lnTo>
                  <a:lnTo>
                    <a:pt x="201561" y="234950"/>
                  </a:lnTo>
                  <a:lnTo>
                    <a:pt x="211397" y="234950"/>
                  </a:lnTo>
                  <a:lnTo>
                    <a:pt x="210934" y="232410"/>
                  </a:lnTo>
                  <a:lnTo>
                    <a:pt x="211516" y="229869"/>
                  </a:lnTo>
                  <a:lnTo>
                    <a:pt x="201345" y="229869"/>
                  </a:lnTo>
                  <a:lnTo>
                    <a:pt x="199580" y="228600"/>
                  </a:lnTo>
                  <a:lnTo>
                    <a:pt x="139509" y="228600"/>
                  </a:lnTo>
                  <a:lnTo>
                    <a:pt x="139928" y="226060"/>
                  </a:lnTo>
                  <a:lnTo>
                    <a:pt x="139306" y="224789"/>
                  </a:lnTo>
                  <a:lnTo>
                    <a:pt x="135867" y="215900"/>
                  </a:lnTo>
                  <a:lnTo>
                    <a:pt x="131868" y="210819"/>
                  </a:lnTo>
                  <a:close/>
                </a:path>
                <a:path w="263525" h="262889">
                  <a:moveTo>
                    <a:pt x="253876" y="210819"/>
                  </a:moveTo>
                  <a:lnTo>
                    <a:pt x="232790" y="210819"/>
                  </a:lnTo>
                  <a:lnTo>
                    <a:pt x="241217" y="212089"/>
                  </a:lnTo>
                  <a:lnTo>
                    <a:pt x="248178" y="217169"/>
                  </a:lnTo>
                  <a:lnTo>
                    <a:pt x="252913" y="224789"/>
                  </a:lnTo>
                  <a:lnTo>
                    <a:pt x="254660" y="232410"/>
                  </a:lnTo>
                  <a:lnTo>
                    <a:pt x="252788" y="241300"/>
                  </a:lnTo>
                  <a:lnTo>
                    <a:pt x="247991" y="247650"/>
                  </a:lnTo>
                  <a:lnTo>
                    <a:pt x="241010" y="252729"/>
                  </a:lnTo>
                  <a:lnTo>
                    <a:pt x="232587" y="255269"/>
                  </a:lnTo>
                  <a:lnTo>
                    <a:pt x="252186" y="255269"/>
                  </a:lnTo>
                  <a:lnTo>
                    <a:pt x="255566" y="252729"/>
                  </a:lnTo>
                  <a:lnTo>
                    <a:pt x="261167" y="243839"/>
                  </a:lnTo>
                  <a:lnTo>
                    <a:pt x="263194" y="232410"/>
                  </a:lnTo>
                  <a:lnTo>
                    <a:pt x="261167" y="220979"/>
                  </a:lnTo>
                  <a:lnTo>
                    <a:pt x="255566" y="212089"/>
                  </a:lnTo>
                  <a:lnTo>
                    <a:pt x="253876" y="210819"/>
                  </a:lnTo>
                  <a:close/>
                </a:path>
                <a:path w="263525" h="262889">
                  <a:moveTo>
                    <a:pt x="77668" y="236219"/>
                  </a:moveTo>
                  <a:lnTo>
                    <a:pt x="57264" y="236219"/>
                  </a:lnTo>
                  <a:lnTo>
                    <a:pt x="63512" y="237489"/>
                  </a:lnTo>
                  <a:lnTo>
                    <a:pt x="62674" y="238760"/>
                  </a:lnTo>
                  <a:lnTo>
                    <a:pt x="62471" y="238760"/>
                  </a:lnTo>
                  <a:lnTo>
                    <a:pt x="61836" y="240029"/>
                  </a:lnTo>
                  <a:lnTo>
                    <a:pt x="58928" y="241300"/>
                  </a:lnTo>
                  <a:lnTo>
                    <a:pt x="58928" y="243839"/>
                  </a:lnTo>
                  <a:lnTo>
                    <a:pt x="61633" y="246379"/>
                  </a:lnTo>
                  <a:lnTo>
                    <a:pt x="64554" y="248919"/>
                  </a:lnTo>
                  <a:lnTo>
                    <a:pt x="66001" y="247650"/>
                  </a:lnTo>
                  <a:lnTo>
                    <a:pt x="71424" y="242569"/>
                  </a:lnTo>
                  <a:lnTo>
                    <a:pt x="77668" y="236219"/>
                  </a:lnTo>
                  <a:close/>
                </a:path>
                <a:path w="263525" h="262889">
                  <a:moveTo>
                    <a:pt x="199064" y="237489"/>
                  </a:moveTo>
                  <a:lnTo>
                    <a:pt x="186982" y="237489"/>
                  </a:lnTo>
                  <a:lnTo>
                    <a:pt x="185521" y="238760"/>
                  </a:lnTo>
                  <a:lnTo>
                    <a:pt x="185115" y="238760"/>
                  </a:lnTo>
                  <a:lnTo>
                    <a:pt x="184480" y="240029"/>
                  </a:lnTo>
                  <a:lnTo>
                    <a:pt x="180949" y="242569"/>
                  </a:lnTo>
                  <a:lnTo>
                    <a:pt x="182397" y="243839"/>
                  </a:lnTo>
                  <a:lnTo>
                    <a:pt x="184696" y="246379"/>
                  </a:lnTo>
                  <a:lnTo>
                    <a:pt x="187401" y="248919"/>
                  </a:lnTo>
                  <a:lnTo>
                    <a:pt x="188645" y="247650"/>
                  </a:lnTo>
                  <a:lnTo>
                    <a:pt x="190728" y="246379"/>
                  </a:lnTo>
                  <a:lnTo>
                    <a:pt x="194068" y="242569"/>
                  </a:lnTo>
                  <a:lnTo>
                    <a:pt x="199064" y="237489"/>
                  </a:lnTo>
                  <a:close/>
                </a:path>
                <a:path w="263525" h="262889">
                  <a:moveTo>
                    <a:pt x="94322" y="101600"/>
                  </a:moveTo>
                  <a:lnTo>
                    <a:pt x="62052" y="127000"/>
                  </a:lnTo>
                  <a:lnTo>
                    <a:pt x="55181" y="127000"/>
                  </a:lnTo>
                  <a:lnTo>
                    <a:pt x="34880" y="130810"/>
                  </a:lnTo>
                  <a:lnTo>
                    <a:pt x="17857" y="142239"/>
                  </a:lnTo>
                  <a:lnTo>
                    <a:pt x="5752" y="157479"/>
                  </a:lnTo>
                  <a:lnTo>
                    <a:pt x="203" y="176529"/>
                  </a:lnTo>
                  <a:lnTo>
                    <a:pt x="2346" y="198119"/>
                  </a:lnTo>
                  <a:lnTo>
                    <a:pt x="11399" y="215900"/>
                  </a:lnTo>
                  <a:lnTo>
                    <a:pt x="26151" y="228600"/>
                  </a:lnTo>
                  <a:lnTo>
                    <a:pt x="45389" y="236219"/>
                  </a:lnTo>
                  <a:lnTo>
                    <a:pt x="51219" y="237489"/>
                  </a:lnTo>
                  <a:lnTo>
                    <a:pt x="57264" y="236219"/>
                  </a:lnTo>
                  <a:lnTo>
                    <a:pt x="77668" y="236219"/>
                  </a:lnTo>
                  <a:lnTo>
                    <a:pt x="78917" y="234950"/>
                  </a:lnTo>
                  <a:lnTo>
                    <a:pt x="88370" y="234950"/>
                  </a:lnTo>
                  <a:lnTo>
                    <a:pt x="87871" y="232410"/>
                  </a:lnTo>
                  <a:lnTo>
                    <a:pt x="88182" y="231139"/>
                  </a:lnTo>
                  <a:lnTo>
                    <a:pt x="78701" y="231139"/>
                  </a:lnTo>
                  <a:lnTo>
                    <a:pt x="76625" y="228600"/>
                  </a:lnTo>
                  <a:lnTo>
                    <a:pt x="49352" y="228600"/>
                  </a:lnTo>
                  <a:lnTo>
                    <a:pt x="42684" y="226060"/>
                  </a:lnTo>
                  <a:lnTo>
                    <a:pt x="27785" y="219710"/>
                  </a:lnTo>
                  <a:lnTo>
                    <a:pt x="16552" y="207010"/>
                  </a:lnTo>
                  <a:lnTo>
                    <a:pt x="10003" y="193039"/>
                  </a:lnTo>
                  <a:lnTo>
                    <a:pt x="9156" y="176529"/>
                  </a:lnTo>
                  <a:lnTo>
                    <a:pt x="14539" y="160019"/>
                  </a:lnTo>
                  <a:lnTo>
                    <a:pt x="25014" y="147319"/>
                  </a:lnTo>
                  <a:lnTo>
                    <a:pt x="39587" y="138429"/>
                  </a:lnTo>
                  <a:lnTo>
                    <a:pt x="57264" y="135889"/>
                  </a:lnTo>
                  <a:lnTo>
                    <a:pt x="71026" y="135889"/>
                  </a:lnTo>
                  <a:lnTo>
                    <a:pt x="70167" y="132079"/>
                  </a:lnTo>
                  <a:lnTo>
                    <a:pt x="71917" y="123189"/>
                  </a:lnTo>
                  <a:lnTo>
                    <a:pt x="76674" y="115569"/>
                  </a:lnTo>
                  <a:lnTo>
                    <a:pt x="83695" y="111760"/>
                  </a:lnTo>
                  <a:lnTo>
                    <a:pt x="92240" y="109219"/>
                  </a:lnTo>
                  <a:lnTo>
                    <a:pt x="112887" y="109219"/>
                  </a:lnTo>
                  <a:lnTo>
                    <a:pt x="111839" y="107950"/>
                  </a:lnTo>
                  <a:lnTo>
                    <a:pt x="103715" y="102869"/>
                  </a:lnTo>
                  <a:lnTo>
                    <a:pt x="94322" y="101600"/>
                  </a:lnTo>
                  <a:close/>
                </a:path>
                <a:path w="263525" h="262889">
                  <a:moveTo>
                    <a:pt x="116192" y="201929"/>
                  </a:moveTo>
                  <a:lnTo>
                    <a:pt x="107949" y="201929"/>
                  </a:lnTo>
                  <a:lnTo>
                    <a:pt x="100391" y="203200"/>
                  </a:lnTo>
                  <a:lnTo>
                    <a:pt x="93498" y="205739"/>
                  </a:lnTo>
                  <a:lnTo>
                    <a:pt x="82245" y="217169"/>
                  </a:lnTo>
                  <a:lnTo>
                    <a:pt x="80162" y="223519"/>
                  </a:lnTo>
                  <a:lnTo>
                    <a:pt x="78701" y="231139"/>
                  </a:lnTo>
                  <a:lnTo>
                    <a:pt x="88182" y="231139"/>
                  </a:lnTo>
                  <a:lnTo>
                    <a:pt x="89736" y="224789"/>
                  </a:lnTo>
                  <a:lnTo>
                    <a:pt x="94530" y="217169"/>
                  </a:lnTo>
                  <a:lnTo>
                    <a:pt x="101514" y="212089"/>
                  </a:lnTo>
                  <a:lnTo>
                    <a:pt x="109943" y="210819"/>
                  </a:lnTo>
                  <a:lnTo>
                    <a:pt x="131868" y="210819"/>
                  </a:lnTo>
                  <a:lnTo>
                    <a:pt x="130868" y="209550"/>
                  </a:lnTo>
                  <a:lnTo>
                    <a:pt x="124309" y="205739"/>
                  </a:lnTo>
                  <a:lnTo>
                    <a:pt x="116192" y="201929"/>
                  </a:lnTo>
                  <a:close/>
                </a:path>
                <a:path w="263525" h="262889">
                  <a:moveTo>
                    <a:pt x="236537" y="201929"/>
                  </a:moveTo>
                  <a:lnTo>
                    <a:pt x="224777" y="201929"/>
                  </a:lnTo>
                  <a:lnTo>
                    <a:pt x="214731" y="207010"/>
                  </a:lnTo>
                  <a:lnTo>
                    <a:pt x="206790" y="217169"/>
                  </a:lnTo>
                  <a:lnTo>
                    <a:pt x="201345" y="229869"/>
                  </a:lnTo>
                  <a:lnTo>
                    <a:pt x="211516" y="229869"/>
                  </a:lnTo>
                  <a:lnTo>
                    <a:pt x="212681" y="224789"/>
                  </a:lnTo>
                  <a:lnTo>
                    <a:pt x="217414" y="217169"/>
                  </a:lnTo>
                  <a:lnTo>
                    <a:pt x="224371" y="212089"/>
                  </a:lnTo>
                  <a:lnTo>
                    <a:pt x="232790" y="210819"/>
                  </a:lnTo>
                  <a:lnTo>
                    <a:pt x="253876" y="210819"/>
                  </a:lnTo>
                  <a:lnTo>
                    <a:pt x="247116" y="205739"/>
                  </a:lnTo>
                  <a:lnTo>
                    <a:pt x="236537" y="201929"/>
                  </a:lnTo>
                  <a:close/>
                </a:path>
                <a:path w="263525" h="262889">
                  <a:moveTo>
                    <a:pt x="65176" y="215900"/>
                  </a:moveTo>
                  <a:lnTo>
                    <a:pt x="63715" y="217169"/>
                  </a:lnTo>
                  <a:lnTo>
                    <a:pt x="61429" y="218439"/>
                  </a:lnTo>
                  <a:lnTo>
                    <a:pt x="59347" y="220979"/>
                  </a:lnTo>
                  <a:lnTo>
                    <a:pt x="57886" y="223519"/>
                  </a:lnTo>
                  <a:lnTo>
                    <a:pt x="61214" y="226060"/>
                  </a:lnTo>
                  <a:lnTo>
                    <a:pt x="63296" y="226060"/>
                  </a:lnTo>
                  <a:lnTo>
                    <a:pt x="62674" y="228600"/>
                  </a:lnTo>
                  <a:lnTo>
                    <a:pt x="76625" y="228600"/>
                  </a:lnTo>
                  <a:lnTo>
                    <a:pt x="74548" y="226060"/>
                  </a:lnTo>
                  <a:lnTo>
                    <a:pt x="70789" y="223519"/>
                  </a:lnTo>
                  <a:lnTo>
                    <a:pt x="67462" y="218439"/>
                  </a:lnTo>
                  <a:lnTo>
                    <a:pt x="65176" y="215900"/>
                  </a:lnTo>
                  <a:close/>
                </a:path>
                <a:path w="263525" h="262889">
                  <a:moveTo>
                    <a:pt x="188442" y="215900"/>
                  </a:moveTo>
                  <a:lnTo>
                    <a:pt x="186562" y="217169"/>
                  </a:lnTo>
                  <a:lnTo>
                    <a:pt x="179273" y="224789"/>
                  </a:lnTo>
                  <a:lnTo>
                    <a:pt x="185940" y="224789"/>
                  </a:lnTo>
                  <a:lnTo>
                    <a:pt x="185872" y="226060"/>
                  </a:lnTo>
                  <a:lnTo>
                    <a:pt x="185805" y="227329"/>
                  </a:lnTo>
                  <a:lnTo>
                    <a:pt x="185737" y="228600"/>
                  </a:lnTo>
                  <a:lnTo>
                    <a:pt x="199580" y="228600"/>
                  </a:lnTo>
                  <a:lnTo>
                    <a:pt x="197815" y="227329"/>
                  </a:lnTo>
                  <a:lnTo>
                    <a:pt x="194271" y="223519"/>
                  </a:lnTo>
                  <a:lnTo>
                    <a:pt x="188442" y="215900"/>
                  </a:lnTo>
                  <a:close/>
                </a:path>
                <a:path w="263525" h="262889">
                  <a:moveTo>
                    <a:pt x="71026" y="135889"/>
                  </a:moveTo>
                  <a:lnTo>
                    <a:pt x="60591" y="135889"/>
                  </a:lnTo>
                  <a:lnTo>
                    <a:pt x="62052" y="137160"/>
                  </a:lnTo>
                  <a:lnTo>
                    <a:pt x="62877" y="139700"/>
                  </a:lnTo>
                  <a:lnTo>
                    <a:pt x="67100" y="149860"/>
                  </a:lnTo>
                  <a:lnTo>
                    <a:pt x="73996" y="156210"/>
                  </a:lnTo>
                  <a:lnTo>
                    <a:pt x="82883" y="161289"/>
                  </a:lnTo>
                  <a:lnTo>
                    <a:pt x="93078" y="162560"/>
                  </a:lnTo>
                  <a:lnTo>
                    <a:pt x="102899" y="160019"/>
                  </a:lnTo>
                  <a:lnTo>
                    <a:pt x="111374" y="156210"/>
                  </a:lnTo>
                  <a:lnTo>
                    <a:pt x="113561" y="153669"/>
                  </a:lnTo>
                  <a:lnTo>
                    <a:pt x="92036" y="153669"/>
                  </a:lnTo>
                  <a:lnTo>
                    <a:pt x="83524" y="152400"/>
                  </a:lnTo>
                  <a:lnTo>
                    <a:pt x="76573" y="147319"/>
                  </a:lnTo>
                  <a:lnTo>
                    <a:pt x="71886" y="139700"/>
                  </a:lnTo>
                  <a:lnTo>
                    <a:pt x="71026" y="135889"/>
                  </a:lnTo>
                  <a:close/>
                </a:path>
                <a:path w="263525" h="262889">
                  <a:moveTo>
                    <a:pt x="112887" y="109219"/>
                  </a:moveTo>
                  <a:lnTo>
                    <a:pt x="92240" y="109219"/>
                  </a:lnTo>
                  <a:lnTo>
                    <a:pt x="100752" y="111760"/>
                  </a:lnTo>
                  <a:lnTo>
                    <a:pt x="107703" y="116839"/>
                  </a:lnTo>
                  <a:lnTo>
                    <a:pt x="112390" y="123189"/>
                  </a:lnTo>
                  <a:lnTo>
                    <a:pt x="114109" y="132079"/>
                  </a:lnTo>
                  <a:lnTo>
                    <a:pt x="112359" y="139700"/>
                  </a:lnTo>
                  <a:lnTo>
                    <a:pt x="107602" y="147319"/>
                  </a:lnTo>
                  <a:lnTo>
                    <a:pt x="100581" y="152400"/>
                  </a:lnTo>
                  <a:lnTo>
                    <a:pt x="92036" y="153669"/>
                  </a:lnTo>
                  <a:lnTo>
                    <a:pt x="113561" y="153669"/>
                  </a:lnTo>
                  <a:lnTo>
                    <a:pt x="117936" y="148589"/>
                  </a:lnTo>
                  <a:lnTo>
                    <a:pt x="122021" y="138429"/>
                  </a:lnTo>
                  <a:lnTo>
                    <a:pt x="122847" y="135889"/>
                  </a:lnTo>
                  <a:lnTo>
                    <a:pt x="123469" y="133350"/>
                  </a:lnTo>
                  <a:lnTo>
                    <a:pt x="222052" y="133350"/>
                  </a:lnTo>
                  <a:lnTo>
                    <a:pt x="228551" y="132079"/>
                  </a:lnTo>
                  <a:lnTo>
                    <a:pt x="232649" y="129539"/>
                  </a:lnTo>
                  <a:lnTo>
                    <a:pt x="123266" y="129539"/>
                  </a:lnTo>
                  <a:lnTo>
                    <a:pt x="122847" y="128269"/>
                  </a:lnTo>
                  <a:lnTo>
                    <a:pt x="122440" y="125729"/>
                  </a:lnTo>
                  <a:lnTo>
                    <a:pt x="122021" y="124460"/>
                  </a:lnTo>
                  <a:lnTo>
                    <a:pt x="118129" y="115569"/>
                  </a:lnTo>
                  <a:lnTo>
                    <a:pt x="112887" y="109219"/>
                  </a:lnTo>
                  <a:close/>
                </a:path>
                <a:path w="263525" h="262889">
                  <a:moveTo>
                    <a:pt x="222052" y="133350"/>
                  </a:moveTo>
                  <a:lnTo>
                    <a:pt x="123469" y="133350"/>
                  </a:lnTo>
                  <a:lnTo>
                    <a:pt x="127431" y="138429"/>
                  </a:lnTo>
                  <a:lnTo>
                    <a:pt x="130975" y="140969"/>
                  </a:lnTo>
                  <a:lnTo>
                    <a:pt x="136588" y="147319"/>
                  </a:lnTo>
                  <a:lnTo>
                    <a:pt x="138264" y="147319"/>
                  </a:lnTo>
                  <a:lnTo>
                    <a:pt x="140754" y="144779"/>
                  </a:lnTo>
                  <a:lnTo>
                    <a:pt x="143052" y="142239"/>
                  </a:lnTo>
                  <a:lnTo>
                    <a:pt x="143878" y="140969"/>
                  </a:lnTo>
                  <a:lnTo>
                    <a:pt x="140754" y="138429"/>
                  </a:lnTo>
                  <a:lnTo>
                    <a:pt x="138671" y="138429"/>
                  </a:lnTo>
                  <a:lnTo>
                    <a:pt x="139509" y="135889"/>
                  </a:lnTo>
                  <a:lnTo>
                    <a:pt x="209054" y="135889"/>
                  </a:lnTo>
                  <a:lnTo>
                    <a:pt x="222052" y="133350"/>
                  </a:lnTo>
                  <a:close/>
                </a:path>
                <a:path w="263525" h="262889">
                  <a:moveTo>
                    <a:pt x="137845" y="115569"/>
                  </a:moveTo>
                  <a:lnTo>
                    <a:pt x="136385" y="116839"/>
                  </a:lnTo>
                  <a:lnTo>
                    <a:pt x="134099" y="119379"/>
                  </a:lnTo>
                  <a:lnTo>
                    <a:pt x="130759" y="123189"/>
                  </a:lnTo>
                  <a:lnTo>
                    <a:pt x="127012" y="125729"/>
                  </a:lnTo>
                  <a:lnTo>
                    <a:pt x="123266" y="129539"/>
                  </a:lnTo>
                  <a:lnTo>
                    <a:pt x="232649" y="129539"/>
                  </a:lnTo>
                  <a:lnTo>
                    <a:pt x="236748" y="127000"/>
                  </a:lnTo>
                  <a:lnTo>
                    <a:pt x="138048" y="127000"/>
                  </a:lnTo>
                  <a:lnTo>
                    <a:pt x="139306" y="125729"/>
                  </a:lnTo>
                  <a:lnTo>
                    <a:pt x="139928" y="125729"/>
                  </a:lnTo>
                  <a:lnTo>
                    <a:pt x="140550" y="124460"/>
                  </a:lnTo>
                  <a:lnTo>
                    <a:pt x="143675" y="123189"/>
                  </a:lnTo>
                  <a:lnTo>
                    <a:pt x="142836" y="120650"/>
                  </a:lnTo>
                  <a:lnTo>
                    <a:pt x="140550" y="118110"/>
                  </a:lnTo>
                  <a:lnTo>
                    <a:pt x="137845" y="115569"/>
                  </a:lnTo>
                  <a:close/>
                </a:path>
                <a:path w="263525" h="262889">
                  <a:moveTo>
                    <a:pt x="236305" y="35560"/>
                  </a:moveTo>
                  <a:lnTo>
                    <a:pt x="207810" y="35560"/>
                  </a:lnTo>
                  <a:lnTo>
                    <a:pt x="226194" y="39369"/>
                  </a:lnTo>
                  <a:lnTo>
                    <a:pt x="241069" y="48260"/>
                  </a:lnTo>
                  <a:lnTo>
                    <a:pt x="251028" y="63500"/>
                  </a:lnTo>
                  <a:lnTo>
                    <a:pt x="254660" y="81279"/>
                  </a:lnTo>
                  <a:lnTo>
                    <a:pt x="251031" y="99060"/>
                  </a:lnTo>
                  <a:lnTo>
                    <a:pt x="241095" y="114300"/>
                  </a:lnTo>
                  <a:lnTo>
                    <a:pt x="226280" y="123189"/>
                  </a:lnTo>
                  <a:lnTo>
                    <a:pt x="208013" y="127000"/>
                  </a:lnTo>
                  <a:lnTo>
                    <a:pt x="236748" y="127000"/>
                  </a:lnTo>
                  <a:lnTo>
                    <a:pt x="244944" y="121919"/>
                  </a:lnTo>
                  <a:lnTo>
                    <a:pt x="256928" y="106679"/>
                  </a:lnTo>
                  <a:lnTo>
                    <a:pt x="263194" y="87629"/>
                  </a:lnTo>
                  <a:lnTo>
                    <a:pt x="262142" y="68579"/>
                  </a:lnTo>
                  <a:lnTo>
                    <a:pt x="254450" y="52069"/>
                  </a:lnTo>
                  <a:lnTo>
                    <a:pt x="241292" y="38100"/>
                  </a:lnTo>
                  <a:lnTo>
                    <a:pt x="236305" y="35560"/>
                  </a:lnTo>
                  <a:close/>
                </a:path>
                <a:path w="263525" h="262889">
                  <a:moveTo>
                    <a:pt x="26860" y="0"/>
                  </a:moveTo>
                  <a:lnTo>
                    <a:pt x="16250" y="3810"/>
                  </a:lnTo>
                  <a:lnTo>
                    <a:pt x="7729" y="10160"/>
                  </a:lnTo>
                  <a:lnTo>
                    <a:pt x="2059" y="20319"/>
                  </a:lnTo>
                  <a:lnTo>
                    <a:pt x="0" y="30479"/>
                  </a:lnTo>
                  <a:lnTo>
                    <a:pt x="2062" y="41910"/>
                  </a:lnTo>
                  <a:lnTo>
                    <a:pt x="7754" y="50800"/>
                  </a:lnTo>
                  <a:lnTo>
                    <a:pt x="16335" y="58419"/>
                  </a:lnTo>
                  <a:lnTo>
                    <a:pt x="27063" y="62229"/>
                  </a:lnTo>
                  <a:lnTo>
                    <a:pt x="37949" y="60960"/>
                  </a:lnTo>
                  <a:lnTo>
                    <a:pt x="47783" y="57150"/>
                  </a:lnTo>
                  <a:lnTo>
                    <a:pt x="51686" y="53339"/>
                  </a:lnTo>
                  <a:lnTo>
                    <a:pt x="30607" y="53339"/>
                  </a:lnTo>
                  <a:lnTo>
                    <a:pt x="22219" y="50800"/>
                  </a:lnTo>
                  <a:lnTo>
                    <a:pt x="15332" y="45719"/>
                  </a:lnTo>
                  <a:lnTo>
                    <a:pt x="10668" y="39369"/>
                  </a:lnTo>
                  <a:lnTo>
                    <a:pt x="8953" y="30479"/>
                  </a:lnTo>
                  <a:lnTo>
                    <a:pt x="10703" y="21589"/>
                  </a:lnTo>
                  <a:lnTo>
                    <a:pt x="15460" y="15239"/>
                  </a:lnTo>
                  <a:lnTo>
                    <a:pt x="22481" y="10160"/>
                  </a:lnTo>
                  <a:lnTo>
                    <a:pt x="31026" y="8889"/>
                  </a:lnTo>
                  <a:lnTo>
                    <a:pt x="51452" y="8889"/>
                  </a:lnTo>
                  <a:lnTo>
                    <a:pt x="47524" y="5079"/>
                  </a:lnTo>
                  <a:lnTo>
                    <a:pt x="37719" y="1269"/>
                  </a:lnTo>
                  <a:lnTo>
                    <a:pt x="26860" y="0"/>
                  </a:lnTo>
                  <a:close/>
                </a:path>
                <a:path w="263525" h="262889">
                  <a:moveTo>
                    <a:pt x="132309" y="33019"/>
                  </a:moveTo>
                  <a:lnTo>
                    <a:pt x="122847" y="33019"/>
                  </a:lnTo>
                  <a:lnTo>
                    <a:pt x="123266" y="35560"/>
                  </a:lnTo>
                  <a:lnTo>
                    <a:pt x="127403" y="45719"/>
                  </a:lnTo>
                  <a:lnTo>
                    <a:pt x="133704" y="54610"/>
                  </a:lnTo>
                  <a:lnTo>
                    <a:pt x="141916" y="59689"/>
                  </a:lnTo>
                  <a:lnTo>
                    <a:pt x="151790" y="62229"/>
                  </a:lnTo>
                  <a:lnTo>
                    <a:pt x="162510" y="60960"/>
                  </a:lnTo>
                  <a:lnTo>
                    <a:pt x="171470" y="55879"/>
                  </a:lnTo>
                  <a:lnTo>
                    <a:pt x="173832" y="53339"/>
                  </a:lnTo>
                  <a:lnTo>
                    <a:pt x="153873" y="53339"/>
                  </a:lnTo>
                  <a:lnTo>
                    <a:pt x="145420" y="50800"/>
                  </a:lnTo>
                  <a:lnTo>
                    <a:pt x="138388" y="45719"/>
                  </a:lnTo>
                  <a:lnTo>
                    <a:pt x="133581" y="39369"/>
                  </a:lnTo>
                  <a:lnTo>
                    <a:pt x="132309" y="33019"/>
                  </a:lnTo>
                  <a:close/>
                </a:path>
                <a:path w="263525" h="262889">
                  <a:moveTo>
                    <a:pt x="51452" y="8889"/>
                  </a:moveTo>
                  <a:lnTo>
                    <a:pt x="31026" y="8889"/>
                  </a:lnTo>
                  <a:lnTo>
                    <a:pt x="39413" y="10160"/>
                  </a:lnTo>
                  <a:lnTo>
                    <a:pt x="46301" y="15239"/>
                  </a:lnTo>
                  <a:lnTo>
                    <a:pt x="50964" y="22860"/>
                  </a:lnTo>
                  <a:lnTo>
                    <a:pt x="52679" y="30479"/>
                  </a:lnTo>
                  <a:lnTo>
                    <a:pt x="50929" y="39369"/>
                  </a:lnTo>
                  <a:lnTo>
                    <a:pt x="46172" y="46989"/>
                  </a:lnTo>
                  <a:lnTo>
                    <a:pt x="39151" y="50800"/>
                  </a:lnTo>
                  <a:lnTo>
                    <a:pt x="30607" y="53339"/>
                  </a:lnTo>
                  <a:lnTo>
                    <a:pt x="51686" y="53339"/>
                  </a:lnTo>
                  <a:lnTo>
                    <a:pt x="55588" y="49529"/>
                  </a:lnTo>
                  <a:lnTo>
                    <a:pt x="60388" y="39369"/>
                  </a:lnTo>
                  <a:lnTo>
                    <a:pt x="61429" y="35560"/>
                  </a:lnTo>
                  <a:lnTo>
                    <a:pt x="104533" y="35560"/>
                  </a:lnTo>
                  <a:lnTo>
                    <a:pt x="106197" y="34289"/>
                  </a:lnTo>
                  <a:lnTo>
                    <a:pt x="121598" y="34289"/>
                  </a:lnTo>
                  <a:lnTo>
                    <a:pt x="122847" y="33019"/>
                  </a:lnTo>
                  <a:lnTo>
                    <a:pt x="132309" y="33019"/>
                  </a:lnTo>
                  <a:lnTo>
                    <a:pt x="131800" y="30479"/>
                  </a:lnTo>
                  <a:lnTo>
                    <a:pt x="132072" y="29210"/>
                  </a:lnTo>
                  <a:lnTo>
                    <a:pt x="122643" y="29210"/>
                  </a:lnTo>
                  <a:lnTo>
                    <a:pt x="120561" y="26669"/>
                  </a:lnTo>
                  <a:lnTo>
                    <a:pt x="60591" y="26669"/>
                  </a:lnTo>
                  <a:lnTo>
                    <a:pt x="61010" y="24129"/>
                  </a:lnTo>
                  <a:lnTo>
                    <a:pt x="55380" y="12700"/>
                  </a:lnTo>
                  <a:lnTo>
                    <a:pt x="51452" y="8889"/>
                  </a:lnTo>
                  <a:close/>
                </a:path>
                <a:path w="263525" h="262889">
                  <a:moveTo>
                    <a:pt x="174710" y="8889"/>
                  </a:moveTo>
                  <a:lnTo>
                    <a:pt x="153454" y="8889"/>
                  </a:lnTo>
                  <a:lnTo>
                    <a:pt x="161912" y="10160"/>
                  </a:lnTo>
                  <a:lnTo>
                    <a:pt x="168943" y="15239"/>
                  </a:lnTo>
                  <a:lnTo>
                    <a:pt x="173747" y="21589"/>
                  </a:lnTo>
                  <a:lnTo>
                    <a:pt x="175526" y="30479"/>
                  </a:lnTo>
                  <a:lnTo>
                    <a:pt x="173904" y="39369"/>
                  </a:lnTo>
                  <a:lnTo>
                    <a:pt x="169233" y="45719"/>
                  </a:lnTo>
                  <a:lnTo>
                    <a:pt x="162296" y="50800"/>
                  </a:lnTo>
                  <a:lnTo>
                    <a:pt x="153873" y="53339"/>
                  </a:lnTo>
                  <a:lnTo>
                    <a:pt x="173832" y="53339"/>
                  </a:lnTo>
                  <a:lnTo>
                    <a:pt x="178556" y="48260"/>
                  </a:lnTo>
                  <a:lnTo>
                    <a:pt x="183654" y="38100"/>
                  </a:lnTo>
                  <a:lnTo>
                    <a:pt x="184480" y="35560"/>
                  </a:lnTo>
                  <a:lnTo>
                    <a:pt x="236305" y="35560"/>
                  </a:lnTo>
                  <a:lnTo>
                    <a:pt x="223837" y="29210"/>
                  </a:lnTo>
                  <a:lnTo>
                    <a:pt x="215211" y="26669"/>
                  </a:lnTo>
                  <a:lnTo>
                    <a:pt x="184073" y="26669"/>
                  </a:lnTo>
                  <a:lnTo>
                    <a:pt x="183032" y="21589"/>
                  </a:lnTo>
                  <a:lnTo>
                    <a:pt x="177644" y="11429"/>
                  </a:lnTo>
                  <a:lnTo>
                    <a:pt x="174710" y="8889"/>
                  </a:lnTo>
                  <a:close/>
                </a:path>
                <a:path w="263525" h="262889">
                  <a:moveTo>
                    <a:pt x="121598" y="34289"/>
                  </a:moveTo>
                  <a:lnTo>
                    <a:pt x="106197" y="34289"/>
                  </a:lnTo>
                  <a:lnTo>
                    <a:pt x="107238" y="36829"/>
                  </a:lnTo>
                  <a:lnTo>
                    <a:pt x="106197" y="38100"/>
                  </a:lnTo>
                  <a:lnTo>
                    <a:pt x="105562" y="38100"/>
                  </a:lnTo>
                  <a:lnTo>
                    <a:pt x="102654" y="40639"/>
                  </a:lnTo>
                  <a:lnTo>
                    <a:pt x="102654" y="41910"/>
                  </a:lnTo>
                  <a:lnTo>
                    <a:pt x="105359" y="44450"/>
                  </a:lnTo>
                  <a:lnTo>
                    <a:pt x="107861" y="46989"/>
                  </a:lnTo>
                  <a:lnTo>
                    <a:pt x="109321" y="46989"/>
                  </a:lnTo>
                  <a:lnTo>
                    <a:pt x="111810" y="44450"/>
                  </a:lnTo>
                  <a:lnTo>
                    <a:pt x="115150" y="40639"/>
                  </a:lnTo>
                  <a:lnTo>
                    <a:pt x="119100" y="36829"/>
                  </a:lnTo>
                  <a:lnTo>
                    <a:pt x="121598" y="34289"/>
                  </a:lnTo>
                  <a:close/>
                </a:path>
                <a:path w="263525" h="262889">
                  <a:moveTo>
                    <a:pt x="157818" y="0"/>
                  </a:moveTo>
                  <a:lnTo>
                    <a:pt x="122643" y="29210"/>
                  </a:lnTo>
                  <a:lnTo>
                    <a:pt x="132072" y="29210"/>
                  </a:lnTo>
                  <a:lnTo>
                    <a:pt x="133430" y="22860"/>
                  </a:lnTo>
                  <a:lnTo>
                    <a:pt x="138102" y="15239"/>
                  </a:lnTo>
                  <a:lnTo>
                    <a:pt x="145037" y="10160"/>
                  </a:lnTo>
                  <a:lnTo>
                    <a:pt x="153454" y="8889"/>
                  </a:lnTo>
                  <a:lnTo>
                    <a:pt x="174710" y="8889"/>
                  </a:lnTo>
                  <a:lnTo>
                    <a:pt x="168843" y="3810"/>
                  </a:lnTo>
                  <a:lnTo>
                    <a:pt x="157818" y="0"/>
                  </a:lnTo>
                  <a:close/>
                </a:path>
                <a:path w="263525" h="262889">
                  <a:moveTo>
                    <a:pt x="108902" y="15239"/>
                  </a:moveTo>
                  <a:lnTo>
                    <a:pt x="108064" y="15239"/>
                  </a:lnTo>
                  <a:lnTo>
                    <a:pt x="105981" y="16510"/>
                  </a:lnTo>
                  <a:lnTo>
                    <a:pt x="100571" y="20319"/>
                  </a:lnTo>
                  <a:lnTo>
                    <a:pt x="104533" y="22860"/>
                  </a:lnTo>
                  <a:lnTo>
                    <a:pt x="107861" y="26669"/>
                  </a:lnTo>
                  <a:lnTo>
                    <a:pt x="120561" y="26669"/>
                  </a:lnTo>
                  <a:lnTo>
                    <a:pt x="118478" y="24129"/>
                  </a:lnTo>
                  <a:lnTo>
                    <a:pt x="114515" y="20319"/>
                  </a:lnTo>
                  <a:lnTo>
                    <a:pt x="110769" y="16510"/>
                  </a:lnTo>
                  <a:lnTo>
                    <a:pt x="108902" y="15239"/>
                  </a:lnTo>
                  <a:close/>
                </a:path>
              </a:pathLst>
            </a:custGeom>
            <a:solidFill>
              <a:srgbClr val="D0CEC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288747" y="1569211"/>
            <a:ext cx="75565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spc="-150" dirty="0">
                <a:solidFill>
                  <a:srgbClr val="D0CECE"/>
                </a:solidFill>
                <a:latin typeface="Century Gothic"/>
                <a:cs typeface="Century Gothic"/>
              </a:rPr>
              <a:t>1</a:t>
            </a:r>
            <a:endParaRPr sz="1050">
              <a:latin typeface="Century Gothic"/>
              <a:cs typeface="Century Gothic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222504" y="2036051"/>
            <a:ext cx="783590" cy="1313815"/>
            <a:chOff x="222504" y="2036051"/>
            <a:chExt cx="783590" cy="1313815"/>
          </a:xfrm>
        </p:grpSpPr>
        <p:sp>
          <p:nvSpPr>
            <p:cNvPr id="13" name="object 13"/>
            <p:cNvSpPr/>
            <p:nvPr/>
          </p:nvSpPr>
          <p:spPr>
            <a:xfrm>
              <a:off x="222504" y="2866644"/>
              <a:ext cx="266700" cy="266700"/>
            </a:xfrm>
            <a:custGeom>
              <a:avLst/>
              <a:gdLst/>
              <a:ahLst/>
              <a:cxnLst/>
              <a:rect l="l" t="t" r="r" b="b"/>
              <a:pathLst>
                <a:path w="266700" h="266700">
                  <a:moveTo>
                    <a:pt x="133350" y="0"/>
                  </a:moveTo>
                  <a:lnTo>
                    <a:pt x="91201" y="6797"/>
                  </a:lnTo>
                  <a:lnTo>
                    <a:pt x="54595" y="25725"/>
                  </a:lnTo>
                  <a:lnTo>
                    <a:pt x="25728" y="54589"/>
                  </a:lnTo>
                  <a:lnTo>
                    <a:pt x="6798" y="91196"/>
                  </a:lnTo>
                  <a:lnTo>
                    <a:pt x="0" y="133350"/>
                  </a:lnTo>
                  <a:lnTo>
                    <a:pt x="6798" y="175503"/>
                  </a:lnTo>
                  <a:lnTo>
                    <a:pt x="25728" y="212110"/>
                  </a:lnTo>
                  <a:lnTo>
                    <a:pt x="54595" y="240974"/>
                  </a:lnTo>
                  <a:lnTo>
                    <a:pt x="91201" y="259902"/>
                  </a:lnTo>
                  <a:lnTo>
                    <a:pt x="133350" y="266700"/>
                  </a:lnTo>
                  <a:lnTo>
                    <a:pt x="175498" y="259902"/>
                  </a:lnTo>
                  <a:lnTo>
                    <a:pt x="212104" y="240974"/>
                  </a:lnTo>
                  <a:lnTo>
                    <a:pt x="240971" y="212110"/>
                  </a:lnTo>
                  <a:lnTo>
                    <a:pt x="259901" y="175503"/>
                  </a:lnTo>
                  <a:lnTo>
                    <a:pt x="266700" y="133350"/>
                  </a:lnTo>
                  <a:lnTo>
                    <a:pt x="259901" y="91196"/>
                  </a:lnTo>
                  <a:lnTo>
                    <a:pt x="240971" y="54589"/>
                  </a:lnTo>
                  <a:lnTo>
                    <a:pt x="212104" y="25725"/>
                  </a:lnTo>
                  <a:lnTo>
                    <a:pt x="175498" y="6797"/>
                  </a:lnTo>
                  <a:lnTo>
                    <a:pt x="133350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22504" y="2205228"/>
              <a:ext cx="266700" cy="266700"/>
            </a:xfrm>
            <a:custGeom>
              <a:avLst/>
              <a:gdLst/>
              <a:ahLst/>
              <a:cxnLst/>
              <a:rect l="l" t="t" r="r" b="b"/>
              <a:pathLst>
                <a:path w="266700" h="266700">
                  <a:moveTo>
                    <a:pt x="133350" y="0"/>
                  </a:moveTo>
                  <a:lnTo>
                    <a:pt x="91201" y="6797"/>
                  </a:lnTo>
                  <a:lnTo>
                    <a:pt x="54595" y="25725"/>
                  </a:lnTo>
                  <a:lnTo>
                    <a:pt x="25728" y="54589"/>
                  </a:lnTo>
                  <a:lnTo>
                    <a:pt x="6798" y="91196"/>
                  </a:lnTo>
                  <a:lnTo>
                    <a:pt x="0" y="133350"/>
                  </a:lnTo>
                  <a:lnTo>
                    <a:pt x="6798" y="175503"/>
                  </a:lnTo>
                  <a:lnTo>
                    <a:pt x="25728" y="212110"/>
                  </a:lnTo>
                  <a:lnTo>
                    <a:pt x="54595" y="240974"/>
                  </a:lnTo>
                  <a:lnTo>
                    <a:pt x="91201" y="259902"/>
                  </a:lnTo>
                  <a:lnTo>
                    <a:pt x="133350" y="266700"/>
                  </a:lnTo>
                  <a:lnTo>
                    <a:pt x="175498" y="259902"/>
                  </a:lnTo>
                  <a:lnTo>
                    <a:pt x="212104" y="240974"/>
                  </a:lnTo>
                  <a:lnTo>
                    <a:pt x="240971" y="212110"/>
                  </a:lnTo>
                  <a:lnTo>
                    <a:pt x="259901" y="175503"/>
                  </a:lnTo>
                  <a:lnTo>
                    <a:pt x="266700" y="133350"/>
                  </a:lnTo>
                  <a:lnTo>
                    <a:pt x="259901" y="91196"/>
                  </a:lnTo>
                  <a:lnTo>
                    <a:pt x="240971" y="54589"/>
                  </a:lnTo>
                  <a:lnTo>
                    <a:pt x="212104" y="25725"/>
                  </a:lnTo>
                  <a:lnTo>
                    <a:pt x="175498" y="6797"/>
                  </a:lnTo>
                  <a:lnTo>
                    <a:pt x="133350" y="0"/>
                  </a:lnTo>
                  <a:close/>
                </a:path>
              </a:pathLst>
            </a:custGeom>
            <a:solidFill>
              <a:srgbClr val="46B5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52044" y="2036051"/>
              <a:ext cx="643140" cy="643140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77952" y="2061972"/>
              <a:ext cx="560857" cy="562355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432815" y="2118360"/>
              <a:ext cx="429895" cy="429895"/>
            </a:xfrm>
            <a:custGeom>
              <a:avLst/>
              <a:gdLst/>
              <a:ahLst/>
              <a:cxnLst/>
              <a:rect l="l" t="t" r="r" b="b"/>
              <a:pathLst>
                <a:path w="429894" h="429894">
                  <a:moveTo>
                    <a:pt x="214884" y="0"/>
                  </a:moveTo>
                  <a:lnTo>
                    <a:pt x="165611" y="5678"/>
                  </a:lnTo>
                  <a:lnTo>
                    <a:pt x="120381" y="21851"/>
                  </a:lnTo>
                  <a:lnTo>
                    <a:pt x="80483" y="47226"/>
                  </a:lnTo>
                  <a:lnTo>
                    <a:pt x="47206" y="80509"/>
                  </a:lnTo>
                  <a:lnTo>
                    <a:pt x="21840" y="120409"/>
                  </a:lnTo>
                  <a:lnTo>
                    <a:pt x="5675" y="165631"/>
                  </a:lnTo>
                  <a:lnTo>
                    <a:pt x="0" y="214884"/>
                  </a:lnTo>
                  <a:lnTo>
                    <a:pt x="5675" y="264136"/>
                  </a:lnTo>
                  <a:lnTo>
                    <a:pt x="21840" y="309358"/>
                  </a:lnTo>
                  <a:lnTo>
                    <a:pt x="47206" y="349258"/>
                  </a:lnTo>
                  <a:lnTo>
                    <a:pt x="80483" y="382541"/>
                  </a:lnTo>
                  <a:lnTo>
                    <a:pt x="120381" y="407916"/>
                  </a:lnTo>
                  <a:lnTo>
                    <a:pt x="165611" y="424089"/>
                  </a:lnTo>
                  <a:lnTo>
                    <a:pt x="214884" y="429767"/>
                  </a:lnTo>
                  <a:lnTo>
                    <a:pt x="264156" y="424089"/>
                  </a:lnTo>
                  <a:lnTo>
                    <a:pt x="309386" y="407916"/>
                  </a:lnTo>
                  <a:lnTo>
                    <a:pt x="349284" y="382541"/>
                  </a:lnTo>
                  <a:lnTo>
                    <a:pt x="382561" y="349258"/>
                  </a:lnTo>
                  <a:lnTo>
                    <a:pt x="407927" y="309358"/>
                  </a:lnTo>
                  <a:lnTo>
                    <a:pt x="424092" y="264136"/>
                  </a:lnTo>
                  <a:lnTo>
                    <a:pt x="429768" y="214884"/>
                  </a:lnTo>
                  <a:lnTo>
                    <a:pt x="424092" y="165631"/>
                  </a:lnTo>
                  <a:lnTo>
                    <a:pt x="407927" y="120409"/>
                  </a:lnTo>
                  <a:lnTo>
                    <a:pt x="382561" y="80509"/>
                  </a:lnTo>
                  <a:lnTo>
                    <a:pt x="349284" y="47226"/>
                  </a:lnTo>
                  <a:lnTo>
                    <a:pt x="309386" y="21851"/>
                  </a:lnTo>
                  <a:lnTo>
                    <a:pt x="264156" y="5678"/>
                  </a:lnTo>
                  <a:lnTo>
                    <a:pt x="21488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68452" y="2663952"/>
              <a:ext cx="178308" cy="121920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62712" y="2706611"/>
              <a:ext cx="643140" cy="643140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88620" y="2732531"/>
              <a:ext cx="560857" cy="560831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443484" y="2787395"/>
              <a:ext cx="429895" cy="429895"/>
            </a:xfrm>
            <a:custGeom>
              <a:avLst/>
              <a:gdLst/>
              <a:ahLst/>
              <a:cxnLst/>
              <a:rect l="l" t="t" r="r" b="b"/>
              <a:pathLst>
                <a:path w="429894" h="429894">
                  <a:moveTo>
                    <a:pt x="214884" y="0"/>
                  </a:moveTo>
                  <a:lnTo>
                    <a:pt x="165611" y="5678"/>
                  </a:lnTo>
                  <a:lnTo>
                    <a:pt x="120381" y="21851"/>
                  </a:lnTo>
                  <a:lnTo>
                    <a:pt x="80483" y="47226"/>
                  </a:lnTo>
                  <a:lnTo>
                    <a:pt x="47206" y="80509"/>
                  </a:lnTo>
                  <a:lnTo>
                    <a:pt x="21840" y="120409"/>
                  </a:lnTo>
                  <a:lnTo>
                    <a:pt x="5675" y="165631"/>
                  </a:lnTo>
                  <a:lnTo>
                    <a:pt x="0" y="214883"/>
                  </a:lnTo>
                  <a:lnTo>
                    <a:pt x="5675" y="264136"/>
                  </a:lnTo>
                  <a:lnTo>
                    <a:pt x="21840" y="309358"/>
                  </a:lnTo>
                  <a:lnTo>
                    <a:pt x="47206" y="349258"/>
                  </a:lnTo>
                  <a:lnTo>
                    <a:pt x="80483" y="382541"/>
                  </a:lnTo>
                  <a:lnTo>
                    <a:pt x="120381" y="407916"/>
                  </a:lnTo>
                  <a:lnTo>
                    <a:pt x="165611" y="424089"/>
                  </a:lnTo>
                  <a:lnTo>
                    <a:pt x="214884" y="429767"/>
                  </a:lnTo>
                  <a:lnTo>
                    <a:pt x="264156" y="424089"/>
                  </a:lnTo>
                  <a:lnTo>
                    <a:pt x="309386" y="407916"/>
                  </a:lnTo>
                  <a:lnTo>
                    <a:pt x="349284" y="382541"/>
                  </a:lnTo>
                  <a:lnTo>
                    <a:pt x="382561" y="349258"/>
                  </a:lnTo>
                  <a:lnTo>
                    <a:pt x="407927" y="309358"/>
                  </a:lnTo>
                  <a:lnTo>
                    <a:pt x="424092" y="264136"/>
                  </a:lnTo>
                  <a:lnTo>
                    <a:pt x="429768" y="214883"/>
                  </a:lnTo>
                  <a:lnTo>
                    <a:pt x="424092" y="165631"/>
                  </a:lnTo>
                  <a:lnTo>
                    <a:pt x="407927" y="120409"/>
                  </a:lnTo>
                  <a:lnTo>
                    <a:pt x="382561" y="80509"/>
                  </a:lnTo>
                  <a:lnTo>
                    <a:pt x="349284" y="47226"/>
                  </a:lnTo>
                  <a:lnTo>
                    <a:pt x="309386" y="21851"/>
                  </a:lnTo>
                  <a:lnTo>
                    <a:pt x="264156" y="5678"/>
                  </a:lnTo>
                  <a:lnTo>
                    <a:pt x="214884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34924" y="2217420"/>
              <a:ext cx="243839" cy="236220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50163" y="2871216"/>
              <a:ext cx="213360" cy="269748"/>
            </a:xfrm>
            <a:prstGeom prst="rect">
              <a:avLst/>
            </a:prstGeom>
          </p:spPr>
        </p:pic>
      </p:grpSp>
      <p:sp>
        <p:nvSpPr>
          <p:cNvPr id="24" name="object 24"/>
          <p:cNvSpPr txBox="1"/>
          <p:nvPr/>
        </p:nvSpPr>
        <p:spPr>
          <a:xfrm>
            <a:off x="314045" y="2231212"/>
            <a:ext cx="102870" cy="1873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spc="-50" dirty="0">
                <a:solidFill>
                  <a:srgbClr val="FFFFFF"/>
                </a:solidFill>
                <a:latin typeface="Century Gothic"/>
                <a:cs typeface="Century Gothic"/>
              </a:rPr>
              <a:t>2</a:t>
            </a:r>
            <a:endParaRPr sz="1050">
              <a:latin typeface="Century Gothic"/>
              <a:cs typeface="Century Gothic"/>
            </a:endParaRPr>
          </a:p>
        </p:txBody>
      </p:sp>
      <p:sp>
        <p:nvSpPr>
          <p:cNvPr id="27" name="object 2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6347" rIns="0" bIns="0" rtlCol="0">
            <a:spAutoFit/>
          </a:bodyPr>
          <a:lstStyle/>
          <a:p>
            <a:pPr marL="2392045">
              <a:lnSpc>
                <a:spcPts val="1250"/>
              </a:lnSpc>
            </a:pPr>
            <a:fld id="{81D60167-4931-47E6-BA6A-407CBD079E47}" type="slidenum">
              <a:rPr spc="-25" dirty="0"/>
              <a:t>209</a:t>
            </a:fld>
            <a:endParaRPr spc="-25" dirty="0"/>
          </a:p>
        </p:txBody>
      </p:sp>
      <p:sp>
        <p:nvSpPr>
          <p:cNvPr id="28" name="object 2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/>
              <a:t>©</a:t>
            </a:r>
            <a:r>
              <a:rPr spc="-15" dirty="0"/>
              <a:t> </a:t>
            </a:r>
            <a:r>
              <a:rPr dirty="0"/>
              <a:t>The</a:t>
            </a:r>
            <a:r>
              <a:rPr spc="-30" dirty="0"/>
              <a:t> </a:t>
            </a:r>
            <a:r>
              <a:rPr dirty="0"/>
              <a:t>KPI</a:t>
            </a:r>
            <a:r>
              <a:rPr spc="-5" dirty="0"/>
              <a:t> </a:t>
            </a:r>
            <a:r>
              <a:rPr dirty="0"/>
              <a:t>Institute</a:t>
            </a:r>
            <a:r>
              <a:rPr spc="-20" dirty="0"/>
              <a:t> 2023</a:t>
            </a:r>
          </a:p>
        </p:txBody>
      </p:sp>
      <p:sp>
        <p:nvSpPr>
          <p:cNvPr id="25" name="object 25"/>
          <p:cNvSpPr txBox="1"/>
          <p:nvPr/>
        </p:nvSpPr>
        <p:spPr>
          <a:xfrm>
            <a:off x="263448" y="2906648"/>
            <a:ext cx="102235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spc="-50" dirty="0">
                <a:solidFill>
                  <a:srgbClr val="D0CECE"/>
                </a:solidFill>
                <a:latin typeface="Century Gothic"/>
                <a:cs typeface="Century Gothic"/>
              </a:rPr>
              <a:t>3</a:t>
            </a:r>
            <a:endParaRPr sz="1050">
              <a:latin typeface="Century Gothic"/>
              <a:cs typeface="Century Gothic"/>
            </a:endParaRPr>
          </a:p>
        </p:txBody>
      </p:sp>
      <p:graphicFrame>
        <p:nvGraphicFramePr>
          <p:cNvPr id="26" name="object 26"/>
          <p:cNvGraphicFramePr>
            <a:graphicFrameLocks noGrp="1"/>
          </p:cNvGraphicFramePr>
          <p:nvPr/>
        </p:nvGraphicFramePr>
        <p:xfrm>
          <a:off x="1037640" y="1372425"/>
          <a:ext cx="7868920" cy="448944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6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96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62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556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8069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680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969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96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969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936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032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668019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9690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9690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</a:tblGrid>
              <a:tr h="238125">
                <a:tc gridSpan="2"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1200" spc="-25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KPI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23495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  <a:solidFill>
                      <a:srgbClr val="46B592">
                        <a:alpha val="29411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6"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1200" spc="-10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%</a:t>
                      </a:r>
                      <a:r>
                        <a:rPr sz="1200" spc="25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65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Job</a:t>
                      </a:r>
                      <a:r>
                        <a:rPr sz="1200" spc="-15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offer</a:t>
                      </a:r>
                      <a:r>
                        <a:rPr sz="1200" spc="-15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acceptance</a:t>
                      </a:r>
                      <a:r>
                        <a:rPr sz="1200" spc="-2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 rate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23495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6">
                  <a:txBody>
                    <a:bodyPr/>
                    <a:lstStyle/>
                    <a:p>
                      <a:pPr marL="8255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1200" spc="11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#</a:t>
                      </a:r>
                      <a:r>
                        <a:rPr sz="1200" spc="5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Interviews</a:t>
                      </a:r>
                      <a:r>
                        <a:rPr sz="1200" spc="-3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1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conducted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23495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3840">
                <a:tc gridSpan="2"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1200" spc="-1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ID</a:t>
                      </a:r>
                      <a:r>
                        <a:rPr sz="1200" spc="-7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2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code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26670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  <a:solidFill>
                      <a:srgbClr val="46B592">
                        <a:alpha val="29411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1200" spc="-2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sK53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26670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8255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1200" spc="-1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sK1805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26670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9734">
                <a:tc gridSpan="2">
                  <a:txBody>
                    <a:bodyPr/>
                    <a:lstStyle/>
                    <a:p>
                      <a:pPr marL="7620" marR="480695">
                        <a:lnSpc>
                          <a:spcPct val="100800"/>
                        </a:lnSpc>
                        <a:spcBef>
                          <a:spcPts val="160"/>
                        </a:spcBef>
                      </a:pPr>
                      <a:r>
                        <a:rPr sz="120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Desired</a:t>
                      </a:r>
                      <a:r>
                        <a:rPr sz="1200" spc="75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trend</a:t>
                      </a:r>
                      <a:r>
                        <a:rPr sz="1200" spc="10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25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for </a:t>
                      </a:r>
                      <a:r>
                        <a:rPr sz="1200" spc="-1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results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20320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  <a:solidFill>
                      <a:srgbClr val="46B592">
                        <a:alpha val="29411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6"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905"/>
                        </a:spcBef>
                      </a:pPr>
                      <a:r>
                        <a:rPr sz="1200" spc="-1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Increasing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114935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6">
                  <a:txBody>
                    <a:bodyPr/>
                    <a:lstStyle/>
                    <a:p>
                      <a:pPr marL="8255">
                        <a:lnSpc>
                          <a:spcPct val="100000"/>
                        </a:lnSpc>
                        <a:spcBef>
                          <a:spcPts val="905"/>
                        </a:spcBef>
                      </a:pPr>
                      <a:r>
                        <a:rPr sz="1200" spc="-1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Increasing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114935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0370">
                <a:tc gridSpan="2"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120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Standard</a:t>
                      </a:r>
                      <a:r>
                        <a:rPr sz="1200" spc="-15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1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reporting</a:t>
                      </a:r>
                      <a:endParaRPr sz="1200">
                        <a:latin typeface="Arial"/>
                        <a:cs typeface="Arial"/>
                      </a:endParaRPr>
                    </a:p>
                    <a:p>
                      <a:pPr marL="7620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1200" spc="-1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frequency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22225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  <a:solidFill>
                      <a:srgbClr val="46B592">
                        <a:alpha val="29411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59690">
                        <a:lnSpc>
                          <a:spcPct val="100000"/>
                        </a:lnSpc>
                        <a:spcBef>
                          <a:spcPts val="975"/>
                        </a:spcBef>
                      </a:pPr>
                      <a:r>
                        <a:rPr sz="1100" spc="-10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Quarterly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123825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60"/>
                        </a:spcBef>
                      </a:pPr>
                      <a:r>
                        <a:rPr sz="1100" spc="-50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Q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121920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975"/>
                        </a:spcBef>
                      </a:pPr>
                      <a:r>
                        <a:rPr sz="1100" spc="-50" dirty="0">
                          <a:solidFill>
                            <a:srgbClr val="FFC000"/>
                          </a:solidFill>
                          <a:latin typeface="Arial"/>
                          <a:cs typeface="Arial"/>
                        </a:rPr>
                        <a:t>Q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123825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75"/>
                        </a:spcBef>
                      </a:pPr>
                      <a:r>
                        <a:rPr sz="1100" spc="-50" dirty="0">
                          <a:solidFill>
                            <a:srgbClr val="00AF50"/>
                          </a:solidFill>
                          <a:latin typeface="Arial"/>
                          <a:cs typeface="Arial"/>
                        </a:rPr>
                        <a:t>Q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123825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75"/>
                        </a:spcBef>
                      </a:pPr>
                      <a:r>
                        <a:rPr sz="1100" spc="-50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Q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123825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39700">
                        <a:lnSpc>
                          <a:spcPct val="100000"/>
                        </a:lnSpc>
                        <a:spcBef>
                          <a:spcPts val="975"/>
                        </a:spcBef>
                      </a:pPr>
                      <a:r>
                        <a:rPr sz="1100" spc="-10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Monthly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123825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960"/>
                        </a:spcBef>
                      </a:pPr>
                      <a:r>
                        <a:rPr sz="1100" spc="-50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M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121920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975"/>
                        </a:spcBef>
                      </a:pPr>
                      <a:r>
                        <a:rPr sz="1100" spc="-50" dirty="0">
                          <a:solidFill>
                            <a:srgbClr val="FFC000"/>
                          </a:solidFill>
                          <a:latin typeface="Arial"/>
                          <a:cs typeface="Arial"/>
                        </a:rPr>
                        <a:t>M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123825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975"/>
                        </a:spcBef>
                      </a:pPr>
                      <a:r>
                        <a:rPr sz="1100" spc="-50" dirty="0">
                          <a:solidFill>
                            <a:srgbClr val="00AF50"/>
                          </a:solidFill>
                          <a:latin typeface="Arial"/>
                          <a:cs typeface="Arial"/>
                        </a:rPr>
                        <a:t>M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123825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975"/>
                        </a:spcBef>
                      </a:pPr>
                      <a:r>
                        <a:rPr sz="1100" spc="-50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M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123825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1460">
                <a:tc gridSpan="2"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200" spc="-9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KPI</a:t>
                      </a:r>
                      <a:r>
                        <a:rPr sz="1200" spc="55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owner</a:t>
                      </a:r>
                      <a:r>
                        <a:rPr sz="1200" spc="35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1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(name)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30480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  <a:solidFill>
                      <a:srgbClr val="46B592">
                        <a:alpha val="29411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100" spc="-50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John</a:t>
                      </a:r>
                      <a:r>
                        <a:rPr sz="1100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25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Doe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825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100" spc="-50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John</a:t>
                      </a:r>
                      <a:r>
                        <a:rPr sz="1100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25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Doe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1460">
                <a:tc gridSpan="2"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20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Data</a:t>
                      </a:r>
                      <a:r>
                        <a:rPr sz="1200" spc="25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custodian</a:t>
                      </a:r>
                      <a:r>
                        <a:rPr sz="1200" spc="25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1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(name)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30480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solidFill>
                      <a:srgbClr val="46B592">
                        <a:alpha val="29411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100" spc="-20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Ana</a:t>
                      </a:r>
                      <a:r>
                        <a:rPr sz="1100" spc="-45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10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Smith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solidFill>
                      <a:srgbClr val="F1F1F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solidFill>
                      <a:srgbClr val="F1F1F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825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100" spc="-20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Ana</a:t>
                      </a:r>
                      <a:r>
                        <a:rPr sz="1100" spc="-45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10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Smith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9245">
                <a:tc gridSpan="2"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100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Limit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66040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solidFill>
                      <a:srgbClr val="A4A4A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solidFill>
                      <a:srgbClr val="A4A4A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0010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100" spc="-10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Floor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66040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marR="10795" algn="r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100" spc="-10" dirty="0">
                          <a:solidFill>
                            <a:srgbClr val="FFC000"/>
                          </a:solidFill>
                          <a:latin typeface="Arial"/>
                          <a:cs typeface="Arial"/>
                        </a:rPr>
                        <a:t>Threshold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66040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sz="1100" spc="-10" dirty="0">
                          <a:solidFill>
                            <a:srgbClr val="00AF50"/>
                          </a:solidFill>
                          <a:latin typeface="Arial"/>
                          <a:cs typeface="Arial"/>
                        </a:rPr>
                        <a:t>Target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64135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100" spc="-10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Ceiling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66040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solidFill>
                      <a:srgbClr val="A4A4A4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solidFill>
                      <a:srgbClr val="A4A4A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3655" algn="r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100" spc="-10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Floor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66040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marR="10160" algn="r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100" spc="-10" dirty="0">
                          <a:solidFill>
                            <a:srgbClr val="FFC000"/>
                          </a:solidFill>
                          <a:latin typeface="Arial"/>
                          <a:cs typeface="Arial"/>
                        </a:rPr>
                        <a:t>Threshold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66040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100" spc="-10" dirty="0">
                          <a:solidFill>
                            <a:srgbClr val="00AF50"/>
                          </a:solidFill>
                          <a:latin typeface="Arial"/>
                          <a:cs typeface="Arial"/>
                        </a:rPr>
                        <a:t>Target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66040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solidFill>
                      <a:srgbClr val="A4A4A4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100" spc="-10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Ceiling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66040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solidFill>
                      <a:srgbClr val="A4A4A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717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200" spc="-25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Jan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31750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407034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200" spc="-25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85%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31750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B w="9525">
                      <a:solidFill>
                        <a:srgbClr val="9F9F9F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9370" algn="r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sz="1200" spc="-50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29845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B w="9525">
                      <a:solidFill>
                        <a:srgbClr val="9F9F9F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200" spc="-25" dirty="0">
                          <a:solidFill>
                            <a:srgbClr val="FFC000"/>
                          </a:solidFill>
                          <a:latin typeface="Arial"/>
                          <a:cs typeface="Arial"/>
                        </a:rPr>
                        <a:t>50%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31750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B w="9525">
                      <a:solidFill>
                        <a:srgbClr val="9F9F9F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200" spc="-25" dirty="0">
                          <a:solidFill>
                            <a:srgbClr val="00AF50"/>
                          </a:solidFill>
                          <a:latin typeface="Arial"/>
                          <a:cs typeface="Arial"/>
                        </a:rPr>
                        <a:t>80%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31750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B w="9525">
                      <a:solidFill>
                        <a:srgbClr val="9F9F9F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200" spc="-20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100%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31750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B w="9525">
                      <a:solidFill>
                        <a:srgbClr val="9F9F9F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200" spc="-50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7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31750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8735" algn="r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sz="1200" spc="-50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29845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200" spc="-50" dirty="0">
                          <a:solidFill>
                            <a:srgbClr val="FFC000"/>
                          </a:solidFill>
                          <a:latin typeface="Arial"/>
                          <a:cs typeface="Arial"/>
                        </a:rPr>
                        <a:t>5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31750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200" spc="-50" dirty="0">
                          <a:solidFill>
                            <a:srgbClr val="00AF50"/>
                          </a:solidFill>
                          <a:latin typeface="Arial"/>
                          <a:cs typeface="Arial"/>
                        </a:rPr>
                        <a:t>8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31750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200" spc="-25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10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31750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225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200" spc="-25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Feb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36195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200" spc="-50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9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36195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8735" algn="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200" spc="-50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34925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200" spc="-50" dirty="0">
                          <a:solidFill>
                            <a:srgbClr val="FFC000"/>
                          </a:solidFill>
                          <a:latin typeface="Arial"/>
                          <a:cs typeface="Arial"/>
                        </a:rPr>
                        <a:t>5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36195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200" spc="-50" dirty="0">
                          <a:solidFill>
                            <a:srgbClr val="00AF50"/>
                          </a:solidFill>
                          <a:latin typeface="Arial"/>
                          <a:cs typeface="Arial"/>
                        </a:rPr>
                        <a:t>8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36195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200" spc="-25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10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36195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6225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200" spc="-25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Mar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36830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200" spc="-50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7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36830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8735" algn="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200" spc="-50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34925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200" spc="-50" dirty="0">
                          <a:solidFill>
                            <a:srgbClr val="FFC000"/>
                          </a:solidFill>
                          <a:latin typeface="Arial"/>
                          <a:cs typeface="Arial"/>
                        </a:rPr>
                        <a:t>5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36830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200" spc="-50" dirty="0">
                          <a:solidFill>
                            <a:srgbClr val="00AF50"/>
                          </a:solidFill>
                          <a:latin typeface="Arial"/>
                          <a:cs typeface="Arial"/>
                        </a:rPr>
                        <a:t>8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36830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200" spc="-25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10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36830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6225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200" spc="-25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Apr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36830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407034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200" spc="-25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84%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36830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9370" algn="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200" spc="-50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35560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200" spc="-25" dirty="0">
                          <a:solidFill>
                            <a:srgbClr val="FFC000"/>
                          </a:solidFill>
                          <a:latin typeface="Arial"/>
                          <a:cs typeface="Arial"/>
                        </a:rPr>
                        <a:t>50%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36830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200" spc="-25" dirty="0">
                          <a:solidFill>
                            <a:srgbClr val="00AF50"/>
                          </a:solidFill>
                          <a:latin typeface="Arial"/>
                          <a:cs typeface="Arial"/>
                        </a:rPr>
                        <a:t>80%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36830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200" spc="-20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100%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36830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200" spc="-50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6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36830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8735" algn="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200" spc="-50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35560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200" spc="-50" dirty="0">
                          <a:solidFill>
                            <a:srgbClr val="FFC000"/>
                          </a:solidFill>
                          <a:latin typeface="Arial"/>
                          <a:cs typeface="Arial"/>
                        </a:rPr>
                        <a:t>5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36830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200" spc="-50" dirty="0">
                          <a:solidFill>
                            <a:srgbClr val="00AF50"/>
                          </a:solidFill>
                          <a:latin typeface="Arial"/>
                          <a:cs typeface="Arial"/>
                        </a:rPr>
                        <a:t>8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36830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200" spc="-25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10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36830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6225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200" spc="-25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May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36830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200" spc="-50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6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36830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8735" algn="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200" spc="-50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34925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200" spc="-50" dirty="0">
                          <a:solidFill>
                            <a:srgbClr val="FFC000"/>
                          </a:solidFill>
                          <a:latin typeface="Arial"/>
                          <a:cs typeface="Arial"/>
                        </a:rPr>
                        <a:t>5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36830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200" spc="-50" dirty="0">
                          <a:solidFill>
                            <a:srgbClr val="00AF50"/>
                          </a:solidFill>
                          <a:latin typeface="Arial"/>
                          <a:cs typeface="Arial"/>
                        </a:rPr>
                        <a:t>8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36830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200" spc="-25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10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36830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6225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200" spc="-25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Jun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36830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200" spc="-50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4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36830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8735" algn="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200" spc="-50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34925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200" spc="-50" dirty="0">
                          <a:solidFill>
                            <a:srgbClr val="FFC000"/>
                          </a:solidFill>
                          <a:latin typeface="Arial"/>
                          <a:cs typeface="Arial"/>
                        </a:rPr>
                        <a:t>5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36830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200" spc="-50" dirty="0">
                          <a:solidFill>
                            <a:srgbClr val="00AF50"/>
                          </a:solidFill>
                          <a:latin typeface="Arial"/>
                          <a:cs typeface="Arial"/>
                        </a:rPr>
                        <a:t>8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36830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200" spc="-25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10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36830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6225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200" spc="-25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Jul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36830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407034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200" spc="-25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98%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36830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9370" algn="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200" spc="-50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35560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200" spc="-25" dirty="0">
                          <a:solidFill>
                            <a:srgbClr val="FFC000"/>
                          </a:solidFill>
                          <a:latin typeface="Arial"/>
                          <a:cs typeface="Arial"/>
                        </a:rPr>
                        <a:t>50%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36830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200" spc="-25" dirty="0">
                          <a:solidFill>
                            <a:srgbClr val="00AF50"/>
                          </a:solidFill>
                          <a:latin typeface="Arial"/>
                          <a:cs typeface="Arial"/>
                        </a:rPr>
                        <a:t>80%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36830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200" spc="-20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100%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36830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200" spc="-50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36830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8735" algn="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200" spc="-50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35560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200" spc="-50" dirty="0">
                          <a:solidFill>
                            <a:srgbClr val="FFC000"/>
                          </a:solidFill>
                          <a:latin typeface="Arial"/>
                          <a:cs typeface="Arial"/>
                        </a:rPr>
                        <a:t>5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36830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200" spc="-50" dirty="0">
                          <a:solidFill>
                            <a:srgbClr val="00AF50"/>
                          </a:solidFill>
                          <a:latin typeface="Arial"/>
                          <a:cs typeface="Arial"/>
                        </a:rPr>
                        <a:t>8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36830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200" spc="-25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10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36830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6225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200" spc="-25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Aug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36830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200" spc="-50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3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36830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8735" algn="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200" spc="-50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35560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200" spc="-50" dirty="0">
                          <a:solidFill>
                            <a:srgbClr val="FFC000"/>
                          </a:solidFill>
                          <a:latin typeface="Arial"/>
                          <a:cs typeface="Arial"/>
                        </a:rPr>
                        <a:t>5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36830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200" spc="-50" dirty="0">
                          <a:solidFill>
                            <a:srgbClr val="00AF50"/>
                          </a:solidFill>
                          <a:latin typeface="Arial"/>
                          <a:cs typeface="Arial"/>
                        </a:rPr>
                        <a:t>8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36830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200" spc="-25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10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36830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6225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200" spc="-25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Sep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36830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200" spc="-50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2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36830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8735" algn="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200" spc="-50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35560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200" spc="-50" dirty="0">
                          <a:solidFill>
                            <a:srgbClr val="FFC000"/>
                          </a:solidFill>
                          <a:latin typeface="Arial"/>
                          <a:cs typeface="Arial"/>
                        </a:rPr>
                        <a:t>5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36830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200" spc="-50" dirty="0">
                          <a:solidFill>
                            <a:srgbClr val="00AF50"/>
                          </a:solidFill>
                          <a:latin typeface="Arial"/>
                          <a:cs typeface="Arial"/>
                        </a:rPr>
                        <a:t>8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36830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200" spc="-25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10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36830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5803" y="529209"/>
            <a:ext cx="755777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140" dirty="0"/>
              <a:t>PERFORMANCE</a:t>
            </a:r>
            <a:r>
              <a:rPr sz="2200" spc="25" dirty="0"/>
              <a:t> </a:t>
            </a:r>
            <a:r>
              <a:rPr sz="2200" spc="204" dirty="0"/>
              <a:t>MEASUREMENT</a:t>
            </a:r>
            <a:r>
              <a:rPr sz="2200" spc="-10" dirty="0"/>
              <a:t> </a:t>
            </a:r>
            <a:r>
              <a:rPr sz="2200" spc="50" dirty="0"/>
              <a:t>VS.</a:t>
            </a:r>
            <a:r>
              <a:rPr sz="2200" spc="5" dirty="0"/>
              <a:t> </a:t>
            </a:r>
            <a:r>
              <a:rPr sz="2200" spc="135" dirty="0"/>
              <a:t>PERFORMANCE</a:t>
            </a:r>
            <a:endParaRPr sz="2200"/>
          </a:p>
        </p:txBody>
      </p:sp>
      <p:sp>
        <p:nvSpPr>
          <p:cNvPr id="3" name="object 3"/>
          <p:cNvSpPr txBox="1"/>
          <p:nvPr/>
        </p:nvSpPr>
        <p:spPr>
          <a:xfrm>
            <a:off x="355803" y="830961"/>
            <a:ext cx="217424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100" dirty="0">
                <a:solidFill>
                  <a:srgbClr val="5F5F5F"/>
                </a:solidFill>
                <a:latin typeface="Century Gothic"/>
                <a:cs typeface="Century Gothic"/>
              </a:rPr>
              <a:t>MANAGEMENT</a:t>
            </a:r>
            <a:endParaRPr sz="2200">
              <a:latin typeface="Century Gothic"/>
              <a:cs typeface="Century Gothic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62711" y="3000755"/>
            <a:ext cx="3735704" cy="586740"/>
          </a:xfrm>
          <a:custGeom>
            <a:avLst/>
            <a:gdLst/>
            <a:ahLst/>
            <a:cxnLst/>
            <a:rect l="l" t="t" r="r" b="b"/>
            <a:pathLst>
              <a:path w="3735704" h="586739">
                <a:moveTo>
                  <a:pt x="0" y="293370"/>
                </a:moveTo>
                <a:lnTo>
                  <a:pt x="3839" y="245777"/>
                </a:lnTo>
                <a:lnTo>
                  <a:pt x="14955" y="200631"/>
                </a:lnTo>
                <a:lnTo>
                  <a:pt x="32744" y="158537"/>
                </a:lnTo>
                <a:lnTo>
                  <a:pt x="56602" y="120097"/>
                </a:lnTo>
                <a:lnTo>
                  <a:pt x="85925" y="85915"/>
                </a:lnTo>
                <a:lnTo>
                  <a:pt x="120108" y="56595"/>
                </a:lnTo>
                <a:lnTo>
                  <a:pt x="158548" y="32740"/>
                </a:lnTo>
                <a:lnTo>
                  <a:pt x="200641" y="14953"/>
                </a:lnTo>
                <a:lnTo>
                  <a:pt x="245783" y="3838"/>
                </a:lnTo>
                <a:lnTo>
                  <a:pt x="293370" y="0"/>
                </a:lnTo>
                <a:lnTo>
                  <a:pt x="3441954" y="0"/>
                </a:lnTo>
                <a:lnTo>
                  <a:pt x="3489546" y="3838"/>
                </a:lnTo>
                <a:lnTo>
                  <a:pt x="3534692" y="14953"/>
                </a:lnTo>
                <a:lnTo>
                  <a:pt x="3576786" y="32740"/>
                </a:lnTo>
                <a:lnTo>
                  <a:pt x="3615226" y="56595"/>
                </a:lnTo>
                <a:lnTo>
                  <a:pt x="3649408" y="85915"/>
                </a:lnTo>
                <a:lnTo>
                  <a:pt x="3678728" y="120097"/>
                </a:lnTo>
                <a:lnTo>
                  <a:pt x="3702583" y="158537"/>
                </a:lnTo>
                <a:lnTo>
                  <a:pt x="3720370" y="200631"/>
                </a:lnTo>
                <a:lnTo>
                  <a:pt x="3731485" y="245777"/>
                </a:lnTo>
                <a:lnTo>
                  <a:pt x="3735324" y="293370"/>
                </a:lnTo>
                <a:lnTo>
                  <a:pt x="3731485" y="340962"/>
                </a:lnTo>
                <a:lnTo>
                  <a:pt x="3720370" y="386108"/>
                </a:lnTo>
                <a:lnTo>
                  <a:pt x="3702583" y="428202"/>
                </a:lnTo>
                <a:lnTo>
                  <a:pt x="3678728" y="466642"/>
                </a:lnTo>
                <a:lnTo>
                  <a:pt x="3649408" y="500824"/>
                </a:lnTo>
                <a:lnTo>
                  <a:pt x="3615226" y="530144"/>
                </a:lnTo>
                <a:lnTo>
                  <a:pt x="3576786" y="553999"/>
                </a:lnTo>
                <a:lnTo>
                  <a:pt x="3534692" y="571786"/>
                </a:lnTo>
                <a:lnTo>
                  <a:pt x="3489546" y="582901"/>
                </a:lnTo>
                <a:lnTo>
                  <a:pt x="3441954" y="586740"/>
                </a:lnTo>
                <a:lnTo>
                  <a:pt x="293370" y="586740"/>
                </a:lnTo>
                <a:lnTo>
                  <a:pt x="245783" y="582901"/>
                </a:lnTo>
                <a:lnTo>
                  <a:pt x="200641" y="571786"/>
                </a:lnTo>
                <a:lnTo>
                  <a:pt x="158548" y="553999"/>
                </a:lnTo>
                <a:lnTo>
                  <a:pt x="120108" y="530144"/>
                </a:lnTo>
                <a:lnTo>
                  <a:pt x="85925" y="500824"/>
                </a:lnTo>
                <a:lnTo>
                  <a:pt x="56602" y="466642"/>
                </a:lnTo>
                <a:lnTo>
                  <a:pt x="32744" y="428202"/>
                </a:lnTo>
                <a:lnTo>
                  <a:pt x="14955" y="386108"/>
                </a:lnTo>
                <a:lnTo>
                  <a:pt x="3839" y="340962"/>
                </a:lnTo>
                <a:lnTo>
                  <a:pt x="0" y="293370"/>
                </a:lnTo>
                <a:close/>
              </a:path>
            </a:pathLst>
          </a:custGeom>
          <a:ln w="9525">
            <a:solidFill>
              <a:srgbClr val="08715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871219" y="3128517"/>
            <a:ext cx="27152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0A976C"/>
                </a:solidFill>
                <a:latin typeface="Tahoma"/>
                <a:cs typeface="Tahoma"/>
              </a:rPr>
              <a:t>Performance</a:t>
            </a:r>
            <a:r>
              <a:rPr sz="1800" spc="-185" dirty="0">
                <a:solidFill>
                  <a:srgbClr val="0A976C"/>
                </a:solidFill>
                <a:latin typeface="Tahoma"/>
                <a:cs typeface="Tahoma"/>
              </a:rPr>
              <a:t> </a:t>
            </a:r>
            <a:r>
              <a:rPr sz="1800" spc="-10" dirty="0">
                <a:solidFill>
                  <a:srgbClr val="0A976C"/>
                </a:solidFill>
                <a:latin typeface="Tahoma"/>
                <a:cs typeface="Tahoma"/>
              </a:rPr>
              <a:t>Measurement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948428" y="2968751"/>
            <a:ext cx="3736975" cy="586740"/>
          </a:xfrm>
          <a:custGeom>
            <a:avLst/>
            <a:gdLst/>
            <a:ahLst/>
            <a:cxnLst/>
            <a:rect l="l" t="t" r="r" b="b"/>
            <a:pathLst>
              <a:path w="3736975" h="586739">
                <a:moveTo>
                  <a:pt x="0" y="293370"/>
                </a:moveTo>
                <a:lnTo>
                  <a:pt x="3838" y="245777"/>
                </a:lnTo>
                <a:lnTo>
                  <a:pt x="14953" y="200631"/>
                </a:lnTo>
                <a:lnTo>
                  <a:pt x="32740" y="158537"/>
                </a:lnTo>
                <a:lnTo>
                  <a:pt x="56595" y="120097"/>
                </a:lnTo>
                <a:lnTo>
                  <a:pt x="85915" y="85915"/>
                </a:lnTo>
                <a:lnTo>
                  <a:pt x="120097" y="56595"/>
                </a:lnTo>
                <a:lnTo>
                  <a:pt x="158537" y="32740"/>
                </a:lnTo>
                <a:lnTo>
                  <a:pt x="200631" y="14953"/>
                </a:lnTo>
                <a:lnTo>
                  <a:pt x="245777" y="3838"/>
                </a:lnTo>
                <a:lnTo>
                  <a:pt x="293370" y="0"/>
                </a:lnTo>
                <a:lnTo>
                  <a:pt x="3443478" y="0"/>
                </a:lnTo>
                <a:lnTo>
                  <a:pt x="3491070" y="3838"/>
                </a:lnTo>
                <a:lnTo>
                  <a:pt x="3536216" y="14953"/>
                </a:lnTo>
                <a:lnTo>
                  <a:pt x="3578310" y="32740"/>
                </a:lnTo>
                <a:lnTo>
                  <a:pt x="3616750" y="56595"/>
                </a:lnTo>
                <a:lnTo>
                  <a:pt x="3650932" y="85915"/>
                </a:lnTo>
                <a:lnTo>
                  <a:pt x="3680252" y="120097"/>
                </a:lnTo>
                <a:lnTo>
                  <a:pt x="3704107" y="158537"/>
                </a:lnTo>
                <a:lnTo>
                  <a:pt x="3721894" y="200631"/>
                </a:lnTo>
                <a:lnTo>
                  <a:pt x="3733009" y="245777"/>
                </a:lnTo>
                <a:lnTo>
                  <a:pt x="3736848" y="293370"/>
                </a:lnTo>
                <a:lnTo>
                  <a:pt x="3733009" y="340962"/>
                </a:lnTo>
                <a:lnTo>
                  <a:pt x="3721894" y="386108"/>
                </a:lnTo>
                <a:lnTo>
                  <a:pt x="3704107" y="428202"/>
                </a:lnTo>
                <a:lnTo>
                  <a:pt x="3680252" y="466642"/>
                </a:lnTo>
                <a:lnTo>
                  <a:pt x="3650932" y="500824"/>
                </a:lnTo>
                <a:lnTo>
                  <a:pt x="3616750" y="530144"/>
                </a:lnTo>
                <a:lnTo>
                  <a:pt x="3578310" y="553999"/>
                </a:lnTo>
                <a:lnTo>
                  <a:pt x="3536216" y="571786"/>
                </a:lnTo>
                <a:lnTo>
                  <a:pt x="3491070" y="582901"/>
                </a:lnTo>
                <a:lnTo>
                  <a:pt x="3443478" y="586739"/>
                </a:lnTo>
                <a:lnTo>
                  <a:pt x="293370" y="586739"/>
                </a:lnTo>
                <a:lnTo>
                  <a:pt x="245777" y="582901"/>
                </a:lnTo>
                <a:lnTo>
                  <a:pt x="200631" y="571786"/>
                </a:lnTo>
                <a:lnTo>
                  <a:pt x="158537" y="553999"/>
                </a:lnTo>
                <a:lnTo>
                  <a:pt x="120097" y="530144"/>
                </a:lnTo>
                <a:lnTo>
                  <a:pt x="85915" y="500824"/>
                </a:lnTo>
                <a:lnTo>
                  <a:pt x="56595" y="466642"/>
                </a:lnTo>
                <a:lnTo>
                  <a:pt x="32740" y="428202"/>
                </a:lnTo>
                <a:lnTo>
                  <a:pt x="14953" y="386108"/>
                </a:lnTo>
                <a:lnTo>
                  <a:pt x="3838" y="340962"/>
                </a:lnTo>
                <a:lnTo>
                  <a:pt x="0" y="293370"/>
                </a:lnTo>
                <a:close/>
              </a:path>
            </a:pathLst>
          </a:custGeom>
          <a:ln w="9524">
            <a:solidFill>
              <a:srgbClr val="0871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498972" y="3092907"/>
            <a:ext cx="263715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0A976C"/>
                </a:solidFill>
                <a:latin typeface="Tahoma"/>
                <a:cs typeface="Tahoma"/>
              </a:rPr>
              <a:t>Performance</a:t>
            </a:r>
            <a:r>
              <a:rPr sz="1800" spc="-185" dirty="0">
                <a:solidFill>
                  <a:srgbClr val="0A976C"/>
                </a:solidFill>
                <a:latin typeface="Tahoma"/>
                <a:cs typeface="Tahoma"/>
              </a:rPr>
              <a:t> </a:t>
            </a:r>
            <a:r>
              <a:rPr sz="1800" spc="-10" dirty="0">
                <a:solidFill>
                  <a:srgbClr val="0A976C"/>
                </a:solidFill>
                <a:latin typeface="Tahoma"/>
                <a:cs typeface="Tahoma"/>
              </a:rPr>
              <a:t>Management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184903" y="3046476"/>
            <a:ext cx="676910" cy="588645"/>
          </a:xfrm>
          <a:custGeom>
            <a:avLst/>
            <a:gdLst/>
            <a:ahLst/>
            <a:cxnLst/>
            <a:rect l="l" t="t" r="r" b="b"/>
            <a:pathLst>
              <a:path w="676910" h="588645">
                <a:moveTo>
                  <a:pt x="382524" y="0"/>
                </a:moveTo>
                <a:lnTo>
                  <a:pt x="294132" y="0"/>
                </a:lnTo>
                <a:lnTo>
                  <a:pt x="246425" y="3850"/>
                </a:lnTo>
                <a:lnTo>
                  <a:pt x="201167" y="14996"/>
                </a:lnTo>
                <a:lnTo>
                  <a:pt x="158966" y="32832"/>
                </a:lnTo>
                <a:lnTo>
                  <a:pt x="120426" y="56753"/>
                </a:lnTo>
                <a:lnTo>
                  <a:pt x="86153" y="86153"/>
                </a:lnTo>
                <a:lnTo>
                  <a:pt x="56753" y="120426"/>
                </a:lnTo>
                <a:lnTo>
                  <a:pt x="32832" y="158966"/>
                </a:lnTo>
                <a:lnTo>
                  <a:pt x="14996" y="201168"/>
                </a:lnTo>
                <a:lnTo>
                  <a:pt x="3850" y="246425"/>
                </a:lnTo>
                <a:lnTo>
                  <a:pt x="0" y="294132"/>
                </a:lnTo>
                <a:lnTo>
                  <a:pt x="3850" y="341838"/>
                </a:lnTo>
                <a:lnTo>
                  <a:pt x="14996" y="387096"/>
                </a:lnTo>
                <a:lnTo>
                  <a:pt x="32832" y="429297"/>
                </a:lnTo>
                <a:lnTo>
                  <a:pt x="56753" y="467837"/>
                </a:lnTo>
                <a:lnTo>
                  <a:pt x="86153" y="502110"/>
                </a:lnTo>
                <a:lnTo>
                  <a:pt x="120426" y="531510"/>
                </a:lnTo>
                <a:lnTo>
                  <a:pt x="158966" y="555431"/>
                </a:lnTo>
                <a:lnTo>
                  <a:pt x="201167" y="573267"/>
                </a:lnTo>
                <a:lnTo>
                  <a:pt x="246425" y="584413"/>
                </a:lnTo>
                <a:lnTo>
                  <a:pt x="294132" y="588263"/>
                </a:lnTo>
                <a:lnTo>
                  <a:pt x="382524" y="588263"/>
                </a:lnTo>
                <a:lnTo>
                  <a:pt x="430230" y="584413"/>
                </a:lnTo>
                <a:lnTo>
                  <a:pt x="475488" y="573267"/>
                </a:lnTo>
                <a:lnTo>
                  <a:pt x="517689" y="555431"/>
                </a:lnTo>
                <a:lnTo>
                  <a:pt x="556229" y="531510"/>
                </a:lnTo>
                <a:lnTo>
                  <a:pt x="590502" y="502110"/>
                </a:lnTo>
                <a:lnTo>
                  <a:pt x="619902" y="467837"/>
                </a:lnTo>
                <a:lnTo>
                  <a:pt x="643823" y="429297"/>
                </a:lnTo>
                <a:lnTo>
                  <a:pt x="661659" y="387096"/>
                </a:lnTo>
                <a:lnTo>
                  <a:pt x="672805" y="341838"/>
                </a:lnTo>
                <a:lnTo>
                  <a:pt x="676656" y="294132"/>
                </a:lnTo>
                <a:lnTo>
                  <a:pt x="672805" y="246425"/>
                </a:lnTo>
                <a:lnTo>
                  <a:pt x="661659" y="201168"/>
                </a:lnTo>
                <a:lnTo>
                  <a:pt x="643823" y="158966"/>
                </a:lnTo>
                <a:lnTo>
                  <a:pt x="619902" y="120426"/>
                </a:lnTo>
                <a:lnTo>
                  <a:pt x="590502" y="86153"/>
                </a:lnTo>
                <a:lnTo>
                  <a:pt x="556229" y="56753"/>
                </a:lnTo>
                <a:lnTo>
                  <a:pt x="517689" y="32832"/>
                </a:lnTo>
                <a:lnTo>
                  <a:pt x="475488" y="14996"/>
                </a:lnTo>
                <a:lnTo>
                  <a:pt x="430230" y="3850"/>
                </a:lnTo>
                <a:lnTo>
                  <a:pt x="382524" y="0"/>
                </a:lnTo>
                <a:close/>
              </a:path>
            </a:pathLst>
          </a:custGeom>
          <a:solidFill>
            <a:srgbClr val="0A976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4404740" y="3174314"/>
            <a:ext cx="23812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FFFFFF"/>
                </a:solidFill>
                <a:latin typeface="Tahoma"/>
                <a:cs typeface="Tahoma"/>
              </a:rPr>
              <a:t>vs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6442" rIns="0" bIns="0" rtlCol="0">
            <a:spAutoFit/>
          </a:bodyPr>
          <a:lstStyle/>
          <a:p>
            <a:pPr marL="2437765">
              <a:lnSpc>
                <a:spcPct val="100000"/>
              </a:lnSpc>
              <a:spcBef>
                <a:spcPts val="90"/>
              </a:spcBef>
            </a:pPr>
            <a:fld id="{81D60167-4931-47E6-BA6A-407CBD079E47}" type="slidenum">
              <a:rPr spc="-25" dirty="0">
                <a:latin typeface="Tahoma"/>
                <a:cs typeface="Tahoma"/>
              </a:rPr>
              <a:t>21</a:t>
            </a:fld>
            <a:endParaRPr spc="-25" dirty="0">
              <a:latin typeface="Tahoma"/>
              <a:cs typeface="Tahoma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/>
              <a:t>©</a:t>
            </a:r>
            <a:r>
              <a:rPr spc="-15" dirty="0"/>
              <a:t> </a:t>
            </a:r>
            <a:r>
              <a:rPr dirty="0"/>
              <a:t>The</a:t>
            </a:r>
            <a:r>
              <a:rPr spc="-30" dirty="0"/>
              <a:t> </a:t>
            </a:r>
            <a:r>
              <a:rPr dirty="0"/>
              <a:t>KPI</a:t>
            </a:r>
            <a:r>
              <a:rPr spc="-5" dirty="0"/>
              <a:t> </a:t>
            </a:r>
            <a:r>
              <a:rPr dirty="0"/>
              <a:t>Institute</a:t>
            </a:r>
            <a:r>
              <a:rPr spc="-20" dirty="0"/>
              <a:t> 2023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432612" y="3691509"/>
            <a:ext cx="3554729" cy="7569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600" spc="-35" dirty="0">
                <a:solidFill>
                  <a:srgbClr val="2E2E2E"/>
                </a:solidFill>
                <a:latin typeface="Tahoma"/>
                <a:cs typeface="Tahoma"/>
              </a:rPr>
              <a:t>Identifying</a:t>
            </a:r>
            <a:r>
              <a:rPr sz="1600" spc="-165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1600" spc="-40" dirty="0">
                <a:solidFill>
                  <a:srgbClr val="2E2E2E"/>
                </a:solidFill>
                <a:latin typeface="Tahoma"/>
                <a:cs typeface="Tahoma"/>
              </a:rPr>
              <a:t>and</a:t>
            </a:r>
            <a:r>
              <a:rPr sz="1600" spc="-130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1600" spc="-25" dirty="0">
                <a:solidFill>
                  <a:srgbClr val="2E2E2E"/>
                </a:solidFill>
                <a:latin typeface="Tahoma"/>
                <a:cs typeface="Tahoma"/>
              </a:rPr>
              <a:t>selecting</a:t>
            </a:r>
            <a:r>
              <a:rPr sz="1600" spc="-145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2E2E2E"/>
                </a:solidFill>
                <a:latin typeface="Tahoma"/>
                <a:cs typeface="Tahoma"/>
              </a:rPr>
              <a:t>measurable </a:t>
            </a:r>
            <a:r>
              <a:rPr sz="1600" spc="-30" dirty="0">
                <a:solidFill>
                  <a:srgbClr val="2E2E2E"/>
                </a:solidFill>
                <a:latin typeface="Tahoma"/>
                <a:cs typeface="Tahoma"/>
              </a:rPr>
              <a:t>expressions</a:t>
            </a:r>
            <a:r>
              <a:rPr sz="1600" spc="-150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2E2E2E"/>
                </a:solidFill>
                <a:latin typeface="Tahoma"/>
                <a:cs typeface="Tahoma"/>
              </a:rPr>
              <a:t>for</a:t>
            </a:r>
            <a:r>
              <a:rPr sz="1600" spc="-155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1600" spc="-20" dirty="0">
                <a:solidFill>
                  <a:srgbClr val="2E2E2E"/>
                </a:solidFill>
                <a:latin typeface="Tahoma"/>
                <a:cs typeface="Tahoma"/>
              </a:rPr>
              <a:t>the</a:t>
            </a:r>
            <a:r>
              <a:rPr sz="1600" spc="-135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1600" spc="-25" dirty="0">
                <a:solidFill>
                  <a:srgbClr val="2E2E2E"/>
                </a:solidFill>
                <a:latin typeface="Tahoma"/>
                <a:cs typeface="Tahoma"/>
              </a:rPr>
              <a:t>purpose</a:t>
            </a:r>
            <a:r>
              <a:rPr sz="1600" spc="-155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2E2E2E"/>
                </a:solidFill>
                <a:latin typeface="Tahoma"/>
                <a:cs typeface="Tahoma"/>
              </a:rPr>
              <a:t>of</a:t>
            </a:r>
            <a:r>
              <a:rPr sz="1600" spc="-150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1600" spc="-20" dirty="0">
                <a:solidFill>
                  <a:srgbClr val="2E2E2E"/>
                </a:solidFill>
                <a:latin typeface="Tahoma"/>
                <a:cs typeface="Tahoma"/>
              </a:rPr>
              <a:t>evaluating </a:t>
            </a:r>
            <a:r>
              <a:rPr sz="1600" spc="-10" dirty="0">
                <a:solidFill>
                  <a:srgbClr val="2E2E2E"/>
                </a:solidFill>
                <a:latin typeface="Tahoma"/>
                <a:cs typeface="Tahoma"/>
              </a:rPr>
              <a:t>results</a:t>
            </a:r>
            <a:r>
              <a:rPr sz="1600" spc="-160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1600" spc="-40" dirty="0">
                <a:solidFill>
                  <a:srgbClr val="2E2E2E"/>
                </a:solidFill>
                <a:latin typeface="Tahoma"/>
                <a:cs typeface="Tahoma"/>
              </a:rPr>
              <a:t>and</a:t>
            </a:r>
            <a:r>
              <a:rPr sz="1600" spc="-155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2E2E2E"/>
                </a:solidFill>
                <a:latin typeface="Tahoma"/>
                <a:cs typeface="Tahoma"/>
              </a:rPr>
              <a:t>achievements.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087873" y="3665931"/>
            <a:ext cx="3501390" cy="13131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1910"/>
              </a:lnSpc>
              <a:spcBef>
                <a:spcPts val="95"/>
              </a:spcBef>
            </a:pPr>
            <a:r>
              <a:rPr sz="1600" spc="-40" dirty="0">
                <a:solidFill>
                  <a:srgbClr val="5F5F5F"/>
                </a:solidFill>
                <a:latin typeface="Tahoma"/>
                <a:cs typeface="Tahoma"/>
              </a:rPr>
              <a:t>T</a:t>
            </a:r>
            <a:r>
              <a:rPr sz="1600" spc="-40" dirty="0">
                <a:latin typeface="Tahoma"/>
                <a:cs typeface="Tahoma"/>
              </a:rPr>
              <a:t>aking</a:t>
            </a:r>
            <a:r>
              <a:rPr sz="1600" spc="-165" dirty="0">
                <a:latin typeface="Tahoma"/>
                <a:cs typeface="Tahoma"/>
              </a:rPr>
              <a:t> </a:t>
            </a:r>
            <a:r>
              <a:rPr sz="1600" spc="-25" dirty="0">
                <a:latin typeface="Tahoma"/>
                <a:cs typeface="Tahoma"/>
              </a:rPr>
              <a:t>actions</a:t>
            </a:r>
            <a:r>
              <a:rPr sz="1600" spc="-170" dirty="0">
                <a:latin typeface="Tahoma"/>
                <a:cs typeface="Tahoma"/>
              </a:rPr>
              <a:t> </a:t>
            </a:r>
            <a:r>
              <a:rPr sz="1600" spc="-40" dirty="0">
                <a:latin typeface="Tahoma"/>
                <a:cs typeface="Tahoma"/>
              </a:rPr>
              <a:t>based</a:t>
            </a:r>
            <a:r>
              <a:rPr sz="1600" spc="-165" dirty="0">
                <a:latin typeface="Tahoma"/>
                <a:cs typeface="Tahoma"/>
              </a:rPr>
              <a:t> </a:t>
            </a:r>
            <a:r>
              <a:rPr sz="1600" spc="-25" dirty="0">
                <a:latin typeface="Tahoma"/>
                <a:cs typeface="Tahoma"/>
              </a:rPr>
              <a:t>on</a:t>
            </a:r>
            <a:r>
              <a:rPr sz="1600" spc="-160" dirty="0">
                <a:latin typeface="Tahoma"/>
                <a:cs typeface="Tahoma"/>
              </a:rPr>
              <a:t> </a:t>
            </a:r>
            <a:r>
              <a:rPr sz="1600" spc="-10" dirty="0">
                <a:latin typeface="Tahoma"/>
                <a:cs typeface="Tahoma"/>
              </a:rPr>
              <a:t>the</a:t>
            </a:r>
            <a:r>
              <a:rPr sz="1600" spc="-160" dirty="0">
                <a:latin typeface="Tahoma"/>
                <a:cs typeface="Tahoma"/>
              </a:rPr>
              <a:t> </a:t>
            </a:r>
            <a:r>
              <a:rPr sz="1600" spc="-10" dirty="0">
                <a:latin typeface="Tahoma"/>
                <a:cs typeface="Tahoma"/>
              </a:rPr>
              <a:t>evaluation’s</a:t>
            </a:r>
            <a:endParaRPr sz="1600">
              <a:latin typeface="Tahoma"/>
              <a:cs typeface="Tahoma"/>
            </a:endParaRPr>
          </a:p>
          <a:p>
            <a:pPr marL="12700">
              <a:lnSpc>
                <a:spcPts val="1910"/>
              </a:lnSpc>
            </a:pPr>
            <a:r>
              <a:rPr sz="1600" spc="-10" dirty="0">
                <a:latin typeface="Tahoma"/>
                <a:cs typeface="Tahoma"/>
              </a:rPr>
              <a:t>results</a:t>
            </a:r>
            <a:r>
              <a:rPr sz="1600" spc="-160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to</a:t>
            </a:r>
            <a:r>
              <a:rPr sz="1600" spc="-145" dirty="0">
                <a:latin typeface="Tahoma"/>
                <a:cs typeface="Tahoma"/>
              </a:rPr>
              <a:t> </a:t>
            </a:r>
            <a:r>
              <a:rPr sz="1600" spc="-25" dirty="0">
                <a:latin typeface="Tahoma"/>
                <a:cs typeface="Tahoma"/>
              </a:rPr>
              <a:t>ensure</a:t>
            </a:r>
            <a:r>
              <a:rPr sz="1600" spc="-150" dirty="0">
                <a:latin typeface="Tahoma"/>
                <a:cs typeface="Tahoma"/>
              </a:rPr>
              <a:t> </a:t>
            </a:r>
            <a:r>
              <a:rPr sz="1600" spc="-25" dirty="0">
                <a:latin typeface="Tahoma"/>
                <a:cs typeface="Tahoma"/>
              </a:rPr>
              <a:t>targets</a:t>
            </a:r>
            <a:r>
              <a:rPr sz="1600" spc="-130" dirty="0">
                <a:latin typeface="Tahoma"/>
                <a:cs typeface="Tahoma"/>
              </a:rPr>
              <a:t> </a:t>
            </a:r>
            <a:r>
              <a:rPr sz="1600" spc="-20" dirty="0">
                <a:latin typeface="Tahoma"/>
                <a:cs typeface="Tahoma"/>
              </a:rPr>
              <a:t>are</a:t>
            </a:r>
            <a:r>
              <a:rPr sz="1600" spc="-155" dirty="0">
                <a:latin typeface="Tahoma"/>
                <a:cs typeface="Tahoma"/>
              </a:rPr>
              <a:t> </a:t>
            </a:r>
            <a:r>
              <a:rPr sz="1600" spc="-10" dirty="0">
                <a:latin typeface="Tahoma"/>
                <a:cs typeface="Tahoma"/>
              </a:rPr>
              <a:t>achieved.</a:t>
            </a:r>
            <a:endParaRPr sz="1600">
              <a:latin typeface="Tahoma"/>
              <a:cs typeface="Tahoma"/>
            </a:endParaRPr>
          </a:p>
          <a:p>
            <a:pPr marL="68580" marR="5080">
              <a:lnSpc>
                <a:spcPct val="99700"/>
              </a:lnSpc>
              <a:spcBef>
                <a:spcPts val="940"/>
              </a:spcBef>
            </a:pPr>
            <a:r>
              <a:rPr sz="1500" spc="-20" dirty="0">
                <a:solidFill>
                  <a:srgbClr val="0A976C"/>
                </a:solidFill>
                <a:latin typeface="Tahoma"/>
                <a:cs typeface="Tahoma"/>
              </a:rPr>
              <a:t>The</a:t>
            </a:r>
            <a:r>
              <a:rPr sz="1500" spc="-190" dirty="0">
                <a:solidFill>
                  <a:srgbClr val="0A976C"/>
                </a:solidFill>
                <a:latin typeface="Tahoma"/>
                <a:cs typeface="Tahoma"/>
              </a:rPr>
              <a:t> </a:t>
            </a:r>
            <a:r>
              <a:rPr sz="1500" spc="-10" dirty="0">
                <a:solidFill>
                  <a:srgbClr val="0A976C"/>
                </a:solidFill>
                <a:latin typeface="Tahoma"/>
                <a:cs typeface="Tahoma"/>
              </a:rPr>
              <a:t>overarching</a:t>
            </a:r>
            <a:r>
              <a:rPr sz="1500" spc="-170" dirty="0">
                <a:solidFill>
                  <a:srgbClr val="0A976C"/>
                </a:solidFill>
                <a:latin typeface="Tahoma"/>
                <a:cs typeface="Tahoma"/>
              </a:rPr>
              <a:t> </a:t>
            </a:r>
            <a:r>
              <a:rPr sz="1500" spc="-10" dirty="0">
                <a:solidFill>
                  <a:srgbClr val="0A976C"/>
                </a:solidFill>
                <a:latin typeface="Tahoma"/>
                <a:cs typeface="Tahoma"/>
              </a:rPr>
              <a:t>discipline</a:t>
            </a:r>
            <a:r>
              <a:rPr sz="1500" spc="-185" dirty="0">
                <a:solidFill>
                  <a:srgbClr val="0A976C"/>
                </a:solidFill>
                <a:latin typeface="Tahoma"/>
                <a:cs typeface="Tahoma"/>
              </a:rPr>
              <a:t> </a:t>
            </a:r>
            <a:r>
              <a:rPr sz="1500" dirty="0">
                <a:solidFill>
                  <a:srgbClr val="0A976C"/>
                </a:solidFill>
                <a:latin typeface="Tahoma"/>
                <a:cs typeface="Tahoma"/>
              </a:rPr>
              <a:t>that</a:t>
            </a:r>
            <a:r>
              <a:rPr sz="1500" spc="-190" dirty="0">
                <a:solidFill>
                  <a:srgbClr val="0A976C"/>
                </a:solidFill>
                <a:latin typeface="Tahoma"/>
                <a:cs typeface="Tahoma"/>
              </a:rPr>
              <a:t> </a:t>
            </a:r>
            <a:r>
              <a:rPr sz="1500" spc="-25" dirty="0">
                <a:solidFill>
                  <a:srgbClr val="0A976C"/>
                </a:solidFill>
                <a:latin typeface="Tahoma"/>
                <a:cs typeface="Tahoma"/>
              </a:rPr>
              <a:t>deals</a:t>
            </a:r>
            <a:r>
              <a:rPr sz="1500" spc="-185" dirty="0">
                <a:solidFill>
                  <a:srgbClr val="0A976C"/>
                </a:solidFill>
                <a:latin typeface="Tahoma"/>
                <a:cs typeface="Tahoma"/>
              </a:rPr>
              <a:t> </a:t>
            </a:r>
            <a:r>
              <a:rPr sz="1500" spc="-20" dirty="0">
                <a:solidFill>
                  <a:srgbClr val="0A976C"/>
                </a:solidFill>
                <a:latin typeface="Tahoma"/>
                <a:cs typeface="Tahoma"/>
              </a:rPr>
              <a:t>with </a:t>
            </a:r>
            <a:r>
              <a:rPr sz="1500" spc="-30" dirty="0">
                <a:solidFill>
                  <a:srgbClr val="0A976C"/>
                </a:solidFill>
                <a:latin typeface="Tahoma"/>
                <a:cs typeface="Tahoma"/>
              </a:rPr>
              <a:t>performance.</a:t>
            </a:r>
            <a:r>
              <a:rPr sz="1500" spc="-135" dirty="0">
                <a:solidFill>
                  <a:srgbClr val="0A976C"/>
                </a:solidFill>
                <a:latin typeface="Tahoma"/>
                <a:cs typeface="Tahoma"/>
              </a:rPr>
              <a:t> </a:t>
            </a:r>
            <a:r>
              <a:rPr sz="1500" spc="-30" dirty="0">
                <a:solidFill>
                  <a:srgbClr val="0A976C"/>
                </a:solidFill>
                <a:latin typeface="Tahoma"/>
                <a:cs typeface="Tahoma"/>
              </a:rPr>
              <a:t>Includes</a:t>
            </a:r>
            <a:r>
              <a:rPr sz="1500" spc="-135" dirty="0">
                <a:solidFill>
                  <a:srgbClr val="0A976C"/>
                </a:solidFill>
                <a:latin typeface="Tahoma"/>
                <a:cs typeface="Tahoma"/>
              </a:rPr>
              <a:t> </a:t>
            </a:r>
            <a:r>
              <a:rPr sz="1500" spc="-25" dirty="0">
                <a:solidFill>
                  <a:srgbClr val="0A976C"/>
                </a:solidFill>
                <a:latin typeface="Tahoma"/>
                <a:cs typeface="Tahoma"/>
              </a:rPr>
              <a:t>sub-processes</a:t>
            </a:r>
            <a:r>
              <a:rPr sz="1500" spc="-135" dirty="0">
                <a:solidFill>
                  <a:srgbClr val="0A976C"/>
                </a:solidFill>
                <a:latin typeface="Tahoma"/>
                <a:cs typeface="Tahoma"/>
              </a:rPr>
              <a:t> </a:t>
            </a:r>
            <a:r>
              <a:rPr sz="1500" spc="-20" dirty="0">
                <a:solidFill>
                  <a:srgbClr val="0A976C"/>
                </a:solidFill>
                <a:latin typeface="Tahoma"/>
                <a:cs typeface="Tahoma"/>
              </a:rPr>
              <a:t>such </a:t>
            </a:r>
            <a:r>
              <a:rPr sz="1500" spc="-25" dirty="0">
                <a:solidFill>
                  <a:srgbClr val="0A976C"/>
                </a:solidFill>
                <a:latin typeface="Tahoma"/>
                <a:cs typeface="Tahoma"/>
              </a:rPr>
              <a:t>as:</a:t>
            </a:r>
            <a:endParaRPr sz="1500">
              <a:latin typeface="Tahoma"/>
              <a:cs typeface="Tahom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41756" y="4547188"/>
            <a:ext cx="3380740" cy="1398270"/>
          </a:xfrm>
          <a:prstGeom prst="rect">
            <a:avLst/>
          </a:prstGeom>
        </p:spPr>
        <p:txBody>
          <a:bodyPr vert="horz" wrap="square" lIns="0" tIns="127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5"/>
              </a:spcBef>
            </a:pPr>
            <a:r>
              <a:rPr sz="1500" spc="-20" dirty="0">
                <a:solidFill>
                  <a:srgbClr val="0A976C"/>
                </a:solidFill>
                <a:latin typeface="Tahoma"/>
                <a:cs typeface="Tahoma"/>
              </a:rPr>
              <a:t>Evaluating</a:t>
            </a:r>
            <a:r>
              <a:rPr sz="1500" spc="-185" dirty="0">
                <a:solidFill>
                  <a:srgbClr val="0A976C"/>
                </a:solidFill>
                <a:latin typeface="Tahoma"/>
                <a:cs typeface="Tahoma"/>
              </a:rPr>
              <a:t> </a:t>
            </a:r>
            <a:r>
              <a:rPr sz="1500" spc="-10" dirty="0">
                <a:solidFill>
                  <a:srgbClr val="0A976C"/>
                </a:solidFill>
                <a:latin typeface="Tahoma"/>
                <a:cs typeface="Tahoma"/>
              </a:rPr>
              <a:t>performance</a:t>
            </a:r>
            <a:r>
              <a:rPr sz="1500" spc="-175" dirty="0">
                <a:solidFill>
                  <a:srgbClr val="0A976C"/>
                </a:solidFill>
                <a:latin typeface="Tahoma"/>
                <a:cs typeface="Tahoma"/>
              </a:rPr>
              <a:t> </a:t>
            </a:r>
            <a:r>
              <a:rPr sz="1500" spc="-10" dirty="0">
                <a:solidFill>
                  <a:srgbClr val="0A976C"/>
                </a:solidFill>
                <a:latin typeface="Tahoma"/>
                <a:cs typeface="Tahoma"/>
              </a:rPr>
              <a:t>through:</a:t>
            </a:r>
            <a:endParaRPr sz="1500">
              <a:latin typeface="Tahoma"/>
              <a:cs typeface="Tahoma"/>
            </a:endParaRPr>
          </a:p>
          <a:p>
            <a:pPr marL="299085" indent="-286385">
              <a:lnSpc>
                <a:spcPct val="100000"/>
              </a:lnSpc>
              <a:spcBef>
                <a:spcPts val="905"/>
              </a:spcBef>
              <a:buClr>
                <a:srgbClr val="0A976C"/>
              </a:buClr>
              <a:buSzPct val="93333"/>
              <a:buFont typeface="Segoe UI Symbol"/>
              <a:buChar char="❑"/>
              <a:tabLst>
                <a:tab pos="299085" algn="l"/>
              </a:tabLst>
            </a:pPr>
            <a:r>
              <a:rPr sz="1500" spc="-10" dirty="0">
                <a:solidFill>
                  <a:srgbClr val="2E2E2E"/>
                </a:solidFill>
                <a:latin typeface="Tahoma"/>
                <a:cs typeface="Tahoma"/>
              </a:rPr>
              <a:t>Objectives</a:t>
            </a:r>
            <a:endParaRPr sz="1500">
              <a:latin typeface="Tahoma"/>
              <a:cs typeface="Tahoma"/>
            </a:endParaRPr>
          </a:p>
          <a:p>
            <a:pPr marL="299085" indent="-286385">
              <a:lnSpc>
                <a:spcPct val="100000"/>
              </a:lnSpc>
              <a:spcBef>
                <a:spcPts val="900"/>
              </a:spcBef>
              <a:buClr>
                <a:srgbClr val="0A976C"/>
              </a:buClr>
              <a:buSzPct val="93333"/>
              <a:buFont typeface="Segoe UI Symbol"/>
              <a:buChar char="❑"/>
              <a:tabLst>
                <a:tab pos="299085" algn="l"/>
              </a:tabLst>
            </a:pPr>
            <a:r>
              <a:rPr sz="1500" spc="-10" dirty="0">
                <a:solidFill>
                  <a:srgbClr val="2E2E2E"/>
                </a:solidFill>
                <a:latin typeface="Tahoma"/>
                <a:cs typeface="Tahoma"/>
              </a:rPr>
              <a:t>Performance</a:t>
            </a:r>
            <a:r>
              <a:rPr sz="1500" spc="-155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1500" spc="-35" dirty="0">
                <a:solidFill>
                  <a:srgbClr val="2E2E2E"/>
                </a:solidFill>
                <a:latin typeface="Tahoma"/>
                <a:cs typeface="Tahoma"/>
              </a:rPr>
              <a:t>measures/</a:t>
            </a:r>
            <a:r>
              <a:rPr sz="1500" spc="-165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1500" spc="-10" dirty="0">
                <a:solidFill>
                  <a:srgbClr val="2E2E2E"/>
                </a:solidFill>
                <a:latin typeface="Tahoma"/>
                <a:cs typeface="Tahoma"/>
              </a:rPr>
              <a:t>metrics/</a:t>
            </a:r>
            <a:r>
              <a:rPr sz="1500" spc="-140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1500" spc="-20" dirty="0">
                <a:solidFill>
                  <a:srgbClr val="2E2E2E"/>
                </a:solidFill>
                <a:latin typeface="Tahoma"/>
                <a:cs typeface="Tahoma"/>
              </a:rPr>
              <a:t>KPIs</a:t>
            </a:r>
            <a:endParaRPr sz="1500">
              <a:latin typeface="Tahoma"/>
              <a:cs typeface="Tahoma"/>
            </a:endParaRPr>
          </a:p>
          <a:p>
            <a:pPr marL="299085" indent="-286385">
              <a:lnSpc>
                <a:spcPct val="100000"/>
              </a:lnSpc>
              <a:spcBef>
                <a:spcPts val="894"/>
              </a:spcBef>
              <a:buClr>
                <a:srgbClr val="0A976C"/>
              </a:buClr>
              <a:buSzPct val="93333"/>
              <a:buFont typeface="Segoe UI Symbol"/>
              <a:buChar char="❑"/>
              <a:tabLst>
                <a:tab pos="299085" algn="l"/>
              </a:tabLst>
            </a:pPr>
            <a:r>
              <a:rPr sz="1500" spc="-10" dirty="0">
                <a:solidFill>
                  <a:srgbClr val="2E2E2E"/>
                </a:solidFill>
                <a:latin typeface="Tahoma"/>
                <a:cs typeface="Tahoma"/>
              </a:rPr>
              <a:t>Targets</a:t>
            </a:r>
            <a:endParaRPr sz="1500">
              <a:latin typeface="Tahoma"/>
              <a:cs typeface="Tahom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143880" y="5182361"/>
            <a:ext cx="3512820" cy="11709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100"/>
              </a:spcBef>
              <a:buClr>
                <a:srgbClr val="0A976C"/>
              </a:buClr>
              <a:buSzPct val="106666"/>
              <a:buFont typeface="Segoe UI Symbol"/>
              <a:buChar char="❑"/>
              <a:tabLst>
                <a:tab pos="298450" algn="l"/>
              </a:tabLst>
            </a:pPr>
            <a:r>
              <a:rPr sz="1500" spc="-25" dirty="0">
                <a:latin typeface="Tahoma"/>
                <a:cs typeface="Tahoma"/>
              </a:rPr>
              <a:t>The</a:t>
            </a:r>
            <a:r>
              <a:rPr sz="1500" spc="-175" dirty="0">
                <a:latin typeface="Tahoma"/>
                <a:cs typeface="Tahoma"/>
              </a:rPr>
              <a:t> </a:t>
            </a:r>
            <a:r>
              <a:rPr sz="1500" spc="-10" dirty="0">
                <a:latin typeface="Tahoma"/>
                <a:cs typeface="Tahoma"/>
              </a:rPr>
              <a:t>formulation</a:t>
            </a:r>
            <a:r>
              <a:rPr sz="1500" spc="-175" dirty="0">
                <a:latin typeface="Tahoma"/>
                <a:cs typeface="Tahoma"/>
              </a:rPr>
              <a:t> </a:t>
            </a:r>
            <a:r>
              <a:rPr sz="1500" dirty="0">
                <a:latin typeface="Tahoma"/>
                <a:cs typeface="Tahoma"/>
              </a:rPr>
              <a:t>of</a:t>
            </a:r>
            <a:r>
              <a:rPr sz="1500" spc="-165" dirty="0">
                <a:latin typeface="Tahoma"/>
                <a:cs typeface="Tahoma"/>
              </a:rPr>
              <a:t> </a:t>
            </a:r>
            <a:r>
              <a:rPr sz="1500" spc="-70" dirty="0">
                <a:latin typeface="Tahoma"/>
                <a:cs typeface="Tahoma"/>
              </a:rPr>
              <a:t>a</a:t>
            </a:r>
            <a:r>
              <a:rPr sz="1500" spc="-160" dirty="0">
                <a:latin typeface="Tahoma"/>
                <a:cs typeface="Tahoma"/>
              </a:rPr>
              <a:t> </a:t>
            </a:r>
            <a:r>
              <a:rPr sz="1500" spc="-20" dirty="0">
                <a:latin typeface="Tahoma"/>
                <a:cs typeface="Tahoma"/>
              </a:rPr>
              <a:t>plan</a:t>
            </a:r>
            <a:endParaRPr sz="1500">
              <a:latin typeface="Tahoma"/>
              <a:cs typeface="Tahoma"/>
            </a:endParaRPr>
          </a:p>
          <a:p>
            <a:pPr marL="298450" indent="-285750">
              <a:lnSpc>
                <a:spcPct val="100000"/>
              </a:lnSpc>
              <a:buClr>
                <a:srgbClr val="0A976C"/>
              </a:buClr>
              <a:buSzPct val="106666"/>
              <a:buFont typeface="Segoe UI Symbol"/>
              <a:buChar char="❑"/>
              <a:tabLst>
                <a:tab pos="298450" algn="l"/>
              </a:tabLst>
            </a:pPr>
            <a:r>
              <a:rPr sz="1500" dirty="0">
                <a:latin typeface="Tahoma"/>
                <a:cs typeface="Tahoma"/>
              </a:rPr>
              <a:t>Actively</a:t>
            </a:r>
            <a:r>
              <a:rPr sz="1500" spc="-185" dirty="0">
                <a:latin typeface="Tahoma"/>
                <a:cs typeface="Tahoma"/>
              </a:rPr>
              <a:t> </a:t>
            </a:r>
            <a:r>
              <a:rPr sz="1500" spc="-10" dirty="0">
                <a:latin typeface="Tahoma"/>
                <a:cs typeface="Tahoma"/>
              </a:rPr>
              <a:t>monitoring</a:t>
            </a:r>
            <a:r>
              <a:rPr sz="1500" spc="-155" dirty="0">
                <a:latin typeface="Tahoma"/>
                <a:cs typeface="Tahoma"/>
              </a:rPr>
              <a:t> </a:t>
            </a:r>
            <a:r>
              <a:rPr sz="1500" spc="-10" dirty="0">
                <a:latin typeface="Tahoma"/>
                <a:cs typeface="Tahoma"/>
              </a:rPr>
              <a:t>the</a:t>
            </a:r>
            <a:r>
              <a:rPr sz="1500" spc="-170" dirty="0">
                <a:latin typeface="Tahoma"/>
                <a:cs typeface="Tahoma"/>
              </a:rPr>
              <a:t> </a:t>
            </a:r>
            <a:r>
              <a:rPr sz="1500" spc="-10" dirty="0">
                <a:latin typeface="Tahoma"/>
                <a:cs typeface="Tahoma"/>
              </a:rPr>
              <a:t>implementation</a:t>
            </a:r>
            <a:endParaRPr sz="1500">
              <a:latin typeface="Tahoma"/>
              <a:cs typeface="Tahoma"/>
            </a:endParaRPr>
          </a:p>
          <a:p>
            <a:pPr marL="298450" indent="-285750">
              <a:lnSpc>
                <a:spcPct val="100000"/>
              </a:lnSpc>
              <a:buClr>
                <a:srgbClr val="0A976C"/>
              </a:buClr>
              <a:buSzPct val="106666"/>
              <a:buFont typeface="Segoe UI Symbol"/>
              <a:buChar char="❑"/>
              <a:tabLst>
                <a:tab pos="298450" algn="l"/>
              </a:tabLst>
            </a:pPr>
            <a:r>
              <a:rPr sz="1500" spc="-35" dirty="0">
                <a:latin typeface="Tahoma"/>
                <a:cs typeface="Tahoma"/>
              </a:rPr>
              <a:t>Readjusting</a:t>
            </a:r>
            <a:r>
              <a:rPr sz="1500" spc="-125" dirty="0">
                <a:latin typeface="Tahoma"/>
                <a:cs typeface="Tahoma"/>
              </a:rPr>
              <a:t> </a:t>
            </a:r>
            <a:r>
              <a:rPr sz="1500" spc="-10" dirty="0">
                <a:latin typeface="Tahoma"/>
                <a:cs typeface="Tahoma"/>
              </a:rPr>
              <a:t>the</a:t>
            </a:r>
            <a:r>
              <a:rPr sz="1500" spc="-140" dirty="0">
                <a:latin typeface="Tahoma"/>
                <a:cs typeface="Tahoma"/>
              </a:rPr>
              <a:t> </a:t>
            </a:r>
            <a:r>
              <a:rPr sz="1500" spc="-20" dirty="0">
                <a:latin typeface="Tahoma"/>
                <a:cs typeface="Tahoma"/>
              </a:rPr>
              <a:t>plan</a:t>
            </a:r>
            <a:endParaRPr sz="1500">
              <a:latin typeface="Tahoma"/>
              <a:cs typeface="Tahoma"/>
            </a:endParaRPr>
          </a:p>
          <a:p>
            <a:pPr marL="298450" indent="-285750">
              <a:lnSpc>
                <a:spcPct val="100000"/>
              </a:lnSpc>
              <a:buClr>
                <a:srgbClr val="0A976C"/>
              </a:buClr>
              <a:buSzPct val="106666"/>
              <a:buFont typeface="Segoe UI Symbol"/>
              <a:buChar char="❑"/>
              <a:tabLst>
                <a:tab pos="298450" algn="l"/>
              </a:tabLst>
            </a:pPr>
            <a:r>
              <a:rPr sz="1500" spc="-10" dirty="0">
                <a:latin typeface="Tahoma"/>
                <a:cs typeface="Tahoma"/>
              </a:rPr>
              <a:t>Performance</a:t>
            </a:r>
            <a:r>
              <a:rPr sz="1500" spc="-130" dirty="0">
                <a:latin typeface="Tahoma"/>
                <a:cs typeface="Tahoma"/>
              </a:rPr>
              <a:t> </a:t>
            </a:r>
            <a:r>
              <a:rPr sz="1500" spc="-10" dirty="0">
                <a:latin typeface="Tahoma"/>
                <a:cs typeface="Tahoma"/>
              </a:rPr>
              <a:t>measurement</a:t>
            </a:r>
            <a:endParaRPr sz="1500">
              <a:latin typeface="Tahoma"/>
              <a:cs typeface="Tahoma"/>
            </a:endParaRPr>
          </a:p>
          <a:p>
            <a:pPr marL="298450" indent="-285750">
              <a:lnSpc>
                <a:spcPct val="100000"/>
              </a:lnSpc>
              <a:buClr>
                <a:srgbClr val="0A976C"/>
              </a:buClr>
              <a:buSzPct val="106666"/>
              <a:buFont typeface="Segoe UI Symbol"/>
              <a:buChar char="❑"/>
              <a:tabLst>
                <a:tab pos="298450" algn="l"/>
              </a:tabLst>
            </a:pPr>
            <a:r>
              <a:rPr sz="1500" dirty="0">
                <a:latin typeface="Tahoma"/>
                <a:cs typeface="Tahoma"/>
              </a:rPr>
              <a:t>Capability</a:t>
            </a:r>
            <a:r>
              <a:rPr sz="1500" spc="-110" dirty="0">
                <a:latin typeface="Tahoma"/>
                <a:cs typeface="Tahoma"/>
              </a:rPr>
              <a:t> </a:t>
            </a:r>
            <a:r>
              <a:rPr sz="1500" spc="-10" dirty="0">
                <a:latin typeface="Tahoma"/>
                <a:cs typeface="Tahoma"/>
              </a:rPr>
              <a:t>development</a:t>
            </a:r>
            <a:endParaRPr sz="1500">
              <a:latin typeface="Tahoma"/>
              <a:cs typeface="Tahom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578088" y="1948637"/>
            <a:ext cx="363855" cy="12458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000" spc="-630" dirty="0">
                <a:solidFill>
                  <a:srgbClr val="087150"/>
                </a:solidFill>
                <a:latin typeface="Tahoma"/>
                <a:cs typeface="Tahoma"/>
              </a:rPr>
              <a:t>”</a:t>
            </a:r>
            <a:endParaRPr sz="8000">
              <a:latin typeface="Tahoma"/>
              <a:cs typeface="Tahom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86816" y="1420113"/>
            <a:ext cx="7866380" cy="1244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solidFill>
                  <a:srgbClr val="087150"/>
                </a:solidFill>
                <a:latin typeface="Tahoma"/>
                <a:cs typeface="Tahoma"/>
              </a:rPr>
              <a:t>Performance</a:t>
            </a:r>
            <a:r>
              <a:rPr sz="1600" spc="260" dirty="0">
                <a:solidFill>
                  <a:srgbClr val="087150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087150"/>
                </a:solidFill>
                <a:latin typeface="Tahoma"/>
                <a:cs typeface="Tahoma"/>
              </a:rPr>
              <a:t>management</a:t>
            </a:r>
            <a:r>
              <a:rPr sz="1600" spc="275" dirty="0">
                <a:solidFill>
                  <a:srgbClr val="087150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is</a:t>
            </a:r>
            <a:r>
              <a:rPr sz="1600" spc="26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the</a:t>
            </a:r>
            <a:r>
              <a:rPr sz="1600" spc="26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overarching</a:t>
            </a:r>
            <a:r>
              <a:rPr sz="1600" spc="27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human</a:t>
            </a:r>
            <a:r>
              <a:rPr sz="1600" spc="27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activity</a:t>
            </a:r>
            <a:r>
              <a:rPr sz="1600" spc="28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that</a:t>
            </a:r>
            <a:r>
              <a:rPr sz="1600" spc="26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is</a:t>
            </a:r>
            <a:r>
              <a:rPr sz="1600" spc="27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concerned</a:t>
            </a:r>
            <a:r>
              <a:rPr sz="1600" spc="27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0" dirty="0">
                <a:solidFill>
                  <a:srgbClr val="5F5F5F"/>
                </a:solidFill>
                <a:latin typeface="Tahoma"/>
                <a:cs typeface="Tahoma"/>
              </a:rPr>
              <a:t>with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achieving</a:t>
            </a:r>
            <a:r>
              <a:rPr sz="1600" spc="-1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desired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results,</a:t>
            </a:r>
            <a:r>
              <a:rPr sz="1600" spc="-2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thus</a:t>
            </a:r>
            <a:r>
              <a:rPr sz="1600" spc="-1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demonstrating</a:t>
            </a:r>
            <a:r>
              <a:rPr sz="1600" spc="-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and</a:t>
            </a:r>
            <a:r>
              <a:rPr sz="1600" spc="-1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achieving </a:t>
            </a:r>
            <a:r>
              <a:rPr sz="1600" spc="-25" dirty="0">
                <a:solidFill>
                  <a:srgbClr val="5F5F5F"/>
                </a:solidFill>
                <a:latin typeface="Tahoma"/>
                <a:cs typeface="Tahoma"/>
              </a:rPr>
              <a:t>performance. </a:t>
            </a: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It</a:t>
            </a:r>
            <a:r>
              <a:rPr sz="1600" spc="-2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reflects </a:t>
            </a:r>
            <a:r>
              <a:rPr sz="1600" spc="-25" dirty="0">
                <a:solidFill>
                  <a:srgbClr val="5F5F5F"/>
                </a:solidFill>
                <a:latin typeface="Tahoma"/>
                <a:cs typeface="Tahoma"/>
              </a:rPr>
              <a:t>the </a:t>
            </a: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approach</a:t>
            </a:r>
            <a:r>
              <a:rPr sz="1600" spc="27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one</a:t>
            </a:r>
            <a:r>
              <a:rPr sz="1600" spc="27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entity</a:t>
            </a:r>
            <a:r>
              <a:rPr sz="1600" spc="27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has</a:t>
            </a:r>
            <a:r>
              <a:rPr sz="1600" spc="27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towards</a:t>
            </a:r>
            <a:r>
              <a:rPr sz="1600" spc="27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performance</a:t>
            </a:r>
            <a:r>
              <a:rPr sz="1600" spc="27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and</a:t>
            </a:r>
            <a:r>
              <a:rPr sz="1600" spc="27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it</a:t>
            </a:r>
            <a:r>
              <a:rPr sz="1600" spc="27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integrates</a:t>
            </a:r>
            <a:r>
              <a:rPr sz="1600" spc="28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both</a:t>
            </a:r>
            <a:r>
              <a:rPr sz="1600" spc="27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upstream</a:t>
            </a:r>
            <a:r>
              <a:rPr sz="1600" spc="27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5" dirty="0">
                <a:solidFill>
                  <a:srgbClr val="5F5F5F"/>
                </a:solidFill>
                <a:latin typeface="Tahoma"/>
                <a:cs typeface="Tahoma"/>
              </a:rPr>
              <a:t>and </a:t>
            </a:r>
            <a:r>
              <a:rPr sz="1600" spc="-30" dirty="0">
                <a:solidFill>
                  <a:srgbClr val="5F5F5F"/>
                </a:solidFill>
                <a:latin typeface="Tahoma"/>
                <a:cs typeface="Tahoma"/>
              </a:rPr>
              <a:t>downstream</a:t>
            </a:r>
            <a:r>
              <a:rPr sz="1600" spc="-14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with</a:t>
            </a:r>
            <a:r>
              <a:rPr sz="1600" spc="-14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other</a:t>
            </a:r>
            <a:r>
              <a:rPr sz="1600" spc="-13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40" dirty="0">
                <a:solidFill>
                  <a:srgbClr val="5F5F5F"/>
                </a:solidFill>
                <a:latin typeface="Tahoma"/>
                <a:cs typeface="Tahoma"/>
              </a:rPr>
              <a:t>domains</a:t>
            </a:r>
            <a:r>
              <a:rPr sz="1600" spc="-15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of</a:t>
            </a:r>
            <a:r>
              <a:rPr sz="1600" spc="-14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0" dirty="0">
                <a:solidFill>
                  <a:srgbClr val="5F5F5F"/>
                </a:solidFill>
                <a:latin typeface="Tahoma"/>
                <a:cs typeface="Tahoma"/>
              </a:rPr>
              <a:t>administrative</a:t>
            </a:r>
            <a:r>
              <a:rPr sz="1600" spc="-15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5" dirty="0">
                <a:solidFill>
                  <a:srgbClr val="5F5F5F"/>
                </a:solidFill>
                <a:latin typeface="Tahoma"/>
                <a:cs typeface="Tahoma"/>
              </a:rPr>
              <a:t>science</a:t>
            </a:r>
            <a:r>
              <a:rPr sz="1600" spc="-16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or</a:t>
            </a:r>
            <a:r>
              <a:rPr sz="1600" spc="-14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40" dirty="0">
                <a:solidFill>
                  <a:srgbClr val="5F5F5F"/>
                </a:solidFill>
                <a:latin typeface="Tahoma"/>
                <a:cs typeface="Tahoma"/>
              </a:rPr>
              <a:t>managerial</a:t>
            </a:r>
            <a:r>
              <a:rPr sz="1600" spc="-15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disciplines.</a:t>
            </a:r>
            <a:endParaRPr sz="1600">
              <a:latin typeface="Tahoma"/>
              <a:cs typeface="Tahoma"/>
            </a:endParaRPr>
          </a:p>
          <a:p>
            <a:pPr marL="4585335">
              <a:lnSpc>
                <a:spcPct val="100000"/>
              </a:lnSpc>
            </a:pPr>
            <a:r>
              <a:rPr sz="1600" i="1" spc="-170" dirty="0">
                <a:solidFill>
                  <a:srgbClr val="5F5F5F"/>
                </a:solidFill>
                <a:latin typeface="Lucida Sans"/>
                <a:cs typeface="Lucida Sans"/>
              </a:rPr>
              <a:t>Aurel</a:t>
            </a:r>
            <a:r>
              <a:rPr sz="1600" i="1" spc="-155" dirty="0">
                <a:solidFill>
                  <a:srgbClr val="5F5F5F"/>
                </a:solidFill>
                <a:latin typeface="Lucida Sans"/>
                <a:cs typeface="Lucida Sans"/>
              </a:rPr>
              <a:t> </a:t>
            </a:r>
            <a:r>
              <a:rPr sz="1600" i="1" spc="-175" dirty="0">
                <a:solidFill>
                  <a:srgbClr val="5F5F5F"/>
                </a:solidFill>
                <a:latin typeface="Lucida Sans"/>
                <a:cs typeface="Lucida Sans"/>
              </a:rPr>
              <a:t>Brudan,</a:t>
            </a:r>
            <a:r>
              <a:rPr sz="1600" i="1" spc="-140" dirty="0">
                <a:solidFill>
                  <a:srgbClr val="5F5F5F"/>
                </a:solidFill>
                <a:latin typeface="Lucida Sans"/>
                <a:cs typeface="Lucida Sans"/>
              </a:rPr>
              <a:t> </a:t>
            </a:r>
            <a:r>
              <a:rPr sz="1600" i="1" spc="-20" dirty="0">
                <a:solidFill>
                  <a:srgbClr val="5F5F5F"/>
                </a:solidFill>
                <a:latin typeface="Lucida Sans"/>
                <a:cs typeface="Lucida Sans"/>
              </a:rPr>
              <a:t>2017</a:t>
            </a:r>
            <a:endParaRPr sz="1600">
              <a:latin typeface="Lucida Sans"/>
              <a:cs typeface="Lucida San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98831" y="1063827"/>
            <a:ext cx="363855" cy="12458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000" spc="-630" dirty="0">
                <a:solidFill>
                  <a:srgbClr val="087150"/>
                </a:solidFill>
                <a:latin typeface="Tahoma"/>
                <a:cs typeface="Tahoma"/>
              </a:rPr>
              <a:t>“</a:t>
            </a:r>
            <a:endParaRPr sz="80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09258" rIns="0" bIns="0" rtlCol="0">
            <a:spAutoFit/>
          </a:bodyPr>
          <a:lstStyle/>
          <a:p>
            <a:pPr marL="31115">
              <a:lnSpc>
                <a:spcPct val="100000"/>
              </a:lnSpc>
              <a:spcBef>
                <a:spcPts val="100"/>
              </a:spcBef>
            </a:pPr>
            <a:r>
              <a:rPr spc="270" dirty="0"/>
              <a:t>KPI</a:t>
            </a:r>
            <a:r>
              <a:rPr spc="15" dirty="0"/>
              <a:t> </a:t>
            </a:r>
            <a:r>
              <a:rPr spc="130" dirty="0"/>
              <a:t>DOCUMENTATION</a:t>
            </a:r>
            <a:r>
              <a:rPr spc="50" dirty="0"/>
              <a:t> </a:t>
            </a:r>
            <a:r>
              <a:rPr spc="135" dirty="0"/>
              <a:t>FORM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313790" y="1246632"/>
            <a:ext cx="722630" cy="1268095"/>
            <a:chOff x="313790" y="1246632"/>
            <a:chExt cx="722630" cy="126809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9891" y="1729740"/>
              <a:ext cx="179832" cy="225551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9891" y="2392680"/>
              <a:ext cx="178308" cy="12192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3790" y="1362315"/>
              <a:ext cx="335485" cy="335496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321563" y="1370076"/>
              <a:ext cx="260985" cy="260985"/>
            </a:xfrm>
            <a:custGeom>
              <a:avLst/>
              <a:gdLst/>
              <a:ahLst/>
              <a:cxnLst/>
              <a:rect l="l" t="t" r="r" b="b"/>
              <a:pathLst>
                <a:path w="260984" h="260985">
                  <a:moveTo>
                    <a:pt x="130301" y="0"/>
                  </a:moveTo>
                  <a:lnTo>
                    <a:pt x="79584" y="10233"/>
                  </a:lnTo>
                  <a:lnTo>
                    <a:pt x="38166" y="38147"/>
                  </a:lnTo>
                  <a:lnTo>
                    <a:pt x="10240" y="79563"/>
                  </a:lnTo>
                  <a:lnTo>
                    <a:pt x="0" y="130301"/>
                  </a:lnTo>
                  <a:lnTo>
                    <a:pt x="10240" y="181040"/>
                  </a:lnTo>
                  <a:lnTo>
                    <a:pt x="38166" y="222456"/>
                  </a:lnTo>
                  <a:lnTo>
                    <a:pt x="79584" y="250370"/>
                  </a:lnTo>
                  <a:lnTo>
                    <a:pt x="130301" y="260603"/>
                  </a:lnTo>
                  <a:lnTo>
                    <a:pt x="181019" y="250370"/>
                  </a:lnTo>
                  <a:lnTo>
                    <a:pt x="222437" y="222456"/>
                  </a:lnTo>
                  <a:lnTo>
                    <a:pt x="250363" y="181040"/>
                  </a:lnTo>
                  <a:lnTo>
                    <a:pt x="260604" y="130301"/>
                  </a:lnTo>
                  <a:lnTo>
                    <a:pt x="250363" y="79563"/>
                  </a:lnTo>
                  <a:lnTo>
                    <a:pt x="222437" y="38147"/>
                  </a:lnTo>
                  <a:lnTo>
                    <a:pt x="181019" y="10233"/>
                  </a:lnTo>
                  <a:lnTo>
                    <a:pt x="13030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86155" y="1246632"/>
              <a:ext cx="550202" cy="550163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541019" y="1301496"/>
              <a:ext cx="419100" cy="419100"/>
            </a:xfrm>
            <a:custGeom>
              <a:avLst/>
              <a:gdLst/>
              <a:ahLst/>
              <a:cxnLst/>
              <a:rect l="l" t="t" r="r" b="b"/>
              <a:pathLst>
                <a:path w="419100" h="419100">
                  <a:moveTo>
                    <a:pt x="209550" y="0"/>
                  </a:moveTo>
                  <a:lnTo>
                    <a:pt x="161500" y="5536"/>
                  </a:lnTo>
                  <a:lnTo>
                    <a:pt x="117393" y="21304"/>
                  </a:lnTo>
                  <a:lnTo>
                    <a:pt x="78485" y="46046"/>
                  </a:lnTo>
                  <a:lnTo>
                    <a:pt x="46034" y="78501"/>
                  </a:lnTo>
                  <a:lnTo>
                    <a:pt x="21298" y="117410"/>
                  </a:lnTo>
                  <a:lnTo>
                    <a:pt x="5534" y="161512"/>
                  </a:lnTo>
                  <a:lnTo>
                    <a:pt x="0" y="209550"/>
                  </a:lnTo>
                  <a:lnTo>
                    <a:pt x="5534" y="257587"/>
                  </a:lnTo>
                  <a:lnTo>
                    <a:pt x="21298" y="301689"/>
                  </a:lnTo>
                  <a:lnTo>
                    <a:pt x="46034" y="340598"/>
                  </a:lnTo>
                  <a:lnTo>
                    <a:pt x="78485" y="373053"/>
                  </a:lnTo>
                  <a:lnTo>
                    <a:pt x="117393" y="397795"/>
                  </a:lnTo>
                  <a:lnTo>
                    <a:pt x="161500" y="413563"/>
                  </a:lnTo>
                  <a:lnTo>
                    <a:pt x="209550" y="419100"/>
                  </a:lnTo>
                  <a:lnTo>
                    <a:pt x="257599" y="413563"/>
                  </a:lnTo>
                  <a:lnTo>
                    <a:pt x="301706" y="397795"/>
                  </a:lnTo>
                  <a:lnTo>
                    <a:pt x="340614" y="373053"/>
                  </a:lnTo>
                  <a:lnTo>
                    <a:pt x="373065" y="340598"/>
                  </a:lnTo>
                  <a:lnTo>
                    <a:pt x="397801" y="301689"/>
                  </a:lnTo>
                  <a:lnTo>
                    <a:pt x="413565" y="257587"/>
                  </a:lnTo>
                  <a:lnTo>
                    <a:pt x="419099" y="209550"/>
                  </a:lnTo>
                  <a:lnTo>
                    <a:pt x="413565" y="161512"/>
                  </a:lnTo>
                  <a:lnTo>
                    <a:pt x="397801" y="117410"/>
                  </a:lnTo>
                  <a:lnTo>
                    <a:pt x="373065" y="78501"/>
                  </a:lnTo>
                  <a:lnTo>
                    <a:pt x="340614" y="46046"/>
                  </a:lnTo>
                  <a:lnTo>
                    <a:pt x="301706" y="21304"/>
                  </a:lnTo>
                  <a:lnTo>
                    <a:pt x="257599" y="5536"/>
                  </a:lnTo>
                  <a:lnTo>
                    <a:pt x="20955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09600" y="1379982"/>
              <a:ext cx="263525" cy="262890"/>
            </a:xfrm>
            <a:custGeom>
              <a:avLst/>
              <a:gdLst/>
              <a:ahLst/>
              <a:cxnLst/>
              <a:rect l="l" t="t" r="r" b="b"/>
              <a:pathLst>
                <a:path w="263525" h="262889">
                  <a:moveTo>
                    <a:pt x="88370" y="234950"/>
                  </a:moveTo>
                  <a:lnTo>
                    <a:pt x="78917" y="234950"/>
                  </a:lnTo>
                  <a:lnTo>
                    <a:pt x="83052" y="246379"/>
                  </a:lnTo>
                  <a:lnTo>
                    <a:pt x="89376" y="255269"/>
                  </a:lnTo>
                  <a:lnTo>
                    <a:pt x="97652" y="261619"/>
                  </a:lnTo>
                  <a:lnTo>
                    <a:pt x="107645" y="262889"/>
                  </a:lnTo>
                  <a:lnTo>
                    <a:pt x="118161" y="262889"/>
                  </a:lnTo>
                  <a:lnTo>
                    <a:pt x="126960" y="257810"/>
                  </a:lnTo>
                  <a:lnTo>
                    <a:pt x="129346" y="255269"/>
                  </a:lnTo>
                  <a:lnTo>
                    <a:pt x="109728" y="255269"/>
                  </a:lnTo>
                  <a:lnTo>
                    <a:pt x="101308" y="252729"/>
                  </a:lnTo>
                  <a:lnTo>
                    <a:pt x="94351" y="247650"/>
                  </a:lnTo>
                  <a:lnTo>
                    <a:pt x="89618" y="241300"/>
                  </a:lnTo>
                  <a:lnTo>
                    <a:pt x="88370" y="234950"/>
                  </a:lnTo>
                  <a:close/>
                </a:path>
                <a:path w="263525" h="262889">
                  <a:moveTo>
                    <a:pt x="211397" y="234950"/>
                  </a:moveTo>
                  <a:lnTo>
                    <a:pt x="201561" y="234950"/>
                  </a:lnTo>
                  <a:lnTo>
                    <a:pt x="206882" y="247650"/>
                  </a:lnTo>
                  <a:lnTo>
                    <a:pt x="214758" y="257810"/>
                  </a:lnTo>
                  <a:lnTo>
                    <a:pt x="224780" y="262889"/>
                  </a:lnTo>
                  <a:lnTo>
                    <a:pt x="236537" y="262889"/>
                  </a:lnTo>
                  <a:lnTo>
                    <a:pt x="247116" y="259079"/>
                  </a:lnTo>
                  <a:lnTo>
                    <a:pt x="252186" y="255269"/>
                  </a:lnTo>
                  <a:lnTo>
                    <a:pt x="232587" y="255269"/>
                  </a:lnTo>
                  <a:lnTo>
                    <a:pt x="224164" y="252729"/>
                  </a:lnTo>
                  <a:lnTo>
                    <a:pt x="217227" y="247650"/>
                  </a:lnTo>
                  <a:lnTo>
                    <a:pt x="212556" y="241300"/>
                  </a:lnTo>
                  <a:lnTo>
                    <a:pt x="211397" y="234950"/>
                  </a:lnTo>
                  <a:close/>
                </a:path>
                <a:path w="263525" h="262889">
                  <a:moveTo>
                    <a:pt x="131868" y="210819"/>
                  </a:moveTo>
                  <a:lnTo>
                    <a:pt x="109943" y="210819"/>
                  </a:lnTo>
                  <a:lnTo>
                    <a:pt x="118363" y="212089"/>
                  </a:lnTo>
                  <a:lnTo>
                    <a:pt x="125320" y="217169"/>
                  </a:lnTo>
                  <a:lnTo>
                    <a:pt x="130053" y="224789"/>
                  </a:lnTo>
                  <a:lnTo>
                    <a:pt x="131800" y="232410"/>
                  </a:lnTo>
                  <a:lnTo>
                    <a:pt x="129935" y="241300"/>
                  </a:lnTo>
                  <a:lnTo>
                    <a:pt x="125141" y="247650"/>
                  </a:lnTo>
                  <a:lnTo>
                    <a:pt x="118157" y="252729"/>
                  </a:lnTo>
                  <a:lnTo>
                    <a:pt x="109728" y="255269"/>
                  </a:lnTo>
                  <a:lnTo>
                    <a:pt x="129346" y="255269"/>
                  </a:lnTo>
                  <a:lnTo>
                    <a:pt x="134118" y="250189"/>
                  </a:lnTo>
                  <a:lnTo>
                    <a:pt x="139712" y="240029"/>
                  </a:lnTo>
                  <a:lnTo>
                    <a:pt x="140347" y="237489"/>
                  </a:lnTo>
                  <a:lnTo>
                    <a:pt x="199064" y="237489"/>
                  </a:lnTo>
                  <a:lnTo>
                    <a:pt x="201561" y="234950"/>
                  </a:lnTo>
                  <a:lnTo>
                    <a:pt x="211397" y="234950"/>
                  </a:lnTo>
                  <a:lnTo>
                    <a:pt x="210934" y="232410"/>
                  </a:lnTo>
                  <a:lnTo>
                    <a:pt x="211516" y="229869"/>
                  </a:lnTo>
                  <a:lnTo>
                    <a:pt x="201345" y="229869"/>
                  </a:lnTo>
                  <a:lnTo>
                    <a:pt x="199580" y="228600"/>
                  </a:lnTo>
                  <a:lnTo>
                    <a:pt x="139509" y="228600"/>
                  </a:lnTo>
                  <a:lnTo>
                    <a:pt x="139928" y="226060"/>
                  </a:lnTo>
                  <a:lnTo>
                    <a:pt x="139306" y="223519"/>
                  </a:lnTo>
                  <a:lnTo>
                    <a:pt x="135867" y="215900"/>
                  </a:lnTo>
                  <a:lnTo>
                    <a:pt x="131868" y="210819"/>
                  </a:lnTo>
                  <a:close/>
                </a:path>
                <a:path w="263525" h="262889">
                  <a:moveTo>
                    <a:pt x="253876" y="210819"/>
                  </a:moveTo>
                  <a:lnTo>
                    <a:pt x="232790" y="210819"/>
                  </a:lnTo>
                  <a:lnTo>
                    <a:pt x="241217" y="212089"/>
                  </a:lnTo>
                  <a:lnTo>
                    <a:pt x="248178" y="217169"/>
                  </a:lnTo>
                  <a:lnTo>
                    <a:pt x="252913" y="224789"/>
                  </a:lnTo>
                  <a:lnTo>
                    <a:pt x="254660" y="232410"/>
                  </a:lnTo>
                  <a:lnTo>
                    <a:pt x="252788" y="241300"/>
                  </a:lnTo>
                  <a:lnTo>
                    <a:pt x="247991" y="247650"/>
                  </a:lnTo>
                  <a:lnTo>
                    <a:pt x="241010" y="252729"/>
                  </a:lnTo>
                  <a:lnTo>
                    <a:pt x="232587" y="255269"/>
                  </a:lnTo>
                  <a:lnTo>
                    <a:pt x="252186" y="255269"/>
                  </a:lnTo>
                  <a:lnTo>
                    <a:pt x="255566" y="252729"/>
                  </a:lnTo>
                  <a:lnTo>
                    <a:pt x="261167" y="243839"/>
                  </a:lnTo>
                  <a:lnTo>
                    <a:pt x="263194" y="232410"/>
                  </a:lnTo>
                  <a:lnTo>
                    <a:pt x="261167" y="220979"/>
                  </a:lnTo>
                  <a:lnTo>
                    <a:pt x="255566" y="212089"/>
                  </a:lnTo>
                  <a:lnTo>
                    <a:pt x="253876" y="210819"/>
                  </a:lnTo>
                  <a:close/>
                </a:path>
                <a:path w="263525" h="262889">
                  <a:moveTo>
                    <a:pt x="77668" y="236219"/>
                  </a:moveTo>
                  <a:lnTo>
                    <a:pt x="57264" y="236219"/>
                  </a:lnTo>
                  <a:lnTo>
                    <a:pt x="63512" y="237489"/>
                  </a:lnTo>
                  <a:lnTo>
                    <a:pt x="62674" y="238760"/>
                  </a:lnTo>
                  <a:lnTo>
                    <a:pt x="62471" y="238760"/>
                  </a:lnTo>
                  <a:lnTo>
                    <a:pt x="61836" y="240029"/>
                  </a:lnTo>
                  <a:lnTo>
                    <a:pt x="58928" y="241300"/>
                  </a:lnTo>
                  <a:lnTo>
                    <a:pt x="58928" y="242569"/>
                  </a:lnTo>
                  <a:lnTo>
                    <a:pt x="61633" y="246379"/>
                  </a:lnTo>
                  <a:lnTo>
                    <a:pt x="64554" y="248919"/>
                  </a:lnTo>
                  <a:lnTo>
                    <a:pt x="66001" y="247650"/>
                  </a:lnTo>
                  <a:lnTo>
                    <a:pt x="71424" y="242569"/>
                  </a:lnTo>
                  <a:lnTo>
                    <a:pt x="77668" y="236219"/>
                  </a:lnTo>
                  <a:close/>
                </a:path>
                <a:path w="263525" h="262889">
                  <a:moveTo>
                    <a:pt x="199064" y="237489"/>
                  </a:moveTo>
                  <a:lnTo>
                    <a:pt x="186982" y="237489"/>
                  </a:lnTo>
                  <a:lnTo>
                    <a:pt x="185521" y="238760"/>
                  </a:lnTo>
                  <a:lnTo>
                    <a:pt x="185115" y="238760"/>
                  </a:lnTo>
                  <a:lnTo>
                    <a:pt x="184480" y="240029"/>
                  </a:lnTo>
                  <a:lnTo>
                    <a:pt x="180949" y="242569"/>
                  </a:lnTo>
                  <a:lnTo>
                    <a:pt x="182397" y="243839"/>
                  </a:lnTo>
                  <a:lnTo>
                    <a:pt x="184696" y="246379"/>
                  </a:lnTo>
                  <a:lnTo>
                    <a:pt x="187401" y="248919"/>
                  </a:lnTo>
                  <a:lnTo>
                    <a:pt x="188645" y="247650"/>
                  </a:lnTo>
                  <a:lnTo>
                    <a:pt x="190728" y="246379"/>
                  </a:lnTo>
                  <a:lnTo>
                    <a:pt x="194068" y="242569"/>
                  </a:lnTo>
                  <a:lnTo>
                    <a:pt x="199064" y="237489"/>
                  </a:lnTo>
                  <a:close/>
                </a:path>
                <a:path w="263525" h="262889">
                  <a:moveTo>
                    <a:pt x="94322" y="101600"/>
                  </a:moveTo>
                  <a:lnTo>
                    <a:pt x="62052" y="127000"/>
                  </a:lnTo>
                  <a:lnTo>
                    <a:pt x="55181" y="127000"/>
                  </a:lnTo>
                  <a:lnTo>
                    <a:pt x="34880" y="130810"/>
                  </a:lnTo>
                  <a:lnTo>
                    <a:pt x="17857" y="142239"/>
                  </a:lnTo>
                  <a:lnTo>
                    <a:pt x="5752" y="157479"/>
                  </a:lnTo>
                  <a:lnTo>
                    <a:pt x="203" y="176529"/>
                  </a:lnTo>
                  <a:lnTo>
                    <a:pt x="2346" y="198119"/>
                  </a:lnTo>
                  <a:lnTo>
                    <a:pt x="11399" y="215900"/>
                  </a:lnTo>
                  <a:lnTo>
                    <a:pt x="26151" y="228600"/>
                  </a:lnTo>
                  <a:lnTo>
                    <a:pt x="45389" y="236219"/>
                  </a:lnTo>
                  <a:lnTo>
                    <a:pt x="51219" y="237489"/>
                  </a:lnTo>
                  <a:lnTo>
                    <a:pt x="57264" y="236219"/>
                  </a:lnTo>
                  <a:lnTo>
                    <a:pt x="77668" y="236219"/>
                  </a:lnTo>
                  <a:lnTo>
                    <a:pt x="78917" y="234950"/>
                  </a:lnTo>
                  <a:lnTo>
                    <a:pt x="88370" y="234950"/>
                  </a:lnTo>
                  <a:lnTo>
                    <a:pt x="87871" y="232410"/>
                  </a:lnTo>
                  <a:lnTo>
                    <a:pt x="88182" y="231139"/>
                  </a:lnTo>
                  <a:lnTo>
                    <a:pt x="78701" y="231139"/>
                  </a:lnTo>
                  <a:lnTo>
                    <a:pt x="76625" y="228600"/>
                  </a:lnTo>
                  <a:lnTo>
                    <a:pt x="49352" y="228600"/>
                  </a:lnTo>
                  <a:lnTo>
                    <a:pt x="42684" y="226060"/>
                  </a:lnTo>
                  <a:lnTo>
                    <a:pt x="27785" y="219710"/>
                  </a:lnTo>
                  <a:lnTo>
                    <a:pt x="16552" y="207010"/>
                  </a:lnTo>
                  <a:lnTo>
                    <a:pt x="10003" y="193039"/>
                  </a:lnTo>
                  <a:lnTo>
                    <a:pt x="9156" y="176529"/>
                  </a:lnTo>
                  <a:lnTo>
                    <a:pt x="14539" y="160019"/>
                  </a:lnTo>
                  <a:lnTo>
                    <a:pt x="25014" y="147319"/>
                  </a:lnTo>
                  <a:lnTo>
                    <a:pt x="39587" y="138429"/>
                  </a:lnTo>
                  <a:lnTo>
                    <a:pt x="57264" y="135889"/>
                  </a:lnTo>
                  <a:lnTo>
                    <a:pt x="71026" y="135889"/>
                  </a:lnTo>
                  <a:lnTo>
                    <a:pt x="70167" y="132079"/>
                  </a:lnTo>
                  <a:lnTo>
                    <a:pt x="71917" y="123189"/>
                  </a:lnTo>
                  <a:lnTo>
                    <a:pt x="76674" y="115569"/>
                  </a:lnTo>
                  <a:lnTo>
                    <a:pt x="83695" y="111760"/>
                  </a:lnTo>
                  <a:lnTo>
                    <a:pt x="92240" y="109219"/>
                  </a:lnTo>
                  <a:lnTo>
                    <a:pt x="112887" y="109219"/>
                  </a:lnTo>
                  <a:lnTo>
                    <a:pt x="111839" y="107950"/>
                  </a:lnTo>
                  <a:lnTo>
                    <a:pt x="103715" y="102869"/>
                  </a:lnTo>
                  <a:lnTo>
                    <a:pt x="94322" y="101600"/>
                  </a:lnTo>
                  <a:close/>
                </a:path>
                <a:path w="263525" h="262889">
                  <a:moveTo>
                    <a:pt x="116192" y="201929"/>
                  </a:moveTo>
                  <a:lnTo>
                    <a:pt x="107949" y="201929"/>
                  </a:lnTo>
                  <a:lnTo>
                    <a:pt x="100391" y="203200"/>
                  </a:lnTo>
                  <a:lnTo>
                    <a:pt x="93498" y="205739"/>
                  </a:lnTo>
                  <a:lnTo>
                    <a:pt x="82245" y="217169"/>
                  </a:lnTo>
                  <a:lnTo>
                    <a:pt x="80162" y="223519"/>
                  </a:lnTo>
                  <a:lnTo>
                    <a:pt x="78701" y="231139"/>
                  </a:lnTo>
                  <a:lnTo>
                    <a:pt x="88182" y="231139"/>
                  </a:lnTo>
                  <a:lnTo>
                    <a:pt x="89736" y="224789"/>
                  </a:lnTo>
                  <a:lnTo>
                    <a:pt x="94530" y="217169"/>
                  </a:lnTo>
                  <a:lnTo>
                    <a:pt x="101514" y="212089"/>
                  </a:lnTo>
                  <a:lnTo>
                    <a:pt x="109943" y="210819"/>
                  </a:lnTo>
                  <a:lnTo>
                    <a:pt x="131868" y="210819"/>
                  </a:lnTo>
                  <a:lnTo>
                    <a:pt x="130868" y="209550"/>
                  </a:lnTo>
                  <a:lnTo>
                    <a:pt x="124309" y="205739"/>
                  </a:lnTo>
                  <a:lnTo>
                    <a:pt x="116192" y="201929"/>
                  </a:lnTo>
                  <a:close/>
                </a:path>
                <a:path w="263525" h="262889">
                  <a:moveTo>
                    <a:pt x="236537" y="201929"/>
                  </a:moveTo>
                  <a:lnTo>
                    <a:pt x="224777" y="201929"/>
                  </a:lnTo>
                  <a:lnTo>
                    <a:pt x="214731" y="207010"/>
                  </a:lnTo>
                  <a:lnTo>
                    <a:pt x="206790" y="217169"/>
                  </a:lnTo>
                  <a:lnTo>
                    <a:pt x="201345" y="229869"/>
                  </a:lnTo>
                  <a:lnTo>
                    <a:pt x="211516" y="229869"/>
                  </a:lnTo>
                  <a:lnTo>
                    <a:pt x="212681" y="224789"/>
                  </a:lnTo>
                  <a:lnTo>
                    <a:pt x="217414" y="217169"/>
                  </a:lnTo>
                  <a:lnTo>
                    <a:pt x="224371" y="212089"/>
                  </a:lnTo>
                  <a:lnTo>
                    <a:pt x="232790" y="210819"/>
                  </a:lnTo>
                  <a:lnTo>
                    <a:pt x="253876" y="210819"/>
                  </a:lnTo>
                  <a:lnTo>
                    <a:pt x="247116" y="205739"/>
                  </a:lnTo>
                  <a:lnTo>
                    <a:pt x="236537" y="201929"/>
                  </a:lnTo>
                  <a:close/>
                </a:path>
                <a:path w="263525" h="262889">
                  <a:moveTo>
                    <a:pt x="65176" y="215900"/>
                  </a:moveTo>
                  <a:lnTo>
                    <a:pt x="63715" y="217169"/>
                  </a:lnTo>
                  <a:lnTo>
                    <a:pt x="61429" y="218439"/>
                  </a:lnTo>
                  <a:lnTo>
                    <a:pt x="59347" y="220979"/>
                  </a:lnTo>
                  <a:lnTo>
                    <a:pt x="57886" y="223519"/>
                  </a:lnTo>
                  <a:lnTo>
                    <a:pt x="61214" y="226060"/>
                  </a:lnTo>
                  <a:lnTo>
                    <a:pt x="63296" y="226060"/>
                  </a:lnTo>
                  <a:lnTo>
                    <a:pt x="62674" y="228600"/>
                  </a:lnTo>
                  <a:lnTo>
                    <a:pt x="76625" y="228600"/>
                  </a:lnTo>
                  <a:lnTo>
                    <a:pt x="74548" y="226060"/>
                  </a:lnTo>
                  <a:lnTo>
                    <a:pt x="70789" y="223519"/>
                  </a:lnTo>
                  <a:lnTo>
                    <a:pt x="67462" y="218439"/>
                  </a:lnTo>
                  <a:lnTo>
                    <a:pt x="65176" y="215900"/>
                  </a:lnTo>
                  <a:close/>
                </a:path>
                <a:path w="263525" h="262889">
                  <a:moveTo>
                    <a:pt x="188442" y="215900"/>
                  </a:moveTo>
                  <a:lnTo>
                    <a:pt x="186562" y="217169"/>
                  </a:lnTo>
                  <a:lnTo>
                    <a:pt x="179273" y="224789"/>
                  </a:lnTo>
                  <a:lnTo>
                    <a:pt x="185940" y="224789"/>
                  </a:lnTo>
                  <a:lnTo>
                    <a:pt x="185872" y="226060"/>
                  </a:lnTo>
                  <a:lnTo>
                    <a:pt x="185805" y="227329"/>
                  </a:lnTo>
                  <a:lnTo>
                    <a:pt x="185737" y="228600"/>
                  </a:lnTo>
                  <a:lnTo>
                    <a:pt x="199580" y="228600"/>
                  </a:lnTo>
                  <a:lnTo>
                    <a:pt x="197815" y="227329"/>
                  </a:lnTo>
                  <a:lnTo>
                    <a:pt x="194271" y="223519"/>
                  </a:lnTo>
                  <a:lnTo>
                    <a:pt x="188442" y="215900"/>
                  </a:lnTo>
                  <a:close/>
                </a:path>
                <a:path w="263525" h="262889">
                  <a:moveTo>
                    <a:pt x="71026" y="135889"/>
                  </a:moveTo>
                  <a:lnTo>
                    <a:pt x="60591" y="135889"/>
                  </a:lnTo>
                  <a:lnTo>
                    <a:pt x="62052" y="137160"/>
                  </a:lnTo>
                  <a:lnTo>
                    <a:pt x="62877" y="139700"/>
                  </a:lnTo>
                  <a:lnTo>
                    <a:pt x="67100" y="149860"/>
                  </a:lnTo>
                  <a:lnTo>
                    <a:pt x="73996" y="156210"/>
                  </a:lnTo>
                  <a:lnTo>
                    <a:pt x="82883" y="161289"/>
                  </a:lnTo>
                  <a:lnTo>
                    <a:pt x="93078" y="162560"/>
                  </a:lnTo>
                  <a:lnTo>
                    <a:pt x="102899" y="160019"/>
                  </a:lnTo>
                  <a:lnTo>
                    <a:pt x="111374" y="156210"/>
                  </a:lnTo>
                  <a:lnTo>
                    <a:pt x="113561" y="153669"/>
                  </a:lnTo>
                  <a:lnTo>
                    <a:pt x="92036" y="153669"/>
                  </a:lnTo>
                  <a:lnTo>
                    <a:pt x="83524" y="152400"/>
                  </a:lnTo>
                  <a:lnTo>
                    <a:pt x="76573" y="147319"/>
                  </a:lnTo>
                  <a:lnTo>
                    <a:pt x="71886" y="139700"/>
                  </a:lnTo>
                  <a:lnTo>
                    <a:pt x="71026" y="135889"/>
                  </a:lnTo>
                  <a:close/>
                </a:path>
                <a:path w="263525" h="262889">
                  <a:moveTo>
                    <a:pt x="112887" y="109219"/>
                  </a:moveTo>
                  <a:lnTo>
                    <a:pt x="92240" y="109219"/>
                  </a:lnTo>
                  <a:lnTo>
                    <a:pt x="100752" y="111760"/>
                  </a:lnTo>
                  <a:lnTo>
                    <a:pt x="107703" y="116839"/>
                  </a:lnTo>
                  <a:lnTo>
                    <a:pt x="112390" y="123189"/>
                  </a:lnTo>
                  <a:lnTo>
                    <a:pt x="114109" y="132079"/>
                  </a:lnTo>
                  <a:lnTo>
                    <a:pt x="112359" y="139700"/>
                  </a:lnTo>
                  <a:lnTo>
                    <a:pt x="107602" y="147319"/>
                  </a:lnTo>
                  <a:lnTo>
                    <a:pt x="100581" y="152400"/>
                  </a:lnTo>
                  <a:lnTo>
                    <a:pt x="92036" y="153669"/>
                  </a:lnTo>
                  <a:lnTo>
                    <a:pt x="113561" y="153669"/>
                  </a:lnTo>
                  <a:lnTo>
                    <a:pt x="117936" y="148589"/>
                  </a:lnTo>
                  <a:lnTo>
                    <a:pt x="122021" y="138429"/>
                  </a:lnTo>
                  <a:lnTo>
                    <a:pt x="122847" y="135889"/>
                  </a:lnTo>
                  <a:lnTo>
                    <a:pt x="123469" y="133350"/>
                  </a:lnTo>
                  <a:lnTo>
                    <a:pt x="222052" y="133350"/>
                  </a:lnTo>
                  <a:lnTo>
                    <a:pt x="228551" y="132079"/>
                  </a:lnTo>
                  <a:lnTo>
                    <a:pt x="232649" y="129539"/>
                  </a:lnTo>
                  <a:lnTo>
                    <a:pt x="123266" y="129539"/>
                  </a:lnTo>
                  <a:lnTo>
                    <a:pt x="122847" y="128269"/>
                  </a:lnTo>
                  <a:lnTo>
                    <a:pt x="122440" y="125729"/>
                  </a:lnTo>
                  <a:lnTo>
                    <a:pt x="122021" y="124460"/>
                  </a:lnTo>
                  <a:lnTo>
                    <a:pt x="118129" y="115569"/>
                  </a:lnTo>
                  <a:lnTo>
                    <a:pt x="112887" y="109219"/>
                  </a:lnTo>
                  <a:close/>
                </a:path>
                <a:path w="263525" h="262889">
                  <a:moveTo>
                    <a:pt x="222052" y="133350"/>
                  </a:moveTo>
                  <a:lnTo>
                    <a:pt x="123469" y="133350"/>
                  </a:lnTo>
                  <a:lnTo>
                    <a:pt x="127431" y="137160"/>
                  </a:lnTo>
                  <a:lnTo>
                    <a:pt x="130975" y="140969"/>
                  </a:lnTo>
                  <a:lnTo>
                    <a:pt x="136588" y="147319"/>
                  </a:lnTo>
                  <a:lnTo>
                    <a:pt x="138264" y="147319"/>
                  </a:lnTo>
                  <a:lnTo>
                    <a:pt x="140754" y="144779"/>
                  </a:lnTo>
                  <a:lnTo>
                    <a:pt x="143052" y="142239"/>
                  </a:lnTo>
                  <a:lnTo>
                    <a:pt x="143878" y="140969"/>
                  </a:lnTo>
                  <a:lnTo>
                    <a:pt x="140754" y="138429"/>
                  </a:lnTo>
                  <a:lnTo>
                    <a:pt x="140131" y="138429"/>
                  </a:lnTo>
                  <a:lnTo>
                    <a:pt x="138671" y="137160"/>
                  </a:lnTo>
                  <a:lnTo>
                    <a:pt x="139509" y="135889"/>
                  </a:lnTo>
                  <a:lnTo>
                    <a:pt x="209054" y="135889"/>
                  </a:lnTo>
                  <a:lnTo>
                    <a:pt x="222052" y="133350"/>
                  </a:lnTo>
                  <a:close/>
                </a:path>
                <a:path w="263525" h="262889">
                  <a:moveTo>
                    <a:pt x="137845" y="115569"/>
                  </a:moveTo>
                  <a:lnTo>
                    <a:pt x="136385" y="115569"/>
                  </a:lnTo>
                  <a:lnTo>
                    <a:pt x="134099" y="118110"/>
                  </a:lnTo>
                  <a:lnTo>
                    <a:pt x="130759" y="123189"/>
                  </a:lnTo>
                  <a:lnTo>
                    <a:pt x="127012" y="125729"/>
                  </a:lnTo>
                  <a:lnTo>
                    <a:pt x="123266" y="129539"/>
                  </a:lnTo>
                  <a:lnTo>
                    <a:pt x="232649" y="129539"/>
                  </a:lnTo>
                  <a:lnTo>
                    <a:pt x="236748" y="127000"/>
                  </a:lnTo>
                  <a:lnTo>
                    <a:pt x="138048" y="127000"/>
                  </a:lnTo>
                  <a:lnTo>
                    <a:pt x="139306" y="125729"/>
                  </a:lnTo>
                  <a:lnTo>
                    <a:pt x="139928" y="124460"/>
                  </a:lnTo>
                  <a:lnTo>
                    <a:pt x="140550" y="124460"/>
                  </a:lnTo>
                  <a:lnTo>
                    <a:pt x="143675" y="123189"/>
                  </a:lnTo>
                  <a:lnTo>
                    <a:pt x="142836" y="120650"/>
                  </a:lnTo>
                  <a:lnTo>
                    <a:pt x="140550" y="118110"/>
                  </a:lnTo>
                  <a:lnTo>
                    <a:pt x="137845" y="115569"/>
                  </a:lnTo>
                  <a:close/>
                </a:path>
                <a:path w="263525" h="262889">
                  <a:moveTo>
                    <a:pt x="236305" y="35560"/>
                  </a:moveTo>
                  <a:lnTo>
                    <a:pt x="207810" y="35560"/>
                  </a:lnTo>
                  <a:lnTo>
                    <a:pt x="226194" y="39369"/>
                  </a:lnTo>
                  <a:lnTo>
                    <a:pt x="241069" y="48260"/>
                  </a:lnTo>
                  <a:lnTo>
                    <a:pt x="251028" y="63500"/>
                  </a:lnTo>
                  <a:lnTo>
                    <a:pt x="254660" y="81279"/>
                  </a:lnTo>
                  <a:lnTo>
                    <a:pt x="251031" y="99060"/>
                  </a:lnTo>
                  <a:lnTo>
                    <a:pt x="241095" y="114300"/>
                  </a:lnTo>
                  <a:lnTo>
                    <a:pt x="226280" y="123189"/>
                  </a:lnTo>
                  <a:lnTo>
                    <a:pt x="208013" y="127000"/>
                  </a:lnTo>
                  <a:lnTo>
                    <a:pt x="236748" y="127000"/>
                  </a:lnTo>
                  <a:lnTo>
                    <a:pt x="244944" y="121919"/>
                  </a:lnTo>
                  <a:lnTo>
                    <a:pt x="256928" y="106679"/>
                  </a:lnTo>
                  <a:lnTo>
                    <a:pt x="263194" y="87629"/>
                  </a:lnTo>
                  <a:lnTo>
                    <a:pt x="262142" y="68579"/>
                  </a:lnTo>
                  <a:lnTo>
                    <a:pt x="254450" y="52069"/>
                  </a:lnTo>
                  <a:lnTo>
                    <a:pt x="241292" y="38100"/>
                  </a:lnTo>
                  <a:lnTo>
                    <a:pt x="236305" y="35560"/>
                  </a:lnTo>
                  <a:close/>
                </a:path>
                <a:path w="263525" h="262889">
                  <a:moveTo>
                    <a:pt x="26860" y="0"/>
                  </a:moveTo>
                  <a:lnTo>
                    <a:pt x="16250" y="3810"/>
                  </a:lnTo>
                  <a:lnTo>
                    <a:pt x="7729" y="10160"/>
                  </a:lnTo>
                  <a:lnTo>
                    <a:pt x="2059" y="20319"/>
                  </a:lnTo>
                  <a:lnTo>
                    <a:pt x="0" y="30479"/>
                  </a:lnTo>
                  <a:lnTo>
                    <a:pt x="2062" y="41910"/>
                  </a:lnTo>
                  <a:lnTo>
                    <a:pt x="7754" y="50800"/>
                  </a:lnTo>
                  <a:lnTo>
                    <a:pt x="16335" y="58419"/>
                  </a:lnTo>
                  <a:lnTo>
                    <a:pt x="27063" y="62229"/>
                  </a:lnTo>
                  <a:lnTo>
                    <a:pt x="37949" y="60960"/>
                  </a:lnTo>
                  <a:lnTo>
                    <a:pt x="47783" y="57150"/>
                  </a:lnTo>
                  <a:lnTo>
                    <a:pt x="52987" y="52069"/>
                  </a:lnTo>
                  <a:lnTo>
                    <a:pt x="30606" y="52069"/>
                  </a:lnTo>
                  <a:lnTo>
                    <a:pt x="22219" y="50800"/>
                  </a:lnTo>
                  <a:lnTo>
                    <a:pt x="15332" y="45719"/>
                  </a:lnTo>
                  <a:lnTo>
                    <a:pt x="10668" y="39369"/>
                  </a:lnTo>
                  <a:lnTo>
                    <a:pt x="8953" y="30479"/>
                  </a:lnTo>
                  <a:lnTo>
                    <a:pt x="10703" y="21589"/>
                  </a:lnTo>
                  <a:lnTo>
                    <a:pt x="15460" y="15239"/>
                  </a:lnTo>
                  <a:lnTo>
                    <a:pt x="22481" y="10160"/>
                  </a:lnTo>
                  <a:lnTo>
                    <a:pt x="31026" y="8889"/>
                  </a:lnTo>
                  <a:lnTo>
                    <a:pt x="51452" y="8889"/>
                  </a:lnTo>
                  <a:lnTo>
                    <a:pt x="47524" y="5079"/>
                  </a:lnTo>
                  <a:lnTo>
                    <a:pt x="37719" y="1269"/>
                  </a:lnTo>
                  <a:lnTo>
                    <a:pt x="26860" y="0"/>
                  </a:lnTo>
                  <a:close/>
                </a:path>
                <a:path w="263525" h="262889">
                  <a:moveTo>
                    <a:pt x="132309" y="33019"/>
                  </a:moveTo>
                  <a:lnTo>
                    <a:pt x="122847" y="33019"/>
                  </a:lnTo>
                  <a:lnTo>
                    <a:pt x="123266" y="35560"/>
                  </a:lnTo>
                  <a:lnTo>
                    <a:pt x="127403" y="45719"/>
                  </a:lnTo>
                  <a:lnTo>
                    <a:pt x="133704" y="54610"/>
                  </a:lnTo>
                  <a:lnTo>
                    <a:pt x="141916" y="59689"/>
                  </a:lnTo>
                  <a:lnTo>
                    <a:pt x="151790" y="62229"/>
                  </a:lnTo>
                  <a:lnTo>
                    <a:pt x="162510" y="60960"/>
                  </a:lnTo>
                  <a:lnTo>
                    <a:pt x="171470" y="55879"/>
                  </a:lnTo>
                  <a:lnTo>
                    <a:pt x="175013" y="52069"/>
                  </a:lnTo>
                  <a:lnTo>
                    <a:pt x="153873" y="52069"/>
                  </a:lnTo>
                  <a:lnTo>
                    <a:pt x="145420" y="50800"/>
                  </a:lnTo>
                  <a:lnTo>
                    <a:pt x="138388" y="45719"/>
                  </a:lnTo>
                  <a:lnTo>
                    <a:pt x="133581" y="39369"/>
                  </a:lnTo>
                  <a:lnTo>
                    <a:pt x="132309" y="33019"/>
                  </a:lnTo>
                  <a:close/>
                </a:path>
                <a:path w="263525" h="262889">
                  <a:moveTo>
                    <a:pt x="51452" y="8889"/>
                  </a:moveTo>
                  <a:lnTo>
                    <a:pt x="31026" y="8889"/>
                  </a:lnTo>
                  <a:lnTo>
                    <a:pt x="39413" y="10160"/>
                  </a:lnTo>
                  <a:lnTo>
                    <a:pt x="46301" y="15239"/>
                  </a:lnTo>
                  <a:lnTo>
                    <a:pt x="50964" y="22860"/>
                  </a:lnTo>
                  <a:lnTo>
                    <a:pt x="52679" y="30479"/>
                  </a:lnTo>
                  <a:lnTo>
                    <a:pt x="50929" y="39369"/>
                  </a:lnTo>
                  <a:lnTo>
                    <a:pt x="46172" y="46989"/>
                  </a:lnTo>
                  <a:lnTo>
                    <a:pt x="39151" y="50800"/>
                  </a:lnTo>
                  <a:lnTo>
                    <a:pt x="30606" y="52069"/>
                  </a:lnTo>
                  <a:lnTo>
                    <a:pt x="52987" y="52069"/>
                  </a:lnTo>
                  <a:lnTo>
                    <a:pt x="55588" y="49529"/>
                  </a:lnTo>
                  <a:lnTo>
                    <a:pt x="60388" y="39369"/>
                  </a:lnTo>
                  <a:lnTo>
                    <a:pt x="61429" y="35560"/>
                  </a:lnTo>
                  <a:lnTo>
                    <a:pt x="104533" y="35560"/>
                  </a:lnTo>
                  <a:lnTo>
                    <a:pt x="106197" y="34289"/>
                  </a:lnTo>
                  <a:lnTo>
                    <a:pt x="121598" y="34289"/>
                  </a:lnTo>
                  <a:lnTo>
                    <a:pt x="122847" y="33019"/>
                  </a:lnTo>
                  <a:lnTo>
                    <a:pt x="132309" y="33019"/>
                  </a:lnTo>
                  <a:lnTo>
                    <a:pt x="131800" y="30479"/>
                  </a:lnTo>
                  <a:lnTo>
                    <a:pt x="132072" y="29210"/>
                  </a:lnTo>
                  <a:lnTo>
                    <a:pt x="122643" y="29210"/>
                  </a:lnTo>
                  <a:lnTo>
                    <a:pt x="120561" y="26669"/>
                  </a:lnTo>
                  <a:lnTo>
                    <a:pt x="60591" y="26669"/>
                  </a:lnTo>
                  <a:lnTo>
                    <a:pt x="61010" y="24129"/>
                  </a:lnTo>
                  <a:lnTo>
                    <a:pt x="55380" y="12700"/>
                  </a:lnTo>
                  <a:lnTo>
                    <a:pt x="51452" y="8889"/>
                  </a:lnTo>
                  <a:close/>
                </a:path>
                <a:path w="263525" h="262889">
                  <a:moveTo>
                    <a:pt x="174710" y="8889"/>
                  </a:moveTo>
                  <a:lnTo>
                    <a:pt x="153454" y="8889"/>
                  </a:lnTo>
                  <a:lnTo>
                    <a:pt x="161912" y="10160"/>
                  </a:lnTo>
                  <a:lnTo>
                    <a:pt x="168943" y="15239"/>
                  </a:lnTo>
                  <a:lnTo>
                    <a:pt x="173747" y="21589"/>
                  </a:lnTo>
                  <a:lnTo>
                    <a:pt x="175526" y="30479"/>
                  </a:lnTo>
                  <a:lnTo>
                    <a:pt x="173904" y="39369"/>
                  </a:lnTo>
                  <a:lnTo>
                    <a:pt x="169233" y="45719"/>
                  </a:lnTo>
                  <a:lnTo>
                    <a:pt x="162296" y="50800"/>
                  </a:lnTo>
                  <a:lnTo>
                    <a:pt x="153873" y="52069"/>
                  </a:lnTo>
                  <a:lnTo>
                    <a:pt x="175013" y="52069"/>
                  </a:lnTo>
                  <a:lnTo>
                    <a:pt x="178556" y="48260"/>
                  </a:lnTo>
                  <a:lnTo>
                    <a:pt x="183654" y="38100"/>
                  </a:lnTo>
                  <a:lnTo>
                    <a:pt x="184480" y="35560"/>
                  </a:lnTo>
                  <a:lnTo>
                    <a:pt x="236305" y="35560"/>
                  </a:lnTo>
                  <a:lnTo>
                    <a:pt x="223837" y="29210"/>
                  </a:lnTo>
                  <a:lnTo>
                    <a:pt x="215211" y="26669"/>
                  </a:lnTo>
                  <a:lnTo>
                    <a:pt x="184073" y="26669"/>
                  </a:lnTo>
                  <a:lnTo>
                    <a:pt x="183032" y="21589"/>
                  </a:lnTo>
                  <a:lnTo>
                    <a:pt x="177644" y="11429"/>
                  </a:lnTo>
                  <a:lnTo>
                    <a:pt x="174710" y="8889"/>
                  </a:lnTo>
                  <a:close/>
                </a:path>
                <a:path w="263525" h="262889">
                  <a:moveTo>
                    <a:pt x="121598" y="34289"/>
                  </a:moveTo>
                  <a:lnTo>
                    <a:pt x="106197" y="34289"/>
                  </a:lnTo>
                  <a:lnTo>
                    <a:pt x="107238" y="36829"/>
                  </a:lnTo>
                  <a:lnTo>
                    <a:pt x="106197" y="38100"/>
                  </a:lnTo>
                  <a:lnTo>
                    <a:pt x="105562" y="38100"/>
                  </a:lnTo>
                  <a:lnTo>
                    <a:pt x="102654" y="40639"/>
                  </a:lnTo>
                  <a:lnTo>
                    <a:pt x="102654" y="41910"/>
                  </a:lnTo>
                  <a:lnTo>
                    <a:pt x="105359" y="44450"/>
                  </a:lnTo>
                  <a:lnTo>
                    <a:pt x="107861" y="46989"/>
                  </a:lnTo>
                  <a:lnTo>
                    <a:pt x="109321" y="46989"/>
                  </a:lnTo>
                  <a:lnTo>
                    <a:pt x="111810" y="44450"/>
                  </a:lnTo>
                  <a:lnTo>
                    <a:pt x="115150" y="40639"/>
                  </a:lnTo>
                  <a:lnTo>
                    <a:pt x="119100" y="36829"/>
                  </a:lnTo>
                  <a:lnTo>
                    <a:pt x="121598" y="34289"/>
                  </a:lnTo>
                  <a:close/>
                </a:path>
                <a:path w="263525" h="262889">
                  <a:moveTo>
                    <a:pt x="157818" y="0"/>
                  </a:moveTo>
                  <a:lnTo>
                    <a:pt x="122643" y="29210"/>
                  </a:lnTo>
                  <a:lnTo>
                    <a:pt x="132072" y="29210"/>
                  </a:lnTo>
                  <a:lnTo>
                    <a:pt x="133430" y="22860"/>
                  </a:lnTo>
                  <a:lnTo>
                    <a:pt x="138102" y="15239"/>
                  </a:lnTo>
                  <a:lnTo>
                    <a:pt x="145037" y="10160"/>
                  </a:lnTo>
                  <a:lnTo>
                    <a:pt x="153454" y="8889"/>
                  </a:lnTo>
                  <a:lnTo>
                    <a:pt x="174710" y="8889"/>
                  </a:lnTo>
                  <a:lnTo>
                    <a:pt x="168843" y="3810"/>
                  </a:lnTo>
                  <a:lnTo>
                    <a:pt x="157818" y="0"/>
                  </a:lnTo>
                  <a:close/>
                </a:path>
                <a:path w="263525" h="262889">
                  <a:moveTo>
                    <a:pt x="108902" y="15239"/>
                  </a:moveTo>
                  <a:lnTo>
                    <a:pt x="108064" y="15239"/>
                  </a:lnTo>
                  <a:lnTo>
                    <a:pt x="105981" y="16510"/>
                  </a:lnTo>
                  <a:lnTo>
                    <a:pt x="100571" y="20319"/>
                  </a:lnTo>
                  <a:lnTo>
                    <a:pt x="104533" y="22860"/>
                  </a:lnTo>
                  <a:lnTo>
                    <a:pt x="107861" y="26669"/>
                  </a:lnTo>
                  <a:lnTo>
                    <a:pt x="120561" y="26669"/>
                  </a:lnTo>
                  <a:lnTo>
                    <a:pt x="118478" y="24129"/>
                  </a:lnTo>
                  <a:lnTo>
                    <a:pt x="114515" y="20319"/>
                  </a:lnTo>
                  <a:lnTo>
                    <a:pt x="110769" y="16510"/>
                  </a:lnTo>
                  <a:lnTo>
                    <a:pt x="108902" y="15239"/>
                  </a:lnTo>
                  <a:close/>
                </a:path>
              </a:pathLst>
            </a:custGeom>
            <a:solidFill>
              <a:srgbClr val="D0CEC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381101" y="1404366"/>
            <a:ext cx="75565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spc="-150" dirty="0">
                <a:solidFill>
                  <a:srgbClr val="D0CECE"/>
                </a:solidFill>
                <a:latin typeface="Century Gothic"/>
                <a:cs typeface="Century Gothic"/>
              </a:rPr>
              <a:t>1</a:t>
            </a:r>
            <a:endParaRPr sz="1050">
              <a:latin typeface="Century Gothic"/>
              <a:cs typeface="Century Gothic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313943" y="1897379"/>
            <a:ext cx="783590" cy="1282065"/>
            <a:chOff x="313943" y="1897379"/>
            <a:chExt cx="783590" cy="1282065"/>
          </a:xfrm>
        </p:grpSpPr>
        <p:sp>
          <p:nvSpPr>
            <p:cNvPr id="13" name="object 13"/>
            <p:cNvSpPr/>
            <p:nvPr/>
          </p:nvSpPr>
          <p:spPr>
            <a:xfrm>
              <a:off x="313943" y="2695955"/>
              <a:ext cx="268605" cy="266700"/>
            </a:xfrm>
            <a:custGeom>
              <a:avLst/>
              <a:gdLst/>
              <a:ahLst/>
              <a:cxnLst/>
              <a:rect l="l" t="t" r="r" b="b"/>
              <a:pathLst>
                <a:path w="268605" h="266700">
                  <a:moveTo>
                    <a:pt x="134112" y="0"/>
                  </a:moveTo>
                  <a:lnTo>
                    <a:pt x="91722" y="6797"/>
                  </a:lnTo>
                  <a:lnTo>
                    <a:pt x="54907" y="25725"/>
                  </a:lnTo>
                  <a:lnTo>
                    <a:pt x="25876" y="54589"/>
                  </a:lnTo>
                  <a:lnTo>
                    <a:pt x="6837" y="91196"/>
                  </a:lnTo>
                  <a:lnTo>
                    <a:pt x="0" y="133350"/>
                  </a:lnTo>
                  <a:lnTo>
                    <a:pt x="6837" y="175503"/>
                  </a:lnTo>
                  <a:lnTo>
                    <a:pt x="25876" y="212110"/>
                  </a:lnTo>
                  <a:lnTo>
                    <a:pt x="54907" y="240974"/>
                  </a:lnTo>
                  <a:lnTo>
                    <a:pt x="91722" y="259902"/>
                  </a:lnTo>
                  <a:lnTo>
                    <a:pt x="134112" y="266700"/>
                  </a:lnTo>
                  <a:lnTo>
                    <a:pt x="176501" y="259902"/>
                  </a:lnTo>
                  <a:lnTo>
                    <a:pt x="213316" y="240974"/>
                  </a:lnTo>
                  <a:lnTo>
                    <a:pt x="242347" y="212110"/>
                  </a:lnTo>
                  <a:lnTo>
                    <a:pt x="261386" y="175503"/>
                  </a:lnTo>
                  <a:lnTo>
                    <a:pt x="268224" y="133350"/>
                  </a:lnTo>
                  <a:lnTo>
                    <a:pt x="261386" y="91196"/>
                  </a:lnTo>
                  <a:lnTo>
                    <a:pt x="242347" y="54589"/>
                  </a:lnTo>
                  <a:lnTo>
                    <a:pt x="213316" y="25725"/>
                  </a:lnTo>
                  <a:lnTo>
                    <a:pt x="176501" y="6797"/>
                  </a:lnTo>
                  <a:lnTo>
                    <a:pt x="134112" y="0"/>
                  </a:lnTo>
                  <a:close/>
                </a:path>
              </a:pathLst>
            </a:custGeom>
            <a:solidFill>
              <a:srgbClr val="044B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13943" y="2040635"/>
              <a:ext cx="268605" cy="266700"/>
            </a:xfrm>
            <a:custGeom>
              <a:avLst/>
              <a:gdLst/>
              <a:ahLst/>
              <a:cxnLst/>
              <a:rect l="l" t="t" r="r" b="b"/>
              <a:pathLst>
                <a:path w="268605" h="266700">
                  <a:moveTo>
                    <a:pt x="134112" y="0"/>
                  </a:moveTo>
                  <a:lnTo>
                    <a:pt x="91722" y="6797"/>
                  </a:lnTo>
                  <a:lnTo>
                    <a:pt x="54907" y="25725"/>
                  </a:lnTo>
                  <a:lnTo>
                    <a:pt x="25876" y="54589"/>
                  </a:lnTo>
                  <a:lnTo>
                    <a:pt x="6837" y="91196"/>
                  </a:lnTo>
                  <a:lnTo>
                    <a:pt x="0" y="133350"/>
                  </a:lnTo>
                  <a:lnTo>
                    <a:pt x="6837" y="175503"/>
                  </a:lnTo>
                  <a:lnTo>
                    <a:pt x="25876" y="212110"/>
                  </a:lnTo>
                  <a:lnTo>
                    <a:pt x="54907" y="240974"/>
                  </a:lnTo>
                  <a:lnTo>
                    <a:pt x="91722" y="259902"/>
                  </a:lnTo>
                  <a:lnTo>
                    <a:pt x="134112" y="266700"/>
                  </a:lnTo>
                  <a:lnTo>
                    <a:pt x="176501" y="259902"/>
                  </a:lnTo>
                  <a:lnTo>
                    <a:pt x="213316" y="240974"/>
                  </a:lnTo>
                  <a:lnTo>
                    <a:pt x="242347" y="212110"/>
                  </a:lnTo>
                  <a:lnTo>
                    <a:pt x="261386" y="175503"/>
                  </a:lnTo>
                  <a:lnTo>
                    <a:pt x="268224" y="133350"/>
                  </a:lnTo>
                  <a:lnTo>
                    <a:pt x="261386" y="91196"/>
                  </a:lnTo>
                  <a:lnTo>
                    <a:pt x="242347" y="54589"/>
                  </a:lnTo>
                  <a:lnTo>
                    <a:pt x="213316" y="25725"/>
                  </a:lnTo>
                  <a:lnTo>
                    <a:pt x="176501" y="6797"/>
                  </a:lnTo>
                  <a:lnTo>
                    <a:pt x="134112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0915" y="1897379"/>
              <a:ext cx="560857" cy="562356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525779" y="1953767"/>
              <a:ext cx="429895" cy="429895"/>
            </a:xfrm>
            <a:custGeom>
              <a:avLst/>
              <a:gdLst/>
              <a:ahLst/>
              <a:cxnLst/>
              <a:rect l="l" t="t" r="r" b="b"/>
              <a:pathLst>
                <a:path w="429894" h="429894">
                  <a:moveTo>
                    <a:pt x="214884" y="0"/>
                  </a:moveTo>
                  <a:lnTo>
                    <a:pt x="165611" y="5678"/>
                  </a:lnTo>
                  <a:lnTo>
                    <a:pt x="120381" y="21851"/>
                  </a:lnTo>
                  <a:lnTo>
                    <a:pt x="80483" y="47226"/>
                  </a:lnTo>
                  <a:lnTo>
                    <a:pt x="47206" y="80509"/>
                  </a:lnTo>
                  <a:lnTo>
                    <a:pt x="21840" y="120409"/>
                  </a:lnTo>
                  <a:lnTo>
                    <a:pt x="5675" y="165631"/>
                  </a:lnTo>
                  <a:lnTo>
                    <a:pt x="0" y="214884"/>
                  </a:lnTo>
                  <a:lnTo>
                    <a:pt x="5675" y="264136"/>
                  </a:lnTo>
                  <a:lnTo>
                    <a:pt x="21840" y="309358"/>
                  </a:lnTo>
                  <a:lnTo>
                    <a:pt x="47206" y="349258"/>
                  </a:lnTo>
                  <a:lnTo>
                    <a:pt x="80483" y="382541"/>
                  </a:lnTo>
                  <a:lnTo>
                    <a:pt x="120381" y="407916"/>
                  </a:lnTo>
                  <a:lnTo>
                    <a:pt x="165611" y="424089"/>
                  </a:lnTo>
                  <a:lnTo>
                    <a:pt x="214884" y="429768"/>
                  </a:lnTo>
                  <a:lnTo>
                    <a:pt x="264156" y="424089"/>
                  </a:lnTo>
                  <a:lnTo>
                    <a:pt x="309386" y="407916"/>
                  </a:lnTo>
                  <a:lnTo>
                    <a:pt x="349284" y="382541"/>
                  </a:lnTo>
                  <a:lnTo>
                    <a:pt x="382561" y="349258"/>
                  </a:lnTo>
                  <a:lnTo>
                    <a:pt x="407927" y="309358"/>
                  </a:lnTo>
                  <a:lnTo>
                    <a:pt x="424092" y="264136"/>
                  </a:lnTo>
                  <a:lnTo>
                    <a:pt x="429767" y="214884"/>
                  </a:lnTo>
                  <a:lnTo>
                    <a:pt x="424092" y="165631"/>
                  </a:lnTo>
                  <a:lnTo>
                    <a:pt x="407927" y="120409"/>
                  </a:lnTo>
                  <a:lnTo>
                    <a:pt x="382561" y="80509"/>
                  </a:lnTo>
                  <a:lnTo>
                    <a:pt x="349284" y="47226"/>
                  </a:lnTo>
                  <a:lnTo>
                    <a:pt x="309386" y="21851"/>
                  </a:lnTo>
                  <a:lnTo>
                    <a:pt x="264156" y="5678"/>
                  </a:lnTo>
                  <a:lnTo>
                    <a:pt x="214884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59891" y="2493263"/>
              <a:ext cx="178308" cy="121920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55675" y="2535923"/>
              <a:ext cx="641629" cy="643140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81583" y="2561843"/>
              <a:ext cx="560857" cy="560831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536447" y="2616707"/>
              <a:ext cx="429895" cy="429895"/>
            </a:xfrm>
            <a:custGeom>
              <a:avLst/>
              <a:gdLst/>
              <a:ahLst/>
              <a:cxnLst/>
              <a:rect l="l" t="t" r="r" b="b"/>
              <a:pathLst>
                <a:path w="429894" h="429894">
                  <a:moveTo>
                    <a:pt x="214883" y="0"/>
                  </a:moveTo>
                  <a:lnTo>
                    <a:pt x="165611" y="5678"/>
                  </a:lnTo>
                  <a:lnTo>
                    <a:pt x="120381" y="21851"/>
                  </a:lnTo>
                  <a:lnTo>
                    <a:pt x="80483" y="47226"/>
                  </a:lnTo>
                  <a:lnTo>
                    <a:pt x="47206" y="80509"/>
                  </a:lnTo>
                  <a:lnTo>
                    <a:pt x="21840" y="120409"/>
                  </a:lnTo>
                  <a:lnTo>
                    <a:pt x="5675" y="165631"/>
                  </a:lnTo>
                  <a:lnTo>
                    <a:pt x="0" y="214883"/>
                  </a:lnTo>
                  <a:lnTo>
                    <a:pt x="5675" y="264136"/>
                  </a:lnTo>
                  <a:lnTo>
                    <a:pt x="21840" y="309358"/>
                  </a:lnTo>
                  <a:lnTo>
                    <a:pt x="47206" y="349258"/>
                  </a:lnTo>
                  <a:lnTo>
                    <a:pt x="80483" y="382541"/>
                  </a:lnTo>
                  <a:lnTo>
                    <a:pt x="120381" y="407916"/>
                  </a:lnTo>
                  <a:lnTo>
                    <a:pt x="165611" y="424089"/>
                  </a:lnTo>
                  <a:lnTo>
                    <a:pt x="214883" y="429767"/>
                  </a:lnTo>
                  <a:lnTo>
                    <a:pt x="264156" y="424089"/>
                  </a:lnTo>
                  <a:lnTo>
                    <a:pt x="309386" y="407916"/>
                  </a:lnTo>
                  <a:lnTo>
                    <a:pt x="349284" y="382541"/>
                  </a:lnTo>
                  <a:lnTo>
                    <a:pt x="382561" y="349258"/>
                  </a:lnTo>
                  <a:lnTo>
                    <a:pt x="407927" y="309358"/>
                  </a:lnTo>
                  <a:lnTo>
                    <a:pt x="424092" y="264136"/>
                  </a:lnTo>
                  <a:lnTo>
                    <a:pt x="429767" y="214883"/>
                  </a:lnTo>
                  <a:lnTo>
                    <a:pt x="424092" y="165631"/>
                  </a:lnTo>
                  <a:lnTo>
                    <a:pt x="407927" y="120409"/>
                  </a:lnTo>
                  <a:lnTo>
                    <a:pt x="382561" y="80509"/>
                  </a:lnTo>
                  <a:lnTo>
                    <a:pt x="349284" y="47226"/>
                  </a:lnTo>
                  <a:lnTo>
                    <a:pt x="309386" y="21851"/>
                  </a:lnTo>
                  <a:lnTo>
                    <a:pt x="264156" y="5678"/>
                  </a:lnTo>
                  <a:lnTo>
                    <a:pt x="21488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27887" y="2052827"/>
              <a:ext cx="242315" cy="236220"/>
            </a:xfrm>
            <a:prstGeom prst="rect">
              <a:avLst/>
            </a:prstGeom>
          </p:spPr>
        </p:pic>
      </p:grpSp>
      <p:sp>
        <p:nvSpPr>
          <p:cNvPr id="22" name="object 22"/>
          <p:cNvSpPr txBox="1"/>
          <p:nvPr/>
        </p:nvSpPr>
        <p:spPr>
          <a:xfrm>
            <a:off x="360375" y="2073402"/>
            <a:ext cx="102870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spc="-50" dirty="0">
                <a:solidFill>
                  <a:srgbClr val="D0CECE"/>
                </a:solidFill>
                <a:latin typeface="Century Gothic"/>
                <a:cs typeface="Century Gothic"/>
              </a:rPr>
              <a:t>2</a:t>
            </a:r>
            <a:endParaRPr sz="1050">
              <a:latin typeface="Century Gothic"/>
              <a:cs typeface="Century Gothic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05180" y="2723769"/>
            <a:ext cx="102235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spc="-50" dirty="0">
                <a:solidFill>
                  <a:srgbClr val="FFFFFF"/>
                </a:solidFill>
                <a:latin typeface="Century Gothic"/>
                <a:cs typeface="Century Gothic"/>
              </a:rPr>
              <a:t>3</a:t>
            </a:r>
            <a:endParaRPr sz="1050">
              <a:latin typeface="Century Gothic"/>
              <a:cs typeface="Century Gothic"/>
            </a:endParaRPr>
          </a:p>
        </p:txBody>
      </p:sp>
      <p:pic>
        <p:nvPicPr>
          <p:cNvPr id="24" name="object 24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665987" y="2703576"/>
            <a:ext cx="163068" cy="246887"/>
          </a:xfrm>
          <a:prstGeom prst="rect">
            <a:avLst/>
          </a:prstGeom>
        </p:spPr>
      </p:pic>
      <p:grpSp>
        <p:nvGrpSpPr>
          <p:cNvPr id="25" name="object 25"/>
          <p:cNvGrpSpPr/>
          <p:nvPr/>
        </p:nvGrpSpPr>
        <p:grpSpPr>
          <a:xfrm>
            <a:off x="1176147" y="1237107"/>
            <a:ext cx="3297554" cy="4688840"/>
            <a:chOff x="1176147" y="1237107"/>
            <a:chExt cx="3297554" cy="4688840"/>
          </a:xfrm>
        </p:grpSpPr>
        <p:pic>
          <p:nvPicPr>
            <p:cNvPr id="26" name="object 2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85672" y="1272646"/>
              <a:ext cx="3278124" cy="4422401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1180909" y="1241869"/>
              <a:ext cx="3288029" cy="4679315"/>
            </a:xfrm>
            <a:custGeom>
              <a:avLst/>
              <a:gdLst/>
              <a:ahLst/>
              <a:cxnLst/>
              <a:rect l="l" t="t" r="r" b="b"/>
              <a:pathLst>
                <a:path w="3288029" h="4679315">
                  <a:moveTo>
                    <a:pt x="0" y="4679061"/>
                  </a:moveTo>
                  <a:lnTo>
                    <a:pt x="3287649" y="4679061"/>
                  </a:lnTo>
                  <a:lnTo>
                    <a:pt x="3287649" y="0"/>
                  </a:lnTo>
                  <a:lnTo>
                    <a:pt x="0" y="0"/>
                  </a:lnTo>
                  <a:lnTo>
                    <a:pt x="0" y="4679061"/>
                  </a:lnTo>
                  <a:close/>
                </a:path>
              </a:pathLst>
            </a:custGeom>
            <a:ln w="9524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8" name="object 28"/>
          <p:cNvGrpSpPr/>
          <p:nvPr/>
        </p:nvGrpSpPr>
        <p:grpSpPr>
          <a:xfrm>
            <a:off x="4736147" y="1237107"/>
            <a:ext cx="3858260" cy="4688840"/>
            <a:chOff x="4736147" y="1237107"/>
            <a:chExt cx="3858260" cy="4688840"/>
          </a:xfrm>
        </p:grpSpPr>
        <p:pic>
          <p:nvPicPr>
            <p:cNvPr id="29" name="object 29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794330" y="1295745"/>
              <a:ext cx="3730553" cy="4495750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4740909" y="1241869"/>
              <a:ext cx="3848735" cy="4679315"/>
            </a:xfrm>
            <a:custGeom>
              <a:avLst/>
              <a:gdLst/>
              <a:ahLst/>
              <a:cxnLst/>
              <a:rect l="l" t="t" r="r" b="b"/>
              <a:pathLst>
                <a:path w="3848734" h="4679315">
                  <a:moveTo>
                    <a:pt x="0" y="4679061"/>
                  </a:moveTo>
                  <a:lnTo>
                    <a:pt x="3848480" y="4679061"/>
                  </a:lnTo>
                  <a:lnTo>
                    <a:pt x="3848480" y="0"/>
                  </a:lnTo>
                  <a:lnTo>
                    <a:pt x="0" y="0"/>
                  </a:lnTo>
                  <a:lnTo>
                    <a:pt x="0" y="4679061"/>
                  </a:lnTo>
                  <a:close/>
                </a:path>
              </a:pathLst>
            </a:custGeom>
            <a:ln w="9525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228396" y="6314033"/>
            <a:ext cx="247713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i="1" spc="-100" dirty="0">
                <a:solidFill>
                  <a:srgbClr val="5F5F5F"/>
                </a:solidFill>
                <a:latin typeface="Lucida Sans"/>
                <a:cs typeface="Lucida Sans"/>
              </a:rPr>
              <a:t>Source:</a:t>
            </a:r>
            <a:r>
              <a:rPr sz="900" i="1" spc="-70" dirty="0">
                <a:solidFill>
                  <a:srgbClr val="5F5F5F"/>
                </a:solidFill>
                <a:latin typeface="Lucida Sans"/>
                <a:cs typeface="Lucida Sans"/>
              </a:rPr>
              <a:t> </a:t>
            </a:r>
            <a:r>
              <a:rPr sz="900" i="1" spc="-95" dirty="0">
                <a:solidFill>
                  <a:srgbClr val="5F5F5F"/>
                </a:solidFill>
                <a:latin typeface="Lucida Sans"/>
                <a:cs typeface="Lucida Sans"/>
              </a:rPr>
              <a:t>The</a:t>
            </a:r>
            <a:r>
              <a:rPr sz="900" i="1" spc="-80" dirty="0">
                <a:solidFill>
                  <a:srgbClr val="5F5F5F"/>
                </a:solidFill>
                <a:latin typeface="Lucida Sans"/>
                <a:cs typeface="Lucida Sans"/>
              </a:rPr>
              <a:t> </a:t>
            </a:r>
            <a:r>
              <a:rPr sz="900" i="1" spc="-30" dirty="0">
                <a:solidFill>
                  <a:srgbClr val="5F5F5F"/>
                </a:solidFill>
                <a:latin typeface="Lucida Sans"/>
                <a:cs typeface="Lucida Sans"/>
              </a:rPr>
              <a:t>KPI</a:t>
            </a:r>
            <a:r>
              <a:rPr sz="900" i="1" spc="-80" dirty="0">
                <a:solidFill>
                  <a:srgbClr val="5F5F5F"/>
                </a:solidFill>
                <a:latin typeface="Lucida Sans"/>
                <a:cs typeface="Lucida Sans"/>
              </a:rPr>
              <a:t> Institute</a:t>
            </a:r>
            <a:r>
              <a:rPr sz="900" i="1" spc="-70" dirty="0">
                <a:solidFill>
                  <a:srgbClr val="5F5F5F"/>
                </a:solidFill>
                <a:latin typeface="Lucida Sans"/>
                <a:cs typeface="Lucida Sans"/>
              </a:rPr>
              <a:t> </a:t>
            </a:r>
            <a:r>
              <a:rPr sz="900" i="1" spc="-65" dirty="0">
                <a:solidFill>
                  <a:srgbClr val="5F5F5F"/>
                </a:solidFill>
                <a:latin typeface="Lucida Sans"/>
                <a:cs typeface="Lucida Sans"/>
              </a:rPr>
              <a:t>(2023),</a:t>
            </a:r>
            <a:r>
              <a:rPr sz="900" i="1" spc="-95" dirty="0">
                <a:solidFill>
                  <a:srgbClr val="5F5F5F"/>
                </a:solidFill>
                <a:latin typeface="Lucida Sans"/>
                <a:cs typeface="Lucida Sans"/>
              </a:rPr>
              <a:t> </a:t>
            </a:r>
            <a:r>
              <a:rPr sz="900" i="1" spc="-90" dirty="0">
                <a:solidFill>
                  <a:srgbClr val="5F5F5F"/>
                </a:solidFill>
                <a:latin typeface="Lucida Sans"/>
                <a:cs typeface="Lucida Sans"/>
              </a:rPr>
              <a:t>Top</a:t>
            </a:r>
            <a:r>
              <a:rPr sz="900" i="1" spc="-70" dirty="0">
                <a:solidFill>
                  <a:srgbClr val="5F5F5F"/>
                </a:solidFill>
                <a:latin typeface="Lucida Sans"/>
                <a:cs typeface="Lucida Sans"/>
              </a:rPr>
              <a:t> </a:t>
            </a:r>
            <a:r>
              <a:rPr sz="900" i="1" spc="-55" dirty="0">
                <a:solidFill>
                  <a:srgbClr val="5F5F5F"/>
                </a:solidFill>
                <a:latin typeface="Lucida Sans"/>
                <a:cs typeface="Lucida Sans"/>
              </a:rPr>
              <a:t>25</a:t>
            </a:r>
            <a:r>
              <a:rPr sz="900" i="1" spc="-80" dirty="0">
                <a:solidFill>
                  <a:srgbClr val="5F5F5F"/>
                </a:solidFill>
                <a:latin typeface="Lucida Sans"/>
                <a:cs typeface="Lucida Sans"/>
              </a:rPr>
              <a:t> </a:t>
            </a:r>
            <a:r>
              <a:rPr sz="900" i="1" spc="-45" dirty="0">
                <a:solidFill>
                  <a:srgbClr val="5F5F5F"/>
                </a:solidFill>
                <a:latin typeface="Lucida Sans"/>
                <a:cs typeface="Lucida Sans"/>
              </a:rPr>
              <a:t>KPIs</a:t>
            </a:r>
            <a:r>
              <a:rPr sz="900" i="1" spc="-85" dirty="0">
                <a:solidFill>
                  <a:srgbClr val="5F5F5F"/>
                </a:solidFill>
                <a:latin typeface="Lucida Sans"/>
                <a:cs typeface="Lucida Sans"/>
              </a:rPr>
              <a:t> </a:t>
            </a:r>
            <a:r>
              <a:rPr sz="900" i="1" spc="-55" dirty="0">
                <a:solidFill>
                  <a:srgbClr val="5F5F5F"/>
                </a:solidFill>
                <a:latin typeface="Lucida Sans"/>
                <a:cs typeface="Lucida Sans"/>
              </a:rPr>
              <a:t>Reports</a:t>
            </a:r>
            <a:endParaRPr sz="900">
              <a:latin typeface="Lucida Sans"/>
              <a:cs typeface="Lucida Sans"/>
            </a:endParaRPr>
          </a:p>
        </p:txBody>
      </p:sp>
      <p:sp>
        <p:nvSpPr>
          <p:cNvPr id="32" name="object 3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6347" rIns="0" bIns="0" rtlCol="0">
            <a:spAutoFit/>
          </a:bodyPr>
          <a:lstStyle/>
          <a:p>
            <a:pPr marL="2392045">
              <a:lnSpc>
                <a:spcPts val="1250"/>
              </a:lnSpc>
            </a:pPr>
            <a:fld id="{81D60167-4931-47E6-BA6A-407CBD079E47}" type="slidenum">
              <a:rPr spc="-25" dirty="0"/>
              <a:t>210</a:t>
            </a:fld>
            <a:endParaRPr spc="-25" dirty="0"/>
          </a:p>
        </p:txBody>
      </p:sp>
      <p:sp>
        <p:nvSpPr>
          <p:cNvPr id="33" name="object 3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/>
              <a:t>©</a:t>
            </a:r>
            <a:r>
              <a:rPr spc="-15" dirty="0"/>
              <a:t> </a:t>
            </a:r>
            <a:r>
              <a:rPr dirty="0"/>
              <a:t>The</a:t>
            </a:r>
            <a:r>
              <a:rPr spc="-30" dirty="0"/>
              <a:t> </a:t>
            </a:r>
            <a:r>
              <a:rPr dirty="0"/>
              <a:t>KPI</a:t>
            </a:r>
            <a:r>
              <a:rPr spc="-5" dirty="0"/>
              <a:t> </a:t>
            </a:r>
            <a:r>
              <a:rPr dirty="0"/>
              <a:t>Institute</a:t>
            </a:r>
            <a:r>
              <a:rPr spc="-20" dirty="0"/>
              <a:t> 2023</a:t>
            </a:r>
          </a:p>
        </p:txBody>
      </p:sp>
    </p:spTree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94984" rIns="0" bIns="0" rtlCol="0">
            <a:spAutoFit/>
          </a:bodyPr>
          <a:lstStyle/>
          <a:p>
            <a:pPr marL="31115">
              <a:lnSpc>
                <a:spcPct val="100000"/>
              </a:lnSpc>
              <a:spcBef>
                <a:spcPts val="100"/>
              </a:spcBef>
            </a:pPr>
            <a:r>
              <a:rPr spc="270" dirty="0"/>
              <a:t>KPI</a:t>
            </a:r>
            <a:r>
              <a:rPr spc="-10" dirty="0"/>
              <a:t> </a:t>
            </a:r>
            <a:r>
              <a:rPr spc="95" dirty="0"/>
              <a:t>ACTIVATION</a:t>
            </a:r>
            <a:r>
              <a:rPr spc="50" dirty="0"/>
              <a:t> </a:t>
            </a:r>
            <a:r>
              <a:rPr spc="-210" dirty="0"/>
              <a:t>/</a:t>
            </a:r>
            <a:r>
              <a:rPr dirty="0"/>
              <a:t> </a:t>
            </a:r>
            <a:r>
              <a:rPr spc="120" dirty="0"/>
              <a:t>GATHERING</a:t>
            </a:r>
            <a:r>
              <a:rPr spc="45" dirty="0"/>
              <a:t> </a:t>
            </a:r>
            <a:r>
              <a:rPr spc="185" dirty="0"/>
              <a:t>TECHNIQUES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71347" y="1787778"/>
            <a:ext cx="8415655" cy="5715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2150"/>
              </a:lnSpc>
              <a:spcBef>
                <a:spcPts val="100"/>
              </a:spcBef>
            </a:pPr>
            <a:r>
              <a:rPr sz="1800" dirty="0">
                <a:solidFill>
                  <a:srgbClr val="5F5F5F"/>
                </a:solidFill>
                <a:latin typeface="Tahoma"/>
                <a:cs typeface="Tahoma"/>
              </a:rPr>
              <a:t>After</a:t>
            </a:r>
            <a:r>
              <a:rPr sz="1800" spc="-17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5F5F5F"/>
                </a:solidFill>
                <a:latin typeface="Tahoma"/>
                <a:cs typeface="Tahoma"/>
              </a:rPr>
              <a:t>KPI</a:t>
            </a:r>
            <a:r>
              <a:rPr sz="1800" spc="-18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35" dirty="0">
                <a:solidFill>
                  <a:srgbClr val="5F5F5F"/>
                </a:solidFill>
                <a:latin typeface="Tahoma"/>
                <a:cs typeface="Tahoma"/>
              </a:rPr>
              <a:t>activation,</a:t>
            </a:r>
            <a:r>
              <a:rPr sz="1800" spc="-17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30" dirty="0">
                <a:solidFill>
                  <a:srgbClr val="5F5F5F"/>
                </a:solidFill>
                <a:latin typeface="Tahoma"/>
                <a:cs typeface="Tahoma"/>
              </a:rPr>
              <a:t>involving</a:t>
            </a:r>
            <a:r>
              <a:rPr sz="1800" spc="-18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45" dirty="0">
                <a:solidFill>
                  <a:srgbClr val="5F5F5F"/>
                </a:solidFill>
                <a:latin typeface="Tahoma"/>
                <a:cs typeface="Tahoma"/>
              </a:rPr>
              <a:t>data</a:t>
            </a:r>
            <a:r>
              <a:rPr sz="1800" spc="-16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25" dirty="0">
                <a:solidFill>
                  <a:srgbClr val="5F5F5F"/>
                </a:solidFill>
                <a:latin typeface="Tahoma"/>
                <a:cs typeface="Tahoma"/>
              </a:rPr>
              <a:t>custodians</a:t>
            </a:r>
            <a:r>
              <a:rPr sz="1800" spc="-15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10" dirty="0">
                <a:solidFill>
                  <a:srgbClr val="5F5F5F"/>
                </a:solidFill>
                <a:latin typeface="Tahoma"/>
                <a:cs typeface="Tahoma"/>
              </a:rPr>
              <a:t>in</a:t>
            </a:r>
            <a:r>
              <a:rPr sz="1800" spc="-17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85" dirty="0">
                <a:solidFill>
                  <a:srgbClr val="5F5F5F"/>
                </a:solidFill>
                <a:latin typeface="Tahoma"/>
                <a:cs typeface="Tahoma"/>
              </a:rPr>
              <a:t>a</a:t>
            </a:r>
            <a:r>
              <a:rPr sz="1800" spc="-17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35" dirty="0">
                <a:solidFill>
                  <a:srgbClr val="5F5F5F"/>
                </a:solidFill>
                <a:latin typeface="Tahoma"/>
                <a:cs typeface="Tahoma"/>
              </a:rPr>
              <a:t>community</a:t>
            </a:r>
            <a:r>
              <a:rPr sz="1800" spc="-13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5F5F5F"/>
                </a:solidFill>
                <a:latin typeface="Tahoma"/>
                <a:cs typeface="Tahoma"/>
              </a:rPr>
              <a:t>of</a:t>
            </a:r>
            <a:r>
              <a:rPr sz="1800" spc="-18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10" dirty="0">
                <a:solidFill>
                  <a:srgbClr val="5F5F5F"/>
                </a:solidFill>
                <a:latin typeface="Tahoma"/>
                <a:cs typeface="Tahoma"/>
              </a:rPr>
              <a:t>practice</a:t>
            </a:r>
            <a:r>
              <a:rPr sz="1800" spc="-15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45" dirty="0">
                <a:solidFill>
                  <a:srgbClr val="5F5F5F"/>
                </a:solidFill>
                <a:latin typeface="Tahoma"/>
                <a:cs typeface="Tahoma"/>
              </a:rPr>
              <a:t>and</a:t>
            </a:r>
            <a:r>
              <a:rPr sz="1800" spc="-16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40" dirty="0">
                <a:solidFill>
                  <a:srgbClr val="5F5F5F"/>
                </a:solidFill>
                <a:latin typeface="Tahoma"/>
                <a:cs typeface="Tahoma"/>
              </a:rPr>
              <a:t>sending</a:t>
            </a:r>
            <a:r>
              <a:rPr sz="1800" spc="-15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50" dirty="0">
                <a:solidFill>
                  <a:srgbClr val="5F5F5F"/>
                </a:solidFill>
                <a:latin typeface="Tahoma"/>
                <a:cs typeface="Tahoma"/>
              </a:rPr>
              <a:t>a</a:t>
            </a:r>
            <a:endParaRPr sz="1800">
              <a:latin typeface="Tahoma"/>
              <a:cs typeface="Tahoma"/>
            </a:endParaRPr>
          </a:p>
          <a:p>
            <a:pPr marR="6985" algn="ctr">
              <a:lnSpc>
                <a:spcPts val="2150"/>
              </a:lnSpc>
            </a:pPr>
            <a:r>
              <a:rPr sz="1800" spc="-10" dirty="0">
                <a:solidFill>
                  <a:srgbClr val="5F5F5F"/>
                </a:solidFill>
                <a:latin typeface="Tahoma"/>
                <a:cs typeface="Tahoma"/>
              </a:rPr>
              <a:t>reminder</a:t>
            </a:r>
            <a:r>
              <a:rPr sz="1800" spc="-18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40" dirty="0">
                <a:solidFill>
                  <a:srgbClr val="5F5F5F"/>
                </a:solidFill>
                <a:latin typeface="Tahoma"/>
                <a:cs typeface="Tahoma"/>
              </a:rPr>
              <a:t>email</a:t>
            </a:r>
            <a:r>
              <a:rPr sz="1800" spc="-18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5F5F5F"/>
                </a:solidFill>
                <a:latin typeface="Tahoma"/>
                <a:cs typeface="Tahoma"/>
              </a:rPr>
              <a:t>to</a:t>
            </a:r>
            <a:r>
              <a:rPr sz="1800" spc="-18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45" dirty="0">
                <a:solidFill>
                  <a:srgbClr val="5F5F5F"/>
                </a:solidFill>
                <a:latin typeface="Tahoma"/>
                <a:cs typeface="Tahoma"/>
              </a:rPr>
              <a:t>become</a:t>
            </a:r>
            <a:r>
              <a:rPr sz="1800" spc="-14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10" dirty="0">
                <a:solidFill>
                  <a:srgbClr val="5F5F5F"/>
                </a:solidFill>
                <a:latin typeface="Tahoma"/>
                <a:cs typeface="Tahoma"/>
              </a:rPr>
              <a:t>part</a:t>
            </a:r>
            <a:r>
              <a:rPr sz="1800" spc="-20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5F5F5F"/>
                </a:solidFill>
                <a:latin typeface="Tahoma"/>
                <a:cs typeface="Tahoma"/>
              </a:rPr>
              <a:t>of</a:t>
            </a:r>
            <a:r>
              <a:rPr sz="1800" spc="-18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65" dirty="0">
                <a:solidFill>
                  <a:srgbClr val="5F5F5F"/>
                </a:solidFill>
                <a:latin typeface="Tahoma"/>
                <a:cs typeface="Tahoma"/>
              </a:rPr>
              <a:t>an</a:t>
            </a:r>
            <a:r>
              <a:rPr sz="1800" spc="-18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40" dirty="0">
                <a:solidFill>
                  <a:srgbClr val="5F5F5F"/>
                </a:solidFill>
                <a:latin typeface="Tahoma"/>
                <a:cs typeface="Tahoma"/>
              </a:rPr>
              <a:t>ongoing</a:t>
            </a:r>
            <a:r>
              <a:rPr sz="1800" spc="-18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25" dirty="0">
                <a:solidFill>
                  <a:srgbClr val="5F5F5F"/>
                </a:solidFill>
                <a:latin typeface="Tahoma"/>
                <a:cs typeface="Tahoma"/>
              </a:rPr>
              <a:t>process</a:t>
            </a:r>
            <a:r>
              <a:rPr sz="1800" spc="-17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5F5F5F"/>
                </a:solidFill>
                <a:latin typeface="Tahoma"/>
                <a:cs typeface="Tahoma"/>
              </a:rPr>
              <a:t>to</a:t>
            </a:r>
            <a:r>
              <a:rPr sz="1800" spc="-18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30" dirty="0">
                <a:solidFill>
                  <a:srgbClr val="5F5F5F"/>
                </a:solidFill>
                <a:latin typeface="Tahoma"/>
                <a:cs typeface="Tahoma"/>
              </a:rPr>
              <a:t>gather</a:t>
            </a:r>
            <a:r>
              <a:rPr sz="1800" spc="-18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10" dirty="0">
                <a:solidFill>
                  <a:srgbClr val="5F5F5F"/>
                </a:solidFill>
                <a:latin typeface="Tahoma"/>
                <a:cs typeface="Tahoma"/>
              </a:rPr>
              <a:t>data.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383660" y="3971671"/>
            <a:ext cx="2378710" cy="75819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065" marR="5080" indent="-2540" algn="ctr">
              <a:lnSpc>
                <a:spcPct val="100400"/>
              </a:lnSpc>
              <a:spcBef>
                <a:spcPts val="85"/>
              </a:spcBef>
            </a:pPr>
            <a:r>
              <a:rPr sz="1600" spc="60" dirty="0">
                <a:solidFill>
                  <a:srgbClr val="5F5F5F"/>
                </a:solidFill>
                <a:latin typeface="Century Gothic"/>
                <a:cs typeface="Century Gothic"/>
              </a:rPr>
              <a:t>Involving</a:t>
            </a:r>
            <a:r>
              <a:rPr sz="1600" spc="15" dirty="0">
                <a:solidFill>
                  <a:srgbClr val="5F5F5F"/>
                </a:solidFill>
                <a:latin typeface="Century Gothic"/>
                <a:cs typeface="Century Gothic"/>
              </a:rPr>
              <a:t> </a:t>
            </a:r>
            <a:r>
              <a:rPr sz="1600" spc="-20" dirty="0">
                <a:solidFill>
                  <a:srgbClr val="5F5F5F"/>
                </a:solidFill>
                <a:latin typeface="Century Gothic"/>
                <a:cs typeface="Century Gothic"/>
              </a:rPr>
              <a:t>data </a:t>
            </a:r>
            <a:r>
              <a:rPr sz="1600" spc="10" dirty="0">
                <a:solidFill>
                  <a:srgbClr val="5F5F5F"/>
                </a:solidFill>
                <a:latin typeface="Century Gothic"/>
                <a:cs typeface="Century Gothic"/>
              </a:rPr>
              <a:t>custodians</a:t>
            </a:r>
            <a:r>
              <a:rPr sz="1600" spc="170" dirty="0">
                <a:solidFill>
                  <a:srgbClr val="5F5F5F"/>
                </a:solidFill>
                <a:latin typeface="Century Gothic"/>
                <a:cs typeface="Century Gothic"/>
              </a:rPr>
              <a:t> </a:t>
            </a:r>
            <a:r>
              <a:rPr sz="1600" spc="114" dirty="0">
                <a:solidFill>
                  <a:srgbClr val="5F5F5F"/>
                </a:solidFill>
                <a:latin typeface="Century Gothic"/>
                <a:cs typeface="Century Gothic"/>
              </a:rPr>
              <a:t>in</a:t>
            </a:r>
            <a:r>
              <a:rPr sz="1600" spc="150" dirty="0">
                <a:solidFill>
                  <a:srgbClr val="5F5F5F"/>
                </a:solidFill>
                <a:latin typeface="Century Gothic"/>
                <a:cs typeface="Century Gothic"/>
              </a:rPr>
              <a:t> </a:t>
            </a:r>
            <a:r>
              <a:rPr sz="1600" spc="-50" dirty="0">
                <a:solidFill>
                  <a:srgbClr val="5F5F5F"/>
                </a:solidFill>
                <a:latin typeface="Century Gothic"/>
                <a:cs typeface="Century Gothic"/>
              </a:rPr>
              <a:t>a </a:t>
            </a:r>
            <a:r>
              <a:rPr sz="1600" spc="75" dirty="0">
                <a:solidFill>
                  <a:srgbClr val="5F5F5F"/>
                </a:solidFill>
                <a:latin typeface="Century Gothic"/>
                <a:cs typeface="Century Gothic"/>
              </a:rPr>
              <a:t>community</a:t>
            </a:r>
            <a:r>
              <a:rPr sz="1600" dirty="0">
                <a:solidFill>
                  <a:srgbClr val="5F5F5F"/>
                </a:solidFill>
                <a:latin typeface="Century Gothic"/>
                <a:cs typeface="Century Gothic"/>
              </a:rPr>
              <a:t> of</a:t>
            </a:r>
            <a:r>
              <a:rPr sz="1600" spc="-5" dirty="0">
                <a:solidFill>
                  <a:srgbClr val="5F5F5F"/>
                </a:solidFill>
                <a:latin typeface="Century Gothic"/>
                <a:cs typeface="Century Gothic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Century Gothic"/>
                <a:cs typeface="Century Gothic"/>
              </a:rPr>
              <a:t>practice</a:t>
            </a:r>
            <a:endParaRPr sz="1600">
              <a:latin typeface="Century Gothic"/>
              <a:cs typeface="Century Gothic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83411" y="3971671"/>
            <a:ext cx="1670685" cy="75819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 indent="1905" algn="ctr">
              <a:lnSpc>
                <a:spcPct val="100400"/>
              </a:lnSpc>
              <a:spcBef>
                <a:spcPts val="85"/>
              </a:spcBef>
            </a:pPr>
            <a:r>
              <a:rPr sz="1600" dirty="0">
                <a:solidFill>
                  <a:srgbClr val="5F5F5F"/>
                </a:solidFill>
                <a:latin typeface="Century Gothic"/>
                <a:cs typeface="Century Gothic"/>
              </a:rPr>
              <a:t>Meeting</a:t>
            </a:r>
            <a:r>
              <a:rPr sz="1600" spc="235" dirty="0">
                <a:solidFill>
                  <a:srgbClr val="5F5F5F"/>
                </a:solidFill>
                <a:latin typeface="Century Gothic"/>
                <a:cs typeface="Century Gothic"/>
              </a:rPr>
              <a:t> </a:t>
            </a:r>
            <a:r>
              <a:rPr sz="1600" spc="145" dirty="0">
                <a:solidFill>
                  <a:srgbClr val="5F5F5F"/>
                </a:solidFill>
                <a:latin typeface="Century Gothic"/>
                <a:cs typeface="Century Gothic"/>
              </a:rPr>
              <a:t>KPI </a:t>
            </a:r>
            <a:r>
              <a:rPr sz="1600" spc="-25" dirty="0">
                <a:solidFill>
                  <a:srgbClr val="5F5F5F"/>
                </a:solidFill>
                <a:latin typeface="Century Gothic"/>
                <a:cs typeface="Century Gothic"/>
              </a:rPr>
              <a:t>data</a:t>
            </a:r>
            <a:r>
              <a:rPr sz="1600" spc="-85" dirty="0">
                <a:solidFill>
                  <a:srgbClr val="5F5F5F"/>
                </a:solidFill>
                <a:latin typeface="Century Gothic"/>
                <a:cs typeface="Century Gothic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Century Gothic"/>
                <a:cs typeface="Century Gothic"/>
              </a:rPr>
              <a:t>custodians </a:t>
            </a:r>
            <a:r>
              <a:rPr sz="1600" spc="110" dirty="0">
                <a:solidFill>
                  <a:srgbClr val="5F5F5F"/>
                </a:solidFill>
                <a:latin typeface="Century Gothic"/>
                <a:cs typeface="Century Gothic"/>
              </a:rPr>
              <a:t>in</a:t>
            </a:r>
            <a:r>
              <a:rPr sz="1600" spc="-10" dirty="0">
                <a:solidFill>
                  <a:srgbClr val="5F5F5F"/>
                </a:solidFill>
                <a:latin typeface="Century Gothic"/>
                <a:cs typeface="Century Gothic"/>
              </a:rPr>
              <a:t> </a:t>
            </a:r>
            <a:r>
              <a:rPr sz="1600" spc="40" dirty="0">
                <a:solidFill>
                  <a:srgbClr val="5F5F5F"/>
                </a:solidFill>
                <a:latin typeface="Century Gothic"/>
                <a:cs typeface="Century Gothic"/>
              </a:rPr>
              <a:t>person</a:t>
            </a:r>
            <a:endParaRPr sz="1600">
              <a:latin typeface="Century Gothic"/>
              <a:cs typeface="Century Gothic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598157" y="3971671"/>
            <a:ext cx="1614170" cy="5143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1600" spc="55" dirty="0">
                <a:solidFill>
                  <a:srgbClr val="5F5F5F"/>
                </a:solidFill>
                <a:latin typeface="Century Gothic"/>
                <a:cs typeface="Century Gothic"/>
              </a:rPr>
              <a:t>Sending</a:t>
            </a:r>
            <a:endParaRPr sz="1600">
              <a:latin typeface="Century Gothic"/>
              <a:cs typeface="Century Gothic"/>
            </a:endParaRPr>
          </a:p>
          <a:p>
            <a:pPr algn="ctr">
              <a:lnSpc>
                <a:spcPct val="100000"/>
              </a:lnSpc>
              <a:spcBef>
                <a:spcPts val="10"/>
              </a:spcBef>
            </a:pPr>
            <a:r>
              <a:rPr sz="1600" spc="75" dirty="0">
                <a:solidFill>
                  <a:srgbClr val="5F5F5F"/>
                </a:solidFill>
                <a:latin typeface="Century Gothic"/>
                <a:cs typeface="Century Gothic"/>
              </a:rPr>
              <a:t>reminder</a:t>
            </a:r>
            <a:r>
              <a:rPr sz="1600" spc="-10" dirty="0">
                <a:solidFill>
                  <a:srgbClr val="5F5F5F"/>
                </a:solidFill>
                <a:latin typeface="Century Gothic"/>
                <a:cs typeface="Century Gothic"/>
              </a:rPr>
              <a:t> email</a:t>
            </a:r>
            <a:endParaRPr sz="1600">
              <a:latin typeface="Century Gothic"/>
              <a:cs typeface="Century Gothic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240726" y="2907982"/>
            <a:ext cx="2847340" cy="999490"/>
            <a:chOff x="1240726" y="2907982"/>
            <a:chExt cx="2847340" cy="999490"/>
          </a:xfrm>
        </p:grpSpPr>
        <p:sp>
          <p:nvSpPr>
            <p:cNvPr id="8" name="object 8"/>
            <p:cNvSpPr/>
            <p:nvPr/>
          </p:nvSpPr>
          <p:spPr>
            <a:xfrm>
              <a:off x="2211450" y="3365500"/>
              <a:ext cx="1876425" cy="85725"/>
            </a:xfrm>
            <a:custGeom>
              <a:avLst/>
              <a:gdLst/>
              <a:ahLst/>
              <a:cxnLst/>
              <a:rect l="l" t="t" r="r" b="b"/>
              <a:pathLst>
                <a:path w="1876425" h="85725">
                  <a:moveTo>
                    <a:pt x="1790700" y="0"/>
                  </a:moveTo>
                  <a:lnTo>
                    <a:pt x="1819275" y="42925"/>
                  </a:lnTo>
                  <a:lnTo>
                    <a:pt x="1790700" y="85725"/>
                  </a:lnTo>
                  <a:lnTo>
                    <a:pt x="1847934" y="57150"/>
                  </a:lnTo>
                  <a:lnTo>
                    <a:pt x="1827149" y="57150"/>
                  </a:lnTo>
                  <a:lnTo>
                    <a:pt x="1833626" y="50800"/>
                  </a:lnTo>
                  <a:lnTo>
                    <a:pt x="1833626" y="35051"/>
                  </a:lnTo>
                  <a:lnTo>
                    <a:pt x="1827149" y="28575"/>
                  </a:lnTo>
                  <a:lnTo>
                    <a:pt x="1847765" y="28575"/>
                  </a:lnTo>
                  <a:lnTo>
                    <a:pt x="1790700" y="0"/>
                  </a:lnTo>
                  <a:close/>
                </a:path>
                <a:path w="1876425" h="85725">
                  <a:moveTo>
                    <a:pt x="1809721" y="28575"/>
                  </a:moveTo>
                  <a:lnTo>
                    <a:pt x="6476" y="28575"/>
                  </a:lnTo>
                  <a:lnTo>
                    <a:pt x="0" y="35051"/>
                  </a:lnTo>
                  <a:lnTo>
                    <a:pt x="0" y="50800"/>
                  </a:lnTo>
                  <a:lnTo>
                    <a:pt x="6476" y="57150"/>
                  </a:lnTo>
                  <a:lnTo>
                    <a:pt x="1809778" y="57150"/>
                  </a:lnTo>
                  <a:lnTo>
                    <a:pt x="1819275" y="42925"/>
                  </a:lnTo>
                  <a:lnTo>
                    <a:pt x="1809721" y="28575"/>
                  </a:lnTo>
                  <a:close/>
                </a:path>
                <a:path w="1876425" h="85725">
                  <a:moveTo>
                    <a:pt x="1847765" y="28575"/>
                  </a:moveTo>
                  <a:lnTo>
                    <a:pt x="1827149" y="28575"/>
                  </a:lnTo>
                  <a:lnTo>
                    <a:pt x="1833626" y="35051"/>
                  </a:lnTo>
                  <a:lnTo>
                    <a:pt x="1833626" y="50800"/>
                  </a:lnTo>
                  <a:lnTo>
                    <a:pt x="1827149" y="57150"/>
                  </a:lnTo>
                  <a:lnTo>
                    <a:pt x="1847934" y="57150"/>
                  </a:lnTo>
                  <a:lnTo>
                    <a:pt x="1876425" y="42925"/>
                  </a:lnTo>
                  <a:lnTo>
                    <a:pt x="1847765" y="28575"/>
                  </a:lnTo>
                  <a:close/>
                </a:path>
              </a:pathLst>
            </a:custGeom>
            <a:solidFill>
              <a:srgbClr val="0871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50231" y="3020469"/>
              <a:ext cx="829109" cy="818535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367027" y="3028188"/>
              <a:ext cx="745490" cy="744220"/>
            </a:xfrm>
            <a:custGeom>
              <a:avLst/>
              <a:gdLst/>
              <a:ahLst/>
              <a:cxnLst/>
              <a:rect l="l" t="t" r="r" b="b"/>
              <a:pathLst>
                <a:path w="745489" h="744220">
                  <a:moveTo>
                    <a:pt x="372617" y="0"/>
                  </a:moveTo>
                  <a:lnTo>
                    <a:pt x="325887" y="2897"/>
                  </a:lnTo>
                  <a:lnTo>
                    <a:pt x="280886" y="11357"/>
                  </a:lnTo>
                  <a:lnTo>
                    <a:pt x="237964" y="25031"/>
                  </a:lnTo>
                  <a:lnTo>
                    <a:pt x="197471" y="43571"/>
                  </a:lnTo>
                  <a:lnTo>
                    <a:pt x="159755" y="66627"/>
                  </a:lnTo>
                  <a:lnTo>
                    <a:pt x="125168" y="93851"/>
                  </a:lnTo>
                  <a:lnTo>
                    <a:pt x="94057" y="124896"/>
                  </a:lnTo>
                  <a:lnTo>
                    <a:pt x="66774" y="159411"/>
                  </a:lnTo>
                  <a:lnTo>
                    <a:pt x="43668" y="197049"/>
                  </a:lnTo>
                  <a:lnTo>
                    <a:pt x="25087" y="237461"/>
                  </a:lnTo>
                  <a:lnTo>
                    <a:pt x="11383" y="280299"/>
                  </a:lnTo>
                  <a:lnTo>
                    <a:pt x="2904" y="325213"/>
                  </a:lnTo>
                  <a:lnTo>
                    <a:pt x="0" y="371856"/>
                  </a:lnTo>
                  <a:lnTo>
                    <a:pt x="2904" y="418498"/>
                  </a:lnTo>
                  <a:lnTo>
                    <a:pt x="11383" y="463412"/>
                  </a:lnTo>
                  <a:lnTo>
                    <a:pt x="25087" y="506250"/>
                  </a:lnTo>
                  <a:lnTo>
                    <a:pt x="43668" y="546662"/>
                  </a:lnTo>
                  <a:lnTo>
                    <a:pt x="66774" y="584300"/>
                  </a:lnTo>
                  <a:lnTo>
                    <a:pt x="94057" y="618815"/>
                  </a:lnTo>
                  <a:lnTo>
                    <a:pt x="125168" y="649860"/>
                  </a:lnTo>
                  <a:lnTo>
                    <a:pt x="159755" y="677084"/>
                  </a:lnTo>
                  <a:lnTo>
                    <a:pt x="197471" y="700140"/>
                  </a:lnTo>
                  <a:lnTo>
                    <a:pt x="237964" y="718680"/>
                  </a:lnTo>
                  <a:lnTo>
                    <a:pt x="280886" y="732354"/>
                  </a:lnTo>
                  <a:lnTo>
                    <a:pt x="325887" y="740814"/>
                  </a:lnTo>
                  <a:lnTo>
                    <a:pt x="372617" y="743712"/>
                  </a:lnTo>
                  <a:lnTo>
                    <a:pt x="419348" y="740814"/>
                  </a:lnTo>
                  <a:lnTo>
                    <a:pt x="464349" y="732354"/>
                  </a:lnTo>
                  <a:lnTo>
                    <a:pt x="507271" y="718680"/>
                  </a:lnTo>
                  <a:lnTo>
                    <a:pt x="547764" y="700140"/>
                  </a:lnTo>
                  <a:lnTo>
                    <a:pt x="585480" y="677084"/>
                  </a:lnTo>
                  <a:lnTo>
                    <a:pt x="620067" y="649860"/>
                  </a:lnTo>
                  <a:lnTo>
                    <a:pt x="651178" y="618815"/>
                  </a:lnTo>
                  <a:lnTo>
                    <a:pt x="678461" y="584300"/>
                  </a:lnTo>
                  <a:lnTo>
                    <a:pt x="701567" y="546662"/>
                  </a:lnTo>
                  <a:lnTo>
                    <a:pt x="720148" y="506250"/>
                  </a:lnTo>
                  <a:lnTo>
                    <a:pt x="733852" y="463412"/>
                  </a:lnTo>
                  <a:lnTo>
                    <a:pt x="742331" y="418498"/>
                  </a:lnTo>
                  <a:lnTo>
                    <a:pt x="745235" y="371856"/>
                  </a:lnTo>
                  <a:lnTo>
                    <a:pt x="742331" y="325213"/>
                  </a:lnTo>
                  <a:lnTo>
                    <a:pt x="733852" y="280299"/>
                  </a:lnTo>
                  <a:lnTo>
                    <a:pt x="720148" y="237461"/>
                  </a:lnTo>
                  <a:lnTo>
                    <a:pt x="701567" y="197049"/>
                  </a:lnTo>
                  <a:lnTo>
                    <a:pt x="678461" y="159411"/>
                  </a:lnTo>
                  <a:lnTo>
                    <a:pt x="651178" y="124896"/>
                  </a:lnTo>
                  <a:lnTo>
                    <a:pt x="620067" y="93851"/>
                  </a:lnTo>
                  <a:lnTo>
                    <a:pt x="585480" y="66627"/>
                  </a:lnTo>
                  <a:lnTo>
                    <a:pt x="547764" y="43571"/>
                  </a:lnTo>
                  <a:lnTo>
                    <a:pt x="507271" y="25031"/>
                  </a:lnTo>
                  <a:lnTo>
                    <a:pt x="464349" y="11357"/>
                  </a:lnTo>
                  <a:lnTo>
                    <a:pt x="419348" y="2897"/>
                  </a:lnTo>
                  <a:lnTo>
                    <a:pt x="372617" y="0"/>
                  </a:lnTo>
                  <a:close/>
                </a:path>
              </a:pathLst>
            </a:custGeom>
            <a:solidFill>
              <a:srgbClr val="0871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255013" y="2922270"/>
              <a:ext cx="970915" cy="970915"/>
            </a:xfrm>
            <a:custGeom>
              <a:avLst/>
              <a:gdLst/>
              <a:ahLst/>
              <a:cxnLst/>
              <a:rect l="l" t="t" r="r" b="b"/>
              <a:pathLst>
                <a:path w="970914" h="970914">
                  <a:moveTo>
                    <a:pt x="970788" y="485393"/>
                  </a:moveTo>
                  <a:lnTo>
                    <a:pt x="968564" y="532124"/>
                  </a:lnTo>
                  <a:lnTo>
                    <a:pt x="962031" y="577601"/>
                  </a:lnTo>
                  <a:lnTo>
                    <a:pt x="951392" y="621621"/>
                  </a:lnTo>
                  <a:lnTo>
                    <a:pt x="936849" y="663980"/>
                  </a:lnTo>
                  <a:lnTo>
                    <a:pt x="918608" y="704474"/>
                  </a:lnTo>
                  <a:lnTo>
                    <a:pt x="896872" y="742900"/>
                  </a:lnTo>
                  <a:lnTo>
                    <a:pt x="871845" y="779054"/>
                  </a:lnTo>
                  <a:lnTo>
                    <a:pt x="843731" y="812732"/>
                  </a:lnTo>
                  <a:lnTo>
                    <a:pt x="812732" y="843731"/>
                  </a:lnTo>
                  <a:lnTo>
                    <a:pt x="779054" y="871845"/>
                  </a:lnTo>
                  <a:lnTo>
                    <a:pt x="742900" y="896872"/>
                  </a:lnTo>
                  <a:lnTo>
                    <a:pt x="704474" y="918608"/>
                  </a:lnTo>
                  <a:lnTo>
                    <a:pt x="663980" y="936849"/>
                  </a:lnTo>
                  <a:lnTo>
                    <a:pt x="621621" y="951392"/>
                  </a:lnTo>
                  <a:lnTo>
                    <a:pt x="577601" y="962031"/>
                  </a:lnTo>
                  <a:lnTo>
                    <a:pt x="532124" y="968564"/>
                  </a:lnTo>
                  <a:lnTo>
                    <a:pt x="485394" y="970787"/>
                  </a:lnTo>
                  <a:lnTo>
                    <a:pt x="438663" y="968564"/>
                  </a:lnTo>
                  <a:lnTo>
                    <a:pt x="393186" y="962031"/>
                  </a:lnTo>
                  <a:lnTo>
                    <a:pt x="349166" y="951392"/>
                  </a:lnTo>
                  <a:lnTo>
                    <a:pt x="306807" y="936849"/>
                  </a:lnTo>
                  <a:lnTo>
                    <a:pt x="266313" y="918608"/>
                  </a:lnTo>
                  <a:lnTo>
                    <a:pt x="227887" y="896872"/>
                  </a:lnTo>
                  <a:lnTo>
                    <a:pt x="191733" y="871845"/>
                  </a:lnTo>
                  <a:lnTo>
                    <a:pt x="158055" y="843731"/>
                  </a:lnTo>
                  <a:lnTo>
                    <a:pt x="127056" y="812732"/>
                  </a:lnTo>
                  <a:lnTo>
                    <a:pt x="98942" y="779054"/>
                  </a:lnTo>
                  <a:lnTo>
                    <a:pt x="73915" y="742900"/>
                  </a:lnTo>
                  <a:lnTo>
                    <a:pt x="52179" y="704474"/>
                  </a:lnTo>
                  <a:lnTo>
                    <a:pt x="33938" y="663980"/>
                  </a:lnTo>
                  <a:lnTo>
                    <a:pt x="19395" y="621621"/>
                  </a:lnTo>
                  <a:lnTo>
                    <a:pt x="8756" y="577601"/>
                  </a:lnTo>
                  <a:lnTo>
                    <a:pt x="2223" y="532124"/>
                  </a:lnTo>
                  <a:lnTo>
                    <a:pt x="0" y="485393"/>
                  </a:lnTo>
                  <a:lnTo>
                    <a:pt x="2223" y="438663"/>
                  </a:lnTo>
                  <a:lnTo>
                    <a:pt x="8756" y="393186"/>
                  </a:lnTo>
                  <a:lnTo>
                    <a:pt x="19395" y="349166"/>
                  </a:lnTo>
                  <a:lnTo>
                    <a:pt x="33938" y="306807"/>
                  </a:lnTo>
                  <a:lnTo>
                    <a:pt x="52179" y="266313"/>
                  </a:lnTo>
                  <a:lnTo>
                    <a:pt x="73915" y="227887"/>
                  </a:lnTo>
                  <a:lnTo>
                    <a:pt x="98942" y="191733"/>
                  </a:lnTo>
                  <a:lnTo>
                    <a:pt x="127056" y="158055"/>
                  </a:lnTo>
                  <a:lnTo>
                    <a:pt x="158055" y="127056"/>
                  </a:lnTo>
                  <a:lnTo>
                    <a:pt x="191733" y="98942"/>
                  </a:lnTo>
                  <a:lnTo>
                    <a:pt x="227887" y="73915"/>
                  </a:lnTo>
                  <a:lnTo>
                    <a:pt x="266313" y="52179"/>
                  </a:lnTo>
                  <a:lnTo>
                    <a:pt x="306807" y="33938"/>
                  </a:lnTo>
                  <a:lnTo>
                    <a:pt x="349166" y="19395"/>
                  </a:lnTo>
                  <a:lnTo>
                    <a:pt x="393186" y="8756"/>
                  </a:lnTo>
                  <a:lnTo>
                    <a:pt x="438663" y="2223"/>
                  </a:lnTo>
                  <a:lnTo>
                    <a:pt x="485394" y="0"/>
                  </a:lnTo>
                  <a:lnTo>
                    <a:pt x="534133" y="2403"/>
                  </a:lnTo>
                  <a:lnTo>
                    <a:pt x="581443" y="9463"/>
                  </a:lnTo>
                  <a:lnTo>
                    <a:pt x="627119" y="20955"/>
                  </a:lnTo>
                  <a:lnTo>
                    <a:pt x="670956" y="36655"/>
                  </a:lnTo>
                  <a:lnTo>
                    <a:pt x="712752" y="56337"/>
                  </a:lnTo>
                  <a:lnTo>
                    <a:pt x="752302" y="79777"/>
                  </a:lnTo>
                  <a:lnTo>
                    <a:pt x="789402" y="106751"/>
                  </a:lnTo>
                  <a:lnTo>
                    <a:pt x="823849" y="137032"/>
                  </a:lnTo>
                </a:path>
              </a:pathLst>
            </a:custGeom>
            <a:ln w="28574">
              <a:solidFill>
                <a:srgbClr val="0871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01951" y="2932150"/>
              <a:ext cx="469404" cy="467893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06523" y="2909328"/>
              <a:ext cx="461772" cy="582155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1933955" y="2964180"/>
              <a:ext cx="355600" cy="353695"/>
            </a:xfrm>
            <a:custGeom>
              <a:avLst/>
              <a:gdLst/>
              <a:ahLst/>
              <a:cxnLst/>
              <a:rect l="l" t="t" r="r" b="b"/>
              <a:pathLst>
                <a:path w="355600" h="353695">
                  <a:moveTo>
                    <a:pt x="177545" y="0"/>
                  </a:moveTo>
                  <a:lnTo>
                    <a:pt x="130351" y="6312"/>
                  </a:lnTo>
                  <a:lnTo>
                    <a:pt x="87940" y="24129"/>
                  </a:lnTo>
                  <a:lnTo>
                    <a:pt x="52006" y="51768"/>
                  </a:lnTo>
                  <a:lnTo>
                    <a:pt x="24242" y="87545"/>
                  </a:lnTo>
                  <a:lnTo>
                    <a:pt x="6342" y="129778"/>
                  </a:lnTo>
                  <a:lnTo>
                    <a:pt x="0" y="176784"/>
                  </a:lnTo>
                  <a:lnTo>
                    <a:pt x="6342" y="223789"/>
                  </a:lnTo>
                  <a:lnTo>
                    <a:pt x="24242" y="266022"/>
                  </a:lnTo>
                  <a:lnTo>
                    <a:pt x="52006" y="301799"/>
                  </a:lnTo>
                  <a:lnTo>
                    <a:pt x="87940" y="329438"/>
                  </a:lnTo>
                  <a:lnTo>
                    <a:pt x="130351" y="347255"/>
                  </a:lnTo>
                  <a:lnTo>
                    <a:pt x="177545" y="353568"/>
                  </a:lnTo>
                  <a:lnTo>
                    <a:pt x="224740" y="347255"/>
                  </a:lnTo>
                  <a:lnTo>
                    <a:pt x="267151" y="329438"/>
                  </a:lnTo>
                  <a:lnTo>
                    <a:pt x="303085" y="301799"/>
                  </a:lnTo>
                  <a:lnTo>
                    <a:pt x="330849" y="266022"/>
                  </a:lnTo>
                  <a:lnTo>
                    <a:pt x="348749" y="223789"/>
                  </a:lnTo>
                  <a:lnTo>
                    <a:pt x="355092" y="176784"/>
                  </a:lnTo>
                  <a:lnTo>
                    <a:pt x="348749" y="129778"/>
                  </a:lnTo>
                  <a:lnTo>
                    <a:pt x="330849" y="87545"/>
                  </a:lnTo>
                  <a:lnTo>
                    <a:pt x="303085" y="51768"/>
                  </a:lnTo>
                  <a:lnTo>
                    <a:pt x="267151" y="24129"/>
                  </a:lnTo>
                  <a:lnTo>
                    <a:pt x="224740" y="6312"/>
                  </a:lnTo>
                  <a:lnTo>
                    <a:pt x="17754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933955" y="2964180"/>
              <a:ext cx="355600" cy="353695"/>
            </a:xfrm>
            <a:custGeom>
              <a:avLst/>
              <a:gdLst/>
              <a:ahLst/>
              <a:cxnLst/>
              <a:rect l="l" t="t" r="r" b="b"/>
              <a:pathLst>
                <a:path w="355600" h="353695">
                  <a:moveTo>
                    <a:pt x="0" y="176784"/>
                  </a:moveTo>
                  <a:lnTo>
                    <a:pt x="6342" y="129778"/>
                  </a:lnTo>
                  <a:lnTo>
                    <a:pt x="24242" y="87545"/>
                  </a:lnTo>
                  <a:lnTo>
                    <a:pt x="52006" y="51768"/>
                  </a:lnTo>
                  <a:lnTo>
                    <a:pt x="87940" y="24129"/>
                  </a:lnTo>
                  <a:lnTo>
                    <a:pt x="130351" y="6312"/>
                  </a:lnTo>
                  <a:lnTo>
                    <a:pt x="177545" y="0"/>
                  </a:lnTo>
                  <a:lnTo>
                    <a:pt x="224740" y="6312"/>
                  </a:lnTo>
                  <a:lnTo>
                    <a:pt x="267151" y="24129"/>
                  </a:lnTo>
                  <a:lnTo>
                    <a:pt x="303085" y="51768"/>
                  </a:lnTo>
                  <a:lnTo>
                    <a:pt x="330849" y="87545"/>
                  </a:lnTo>
                  <a:lnTo>
                    <a:pt x="348749" y="129778"/>
                  </a:lnTo>
                  <a:lnTo>
                    <a:pt x="355092" y="176784"/>
                  </a:lnTo>
                  <a:lnTo>
                    <a:pt x="348749" y="223789"/>
                  </a:lnTo>
                  <a:lnTo>
                    <a:pt x="330849" y="266022"/>
                  </a:lnTo>
                  <a:lnTo>
                    <a:pt x="303085" y="301799"/>
                  </a:lnTo>
                  <a:lnTo>
                    <a:pt x="267151" y="329438"/>
                  </a:lnTo>
                  <a:lnTo>
                    <a:pt x="224740" y="347255"/>
                  </a:lnTo>
                  <a:lnTo>
                    <a:pt x="177545" y="353568"/>
                  </a:lnTo>
                  <a:lnTo>
                    <a:pt x="130351" y="347255"/>
                  </a:lnTo>
                  <a:lnTo>
                    <a:pt x="87940" y="329438"/>
                  </a:lnTo>
                  <a:lnTo>
                    <a:pt x="52006" y="301799"/>
                  </a:lnTo>
                  <a:lnTo>
                    <a:pt x="24242" y="266022"/>
                  </a:lnTo>
                  <a:lnTo>
                    <a:pt x="6342" y="223789"/>
                  </a:lnTo>
                  <a:lnTo>
                    <a:pt x="0" y="176784"/>
                  </a:lnTo>
                  <a:close/>
                </a:path>
              </a:pathLst>
            </a:custGeom>
            <a:ln w="12700">
              <a:solidFill>
                <a:srgbClr val="0871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2057145" y="2982214"/>
            <a:ext cx="11048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390" dirty="0">
                <a:solidFill>
                  <a:srgbClr val="087150"/>
                </a:solidFill>
                <a:latin typeface="Century Gothic"/>
                <a:cs typeface="Century Gothic"/>
              </a:rPr>
              <a:t>1</a:t>
            </a:r>
            <a:endParaRPr sz="1800">
              <a:latin typeface="Century Gothic"/>
              <a:cs typeface="Century Gothic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4073842" y="2907982"/>
            <a:ext cx="1149350" cy="999490"/>
            <a:chOff x="4073842" y="2907982"/>
            <a:chExt cx="1149350" cy="999490"/>
          </a:xfrm>
        </p:grpSpPr>
        <p:pic>
          <p:nvPicPr>
            <p:cNvPr id="18" name="object 1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183330" y="3020469"/>
              <a:ext cx="827630" cy="818535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4200143" y="3028188"/>
              <a:ext cx="744220" cy="744220"/>
            </a:xfrm>
            <a:custGeom>
              <a:avLst/>
              <a:gdLst/>
              <a:ahLst/>
              <a:cxnLst/>
              <a:rect l="l" t="t" r="r" b="b"/>
              <a:pathLst>
                <a:path w="744220" h="744220">
                  <a:moveTo>
                    <a:pt x="371855" y="0"/>
                  </a:moveTo>
                  <a:lnTo>
                    <a:pt x="325213" y="2897"/>
                  </a:lnTo>
                  <a:lnTo>
                    <a:pt x="280299" y="11357"/>
                  </a:lnTo>
                  <a:lnTo>
                    <a:pt x="237461" y="25031"/>
                  </a:lnTo>
                  <a:lnTo>
                    <a:pt x="197049" y="43571"/>
                  </a:lnTo>
                  <a:lnTo>
                    <a:pt x="159411" y="66627"/>
                  </a:lnTo>
                  <a:lnTo>
                    <a:pt x="124896" y="93851"/>
                  </a:lnTo>
                  <a:lnTo>
                    <a:pt x="93851" y="124896"/>
                  </a:lnTo>
                  <a:lnTo>
                    <a:pt x="66627" y="159411"/>
                  </a:lnTo>
                  <a:lnTo>
                    <a:pt x="43571" y="197049"/>
                  </a:lnTo>
                  <a:lnTo>
                    <a:pt x="25031" y="237461"/>
                  </a:lnTo>
                  <a:lnTo>
                    <a:pt x="11357" y="280299"/>
                  </a:lnTo>
                  <a:lnTo>
                    <a:pt x="2897" y="325213"/>
                  </a:lnTo>
                  <a:lnTo>
                    <a:pt x="0" y="371856"/>
                  </a:lnTo>
                  <a:lnTo>
                    <a:pt x="2897" y="418498"/>
                  </a:lnTo>
                  <a:lnTo>
                    <a:pt x="11357" y="463412"/>
                  </a:lnTo>
                  <a:lnTo>
                    <a:pt x="25031" y="506250"/>
                  </a:lnTo>
                  <a:lnTo>
                    <a:pt x="43571" y="546662"/>
                  </a:lnTo>
                  <a:lnTo>
                    <a:pt x="66627" y="584300"/>
                  </a:lnTo>
                  <a:lnTo>
                    <a:pt x="93851" y="618815"/>
                  </a:lnTo>
                  <a:lnTo>
                    <a:pt x="124896" y="649860"/>
                  </a:lnTo>
                  <a:lnTo>
                    <a:pt x="159411" y="677084"/>
                  </a:lnTo>
                  <a:lnTo>
                    <a:pt x="197049" y="700140"/>
                  </a:lnTo>
                  <a:lnTo>
                    <a:pt x="237461" y="718680"/>
                  </a:lnTo>
                  <a:lnTo>
                    <a:pt x="280299" y="732354"/>
                  </a:lnTo>
                  <a:lnTo>
                    <a:pt x="325213" y="740814"/>
                  </a:lnTo>
                  <a:lnTo>
                    <a:pt x="371855" y="743712"/>
                  </a:lnTo>
                  <a:lnTo>
                    <a:pt x="418498" y="740814"/>
                  </a:lnTo>
                  <a:lnTo>
                    <a:pt x="463412" y="732354"/>
                  </a:lnTo>
                  <a:lnTo>
                    <a:pt x="506250" y="718680"/>
                  </a:lnTo>
                  <a:lnTo>
                    <a:pt x="546662" y="700140"/>
                  </a:lnTo>
                  <a:lnTo>
                    <a:pt x="584300" y="677084"/>
                  </a:lnTo>
                  <a:lnTo>
                    <a:pt x="618815" y="649860"/>
                  </a:lnTo>
                  <a:lnTo>
                    <a:pt x="649860" y="618815"/>
                  </a:lnTo>
                  <a:lnTo>
                    <a:pt x="677084" y="584300"/>
                  </a:lnTo>
                  <a:lnTo>
                    <a:pt x="700140" y="546662"/>
                  </a:lnTo>
                  <a:lnTo>
                    <a:pt x="718680" y="506250"/>
                  </a:lnTo>
                  <a:lnTo>
                    <a:pt x="732354" y="463412"/>
                  </a:lnTo>
                  <a:lnTo>
                    <a:pt x="740814" y="418498"/>
                  </a:lnTo>
                  <a:lnTo>
                    <a:pt x="743711" y="371856"/>
                  </a:lnTo>
                  <a:lnTo>
                    <a:pt x="740814" y="325213"/>
                  </a:lnTo>
                  <a:lnTo>
                    <a:pt x="732354" y="280299"/>
                  </a:lnTo>
                  <a:lnTo>
                    <a:pt x="718680" y="237461"/>
                  </a:lnTo>
                  <a:lnTo>
                    <a:pt x="700140" y="197049"/>
                  </a:lnTo>
                  <a:lnTo>
                    <a:pt x="677084" y="159411"/>
                  </a:lnTo>
                  <a:lnTo>
                    <a:pt x="649860" y="124896"/>
                  </a:lnTo>
                  <a:lnTo>
                    <a:pt x="618815" y="93851"/>
                  </a:lnTo>
                  <a:lnTo>
                    <a:pt x="584300" y="66627"/>
                  </a:lnTo>
                  <a:lnTo>
                    <a:pt x="546662" y="43571"/>
                  </a:lnTo>
                  <a:lnTo>
                    <a:pt x="506250" y="25031"/>
                  </a:lnTo>
                  <a:lnTo>
                    <a:pt x="463412" y="11357"/>
                  </a:lnTo>
                  <a:lnTo>
                    <a:pt x="418498" y="2897"/>
                  </a:lnTo>
                  <a:lnTo>
                    <a:pt x="371855" y="0"/>
                  </a:lnTo>
                  <a:close/>
                </a:path>
              </a:pathLst>
            </a:custGeom>
            <a:solidFill>
              <a:srgbClr val="0871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4088129" y="2922270"/>
              <a:ext cx="970915" cy="970915"/>
            </a:xfrm>
            <a:custGeom>
              <a:avLst/>
              <a:gdLst/>
              <a:ahLst/>
              <a:cxnLst/>
              <a:rect l="l" t="t" r="r" b="b"/>
              <a:pathLst>
                <a:path w="970914" h="970914">
                  <a:moveTo>
                    <a:pt x="970788" y="485393"/>
                  </a:moveTo>
                  <a:lnTo>
                    <a:pt x="968564" y="532124"/>
                  </a:lnTo>
                  <a:lnTo>
                    <a:pt x="962031" y="577601"/>
                  </a:lnTo>
                  <a:lnTo>
                    <a:pt x="951392" y="621621"/>
                  </a:lnTo>
                  <a:lnTo>
                    <a:pt x="936849" y="663980"/>
                  </a:lnTo>
                  <a:lnTo>
                    <a:pt x="918608" y="704474"/>
                  </a:lnTo>
                  <a:lnTo>
                    <a:pt x="896872" y="742900"/>
                  </a:lnTo>
                  <a:lnTo>
                    <a:pt x="871845" y="779054"/>
                  </a:lnTo>
                  <a:lnTo>
                    <a:pt x="843731" y="812732"/>
                  </a:lnTo>
                  <a:lnTo>
                    <a:pt x="812732" y="843731"/>
                  </a:lnTo>
                  <a:lnTo>
                    <a:pt x="779054" y="871845"/>
                  </a:lnTo>
                  <a:lnTo>
                    <a:pt x="742900" y="896872"/>
                  </a:lnTo>
                  <a:lnTo>
                    <a:pt x="704474" y="918608"/>
                  </a:lnTo>
                  <a:lnTo>
                    <a:pt x="663980" y="936849"/>
                  </a:lnTo>
                  <a:lnTo>
                    <a:pt x="621621" y="951392"/>
                  </a:lnTo>
                  <a:lnTo>
                    <a:pt x="577601" y="962031"/>
                  </a:lnTo>
                  <a:lnTo>
                    <a:pt x="532124" y="968564"/>
                  </a:lnTo>
                  <a:lnTo>
                    <a:pt x="485394" y="970787"/>
                  </a:lnTo>
                  <a:lnTo>
                    <a:pt x="438663" y="968564"/>
                  </a:lnTo>
                  <a:lnTo>
                    <a:pt x="393186" y="962031"/>
                  </a:lnTo>
                  <a:lnTo>
                    <a:pt x="349166" y="951392"/>
                  </a:lnTo>
                  <a:lnTo>
                    <a:pt x="306807" y="936849"/>
                  </a:lnTo>
                  <a:lnTo>
                    <a:pt x="266313" y="918608"/>
                  </a:lnTo>
                  <a:lnTo>
                    <a:pt x="227887" y="896872"/>
                  </a:lnTo>
                  <a:lnTo>
                    <a:pt x="191733" y="871845"/>
                  </a:lnTo>
                  <a:lnTo>
                    <a:pt x="158055" y="843731"/>
                  </a:lnTo>
                  <a:lnTo>
                    <a:pt x="127056" y="812732"/>
                  </a:lnTo>
                  <a:lnTo>
                    <a:pt x="98942" y="779054"/>
                  </a:lnTo>
                  <a:lnTo>
                    <a:pt x="73915" y="742900"/>
                  </a:lnTo>
                  <a:lnTo>
                    <a:pt x="52179" y="704474"/>
                  </a:lnTo>
                  <a:lnTo>
                    <a:pt x="33938" y="663980"/>
                  </a:lnTo>
                  <a:lnTo>
                    <a:pt x="19395" y="621621"/>
                  </a:lnTo>
                  <a:lnTo>
                    <a:pt x="8756" y="577601"/>
                  </a:lnTo>
                  <a:lnTo>
                    <a:pt x="2223" y="532124"/>
                  </a:lnTo>
                  <a:lnTo>
                    <a:pt x="0" y="485393"/>
                  </a:lnTo>
                  <a:lnTo>
                    <a:pt x="2223" y="438663"/>
                  </a:lnTo>
                  <a:lnTo>
                    <a:pt x="8756" y="393186"/>
                  </a:lnTo>
                  <a:lnTo>
                    <a:pt x="19395" y="349166"/>
                  </a:lnTo>
                  <a:lnTo>
                    <a:pt x="33938" y="306807"/>
                  </a:lnTo>
                  <a:lnTo>
                    <a:pt x="52179" y="266313"/>
                  </a:lnTo>
                  <a:lnTo>
                    <a:pt x="73915" y="227887"/>
                  </a:lnTo>
                  <a:lnTo>
                    <a:pt x="98942" y="191733"/>
                  </a:lnTo>
                  <a:lnTo>
                    <a:pt x="127056" y="158055"/>
                  </a:lnTo>
                  <a:lnTo>
                    <a:pt x="158055" y="127056"/>
                  </a:lnTo>
                  <a:lnTo>
                    <a:pt x="191733" y="98942"/>
                  </a:lnTo>
                  <a:lnTo>
                    <a:pt x="227887" y="73915"/>
                  </a:lnTo>
                  <a:lnTo>
                    <a:pt x="266313" y="52179"/>
                  </a:lnTo>
                  <a:lnTo>
                    <a:pt x="306807" y="33938"/>
                  </a:lnTo>
                  <a:lnTo>
                    <a:pt x="349166" y="19395"/>
                  </a:lnTo>
                  <a:lnTo>
                    <a:pt x="393186" y="8756"/>
                  </a:lnTo>
                  <a:lnTo>
                    <a:pt x="438663" y="2223"/>
                  </a:lnTo>
                  <a:lnTo>
                    <a:pt x="485394" y="0"/>
                  </a:lnTo>
                  <a:lnTo>
                    <a:pt x="534133" y="2403"/>
                  </a:lnTo>
                  <a:lnTo>
                    <a:pt x="581443" y="9463"/>
                  </a:lnTo>
                  <a:lnTo>
                    <a:pt x="627119" y="20955"/>
                  </a:lnTo>
                  <a:lnTo>
                    <a:pt x="670956" y="36655"/>
                  </a:lnTo>
                  <a:lnTo>
                    <a:pt x="712752" y="56337"/>
                  </a:lnTo>
                  <a:lnTo>
                    <a:pt x="752302" y="79777"/>
                  </a:lnTo>
                  <a:lnTo>
                    <a:pt x="789402" y="106751"/>
                  </a:lnTo>
                  <a:lnTo>
                    <a:pt x="823849" y="137032"/>
                  </a:lnTo>
                </a:path>
              </a:pathLst>
            </a:custGeom>
            <a:ln w="28574">
              <a:solidFill>
                <a:srgbClr val="0871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35067" y="2932150"/>
              <a:ext cx="469404" cy="467893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15255" y="2909328"/>
              <a:ext cx="507491" cy="582155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4767071" y="2964180"/>
              <a:ext cx="355600" cy="353695"/>
            </a:xfrm>
            <a:custGeom>
              <a:avLst/>
              <a:gdLst/>
              <a:ahLst/>
              <a:cxnLst/>
              <a:rect l="l" t="t" r="r" b="b"/>
              <a:pathLst>
                <a:path w="355600" h="353695">
                  <a:moveTo>
                    <a:pt x="177545" y="0"/>
                  </a:moveTo>
                  <a:lnTo>
                    <a:pt x="130351" y="6312"/>
                  </a:lnTo>
                  <a:lnTo>
                    <a:pt x="87940" y="24129"/>
                  </a:lnTo>
                  <a:lnTo>
                    <a:pt x="52006" y="51768"/>
                  </a:lnTo>
                  <a:lnTo>
                    <a:pt x="24242" y="87545"/>
                  </a:lnTo>
                  <a:lnTo>
                    <a:pt x="6342" y="129778"/>
                  </a:lnTo>
                  <a:lnTo>
                    <a:pt x="0" y="176784"/>
                  </a:lnTo>
                  <a:lnTo>
                    <a:pt x="6342" y="223789"/>
                  </a:lnTo>
                  <a:lnTo>
                    <a:pt x="24242" y="266022"/>
                  </a:lnTo>
                  <a:lnTo>
                    <a:pt x="52006" y="301799"/>
                  </a:lnTo>
                  <a:lnTo>
                    <a:pt x="87940" y="329438"/>
                  </a:lnTo>
                  <a:lnTo>
                    <a:pt x="130351" y="347255"/>
                  </a:lnTo>
                  <a:lnTo>
                    <a:pt x="177545" y="353568"/>
                  </a:lnTo>
                  <a:lnTo>
                    <a:pt x="224740" y="347255"/>
                  </a:lnTo>
                  <a:lnTo>
                    <a:pt x="267151" y="329438"/>
                  </a:lnTo>
                  <a:lnTo>
                    <a:pt x="303085" y="301799"/>
                  </a:lnTo>
                  <a:lnTo>
                    <a:pt x="330849" y="266022"/>
                  </a:lnTo>
                  <a:lnTo>
                    <a:pt x="348749" y="223789"/>
                  </a:lnTo>
                  <a:lnTo>
                    <a:pt x="355091" y="176784"/>
                  </a:lnTo>
                  <a:lnTo>
                    <a:pt x="348749" y="129778"/>
                  </a:lnTo>
                  <a:lnTo>
                    <a:pt x="330849" y="87545"/>
                  </a:lnTo>
                  <a:lnTo>
                    <a:pt x="303085" y="51768"/>
                  </a:lnTo>
                  <a:lnTo>
                    <a:pt x="267151" y="24129"/>
                  </a:lnTo>
                  <a:lnTo>
                    <a:pt x="224740" y="6312"/>
                  </a:lnTo>
                  <a:lnTo>
                    <a:pt x="17754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4767071" y="2964180"/>
              <a:ext cx="355600" cy="353695"/>
            </a:xfrm>
            <a:custGeom>
              <a:avLst/>
              <a:gdLst/>
              <a:ahLst/>
              <a:cxnLst/>
              <a:rect l="l" t="t" r="r" b="b"/>
              <a:pathLst>
                <a:path w="355600" h="353695">
                  <a:moveTo>
                    <a:pt x="0" y="176784"/>
                  </a:moveTo>
                  <a:lnTo>
                    <a:pt x="6342" y="129778"/>
                  </a:lnTo>
                  <a:lnTo>
                    <a:pt x="24242" y="87545"/>
                  </a:lnTo>
                  <a:lnTo>
                    <a:pt x="52006" y="51768"/>
                  </a:lnTo>
                  <a:lnTo>
                    <a:pt x="87940" y="24129"/>
                  </a:lnTo>
                  <a:lnTo>
                    <a:pt x="130351" y="6312"/>
                  </a:lnTo>
                  <a:lnTo>
                    <a:pt x="177545" y="0"/>
                  </a:lnTo>
                  <a:lnTo>
                    <a:pt x="224740" y="6312"/>
                  </a:lnTo>
                  <a:lnTo>
                    <a:pt x="267151" y="24129"/>
                  </a:lnTo>
                  <a:lnTo>
                    <a:pt x="303085" y="51768"/>
                  </a:lnTo>
                  <a:lnTo>
                    <a:pt x="330849" y="87545"/>
                  </a:lnTo>
                  <a:lnTo>
                    <a:pt x="348749" y="129778"/>
                  </a:lnTo>
                  <a:lnTo>
                    <a:pt x="355091" y="176784"/>
                  </a:lnTo>
                  <a:lnTo>
                    <a:pt x="348749" y="223789"/>
                  </a:lnTo>
                  <a:lnTo>
                    <a:pt x="330849" y="266022"/>
                  </a:lnTo>
                  <a:lnTo>
                    <a:pt x="303085" y="301799"/>
                  </a:lnTo>
                  <a:lnTo>
                    <a:pt x="267151" y="329438"/>
                  </a:lnTo>
                  <a:lnTo>
                    <a:pt x="224740" y="347255"/>
                  </a:lnTo>
                  <a:lnTo>
                    <a:pt x="177545" y="353568"/>
                  </a:lnTo>
                  <a:lnTo>
                    <a:pt x="130351" y="347255"/>
                  </a:lnTo>
                  <a:lnTo>
                    <a:pt x="87940" y="329438"/>
                  </a:lnTo>
                  <a:lnTo>
                    <a:pt x="52006" y="301799"/>
                  </a:lnTo>
                  <a:lnTo>
                    <a:pt x="24242" y="266022"/>
                  </a:lnTo>
                  <a:lnTo>
                    <a:pt x="6342" y="223789"/>
                  </a:lnTo>
                  <a:lnTo>
                    <a:pt x="0" y="176784"/>
                  </a:lnTo>
                  <a:close/>
                </a:path>
              </a:pathLst>
            </a:custGeom>
            <a:ln w="12700">
              <a:solidFill>
                <a:srgbClr val="0871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4866513" y="2982214"/>
            <a:ext cx="1568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solidFill>
                  <a:srgbClr val="087150"/>
                </a:solidFill>
                <a:latin typeface="Century Gothic"/>
                <a:cs typeface="Century Gothic"/>
              </a:rPr>
              <a:t>2</a:t>
            </a:r>
            <a:endParaRPr sz="1800">
              <a:latin typeface="Century Gothic"/>
              <a:cs typeface="Century Gothic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6905434" y="2907982"/>
            <a:ext cx="1150620" cy="999490"/>
            <a:chOff x="6905434" y="2907982"/>
            <a:chExt cx="1150620" cy="999490"/>
          </a:xfrm>
        </p:grpSpPr>
        <p:pic>
          <p:nvPicPr>
            <p:cNvPr id="27" name="object 2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14938" y="3020469"/>
              <a:ext cx="829109" cy="818535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7031735" y="3028188"/>
              <a:ext cx="745490" cy="744220"/>
            </a:xfrm>
            <a:custGeom>
              <a:avLst/>
              <a:gdLst/>
              <a:ahLst/>
              <a:cxnLst/>
              <a:rect l="l" t="t" r="r" b="b"/>
              <a:pathLst>
                <a:path w="745490" h="744220">
                  <a:moveTo>
                    <a:pt x="372618" y="0"/>
                  </a:moveTo>
                  <a:lnTo>
                    <a:pt x="325887" y="2897"/>
                  </a:lnTo>
                  <a:lnTo>
                    <a:pt x="280886" y="11357"/>
                  </a:lnTo>
                  <a:lnTo>
                    <a:pt x="237964" y="25031"/>
                  </a:lnTo>
                  <a:lnTo>
                    <a:pt x="197471" y="43571"/>
                  </a:lnTo>
                  <a:lnTo>
                    <a:pt x="159755" y="66627"/>
                  </a:lnTo>
                  <a:lnTo>
                    <a:pt x="125168" y="93851"/>
                  </a:lnTo>
                  <a:lnTo>
                    <a:pt x="94057" y="124896"/>
                  </a:lnTo>
                  <a:lnTo>
                    <a:pt x="66774" y="159411"/>
                  </a:lnTo>
                  <a:lnTo>
                    <a:pt x="43668" y="197049"/>
                  </a:lnTo>
                  <a:lnTo>
                    <a:pt x="25087" y="237461"/>
                  </a:lnTo>
                  <a:lnTo>
                    <a:pt x="11383" y="280299"/>
                  </a:lnTo>
                  <a:lnTo>
                    <a:pt x="2904" y="325213"/>
                  </a:lnTo>
                  <a:lnTo>
                    <a:pt x="0" y="371856"/>
                  </a:lnTo>
                  <a:lnTo>
                    <a:pt x="2904" y="418498"/>
                  </a:lnTo>
                  <a:lnTo>
                    <a:pt x="11383" y="463412"/>
                  </a:lnTo>
                  <a:lnTo>
                    <a:pt x="25087" y="506250"/>
                  </a:lnTo>
                  <a:lnTo>
                    <a:pt x="43668" y="546662"/>
                  </a:lnTo>
                  <a:lnTo>
                    <a:pt x="66774" y="584300"/>
                  </a:lnTo>
                  <a:lnTo>
                    <a:pt x="94057" y="618815"/>
                  </a:lnTo>
                  <a:lnTo>
                    <a:pt x="125168" y="649860"/>
                  </a:lnTo>
                  <a:lnTo>
                    <a:pt x="159755" y="677084"/>
                  </a:lnTo>
                  <a:lnTo>
                    <a:pt x="197471" y="700140"/>
                  </a:lnTo>
                  <a:lnTo>
                    <a:pt x="237964" y="718680"/>
                  </a:lnTo>
                  <a:lnTo>
                    <a:pt x="280886" y="732354"/>
                  </a:lnTo>
                  <a:lnTo>
                    <a:pt x="325887" y="740814"/>
                  </a:lnTo>
                  <a:lnTo>
                    <a:pt x="372618" y="743712"/>
                  </a:lnTo>
                  <a:lnTo>
                    <a:pt x="419348" y="740814"/>
                  </a:lnTo>
                  <a:lnTo>
                    <a:pt x="464349" y="732354"/>
                  </a:lnTo>
                  <a:lnTo>
                    <a:pt x="507271" y="718680"/>
                  </a:lnTo>
                  <a:lnTo>
                    <a:pt x="547764" y="700140"/>
                  </a:lnTo>
                  <a:lnTo>
                    <a:pt x="585480" y="677084"/>
                  </a:lnTo>
                  <a:lnTo>
                    <a:pt x="620067" y="649860"/>
                  </a:lnTo>
                  <a:lnTo>
                    <a:pt x="651178" y="618815"/>
                  </a:lnTo>
                  <a:lnTo>
                    <a:pt x="678461" y="584300"/>
                  </a:lnTo>
                  <a:lnTo>
                    <a:pt x="701567" y="546662"/>
                  </a:lnTo>
                  <a:lnTo>
                    <a:pt x="720148" y="506250"/>
                  </a:lnTo>
                  <a:lnTo>
                    <a:pt x="733852" y="463412"/>
                  </a:lnTo>
                  <a:lnTo>
                    <a:pt x="742331" y="418498"/>
                  </a:lnTo>
                  <a:lnTo>
                    <a:pt x="745236" y="371856"/>
                  </a:lnTo>
                  <a:lnTo>
                    <a:pt x="742331" y="325213"/>
                  </a:lnTo>
                  <a:lnTo>
                    <a:pt x="733852" y="280299"/>
                  </a:lnTo>
                  <a:lnTo>
                    <a:pt x="720148" y="237461"/>
                  </a:lnTo>
                  <a:lnTo>
                    <a:pt x="701567" y="197049"/>
                  </a:lnTo>
                  <a:lnTo>
                    <a:pt x="678461" y="159411"/>
                  </a:lnTo>
                  <a:lnTo>
                    <a:pt x="651178" y="124896"/>
                  </a:lnTo>
                  <a:lnTo>
                    <a:pt x="620067" y="93851"/>
                  </a:lnTo>
                  <a:lnTo>
                    <a:pt x="585480" y="66627"/>
                  </a:lnTo>
                  <a:lnTo>
                    <a:pt x="547764" y="43571"/>
                  </a:lnTo>
                  <a:lnTo>
                    <a:pt x="507271" y="25031"/>
                  </a:lnTo>
                  <a:lnTo>
                    <a:pt x="464349" y="11357"/>
                  </a:lnTo>
                  <a:lnTo>
                    <a:pt x="419348" y="2897"/>
                  </a:lnTo>
                  <a:lnTo>
                    <a:pt x="372618" y="0"/>
                  </a:lnTo>
                  <a:close/>
                </a:path>
              </a:pathLst>
            </a:custGeom>
            <a:solidFill>
              <a:srgbClr val="0871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6919721" y="2922270"/>
              <a:ext cx="970915" cy="970915"/>
            </a:xfrm>
            <a:custGeom>
              <a:avLst/>
              <a:gdLst/>
              <a:ahLst/>
              <a:cxnLst/>
              <a:rect l="l" t="t" r="r" b="b"/>
              <a:pathLst>
                <a:path w="970915" h="970914">
                  <a:moveTo>
                    <a:pt x="970787" y="485393"/>
                  </a:moveTo>
                  <a:lnTo>
                    <a:pt x="968564" y="532124"/>
                  </a:lnTo>
                  <a:lnTo>
                    <a:pt x="962031" y="577601"/>
                  </a:lnTo>
                  <a:lnTo>
                    <a:pt x="951392" y="621621"/>
                  </a:lnTo>
                  <a:lnTo>
                    <a:pt x="936849" y="663980"/>
                  </a:lnTo>
                  <a:lnTo>
                    <a:pt x="918608" y="704474"/>
                  </a:lnTo>
                  <a:lnTo>
                    <a:pt x="896872" y="742900"/>
                  </a:lnTo>
                  <a:lnTo>
                    <a:pt x="871845" y="779054"/>
                  </a:lnTo>
                  <a:lnTo>
                    <a:pt x="843731" y="812732"/>
                  </a:lnTo>
                  <a:lnTo>
                    <a:pt x="812732" y="843731"/>
                  </a:lnTo>
                  <a:lnTo>
                    <a:pt x="779054" y="871845"/>
                  </a:lnTo>
                  <a:lnTo>
                    <a:pt x="742900" y="896872"/>
                  </a:lnTo>
                  <a:lnTo>
                    <a:pt x="704474" y="918608"/>
                  </a:lnTo>
                  <a:lnTo>
                    <a:pt x="663980" y="936849"/>
                  </a:lnTo>
                  <a:lnTo>
                    <a:pt x="621621" y="951392"/>
                  </a:lnTo>
                  <a:lnTo>
                    <a:pt x="577601" y="962031"/>
                  </a:lnTo>
                  <a:lnTo>
                    <a:pt x="532124" y="968564"/>
                  </a:lnTo>
                  <a:lnTo>
                    <a:pt x="485394" y="970787"/>
                  </a:lnTo>
                  <a:lnTo>
                    <a:pt x="438663" y="968564"/>
                  </a:lnTo>
                  <a:lnTo>
                    <a:pt x="393186" y="962031"/>
                  </a:lnTo>
                  <a:lnTo>
                    <a:pt x="349166" y="951392"/>
                  </a:lnTo>
                  <a:lnTo>
                    <a:pt x="306807" y="936849"/>
                  </a:lnTo>
                  <a:lnTo>
                    <a:pt x="266313" y="918608"/>
                  </a:lnTo>
                  <a:lnTo>
                    <a:pt x="227887" y="896872"/>
                  </a:lnTo>
                  <a:lnTo>
                    <a:pt x="191733" y="871845"/>
                  </a:lnTo>
                  <a:lnTo>
                    <a:pt x="158055" y="843731"/>
                  </a:lnTo>
                  <a:lnTo>
                    <a:pt x="127056" y="812732"/>
                  </a:lnTo>
                  <a:lnTo>
                    <a:pt x="98942" y="779054"/>
                  </a:lnTo>
                  <a:lnTo>
                    <a:pt x="73915" y="742900"/>
                  </a:lnTo>
                  <a:lnTo>
                    <a:pt x="52179" y="704474"/>
                  </a:lnTo>
                  <a:lnTo>
                    <a:pt x="33938" y="663980"/>
                  </a:lnTo>
                  <a:lnTo>
                    <a:pt x="19395" y="621621"/>
                  </a:lnTo>
                  <a:lnTo>
                    <a:pt x="8756" y="577601"/>
                  </a:lnTo>
                  <a:lnTo>
                    <a:pt x="2223" y="532124"/>
                  </a:lnTo>
                  <a:lnTo>
                    <a:pt x="0" y="485393"/>
                  </a:lnTo>
                  <a:lnTo>
                    <a:pt x="2223" y="438663"/>
                  </a:lnTo>
                  <a:lnTo>
                    <a:pt x="8756" y="393186"/>
                  </a:lnTo>
                  <a:lnTo>
                    <a:pt x="19395" y="349166"/>
                  </a:lnTo>
                  <a:lnTo>
                    <a:pt x="33938" y="306807"/>
                  </a:lnTo>
                  <a:lnTo>
                    <a:pt x="52179" y="266313"/>
                  </a:lnTo>
                  <a:lnTo>
                    <a:pt x="73915" y="227887"/>
                  </a:lnTo>
                  <a:lnTo>
                    <a:pt x="98942" y="191733"/>
                  </a:lnTo>
                  <a:lnTo>
                    <a:pt x="127056" y="158055"/>
                  </a:lnTo>
                  <a:lnTo>
                    <a:pt x="158055" y="127056"/>
                  </a:lnTo>
                  <a:lnTo>
                    <a:pt x="191733" y="98942"/>
                  </a:lnTo>
                  <a:lnTo>
                    <a:pt x="227887" y="73915"/>
                  </a:lnTo>
                  <a:lnTo>
                    <a:pt x="266313" y="52179"/>
                  </a:lnTo>
                  <a:lnTo>
                    <a:pt x="306807" y="33938"/>
                  </a:lnTo>
                  <a:lnTo>
                    <a:pt x="349166" y="19395"/>
                  </a:lnTo>
                  <a:lnTo>
                    <a:pt x="393186" y="8756"/>
                  </a:lnTo>
                  <a:lnTo>
                    <a:pt x="438663" y="2223"/>
                  </a:lnTo>
                  <a:lnTo>
                    <a:pt x="485394" y="0"/>
                  </a:lnTo>
                  <a:lnTo>
                    <a:pt x="534133" y="2403"/>
                  </a:lnTo>
                  <a:lnTo>
                    <a:pt x="581443" y="9463"/>
                  </a:lnTo>
                  <a:lnTo>
                    <a:pt x="627119" y="20955"/>
                  </a:lnTo>
                  <a:lnTo>
                    <a:pt x="670956" y="36655"/>
                  </a:lnTo>
                  <a:lnTo>
                    <a:pt x="712752" y="56337"/>
                  </a:lnTo>
                  <a:lnTo>
                    <a:pt x="752302" y="79777"/>
                  </a:lnTo>
                  <a:lnTo>
                    <a:pt x="789402" y="106751"/>
                  </a:lnTo>
                  <a:lnTo>
                    <a:pt x="823849" y="137032"/>
                  </a:lnTo>
                </a:path>
              </a:pathLst>
            </a:custGeom>
            <a:ln w="28575">
              <a:solidFill>
                <a:srgbClr val="0871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568183" y="2932150"/>
              <a:ext cx="467893" cy="467893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548371" y="2909328"/>
              <a:ext cx="507492" cy="582155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7600187" y="2964180"/>
              <a:ext cx="353695" cy="353695"/>
            </a:xfrm>
            <a:custGeom>
              <a:avLst/>
              <a:gdLst/>
              <a:ahLst/>
              <a:cxnLst/>
              <a:rect l="l" t="t" r="r" b="b"/>
              <a:pathLst>
                <a:path w="353695" h="353695">
                  <a:moveTo>
                    <a:pt x="176783" y="0"/>
                  </a:moveTo>
                  <a:lnTo>
                    <a:pt x="129778" y="6312"/>
                  </a:lnTo>
                  <a:lnTo>
                    <a:pt x="87545" y="24129"/>
                  </a:lnTo>
                  <a:lnTo>
                    <a:pt x="51768" y="51768"/>
                  </a:lnTo>
                  <a:lnTo>
                    <a:pt x="24129" y="87545"/>
                  </a:lnTo>
                  <a:lnTo>
                    <a:pt x="6312" y="129778"/>
                  </a:lnTo>
                  <a:lnTo>
                    <a:pt x="0" y="176784"/>
                  </a:lnTo>
                  <a:lnTo>
                    <a:pt x="6312" y="223789"/>
                  </a:lnTo>
                  <a:lnTo>
                    <a:pt x="24129" y="266022"/>
                  </a:lnTo>
                  <a:lnTo>
                    <a:pt x="51768" y="301799"/>
                  </a:lnTo>
                  <a:lnTo>
                    <a:pt x="87545" y="329438"/>
                  </a:lnTo>
                  <a:lnTo>
                    <a:pt x="129778" y="347255"/>
                  </a:lnTo>
                  <a:lnTo>
                    <a:pt x="176783" y="353568"/>
                  </a:lnTo>
                  <a:lnTo>
                    <a:pt x="223789" y="347255"/>
                  </a:lnTo>
                  <a:lnTo>
                    <a:pt x="266022" y="329438"/>
                  </a:lnTo>
                  <a:lnTo>
                    <a:pt x="301799" y="301799"/>
                  </a:lnTo>
                  <a:lnTo>
                    <a:pt x="329437" y="266022"/>
                  </a:lnTo>
                  <a:lnTo>
                    <a:pt x="347255" y="223789"/>
                  </a:lnTo>
                  <a:lnTo>
                    <a:pt x="353567" y="176784"/>
                  </a:lnTo>
                  <a:lnTo>
                    <a:pt x="347255" y="129778"/>
                  </a:lnTo>
                  <a:lnTo>
                    <a:pt x="329437" y="87545"/>
                  </a:lnTo>
                  <a:lnTo>
                    <a:pt x="301799" y="51768"/>
                  </a:lnTo>
                  <a:lnTo>
                    <a:pt x="266022" y="24129"/>
                  </a:lnTo>
                  <a:lnTo>
                    <a:pt x="223789" y="6312"/>
                  </a:lnTo>
                  <a:lnTo>
                    <a:pt x="17678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7600187" y="2964180"/>
              <a:ext cx="353695" cy="353695"/>
            </a:xfrm>
            <a:custGeom>
              <a:avLst/>
              <a:gdLst/>
              <a:ahLst/>
              <a:cxnLst/>
              <a:rect l="l" t="t" r="r" b="b"/>
              <a:pathLst>
                <a:path w="353695" h="353695">
                  <a:moveTo>
                    <a:pt x="0" y="176784"/>
                  </a:moveTo>
                  <a:lnTo>
                    <a:pt x="6312" y="129778"/>
                  </a:lnTo>
                  <a:lnTo>
                    <a:pt x="24129" y="87545"/>
                  </a:lnTo>
                  <a:lnTo>
                    <a:pt x="51768" y="51768"/>
                  </a:lnTo>
                  <a:lnTo>
                    <a:pt x="87545" y="24129"/>
                  </a:lnTo>
                  <a:lnTo>
                    <a:pt x="129778" y="6312"/>
                  </a:lnTo>
                  <a:lnTo>
                    <a:pt x="176783" y="0"/>
                  </a:lnTo>
                  <a:lnTo>
                    <a:pt x="223789" y="6312"/>
                  </a:lnTo>
                  <a:lnTo>
                    <a:pt x="266022" y="24129"/>
                  </a:lnTo>
                  <a:lnTo>
                    <a:pt x="301799" y="51768"/>
                  </a:lnTo>
                  <a:lnTo>
                    <a:pt x="329437" y="87545"/>
                  </a:lnTo>
                  <a:lnTo>
                    <a:pt x="347255" y="129778"/>
                  </a:lnTo>
                  <a:lnTo>
                    <a:pt x="353567" y="176784"/>
                  </a:lnTo>
                  <a:lnTo>
                    <a:pt x="347255" y="223789"/>
                  </a:lnTo>
                  <a:lnTo>
                    <a:pt x="329437" y="266022"/>
                  </a:lnTo>
                  <a:lnTo>
                    <a:pt x="301799" y="301799"/>
                  </a:lnTo>
                  <a:lnTo>
                    <a:pt x="266022" y="329438"/>
                  </a:lnTo>
                  <a:lnTo>
                    <a:pt x="223789" y="347255"/>
                  </a:lnTo>
                  <a:lnTo>
                    <a:pt x="176783" y="353568"/>
                  </a:lnTo>
                  <a:lnTo>
                    <a:pt x="129778" y="347255"/>
                  </a:lnTo>
                  <a:lnTo>
                    <a:pt x="87545" y="329438"/>
                  </a:lnTo>
                  <a:lnTo>
                    <a:pt x="51768" y="301799"/>
                  </a:lnTo>
                  <a:lnTo>
                    <a:pt x="24129" y="266022"/>
                  </a:lnTo>
                  <a:lnTo>
                    <a:pt x="6312" y="223789"/>
                  </a:lnTo>
                  <a:lnTo>
                    <a:pt x="0" y="176784"/>
                  </a:lnTo>
                  <a:close/>
                </a:path>
              </a:pathLst>
            </a:custGeom>
            <a:ln w="12700">
              <a:solidFill>
                <a:srgbClr val="0871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7700264" y="2982214"/>
            <a:ext cx="1562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solidFill>
                  <a:srgbClr val="087150"/>
                </a:solidFill>
                <a:latin typeface="Century Gothic"/>
                <a:cs typeface="Century Gothic"/>
              </a:rPr>
              <a:t>3</a:t>
            </a:r>
            <a:endParaRPr sz="1800">
              <a:latin typeface="Century Gothic"/>
              <a:cs typeface="Century Gothic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1539239" y="3171444"/>
            <a:ext cx="6075045" cy="452755"/>
            <a:chOff x="1539239" y="3171444"/>
            <a:chExt cx="6075045" cy="452755"/>
          </a:xfrm>
        </p:grpSpPr>
        <p:sp>
          <p:nvSpPr>
            <p:cNvPr id="36" name="object 36"/>
            <p:cNvSpPr/>
            <p:nvPr/>
          </p:nvSpPr>
          <p:spPr>
            <a:xfrm>
              <a:off x="5044567" y="3365500"/>
              <a:ext cx="1876425" cy="85725"/>
            </a:xfrm>
            <a:custGeom>
              <a:avLst/>
              <a:gdLst/>
              <a:ahLst/>
              <a:cxnLst/>
              <a:rect l="l" t="t" r="r" b="b"/>
              <a:pathLst>
                <a:path w="1876425" h="85725">
                  <a:moveTo>
                    <a:pt x="1790700" y="0"/>
                  </a:moveTo>
                  <a:lnTo>
                    <a:pt x="1819275" y="42925"/>
                  </a:lnTo>
                  <a:lnTo>
                    <a:pt x="1790700" y="85725"/>
                  </a:lnTo>
                  <a:lnTo>
                    <a:pt x="1847934" y="57150"/>
                  </a:lnTo>
                  <a:lnTo>
                    <a:pt x="1827149" y="57150"/>
                  </a:lnTo>
                  <a:lnTo>
                    <a:pt x="1833626" y="50800"/>
                  </a:lnTo>
                  <a:lnTo>
                    <a:pt x="1833626" y="35051"/>
                  </a:lnTo>
                  <a:lnTo>
                    <a:pt x="1827149" y="28575"/>
                  </a:lnTo>
                  <a:lnTo>
                    <a:pt x="1847765" y="28575"/>
                  </a:lnTo>
                  <a:lnTo>
                    <a:pt x="1790700" y="0"/>
                  </a:lnTo>
                  <a:close/>
                </a:path>
                <a:path w="1876425" h="85725">
                  <a:moveTo>
                    <a:pt x="1809721" y="28575"/>
                  </a:moveTo>
                  <a:lnTo>
                    <a:pt x="6477" y="28575"/>
                  </a:lnTo>
                  <a:lnTo>
                    <a:pt x="0" y="35051"/>
                  </a:lnTo>
                  <a:lnTo>
                    <a:pt x="0" y="50800"/>
                  </a:lnTo>
                  <a:lnTo>
                    <a:pt x="6477" y="57150"/>
                  </a:lnTo>
                  <a:lnTo>
                    <a:pt x="1809778" y="57150"/>
                  </a:lnTo>
                  <a:lnTo>
                    <a:pt x="1819275" y="42925"/>
                  </a:lnTo>
                  <a:lnTo>
                    <a:pt x="1809721" y="28575"/>
                  </a:lnTo>
                  <a:close/>
                </a:path>
                <a:path w="1876425" h="85725">
                  <a:moveTo>
                    <a:pt x="1847765" y="28575"/>
                  </a:moveTo>
                  <a:lnTo>
                    <a:pt x="1827149" y="28575"/>
                  </a:lnTo>
                  <a:lnTo>
                    <a:pt x="1833626" y="35051"/>
                  </a:lnTo>
                  <a:lnTo>
                    <a:pt x="1833626" y="50800"/>
                  </a:lnTo>
                  <a:lnTo>
                    <a:pt x="1827149" y="57150"/>
                  </a:lnTo>
                  <a:lnTo>
                    <a:pt x="1847934" y="57150"/>
                  </a:lnTo>
                  <a:lnTo>
                    <a:pt x="1876425" y="42925"/>
                  </a:lnTo>
                  <a:lnTo>
                    <a:pt x="1847765" y="28575"/>
                  </a:lnTo>
                  <a:close/>
                </a:path>
              </a:pathLst>
            </a:custGeom>
            <a:solidFill>
              <a:srgbClr val="0871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7" name="object 3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39239" y="3188208"/>
              <a:ext cx="408432" cy="408432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347972" y="3176016"/>
              <a:ext cx="448055" cy="448055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196327" y="3171444"/>
              <a:ext cx="417575" cy="416051"/>
            </a:xfrm>
            <a:prstGeom prst="rect">
              <a:avLst/>
            </a:prstGeom>
          </p:spPr>
        </p:pic>
      </p:grpSp>
      <p:sp>
        <p:nvSpPr>
          <p:cNvPr id="40" name="object 4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6347" rIns="0" bIns="0" rtlCol="0">
            <a:spAutoFit/>
          </a:bodyPr>
          <a:lstStyle/>
          <a:p>
            <a:pPr marL="2392045">
              <a:lnSpc>
                <a:spcPts val="1250"/>
              </a:lnSpc>
            </a:pPr>
            <a:fld id="{81D60167-4931-47E6-BA6A-407CBD079E47}" type="slidenum">
              <a:rPr spc="-25" dirty="0"/>
              <a:t>211</a:t>
            </a:fld>
            <a:endParaRPr spc="-25" dirty="0"/>
          </a:p>
        </p:txBody>
      </p:sp>
      <p:sp>
        <p:nvSpPr>
          <p:cNvPr id="41" name="object 4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/>
              <a:t>©</a:t>
            </a:r>
            <a:r>
              <a:rPr spc="-15" dirty="0"/>
              <a:t> </a:t>
            </a:r>
            <a:r>
              <a:rPr dirty="0"/>
              <a:t>The</a:t>
            </a:r>
            <a:r>
              <a:rPr spc="-30" dirty="0"/>
              <a:t> </a:t>
            </a:r>
            <a:r>
              <a:rPr dirty="0"/>
              <a:t>KPI</a:t>
            </a:r>
            <a:r>
              <a:rPr spc="-5" dirty="0"/>
              <a:t> </a:t>
            </a:r>
            <a:r>
              <a:rPr dirty="0"/>
              <a:t>Institute</a:t>
            </a:r>
            <a:r>
              <a:rPr spc="-20" dirty="0"/>
              <a:t> 2023</a:t>
            </a:r>
          </a:p>
        </p:txBody>
      </p:sp>
    </p:spTree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09258" rIns="0" bIns="0" rtlCol="0">
            <a:spAutoFit/>
          </a:bodyPr>
          <a:lstStyle/>
          <a:p>
            <a:pPr marL="31115">
              <a:lnSpc>
                <a:spcPct val="100000"/>
              </a:lnSpc>
              <a:spcBef>
                <a:spcPts val="100"/>
              </a:spcBef>
            </a:pPr>
            <a:r>
              <a:rPr spc="270" dirty="0"/>
              <a:t>KPI</a:t>
            </a:r>
            <a:r>
              <a:rPr spc="-10" dirty="0"/>
              <a:t> </a:t>
            </a:r>
            <a:r>
              <a:rPr spc="100" dirty="0"/>
              <a:t>ACTIVATION</a:t>
            </a:r>
            <a:r>
              <a:rPr spc="35" dirty="0"/>
              <a:t> </a:t>
            </a:r>
            <a:r>
              <a:rPr spc="180" dirty="0"/>
              <a:t>TECHNIQUES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9829" y="6369202"/>
            <a:ext cx="113919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i="1" spc="-105" dirty="0">
                <a:solidFill>
                  <a:srgbClr val="5F5F5F"/>
                </a:solidFill>
                <a:latin typeface="Lucida Sans"/>
                <a:cs typeface="Lucida Sans"/>
              </a:rPr>
              <a:t>Source:</a:t>
            </a:r>
            <a:r>
              <a:rPr sz="1000" i="1" spc="-80" dirty="0">
                <a:solidFill>
                  <a:srgbClr val="5F5F5F"/>
                </a:solidFill>
                <a:latin typeface="Lucida Sans"/>
                <a:cs typeface="Lucida Sans"/>
              </a:rPr>
              <a:t> </a:t>
            </a:r>
            <a:r>
              <a:rPr sz="1000" i="1" spc="-70" dirty="0">
                <a:solidFill>
                  <a:srgbClr val="5F5F5F"/>
                </a:solidFill>
                <a:latin typeface="Lucida Sans"/>
                <a:cs typeface="Lucida Sans"/>
              </a:rPr>
              <a:t>EQAVET</a:t>
            </a:r>
            <a:r>
              <a:rPr sz="1000" i="1" spc="-60" dirty="0">
                <a:solidFill>
                  <a:srgbClr val="5F5F5F"/>
                </a:solidFill>
                <a:latin typeface="Lucida Sans"/>
                <a:cs typeface="Lucida Sans"/>
              </a:rPr>
              <a:t> </a:t>
            </a:r>
            <a:r>
              <a:rPr sz="1000" i="1" spc="-80" dirty="0">
                <a:solidFill>
                  <a:srgbClr val="5F5F5F"/>
                </a:solidFill>
                <a:latin typeface="Lucida Sans"/>
                <a:cs typeface="Lucida Sans"/>
              </a:rPr>
              <a:t>(n.d.)</a:t>
            </a:r>
            <a:endParaRPr sz="1000">
              <a:latin typeface="Lucida Sans"/>
              <a:cs typeface="Lucida San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22654" y="2773806"/>
            <a:ext cx="6452235" cy="279400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4290060" indent="174625">
              <a:lnSpc>
                <a:spcPct val="100600"/>
              </a:lnSpc>
              <a:spcBef>
                <a:spcPts val="85"/>
              </a:spcBef>
            </a:pPr>
            <a:r>
              <a:rPr sz="1600" dirty="0">
                <a:solidFill>
                  <a:srgbClr val="087150"/>
                </a:solidFill>
                <a:latin typeface="Century Gothic"/>
                <a:cs typeface="Century Gothic"/>
              </a:rPr>
              <a:t>Meeting</a:t>
            </a:r>
            <a:r>
              <a:rPr sz="1600" spc="135" dirty="0">
                <a:solidFill>
                  <a:srgbClr val="087150"/>
                </a:solidFill>
                <a:latin typeface="Century Gothic"/>
                <a:cs typeface="Century Gothic"/>
              </a:rPr>
              <a:t> </a:t>
            </a:r>
            <a:r>
              <a:rPr sz="1600" spc="170" dirty="0">
                <a:solidFill>
                  <a:srgbClr val="087150"/>
                </a:solidFill>
                <a:latin typeface="Century Gothic"/>
                <a:cs typeface="Century Gothic"/>
              </a:rPr>
              <a:t>KPI</a:t>
            </a:r>
            <a:r>
              <a:rPr sz="1600" spc="135" dirty="0">
                <a:solidFill>
                  <a:srgbClr val="087150"/>
                </a:solidFill>
                <a:latin typeface="Century Gothic"/>
                <a:cs typeface="Century Gothic"/>
              </a:rPr>
              <a:t> </a:t>
            </a:r>
            <a:r>
              <a:rPr sz="1600" spc="-20" dirty="0">
                <a:solidFill>
                  <a:srgbClr val="087150"/>
                </a:solidFill>
                <a:latin typeface="Century Gothic"/>
                <a:cs typeface="Century Gothic"/>
              </a:rPr>
              <a:t>data </a:t>
            </a:r>
            <a:r>
              <a:rPr sz="1600" spc="10" dirty="0">
                <a:solidFill>
                  <a:srgbClr val="087150"/>
                </a:solidFill>
                <a:latin typeface="Century Gothic"/>
                <a:cs typeface="Century Gothic"/>
              </a:rPr>
              <a:t>custodians</a:t>
            </a:r>
            <a:r>
              <a:rPr sz="1600" spc="180" dirty="0">
                <a:solidFill>
                  <a:srgbClr val="087150"/>
                </a:solidFill>
                <a:latin typeface="Century Gothic"/>
                <a:cs typeface="Century Gothic"/>
              </a:rPr>
              <a:t> </a:t>
            </a:r>
            <a:r>
              <a:rPr sz="1600" spc="110" dirty="0">
                <a:solidFill>
                  <a:srgbClr val="087150"/>
                </a:solidFill>
                <a:latin typeface="Century Gothic"/>
                <a:cs typeface="Century Gothic"/>
              </a:rPr>
              <a:t>in</a:t>
            </a:r>
            <a:r>
              <a:rPr sz="1600" spc="165" dirty="0">
                <a:solidFill>
                  <a:srgbClr val="087150"/>
                </a:solidFill>
                <a:latin typeface="Century Gothic"/>
                <a:cs typeface="Century Gothic"/>
              </a:rPr>
              <a:t> </a:t>
            </a:r>
            <a:r>
              <a:rPr sz="1600" spc="40" dirty="0">
                <a:solidFill>
                  <a:srgbClr val="087150"/>
                </a:solidFill>
                <a:latin typeface="Century Gothic"/>
                <a:cs typeface="Century Gothic"/>
              </a:rPr>
              <a:t>person</a:t>
            </a:r>
            <a:endParaRPr sz="1600">
              <a:latin typeface="Century Gothic"/>
              <a:cs typeface="Century Gothic"/>
            </a:endParaRPr>
          </a:p>
          <a:p>
            <a:pPr>
              <a:lnSpc>
                <a:spcPct val="100000"/>
              </a:lnSpc>
              <a:spcBef>
                <a:spcPts val="1110"/>
              </a:spcBef>
            </a:pPr>
            <a:endParaRPr sz="1600">
              <a:latin typeface="Century Gothic"/>
              <a:cs typeface="Century Gothic"/>
            </a:endParaRPr>
          </a:p>
          <a:p>
            <a:pPr marL="24130" marR="5080">
              <a:lnSpc>
                <a:spcPct val="100000"/>
              </a:lnSpc>
            </a:pPr>
            <a:r>
              <a:rPr sz="1800" spc="90" dirty="0">
                <a:solidFill>
                  <a:srgbClr val="5F5F5F"/>
                </a:solidFill>
                <a:latin typeface="Century Gothic"/>
                <a:cs typeface="Century Gothic"/>
              </a:rPr>
              <a:t>Maritz</a:t>
            </a:r>
            <a:r>
              <a:rPr sz="1800" spc="30" dirty="0">
                <a:solidFill>
                  <a:srgbClr val="5F5F5F"/>
                </a:solidFill>
                <a:latin typeface="Century Gothic"/>
                <a:cs typeface="Century Gothic"/>
              </a:rPr>
              <a:t> </a:t>
            </a:r>
            <a:r>
              <a:rPr sz="1800" spc="110" dirty="0">
                <a:solidFill>
                  <a:srgbClr val="5F5F5F"/>
                </a:solidFill>
                <a:latin typeface="Century Gothic"/>
                <a:cs typeface="Century Gothic"/>
              </a:rPr>
              <a:t>Institute</a:t>
            </a:r>
            <a:r>
              <a:rPr sz="1800" spc="30" dirty="0">
                <a:solidFill>
                  <a:srgbClr val="5F5F5F"/>
                </a:solidFill>
                <a:latin typeface="Century Gothic"/>
                <a:cs typeface="Century Gothic"/>
              </a:rPr>
              <a:t> </a:t>
            </a:r>
            <a:r>
              <a:rPr sz="1800" spc="80" dirty="0">
                <a:solidFill>
                  <a:srgbClr val="5F5F5F"/>
                </a:solidFill>
                <a:latin typeface="Century Gothic"/>
                <a:cs typeface="Century Gothic"/>
              </a:rPr>
              <a:t>-</a:t>
            </a:r>
            <a:r>
              <a:rPr sz="1800" spc="25" dirty="0">
                <a:solidFill>
                  <a:srgbClr val="5F5F5F"/>
                </a:solidFill>
                <a:latin typeface="Century Gothic"/>
                <a:cs typeface="Century Gothic"/>
              </a:rPr>
              <a:t> </a:t>
            </a:r>
            <a:r>
              <a:rPr sz="1800" dirty="0">
                <a:solidFill>
                  <a:srgbClr val="5F5F5F"/>
                </a:solidFill>
                <a:latin typeface="Century Gothic"/>
                <a:cs typeface="Century Gothic"/>
              </a:rPr>
              <a:t>3</a:t>
            </a:r>
            <a:r>
              <a:rPr sz="1800" spc="20" dirty="0">
                <a:solidFill>
                  <a:srgbClr val="5F5F5F"/>
                </a:solidFill>
                <a:latin typeface="Century Gothic"/>
                <a:cs typeface="Century Gothic"/>
              </a:rPr>
              <a:t> </a:t>
            </a:r>
            <a:r>
              <a:rPr sz="1800" spc="80" dirty="0">
                <a:solidFill>
                  <a:srgbClr val="5F5F5F"/>
                </a:solidFill>
                <a:latin typeface="Century Gothic"/>
                <a:cs typeface="Century Gothic"/>
              </a:rPr>
              <a:t>main</a:t>
            </a:r>
            <a:r>
              <a:rPr sz="1800" dirty="0">
                <a:solidFill>
                  <a:srgbClr val="5F5F5F"/>
                </a:solidFill>
                <a:latin typeface="Century Gothic"/>
                <a:cs typeface="Century Gothic"/>
              </a:rPr>
              <a:t> </a:t>
            </a:r>
            <a:r>
              <a:rPr sz="1800" spc="60" dirty="0">
                <a:solidFill>
                  <a:srgbClr val="5F5F5F"/>
                </a:solidFill>
                <a:latin typeface="Century Gothic"/>
                <a:cs typeface="Century Gothic"/>
              </a:rPr>
              <a:t>benefits</a:t>
            </a:r>
            <a:r>
              <a:rPr sz="1800" spc="30" dirty="0">
                <a:solidFill>
                  <a:srgbClr val="5F5F5F"/>
                </a:solidFill>
                <a:latin typeface="Century Gothic"/>
                <a:cs typeface="Century Gothic"/>
              </a:rPr>
              <a:t> </a:t>
            </a:r>
            <a:r>
              <a:rPr sz="1800" spc="75" dirty="0">
                <a:solidFill>
                  <a:srgbClr val="5F5F5F"/>
                </a:solidFill>
                <a:latin typeface="Century Gothic"/>
                <a:cs typeface="Century Gothic"/>
              </a:rPr>
              <a:t>for</a:t>
            </a:r>
            <a:r>
              <a:rPr sz="1800" spc="25" dirty="0">
                <a:solidFill>
                  <a:srgbClr val="5F5F5F"/>
                </a:solidFill>
                <a:latin typeface="Century Gothic"/>
                <a:cs typeface="Century Gothic"/>
              </a:rPr>
              <a:t> </a:t>
            </a:r>
            <a:r>
              <a:rPr sz="1800" dirty="0">
                <a:solidFill>
                  <a:srgbClr val="5F5F5F"/>
                </a:solidFill>
                <a:latin typeface="Century Gothic"/>
                <a:cs typeface="Century Gothic"/>
              </a:rPr>
              <a:t>conducting </a:t>
            </a:r>
            <a:r>
              <a:rPr sz="1800" spc="-75" dirty="0">
                <a:solidFill>
                  <a:srgbClr val="5F5F5F"/>
                </a:solidFill>
                <a:latin typeface="Century Gothic"/>
                <a:cs typeface="Century Gothic"/>
              </a:rPr>
              <a:t>face</a:t>
            </a:r>
            <a:r>
              <a:rPr sz="1800" spc="10" dirty="0">
                <a:solidFill>
                  <a:srgbClr val="5F5F5F"/>
                </a:solidFill>
                <a:latin typeface="Century Gothic"/>
                <a:cs typeface="Century Gothic"/>
              </a:rPr>
              <a:t> </a:t>
            </a:r>
            <a:r>
              <a:rPr sz="1800" spc="-25" dirty="0">
                <a:solidFill>
                  <a:srgbClr val="5F5F5F"/>
                </a:solidFill>
                <a:latin typeface="Century Gothic"/>
                <a:cs typeface="Century Gothic"/>
              </a:rPr>
              <a:t>to </a:t>
            </a:r>
            <a:r>
              <a:rPr sz="1800" spc="-75" dirty="0">
                <a:solidFill>
                  <a:srgbClr val="5F5F5F"/>
                </a:solidFill>
                <a:latin typeface="Century Gothic"/>
                <a:cs typeface="Century Gothic"/>
              </a:rPr>
              <a:t>face</a:t>
            </a:r>
            <a:r>
              <a:rPr sz="1800" spc="-45" dirty="0">
                <a:solidFill>
                  <a:srgbClr val="5F5F5F"/>
                </a:solidFill>
                <a:latin typeface="Century Gothic"/>
                <a:cs typeface="Century Gothic"/>
              </a:rPr>
              <a:t> </a:t>
            </a:r>
            <a:r>
              <a:rPr sz="1800" spc="50" dirty="0">
                <a:solidFill>
                  <a:srgbClr val="5F5F5F"/>
                </a:solidFill>
                <a:latin typeface="Century Gothic"/>
                <a:cs typeface="Century Gothic"/>
              </a:rPr>
              <a:t>meetings:</a:t>
            </a:r>
            <a:endParaRPr sz="1800">
              <a:latin typeface="Century Gothic"/>
              <a:cs typeface="Century Gothic"/>
            </a:endParaRPr>
          </a:p>
          <a:p>
            <a:pPr marL="310515" indent="-286385">
              <a:lnSpc>
                <a:spcPct val="100000"/>
              </a:lnSpc>
              <a:spcBef>
                <a:spcPts val="1914"/>
              </a:spcBef>
              <a:buClr>
                <a:srgbClr val="0F8A49"/>
              </a:buClr>
              <a:buSzPct val="61111"/>
              <a:buChar char="•"/>
              <a:tabLst>
                <a:tab pos="310515" algn="l"/>
              </a:tabLst>
            </a:pPr>
            <a:r>
              <a:rPr sz="1800" dirty="0">
                <a:solidFill>
                  <a:srgbClr val="5F5F5F"/>
                </a:solidFill>
                <a:latin typeface="Tahoma"/>
                <a:cs typeface="Tahoma"/>
              </a:rPr>
              <a:t>Captures</a:t>
            </a:r>
            <a:r>
              <a:rPr sz="1800" spc="-15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10" dirty="0">
                <a:solidFill>
                  <a:srgbClr val="5F5F5F"/>
                </a:solidFill>
                <a:latin typeface="Tahoma"/>
                <a:cs typeface="Tahoma"/>
              </a:rPr>
              <a:t>attention</a:t>
            </a:r>
            <a:endParaRPr sz="1800">
              <a:latin typeface="Tahoma"/>
              <a:cs typeface="Tahoma"/>
            </a:endParaRPr>
          </a:p>
          <a:p>
            <a:pPr marL="310515" indent="-286385">
              <a:lnSpc>
                <a:spcPct val="100000"/>
              </a:lnSpc>
              <a:spcBef>
                <a:spcPts val="1080"/>
              </a:spcBef>
              <a:buClr>
                <a:srgbClr val="0F8A49"/>
              </a:buClr>
              <a:buSzPct val="61111"/>
              <a:buChar char="•"/>
              <a:tabLst>
                <a:tab pos="310515" algn="l"/>
              </a:tabLst>
            </a:pPr>
            <a:r>
              <a:rPr sz="1800" spc="-35" dirty="0">
                <a:solidFill>
                  <a:srgbClr val="5F5F5F"/>
                </a:solidFill>
                <a:latin typeface="Tahoma"/>
                <a:cs typeface="Tahoma"/>
              </a:rPr>
              <a:t>Inspires</a:t>
            </a:r>
            <a:r>
              <a:rPr sz="1800" spc="-18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85" dirty="0">
                <a:solidFill>
                  <a:srgbClr val="5F5F5F"/>
                </a:solidFill>
                <a:latin typeface="Tahoma"/>
                <a:cs typeface="Tahoma"/>
              </a:rPr>
              <a:t>a</a:t>
            </a:r>
            <a:r>
              <a:rPr sz="1800" spc="-17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20" dirty="0">
                <a:solidFill>
                  <a:srgbClr val="5F5F5F"/>
                </a:solidFill>
                <a:latin typeface="Tahoma"/>
                <a:cs typeface="Tahoma"/>
              </a:rPr>
              <a:t>positive</a:t>
            </a:r>
            <a:r>
              <a:rPr sz="1800" spc="-18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10" dirty="0">
                <a:solidFill>
                  <a:srgbClr val="5F5F5F"/>
                </a:solidFill>
                <a:latin typeface="Tahoma"/>
                <a:cs typeface="Tahoma"/>
              </a:rPr>
              <a:t>attitude</a:t>
            </a:r>
            <a:endParaRPr sz="1800">
              <a:latin typeface="Tahoma"/>
              <a:cs typeface="Tahoma"/>
            </a:endParaRPr>
          </a:p>
          <a:p>
            <a:pPr marL="310515" indent="-286385">
              <a:lnSpc>
                <a:spcPct val="100000"/>
              </a:lnSpc>
              <a:spcBef>
                <a:spcPts val="1080"/>
              </a:spcBef>
              <a:buClr>
                <a:srgbClr val="0F8A49"/>
              </a:buClr>
              <a:buSzPct val="61111"/>
              <a:buChar char="•"/>
              <a:tabLst>
                <a:tab pos="310515" algn="l"/>
              </a:tabLst>
            </a:pPr>
            <a:r>
              <a:rPr sz="1800" spc="-25" dirty="0">
                <a:solidFill>
                  <a:srgbClr val="5F5F5F"/>
                </a:solidFill>
                <a:latin typeface="Tahoma"/>
                <a:cs typeface="Tahoma"/>
              </a:rPr>
              <a:t>Strengthens</a:t>
            </a:r>
            <a:r>
              <a:rPr sz="1800" spc="-16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60" dirty="0">
                <a:solidFill>
                  <a:srgbClr val="5F5F5F"/>
                </a:solidFill>
                <a:latin typeface="Tahoma"/>
                <a:cs typeface="Tahoma"/>
              </a:rPr>
              <a:t>human</a:t>
            </a:r>
            <a:r>
              <a:rPr sz="1800" spc="-15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10" dirty="0">
                <a:solidFill>
                  <a:srgbClr val="5F5F5F"/>
                </a:solidFill>
                <a:latin typeface="Tahoma"/>
                <a:cs typeface="Tahoma"/>
              </a:rPr>
              <a:t>networks</a:t>
            </a:r>
            <a:r>
              <a:rPr sz="1800" spc="-17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45" dirty="0">
                <a:solidFill>
                  <a:srgbClr val="5F5F5F"/>
                </a:solidFill>
                <a:latin typeface="Tahoma"/>
                <a:cs typeface="Tahoma"/>
              </a:rPr>
              <a:t>and</a:t>
            </a:r>
            <a:r>
              <a:rPr sz="1800" spc="-16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35" dirty="0">
                <a:solidFill>
                  <a:srgbClr val="5F5F5F"/>
                </a:solidFill>
                <a:latin typeface="Tahoma"/>
                <a:cs typeface="Tahoma"/>
              </a:rPr>
              <a:t>business</a:t>
            </a:r>
            <a:r>
              <a:rPr sz="1800" spc="-15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10" dirty="0">
                <a:solidFill>
                  <a:srgbClr val="5F5F5F"/>
                </a:solidFill>
                <a:latin typeface="Tahoma"/>
                <a:cs typeface="Tahoma"/>
              </a:rPr>
              <a:t>relationships</a:t>
            </a:r>
            <a:endParaRPr sz="1800">
              <a:latin typeface="Tahoma"/>
              <a:cs typeface="Tahoma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2615310" y="1636788"/>
            <a:ext cx="2513330" cy="868680"/>
            <a:chOff x="2615310" y="1636788"/>
            <a:chExt cx="2513330" cy="868680"/>
          </a:xfrm>
        </p:grpSpPr>
        <p:sp>
          <p:nvSpPr>
            <p:cNvPr id="6" name="object 6"/>
            <p:cNvSpPr/>
            <p:nvPr/>
          </p:nvSpPr>
          <p:spPr>
            <a:xfrm>
              <a:off x="2615310" y="2051811"/>
              <a:ext cx="1534795" cy="85725"/>
            </a:xfrm>
            <a:custGeom>
              <a:avLst/>
              <a:gdLst/>
              <a:ahLst/>
              <a:cxnLst/>
              <a:rect l="l" t="t" r="r" b="b"/>
              <a:pathLst>
                <a:path w="1534795" h="85725">
                  <a:moveTo>
                    <a:pt x="1448942" y="0"/>
                  </a:moveTo>
                  <a:lnTo>
                    <a:pt x="1477517" y="42925"/>
                  </a:lnTo>
                  <a:lnTo>
                    <a:pt x="1448942" y="85725"/>
                  </a:lnTo>
                  <a:lnTo>
                    <a:pt x="1506177" y="57150"/>
                  </a:lnTo>
                  <a:lnTo>
                    <a:pt x="1485391" y="57150"/>
                  </a:lnTo>
                  <a:lnTo>
                    <a:pt x="1491868" y="50800"/>
                  </a:lnTo>
                  <a:lnTo>
                    <a:pt x="1491868" y="35051"/>
                  </a:lnTo>
                  <a:lnTo>
                    <a:pt x="1485391" y="28575"/>
                  </a:lnTo>
                  <a:lnTo>
                    <a:pt x="1506008" y="28575"/>
                  </a:lnTo>
                  <a:lnTo>
                    <a:pt x="1448942" y="0"/>
                  </a:lnTo>
                  <a:close/>
                </a:path>
                <a:path w="1534795" h="85725">
                  <a:moveTo>
                    <a:pt x="1467964" y="28575"/>
                  </a:moveTo>
                  <a:lnTo>
                    <a:pt x="6476" y="28575"/>
                  </a:lnTo>
                  <a:lnTo>
                    <a:pt x="0" y="35051"/>
                  </a:lnTo>
                  <a:lnTo>
                    <a:pt x="0" y="50800"/>
                  </a:lnTo>
                  <a:lnTo>
                    <a:pt x="6476" y="57150"/>
                  </a:lnTo>
                  <a:lnTo>
                    <a:pt x="1468021" y="57150"/>
                  </a:lnTo>
                  <a:lnTo>
                    <a:pt x="1477517" y="42925"/>
                  </a:lnTo>
                  <a:lnTo>
                    <a:pt x="1467964" y="28575"/>
                  </a:lnTo>
                  <a:close/>
                </a:path>
                <a:path w="1534795" h="85725">
                  <a:moveTo>
                    <a:pt x="1506008" y="28575"/>
                  </a:moveTo>
                  <a:lnTo>
                    <a:pt x="1485391" y="28575"/>
                  </a:lnTo>
                  <a:lnTo>
                    <a:pt x="1491868" y="35051"/>
                  </a:lnTo>
                  <a:lnTo>
                    <a:pt x="1491868" y="50800"/>
                  </a:lnTo>
                  <a:lnTo>
                    <a:pt x="1485391" y="57150"/>
                  </a:lnTo>
                  <a:lnTo>
                    <a:pt x="1506177" y="57150"/>
                  </a:lnTo>
                  <a:lnTo>
                    <a:pt x="1534667" y="42925"/>
                  </a:lnTo>
                  <a:lnTo>
                    <a:pt x="1506008" y="28575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33593" y="1767722"/>
              <a:ext cx="682857" cy="681403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4241291" y="1775459"/>
              <a:ext cx="608330" cy="607060"/>
            </a:xfrm>
            <a:custGeom>
              <a:avLst/>
              <a:gdLst/>
              <a:ahLst/>
              <a:cxnLst/>
              <a:rect l="l" t="t" r="r" b="b"/>
              <a:pathLst>
                <a:path w="608329" h="607060">
                  <a:moveTo>
                    <a:pt x="304038" y="0"/>
                  </a:moveTo>
                  <a:lnTo>
                    <a:pt x="254726" y="3968"/>
                  </a:lnTo>
                  <a:lnTo>
                    <a:pt x="207946" y="15459"/>
                  </a:lnTo>
                  <a:lnTo>
                    <a:pt x="164324" y="33847"/>
                  </a:lnTo>
                  <a:lnTo>
                    <a:pt x="124486" y="58509"/>
                  </a:lnTo>
                  <a:lnTo>
                    <a:pt x="89058" y="88820"/>
                  </a:lnTo>
                  <a:lnTo>
                    <a:pt x="58667" y="124157"/>
                  </a:lnTo>
                  <a:lnTo>
                    <a:pt x="33940" y="163895"/>
                  </a:lnTo>
                  <a:lnTo>
                    <a:pt x="15502" y="207410"/>
                  </a:lnTo>
                  <a:lnTo>
                    <a:pt x="3979" y="254078"/>
                  </a:lnTo>
                  <a:lnTo>
                    <a:pt x="0" y="303275"/>
                  </a:lnTo>
                  <a:lnTo>
                    <a:pt x="3979" y="352473"/>
                  </a:lnTo>
                  <a:lnTo>
                    <a:pt x="15502" y="399141"/>
                  </a:lnTo>
                  <a:lnTo>
                    <a:pt x="33940" y="442656"/>
                  </a:lnTo>
                  <a:lnTo>
                    <a:pt x="58667" y="482394"/>
                  </a:lnTo>
                  <a:lnTo>
                    <a:pt x="89058" y="517731"/>
                  </a:lnTo>
                  <a:lnTo>
                    <a:pt x="124486" y="548042"/>
                  </a:lnTo>
                  <a:lnTo>
                    <a:pt x="164324" y="572704"/>
                  </a:lnTo>
                  <a:lnTo>
                    <a:pt x="207946" y="591092"/>
                  </a:lnTo>
                  <a:lnTo>
                    <a:pt x="254726" y="602583"/>
                  </a:lnTo>
                  <a:lnTo>
                    <a:pt x="304038" y="606551"/>
                  </a:lnTo>
                  <a:lnTo>
                    <a:pt x="353349" y="602583"/>
                  </a:lnTo>
                  <a:lnTo>
                    <a:pt x="400129" y="591092"/>
                  </a:lnTo>
                  <a:lnTo>
                    <a:pt x="443751" y="572704"/>
                  </a:lnTo>
                  <a:lnTo>
                    <a:pt x="483589" y="548042"/>
                  </a:lnTo>
                  <a:lnTo>
                    <a:pt x="519017" y="517731"/>
                  </a:lnTo>
                  <a:lnTo>
                    <a:pt x="549408" y="482394"/>
                  </a:lnTo>
                  <a:lnTo>
                    <a:pt x="574135" y="442656"/>
                  </a:lnTo>
                  <a:lnTo>
                    <a:pt x="592573" y="399141"/>
                  </a:lnTo>
                  <a:lnTo>
                    <a:pt x="604096" y="352473"/>
                  </a:lnTo>
                  <a:lnTo>
                    <a:pt x="608076" y="303275"/>
                  </a:lnTo>
                  <a:lnTo>
                    <a:pt x="604096" y="254078"/>
                  </a:lnTo>
                  <a:lnTo>
                    <a:pt x="592573" y="207410"/>
                  </a:lnTo>
                  <a:lnTo>
                    <a:pt x="574135" y="163895"/>
                  </a:lnTo>
                  <a:lnTo>
                    <a:pt x="549408" y="124157"/>
                  </a:lnTo>
                  <a:lnTo>
                    <a:pt x="519017" y="88820"/>
                  </a:lnTo>
                  <a:lnTo>
                    <a:pt x="483589" y="58509"/>
                  </a:lnTo>
                  <a:lnTo>
                    <a:pt x="443751" y="33847"/>
                  </a:lnTo>
                  <a:lnTo>
                    <a:pt x="400129" y="15459"/>
                  </a:lnTo>
                  <a:lnTo>
                    <a:pt x="353349" y="3968"/>
                  </a:lnTo>
                  <a:lnTo>
                    <a:pt x="304038" y="0"/>
                  </a:lnTo>
                  <a:close/>
                </a:path>
              </a:pathLst>
            </a:custGeom>
            <a:solidFill>
              <a:srgbClr val="DFDF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150613" y="1698497"/>
              <a:ext cx="792480" cy="792480"/>
            </a:xfrm>
            <a:custGeom>
              <a:avLst/>
              <a:gdLst/>
              <a:ahLst/>
              <a:cxnLst/>
              <a:rect l="l" t="t" r="r" b="b"/>
              <a:pathLst>
                <a:path w="792479" h="792480">
                  <a:moveTo>
                    <a:pt x="792480" y="396239"/>
                  </a:moveTo>
                  <a:lnTo>
                    <a:pt x="789812" y="442423"/>
                  </a:lnTo>
                  <a:lnTo>
                    <a:pt x="782007" y="487049"/>
                  </a:lnTo>
                  <a:lnTo>
                    <a:pt x="769364" y="529818"/>
                  </a:lnTo>
                  <a:lnTo>
                    <a:pt x="752180" y="570433"/>
                  </a:lnTo>
                  <a:lnTo>
                    <a:pt x="730754" y="608596"/>
                  </a:lnTo>
                  <a:lnTo>
                    <a:pt x="705385" y="644007"/>
                  </a:lnTo>
                  <a:lnTo>
                    <a:pt x="676370" y="676370"/>
                  </a:lnTo>
                  <a:lnTo>
                    <a:pt x="644007" y="705385"/>
                  </a:lnTo>
                  <a:lnTo>
                    <a:pt x="608596" y="730754"/>
                  </a:lnTo>
                  <a:lnTo>
                    <a:pt x="570433" y="752180"/>
                  </a:lnTo>
                  <a:lnTo>
                    <a:pt x="529818" y="769364"/>
                  </a:lnTo>
                  <a:lnTo>
                    <a:pt x="487049" y="782007"/>
                  </a:lnTo>
                  <a:lnTo>
                    <a:pt x="442423" y="789812"/>
                  </a:lnTo>
                  <a:lnTo>
                    <a:pt x="396239" y="792479"/>
                  </a:lnTo>
                  <a:lnTo>
                    <a:pt x="350056" y="789812"/>
                  </a:lnTo>
                  <a:lnTo>
                    <a:pt x="305430" y="782007"/>
                  </a:lnTo>
                  <a:lnTo>
                    <a:pt x="262661" y="769364"/>
                  </a:lnTo>
                  <a:lnTo>
                    <a:pt x="222046" y="752180"/>
                  </a:lnTo>
                  <a:lnTo>
                    <a:pt x="183883" y="730754"/>
                  </a:lnTo>
                  <a:lnTo>
                    <a:pt x="148472" y="705385"/>
                  </a:lnTo>
                  <a:lnTo>
                    <a:pt x="116109" y="676370"/>
                  </a:lnTo>
                  <a:lnTo>
                    <a:pt x="87094" y="644007"/>
                  </a:lnTo>
                  <a:lnTo>
                    <a:pt x="61725" y="608596"/>
                  </a:lnTo>
                  <a:lnTo>
                    <a:pt x="40299" y="570433"/>
                  </a:lnTo>
                  <a:lnTo>
                    <a:pt x="23115" y="529818"/>
                  </a:lnTo>
                  <a:lnTo>
                    <a:pt x="10472" y="487049"/>
                  </a:lnTo>
                  <a:lnTo>
                    <a:pt x="2667" y="442423"/>
                  </a:lnTo>
                  <a:lnTo>
                    <a:pt x="0" y="396239"/>
                  </a:lnTo>
                  <a:lnTo>
                    <a:pt x="2667" y="350056"/>
                  </a:lnTo>
                  <a:lnTo>
                    <a:pt x="10472" y="305430"/>
                  </a:lnTo>
                  <a:lnTo>
                    <a:pt x="23115" y="262661"/>
                  </a:lnTo>
                  <a:lnTo>
                    <a:pt x="40299" y="222046"/>
                  </a:lnTo>
                  <a:lnTo>
                    <a:pt x="61725" y="183883"/>
                  </a:lnTo>
                  <a:lnTo>
                    <a:pt x="87094" y="148472"/>
                  </a:lnTo>
                  <a:lnTo>
                    <a:pt x="116109" y="116109"/>
                  </a:lnTo>
                  <a:lnTo>
                    <a:pt x="148472" y="87094"/>
                  </a:lnTo>
                  <a:lnTo>
                    <a:pt x="183883" y="61725"/>
                  </a:lnTo>
                  <a:lnTo>
                    <a:pt x="222046" y="40299"/>
                  </a:lnTo>
                  <a:lnTo>
                    <a:pt x="262661" y="23115"/>
                  </a:lnTo>
                  <a:lnTo>
                    <a:pt x="305430" y="10472"/>
                  </a:lnTo>
                  <a:lnTo>
                    <a:pt x="350056" y="2667"/>
                  </a:lnTo>
                  <a:lnTo>
                    <a:pt x="396239" y="0"/>
                  </a:lnTo>
                  <a:lnTo>
                    <a:pt x="449015" y="3472"/>
                  </a:lnTo>
                  <a:lnTo>
                    <a:pt x="499632" y="13598"/>
                  </a:lnTo>
                  <a:lnTo>
                    <a:pt x="547687" y="29940"/>
                  </a:lnTo>
                  <a:lnTo>
                    <a:pt x="592779" y="52060"/>
                  </a:lnTo>
                  <a:lnTo>
                    <a:pt x="634506" y="79521"/>
                  </a:lnTo>
                  <a:lnTo>
                    <a:pt x="672464" y="111887"/>
                  </a:lnTo>
                </a:path>
              </a:pathLst>
            </a:custGeom>
            <a:ln w="28575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78679" y="1696250"/>
              <a:ext cx="391629" cy="391629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20767" y="1636788"/>
              <a:ext cx="507491" cy="582155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4704587" y="1722119"/>
              <a:ext cx="289560" cy="289560"/>
            </a:xfrm>
            <a:custGeom>
              <a:avLst/>
              <a:gdLst/>
              <a:ahLst/>
              <a:cxnLst/>
              <a:rect l="l" t="t" r="r" b="b"/>
              <a:pathLst>
                <a:path w="289560" h="289560">
                  <a:moveTo>
                    <a:pt x="144779" y="0"/>
                  </a:moveTo>
                  <a:lnTo>
                    <a:pt x="98999" y="7376"/>
                  </a:lnTo>
                  <a:lnTo>
                    <a:pt x="59253" y="27919"/>
                  </a:lnTo>
                  <a:lnTo>
                    <a:pt x="27919" y="59253"/>
                  </a:lnTo>
                  <a:lnTo>
                    <a:pt x="7376" y="98999"/>
                  </a:lnTo>
                  <a:lnTo>
                    <a:pt x="0" y="144779"/>
                  </a:lnTo>
                  <a:lnTo>
                    <a:pt x="7376" y="190560"/>
                  </a:lnTo>
                  <a:lnTo>
                    <a:pt x="27919" y="230306"/>
                  </a:lnTo>
                  <a:lnTo>
                    <a:pt x="59253" y="261640"/>
                  </a:lnTo>
                  <a:lnTo>
                    <a:pt x="98999" y="282183"/>
                  </a:lnTo>
                  <a:lnTo>
                    <a:pt x="144779" y="289559"/>
                  </a:lnTo>
                  <a:lnTo>
                    <a:pt x="190560" y="282183"/>
                  </a:lnTo>
                  <a:lnTo>
                    <a:pt x="230306" y="261640"/>
                  </a:lnTo>
                  <a:lnTo>
                    <a:pt x="261640" y="230306"/>
                  </a:lnTo>
                  <a:lnTo>
                    <a:pt x="282183" y="190560"/>
                  </a:lnTo>
                  <a:lnTo>
                    <a:pt x="289560" y="144779"/>
                  </a:lnTo>
                  <a:lnTo>
                    <a:pt x="282183" y="98999"/>
                  </a:lnTo>
                  <a:lnTo>
                    <a:pt x="261640" y="59253"/>
                  </a:lnTo>
                  <a:lnTo>
                    <a:pt x="230306" y="27919"/>
                  </a:lnTo>
                  <a:lnTo>
                    <a:pt x="190560" y="7376"/>
                  </a:lnTo>
                  <a:lnTo>
                    <a:pt x="144779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4771771" y="1707845"/>
            <a:ext cx="15684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solidFill>
                  <a:srgbClr val="DFDFDF"/>
                </a:solidFill>
                <a:latin typeface="Century Gothic"/>
                <a:cs typeface="Century Gothic"/>
              </a:rPr>
              <a:t>2</a:t>
            </a:r>
            <a:endParaRPr sz="1800">
              <a:latin typeface="Century Gothic"/>
              <a:cs typeface="Century Gothic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6448234" y="1636788"/>
            <a:ext cx="993775" cy="868680"/>
            <a:chOff x="6448234" y="1636788"/>
            <a:chExt cx="993775" cy="868680"/>
          </a:xfrm>
        </p:grpSpPr>
        <p:pic>
          <p:nvPicPr>
            <p:cNvPr id="15" name="object 1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47025" y="1767722"/>
              <a:ext cx="682857" cy="681403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6554723" y="1775459"/>
              <a:ext cx="608330" cy="607060"/>
            </a:xfrm>
            <a:custGeom>
              <a:avLst/>
              <a:gdLst/>
              <a:ahLst/>
              <a:cxnLst/>
              <a:rect l="l" t="t" r="r" b="b"/>
              <a:pathLst>
                <a:path w="608329" h="607060">
                  <a:moveTo>
                    <a:pt x="304037" y="0"/>
                  </a:moveTo>
                  <a:lnTo>
                    <a:pt x="254726" y="3968"/>
                  </a:lnTo>
                  <a:lnTo>
                    <a:pt x="207946" y="15459"/>
                  </a:lnTo>
                  <a:lnTo>
                    <a:pt x="164324" y="33847"/>
                  </a:lnTo>
                  <a:lnTo>
                    <a:pt x="124486" y="58509"/>
                  </a:lnTo>
                  <a:lnTo>
                    <a:pt x="89058" y="88820"/>
                  </a:lnTo>
                  <a:lnTo>
                    <a:pt x="58667" y="124157"/>
                  </a:lnTo>
                  <a:lnTo>
                    <a:pt x="33940" y="163895"/>
                  </a:lnTo>
                  <a:lnTo>
                    <a:pt x="15502" y="207410"/>
                  </a:lnTo>
                  <a:lnTo>
                    <a:pt x="3979" y="254078"/>
                  </a:lnTo>
                  <a:lnTo>
                    <a:pt x="0" y="303275"/>
                  </a:lnTo>
                  <a:lnTo>
                    <a:pt x="3979" y="352473"/>
                  </a:lnTo>
                  <a:lnTo>
                    <a:pt x="15502" y="399141"/>
                  </a:lnTo>
                  <a:lnTo>
                    <a:pt x="33940" y="442656"/>
                  </a:lnTo>
                  <a:lnTo>
                    <a:pt x="58667" y="482394"/>
                  </a:lnTo>
                  <a:lnTo>
                    <a:pt x="89058" y="517731"/>
                  </a:lnTo>
                  <a:lnTo>
                    <a:pt x="124486" y="548042"/>
                  </a:lnTo>
                  <a:lnTo>
                    <a:pt x="164324" y="572704"/>
                  </a:lnTo>
                  <a:lnTo>
                    <a:pt x="207946" y="591092"/>
                  </a:lnTo>
                  <a:lnTo>
                    <a:pt x="254726" y="602583"/>
                  </a:lnTo>
                  <a:lnTo>
                    <a:pt x="304037" y="606551"/>
                  </a:lnTo>
                  <a:lnTo>
                    <a:pt x="353349" y="602583"/>
                  </a:lnTo>
                  <a:lnTo>
                    <a:pt x="400129" y="591092"/>
                  </a:lnTo>
                  <a:lnTo>
                    <a:pt x="443751" y="572704"/>
                  </a:lnTo>
                  <a:lnTo>
                    <a:pt x="483589" y="548042"/>
                  </a:lnTo>
                  <a:lnTo>
                    <a:pt x="519017" y="517731"/>
                  </a:lnTo>
                  <a:lnTo>
                    <a:pt x="549408" y="482394"/>
                  </a:lnTo>
                  <a:lnTo>
                    <a:pt x="574135" y="442656"/>
                  </a:lnTo>
                  <a:lnTo>
                    <a:pt x="592573" y="399141"/>
                  </a:lnTo>
                  <a:lnTo>
                    <a:pt x="604096" y="352473"/>
                  </a:lnTo>
                  <a:lnTo>
                    <a:pt x="608076" y="303275"/>
                  </a:lnTo>
                  <a:lnTo>
                    <a:pt x="604096" y="254078"/>
                  </a:lnTo>
                  <a:lnTo>
                    <a:pt x="592573" y="207410"/>
                  </a:lnTo>
                  <a:lnTo>
                    <a:pt x="574135" y="163895"/>
                  </a:lnTo>
                  <a:lnTo>
                    <a:pt x="549408" y="124157"/>
                  </a:lnTo>
                  <a:lnTo>
                    <a:pt x="519017" y="88820"/>
                  </a:lnTo>
                  <a:lnTo>
                    <a:pt x="483589" y="58509"/>
                  </a:lnTo>
                  <a:lnTo>
                    <a:pt x="443751" y="33847"/>
                  </a:lnTo>
                  <a:lnTo>
                    <a:pt x="400129" y="15459"/>
                  </a:lnTo>
                  <a:lnTo>
                    <a:pt x="353349" y="3968"/>
                  </a:lnTo>
                  <a:lnTo>
                    <a:pt x="304037" y="0"/>
                  </a:lnTo>
                  <a:close/>
                </a:path>
              </a:pathLst>
            </a:custGeom>
            <a:solidFill>
              <a:srgbClr val="DFDF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6462521" y="1698497"/>
              <a:ext cx="792480" cy="792480"/>
            </a:xfrm>
            <a:custGeom>
              <a:avLst/>
              <a:gdLst/>
              <a:ahLst/>
              <a:cxnLst/>
              <a:rect l="l" t="t" r="r" b="b"/>
              <a:pathLst>
                <a:path w="792479" h="792480">
                  <a:moveTo>
                    <a:pt x="792479" y="396239"/>
                  </a:moveTo>
                  <a:lnTo>
                    <a:pt x="789812" y="442423"/>
                  </a:lnTo>
                  <a:lnTo>
                    <a:pt x="782007" y="487049"/>
                  </a:lnTo>
                  <a:lnTo>
                    <a:pt x="769364" y="529818"/>
                  </a:lnTo>
                  <a:lnTo>
                    <a:pt x="752180" y="570433"/>
                  </a:lnTo>
                  <a:lnTo>
                    <a:pt x="730754" y="608596"/>
                  </a:lnTo>
                  <a:lnTo>
                    <a:pt x="705385" y="644007"/>
                  </a:lnTo>
                  <a:lnTo>
                    <a:pt x="676370" y="676370"/>
                  </a:lnTo>
                  <a:lnTo>
                    <a:pt x="644007" y="705385"/>
                  </a:lnTo>
                  <a:lnTo>
                    <a:pt x="608596" y="730754"/>
                  </a:lnTo>
                  <a:lnTo>
                    <a:pt x="570433" y="752180"/>
                  </a:lnTo>
                  <a:lnTo>
                    <a:pt x="529818" y="769364"/>
                  </a:lnTo>
                  <a:lnTo>
                    <a:pt x="487049" y="782007"/>
                  </a:lnTo>
                  <a:lnTo>
                    <a:pt x="442423" y="789812"/>
                  </a:lnTo>
                  <a:lnTo>
                    <a:pt x="396239" y="792479"/>
                  </a:lnTo>
                  <a:lnTo>
                    <a:pt x="350056" y="789812"/>
                  </a:lnTo>
                  <a:lnTo>
                    <a:pt x="305430" y="782007"/>
                  </a:lnTo>
                  <a:lnTo>
                    <a:pt x="262661" y="769364"/>
                  </a:lnTo>
                  <a:lnTo>
                    <a:pt x="222046" y="752180"/>
                  </a:lnTo>
                  <a:lnTo>
                    <a:pt x="183883" y="730754"/>
                  </a:lnTo>
                  <a:lnTo>
                    <a:pt x="148472" y="705385"/>
                  </a:lnTo>
                  <a:lnTo>
                    <a:pt x="116109" y="676370"/>
                  </a:lnTo>
                  <a:lnTo>
                    <a:pt x="87094" y="644007"/>
                  </a:lnTo>
                  <a:lnTo>
                    <a:pt x="61725" y="608596"/>
                  </a:lnTo>
                  <a:lnTo>
                    <a:pt x="40299" y="570433"/>
                  </a:lnTo>
                  <a:lnTo>
                    <a:pt x="23115" y="529818"/>
                  </a:lnTo>
                  <a:lnTo>
                    <a:pt x="10472" y="487049"/>
                  </a:lnTo>
                  <a:lnTo>
                    <a:pt x="2667" y="442423"/>
                  </a:lnTo>
                  <a:lnTo>
                    <a:pt x="0" y="396239"/>
                  </a:lnTo>
                  <a:lnTo>
                    <a:pt x="2667" y="350056"/>
                  </a:lnTo>
                  <a:lnTo>
                    <a:pt x="10472" y="305430"/>
                  </a:lnTo>
                  <a:lnTo>
                    <a:pt x="23115" y="262661"/>
                  </a:lnTo>
                  <a:lnTo>
                    <a:pt x="40299" y="222046"/>
                  </a:lnTo>
                  <a:lnTo>
                    <a:pt x="61725" y="183883"/>
                  </a:lnTo>
                  <a:lnTo>
                    <a:pt x="87094" y="148472"/>
                  </a:lnTo>
                  <a:lnTo>
                    <a:pt x="116109" y="116109"/>
                  </a:lnTo>
                  <a:lnTo>
                    <a:pt x="148472" y="87094"/>
                  </a:lnTo>
                  <a:lnTo>
                    <a:pt x="183883" y="61725"/>
                  </a:lnTo>
                  <a:lnTo>
                    <a:pt x="222046" y="40299"/>
                  </a:lnTo>
                  <a:lnTo>
                    <a:pt x="262661" y="23115"/>
                  </a:lnTo>
                  <a:lnTo>
                    <a:pt x="305430" y="10472"/>
                  </a:lnTo>
                  <a:lnTo>
                    <a:pt x="350056" y="2667"/>
                  </a:lnTo>
                  <a:lnTo>
                    <a:pt x="396239" y="0"/>
                  </a:lnTo>
                  <a:lnTo>
                    <a:pt x="449015" y="3472"/>
                  </a:lnTo>
                  <a:lnTo>
                    <a:pt x="499632" y="13598"/>
                  </a:lnTo>
                  <a:lnTo>
                    <a:pt x="547687" y="29940"/>
                  </a:lnTo>
                  <a:lnTo>
                    <a:pt x="592779" y="52060"/>
                  </a:lnTo>
                  <a:lnTo>
                    <a:pt x="634506" y="79521"/>
                  </a:lnTo>
                  <a:lnTo>
                    <a:pt x="672464" y="111887"/>
                  </a:lnTo>
                </a:path>
              </a:pathLst>
            </a:custGeom>
            <a:ln w="28575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92111" y="1696250"/>
              <a:ext cx="391629" cy="391629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934199" y="1636788"/>
              <a:ext cx="507492" cy="582155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7018019" y="1722119"/>
              <a:ext cx="289560" cy="289560"/>
            </a:xfrm>
            <a:custGeom>
              <a:avLst/>
              <a:gdLst/>
              <a:ahLst/>
              <a:cxnLst/>
              <a:rect l="l" t="t" r="r" b="b"/>
              <a:pathLst>
                <a:path w="289559" h="289560">
                  <a:moveTo>
                    <a:pt x="144779" y="0"/>
                  </a:moveTo>
                  <a:lnTo>
                    <a:pt x="98999" y="7376"/>
                  </a:lnTo>
                  <a:lnTo>
                    <a:pt x="59253" y="27919"/>
                  </a:lnTo>
                  <a:lnTo>
                    <a:pt x="27919" y="59253"/>
                  </a:lnTo>
                  <a:lnTo>
                    <a:pt x="7376" y="98999"/>
                  </a:lnTo>
                  <a:lnTo>
                    <a:pt x="0" y="144779"/>
                  </a:lnTo>
                  <a:lnTo>
                    <a:pt x="7376" y="190560"/>
                  </a:lnTo>
                  <a:lnTo>
                    <a:pt x="27919" y="230306"/>
                  </a:lnTo>
                  <a:lnTo>
                    <a:pt x="59253" y="261640"/>
                  </a:lnTo>
                  <a:lnTo>
                    <a:pt x="98999" y="282183"/>
                  </a:lnTo>
                  <a:lnTo>
                    <a:pt x="144779" y="289559"/>
                  </a:lnTo>
                  <a:lnTo>
                    <a:pt x="190560" y="282183"/>
                  </a:lnTo>
                  <a:lnTo>
                    <a:pt x="230306" y="261640"/>
                  </a:lnTo>
                  <a:lnTo>
                    <a:pt x="261640" y="230306"/>
                  </a:lnTo>
                  <a:lnTo>
                    <a:pt x="282183" y="190560"/>
                  </a:lnTo>
                  <a:lnTo>
                    <a:pt x="289559" y="144779"/>
                  </a:lnTo>
                  <a:lnTo>
                    <a:pt x="282183" y="98999"/>
                  </a:lnTo>
                  <a:lnTo>
                    <a:pt x="261640" y="59253"/>
                  </a:lnTo>
                  <a:lnTo>
                    <a:pt x="230306" y="27919"/>
                  </a:lnTo>
                  <a:lnTo>
                    <a:pt x="190560" y="7376"/>
                  </a:lnTo>
                  <a:lnTo>
                    <a:pt x="144779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7085838" y="1707845"/>
            <a:ext cx="15684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solidFill>
                  <a:srgbClr val="DFDFDF"/>
                </a:solidFill>
                <a:latin typeface="Century Gothic"/>
                <a:cs typeface="Century Gothic"/>
              </a:rPr>
              <a:t>3</a:t>
            </a:r>
            <a:endParaRPr sz="1800">
              <a:latin typeface="Century Gothic"/>
              <a:cs typeface="Century Gothic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1612582" y="1582102"/>
            <a:ext cx="5416550" cy="999490"/>
            <a:chOff x="1612582" y="1582102"/>
            <a:chExt cx="5416550" cy="999490"/>
          </a:xfrm>
        </p:grpSpPr>
        <p:sp>
          <p:nvSpPr>
            <p:cNvPr id="23" name="object 23"/>
            <p:cNvSpPr/>
            <p:nvPr/>
          </p:nvSpPr>
          <p:spPr>
            <a:xfrm>
              <a:off x="4928742" y="2051811"/>
              <a:ext cx="1534795" cy="85725"/>
            </a:xfrm>
            <a:custGeom>
              <a:avLst/>
              <a:gdLst/>
              <a:ahLst/>
              <a:cxnLst/>
              <a:rect l="l" t="t" r="r" b="b"/>
              <a:pathLst>
                <a:path w="1534795" h="85725">
                  <a:moveTo>
                    <a:pt x="1448943" y="0"/>
                  </a:moveTo>
                  <a:lnTo>
                    <a:pt x="1477518" y="42925"/>
                  </a:lnTo>
                  <a:lnTo>
                    <a:pt x="1448943" y="85725"/>
                  </a:lnTo>
                  <a:lnTo>
                    <a:pt x="1506177" y="57150"/>
                  </a:lnTo>
                  <a:lnTo>
                    <a:pt x="1485392" y="57150"/>
                  </a:lnTo>
                  <a:lnTo>
                    <a:pt x="1491869" y="50800"/>
                  </a:lnTo>
                  <a:lnTo>
                    <a:pt x="1491869" y="35051"/>
                  </a:lnTo>
                  <a:lnTo>
                    <a:pt x="1485392" y="28575"/>
                  </a:lnTo>
                  <a:lnTo>
                    <a:pt x="1506008" y="28575"/>
                  </a:lnTo>
                  <a:lnTo>
                    <a:pt x="1448943" y="0"/>
                  </a:lnTo>
                  <a:close/>
                </a:path>
                <a:path w="1534795" h="85725">
                  <a:moveTo>
                    <a:pt x="1467964" y="28575"/>
                  </a:moveTo>
                  <a:lnTo>
                    <a:pt x="6477" y="28575"/>
                  </a:lnTo>
                  <a:lnTo>
                    <a:pt x="0" y="35051"/>
                  </a:lnTo>
                  <a:lnTo>
                    <a:pt x="0" y="50800"/>
                  </a:lnTo>
                  <a:lnTo>
                    <a:pt x="6477" y="57150"/>
                  </a:lnTo>
                  <a:lnTo>
                    <a:pt x="1468021" y="57150"/>
                  </a:lnTo>
                  <a:lnTo>
                    <a:pt x="1477518" y="42925"/>
                  </a:lnTo>
                  <a:lnTo>
                    <a:pt x="1467964" y="28575"/>
                  </a:lnTo>
                  <a:close/>
                </a:path>
                <a:path w="1534795" h="85725">
                  <a:moveTo>
                    <a:pt x="1506008" y="28575"/>
                  </a:moveTo>
                  <a:lnTo>
                    <a:pt x="1485392" y="28575"/>
                  </a:lnTo>
                  <a:lnTo>
                    <a:pt x="1491869" y="35051"/>
                  </a:lnTo>
                  <a:lnTo>
                    <a:pt x="1491869" y="50800"/>
                  </a:lnTo>
                  <a:lnTo>
                    <a:pt x="1485392" y="57150"/>
                  </a:lnTo>
                  <a:lnTo>
                    <a:pt x="1506177" y="57150"/>
                  </a:lnTo>
                  <a:lnTo>
                    <a:pt x="1534668" y="42925"/>
                  </a:lnTo>
                  <a:lnTo>
                    <a:pt x="1506008" y="28575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363212" y="1895855"/>
              <a:ext cx="365760" cy="365760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687311" y="1891283"/>
              <a:ext cx="341375" cy="341375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22087" y="1693065"/>
              <a:ext cx="829109" cy="818535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1738883" y="1700783"/>
              <a:ext cx="745490" cy="744220"/>
            </a:xfrm>
            <a:custGeom>
              <a:avLst/>
              <a:gdLst/>
              <a:ahLst/>
              <a:cxnLst/>
              <a:rect l="l" t="t" r="r" b="b"/>
              <a:pathLst>
                <a:path w="745489" h="744219">
                  <a:moveTo>
                    <a:pt x="372618" y="0"/>
                  </a:moveTo>
                  <a:lnTo>
                    <a:pt x="325887" y="2897"/>
                  </a:lnTo>
                  <a:lnTo>
                    <a:pt x="280886" y="11357"/>
                  </a:lnTo>
                  <a:lnTo>
                    <a:pt x="237964" y="25031"/>
                  </a:lnTo>
                  <a:lnTo>
                    <a:pt x="197471" y="43571"/>
                  </a:lnTo>
                  <a:lnTo>
                    <a:pt x="159755" y="66627"/>
                  </a:lnTo>
                  <a:lnTo>
                    <a:pt x="125168" y="93851"/>
                  </a:lnTo>
                  <a:lnTo>
                    <a:pt x="94057" y="124896"/>
                  </a:lnTo>
                  <a:lnTo>
                    <a:pt x="66774" y="159411"/>
                  </a:lnTo>
                  <a:lnTo>
                    <a:pt x="43668" y="197049"/>
                  </a:lnTo>
                  <a:lnTo>
                    <a:pt x="25087" y="237461"/>
                  </a:lnTo>
                  <a:lnTo>
                    <a:pt x="11383" y="280299"/>
                  </a:lnTo>
                  <a:lnTo>
                    <a:pt x="2904" y="325213"/>
                  </a:lnTo>
                  <a:lnTo>
                    <a:pt x="0" y="371855"/>
                  </a:lnTo>
                  <a:lnTo>
                    <a:pt x="2904" y="418498"/>
                  </a:lnTo>
                  <a:lnTo>
                    <a:pt x="11383" y="463412"/>
                  </a:lnTo>
                  <a:lnTo>
                    <a:pt x="25087" y="506250"/>
                  </a:lnTo>
                  <a:lnTo>
                    <a:pt x="43668" y="546662"/>
                  </a:lnTo>
                  <a:lnTo>
                    <a:pt x="66774" y="584300"/>
                  </a:lnTo>
                  <a:lnTo>
                    <a:pt x="94057" y="618815"/>
                  </a:lnTo>
                  <a:lnTo>
                    <a:pt x="125168" y="649860"/>
                  </a:lnTo>
                  <a:lnTo>
                    <a:pt x="159755" y="677084"/>
                  </a:lnTo>
                  <a:lnTo>
                    <a:pt x="197471" y="700140"/>
                  </a:lnTo>
                  <a:lnTo>
                    <a:pt x="237964" y="718680"/>
                  </a:lnTo>
                  <a:lnTo>
                    <a:pt x="280886" y="732354"/>
                  </a:lnTo>
                  <a:lnTo>
                    <a:pt x="325887" y="740814"/>
                  </a:lnTo>
                  <a:lnTo>
                    <a:pt x="372618" y="743712"/>
                  </a:lnTo>
                  <a:lnTo>
                    <a:pt x="419348" y="740814"/>
                  </a:lnTo>
                  <a:lnTo>
                    <a:pt x="464349" y="732354"/>
                  </a:lnTo>
                  <a:lnTo>
                    <a:pt x="507271" y="718680"/>
                  </a:lnTo>
                  <a:lnTo>
                    <a:pt x="547764" y="700140"/>
                  </a:lnTo>
                  <a:lnTo>
                    <a:pt x="585480" y="677084"/>
                  </a:lnTo>
                  <a:lnTo>
                    <a:pt x="620067" y="649860"/>
                  </a:lnTo>
                  <a:lnTo>
                    <a:pt x="651178" y="618815"/>
                  </a:lnTo>
                  <a:lnTo>
                    <a:pt x="678461" y="584300"/>
                  </a:lnTo>
                  <a:lnTo>
                    <a:pt x="701567" y="546662"/>
                  </a:lnTo>
                  <a:lnTo>
                    <a:pt x="720148" y="506250"/>
                  </a:lnTo>
                  <a:lnTo>
                    <a:pt x="733852" y="463412"/>
                  </a:lnTo>
                  <a:lnTo>
                    <a:pt x="742331" y="418498"/>
                  </a:lnTo>
                  <a:lnTo>
                    <a:pt x="745236" y="371855"/>
                  </a:lnTo>
                  <a:lnTo>
                    <a:pt x="742331" y="325213"/>
                  </a:lnTo>
                  <a:lnTo>
                    <a:pt x="733852" y="280299"/>
                  </a:lnTo>
                  <a:lnTo>
                    <a:pt x="720148" y="237461"/>
                  </a:lnTo>
                  <a:lnTo>
                    <a:pt x="701567" y="197049"/>
                  </a:lnTo>
                  <a:lnTo>
                    <a:pt x="678461" y="159411"/>
                  </a:lnTo>
                  <a:lnTo>
                    <a:pt x="651178" y="124896"/>
                  </a:lnTo>
                  <a:lnTo>
                    <a:pt x="620067" y="93851"/>
                  </a:lnTo>
                  <a:lnTo>
                    <a:pt x="585480" y="66627"/>
                  </a:lnTo>
                  <a:lnTo>
                    <a:pt x="547764" y="43571"/>
                  </a:lnTo>
                  <a:lnTo>
                    <a:pt x="507271" y="25031"/>
                  </a:lnTo>
                  <a:lnTo>
                    <a:pt x="464349" y="11357"/>
                  </a:lnTo>
                  <a:lnTo>
                    <a:pt x="419348" y="2897"/>
                  </a:lnTo>
                  <a:lnTo>
                    <a:pt x="372618" y="0"/>
                  </a:lnTo>
                  <a:close/>
                </a:path>
              </a:pathLst>
            </a:custGeom>
            <a:solidFill>
              <a:srgbClr val="0871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626869" y="1596389"/>
              <a:ext cx="970915" cy="970915"/>
            </a:xfrm>
            <a:custGeom>
              <a:avLst/>
              <a:gdLst/>
              <a:ahLst/>
              <a:cxnLst/>
              <a:rect l="l" t="t" r="r" b="b"/>
              <a:pathLst>
                <a:path w="970914" h="970914">
                  <a:moveTo>
                    <a:pt x="970788" y="485394"/>
                  </a:moveTo>
                  <a:lnTo>
                    <a:pt x="968564" y="532124"/>
                  </a:lnTo>
                  <a:lnTo>
                    <a:pt x="962031" y="577601"/>
                  </a:lnTo>
                  <a:lnTo>
                    <a:pt x="951392" y="621621"/>
                  </a:lnTo>
                  <a:lnTo>
                    <a:pt x="936849" y="663980"/>
                  </a:lnTo>
                  <a:lnTo>
                    <a:pt x="918608" y="704474"/>
                  </a:lnTo>
                  <a:lnTo>
                    <a:pt x="896872" y="742900"/>
                  </a:lnTo>
                  <a:lnTo>
                    <a:pt x="871845" y="779054"/>
                  </a:lnTo>
                  <a:lnTo>
                    <a:pt x="843731" y="812732"/>
                  </a:lnTo>
                  <a:lnTo>
                    <a:pt x="812732" y="843731"/>
                  </a:lnTo>
                  <a:lnTo>
                    <a:pt x="779054" y="871845"/>
                  </a:lnTo>
                  <a:lnTo>
                    <a:pt x="742900" y="896872"/>
                  </a:lnTo>
                  <a:lnTo>
                    <a:pt x="704474" y="918608"/>
                  </a:lnTo>
                  <a:lnTo>
                    <a:pt x="663980" y="936849"/>
                  </a:lnTo>
                  <a:lnTo>
                    <a:pt x="621621" y="951392"/>
                  </a:lnTo>
                  <a:lnTo>
                    <a:pt x="577601" y="962031"/>
                  </a:lnTo>
                  <a:lnTo>
                    <a:pt x="532124" y="968564"/>
                  </a:lnTo>
                  <a:lnTo>
                    <a:pt x="485394" y="970788"/>
                  </a:lnTo>
                  <a:lnTo>
                    <a:pt x="438663" y="968564"/>
                  </a:lnTo>
                  <a:lnTo>
                    <a:pt x="393186" y="962031"/>
                  </a:lnTo>
                  <a:lnTo>
                    <a:pt x="349166" y="951392"/>
                  </a:lnTo>
                  <a:lnTo>
                    <a:pt x="306807" y="936849"/>
                  </a:lnTo>
                  <a:lnTo>
                    <a:pt x="266313" y="918608"/>
                  </a:lnTo>
                  <a:lnTo>
                    <a:pt x="227887" y="896872"/>
                  </a:lnTo>
                  <a:lnTo>
                    <a:pt x="191733" y="871845"/>
                  </a:lnTo>
                  <a:lnTo>
                    <a:pt x="158055" y="843731"/>
                  </a:lnTo>
                  <a:lnTo>
                    <a:pt x="127056" y="812732"/>
                  </a:lnTo>
                  <a:lnTo>
                    <a:pt x="98942" y="779054"/>
                  </a:lnTo>
                  <a:lnTo>
                    <a:pt x="73915" y="742900"/>
                  </a:lnTo>
                  <a:lnTo>
                    <a:pt x="52179" y="704474"/>
                  </a:lnTo>
                  <a:lnTo>
                    <a:pt x="33938" y="663980"/>
                  </a:lnTo>
                  <a:lnTo>
                    <a:pt x="19395" y="621621"/>
                  </a:lnTo>
                  <a:lnTo>
                    <a:pt x="8756" y="577601"/>
                  </a:lnTo>
                  <a:lnTo>
                    <a:pt x="2223" y="532124"/>
                  </a:lnTo>
                  <a:lnTo>
                    <a:pt x="0" y="485394"/>
                  </a:lnTo>
                  <a:lnTo>
                    <a:pt x="2223" y="438663"/>
                  </a:lnTo>
                  <a:lnTo>
                    <a:pt x="8756" y="393186"/>
                  </a:lnTo>
                  <a:lnTo>
                    <a:pt x="19395" y="349166"/>
                  </a:lnTo>
                  <a:lnTo>
                    <a:pt x="33938" y="306807"/>
                  </a:lnTo>
                  <a:lnTo>
                    <a:pt x="52179" y="266313"/>
                  </a:lnTo>
                  <a:lnTo>
                    <a:pt x="73915" y="227887"/>
                  </a:lnTo>
                  <a:lnTo>
                    <a:pt x="98942" y="191733"/>
                  </a:lnTo>
                  <a:lnTo>
                    <a:pt x="127056" y="158055"/>
                  </a:lnTo>
                  <a:lnTo>
                    <a:pt x="158055" y="127056"/>
                  </a:lnTo>
                  <a:lnTo>
                    <a:pt x="191733" y="98942"/>
                  </a:lnTo>
                  <a:lnTo>
                    <a:pt x="227887" y="73915"/>
                  </a:lnTo>
                  <a:lnTo>
                    <a:pt x="266313" y="52179"/>
                  </a:lnTo>
                  <a:lnTo>
                    <a:pt x="306807" y="33938"/>
                  </a:lnTo>
                  <a:lnTo>
                    <a:pt x="349166" y="19395"/>
                  </a:lnTo>
                  <a:lnTo>
                    <a:pt x="393186" y="8756"/>
                  </a:lnTo>
                  <a:lnTo>
                    <a:pt x="438663" y="2223"/>
                  </a:lnTo>
                  <a:lnTo>
                    <a:pt x="485394" y="0"/>
                  </a:lnTo>
                  <a:lnTo>
                    <a:pt x="534133" y="2403"/>
                  </a:lnTo>
                  <a:lnTo>
                    <a:pt x="581443" y="9463"/>
                  </a:lnTo>
                  <a:lnTo>
                    <a:pt x="627119" y="20955"/>
                  </a:lnTo>
                  <a:lnTo>
                    <a:pt x="670956" y="36655"/>
                  </a:lnTo>
                  <a:lnTo>
                    <a:pt x="712752" y="56337"/>
                  </a:lnTo>
                  <a:lnTo>
                    <a:pt x="752302" y="79777"/>
                  </a:lnTo>
                  <a:lnTo>
                    <a:pt x="789402" y="106751"/>
                  </a:lnTo>
                  <a:lnTo>
                    <a:pt x="823849" y="137033"/>
                  </a:lnTo>
                </a:path>
              </a:pathLst>
            </a:custGeom>
            <a:ln w="28575">
              <a:solidFill>
                <a:srgbClr val="0871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275331" y="1604746"/>
              <a:ext cx="467893" cy="467893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278379" y="1583448"/>
              <a:ext cx="461771" cy="582155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2307336" y="1636775"/>
              <a:ext cx="353695" cy="353695"/>
            </a:xfrm>
            <a:custGeom>
              <a:avLst/>
              <a:gdLst/>
              <a:ahLst/>
              <a:cxnLst/>
              <a:rect l="l" t="t" r="r" b="b"/>
              <a:pathLst>
                <a:path w="353694" h="353694">
                  <a:moveTo>
                    <a:pt x="176783" y="0"/>
                  </a:moveTo>
                  <a:lnTo>
                    <a:pt x="129778" y="6312"/>
                  </a:lnTo>
                  <a:lnTo>
                    <a:pt x="87545" y="24129"/>
                  </a:lnTo>
                  <a:lnTo>
                    <a:pt x="51768" y="51768"/>
                  </a:lnTo>
                  <a:lnTo>
                    <a:pt x="24130" y="87545"/>
                  </a:lnTo>
                  <a:lnTo>
                    <a:pt x="6312" y="129778"/>
                  </a:lnTo>
                  <a:lnTo>
                    <a:pt x="0" y="176784"/>
                  </a:lnTo>
                  <a:lnTo>
                    <a:pt x="6312" y="223789"/>
                  </a:lnTo>
                  <a:lnTo>
                    <a:pt x="24130" y="266022"/>
                  </a:lnTo>
                  <a:lnTo>
                    <a:pt x="51768" y="301799"/>
                  </a:lnTo>
                  <a:lnTo>
                    <a:pt x="87545" y="329438"/>
                  </a:lnTo>
                  <a:lnTo>
                    <a:pt x="129778" y="347255"/>
                  </a:lnTo>
                  <a:lnTo>
                    <a:pt x="176783" y="353568"/>
                  </a:lnTo>
                  <a:lnTo>
                    <a:pt x="223789" y="347255"/>
                  </a:lnTo>
                  <a:lnTo>
                    <a:pt x="266022" y="329438"/>
                  </a:lnTo>
                  <a:lnTo>
                    <a:pt x="301799" y="301799"/>
                  </a:lnTo>
                  <a:lnTo>
                    <a:pt x="329438" y="266022"/>
                  </a:lnTo>
                  <a:lnTo>
                    <a:pt x="347255" y="223789"/>
                  </a:lnTo>
                  <a:lnTo>
                    <a:pt x="353568" y="176784"/>
                  </a:lnTo>
                  <a:lnTo>
                    <a:pt x="347255" y="129778"/>
                  </a:lnTo>
                  <a:lnTo>
                    <a:pt x="329438" y="87545"/>
                  </a:lnTo>
                  <a:lnTo>
                    <a:pt x="301799" y="51768"/>
                  </a:lnTo>
                  <a:lnTo>
                    <a:pt x="266022" y="24129"/>
                  </a:lnTo>
                  <a:lnTo>
                    <a:pt x="223789" y="6312"/>
                  </a:lnTo>
                  <a:lnTo>
                    <a:pt x="17678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2307336" y="1636775"/>
              <a:ext cx="353695" cy="353695"/>
            </a:xfrm>
            <a:custGeom>
              <a:avLst/>
              <a:gdLst/>
              <a:ahLst/>
              <a:cxnLst/>
              <a:rect l="l" t="t" r="r" b="b"/>
              <a:pathLst>
                <a:path w="353694" h="353694">
                  <a:moveTo>
                    <a:pt x="0" y="176784"/>
                  </a:moveTo>
                  <a:lnTo>
                    <a:pt x="6312" y="129778"/>
                  </a:lnTo>
                  <a:lnTo>
                    <a:pt x="24130" y="87545"/>
                  </a:lnTo>
                  <a:lnTo>
                    <a:pt x="51768" y="51768"/>
                  </a:lnTo>
                  <a:lnTo>
                    <a:pt x="87545" y="24129"/>
                  </a:lnTo>
                  <a:lnTo>
                    <a:pt x="129778" y="6312"/>
                  </a:lnTo>
                  <a:lnTo>
                    <a:pt x="176783" y="0"/>
                  </a:lnTo>
                  <a:lnTo>
                    <a:pt x="223789" y="6312"/>
                  </a:lnTo>
                  <a:lnTo>
                    <a:pt x="266022" y="24129"/>
                  </a:lnTo>
                  <a:lnTo>
                    <a:pt x="301799" y="51768"/>
                  </a:lnTo>
                  <a:lnTo>
                    <a:pt x="329438" y="87545"/>
                  </a:lnTo>
                  <a:lnTo>
                    <a:pt x="347255" y="129778"/>
                  </a:lnTo>
                  <a:lnTo>
                    <a:pt x="353568" y="176784"/>
                  </a:lnTo>
                  <a:lnTo>
                    <a:pt x="347255" y="223789"/>
                  </a:lnTo>
                  <a:lnTo>
                    <a:pt x="329438" y="266022"/>
                  </a:lnTo>
                  <a:lnTo>
                    <a:pt x="301799" y="301799"/>
                  </a:lnTo>
                  <a:lnTo>
                    <a:pt x="266022" y="329438"/>
                  </a:lnTo>
                  <a:lnTo>
                    <a:pt x="223789" y="347255"/>
                  </a:lnTo>
                  <a:lnTo>
                    <a:pt x="176783" y="353568"/>
                  </a:lnTo>
                  <a:lnTo>
                    <a:pt x="129778" y="347255"/>
                  </a:lnTo>
                  <a:lnTo>
                    <a:pt x="87545" y="329438"/>
                  </a:lnTo>
                  <a:lnTo>
                    <a:pt x="51768" y="301799"/>
                  </a:lnTo>
                  <a:lnTo>
                    <a:pt x="24130" y="266022"/>
                  </a:lnTo>
                  <a:lnTo>
                    <a:pt x="6312" y="223789"/>
                  </a:lnTo>
                  <a:lnTo>
                    <a:pt x="0" y="176784"/>
                  </a:lnTo>
                  <a:close/>
                </a:path>
              </a:pathLst>
            </a:custGeom>
            <a:ln w="12700">
              <a:solidFill>
                <a:srgbClr val="0871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2429636" y="1655445"/>
            <a:ext cx="11048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390" dirty="0">
                <a:solidFill>
                  <a:srgbClr val="087150"/>
                </a:solidFill>
                <a:latin typeface="Century Gothic"/>
                <a:cs typeface="Century Gothic"/>
              </a:rPr>
              <a:t>1</a:t>
            </a:r>
            <a:endParaRPr sz="1800">
              <a:latin typeface="Century Gothic"/>
              <a:cs typeface="Century Gothic"/>
            </a:endParaRPr>
          </a:p>
        </p:txBody>
      </p:sp>
      <p:pic>
        <p:nvPicPr>
          <p:cNvPr id="34" name="object 34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911095" y="1860804"/>
            <a:ext cx="408431" cy="409956"/>
          </a:xfrm>
          <a:prstGeom prst="rect">
            <a:avLst/>
          </a:prstGeom>
        </p:spPr>
      </p:pic>
      <p:sp>
        <p:nvSpPr>
          <p:cNvPr id="35" name="object 3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6347" rIns="0" bIns="0" rtlCol="0">
            <a:spAutoFit/>
          </a:bodyPr>
          <a:lstStyle/>
          <a:p>
            <a:pPr marL="2392045">
              <a:lnSpc>
                <a:spcPts val="1250"/>
              </a:lnSpc>
            </a:pPr>
            <a:fld id="{81D60167-4931-47E6-BA6A-407CBD079E47}" type="slidenum">
              <a:rPr spc="-25" dirty="0"/>
              <a:t>212</a:t>
            </a:fld>
            <a:endParaRPr spc="-25" dirty="0"/>
          </a:p>
        </p:txBody>
      </p:sp>
      <p:sp>
        <p:nvSpPr>
          <p:cNvPr id="36" name="object 3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/>
              <a:t>©</a:t>
            </a:r>
            <a:r>
              <a:rPr spc="-15" dirty="0"/>
              <a:t> </a:t>
            </a:r>
            <a:r>
              <a:rPr dirty="0"/>
              <a:t>The</a:t>
            </a:r>
            <a:r>
              <a:rPr spc="-30" dirty="0"/>
              <a:t> </a:t>
            </a:r>
            <a:r>
              <a:rPr dirty="0"/>
              <a:t>KPI</a:t>
            </a:r>
            <a:r>
              <a:rPr spc="-5" dirty="0"/>
              <a:t> </a:t>
            </a:r>
            <a:r>
              <a:rPr dirty="0"/>
              <a:t>Institute</a:t>
            </a:r>
            <a:r>
              <a:rPr spc="-20" dirty="0"/>
              <a:t> 2023</a:t>
            </a:r>
          </a:p>
        </p:txBody>
      </p:sp>
    </p:spTree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09258" rIns="0" bIns="0" rtlCol="0">
            <a:spAutoFit/>
          </a:bodyPr>
          <a:lstStyle/>
          <a:p>
            <a:pPr marL="31115">
              <a:lnSpc>
                <a:spcPct val="100000"/>
              </a:lnSpc>
              <a:spcBef>
                <a:spcPts val="100"/>
              </a:spcBef>
            </a:pPr>
            <a:r>
              <a:rPr spc="270" dirty="0"/>
              <a:t>KPI</a:t>
            </a:r>
            <a:r>
              <a:rPr spc="-10" dirty="0"/>
              <a:t> </a:t>
            </a:r>
            <a:r>
              <a:rPr spc="100" dirty="0"/>
              <a:t>ACTIVATION</a:t>
            </a:r>
            <a:r>
              <a:rPr spc="35" dirty="0"/>
              <a:t> </a:t>
            </a:r>
            <a:r>
              <a:rPr spc="180" dirty="0"/>
              <a:t>TECHNIQUES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90575" y="6286296"/>
            <a:ext cx="119507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i="1" spc="-105" dirty="0">
                <a:solidFill>
                  <a:srgbClr val="5F5F5F"/>
                </a:solidFill>
                <a:latin typeface="Lucida Sans"/>
                <a:cs typeface="Lucida Sans"/>
              </a:rPr>
              <a:t>Source:</a:t>
            </a:r>
            <a:r>
              <a:rPr sz="1000" i="1" spc="-30" dirty="0">
                <a:solidFill>
                  <a:srgbClr val="5F5F5F"/>
                </a:solidFill>
                <a:latin typeface="Lucida Sans"/>
                <a:cs typeface="Lucida Sans"/>
              </a:rPr>
              <a:t> </a:t>
            </a:r>
            <a:r>
              <a:rPr sz="1000" dirty="0">
                <a:solidFill>
                  <a:srgbClr val="5F5F5F"/>
                </a:solidFill>
                <a:latin typeface="Tahoma"/>
                <a:cs typeface="Tahoma"/>
              </a:rPr>
              <a:t>EQAVET</a:t>
            </a:r>
            <a:r>
              <a:rPr sz="1000" spc="3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000" spc="-55" dirty="0">
                <a:solidFill>
                  <a:srgbClr val="5F5F5F"/>
                </a:solidFill>
                <a:latin typeface="Tahoma"/>
                <a:cs typeface="Tahoma"/>
              </a:rPr>
              <a:t>(n.d.)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34541" y="2784729"/>
            <a:ext cx="6808470" cy="307594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2073910" marR="2014220" indent="-186055">
              <a:lnSpc>
                <a:spcPct val="100600"/>
              </a:lnSpc>
              <a:spcBef>
                <a:spcPts val="85"/>
              </a:spcBef>
            </a:pPr>
            <a:r>
              <a:rPr sz="1600" spc="60" dirty="0">
                <a:solidFill>
                  <a:srgbClr val="087150"/>
                </a:solidFill>
                <a:latin typeface="Century Gothic"/>
                <a:cs typeface="Century Gothic"/>
              </a:rPr>
              <a:t>Involving</a:t>
            </a:r>
            <a:r>
              <a:rPr sz="1600" spc="150" dirty="0">
                <a:solidFill>
                  <a:srgbClr val="087150"/>
                </a:solidFill>
                <a:latin typeface="Century Gothic"/>
                <a:cs typeface="Century Gothic"/>
              </a:rPr>
              <a:t> </a:t>
            </a:r>
            <a:r>
              <a:rPr sz="1600" spc="-25" dirty="0">
                <a:solidFill>
                  <a:srgbClr val="087150"/>
                </a:solidFill>
                <a:latin typeface="Century Gothic"/>
                <a:cs typeface="Century Gothic"/>
              </a:rPr>
              <a:t>data</a:t>
            </a:r>
            <a:r>
              <a:rPr sz="1600" spc="114" dirty="0">
                <a:solidFill>
                  <a:srgbClr val="087150"/>
                </a:solidFill>
                <a:latin typeface="Century Gothic"/>
                <a:cs typeface="Century Gothic"/>
              </a:rPr>
              <a:t> </a:t>
            </a:r>
            <a:r>
              <a:rPr sz="1600" dirty="0">
                <a:solidFill>
                  <a:srgbClr val="087150"/>
                </a:solidFill>
                <a:latin typeface="Century Gothic"/>
                <a:cs typeface="Century Gothic"/>
              </a:rPr>
              <a:t>custodians</a:t>
            </a:r>
            <a:r>
              <a:rPr sz="1600" spc="120" dirty="0">
                <a:solidFill>
                  <a:srgbClr val="087150"/>
                </a:solidFill>
                <a:latin typeface="Century Gothic"/>
                <a:cs typeface="Century Gothic"/>
              </a:rPr>
              <a:t> </a:t>
            </a:r>
            <a:r>
              <a:rPr sz="1600" spc="85" dirty="0">
                <a:solidFill>
                  <a:srgbClr val="087150"/>
                </a:solidFill>
                <a:latin typeface="Century Gothic"/>
                <a:cs typeface="Century Gothic"/>
              </a:rPr>
              <a:t>in </a:t>
            </a:r>
            <a:r>
              <a:rPr sz="1600" spc="-150" dirty="0">
                <a:solidFill>
                  <a:srgbClr val="087150"/>
                </a:solidFill>
                <a:latin typeface="Century Gothic"/>
                <a:cs typeface="Century Gothic"/>
              </a:rPr>
              <a:t>a</a:t>
            </a:r>
            <a:r>
              <a:rPr sz="1600" dirty="0">
                <a:solidFill>
                  <a:srgbClr val="087150"/>
                </a:solidFill>
                <a:latin typeface="Century Gothic"/>
                <a:cs typeface="Century Gothic"/>
              </a:rPr>
              <a:t> </a:t>
            </a:r>
            <a:r>
              <a:rPr sz="1600" spc="75" dirty="0">
                <a:solidFill>
                  <a:srgbClr val="087150"/>
                </a:solidFill>
                <a:latin typeface="Century Gothic"/>
                <a:cs typeface="Century Gothic"/>
              </a:rPr>
              <a:t>community</a:t>
            </a:r>
            <a:r>
              <a:rPr sz="1600" spc="5" dirty="0">
                <a:solidFill>
                  <a:srgbClr val="087150"/>
                </a:solidFill>
                <a:latin typeface="Century Gothic"/>
                <a:cs typeface="Century Gothic"/>
              </a:rPr>
              <a:t> </a:t>
            </a:r>
            <a:r>
              <a:rPr sz="1600" dirty="0">
                <a:solidFill>
                  <a:srgbClr val="087150"/>
                </a:solidFill>
                <a:latin typeface="Century Gothic"/>
                <a:cs typeface="Century Gothic"/>
              </a:rPr>
              <a:t>of</a:t>
            </a:r>
            <a:r>
              <a:rPr sz="1600" spc="-15" dirty="0">
                <a:solidFill>
                  <a:srgbClr val="087150"/>
                </a:solidFill>
                <a:latin typeface="Century Gothic"/>
                <a:cs typeface="Century Gothic"/>
              </a:rPr>
              <a:t> </a:t>
            </a:r>
            <a:r>
              <a:rPr sz="1600" spc="-10" dirty="0">
                <a:solidFill>
                  <a:srgbClr val="087150"/>
                </a:solidFill>
                <a:latin typeface="Century Gothic"/>
                <a:cs typeface="Century Gothic"/>
              </a:rPr>
              <a:t>practice</a:t>
            </a:r>
            <a:endParaRPr sz="1600">
              <a:latin typeface="Century Gothic"/>
              <a:cs typeface="Century Gothic"/>
            </a:endParaRPr>
          </a:p>
          <a:p>
            <a:pPr marL="299085" marR="59690" indent="-287020">
              <a:lnSpc>
                <a:spcPct val="150000"/>
              </a:lnSpc>
              <a:spcBef>
                <a:spcPts val="1685"/>
              </a:spcBef>
              <a:buClr>
                <a:srgbClr val="087150"/>
              </a:buClr>
              <a:buSzPct val="62500"/>
              <a:buChar char="•"/>
              <a:tabLst>
                <a:tab pos="299085" algn="l"/>
              </a:tabLst>
            </a:pP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Provides</a:t>
            </a:r>
            <a:r>
              <a:rPr sz="1600" spc="-17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75" dirty="0">
                <a:solidFill>
                  <a:srgbClr val="5F5F5F"/>
                </a:solidFill>
                <a:latin typeface="Tahoma"/>
                <a:cs typeface="Tahoma"/>
              </a:rPr>
              <a:t>a</a:t>
            </a:r>
            <a:r>
              <a:rPr sz="1600" spc="-15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45" dirty="0">
                <a:solidFill>
                  <a:srgbClr val="5F5F5F"/>
                </a:solidFill>
                <a:latin typeface="Tahoma"/>
                <a:cs typeface="Tahoma"/>
              </a:rPr>
              <a:t>common</a:t>
            </a:r>
            <a:r>
              <a:rPr sz="1600" spc="-16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0" dirty="0">
                <a:solidFill>
                  <a:srgbClr val="5F5F5F"/>
                </a:solidFill>
                <a:latin typeface="Tahoma"/>
                <a:cs typeface="Tahoma"/>
              </a:rPr>
              <a:t>platform</a:t>
            </a:r>
            <a:r>
              <a:rPr sz="1600" spc="-15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for</a:t>
            </a:r>
            <a:r>
              <a:rPr sz="1600" spc="-15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40" dirty="0">
                <a:solidFill>
                  <a:srgbClr val="5F5F5F"/>
                </a:solidFill>
                <a:latin typeface="Tahoma"/>
                <a:cs typeface="Tahoma"/>
              </a:rPr>
              <a:t>data</a:t>
            </a:r>
            <a:r>
              <a:rPr sz="1600" spc="-16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5" dirty="0">
                <a:solidFill>
                  <a:srgbClr val="5F5F5F"/>
                </a:solidFill>
                <a:latin typeface="Tahoma"/>
                <a:cs typeface="Tahoma"/>
              </a:rPr>
              <a:t>custodians</a:t>
            </a:r>
            <a:r>
              <a:rPr sz="1600" spc="-16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to</a:t>
            </a:r>
            <a:r>
              <a:rPr sz="1600" spc="-14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40" dirty="0">
                <a:solidFill>
                  <a:srgbClr val="5F5F5F"/>
                </a:solidFill>
                <a:latin typeface="Tahoma"/>
                <a:cs typeface="Tahoma"/>
              </a:rPr>
              <a:t>communicate</a:t>
            </a:r>
            <a:r>
              <a:rPr sz="1600" spc="-18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40" dirty="0">
                <a:solidFill>
                  <a:srgbClr val="5F5F5F"/>
                </a:solidFill>
                <a:latin typeface="Tahoma"/>
                <a:cs typeface="Tahoma"/>
              </a:rPr>
              <a:t>and</a:t>
            </a:r>
            <a:r>
              <a:rPr sz="1600" spc="-15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share </a:t>
            </a: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work</a:t>
            </a:r>
            <a:r>
              <a:rPr sz="1600" spc="-18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related</a:t>
            </a:r>
            <a:r>
              <a:rPr sz="1600" spc="-19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experience;</a:t>
            </a:r>
            <a:endParaRPr sz="1600">
              <a:latin typeface="Tahoma"/>
              <a:cs typeface="Tahoma"/>
            </a:endParaRPr>
          </a:p>
          <a:p>
            <a:pPr marL="299085" marR="308610" indent="-287020">
              <a:lnSpc>
                <a:spcPct val="150200"/>
              </a:lnSpc>
              <a:spcBef>
                <a:spcPts val="595"/>
              </a:spcBef>
              <a:buClr>
                <a:srgbClr val="087150"/>
              </a:buClr>
              <a:buSzPct val="62500"/>
              <a:buChar char="•"/>
              <a:tabLst>
                <a:tab pos="299085" algn="l"/>
              </a:tabLst>
            </a:pPr>
            <a:r>
              <a:rPr sz="1600" spc="-30" dirty="0">
                <a:solidFill>
                  <a:srgbClr val="5F5F5F"/>
                </a:solidFill>
                <a:latin typeface="Tahoma"/>
                <a:cs typeface="Tahoma"/>
              </a:rPr>
              <a:t>Stimulates</a:t>
            </a:r>
            <a:r>
              <a:rPr sz="1600" spc="-13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5" dirty="0">
                <a:solidFill>
                  <a:srgbClr val="5F5F5F"/>
                </a:solidFill>
                <a:latin typeface="Tahoma"/>
                <a:cs typeface="Tahoma"/>
              </a:rPr>
              <a:t>learning</a:t>
            </a:r>
            <a:r>
              <a:rPr sz="1600" spc="-17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35" dirty="0">
                <a:solidFill>
                  <a:srgbClr val="5F5F5F"/>
                </a:solidFill>
                <a:latin typeface="Tahoma"/>
                <a:cs typeface="Tahoma"/>
              </a:rPr>
              <a:t>by</a:t>
            </a:r>
            <a:r>
              <a:rPr sz="1600" spc="-14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35" dirty="0">
                <a:solidFill>
                  <a:srgbClr val="5F5F5F"/>
                </a:solidFill>
                <a:latin typeface="Tahoma"/>
                <a:cs typeface="Tahoma"/>
              </a:rPr>
              <a:t>supplying</a:t>
            </a:r>
            <a:r>
              <a:rPr sz="1600" spc="-16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75" dirty="0">
                <a:solidFill>
                  <a:srgbClr val="5F5F5F"/>
                </a:solidFill>
                <a:latin typeface="Tahoma"/>
                <a:cs typeface="Tahoma"/>
              </a:rPr>
              <a:t>a</a:t>
            </a:r>
            <a:r>
              <a:rPr sz="1600" spc="-14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45" dirty="0">
                <a:solidFill>
                  <a:srgbClr val="5F5F5F"/>
                </a:solidFill>
                <a:latin typeface="Tahoma"/>
                <a:cs typeface="Tahoma"/>
              </a:rPr>
              <a:t>medium</a:t>
            </a:r>
            <a:r>
              <a:rPr sz="1600" spc="-15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for</a:t>
            </a:r>
            <a:r>
              <a:rPr sz="1600" spc="-14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30" dirty="0">
                <a:solidFill>
                  <a:srgbClr val="5F5F5F"/>
                </a:solidFill>
                <a:latin typeface="Tahoma"/>
                <a:cs typeface="Tahoma"/>
              </a:rPr>
              <a:t>sharing</a:t>
            </a:r>
            <a:r>
              <a:rPr sz="1600" spc="-15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best</a:t>
            </a:r>
            <a:r>
              <a:rPr sz="1600" spc="-14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0" dirty="0">
                <a:solidFill>
                  <a:srgbClr val="5F5F5F"/>
                </a:solidFill>
                <a:latin typeface="Tahoma"/>
                <a:cs typeface="Tahoma"/>
              </a:rPr>
              <a:t>practices</a:t>
            </a:r>
            <a:r>
              <a:rPr sz="1600" spc="-17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5" dirty="0">
                <a:solidFill>
                  <a:srgbClr val="5F5F5F"/>
                </a:solidFill>
                <a:latin typeface="Tahoma"/>
                <a:cs typeface="Tahoma"/>
              </a:rPr>
              <a:t>and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tutoring;</a:t>
            </a:r>
            <a:endParaRPr sz="1600">
              <a:latin typeface="Tahoma"/>
              <a:cs typeface="Tahoma"/>
            </a:endParaRPr>
          </a:p>
          <a:p>
            <a:pPr marL="299085" marR="5080" indent="-287020">
              <a:lnSpc>
                <a:spcPct val="150000"/>
              </a:lnSpc>
              <a:spcBef>
                <a:spcPts val="600"/>
              </a:spcBef>
              <a:buClr>
                <a:srgbClr val="087150"/>
              </a:buClr>
              <a:buSzPct val="62500"/>
              <a:buChar char="•"/>
              <a:tabLst>
                <a:tab pos="299085" algn="l"/>
              </a:tabLst>
            </a:pP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Creates</a:t>
            </a:r>
            <a:r>
              <a:rPr sz="1600" spc="-16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collaborative</a:t>
            </a:r>
            <a:r>
              <a:rPr sz="1600" spc="-16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5" dirty="0">
                <a:solidFill>
                  <a:srgbClr val="5F5F5F"/>
                </a:solidFill>
                <a:latin typeface="Tahoma"/>
                <a:cs typeface="Tahoma"/>
              </a:rPr>
              <a:t>processes</a:t>
            </a:r>
            <a:r>
              <a:rPr sz="1600" spc="-18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0" dirty="0">
                <a:solidFill>
                  <a:srgbClr val="5F5F5F"/>
                </a:solidFill>
                <a:latin typeface="Tahoma"/>
                <a:cs typeface="Tahoma"/>
              </a:rPr>
              <a:t>that</a:t>
            </a:r>
            <a:r>
              <a:rPr sz="1600" spc="-14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40" dirty="0">
                <a:solidFill>
                  <a:srgbClr val="5F5F5F"/>
                </a:solidFill>
                <a:latin typeface="Tahoma"/>
                <a:cs typeface="Tahoma"/>
              </a:rPr>
              <a:t>add</a:t>
            </a:r>
            <a:r>
              <a:rPr sz="1600" spc="-15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35" dirty="0">
                <a:solidFill>
                  <a:srgbClr val="5F5F5F"/>
                </a:solidFill>
                <a:latin typeface="Tahoma"/>
                <a:cs typeface="Tahoma"/>
              </a:rPr>
              <a:t>value</a:t>
            </a:r>
            <a:r>
              <a:rPr sz="1600" spc="-17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40" dirty="0">
                <a:solidFill>
                  <a:srgbClr val="5F5F5F"/>
                </a:solidFill>
                <a:latin typeface="Tahoma"/>
                <a:cs typeface="Tahoma"/>
              </a:rPr>
              <a:t>and</a:t>
            </a:r>
            <a:r>
              <a:rPr sz="1600" spc="-15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40" dirty="0">
                <a:solidFill>
                  <a:srgbClr val="5F5F5F"/>
                </a:solidFill>
                <a:latin typeface="Tahoma"/>
                <a:cs typeface="Tahoma"/>
              </a:rPr>
              <a:t>maximize</a:t>
            </a:r>
            <a:r>
              <a:rPr sz="1600" spc="-15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40" dirty="0">
                <a:solidFill>
                  <a:srgbClr val="5F5F5F"/>
                </a:solidFill>
                <a:latin typeface="Tahoma"/>
                <a:cs typeface="Tahoma"/>
              </a:rPr>
              <a:t>data</a:t>
            </a:r>
            <a:r>
              <a:rPr sz="1600" spc="-15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custodian efficiency.</a:t>
            </a:r>
            <a:endParaRPr sz="1600">
              <a:latin typeface="Tahoma"/>
              <a:cs typeface="Tahoma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822894" y="1652028"/>
            <a:ext cx="2327275" cy="862965"/>
            <a:chOff x="1822894" y="1652028"/>
            <a:chExt cx="2327275" cy="862965"/>
          </a:xfrm>
        </p:grpSpPr>
        <p:sp>
          <p:nvSpPr>
            <p:cNvPr id="6" name="object 6"/>
            <p:cNvSpPr/>
            <p:nvPr/>
          </p:nvSpPr>
          <p:spPr>
            <a:xfrm>
              <a:off x="2615311" y="2060955"/>
              <a:ext cx="1534795" cy="85725"/>
            </a:xfrm>
            <a:custGeom>
              <a:avLst/>
              <a:gdLst/>
              <a:ahLst/>
              <a:cxnLst/>
              <a:rect l="l" t="t" r="r" b="b"/>
              <a:pathLst>
                <a:path w="1534795" h="85725">
                  <a:moveTo>
                    <a:pt x="1448689" y="0"/>
                  </a:moveTo>
                  <a:lnTo>
                    <a:pt x="1477264" y="42926"/>
                  </a:lnTo>
                  <a:lnTo>
                    <a:pt x="1448689" y="85725"/>
                  </a:lnTo>
                  <a:lnTo>
                    <a:pt x="1505923" y="57150"/>
                  </a:lnTo>
                  <a:lnTo>
                    <a:pt x="1485138" y="57150"/>
                  </a:lnTo>
                  <a:lnTo>
                    <a:pt x="1491614" y="50800"/>
                  </a:lnTo>
                  <a:lnTo>
                    <a:pt x="1491614" y="35052"/>
                  </a:lnTo>
                  <a:lnTo>
                    <a:pt x="1485138" y="28575"/>
                  </a:lnTo>
                  <a:lnTo>
                    <a:pt x="1505754" y="28575"/>
                  </a:lnTo>
                  <a:lnTo>
                    <a:pt x="1448689" y="0"/>
                  </a:lnTo>
                  <a:close/>
                </a:path>
                <a:path w="1534795" h="85725">
                  <a:moveTo>
                    <a:pt x="1467710" y="28575"/>
                  </a:moveTo>
                  <a:lnTo>
                    <a:pt x="6476" y="28575"/>
                  </a:lnTo>
                  <a:lnTo>
                    <a:pt x="0" y="35052"/>
                  </a:lnTo>
                  <a:lnTo>
                    <a:pt x="0" y="50800"/>
                  </a:lnTo>
                  <a:lnTo>
                    <a:pt x="6476" y="57150"/>
                  </a:lnTo>
                  <a:lnTo>
                    <a:pt x="1467767" y="57150"/>
                  </a:lnTo>
                  <a:lnTo>
                    <a:pt x="1477264" y="42926"/>
                  </a:lnTo>
                  <a:lnTo>
                    <a:pt x="1467710" y="28575"/>
                  </a:lnTo>
                  <a:close/>
                </a:path>
                <a:path w="1534795" h="85725">
                  <a:moveTo>
                    <a:pt x="1505754" y="28575"/>
                  </a:moveTo>
                  <a:lnTo>
                    <a:pt x="1485138" y="28575"/>
                  </a:lnTo>
                  <a:lnTo>
                    <a:pt x="1491614" y="35052"/>
                  </a:lnTo>
                  <a:lnTo>
                    <a:pt x="1491614" y="50800"/>
                  </a:lnTo>
                  <a:lnTo>
                    <a:pt x="1485138" y="57150"/>
                  </a:lnTo>
                  <a:lnTo>
                    <a:pt x="1505923" y="57150"/>
                  </a:lnTo>
                  <a:lnTo>
                    <a:pt x="1534414" y="42926"/>
                  </a:lnTo>
                  <a:lnTo>
                    <a:pt x="1505754" y="28575"/>
                  </a:lnTo>
                  <a:close/>
                </a:path>
              </a:pathLst>
            </a:custGeom>
            <a:solidFill>
              <a:srgbClr val="0871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21685" y="1782962"/>
              <a:ext cx="682857" cy="681403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929384" y="1790699"/>
              <a:ext cx="608330" cy="607060"/>
            </a:xfrm>
            <a:custGeom>
              <a:avLst/>
              <a:gdLst/>
              <a:ahLst/>
              <a:cxnLst/>
              <a:rect l="l" t="t" r="r" b="b"/>
              <a:pathLst>
                <a:path w="608330" h="607060">
                  <a:moveTo>
                    <a:pt x="304038" y="0"/>
                  </a:moveTo>
                  <a:lnTo>
                    <a:pt x="254726" y="3968"/>
                  </a:lnTo>
                  <a:lnTo>
                    <a:pt x="207946" y="15459"/>
                  </a:lnTo>
                  <a:lnTo>
                    <a:pt x="164324" y="33847"/>
                  </a:lnTo>
                  <a:lnTo>
                    <a:pt x="124486" y="58509"/>
                  </a:lnTo>
                  <a:lnTo>
                    <a:pt x="89058" y="88820"/>
                  </a:lnTo>
                  <a:lnTo>
                    <a:pt x="58667" y="124157"/>
                  </a:lnTo>
                  <a:lnTo>
                    <a:pt x="33940" y="163895"/>
                  </a:lnTo>
                  <a:lnTo>
                    <a:pt x="15502" y="207410"/>
                  </a:lnTo>
                  <a:lnTo>
                    <a:pt x="3979" y="254078"/>
                  </a:lnTo>
                  <a:lnTo>
                    <a:pt x="0" y="303275"/>
                  </a:lnTo>
                  <a:lnTo>
                    <a:pt x="3979" y="352473"/>
                  </a:lnTo>
                  <a:lnTo>
                    <a:pt x="15502" y="399141"/>
                  </a:lnTo>
                  <a:lnTo>
                    <a:pt x="33940" y="442656"/>
                  </a:lnTo>
                  <a:lnTo>
                    <a:pt x="58667" y="482394"/>
                  </a:lnTo>
                  <a:lnTo>
                    <a:pt x="89058" y="517731"/>
                  </a:lnTo>
                  <a:lnTo>
                    <a:pt x="124486" y="548042"/>
                  </a:lnTo>
                  <a:lnTo>
                    <a:pt x="164324" y="572704"/>
                  </a:lnTo>
                  <a:lnTo>
                    <a:pt x="207946" y="591092"/>
                  </a:lnTo>
                  <a:lnTo>
                    <a:pt x="254726" y="602583"/>
                  </a:lnTo>
                  <a:lnTo>
                    <a:pt x="304038" y="606551"/>
                  </a:lnTo>
                  <a:lnTo>
                    <a:pt x="353349" y="602583"/>
                  </a:lnTo>
                  <a:lnTo>
                    <a:pt x="400129" y="591092"/>
                  </a:lnTo>
                  <a:lnTo>
                    <a:pt x="443751" y="572704"/>
                  </a:lnTo>
                  <a:lnTo>
                    <a:pt x="483589" y="548042"/>
                  </a:lnTo>
                  <a:lnTo>
                    <a:pt x="519017" y="517731"/>
                  </a:lnTo>
                  <a:lnTo>
                    <a:pt x="549408" y="482394"/>
                  </a:lnTo>
                  <a:lnTo>
                    <a:pt x="574135" y="442656"/>
                  </a:lnTo>
                  <a:lnTo>
                    <a:pt x="592573" y="399141"/>
                  </a:lnTo>
                  <a:lnTo>
                    <a:pt x="604096" y="352473"/>
                  </a:lnTo>
                  <a:lnTo>
                    <a:pt x="608076" y="303275"/>
                  </a:lnTo>
                  <a:lnTo>
                    <a:pt x="604096" y="254078"/>
                  </a:lnTo>
                  <a:lnTo>
                    <a:pt x="592573" y="207410"/>
                  </a:lnTo>
                  <a:lnTo>
                    <a:pt x="574135" y="163895"/>
                  </a:lnTo>
                  <a:lnTo>
                    <a:pt x="549408" y="124157"/>
                  </a:lnTo>
                  <a:lnTo>
                    <a:pt x="519017" y="88820"/>
                  </a:lnTo>
                  <a:lnTo>
                    <a:pt x="483589" y="58509"/>
                  </a:lnTo>
                  <a:lnTo>
                    <a:pt x="443751" y="33847"/>
                  </a:lnTo>
                  <a:lnTo>
                    <a:pt x="400129" y="15459"/>
                  </a:lnTo>
                  <a:lnTo>
                    <a:pt x="353349" y="3968"/>
                  </a:lnTo>
                  <a:lnTo>
                    <a:pt x="304038" y="0"/>
                  </a:lnTo>
                  <a:close/>
                </a:path>
              </a:pathLst>
            </a:custGeom>
            <a:solidFill>
              <a:srgbClr val="DFDF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837182" y="1707641"/>
              <a:ext cx="792480" cy="792480"/>
            </a:xfrm>
            <a:custGeom>
              <a:avLst/>
              <a:gdLst/>
              <a:ahLst/>
              <a:cxnLst/>
              <a:rect l="l" t="t" r="r" b="b"/>
              <a:pathLst>
                <a:path w="792480" h="792480">
                  <a:moveTo>
                    <a:pt x="792480" y="396240"/>
                  </a:moveTo>
                  <a:lnTo>
                    <a:pt x="789812" y="442423"/>
                  </a:lnTo>
                  <a:lnTo>
                    <a:pt x="782007" y="487049"/>
                  </a:lnTo>
                  <a:lnTo>
                    <a:pt x="769364" y="529818"/>
                  </a:lnTo>
                  <a:lnTo>
                    <a:pt x="752180" y="570433"/>
                  </a:lnTo>
                  <a:lnTo>
                    <a:pt x="730754" y="608596"/>
                  </a:lnTo>
                  <a:lnTo>
                    <a:pt x="705385" y="644007"/>
                  </a:lnTo>
                  <a:lnTo>
                    <a:pt x="676370" y="676370"/>
                  </a:lnTo>
                  <a:lnTo>
                    <a:pt x="644007" y="705385"/>
                  </a:lnTo>
                  <a:lnTo>
                    <a:pt x="608596" y="730754"/>
                  </a:lnTo>
                  <a:lnTo>
                    <a:pt x="570433" y="752180"/>
                  </a:lnTo>
                  <a:lnTo>
                    <a:pt x="529818" y="769364"/>
                  </a:lnTo>
                  <a:lnTo>
                    <a:pt x="487049" y="782007"/>
                  </a:lnTo>
                  <a:lnTo>
                    <a:pt x="442423" y="789812"/>
                  </a:lnTo>
                  <a:lnTo>
                    <a:pt x="396240" y="792480"/>
                  </a:lnTo>
                  <a:lnTo>
                    <a:pt x="350056" y="789812"/>
                  </a:lnTo>
                  <a:lnTo>
                    <a:pt x="305430" y="782007"/>
                  </a:lnTo>
                  <a:lnTo>
                    <a:pt x="262661" y="769364"/>
                  </a:lnTo>
                  <a:lnTo>
                    <a:pt x="222046" y="752180"/>
                  </a:lnTo>
                  <a:lnTo>
                    <a:pt x="183883" y="730754"/>
                  </a:lnTo>
                  <a:lnTo>
                    <a:pt x="148472" y="705385"/>
                  </a:lnTo>
                  <a:lnTo>
                    <a:pt x="116109" y="676370"/>
                  </a:lnTo>
                  <a:lnTo>
                    <a:pt x="87094" y="644007"/>
                  </a:lnTo>
                  <a:lnTo>
                    <a:pt x="61725" y="608596"/>
                  </a:lnTo>
                  <a:lnTo>
                    <a:pt x="40299" y="570433"/>
                  </a:lnTo>
                  <a:lnTo>
                    <a:pt x="23115" y="529818"/>
                  </a:lnTo>
                  <a:lnTo>
                    <a:pt x="10472" y="487049"/>
                  </a:lnTo>
                  <a:lnTo>
                    <a:pt x="2667" y="442423"/>
                  </a:lnTo>
                  <a:lnTo>
                    <a:pt x="0" y="396240"/>
                  </a:lnTo>
                  <a:lnTo>
                    <a:pt x="2667" y="350056"/>
                  </a:lnTo>
                  <a:lnTo>
                    <a:pt x="10472" y="305430"/>
                  </a:lnTo>
                  <a:lnTo>
                    <a:pt x="23115" y="262661"/>
                  </a:lnTo>
                  <a:lnTo>
                    <a:pt x="40299" y="222046"/>
                  </a:lnTo>
                  <a:lnTo>
                    <a:pt x="61725" y="183883"/>
                  </a:lnTo>
                  <a:lnTo>
                    <a:pt x="87094" y="148472"/>
                  </a:lnTo>
                  <a:lnTo>
                    <a:pt x="116109" y="116109"/>
                  </a:lnTo>
                  <a:lnTo>
                    <a:pt x="148472" y="87094"/>
                  </a:lnTo>
                  <a:lnTo>
                    <a:pt x="183883" y="61725"/>
                  </a:lnTo>
                  <a:lnTo>
                    <a:pt x="222046" y="40299"/>
                  </a:lnTo>
                  <a:lnTo>
                    <a:pt x="262661" y="23115"/>
                  </a:lnTo>
                  <a:lnTo>
                    <a:pt x="305430" y="10472"/>
                  </a:lnTo>
                  <a:lnTo>
                    <a:pt x="350056" y="2667"/>
                  </a:lnTo>
                  <a:lnTo>
                    <a:pt x="396240" y="0"/>
                  </a:lnTo>
                  <a:lnTo>
                    <a:pt x="449015" y="3472"/>
                  </a:lnTo>
                  <a:lnTo>
                    <a:pt x="499632" y="13598"/>
                  </a:lnTo>
                  <a:lnTo>
                    <a:pt x="547687" y="29940"/>
                  </a:lnTo>
                  <a:lnTo>
                    <a:pt x="592779" y="52060"/>
                  </a:lnTo>
                  <a:lnTo>
                    <a:pt x="634506" y="79521"/>
                  </a:lnTo>
                  <a:lnTo>
                    <a:pt x="672465" y="111887"/>
                  </a:lnTo>
                </a:path>
              </a:pathLst>
            </a:custGeom>
            <a:ln w="28575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66772" y="1711490"/>
              <a:ext cx="391629" cy="391629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31720" y="1652028"/>
              <a:ext cx="461771" cy="582155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2392680" y="1737359"/>
              <a:ext cx="289560" cy="289560"/>
            </a:xfrm>
            <a:custGeom>
              <a:avLst/>
              <a:gdLst/>
              <a:ahLst/>
              <a:cxnLst/>
              <a:rect l="l" t="t" r="r" b="b"/>
              <a:pathLst>
                <a:path w="289560" h="289560">
                  <a:moveTo>
                    <a:pt x="144780" y="0"/>
                  </a:moveTo>
                  <a:lnTo>
                    <a:pt x="98999" y="7376"/>
                  </a:lnTo>
                  <a:lnTo>
                    <a:pt x="59253" y="27919"/>
                  </a:lnTo>
                  <a:lnTo>
                    <a:pt x="27919" y="59253"/>
                  </a:lnTo>
                  <a:lnTo>
                    <a:pt x="7376" y="98999"/>
                  </a:lnTo>
                  <a:lnTo>
                    <a:pt x="0" y="144779"/>
                  </a:lnTo>
                  <a:lnTo>
                    <a:pt x="7376" y="190560"/>
                  </a:lnTo>
                  <a:lnTo>
                    <a:pt x="27919" y="230306"/>
                  </a:lnTo>
                  <a:lnTo>
                    <a:pt x="59253" y="261640"/>
                  </a:lnTo>
                  <a:lnTo>
                    <a:pt x="98999" y="282183"/>
                  </a:lnTo>
                  <a:lnTo>
                    <a:pt x="144780" y="289560"/>
                  </a:lnTo>
                  <a:lnTo>
                    <a:pt x="190560" y="282183"/>
                  </a:lnTo>
                  <a:lnTo>
                    <a:pt x="230306" y="261640"/>
                  </a:lnTo>
                  <a:lnTo>
                    <a:pt x="261640" y="230306"/>
                  </a:lnTo>
                  <a:lnTo>
                    <a:pt x="282183" y="190560"/>
                  </a:lnTo>
                  <a:lnTo>
                    <a:pt x="289559" y="144779"/>
                  </a:lnTo>
                  <a:lnTo>
                    <a:pt x="282183" y="98999"/>
                  </a:lnTo>
                  <a:lnTo>
                    <a:pt x="261640" y="59253"/>
                  </a:lnTo>
                  <a:lnTo>
                    <a:pt x="230306" y="27919"/>
                  </a:lnTo>
                  <a:lnTo>
                    <a:pt x="190560" y="7376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2482723" y="1723085"/>
            <a:ext cx="110489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390" dirty="0">
                <a:solidFill>
                  <a:srgbClr val="DFDFDF"/>
                </a:solidFill>
                <a:latin typeface="Century Gothic"/>
                <a:cs typeface="Century Gothic"/>
              </a:rPr>
              <a:t>1</a:t>
            </a:r>
            <a:endParaRPr sz="1800">
              <a:latin typeface="Century Gothic"/>
              <a:cs typeface="Century Gothic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6448234" y="1652028"/>
            <a:ext cx="993775" cy="862965"/>
            <a:chOff x="6448234" y="1652028"/>
            <a:chExt cx="993775" cy="862965"/>
          </a:xfrm>
        </p:grpSpPr>
        <p:pic>
          <p:nvPicPr>
            <p:cNvPr id="15" name="object 1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47025" y="1782962"/>
              <a:ext cx="682857" cy="681403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6554723" y="1790699"/>
              <a:ext cx="608330" cy="607060"/>
            </a:xfrm>
            <a:custGeom>
              <a:avLst/>
              <a:gdLst/>
              <a:ahLst/>
              <a:cxnLst/>
              <a:rect l="l" t="t" r="r" b="b"/>
              <a:pathLst>
                <a:path w="608329" h="607060">
                  <a:moveTo>
                    <a:pt x="304037" y="0"/>
                  </a:moveTo>
                  <a:lnTo>
                    <a:pt x="254726" y="3968"/>
                  </a:lnTo>
                  <a:lnTo>
                    <a:pt x="207946" y="15459"/>
                  </a:lnTo>
                  <a:lnTo>
                    <a:pt x="164324" y="33847"/>
                  </a:lnTo>
                  <a:lnTo>
                    <a:pt x="124486" y="58509"/>
                  </a:lnTo>
                  <a:lnTo>
                    <a:pt x="89058" y="88820"/>
                  </a:lnTo>
                  <a:lnTo>
                    <a:pt x="58667" y="124157"/>
                  </a:lnTo>
                  <a:lnTo>
                    <a:pt x="33940" y="163895"/>
                  </a:lnTo>
                  <a:lnTo>
                    <a:pt x="15502" y="207410"/>
                  </a:lnTo>
                  <a:lnTo>
                    <a:pt x="3979" y="254078"/>
                  </a:lnTo>
                  <a:lnTo>
                    <a:pt x="0" y="303275"/>
                  </a:lnTo>
                  <a:lnTo>
                    <a:pt x="3979" y="352473"/>
                  </a:lnTo>
                  <a:lnTo>
                    <a:pt x="15502" y="399141"/>
                  </a:lnTo>
                  <a:lnTo>
                    <a:pt x="33940" y="442656"/>
                  </a:lnTo>
                  <a:lnTo>
                    <a:pt x="58667" y="482394"/>
                  </a:lnTo>
                  <a:lnTo>
                    <a:pt x="89058" y="517731"/>
                  </a:lnTo>
                  <a:lnTo>
                    <a:pt x="124486" y="548042"/>
                  </a:lnTo>
                  <a:lnTo>
                    <a:pt x="164324" y="572704"/>
                  </a:lnTo>
                  <a:lnTo>
                    <a:pt x="207946" y="591092"/>
                  </a:lnTo>
                  <a:lnTo>
                    <a:pt x="254726" y="602583"/>
                  </a:lnTo>
                  <a:lnTo>
                    <a:pt x="304037" y="606551"/>
                  </a:lnTo>
                  <a:lnTo>
                    <a:pt x="353349" y="602583"/>
                  </a:lnTo>
                  <a:lnTo>
                    <a:pt x="400129" y="591092"/>
                  </a:lnTo>
                  <a:lnTo>
                    <a:pt x="443751" y="572704"/>
                  </a:lnTo>
                  <a:lnTo>
                    <a:pt x="483589" y="548042"/>
                  </a:lnTo>
                  <a:lnTo>
                    <a:pt x="519017" y="517731"/>
                  </a:lnTo>
                  <a:lnTo>
                    <a:pt x="549408" y="482394"/>
                  </a:lnTo>
                  <a:lnTo>
                    <a:pt x="574135" y="442656"/>
                  </a:lnTo>
                  <a:lnTo>
                    <a:pt x="592573" y="399141"/>
                  </a:lnTo>
                  <a:lnTo>
                    <a:pt x="604096" y="352473"/>
                  </a:lnTo>
                  <a:lnTo>
                    <a:pt x="608076" y="303275"/>
                  </a:lnTo>
                  <a:lnTo>
                    <a:pt x="604096" y="254078"/>
                  </a:lnTo>
                  <a:lnTo>
                    <a:pt x="592573" y="207410"/>
                  </a:lnTo>
                  <a:lnTo>
                    <a:pt x="574135" y="163895"/>
                  </a:lnTo>
                  <a:lnTo>
                    <a:pt x="549408" y="124157"/>
                  </a:lnTo>
                  <a:lnTo>
                    <a:pt x="519017" y="88820"/>
                  </a:lnTo>
                  <a:lnTo>
                    <a:pt x="483589" y="58509"/>
                  </a:lnTo>
                  <a:lnTo>
                    <a:pt x="443751" y="33847"/>
                  </a:lnTo>
                  <a:lnTo>
                    <a:pt x="400129" y="15459"/>
                  </a:lnTo>
                  <a:lnTo>
                    <a:pt x="353349" y="3968"/>
                  </a:lnTo>
                  <a:lnTo>
                    <a:pt x="304037" y="0"/>
                  </a:lnTo>
                  <a:close/>
                </a:path>
              </a:pathLst>
            </a:custGeom>
            <a:solidFill>
              <a:srgbClr val="DFDF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6462521" y="1707641"/>
              <a:ext cx="792480" cy="792480"/>
            </a:xfrm>
            <a:custGeom>
              <a:avLst/>
              <a:gdLst/>
              <a:ahLst/>
              <a:cxnLst/>
              <a:rect l="l" t="t" r="r" b="b"/>
              <a:pathLst>
                <a:path w="792479" h="792480">
                  <a:moveTo>
                    <a:pt x="792479" y="396240"/>
                  </a:moveTo>
                  <a:lnTo>
                    <a:pt x="789812" y="442423"/>
                  </a:lnTo>
                  <a:lnTo>
                    <a:pt x="782007" y="487049"/>
                  </a:lnTo>
                  <a:lnTo>
                    <a:pt x="769364" y="529818"/>
                  </a:lnTo>
                  <a:lnTo>
                    <a:pt x="752180" y="570433"/>
                  </a:lnTo>
                  <a:lnTo>
                    <a:pt x="730754" y="608596"/>
                  </a:lnTo>
                  <a:lnTo>
                    <a:pt x="705385" y="644007"/>
                  </a:lnTo>
                  <a:lnTo>
                    <a:pt x="676370" y="676370"/>
                  </a:lnTo>
                  <a:lnTo>
                    <a:pt x="644007" y="705385"/>
                  </a:lnTo>
                  <a:lnTo>
                    <a:pt x="608596" y="730754"/>
                  </a:lnTo>
                  <a:lnTo>
                    <a:pt x="570433" y="752180"/>
                  </a:lnTo>
                  <a:lnTo>
                    <a:pt x="529818" y="769364"/>
                  </a:lnTo>
                  <a:lnTo>
                    <a:pt x="487049" y="782007"/>
                  </a:lnTo>
                  <a:lnTo>
                    <a:pt x="442423" y="789812"/>
                  </a:lnTo>
                  <a:lnTo>
                    <a:pt x="396239" y="792480"/>
                  </a:lnTo>
                  <a:lnTo>
                    <a:pt x="350056" y="789812"/>
                  </a:lnTo>
                  <a:lnTo>
                    <a:pt x="305430" y="782007"/>
                  </a:lnTo>
                  <a:lnTo>
                    <a:pt x="262661" y="769364"/>
                  </a:lnTo>
                  <a:lnTo>
                    <a:pt x="222046" y="752180"/>
                  </a:lnTo>
                  <a:lnTo>
                    <a:pt x="183883" y="730754"/>
                  </a:lnTo>
                  <a:lnTo>
                    <a:pt x="148472" y="705385"/>
                  </a:lnTo>
                  <a:lnTo>
                    <a:pt x="116109" y="676370"/>
                  </a:lnTo>
                  <a:lnTo>
                    <a:pt x="87094" y="644007"/>
                  </a:lnTo>
                  <a:lnTo>
                    <a:pt x="61725" y="608596"/>
                  </a:lnTo>
                  <a:lnTo>
                    <a:pt x="40299" y="570433"/>
                  </a:lnTo>
                  <a:lnTo>
                    <a:pt x="23115" y="529818"/>
                  </a:lnTo>
                  <a:lnTo>
                    <a:pt x="10472" y="487049"/>
                  </a:lnTo>
                  <a:lnTo>
                    <a:pt x="2667" y="442423"/>
                  </a:lnTo>
                  <a:lnTo>
                    <a:pt x="0" y="396240"/>
                  </a:lnTo>
                  <a:lnTo>
                    <a:pt x="2667" y="350056"/>
                  </a:lnTo>
                  <a:lnTo>
                    <a:pt x="10472" y="305430"/>
                  </a:lnTo>
                  <a:lnTo>
                    <a:pt x="23115" y="262661"/>
                  </a:lnTo>
                  <a:lnTo>
                    <a:pt x="40299" y="222046"/>
                  </a:lnTo>
                  <a:lnTo>
                    <a:pt x="61725" y="183883"/>
                  </a:lnTo>
                  <a:lnTo>
                    <a:pt x="87094" y="148472"/>
                  </a:lnTo>
                  <a:lnTo>
                    <a:pt x="116109" y="116109"/>
                  </a:lnTo>
                  <a:lnTo>
                    <a:pt x="148472" y="87094"/>
                  </a:lnTo>
                  <a:lnTo>
                    <a:pt x="183883" y="61725"/>
                  </a:lnTo>
                  <a:lnTo>
                    <a:pt x="222046" y="40299"/>
                  </a:lnTo>
                  <a:lnTo>
                    <a:pt x="262661" y="23115"/>
                  </a:lnTo>
                  <a:lnTo>
                    <a:pt x="305430" y="10472"/>
                  </a:lnTo>
                  <a:lnTo>
                    <a:pt x="350056" y="2667"/>
                  </a:lnTo>
                  <a:lnTo>
                    <a:pt x="396239" y="0"/>
                  </a:lnTo>
                  <a:lnTo>
                    <a:pt x="449015" y="3472"/>
                  </a:lnTo>
                  <a:lnTo>
                    <a:pt x="499632" y="13598"/>
                  </a:lnTo>
                  <a:lnTo>
                    <a:pt x="547687" y="29940"/>
                  </a:lnTo>
                  <a:lnTo>
                    <a:pt x="592779" y="52060"/>
                  </a:lnTo>
                  <a:lnTo>
                    <a:pt x="634506" y="79521"/>
                  </a:lnTo>
                  <a:lnTo>
                    <a:pt x="672464" y="111887"/>
                  </a:lnTo>
                </a:path>
              </a:pathLst>
            </a:custGeom>
            <a:ln w="28575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92111" y="1711490"/>
              <a:ext cx="391629" cy="391629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934199" y="1652028"/>
              <a:ext cx="507492" cy="582155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7018019" y="1737359"/>
              <a:ext cx="289560" cy="289560"/>
            </a:xfrm>
            <a:custGeom>
              <a:avLst/>
              <a:gdLst/>
              <a:ahLst/>
              <a:cxnLst/>
              <a:rect l="l" t="t" r="r" b="b"/>
              <a:pathLst>
                <a:path w="289559" h="289560">
                  <a:moveTo>
                    <a:pt x="144779" y="0"/>
                  </a:moveTo>
                  <a:lnTo>
                    <a:pt x="98999" y="7376"/>
                  </a:lnTo>
                  <a:lnTo>
                    <a:pt x="59253" y="27919"/>
                  </a:lnTo>
                  <a:lnTo>
                    <a:pt x="27919" y="59253"/>
                  </a:lnTo>
                  <a:lnTo>
                    <a:pt x="7376" y="98999"/>
                  </a:lnTo>
                  <a:lnTo>
                    <a:pt x="0" y="144779"/>
                  </a:lnTo>
                  <a:lnTo>
                    <a:pt x="7376" y="190560"/>
                  </a:lnTo>
                  <a:lnTo>
                    <a:pt x="27919" y="230306"/>
                  </a:lnTo>
                  <a:lnTo>
                    <a:pt x="59253" y="261640"/>
                  </a:lnTo>
                  <a:lnTo>
                    <a:pt x="98999" y="282183"/>
                  </a:lnTo>
                  <a:lnTo>
                    <a:pt x="144779" y="289560"/>
                  </a:lnTo>
                  <a:lnTo>
                    <a:pt x="190560" y="282183"/>
                  </a:lnTo>
                  <a:lnTo>
                    <a:pt x="230306" y="261640"/>
                  </a:lnTo>
                  <a:lnTo>
                    <a:pt x="261640" y="230306"/>
                  </a:lnTo>
                  <a:lnTo>
                    <a:pt x="282183" y="190560"/>
                  </a:lnTo>
                  <a:lnTo>
                    <a:pt x="289559" y="144779"/>
                  </a:lnTo>
                  <a:lnTo>
                    <a:pt x="282183" y="98999"/>
                  </a:lnTo>
                  <a:lnTo>
                    <a:pt x="261640" y="59253"/>
                  </a:lnTo>
                  <a:lnTo>
                    <a:pt x="230306" y="27919"/>
                  </a:lnTo>
                  <a:lnTo>
                    <a:pt x="190560" y="7376"/>
                  </a:lnTo>
                  <a:lnTo>
                    <a:pt x="144779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7085838" y="1723085"/>
            <a:ext cx="15684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solidFill>
                  <a:srgbClr val="DFDFDF"/>
                </a:solidFill>
                <a:latin typeface="Century Gothic"/>
                <a:cs typeface="Century Gothic"/>
              </a:rPr>
              <a:t>3</a:t>
            </a:r>
            <a:endParaRPr sz="1800">
              <a:latin typeface="Century Gothic"/>
              <a:cs typeface="Century Gothic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2069592" y="1583626"/>
            <a:ext cx="4959350" cy="999490"/>
            <a:chOff x="2069592" y="1583626"/>
            <a:chExt cx="4959350" cy="999490"/>
          </a:xfrm>
        </p:grpSpPr>
        <p:sp>
          <p:nvSpPr>
            <p:cNvPr id="23" name="object 23"/>
            <p:cNvSpPr/>
            <p:nvPr/>
          </p:nvSpPr>
          <p:spPr>
            <a:xfrm>
              <a:off x="4928743" y="2060955"/>
              <a:ext cx="1534795" cy="85725"/>
            </a:xfrm>
            <a:custGeom>
              <a:avLst/>
              <a:gdLst/>
              <a:ahLst/>
              <a:cxnLst/>
              <a:rect l="l" t="t" r="r" b="b"/>
              <a:pathLst>
                <a:path w="1534795" h="85725">
                  <a:moveTo>
                    <a:pt x="1448689" y="0"/>
                  </a:moveTo>
                  <a:lnTo>
                    <a:pt x="1477264" y="42926"/>
                  </a:lnTo>
                  <a:lnTo>
                    <a:pt x="1448689" y="85725"/>
                  </a:lnTo>
                  <a:lnTo>
                    <a:pt x="1505923" y="57150"/>
                  </a:lnTo>
                  <a:lnTo>
                    <a:pt x="1485138" y="57150"/>
                  </a:lnTo>
                  <a:lnTo>
                    <a:pt x="1491615" y="50800"/>
                  </a:lnTo>
                  <a:lnTo>
                    <a:pt x="1491615" y="35052"/>
                  </a:lnTo>
                  <a:lnTo>
                    <a:pt x="1485138" y="28575"/>
                  </a:lnTo>
                  <a:lnTo>
                    <a:pt x="1505754" y="28575"/>
                  </a:lnTo>
                  <a:lnTo>
                    <a:pt x="1448689" y="0"/>
                  </a:lnTo>
                  <a:close/>
                </a:path>
                <a:path w="1534795" h="85725">
                  <a:moveTo>
                    <a:pt x="1467710" y="28575"/>
                  </a:moveTo>
                  <a:lnTo>
                    <a:pt x="6477" y="28575"/>
                  </a:lnTo>
                  <a:lnTo>
                    <a:pt x="0" y="35052"/>
                  </a:lnTo>
                  <a:lnTo>
                    <a:pt x="0" y="50800"/>
                  </a:lnTo>
                  <a:lnTo>
                    <a:pt x="6477" y="57150"/>
                  </a:lnTo>
                  <a:lnTo>
                    <a:pt x="1467767" y="57150"/>
                  </a:lnTo>
                  <a:lnTo>
                    <a:pt x="1477264" y="42926"/>
                  </a:lnTo>
                  <a:lnTo>
                    <a:pt x="1467710" y="28575"/>
                  </a:lnTo>
                  <a:close/>
                </a:path>
                <a:path w="1534795" h="85725">
                  <a:moveTo>
                    <a:pt x="1505754" y="28575"/>
                  </a:moveTo>
                  <a:lnTo>
                    <a:pt x="1485138" y="28575"/>
                  </a:lnTo>
                  <a:lnTo>
                    <a:pt x="1491615" y="35052"/>
                  </a:lnTo>
                  <a:lnTo>
                    <a:pt x="1491615" y="50800"/>
                  </a:lnTo>
                  <a:lnTo>
                    <a:pt x="1485138" y="57150"/>
                  </a:lnTo>
                  <a:lnTo>
                    <a:pt x="1505923" y="57150"/>
                  </a:lnTo>
                  <a:lnTo>
                    <a:pt x="1534414" y="42926"/>
                  </a:lnTo>
                  <a:lnTo>
                    <a:pt x="1505754" y="28575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069592" y="1905000"/>
              <a:ext cx="333756" cy="333755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687312" y="1891284"/>
              <a:ext cx="341375" cy="341375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018788" y="1677923"/>
              <a:ext cx="845819" cy="845820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4044696" y="1703831"/>
              <a:ext cx="744220" cy="744220"/>
            </a:xfrm>
            <a:custGeom>
              <a:avLst/>
              <a:gdLst/>
              <a:ahLst/>
              <a:cxnLst/>
              <a:rect l="l" t="t" r="r" b="b"/>
              <a:pathLst>
                <a:path w="744220" h="744219">
                  <a:moveTo>
                    <a:pt x="371855" y="0"/>
                  </a:moveTo>
                  <a:lnTo>
                    <a:pt x="325213" y="2897"/>
                  </a:lnTo>
                  <a:lnTo>
                    <a:pt x="280299" y="11357"/>
                  </a:lnTo>
                  <a:lnTo>
                    <a:pt x="237461" y="25031"/>
                  </a:lnTo>
                  <a:lnTo>
                    <a:pt x="197049" y="43571"/>
                  </a:lnTo>
                  <a:lnTo>
                    <a:pt x="159411" y="66627"/>
                  </a:lnTo>
                  <a:lnTo>
                    <a:pt x="124896" y="93851"/>
                  </a:lnTo>
                  <a:lnTo>
                    <a:pt x="93851" y="124896"/>
                  </a:lnTo>
                  <a:lnTo>
                    <a:pt x="66627" y="159411"/>
                  </a:lnTo>
                  <a:lnTo>
                    <a:pt x="43571" y="197049"/>
                  </a:lnTo>
                  <a:lnTo>
                    <a:pt x="25031" y="237461"/>
                  </a:lnTo>
                  <a:lnTo>
                    <a:pt x="11357" y="280299"/>
                  </a:lnTo>
                  <a:lnTo>
                    <a:pt x="2897" y="325213"/>
                  </a:lnTo>
                  <a:lnTo>
                    <a:pt x="0" y="371855"/>
                  </a:lnTo>
                  <a:lnTo>
                    <a:pt x="2897" y="418498"/>
                  </a:lnTo>
                  <a:lnTo>
                    <a:pt x="11357" y="463412"/>
                  </a:lnTo>
                  <a:lnTo>
                    <a:pt x="25031" y="506250"/>
                  </a:lnTo>
                  <a:lnTo>
                    <a:pt x="43571" y="546662"/>
                  </a:lnTo>
                  <a:lnTo>
                    <a:pt x="66627" y="584300"/>
                  </a:lnTo>
                  <a:lnTo>
                    <a:pt x="93851" y="618815"/>
                  </a:lnTo>
                  <a:lnTo>
                    <a:pt x="124896" y="649860"/>
                  </a:lnTo>
                  <a:lnTo>
                    <a:pt x="159411" y="677084"/>
                  </a:lnTo>
                  <a:lnTo>
                    <a:pt x="197049" y="700140"/>
                  </a:lnTo>
                  <a:lnTo>
                    <a:pt x="237461" y="718680"/>
                  </a:lnTo>
                  <a:lnTo>
                    <a:pt x="280299" y="732354"/>
                  </a:lnTo>
                  <a:lnTo>
                    <a:pt x="325213" y="740814"/>
                  </a:lnTo>
                  <a:lnTo>
                    <a:pt x="371855" y="743712"/>
                  </a:lnTo>
                  <a:lnTo>
                    <a:pt x="418498" y="740814"/>
                  </a:lnTo>
                  <a:lnTo>
                    <a:pt x="463412" y="732354"/>
                  </a:lnTo>
                  <a:lnTo>
                    <a:pt x="506250" y="718680"/>
                  </a:lnTo>
                  <a:lnTo>
                    <a:pt x="546662" y="700140"/>
                  </a:lnTo>
                  <a:lnTo>
                    <a:pt x="584300" y="677084"/>
                  </a:lnTo>
                  <a:lnTo>
                    <a:pt x="618815" y="649860"/>
                  </a:lnTo>
                  <a:lnTo>
                    <a:pt x="649860" y="618815"/>
                  </a:lnTo>
                  <a:lnTo>
                    <a:pt x="677084" y="584300"/>
                  </a:lnTo>
                  <a:lnTo>
                    <a:pt x="700140" y="546662"/>
                  </a:lnTo>
                  <a:lnTo>
                    <a:pt x="718680" y="506250"/>
                  </a:lnTo>
                  <a:lnTo>
                    <a:pt x="732354" y="463412"/>
                  </a:lnTo>
                  <a:lnTo>
                    <a:pt x="740814" y="418498"/>
                  </a:lnTo>
                  <a:lnTo>
                    <a:pt x="743712" y="371855"/>
                  </a:lnTo>
                  <a:lnTo>
                    <a:pt x="740814" y="325213"/>
                  </a:lnTo>
                  <a:lnTo>
                    <a:pt x="732354" y="280299"/>
                  </a:lnTo>
                  <a:lnTo>
                    <a:pt x="718680" y="237461"/>
                  </a:lnTo>
                  <a:lnTo>
                    <a:pt x="700140" y="197049"/>
                  </a:lnTo>
                  <a:lnTo>
                    <a:pt x="677084" y="159411"/>
                  </a:lnTo>
                  <a:lnTo>
                    <a:pt x="649860" y="124896"/>
                  </a:lnTo>
                  <a:lnTo>
                    <a:pt x="618815" y="93851"/>
                  </a:lnTo>
                  <a:lnTo>
                    <a:pt x="584300" y="66627"/>
                  </a:lnTo>
                  <a:lnTo>
                    <a:pt x="546662" y="43571"/>
                  </a:lnTo>
                  <a:lnTo>
                    <a:pt x="506250" y="25031"/>
                  </a:lnTo>
                  <a:lnTo>
                    <a:pt x="463412" y="11357"/>
                  </a:lnTo>
                  <a:lnTo>
                    <a:pt x="418498" y="2897"/>
                  </a:lnTo>
                  <a:lnTo>
                    <a:pt x="371855" y="0"/>
                  </a:lnTo>
                  <a:close/>
                </a:path>
              </a:pathLst>
            </a:custGeom>
            <a:solidFill>
              <a:srgbClr val="0871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3932682" y="1597913"/>
              <a:ext cx="970915" cy="970915"/>
            </a:xfrm>
            <a:custGeom>
              <a:avLst/>
              <a:gdLst/>
              <a:ahLst/>
              <a:cxnLst/>
              <a:rect l="l" t="t" r="r" b="b"/>
              <a:pathLst>
                <a:path w="970914" h="970914">
                  <a:moveTo>
                    <a:pt x="970788" y="485394"/>
                  </a:moveTo>
                  <a:lnTo>
                    <a:pt x="968564" y="532124"/>
                  </a:lnTo>
                  <a:lnTo>
                    <a:pt x="962031" y="577601"/>
                  </a:lnTo>
                  <a:lnTo>
                    <a:pt x="951392" y="621621"/>
                  </a:lnTo>
                  <a:lnTo>
                    <a:pt x="936849" y="663980"/>
                  </a:lnTo>
                  <a:lnTo>
                    <a:pt x="918608" y="704474"/>
                  </a:lnTo>
                  <a:lnTo>
                    <a:pt x="896872" y="742900"/>
                  </a:lnTo>
                  <a:lnTo>
                    <a:pt x="871845" y="779054"/>
                  </a:lnTo>
                  <a:lnTo>
                    <a:pt x="843731" y="812732"/>
                  </a:lnTo>
                  <a:lnTo>
                    <a:pt x="812732" y="843731"/>
                  </a:lnTo>
                  <a:lnTo>
                    <a:pt x="779054" y="871845"/>
                  </a:lnTo>
                  <a:lnTo>
                    <a:pt x="742900" y="896872"/>
                  </a:lnTo>
                  <a:lnTo>
                    <a:pt x="704474" y="918608"/>
                  </a:lnTo>
                  <a:lnTo>
                    <a:pt x="663980" y="936849"/>
                  </a:lnTo>
                  <a:lnTo>
                    <a:pt x="621621" y="951392"/>
                  </a:lnTo>
                  <a:lnTo>
                    <a:pt x="577601" y="962031"/>
                  </a:lnTo>
                  <a:lnTo>
                    <a:pt x="532124" y="968564"/>
                  </a:lnTo>
                  <a:lnTo>
                    <a:pt x="485393" y="970788"/>
                  </a:lnTo>
                  <a:lnTo>
                    <a:pt x="438663" y="968564"/>
                  </a:lnTo>
                  <a:lnTo>
                    <a:pt x="393186" y="962031"/>
                  </a:lnTo>
                  <a:lnTo>
                    <a:pt x="349166" y="951392"/>
                  </a:lnTo>
                  <a:lnTo>
                    <a:pt x="306807" y="936849"/>
                  </a:lnTo>
                  <a:lnTo>
                    <a:pt x="266313" y="918608"/>
                  </a:lnTo>
                  <a:lnTo>
                    <a:pt x="227887" y="896872"/>
                  </a:lnTo>
                  <a:lnTo>
                    <a:pt x="191733" y="871845"/>
                  </a:lnTo>
                  <a:lnTo>
                    <a:pt x="158055" y="843731"/>
                  </a:lnTo>
                  <a:lnTo>
                    <a:pt x="127056" y="812732"/>
                  </a:lnTo>
                  <a:lnTo>
                    <a:pt x="98942" y="779054"/>
                  </a:lnTo>
                  <a:lnTo>
                    <a:pt x="73915" y="742900"/>
                  </a:lnTo>
                  <a:lnTo>
                    <a:pt x="52179" y="704474"/>
                  </a:lnTo>
                  <a:lnTo>
                    <a:pt x="33938" y="663980"/>
                  </a:lnTo>
                  <a:lnTo>
                    <a:pt x="19395" y="621621"/>
                  </a:lnTo>
                  <a:lnTo>
                    <a:pt x="8756" y="577601"/>
                  </a:lnTo>
                  <a:lnTo>
                    <a:pt x="2223" y="532124"/>
                  </a:lnTo>
                  <a:lnTo>
                    <a:pt x="0" y="485394"/>
                  </a:lnTo>
                  <a:lnTo>
                    <a:pt x="2223" y="438663"/>
                  </a:lnTo>
                  <a:lnTo>
                    <a:pt x="8756" y="393186"/>
                  </a:lnTo>
                  <a:lnTo>
                    <a:pt x="19395" y="349166"/>
                  </a:lnTo>
                  <a:lnTo>
                    <a:pt x="33938" y="306807"/>
                  </a:lnTo>
                  <a:lnTo>
                    <a:pt x="52179" y="266313"/>
                  </a:lnTo>
                  <a:lnTo>
                    <a:pt x="73915" y="227887"/>
                  </a:lnTo>
                  <a:lnTo>
                    <a:pt x="98942" y="191733"/>
                  </a:lnTo>
                  <a:lnTo>
                    <a:pt x="127056" y="158055"/>
                  </a:lnTo>
                  <a:lnTo>
                    <a:pt x="158055" y="127056"/>
                  </a:lnTo>
                  <a:lnTo>
                    <a:pt x="191733" y="98942"/>
                  </a:lnTo>
                  <a:lnTo>
                    <a:pt x="227887" y="73915"/>
                  </a:lnTo>
                  <a:lnTo>
                    <a:pt x="266313" y="52179"/>
                  </a:lnTo>
                  <a:lnTo>
                    <a:pt x="306807" y="33938"/>
                  </a:lnTo>
                  <a:lnTo>
                    <a:pt x="349166" y="19395"/>
                  </a:lnTo>
                  <a:lnTo>
                    <a:pt x="393186" y="8756"/>
                  </a:lnTo>
                  <a:lnTo>
                    <a:pt x="438663" y="2223"/>
                  </a:lnTo>
                  <a:lnTo>
                    <a:pt x="485393" y="0"/>
                  </a:lnTo>
                  <a:lnTo>
                    <a:pt x="534133" y="2403"/>
                  </a:lnTo>
                  <a:lnTo>
                    <a:pt x="581443" y="9463"/>
                  </a:lnTo>
                  <a:lnTo>
                    <a:pt x="627119" y="20955"/>
                  </a:lnTo>
                  <a:lnTo>
                    <a:pt x="670956" y="36655"/>
                  </a:lnTo>
                  <a:lnTo>
                    <a:pt x="712752" y="56337"/>
                  </a:lnTo>
                  <a:lnTo>
                    <a:pt x="752302" y="79777"/>
                  </a:lnTo>
                  <a:lnTo>
                    <a:pt x="789402" y="106751"/>
                  </a:lnTo>
                  <a:lnTo>
                    <a:pt x="823848" y="137033"/>
                  </a:lnTo>
                </a:path>
              </a:pathLst>
            </a:custGeom>
            <a:ln w="28575">
              <a:solidFill>
                <a:srgbClr val="0871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579620" y="1607794"/>
              <a:ext cx="467893" cy="467893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559808" y="1586496"/>
              <a:ext cx="507491" cy="582155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4611624" y="1639823"/>
              <a:ext cx="353695" cy="353695"/>
            </a:xfrm>
            <a:custGeom>
              <a:avLst/>
              <a:gdLst/>
              <a:ahLst/>
              <a:cxnLst/>
              <a:rect l="l" t="t" r="r" b="b"/>
              <a:pathLst>
                <a:path w="353695" h="353694">
                  <a:moveTo>
                    <a:pt x="176784" y="0"/>
                  </a:moveTo>
                  <a:lnTo>
                    <a:pt x="129778" y="6312"/>
                  </a:lnTo>
                  <a:lnTo>
                    <a:pt x="87545" y="24129"/>
                  </a:lnTo>
                  <a:lnTo>
                    <a:pt x="51768" y="51768"/>
                  </a:lnTo>
                  <a:lnTo>
                    <a:pt x="24129" y="87545"/>
                  </a:lnTo>
                  <a:lnTo>
                    <a:pt x="6312" y="129778"/>
                  </a:lnTo>
                  <a:lnTo>
                    <a:pt x="0" y="176784"/>
                  </a:lnTo>
                  <a:lnTo>
                    <a:pt x="6312" y="223789"/>
                  </a:lnTo>
                  <a:lnTo>
                    <a:pt x="24129" y="266022"/>
                  </a:lnTo>
                  <a:lnTo>
                    <a:pt x="51768" y="301799"/>
                  </a:lnTo>
                  <a:lnTo>
                    <a:pt x="87545" y="329438"/>
                  </a:lnTo>
                  <a:lnTo>
                    <a:pt x="129778" y="347255"/>
                  </a:lnTo>
                  <a:lnTo>
                    <a:pt x="176784" y="353567"/>
                  </a:lnTo>
                  <a:lnTo>
                    <a:pt x="223789" y="347255"/>
                  </a:lnTo>
                  <a:lnTo>
                    <a:pt x="266022" y="329438"/>
                  </a:lnTo>
                  <a:lnTo>
                    <a:pt x="301799" y="301799"/>
                  </a:lnTo>
                  <a:lnTo>
                    <a:pt x="329438" y="266022"/>
                  </a:lnTo>
                  <a:lnTo>
                    <a:pt x="347255" y="223789"/>
                  </a:lnTo>
                  <a:lnTo>
                    <a:pt x="353567" y="176784"/>
                  </a:lnTo>
                  <a:lnTo>
                    <a:pt x="347255" y="129778"/>
                  </a:lnTo>
                  <a:lnTo>
                    <a:pt x="329438" y="87545"/>
                  </a:lnTo>
                  <a:lnTo>
                    <a:pt x="301799" y="51768"/>
                  </a:lnTo>
                  <a:lnTo>
                    <a:pt x="266022" y="24129"/>
                  </a:lnTo>
                  <a:lnTo>
                    <a:pt x="223789" y="6312"/>
                  </a:lnTo>
                  <a:lnTo>
                    <a:pt x="17678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4611624" y="1639823"/>
              <a:ext cx="353695" cy="353695"/>
            </a:xfrm>
            <a:custGeom>
              <a:avLst/>
              <a:gdLst/>
              <a:ahLst/>
              <a:cxnLst/>
              <a:rect l="l" t="t" r="r" b="b"/>
              <a:pathLst>
                <a:path w="353695" h="353694">
                  <a:moveTo>
                    <a:pt x="0" y="176784"/>
                  </a:moveTo>
                  <a:lnTo>
                    <a:pt x="6312" y="129778"/>
                  </a:lnTo>
                  <a:lnTo>
                    <a:pt x="24129" y="87545"/>
                  </a:lnTo>
                  <a:lnTo>
                    <a:pt x="51768" y="51768"/>
                  </a:lnTo>
                  <a:lnTo>
                    <a:pt x="87545" y="24129"/>
                  </a:lnTo>
                  <a:lnTo>
                    <a:pt x="129778" y="6312"/>
                  </a:lnTo>
                  <a:lnTo>
                    <a:pt x="176784" y="0"/>
                  </a:lnTo>
                  <a:lnTo>
                    <a:pt x="223789" y="6312"/>
                  </a:lnTo>
                  <a:lnTo>
                    <a:pt x="266022" y="24129"/>
                  </a:lnTo>
                  <a:lnTo>
                    <a:pt x="301799" y="51768"/>
                  </a:lnTo>
                  <a:lnTo>
                    <a:pt x="329438" y="87545"/>
                  </a:lnTo>
                  <a:lnTo>
                    <a:pt x="347255" y="129778"/>
                  </a:lnTo>
                  <a:lnTo>
                    <a:pt x="353567" y="176784"/>
                  </a:lnTo>
                  <a:lnTo>
                    <a:pt x="347255" y="223789"/>
                  </a:lnTo>
                  <a:lnTo>
                    <a:pt x="329438" y="266022"/>
                  </a:lnTo>
                  <a:lnTo>
                    <a:pt x="301799" y="301799"/>
                  </a:lnTo>
                  <a:lnTo>
                    <a:pt x="266022" y="329438"/>
                  </a:lnTo>
                  <a:lnTo>
                    <a:pt x="223789" y="347255"/>
                  </a:lnTo>
                  <a:lnTo>
                    <a:pt x="176784" y="353567"/>
                  </a:lnTo>
                  <a:lnTo>
                    <a:pt x="129778" y="347255"/>
                  </a:lnTo>
                  <a:lnTo>
                    <a:pt x="87545" y="329438"/>
                  </a:lnTo>
                  <a:lnTo>
                    <a:pt x="51768" y="301799"/>
                  </a:lnTo>
                  <a:lnTo>
                    <a:pt x="24129" y="266022"/>
                  </a:lnTo>
                  <a:lnTo>
                    <a:pt x="6312" y="223789"/>
                  </a:lnTo>
                  <a:lnTo>
                    <a:pt x="0" y="176784"/>
                  </a:lnTo>
                  <a:close/>
                </a:path>
              </a:pathLst>
            </a:custGeom>
            <a:ln w="12700">
              <a:solidFill>
                <a:srgbClr val="0871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4710810" y="1657858"/>
            <a:ext cx="1568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solidFill>
                  <a:srgbClr val="087150"/>
                </a:solidFill>
                <a:latin typeface="Century Gothic"/>
                <a:cs typeface="Century Gothic"/>
              </a:rPr>
              <a:t>2</a:t>
            </a:r>
            <a:endParaRPr sz="1800">
              <a:latin typeface="Century Gothic"/>
              <a:cs typeface="Century Gothic"/>
            </a:endParaRPr>
          </a:p>
        </p:txBody>
      </p:sp>
      <p:pic>
        <p:nvPicPr>
          <p:cNvPr id="34" name="object 34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4192523" y="1851660"/>
            <a:ext cx="448055" cy="448056"/>
          </a:xfrm>
          <a:prstGeom prst="rect">
            <a:avLst/>
          </a:prstGeom>
        </p:spPr>
      </p:pic>
      <p:sp>
        <p:nvSpPr>
          <p:cNvPr id="35" name="object 3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6347" rIns="0" bIns="0" rtlCol="0">
            <a:spAutoFit/>
          </a:bodyPr>
          <a:lstStyle/>
          <a:p>
            <a:pPr marL="2392045">
              <a:lnSpc>
                <a:spcPts val="1250"/>
              </a:lnSpc>
            </a:pPr>
            <a:fld id="{81D60167-4931-47E6-BA6A-407CBD079E47}" type="slidenum">
              <a:rPr spc="-25" dirty="0"/>
              <a:t>213</a:t>
            </a:fld>
            <a:endParaRPr spc="-25" dirty="0"/>
          </a:p>
        </p:txBody>
      </p:sp>
      <p:sp>
        <p:nvSpPr>
          <p:cNvPr id="36" name="object 3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/>
              <a:t>©</a:t>
            </a:r>
            <a:r>
              <a:rPr spc="-15" dirty="0"/>
              <a:t> </a:t>
            </a:r>
            <a:r>
              <a:rPr dirty="0"/>
              <a:t>The</a:t>
            </a:r>
            <a:r>
              <a:rPr spc="-30" dirty="0"/>
              <a:t> </a:t>
            </a:r>
            <a:r>
              <a:rPr dirty="0"/>
              <a:t>KPI</a:t>
            </a:r>
            <a:r>
              <a:rPr spc="-5" dirty="0"/>
              <a:t> </a:t>
            </a:r>
            <a:r>
              <a:rPr dirty="0"/>
              <a:t>Institute</a:t>
            </a:r>
            <a:r>
              <a:rPr spc="-20" dirty="0"/>
              <a:t> 2023</a:t>
            </a:r>
          </a:p>
        </p:txBody>
      </p:sp>
    </p:spTree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09258" rIns="0" bIns="0" rtlCol="0">
            <a:spAutoFit/>
          </a:bodyPr>
          <a:lstStyle/>
          <a:p>
            <a:pPr marL="31115">
              <a:lnSpc>
                <a:spcPct val="100000"/>
              </a:lnSpc>
              <a:spcBef>
                <a:spcPts val="100"/>
              </a:spcBef>
            </a:pPr>
            <a:r>
              <a:rPr spc="270" dirty="0"/>
              <a:t>KPI</a:t>
            </a:r>
            <a:r>
              <a:rPr spc="-10" dirty="0"/>
              <a:t> </a:t>
            </a:r>
            <a:r>
              <a:rPr spc="100" dirty="0"/>
              <a:t>ACTIVATION</a:t>
            </a:r>
            <a:r>
              <a:rPr spc="35" dirty="0"/>
              <a:t> </a:t>
            </a:r>
            <a:r>
              <a:rPr spc="180" dirty="0"/>
              <a:t>TECHNIQUES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595620" y="2584449"/>
            <a:ext cx="252730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65" dirty="0">
                <a:solidFill>
                  <a:srgbClr val="087150"/>
                </a:solidFill>
                <a:latin typeface="Century Gothic"/>
                <a:cs typeface="Century Gothic"/>
              </a:rPr>
              <a:t>Sending</a:t>
            </a:r>
            <a:r>
              <a:rPr sz="1600" spc="-25" dirty="0">
                <a:solidFill>
                  <a:srgbClr val="087150"/>
                </a:solidFill>
                <a:latin typeface="Century Gothic"/>
                <a:cs typeface="Century Gothic"/>
              </a:rPr>
              <a:t> </a:t>
            </a:r>
            <a:r>
              <a:rPr sz="1600" spc="75" dirty="0">
                <a:solidFill>
                  <a:srgbClr val="087150"/>
                </a:solidFill>
                <a:latin typeface="Century Gothic"/>
                <a:cs typeface="Century Gothic"/>
              </a:rPr>
              <a:t>reminder</a:t>
            </a:r>
            <a:r>
              <a:rPr sz="1600" spc="-20" dirty="0">
                <a:solidFill>
                  <a:srgbClr val="087150"/>
                </a:solidFill>
                <a:latin typeface="Century Gothic"/>
                <a:cs typeface="Century Gothic"/>
              </a:rPr>
              <a:t> </a:t>
            </a:r>
            <a:r>
              <a:rPr sz="1600" spc="-10" dirty="0">
                <a:solidFill>
                  <a:srgbClr val="087150"/>
                </a:solidFill>
                <a:latin typeface="Century Gothic"/>
                <a:cs typeface="Century Gothic"/>
              </a:rPr>
              <a:t>email</a:t>
            </a:r>
            <a:endParaRPr sz="1600">
              <a:latin typeface="Century Gothic"/>
              <a:cs typeface="Century Gothic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822894" y="1636788"/>
            <a:ext cx="2327275" cy="859790"/>
            <a:chOff x="1822894" y="1636788"/>
            <a:chExt cx="2327275" cy="859790"/>
          </a:xfrm>
        </p:grpSpPr>
        <p:sp>
          <p:nvSpPr>
            <p:cNvPr id="5" name="object 5"/>
            <p:cNvSpPr/>
            <p:nvPr/>
          </p:nvSpPr>
          <p:spPr>
            <a:xfrm>
              <a:off x="2615311" y="2042794"/>
              <a:ext cx="1534795" cy="85725"/>
            </a:xfrm>
            <a:custGeom>
              <a:avLst/>
              <a:gdLst/>
              <a:ahLst/>
              <a:cxnLst/>
              <a:rect l="l" t="t" r="r" b="b"/>
              <a:pathLst>
                <a:path w="1534795" h="85725">
                  <a:moveTo>
                    <a:pt x="1448689" y="0"/>
                  </a:moveTo>
                  <a:lnTo>
                    <a:pt x="1477264" y="42799"/>
                  </a:lnTo>
                  <a:lnTo>
                    <a:pt x="1448689" y="85725"/>
                  </a:lnTo>
                  <a:lnTo>
                    <a:pt x="1505754" y="57150"/>
                  </a:lnTo>
                  <a:lnTo>
                    <a:pt x="1485138" y="57150"/>
                  </a:lnTo>
                  <a:lnTo>
                    <a:pt x="1491614" y="50672"/>
                  </a:lnTo>
                  <a:lnTo>
                    <a:pt x="1491614" y="34925"/>
                  </a:lnTo>
                  <a:lnTo>
                    <a:pt x="1485138" y="28575"/>
                  </a:lnTo>
                  <a:lnTo>
                    <a:pt x="1505923" y="28575"/>
                  </a:lnTo>
                  <a:lnTo>
                    <a:pt x="1448689" y="0"/>
                  </a:lnTo>
                  <a:close/>
                </a:path>
                <a:path w="1534795" h="85725">
                  <a:moveTo>
                    <a:pt x="1467767" y="28575"/>
                  </a:moveTo>
                  <a:lnTo>
                    <a:pt x="6349" y="28575"/>
                  </a:lnTo>
                  <a:lnTo>
                    <a:pt x="0" y="34925"/>
                  </a:lnTo>
                  <a:lnTo>
                    <a:pt x="0" y="50672"/>
                  </a:lnTo>
                  <a:lnTo>
                    <a:pt x="6606" y="57150"/>
                  </a:lnTo>
                  <a:lnTo>
                    <a:pt x="1467710" y="57150"/>
                  </a:lnTo>
                  <a:lnTo>
                    <a:pt x="1477264" y="42799"/>
                  </a:lnTo>
                  <a:lnTo>
                    <a:pt x="1467767" y="28575"/>
                  </a:lnTo>
                  <a:close/>
                </a:path>
                <a:path w="1534795" h="85725">
                  <a:moveTo>
                    <a:pt x="1505923" y="28575"/>
                  </a:moveTo>
                  <a:lnTo>
                    <a:pt x="1485138" y="28575"/>
                  </a:lnTo>
                  <a:lnTo>
                    <a:pt x="1491614" y="34925"/>
                  </a:lnTo>
                  <a:lnTo>
                    <a:pt x="1491614" y="50672"/>
                  </a:lnTo>
                  <a:lnTo>
                    <a:pt x="1485138" y="57150"/>
                  </a:lnTo>
                  <a:lnTo>
                    <a:pt x="1505754" y="57150"/>
                  </a:lnTo>
                  <a:lnTo>
                    <a:pt x="1534414" y="42799"/>
                  </a:lnTo>
                  <a:lnTo>
                    <a:pt x="1505923" y="28575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21685" y="1767722"/>
              <a:ext cx="682857" cy="681403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929384" y="1775459"/>
              <a:ext cx="608330" cy="607060"/>
            </a:xfrm>
            <a:custGeom>
              <a:avLst/>
              <a:gdLst/>
              <a:ahLst/>
              <a:cxnLst/>
              <a:rect l="l" t="t" r="r" b="b"/>
              <a:pathLst>
                <a:path w="608330" h="607060">
                  <a:moveTo>
                    <a:pt x="304038" y="0"/>
                  </a:moveTo>
                  <a:lnTo>
                    <a:pt x="254726" y="3968"/>
                  </a:lnTo>
                  <a:lnTo>
                    <a:pt x="207946" y="15459"/>
                  </a:lnTo>
                  <a:lnTo>
                    <a:pt x="164324" y="33847"/>
                  </a:lnTo>
                  <a:lnTo>
                    <a:pt x="124486" y="58509"/>
                  </a:lnTo>
                  <a:lnTo>
                    <a:pt x="89058" y="88820"/>
                  </a:lnTo>
                  <a:lnTo>
                    <a:pt x="58667" y="124157"/>
                  </a:lnTo>
                  <a:lnTo>
                    <a:pt x="33940" y="163895"/>
                  </a:lnTo>
                  <a:lnTo>
                    <a:pt x="15502" y="207410"/>
                  </a:lnTo>
                  <a:lnTo>
                    <a:pt x="3979" y="254078"/>
                  </a:lnTo>
                  <a:lnTo>
                    <a:pt x="0" y="303275"/>
                  </a:lnTo>
                  <a:lnTo>
                    <a:pt x="3979" y="352473"/>
                  </a:lnTo>
                  <a:lnTo>
                    <a:pt x="15502" y="399141"/>
                  </a:lnTo>
                  <a:lnTo>
                    <a:pt x="33940" y="442656"/>
                  </a:lnTo>
                  <a:lnTo>
                    <a:pt x="58667" y="482394"/>
                  </a:lnTo>
                  <a:lnTo>
                    <a:pt x="89058" y="517731"/>
                  </a:lnTo>
                  <a:lnTo>
                    <a:pt x="124486" y="548042"/>
                  </a:lnTo>
                  <a:lnTo>
                    <a:pt x="164324" y="572704"/>
                  </a:lnTo>
                  <a:lnTo>
                    <a:pt x="207946" y="591092"/>
                  </a:lnTo>
                  <a:lnTo>
                    <a:pt x="254726" y="602583"/>
                  </a:lnTo>
                  <a:lnTo>
                    <a:pt x="304038" y="606551"/>
                  </a:lnTo>
                  <a:lnTo>
                    <a:pt x="353349" y="602583"/>
                  </a:lnTo>
                  <a:lnTo>
                    <a:pt x="400129" y="591092"/>
                  </a:lnTo>
                  <a:lnTo>
                    <a:pt x="443751" y="572704"/>
                  </a:lnTo>
                  <a:lnTo>
                    <a:pt x="483589" y="548042"/>
                  </a:lnTo>
                  <a:lnTo>
                    <a:pt x="519017" y="517731"/>
                  </a:lnTo>
                  <a:lnTo>
                    <a:pt x="549408" y="482394"/>
                  </a:lnTo>
                  <a:lnTo>
                    <a:pt x="574135" y="442656"/>
                  </a:lnTo>
                  <a:lnTo>
                    <a:pt x="592573" y="399141"/>
                  </a:lnTo>
                  <a:lnTo>
                    <a:pt x="604096" y="352473"/>
                  </a:lnTo>
                  <a:lnTo>
                    <a:pt x="608076" y="303275"/>
                  </a:lnTo>
                  <a:lnTo>
                    <a:pt x="604096" y="254078"/>
                  </a:lnTo>
                  <a:lnTo>
                    <a:pt x="592573" y="207410"/>
                  </a:lnTo>
                  <a:lnTo>
                    <a:pt x="574135" y="163895"/>
                  </a:lnTo>
                  <a:lnTo>
                    <a:pt x="549408" y="124157"/>
                  </a:lnTo>
                  <a:lnTo>
                    <a:pt x="519017" y="88820"/>
                  </a:lnTo>
                  <a:lnTo>
                    <a:pt x="483589" y="58509"/>
                  </a:lnTo>
                  <a:lnTo>
                    <a:pt x="443751" y="33847"/>
                  </a:lnTo>
                  <a:lnTo>
                    <a:pt x="400129" y="15459"/>
                  </a:lnTo>
                  <a:lnTo>
                    <a:pt x="353349" y="3968"/>
                  </a:lnTo>
                  <a:lnTo>
                    <a:pt x="304038" y="0"/>
                  </a:lnTo>
                  <a:close/>
                </a:path>
              </a:pathLst>
            </a:custGeom>
            <a:solidFill>
              <a:srgbClr val="DFDF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837182" y="1689353"/>
              <a:ext cx="792480" cy="792480"/>
            </a:xfrm>
            <a:custGeom>
              <a:avLst/>
              <a:gdLst/>
              <a:ahLst/>
              <a:cxnLst/>
              <a:rect l="l" t="t" r="r" b="b"/>
              <a:pathLst>
                <a:path w="792480" h="792480">
                  <a:moveTo>
                    <a:pt x="792480" y="396240"/>
                  </a:moveTo>
                  <a:lnTo>
                    <a:pt x="789812" y="442423"/>
                  </a:lnTo>
                  <a:lnTo>
                    <a:pt x="782007" y="487049"/>
                  </a:lnTo>
                  <a:lnTo>
                    <a:pt x="769364" y="529818"/>
                  </a:lnTo>
                  <a:lnTo>
                    <a:pt x="752180" y="570433"/>
                  </a:lnTo>
                  <a:lnTo>
                    <a:pt x="730754" y="608596"/>
                  </a:lnTo>
                  <a:lnTo>
                    <a:pt x="705385" y="644007"/>
                  </a:lnTo>
                  <a:lnTo>
                    <a:pt x="676370" y="676370"/>
                  </a:lnTo>
                  <a:lnTo>
                    <a:pt x="644007" y="705385"/>
                  </a:lnTo>
                  <a:lnTo>
                    <a:pt x="608596" y="730754"/>
                  </a:lnTo>
                  <a:lnTo>
                    <a:pt x="570433" y="752180"/>
                  </a:lnTo>
                  <a:lnTo>
                    <a:pt x="529818" y="769364"/>
                  </a:lnTo>
                  <a:lnTo>
                    <a:pt x="487049" y="782007"/>
                  </a:lnTo>
                  <a:lnTo>
                    <a:pt x="442423" y="789812"/>
                  </a:lnTo>
                  <a:lnTo>
                    <a:pt x="396240" y="792480"/>
                  </a:lnTo>
                  <a:lnTo>
                    <a:pt x="350056" y="789812"/>
                  </a:lnTo>
                  <a:lnTo>
                    <a:pt x="305430" y="782007"/>
                  </a:lnTo>
                  <a:lnTo>
                    <a:pt x="262661" y="769364"/>
                  </a:lnTo>
                  <a:lnTo>
                    <a:pt x="222046" y="752180"/>
                  </a:lnTo>
                  <a:lnTo>
                    <a:pt x="183883" y="730754"/>
                  </a:lnTo>
                  <a:lnTo>
                    <a:pt x="148472" y="705385"/>
                  </a:lnTo>
                  <a:lnTo>
                    <a:pt x="116109" y="676370"/>
                  </a:lnTo>
                  <a:lnTo>
                    <a:pt x="87094" y="644007"/>
                  </a:lnTo>
                  <a:lnTo>
                    <a:pt x="61725" y="608596"/>
                  </a:lnTo>
                  <a:lnTo>
                    <a:pt x="40299" y="570433"/>
                  </a:lnTo>
                  <a:lnTo>
                    <a:pt x="23115" y="529818"/>
                  </a:lnTo>
                  <a:lnTo>
                    <a:pt x="10472" y="487049"/>
                  </a:lnTo>
                  <a:lnTo>
                    <a:pt x="2667" y="442423"/>
                  </a:lnTo>
                  <a:lnTo>
                    <a:pt x="0" y="396240"/>
                  </a:lnTo>
                  <a:lnTo>
                    <a:pt x="2667" y="350056"/>
                  </a:lnTo>
                  <a:lnTo>
                    <a:pt x="10472" y="305430"/>
                  </a:lnTo>
                  <a:lnTo>
                    <a:pt x="23115" y="262661"/>
                  </a:lnTo>
                  <a:lnTo>
                    <a:pt x="40299" y="222046"/>
                  </a:lnTo>
                  <a:lnTo>
                    <a:pt x="61725" y="183883"/>
                  </a:lnTo>
                  <a:lnTo>
                    <a:pt x="87094" y="148472"/>
                  </a:lnTo>
                  <a:lnTo>
                    <a:pt x="116109" y="116109"/>
                  </a:lnTo>
                  <a:lnTo>
                    <a:pt x="148472" y="87094"/>
                  </a:lnTo>
                  <a:lnTo>
                    <a:pt x="183883" y="61725"/>
                  </a:lnTo>
                  <a:lnTo>
                    <a:pt x="222046" y="40299"/>
                  </a:lnTo>
                  <a:lnTo>
                    <a:pt x="262661" y="23115"/>
                  </a:lnTo>
                  <a:lnTo>
                    <a:pt x="305430" y="10472"/>
                  </a:lnTo>
                  <a:lnTo>
                    <a:pt x="350056" y="2667"/>
                  </a:lnTo>
                  <a:lnTo>
                    <a:pt x="396240" y="0"/>
                  </a:lnTo>
                  <a:lnTo>
                    <a:pt x="449015" y="3472"/>
                  </a:lnTo>
                  <a:lnTo>
                    <a:pt x="499632" y="13598"/>
                  </a:lnTo>
                  <a:lnTo>
                    <a:pt x="547687" y="29940"/>
                  </a:lnTo>
                  <a:lnTo>
                    <a:pt x="592779" y="52060"/>
                  </a:lnTo>
                  <a:lnTo>
                    <a:pt x="634506" y="79521"/>
                  </a:lnTo>
                  <a:lnTo>
                    <a:pt x="672465" y="111887"/>
                  </a:lnTo>
                </a:path>
              </a:pathLst>
            </a:custGeom>
            <a:ln w="28575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66772" y="1696250"/>
              <a:ext cx="391629" cy="39162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31720" y="1636788"/>
              <a:ext cx="461771" cy="582155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2392680" y="1722119"/>
              <a:ext cx="289560" cy="289560"/>
            </a:xfrm>
            <a:custGeom>
              <a:avLst/>
              <a:gdLst/>
              <a:ahLst/>
              <a:cxnLst/>
              <a:rect l="l" t="t" r="r" b="b"/>
              <a:pathLst>
                <a:path w="289560" h="289560">
                  <a:moveTo>
                    <a:pt x="144780" y="0"/>
                  </a:moveTo>
                  <a:lnTo>
                    <a:pt x="98999" y="7376"/>
                  </a:lnTo>
                  <a:lnTo>
                    <a:pt x="59253" y="27919"/>
                  </a:lnTo>
                  <a:lnTo>
                    <a:pt x="27919" y="59253"/>
                  </a:lnTo>
                  <a:lnTo>
                    <a:pt x="7376" y="98999"/>
                  </a:lnTo>
                  <a:lnTo>
                    <a:pt x="0" y="144779"/>
                  </a:lnTo>
                  <a:lnTo>
                    <a:pt x="7376" y="190560"/>
                  </a:lnTo>
                  <a:lnTo>
                    <a:pt x="27919" y="230306"/>
                  </a:lnTo>
                  <a:lnTo>
                    <a:pt x="59253" y="261640"/>
                  </a:lnTo>
                  <a:lnTo>
                    <a:pt x="98999" y="282183"/>
                  </a:lnTo>
                  <a:lnTo>
                    <a:pt x="144780" y="289559"/>
                  </a:lnTo>
                  <a:lnTo>
                    <a:pt x="190560" y="282183"/>
                  </a:lnTo>
                  <a:lnTo>
                    <a:pt x="230306" y="261640"/>
                  </a:lnTo>
                  <a:lnTo>
                    <a:pt x="261640" y="230306"/>
                  </a:lnTo>
                  <a:lnTo>
                    <a:pt x="282183" y="190560"/>
                  </a:lnTo>
                  <a:lnTo>
                    <a:pt x="289559" y="144779"/>
                  </a:lnTo>
                  <a:lnTo>
                    <a:pt x="282183" y="98999"/>
                  </a:lnTo>
                  <a:lnTo>
                    <a:pt x="261640" y="59253"/>
                  </a:lnTo>
                  <a:lnTo>
                    <a:pt x="230306" y="27919"/>
                  </a:lnTo>
                  <a:lnTo>
                    <a:pt x="190560" y="7376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2482723" y="1707845"/>
            <a:ext cx="110489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390" dirty="0">
                <a:solidFill>
                  <a:srgbClr val="DFDFDF"/>
                </a:solidFill>
                <a:latin typeface="Century Gothic"/>
                <a:cs typeface="Century Gothic"/>
              </a:rPr>
              <a:t>1</a:t>
            </a:r>
            <a:endParaRPr sz="1800">
              <a:latin typeface="Century Gothic"/>
              <a:cs typeface="Century Gothic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4136326" y="1636788"/>
            <a:ext cx="992505" cy="859790"/>
            <a:chOff x="4136326" y="1636788"/>
            <a:chExt cx="992505" cy="859790"/>
          </a:xfrm>
        </p:grpSpPr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33593" y="1767722"/>
              <a:ext cx="682857" cy="681403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4241292" y="1775459"/>
              <a:ext cx="608330" cy="607060"/>
            </a:xfrm>
            <a:custGeom>
              <a:avLst/>
              <a:gdLst/>
              <a:ahLst/>
              <a:cxnLst/>
              <a:rect l="l" t="t" r="r" b="b"/>
              <a:pathLst>
                <a:path w="608329" h="607060">
                  <a:moveTo>
                    <a:pt x="304038" y="0"/>
                  </a:moveTo>
                  <a:lnTo>
                    <a:pt x="254726" y="3968"/>
                  </a:lnTo>
                  <a:lnTo>
                    <a:pt x="207946" y="15459"/>
                  </a:lnTo>
                  <a:lnTo>
                    <a:pt x="164324" y="33847"/>
                  </a:lnTo>
                  <a:lnTo>
                    <a:pt x="124486" y="58509"/>
                  </a:lnTo>
                  <a:lnTo>
                    <a:pt x="89058" y="88820"/>
                  </a:lnTo>
                  <a:lnTo>
                    <a:pt x="58667" y="124157"/>
                  </a:lnTo>
                  <a:lnTo>
                    <a:pt x="33940" y="163895"/>
                  </a:lnTo>
                  <a:lnTo>
                    <a:pt x="15502" y="207410"/>
                  </a:lnTo>
                  <a:lnTo>
                    <a:pt x="3979" y="254078"/>
                  </a:lnTo>
                  <a:lnTo>
                    <a:pt x="0" y="303275"/>
                  </a:lnTo>
                  <a:lnTo>
                    <a:pt x="3979" y="352473"/>
                  </a:lnTo>
                  <a:lnTo>
                    <a:pt x="15502" y="399141"/>
                  </a:lnTo>
                  <a:lnTo>
                    <a:pt x="33940" y="442656"/>
                  </a:lnTo>
                  <a:lnTo>
                    <a:pt x="58667" y="482394"/>
                  </a:lnTo>
                  <a:lnTo>
                    <a:pt x="89058" y="517731"/>
                  </a:lnTo>
                  <a:lnTo>
                    <a:pt x="124486" y="548042"/>
                  </a:lnTo>
                  <a:lnTo>
                    <a:pt x="164324" y="572704"/>
                  </a:lnTo>
                  <a:lnTo>
                    <a:pt x="207946" y="591092"/>
                  </a:lnTo>
                  <a:lnTo>
                    <a:pt x="254726" y="602583"/>
                  </a:lnTo>
                  <a:lnTo>
                    <a:pt x="304038" y="606551"/>
                  </a:lnTo>
                  <a:lnTo>
                    <a:pt x="353349" y="602583"/>
                  </a:lnTo>
                  <a:lnTo>
                    <a:pt x="400129" y="591092"/>
                  </a:lnTo>
                  <a:lnTo>
                    <a:pt x="443751" y="572704"/>
                  </a:lnTo>
                  <a:lnTo>
                    <a:pt x="483589" y="548042"/>
                  </a:lnTo>
                  <a:lnTo>
                    <a:pt x="519017" y="517731"/>
                  </a:lnTo>
                  <a:lnTo>
                    <a:pt x="549408" y="482394"/>
                  </a:lnTo>
                  <a:lnTo>
                    <a:pt x="574135" y="442656"/>
                  </a:lnTo>
                  <a:lnTo>
                    <a:pt x="592573" y="399141"/>
                  </a:lnTo>
                  <a:lnTo>
                    <a:pt x="604096" y="352473"/>
                  </a:lnTo>
                  <a:lnTo>
                    <a:pt x="608076" y="303275"/>
                  </a:lnTo>
                  <a:lnTo>
                    <a:pt x="604096" y="254078"/>
                  </a:lnTo>
                  <a:lnTo>
                    <a:pt x="592573" y="207410"/>
                  </a:lnTo>
                  <a:lnTo>
                    <a:pt x="574135" y="163895"/>
                  </a:lnTo>
                  <a:lnTo>
                    <a:pt x="549408" y="124157"/>
                  </a:lnTo>
                  <a:lnTo>
                    <a:pt x="519017" y="88820"/>
                  </a:lnTo>
                  <a:lnTo>
                    <a:pt x="483589" y="58509"/>
                  </a:lnTo>
                  <a:lnTo>
                    <a:pt x="443751" y="33847"/>
                  </a:lnTo>
                  <a:lnTo>
                    <a:pt x="400129" y="15459"/>
                  </a:lnTo>
                  <a:lnTo>
                    <a:pt x="353349" y="3968"/>
                  </a:lnTo>
                  <a:lnTo>
                    <a:pt x="304038" y="0"/>
                  </a:lnTo>
                  <a:close/>
                </a:path>
              </a:pathLst>
            </a:custGeom>
            <a:solidFill>
              <a:srgbClr val="DFDF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150614" y="1689353"/>
              <a:ext cx="792480" cy="792480"/>
            </a:xfrm>
            <a:custGeom>
              <a:avLst/>
              <a:gdLst/>
              <a:ahLst/>
              <a:cxnLst/>
              <a:rect l="l" t="t" r="r" b="b"/>
              <a:pathLst>
                <a:path w="792479" h="792480">
                  <a:moveTo>
                    <a:pt x="792480" y="396240"/>
                  </a:moveTo>
                  <a:lnTo>
                    <a:pt x="789812" y="442423"/>
                  </a:lnTo>
                  <a:lnTo>
                    <a:pt x="782007" y="487049"/>
                  </a:lnTo>
                  <a:lnTo>
                    <a:pt x="769364" y="529818"/>
                  </a:lnTo>
                  <a:lnTo>
                    <a:pt x="752180" y="570433"/>
                  </a:lnTo>
                  <a:lnTo>
                    <a:pt x="730754" y="608596"/>
                  </a:lnTo>
                  <a:lnTo>
                    <a:pt x="705385" y="644007"/>
                  </a:lnTo>
                  <a:lnTo>
                    <a:pt x="676370" y="676370"/>
                  </a:lnTo>
                  <a:lnTo>
                    <a:pt x="644007" y="705385"/>
                  </a:lnTo>
                  <a:lnTo>
                    <a:pt x="608596" y="730754"/>
                  </a:lnTo>
                  <a:lnTo>
                    <a:pt x="570433" y="752180"/>
                  </a:lnTo>
                  <a:lnTo>
                    <a:pt x="529818" y="769364"/>
                  </a:lnTo>
                  <a:lnTo>
                    <a:pt x="487049" y="782007"/>
                  </a:lnTo>
                  <a:lnTo>
                    <a:pt x="442423" y="789812"/>
                  </a:lnTo>
                  <a:lnTo>
                    <a:pt x="396239" y="792480"/>
                  </a:lnTo>
                  <a:lnTo>
                    <a:pt x="350056" y="789812"/>
                  </a:lnTo>
                  <a:lnTo>
                    <a:pt x="305430" y="782007"/>
                  </a:lnTo>
                  <a:lnTo>
                    <a:pt x="262661" y="769364"/>
                  </a:lnTo>
                  <a:lnTo>
                    <a:pt x="222046" y="752180"/>
                  </a:lnTo>
                  <a:lnTo>
                    <a:pt x="183883" y="730754"/>
                  </a:lnTo>
                  <a:lnTo>
                    <a:pt x="148472" y="705385"/>
                  </a:lnTo>
                  <a:lnTo>
                    <a:pt x="116109" y="676370"/>
                  </a:lnTo>
                  <a:lnTo>
                    <a:pt x="87094" y="644007"/>
                  </a:lnTo>
                  <a:lnTo>
                    <a:pt x="61725" y="608596"/>
                  </a:lnTo>
                  <a:lnTo>
                    <a:pt x="40299" y="570433"/>
                  </a:lnTo>
                  <a:lnTo>
                    <a:pt x="23115" y="529818"/>
                  </a:lnTo>
                  <a:lnTo>
                    <a:pt x="10472" y="487049"/>
                  </a:lnTo>
                  <a:lnTo>
                    <a:pt x="2667" y="442423"/>
                  </a:lnTo>
                  <a:lnTo>
                    <a:pt x="0" y="396240"/>
                  </a:lnTo>
                  <a:lnTo>
                    <a:pt x="2667" y="350056"/>
                  </a:lnTo>
                  <a:lnTo>
                    <a:pt x="10472" y="305430"/>
                  </a:lnTo>
                  <a:lnTo>
                    <a:pt x="23115" y="262661"/>
                  </a:lnTo>
                  <a:lnTo>
                    <a:pt x="40299" y="222046"/>
                  </a:lnTo>
                  <a:lnTo>
                    <a:pt x="61725" y="183883"/>
                  </a:lnTo>
                  <a:lnTo>
                    <a:pt x="87094" y="148472"/>
                  </a:lnTo>
                  <a:lnTo>
                    <a:pt x="116109" y="116109"/>
                  </a:lnTo>
                  <a:lnTo>
                    <a:pt x="148472" y="87094"/>
                  </a:lnTo>
                  <a:lnTo>
                    <a:pt x="183883" y="61725"/>
                  </a:lnTo>
                  <a:lnTo>
                    <a:pt x="222046" y="40299"/>
                  </a:lnTo>
                  <a:lnTo>
                    <a:pt x="262661" y="23115"/>
                  </a:lnTo>
                  <a:lnTo>
                    <a:pt x="305430" y="10472"/>
                  </a:lnTo>
                  <a:lnTo>
                    <a:pt x="350056" y="2667"/>
                  </a:lnTo>
                  <a:lnTo>
                    <a:pt x="396239" y="0"/>
                  </a:lnTo>
                  <a:lnTo>
                    <a:pt x="449015" y="3472"/>
                  </a:lnTo>
                  <a:lnTo>
                    <a:pt x="499632" y="13598"/>
                  </a:lnTo>
                  <a:lnTo>
                    <a:pt x="547687" y="29940"/>
                  </a:lnTo>
                  <a:lnTo>
                    <a:pt x="592779" y="52060"/>
                  </a:lnTo>
                  <a:lnTo>
                    <a:pt x="634506" y="79521"/>
                  </a:lnTo>
                  <a:lnTo>
                    <a:pt x="672464" y="111887"/>
                  </a:lnTo>
                </a:path>
              </a:pathLst>
            </a:custGeom>
            <a:ln w="28575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78680" y="1696250"/>
              <a:ext cx="391629" cy="391629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620768" y="1636788"/>
              <a:ext cx="507491" cy="582155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4704588" y="1722119"/>
              <a:ext cx="289560" cy="289560"/>
            </a:xfrm>
            <a:custGeom>
              <a:avLst/>
              <a:gdLst/>
              <a:ahLst/>
              <a:cxnLst/>
              <a:rect l="l" t="t" r="r" b="b"/>
              <a:pathLst>
                <a:path w="289560" h="289560">
                  <a:moveTo>
                    <a:pt x="144779" y="0"/>
                  </a:moveTo>
                  <a:lnTo>
                    <a:pt x="98999" y="7376"/>
                  </a:lnTo>
                  <a:lnTo>
                    <a:pt x="59253" y="27919"/>
                  </a:lnTo>
                  <a:lnTo>
                    <a:pt x="27919" y="59253"/>
                  </a:lnTo>
                  <a:lnTo>
                    <a:pt x="7376" y="98999"/>
                  </a:lnTo>
                  <a:lnTo>
                    <a:pt x="0" y="144779"/>
                  </a:lnTo>
                  <a:lnTo>
                    <a:pt x="7376" y="190560"/>
                  </a:lnTo>
                  <a:lnTo>
                    <a:pt x="27919" y="230306"/>
                  </a:lnTo>
                  <a:lnTo>
                    <a:pt x="59253" y="261640"/>
                  </a:lnTo>
                  <a:lnTo>
                    <a:pt x="98999" y="282183"/>
                  </a:lnTo>
                  <a:lnTo>
                    <a:pt x="144779" y="289559"/>
                  </a:lnTo>
                  <a:lnTo>
                    <a:pt x="190560" y="282183"/>
                  </a:lnTo>
                  <a:lnTo>
                    <a:pt x="230306" y="261640"/>
                  </a:lnTo>
                  <a:lnTo>
                    <a:pt x="261640" y="230306"/>
                  </a:lnTo>
                  <a:lnTo>
                    <a:pt x="282183" y="190560"/>
                  </a:lnTo>
                  <a:lnTo>
                    <a:pt x="289560" y="144779"/>
                  </a:lnTo>
                  <a:lnTo>
                    <a:pt x="282183" y="98999"/>
                  </a:lnTo>
                  <a:lnTo>
                    <a:pt x="261640" y="59253"/>
                  </a:lnTo>
                  <a:lnTo>
                    <a:pt x="230306" y="27919"/>
                  </a:lnTo>
                  <a:lnTo>
                    <a:pt x="190560" y="7376"/>
                  </a:lnTo>
                  <a:lnTo>
                    <a:pt x="144779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4771771" y="1707845"/>
            <a:ext cx="15684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solidFill>
                  <a:srgbClr val="DFDFDF"/>
                </a:solidFill>
                <a:latin typeface="Century Gothic"/>
                <a:cs typeface="Century Gothic"/>
              </a:rPr>
              <a:t>2</a:t>
            </a:r>
            <a:endParaRPr sz="1800">
              <a:latin typeface="Century Gothic"/>
              <a:cs typeface="Century Gothic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2069592" y="1521142"/>
            <a:ext cx="5529580" cy="999490"/>
            <a:chOff x="2069592" y="1521142"/>
            <a:chExt cx="5529580" cy="999490"/>
          </a:xfrm>
        </p:grpSpPr>
        <p:sp>
          <p:nvSpPr>
            <p:cNvPr id="22" name="object 22"/>
            <p:cNvSpPr/>
            <p:nvPr/>
          </p:nvSpPr>
          <p:spPr>
            <a:xfrm>
              <a:off x="4928743" y="2042795"/>
              <a:ext cx="1534795" cy="85725"/>
            </a:xfrm>
            <a:custGeom>
              <a:avLst/>
              <a:gdLst/>
              <a:ahLst/>
              <a:cxnLst/>
              <a:rect l="l" t="t" r="r" b="b"/>
              <a:pathLst>
                <a:path w="1534795" h="85725">
                  <a:moveTo>
                    <a:pt x="1448689" y="0"/>
                  </a:moveTo>
                  <a:lnTo>
                    <a:pt x="1477264" y="42799"/>
                  </a:lnTo>
                  <a:lnTo>
                    <a:pt x="1448689" y="85725"/>
                  </a:lnTo>
                  <a:lnTo>
                    <a:pt x="1505754" y="57150"/>
                  </a:lnTo>
                  <a:lnTo>
                    <a:pt x="1485138" y="57150"/>
                  </a:lnTo>
                  <a:lnTo>
                    <a:pt x="1491615" y="50672"/>
                  </a:lnTo>
                  <a:lnTo>
                    <a:pt x="1491615" y="34925"/>
                  </a:lnTo>
                  <a:lnTo>
                    <a:pt x="1485138" y="28575"/>
                  </a:lnTo>
                  <a:lnTo>
                    <a:pt x="1505923" y="28575"/>
                  </a:lnTo>
                  <a:lnTo>
                    <a:pt x="1448689" y="0"/>
                  </a:lnTo>
                  <a:close/>
                </a:path>
                <a:path w="1534795" h="85725">
                  <a:moveTo>
                    <a:pt x="1467767" y="28575"/>
                  </a:moveTo>
                  <a:lnTo>
                    <a:pt x="6350" y="28575"/>
                  </a:lnTo>
                  <a:lnTo>
                    <a:pt x="0" y="34925"/>
                  </a:lnTo>
                  <a:lnTo>
                    <a:pt x="0" y="50672"/>
                  </a:lnTo>
                  <a:lnTo>
                    <a:pt x="6606" y="57150"/>
                  </a:lnTo>
                  <a:lnTo>
                    <a:pt x="1467710" y="57150"/>
                  </a:lnTo>
                  <a:lnTo>
                    <a:pt x="1477264" y="42799"/>
                  </a:lnTo>
                  <a:lnTo>
                    <a:pt x="1467767" y="28575"/>
                  </a:lnTo>
                  <a:close/>
                </a:path>
                <a:path w="1534795" h="85725">
                  <a:moveTo>
                    <a:pt x="1505923" y="28575"/>
                  </a:moveTo>
                  <a:lnTo>
                    <a:pt x="1485138" y="28575"/>
                  </a:lnTo>
                  <a:lnTo>
                    <a:pt x="1491615" y="34925"/>
                  </a:lnTo>
                  <a:lnTo>
                    <a:pt x="1491615" y="50672"/>
                  </a:lnTo>
                  <a:lnTo>
                    <a:pt x="1485138" y="57150"/>
                  </a:lnTo>
                  <a:lnTo>
                    <a:pt x="1505754" y="57150"/>
                  </a:lnTo>
                  <a:lnTo>
                    <a:pt x="1534414" y="42799"/>
                  </a:lnTo>
                  <a:lnTo>
                    <a:pt x="1505923" y="28575"/>
                  </a:lnTo>
                  <a:close/>
                </a:path>
              </a:pathLst>
            </a:custGeom>
            <a:solidFill>
              <a:srgbClr val="0871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069592" y="1905000"/>
              <a:ext cx="333756" cy="333755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363212" y="1895856"/>
              <a:ext cx="365760" cy="365760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557739" y="1633629"/>
              <a:ext cx="829109" cy="818535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6574536" y="1641348"/>
              <a:ext cx="745490" cy="744220"/>
            </a:xfrm>
            <a:custGeom>
              <a:avLst/>
              <a:gdLst/>
              <a:ahLst/>
              <a:cxnLst/>
              <a:rect l="l" t="t" r="r" b="b"/>
              <a:pathLst>
                <a:path w="745490" h="744219">
                  <a:moveTo>
                    <a:pt x="372618" y="0"/>
                  </a:moveTo>
                  <a:lnTo>
                    <a:pt x="325887" y="2897"/>
                  </a:lnTo>
                  <a:lnTo>
                    <a:pt x="280886" y="11357"/>
                  </a:lnTo>
                  <a:lnTo>
                    <a:pt x="237964" y="25031"/>
                  </a:lnTo>
                  <a:lnTo>
                    <a:pt x="197471" y="43571"/>
                  </a:lnTo>
                  <a:lnTo>
                    <a:pt x="159755" y="66627"/>
                  </a:lnTo>
                  <a:lnTo>
                    <a:pt x="125168" y="93851"/>
                  </a:lnTo>
                  <a:lnTo>
                    <a:pt x="94057" y="124896"/>
                  </a:lnTo>
                  <a:lnTo>
                    <a:pt x="66774" y="159411"/>
                  </a:lnTo>
                  <a:lnTo>
                    <a:pt x="43668" y="197049"/>
                  </a:lnTo>
                  <a:lnTo>
                    <a:pt x="25087" y="237461"/>
                  </a:lnTo>
                  <a:lnTo>
                    <a:pt x="11383" y="280299"/>
                  </a:lnTo>
                  <a:lnTo>
                    <a:pt x="2904" y="325213"/>
                  </a:lnTo>
                  <a:lnTo>
                    <a:pt x="0" y="371855"/>
                  </a:lnTo>
                  <a:lnTo>
                    <a:pt x="2904" y="418498"/>
                  </a:lnTo>
                  <a:lnTo>
                    <a:pt x="11383" y="463412"/>
                  </a:lnTo>
                  <a:lnTo>
                    <a:pt x="25087" y="506250"/>
                  </a:lnTo>
                  <a:lnTo>
                    <a:pt x="43668" y="546662"/>
                  </a:lnTo>
                  <a:lnTo>
                    <a:pt x="66774" y="584300"/>
                  </a:lnTo>
                  <a:lnTo>
                    <a:pt x="94057" y="618815"/>
                  </a:lnTo>
                  <a:lnTo>
                    <a:pt x="125168" y="649860"/>
                  </a:lnTo>
                  <a:lnTo>
                    <a:pt x="159755" y="677084"/>
                  </a:lnTo>
                  <a:lnTo>
                    <a:pt x="197471" y="700140"/>
                  </a:lnTo>
                  <a:lnTo>
                    <a:pt x="237964" y="718680"/>
                  </a:lnTo>
                  <a:lnTo>
                    <a:pt x="280886" y="732354"/>
                  </a:lnTo>
                  <a:lnTo>
                    <a:pt x="325887" y="740814"/>
                  </a:lnTo>
                  <a:lnTo>
                    <a:pt x="372618" y="743712"/>
                  </a:lnTo>
                  <a:lnTo>
                    <a:pt x="419348" y="740814"/>
                  </a:lnTo>
                  <a:lnTo>
                    <a:pt x="464349" y="732354"/>
                  </a:lnTo>
                  <a:lnTo>
                    <a:pt x="507271" y="718680"/>
                  </a:lnTo>
                  <a:lnTo>
                    <a:pt x="547764" y="700140"/>
                  </a:lnTo>
                  <a:lnTo>
                    <a:pt x="585480" y="677084"/>
                  </a:lnTo>
                  <a:lnTo>
                    <a:pt x="620067" y="649860"/>
                  </a:lnTo>
                  <a:lnTo>
                    <a:pt x="651178" y="618815"/>
                  </a:lnTo>
                  <a:lnTo>
                    <a:pt x="678461" y="584300"/>
                  </a:lnTo>
                  <a:lnTo>
                    <a:pt x="701567" y="546662"/>
                  </a:lnTo>
                  <a:lnTo>
                    <a:pt x="720148" y="506250"/>
                  </a:lnTo>
                  <a:lnTo>
                    <a:pt x="733852" y="463412"/>
                  </a:lnTo>
                  <a:lnTo>
                    <a:pt x="742331" y="418498"/>
                  </a:lnTo>
                  <a:lnTo>
                    <a:pt x="745236" y="371855"/>
                  </a:lnTo>
                  <a:lnTo>
                    <a:pt x="742331" y="325213"/>
                  </a:lnTo>
                  <a:lnTo>
                    <a:pt x="733852" y="280299"/>
                  </a:lnTo>
                  <a:lnTo>
                    <a:pt x="720148" y="237461"/>
                  </a:lnTo>
                  <a:lnTo>
                    <a:pt x="701567" y="197049"/>
                  </a:lnTo>
                  <a:lnTo>
                    <a:pt x="678461" y="159411"/>
                  </a:lnTo>
                  <a:lnTo>
                    <a:pt x="651178" y="124896"/>
                  </a:lnTo>
                  <a:lnTo>
                    <a:pt x="620067" y="93851"/>
                  </a:lnTo>
                  <a:lnTo>
                    <a:pt x="585480" y="66627"/>
                  </a:lnTo>
                  <a:lnTo>
                    <a:pt x="547764" y="43571"/>
                  </a:lnTo>
                  <a:lnTo>
                    <a:pt x="507271" y="25031"/>
                  </a:lnTo>
                  <a:lnTo>
                    <a:pt x="464349" y="11357"/>
                  </a:lnTo>
                  <a:lnTo>
                    <a:pt x="419348" y="2897"/>
                  </a:lnTo>
                  <a:lnTo>
                    <a:pt x="372618" y="0"/>
                  </a:lnTo>
                  <a:close/>
                </a:path>
              </a:pathLst>
            </a:custGeom>
            <a:solidFill>
              <a:srgbClr val="0871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6462522" y="1535430"/>
              <a:ext cx="970915" cy="970915"/>
            </a:xfrm>
            <a:custGeom>
              <a:avLst/>
              <a:gdLst/>
              <a:ahLst/>
              <a:cxnLst/>
              <a:rect l="l" t="t" r="r" b="b"/>
              <a:pathLst>
                <a:path w="970915" h="970914">
                  <a:moveTo>
                    <a:pt x="970787" y="485394"/>
                  </a:moveTo>
                  <a:lnTo>
                    <a:pt x="968564" y="532124"/>
                  </a:lnTo>
                  <a:lnTo>
                    <a:pt x="962031" y="577601"/>
                  </a:lnTo>
                  <a:lnTo>
                    <a:pt x="951392" y="621621"/>
                  </a:lnTo>
                  <a:lnTo>
                    <a:pt x="936849" y="663980"/>
                  </a:lnTo>
                  <a:lnTo>
                    <a:pt x="918608" y="704474"/>
                  </a:lnTo>
                  <a:lnTo>
                    <a:pt x="896872" y="742900"/>
                  </a:lnTo>
                  <a:lnTo>
                    <a:pt x="871845" y="779054"/>
                  </a:lnTo>
                  <a:lnTo>
                    <a:pt x="843731" y="812732"/>
                  </a:lnTo>
                  <a:lnTo>
                    <a:pt x="812732" y="843731"/>
                  </a:lnTo>
                  <a:lnTo>
                    <a:pt x="779054" y="871845"/>
                  </a:lnTo>
                  <a:lnTo>
                    <a:pt x="742900" y="896872"/>
                  </a:lnTo>
                  <a:lnTo>
                    <a:pt x="704474" y="918608"/>
                  </a:lnTo>
                  <a:lnTo>
                    <a:pt x="663980" y="936849"/>
                  </a:lnTo>
                  <a:lnTo>
                    <a:pt x="621621" y="951392"/>
                  </a:lnTo>
                  <a:lnTo>
                    <a:pt x="577601" y="962031"/>
                  </a:lnTo>
                  <a:lnTo>
                    <a:pt x="532124" y="968564"/>
                  </a:lnTo>
                  <a:lnTo>
                    <a:pt x="485394" y="970788"/>
                  </a:lnTo>
                  <a:lnTo>
                    <a:pt x="438663" y="968564"/>
                  </a:lnTo>
                  <a:lnTo>
                    <a:pt x="393186" y="962031"/>
                  </a:lnTo>
                  <a:lnTo>
                    <a:pt x="349166" y="951392"/>
                  </a:lnTo>
                  <a:lnTo>
                    <a:pt x="306807" y="936849"/>
                  </a:lnTo>
                  <a:lnTo>
                    <a:pt x="266313" y="918608"/>
                  </a:lnTo>
                  <a:lnTo>
                    <a:pt x="227887" y="896872"/>
                  </a:lnTo>
                  <a:lnTo>
                    <a:pt x="191733" y="871845"/>
                  </a:lnTo>
                  <a:lnTo>
                    <a:pt x="158055" y="843731"/>
                  </a:lnTo>
                  <a:lnTo>
                    <a:pt x="127056" y="812732"/>
                  </a:lnTo>
                  <a:lnTo>
                    <a:pt x="98942" y="779054"/>
                  </a:lnTo>
                  <a:lnTo>
                    <a:pt x="73915" y="742900"/>
                  </a:lnTo>
                  <a:lnTo>
                    <a:pt x="52179" y="704474"/>
                  </a:lnTo>
                  <a:lnTo>
                    <a:pt x="33938" y="663980"/>
                  </a:lnTo>
                  <a:lnTo>
                    <a:pt x="19395" y="621621"/>
                  </a:lnTo>
                  <a:lnTo>
                    <a:pt x="8756" y="577601"/>
                  </a:lnTo>
                  <a:lnTo>
                    <a:pt x="2223" y="532124"/>
                  </a:lnTo>
                  <a:lnTo>
                    <a:pt x="0" y="485394"/>
                  </a:lnTo>
                  <a:lnTo>
                    <a:pt x="2223" y="438663"/>
                  </a:lnTo>
                  <a:lnTo>
                    <a:pt x="8756" y="393186"/>
                  </a:lnTo>
                  <a:lnTo>
                    <a:pt x="19395" y="349166"/>
                  </a:lnTo>
                  <a:lnTo>
                    <a:pt x="33938" y="306807"/>
                  </a:lnTo>
                  <a:lnTo>
                    <a:pt x="52179" y="266313"/>
                  </a:lnTo>
                  <a:lnTo>
                    <a:pt x="73915" y="227887"/>
                  </a:lnTo>
                  <a:lnTo>
                    <a:pt x="98942" y="191733"/>
                  </a:lnTo>
                  <a:lnTo>
                    <a:pt x="127056" y="158055"/>
                  </a:lnTo>
                  <a:lnTo>
                    <a:pt x="158055" y="127056"/>
                  </a:lnTo>
                  <a:lnTo>
                    <a:pt x="191733" y="98942"/>
                  </a:lnTo>
                  <a:lnTo>
                    <a:pt x="227887" y="73915"/>
                  </a:lnTo>
                  <a:lnTo>
                    <a:pt x="266313" y="52179"/>
                  </a:lnTo>
                  <a:lnTo>
                    <a:pt x="306807" y="33938"/>
                  </a:lnTo>
                  <a:lnTo>
                    <a:pt x="349166" y="19395"/>
                  </a:lnTo>
                  <a:lnTo>
                    <a:pt x="393186" y="8756"/>
                  </a:lnTo>
                  <a:lnTo>
                    <a:pt x="438663" y="2223"/>
                  </a:lnTo>
                  <a:lnTo>
                    <a:pt x="485394" y="0"/>
                  </a:lnTo>
                  <a:lnTo>
                    <a:pt x="534133" y="2403"/>
                  </a:lnTo>
                  <a:lnTo>
                    <a:pt x="581443" y="9463"/>
                  </a:lnTo>
                  <a:lnTo>
                    <a:pt x="627119" y="20955"/>
                  </a:lnTo>
                  <a:lnTo>
                    <a:pt x="670956" y="36655"/>
                  </a:lnTo>
                  <a:lnTo>
                    <a:pt x="712752" y="56337"/>
                  </a:lnTo>
                  <a:lnTo>
                    <a:pt x="752302" y="79777"/>
                  </a:lnTo>
                  <a:lnTo>
                    <a:pt x="789402" y="106751"/>
                  </a:lnTo>
                  <a:lnTo>
                    <a:pt x="823849" y="137033"/>
                  </a:lnTo>
                </a:path>
              </a:pathLst>
            </a:custGeom>
            <a:ln w="28575">
              <a:solidFill>
                <a:srgbClr val="0871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110983" y="1545310"/>
              <a:ext cx="467893" cy="467893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091172" y="1522488"/>
              <a:ext cx="507492" cy="582155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7142988" y="1577340"/>
              <a:ext cx="353695" cy="353695"/>
            </a:xfrm>
            <a:custGeom>
              <a:avLst/>
              <a:gdLst/>
              <a:ahLst/>
              <a:cxnLst/>
              <a:rect l="l" t="t" r="r" b="b"/>
              <a:pathLst>
                <a:path w="353695" h="353694">
                  <a:moveTo>
                    <a:pt x="176783" y="0"/>
                  </a:moveTo>
                  <a:lnTo>
                    <a:pt x="129778" y="6312"/>
                  </a:lnTo>
                  <a:lnTo>
                    <a:pt x="87545" y="24129"/>
                  </a:lnTo>
                  <a:lnTo>
                    <a:pt x="51768" y="51768"/>
                  </a:lnTo>
                  <a:lnTo>
                    <a:pt x="24129" y="87545"/>
                  </a:lnTo>
                  <a:lnTo>
                    <a:pt x="6312" y="129778"/>
                  </a:lnTo>
                  <a:lnTo>
                    <a:pt x="0" y="176784"/>
                  </a:lnTo>
                  <a:lnTo>
                    <a:pt x="6312" y="223789"/>
                  </a:lnTo>
                  <a:lnTo>
                    <a:pt x="24129" y="266022"/>
                  </a:lnTo>
                  <a:lnTo>
                    <a:pt x="51768" y="301799"/>
                  </a:lnTo>
                  <a:lnTo>
                    <a:pt x="87545" y="329438"/>
                  </a:lnTo>
                  <a:lnTo>
                    <a:pt x="129778" y="347255"/>
                  </a:lnTo>
                  <a:lnTo>
                    <a:pt x="176783" y="353568"/>
                  </a:lnTo>
                  <a:lnTo>
                    <a:pt x="223789" y="347255"/>
                  </a:lnTo>
                  <a:lnTo>
                    <a:pt x="266022" y="329438"/>
                  </a:lnTo>
                  <a:lnTo>
                    <a:pt x="301799" y="301799"/>
                  </a:lnTo>
                  <a:lnTo>
                    <a:pt x="329437" y="266022"/>
                  </a:lnTo>
                  <a:lnTo>
                    <a:pt x="347255" y="223789"/>
                  </a:lnTo>
                  <a:lnTo>
                    <a:pt x="353567" y="176784"/>
                  </a:lnTo>
                  <a:lnTo>
                    <a:pt x="347255" y="129778"/>
                  </a:lnTo>
                  <a:lnTo>
                    <a:pt x="329437" y="87545"/>
                  </a:lnTo>
                  <a:lnTo>
                    <a:pt x="301799" y="51768"/>
                  </a:lnTo>
                  <a:lnTo>
                    <a:pt x="266022" y="24129"/>
                  </a:lnTo>
                  <a:lnTo>
                    <a:pt x="223789" y="6312"/>
                  </a:lnTo>
                  <a:lnTo>
                    <a:pt x="17678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7142988" y="1577340"/>
              <a:ext cx="353695" cy="353695"/>
            </a:xfrm>
            <a:custGeom>
              <a:avLst/>
              <a:gdLst/>
              <a:ahLst/>
              <a:cxnLst/>
              <a:rect l="l" t="t" r="r" b="b"/>
              <a:pathLst>
                <a:path w="353695" h="353694">
                  <a:moveTo>
                    <a:pt x="0" y="176784"/>
                  </a:moveTo>
                  <a:lnTo>
                    <a:pt x="6312" y="129778"/>
                  </a:lnTo>
                  <a:lnTo>
                    <a:pt x="24129" y="87545"/>
                  </a:lnTo>
                  <a:lnTo>
                    <a:pt x="51768" y="51768"/>
                  </a:lnTo>
                  <a:lnTo>
                    <a:pt x="87545" y="24129"/>
                  </a:lnTo>
                  <a:lnTo>
                    <a:pt x="129778" y="6312"/>
                  </a:lnTo>
                  <a:lnTo>
                    <a:pt x="176783" y="0"/>
                  </a:lnTo>
                  <a:lnTo>
                    <a:pt x="223789" y="6312"/>
                  </a:lnTo>
                  <a:lnTo>
                    <a:pt x="266022" y="24129"/>
                  </a:lnTo>
                  <a:lnTo>
                    <a:pt x="301799" y="51768"/>
                  </a:lnTo>
                  <a:lnTo>
                    <a:pt x="329437" y="87545"/>
                  </a:lnTo>
                  <a:lnTo>
                    <a:pt x="347255" y="129778"/>
                  </a:lnTo>
                  <a:lnTo>
                    <a:pt x="353567" y="176784"/>
                  </a:lnTo>
                  <a:lnTo>
                    <a:pt x="347255" y="223789"/>
                  </a:lnTo>
                  <a:lnTo>
                    <a:pt x="329437" y="266022"/>
                  </a:lnTo>
                  <a:lnTo>
                    <a:pt x="301799" y="301799"/>
                  </a:lnTo>
                  <a:lnTo>
                    <a:pt x="266022" y="329438"/>
                  </a:lnTo>
                  <a:lnTo>
                    <a:pt x="223789" y="347255"/>
                  </a:lnTo>
                  <a:lnTo>
                    <a:pt x="176783" y="353568"/>
                  </a:lnTo>
                  <a:lnTo>
                    <a:pt x="129778" y="347255"/>
                  </a:lnTo>
                  <a:lnTo>
                    <a:pt x="87545" y="329438"/>
                  </a:lnTo>
                  <a:lnTo>
                    <a:pt x="51768" y="301799"/>
                  </a:lnTo>
                  <a:lnTo>
                    <a:pt x="24129" y="266022"/>
                  </a:lnTo>
                  <a:lnTo>
                    <a:pt x="6312" y="223789"/>
                  </a:lnTo>
                  <a:lnTo>
                    <a:pt x="0" y="176784"/>
                  </a:lnTo>
                  <a:close/>
                </a:path>
              </a:pathLst>
            </a:custGeom>
            <a:ln w="12700">
              <a:solidFill>
                <a:srgbClr val="0871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aphicFrame>
        <p:nvGraphicFramePr>
          <p:cNvPr id="32" name="object 32"/>
          <p:cNvGraphicFramePr>
            <a:graphicFrameLocks noGrp="1"/>
          </p:cNvGraphicFramePr>
          <p:nvPr/>
        </p:nvGraphicFramePr>
        <p:xfrm>
          <a:off x="354012" y="3053016"/>
          <a:ext cx="8676005" cy="31756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642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836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103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1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9821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6075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0073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76250">
                <a:tc>
                  <a:txBody>
                    <a:bodyPr/>
                    <a:lstStyle/>
                    <a:p>
                      <a:pPr marL="71120">
                        <a:lnSpc>
                          <a:spcPct val="100000"/>
                        </a:lnSpc>
                        <a:spcBef>
                          <a:spcPts val="1125"/>
                        </a:spcBef>
                      </a:pPr>
                      <a:r>
                        <a:rPr sz="12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Custodian</a:t>
                      </a:r>
                      <a:r>
                        <a:rPr sz="1200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name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142875" marB="0">
                    <a:lnB w="9525">
                      <a:solidFill>
                        <a:srgbClr val="5F5F5F"/>
                      </a:solidFill>
                      <a:prstDash val="solid"/>
                    </a:lnB>
                    <a:solidFill>
                      <a:srgbClr val="087150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125"/>
                        </a:spcBef>
                      </a:pPr>
                      <a:r>
                        <a:rPr sz="1200" spc="1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#</a:t>
                      </a:r>
                      <a:r>
                        <a:rPr sz="1200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8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KPIs</a:t>
                      </a:r>
                      <a:r>
                        <a:rPr sz="1200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5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to</a:t>
                      </a:r>
                      <a:r>
                        <a:rPr sz="1200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report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142875" marB="0">
                    <a:lnB w="9525">
                      <a:solidFill>
                        <a:srgbClr val="5F5F5F"/>
                      </a:solidFill>
                      <a:prstDash val="solid"/>
                    </a:lnB>
                    <a:solidFill>
                      <a:srgbClr val="087150"/>
                    </a:solidFill>
                  </a:tcPr>
                </a:tc>
                <a:tc>
                  <a:txBody>
                    <a:bodyPr/>
                    <a:lstStyle/>
                    <a:p>
                      <a:pPr marL="192405" marR="114300" indent="-70485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200" spc="1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#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8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KPIs</a:t>
                      </a:r>
                      <a:r>
                        <a:rPr sz="1200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already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reported</a:t>
                      </a:r>
                      <a:r>
                        <a:rPr sz="1200" spc="25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on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51435" marB="0">
                    <a:lnB w="9525">
                      <a:solidFill>
                        <a:srgbClr val="5F5F5F"/>
                      </a:solidFill>
                      <a:prstDash val="solid"/>
                    </a:lnB>
                    <a:solidFill>
                      <a:srgbClr val="087150"/>
                    </a:solidFill>
                  </a:tcPr>
                </a:tc>
                <a:tc>
                  <a:txBody>
                    <a:bodyPr/>
                    <a:lstStyle/>
                    <a:p>
                      <a:pPr marL="152400">
                        <a:lnSpc>
                          <a:spcPct val="100000"/>
                        </a:lnSpc>
                        <a:spcBef>
                          <a:spcPts val="1125"/>
                        </a:spcBef>
                      </a:pPr>
                      <a:r>
                        <a:rPr sz="1200" spc="-8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KPIs</a:t>
                      </a:r>
                      <a:r>
                        <a:rPr sz="1200" spc="13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not</a:t>
                      </a:r>
                      <a:r>
                        <a:rPr sz="1200" spc="1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reported</a:t>
                      </a:r>
                      <a:r>
                        <a:rPr sz="1200" spc="9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on</a:t>
                      </a:r>
                      <a:r>
                        <a:rPr sz="1200" spc="9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yet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142875" marB="0">
                    <a:lnB w="9525">
                      <a:solidFill>
                        <a:srgbClr val="5F5F5F"/>
                      </a:solidFill>
                      <a:prstDash val="solid"/>
                    </a:lnB>
                    <a:solidFill>
                      <a:srgbClr val="087150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1125"/>
                        </a:spcBef>
                      </a:pPr>
                      <a:r>
                        <a:rPr sz="12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Due</a:t>
                      </a:r>
                      <a:r>
                        <a:rPr sz="1200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date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142875" marB="0">
                    <a:lnB w="9525">
                      <a:solidFill>
                        <a:srgbClr val="5F5F5F"/>
                      </a:solidFill>
                      <a:prstDash val="solid"/>
                    </a:lnB>
                    <a:solidFill>
                      <a:srgbClr val="087150"/>
                    </a:solidFill>
                  </a:tcPr>
                </a:tc>
                <a:tc>
                  <a:txBody>
                    <a:bodyPr/>
                    <a:lstStyle/>
                    <a:p>
                      <a:pPr marL="269240">
                        <a:lnSpc>
                          <a:spcPct val="100000"/>
                        </a:lnSpc>
                        <a:spcBef>
                          <a:spcPts val="1125"/>
                        </a:spcBef>
                      </a:pPr>
                      <a:r>
                        <a:rPr sz="1200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Status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142875" marB="0">
                    <a:lnB w="9525">
                      <a:solidFill>
                        <a:srgbClr val="5F5F5F"/>
                      </a:solidFill>
                      <a:prstDash val="solid"/>
                    </a:lnB>
                    <a:solidFill>
                      <a:srgbClr val="087150"/>
                    </a:solidFill>
                  </a:tcPr>
                </a:tc>
                <a:tc>
                  <a:txBody>
                    <a:bodyPr/>
                    <a:lstStyle/>
                    <a:p>
                      <a:pPr marL="62230">
                        <a:lnSpc>
                          <a:spcPct val="100000"/>
                        </a:lnSpc>
                        <a:spcBef>
                          <a:spcPts val="1125"/>
                        </a:spcBef>
                      </a:pPr>
                      <a:r>
                        <a:rPr sz="1200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Comment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142875" marB="0">
                    <a:lnB w="9525">
                      <a:solidFill>
                        <a:srgbClr val="5F5F5F"/>
                      </a:solidFill>
                      <a:prstDash val="solid"/>
                    </a:lnB>
                    <a:solidFill>
                      <a:srgbClr val="0871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5925">
                <a:tc>
                  <a:txBody>
                    <a:bodyPr/>
                    <a:lstStyle/>
                    <a:p>
                      <a:pPr marL="10160">
                        <a:lnSpc>
                          <a:spcPct val="100000"/>
                        </a:lnSpc>
                        <a:spcBef>
                          <a:spcPts val="890"/>
                        </a:spcBef>
                      </a:pPr>
                      <a:r>
                        <a:rPr sz="1200" spc="-50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John</a:t>
                      </a:r>
                      <a:r>
                        <a:rPr sz="1200" spc="-15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25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Doe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113030" marB="0">
                    <a:lnL w="9525">
                      <a:solidFill>
                        <a:srgbClr val="5F5F5F"/>
                      </a:solidFill>
                      <a:prstDash val="solid"/>
                    </a:lnL>
                    <a:lnR w="9525">
                      <a:solidFill>
                        <a:srgbClr val="5F5F5F"/>
                      </a:solidFill>
                      <a:prstDash val="solid"/>
                    </a:lnR>
                    <a:lnT w="9525">
                      <a:solidFill>
                        <a:srgbClr val="5F5F5F"/>
                      </a:solidFill>
                      <a:prstDash val="solid"/>
                    </a:lnT>
                    <a:lnB w="9525">
                      <a:solidFill>
                        <a:srgbClr val="5F5F5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90"/>
                        </a:spcBef>
                      </a:pPr>
                      <a:r>
                        <a:rPr sz="1200" spc="-50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8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113030" marB="0">
                    <a:lnL w="9525">
                      <a:solidFill>
                        <a:srgbClr val="5F5F5F"/>
                      </a:solidFill>
                      <a:prstDash val="solid"/>
                    </a:lnL>
                    <a:lnR w="9525">
                      <a:solidFill>
                        <a:srgbClr val="5F5F5F"/>
                      </a:solidFill>
                      <a:prstDash val="solid"/>
                    </a:lnR>
                    <a:lnT w="9525">
                      <a:solidFill>
                        <a:srgbClr val="5F5F5F"/>
                      </a:solidFill>
                      <a:prstDash val="solid"/>
                    </a:lnT>
                    <a:lnB w="9525">
                      <a:solidFill>
                        <a:srgbClr val="5F5F5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90"/>
                        </a:spcBef>
                      </a:pPr>
                      <a:r>
                        <a:rPr sz="1200" spc="-50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8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113030" marB="0">
                    <a:lnL w="9525">
                      <a:solidFill>
                        <a:srgbClr val="5F5F5F"/>
                      </a:solidFill>
                      <a:prstDash val="solid"/>
                    </a:lnL>
                    <a:lnR w="9525">
                      <a:solidFill>
                        <a:srgbClr val="5F5F5F"/>
                      </a:solidFill>
                      <a:prstDash val="solid"/>
                    </a:lnR>
                    <a:lnT w="9525">
                      <a:solidFill>
                        <a:srgbClr val="5F5F5F"/>
                      </a:solidFill>
                      <a:prstDash val="solid"/>
                    </a:lnT>
                    <a:lnB w="9525">
                      <a:solidFill>
                        <a:srgbClr val="5F5F5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795">
                        <a:lnSpc>
                          <a:spcPct val="100000"/>
                        </a:lnSpc>
                        <a:spcBef>
                          <a:spcPts val="890"/>
                        </a:spcBef>
                      </a:pPr>
                      <a:r>
                        <a:rPr sz="1200" spc="-20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none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113030" marB="0">
                    <a:lnL w="9525">
                      <a:solidFill>
                        <a:srgbClr val="5F5F5F"/>
                      </a:solidFill>
                      <a:prstDash val="solid"/>
                    </a:lnL>
                    <a:lnR w="9525">
                      <a:solidFill>
                        <a:srgbClr val="5F5F5F"/>
                      </a:solidFill>
                      <a:prstDash val="solid"/>
                    </a:lnR>
                    <a:lnT w="9525">
                      <a:solidFill>
                        <a:srgbClr val="5F5F5F"/>
                      </a:solidFill>
                      <a:prstDash val="solid"/>
                    </a:lnT>
                    <a:lnB w="9525">
                      <a:solidFill>
                        <a:srgbClr val="5F5F5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890"/>
                        </a:spcBef>
                      </a:pPr>
                      <a:r>
                        <a:rPr sz="1200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13-</a:t>
                      </a:r>
                      <a:r>
                        <a:rPr sz="1200" spc="-70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Jun-</a:t>
                      </a:r>
                      <a:r>
                        <a:rPr sz="1200" spc="-25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22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113030" marB="0">
                    <a:lnL w="9525">
                      <a:solidFill>
                        <a:srgbClr val="5F5F5F"/>
                      </a:solidFill>
                      <a:prstDash val="solid"/>
                    </a:lnL>
                    <a:lnR w="9525">
                      <a:solidFill>
                        <a:srgbClr val="5F5F5F"/>
                      </a:solidFill>
                      <a:prstDash val="solid"/>
                    </a:lnR>
                    <a:lnT w="9525">
                      <a:solidFill>
                        <a:srgbClr val="5F5F5F"/>
                      </a:solidFill>
                      <a:prstDash val="solid"/>
                    </a:lnT>
                    <a:lnB w="9525">
                      <a:solidFill>
                        <a:srgbClr val="5F5F5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ct val="100000"/>
                        </a:lnSpc>
                        <a:spcBef>
                          <a:spcPts val="890"/>
                        </a:spcBef>
                      </a:pPr>
                      <a:r>
                        <a:rPr sz="1200" spc="-10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Submitted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113030" marB="0">
                    <a:lnL w="9525">
                      <a:solidFill>
                        <a:srgbClr val="5F5F5F"/>
                      </a:solidFill>
                      <a:prstDash val="solid"/>
                    </a:lnL>
                    <a:lnR w="9525">
                      <a:solidFill>
                        <a:srgbClr val="5F5F5F"/>
                      </a:solidFill>
                      <a:prstDash val="solid"/>
                    </a:lnR>
                    <a:lnT w="9525">
                      <a:solidFill>
                        <a:srgbClr val="5F5F5F"/>
                      </a:solidFill>
                      <a:prstDash val="solid"/>
                    </a:lnT>
                    <a:lnB w="9525">
                      <a:solidFill>
                        <a:srgbClr val="5F5F5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F5F5F"/>
                      </a:solidFill>
                      <a:prstDash val="solid"/>
                    </a:lnL>
                    <a:lnR w="9525">
                      <a:solidFill>
                        <a:srgbClr val="5F5F5F"/>
                      </a:solidFill>
                      <a:prstDash val="solid"/>
                    </a:lnR>
                    <a:lnT w="9525">
                      <a:solidFill>
                        <a:srgbClr val="5F5F5F"/>
                      </a:solidFill>
                      <a:prstDash val="solid"/>
                    </a:lnT>
                    <a:lnB w="9525">
                      <a:solidFill>
                        <a:srgbClr val="5F5F5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5925">
                <a:tc>
                  <a:txBody>
                    <a:bodyPr/>
                    <a:lstStyle/>
                    <a:p>
                      <a:pPr marL="10160">
                        <a:lnSpc>
                          <a:spcPct val="100000"/>
                        </a:lnSpc>
                        <a:spcBef>
                          <a:spcPts val="890"/>
                        </a:spcBef>
                      </a:pPr>
                      <a:r>
                        <a:rPr sz="1200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Ann</a:t>
                      </a:r>
                      <a:r>
                        <a:rPr sz="1200" spc="-25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10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Smith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113030" marB="0">
                    <a:lnL w="9525">
                      <a:solidFill>
                        <a:srgbClr val="5F5F5F"/>
                      </a:solidFill>
                      <a:prstDash val="solid"/>
                    </a:lnL>
                    <a:lnR w="9525">
                      <a:solidFill>
                        <a:srgbClr val="5F5F5F"/>
                      </a:solidFill>
                      <a:prstDash val="solid"/>
                    </a:lnR>
                    <a:lnT w="9525">
                      <a:solidFill>
                        <a:srgbClr val="5F5F5F"/>
                      </a:solidFill>
                      <a:prstDash val="solid"/>
                    </a:lnT>
                    <a:lnB w="9525">
                      <a:solidFill>
                        <a:srgbClr val="5F5F5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90"/>
                        </a:spcBef>
                      </a:pPr>
                      <a:r>
                        <a:rPr sz="1200" spc="-50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9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113030" marB="0">
                    <a:lnL w="9525">
                      <a:solidFill>
                        <a:srgbClr val="5F5F5F"/>
                      </a:solidFill>
                      <a:prstDash val="solid"/>
                    </a:lnL>
                    <a:lnR w="9525">
                      <a:solidFill>
                        <a:srgbClr val="5F5F5F"/>
                      </a:solidFill>
                      <a:prstDash val="solid"/>
                    </a:lnR>
                    <a:lnT w="9525">
                      <a:solidFill>
                        <a:srgbClr val="5F5F5F"/>
                      </a:solidFill>
                      <a:prstDash val="solid"/>
                    </a:lnT>
                    <a:lnB w="9525">
                      <a:solidFill>
                        <a:srgbClr val="5F5F5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90"/>
                        </a:spcBef>
                      </a:pPr>
                      <a:r>
                        <a:rPr sz="1200" spc="-50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8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113030" marB="0">
                    <a:lnL w="9525">
                      <a:solidFill>
                        <a:srgbClr val="5F5F5F"/>
                      </a:solidFill>
                      <a:prstDash val="solid"/>
                    </a:lnL>
                    <a:lnR w="9525">
                      <a:solidFill>
                        <a:srgbClr val="5F5F5F"/>
                      </a:solidFill>
                      <a:prstDash val="solid"/>
                    </a:lnR>
                    <a:lnT w="9525">
                      <a:solidFill>
                        <a:srgbClr val="5F5F5F"/>
                      </a:solidFill>
                      <a:prstDash val="solid"/>
                    </a:lnT>
                    <a:lnB w="9525">
                      <a:solidFill>
                        <a:srgbClr val="5F5F5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795" marR="358775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1200" spc="-100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%</a:t>
                      </a:r>
                      <a:r>
                        <a:rPr sz="1200" spc="35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80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IT</a:t>
                      </a:r>
                      <a:r>
                        <a:rPr sz="1200" spc="40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budget</a:t>
                      </a:r>
                      <a:r>
                        <a:rPr sz="1200" spc="45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out</a:t>
                      </a:r>
                      <a:r>
                        <a:rPr sz="1200" spc="40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of</a:t>
                      </a:r>
                      <a:r>
                        <a:rPr sz="1200" spc="50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20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total </a:t>
                      </a:r>
                      <a:r>
                        <a:rPr sz="1200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operational</a:t>
                      </a:r>
                      <a:r>
                        <a:rPr sz="1200" spc="210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10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budget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21590" marB="0">
                    <a:lnL w="9525">
                      <a:solidFill>
                        <a:srgbClr val="5F5F5F"/>
                      </a:solidFill>
                      <a:prstDash val="solid"/>
                    </a:lnL>
                    <a:lnR w="9525">
                      <a:solidFill>
                        <a:srgbClr val="5F5F5F"/>
                      </a:solidFill>
                      <a:prstDash val="solid"/>
                    </a:lnR>
                    <a:lnT w="9525">
                      <a:solidFill>
                        <a:srgbClr val="5F5F5F"/>
                      </a:solidFill>
                      <a:prstDash val="solid"/>
                    </a:lnT>
                    <a:lnB w="9525">
                      <a:solidFill>
                        <a:srgbClr val="5F5F5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890"/>
                        </a:spcBef>
                      </a:pPr>
                      <a:r>
                        <a:rPr sz="1200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13-</a:t>
                      </a:r>
                      <a:r>
                        <a:rPr sz="1200" spc="-70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Jun-</a:t>
                      </a:r>
                      <a:r>
                        <a:rPr sz="1200" spc="-25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22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113030" marB="0">
                    <a:lnL w="9525">
                      <a:solidFill>
                        <a:srgbClr val="5F5F5F"/>
                      </a:solidFill>
                      <a:prstDash val="solid"/>
                    </a:lnL>
                    <a:lnR w="9525">
                      <a:solidFill>
                        <a:srgbClr val="5F5F5F"/>
                      </a:solidFill>
                      <a:prstDash val="solid"/>
                    </a:lnR>
                    <a:lnT w="9525">
                      <a:solidFill>
                        <a:srgbClr val="5F5F5F"/>
                      </a:solidFill>
                      <a:prstDash val="solid"/>
                    </a:lnT>
                    <a:lnB w="9525">
                      <a:solidFill>
                        <a:srgbClr val="5F5F5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ct val="100000"/>
                        </a:lnSpc>
                        <a:spcBef>
                          <a:spcPts val="890"/>
                        </a:spcBef>
                      </a:pPr>
                      <a:r>
                        <a:rPr sz="1200" spc="-10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Outstanding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113030" marB="0">
                    <a:lnL w="9525">
                      <a:solidFill>
                        <a:srgbClr val="5F5F5F"/>
                      </a:solidFill>
                      <a:prstDash val="solid"/>
                    </a:lnL>
                    <a:lnR w="9525">
                      <a:solidFill>
                        <a:srgbClr val="5F5F5F"/>
                      </a:solidFill>
                      <a:prstDash val="solid"/>
                    </a:lnR>
                    <a:lnT w="9525">
                      <a:solidFill>
                        <a:srgbClr val="5F5F5F"/>
                      </a:solidFill>
                      <a:prstDash val="solid"/>
                    </a:lnT>
                    <a:lnB w="9525">
                      <a:solidFill>
                        <a:srgbClr val="5F5F5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F5F5F"/>
                      </a:solidFill>
                      <a:prstDash val="solid"/>
                    </a:lnL>
                    <a:lnR w="9525">
                      <a:solidFill>
                        <a:srgbClr val="5F5F5F"/>
                      </a:solidFill>
                      <a:prstDash val="solid"/>
                    </a:lnR>
                    <a:lnT w="9525">
                      <a:solidFill>
                        <a:srgbClr val="5F5F5F"/>
                      </a:solidFill>
                      <a:prstDash val="solid"/>
                    </a:lnT>
                    <a:lnB w="9525">
                      <a:solidFill>
                        <a:srgbClr val="5F5F5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5925">
                <a:tc>
                  <a:txBody>
                    <a:bodyPr/>
                    <a:lstStyle/>
                    <a:p>
                      <a:pPr marL="10160">
                        <a:lnSpc>
                          <a:spcPct val="100000"/>
                        </a:lnSpc>
                        <a:spcBef>
                          <a:spcPts val="890"/>
                        </a:spcBef>
                      </a:pPr>
                      <a:r>
                        <a:rPr sz="1200" spc="-10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Emory</a:t>
                      </a:r>
                      <a:r>
                        <a:rPr sz="1200" spc="-40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10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Lafayette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113030" marB="0">
                    <a:lnL w="9525">
                      <a:solidFill>
                        <a:srgbClr val="5F5F5F"/>
                      </a:solidFill>
                      <a:prstDash val="solid"/>
                    </a:lnL>
                    <a:lnR w="9525">
                      <a:solidFill>
                        <a:srgbClr val="5F5F5F"/>
                      </a:solidFill>
                      <a:prstDash val="solid"/>
                    </a:lnR>
                    <a:lnT w="9525">
                      <a:solidFill>
                        <a:srgbClr val="5F5F5F"/>
                      </a:solidFill>
                      <a:prstDash val="solid"/>
                    </a:lnT>
                    <a:lnB w="9525">
                      <a:solidFill>
                        <a:srgbClr val="5F5F5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90"/>
                        </a:spcBef>
                      </a:pPr>
                      <a:r>
                        <a:rPr sz="1200" spc="-50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5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113030" marB="0">
                    <a:lnL w="9525">
                      <a:solidFill>
                        <a:srgbClr val="5F5F5F"/>
                      </a:solidFill>
                      <a:prstDash val="solid"/>
                    </a:lnL>
                    <a:lnR w="9525">
                      <a:solidFill>
                        <a:srgbClr val="5F5F5F"/>
                      </a:solidFill>
                      <a:prstDash val="solid"/>
                    </a:lnR>
                    <a:lnT w="9525">
                      <a:solidFill>
                        <a:srgbClr val="5F5F5F"/>
                      </a:solidFill>
                      <a:prstDash val="solid"/>
                    </a:lnT>
                    <a:lnB w="9525">
                      <a:solidFill>
                        <a:srgbClr val="5F5F5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90"/>
                        </a:spcBef>
                      </a:pPr>
                      <a:r>
                        <a:rPr sz="1200" spc="-50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3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113030" marB="0">
                    <a:lnL w="9525">
                      <a:solidFill>
                        <a:srgbClr val="5F5F5F"/>
                      </a:solidFill>
                      <a:prstDash val="solid"/>
                    </a:lnL>
                    <a:lnR w="9525">
                      <a:solidFill>
                        <a:srgbClr val="5F5F5F"/>
                      </a:solidFill>
                      <a:prstDash val="solid"/>
                    </a:lnR>
                    <a:lnT w="9525">
                      <a:solidFill>
                        <a:srgbClr val="5F5F5F"/>
                      </a:solidFill>
                      <a:prstDash val="solid"/>
                    </a:lnT>
                    <a:lnB w="9525">
                      <a:solidFill>
                        <a:srgbClr val="5F5F5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795" marR="318770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1200" spc="-100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%</a:t>
                      </a:r>
                      <a:r>
                        <a:rPr sz="1200" spc="-10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Profit</a:t>
                      </a:r>
                      <a:r>
                        <a:rPr sz="1200" spc="-5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rate,</a:t>
                      </a:r>
                      <a:r>
                        <a:rPr sz="1200" spc="10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$ </a:t>
                      </a:r>
                      <a:r>
                        <a:rPr sz="1200" spc="-25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Revenue </a:t>
                      </a:r>
                      <a:r>
                        <a:rPr sz="1200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seat</a:t>
                      </a:r>
                      <a:r>
                        <a:rPr sz="1200" spc="20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per</a:t>
                      </a:r>
                      <a:r>
                        <a:rPr sz="1200" spc="10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10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kilometer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21590" marB="0">
                    <a:lnL w="9525">
                      <a:solidFill>
                        <a:srgbClr val="5F5F5F"/>
                      </a:solidFill>
                      <a:prstDash val="solid"/>
                    </a:lnL>
                    <a:lnR w="9525">
                      <a:solidFill>
                        <a:srgbClr val="5F5F5F"/>
                      </a:solidFill>
                      <a:prstDash val="solid"/>
                    </a:lnR>
                    <a:lnT w="9525">
                      <a:solidFill>
                        <a:srgbClr val="5F5F5F"/>
                      </a:solidFill>
                      <a:prstDash val="solid"/>
                    </a:lnT>
                    <a:lnB w="9525">
                      <a:solidFill>
                        <a:srgbClr val="5F5F5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890"/>
                        </a:spcBef>
                      </a:pPr>
                      <a:r>
                        <a:rPr sz="1200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13-</a:t>
                      </a:r>
                      <a:r>
                        <a:rPr sz="1200" spc="-70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Jun-</a:t>
                      </a:r>
                      <a:r>
                        <a:rPr sz="1200" spc="-25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22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113030" marB="0">
                    <a:lnL w="9525">
                      <a:solidFill>
                        <a:srgbClr val="5F5F5F"/>
                      </a:solidFill>
                      <a:prstDash val="solid"/>
                    </a:lnL>
                    <a:lnR w="9525">
                      <a:solidFill>
                        <a:srgbClr val="5F5F5F"/>
                      </a:solidFill>
                      <a:prstDash val="solid"/>
                    </a:lnR>
                    <a:lnT w="9525">
                      <a:solidFill>
                        <a:srgbClr val="5F5F5F"/>
                      </a:solidFill>
                      <a:prstDash val="solid"/>
                    </a:lnT>
                    <a:lnB w="9525">
                      <a:solidFill>
                        <a:srgbClr val="5F5F5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ct val="100000"/>
                        </a:lnSpc>
                        <a:spcBef>
                          <a:spcPts val="890"/>
                        </a:spcBef>
                      </a:pPr>
                      <a:r>
                        <a:rPr sz="1200" spc="-10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Outstanding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113030" marB="0">
                    <a:lnL w="9525">
                      <a:solidFill>
                        <a:srgbClr val="5F5F5F"/>
                      </a:solidFill>
                      <a:prstDash val="solid"/>
                    </a:lnL>
                    <a:lnR w="9525">
                      <a:solidFill>
                        <a:srgbClr val="5F5F5F"/>
                      </a:solidFill>
                      <a:prstDash val="solid"/>
                    </a:lnR>
                    <a:lnT w="9525">
                      <a:solidFill>
                        <a:srgbClr val="5F5F5F"/>
                      </a:solidFill>
                      <a:prstDash val="solid"/>
                    </a:lnT>
                    <a:lnB w="9525">
                      <a:solidFill>
                        <a:srgbClr val="5F5F5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F5F5F"/>
                      </a:solidFill>
                      <a:prstDash val="solid"/>
                    </a:lnL>
                    <a:lnR w="9525">
                      <a:solidFill>
                        <a:srgbClr val="5F5F5F"/>
                      </a:solidFill>
                      <a:prstDash val="solid"/>
                    </a:lnR>
                    <a:lnT w="9525">
                      <a:solidFill>
                        <a:srgbClr val="5F5F5F"/>
                      </a:solidFill>
                      <a:prstDash val="solid"/>
                    </a:lnT>
                    <a:lnB w="9525">
                      <a:solidFill>
                        <a:srgbClr val="5F5F5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5925">
                <a:tc>
                  <a:txBody>
                    <a:bodyPr/>
                    <a:lstStyle/>
                    <a:p>
                      <a:pPr marL="10160">
                        <a:lnSpc>
                          <a:spcPct val="100000"/>
                        </a:lnSpc>
                        <a:spcBef>
                          <a:spcPts val="890"/>
                        </a:spcBef>
                      </a:pPr>
                      <a:r>
                        <a:rPr sz="1200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Luis</a:t>
                      </a:r>
                      <a:r>
                        <a:rPr sz="1200" spc="-80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10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Ramirez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113030" marB="0">
                    <a:lnL w="9525">
                      <a:solidFill>
                        <a:srgbClr val="5F5F5F"/>
                      </a:solidFill>
                      <a:prstDash val="solid"/>
                    </a:lnL>
                    <a:lnR w="9525">
                      <a:solidFill>
                        <a:srgbClr val="5F5F5F"/>
                      </a:solidFill>
                      <a:prstDash val="solid"/>
                    </a:lnR>
                    <a:lnT w="9525">
                      <a:solidFill>
                        <a:srgbClr val="5F5F5F"/>
                      </a:solidFill>
                      <a:prstDash val="solid"/>
                    </a:lnT>
                    <a:lnB w="9525">
                      <a:solidFill>
                        <a:srgbClr val="5F5F5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90"/>
                        </a:spcBef>
                      </a:pPr>
                      <a:r>
                        <a:rPr sz="1200" spc="-50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4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113030" marB="0">
                    <a:lnL w="9525">
                      <a:solidFill>
                        <a:srgbClr val="5F5F5F"/>
                      </a:solidFill>
                      <a:prstDash val="solid"/>
                    </a:lnL>
                    <a:lnR w="9525">
                      <a:solidFill>
                        <a:srgbClr val="5F5F5F"/>
                      </a:solidFill>
                      <a:prstDash val="solid"/>
                    </a:lnR>
                    <a:lnT w="9525">
                      <a:solidFill>
                        <a:srgbClr val="5F5F5F"/>
                      </a:solidFill>
                      <a:prstDash val="solid"/>
                    </a:lnT>
                    <a:lnB w="9525">
                      <a:solidFill>
                        <a:srgbClr val="5F5F5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90"/>
                        </a:spcBef>
                      </a:pPr>
                      <a:r>
                        <a:rPr sz="1200" spc="-50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3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113030" marB="0">
                    <a:lnL w="9525">
                      <a:solidFill>
                        <a:srgbClr val="5F5F5F"/>
                      </a:solidFill>
                      <a:prstDash val="solid"/>
                    </a:lnL>
                    <a:lnR w="9525">
                      <a:solidFill>
                        <a:srgbClr val="5F5F5F"/>
                      </a:solidFill>
                      <a:prstDash val="solid"/>
                    </a:lnR>
                    <a:lnT w="9525">
                      <a:solidFill>
                        <a:srgbClr val="5F5F5F"/>
                      </a:solidFill>
                      <a:prstDash val="solid"/>
                    </a:lnT>
                    <a:lnB w="9525">
                      <a:solidFill>
                        <a:srgbClr val="5F5F5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795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1200" spc="110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#</a:t>
                      </a:r>
                      <a:r>
                        <a:rPr sz="1200" spc="65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20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Fuel</a:t>
                      </a:r>
                      <a:r>
                        <a:rPr sz="1200" spc="65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consumption</a:t>
                      </a:r>
                      <a:r>
                        <a:rPr sz="1200" spc="65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25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per</a:t>
                      </a:r>
                      <a:endParaRPr sz="1200">
                        <a:latin typeface="Arial"/>
                        <a:cs typeface="Arial"/>
                      </a:endParaRPr>
                    </a:p>
                    <a:p>
                      <a:pPr marL="10795">
                        <a:lnSpc>
                          <a:spcPct val="100000"/>
                        </a:lnSpc>
                      </a:pPr>
                      <a:r>
                        <a:rPr sz="1200" spc="-10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flight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21590" marB="0">
                    <a:lnL w="9525">
                      <a:solidFill>
                        <a:srgbClr val="5F5F5F"/>
                      </a:solidFill>
                      <a:prstDash val="solid"/>
                    </a:lnL>
                    <a:lnR w="9525">
                      <a:solidFill>
                        <a:srgbClr val="5F5F5F"/>
                      </a:solidFill>
                      <a:prstDash val="solid"/>
                    </a:lnR>
                    <a:lnT w="9525">
                      <a:solidFill>
                        <a:srgbClr val="5F5F5F"/>
                      </a:solidFill>
                      <a:prstDash val="solid"/>
                    </a:lnT>
                    <a:lnB w="9525">
                      <a:solidFill>
                        <a:srgbClr val="5F5F5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890"/>
                        </a:spcBef>
                      </a:pPr>
                      <a:r>
                        <a:rPr sz="1200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13-</a:t>
                      </a:r>
                      <a:r>
                        <a:rPr sz="1200" spc="-70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Jun-</a:t>
                      </a:r>
                      <a:r>
                        <a:rPr sz="1200" spc="-25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22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113030" marB="0">
                    <a:lnL w="9525">
                      <a:solidFill>
                        <a:srgbClr val="5F5F5F"/>
                      </a:solidFill>
                      <a:prstDash val="solid"/>
                    </a:lnL>
                    <a:lnR w="9525">
                      <a:solidFill>
                        <a:srgbClr val="5F5F5F"/>
                      </a:solidFill>
                      <a:prstDash val="solid"/>
                    </a:lnR>
                    <a:lnT w="9525">
                      <a:solidFill>
                        <a:srgbClr val="5F5F5F"/>
                      </a:solidFill>
                      <a:prstDash val="solid"/>
                    </a:lnT>
                    <a:lnB w="9525">
                      <a:solidFill>
                        <a:srgbClr val="5F5F5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ct val="100000"/>
                        </a:lnSpc>
                        <a:spcBef>
                          <a:spcPts val="890"/>
                        </a:spcBef>
                      </a:pPr>
                      <a:r>
                        <a:rPr sz="1200" spc="-10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Outstanding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113030" marB="0">
                    <a:lnL w="9525">
                      <a:solidFill>
                        <a:srgbClr val="5F5F5F"/>
                      </a:solidFill>
                      <a:prstDash val="solid"/>
                    </a:lnL>
                    <a:lnR w="9525">
                      <a:solidFill>
                        <a:srgbClr val="5F5F5F"/>
                      </a:solidFill>
                      <a:prstDash val="solid"/>
                    </a:lnR>
                    <a:lnT w="9525">
                      <a:solidFill>
                        <a:srgbClr val="5F5F5F"/>
                      </a:solidFill>
                      <a:prstDash val="solid"/>
                    </a:lnT>
                    <a:lnB w="9525">
                      <a:solidFill>
                        <a:srgbClr val="5F5F5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F5F5F"/>
                      </a:solidFill>
                      <a:prstDash val="solid"/>
                    </a:lnL>
                    <a:lnR w="9525">
                      <a:solidFill>
                        <a:srgbClr val="5F5F5F"/>
                      </a:solidFill>
                      <a:prstDash val="solid"/>
                    </a:lnR>
                    <a:lnT w="9525">
                      <a:solidFill>
                        <a:srgbClr val="5F5F5F"/>
                      </a:solidFill>
                      <a:prstDash val="solid"/>
                    </a:lnT>
                    <a:lnB w="9525">
                      <a:solidFill>
                        <a:srgbClr val="5F5F5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197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1016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200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Anthony</a:t>
                      </a:r>
                      <a:r>
                        <a:rPr sz="1200" spc="60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10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Gleason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9525">
                      <a:solidFill>
                        <a:srgbClr val="5F5F5F"/>
                      </a:solidFill>
                      <a:prstDash val="solid"/>
                    </a:lnL>
                    <a:lnR w="9525">
                      <a:solidFill>
                        <a:srgbClr val="5F5F5F"/>
                      </a:solidFill>
                      <a:prstDash val="solid"/>
                    </a:lnR>
                    <a:lnT w="9525">
                      <a:solidFill>
                        <a:srgbClr val="5F5F5F"/>
                      </a:solidFill>
                      <a:prstDash val="solid"/>
                    </a:lnT>
                    <a:lnB w="9525">
                      <a:solidFill>
                        <a:srgbClr val="5F5F5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200" spc="-50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2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9525">
                      <a:solidFill>
                        <a:srgbClr val="5F5F5F"/>
                      </a:solidFill>
                      <a:prstDash val="solid"/>
                    </a:lnL>
                    <a:lnR w="9525">
                      <a:solidFill>
                        <a:srgbClr val="5F5F5F"/>
                      </a:solidFill>
                      <a:prstDash val="solid"/>
                    </a:lnR>
                    <a:lnT w="9525">
                      <a:solidFill>
                        <a:srgbClr val="5F5F5F"/>
                      </a:solidFill>
                      <a:prstDash val="solid"/>
                    </a:lnT>
                    <a:lnB w="9525">
                      <a:solidFill>
                        <a:srgbClr val="5F5F5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200" spc="-50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9525">
                      <a:solidFill>
                        <a:srgbClr val="5F5F5F"/>
                      </a:solidFill>
                      <a:prstDash val="solid"/>
                    </a:lnL>
                    <a:lnR w="9525">
                      <a:solidFill>
                        <a:srgbClr val="5F5F5F"/>
                      </a:solidFill>
                      <a:prstDash val="solid"/>
                    </a:lnR>
                    <a:lnT w="9525">
                      <a:solidFill>
                        <a:srgbClr val="5F5F5F"/>
                      </a:solidFill>
                      <a:prstDash val="solid"/>
                    </a:lnT>
                    <a:lnB w="9525">
                      <a:solidFill>
                        <a:srgbClr val="5F5F5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795">
                        <a:lnSpc>
                          <a:spcPts val="1435"/>
                        </a:lnSpc>
                        <a:spcBef>
                          <a:spcPts val="265"/>
                        </a:spcBef>
                      </a:pPr>
                      <a:r>
                        <a:rPr sz="1200" spc="110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#</a:t>
                      </a:r>
                      <a:r>
                        <a:rPr sz="1200" spc="5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30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Service</a:t>
                      </a:r>
                      <a:r>
                        <a:rPr sz="1200" spc="-5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quality </a:t>
                      </a:r>
                      <a:r>
                        <a:rPr sz="1200" spc="-10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rating,</a:t>
                      </a:r>
                      <a:endParaRPr sz="1200">
                        <a:latin typeface="Arial"/>
                        <a:cs typeface="Arial"/>
                      </a:endParaRPr>
                    </a:p>
                    <a:p>
                      <a:pPr marL="10795">
                        <a:lnSpc>
                          <a:spcPts val="1435"/>
                        </a:lnSpc>
                      </a:pPr>
                      <a:r>
                        <a:rPr sz="1200" spc="-100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%</a:t>
                      </a:r>
                      <a:r>
                        <a:rPr sz="1200" spc="-25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10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Ticket</a:t>
                      </a:r>
                      <a:r>
                        <a:rPr sz="1200" spc="-5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price</a:t>
                      </a:r>
                      <a:r>
                        <a:rPr sz="1200" spc="-25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10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variance </a:t>
                      </a:r>
                      <a:r>
                        <a:rPr sz="1200" spc="-20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from</a:t>
                      </a:r>
                      <a:endParaRPr sz="1200">
                        <a:latin typeface="Arial"/>
                        <a:cs typeface="Arial"/>
                      </a:endParaRPr>
                    </a:p>
                    <a:p>
                      <a:pPr marL="10795">
                        <a:lnSpc>
                          <a:spcPct val="100000"/>
                        </a:lnSpc>
                      </a:pPr>
                      <a:r>
                        <a:rPr sz="1200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market</a:t>
                      </a:r>
                      <a:r>
                        <a:rPr sz="1200" spc="95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10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average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33655" marB="0">
                    <a:lnL w="9525">
                      <a:solidFill>
                        <a:srgbClr val="5F5F5F"/>
                      </a:solidFill>
                      <a:prstDash val="solid"/>
                    </a:lnL>
                    <a:lnR w="9525">
                      <a:solidFill>
                        <a:srgbClr val="5F5F5F"/>
                      </a:solidFill>
                      <a:prstDash val="solid"/>
                    </a:lnR>
                    <a:lnT w="9525">
                      <a:solidFill>
                        <a:srgbClr val="5F5F5F"/>
                      </a:solidFill>
                      <a:prstDash val="solid"/>
                    </a:lnT>
                    <a:lnB w="9525">
                      <a:solidFill>
                        <a:srgbClr val="5F5F5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63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200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13-</a:t>
                      </a:r>
                      <a:r>
                        <a:rPr sz="1200" spc="-70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Jun-</a:t>
                      </a:r>
                      <a:r>
                        <a:rPr sz="1200" spc="-25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22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9525">
                      <a:solidFill>
                        <a:srgbClr val="5F5F5F"/>
                      </a:solidFill>
                      <a:prstDash val="solid"/>
                    </a:lnL>
                    <a:lnR w="9525">
                      <a:solidFill>
                        <a:srgbClr val="5F5F5F"/>
                      </a:solidFill>
                      <a:prstDash val="solid"/>
                    </a:lnR>
                    <a:lnT w="9525">
                      <a:solidFill>
                        <a:srgbClr val="5F5F5F"/>
                      </a:solidFill>
                      <a:prstDash val="solid"/>
                    </a:lnT>
                    <a:lnB w="9525">
                      <a:solidFill>
                        <a:srgbClr val="5F5F5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ct val="100000"/>
                        </a:lnSpc>
                        <a:spcBef>
                          <a:spcPts val="975"/>
                        </a:spcBef>
                      </a:pPr>
                      <a:r>
                        <a:rPr sz="1200" spc="-25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Not</a:t>
                      </a:r>
                      <a:endParaRPr sz="1200">
                        <a:latin typeface="Arial"/>
                        <a:cs typeface="Arial"/>
                      </a:endParaRPr>
                    </a:p>
                    <a:p>
                      <a:pPr marL="10795">
                        <a:lnSpc>
                          <a:spcPct val="100000"/>
                        </a:lnSpc>
                      </a:pPr>
                      <a:r>
                        <a:rPr sz="1200" spc="-10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submitted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123825" marB="0">
                    <a:lnL w="9525">
                      <a:solidFill>
                        <a:srgbClr val="5F5F5F"/>
                      </a:solidFill>
                      <a:prstDash val="solid"/>
                    </a:lnL>
                    <a:lnR w="9525">
                      <a:solidFill>
                        <a:srgbClr val="5F5F5F"/>
                      </a:solidFill>
                      <a:prstDash val="solid"/>
                    </a:lnR>
                    <a:lnT w="9525">
                      <a:solidFill>
                        <a:srgbClr val="5F5F5F"/>
                      </a:solidFill>
                      <a:prstDash val="solid"/>
                    </a:lnT>
                    <a:lnB w="9525">
                      <a:solidFill>
                        <a:srgbClr val="5F5F5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F5F5F"/>
                      </a:solidFill>
                      <a:prstDash val="solid"/>
                    </a:lnL>
                    <a:lnR w="9525">
                      <a:solidFill>
                        <a:srgbClr val="5F5F5F"/>
                      </a:solidFill>
                      <a:prstDash val="solid"/>
                    </a:lnR>
                    <a:lnT w="9525">
                      <a:solidFill>
                        <a:srgbClr val="5F5F5F"/>
                      </a:solidFill>
                      <a:prstDash val="solid"/>
                    </a:lnT>
                    <a:lnB w="9525">
                      <a:solidFill>
                        <a:srgbClr val="5F5F5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5925">
                <a:tc>
                  <a:txBody>
                    <a:bodyPr/>
                    <a:lstStyle/>
                    <a:p>
                      <a:pPr marL="10160">
                        <a:lnSpc>
                          <a:spcPct val="100000"/>
                        </a:lnSpc>
                        <a:spcBef>
                          <a:spcPts val="890"/>
                        </a:spcBef>
                      </a:pPr>
                      <a:r>
                        <a:rPr sz="1200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Mike</a:t>
                      </a:r>
                      <a:r>
                        <a:rPr sz="1200" spc="-15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20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Myers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113030" marB="0">
                    <a:lnL w="9525">
                      <a:solidFill>
                        <a:srgbClr val="5F5F5F"/>
                      </a:solidFill>
                      <a:prstDash val="solid"/>
                    </a:lnL>
                    <a:lnR w="9525">
                      <a:solidFill>
                        <a:srgbClr val="5F5F5F"/>
                      </a:solidFill>
                      <a:prstDash val="solid"/>
                    </a:lnR>
                    <a:lnT w="9525">
                      <a:solidFill>
                        <a:srgbClr val="5F5F5F"/>
                      </a:solidFill>
                      <a:prstDash val="solid"/>
                    </a:lnT>
                    <a:lnB w="9525">
                      <a:solidFill>
                        <a:srgbClr val="5F5F5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90"/>
                        </a:spcBef>
                      </a:pPr>
                      <a:r>
                        <a:rPr sz="1200" spc="-50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113030" marB="0">
                    <a:lnL w="9525">
                      <a:solidFill>
                        <a:srgbClr val="5F5F5F"/>
                      </a:solidFill>
                      <a:prstDash val="solid"/>
                    </a:lnL>
                    <a:lnR w="9525">
                      <a:solidFill>
                        <a:srgbClr val="5F5F5F"/>
                      </a:solidFill>
                      <a:prstDash val="solid"/>
                    </a:lnR>
                    <a:lnT w="9525">
                      <a:solidFill>
                        <a:srgbClr val="5F5F5F"/>
                      </a:solidFill>
                      <a:prstDash val="solid"/>
                    </a:lnT>
                    <a:lnB w="9525">
                      <a:solidFill>
                        <a:srgbClr val="5F5F5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90"/>
                        </a:spcBef>
                      </a:pPr>
                      <a:r>
                        <a:rPr sz="1200" spc="-50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113030" marB="0">
                    <a:lnL w="9525">
                      <a:solidFill>
                        <a:srgbClr val="5F5F5F"/>
                      </a:solidFill>
                      <a:prstDash val="solid"/>
                    </a:lnL>
                    <a:lnR w="9525">
                      <a:solidFill>
                        <a:srgbClr val="5F5F5F"/>
                      </a:solidFill>
                      <a:prstDash val="solid"/>
                    </a:lnR>
                    <a:lnT w="9525">
                      <a:solidFill>
                        <a:srgbClr val="5F5F5F"/>
                      </a:solidFill>
                      <a:prstDash val="solid"/>
                    </a:lnT>
                    <a:lnB w="9525">
                      <a:solidFill>
                        <a:srgbClr val="5F5F5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795">
                        <a:lnSpc>
                          <a:spcPct val="100000"/>
                        </a:lnSpc>
                        <a:spcBef>
                          <a:spcPts val="890"/>
                        </a:spcBef>
                      </a:pPr>
                      <a:r>
                        <a:rPr sz="1200" spc="-100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%</a:t>
                      </a:r>
                      <a:r>
                        <a:rPr sz="1200" spc="10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Market</a:t>
                      </a:r>
                      <a:r>
                        <a:rPr sz="1200" spc="35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10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share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113030" marB="0">
                    <a:lnL w="9525">
                      <a:solidFill>
                        <a:srgbClr val="5F5F5F"/>
                      </a:solidFill>
                      <a:prstDash val="solid"/>
                    </a:lnL>
                    <a:lnR w="9525">
                      <a:solidFill>
                        <a:srgbClr val="5F5F5F"/>
                      </a:solidFill>
                      <a:prstDash val="solid"/>
                    </a:lnR>
                    <a:lnT w="9525">
                      <a:solidFill>
                        <a:srgbClr val="5F5F5F"/>
                      </a:solidFill>
                      <a:prstDash val="solid"/>
                    </a:lnT>
                    <a:lnB w="9525">
                      <a:solidFill>
                        <a:srgbClr val="5F5F5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890"/>
                        </a:spcBef>
                      </a:pPr>
                      <a:r>
                        <a:rPr sz="1200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13-</a:t>
                      </a:r>
                      <a:r>
                        <a:rPr sz="1200" spc="-70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Jun-</a:t>
                      </a:r>
                      <a:r>
                        <a:rPr sz="1200" spc="-25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22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113030" marB="0">
                    <a:lnL w="9525">
                      <a:solidFill>
                        <a:srgbClr val="5F5F5F"/>
                      </a:solidFill>
                      <a:prstDash val="solid"/>
                    </a:lnL>
                    <a:lnR w="9525">
                      <a:solidFill>
                        <a:srgbClr val="5F5F5F"/>
                      </a:solidFill>
                      <a:prstDash val="solid"/>
                    </a:lnR>
                    <a:lnT w="9525">
                      <a:solidFill>
                        <a:srgbClr val="5F5F5F"/>
                      </a:solidFill>
                      <a:prstDash val="solid"/>
                    </a:lnT>
                    <a:lnB w="9525">
                      <a:solidFill>
                        <a:srgbClr val="5F5F5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795" marR="245110" indent="39370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1200" spc="-25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Not </a:t>
                      </a:r>
                      <a:r>
                        <a:rPr sz="1200" spc="-10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submitted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21590" marB="0">
                    <a:lnL w="9525">
                      <a:solidFill>
                        <a:srgbClr val="5F5F5F"/>
                      </a:solidFill>
                      <a:prstDash val="solid"/>
                    </a:lnL>
                    <a:lnR w="9525">
                      <a:solidFill>
                        <a:srgbClr val="5F5F5F"/>
                      </a:solidFill>
                      <a:prstDash val="solid"/>
                    </a:lnR>
                    <a:lnT w="9525">
                      <a:solidFill>
                        <a:srgbClr val="5F5F5F"/>
                      </a:solidFill>
                      <a:prstDash val="solid"/>
                    </a:lnT>
                    <a:lnB w="9525">
                      <a:solidFill>
                        <a:srgbClr val="5F5F5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F5F5F"/>
                      </a:solidFill>
                      <a:prstDash val="solid"/>
                    </a:lnL>
                    <a:lnR w="9525">
                      <a:solidFill>
                        <a:srgbClr val="5F5F5F"/>
                      </a:solidFill>
                      <a:prstDash val="solid"/>
                    </a:lnR>
                    <a:lnT w="9525">
                      <a:solidFill>
                        <a:srgbClr val="5F5F5F"/>
                      </a:solidFill>
                      <a:prstDash val="solid"/>
                    </a:lnT>
                    <a:lnB w="9525">
                      <a:solidFill>
                        <a:srgbClr val="5F5F5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33" name="object 33"/>
          <p:cNvSpPr txBox="1"/>
          <p:nvPr/>
        </p:nvSpPr>
        <p:spPr>
          <a:xfrm>
            <a:off x="7243064" y="1595120"/>
            <a:ext cx="1562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solidFill>
                  <a:srgbClr val="087150"/>
                </a:solidFill>
                <a:latin typeface="Century Gothic"/>
                <a:cs typeface="Century Gothic"/>
              </a:rPr>
              <a:t>3</a:t>
            </a:r>
            <a:endParaRPr sz="1800">
              <a:latin typeface="Century Gothic"/>
              <a:cs typeface="Century Gothic"/>
            </a:endParaRPr>
          </a:p>
        </p:txBody>
      </p:sp>
      <p:pic>
        <p:nvPicPr>
          <p:cNvPr id="34" name="object 34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6739128" y="1784604"/>
            <a:ext cx="416051" cy="416051"/>
          </a:xfrm>
          <a:prstGeom prst="rect">
            <a:avLst/>
          </a:prstGeom>
        </p:spPr>
      </p:pic>
      <p:sp>
        <p:nvSpPr>
          <p:cNvPr id="35" name="object 3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6347" rIns="0" bIns="0" rtlCol="0">
            <a:spAutoFit/>
          </a:bodyPr>
          <a:lstStyle/>
          <a:p>
            <a:pPr marL="2392045">
              <a:lnSpc>
                <a:spcPts val="1250"/>
              </a:lnSpc>
            </a:pPr>
            <a:fld id="{81D60167-4931-47E6-BA6A-407CBD079E47}" type="slidenum">
              <a:rPr spc="-25" dirty="0"/>
              <a:t>214</a:t>
            </a:fld>
            <a:endParaRPr spc="-25" dirty="0"/>
          </a:p>
        </p:txBody>
      </p:sp>
      <p:sp>
        <p:nvSpPr>
          <p:cNvPr id="36" name="object 3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/>
              <a:t>©</a:t>
            </a:r>
            <a:r>
              <a:rPr spc="-15" dirty="0"/>
              <a:t> </a:t>
            </a:r>
            <a:r>
              <a:rPr dirty="0"/>
              <a:t>The</a:t>
            </a:r>
            <a:r>
              <a:rPr spc="-30" dirty="0"/>
              <a:t> </a:t>
            </a:r>
            <a:r>
              <a:rPr dirty="0"/>
              <a:t>KPI</a:t>
            </a:r>
            <a:r>
              <a:rPr spc="-5" dirty="0"/>
              <a:t> </a:t>
            </a:r>
            <a:r>
              <a:rPr dirty="0"/>
              <a:t>Institute</a:t>
            </a:r>
            <a:r>
              <a:rPr spc="-20" dirty="0"/>
              <a:t> 2023</a:t>
            </a:r>
          </a:p>
        </p:txBody>
      </p:sp>
    </p:spTree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58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40"/>
              </a:spcBef>
            </a:pPr>
            <a:r>
              <a:rPr spc="195" dirty="0">
                <a:solidFill>
                  <a:srgbClr val="087150"/>
                </a:solidFill>
              </a:rPr>
              <a:t>EXERCISE</a:t>
            </a:r>
          </a:p>
          <a:p>
            <a:pPr marL="16510">
              <a:lnSpc>
                <a:spcPct val="100000"/>
              </a:lnSpc>
              <a:spcBef>
                <a:spcPts val="254"/>
              </a:spcBef>
            </a:pPr>
            <a:r>
              <a:rPr sz="1800" spc="130" dirty="0"/>
              <a:t>Working</a:t>
            </a:r>
            <a:r>
              <a:rPr sz="1800" spc="-45" dirty="0"/>
              <a:t> </a:t>
            </a:r>
            <a:r>
              <a:rPr sz="1800" spc="170" dirty="0"/>
              <a:t>With</a:t>
            </a:r>
            <a:r>
              <a:rPr sz="1800" spc="-25" dirty="0"/>
              <a:t> </a:t>
            </a:r>
            <a:r>
              <a:rPr sz="1800" dirty="0"/>
              <a:t>Data</a:t>
            </a:r>
            <a:r>
              <a:rPr sz="1800" spc="-20" dirty="0"/>
              <a:t> </a:t>
            </a:r>
            <a:r>
              <a:rPr sz="1800" spc="-10" dirty="0"/>
              <a:t>Custodians</a:t>
            </a:r>
            <a:endParaRPr sz="180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6347" rIns="0" bIns="0" rtlCol="0">
            <a:spAutoFit/>
          </a:bodyPr>
          <a:lstStyle/>
          <a:p>
            <a:pPr marL="2392045">
              <a:lnSpc>
                <a:spcPts val="1250"/>
              </a:lnSpc>
            </a:pPr>
            <a:fld id="{81D60167-4931-47E6-BA6A-407CBD079E47}" type="slidenum">
              <a:rPr spc="-25" dirty="0"/>
              <a:t>215</a:t>
            </a:fld>
            <a:endParaRPr spc="-25" dirty="0"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/>
              <a:t>©</a:t>
            </a:r>
            <a:r>
              <a:rPr spc="-15" dirty="0"/>
              <a:t> </a:t>
            </a:r>
            <a:r>
              <a:rPr dirty="0"/>
              <a:t>The</a:t>
            </a:r>
            <a:r>
              <a:rPr spc="-30" dirty="0"/>
              <a:t> </a:t>
            </a:r>
            <a:r>
              <a:rPr dirty="0"/>
              <a:t>KPI</a:t>
            </a:r>
            <a:r>
              <a:rPr spc="-5" dirty="0"/>
              <a:t> </a:t>
            </a:r>
            <a:r>
              <a:rPr dirty="0"/>
              <a:t>Institute</a:t>
            </a:r>
            <a:r>
              <a:rPr spc="-20" dirty="0"/>
              <a:t> 2023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70738" y="1504670"/>
            <a:ext cx="8148955" cy="1697989"/>
          </a:xfrm>
          <a:prstGeom prst="rect">
            <a:avLst/>
          </a:prstGeom>
        </p:spPr>
        <p:txBody>
          <a:bodyPr vert="horz" wrap="square" lIns="0" tIns="660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20"/>
              </a:spcBef>
            </a:pPr>
            <a:r>
              <a:rPr sz="1400" spc="55" dirty="0">
                <a:solidFill>
                  <a:srgbClr val="087150"/>
                </a:solidFill>
                <a:latin typeface="Century Gothic"/>
                <a:cs typeface="Century Gothic"/>
              </a:rPr>
              <a:t>SCENARIO</a:t>
            </a:r>
            <a:endParaRPr sz="1400">
              <a:latin typeface="Century Gothic"/>
              <a:cs typeface="Century Gothic"/>
            </a:endParaRPr>
          </a:p>
          <a:p>
            <a:pPr marL="12700" marR="82550">
              <a:lnSpc>
                <a:spcPts val="1670"/>
              </a:lnSpc>
              <a:spcBef>
                <a:spcPts val="484"/>
              </a:spcBef>
            </a:pPr>
            <a:r>
              <a:rPr sz="1400" dirty="0">
                <a:solidFill>
                  <a:srgbClr val="5F5F5F"/>
                </a:solidFill>
                <a:latin typeface="Tahoma"/>
                <a:cs typeface="Tahoma"/>
              </a:rPr>
              <a:t>As</a:t>
            </a:r>
            <a:r>
              <a:rPr sz="1400" spc="-14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65" dirty="0">
                <a:solidFill>
                  <a:srgbClr val="5F5F5F"/>
                </a:solidFill>
                <a:latin typeface="Tahoma"/>
                <a:cs typeface="Tahoma"/>
              </a:rPr>
              <a:t>a</a:t>
            </a:r>
            <a:r>
              <a:rPr sz="1400" spc="-14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5F5F5F"/>
                </a:solidFill>
                <a:latin typeface="Tahoma"/>
                <a:cs typeface="Tahoma"/>
              </a:rPr>
              <a:t>part</a:t>
            </a:r>
            <a:r>
              <a:rPr sz="1400" spc="-16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5F5F5F"/>
                </a:solidFill>
                <a:latin typeface="Tahoma"/>
                <a:cs typeface="Tahoma"/>
              </a:rPr>
              <a:t>of</a:t>
            </a:r>
            <a:r>
              <a:rPr sz="1400" spc="-13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5F5F5F"/>
                </a:solidFill>
                <a:latin typeface="Tahoma"/>
                <a:cs typeface="Tahoma"/>
              </a:rPr>
              <a:t>the</a:t>
            </a:r>
            <a:r>
              <a:rPr sz="1400" spc="-13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5F5F5F"/>
                </a:solidFill>
                <a:latin typeface="Tahoma"/>
                <a:cs typeface="Tahoma"/>
              </a:rPr>
              <a:t>KPI</a:t>
            </a:r>
            <a:r>
              <a:rPr sz="1400" spc="-14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25" dirty="0">
                <a:solidFill>
                  <a:srgbClr val="5F5F5F"/>
                </a:solidFill>
                <a:latin typeface="Tahoma"/>
                <a:cs typeface="Tahoma"/>
              </a:rPr>
              <a:t>implementation</a:t>
            </a:r>
            <a:r>
              <a:rPr sz="1400" spc="-17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20" dirty="0">
                <a:solidFill>
                  <a:srgbClr val="5F5F5F"/>
                </a:solidFill>
                <a:latin typeface="Tahoma"/>
                <a:cs typeface="Tahoma"/>
              </a:rPr>
              <a:t>project</a:t>
            </a:r>
            <a:r>
              <a:rPr sz="1400" spc="-15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60" dirty="0">
                <a:solidFill>
                  <a:srgbClr val="5F5F5F"/>
                </a:solidFill>
                <a:latin typeface="Tahoma"/>
                <a:cs typeface="Tahoma"/>
              </a:rPr>
              <a:t>team,</a:t>
            </a:r>
            <a:r>
              <a:rPr sz="1400" spc="-16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20" dirty="0">
                <a:solidFill>
                  <a:srgbClr val="5F5F5F"/>
                </a:solidFill>
                <a:latin typeface="Tahoma"/>
                <a:cs typeface="Tahoma"/>
              </a:rPr>
              <a:t>following</a:t>
            </a:r>
            <a:r>
              <a:rPr sz="1400" spc="-114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5F5F5F"/>
                </a:solidFill>
                <a:latin typeface="Tahoma"/>
                <a:cs typeface="Tahoma"/>
              </a:rPr>
              <a:t>the</a:t>
            </a:r>
            <a:r>
              <a:rPr sz="1400" spc="-13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5F5F5F"/>
                </a:solidFill>
                <a:latin typeface="Tahoma"/>
                <a:cs typeface="Tahoma"/>
              </a:rPr>
              <a:t>strategic</a:t>
            </a:r>
            <a:r>
              <a:rPr sz="1400" spc="-16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30" dirty="0">
                <a:solidFill>
                  <a:srgbClr val="5F5F5F"/>
                </a:solidFill>
                <a:latin typeface="Tahoma"/>
                <a:cs typeface="Tahoma"/>
              </a:rPr>
              <a:t>planning</a:t>
            </a:r>
            <a:r>
              <a:rPr sz="1400" spc="-12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35" dirty="0">
                <a:solidFill>
                  <a:srgbClr val="5F5F5F"/>
                </a:solidFill>
                <a:latin typeface="Tahoma"/>
                <a:cs typeface="Tahoma"/>
              </a:rPr>
              <a:t>session,</a:t>
            </a:r>
            <a:r>
              <a:rPr sz="1400" spc="-14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5F5F5F"/>
                </a:solidFill>
                <a:latin typeface="Tahoma"/>
                <a:cs typeface="Tahoma"/>
              </a:rPr>
              <a:t>your</a:t>
            </a:r>
            <a:r>
              <a:rPr sz="1400" spc="-13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35" dirty="0">
                <a:solidFill>
                  <a:srgbClr val="5F5F5F"/>
                </a:solidFill>
                <a:latin typeface="Tahoma"/>
                <a:cs typeface="Tahoma"/>
              </a:rPr>
              <a:t>have</a:t>
            </a:r>
            <a:r>
              <a:rPr sz="1400" spc="-13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5F5F5F"/>
                </a:solidFill>
                <a:latin typeface="Tahoma"/>
                <a:cs typeface="Tahoma"/>
              </a:rPr>
              <a:t>to</a:t>
            </a:r>
            <a:r>
              <a:rPr sz="1400" spc="-13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20" dirty="0">
                <a:solidFill>
                  <a:srgbClr val="5F5F5F"/>
                </a:solidFill>
                <a:latin typeface="Tahoma"/>
                <a:cs typeface="Tahoma"/>
              </a:rPr>
              <a:t>deal </a:t>
            </a:r>
            <a:r>
              <a:rPr sz="1400" dirty="0">
                <a:solidFill>
                  <a:srgbClr val="5F5F5F"/>
                </a:solidFill>
                <a:latin typeface="Tahoma"/>
                <a:cs typeface="Tahoma"/>
              </a:rPr>
              <a:t>with</a:t>
            </a:r>
            <a:r>
              <a:rPr sz="1400" spc="-13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65" dirty="0">
                <a:solidFill>
                  <a:srgbClr val="5F5F5F"/>
                </a:solidFill>
                <a:latin typeface="Tahoma"/>
                <a:cs typeface="Tahoma"/>
              </a:rPr>
              <a:t>a</a:t>
            </a:r>
            <a:r>
              <a:rPr sz="1400" spc="-15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5F5F5F"/>
                </a:solidFill>
                <a:latin typeface="Tahoma"/>
                <a:cs typeface="Tahoma"/>
              </a:rPr>
              <a:t>list</a:t>
            </a:r>
            <a:r>
              <a:rPr sz="1400" spc="-13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5F5F5F"/>
                </a:solidFill>
                <a:latin typeface="Tahoma"/>
                <a:cs typeface="Tahoma"/>
              </a:rPr>
              <a:t>of</a:t>
            </a:r>
            <a:r>
              <a:rPr sz="1400" spc="-14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5F5F5F"/>
                </a:solidFill>
                <a:latin typeface="Tahoma"/>
                <a:cs typeface="Tahoma"/>
              </a:rPr>
              <a:t>currently</a:t>
            </a:r>
            <a:r>
              <a:rPr sz="1400" spc="-13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20" dirty="0">
                <a:solidFill>
                  <a:srgbClr val="5F5F5F"/>
                </a:solidFill>
                <a:latin typeface="Tahoma"/>
                <a:cs typeface="Tahoma"/>
              </a:rPr>
              <a:t>inactive</a:t>
            </a:r>
            <a:r>
              <a:rPr sz="1400" spc="-15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5F5F5F"/>
                </a:solidFill>
                <a:latin typeface="Tahoma"/>
                <a:cs typeface="Tahoma"/>
              </a:rPr>
              <a:t>KPIs</a:t>
            </a:r>
            <a:r>
              <a:rPr sz="1400" spc="14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5F5F5F"/>
                </a:solidFill>
                <a:latin typeface="Tahoma"/>
                <a:cs typeface="Tahoma"/>
              </a:rPr>
              <a:t>for</a:t>
            </a:r>
            <a:r>
              <a:rPr sz="1400" spc="-15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5F5F5F"/>
                </a:solidFill>
                <a:latin typeface="Tahoma"/>
                <a:cs typeface="Tahoma"/>
              </a:rPr>
              <a:t>the</a:t>
            </a:r>
            <a:r>
              <a:rPr sz="1400" spc="-14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5F5F5F"/>
                </a:solidFill>
                <a:latin typeface="Tahoma"/>
                <a:cs typeface="Tahoma"/>
              </a:rPr>
              <a:t>organization.</a:t>
            </a:r>
            <a:endParaRPr sz="14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95"/>
              </a:spcBef>
            </a:pPr>
            <a:endParaRPr sz="14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400" spc="120" dirty="0">
                <a:solidFill>
                  <a:srgbClr val="087150"/>
                </a:solidFill>
                <a:latin typeface="Century Gothic"/>
                <a:cs typeface="Century Gothic"/>
              </a:rPr>
              <a:t>TASK</a:t>
            </a:r>
            <a:endParaRPr sz="1400">
              <a:latin typeface="Century Gothic"/>
              <a:cs typeface="Century Gothic"/>
            </a:endParaRPr>
          </a:p>
          <a:p>
            <a:pPr marL="12700" marR="5080">
              <a:lnSpc>
                <a:spcPts val="1670"/>
              </a:lnSpc>
              <a:spcBef>
                <a:spcPts val="390"/>
              </a:spcBef>
            </a:pPr>
            <a:r>
              <a:rPr sz="1400" spc="-10" dirty="0">
                <a:solidFill>
                  <a:srgbClr val="5F5F5F"/>
                </a:solidFill>
                <a:latin typeface="Tahoma"/>
                <a:cs typeface="Tahoma"/>
              </a:rPr>
              <a:t>You</a:t>
            </a:r>
            <a:r>
              <a:rPr sz="1400" spc="-12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20" dirty="0">
                <a:solidFill>
                  <a:srgbClr val="5F5F5F"/>
                </a:solidFill>
                <a:latin typeface="Tahoma"/>
                <a:cs typeface="Tahoma"/>
              </a:rPr>
              <a:t>are</a:t>
            </a:r>
            <a:r>
              <a:rPr sz="1400" spc="-15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5F5F5F"/>
                </a:solidFill>
                <a:latin typeface="Tahoma"/>
                <a:cs typeface="Tahoma"/>
              </a:rPr>
              <a:t>required</a:t>
            </a:r>
            <a:r>
              <a:rPr sz="1400" spc="-15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5F5F5F"/>
                </a:solidFill>
                <a:latin typeface="Tahoma"/>
                <a:cs typeface="Tahoma"/>
              </a:rPr>
              <a:t>to</a:t>
            </a:r>
            <a:r>
              <a:rPr sz="1400" spc="-13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25" dirty="0">
                <a:solidFill>
                  <a:srgbClr val="5F5F5F"/>
                </a:solidFill>
                <a:latin typeface="Tahoma"/>
                <a:cs typeface="Tahoma"/>
              </a:rPr>
              <a:t>meet</a:t>
            </a:r>
            <a:r>
              <a:rPr sz="1400" spc="-15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5F5F5F"/>
                </a:solidFill>
                <a:latin typeface="Tahoma"/>
                <a:cs typeface="Tahoma"/>
              </a:rPr>
              <a:t>with</a:t>
            </a:r>
            <a:r>
              <a:rPr sz="1400" spc="-12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20" dirty="0">
                <a:solidFill>
                  <a:srgbClr val="5F5F5F"/>
                </a:solidFill>
                <a:latin typeface="Tahoma"/>
                <a:cs typeface="Tahoma"/>
              </a:rPr>
              <a:t>all</a:t>
            </a:r>
            <a:r>
              <a:rPr sz="1400" spc="-12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30" dirty="0">
                <a:solidFill>
                  <a:srgbClr val="5F5F5F"/>
                </a:solidFill>
                <a:latin typeface="Tahoma"/>
                <a:cs typeface="Tahoma"/>
              </a:rPr>
              <a:t>data</a:t>
            </a:r>
            <a:r>
              <a:rPr sz="1400" spc="-17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20" dirty="0">
                <a:solidFill>
                  <a:srgbClr val="5F5F5F"/>
                </a:solidFill>
                <a:latin typeface="Tahoma"/>
                <a:cs typeface="Tahoma"/>
              </a:rPr>
              <a:t>custodians</a:t>
            </a:r>
            <a:r>
              <a:rPr sz="1400" spc="-13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40" dirty="0">
                <a:solidFill>
                  <a:srgbClr val="5F5F5F"/>
                </a:solidFill>
                <a:latin typeface="Tahoma"/>
                <a:cs typeface="Tahoma"/>
              </a:rPr>
              <a:t>and</a:t>
            </a:r>
            <a:r>
              <a:rPr sz="1400" spc="-13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25" dirty="0">
                <a:solidFill>
                  <a:srgbClr val="5F5F5F"/>
                </a:solidFill>
                <a:latin typeface="Tahoma"/>
                <a:cs typeface="Tahoma"/>
              </a:rPr>
              <a:t>discuss</a:t>
            </a:r>
            <a:r>
              <a:rPr sz="1400" spc="-13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5F5F5F"/>
                </a:solidFill>
                <a:latin typeface="Tahoma"/>
                <a:cs typeface="Tahoma"/>
              </a:rPr>
              <a:t>the</a:t>
            </a:r>
            <a:r>
              <a:rPr sz="1400" spc="-14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20" dirty="0">
                <a:solidFill>
                  <a:srgbClr val="5F5F5F"/>
                </a:solidFill>
                <a:latin typeface="Tahoma"/>
                <a:cs typeface="Tahoma"/>
              </a:rPr>
              <a:t>inactive</a:t>
            </a:r>
            <a:r>
              <a:rPr sz="1400" spc="-12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35" dirty="0">
                <a:solidFill>
                  <a:srgbClr val="5F5F5F"/>
                </a:solidFill>
                <a:latin typeface="Tahoma"/>
                <a:cs typeface="Tahoma"/>
              </a:rPr>
              <a:t>KPIs.</a:t>
            </a:r>
            <a:r>
              <a:rPr sz="1400" spc="-14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5F5F5F"/>
                </a:solidFill>
                <a:latin typeface="Tahoma"/>
                <a:cs typeface="Tahoma"/>
              </a:rPr>
              <a:t>To</a:t>
            </a:r>
            <a:r>
              <a:rPr sz="1400" spc="-13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35" dirty="0">
                <a:solidFill>
                  <a:srgbClr val="5F5F5F"/>
                </a:solidFill>
                <a:latin typeface="Tahoma"/>
                <a:cs typeface="Tahoma"/>
              </a:rPr>
              <a:t>guide</a:t>
            </a:r>
            <a:r>
              <a:rPr sz="1400" spc="-12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5F5F5F"/>
                </a:solidFill>
                <a:latin typeface="Tahoma"/>
                <a:cs typeface="Tahoma"/>
              </a:rPr>
              <a:t>your</a:t>
            </a:r>
            <a:r>
              <a:rPr sz="1400" spc="-12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35" dirty="0">
                <a:solidFill>
                  <a:srgbClr val="5F5F5F"/>
                </a:solidFill>
                <a:latin typeface="Tahoma"/>
                <a:cs typeface="Tahoma"/>
              </a:rPr>
              <a:t>discussion,</a:t>
            </a:r>
            <a:r>
              <a:rPr sz="1400" spc="-12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25" dirty="0">
                <a:solidFill>
                  <a:srgbClr val="5F5F5F"/>
                </a:solidFill>
                <a:latin typeface="Tahoma"/>
                <a:cs typeface="Tahoma"/>
              </a:rPr>
              <a:t>use </a:t>
            </a:r>
            <a:r>
              <a:rPr sz="1400" dirty="0">
                <a:solidFill>
                  <a:srgbClr val="5F5F5F"/>
                </a:solidFill>
                <a:latin typeface="Tahoma"/>
                <a:cs typeface="Tahoma"/>
              </a:rPr>
              <a:t>the</a:t>
            </a:r>
            <a:r>
              <a:rPr sz="1400" spc="-15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45" dirty="0">
                <a:solidFill>
                  <a:srgbClr val="5F5F5F"/>
                </a:solidFill>
                <a:latin typeface="Tahoma"/>
                <a:cs typeface="Tahoma"/>
              </a:rPr>
              <a:t>agenda</a:t>
            </a:r>
            <a:r>
              <a:rPr sz="1400" spc="-15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5F5F5F"/>
                </a:solidFill>
                <a:latin typeface="Tahoma"/>
                <a:cs typeface="Tahoma"/>
              </a:rPr>
              <a:t>provided</a:t>
            </a:r>
            <a:r>
              <a:rPr sz="1400" spc="-16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40" dirty="0">
                <a:solidFill>
                  <a:srgbClr val="5F5F5F"/>
                </a:solidFill>
                <a:latin typeface="Tahoma"/>
                <a:cs typeface="Tahoma"/>
              </a:rPr>
              <a:t>and</a:t>
            </a:r>
            <a:r>
              <a:rPr sz="1400" spc="-15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45" dirty="0">
                <a:solidFill>
                  <a:srgbClr val="5F5F5F"/>
                </a:solidFill>
                <a:latin typeface="Tahoma"/>
                <a:cs typeface="Tahoma"/>
              </a:rPr>
              <a:t>make</a:t>
            </a:r>
            <a:r>
              <a:rPr sz="1400" spc="-17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5F5F5F"/>
                </a:solidFill>
                <a:latin typeface="Tahoma"/>
                <a:cs typeface="Tahoma"/>
              </a:rPr>
              <a:t>sure</a:t>
            </a:r>
            <a:r>
              <a:rPr sz="1400" spc="-14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35" dirty="0">
                <a:solidFill>
                  <a:srgbClr val="5F5F5F"/>
                </a:solidFill>
                <a:latin typeface="Tahoma"/>
                <a:cs typeface="Tahoma"/>
              </a:rPr>
              <a:t>each</a:t>
            </a:r>
            <a:r>
              <a:rPr sz="1400" spc="-16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5F5F5F"/>
                </a:solidFill>
                <a:latin typeface="Tahoma"/>
                <a:cs typeface="Tahoma"/>
              </a:rPr>
              <a:t>topic</a:t>
            </a:r>
            <a:r>
              <a:rPr sz="1400" spc="-14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5F5F5F"/>
                </a:solidFill>
                <a:latin typeface="Tahoma"/>
                <a:cs typeface="Tahoma"/>
              </a:rPr>
              <a:t>is</a:t>
            </a:r>
            <a:r>
              <a:rPr sz="1400" spc="-14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20" dirty="0">
                <a:solidFill>
                  <a:srgbClr val="5F5F5F"/>
                </a:solidFill>
                <a:latin typeface="Tahoma"/>
                <a:cs typeface="Tahoma"/>
              </a:rPr>
              <a:t>debated</a:t>
            </a:r>
            <a:r>
              <a:rPr sz="1400" spc="-19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40" dirty="0">
                <a:solidFill>
                  <a:srgbClr val="5F5F5F"/>
                </a:solidFill>
                <a:latin typeface="Tahoma"/>
                <a:cs typeface="Tahoma"/>
              </a:rPr>
              <a:t>and</a:t>
            </a:r>
            <a:r>
              <a:rPr sz="1400" spc="-15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5F5F5F"/>
                </a:solidFill>
                <a:latin typeface="Tahoma"/>
                <a:cs typeface="Tahoma"/>
              </a:rPr>
              <a:t>solutions</a:t>
            </a:r>
            <a:r>
              <a:rPr sz="1400" spc="-12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20" dirty="0">
                <a:solidFill>
                  <a:srgbClr val="5F5F5F"/>
                </a:solidFill>
                <a:latin typeface="Tahoma"/>
                <a:cs typeface="Tahoma"/>
              </a:rPr>
              <a:t>are</a:t>
            </a:r>
            <a:r>
              <a:rPr sz="1400" spc="-15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5F5F5F"/>
                </a:solidFill>
                <a:latin typeface="Tahoma"/>
                <a:cs typeface="Tahoma"/>
              </a:rPr>
              <a:t>found.</a:t>
            </a:r>
            <a:endParaRPr sz="1400">
              <a:latin typeface="Tahoma"/>
              <a:cs typeface="Tahoma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354012" y="3401631"/>
          <a:ext cx="4838700" cy="288924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981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541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205">
                <a:tc>
                  <a:txBody>
                    <a:bodyPr/>
                    <a:lstStyle/>
                    <a:p>
                      <a:pPr marR="230504" algn="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400" spc="-2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No.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43815" marB="0">
                    <a:lnL w="9525">
                      <a:solidFill>
                        <a:srgbClr val="5F5F5F"/>
                      </a:solidFill>
                      <a:prstDash val="solid"/>
                    </a:lnL>
                    <a:lnR w="9525">
                      <a:solidFill>
                        <a:srgbClr val="5F5F5F"/>
                      </a:solidFill>
                      <a:prstDash val="solid"/>
                    </a:lnR>
                    <a:lnT w="9525">
                      <a:solidFill>
                        <a:srgbClr val="5F5F5F"/>
                      </a:solidFill>
                      <a:prstDash val="solid"/>
                    </a:lnT>
                    <a:lnB w="9525">
                      <a:solidFill>
                        <a:srgbClr val="5F5F5F"/>
                      </a:solidFill>
                      <a:prstDash val="solid"/>
                    </a:lnB>
                    <a:solidFill>
                      <a:srgbClr val="087150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400" spc="-1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Topics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43815" marB="0">
                    <a:lnL w="9525">
                      <a:solidFill>
                        <a:srgbClr val="5F5F5F"/>
                      </a:solidFill>
                      <a:prstDash val="solid"/>
                    </a:lnL>
                    <a:lnR w="9525">
                      <a:solidFill>
                        <a:srgbClr val="5F5F5F"/>
                      </a:solidFill>
                      <a:prstDash val="solid"/>
                    </a:lnR>
                    <a:lnT w="9525">
                      <a:solidFill>
                        <a:srgbClr val="5F5F5F"/>
                      </a:solidFill>
                      <a:prstDash val="solid"/>
                    </a:lnT>
                    <a:lnB w="9525">
                      <a:solidFill>
                        <a:srgbClr val="5F5F5F"/>
                      </a:solidFill>
                      <a:prstDash val="solid"/>
                    </a:lnB>
                    <a:solidFill>
                      <a:srgbClr val="0871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R="239395" algn="r">
                        <a:lnSpc>
                          <a:spcPct val="100000"/>
                        </a:lnSpc>
                        <a:spcBef>
                          <a:spcPts val="605"/>
                        </a:spcBef>
                      </a:pPr>
                      <a:r>
                        <a:rPr sz="1400" spc="-5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1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76835" marB="0">
                    <a:lnL w="9525">
                      <a:solidFill>
                        <a:srgbClr val="5F5F5F"/>
                      </a:solidFill>
                      <a:prstDash val="solid"/>
                    </a:lnL>
                    <a:lnR w="9525">
                      <a:solidFill>
                        <a:srgbClr val="5F5F5F"/>
                      </a:solidFill>
                      <a:prstDash val="solid"/>
                    </a:lnR>
                    <a:lnT w="9525">
                      <a:solidFill>
                        <a:srgbClr val="5F5F5F"/>
                      </a:solidFill>
                      <a:prstDash val="solid"/>
                    </a:lnT>
                    <a:lnB w="9525">
                      <a:solidFill>
                        <a:srgbClr val="5F5F5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40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Present</a:t>
                      </a:r>
                      <a:r>
                        <a:rPr sz="1400" spc="-17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the</a:t>
                      </a:r>
                      <a:r>
                        <a:rPr sz="1400" spc="-15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-3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scope</a:t>
                      </a:r>
                      <a:r>
                        <a:rPr sz="1400" spc="-15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of</a:t>
                      </a:r>
                      <a:r>
                        <a:rPr sz="1400" spc="-14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the</a:t>
                      </a:r>
                      <a:r>
                        <a:rPr sz="1400" spc="-15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meeting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43815" marB="0">
                    <a:lnL w="9525">
                      <a:solidFill>
                        <a:srgbClr val="5F5F5F"/>
                      </a:solidFill>
                      <a:prstDash val="solid"/>
                    </a:lnL>
                    <a:lnR w="9525">
                      <a:solidFill>
                        <a:srgbClr val="5F5F5F"/>
                      </a:solidFill>
                      <a:prstDash val="solid"/>
                    </a:lnR>
                    <a:lnT w="9525">
                      <a:solidFill>
                        <a:srgbClr val="5F5F5F"/>
                      </a:solidFill>
                      <a:prstDash val="solid"/>
                    </a:lnT>
                    <a:lnB w="9525">
                      <a:solidFill>
                        <a:srgbClr val="5F5F5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7525">
                <a:tc>
                  <a:txBody>
                    <a:bodyPr/>
                    <a:lstStyle/>
                    <a:p>
                      <a:pPr marR="239395" algn="r">
                        <a:lnSpc>
                          <a:spcPct val="100000"/>
                        </a:lnSpc>
                        <a:spcBef>
                          <a:spcPts val="1185"/>
                        </a:spcBef>
                      </a:pPr>
                      <a:r>
                        <a:rPr sz="1400" spc="-5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2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150495" marB="0">
                    <a:lnL w="9525">
                      <a:solidFill>
                        <a:srgbClr val="5F5F5F"/>
                      </a:solidFill>
                      <a:prstDash val="solid"/>
                    </a:lnL>
                    <a:lnR w="9525">
                      <a:solidFill>
                        <a:srgbClr val="5F5F5F"/>
                      </a:solidFill>
                      <a:prstDash val="solid"/>
                    </a:lnR>
                    <a:lnT w="9525">
                      <a:solidFill>
                        <a:srgbClr val="5F5F5F"/>
                      </a:solidFill>
                      <a:prstDash val="solid"/>
                    </a:lnT>
                    <a:lnB w="9525">
                      <a:solidFill>
                        <a:srgbClr val="5F5F5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 marR="444500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400" spc="-2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Explain</a:t>
                      </a:r>
                      <a:r>
                        <a:rPr sz="1400" spc="-13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-3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each</a:t>
                      </a:r>
                      <a:r>
                        <a:rPr sz="1400" spc="-12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KPI</a:t>
                      </a:r>
                      <a:r>
                        <a:rPr sz="1400" spc="-12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-3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(definition,</a:t>
                      </a:r>
                      <a:r>
                        <a:rPr sz="1400" spc="-12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-2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calculation</a:t>
                      </a:r>
                      <a:r>
                        <a:rPr sz="1400" spc="-12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-2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formula, </a:t>
                      </a:r>
                      <a:r>
                        <a:rPr sz="1400" spc="-3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data</a:t>
                      </a:r>
                      <a:r>
                        <a:rPr sz="1400" spc="-15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collection</a:t>
                      </a:r>
                      <a:r>
                        <a:rPr sz="1400" spc="-114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frequency)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43815" marB="0">
                    <a:lnL w="9525">
                      <a:solidFill>
                        <a:srgbClr val="5F5F5F"/>
                      </a:solidFill>
                      <a:prstDash val="solid"/>
                    </a:lnL>
                    <a:lnR w="9525">
                      <a:solidFill>
                        <a:srgbClr val="5F5F5F"/>
                      </a:solidFill>
                      <a:prstDash val="solid"/>
                    </a:lnR>
                    <a:lnT w="9525">
                      <a:solidFill>
                        <a:srgbClr val="5F5F5F"/>
                      </a:solidFill>
                      <a:prstDash val="solid"/>
                    </a:lnT>
                    <a:lnB w="9525">
                      <a:solidFill>
                        <a:srgbClr val="5F5F5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8159">
                <a:tc>
                  <a:txBody>
                    <a:bodyPr/>
                    <a:lstStyle/>
                    <a:p>
                      <a:pPr marR="239395" algn="r">
                        <a:lnSpc>
                          <a:spcPct val="100000"/>
                        </a:lnSpc>
                        <a:spcBef>
                          <a:spcPts val="1185"/>
                        </a:spcBef>
                      </a:pPr>
                      <a:r>
                        <a:rPr sz="1400" spc="-5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3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150495" marB="0">
                    <a:lnL w="9525">
                      <a:solidFill>
                        <a:srgbClr val="5F5F5F"/>
                      </a:solidFill>
                      <a:prstDash val="solid"/>
                    </a:lnL>
                    <a:lnR w="9525">
                      <a:solidFill>
                        <a:srgbClr val="5F5F5F"/>
                      </a:solidFill>
                      <a:prstDash val="solid"/>
                    </a:lnR>
                    <a:lnT w="9525">
                      <a:solidFill>
                        <a:srgbClr val="5F5F5F"/>
                      </a:solidFill>
                      <a:prstDash val="solid"/>
                    </a:lnT>
                    <a:lnB w="9525">
                      <a:solidFill>
                        <a:srgbClr val="5F5F5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 marR="55753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400" spc="-2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Identify</a:t>
                      </a:r>
                      <a:r>
                        <a:rPr sz="1400" spc="-14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resources</a:t>
                      </a:r>
                      <a:r>
                        <a:rPr sz="1400" spc="-12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-3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needed</a:t>
                      </a:r>
                      <a:r>
                        <a:rPr sz="1400" spc="-14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to</a:t>
                      </a:r>
                      <a:r>
                        <a:rPr sz="1400" spc="-12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-2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activate</a:t>
                      </a:r>
                      <a:r>
                        <a:rPr sz="1400" spc="-15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-3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each</a:t>
                      </a:r>
                      <a:r>
                        <a:rPr sz="1400" spc="-12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-2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KPI (infrastructure,</a:t>
                      </a:r>
                      <a:r>
                        <a:rPr sz="1400" spc="-7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-4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people,</a:t>
                      </a:r>
                      <a:r>
                        <a:rPr sz="1400" spc="-8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costs)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44450" marB="0">
                    <a:lnL w="9525">
                      <a:solidFill>
                        <a:srgbClr val="5F5F5F"/>
                      </a:solidFill>
                      <a:prstDash val="solid"/>
                    </a:lnL>
                    <a:lnR w="9525">
                      <a:solidFill>
                        <a:srgbClr val="5F5F5F"/>
                      </a:solidFill>
                      <a:prstDash val="solid"/>
                    </a:lnR>
                    <a:lnT w="9525">
                      <a:solidFill>
                        <a:srgbClr val="5F5F5F"/>
                      </a:solidFill>
                      <a:prstDash val="solid"/>
                    </a:lnT>
                    <a:lnB w="9525">
                      <a:solidFill>
                        <a:srgbClr val="5F5F5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R="239395" algn="r">
                        <a:lnSpc>
                          <a:spcPct val="100000"/>
                        </a:lnSpc>
                        <a:spcBef>
                          <a:spcPts val="605"/>
                        </a:spcBef>
                      </a:pPr>
                      <a:r>
                        <a:rPr sz="1400" spc="-5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4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76835" marB="0">
                    <a:lnL w="9525">
                      <a:solidFill>
                        <a:srgbClr val="5F5F5F"/>
                      </a:solidFill>
                      <a:prstDash val="solid"/>
                    </a:lnL>
                    <a:lnR w="9525">
                      <a:solidFill>
                        <a:srgbClr val="5F5F5F"/>
                      </a:solidFill>
                      <a:prstDash val="solid"/>
                    </a:lnR>
                    <a:lnT w="9525">
                      <a:solidFill>
                        <a:srgbClr val="5F5F5F"/>
                      </a:solidFill>
                      <a:prstDash val="solid"/>
                    </a:lnT>
                    <a:lnB w="9525">
                      <a:solidFill>
                        <a:srgbClr val="5F5F5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40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Propose</a:t>
                      </a:r>
                      <a:r>
                        <a:rPr sz="1400" spc="-15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solutions</a:t>
                      </a:r>
                      <a:r>
                        <a:rPr sz="1400" spc="-114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to</a:t>
                      </a:r>
                      <a:r>
                        <a:rPr sz="1400" spc="-13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-2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gather</a:t>
                      </a:r>
                      <a:r>
                        <a:rPr sz="1400" spc="-15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-3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data</a:t>
                      </a:r>
                      <a:r>
                        <a:rPr sz="1400" spc="-18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for</a:t>
                      </a:r>
                      <a:r>
                        <a:rPr sz="1400" spc="-14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-3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each</a:t>
                      </a:r>
                      <a:r>
                        <a:rPr sz="1400" spc="-15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-2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KPI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43815" marB="0">
                    <a:lnL w="9525">
                      <a:solidFill>
                        <a:srgbClr val="5F5F5F"/>
                      </a:solidFill>
                      <a:prstDash val="solid"/>
                    </a:lnL>
                    <a:lnR w="9525">
                      <a:solidFill>
                        <a:srgbClr val="5F5F5F"/>
                      </a:solidFill>
                      <a:prstDash val="solid"/>
                    </a:lnR>
                    <a:lnT w="9525">
                      <a:solidFill>
                        <a:srgbClr val="5F5F5F"/>
                      </a:solidFill>
                      <a:prstDash val="solid"/>
                    </a:lnT>
                    <a:lnB w="9525">
                      <a:solidFill>
                        <a:srgbClr val="5F5F5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R="239395" algn="r">
                        <a:lnSpc>
                          <a:spcPct val="100000"/>
                        </a:lnSpc>
                        <a:spcBef>
                          <a:spcPts val="610"/>
                        </a:spcBef>
                      </a:pPr>
                      <a:r>
                        <a:rPr sz="1400" spc="-5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5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77470" marB="0">
                    <a:lnL w="9525">
                      <a:solidFill>
                        <a:srgbClr val="5F5F5F"/>
                      </a:solidFill>
                      <a:prstDash val="solid"/>
                    </a:lnL>
                    <a:lnR w="9525">
                      <a:solidFill>
                        <a:srgbClr val="5F5F5F"/>
                      </a:solidFill>
                      <a:prstDash val="solid"/>
                    </a:lnR>
                    <a:lnT w="9525">
                      <a:solidFill>
                        <a:srgbClr val="5F5F5F"/>
                      </a:solidFill>
                      <a:prstDash val="solid"/>
                    </a:lnT>
                    <a:lnB w="9525">
                      <a:solidFill>
                        <a:srgbClr val="5F5F5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4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Establish</a:t>
                      </a:r>
                      <a:r>
                        <a:rPr sz="1400" spc="-13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-2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activation</a:t>
                      </a:r>
                      <a:r>
                        <a:rPr sz="1400" spc="-13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-2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dates</a:t>
                      </a:r>
                      <a:r>
                        <a:rPr sz="1400" spc="-14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for</a:t>
                      </a:r>
                      <a:r>
                        <a:rPr sz="1400" spc="-12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-3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each</a:t>
                      </a:r>
                      <a:r>
                        <a:rPr sz="1400" spc="-13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-2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KPI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44450" marB="0">
                    <a:lnL w="9525">
                      <a:solidFill>
                        <a:srgbClr val="5F5F5F"/>
                      </a:solidFill>
                      <a:prstDash val="solid"/>
                    </a:lnL>
                    <a:lnR w="9525">
                      <a:solidFill>
                        <a:srgbClr val="5F5F5F"/>
                      </a:solidFill>
                      <a:prstDash val="solid"/>
                    </a:lnR>
                    <a:lnT w="9525">
                      <a:solidFill>
                        <a:srgbClr val="5F5F5F"/>
                      </a:solidFill>
                      <a:prstDash val="solid"/>
                    </a:lnT>
                    <a:lnB w="9525">
                      <a:solidFill>
                        <a:srgbClr val="5F5F5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R="239395" algn="r">
                        <a:lnSpc>
                          <a:spcPct val="100000"/>
                        </a:lnSpc>
                        <a:spcBef>
                          <a:spcPts val="610"/>
                        </a:spcBef>
                      </a:pPr>
                      <a:r>
                        <a:rPr sz="1400" spc="-5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6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77470" marB="0">
                    <a:lnL w="9525">
                      <a:solidFill>
                        <a:srgbClr val="5F5F5F"/>
                      </a:solidFill>
                      <a:prstDash val="solid"/>
                    </a:lnL>
                    <a:lnR w="9525">
                      <a:solidFill>
                        <a:srgbClr val="5F5F5F"/>
                      </a:solidFill>
                      <a:prstDash val="solid"/>
                    </a:lnR>
                    <a:lnT w="9525">
                      <a:solidFill>
                        <a:srgbClr val="5F5F5F"/>
                      </a:solidFill>
                      <a:prstDash val="solid"/>
                    </a:lnT>
                    <a:lnB w="9525">
                      <a:solidFill>
                        <a:srgbClr val="5F5F5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40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Next</a:t>
                      </a:r>
                      <a:r>
                        <a:rPr sz="1400" spc="-13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-2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steps</a:t>
                      </a:r>
                      <a:r>
                        <a:rPr sz="1400" spc="-15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-4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and</a:t>
                      </a:r>
                      <a:r>
                        <a:rPr sz="1400" spc="-14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-2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closing</a:t>
                      </a:r>
                      <a:r>
                        <a:rPr sz="1400" spc="-10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the</a:t>
                      </a:r>
                      <a:r>
                        <a:rPr sz="1400" spc="-13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meeting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44450" marB="0">
                    <a:lnL w="9525">
                      <a:solidFill>
                        <a:srgbClr val="5F5F5F"/>
                      </a:solidFill>
                      <a:prstDash val="solid"/>
                    </a:lnL>
                    <a:lnR w="9525">
                      <a:solidFill>
                        <a:srgbClr val="5F5F5F"/>
                      </a:solidFill>
                      <a:prstDash val="solid"/>
                    </a:lnR>
                    <a:lnT w="9525">
                      <a:solidFill>
                        <a:srgbClr val="5F5F5F"/>
                      </a:solidFill>
                      <a:prstDash val="solid"/>
                    </a:lnT>
                    <a:lnB w="9525">
                      <a:solidFill>
                        <a:srgbClr val="5F5F5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5268785" y="3401631"/>
          <a:ext cx="3691890" cy="15627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702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359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4165">
                <a:tc>
                  <a:txBody>
                    <a:bodyPr/>
                    <a:lstStyle/>
                    <a:p>
                      <a:pPr marR="201295" algn="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400" spc="-2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No.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43815" marB="0">
                    <a:lnL w="9525">
                      <a:solidFill>
                        <a:srgbClr val="5F5F5F"/>
                      </a:solidFill>
                      <a:prstDash val="solid"/>
                    </a:lnL>
                    <a:lnR w="9525">
                      <a:solidFill>
                        <a:srgbClr val="5F5F5F"/>
                      </a:solidFill>
                      <a:prstDash val="solid"/>
                    </a:lnR>
                    <a:lnT w="9525">
                      <a:solidFill>
                        <a:srgbClr val="5F5F5F"/>
                      </a:solidFill>
                      <a:prstDash val="solid"/>
                    </a:lnT>
                    <a:lnB w="9525">
                      <a:solidFill>
                        <a:srgbClr val="5F5F5F"/>
                      </a:solidFill>
                      <a:prstDash val="solid"/>
                    </a:lnB>
                    <a:solidFill>
                      <a:srgbClr val="087150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4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KPIs</a:t>
                      </a:r>
                      <a:r>
                        <a:rPr sz="1400" spc="-16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to</a:t>
                      </a:r>
                      <a:r>
                        <a:rPr sz="1400" spc="-14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-1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discuss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43815" marB="0">
                    <a:lnL w="9525">
                      <a:solidFill>
                        <a:srgbClr val="5F5F5F"/>
                      </a:solidFill>
                      <a:prstDash val="solid"/>
                    </a:lnL>
                    <a:lnR w="9525">
                      <a:solidFill>
                        <a:srgbClr val="5F5F5F"/>
                      </a:solidFill>
                      <a:prstDash val="solid"/>
                    </a:lnR>
                    <a:lnT w="9525">
                      <a:solidFill>
                        <a:srgbClr val="5F5F5F"/>
                      </a:solidFill>
                      <a:prstDash val="solid"/>
                    </a:lnT>
                    <a:lnB w="9525">
                      <a:solidFill>
                        <a:srgbClr val="5F5F5F"/>
                      </a:solidFill>
                      <a:prstDash val="solid"/>
                    </a:lnB>
                    <a:solidFill>
                      <a:srgbClr val="0871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8159">
                <a:tc>
                  <a:txBody>
                    <a:bodyPr/>
                    <a:lstStyle/>
                    <a:p>
                      <a:pPr marR="225425" algn="r">
                        <a:lnSpc>
                          <a:spcPct val="100000"/>
                        </a:lnSpc>
                        <a:spcBef>
                          <a:spcPts val="1185"/>
                        </a:spcBef>
                      </a:pPr>
                      <a:r>
                        <a:rPr sz="1400" spc="-5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1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150495" marB="0">
                    <a:lnL w="9525">
                      <a:solidFill>
                        <a:srgbClr val="5F5F5F"/>
                      </a:solidFill>
                      <a:prstDash val="solid"/>
                    </a:lnL>
                    <a:lnR w="9525">
                      <a:solidFill>
                        <a:srgbClr val="5F5F5F"/>
                      </a:solidFill>
                      <a:prstDash val="solid"/>
                    </a:lnR>
                    <a:lnT w="9525">
                      <a:solidFill>
                        <a:srgbClr val="5F5F5F"/>
                      </a:solidFill>
                      <a:prstDash val="solid"/>
                    </a:lnT>
                    <a:lnB w="9525">
                      <a:solidFill>
                        <a:srgbClr val="5F5F5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 marR="714375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400" spc="-2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#</a:t>
                      </a:r>
                      <a:r>
                        <a:rPr sz="1400" spc="-12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Complaints</a:t>
                      </a:r>
                      <a:r>
                        <a:rPr sz="1400" spc="-14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registered</a:t>
                      </a:r>
                      <a:r>
                        <a:rPr sz="1400" spc="-14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-2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from </a:t>
                      </a:r>
                      <a:r>
                        <a:rPr sz="14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customers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43815" marB="0">
                    <a:lnL w="9525">
                      <a:solidFill>
                        <a:srgbClr val="5F5F5F"/>
                      </a:solidFill>
                      <a:prstDash val="solid"/>
                    </a:lnL>
                    <a:lnR w="9525">
                      <a:solidFill>
                        <a:srgbClr val="5F5F5F"/>
                      </a:solidFill>
                      <a:prstDash val="solid"/>
                    </a:lnR>
                    <a:lnT w="9525">
                      <a:solidFill>
                        <a:srgbClr val="5F5F5F"/>
                      </a:solidFill>
                      <a:prstDash val="solid"/>
                    </a:lnT>
                    <a:lnB w="9525">
                      <a:solidFill>
                        <a:srgbClr val="5F5F5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R="225425" algn="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400" spc="-5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2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43815" marB="0">
                    <a:lnL w="9525">
                      <a:solidFill>
                        <a:srgbClr val="5F5F5F"/>
                      </a:solidFill>
                      <a:prstDash val="solid"/>
                    </a:lnL>
                    <a:lnR w="9525">
                      <a:solidFill>
                        <a:srgbClr val="5F5F5F"/>
                      </a:solidFill>
                      <a:prstDash val="solid"/>
                    </a:lnR>
                    <a:lnT w="9525">
                      <a:solidFill>
                        <a:srgbClr val="5F5F5F"/>
                      </a:solidFill>
                      <a:prstDash val="solid"/>
                    </a:lnT>
                    <a:lnB w="9525">
                      <a:solidFill>
                        <a:srgbClr val="5F5F5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400" spc="-29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%</a:t>
                      </a:r>
                      <a:r>
                        <a:rPr sz="1400" spc="-14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Project</a:t>
                      </a:r>
                      <a:r>
                        <a:rPr sz="1400" spc="-14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-2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on</a:t>
                      </a:r>
                      <a:r>
                        <a:rPr sz="1400" spc="-12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-2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time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43815" marB="0">
                    <a:lnL w="9525">
                      <a:solidFill>
                        <a:srgbClr val="5F5F5F"/>
                      </a:solidFill>
                      <a:prstDash val="solid"/>
                    </a:lnL>
                    <a:lnR w="9525">
                      <a:solidFill>
                        <a:srgbClr val="5F5F5F"/>
                      </a:solidFill>
                      <a:prstDash val="solid"/>
                    </a:lnR>
                    <a:lnT w="9525">
                      <a:solidFill>
                        <a:srgbClr val="5F5F5F"/>
                      </a:solidFill>
                      <a:prstDash val="solid"/>
                    </a:lnT>
                    <a:lnB w="9525">
                      <a:solidFill>
                        <a:srgbClr val="5F5F5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R="225425" algn="r">
                        <a:lnSpc>
                          <a:spcPct val="100000"/>
                        </a:lnSpc>
                        <a:spcBef>
                          <a:spcPts val="605"/>
                        </a:spcBef>
                      </a:pPr>
                      <a:r>
                        <a:rPr sz="1400" spc="-5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3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76835" marB="0">
                    <a:lnL w="9525">
                      <a:solidFill>
                        <a:srgbClr val="5F5F5F"/>
                      </a:solidFill>
                      <a:prstDash val="solid"/>
                    </a:lnL>
                    <a:lnR w="9525">
                      <a:solidFill>
                        <a:srgbClr val="5F5F5F"/>
                      </a:solidFill>
                      <a:prstDash val="solid"/>
                    </a:lnR>
                    <a:lnT w="9525">
                      <a:solidFill>
                        <a:srgbClr val="5F5F5F"/>
                      </a:solidFill>
                      <a:prstDash val="solid"/>
                    </a:lnT>
                    <a:lnB w="9525">
                      <a:solidFill>
                        <a:srgbClr val="5F5F5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400" spc="-2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#</a:t>
                      </a:r>
                      <a:r>
                        <a:rPr sz="1400" spc="-14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-1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Employee</a:t>
                      </a:r>
                      <a:r>
                        <a:rPr sz="1400" spc="-15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-4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engagement</a:t>
                      </a:r>
                      <a:r>
                        <a:rPr sz="1400" spc="-14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index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43815" marB="0">
                    <a:lnL w="9525">
                      <a:solidFill>
                        <a:srgbClr val="5F5F5F"/>
                      </a:solidFill>
                      <a:prstDash val="solid"/>
                    </a:lnL>
                    <a:lnR w="9525">
                      <a:solidFill>
                        <a:srgbClr val="5F5F5F"/>
                      </a:solidFill>
                      <a:prstDash val="solid"/>
                    </a:lnR>
                    <a:lnT w="9525">
                      <a:solidFill>
                        <a:srgbClr val="5F5F5F"/>
                      </a:solidFill>
                      <a:prstDash val="solid"/>
                    </a:lnT>
                    <a:lnB w="9525">
                      <a:solidFill>
                        <a:srgbClr val="5F5F5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09258" rIns="0" bIns="0" rtlCol="0">
            <a:spAutoFit/>
          </a:bodyPr>
          <a:lstStyle/>
          <a:p>
            <a:pPr marL="31115">
              <a:lnSpc>
                <a:spcPct val="100000"/>
              </a:lnSpc>
              <a:spcBef>
                <a:spcPts val="100"/>
              </a:spcBef>
            </a:pPr>
            <a:r>
              <a:rPr spc="125" dirty="0"/>
              <a:t>DATA</a:t>
            </a:r>
            <a:r>
              <a:rPr spc="30" dirty="0"/>
              <a:t> </a:t>
            </a:r>
            <a:r>
              <a:rPr spc="105" dirty="0"/>
              <a:t>COLLECTION</a:t>
            </a:r>
            <a:r>
              <a:rPr spc="10" dirty="0"/>
              <a:t> </a:t>
            </a:r>
            <a:r>
              <a:rPr spc="200" dirty="0"/>
              <a:t>METHODS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28066" y="1631949"/>
            <a:ext cx="3035935" cy="1244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95"/>
              </a:spcBef>
              <a:buClr>
                <a:srgbClr val="087150"/>
              </a:buClr>
              <a:buFont typeface="Arial"/>
              <a:buChar char="•"/>
              <a:tabLst>
                <a:tab pos="355600" algn="l"/>
              </a:tabLst>
            </a:pPr>
            <a:r>
              <a:rPr sz="1600" dirty="0">
                <a:latin typeface="Tahoma"/>
                <a:cs typeface="Tahoma"/>
              </a:rPr>
              <a:t>Manual</a:t>
            </a:r>
            <a:r>
              <a:rPr sz="1600" spc="-135" dirty="0">
                <a:latin typeface="Tahoma"/>
                <a:cs typeface="Tahoma"/>
              </a:rPr>
              <a:t> </a:t>
            </a:r>
            <a:r>
              <a:rPr sz="1600" spc="-65" dirty="0">
                <a:latin typeface="Tahoma"/>
                <a:cs typeface="Tahoma"/>
              </a:rPr>
              <a:t>-</a:t>
            </a:r>
            <a:r>
              <a:rPr sz="1600" spc="-70" dirty="0">
                <a:latin typeface="Tahoma"/>
                <a:cs typeface="Tahoma"/>
              </a:rPr>
              <a:t> </a:t>
            </a:r>
            <a:r>
              <a:rPr sz="1600" dirty="0">
                <a:latin typeface="Tahoma"/>
                <a:cs typeface="Tahoma"/>
              </a:rPr>
              <a:t>Microsoft</a:t>
            </a:r>
            <a:r>
              <a:rPr sz="1600" spc="-105" dirty="0">
                <a:latin typeface="Tahoma"/>
                <a:cs typeface="Tahoma"/>
              </a:rPr>
              <a:t> </a:t>
            </a:r>
            <a:r>
              <a:rPr sz="1600" spc="-10" dirty="0">
                <a:latin typeface="Tahoma"/>
                <a:cs typeface="Tahoma"/>
              </a:rPr>
              <a:t>Excel.</a:t>
            </a:r>
            <a:endParaRPr sz="1600">
              <a:latin typeface="Tahoma"/>
              <a:cs typeface="Tahoma"/>
            </a:endParaRPr>
          </a:p>
          <a:p>
            <a:pPr marL="355600" indent="-342900">
              <a:lnSpc>
                <a:spcPct val="100000"/>
              </a:lnSpc>
              <a:spcBef>
                <a:spcPts val="1920"/>
              </a:spcBef>
              <a:buClr>
                <a:srgbClr val="087150"/>
              </a:buClr>
              <a:buFont typeface="Arial"/>
              <a:buChar char="•"/>
              <a:tabLst>
                <a:tab pos="355600" algn="l"/>
              </a:tabLst>
            </a:pPr>
            <a:r>
              <a:rPr sz="1600" spc="-10" dirty="0">
                <a:latin typeface="Tahoma"/>
                <a:cs typeface="Tahoma"/>
              </a:rPr>
              <a:t>Automated:</a:t>
            </a:r>
            <a:endParaRPr sz="1600">
              <a:latin typeface="Tahoma"/>
              <a:cs typeface="Tahoma"/>
            </a:endParaRPr>
          </a:p>
          <a:p>
            <a:pPr marL="648335" lvl="1" indent="-286385">
              <a:lnSpc>
                <a:spcPct val="100000"/>
              </a:lnSpc>
              <a:buClr>
                <a:srgbClr val="087150"/>
              </a:buClr>
              <a:buFont typeface="Arial"/>
              <a:buChar char="•"/>
              <a:tabLst>
                <a:tab pos="648335" algn="l"/>
              </a:tabLst>
            </a:pPr>
            <a:r>
              <a:rPr sz="1600" dirty="0">
                <a:latin typeface="Tahoma"/>
                <a:cs typeface="Tahoma"/>
              </a:rPr>
              <a:t>Off-</a:t>
            </a:r>
            <a:r>
              <a:rPr sz="1600" spc="-10" dirty="0">
                <a:latin typeface="Tahoma"/>
                <a:cs typeface="Tahoma"/>
              </a:rPr>
              <a:t>the</a:t>
            </a:r>
            <a:r>
              <a:rPr sz="1600" spc="-130" dirty="0">
                <a:latin typeface="Tahoma"/>
                <a:cs typeface="Tahoma"/>
              </a:rPr>
              <a:t> </a:t>
            </a:r>
            <a:r>
              <a:rPr sz="1600" spc="-20" dirty="0">
                <a:latin typeface="Tahoma"/>
                <a:cs typeface="Tahoma"/>
              </a:rPr>
              <a:t>shelf</a:t>
            </a:r>
            <a:r>
              <a:rPr sz="1600" spc="-150" dirty="0">
                <a:latin typeface="Tahoma"/>
                <a:cs typeface="Tahoma"/>
              </a:rPr>
              <a:t> </a:t>
            </a:r>
            <a:r>
              <a:rPr sz="1600" spc="-10" dirty="0">
                <a:latin typeface="Tahoma"/>
                <a:cs typeface="Tahoma"/>
              </a:rPr>
              <a:t>software;</a:t>
            </a:r>
            <a:endParaRPr sz="1600">
              <a:latin typeface="Tahoma"/>
              <a:cs typeface="Tahoma"/>
            </a:endParaRPr>
          </a:p>
          <a:p>
            <a:pPr marL="648335" lvl="1" indent="-286385">
              <a:lnSpc>
                <a:spcPct val="100000"/>
              </a:lnSpc>
              <a:spcBef>
                <a:spcPts val="5"/>
              </a:spcBef>
              <a:buClr>
                <a:srgbClr val="087150"/>
              </a:buClr>
              <a:buFont typeface="Arial"/>
              <a:buChar char="•"/>
              <a:tabLst>
                <a:tab pos="648335" algn="l"/>
              </a:tabLst>
            </a:pPr>
            <a:r>
              <a:rPr sz="1600" spc="-10" dirty="0">
                <a:latin typeface="Tahoma"/>
                <a:cs typeface="Tahoma"/>
              </a:rPr>
              <a:t>Custom-</a:t>
            </a:r>
            <a:r>
              <a:rPr sz="1600" spc="-35" dirty="0">
                <a:latin typeface="Tahoma"/>
                <a:cs typeface="Tahoma"/>
              </a:rPr>
              <a:t>designed</a:t>
            </a:r>
            <a:r>
              <a:rPr sz="1600" spc="-120" dirty="0">
                <a:latin typeface="Tahoma"/>
                <a:cs typeface="Tahoma"/>
              </a:rPr>
              <a:t> </a:t>
            </a:r>
            <a:r>
              <a:rPr sz="1600" spc="-10" dirty="0">
                <a:latin typeface="Tahoma"/>
                <a:cs typeface="Tahoma"/>
              </a:rPr>
              <a:t>software.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81152" y="6384442"/>
            <a:ext cx="109220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i="1" spc="-100" dirty="0">
                <a:solidFill>
                  <a:srgbClr val="5F5F5F"/>
                </a:solidFill>
                <a:latin typeface="Lucida Sans"/>
                <a:cs typeface="Lucida Sans"/>
              </a:rPr>
              <a:t>Source:</a:t>
            </a:r>
            <a:r>
              <a:rPr sz="900" i="1" spc="-55" dirty="0">
                <a:solidFill>
                  <a:srgbClr val="5F5F5F"/>
                </a:solidFill>
                <a:latin typeface="Lucida Sans"/>
                <a:cs typeface="Lucida Sans"/>
              </a:rPr>
              <a:t> </a:t>
            </a:r>
            <a:r>
              <a:rPr sz="900" i="1" spc="-95" dirty="0">
                <a:solidFill>
                  <a:srgbClr val="5F5F5F"/>
                </a:solidFill>
                <a:latin typeface="Lucida Sans"/>
                <a:cs typeface="Lucida Sans"/>
              </a:rPr>
              <a:t>Gartner</a:t>
            </a:r>
            <a:r>
              <a:rPr sz="900" i="1" spc="-75" dirty="0">
                <a:solidFill>
                  <a:srgbClr val="5F5F5F"/>
                </a:solidFill>
                <a:latin typeface="Lucida Sans"/>
                <a:cs typeface="Lucida Sans"/>
              </a:rPr>
              <a:t> </a:t>
            </a:r>
            <a:r>
              <a:rPr sz="900" i="1" spc="-30" dirty="0">
                <a:solidFill>
                  <a:srgbClr val="5F5F5F"/>
                </a:solidFill>
                <a:latin typeface="Lucida Sans"/>
                <a:cs typeface="Lucida Sans"/>
              </a:rPr>
              <a:t>(2023)</a:t>
            </a:r>
            <a:endParaRPr sz="900">
              <a:latin typeface="Lucida Sans"/>
              <a:cs typeface="Lucida Sans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09238" y="1337753"/>
            <a:ext cx="5092987" cy="5114059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6347" rIns="0" bIns="0" rtlCol="0">
            <a:spAutoFit/>
          </a:bodyPr>
          <a:lstStyle/>
          <a:p>
            <a:pPr marL="2392045">
              <a:lnSpc>
                <a:spcPts val="1250"/>
              </a:lnSpc>
            </a:pPr>
            <a:fld id="{81D60167-4931-47E6-BA6A-407CBD079E47}" type="slidenum">
              <a:rPr spc="-25" dirty="0"/>
              <a:t>216</a:t>
            </a:fld>
            <a:endParaRPr spc="-25" dirty="0"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/>
              <a:t>©</a:t>
            </a:r>
            <a:r>
              <a:rPr spc="-15" dirty="0"/>
              <a:t> </a:t>
            </a:r>
            <a:r>
              <a:rPr dirty="0"/>
              <a:t>The</a:t>
            </a:r>
            <a:r>
              <a:rPr spc="-30" dirty="0"/>
              <a:t> </a:t>
            </a:r>
            <a:r>
              <a:rPr dirty="0"/>
              <a:t>KPI</a:t>
            </a:r>
            <a:r>
              <a:rPr spc="-5" dirty="0"/>
              <a:t> </a:t>
            </a:r>
            <a:r>
              <a:rPr dirty="0"/>
              <a:t>Institute</a:t>
            </a:r>
            <a:r>
              <a:rPr spc="-20" dirty="0"/>
              <a:t> 2023</a:t>
            </a:r>
          </a:p>
        </p:txBody>
      </p:sp>
    </p:spTree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09258" rIns="0" bIns="0" rtlCol="0">
            <a:spAutoFit/>
          </a:bodyPr>
          <a:lstStyle/>
          <a:p>
            <a:pPr marL="31115">
              <a:lnSpc>
                <a:spcPct val="100000"/>
              </a:lnSpc>
              <a:spcBef>
                <a:spcPts val="100"/>
              </a:spcBef>
            </a:pPr>
            <a:r>
              <a:rPr spc="125" dirty="0"/>
              <a:t>DATA</a:t>
            </a:r>
            <a:r>
              <a:rPr spc="10" dirty="0"/>
              <a:t> </a:t>
            </a:r>
            <a:r>
              <a:rPr spc="120" dirty="0"/>
              <a:t>ANALYTICS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895409" y="2918460"/>
            <a:ext cx="5631815" cy="3106420"/>
            <a:chOff x="2895409" y="2918460"/>
            <a:chExt cx="5631815" cy="3106420"/>
          </a:xfrm>
        </p:grpSpPr>
        <p:sp>
          <p:nvSpPr>
            <p:cNvPr id="4" name="object 4"/>
            <p:cNvSpPr/>
            <p:nvPr/>
          </p:nvSpPr>
          <p:spPr>
            <a:xfrm>
              <a:off x="3461004" y="2918460"/>
              <a:ext cx="5057140" cy="3106420"/>
            </a:xfrm>
            <a:custGeom>
              <a:avLst/>
              <a:gdLst/>
              <a:ahLst/>
              <a:cxnLst/>
              <a:rect l="l" t="t" r="r" b="b"/>
              <a:pathLst>
                <a:path w="5057140" h="3106420">
                  <a:moveTo>
                    <a:pt x="0" y="1104900"/>
                  </a:moveTo>
                  <a:lnTo>
                    <a:pt x="0" y="1225295"/>
                  </a:lnTo>
                </a:path>
                <a:path w="5057140" h="3106420">
                  <a:moveTo>
                    <a:pt x="0" y="716279"/>
                  </a:moveTo>
                  <a:lnTo>
                    <a:pt x="0" y="836676"/>
                  </a:lnTo>
                </a:path>
                <a:path w="5057140" h="3106420">
                  <a:moveTo>
                    <a:pt x="0" y="2657855"/>
                  </a:moveTo>
                  <a:lnTo>
                    <a:pt x="0" y="2778252"/>
                  </a:lnTo>
                </a:path>
                <a:path w="5057140" h="3106420">
                  <a:moveTo>
                    <a:pt x="0" y="1493520"/>
                  </a:moveTo>
                  <a:lnTo>
                    <a:pt x="0" y="1613915"/>
                  </a:lnTo>
                </a:path>
                <a:path w="5057140" h="3106420">
                  <a:moveTo>
                    <a:pt x="0" y="2269235"/>
                  </a:moveTo>
                  <a:lnTo>
                    <a:pt x="0" y="2389631"/>
                  </a:lnTo>
                </a:path>
                <a:path w="5057140" h="3106420">
                  <a:moveTo>
                    <a:pt x="0" y="0"/>
                  </a:moveTo>
                  <a:lnTo>
                    <a:pt x="0" y="60960"/>
                  </a:lnTo>
                </a:path>
                <a:path w="5057140" h="3106420">
                  <a:moveTo>
                    <a:pt x="0" y="1880615"/>
                  </a:moveTo>
                  <a:lnTo>
                    <a:pt x="0" y="2001012"/>
                  </a:lnTo>
                </a:path>
                <a:path w="5057140" h="3106420">
                  <a:moveTo>
                    <a:pt x="0" y="329184"/>
                  </a:moveTo>
                  <a:lnTo>
                    <a:pt x="0" y="449579"/>
                  </a:lnTo>
                </a:path>
                <a:path w="5057140" h="3106420">
                  <a:moveTo>
                    <a:pt x="0" y="3044952"/>
                  </a:moveTo>
                  <a:lnTo>
                    <a:pt x="0" y="3105912"/>
                  </a:lnTo>
                </a:path>
                <a:path w="5057140" h="3106420">
                  <a:moveTo>
                    <a:pt x="562356" y="0"/>
                  </a:moveTo>
                  <a:lnTo>
                    <a:pt x="562356" y="60960"/>
                  </a:lnTo>
                </a:path>
                <a:path w="5057140" h="3106420">
                  <a:moveTo>
                    <a:pt x="562356" y="2269235"/>
                  </a:moveTo>
                  <a:lnTo>
                    <a:pt x="562356" y="2389631"/>
                  </a:lnTo>
                </a:path>
                <a:path w="5057140" h="3106420">
                  <a:moveTo>
                    <a:pt x="562356" y="1880615"/>
                  </a:moveTo>
                  <a:lnTo>
                    <a:pt x="562356" y="2001012"/>
                  </a:lnTo>
                </a:path>
                <a:path w="5057140" h="3106420">
                  <a:moveTo>
                    <a:pt x="562356" y="1104900"/>
                  </a:moveTo>
                  <a:lnTo>
                    <a:pt x="562356" y="1225295"/>
                  </a:lnTo>
                </a:path>
                <a:path w="5057140" h="3106420">
                  <a:moveTo>
                    <a:pt x="562356" y="3044952"/>
                  </a:moveTo>
                  <a:lnTo>
                    <a:pt x="562356" y="3105912"/>
                  </a:lnTo>
                </a:path>
                <a:path w="5057140" h="3106420">
                  <a:moveTo>
                    <a:pt x="562356" y="716279"/>
                  </a:moveTo>
                  <a:lnTo>
                    <a:pt x="562356" y="836676"/>
                  </a:lnTo>
                </a:path>
                <a:path w="5057140" h="3106420">
                  <a:moveTo>
                    <a:pt x="562356" y="2657855"/>
                  </a:moveTo>
                  <a:lnTo>
                    <a:pt x="562356" y="2778252"/>
                  </a:lnTo>
                </a:path>
                <a:path w="5057140" h="3106420">
                  <a:moveTo>
                    <a:pt x="562356" y="329184"/>
                  </a:moveTo>
                  <a:lnTo>
                    <a:pt x="562356" y="449579"/>
                  </a:lnTo>
                </a:path>
                <a:path w="5057140" h="3106420">
                  <a:moveTo>
                    <a:pt x="562356" y="1493520"/>
                  </a:moveTo>
                  <a:lnTo>
                    <a:pt x="562356" y="1613915"/>
                  </a:lnTo>
                </a:path>
                <a:path w="5057140" h="3106420">
                  <a:moveTo>
                    <a:pt x="1124712" y="3044952"/>
                  </a:moveTo>
                  <a:lnTo>
                    <a:pt x="1124712" y="3105912"/>
                  </a:lnTo>
                </a:path>
                <a:path w="5057140" h="3106420">
                  <a:moveTo>
                    <a:pt x="1124712" y="1104900"/>
                  </a:moveTo>
                  <a:lnTo>
                    <a:pt x="1124712" y="1225295"/>
                  </a:lnTo>
                </a:path>
                <a:path w="5057140" h="3106420">
                  <a:moveTo>
                    <a:pt x="1124712" y="2269235"/>
                  </a:moveTo>
                  <a:lnTo>
                    <a:pt x="1124712" y="2389631"/>
                  </a:lnTo>
                </a:path>
                <a:path w="5057140" h="3106420">
                  <a:moveTo>
                    <a:pt x="1124712" y="1880615"/>
                  </a:moveTo>
                  <a:lnTo>
                    <a:pt x="1124712" y="2001012"/>
                  </a:lnTo>
                </a:path>
                <a:path w="5057140" h="3106420">
                  <a:moveTo>
                    <a:pt x="1124712" y="2657855"/>
                  </a:moveTo>
                  <a:lnTo>
                    <a:pt x="1124712" y="2778252"/>
                  </a:lnTo>
                </a:path>
                <a:path w="5057140" h="3106420">
                  <a:moveTo>
                    <a:pt x="1124712" y="0"/>
                  </a:moveTo>
                  <a:lnTo>
                    <a:pt x="1124712" y="60960"/>
                  </a:lnTo>
                </a:path>
                <a:path w="5057140" h="3106420">
                  <a:moveTo>
                    <a:pt x="1124712" y="716279"/>
                  </a:moveTo>
                  <a:lnTo>
                    <a:pt x="1124712" y="836676"/>
                  </a:lnTo>
                </a:path>
                <a:path w="5057140" h="3106420">
                  <a:moveTo>
                    <a:pt x="1124712" y="1493520"/>
                  </a:moveTo>
                  <a:lnTo>
                    <a:pt x="1124712" y="1613915"/>
                  </a:lnTo>
                </a:path>
                <a:path w="5057140" h="3106420">
                  <a:moveTo>
                    <a:pt x="1124712" y="329184"/>
                  </a:moveTo>
                  <a:lnTo>
                    <a:pt x="1124712" y="449579"/>
                  </a:lnTo>
                </a:path>
                <a:path w="5057140" h="3106420">
                  <a:moveTo>
                    <a:pt x="1685544" y="716279"/>
                  </a:moveTo>
                  <a:lnTo>
                    <a:pt x="1685544" y="836676"/>
                  </a:lnTo>
                </a:path>
                <a:path w="5057140" h="3106420">
                  <a:moveTo>
                    <a:pt x="1685544" y="2269235"/>
                  </a:moveTo>
                  <a:lnTo>
                    <a:pt x="1685544" y="2389631"/>
                  </a:lnTo>
                </a:path>
                <a:path w="5057140" h="3106420">
                  <a:moveTo>
                    <a:pt x="1685544" y="1104900"/>
                  </a:moveTo>
                  <a:lnTo>
                    <a:pt x="1685544" y="1225295"/>
                  </a:lnTo>
                </a:path>
                <a:path w="5057140" h="3106420">
                  <a:moveTo>
                    <a:pt x="1685544" y="2657855"/>
                  </a:moveTo>
                  <a:lnTo>
                    <a:pt x="1685544" y="2778252"/>
                  </a:lnTo>
                </a:path>
                <a:path w="5057140" h="3106420">
                  <a:moveTo>
                    <a:pt x="1685544" y="1880615"/>
                  </a:moveTo>
                  <a:lnTo>
                    <a:pt x="1685544" y="2001012"/>
                  </a:lnTo>
                </a:path>
                <a:path w="5057140" h="3106420">
                  <a:moveTo>
                    <a:pt x="1685544" y="0"/>
                  </a:moveTo>
                  <a:lnTo>
                    <a:pt x="1685544" y="60960"/>
                  </a:lnTo>
                </a:path>
                <a:path w="5057140" h="3106420">
                  <a:moveTo>
                    <a:pt x="1685544" y="329184"/>
                  </a:moveTo>
                  <a:lnTo>
                    <a:pt x="1685544" y="449579"/>
                  </a:lnTo>
                </a:path>
                <a:path w="5057140" h="3106420">
                  <a:moveTo>
                    <a:pt x="1685544" y="3044952"/>
                  </a:moveTo>
                  <a:lnTo>
                    <a:pt x="1685544" y="3105912"/>
                  </a:lnTo>
                </a:path>
                <a:path w="5057140" h="3106420">
                  <a:moveTo>
                    <a:pt x="1685544" y="1493520"/>
                  </a:moveTo>
                  <a:lnTo>
                    <a:pt x="1685544" y="1613915"/>
                  </a:lnTo>
                </a:path>
                <a:path w="5057140" h="3106420">
                  <a:moveTo>
                    <a:pt x="2247900" y="329184"/>
                  </a:moveTo>
                  <a:lnTo>
                    <a:pt x="2247900" y="449579"/>
                  </a:lnTo>
                </a:path>
                <a:path w="5057140" h="3106420">
                  <a:moveTo>
                    <a:pt x="2247900" y="2657855"/>
                  </a:moveTo>
                  <a:lnTo>
                    <a:pt x="2247900" y="2778252"/>
                  </a:lnTo>
                </a:path>
                <a:path w="5057140" h="3106420">
                  <a:moveTo>
                    <a:pt x="2247900" y="716279"/>
                  </a:moveTo>
                  <a:lnTo>
                    <a:pt x="2247900" y="836676"/>
                  </a:lnTo>
                </a:path>
                <a:path w="5057140" h="3106420">
                  <a:moveTo>
                    <a:pt x="2247900" y="1880615"/>
                  </a:moveTo>
                  <a:lnTo>
                    <a:pt x="2247900" y="2001012"/>
                  </a:lnTo>
                </a:path>
                <a:path w="5057140" h="3106420">
                  <a:moveTo>
                    <a:pt x="2247900" y="1493520"/>
                  </a:moveTo>
                  <a:lnTo>
                    <a:pt x="2247900" y="1613915"/>
                  </a:lnTo>
                </a:path>
                <a:path w="5057140" h="3106420">
                  <a:moveTo>
                    <a:pt x="2247900" y="2269235"/>
                  </a:moveTo>
                  <a:lnTo>
                    <a:pt x="2247900" y="2389631"/>
                  </a:lnTo>
                </a:path>
                <a:path w="5057140" h="3106420">
                  <a:moveTo>
                    <a:pt x="2247900" y="3044952"/>
                  </a:moveTo>
                  <a:lnTo>
                    <a:pt x="2247900" y="3105912"/>
                  </a:lnTo>
                </a:path>
                <a:path w="5057140" h="3106420">
                  <a:moveTo>
                    <a:pt x="2247900" y="0"/>
                  </a:moveTo>
                  <a:lnTo>
                    <a:pt x="2247900" y="60960"/>
                  </a:lnTo>
                </a:path>
                <a:path w="5057140" h="3106420">
                  <a:moveTo>
                    <a:pt x="2247900" y="1104900"/>
                  </a:moveTo>
                  <a:lnTo>
                    <a:pt x="2247900" y="1225295"/>
                  </a:lnTo>
                </a:path>
                <a:path w="5057140" h="3106420">
                  <a:moveTo>
                    <a:pt x="2808732" y="2269235"/>
                  </a:moveTo>
                  <a:lnTo>
                    <a:pt x="2808732" y="2389631"/>
                  </a:lnTo>
                </a:path>
                <a:path w="5057140" h="3106420">
                  <a:moveTo>
                    <a:pt x="2808732" y="716279"/>
                  </a:moveTo>
                  <a:lnTo>
                    <a:pt x="2808732" y="836676"/>
                  </a:lnTo>
                </a:path>
                <a:path w="5057140" h="3106420">
                  <a:moveTo>
                    <a:pt x="2808732" y="1104900"/>
                  </a:moveTo>
                  <a:lnTo>
                    <a:pt x="2808732" y="1225295"/>
                  </a:lnTo>
                </a:path>
                <a:path w="5057140" h="3106420">
                  <a:moveTo>
                    <a:pt x="2808732" y="1493520"/>
                  </a:moveTo>
                  <a:lnTo>
                    <a:pt x="2808732" y="1613915"/>
                  </a:lnTo>
                </a:path>
                <a:path w="5057140" h="3106420">
                  <a:moveTo>
                    <a:pt x="2808732" y="3044952"/>
                  </a:moveTo>
                  <a:lnTo>
                    <a:pt x="2808732" y="3105912"/>
                  </a:lnTo>
                </a:path>
                <a:path w="5057140" h="3106420">
                  <a:moveTo>
                    <a:pt x="2808732" y="0"/>
                  </a:moveTo>
                  <a:lnTo>
                    <a:pt x="2808732" y="60960"/>
                  </a:lnTo>
                </a:path>
                <a:path w="5057140" h="3106420">
                  <a:moveTo>
                    <a:pt x="2808732" y="329184"/>
                  </a:moveTo>
                  <a:lnTo>
                    <a:pt x="2808732" y="449579"/>
                  </a:lnTo>
                </a:path>
                <a:path w="5057140" h="3106420">
                  <a:moveTo>
                    <a:pt x="2808732" y="2657855"/>
                  </a:moveTo>
                  <a:lnTo>
                    <a:pt x="2808732" y="2778252"/>
                  </a:lnTo>
                </a:path>
                <a:path w="5057140" h="3106420">
                  <a:moveTo>
                    <a:pt x="2808732" y="1880615"/>
                  </a:moveTo>
                  <a:lnTo>
                    <a:pt x="2808732" y="2001012"/>
                  </a:lnTo>
                </a:path>
                <a:path w="5057140" h="3106420">
                  <a:moveTo>
                    <a:pt x="3371088" y="2657855"/>
                  </a:moveTo>
                  <a:lnTo>
                    <a:pt x="3371088" y="2778252"/>
                  </a:lnTo>
                </a:path>
                <a:path w="5057140" h="3106420">
                  <a:moveTo>
                    <a:pt x="3371088" y="3044952"/>
                  </a:moveTo>
                  <a:lnTo>
                    <a:pt x="3371088" y="3105912"/>
                  </a:lnTo>
                </a:path>
                <a:path w="5057140" h="3106420">
                  <a:moveTo>
                    <a:pt x="3371088" y="329184"/>
                  </a:moveTo>
                  <a:lnTo>
                    <a:pt x="3371088" y="449579"/>
                  </a:lnTo>
                </a:path>
                <a:path w="5057140" h="3106420">
                  <a:moveTo>
                    <a:pt x="3371088" y="1493520"/>
                  </a:moveTo>
                  <a:lnTo>
                    <a:pt x="3371088" y="1613915"/>
                  </a:lnTo>
                </a:path>
                <a:path w="5057140" h="3106420">
                  <a:moveTo>
                    <a:pt x="3371088" y="716279"/>
                  </a:moveTo>
                  <a:lnTo>
                    <a:pt x="3371088" y="836676"/>
                  </a:lnTo>
                </a:path>
                <a:path w="5057140" h="3106420">
                  <a:moveTo>
                    <a:pt x="3371088" y="1104900"/>
                  </a:moveTo>
                  <a:lnTo>
                    <a:pt x="3371088" y="1225295"/>
                  </a:lnTo>
                </a:path>
                <a:path w="5057140" h="3106420">
                  <a:moveTo>
                    <a:pt x="3371088" y="2269235"/>
                  </a:moveTo>
                  <a:lnTo>
                    <a:pt x="3371088" y="2389631"/>
                  </a:lnTo>
                </a:path>
                <a:path w="5057140" h="3106420">
                  <a:moveTo>
                    <a:pt x="3371088" y="0"/>
                  </a:moveTo>
                  <a:lnTo>
                    <a:pt x="3371088" y="60960"/>
                  </a:lnTo>
                </a:path>
                <a:path w="5057140" h="3106420">
                  <a:moveTo>
                    <a:pt x="3371088" y="1880615"/>
                  </a:moveTo>
                  <a:lnTo>
                    <a:pt x="3371088" y="2001012"/>
                  </a:lnTo>
                </a:path>
                <a:path w="5057140" h="3106420">
                  <a:moveTo>
                    <a:pt x="3933444" y="0"/>
                  </a:moveTo>
                  <a:lnTo>
                    <a:pt x="3933444" y="1225295"/>
                  </a:lnTo>
                </a:path>
                <a:path w="5057140" h="3106420">
                  <a:moveTo>
                    <a:pt x="3933444" y="2657855"/>
                  </a:moveTo>
                  <a:lnTo>
                    <a:pt x="3933444" y="2778252"/>
                  </a:lnTo>
                </a:path>
                <a:path w="5057140" h="3106420">
                  <a:moveTo>
                    <a:pt x="3933444" y="2269235"/>
                  </a:moveTo>
                  <a:lnTo>
                    <a:pt x="3933444" y="2389631"/>
                  </a:lnTo>
                </a:path>
                <a:path w="5057140" h="3106420">
                  <a:moveTo>
                    <a:pt x="3933444" y="3044952"/>
                  </a:moveTo>
                  <a:lnTo>
                    <a:pt x="3933444" y="3105912"/>
                  </a:lnTo>
                </a:path>
                <a:path w="5057140" h="3106420">
                  <a:moveTo>
                    <a:pt x="3933444" y="1493520"/>
                  </a:moveTo>
                  <a:lnTo>
                    <a:pt x="3933444" y="2001012"/>
                  </a:lnTo>
                </a:path>
                <a:path w="5057140" h="3106420">
                  <a:moveTo>
                    <a:pt x="4494276" y="0"/>
                  </a:moveTo>
                  <a:lnTo>
                    <a:pt x="4494276" y="3105912"/>
                  </a:lnTo>
                </a:path>
                <a:path w="5057140" h="3106420">
                  <a:moveTo>
                    <a:pt x="5056632" y="0"/>
                  </a:moveTo>
                  <a:lnTo>
                    <a:pt x="5056632" y="3105912"/>
                  </a:lnTo>
                </a:path>
              </a:pathLst>
            </a:custGeom>
            <a:ln w="9525">
              <a:solidFill>
                <a:srgbClr val="E7E7E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900172" y="2979419"/>
              <a:ext cx="1010919" cy="2984500"/>
            </a:xfrm>
            <a:custGeom>
              <a:avLst/>
              <a:gdLst/>
              <a:ahLst/>
              <a:cxnLst/>
              <a:rect l="l" t="t" r="r" b="b"/>
              <a:pathLst>
                <a:path w="1010920" h="2984500">
                  <a:moveTo>
                    <a:pt x="449580" y="0"/>
                  </a:moveTo>
                  <a:lnTo>
                    <a:pt x="0" y="0"/>
                  </a:lnTo>
                  <a:lnTo>
                    <a:pt x="0" y="268224"/>
                  </a:lnTo>
                  <a:lnTo>
                    <a:pt x="449580" y="268224"/>
                  </a:lnTo>
                  <a:lnTo>
                    <a:pt x="449580" y="0"/>
                  </a:lnTo>
                  <a:close/>
                </a:path>
                <a:path w="1010920" h="2984500">
                  <a:moveTo>
                    <a:pt x="505968" y="1164336"/>
                  </a:moveTo>
                  <a:lnTo>
                    <a:pt x="0" y="1164336"/>
                  </a:lnTo>
                  <a:lnTo>
                    <a:pt x="0" y="1432560"/>
                  </a:lnTo>
                  <a:lnTo>
                    <a:pt x="505968" y="1432560"/>
                  </a:lnTo>
                  <a:lnTo>
                    <a:pt x="505968" y="1164336"/>
                  </a:lnTo>
                  <a:close/>
                </a:path>
                <a:path w="1010920" h="2984500">
                  <a:moveTo>
                    <a:pt x="505968" y="775716"/>
                  </a:moveTo>
                  <a:lnTo>
                    <a:pt x="0" y="775716"/>
                  </a:lnTo>
                  <a:lnTo>
                    <a:pt x="0" y="1043940"/>
                  </a:lnTo>
                  <a:lnTo>
                    <a:pt x="505968" y="1043940"/>
                  </a:lnTo>
                  <a:lnTo>
                    <a:pt x="505968" y="775716"/>
                  </a:lnTo>
                  <a:close/>
                </a:path>
                <a:path w="1010920" h="2984500">
                  <a:moveTo>
                    <a:pt x="505968" y="388620"/>
                  </a:moveTo>
                  <a:lnTo>
                    <a:pt x="0" y="388620"/>
                  </a:lnTo>
                  <a:lnTo>
                    <a:pt x="0" y="655320"/>
                  </a:lnTo>
                  <a:lnTo>
                    <a:pt x="505968" y="655320"/>
                  </a:lnTo>
                  <a:lnTo>
                    <a:pt x="505968" y="388620"/>
                  </a:lnTo>
                  <a:close/>
                </a:path>
                <a:path w="1010920" h="2984500">
                  <a:moveTo>
                    <a:pt x="673608" y="2328672"/>
                  </a:moveTo>
                  <a:lnTo>
                    <a:pt x="0" y="2328672"/>
                  </a:lnTo>
                  <a:lnTo>
                    <a:pt x="0" y="2596896"/>
                  </a:lnTo>
                  <a:lnTo>
                    <a:pt x="673608" y="2596896"/>
                  </a:lnTo>
                  <a:lnTo>
                    <a:pt x="673608" y="2328672"/>
                  </a:lnTo>
                  <a:close/>
                </a:path>
                <a:path w="1010920" h="2984500">
                  <a:moveTo>
                    <a:pt x="729996" y="1940052"/>
                  </a:moveTo>
                  <a:lnTo>
                    <a:pt x="0" y="1940052"/>
                  </a:lnTo>
                  <a:lnTo>
                    <a:pt x="0" y="2208276"/>
                  </a:lnTo>
                  <a:lnTo>
                    <a:pt x="729996" y="2208276"/>
                  </a:lnTo>
                  <a:lnTo>
                    <a:pt x="729996" y="1940052"/>
                  </a:lnTo>
                  <a:close/>
                </a:path>
                <a:path w="1010920" h="2984500">
                  <a:moveTo>
                    <a:pt x="842772" y="1552956"/>
                  </a:moveTo>
                  <a:lnTo>
                    <a:pt x="0" y="1552956"/>
                  </a:lnTo>
                  <a:lnTo>
                    <a:pt x="0" y="1819656"/>
                  </a:lnTo>
                  <a:lnTo>
                    <a:pt x="842772" y="1819656"/>
                  </a:lnTo>
                  <a:lnTo>
                    <a:pt x="842772" y="1552956"/>
                  </a:lnTo>
                  <a:close/>
                </a:path>
                <a:path w="1010920" h="2984500">
                  <a:moveTo>
                    <a:pt x="1010412" y="2717292"/>
                  </a:moveTo>
                  <a:lnTo>
                    <a:pt x="0" y="2717292"/>
                  </a:lnTo>
                  <a:lnTo>
                    <a:pt x="0" y="2983992"/>
                  </a:lnTo>
                  <a:lnTo>
                    <a:pt x="1010412" y="2983992"/>
                  </a:lnTo>
                  <a:lnTo>
                    <a:pt x="1010412" y="2717292"/>
                  </a:lnTo>
                  <a:close/>
                </a:path>
              </a:pathLst>
            </a:custGeom>
            <a:solidFill>
              <a:srgbClr val="55555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349752" y="2979419"/>
              <a:ext cx="4269105" cy="2984500"/>
            </a:xfrm>
            <a:custGeom>
              <a:avLst/>
              <a:gdLst/>
              <a:ahLst/>
              <a:cxnLst/>
              <a:rect l="l" t="t" r="r" b="b"/>
              <a:pathLst>
                <a:path w="4269105" h="2984500">
                  <a:moveTo>
                    <a:pt x="3762756" y="0"/>
                  </a:moveTo>
                  <a:lnTo>
                    <a:pt x="0" y="0"/>
                  </a:lnTo>
                  <a:lnTo>
                    <a:pt x="0" y="268224"/>
                  </a:lnTo>
                  <a:lnTo>
                    <a:pt x="3762756" y="268224"/>
                  </a:lnTo>
                  <a:lnTo>
                    <a:pt x="3762756" y="0"/>
                  </a:lnTo>
                  <a:close/>
                </a:path>
                <a:path w="4269105" h="2984500">
                  <a:moveTo>
                    <a:pt x="3988308" y="388620"/>
                  </a:moveTo>
                  <a:lnTo>
                    <a:pt x="56388" y="388620"/>
                  </a:lnTo>
                  <a:lnTo>
                    <a:pt x="56388" y="655320"/>
                  </a:lnTo>
                  <a:lnTo>
                    <a:pt x="3988308" y="655320"/>
                  </a:lnTo>
                  <a:lnTo>
                    <a:pt x="3988308" y="388620"/>
                  </a:lnTo>
                  <a:close/>
                </a:path>
                <a:path w="4269105" h="2984500">
                  <a:moveTo>
                    <a:pt x="4044696" y="1552956"/>
                  </a:moveTo>
                  <a:lnTo>
                    <a:pt x="393192" y="1552956"/>
                  </a:lnTo>
                  <a:lnTo>
                    <a:pt x="393192" y="1819656"/>
                  </a:lnTo>
                  <a:lnTo>
                    <a:pt x="4044696" y="1819656"/>
                  </a:lnTo>
                  <a:lnTo>
                    <a:pt x="4044696" y="1552956"/>
                  </a:lnTo>
                  <a:close/>
                </a:path>
                <a:path w="4269105" h="2984500">
                  <a:moveTo>
                    <a:pt x="4044696" y="775716"/>
                  </a:moveTo>
                  <a:lnTo>
                    <a:pt x="56388" y="775716"/>
                  </a:lnTo>
                  <a:lnTo>
                    <a:pt x="56388" y="1043940"/>
                  </a:lnTo>
                  <a:lnTo>
                    <a:pt x="4044696" y="1043940"/>
                  </a:lnTo>
                  <a:lnTo>
                    <a:pt x="4044696" y="775716"/>
                  </a:lnTo>
                  <a:close/>
                </a:path>
                <a:path w="4269105" h="2984500">
                  <a:moveTo>
                    <a:pt x="4155948" y="1940052"/>
                  </a:moveTo>
                  <a:lnTo>
                    <a:pt x="280416" y="1940052"/>
                  </a:lnTo>
                  <a:lnTo>
                    <a:pt x="280416" y="2208276"/>
                  </a:lnTo>
                  <a:lnTo>
                    <a:pt x="4155948" y="2208276"/>
                  </a:lnTo>
                  <a:lnTo>
                    <a:pt x="4155948" y="1940052"/>
                  </a:lnTo>
                  <a:close/>
                </a:path>
                <a:path w="4269105" h="2984500">
                  <a:moveTo>
                    <a:pt x="4212336" y="2717292"/>
                  </a:moveTo>
                  <a:lnTo>
                    <a:pt x="560832" y="2717292"/>
                  </a:lnTo>
                  <a:lnTo>
                    <a:pt x="560832" y="2983992"/>
                  </a:lnTo>
                  <a:lnTo>
                    <a:pt x="4212336" y="2983992"/>
                  </a:lnTo>
                  <a:lnTo>
                    <a:pt x="4212336" y="2717292"/>
                  </a:lnTo>
                  <a:close/>
                </a:path>
                <a:path w="4269105" h="2984500">
                  <a:moveTo>
                    <a:pt x="4212336" y="1164336"/>
                  </a:moveTo>
                  <a:lnTo>
                    <a:pt x="56388" y="1164336"/>
                  </a:lnTo>
                  <a:lnTo>
                    <a:pt x="56388" y="1432560"/>
                  </a:lnTo>
                  <a:lnTo>
                    <a:pt x="4212336" y="1432560"/>
                  </a:lnTo>
                  <a:lnTo>
                    <a:pt x="4212336" y="1164336"/>
                  </a:lnTo>
                  <a:close/>
                </a:path>
                <a:path w="4269105" h="2984500">
                  <a:moveTo>
                    <a:pt x="4268724" y="2328672"/>
                  </a:moveTo>
                  <a:lnTo>
                    <a:pt x="224028" y="2328672"/>
                  </a:lnTo>
                  <a:lnTo>
                    <a:pt x="224028" y="2596896"/>
                  </a:lnTo>
                  <a:lnTo>
                    <a:pt x="4268724" y="2596896"/>
                  </a:lnTo>
                  <a:lnTo>
                    <a:pt x="4268724" y="2328672"/>
                  </a:lnTo>
                  <a:close/>
                </a:path>
              </a:pathLst>
            </a:custGeom>
            <a:solidFill>
              <a:srgbClr val="46B5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112508" y="2979419"/>
              <a:ext cx="1414780" cy="2984500"/>
            </a:xfrm>
            <a:custGeom>
              <a:avLst/>
              <a:gdLst/>
              <a:ahLst/>
              <a:cxnLst/>
              <a:rect l="l" t="t" r="r" b="b"/>
              <a:pathLst>
                <a:path w="1414779" h="2984500">
                  <a:moveTo>
                    <a:pt x="1348740" y="1552956"/>
                  </a:moveTo>
                  <a:lnTo>
                    <a:pt x="281940" y="1552956"/>
                  </a:lnTo>
                  <a:lnTo>
                    <a:pt x="281940" y="1819656"/>
                  </a:lnTo>
                  <a:lnTo>
                    <a:pt x="1348740" y="1819656"/>
                  </a:lnTo>
                  <a:lnTo>
                    <a:pt x="1348740" y="1552956"/>
                  </a:lnTo>
                  <a:close/>
                </a:path>
                <a:path w="1414779" h="2984500">
                  <a:moveTo>
                    <a:pt x="1348740" y="1164336"/>
                  </a:moveTo>
                  <a:lnTo>
                    <a:pt x="449580" y="1164336"/>
                  </a:lnTo>
                  <a:lnTo>
                    <a:pt x="449580" y="1432560"/>
                  </a:lnTo>
                  <a:lnTo>
                    <a:pt x="1348740" y="1432560"/>
                  </a:lnTo>
                  <a:lnTo>
                    <a:pt x="1348740" y="1164336"/>
                  </a:lnTo>
                  <a:close/>
                </a:path>
                <a:path w="1414779" h="2984500">
                  <a:moveTo>
                    <a:pt x="1348740" y="0"/>
                  </a:moveTo>
                  <a:lnTo>
                    <a:pt x="0" y="0"/>
                  </a:lnTo>
                  <a:lnTo>
                    <a:pt x="0" y="268224"/>
                  </a:lnTo>
                  <a:lnTo>
                    <a:pt x="1348740" y="268224"/>
                  </a:lnTo>
                  <a:lnTo>
                    <a:pt x="1348740" y="0"/>
                  </a:lnTo>
                  <a:close/>
                </a:path>
                <a:path w="1414779" h="2984500">
                  <a:moveTo>
                    <a:pt x="1405128" y="2717292"/>
                  </a:moveTo>
                  <a:lnTo>
                    <a:pt x="449580" y="2717292"/>
                  </a:lnTo>
                  <a:lnTo>
                    <a:pt x="449580" y="2983992"/>
                  </a:lnTo>
                  <a:lnTo>
                    <a:pt x="1405128" y="2983992"/>
                  </a:lnTo>
                  <a:lnTo>
                    <a:pt x="1405128" y="2717292"/>
                  </a:lnTo>
                  <a:close/>
                </a:path>
                <a:path w="1414779" h="2984500">
                  <a:moveTo>
                    <a:pt x="1405128" y="1940052"/>
                  </a:moveTo>
                  <a:lnTo>
                    <a:pt x="393192" y="1940052"/>
                  </a:lnTo>
                  <a:lnTo>
                    <a:pt x="393192" y="2208276"/>
                  </a:lnTo>
                  <a:lnTo>
                    <a:pt x="1405128" y="2208276"/>
                  </a:lnTo>
                  <a:lnTo>
                    <a:pt x="1405128" y="1940052"/>
                  </a:lnTo>
                  <a:close/>
                </a:path>
                <a:path w="1414779" h="2984500">
                  <a:moveTo>
                    <a:pt x="1405128" y="388620"/>
                  </a:moveTo>
                  <a:lnTo>
                    <a:pt x="225552" y="388620"/>
                  </a:lnTo>
                  <a:lnTo>
                    <a:pt x="225552" y="655320"/>
                  </a:lnTo>
                  <a:lnTo>
                    <a:pt x="1405128" y="655320"/>
                  </a:lnTo>
                  <a:lnTo>
                    <a:pt x="1405128" y="388620"/>
                  </a:lnTo>
                  <a:close/>
                </a:path>
                <a:path w="1414779" h="2984500">
                  <a:moveTo>
                    <a:pt x="1414272" y="2328672"/>
                  </a:moveTo>
                  <a:lnTo>
                    <a:pt x="505968" y="2328672"/>
                  </a:lnTo>
                  <a:lnTo>
                    <a:pt x="505968" y="2596896"/>
                  </a:lnTo>
                  <a:lnTo>
                    <a:pt x="1414272" y="2596896"/>
                  </a:lnTo>
                  <a:lnTo>
                    <a:pt x="1414272" y="2328672"/>
                  </a:lnTo>
                  <a:close/>
                </a:path>
                <a:path w="1414779" h="2984500">
                  <a:moveTo>
                    <a:pt x="1414272" y="775716"/>
                  </a:moveTo>
                  <a:lnTo>
                    <a:pt x="281940" y="775716"/>
                  </a:lnTo>
                  <a:lnTo>
                    <a:pt x="281940" y="1043940"/>
                  </a:lnTo>
                  <a:lnTo>
                    <a:pt x="1414272" y="1043940"/>
                  </a:lnTo>
                  <a:lnTo>
                    <a:pt x="1414272" y="775716"/>
                  </a:lnTo>
                  <a:close/>
                </a:path>
              </a:pathLst>
            </a:custGeom>
            <a:solidFill>
              <a:srgbClr val="46B592">
                <a:alpha val="34901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900172" y="2918460"/>
              <a:ext cx="0" cy="3106420"/>
            </a:xfrm>
            <a:custGeom>
              <a:avLst/>
              <a:gdLst/>
              <a:ahLst/>
              <a:cxnLst/>
              <a:rect l="l" t="t" r="r" b="b"/>
              <a:pathLst>
                <a:path h="3106420">
                  <a:moveTo>
                    <a:pt x="0" y="3105912"/>
                  </a:moveTo>
                  <a:lnTo>
                    <a:pt x="0" y="0"/>
                  </a:lnTo>
                </a:path>
              </a:pathLst>
            </a:custGeom>
            <a:ln w="9525">
              <a:solidFill>
                <a:srgbClr val="E7E7E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3274821" y="5730646"/>
            <a:ext cx="25971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25" dirty="0">
                <a:solidFill>
                  <a:srgbClr val="FFFFFF"/>
                </a:solidFill>
                <a:latin typeface="Calibri"/>
                <a:cs typeface="Calibri"/>
              </a:rPr>
              <a:t>18%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106292" y="5342635"/>
            <a:ext cx="25971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25" dirty="0">
                <a:solidFill>
                  <a:srgbClr val="FFFFFF"/>
                </a:solidFill>
                <a:latin typeface="Calibri"/>
                <a:cs typeface="Calibri"/>
              </a:rPr>
              <a:t>12%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134360" y="4954270"/>
            <a:ext cx="25971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25" dirty="0">
                <a:solidFill>
                  <a:srgbClr val="FFFFFF"/>
                </a:solidFill>
                <a:latin typeface="Calibri"/>
                <a:cs typeface="Calibri"/>
              </a:rPr>
              <a:t>13%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190748" y="4566030"/>
            <a:ext cx="25971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25" dirty="0">
                <a:solidFill>
                  <a:srgbClr val="FFFFFF"/>
                </a:solidFill>
                <a:latin typeface="Calibri"/>
                <a:cs typeface="Calibri"/>
              </a:rPr>
              <a:t>15%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054223" y="3789679"/>
            <a:ext cx="19748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25" dirty="0">
                <a:solidFill>
                  <a:srgbClr val="FFFFFF"/>
                </a:solidFill>
                <a:latin typeface="Calibri"/>
                <a:cs typeface="Calibri"/>
              </a:rPr>
              <a:t>9%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026155" y="3013075"/>
            <a:ext cx="197485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25" dirty="0">
                <a:solidFill>
                  <a:srgbClr val="FFFFFF"/>
                </a:solidFill>
                <a:latin typeface="Calibri"/>
                <a:cs typeface="Calibri"/>
              </a:rPr>
              <a:t>8%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606541" y="5730646"/>
            <a:ext cx="25971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25" dirty="0">
                <a:solidFill>
                  <a:srgbClr val="FFFFFF"/>
                </a:solidFill>
                <a:latin typeface="Calibri"/>
                <a:cs typeface="Calibri"/>
              </a:rPr>
              <a:t>65%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466079" y="5342635"/>
            <a:ext cx="25971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25" dirty="0">
                <a:solidFill>
                  <a:srgbClr val="FFFFFF"/>
                </a:solidFill>
                <a:latin typeface="Calibri"/>
                <a:cs typeface="Calibri"/>
              </a:rPr>
              <a:t>72%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438013" y="4954270"/>
            <a:ext cx="25971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25" dirty="0">
                <a:solidFill>
                  <a:srgbClr val="FFFFFF"/>
                </a:solidFill>
                <a:latin typeface="Calibri"/>
                <a:cs typeface="Calibri"/>
              </a:rPr>
              <a:t>69%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438013" y="4566030"/>
            <a:ext cx="25971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25" dirty="0">
                <a:solidFill>
                  <a:srgbClr val="FFFFFF"/>
                </a:solidFill>
                <a:latin typeface="Calibri"/>
                <a:cs typeface="Calibri"/>
              </a:rPr>
              <a:t>65%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353558" y="4177360"/>
            <a:ext cx="259715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25" dirty="0">
                <a:solidFill>
                  <a:srgbClr val="FFFFFF"/>
                </a:solidFill>
                <a:latin typeface="Calibri"/>
                <a:cs typeface="Calibri"/>
              </a:rPr>
              <a:t>74%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269484" y="3789679"/>
            <a:ext cx="25971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25" dirty="0">
                <a:solidFill>
                  <a:srgbClr val="FFFFFF"/>
                </a:solidFill>
                <a:latin typeface="Calibri"/>
                <a:cs typeface="Calibri"/>
              </a:rPr>
              <a:t>71%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241416" y="3401313"/>
            <a:ext cx="259715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25" dirty="0">
                <a:solidFill>
                  <a:srgbClr val="FFFFFF"/>
                </a:solidFill>
                <a:latin typeface="Calibri"/>
                <a:cs typeface="Calibri"/>
              </a:rPr>
              <a:t>70%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100954" y="3013075"/>
            <a:ext cx="259715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25" dirty="0">
                <a:solidFill>
                  <a:srgbClr val="FFFFFF"/>
                </a:solidFill>
                <a:latin typeface="Calibri"/>
                <a:cs typeface="Calibri"/>
              </a:rPr>
              <a:t>67%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7909941" y="5730646"/>
            <a:ext cx="25971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25" dirty="0">
                <a:solidFill>
                  <a:srgbClr val="868686"/>
                </a:solidFill>
                <a:latin typeface="Calibri"/>
                <a:cs typeface="Calibri"/>
              </a:rPr>
              <a:t>17%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7966329" y="5342635"/>
            <a:ext cx="25971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25" dirty="0">
                <a:solidFill>
                  <a:srgbClr val="868686"/>
                </a:solidFill>
                <a:latin typeface="Calibri"/>
                <a:cs typeface="Calibri"/>
              </a:rPr>
              <a:t>17%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7881873" y="4954270"/>
            <a:ext cx="25971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25" dirty="0">
                <a:solidFill>
                  <a:srgbClr val="868686"/>
                </a:solidFill>
                <a:latin typeface="Calibri"/>
                <a:cs typeface="Calibri"/>
              </a:rPr>
              <a:t>18%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7797800" y="4566030"/>
            <a:ext cx="25971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25" dirty="0">
                <a:solidFill>
                  <a:srgbClr val="868686"/>
                </a:solidFill>
                <a:latin typeface="Calibri"/>
                <a:cs typeface="Calibri"/>
              </a:rPr>
              <a:t>19%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7881873" y="4177360"/>
            <a:ext cx="259715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25" dirty="0">
                <a:solidFill>
                  <a:srgbClr val="868686"/>
                </a:solidFill>
                <a:latin typeface="Calibri"/>
                <a:cs typeface="Calibri"/>
              </a:rPr>
              <a:t>16%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7853933" y="3789679"/>
            <a:ext cx="25971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25" dirty="0">
                <a:solidFill>
                  <a:srgbClr val="868686"/>
                </a:solidFill>
                <a:latin typeface="Calibri"/>
                <a:cs typeface="Calibri"/>
              </a:rPr>
              <a:t>21%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7797800" y="3401313"/>
            <a:ext cx="259715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25" dirty="0">
                <a:solidFill>
                  <a:srgbClr val="868686"/>
                </a:solidFill>
                <a:latin typeface="Calibri"/>
                <a:cs typeface="Calibri"/>
              </a:rPr>
              <a:t>21%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657338" y="3013075"/>
            <a:ext cx="259715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25" dirty="0">
                <a:solidFill>
                  <a:srgbClr val="868686"/>
                </a:solidFill>
                <a:latin typeface="Calibri"/>
                <a:cs typeface="Calibri"/>
              </a:rPr>
              <a:t>24%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390269" y="4177360"/>
            <a:ext cx="1861185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1676400" algn="l"/>
              </a:tabLst>
            </a:pPr>
            <a:r>
              <a:rPr sz="1650" spc="-127" baseline="2525" dirty="0">
                <a:solidFill>
                  <a:srgbClr val="969696"/>
                </a:solidFill>
                <a:latin typeface="Calibri"/>
                <a:cs typeface="Calibri"/>
              </a:rPr>
              <a:t>Product</a:t>
            </a:r>
            <a:r>
              <a:rPr sz="1650" spc="60" baseline="2525" dirty="0">
                <a:solidFill>
                  <a:srgbClr val="969696"/>
                </a:solidFill>
                <a:latin typeface="Calibri"/>
                <a:cs typeface="Calibri"/>
              </a:rPr>
              <a:t> </a:t>
            </a:r>
            <a:r>
              <a:rPr sz="1650" spc="-112" baseline="2525" dirty="0">
                <a:solidFill>
                  <a:srgbClr val="969696"/>
                </a:solidFill>
                <a:latin typeface="Calibri"/>
                <a:cs typeface="Calibri"/>
              </a:rPr>
              <a:t>Management</a:t>
            </a:r>
            <a:r>
              <a:rPr sz="1650" spc="67" baseline="2525" dirty="0">
                <a:solidFill>
                  <a:srgbClr val="969696"/>
                </a:solidFill>
                <a:latin typeface="Calibri"/>
                <a:cs typeface="Calibri"/>
              </a:rPr>
              <a:t> </a:t>
            </a:r>
            <a:r>
              <a:rPr sz="1650" spc="-30" baseline="2525" dirty="0">
                <a:solidFill>
                  <a:srgbClr val="969696"/>
                </a:solidFill>
                <a:latin typeface="Calibri"/>
                <a:cs typeface="Calibri"/>
              </a:rPr>
              <a:t>tools</a:t>
            </a:r>
            <a:r>
              <a:rPr sz="1650" baseline="2525" dirty="0">
                <a:solidFill>
                  <a:srgbClr val="969696"/>
                </a:solidFill>
                <a:latin typeface="Calibri"/>
                <a:cs typeface="Calibri"/>
              </a:rPr>
              <a:t>	</a:t>
            </a:r>
            <a:r>
              <a:rPr sz="1100" spc="-25" dirty="0">
                <a:solidFill>
                  <a:srgbClr val="FFFFFF"/>
                </a:solidFill>
                <a:latin typeface="Calibri"/>
                <a:cs typeface="Calibri"/>
              </a:rPr>
              <a:t>9%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343660" y="3401313"/>
            <a:ext cx="1907539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1722755" algn="l"/>
              </a:tabLst>
            </a:pPr>
            <a:r>
              <a:rPr sz="1650" spc="-120" baseline="2525" dirty="0">
                <a:solidFill>
                  <a:srgbClr val="969696"/>
                </a:solidFill>
                <a:latin typeface="Calibri"/>
                <a:cs typeface="Calibri"/>
              </a:rPr>
              <a:t>Development</a:t>
            </a:r>
            <a:r>
              <a:rPr sz="1650" spc="22" baseline="2525" dirty="0">
                <a:solidFill>
                  <a:srgbClr val="969696"/>
                </a:solidFill>
                <a:latin typeface="Calibri"/>
                <a:cs typeface="Calibri"/>
              </a:rPr>
              <a:t> </a:t>
            </a:r>
            <a:r>
              <a:rPr sz="1650" spc="-135" baseline="2525" dirty="0">
                <a:solidFill>
                  <a:srgbClr val="969696"/>
                </a:solidFill>
                <a:latin typeface="Calibri"/>
                <a:cs typeface="Calibri"/>
              </a:rPr>
              <a:t>&amp;</a:t>
            </a:r>
            <a:r>
              <a:rPr sz="1650" spc="7" baseline="2525" dirty="0">
                <a:solidFill>
                  <a:srgbClr val="969696"/>
                </a:solidFill>
                <a:latin typeface="Calibri"/>
                <a:cs typeface="Calibri"/>
              </a:rPr>
              <a:t> </a:t>
            </a:r>
            <a:r>
              <a:rPr sz="1650" spc="-15" baseline="2525" dirty="0">
                <a:solidFill>
                  <a:srgbClr val="969696"/>
                </a:solidFill>
                <a:latin typeface="Calibri"/>
                <a:cs typeface="Calibri"/>
              </a:rPr>
              <a:t>Engineering</a:t>
            </a:r>
            <a:r>
              <a:rPr sz="1650" baseline="2525" dirty="0">
                <a:solidFill>
                  <a:srgbClr val="969696"/>
                </a:solidFill>
                <a:latin typeface="Calibri"/>
                <a:cs typeface="Calibri"/>
              </a:rPr>
              <a:t>	</a:t>
            </a:r>
            <a:r>
              <a:rPr sz="1100" spc="-25" dirty="0">
                <a:solidFill>
                  <a:srgbClr val="FFFFFF"/>
                </a:solidFill>
                <a:latin typeface="Calibri"/>
                <a:cs typeface="Calibri"/>
              </a:rPr>
              <a:t>9%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2802382" y="6103416"/>
            <a:ext cx="19748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25" dirty="0">
                <a:solidFill>
                  <a:srgbClr val="969696"/>
                </a:solidFill>
                <a:latin typeface="Calibri"/>
                <a:cs typeface="Calibri"/>
              </a:rPr>
              <a:t>0%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3222751" y="6103416"/>
            <a:ext cx="499109" cy="360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12065" algn="ctr">
              <a:lnSpc>
                <a:spcPts val="1315"/>
              </a:lnSpc>
              <a:spcBef>
                <a:spcPts val="100"/>
              </a:spcBef>
            </a:pPr>
            <a:r>
              <a:rPr sz="1100" spc="-25" dirty="0">
                <a:solidFill>
                  <a:srgbClr val="969696"/>
                </a:solidFill>
                <a:latin typeface="Calibri"/>
                <a:cs typeface="Calibri"/>
              </a:rPr>
              <a:t>10%</a:t>
            </a:r>
            <a:endParaRPr sz="1100">
              <a:latin typeface="Calibri"/>
              <a:cs typeface="Calibri"/>
            </a:endParaRPr>
          </a:p>
          <a:p>
            <a:pPr algn="ctr">
              <a:lnSpc>
                <a:spcPts val="1315"/>
              </a:lnSpc>
            </a:pPr>
            <a:r>
              <a:rPr sz="1100" spc="-40" dirty="0">
                <a:solidFill>
                  <a:srgbClr val="969696"/>
                </a:solidFill>
                <a:latin typeface="Calibri"/>
                <a:cs typeface="Calibri"/>
              </a:rPr>
              <a:t>Decrease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3894835" y="6103416"/>
            <a:ext cx="25844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25" dirty="0">
                <a:solidFill>
                  <a:srgbClr val="969696"/>
                </a:solidFill>
                <a:latin typeface="Calibri"/>
                <a:cs typeface="Calibri"/>
              </a:rPr>
              <a:t>20%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4201159" y="6103416"/>
            <a:ext cx="747395" cy="360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225" algn="ctr">
              <a:lnSpc>
                <a:spcPts val="1315"/>
              </a:lnSpc>
              <a:spcBef>
                <a:spcPts val="100"/>
              </a:spcBef>
            </a:pPr>
            <a:r>
              <a:rPr sz="1100" spc="-25" dirty="0">
                <a:solidFill>
                  <a:srgbClr val="969696"/>
                </a:solidFill>
                <a:latin typeface="Calibri"/>
                <a:cs typeface="Calibri"/>
              </a:rPr>
              <a:t>30%</a:t>
            </a:r>
            <a:endParaRPr sz="1100">
              <a:latin typeface="Calibri"/>
              <a:cs typeface="Calibri"/>
            </a:endParaRPr>
          </a:p>
          <a:p>
            <a:pPr algn="ctr">
              <a:lnSpc>
                <a:spcPts val="1315"/>
              </a:lnSpc>
            </a:pPr>
            <a:r>
              <a:rPr sz="1100" spc="-30" dirty="0">
                <a:solidFill>
                  <a:srgbClr val="969696"/>
                </a:solidFill>
                <a:latin typeface="Calibri"/>
                <a:cs typeface="Calibri"/>
              </a:rPr>
              <a:t>Stay</a:t>
            </a:r>
            <a:r>
              <a:rPr sz="1100" spc="-10" dirty="0">
                <a:solidFill>
                  <a:srgbClr val="969696"/>
                </a:solidFill>
                <a:latin typeface="Calibri"/>
                <a:cs typeface="Calibri"/>
              </a:rPr>
              <a:t> </a:t>
            </a:r>
            <a:r>
              <a:rPr sz="1100" spc="-80" dirty="0">
                <a:solidFill>
                  <a:srgbClr val="969696"/>
                </a:solidFill>
                <a:latin typeface="Calibri"/>
                <a:cs typeface="Calibri"/>
              </a:rPr>
              <a:t>the</a:t>
            </a:r>
            <a:r>
              <a:rPr sz="1100" spc="-5" dirty="0">
                <a:solidFill>
                  <a:srgbClr val="969696"/>
                </a:solidFill>
                <a:latin typeface="Calibri"/>
                <a:cs typeface="Calibri"/>
              </a:rPr>
              <a:t> </a:t>
            </a:r>
            <a:r>
              <a:rPr sz="1100" spc="-20" dirty="0">
                <a:solidFill>
                  <a:srgbClr val="969696"/>
                </a:solidFill>
                <a:latin typeface="Calibri"/>
                <a:cs typeface="Calibri"/>
              </a:rPr>
              <a:t>same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5018659" y="6103416"/>
            <a:ext cx="25844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25" dirty="0">
                <a:solidFill>
                  <a:srgbClr val="969696"/>
                </a:solidFill>
                <a:latin typeface="Calibri"/>
                <a:cs typeface="Calibri"/>
              </a:rPr>
              <a:t>40%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5427345" y="6103416"/>
            <a:ext cx="451484" cy="360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45085" algn="r">
              <a:lnSpc>
                <a:spcPts val="1315"/>
              </a:lnSpc>
              <a:spcBef>
                <a:spcPts val="100"/>
              </a:spcBef>
            </a:pPr>
            <a:r>
              <a:rPr sz="1100" spc="-25" dirty="0">
                <a:solidFill>
                  <a:srgbClr val="969696"/>
                </a:solidFill>
                <a:latin typeface="Calibri"/>
                <a:cs typeface="Calibri"/>
              </a:rPr>
              <a:t>50%</a:t>
            </a:r>
            <a:endParaRPr sz="1100">
              <a:latin typeface="Calibri"/>
              <a:cs typeface="Calibri"/>
            </a:endParaRPr>
          </a:p>
          <a:p>
            <a:pPr marR="5080" algn="r">
              <a:lnSpc>
                <a:spcPts val="1315"/>
              </a:lnSpc>
            </a:pPr>
            <a:r>
              <a:rPr sz="1100" spc="-50" dirty="0">
                <a:solidFill>
                  <a:srgbClr val="969696"/>
                </a:solidFill>
                <a:latin typeface="Calibri"/>
                <a:cs typeface="Calibri"/>
              </a:rPr>
              <a:t>Increase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6142482" y="6103416"/>
            <a:ext cx="25844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25" dirty="0">
                <a:solidFill>
                  <a:srgbClr val="969696"/>
                </a:solidFill>
                <a:latin typeface="Calibri"/>
                <a:cs typeface="Calibri"/>
              </a:rPr>
              <a:t>60%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6704203" y="6103416"/>
            <a:ext cx="25844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25" dirty="0">
                <a:solidFill>
                  <a:srgbClr val="969696"/>
                </a:solidFill>
                <a:latin typeface="Calibri"/>
                <a:cs typeface="Calibri"/>
              </a:rPr>
              <a:t>70%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7265923" y="6103416"/>
            <a:ext cx="25844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25" dirty="0">
                <a:solidFill>
                  <a:srgbClr val="969696"/>
                </a:solidFill>
                <a:latin typeface="Calibri"/>
                <a:cs typeface="Calibri"/>
              </a:rPr>
              <a:t>80%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7827644" y="6103416"/>
            <a:ext cx="85153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43560" algn="l"/>
              </a:tabLst>
            </a:pPr>
            <a:r>
              <a:rPr sz="1100" spc="-25" dirty="0">
                <a:solidFill>
                  <a:srgbClr val="969696"/>
                </a:solidFill>
                <a:latin typeface="Calibri"/>
                <a:cs typeface="Calibri"/>
              </a:rPr>
              <a:t>90%</a:t>
            </a:r>
            <a:r>
              <a:rPr sz="1100" dirty="0">
                <a:solidFill>
                  <a:srgbClr val="969696"/>
                </a:solidFill>
                <a:latin typeface="Calibri"/>
                <a:cs typeface="Calibri"/>
              </a:rPr>
              <a:t>	</a:t>
            </a:r>
            <a:r>
              <a:rPr sz="1100" spc="-25" dirty="0">
                <a:solidFill>
                  <a:srgbClr val="969696"/>
                </a:solidFill>
                <a:latin typeface="Calibri"/>
                <a:cs typeface="Calibri"/>
              </a:rPr>
              <a:t>100%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2475738" y="5722416"/>
            <a:ext cx="30607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969696"/>
                </a:solidFill>
                <a:latin typeface="Calibri"/>
                <a:cs typeface="Calibri"/>
              </a:rPr>
              <a:t>Sales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1405889" y="5334127"/>
            <a:ext cx="137414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85" dirty="0">
                <a:solidFill>
                  <a:srgbClr val="969696"/>
                </a:solidFill>
                <a:latin typeface="Calibri"/>
                <a:cs typeface="Calibri"/>
              </a:rPr>
              <a:t>Product</a:t>
            </a:r>
            <a:r>
              <a:rPr sz="1100" spc="40" dirty="0">
                <a:solidFill>
                  <a:srgbClr val="969696"/>
                </a:solidFill>
                <a:latin typeface="Calibri"/>
                <a:cs typeface="Calibri"/>
              </a:rPr>
              <a:t> </a:t>
            </a:r>
            <a:r>
              <a:rPr sz="1100" spc="-75" dirty="0">
                <a:solidFill>
                  <a:srgbClr val="969696"/>
                </a:solidFill>
                <a:latin typeface="Calibri"/>
                <a:cs typeface="Calibri"/>
              </a:rPr>
              <a:t>Management</a:t>
            </a:r>
            <a:r>
              <a:rPr sz="1100" spc="45" dirty="0">
                <a:solidFill>
                  <a:srgbClr val="969696"/>
                </a:solidFill>
                <a:latin typeface="Calibri"/>
                <a:cs typeface="Calibri"/>
              </a:rPr>
              <a:t> </a:t>
            </a:r>
            <a:r>
              <a:rPr sz="1100" spc="-20" dirty="0">
                <a:solidFill>
                  <a:srgbClr val="969696"/>
                </a:solidFill>
                <a:latin typeface="Calibri"/>
                <a:cs typeface="Calibri"/>
              </a:rPr>
              <a:t>staff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1250696" y="4945456"/>
            <a:ext cx="1529715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85" dirty="0">
                <a:solidFill>
                  <a:srgbClr val="969696"/>
                </a:solidFill>
                <a:latin typeface="Calibri"/>
                <a:cs typeface="Calibri"/>
              </a:rPr>
              <a:t>Product</a:t>
            </a:r>
            <a:r>
              <a:rPr sz="1100" spc="40" dirty="0">
                <a:solidFill>
                  <a:srgbClr val="969696"/>
                </a:solidFill>
                <a:latin typeface="Calibri"/>
                <a:cs typeface="Calibri"/>
              </a:rPr>
              <a:t> </a:t>
            </a:r>
            <a:r>
              <a:rPr sz="1100" spc="-75" dirty="0">
                <a:solidFill>
                  <a:srgbClr val="969696"/>
                </a:solidFill>
                <a:latin typeface="Calibri"/>
                <a:cs typeface="Calibri"/>
              </a:rPr>
              <a:t>Management</a:t>
            </a:r>
            <a:r>
              <a:rPr sz="1100" spc="45" dirty="0">
                <a:solidFill>
                  <a:srgbClr val="969696"/>
                </a:solidFill>
                <a:latin typeface="Calibri"/>
                <a:cs typeface="Calibri"/>
              </a:rPr>
              <a:t> </a:t>
            </a:r>
            <a:r>
              <a:rPr sz="1100" spc="-40" dirty="0">
                <a:solidFill>
                  <a:srgbClr val="969696"/>
                </a:solidFill>
                <a:latin typeface="Calibri"/>
                <a:cs typeface="Calibri"/>
              </a:rPr>
              <a:t>training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2235454" y="4557776"/>
            <a:ext cx="54483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60" dirty="0">
                <a:solidFill>
                  <a:srgbClr val="969696"/>
                </a:solidFill>
                <a:latin typeface="Calibri"/>
                <a:cs typeface="Calibri"/>
              </a:rPr>
              <a:t>Marketing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1785366" y="3781171"/>
            <a:ext cx="99568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35" dirty="0">
                <a:solidFill>
                  <a:srgbClr val="969696"/>
                </a:solidFill>
                <a:latin typeface="Calibri"/>
                <a:cs typeface="Calibri"/>
              </a:rPr>
              <a:t>Services</a:t>
            </a:r>
            <a:r>
              <a:rPr sz="1100" spc="-20" dirty="0">
                <a:solidFill>
                  <a:srgbClr val="969696"/>
                </a:solidFill>
                <a:latin typeface="Calibri"/>
                <a:cs typeface="Calibri"/>
              </a:rPr>
              <a:t> </a:t>
            </a:r>
            <a:r>
              <a:rPr sz="1100" spc="-85" dirty="0">
                <a:solidFill>
                  <a:srgbClr val="969696"/>
                </a:solidFill>
                <a:latin typeface="Calibri"/>
                <a:cs typeface="Calibri"/>
              </a:rPr>
              <a:t>&amp;</a:t>
            </a:r>
            <a:r>
              <a:rPr sz="1100" spc="-5" dirty="0">
                <a:solidFill>
                  <a:srgbClr val="969696"/>
                </a:solidFill>
                <a:latin typeface="Calibri"/>
                <a:cs typeface="Calibri"/>
              </a:rPr>
              <a:t> </a:t>
            </a:r>
            <a:r>
              <a:rPr sz="1100" spc="-50" dirty="0">
                <a:solidFill>
                  <a:srgbClr val="969696"/>
                </a:solidFill>
                <a:latin typeface="Calibri"/>
                <a:cs typeface="Calibri"/>
              </a:rPr>
              <a:t>Support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1804416" y="2983992"/>
            <a:ext cx="1018540" cy="300355"/>
          </a:xfrm>
          <a:prstGeom prst="rect">
            <a:avLst/>
          </a:prstGeom>
          <a:solidFill>
            <a:srgbClr val="46B592">
              <a:alpha val="29803"/>
            </a:srgbClr>
          </a:solidFill>
        </p:spPr>
        <p:txBody>
          <a:bodyPr vert="horz" wrap="square" lIns="0" tIns="33655" rIns="0" bIns="0" rtlCol="0">
            <a:spAutoFit/>
          </a:bodyPr>
          <a:lstStyle/>
          <a:p>
            <a:pPr marL="109220">
              <a:lnSpc>
                <a:spcPct val="100000"/>
              </a:lnSpc>
              <a:spcBef>
                <a:spcPts val="265"/>
              </a:spcBef>
            </a:pPr>
            <a:r>
              <a:rPr sz="1100" spc="-55" dirty="0">
                <a:solidFill>
                  <a:srgbClr val="969696"/>
                </a:solidFill>
                <a:latin typeface="Calibri"/>
                <a:cs typeface="Calibri"/>
              </a:rPr>
              <a:t>Data</a:t>
            </a:r>
            <a:r>
              <a:rPr sz="1100" dirty="0">
                <a:solidFill>
                  <a:srgbClr val="969696"/>
                </a:solidFill>
                <a:latin typeface="Calibri"/>
                <a:cs typeface="Calibri"/>
              </a:rPr>
              <a:t> </a:t>
            </a:r>
            <a:r>
              <a:rPr sz="1100" spc="-85" dirty="0">
                <a:solidFill>
                  <a:srgbClr val="969696"/>
                </a:solidFill>
                <a:latin typeface="Calibri"/>
                <a:cs typeface="Calibri"/>
              </a:rPr>
              <a:t>&amp;</a:t>
            </a:r>
            <a:r>
              <a:rPr sz="1100" spc="5" dirty="0">
                <a:solidFill>
                  <a:srgbClr val="969696"/>
                </a:solidFill>
                <a:latin typeface="Calibri"/>
                <a:cs typeface="Calibri"/>
              </a:rPr>
              <a:t> </a:t>
            </a:r>
            <a:r>
              <a:rPr sz="1100" spc="-10" dirty="0">
                <a:solidFill>
                  <a:srgbClr val="969696"/>
                </a:solidFill>
                <a:latin typeface="Calibri"/>
                <a:cs typeface="Calibri"/>
              </a:rPr>
              <a:t>Analytics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400304" y="1278763"/>
            <a:ext cx="8310880" cy="1607820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84785" marR="5080" indent="-172720" algn="just">
              <a:lnSpc>
                <a:spcPts val="1430"/>
              </a:lnSpc>
              <a:spcBef>
                <a:spcPts val="155"/>
              </a:spcBef>
              <a:buChar char="•"/>
              <a:tabLst>
                <a:tab pos="184785" algn="l"/>
              </a:tabLst>
            </a:pPr>
            <a:r>
              <a:rPr sz="1200" dirty="0">
                <a:solidFill>
                  <a:srgbClr val="5F5F5F"/>
                </a:solidFill>
                <a:latin typeface="Tahoma"/>
                <a:cs typeface="Tahoma"/>
              </a:rPr>
              <a:t>In a</a:t>
            </a:r>
            <a:r>
              <a:rPr sz="1200" spc="1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5F5F5F"/>
                </a:solidFill>
                <a:latin typeface="Tahoma"/>
                <a:cs typeface="Tahoma"/>
              </a:rPr>
              <a:t>survey</a:t>
            </a:r>
            <a:r>
              <a:rPr sz="1200" spc="1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5F5F5F"/>
                </a:solidFill>
                <a:latin typeface="Tahoma"/>
                <a:cs typeface="Tahoma"/>
              </a:rPr>
              <a:t>of</a:t>
            </a:r>
            <a:r>
              <a:rPr sz="1200" spc="1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5F5F5F"/>
                </a:solidFill>
                <a:latin typeface="Tahoma"/>
                <a:cs typeface="Tahoma"/>
              </a:rPr>
              <a:t>over</a:t>
            </a:r>
            <a:r>
              <a:rPr sz="1200" spc="1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200" spc="50" dirty="0">
                <a:solidFill>
                  <a:srgbClr val="5F5F5F"/>
                </a:solidFill>
                <a:latin typeface="Tahoma"/>
                <a:cs typeface="Tahoma"/>
              </a:rPr>
              <a:t>300</a:t>
            </a:r>
            <a:r>
              <a:rPr sz="1200" spc="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5F5F5F"/>
                </a:solidFill>
                <a:latin typeface="Tahoma"/>
                <a:cs typeface="Tahoma"/>
              </a:rPr>
              <a:t>senior</a:t>
            </a:r>
            <a:r>
              <a:rPr sz="1200" spc="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5F5F5F"/>
                </a:solidFill>
                <a:latin typeface="Tahoma"/>
                <a:cs typeface="Tahoma"/>
              </a:rPr>
              <a:t>product </a:t>
            </a:r>
            <a:r>
              <a:rPr sz="1200" spc="-20" dirty="0">
                <a:solidFill>
                  <a:srgbClr val="5F5F5F"/>
                </a:solidFill>
                <a:latin typeface="Tahoma"/>
                <a:cs typeface="Tahoma"/>
              </a:rPr>
              <a:t>managers</a:t>
            </a:r>
            <a:r>
              <a:rPr sz="1200" spc="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5F5F5F"/>
                </a:solidFill>
                <a:latin typeface="Tahoma"/>
                <a:cs typeface="Tahoma"/>
              </a:rPr>
              <a:t>about</a:t>
            </a:r>
            <a:r>
              <a:rPr sz="1200" spc="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5F5F5F"/>
                </a:solidFill>
                <a:latin typeface="Tahoma"/>
                <a:cs typeface="Tahoma"/>
              </a:rPr>
              <a:t>investment</a:t>
            </a:r>
            <a:r>
              <a:rPr sz="120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200" spc="-20" dirty="0">
                <a:solidFill>
                  <a:srgbClr val="5F5F5F"/>
                </a:solidFill>
                <a:latin typeface="Tahoma"/>
                <a:cs typeface="Tahoma"/>
              </a:rPr>
              <a:t>decisions,</a:t>
            </a:r>
            <a:r>
              <a:rPr sz="1200" spc="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5F5F5F"/>
                </a:solidFill>
                <a:latin typeface="Tahoma"/>
                <a:cs typeface="Tahoma"/>
              </a:rPr>
              <a:t>a</a:t>
            </a:r>
            <a:r>
              <a:rPr sz="1200" spc="1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5F5F5F"/>
                </a:solidFill>
                <a:latin typeface="Tahoma"/>
                <a:cs typeface="Tahoma"/>
              </a:rPr>
              <a:t>quarter predicts</a:t>
            </a:r>
            <a:r>
              <a:rPr sz="1200" spc="1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5F5F5F"/>
                </a:solidFill>
                <a:latin typeface="Tahoma"/>
                <a:cs typeface="Tahoma"/>
              </a:rPr>
              <a:t>an</a:t>
            </a:r>
            <a:r>
              <a:rPr sz="1200" spc="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5F5F5F"/>
                </a:solidFill>
                <a:latin typeface="Tahoma"/>
                <a:cs typeface="Tahoma"/>
              </a:rPr>
              <a:t>increase in</a:t>
            </a:r>
            <a:r>
              <a:rPr sz="1200" spc="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5F5F5F"/>
                </a:solidFill>
                <a:latin typeface="Tahoma"/>
                <a:cs typeface="Tahoma"/>
              </a:rPr>
              <a:t>data</a:t>
            </a:r>
            <a:r>
              <a:rPr sz="1200" spc="1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200" spc="-25" dirty="0">
                <a:solidFill>
                  <a:srgbClr val="5F5F5F"/>
                </a:solidFill>
                <a:latin typeface="Tahoma"/>
                <a:cs typeface="Tahoma"/>
              </a:rPr>
              <a:t>and </a:t>
            </a:r>
            <a:r>
              <a:rPr sz="1200" spc="-20" dirty="0">
                <a:solidFill>
                  <a:srgbClr val="5F5F5F"/>
                </a:solidFill>
                <a:latin typeface="Tahoma"/>
                <a:cs typeface="Tahoma"/>
              </a:rPr>
              <a:t>analytics</a:t>
            </a:r>
            <a:r>
              <a:rPr sz="1200" spc="-7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5F5F5F"/>
                </a:solidFill>
                <a:latin typeface="Tahoma"/>
                <a:cs typeface="Tahoma"/>
              </a:rPr>
              <a:t>spending.</a:t>
            </a:r>
            <a:endParaRPr sz="1200">
              <a:latin typeface="Tahoma"/>
              <a:cs typeface="Tahoma"/>
            </a:endParaRPr>
          </a:p>
          <a:p>
            <a:pPr marL="184785" marR="5080" indent="-172720" algn="just">
              <a:lnSpc>
                <a:spcPct val="99700"/>
              </a:lnSpc>
              <a:spcBef>
                <a:spcPts val="1410"/>
              </a:spcBef>
              <a:buChar char="•"/>
              <a:tabLst>
                <a:tab pos="184785" algn="l"/>
              </a:tabLst>
            </a:pPr>
            <a:r>
              <a:rPr sz="1200" dirty="0">
                <a:solidFill>
                  <a:srgbClr val="5F5F5F"/>
                </a:solidFill>
                <a:latin typeface="Tahoma"/>
                <a:cs typeface="Tahoma"/>
              </a:rPr>
              <a:t>Data</a:t>
            </a:r>
            <a:r>
              <a:rPr sz="1200" spc="-8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5F5F5F"/>
                </a:solidFill>
                <a:latin typeface="Tahoma"/>
                <a:cs typeface="Tahoma"/>
              </a:rPr>
              <a:t>&amp;</a:t>
            </a:r>
            <a:r>
              <a:rPr sz="1200" spc="-5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5F5F5F"/>
                </a:solidFill>
                <a:latin typeface="Tahoma"/>
                <a:cs typeface="Tahoma"/>
              </a:rPr>
              <a:t>Analytics</a:t>
            </a:r>
            <a:r>
              <a:rPr sz="1200" spc="-5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200" spc="-20" dirty="0">
                <a:solidFill>
                  <a:srgbClr val="5F5F5F"/>
                </a:solidFill>
                <a:latin typeface="Tahoma"/>
                <a:cs typeface="Tahoma"/>
              </a:rPr>
              <a:t>(D&amp;A)</a:t>
            </a:r>
            <a:r>
              <a:rPr sz="1200" spc="-5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5F5F5F"/>
                </a:solidFill>
                <a:latin typeface="Tahoma"/>
                <a:cs typeface="Tahoma"/>
              </a:rPr>
              <a:t>will</a:t>
            </a:r>
            <a:r>
              <a:rPr sz="1200" spc="-4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5F5F5F"/>
                </a:solidFill>
                <a:latin typeface="Tahoma"/>
                <a:cs typeface="Tahoma"/>
              </a:rPr>
              <a:t>continue</a:t>
            </a:r>
            <a:r>
              <a:rPr sz="1200" spc="-4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5F5F5F"/>
                </a:solidFill>
                <a:latin typeface="Tahoma"/>
                <a:cs typeface="Tahoma"/>
              </a:rPr>
              <a:t>to</a:t>
            </a:r>
            <a:r>
              <a:rPr sz="1200" spc="-5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200" spc="-20" dirty="0">
                <a:solidFill>
                  <a:srgbClr val="5F5F5F"/>
                </a:solidFill>
                <a:latin typeface="Tahoma"/>
                <a:cs typeface="Tahoma"/>
              </a:rPr>
              <a:t>play</a:t>
            </a:r>
            <a:r>
              <a:rPr sz="1200" spc="-4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200" spc="-65" dirty="0">
                <a:solidFill>
                  <a:srgbClr val="5F5F5F"/>
                </a:solidFill>
                <a:latin typeface="Tahoma"/>
                <a:cs typeface="Tahoma"/>
              </a:rPr>
              <a:t>an</a:t>
            </a:r>
            <a:r>
              <a:rPr sz="1200" spc="-2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5F5F5F"/>
                </a:solidFill>
                <a:latin typeface="Tahoma"/>
                <a:cs typeface="Tahoma"/>
              </a:rPr>
              <a:t>important</a:t>
            </a:r>
            <a:r>
              <a:rPr sz="1200" spc="-5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5F5F5F"/>
                </a:solidFill>
                <a:latin typeface="Tahoma"/>
                <a:cs typeface="Tahoma"/>
              </a:rPr>
              <a:t>role</a:t>
            </a:r>
            <a:r>
              <a:rPr sz="1200" spc="-4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200" spc="-25" dirty="0">
                <a:solidFill>
                  <a:srgbClr val="5F5F5F"/>
                </a:solidFill>
                <a:latin typeface="Tahoma"/>
                <a:cs typeface="Tahoma"/>
              </a:rPr>
              <a:t>during</a:t>
            </a:r>
            <a:r>
              <a:rPr sz="1200" spc="-6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200" spc="-20" dirty="0">
                <a:solidFill>
                  <a:srgbClr val="5F5F5F"/>
                </a:solidFill>
                <a:latin typeface="Tahoma"/>
                <a:cs typeface="Tahoma"/>
              </a:rPr>
              <a:t>the</a:t>
            </a:r>
            <a:r>
              <a:rPr sz="1200" spc="-6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5F5F5F"/>
                </a:solidFill>
                <a:latin typeface="Tahoma"/>
                <a:cs typeface="Tahoma"/>
              </a:rPr>
              <a:t>recovery</a:t>
            </a:r>
            <a:r>
              <a:rPr sz="1200" spc="-4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5F5F5F"/>
                </a:solidFill>
                <a:latin typeface="Tahoma"/>
                <a:cs typeface="Tahoma"/>
              </a:rPr>
              <a:t>process</a:t>
            </a:r>
            <a:r>
              <a:rPr sz="1200" spc="-5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5F5F5F"/>
                </a:solidFill>
                <a:latin typeface="Tahoma"/>
                <a:cs typeface="Tahoma"/>
              </a:rPr>
              <a:t>by</a:t>
            </a:r>
            <a:r>
              <a:rPr sz="1200" spc="-4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5F5F5F"/>
                </a:solidFill>
                <a:latin typeface="Tahoma"/>
                <a:cs typeface="Tahoma"/>
              </a:rPr>
              <a:t>facilitating</a:t>
            </a:r>
            <a:r>
              <a:rPr sz="1200" spc="-6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200" spc="-25" dirty="0">
                <a:solidFill>
                  <a:srgbClr val="5F5F5F"/>
                </a:solidFill>
                <a:latin typeface="Tahoma"/>
                <a:cs typeface="Tahoma"/>
              </a:rPr>
              <a:t>data</a:t>
            </a:r>
            <a:r>
              <a:rPr sz="1200" spc="-5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200" spc="-30" dirty="0">
                <a:solidFill>
                  <a:srgbClr val="5F5F5F"/>
                </a:solidFill>
                <a:latin typeface="Tahoma"/>
                <a:cs typeface="Tahoma"/>
              </a:rPr>
              <a:t>gathering</a:t>
            </a:r>
            <a:r>
              <a:rPr sz="1200" spc="-6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200" spc="-25" dirty="0">
                <a:solidFill>
                  <a:srgbClr val="5F5F5F"/>
                </a:solidFill>
                <a:latin typeface="Tahoma"/>
                <a:cs typeface="Tahoma"/>
              </a:rPr>
              <a:t>and </a:t>
            </a:r>
            <a:r>
              <a:rPr sz="1200" dirty="0">
                <a:solidFill>
                  <a:srgbClr val="5F5F5F"/>
                </a:solidFill>
                <a:latin typeface="Tahoma"/>
                <a:cs typeface="Tahoma"/>
              </a:rPr>
              <a:t>providing accurate</a:t>
            </a:r>
            <a:r>
              <a:rPr sz="1200" spc="1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5F5F5F"/>
                </a:solidFill>
                <a:latin typeface="Tahoma"/>
                <a:cs typeface="Tahoma"/>
              </a:rPr>
              <a:t>and</a:t>
            </a:r>
            <a:r>
              <a:rPr sz="1200" spc="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5F5F5F"/>
                </a:solidFill>
                <a:latin typeface="Tahoma"/>
                <a:cs typeface="Tahoma"/>
              </a:rPr>
              <a:t>timely</a:t>
            </a:r>
            <a:r>
              <a:rPr sz="1200" spc="2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5F5F5F"/>
                </a:solidFill>
                <a:latin typeface="Tahoma"/>
                <a:cs typeface="Tahoma"/>
              </a:rPr>
              <a:t>information</a:t>
            </a:r>
            <a:r>
              <a:rPr sz="1200" spc="1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5F5F5F"/>
                </a:solidFill>
                <a:latin typeface="Tahoma"/>
                <a:cs typeface="Tahoma"/>
              </a:rPr>
              <a:t>for</a:t>
            </a:r>
            <a:r>
              <a:rPr sz="1200" spc="3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5F5F5F"/>
                </a:solidFill>
                <a:latin typeface="Tahoma"/>
                <a:cs typeface="Tahoma"/>
              </a:rPr>
              <a:t>decision</a:t>
            </a:r>
            <a:r>
              <a:rPr sz="1200" spc="1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200" spc="-30" dirty="0">
                <a:solidFill>
                  <a:srgbClr val="5F5F5F"/>
                </a:solidFill>
                <a:latin typeface="Tahoma"/>
                <a:cs typeface="Tahoma"/>
              </a:rPr>
              <a:t>making.</a:t>
            </a:r>
            <a:r>
              <a:rPr sz="1200" spc="1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200" spc="50" dirty="0">
                <a:solidFill>
                  <a:srgbClr val="5F5F5F"/>
                </a:solidFill>
                <a:latin typeface="Tahoma"/>
                <a:cs typeface="Tahoma"/>
              </a:rPr>
              <a:t>D&amp;A</a:t>
            </a:r>
            <a:r>
              <a:rPr sz="1200" spc="2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5F5F5F"/>
                </a:solidFill>
                <a:latin typeface="Tahoma"/>
                <a:cs typeface="Tahoma"/>
              </a:rPr>
              <a:t>provides</a:t>
            </a:r>
            <a:r>
              <a:rPr sz="1200" spc="1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5F5F5F"/>
                </a:solidFill>
                <a:latin typeface="Tahoma"/>
                <a:cs typeface="Tahoma"/>
              </a:rPr>
              <a:t>insight</a:t>
            </a:r>
            <a:r>
              <a:rPr sz="1200" spc="1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5F5F5F"/>
                </a:solidFill>
                <a:latin typeface="Tahoma"/>
                <a:cs typeface="Tahoma"/>
              </a:rPr>
              <a:t>into</a:t>
            </a:r>
            <a:r>
              <a:rPr sz="1200" spc="1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5F5F5F"/>
                </a:solidFill>
                <a:latin typeface="Tahoma"/>
                <a:cs typeface="Tahoma"/>
              </a:rPr>
              <a:t>cost-</a:t>
            </a:r>
            <a:r>
              <a:rPr sz="1200" dirty="0">
                <a:solidFill>
                  <a:srgbClr val="5F5F5F"/>
                </a:solidFill>
                <a:latin typeface="Tahoma"/>
                <a:cs typeface="Tahoma"/>
              </a:rPr>
              <a:t>saving</a:t>
            </a:r>
            <a:r>
              <a:rPr sz="1200" spc="1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5F5F5F"/>
                </a:solidFill>
                <a:latin typeface="Tahoma"/>
                <a:cs typeface="Tahoma"/>
              </a:rPr>
              <a:t>opportunities,</a:t>
            </a:r>
            <a:r>
              <a:rPr sz="1200" spc="2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200" spc="-25" dirty="0">
                <a:solidFill>
                  <a:srgbClr val="5F5F5F"/>
                </a:solidFill>
                <a:latin typeface="Tahoma"/>
                <a:cs typeface="Tahoma"/>
              </a:rPr>
              <a:t>new revenue</a:t>
            </a:r>
            <a:r>
              <a:rPr sz="1200" spc="-11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200" spc="-35" dirty="0">
                <a:solidFill>
                  <a:srgbClr val="5F5F5F"/>
                </a:solidFill>
                <a:latin typeface="Tahoma"/>
                <a:cs typeface="Tahoma"/>
              </a:rPr>
              <a:t>streams,</a:t>
            </a:r>
            <a:r>
              <a:rPr sz="1200" spc="-14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200" spc="-35" dirty="0">
                <a:solidFill>
                  <a:srgbClr val="5F5F5F"/>
                </a:solidFill>
                <a:latin typeface="Tahoma"/>
                <a:cs typeface="Tahoma"/>
              </a:rPr>
              <a:t>and</a:t>
            </a:r>
            <a:r>
              <a:rPr sz="1200" spc="-10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5F5F5F"/>
                </a:solidFill>
                <a:latin typeface="Tahoma"/>
                <a:cs typeface="Tahoma"/>
              </a:rPr>
              <a:t>risk</a:t>
            </a:r>
            <a:r>
              <a:rPr sz="1200" spc="-114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5F5F5F"/>
                </a:solidFill>
                <a:latin typeface="Tahoma"/>
                <a:cs typeface="Tahoma"/>
              </a:rPr>
              <a:t>management.</a:t>
            </a: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810"/>
              </a:spcBef>
            </a:pPr>
            <a:endParaRPr sz="1200">
              <a:latin typeface="Tahoma"/>
              <a:cs typeface="Tahoma"/>
            </a:endParaRPr>
          </a:p>
          <a:p>
            <a:pPr marR="589915" algn="ctr">
              <a:lnSpc>
                <a:spcPct val="100000"/>
              </a:lnSpc>
              <a:spcBef>
                <a:spcPts val="5"/>
              </a:spcBef>
            </a:pPr>
            <a:r>
              <a:rPr sz="1300" spc="-80" dirty="0">
                <a:solidFill>
                  <a:srgbClr val="969696"/>
                </a:solidFill>
                <a:latin typeface="Calibri"/>
                <a:cs typeface="Calibri"/>
              </a:rPr>
              <a:t>Investment</a:t>
            </a:r>
            <a:r>
              <a:rPr sz="1300" spc="-5" dirty="0">
                <a:solidFill>
                  <a:srgbClr val="969696"/>
                </a:solidFill>
                <a:latin typeface="Calibri"/>
                <a:cs typeface="Calibri"/>
              </a:rPr>
              <a:t> </a:t>
            </a:r>
            <a:r>
              <a:rPr sz="1300" spc="-10" dirty="0">
                <a:solidFill>
                  <a:srgbClr val="969696"/>
                </a:solidFill>
                <a:latin typeface="Calibri"/>
                <a:cs typeface="Calibri"/>
              </a:rPr>
              <a:t>Expectations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3122676" y="6338315"/>
            <a:ext cx="78105" cy="78105"/>
          </a:xfrm>
          <a:custGeom>
            <a:avLst/>
            <a:gdLst/>
            <a:ahLst/>
            <a:cxnLst/>
            <a:rect l="l" t="t" r="r" b="b"/>
            <a:pathLst>
              <a:path w="78105" h="78104">
                <a:moveTo>
                  <a:pt x="77724" y="0"/>
                </a:moveTo>
                <a:lnTo>
                  <a:pt x="0" y="0"/>
                </a:lnTo>
                <a:lnTo>
                  <a:pt x="0" y="77724"/>
                </a:lnTo>
                <a:lnTo>
                  <a:pt x="77724" y="77724"/>
                </a:lnTo>
                <a:lnTo>
                  <a:pt x="77724" y="0"/>
                </a:lnTo>
                <a:close/>
              </a:path>
            </a:pathLst>
          </a:custGeom>
          <a:solidFill>
            <a:srgbClr val="55555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4101084" y="6338315"/>
            <a:ext cx="78105" cy="78105"/>
          </a:xfrm>
          <a:custGeom>
            <a:avLst/>
            <a:gdLst/>
            <a:ahLst/>
            <a:cxnLst/>
            <a:rect l="l" t="t" r="r" b="b"/>
            <a:pathLst>
              <a:path w="78104" h="78104">
                <a:moveTo>
                  <a:pt x="77724" y="0"/>
                </a:moveTo>
                <a:lnTo>
                  <a:pt x="0" y="0"/>
                </a:lnTo>
                <a:lnTo>
                  <a:pt x="0" y="77724"/>
                </a:lnTo>
                <a:lnTo>
                  <a:pt x="77724" y="77724"/>
                </a:lnTo>
                <a:lnTo>
                  <a:pt x="77724" y="0"/>
                </a:lnTo>
                <a:close/>
              </a:path>
            </a:pathLst>
          </a:custGeom>
          <a:solidFill>
            <a:srgbClr val="46B5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5327903" y="6338315"/>
            <a:ext cx="78105" cy="78105"/>
          </a:xfrm>
          <a:custGeom>
            <a:avLst/>
            <a:gdLst/>
            <a:ahLst/>
            <a:cxnLst/>
            <a:rect l="l" t="t" r="r" b="b"/>
            <a:pathLst>
              <a:path w="78104" h="78104">
                <a:moveTo>
                  <a:pt x="77724" y="0"/>
                </a:moveTo>
                <a:lnTo>
                  <a:pt x="0" y="0"/>
                </a:lnTo>
                <a:lnTo>
                  <a:pt x="0" y="77724"/>
                </a:lnTo>
                <a:lnTo>
                  <a:pt x="77724" y="77724"/>
                </a:lnTo>
                <a:lnTo>
                  <a:pt x="77724" y="0"/>
                </a:lnTo>
                <a:close/>
              </a:path>
            </a:pathLst>
          </a:custGeom>
          <a:solidFill>
            <a:srgbClr val="46B592">
              <a:alpha val="3490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 txBox="1"/>
          <p:nvPr/>
        </p:nvSpPr>
        <p:spPr>
          <a:xfrm>
            <a:off x="181152" y="6384442"/>
            <a:ext cx="109220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i="1" spc="-100" dirty="0">
                <a:solidFill>
                  <a:srgbClr val="5F5F5F"/>
                </a:solidFill>
                <a:latin typeface="Lucida Sans"/>
                <a:cs typeface="Lucida Sans"/>
              </a:rPr>
              <a:t>Source:</a:t>
            </a:r>
            <a:r>
              <a:rPr sz="900" i="1" spc="-55" dirty="0">
                <a:solidFill>
                  <a:srgbClr val="5F5F5F"/>
                </a:solidFill>
                <a:latin typeface="Lucida Sans"/>
                <a:cs typeface="Lucida Sans"/>
              </a:rPr>
              <a:t> </a:t>
            </a:r>
            <a:r>
              <a:rPr sz="900" i="1" spc="-95" dirty="0">
                <a:solidFill>
                  <a:srgbClr val="5F5F5F"/>
                </a:solidFill>
                <a:latin typeface="Lucida Sans"/>
                <a:cs typeface="Lucida Sans"/>
              </a:rPr>
              <a:t>Gartner</a:t>
            </a:r>
            <a:r>
              <a:rPr sz="900" i="1" spc="-75" dirty="0">
                <a:solidFill>
                  <a:srgbClr val="5F5F5F"/>
                </a:solidFill>
                <a:latin typeface="Lucida Sans"/>
                <a:cs typeface="Lucida Sans"/>
              </a:rPr>
              <a:t> </a:t>
            </a:r>
            <a:r>
              <a:rPr sz="900" i="1" spc="-30" dirty="0">
                <a:solidFill>
                  <a:srgbClr val="5F5F5F"/>
                </a:solidFill>
                <a:latin typeface="Lucida Sans"/>
                <a:cs typeface="Lucida Sans"/>
              </a:rPr>
              <a:t>(2020)</a:t>
            </a:r>
            <a:endParaRPr sz="900">
              <a:latin typeface="Lucida Sans"/>
              <a:cs typeface="Lucida Sans"/>
            </a:endParaRPr>
          </a:p>
        </p:txBody>
      </p:sp>
      <p:sp>
        <p:nvSpPr>
          <p:cNvPr id="54" name="object 5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6347" rIns="0" bIns="0" rtlCol="0">
            <a:spAutoFit/>
          </a:bodyPr>
          <a:lstStyle/>
          <a:p>
            <a:pPr marL="2392045">
              <a:lnSpc>
                <a:spcPts val="1250"/>
              </a:lnSpc>
            </a:pPr>
            <a:fld id="{81D60167-4931-47E6-BA6A-407CBD079E47}" type="slidenum">
              <a:rPr spc="-25" dirty="0"/>
              <a:t>217</a:t>
            </a:fld>
            <a:endParaRPr spc="-25" dirty="0"/>
          </a:p>
        </p:txBody>
      </p:sp>
      <p:sp>
        <p:nvSpPr>
          <p:cNvPr id="55" name="object 5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/>
              <a:t>©</a:t>
            </a:r>
            <a:r>
              <a:rPr spc="-15" dirty="0"/>
              <a:t> </a:t>
            </a:r>
            <a:r>
              <a:rPr dirty="0"/>
              <a:t>The</a:t>
            </a:r>
            <a:r>
              <a:rPr spc="-30" dirty="0"/>
              <a:t> </a:t>
            </a:r>
            <a:r>
              <a:rPr dirty="0"/>
              <a:t>KPI</a:t>
            </a:r>
            <a:r>
              <a:rPr spc="-5" dirty="0"/>
              <a:t> </a:t>
            </a:r>
            <a:r>
              <a:rPr dirty="0"/>
              <a:t>Institute</a:t>
            </a:r>
            <a:r>
              <a:rPr spc="-20" dirty="0"/>
              <a:t> 2023</a:t>
            </a:r>
          </a:p>
        </p:txBody>
      </p:sp>
    </p:spTree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27164" y="184404"/>
            <a:ext cx="1937003" cy="161544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0" y="531876"/>
            <a:ext cx="277495" cy="715010"/>
          </a:xfrm>
          <a:custGeom>
            <a:avLst/>
            <a:gdLst/>
            <a:ahLst/>
            <a:cxnLst/>
            <a:rect l="l" t="t" r="r" b="b"/>
            <a:pathLst>
              <a:path w="277495" h="715010">
                <a:moveTo>
                  <a:pt x="277368" y="0"/>
                </a:moveTo>
                <a:lnTo>
                  <a:pt x="0" y="0"/>
                </a:lnTo>
                <a:lnTo>
                  <a:pt x="0" y="714756"/>
                </a:lnTo>
                <a:lnTo>
                  <a:pt x="277368" y="714756"/>
                </a:lnTo>
                <a:lnTo>
                  <a:pt x="277368" y="0"/>
                </a:lnTo>
                <a:close/>
              </a:path>
            </a:pathLst>
          </a:custGeom>
          <a:solidFill>
            <a:srgbClr val="9F9F9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61544" y="6553200"/>
            <a:ext cx="8820150" cy="0"/>
          </a:xfrm>
          <a:custGeom>
            <a:avLst/>
            <a:gdLst/>
            <a:ahLst/>
            <a:cxnLst/>
            <a:rect l="l" t="t" r="r" b="b"/>
            <a:pathLst>
              <a:path w="8820150">
                <a:moveTo>
                  <a:pt x="0" y="0"/>
                </a:moveTo>
                <a:lnTo>
                  <a:pt x="8820023" y="0"/>
                </a:lnTo>
              </a:path>
            </a:pathLst>
          </a:custGeom>
          <a:ln w="9525">
            <a:solidFill>
              <a:srgbClr val="D0CEC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58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40"/>
              </a:spcBef>
            </a:pPr>
            <a:r>
              <a:rPr spc="210" dirty="0"/>
              <a:t>SESSION</a:t>
            </a:r>
            <a:r>
              <a:rPr spc="-15" dirty="0"/>
              <a:t> </a:t>
            </a:r>
            <a:r>
              <a:rPr spc="240" dirty="0"/>
              <a:t>REVIEW</a:t>
            </a:r>
          </a:p>
          <a:p>
            <a:pPr marL="16510">
              <a:lnSpc>
                <a:spcPct val="100000"/>
              </a:lnSpc>
              <a:spcBef>
                <a:spcPts val="254"/>
              </a:spcBef>
            </a:pPr>
            <a:r>
              <a:rPr sz="1800" dirty="0"/>
              <a:t>Data</a:t>
            </a:r>
            <a:r>
              <a:rPr sz="1800" spc="-55" dirty="0"/>
              <a:t> </a:t>
            </a:r>
            <a:r>
              <a:rPr sz="1800" spc="-10" dirty="0"/>
              <a:t>Gathering</a:t>
            </a:r>
            <a:endParaRPr sz="1800"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6347" rIns="0" bIns="0" rtlCol="0">
            <a:spAutoFit/>
          </a:bodyPr>
          <a:lstStyle/>
          <a:p>
            <a:pPr marL="2392045">
              <a:lnSpc>
                <a:spcPts val="1250"/>
              </a:lnSpc>
            </a:pPr>
            <a:fld id="{81D60167-4931-47E6-BA6A-407CBD079E47}" type="slidenum">
              <a:rPr spc="-25" dirty="0"/>
              <a:t>218</a:t>
            </a:fld>
            <a:endParaRPr spc="-25" dirty="0"/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/>
              <a:t>©</a:t>
            </a:r>
            <a:r>
              <a:rPr spc="-15" dirty="0"/>
              <a:t> </a:t>
            </a:r>
            <a:r>
              <a:rPr dirty="0"/>
              <a:t>The</a:t>
            </a:r>
            <a:r>
              <a:rPr spc="-30" dirty="0"/>
              <a:t> </a:t>
            </a:r>
            <a:r>
              <a:rPr dirty="0"/>
              <a:t>KPI</a:t>
            </a:r>
            <a:r>
              <a:rPr spc="-5" dirty="0"/>
              <a:t> </a:t>
            </a:r>
            <a:r>
              <a:rPr dirty="0"/>
              <a:t>Institute</a:t>
            </a:r>
            <a:r>
              <a:rPr spc="-20" dirty="0"/>
              <a:t> 2023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37489" y="1564893"/>
            <a:ext cx="8027670" cy="3352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95"/>
              </a:spcBef>
              <a:buClr>
                <a:srgbClr val="087150"/>
              </a:buClr>
              <a:buFont typeface="Segoe UI Symbol"/>
              <a:buChar char="⮚"/>
              <a:tabLst>
                <a:tab pos="240665" algn="l"/>
              </a:tabLst>
            </a:pP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Data</a:t>
            </a:r>
            <a:r>
              <a:rPr sz="1600" spc="-13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0" dirty="0">
                <a:solidFill>
                  <a:srgbClr val="5F5F5F"/>
                </a:solidFill>
                <a:latin typeface="Tahoma"/>
                <a:cs typeface="Tahoma"/>
              </a:rPr>
              <a:t>quality</a:t>
            </a:r>
            <a:r>
              <a:rPr sz="1600" spc="-13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40" dirty="0">
                <a:solidFill>
                  <a:srgbClr val="5F5F5F"/>
                </a:solidFill>
                <a:latin typeface="Tahoma"/>
                <a:cs typeface="Tahoma"/>
              </a:rPr>
              <a:t>dimensions:</a:t>
            </a:r>
            <a:r>
              <a:rPr sz="1600" spc="-16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45" dirty="0">
                <a:solidFill>
                  <a:srgbClr val="5F5F5F"/>
                </a:solidFill>
                <a:latin typeface="Tahoma"/>
                <a:cs typeface="Tahoma"/>
              </a:rPr>
              <a:t>completeness,</a:t>
            </a:r>
            <a:r>
              <a:rPr sz="1600" spc="-13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30" dirty="0">
                <a:solidFill>
                  <a:srgbClr val="5F5F5F"/>
                </a:solidFill>
                <a:latin typeface="Tahoma"/>
                <a:cs typeface="Tahoma"/>
              </a:rPr>
              <a:t>validity,</a:t>
            </a:r>
            <a:r>
              <a:rPr sz="1600" spc="-17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45" dirty="0">
                <a:solidFill>
                  <a:srgbClr val="5F5F5F"/>
                </a:solidFill>
                <a:latin typeface="Tahoma"/>
                <a:cs typeface="Tahoma"/>
              </a:rPr>
              <a:t>accuracy,</a:t>
            </a:r>
            <a:r>
              <a:rPr sz="1600" spc="-16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35" dirty="0">
                <a:solidFill>
                  <a:srgbClr val="5F5F5F"/>
                </a:solidFill>
                <a:latin typeface="Tahoma"/>
                <a:cs typeface="Tahoma"/>
              </a:rPr>
              <a:t>consistency,</a:t>
            </a:r>
            <a:r>
              <a:rPr sz="1600" spc="-14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5" dirty="0">
                <a:solidFill>
                  <a:srgbClr val="5F5F5F"/>
                </a:solidFill>
                <a:latin typeface="Tahoma"/>
                <a:cs typeface="Tahoma"/>
              </a:rPr>
              <a:t>integrity,</a:t>
            </a:r>
            <a:r>
              <a:rPr sz="1600" spc="-13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timeliness.</a:t>
            </a:r>
            <a:endParaRPr sz="16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595"/>
              </a:spcBef>
              <a:buClr>
                <a:srgbClr val="087150"/>
              </a:buClr>
              <a:buFont typeface="Segoe UI Symbol"/>
              <a:buChar char="⮚"/>
            </a:pPr>
            <a:endParaRPr sz="1600">
              <a:latin typeface="Tahoma"/>
              <a:cs typeface="Tahoma"/>
            </a:endParaRPr>
          </a:p>
          <a:p>
            <a:pPr marL="240665" indent="-227965">
              <a:lnSpc>
                <a:spcPct val="100000"/>
              </a:lnSpc>
              <a:buClr>
                <a:srgbClr val="087150"/>
              </a:buClr>
              <a:buFont typeface="Segoe UI Symbol"/>
              <a:buChar char="⮚"/>
              <a:tabLst>
                <a:tab pos="240665" algn="l"/>
              </a:tabLst>
            </a:pP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KPI</a:t>
            </a:r>
            <a:r>
              <a:rPr sz="1600" spc="-14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0" dirty="0">
                <a:solidFill>
                  <a:srgbClr val="5F5F5F"/>
                </a:solidFill>
                <a:latin typeface="Tahoma"/>
                <a:cs typeface="Tahoma"/>
              </a:rPr>
              <a:t>activation</a:t>
            </a:r>
            <a:r>
              <a:rPr sz="1600" spc="-14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tools:</a:t>
            </a:r>
            <a:endParaRPr sz="1600">
              <a:latin typeface="Tahoma"/>
              <a:cs typeface="Tahoma"/>
            </a:endParaRPr>
          </a:p>
          <a:p>
            <a:pPr marL="756285" lvl="1" indent="-286385">
              <a:lnSpc>
                <a:spcPct val="100000"/>
              </a:lnSpc>
              <a:spcBef>
                <a:spcPts val="315"/>
              </a:spcBef>
              <a:buClr>
                <a:srgbClr val="087150"/>
              </a:buClr>
              <a:buFont typeface="Arial"/>
              <a:buChar char="•"/>
              <a:tabLst>
                <a:tab pos="756285" algn="l"/>
              </a:tabLst>
            </a:pP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Data</a:t>
            </a:r>
            <a:r>
              <a:rPr sz="1600" spc="-15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30" dirty="0">
                <a:solidFill>
                  <a:srgbClr val="5F5F5F"/>
                </a:solidFill>
                <a:latin typeface="Tahoma"/>
                <a:cs typeface="Tahoma"/>
              </a:rPr>
              <a:t>gathering</a:t>
            </a:r>
            <a:r>
              <a:rPr sz="1600" spc="-13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0" dirty="0">
                <a:solidFill>
                  <a:srgbClr val="5F5F5F"/>
                </a:solidFill>
                <a:latin typeface="Tahoma"/>
                <a:cs typeface="Tahoma"/>
              </a:rPr>
              <a:t>process</a:t>
            </a:r>
            <a:r>
              <a:rPr sz="1600" spc="-14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0" dirty="0">
                <a:solidFill>
                  <a:srgbClr val="5F5F5F"/>
                </a:solidFill>
                <a:latin typeface="Tahoma"/>
                <a:cs typeface="Tahoma"/>
              </a:rPr>
              <a:t>map;</a:t>
            </a:r>
            <a:endParaRPr sz="1600">
              <a:latin typeface="Tahoma"/>
              <a:cs typeface="Tahoma"/>
            </a:endParaRPr>
          </a:p>
          <a:p>
            <a:pPr marL="756285" lvl="1" indent="-286385">
              <a:lnSpc>
                <a:spcPct val="100000"/>
              </a:lnSpc>
              <a:spcBef>
                <a:spcPts val="310"/>
              </a:spcBef>
              <a:buClr>
                <a:srgbClr val="087150"/>
              </a:buClr>
              <a:buFont typeface="Arial"/>
              <a:buChar char="•"/>
              <a:tabLst>
                <a:tab pos="756285" algn="l"/>
              </a:tabLst>
            </a:pP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KPI</a:t>
            </a:r>
            <a:r>
              <a:rPr sz="1600" spc="-14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5" dirty="0">
                <a:solidFill>
                  <a:srgbClr val="5F5F5F"/>
                </a:solidFill>
                <a:latin typeface="Tahoma"/>
                <a:cs typeface="Tahoma"/>
              </a:rPr>
              <a:t>documentation</a:t>
            </a:r>
            <a:r>
              <a:rPr sz="1600" spc="-13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form;</a:t>
            </a:r>
            <a:endParaRPr sz="1600">
              <a:latin typeface="Tahoma"/>
              <a:cs typeface="Tahoma"/>
            </a:endParaRPr>
          </a:p>
          <a:p>
            <a:pPr marL="756285" lvl="1" indent="-286385">
              <a:lnSpc>
                <a:spcPct val="100000"/>
              </a:lnSpc>
              <a:spcBef>
                <a:spcPts val="305"/>
              </a:spcBef>
              <a:buClr>
                <a:srgbClr val="087150"/>
              </a:buClr>
              <a:buFont typeface="Arial"/>
              <a:buChar char="•"/>
              <a:tabLst>
                <a:tab pos="756285" algn="l"/>
              </a:tabLst>
            </a:pP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Data</a:t>
            </a:r>
            <a:r>
              <a:rPr sz="1600" spc="-15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30" dirty="0">
                <a:solidFill>
                  <a:srgbClr val="5F5F5F"/>
                </a:solidFill>
                <a:latin typeface="Tahoma"/>
                <a:cs typeface="Tahoma"/>
              </a:rPr>
              <a:t>gathering</a:t>
            </a:r>
            <a:r>
              <a:rPr sz="1600" spc="-13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template.</a:t>
            </a:r>
            <a:endParaRPr sz="1600">
              <a:latin typeface="Tahoma"/>
              <a:cs typeface="Tahoma"/>
            </a:endParaRPr>
          </a:p>
          <a:p>
            <a:pPr lvl="1">
              <a:lnSpc>
                <a:spcPct val="100000"/>
              </a:lnSpc>
              <a:spcBef>
                <a:spcPts val="1605"/>
              </a:spcBef>
              <a:buClr>
                <a:srgbClr val="087150"/>
              </a:buClr>
              <a:buFont typeface="Arial"/>
              <a:buChar char="•"/>
            </a:pPr>
            <a:endParaRPr sz="1600">
              <a:latin typeface="Tahoma"/>
              <a:cs typeface="Tahoma"/>
            </a:endParaRPr>
          </a:p>
          <a:p>
            <a:pPr marL="240665" indent="-227965">
              <a:lnSpc>
                <a:spcPct val="100000"/>
              </a:lnSpc>
              <a:buClr>
                <a:srgbClr val="087150"/>
              </a:buClr>
              <a:buFont typeface="Segoe UI Symbol"/>
              <a:buChar char="⮚"/>
              <a:tabLst>
                <a:tab pos="240665" algn="l"/>
              </a:tabLst>
            </a:pP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KPI</a:t>
            </a:r>
            <a:r>
              <a:rPr sz="1600" spc="-14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0" dirty="0">
                <a:solidFill>
                  <a:srgbClr val="5F5F5F"/>
                </a:solidFill>
                <a:latin typeface="Tahoma"/>
                <a:cs typeface="Tahoma"/>
              </a:rPr>
              <a:t>activation</a:t>
            </a:r>
            <a:r>
              <a:rPr sz="1600" spc="-14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techniques:</a:t>
            </a:r>
            <a:endParaRPr sz="1600">
              <a:latin typeface="Tahoma"/>
              <a:cs typeface="Tahoma"/>
            </a:endParaRPr>
          </a:p>
          <a:p>
            <a:pPr marL="756285" lvl="1" indent="-286385">
              <a:lnSpc>
                <a:spcPct val="100000"/>
              </a:lnSpc>
              <a:spcBef>
                <a:spcPts val="315"/>
              </a:spcBef>
              <a:buClr>
                <a:srgbClr val="087150"/>
              </a:buClr>
              <a:buFont typeface="Arial"/>
              <a:buChar char="•"/>
              <a:tabLst>
                <a:tab pos="756285" algn="l"/>
              </a:tabLst>
            </a:pP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Meeting</a:t>
            </a:r>
            <a:r>
              <a:rPr sz="1600" spc="-16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KPI</a:t>
            </a:r>
            <a:r>
              <a:rPr sz="1600" spc="-16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40" dirty="0">
                <a:solidFill>
                  <a:srgbClr val="5F5F5F"/>
                </a:solidFill>
                <a:latin typeface="Tahoma"/>
                <a:cs typeface="Tahoma"/>
              </a:rPr>
              <a:t>data</a:t>
            </a:r>
            <a:r>
              <a:rPr sz="1600" spc="-15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5" dirty="0">
                <a:solidFill>
                  <a:srgbClr val="5F5F5F"/>
                </a:solidFill>
                <a:latin typeface="Tahoma"/>
                <a:cs typeface="Tahoma"/>
              </a:rPr>
              <a:t>custodians</a:t>
            </a:r>
            <a:r>
              <a:rPr sz="1600" spc="-15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in</a:t>
            </a:r>
            <a:r>
              <a:rPr sz="1600" spc="-16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person;</a:t>
            </a:r>
            <a:endParaRPr sz="1600">
              <a:latin typeface="Tahoma"/>
              <a:cs typeface="Tahoma"/>
            </a:endParaRPr>
          </a:p>
          <a:p>
            <a:pPr marL="756285" lvl="1" indent="-286385">
              <a:lnSpc>
                <a:spcPct val="100000"/>
              </a:lnSpc>
              <a:spcBef>
                <a:spcPts val="300"/>
              </a:spcBef>
              <a:buClr>
                <a:srgbClr val="087150"/>
              </a:buClr>
              <a:buFont typeface="Arial"/>
              <a:buChar char="•"/>
              <a:tabLst>
                <a:tab pos="756285" algn="l"/>
              </a:tabLst>
            </a:pPr>
            <a:r>
              <a:rPr sz="1600" spc="-40" dirty="0">
                <a:solidFill>
                  <a:srgbClr val="5F5F5F"/>
                </a:solidFill>
                <a:latin typeface="Tahoma"/>
                <a:cs typeface="Tahoma"/>
              </a:rPr>
              <a:t>Involving</a:t>
            </a:r>
            <a:r>
              <a:rPr sz="1600" spc="-18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40" dirty="0">
                <a:solidFill>
                  <a:srgbClr val="5F5F5F"/>
                </a:solidFill>
                <a:latin typeface="Tahoma"/>
                <a:cs typeface="Tahoma"/>
              </a:rPr>
              <a:t>data</a:t>
            </a:r>
            <a:r>
              <a:rPr sz="1600" spc="-15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5" dirty="0">
                <a:solidFill>
                  <a:srgbClr val="5F5F5F"/>
                </a:solidFill>
                <a:latin typeface="Tahoma"/>
                <a:cs typeface="Tahoma"/>
              </a:rPr>
              <a:t>custodians</a:t>
            </a:r>
            <a:r>
              <a:rPr sz="1600" spc="-17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in</a:t>
            </a:r>
            <a:r>
              <a:rPr sz="1600" spc="-16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75" dirty="0">
                <a:solidFill>
                  <a:srgbClr val="5F5F5F"/>
                </a:solidFill>
                <a:latin typeface="Tahoma"/>
                <a:cs typeface="Tahoma"/>
              </a:rPr>
              <a:t>a</a:t>
            </a:r>
            <a:r>
              <a:rPr sz="1600" spc="-15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35" dirty="0">
                <a:solidFill>
                  <a:srgbClr val="5F5F5F"/>
                </a:solidFill>
                <a:latin typeface="Tahoma"/>
                <a:cs typeface="Tahoma"/>
              </a:rPr>
              <a:t>community</a:t>
            </a:r>
            <a:r>
              <a:rPr sz="1600" spc="-16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of</a:t>
            </a:r>
            <a:r>
              <a:rPr sz="1600" spc="-16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practice;</a:t>
            </a:r>
            <a:endParaRPr sz="1600">
              <a:latin typeface="Tahoma"/>
              <a:cs typeface="Tahoma"/>
            </a:endParaRPr>
          </a:p>
          <a:p>
            <a:pPr marL="756285" lvl="1" indent="-286385">
              <a:lnSpc>
                <a:spcPct val="100000"/>
              </a:lnSpc>
              <a:spcBef>
                <a:spcPts val="315"/>
              </a:spcBef>
              <a:buClr>
                <a:srgbClr val="087150"/>
              </a:buClr>
              <a:buFont typeface="Arial"/>
              <a:buChar char="•"/>
              <a:tabLst>
                <a:tab pos="756285" algn="l"/>
              </a:tabLst>
            </a:pPr>
            <a:r>
              <a:rPr sz="1600" spc="-45" dirty="0">
                <a:solidFill>
                  <a:srgbClr val="5F5F5F"/>
                </a:solidFill>
                <a:latin typeface="Tahoma"/>
                <a:cs typeface="Tahoma"/>
              </a:rPr>
              <a:t>Sending</a:t>
            </a:r>
            <a:r>
              <a:rPr sz="1600" spc="-15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reminder</a:t>
            </a:r>
            <a:r>
              <a:rPr sz="1600" spc="-15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email.</a:t>
            </a:r>
            <a:endParaRPr sz="16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27164" y="184404"/>
            <a:ext cx="1937003" cy="161544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0" y="531876"/>
            <a:ext cx="277495" cy="715010"/>
          </a:xfrm>
          <a:custGeom>
            <a:avLst/>
            <a:gdLst/>
            <a:ahLst/>
            <a:cxnLst/>
            <a:rect l="l" t="t" r="r" b="b"/>
            <a:pathLst>
              <a:path w="277495" h="715010">
                <a:moveTo>
                  <a:pt x="277368" y="0"/>
                </a:moveTo>
                <a:lnTo>
                  <a:pt x="0" y="0"/>
                </a:lnTo>
                <a:lnTo>
                  <a:pt x="0" y="714756"/>
                </a:lnTo>
                <a:lnTo>
                  <a:pt x="277368" y="714756"/>
                </a:lnTo>
                <a:lnTo>
                  <a:pt x="277368" y="0"/>
                </a:lnTo>
                <a:close/>
              </a:path>
            </a:pathLst>
          </a:custGeom>
          <a:solidFill>
            <a:srgbClr val="5F5F5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61544" y="6553200"/>
            <a:ext cx="8820150" cy="0"/>
          </a:xfrm>
          <a:custGeom>
            <a:avLst/>
            <a:gdLst/>
            <a:ahLst/>
            <a:cxnLst/>
            <a:rect l="l" t="t" r="r" b="b"/>
            <a:pathLst>
              <a:path w="8820150">
                <a:moveTo>
                  <a:pt x="0" y="0"/>
                </a:moveTo>
                <a:lnTo>
                  <a:pt x="8820023" y="0"/>
                </a:lnTo>
              </a:path>
            </a:pathLst>
          </a:custGeom>
          <a:ln w="9525">
            <a:solidFill>
              <a:srgbClr val="D0CEC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360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220" dirty="0"/>
              <a:t>REFERENCES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6347" rIns="0" bIns="0" rtlCol="0">
            <a:spAutoFit/>
          </a:bodyPr>
          <a:lstStyle/>
          <a:p>
            <a:pPr marL="2392045">
              <a:lnSpc>
                <a:spcPts val="1250"/>
              </a:lnSpc>
            </a:pPr>
            <a:fld id="{81D60167-4931-47E6-BA6A-407CBD079E47}" type="slidenum">
              <a:rPr spc="-25" dirty="0"/>
              <a:t>219</a:t>
            </a:fld>
            <a:endParaRPr spc="-25" dirty="0"/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/>
              <a:t>©</a:t>
            </a:r>
            <a:r>
              <a:rPr spc="-15" dirty="0"/>
              <a:t> </a:t>
            </a:r>
            <a:r>
              <a:rPr dirty="0"/>
              <a:t>The</a:t>
            </a:r>
            <a:r>
              <a:rPr spc="-30" dirty="0"/>
              <a:t> </a:t>
            </a:r>
            <a:r>
              <a:rPr dirty="0"/>
              <a:t>KPI</a:t>
            </a:r>
            <a:r>
              <a:rPr spc="-5" dirty="0"/>
              <a:t> </a:t>
            </a:r>
            <a:r>
              <a:rPr dirty="0"/>
              <a:t>Institute</a:t>
            </a:r>
            <a:r>
              <a:rPr spc="-20" dirty="0"/>
              <a:t> 2023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37489" y="1512163"/>
            <a:ext cx="8363584" cy="2403475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56210" indent="-143510">
              <a:lnSpc>
                <a:spcPct val="100000"/>
              </a:lnSpc>
              <a:spcBef>
                <a:spcPts val="700"/>
              </a:spcBef>
              <a:buClr>
                <a:srgbClr val="087150"/>
              </a:buClr>
              <a:buFont typeface="Arial"/>
              <a:buChar char="▪"/>
              <a:tabLst>
                <a:tab pos="156210" algn="l"/>
              </a:tabLst>
            </a:pPr>
            <a:r>
              <a:rPr sz="1400" spc="50" dirty="0">
                <a:solidFill>
                  <a:srgbClr val="5F5F5F"/>
                </a:solidFill>
                <a:latin typeface="Tahoma"/>
                <a:cs typeface="Tahoma"/>
              </a:rPr>
              <a:t>EQAVET</a:t>
            </a:r>
            <a:r>
              <a:rPr sz="1400" spc="-114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110" dirty="0">
                <a:solidFill>
                  <a:srgbClr val="5F5F5F"/>
                </a:solidFill>
                <a:latin typeface="Tahoma"/>
                <a:cs typeface="Tahoma"/>
              </a:rPr>
              <a:t>(n.d.),</a:t>
            </a:r>
            <a:r>
              <a:rPr sz="1400" spc="-9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5F5F5F"/>
                </a:solidFill>
                <a:latin typeface="Tahoma"/>
                <a:cs typeface="Tahoma"/>
              </a:rPr>
              <a:t>Mission.</a:t>
            </a:r>
            <a:r>
              <a:rPr sz="1400" spc="-6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5F5F5F"/>
                </a:solidFill>
                <a:latin typeface="Tahoma"/>
                <a:cs typeface="Tahoma"/>
              </a:rPr>
              <a:t>Available</a:t>
            </a:r>
            <a:r>
              <a:rPr sz="1400" spc="-12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70" dirty="0">
                <a:solidFill>
                  <a:srgbClr val="5F5F5F"/>
                </a:solidFill>
                <a:latin typeface="Tahoma"/>
                <a:cs typeface="Tahoma"/>
              </a:rPr>
              <a:t>at:</a:t>
            </a:r>
            <a:r>
              <a:rPr sz="1400" spc="-8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u="sng" spc="-40" dirty="0">
                <a:solidFill>
                  <a:srgbClr val="5F5F5F"/>
                </a:solidFill>
                <a:uFill>
                  <a:solidFill>
                    <a:srgbClr val="5F5F5F"/>
                  </a:solidFill>
                </a:uFill>
                <a:latin typeface="Tahoma"/>
                <a:cs typeface="Tahoma"/>
                <a:hlinkClick r:id="rId3"/>
              </a:rPr>
              <a:t>http://www.eqavet.eu/gns/about-</a:t>
            </a:r>
            <a:r>
              <a:rPr sz="1400" u="sng" spc="-10" dirty="0">
                <a:solidFill>
                  <a:srgbClr val="5F5F5F"/>
                </a:solidFill>
                <a:uFill>
                  <a:solidFill>
                    <a:srgbClr val="5F5F5F"/>
                  </a:solidFill>
                </a:uFill>
                <a:latin typeface="Tahoma"/>
                <a:cs typeface="Tahoma"/>
                <a:hlinkClick r:id="rId3"/>
              </a:rPr>
              <a:t>eqavet/mission.aspx</a:t>
            </a:r>
            <a:r>
              <a:rPr sz="1400" spc="-10" dirty="0">
                <a:solidFill>
                  <a:srgbClr val="5F5F5F"/>
                </a:solidFill>
                <a:latin typeface="Tahoma"/>
                <a:cs typeface="Tahoma"/>
              </a:rPr>
              <a:t>;</a:t>
            </a:r>
            <a:endParaRPr sz="1400">
              <a:latin typeface="Tahoma"/>
              <a:cs typeface="Tahoma"/>
            </a:endParaRPr>
          </a:p>
          <a:p>
            <a:pPr marL="156210" indent="-143510">
              <a:lnSpc>
                <a:spcPct val="100000"/>
              </a:lnSpc>
              <a:spcBef>
                <a:spcPts val="600"/>
              </a:spcBef>
              <a:buClr>
                <a:srgbClr val="087150"/>
              </a:buClr>
              <a:buFont typeface="Arial"/>
              <a:buChar char="▪"/>
              <a:tabLst>
                <a:tab pos="156210" algn="l"/>
              </a:tabLst>
            </a:pPr>
            <a:r>
              <a:rPr sz="1400" spc="-10" dirty="0">
                <a:solidFill>
                  <a:srgbClr val="5F5F5F"/>
                </a:solidFill>
                <a:latin typeface="Tahoma"/>
                <a:cs typeface="Tahoma"/>
              </a:rPr>
              <a:t>Spider</a:t>
            </a:r>
            <a:r>
              <a:rPr sz="1400" spc="-13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20" dirty="0">
                <a:solidFill>
                  <a:srgbClr val="5F5F5F"/>
                </a:solidFill>
                <a:latin typeface="Tahoma"/>
                <a:cs typeface="Tahoma"/>
              </a:rPr>
              <a:t>Strategies</a:t>
            </a:r>
            <a:r>
              <a:rPr sz="1400" spc="-15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35" dirty="0">
                <a:solidFill>
                  <a:srgbClr val="5F5F5F"/>
                </a:solidFill>
                <a:latin typeface="Tahoma"/>
                <a:cs typeface="Tahoma"/>
              </a:rPr>
              <a:t>(2018),</a:t>
            </a:r>
            <a:r>
              <a:rPr sz="1400" spc="-14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20" dirty="0">
                <a:solidFill>
                  <a:srgbClr val="5F5F5F"/>
                </a:solidFill>
                <a:latin typeface="Tahoma"/>
                <a:cs typeface="Tahoma"/>
              </a:rPr>
              <a:t>QuickScore.</a:t>
            </a:r>
            <a:r>
              <a:rPr sz="1400" spc="-12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5F5F5F"/>
                </a:solidFill>
                <a:latin typeface="Tahoma"/>
                <a:cs typeface="Tahoma"/>
              </a:rPr>
              <a:t>Available</a:t>
            </a:r>
            <a:r>
              <a:rPr sz="1400" spc="-14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70" dirty="0">
                <a:solidFill>
                  <a:srgbClr val="5F5F5F"/>
                </a:solidFill>
                <a:latin typeface="Tahoma"/>
                <a:cs typeface="Tahoma"/>
              </a:rPr>
              <a:t>at:</a:t>
            </a:r>
            <a:r>
              <a:rPr sz="1400" spc="-12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u="sng" spc="-10" dirty="0">
                <a:solidFill>
                  <a:srgbClr val="5F5F5F"/>
                </a:solidFill>
                <a:uFill>
                  <a:solidFill>
                    <a:srgbClr val="5F5F5F"/>
                  </a:solidFill>
                </a:uFill>
                <a:latin typeface="Tahoma"/>
                <a:cs typeface="Tahoma"/>
                <a:hlinkClick r:id="rId4"/>
              </a:rPr>
              <a:t>http://www.integerperform.com/</a:t>
            </a:r>
            <a:r>
              <a:rPr sz="1400" spc="-10" dirty="0">
                <a:solidFill>
                  <a:srgbClr val="5F5F5F"/>
                </a:solidFill>
                <a:latin typeface="Tahoma"/>
                <a:cs typeface="Tahoma"/>
              </a:rPr>
              <a:t>;</a:t>
            </a:r>
            <a:endParaRPr sz="1400">
              <a:latin typeface="Tahoma"/>
              <a:cs typeface="Tahoma"/>
            </a:endParaRPr>
          </a:p>
          <a:p>
            <a:pPr marL="156210" indent="-143510">
              <a:lnSpc>
                <a:spcPct val="100000"/>
              </a:lnSpc>
              <a:spcBef>
                <a:spcPts val="600"/>
              </a:spcBef>
              <a:buClr>
                <a:srgbClr val="087150"/>
              </a:buClr>
              <a:buFont typeface="Arial"/>
              <a:buChar char="▪"/>
              <a:tabLst>
                <a:tab pos="156210" algn="l"/>
              </a:tabLst>
            </a:pPr>
            <a:r>
              <a:rPr sz="1400" spc="-20" dirty="0">
                <a:solidFill>
                  <a:srgbClr val="5F5F5F"/>
                </a:solidFill>
                <a:latin typeface="Tahoma"/>
                <a:cs typeface="Tahoma"/>
              </a:rPr>
              <a:t>The</a:t>
            </a:r>
            <a:r>
              <a:rPr sz="1400" spc="-12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5F5F5F"/>
                </a:solidFill>
                <a:latin typeface="Tahoma"/>
                <a:cs typeface="Tahoma"/>
              </a:rPr>
              <a:t>KPI</a:t>
            </a:r>
            <a:r>
              <a:rPr sz="1400" spc="-13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20" dirty="0">
                <a:solidFill>
                  <a:srgbClr val="5F5F5F"/>
                </a:solidFill>
                <a:latin typeface="Tahoma"/>
                <a:cs typeface="Tahoma"/>
              </a:rPr>
              <a:t>Institute</a:t>
            </a:r>
            <a:r>
              <a:rPr sz="1400" spc="-13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35" dirty="0">
                <a:solidFill>
                  <a:srgbClr val="5F5F5F"/>
                </a:solidFill>
                <a:latin typeface="Tahoma"/>
                <a:cs typeface="Tahoma"/>
              </a:rPr>
              <a:t>(2023),</a:t>
            </a:r>
            <a:r>
              <a:rPr sz="1400" spc="-14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5F5F5F"/>
                </a:solidFill>
                <a:latin typeface="Tahoma"/>
                <a:cs typeface="Tahoma"/>
              </a:rPr>
              <a:t>Performance</a:t>
            </a:r>
            <a:r>
              <a:rPr sz="1400" spc="-14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5F5F5F"/>
                </a:solidFill>
                <a:latin typeface="Tahoma"/>
                <a:cs typeface="Tahoma"/>
              </a:rPr>
              <a:t>Management</a:t>
            </a:r>
            <a:r>
              <a:rPr sz="1400" spc="-15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25" dirty="0">
                <a:solidFill>
                  <a:srgbClr val="5F5F5F"/>
                </a:solidFill>
                <a:latin typeface="Tahoma"/>
                <a:cs typeface="Tahoma"/>
              </a:rPr>
              <a:t>Toolkit,</a:t>
            </a:r>
            <a:r>
              <a:rPr sz="1400" spc="-12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5F5F5F"/>
                </a:solidFill>
                <a:latin typeface="Tahoma"/>
                <a:cs typeface="Tahoma"/>
              </a:rPr>
              <a:t>Custom</a:t>
            </a:r>
            <a:r>
              <a:rPr sz="1400" spc="-11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5F5F5F"/>
                </a:solidFill>
                <a:latin typeface="Tahoma"/>
                <a:cs typeface="Tahoma"/>
              </a:rPr>
              <a:t>made;</a:t>
            </a:r>
            <a:endParaRPr sz="1400">
              <a:latin typeface="Tahoma"/>
              <a:cs typeface="Tahoma"/>
            </a:endParaRPr>
          </a:p>
          <a:p>
            <a:pPr marL="155575" marR="1571625" indent="-143510">
              <a:lnSpc>
                <a:spcPct val="100000"/>
              </a:lnSpc>
              <a:spcBef>
                <a:spcPts val="600"/>
              </a:spcBef>
              <a:buClr>
                <a:srgbClr val="087150"/>
              </a:buClr>
              <a:buFont typeface="Arial"/>
              <a:buChar char="▪"/>
              <a:tabLst>
                <a:tab pos="156845" algn="l"/>
              </a:tabLst>
            </a:pPr>
            <a:r>
              <a:rPr sz="1400" dirty="0">
                <a:solidFill>
                  <a:srgbClr val="5F5F5F"/>
                </a:solidFill>
                <a:latin typeface="Tahoma"/>
                <a:cs typeface="Tahoma"/>
              </a:rPr>
              <a:t>Garnet</a:t>
            </a:r>
            <a:r>
              <a:rPr sz="1400" spc="-13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35" dirty="0">
                <a:solidFill>
                  <a:srgbClr val="5F5F5F"/>
                </a:solidFill>
                <a:latin typeface="Tahoma"/>
                <a:cs typeface="Tahoma"/>
              </a:rPr>
              <a:t>(2023),</a:t>
            </a:r>
            <a:r>
              <a:rPr sz="1400" spc="-114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25" dirty="0">
                <a:solidFill>
                  <a:srgbClr val="5F5F5F"/>
                </a:solidFill>
                <a:latin typeface="Tahoma"/>
                <a:cs typeface="Tahoma"/>
              </a:rPr>
              <a:t>The</a:t>
            </a:r>
            <a:r>
              <a:rPr sz="1400" spc="-12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5F5F5F"/>
                </a:solidFill>
                <a:latin typeface="Tahoma"/>
                <a:cs typeface="Tahoma"/>
              </a:rPr>
              <a:t>Gartner</a:t>
            </a:r>
            <a:r>
              <a:rPr sz="1400" spc="-14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5F5F5F"/>
                </a:solidFill>
                <a:latin typeface="Tahoma"/>
                <a:cs typeface="Tahoma"/>
              </a:rPr>
              <a:t>Magic</a:t>
            </a:r>
            <a:r>
              <a:rPr sz="1400" spc="-114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5F5F5F"/>
                </a:solidFill>
                <a:latin typeface="Tahoma"/>
                <a:cs typeface="Tahoma"/>
              </a:rPr>
              <a:t>Quadrant</a:t>
            </a:r>
            <a:r>
              <a:rPr sz="1400" spc="-13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5F5F5F"/>
                </a:solidFill>
                <a:latin typeface="Tahoma"/>
                <a:cs typeface="Tahoma"/>
              </a:rPr>
              <a:t>for</a:t>
            </a:r>
            <a:r>
              <a:rPr sz="1400" spc="-114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5F5F5F"/>
                </a:solidFill>
                <a:latin typeface="Tahoma"/>
                <a:cs typeface="Tahoma"/>
              </a:rPr>
              <a:t>Analytics</a:t>
            </a:r>
            <a:r>
              <a:rPr sz="1400" spc="-114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40" dirty="0">
                <a:solidFill>
                  <a:srgbClr val="5F5F5F"/>
                </a:solidFill>
                <a:latin typeface="Tahoma"/>
                <a:cs typeface="Tahoma"/>
              </a:rPr>
              <a:t>and</a:t>
            </a:r>
            <a:r>
              <a:rPr sz="1400" spc="-12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30" dirty="0">
                <a:solidFill>
                  <a:srgbClr val="5F5F5F"/>
                </a:solidFill>
                <a:latin typeface="Tahoma"/>
                <a:cs typeface="Tahoma"/>
              </a:rPr>
              <a:t>BI</a:t>
            </a:r>
            <a:r>
              <a:rPr sz="1400" spc="-11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25" dirty="0">
                <a:solidFill>
                  <a:srgbClr val="5F5F5F"/>
                </a:solidFill>
                <a:latin typeface="Tahoma"/>
                <a:cs typeface="Tahoma"/>
              </a:rPr>
              <a:t>Platforms,</a:t>
            </a:r>
            <a:r>
              <a:rPr sz="1400" spc="-14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5F5F5F"/>
                </a:solidFill>
                <a:latin typeface="Tahoma"/>
                <a:cs typeface="Tahoma"/>
              </a:rPr>
              <a:t>Available</a:t>
            </a:r>
            <a:r>
              <a:rPr sz="1400" spc="-13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25" dirty="0">
                <a:solidFill>
                  <a:srgbClr val="5F5F5F"/>
                </a:solidFill>
                <a:latin typeface="Tahoma"/>
                <a:cs typeface="Tahoma"/>
              </a:rPr>
              <a:t>at: 	</a:t>
            </a:r>
            <a:r>
              <a:rPr sz="1400" u="sng" spc="-10" dirty="0">
                <a:solidFill>
                  <a:srgbClr val="5F5F5F"/>
                </a:solidFill>
                <a:uFill>
                  <a:solidFill>
                    <a:srgbClr val="5F5F5F"/>
                  </a:solidFill>
                </a:uFill>
                <a:latin typeface="Tahoma"/>
                <a:cs typeface="Tahoma"/>
                <a:hlinkClick r:id="rId5"/>
              </a:rPr>
              <a:t>https://www.gartner.com/en</a:t>
            </a:r>
            <a:r>
              <a:rPr sz="1400" spc="-10" dirty="0">
                <a:solidFill>
                  <a:srgbClr val="5F5F5F"/>
                </a:solidFill>
                <a:latin typeface="Tahoma"/>
                <a:cs typeface="Tahoma"/>
              </a:rPr>
              <a:t>;</a:t>
            </a:r>
            <a:endParaRPr sz="1400">
              <a:latin typeface="Tahoma"/>
              <a:cs typeface="Tahoma"/>
            </a:endParaRPr>
          </a:p>
          <a:p>
            <a:pPr marL="155575" marR="1286510" indent="-143510">
              <a:lnSpc>
                <a:spcPct val="100000"/>
              </a:lnSpc>
              <a:spcBef>
                <a:spcPts val="600"/>
              </a:spcBef>
              <a:buClr>
                <a:srgbClr val="087150"/>
              </a:buClr>
              <a:buFont typeface="Arial"/>
              <a:buChar char="▪"/>
              <a:tabLst>
                <a:tab pos="156845" algn="l"/>
              </a:tabLst>
            </a:pPr>
            <a:r>
              <a:rPr sz="1400" dirty="0">
                <a:solidFill>
                  <a:srgbClr val="5F5F5F"/>
                </a:solidFill>
                <a:latin typeface="Tahoma"/>
                <a:cs typeface="Tahoma"/>
              </a:rPr>
              <a:t>Gartner</a:t>
            </a:r>
            <a:r>
              <a:rPr sz="1400" spc="-14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35" dirty="0">
                <a:solidFill>
                  <a:srgbClr val="5F5F5F"/>
                </a:solidFill>
                <a:latin typeface="Tahoma"/>
                <a:cs typeface="Tahoma"/>
              </a:rPr>
              <a:t>(2020),</a:t>
            </a:r>
            <a:r>
              <a:rPr sz="1400" spc="-13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5F5F5F"/>
                </a:solidFill>
                <a:latin typeface="Tahoma"/>
                <a:cs typeface="Tahoma"/>
              </a:rPr>
              <a:t>Executive</a:t>
            </a:r>
            <a:r>
              <a:rPr sz="1400" spc="-10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40" dirty="0">
                <a:solidFill>
                  <a:srgbClr val="5F5F5F"/>
                </a:solidFill>
                <a:latin typeface="Tahoma"/>
                <a:cs typeface="Tahoma"/>
              </a:rPr>
              <a:t>Pulse:</a:t>
            </a:r>
            <a:r>
              <a:rPr sz="1400" spc="-11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25" dirty="0">
                <a:solidFill>
                  <a:srgbClr val="5F5F5F"/>
                </a:solidFill>
                <a:latin typeface="Tahoma"/>
                <a:cs typeface="Tahoma"/>
              </a:rPr>
              <a:t>Tech</a:t>
            </a:r>
            <a:r>
              <a:rPr sz="1400" spc="-13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40" dirty="0">
                <a:solidFill>
                  <a:srgbClr val="5F5F5F"/>
                </a:solidFill>
                <a:latin typeface="Tahoma"/>
                <a:cs typeface="Tahoma"/>
              </a:rPr>
              <a:t>and</a:t>
            </a:r>
            <a:r>
              <a:rPr sz="1400" spc="-114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5F5F5F"/>
                </a:solidFill>
                <a:latin typeface="Tahoma"/>
                <a:cs typeface="Tahoma"/>
              </a:rPr>
              <a:t>Data</a:t>
            </a:r>
            <a:r>
              <a:rPr sz="1400" spc="-15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30" dirty="0">
                <a:solidFill>
                  <a:srgbClr val="5F5F5F"/>
                </a:solidFill>
                <a:latin typeface="Tahoma"/>
                <a:cs typeface="Tahoma"/>
              </a:rPr>
              <a:t>Investment</a:t>
            </a:r>
            <a:r>
              <a:rPr sz="1400" spc="-12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5F5F5F"/>
                </a:solidFill>
                <a:latin typeface="Tahoma"/>
                <a:cs typeface="Tahoma"/>
              </a:rPr>
              <a:t>Priorities</a:t>
            </a:r>
            <a:r>
              <a:rPr sz="1400" spc="-13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5F5F5F"/>
                </a:solidFill>
                <a:latin typeface="Tahoma"/>
                <a:cs typeface="Tahoma"/>
              </a:rPr>
              <a:t>for</a:t>
            </a:r>
            <a:r>
              <a:rPr sz="1400" spc="-10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5F5F5F"/>
                </a:solidFill>
                <a:latin typeface="Tahoma"/>
                <a:cs typeface="Tahoma"/>
              </a:rPr>
              <a:t>2021,</a:t>
            </a:r>
            <a:r>
              <a:rPr sz="1400" spc="-14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5F5F5F"/>
                </a:solidFill>
                <a:latin typeface="Tahoma"/>
                <a:cs typeface="Tahoma"/>
              </a:rPr>
              <a:t>Available</a:t>
            </a:r>
            <a:r>
              <a:rPr sz="1400" spc="-13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25" dirty="0">
                <a:solidFill>
                  <a:srgbClr val="5F5F5F"/>
                </a:solidFill>
                <a:latin typeface="Tahoma"/>
                <a:cs typeface="Tahoma"/>
              </a:rPr>
              <a:t>at: 	</a:t>
            </a:r>
            <a:r>
              <a:rPr sz="1400" u="sng" spc="-10" dirty="0">
                <a:solidFill>
                  <a:srgbClr val="5F5F5F"/>
                </a:solidFill>
                <a:uFill>
                  <a:solidFill>
                    <a:srgbClr val="5F5F5F"/>
                  </a:solidFill>
                </a:uFill>
                <a:latin typeface="Tahoma"/>
                <a:cs typeface="Tahoma"/>
                <a:hlinkClick r:id="rId6"/>
              </a:rPr>
              <a:t>https://www.gartner.com/en/documents/3987346</a:t>
            </a:r>
            <a:r>
              <a:rPr sz="1400" spc="-10" dirty="0">
                <a:solidFill>
                  <a:srgbClr val="5F5F5F"/>
                </a:solidFill>
                <a:latin typeface="Tahoma"/>
                <a:cs typeface="Tahoma"/>
              </a:rPr>
              <a:t>.</a:t>
            </a:r>
            <a:endParaRPr sz="1400">
              <a:latin typeface="Tahoma"/>
              <a:cs typeface="Tahoma"/>
            </a:endParaRPr>
          </a:p>
          <a:p>
            <a:pPr marL="155575" marR="5080" indent="-143510">
              <a:lnSpc>
                <a:spcPct val="100000"/>
              </a:lnSpc>
              <a:spcBef>
                <a:spcPts val="600"/>
              </a:spcBef>
              <a:buClr>
                <a:srgbClr val="087150"/>
              </a:buClr>
              <a:buFont typeface="Arial"/>
              <a:buChar char="▪"/>
              <a:tabLst>
                <a:tab pos="156845" algn="l"/>
              </a:tabLst>
            </a:pPr>
            <a:r>
              <a:rPr sz="1400" spc="-25" dirty="0">
                <a:solidFill>
                  <a:srgbClr val="5F5F5F"/>
                </a:solidFill>
                <a:latin typeface="Tahoma"/>
                <a:cs typeface="Tahoma"/>
              </a:rPr>
              <a:t>Lisa</a:t>
            </a:r>
            <a:r>
              <a:rPr sz="1400" spc="-12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20" dirty="0">
                <a:solidFill>
                  <a:srgbClr val="5F5F5F"/>
                </a:solidFill>
                <a:latin typeface="Tahoma"/>
                <a:cs typeface="Tahoma"/>
              </a:rPr>
              <a:t>Ehrlinger,</a:t>
            </a:r>
            <a:r>
              <a:rPr sz="1400" spc="-114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5F5F5F"/>
                </a:solidFill>
                <a:latin typeface="Tahoma"/>
                <a:cs typeface="Tahoma"/>
              </a:rPr>
              <a:t>Wolfram</a:t>
            </a:r>
            <a:r>
              <a:rPr sz="1400" spc="-114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5F5F5F"/>
                </a:solidFill>
                <a:latin typeface="Tahoma"/>
                <a:cs typeface="Tahoma"/>
              </a:rPr>
              <a:t>Wöß</a:t>
            </a:r>
            <a:r>
              <a:rPr sz="1400" spc="-11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35" dirty="0">
                <a:solidFill>
                  <a:srgbClr val="5F5F5F"/>
                </a:solidFill>
                <a:latin typeface="Tahoma"/>
                <a:cs typeface="Tahoma"/>
              </a:rPr>
              <a:t>(2023),</a:t>
            </a:r>
            <a:r>
              <a:rPr sz="1400" spc="-12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65" dirty="0">
                <a:solidFill>
                  <a:srgbClr val="5F5F5F"/>
                </a:solidFill>
                <a:latin typeface="Tahoma"/>
                <a:cs typeface="Tahoma"/>
              </a:rPr>
              <a:t>A</a:t>
            </a:r>
            <a:r>
              <a:rPr sz="1400" spc="-114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20" dirty="0">
                <a:solidFill>
                  <a:srgbClr val="5F5F5F"/>
                </a:solidFill>
                <a:latin typeface="Tahoma"/>
                <a:cs typeface="Tahoma"/>
              </a:rPr>
              <a:t>Survey</a:t>
            </a:r>
            <a:r>
              <a:rPr sz="1400" spc="-10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5F5F5F"/>
                </a:solidFill>
                <a:latin typeface="Tahoma"/>
                <a:cs typeface="Tahoma"/>
              </a:rPr>
              <a:t>of</a:t>
            </a:r>
            <a:r>
              <a:rPr sz="1400" spc="-11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5F5F5F"/>
                </a:solidFill>
                <a:latin typeface="Tahoma"/>
                <a:cs typeface="Tahoma"/>
              </a:rPr>
              <a:t>Data</a:t>
            </a:r>
            <a:r>
              <a:rPr sz="1400" spc="-13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5F5F5F"/>
                </a:solidFill>
                <a:latin typeface="Tahoma"/>
                <a:cs typeface="Tahoma"/>
              </a:rPr>
              <a:t>Quality</a:t>
            </a:r>
            <a:r>
              <a:rPr sz="1400" spc="-10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5F5F5F"/>
                </a:solidFill>
                <a:latin typeface="Tahoma"/>
                <a:cs typeface="Tahoma"/>
              </a:rPr>
              <a:t>Measurement</a:t>
            </a:r>
            <a:r>
              <a:rPr sz="1400" spc="-15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40" dirty="0">
                <a:solidFill>
                  <a:srgbClr val="5F5F5F"/>
                </a:solidFill>
                <a:latin typeface="Tahoma"/>
                <a:cs typeface="Tahoma"/>
              </a:rPr>
              <a:t>and</a:t>
            </a:r>
            <a:r>
              <a:rPr sz="1400" spc="-114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5F5F5F"/>
                </a:solidFill>
                <a:latin typeface="Tahoma"/>
                <a:cs typeface="Tahoma"/>
              </a:rPr>
              <a:t>Monitoring</a:t>
            </a:r>
            <a:r>
              <a:rPr sz="1400" spc="-8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40" dirty="0">
                <a:solidFill>
                  <a:srgbClr val="5F5F5F"/>
                </a:solidFill>
                <a:latin typeface="Tahoma"/>
                <a:cs typeface="Tahoma"/>
              </a:rPr>
              <a:t>Tools,</a:t>
            </a:r>
            <a:r>
              <a:rPr sz="1400" spc="-10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5F5F5F"/>
                </a:solidFill>
                <a:latin typeface="Tahoma"/>
                <a:cs typeface="Tahoma"/>
              </a:rPr>
              <a:t>Available 	</a:t>
            </a:r>
            <a:r>
              <a:rPr sz="1400" spc="-70" dirty="0">
                <a:solidFill>
                  <a:srgbClr val="5F5F5F"/>
                </a:solidFill>
                <a:latin typeface="Tahoma"/>
                <a:cs typeface="Tahoma"/>
              </a:rPr>
              <a:t>at:</a:t>
            </a:r>
            <a:r>
              <a:rPr sz="1400" spc="-15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u="sng" spc="-10" dirty="0">
                <a:solidFill>
                  <a:srgbClr val="5F5F5F"/>
                </a:solidFill>
                <a:uFill>
                  <a:solidFill>
                    <a:srgbClr val="5F5F5F"/>
                  </a:solidFill>
                </a:uFill>
                <a:latin typeface="Tahoma"/>
                <a:cs typeface="Tahoma"/>
                <a:hlinkClick r:id="rId7"/>
              </a:rPr>
              <a:t>https://www.ncbi.nlm.nih.gov/pmc/articles/PMC9009315/</a:t>
            </a:r>
            <a:endParaRPr sz="14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09258" rIns="0" bIns="0" rtlCol="0">
            <a:spAutoFit/>
          </a:bodyPr>
          <a:lstStyle/>
          <a:p>
            <a:pPr marL="31115">
              <a:lnSpc>
                <a:spcPct val="100000"/>
              </a:lnSpc>
              <a:spcBef>
                <a:spcPts val="100"/>
              </a:spcBef>
            </a:pPr>
            <a:r>
              <a:rPr spc="330" dirty="0"/>
              <a:t>THE</a:t>
            </a:r>
            <a:r>
              <a:rPr spc="10" dirty="0"/>
              <a:t> </a:t>
            </a:r>
            <a:r>
              <a:rPr spc="185" dirty="0"/>
              <a:t>VALUE</a:t>
            </a:r>
            <a:r>
              <a:rPr spc="10" dirty="0"/>
              <a:t> </a:t>
            </a:r>
            <a:r>
              <a:rPr spc="160" dirty="0"/>
              <a:t>ADDED</a:t>
            </a:r>
            <a:r>
              <a:rPr spc="15" dirty="0"/>
              <a:t> </a:t>
            </a:r>
            <a:r>
              <a:rPr spc="280" dirty="0"/>
              <a:t>BY</a:t>
            </a:r>
            <a:r>
              <a:rPr spc="-15" dirty="0"/>
              <a:t> </a:t>
            </a:r>
            <a:r>
              <a:rPr spc="250" dirty="0"/>
              <a:t>KPIS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616961" y="2223770"/>
            <a:ext cx="3827779" cy="3421379"/>
            <a:chOff x="2616961" y="2223770"/>
            <a:chExt cx="3827779" cy="3421379"/>
          </a:xfrm>
        </p:grpSpPr>
        <p:sp>
          <p:nvSpPr>
            <p:cNvPr id="4" name="object 4"/>
            <p:cNvSpPr/>
            <p:nvPr/>
          </p:nvSpPr>
          <p:spPr>
            <a:xfrm>
              <a:off x="2629661" y="2236470"/>
              <a:ext cx="3802379" cy="3395979"/>
            </a:xfrm>
            <a:custGeom>
              <a:avLst/>
              <a:gdLst/>
              <a:ahLst/>
              <a:cxnLst/>
              <a:rect l="l" t="t" r="r" b="b"/>
              <a:pathLst>
                <a:path w="3802379" h="3395979">
                  <a:moveTo>
                    <a:pt x="0" y="3395471"/>
                  </a:moveTo>
                  <a:lnTo>
                    <a:pt x="1900809" y="0"/>
                  </a:lnTo>
                  <a:lnTo>
                    <a:pt x="3802379" y="3395471"/>
                  </a:lnTo>
                  <a:lnTo>
                    <a:pt x="0" y="3395471"/>
                  </a:lnTo>
                  <a:close/>
                </a:path>
              </a:pathLst>
            </a:custGeom>
            <a:ln w="25400">
              <a:solidFill>
                <a:srgbClr val="0871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879979" y="3200018"/>
              <a:ext cx="3129915" cy="1372235"/>
            </a:xfrm>
            <a:custGeom>
              <a:avLst/>
              <a:gdLst/>
              <a:ahLst/>
              <a:cxnLst/>
              <a:rect l="l" t="t" r="r" b="b"/>
              <a:pathLst>
                <a:path w="3129915" h="1372235">
                  <a:moveTo>
                    <a:pt x="173990" y="1281557"/>
                  </a:moveTo>
                  <a:lnTo>
                    <a:pt x="158496" y="1273048"/>
                  </a:lnTo>
                  <a:lnTo>
                    <a:pt x="118618" y="1345438"/>
                  </a:lnTo>
                  <a:lnTo>
                    <a:pt x="78486" y="1323340"/>
                  </a:lnTo>
                  <a:lnTo>
                    <a:pt x="83108" y="1314958"/>
                  </a:lnTo>
                  <a:lnTo>
                    <a:pt x="112903" y="1260983"/>
                  </a:lnTo>
                  <a:lnTo>
                    <a:pt x="97790" y="1252728"/>
                  </a:lnTo>
                  <a:lnTo>
                    <a:pt x="63373" y="1314958"/>
                  </a:lnTo>
                  <a:lnTo>
                    <a:pt x="25273" y="1293876"/>
                  </a:lnTo>
                  <a:lnTo>
                    <a:pt x="63881" y="1224026"/>
                  </a:lnTo>
                  <a:lnTo>
                    <a:pt x="48387" y="1215517"/>
                  </a:lnTo>
                  <a:lnTo>
                    <a:pt x="0" y="1303147"/>
                  </a:lnTo>
                  <a:lnTo>
                    <a:pt x="124206" y="1371727"/>
                  </a:lnTo>
                  <a:lnTo>
                    <a:pt x="138709" y="1345438"/>
                  </a:lnTo>
                  <a:lnTo>
                    <a:pt x="173990" y="1281557"/>
                  </a:lnTo>
                  <a:close/>
                </a:path>
                <a:path w="3129915" h="1372235">
                  <a:moveTo>
                    <a:pt x="248666" y="1146048"/>
                  </a:moveTo>
                  <a:lnTo>
                    <a:pt x="124460" y="1077595"/>
                  </a:lnTo>
                  <a:lnTo>
                    <a:pt x="114681" y="1095248"/>
                  </a:lnTo>
                  <a:lnTo>
                    <a:pt x="207391" y="1146429"/>
                  </a:lnTo>
                  <a:lnTo>
                    <a:pt x="73533" y="1169797"/>
                  </a:lnTo>
                  <a:lnTo>
                    <a:pt x="65532" y="1184402"/>
                  </a:lnTo>
                  <a:lnTo>
                    <a:pt x="189738" y="1252982"/>
                  </a:lnTo>
                  <a:lnTo>
                    <a:pt x="199517" y="1235202"/>
                  </a:lnTo>
                  <a:lnTo>
                    <a:pt x="106934" y="1184021"/>
                  </a:lnTo>
                  <a:lnTo>
                    <a:pt x="240665" y="1160653"/>
                  </a:lnTo>
                  <a:lnTo>
                    <a:pt x="248666" y="1146048"/>
                  </a:lnTo>
                  <a:close/>
                </a:path>
                <a:path w="3129915" h="1372235">
                  <a:moveTo>
                    <a:pt x="312953" y="1010412"/>
                  </a:moveTo>
                  <a:lnTo>
                    <a:pt x="312737" y="1005382"/>
                  </a:lnTo>
                  <a:lnTo>
                    <a:pt x="312699" y="1004531"/>
                  </a:lnTo>
                  <a:lnTo>
                    <a:pt x="311848" y="998207"/>
                  </a:lnTo>
                  <a:lnTo>
                    <a:pt x="311785" y="997712"/>
                  </a:lnTo>
                  <a:lnTo>
                    <a:pt x="263398" y="971042"/>
                  </a:lnTo>
                  <a:lnTo>
                    <a:pt x="254000" y="988060"/>
                  </a:lnTo>
                  <a:lnTo>
                    <a:pt x="294386" y="1010412"/>
                  </a:lnTo>
                  <a:lnTo>
                    <a:pt x="294309" y="1018794"/>
                  </a:lnTo>
                  <a:lnTo>
                    <a:pt x="277431" y="1056386"/>
                  </a:lnTo>
                  <a:lnTo>
                    <a:pt x="239268" y="1074039"/>
                  </a:lnTo>
                  <a:lnTo>
                    <a:pt x="232143" y="1073734"/>
                  </a:lnTo>
                  <a:lnTo>
                    <a:pt x="194411" y="1052880"/>
                  </a:lnTo>
                  <a:lnTo>
                    <a:pt x="183108" y="1021715"/>
                  </a:lnTo>
                  <a:lnTo>
                    <a:pt x="183108" y="1018489"/>
                  </a:lnTo>
                  <a:lnTo>
                    <a:pt x="197497" y="981417"/>
                  </a:lnTo>
                  <a:lnTo>
                    <a:pt x="225171" y="962914"/>
                  </a:lnTo>
                  <a:lnTo>
                    <a:pt x="220345" y="945896"/>
                  </a:lnTo>
                  <a:lnTo>
                    <a:pt x="183794" y="969492"/>
                  </a:lnTo>
                  <a:lnTo>
                    <a:pt x="164922" y="1011453"/>
                  </a:lnTo>
                  <a:lnTo>
                    <a:pt x="164820" y="1011936"/>
                  </a:lnTo>
                  <a:lnTo>
                    <a:pt x="164084" y="1021715"/>
                  </a:lnTo>
                  <a:lnTo>
                    <a:pt x="164604" y="1031367"/>
                  </a:lnTo>
                  <a:lnTo>
                    <a:pt x="166382" y="1040663"/>
                  </a:lnTo>
                  <a:lnTo>
                    <a:pt x="169418" y="1049540"/>
                  </a:lnTo>
                  <a:lnTo>
                    <a:pt x="172897" y="1056386"/>
                  </a:lnTo>
                  <a:lnTo>
                    <a:pt x="173799" y="1058151"/>
                  </a:lnTo>
                  <a:lnTo>
                    <a:pt x="179019" y="1065784"/>
                  </a:lnTo>
                  <a:lnTo>
                    <a:pt x="179108" y="1065923"/>
                  </a:lnTo>
                  <a:lnTo>
                    <a:pt x="210667" y="1089025"/>
                  </a:lnTo>
                  <a:lnTo>
                    <a:pt x="238887" y="1093978"/>
                  </a:lnTo>
                  <a:lnTo>
                    <a:pt x="248335" y="1093076"/>
                  </a:lnTo>
                  <a:lnTo>
                    <a:pt x="285737" y="1074039"/>
                  </a:lnTo>
                  <a:lnTo>
                    <a:pt x="289725" y="1070229"/>
                  </a:lnTo>
                  <a:lnTo>
                    <a:pt x="296075" y="1062380"/>
                  </a:lnTo>
                  <a:lnTo>
                    <a:pt x="301625" y="1053465"/>
                  </a:lnTo>
                  <a:lnTo>
                    <a:pt x="304927" y="1046988"/>
                  </a:lnTo>
                  <a:lnTo>
                    <a:pt x="305028" y="1046797"/>
                  </a:lnTo>
                  <a:lnTo>
                    <a:pt x="312940" y="1012634"/>
                  </a:lnTo>
                  <a:lnTo>
                    <a:pt x="312953" y="1010412"/>
                  </a:lnTo>
                  <a:close/>
                </a:path>
                <a:path w="3129915" h="1372235">
                  <a:moveTo>
                    <a:pt x="406654" y="859917"/>
                  </a:moveTo>
                  <a:lnTo>
                    <a:pt x="340106" y="854760"/>
                  </a:lnTo>
                  <a:lnTo>
                    <a:pt x="340106" y="873506"/>
                  </a:lnTo>
                  <a:lnTo>
                    <a:pt x="310515" y="927100"/>
                  </a:lnTo>
                  <a:lnTo>
                    <a:pt x="264414" y="866648"/>
                  </a:lnTo>
                  <a:lnTo>
                    <a:pt x="340106" y="873506"/>
                  </a:lnTo>
                  <a:lnTo>
                    <a:pt x="340106" y="854760"/>
                  </a:lnTo>
                  <a:lnTo>
                    <a:pt x="251206" y="847852"/>
                  </a:lnTo>
                  <a:lnTo>
                    <a:pt x="241554" y="865378"/>
                  </a:lnTo>
                  <a:lnTo>
                    <a:pt x="334772" y="990219"/>
                  </a:lnTo>
                  <a:lnTo>
                    <a:pt x="344805" y="971931"/>
                  </a:lnTo>
                  <a:lnTo>
                    <a:pt x="321310" y="941070"/>
                  </a:lnTo>
                  <a:lnTo>
                    <a:pt x="329018" y="927100"/>
                  </a:lnTo>
                  <a:lnTo>
                    <a:pt x="357759" y="875030"/>
                  </a:lnTo>
                  <a:lnTo>
                    <a:pt x="396367" y="878586"/>
                  </a:lnTo>
                  <a:lnTo>
                    <a:pt x="398322" y="875030"/>
                  </a:lnTo>
                  <a:lnTo>
                    <a:pt x="402932" y="866648"/>
                  </a:lnTo>
                  <a:lnTo>
                    <a:pt x="406654" y="859917"/>
                  </a:lnTo>
                  <a:close/>
                </a:path>
                <a:path w="3129915" h="1372235">
                  <a:moveTo>
                    <a:pt x="460273" y="743585"/>
                  </a:moveTo>
                  <a:lnTo>
                    <a:pt x="460057" y="738479"/>
                  </a:lnTo>
                  <a:lnTo>
                    <a:pt x="460019" y="737704"/>
                  </a:lnTo>
                  <a:lnTo>
                    <a:pt x="459155" y="731304"/>
                  </a:lnTo>
                  <a:lnTo>
                    <a:pt x="459105" y="730885"/>
                  </a:lnTo>
                  <a:lnTo>
                    <a:pt x="410591" y="704215"/>
                  </a:lnTo>
                  <a:lnTo>
                    <a:pt x="401193" y="721233"/>
                  </a:lnTo>
                  <a:lnTo>
                    <a:pt x="441706" y="743585"/>
                  </a:lnTo>
                  <a:lnTo>
                    <a:pt x="441604" y="751967"/>
                  </a:lnTo>
                  <a:lnTo>
                    <a:pt x="440232" y="760183"/>
                  </a:lnTo>
                  <a:lnTo>
                    <a:pt x="440207" y="760336"/>
                  </a:lnTo>
                  <a:lnTo>
                    <a:pt x="437515" y="768680"/>
                  </a:lnTo>
                  <a:lnTo>
                    <a:pt x="413385" y="798957"/>
                  </a:lnTo>
                  <a:lnTo>
                    <a:pt x="386575" y="807085"/>
                  </a:lnTo>
                  <a:lnTo>
                    <a:pt x="379412" y="806805"/>
                  </a:lnTo>
                  <a:lnTo>
                    <a:pt x="341655" y="786003"/>
                  </a:lnTo>
                  <a:lnTo>
                    <a:pt x="330415" y="754888"/>
                  </a:lnTo>
                  <a:lnTo>
                    <a:pt x="330415" y="751662"/>
                  </a:lnTo>
                  <a:lnTo>
                    <a:pt x="344690" y="714489"/>
                  </a:lnTo>
                  <a:lnTo>
                    <a:pt x="372491" y="696087"/>
                  </a:lnTo>
                  <a:lnTo>
                    <a:pt x="367538" y="679069"/>
                  </a:lnTo>
                  <a:lnTo>
                    <a:pt x="331114" y="702640"/>
                  </a:lnTo>
                  <a:lnTo>
                    <a:pt x="312229" y="744626"/>
                  </a:lnTo>
                  <a:lnTo>
                    <a:pt x="311404" y="754888"/>
                  </a:lnTo>
                  <a:lnTo>
                    <a:pt x="311873" y="764514"/>
                  </a:lnTo>
                  <a:lnTo>
                    <a:pt x="326288" y="798957"/>
                  </a:lnTo>
                  <a:lnTo>
                    <a:pt x="326377" y="799096"/>
                  </a:lnTo>
                  <a:lnTo>
                    <a:pt x="357987" y="822121"/>
                  </a:lnTo>
                  <a:lnTo>
                    <a:pt x="386207" y="827151"/>
                  </a:lnTo>
                  <a:lnTo>
                    <a:pt x="395579" y="826236"/>
                  </a:lnTo>
                  <a:lnTo>
                    <a:pt x="433070" y="807085"/>
                  </a:lnTo>
                  <a:lnTo>
                    <a:pt x="436943" y="803414"/>
                  </a:lnTo>
                  <a:lnTo>
                    <a:pt x="457276" y="766000"/>
                  </a:lnTo>
                  <a:lnTo>
                    <a:pt x="460273" y="745693"/>
                  </a:lnTo>
                  <a:lnTo>
                    <a:pt x="460273" y="743585"/>
                  </a:lnTo>
                  <a:close/>
                </a:path>
                <a:path w="3129915" h="1372235">
                  <a:moveTo>
                    <a:pt x="542163" y="614299"/>
                  </a:moveTo>
                  <a:lnTo>
                    <a:pt x="526669" y="605790"/>
                  </a:lnTo>
                  <a:lnTo>
                    <a:pt x="486664" y="678180"/>
                  </a:lnTo>
                  <a:lnTo>
                    <a:pt x="446659" y="656082"/>
                  </a:lnTo>
                  <a:lnTo>
                    <a:pt x="451205" y="647827"/>
                  </a:lnTo>
                  <a:lnTo>
                    <a:pt x="480949" y="593852"/>
                  </a:lnTo>
                  <a:lnTo>
                    <a:pt x="465963" y="585470"/>
                  </a:lnTo>
                  <a:lnTo>
                    <a:pt x="431546" y="647827"/>
                  </a:lnTo>
                  <a:lnTo>
                    <a:pt x="393319" y="626745"/>
                  </a:lnTo>
                  <a:lnTo>
                    <a:pt x="431914" y="556768"/>
                  </a:lnTo>
                  <a:lnTo>
                    <a:pt x="416560" y="548259"/>
                  </a:lnTo>
                  <a:lnTo>
                    <a:pt x="368173" y="636016"/>
                  </a:lnTo>
                  <a:lnTo>
                    <a:pt x="492379" y="704469"/>
                  </a:lnTo>
                  <a:lnTo>
                    <a:pt x="506882" y="678180"/>
                  </a:lnTo>
                  <a:lnTo>
                    <a:pt x="542163" y="614299"/>
                  </a:lnTo>
                  <a:close/>
                </a:path>
                <a:path w="3129915" h="1372235">
                  <a:moveTo>
                    <a:pt x="630809" y="453517"/>
                  </a:moveTo>
                  <a:lnTo>
                    <a:pt x="571182" y="420751"/>
                  </a:lnTo>
                  <a:lnTo>
                    <a:pt x="506476" y="385191"/>
                  </a:lnTo>
                  <a:lnTo>
                    <a:pt x="498475" y="399669"/>
                  </a:lnTo>
                  <a:lnTo>
                    <a:pt x="557657" y="498983"/>
                  </a:lnTo>
                  <a:lnTo>
                    <a:pt x="441706" y="502666"/>
                  </a:lnTo>
                  <a:lnTo>
                    <a:pt x="433705" y="517144"/>
                  </a:lnTo>
                  <a:lnTo>
                    <a:pt x="557911" y="585724"/>
                  </a:lnTo>
                  <a:lnTo>
                    <a:pt x="567309" y="568706"/>
                  </a:lnTo>
                  <a:lnTo>
                    <a:pt x="477266" y="519049"/>
                  </a:lnTo>
                  <a:lnTo>
                    <a:pt x="576961" y="515493"/>
                  </a:lnTo>
                  <a:lnTo>
                    <a:pt x="581533" y="507365"/>
                  </a:lnTo>
                  <a:lnTo>
                    <a:pt x="530860" y="420751"/>
                  </a:lnTo>
                  <a:lnTo>
                    <a:pt x="621411" y="470535"/>
                  </a:lnTo>
                  <a:lnTo>
                    <a:pt x="630809" y="453517"/>
                  </a:lnTo>
                  <a:close/>
                </a:path>
                <a:path w="3129915" h="1372235">
                  <a:moveTo>
                    <a:pt x="701167" y="326136"/>
                  </a:moveTo>
                  <a:lnTo>
                    <a:pt x="685673" y="317627"/>
                  </a:lnTo>
                  <a:lnTo>
                    <a:pt x="645795" y="390017"/>
                  </a:lnTo>
                  <a:lnTo>
                    <a:pt x="605663" y="367919"/>
                  </a:lnTo>
                  <a:lnTo>
                    <a:pt x="610260" y="359537"/>
                  </a:lnTo>
                  <a:lnTo>
                    <a:pt x="639953" y="305562"/>
                  </a:lnTo>
                  <a:lnTo>
                    <a:pt x="624967" y="297307"/>
                  </a:lnTo>
                  <a:lnTo>
                    <a:pt x="590550" y="359537"/>
                  </a:lnTo>
                  <a:lnTo>
                    <a:pt x="552450" y="338455"/>
                  </a:lnTo>
                  <a:lnTo>
                    <a:pt x="590931" y="268605"/>
                  </a:lnTo>
                  <a:lnTo>
                    <a:pt x="575564" y="260096"/>
                  </a:lnTo>
                  <a:lnTo>
                    <a:pt x="527177" y="347738"/>
                  </a:lnTo>
                  <a:lnTo>
                    <a:pt x="651383" y="416306"/>
                  </a:lnTo>
                  <a:lnTo>
                    <a:pt x="665886" y="390017"/>
                  </a:lnTo>
                  <a:lnTo>
                    <a:pt x="701167" y="326136"/>
                  </a:lnTo>
                  <a:close/>
                </a:path>
                <a:path w="3129915" h="1372235">
                  <a:moveTo>
                    <a:pt x="775843" y="190627"/>
                  </a:moveTo>
                  <a:lnTo>
                    <a:pt x="651637" y="122174"/>
                  </a:lnTo>
                  <a:lnTo>
                    <a:pt x="641858" y="139954"/>
                  </a:lnTo>
                  <a:lnTo>
                    <a:pt x="734441" y="191008"/>
                  </a:lnTo>
                  <a:lnTo>
                    <a:pt x="600710" y="214376"/>
                  </a:lnTo>
                  <a:lnTo>
                    <a:pt x="592709" y="228981"/>
                  </a:lnTo>
                  <a:lnTo>
                    <a:pt x="716915" y="297561"/>
                  </a:lnTo>
                  <a:lnTo>
                    <a:pt x="726694" y="279781"/>
                  </a:lnTo>
                  <a:lnTo>
                    <a:pt x="634111" y="228727"/>
                  </a:lnTo>
                  <a:lnTo>
                    <a:pt x="767842" y="205232"/>
                  </a:lnTo>
                  <a:lnTo>
                    <a:pt x="775843" y="190627"/>
                  </a:lnTo>
                  <a:close/>
                </a:path>
                <a:path w="3129915" h="1372235">
                  <a:moveTo>
                    <a:pt x="820013" y="111252"/>
                  </a:moveTo>
                  <a:lnTo>
                    <a:pt x="742759" y="68707"/>
                  </a:lnTo>
                  <a:lnTo>
                    <a:pt x="710946" y="51181"/>
                  </a:lnTo>
                  <a:lnTo>
                    <a:pt x="734441" y="8509"/>
                  </a:lnTo>
                  <a:lnTo>
                    <a:pt x="719074" y="0"/>
                  </a:lnTo>
                  <a:lnTo>
                    <a:pt x="662305" y="102743"/>
                  </a:lnTo>
                  <a:lnTo>
                    <a:pt x="677799" y="111252"/>
                  </a:lnTo>
                  <a:lnTo>
                    <a:pt x="701294" y="68707"/>
                  </a:lnTo>
                  <a:lnTo>
                    <a:pt x="810006" y="128778"/>
                  </a:lnTo>
                  <a:lnTo>
                    <a:pt x="819708" y="111252"/>
                  </a:lnTo>
                  <a:lnTo>
                    <a:pt x="820013" y="111252"/>
                  </a:lnTo>
                  <a:close/>
                </a:path>
                <a:path w="3129915" h="1372235">
                  <a:moveTo>
                    <a:pt x="2661539" y="207645"/>
                  </a:moveTo>
                  <a:lnTo>
                    <a:pt x="2652141" y="189738"/>
                  </a:lnTo>
                  <a:lnTo>
                    <a:pt x="2526284" y="255397"/>
                  </a:lnTo>
                  <a:lnTo>
                    <a:pt x="2571242" y="341388"/>
                  </a:lnTo>
                  <a:lnTo>
                    <a:pt x="2586863" y="333248"/>
                  </a:lnTo>
                  <a:lnTo>
                    <a:pt x="2551303" y="265176"/>
                  </a:lnTo>
                  <a:lnTo>
                    <a:pt x="2661539" y="207645"/>
                  </a:lnTo>
                  <a:close/>
                </a:path>
                <a:path w="3129915" h="1372235">
                  <a:moveTo>
                    <a:pt x="2754122" y="385191"/>
                  </a:moveTo>
                  <a:lnTo>
                    <a:pt x="2721508" y="322580"/>
                  </a:lnTo>
                  <a:lnTo>
                    <a:pt x="2707894" y="296418"/>
                  </a:lnTo>
                  <a:lnTo>
                    <a:pt x="2582037" y="362089"/>
                  </a:lnTo>
                  <a:lnTo>
                    <a:pt x="2629662" y="453390"/>
                  </a:lnTo>
                  <a:lnTo>
                    <a:pt x="2645410" y="445135"/>
                  </a:lnTo>
                  <a:lnTo>
                    <a:pt x="2607056" y="371856"/>
                  </a:lnTo>
                  <a:lnTo>
                    <a:pt x="2647696" y="350647"/>
                  </a:lnTo>
                  <a:lnTo>
                    <a:pt x="2680589" y="413766"/>
                  </a:lnTo>
                  <a:lnTo>
                    <a:pt x="2695829" y="405777"/>
                  </a:lnTo>
                  <a:lnTo>
                    <a:pt x="2667101" y="350647"/>
                  </a:lnTo>
                  <a:lnTo>
                    <a:pt x="2662936" y="342646"/>
                  </a:lnTo>
                  <a:lnTo>
                    <a:pt x="2701544" y="322580"/>
                  </a:lnTo>
                  <a:lnTo>
                    <a:pt x="2738501" y="393319"/>
                  </a:lnTo>
                  <a:lnTo>
                    <a:pt x="2754122" y="385191"/>
                  </a:lnTo>
                  <a:close/>
                </a:path>
                <a:path w="3129915" h="1372235">
                  <a:moveTo>
                    <a:pt x="2799715" y="472313"/>
                  </a:moveTo>
                  <a:lnTo>
                    <a:pt x="2790444" y="454533"/>
                  </a:lnTo>
                  <a:lnTo>
                    <a:pt x="2776728" y="455307"/>
                  </a:lnTo>
                  <a:lnTo>
                    <a:pt x="2776728" y="472948"/>
                  </a:lnTo>
                  <a:lnTo>
                    <a:pt x="2729230" y="532257"/>
                  </a:lnTo>
                  <a:lnTo>
                    <a:pt x="2701506" y="479171"/>
                  </a:lnTo>
                  <a:lnTo>
                    <a:pt x="2700909" y="478028"/>
                  </a:lnTo>
                  <a:lnTo>
                    <a:pt x="2776728" y="472948"/>
                  </a:lnTo>
                  <a:lnTo>
                    <a:pt x="2776728" y="455307"/>
                  </a:lnTo>
                  <a:lnTo>
                    <a:pt x="2634869" y="463296"/>
                  </a:lnTo>
                  <a:lnTo>
                    <a:pt x="2644521" y="481711"/>
                  </a:lnTo>
                  <a:lnTo>
                    <a:pt x="2683256" y="479171"/>
                  </a:lnTo>
                  <a:lnTo>
                    <a:pt x="2718054" y="545973"/>
                  </a:lnTo>
                  <a:lnTo>
                    <a:pt x="2693924" y="576326"/>
                  </a:lnTo>
                  <a:lnTo>
                    <a:pt x="2703703" y="595122"/>
                  </a:lnTo>
                  <a:lnTo>
                    <a:pt x="2752839" y="532257"/>
                  </a:lnTo>
                  <a:lnTo>
                    <a:pt x="2799207" y="472948"/>
                  </a:lnTo>
                  <a:lnTo>
                    <a:pt x="2799715" y="472313"/>
                  </a:lnTo>
                  <a:close/>
                </a:path>
                <a:path w="3129915" h="1372235">
                  <a:moveTo>
                    <a:pt x="2874111" y="630999"/>
                  </a:moveTo>
                  <a:lnTo>
                    <a:pt x="2855620" y="579526"/>
                  </a:lnTo>
                  <a:lnTo>
                    <a:pt x="2855620" y="627583"/>
                  </a:lnTo>
                  <a:lnTo>
                    <a:pt x="2855112" y="633857"/>
                  </a:lnTo>
                  <a:lnTo>
                    <a:pt x="2825559" y="658190"/>
                  </a:lnTo>
                  <a:lnTo>
                    <a:pt x="2819209" y="657898"/>
                  </a:lnTo>
                  <a:lnTo>
                    <a:pt x="2780385" y="611378"/>
                  </a:lnTo>
                  <a:lnTo>
                    <a:pt x="2776220" y="603377"/>
                  </a:lnTo>
                  <a:lnTo>
                    <a:pt x="2832735" y="573786"/>
                  </a:lnTo>
                  <a:lnTo>
                    <a:pt x="2848737" y="604393"/>
                  </a:lnTo>
                  <a:lnTo>
                    <a:pt x="2852470" y="612635"/>
                  </a:lnTo>
                  <a:lnTo>
                    <a:pt x="2854693" y="620115"/>
                  </a:lnTo>
                  <a:lnTo>
                    <a:pt x="2854769" y="620369"/>
                  </a:lnTo>
                  <a:lnTo>
                    <a:pt x="2855620" y="627583"/>
                  </a:lnTo>
                  <a:lnTo>
                    <a:pt x="2855620" y="579526"/>
                  </a:lnTo>
                  <a:lnTo>
                    <a:pt x="2852636" y="573786"/>
                  </a:lnTo>
                  <a:lnTo>
                    <a:pt x="2839085" y="547751"/>
                  </a:lnTo>
                  <a:lnTo>
                    <a:pt x="2713228" y="613410"/>
                  </a:lnTo>
                  <a:lnTo>
                    <a:pt x="2722626" y="631317"/>
                  </a:lnTo>
                  <a:lnTo>
                    <a:pt x="2760853" y="611378"/>
                  </a:lnTo>
                  <a:lnTo>
                    <a:pt x="2777109" y="642366"/>
                  </a:lnTo>
                  <a:lnTo>
                    <a:pt x="2778125" y="644398"/>
                  </a:lnTo>
                  <a:lnTo>
                    <a:pt x="2780258" y="647979"/>
                  </a:lnTo>
                  <a:lnTo>
                    <a:pt x="2781490" y="650227"/>
                  </a:lnTo>
                  <a:lnTo>
                    <a:pt x="2757170" y="697484"/>
                  </a:lnTo>
                  <a:lnTo>
                    <a:pt x="2767330" y="717042"/>
                  </a:lnTo>
                  <a:lnTo>
                    <a:pt x="2794000" y="665099"/>
                  </a:lnTo>
                  <a:lnTo>
                    <a:pt x="2799943" y="669988"/>
                  </a:lnTo>
                  <a:lnTo>
                    <a:pt x="2806204" y="673735"/>
                  </a:lnTo>
                  <a:lnTo>
                    <a:pt x="2812758" y="676351"/>
                  </a:lnTo>
                  <a:lnTo>
                    <a:pt x="2819654" y="677799"/>
                  </a:lnTo>
                  <a:lnTo>
                    <a:pt x="2826651" y="678167"/>
                  </a:lnTo>
                  <a:lnTo>
                    <a:pt x="2833751" y="677329"/>
                  </a:lnTo>
                  <a:lnTo>
                    <a:pt x="2840939" y="675309"/>
                  </a:lnTo>
                  <a:lnTo>
                    <a:pt x="2848229" y="672084"/>
                  </a:lnTo>
                  <a:lnTo>
                    <a:pt x="2857411" y="666165"/>
                  </a:lnTo>
                  <a:lnTo>
                    <a:pt x="2858490" y="665099"/>
                  </a:lnTo>
                  <a:lnTo>
                    <a:pt x="2864612" y="659053"/>
                  </a:lnTo>
                  <a:lnTo>
                    <a:pt x="2865158" y="658190"/>
                  </a:lnTo>
                  <a:lnTo>
                    <a:pt x="2869793" y="650786"/>
                  </a:lnTo>
                  <a:lnTo>
                    <a:pt x="2872879" y="641680"/>
                  </a:lnTo>
                  <a:lnTo>
                    <a:pt x="2872994" y="641350"/>
                  </a:lnTo>
                  <a:lnTo>
                    <a:pt x="2874073" y="631317"/>
                  </a:lnTo>
                  <a:lnTo>
                    <a:pt x="2874111" y="630999"/>
                  </a:lnTo>
                  <a:close/>
                </a:path>
                <a:path w="3129915" h="1372235">
                  <a:moveTo>
                    <a:pt x="2963926" y="786892"/>
                  </a:moveTo>
                  <a:lnTo>
                    <a:pt x="2954528" y="768985"/>
                  </a:lnTo>
                  <a:lnTo>
                    <a:pt x="2860675" y="817880"/>
                  </a:lnTo>
                  <a:lnTo>
                    <a:pt x="2906420" y="713359"/>
                  </a:lnTo>
                  <a:lnTo>
                    <a:pt x="2915158" y="693420"/>
                  </a:lnTo>
                  <a:lnTo>
                    <a:pt x="2907411" y="678688"/>
                  </a:lnTo>
                  <a:lnTo>
                    <a:pt x="2781681" y="744347"/>
                  </a:lnTo>
                  <a:lnTo>
                    <a:pt x="2791079" y="762381"/>
                  </a:lnTo>
                  <a:lnTo>
                    <a:pt x="2884805" y="713359"/>
                  </a:lnTo>
                  <a:lnTo>
                    <a:pt x="2830449" y="837819"/>
                  </a:lnTo>
                  <a:lnTo>
                    <a:pt x="2838196" y="852551"/>
                  </a:lnTo>
                  <a:lnTo>
                    <a:pt x="2904579" y="817880"/>
                  </a:lnTo>
                  <a:lnTo>
                    <a:pt x="2963926" y="786892"/>
                  </a:lnTo>
                  <a:close/>
                </a:path>
                <a:path w="3129915" h="1372235">
                  <a:moveTo>
                    <a:pt x="2993009" y="842645"/>
                  </a:moveTo>
                  <a:lnTo>
                    <a:pt x="2983611" y="824611"/>
                  </a:lnTo>
                  <a:lnTo>
                    <a:pt x="2857881" y="890270"/>
                  </a:lnTo>
                  <a:lnTo>
                    <a:pt x="2867279" y="908304"/>
                  </a:lnTo>
                  <a:lnTo>
                    <a:pt x="2993009" y="842645"/>
                  </a:lnTo>
                  <a:close/>
                </a:path>
                <a:path w="3129915" h="1372235">
                  <a:moveTo>
                    <a:pt x="3068955" y="988187"/>
                  </a:moveTo>
                  <a:lnTo>
                    <a:pt x="3059557" y="970280"/>
                  </a:lnTo>
                  <a:lnTo>
                    <a:pt x="2965831" y="1019175"/>
                  </a:lnTo>
                  <a:lnTo>
                    <a:pt x="3011474" y="914654"/>
                  </a:lnTo>
                  <a:lnTo>
                    <a:pt x="3020187" y="894715"/>
                  </a:lnTo>
                  <a:lnTo>
                    <a:pt x="3012567" y="879983"/>
                  </a:lnTo>
                  <a:lnTo>
                    <a:pt x="2886710" y="945642"/>
                  </a:lnTo>
                  <a:lnTo>
                    <a:pt x="2896108" y="963676"/>
                  </a:lnTo>
                  <a:lnTo>
                    <a:pt x="2989961" y="914654"/>
                  </a:lnTo>
                  <a:lnTo>
                    <a:pt x="2935478" y="1039114"/>
                  </a:lnTo>
                  <a:lnTo>
                    <a:pt x="2943148" y="1053706"/>
                  </a:lnTo>
                  <a:lnTo>
                    <a:pt x="2943225" y="1053846"/>
                  </a:lnTo>
                  <a:lnTo>
                    <a:pt x="3009608" y="1019175"/>
                  </a:lnTo>
                  <a:lnTo>
                    <a:pt x="3068955" y="988187"/>
                  </a:lnTo>
                  <a:close/>
                </a:path>
                <a:path w="3129915" h="1372235">
                  <a:moveTo>
                    <a:pt x="3129635" y="1119632"/>
                  </a:moveTo>
                  <a:lnTo>
                    <a:pt x="3129318" y="1113142"/>
                  </a:lnTo>
                  <a:lnTo>
                    <a:pt x="3129280" y="1112266"/>
                  </a:lnTo>
                  <a:lnTo>
                    <a:pt x="3128289" y="1105585"/>
                  </a:lnTo>
                  <a:lnTo>
                    <a:pt x="3108426" y="1065212"/>
                  </a:lnTo>
                  <a:lnTo>
                    <a:pt x="3076613" y="1043520"/>
                  </a:lnTo>
                  <a:lnTo>
                    <a:pt x="3059011" y="1040130"/>
                  </a:lnTo>
                  <a:lnTo>
                    <a:pt x="3048457" y="1040130"/>
                  </a:lnTo>
                  <a:lnTo>
                    <a:pt x="3011792" y="1053706"/>
                  </a:lnTo>
                  <a:lnTo>
                    <a:pt x="2984423" y="1091438"/>
                  </a:lnTo>
                  <a:lnTo>
                    <a:pt x="2981579" y="1110488"/>
                  </a:lnTo>
                  <a:lnTo>
                    <a:pt x="2981998" y="1119632"/>
                  </a:lnTo>
                  <a:lnTo>
                    <a:pt x="2982023" y="1120254"/>
                  </a:lnTo>
                  <a:lnTo>
                    <a:pt x="2999016" y="1161783"/>
                  </a:lnTo>
                  <a:lnTo>
                    <a:pt x="3031998" y="1188339"/>
                  </a:lnTo>
                  <a:lnTo>
                    <a:pt x="3073209" y="1166876"/>
                  </a:lnTo>
                  <a:lnTo>
                    <a:pt x="3081020" y="1162812"/>
                  </a:lnTo>
                  <a:lnTo>
                    <a:pt x="3072003" y="1145540"/>
                  </a:lnTo>
                  <a:lnTo>
                    <a:pt x="3031109" y="1166876"/>
                  </a:lnTo>
                  <a:lnTo>
                    <a:pt x="3024124" y="1162215"/>
                  </a:lnTo>
                  <a:lnTo>
                    <a:pt x="3002102" y="1127353"/>
                  </a:lnTo>
                  <a:lnTo>
                    <a:pt x="3000514" y="1113142"/>
                  </a:lnTo>
                  <a:lnTo>
                    <a:pt x="3000540" y="1112266"/>
                  </a:lnTo>
                  <a:lnTo>
                    <a:pt x="3017647" y="1074915"/>
                  </a:lnTo>
                  <a:lnTo>
                    <a:pt x="3058160" y="1059942"/>
                  </a:lnTo>
                  <a:lnTo>
                    <a:pt x="3065170" y="1060780"/>
                  </a:lnTo>
                  <a:lnTo>
                    <a:pt x="3100311" y="1084605"/>
                  </a:lnTo>
                  <a:lnTo>
                    <a:pt x="3111042" y="1124254"/>
                  </a:lnTo>
                  <a:lnTo>
                    <a:pt x="3108833" y="1135507"/>
                  </a:lnTo>
                  <a:lnTo>
                    <a:pt x="3125851" y="1140841"/>
                  </a:lnTo>
                  <a:lnTo>
                    <a:pt x="3127921" y="1133919"/>
                  </a:lnTo>
                  <a:lnTo>
                    <a:pt x="3129089" y="1127353"/>
                  </a:lnTo>
                  <a:lnTo>
                    <a:pt x="3129178" y="1126845"/>
                  </a:lnTo>
                  <a:lnTo>
                    <a:pt x="3129597" y="1120254"/>
                  </a:lnTo>
                  <a:lnTo>
                    <a:pt x="3129635" y="1119632"/>
                  </a:lnTo>
                  <a:close/>
                </a:path>
              </a:pathLst>
            </a:custGeom>
            <a:solidFill>
              <a:srgbClr val="5F5F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946745" y="4002351"/>
              <a:ext cx="326390" cy="364490"/>
            </a:xfrm>
            <a:custGeom>
              <a:avLst/>
              <a:gdLst/>
              <a:ahLst/>
              <a:cxnLst/>
              <a:rect l="l" t="t" r="r" b="b"/>
              <a:pathLst>
                <a:path w="326389" h="364489">
                  <a:moveTo>
                    <a:pt x="137717" y="0"/>
                  </a:moveTo>
                  <a:lnTo>
                    <a:pt x="89296" y="14642"/>
                  </a:lnTo>
                  <a:lnTo>
                    <a:pt x="48186" y="42596"/>
                  </a:lnTo>
                  <a:lnTo>
                    <a:pt x="17684" y="82349"/>
                  </a:lnTo>
                  <a:lnTo>
                    <a:pt x="1222" y="129047"/>
                  </a:lnTo>
                  <a:lnTo>
                    <a:pt x="20" y="176424"/>
                  </a:lnTo>
                  <a:lnTo>
                    <a:pt x="0" y="177234"/>
                  </a:lnTo>
                  <a:lnTo>
                    <a:pt x="13970" y="223063"/>
                  </a:lnTo>
                  <a:lnTo>
                    <a:pt x="43084" y="262689"/>
                  </a:lnTo>
                  <a:lnTo>
                    <a:pt x="59045" y="281682"/>
                  </a:lnTo>
                  <a:lnTo>
                    <a:pt x="69516" y="302138"/>
                  </a:lnTo>
                  <a:lnTo>
                    <a:pt x="75249" y="324143"/>
                  </a:lnTo>
                  <a:lnTo>
                    <a:pt x="76993" y="347779"/>
                  </a:lnTo>
                  <a:lnTo>
                    <a:pt x="76993" y="359082"/>
                  </a:lnTo>
                  <a:lnTo>
                    <a:pt x="81420" y="363378"/>
                  </a:lnTo>
                  <a:lnTo>
                    <a:pt x="197434" y="363378"/>
                  </a:lnTo>
                  <a:lnTo>
                    <a:pt x="211834" y="363541"/>
                  </a:lnTo>
                  <a:lnTo>
                    <a:pt x="228504" y="363908"/>
                  </a:lnTo>
                  <a:lnTo>
                    <a:pt x="238384" y="363378"/>
                  </a:lnTo>
                  <a:lnTo>
                    <a:pt x="243824" y="361003"/>
                  </a:lnTo>
                  <a:lnTo>
                    <a:pt x="246239" y="355603"/>
                  </a:lnTo>
                  <a:lnTo>
                    <a:pt x="247046" y="346001"/>
                  </a:lnTo>
                  <a:lnTo>
                    <a:pt x="247155" y="344858"/>
                  </a:lnTo>
                  <a:lnTo>
                    <a:pt x="225456" y="344858"/>
                  </a:lnTo>
                  <a:lnTo>
                    <a:pt x="212375" y="343715"/>
                  </a:lnTo>
                  <a:lnTo>
                    <a:pt x="202970" y="343080"/>
                  </a:lnTo>
                  <a:lnTo>
                    <a:pt x="98710" y="343080"/>
                  </a:lnTo>
                  <a:lnTo>
                    <a:pt x="96805" y="341937"/>
                  </a:lnTo>
                  <a:lnTo>
                    <a:pt x="96170" y="335333"/>
                  </a:lnTo>
                  <a:lnTo>
                    <a:pt x="95343" y="328729"/>
                  </a:lnTo>
                  <a:lnTo>
                    <a:pt x="86475" y="290008"/>
                  </a:lnTo>
                  <a:lnTo>
                    <a:pt x="59721" y="252021"/>
                  </a:lnTo>
                  <a:lnTo>
                    <a:pt x="33133" y="216961"/>
                  </a:lnTo>
                  <a:lnTo>
                    <a:pt x="19605" y="176424"/>
                  </a:lnTo>
                  <a:lnTo>
                    <a:pt x="19627" y="133649"/>
                  </a:lnTo>
                  <a:lnTo>
                    <a:pt x="33686" y="91874"/>
                  </a:lnTo>
                  <a:lnTo>
                    <a:pt x="59906" y="57689"/>
                  </a:lnTo>
                  <a:lnTo>
                    <a:pt x="95138" y="32517"/>
                  </a:lnTo>
                  <a:lnTo>
                    <a:pt x="135681" y="18418"/>
                  </a:lnTo>
                  <a:lnTo>
                    <a:pt x="177831" y="17452"/>
                  </a:lnTo>
                  <a:lnTo>
                    <a:pt x="240032" y="17452"/>
                  </a:lnTo>
                  <a:lnTo>
                    <a:pt x="236430" y="14938"/>
                  </a:lnTo>
                  <a:lnTo>
                    <a:pt x="190150" y="180"/>
                  </a:lnTo>
                  <a:lnTo>
                    <a:pt x="137717" y="0"/>
                  </a:lnTo>
                  <a:close/>
                </a:path>
                <a:path w="326389" h="364489">
                  <a:moveTo>
                    <a:pt x="240032" y="17452"/>
                  </a:moveTo>
                  <a:lnTo>
                    <a:pt x="177831" y="17452"/>
                  </a:lnTo>
                  <a:lnTo>
                    <a:pt x="223958" y="30765"/>
                  </a:lnTo>
                  <a:lnTo>
                    <a:pt x="261667" y="55187"/>
                  </a:lnTo>
                  <a:lnTo>
                    <a:pt x="288827" y="88872"/>
                  </a:lnTo>
                  <a:lnTo>
                    <a:pt x="303307" y="129974"/>
                  </a:lnTo>
                  <a:lnTo>
                    <a:pt x="305611" y="163131"/>
                  </a:lnTo>
                  <a:lnTo>
                    <a:pt x="305716" y="164645"/>
                  </a:lnTo>
                  <a:lnTo>
                    <a:pt x="299910" y="197030"/>
                  </a:lnTo>
                  <a:lnTo>
                    <a:pt x="285769" y="226843"/>
                  </a:lnTo>
                  <a:lnTo>
                    <a:pt x="263175" y="253799"/>
                  </a:lnTo>
                  <a:lnTo>
                    <a:pt x="248695" y="270275"/>
                  </a:lnTo>
                  <a:lnTo>
                    <a:pt x="238490" y="288359"/>
                  </a:lnTo>
                  <a:lnTo>
                    <a:pt x="232118" y="307895"/>
                  </a:lnTo>
                  <a:lnTo>
                    <a:pt x="229139" y="328729"/>
                  </a:lnTo>
                  <a:lnTo>
                    <a:pt x="227869" y="339524"/>
                  </a:lnTo>
                  <a:lnTo>
                    <a:pt x="225456" y="344858"/>
                  </a:lnTo>
                  <a:lnTo>
                    <a:pt x="247155" y="344858"/>
                  </a:lnTo>
                  <a:lnTo>
                    <a:pt x="249249" y="322776"/>
                  </a:lnTo>
                  <a:lnTo>
                    <a:pt x="255333" y="301170"/>
                  </a:lnTo>
                  <a:lnTo>
                    <a:pt x="265941" y="280993"/>
                  </a:lnTo>
                  <a:lnTo>
                    <a:pt x="281717" y="262054"/>
                  </a:lnTo>
                  <a:lnTo>
                    <a:pt x="305760" y="232144"/>
                  </a:lnTo>
                  <a:lnTo>
                    <a:pt x="320516" y="198983"/>
                  </a:lnTo>
                  <a:lnTo>
                    <a:pt x="326223" y="163131"/>
                  </a:lnTo>
                  <a:lnTo>
                    <a:pt x="323119" y="125148"/>
                  </a:lnTo>
                  <a:lnTo>
                    <a:pt x="306415" y="80601"/>
                  </a:lnTo>
                  <a:lnTo>
                    <a:pt x="276352" y="42804"/>
                  </a:lnTo>
                  <a:lnTo>
                    <a:pt x="240032" y="17452"/>
                  </a:lnTo>
                  <a:close/>
                </a:path>
                <a:path w="326389" h="364489">
                  <a:moveTo>
                    <a:pt x="187086" y="342731"/>
                  </a:moveTo>
                  <a:lnTo>
                    <a:pt x="161702" y="343080"/>
                  </a:lnTo>
                  <a:lnTo>
                    <a:pt x="202970" y="343080"/>
                  </a:lnTo>
                  <a:lnTo>
                    <a:pt x="200737" y="342929"/>
                  </a:lnTo>
                  <a:lnTo>
                    <a:pt x="205777" y="342929"/>
                  </a:lnTo>
                  <a:lnTo>
                    <a:pt x="187086" y="342731"/>
                  </a:lnTo>
                  <a:close/>
                </a:path>
              </a:pathLst>
            </a:custGeom>
            <a:solidFill>
              <a:srgbClr val="5F5F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020055" y="4375404"/>
              <a:ext cx="179832" cy="105169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4841875" y="3867911"/>
              <a:ext cx="533400" cy="198755"/>
            </a:xfrm>
            <a:custGeom>
              <a:avLst/>
              <a:gdLst/>
              <a:ahLst/>
              <a:cxnLst/>
              <a:rect l="l" t="t" r="r" b="b"/>
              <a:pathLst>
                <a:path w="533400" h="198754">
                  <a:moveTo>
                    <a:pt x="81153" y="183261"/>
                  </a:moveTo>
                  <a:lnTo>
                    <a:pt x="79883" y="180340"/>
                  </a:lnTo>
                  <a:lnTo>
                    <a:pt x="76200" y="178562"/>
                  </a:lnTo>
                  <a:lnTo>
                    <a:pt x="61226" y="170738"/>
                  </a:lnTo>
                  <a:lnTo>
                    <a:pt x="15494" y="147320"/>
                  </a:lnTo>
                  <a:lnTo>
                    <a:pt x="10541" y="145034"/>
                  </a:lnTo>
                  <a:lnTo>
                    <a:pt x="6223" y="146812"/>
                  </a:lnTo>
                  <a:lnTo>
                    <a:pt x="3048" y="151511"/>
                  </a:lnTo>
                  <a:lnTo>
                    <a:pt x="0" y="156718"/>
                  </a:lnTo>
                  <a:lnTo>
                    <a:pt x="1270" y="160909"/>
                  </a:lnTo>
                  <a:lnTo>
                    <a:pt x="6223" y="163830"/>
                  </a:lnTo>
                  <a:lnTo>
                    <a:pt x="21183" y="171805"/>
                  </a:lnTo>
                  <a:lnTo>
                    <a:pt x="51600" y="187464"/>
                  </a:lnTo>
                  <a:lnTo>
                    <a:pt x="66929" y="195072"/>
                  </a:lnTo>
                  <a:lnTo>
                    <a:pt x="73660" y="198628"/>
                  </a:lnTo>
                  <a:lnTo>
                    <a:pt x="79883" y="195707"/>
                  </a:lnTo>
                  <a:lnTo>
                    <a:pt x="80518" y="189738"/>
                  </a:lnTo>
                  <a:lnTo>
                    <a:pt x="81153" y="183261"/>
                  </a:lnTo>
                  <a:close/>
                </a:path>
                <a:path w="533400" h="198754">
                  <a:moveTo>
                    <a:pt x="159512" y="110490"/>
                  </a:moveTo>
                  <a:lnTo>
                    <a:pt x="138023" y="75844"/>
                  </a:lnTo>
                  <a:lnTo>
                    <a:pt x="111887" y="42164"/>
                  </a:lnTo>
                  <a:lnTo>
                    <a:pt x="105664" y="45720"/>
                  </a:lnTo>
                  <a:lnTo>
                    <a:pt x="98806" y="49911"/>
                  </a:lnTo>
                  <a:lnTo>
                    <a:pt x="99441" y="55245"/>
                  </a:lnTo>
                  <a:lnTo>
                    <a:pt x="139700" y="116459"/>
                  </a:lnTo>
                  <a:lnTo>
                    <a:pt x="155067" y="119380"/>
                  </a:lnTo>
                  <a:lnTo>
                    <a:pt x="159512" y="110490"/>
                  </a:lnTo>
                  <a:close/>
                </a:path>
                <a:path w="533400" h="198754">
                  <a:moveTo>
                    <a:pt x="277241" y="5461"/>
                  </a:moveTo>
                  <a:lnTo>
                    <a:pt x="274828" y="0"/>
                  </a:lnTo>
                  <a:lnTo>
                    <a:pt x="260477" y="0"/>
                  </a:lnTo>
                  <a:lnTo>
                    <a:pt x="257429" y="4826"/>
                  </a:lnTo>
                  <a:lnTo>
                    <a:pt x="257429" y="42037"/>
                  </a:lnTo>
                  <a:lnTo>
                    <a:pt x="257429" y="79883"/>
                  </a:lnTo>
                  <a:lnTo>
                    <a:pt x="259334" y="84709"/>
                  </a:lnTo>
                  <a:lnTo>
                    <a:pt x="266700" y="85344"/>
                  </a:lnTo>
                  <a:lnTo>
                    <a:pt x="274828" y="85344"/>
                  </a:lnTo>
                  <a:lnTo>
                    <a:pt x="277241" y="80518"/>
                  </a:lnTo>
                  <a:lnTo>
                    <a:pt x="277241" y="5461"/>
                  </a:lnTo>
                  <a:close/>
                </a:path>
                <a:path w="533400" h="198754">
                  <a:moveTo>
                    <a:pt x="438785" y="52705"/>
                  </a:moveTo>
                  <a:lnTo>
                    <a:pt x="436880" y="49784"/>
                  </a:lnTo>
                  <a:lnTo>
                    <a:pt x="433197" y="48006"/>
                  </a:lnTo>
                  <a:lnTo>
                    <a:pt x="428244" y="46228"/>
                  </a:lnTo>
                  <a:lnTo>
                    <a:pt x="423164" y="47498"/>
                  </a:lnTo>
                  <a:lnTo>
                    <a:pt x="420116" y="52197"/>
                  </a:lnTo>
                  <a:lnTo>
                    <a:pt x="410883" y="65062"/>
                  </a:lnTo>
                  <a:lnTo>
                    <a:pt x="380238" y="108966"/>
                  </a:lnTo>
                  <a:lnTo>
                    <a:pt x="378968" y="114300"/>
                  </a:lnTo>
                  <a:lnTo>
                    <a:pt x="391414" y="122555"/>
                  </a:lnTo>
                  <a:lnTo>
                    <a:pt x="397002" y="119634"/>
                  </a:lnTo>
                  <a:lnTo>
                    <a:pt x="400812" y="113792"/>
                  </a:lnTo>
                  <a:lnTo>
                    <a:pt x="436245" y="62230"/>
                  </a:lnTo>
                  <a:lnTo>
                    <a:pt x="437515" y="59309"/>
                  </a:lnTo>
                  <a:lnTo>
                    <a:pt x="438785" y="57531"/>
                  </a:lnTo>
                  <a:lnTo>
                    <a:pt x="438785" y="52705"/>
                  </a:lnTo>
                  <a:close/>
                </a:path>
                <a:path w="533400" h="198754">
                  <a:moveTo>
                    <a:pt x="533273" y="148209"/>
                  </a:moveTo>
                  <a:lnTo>
                    <a:pt x="525780" y="144018"/>
                  </a:lnTo>
                  <a:lnTo>
                    <a:pt x="517652" y="147574"/>
                  </a:lnTo>
                  <a:lnTo>
                    <a:pt x="502780" y="154901"/>
                  </a:lnTo>
                  <a:lnTo>
                    <a:pt x="488073" y="162382"/>
                  </a:lnTo>
                  <a:lnTo>
                    <a:pt x="458978" y="177546"/>
                  </a:lnTo>
                  <a:lnTo>
                    <a:pt x="452755" y="181229"/>
                  </a:lnTo>
                  <a:lnTo>
                    <a:pt x="450850" y="186055"/>
                  </a:lnTo>
                  <a:lnTo>
                    <a:pt x="457073" y="197993"/>
                  </a:lnTo>
                  <a:lnTo>
                    <a:pt x="526415" y="164973"/>
                  </a:lnTo>
                  <a:lnTo>
                    <a:pt x="533273" y="155448"/>
                  </a:lnTo>
                  <a:lnTo>
                    <a:pt x="533273" y="148209"/>
                  </a:lnTo>
                  <a:close/>
                </a:path>
              </a:pathLst>
            </a:custGeom>
            <a:solidFill>
              <a:srgbClr val="5F5F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99304" y="4041140"/>
              <a:ext cx="137541" cy="131572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15967" y="5100827"/>
              <a:ext cx="428243" cy="413004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3732275" y="3992880"/>
              <a:ext cx="508000" cy="487680"/>
            </a:xfrm>
            <a:custGeom>
              <a:avLst/>
              <a:gdLst/>
              <a:ahLst/>
              <a:cxnLst/>
              <a:rect l="l" t="t" r="r" b="b"/>
              <a:pathLst>
                <a:path w="508000" h="487679">
                  <a:moveTo>
                    <a:pt x="31241" y="0"/>
                  </a:moveTo>
                  <a:lnTo>
                    <a:pt x="18109" y="2540"/>
                  </a:lnTo>
                  <a:lnTo>
                    <a:pt x="8286" y="8890"/>
                  </a:lnTo>
                  <a:lnTo>
                    <a:pt x="2131" y="17780"/>
                  </a:lnTo>
                  <a:lnTo>
                    <a:pt x="0" y="30480"/>
                  </a:lnTo>
                  <a:lnTo>
                    <a:pt x="0" y="458470"/>
                  </a:lnTo>
                  <a:lnTo>
                    <a:pt x="2041" y="471170"/>
                  </a:lnTo>
                  <a:lnTo>
                    <a:pt x="8048" y="480060"/>
                  </a:lnTo>
                  <a:lnTo>
                    <a:pt x="17841" y="486410"/>
                  </a:lnTo>
                  <a:lnTo>
                    <a:pt x="31241" y="487680"/>
                  </a:lnTo>
                  <a:lnTo>
                    <a:pt x="210851" y="487680"/>
                  </a:lnTo>
                  <a:lnTo>
                    <a:pt x="231901" y="486410"/>
                  </a:lnTo>
                  <a:lnTo>
                    <a:pt x="481729" y="486410"/>
                  </a:lnTo>
                  <a:lnTo>
                    <a:pt x="488479" y="485140"/>
                  </a:lnTo>
                  <a:lnTo>
                    <a:pt x="498490" y="480060"/>
                  </a:lnTo>
                  <a:lnTo>
                    <a:pt x="504715" y="469900"/>
                  </a:lnTo>
                  <a:lnTo>
                    <a:pt x="504929" y="468630"/>
                  </a:lnTo>
                  <a:lnTo>
                    <a:pt x="23495" y="468630"/>
                  </a:lnTo>
                  <a:lnTo>
                    <a:pt x="22860" y="467360"/>
                  </a:lnTo>
                  <a:lnTo>
                    <a:pt x="22098" y="458470"/>
                  </a:lnTo>
                  <a:lnTo>
                    <a:pt x="22098" y="256540"/>
                  </a:lnTo>
                  <a:lnTo>
                    <a:pt x="23495" y="255270"/>
                  </a:lnTo>
                  <a:lnTo>
                    <a:pt x="100329" y="255270"/>
                  </a:lnTo>
                  <a:lnTo>
                    <a:pt x="110105" y="254000"/>
                  </a:lnTo>
                  <a:lnTo>
                    <a:pt x="116998" y="250190"/>
                  </a:lnTo>
                  <a:lnTo>
                    <a:pt x="121082" y="243840"/>
                  </a:lnTo>
                  <a:lnTo>
                    <a:pt x="122259" y="234950"/>
                  </a:lnTo>
                  <a:lnTo>
                    <a:pt x="24764" y="234950"/>
                  </a:lnTo>
                  <a:lnTo>
                    <a:pt x="22098" y="232410"/>
                  </a:lnTo>
                  <a:lnTo>
                    <a:pt x="22098" y="24130"/>
                  </a:lnTo>
                  <a:lnTo>
                    <a:pt x="23495" y="22860"/>
                  </a:lnTo>
                  <a:lnTo>
                    <a:pt x="506266" y="22860"/>
                  </a:lnTo>
                  <a:lnTo>
                    <a:pt x="505450" y="17780"/>
                  </a:lnTo>
                  <a:lnTo>
                    <a:pt x="499443" y="8890"/>
                  </a:lnTo>
                  <a:lnTo>
                    <a:pt x="489650" y="3810"/>
                  </a:lnTo>
                  <a:lnTo>
                    <a:pt x="476250" y="1270"/>
                  </a:lnTo>
                  <a:lnTo>
                    <a:pt x="155114" y="1270"/>
                  </a:lnTo>
                  <a:lnTo>
                    <a:pt x="31241" y="0"/>
                  </a:lnTo>
                  <a:close/>
                </a:path>
                <a:path w="508000" h="487679">
                  <a:moveTo>
                    <a:pt x="481729" y="486410"/>
                  </a:moveTo>
                  <a:lnTo>
                    <a:pt x="267081" y="486410"/>
                  </a:lnTo>
                  <a:lnTo>
                    <a:pt x="272288" y="487680"/>
                  </a:lnTo>
                  <a:lnTo>
                    <a:pt x="474979" y="487680"/>
                  </a:lnTo>
                  <a:lnTo>
                    <a:pt x="481729" y="486410"/>
                  </a:lnTo>
                  <a:close/>
                </a:path>
                <a:path w="508000" h="487679">
                  <a:moveTo>
                    <a:pt x="264540" y="393700"/>
                  </a:moveTo>
                  <a:lnTo>
                    <a:pt x="242315" y="393700"/>
                  </a:lnTo>
                  <a:lnTo>
                    <a:pt x="242315" y="466090"/>
                  </a:lnTo>
                  <a:lnTo>
                    <a:pt x="241046" y="468630"/>
                  </a:lnTo>
                  <a:lnTo>
                    <a:pt x="504929" y="468630"/>
                  </a:lnTo>
                  <a:lnTo>
                    <a:pt x="505144" y="467360"/>
                  </a:lnTo>
                  <a:lnTo>
                    <a:pt x="265811" y="467360"/>
                  </a:lnTo>
                  <a:lnTo>
                    <a:pt x="264540" y="466090"/>
                  </a:lnTo>
                  <a:lnTo>
                    <a:pt x="264540" y="393700"/>
                  </a:lnTo>
                  <a:close/>
                </a:path>
                <a:path w="508000" h="487679">
                  <a:moveTo>
                    <a:pt x="506536" y="255270"/>
                  </a:moveTo>
                  <a:lnTo>
                    <a:pt x="484632" y="255270"/>
                  </a:lnTo>
                  <a:lnTo>
                    <a:pt x="487299" y="256540"/>
                  </a:lnTo>
                  <a:lnTo>
                    <a:pt x="487217" y="342900"/>
                  </a:lnTo>
                  <a:lnTo>
                    <a:pt x="485596" y="393700"/>
                  </a:lnTo>
                  <a:lnTo>
                    <a:pt x="485475" y="397510"/>
                  </a:lnTo>
                  <a:lnTo>
                    <a:pt x="485394" y="466090"/>
                  </a:lnTo>
                  <a:lnTo>
                    <a:pt x="483997" y="467360"/>
                  </a:lnTo>
                  <a:lnTo>
                    <a:pt x="505144" y="467360"/>
                  </a:lnTo>
                  <a:lnTo>
                    <a:pt x="506857" y="457200"/>
                  </a:lnTo>
                  <a:lnTo>
                    <a:pt x="506732" y="327660"/>
                  </a:lnTo>
                  <a:lnTo>
                    <a:pt x="506621" y="306070"/>
                  </a:lnTo>
                  <a:lnTo>
                    <a:pt x="506536" y="255270"/>
                  </a:lnTo>
                  <a:close/>
                </a:path>
                <a:path w="508000" h="487679">
                  <a:moveTo>
                    <a:pt x="186562" y="316230"/>
                  </a:moveTo>
                  <a:lnTo>
                    <a:pt x="169175" y="321310"/>
                  </a:lnTo>
                  <a:lnTo>
                    <a:pt x="154432" y="331470"/>
                  </a:lnTo>
                  <a:lnTo>
                    <a:pt x="144968" y="346710"/>
                  </a:lnTo>
                  <a:lnTo>
                    <a:pt x="142065" y="364490"/>
                  </a:lnTo>
                  <a:lnTo>
                    <a:pt x="145663" y="381000"/>
                  </a:lnTo>
                  <a:lnTo>
                    <a:pt x="155701" y="394970"/>
                  </a:lnTo>
                  <a:lnTo>
                    <a:pt x="171241" y="405130"/>
                  </a:lnTo>
                  <a:lnTo>
                    <a:pt x="188960" y="408940"/>
                  </a:lnTo>
                  <a:lnTo>
                    <a:pt x="206654" y="407670"/>
                  </a:lnTo>
                  <a:lnTo>
                    <a:pt x="222123" y="397510"/>
                  </a:lnTo>
                  <a:lnTo>
                    <a:pt x="226695" y="393700"/>
                  </a:lnTo>
                  <a:lnTo>
                    <a:pt x="264540" y="393700"/>
                  </a:lnTo>
                  <a:lnTo>
                    <a:pt x="263731" y="387350"/>
                  </a:lnTo>
                  <a:lnTo>
                    <a:pt x="183007" y="387350"/>
                  </a:lnTo>
                  <a:lnTo>
                    <a:pt x="175895" y="383540"/>
                  </a:lnTo>
                  <a:lnTo>
                    <a:pt x="170687" y="377190"/>
                  </a:lnTo>
                  <a:lnTo>
                    <a:pt x="165921" y="369570"/>
                  </a:lnTo>
                  <a:lnTo>
                    <a:pt x="164464" y="359410"/>
                  </a:lnTo>
                  <a:lnTo>
                    <a:pt x="166437" y="350520"/>
                  </a:lnTo>
                  <a:lnTo>
                    <a:pt x="171958" y="342900"/>
                  </a:lnTo>
                  <a:lnTo>
                    <a:pt x="177164" y="337820"/>
                  </a:lnTo>
                  <a:lnTo>
                    <a:pt x="184403" y="335280"/>
                  </a:lnTo>
                  <a:lnTo>
                    <a:pt x="264752" y="335280"/>
                  </a:lnTo>
                  <a:lnTo>
                    <a:pt x="264611" y="332740"/>
                  </a:lnTo>
                  <a:lnTo>
                    <a:pt x="230632" y="332740"/>
                  </a:lnTo>
                  <a:lnTo>
                    <a:pt x="225425" y="330200"/>
                  </a:lnTo>
                  <a:lnTo>
                    <a:pt x="220218" y="326390"/>
                  </a:lnTo>
                  <a:lnTo>
                    <a:pt x="204331" y="317500"/>
                  </a:lnTo>
                  <a:lnTo>
                    <a:pt x="186562" y="316230"/>
                  </a:lnTo>
                  <a:close/>
                </a:path>
                <a:path w="508000" h="487679">
                  <a:moveTo>
                    <a:pt x="241046" y="370840"/>
                  </a:moveTo>
                  <a:lnTo>
                    <a:pt x="228941" y="370840"/>
                  </a:lnTo>
                  <a:lnTo>
                    <a:pt x="221170" y="372110"/>
                  </a:lnTo>
                  <a:lnTo>
                    <a:pt x="213399" y="375920"/>
                  </a:lnTo>
                  <a:lnTo>
                    <a:pt x="205866" y="381000"/>
                  </a:lnTo>
                  <a:lnTo>
                    <a:pt x="201929" y="384810"/>
                  </a:lnTo>
                  <a:lnTo>
                    <a:pt x="196723" y="387350"/>
                  </a:lnTo>
                  <a:lnTo>
                    <a:pt x="263731" y="387350"/>
                  </a:lnTo>
                  <a:lnTo>
                    <a:pt x="263245" y="383540"/>
                  </a:lnTo>
                  <a:lnTo>
                    <a:pt x="259127" y="375920"/>
                  </a:lnTo>
                  <a:lnTo>
                    <a:pt x="251842" y="372110"/>
                  </a:lnTo>
                  <a:lnTo>
                    <a:pt x="241046" y="370840"/>
                  </a:lnTo>
                  <a:close/>
                </a:path>
                <a:path w="508000" h="487679">
                  <a:moveTo>
                    <a:pt x="264752" y="335280"/>
                  </a:moveTo>
                  <a:lnTo>
                    <a:pt x="197358" y="335280"/>
                  </a:lnTo>
                  <a:lnTo>
                    <a:pt x="202564" y="336550"/>
                  </a:lnTo>
                  <a:lnTo>
                    <a:pt x="206501" y="341630"/>
                  </a:lnTo>
                  <a:lnTo>
                    <a:pt x="215604" y="347980"/>
                  </a:lnTo>
                  <a:lnTo>
                    <a:pt x="225218" y="350520"/>
                  </a:lnTo>
                  <a:lnTo>
                    <a:pt x="235094" y="351790"/>
                  </a:lnTo>
                  <a:lnTo>
                    <a:pt x="244983" y="350520"/>
                  </a:lnTo>
                  <a:lnTo>
                    <a:pt x="259334" y="350520"/>
                  </a:lnTo>
                  <a:lnTo>
                    <a:pt x="265175" y="342900"/>
                  </a:lnTo>
                  <a:lnTo>
                    <a:pt x="264893" y="337820"/>
                  </a:lnTo>
                  <a:lnTo>
                    <a:pt x="264823" y="336550"/>
                  </a:lnTo>
                  <a:lnTo>
                    <a:pt x="264752" y="335280"/>
                  </a:lnTo>
                  <a:close/>
                </a:path>
                <a:path w="508000" h="487679">
                  <a:moveTo>
                    <a:pt x="364964" y="255270"/>
                  </a:moveTo>
                  <a:lnTo>
                    <a:pt x="342646" y="255270"/>
                  </a:lnTo>
                  <a:lnTo>
                    <a:pt x="343281" y="256540"/>
                  </a:lnTo>
                  <a:lnTo>
                    <a:pt x="343281" y="266700"/>
                  </a:lnTo>
                  <a:lnTo>
                    <a:pt x="341375" y="270510"/>
                  </a:lnTo>
                  <a:lnTo>
                    <a:pt x="336803" y="276860"/>
                  </a:lnTo>
                  <a:lnTo>
                    <a:pt x="328207" y="292100"/>
                  </a:lnTo>
                  <a:lnTo>
                    <a:pt x="343281" y="340360"/>
                  </a:lnTo>
                  <a:lnTo>
                    <a:pt x="376793" y="351790"/>
                  </a:lnTo>
                  <a:lnTo>
                    <a:pt x="394376" y="347980"/>
                  </a:lnTo>
                  <a:lnTo>
                    <a:pt x="409828" y="337820"/>
                  </a:lnTo>
                  <a:lnTo>
                    <a:pt x="415045" y="330200"/>
                  </a:lnTo>
                  <a:lnTo>
                    <a:pt x="374030" y="330200"/>
                  </a:lnTo>
                  <a:lnTo>
                    <a:pt x="364618" y="328930"/>
                  </a:lnTo>
                  <a:lnTo>
                    <a:pt x="356362" y="322580"/>
                  </a:lnTo>
                  <a:lnTo>
                    <a:pt x="351154" y="317500"/>
                  </a:lnTo>
                  <a:lnTo>
                    <a:pt x="347852" y="311150"/>
                  </a:lnTo>
                  <a:lnTo>
                    <a:pt x="347852" y="298450"/>
                  </a:lnTo>
                  <a:lnTo>
                    <a:pt x="349885" y="293370"/>
                  </a:lnTo>
                  <a:lnTo>
                    <a:pt x="354457" y="289560"/>
                  </a:lnTo>
                  <a:lnTo>
                    <a:pt x="361370" y="280670"/>
                  </a:lnTo>
                  <a:lnTo>
                    <a:pt x="364521" y="271780"/>
                  </a:lnTo>
                  <a:lnTo>
                    <a:pt x="364934" y="266700"/>
                  </a:lnTo>
                  <a:lnTo>
                    <a:pt x="364964" y="255270"/>
                  </a:lnTo>
                  <a:close/>
                </a:path>
                <a:path w="508000" h="487679">
                  <a:moveTo>
                    <a:pt x="264540" y="256540"/>
                  </a:moveTo>
                  <a:lnTo>
                    <a:pt x="241681" y="256540"/>
                  </a:lnTo>
                  <a:lnTo>
                    <a:pt x="242950" y="257810"/>
                  </a:lnTo>
                  <a:lnTo>
                    <a:pt x="242950" y="331470"/>
                  </a:lnTo>
                  <a:lnTo>
                    <a:pt x="241681" y="332740"/>
                  </a:lnTo>
                  <a:lnTo>
                    <a:pt x="264611" y="332740"/>
                  </a:lnTo>
                  <a:lnTo>
                    <a:pt x="264540" y="256540"/>
                  </a:lnTo>
                  <a:close/>
                </a:path>
                <a:path w="508000" h="487679">
                  <a:moveTo>
                    <a:pt x="506266" y="22860"/>
                  </a:moveTo>
                  <a:lnTo>
                    <a:pt x="482726" y="22860"/>
                  </a:lnTo>
                  <a:lnTo>
                    <a:pt x="483997" y="24130"/>
                  </a:lnTo>
                  <a:lnTo>
                    <a:pt x="484124" y="107950"/>
                  </a:lnTo>
                  <a:lnTo>
                    <a:pt x="484854" y="137160"/>
                  </a:lnTo>
                  <a:lnTo>
                    <a:pt x="484949" y="140970"/>
                  </a:lnTo>
                  <a:lnTo>
                    <a:pt x="485044" y="144780"/>
                  </a:lnTo>
                  <a:lnTo>
                    <a:pt x="485171" y="149860"/>
                  </a:lnTo>
                  <a:lnTo>
                    <a:pt x="485298" y="154940"/>
                  </a:lnTo>
                  <a:lnTo>
                    <a:pt x="485394" y="232410"/>
                  </a:lnTo>
                  <a:lnTo>
                    <a:pt x="483997" y="233680"/>
                  </a:lnTo>
                  <a:lnTo>
                    <a:pt x="408432" y="233680"/>
                  </a:lnTo>
                  <a:lnTo>
                    <a:pt x="398012" y="234950"/>
                  </a:lnTo>
                  <a:lnTo>
                    <a:pt x="390890" y="238760"/>
                  </a:lnTo>
                  <a:lnTo>
                    <a:pt x="386697" y="245110"/>
                  </a:lnTo>
                  <a:lnTo>
                    <a:pt x="385245" y="255270"/>
                  </a:lnTo>
                  <a:lnTo>
                    <a:pt x="385129" y="264160"/>
                  </a:lnTo>
                  <a:lnTo>
                    <a:pt x="386159" y="273050"/>
                  </a:lnTo>
                  <a:lnTo>
                    <a:pt x="389403" y="281940"/>
                  </a:lnTo>
                  <a:lnTo>
                    <a:pt x="396113" y="289560"/>
                  </a:lnTo>
                  <a:lnTo>
                    <a:pt x="400050" y="293370"/>
                  </a:lnTo>
                  <a:lnTo>
                    <a:pt x="401954" y="298450"/>
                  </a:lnTo>
                  <a:lnTo>
                    <a:pt x="401954" y="311150"/>
                  </a:lnTo>
                  <a:lnTo>
                    <a:pt x="398018" y="318770"/>
                  </a:lnTo>
                  <a:lnTo>
                    <a:pt x="392175" y="323850"/>
                  </a:lnTo>
                  <a:lnTo>
                    <a:pt x="383561" y="328930"/>
                  </a:lnTo>
                  <a:lnTo>
                    <a:pt x="374030" y="330200"/>
                  </a:lnTo>
                  <a:lnTo>
                    <a:pt x="415045" y="330200"/>
                  </a:lnTo>
                  <a:lnTo>
                    <a:pt x="420262" y="322580"/>
                  </a:lnTo>
                  <a:lnTo>
                    <a:pt x="424243" y="306070"/>
                  </a:lnTo>
                  <a:lnTo>
                    <a:pt x="421651" y="289560"/>
                  </a:lnTo>
                  <a:lnTo>
                    <a:pt x="412369" y="274320"/>
                  </a:lnTo>
                  <a:lnTo>
                    <a:pt x="407797" y="269240"/>
                  </a:lnTo>
                  <a:lnTo>
                    <a:pt x="407797" y="265430"/>
                  </a:lnTo>
                  <a:lnTo>
                    <a:pt x="408432" y="260350"/>
                  </a:lnTo>
                  <a:lnTo>
                    <a:pt x="408432" y="255270"/>
                  </a:lnTo>
                  <a:lnTo>
                    <a:pt x="506536" y="255270"/>
                  </a:lnTo>
                  <a:lnTo>
                    <a:pt x="506659" y="250190"/>
                  </a:lnTo>
                  <a:lnTo>
                    <a:pt x="506777" y="243840"/>
                  </a:lnTo>
                  <a:lnTo>
                    <a:pt x="506869" y="223520"/>
                  </a:lnTo>
                  <a:lnTo>
                    <a:pt x="506970" y="213360"/>
                  </a:lnTo>
                  <a:lnTo>
                    <a:pt x="507097" y="200660"/>
                  </a:lnTo>
                  <a:lnTo>
                    <a:pt x="507224" y="187960"/>
                  </a:lnTo>
                  <a:lnTo>
                    <a:pt x="507347" y="163830"/>
                  </a:lnTo>
                  <a:lnTo>
                    <a:pt x="507458" y="81280"/>
                  </a:lnTo>
                  <a:lnTo>
                    <a:pt x="507491" y="30480"/>
                  </a:lnTo>
                  <a:lnTo>
                    <a:pt x="506266" y="22860"/>
                  </a:lnTo>
                  <a:close/>
                </a:path>
                <a:path w="508000" h="487679">
                  <a:moveTo>
                    <a:pt x="172803" y="160020"/>
                  </a:moveTo>
                  <a:lnTo>
                    <a:pt x="132349" y="160020"/>
                  </a:lnTo>
                  <a:lnTo>
                    <a:pt x="141880" y="161290"/>
                  </a:lnTo>
                  <a:lnTo>
                    <a:pt x="150495" y="166370"/>
                  </a:lnTo>
                  <a:lnTo>
                    <a:pt x="156337" y="171450"/>
                  </a:lnTo>
                  <a:lnTo>
                    <a:pt x="159638" y="177800"/>
                  </a:lnTo>
                  <a:lnTo>
                    <a:pt x="159638" y="191770"/>
                  </a:lnTo>
                  <a:lnTo>
                    <a:pt x="157607" y="196850"/>
                  </a:lnTo>
                  <a:lnTo>
                    <a:pt x="153035" y="200660"/>
                  </a:lnTo>
                  <a:lnTo>
                    <a:pt x="146032" y="209550"/>
                  </a:lnTo>
                  <a:lnTo>
                    <a:pt x="142732" y="218440"/>
                  </a:lnTo>
                  <a:lnTo>
                    <a:pt x="142356" y="223520"/>
                  </a:lnTo>
                  <a:lnTo>
                    <a:pt x="142262" y="224790"/>
                  </a:lnTo>
                  <a:lnTo>
                    <a:pt x="142168" y="226060"/>
                  </a:lnTo>
                  <a:lnTo>
                    <a:pt x="142071" y="229870"/>
                  </a:lnTo>
                  <a:lnTo>
                    <a:pt x="142621" y="237490"/>
                  </a:lnTo>
                  <a:lnTo>
                    <a:pt x="143383" y="241300"/>
                  </a:lnTo>
                  <a:lnTo>
                    <a:pt x="143859" y="248920"/>
                  </a:lnTo>
                  <a:lnTo>
                    <a:pt x="143938" y="250190"/>
                  </a:lnTo>
                  <a:lnTo>
                    <a:pt x="144018" y="251460"/>
                  </a:lnTo>
                  <a:lnTo>
                    <a:pt x="151764" y="256540"/>
                  </a:lnTo>
                  <a:lnTo>
                    <a:pt x="265175" y="256540"/>
                  </a:lnTo>
                  <a:lnTo>
                    <a:pt x="265175" y="255270"/>
                  </a:lnTo>
                  <a:lnTo>
                    <a:pt x="364964" y="255270"/>
                  </a:lnTo>
                  <a:lnTo>
                    <a:pt x="364871" y="250190"/>
                  </a:lnTo>
                  <a:lnTo>
                    <a:pt x="364109" y="248920"/>
                  </a:lnTo>
                  <a:lnTo>
                    <a:pt x="363564" y="241300"/>
                  </a:lnTo>
                  <a:lnTo>
                    <a:pt x="363474" y="240030"/>
                  </a:lnTo>
                  <a:lnTo>
                    <a:pt x="355726" y="234950"/>
                  </a:lnTo>
                  <a:lnTo>
                    <a:pt x="265811" y="234950"/>
                  </a:lnTo>
                  <a:lnTo>
                    <a:pt x="264540" y="233680"/>
                  </a:lnTo>
                  <a:lnTo>
                    <a:pt x="164846" y="233680"/>
                  </a:lnTo>
                  <a:lnTo>
                    <a:pt x="164211" y="232410"/>
                  </a:lnTo>
                  <a:lnTo>
                    <a:pt x="164211" y="223520"/>
                  </a:lnTo>
                  <a:lnTo>
                    <a:pt x="164846" y="218440"/>
                  </a:lnTo>
                  <a:lnTo>
                    <a:pt x="170052" y="213360"/>
                  </a:lnTo>
                  <a:lnTo>
                    <a:pt x="178857" y="198120"/>
                  </a:lnTo>
                  <a:lnTo>
                    <a:pt x="180959" y="181610"/>
                  </a:lnTo>
                  <a:lnTo>
                    <a:pt x="176464" y="165100"/>
                  </a:lnTo>
                  <a:lnTo>
                    <a:pt x="172803" y="160020"/>
                  </a:lnTo>
                  <a:close/>
                </a:path>
                <a:path w="508000" h="487679">
                  <a:moveTo>
                    <a:pt x="132222" y="138430"/>
                  </a:moveTo>
                  <a:lnTo>
                    <a:pt x="114706" y="140970"/>
                  </a:lnTo>
                  <a:lnTo>
                    <a:pt x="99060" y="151130"/>
                  </a:lnTo>
                  <a:lnTo>
                    <a:pt x="88086" y="165100"/>
                  </a:lnTo>
                  <a:lnTo>
                    <a:pt x="83661" y="182880"/>
                  </a:lnTo>
                  <a:lnTo>
                    <a:pt x="85951" y="199390"/>
                  </a:lnTo>
                  <a:lnTo>
                    <a:pt x="95123" y="214630"/>
                  </a:lnTo>
                  <a:lnTo>
                    <a:pt x="99695" y="219710"/>
                  </a:lnTo>
                  <a:lnTo>
                    <a:pt x="99822" y="224790"/>
                  </a:lnTo>
                  <a:lnTo>
                    <a:pt x="100202" y="228600"/>
                  </a:lnTo>
                  <a:lnTo>
                    <a:pt x="100329" y="234950"/>
                  </a:lnTo>
                  <a:lnTo>
                    <a:pt x="122259" y="234950"/>
                  </a:lnTo>
                  <a:lnTo>
                    <a:pt x="107441" y="195580"/>
                  </a:lnTo>
                  <a:lnTo>
                    <a:pt x="105537" y="190500"/>
                  </a:lnTo>
                  <a:lnTo>
                    <a:pt x="105537" y="177800"/>
                  </a:lnTo>
                  <a:lnTo>
                    <a:pt x="108838" y="171450"/>
                  </a:lnTo>
                  <a:lnTo>
                    <a:pt x="114681" y="166370"/>
                  </a:lnTo>
                  <a:lnTo>
                    <a:pt x="122937" y="161290"/>
                  </a:lnTo>
                  <a:lnTo>
                    <a:pt x="132349" y="160020"/>
                  </a:lnTo>
                  <a:lnTo>
                    <a:pt x="172803" y="160020"/>
                  </a:lnTo>
                  <a:lnTo>
                    <a:pt x="165481" y="149860"/>
                  </a:lnTo>
                  <a:lnTo>
                    <a:pt x="149762" y="140970"/>
                  </a:lnTo>
                  <a:lnTo>
                    <a:pt x="132222" y="138430"/>
                  </a:lnTo>
                  <a:close/>
                </a:path>
                <a:path w="508000" h="487679">
                  <a:moveTo>
                    <a:pt x="281590" y="138430"/>
                  </a:moveTo>
                  <a:lnTo>
                    <a:pt x="248158" y="138430"/>
                  </a:lnTo>
                  <a:lnTo>
                    <a:pt x="242315" y="146050"/>
                  </a:lnTo>
                  <a:lnTo>
                    <a:pt x="242950" y="157480"/>
                  </a:lnTo>
                  <a:lnTo>
                    <a:pt x="242950" y="232410"/>
                  </a:lnTo>
                  <a:lnTo>
                    <a:pt x="242315" y="232410"/>
                  </a:lnTo>
                  <a:lnTo>
                    <a:pt x="242315" y="233680"/>
                  </a:lnTo>
                  <a:lnTo>
                    <a:pt x="264540" y="233680"/>
                  </a:lnTo>
                  <a:lnTo>
                    <a:pt x="264540" y="160020"/>
                  </a:lnTo>
                  <a:lnTo>
                    <a:pt x="265811" y="158750"/>
                  </a:lnTo>
                  <a:lnTo>
                    <a:pt x="352580" y="158750"/>
                  </a:lnTo>
                  <a:lnTo>
                    <a:pt x="354953" y="154940"/>
                  </a:lnTo>
                  <a:lnTo>
                    <a:pt x="309499" y="154940"/>
                  </a:lnTo>
                  <a:lnTo>
                    <a:pt x="303529" y="152400"/>
                  </a:lnTo>
                  <a:lnTo>
                    <a:pt x="300354" y="148590"/>
                  </a:lnTo>
                  <a:lnTo>
                    <a:pt x="291199" y="142240"/>
                  </a:lnTo>
                  <a:lnTo>
                    <a:pt x="281590" y="138430"/>
                  </a:lnTo>
                  <a:close/>
                </a:path>
                <a:path w="508000" h="487679">
                  <a:moveTo>
                    <a:pt x="352580" y="158750"/>
                  </a:moveTo>
                  <a:lnTo>
                    <a:pt x="275589" y="158750"/>
                  </a:lnTo>
                  <a:lnTo>
                    <a:pt x="280797" y="160020"/>
                  </a:lnTo>
                  <a:lnTo>
                    <a:pt x="286003" y="165100"/>
                  </a:lnTo>
                  <a:lnTo>
                    <a:pt x="301801" y="173990"/>
                  </a:lnTo>
                  <a:lnTo>
                    <a:pt x="319420" y="175260"/>
                  </a:lnTo>
                  <a:lnTo>
                    <a:pt x="336778" y="171450"/>
                  </a:lnTo>
                  <a:lnTo>
                    <a:pt x="351789" y="160020"/>
                  </a:lnTo>
                  <a:lnTo>
                    <a:pt x="352580" y="158750"/>
                  </a:lnTo>
                  <a:close/>
                </a:path>
                <a:path w="508000" h="487679">
                  <a:moveTo>
                    <a:pt x="355266" y="102870"/>
                  </a:moveTo>
                  <a:lnTo>
                    <a:pt x="323088" y="102870"/>
                  </a:lnTo>
                  <a:lnTo>
                    <a:pt x="330326" y="105410"/>
                  </a:lnTo>
                  <a:lnTo>
                    <a:pt x="335534" y="111760"/>
                  </a:lnTo>
                  <a:lnTo>
                    <a:pt x="340677" y="119380"/>
                  </a:lnTo>
                  <a:lnTo>
                    <a:pt x="342391" y="128270"/>
                  </a:lnTo>
                  <a:lnTo>
                    <a:pt x="340677" y="137160"/>
                  </a:lnTo>
                  <a:lnTo>
                    <a:pt x="335534" y="146050"/>
                  </a:lnTo>
                  <a:lnTo>
                    <a:pt x="330326" y="151130"/>
                  </a:lnTo>
                  <a:lnTo>
                    <a:pt x="323088" y="154940"/>
                  </a:lnTo>
                  <a:lnTo>
                    <a:pt x="354953" y="154940"/>
                  </a:lnTo>
                  <a:lnTo>
                    <a:pt x="361281" y="144780"/>
                  </a:lnTo>
                  <a:lnTo>
                    <a:pt x="364378" y="128270"/>
                  </a:lnTo>
                  <a:lnTo>
                    <a:pt x="361023" y="111760"/>
                  </a:lnTo>
                  <a:lnTo>
                    <a:pt x="355266" y="102870"/>
                  </a:lnTo>
                  <a:close/>
                </a:path>
                <a:path w="508000" h="487679">
                  <a:moveTo>
                    <a:pt x="265175" y="22860"/>
                  </a:moveTo>
                  <a:lnTo>
                    <a:pt x="241046" y="22860"/>
                  </a:lnTo>
                  <a:lnTo>
                    <a:pt x="242315" y="24130"/>
                  </a:lnTo>
                  <a:lnTo>
                    <a:pt x="242315" y="96520"/>
                  </a:lnTo>
                  <a:lnTo>
                    <a:pt x="243611" y="106680"/>
                  </a:lnTo>
                  <a:lnTo>
                    <a:pt x="247729" y="113030"/>
                  </a:lnTo>
                  <a:lnTo>
                    <a:pt x="255014" y="116840"/>
                  </a:lnTo>
                  <a:lnTo>
                    <a:pt x="265811" y="119380"/>
                  </a:lnTo>
                  <a:lnTo>
                    <a:pt x="274683" y="119380"/>
                  </a:lnTo>
                  <a:lnTo>
                    <a:pt x="283638" y="118110"/>
                  </a:lnTo>
                  <a:lnTo>
                    <a:pt x="292475" y="114300"/>
                  </a:lnTo>
                  <a:lnTo>
                    <a:pt x="300989" y="107950"/>
                  </a:lnTo>
                  <a:lnTo>
                    <a:pt x="304926" y="104140"/>
                  </a:lnTo>
                  <a:lnTo>
                    <a:pt x="310134" y="102870"/>
                  </a:lnTo>
                  <a:lnTo>
                    <a:pt x="355266" y="102870"/>
                  </a:lnTo>
                  <a:lnTo>
                    <a:pt x="351977" y="97790"/>
                  </a:lnTo>
                  <a:lnTo>
                    <a:pt x="263906" y="97790"/>
                  </a:lnTo>
                  <a:lnTo>
                    <a:pt x="263906" y="25400"/>
                  </a:lnTo>
                  <a:lnTo>
                    <a:pt x="265175" y="22860"/>
                  </a:lnTo>
                  <a:close/>
                </a:path>
                <a:path w="508000" h="487679">
                  <a:moveTo>
                    <a:pt x="318135" y="81280"/>
                  </a:moveTo>
                  <a:lnTo>
                    <a:pt x="300291" y="83820"/>
                  </a:lnTo>
                  <a:lnTo>
                    <a:pt x="284734" y="92710"/>
                  </a:lnTo>
                  <a:lnTo>
                    <a:pt x="279526" y="96520"/>
                  </a:lnTo>
                  <a:lnTo>
                    <a:pt x="274954" y="96520"/>
                  </a:lnTo>
                  <a:lnTo>
                    <a:pt x="268350" y="97790"/>
                  </a:lnTo>
                  <a:lnTo>
                    <a:pt x="351977" y="97790"/>
                  </a:lnTo>
                  <a:lnTo>
                    <a:pt x="351154" y="96520"/>
                  </a:lnTo>
                  <a:lnTo>
                    <a:pt x="335883" y="86360"/>
                  </a:lnTo>
                  <a:lnTo>
                    <a:pt x="318135" y="81280"/>
                  </a:lnTo>
                  <a:close/>
                </a:path>
              </a:pathLst>
            </a:custGeom>
            <a:solidFill>
              <a:srgbClr val="5F5F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3565652" y="5801055"/>
            <a:ext cx="192913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solidFill>
                  <a:srgbClr val="5F5F5F"/>
                </a:solidFill>
                <a:latin typeface="Century Gothic"/>
                <a:cs typeface="Century Gothic"/>
              </a:rPr>
              <a:t>COMMUNICATION</a:t>
            </a:r>
            <a:endParaRPr sz="1600">
              <a:latin typeface="Century Gothic"/>
              <a:cs typeface="Century Gothic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757796" y="5690412"/>
            <a:ext cx="66929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65" dirty="0">
                <a:solidFill>
                  <a:srgbClr val="087150"/>
                </a:solidFill>
                <a:latin typeface="Century Gothic"/>
                <a:cs typeface="Century Gothic"/>
              </a:rPr>
              <a:t>FOCUS</a:t>
            </a:r>
            <a:endParaRPr sz="1400">
              <a:latin typeface="Century Gothic"/>
              <a:cs typeface="Century Gothic"/>
            </a:endParaRPr>
          </a:p>
        </p:txBody>
      </p:sp>
      <p:pic>
        <p:nvPicPr>
          <p:cNvPr id="14" name="object 1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841045" y="5170741"/>
            <a:ext cx="500252" cy="480440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1587500" y="5690412"/>
            <a:ext cx="79756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80" dirty="0">
                <a:solidFill>
                  <a:srgbClr val="087150"/>
                </a:solidFill>
                <a:latin typeface="Century Gothic"/>
                <a:cs typeface="Century Gothic"/>
              </a:rPr>
              <a:t>CLARITY</a:t>
            </a:r>
            <a:endParaRPr sz="1400">
              <a:latin typeface="Century Gothic"/>
              <a:cs typeface="Century Gothic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1717405" y="5182933"/>
            <a:ext cx="541020" cy="450215"/>
            <a:chOff x="1717405" y="5182933"/>
            <a:chExt cx="541020" cy="450215"/>
          </a:xfrm>
        </p:grpSpPr>
        <p:sp>
          <p:nvSpPr>
            <p:cNvPr id="17" name="object 17"/>
            <p:cNvSpPr/>
            <p:nvPr/>
          </p:nvSpPr>
          <p:spPr>
            <a:xfrm>
              <a:off x="1722167" y="5187785"/>
              <a:ext cx="531495" cy="440690"/>
            </a:xfrm>
            <a:custGeom>
              <a:avLst/>
              <a:gdLst/>
              <a:ahLst/>
              <a:cxnLst/>
              <a:rect l="l" t="t" r="r" b="b"/>
              <a:pathLst>
                <a:path w="531494" h="440689">
                  <a:moveTo>
                    <a:pt x="118220" y="0"/>
                  </a:moveTo>
                  <a:lnTo>
                    <a:pt x="96008" y="0"/>
                  </a:lnTo>
                  <a:lnTo>
                    <a:pt x="90249" y="2450"/>
                  </a:lnTo>
                  <a:lnTo>
                    <a:pt x="65712" y="31392"/>
                  </a:lnTo>
                  <a:lnTo>
                    <a:pt x="8080" y="97954"/>
                  </a:lnTo>
                  <a:lnTo>
                    <a:pt x="2069" y="105203"/>
                  </a:lnTo>
                  <a:lnTo>
                    <a:pt x="0" y="110226"/>
                  </a:lnTo>
                  <a:lnTo>
                    <a:pt x="1811" y="115367"/>
                  </a:lnTo>
                  <a:lnTo>
                    <a:pt x="7445" y="122973"/>
                  </a:lnTo>
                  <a:lnTo>
                    <a:pt x="253825" y="431774"/>
                  </a:lnTo>
                  <a:lnTo>
                    <a:pt x="259967" y="438250"/>
                  </a:lnTo>
                  <a:lnTo>
                    <a:pt x="265144" y="440343"/>
                  </a:lnTo>
                  <a:lnTo>
                    <a:pt x="270345" y="437992"/>
                  </a:lnTo>
                  <a:lnTo>
                    <a:pt x="276558" y="431139"/>
                  </a:lnTo>
                  <a:lnTo>
                    <a:pt x="301377" y="399706"/>
                  </a:lnTo>
                  <a:lnTo>
                    <a:pt x="263096" y="399706"/>
                  </a:lnTo>
                  <a:lnTo>
                    <a:pt x="257408" y="382434"/>
                  </a:lnTo>
                  <a:lnTo>
                    <a:pt x="237061" y="382434"/>
                  </a:lnTo>
                  <a:lnTo>
                    <a:pt x="27384" y="118401"/>
                  </a:lnTo>
                  <a:lnTo>
                    <a:pt x="524730" y="118401"/>
                  </a:lnTo>
                  <a:lnTo>
                    <a:pt x="528907" y="113321"/>
                  </a:lnTo>
                  <a:lnTo>
                    <a:pt x="530939" y="108876"/>
                  </a:lnTo>
                  <a:lnTo>
                    <a:pt x="525605" y="102399"/>
                  </a:lnTo>
                  <a:lnTo>
                    <a:pt x="523909" y="100494"/>
                  </a:lnTo>
                  <a:lnTo>
                    <a:pt x="28781" y="100494"/>
                  </a:lnTo>
                  <a:lnTo>
                    <a:pt x="95583" y="23659"/>
                  </a:lnTo>
                  <a:lnTo>
                    <a:pt x="116089" y="23659"/>
                  </a:lnTo>
                  <a:lnTo>
                    <a:pt x="112855" y="18452"/>
                  </a:lnTo>
                  <a:lnTo>
                    <a:pt x="287126" y="18452"/>
                  </a:lnTo>
                  <a:lnTo>
                    <a:pt x="286464" y="17817"/>
                  </a:lnTo>
                  <a:lnTo>
                    <a:pt x="451519" y="17817"/>
                  </a:lnTo>
                  <a:lnTo>
                    <a:pt x="442166" y="6895"/>
                  </a:lnTo>
                  <a:lnTo>
                    <a:pt x="437467" y="1815"/>
                  </a:lnTo>
                  <a:lnTo>
                    <a:pt x="433429" y="178"/>
                  </a:lnTo>
                  <a:lnTo>
                    <a:pt x="144952" y="178"/>
                  </a:lnTo>
                  <a:lnTo>
                    <a:pt x="118220" y="0"/>
                  </a:lnTo>
                  <a:close/>
                </a:path>
                <a:path w="531494" h="440689">
                  <a:moveTo>
                    <a:pt x="377396" y="119671"/>
                  </a:moveTo>
                  <a:lnTo>
                    <a:pt x="357330" y="119671"/>
                  </a:lnTo>
                  <a:lnTo>
                    <a:pt x="343602" y="161435"/>
                  </a:lnTo>
                  <a:lnTo>
                    <a:pt x="265128" y="399706"/>
                  </a:lnTo>
                  <a:lnTo>
                    <a:pt x="301377" y="399706"/>
                  </a:lnTo>
                  <a:lnTo>
                    <a:pt x="316092" y="381164"/>
                  </a:lnTo>
                  <a:lnTo>
                    <a:pt x="292560" y="381164"/>
                  </a:lnTo>
                  <a:lnTo>
                    <a:pt x="291925" y="380529"/>
                  </a:lnTo>
                  <a:lnTo>
                    <a:pt x="291163" y="380529"/>
                  </a:lnTo>
                  <a:lnTo>
                    <a:pt x="290528" y="379894"/>
                  </a:lnTo>
                  <a:lnTo>
                    <a:pt x="293923" y="369431"/>
                  </a:lnTo>
                  <a:lnTo>
                    <a:pt x="297116" y="359146"/>
                  </a:lnTo>
                  <a:lnTo>
                    <a:pt x="303228" y="338873"/>
                  </a:lnTo>
                  <a:lnTo>
                    <a:pt x="320744" y="286377"/>
                  </a:lnTo>
                  <a:lnTo>
                    <a:pt x="338200" y="233701"/>
                  </a:lnTo>
                  <a:lnTo>
                    <a:pt x="355538" y="180907"/>
                  </a:lnTo>
                  <a:lnTo>
                    <a:pt x="372697" y="128053"/>
                  </a:lnTo>
                  <a:lnTo>
                    <a:pt x="375364" y="121703"/>
                  </a:lnTo>
                  <a:lnTo>
                    <a:pt x="377396" y="119671"/>
                  </a:lnTo>
                  <a:close/>
                </a:path>
                <a:path w="531494" h="440689">
                  <a:moveTo>
                    <a:pt x="524730" y="118401"/>
                  </a:moveTo>
                  <a:lnTo>
                    <a:pt x="149685" y="118401"/>
                  </a:lnTo>
                  <a:lnTo>
                    <a:pt x="152352" y="119036"/>
                  </a:lnTo>
                  <a:lnTo>
                    <a:pt x="154257" y="124878"/>
                  </a:lnTo>
                  <a:lnTo>
                    <a:pt x="236426" y="374687"/>
                  </a:lnTo>
                  <a:lnTo>
                    <a:pt x="237823" y="377354"/>
                  </a:lnTo>
                  <a:lnTo>
                    <a:pt x="238458" y="379259"/>
                  </a:lnTo>
                  <a:lnTo>
                    <a:pt x="237061" y="382434"/>
                  </a:lnTo>
                  <a:lnTo>
                    <a:pt x="257408" y="382434"/>
                  </a:lnTo>
                  <a:lnTo>
                    <a:pt x="171021" y="119671"/>
                  </a:lnTo>
                  <a:lnTo>
                    <a:pt x="377396" y="119671"/>
                  </a:lnTo>
                  <a:lnTo>
                    <a:pt x="378031" y="119036"/>
                  </a:lnTo>
                  <a:lnTo>
                    <a:pt x="524208" y="119036"/>
                  </a:lnTo>
                  <a:lnTo>
                    <a:pt x="524730" y="118401"/>
                  </a:lnTo>
                  <a:close/>
                </a:path>
                <a:path w="531494" h="440689">
                  <a:moveTo>
                    <a:pt x="524208" y="119036"/>
                  </a:moveTo>
                  <a:lnTo>
                    <a:pt x="500840" y="119036"/>
                  </a:lnTo>
                  <a:lnTo>
                    <a:pt x="292560" y="381164"/>
                  </a:lnTo>
                  <a:lnTo>
                    <a:pt x="316092" y="381164"/>
                  </a:lnTo>
                  <a:lnTo>
                    <a:pt x="524208" y="119036"/>
                  </a:lnTo>
                  <a:close/>
                </a:path>
                <a:path w="531494" h="440689">
                  <a:moveTo>
                    <a:pt x="116089" y="23659"/>
                  </a:moveTo>
                  <a:lnTo>
                    <a:pt x="95583" y="23659"/>
                  </a:lnTo>
                  <a:lnTo>
                    <a:pt x="107368" y="42826"/>
                  </a:lnTo>
                  <a:lnTo>
                    <a:pt x="130541" y="81383"/>
                  </a:lnTo>
                  <a:lnTo>
                    <a:pt x="142319" y="100494"/>
                  </a:lnTo>
                  <a:lnTo>
                    <a:pt x="181054" y="100494"/>
                  </a:lnTo>
                  <a:lnTo>
                    <a:pt x="187006" y="94779"/>
                  </a:lnTo>
                  <a:lnTo>
                    <a:pt x="159591" y="94779"/>
                  </a:lnTo>
                  <a:lnTo>
                    <a:pt x="124801" y="37683"/>
                  </a:lnTo>
                  <a:lnTo>
                    <a:pt x="116089" y="23659"/>
                  </a:lnTo>
                  <a:close/>
                </a:path>
                <a:path w="531494" h="440689">
                  <a:moveTo>
                    <a:pt x="289774" y="20992"/>
                  </a:moveTo>
                  <a:lnTo>
                    <a:pt x="265128" y="20992"/>
                  </a:lnTo>
                  <a:lnTo>
                    <a:pt x="268430" y="24294"/>
                  </a:lnTo>
                  <a:lnTo>
                    <a:pt x="347932" y="100494"/>
                  </a:lnTo>
                  <a:lnTo>
                    <a:pt x="386667" y="100494"/>
                  </a:lnTo>
                  <a:lnTo>
                    <a:pt x="388964" y="96684"/>
                  </a:lnTo>
                  <a:lnTo>
                    <a:pt x="367998" y="96684"/>
                  </a:lnTo>
                  <a:lnTo>
                    <a:pt x="363299" y="91477"/>
                  </a:lnTo>
                  <a:lnTo>
                    <a:pt x="289774" y="20992"/>
                  </a:lnTo>
                  <a:close/>
                </a:path>
                <a:path w="531494" h="440689">
                  <a:moveTo>
                    <a:pt x="456522" y="23659"/>
                  </a:moveTo>
                  <a:lnTo>
                    <a:pt x="433403" y="23659"/>
                  </a:lnTo>
                  <a:lnTo>
                    <a:pt x="500205" y="100494"/>
                  </a:lnTo>
                  <a:lnTo>
                    <a:pt x="523909" y="100494"/>
                  </a:lnTo>
                  <a:lnTo>
                    <a:pt x="504567" y="78761"/>
                  </a:lnTo>
                  <a:lnTo>
                    <a:pt x="483600" y="54933"/>
                  </a:lnTo>
                  <a:lnTo>
                    <a:pt x="462776" y="30962"/>
                  </a:lnTo>
                  <a:lnTo>
                    <a:pt x="456522" y="23659"/>
                  </a:lnTo>
                  <a:close/>
                </a:path>
                <a:path w="531494" h="440689">
                  <a:moveTo>
                    <a:pt x="451519" y="17817"/>
                  </a:moveTo>
                  <a:lnTo>
                    <a:pt x="416131" y="17817"/>
                  </a:lnTo>
                  <a:lnTo>
                    <a:pt x="412670" y="23659"/>
                  </a:lnTo>
                  <a:lnTo>
                    <a:pt x="409400" y="29295"/>
                  </a:lnTo>
                  <a:lnTo>
                    <a:pt x="406094" y="34873"/>
                  </a:lnTo>
                  <a:lnTo>
                    <a:pt x="402669" y="40296"/>
                  </a:lnTo>
                  <a:lnTo>
                    <a:pt x="395164" y="52675"/>
                  </a:lnTo>
                  <a:lnTo>
                    <a:pt x="380202" y="77194"/>
                  </a:lnTo>
                  <a:lnTo>
                    <a:pt x="372697" y="89572"/>
                  </a:lnTo>
                  <a:lnTo>
                    <a:pt x="370030" y="94144"/>
                  </a:lnTo>
                  <a:lnTo>
                    <a:pt x="367998" y="96684"/>
                  </a:lnTo>
                  <a:lnTo>
                    <a:pt x="388964" y="96684"/>
                  </a:lnTo>
                  <a:lnTo>
                    <a:pt x="398190" y="81383"/>
                  </a:lnTo>
                  <a:lnTo>
                    <a:pt x="409700" y="62474"/>
                  </a:lnTo>
                  <a:lnTo>
                    <a:pt x="433403" y="23659"/>
                  </a:lnTo>
                  <a:lnTo>
                    <a:pt x="456522" y="23659"/>
                  </a:lnTo>
                  <a:lnTo>
                    <a:pt x="451519" y="17817"/>
                  </a:lnTo>
                  <a:close/>
                </a:path>
                <a:path w="531494" h="440689">
                  <a:moveTo>
                    <a:pt x="287126" y="18452"/>
                  </a:moveTo>
                  <a:lnTo>
                    <a:pt x="239093" y="18452"/>
                  </a:lnTo>
                  <a:lnTo>
                    <a:pt x="159591" y="94779"/>
                  </a:lnTo>
                  <a:lnTo>
                    <a:pt x="187006" y="94779"/>
                  </a:lnTo>
                  <a:lnTo>
                    <a:pt x="240526" y="43684"/>
                  </a:lnTo>
                  <a:lnTo>
                    <a:pt x="260429" y="24929"/>
                  </a:lnTo>
                  <a:lnTo>
                    <a:pt x="263096" y="22389"/>
                  </a:lnTo>
                  <a:lnTo>
                    <a:pt x="265128" y="20992"/>
                  </a:lnTo>
                  <a:lnTo>
                    <a:pt x="289774" y="20992"/>
                  </a:lnTo>
                  <a:lnTo>
                    <a:pt x="287126" y="18452"/>
                  </a:lnTo>
                  <a:close/>
                </a:path>
                <a:path w="531494" h="440689">
                  <a:moveTo>
                    <a:pt x="432988" y="0"/>
                  </a:moveTo>
                  <a:lnTo>
                    <a:pt x="225101" y="0"/>
                  </a:lnTo>
                  <a:lnTo>
                    <a:pt x="177026" y="178"/>
                  </a:lnTo>
                  <a:lnTo>
                    <a:pt x="433429" y="178"/>
                  </a:lnTo>
                  <a:lnTo>
                    <a:pt x="432988" y="0"/>
                  </a:lnTo>
                  <a:close/>
                </a:path>
              </a:pathLst>
            </a:custGeom>
            <a:solidFill>
              <a:srgbClr val="0871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722167" y="5187696"/>
              <a:ext cx="531495" cy="440690"/>
            </a:xfrm>
            <a:custGeom>
              <a:avLst/>
              <a:gdLst/>
              <a:ahLst/>
              <a:cxnLst/>
              <a:rect l="l" t="t" r="r" b="b"/>
              <a:pathLst>
                <a:path w="531494" h="440689">
                  <a:moveTo>
                    <a:pt x="265128" y="0"/>
                  </a:moveTo>
                  <a:lnTo>
                    <a:pt x="265128" y="0"/>
                  </a:lnTo>
                  <a:lnTo>
                    <a:pt x="432768" y="0"/>
                  </a:lnTo>
                  <a:lnTo>
                    <a:pt x="437467" y="1904"/>
                  </a:lnTo>
                  <a:lnTo>
                    <a:pt x="442166" y="6984"/>
                  </a:lnTo>
                  <a:lnTo>
                    <a:pt x="462776" y="31051"/>
                  </a:lnTo>
                  <a:lnTo>
                    <a:pt x="483600" y="55022"/>
                  </a:lnTo>
                  <a:lnTo>
                    <a:pt x="504567" y="78851"/>
                  </a:lnTo>
                  <a:lnTo>
                    <a:pt x="525605" y="102488"/>
                  </a:lnTo>
                  <a:lnTo>
                    <a:pt x="530939" y="108965"/>
                  </a:lnTo>
                  <a:lnTo>
                    <a:pt x="528907" y="113410"/>
                  </a:lnTo>
                  <a:lnTo>
                    <a:pt x="524208" y="119125"/>
                  </a:lnTo>
                  <a:lnTo>
                    <a:pt x="490175" y="161790"/>
                  </a:lnTo>
                  <a:lnTo>
                    <a:pt x="456159" y="204540"/>
                  </a:lnTo>
                  <a:lnTo>
                    <a:pt x="422179" y="247332"/>
                  </a:lnTo>
                  <a:lnTo>
                    <a:pt x="388252" y="290124"/>
                  </a:lnTo>
                  <a:lnTo>
                    <a:pt x="354395" y="332874"/>
                  </a:lnTo>
                  <a:lnTo>
                    <a:pt x="320627" y="375538"/>
                  </a:lnTo>
                  <a:lnTo>
                    <a:pt x="309580" y="389448"/>
                  </a:lnTo>
                  <a:lnTo>
                    <a:pt x="298545" y="403364"/>
                  </a:lnTo>
                  <a:lnTo>
                    <a:pt x="287533" y="417290"/>
                  </a:lnTo>
                  <a:lnTo>
                    <a:pt x="276558" y="431228"/>
                  </a:lnTo>
                  <a:lnTo>
                    <a:pt x="270345" y="438082"/>
                  </a:lnTo>
                  <a:lnTo>
                    <a:pt x="265144" y="440432"/>
                  </a:lnTo>
                  <a:lnTo>
                    <a:pt x="259967" y="438340"/>
                  </a:lnTo>
                  <a:lnTo>
                    <a:pt x="253825" y="431863"/>
                  </a:lnTo>
                  <a:lnTo>
                    <a:pt x="222829" y="393172"/>
                  </a:lnTo>
                  <a:lnTo>
                    <a:pt x="191932" y="354493"/>
                  </a:lnTo>
                  <a:lnTo>
                    <a:pt x="161112" y="315834"/>
                  </a:lnTo>
                  <a:lnTo>
                    <a:pt x="130349" y="277201"/>
                  </a:lnTo>
                  <a:lnTo>
                    <a:pt x="99622" y="238600"/>
                  </a:lnTo>
                  <a:lnTo>
                    <a:pt x="68909" y="200039"/>
                  </a:lnTo>
                  <a:lnTo>
                    <a:pt x="38190" y="161525"/>
                  </a:lnTo>
                  <a:lnTo>
                    <a:pt x="7445" y="123062"/>
                  </a:lnTo>
                  <a:lnTo>
                    <a:pt x="1811" y="115456"/>
                  </a:lnTo>
                  <a:lnTo>
                    <a:pt x="27227" y="75936"/>
                  </a:lnTo>
                  <a:lnTo>
                    <a:pt x="46481" y="53768"/>
                  </a:lnTo>
                  <a:lnTo>
                    <a:pt x="65712" y="31482"/>
                  </a:lnTo>
                  <a:lnTo>
                    <a:pt x="84788" y="9016"/>
                  </a:lnTo>
                  <a:lnTo>
                    <a:pt x="90249" y="2539"/>
                  </a:lnTo>
                  <a:lnTo>
                    <a:pt x="96218" y="0"/>
                  </a:lnTo>
                  <a:lnTo>
                    <a:pt x="104854" y="0"/>
                  </a:lnTo>
                  <a:lnTo>
                    <a:pt x="144952" y="267"/>
                  </a:lnTo>
                  <a:lnTo>
                    <a:pt x="185038" y="238"/>
                  </a:lnTo>
                  <a:lnTo>
                    <a:pt x="225101" y="89"/>
                  </a:lnTo>
                  <a:lnTo>
                    <a:pt x="265128" y="0"/>
                  </a:lnTo>
                  <a:close/>
                </a:path>
                <a:path w="531494" h="440689">
                  <a:moveTo>
                    <a:pt x="263096" y="399795"/>
                  </a:moveTo>
                  <a:lnTo>
                    <a:pt x="263858" y="399795"/>
                  </a:lnTo>
                  <a:lnTo>
                    <a:pt x="264493" y="399795"/>
                  </a:lnTo>
                  <a:lnTo>
                    <a:pt x="265128" y="399795"/>
                  </a:lnTo>
                  <a:lnTo>
                    <a:pt x="280495" y="353097"/>
                  </a:lnTo>
                  <a:lnTo>
                    <a:pt x="295862" y="306450"/>
                  </a:lnTo>
                  <a:lnTo>
                    <a:pt x="311229" y="259826"/>
                  </a:lnTo>
                  <a:lnTo>
                    <a:pt x="326596" y="213190"/>
                  </a:lnTo>
                  <a:lnTo>
                    <a:pt x="341963" y="166512"/>
                  </a:lnTo>
                  <a:lnTo>
                    <a:pt x="357330" y="119760"/>
                  </a:lnTo>
                  <a:lnTo>
                    <a:pt x="310485" y="119760"/>
                  </a:lnTo>
                  <a:lnTo>
                    <a:pt x="263937" y="119760"/>
                  </a:lnTo>
                  <a:lnTo>
                    <a:pt x="217509" y="119760"/>
                  </a:lnTo>
                  <a:lnTo>
                    <a:pt x="171021" y="119760"/>
                  </a:lnTo>
                  <a:lnTo>
                    <a:pt x="186387" y="166556"/>
                  </a:lnTo>
                  <a:lnTo>
                    <a:pt x="201750" y="213331"/>
                  </a:lnTo>
                  <a:lnTo>
                    <a:pt x="217106" y="260064"/>
                  </a:lnTo>
                  <a:lnTo>
                    <a:pt x="232451" y="306733"/>
                  </a:lnTo>
                  <a:lnTo>
                    <a:pt x="247782" y="353317"/>
                  </a:lnTo>
                  <a:lnTo>
                    <a:pt x="263096" y="399795"/>
                  </a:lnTo>
                  <a:close/>
                </a:path>
                <a:path w="531494" h="440689">
                  <a:moveTo>
                    <a:pt x="237061" y="382523"/>
                  </a:moveTo>
                  <a:lnTo>
                    <a:pt x="238458" y="379348"/>
                  </a:lnTo>
                  <a:lnTo>
                    <a:pt x="237823" y="377443"/>
                  </a:lnTo>
                  <a:lnTo>
                    <a:pt x="236426" y="374776"/>
                  </a:lnTo>
                  <a:lnTo>
                    <a:pt x="219980" y="324851"/>
                  </a:lnTo>
                  <a:lnTo>
                    <a:pt x="203552" y="274902"/>
                  </a:lnTo>
                  <a:lnTo>
                    <a:pt x="187131" y="224934"/>
                  </a:lnTo>
                  <a:lnTo>
                    <a:pt x="170703" y="174954"/>
                  </a:lnTo>
                  <a:lnTo>
                    <a:pt x="154257" y="124967"/>
                  </a:lnTo>
                  <a:lnTo>
                    <a:pt x="152352" y="119125"/>
                  </a:lnTo>
                  <a:lnTo>
                    <a:pt x="149685" y="118490"/>
                  </a:lnTo>
                  <a:lnTo>
                    <a:pt x="27384" y="118490"/>
                  </a:lnTo>
                  <a:lnTo>
                    <a:pt x="57633" y="156583"/>
                  </a:lnTo>
                  <a:lnTo>
                    <a:pt x="87680" y="194473"/>
                  </a:lnTo>
                  <a:lnTo>
                    <a:pt x="117588" y="232207"/>
                  </a:lnTo>
                  <a:lnTo>
                    <a:pt x="147417" y="269833"/>
                  </a:lnTo>
                  <a:lnTo>
                    <a:pt x="177231" y="307397"/>
                  </a:lnTo>
                  <a:lnTo>
                    <a:pt x="207091" y="344944"/>
                  </a:lnTo>
                  <a:lnTo>
                    <a:pt x="237061" y="382523"/>
                  </a:lnTo>
                  <a:close/>
                </a:path>
                <a:path w="531494" h="440689">
                  <a:moveTo>
                    <a:pt x="290528" y="379983"/>
                  </a:moveTo>
                  <a:lnTo>
                    <a:pt x="291163" y="380618"/>
                  </a:lnTo>
                  <a:lnTo>
                    <a:pt x="291925" y="380618"/>
                  </a:lnTo>
                  <a:lnTo>
                    <a:pt x="292560" y="381253"/>
                  </a:lnTo>
                  <a:lnTo>
                    <a:pt x="322052" y="344147"/>
                  </a:lnTo>
                  <a:lnTo>
                    <a:pt x="351635" y="306949"/>
                  </a:lnTo>
                  <a:lnTo>
                    <a:pt x="381307" y="269646"/>
                  </a:lnTo>
                  <a:lnTo>
                    <a:pt x="411066" y="232226"/>
                  </a:lnTo>
                  <a:lnTo>
                    <a:pt x="440909" y="194675"/>
                  </a:lnTo>
                  <a:lnTo>
                    <a:pt x="470835" y="156979"/>
                  </a:lnTo>
                  <a:lnTo>
                    <a:pt x="500840" y="119125"/>
                  </a:lnTo>
                  <a:lnTo>
                    <a:pt x="471265" y="119125"/>
                  </a:lnTo>
                  <a:lnTo>
                    <a:pt x="442356" y="119125"/>
                  </a:lnTo>
                  <a:lnTo>
                    <a:pt x="413829" y="119125"/>
                  </a:lnTo>
                  <a:lnTo>
                    <a:pt x="385397" y="119125"/>
                  </a:lnTo>
                  <a:lnTo>
                    <a:pt x="378031" y="119125"/>
                  </a:lnTo>
                  <a:lnTo>
                    <a:pt x="375364" y="121792"/>
                  </a:lnTo>
                  <a:lnTo>
                    <a:pt x="372697" y="128142"/>
                  </a:lnTo>
                  <a:lnTo>
                    <a:pt x="355538" y="180996"/>
                  </a:lnTo>
                  <a:lnTo>
                    <a:pt x="338200" y="233791"/>
                  </a:lnTo>
                  <a:lnTo>
                    <a:pt x="320744" y="286466"/>
                  </a:lnTo>
                  <a:lnTo>
                    <a:pt x="303228" y="338962"/>
                  </a:lnTo>
                  <a:lnTo>
                    <a:pt x="300190" y="349069"/>
                  </a:lnTo>
                  <a:lnTo>
                    <a:pt x="297116" y="359235"/>
                  </a:lnTo>
                  <a:lnTo>
                    <a:pt x="293923" y="369520"/>
                  </a:lnTo>
                  <a:lnTo>
                    <a:pt x="290528" y="379983"/>
                  </a:lnTo>
                  <a:close/>
                </a:path>
              </a:pathLst>
            </a:custGeom>
            <a:ln w="9525">
              <a:solidFill>
                <a:srgbClr val="0871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46186" y="5200840"/>
              <a:ext cx="480949" cy="92202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>
            <a:off x="3808603" y="1899031"/>
            <a:ext cx="144272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95" dirty="0">
                <a:solidFill>
                  <a:srgbClr val="087150"/>
                </a:solidFill>
                <a:latin typeface="Century Gothic"/>
                <a:cs typeface="Century Gothic"/>
              </a:rPr>
              <a:t>IMPROVEMENT</a:t>
            </a:r>
            <a:endParaRPr sz="1400">
              <a:latin typeface="Century Gothic"/>
              <a:cs typeface="Century Gothic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4265485" y="1446085"/>
            <a:ext cx="491490" cy="419734"/>
            <a:chOff x="4265485" y="1446085"/>
            <a:chExt cx="491490" cy="419734"/>
          </a:xfrm>
        </p:grpSpPr>
        <p:pic>
          <p:nvPicPr>
            <p:cNvPr id="22" name="object 2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65485" y="1622869"/>
              <a:ext cx="157352" cy="242696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4437887" y="1546859"/>
              <a:ext cx="147955" cy="312420"/>
            </a:xfrm>
            <a:custGeom>
              <a:avLst/>
              <a:gdLst/>
              <a:ahLst/>
              <a:cxnLst/>
              <a:rect l="l" t="t" r="r" b="b"/>
              <a:pathLst>
                <a:path w="147954" h="312419">
                  <a:moveTo>
                    <a:pt x="111887" y="0"/>
                  </a:moveTo>
                  <a:lnTo>
                    <a:pt x="35940" y="0"/>
                  </a:lnTo>
                  <a:lnTo>
                    <a:pt x="21967" y="2716"/>
                  </a:lnTo>
                  <a:lnTo>
                    <a:pt x="10541" y="10112"/>
                  </a:lnTo>
                  <a:lnTo>
                    <a:pt x="2829" y="21056"/>
                  </a:lnTo>
                  <a:lnTo>
                    <a:pt x="0" y="34416"/>
                  </a:lnTo>
                  <a:lnTo>
                    <a:pt x="0" y="278002"/>
                  </a:lnTo>
                  <a:lnTo>
                    <a:pt x="2829" y="291363"/>
                  </a:lnTo>
                  <a:lnTo>
                    <a:pt x="10540" y="302307"/>
                  </a:lnTo>
                  <a:lnTo>
                    <a:pt x="21967" y="309703"/>
                  </a:lnTo>
                  <a:lnTo>
                    <a:pt x="35940" y="312419"/>
                  </a:lnTo>
                  <a:lnTo>
                    <a:pt x="111887" y="312419"/>
                  </a:lnTo>
                  <a:lnTo>
                    <a:pt x="125860" y="309703"/>
                  </a:lnTo>
                  <a:lnTo>
                    <a:pt x="137286" y="302307"/>
                  </a:lnTo>
                  <a:lnTo>
                    <a:pt x="144998" y="291363"/>
                  </a:lnTo>
                  <a:lnTo>
                    <a:pt x="145407" y="289432"/>
                  </a:lnTo>
                  <a:lnTo>
                    <a:pt x="29337" y="289432"/>
                  </a:lnTo>
                  <a:lnTo>
                    <a:pt x="23875" y="284352"/>
                  </a:lnTo>
                  <a:lnTo>
                    <a:pt x="23875" y="28066"/>
                  </a:lnTo>
                  <a:lnTo>
                    <a:pt x="29337" y="22987"/>
                  </a:lnTo>
                  <a:lnTo>
                    <a:pt x="145697" y="22987"/>
                  </a:lnTo>
                  <a:lnTo>
                    <a:pt x="145337" y="21056"/>
                  </a:lnTo>
                  <a:lnTo>
                    <a:pt x="137715" y="10112"/>
                  </a:lnTo>
                  <a:lnTo>
                    <a:pt x="126164" y="2716"/>
                  </a:lnTo>
                  <a:lnTo>
                    <a:pt x="111887" y="0"/>
                  </a:lnTo>
                  <a:close/>
                </a:path>
                <a:path w="147954" h="312419">
                  <a:moveTo>
                    <a:pt x="145697" y="22987"/>
                  </a:moveTo>
                  <a:lnTo>
                    <a:pt x="118490" y="22987"/>
                  </a:lnTo>
                  <a:lnTo>
                    <a:pt x="123825" y="28066"/>
                  </a:lnTo>
                  <a:lnTo>
                    <a:pt x="123825" y="284352"/>
                  </a:lnTo>
                  <a:lnTo>
                    <a:pt x="118490" y="289432"/>
                  </a:lnTo>
                  <a:lnTo>
                    <a:pt x="145407" y="289432"/>
                  </a:lnTo>
                  <a:lnTo>
                    <a:pt x="147827" y="278002"/>
                  </a:lnTo>
                  <a:lnTo>
                    <a:pt x="147827" y="34416"/>
                  </a:lnTo>
                  <a:lnTo>
                    <a:pt x="145697" y="22987"/>
                  </a:lnTo>
                  <a:close/>
                </a:path>
              </a:pathLst>
            </a:custGeom>
            <a:solidFill>
              <a:srgbClr val="0871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4437887" y="1546859"/>
              <a:ext cx="147955" cy="312420"/>
            </a:xfrm>
            <a:custGeom>
              <a:avLst/>
              <a:gdLst/>
              <a:ahLst/>
              <a:cxnLst/>
              <a:rect l="l" t="t" r="r" b="b"/>
              <a:pathLst>
                <a:path w="147954" h="312419">
                  <a:moveTo>
                    <a:pt x="111887" y="0"/>
                  </a:moveTo>
                  <a:lnTo>
                    <a:pt x="35940" y="0"/>
                  </a:lnTo>
                  <a:lnTo>
                    <a:pt x="21967" y="2716"/>
                  </a:lnTo>
                  <a:lnTo>
                    <a:pt x="10541" y="10112"/>
                  </a:lnTo>
                  <a:lnTo>
                    <a:pt x="2829" y="21056"/>
                  </a:lnTo>
                  <a:lnTo>
                    <a:pt x="0" y="34416"/>
                  </a:lnTo>
                  <a:lnTo>
                    <a:pt x="0" y="278002"/>
                  </a:lnTo>
                  <a:lnTo>
                    <a:pt x="2829" y="291363"/>
                  </a:lnTo>
                  <a:lnTo>
                    <a:pt x="10540" y="302307"/>
                  </a:lnTo>
                  <a:lnTo>
                    <a:pt x="21967" y="309703"/>
                  </a:lnTo>
                  <a:lnTo>
                    <a:pt x="35940" y="312419"/>
                  </a:lnTo>
                  <a:lnTo>
                    <a:pt x="111887" y="312419"/>
                  </a:lnTo>
                  <a:lnTo>
                    <a:pt x="125860" y="309703"/>
                  </a:lnTo>
                  <a:lnTo>
                    <a:pt x="137286" y="302307"/>
                  </a:lnTo>
                  <a:lnTo>
                    <a:pt x="144998" y="291363"/>
                  </a:lnTo>
                  <a:lnTo>
                    <a:pt x="147827" y="278002"/>
                  </a:lnTo>
                  <a:lnTo>
                    <a:pt x="147827" y="34416"/>
                  </a:lnTo>
                  <a:lnTo>
                    <a:pt x="145337" y="21056"/>
                  </a:lnTo>
                  <a:lnTo>
                    <a:pt x="137715" y="10112"/>
                  </a:lnTo>
                  <a:lnTo>
                    <a:pt x="126164" y="2716"/>
                  </a:lnTo>
                  <a:lnTo>
                    <a:pt x="111887" y="0"/>
                  </a:lnTo>
                  <a:close/>
                </a:path>
                <a:path w="147954" h="312419">
                  <a:moveTo>
                    <a:pt x="23875" y="34416"/>
                  </a:moveTo>
                  <a:lnTo>
                    <a:pt x="23875" y="28066"/>
                  </a:lnTo>
                  <a:lnTo>
                    <a:pt x="29337" y="22987"/>
                  </a:lnTo>
                  <a:lnTo>
                    <a:pt x="35940" y="22987"/>
                  </a:lnTo>
                  <a:lnTo>
                    <a:pt x="111887" y="22987"/>
                  </a:lnTo>
                  <a:lnTo>
                    <a:pt x="118490" y="22987"/>
                  </a:lnTo>
                  <a:lnTo>
                    <a:pt x="123825" y="28066"/>
                  </a:lnTo>
                  <a:lnTo>
                    <a:pt x="123825" y="34416"/>
                  </a:lnTo>
                  <a:lnTo>
                    <a:pt x="123825" y="278002"/>
                  </a:lnTo>
                  <a:lnTo>
                    <a:pt x="123825" y="284352"/>
                  </a:lnTo>
                  <a:lnTo>
                    <a:pt x="118490" y="289432"/>
                  </a:lnTo>
                  <a:lnTo>
                    <a:pt x="111887" y="289432"/>
                  </a:lnTo>
                  <a:lnTo>
                    <a:pt x="35940" y="289432"/>
                  </a:lnTo>
                  <a:lnTo>
                    <a:pt x="29337" y="289432"/>
                  </a:lnTo>
                  <a:lnTo>
                    <a:pt x="23875" y="284352"/>
                  </a:lnTo>
                  <a:lnTo>
                    <a:pt x="23875" y="278002"/>
                  </a:lnTo>
                  <a:lnTo>
                    <a:pt x="23875" y="34416"/>
                  </a:lnTo>
                  <a:close/>
                </a:path>
              </a:pathLst>
            </a:custGeom>
            <a:ln w="9525">
              <a:solidFill>
                <a:srgbClr val="0871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4605527" y="1450847"/>
              <a:ext cx="146685" cy="408940"/>
            </a:xfrm>
            <a:custGeom>
              <a:avLst/>
              <a:gdLst/>
              <a:ahLst/>
              <a:cxnLst/>
              <a:rect l="l" t="t" r="r" b="b"/>
              <a:pathLst>
                <a:path w="146685" h="408939">
                  <a:moveTo>
                    <a:pt x="107187" y="0"/>
                  </a:moveTo>
                  <a:lnTo>
                    <a:pt x="39116" y="0"/>
                  </a:lnTo>
                  <a:lnTo>
                    <a:pt x="23735" y="3020"/>
                  </a:lnTo>
                  <a:lnTo>
                    <a:pt x="11318" y="11207"/>
                  </a:lnTo>
                  <a:lnTo>
                    <a:pt x="3022" y="23252"/>
                  </a:lnTo>
                  <a:lnTo>
                    <a:pt x="0" y="37846"/>
                  </a:lnTo>
                  <a:lnTo>
                    <a:pt x="0" y="370586"/>
                  </a:lnTo>
                  <a:lnTo>
                    <a:pt x="24003" y="405501"/>
                  </a:lnTo>
                  <a:lnTo>
                    <a:pt x="39116" y="408431"/>
                  </a:lnTo>
                  <a:lnTo>
                    <a:pt x="107187" y="408431"/>
                  </a:lnTo>
                  <a:lnTo>
                    <a:pt x="122114" y="405501"/>
                  </a:lnTo>
                  <a:lnTo>
                    <a:pt x="122433" y="405501"/>
                  </a:lnTo>
                  <a:lnTo>
                    <a:pt x="134985" y="397224"/>
                  </a:lnTo>
                  <a:lnTo>
                    <a:pt x="143097" y="385446"/>
                  </a:lnTo>
                  <a:lnTo>
                    <a:pt x="30227" y="385446"/>
                  </a:lnTo>
                  <a:lnTo>
                    <a:pt x="23749" y="378587"/>
                  </a:lnTo>
                  <a:lnTo>
                    <a:pt x="23749" y="37846"/>
                  </a:lnTo>
                  <a:lnTo>
                    <a:pt x="23113" y="37846"/>
                  </a:lnTo>
                  <a:lnTo>
                    <a:pt x="23113" y="29210"/>
                  </a:lnTo>
                  <a:lnTo>
                    <a:pt x="30225" y="22987"/>
                  </a:lnTo>
                  <a:lnTo>
                    <a:pt x="143006" y="22987"/>
                  </a:lnTo>
                  <a:lnTo>
                    <a:pt x="134747" y="11207"/>
                  </a:lnTo>
                  <a:lnTo>
                    <a:pt x="122301" y="3020"/>
                  </a:lnTo>
                  <a:lnTo>
                    <a:pt x="107187" y="0"/>
                  </a:lnTo>
                  <a:close/>
                </a:path>
                <a:path w="146685" h="408939">
                  <a:moveTo>
                    <a:pt x="143006" y="22987"/>
                  </a:moveTo>
                  <a:lnTo>
                    <a:pt x="115443" y="22987"/>
                  </a:lnTo>
                  <a:lnTo>
                    <a:pt x="122047" y="29844"/>
                  </a:lnTo>
                  <a:lnTo>
                    <a:pt x="122047" y="379222"/>
                  </a:lnTo>
                  <a:lnTo>
                    <a:pt x="114932" y="385446"/>
                  </a:lnTo>
                  <a:lnTo>
                    <a:pt x="143097" y="385446"/>
                  </a:lnTo>
                  <a:lnTo>
                    <a:pt x="143281" y="385179"/>
                  </a:lnTo>
                  <a:lnTo>
                    <a:pt x="146304" y="370586"/>
                  </a:lnTo>
                  <a:lnTo>
                    <a:pt x="146304" y="37846"/>
                  </a:lnTo>
                  <a:lnTo>
                    <a:pt x="143192" y="23252"/>
                  </a:lnTo>
                  <a:lnTo>
                    <a:pt x="143006" y="22987"/>
                  </a:lnTo>
                  <a:close/>
                </a:path>
              </a:pathLst>
            </a:custGeom>
            <a:solidFill>
              <a:srgbClr val="0871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4605527" y="1450847"/>
              <a:ext cx="146685" cy="408940"/>
            </a:xfrm>
            <a:custGeom>
              <a:avLst/>
              <a:gdLst/>
              <a:ahLst/>
              <a:cxnLst/>
              <a:rect l="l" t="t" r="r" b="b"/>
              <a:pathLst>
                <a:path w="146685" h="408939">
                  <a:moveTo>
                    <a:pt x="107187" y="0"/>
                  </a:moveTo>
                  <a:lnTo>
                    <a:pt x="39116" y="0"/>
                  </a:lnTo>
                  <a:lnTo>
                    <a:pt x="23735" y="3020"/>
                  </a:lnTo>
                  <a:lnTo>
                    <a:pt x="11318" y="11207"/>
                  </a:lnTo>
                  <a:lnTo>
                    <a:pt x="3022" y="23252"/>
                  </a:lnTo>
                  <a:lnTo>
                    <a:pt x="0" y="37846"/>
                  </a:lnTo>
                  <a:lnTo>
                    <a:pt x="0" y="370586"/>
                  </a:lnTo>
                  <a:lnTo>
                    <a:pt x="3111" y="385446"/>
                  </a:lnTo>
                  <a:lnTo>
                    <a:pt x="11557" y="397462"/>
                  </a:lnTo>
                  <a:lnTo>
                    <a:pt x="24003" y="405501"/>
                  </a:lnTo>
                  <a:lnTo>
                    <a:pt x="39116" y="408431"/>
                  </a:lnTo>
                  <a:lnTo>
                    <a:pt x="107187" y="408431"/>
                  </a:lnTo>
                  <a:lnTo>
                    <a:pt x="122568" y="405411"/>
                  </a:lnTo>
                  <a:lnTo>
                    <a:pt x="134985" y="397224"/>
                  </a:lnTo>
                  <a:lnTo>
                    <a:pt x="143281" y="385179"/>
                  </a:lnTo>
                  <a:lnTo>
                    <a:pt x="146304" y="370586"/>
                  </a:lnTo>
                  <a:lnTo>
                    <a:pt x="146304" y="37846"/>
                  </a:lnTo>
                  <a:lnTo>
                    <a:pt x="143192" y="23252"/>
                  </a:lnTo>
                  <a:lnTo>
                    <a:pt x="134747" y="11207"/>
                  </a:lnTo>
                  <a:lnTo>
                    <a:pt x="122300" y="3020"/>
                  </a:lnTo>
                  <a:lnTo>
                    <a:pt x="107187" y="0"/>
                  </a:lnTo>
                  <a:close/>
                </a:path>
                <a:path w="146685" h="408939">
                  <a:moveTo>
                    <a:pt x="23113" y="37846"/>
                  </a:moveTo>
                  <a:lnTo>
                    <a:pt x="23113" y="29210"/>
                  </a:lnTo>
                  <a:lnTo>
                    <a:pt x="30225" y="22987"/>
                  </a:lnTo>
                  <a:lnTo>
                    <a:pt x="38481" y="22987"/>
                  </a:lnTo>
                  <a:lnTo>
                    <a:pt x="106680" y="22987"/>
                  </a:lnTo>
                  <a:lnTo>
                    <a:pt x="115443" y="22987"/>
                  </a:lnTo>
                  <a:lnTo>
                    <a:pt x="122047" y="29844"/>
                  </a:lnTo>
                  <a:lnTo>
                    <a:pt x="122047" y="37846"/>
                  </a:lnTo>
                  <a:lnTo>
                    <a:pt x="122047" y="370586"/>
                  </a:lnTo>
                  <a:lnTo>
                    <a:pt x="122047" y="379222"/>
                  </a:lnTo>
                  <a:lnTo>
                    <a:pt x="114935" y="385444"/>
                  </a:lnTo>
                  <a:lnTo>
                    <a:pt x="106680" y="385444"/>
                  </a:lnTo>
                  <a:lnTo>
                    <a:pt x="39116" y="385444"/>
                  </a:lnTo>
                  <a:lnTo>
                    <a:pt x="30225" y="385444"/>
                  </a:lnTo>
                  <a:lnTo>
                    <a:pt x="23749" y="378587"/>
                  </a:lnTo>
                  <a:lnTo>
                    <a:pt x="23749" y="370586"/>
                  </a:lnTo>
                  <a:lnTo>
                    <a:pt x="23749" y="37846"/>
                  </a:lnTo>
                  <a:lnTo>
                    <a:pt x="23113" y="37846"/>
                  </a:lnTo>
                  <a:close/>
                </a:path>
              </a:pathLst>
            </a:custGeom>
            <a:ln w="9525">
              <a:solidFill>
                <a:srgbClr val="0871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6442" rIns="0" bIns="0" rtlCol="0">
            <a:spAutoFit/>
          </a:bodyPr>
          <a:lstStyle/>
          <a:p>
            <a:pPr marL="2437765">
              <a:lnSpc>
                <a:spcPct val="100000"/>
              </a:lnSpc>
              <a:spcBef>
                <a:spcPts val="90"/>
              </a:spcBef>
            </a:pPr>
            <a:fld id="{81D60167-4931-47E6-BA6A-407CBD079E47}" type="slidenum">
              <a:rPr spc="-25" dirty="0">
                <a:latin typeface="Tahoma"/>
                <a:cs typeface="Tahoma"/>
              </a:rPr>
              <a:t>22</a:t>
            </a:fld>
            <a:endParaRPr spc="-25" dirty="0">
              <a:latin typeface="Tahoma"/>
              <a:cs typeface="Tahoma"/>
            </a:endParaRPr>
          </a:p>
        </p:txBody>
      </p:sp>
      <p:sp>
        <p:nvSpPr>
          <p:cNvPr id="28" name="object 2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/>
              <a:t>©</a:t>
            </a:r>
            <a:r>
              <a:rPr spc="-15" dirty="0"/>
              <a:t> </a:t>
            </a:r>
            <a:r>
              <a:rPr dirty="0"/>
              <a:t>The</a:t>
            </a:r>
            <a:r>
              <a:rPr spc="-30" dirty="0"/>
              <a:t> </a:t>
            </a:r>
            <a:r>
              <a:rPr dirty="0"/>
              <a:t>KPI</a:t>
            </a:r>
            <a:r>
              <a:rPr spc="-5" dirty="0"/>
              <a:t> </a:t>
            </a:r>
            <a:r>
              <a:rPr dirty="0"/>
              <a:t>Institute</a:t>
            </a:r>
            <a:r>
              <a:rPr spc="-20" dirty="0"/>
              <a:t> 2023</a:t>
            </a:r>
          </a:p>
        </p:txBody>
      </p:sp>
    </p:spTree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85788" y="175260"/>
            <a:ext cx="2282952" cy="19050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0" y="0"/>
            <a:ext cx="8986520" cy="6858000"/>
            <a:chOff x="0" y="0"/>
            <a:chExt cx="8986520" cy="6858000"/>
          </a:xfrm>
        </p:grpSpPr>
        <p:sp>
          <p:nvSpPr>
            <p:cNvPr id="4" name="object 4"/>
            <p:cNvSpPr/>
            <p:nvPr/>
          </p:nvSpPr>
          <p:spPr>
            <a:xfrm>
              <a:off x="321563" y="2072639"/>
              <a:ext cx="3086100" cy="0"/>
            </a:xfrm>
            <a:custGeom>
              <a:avLst/>
              <a:gdLst/>
              <a:ahLst/>
              <a:cxnLst/>
              <a:rect l="l" t="t" r="r" b="b"/>
              <a:pathLst>
                <a:path w="3086100">
                  <a:moveTo>
                    <a:pt x="0" y="0"/>
                  </a:moveTo>
                  <a:lnTo>
                    <a:pt x="3086100" y="0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3665219" cy="685800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0" y="0"/>
              <a:ext cx="3589020" cy="6858000"/>
            </a:xfrm>
            <a:custGeom>
              <a:avLst/>
              <a:gdLst/>
              <a:ahLst/>
              <a:cxnLst/>
              <a:rect l="l" t="t" r="r" b="b"/>
              <a:pathLst>
                <a:path w="3589020" h="6858000">
                  <a:moveTo>
                    <a:pt x="0" y="6858000"/>
                  </a:moveTo>
                  <a:lnTo>
                    <a:pt x="3589020" y="6858000"/>
                  </a:lnTo>
                  <a:lnTo>
                    <a:pt x="3589020" y="0"/>
                  </a:lnTo>
                  <a:lnTo>
                    <a:pt x="0" y="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044B35">
                <a:alpha val="6548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21563" y="2081783"/>
              <a:ext cx="3086100" cy="0"/>
            </a:xfrm>
            <a:custGeom>
              <a:avLst/>
              <a:gdLst/>
              <a:ahLst/>
              <a:cxnLst/>
              <a:rect l="l" t="t" r="r" b="b"/>
              <a:pathLst>
                <a:path w="3086100">
                  <a:moveTo>
                    <a:pt x="0" y="0"/>
                  </a:moveTo>
                  <a:lnTo>
                    <a:pt x="3086100" y="0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61544" y="6553200"/>
              <a:ext cx="8820150" cy="0"/>
            </a:xfrm>
            <a:custGeom>
              <a:avLst/>
              <a:gdLst/>
              <a:ahLst/>
              <a:cxnLst/>
              <a:rect l="l" t="t" r="r" b="b"/>
              <a:pathLst>
                <a:path w="8820150">
                  <a:moveTo>
                    <a:pt x="0" y="0"/>
                  </a:moveTo>
                  <a:lnTo>
                    <a:pt x="8820023" y="0"/>
                  </a:lnTo>
                </a:path>
              </a:pathLst>
            </a:custGeom>
            <a:ln w="9525">
              <a:solidFill>
                <a:srgbClr val="D0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399999" y="1418590"/>
            <a:ext cx="215074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215" dirty="0">
                <a:solidFill>
                  <a:srgbClr val="FFFFFF"/>
                </a:solidFill>
                <a:latin typeface="Century Gothic"/>
                <a:cs typeface="Century Gothic"/>
              </a:rPr>
              <a:t>MODULE</a:t>
            </a:r>
            <a:r>
              <a:rPr sz="2800" spc="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2800" spc="-65" dirty="0">
                <a:solidFill>
                  <a:srgbClr val="FFFFFF"/>
                </a:solidFill>
                <a:latin typeface="Century Gothic"/>
                <a:cs typeface="Century Gothic"/>
              </a:rPr>
              <a:t>10</a:t>
            </a:r>
            <a:endParaRPr sz="2800">
              <a:latin typeface="Century Gothic"/>
              <a:cs typeface="Century Gothic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99999" y="2265044"/>
            <a:ext cx="2881630" cy="835660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12700" marR="5080">
              <a:lnSpc>
                <a:spcPts val="3020"/>
              </a:lnSpc>
              <a:spcBef>
                <a:spcPts val="480"/>
              </a:spcBef>
            </a:pPr>
            <a:r>
              <a:rPr sz="2800" spc="125" dirty="0">
                <a:solidFill>
                  <a:srgbClr val="FFFFFF"/>
                </a:solidFill>
                <a:latin typeface="Century Gothic"/>
                <a:cs typeface="Century Gothic"/>
              </a:rPr>
              <a:t>DATA </a:t>
            </a:r>
            <a:r>
              <a:rPr sz="2800" spc="204" dirty="0">
                <a:solidFill>
                  <a:srgbClr val="FFFFFF"/>
                </a:solidFill>
                <a:latin typeface="Century Gothic"/>
                <a:cs typeface="Century Gothic"/>
              </a:rPr>
              <a:t>VIZUALIZATION</a:t>
            </a:r>
            <a:endParaRPr sz="2800">
              <a:latin typeface="Century Gothic"/>
              <a:cs typeface="Century Gothic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0508" rIns="0" bIns="0" rtlCol="0">
            <a:spAutoFit/>
          </a:bodyPr>
          <a:lstStyle/>
          <a:p>
            <a:pPr marL="106045">
              <a:lnSpc>
                <a:spcPct val="100000"/>
              </a:lnSpc>
              <a:spcBef>
                <a:spcPts val="95"/>
              </a:spcBef>
            </a:pPr>
            <a:r>
              <a:rPr sz="2800" spc="50" dirty="0">
                <a:solidFill>
                  <a:srgbClr val="FFFFFF"/>
                </a:solidFill>
              </a:rPr>
              <a:t>AGENDA</a:t>
            </a:r>
            <a:endParaRPr sz="2800"/>
          </a:p>
        </p:txBody>
      </p:sp>
      <p:sp>
        <p:nvSpPr>
          <p:cNvPr id="12" name="object 12"/>
          <p:cNvSpPr/>
          <p:nvPr/>
        </p:nvSpPr>
        <p:spPr>
          <a:xfrm>
            <a:off x="3787140" y="2464307"/>
            <a:ext cx="300355" cy="300355"/>
          </a:xfrm>
          <a:custGeom>
            <a:avLst/>
            <a:gdLst/>
            <a:ahLst/>
            <a:cxnLst/>
            <a:rect l="l" t="t" r="r" b="b"/>
            <a:pathLst>
              <a:path w="300354" h="300355">
                <a:moveTo>
                  <a:pt x="0" y="150113"/>
                </a:moveTo>
                <a:lnTo>
                  <a:pt x="7650" y="102656"/>
                </a:lnTo>
                <a:lnTo>
                  <a:pt x="28955" y="61447"/>
                </a:lnTo>
                <a:lnTo>
                  <a:pt x="61447" y="28955"/>
                </a:lnTo>
                <a:lnTo>
                  <a:pt x="102656" y="7650"/>
                </a:lnTo>
                <a:lnTo>
                  <a:pt x="150113" y="0"/>
                </a:lnTo>
                <a:lnTo>
                  <a:pt x="197571" y="7650"/>
                </a:lnTo>
                <a:lnTo>
                  <a:pt x="238780" y="28955"/>
                </a:lnTo>
                <a:lnTo>
                  <a:pt x="271272" y="61447"/>
                </a:lnTo>
                <a:lnTo>
                  <a:pt x="292577" y="102656"/>
                </a:lnTo>
                <a:lnTo>
                  <a:pt x="300227" y="150113"/>
                </a:lnTo>
                <a:lnTo>
                  <a:pt x="292577" y="197571"/>
                </a:lnTo>
                <a:lnTo>
                  <a:pt x="271272" y="238780"/>
                </a:lnTo>
                <a:lnTo>
                  <a:pt x="238780" y="271272"/>
                </a:lnTo>
                <a:lnTo>
                  <a:pt x="197571" y="292577"/>
                </a:lnTo>
                <a:lnTo>
                  <a:pt x="150113" y="300227"/>
                </a:lnTo>
                <a:lnTo>
                  <a:pt x="102656" y="292577"/>
                </a:lnTo>
                <a:lnTo>
                  <a:pt x="61447" y="271272"/>
                </a:lnTo>
                <a:lnTo>
                  <a:pt x="28955" y="238780"/>
                </a:lnTo>
                <a:lnTo>
                  <a:pt x="7650" y="197571"/>
                </a:lnTo>
                <a:lnTo>
                  <a:pt x="0" y="150113"/>
                </a:lnTo>
                <a:close/>
              </a:path>
            </a:pathLst>
          </a:custGeom>
          <a:ln w="12700">
            <a:solidFill>
              <a:srgbClr val="0871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3873753" y="2490977"/>
            <a:ext cx="12890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0" dirty="0">
                <a:solidFill>
                  <a:srgbClr val="087150"/>
                </a:solidFill>
                <a:latin typeface="Tahoma"/>
                <a:cs typeface="Tahoma"/>
              </a:rPr>
              <a:t>1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776471" y="3043427"/>
            <a:ext cx="311150" cy="835660"/>
          </a:xfrm>
          <a:custGeom>
            <a:avLst/>
            <a:gdLst/>
            <a:ahLst/>
            <a:cxnLst/>
            <a:rect l="l" t="t" r="r" b="b"/>
            <a:pathLst>
              <a:path w="311150" h="835660">
                <a:moveTo>
                  <a:pt x="10667" y="685800"/>
                </a:moveTo>
                <a:lnTo>
                  <a:pt x="18318" y="638616"/>
                </a:lnTo>
                <a:lnTo>
                  <a:pt x="39623" y="597621"/>
                </a:lnTo>
                <a:lnTo>
                  <a:pt x="72115" y="565282"/>
                </a:lnTo>
                <a:lnTo>
                  <a:pt x="113324" y="544068"/>
                </a:lnTo>
                <a:lnTo>
                  <a:pt x="160781" y="536448"/>
                </a:lnTo>
                <a:lnTo>
                  <a:pt x="208239" y="544068"/>
                </a:lnTo>
                <a:lnTo>
                  <a:pt x="249448" y="565282"/>
                </a:lnTo>
                <a:lnTo>
                  <a:pt x="281939" y="597621"/>
                </a:lnTo>
                <a:lnTo>
                  <a:pt x="303245" y="638616"/>
                </a:lnTo>
                <a:lnTo>
                  <a:pt x="310895" y="685800"/>
                </a:lnTo>
                <a:lnTo>
                  <a:pt x="303245" y="732983"/>
                </a:lnTo>
                <a:lnTo>
                  <a:pt x="281939" y="773978"/>
                </a:lnTo>
                <a:lnTo>
                  <a:pt x="249448" y="806317"/>
                </a:lnTo>
                <a:lnTo>
                  <a:pt x="208239" y="827532"/>
                </a:lnTo>
                <a:lnTo>
                  <a:pt x="160781" y="835152"/>
                </a:lnTo>
                <a:lnTo>
                  <a:pt x="113324" y="827532"/>
                </a:lnTo>
                <a:lnTo>
                  <a:pt x="72115" y="806317"/>
                </a:lnTo>
                <a:lnTo>
                  <a:pt x="39623" y="773978"/>
                </a:lnTo>
                <a:lnTo>
                  <a:pt x="18318" y="732983"/>
                </a:lnTo>
                <a:lnTo>
                  <a:pt x="10667" y="685800"/>
                </a:lnTo>
                <a:close/>
              </a:path>
              <a:path w="311150" h="835660">
                <a:moveTo>
                  <a:pt x="0" y="150113"/>
                </a:moveTo>
                <a:lnTo>
                  <a:pt x="7650" y="102656"/>
                </a:lnTo>
                <a:lnTo>
                  <a:pt x="28955" y="61447"/>
                </a:lnTo>
                <a:lnTo>
                  <a:pt x="61447" y="28955"/>
                </a:lnTo>
                <a:lnTo>
                  <a:pt x="102656" y="7650"/>
                </a:lnTo>
                <a:lnTo>
                  <a:pt x="150113" y="0"/>
                </a:lnTo>
                <a:lnTo>
                  <a:pt x="197571" y="7650"/>
                </a:lnTo>
                <a:lnTo>
                  <a:pt x="238780" y="28955"/>
                </a:lnTo>
                <a:lnTo>
                  <a:pt x="271272" y="61447"/>
                </a:lnTo>
                <a:lnTo>
                  <a:pt x="292577" y="102656"/>
                </a:lnTo>
                <a:lnTo>
                  <a:pt x="300227" y="150113"/>
                </a:lnTo>
                <a:lnTo>
                  <a:pt x="292577" y="197571"/>
                </a:lnTo>
                <a:lnTo>
                  <a:pt x="271272" y="238780"/>
                </a:lnTo>
                <a:lnTo>
                  <a:pt x="238780" y="271272"/>
                </a:lnTo>
                <a:lnTo>
                  <a:pt x="197571" y="292577"/>
                </a:lnTo>
                <a:lnTo>
                  <a:pt x="150113" y="300227"/>
                </a:lnTo>
                <a:lnTo>
                  <a:pt x="102656" y="292577"/>
                </a:lnTo>
                <a:lnTo>
                  <a:pt x="61447" y="271272"/>
                </a:lnTo>
                <a:lnTo>
                  <a:pt x="28955" y="238780"/>
                </a:lnTo>
                <a:lnTo>
                  <a:pt x="7650" y="197571"/>
                </a:lnTo>
                <a:lnTo>
                  <a:pt x="0" y="150113"/>
                </a:lnTo>
                <a:close/>
              </a:path>
            </a:pathLst>
          </a:custGeom>
          <a:ln w="12700">
            <a:solidFill>
              <a:srgbClr val="0871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3863466" y="3069717"/>
            <a:ext cx="12890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0" dirty="0">
                <a:solidFill>
                  <a:srgbClr val="087150"/>
                </a:solidFill>
                <a:latin typeface="Tahoma"/>
                <a:cs typeface="Tahoma"/>
              </a:rPr>
              <a:t>2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6347" rIns="0" bIns="0" rtlCol="0">
            <a:spAutoFit/>
          </a:bodyPr>
          <a:lstStyle/>
          <a:p>
            <a:pPr marL="2392045">
              <a:lnSpc>
                <a:spcPts val="1250"/>
              </a:lnSpc>
            </a:pPr>
            <a:fld id="{81D60167-4931-47E6-BA6A-407CBD079E47}" type="slidenum">
              <a:rPr spc="-25" dirty="0"/>
              <a:t>220</a:t>
            </a:fld>
            <a:endParaRPr spc="-25" dirty="0"/>
          </a:p>
        </p:txBody>
      </p:sp>
      <p:sp>
        <p:nvSpPr>
          <p:cNvPr id="20" name="object 2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/>
              <a:t>©</a:t>
            </a:r>
            <a:r>
              <a:rPr spc="-15" dirty="0"/>
              <a:t> </a:t>
            </a:r>
            <a:r>
              <a:rPr dirty="0"/>
              <a:t>The</a:t>
            </a:r>
            <a:r>
              <a:rPr spc="-30" dirty="0"/>
              <a:t> </a:t>
            </a:r>
            <a:r>
              <a:rPr dirty="0"/>
              <a:t>KPI</a:t>
            </a:r>
            <a:r>
              <a:rPr spc="-5" dirty="0"/>
              <a:t> </a:t>
            </a:r>
            <a:r>
              <a:rPr dirty="0"/>
              <a:t>Institute</a:t>
            </a:r>
            <a:r>
              <a:rPr spc="-20" dirty="0"/>
              <a:t> 2023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4156328" y="2464435"/>
            <a:ext cx="427545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solidFill>
                  <a:srgbClr val="5F5F5F"/>
                </a:solidFill>
                <a:latin typeface="Tahoma"/>
                <a:cs typeface="Tahoma"/>
              </a:rPr>
              <a:t>Guidelines</a:t>
            </a:r>
            <a:r>
              <a:rPr sz="2000" spc="-18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5F5F5F"/>
                </a:solidFill>
                <a:latin typeface="Tahoma"/>
                <a:cs typeface="Tahoma"/>
              </a:rPr>
              <a:t>to</a:t>
            </a:r>
            <a:r>
              <a:rPr sz="2000" spc="-20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2000" spc="-40" dirty="0">
                <a:solidFill>
                  <a:srgbClr val="5F5F5F"/>
                </a:solidFill>
                <a:latin typeface="Tahoma"/>
                <a:cs typeface="Tahoma"/>
              </a:rPr>
              <a:t>design</a:t>
            </a:r>
            <a:r>
              <a:rPr sz="2000" spc="-19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5F5F5F"/>
                </a:solidFill>
                <a:latin typeface="Tahoma"/>
                <a:cs typeface="Tahoma"/>
              </a:rPr>
              <a:t>efficient</a:t>
            </a:r>
            <a:r>
              <a:rPr sz="2000" spc="-19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5F5F5F"/>
                </a:solidFill>
                <a:latin typeface="Tahoma"/>
                <a:cs typeface="Tahoma"/>
              </a:rPr>
              <a:t>templates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873753" y="3034030"/>
            <a:ext cx="3879850" cy="8274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5275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solidFill>
                  <a:srgbClr val="5F5F5F"/>
                </a:solidFill>
                <a:latin typeface="Tahoma"/>
                <a:cs typeface="Tahoma"/>
              </a:rPr>
              <a:t>Usability</a:t>
            </a:r>
            <a:r>
              <a:rPr sz="2000" spc="-24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5F5F5F"/>
                </a:solidFill>
                <a:latin typeface="Tahoma"/>
                <a:cs typeface="Tahoma"/>
              </a:rPr>
              <a:t>in</a:t>
            </a:r>
            <a:r>
              <a:rPr sz="2000" spc="-204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2000" spc="-20" dirty="0">
                <a:solidFill>
                  <a:srgbClr val="5F5F5F"/>
                </a:solidFill>
                <a:latin typeface="Tahoma"/>
                <a:cs typeface="Tahoma"/>
              </a:rPr>
              <a:t>terms</a:t>
            </a:r>
            <a:r>
              <a:rPr sz="2000" spc="-21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5F5F5F"/>
                </a:solidFill>
                <a:latin typeface="Tahoma"/>
                <a:cs typeface="Tahoma"/>
              </a:rPr>
              <a:t>of</a:t>
            </a:r>
            <a:r>
              <a:rPr sz="2000" spc="-204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2000" spc="-35" dirty="0">
                <a:solidFill>
                  <a:srgbClr val="5F5F5F"/>
                </a:solidFill>
                <a:latin typeface="Tahoma"/>
                <a:cs typeface="Tahoma"/>
              </a:rPr>
              <a:t>visual</a:t>
            </a:r>
            <a:r>
              <a:rPr sz="2000" spc="-21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5F5F5F"/>
                </a:solidFill>
                <a:latin typeface="Tahoma"/>
                <a:cs typeface="Tahoma"/>
              </a:rPr>
              <a:t>design</a:t>
            </a:r>
            <a:endParaRPr sz="20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505"/>
              </a:spcBef>
              <a:tabLst>
                <a:tab pos="305435" algn="l"/>
              </a:tabLst>
            </a:pPr>
            <a:r>
              <a:rPr sz="1400" spc="-50" dirty="0">
                <a:solidFill>
                  <a:srgbClr val="087150"/>
                </a:solidFill>
                <a:latin typeface="Tahoma"/>
                <a:cs typeface="Tahoma"/>
              </a:rPr>
              <a:t>3</a:t>
            </a:r>
            <a:r>
              <a:rPr sz="1400" dirty="0">
                <a:solidFill>
                  <a:srgbClr val="087150"/>
                </a:solidFill>
                <a:latin typeface="Tahoma"/>
                <a:cs typeface="Tahoma"/>
              </a:rPr>
              <a:t>	</a:t>
            </a:r>
            <a:r>
              <a:rPr sz="3000" spc="-37" baseline="2777" dirty="0">
                <a:solidFill>
                  <a:srgbClr val="5F5F5F"/>
                </a:solidFill>
                <a:latin typeface="Tahoma"/>
                <a:cs typeface="Tahoma"/>
              </a:rPr>
              <a:t>Scorecard</a:t>
            </a:r>
            <a:r>
              <a:rPr sz="3000" spc="-225" baseline="2777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3000" spc="-75" baseline="2777" dirty="0">
                <a:solidFill>
                  <a:srgbClr val="5F5F5F"/>
                </a:solidFill>
                <a:latin typeface="Tahoma"/>
                <a:cs typeface="Tahoma"/>
              </a:rPr>
              <a:t>and</a:t>
            </a:r>
            <a:r>
              <a:rPr sz="3000" spc="-270" baseline="2777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3000" spc="-52" baseline="2777" dirty="0">
                <a:solidFill>
                  <a:srgbClr val="5F5F5F"/>
                </a:solidFill>
                <a:latin typeface="Tahoma"/>
                <a:cs typeface="Tahoma"/>
              </a:rPr>
              <a:t>dashboard</a:t>
            </a:r>
            <a:r>
              <a:rPr sz="3000" spc="-277" baseline="2777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3000" spc="-15" baseline="2777" dirty="0">
                <a:solidFill>
                  <a:srgbClr val="5F5F5F"/>
                </a:solidFill>
                <a:latin typeface="Tahoma"/>
                <a:cs typeface="Tahoma"/>
              </a:rPr>
              <a:t>design</a:t>
            </a:r>
            <a:endParaRPr sz="3000" baseline="2777">
              <a:latin typeface="Tahoma"/>
              <a:cs typeface="Tahom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801617" y="1797176"/>
            <a:ext cx="109982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25" dirty="0">
                <a:solidFill>
                  <a:srgbClr val="087150"/>
                </a:solidFill>
                <a:latin typeface="Century Gothic"/>
                <a:cs typeface="Century Gothic"/>
              </a:rPr>
              <a:t>Agenda:</a:t>
            </a:r>
            <a:endParaRPr sz="2000">
              <a:latin typeface="Century Gothic"/>
              <a:cs typeface="Century Gothic"/>
            </a:endParaRPr>
          </a:p>
        </p:txBody>
      </p:sp>
    </p:spTree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-3"/>
            <a:ext cx="8982075" cy="6858000"/>
            <a:chOff x="0" y="-3"/>
            <a:chExt cx="8982075" cy="6858000"/>
          </a:xfrm>
        </p:grpSpPr>
        <p:sp>
          <p:nvSpPr>
            <p:cNvPr id="3" name="object 3"/>
            <p:cNvSpPr/>
            <p:nvPr/>
          </p:nvSpPr>
          <p:spPr>
            <a:xfrm>
              <a:off x="321563" y="2072639"/>
              <a:ext cx="3086100" cy="0"/>
            </a:xfrm>
            <a:custGeom>
              <a:avLst/>
              <a:gdLst/>
              <a:ahLst/>
              <a:cxnLst/>
              <a:rect l="l" t="t" r="r" b="b"/>
              <a:pathLst>
                <a:path w="3086100">
                  <a:moveTo>
                    <a:pt x="0" y="0"/>
                  </a:moveTo>
                  <a:lnTo>
                    <a:pt x="3086100" y="0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3665219" cy="685800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0" y="0"/>
              <a:ext cx="3589020" cy="6858000"/>
            </a:xfrm>
            <a:custGeom>
              <a:avLst/>
              <a:gdLst/>
              <a:ahLst/>
              <a:cxnLst/>
              <a:rect l="l" t="t" r="r" b="b"/>
              <a:pathLst>
                <a:path w="3589020" h="6858000">
                  <a:moveTo>
                    <a:pt x="0" y="6858000"/>
                  </a:moveTo>
                  <a:lnTo>
                    <a:pt x="3589020" y="6858000"/>
                  </a:lnTo>
                  <a:lnTo>
                    <a:pt x="3589020" y="0"/>
                  </a:lnTo>
                  <a:lnTo>
                    <a:pt x="0" y="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E7E6E6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21563" y="2081783"/>
              <a:ext cx="3086100" cy="0"/>
            </a:xfrm>
            <a:custGeom>
              <a:avLst/>
              <a:gdLst/>
              <a:ahLst/>
              <a:cxnLst/>
              <a:rect l="l" t="t" r="r" b="b"/>
              <a:pathLst>
                <a:path w="3086100">
                  <a:moveTo>
                    <a:pt x="0" y="0"/>
                  </a:moveTo>
                  <a:lnTo>
                    <a:pt x="3086100" y="0"/>
                  </a:lnTo>
                </a:path>
              </a:pathLst>
            </a:custGeom>
            <a:ln w="9525">
              <a:solidFill>
                <a:srgbClr val="0871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61544" y="6553200"/>
              <a:ext cx="8820150" cy="0"/>
            </a:xfrm>
            <a:custGeom>
              <a:avLst/>
              <a:gdLst/>
              <a:ahLst/>
              <a:cxnLst/>
              <a:rect l="l" t="t" r="r" b="b"/>
              <a:pathLst>
                <a:path w="8820150">
                  <a:moveTo>
                    <a:pt x="0" y="0"/>
                  </a:moveTo>
                  <a:lnTo>
                    <a:pt x="8820023" y="0"/>
                  </a:lnTo>
                </a:path>
              </a:pathLst>
            </a:custGeom>
            <a:ln w="9525">
              <a:solidFill>
                <a:srgbClr val="ADABA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685788" y="175260"/>
            <a:ext cx="2282952" cy="190500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399999" y="1418590"/>
            <a:ext cx="1853564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dirty="0">
                <a:solidFill>
                  <a:srgbClr val="087150"/>
                </a:solidFill>
              </a:rPr>
              <a:t>Module</a:t>
            </a:r>
            <a:r>
              <a:rPr sz="2800" spc="235" dirty="0">
                <a:solidFill>
                  <a:srgbClr val="087150"/>
                </a:solidFill>
              </a:rPr>
              <a:t> </a:t>
            </a:r>
            <a:r>
              <a:rPr sz="2800" spc="-45" dirty="0">
                <a:solidFill>
                  <a:srgbClr val="087150"/>
                </a:solidFill>
              </a:rPr>
              <a:t>10</a:t>
            </a:r>
            <a:endParaRPr sz="2800"/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6347" rIns="0" bIns="0" rtlCol="0">
            <a:spAutoFit/>
          </a:bodyPr>
          <a:lstStyle/>
          <a:p>
            <a:pPr marL="2392045">
              <a:lnSpc>
                <a:spcPts val="1250"/>
              </a:lnSpc>
            </a:pPr>
            <a:fld id="{81D60167-4931-47E6-BA6A-407CBD079E47}" type="slidenum">
              <a:rPr spc="-25" dirty="0"/>
              <a:t>221</a:t>
            </a:fld>
            <a:endParaRPr spc="-25" dirty="0"/>
          </a:p>
        </p:txBody>
      </p:sp>
      <p:sp>
        <p:nvSpPr>
          <p:cNvPr id="13" name="object 1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/>
              <a:t>©</a:t>
            </a:r>
            <a:r>
              <a:rPr spc="-15" dirty="0"/>
              <a:t> </a:t>
            </a:r>
            <a:r>
              <a:rPr dirty="0"/>
              <a:t>The</a:t>
            </a:r>
            <a:r>
              <a:rPr spc="-30" dirty="0"/>
              <a:t> </a:t>
            </a:r>
            <a:r>
              <a:rPr dirty="0"/>
              <a:t>KPI</a:t>
            </a:r>
            <a:r>
              <a:rPr spc="-5" dirty="0"/>
              <a:t> </a:t>
            </a:r>
            <a:r>
              <a:rPr dirty="0"/>
              <a:t>Institute</a:t>
            </a:r>
            <a:r>
              <a:rPr spc="-20" dirty="0"/>
              <a:t> 2023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399999" y="2265044"/>
            <a:ext cx="2881630" cy="835660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12700" marR="5080">
              <a:lnSpc>
                <a:spcPts val="3020"/>
              </a:lnSpc>
              <a:spcBef>
                <a:spcPts val="480"/>
              </a:spcBef>
            </a:pPr>
            <a:r>
              <a:rPr sz="2800" spc="125" dirty="0">
                <a:solidFill>
                  <a:srgbClr val="087150"/>
                </a:solidFill>
                <a:latin typeface="Century Gothic"/>
                <a:cs typeface="Century Gothic"/>
              </a:rPr>
              <a:t>DATA </a:t>
            </a:r>
            <a:r>
              <a:rPr sz="2800" spc="204" dirty="0">
                <a:solidFill>
                  <a:srgbClr val="087150"/>
                </a:solidFill>
                <a:latin typeface="Century Gothic"/>
                <a:cs typeface="Century Gothic"/>
              </a:rPr>
              <a:t>VIZUALIZATION</a:t>
            </a:r>
            <a:endParaRPr sz="2800">
              <a:latin typeface="Century Gothic"/>
              <a:cs typeface="Century Gothic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753739" y="1727149"/>
            <a:ext cx="4954270" cy="28054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66675">
              <a:lnSpc>
                <a:spcPct val="100000"/>
              </a:lnSpc>
              <a:spcBef>
                <a:spcPts val="105"/>
              </a:spcBef>
            </a:pPr>
            <a:r>
              <a:rPr sz="2000" spc="65" dirty="0">
                <a:solidFill>
                  <a:srgbClr val="087150"/>
                </a:solidFill>
                <a:latin typeface="Century Gothic"/>
                <a:cs typeface="Century Gothic"/>
              </a:rPr>
              <a:t>Key</a:t>
            </a:r>
            <a:r>
              <a:rPr sz="2000" spc="-15" dirty="0">
                <a:solidFill>
                  <a:srgbClr val="087150"/>
                </a:solidFill>
                <a:latin typeface="Century Gothic"/>
                <a:cs typeface="Century Gothic"/>
              </a:rPr>
              <a:t> </a:t>
            </a:r>
            <a:r>
              <a:rPr sz="2000" spc="70" dirty="0">
                <a:solidFill>
                  <a:srgbClr val="087150"/>
                </a:solidFill>
                <a:latin typeface="Century Gothic"/>
                <a:cs typeface="Century Gothic"/>
              </a:rPr>
              <a:t>learning</a:t>
            </a:r>
            <a:r>
              <a:rPr sz="2000" spc="-5" dirty="0">
                <a:solidFill>
                  <a:srgbClr val="087150"/>
                </a:solidFill>
                <a:latin typeface="Century Gothic"/>
                <a:cs typeface="Century Gothic"/>
              </a:rPr>
              <a:t> </a:t>
            </a:r>
            <a:r>
              <a:rPr sz="2000" spc="60" dirty="0">
                <a:solidFill>
                  <a:srgbClr val="087150"/>
                </a:solidFill>
                <a:latin typeface="Century Gothic"/>
                <a:cs typeface="Century Gothic"/>
              </a:rPr>
              <a:t>points:</a:t>
            </a:r>
            <a:endParaRPr sz="2000">
              <a:latin typeface="Century Gothic"/>
              <a:cs typeface="Century Gothic"/>
            </a:endParaRPr>
          </a:p>
          <a:p>
            <a:pPr marL="239395" indent="-226695">
              <a:lnSpc>
                <a:spcPct val="100000"/>
              </a:lnSpc>
              <a:spcBef>
                <a:spcPts val="2075"/>
              </a:spcBef>
              <a:buClr>
                <a:srgbClr val="087150"/>
              </a:buClr>
              <a:buSzPct val="65000"/>
              <a:buFont typeface="Segoe UI Symbol"/>
              <a:buChar char="⮚"/>
              <a:tabLst>
                <a:tab pos="239395" algn="l"/>
              </a:tabLst>
            </a:pPr>
            <a:r>
              <a:rPr sz="2000" spc="-30" dirty="0">
                <a:solidFill>
                  <a:srgbClr val="464646"/>
                </a:solidFill>
                <a:latin typeface="Tahoma"/>
                <a:cs typeface="Tahoma"/>
              </a:rPr>
              <a:t>Identify</a:t>
            </a:r>
            <a:r>
              <a:rPr sz="2000" spc="-220" dirty="0">
                <a:solidFill>
                  <a:srgbClr val="464646"/>
                </a:solidFill>
                <a:latin typeface="Tahoma"/>
                <a:cs typeface="Tahoma"/>
              </a:rPr>
              <a:t> </a:t>
            </a:r>
            <a:r>
              <a:rPr sz="2000" spc="-45" dirty="0">
                <a:solidFill>
                  <a:srgbClr val="464646"/>
                </a:solidFill>
                <a:latin typeface="Tahoma"/>
                <a:cs typeface="Tahoma"/>
              </a:rPr>
              <a:t>good</a:t>
            </a:r>
            <a:r>
              <a:rPr sz="2000" spc="-200" dirty="0">
                <a:solidFill>
                  <a:srgbClr val="464646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464646"/>
                </a:solidFill>
                <a:latin typeface="Tahoma"/>
                <a:cs typeface="Tahoma"/>
              </a:rPr>
              <a:t>practices</a:t>
            </a:r>
            <a:r>
              <a:rPr sz="2000" spc="-204" dirty="0">
                <a:solidFill>
                  <a:srgbClr val="464646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464646"/>
                </a:solidFill>
                <a:latin typeface="Tahoma"/>
                <a:cs typeface="Tahoma"/>
              </a:rPr>
              <a:t>in</a:t>
            </a:r>
            <a:r>
              <a:rPr sz="2000" spc="-204" dirty="0">
                <a:solidFill>
                  <a:srgbClr val="464646"/>
                </a:solidFill>
                <a:latin typeface="Tahoma"/>
                <a:cs typeface="Tahoma"/>
              </a:rPr>
              <a:t> </a:t>
            </a:r>
            <a:r>
              <a:rPr sz="2000" spc="-45" dirty="0">
                <a:solidFill>
                  <a:srgbClr val="464646"/>
                </a:solidFill>
                <a:latin typeface="Tahoma"/>
                <a:cs typeface="Tahoma"/>
              </a:rPr>
              <a:t>data</a:t>
            </a:r>
            <a:r>
              <a:rPr sz="2000" spc="-225" dirty="0">
                <a:solidFill>
                  <a:srgbClr val="464646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464646"/>
                </a:solidFill>
                <a:latin typeface="Tahoma"/>
                <a:cs typeface="Tahoma"/>
              </a:rPr>
              <a:t>visualization;</a:t>
            </a:r>
            <a:endParaRPr sz="2000">
              <a:latin typeface="Tahoma"/>
              <a:cs typeface="Tahoma"/>
            </a:endParaRPr>
          </a:p>
          <a:p>
            <a:pPr marL="239395" indent="-226695">
              <a:lnSpc>
                <a:spcPct val="100000"/>
              </a:lnSpc>
              <a:spcBef>
                <a:spcPts val="1500"/>
              </a:spcBef>
              <a:buClr>
                <a:srgbClr val="087150"/>
              </a:buClr>
              <a:buSzPct val="65000"/>
              <a:buFont typeface="Segoe UI Symbol"/>
              <a:buChar char="⮚"/>
              <a:tabLst>
                <a:tab pos="239395" algn="l"/>
              </a:tabLst>
            </a:pPr>
            <a:r>
              <a:rPr sz="2000" spc="-10" dirty="0">
                <a:solidFill>
                  <a:srgbClr val="464646"/>
                </a:solidFill>
                <a:latin typeface="Tahoma"/>
                <a:cs typeface="Tahoma"/>
              </a:rPr>
              <a:t>Design</a:t>
            </a:r>
            <a:r>
              <a:rPr sz="2000" spc="-185" dirty="0">
                <a:solidFill>
                  <a:srgbClr val="464646"/>
                </a:solidFill>
                <a:latin typeface="Tahoma"/>
                <a:cs typeface="Tahoma"/>
              </a:rPr>
              <a:t> </a:t>
            </a:r>
            <a:r>
              <a:rPr sz="2000" spc="-50" dirty="0">
                <a:solidFill>
                  <a:srgbClr val="464646"/>
                </a:solidFill>
                <a:latin typeface="Tahoma"/>
                <a:cs typeface="Tahoma"/>
              </a:rPr>
              <a:t>appealing</a:t>
            </a:r>
            <a:r>
              <a:rPr sz="2000" spc="-155" dirty="0">
                <a:solidFill>
                  <a:srgbClr val="464646"/>
                </a:solidFill>
                <a:latin typeface="Tahoma"/>
                <a:cs typeface="Tahoma"/>
              </a:rPr>
              <a:t> </a:t>
            </a:r>
            <a:r>
              <a:rPr sz="2000" spc="-50" dirty="0">
                <a:solidFill>
                  <a:srgbClr val="464646"/>
                </a:solidFill>
                <a:latin typeface="Tahoma"/>
                <a:cs typeface="Tahoma"/>
              </a:rPr>
              <a:t>and</a:t>
            </a:r>
            <a:r>
              <a:rPr sz="2000" spc="-190" dirty="0">
                <a:solidFill>
                  <a:srgbClr val="464646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464646"/>
                </a:solidFill>
                <a:latin typeface="Tahoma"/>
                <a:cs typeface="Tahoma"/>
              </a:rPr>
              <a:t>efficient</a:t>
            </a:r>
            <a:r>
              <a:rPr sz="2000" spc="-185" dirty="0">
                <a:solidFill>
                  <a:srgbClr val="464646"/>
                </a:solidFill>
                <a:latin typeface="Tahoma"/>
                <a:cs typeface="Tahoma"/>
              </a:rPr>
              <a:t> </a:t>
            </a:r>
            <a:r>
              <a:rPr sz="2000" spc="-20" dirty="0">
                <a:solidFill>
                  <a:srgbClr val="464646"/>
                </a:solidFill>
                <a:latin typeface="Tahoma"/>
                <a:cs typeface="Tahoma"/>
              </a:rPr>
              <a:t>data</a:t>
            </a:r>
            <a:endParaRPr sz="2000">
              <a:latin typeface="Tahoma"/>
              <a:cs typeface="Tahoma"/>
            </a:endParaRPr>
          </a:p>
          <a:p>
            <a:pPr marL="241300">
              <a:lnSpc>
                <a:spcPct val="100000"/>
              </a:lnSpc>
              <a:spcBef>
                <a:spcPts val="1200"/>
              </a:spcBef>
            </a:pPr>
            <a:r>
              <a:rPr sz="2000" spc="-20" dirty="0">
                <a:solidFill>
                  <a:srgbClr val="464646"/>
                </a:solidFill>
                <a:latin typeface="Tahoma"/>
                <a:cs typeface="Tahoma"/>
              </a:rPr>
              <a:t>visualization</a:t>
            </a:r>
            <a:r>
              <a:rPr sz="2000" spc="-140" dirty="0">
                <a:solidFill>
                  <a:srgbClr val="464646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464646"/>
                </a:solidFill>
                <a:latin typeface="Tahoma"/>
                <a:cs typeface="Tahoma"/>
              </a:rPr>
              <a:t>elements;</a:t>
            </a:r>
            <a:endParaRPr sz="2000">
              <a:latin typeface="Tahoma"/>
              <a:cs typeface="Tahoma"/>
            </a:endParaRPr>
          </a:p>
          <a:p>
            <a:pPr marL="239395" marR="66675" indent="-226695">
              <a:lnSpc>
                <a:spcPct val="150000"/>
              </a:lnSpc>
              <a:spcBef>
                <a:spcPts val="305"/>
              </a:spcBef>
              <a:buClr>
                <a:srgbClr val="087150"/>
              </a:buClr>
              <a:buSzPct val="65000"/>
              <a:buFont typeface="Segoe UI Symbol"/>
              <a:buChar char="⮚"/>
              <a:tabLst>
                <a:tab pos="241300" algn="l"/>
              </a:tabLst>
            </a:pPr>
            <a:r>
              <a:rPr sz="2000" dirty="0">
                <a:solidFill>
                  <a:srgbClr val="464646"/>
                </a:solidFill>
                <a:latin typeface="Tahoma"/>
                <a:cs typeface="Tahoma"/>
              </a:rPr>
              <a:t>Choose</a:t>
            </a:r>
            <a:r>
              <a:rPr sz="2000" spc="-185" dirty="0">
                <a:solidFill>
                  <a:srgbClr val="464646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464646"/>
                </a:solidFill>
                <a:latin typeface="Tahoma"/>
                <a:cs typeface="Tahoma"/>
              </a:rPr>
              <a:t>the</a:t>
            </a:r>
            <a:r>
              <a:rPr sz="2000" spc="-215" dirty="0">
                <a:solidFill>
                  <a:srgbClr val="464646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464646"/>
                </a:solidFill>
                <a:latin typeface="Tahoma"/>
                <a:cs typeface="Tahoma"/>
              </a:rPr>
              <a:t>right</a:t>
            </a:r>
            <a:r>
              <a:rPr sz="2000" spc="-204" dirty="0">
                <a:solidFill>
                  <a:srgbClr val="464646"/>
                </a:solidFill>
                <a:latin typeface="Tahoma"/>
                <a:cs typeface="Tahoma"/>
              </a:rPr>
              <a:t> </a:t>
            </a:r>
            <a:r>
              <a:rPr sz="2000" spc="-30" dirty="0">
                <a:solidFill>
                  <a:srgbClr val="464646"/>
                </a:solidFill>
                <a:latin typeface="Tahoma"/>
                <a:cs typeface="Tahoma"/>
              </a:rPr>
              <a:t>visual</a:t>
            </a:r>
            <a:r>
              <a:rPr sz="2000" spc="-215" dirty="0">
                <a:solidFill>
                  <a:srgbClr val="464646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464646"/>
                </a:solidFill>
                <a:latin typeface="Tahoma"/>
                <a:cs typeface="Tahoma"/>
              </a:rPr>
              <a:t>representations</a:t>
            </a:r>
            <a:r>
              <a:rPr sz="2000" spc="-170" dirty="0">
                <a:solidFill>
                  <a:srgbClr val="464646"/>
                </a:solidFill>
                <a:latin typeface="Tahoma"/>
                <a:cs typeface="Tahoma"/>
              </a:rPr>
              <a:t> </a:t>
            </a:r>
            <a:r>
              <a:rPr sz="2000" spc="-25" dirty="0">
                <a:solidFill>
                  <a:srgbClr val="464646"/>
                </a:solidFill>
                <a:latin typeface="Tahoma"/>
                <a:cs typeface="Tahoma"/>
              </a:rPr>
              <a:t>for 	</a:t>
            </a:r>
            <a:r>
              <a:rPr sz="2000" spc="-10" dirty="0">
                <a:solidFill>
                  <a:srgbClr val="464646"/>
                </a:solidFill>
                <a:latin typeface="Tahoma"/>
                <a:cs typeface="Tahoma"/>
              </a:rPr>
              <a:t>the</a:t>
            </a:r>
            <a:r>
              <a:rPr sz="2000" spc="-204" dirty="0">
                <a:solidFill>
                  <a:srgbClr val="464646"/>
                </a:solidFill>
                <a:latin typeface="Tahoma"/>
                <a:cs typeface="Tahoma"/>
              </a:rPr>
              <a:t> </a:t>
            </a:r>
            <a:r>
              <a:rPr sz="2000" spc="-30" dirty="0">
                <a:solidFill>
                  <a:srgbClr val="464646"/>
                </a:solidFill>
                <a:latin typeface="Tahoma"/>
                <a:cs typeface="Tahoma"/>
              </a:rPr>
              <a:t>performance</a:t>
            </a:r>
            <a:r>
              <a:rPr sz="2000" spc="-155" dirty="0">
                <a:solidFill>
                  <a:srgbClr val="464646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464646"/>
                </a:solidFill>
                <a:latin typeface="Tahoma"/>
                <a:cs typeface="Tahoma"/>
              </a:rPr>
              <a:t>scorecard</a:t>
            </a:r>
            <a:r>
              <a:rPr sz="2000" spc="-180" dirty="0">
                <a:solidFill>
                  <a:srgbClr val="464646"/>
                </a:solidFill>
                <a:latin typeface="Tahoma"/>
                <a:cs typeface="Tahoma"/>
              </a:rPr>
              <a:t> </a:t>
            </a:r>
            <a:r>
              <a:rPr sz="2000" spc="-50" dirty="0">
                <a:solidFill>
                  <a:srgbClr val="464646"/>
                </a:solidFill>
                <a:latin typeface="Tahoma"/>
                <a:cs typeface="Tahoma"/>
              </a:rPr>
              <a:t>and</a:t>
            </a:r>
            <a:r>
              <a:rPr sz="2000" spc="-195" dirty="0">
                <a:solidFill>
                  <a:srgbClr val="464646"/>
                </a:solidFill>
                <a:latin typeface="Tahoma"/>
                <a:cs typeface="Tahoma"/>
              </a:rPr>
              <a:t> </a:t>
            </a:r>
            <a:r>
              <a:rPr sz="2000" spc="-30" dirty="0">
                <a:solidFill>
                  <a:srgbClr val="464646"/>
                </a:solidFill>
                <a:latin typeface="Tahoma"/>
                <a:cs typeface="Tahoma"/>
              </a:rPr>
              <a:t>dashboard.</a:t>
            </a:r>
            <a:endParaRPr sz="20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09258" rIns="0" bIns="0" rtlCol="0">
            <a:spAutoFit/>
          </a:bodyPr>
          <a:lstStyle/>
          <a:p>
            <a:pPr marL="31115">
              <a:lnSpc>
                <a:spcPct val="100000"/>
              </a:lnSpc>
              <a:spcBef>
                <a:spcPts val="100"/>
              </a:spcBef>
            </a:pPr>
            <a:r>
              <a:rPr spc="150" dirty="0"/>
              <a:t>DESIGN</a:t>
            </a:r>
            <a:r>
              <a:rPr spc="10" dirty="0"/>
              <a:t> </a:t>
            </a:r>
            <a:r>
              <a:rPr spc="145" dirty="0"/>
              <a:t>GRAPHS</a:t>
            </a:r>
            <a:r>
              <a:rPr spc="35" dirty="0"/>
              <a:t> </a:t>
            </a:r>
            <a:r>
              <a:rPr spc="155" dirty="0"/>
              <a:t>TO</a:t>
            </a:r>
            <a:r>
              <a:rPr spc="-5" dirty="0"/>
              <a:t> </a:t>
            </a:r>
            <a:r>
              <a:rPr spc="270" dirty="0"/>
              <a:t>ILLUSTRATE</a:t>
            </a:r>
            <a:r>
              <a:rPr spc="40" dirty="0"/>
              <a:t> </a:t>
            </a:r>
            <a:r>
              <a:rPr spc="270" dirty="0"/>
              <a:t>KPI</a:t>
            </a:r>
            <a:r>
              <a:rPr spc="5" dirty="0"/>
              <a:t> </a:t>
            </a:r>
            <a:r>
              <a:rPr spc="295" dirty="0"/>
              <a:t>RESULTS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651701" y="3014428"/>
            <a:ext cx="4039870" cy="2443480"/>
            <a:chOff x="2651701" y="3014428"/>
            <a:chExt cx="4039870" cy="244348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51701" y="3014428"/>
              <a:ext cx="4039479" cy="236458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95999" y="5312663"/>
              <a:ext cx="144779" cy="144780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734059" y="3747008"/>
            <a:ext cx="144462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0" dirty="0">
                <a:solidFill>
                  <a:srgbClr val="5F5F5F"/>
                </a:solidFill>
                <a:latin typeface="Tahoma"/>
                <a:cs typeface="Tahoma"/>
              </a:rPr>
              <a:t>B.</a:t>
            </a:r>
            <a:r>
              <a:rPr sz="1600" spc="-20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85" dirty="0">
                <a:solidFill>
                  <a:srgbClr val="5F5F5F"/>
                </a:solidFill>
                <a:latin typeface="Tahoma"/>
                <a:cs typeface="Tahoma"/>
              </a:rPr>
              <a:t>CAPUCCINO</a:t>
            </a:r>
            <a:endParaRPr sz="1600">
              <a:latin typeface="Tahoma"/>
              <a:cs typeface="Tahoma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99872" y="3828288"/>
            <a:ext cx="144779" cy="144780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393697" y="2669793"/>
            <a:ext cx="122174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C.</a:t>
            </a:r>
            <a:r>
              <a:rPr sz="1600" spc="-20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ESPRESSO</a:t>
            </a:r>
            <a:endParaRPr sz="1600">
              <a:latin typeface="Tahoma"/>
              <a:cs typeface="Tahoma"/>
            </a:endParaRPr>
          </a:p>
        </p:txBody>
      </p:sp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182624" y="2729483"/>
            <a:ext cx="144779" cy="144779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6414642" y="2687269"/>
            <a:ext cx="74676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35" dirty="0">
                <a:solidFill>
                  <a:srgbClr val="5F5F5F"/>
                </a:solidFill>
                <a:latin typeface="Tahoma"/>
                <a:cs typeface="Tahoma"/>
              </a:rPr>
              <a:t>D.</a:t>
            </a:r>
            <a:r>
              <a:rPr sz="1600" spc="-19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130" dirty="0">
                <a:solidFill>
                  <a:srgbClr val="5F5F5F"/>
                </a:solidFill>
                <a:latin typeface="Tahoma"/>
                <a:cs typeface="Tahoma"/>
              </a:rPr>
              <a:t>MUG</a:t>
            </a:r>
            <a:endParaRPr sz="1600">
              <a:latin typeface="Tahoma"/>
              <a:cs typeface="Tahoma"/>
            </a:endParaRPr>
          </a:p>
        </p:txBody>
      </p:sp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188964" y="2776727"/>
            <a:ext cx="144780" cy="144780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467664" y="1522602"/>
            <a:ext cx="508952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20" dirty="0">
                <a:solidFill>
                  <a:srgbClr val="464646"/>
                </a:solidFill>
                <a:latin typeface="Tahoma"/>
                <a:cs typeface="Tahoma"/>
              </a:rPr>
              <a:t>Estimate</a:t>
            </a:r>
            <a:r>
              <a:rPr sz="2000" spc="-240" dirty="0">
                <a:solidFill>
                  <a:srgbClr val="464646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464646"/>
                </a:solidFill>
                <a:latin typeface="Tahoma"/>
                <a:cs typeface="Tahoma"/>
              </a:rPr>
              <a:t>the</a:t>
            </a:r>
            <a:r>
              <a:rPr sz="2000" spc="-215" dirty="0">
                <a:solidFill>
                  <a:srgbClr val="464646"/>
                </a:solidFill>
                <a:latin typeface="Tahoma"/>
                <a:cs typeface="Tahoma"/>
              </a:rPr>
              <a:t> </a:t>
            </a:r>
            <a:r>
              <a:rPr sz="2000" spc="-35" dirty="0">
                <a:solidFill>
                  <a:srgbClr val="464646"/>
                </a:solidFill>
                <a:latin typeface="Tahoma"/>
                <a:cs typeface="Tahoma"/>
              </a:rPr>
              <a:t>percentage</a:t>
            </a:r>
            <a:r>
              <a:rPr sz="2000" spc="-175" dirty="0">
                <a:solidFill>
                  <a:srgbClr val="464646"/>
                </a:solidFill>
                <a:latin typeface="Tahoma"/>
                <a:cs typeface="Tahoma"/>
              </a:rPr>
              <a:t> </a:t>
            </a:r>
            <a:r>
              <a:rPr sz="2000" spc="-40" dirty="0">
                <a:solidFill>
                  <a:srgbClr val="464646"/>
                </a:solidFill>
                <a:latin typeface="Tahoma"/>
                <a:cs typeface="Tahoma"/>
              </a:rPr>
              <a:t>value</a:t>
            </a:r>
            <a:r>
              <a:rPr sz="2000" spc="-215" dirty="0">
                <a:solidFill>
                  <a:srgbClr val="464646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464646"/>
                </a:solidFill>
                <a:latin typeface="Tahoma"/>
                <a:cs typeface="Tahoma"/>
              </a:rPr>
              <a:t>of</a:t>
            </a:r>
            <a:r>
              <a:rPr sz="2000" spc="-200" dirty="0">
                <a:solidFill>
                  <a:srgbClr val="464646"/>
                </a:solidFill>
                <a:latin typeface="Tahoma"/>
                <a:cs typeface="Tahoma"/>
              </a:rPr>
              <a:t> </a:t>
            </a:r>
            <a:r>
              <a:rPr sz="2000" spc="-70" dirty="0">
                <a:solidFill>
                  <a:srgbClr val="464646"/>
                </a:solidFill>
                <a:latin typeface="Tahoma"/>
                <a:cs typeface="Tahoma"/>
              </a:rPr>
              <a:t>A,</a:t>
            </a:r>
            <a:r>
              <a:rPr sz="2000" spc="-215" dirty="0">
                <a:solidFill>
                  <a:srgbClr val="464646"/>
                </a:solidFill>
                <a:latin typeface="Tahoma"/>
                <a:cs typeface="Tahoma"/>
              </a:rPr>
              <a:t> </a:t>
            </a:r>
            <a:r>
              <a:rPr sz="2000" spc="-60" dirty="0">
                <a:solidFill>
                  <a:srgbClr val="464646"/>
                </a:solidFill>
                <a:latin typeface="Tahoma"/>
                <a:cs typeface="Tahoma"/>
              </a:rPr>
              <a:t>B,</a:t>
            </a:r>
            <a:r>
              <a:rPr sz="2000" spc="-210" dirty="0">
                <a:solidFill>
                  <a:srgbClr val="464646"/>
                </a:solidFill>
                <a:latin typeface="Tahoma"/>
                <a:cs typeface="Tahoma"/>
              </a:rPr>
              <a:t> </a:t>
            </a:r>
            <a:r>
              <a:rPr sz="2000" spc="200" dirty="0">
                <a:solidFill>
                  <a:srgbClr val="464646"/>
                </a:solidFill>
                <a:latin typeface="Tahoma"/>
                <a:cs typeface="Tahoma"/>
              </a:rPr>
              <a:t>C</a:t>
            </a:r>
            <a:r>
              <a:rPr sz="2000" spc="-210" dirty="0">
                <a:solidFill>
                  <a:srgbClr val="464646"/>
                </a:solidFill>
                <a:latin typeface="Tahoma"/>
                <a:cs typeface="Tahoma"/>
              </a:rPr>
              <a:t> </a:t>
            </a:r>
            <a:r>
              <a:rPr sz="2000" spc="-50" dirty="0">
                <a:solidFill>
                  <a:srgbClr val="464646"/>
                </a:solidFill>
                <a:latin typeface="Tahoma"/>
                <a:cs typeface="Tahoma"/>
              </a:rPr>
              <a:t>and</a:t>
            </a:r>
            <a:r>
              <a:rPr sz="2000" spc="-210" dirty="0">
                <a:solidFill>
                  <a:srgbClr val="464646"/>
                </a:solidFill>
                <a:latin typeface="Tahoma"/>
                <a:cs typeface="Tahoma"/>
              </a:rPr>
              <a:t> </a:t>
            </a:r>
            <a:r>
              <a:rPr sz="2000" spc="45" dirty="0">
                <a:solidFill>
                  <a:srgbClr val="464646"/>
                </a:solidFill>
                <a:latin typeface="Tahoma"/>
                <a:cs typeface="Tahoma"/>
              </a:rPr>
              <a:t>D!</a:t>
            </a:r>
            <a:endParaRPr sz="2000">
              <a:latin typeface="Tahoma"/>
              <a:cs typeface="Tahoma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5657088" y="3683495"/>
            <a:ext cx="722630" cy="724535"/>
            <a:chOff x="5657088" y="3683495"/>
            <a:chExt cx="722630" cy="724535"/>
          </a:xfrm>
        </p:grpSpPr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657088" y="3683495"/>
              <a:ext cx="722401" cy="723912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682996" y="3709416"/>
              <a:ext cx="647700" cy="641603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743956" y="3758184"/>
              <a:ext cx="548678" cy="635507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5730240" y="3750564"/>
              <a:ext cx="524510" cy="524510"/>
            </a:xfrm>
            <a:custGeom>
              <a:avLst/>
              <a:gdLst/>
              <a:ahLst/>
              <a:cxnLst/>
              <a:rect l="l" t="t" r="r" b="b"/>
              <a:pathLst>
                <a:path w="524510" h="524510">
                  <a:moveTo>
                    <a:pt x="262127" y="0"/>
                  </a:moveTo>
                  <a:lnTo>
                    <a:pt x="215007" y="4222"/>
                  </a:lnTo>
                  <a:lnTo>
                    <a:pt x="170658" y="16398"/>
                  </a:lnTo>
                  <a:lnTo>
                    <a:pt x="129822" y="35785"/>
                  </a:lnTo>
                  <a:lnTo>
                    <a:pt x="93237" y="61645"/>
                  </a:lnTo>
                  <a:lnTo>
                    <a:pt x="61645" y="93237"/>
                  </a:lnTo>
                  <a:lnTo>
                    <a:pt x="35785" y="129822"/>
                  </a:lnTo>
                  <a:lnTo>
                    <a:pt x="16398" y="170658"/>
                  </a:lnTo>
                  <a:lnTo>
                    <a:pt x="4222" y="215007"/>
                  </a:lnTo>
                  <a:lnTo>
                    <a:pt x="0" y="262128"/>
                  </a:lnTo>
                  <a:lnTo>
                    <a:pt x="4222" y="309248"/>
                  </a:lnTo>
                  <a:lnTo>
                    <a:pt x="16398" y="353597"/>
                  </a:lnTo>
                  <a:lnTo>
                    <a:pt x="35785" y="394433"/>
                  </a:lnTo>
                  <a:lnTo>
                    <a:pt x="61645" y="431018"/>
                  </a:lnTo>
                  <a:lnTo>
                    <a:pt x="93237" y="462610"/>
                  </a:lnTo>
                  <a:lnTo>
                    <a:pt x="129822" y="488470"/>
                  </a:lnTo>
                  <a:lnTo>
                    <a:pt x="170658" y="507857"/>
                  </a:lnTo>
                  <a:lnTo>
                    <a:pt x="215007" y="520033"/>
                  </a:lnTo>
                  <a:lnTo>
                    <a:pt x="262127" y="524256"/>
                  </a:lnTo>
                  <a:lnTo>
                    <a:pt x="309248" y="520033"/>
                  </a:lnTo>
                  <a:lnTo>
                    <a:pt x="353597" y="507857"/>
                  </a:lnTo>
                  <a:lnTo>
                    <a:pt x="394433" y="488470"/>
                  </a:lnTo>
                  <a:lnTo>
                    <a:pt x="431018" y="462610"/>
                  </a:lnTo>
                  <a:lnTo>
                    <a:pt x="462610" y="431018"/>
                  </a:lnTo>
                  <a:lnTo>
                    <a:pt x="488470" y="394433"/>
                  </a:lnTo>
                  <a:lnTo>
                    <a:pt x="507857" y="353597"/>
                  </a:lnTo>
                  <a:lnTo>
                    <a:pt x="520033" y="309248"/>
                  </a:lnTo>
                  <a:lnTo>
                    <a:pt x="524256" y="262128"/>
                  </a:lnTo>
                  <a:lnTo>
                    <a:pt x="520033" y="215007"/>
                  </a:lnTo>
                  <a:lnTo>
                    <a:pt x="507857" y="170658"/>
                  </a:lnTo>
                  <a:lnTo>
                    <a:pt x="488470" y="129822"/>
                  </a:lnTo>
                  <a:lnTo>
                    <a:pt x="462610" y="93237"/>
                  </a:lnTo>
                  <a:lnTo>
                    <a:pt x="431018" y="61645"/>
                  </a:lnTo>
                  <a:lnTo>
                    <a:pt x="394433" y="35785"/>
                  </a:lnTo>
                  <a:lnTo>
                    <a:pt x="353597" y="16398"/>
                  </a:lnTo>
                  <a:lnTo>
                    <a:pt x="309248" y="4222"/>
                  </a:lnTo>
                  <a:lnTo>
                    <a:pt x="26212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5910453" y="3840607"/>
            <a:ext cx="16700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0" dirty="0">
                <a:solidFill>
                  <a:srgbClr val="0A976C"/>
                </a:solidFill>
                <a:latin typeface="Arial"/>
                <a:cs typeface="Arial"/>
              </a:rPr>
              <a:t>?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4049267" y="2641092"/>
            <a:ext cx="626745" cy="669290"/>
            <a:chOff x="4049267" y="2641092"/>
            <a:chExt cx="626745" cy="669290"/>
          </a:xfrm>
        </p:grpSpPr>
        <p:pic>
          <p:nvPicPr>
            <p:cNvPr id="20" name="object 2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049267" y="2641092"/>
              <a:ext cx="626363" cy="626363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087367" y="2674620"/>
              <a:ext cx="548678" cy="635508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4075175" y="2667000"/>
              <a:ext cx="524510" cy="524510"/>
            </a:xfrm>
            <a:custGeom>
              <a:avLst/>
              <a:gdLst/>
              <a:ahLst/>
              <a:cxnLst/>
              <a:rect l="l" t="t" r="r" b="b"/>
              <a:pathLst>
                <a:path w="524510" h="524510">
                  <a:moveTo>
                    <a:pt x="262127" y="0"/>
                  </a:moveTo>
                  <a:lnTo>
                    <a:pt x="215007" y="4222"/>
                  </a:lnTo>
                  <a:lnTo>
                    <a:pt x="170658" y="16398"/>
                  </a:lnTo>
                  <a:lnTo>
                    <a:pt x="129822" y="35785"/>
                  </a:lnTo>
                  <a:lnTo>
                    <a:pt x="93237" y="61645"/>
                  </a:lnTo>
                  <a:lnTo>
                    <a:pt x="61645" y="93237"/>
                  </a:lnTo>
                  <a:lnTo>
                    <a:pt x="35785" y="129822"/>
                  </a:lnTo>
                  <a:lnTo>
                    <a:pt x="16398" y="170658"/>
                  </a:lnTo>
                  <a:lnTo>
                    <a:pt x="4222" y="215007"/>
                  </a:lnTo>
                  <a:lnTo>
                    <a:pt x="0" y="262127"/>
                  </a:lnTo>
                  <a:lnTo>
                    <a:pt x="4222" y="309248"/>
                  </a:lnTo>
                  <a:lnTo>
                    <a:pt x="16398" y="353597"/>
                  </a:lnTo>
                  <a:lnTo>
                    <a:pt x="35785" y="394433"/>
                  </a:lnTo>
                  <a:lnTo>
                    <a:pt x="61645" y="431018"/>
                  </a:lnTo>
                  <a:lnTo>
                    <a:pt x="93237" y="462610"/>
                  </a:lnTo>
                  <a:lnTo>
                    <a:pt x="129822" y="488470"/>
                  </a:lnTo>
                  <a:lnTo>
                    <a:pt x="170658" y="507857"/>
                  </a:lnTo>
                  <a:lnTo>
                    <a:pt x="215007" y="520033"/>
                  </a:lnTo>
                  <a:lnTo>
                    <a:pt x="262127" y="524255"/>
                  </a:lnTo>
                  <a:lnTo>
                    <a:pt x="309248" y="520033"/>
                  </a:lnTo>
                  <a:lnTo>
                    <a:pt x="353597" y="507857"/>
                  </a:lnTo>
                  <a:lnTo>
                    <a:pt x="394433" y="488470"/>
                  </a:lnTo>
                  <a:lnTo>
                    <a:pt x="431018" y="462610"/>
                  </a:lnTo>
                  <a:lnTo>
                    <a:pt x="462610" y="431018"/>
                  </a:lnTo>
                  <a:lnTo>
                    <a:pt x="488470" y="394433"/>
                  </a:lnTo>
                  <a:lnTo>
                    <a:pt x="507857" y="353597"/>
                  </a:lnTo>
                  <a:lnTo>
                    <a:pt x="520033" y="309248"/>
                  </a:lnTo>
                  <a:lnTo>
                    <a:pt x="524256" y="262127"/>
                  </a:lnTo>
                  <a:lnTo>
                    <a:pt x="520033" y="215007"/>
                  </a:lnTo>
                  <a:lnTo>
                    <a:pt x="507857" y="170658"/>
                  </a:lnTo>
                  <a:lnTo>
                    <a:pt x="488470" y="129822"/>
                  </a:lnTo>
                  <a:lnTo>
                    <a:pt x="462610" y="93237"/>
                  </a:lnTo>
                  <a:lnTo>
                    <a:pt x="431018" y="61645"/>
                  </a:lnTo>
                  <a:lnTo>
                    <a:pt x="394433" y="35785"/>
                  </a:lnTo>
                  <a:lnTo>
                    <a:pt x="353597" y="16398"/>
                  </a:lnTo>
                  <a:lnTo>
                    <a:pt x="309248" y="4222"/>
                  </a:lnTo>
                  <a:lnTo>
                    <a:pt x="26212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4254246" y="2757677"/>
            <a:ext cx="16700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50" dirty="0">
                <a:solidFill>
                  <a:srgbClr val="0A976C"/>
                </a:solidFill>
                <a:latin typeface="Arial"/>
                <a:cs typeface="Arial"/>
              </a:rPr>
              <a:t>?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2621279" y="3909059"/>
            <a:ext cx="626745" cy="668020"/>
            <a:chOff x="2621279" y="3909059"/>
            <a:chExt cx="626745" cy="668020"/>
          </a:xfrm>
        </p:grpSpPr>
        <p:pic>
          <p:nvPicPr>
            <p:cNvPr id="25" name="object 2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621279" y="3909059"/>
              <a:ext cx="626363" cy="626363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659379" y="3941063"/>
              <a:ext cx="548678" cy="635507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2647187" y="3934967"/>
              <a:ext cx="524510" cy="524510"/>
            </a:xfrm>
            <a:custGeom>
              <a:avLst/>
              <a:gdLst/>
              <a:ahLst/>
              <a:cxnLst/>
              <a:rect l="l" t="t" r="r" b="b"/>
              <a:pathLst>
                <a:path w="524510" h="524510">
                  <a:moveTo>
                    <a:pt x="262128" y="0"/>
                  </a:moveTo>
                  <a:lnTo>
                    <a:pt x="215007" y="4222"/>
                  </a:lnTo>
                  <a:lnTo>
                    <a:pt x="170658" y="16398"/>
                  </a:lnTo>
                  <a:lnTo>
                    <a:pt x="129822" y="35785"/>
                  </a:lnTo>
                  <a:lnTo>
                    <a:pt x="93237" y="61645"/>
                  </a:lnTo>
                  <a:lnTo>
                    <a:pt x="61645" y="93237"/>
                  </a:lnTo>
                  <a:lnTo>
                    <a:pt x="35785" y="129822"/>
                  </a:lnTo>
                  <a:lnTo>
                    <a:pt x="16398" y="170658"/>
                  </a:lnTo>
                  <a:lnTo>
                    <a:pt x="4222" y="215007"/>
                  </a:lnTo>
                  <a:lnTo>
                    <a:pt x="0" y="262127"/>
                  </a:lnTo>
                  <a:lnTo>
                    <a:pt x="4222" y="309248"/>
                  </a:lnTo>
                  <a:lnTo>
                    <a:pt x="16398" y="353597"/>
                  </a:lnTo>
                  <a:lnTo>
                    <a:pt x="35785" y="394433"/>
                  </a:lnTo>
                  <a:lnTo>
                    <a:pt x="61645" y="431018"/>
                  </a:lnTo>
                  <a:lnTo>
                    <a:pt x="93237" y="462610"/>
                  </a:lnTo>
                  <a:lnTo>
                    <a:pt x="129822" y="488470"/>
                  </a:lnTo>
                  <a:lnTo>
                    <a:pt x="170658" y="507857"/>
                  </a:lnTo>
                  <a:lnTo>
                    <a:pt x="215007" y="520033"/>
                  </a:lnTo>
                  <a:lnTo>
                    <a:pt x="262128" y="524255"/>
                  </a:lnTo>
                  <a:lnTo>
                    <a:pt x="309248" y="520033"/>
                  </a:lnTo>
                  <a:lnTo>
                    <a:pt x="353597" y="507857"/>
                  </a:lnTo>
                  <a:lnTo>
                    <a:pt x="394433" y="488470"/>
                  </a:lnTo>
                  <a:lnTo>
                    <a:pt x="431018" y="462610"/>
                  </a:lnTo>
                  <a:lnTo>
                    <a:pt x="462610" y="431018"/>
                  </a:lnTo>
                  <a:lnTo>
                    <a:pt x="488470" y="394433"/>
                  </a:lnTo>
                  <a:lnTo>
                    <a:pt x="507857" y="353597"/>
                  </a:lnTo>
                  <a:lnTo>
                    <a:pt x="520033" y="309248"/>
                  </a:lnTo>
                  <a:lnTo>
                    <a:pt x="524256" y="262127"/>
                  </a:lnTo>
                  <a:lnTo>
                    <a:pt x="520033" y="215007"/>
                  </a:lnTo>
                  <a:lnTo>
                    <a:pt x="507857" y="170658"/>
                  </a:lnTo>
                  <a:lnTo>
                    <a:pt x="488470" y="129822"/>
                  </a:lnTo>
                  <a:lnTo>
                    <a:pt x="462610" y="93237"/>
                  </a:lnTo>
                  <a:lnTo>
                    <a:pt x="431018" y="61645"/>
                  </a:lnTo>
                  <a:lnTo>
                    <a:pt x="394433" y="35785"/>
                  </a:lnTo>
                  <a:lnTo>
                    <a:pt x="353597" y="16398"/>
                  </a:lnTo>
                  <a:lnTo>
                    <a:pt x="309248" y="4222"/>
                  </a:lnTo>
                  <a:lnTo>
                    <a:pt x="26212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2826257" y="4025010"/>
            <a:ext cx="16700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0" dirty="0">
                <a:solidFill>
                  <a:srgbClr val="0A976C"/>
                </a:solidFill>
                <a:latin typeface="Arial"/>
                <a:cs typeface="Arial"/>
              </a:rPr>
              <a:t>?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2994660" y="2854439"/>
            <a:ext cx="626745" cy="668020"/>
            <a:chOff x="2994660" y="2854439"/>
            <a:chExt cx="626745" cy="668020"/>
          </a:xfrm>
        </p:grpSpPr>
        <p:pic>
          <p:nvPicPr>
            <p:cNvPr id="30" name="object 30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994660" y="2854439"/>
              <a:ext cx="626363" cy="624852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032760" y="2886456"/>
              <a:ext cx="548678" cy="635508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3020568" y="2880360"/>
              <a:ext cx="524510" cy="523240"/>
            </a:xfrm>
            <a:custGeom>
              <a:avLst/>
              <a:gdLst/>
              <a:ahLst/>
              <a:cxnLst/>
              <a:rect l="l" t="t" r="r" b="b"/>
              <a:pathLst>
                <a:path w="524510" h="523239">
                  <a:moveTo>
                    <a:pt x="262128" y="0"/>
                  </a:moveTo>
                  <a:lnTo>
                    <a:pt x="215007" y="4209"/>
                  </a:lnTo>
                  <a:lnTo>
                    <a:pt x="170658" y="16345"/>
                  </a:lnTo>
                  <a:lnTo>
                    <a:pt x="129822" y="35672"/>
                  </a:lnTo>
                  <a:lnTo>
                    <a:pt x="93237" y="61453"/>
                  </a:lnTo>
                  <a:lnTo>
                    <a:pt x="61645" y="92950"/>
                  </a:lnTo>
                  <a:lnTo>
                    <a:pt x="35785" y="129427"/>
                  </a:lnTo>
                  <a:lnTo>
                    <a:pt x="16398" y="170146"/>
                  </a:lnTo>
                  <a:lnTo>
                    <a:pt x="4222" y="214371"/>
                  </a:lnTo>
                  <a:lnTo>
                    <a:pt x="0" y="261365"/>
                  </a:lnTo>
                  <a:lnTo>
                    <a:pt x="4222" y="308360"/>
                  </a:lnTo>
                  <a:lnTo>
                    <a:pt x="16398" y="352585"/>
                  </a:lnTo>
                  <a:lnTo>
                    <a:pt x="35785" y="393304"/>
                  </a:lnTo>
                  <a:lnTo>
                    <a:pt x="61645" y="429781"/>
                  </a:lnTo>
                  <a:lnTo>
                    <a:pt x="93237" y="461278"/>
                  </a:lnTo>
                  <a:lnTo>
                    <a:pt x="129822" y="487059"/>
                  </a:lnTo>
                  <a:lnTo>
                    <a:pt x="170658" y="506386"/>
                  </a:lnTo>
                  <a:lnTo>
                    <a:pt x="215007" y="518522"/>
                  </a:lnTo>
                  <a:lnTo>
                    <a:pt x="262128" y="522731"/>
                  </a:lnTo>
                  <a:lnTo>
                    <a:pt x="309248" y="518522"/>
                  </a:lnTo>
                  <a:lnTo>
                    <a:pt x="353597" y="506386"/>
                  </a:lnTo>
                  <a:lnTo>
                    <a:pt x="394433" y="487059"/>
                  </a:lnTo>
                  <a:lnTo>
                    <a:pt x="431018" y="461278"/>
                  </a:lnTo>
                  <a:lnTo>
                    <a:pt x="462610" y="429781"/>
                  </a:lnTo>
                  <a:lnTo>
                    <a:pt x="488470" y="393304"/>
                  </a:lnTo>
                  <a:lnTo>
                    <a:pt x="507857" y="352585"/>
                  </a:lnTo>
                  <a:lnTo>
                    <a:pt x="520033" y="308360"/>
                  </a:lnTo>
                  <a:lnTo>
                    <a:pt x="524256" y="261365"/>
                  </a:lnTo>
                  <a:lnTo>
                    <a:pt x="520033" y="214371"/>
                  </a:lnTo>
                  <a:lnTo>
                    <a:pt x="507857" y="170146"/>
                  </a:lnTo>
                  <a:lnTo>
                    <a:pt x="488470" y="129427"/>
                  </a:lnTo>
                  <a:lnTo>
                    <a:pt x="462610" y="92950"/>
                  </a:lnTo>
                  <a:lnTo>
                    <a:pt x="431018" y="61453"/>
                  </a:lnTo>
                  <a:lnTo>
                    <a:pt x="394433" y="35672"/>
                  </a:lnTo>
                  <a:lnTo>
                    <a:pt x="353597" y="16345"/>
                  </a:lnTo>
                  <a:lnTo>
                    <a:pt x="309248" y="4209"/>
                  </a:lnTo>
                  <a:lnTo>
                    <a:pt x="26212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3199257" y="2969768"/>
            <a:ext cx="16700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50" dirty="0">
                <a:solidFill>
                  <a:srgbClr val="0A976C"/>
                </a:solidFill>
                <a:latin typeface="Arial"/>
                <a:cs typeface="Arial"/>
              </a:rPr>
              <a:t>?</a:t>
            </a:r>
            <a:endParaRPr sz="2000">
              <a:latin typeface="Arial"/>
              <a:cs typeface="Arial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1508760" y="2448686"/>
            <a:ext cx="5647690" cy="2781300"/>
          </a:xfrm>
          <a:custGeom>
            <a:avLst/>
            <a:gdLst/>
            <a:ahLst/>
            <a:cxnLst/>
            <a:rect l="l" t="t" r="r" b="b"/>
            <a:pathLst>
              <a:path w="5647690" h="2781300">
                <a:moveTo>
                  <a:pt x="44450" y="1181608"/>
                </a:moveTo>
                <a:lnTo>
                  <a:pt x="31750" y="1181608"/>
                </a:lnTo>
                <a:lnTo>
                  <a:pt x="31750" y="1194308"/>
                </a:lnTo>
                <a:lnTo>
                  <a:pt x="44450" y="1194308"/>
                </a:lnTo>
                <a:lnTo>
                  <a:pt x="44450" y="1181608"/>
                </a:lnTo>
                <a:close/>
              </a:path>
              <a:path w="5647690" h="2781300">
                <a:moveTo>
                  <a:pt x="44450" y="1130820"/>
                </a:moveTo>
                <a:lnTo>
                  <a:pt x="31750" y="1130820"/>
                </a:lnTo>
                <a:lnTo>
                  <a:pt x="31750" y="1143520"/>
                </a:lnTo>
                <a:lnTo>
                  <a:pt x="44450" y="1143520"/>
                </a:lnTo>
                <a:lnTo>
                  <a:pt x="44450" y="1130820"/>
                </a:lnTo>
                <a:close/>
              </a:path>
              <a:path w="5647690" h="2781300">
                <a:moveTo>
                  <a:pt x="44450" y="1082548"/>
                </a:moveTo>
                <a:lnTo>
                  <a:pt x="40640" y="1086370"/>
                </a:lnTo>
                <a:lnTo>
                  <a:pt x="40640" y="1076198"/>
                </a:lnTo>
                <a:lnTo>
                  <a:pt x="31750" y="1076198"/>
                </a:lnTo>
                <a:lnTo>
                  <a:pt x="31750" y="1092720"/>
                </a:lnTo>
                <a:lnTo>
                  <a:pt x="44450" y="1092720"/>
                </a:lnTo>
                <a:lnTo>
                  <a:pt x="44450" y="1088898"/>
                </a:lnTo>
                <a:lnTo>
                  <a:pt x="44450" y="1082548"/>
                </a:lnTo>
                <a:close/>
              </a:path>
              <a:path w="5647690" h="2781300">
                <a:moveTo>
                  <a:pt x="76200" y="1234821"/>
                </a:moveTo>
                <a:lnTo>
                  <a:pt x="44450" y="1234821"/>
                </a:lnTo>
                <a:lnTo>
                  <a:pt x="44450" y="1232408"/>
                </a:lnTo>
                <a:lnTo>
                  <a:pt x="31750" y="1232408"/>
                </a:lnTo>
                <a:lnTo>
                  <a:pt x="31750" y="1234821"/>
                </a:lnTo>
                <a:lnTo>
                  <a:pt x="0" y="1234821"/>
                </a:lnTo>
                <a:lnTo>
                  <a:pt x="38100" y="1311021"/>
                </a:lnTo>
                <a:lnTo>
                  <a:pt x="71056" y="1245108"/>
                </a:lnTo>
                <a:lnTo>
                  <a:pt x="76200" y="1234821"/>
                </a:lnTo>
                <a:close/>
              </a:path>
              <a:path w="5647690" h="2781300">
                <a:moveTo>
                  <a:pt x="91440" y="1076198"/>
                </a:moveTo>
                <a:lnTo>
                  <a:pt x="78740" y="1076198"/>
                </a:lnTo>
                <a:lnTo>
                  <a:pt x="78740" y="1088898"/>
                </a:lnTo>
                <a:lnTo>
                  <a:pt x="91440" y="1088898"/>
                </a:lnTo>
                <a:lnTo>
                  <a:pt x="91440" y="1076198"/>
                </a:lnTo>
                <a:close/>
              </a:path>
              <a:path w="5647690" h="2781300">
                <a:moveTo>
                  <a:pt x="142240" y="1076198"/>
                </a:moveTo>
                <a:lnTo>
                  <a:pt x="129540" y="1076198"/>
                </a:lnTo>
                <a:lnTo>
                  <a:pt x="129540" y="1088898"/>
                </a:lnTo>
                <a:lnTo>
                  <a:pt x="142240" y="1088898"/>
                </a:lnTo>
                <a:lnTo>
                  <a:pt x="142240" y="1076198"/>
                </a:lnTo>
                <a:close/>
              </a:path>
              <a:path w="5647690" h="2781300">
                <a:moveTo>
                  <a:pt x="193040" y="1076198"/>
                </a:moveTo>
                <a:lnTo>
                  <a:pt x="180340" y="1076198"/>
                </a:lnTo>
                <a:lnTo>
                  <a:pt x="180340" y="1088898"/>
                </a:lnTo>
                <a:lnTo>
                  <a:pt x="193040" y="1088898"/>
                </a:lnTo>
                <a:lnTo>
                  <a:pt x="193040" y="1076198"/>
                </a:lnTo>
                <a:close/>
              </a:path>
              <a:path w="5647690" h="2781300">
                <a:moveTo>
                  <a:pt x="243840" y="1076198"/>
                </a:moveTo>
                <a:lnTo>
                  <a:pt x="231140" y="1076198"/>
                </a:lnTo>
                <a:lnTo>
                  <a:pt x="231140" y="1088898"/>
                </a:lnTo>
                <a:lnTo>
                  <a:pt x="243840" y="1088898"/>
                </a:lnTo>
                <a:lnTo>
                  <a:pt x="243840" y="1076198"/>
                </a:lnTo>
                <a:close/>
              </a:path>
              <a:path w="5647690" h="2781300">
                <a:moveTo>
                  <a:pt x="294640" y="1076198"/>
                </a:moveTo>
                <a:lnTo>
                  <a:pt x="281940" y="1076198"/>
                </a:lnTo>
                <a:lnTo>
                  <a:pt x="281940" y="1088898"/>
                </a:lnTo>
                <a:lnTo>
                  <a:pt x="294640" y="1088898"/>
                </a:lnTo>
                <a:lnTo>
                  <a:pt x="294640" y="1076198"/>
                </a:lnTo>
                <a:close/>
              </a:path>
              <a:path w="5647690" h="2781300">
                <a:moveTo>
                  <a:pt x="345440" y="1076198"/>
                </a:moveTo>
                <a:lnTo>
                  <a:pt x="332740" y="1076198"/>
                </a:lnTo>
                <a:lnTo>
                  <a:pt x="332740" y="1088898"/>
                </a:lnTo>
                <a:lnTo>
                  <a:pt x="345440" y="1088898"/>
                </a:lnTo>
                <a:lnTo>
                  <a:pt x="345440" y="1076198"/>
                </a:lnTo>
                <a:close/>
              </a:path>
              <a:path w="5647690" h="2781300">
                <a:moveTo>
                  <a:pt x="396240" y="1076198"/>
                </a:moveTo>
                <a:lnTo>
                  <a:pt x="383540" y="1076198"/>
                </a:lnTo>
                <a:lnTo>
                  <a:pt x="383540" y="1088898"/>
                </a:lnTo>
                <a:lnTo>
                  <a:pt x="396240" y="1088898"/>
                </a:lnTo>
                <a:lnTo>
                  <a:pt x="396240" y="1076198"/>
                </a:lnTo>
                <a:close/>
              </a:path>
              <a:path w="5647690" h="2781300">
                <a:moveTo>
                  <a:pt x="447040" y="1076198"/>
                </a:moveTo>
                <a:lnTo>
                  <a:pt x="434340" y="1076198"/>
                </a:lnTo>
                <a:lnTo>
                  <a:pt x="434340" y="1088898"/>
                </a:lnTo>
                <a:lnTo>
                  <a:pt x="447040" y="1088898"/>
                </a:lnTo>
                <a:lnTo>
                  <a:pt x="447040" y="1076198"/>
                </a:lnTo>
                <a:close/>
              </a:path>
              <a:path w="5647690" h="2781300">
                <a:moveTo>
                  <a:pt x="497840" y="1076198"/>
                </a:moveTo>
                <a:lnTo>
                  <a:pt x="485140" y="1076198"/>
                </a:lnTo>
                <a:lnTo>
                  <a:pt x="485140" y="1088898"/>
                </a:lnTo>
                <a:lnTo>
                  <a:pt x="497840" y="1088898"/>
                </a:lnTo>
                <a:lnTo>
                  <a:pt x="497840" y="1076198"/>
                </a:lnTo>
                <a:close/>
              </a:path>
              <a:path w="5647690" h="2781300">
                <a:moveTo>
                  <a:pt x="548640" y="1076198"/>
                </a:moveTo>
                <a:lnTo>
                  <a:pt x="535940" y="1076198"/>
                </a:lnTo>
                <a:lnTo>
                  <a:pt x="535940" y="1088898"/>
                </a:lnTo>
                <a:lnTo>
                  <a:pt x="548640" y="1088898"/>
                </a:lnTo>
                <a:lnTo>
                  <a:pt x="548640" y="1076198"/>
                </a:lnTo>
                <a:close/>
              </a:path>
              <a:path w="5647690" h="2781300">
                <a:moveTo>
                  <a:pt x="599440" y="1076198"/>
                </a:moveTo>
                <a:lnTo>
                  <a:pt x="586740" y="1076198"/>
                </a:lnTo>
                <a:lnTo>
                  <a:pt x="586740" y="1088898"/>
                </a:lnTo>
                <a:lnTo>
                  <a:pt x="599440" y="1088898"/>
                </a:lnTo>
                <a:lnTo>
                  <a:pt x="599440" y="1076198"/>
                </a:lnTo>
                <a:close/>
              </a:path>
              <a:path w="5647690" h="2781300">
                <a:moveTo>
                  <a:pt x="650240" y="1076198"/>
                </a:moveTo>
                <a:lnTo>
                  <a:pt x="637540" y="1076198"/>
                </a:lnTo>
                <a:lnTo>
                  <a:pt x="637540" y="1088898"/>
                </a:lnTo>
                <a:lnTo>
                  <a:pt x="650240" y="1088898"/>
                </a:lnTo>
                <a:lnTo>
                  <a:pt x="650240" y="1076198"/>
                </a:lnTo>
                <a:close/>
              </a:path>
              <a:path w="5647690" h="2781300">
                <a:moveTo>
                  <a:pt x="701040" y="1076198"/>
                </a:moveTo>
                <a:lnTo>
                  <a:pt x="688340" y="1076198"/>
                </a:lnTo>
                <a:lnTo>
                  <a:pt x="688340" y="1088898"/>
                </a:lnTo>
                <a:lnTo>
                  <a:pt x="701040" y="1088898"/>
                </a:lnTo>
                <a:lnTo>
                  <a:pt x="701040" y="1076198"/>
                </a:lnTo>
                <a:close/>
              </a:path>
              <a:path w="5647690" h="2781300">
                <a:moveTo>
                  <a:pt x="704342" y="132207"/>
                </a:moveTo>
                <a:lnTo>
                  <a:pt x="691642" y="132207"/>
                </a:lnTo>
                <a:lnTo>
                  <a:pt x="691642" y="144907"/>
                </a:lnTo>
                <a:lnTo>
                  <a:pt x="704342" y="144907"/>
                </a:lnTo>
                <a:lnTo>
                  <a:pt x="704342" y="132207"/>
                </a:lnTo>
                <a:close/>
              </a:path>
              <a:path w="5647690" h="2781300">
                <a:moveTo>
                  <a:pt x="704342" y="81407"/>
                </a:moveTo>
                <a:lnTo>
                  <a:pt x="691642" y="81407"/>
                </a:lnTo>
                <a:lnTo>
                  <a:pt x="691642" y="94107"/>
                </a:lnTo>
                <a:lnTo>
                  <a:pt x="704342" y="94107"/>
                </a:lnTo>
                <a:lnTo>
                  <a:pt x="704342" y="81407"/>
                </a:lnTo>
                <a:close/>
              </a:path>
              <a:path w="5647690" h="2781300">
                <a:moveTo>
                  <a:pt x="704342" y="30607"/>
                </a:moveTo>
                <a:lnTo>
                  <a:pt x="691642" y="30607"/>
                </a:lnTo>
                <a:lnTo>
                  <a:pt x="691642" y="43307"/>
                </a:lnTo>
                <a:lnTo>
                  <a:pt x="704342" y="43307"/>
                </a:lnTo>
                <a:lnTo>
                  <a:pt x="704342" y="30607"/>
                </a:lnTo>
                <a:close/>
              </a:path>
              <a:path w="5647690" h="2781300">
                <a:moveTo>
                  <a:pt x="724535" y="0"/>
                </a:moveTo>
                <a:lnTo>
                  <a:pt x="711835" y="0"/>
                </a:lnTo>
                <a:lnTo>
                  <a:pt x="711835" y="12700"/>
                </a:lnTo>
                <a:lnTo>
                  <a:pt x="724535" y="12700"/>
                </a:lnTo>
                <a:lnTo>
                  <a:pt x="724535" y="0"/>
                </a:lnTo>
                <a:close/>
              </a:path>
              <a:path w="5647690" h="2781300">
                <a:moveTo>
                  <a:pt x="736092" y="158877"/>
                </a:moveTo>
                <a:lnTo>
                  <a:pt x="659892" y="158877"/>
                </a:lnTo>
                <a:lnTo>
                  <a:pt x="697992" y="235077"/>
                </a:lnTo>
                <a:lnTo>
                  <a:pt x="736092" y="158877"/>
                </a:lnTo>
                <a:close/>
              </a:path>
              <a:path w="5647690" h="2781300">
                <a:moveTo>
                  <a:pt x="751840" y="1076198"/>
                </a:moveTo>
                <a:lnTo>
                  <a:pt x="739140" y="1076198"/>
                </a:lnTo>
                <a:lnTo>
                  <a:pt x="739140" y="1088898"/>
                </a:lnTo>
                <a:lnTo>
                  <a:pt x="751840" y="1088898"/>
                </a:lnTo>
                <a:lnTo>
                  <a:pt x="751840" y="1076198"/>
                </a:lnTo>
                <a:close/>
              </a:path>
              <a:path w="5647690" h="2781300">
                <a:moveTo>
                  <a:pt x="775335" y="0"/>
                </a:moveTo>
                <a:lnTo>
                  <a:pt x="762635" y="0"/>
                </a:lnTo>
                <a:lnTo>
                  <a:pt x="762635" y="12700"/>
                </a:lnTo>
                <a:lnTo>
                  <a:pt x="775335" y="12700"/>
                </a:lnTo>
                <a:lnTo>
                  <a:pt x="775335" y="0"/>
                </a:lnTo>
                <a:close/>
              </a:path>
              <a:path w="5647690" h="2781300">
                <a:moveTo>
                  <a:pt x="802640" y="1076198"/>
                </a:moveTo>
                <a:lnTo>
                  <a:pt x="789940" y="1076198"/>
                </a:lnTo>
                <a:lnTo>
                  <a:pt x="789940" y="1088898"/>
                </a:lnTo>
                <a:lnTo>
                  <a:pt x="802640" y="1088898"/>
                </a:lnTo>
                <a:lnTo>
                  <a:pt x="802640" y="1076198"/>
                </a:lnTo>
                <a:close/>
              </a:path>
              <a:path w="5647690" h="2781300">
                <a:moveTo>
                  <a:pt x="826135" y="0"/>
                </a:moveTo>
                <a:lnTo>
                  <a:pt x="813435" y="0"/>
                </a:lnTo>
                <a:lnTo>
                  <a:pt x="813435" y="12700"/>
                </a:lnTo>
                <a:lnTo>
                  <a:pt x="826135" y="12700"/>
                </a:lnTo>
                <a:lnTo>
                  <a:pt x="826135" y="0"/>
                </a:lnTo>
                <a:close/>
              </a:path>
              <a:path w="5647690" h="2781300">
                <a:moveTo>
                  <a:pt x="853440" y="1076198"/>
                </a:moveTo>
                <a:lnTo>
                  <a:pt x="840740" y="1076198"/>
                </a:lnTo>
                <a:lnTo>
                  <a:pt x="840740" y="1088898"/>
                </a:lnTo>
                <a:lnTo>
                  <a:pt x="853440" y="1088898"/>
                </a:lnTo>
                <a:lnTo>
                  <a:pt x="853440" y="1076198"/>
                </a:lnTo>
                <a:close/>
              </a:path>
              <a:path w="5647690" h="2781300">
                <a:moveTo>
                  <a:pt x="876935" y="0"/>
                </a:moveTo>
                <a:lnTo>
                  <a:pt x="864235" y="0"/>
                </a:lnTo>
                <a:lnTo>
                  <a:pt x="864235" y="12700"/>
                </a:lnTo>
                <a:lnTo>
                  <a:pt x="876935" y="12700"/>
                </a:lnTo>
                <a:lnTo>
                  <a:pt x="876935" y="0"/>
                </a:lnTo>
                <a:close/>
              </a:path>
              <a:path w="5647690" h="2781300">
                <a:moveTo>
                  <a:pt x="904240" y="1076198"/>
                </a:moveTo>
                <a:lnTo>
                  <a:pt x="891540" y="1076198"/>
                </a:lnTo>
                <a:lnTo>
                  <a:pt x="891540" y="1088898"/>
                </a:lnTo>
                <a:lnTo>
                  <a:pt x="904240" y="1088898"/>
                </a:lnTo>
                <a:lnTo>
                  <a:pt x="904240" y="1076198"/>
                </a:lnTo>
                <a:close/>
              </a:path>
              <a:path w="5647690" h="2781300">
                <a:moveTo>
                  <a:pt x="927735" y="0"/>
                </a:moveTo>
                <a:lnTo>
                  <a:pt x="915035" y="0"/>
                </a:lnTo>
                <a:lnTo>
                  <a:pt x="915035" y="12700"/>
                </a:lnTo>
                <a:lnTo>
                  <a:pt x="927735" y="12700"/>
                </a:lnTo>
                <a:lnTo>
                  <a:pt x="927735" y="0"/>
                </a:lnTo>
                <a:close/>
              </a:path>
              <a:path w="5647690" h="2781300">
                <a:moveTo>
                  <a:pt x="955040" y="1076198"/>
                </a:moveTo>
                <a:lnTo>
                  <a:pt x="942340" y="1076198"/>
                </a:lnTo>
                <a:lnTo>
                  <a:pt x="942340" y="1088898"/>
                </a:lnTo>
                <a:lnTo>
                  <a:pt x="955040" y="1088898"/>
                </a:lnTo>
                <a:lnTo>
                  <a:pt x="955040" y="1076198"/>
                </a:lnTo>
                <a:close/>
              </a:path>
              <a:path w="5647690" h="2781300">
                <a:moveTo>
                  <a:pt x="978535" y="0"/>
                </a:moveTo>
                <a:lnTo>
                  <a:pt x="965835" y="0"/>
                </a:lnTo>
                <a:lnTo>
                  <a:pt x="965835" y="12700"/>
                </a:lnTo>
                <a:lnTo>
                  <a:pt x="978535" y="12700"/>
                </a:lnTo>
                <a:lnTo>
                  <a:pt x="978535" y="0"/>
                </a:lnTo>
                <a:close/>
              </a:path>
              <a:path w="5647690" h="2781300">
                <a:moveTo>
                  <a:pt x="994918" y="2204720"/>
                </a:moveTo>
                <a:lnTo>
                  <a:pt x="982218" y="2204720"/>
                </a:lnTo>
                <a:lnTo>
                  <a:pt x="982218" y="2217420"/>
                </a:lnTo>
                <a:lnTo>
                  <a:pt x="994918" y="2217420"/>
                </a:lnTo>
                <a:lnTo>
                  <a:pt x="994918" y="2204720"/>
                </a:lnTo>
                <a:close/>
              </a:path>
              <a:path w="5647690" h="2781300">
                <a:moveTo>
                  <a:pt x="994918" y="2153920"/>
                </a:moveTo>
                <a:lnTo>
                  <a:pt x="982218" y="2153920"/>
                </a:lnTo>
                <a:lnTo>
                  <a:pt x="982218" y="2166620"/>
                </a:lnTo>
                <a:lnTo>
                  <a:pt x="994918" y="2166620"/>
                </a:lnTo>
                <a:lnTo>
                  <a:pt x="994918" y="2153920"/>
                </a:lnTo>
                <a:close/>
              </a:path>
              <a:path w="5647690" h="2781300">
                <a:moveTo>
                  <a:pt x="994918" y="2103120"/>
                </a:moveTo>
                <a:lnTo>
                  <a:pt x="982218" y="2103120"/>
                </a:lnTo>
                <a:lnTo>
                  <a:pt x="982218" y="2115820"/>
                </a:lnTo>
                <a:lnTo>
                  <a:pt x="994918" y="2115820"/>
                </a:lnTo>
                <a:lnTo>
                  <a:pt x="994918" y="2103120"/>
                </a:lnTo>
                <a:close/>
              </a:path>
              <a:path w="5647690" h="2781300">
                <a:moveTo>
                  <a:pt x="994918" y="2052320"/>
                </a:moveTo>
                <a:lnTo>
                  <a:pt x="982218" y="2052320"/>
                </a:lnTo>
                <a:lnTo>
                  <a:pt x="982218" y="2065020"/>
                </a:lnTo>
                <a:lnTo>
                  <a:pt x="994918" y="2065020"/>
                </a:lnTo>
                <a:lnTo>
                  <a:pt x="994918" y="2052320"/>
                </a:lnTo>
                <a:close/>
              </a:path>
              <a:path w="5647690" h="2781300">
                <a:moveTo>
                  <a:pt x="994918" y="2001520"/>
                </a:moveTo>
                <a:lnTo>
                  <a:pt x="982218" y="2001520"/>
                </a:lnTo>
                <a:lnTo>
                  <a:pt x="982218" y="2014220"/>
                </a:lnTo>
                <a:lnTo>
                  <a:pt x="994918" y="2014220"/>
                </a:lnTo>
                <a:lnTo>
                  <a:pt x="994918" y="2001520"/>
                </a:lnTo>
                <a:close/>
              </a:path>
              <a:path w="5647690" h="2781300">
                <a:moveTo>
                  <a:pt x="994918" y="1950720"/>
                </a:moveTo>
                <a:lnTo>
                  <a:pt x="982218" y="1950720"/>
                </a:lnTo>
                <a:lnTo>
                  <a:pt x="982218" y="1963420"/>
                </a:lnTo>
                <a:lnTo>
                  <a:pt x="994918" y="1963420"/>
                </a:lnTo>
                <a:lnTo>
                  <a:pt x="994918" y="1950720"/>
                </a:lnTo>
                <a:close/>
              </a:path>
              <a:path w="5647690" h="2781300">
                <a:moveTo>
                  <a:pt x="994918" y="1899920"/>
                </a:moveTo>
                <a:lnTo>
                  <a:pt x="982218" y="1899920"/>
                </a:lnTo>
                <a:lnTo>
                  <a:pt x="982218" y="1912620"/>
                </a:lnTo>
                <a:lnTo>
                  <a:pt x="994918" y="1912620"/>
                </a:lnTo>
                <a:lnTo>
                  <a:pt x="994918" y="1899920"/>
                </a:lnTo>
                <a:close/>
              </a:path>
              <a:path w="5647690" h="2781300">
                <a:moveTo>
                  <a:pt x="994918" y="1849120"/>
                </a:moveTo>
                <a:lnTo>
                  <a:pt x="982218" y="1849120"/>
                </a:lnTo>
                <a:lnTo>
                  <a:pt x="982218" y="1861820"/>
                </a:lnTo>
                <a:lnTo>
                  <a:pt x="994918" y="1861820"/>
                </a:lnTo>
                <a:lnTo>
                  <a:pt x="994918" y="1849120"/>
                </a:lnTo>
                <a:close/>
              </a:path>
              <a:path w="5647690" h="2781300">
                <a:moveTo>
                  <a:pt x="994918" y="1798320"/>
                </a:moveTo>
                <a:lnTo>
                  <a:pt x="982218" y="1798320"/>
                </a:lnTo>
                <a:lnTo>
                  <a:pt x="982218" y="1811020"/>
                </a:lnTo>
                <a:lnTo>
                  <a:pt x="994918" y="1811020"/>
                </a:lnTo>
                <a:lnTo>
                  <a:pt x="994918" y="1798320"/>
                </a:lnTo>
                <a:close/>
              </a:path>
              <a:path w="5647690" h="2781300">
                <a:moveTo>
                  <a:pt x="994918" y="1747520"/>
                </a:moveTo>
                <a:lnTo>
                  <a:pt x="982218" y="1747520"/>
                </a:lnTo>
                <a:lnTo>
                  <a:pt x="982218" y="1760220"/>
                </a:lnTo>
                <a:lnTo>
                  <a:pt x="994918" y="1760220"/>
                </a:lnTo>
                <a:lnTo>
                  <a:pt x="994918" y="1747520"/>
                </a:lnTo>
                <a:close/>
              </a:path>
              <a:path w="5647690" h="2781300">
                <a:moveTo>
                  <a:pt x="994918" y="1696720"/>
                </a:moveTo>
                <a:lnTo>
                  <a:pt x="982218" y="1696720"/>
                </a:lnTo>
                <a:lnTo>
                  <a:pt x="982218" y="1709420"/>
                </a:lnTo>
                <a:lnTo>
                  <a:pt x="994918" y="1709420"/>
                </a:lnTo>
                <a:lnTo>
                  <a:pt x="994918" y="1696720"/>
                </a:lnTo>
                <a:close/>
              </a:path>
              <a:path w="5647690" h="2781300">
                <a:moveTo>
                  <a:pt x="994918" y="1645920"/>
                </a:moveTo>
                <a:lnTo>
                  <a:pt x="982218" y="1645920"/>
                </a:lnTo>
                <a:lnTo>
                  <a:pt x="982218" y="1658620"/>
                </a:lnTo>
                <a:lnTo>
                  <a:pt x="994918" y="1658620"/>
                </a:lnTo>
                <a:lnTo>
                  <a:pt x="994918" y="1645920"/>
                </a:lnTo>
                <a:close/>
              </a:path>
              <a:path w="5647690" h="2781300">
                <a:moveTo>
                  <a:pt x="994918" y="1595120"/>
                </a:moveTo>
                <a:lnTo>
                  <a:pt x="982218" y="1595120"/>
                </a:lnTo>
                <a:lnTo>
                  <a:pt x="982218" y="1607820"/>
                </a:lnTo>
                <a:lnTo>
                  <a:pt x="994918" y="1607820"/>
                </a:lnTo>
                <a:lnTo>
                  <a:pt x="994918" y="1595120"/>
                </a:lnTo>
                <a:close/>
              </a:path>
              <a:path w="5647690" h="2781300">
                <a:moveTo>
                  <a:pt x="994918" y="1544320"/>
                </a:moveTo>
                <a:lnTo>
                  <a:pt x="982218" y="1544320"/>
                </a:lnTo>
                <a:lnTo>
                  <a:pt x="982218" y="1557020"/>
                </a:lnTo>
                <a:lnTo>
                  <a:pt x="994918" y="1557020"/>
                </a:lnTo>
                <a:lnTo>
                  <a:pt x="994918" y="1544320"/>
                </a:lnTo>
                <a:close/>
              </a:path>
              <a:path w="5647690" h="2781300">
                <a:moveTo>
                  <a:pt x="994918" y="1493520"/>
                </a:moveTo>
                <a:lnTo>
                  <a:pt x="982218" y="1493520"/>
                </a:lnTo>
                <a:lnTo>
                  <a:pt x="982218" y="1506220"/>
                </a:lnTo>
                <a:lnTo>
                  <a:pt x="994918" y="1506220"/>
                </a:lnTo>
                <a:lnTo>
                  <a:pt x="994918" y="1493520"/>
                </a:lnTo>
                <a:close/>
              </a:path>
              <a:path w="5647690" h="2781300">
                <a:moveTo>
                  <a:pt x="994918" y="1442720"/>
                </a:moveTo>
                <a:lnTo>
                  <a:pt x="982218" y="1442720"/>
                </a:lnTo>
                <a:lnTo>
                  <a:pt x="982218" y="1455420"/>
                </a:lnTo>
                <a:lnTo>
                  <a:pt x="994918" y="1455420"/>
                </a:lnTo>
                <a:lnTo>
                  <a:pt x="994918" y="1442720"/>
                </a:lnTo>
                <a:close/>
              </a:path>
              <a:path w="5647690" h="2781300">
                <a:moveTo>
                  <a:pt x="994918" y="1391920"/>
                </a:moveTo>
                <a:lnTo>
                  <a:pt x="982218" y="1391920"/>
                </a:lnTo>
                <a:lnTo>
                  <a:pt x="982218" y="1404620"/>
                </a:lnTo>
                <a:lnTo>
                  <a:pt x="994918" y="1404620"/>
                </a:lnTo>
                <a:lnTo>
                  <a:pt x="994918" y="1391920"/>
                </a:lnTo>
                <a:close/>
              </a:path>
              <a:path w="5647690" h="2781300">
                <a:moveTo>
                  <a:pt x="994918" y="1341120"/>
                </a:moveTo>
                <a:lnTo>
                  <a:pt x="982218" y="1341120"/>
                </a:lnTo>
                <a:lnTo>
                  <a:pt x="982218" y="1353820"/>
                </a:lnTo>
                <a:lnTo>
                  <a:pt x="994918" y="1353820"/>
                </a:lnTo>
                <a:lnTo>
                  <a:pt x="994918" y="1341120"/>
                </a:lnTo>
                <a:close/>
              </a:path>
              <a:path w="5647690" h="2781300">
                <a:moveTo>
                  <a:pt x="994918" y="1290320"/>
                </a:moveTo>
                <a:lnTo>
                  <a:pt x="982218" y="1290320"/>
                </a:lnTo>
                <a:lnTo>
                  <a:pt x="982218" y="1303020"/>
                </a:lnTo>
                <a:lnTo>
                  <a:pt x="994918" y="1303020"/>
                </a:lnTo>
                <a:lnTo>
                  <a:pt x="994918" y="1290320"/>
                </a:lnTo>
                <a:close/>
              </a:path>
              <a:path w="5647690" h="2781300">
                <a:moveTo>
                  <a:pt x="994918" y="1239520"/>
                </a:moveTo>
                <a:lnTo>
                  <a:pt x="982218" y="1239520"/>
                </a:lnTo>
                <a:lnTo>
                  <a:pt x="982218" y="1252220"/>
                </a:lnTo>
                <a:lnTo>
                  <a:pt x="994918" y="1252220"/>
                </a:lnTo>
                <a:lnTo>
                  <a:pt x="994918" y="1239520"/>
                </a:lnTo>
                <a:close/>
              </a:path>
              <a:path w="5647690" h="2781300">
                <a:moveTo>
                  <a:pt x="994918" y="1188720"/>
                </a:moveTo>
                <a:lnTo>
                  <a:pt x="982218" y="1188720"/>
                </a:lnTo>
                <a:lnTo>
                  <a:pt x="982218" y="1201420"/>
                </a:lnTo>
                <a:lnTo>
                  <a:pt x="994918" y="1201420"/>
                </a:lnTo>
                <a:lnTo>
                  <a:pt x="994918" y="1188720"/>
                </a:lnTo>
                <a:close/>
              </a:path>
              <a:path w="5647690" h="2781300">
                <a:moveTo>
                  <a:pt x="994918" y="1137932"/>
                </a:moveTo>
                <a:lnTo>
                  <a:pt x="982218" y="1137932"/>
                </a:lnTo>
                <a:lnTo>
                  <a:pt x="982218" y="1150632"/>
                </a:lnTo>
                <a:lnTo>
                  <a:pt x="994918" y="1150632"/>
                </a:lnTo>
                <a:lnTo>
                  <a:pt x="994918" y="1137932"/>
                </a:lnTo>
                <a:close/>
              </a:path>
              <a:path w="5647690" h="2781300">
                <a:moveTo>
                  <a:pt x="994918" y="1087132"/>
                </a:moveTo>
                <a:lnTo>
                  <a:pt x="982218" y="1087132"/>
                </a:lnTo>
                <a:lnTo>
                  <a:pt x="982218" y="1099832"/>
                </a:lnTo>
                <a:lnTo>
                  <a:pt x="994918" y="1099832"/>
                </a:lnTo>
                <a:lnTo>
                  <a:pt x="994918" y="1087132"/>
                </a:lnTo>
                <a:close/>
              </a:path>
              <a:path w="5647690" h="2781300">
                <a:moveTo>
                  <a:pt x="1018794" y="2231644"/>
                </a:moveTo>
                <a:lnTo>
                  <a:pt x="1006094" y="2231644"/>
                </a:lnTo>
                <a:lnTo>
                  <a:pt x="1006094" y="2244344"/>
                </a:lnTo>
                <a:lnTo>
                  <a:pt x="1018794" y="2244344"/>
                </a:lnTo>
                <a:lnTo>
                  <a:pt x="1018794" y="2231644"/>
                </a:lnTo>
                <a:close/>
              </a:path>
              <a:path w="5647690" h="2781300">
                <a:moveTo>
                  <a:pt x="1029335" y="0"/>
                </a:moveTo>
                <a:lnTo>
                  <a:pt x="1016635" y="0"/>
                </a:lnTo>
                <a:lnTo>
                  <a:pt x="1016635" y="12700"/>
                </a:lnTo>
                <a:lnTo>
                  <a:pt x="1029335" y="12700"/>
                </a:lnTo>
                <a:lnTo>
                  <a:pt x="1029335" y="0"/>
                </a:lnTo>
                <a:close/>
              </a:path>
              <a:path w="5647690" h="2781300">
                <a:moveTo>
                  <a:pt x="1069594" y="2231644"/>
                </a:moveTo>
                <a:lnTo>
                  <a:pt x="1056894" y="2231644"/>
                </a:lnTo>
                <a:lnTo>
                  <a:pt x="1056894" y="2244344"/>
                </a:lnTo>
                <a:lnTo>
                  <a:pt x="1069594" y="2244344"/>
                </a:lnTo>
                <a:lnTo>
                  <a:pt x="1069594" y="2231644"/>
                </a:lnTo>
                <a:close/>
              </a:path>
              <a:path w="5647690" h="2781300">
                <a:moveTo>
                  <a:pt x="1080135" y="0"/>
                </a:moveTo>
                <a:lnTo>
                  <a:pt x="1067435" y="0"/>
                </a:lnTo>
                <a:lnTo>
                  <a:pt x="1067435" y="12700"/>
                </a:lnTo>
                <a:lnTo>
                  <a:pt x="1080135" y="12700"/>
                </a:lnTo>
                <a:lnTo>
                  <a:pt x="1080135" y="0"/>
                </a:lnTo>
                <a:close/>
              </a:path>
              <a:path w="5647690" h="2781300">
                <a:moveTo>
                  <a:pt x="1120394" y="2231644"/>
                </a:moveTo>
                <a:lnTo>
                  <a:pt x="1107694" y="2231644"/>
                </a:lnTo>
                <a:lnTo>
                  <a:pt x="1107694" y="2244344"/>
                </a:lnTo>
                <a:lnTo>
                  <a:pt x="1120394" y="2244344"/>
                </a:lnTo>
                <a:lnTo>
                  <a:pt x="1120394" y="2231644"/>
                </a:lnTo>
                <a:close/>
              </a:path>
              <a:path w="5647690" h="2781300">
                <a:moveTo>
                  <a:pt x="1130935" y="0"/>
                </a:moveTo>
                <a:lnTo>
                  <a:pt x="1118235" y="0"/>
                </a:lnTo>
                <a:lnTo>
                  <a:pt x="1118235" y="12700"/>
                </a:lnTo>
                <a:lnTo>
                  <a:pt x="1130935" y="12700"/>
                </a:lnTo>
                <a:lnTo>
                  <a:pt x="1130935" y="0"/>
                </a:lnTo>
                <a:close/>
              </a:path>
              <a:path w="5647690" h="2781300">
                <a:moveTo>
                  <a:pt x="1171194" y="2231644"/>
                </a:moveTo>
                <a:lnTo>
                  <a:pt x="1158494" y="2231644"/>
                </a:lnTo>
                <a:lnTo>
                  <a:pt x="1158494" y="2244344"/>
                </a:lnTo>
                <a:lnTo>
                  <a:pt x="1171194" y="2244344"/>
                </a:lnTo>
                <a:lnTo>
                  <a:pt x="1171194" y="2231644"/>
                </a:lnTo>
                <a:close/>
              </a:path>
              <a:path w="5647690" h="2781300">
                <a:moveTo>
                  <a:pt x="1181735" y="0"/>
                </a:moveTo>
                <a:lnTo>
                  <a:pt x="1169035" y="0"/>
                </a:lnTo>
                <a:lnTo>
                  <a:pt x="1169035" y="12700"/>
                </a:lnTo>
                <a:lnTo>
                  <a:pt x="1181735" y="12700"/>
                </a:lnTo>
                <a:lnTo>
                  <a:pt x="1181735" y="0"/>
                </a:lnTo>
                <a:close/>
              </a:path>
              <a:path w="5647690" h="2781300">
                <a:moveTo>
                  <a:pt x="1221994" y="2231644"/>
                </a:moveTo>
                <a:lnTo>
                  <a:pt x="1209294" y="2231644"/>
                </a:lnTo>
                <a:lnTo>
                  <a:pt x="1209294" y="2244344"/>
                </a:lnTo>
                <a:lnTo>
                  <a:pt x="1221994" y="2244344"/>
                </a:lnTo>
                <a:lnTo>
                  <a:pt x="1221994" y="2231644"/>
                </a:lnTo>
                <a:close/>
              </a:path>
              <a:path w="5647690" h="2781300">
                <a:moveTo>
                  <a:pt x="1232535" y="0"/>
                </a:moveTo>
                <a:lnTo>
                  <a:pt x="1219835" y="0"/>
                </a:lnTo>
                <a:lnTo>
                  <a:pt x="1219835" y="12700"/>
                </a:lnTo>
                <a:lnTo>
                  <a:pt x="1232535" y="12700"/>
                </a:lnTo>
                <a:lnTo>
                  <a:pt x="1232535" y="0"/>
                </a:lnTo>
                <a:close/>
              </a:path>
              <a:path w="5647690" h="2781300">
                <a:moveTo>
                  <a:pt x="1272794" y="2231644"/>
                </a:moveTo>
                <a:lnTo>
                  <a:pt x="1260094" y="2231644"/>
                </a:lnTo>
                <a:lnTo>
                  <a:pt x="1260094" y="2244344"/>
                </a:lnTo>
                <a:lnTo>
                  <a:pt x="1272794" y="2244344"/>
                </a:lnTo>
                <a:lnTo>
                  <a:pt x="1272794" y="2231644"/>
                </a:lnTo>
                <a:close/>
              </a:path>
              <a:path w="5647690" h="2781300">
                <a:moveTo>
                  <a:pt x="1283335" y="0"/>
                </a:moveTo>
                <a:lnTo>
                  <a:pt x="1270635" y="0"/>
                </a:lnTo>
                <a:lnTo>
                  <a:pt x="1270635" y="12700"/>
                </a:lnTo>
                <a:lnTo>
                  <a:pt x="1283335" y="12700"/>
                </a:lnTo>
                <a:lnTo>
                  <a:pt x="1283335" y="0"/>
                </a:lnTo>
                <a:close/>
              </a:path>
              <a:path w="5647690" h="2781300">
                <a:moveTo>
                  <a:pt x="1323594" y="2231644"/>
                </a:moveTo>
                <a:lnTo>
                  <a:pt x="1310894" y="2231644"/>
                </a:lnTo>
                <a:lnTo>
                  <a:pt x="1310894" y="2244344"/>
                </a:lnTo>
                <a:lnTo>
                  <a:pt x="1323594" y="2244344"/>
                </a:lnTo>
                <a:lnTo>
                  <a:pt x="1323594" y="2231644"/>
                </a:lnTo>
                <a:close/>
              </a:path>
              <a:path w="5647690" h="2781300">
                <a:moveTo>
                  <a:pt x="1334135" y="0"/>
                </a:moveTo>
                <a:lnTo>
                  <a:pt x="1321435" y="0"/>
                </a:lnTo>
                <a:lnTo>
                  <a:pt x="1321435" y="12700"/>
                </a:lnTo>
                <a:lnTo>
                  <a:pt x="1334135" y="12700"/>
                </a:lnTo>
                <a:lnTo>
                  <a:pt x="1334135" y="0"/>
                </a:lnTo>
                <a:close/>
              </a:path>
              <a:path w="5647690" h="2781300">
                <a:moveTo>
                  <a:pt x="1374394" y="2231644"/>
                </a:moveTo>
                <a:lnTo>
                  <a:pt x="1361694" y="2231644"/>
                </a:lnTo>
                <a:lnTo>
                  <a:pt x="1361694" y="2244344"/>
                </a:lnTo>
                <a:lnTo>
                  <a:pt x="1374394" y="2244344"/>
                </a:lnTo>
                <a:lnTo>
                  <a:pt x="1374394" y="2231644"/>
                </a:lnTo>
                <a:close/>
              </a:path>
              <a:path w="5647690" h="2781300">
                <a:moveTo>
                  <a:pt x="1384935" y="0"/>
                </a:moveTo>
                <a:lnTo>
                  <a:pt x="1372235" y="0"/>
                </a:lnTo>
                <a:lnTo>
                  <a:pt x="1372235" y="12700"/>
                </a:lnTo>
                <a:lnTo>
                  <a:pt x="1384935" y="12700"/>
                </a:lnTo>
                <a:lnTo>
                  <a:pt x="1384935" y="0"/>
                </a:lnTo>
                <a:close/>
              </a:path>
              <a:path w="5647690" h="2781300">
                <a:moveTo>
                  <a:pt x="1406144" y="2212594"/>
                </a:moveTo>
                <a:lnTo>
                  <a:pt x="1393444" y="2212594"/>
                </a:lnTo>
                <a:lnTo>
                  <a:pt x="1393444" y="2225294"/>
                </a:lnTo>
                <a:lnTo>
                  <a:pt x="1406144" y="2225294"/>
                </a:lnTo>
                <a:lnTo>
                  <a:pt x="1406144" y="2212594"/>
                </a:lnTo>
                <a:close/>
              </a:path>
              <a:path w="5647690" h="2781300">
                <a:moveTo>
                  <a:pt x="1406144" y="2161794"/>
                </a:moveTo>
                <a:lnTo>
                  <a:pt x="1393444" y="2161794"/>
                </a:lnTo>
                <a:lnTo>
                  <a:pt x="1393444" y="2174494"/>
                </a:lnTo>
                <a:lnTo>
                  <a:pt x="1406144" y="2174494"/>
                </a:lnTo>
                <a:lnTo>
                  <a:pt x="1406144" y="2161794"/>
                </a:lnTo>
                <a:close/>
              </a:path>
              <a:path w="5647690" h="2781300">
                <a:moveTo>
                  <a:pt x="1406144" y="2110994"/>
                </a:moveTo>
                <a:lnTo>
                  <a:pt x="1393444" y="2110994"/>
                </a:lnTo>
                <a:lnTo>
                  <a:pt x="1393444" y="2123694"/>
                </a:lnTo>
                <a:lnTo>
                  <a:pt x="1406144" y="2123694"/>
                </a:lnTo>
                <a:lnTo>
                  <a:pt x="1406144" y="2110994"/>
                </a:lnTo>
                <a:close/>
              </a:path>
              <a:path w="5647690" h="2781300">
                <a:moveTo>
                  <a:pt x="1406144" y="2060194"/>
                </a:moveTo>
                <a:lnTo>
                  <a:pt x="1393444" y="2060194"/>
                </a:lnTo>
                <a:lnTo>
                  <a:pt x="1393444" y="2072894"/>
                </a:lnTo>
                <a:lnTo>
                  <a:pt x="1406144" y="2072894"/>
                </a:lnTo>
                <a:lnTo>
                  <a:pt x="1406144" y="2060194"/>
                </a:lnTo>
                <a:close/>
              </a:path>
              <a:path w="5647690" h="2781300">
                <a:moveTo>
                  <a:pt x="1406144" y="2009394"/>
                </a:moveTo>
                <a:lnTo>
                  <a:pt x="1393444" y="2009394"/>
                </a:lnTo>
                <a:lnTo>
                  <a:pt x="1393444" y="2022094"/>
                </a:lnTo>
                <a:lnTo>
                  <a:pt x="1406144" y="2022094"/>
                </a:lnTo>
                <a:lnTo>
                  <a:pt x="1406144" y="2009394"/>
                </a:lnTo>
                <a:close/>
              </a:path>
              <a:path w="5647690" h="2781300">
                <a:moveTo>
                  <a:pt x="1435735" y="0"/>
                </a:moveTo>
                <a:lnTo>
                  <a:pt x="1423035" y="0"/>
                </a:lnTo>
                <a:lnTo>
                  <a:pt x="1423035" y="12700"/>
                </a:lnTo>
                <a:lnTo>
                  <a:pt x="1435735" y="12700"/>
                </a:lnTo>
                <a:lnTo>
                  <a:pt x="1435735" y="0"/>
                </a:lnTo>
                <a:close/>
              </a:path>
              <a:path w="5647690" h="2781300">
                <a:moveTo>
                  <a:pt x="1486535" y="0"/>
                </a:moveTo>
                <a:lnTo>
                  <a:pt x="1473835" y="0"/>
                </a:lnTo>
                <a:lnTo>
                  <a:pt x="1473835" y="12700"/>
                </a:lnTo>
                <a:lnTo>
                  <a:pt x="1486535" y="12700"/>
                </a:lnTo>
                <a:lnTo>
                  <a:pt x="1486535" y="0"/>
                </a:lnTo>
                <a:close/>
              </a:path>
              <a:path w="5647690" h="2781300">
                <a:moveTo>
                  <a:pt x="1511427" y="686435"/>
                </a:moveTo>
                <a:lnTo>
                  <a:pt x="1498727" y="686435"/>
                </a:lnTo>
                <a:lnTo>
                  <a:pt x="1498727" y="699516"/>
                </a:lnTo>
                <a:lnTo>
                  <a:pt x="1511046" y="699516"/>
                </a:lnTo>
                <a:lnTo>
                  <a:pt x="1511046" y="692785"/>
                </a:lnTo>
                <a:lnTo>
                  <a:pt x="1511427" y="693166"/>
                </a:lnTo>
                <a:lnTo>
                  <a:pt x="1511427" y="686816"/>
                </a:lnTo>
                <a:lnTo>
                  <a:pt x="1511427" y="686435"/>
                </a:lnTo>
                <a:close/>
              </a:path>
              <a:path w="5647690" h="2781300">
                <a:moveTo>
                  <a:pt x="1511427" y="635635"/>
                </a:moveTo>
                <a:lnTo>
                  <a:pt x="1498727" y="635635"/>
                </a:lnTo>
                <a:lnTo>
                  <a:pt x="1498727" y="648335"/>
                </a:lnTo>
                <a:lnTo>
                  <a:pt x="1511427" y="648335"/>
                </a:lnTo>
                <a:lnTo>
                  <a:pt x="1511427" y="635635"/>
                </a:lnTo>
                <a:close/>
              </a:path>
              <a:path w="5647690" h="2781300">
                <a:moveTo>
                  <a:pt x="1511427" y="584835"/>
                </a:moveTo>
                <a:lnTo>
                  <a:pt x="1498727" y="584835"/>
                </a:lnTo>
                <a:lnTo>
                  <a:pt x="1498727" y="597535"/>
                </a:lnTo>
                <a:lnTo>
                  <a:pt x="1511427" y="597535"/>
                </a:lnTo>
                <a:lnTo>
                  <a:pt x="1511427" y="584835"/>
                </a:lnTo>
                <a:close/>
              </a:path>
              <a:path w="5647690" h="2781300">
                <a:moveTo>
                  <a:pt x="1511427" y="534035"/>
                </a:moveTo>
                <a:lnTo>
                  <a:pt x="1498727" y="534035"/>
                </a:lnTo>
                <a:lnTo>
                  <a:pt x="1498727" y="546735"/>
                </a:lnTo>
                <a:lnTo>
                  <a:pt x="1511427" y="546735"/>
                </a:lnTo>
                <a:lnTo>
                  <a:pt x="1511427" y="534035"/>
                </a:lnTo>
                <a:close/>
              </a:path>
              <a:path w="5647690" h="2781300">
                <a:moveTo>
                  <a:pt x="1511427" y="483235"/>
                </a:moveTo>
                <a:lnTo>
                  <a:pt x="1498727" y="483235"/>
                </a:lnTo>
                <a:lnTo>
                  <a:pt x="1498727" y="495935"/>
                </a:lnTo>
                <a:lnTo>
                  <a:pt x="1511427" y="495935"/>
                </a:lnTo>
                <a:lnTo>
                  <a:pt x="1511427" y="483235"/>
                </a:lnTo>
                <a:close/>
              </a:path>
              <a:path w="5647690" h="2781300">
                <a:moveTo>
                  <a:pt x="1511427" y="432435"/>
                </a:moveTo>
                <a:lnTo>
                  <a:pt x="1498727" y="432435"/>
                </a:lnTo>
                <a:lnTo>
                  <a:pt x="1498727" y="445135"/>
                </a:lnTo>
                <a:lnTo>
                  <a:pt x="1511427" y="445135"/>
                </a:lnTo>
                <a:lnTo>
                  <a:pt x="1511427" y="432435"/>
                </a:lnTo>
                <a:close/>
              </a:path>
              <a:path w="5647690" h="2781300">
                <a:moveTo>
                  <a:pt x="1511427" y="381635"/>
                </a:moveTo>
                <a:lnTo>
                  <a:pt x="1498727" y="381635"/>
                </a:lnTo>
                <a:lnTo>
                  <a:pt x="1498727" y="394335"/>
                </a:lnTo>
                <a:lnTo>
                  <a:pt x="1511427" y="394335"/>
                </a:lnTo>
                <a:lnTo>
                  <a:pt x="1511427" y="381635"/>
                </a:lnTo>
                <a:close/>
              </a:path>
              <a:path w="5647690" h="2781300">
                <a:moveTo>
                  <a:pt x="1511427" y="330835"/>
                </a:moveTo>
                <a:lnTo>
                  <a:pt x="1498727" y="330835"/>
                </a:lnTo>
                <a:lnTo>
                  <a:pt x="1498727" y="343535"/>
                </a:lnTo>
                <a:lnTo>
                  <a:pt x="1511427" y="343535"/>
                </a:lnTo>
                <a:lnTo>
                  <a:pt x="1511427" y="330835"/>
                </a:lnTo>
                <a:close/>
              </a:path>
              <a:path w="5647690" h="2781300">
                <a:moveTo>
                  <a:pt x="1511427" y="280035"/>
                </a:moveTo>
                <a:lnTo>
                  <a:pt x="1498727" y="280035"/>
                </a:lnTo>
                <a:lnTo>
                  <a:pt x="1498727" y="292735"/>
                </a:lnTo>
                <a:lnTo>
                  <a:pt x="1511427" y="292735"/>
                </a:lnTo>
                <a:lnTo>
                  <a:pt x="1511427" y="280035"/>
                </a:lnTo>
                <a:close/>
              </a:path>
              <a:path w="5647690" h="2781300">
                <a:moveTo>
                  <a:pt x="1511427" y="229235"/>
                </a:moveTo>
                <a:lnTo>
                  <a:pt x="1498727" y="229235"/>
                </a:lnTo>
                <a:lnTo>
                  <a:pt x="1498727" y="241935"/>
                </a:lnTo>
                <a:lnTo>
                  <a:pt x="1511427" y="241935"/>
                </a:lnTo>
                <a:lnTo>
                  <a:pt x="1511427" y="229235"/>
                </a:lnTo>
                <a:close/>
              </a:path>
              <a:path w="5647690" h="2781300">
                <a:moveTo>
                  <a:pt x="1511427" y="178435"/>
                </a:moveTo>
                <a:lnTo>
                  <a:pt x="1498727" y="178435"/>
                </a:lnTo>
                <a:lnTo>
                  <a:pt x="1498727" y="191135"/>
                </a:lnTo>
                <a:lnTo>
                  <a:pt x="1511427" y="191135"/>
                </a:lnTo>
                <a:lnTo>
                  <a:pt x="1511427" y="178435"/>
                </a:lnTo>
                <a:close/>
              </a:path>
              <a:path w="5647690" h="2781300">
                <a:moveTo>
                  <a:pt x="1511427" y="127635"/>
                </a:moveTo>
                <a:lnTo>
                  <a:pt x="1498727" y="127635"/>
                </a:lnTo>
                <a:lnTo>
                  <a:pt x="1498727" y="140335"/>
                </a:lnTo>
                <a:lnTo>
                  <a:pt x="1511427" y="140335"/>
                </a:lnTo>
                <a:lnTo>
                  <a:pt x="1511427" y="127635"/>
                </a:lnTo>
                <a:close/>
              </a:path>
              <a:path w="5647690" h="2781300">
                <a:moveTo>
                  <a:pt x="1511427" y="76835"/>
                </a:moveTo>
                <a:lnTo>
                  <a:pt x="1498727" y="76835"/>
                </a:lnTo>
                <a:lnTo>
                  <a:pt x="1498727" y="89535"/>
                </a:lnTo>
                <a:lnTo>
                  <a:pt x="1511427" y="89535"/>
                </a:lnTo>
                <a:lnTo>
                  <a:pt x="1511427" y="76835"/>
                </a:lnTo>
                <a:close/>
              </a:path>
              <a:path w="5647690" h="2781300">
                <a:moveTo>
                  <a:pt x="1511427" y="26035"/>
                </a:moveTo>
                <a:lnTo>
                  <a:pt x="1498727" y="26035"/>
                </a:lnTo>
                <a:lnTo>
                  <a:pt x="1498727" y="38735"/>
                </a:lnTo>
                <a:lnTo>
                  <a:pt x="1511427" y="38735"/>
                </a:lnTo>
                <a:lnTo>
                  <a:pt x="1511427" y="26035"/>
                </a:lnTo>
                <a:close/>
              </a:path>
              <a:path w="5647690" h="2781300">
                <a:moveTo>
                  <a:pt x="3019298" y="283337"/>
                </a:moveTo>
                <a:lnTo>
                  <a:pt x="3006598" y="283337"/>
                </a:lnTo>
                <a:lnTo>
                  <a:pt x="3006598" y="296037"/>
                </a:lnTo>
                <a:lnTo>
                  <a:pt x="3019298" y="296037"/>
                </a:lnTo>
                <a:lnTo>
                  <a:pt x="3019298" y="283337"/>
                </a:lnTo>
                <a:close/>
              </a:path>
              <a:path w="5647690" h="2781300">
                <a:moveTo>
                  <a:pt x="3019298" y="232537"/>
                </a:moveTo>
                <a:lnTo>
                  <a:pt x="3006598" y="232537"/>
                </a:lnTo>
                <a:lnTo>
                  <a:pt x="3006598" y="245237"/>
                </a:lnTo>
                <a:lnTo>
                  <a:pt x="3019298" y="245237"/>
                </a:lnTo>
                <a:lnTo>
                  <a:pt x="3019298" y="232537"/>
                </a:lnTo>
                <a:close/>
              </a:path>
              <a:path w="5647690" h="2781300">
                <a:moveTo>
                  <a:pt x="3019298" y="181737"/>
                </a:moveTo>
                <a:lnTo>
                  <a:pt x="3006598" y="181737"/>
                </a:lnTo>
                <a:lnTo>
                  <a:pt x="3006598" y="194437"/>
                </a:lnTo>
                <a:lnTo>
                  <a:pt x="3019298" y="194437"/>
                </a:lnTo>
                <a:lnTo>
                  <a:pt x="3019298" y="181737"/>
                </a:lnTo>
                <a:close/>
              </a:path>
              <a:path w="5647690" h="2781300">
                <a:moveTo>
                  <a:pt x="3019298" y="130937"/>
                </a:moveTo>
                <a:lnTo>
                  <a:pt x="3006598" y="130937"/>
                </a:lnTo>
                <a:lnTo>
                  <a:pt x="3006598" y="143637"/>
                </a:lnTo>
                <a:lnTo>
                  <a:pt x="3019298" y="143637"/>
                </a:lnTo>
                <a:lnTo>
                  <a:pt x="3019298" y="130937"/>
                </a:lnTo>
                <a:close/>
              </a:path>
              <a:path w="5647690" h="2781300">
                <a:moveTo>
                  <a:pt x="3019298" y="80137"/>
                </a:moveTo>
                <a:lnTo>
                  <a:pt x="3006598" y="80137"/>
                </a:lnTo>
                <a:lnTo>
                  <a:pt x="3006598" y="92837"/>
                </a:lnTo>
                <a:lnTo>
                  <a:pt x="3019298" y="92837"/>
                </a:lnTo>
                <a:lnTo>
                  <a:pt x="3019298" y="80137"/>
                </a:lnTo>
                <a:close/>
              </a:path>
              <a:path w="5647690" h="2781300">
                <a:moveTo>
                  <a:pt x="3051048" y="61087"/>
                </a:moveTo>
                <a:lnTo>
                  <a:pt x="3038348" y="61087"/>
                </a:lnTo>
                <a:lnTo>
                  <a:pt x="3038348" y="73787"/>
                </a:lnTo>
                <a:lnTo>
                  <a:pt x="3051048" y="73787"/>
                </a:lnTo>
                <a:lnTo>
                  <a:pt x="3051048" y="61087"/>
                </a:lnTo>
                <a:close/>
              </a:path>
              <a:path w="5647690" h="2781300">
                <a:moveTo>
                  <a:pt x="3101848" y="61087"/>
                </a:moveTo>
                <a:lnTo>
                  <a:pt x="3089148" y="61087"/>
                </a:lnTo>
                <a:lnTo>
                  <a:pt x="3089148" y="73787"/>
                </a:lnTo>
                <a:lnTo>
                  <a:pt x="3101848" y="73787"/>
                </a:lnTo>
                <a:lnTo>
                  <a:pt x="3101848" y="61087"/>
                </a:lnTo>
                <a:close/>
              </a:path>
              <a:path w="5647690" h="2781300">
                <a:moveTo>
                  <a:pt x="3152648" y="61087"/>
                </a:moveTo>
                <a:lnTo>
                  <a:pt x="3139948" y="61087"/>
                </a:lnTo>
                <a:lnTo>
                  <a:pt x="3139948" y="73787"/>
                </a:lnTo>
                <a:lnTo>
                  <a:pt x="3152648" y="73787"/>
                </a:lnTo>
                <a:lnTo>
                  <a:pt x="3152648" y="61087"/>
                </a:lnTo>
                <a:close/>
              </a:path>
              <a:path w="5647690" h="2781300">
                <a:moveTo>
                  <a:pt x="3203448" y="61087"/>
                </a:moveTo>
                <a:lnTo>
                  <a:pt x="3190748" y="61087"/>
                </a:lnTo>
                <a:lnTo>
                  <a:pt x="3190748" y="73787"/>
                </a:lnTo>
                <a:lnTo>
                  <a:pt x="3203448" y="73787"/>
                </a:lnTo>
                <a:lnTo>
                  <a:pt x="3203448" y="61087"/>
                </a:lnTo>
                <a:close/>
              </a:path>
              <a:path w="5647690" h="2781300">
                <a:moveTo>
                  <a:pt x="3254248" y="61087"/>
                </a:moveTo>
                <a:lnTo>
                  <a:pt x="3241548" y="61087"/>
                </a:lnTo>
                <a:lnTo>
                  <a:pt x="3241548" y="73787"/>
                </a:lnTo>
                <a:lnTo>
                  <a:pt x="3254248" y="73787"/>
                </a:lnTo>
                <a:lnTo>
                  <a:pt x="3254248" y="61087"/>
                </a:lnTo>
                <a:close/>
              </a:path>
              <a:path w="5647690" h="2781300">
                <a:moveTo>
                  <a:pt x="3305048" y="61087"/>
                </a:moveTo>
                <a:lnTo>
                  <a:pt x="3292348" y="61087"/>
                </a:lnTo>
                <a:lnTo>
                  <a:pt x="3292348" y="73787"/>
                </a:lnTo>
                <a:lnTo>
                  <a:pt x="3305048" y="73787"/>
                </a:lnTo>
                <a:lnTo>
                  <a:pt x="3305048" y="61087"/>
                </a:lnTo>
                <a:close/>
              </a:path>
              <a:path w="5647690" h="2781300">
                <a:moveTo>
                  <a:pt x="3355848" y="61087"/>
                </a:moveTo>
                <a:lnTo>
                  <a:pt x="3343148" y="61087"/>
                </a:lnTo>
                <a:lnTo>
                  <a:pt x="3343148" y="73787"/>
                </a:lnTo>
                <a:lnTo>
                  <a:pt x="3355848" y="73787"/>
                </a:lnTo>
                <a:lnTo>
                  <a:pt x="3355848" y="61087"/>
                </a:lnTo>
                <a:close/>
              </a:path>
              <a:path w="5647690" h="2781300">
                <a:moveTo>
                  <a:pt x="3406648" y="61087"/>
                </a:moveTo>
                <a:lnTo>
                  <a:pt x="3393948" y="61087"/>
                </a:lnTo>
                <a:lnTo>
                  <a:pt x="3393948" y="73787"/>
                </a:lnTo>
                <a:lnTo>
                  <a:pt x="3406648" y="73787"/>
                </a:lnTo>
                <a:lnTo>
                  <a:pt x="3406648" y="61087"/>
                </a:lnTo>
                <a:close/>
              </a:path>
              <a:path w="5647690" h="2781300">
                <a:moveTo>
                  <a:pt x="3457448" y="61087"/>
                </a:moveTo>
                <a:lnTo>
                  <a:pt x="3444748" y="61087"/>
                </a:lnTo>
                <a:lnTo>
                  <a:pt x="3444748" y="73787"/>
                </a:lnTo>
                <a:lnTo>
                  <a:pt x="3457448" y="73787"/>
                </a:lnTo>
                <a:lnTo>
                  <a:pt x="3457448" y="61087"/>
                </a:lnTo>
                <a:close/>
              </a:path>
              <a:path w="5647690" h="2781300">
                <a:moveTo>
                  <a:pt x="3508248" y="61087"/>
                </a:moveTo>
                <a:lnTo>
                  <a:pt x="3495548" y="61087"/>
                </a:lnTo>
                <a:lnTo>
                  <a:pt x="3495548" y="73787"/>
                </a:lnTo>
                <a:lnTo>
                  <a:pt x="3508248" y="73787"/>
                </a:lnTo>
                <a:lnTo>
                  <a:pt x="3508248" y="61087"/>
                </a:lnTo>
                <a:close/>
              </a:path>
              <a:path w="5647690" h="2781300">
                <a:moveTo>
                  <a:pt x="3559048" y="61087"/>
                </a:moveTo>
                <a:lnTo>
                  <a:pt x="3546348" y="61087"/>
                </a:lnTo>
                <a:lnTo>
                  <a:pt x="3546348" y="73787"/>
                </a:lnTo>
                <a:lnTo>
                  <a:pt x="3559048" y="73787"/>
                </a:lnTo>
                <a:lnTo>
                  <a:pt x="3559048" y="61087"/>
                </a:lnTo>
                <a:close/>
              </a:path>
              <a:path w="5647690" h="2781300">
                <a:moveTo>
                  <a:pt x="3609848" y="61087"/>
                </a:moveTo>
                <a:lnTo>
                  <a:pt x="3597148" y="61087"/>
                </a:lnTo>
                <a:lnTo>
                  <a:pt x="3597148" y="73787"/>
                </a:lnTo>
                <a:lnTo>
                  <a:pt x="3609848" y="73787"/>
                </a:lnTo>
                <a:lnTo>
                  <a:pt x="3609848" y="61087"/>
                </a:lnTo>
                <a:close/>
              </a:path>
              <a:path w="5647690" h="2781300">
                <a:moveTo>
                  <a:pt x="3660648" y="61087"/>
                </a:moveTo>
                <a:lnTo>
                  <a:pt x="3647948" y="61087"/>
                </a:lnTo>
                <a:lnTo>
                  <a:pt x="3647948" y="73787"/>
                </a:lnTo>
                <a:lnTo>
                  <a:pt x="3660648" y="73787"/>
                </a:lnTo>
                <a:lnTo>
                  <a:pt x="3660648" y="61087"/>
                </a:lnTo>
                <a:close/>
              </a:path>
              <a:path w="5647690" h="2781300">
                <a:moveTo>
                  <a:pt x="3711448" y="61087"/>
                </a:moveTo>
                <a:lnTo>
                  <a:pt x="3698748" y="61087"/>
                </a:lnTo>
                <a:lnTo>
                  <a:pt x="3698748" y="73787"/>
                </a:lnTo>
                <a:lnTo>
                  <a:pt x="3711448" y="73787"/>
                </a:lnTo>
                <a:lnTo>
                  <a:pt x="3711448" y="61087"/>
                </a:lnTo>
                <a:close/>
              </a:path>
              <a:path w="5647690" h="2781300">
                <a:moveTo>
                  <a:pt x="3762248" y="61087"/>
                </a:moveTo>
                <a:lnTo>
                  <a:pt x="3749548" y="61087"/>
                </a:lnTo>
                <a:lnTo>
                  <a:pt x="3749548" y="73787"/>
                </a:lnTo>
                <a:lnTo>
                  <a:pt x="3762248" y="73787"/>
                </a:lnTo>
                <a:lnTo>
                  <a:pt x="3762248" y="61087"/>
                </a:lnTo>
                <a:close/>
              </a:path>
              <a:path w="5647690" h="2781300">
                <a:moveTo>
                  <a:pt x="3813048" y="61087"/>
                </a:moveTo>
                <a:lnTo>
                  <a:pt x="3800348" y="61087"/>
                </a:lnTo>
                <a:lnTo>
                  <a:pt x="3800348" y="73787"/>
                </a:lnTo>
                <a:lnTo>
                  <a:pt x="3813048" y="73787"/>
                </a:lnTo>
                <a:lnTo>
                  <a:pt x="3813048" y="61087"/>
                </a:lnTo>
                <a:close/>
              </a:path>
              <a:path w="5647690" h="2781300">
                <a:moveTo>
                  <a:pt x="3844544" y="334391"/>
                </a:moveTo>
                <a:lnTo>
                  <a:pt x="3831844" y="334391"/>
                </a:lnTo>
                <a:lnTo>
                  <a:pt x="3831844" y="347091"/>
                </a:lnTo>
                <a:lnTo>
                  <a:pt x="3844544" y="347091"/>
                </a:lnTo>
                <a:lnTo>
                  <a:pt x="3844544" y="334391"/>
                </a:lnTo>
                <a:close/>
              </a:path>
              <a:path w="5647690" h="2781300">
                <a:moveTo>
                  <a:pt x="3844544" y="283591"/>
                </a:moveTo>
                <a:lnTo>
                  <a:pt x="3831844" y="283591"/>
                </a:lnTo>
                <a:lnTo>
                  <a:pt x="3831844" y="296291"/>
                </a:lnTo>
                <a:lnTo>
                  <a:pt x="3844544" y="296291"/>
                </a:lnTo>
                <a:lnTo>
                  <a:pt x="3844544" y="283591"/>
                </a:lnTo>
                <a:close/>
              </a:path>
              <a:path w="5647690" h="2781300">
                <a:moveTo>
                  <a:pt x="3844544" y="232791"/>
                </a:moveTo>
                <a:lnTo>
                  <a:pt x="3831844" y="232791"/>
                </a:lnTo>
                <a:lnTo>
                  <a:pt x="3831844" y="245491"/>
                </a:lnTo>
                <a:lnTo>
                  <a:pt x="3844544" y="245491"/>
                </a:lnTo>
                <a:lnTo>
                  <a:pt x="3844544" y="232791"/>
                </a:lnTo>
                <a:close/>
              </a:path>
              <a:path w="5647690" h="2781300">
                <a:moveTo>
                  <a:pt x="3844544" y="181991"/>
                </a:moveTo>
                <a:lnTo>
                  <a:pt x="3831844" y="181991"/>
                </a:lnTo>
                <a:lnTo>
                  <a:pt x="3831844" y="194691"/>
                </a:lnTo>
                <a:lnTo>
                  <a:pt x="3844544" y="194691"/>
                </a:lnTo>
                <a:lnTo>
                  <a:pt x="3844544" y="181991"/>
                </a:lnTo>
                <a:close/>
              </a:path>
              <a:path w="5647690" h="2781300">
                <a:moveTo>
                  <a:pt x="3844544" y="131191"/>
                </a:moveTo>
                <a:lnTo>
                  <a:pt x="3831844" y="131191"/>
                </a:lnTo>
                <a:lnTo>
                  <a:pt x="3831844" y="143891"/>
                </a:lnTo>
                <a:lnTo>
                  <a:pt x="3844544" y="143891"/>
                </a:lnTo>
                <a:lnTo>
                  <a:pt x="3844544" y="131191"/>
                </a:lnTo>
                <a:close/>
              </a:path>
              <a:path w="5647690" h="2781300">
                <a:moveTo>
                  <a:pt x="3844544" y="80391"/>
                </a:moveTo>
                <a:lnTo>
                  <a:pt x="3831844" y="80391"/>
                </a:lnTo>
                <a:lnTo>
                  <a:pt x="3831844" y="93091"/>
                </a:lnTo>
                <a:lnTo>
                  <a:pt x="3844544" y="93091"/>
                </a:lnTo>
                <a:lnTo>
                  <a:pt x="3844544" y="80391"/>
                </a:lnTo>
                <a:close/>
              </a:path>
              <a:path w="5647690" h="2781300">
                <a:moveTo>
                  <a:pt x="3860292" y="369443"/>
                </a:moveTo>
                <a:lnTo>
                  <a:pt x="3847592" y="369443"/>
                </a:lnTo>
                <a:lnTo>
                  <a:pt x="3847592" y="382143"/>
                </a:lnTo>
                <a:lnTo>
                  <a:pt x="3860292" y="382143"/>
                </a:lnTo>
                <a:lnTo>
                  <a:pt x="3860292" y="369443"/>
                </a:lnTo>
                <a:close/>
              </a:path>
              <a:path w="5647690" h="2781300">
                <a:moveTo>
                  <a:pt x="3911092" y="369443"/>
                </a:moveTo>
                <a:lnTo>
                  <a:pt x="3898392" y="369443"/>
                </a:lnTo>
                <a:lnTo>
                  <a:pt x="3898392" y="382143"/>
                </a:lnTo>
                <a:lnTo>
                  <a:pt x="3911092" y="382143"/>
                </a:lnTo>
                <a:lnTo>
                  <a:pt x="3911092" y="369443"/>
                </a:lnTo>
                <a:close/>
              </a:path>
              <a:path w="5647690" h="2781300">
                <a:moveTo>
                  <a:pt x="3961892" y="369443"/>
                </a:moveTo>
                <a:lnTo>
                  <a:pt x="3949192" y="369443"/>
                </a:lnTo>
                <a:lnTo>
                  <a:pt x="3949192" y="382143"/>
                </a:lnTo>
                <a:lnTo>
                  <a:pt x="3961892" y="382143"/>
                </a:lnTo>
                <a:lnTo>
                  <a:pt x="3961892" y="369443"/>
                </a:lnTo>
                <a:close/>
              </a:path>
              <a:path w="5647690" h="2781300">
                <a:moveTo>
                  <a:pt x="4012692" y="369443"/>
                </a:moveTo>
                <a:lnTo>
                  <a:pt x="3999992" y="369443"/>
                </a:lnTo>
                <a:lnTo>
                  <a:pt x="3999992" y="382143"/>
                </a:lnTo>
                <a:lnTo>
                  <a:pt x="4012692" y="382143"/>
                </a:lnTo>
                <a:lnTo>
                  <a:pt x="4012692" y="369443"/>
                </a:lnTo>
                <a:close/>
              </a:path>
              <a:path w="5647690" h="2781300">
                <a:moveTo>
                  <a:pt x="4063492" y="369443"/>
                </a:moveTo>
                <a:lnTo>
                  <a:pt x="4050792" y="369443"/>
                </a:lnTo>
                <a:lnTo>
                  <a:pt x="4050792" y="382143"/>
                </a:lnTo>
                <a:lnTo>
                  <a:pt x="4063492" y="382143"/>
                </a:lnTo>
                <a:lnTo>
                  <a:pt x="4063492" y="369443"/>
                </a:lnTo>
                <a:close/>
              </a:path>
              <a:path w="5647690" h="2781300">
                <a:moveTo>
                  <a:pt x="4114292" y="369443"/>
                </a:moveTo>
                <a:lnTo>
                  <a:pt x="4101592" y="369443"/>
                </a:lnTo>
                <a:lnTo>
                  <a:pt x="4101592" y="382143"/>
                </a:lnTo>
                <a:lnTo>
                  <a:pt x="4114292" y="382143"/>
                </a:lnTo>
                <a:lnTo>
                  <a:pt x="4114292" y="369443"/>
                </a:lnTo>
                <a:close/>
              </a:path>
              <a:path w="5647690" h="2781300">
                <a:moveTo>
                  <a:pt x="4165092" y="369443"/>
                </a:moveTo>
                <a:lnTo>
                  <a:pt x="4152392" y="369443"/>
                </a:lnTo>
                <a:lnTo>
                  <a:pt x="4152392" y="382143"/>
                </a:lnTo>
                <a:lnTo>
                  <a:pt x="4165092" y="382143"/>
                </a:lnTo>
                <a:lnTo>
                  <a:pt x="4165092" y="369443"/>
                </a:lnTo>
                <a:close/>
              </a:path>
              <a:path w="5647690" h="2781300">
                <a:moveTo>
                  <a:pt x="4215892" y="369443"/>
                </a:moveTo>
                <a:lnTo>
                  <a:pt x="4203192" y="369443"/>
                </a:lnTo>
                <a:lnTo>
                  <a:pt x="4203192" y="382143"/>
                </a:lnTo>
                <a:lnTo>
                  <a:pt x="4215892" y="382143"/>
                </a:lnTo>
                <a:lnTo>
                  <a:pt x="4215892" y="369443"/>
                </a:lnTo>
                <a:close/>
              </a:path>
              <a:path w="5647690" h="2781300">
                <a:moveTo>
                  <a:pt x="4266692" y="369443"/>
                </a:moveTo>
                <a:lnTo>
                  <a:pt x="4253992" y="369443"/>
                </a:lnTo>
                <a:lnTo>
                  <a:pt x="4253992" y="382143"/>
                </a:lnTo>
                <a:lnTo>
                  <a:pt x="4266692" y="382143"/>
                </a:lnTo>
                <a:lnTo>
                  <a:pt x="4266692" y="369443"/>
                </a:lnTo>
                <a:close/>
              </a:path>
              <a:path w="5647690" h="2781300">
                <a:moveTo>
                  <a:pt x="4317492" y="369443"/>
                </a:moveTo>
                <a:lnTo>
                  <a:pt x="4304792" y="369443"/>
                </a:lnTo>
                <a:lnTo>
                  <a:pt x="4304792" y="382143"/>
                </a:lnTo>
                <a:lnTo>
                  <a:pt x="4317492" y="382143"/>
                </a:lnTo>
                <a:lnTo>
                  <a:pt x="4317492" y="369443"/>
                </a:lnTo>
                <a:close/>
              </a:path>
              <a:path w="5647690" h="2781300">
                <a:moveTo>
                  <a:pt x="4368292" y="369443"/>
                </a:moveTo>
                <a:lnTo>
                  <a:pt x="4355592" y="369443"/>
                </a:lnTo>
                <a:lnTo>
                  <a:pt x="4355592" y="382143"/>
                </a:lnTo>
                <a:lnTo>
                  <a:pt x="4368292" y="382143"/>
                </a:lnTo>
                <a:lnTo>
                  <a:pt x="4368292" y="369443"/>
                </a:lnTo>
                <a:close/>
              </a:path>
              <a:path w="5647690" h="2781300">
                <a:moveTo>
                  <a:pt x="4419092" y="369443"/>
                </a:moveTo>
                <a:lnTo>
                  <a:pt x="4406392" y="369443"/>
                </a:lnTo>
                <a:lnTo>
                  <a:pt x="4406392" y="382143"/>
                </a:lnTo>
                <a:lnTo>
                  <a:pt x="4419092" y="382143"/>
                </a:lnTo>
                <a:lnTo>
                  <a:pt x="4419092" y="369443"/>
                </a:lnTo>
                <a:close/>
              </a:path>
              <a:path w="5647690" h="2781300">
                <a:moveTo>
                  <a:pt x="4469892" y="369443"/>
                </a:moveTo>
                <a:lnTo>
                  <a:pt x="4457192" y="369443"/>
                </a:lnTo>
                <a:lnTo>
                  <a:pt x="4457192" y="382143"/>
                </a:lnTo>
                <a:lnTo>
                  <a:pt x="4469892" y="382143"/>
                </a:lnTo>
                <a:lnTo>
                  <a:pt x="4469892" y="369443"/>
                </a:lnTo>
                <a:close/>
              </a:path>
              <a:path w="5647690" h="2781300">
                <a:moveTo>
                  <a:pt x="4489958" y="2288921"/>
                </a:moveTo>
                <a:lnTo>
                  <a:pt x="4477258" y="2288921"/>
                </a:lnTo>
                <a:lnTo>
                  <a:pt x="4477258" y="2301621"/>
                </a:lnTo>
                <a:lnTo>
                  <a:pt x="4489958" y="2301621"/>
                </a:lnTo>
                <a:lnTo>
                  <a:pt x="4489958" y="2288921"/>
                </a:lnTo>
                <a:close/>
              </a:path>
              <a:path w="5647690" h="2781300">
                <a:moveTo>
                  <a:pt x="4489958" y="2238121"/>
                </a:moveTo>
                <a:lnTo>
                  <a:pt x="4477258" y="2238121"/>
                </a:lnTo>
                <a:lnTo>
                  <a:pt x="4477258" y="2250821"/>
                </a:lnTo>
                <a:lnTo>
                  <a:pt x="4489958" y="2250821"/>
                </a:lnTo>
                <a:lnTo>
                  <a:pt x="4489958" y="2238121"/>
                </a:lnTo>
                <a:close/>
              </a:path>
              <a:path w="5647690" h="2781300">
                <a:moveTo>
                  <a:pt x="4489958" y="2187321"/>
                </a:moveTo>
                <a:lnTo>
                  <a:pt x="4477258" y="2187321"/>
                </a:lnTo>
                <a:lnTo>
                  <a:pt x="4477258" y="2200021"/>
                </a:lnTo>
                <a:lnTo>
                  <a:pt x="4489958" y="2200021"/>
                </a:lnTo>
                <a:lnTo>
                  <a:pt x="4489958" y="2187321"/>
                </a:lnTo>
                <a:close/>
              </a:path>
              <a:path w="5647690" h="2781300">
                <a:moveTo>
                  <a:pt x="4489958" y="2136521"/>
                </a:moveTo>
                <a:lnTo>
                  <a:pt x="4477258" y="2136521"/>
                </a:lnTo>
                <a:lnTo>
                  <a:pt x="4477258" y="2149221"/>
                </a:lnTo>
                <a:lnTo>
                  <a:pt x="4489958" y="2149221"/>
                </a:lnTo>
                <a:lnTo>
                  <a:pt x="4489958" y="2136521"/>
                </a:lnTo>
                <a:close/>
              </a:path>
              <a:path w="5647690" h="2781300">
                <a:moveTo>
                  <a:pt x="4489958" y="2085721"/>
                </a:moveTo>
                <a:lnTo>
                  <a:pt x="4477258" y="2085721"/>
                </a:lnTo>
                <a:lnTo>
                  <a:pt x="4477258" y="2098421"/>
                </a:lnTo>
                <a:lnTo>
                  <a:pt x="4489958" y="2098421"/>
                </a:lnTo>
                <a:lnTo>
                  <a:pt x="4489958" y="2085721"/>
                </a:lnTo>
                <a:close/>
              </a:path>
              <a:path w="5647690" h="2781300">
                <a:moveTo>
                  <a:pt x="4489958" y="2034921"/>
                </a:moveTo>
                <a:lnTo>
                  <a:pt x="4477258" y="2034921"/>
                </a:lnTo>
                <a:lnTo>
                  <a:pt x="4477258" y="2047621"/>
                </a:lnTo>
                <a:lnTo>
                  <a:pt x="4489958" y="2047621"/>
                </a:lnTo>
                <a:lnTo>
                  <a:pt x="4489958" y="2034921"/>
                </a:lnTo>
                <a:close/>
              </a:path>
              <a:path w="5647690" h="2781300">
                <a:moveTo>
                  <a:pt x="4489958" y="1984121"/>
                </a:moveTo>
                <a:lnTo>
                  <a:pt x="4477258" y="1984121"/>
                </a:lnTo>
                <a:lnTo>
                  <a:pt x="4477258" y="1996821"/>
                </a:lnTo>
                <a:lnTo>
                  <a:pt x="4489958" y="1996821"/>
                </a:lnTo>
                <a:lnTo>
                  <a:pt x="4489958" y="1984121"/>
                </a:lnTo>
                <a:close/>
              </a:path>
              <a:path w="5647690" h="2781300">
                <a:moveTo>
                  <a:pt x="4489958" y="1933321"/>
                </a:moveTo>
                <a:lnTo>
                  <a:pt x="4477258" y="1933321"/>
                </a:lnTo>
                <a:lnTo>
                  <a:pt x="4477258" y="1946021"/>
                </a:lnTo>
                <a:lnTo>
                  <a:pt x="4489958" y="1946021"/>
                </a:lnTo>
                <a:lnTo>
                  <a:pt x="4489958" y="1933321"/>
                </a:lnTo>
                <a:close/>
              </a:path>
              <a:path w="5647690" h="2781300">
                <a:moveTo>
                  <a:pt x="4489958" y="1882521"/>
                </a:moveTo>
                <a:lnTo>
                  <a:pt x="4477258" y="1882521"/>
                </a:lnTo>
                <a:lnTo>
                  <a:pt x="4477258" y="1895221"/>
                </a:lnTo>
                <a:lnTo>
                  <a:pt x="4489958" y="1895221"/>
                </a:lnTo>
                <a:lnTo>
                  <a:pt x="4489958" y="1882521"/>
                </a:lnTo>
                <a:close/>
              </a:path>
              <a:path w="5647690" h="2781300">
                <a:moveTo>
                  <a:pt x="4504309" y="2325370"/>
                </a:moveTo>
                <a:lnTo>
                  <a:pt x="4491609" y="2325370"/>
                </a:lnTo>
                <a:lnTo>
                  <a:pt x="4491609" y="2338070"/>
                </a:lnTo>
                <a:lnTo>
                  <a:pt x="4504309" y="2338070"/>
                </a:lnTo>
                <a:lnTo>
                  <a:pt x="4504309" y="2325370"/>
                </a:lnTo>
                <a:close/>
              </a:path>
              <a:path w="5647690" h="2781300">
                <a:moveTo>
                  <a:pt x="4555109" y="2325370"/>
                </a:moveTo>
                <a:lnTo>
                  <a:pt x="4542409" y="2325370"/>
                </a:lnTo>
                <a:lnTo>
                  <a:pt x="4542409" y="2338070"/>
                </a:lnTo>
                <a:lnTo>
                  <a:pt x="4555109" y="2338070"/>
                </a:lnTo>
                <a:lnTo>
                  <a:pt x="4555109" y="2325370"/>
                </a:lnTo>
                <a:close/>
              </a:path>
              <a:path w="5647690" h="2781300">
                <a:moveTo>
                  <a:pt x="4586732" y="375793"/>
                </a:moveTo>
                <a:lnTo>
                  <a:pt x="4574032" y="369443"/>
                </a:lnTo>
                <a:lnTo>
                  <a:pt x="4510532" y="337693"/>
                </a:lnTo>
                <a:lnTo>
                  <a:pt x="4510532" y="369443"/>
                </a:lnTo>
                <a:lnTo>
                  <a:pt x="4507992" y="369443"/>
                </a:lnTo>
                <a:lnTo>
                  <a:pt x="4507992" y="382143"/>
                </a:lnTo>
                <a:lnTo>
                  <a:pt x="4510532" y="382143"/>
                </a:lnTo>
                <a:lnTo>
                  <a:pt x="4510532" y="413893"/>
                </a:lnTo>
                <a:lnTo>
                  <a:pt x="4574032" y="382143"/>
                </a:lnTo>
                <a:lnTo>
                  <a:pt x="4586732" y="375793"/>
                </a:lnTo>
                <a:close/>
              </a:path>
              <a:path w="5647690" h="2781300">
                <a:moveTo>
                  <a:pt x="4605909" y="2325370"/>
                </a:moveTo>
                <a:lnTo>
                  <a:pt x="4593209" y="2325370"/>
                </a:lnTo>
                <a:lnTo>
                  <a:pt x="4593209" y="2338070"/>
                </a:lnTo>
                <a:lnTo>
                  <a:pt x="4605909" y="2338070"/>
                </a:lnTo>
                <a:lnTo>
                  <a:pt x="4605909" y="2325370"/>
                </a:lnTo>
                <a:close/>
              </a:path>
              <a:path w="5647690" h="2781300">
                <a:moveTo>
                  <a:pt x="4656709" y="2325370"/>
                </a:moveTo>
                <a:lnTo>
                  <a:pt x="4644009" y="2325370"/>
                </a:lnTo>
                <a:lnTo>
                  <a:pt x="4644009" y="2338070"/>
                </a:lnTo>
                <a:lnTo>
                  <a:pt x="4656709" y="2338070"/>
                </a:lnTo>
                <a:lnTo>
                  <a:pt x="4656709" y="2325370"/>
                </a:lnTo>
                <a:close/>
              </a:path>
              <a:path w="5647690" h="2781300">
                <a:moveTo>
                  <a:pt x="4707509" y="2325370"/>
                </a:moveTo>
                <a:lnTo>
                  <a:pt x="4694809" y="2325370"/>
                </a:lnTo>
                <a:lnTo>
                  <a:pt x="4694809" y="2338070"/>
                </a:lnTo>
                <a:lnTo>
                  <a:pt x="4707509" y="2338070"/>
                </a:lnTo>
                <a:lnTo>
                  <a:pt x="4707509" y="2325370"/>
                </a:lnTo>
                <a:close/>
              </a:path>
              <a:path w="5647690" h="2781300">
                <a:moveTo>
                  <a:pt x="4758309" y="2325370"/>
                </a:moveTo>
                <a:lnTo>
                  <a:pt x="4745609" y="2325370"/>
                </a:lnTo>
                <a:lnTo>
                  <a:pt x="4745609" y="2338070"/>
                </a:lnTo>
                <a:lnTo>
                  <a:pt x="4758309" y="2338070"/>
                </a:lnTo>
                <a:lnTo>
                  <a:pt x="4758309" y="2325370"/>
                </a:lnTo>
                <a:close/>
              </a:path>
              <a:path w="5647690" h="2781300">
                <a:moveTo>
                  <a:pt x="4809109" y="2325370"/>
                </a:moveTo>
                <a:lnTo>
                  <a:pt x="4796409" y="2325370"/>
                </a:lnTo>
                <a:lnTo>
                  <a:pt x="4796409" y="2338070"/>
                </a:lnTo>
                <a:lnTo>
                  <a:pt x="4809109" y="2338070"/>
                </a:lnTo>
                <a:lnTo>
                  <a:pt x="4809109" y="2325370"/>
                </a:lnTo>
                <a:close/>
              </a:path>
              <a:path w="5647690" h="2781300">
                <a:moveTo>
                  <a:pt x="4859909" y="2325370"/>
                </a:moveTo>
                <a:lnTo>
                  <a:pt x="4847209" y="2325370"/>
                </a:lnTo>
                <a:lnTo>
                  <a:pt x="4847209" y="2338070"/>
                </a:lnTo>
                <a:lnTo>
                  <a:pt x="4859909" y="2338070"/>
                </a:lnTo>
                <a:lnTo>
                  <a:pt x="4859909" y="2325370"/>
                </a:lnTo>
                <a:close/>
              </a:path>
              <a:path w="5647690" h="2781300">
                <a:moveTo>
                  <a:pt x="4910709" y="2325370"/>
                </a:moveTo>
                <a:lnTo>
                  <a:pt x="4898009" y="2325370"/>
                </a:lnTo>
                <a:lnTo>
                  <a:pt x="4898009" y="2338070"/>
                </a:lnTo>
                <a:lnTo>
                  <a:pt x="4910709" y="2338070"/>
                </a:lnTo>
                <a:lnTo>
                  <a:pt x="4910709" y="2325370"/>
                </a:lnTo>
                <a:close/>
              </a:path>
              <a:path w="5647690" h="2781300">
                <a:moveTo>
                  <a:pt x="4961509" y="2325370"/>
                </a:moveTo>
                <a:lnTo>
                  <a:pt x="4948809" y="2325370"/>
                </a:lnTo>
                <a:lnTo>
                  <a:pt x="4948809" y="2338070"/>
                </a:lnTo>
                <a:lnTo>
                  <a:pt x="4961509" y="2338070"/>
                </a:lnTo>
                <a:lnTo>
                  <a:pt x="4961509" y="2325370"/>
                </a:lnTo>
                <a:close/>
              </a:path>
              <a:path w="5647690" h="2781300">
                <a:moveTo>
                  <a:pt x="5012309" y="2325370"/>
                </a:moveTo>
                <a:lnTo>
                  <a:pt x="4999609" y="2325370"/>
                </a:lnTo>
                <a:lnTo>
                  <a:pt x="4999609" y="2338070"/>
                </a:lnTo>
                <a:lnTo>
                  <a:pt x="5012309" y="2338070"/>
                </a:lnTo>
                <a:lnTo>
                  <a:pt x="5012309" y="2325370"/>
                </a:lnTo>
                <a:close/>
              </a:path>
              <a:path w="5647690" h="2781300">
                <a:moveTo>
                  <a:pt x="5063109" y="2325370"/>
                </a:moveTo>
                <a:lnTo>
                  <a:pt x="5050409" y="2325370"/>
                </a:lnTo>
                <a:lnTo>
                  <a:pt x="5050409" y="2338070"/>
                </a:lnTo>
                <a:lnTo>
                  <a:pt x="5063109" y="2338070"/>
                </a:lnTo>
                <a:lnTo>
                  <a:pt x="5063109" y="2325370"/>
                </a:lnTo>
                <a:close/>
              </a:path>
              <a:path w="5647690" h="2781300">
                <a:moveTo>
                  <a:pt x="5113909" y="2325370"/>
                </a:moveTo>
                <a:lnTo>
                  <a:pt x="5101209" y="2325370"/>
                </a:lnTo>
                <a:lnTo>
                  <a:pt x="5101209" y="2338070"/>
                </a:lnTo>
                <a:lnTo>
                  <a:pt x="5113909" y="2338070"/>
                </a:lnTo>
                <a:lnTo>
                  <a:pt x="5113909" y="2325370"/>
                </a:lnTo>
                <a:close/>
              </a:path>
              <a:path w="5647690" h="2781300">
                <a:moveTo>
                  <a:pt x="5164709" y="2325370"/>
                </a:moveTo>
                <a:lnTo>
                  <a:pt x="5152009" y="2325370"/>
                </a:lnTo>
                <a:lnTo>
                  <a:pt x="5152009" y="2338070"/>
                </a:lnTo>
                <a:lnTo>
                  <a:pt x="5164709" y="2338070"/>
                </a:lnTo>
                <a:lnTo>
                  <a:pt x="5164709" y="2325370"/>
                </a:lnTo>
                <a:close/>
              </a:path>
              <a:path w="5647690" h="2781300">
                <a:moveTo>
                  <a:pt x="5215509" y="2325370"/>
                </a:moveTo>
                <a:lnTo>
                  <a:pt x="5202809" y="2325370"/>
                </a:lnTo>
                <a:lnTo>
                  <a:pt x="5202809" y="2338070"/>
                </a:lnTo>
                <a:lnTo>
                  <a:pt x="5215509" y="2338070"/>
                </a:lnTo>
                <a:lnTo>
                  <a:pt x="5215509" y="2325370"/>
                </a:lnTo>
                <a:close/>
              </a:path>
              <a:path w="5647690" h="2781300">
                <a:moveTo>
                  <a:pt x="5266309" y="2325370"/>
                </a:moveTo>
                <a:lnTo>
                  <a:pt x="5253609" y="2325370"/>
                </a:lnTo>
                <a:lnTo>
                  <a:pt x="5253609" y="2338070"/>
                </a:lnTo>
                <a:lnTo>
                  <a:pt x="5266309" y="2338070"/>
                </a:lnTo>
                <a:lnTo>
                  <a:pt x="5266309" y="2325370"/>
                </a:lnTo>
                <a:close/>
              </a:path>
              <a:path w="5647690" h="2781300">
                <a:moveTo>
                  <a:pt x="5317109" y="2325370"/>
                </a:moveTo>
                <a:lnTo>
                  <a:pt x="5304409" y="2325370"/>
                </a:lnTo>
                <a:lnTo>
                  <a:pt x="5304409" y="2338070"/>
                </a:lnTo>
                <a:lnTo>
                  <a:pt x="5317109" y="2338070"/>
                </a:lnTo>
                <a:lnTo>
                  <a:pt x="5317109" y="2325370"/>
                </a:lnTo>
                <a:close/>
              </a:path>
              <a:path w="5647690" h="2781300">
                <a:moveTo>
                  <a:pt x="5367909" y="2325370"/>
                </a:moveTo>
                <a:lnTo>
                  <a:pt x="5355209" y="2325370"/>
                </a:lnTo>
                <a:lnTo>
                  <a:pt x="5355209" y="2338070"/>
                </a:lnTo>
                <a:lnTo>
                  <a:pt x="5367909" y="2338070"/>
                </a:lnTo>
                <a:lnTo>
                  <a:pt x="5367909" y="2325370"/>
                </a:lnTo>
                <a:close/>
              </a:path>
              <a:path w="5647690" h="2781300">
                <a:moveTo>
                  <a:pt x="5418709" y="2325370"/>
                </a:moveTo>
                <a:lnTo>
                  <a:pt x="5406009" y="2325370"/>
                </a:lnTo>
                <a:lnTo>
                  <a:pt x="5406009" y="2338070"/>
                </a:lnTo>
                <a:lnTo>
                  <a:pt x="5418709" y="2338070"/>
                </a:lnTo>
                <a:lnTo>
                  <a:pt x="5418709" y="2325370"/>
                </a:lnTo>
                <a:close/>
              </a:path>
              <a:path w="5647690" h="2781300">
                <a:moveTo>
                  <a:pt x="5469509" y="2325370"/>
                </a:moveTo>
                <a:lnTo>
                  <a:pt x="5456809" y="2325370"/>
                </a:lnTo>
                <a:lnTo>
                  <a:pt x="5456809" y="2338070"/>
                </a:lnTo>
                <a:lnTo>
                  <a:pt x="5469509" y="2338070"/>
                </a:lnTo>
                <a:lnTo>
                  <a:pt x="5469509" y="2325370"/>
                </a:lnTo>
                <a:close/>
              </a:path>
              <a:path w="5647690" h="2781300">
                <a:moveTo>
                  <a:pt x="5520309" y="2325370"/>
                </a:moveTo>
                <a:lnTo>
                  <a:pt x="5507609" y="2325370"/>
                </a:lnTo>
                <a:lnTo>
                  <a:pt x="5507609" y="2338070"/>
                </a:lnTo>
                <a:lnTo>
                  <a:pt x="5520309" y="2338070"/>
                </a:lnTo>
                <a:lnTo>
                  <a:pt x="5520309" y="2325370"/>
                </a:lnTo>
                <a:close/>
              </a:path>
              <a:path w="5647690" h="2781300">
                <a:moveTo>
                  <a:pt x="5571109" y="2325370"/>
                </a:moveTo>
                <a:lnTo>
                  <a:pt x="5558409" y="2325370"/>
                </a:lnTo>
                <a:lnTo>
                  <a:pt x="5558409" y="2338070"/>
                </a:lnTo>
                <a:lnTo>
                  <a:pt x="5571109" y="2338070"/>
                </a:lnTo>
                <a:lnTo>
                  <a:pt x="5571109" y="2325370"/>
                </a:lnTo>
                <a:close/>
              </a:path>
              <a:path w="5647690" h="2781300">
                <a:moveTo>
                  <a:pt x="5615813" y="2687066"/>
                </a:moveTo>
                <a:lnTo>
                  <a:pt x="5603113" y="2687066"/>
                </a:lnTo>
                <a:lnTo>
                  <a:pt x="5603113" y="2699766"/>
                </a:lnTo>
                <a:lnTo>
                  <a:pt x="5615813" y="2699766"/>
                </a:lnTo>
                <a:lnTo>
                  <a:pt x="5615813" y="2687066"/>
                </a:lnTo>
                <a:close/>
              </a:path>
              <a:path w="5647690" h="2781300">
                <a:moveTo>
                  <a:pt x="5615813" y="2636266"/>
                </a:moveTo>
                <a:lnTo>
                  <a:pt x="5603113" y="2636266"/>
                </a:lnTo>
                <a:lnTo>
                  <a:pt x="5603113" y="2648966"/>
                </a:lnTo>
                <a:lnTo>
                  <a:pt x="5615813" y="2648966"/>
                </a:lnTo>
                <a:lnTo>
                  <a:pt x="5615813" y="2636266"/>
                </a:lnTo>
                <a:close/>
              </a:path>
              <a:path w="5647690" h="2781300">
                <a:moveTo>
                  <a:pt x="5615813" y="2585466"/>
                </a:moveTo>
                <a:lnTo>
                  <a:pt x="5603113" y="2585466"/>
                </a:lnTo>
                <a:lnTo>
                  <a:pt x="5603113" y="2598166"/>
                </a:lnTo>
                <a:lnTo>
                  <a:pt x="5615813" y="2598166"/>
                </a:lnTo>
                <a:lnTo>
                  <a:pt x="5615813" y="2585466"/>
                </a:lnTo>
                <a:close/>
              </a:path>
              <a:path w="5647690" h="2781300">
                <a:moveTo>
                  <a:pt x="5615813" y="2534666"/>
                </a:moveTo>
                <a:lnTo>
                  <a:pt x="5603113" y="2534666"/>
                </a:lnTo>
                <a:lnTo>
                  <a:pt x="5603113" y="2547366"/>
                </a:lnTo>
                <a:lnTo>
                  <a:pt x="5615813" y="2547366"/>
                </a:lnTo>
                <a:lnTo>
                  <a:pt x="5615813" y="2534666"/>
                </a:lnTo>
                <a:close/>
              </a:path>
              <a:path w="5647690" h="2781300">
                <a:moveTo>
                  <a:pt x="5615813" y="2483866"/>
                </a:moveTo>
                <a:lnTo>
                  <a:pt x="5603113" y="2483866"/>
                </a:lnTo>
                <a:lnTo>
                  <a:pt x="5603113" y="2496566"/>
                </a:lnTo>
                <a:lnTo>
                  <a:pt x="5615813" y="2496566"/>
                </a:lnTo>
                <a:lnTo>
                  <a:pt x="5615813" y="2483866"/>
                </a:lnTo>
                <a:close/>
              </a:path>
              <a:path w="5647690" h="2781300">
                <a:moveTo>
                  <a:pt x="5615813" y="2433066"/>
                </a:moveTo>
                <a:lnTo>
                  <a:pt x="5603113" y="2433066"/>
                </a:lnTo>
                <a:lnTo>
                  <a:pt x="5603113" y="2445766"/>
                </a:lnTo>
                <a:lnTo>
                  <a:pt x="5615813" y="2445766"/>
                </a:lnTo>
                <a:lnTo>
                  <a:pt x="5615813" y="2433066"/>
                </a:lnTo>
                <a:close/>
              </a:path>
              <a:path w="5647690" h="2781300">
                <a:moveTo>
                  <a:pt x="5615813" y="2382266"/>
                </a:moveTo>
                <a:lnTo>
                  <a:pt x="5603113" y="2382266"/>
                </a:lnTo>
                <a:lnTo>
                  <a:pt x="5603113" y="2394966"/>
                </a:lnTo>
                <a:lnTo>
                  <a:pt x="5615813" y="2394966"/>
                </a:lnTo>
                <a:lnTo>
                  <a:pt x="5615813" y="2382266"/>
                </a:lnTo>
                <a:close/>
              </a:path>
              <a:path w="5647690" h="2781300">
                <a:moveTo>
                  <a:pt x="5615813" y="2325370"/>
                </a:moveTo>
                <a:lnTo>
                  <a:pt x="5609209" y="2325370"/>
                </a:lnTo>
                <a:lnTo>
                  <a:pt x="5609209" y="2337828"/>
                </a:lnTo>
                <a:lnTo>
                  <a:pt x="5603113" y="2331720"/>
                </a:lnTo>
                <a:lnTo>
                  <a:pt x="5603113" y="2344166"/>
                </a:lnTo>
                <a:lnTo>
                  <a:pt x="5615813" y="2344166"/>
                </a:lnTo>
                <a:lnTo>
                  <a:pt x="5615813" y="2338070"/>
                </a:lnTo>
                <a:lnTo>
                  <a:pt x="5615813" y="2325370"/>
                </a:lnTo>
                <a:close/>
              </a:path>
              <a:path w="5647690" h="2781300">
                <a:moveTo>
                  <a:pt x="5647563" y="2704846"/>
                </a:moveTo>
                <a:lnTo>
                  <a:pt x="5571363" y="2704846"/>
                </a:lnTo>
                <a:lnTo>
                  <a:pt x="5609463" y="2781046"/>
                </a:lnTo>
                <a:lnTo>
                  <a:pt x="5647563" y="2704846"/>
                </a:lnTo>
                <a:close/>
              </a:path>
            </a:pathLst>
          </a:custGeom>
          <a:solidFill>
            <a:srgbClr val="4646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765149" y="5097501"/>
            <a:ext cx="6680200" cy="1069975"/>
          </a:xfrm>
          <a:prstGeom prst="rect">
            <a:avLst/>
          </a:prstGeom>
        </p:spPr>
        <p:txBody>
          <a:bodyPr vert="horz" wrap="square" lIns="0" tIns="130810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1030"/>
              </a:spcBef>
            </a:pPr>
            <a:r>
              <a:rPr sz="1600" spc="-60" dirty="0">
                <a:solidFill>
                  <a:srgbClr val="5F5F5F"/>
                </a:solidFill>
                <a:latin typeface="Tahoma"/>
                <a:cs typeface="Tahoma"/>
              </a:rPr>
              <a:t>A.</a:t>
            </a:r>
            <a:r>
              <a:rPr sz="1600" spc="-18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BISCOTTI</a:t>
            </a:r>
            <a:endParaRPr sz="16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050"/>
              </a:spcBef>
            </a:pPr>
            <a:r>
              <a:rPr sz="1800" spc="-10" dirty="0">
                <a:solidFill>
                  <a:srgbClr val="0A976C"/>
                </a:solidFill>
                <a:latin typeface="Tahoma"/>
                <a:cs typeface="Tahoma"/>
              </a:rPr>
              <a:t>Conclusion:</a:t>
            </a:r>
            <a:endParaRPr sz="18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solidFill>
                  <a:srgbClr val="0A976C"/>
                </a:solidFill>
                <a:latin typeface="Tahoma"/>
                <a:cs typeface="Tahoma"/>
              </a:rPr>
              <a:t>Pie</a:t>
            </a:r>
            <a:r>
              <a:rPr sz="1800" spc="-185" dirty="0">
                <a:solidFill>
                  <a:srgbClr val="0A976C"/>
                </a:solidFill>
                <a:latin typeface="Tahoma"/>
                <a:cs typeface="Tahoma"/>
              </a:rPr>
              <a:t> </a:t>
            </a:r>
            <a:r>
              <a:rPr sz="1800" spc="-10" dirty="0">
                <a:solidFill>
                  <a:srgbClr val="0A976C"/>
                </a:solidFill>
                <a:latin typeface="Tahoma"/>
                <a:cs typeface="Tahoma"/>
              </a:rPr>
              <a:t>charts</a:t>
            </a:r>
            <a:r>
              <a:rPr sz="1800" spc="-170" dirty="0">
                <a:solidFill>
                  <a:srgbClr val="0A976C"/>
                </a:solidFill>
                <a:latin typeface="Tahoma"/>
                <a:cs typeface="Tahoma"/>
              </a:rPr>
              <a:t> </a:t>
            </a:r>
            <a:r>
              <a:rPr sz="1800" spc="-25" dirty="0">
                <a:solidFill>
                  <a:srgbClr val="0A976C"/>
                </a:solidFill>
                <a:latin typeface="Tahoma"/>
                <a:cs typeface="Tahoma"/>
              </a:rPr>
              <a:t>are</a:t>
            </a:r>
            <a:r>
              <a:rPr sz="1800" spc="-155" dirty="0">
                <a:solidFill>
                  <a:srgbClr val="0A976C"/>
                </a:solidFill>
                <a:latin typeface="Tahoma"/>
                <a:cs typeface="Tahoma"/>
              </a:rPr>
              <a:t> </a:t>
            </a:r>
            <a:r>
              <a:rPr sz="1800" spc="-10" dirty="0">
                <a:solidFill>
                  <a:srgbClr val="5F5F5F"/>
                </a:solidFill>
                <a:latin typeface="Tahoma"/>
                <a:cs typeface="Tahoma"/>
              </a:rPr>
              <a:t>not</a:t>
            </a:r>
            <a:r>
              <a:rPr sz="1800" spc="-16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30" dirty="0">
                <a:solidFill>
                  <a:srgbClr val="0A976C"/>
                </a:solidFill>
                <a:latin typeface="Tahoma"/>
                <a:cs typeface="Tahoma"/>
              </a:rPr>
              <a:t>ideal</a:t>
            </a:r>
            <a:r>
              <a:rPr sz="1800" spc="-180" dirty="0">
                <a:solidFill>
                  <a:srgbClr val="0A976C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0A976C"/>
                </a:solidFill>
                <a:latin typeface="Tahoma"/>
                <a:cs typeface="Tahoma"/>
              </a:rPr>
              <a:t>for</a:t>
            </a:r>
            <a:r>
              <a:rPr sz="1800" spc="-170" dirty="0">
                <a:solidFill>
                  <a:srgbClr val="0A976C"/>
                </a:solidFill>
                <a:latin typeface="Tahoma"/>
                <a:cs typeface="Tahoma"/>
              </a:rPr>
              <a:t> </a:t>
            </a:r>
            <a:r>
              <a:rPr sz="1800" spc="-35" dirty="0">
                <a:solidFill>
                  <a:srgbClr val="0A976C"/>
                </a:solidFill>
                <a:latin typeface="Tahoma"/>
                <a:cs typeface="Tahoma"/>
              </a:rPr>
              <a:t>graphical</a:t>
            </a:r>
            <a:r>
              <a:rPr sz="1800" spc="-180" dirty="0">
                <a:solidFill>
                  <a:srgbClr val="0A976C"/>
                </a:solidFill>
                <a:latin typeface="Tahoma"/>
                <a:cs typeface="Tahoma"/>
              </a:rPr>
              <a:t> </a:t>
            </a:r>
            <a:r>
              <a:rPr sz="1800" spc="-20" dirty="0">
                <a:solidFill>
                  <a:srgbClr val="0A976C"/>
                </a:solidFill>
                <a:latin typeface="Tahoma"/>
                <a:cs typeface="Tahoma"/>
              </a:rPr>
              <a:t>representation</a:t>
            </a:r>
            <a:r>
              <a:rPr sz="1800" spc="-175" dirty="0">
                <a:solidFill>
                  <a:srgbClr val="0A976C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0A976C"/>
                </a:solidFill>
                <a:latin typeface="Tahoma"/>
                <a:cs typeface="Tahoma"/>
              </a:rPr>
              <a:t>of</a:t>
            </a:r>
            <a:r>
              <a:rPr sz="1800" spc="-165" dirty="0">
                <a:solidFill>
                  <a:srgbClr val="0A976C"/>
                </a:solidFill>
                <a:latin typeface="Tahoma"/>
                <a:cs typeface="Tahoma"/>
              </a:rPr>
              <a:t> </a:t>
            </a:r>
            <a:r>
              <a:rPr sz="1800" spc="-10" dirty="0">
                <a:solidFill>
                  <a:srgbClr val="0A976C"/>
                </a:solidFill>
                <a:latin typeface="Tahoma"/>
                <a:cs typeface="Tahoma"/>
              </a:rPr>
              <a:t>data.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36" name="object 3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6347" rIns="0" bIns="0" rtlCol="0">
            <a:spAutoFit/>
          </a:bodyPr>
          <a:lstStyle/>
          <a:p>
            <a:pPr marL="2392045">
              <a:lnSpc>
                <a:spcPts val="1250"/>
              </a:lnSpc>
            </a:pPr>
            <a:fld id="{81D60167-4931-47E6-BA6A-407CBD079E47}" type="slidenum">
              <a:rPr spc="-25" dirty="0"/>
              <a:t>222</a:t>
            </a:fld>
            <a:endParaRPr spc="-25" dirty="0"/>
          </a:p>
        </p:txBody>
      </p:sp>
      <p:sp>
        <p:nvSpPr>
          <p:cNvPr id="37" name="object 3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/>
              <a:t>©</a:t>
            </a:r>
            <a:r>
              <a:rPr spc="-15" dirty="0"/>
              <a:t> </a:t>
            </a:r>
            <a:r>
              <a:rPr dirty="0"/>
              <a:t>The</a:t>
            </a:r>
            <a:r>
              <a:rPr spc="-30" dirty="0"/>
              <a:t> </a:t>
            </a:r>
            <a:r>
              <a:rPr dirty="0"/>
              <a:t>KPI</a:t>
            </a:r>
            <a:r>
              <a:rPr spc="-5" dirty="0"/>
              <a:t> </a:t>
            </a:r>
            <a:r>
              <a:rPr dirty="0"/>
              <a:t>Institute</a:t>
            </a:r>
            <a:r>
              <a:rPr spc="-20" dirty="0"/>
              <a:t> 2023</a:t>
            </a:r>
          </a:p>
        </p:txBody>
      </p:sp>
    </p:spTree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09258" rIns="0" bIns="0" rtlCol="0">
            <a:spAutoFit/>
          </a:bodyPr>
          <a:lstStyle/>
          <a:p>
            <a:pPr marL="31115">
              <a:lnSpc>
                <a:spcPct val="100000"/>
              </a:lnSpc>
              <a:spcBef>
                <a:spcPts val="100"/>
              </a:spcBef>
            </a:pPr>
            <a:r>
              <a:rPr spc="150" dirty="0"/>
              <a:t>DESIGN</a:t>
            </a:r>
            <a:r>
              <a:rPr spc="10" dirty="0"/>
              <a:t> </a:t>
            </a:r>
            <a:r>
              <a:rPr spc="145" dirty="0"/>
              <a:t>GRAPHS</a:t>
            </a:r>
            <a:r>
              <a:rPr spc="35" dirty="0"/>
              <a:t> </a:t>
            </a:r>
            <a:r>
              <a:rPr spc="155" dirty="0"/>
              <a:t>TO</a:t>
            </a:r>
            <a:r>
              <a:rPr spc="-5" dirty="0"/>
              <a:t> </a:t>
            </a:r>
            <a:r>
              <a:rPr spc="270" dirty="0"/>
              <a:t>ILLUSTRATE</a:t>
            </a:r>
            <a:r>
              <a:rPr spc="40" dirty="0"/>
              <a:t> </a:t>
            </a:r>
            <a:r>
              <a:rPr spc="270" dirty="0"/>
              <a:t>KPI</a:t>
            </a:r>
            <a:r>
              <a:rPr spc="5" dirty="0"/>
              <a:t> </a:t>
            </a:r>
            <a:r>
              <a:rPr spc="295" dirty="0"/>
              <a:t>RESULTS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03477" y="3566099"/>
            <a:ext cx="4038034" cy="2363102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6356984" y="5766612"/>
            <a:ext cx="113919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60" dirty="0">
                <a:solidFill>
                  <a:srgbClr val="5F5F5F"/>
                </a:solidFill>
                <a:latin typeface="Tahoma"/>
                <a:cs typeface="Tahoma"/>
              </a:rPr>
              <a:t>A.</a:t>
            </a:r>
            <a:r>
              <a:rPr sz="1600" spc="-18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BISCOTTI</a:t>
            </a:r>
            <a:endParaRPr sz="1600">
              <a:latin typeface="Tahoma"/>
              <a:cs typeface="Tahoma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146291" y="5862828"/>
            <a:ext cx="144780" cy="144780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784656" y="4297426"/>
            <a:ext cx="144462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0" dirty="0">
                <a:solidFill>
                  <a:srgbClr val="5F5F5F"/>
                </a:solidFill>
                <a:latin typeface="Tahoma"/>
                <a:cs typeface="Tahoma"/>
              </a:rPr>
              <a:t>B.</a:t>
            </a:r>
            <a:r>
              <a:rPr sz="1600" spc="-20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85" dirty="0">
                <a:solidFill>
                  <a:srgbClr val="5F5F5F"/>
                </a:solidFill>
                <a:latin typeface="Tahoma"/>
                <a:cs typeface="Tahoma"/>
              </a:rPr>
              <a:t>CAPUCCINO</a:t>
            </a:r>
            <a:endParaRPr sz="1600">
              <a:latin typeface="Tahoma"/>
              <a:cs typeface="Tahoma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50163" y="4379976"/>
            <a:ext cx="144779" cy="144780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444497" y="3220338"/>
            <a:ext cx="122174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C.</a:t>
            </a:r>
            <a:r>
              <a:rPr sz="1600" spc="-20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ESPRESSO</a:t>
            </a:r>
            <a:endParaRPr sz="1600">
              <a:latin typeface="Tahoma"/>
              <a:cs typeface="Tahoma"/>
            </a:endParaRPr>
          </a:p>
        </p:txBody>
      </p:sp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234439" y="3279647"/>
            <a:ext cx="144779" cy="144779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6465570" y="3237992"/>
            <a:ext cx="74612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35" dirty="0">
                <a:solidFill>
                  <a:srgbClr val="5F5F5F"/>
                </a:solidFill>
                <a:latin typeface="Tahoma"/>
                <a:cs typeface="Tahoma"/>
              </a:rPr>
              <a:t>D.</a:t>
            </a:r>
            <a:r>
              <a:rPr sz="1600" spc="-19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130" dirty="0">
                <a:solidFill>
                  <a:srgbClr val="5F5F5F"/>
                </a:solidFill>
                <a:latin typeface="Tahoma"/>
                <a:cs typeface="Tahoma"/>
              </a:rPr>
              <a:t>MUG</a:t>
            </a:r>
            <a:endParaRPr sz="1600">
              <a:latin typeface="Tahoma"/>
              <a:cs typeface="Tahoma"/>
            </a:endParaRPr>
          </a:p>
        </p:txBody>
      </p:sp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239255" y="3326891"/>
            <a:ext cx="144780" cy="144780"/>
          </a:xfrm>
          <a:prstGeom prst="rect">
            <a:avLst/>
          </a:prstGeom>
        </p:spPr>
      </p:pic>
      <p:grpSp>
        <p:nvGrpSpPr>
          <p:cNvPr id="12" name="object 12"/>
          <p:cNvGrpSpPr/>
          <p:nvPr/>
        </p:nvGrpSpPr>
        <p:grpSpPr>
          <a:xfrm>
            <a:off x="1560575" y="2998851"/>
            <a:ext cx="5647690" cy="2781300"/>
            <a:chOff x="1560575" y="2998851"/>
            <a:chExt cx="5647690" cy="2781300"/>
          </a:xfrm>
        </p:grpSpPr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707379" y="4233659"/>
              <a:ext cx="723912" cy="723912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733287" y="4259580"/>
              <a:ext cx="649224" cy="641603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5782055" y="4300728"/>
              <a:ext cx="524510" cy="524510"/>
            </a:xfrm>
            <a:custGeom>
              <a:avLst/>
              <a:gdLst/>
              <a:ahLst/>
              <a:cxnLst/>
              <a:rect l="l" t="t" r="r" b="b"/>
              <a:pathLst>
                <a:path w="524510" h="524510">
                  <a:moveTo>
                    <a:pt x="262128" y="0"/>
                  </a:moveTo>
                  <a:lnTo>
                    <a:pt x="215007" y="4222"/>
                  </a:lnTo>
                  <a:lnTo>
                    <a:pt x="170658" y="16398"/>
                  </a:lnTo>
                  <a:lnTo>
                    <a:pt x="129822" y="35785"/>
                  </a:lnTo>
                  <a:lnTo>
                    <a:pt x="93237" y="61645"/>
                  </a:lnTo>
                  <a:lnTo>
                    <a:pt x="61645" y="93237"/>
                  </a:lnTo>
                  <a:lnTo>
                    <a:pt x="35785" y="129822"/>
                  </a:lnTo>
                  <a:lnTo>
                    <a:pt x="16398" y="170658"/>
                  </a:lnTo>
                  <a:lnTo>
                    <a:pt x="4222" y="215007"/>
                  </a:lnTo>
                  <a:lnTo>
                    <a:pt x="0" y="262128"/>
                  </a:lnTo>
                  <a:lnTo>
                    <a:pt x="4222" y="309248"/>
                  </a:lnTo>
                  <a:lnTo>
                    <a:pt x="16398" y="353597"/>
                  </a:lnTo>
                  <a:lnTo>
                    <a:pt x="35785" y="394433"/>
                  </a:lnTo>
                  <a:lnTo>
                    <a:pt x="61645" y="431018"/>
                  </a:lnTo>
                  <a:lnTo>
                    <a:pt x="93237" y="462610"/>
                  </a:lnTo>
                  <a:lnTo>
                    <a:pt x="129822" y="488470"/>
                  </a:lnTo>
                  <a:lnTo>
                    <a:pt x="170658" y="507857"/>
                  </a:lnTo>
                  <a:lnTo>
                    <a:pt x="215007" y="520033"/>
                  </a:lnTo>
                  <a:lnTo>
                    <a:pt x="262128" y="524256"/>
                  </a:lnTo>
                  <a:lnTo>
                    <a:pt x="309248" y="520033"/>
                  </a:lnTo>
                  <a:lnTo>
                    <a:pt x="353597" y="507857"/>
                  </a:lnTo>
                  <a:lnTo>
                    <a:pt x="394433" y="488470"/>
                  </a:lnTo>
                  <a:lnTo>
                    <a:pt x="431018" y="462610"/>
                  </a:lnTo>
                  <a:lnTo>
                    <a:pt x="462610" y="431018"/>
                  </a:lnTo>
                  <a:lnTo>
                    <a:pt x="488470" y="394433"/>
                  </a:lnTo>
                  <a:lnTo>
                    <a:pt x="507857" y="353597"/>
                  </a:lnTo>
                  <a:lnTo>
                    <a:pt x="520033" y="309248"/>
                  </a:lnTo>
                  <a:lnTo>
                    <a:pt x="524256" y="262128"/>
                  </a:lnTo>
                  <a:lnTo>
                    <a:pt x="520033" y="215007"/>
                  </a:lnTo>
                  <a:lnTo>
                    <a:pt x="507857" y="170658"/>
                  </a:lnTo>
                  <a:lnTo>
                    <a:pt x="488470" y="129822"/>
                  </a:lnTo>
                  <a:lnTo>
                    <a:pt x="462610" y="93237"/>
                  </a:lnTo>
                  <a:lnTo>
                    <a:pt x="431018" y="61645"/>
                  </a:lnTo>
                  <a:lnTo>
                    <a:pt x="394433" y="35785"/>
                  </a:lnTo>
                  <a:lnTo>
                    <a:pt x="353597" y="16398"/>
                  </a:lnTo>
                  <a:lnTo>
                    <a:pt x="309248" y="4222"/>
                  </a:lnTo>
                  <a:lnTo>
                    <a:pt x="26212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099559" y="3192767"/>
              <a:ext cx="626363" cy="624852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4125468" y="3218688"/>
              <a:ext cx="524510" cy="523240"/>
            </a:xfrm>
            <a:custGeom>
              <a:avLst/>
              <a:gdLst/>
              <a:ahLst/>
              <a:cxnLst/>
              <a:rect l="l" t="t" r="r" b="b"/>
              <a:pathLst>
                <a:path w="524510" h="523239">
                  <a:moveTo>
                    <a:pt x="262128" y="0"/>
                  </a:moveTo>
                  <a:lnTo>
                    <a:pt x="215007" y="4209"/>
                  </a:lnTo>
                  <a:lnTo>
                    <a:pt x="170658" y="16345"/>
                  </a:lnTo>
                  <a:lnTo>
                    <a:pt x="129822" y="35672"/>
                  </a:lnTo>
                  <a:lnTo>
                    <a:pt x="93237" y="61453"/>
                  </a:lnTo>
                  <a:lnTo>
                    <a:pt x="61645" y="92950"/>
                  </a:lnTo>
                  <a:lnTo>
                    <a:pt x="35785" y="129427"/>
                  </a:lnTo>
                  <a:lnTo>
                    <a:pt x="16398" y="170146"/>
                  </a:lnTo>
                  <a:lnTo>
                    <a:pt x="4222" y="214371"/>
                  </a:lnTo>
                  <a:lnTo>
                    <a:pt x="0" y="261365"/>
                  </a:lnTo>
                  <a:lnTo>
                    <a:pt x="4222" y="308360"/>
                  </a:lnTo>
                  <a:lnTo>
                    <a:pt x="16398" y="352585"/>
                  </a:lnTo>
                  <a:lnTo>
                    <a:pt x="35785" y="393304"/>
                  </a:lnTo>
                  <a:lnTo>
                    <a:pt x="61645" y="429781"/>
                  </a:lnTo>
                  <a:lnTo>
                    <a:pt x="93237" y="461278"/>
                  </a:lnTo>
                  <a:lnTo>
                    <a:pt x="129822" y="487059"/>
                  </a:lnTo>
                  <a:lnTo>
                    <a:pt x="170658" y="506386"/>
                  </a:lnTo>
                  <a:lnTo>
                    <a:pt x="215007" y="518522"/>
                  </a:lnTo>
                  <a:lnTo>
                    <a:pt x="262128" y="522731"/>
                  </a:lnTo>
                  <a:lnTo>
                    <a:pt x="309248" y="518522"/>
                  </a:lnTo>
                  <a:lnTo>
                    <a:pt x="353597" y="506386"/>
                  </a:lnTo>
                  <a:lnTo>
                    <a:pt x="394433" y="487059"/>
                  </a:lnTo>
                  <a:lnTo>
                    <a:pt x="431018" y="461278"/>
                  </a:lnTo>
                  <a:lnTo>
                    <a:pt x="462610" y="429781"/>
                  </a:lnTo>
                  <a:lnTo>
                    <a:pt x="488470" y="393304"/>
                  </a:lnTo>
                  <a:lnTo>
                    <a:pt x="507857" y="352585"/>
                  </a:lnTo>
                  <a:lnTo>
                    <a:pt x="520033" y="308360"/>
                  </a:lnTo>
                  <a:lnTo>
                    <a:pt x="524256" y="261365"/>
                  </a:lnTo>
                  <a:lnTo>
                    <a:pt x="520033" y="214371"/>
                  </a:lnTo>
                  <a:lnTo>
                    <a:pt x="507857" y="170146"/>
                  </a:lnTo>
                  <a:lnTo>
                    <a:pt x="488470" y="129427"/>
                  </a:lnTo>
                  <a:lnTo>
                    <a:pt x="462610" y="92950"/>
                  </a:lnTo>
                  <a:lnTo>
                    <a:pt x="431018" y="61453"/>
                  </a:lnTo>
                  <a:lnTo>
                    <a:pt x="394433" y="35672"/>
                  </a:lnTo>
                  <a:lnTo>
                    <a:pt x="353597" y="16345"/>
                  </a:lnTo>
                  <a:lnTo>
                    <a:pt x="309248" y="4209"/>
                  </a:lnTo>
                  <a:lnTo>
                    <a:pt x="26212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671572" y="4459224"/>
              <a:ext cx="626363" cy="626363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2697479" y="4485132"/>
              <a:ext cx="524510" cy="524510"/>
            </a:xfrm>
            <a:custGeom>
              <a:avLst/>
              <a:gdLst/>
              <a:ahLst/>
              <a:cxnLst/>
              <a:rect l="l" t="t" r="r" b="b"/>
              <a:pathLst>
                <a:path w="524510" h="524510">
                  <a:moveTo>
                    <a:pt x="262127" y="0"/>
                  </a:moveTo>
                  <a:lnTo>
                    <a:pt x="215007" y="4222"/>
                  </a:lnTo>
                  <a:lnTo>
                    <a:pt x="170658" y="16398"/>
                  </a:lnTo>
                  <a:lnTo>
                    <a:pt x="129822" y="35785"/>
                  </a:lnTo>
                  <a:lnTo>
                    <a:pt x="93237" y="61645"/>
                  </a:lnTo>
                  <a:lnTo>
                    <a:pt x="61645" y="93237"/>
                  </a:lnTo>
                  <a:lnTo>
                    <a:pt x="35785" y="129822"/>
                  </a:lnTo>
                  <a:lnTo>
                    <a:pt x="16398" y="170658"/>
                  </a:lnTo>
                  <a:lnTo>
                    <a:pt x="4222" y="215007"/>
                  </a:lnTo>
                  <a:lnTo>
                    <a:pt x="0" y="262128"/>
                  </a:lnTo>
                  <a:lnTo>
                    <a:pt x="4222" y="309248"/>
                  </a:lnTo>
                  <a:lnTo>
                    <a:pt x="16398" y="353597"/>
                  </a:lnTo>
                  <a:lnTo>
                    <a:pt x="35785" y="394433"/>
                  </a:lnTo>
                  <a:lnTo>
                    <a:pt x="61645" y="431018"/>
                  </a:lnTo>
                  <a:lnTo>
                    <a:pt x="93237" y="462610"/>
                  </a:lnTo>
                  <a:lnTo>
                    <a:pt x="129822" y="488470"/>
                  </a:lnTo>
                  <a:lnTo>
                    <a:pt x="170658" y="507857"/>
                  </a:lnTo>
                  <a:lnTo>
                    <a:pt x="215007" y="520033"/>
                  </a:lnTo>
                  <a:lnTo>
                    <a:pt x="262127" y="524256"/>
                  </a:lnTo>
                  <a:lnTo>
                    <a:pt x="309248" y="520033"/>
                  </a:lnTo>
                  <a:lnTo>
                    <a:pt x="353597" y="507857"/>
                  </a:lnTo>
                  <a:lnTo>
                    <a:pt x="394433" y="488470"/>
                  </a:lnTo>
                  <a:lnTo>
                    <a:pt x="431018" y="462610"/>
                  </a:lnTo>
                  <a:lnTo>
                    <a:pt x="462610" y="431018"/>
                  </a:lnTo>
                  <a:lnTo>
                    <a:pt x="488470" y="394433"/>
                  </a:lnTo>
                  <a:lnTo>
                    <a:pt x="507857" y="353597"/>
                  </a:lnTo>
                  <a:lnTo>
                    <a:pt x="520033" y="309248"/>
                  </a:lnTo>
                  <a:lnTo>
                    <a:pt x="524256" y="262128"/>
                  </a:lnTo>
                  <a:lnTo>
                    <a:pt x="520033" y="215007"/>
                  </a:lnTo>
                  <a:lnTo>
                    <a:pt x="507857" y="170658"/>
                  </a:lnTo>
                  <a:lnTo>
                    <a:pt x="488470" y="129822"/>
                  </a:lnTo>
                  <a:lnTo>
                    <a:pt x="462610" y="93237"/>
                  </a:lnTo>
                  <a:lnTo>
                    <a:pt x="431018" y="61645"/>
                  </a:lnTo>
                  <a:lnTo>
                    <a:pt x="394433" y="35785"/>
                  </a:lnTo>
                  <a:lnTo>
                    <a:pt x="353597" y="16398"/>
                  </a:lnTo>
                  <a:lnTo>
                    <a:pt x="309248" y="4222"/>
                  </a:lnTo>
                  <a:lnTo>
                    <a:pt x="26212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044951" y="3404616"/>
              <a:ext cx="626363" cy="626364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3070859" y="3430524"/>
              <a:ext cx="524510" cy="524510"/>
            </a:xfrm>
            <a:custGeom>
              <a:avLst/>
              <a:gdLst/>
              <a:ahLst/>
              <a:cxnLst/>
              <a:rect l="l" t="t" r="r" b="b"/>
              <a:pathLst>
                <a:path w="524510" h="524510">
                  <a:moveTo>
                    <a:pt x="262127" y="0"/>
                  </a:moveTo>
                  <a:lnTo>
                    <a:pt x="215007" y="4222"/>
                  </a:lnTo>
                  <a:lnTo>
                    <a:pt x="170658" y="16398"/>
                  </a:lnTo>
                  <a:lnTo>
                    <a:pt x="129822" y="35785"/>
                  </a:lnTo>
                  <a:lnTo>
                    <a:pt x="93237" y="61645"/>
                  </a:lnTo>
                  <a:lnTo>
                    <a:pt x="61645" y="93237"/>
                  </a:lnTo>
                  <a:lnTo>
                    <a:pt x="35785" y="129822"/>
                  </a:lnTo>
                  <a:lnTo>
                    <a:pt x="16398" y="170658"/>
                  </a:lnTo>
                  <a:lnTo>
                    <a:pt x="4222" y="215007"/>
                  </a:lnTo>
                  <a:lnTo>
                    <a:pt x="0" y="262127"/>
                  </a:lnTo>
                  <a:lnTo>
                    <a:pt x="4222" y="309248"/>
                  </a:lnTo>
                  <a:lnTo>
                    <a:pt x="16398" y="353597"/>
                  </a:lnTo>
                  <a:lnTo>
                    <a:pt x="35785" y="394433"/>
                  </a:lnTo>
                  <a:lnTo>
                    <a:pt x="61645" y="431018"/>
                  </a:lnTo>
                  <a:lnTo>
                    <a:pt x="93237" y="462610"/>
                  </a:lnTo>
                  <a:lnTo>
                    <a:pt x="129822" y="488470"/>
                  </a:lnTo>
                  <a:lnTo>
                    <a:pt x="170658" y="507857"/>
                  </a:lnTo>
                  <a:lnTo>
                    <a:pt x="215007" y="520033"/>
                  </a:lnTo>
                  <a:lnTo>
                    <a:pt x="262127" y="524256"/>
                  </a:lnTo>
                  <a:lnTo>
                    <a:pt x="309248" y="520033"/>
                  </a:lnTo>
                  <a:lnTo>
                    <a:pt x="353597" y="507857"/>
                  </a:lnTo>
                  <a:lnTo>
                    <a:pt x="394433" y="488470"/>
                  </a:lnTo>
                  <a:lnTo>
                    <a:pt x="431018" y="462610"/>
                  </a:lnTo>
                  <a:lnTo>
                    <a:pt x="462610" y="431018"/>
                  </a:lnTo>
                  <a:lnTo>
                    <a:pt x="488470" y="394433"/>
                  </a:lnTo>
                  <a:lnTo>
                    <a:pt x="507857" y="353597"/>
                  </a:lnTo>
                  <a:lnTo>
                    <a:pt x="520033" y="309248"/>
                  </a:lnTo>
                  <a:lnTo>
                    <a:pt x="524255" y="262127"/>
                  </a:lnTo>
                  <a:lnTo>
                    <a:pt x="520033" y="215007"/>
                  </a:lnTo>
                  <a:lnTo>
                    <a:pt x="507857" y="170658"/>
                  </a:lnTo>
                  <a:lnTo>
                    <a:pt x="488470" y="129822"/>
                  </a:lnTo>
                  <a:lnTo>
                    <a:pt x="462610" y="93237"/>
                  </a:lnTo>
                  <a:lnTo>
                    <a:pt x="431018" y="61645"/>
                  </a:lnTo>
                  <a:lnTo>
                    <a:pt x="394433" y="35785"/>
                  </a:lnTo>
                  <a:lnTo>
                    <a:pt x="353597" y="16398"/>
                  </a:lnTo>
                  <a:lnTo>
                    <a:pt x="309248" y="4222"/>
                  </a:lnTo>
                  <a:lnTo>
                    <a:pt x="26212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560576" y="2998850"/>
              <a:ext cx="5647690" cy="2781300"/>
            </a:xfrm>
            <a:custGeom>
              <a:avLst/>
              <a:gdLst/>
              <a:ahLst/>
              <a:cxnLst/>
              <a:rect l="l" t="t" r="r" b="b"/>
              <a:pathLst>
                <a:path w="5647690" h="2781300">
                  <a:moveTo>
                    <a:pt x="44450" y="1181608"/>
                  </a:moveTo>
                  <a:lnTo>
                    <a:pt x="31750" y="1181608"/>
                  </a:lnTo>
                  <a:lnTo>
                    <a:pt x="31750" y="1194308"/>
                  </a:lnTo>
                  <a:lnTo>
                    <a:pt x="44450" y="1194308"/>
                  </a:lnTo>
                  <a:lnTo>
                    <a:pt x="44450" y="1181608"/>
                  </a:lnTo>
                  <a:close/>
                </a:path>
                <a:path w="5647690" h="2781300">
                  <a:moveTo>
                    <a:pt x="44450" y="1130808"/>
                  </a:moveTo>
                  <a:lnTo>
                    <a:pt x="31750" y="1130808"/>
                  </a:lnTo>
                  <a:lnTo>
                    <a:pt x="31750" y="1143508"/>
                  </a:lnTo>
                  <a:lnTo>
                    <a:pt x="44450" y="1143508"/>
                  </a:lnTo>
                  <a:lnTo>
                    <a:pt x="44450" y="1130808"/>
                  </a:lnTo>
                  <a:close/>
                </a:path>
                <a:path w="5647690" h="2781300">
                  <a:moveTo>
                    <a:pt x="44450" y="1082548"/>
                  </a:moveTo>
                  <a:lnTo>
                    <a:pt x="40640" y="1086370"/>
                  </a:lnTo>
                  <a:lnTo>
                    <a:pt x="40640" y="1076198"/>
                  </a:lnTo>
                  <a:lnTo>
                    <a:pt x="31750" y="1076198"/>
                  </a:lnTo>
                  <a:lnTo>
                    <a:pt x="31750" y="1092708"/>
                  </a:lnTo>
                  <a:lnTo>
                    <a:pt x="44450" y="1092708"/>
                  </a:lnTo>
                  <a:lnTo>
                    <a:pt x="44450" y="1088898"/>
                  </a:lnTo>
                  <a:lnTo>
                    <a:pt x="44450" y="1082548"/>
                  </a:lnTo>
                  <a:close/>
                </a:path>
                <a:path w="5647690" h="2781300">
                  <a:moveTo>
                    <a:pt x="76200" y="1234821"/>
                  </a:moveTo>
                  <a:lnTo>
                    <a:pt x="44450" y="1234821"/>
                  </a:lnTo>
                  <a:lnTo>
                    <a:pt x="44450" y="1232408"/>
                  </a:lnTo>
                  <a:lnTo>
                    <a:pt x="31750" y="1232408"/>
                  </a:lnTo>
                  <a:lnTo>
                    <a:pt x="31750" y="1234821"/>
                  </a:lnTo>
                  <a:lnTo>
                    <a:pt x="0" y="1234821"/>
                  </a:lnTo>
                  <a:lnTo>
                    <a:pt x="38100" y="1311021"/>
                  </a:lnTo>
                  <a:lnTo>
                    <a:pt x="71056" y="1245108"/>
                  </a:lnTo>
                  <a:lnTo>
                    <a:pt x="76200" y="1234821"/>
                  </a:lnTo>
                  <a:close/>
                </a:path>
                <a:path w="5647690" h="2781300">
                  <a:moveTo>
                    <a:pt x="91440" y="1076198"/>
                  </a:moveTo>
                  <a:lnTo>
                    <a:pt x="78740" y="1076198"/>
                  </a:lnTo>
                  <a:lnTo>
                    <a:pt x="78740" y="1088898"/>
                  </a:lnTo>
                  <a:lnTo>
                    <a:pt x="91440" y="1088898"/>
                  </a:lnTo>
                  <a:lnTo>
                    <a:pt x="91440" y="1076198"/>
                  </a:lnTo>
                  <a:close/>
                </a:path>
                <a:path w="5647690" h="2781300">
                  <a:moveTo>
                    <a:pt x="142240" y="1076198"/>
                  </a:moveTo>
                  <a:lnTo>
                    <a:pt x="129540" y="1076198"/>
                  </a:lnTo>
                  <a:lnTo>
                    <a:pt x="129540" y="1088898"/>
                  </a:lnTo>
                  <a:lnTo>
                    <a:pt x="142240" y="1088898"/>
                  </a:lnTo>
                  <a:lnTo>
                    <a:pt x="142240" y="1076198"/>
                  </a:lnTo>
                  <a:close/>
                </a:path>
                <a:path w="5647690" h="2781300">
                  <a:moveTo>
                    <a:pt x="193040" y="1076198"/>
                  </a:moveTo>
                  <a:lnTo>
                    <a:pt x="180340" y="1076198"/>
                  </a:lnTo>
                  <a:lnTo>
                    <a:pt x="180340" y="1088898"/>
                  </a:lnTo>
                  <a:lnTo>
                    <a:pt x="193040" y="1088898"/>
                  </a:lnTo>
                  <a:lnTo>
                    <a:pt x="193040" y="1076198"/>
                  </a:lnTo>
                  <a:close/>
                </a:path>
                <a:path w="5647690" h="2781300">
                  <a:moveTo>
                    <a:pt x="243840" y="1076198"/>
                  </a:moveTo>
                  <a:lnTo>
                    <a:pt x="231140" y="1076198"/>
                  </a:lnTo>
                  <a:lnTo>
                    <a:pt x="231140" y="1088898"/>
                  </a:lnTo>
                  <a:lnTo>
                    <a:pt x="243840" y="1088898"/>
                  </a:lnTo>
                  <a:lnTo>
                    <a:pt x="243840" y="1076198"/>
                  </a:lnTo>
                  <a:close/>
                </a:path>
                <a:path w="5647690" h="2781300">
                  <a:moveTo>
                    <a:pt x="294640" y="1076198"/>
                  </a:moveTo>
                  <a:lnTo>
                    <a:pt x="281940" y="1076198"/>
                  </a:lnTo>
                  <a:lnTo>
                    <a:pt x="281940" y="1088898"/>
                  </a:lnTo>
                  <a:lnTo>
                    <a:pt x="294640" y="1088898"/>
                  </a:lnTo>
                  <a:lnTo>
                    <a:pt x="294640" y="1076198"/>
                  </a:lnTo>
                  <a:close/>
                </a:path>
                <a:path w="5647690" h="2781300">
                  <a:moveTo>
                    <a:pt x="345440" y="1076198"/>
                  </a:moveTo>
                  <a:lnTo>
                    <a:pt x="332740" y="1076198"/>
                  </a:lnTo>
                  <a:lnTo>
                    <a:pt x="332740" y="1088898"/>
                  </a:lnTo>
                  <a:lnTo>
                    <a:pt x="345440" y="1088898"/>
                  </a:lnTo>
                  <a:lnTo>
                    <a:pt x="345440" y="1076198"/>
                  </a:lnTo>
                  <a:close/>
                </a:path>
                <a:path w="5647690" h="2781300">
                  <a:moveTo>
                    <a:pt x="396240" y="1076198"/>
                  </a:moveTo>
                  <a:lnTo>
                    <a:pt x="383540" y="1076198"/>
                  </a:lnTo>
                  <a:lnTo>
                    <a:pt x="383540" y="1088898"/>
                  </a:lnTo>
                  <a:lnTo>
                    <a:pt x="396240" y="1088898"/>
                  </a:lnTo>
                  <a:lnTo>
                    <a:pt x="396240" y="1076198"/>
                  </a:lnTo>
                  <a:close/>
                </a:path>
                <a:path w="5647690" h="2781300">
                  <a:moveTo>
                    <a:pt x="447040" y="1076198"/>
                  </a:moveTo>
                  <a:lnTo>
                    <a:pt x="434340" y="1076198"/>
                  </a:lnTo>
                  <a:lnTo>
                    <a:pt x="434340" y="1088898"/>
                  </a:lnTo>
                  <a:lnTo>
                    <a:pt x="447040" y="1088898"/>
                  </a:lnTo>
                  <a:lnTo>
                    <a:pt x="447040" y="1076198"/>
                  </a:lnTo>
                  <a:close/>
                </a:path>
                <a:path w="5647690" h="2781300">
                  <a:moveTo>
                    <a:pt x="497840" y="1076198"/>
                  </a:moveTo>
                  <a:lnTo>
                    <a:pt x="485140" y="1076198"/>
                  </a:lnTo>
                  <a:lnTo>
                    <a:pt x="485140" y="1088898"/>
                  </a:lnTo>
                  <a:lnTo>
                    <a:pt x="497840" y="1088898"/>
                  </a:lnTo>
                  <a:lnTo>
                    <a:pt x="497840" y="1076198"/>
                  </a:lnTo>
                  <a:close/>
                </a:path>
                <a:path w="5647690" h="2781300">
                  <a:moveTo>
                    <a:pt x="548640" y="1076198"/>
                  </a:moveTo>
                  <a:lnTo>
                    <a:pt x="535940" y="1076198"/>
                  </a:lnTo>
                  <a:lnTo>
                    <a:pt x="535940" y="1088898"/>
                  </a:lnTo>
                  <a:lnTo>
                    <a:pt x="548640" y="1088898"/>
                  </a:lnTo>
                  <a:lnTo>
                    <a:pt x="548640" y="1076198"/>
                  </a:lnTo>
                  <a:close/>
                </a:path>
                <a:path w="5647690" h="2781300">
                  <a:moveTo>
                    <a:pt x="599440" y="1076198"/>
                  </a:moveTo>
                  <a:lnTo>
                    <a:pt x="586740" y="1076198"/>
                  </a:lnTo>
                  <a:lnTo>
                    <a:pt x="586740" y="1088898"/>
                  </a:lnTo>
                  <a:lnTo>
                    <a:pt x="599440" y="1088898"/>
                  </a:lnTo>
                  <a:lnTo>
                    <a:pt x="599440" y="1076198"/>
                  </a:lnTo>
                  <a:close/>
                </a:path>
                <a:path w="5647690" h="2781300">
                  <a:moveTo>
                    <a:pt x="650240" y="1076198"/>
                  </a:moveTo>
                  <a:lnTo>
                    <a:pt x="637540" y="1076198"/>
                  </a:lnTo>
                  <a:lnTo>
                    <a:pt x="637540" y="1088898"/>
                  </a:lnTo>
                  <a:lnTo>
                    <a:pt x="650240" y="1088898"/>
                  </a:lnTo>
                  <a:lnTo>
                    <a:pt x="650240" y="1076198"/>
                  </a:lnTo>
                  <a:close/>
                </a:path>
                <a:path w="5647690" h="2781300">
                  <a:moveTo>
                    <a:pt x="701040" y="1076198"/>
                  </a:moveTo>
                  <a:lnTo>
                    <a:pt x="688340" y="1076198"/>
                  </a:lnTo>
                  <a:lnTo>
                    <a:pt x="688340" y="1088898"/>
                  </a:lnTo>
                  <a:lnTo>
                    <a:pt x="701040" y="1088898"/>
                  </a:lnTo>
                  <a:lnTo>
                    <a:pt x="701040" y="1076198"/>
                  </a:lnTo>
                  <a:close/>
                </a:path>
                <a:path w="5647690" h="2781300">
                  <a:moveTo>
                    <a:pt x="704342" y="132207"/>
                  </a:moveTo>
                  <a:lnTo>
                    <a:pt x="691642" y="132207"/>
                  </a:lnTo>
                  <a:lnTo>
                    <a:pt x="691642" y="144907"/>
                  </a:lnTo>
                  <a:lnTo>
                    <a:pt x="704342" y="144907"/>
                  </a:lnTo>
                  <a:lnTo>
                    <a:pt x="704342" y="132207"/>
                  </a:lnTo>
                  <a:close/>
                </a:path>
                <a:path w="5647690" h="2781300">
                  <a:moveTo>
                    <a:pt x="704342" y="81407"/>
                  </a:moveTo>
                  <a:lnTo>
                    <a:pt x="691642" y="81407"/>
                  </a:lnTo>
                  <a:lnTo>
                    <a:pt x="691642" y="94107"/>
                  </a:lnTo>
                  <a:lnTo>
                    <a:pt x="704342" y="94107"/>
                  </a:lnTo>
                  <a:lnTo>
                    <a:pt x="704342" y="81407"/>
                  </a:lnTo>
                  <a:close/>
                </a:path>
                <a:path w="5647690" h="2781300">
                  <a:moveTo>
                    <a:pt x="704342" y="30607"/>
                  </a:moveTo>
                  <a:lnTo>
                    <a:pt x="691642" y="30607"/>
                  </a:lnTo>
                  <a:lnTo>
                    <a:pt x="691642" y="43307"/>
                  </a:lnTo>
                  <a:lnTo>
                    <a:pt x="704342" y="43307"/>
                  </a:lnTo>
                  <a:lnTo>
                    <a:pt x="704342" y="30607"/>
                  </a:lnTo>
                  <a:close/>
                </a:path>
                <a:path w="5647690" h="2781300">
                  <a:moveTo>
                    <a:pt x="724535" y="0"/>
                  </a:moveTo>
                  <a:lnTo>
                    <a:pt x="711835" y="0"/>
                  </a:lnTo>
                  <a:lnTo>
                    <a:pt x="711835" y="12700"/>
                  </a:lnTo>
                  <a:lnTo>
                    <a:pt x="724535" y="12700"/>
                  </a:lnTo>
                  <a:lnTo>
                    <a:pt x="724535" y="0"/>
                  </a:lnTo>
                  <a:close/>
                </a:path>
                <a:path w="5647690" h="2781300">
                  <a:moveTo>
                    <a:pt x="736092" y="158877"/>
                  </a:moveTo>
                  <a:lnTo>
                    <a:pt x="659892" y="158877"/>
                  </a:lnTo>
                  <a:lnTo>
                    <a:pt x="697992" y="235077"/>
                  </a:lnTo>
                  <a:lnTo>
                    <a:pt x="736092" y="158877"/>
                  </a:lnTo>
                  <a:close/>
                </a:path>
                <a:path w="5647690" h="2781300">
                  <a:moveTo>
                    <a:pt x="751840" y="1076198"/>
                  </a:moveTo>
                  <a:lnTo>
                    <a:pt x="739140" y="1076198"/>
                  </a:lnTo>
                  <a:lnTo>
                    <a:pt x="739140" y="1088898"/>
                  </a:lnTo>
                  <a:lnTo>
                    <a:pt x="751840" y="1088898"/>
                  </a:lnTo>
                  <a:lnTo>
                    <a:pt x="751840" y="1076198"/>
                  </a:lnTo>
                  <a:close/>
                </a:path>
                <a:path w="5647690" h="2781300">
                  <a:moveTo>
                    <a:pt x="775335" y="0"/>
                  </a:moveTo>
                  <a:lnTo>
                    <a:pt x="762635" y="0"/>
                  </a:lnTo>
                  <a:lnTo>
                    <a:pt x="762635" y="12700"/>
                  </a:lnTo>
                  <a:lnTo>
                    <a:pt x="775335" y="12700"/>
                  </a:lnTo>
                  <a:lnTo>
                    <a:pt x="775335" y="0"/>
                  </a:lnTo>
                  <a:close/>
                </a:path>
                <a:path w="5647690" h="2781300">
                  <a:moveTo>
                    <a:pt x="802640" y="1076198"/>
                  </a:moveTo>
                  <a:lnTo>
                    <a:pt x="789940" y="1076198"/>
                  </a:lnTo>
                  <a:lnTo>
                    <a:pt x="789940" y="1088898"/>
                  </a:lnTo>
                  <a:lnTo>
                    <a:pt x="802640" y="1088898"/>
                  </a:lnTo>
                  <a:lnTo>
                    <a:pt x="802640" y="1076198"/>
                  </a:lnTo>
                  <a:close/>
                </a:path>
                <a:path w="5647690" h="2781300">
                  <a:moveTo>
                    <a:pt x="826135" y="0"/>
                  </a:moveTo>
                  <a:lnTo>
                    <a:pt x="813435" y="0"/>
                  </a:lnTo>
                  <a:lnTo>
                    <a:pt x="813435" y="12700"/>
                  </a:lnTo>
                  <a:lnTo>
                    <a:pt x="826135" y="12700"/>
                  </a:lnTo>
                  <a:lnTo>
                    <a:pt x="826135" y="0"/>
                  </a:lnTo>
                  <a:close/>
                </a:path>
                <a:path w="5647690" h="2781300">
                  <a:moveTo>
                    <a:pt x="853440" y="1076198"/>
                  </a:moveTo>
                  <a:lnTo>
                    <a:pt x="840740" y="1076198"/>
                  </a:lnTo>
                  <a:lnTo>
                    <a:pt x="840740" y="1088898"/>
                  </a:lnTo>
                  <a:lnTo>
                    <a:pt x="853440" y="1088898"/>
                  </a:lnTo>
                  <a:lnTo>
                    <a:pt x="853440" y="1076198"/>
                  </a:lnTo>
                  <a:close/>
                </a:path>
                <a:path w="5647690" h="2781300">
                  <a:moveTo>
                    <a:pt x="876935" y="0"/>
                  </a:moveTo>
                  <a:lnTo>
                    <a:pt x="864235" y="0"/>
                  </a:lnTo>
                  <a:lnTo>
                    <a:pt x="864235" y="12700"/>
                  </a:lnTo>
                  <a:lnTo>
                    <a:pt x="876935" y="12700"/>
                  </a:lnTo>
                  <a:lnTo>
                    <a:pt x="876935" y="0"/>
                  </a:lnTo>
                  <a:close/>
                </a:path>
                <a:path w="5647690" h="2781300">
                  <a:moveTo>
                    <a:pt x="904240" y="1076198"/>
                  </a:moveTo>
                  <a:lnTo>
                    <a:pt x="891540" y="1076198"/>
                  </a:lnTo>
                  <a:lnTo>
                    <a:pt x="891540" y="1088898"/>
                  </a:lnTo>
                  <a:lnTo>
                    <a:pt x="904240" y="1088898"/>
                  </a:lnTo>
                  <a:lnTo>
                    <a:pt x="904240" y="1076198"/>
                  </a:lnTo>
                  <a:close/>
                </a:path>
                <a:path w="5647690" h="2781300">
                  <a:moveTo>
                    <a:pt x="927735" y="0"/>
                  </a:moveTo>
                  <a:lnTo>
                    <a:pt x="915035" y="0"/>
                  </a:lnTo>
                  <a:lnTo>
                    <a:pt x="915035" y="12700"/>
                  </a:lnTo>
                  <a:lnTo>
                    <a:pt x="927735" y="12700"/>
                  </a:lnTo>
                  <a:lnTo>
                    <a:pt x="927735" y="0"/>
                  </a:lnTo>
                  <a:close/>
                </a:path>
                <a:path w="5647690" h="2781300">
                  <a:moveTo>
                    <a:pt x="955040" y="1076198"/>
                  </a:moveTo>
                  <a:lnTo>
                    <a:pt x="942340" y="1076198"/>
                  </a:lnTo>
                  <a:lnTo>
                    <a:pt x="942340" y="1088898"/>
                  </a:lnTo>
                  <a:lnTo>
                    <a:pt x="955040" y="1088898"/>
                  </a:lnTo>
                  <a:lnTo>
                    <a:pt x="955040" y="1076198"/>
                  </a:lnTo>
                  <a:close/>
                </a:path>
                <a:path w="5647690" h="2781300">
                  <a:moveTo>
                    <a:pt x="978535" y="0"/>
                  </a:moveTo>
                  <a:lnTo>
                    <a:pt x="965835" y="0"/>
                  </a:lnTo>
                  <a:lnTo>
                    <a:pt x="965835" y="12700"/>
                  </a:lnTo>
                  <a:lnTo>
                    <a:pt x="978535" y="12700"/>
                  </a:lnTo>
                  <a:lnTo>
                    <a:pt x="978535" y="0"/>
                  </a:lnTo>
                  <a:close/>
                </a:path>
                <a:path w="5647690" h="2781300">
                  <a:moveTo>
                    <a:pt x="994918" y="2204720"/>
                  </a:moveTo>
                  <a:lnTo>
                    <a:pt x="982218" y="2204720"/>
                  </a:lnTo>
                  <a:lnTo>
                    <a:pt x="982218" y="2217420"/>
                  </a:lnTo>
                  <a:lnTo>
                    <a:pt x="994918" y="2217420"/>
                  </a:lnTo>
                  <a:lnTo>
                    <a:pt x="994918" y="2204720"/>
                  </a:lnTo>
                  <a:close/>
                </a:path>
                <a:path w="5647690" h="2781300">
                  <a:moveTo>
                    <a:pt x="994918" y="2153920"/>
                  </a:moveTo>
                  <a:lnTo>
                    <a:pt x="982218" y="2153920"/>
                  </a:lnTo>
                  <a:lnTo>
                    <a:pt x="982218" y="2166620"/>
                  </a:lnTo>
                  <a:lnTo>
                    <a:pt x="994918" y="2166620"/>
                  </a:lnTo>
                  <a:lnTo>
                    <a:pt x="994918" y="2153920"/>
                  </a:lnTo>
                  <a:close/>
                </a:path>
                <a:path w="5647690" h="2781300">
                  <a:moveTo>
                    <a:pt x="994918" y="2103120"/>
                  </a:moveTo>
                  <a:lnTo>
                    <a:pt x="982218" y="2103120"/>
                  </a:lnTo>
                  <a:lnTo>
                    <a:pt x="982218" y="2115820"/>
                  </a:lnTo>
                  <a:lnTo>
                    <a:pt x="994918" y="2115820"/>
                  </a:lnTo>
                  <a:lnTo>
                    <a:pt x="994918" y="2103120"/>
                  </a:lnTo>
                  <a:close/>
                </a:path>
                <a:path w="5647690" h="2781300">
                  <a:moveTo>
                    <a:pt x="994918" y="2052320"/>
                  </a:moveTo>
                  <a:lnTo>
                    <a:pt x="982218" y="2052320"/>
                  </a:lnTo>
                  <a:lnTo>
                    <a:pt x="982218" y="2065020"/>
                  </a:lnTo>
                  <a:lnTo>
                    <a:pt x="994918" y="2065020"/>
                  </a:lnTo>
                  <a:lnTo>
                    <a:pt x="994918" y="2052320"/>
                  </a:lnTo>
                  <a:close/>
                </a:path>
                <a:path w="5647690" h="2781300">
                  <a:moveTo>
                    <a:pt x="994918" y="2001520"/>
                  </a:moveTo>
                  <a:lnTo>
                    <a:pt x="982218" y="2001520"/>
                  </a:lnTo>
                  <a:lnTo>
                    <a:pt x="982218" y="2014220"/>
                  </a:lnTo>
                  <a:lnTo>
                    <a:pt x="994918" y="2014220"/>
                  </a:lnTo>
                  <a:lnTo>
                    <a:pt x="994918" y="2001520"/>
                  </a:lnTo>
                  <a:close/>
                </a:path>
                <a:path w="5647690" h="2781300">
                  <a:moveTo>
                    <a:pt x="994918" y="1950720"/>
                  </a:moveTo>
                  <a:lnTo>
                    <a:pt x="982218" y="1950720"/>
                  </a:lnTo>
                  <a:lnTo>
                    <a:pt x="982218" y="1963420"/>
                  </a:lnTo>
                  <a:lnTo>
                    <a:pt x="994918" y="1963420"/>
                  </a:lnTo>
                  <a:lnTo>
                    <a:pt x="994918" y="1950720"/>
                  </a:lnTo>
                  <a:close/>
                </a:path>
                <a:path w="5647690" h="2781300">
                  <a:moveTo>
                    <a:pt x="994918" y="1899920"/>
                  </a:moveTo>
                  <a:lnTo>
                    <a:pt x="982218" y="1899920"/>
                  </a:lnTo>
                  <a:lnTo>
                    <a:pt x="982218" y="1912620"/>
                  </a:lnTo>
                  <a:lnTo>
                    <a:pt x="994918" y="1912620"/>
                  </a:lnTo>
                  <a:lnTo>
                    <a:pt x="994918" y="1899920"/>
                  </a:lnTo>
                  <a:close/>
                </a:path>
                <a:path w="5647690" h="2781300">
                  <a:moveTo>
                    <a:pt x="994918" y="1849120"/>
                  </a:moveTo>
                  <a:lnTo>
                    <a:pt x="982218" y="1849120"/>
                  </a:lnTo>
                  <a:lnTo>
                    <a:pt x="982218" y="1861820"/>
                  </a:lnTo>
                  <a:lnTo>
                    <a:pt x="994918" y="1861820"/>
                  </a:lnTo>
                  <a:lnTo>
                    <a:pt x="994918" y="1849120"/>
                  </a:lnTo>
                  <a:close/>
                </a:path>
                <a:path w="5647690" h="2781300">
                  <a:moveTo>
                    <a:pt x="994918" y="1798320"/>
                  </a:moveTo>
                  <a:lnTo>
                    <a:pt x="982218" y="1798320"/>
                  </a:lnTo>
                  <a:lnTo>
                    <a:pt x="982218" y="1811020"/>
                  </a:lnTo>
                  <a:lnTo>
                    <a:pt x="994918" y="1811020"/>
                  </a:lnTo>
                  <a:lnTo>
                    <a:pt x="994918" y="1798320"/>
                  </a:lnTo>
                  <a:close/>
                </a:path>
                <a:path w="5647690" h="2781300">
                  <a:moveTo>
                    <a:pt x="994918" y="1747520"/>
                  </a:moveTo>
                  <a:lnTo>
                    <a:pt x="982218" y="1747520"/>
                  </a:lnTo>
                  <a:lnTo>
                    <a:pt x="982218" y="1760220"/>
                  </a:lnTo>
                  <a:lnTo>
                    <a:pt x="994918" y="1760220"/>
                  </a:lnTo>
                  <a:lnTo>
                    <a:pt x="994918" y="1747520"/>
                  </a:lnTo>
                  <a:close/>
                </a:path>
                <a:path w="5647690" h="2781300">
                  <a:moveTo>
                    <a:pt x="994918" y="1696720"/>
                  </a:moveTo>
                  <a:lnTo>
                    <a:pt x="982218" y="1696720"/>
                  </a:lnTo>
                  <a:lnTo>
                    <a:pt x="982218" y="1709420"/>
                  </a:lnTo>
                  <a:lnTo>
                    <a:pt x="994918" y="1709420"/>
                  </a:lnTo>
                  <a:lnTo>
                    <a:pt x="994918" y="1696720"/>
                  </a:lnTo>
                  <a:close/>
                </a:path>
                <a:path w="5647690" h="2781300">
                  <a:moveTo>
                    <a:pt x="994918" y="1645920"/>
                  </a:moveTo>
                  <a:lnTo>
                    <a:pt x="982218" y="1645920"/>
                  </a:lnTo>
                  <a:lnTo>
                    <a:pt x="982218" y="1658620"/>
                  </a:lnTo>
                  <a:lnTo>
                    <a:pt x="994918" y="1658620"/>
                  </a:lnTo>
                  <a:lnTo>
                    <a:pt x="994918" y="1645920"/>
                  </a:lnTo>
                  <a:close/>
                </a:path>
                <a:path w="5647690" h="2781300">
                  <a:moveTo>
                    <a:pt x="994918" y="1595120"/>
                  </a:moveTo>
                  <a:lnTo>
                    <a:pt x="982218" y="1595120"/>
                  </a:lnTo>
                  <a:lnTo>
                    <a:pt x="982218" y="1607820"/>
                  </a:lnTo>
                  <a:lnTo>
                    <a:pt x="994918" y="1607820"/>
                  </a:lnTo>
                  <a:lnTo>
                    <a:pt x="994918" y="1595120"/>
                  </a:lnTo>
                  <a:close/>
                </a:path>
                <a:path w="5647690" h="2781300">
                  <a:moveTo>
                    <a:pt x="994918" y="1544320"/>
                  </a:moveTo>
                  <a:lnTo>
                    <a:pt x="982218" y="1544320"/>
                  </a:lnTo>
                  <a:lnTo>
                    <a:pt x="982218" y="1557020"/>
                  </a:lnTo>
                  <a:lnTo>
                    <a:pt x="994918" y="1557020"/>
                  </a:lnTo>
                  <a:lnTo>
                    <a:pt x="994918" y="1544320"/>
                  </a:lnTo>
                  <a:close/>
                </a:path>
                <a:path w="5647690" h="2781300">
                  <a:moveTo>
                    <a:pt x="994918" y="1493520"/>
                  </a:moveTo>
                  <a:lnTo>
                    <a:pt x="982218" y="1493520"/>
                  </a:lnTo>
                  <a:lnTo>
                    <a:pt x="982218" y="1506220"/>
                  </a:lnTo>
                  <a:lnTo>
                    <a:pt x="994918" y="1506220"/>
                  </a:lnTo>
                  <a:lnTo>
                    <a:pt x="994918" y="1493520"/>
                  </a:lnTo>
                  <a:close/>
                </a:path>
                <a:path w="5647690" h="2781300">
                  <a:moveTo>
                    <a:pt x="994918" y="1442720"/>
                  </a:moveTo>
                  <a:lnTo>
                    <a:pt x="982218" y="1442720"/>
                  </a:lnTo>
                  <a:lnTo>
                    <a:pt x="982218" y="1455420"/>
                  </a:lnTo>
                  <a:lnTo>
                    <a:pt x="994918" y="1455420"/>
                  </a:lnTo>
                  <a:lnTo>
                    <a:pt x="994918" y="1442720"/>
                  </a:lnTo>
                  <a:close/>
                </a:path>
                <a:path w="5647690" h="2781300">
                  <a:moveTo>
                    <a:pt x="994918" y="1391920"/>
                  </a:moveTo>
                  <a:lnTo>
                    <a:pt x="982218" y="1391920"/>
                  </a:lnTo>
                  <a:lnTo>
                    <a:pt x="982218" y="1404620"/>
                  </a:lnTo>
                  <a:lnTo>
                    <a:pt x="994918" y="1404620"/>
                  </a:lnTo>
                  <a:lnTo>
                    <a:pt x="994918" y="1391920"/>
                  </a:lnTo>
                  <a:close/>
                </a:path>
                <a:path w="5647690" h="2781300">
                  <a:moveTo>
                    <a:pt x="994918" y="1341120"/>
                  </a:moveTo>
                  <a:lnTo>
                    <a:pt x="982218" y="1341120"/>
                  </a:lnTo>
                  <a:lnTo>
                    <a:pt x="982218" y="1353820"/>
                  </a:lnTo>
                  <a:lnTo>
                    <a:pt x="994918" y="1353820"/>
                  </a:lnTo>
                  <a:lnTo>
                    <a:pt x="994918" y="1341120"/>
                  </a:lnTo>
                  <a:close/>
                </a:path>
                <a:path w="5647690" h="2781300">
                  <a:moveTo>
                    <a:pt x="994918" y="1290320"/>
                  </a:moveTo>
                  <a:lnTo>
                    <a:pt x="982218" y="1290320"/>
                  </a:lnTo>
                  <a:lnTo>
                    <a:pt x="982218" y="1303020"/>
                  </a:lnTo>
                  <a:lnTo>
                    <a:pt x="994918" y="1303020"/>
                  </a:lnTo>
                  <a:lnTo>
                    <a:pt x="994918" y="1290320"/>
                  </a:lnTo>
                  <a:close/>
                </a:path>
                <a:path w="5647690" h="2781300">
                  <a:moveTo>
                    <a:pt x="994918" y="1239520"/>
                  </a:moveTo>
                  <a:lnTo>
                    <a:pt x="982218" y="1239520"/>
                  </a:lnTo>
                  <a:lnTo>
                    <a:pt x="982218" y="1252220"/>
                  </a:lnTo>
                  <a:lnTo>
                    <a:pt x="994918" y="1252220"/>
                  </a:lnTo>
                  <a:lnTo>
                    <a:pt x="994918" y="1239520"/>
                  </a:lnTo>
                  <a:close/>
                </a:path>
                <a:path w="5647690" h="2781300">
                  <a:moveTo>
                    <a:pt x="994918" y="1188720"/>
                  </a:moveTo>
                  <a:lnTo>
                    <a:pt x="982218" y="1188720"/>
                  </a:lnTo>
                  <a:lnTo>
                    <a:pt x="982218" y="1201420"/>
                  </a:lnTo>
                  <a:lnTo>
                    <a:pt x="994918" y="1201420"/>
                  </a:lnTo>
                  <a:lnTo>
                    <a:pt x="994918" y="1188720"/>
                  </a:lnTo>
                  <a:close/>
                </a:path>
                <a:path w="5647690" h="2781300">
                  <a:moveTo>
                    <a:pt x="994918" y="1137920"/>
                  </a:moveTo>
                  <a:lnTo>
                    <a:pt x="982218" y="1137920"/>
                  </a:lnTo>
                  <a:lnTo>
                    <a:pt x="982218" y="1150620"/>
                  </a:lnTo>
                  <a:lnTo>
                    <a:pt x="994918" y="1150620"/>
                  </a:lnTo>
                  <a:lnTo>
                    <a:pt x="994918" y="1137920"/>
                  </a:lnTo>
                  <a:close/>
                </a:path>
                <a:path w="5647690" h="2781300">
                  <a:moveTo>
                    <a:pt x="994918" y="1087120"/>
                  </a:moveTo>
                  <a:lnTo>
                    <a:pt x="982218" y="1087120"/>
                  </a:lnTo>
                  <a:lnTo>
                    <a:pt x="982218" y="1099820"/>
                  </a:lnTo>
                  <a:lnTo>
                    <a:pt x="994918" y="1099820"/>
                  </a:lnTo>
                  <a:lnTo>
                    <a:pt x="994918" y="1087120"/>
                  </a:lnTo>
                  <a:close/>
                </a:path>
                <a:path w="5647690" h="2781300">
                  <a:moveTo>
                    <a:pt x="1018794" y="2231644"/>
                  </a:moveTo>
                  <a:lnTo>
                    <a:pt x="1006094" y="2231644"/>
                  </a:lnTo>
                  <a:lnTo>
                    <a:pt x="1006094" y="2244344"/>
                  </a:lnTo>
                  <a:lnTo>
                    <a:pt x="1018794" y="2244344"/>
                  </a:lnTo>
                  <a:lnTo>
                    <a:pt x="1018794" y="2231644"/>
                  </a:lnTo>
                  <a:close/>
                </a:path>
                <a:path w="5647690" h="2781300">
                  <a:moveTo>
                    <a:pt x="1029335" y="0"/>
                  </a:moveTo>
                  <a:lnTo>
                    <a:pt x="1016635" y="0"/>
                  </a:lnTo>
                  <a:lnTo>
                    <a:pt x="1016635" y="12700"/>
                  </a:lnTo>
                  <a:lnTo>
                    <a:pt x="1029335" y="12700"/>
                  </a:lnTo>
                  <a:lnTo>
                    <a:pt x="1029335" y="0"/>
                  </a:lnTo>
                  <a:close/>
                </a:path>
                <a:path w="5647690" h="2781300">
                  <a:moveTo>
                    <a:pt x="1069594" y="2231644"/>
                  </a:moveTo>
                  <a:lnTo>
                    <a:pt x="1056894" y="2231644"/>
                  </a:lnTo>
                  <a:lnTo>
                    <a:pt x="1056894" y="2244344"/>
                  </a:lnTo>
                  <a:lnTo>
                    <a:pt x="1069594" y="2244344"/>
                  </a:lnTo>
                  <a:lnTo>
                    <a:pt x="1069594" y="2231644"/>
                  </a:lnTo>
                  <a:close/>
                </a:path>
                <a:path w="5647690" h="2781300">
                  <a:moveTo>
                    <a:pt x="1080135" y="0"/>
                  </a:moveTo>
                  <a:lnTo>
                    <a:pt x="1067435" y="0"/>
                  </a:lnTo>
                  <a:lnTo>
                    <a:pt x="1067435" y="12700"/>
                  </a:lnTo>
                  <a:lnTo>
                    <a:pt x="1080135" y="12700"/>
                  </a:lnTo>
                  <a:lnTo>
                    <a:pt x="1080135" y="0"/>
                  </a:lnTo>
                  <a:close/>
                </a:path>
                <a:path w="5647690" h="2781300">
                  <a:moveTo>
                    <a:pt x="1120394" y="2231644"/>
                  </a:moveTo>
                  <a:lnTo>
                    <a:pt x="1107694" y="2231644"/>
                  </a:lnTo>
                  <a:lnTo>
                    <a:pt x="1107694" y="2244344"/>
                  </a:lnTo>
                  <a:lnTo>
                    <a:pt x="1120394" y="2244344"/>
                  </a:lnTo>
                  <a:lnTo>
                    <a:pt x="1120394" y="2231644"/>
                  </a:lnTo>
                  <a:close/>
                </a:path>
                <a:path w="5647690" h="2781300">
                  <a:moveTo>
                    <a:pt x="1130935" y="0"/>
                  </a:moveTo>
                  <a:lnTo>
                    <a:pt x="1118235" y="0"/>
                  </a:lnTo>
                  <a:lnTo>
                    <a:pt x="1118235" y="12700"/>
                  </a:lnTo>
                  <a:lnTo>
                    <a:pt x="1130935" y="12700"/>
                  </a:lnTo>
                  <a:lnTo>
                    <a:pt x="1130935" y="0"/>
                  </a:lnTo>
                  <a:close/>
                </a:path>
                <a:path w="5647690" h="2781300">
                  <a:moveTo>
                    <a:pt x="1171194" y="2231644"/>
                  </a:moveTo>
                  <a:lnTo>
                    <a:pt x="1158494" y="2231644"/>
                  </a:lnTo>
                  <a:lnTo>
                    <a:pt x="1158494" y="2244344"/>
                  </a:lnTo>
                  <a:lnTo>
                    <a:pt x="1171194" y="2244344"/>
                  </a:lnTo>
                  <a:lnTo>
                    <a:pt x="1171194" y="2231644"/>
                  </a:lnTo>
                  <a:close/>
                </a:path>
                <a:path w="5647690" h="2781300">
                  <a:moveTo>
                    <a:pt x="1181735" y="0"/>
                  </a:moveTo>
                  <a:lnTo>
                    <a:pt x="1169035" y="0"/>
                  </a:lnTo>
                  <a:lnTo>
                    <a:pt x="1169035" y="12700"/>
                  </a:lnTo>
                  <a:lnTo>
                    <a:pt x="1181735" y="12700"/>
                  </a:lnTo>
                  <a:lnTo>
                    <a:pt x="1181735" y="0"/>
                  </a:lnTo>
                  <a:close/>
                </a:path>
                <a:path w="5647690" h="2781300">
                  <a:moveTo>
                    <a:pt x="1221994" y="2231644"/>
                  </a:moveTo>
                  <a:lnTo>
                    <a:pt x="1209294" y="2231644"/>
                  </a:lnTo>
                  <a:lnTo>
                    <a:pt x="1209294" y="2244344"/>
                  </a:lnTo>
                  <a:lnTo>
                    <a:pt x="1221994" y="2244344"/>
                  </a:lnTo>
                  <a:lnTo>
                    <a:pt x="1221994" y="2231644"/>
                  </a:lnTo>
                  <a:close/>
                </a:path>
                <a:path w="5647690" h="2781300">
                  <a:moveTo>
                    <a:pt x="1232535" y="0"/>
                  </a:moveTo>
                  <a:lnTo>
                    <a:pt x="1219835" y="0"/>
                  </a:lnTo>
                  <a:lnTo>
                    <a:pt x="1219835" y="12700"/>
                  </a:lnTo>
                  <a:lnTo>
                    <a:pt x="1232535" y="12700"/>
                  </a:lnTo>
                  <a:lnTo>
                    <a:pt x="1232535" y="0"/>
                  </a:lnTo>
                  <a:close/>
                </a:path>
                <a:path w="5647690" h="2781300">
                  <a:moveTo>
                    <a:pt x="1272794" y="2231644"/>
                  </a:moveTo>
                  <a:lnTo>
                    <a:pt x="1260094" y="2231644"/>
                  </a:lnTo>
                  <a:lnTo>
                    <a:pt x="1260094" y="2244344"/>
                  </a:lnTo>
                  <a:lnTo>
                    <a:pt x="1272794" y="2244344"/>
                  </a:lnTo>
                  <a:lnTo>
                    <a:pt x="1272794" y="2231644"/>
                  </a:lnTo>
                  <a:close/>
                </a:path>
                <a:path w="5647690" h="2781300">
                  <a:moveTo>
                    <a:pt x="1283335" y="0"/>
                  </a:moveTo>
                  <a:lnTo>
                    <a:pt x="1270635" y="0"/>
                  </a:lnTo>
                  <a:lnTo>
                    <a:pt x="1270635" y="12700"/>
                  </a:lnTo>
                  <a:lnTo>
                    <a:pt x="1283335" y="12700"/>
                  </a:lnTo>
                  <a:lnTo>
                    <a:pt x="1283335" y="0"/>
                  </a:lnTo>
                  <a:close/>
                </a:path>
                <a:path w="5647690" h="2781300">
                  <a:moveTo>
                    <a:pt x="1323594" y="2231644"/>
                  </a:moveTo>
                  <a:lnTo>
                    <a:pt x="1310894" y="2231644"/>
                  </a:lnTo>
                  <a:lnTo>
                    <a:pt x="1310894" y="2244344"/>
                  </a:lnTo>
                  <a:lnTo>
                    <a:pt x="1323594" y="2244344"/>
                  </a:lnTo>
                  <a:lnTo>
                    <a:pt x="1323594" y="2231644"/>
                  </a:lnTo>
                  <a:close/>
                </a:path>
                <a:path w="5647690" h="2781300">
                  <a:moveTo>
                    <a:pt x="1334135" y="0"/>
                  </a:moveTo>
                  <a:lnTo>
                    <a:pt x="1321435" y="0"/>
                  </a:lnTo>
                  <a:lnTo>
                    <a:pt x="1321435" y="12700"/>
                  </a:lnTo>
                  <a:lnTo>
                    <a:pt x="1334135" y="12700"/>
                  </a:lnTo>
                  <a:lnTo>
                    <a:pt x="1334135" y="0"/>
                  </a:lnTo>
                  <a:close/>
                </a:path>
                <a:path w="5647690" h="2781300">
                  <a:moveTo>
                    <a:pt x="1374394" y="2231644"/>
                  </a:moveTo>
                  <a:lnTo>
                    <a:pt x="1361694" y="2231644"/>
                  </a:lnTo>
                  <a:lnTo>
                    <a:pt x="1361694" y="2244344"/>
                  </a:lnTo>
                  <a:lnTo>
                    <a:pt x="1374394" y="2244344"/>
                  </a:lnTo>
                  <a:lnTo>
                    <a:pt x="1374394" y="2231644"/>
                  </a:lnTo>
                  <a:close/>
                </a:path>
                <a:path w="5647690" h="2781300">
                  <a:moveTo>
                    <a:pt x="1384935" y="0"/>
                  </a:moveTo>
                  <a:lnTo>
                    <a:pt x="1372235" y="0"/>
                  </a:lnTo>
                  <a:lnTo>
                    <a:pt x="1372235" y="12700"/>
                  </a:lnTo>
                  <a:lnTo>
                    <a:pt x="1384935" y="12700"/>
                  </a:lnTo>
                  <a:lnTo>
                    <a:pt x="1384935" y="0"/>
                  </a:lnTo>
                  <a:close/>
                </a:path>
                <a:path w="5647690" h="2781300">
                  <a:moveTo>
                    <a:pt x="1406144" y="2212594"/>
                  </a:moveTo>
                  <a:lnTo>
                    <a:pt x="1393444" y="2212594"/>
                  </a:lnTo>
                  <a:lnTo>
                    <a:pt x="1393444" y="2225294"/>
                  </a:lnTo>
                  <a:lnTo>
                    <a:pt x="1406144" y="2225294"/>
                  </a:lnTo>
                  <a:lnTo>
                    <a:pt x="1406144" y="2212594"/>
                  </a:lnTo>
                  <a:close/>
                </a:path>
                <a:path w="5647690" h="2781300">
                  <a:moveTo>
                    <a:pt x="1406144" y="2161794"/>
                  </a:moveTo>
                  <a:lnTo>
                    <a:pt x="1393444" y="2161794"/>
                  </a:lnTo>
                  <a:lnTo>
                    <a:pt x="1393444" y="2174494"/>
                  </a:lnTo>
                  <a:lnTo>
                    <a:pt x="1406144" y="2174494"/>
                  </a:lnTo>
                  <a:lnTo>
                    <a:pt x="1406144" y="2161794"/>
                  </a:lnTo>
                  <a:close/>
                </a:path>
                <a:path w="5647690" h="2781300">
                  <a:moveTo>
                    <a:pt x="1406144" y="2110994"/>
                  </a:moveTo>
                  <a:lnTo>
                    <a:pt x="1393444" y="2110994"/>
                  </a:lnTo>
                  <a:lnTo>
                    <a:pt x="1393444" y="2123694"/>
                  </a:lnTo>
                  <a:lnTo>
                    <a:pt x="1406144" y="2123694"/>
                  </a:lnTo>
                  <a:lnTo>
                    <a:pt x="1406144" y="2110994"/>
                  </a:lnTo>
                  <a:close/>
                </a:path>
                <a:path w="5647690" h="2781300">
                  <a:moveTo>
                    <a:pt x="1406144" y="2060194"/>
                  </a:moveTo>
                  <a:lnTo>
                    <a:pt x="1393444" y="2060194"/>
                  </a:lnTo>
                  <a:lnTo>
                    <a:pt x="1393444" y="2072894"/>
                  </a:lnTo>
                  <a:lnTo>
                    <a:pt x="1406144" y="2072894"/>
                  </a:lnTo>
                  <a:lnTo>
                    <a:pt x="1406144" y="2060194"/>
                  </a:lnTo>
                  <a:close/>
                </a:path>
                <a:path w="5647690" h="2781300">
                  <a:moveTo>
                    <a:pt x="1406144" y="2009394"/>
                  </a:moveTo>
                  <a:lnTo>
                    <a:pt x="1393444" y="2009394"/>
                  </a:lnTo>
                  <a:lnTo>
                    <a:pt x="1393444" y="2022094"/>
                  </a:lnTo>
                  <a:lnTo>
                    <a:pt x="1406144" y="2022094"/>
                  </a:lnTo>
                  <a:lnTo>
                    <a:pt x="1406144" y="2009394"/>
                  </a:lnTo>
                  <a:close/>
                </a:path>
                <a:path w="5647690" h="2781300">
                  <a:moveTo>
                    <a:pt x="1435735" y="0"/>
                  </a:moveTo>
                  <a:lnTo>
                    <a:pt x="1423035" y="0"/>
                  </a:lnTo>
                  <a:lnTo>
                    <a:pt x="1423035" y="12700"/>
                  </a:lnTo>
                  <a:lnTo>
                    <a:pt x="1435735" y="12700"/>
                  </a:lnTo>
                  <a:lnTo>
                    <a:pt x="1435735" y="0"/>
                  </a:lnTo>
                  <a:close/>
                </a:path>
                <a:path w="5647690" h="2781300">
                  <a:moveTo>
                    <a:pt x="1486535" y="0"/>
                  </a:moveTo>
                  <a:lnTo>
                    <a:pt x="1473835" y="0"/>
                  </a:lnTo>
                  <a:lnTo>
                    <a:pt x="1473835" y="12700"/>
                  </a:lnTo>
                  <a:lnTo>
                    <a:pt x="1486535" y="12700"/>
                  </a:lnTo>
                  <a:lnTo>
                    <a:pt x="1486535" y="0"/>
                  </a:lnTo>
                  <a:close/>
                </a:path>
                <a:path w="5647690" h="2781300">
                  <a:moveTo>
                    <a:pt x="1511427" y="686435"/>
                  </a:moveTo>
                  <a:lnTo>
                    <a:pt x="1498727" y="686435"/>
                  </a:lnTo>
                  <a:lnTo>
                    <a:pt x="1498727" y="699516"/>
                  </a:lnTo>
                  <a:lnTo>
                    <a:pt x="1511046" y="699516"/>
                  </a:lnTo>
                  <a:lnTo>
                    <a:pt x="1511046" y="692797"/>
                  </a:lnTo>
                  <a:lnTo>
                    <a:pt x="1511427" y="693166"/>
                  </a:lnTo>
                  <a:lnTo>
                    <a:pt x="1511427" y="686816"/>
                  </a:lnTo>
                  <a:lnTo>
                    <a:pt x="1511427" y="686435"/>
                  </a:lnTo>
                  <a:close/>
                </a:path>
                <a:path w="5647690" h="2781300">
                  <a:moveTo>
                    <a:pt x="1511427" y="635635"/>
                  </a:moveTo>
                  <a:lnTo>
                    <a:pt x="1498727" y="635635"/>
                  </a:lnTo>
                  <a:lnTo>
                    <a:pt x="1498727" y="648335"/>
                  </a:lnTo>
                  <a:lnTo>
                    <a:pt x="1511427" y="648335"/>
                  </a:lnTo>
                  <a:lnTo>
                    <a:pt x="1511427" y="635635"/>
                  </a:lnTo>
                  <a:close/>
                </a:path>
                <a:path w="5647690" h="2781300">
                  <a:moveTo>
                    <a:pt x="1511427" y="584835"/>
                  </a:moveTo>
                  <a:lnTo>
                    <a:pt x="1498727" y="584835"/>
                  </a:lnTo>
                  <a:lnTo>
                    <a:pt x="1498727" y="597535"/>
                  </a:lnTo>
                  <a:lnTo>
                    <a:pt x="1511427" y="597535"/>
                  </a:lnTo>
                  <a:lnTo>
                    <a:pt x="1511427" y="584835"/>
                  </a:lnTo>
                  <a:close/>
                </a:path>
                <a:path w="5647690" h="2781300">
                  <a:moveTo>
                    <a:pt x="1511427" y="534035"/>
                  </a:moveTo>
                  <a:lnTo>
                    <a:pt x="1498727" y="534035"/>
                  </a:lnTo>
                  <a:lnTo>
                    <a:pt x="1498727" y="546735"/>
                  </a:lnTo>
                  <a:lnTo>
                    <a:pt x="1511427" y="546735"/>
                  </a:lnTo>
                  <a:lnTo>
                    <a:pt x="1511427" y="534035"/>
                  </a:lnTo>
                  <a:close/>
                </a:path>
                <a:path w="5647690" h="2781300">
                  <a:moveTo>
                    <a:pt x="1511427" y="483235"/>
                  </a:moveTo>
                  <a:lnTo>
                    <a:pt x="1498727" y="483235"/>
                  </a:lnTo>
                  <a:lnTo>
                    <a:pt x="1498727" y="495935"/>
                  </a:lnTo>
                  <a:lnTo>
                    <a:pt x="1511427" y="495935"/>
                  </a:lnTo>
                  <a:lnTo>
                    <a:pt x="1511427" y="483235"/>
                  </a:lnTo>
                  <a:close/>
                </a:path>
                <a:path w="5647690" h="2781300">
                  <a:moveTo>
                    <a:pt x="1511427" y="432435"/>
                  </a:moveTo>
                  <a:lnTo>
                    <a:pt x="1498727" y="432435"/>
                  </a:lnTo>
                  <a:lnTo>
                    <a:pt x="1498727" y="445135"/>
                  </a:lnTo>
                  <a:lnTo>
                    <a:pt x="1511427" y="445135"/>
                  </a:lnTo>
                  <a:lnTo>
                    <a:pt x="1511427" y="432435"/>
                  </a:lnTo>
                  <a:close/>
                </a:path>
                <a:path w="5647690" h="2781300">
                  <a:moveTo>
                    <a:pt x="1511427" y="381635"/>
                  </a:moveTo>
                  <a:lnTo>
                    <a:pt x="1498727" y="381635"/>
                  </a:lnTo>
                  <a:lnTo>
                    <a:pt x="1498727" y="394335"/>
                  </a:lnTo>
                  <a:lnTo>
                    <a:pt x="1511427" y="394335"/>
                  </a:lnTo>
                  <a:lnTo>
                    <a:pt x="1511427" y="381635"/>
                  </a:lnTo>
                  <a:close/>
                </a:path>
                <a:path w="5647690" h="2781300">
                  <a:moveTo>
                    <a:pt x="1511427" y="330835"/>
                  </a:moveTo>
                  <a:lnTo>
                    <a:pt x="1498727" y="330835"/>
                  </a:lnTo>
                  <a:lnTo>
                    <a:pt x="1498727" y="343535"/>
                  </a:lnTo>
                  <a:lnTo>
                    <a:pt x="1511427" y="343535"/>
                  </a:lnTo>
                  <a:lnTo>
                    <a:pt x="1511427" y="330835"/>
                  </a:lnTo>
                  <a:close/>
                </a:path>
                <a:path w="5647690" h="2781300">
                  <a:moveTo>
                    <a:pt x="1511427" y="280035"/>
                  </a:moveTo>
                  <a:lnTo>
                    <a:pt x="1498727" y="280035"/>
                  </a:lnTo>
                  <a:lnTo>
                    <a:pt x="1498727" y="292735"/>
                  </a:lnTo>
                  <a:lnTo>
                    <a:pt x="1511427" y="292735"/>
                  </a:lnTo>
                  <a:lnTo>
                    <a:pt x="1511427" y="280035"/>
                  </a:lnTo>
                  <a:close/>
                </a:path>
                <a:path w="5647690" h="2781300">
                  <a:moveTo>
                    <a:pt x="1511427" y="229235"/>
                  </a:moveTo>
                  <a:lnTo>
                    <a:pt x="1498727" y="229235"/>
                  </a:lnTo>
                  <a:lnTo>
                    <a:pt x="1498727" y="241935"/>
                  </a:lnTo>
                  <a:lnTo>
                    <a:pt x="1511427" y="241935"/>
                  </a:lnTo>
                  <a:lnTo>
                    <a:pt x="1511427" y="229235"/>
                  </a:lnTo>
                  <a:close/>
                </a:path>
                <a:path w="5647690" h="2781300">
                  <a:moveTo>
                    <a:pt x="1511427" y="178435"/>
                  </a:moveTo>
                  <a:lnTo>
                    <a:pt x="1498727" y="178435"/>
                  </a:lnTo>
                  <a:lnTo>
                    <a:pt x="1498727" y="191135"/>
                  </a:lnTo>
                  <a:lnTo>
                    <a:pt x="1511427" y="191135"/>
                  </a:lnTo>
                  <a:lnTo>
                    <a:pt x="1511427" y="178435"/>
                  </a:lnTo>
                  <a:close/>
                </a:path>
                <a:path w="5647690" h="2781300">
                  <a:moveTo>
                    <a:pt x="1511427" y="127635"/>
                  </a:moveTo>
                  <a:lnTo>
                    <a:pt x="1498727" y="127635"/>
                  </a:lnTo>
                  <a:lnTo>
                    <a:pt x="1498727" y="140335"/>
                  </a:lnTo>
                  <a:lnTo>
                    <a:pt x="1511427" y="140335"/>
                  </a:lnTo>
                  <a:lnTo>
                    <a:pt x="1511427" y="127635"/>
                  </a:lnTo>
                  <a:close/>
                </a:path>
                <a:path w="5647690" h="2781300">
                  <a:moveTo>
                    <a:pt x="1511427" y="76835"/>
                  </a:moveTo>
                  <a:lnTo>
                    <a:pt x="1498727" y="76835"/>
                  </a:lnTo>
                  <a:lnTo>
                    <a:pt x="1498727" y="89535"/>
                  </a:lnTo>
                  <a:lnTo>
                    <a:pt x="1511427" y="89535"/>
                  </a:lnTo>
                  <a:lnTo>
                    <a:pt x="1511427" y="76835"/>
                  </a:lnTo>
                  <a:close/>
                </a:path>
                <a:path w="5647690" h="2781300">
                  <a:moveTo>
                    <a:pt x="1511427" y="26035"/>
                  </a:moveTo>
                  <a:lnTo>
                    <a:pt x="1498727" y="26035"/>
                  </a:lnTo>
                  <a:lnTo>
                    <a:pt x="1498727" y="38735"/>
                  </a:lnTo>
                  <a:lnTo>
                    <a:pt x="1511427" y="38735"/>
                  </a:lnTo>
                  <a:lnTo>
                    <a:pt x="1511427" y="26035"/>
                  </a:lnTo>
                  <a:close/>
                </a:path>
                <a:path w="5647690" h="2781300">
                  <a:moveTo>
                    <a:pt x="3019298" y="283337"/>
                  </a:moveTo>
                  <a:lnTo>
                    <a:pt x="3006598" y="283337"/>
                  </a:lnTo>
                  <a:lnTo>
                    <a:pt x="3006598" y="296037"/>
                  </a:lnTo>
                  <a:lnTo>
                    <a:pt x="3019298" y="296037"/>
                  </a:lnTo>
                  <a:lnTo>
                    <a:pt x="3019298" y="283337"/>
                  </a:lnTo>
                  <a:close/>
                </a:path>
                <a:path w="5647690" h="2781300">
                  <a:moveTo>
                    <a:pt x="3019298" y="232537"/>
                  </a:moveTo>
                  <a:lnTo>
                    <a:pt x="3006598" y="232537"/>
                  </a:lnTo>
                  <a:lnTo>
                    <a:pt x="3006598" y="245237"/>
                  </a:lnTo>
                  <a:lnTo>
                    <a:pt x="3019298" y="245237"/>
                  </a:lnTo>
                  <a:lnTo>
                    <a:pt x="3019298" y="232537"/>
                  </a:lnTo>
                  <a:close/>
                </a:path>
                <a:path w="5647690" h="2781300">
                  <a:moveTo>
                    <a:pt x="3019298" y="181737"/>
                  </a:moveTo>
                  <a:lnTo>
                    <a:pt x="3006598" y="181737"/>
                  </a:lnTo>
                  <a:lnTo>
                    <a:pt x="3006598" y="194437"/>
                  </a:lnTo>
                  <a:lnTo>
                    <a:pt x="3019298" y="194437"/>
                  </a:lnTo>
                  <a:lnTo>
                    <a:pt x="3019298" y="181737"/>
                  </a:lnTo>
                  <a:close/>
                </a:path>
                <a:path w="5647690" h="2781300">
                  <a:moveTo>
                    <a:pt x="3019298" y="130937"/>
                  </a:moveTo>
                  <a:lnTo>
                    <a:pt x="3006598" y="130937"/>
                  </a:lnTo>
                  <a:lnTo>
                    <a:pt x="3006598" y="143637"/>
                  </a:lnTo>
                  <a:lnTo>
                    <a:pt x="3019298" y="143637"/>
                  </a:lnTo>
                  <a:lnTo>
                    <a:pt x="3019298" y="130937"/>
                  </a:lnTo>
                  <a:close/>
                </a:path>
                <a:path w="5647690" h="2781300">
                  <a:moveTo>
                    <a:pt x="3019298" y="80137"/>
                  </a:moveTo>
                  <a:lnTo>
                    <a:pt x="3006598" y="80137"/>
                  </a:lnTo>
                  <a:lnTo>
                    <a:pt x="3006598" y="92837"/>
                  </a:lnTo>
                  <a:lnTo>
                    <a:pt x="3019298" y="92837"/>
                  </a:lnTo>
                  <a:lnTo>
                    <a:pt x="3019298" y="80137"/>
                  </a:lnTo>
                  <a:close/>
                </a:path>
                <a:path w="5647690" h="2781300">
                  <a:moveTo>
                    <a:pt x="3051048" y="61087"/>
                  </a:moveTo>
                  <a:lnTo>
                    <a:pt x="3038348" y="61087"/>
                  </a:lnTo>
                  <a:lnTo>
                    <a:pt x="3038348" y="73787"/>
                  </a:lnTo>
                  <a:lnTo>
                    <a:pt x="3051048" y="73787"/>
                  </a:lnTo>
                  <a:lnTo>
                    <a:pt x="3051048" y="61087"/>
                  </a:lnTo>
                  <a:close/>
                </a:path>
                <a:path w="5647690" h="2781300">
                  <a:moveTo>
                    <a:pt x="3101848" y="61087"/>
                  </a:moveTo>
                  <a:lnTo>
                    <a:pt x="3089148" y="61087"/>
                  </a:lnTo>
                  <a:lnTo>
                    <a:pt x="3089148" y="73787"/>
                  </a:lnTo>
                  <a:lnTo>
                    <a:pt x="3101848" y="73787"/>
                  </a:lnTo>
                  <a:lnTo>
                    <a:pt x="3101848" y="61087"/>
                  </a:lnTo>
                  <a:close/>
                </a:path>
                <a:path w="5647690" h="2781300">
                  <a:moveTo>
                    <a:pt x="3152648" y="61087"/>
                  </a:moveTo>
                  <a:lnTo>
                    <a:pt x="3139948" y="61087"/>
                  </a:lnTo>
                  <a:lnTo>
                    <a:pt x="3139948" y="73787"/>
                  </a:lnTo>
                  <a:lnTo>
                    <a:pt x="3152648" y="73787"/>
                  </a:lnTo>
                  <a:lnTo>
                    <a:pt x="3152648" y="61087"/>
                  </a:lnTo>
                  <a:close/>
                </a:path>
                <a:path w="5647690" h="2781300">
                  <a:moveTo>
                    <a:pt x="3203448" y="61087"/>
                  </a:moveTo>
                  <a:lnTo>
                    <a:pt x="3190748" y="61087"/>
                  </a:lnTo>
                  <a:lnTo>
                    <a:pt x="3190748" y="73787"/>
                  </a:lnTo>
                  <a:lnTo>
                    <a:pt x="3203448" y="73787"/>
                  </a:lnTo>
                  <a:lnTo>
                    <a:pt x="3203448" y="61087"/>
                  </a:lnTo>
                  <a:close/>
                </a:path>
                <a:path w="5647690" h="2781300">
                  <a:moveTo>
                    <a:pt x="3254248" y="61087"/>
                  </a:moveTo>
                  <a:lnTo>
                    <a:pt x="3241548" y="61087"/>
                  </a:lnTo>
                  <a:lnTo>
                    <a:pt x="3241548" y="73787"/>
                  </a:lnTo>
                  <a:lnTo>
                    <a:pt x="3254248" y="73787"/>
                  </a:lnTo>
                  <a:lnTo>
                    <a:pt x="3254248" y="61087"/>
                  </a:lnTo>
                  <a:close/>
                </a:path>
                <a:path w="5647690" h="2781300">
                  <a:moveTo>
                    <a:pt x="3305048" y="61087"/>
                  </a:moveTo>
                  <a:lnTo>
                    <a:pt x="3292348" y="61087"/>
                  </a:lnTo>
                  <a:lnTo>
                    <a:pt x="3292348" y="73787"/>
                  </a:lnTo>
                  <a:lnTo>
                    <a:pt x="3305048" y="73787"/>
                  </a:lnTo>
                  <a:lnTo>
                    <a:pt x="3305048" y="61087"/>
                  </a:lnTo>
                  <a:close/>
                </a:path>
                <a:path w="5647690" h="2781300">
                  <a:moveTo>
                    <a:pt x="3355848" y="61087"/>
                  </a:moveTo>
                  <a:lnTo>
                    <a:pt x="3343148" y="61087"/>
                  </a:lnTo>
                  <a:lnTo>
                    <a:pt x="3343148" y="73787"/>
                  </a:lnTo>
                  <a:lnTo>
                    <a:pt x="3355848" y="73787"/>
                  </a:lnTo>
                  <a:lnTo>
                    <a:pt x="3355848" y="61087"/>
                  </a:lnTo>
                  <a:close/>
                </a:path>
                <a:path w="5647690" h="2781300">
                  <a:moveTo>
                    <a:pt x="3406648" y="61087"/>
                  </a:moveTo>
                  <a:lnTo>
                    <a:pt x="3393948" y="61087"/>
                  </a:lnTo>
                  <a:lnTo>
                    <a:pt x="3393948" y="73787"/>
                  </a:lnTo>
                  <a:lnTo>
                    <a:pt x="3406648" y="73787"/>
                  </a:lnTo>
                  <a:lnTo>
                    <a:pt x="3406648" y="61087"/>
                  </a:lnTo>
                  <a:close/>
                </a:path>
                <a:path w="5647690" h="2781300">
                  <a:moveTo>
                    <a:pt x="3457448" y="61087"/>
                  </a:moveTo>
                  <a:lnTo>
                    <a:pt x="3444748" y="61087"/>
                  </a:lnTo>
                  <a:lnTo>
                    <a:pt x="3444748" y="73787"/>
                  </a:lnTo>
                  <a:lnTo>
                    <a:pt x="3457448" y="73787"/>
                  </a:lnTo>
                  <a:lnTo>
                    <a:pt x="3457448" y="61087"/>
                  </a:lnTo>
                  <a:close/>
                </a:path>
                <a:path w="5647690" h="2781300">
                  <a:moveTo>
                    <a:pt x="3508248" y="61087"/>
                  </a:moveTo>
                  <a:lnTo>
                    <a:pt x="3495548" y="61087"/>
                  </a:lnTo>
                  <a:lnTo>
                    <a:pt x="3495548" y="73787"/>
                  </a:lnTo>
                  <a:lnTo>
                    <a:pt x="3508248" y="73787"/>
                  </a:lnTo>
                  <a:lnTo>
                    <a:pt x="3508248" y="61087"/>
                  </a:lnTo>
                  <a:close/>
                </a:path>
                <a:path w="5647690" h="2781300">
                  <a:moveTo>
                    <a:pt x="3559048" y="61087"/>
                  </a:moveTo>
                  <a:lnTo>
                    <a:pt x="3546348" y="61087"/>
                  </a:lnTo>
                  <a:lnTo>
                    <a:pt x="3546348" y="73787"/>
                  </a:lnTo>
                  <a:lnTo>
                    <a:pt x="3559048" y="73787"/>
                  </a:lnTo>
                  <a:lnTo>
                    <a:pt x="3559048" y="61087"/>
                  </a:lnTo>
                  <a:close/>
                </a:path>
                <a:path w="5647690" h="2781300">
                  <a:moveTo>
                    <a:pt x="3609848" y="61087"/>
                  </a:moveTo>
                  <a:lnTo>
                    <a:pt x="3597148" y="61087"/>
                  </a:lnTo>
                  <a:lnTo>
                    <a:pt x="3597148" y="73787"/>
                  </a:lnTo>
                  <a:lnTo>
                    <a:pt x="3609848" y="73787"/>
                  </a:lnTo>
                  <a:lnTo>
                    <a:pt x="3609848" y="61087"/>
                  </a:lnTo>
                  <a:close/>
                </a:path>
                <a:path w="5647690" h="2781300">
                  <a:moveTo>
                    <a:pt x="3660648" y="61087"/>
                  </a:moveTo>
                  <a:lnTo>
                    <a:pt x="3647948" y="61087"/>
                  </a:lnTo>
                  <a:lnTo>
                    <a:pt x="3647948" y="73787"/>
                  </a:lnTo>
                  <a:lnTo>
                    <a:pt x="3660648" y="73787"/>
                  </a:lnTo>
                  <a:lnTo>
                    <a:pt x="3660648" y="61087"/>
                  </a:lnTo>
                  <a:close/>
                </a:path>
                <a:path w="5647690" h="2781300">
                  <a:moveTo>
                    <a:pt x="3711448" y="61087"/>
                  </a:moveTo>
                  <a:lnTo>
                    <a:pt x="3698748" y="61087"/>
                  </a:lnTo>
                  <a:lnTo>
                    <a:pt x="3698748" y="73787"/>
                  </a:lnTo>
                  <a:lnTo>
                    <a:pt x="3711448" y="73787"/>
                  </a:lnTo>
                  <a:lnTo>
                    <a:pt x="3711448" y="61087"/>
                  </a:lnTo>
                  <a:close/>
                </a:path>
                <a:path w="5647690" h="2781300">
                  <a:moveTo>
                    <a:pt x="3762248" y="61087"/>
                  </a:moveTo>
                  <a:lnTo>
                    <a:pt x="3749548" y="61087"/>
                  </a:lnTo>
                  <a:lnTo>
                    <a:pt x="3749548" y="73787"/>
                  </a:lnTo>
                  <a:lnTo>
                    <a:pt x="3762248" y="73787"/>
                  </a:lnTo>
                  <a:lnTo>
                    <a:pt x="3762248" y="61087"/>
                  </a:lnTo>
                  <a:close/>
                </a:path>
                <a:path w="5647690" h="2781300">
                  <a:moveTo>
                    <a:pt x="3813048" y="61087"/>
                  </a:moveTo>
                  <a:lnTo>
                    <a:pt x="3800348" y="61087"/>
                  </a:lnTo>
                  <a:lnTo>
                    <a:pt x="3800348" y="73787"/>
                  </a:lnTo>
                  <a:lnTo>
                    <a:pt x="3813048" y="73787"/>
                  </a:lnTo>
                  <a:lnTo>
                    <a:pt x="3813048" y="61087"/>
                  </a:lnTo>
                  <a:close/>
                </a:path>
                <a:path w="5647690" h="2781300">
                  <a:moveTo>
                    <a:pt x="3844544" y="334391"/>
                  </a:moveTo>
                  <a:lnTo>
                    <a:pt x="3831844" y="334391"/>
                  </a:lnTo>
                  <a:lnTo>
                    <a:pt x="3831844" y="347091"/>
                  </a:lnTo>
                  <a:lnTo>
                    <a:pt x="3844544" y="347091"/>
                  </a:lnTo>
                  <a:lnTo>
                    <a:pt x="3844544" y="334391"/>
                  </a:lnTo>
                  <a:close/>
                </a:path>
                <a:path w="5647690" h="2781300">
                  <a:moveTo>
                    <a:pt x="3844544" y="283591"/>
                  </a:moveTo>
                  <a:lnTo>
                    <a:pt x="3831844" y="283591"/>
                  </a:lnTo>
                  <a:lnTo>
                    <a:pt x="3831844" y="296291"/>
                  </a:lnTo>
                  <a:lnTo>
                    <a:pt x="3844544" y="296291"/>
                  </a:lnTo>
                  <a:lnTo>
                    <a:pt x="3844544" y="283591"/>
                  </a:lnTo>
                  <a:close/>
                </a:path>
                <a:path w="5647690" h="2781300">
                  <a:moveTo>
                    <a:pt x="3844544" y="232791"/>
                  </a:moveTo>
                  <a:lnTo>
                    <a:pt x="3831844" y="232791"/>
                  </a:lnTo>
                  <a:lnTo>
                    <a:pt x="3831844" y="245491"/>
                  </a:lnTo>
                  <a:lnTo>
                    <a:pt x="3844544" y="245491"/>
                  </a:lnTo>
                  <a:lnTo>
                    <a:pt x="3844544" y="232791"/>
                  </a:lnTo>
                  <a:close/>
                </a:path>
                <a:path w="5647690" h="2781300">
                  <a:moveTo>
                    <a:pt x="3844544" y="181991"/>
                  </a:moveTo>
                  <a:lnTo>
                    <a:pt x="3831844" y="181991"/>
                  </a:lnTo>
                  <a:lnTo>
                    <a:pt x="3831844" y="194691"/>
                  </a:lnTo>
                  <a:lnTo>
                    <a:pt x="3844544" y="194691"/>
                  </a:lnTo>
                  <a:lnTo>
                    <a:pt x="3844544" y="181991"/>
                  </a:lnTo>
                  <a:close/>
                </a:path>
                <a:path w="5647690" h="2781300">
                  <a:moveTo>
                    <a:pt x="3844544" y="131191"/>
                  </a:moveTo>
                  <a:lnTo>
                    <a:pt x="3831844" y="131191"/>
                  </a:lnTo>
                  <a:lnTo>
                    <a:pt x="3831844" y="143891"/>
                  </a:lnTo>
                  <a:lnTo>
                    <a:pt x="3844544" y="143891"/>
                  </a:lnTo>
                  <a:lnTo>
                    <a:pt x="3844544" y="131191"/>
                  </a:lnTo>
                  <a:close/>
                </a:path>
                <a:path w="5647690" h="2781300">
                  <a:moveTo>
                    <a:pt x="3844544" y="80391"/>
                  </a:moveTo>
                  <a:lnTo>
                    <a:pt x="3831844" y="80391"/>
                  </a:lnTo>
                  <a:lnTo>
                    <a:pt x="3831844" y="93091"/>
                  </a:lnTo>
                  <a:lnTo>
                    <a:pt x="3844544" y="93091"/>
                  </a:lnTo>
                  <a:lnTo>
                    <a:pt x="3844544" y="80391"/>
                  </a:lnTo>
                  <a:close/>
                </a:path>
                <a:path w="5647690" h="2781300">
                  <a:moveTo>
                    <a:pt x="3860292" y="369443"/>
                  </a:moveTo>
                  <a:lnTo>
                    <a:pt x="3847592" y="369443"/>
                  </a:lnTo>
                  <a:lnTo>
                    <a:pt x="3847592" y="382143"/>
                  </a:lnTo>
                  <a:lnTo>
                    <a:pt x="3860292" y="382143"/>
                  </a:lnTo>
                  <a:lnTo>
                    <a:pt x="3860292" y="369443"/>
                  </a:lnTo>
                  <a:close/>
                </a:path>
                <a:path w="5647690" h="2781300">
                  <a:moveTo>
                    <a:pt x="3911092" y="369443"/>
                  </a:moveTo>
                  <a:lnTo>
                    <a:pt x="3898392" y="369443"/>
                  </a:lnTo>
                  <a:lnTo>
                    <a:pt x="3898392" y="382143"/>
                  </a:lnTo>
                  <a:lnTo>
                    <a:pt x="3911092" y="382143"/>
                  </a:lnTo>
                  <a:lnTo>
                    <a:pt x="3911092" y="369443"/>
                  </a:lnTo>
                  <a:close/>
                </a:path>
                <a:path w="5647690" h="2781300">
                  <a:moveTo>
                    <a:pt x="3961892" y="369443"/>
                  </a:moveTo>
                  <a:lnTo>
                    <a:pt x="3949192" y="369443"/>
                  </a:lnTo>
                  <a:lnTo>
                    <a:pt x="3949192" y="382143"/>
                  </a:lnTo>
                  <a:lnTo>
                    <a:pt x="3961892" y="382143"/>
                  </a:lnTo>
                  <a:lnTo>
                    <a:pt x="3961892" y="369443"/>
                  </a:lnTo>
                  <a:close/>
                </a:path>
                <a:path w="5647690" h="2781300">
                  <a:moveTo>
                    <a:pt x="4012692" y="369443"/>
                  </a:moveTo>
                  <a:lnTo>
                    <a:pt x="3999992" y="369443"/>
                  </a:lnTo>
                  <a:lnTo>
                    <a:pt x="3999992" y="382143"/>
                  </a:lnTo>
                  <a:lnTo>
                    <a:pt x="4012692" y="382143"/>
                  </a:lnTo>
                  <a:lnTo>
                    <a:pt x="4012692" y="369443"/>
                  </a:lnTo>
                  <a:close/>
                </a:path>
                <a:path w="5647690" h="2781300">
                  <a:moveTo>
                    <a:pt x="4063492" y="369443"/>
                  </a:moveTo>
                  <a:lnTo>
                    <a:pt x="4050792" y="369443"/>
                  </a:lnTo>
                  <a:lnTo>
                    <a:pt x="4050792" y="382143"/>
                  </a:lnTo>
                  <a:lnTo>
                    <a:pt x="4063492" y="382143"/>
                  </a:lnTo>
                  <a:lnTo>
                    <a:pt x="4063492" y="369443"/>
                  </a:lnTo>
                  <a:close/>
                </a:path>
                <a:path w="5647690" h="2781300">
                  <a:moveTo>
                    <a:pt x="4114292" y="369443"/>
                  </a:moveTo>
                  <a:lnTo>
                    <a:pt x="4101592" y="369443"/>
                  </a:lnTo>
                  <a:lnTo>
                    <a:pt x="4101592" y="382143"/>
                  </a:lnTo>
                  <a:lnTo>
                    <a:pt x="4114292" y="382143"/>
                  </a:lnTo>
                  <a:lnTo>
                    <a:pt x="4114292" y="369443"/>
                  </a:lnTo>
                  <a:close/>
                </a:path>
                <a:path w="5647690" h="2781300">
                  <a:moveTo>
                    <a:pt x="4165092" y="369443"/>
                  </a:moveTo>
                  <a:lnTo>
                    <a:pt x="4152392" y="369443"/>
                  </a:lnTo>
                  <a:lnTo>
                    <a:pt x="4152392" y="382143"/>
                  </a:lnTo>
                  <a:lnTo>
                    <a:pt x="4165092" y="382143"/>
                  </a:lnTo>
                  <a:lnTo>
                    <a:pt x="4165092" y="369443"/>
                  </a:lnTo>
                  <a:close/>
                </a:path>
                <a:path w="5647690" h="2781300">
                  <a:moveTo>
                    <a:pt x="4215892" y="369443"/>
                  </a:moveTo>
                  <a:lnTo>
                    <a:pt x="4203192" y="369443"/>
                  </a:lnTo>
                  <a:lnTo>
                    <a:pt x="4203192" y="382143"/>
                  </a:lnTo>
                  <a:lnTo>
                    <a:pt x="4215892" y="382143"/>
                  </a:lnTo>
                  <a:lnTo>
                    <a:pt x="4215892" y="369443"/>
                  </a:lnTo>
                  <a:close/>
                </a:path>
                <a:path w="5647690" h="2781300">
                  <a:moveTo>
                    <a:pt x="4266692" y="369443"/>
                  </a:moveTo>
                  <a:lnTo>
                    <a:pt x="4253992" y="369443"/>
                  </a:lnTo>
                  <a:lnTo>
                    <a:pt x="4253992" y="382143"/>
                  </a:lnTo>
                  <a:lnTo>
                    <a:pt x="4266692" y="382143"/>
                  </a:lnTo>
                  <a:lnTo>
                    <a:pt x="4266692" y="369443"/>
                  </a:lnTo>
                  <a:close/>
                </a:path>
                <a:path w="5647690" h="2781300">
                  <a:moveTo>
                    <a:pt x="4317492" y="369443"/>
                  </a:moveTo>
                  <a:lnTo>
                    <a:pt x="4304792" y="369443"/>
                  </a:lnTo>
                  <a:lnTo>
                    <a:pt x="4304792" y="382143"/>
                  </a:lnTo>
                  <a:lnTo>
                    <a:pt x="4317492" y="382143"/>
                  </a:lnTo>
                  <a:lnTo>
                    <a:pt x="4317492" y="369443"/>
                  </a:lnTo>
                  <a:close/>
                </a:path>
                <a:path w="5647690" h="2781300">
                  <a:moveTo>
                    <a:pt x="4368292" y="369443"/>
                  </a:moveTo>
                  <a:lnTo>
                    <a:pt x="4355592" y="369443"/>
                  </a:lnTo>
                  <a:lnTo>
                    <a:pt x="4355592" y="382143"/>
                  </a:lnTo>
                  <a:lnTo>
                    <a:pt x="4368292" y="382143"/>
                  </a:lnTo>
                  <a:lnTo>
                    <a:pt x="4368292" y="369443"/>
                  </a:lnTo>
                  <a:close/>
                </a:path>
                <a:path w="5647690" h="2781300">
                  <a:moveTo>
                    <a:pt x="4419092" y="369443"/>
                  </a:moveTo>
                  <a:lnTo>
                    <a:pt x="4406392" y="369443"/>
                  </a:lnTo>
                  <a:lnTo>
                    <a:pt x="4406392" y="382143"/>
                  </a:lnTo>
                  <a:lnTo>
                    <a:pt x="4419092" y="382143"/>
                  </a:lnTo>
                  <a:lnTo>
                    <a:pt x="4419092" y="369443"/>
                  </a:lnTo>
                  <a:close/>
                </a:path>
                <a:path w="5647690" h="2781300">
                  <a:moveTo>
                    <a:pt x="4469892" y="369443"/>
                  </a:moveTo>
                  <a:lnTo>
                    <a:pt x="4457192" y="369443"/>
                  </a:lnTo>
                  <a:lnTo>
                    <a:pt x="4457192" y="382143"/>
                  </a:lnTo>
                  <a:lnTo>
                    <a:pt x="4469892" y="382143"/>
                  </a:lnTo>
                  <a:lnTo>
                    <a:pt x="4469892" y="369443"/>
                  </a:lnTo>
                  <a:close/>
                </a:path>
                <a:path w="5647690" h="2781300">
                  <a:moveTo>
                    <a:pt x="4489958" y="2288921"/>
                  </a:moveTo>
                  <a:lnTo>
                    <a:pt x="4477258" y="2288921"/>
                  </a:lnTo>
                  <a:lnTo>
                    <a:pt x="4477258" y="2301621"/>
                  </a:lnTo>
                  <a:lnTo>
                    <a:pt x="4489958" y="2301621"/>
                  </a:lnTo>
                  <a:lnTo>
                    <a:pt x="4489958" y="2288921"/>
                  </a:lnTo>
                  <a:close/>
                </a:path>
                <a:path w="5647690" h="2781300">
                  <a:moveTo>
                    <a:pt x="4489958" y="2238121"/>
                  </a:moveTo>
                  <a:lnTo>
                    <a:pt x="4477258" y="2238121"/>
                  </a:lnTo>
                  <a:lnTo>
                    <a:pt x="4477258" y="2250821"/>
                  </a:lnTo>
                  <a:lnTo>
                    <a:pt x="4489958" y="2250821"/>
                  </a:lnTo>
                  <a:lnTo>
                    <a:pt x="4489958" y="2238121"/>
                  </a:lnTo>
                  <a:close/>
                </a:path>
                <a:path w="5647690" h="2781300">
                  <a:moveTo>
                    <a:pt x="4489958" y="2187321"/>
                  </a:moveTo>
                  <a:lnTo>
                    <a:pt x="4477258" y="2187321"/>
                  </a:lnTo>
                  <a:lnTo>
                    <a:pt x="4477258" y="2200033"/>
                  </a:lnTo>
                  <a:lnTo>
                    <a:pt x="4489958" y="2200033"/>
                  </a:lnTo>
                  <a:lnTo>
                    <a:pt x="4489958" y="2187321"/>
                  </a:lnTo>
                  <a:close/>
                </a:path>
                <a:path w="5647690" h="2781300">
                  <a:moveTo>
                    <a:pt x="4489958" y="2136521"/>
                  </a:moveTo>
                  <a:lnTo>
                    <a:pt x="4477258" y="2136521"/>
                  </a:lnTo>
                  <a:lnTo>
                    <a:pt x="4477258" y="2149221"/>
                  </a:lnTo>
                  <a:lnTo>
                    <a:pt x="4489958" y="2149221"/>
                  </a:lnTo>
                  <a:lnTo>
                    <a:pt x="4489958" y="2136521"/>
                  </a:lnTo>
                  <a:close/>
                </a:path>
                <a:path w="5647690" h="2781300">
                  <a:moveTo>
                    <a:pt x="4489958" y="2085721"/>
                  </a:moveTo>
                  <a:lnTo>
                    <a:pt x="4477258" y="2085721"/>
                  </a:lnTo>
                  <a:lnTo>
                    <a:pt x="4477258" y="2098421"/>
                  </a:lnTo>
                  <a:lnTo>
                    <a:pt x="4489958" y="2098421"/>
                  </a:lnTo>
                  <a:lnTo>
                    <a:pt x="4489958" y="2085721"/>
                  </a:lnTo>
                  <a:close/>
                </a:path>
                <a:path w="5647690" h="2781300">
                  <a:moveTo>
                    <a:pt x="4489958" y="2034921"/>
                  </a:moveTo>
                  <a:lnTo>
                    <a:pt x="4477258" y="2034921"/>
                  </a:lnTo>
                  <a:lnTo>
                    <a:pt x="4477258" y="2047621"/>
                  </a:lnTo>
                  <a:lnTo>
                    <a:pt x="4489958" y="2047621"/>
                  </a:lnTo>
                  <a:lnTo>
                    <a:pt x="4489958" y="2034921"/>
                  </a:lnTo>
                  <a:close/>
                </a:path>
                <a:path w="5647690" h="2781300">
                  <a:moveTo>
                    <a:pt x="4489958" y="1984121"/>
                  </a:moveTo>
                  <a:lnTo>
                    <a:pt x="4477258" y="1984121"/>
                  </a:lnTo>
                  <a:lnTo>
                    <a:pt x="4477258" y="1996821"/>
                  </a:lnTo>
                  <a:lnTo>
                    <a:pt x="4489958" y="1996821"/>
                  </a:lnTo>
                  <a:lnTo>
                    <a:pt x="4489958" y="1984121"/>
                  </a:lnTo>
                  <a:close/>
                </a:path>
                <a:path w="5647690" h="2781300">
                  <a:moveTo>
                    <a:pt x="4489958" y="1933321"/>
                  </a:moveTo>
                  <a:lnTo>
                    <a:pt x="4477258" y="1933321"/>
                  </a:lnTo>
                  <a:lnTo>
                    <a:pt x="4477258" y="1946021"/>
                  </a:lnTo>
                  <a:lnTo>
                    <a:pt x="4489958" y="1946021"/>
                  </a:lnTo>
                  <a:lnTo>
                    <a:pt x="4489958" y="1933321"/>
                  </a:lnTo>
                  <a:close/>
                </a:path>
                <a:path w="5647690" h="2781300">
                  <a:moveTo>
                    <a:pt x="4489958" y="1882521"/>
                  </a:moveTo>
                  <a:lnTo>
                    <a:pt x="4477258" y="1882521"/>
                  </a:lnTo>
                  <a:lnTo>
                    <a:pt x="4477258" y="1895221"/>
                  </a:lnTo>
                  <a:lnTo>
                    <a:pt x="4489958" y="1895221"/>
                  </a:lnTo>
                  <a:lnTo>
                    <a:pt x="4489958" y="1882521"/>
                  </a:lnTo>
                  <a:close/>
                </a:path>
                <a:path w="5647690" h="2781300">
                  <a:moveTo>
                    <a:pt x="4504309" y="2325370"/>
                  </a:moveTo>
                  <a:lnTo>
                    <a:pt x="4491609" y="2325370"/>
                  </a:lnTo>
                  <a:lnTo>
                    <a:pt x="4491609" y="2338070"/>
                  </a:lnTo>
                  <a:lnTo>
                    <a:pt x="4504309" y="2338070"/>
                  </a:lnTo>
                  <a:lnTo>
                    <a:pt x="4504309" y="2325370"/>
                  </a:lnTo>
                  <a:close/>
                </a:path>
                <a:path w="5647690" h="2781300">
                  <a:moveTo>
                    <a:pt x="4555109" y="2325370"/>
                  </a:moveTo>
                  <a:lnTo>
                    <a:pt x="4542409" y="2325370"/>
                  </a:lnTo>
                  <a:lnTo>
                    <a:pt x="4542409" y="2338070"/>
                  </a:lnTo>
                  <a:lnTo>
                    <a:pt x="4555109" y="2338070"/>
                  </a:lnTo>
                  <a:lnTo>
                    <a:pt x="4555109" y="2325370"/>
                  </a:lnTo>
                  <a:close/>
                </a:path>
                <a:path w="5647690" h="2781300">
                  <a:moveTo>
                    <a:pt x="4586732" y="375793"/>
                  </a:moveTo>
                  <a:lnTo>
                    <a:pt x="4574032" y="369443"/>
                  </a:lnTo>
                  <a:lnTo>
                    <a:pt x="4510532" y="337693"/>
                  </a:lnTo>
                  <a:lnTo>
                    <a:pt x="4510532" y="369443"/>
                  </a:lnTo>
                  <a:lnTo>
                    <a:pt x="4507992" y="369443"/>
                  </a:lnTo>
                  <a:lnTo>
                    <a:pt x="4507992" y="382143"/>
                  </a:lnTo>
                  <a:lnTo>
                    <a:pt x="4510532" y="382143"/>
                  </a:lnTo>
                  <a:lnTo>
                    <a:pt x="4510532" y="413893"/>
                  </a:lnTo>
                  <a:lnTo>
                    <a:pt x="4574032" y="382143"/>
                  </a:lnTo>
                  <a:lnTo>
                    <a:pt x="4586732" y="375793"/>
                  </a:lnTo>
                  <a:close/>
                </a:path>
                <a:path w="5647690" h="2781300">
                  <a:moveTo>
                    <a:pt x="4605909" y="2325370"/>
                  </a:moveTo>
                  <a:lnTo>
                    <a:pt x="4593209" y="2325370"/>
                  </a:lnTo>
                  <a:lnTo>
                    <a:pt x="4593209" y="2338070"/>
                  </a:lnTo>
                  <a:lnTo>
                    <a:pt x="4605909" y="2338070"/>
                  </a:lnTo>
                  <a:lnTo>
                    <a:pt x="4605909" y="2325370"/>
                  </a:lnTo>
                  <a:close/>
                </a:path>
                <a:path w="5647690" h="2781300">
                  <a:moveTo>
                    <a:pt x="4656709" y="2325370"/>
                  </a:moveTo>
                  <a:lnTo>
                    <a:pt x="4644009" y="2325370"/>
                  </a:lnTo>
                  <a:lnTo>
                    <a:pt x="4644009" y="2338070"/>
                  </a:lnTo>
                  <a:lnTo>
                    <a:pt x="4656709" y="2338070"/>
                  </a:lnTo>
                  <a:lnTo>
                    <a:pt x="4656709" y="2325370"/>
                  </a:lnTo>
                  <a:close/>
                </a:path>
                <a:path w="5647690" h="2781300">
                  <a:moveTo>
                    <a:pt x="4707509" y="2325370"/>
                  </a:moveTo>
                  <a:lnTo>
                    <a:pt x="4694809" y="2325370"/>
                  </a:lnTo>
                  <a:lnTo>
                    <a:pt x="4694809" y="2338070"/>
                  </a:lnTo>
                  <a:lnTo>
                    <a:pt x="4707509" y="2338070"/>
                  </a:lnTo>
                  <a:lnTo>
                    <a:pt x="4707509" y="2325370"/>
                  </a:lnTo>
                  <a:close/>
                </a:path>
                <a:path w="5647690" h="2781300">
                  <a:moveTo>
                    <a:pt x="4758309" y="2325370"/>
                  </a:moveTo>
                  <a:lnTo>
                    <a:pt x="4745609" y="2325370"/>
                  </a:lnTo>
                  <a:lnTo>
                    <a:pt x="4745609" y="2338070"/>
                  </a:lnTo>
                  <a:lnTo>
                    <a:pt x="4758309" y="2338070"/>
                  </a:lnTo>
                  <a:lnTo>
                    <a:pt x="4758309" y="2325370"/>
                  </a:lnTo>
                  <a:close/>
                </a:path>
                <a:path w="5647690" h="2781300">
                  <a:moveTo>
                    <a:pt x="4809109" y="2325370"/>
                  </a:moveTo>
                  <a:lnTo>
                    <a:pt x="4796409" y="2325370"/>
                  </a:lnTo>
                  <a:lnTo>
                    <a:pt x="4796409" y="2338070"/>
                  </a:lnTo>
                  <a:lnTo>
                    <a:pt x="4809109" y="2338070"/>
                  </a:lnTo>
                  <a:lnTo>
                    <a:pt x="4809109" y="2325370"/>
                  </a:lnTo>
                  <a:close/>
                </a:path>
                <a:path w="5647690" h="2781300">
                  <a:moveTo>
                    <a:pt x="4859909" y="2325370"/>
                  </a:moveTo>
                  <a:lnTo>
                    <a:pt x="4847209" y="2325370"/>
                  </a:lnTo>
                  <a:lnTo>
                    <a:pt x="4847209" y="2338070"/>
                  </a:lnTo>
                  <a:lnTo>
                    <a:pt x="4859909" y="2338070"/>
                  </a:lnTo>
                  <a:lnTo>
                    <a:pt x="4859909" y="2325370"/>
                  </a:lnTo>
                  <a:close/>
                </a:path>
                <a:path w="5647690" h="2781300">
                  <a:moveTo>
                    <a:pt x="4910709" y="2325370"/>
                  </a:moveTo>
                  <a:lnTo>
                    <a:pt x="4898009" y="2325370"/>
                  </a:lnTo>
                  <a:lnTo>
                    <a:pt x="4898009" y="2338070"/>
                  </a:lnTo>
                  <a:lnTo>
                    <a:pt x="4910709" y="2338070"/>
                  </a:lnTo>
                  <a:lnTo>
                    <a:pt x="4910709" y="2325370"/>
                  </a:lnTo>
                  <a:close/>
                </a:path>
                <a:path w="5647690" h="2781300">
                  <a:moveTo>
                    <a:pt x="4961496" y="2325370"/>
                  </a:moveTo>
                  <a:lnTo>
                    <a:pt x="4948796" y="2325370"/>
                  </a:lnTo>
                  <a:lnTo>
                    <a:pt x="4948796" y="2338070"/>
                  </a:lnTo>
                  <a:lnTo>
                    <a:pt x="4961496" y="2338070"/>
                  </a:lnTo>
                  <a:lnTo>
                    <a:pt x="4961496" y="2325370"/>
                  </a:lnTo>
                  <a:close/>
                </a:path>
                <a:path w="5647690" h="2781300">
                  <a:moveTo>
                    <a:pt x="5012296" y="2325370"/>
                  </a:moveTo>
                  <a:lnTo>
                    <a:pt x="4999596" y="2325370"/>
                  </a:lnTo>
                  <a:lnTo>
                    <a:pt x="4999596" y="2338070"/>
                  </a:lnTo>
                  <a:lnTo>
                    <a:pt x="5012296" y="2338070"/>
                  </a:lnTo>
                  <a:lnTo>
                    <a:pt x="5012296" y="2325370"/>
                  </a:lnTo>
                  <a:close/>
                </a:path>
                <a:path w="5647690" h="2781300">
                  <a:moveTo>
                    <a:pt x="5063096" y="2325370"/>
                  </a:moveTo>
                  <a:lnTo>
                    <a:pt x="5050396" y="2325370"/>
                  </a:lnTo>
                  <a:lnTo>
                    <a:pt x="5050396" y="2338070"/>
                  </a:lnTo>
                  <a:lnTo>
                    <a:pt x="5063096" y="2338070"/>
                  </a:lnTo>
                  <a:lnTo>
                    <a:pt x="5063096" y="2325370"/>
                  </a:lnTo>
                  <a:close/>
                </a:path>
                <a:path w="5647690" h="2781300">
                  <a:moveTo>
                    <a:pt x="5113909" y="2325370"/>
                  </a:moveTo>
                  <a:lnTo>
                    <a:pt x="5101209" y="2325370"/>
                  </a:lnTo>
                  <a:lnTo>
                    <a:pt x="5101209" y="2338070"/>
                  </a:lnTo>
                  <a:lnTo>
                    <a:pt x="5113909" y="2338070"/>
                  </a:lnTo>
                  <a:lnTo>
                    <a:pt x="5113909" y="2325370"/>
                  </a:lnTo>
                  <a:close/>
                </a:path>
                <a:path w="5647690" h="2781300">
                  <a:moveTo>
                    <a:pt x="5164709" y="2325370"/>
                  </a:moveTo>
                  <a:lnTo>
                    <a:pt x="5152009" y="2325370"/>
                  </a:lnTo>
                  <a:lnTo>
                    <a:pt x="5152009" y="2338070"/>
                  </a:lnTo>
                  <a:lnTo>
                    <a:pt x="5164709" y="2338070"/>
                  </a:lnTo>
                  <a:lnTo>
                    <a:pt x="5164709" y="2325370"/>
                  </a:lnTo>
                  <a:close/>
                </a:path>
                <a:path w="5647690" h="2781300">
                  <a:moveTo>
                    <a:pt x="5215509" y="2325370"/>
                  </a:moveTo>
                  <a:lnTo>
                    <a:pt x="5202809" y="2325370"/>
                  </a:lnTo>
                  <a:lnTo>
                    <a:pt x="5202809" y="2338070"/>
                  </a:lnTo>
                  <a:lnTo>
                    <a:pt x="5215509" y="2338070"/>
                  </a:lnTo>
                  <a:lnTo>
                    <a:pt x="5215509" y="2325370"/>
                  </a:lnTo>
                  <a:close/>
                </a:path>
                <a:path w="5647690" h="2781300">
                  <a:moveTo>
                    <a:pt x="5266309" y="2325370"/>
                  </a:moveTo>
                  <a:lnTo>
                    <a:pt x="5253609" y="2325370"/>
                  </a:lnTo>
                  <a:lnTo>
                    <a:pt x="5253609" y="2338070"/>
                  </a:lnTo>
                  <a:lnTo>
                    <a:pt x="5266309" y="2338070"/>
                  </a:lnTo>
                  <a:lnTo>
                    <a:pt x="5266309" y="2325370"/>
                  </a:lnTo>
                  <a:close/>
                </a:path>
                <a:path w="5647690" h="2781300">
                  <a:moveTo>
                    <a:pt x="5317109" y="2325370"/>
                  </a:moveTo>
                  <a:lnTo>
                    <a:pt x="5304409" y="2325370"/>
                  </a:lnTo>
                  <a:lnTo>
                    <a:pt x="5304409" y="2338070"/>
                  </a:lnTo>
                  <a:lnTo>
                    <a:pt x="5317109" y="2338070"/>
                  </a:lnTo>
                  <a:lnTo>
                    <a:pt x="5317109" y="2325370"/>
                  </a:lnTo>
                  <a:close/>
                </a:path>
                <a:path w="5647690" h="2781300">
                  <a:moveTo>
                    <a:pt x="5367909" y="2325370"/>
                  </a:moveTo>
                  <a:lnTo>
                    <a:pt x="5355209" y="2325370"/>
                  </a:lnTo>
                  <a:lnTo>
                    <a:pt x="5355209" y="2338070"/>
                  </a:lnTo>
                  <a:lnTo>
                    <a:pt x="5367909" y="2338070"/>
                  </a:lnTo>
                  <a:lnTo>
                    <a:pt x="5367909" y="2325370"/>
                  </a:lnTo>
                  <a:close/>
                </a:path>
                <a:path w="5647690" h="2781300">
                  <a:moveTo>
                    <a:pt x="5418709" y="2325370"/>
                  </a:moveTo>
                  <a:lnTo>
                    <a:pt x="5406009" y="2325370"/>
                  </a:lnTo>
                  <a:lnTo>
                    <a:pt x="5406009" y="2338070"/>
                  </a:lnTo>
                  <a:lnTo>
                    <a:pt x="5418709" y="2338070"/>
                  </a:lnTo>
                  <a:lnTo>
                    <a:pt x="5418709" y="2325370"/>
                  </a:lnTo>
                  <a:close/>
                </a:path>
                <a:path w="5647690" h="2781300">
                  <a:moveTo>
                    <a:pt x="5469509" y="2325370"/>
                  </a:moveTo>
                  <a:lnTo>
                    <a:pt x="5456809" y="2325370"/>
                  </a:lnTo>
                  <a:lnTo>
                    <a:pt x="5456809" y="2338070"/>
                  </a:lnTo>
                  <a:lnTo>
                    <a:pt x="5469509" y="2338070"/>
                  </a:lnTo>
                  <a:lnTo>
                    <a:pt x="5469509" y="2325370"/>
                  </a:lnTo>
                  <a:close/>
                </a:path>
                <a:path w="5647690" h="2781300">
                  <a:moveTo>
                    <a:pt x="5520309" y="2325370"/>
                  </a:moveTo>
                  <a:lnTo>
                    <a:pt x="5507609" y="2325370"/>
                  </a:lnTo>
                  <a:lnTo>
                    <a:pt x="5507609" y="2338070"/>
                  </a:lnTo>
                  <a:lnTo>
                    <a:pt x="5520309" y="2338070"/>
                  </a:lnTo>
                  <a:lnTo>
                    <a:pt x="5520309" y="2325370"/>
                  </a:lnTo>
                  <a:close/>
                </a:path>
                <a:path w="5647690" h="2781300">
                  <a:moveTo>
                    <a:pt x="5571109" y="2325370"/>
                  </a:moveTo>
                  <a:lnTo>
                    <a:pt x="5558409" y="2325370"/>
                  </a:lnTo>
                  <a:lnTo>
                    <a:pt x="5558409" y="2338070"/>
                  </a:lnTo>
                  <a:lnTo>
                    <a:pt x="5571109" y="2338070"/>
                  </a:lnTo>
                  <a:lnTo>
                    <a:pt x="5571109" y="2325370"/>
                  </a:lnTo>
                  <a:close/>
                </a:path>
                <a:path w="5647690" h="2781300">
                  <a:moveTo>
                    <a:pt x="5615813" y="2687015"/>
                  </a:moveTo>
                  <a:lnTo>
                    <a:pt x="5603113" y="2687015"/>
                  </a:lnTo>
                  <a:lnTo>
                    <a:pt x="5603113" y="2699715"/>
                  </a:lnTo>
                  <a:lnTo>
                    <a:pt x="5615813" y="2699715"/>
                  </a:lnTo>
                  <a:lnTo>
                    <a:pt x="5615813" y="2687015"/>
                  </a:lnTo>
                  <a:close/>
                </a:path>
                <a:path w="5647690" h="2781300">
                  <a:moveTo>
                    <a:pt x="5615813" y="2636215"/>
                  </a:moveTo>
                  <a:lnTo>
                    <a:pt x="5603113" y="2636215"/>
                  </a:lnTo>
                  <a:lnTo>
                    <a:pt x="5603113" y="2648915"/>
                  </a:lnTo>
                  <a:lnTo>
                    <a:pt x="5615813" y="2648915"/>
                  </a:lnTo>
                  <a:lnTo>
                    <a:pt x="5615813" y="2636215"/>
                  </a:lnTo>
                  <a:close/>
                </a:path>
                <a:path w="5647690" h="2781300">
                  <a:moveTo>
                    <a:pt x="5615813" y="2585466"/>
                  </a:moveTo>
                  <a:lnTo>
                    <a:pt x="5603113" y="2585466"/>
                  </a:lnTo>
                  <a:lnTo>
                    <a:pt x="5603113" y="2598115"/>
                  </a:lnTo>
                  <a:lnTo>
                    <a:pt x="5615813" y="2598115"/>
                  </a:lnTo>
                  <a:lnTo>
                    <a:pt x="5615813" y="2585466"/>
                  </a:lnTo>
                  <a:close/>
                </a:path>
                <a:path w="5647690" h="2781300">
                  <a:moveTo>
                    <a:pt x="5615813" y="2534666"/>
                  </a:moveTo>
                  <a:lnTo>
                    <a:pt x="5603113" y="2534666"/>
                  </a:lnTo>
                  <a:lnTo>
                    <a:pt x="5603113" y="2547366"/>
                  </a:lnTo>
                  <a:lnTo>
                    <a:pt x="5615813" y="2547366"/>
                  </a:lnTo>
                  <a:lnTo>
                    <a:pt x="5615813" y="2534666"/>
                  </a:lnTo>
                  <a:close/>
                </a:path>
                <a:path w="5647690" h="2781300">
                  <a:moveTo>
                    <a:pt x="5615813" y="2483866"/>
                  </a:moveTo>
                  <a:lnTo>
                    <a:pt x="5603113" y="2483866"/>
                  </a:lnTo>
                  <a:lnTo>
                    <a:pt x="5603113" y="2496566"/>
                  </a:lnTo>
                  <a:lnTo>
                    <a:pt x="5615813" y="2496566"/>
                  </a:lnTo>
                  <a:lnTo>
                    <a:pt x="5615813" y="2483866"/>
                  </a:lnTo>
                  <a:close/>
                </a:path>
                <a:path w="5647690" h="2781300">
                  <a:moveTo>
                    <a:pt x="5615813" y="2433066"/>
                  </a:moveTo>
                  <a:lnTo>
                    <a:pt x="5603113" y="2433066"/>
                  </a:lnTo>
                  <a:lnTo>
                    <a:pt x="5603113" y="2445766"/>
                  </a:lnTo>
                  <a:lnTo>
                    <a:pt x="5615813" y="2445766"/>
                  </a:lnTo>
                  <a:lnTo>
                    <a:pt x="5615813" y="2433066"/>
                  </a:lnTo>
                  <a:close/>
                </a:path>
                <a:path w="5647690" h="2781300">
                  <a:moveTo>
                    <a:pt x="5615813" y="2382266"/>
                  </a:moveTo>
                  <a:lnTo>
                    <a:pt x="5603113" y="2382266"/>
                  </a:lnTo>
                  <a:lnTo>
                    <a:pt x="5603113" y="2394966"/>
                  </a:lnTo>
                  <a:lnTo>
                    <a:pt x="5615813" y="2394966"/>
                  </a:lnTo>
                  <a:lnTo>
                    <a:pt x="5615813" y="2382266"/>
                  </a:lnTo>
                  <a:close/>
                </a:path>
                <a:path w="5647690" h="2781300">
                  <a:moveTo>
                    <a:pt x="5615813" y="2325370"/>
                  </a:moveTo>
                  <a:lnTo>
                    <a:pt x="5609209" y="2325370"/>
                  </a:lnTo>
                  <a:lnTo>
                    <a:pt x="5609209" y="2337816"/>
                  </a:lnTo>
                  <a:lnTo>
                    <a:pt x="5603113" y="2331720"/>
                  </a:lnTo>
                  <a:lnTo>
                    <a:pt x="5603113" y="2344166"/>
                  </a:lnTo>
                  <a:lnTo>
                    <a:pt x="5615813" y="2344166"/>
                  </a:lnTo>
                  <a:lnTo>
                    <a:pt x="5615813" y="2338070"/>
                  </a:lnTo>
                  <a:lnTo>
                    <a:pt x="5615813" y="2325370"/>
                  </a:lnTo>
                  <a:close/>
                </a:path>
                <a:path w="5647690" h="2781300">
                  <a:moveTo>
                    <a:pt x="5647563" y="2704820"/>
                  </a:moveTo>
                  <a:lnTo>
                    <a:pt x="5571363" y="2704820"/>
                  </a:lnTo>
                  <a:lnTo>
                    <a:pt x="5609463" y="2781020"/>
                  </a:lnTo>
                  <a:lnTo>
                    <a:pt x="5647563" y="2704820"/>
                  </a:lnTo>
                  <a:close/>
                </a:path>
              </a:pathLst>
            </a:custGeom>
            <a:solidFill>
              <a:srgbClr val="4646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434441" y="1443685"/>
            <a:ext cx="7150734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464646"/>
                </a:solidFill>
                <a:latin typeface="Tahoma"/>
                <a:cs typeface="Tahoma"/>
              </a:rPr>
              <a:t>Conclusion:</a:t>
            </a:r>
            <a:endParaRPr sz="1800">
              <a:latin typeface="Tahoma"/>
              <a:cs typeface="Tahoma"/>
            </a:endParaRPr>
          </a:p>
          <a:p>
            <a:pPr marL="12700" marR="5080">
              <a:lnSpc>
                <a:spcPts val="2140"/>
              </a:lnSpc>
              <a:spcBef>
                <a:spcPts val="114"/>
              </a:spcBef>
            </a:pPr>
            <a:r>
              <a:rPr sz="1800" dirty="0">
                <a:solidFill>
                  <a:srgbClr val="464646"/>
                </a:solidFill>
                <a:latin typeface="Tahoma"/>
                <a:cs typeface="Tahoma"/>
              </a:rPr>
              <a:t>Pie</a:t>
            </a:r>
            <a:r>
              <a:rPr sz="1800" spc="-190" dirty="0">
                <a:solidFill>
                  <a:srgbClr val="464646"/>
                </a:solidFill>
                <a:latin typeface="Tahoma"/>
                <a:cs typeface="Tahoma"/>
              </a:rPr>
              <a:t> </a:t>
            </a:r>
            <a:r>
              <a:rPr sz="1800" spc="-10" dirty="0">
                <a:solidFill>
                  <a:srgbClr val="464646"/>
                </a:solidFill>
                <a:latin typeface="Tahoma"/>
                <a:cs typeface="Tahoma"/>
              </a:rPr>
              <a:t>charts</a:t>
            </a:r>
            <a:r>
              <a:rPr sz="1800" spc="-180" dirty="0">
                <a:solidFill>
                  <a:srgbClr val="464646"/>
                </a:solidFill>
                <a:latin typeface="Tahoma"/>
                <a:cs typeface="Tahoma"/>
              </a:rPr>
              <a:t> </a:t>
            </a:r>
            <a:r>
              <a:rPr sz="1800" spc="-25" dirty="0">
                <a:solidFill>
                  <a:srgbClr val="464646"/>
                </a:solidFill>
                <a:latin typeface="Tahoma"/>
                <a:cs typeface="Tahoma"/>
              </a:rPr>
              <a:t>are</a:t>
            </a:r>
            <a:r>
              <a:rPr sz="1800" spc="-160" dirty="0">
                <a:solidFill>
                  <a:srgbClr val="464646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087150"/>
                </a:solidFill>
                <a:latin typeface="Tahoma"/>
                <a:cs typeface="Tahoma"/>
              </a:rPr>
              <a:t>not</a:t>
            </a:r>
            <a:r>
              <a:rPr sz="1800" spc="-180" dirty="0">
                <a:solidFill>
                  <a:srgbClr val="087150"/>
                </a:solidFill>
                <a:latin typeface="Tahoma"/>
                <a:cs typeface="Tahoma"/>
              </a:rPr>
              <a:t> </a:t>
            </a:r>
            <a:r>
              <a:rPr sz="1800" spc="-30" dirty="0">
                <a:solidFill>
                  <a:srgbClr val="087150"/>
                </a:solidFill>
                <a:latin typeface="Tahoma"/>
                <a:cs typeface="Tahoma"/>
              </a:rPr>
              <a:t>ideal</a:t>
            </a:r>
            <a:r>
              <a:rPr sz="1800" spc="-190" dirty="0">
                <a:solidFill>
                  <a:srgbClr val="087150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087150"/>
                </a:solidFill>
                <a:latin typeface="Tahoma"/>
                <a:cs typeface="Tahoma"/>
              </a:rPr>
              <a:t>for</a:t>
            </a:r>
            <a:r>
              <a:rPr sz="1800" spc="-175" dirty="0">
                <a:solidFill>
                  <a:srgbClr val="087150"/>
                </a:solidFill>
                <a:latin typeface="Tahoma"/>
                <a:cs typeface="Tahoma"/>
              </a:rPr>
              <a:t> </a:t>
            </a:r>
            <a:r>
              <a:rPr sz="1800" spc="-35" dirty="0">
                <a:solidFill>
                  <a:srgbClr val="087150"/>
                </a:solidFill>
                <a:latin typeface="Tahoma"/>
                <a:cs typeface="Tahoma"/>
              </a:rPr>
              <a:t>graphical</a:t>
            </a:r>
            <a:r>
              <a:rPr sz="1800" spc="-190" dirty="0">
                <a:solidFill>
                  <a:srgbClr val="087150"/>
                </a:solidFill>
                <a:latin typeface="Tahoma"/>
                <a:cs typeface="Tahoma"/>
              </a:rPr>
              <a:t> </a:t>
            </a:r>
            <a:r>
              <a:rPr sz="1800" spc="-20" dirty="0">
                <a:solidFill>
                  <a:srgbClr val="087150"/>
                </a:solidFill>
                <a:latin typeface="Tahoma"/>
                <a:cs typeface="Tahoma"/>
              </a:rPr>
              <a:t>representation</a:t>
            </a:r>
            <a:r>
              <a:rPr sz="1800" spc="-185" dirty="0">
                <a:solidFill>
                  <a:srgbClr val="087150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087150"/>
                </a:solidFill>
                <a:latin typeface="Tahoma"/>
                <a:cs typeface="Tahoma"/>
              </a:rPr>
              <a:t>of</a:t>
            </a:r>
            <a:r>
              <a:rPr sz="1800" spc="-170" dirty="0">
                <a:solidFill>
                  <a:srgbClr val="087150"/>
                </a:solidFill>
                <a:latin typeface="Tahoma"/>
                <a:cs typeface="Tahoma"/>
              </a:rPr>
              <a:t> </a:t>
            </a:r>
            <a:r>
              <a:rPr sz="1800" spc="-70" dirty="0">
                <a:solidFill>
                  <a:srgbClr val="087150"/>
                </a:solidFill>
                <a:latin typeface="Tahoma"/>
                <a:cs typeface="Tahoma"/>
              </a:rPr>
              <a:t>dat</a:t>
            </a:r>
            <a:r>
              <a:rPr sz="1800" spc="-70" dirty="0">
                <a:solidFill>
                  <a:srgbClr val="464646"/>
                </a:solidFill>
                <a:latin typeface="Tahoma"/>
                <a:cs typeface="Tahoma"/>
              </a:rPr>
              <a:t>a,</a:t>
            </a:r>
            <a:r>
              <a:rPr sz="1800" spc="-190" dirty="0">
                <a:solidFill>
                  <a:srgbClr val="464646"/>
                </a:solidFill>
                <a:latin typeface="Tahoma"/>
                <a:cs typeface="Tahoma"/>
              </a:rPr>
              <a:t> </a:t>
            </a:r>
            <a:r>
              <a:rPr sz="1800" spc="-60" dirty="0">
                <a:solidFill>
                  <a:srgbClr val="464646"/>
                </a:solidFill>
                <a:latin typeface="Tahoma"/>
                <a:cs typeface="Tahoma"/>
              </a:rPr>
              <a:t>as</a:t>
            </a:r>
            <a:r>
              <a:rPr sz="1800" spc="-180" dirty="0">
                <a:solidFill>
                  <a:srgbClr val="464646"/>
                </a:solidFill>
                <a:latin typeface="Tahoma"/>
                <a:cs typeface="Tahoma"/>
              </a:rPr>
              <a:t> </a:t>
            </a:r>
            <a:r>
              <a:rPr sz="1800" spc="-20" dirty="0">
                <a:solidFill>
                  <a:srgbClr val="464646"/>
                </a:solidFill>
                <a:latin typeface="Tahoma"/>
                <a:cs typeface="Tahoma"/>
              </a:rPr>
              <a:t>they</a:t>
            </a:r>
            <a:r>
              <a:rPr sz="1800" spc="-165" dirty="0">
                <a:solidFill>
                  <a:srgbClr val="464646"/>
                </a:solidFill>
                <a:latin typeface="Tahoma"/>
                <a:cs typeface="Tahoma"/>
              </a:rPr>
              <a:t> </a:t>
            </a:r>
            <a:r>
              <a:rPr sz="1800" spc="-45" dirty="0">
                <a:solidFill>
                  <a:srgbClr val="464646"/>
                </a:solidFill>
                <a:latin typeface="Tahoma"/>
                <a:cs typeface="Tahoma"/>
              </a:rPr>
              <a:t>can</a:t>
            </a:r>
            <a:r>
              <a:rPr sz="1800" spc="-175" dirty="0">
                <a:solidFill>
                  <a:srgbClr val="464646"/>
                </a:solidFill>
                <a:latin typeface="Tahoma"/>
                <a:cs typeface="Tahoma"/>
              </a:rPr>
              <a:t> </a:t>
            </a:r>
            <a:r>
              <a:rPr sz="1800" spc="-25" dirty="0">
                <a:solidFill>
                  <a:srgbClr val="464646"/>
                </a:solidFill>
                <a:latin typeface="Tahoma"/>
                <a:cs typeface="Tahoma"/>
              </a:rPr>
              <a:t>be </a:t>
            </a:r>
            <a:r>
              <a:rPr sz="1800" spc="-45" dirty="0">
                <a:solidFill>
                  <a:srgbClr val="464646"/>
                </a:solidFill>
                <a:latin typeface="Tahoma"/>
                <a:cs typeface="Tahoma"/>
              </a:rPr>
              <a:t>misleading</a:t>
            </a:r>
            <a:r>
              <a:rPr sz="1800" spc="-170" dirty="0">
                <a:solidFill>
                  <a:srgbClr val="464646"/>
                </a:solidFill>
                <a:latin typeface="Tahoma"/>
                <a:cs typeface="Tahoma"/>
              </a:rPr>
              <a:t> </a:t>
            </a:r>
            <a:r>
              <a:rPr sz="1800" spc="-30" dirty="0">
                <a:solidFill>
                  <a:srgbClr val="464646"/>
                </a:solidFill>
                <a:latin typeface="Tahoma"/>
                <a:cs typeface="Tahoma"/>
              </a:rPr>
              <a:t>especially</a:t>
            </a:r>
            <a:r>
              <a:rPr sz="1800" spc="-180" dirty="0">
                <a:solidFill>
                  <a:srgbClr val="464646"/>
                </a:solidFill>
                <a:latin typeface="Tahoma"/>
                <a:cs typeface="Tahoma"/>
              </a:rPr>
              <a:t> </a:t>
            </a:r>
            <a:r>
              <a:rPr sz="1800" spc="-35" dirty="0">
                <a:solidFill>
                  <a:srgbClr val="464646"/>
                </a:solidFill>
                <a:latin typeface="Tahoma"/>
                <a:cs typeface="Tahoma"/>
              </a:rPr>
              <a:t>when</a:t>
            </a:r>
            <a:r>
              <a:rPr sz="1800" spc="-155" dirty="0">
                <a:solidFill>
                  <a:srgbClr val="464646"/>
                </a:solidFill>
                <a:latin typeface="Tahoma"/>
                <a:cs typeface="Tahoma"/>
              </a:rPr>
              <a:t> </a:t>
            </a:r>
            <a:r>
              <a:rPr sz="1800" spc="-25" dirty="0">
                <a:solidFill>
                  <a:srgbClr val="464646"/>
                </a:solidFill>
                <a:latin typeface="Tahoma"/>
                <a:cs typeface="Tahoma"/>
              </a:rPr>
              <a:t>more</a:t>
            </a:r>
            <a:r>
              <a:rPr sz="1800" spc="-165" dirty="0">
                <a:solidFill>
                  <a:srgbClr val="464646"/>
                </a:solidFill>
                <a:latin typeface="Tahoma"/>
                <a:cs typeface="Tahoma"/>
              </a:rPr>
              <a:t> </a:t>
            </a:r>
            <a:r>
              <a:rPr sz="1800" spc="-35" dirty="0">
                <a:solidFill>
                  <a:srgbClr val="464646"/>
                </a:solidFill>
                <a:latin typeface="Tahoma"/>
                <a:cs typeface="Tahoma"/>
              </a:rPr>
              <a:t>than</a:t>
            </a:r>
            <a:r>
              <a:rPr sz="1800" spc="-150" dirty="0">
                <a:solidFill>
                  <a:srgbClr val="464646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464646"/>
                </a:solidFill>
                <a:latin typeface="Tahoma"/>
                <a:cs typeface="Tahoma"/>
              </a:rPr>
              <a:t>5</a:t>
            </a:r>
            <a:r>
              <a:rPr sz="1800" spc="-155" dirty="0">
                <a:solidFill>
                  <a:srgbClr val="464646"/>
                </a:solidFill>
                <a:latin typeface="Tahoma"/>
                <a:cs typeface="Tahoma"/>
              </a:rPr>
              <a:t> </a:t>
            </a:r>
            <a:r>
              <a:rPr sz="1800" spc="-25" dirty="0">
                <a:solidFill>
                  <a:srgbClr val="464646"/>
                </a:solidFill>
                <a:latin typeface="Tahoma"/>
                <a:cs typeface="Tahoma"/>
              </a:rPr>
              <a:t>items</a:t>
            </a:r>
            <a:r>
              <a:rPr sz="1800" spc="-175" dirty="0">
                <a:solidFill>
                  <a:srgbClr val="464646"/>
                </a:solidFill>
                <a:latin typeface="Tahoma"/>
                <a:cs typeface="Tahoma"/>
              </a:rPr>
              <a:t> </a:t>
            </a:r>
            <a:r>
              <a:rPr sz="1800" spc="-25" dirty="0">
                <a:solidFill>
                  <a:srgbClr val="464646"/>
                </a:solidFill>
                <a:latin typeface="Tahoma"/>
                <a:cs typeface="Tahoma"/>
              </a:rPr>
              <a:t>are</a:t>
            </a:r>
            <a:r>
              <a:rPr sz="1800" spc="-175" dirty="0">
                <a:solidFill>
                  <a:srgbClr val="464646"/>
                </a:solidFill>
                <a:latin typeface="Tahoma"/>
                <a:cs typeface="Tahoma"/>
              </a:rPr>
              <a:t> </a:t>
            </a:r>
            <a:r>
              <a:rPr sz="1800" spc="-10" dirty="0">
                <a:solidFill>
                  <a:srgbClr val="464646"/>
                </a:solidFill>
                <a:latin typeface="Tahoma"/>
                <a:cs typeface="Tahoma"/>
              </a:rPr>
              <a:t>displayed.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28" name="object 2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6347" rIns="0" bIns="0" rtlCol="0">
            <a:spAutoFit/>
          </a:bodyPr>
          <a:lstStyle/>
          <a:p>
            <a:pPr marL="2392045">
              <a:lnSpc>
                <a:spcPts val="1250"/>
              </a:lnSpc>
            </a:pPr>
            <a:fld id="{81D60167-4931-47E6-BA6A-407CBD079E47}" type="slidenum">
              <a:rPr spc="-25" dirty="0"/>
              <a:t>223</a:t>
            </a:fld>
            <a:endParaRPr spc="-25" dirty="0"/>
          </a:p>
        </p:txBody>
      </p:sp>
      <p:sp>
        <p:nvSpPr>
          <p:cNvPr id="29" name="object 2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/>
              <a:t>©</a:t>
            </a:r>
            <a:r>
              <a:rPr spc="-15" dirty="0"/>
              <a:t> </a:t>
            </a:r>
            <a:r>
              <a:rPr dirty="0"/>
              <a:t>The</a:t>
            </a:r>
            <a:r>
              <a:rPr spc="-30" dirty="0"/>
              <a:t> </a:t>
            </a:r>
            <a:r>
              <a:rPr dirty="0"/>
              <a:t>KPI</a:t>
            </a:r>
            <a:r>
              <a:rPr spc="-5" dirty="0"/>
              <a:t> </a:t>
            </a:r>
            <a:r>
              <a:rPr dirty="0"/>
              <a:t>Institute</a:t>
            </a:r>
            <a:r>
              <a:rPr spc="-20" dirty="0"/>
              <a:t> 2023</a:t>
            </a:r>
          </a:p>
        </p:txBody>
      </p:sp>
      <p:sp>
        <p:nvSpPr>
          <p:cNvPr id="24" name="object 24"/>
          <p:cNvSpPr txBox="1"/>
          <p:nvPr/>
        </p:nvSpPr>
        <p:spPr>
          <a:xfrm>
            <a:off x="2717419" y="4604384"/>
            <a:ext cx="4724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087150"/>
                </a:solidFill>
                <a:latin typeface="Arial"/>
                <a:cs typeface="Arial"/>
              </a:rPr>
              <a:t>17%</a:t>
            </a:r>
            <a:endParaRPr sz="18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795517" y="4405629"/>
            <a:ext cx="4724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087150"/>
                </a:solidFill>
                <a:latin typeface="Arial"/>
                <a:cs typeface="Arial"/>
              </a:rPr>
              <a:t>73%</a:t>
            </a:r>
            <a:endParaRPr sz="18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3169666" y="3523869"/>
            <a:ext cx="3409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40" dirty="0">
                <a:solidFill>
                  <a:srgbClr val="087150"/>
                </a:solidFill>
                <a:latin typeface="Arial"/>
                <a:cs typeface="Arial"/>
              </a:rPr>
              <a:t>6%</a:t>
            </a:r>
            <a:endParaRPr sz="18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4208145" y="3321558"/>
            <a:ext cx="3409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40" dirty="0">
                <a:solidFill>
                  <a:srgbClr val="087150"/>
                </a:solidFill>
                <a:latin typeface="Arial"/>
                <a:cs typeface="Arial"/>
              </a:rPr>
              <a:t>4%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9144000" y="0"/>
                </a:moveTo>
                <a:lnTo>
                  <a:pt x="0" y="0"/>
                </a:ln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close/>
              </a:path>
            </a:pathLst>
          </a:custGeom>
          <a:solidFill>
            <a:srgbClr val="FAFAFA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27164" y="184404"/>
            <a:ext cx="1937003" cy="161544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0" y="531876"/>
            <a:ext cx="277495" cy="715010"/>
          </a:xfrm>
          <a:custGeom>
            <a:avLst/>
            <a:gdLst/>
            <a:ahLst/>
            <a:cxnLst/>
            <a:rect l="l" t="t" r="r" b="b"/>
            <a:pathLst>
              <a:path w="277495" h="715010">
                <a:moveTo>
                  <a:pt x="277368" y="0"/>
                </a:moveTo>
                <a:lnTo>
                  <a:pt x="0" y="0"/>
                </a:lnTo>
                <a:lnTo>
                  <a:pt x="0" y="714756"/>
                </a:lnTo>
                <a:lnTo>
                  <a:pt x="277368" y="714756"/>
                </a:lnTo>
                <a:lnTo>
                  <a:pt x="277368" y="0"/>
                </a:lnTo>
                <a:close/>
              </a:path>
            </a:pathLst>
          </a:custGeom>
          <a:solidFill>
            <a:srgbClr val="0871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61544" y="6553200"/>
            <a:ext cx="8820150" cy="0"/>
          </a:xfrm>
          <a:custGeom>
            <a:avLst/>
            <a:gdLst/>
            <a:ahLst/>
            <a:cxnLst/>
            <a:rect l="l" t="t" r="r" b="b"/>
            <a:pathLst>
              <a:path w="8820150">
                <a:moveTo>
                  <a:pt x="0" y="0"/>
                </a:moveTo>
                <a:lnTo>
                  <a:pt x="8820023" y="0"/>
                </a:lnTo>
              </a:path>
            </a:pathLst>
          </a:custGeom>
          <a:ln w="9525">
            <a:solidFill>
              <a:srgbClr val="D0CEC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09258" rIns="0" bIns="0" rtlCol="0">
            <a:spAutoFit/>
          </a:bodyPr>
          <a:lstStyle/>
          <a:p>
            <a:pPr marL="31115">
              <a:lnSpc>
                <a:spcPct val="100000"/>
              </a:lnSpc>
              <a:spcBef>
                <a:spcPts val="100"/>
              </a:spcBef>
            </a:pPr>
            <a:r>
              <a:rPr spc="150" dirty="0"/>
              <a:t>DESIGN</a:t>
            </a:r>
            <a:r>
              <a:rPr spc="10" dirty="0"/>
              <a:t> </a:t>
            </a:r>
            <a:r>
              <a:rPr spc="145" dirty="0"/>
              <a:t>GRAPHS</a:t>
            </a:r>
            <a:r>
              <a:rPr spc="35" dirty="0"/>
              <a:t> </a:t>
            </a:r>
            <a:r>
              <a:rPr spc="155" dirty="0"/>
              <a:t>TO</a:t>
            </a:r>
            <a:r>
              <a:rPr spc="-5" dirty="0"/>
              <a:t> </a:t>
            </a:r>
            <a:r>
              <a:rPr spc="270" dirty="0"/>
              <a:t>ILLUSTRATE</a:t>
            </a:r>
            <a:r>
              <a:rPr spc="40" dirty="0"/>
              <a:t> </a:t>
            </a:r>
            <a:r>
              <a:rPr spc="270" dirty="0"/>
              <a:t>KPI</a:t>
            </a:r>
            <a:r>
              <a:rPr spc="5" dirty="0"/>
              <a:t> </a:t>
            </a:r>
            <a:r>
              <a:rPr spc="295" dirty="0"/>
              <a:t>RESULTS</a:t>
            </a: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0415" y="1706879"/>
            <a:ext cx="3438905" cy="1386077"/>
          </a:xfrm>
          <a:prstGeom prst="rect">
            <a:avLst/>
          </a:prstGeom>
        </p:spPr>
      </p:pic>
      <p:sp>
        <p:nvSpPr>
          <p:cNvPr id="8" name="object 8"/>
          <p:cNvSpPr/>
          <p:nvPr/>
        </p:nvSpPr>
        <p:spPr>
          <a:xfrm>
            <a:off x="1054608" y="3163823"/>
            <a:ext cx="70485" cy="70485"/>
          </a:xfrm>
          <a:custGeom>
            <a:avLst/>
            <a:gdLst/>
            <a:ahLst/>
            <a:cxnLst/>
            <a:rect l="l" t="t" r="r" b="b"/>
            <a:pathLst>
              <a:path w="70484" h="70485">
                <a:moveTo>
                  <a:pt x="70103" y="0"/>
                </a:moveTo>
                <a:lnTo>
                  <a:pt x="0" y="0"/>
                </a:lnTo>
                <a:lnTo>
                  <a:pt x="0" y="70103"/>
                </a:lnTo>
                <a:lnTo>
                  <a:pt x="70103" y="70103"/>
                </a:lnTo>
                <a:lnTo>
                  <a:pt x="70103" y="0"/>
                </a:lnTo>
                <a:close/>
              </a:path>
            </a:pathLst>
          </a:custGeom>
          <a:solidFill>
            <a:srgbClr val="0A976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295144" y="3163823"/>
            <a:ext cx="70485" cy="70485"/>
          </a:xfrm>
          <a:custGeom>
            <a:avLst/>
            <a:gdLst/>
            <a:ahLst/>
            <a:cxnLst/>
            <a:rect l="l" t="t" r="r" b="b"/>
            <a:pathLst>
              <a:path w="70485" h="70485">
                <a:moveTo>
                  <a:pt x="70104" y="0"/>
                </a:moveTo>
                <a:lnTo>
                  <a:pt x="0" y="0"/>
                </a:lnTo>
                <a:lnTo>
                  <a:pt x="0" y="70103"/>
                </a:lnTo>
                <a:lnTo>
                  <a:pt x="70104" y="70103"/>
                </a:lnTo>
                <a:lnTo>
                  <a:pt x="70104" y="0"/>
                </a:lnTo>
                <a:close/>
              </a:path>
            </a:pathLst>
          </a:custGeom>
          <a:solidFill>
            <a:srgbClr val="037C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54608" y="3316223"/>
            <a:ext cx="70485" cy="71755"/>
          </a:xfrm>
          <a:custGeom>
            <a:avLst/>
            <a:gdLst/>
            <a:ahLst/>
            <a:cxnLst/>
            <a:rect l="l" t="t" r="r" b="b"/>
            <a:pathLst>
              <a:path w="70484" h="71754">
                <a:moveTo>
                  <a:pt x="70103" y="0"/>
                </a:moveTo>
                <a:lnTo>
                  <a:pt x="0" y="0"/>
                </a:lnTo>
                <a:lnTo>
                  <a:pt x="0" y="71627"/>
                </a:lnTo>
                <a:lnTo>
                  <a:pt x="70103" y="71627"/>
                </a:lnTo>
                <a:lnTo>
                  <a:pt x="70103" y="0"/>
                </a:lnTo>
                <a:close/>
              </a:path>
            </a:pathLst>
          </a:custGeom>
          <a:solidFill>
            <a:srgbClr val="4BEA9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295144" y="3316223"/>
            <a:ext cx="70485" cy="71755"/>
          </a:xfrm>
          <a:custGeom>
            <a:avLst/>
            <a:gdLst/>
            <a:ahLst/>
            <a:cxnLst/>
            <a:rect l="l" t="t" r="r" b="b"/>
            <a:pathLst>
              <a:path w="70485" h="71754">
                <a:moveTo>
                  <a:pt x="70104" y="0"/>
                </a:moveTo>
                <a:lnTo>
                  <a:pt x="0" y="0"/>
                </a:lnTo>
                <a:lnTo>
                  <a:pt x="0" y="71627"/>
                </a:lnTo>
                <a:lnTo>
                  <a:pt x="70104" y="71627"/>
                </a:lnTo>
                <a:lnTo>
                  <a:pt x="70104" y="0"/>
                </a:lnTo>
                <a:close/>
              </a:path>
            </a:pathLst>
          </a:custGeom>
          <a:solidFill>
            <a:srgbClr val="DDDDD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054608" y="3470147"/>
            <a:ext cx="70485" cy="70485"/>
          </a:xfrm>
          <a:custGeom>
            <a:avLst/>
            <a:gdLst/>
            <a:ahLst/>
            <a:cxnLst/>
            <a:rect l="l" t="t" r="r" b="b"/>
            <a:pathLst>
              <a:path w="70484" h="70485">
                <a:moveTo>
                  <a:pt x="70103" y="0"/>
                </a:moveTo>
                <a:lnTo>
                  <a:pt x="0" y="0"/>
                </a:lnTo>
                <a:lnTo>
                  <a:pt x="0" y="70103"/>
                </a:lnTo>
                <a:lnTo>
                  <a:pt x="70103" y="70103"/>
                </a:lnTo>
                <a:lnTo>
                  <a:pt x="70103" y="0"/>
                </a:lnTo>
                <a:close/>
              </a:path>
            </a:pathLst>
          </a:custGeom>
          <a:solidFill>
            <a:srgbClr val="0080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295144" y="3470147"/>
            <a:ext cx="70485" cy="70485"/>
          </a:xfrm>
          <a:custGeom>
            <a:avLst/>
            <a:gdLst/>
            <a:ahLst/>
            <a:cxnLst/>
            <a:rect l="l" t="t" r="r" b="b"/>
            <a:pathLst>
              <a:path w="70485" h="70485">
                <a:moveTo>
                  <a:pt x="70104" y="0"/>
                </a:moveTo>
                <a:lnTo>
                  <a:pt x="0" y="0"/>
                </a:lnTo>
                <a:lnTo>
                  <a:pt x="0" y="70103"/>
                </a:lnTo>
                <a:lnTo>
                  <a:pt x="70104" y="70103"/>
                </a:lnTo>
                <a:lnTo>
                  <a:pt x="70104" y="0"/>
                </a:lnTo>
                <a:close/>
              </a:path>
            </a:pathLst>
          </a:custGeom>
          <a:solidFill>
            <a:srgbClr val="00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054608" y="3622547"/>
            <a:ext cx="70485" cy="70485"/>
          </a:xfrm>
          <a:custGeom>
            <a:avLst/>
            <a:gdLst/>
            <a:ahLst/>
            <a:cxnLst/>
            <a:rect l="l" t="t" r="r" b="b"/>
            <a:pathLst>
              <a:path w="70484" h="70485">
                <a:moveTo>
                  <a:pt x="70103" y="0"/>
                </a:moveTo>
                <a:lnTo>
                  <a:pt x="0" y="0"/>
                </a:lnTo>
                <a:lnTo>
                  <a:pt x="0" y="70103"/>
                </a:lnTo>
                <a:lnTo>
                  <a:pt x="70103" y="70103"/>
                </a:lnTo>
                <a:lnTo>
                  <a:pt x="70103" y="0"/>
                </a:lnTo>
                <a:close/>
              </a:path>
            </a:pathLst>
          </a:custGeom>
          <a:solidFill>
            <a:srgbClr val="075B4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295144" y="3622547"/>
            <a:ext cx="70485" cy="70485"/>
          </a:xfrm>
          <a:custGeom>
            <a:avLst/>
            <a:gdLst/>
            <a:ahLst/>
            <a:cxnLst/>
            <a:rect l="l" t="t" r="r" b="b"/>
            <a:pathLst>
              <a:path w="70485" h="70485">
                <a:moveTo>
                  <a:pt x="70104" y="0"/>
                </a:moveTo>
                <a:lnTo>
                  <a:pt x="0" y="0"/>
                </a:lnTo>
                <a:lnTo>
                  <a:pt x="0" y="70103"/>
                </a:lnTo>
                <a:lnTo>
                  <a:pt x="70104" y="70103"/>
                </a:lnTo>
                <a:lnTo>
                  <a:pt x="70104" y="0"/>
                </a:lnTo>
                <a:close/>
              </a:path>
            </a:pathLst>
          </a:custGeom>
          <a:solidFill>
            <a:srgbClr val="014A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054608" y="3774947"/>
            <a:ext cx="70485" cy="71755"/>
          </a:xfrm>
          <a:custGeom>
            <a:avLst/>
            <a:gdLst/>
            <a:ahLst/>
            <a:cxnLst/>
            <a:rect l="l" t="t" r="r" b="b"/>
            <a:pathLst>
              <a:path w="70484" h="71754">
                <a:moveTo>
                  <a:pt x="70103" y="0"/>
                </a:moveTo>
                <a:lnTo>
                  <a:pt x="0" y="0"/>
                </a:lnTo>
                <a:lnTo>
                  <a:pt x="0" y="71627"/>
                </a:lnTo>
                <a:lnTo>
                  <a:pt x="70103" y="71627"/>
                </a:lnTo>
                <a:lnTo>
                  <a:pt x="70103" y="0"/>
                </a:lnTo>
                <a:close/>
              </a:path>
            </a:pathLst>
          </a:custGeom>
          <a:solidFill>
            <a:srgbClr val="13A6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1143406" y="3099307"/>
            <a:ext cx="695325" cy="7893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000" spc="-10" dirty="0">
                <a:solidFill>
                  <a:srgbClr val="5F5F5F"/>
                </a:solidFill>
                <a:latin typeface="Calibri"/>
                <a:cs typeface="Calibri"/>
              </a:rPr>
              <a:t>Biscotti</a:t>
            </a:r>
            <a:r>
              <a:rPr sz="1000" spc="500" dirty="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sz="1000" spc="-55" dirty="0">
                <a:solidFill>
                  <a:srgbClr val="5F5F5F"/>
                </a:solidFill>
                <a:latin typeface="Calibri"/>
                <a:cs typeface="Calibri"/>
              </a:rPr>
              <a:t>Coffee</a:t>
            </a:r>
            <a:r>
              <a:rPr sz="1000" spc="35" dirty="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sz="1000" spc="-75" dirty="0">
                <a:solidFill>
                  <a:srgbClr val="5F5F5F"/>
                </a:solidFill>
                <a:latin typeface="Calibri"/>
                <a:cs typeface="Calibri"/>
              </a:rPr>
              <a:t>Grinder</a:t>
            </a:r>
            <a:r>
              <a:rPr sz="1000" spc="-10" dirty="0">
                <a:solidFill>
                  <a:srgbClr val="5F5F5F"/>
                </a:solidFill>
                <a:latin typeface="Calibri"/>
                <a:cs typeface="Calibri"/>
              </a:rPr>
              <a:t> Croissant Latte</a:t>
            </a:r>
            <a:endParaRPr sz="1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1000" spc="-10" dirty="0">
                <a:solidFill>
                  <a:srgbClr val="5F5F5F"/>
                </a:solidFill>
                <a:latin typeface="Calibri"/>
                <a:cs typeface="Calibri"/>
              </a:rPr>
              <a:t>Scone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2295144" y="3774947"/>
            <a:ext cx="70485" cy="71755"/>
          </a:xfrm>
          <a:custGeom>
            <a:avLst/>
            <a:gdLst/>
            <a:ahLst/>
            <a:cxnLst/>
            <a:rect l="l" t="t" r="r" b="b"/>
            <a:pathLst>
              <a:path w="70485" h="71754">
                <a:moveTo>
                  <a:pt x="70104" y="0"/>
                </a:moveTo>
                <a:lnTo>
                  <a:pt x="0" y="0"/>
                </a:lnTo>
                <a:lnTo>
                  <a:pt x="0" y="71627"/>
                </a:lnTo>
                <a:lnTo>
                  <a:pt x="70104" y="71627"/>
                </a:lnTo>
                <a:lnTo>
                  <a:pt x="70104" y="0"/>
                </a:lnTo>
                <a:close/>
              </a:path>
            </a:pathLst>
          </a:custGeom>
          <a:solidFill>
            <a:srgbClr val="8585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2383663" y="3099307"/>
            <a:ext cx="505459" cy="7893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000" spc="-55" dirty="0">
                <a:solidFill>
                  <a:srgbClr val="5F5F5F"/>
                </a:solidFill>
                <a:latin typeface="Calibri"/>
                <a:cs typeface="Calibri"/>
              </a:rPr>
              <a:t>Capuccino</a:t>
            </a:r>
            <a:r>
              <a:rPr sz="1000" spc="500" dirty="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sz="1000" spc="-55" dirty="0">
                <a:solidFill>
                  <a:srgbClr val="5F5F5F"/>
                </a:solidFill>
                <a:latin typeface="Calibri"/>
                <a:cs typeface="Calibri"/>
              </a:rPr>
              <a:t>Coffee</a:t>
            </a:r>
            <a:r>
              <a:rPr sz="1000" spc="35" dirty="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sz="1000" spc="-85" dirty="0">
                <a:solidFill>
                  <a:srgbClr val="5F5F5F"/>
                </a:solidFill>
                <a:latin typeface="Calibri"/>
                <a:cs typeface="Calibri"/>
              </a:rPr>
              <a:t>Pot</a:t>
            </a:r>
            <a:r>
              <a:rPr sz="1000" spc="-10" dirty="0">
                <a:solidFill>
                  <a:srgbClr val="5F5F5F"/>
                </a:solidFill>
                <a:latin typeface="Calibri"/>
                <a:cs typeface="Calibri"/>
              </a:rPr>
              <a:t> Espresso </a:t>
            </a:r>
            <a:r>
              <a:rPr sz="1000" spc="-25" dirty="0">
                <a:solidFill>
                  <a:srgbClr val="5F5F5F"/>
                </a:solidFill>
                <a:latin typeface="Calibri"/>
                <a:cs typeface="Calibri"/>
              </a:rPr>
              <a:t>Mug</a:t>
            </a:r>
            <a:r>
              <a:rPr sz="1000" spc="-10" dirty="0">
                <a:solidFill>
                  <a:srgbClr val="5F5F5F"/>
                </a:solidFill>
                <a:latin typeface="Calibri"/>
                <a:cs typeface="Calibri"/>
              </a:rPr>
              <a:t> Thermos</a:t>
            </a:r>
            <a:endParaRPr sz="1000">
              <a:latin typeface="Calibri"/>
              <a:cs typeface="Calibri"/>
            </a:endParaRPr>
          </a:p>
        </p:txBody>
      </p:sp>
      <p:pic>
        <p:nvPicPr>
          <p:cNvPr id="20" name="object 2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927347" y="1534667"/>
            <a:ext cx="3143250" cy="1547622"/>
          </a:xfrm>
          <a:prstGeom prst="rect">
            <a:avLst/>
          </a:prstGeom>
        </p:spPr>
      </p:pic>
      <p:sp>
        <p:nvSpPr>
          <p:cNvPr id="21" name="object 21"/>
          <p:cNvSpPr txBox="1"/>
          <p:nvPr/>
        </p:nvSpPr>
        <p:spPr>
          <a:xfrm>
            <a:off x="6297548" y="1770608"/>
            <a:ext cx="402590" cy="290195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sz="800" spc="-10" dirty="0">
                <a:solidFill>
                  <a:srgbClr val="FFFFFF"/>
                </a:solidFill>
                <a:latin typeface="Arial"/>
                <a:cs typeface="Arial"/>
              </a:rPr>
              <a:t>5.06%</a:t>
            </a:r>
            <a:endParaRPr sz="800">
              <a:latin typeface="Arial"/>
              <a:cs typeface="Arial"/>
            </a:endParaRPr>
          </a:p>
          <a:p>
            <a:pPr marL="100330">
              <a:lnSpc>
                <a:spcPct val="100000"/>
              </a:lnSpc>
              <a:spcBef>
                <a:spcPts val="80"/>
              </a:spcBef>
            </a:pPr>
            <a:r>
              <a:rPr sz="800" spc="-10" dirty="0">
                <a:solidFill>
                  <a:srgbClr val="FFFFFF"/>
                </a:solidFill>
                <a:latin typeface="Arial"/>
                <a:cs typeface="Arial"/>
              </a:rPr>
              <a:t>5.31%</a:t>
            </a:r>
            <a:endParaRPr sz="8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231382" y="2252599"/>
            <a:ext cx="311150" cy="1479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00" spc="-20" dirty="0">
                <a:solidFill>
                  <a:srgbClr val="FFFFFF"/>
                </a:solidFill>
                <a:latin typeface="Calibri"/>
                <a:cs typeface="Calibri"/>
              </a:rPr>
              <a:t>16.79%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507863" y="2509774"/>
            <a:ext cx="265430" cy="1479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00" spc="-10" dirty="0">
                <a:solidFill>
                  <a:srgbClr val="FFFFFF"/>
                </a:solidFill>
                <a:latin typeface="Calibri"/>
                <a:cs typeface="Calibri"/>
              </a:rPr>
              <a:t>8.46%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469129" y="2271522"/>
            <a:ext cx="311150" cy="1479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00" spc="-20" dirty="0">
                <a:solidFill>
                  <a:srgbClr val="FFFFFF"/>
                </a:solidFill>
                <a:latin typeface="Calibri"/>
                <a:cs typeface="Calibri"/>
              </a:rPr>
              <a:t>23.71%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498085" y="1804797"/>
            <a:ext cx="265430" cy="1479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00" spc="-10" dirty="0">
                <a:solidFill>
                  <a:srgbClr val="FFFFFF"/>
                </a:solidFill>
                <a:latin typeface="Calibri"/>
                <a:cs typeface="Calibri"/>
              </a:rPr>
              <a:t>9.80%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4825238" y="1632915"/>
            <a:ext cx="1402080" cy="1485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800" dirty="0">
                <a:solidFill>
                  <a:srgbClr val="FFFFFF"/>
                </a:solidFill>
                <a:latin typeface="Arial"/>
                <a:cs typeface="Arial"/>
              </a:rPr>
              <a:t>9.13%</a:t>
            </a:r>
            <a:r>
              <a:rPr sz="800" spc="2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-30" baseline="-3472" dirty="0">
                <a:solidFill>
                  <a:srgbClr val="FFFFFF"/>
                </a:solidFill>
                <a:latin typeface="Arial"/>
                <a:cs typeface="Arial"/>
              </a:rPr>
              <a:t>5.17%</a:t>
            </a:r>
            <a:r>
              <a:rPr sz="800" spc="-20" dirty="0">
                <a:solidFill>
                  <a:srgbClr val="FFFFFF"/>
                </a:solidFill>
                <a:latin typeface="Arial"/>
                <a:cs typeface="Arial"/>
              </a:rPr>
              <a:t>11.40%</a:t>
            </a:r>
            <a:r>
              <a:rPr sz="800" spc="3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-30" baseline="-6944" dirty="0">
                <a:solidFill>
                  <a:srgbClr val="FFFFFF"/>
                </a:solidFill>
                <a:latin typeface="Arial"/>
                <a:cs typeface="Arial"/>
              </a:rPr>
              <a:t>5.16%</a:t>
            </a:r>
            <a:endParaRPr sz="1200" baseline="-6944">
              <a:latin typeface="Arial"/>
              <a:cs typeface="Arial"/>
            </a:endParaRPr>
          </a:p>
        </p:txBody>
      </p:sp>
      <p:pic>
        <p:nvPicPr>
          <p:cNvPr id="27" name="object 2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075176" y="3209544"/>
            <a:ext cx="70103" cy="70103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087111" y="3209544"/>
            <a:ext cx="71627" cy="70103"/>
          </a:xfrm>
          <a:prstGeom prst="rect">
            <a:avLst/>
          </a:prstGeom>
        </p:spPr>
      </p:pic>
      <p:pic>
        <p:nvPicPr>
          <p:cNvPr id="29" name="object 2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100571" y="3209544"/>
            <a:ext cx="70103" cy="70103"/>
          </a:xfrm>
          <a:prstGeom prst="rect">
            <a:avLst/>
          </a:prstGeom>
        </p:spPr>
      </p:pic>
      <p:pic>
        <p:nvPicPr>
          <p:cNvPr id="30" name="object 3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4075176" y="3387852"/>
            <a:ext cx="70103" cy="70103"/>
          </a:xfrm>
          <a:prstGeom prst="rect">
            <a:avLst/>
          </a:prstGeom>
        </p:spPr>
      </p:pic>
      <p:pic>
        <p:nvPicPr>
          <p:cNvPr id="31" name="object 31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5087111" y="3387852"/>
            <a:ext cx="71627" cy="70103"/>
          </a:xfrm>
          <a:prstGeom prst="rect">
            <a:avLst/>
          </a:prstGeom>
        </p:spPr>
      </p:pic>
      <p:pic>
        <p:nvPicPr>
          <p:cNvPr id="32" name="object 32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6100571" y="3387852"/>
            <a:ext cx="70103" cy="70103"/>
          </a:xfrm>
          <a:prstGeom prst="rect">
            <a:avLst/>
          </a:prstGeom>
        </p:spPr>
      </p:pic>
      <p:pic>
        <p:nvPicPr>
          <p:cNvPr id="33" name="object 33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4075176" y="3564635"/>
            <a:ext cx="70103" cy="71627"/>
          </a:xfrm>
          <a:prstGeom prst="rect">
            <a:avLst/>
          </a:prstGeom>
        </p:spPr>
      </p:pic>
      <p:pic>
        <p:nvPicPr>
          <p:cNvPr id="34" name="object 34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5087111" y="3564635"/>
            <a:ext cx="71627" cy="71627"/>
          </a:xfrm>
          <a:prstGeom prst="rect">
            <a:avLst/>
          </a:prstGeom>
        </p:spPr>
      </p:pic>
      <p:sp>
        <p:nvSpPr>
          <p:cNvPr id="35" name="object 35"/>
          <p:cNvSpPr txBox="1"/>
          <p:nvPr/>
        </p:nvSpPr>
        <p:spPr>
          <a:xfrm>
            <a:off x="5177154" y="3119145"/>
            <a:ext cx="497205" cy="558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6700"/>
              </a:lnSpc>
              <a:spcBef>
                <a:spcPts val="100"/>
              </a:spcBef>
            </a:pPr>
            <a:r>
              <a:rPr sz="1000" spc="-65" dirty="0">
                <a:solidFill>
                  <a:srgbClr val="5F5F5F"/>
                </a:solidFill>
                <a:latin typeface="Calibri"/>
                <a:cs typeface="Calibri"/>
              </a:rPr>
              <a:t>Capuccino</a:t>
            </a:r>
            <a:r>
              <a:rPr sz="1000" spc="-10" dirty="0">
                <a:solidFill>
                  <a:srgbClr val="5F5F5F"/>
                </a:solidFill>
                <a:latin typeface="Calibri"/>
                <a:cs typeface="Calibri"/>
              </a:rPr>
              <a:t> Croissant </a:t>
            </a:r>
            <a:r>
              <a:rPr sz="1000" spc="-25" dirty="0">
                <a:solidFill>
                  <a:srgbClr val="5F5F5F"/>
                </a:solidFill>
                <a:latin typeface="Calibri"/>
                <a:cs typeface="Calibri"/>
              </a:rPr>
              <a:t>Mug</a:t>
            </a:r>
            <a:endParaRPr sz="1000">
              <a:latin typeface="Calibri"/>
              <a:cs typeface="Calibri"/>
            </a:endParaRPr>
          </a:p>
        </p:txBody>
      </p:sp>
      <p:pic>
        <p:nvPicPr>
          <p:cNvPr id="36" name="object 36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6100571" y="3564635"/>
            <a:ext cx="70103" cy="71627"/>
          </a:xfrm>
          <a:prstGeom prst="rect">
            <a:avLst/>
          </a:prstGeom>
        </p:spPr>
      </p:pic>
      <p:sp>
        <p:nvSpPr>
          <p:cNvPr id="37" name="object 37"/>
          <p:cNvSpPr txBox="1"/>
          <p:nvPr/>
        </p:nvSpPr>
        <p:spPr>
          <a:xfrm>
            <a:off x="6189979" y="3119145"/>
            <a:ext cx="695325" cy="558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6700"/>
              </a:lnSpc>
              <a:spcBef>
                <a:spcPts val="100"/>
              </a:spcBef>
            </a:pPr>
            <a:r>
              <a:rPr sz="1000" spc="-55" dirty="0">
                <a:solidFill>
                  <a:srgbClr val="5F5F5F"/>
                </a:solidFill>
                <a:latin typeface="Calibri"/>
                <a:cs typeface="Calibri"/>
              </a:rPr>
              <a:t>Coffee</a:t>
            </a:r>
            <a:r>
              <a:rPr sz="1000" spc="35" dirty="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sz="1000" spc="-75" dirty="0">
                <a:solidFill>
                  <a:srgbClr val="5F5F5F"/>
                </a:solidFill>
                <a:latin typeface="Calibri"/>
                <a:cs typeface="Calibri"/>
              </a:rPr>
              <a:t>Grinder</a:t>
            </a:r>
            <a:r>
              <a:rPr sz="1000" spc="-10" dirty="0">
                <a:solidFill>
                  <a:srgbClr val="5F5F5F"/>
                </a:solidFill>
                <a:latin typeface="Calibri"/>
                <a:cs typeface="Calibri"/>
              </a:rPr>
              <a:t> Espresso Scone</a:t>
            </a:r>
            <a:endParaRPr sz="1000">
              <a:latin typeface="Calibri"/>
              <a:cs typeface="Calibri"/>
            </a:endParaRPr>
          </a:p>
        </p:txBody>
      </p:sp>
      <p:pic>
        <p:nvPicPr>
          <p:cNvPr id="38" name="object 38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4075176" y="3742944"/>
            <a:ext cx="70103" cy="70104"/>
          </a:xfrm>
          <a:prstGeom prst="rect">
            <a:avLst/>
          </a:prstGeom>
        </p:spPr>
      </p:pic>
      <p:sp>
        <p:nvSpPr>
          <p:cNvPr id="39" name="object 39"/>
          <p:cNvSpPr txBox="1"/>
          <p:nvPr/>
        </p:nvSpPr>
        <p:spPr>
          <a:xfrm>
            <a:off x="4164329" y="3119145"/>
            <a:ext cx="505459" cy="736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6700"/>
              </a:lnSpc>
              <a:spcBef>
                <a:spcPts val="100"/>
              </a:spcBef>
            </a:pPr>
            <a:r>
              <a:rPr sz="1000" spc="-10" dirty="0">
                <a:solidFill>
                  <a:srgbClr val="5F5F5F"/>
                </a:solidFill>
                <a:latin typeface="Calibri"/>
                <a:cs typeface="Calibri"/>
              </a:rPr>
              <a:t>Biscotti </a:t>
            </a:r>
            <a:r>
              <a:rPr sz="1000" spc="-55" dirty="0">
                <a:solidFill>
                  <a:srgbClr val="5F5F5F"/>
                </a:solidFill>
                <a:latin typeface="Calibri"/>
                <a:cs typeface="Calibri"/>
              </a:rPr>
              <a:t>Coffee</a:t>
            </a:r>
            <a:r>
              <a:rPr sz="1000" spc="35" dirty="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sz="1000" spc="-85" dirty="0">
                <a:solidFill>
                  <a:srgbClr val="5F5F5F"/>
                </a:solidFill>
                <a:latin typeface="Calibri"/>
                <a:cs typeface="Calibri"/>
              </a:rPr>
              <a:t>Pot</a:t>
            </a:r>
            <a:r>
              <a:rPr sz="1000" spc="-10" dirty="0">
                <a:solidFill>
                  <a:srgbClr val="5F5F5F"/>
                </a:solidFill>
                <a:latin typeface="Calibri"/>
                <a:cs typeface="Calibri"/>
              </a:rPr>
              <a:t> Latte Thermos</a:t>
            </a:r>
            <a:endParaRPr sz="1000">
              <a:latin typeface="Calibri"/>
              <a:cs typeface="Calibri"/>
            </a:endParaRPr>
          </a:p>
        </p:txBody>
      </p:sp>
      <p:pic>
        <p:nvPicPr>
          <p:cNvPr id="40" name="object 40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338327" y="4608563"/>
            <a:ext cx="3380994" cy="1059954"/>
          </a:xfrm>
          <a:prstGeom prst="rect">
            <a:avLst/>
          </a:prstGeom>
        </p:spPr>
      </p:pic>
      <p:sp>
        <p:nvSpPr>
          <p:cNvPr id="41" name="object 41"/>
          <p:cNvSpPr txBox="1"/>
          <p:nvPr/>
        </p:nvSpPr>
        <p:spPr>
          <a:xfrm>
            <a:off x="1493647" y="4215510"/>
            <a:ext cx="107315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0" dirty="0">
                <a:solidFill>
                  <a:srgbClr val="969696"/>
                </a:solidFill>
                <a:latin typeface="Calibri"/>
                <a:cs typeface="Calibri"/>
              </a:rPr>
              <a:t>Product</a:t>
            </a:r>
            <a:r>
              <a:rPr sz="1400" spc="-35" dirty="0">
                <a:solidFill>
                  <a:srgbClr val="969696"/>
                </a:solidFill>
                <a:latin typeface="Calibri"/>
                <a:cs typeface="Calibri"/>
              </a:rPr>
              <a:t> </a:t>
            </a:r>
            <a:r>
              <a:rPr sz="1400" spc="-100" dirty="0">
                <a:solidFill>
                  <a:srgbClr val="969696"/>
                </a:solidFill>
                <a:latin typeface="Calibri"/>
                <a:cs typeface="Calibri"/>
              </a:rPr>
              <a:t>&amp;</a:t>
            </a:r>
            <a:r>
              <a:rPr sz="1400" spc="-10" dirty="0">
                <a:solidFill>
                  <a:srgbClr val="969696"/>
                </a:solidFill>
                <a:latin typeface="Calibri"/>
                <a:cs typeface="Calibri"/>
              </a:rPr>
              <a:t> </a:t>
            </a:r>
            <a:r>
              <a:rPr sz="1400" spc="-40" dirty="0">
                <a:solidFill>
                  <a:srgbClr val="969696"/>
                </a:solidFill>
                <a:latin typeface="Calibri"/>
                <a:cs typeface="Calibri"/>
              </a:rPr>
              <a:t>Share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42" name="object 42"/>
          <p:cNvGrpSpPr/>
          <p:nvPr/>
        </p:nvGrpSpPr>
        <p:grpSpPr>
          <a:xfrm>
            <a:off x="597662" y="5873750"/>
            <a:ext cx="89535" cy="89535"/>
            <a:chOff x="597662" y="5873750"/>
            <a:chExt cx="89535" cy="89535"/>
          </a:xfrm>
        </p:grpSpPr>
        <p:sp>
          <p:nvSpPr>
            <p:cNvPr id="43" name="object 43"/>
            <p:cNvSpPr/>
            <p:nvPr/>
          </p:nvSpPr>
          <p:spPr>
            <a:xfrm>
              <a:off x="610362" y="5886450"/>
              <a:ext cx="64135" cy="64135"/>
            </a:xfrm>
            <a:custGeom>
              <a:avLst/>
              <a:gdLst/>
              <a:ahLst/>
              <a:cxnLst/>
              <a:rect l="l" t="t" r="r" b="b"/>
              <a:pathLst>
                <a:path w="64134" h="64135">
                  <a:moveTo>
                    <a:pt x="64007" y="0"/>
                  </a:moveTo>
                  <a:lnTo>
                    <a:pt x="0" y="0"/>
                  </a:lnTo>
                  <a:lnTo>
                    <a:pt x="0" y="64008"/>
                  </a:lnTo>
                  <a:lnTo>
                    <a:pt x="64007" y="64008"/>
                  </a:lnTo>
                  <a:lnTo>
                    <a:pt x="64007" y="0"/>
                  </a:lnTo>
                  <a:close/>
                </a:path>
              </a:pathLst>
            </a:custGeom>
            <a:solidFill>
              <a:srgbClr val="0A97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610362" y="5886450"/>
              <a:ext cx="64135" cy="64135"/>
            </a:xfrm>
            <a:custGeom>
              <a:avLst/>
              <a:gdLst/>
              <a:ahLst/>
              <a:cxnLst/>
              <a:rect l="l" t="t" r="r" b="b"/>
              <a:pathLst>
                <a:path w="64134" h="64135">
                  <a:moveTo>
                    <a:pt x="0" y="64008"/>
                  </a:moveTo>
                  <a:lnTo>
                    <a:pt x="64007" y="64008"/>
                  </a:lnTo>
                  <a:lnTo>
                    <a:pt x="64007" y="0"/>
                  </a:lnTo>
                  <a:lnTo>
                    <a:pt x="0" y="0"/>
                  </a:lnTo>
                  <a:lnTo>
                    <a:pt x="0" y="64008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5" name="object 45"/>
          <p:cNvGrpSpPr/>
          <p:nvPr/>
        </p:nvGrpSpPr>
        <p:grpSpPr>
          <a:xfrm>
            <a:off x="1329182" y="5873750"/>
            <a:ext cx="88265" cy="89535"/>
            <a:chOff x="1329182" y="5873750"/>
            <a:chExt cx="88265" cy="89535"/>
          </a:xfrm>
        </p:grpSpPr>
        <p:sp>
          <p:nvSpPr>
            <p:cNvPr id="46" name="object 46"/>
            <p:cNvSpPr/>
            <p:nvPr/>
          </p:nvSpPr>
          <p:spPr>
            <a:xfrm>
              <a:off x="1341882" y="5886450"/>
              <a:ext cx="62865" cy="64135"/>
            </a:xfrm>
            <a:custGeom>
              <a:avLst/>
              <a:gdLst/>
              <a:ahLst/>
              <a:cxnLst/>
              <a:rect l="l" t="t" r="r" b="b"/>
              <a:pathLst>
                <a:path w="62865" h="64135">
                  <a:moveTo>
                    <a:pt x="62484" y="0"/>
                  </a:moveTo>
                  <a:lnTo>
                    <a:pt x="0" y="0"/>
                  </a:lnTo>
                  <a:lnTo>
                    <a:pt x="0" y="64008"/>
                  </a:lnTo>
                  <a:lnTo>
                    <a:pt x="62484" y="64008"/>
                  </a:lnTo>
                  <a:lnTo>
                    <a:pt x="62484" y="0"/>
                  </a:lnTo>
                  <a:close/>
                </a:path>
              </a:pathLst>
            </a:custGeom>
            <a:solidFill>
              <a:srgbClr val="037C3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1341882" y="5886450"/>
              <a:ext cx="62865" cy="64135"/>
            </a:xfrm>
            <a:custGeom>
              <a:avLst/>
              <a:gdLst/>
              <a:ahLst/>
              <a:cxnLst/>
              <a:rect l="l" t="t" r="r" b="b"/>
              <a:pathLst>
                <a:path w="62865" h="64135">
                  <a:moveTo>
                    <a:pt x="0" y="64008"/>
                  </a:moveTo>
                  <a:lnTo>
                    <a:pt x="62484" y="64008"/>
                  </a:lnTo>
                  <a:lnTo>
                    <a:pt x="62484" y="0"/>
                  </a:lnTo>
                  <a:lnTo>
                    <a:pt x="0" y="0"/>
                  </a:lnTo>
                  <a:lnTo>
                    <a:pt x="0" y="64008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8" name="object 48"/>
          <p:cNvGrpSpPr/>
          <p:nvPr/>
        </p:nvGrpSpPr>
        <p:grpSpPr>
          <a:xfrm>
            <a:off x="2059177" y="5873750"/>
            <a:ext cx="89535" cy="89535"/>
            <a:chOff x="2059177" y="5873750"/>
            <a:chExt cx="89535" cy="89535"/>
          </a:xfrm>
        </p:grpSpPr>
        <p:sp>
          <p:nvSpPr>
            <p:cNvPr id="49" name="object 49"/>
            <p:cNvSpPr/>
            <p:nvPr/>
          </p:nvSpPr>
          <p:spPr>
            <a:xfrm>
              <a:off x="2071877" y="5886450"/>
              <a:ext cx="64135" cy="64135"/>
            </a:xfrm>
            <a:custGeom>
              <a:avLst/>
              <a:gdLst/>
              <a:ahLst/>
              <a:cxnLst/>
              <a:rect l="l" t="t" r="r" b="b"/>
              <a:pathLst>
                <a:path w="64135" h="64135">
                  <a:moveTo>
                    <a:pt x="64007" y="0"/>
                  </a:moveTo>
                  <a:lnTo>
                    <a:pt x="0" y="0"/>
                  </a:lnTo>
                  <a:lnTo>
                    <a:pt x="0" y="64008"/>
                  </a:lnTo>
                  <a:lnTo>
                    <a:pt x="64007" y="64008"/>
                  </a:lnTo>
                  <a:lnTo>
                    <a:pt x="64007" y="0"/>
                  </a:lnTo>
                  <a:close/>
                </a:path>
              </a:pathLst>
            </a:custGeom>
            <a:solidFill>
              <a:srgbClr val="4BEA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2071877" y="5886450"/>
              <a:ext cx="64135" cy="64135"/>
            </a:xfrm>
            <a:custGeom>
              <a:avLst/>
              <a:gdLst/>
              <a:ahLst/>
              <a:cxnLst/>
              <a:rect l="l" t="t" r="r" b="b"/>
              <a:pathLst>
                <a:path w="64135" h="64135">
                  <a:moveTo>
                    <a:pt x="0" y="64008"/>
                  </a:moveTo>
                  <a:lnTo>
                    <a:pt x="64007" y="64008"/>
                  </a:lnTo>
                  <a:lnTo>
                    <a:pt x="64007" y="0"/>
                  </a:lnTo>
                  <a:lnTo>
                    <a:pt x="0" y="0"/>
                  </a:lnTo>
                  <a:lnTo>
                    <a:pt x="0" y="64008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1" name="object 51"/>
          <p:cNvGrpSpPr/>
          <p:nvPr/>
        </p:nvGrpSpPr>
        <p:grpSpPr>
          <a:xfrm>
            <a:off x="2789173" y="5873750"/>
            <a:ext cx="89535" cy="89535"/>
            <a:chOff x="2789173" y="5873750"/>
            <a:chExt cx="89535" cy="89535"/>
          </a:xfrm>
        </p:grpSpPr>
        <p:sp>
          <p:nvSpPr>
            <p:cNvPr id="52" name="object 52"/>
            <p:cNvSpPr/>
            <p:nvPr/>
          </p:nvSpPr>
          <p:spPr>
            <a:xfrm>
              <a:off x="2801873" y="5886450"/>
              <a:ext cx="64135" cy="64135"/>
            </a:xfrm>
            <a:custGeom>
              <a:avLst/>
              <a:gdLst/>
              <a:ahLst/>
              <a:cxnLst/>
              <a:rect l="l" t="t" r="r" b="b"/>
              <a:pathLst>
                <a:path w="64135" h="64135">
                  <a:moveTo>
                    <a:pt x="64007" y="0"/>
                  </a:moveTo>
                  <a:lnTo>
                    <a:pt x="0" y="0"/>
                  </a:lnTo>
                  <a:lnTo>
                    <a:pt x="0" y="64008"/>
                  </a:lnTo>
                  <a:lnTo>
                    <a:pt x="64007" y="64008"/>
                  </a:lnTo>
                  <a:lnTo>
                    <a:pt x="64007" y="0"/>
                  </a:lnTo>
                  <a:close/>
                </a:path>
              </a:pathLst>
            </a:custGeom>
            <a:solidFill>
              <a:srgbClr val="DDDD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2801873" y="5886450"/>
              <a:ext cx="64135" cy="64135"/>
            </a:xfrm>
            <a:custGeom>
              <a:avLst/>
              <a:gdLst/>
              <a:ahLst/>
              <a:cxnLst/>
              <a:rect l="l" t="t" r="r" b="b"/>
              <a:pathLst>
                <a:path w="64135" h="64135">
                  <a:moveTo>
                    <a:pt x="0" y="64008"/>
                  </a:moveTo>
                  <a:lnTo>
                    <a:pt x="64007" y="64008"/>
                  </a:lnTo>
                  <a:lnTo>
                    <a:pt x="64007" y="0"/>
                  </a:lnTo>
                  <a:lnTo>
                    <a:pt x="0" y="0"/>
                  </a:lnTo>
                  <a:lnTo>
                    <a:pt x="0" y="64008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4" name="object 54"/>
          <p:cNvGrpSpPr/>
          <p:nvPr/>
        </p:nvGrpSpPr>
        <p:grpSpPr>
          <a:xfrm>
            <a:off x="597662" y="6090158"/>
            <a:ext cx="89535" cy="89535"/>
            <a:chOff x="597662" y="6090158"/>
            <a:chExt cx="89535" cy="89535"/>
          </a:xfrm>
        </p:grpSpPr>
        <p:sp>
          <p:nvSpPr>
            <p:cNvPr id="55" name="object 55"/>
            <p:cNvSpPr/>
            <p:nvPr/>
          </p:nvSpPr>
          <p:spPr>
            <a:xfrm>
              <a:off x="610362" y="6102858"/>
              <a:ext cx="64135" cy="64135"/>
            </a:xfrm>
            <a:custGeom>
              <a:avLst/>
              <a:gdLst/>
              <a:ahLst/>
              <a:cxnLst/>
              <a:rect l="l" t="t" r="r" b="b"/>
              <a:pathLst>
                <a:path w="64134" h="64135">
                  <a:moveTo>
                    <a:pt x="64007" y="0"/>
                  </a:moveTo>
                  <a:lnTo>
                    <a:pt x="0" y="0"/>
                  </a:lnTo>
                  <a:lnTo>
                    <a:pt x="0" y="64007"/>
                  </a:lnTo>
                  <a:lnTo>
                    <a:pt x="64007" y="64007"/>
                  </a:lnTo>
                  <a:lnTo>
                    <a:pt x="64007" y="0"/>
                  </a:lnTo>
                  <a:close/>
                </a:path>
              </a:pathLst>
            </a:custGeom>
            <a:solidFill>
              <a:srgbClr val="0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610362" y="6102858"/>
              <a:ext cx="64135" cy="64135"/>
            </a:xfrm>
            <a:custGeom>
              <a:avLst/>
              <a:gdLst/>
              <a:ahLst/>
              <a:cxnLst/>
              <a:rect l="l" t="t" r="r" b="b"/>
              <a:pathLst>
                <a:path w="64134" h="64135">
                  <a:moveTo>
                    <a:pt x="0" y="64007"/>
                  </a:moveTo>
                  <a:lnTo>
                    <a:pt x="64007" y="64007"/>
                  </a:lnTo>
                  <a:lnTo>
                    <a:pt x="64007" y="0"/>
                  </a:lnTo>
                  <a:lnTo>
                    <a:pt x="0" y="0"/>
                  </a:lnTo>
                  <a:lnTo>
                    <a:pt x="0" y="64007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7" name="object 57"/>
          <p:cNvGrpSpPr/>
          <p:nvPr/>
        </p:nvGrpSpPr>
        <p:grpSpPr>
          <a:xfrm>
            <a:off x="1329182" y="6090158"/>
            <a:ext cx="88265" cy="89535"/>
            <a:chOff x="1329182" y="6090158"/>
            <a:chExt cx="88265" cy="89535"/>
          </a:xfrm>
        </p:grpSpPr>
        <p:sp>
          <p:nvSpPr>
            <p:cNvPr id="58" name="object 58"/>
            <p:cNvSpPr/>
            <p:nvPr/>
          </p:nvSpPr>
          <p:spPr>
            <a:xfrm>
              <a:off x="1341882" y="6102858"/>
              <a:ext cx="62865" cy="64135"/>
            </a:xfrm>
            <a:custGeom>
              <a:avLst/>
              <a:gdLst/>
              <a:ahLst/>
              <a:cxnLst/>
              <a:rect l="l" t="t" r="r" b="b"/>
              <a:pathLst>
                <a:path w="62865" h="64135">
                  <a:moveTo>
                    <a:pt x="62484" y="0"/>
                  </a:moveTo>
                  <a:lnTo>
                    <a:pt x="0" y="0"/>
                  </a:lnTo>
                  <a:lnTo>
                    <a:pt x="0" y="64007"/>
                  </a:lnTo>
                  <a:lnTo>
                    <a:pt x="62484" y="64007"/>
                  </a:lnTo>
                  <a:lnTo>
                    <a:pt x="62484" y="0"/>
                  </a:lnTo>
                  <a:close/>
                </a:path>
              </a:pathLst>
            </a:custGeom>
            <a:solidFill>
              <a:srgbClr val="00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1341882" y="6102858"/>
              <a:ext cx="62865" cy="64135"/>
            </a:xfrm>
            <a:custGeom>
              <a:avLst/>
              <a:gdLst/>
              <a:ahLst/>
              <a:cxnLst/>
              <a:rect l="l" t="t" r="r" b="b"/>
              <a:pathLst>
                <a:path w="62865" h="64135">
                  <a:moveTo>
                    <a:pt x="0" y="64007"/>
                  </a:moveTo>
                  <a:lnTo>
                    <a:pt x="62484" y="64007"/>
                  </a:lnTo>
                  <a:lnTo>
                    <a:pt x="62484" y="0"/>
                  </a:lnTo>
                  <a:lnTo>
                    <a:pt x="0" y="0"/>
                  </a:lnTo>
                  <a:lnTo>
                    <a:pt x="0" y="64007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0" name="object 60"/>
          <p:cNvGrpSpPr/>
          <p:nvPr/>
        </p:nvGrpSpPr>
        <p:grpSpPr>
          <a:xfrm>
            <a:off x="2059177" y="6090158"/>
            <a:ext cx="89535" cy="89535"/>
            <a:chOff x="2059177" y="6090158"/>
            <a:chExt cx="89535" cy="89535"/>
          </a:xfrm>
        </p:grpSpPr>
        <p:sp>
          <p:nvSpPr>
            <p:cNvPr id="61" name="object 61"/>
            <p:cNvSpPr/>
            <p:nvPr/>
          </p:nvSpPr>
          <p:spPr>
            <a:xfrm>
              <a:off x="2071877" y="6102858"/>
              <a:ext cx="64135" cy="64135"/>
            </a:xfrm>
            <a:custGeom>
              <a:avLst/>
              <a:gdLst/>
              <a:ahLst/>
              <a:cxnLst/>
              <a:rect l="l" t="t" r="r" b="b"/>
              <a:pathLst>
                <a:path w="64135" h="64135">
                  <a:moveTo>
                    <a:pt x="64007" y="0"/>
                  </a:moveTo>
                  <a:lnTo>
                    <a:pt x="0" y="0"/>
                  </a:lnTo>
                  <a:lnTo>
                    <a:pt x="0" y="64007"/>
                  </a:lnTo>
                  <a:lnTo>
                    <a:pt x="64007" y="64007"/>
                  </a:lnTo>
                  <a:lnTo>
                    <a:pt x="64007" y="0"/>
                  </a:lnTo>
                  <a:close/>
                </a:path>
              </a:pathLst>
            </a:custGeom>
            <a:solidFill>
              <a:srgbClr val="075B4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2071877" y="6102858"/>
              <a:ext cx="64135" cy="64135"/>
            </a:xfrm>
            <a:custGeom>
              <a:avLst/>
              <a:gdLst/>
              <a:ahLst/>
              <a:cxnLst/>
              <a:rect l="l" t="t" r="r" b="b"/>
              <a:pathLst>
                <a:path w="64135" h="64135">
                  <a:moveTo>
                    <a:pt x="0" y="64007"/>
                  </a:moveTo>
                  <a:lnTo>
                    <a:pt x="64007" y="64007"/>
                  </a:lnTo>
                  <a:lnTo>
                    <a:pt x="64007" y="0"/>
                  </a:lnTo>
                  <a:lnTo>
                    <a:pt x="0" y="0"/>
                  </a:lnTo>
                  <a:lnTo>
                    <a:pt x="0" y="64007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3" name="object 63"/>
          <p:cNvSpPr txBox="1"/>
          <p:nvPr/>
        </p:nvSpPr>
        <p:spPr>
          <a:xfrm>
            <a:off x="2150110" y="5748934"/>
            <a:ext cx="456565" cy="4584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57800"/>
              </a:lnSpc>
              <a:spcBef>
                <a:spcPts val="100"/>
              </a:spcBef>
            </a:pPr>
            <a:r>
              <a:rPr sz="900" spc="-10" dirty="0">
                <a:solidFill>
                  <a:srgbClr val="969696"/>
                </a:solidFill>
                <a:latin typeface="Calibri"/>
                <a:cs typeface="Calibri"/>
              </a:rPr>
              <a:t>Biscotti</a:t>
            </a:r>
            <a:r>
              <a:rPr sz="900" spc="500" dirty="0">
                <a:solidFill>
                  <a:srgbClr val="969696"/>
                </a:solidFill>
                <a:latin typeface="Calibri"/>
                <a:cs typeface="Calibri"/>
              </a:rPr>
              <a:t> </a:t>
            </a:r>
            <a:r>
              <a:rPr sz="900" spc="-55" dirty="0">
                <a:solidFill>
                  <a:srgbClr val="969696"/>
                </a:solidFill>
                <a:latin typeface="Calibri"/>
                <a:cs typeface="Calibri"/>
              </a:rPr>
              <a:t>Coffee</a:t>
            </a:r>
            <a:r>
              <a:rPr sz="900" spc="50" dirty="0">
                <a:solidFill>
                  <a:srgbClr val="969696"/>
                </a:solidFill>
                <a:latin typeface="Calibri"/>
                <a:cs typeface="Calibri"/>
              </a:rPr>
              <a:t> </a:t>
            </a:r>
            <a:r>
              <a:rPr sz="900" spc="-75" dirty="0">
                <a:solidFill>
                  <a:srgbClr val="969696"/>
                </a:solidFill>
                <a:latin typeface="Calibri"/>
                <a:cs typeface="Calibri"/>
              </a:rPr>
              <a:t>Pot</a:t>
            </a:r>
            <a:endParaRPr sz="900">
              <a:latin typeface="Calibri"/>
              <a:cs typeface="Calibri"/>
            </a:endParaRPr>
          </a:p>
        </p:txBody>
      </p:sp>
      <p:grpSp>
        <p:nvGrpSpPr>
          <p:cNvPr id="64" name="object 64"/>
          <p:cNvGrpSpPr/>
          <p:nvPr/>
        </p:nvGrpSpPr>
        <p:grpSpPr>
          <a:xfrm>
            <a:off x="2789173" y="6090158"/>
            <a:ext cx="89535" cy="89535"/>
            <a:chOff x="2789173" y="6090158"/>
            <a:chExt cx="89535" cy="89535"/>
          </a:xfrm>
        </p:grpSpPr>
        <p:sp>
          <p:nvSpPr>
            <p:cNvPr id="65" name="object 65"/>
            <p:cNvSpPr/>
            <p:nvPr/>
          </p:nvSpPr>
          <p:spPr>
            <a:xfrm>
              <a:off x="2801873" y="6102858"/>
              <a:ext cx="64135" cy="64135"/>
            </a:xfrm>
            <a:custGeom>
              <a:avLst/>
              <a:gdLst/>
              <a:ahLst/>
              <a:cxnLst/>
              <a:rect l="l" t="t" r="r" b="b"/>
              <a:pathLst>
                <a:path w="64135" h="64135">
                  <a:moveTo>
                    <a:pt x="64007" y="0"/>
                  </a:moveTo>
                  <a:lnTo>
                    <a:pt x="0" y="0"/>
                  </a:lnTo>
                  <a:lnTo>
                    <a:pt x="0" y="64007"/>
                  </a:lnTo>
                  <a:lnTo>
                    <a:pt x="64007" y="64007"/>
                  </a:lnTo>
                  <a:lnTo>
                    <a:pt x="64007" y="0"/>
                  </a:lnTo>
                  <a:close/>
                </a:path>
              </a:pathLst>
            </a:custGeom>
            <a:solidFill>
              <a:srgbClr val="014A2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2801873" y="6102858"/>
              <a:ext cx="64135" cy="64135"/>
            </a:xfrm>
            <a:custGeom>
              <a:avLst/>
              <a:gdLst/>
              <a:ahLst/>
              <a:cxnLst/>
              <a:rect l="l" t="t" r="r" b="b"/>
              <a:pathLst>
                <a:path w="64135" h="64135">
                  <a:moveTo>
                    <a:pt x="0" y="64007"/>
                  </a:moveTo>
                  <a:lnTo>
                    <a:pt x="64007" y="64007"/>
                  </a:lnTo>
                  <a:lnTo>
                    <a:pt x="64007" y="0"/>
                  </a:lnTo>
                  <a:lnTo>
                    <a:pt x="0" y="0"/>
                  </a:lnTo>
                  <a:lnTo>
                    <a:pt x="0" y="64007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7" name="object 67"/>
          <p:cNvSpPr txBox="1"/>
          <p:nvPr/>
        </p:nvSpPr>
        <p:spPr>
          <a:xfrm>
            <a:off x="2880741" y="5748934"/>
            <a:ext cx="381000" cy="4584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57800"/>
              </a:lnSpc>
              <a:spcBef>
                <a:spcPts val="100"/>
              </a:spcBef>
            </a:pPr>
            <a:r>
              <a:rPr sz="900" spc="-25" dirty="0">
                <a:solidFill>
                  <a:srgbClr val="969696"/>
                </a:solidFill>
                <a:latin typeface="Calibri"/>
                <a:cs typeface="Calibri"/>
              </a:rPr>
              <a:t>Mug</a:t>
            </a:r>
            <a:r>
              <a:rPr sz="900" spc="500" dirty="0">
                <a:solidFill>
                  <a:srgbClr val="969696"/>
                </a:solidFill>
                <a:latin typeface="Calibri"/>
                <a:cs typeface="Calibri"/>
              </a:rPr>
              <a:t> </a:t>
            </a:r>
            <a:r>
              <a:rPr sz="900" spc="-75" dirty="0">
                <a:solidFill>
                  <a:srgbClr val="969696"/>
                </a:solidFill>
                <a:latin typeface="Calibri"/>
                <a:cs typeface="Calibri"/>
              </a:rPr>
              <a:t>Thermos</a:t>
            </a:r>
            <a:endParaRPr sz="900">
              <a:latin typeface="Calibri"/>
              <a:cs typeface="Calibri"/>
            </a:endParaRPr>
          </a:p>
        </p:txBody>
      </p:sp>
      <p:grpSp>
        <p:nvGrpSpPr>
          <p:cNvPr id="68" name="object 68"/>
          <p:cNvGrpSpPr/>
          <p:nvPr/>
        </p:nvGrpSpPr>
        <p:grpSpPr>
          <a:xfrm>
            <a:off x="597662" y="6306565"/>
            <a:ext cx="89535" cy="89535"/>
            <a:chOff x="597662" y="6306565"/>
            <a:chExt cx="89535" cy="89535"/>
          </a:xfrm>
        </p:grpSpPr>
        <p:sp>
          <p:nvSpPr>
            <p:cNvPr id="69" name="object 69"/>
            <p:cNvSpPr/>
            <p:nvPr/>
          </p:nvSpPr>
          <p:spPr>
            <a:xfrm>
              <a:off x="610362" y="6319265"/>
              <a:ext cx="64135" cy="64135"/>
            </a:xfrm>
            <a:custGeom>
              <a:avLst/>
              <a:gdLst/>
              <a:ahLst/>
              <a:cxnLst/>
              <a:rect l="l" t="t" r="r" b="b"/>
              <a:pathLst>
                <a:path w="64134" h="64135">
                  <a:moveTo>
                    <a:pt x="64007" y="0"/>
                  </a:moveTo>
                  <a:lnTo>
                    <a:pt x="0" y="0"/>
                  </a:lnTo>
                  <a:lnTo>
                    <a:pt x="0" y="64008"/>
                  </a:lnTo>
                  <a:lnTo>
                    <a:pt x="64007" y="64008"/>
                  </a:lnTo>
                  <a:lnTo>
                    <a:pt x="64007" y="0"/>
                  </a:lnTo>
                  <a:close/>
                </a:path>
              </a:pathLst>
            </a:custGeom>
            <a:solidFill>
              <a:srgbClr val="13A6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610362" y="6319265"/>
              <a:ext cx="64135" cy="64135"/>
            </a:xfrm>
            <a:custGeom>
              <a:avLst/>
              <a:gdLst/>
              <a:ahLst/>
              <a:cxnLst/>
              <a:rect l="l" t="t" r="r" b="b"/>
              <a:pathLst>
                <a:path w="64134" h="64135">
                  <a:moveTo>
                    <a:pt x="0" y="64008"/>
                  </a:moveTo>
                  <a:lnTo>
                    <a:pt x="64007" y="64008"/>
                  </a:lnTo>
                  <a:lnTo>
                    <a:pt x="64007" y="0"/>
                  </a:lnTo>
                  <a:lnTo>
                    <a:pt x="0" y="0"/>
                  </a:lnTo>
                  <a:lnTo>
                    <a:pt x="0" y="64008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1" name="object 71"/>
          <p:cNvSpPr txBox="1"/>
          <p:nvPr/>
        </p:nvSpPr>
        <p:spPr>
          <a:xfrm>
            <a:off x="689254" y="5748934"/>
            <a:ext cx="501015" cy="6750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57800"/>
              </a:lnSpc>
              <a:spcBef>
                <a:spcPts val="100"/>
              </a:spcBef>
            </a:pPr>
            <a:r>
              <a:rPr sz="900" spc="-10" dirty="0">
                <a:solidFill>
                  <a:srgbClr val="969696"/>
                </a:solidFill>
                <a:latin typeface="Calibri"/>
                <a:cs typeface="Calibri"/>
              </a:rPr>
              <a:t>Latte</a:t>
            </a:r>
            <a:r>
              <a:rPr sz="900" spc="500" dirty="0">
                <a:solidFill>
                  <a:srgbClr val="969696"/>
                </a:solidFill>
                <a:latin typeface="Calibri"/>
                <a:cs typeface="Calibri"/>
              </a:rPr>
              <a:t> </a:t>
            </a:r>
            <a:r>
              <a:rPr sz="900" spc="-10" dirty="0">
                <a:solidFill>
                  <a:srgbClr val="969696"/>
                </a:solidFill>
                <a:latin typeface="Calibri"/>
                <a:cs typeface="Calibri"/>
              </a:rPr>
              <a:t>Scone</a:t>
            </a:r>
            <a:r>
              <a:rPr sz="900" spc="500" dirty="0">
                <a:solidFill>
                  <a:srgbClr val="969696"/>
                </a:solidFill>
                <a:latin typeface="Calibri"/>
                <a:cs typeface="Calibri"/>
              </a:rPr>
              <a:t> </a:t>
            </a:r>
            <a:r>
              <a:rPr sz="900" spc="-60" dirty="0">
                <a:solidFill>
                  <a:srgbClr val="969696"/>
                </a:solidFill>
                <a:latin typeface="Calibri"/>
                <a:cs typeface="Calibri"/>
              </a:rPr>
              <a:t>Cappuccino</a:t>
            </a:r>
            <a:endParaRPr sz="900">
              <a:latin typeface="Calibri"/>
              <a:cs typeface="Calibri"/>
            </a:endParaRPr>
          </a:p>
        </p:txBody>
      </p:sp>
      <p:grpSp>
        <p:nvGrpSpPr>
          <p:cNvPr id="72" name="object 72"/>
          <p:cNvGrpSpPr/>
          <p:nvPr/>
        </p:nvGrpSpPr>
        <p:grpSpPr>
          <a:xfrm>
            <a:off x="1329182" y="6306565"/>
            <a:ext cx="88265" cy="89535"/>
            <a:chOff x="1329182" y="6306565"/>
            <a:chExt cx="88265" cy="89535"/>
          </a:xfrm>
        </p:grpSpPr>
        <p:sp>
          <p:nvSpPr>
            <p:cNvPr id="73" name="object 73"/>
            <p:cNvSpPr/>
            <p:nvPr/>
          </p:nvSpPr>
          <p:spPr>
            <a:xfrm>
              <a:off x="1341882" y="6319265"/>
              <a:ext cx="62865" cy="64135"/>
            </a:xfrm>
            <a:custGeom>
              <a:avLst/>
              <a:gdLst/>
              <a:ahLst/>
              <a:cxnLst/>
              <a:rect l="l" t="t" r="r" b="b"/>
              <a:pathLst>
                <a:path w="62865" h="64135">
                  <a:moveTo>
                    <a:pt x="62484" y="0"/>
                  </a:moveTo>
                  <a:lnTo>
                    <a:pt x="0" y="0"/>
                  </a:lnTo>
                  <a:lnTo>
                    <a:pt x="0" y="64008"/>
                  </a:lnTo>
                  <a:lnTo>
                    <a:pt x="62484" y="64008"/>
                  </a:lnTo>
                  <a:lnTo>
                    <a:pt x="62484" y="0"/>
                  </a:lnTo>
                  <a:close/>
                </a:path>
              </a:pathLst>
            </a:custGeom>
            <a:solidFill>
              <a:srgbClr val="8585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1341882" y="6319265"/>
              <a:ext cx="62865" cy="64135"/>
            </a:xfrm>
            <a:custGeom>
              <a:avLst/>
              <a:gdLst/>
              <a:ahLst/>
              <a:cxnLst/>
              <a:rect l="l" t="t" r="r" b="b"/>
              <a:pathLst>
                <a:path w="62865" h="64135">
                  <a:moveTo>
                    <a:pt x="0" y="64008"/>
                  </a:moveTo>
                  <a:lnTo>
                    <a:pt x="62484" y="64008"/>
                  </a:lnTo>
                  <a:lnTo>
                    <a:pt x="62484" y="0"/>
                  </a:lnTo>
                  <a:lnTo>
                    <a:pt x="0" y="0"/>
                  </a:lnTo>
                  <a:lnTo>
                    <a:pt x="0" y="64008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5" name="object 75"/>
          <p:cNvSpPr txBox="1"/>
          <p:nvPr/>
        </p:nvSpPr>
        <p:spPr>
          <a:xfrm>
            <a:off x="1419605" y="5748934"/>
            <a:ext cx="628650" cy="6750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57800"/>
              </a:lnSpc>
              <a:spcBef>
                <a:spcPts val="100"/>
              </a:spcBef>
            </a:pPr>
            <a:r>
              <a:rPr sz="900" spc="-10" dirty="0">
                <a:solidFill>
                  <a:srgbClr val="969696"/>
                </a:solidFill>
                <a:latin typeface="Calibri"/>
                <a:cs typeface="Calibri"/>
              </a:rPr>
              <a:t>Croissant</a:t>
            </a:r>
            <a:r>
              <a:rPr sz="900" spc="500" dirty="0">
                <a:solidFill>
                  <a:srgbClr val="969696"/>
                </a:solidFill>
                <a:latin typeface="Calibri"/>
                <a:cs typeface="Calibri"/>
              </a:rPr>
              <a:t> </a:t>
            </a:r>
            <a:r>
              <a:rPr sz="900" spc="-10" dirty="0">
                <a:solidFill>
                  <a:srgbClr val="969696"/>
                </a:solidFill>
                <a:latin typeface="Calibri"/>
                <a:cs typeface="Calibri"/>
              </a:rPr>
              <a:t>Espresso</a:t>
            </a:r>
            <a:r>
              <a:rPr sz="900" spc="500" dirty="0">
                <a:solidFill>
                  <a:srgbClr val="969696"/>
                </a:solidFill>
                <a:latin typeface="Calibri"/>
                <a:cs typeface="Calibri"/>
              </a:rPr>
              <a:t> </a:t>
            </a:r>
            <a:r>
              <a:rPr sz="900" spc="-55" dirty="0">
                <a:solidFill>
                  <a:srgbClr val="969696"/>
                </a:solidFill>
                <a:latin typeface="Calibri"/>
                <a:cs typeface="Calibri"/>
              </a:rPr>
              <a:t>Coffee</a:t>
            </a:r>
            <a:r>
              <a:rPr sz="900" spc="50" dirty="0">
                <a:solidFill>
                  <a:srgbClr val="969696"/>
                </a:solidFill>
                <a:latin typeface="Calibri"/>
                <a:cs typeface="Calibri"/>
              </a:rPr>
              <a:t> </a:t>
            </a:r>
            <a:r>
              <a:rPr sz="900" spc="-65" dirty="0">
                <a:solidFill>
                  <a:srgbClr val="969696"/>
                </a:solidFill>
                <a:latin typeface="Calibri"/>
                <a:cs typeface="Calibri"/>
              </a:rPr>
              <a:t>Grinder</a:t>
            </a:r>
            <a:endParaRPr sz="900">
              <a:latin typeface="Calibri"/>
              <a:cs typeface="Calibri"/>
            </a:endParaRPr>
          </a:p>
        </p:txBody>
      </p:sp>
      <p:graphicFrame>
        <p:nvGraphicFramePr>
          <p:cNvPr id="76" name="object 76"/>
          <p:cNvGraphicFramePr>
            <a:graphicFrameLocks noGrp="1"/>
          </p:cNvGraphicFramePr>
          <p:nvPr/>
        </p:nvGraphicFramePr>
        <p:xfrm>
          <a:off x="7259637" y="1675066"/>
          <a:ext cx="1443990" cy="22485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718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64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1135">
                <a:tc>
                  <a:txBody>
                    <a:bodyPr/>
                    <a:lstStyle/>
                    <a:p>
                      <a:pPr marL="207010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000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Product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17780" marB="0">
                    <a:lnL w="9525">
                      <a:solidFill>
                        <a:srgbClr val="5F5F5F"/>
                      </a:solidFill>
                      <a:prstDash val="solid"/>
                    </a:lnL>
                    <a:lnR w="9525">
                      <a:solidFill>
                        <a:srgbClr val="5F5F5F"/>
                      </a:solidFill>
                      <a:prstDash val="solid"/>
                    </a:lnR>
                    <a:lnT w="9525">
                      <a:solidFill>
                        <a:srgbClr val="5F5F5F"/>
                      </a:solidFill>
                      <a:prstDash val="solid"/>
                    </a:lnT>
                    <a:lnB w="9525">
                      <a:solidFill>
                        <a:srgbClr val="5F5F5F"/>
                      </a:solidFill>
                      <a:prstDash val="solid"/>
                    </a:lnB>
                    <a:solidFill>
                      <a:srgbClr val="087150"/>
                    </a:solidFill>
                  </a:tcPr>
                </a:tc>
                <a:tc>
                  <a:txBody>
                    <a:bodyPr/>
                    <a:lstStyle/>
                    <a:p>
                      <a:pPr marL="76200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000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Share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17780" marB="0">
                    <a:lnL w="9525">
                      <a:solidFill>
                        <a:srgbClr val="5F5F5F"/>
                      </a:solidFill>
                      <a:prstDash val="solid"/>
                    </a:lnL>
                    <a:lnR w="9525">
                      <a:solidFill>
                        <a:srgbClr val="5F5F5F"/>
                      </a:solidFill>
                      <a:prstDash val="solid"/>
                    </a:lnR>
                    <a:lnT w="9525">
                      <a:solidFill>
                        <a:srgbClr val="5F5F5F"/>
                      </a:solidFill>
                      <a:prstDash val="solid"/>
                    </a:lnT>
                    <a:lnB w="9525">
                      <a:solidFill>
                        <a:srgbClr val="5F5F5F"/>
                      </a:solidFill>
                      <a:prstDash val="solid"/>
                    </a:lnB>
                    <a:solidFill>
                      <a:srgbClr val="0871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marL="10160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000" spc="-10" dirty="0">
                          <a:latin typeface="Arial"/>
                          <a:cs typeface="Arial"/>
                        </a:rPr>
                        <a:t>Latte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25400" marB="0">
                    <a:lnL w="9525">
                      <a:solidFill>
                        <a:srgbClr val="5F5F5F"/>
                      </a:solidFill>
                      <a:prstDash val="solid"/>
                    </a:lnL>
                    <a:lnR w="9525">
                      <a:solidFill>
                        <a:srgbClr val="5F5F5F"/>
                      </a:solidFill>
                      <a:prstDash val="solid"/>
                    </a:lnR>
                    <a:lnT w="9525">
                      <a:solidFill>
                        <a:srgbClr val="5F5F5F"/>
                      </a:solidFill>
                      <a:prstDash val="solid"/>
                    </a:lnT>
                    <a:lnB w="9525">
                      <a:solidFill>
                        <a:srgbClr val="5F5F5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270" algn="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000" spc="-10" dirty="0">
                          <a:latin typeface="Arial"/>
                          <a:cs typeface="Arial"/>
                        </a:rPr>
                        <a:t>23,71%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25400" marB="0">
                    <a:lnL w="9525">
                      <a:solidFill>
                        <a:srgbClr val="5F5F5F"/>
                      </a:solidFill>
                      <a:prstDash val="solid"/>
                    </a:lnL>
                    <a:lnR w="9525">
                      <a:solidFill>
                        <a:srgbClr val="5F5F5F"/>
                      </a:solidFill>
                      <a:prstDash val="solid"/>
                    </a:lnR>
                    <a:lnT w="9525">
                      <a:solidFill>
                        <a:srgbClr val="5F5F5F"/>
                      </a:solidFill>
                      <a:prstDash val="solid"/>
                    </a:lnT>
                    <a:lnB w="9525">
                      <a:solidFill>
                        <a:srgbClr val="5F5F5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marL="10160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000" spc="-10" dirty="0">
                          <a:latin typeface="Arial"/>
                          <a:cs typeface="Arial"/>
                        </a:rPr>
                        <a:t>Croissant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25400" marB="0">
                    <a:lnL w="9525">
                      <a:solidFill>
                        <a:srgbClr val="5F5F5F"/>
                      </a:solidFill>
                      <a:prstDash val="solid"/>
                    </a:lnL>
                    <a:lnR w="9525">
                      <a:solidFill>
                        <a:srgbClr val="5F5F5F"/>
                      </a:solidFill>
                      <a:prstDash val="solid"/>
                    </a:lnR>
                    <a:lnT w="9525">
                      <a:solidFill>
                        <a:srgbClr val="5F5F5F"/>
                      </a:solidFill>
                      <a:prstDash val="solid"/>
                    </a:lnT>
                    <a:lnB w="9525">
                      <a:solidFill>
                        <a:srgbClr val="5F5F5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270" algn="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000" spc="-10" dirty="0">
                          <a:latin typeface="Arial"/>
                          <a:cs typeface="Arial"/>
                        </a:rPr>
                        <a:t>16,79%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25400" marB="0">
                    <a:lnL w="9525">
                      <a:solidFill>
                        <a:srgbClr val="5F5F5F"/>
                      </a:solidFill>
                      <a:prstDash val="solid"/>
                    </a:lnL>
                    <a:lnR w="9525">
                      <a:solidFill>
                        <a:srgbClr val="5F5F5F"/>
                      </a:solidFill>
                      <a:prstDash val="solid"/>
                    </a:lnR>
                    <a:lnT w="9525">
                      <a:solidFill>
                        <a:srgbClr val="5F5F5F"/>
                      </a:solidFill>
                      <a:prstDash val="solid"/>
                    </a:lnT>
                    <a:lnB w="9525">
                      <a:solidFill>
                        <a:srgbClr val="5F5F5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marL="10160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000" spc="-10" dirty="0">
                          <a:latin typeface="Arial"/>
                          <a:cs typeface="Arial"/>
                        </a:rPr>
                        <a:t>Biscotti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25400" marB="0">
                    <a:lnL w="9525">
                      <a:solidFill>
                        <a:srgbClr val="5F5F5F"/>
                      </a:solidFill>
                      <a:prstDash val="solid"/>
                    </a:lnL>
                    <a:lnR w="9525">
                      <a:solidFill>
                        <a:srgbClr val="5F5F5F"/>
                      </a:solidFill>
                      <a:prstDash val="solid"/>
                    </a:lnR>
                    <a:lnT w="9525">
                      <a:solidFill>
                        <a:srgbClr val="5F5F5F"/>
                      </a:solidFill>
                      <a:prstDash val="solid"/>
                    </a:lnT>
                    <a:lnB w="9525">
                      <a:solidFill>
                        <a:srgbClr val="5F5F5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270" algn="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000" spc="-10" dirty="0">
                          <a:latin typeface="Arial"/>
                          <a:cs typeface="Arial"/>
                        </a:rPr>
                        <a:t>11,40%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25400" marB="0">
                    <a:lnL w="9525">
                      <a:solidFill>
                        <a:srgbClr val="5F5F5F"/>
                      </a:solidFill>
                      <a:prstDash val="solid"/>
                    </a:lnL>
                    <a:lnR w="9525">
                      <a:solidFill>
                        <a:srgbClr val="5F5F5F"/>
                      </a:solidFill>
                      <a:prstDash val="solid"/>
                    </a:lnR>
                    <a:lnT w="9525">
                      <a:solidFill>
                        <a:srgbClr val="5F5F5F"/>
                      </a:solidFill>
                      <a:prstDash val="solid"/>
                    </a:lnT>
                    <a:lnB w="9525">
                      <a:solidFill>
                        <a:srgbClr val="5F5F5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marL="10160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000" spc="-25" dirty="0">
                          <a:latin typeface="Arial"/>
                          <a:cs typeface="Arial"/>
                        </a:rPr>
                        <a:t>Mug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25400" marB="0">
                    <a:lnL w="9525">
                      <a:solidFill>
                        <a:srgbClr val="5F5F5F"/>
                      </a:solidFill>
                      <a:prstDash val="solid"/>
                    </a:lnL>
                    <a:lnR w="9525">
                      <a:solidFill>
                        <a:srgbClr val="5F5F5F"/>
                      </a:solidFill>
                      <a:prstDash val="solid"/>
                    </a:lnR>
                    <a:lnT w="9525">
                      <a:solidFill>
                        <a:srgbClr val="5F5F5F"/>
                      </a:solidFill>
                      <a:prstDash val="solid"/>
                    </a:lnT>
                    <a:lnB w="9525">
                      <a:solidFill>
                        <a:srgbClr val="5F5F5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270" algn="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000" spc="-10" dirty="0">
                          <a:latin typeface="Arial"/>
                          <a:cs typeface="Arial"/>
                        </a:rPr>
                        <a:t>9,80%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25400" marB="0">
                    <a:lnL w="9525">
                      <a:solidFill>
                        <a:srgbClr val="5F5F5F"/>
                      </a:solidFill>
                      <a:prstDash val="solid"/>
                    </a:lnL>
                    <a:lnR w="9525">
                      <a:solidFill>
                        <a:srgbClr val="5F5F5F"/>
                      </a:solidFill>
                      <a:prstDash val="solid"/>
                    </a:lnR>
                    <a:lnT w="9525">
                      <a:solidFill>
                        <a:srgbClr val="5F5F5F"/>
                      </a:solidFill>
                      <a:prstDash val="solid"/>
                    </a:lnT>
                    <a:lnB w="9525">
                      <a:solidFill>
                        <a:srgbClr val="5F5F5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marL="10160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000" spc="-20" dirty="0">
                          <a:latin typeface="Arial"/>
                          <a:cs typeface="Arial"/>
                        </a:rPr>
                        <a:t>Scone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25400" marB="0">
                    <a:lnL w="9525">
                      <a:solidFill>
                        <a:srgbClr val="5F5F5F"/>
                      </a:solidFill>
                      <a:prstDash val="solid"/>
                    </a:lnL>
                    <a:lnR w="9525">
                      <a:solidFill>
                        <a:srgbClr val="5F5F5F"/>
                      </a:solidFill>
                      <a:prstDash val="solid"/>
                    </a:lnR>
                    <a:lnT w="9525">
                      <a:solidFill>
                        <a:srgbClr val="5F5F5F"/>
                      </a:solidFill>
                      <a:prstDash val="solid"/>
                    </a:lnT>
                    <a:lnB w="9525">
                      <a:solidFill>
                        <a:srgbClr val="5F5F5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270" algn="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000" spc="-10" dirty="0">
                          <a:latin typeface="Arial"/>
                          <a:cs typeface="Arial"/>
                        </a:rPr>
                        <a:t>9,13%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25400" marB="0">
                    <a:lnL w="9525">
                      <a:solidFill>
                        <a:srgbClr val="5F5F5F"/>
                      </a:solidFill>
                      <a:prstDash val="solid"/>
                    </a:lnL>
                    <a:lnR w="9525">
                      <a:solidFill>
                        <a:srgbClr val="5F5F5F"/>
                      </a:solidFill>
                      <a:prstDash val="solid"/>
                    </a:lnR>
                    <a:lnT w="9525">
                      <a:solidFill>
                        <a:srgbClr val="5F5F5F"/>
                      </a:solidFill>
                      <a:prstDash val="solid"/>
                    </a:lnT>
                    <a:lnB w="9525">
                      <a:solidFill>
                        <a:srgbClr val="5F5F5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marL="10160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000" spc="-10" dirty="0">
                          <a:latin typeface="Arial"/>
                          <a:cs typeface="Arial"/>
                        </a:rPr>
                        <a:t>Espresso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25400" marB="0">
                    <a:lnL w="9525">
                      <a:solidFill>
                        <a:srgbClr val="5F5F5F"/>
                      </a:solidFill>
                      <a:prstDash val="solid"/>
                    </a:lnL>
                    <a:lnR w="9525">
                      <a:solidFill>
                        <a:srgbClr val="5F5F5F"/>
                      </a:solidFill>
                      <a:prstDash val="solid"/>
                    </a:lnR>
                    <a:lnT w="9525">
                      <a:solidFill>
                        <a:srgbClr val="5F5F5F"/>
                      </a:solidFill>
                      <a:prstDash val="solid"/>
                    </a:lnT>
                    <a:lnB w="9525">
                      <a:solidFill>
                        <a:srgbClr val="5F5F5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270" algn="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000" spc="-10" dirty="0">
                          <a:latin typeface="Arial"/>
                          <a:cs typeface="Arial"/>
                        </a:rPr>
                        <a:t>8,46%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25400" marB="0">
                    <a:lnL w="9525">
                      <a:solidFill>
                        <a:srgbClr val="5F5F5F"/>
                      </a:solidFill>
                      <a:prstDash val="solid"/>
                    </a:lnL>
                    <a:lnR w="9525">
                      <a:solidFill>
                        <a:srgbClr val="5F5F5F"/>
                      </a:solidFill>
                      <a:prstDash val="solid"/>
                    </a:lnR>
                    <a:lnT w="9525">
                      <a:solidFill>
                        <a:srgbClr val="5F5F5F"/>
                      </a:solidFill>
                      <a:prstDash val="solid"/>
                    </a:lnT>
                    <a:lnB w="9525">
                      <a:solidFill>
                        <a:srgbClr val="5F5F5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marL="10160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000" dirty="0">
                          <a:latin typeface="Arial"/>
                          <a:cs typeface="Arial"/>
                        </a:rPr>
                        <a:t>Coffee</a:t>
                      </a:r>
                      <a:r>
                        <a:rPr sz="1000" spc="-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25" dirty="0">
                          <a:latin typeface="Arial"/>
                          <a:cs typeface="Arial"/>
                        </a:rPr>
                        <a:t>Pot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25400" marB="0">
                    <a:lnL w="9525">
                      <a:solidFill>
                        <a:srgbClr val="5F5F5F"/>
                      </a:solidFill>
                      <a:prstDash val="solid"/>
                    </a:lnL>
                    <a:lnR w="9525">
                      <a:solidFill>
                        <a:srgbClr val="5F5F5F"/>
                      </a:solidFill>
                      <a:prstDash val="solid"/>
                    </a:lnR>
                    <a:lnT w="9525">
                      <a:solidFill>
                        <a:srgbClr val="5F5F5F"/>
                      </a:solidFill>
                      <a:prstDash val="solid"/>
                    </a:lnT>
                    <a:lnB w="9525">
                      <a:solidFill>
                        <a:srgbClr val="5F5F5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270" algn="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000" spc="-10" dirty="0">
                          <a:latin typeface="Arial"/>
                          <a:cs typeface="Arial"/>
                        </a:rPr>
                        <a:t>5,31%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25400" marB="0">
                    <a:lnL w="9525">
                      <a:solidFill>
                        <a:srgbClr val="5F5F5F"/>
                      </a:solidFill>
                      <a:prstDash val="solid"/>
                    </a:lnL>
                    <a:lnR w="9525">
                      <a:solidFill>
                        <a:srgbClr val="5F5F5F"/>
                      </a:solidFill>
                      <a:prstDash val="solid"/>
                    </a:lnR>
                    <a:lnT w="9525">
                      <a:solidFill>
                        <a:srgbClr val="5F5F5F"/>
                      </a:solidFill>
                      <a:prstDash val="solid"/>
                    </a:lnT>
                    <a:lnB w="9525">
                      <a:solidFill>
                        <a:srgbClr val="5F5F5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marL="10160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000" spc="-10" dirty="0">
                          <a:latin typeface="Arial"/>
                          <a:cs typeface="Arial"/>
                        </a:rPr>
                        <a:t>Thermos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25400" marB="0">
                    <a:lnL w="9525">
                      <a:solidFill>
                        <a:srgbClr val="5F5F5F"/>
                      </a:solidFill>
                      <a:prstDash val="solid"/>
                    </a:lnL>
                    <a:lnR w="9525">
                      <a:solidFill>
                        <a:srgbClr val="5F5F5F"/>
                      </a:solidFill>
                      <a:prstDash val="solid"/>
                    </a:lnR>
                    <a:lnT w="9525">
                      <a:solidFill>
                        <a:srgbClr val="5F5F5F"/>
                      </a:solidFill>
                      <a:prstDash val="solid"/>
                    </a:lnT>
                    <a:lnB w="9525">
                      <a:solidFill>
                        <a:srgbClr val="5F5F5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270" algn="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000" spc="-10" dirty="0">
                          <a:latin typeface="Arial"/>
                          <a:cs typeface="Arial"/>
                        </a:rPr>
                        <a:t>5,17%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25400" marB="0">
                    <a:lnL w="9525">
                      <a:solidFill>
                        <a:srgbClr val="5F5F5F"/>
                      </a:solidFill>
                      <a:prstDash val="solid"/>
                    </a:lnL>
                    <a:lnR w="9525">
                      <a:solidFill>
                        <a:srgbClr val="5F5F5F"/>
                      </a:solidFill>
                      <a:prstDash val="solid"/>
                    </a:lnR>
                    <a:lnT w="9525">
                      <a:solidFill>
                        <a:srgbClr val="5F5F5F"/>
                      </a:solidFill>
                      <a:prstDash val="solid"/>
                    </a:lnT>
                    <a:lnB w="9525">
                      <a:solidFill>
                        <a:srgbClr val="5F5F5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marL="10160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000" spc="-10" dirty="0">
                          <a:latin typeface="Arial"/>
                          <a:cs typeface="Arial"/>
                        </a:rPr>
                        <a:t>Cappuccino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25400" marB="0">
                    <a:lnL w="9525">
                      <a:solidFill>
                        <a:srgbClr val="5F5F5F"/>
                      </a:solidFill>
                      <a:prstDash val="solid"/>
                    </a:lnL>
                    <a:lnR w="9525">
                      <a:solidFill>
                        <a:srgbClr val="5F5F5F"/>
                      </a:solidFill>
                      <a:prstDash val="solid"/>
                    </a:lnR>
                    <a:lnT w="9525">
                      <a:solidFill>
                        <a:srgbClr val="5F5F5F"/>
                      </a:solidFill>
                      <a:prstDash val="solid"/>
                    </a:lnT>
                    <a:lnB w="9525">
                      <a:solidFill>
                        <a:srgbClr val="5F5F5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270" algn="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000" spc="-10" dirty="0">
                          <a:latin typeface="Arial"/>
                          <a:cs typeface="Arial"/>
                        </a:rPr>
                        <a:t>5,16%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25400" marB="0">
                    <a:lnL w="9525">
                      <a:solidFill>
                        <a:srgbClr val="5F5F5F"/>
                      </a:solidFill>
                      <a:prstDash val="solid"/>
                    </a:lnL>
                    <a:lnR w="9525">
                      <a:solidFill>
                        <a:srgbClr val="5F5F5F"/>
                      </a:solidFill>
                      <a:prstDash val="solid"/>
                    </a:lnR>
                    <a:lnT w="9525">
                      <a:solidFill>
                        <a:srgbClr val="5F5F5F"/>
                      </a:solidFill>
                      <a:prstDash val="solid"/>
                    </a:lnT>
                    <a:lnB w="9525">
                      <a:solidFill>
                        <a:srgbClr val="5F5F5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marL="10160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1000" dirty="0">
                          <a:latin typeface="Arial"/>
                          <a:cs typeface="Arial"/>
                        </a:rPr>
                        <a:t>Coffee</a:t>
                      </a:r>
                      <a:r>
                        <a:rPr sz="1000" spc="-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10" dirty="0">
                          <a:latin typeface="Arial"/>
                          <a:cs typeface="Arial"/>
                        </a:rPr>
                        <a:t>Grinder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26034" marB="0">
                    <a:lnL w="9525">
                      <a:solidFill>
                        <a:srgbClr val="5F5F5F"/>
                      </a:solidFill>
                      <a:prstDash val="solid"/>
                    </a:lnL>
                    <a:lnR w="9525">
                      <a:solidFill>
                        <a:srgbClr val="5F5F5F"/>
                      </a:solidFill>
                      <a:prstDash val="solid"/>
                    </a:lnR>
                    <a:lnT w="9525">
                      <a:solidFill>
                        <a:srgbClr val="5F5F5F"/>
                      </a:solidFill>
                      <a:prstDash val="solid"/>
                    </a:lnT>
                    <a:lnB w="9525">
                      <a:solidFill>
                        <a:srgbClr val="5F5F5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270" algn="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1000" spc="-10" dirty="0">
                          <a:latin typeface="Arial"/>
                          <a:cs typeface="Arial"/>
                        </a:rPr>
                        <a:t>5,06%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26034" marB="0">
                    <a:lnL w="9525">
                      <a:solidFill>
                        <a:srgbClr val="5F5F5F"/>
                      </a:solidFill>
                      <a:prstDash val="solid"/>
                    </a:lnL>
                    <a:lnR w="9525">
                      <a:solidFill>
                        <a:srgbClr val="5F5F5F"/>
                      </a:solidFill>
                      <a:prstDash val="solid"/>
                    </a:lnR>
                    <a:lnT w="9525">
                      <a:solidFill>
                        <a:srgbClr val="5F5F5F"/>
                      </a:solidFill>
                      <a:prstDash val="solid"/>
                    </a:lnT>
                    <a:lnB w="9525">
                      <a:solidFill>
                        <a:srgbClr val="5F5F5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pSp>
        <p:nvGrpSpPr>
          <p:cNvPr id="77" name="object 77"/>
          <p:cNvGrpSpPr/>
          <p:nvPr/>
        </p:nvGrpSpPr>
        <p:grpSpPr>
          <a:xfrm>
            <a:off x="5204269" y="4203191"/>
            <a:ext cx="3339465" cy="1941830"/>
            <a:chOff x="5204269" y="4203191"/>
            <a:chExt cx="3339465" cy="1941830"/>
          </a:xfrm>
        </p:grpSpPr>
        <p:sp>
          <p:nvSpPr>
            <p:cNvPr id="78" name="object 78"/>
            <p:cNvSpPr/>
            <p:nvPr/>
          </p:nvSpPr>
          <p:spPr>
            <a:xfrm>
              <a:off x="5209032" y="4654295"/>
              <a:ext cx="1603375" cy="68580"/>
            </a:xfrm>
            <a:custGeom>
              <a:avLst/>
              <a:gdLst/>
              <a:ahLst/>
              <a:cxnLst/>
              <a:rect l="l" t="t" r="r" b="b"/>
              <a:pathLst>
                <a:path w="1603375" h="68579">
                  <a:moveTo>
                    <a:pt x="1603247" y="0"/>
                  </a:moveTo>
                  <a:lnTo>
                    <a:pt x="0" y="0"/>
                  </a:lnTo>
                  <a:lnTo>
                    <a:pt x="0" y="68579"/>
                  </a:lnTo>
                  <a:lnTo>
                    <a:pt x="1603247" y="68579"/>
                  </a:lnTo>
                  <a:lnTo>
                    <a:pt x="1603247" y="0"/>
                  </a:lnTo>
                  <a:close/>
                </a:path>
              </a:pathLst>
            </a:custGeom>
            <a:solidFill>
              <a:srgbClr val="054B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5209032" y="4265675"/>
              <a:ext cx="3335020" cy="1816735"/>
            </a:xfrm>
            <a:custGeom>
              <a:avLst/>
              <a:gdLst/>
              <a:ahLst/>
              <a:cxnLst/>
              <a:rect l="l" t="t" r="r" b="b"/>
              <a:pathLst>
                <a:path w="3335020" h="1816735">
                  <a:moveTo>
                    <a:pt x="711708" y="1748028"/>
                  </a:moveTo>
                  <a:lnTo>
                    <a:pt x="0" y="1748028"/>
                  </a:lnTo>
                  <a:lnTo>
                    <a:pt x="0" y="1816608"/>
                  </a:lnTo>
                  <a:lnTo>
                    <a:pt x="711708" y="1816608"/>
                  </a:lnTo>
                  <a:lnTo>
                    <a:pt x="711708" y="1748028"/>
                  </a:lnTo>
                  <a:close/>
                </a:path>
                <a:path w="3335020" h="1816735">
                  <a:moveTo>
                    <a:pt x="725424" y="1552956"/>
                  </a:moveTo>
                  <a:lnTo>
                    <a:pt x="0" y="1552956"/>
                  </a:lnTo>
                  <a:lnTo>
                    <a:pt x="0" y="1623060"/>
                  </a:lnTo>
                  <a:lnTo>
                    <a:pt x="725424" y="1623060"/>
                  </a:lnTo>
                  <a:lnTo>
                    <a:pt x="725424" y="1552956"/>
                  </a:lnTo>
                  <a:close/>
                </a:path>
                <a:path w="3335020" h="1816735">
                  <a:moveTo>
                    <a:pt x="726948" y="1359408"/>
                  </a:moveTo>
                  <a:lnTo>
                    <a:pt x="0" y="1359408"/>
                  </a:lnTo>
                  <a:lnTo>
                    <a:pt x="0" y="1427988"/>
                  </a:lnTo>
                  <a:lnTo>
                    <a:pt x="726948" y="1427988"/>
                  </a:lnTo>
                  <a:lnTo>
                    <a:pt x="726948" y="1359408"/>
                  </a:lnTo>
                  <a:close/>
                </a:path>
                <a:path w="3335020" h="1816735">
                  <a:moveTo>
                    <a:pt x="746760" y="1165860"/>
                  </a:moveTo>
                  <a:lnTo>
                    <a:pt x="0" y="1165860"/>
                  </a:lnTo>
                  <a:lnTo>
                    <a:pt x="0" y="1234440"/>
                  </a:lnTo>
                  <a:lnTo>
                    <a:pt x="746760" y="1234440"/>
                  </a:lnTo>
                  <a:lnTo>
                    <a:pt x="746760" y="1165860"/>
                  </a:lnTo>
                  <a:close/>
                </a:path>
                <a:path w="3335020" h="1816735">
                  <a:moveTo>
                    <a:pt x="1190244" y="970788"/>
                  </a:moveTo>
                  <a:lnTo>
                    <a:pt x="0" y="970788"/>
                  </a:lnTo>
                  <a:lnTo>
                    <a:pt x="0" y="1039368"/>
                  </a:lnTo>
                  <a:lnTo>
                    <a:pt x="1190244" y="1039368"/>
                  </a:lnTo>
                  <a:lnTo>
                    <a:pt x="1190244" y="970788"/>
                  </a:lnTo>
                  <a:close/>
                </a:path>
                <a:path w="3335020" h="1816735">
                  <a:moveTo>
                    <a:pt x="1284732" y="777240"/>
                  </a:moveTo>
                  <a:lnTo>
                    <a:pt x="0" y="777240"/>
                  </a:lnTo>
                  <a:lnTo>
                    <a:pt x="0" y="845820"/>
                  </a:lnTo>
                  <a:lnTo>
                    <a:pt x="1284732" y="845820"/>
                  </a:lnTo>
                  <a:lnTo>
                    <a:pt x="1284732" y="777240"/>
                  </a:lnTo>
                  <a:close/>
                </a:path>
                <a:path w="3335020" h="1816735">
                  <a:moveTo>
                    <a:pt x="1377696" y="583692"/>
                  </a:moveTo>
                  <a:lnTo>
                    <a:pt x="0" y="583692"/>
                  </a:lnTo>
                  <a:lnTo>
                    <a:pt x="0" y="652272"/>
                  </a:lnTo>
                  <a:lnTo>
                    <a:pt x="1377696" y="652272"/>
                  </a:lnTo>
                  <a:lnTo>
                    <a:pt x="1377696" y="583692"/>
                  </a:lnTo>
                  <a:close/>
                </a:path>
                <a:path w="3335020" h="1816735">
                  <a:moveTo>
                    <a:pt x="2360676" y="195072"/>
                  </a:moveTo>
                  <a:lnTo>
                    <a:pt x="0" y="195072"/>
                  </a:lnTo>
                  <a:lnTo>
                    <a:pt x="0" y="263652"/>
                  </a:lnTo>
                  <a:lnTo>
                    <a:pt x="2360676" y="263652"/>
                  </a:lnTo>
                  <a:lnTo>
                    <a:pt x="2360676" y="195072"/>
                  </a:lnTo>
                  <a:close/>
                </a:path>
                <a:path w="3335020" h="1816735">
                  <a:moveTo>
                    <a:pt x="3334512" y="0"/>
                  </a:moveTo>
                  <a:lnTo>
                    <a:pt x="0" y="0"/>
                  </a:lnTo>
                  <a:lnTo>
                    <a:pt x="0" y="70104"/>
                  </a:lnTo>
                  <a:lnTo>
                    <a:pt x="3334512" y="70104"/>
                  </a:lnTo>
                  <a:lnTo>
                    <a:pt x="3334512" y="0"/>
                  </a:lnTo>
                  <a:close/>
                </a:path>
              </a:pathLst>
            </a:custGeom>
            <a:solidFill>
              <a:srgbClr val="0A97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5209032" y="4203191"/>
              <a:ext cx="0" cy="1941830"/>
            </a:xfrm>
            <a:custGeom>
              <a:avLst/>
              <a:gdLst/>
              <a:ahLst/>
              <a:cxnLst/>
              <a:rect l="l" t="t" r="r" b="b"/>
              <a:pathLst>
                <a:path h="1941829">
                  <a:moveTo>
                    <a:pt x="0" y="1941575"/>
                  </a:moveTo>
                  <a:lnTo>
                    <a:pt x="0" y="0"/>
                  </a:lnTo>
                </a:path>
              </a:pathLst>
            </a:custGeom>
            <a:ln w="9525">
              <a:solidFill>
                <a:srgbClr val="E7E7E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1" name="object 81"/>
          <p:cNvSpPr txBox="1"/>
          <p:nvPr/>
        </p:nvSpPr>
        <p:spPr>
          <a:xfrm>
            <a:off x="5119878" y="6215278"/>
            <a:ext cx="18097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25" dirty="0">
                <a:solidFill>
                  <a:srgbClr val="5F5F5F"/>
                </a:solidFill>
                <a:latin typeface="Calibri"/>
                <a:cs typeface="Calibri"/>
              </a:rPr>
              <a:t>0%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88" name="object 8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6347" rIns="0" bIns="0" rtlCol="0">
            <a:spAutoFit/>
          </a:bodyPr>
          <a:lstStyle/>
          <a:p>
            <a:pPr marL="2392045">
              <a:lnSpc>
                <a:spcPts val="1250"/>
              </a:lnSpc>
            </a:pPr>
            <a:fld id="{81D60167-4931-47E6-BA6A-407CBD079E47}" type="slidenum">
              <a:rPr spc="-25" dirty="0"/>
              <a:t>224</a:t>
            </a:fld>
            <a:endParaRPr spc="-25" dirty="0"/>
          </a:p>
        </p:txBody>
      </p:sp>
      <p:sp>
        <p:nvSpPr>
          <p:cNvPr id="89" name="object 8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/>
              <a:t>©</a:t>
            </a:r>
            <a:r>
              <a:rPr spc="-15" dirty="0"/>
              <a:t> </a:t>
            </a:r>
            <a:r>
              <a:rPr dirty="0"/>
              <a:t>The</a:t>
            </a:r>
            <a:r>
              <a:rPr spc="-30" dirty="0"/>
              <a:t> </a:t>
            </a:r>
            <a:r>
              <a:rPr dirty="0"/>
              <a:t>KPI</a:t>
            </a:r>
            <a:r>
              <a:rPr spc="-5" dirty="0"/>
              <a:t> </a:t>
            </a:r>
            <a:r>
              <a:rPr dirty="0"/>
              <a:t>Institute</a:t>
            </a:r>
            <a:r>
              <a:rPr spc="-20" dirty="0"/>
              <a:t> 2023</a:t>
            </a:r>
          </a:p>
        </p:txBody>
      </p:sp>
      <p:sp>
        <p:nvSpPr>
          <p:cNvPr id="82" name="object 82"/>
          <p:cNvSpPr txBox="1"/>
          <p:nvPr/>
        </p:nvSpPr>
        <p:spPr>
          <a:xfrm>
            <a:off x="5822950" y="6215278"/>
            <a:ext cx="18097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25" dirty="0">
                <a:solidFill>
                  <a:srgbClr val="5F5F5F"/>
                </a:solidFill>
                <a:latin typeface="Calibri"/>
                <a:cs typeface="Calibri"/>
              </a:rPr>
              <a:t>5%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83" name="object 83"/>
          <p:cNvSpPr txBox="1"/>
          <p:nvPr/>
        </p:nvSpPr>
        <p:spPr>
          <a:xfrm>
            <a:off x="6498082" y="6215278"/>
            <a:ext cx="23749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25" dirty="0">
                <a:solidFill>
                  <a:srgbClr val="5F5F5F"/>
                </a:solidFill>
                <a:latin typeface="Calibri"/>
                <a:cs typeface="Calibri"/>
              </a:rPr>
              <a:t>10%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84" name="object 84"/>
          <p:cNvSpPr txBox="1"/>
          <p:nvPr/>
        </p:nvSpPr>
        <p:spPr>
          <a:xfrm>
            <a:off x="7201281" y="6215278"/>
            <a:ext cx="23749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25" dirty="0">
                <a:solidFill>
                  <a:srgbClr val="5F5F5F"/>
                </a:solidFill>
                <a:latin typeface="Calibri"/>
                <a:cs typeface="Calibri"/>
              </a:rPr>
              <a:t>15%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85" name="object 85"/>
          <p:cNvSpPr txBox="1"/>
          <p:nvPr/>
        </p:nvSpPr>
        <p:spPr>
          <a:xfrm>
            <a:off x="7904733" y="6215278"/>
            <a:ext cx="23749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25" dirty="0">
                <a:solidFill>
                  <a:srgbClr val="5F5F5F"/>
                </a:solidFill>
                <a:latin typeface="Calibri"/>
                <a:cs typeface="Calibri"/>
              </a:rPr>
              <a:t>20%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86" name="object 86"/>
          <p:cNvSpPr txBox="1"/>
          <p:nvPr/>
        </p:nvSpPr>
        <p:spPr>
          <a:xfrm>
            <a:off x="8607932" y="6215278"/>
            <a:ext cx="23749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25" dirty="0">
                <a:solidFill>
                  <a:srgbClr val="5F5F5F"/>
                </a:solidFill>
                <a:latin typeface="Calibri"/>
                <a:cs typeface="Calibri"/>
              </a:rPr>
              <a:t>25%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87" name="object 87"/>
          <p:cNvSpPr txBox="1"/>
          <p:nvPr/>
        </p:nvSpPr>
        <p:spPr>
          <a:xfrm>
            <a:off x="4378197" y="4158767"/>
            <a:ext cx="724535" cy="19672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3200" marR="5080" indent="274955" algn="r">
              <a:lnSpc>
                <a:spcPct val="127400"/>
              </a:lnSpc>
              <a:spcBef>
                <a:spcPts val="100"/>
              </a:spcBef>
            </a:pPr>
            <a:r>
              <a:rPr sz="1000" spc="-55" dirty="0">
                <a:solidFill>
                  <a:srgbClr val="5F5F5F"/>
                </a:solidFill>
                <a:latin typeface="Calibri"/>
                <a:cs typeface="Calibri"/>
              </a:rPr>
              <a:t>Latte</a:t>
            </a:r>
            <a:r>
              <a:rPr sz="1000" spc="-10" dirty="0">
                <a:solidFill>
                  <a:srgbClr val="5F5F5F"/>
                </a:solidFill>
                <a:latin typeface="Calibri"/>
                <a:cs typeface="Calibri"/>
              </a:rPr>
              <a:t> Croissant Biscotti </a:t>
            </a:r>
            <a:r>
              <a:rPr sz="1000" spc="-25" dirty="0">
                <a:solidFill>
                  <a:srgbClr val="5F5F5F"/>
                </a:solidFill>
                <a:latin typeface="Calibri"/>
                <a:cs typeface="Calibri"/>
              </a:rPr>
              <a:t>Mug</a:t>
            </a:r>
            <a:r>
              <a:rPr sz="1000" spc="-10" dirty="0">
                <a:solidFill>
                  <a:srgbClr val="5F5F5F"/>
                </a:solidFill>
                <a:latin typeface="Calibri"/>
                <a:cs typeface="Calibri"/>
              </a:rPr>
              <a:t> Scone Espresso </a:t>
            </a:r>
            <a:r>
              <a:rPr sz="1000" spc="-55" dirty="0">
                <a:solidFill>
                  <a:srgbClr val="5F5F5F"/>
                </a:solidFill>
                <a:latin typeface="Calibri"/>
                <a:cs typeface="Calibri"/>
              </a:rPr>
              <a:t>Coffee</a:t>
            </a:r>
            <a:r>
              <a:rPr sz="1000" spc="35" dirty="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sz="1000" spc="-25" dirty="0">
                <a:solidFill>
                  <a:srgbClr val="5F5F5F"/>
                </a:solidFill>
                <a:latin typeface="Calibri"/>
                <a:cs typeface="Calibri"/>
              </a:rPr>
              <a:t>Pot</a:t>
            </a:r>
            <a:r>
              <a:rPr sz="1000" spc="-10" dirty="0">
                <a:solidFill>
                  <a:srgbClr val="5F5F5F"/>
                </a:solidFill>
                <a:latin typeface="Calibri"/>
                <a:cs typeface="Calibri"/>
              </a:rPr>
              <a:t> Thermos</a:t>
            </a:r>
            <a:endParaRPr sz="1000">
              <a:latin typeface="Calibri"/>
              <a:cs typeface="Calibri"/>
            </a:endParaRPr>
          </a:p>
          <a:p>
            <a:pPr marL="12700" marR="33020" indent="140970" algn="r">
              <a:lnSpc>
                <a:spcPct val="127400"/>
              </a:lnSpc>
            </a:pPr>
            <a:r>
              <a:rPr sz="1000" spc="-65" dirty="0">
                <a:solidFill>
                  <a:srgbClr val="5F5F5F"/>
                </a:solidFill>
                <a:latin typeface="Calibri"/>
                <a:cs typeface="Calibri"/>
              </a:rPr>
              <a:t>Cappuccino</a:t>
            </a:r>
            <a:r>
              <a:rPr sz="1000" spc="500" dirty="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sz="1000" spc="-55" dirty="0">
                <a:solidFill>
                  <a:srgbClr val="5F5F5F"/>
                </a:solidFill>
                <a:latin typeface="Calibri"/>
                <a:cs typeface="Calibri"/>
              </a:rPr>
              <a:t>Coffee</a:t>
            </a:r>
            <a:r>
              <a:rPr sz="1000" spc="35" dirty="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sz="1000" spc="-70" dirty="0">
                <a:solidFill>
                  <a:srgbClr val="5F5F5F"/>
                </a:solidFill>
                <a:latin typeface="Calibri"/>
                <a:cs typeface="Calibri"/>
              </a:rPr>
              <a:t>Grinder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1544" y="6553200"/>
            <a:ext cx="8820150" cy="0"/>
          </a:xfrm>
          <a:custGeom>
            <a:avLst/>
            <a:gdLst/>
            <a:ahLst/>
            <a:cxnLst/>
            <a:rect l="l" t="t" r="r" b="b"/>
            <a:pathLst>
              <a:path w="8820150">
                <a:moveTo>
                  <a:pt x="0" y="0"/>
                </a:moveTo>
                <a:lnTo>
                  <a:pt x="8820023" y="0"/>
                </a:lnTo>
              </a:path>
            </a:pathLst>
          </a:custGeom>
          <a:ln w="9525">
            <a:solidFill>
              <a:srgbClr val="D0CEC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55803" y="661796"/>
            <a:ext cx="58629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25" dirty="0"/>
              <a:t>DATA</a:t>
            </a:r>
            <a:r>
              <a:rPr spc="15" dirty="0"/>
              <a:t> </a:t>
            </a:r>
            <a:r>
              <a:rPr spc="180" dirty="0"/>
              <a:t>VISUALIZATION</a:t>
            </a:r>
            <a:r>
              <a:rPr spc="50" dirty="0"/>
              <a:t> </a:t>
            </a:r>
            <a:r>
              <a:rPr spc="204" dirty="0"/>
              <a:t>GUIDELINES</a:t>
            </a:r>
            <a:r>
              <a:rPr spc="10" dirty="0"/>
              <a:t> </a:t>
            </a:r>
            <a:r>
              <a:rPr spc="-130" dirty="0"/>
              <a:t>(1)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25653" y="6367373"/>
            <a:ext cx="119443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i="1" spc="-100" dirty="0">
                <a:solidFill>
                  <a:srgbClr val="5F5F5F"/>
                </a:solidFill>
                <a:latin typeface="Lucida Sans"/>
                <a:cs typeface="Lucida Sans"/>
              </a:rPr>
              <a:t>Source:</a:t>
            </a:r>
            <a:r>
              <a:rPr sz="900" i="1" spc="-60" dirty="0">
                <a:solidFill>
                  <a:srgbClr val="5F5F5F"/>
                </a:solidFill>
                <a:latin typeface="Lucida Sans"/>
                <a:cs typeface="Lucida Sans"/>
              </a:rPr>
              <a:t> </a:t>
            </a:r>
            <a:r>
              <a:rPr sz="900" i="1" spc="-80" dirty="0">
                <a:solidFill>
                  <a:srgbClr val="5F5F5F"/>
                </a:solidFill>
                <a:latin typeface="Lucida Sans"/>
                <a:cs typeface="Lucida Sans"/>
              </a:rPr>
              <a:t>HuyNotes</a:t>
            </a:r>
            <a:r>
              <a:rPr sz="900" i="1" spc="-45" dirty="0">
                <a:solidFill>
                  <a:srgbClr val="5F5F5F"/>
                </a:solidFill>
                <a:latin typeface="Lucida Sans"/>
                <a:cs typeface="Lucida Sans"/>
              </a:rPr>
              <a:t> </a:t>
            </a:r>
            <a:r>
              <a:rPr sz="900" i="1" spc="-30" dirty="0">
                <a:solidFill>
                  <a:srgbClr val="5F5F5F"/>
                </a:solidFill>
                <a:latin typeface="Lucida Sans"/>
                <a:cs typeface="Lucida Sans"/>
              </a:rPr>
              <a:t>(2018)</a:t>
            </a:r>
            <a:endParaRPr sz="900">
              <a:latin typeface="Lucida Sans"/>
              <a:cs typeface="Lucida Sans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1654" y="1299000"/>
            <a:ext cx="8160690" cy="4896477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6347" rIns="0" bIns="0" rtlCol="0">
            <a:spAutoFit/>
          </a:bodyPr>
          <a:lstStyle/>
          <a:p>
            <a:pPr marL="2392045">
              <a:lnSpc>
                <a:spcPts val="1250"/>
              </a:lnSpc>
            </a:pPr>
            <a:fld id="{81D60167-4931-47E6-BA6A-407CBD079E47}" type="slidenum">
              <a:rPr spc="-25" dirty="0"/>
              <a:t>225</a:t>
            </a:fld>
            <a:endParaRPr spc="-25" dirty="0"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/>
              <a:t>©</a:t>
            </a:r>
            <a:r>
              <a:rPr spc="-15" dirty="0"/>
              <a:t> </a:t>
            </a:r>
            <a:r>
              <a:rPr dirty="0"/>
              <a:t>The</a:t>
            </a:r>
            <a:r>
              <a:rPr spc="-30" dirty="0"/>
              <a:t> </a:t>
            </a:r>
            <a:r>
              <a:rPr dirty="0"/>
              <a:t>KPI</a:t>
            </a:r>
            <a:r>
              <a:rPr spc="-5" dirty="0"/>
              <a:t> </a:t>
            </a:r>
            <a:r>
              <a:rPr dirty="0"/>
              <a:t>Institute</a:t>
            </a:r>
            <a:r>
              <a:rPr spc="-20" dirty="0"/>
              <a:t> 2023</a:t>
            </a:r>
          </a:p>
        </p:txBody>
      </p:sp>
    </p:spTree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09258" rIns="0" bIns="0" rtlCol="0">
            <a:spAutoFit/>
          </a:bodyPr>
          <a:lstStyle/>
          <a:p>
            <a:pPr marL="31115">
              <a:lnSpc>
                <a:spcPct val="100000"/>
              </a:lnSpc>
              <a:spcBef>
                <a:spcPts val="100"/>
              </a:spcBef>
            </a:pPr>
            <a:r>
              <a:rPr spc="125" dirty="0"/>
              <a:t>DATA</a:t>
            </a:r>
            <a:r>
              <a:rPr spc="15" dirty="0"/>
              <a:t> </a:t>
            </a:r>
            <a:r>
              <a:rPr spc="180" dirty="0"/>
              <a:t>VISUALIZATION</a:t>
            </a:r>
            <a:r>
              <a:rPr spc="50" dirty="0"/>
              <a:t> </a:t>
            </a:r>
            <a:r>
              <a:rPr spc="204" dirty="0"/>
              <a:t>GUIDELINES</a:t>
            </a:r>
            <a:r>
              <a:rPr spc="10" dirty="0"/>
              <a:t> </a:t>
            </a:r>
            <a:r>
              <a:rPr spc="-25" dirty="0"/>
              <a:t>(2)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18973" y="6389014"/>
            <a:ext cx="149796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i="1" spc="-100" dirty="0">
                <a:solidFill>
                  <a:srgbClr val="5F5F5F"/>
                </a:solidFill>
                <a:latin typeface="Lucida Sans"/>
                <a:cs typeface="Lucida Sans"/>
              </a:rPr>
              <a:t>Source:</a:t>
            </a:r>
            <a:r>
              <a:rPr sz="900" i="1" spc="-60" dirty="0">
                <a:solidFill>
                  <a:srgbClr val="5F5F5F"/>
                </a:solidFill>
                <a:latin typeface="Lucida Sans"/>
                <a:cs typeface="Lucida Sans"/>
              </a:rPr>
              <a:t> </a:t>
            </a:r>
            <a:r>
              <a:rPr sz="900" i="1" spc="-95" dirty="0">
                <a:solidFill>
                  <a:srgbClr val="5F5F5F"/>
                </a:solidFill>
                <a:latin typeface="Lucida Sans"/>
                <a:cs typeface="Lucida Sans"/>
              </a:rPr>
              <a:t>The</a:t>
            </a:r>
            <a:r>
              <a:rPr sz="900" i="1" spc="-70" dirty="0">
                <a:solidFill>
                  <a:srgbClr val="5F5F5F"/>
                </a:solidFill>
                <a:latin typeface="Lucida Sans"/>
                <a:cs typeface="Lucida Sans"/>
              </a:rPr>
              <a:t> </a:t>
            </a:r>
            <a:r>
              <a:rPr sz="900" i="1" spc="-30" dirty="0">
                <a:solidFill>
                  <a:srgbClr val="5F5F5F"/>
                </a:solidFill>
                <a:latin typeface="Lucida Sans"/>
                <a:cs typeface="Lucida Sans"/>
              </a:rPr>
              <a:t>KPI</a:t>
            </a:r>
            <a:r>
              <a:rPr sz="900" i="1" spc="-70" dirty="0">
                <a:solidFill>
                  <a:srgbClr val="5F5F5F"/>
                </a:solidFill>
                <a:latin typeface="Lucida Sans"/>
                <a:cs typeface="Lucida Sans"/>
              </a:rPr>
              <a:t> </a:t>
            </a:r>
            <a:r>
              <a:rPr sz="900" i="1" spc="-80" dirty="0">
                <a:solidFill>
                  <a:srgbClr val="5F5F5F"/>
                </a:solidFill>
                <a:latin typeface="Lucida Sans"/>
                <a:cs typeface="Lucida Sans"/>
              </a:rPr>
              <a:t>Institute</a:t>
            </a:r>
            <a:r>
              <a:rPr sz="900" i="1" spc="-55" dirty="0">
                <a:solidFill>
                  <a:srgbClr val="5F5F5F"/>
                </a:solidFill>
                <a:latin typeface="Lucida Sans"/>
                <a:cs typeface="Lucida Sans"/>
              </a:rPr>
              <a:t> </a:t>
            </a:r>
            <a:r>
              <a:rPr sz="900" i="1" spc="-25" dirty="0">
                <a:solidFill>
                  <a:srgbClr val="5F5F5F"/>
                </a:solidFill>
                <a:latin typeface="Lucida Sans"/>
                <a:cs typeface="Lucida Sans"/>
              </a:rPr>
              <a:t>(2023)</a:t>
            </a:r>
            <a:endParaRPr sz="900">
              <a:latin typeface="Lucida Sans"/>
              <a:cs typeface="Lucida Sans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526279" y="1845754"/>
            <a:ext cx="4008120" cy="572770"/>
            <a:chOff x="4526279" y="1845754"/>
            <a:chExt cx="4008120" cy="572770"/>
          </a:xfrm>
        </p:grpSpPr>
        <p:sp>
          <p:nvSpPr>
            <p:cNvPr id="5" name="object 5"/>
            <p:cNvSpPr/>
            <p:nvPr/>
          </p:nvSpPr>
          <p:spPr>
            <a:xfrm>
              <a:off x="4526279" y="1860804"/>
              <a:ext cx="4008120" cy="525780"/>
            </a:xfrm>
            <a:custGeom>
              <a:avLst/>
              <a:gdLst/>
              <a:ahLst/>
              <a:cxnLst/>
              <a:rect l="l" t="t" r="r" b="b"/>
              <a:pathLst>
                <a:path w="4008120" h="525780">
                  <a:moveTo>
                    <a:pt x="0" y="525780"/>
                  </a:moveTo>
                  <a:lnTo>
                    <a:pt x="4008120" y="525780"/>
                  </a:lnTo>
                </a:path>
                <a:path w="4008120" h="525780">
                  <a:moveTo>
                    <a:pt x="0" y="350520"/>
                  </a:moveTo>
                  <a:lnTo>
                    <a:pt x="4008120" y="350520"/>
                  </a:lnTo>
                </a:path>
                <a:path w="4008120" h="525780">
                  <a:moveTo>
                    <a:pt x="0" y="175260"/>
                  </a:moveTo>
                  <a:lnTo>
                    <a:pt x="4008120" y="175260"/>
                  </a:lnTo>
                </a:path>
                <a:path w="4008120" h="525780">
                  <a:moveTo>
                    <a:pt x="0" y="0"/>
                  </a:moveTo>
                  <a:lnTo>
                    <a:pt x="4008120" y="0"/>
                  </a:lnTo>
                </a:path>
              </a:pathLst>
            </a:custGeom>
            <a:ln w="9525">
              <a:solidFill>
                <a:srgbClr val="E7E7E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812029" y="1860042"/>
              <a:ext cx="3435350" cy="544195"/>
            </a:xfrm>
            <a:custGeom>
              <a:avLst/>
              <a:gdLst/>
              <a:ahLst/>
              <a:cxnLst/>
              <a:rect l="l" t="t" r="r" b="b"/>
              <a:pathLst>
                <a:path w="3435350" h="544194">
                  <a:moveTo>
                    <a:pt x="0" y="544068"/>
                  </a:moveTo>
                  <a:lnTo>
                    <a:pt x="573024" y="438912"/>
                  </a:lnTo>
                  <a:lnTo>
                    <a:pt x="1144524" y="352044"/>
                  </a:lnTo>
                  <a:lnTo>
                    <a:pt x="1717548" y="263652"/>
                  </a:lnTo>
                  <a:lnTo>
                    <a:pt x="2290572" y="176784"/>
                  </a:lnTo>
                  <a:lnTo>
                    <a:pt x="2863596" y="88392"/>
                  </a:lnTo>
                  <a:lnTo>
                    <a:pt x="3435096" y="0"/>
                  </a:lnTo>
                </a:path>
              </a:pathLst>
            </a:custGeom>
            <a:ln w="28575">
              <a:solidFill>
                <a:srgbClr val="84A9A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75644" y="2333053"/>
              <a:ext cx="73532" cy="73533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47144" y="2122741"/>
              <a:ext cx="73532" cy="73533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20168" y="2314765"/>
              <a:ext cx="73533" cy="73533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93192" y="2122741"/>
              <a:ext cx="73533" cy="73533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64692" y="1875853"/>
              <a:ext cx="73533" cy="73533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37716" y="1859089"/>
              <a:ext cx="73532" cy="73533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210740" y="2139505"/>
              <a:ext cx="73532" cy="73533"/>
            </a:xfrm>
            <a:prstGeom prst="rect">
              <a:avLst/>
            </a:prstGeom>
          </p:spPr>
        </p:pic>
      </p:grpSp>
      <p:sp>
        <p:nvSpPr>
          <p:cNvPr id="14" name="object 14"/>
          <p:cNvSpPr/>
          <p:nvPr/>
        </p:nvSpPr>
        <p:spPr>
          <a:xfrm>
            <a:off x="4526279" y="1685544"/>
            <a:ext cx="4008120" cy="0"/>
          </a:xfrm>
          <a:custGeom>
            <a:avLst/>
            <a:gdLst/>
            <a:ahLst/>
            <a:cxnLst/>
            <a:rect l="l" t="t" r="r" b="b"/>
            <a:pathLst>
              <a:path w="4008120">
                <a:moveTo>
                  <a:pt x="0" y="0"/>
                </a:moveTo>
                <a:lnTo>
                  <a:pt x="4008120" y="0"/>
                </a:lnTo>
              </a:path>
            </a:pathLst>
          </a:custGeom>
          <a:ln w="9525">
            <a:solidFill>
              <a:srgbClr val="E7E7E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526279" y="2563367"/>
            <a:ext cx="4008120" cy="0"/>
          </a:xfrm>
          <a:custGeom>
            <a:avLst/>
            <a:gdLst/>
            <a:ahLst/>
            <a:cxnLst/>
            <a:rect l="l" t="t" r="r" b="b"/>
            <a:pathLst>
              <a:path w="4008120">
                <a:moveTo>
                  <a:pt x="0" y="0"/>
                </a:moveTo>
                <a:lnTo>
                  <a:pt x="4008120" y="0"/>
                </a:lnTo>
              </a:path>
            </a:pathLst>
          </a:custGeom>
          <a:ln w="9525">
            <a:solidFill>
              <a:srgbClr val="E7E7E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4303903" y="1555242"/>
            <a:ext cx="127000" cy="1078865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0"/>
              </a:spcBef>
            </a:pPr>
            <a:r>
              <a:rPr sz="900" spc="-25" dirty="0">
                <a:solidFill>
                  <a:srgbClr val="969696"/>
                </a:solidFill>
                <a:latin typeface="Calibri"/>
                <a:cs typeface="Calibri"/>
              </a:rPr>
              <a:t>50</a:t>
            </a:r>
            <a:endParaRPr sz="9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sz="900" spc="-25" dirty="0">
                <a:solidFill>
                  <a:srgbClr val="969696"/>
                </a:solidFill>
                <a:latin typeface="Calibri"/>
                <a:cs typeface="Calibri"/>
              </a:rPr>
              <a:t>40</a:t>
            </a:r>
            <a:endParaRPr sz="9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05"/>
              </a:spcBef>
            </a:pPr>
            <a:r>
              <a:rPr sz="900" spc="-25" dirty="0">
                <a:solidFill>
                  <a:srgbClr val="969696"/>
                </a:solidFill>
                <a:latin typeface="Calibri"/>
                <a:cs typeface="Calibri"/>
              </a:rPr>
              <a:t>30</a:t>
            </a:r>
            <a:endParaRPr sz="9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sz="900" spc="-25" dirty="0">
                <a:solidFill>
                  <a:srgbClr val="969696"/>
                </a:solidFill>
                <a:latin typeface="Calibri"/>
                <a:cs typeface="Calibri"/>
              </a:rPr>
              <a:t>20</a:t>
            </a:r>
            <a:endParaRPr sz="9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05"/>
              </a:spcBef>
            </a:pPr>
            <a:r>
              <a:rPr sz="900" spc="-25" dirty="0">
                <a:solidFill>
                  <a:srgbClr val="969696"/>
                </a:solidFill>
                <a:latin typeface="Calibri"/>
                <a:cs typeface="Calibri"/>
              </a:rPr>
              <a:t>10</a:t>
            </a:r>
            <a:endParaRPr sz="900">
              <a:latin typeface="Calibri"/>
              <a:cs typeface="Calibri"/>
            </a:endParaRPr>
          </a:p>
          <a:p>
            <a:pPr marL="62865">
              <a:lnSpc>
                <a:spcPct val="100000"/>
              </a:lnSpc>
              <a:spcBef>
                <a:spcPts val="300"/>
              </a:spcBef>
            </a:pPr>
            <a:r>
              <a:rPr sz="900" spc="-50" dirty="0">
                <a:solidFill>
                  <a:srgbClr val="969696"/>
                </a:solidFill>
                <a:latin typeface="Calibri"/>
                <a:cs typeface="Calibri"/>
              </a:rPr>
              <a:t>0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774819" y="2624454"/>
            <a:ext cx="7620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0" dirty="0">
                <a:solidFill>
                  <a:srgbClr val="969696"/>
                </a:solidFill>
                <a:latin typeface="Calibri"/>
                <a:cs typeface="Calibri"/>
              </a:rPr>
              <a:t>1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347461" y="2624454"/>
            <a:ext cx="7620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0" dirty="0">
                <a:solidFill>
                  <a:srgbClr val="969696"/>
                </a:solidFill>
                <a:latin typeface="Calibri"/>
                <a:cs typeface="Calibri"/>
              </a:rPr>
              <a:t>2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920232" y="2624454"/>
            <a:ext cx="7620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0" dirty="0">
                <a:solidFill>
                  <a:srgbClr val="969696"/>
                </a:solidFill>
                <a:latin typeface="Calibri"/>
                <a:cs typeface="Calibri"/>
              </a:rPr>
              <a:t>3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492621" y="2624454"/>
            <a:ext cx="7620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0" dirty="0">
                <a:solidFill>
                  <a:srgbClr val="969696"/>
                </a:solidFill>
                <a:latin typeface="Calibri"/>
                <a:cs typeface="Calibri"/>
              </a:rPr>
              <a:t>4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065391" y="2624454"/>
            <a:ext cx="7620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0" dirty="0">
                <a:solidFill>
                  <a:srgbClr val="969696"/>
                </a:solidFill>
                <a:latin typeface="Calibri"/>
                <a:cs typeface="Calibri"/>
              </a:rPr>
              <a:t>5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638033" y="2624454"/>
            <a:ext cx="7620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0" dirty="0">
                <a:solidFill>
                  <a:srgbClr val="969696"/>
                </a:solidFill>
                <a:latin typeface="Calibri"/>
                <a:cs typeface="Calibri"/>
              </a:rPr>
              <a:t>6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8210804" y="2624454"/>
            <a:ext cx="7620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0" dirty="0">
                <a:solidFill>
                  <a:srgbClr val="969696"/>
                </a:solidFill>
                <a:latin typeface="Calibri"/>
                <a:cs typeface="Calibri"/>
              </a:rPr>
              <a:t>7</a:t>
            </a:r>
            <a:endParaRPr sz="900">
              <a:latin typeface="Calibri"/>
              <a:cs typeface="Calibri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4469701" y="4143755"/>
            <a:ext cx="1916430" cy="1562100"/>
            <a:chOff x="4469701" y="4143755"/>
            <a:chExt cx="1916430" cy="1562100"/>
          </a:xfrm>
        </p:grpSpPr>
        <p:sp>
          <p:nvSpPr>
            <p:cNvPr id="25" name="object 25"/>
            <p:cNvSpPr/>
            <p:nvPr/>
          </p:nvSpPr>
          <p:spPr>
            <a:xfrm>
              <a:off x="4998720" y="4143755"/>
              <a:ext cx="1045844" cy="1562100"/>
            </a:xfrm>
            <a:custGeom>
              <a:avLst/>
              <a:gdLst/>
              <a:ahLst/>
              <a:cxnLst/>
              <a:rect l="l" t="t" r="r" b="b"/>
              <a:pathLst>
                <a:path w="1045845" h="1562100">
                  <a:moveTo>
                    <a:pt x="0" y="826008"/>
                  </a:moveTo>
                  <a:lnTo>
                    <a:pt x="0" y="1182624"/>
                  </a:lnTo>
                </a:path>
                <a:path w="1045845" h="1562100">
                  <a:moveTo>
                    <a:pt x="0" y="601980"/>
                  </a:moveTo>
                  <a:lnTo>
                    <a:pt x="0" y="736092"/>
                  </a:lnTo>
                </a:path>
                <a:path w="1045845" h="1562100">
                  <a:moveTo>
                    <a:pt x="0" y="379476"/>
                  </a:moveTo>
                  <a:lnTo>
                    <a:pt x="0" y="513588"/>
                  </a:lnTo>
                </a:path>
                <a:path w="1045845" h="1562100">
                  <a:moveTo>
                    <a:pt x="0" y="156972"/>
                  </a:moveTo>
                  <a:lnTo>
                    <a:pt x="0" y="291084"/>
                  </a:lnTo>
                </a:path>
                <a:path w="1045845" h="1562100">
                  <a:moveTo>
                    <a:pt x="0" y="0"/>
                  </a:moveTo>
                  <a:lnTo>
                    <a:pt x="0" y="67056"/>
                  </a:lnTo>
                </a:path>
                <a:path w="1045845" h="1562100">
                  <a:moveTo>
                    <a:pt x="0" y="1272540"/>
                  </a:moveTo>
                  <a:lnTo>
                    <a:pt x="0" y="1562100"/>
                  </a:lnTo>
                </a:path>
                <a:path w="1045845" h="1562100">
                  <a:moveTo>
                    <a:pt x="522731" y="379476"/>
                  </a:moveTo>
                  <a:lnTo>
                    <a:pt x="522731" y="513588"/>
                  </a:lnTo>
                </a:path>
                <a:path w="1045845" h="1562100">
                  <a:moveTo>
                    <a:pt x="522731" y="826008"/>
                  </a:moveTo>
                  <a:lnTo>
                    <a:pt x="522731" y="1562100"/>
                  </a:lnTo>
                </a:path>
                <a:path w="1045845" h="1562100">
                  <a:moveTo>
                    <a:pt x="522731" y="0"/>
                  </a:moveTo>
                  <a:lnTo>
                    <a:pt x="522731" y="291084"/>
                  </a:lnTo>
                </a:path>
                <a:path w="1045845" h="1562100">
                  <a:moveTo>
                    <a:pt x="522731" y="601980"/>
                  </a:moveTo>
                  <a:lnTo>
                    <a:pt x="522731" y="736092"/>
                  </a:lnTo>
                </a:path>
                <a:path w="1045845" h="1562100">
                  <a:moveTo>
                    <a:pt x="1045463" y="0"/>
                  </a:moveTo>
                  <a:lnTo>
                    <a:pt x="1045463" y="67056"/>
                  </a:lnTo>
                </a:path>
                <a:path w="1045845" h="1562100">
                  <a:moveTo>
                    <a:pt x="1045463" y="379476"/>
                  </a:moveTo>
                  <a:lnTo>
                    <a:pt x="1045463" y="513588"/>
                  </a:lnTo>
                </a:path>
                <a:path w="1045845" h="1562100">
                  <a:moveTo>
                    <a:pt x="1045463" y="601980"/>
                  </a:moveTo>
                  <a:lnTo>
                    <a:pt x="1045463" y="1562100"/>
                  </a:lnTo>
                </a:path>
                <a:path w="1045845" h="1562100">
                  <a:moveTo>
                    <a:pt x="1045463" y="156972"/>
                  </a:moveTo>
                  <a:lnTo>
                    <a:pt x="1045463" y="291084"/>
                  </a:lnTo>
                </a:path>
              </a:pathLst>
            </a:custGeom>
            <a:ln w="9525">
              <a:solidFill>
                <a:srgbClr val="E7E7E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4474464" y="4210811"/>
              <a:ext cx="1047115" cy="1428115"/>
            </a:xfrm>
            <a:custGeom>
              <a:avLst/>
              <a:gdLst/>
              <a:ahLst/>
              <a:cxnLst/>
              <a:rect l="l" t="t" r="r" b="b"/>
              <a:pathLst>
                <a:path w="1047114" h="1428114">
                  <a:moveTo>
                    <a:pt x="236220" y="1339596"/>
                  </a:moveTo>
                  <a:lnTo>
                    <a:pt x="0" y="1339596"/>
                  </a:lnTo>
                  <a:lnTo>
                    <a:pt x="0" y="1427988"/>
                  </a:lnTo>
                  <a:lnTo>
                    <a:pt x="236220" y="1427988"/>
                  </a:lnTo>
                  <a:lnTo>
                    <a:pt x="236220" y="1339596"/>
                  </a:lnTo>
                  <a:close/>
                </a:path>
                <a:path w="1047114" h="1428114">
                  <a:moveTo>
                    <a:pt x="393192" y="1115568"/>
                  </a:moveTo>
                  <a:lnTo>
                    <a:pt x="0" y="1115568"/>
                  </a:lnTo>
                  <a:lnTo>
                    <a:pt x="0" y="1205484"/>
                  </a:lnTo>
                  <a:lnTo>
                    <a:pt x="393192" y="1205484"/>
                  </a:lnTo>
                  <a:lnTo>
                    <a:pt x="393192" y="1115568"/>
                  </a:lnTo>
                  <a:close/>
                </a:path>
                <a:path w="1047114" h="1428114">
                  <a:moveTo>
                    <a:pt x="524256" y="893064"/>
                  </a:moveTo>
                  <a:lnTo>
                    <a:pt x="0" y="893064"/>
                  </a:lnTo>
                  <a:lnTo>
                    <a:pt x="0" y="981456"/>
                  </a:lnTo>
                  <a:lnTo>
                    <a:pt x="524256" y="981456"/>
                  </a:lnTo>
                  <a:lnTo>
                    <a:pt x="524256" y="893064"/>
                  </a:lnTo>
                  <a:close/>
                </a:path>
                <a:path w="1047114" h="1428114">
                  <a:moveTo>
                    <a:pt x="655320" y="669036"/>
                  </a:moveTo>
                  <a:lnTo>
                    <a:pt x="0" y="669036"/>
                  </a:lnTo>
                  <a:lnTo>
                    <a:pt x="0" y="758952"/>
                  </a:lnTo>
                  <a:lnTo>
                    <a:pt x="655320" y="758952"/>
                  </a:lnTo>
                  <a:lnTo>
                    <a:pt x="655320" y="669036"/>
                  </a:lnTo>
                  <a:close/>
                </a:path>
                <a:path w="1047114" h="1428114">
                  <a:moveTo>
                    <a:pt x="784860" y="446532"/>
                  </a:moveTo>
                  <a:lnTo>
                    <a:pt x="0" y="446532"/>
                  </a:lnTo>
                  <a:lnTo>
                    <a:pt x="0" y="534924"/>
                  </a:lnTo>
                  <a:lnTo>
                    <a:pt x="784860" y="534924"/>
                  </a:lnTo>
                  <a:lnTo>
                    <a:pt x="784860" y="446532"/>
                  </a:lnTo>
                  <a:close/>
                </a:path>
                <a:path w="1047114" h="1428114">
                  <a:moveTo>
                    <a:pt x="915924" y="224028"/>
                  </a:moveTo>
                  <a:lnTo>
                    <a:pt x="0" y="224028"/>
                  </a:lnTo>
                  <a:lnTo>
                    <a:pt x="0" y="312420"/>
                  </a:lnTo>
                  <a:lnTo>
                    <a:pt x="915924" y="312420"/>
                  </a:lnTo>
                  <a:lnTo>
                    <a:pt x="915924" y="224028"/>
                  </a:lnTo>
                  <a:close/>
                </a:path>
                <a:path w="1047114" h="1428114">
                  <a:moveTo>
                    <a:pt x="1046988" y="0"/>
                  </a:moveTo>
                  <a:lnTo>
                    <a:pt x="0" y="0"/>
                  </a:lnTo>
                  <a:lnTo>
                    <a:pt x="0" y="89916"/>
                  </a:lnTo>
                  <a:lnTo>
                    <a:pt x="1046988" y="89916"/>
                  </a:lnTo>
                  <a:lnTo>
                    <a:pt x="1046988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4710684" y="4210811"/>
              <a:ext cx="1675130" cy="1428115"/>
            </a:xfrm>
            <a:custGeom>
              <a:avLst/>
              <a:gdLst/>
              <a:ahLst/>
              <a:cxnLst/>
              <a:rect l="l" t="t" r="r" b="b"/>
              <a:pathLst>
                <a:path w="1675129" h="1428114">
                  <a:moveTo>
                    <a:pt x="288036" y="1339596"/>
                  </a:moveTo>
                  <a:lnTo>
                    <a:pt x="0" y="1339596"/>
                  </a:lnTo>
                  <a:lnTo>
                    <a:pt x="0" y="1427988"/>
                  </a:lnTo>
                  <a:lnTo>
                    <a:pt x="288036" y="1427988"/>
                  </a:lnTo>
                  <a:lnTo>
                    <a:pt x="288036" y="1339596"/>
                  </a:lnTo>
                  <a:close/>
                </a:path>
                <a:path w="1675129" h="1428114">
                  <a:moveTo>
                    <a:pt x="601980" y="893064"/>
                  </a:moveTo>
                  <a:lnTo>
                    <a:pt x="288036" y="893064"/>
                  </a:lnTo>
                  <a:lnTo>
                    <a:pt x="288036" y="981456"/>
                  </a:lnTo>
                  <a:lnTo>
                    <a:pt x="601980" y="981456"/>
                  </a:lnTo>
                  <a:lnTo>
                    <a:pt x="601980" y="893064"/>
                  </a:lnTo>
                  <a:close/>
                </a:path>
                <a:path w="1675129" h="1428114">
                  <a:moveTo>
                    <a:pt x="758952" y="1115568"/>
                  </a:moveTo>
                  <a:lnTo>
                    <a:pt x="156972" y="1115568"/>
                  </a:lnTo>
                  <a:lnTo>
                    <a:pt x="156972" y="1205484"/>
                  </a:lnTo>
                  <a:lnTo>
                    <a:pt x="758952" y="1205484"/>
                  </a:lnTo>
                  <a:lnTo>
                    <a:pt x="758952" y="1115568"/>
                  </a:lnTo>
                  <a:close/>
                </a:path>
                <a:path w="1675129" h="1428114">
                  <a:moveTo>
                    <a:pt x="1019556" y="669036"/>
                  </a:moveTo>
                  <a:lnTo>
                    <a:pt x="419100" y="669036"/>
                  </a:lnTo>
                  <a:lnTo>
                    <a:pt x="419100" y="758952"/>
                  </a:lnTo>
                  <a:lnTo>
                    <a:pt x="1019556" y="758952"/>
                  </a:lnTo>
                  <a:lnTo>
                    <a:pt x="1019556" y="669036"/>
                  </a:lnTo>
                  <a:close/>
                </a:path>
                <a:path w="1675129" h="1428114">
                  <a:moveTo>
                    <a:pt x="1386840" y="0"/>
                  </a:moveTo>
                  <a:lnTo>
                    <a:pt x="810768" y="0"/>
                  </a:lnTo>
                  <a:lnTo>
                    <a:pt x="810768" y="89916"/>
                  </a:lnTo>
                  <a:lnTo>
                    <a:pt x="1386840" y="89916"/>
                  </a:lnTo>
                  <a:lnTo>
                    <a:pt x="1386840" y="0"/>
                  </a:lnTo>
                  <a:close/>
                </a:path>
                <a:path w="1675129" h="1428114">
                  <a:moveTo>
                    <a:pt x="1517904" y="446532"/>
                  </a:moveTo>
                  <a:lnTo>
                    <a:pt x="548640" y="446532"/>
                  </a:lnTo>
                  <a:lnTo>
                    <a:pt x="548640" y="534924"/>
                  </a:lnTo>
                  <a:lnTo>
                    <a:pt x="1517904" y="534924"/>
                  </a:lnTo>
                  <a:lnTo>
                    <a:pt x="1517904" y="446532"/>
                  </a:lnTo>
                  <a:close/>
                </a:path>
                <a:path w="1675129" h="1428114">
                  <a:moveTo>
                    <a:pt x="1674876" y="224028"/>
                  </a:moveTo>
                  <a:lnTo>
                    <a:pt x="679704" y="224028"/>
                  </a:lnTo>
                  <a:lnTo>
                    <a:pt x="679704" y="312420"/>
                  </a:lnTo>
                  <a:lnTo>
                    <a:pt x="1674876" y="312420"/>
                  </a:lnTo>
                  <a:lnTo>
                    <a:pt x="1674876" y="224028"/>
                  </a:lnTo>
                  <a:close/>
                </a:path>
              </a:pathLst>
            </a:custGeom>
            <a:solidFill>
              <a:srgbClr val="AC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4837176" y="4227575"/>
              <a:ext cx="577850" cy="1396365"/>
            </a:xfrm>
            <a:custGeom>
              <a:avLst/>
              <a:gdLst/>
              <a:ahLst/>
              <a:cxnLst/>
              <a:rect l="l" t="t" r="r" b="b"/>
              <a:pathLst>
                <a:path w="577850" h="1396364">
                  <a:moveTo>
                    <a:pt x="288036" y="1367028"/>
                  </a:moveTo>
                  <a:lnTo>
                    <a:pt x="0" y="1367028"/>
                  </a:lnTo>
                </a:path>
                <a:path w="577850" h="1396364">
                  <a:moveTo>
                    <a:pt x="288036" y="1367028"/>
                  </a:moveTo>
                  <a:lnTo>
                    <a:pt x="577596" y="1367028"/>
                  </a:lnTo>
                </a:path>
                <a:path w="577850" h="1396364">
                  <a:moveTo>
                    <a:pt x="0" y="1338072"/>
                  </a:moveTo>
                  <a:lnTo>
                    <a:pt x="0" y="1395984"/>
                  </a:lnTo>
                </a:path>
                <a:path w="577850" h="1396364">
                  <a:moveTo>
                    <a:pt x="577596" y="1338072"/>
                  </a:moveTo>
                  <a:lnTo>
                    <a:pt x="577596" y="1395984"/>
                  </a:lnTo>
                </a:path>
                <a:path w="577850" h="1396364">
                  <a:moveTo>
                    <a:pt x="288036" y="1143000"/>
                  </a:moveTo>
                  <a:lnTo>
                    <a:pt x="0" y="1143000"/>
                  </a:lnTo>
                </a:path>
                <a:path w="577850" h="1396364">
                  <a:moveTo>
                    <a:pt x="288036" y="1143000"/>
                  </a:moveTo>
                  <a:lnTo>
                    <a:pt x="577596" y="1143000"/>
                  </a:lnTo>
                </a:path>
                <a:path w="577850" h="1396364">
                  <a:moveTo>
                    <a:pt x="0" y="1115568"/>
                  </a:moveTo>
                  <a:lnTo>
                    <a:pt x="0" y="1171956"/>
                  </a:lnTo>
                </a:path>
                <a:path w="577850" h="1396364">
                  <a:moveTo>
                    <a:pt x="577596" y="1115568"/>
                  </a:moveTo>
                  <a:lnTo>
                    <a:pt x="577596" y="1171956"/>
                  </a:lnTo>
                </a:path>
                <a:path w="577850" h="1396364">
                  <a:moveTo>
                    <a:pt x="288036" y="920496"/>
                  </a:moveTo>
                  <a:lnTo>
                    <a:pt x="0" y="920496"/>
                  </a:lnTo>
                </a:path>
                <a:path w="577850" h="1396364">
                  <a:moveTo>
                    <a:pt x="288036" y="920496"/>
                  </a:moveTo>
                  <a:lnTo>
                    <a:pt x="577596" y="920496"/>
                  </a:lnTo>
                </a:path>
                <a:path w="577850" h="1396364">
                  <a:moveTo>
                    <a:pt x="0" y="891540"/>
                  </a:moveTo>
                  <a:lnTo>
                    <a:pt x="0" y="949451"/>
                  </a:lnTo>
                </a:path>
                <a:path w="577850" h="1396364">
                  <a:moveTo>
                    <a:pt x="577596" y="891540"/>
                  </a:moveTo>
                  <a:lnTo>
                    <a:pt x="577596" y="949451"/>
                  </a:lnTo>
                </a:path>
                <a:path w="577850" h="1396364">
                  <a:moveTo>
                    <a:pt x="288036" y="697992"/>
                  </a:moveTo>
                  <a:lnTo>
                    <a:pt x="0" y="697992"/>
                  </a:lnTo>
                </a:path>
                <a:path w="577850" h="1396364">
                  <a:moveTo>
                    <a:pt x="288036" y="697992"/>
                  </a:moveTo>
                  <a:lnTo>
                    <a:pt x="577596" y="697992"/>
                  </a:lnTo>
                </a:path>
                <a:path w="577850" h="1396364">
                  <a:moveTo>
                    <a:pt x="0" y="669036"/>
                  </a:moveTo>
                  <a:lnTo>
                    <a:pt x="0" y="725424"/>
                  </a:lnTo>
                </a:path>
                <a:path w="577850" h="1396364">
                  <a:moveTo>
                    <a:pt x="577596" y="669036"/>
                  </a:moveTo>
                  <a:lnTo>
                    <a:pt x="577596" y="725424"/>
                  </a:lnTo>
                </a:path>
                <a:path w="577850" h="1396364">
                  <a:moveTo>
                    <a:pt x="288036" y="473963"/>
                  </a:moveTo>
                  <a:lnTo>
                    <a:pt x="0" y="473963"/>
                  </a:lnTo>
                </a:path>
                <a:path w="577850" h="1396364">
                  <a:moveTo>
                    <a:pt x="288036" y="473963"/>
                  </a:moveTo>
                  <a:lnTo>
                    <a:pt x="577596" y="473963"/>
                  </a:lnTo>
                </a:path>
                <a:path w="577850" h="1396364">
                  <a:moveTo>
                    <a:pt x="0" y="445007"/>
                  </a:moveTo>
                  <a:lnTo>
                    <a:pt x="0" y="502919"/>
                  </a:lnTo>
                </a:path>
                <a:path w="577850" h="1396364">
                  <a:moveTo>
                    <a:pt x="577596" y="445007"/>
                  </a:moveTo>
                  <a:lnTo>
                    <a:pt x="577596" y="502919"/>
                  </a:lnTo>
                </a:path>
                <a:path w="577850" h="1396364">
                  <a:moveTo>
                    <a:pt x="288036" y="251460"/>
                  </a:moveTo>
                  <a:lnTo>
                    <a:pt x="0" y="251460"/>
                  </a:lnTo>
                </a:path>
                <a:path w="577850" h="1396364">
                  <a:moveTo>
                    <a:pt x="288036" y="251460"/>
                  </a:moveTo>
                  <a:lnTo>
                    <a:pt x="577596" y="251460"/>
                  </a:lnTo>
                </a:path>
                <a:path w="577850" h="1396364">
                  <a:moveTo>
                    <a:pt x="0" y="222504"/>
                  </a:moveTo>
                  <a:lnTo>
                    <a:pt x="0" y="280416"/>
                  </a:lnTo>
                </a:path>
                <a:path w="577850" h="1396364">
                  <a:moveTo>
                    <a:pt x="577596" y="222504"/>
                  </a:moveTo>
                  <a:lnTo>
                    <a:pt x="577596" y="280416"/>
                  </a:lnTo>
                </a:path>
                <a:path w="577850" h="1396364">
                  <a:moveTo>
                    <a:pt x="288036" y="27431"/>
                  </a:moveTo>
                  <a:lnTo>
                    <a:pt x="0" y="27431"/>
                  </a:lnTo>
                </a:path>
                <a:path w="577850" h="1396364">
                  <a:moveTo>
                    <a:pt x="288036" y="27431"/>
                  </a:moveTo>
                  <a:lnTo>
                    <a:pt x="577596" y="27431"/>
                  </a:lnTo>
                </a:path>
                <a:path w="577850" h="1396364">
                  <a:moveTo>
                    <a:pt x="0" y="0"/>
                  </a:moveTo>
                  <a:lnTo>
                    <a:pt x="0" y="56387"/>
                  </a:lnTo>
                </a:path>
                <a:path w="577850" h="1396364">
                  <a:moveTo>
                    <a:pt x="577596" y="0"/>
                  </a:moveTo>
                  <a:lnTo>
                    <a:pt x="577596" y="56387"/>
                  </a:lnTo>
                </a:path>
              </a:pathLst>
            </a:custGeom>
            <a:ln w="15875">
              <a:solidFill>
                <a:srgbClr val="5F5F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4474464" y="4143755"/>
              <a:ext cx="0" cy="1562100"/>
            </a:xfrm>
            <a:custGeom>
              <a:avLst/>
              <a:gdLst/>
              <a:ahLst/>
              <a:cxnLst/>
              <a:rect l="l" t="t" r="r" b="b"/>
              <a:pathLst>
                <a:path h="1562100">
                  <a:moveTo>
                    <a:pt x="0" y="1562100"/>
                  </a:moveTo>
                  <a:lnTo>
                    <a:pt x="0" y="0"/>
                  </a:lnTo>
                </a:path>
              </a:pathLst>
            </a:custGeom>
            <a:ln w="9525">
              <a:solidFill>
                <a:srgbClr val="E7E7E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/>
          <p:nvPr/>
        </p:nvSpPr>
        <p:spPr>
          <a:xfrm>
            <a:off x="6568440" y="4143755"/>
            <a:ext cx="0" cy="1562100"/>
          </a:xfrm>
          <a:custGeom>
            <a:avLst/>
            <a:gdLst/>
            <a:ahLst/>
            <a:cxnLst/>
            <a:rect l="l" t="t" r="r" b="b"/>
            <a:pathLst>
              <a:path h="1562100">
                <a:moveTo>
                  <a:pt x="0" y="0"/>
                </a:moveTo>
                <a:lnTo>
                  <a:pt x="0" y="1562100"/>
                </a:lnTo>
              </a:path>
            </a:pathLst>
          </a:custGeom>
          <a:ln w="9525">
            <a:solidFill>
              <a:srgbClr val="E7E7E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4437634" y="5768441"/>
            <a:ext cx="7620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0" dirty="0">
                <a:solidFill>
                  <a:srgbClr val="969696"/>
                </a:solidFill>
                <a:latin typeface="Calibri"/>
                <a:cs typeface="Calibri"/>
              </a:rPr>
              <a:t>0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4935728" y="5768441"/>
            <a:ext cx="126364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35" dirty="0">
                <a:solidFill>
                  <a:srgbClr val="969696"/>
                </a:solidFill>
                <a:latin typeface="Calibri"/>
                <a:cs typeface="Calibri"/>
              </a:rPr>
              <a:t>20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5459095" y="5768441"/>
            <a:ext cx="126364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35" dirty="0">
                <a:solidFill>
                  <a:srgbClr val="969696"/>
                </a:solidFill>
                <a:latin typeface="Calibri"/>
                <a:cs typeface="Calibri"/>
              </a:rPr>
              <a:t>40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5982461" y="5768441"/>
            <a:ext cx="126364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35" dirty="0">
                <a:solidFill>
                  <a:srgbClr val="969696"/>
                </a:solidFill>
                <a:latin typeface="Calibri"/>
                <a:cs typeface="Calibri"/>
              </a:rPr>
              <a:t>60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6505702" y="5768441"/>
            <a:ext cx="126364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35" dirty="0">
                <a:solidFill>
                  <a:srgbClr val="969696"/>
                </a:solidFill>
                <a:latin typeface="Calibri"/>
                <a:cs typeface="Calibri"/>
              </a:rPr>
              <a:t>80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4303903" y="4164583"/>
            <a:ext cx="76200" cy="15024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0" dirty="0">
                <a:solidFill>
                  <a:srgbClr val="969696"/>
                </a:solidFill>
                <a:latin typeface="Calibri"/>
                <a:cs typeface="Calibri"/>
              </a:rPr>
              <a:t>7</a:t>
            </a:r>
            <a:endParaRPr sz="9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675"/>
              </a:spcBef>
            </a:pPr>
            <a:r>
              <a:rPr sz="900" spc="-50" dirty="0">
                <a:solidFill>
                  <a:srgbClr val="969696"/>
                </a:solidFill>
                <a:latin typeface="Calibri"/>
                <a:cs typeface="Calibri"/>
              </a:rPr>
              <a:t>6</a:t>
            </a:r>
            <a:endParaRPr sz="9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680"/>
              </a:spcBef>
            </a:pPr>
            <a:r>
              <a:rPr sz="900" spc="-50" dirty="0">
                <a:solidFill>
                  <a:srgbClr val="969696"/>
                </a:solidFill>
                <a:latin typeface="Calibri"/>
                <a:cs typeface="Calibri"/>
              </a:rPr>
              <a:t>5</a:t>
            </a:r>
            <a:endParaRPr sz="9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675"/>
              </a:spcBef>
            </a:pPr>
            <a:r>
              <a:rPr sz="900" spc="-50" dirty="0">
                <a:solidFill>
                  <a:srgbClr val="969696"/>
                </a:solidFill>
                <a:latin typeface="Calibri"/>
                <a:cs typeface="Calibri"/>
              </a:rPr>
              <a:t>4</a:t>
            </a:r>
            <a:endParaRPr sz="9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680"/>
              </a:spcBef>
            </a:pPr>
            <a:r>
              <a:rPr sz="900" spc="-50" dirty="0">
                <a:solidFill>
                  <a:srgbClr val="969696"/>
                </a:solidFill>
                <a:latin typeface="Calibri"/>
                <a:cs typeface="Calibri"/>
              </a:rPr>
              <a:t>3</a:t>
            </a:r>
            <a:endParaRPr sz="9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675"/>
              </a:spcBef>
            </a:pPr>
            <a:r>
              <a:rPr sz="900" spc="-50" dirty="0">
                <a:solidFill>
                  <a:srgbClr val="969696"/>
                </a:solidFill>
                <a:latin typeface="Calibri"/>
                <a:cs typeface="Calibri"/>
              </a:rPr>
              <a:t>2</a:t>
            </a:r>
            <a:endParaRPr sz="9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680"/>
              </a:spcBef>
            </a:pPr>
            <a:r>
              <a:rPr sz="900" spc="-50" dirty="0">
                <a:solidFill>
                  <a:srgbClr val="969696"/>
                </a:solidFill>
                <a:latin typeface="Calibri"/>
                <a:cs typeface="Calibri"/>
              </a:rPr>
              <a:t>1</a:t>
            </a:r>
            <a:endParaRPr sz="900">
              <a:latin typeface="Calibri"/>
              <a:cs typeface="Calibri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6859999" y="4571013"/>
            <a:ext cx="1704975" cy="1056005"/>
            <a:chOff x="6859999" y="4571013"/>
            <a:chExt cx="1704975" cy="1056005"/>
          </a:xfrm>
        </p:grpSpPr>
        <p:sp>
          <p:nvSpPr>
            <p:cNvPr id="38" name="object 38"/>
            <p:cNvSpPr/>
            <p:nvPr/>
          </p:nvSpPr>
          <p:spPr>
            <a:xfrm>
              <a:off x="7478267" y="4588764"/>
              <a:ext cx="687705" cy="1021080"/>
            </a:xfrm>
            <a:custGeom>
              <a:avLst/>
              <a:gdLst/>
              <a:ahLst/>
              <a:cxnLst/>
              <a:rect l="l" t="t" r="r" b="b"/>
              <a:pathLst>
                <a:path w="687704" h="1021079">
                  <a:moveTo>
                    <a:pt x="0" y="0"/>
                  </a:moveTo>
                  <a:lnTo>
                    <a:pt x="687324" y="121919"/>
                  </a:lnTo>
                </a:path>
                <a:path w="687704" h="1021079">
                  <a:moveTo>
                    <a:pt x="0" y="1021080"/>
                  </a:moveTo>
                  <a:lnTo>
                    <a:pt x="687324" y="899160"/>
                  </a:lnTo>
                </a:path>
              </a:pathLst>
            </a:custGeom>
            <a:ln w="9525">
              <a:solidFill>
                <a:srgbClr val="C6C6C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7074280" y="5099177"/>
              <a:ext cx="314325" cy="492125"/>
            </a:xfrm>
            <a:custGeom>
              <a:avLst/>
              <a:gdLst/>
              <a:ahLst/>
              <a:cxnLst/>
              <a:rect l="l" t="t" r="r" b="b"/>
              <a:pathLst>
                <a:path w="314325" h="492125">
                  <a:moveTo>
                    <a:pt x="313944" y="0"/>
                  </a:moveTo>
                  <a:lnTo>
                    <a:pt x="0" y="413004"/>
                  </a:lnTo>
                  <a:lnTo>
                    <a:pt x="34569" y="437110"/>
                  </a:lnTo>
                  <a:lnTo>
                    <a:pt x="70913" y="458311"/>
                  </a:lnTo>
                  <a:lnTo>
                    <a:pt x="108852" y="476511"/>
                  </a:lnTo>
                  <a:lnTo>
                    <a:pt x="148209" y="491617"/>
                  </a:lnTo>
                  <a:lnTo>
                    <a:pt x="313944" y="0"/>
                  </a:lnTo>
                  <a:close/>
                </a:path>
              </a:pathLst>
            </a:custGeom>
            <a:solidFill>
              <a:srgbClr val="0A97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6906259" y="5099177"/>
              <a:ext cx="481965" cy="413384"/>
            </a:xfrm>
            <a:custGeom>
              <a:avLst/>
              <a:gdLst/>
              <a:ahLst/>
              <a:cxnLst/>
              <a:rect l="l" t="t" r="r" b="b"/>
              <a:pathLst>
                <a:path w="481965" h="413385">
                  <a:moveTo>
                    <a:pt x="481965" y="0"/>
                  </a:moveTo>
                  <a:lnTo>
                    <a:pt x="0" y="192024"/>
                  </a:lnTo>
                  <a:lnTo>
                    <a:pt x="19360" y="234815"/>
                  </a:lnTo>
                  <a:lnTo>
                    <a:pt x="42403" y="275533"/>
                  </a:lnTo>
                  <a:lnTo>
                    <a:pt x="68961" y="313944"/>
                  </a:lnTo>
                  <a:lnTo>
                    <a:pt x="98862" y="349814"/>
                  </a:lnTo>
                  <a:lnTo>
                    <a:pt x="131938" y="382912"/>
                  </a:lnTo>
                  <a:lnTo>
                    <a:pt x="168021" y="413004"/>
                  </a:lnTo>
                  <a:lnTo>
                    <a:pt x="481965" y="0"/>
                  </a:lnTo>
                  <a:close/>
                </a:path>
              </a:pathLst>
            </a:custGeom>
            <a:solidFill>
              <a:srgbClr val="4BEA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6906259" y="5099177"/>
              <a:ext cx="481965" cy="413384"/>
            </a:xfrm>
            <a:custGeom>
              <a:avLst/>
              <a:gdLst/>
              <a:ahLst/>
              <a:cxnLst/>
              <a:rect l="l" t="t" r="r" b="b"/>
              <a:pathLst>
                <a:path w="481965" h="413385">
                  <a:moveTo>
                    <a:pt x="168021" y="413004"/>
                  </a:moveTo>
                  <a:lnTo>
                    <a:pt x="131938" y="382912"/>
                  </a:lnTo>
                  <a:lnTo>
                    <a:pt x="98862" y="349814"/>
                  </a:lnTo>
                  <a:lnTo>
                    <a:pt x="68961" y="313944"/>
                  </a:lnTo>
                  <a:lnTo>
                    <a:pt x="42403" y="275533"/>
                  </a:lnTo>
                  <a:lnTo>
                    <a:pt x="19360" y="234815"/>
                  </a:lnTo>
                  <a:lnTo>
                    <a:pt x="0" y="192024"/>
                  </a:lnTo>
                  <a:lnTo>
                    <a:pt x="481965" y="0"/>
                  </a:lnTo>
                  <a:lnTo>
                    <a:pt x="168021" y="413004"/>
                  </a:lnTo>
                  <a:close/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6869524" y="4924679"/>
              <a:ext cx="518795" cy="367030"/>
            </a:xfrm>
            <a:custGeom>
              <a:avLst/>
              <a:gdLst/>
              <a:ahLst/>
              <a:cxnLst/>
              <a:rect l="l" t="t" r="r" b="b"/>
              <a:pathLst>
                <a:path w="518795" h="367029">
                  <a:moveTo>
                    <a:pt x="30130" y="0"/>
                  </a:moveTo>
                  <a:lnTo>
                    <a:pt x="16319" y="45070"/>
                  </a:lnTo>
                  <a:lnTo>
                    <a:pt x="6695" y="90933"/>
                  </a:lnTo>
                  <a:lnTo>
                    <a:pt x="1256" y="137300"/>
                  </a:lnTo>
                  <a:lnTo>
                    <a:pt x="0" y="183880"/>
                  </a:lnTo>
                  <a:lnTo>
                    <a:pt x="2922" y="230382"/>
                  </a:lnTo>
                  <a:lnTo>
                    <a:pt x="10021" y="276516"/>
                  </a:lnTo>
                  <a:lnTo>
                    <a:pt x="21292" y="321993"/>
                  </a:lnTo>
                  <a:lnTo>
                    <a:pt x="36734" y="366522"/>
                  </a:lnTo>
                  <a:lnTo>
                    <a:pt x="518699" y="174498"/>
                  </a:lnTo>
                  <a:lnTo>
                    <a:pt x="30130" y="0"/>
                  </a:lnTo>
                  <a:close/>
                </a:path>
              </a:pathLst>
            </a:custGeom>
            <a:solidFill>
              <a:srgbClr val="0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6869524" y="4924679"/>
              <a:ext cx="518795" cy="367030"/>
            </a:xfrm>
            <a:custGeom>
              <a:avLst/>
              <a:gdLst/>
              <a:ahLst/>
              <a:cxnLst/>
              <a:rect l="l" t="t" r="r" b="b"/>
              <a:pathLst>
                <a:path w="518795" h="367029">
                  <a:moveTo>
                    <a:pt x="36734" y="366522"/>
                  </a:moveTo>
                  <a:lnTo>
                    <a:pt x="21292" y="321993"/>
                  </a:lnTo>
                  <a:lnTo>
                    <a:pt x="10021" y="276516"/>
                  </a:lnTo>
                  <a:lnTo>
                    <a:pt x="2922" y="230382"/>
                  </a:lnTo>
                  <a:lnTo>
                    <a:pt x="0" y="183880"/>
                  </a:lnTo>
                  <a:lnTo>
                    <a:pt x="1256" y="137300"/>
                  </a:lnTo>
                  <a:lnTo>
                    <a:pt x="6695" y="90933"/>
                  </a:lnTo>
                  <a:lnTo>
                    <a:pt x="16319" y="45070"/>
                  </a:lnTo>
                  <a:lnTo>
                    <a:pt x="30130" y="0"/>
                  </a:lnTo>
                  <a:lnTo>
                    <a:pt x="518699" y="174498"/>
                  </a:lnTo>
                  <a:lnTo>
                    <a:pt x="36734" y="366522"/>
                  </a:lnTo>
                  <a:close/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6899655" y="4607560"/>
              <a:ext cx="488950" cy="492125"/>
            </a:xfrm>
            <a:custGeom>
              <a:avLst/>
              <a:gdLst/>
              <a:ahLst/>
              <a:cxnLst/>
              <a:rect l="l" t="t" r="r" b="b"/>
              <a:pathLst>
                <a:path w="488950" h="492125">
                  <a:moveTo>
                    <a:pt x="322834" y="0"/>
                  </a:moveTo>
                  <a:lnTo>
                    <a:pt x="278667" y="17187"/>
                  </a:lnTo>
                  <a:lnTo>
                    <a:pt x="236602" y="38137"/>
                  </a:lnTo>
                  <a:lnTo>
                    <a:pt x="196838" y="62648"/>
                  </a:lnTo>
                  <a:lnTo>
                    <a:pt x="159581" y="90521"/>
                  </a:lnTo>
                  <a:lnTo>
                    <a:pt x="125031" y="121554"/>
                  </a:lnTo>
                  <a:lnTo>
                    <a:pt x="93392" y="155548"/>
                  </a:lnTo>
                  <a:lnTo>
                    <a:pt x="64867" y="192302"/>
                  </a:lnTo>
                  <a:lnTo>
                    <a:pt x="39658" y="231615"/>
                  </a:lnTo>
                  <a:lnTo>
                    <a:pt x="17968" y="273287"/>
                  </a:lnTo>
                  <a:lnTo>
                    <a:pt x="0" y="317119"/>
                  </a:lnTo>
                  <a:lnTo>
                    <a:pt x="488569" y="491616"/>
                  </a:lnTo>
                  <a:lnTo>
                    <a:pt x="322834" y="0"/>
                  </a:lnTo>
                  <a:close/>
                </a:path>
              </a:pathLst>
            </a:custGeom>
            <a:solidFill>
              <a:srgbClr val="075B4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6899655" y="4607560"/>
              <a:ext cx="488950" cy="492125"/>
            </a:xfrm>
            <a:custGeom>
              <a:avLst/>
              <a:gdLst/>
              <a:ahLst/>
              <a:cxnLst/>
              <a:rect l="l" t="t" r="r" b="b"/>
              <a:pathLst>
                <a:path w="488950" h="492125">
                  <a:moveTo>
                    <a:pt x="0" y="317119"/>
                  </a:moveTo>
                  <a:lnTo>
                    <a:pt x="17968" y="273287"/>
                  </a:lnTo>
                  <a:lnTo>
                    <a:pt x="39658" y="231615"/>
                  </a:lnTo>
                  <a:lnTo>
                    <a:pt x="64867" y="192302"/>
                  </a:lnTo>
                  <a:lnTo>
                    <a:pt x="93392" y="155548"/>
                  </a:lnTo>
                  <a:lnTo>
                    <a:pt x="125031" y="121554"/>
                  </a:lnTo>
                  <a:lnTo>
                    <a:pt x="159581" y="90521"/>
                  </a:lnTo>
                  <a:lnTo>
                    <a:pt x="196838" y="62648"/>
                  </a:lnTo>
                  <a:lnTo>
                    <a:pt x="236602" y="38137"/>
                  </a:lnTo>
                  <a:lnTo>
                    <a:pt x="278667" y="17187"/>
                  </a:lnTo>
                  <a:lnTo>
                    <a:pt x="322834" y="0"/>
                  </a:lnTo>
                  <a:lnTo>
                    <a:pt x="488569" y="491616"/>
                  </a:lnTo>
                  <a:lnTo>
                    <a:pt x="0" y="317119"/>
                  </a:lnTo>
                  <a:close/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8166353" y="4709922"/>
              <a:ext cx="388620" cy="222885"/>
            </a:xfrm>
            <a:custGeom>
              <a:avLst/>
              <a:gdLst/>
              <a:ahLst/>
              <a:cxnLst/>
              <a:rect l="l" t="t" r="r" b="b"/>
              <a:pathLst>
                <a:path w="388620" h="222885">
                  <a:moveTo>
                    <a:pt x="388620" y="0"/>
                  </a:moveTo>
                  <a:lnTo>
                    <a:pt x="0" y="0"/>
                  </a:lnTo>
                  <a:lnTo>
                    <a:pt x="0" y="222503"/>
                  </a:lnTo>
                  <a:lnTo>
                    <a:pt x="388620" y="222503"/>
                  </a:lnTo>
                  <a:lnTo>
                    <a:pt x="388620" y="0"/>
                  </a:lnTo>
                  <a:close/>
                </a:path>
              </a:pathLst>
            </a:custGeom>
            <a:solidFill>
              <a:srgbClr val="13A6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8166353" y="4709922"/>
              <a:ext cx="388620" cy="222885"/>
            </a:xfrm>
            <a:custGeom>
              <a:avLst/>
              <a:gdLst/>
              <a:ahLst/>
              <a:cxnLst/>
              <a:rect l="l" t="t" r="r" b="b"/>
              <a:pathLst>
                <a:path w="388620" h="222885">
                  <a:moveTo>
                    <a:pt x="0" y="222503"/>
                  </a:moveTo>
                  <a:lnTo>
                    <a:pt x="388620" y="222503"/>
                  </a:lnTo>
                  <a:lnTo>
                    <a:pt x="388620" y="0"/>
                  </a:lnTo>
                  <a:lnTo>
                    <a:pt x="0" y="0"/>
                  </a:lnTo>
                  <a:lnTo>
                    <a:pt x="0" y="222503"/>
                  </a:lnTo>
                  <a:close/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8166353" y="4932426"/>
              <a:ext cx="388620" cy="259079"/>
            </a:xfrm>
            <a:custGeom>
              <a:avLst/>
              <a:gdLst/>
              <a:ahLst/>
              <a:cxnLst/>
              <a:rect l="l" t="t" r="r" b="b"/>
              <a:pathLst>
                <a:path w="388620" h="259079">
                  <a:moveTo>
                    <a:pt x="388620" y="0"/>
                  </a:moveTo>
                  <a:lnTo>
                    <a:pt x="0" y="0"/>
                  </a:lnTo>
                  <a:lnTo>
                    <a:pt x="0" y="259080"/>
                  </a:lnTo>
                  <a:lnTo>
                    <a:pt x="388620" y="259080"/>
                  </a:lnTo>
                  <a:lnTo>
                    <a:pt x="388620" y="0"/>
                  </a:lnTo>
                  <a:close/>
                </a:path>
              </a:pathLst>
            </a:custGeom>
            <a:solidFill>
              <a:srgbClr val="004D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8166353" y="4932426"/>
              <a:ext cx="388620" cy="259079"/>
            </a:xfrm>
            <a:custGeom>
              <a:avLst/>
              <a:gdLst/>
              <a:ahLst/>
              <a:cxnLst/>
              <a:rect l="l" t="t" r="r" b="b"/>
              <a:pathLst>
                <a:path w="388620" h="259079">
                  <a:moveTo>
                    <a:pt x="0" y="259080"/>
                  </a:moveTo>
                  <a:lnTo>
                    <a:pt x="388620" y="259080"/>
                  </a:lnTo>
                  <a:lnTo>
                    <a:pt x="388620" y="0"/>
                  </a:lnTo>
                  <a:lnTo>
                    <a:pt x="0" y="0"/>
                  </a:lnTo>
                  <a:lnTo>
                    <a:pt x="0" y="259080"/>
                  </a:lnTo>
                  <a:close/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8166353" y="5191506"/>
              <a:ext cx="388620" cy="297180"/>
            </a:xfrm>
            <a:custGeom>
              <a:avLst/>
              <a:gdLst/>
              <a:ahLst/>
              <a:cxnLst/>
              <a:rect l="l" t="t" r="r" b="b"/>
              <a:pathLst>
                <a:path w="388620" h="297179">
                  <a:moveTo>
                    <a:pt x="388620" y="0"/>
                  </a:moveTo>
                  <a:lnTo>
                    <a:pt x="0" y="0"/>
                  </a:lnTo>
                  <a:lnTo>
                    <a:pt x="0" y="297180"/>
                  </a:lnTo>
                  <a:lnTo>
                    <a:pt x="388620" y="297180"/>
                  </a:lnTo>
                  <a:lnTo>
                    <a:pt x="388620" y="0"/>
                  </a:lnTo>
                  <a:close/>
                </a:path>
              </a:pathLst>
            </a:custGeom>
            <a:solidFill>
              <a:srgbClr val="0FD9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8166353" y="5191506"/>
              <a:ext cx="388620" cy="297180"/>
            </a:xfrm>
            <a:custGeom>
              <a:avLst/>
              <a:gdLst/>
              <a:ahLst/>
              <a:cxnLst/>
              <a:rect l="l" t="t" r="r" b="b"/>
              <a:pathLst>
                <a:path w="388620" h="297179">
                  <a:moveTo>
                    <a:pt x="0" y="297180"/>
                  </a:moveTo>
                  <a:lnTo>
                    <a:pt x="388620" y="297180"/>
                  </a:lnTo>
                  <a:lnTo>
                    <a:pt x="388620" y="0"/>
                  </a:lnTo>
                  <a:lnTo>
                    <a:pt x="0" y="0"/>
                  </a:lnTo>
                  <a:lnTo>
                    <a:pt x="0" y="297180"/>
                  </a:lnTo>
                  <a:close/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7222489" y="4580538"/>
              <a:ext cx="684530" cy="1036955"/>
            </a:xfrm>
            <a:custGeom>
              <a:avLst/>
              <a:gdLst/>
              <a:ahLst/>
              <a:cxnLst/>
              <a:rect l="l" t="t" r="r" b="b"/>
              <a:pathLst>
                <a:path w="684529" h="1036954">
                  <a:moveTo>
                    <a:pt x="181911" y="0"/>
                  </a:moveTo>
                  <a:lnTo>
                    <a:pt x="136613" y="564"/>
                  </a:lnTo>
                  <a:lnTo>
                    <a:pt x="91041" y="5179"/>
                  </a:lnTo>
                  <a:lnTo>
                    <a:pt x="45426" y="13960"/>
                  </a:lnTo>
                  <a:lnTo>
                    <a:pt x="0" y="27021"/>
                  </a:lnTo>
                  <a:lnTo>
                    <a:pt x="165734" y="518638"/>
                  </a:lnTo>
                  <a:lnTo>
                    <a:pt x="0" y="1010255"/>
                  </a:lnTo>
                  <a:lnTo>
                    <a:pt x="46586" y="1023556"/>
                  </a:lnTo>
                  <a:lnTo>
                    <a:pt x="93936" y="1032423"/>
                  </a:lnTo>
                  <a:lnTo>
                    <a:pt x="141741" y="1036857"/>
                  </a:lnTo>
                  <a:lnTo>
                    <a:pt x="189694" y="1036857"/>
                  </a:lnTo>
                  <a:lnTo>
                    <a:pt x="237484" y="1032423"/>
                  </a:lnTo>
                  <a:lnTo>
                    <a:pt x="284803" y="1023556"/>
                  </a:lnTo>
                  <a:lnTo>
                    <a:pt x="331342" y="1010255"/>
                  </a:lnTo>
                  <a:lnTo>
                    <a:pt x="375415" y="993176"/>
                  </a:lnTo>
                  <a:lnTo>
                    <a:pt x="417046" y="972573"/>
                  </a:lnTo>
                  <a:lnTo>
                    <a:pt x="456121" y="948678"/>
                  </a:lnTo>
                  <a:lnTo>
                    <a:pt x="492526" y="921723"/>
                  </a:lnTo>
                  <a:lnTo>
                    <a:pt x="526144" y="891941"/>
                  </a:lnTo>
                  <a:lnTo>
                    <a:pt x="556862" y="859563"/>
                  </a:lnTo>
                  <a:lnTo>
                    <a:pt x="584563" y="824821"/>
                  </a:lnTo>
                  <a:lnTo>
                    <a:pt x="609134" y="787948"/>
                  </a:lnTo>
                  <a:lnTo>
                    <a:pt x="630459" y="749175"/>
                  </a:lnTo>
                  <a:lnTo>
                    <a:pt x="648424" y="708735"/>
                  </a:lnTo>
                  <a:lnTo>
                    <a:pt x="662912" y="666859"/>
                  </a:lnTo>
                  <a:lnTo>
                    <a:pt x="673810" y="623780"/>
                  </a:lnTo>
                  <a:lnTo>
                    <a:pt x="681002" y="579730"/>
                  </a:lnTo>
                  <a:lnTo>
                    <a:pt x="684373" y="534940"/>
                  </a:lnTo>
                  <a:lnTo>
                    <a:pt x="683809" y="489643"/>
                  </a:lnTo>
                  <a:lnTo>
                    <a:pt x="679194" y="444071"/>
                  </a:lnTo>
                  <a:lnTo>
                    <a:pt x="670413" y="398456"/>
                  </a:lnTo>
                  <a:lnTo>
                    <a:pt x="657351" y="353030"/>
                  </a:lnTo>
                  <a:lnTo>
                    <a:pt x="640252" y="308958"/>
                  </a:lnTo>
                  <a:lnTo>
                    <a:pt x="619631" y="267327"/>
                  </a:lnTo>
                  <a:lnTo>
                    <a:pt x="595721" y="228251"/>
                  </a:lnTo>
                  <a:lnTo>
                    <a:pt x="568752" y="191847"/>
                  </a:lnTo>
                  <a:lnTo>
                    <a:pt x="538958" y="158229"/>
                  </a:lnTo>
                  <a:lnTo>
                    <a:pt x="506570" y="127511"/>
                  </a:lnTo>
                  <a:lnTo>
                    <a:pt x="471819" y="99809"/>
                  </a:lnTo>
                  <a:lnTo>
                    <a:pt x="434939" y="75238"/>
                  </a:lnTo>
                  <a:lnTo>
                    <a:pt x="396160" y="53913"/>
                  </a:lnTo>
                  <a:lnTo>
                    <a:pt x="355715" y="35949"/>
                  </a:lnTo>
                  <a:lnTo>
                    <a:pt x="313836" y="21461"/>
                  </a:lnTo>
                  <a:lnTo>
                    <a:pt x="270754" y="10563"/>
                  </a:lnTo>
                  <a:lnTo>
                    <a:pt x="226702" y="3371"/>
                  </a:lnTo>
                  <a:lnTo>
                    <a:pt x="181911" y="0"/>
                  </a:lnTo>
                  <a:close/>
                </a:path>
              </a:pathLst>
            </a:custGeom>
            <a:solidFill>
              <a:srgbClr val="08715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7222489" y="4580538"/>
              <a:ext cx="684530" cy="1036955"/>
            </a:xfrm>
            <a:custGeom>
              <a:avLst/>
              <a:gdLst/>
              <a:ahLst/>
              <a:cxnLst/>
              <a:rect l="l" t="t" r="r" b="b"/>
              <a:pathLst>
                <a:path w="684529" h="1036954">
                  <a:moveTo>
                    <a:pt x="0" y="27021"/>
                  </a:moveTo>
                  <a:lnTo>
                    <a:pt x="45426" y="13960"/>
                  </a:lnTo>
                  <a:lnTo>
                    <a:pt x="91041" y="5179"/>
                  </a:lnTo>
                  <a:lnTo>
                    <a:pt x="136613" y="564"/>
                  </a:lnTo>
                  <a:lnTo>
                    <a:pt x="181911" y="0"/>
                  </a:lnTo>
                  <a:lnTo>
                    <a:pt x="226702" y="3371"/>
                  </a:lnTo>
                  <a:lnTo>
                    <a:pt x="270754" y="10563"/>
                  </a:lnTo>
                  <a:lnTo>
                    <a:pt x="313836" y="21461"/>
                  </a:lnTo>
                  <a:lnTo>
                    <a:pt x="355715" y="35949"/>
                  </a:lnTo>
                  <a:lnTo>
                    <a:pt x="396160" y="53913"/>
                  </a:lnTo>
                  <a:lnTo>
                    <a:pt x="434939" y="75238"/>
                  </a:lnTo>
                  <a:lnTo>
                    <a:pt x="471819" y="99809"/>
                  </a:lnTo>
                  <a:lnTo>
                    <a:pt x="506570" y="127511"/>
                  </a:lnTo>
                  <a:lnTo>
                    <a:pt x="538958" y="158229"/>
                  </a:lnTo>
                  <a:lnTo>
                    <a:pt x="568752" y="191847"/>
                  </a:lnTo>
                  <a:lnTo>
                    <a:pt x="595721" y="228251"/>
                  </a:lnTo>
                  <a:lnTo>
                    <a:pt x="619631" y="267327"/>
                  </a:lnTo>
                  <a:lnTo>
                    <a:pt x="640252" y="308958"/>
                  </a:lnTo>
                  <a:lnTo>
                    <a:pt x="657351" y="353030"/>
                  </a:lnTo>
                  <a:lnTo>
                    <a:pt x="670413" y="398456"/>
                  </a:lnTo>
                  <a:lnTo>
                    <a:pt x="679194" y="444071"/>
                  </a:lnTo>
                  <a:lnTo>
                    <a:pt x="683809" y="489643"/>
                  </a:lnTo>
                  <a:lnTo>
                    <a:pt x="684373" y="534940"/>
                  </a:lnTo>
                  <a:lnTo>
                    <a:pt x="681002" y="579730"/>
                  </a:lnTo>
                  <a:lnTo>
                    <a:pt x="673810" y="623780"/>
                  </a:lnTo>
                  <a:lnTo>
                    <a:pt x="662912" y="666859"/>
                  </a:lnTo>
                  <a:lnTo>
                    <a:pt x="648424" y="708735"/>
                  </a:lnTo>
                  <a:lnTo>
                    <a:pt x="630459" y="749175"/>
                  </a:lnTo>
                  <a:lnTo>
                    <a:pt x="609134" y="787948"/>
                  </a:lnTo>
                  <a:lnTo>
                    <a:pt x="584563" y="824821"/>
                  </a:lnTo>
                  <a:lnTo>
                    <a:pt x="556862" y="859563"/>
                  </a:lnTo>
                  <a:lnTo>
                    <a:pt x="526144" y="891941"/>
                  </a:lnTo>
                  <a:lnTo>
                    <a:pt x="492526" y="921723"/>
                  </a:lnTo>
                  <a:lnTo>
                    <a:pt x="456121" y="948678"/>
                  </a:lnTo>
                  <a:lnTo>
                    <a:pt x="417046" y="972573"/>
                  </a:lnTo>
                  <a:lnTo>
                    <a:pt x="375415" y="993176"/>
                  </a:lnTo>
                  <a:lnTo>
                    <a:pt x="331342" y="1010255"/>
                  </a:lnTo>
                  <a:lnTo>
                    <a:pt x="284803" y="1023556"/>
                  </a:lnTo>
                  <a:lnTo>
                    <a:pt x="237484" y="1032423"/>
                  </a:lnTo>
                  <a:lnTo>
                    <a:pt x="189694" y="1036857"/>
                  </a:lnTo>
                  <a:lnTo>
                    <a:pt x="141741" y="1036857"/>
                  </a:lnTo>
                  <a:lnTo>
                    <a:pt x="93936" y="1032423"/>
                  </a:lnTo>
                  <a:lnTo>
                    <a:pt x="46586" y="1023556"/>
                  </a:lnTo>
                  <a:lnTo>
                    <a:pt x="0" y="1010255"/>
                  </a:lnTo>
                  <a:lnTo>
                    <a:pt x="165734" y="518638"/>
                  </a:lnTo>
                  <a:lnTo>
                    <a:pt x="0" y="27021"/>
                  </a:lnTo>
                  <a:close/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4" name="object 54"/>
          <p:cNvGrpSpPr/>
          <p:nvPr/>
        </p:nvGrpSpPr>
        <p:grpSpPr>
          <a:xfrm>
            <a:off x="4512564" y="3252025"/>
            <a:ext cx="3941445" cy="537210"/>
            <a:chOff x="4512564" y="3252025"/>
            <a:chExt cx="3941445" cy="537210"/>
          </a:xfrm>
        </p:grpSpPr>
        <p:sp>
          <p:nvSpPr>
            <p:cNvPr id="55" name="object 55"/>
            <p:cNvSpPr/>
            <p:nvPr/>
          </p:nvSpPr>
          <p:spPr>
            <a:xfrm>
              <a:off x="4512564" y="3256788"/>
              <a:ext cx="3941445" cy="264160"/>
            </a:xfrm>
            <a:custGeom>
              <a:avLst/>
              <a:gdLst/>
              <a:ahLst/>
              <a:cxnLst/>
              <a:rect l="l" t="t" r="r" b="b"/>
              <a:pathLst>
                <a:path w="3941445" h="264160">
                  <a:moveTo>
                    <a:pt x="0" y="263651"/>
                  </a:moveTo>
                  <a:lnTo>
                    <a:pt x="3941064" y="263651"/>
                  </a:lnTo>
                </a:path>
                <a:path w="3941445" h="264160">
                  <a:moveTo>
                    <a:pt x="0" y="0"/>
                  </a:moveTo>
                  <a:lnTo>
                    <a:pt x="3941064" y="0"/>
                  </a:lnTo>
                </a:path>
              </a:pathLst>
            </a:custGeom>
            <a:ln w="9525">
              <a:solidFill>
                <a:srgbClr val="E7E7E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4794504" y="3282696"/>
              <a:ext cx="3377565" cy="501650"/>
            </a:xfrm>
            <a:custGeom>
              <a:avLst/>
              <a:gdLst/>
              <a:ahLst/>
              <a:cxnLst/>
              <a:rect l="l" t="t" r="r" b="b"/>
              <a:pathLst>
                <a:path w="3377565" h="501650">
                  <a:moveTo>
                    <a:pt x="2814828" y="0"/>
                  </a:moveTo>
                  <a:lnTo>
                    <a:pt x="2252472" y="13715"/>
                  </a:lnTo>
                  <a:lnTo>
                    <a:pt x="1688592" y="198119"/>
                  </a:lnTo>
                  <a:lnTo>
                    <a:pt x="1126236" y="342899"/>
                  </a:lnTo>
                  <a:lnTo>
                    <a:pt x="562356" y="198119"/>
                  </a:lnTo>
                  <a:lnTo>
                    <a:pt x="0" y="356615"/>
                  </a:lnTo>
                  <a:lnTo>
                    <a:pt x="0" y="501395"/>
                  </a:lnTo>
                  <a:lnTo>
                    <a:pt x="3377184" y="501395"/>
                  </a:lnTo>
                  <a:lnTo>
                    <a:pt x="3377184" y="211836"/>
                  </a:lnTo>
                  <a:lnTo>
                    <a:pt x="2814828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4706112" y="3256787"/>
              <a:ext cx="3554095" cy="527685"/>
            </a:xfrm>
            <a:custGeom>
              <a:avLst/>
              <a:gdLst/>
              <a:ahLst/>
              <a:cxnLst/>
              <a:rect l="l" t="t" r="r" b="b"/>
              <a:pathLst>
                <a:path w="3554095" h="527685">
                  <a:moveTo>
                    <a:pt x="176784" y="408432"/>
                  </a:moveTo>
                  <a:lnTo>
                    <a:pt x="0" y="408432"/>
                  </a:lnTo>
                  <a:lnTo>
                    <a:pt x="0" y="527304"/>
                  </a:lnTo>
                  <a:lnTo>
                    <a:pt x="176784" y="527304"/>
                  </a:lnTo>
                  <a:lnTo>
                    <a:pt x="176784" y="408432"/>
                  </a:lnTo>
                  <a:close/>
                </a:path>
                <a:path w="3554095" h="527685">
                  <a:moveTo>
                    <a:pt x="739140" y="329184"/>
                  </a:moveTo>
                  <a:lnTo>
                    <a:pt x="563880" y="329184"/>
                  </a:lnTo>
                  <a:lnTo>
                    <a:pt x="563880" y="527304"/>
                  </a:lnTo>
                  <a:lnTo>
                    <a:pt x="739140" y="527304"/>
                  </a:lnTo>
                  <a:lnTo>
                    <a:pt x="739140" y="329184"/>
                  </a:lnTo>
                  <a:close/>
                </a:path>
                <a:path w="3554095" h="527685">
                  <a:moveTo>
                    <a:pt x="1303020" y="263652"/>
                  </a:moveTo>
                  <a:lnTo>
                    <a:pt x="1126236" y="263652"/>
                  </a:lnTo>
                  <a:lnTo>
                    <a:pt x="1126236" y="527304"/>
                  </a:lnTo>
                  <a:lnTo>
                    <a:pt x="1303020" y="527304"/>
                  </a:lnTo>
                  <a:lnTo>
                    <a:pt x="1303020" y="263652"/>
                  </a:lnTo>
                  <a:close/>
                </a:path>
                <a:path w="3554095" h="527685">
                  <a:moveTo>
                    <a:pt x="1865376" y="198120"/>
                  </a:moveTo>
                  <a:lnTo>
                    <a:pt x="1688592" y="198120"/>
                  </a:lnTo>
                  <a:lnTo>
                    <a:pt x="1688592" y="527304"/>
                  </a:lnTo>
                  <a:lnTo>
                    <a:pt x="1865376" y="527304"/>
                  </a:lnTo>
                  <a:lnTo>
                    <a:pt x="1865376" y="198120"/>
                  </a:lnTo>
                  <a:close/>
                </a:path>
                <a:path w="3554095" h="527685">
                  <a:moveTo>
                    <a:pt x="2427732" y="132588"/>
                  </a:moveTo>
                  <a:lnTo>
                    <a:pt x="2252472" y="132588"/>
                  </a:lnTo>
                  <a:lnTo>
                    <a:pt x="2252472" y="527304"/>
                  </a:lnTo>
                  <a:lnTo>
                    <a:pt x="2427732" y="527304"/>
                  </a:lnTo>
                  <a:lnTo>
                    <a:pt x="2427732" y="132588"/>
                  </a:lnTo>
                  <a:close/>
                </a:path>
                <a:path w="3554095" h="527685">
                  <a:moveTo>
                    <a:pt x="2991612" y="65532"/>
                  </a:moveTo>
                  <a:lnTo>
                    <a:pt x="2814828" y="65532"/>
                  </a:lnTo>
                  <a:lnTo>
                    <a:pt x="2814828" y="527304"/>
                  </a:lnTo>
                  <a:lnTo>
                    <a:pt x="2991612" y="527304"/>
                  </a:lnTo>
                  <a:lnTo>
                    <a:pt x="2991612" y="65532"/>
                  </a:lnTo>
                  <a:close/>
                </a:path>
                <a:path w="3554095" h="527685">
                  <a:moveTo>
                    <a:pt x="3553968" y="0"/>
                  </a:moveTo>
                  <a:lnTo>
                    <a:pt x="3377184" y="0"/>
                  </a:lnTo>
                  <a:lnTo>
                    <a:pt x="3377184" y="527304"/>
                  </a:lnTo>
                  <a:lnTo>
                    <a:pt x="3553968" y="527304"/>
                  </a:lnTo>
                  <a:lnTo>
                    <a:pt x="3553968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4512564" y="3784092"/>
              <a:ext cx="3941445" cy="0"/>
            </a:xfrm>
            <a:custGeom>
              <a:avLst/>
              <a:gdLst/>
              <a:ahLst/>
              <a:cxnLst/>
              <a:rect l="l" t="t" r="r" b="b"/>
              <a:pathLst>
                <a:path w="3941445">
                  <a:moveTo>
                    <a:pt x="0" y="0"/>
                  </a:moveTo>
                  <a:lnTo>
                    <a:pt x="3941064" y="0"/>
                  </a:lnTo>
                </a:path>
              </a:pathLst>
            </a:custGeom>
            <a:ln w="9525">
              <a:solidFill>
                <a:srgbClr val="E7E7E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9" name="object 59"/>
          <p:cNvSpPr/>
          <p:nvPr/>
        </p:nvSpPr>
        <p:spPr>
          <a:xfrm>
            <a:off x="4512564" y="2993135"/>
            <a:ext cx="3941445" cy="0"/>
          </a:xfrm>
          <a:custGeom>
            <a:avLst/>
            <a:gdLst/>
            <a:ahLst/>
            <a:cxnLst/>
            <a:rect l="l" t="t" r="r" b="b"/>
            <a:pathLst>
              <a:path w="3941445">
                <a:moveTo>
                  <a:pt x="0" y="0"/>
                </a:moveTo>
                <a:lnTo>
                  <a:pt x="3941064" y="0"/>
                </a:lnTo>
              </a:path>
            </a:pathLst>
          </a:custGeom>
          <a:ln w="9525">
            <a:solidFill>
              <a:srgbClr val="E7E7E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 txBox="1"/>
          <p:nvPr/>
        </p:nvSpPr>
        <p:spPr>
          <a:xfrm>
            <a:off x="4342003" y="3693414"/>
            <a:ext cx="7620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0" dirty="0">
                <a:solidFill>
                  <a:srgbClr val="969696"/>
                </a:solidFill>
                <a:latin typeface="Calibri"/>
                <a:cs typeface="Calibri"/>
              </a:rPr>
              <a:t>0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4291076" y="2902077"/>
            <a:ext cx="126364" cy="6902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35" dirty="0">
                <a:solidFill>
                  <a:srgbClr val="969696"/>
                </a:solidFill>
                <a:latin typeface="Calibri"/>
                <a:cs typeface="Calibri"/>
              </a:rPr>
              <a:t>60</a:t>
            </a:r>
            <a:endParaRPr sz="9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994"/>
              </a:spcBef>
            </a:pPr>
            <a:r>
              <a:rPr sz="900" spc="-35" dirty="0">
                <a:solidFill>
                  <a:srgbClr val="969696"/>
                </a:solidFill>
                <a:latin typeface="Calibri"/>
                <a:cs typeface="Calibri"/>
              </a:rPr>
              <a:t>40</a:t>
            </a:r>
            <a:endParaRPr sz="9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000"/>
              </a:spcBef>
            </a:pPr>
            <a:r>
              <a:rPr sz="900" spc="-35" dirty="0">
                <a:solidFill>
                  <a:srgbClr val="969696"/>
                </a:solidFill>
                <a:latin typeface="Calibri"/>
                <a:cs typeface="Calibri"/>
              </a:rPr>
              <a:t>20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4757165" y="3846321"/>
            <a:ext cx="7620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0" dirty="0">
                <a:solidFill>
                  <a:srgbClr val="969696"/>
                </a:solidFill>
                <a:latin typeface="Calibri"/>
                <a:cs typeface="Calibri"/>
              </a:rPr>
              <a:t>1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5320410" y="3846321"/>
            <a:ext cx="7620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0" dirty="0">
                <a:solidFill>
                  <a:srgbClr val="969696"/>
                </a:solidFill>
                <a:latin typeface="Calibri"/>
                <a:cs typeface="Calibri"/>
              </a:rPr>
              <a:t>2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5883402" y="3846321"/>
            <a:ext cx="7620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0" dirty="0">
                <a:solidFill>
                  <a:srgbClr val="969696"/>
                </a:solidFill>
                <a:latin typeface="Calibri"/>
                <a:cs typeface="Calibri"/>
              </a:rPr>
              <a:t>3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6446265" y="3846321"/>
            <a:ext cx="7620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0" dirty="0">
                <a:solidFill>
                  <a:srgbClr val="969696"/>
                </a:solidFill>
                <a:latin typeface="Calibri"/>
                <a:cs typeface="Calibri"/>
              </a:rPr>
              <a:t>4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7009256" y="3846321"/>
            <a:ext cx="7620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0" dirty="0">
                <a:solidFill>
                  <a:srgbClr val="969696"/>
                </a:solidFill>
                <a:latin typeface="Calibri"/>
                <a:cs typeface="Calibri"/>
              </a:rPr>
              <a:t>5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7572502" y="3846321"/>
            <a:ext cx="7620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0" dirty="0">
                <a:solidFill>
                  <a:srgbClr val="969696"/>
                </a:solidFill>
                <a:latin typeface="Calibri"/>
                <a:cs typeface="Calibri"/>
              </a:rPr>
              <a:t>6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8135493" y="3846321"/>
            <a:ext cx="7620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0" dirty="0">
                <a:solidFill>
                  <a:srgbClr val="969696"/>
                </a:solidFill>
                <a:latin typeface="Calibri"/>
                <a:cs typeface="Calibri"/>
              </a:rPr>
              <a:t>7</a:t>
            </a:r>
            <a:endParaRPr sz="900">
              <a:latin typeface="Calibri"/>
              <a:cs typeface="Calibri"/>
            </a:endParaRPr>
          </a:p>
        </p:txBody>
      </p:sp>
      <p:grpSp>
        <p:nvGrpSpPr>
          <p:cNvPr id="69" name="object 69"/>
          <p:cNvGrpSpPr/>
          <p:nvPr/>
        </p:nvGrpSpPr>
        <p:grpSpPr>
          <a:xfrm>
            <a:off x="263842" y="1388744"/>
            <a:ext cx="3709035" cy="4550410"/>
            <a:chOff x="263842" y="1388744"/>
            <a:chExt cx="3709035" cy="4550410"/>
          </a:xfrm>
        </p:grpSpPr>
        <p:sp>
          <p:nvSpPr>
            <p:cNvPr id="70" name="object 70"/>
            <p:cNvSpPr/>
            <p:nvPr/>
          </p:nvSpPr>
          <p:spPr>
            <a:xfrm>
              <a:off x="278129" y="1695449"/>
              <a:ext cx="3680460" cy="4229100"/>
            </a:xfrm>
            <a:custGeom>
              <a:avLst/>
              <a:gdLst/>
              <a:ahLst/>
              <a:cxnLst/>
              <a:rect l="l" t="t" r="r" b="b"/>
              <a:pathLst>
                <a:path w="3680460" h="4229100">
                  <a:moveTo>
                    <a:pt x="0" y="81152"/>
                  </a:moveTo>
                  <a:lnTo>
                    <a:pt x="6379" y="49559"/>
                  </a:lnTo>
                  <a:lnTo>
                    <a:pt x="23779" y="23764"/>
                  </a:lnTo>
                  <a:lnTo>
                    <a:pt x="49586" y="6375"/>
                  </a:lnTo>
                  <a:lnTo>
                    <a:pt x="81191" y="0"/>
                  </a:lnTo>
                  <a:lnTo>
                    <a:pt x="3599307" y="0"/>
                  </a:lnTo>
                  <a:lnTo>
                    <a:pt x="3630900" y="6375"/>
                  </a:lnTo>
                  <a:lnTo>
                    <a:pt x="3656695" y="23764"/>
                  </a:lnTo>
                  <a:lnTo>
                    <a:pt x="3674084" y="49559"/>
                  </a:lnTo>
                  <a:lnTo>
                    <a:pt x="3680460" y="81152"/>
                  </a:lnTo>
                  <a:lnTo>
                    <a:pt x="3680460" y="4147908"/>
                  </a:lnTo>
                  <a:lnTo>
                    <a:pt x="3674084" y="4179513"/>
                  </a:lnTo>
                  <a:lnTo>
                    <a:pt x="3656695" y="4205320"/>
                  </a:lnTo>
                  <a:lnTo>
                    <a:pt x="3630900" y="4222720"/>
                  </a:lnTo>
                  <a:lnTo>
                    <a:pt x="3599307" y="4229100"/>
                  </a:lnTo>
                  <a:lnTo>
                    <a:pt x="81191" y="4229100"/>
                  </a:lnTo>
                  <a:lnTo>
                    <a:pt x="49586" y="4222720"/>
                  </a:lnTo>
                  <a:lnTo>
                    <a:pt x="23779" y="4205320"/>
                  </a:lnTo>
                  <a:lnTo>
                    <a:pt x="6379" y="4179513"/>
                  </a:lnTo>
                  <a:lnTo>
                    <a:pt x="0" y="4147908"/>
                  </a:lnTo>
                  <a:lnTo>
                    <a:pt x="0" y="81152"/>
                  </a:lnTo>
                  <a:close/>
                </a:path>
              </a:pathLst>
            </a:custGeom>
            <a:ln w="28575">
              <a:solidFill>
                <a:srgbClr val="0871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1597152" y="1546859"/>
              <a:ext cx="1153795" cy="335280"/>
            </a:xfrm>
            <a:custGeom>
              <a:avLst/>
              <a:gdLst/>
              <a:ahLst/>
              <a:cxnLst/>
              <a:rect l="l" t="t" r="r" b="b"/>
              <a:pathLst>
                <a:path w="1153795" h="335280">
                  <a:moveTo>
                    <a:pt x="1039367" y="0"/>
                  </a:moveTo>
                  <a:lnTo>
                    <a:pt x="114299" y="0"/>
                  </a:lnTo>
                  <a:lnTo>
                    <a:pt x="69812" y="8983"/>
                  </a:lnTo>
                  <a:lnTo>
                    <a:pt x="33480" y="33480"/>
                  </a:lnTo>
                  <a:lnTo>
                    <a:pt x="8983" y="69812"/>
                  </a:lnTo>
                  <a:lnTo>
                    <a:pt x="0" y="114300"/>
                  </a:lnTo>
                  <a:lnTo>
                    <a:pt x="0" y="335279"/>
                  </a:lnTo>
                  <a:lnTo>
                    <a:pt x="1153667" y="335279"/>
                  </a:lnTo>
                  <a:lnTo>
                    <a:pt x="1153667" y="114300"/>
                  </a:lnTo>
                  <a:lnTo>
                    <a:pt x="1144684" y="69812"/>
                  </a:lnTo>
                  <a:lnTo>
                    <a:pt x="1120187" y="33480"/>
                  </a:lnTo>
                  <a:lnTo>
                    <a:pt x="1083855" y="8983"/>
                  </a:lnTo>
                  <a:lnTo>
                    <a:pt x="1039367" y="0"/>
                  </a:lnTo>
                  <a:close/>
                </a:path>
              </a:pathLst>
            </a:custGeom>
            <a:solidFill>
              <a:srgbClr val="0871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1833371" y="1417319"/>
              <a:ext cx="680085" cy="198120"/>
            </a:xfrm>
            <a:custGeom>
              <a:avLst/>
              <a:gdLst/>
              <a:ahLst/>
              <a:cxnLst/>
              <a:rect l="l" t="t" r="r" b="b"/>
              <a:pathLst>
                <a:path w="680085" h="198119">
                  <a:moveTo>
                    <a:pt x="612139" y="0"/>
                  </a:moveTo>
                  <a:lnTo>
                    <a:pt x="67563" y="0"/>
                  </a:lnTo>
                  <a:lnTo>
                    <a:pt x="41255" y="5306"/>
                  </a:lnTo>
                  <a:lnTo>
                    <a:pt x="19780" y="19780"/>
                  </a:lnTo>
                  <a:lnTo>
                    <a:pt x="5306" y="41255"/>
                  </a:lnTo>
                  <a:lnTo>
                    <a:pt x="0" y="67563"/>
                  </a:lnTo>
                  <a:lnTo>
                    <a:pt x="0" y="198119"/>
                  </a:lnTo>
                  <a:lnTo>
                    <a:pt x="679703" y="198119"/>
                  </a:lnTo>
                  <a:lnTo>
                    <a:pt x="679703" y="67563"/>
                  </a:lnTo>
                  <a:lnTo>
                    <a:pt x="674397" y="41255"/>
                  </a:lnTo>
                  <a:lnTo>
                    <a:pt x="659923" y="19780"/>
                  </a:lnTo>
                  <a:lnTo>
                    <a:pt x="638448" y="5306"/>
                  </a:lnTo>
                  <a:lnTo>
                    <a:pt x="61213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1833371" y="1417319"/>
              <a:ext cx="680085" cy="198120"/>
            </a:xfrm>
            <a:custGeom>
              <a:avLst/>
              <a:gdLst/>
              <a:ahLst/>
              <a:cxnLst/>
              <a:rect l="l" t="t" r="r" b="b"/>
              <a:pathLst>
                <a:path w="680085" h="198119">
                  <a:moveTo>
                    <a:pt x="67563" y="0"/>
                  </a:moveTo>
                  <a:lnTo>
                    <a:pt x="612139" y="0"/>
                  </a:lnTo>
                  <a:lnTo>
                    <a:pt x="638448" y="5306"/>
                  </a:lnTo>
                  <a:lnTo>
                    <a:pt x="659923" y="19780"/>
                  </a:lnTo>
                  <a:lnTo>
                    <a:pt x="674397" y="41255"/>
                  </a:lnTo>
                  <a:lnTo>
                    <a:pt x="679703" y="67563"/>
                  </a:lnTo>
                  <a:lnTo>
                    <a:pt x="679703" y="198119"/>
                  </a:lnTo>
                  <a:lnTo>
                    <a:pt x="0" y="198119"/>
                  </a:lnTo>
                  <a:lnTo>
                    <a:pt x="0" y="67563"/>
                  </a:lnTo>
                  <a:lnTo>
                    <a:pt x="5306" y="41255"/>
                  </a:lnTo>
                  <a:lnTo>
                    <a:pt x="19780" y="19780"/>
                  </a:lnTo>
                  <a:lnTo>
                    <a:pt x="41255" y="5306"/>
                  </a:lnTo>
                  <a:lnTo>
                    <a:pt x="67563" y="0"/>
                  </a:lnTo>
                  <a:close/>
                </a:path>
              </a:pathLst>
            </a:custGeom>
            <a:ln w="57150">
              <a:solidFill>
                <a:srgbClr val="0A976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4" name="object 74"/>
          <p:cNvSpPr txBox="1"/>
          <p:nvPr/>
        </p:nvSpPr>
        <p:spPr>
          <a:xfrm>
            <a:off x="883716" y="2025142"/>
            <a:ext cx="2578735" cy="431800"/>
          </a:xfrm>
          <a:prstGeom prst="rect">
            <a:avLst/>
          </a:prstGeom>
        </p:spPr>
        <p:txBody>
          <a:bodyPr vert="horz" wrap="square" lIns="0" tIns="37465" rIns="0" bIns="0" rtlCol="0">
            <a:spAutoFit/>
          </a:bodyPr>
          <a:lstStyle/>
          <a:p>
            <a:pPr marL="811530" marR="5080" indent="-799465">
              <a:lnSpc>
                <a:spcPts val="1510"/>
              </a:lnSpc>
              <a:spcBef>
                <a:spcPts val="295"/>
              </a:spcBef>
            </a:pPr>
            <a:r>
              <a:rPr sz="1400" spc="50" dirty="0">
                <a:solidFill>
                  <a:srgbClr val="087150"/>
                </a:solidFill>
                <a:latin typeface="Tahoma"/>
                <a:cs typeface="Tahoma"/>
              </a:rPr>
              <a:t>GRAPHICAL</a:t>
            </a:r>
            <a:r>
              <a:rPr sz="1400" spc="-165" dirty="0">
                <a:solidFill>
                  <a:srgbClr val="087150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087150"/>
                </a:solidFill>
                <a:latin typeface="Tahoma"/>
                <a:cs typeface="Tahoma"/>
              </a:rPr>
              <a:t>REPRESENTATION </a:t>
            </a:r>
            <a:r>
              <a:rPr sz="1400" spc="-10" dirty="0">
                <a:solidFill>
                  <a:srgbClr val="5F5F5F"/>
                </a:solidFill>
                <a:latin typeface="Tahoma"/>
                <a:cs typeface="Tahoma"/>
              </a:rPr>
              <a:t>CHECKLIST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601472" y="2754630"/>
            <a:ext cx="3124200" cy="25869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00355" marR="59055" indent="-288290">
              <a:lnSpc>
                <a:spcPct val="100000"/>
              </a:lnSpc>
              <a:spcBef>
                <a:spcPts val="105"/>
              </a:spcBef>
              <a:buClr>
                <a:srgbClr val="0A976C"/>
              </a:buClr>
              <a:buSzPct val="78571"/>
              <a:buFont typeface="Arial"/>
              <a:buChar char="•"/>
              <a:tabLst>
                <a:tab pos="300355" algn="l"/>
              </a:tabLst>
            </a:pPr>
            <a:r>
              <a:rPr sz="1400" spc="-70" dirty="0">
                <a:solidFill>
                  <a:srgbClr val="5F5F5F"/>
                </a:solidFill>
                <a:latin typeface="Tahoma"/>
                <a:cs typeface="Tahoma"/>
              </a:rPr>
              <a:t>Is</a:t>
            </a:r>
            <a:r>
              <a:rPr sz="1400" spc="-16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5F5F5F"/>
                </a:solidFill>
                <a:latin typeface="Tahoma"/>
                <a:cs typeface="Tahoma"/>
              </a:rPr>
              <a:t>it</a:t>
            </a:r>
            <a:r>
              <a:rPr sz="1400" spc="-13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25" dirty="0">
                <a:solidFill>
                  <a:srgbClr val="5F5F5F"/>
                </a:solidFill>
                <a:latin typeface="Tahoma"/>
                <a:cs typeface="Tahoma"/>
              </a:rPr>
              <a:t>necessary</a:t>
            </a:r>
            <a:r>
              <a:rPr sz="1400" spc="-14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5F5F5F"/>
                </a:solidFill>
                <a:latin typeface="Tahoma"/>
                <a:cs typeface="Tahoma"/>
              </a:rPr>
              <a:t>that</a:t>
            </a:r>
            <a:r>
              <a:rPr sz="1400" spc="-14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5F5F5F"/>
                </a:solidFill>
                <a:latin typeface="Tahoma"/>
                <a:cs typeface="Tahoma"/>
              </a:rPr>
              <a:t>the</a:t>
            </a:r>
            <a:r>
              <a:rPr sz="1400" spc="-15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5F5F5F"/>
                </a:solidFill>
                <a:latin typeface="Tahoma"/>
                <a:cs typeface="Tahoma"/>
              </a:rPr>
              <a:t>viewer</a:t>
            </a:r>
            <a:r>
              <a:rPr sz="1400" spc="-14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30" dirty="0">
                <a:solidFill>
                  <a:srgbClr val="5F5F5F"/>
                </a:solidFill>
                <a:latin typeface="Tahoma"/>
                <a:cs typeface="Tahoma"/>
              </a:rPr>
              <a:t>makes </a:t>
            </a:r>
            <a:r>
              <a:rPr sz="1400" spc="-20" dirty="0">
                <a:solidFill>
                  <a:srgbClr val="5F5F5F"/>
                </a:solidFill>
                <a:latin typeface="Tahoma"/>
                <a:cs typeface="Tahoma"/>
              </a:rPr>
              <a:t>his</a:t>
            </a:r>
            <a:r>
              <a:rPr sz="1400" spc="-14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20" dirty="0">
                <a:solidFill>
                  <a:srgbClr val="5F5F5F"/>
                </a:solidFill>
                <a:latin typeface="Tahoma"/>
                <a:cs typeface="Tahoma"/>
              </a:rPr>
              <a:t>own</a:t>
            </a:r>
            <a:r>
              <a:rPr sz="1400" spc="-13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5F5F5F"/>
                </a:solidFill>
                <a:latin typeface="Tahoma"/>
                <a:cs typeface="Tahoma"/>
              </a:rPr>
              <a:t>calculations?</a:t>
            </a:r>
            <a:endParaRPr sz="1400">
              <a:latin typeface="Tahoma"/>
              <a:cs typeface="Tahoma"/>
            </a:endParaRPr>
          </a:p>
          <a:p>
            <a:pPr marL="300355" indent="-287655">
              <a:lnSpc>
                <a:spcPct val="100000"/>
              </a:lnSpc>
              <a:buClr>
                <a:srgbClr val="0A976C"/>
              </a:buClr>
              <a:buSzPct val="78571"/>
              <a:buFont typeface="Arial"/>
              <a:buChar char="•"/>
              <a:tabLst>
                <a:tab pos="300355" algn="l"/>
              </a:tabLst>
            </a:pPr>
            <a:r>
              <a:rPr sz="1400" spc="-70" dirty="0">
                <a:solidFill>
                  <a:srgbClr val="5F5F5F"/>
                </a:solidFill>
                <a:latin typeface="Tahoma"/>
                <a:cs typeface="Tahoma"/>
              </a:rPr>
              <a:t>Is</a:t>
            </a:r>
            <a:r>
              <a:rPr sz="1400" spc="-16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30" dirty="0">
                <a:solidFill>
                  <a:srgbClr val="5F5F5F"/>
                </a:solidFill>
                <a:latin typeface="Tahoma"/>
                <a:cs typeface="Tahoma"/>
              </a:rPr>
              <a:t>data</a:t>
            </a:r>
            <a:r>
              <a:rPr sz="1400" spc="-16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5F5F5F"/>
                </a:solidFill>
                <a:latin typeface="Tahoma"/>
                <a:cs typeface="Tahoma"/>
              </a:rPr>
              <a:t>missing?</a:t>
            </a:r>
            <a:endParaRPr sz="1400">
              <a:latin typeface="Tahoma"/>
              <a:cs typeface="Tahoma"/>
            </a:endParaRPr>
          </a:p>
          <a:p>
            <a:pPr marL="300355" indent="-287655">
              <a:lnSpc>
                <a:spcPct val="100000"/>
              </a:lnSpc>
              <a:buClr>
                <a:srgbClr val="0A976C"/>
              </a:buClr>
              <a:buSzPct val="78571"/>
              <a:buFont typeface="Arial"/>
              <a:buChar char="•"/>
              <a:tabLst>
                <a:tab pos="300355" algn="l"/>
              </a:tabLst>
            </a:pPr>
            <a:r>
              <a:rPr sz="1400" dirty="0">
                <a:solidFill>
                  <a:srgbClr val="5F5F5F"/>
                </a:solidFill>
                <a:latin typeface="Tahoma"/>
                <a:cs typeface="Tahoma"/>
              </a:rPr>
              <a:t>Are</a:t>
            </a:r>
            <a:r>
              <a:rPr sz="1400" spc="-13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5F5F5F"/>
                </a:solidFill>
                <a:latin typeface="Tahoma"/>
                <a:cs typeface="Tahoma"/>
              </a:rPr>
              <a:t>the</a:t>
            </a:r>
            <a:r>
              <a:rPr sz="1400" spc="-12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40" dirty="0">
                <a:solidFill>
                  <a:srgbClr val="5F5F5F"/>
                </a:solidFill>
                <a:latin typeface="Tahoma"/>
                <a:cs typeface="Tahoma"/>
              </a:rPr>
              <a:t>axes</a:t>
            </a:r>
            <a:r>
              <a:rPr sz="1400" spc="-15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20" dirty="0">
                <a:solidFill>
                  <a:srgbClr val="5F5F5F"/>
                </a:solidFill>
                <a:latin typeface="Tahoma"/>
                <a:cs typeface="Tahoma"/>
              </a:rPr>
              <a:t>visible</a:t>
            </a:r>
            <a:r>
              <a:rPr sz="1400" spc="-114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5F5F5F"/>
                </a:solidFill>
                <a:latin typeface="Tahoma"/>
                <a:cs typeface="Tahoma"/>
              </a:rPr>
              <a:t>enough?</a:t>
            </a:r>
            <a:endParaRPr sz="1400">
              <a:latin typeface="Tahoma"/>
              <a:cs typeface="Tahoma"/>
            </a:endParaRPr>
          </a:p>
          <a:p>
            <a:pPr marL="300355" indent="-287655">
              <a:lnSpc>
                <a:spcPct val="100000"/>
              </a:lnSpc>
              <a:buClr>
                <a:srgbClr val="0A976C"/>
              </a:buClr>
              <a:buSzPct val="78571"/>
              <a:buFont typeface="Arial"/>
              <a:buChar char="•"/>
              <a:tabLst>
                <a:tab pos="300355" algn="l"/>
              </a:tabLst>
            </a:pPr>
            <a:r>
              <a:rPr sz="1400" spc="50" dirty="0">
                <a:solidFill>
                  <a:srgbClr val="5F5F5F"/>
                </a:solidFill>
                <a:latin typeface="Tahoma"/>
                <a:cs typeface="Tahoma"/>
              </a:rPr>
              <a:t>Do</a:t>
            </a:r>
            <a:r>
              <a:rPr sz="1400" spc="-16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5F5F5F"/>
                </a:solidFill>
                <a:latin typeface="Tahoma"/>
                <a:cs typeface="Tahoma"/>
              </a:rPr>
              <a:t>lines</a:t>
            </a:r>
            <a:r>
              <a:rPr sz="1400" spc="-16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5F5F5F"/>
                </a:solidFill>
                <a:latin typeface="Tahoma"/>
                <a:cs typeface="Tahoma"/>
              </a:rPr>
              <a:t>intersect</a:t>
            </a:r>
            <a:r>
              <a:rPr sz="1400" spc="-17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5F5F5F"/>
                </a:solidFill>
                <a:latin typeface="Tahoma"/>
                <a:cs typeface="Tahoma"/>
              </a:rPr>
              <a:t>the</a:t>
            </a:r>
            <a:r>
              <a:rPr sz="1400" spc="-16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20" dirty="0">
                <a:solidFill>
                  <a:srgbClr val="5F5F5F"/>
                </a:solidFill>
                <a:latin typeface="Tahoma"/>
                <a:cs typeface="Tahoma"/>
              </a:rPr>
              <a:t>data?</a:t>
            </a:r>
            <a:endParaRPr sz="1400">
              <a:latin typeface="Tahoma"/>
              <a:cs typeface="Tahoma"/>
            </a:endParaRPr>
          </a:p>
          <a:p>
            <a:pPr marL="300355" indent="-287655">
              <a:lnSpc>
                <a:spcPct val="100000"/>
              </a:lnSpc>
              <a:buClr>
                <a:srgbClr val="0A976C"/>
              </a:buClr>
              <a:buSzPct val="78571"/>
              <a:buFont typeface="Arial"/>
              <a:buChar char="•"/>
              <a:tabLst>
                <a:tab pos="300355" algn="l"/>
              </a:tabLst>
            </a:pPr>
            <a:r>
              <a:rPr sz="1400" spc="-70" dirty="0">
                <a:solidFill>
                  <a:srgbClr val="5F5F5F"/>
                </a:solidFill>
                <a:latin typeface="Tahoma"/>
                <a:cs typeface="Tahoma"/>
              </a:rPr>
              <a:t>Is</a:t>
            </a:r>
            <a:r>
              <a:rPr sz="1400" spc="-17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5F5F5F"/>
                </a:solidFill>
                <a:latin typeface="Tahoma"/>
                <a:cs typeface="Tahoma"/>
              </a:rPr>
              <a:t>there</a:t>
            </a:r>
            <a:r>
              <a:rPr sz="1400" spc="-16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45" dirty="0">
                <a:solidFill>
                  <a:srgbClr val="5F5F5F"/>
                </a:solidFill>
                <a:latin typeface="Tahoma"/>
                <a:cs typeface="Tahoma"/>
              </a:rPr>
              <a:t>an</a:t>
            </a:r>
            <a:r>
              <a:rPr sz="1400" spc="-15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5F5F5F"/>
                </a:solidFill>
                <a:latin typeface="Tahoma"/>
                <a:cs typeface="Tahoma"/>
              </a:rPr>
              <a:t>informative</a:t>
            </a:r>
            <a:r>
              <a:rPr sz="1400" spc="-16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5F5F5F"/>
                </a:solidFill>
                <a:latin typeface="Tahoma"/>
                <a:cs typeface="Tahoma"/>
              </a:rPr>
              <a:t>title?</a:t>
            </a:r>
            <a:endParaRPr sz="1400">
              <a:latin typeface="Tahoma"/>
              <a:cs typeface="Tahoma"/>
            </a:endParaRPr>
          </a:p>
          <a:p>
            <a:pPr marL="300355" marR="68580" indent="-288290">
              <a:lnSpc>
                <a:spcPct val="100000"/>
              </a:lnSpc>
              <a:buClr>
                <a:srgbClr val="0A976C"/>
              </a:buClr>
              <a:buSzPct val="78571"/>
              <a:buFont typeface="Arial"/>
              <a:buChar char="•"/>
              <a:tabLst>
                <a:tab pos="300355" algn="l"/>
              </a:tabLst>
            </a:pPr>
            <a:r>
              <a:rPr sz="1400" dirty="0">
                <a:solidFill>
                  <a:srgbClr val="5F5F5F"/>
                </a:solidFill>
                <a:latin typeface="Tahoma"/>
                <a:cs typeface="Tahoma"/>
              </a:rPr>
              <a:t>Are</a:t>
            </a:r>
            <a:r>
              <a:rPr sz="1400" spc="-13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20" dirty="0">
                <a:solidFill>
                  <a:srgbClr val="5F5F5F"/>
                </a:solidFill>
                <a:latin typeface="Tahoma"/>
                <a:cs typeface="Tahoma"/>
              </a:rPr>
              <a:t>all</a:t>
            </a:r>
            <a:r>
              <a:rPr sz="1400" spc="-10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40" dirty="0">
                <a:solidFill>
                  <a:srgbClr val="5F5F5F"/>
                </a:solidFill>
                <a:latin typeface="Tahoma"/>
                <a:cs typeface="Tahoma"/>
              </a:rPr>
              <a:t>tags</a:t>
            </a:r>
            <a:r>
              <a:rPr sz="1400" spc="-12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5F5F5F"/>
                </a:solidFill>
                <a:latin typeface="Tahoma"/>
                <a:cs typeface="Tahoma"/>
              </a:rPr>
              <a:t>correctly</a:t>
            </a:r>
            <a:r>
              <a:rPr sz="1400" spc="-114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25" dirty="0">
                <a:solidFill>
                  <a:srgbClr val="5F5F5F"/>
                </a:solidFill>
                <a:latin typeface="Tahoma"/>
                <a:cs typeface="Tahoma"/>
              </a:rPr>
              <a:t>associated</a:t>
            </a:r>
            <a:r>
              <a:rPr sz="1400" spc="-15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20" dirty="0">
                <a:solidFill>
                  <a:srgbClr val="5F5F5F"/>
                </a:solidFill>
                <a:latin typeface="Tahoma"/>
                <a:cs typeface="Tahoma"/>
              </a:rPr>
              <a:t>with </a:t>
            </a:r>
            <a:r>
              <a:rPr sz="1400" dirty="0">
                <a:solidFill>
                  <a:srgbClr val="5F5F5F"/>
                </a:solidFill>
                <a:latin typeface="Tahoma"/>
                <a:cs typeface="Tahoma"/>
              </a:rPr>
              <a:t>the</a:t>
            </a:r>
            <a:r>
              <a:rPr sz="1400" spc="-15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35" dirty="0">
                <a:solidFill>
                  <a:srgbClr val="5F5F5F"/>
                </a:solidFill>
                <a:latin typeface="Tahoma"/>
                <a:cs typeface="Tahoma"/>
              </a:rPr>
              <a:t>graph</a:t>
            </a:r>
            <a:r>
              <a:rPr sz="1400" spc="-14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5F5F5F"/>
                </a:solidFill>
                <a:latin typeface="Tahoma"/>
                <a:cs typeface="Tahoma"/>
              </a:rPr>
              <a:t>elements?</a:t>
            </a:r>
            <a:endParaRPr sz="1400">
              <a:latin typeface="Tahoma"/>
              <a:cs typeface="Tahoma"/>
            </a:endParaRPr>
          </a:p>
          <a:p>
            <a:pPr marL="300355" marR="5080" indent="-288290">
              <a:lnSpc>
                <a:spcPct val="100000"/>
              </a:lnSpc>
              <a:buClr>
                <a:srgbClr val="0A976C"/>
              </a:buClr>
              <a:buSzPct val="78571"/>
              <a:buFont typeface="Arial"/>
              <a:buChar char="•"/>
              <a:tabLst>
                <a:tab pos="300355" algn="l"/>
              </a:tabLst>
            </a:pPr>
            <a:r>
              <a:rPr sz="1400" dirty="0">
                <a:solidFill>
                  <a:srgbClr val="5F5F5F"/>
                </a:solidFill>
                <a:latin typeface="Tahoma"/>
                <a:cs typeface="Tahoma"/>
              </a:rPr>
              <a:t>Are</a:t>
            </a:r>
            <a:r>
              <a:rPr sz="1400" spc="-14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5F5F5F"/>
                </a:solidFill>
                <a:latin typeface="Tahoma"/>
                <a:cs typeface="Tahoma"/>
              </a:rPr>
              <a:t>there</a:t>
            </a:r>
            <a:r>
              <a:rPr sz="1400" spc="-13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5F5F5F"/>
                </a:solidFill>
                <a:latin typeface="Tahoma"/>
                <a:cs typeface="Tahoma"/>
              </a:rPr>
              <a:t>too</a:t>
            </a:r>
            <a:r>
              <a:rPr sz="1400" spc="-13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50" dirty="0">
                <a:solidFill>
                  <a:srgbClr val="5F5F5F"/>
                </a:solidFill>
                <a:latin typeface="Tahoma"/>
                <a:cs typeface="Tahoma"/>
              </a:rPr>
              <a:t>many</a:t>
            </a:r>
            <a:r>
              <a:rPr sz="1400" spc="-12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25" dirty="0">
                <a:solidFill>
                  <a:srgbClr val="5F5F5F"/>
                </a:solidFill>
                <a:latin typeface="Tahoma"/>
                <a:cs typeface="Tahoma"/>
              </a:rPr>
              <a:t>dimensions</a:t>
            </a:r>
            <a:r>
              <a:rPr sz="1400" spc="-12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5F5F5F"/>
                </a:solidFill>
                <a:latin typeface="Tahoma"/>
                <a:cs typeface="Tahoma"/>
              </a:rPr>
              <a:t>in</a:t>
            </a:r>
            <a:r>
              <a:rPr sz="1400" spc="-13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25" dirty="0">
                <a:solidFill>
                  <a:srgbClr val="5F5F5F"/>
                </a:solidFill>
                <a:latin typeface="Tahoma"/>
                <a:cs typeface="Tahoma"/>
              </a:rPr>
              <a:t>the </a:t>
            </a:r>
            <a:r>
              <a:rPr sz="1400" spc="-10" dirty="0">
                <a:solidFill>
                  <a:srgbClr val="5F5F5F"/>
                </a:solidFill>
                <a:latin typeface="Tahoma"/>
                <a:cs typeface="Tahoma"/>
              </a:rPr>
              <a:t>graph?</a:t>
            </a:r>
            <a:endParaRPr sz="1400">
              <a:latin typeface="Tahoma"/>
              <a:cs typeface="Tahoma"/>
            </a:endParaRPr>
          </a:p>
          <a:p>
            <a:pPr marL="300355" indent="-287655">
              <a:lnSpc>
                <a:spcPct val="100000"/>
              </a:lnSpc>
              <a:buClr>
                <a:srgbClr val="0A976C"/>
              </a:buClr>
              <a:buSzPct val="78571"/>
              <a:buFont typeface="Arial"/>
              <a:buChar char="•"/>
              <a:tabLst>
                <a:tab pos="300355" algn="l"/>
              </a:tabLst>
            </a:pPr>
            <a:r>
              <a:rPr sz="1400" dirty="0">
                <a:solidFill>
                  <a:srgbClr val="5F5F5F"/>
                </a:solidFill>
                <a:latin typeface="Tahoma"/>
                <a:cs typeface="Tahoma"/>
              </a:rPr>
              <a:t>Are</a:t>
            </a:r>
            <a:r>
              <a:rPr sz="1400" spc="-13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5F5F5F"/>
                </a:solidFill>
                <a:latin typeface="Tahoma"/>
                <a:cs typeface="Tahoma"/>
              </a:rPr>
              <a:t>there</a:t>
            </a:r>
            <a:r>
              <a:rPr sz="1400" spc="-13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30" dirty="0">
                <a:solidFill>
                  <a:srgbClr val="5F5F5F"/>
                </a:solidFill>
                <a:latin typeface="Tahoma"/>
                <a:cs typeface="Tahoma"/>
              </a:rPr>
              <a:t>scales</a:t>
            </a:r>
            <a:r>
              <a:rPr sz="1400" spc="-14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5F5F5F"/>
                </a:solidFill>
                <a:latin typeface="Tahoma"/>
                <a:cs typeface="Tahoma"/>
              </a:rPr>
              <a:t>for</a:t>
            </a:r>
            <a:r>
              <a:rPr sz="1400" spc="-14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20" dirty="0">
                <a:solidFill>
                  <a:srgbClr val="5F5F5F"/>
                </a:solidFill>
                <a:latin typeface="Tahoma"/>
                <a:cs typeface="Tahoma"/>
              </a:rPr>
              <a:t>all</a:t>
            </a:r>
            <a:r>
              <a:rPr sz="1400" spc="-114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40" dirty="0">
                <a:solidFill>
                  <a:srgbClr val="5F5F5F"/>
                </a:solidFill>
                <a:latin typeface="Tahoma"/>
                <a:cs typeface="Tahoma"/>
              </a:rPr>
              <a:t>axes</a:t>
            </a:r>
            <a:r>
              <a:rPr sz="1400" spc="-13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5F5F5F"/>
                </a:solidFill>
                <a:latin typeface="Tahoma"/>
                <a:cs typeface="Tahoma"/>
              </a:rPr>
              <a:t>included?</a:t>
            </a:r>
            <a:endParaRPr sz="1400">
              <a:latin typeface="Tahoma"/>
              <a:cs typeface="Tahoma"/>
            </a:endParaRPr>
          </a:p>
          <a:p>
            <a:pPr marL="300355" indent="-287655">
              <a:lnSpc>
                <a:spcPct val="100000"/>
              </a:lnSpc>
              <a:buClr>
                <a:srgbClr val="0A976C"/>
              </a:buClr>
              <a:buSzPct val="78571"/>
              <a:buFont typeface="Arial"/>
              <a:buChar char="•"/>
              <a:tabLst>
                <a:tab pos="300355" algn="l"/>
              </a:tabLst>
            </a:pPr>
            <a:r>
              <a:rPr sz="1400" spc="-70" dirty="0">
                <a:solidFill>
                  <a:srgbClr val="5F5F5F"/>
                </a:solidFill>
                <a:latin typeface="Tahoma"/>
                <a:cs typeface="Tahoma"/>
              </a:rPr>
              <a:t>Is</a:t>
            </a:r>
            <a:r>
              <a:rPr sz="1400" spc="-15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5F5F5F"/>
                </a:solidFill>
                <a:latin typeface="Tahoma"/>
                <a:cs typeface="Tahoma"/>
              </a:rPr>
              <a:t>0</a:t>
            </a:r>
            <a:r>
              <a:rPr sz="1400" spc="-13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20" dirty="0">
                <a:solidFill>
                  <a:srgbClr val="5F5F5F"/>
                </a:solidFill>
                <a:latin typeface="Tahoma"/>
                <a:cs typeface="Tahoma"/>
              </a:rPr>
              <a:t>included</a:t>
            </a:r>
            <a:r>
              <a:rPr sz="1400" spc="-13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5F5F5F"/>
                </a:solidFill>
                <a:latin typeface="Tahoma"/>
                <a:cs typeface="Tahoma"/>
              </a:rPr>
              <a:t>in</a:t>
            </a:r>
            <a:r>
              <a:rPr sz="1400" spc="-14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25" dirty="0">
                <a:solidFill>
                  <a:srgbClr val="5F5F5F"/>
                </a:solidFill>
                <a:latin typeface="Tahoma"/>
                <a:cs typeface="Tahoma"/>
              </a:rPr>
              <a:t>all</a:t>
            </a:r>
            <a:r>
              <a:rPr sz="1400" spc="-14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5F5F5F"/>
                </a:solidFill>
                <a:latin typeface="Tahoma"/>
                <a:cs typeface="Tahoma"/>
              </a:rPr>
              <a:t>line</a:t>
            </a:r>
            <a:r>
              <a:rPr sz="1400" spc="-13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5F5F5F"/>
                </a:solidFill>
                <a:latin typeface="Tahoma"/>
                <a:cs typeface="Tahoma"/>
              </a:rPr>
              <a:t>graphs?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76" name="object 76"/>
          <p:cNvSpPr/>
          <p:nvPr/>
        </p:nvSpPr>
        <p:spPr>
          <a:xfrm>
            <a:off x="621791" y="2558795"/>
            <a:ext cx="3101975" cy="0"/>
          </a:xfrm>
          <a:custGeom>
            <a:avLst/>
            <a:gdLst/>
            <a:ahLst/>
            <a:cxnLst/>
            <a:rect l="l" t="t" r="r" b="b"/>
            <a:pathLst>
              <a:path w="3101975">
                <a:moveTo>
                  <a:pt x="0" y="0"/>
                </a:moveTo>
                <a:lnTo>
                  <a:pt x="3101721" y="0"/>
                </a:lnTo>
              </a:path>
            </a:pathLst>
          </a:custGeom>
          <a:ln w="9525">
            <a:solidFill>
              <a:srgbClr val="0871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 txBox="1"/>
          <p:nvPr/>
        </p:nvSpPr>
        <p:spPr>
          <a:xfrm>
            <a:off x="8714358" y="6605395"/>
            <a:ext cx="226695" cy="1739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50"/>
              </a:lnSpc>
            </a:pPr>
            <a:r>
              <a:rPr sz="1050" spc="-25" dirty="0">
                <a:solidFill>
                  <a:srgbClr val="9B9B9B"/>
                </a:solidFill>
                <a:latin typeface="Times New Roman"/>
                <a:cs typeface="Times New Roman"/>
              </a:rPr>
              <a:t>226</a:t>
            </a:r>
            <a:endParaRPr sz="1050">
              <a:latin typeface="Times New Roman"/>
              <a:cs typeface="Times New Roman"/>
            </a:endParaRPr>
          </a:p>
        </p:txBody>
      </p:sp>
      <p:sp>
        <p:nvSpPr>
          <p:cNvPr id="78" name="object 7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/>
              <a:t>©</a:t>
            </a:r>
            <a:r>
              <a:rPr spc="-15" dirty="0"/>
              <a:t> </a:t>
            </a:r>
            <a:r>
              <a:rPr dirty="0"/>
              <a:t>The</a:t>
            </a:r>
            <a:r>
              <a:rPr spc="-30" dirty="0"/>
              <a:t> </a:t>
            </a:r>
            <a:r>
              <a:rPr dirty="0"/>
              <a:t>KPI</a:t>
            </a:r>
            <a:r>
              <a:rPr spc="-5" dirty="0"/>
              <a:t> </a:t>
            </a:r>
            <a:r>
              <a:rPr dirty="0"/>
              <a:t>Institute</a:t>
            </a:r>
            <a:r>
              <a:rPr spc="-20" dirty="0"/>
              <a:t> 2023</a:t>
            </a:r>
          </a:p>
        </p:txBody>
      </p:sp>
    </p:spTree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27164" y="184404"/>
            <a:ext cx="1937003" cy="161544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0" y="531876"/>
            <a:ext cx="8882380" cy="5681980"/>
            <a:chOff x="0" y="531876"/>
            <a:chExt cx="8882380" cy="5681980"/>
          </a:xfrm>
        </p:grpSpPr>
        <p:sp>
          <p:nvSpPr>
            <p:cNvPr id="4" name="object 4"/>
            <p:cNvSpPr/>
            <p:nvPr/>
          </p:nvSpPr>
          <p:spPr>
            <a:xfrm>
              <a:off x="0" y="531876"/>
              <a:ext cx="277495" cy="715010"/>
            </a:xfrm>
            <a:custGeom>
              <a:avLst/>
              <a:gdLst/>
              <a:ahLst/>
              <a:cxnLst/>
              <a:rect l="l" t="t" r="r" b="b"/>
              <a:pathLst>
                <a:path w="277495" h="715010">
                  <a:moveTo>
                    <a:pt x="277368" y="0"/>
                  </a:moveTo>
                  <a:lnTo>
                    <a:pt x="0" y="0"/>
                  </a:lnTo>
                  <a:lnTo>
                    <a:pt x="0" y="714756"/>
                  </a:lnTo>
                  <a:lnTo>
                    <a:pt x="277368" y="714756"/>
                  </a:lnTo>
                  <a:lnTo>
                    <a:pt x="277368" y="0"/>
                  </a:lnTo>
                  <a:close/>
                </a:path>
              </a:pathLst>
            </a:custGeom>
            <a:solidFill>
              <a:srgbClr val="0871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941052" y="1248133"/>
              <a:ext cx="4940830" cy="4940841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4023359" y="1283208"/>
              <a:ext cx="4857115" cy="4866640"/>
            </a:xfrm>
            <a:custGeom>
              <a:avLst/>
              <a:gdLst/>
              <a:ahLst/>
              <a:cxnLst/>
              <a:rect l="l" t="t" r="r" b="b"/>
              <a:pathLst>
                <a:path w="4857115" h="4866640">
                  <a:moveTo>
                    <a:pt x="4856988" y="0"/>
                  </a:moveTo>
                  <a:lnTo>
                    <a:pt x="0" y="0"/>
                  </a:lnTo>
                  <a:lnTo>
                    <a:pt x="0" y="4866132"/>
                  </a:lnTo>
                  <a:lnTo>
                    <a:pt x="4856988" y="4866132"/>
                  </a:lnTo>
                  <a:lnTo>
                    <a:pt x="4856988" y="0"/>
                  </a:lnTo>
                  <a:close/>
                </a:path>
              </a:pathLst>
            </a:custGeom>
            <a:solidFill>
              <a:srgbClr val="FAFA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5363" y="1234439"/>
              <a:ext cx="3717035" cy="497890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14159" y="1287780"/>
              <a:ext cx="3378580" cy="4876800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4346448" y="3320795"/>
              <a:ext cx="1918970" cy="210820"/>
            </a:xfrm>
            <a:custGeom>
              <a:avLst/>
              <a:gdLst/>
              <a:ahLst/>
              <a:cxnLst/>
              <a:rect l="l" t="t" r="r" b="b"/>
              <a:pathLst>
                <a:path w="1918970" h="210820">
                  <a:moveTo>
                    <a:pt x="1095756" y="0"/>
                  </a:moveTo>
                  <a:lnTo>
                    <a:pt x="0" y="0"/>
                  </a:lnTo>
                  <a:lnTo>
                    <a:pt x="0" y="79248"/>
                  </a:lnTo>
                  <a:lnTo>
                    <a:pt x="1095756" y="79248"/>
                  </a:lnTo>
                  <a:lnTo>
                    <a:pt x="1095756" y="0"/>
                  </a:lnTo>
                  <a:close/>
                </a:path>
                <a:path w="1918970" h="210820">
                  <a:moveTo>
                    <a:pt x="1918716" y="131064"/>
                  </a:moveTo>
                  <a:lnTo>
                    <a:pt x="0" y="131064"/>
                  </a:lnTo>
                  <a:lnTo>
                    <a:pt x="0" y="210324"/>
                  </a:lnTo>
                  <a:lnTo>
                    <a:pt x="1918716" y="210324"/>
                  </a:lnTo>
                  <a:lnTo>
                    <a:pt x="1918716" y="131064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288279" y="3264408"/>
              <a:ext cx="791210" cy="316865"/>
            </a:xfrm>
            <a:custGeom>
              <a:avLst/>
              <a:gdLst/>
              <a:ahLst/>
              <a:cxnLst/>
              <a:rect l="l" t="t" r="r" b="b"/>
              <a:pathLst>
                <a:path w="791210" h="316864">
                  <a:moveTo>
                    <a:pt x="0" y="0"/>
                  </a:moveTo>
                  <a:lnTo>
                    <a:pt x="0" y="152145"/>
                  </a:lnTo>
                </a:path>
                <a:path w="791210" h="316864">
                  <a:moveTo>
                    <a:pt x="790956" y="164591"/>
                  </a:moveTo>
                  <a:lnTo>
                    <a:pt x="790956" y="316738"/>
                  </a:lnTo>
                </a:path>
              </a:pathLst>
            </a:custGeom>
            <a:ln w="12700">
              <a:solidFill>
                <a:srgbClr val="005F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765548" y="1783079"/>
              <a:ext cx="1079500" cy="391795"/>
            </a:xfrm>
            <a:custGeom>
              <a:avLst/>
              <a:gdLst/>
              <a:ahLst/>
              <a:cxnLst/>
              <a:rect l="l" t="t" r="r" b="b"/>
              <a:pathLst>
                <a:path w="1079500" h="391794">
                  <a:moveTo>
                    <a:pt x="169164" y="173736"/>
                  </a:moveTo>
                  <a:lnTo>
                    <a:pt x="0" y="173736"/>
                  </a:lnTo>
                  <a:lnTo>
                    <a:pt x="0" y="391668"/>
                  </a:lnTo>
                  <a:lnTo>
                    <a:pt x="169164" y="391668"/>
                  </a:lnTo>
                  <a:lnTo>
                    <a:pt x="169164" y="173736"/>
                  </a:lnTo>
                  <a:close/>
                </a:path>
                <a:path w="1079500" h="391794">
                  <a:moveTo>
                    <a:pt x="472440" y="156972"/>
                  </a:moveTo>
                  <a:lnTo>
                    <a:pt x="303276" y="156972"/>
                  </a:lnTo>
                  <a:lnTo>
                    <a:pt x="303276" y="391668"/>
                  </a:lnTo>
                  <a:lnTo>
                    <a:pt x="472440" y="391668"/>
                  </a:lnTo>
                  <a:lnTo>
                    <a:pt x="472440" y="156972"/>
                  </a:lnTo>
                  <a:close/>
                </a:path>
                <a:path w="1079500" h="391794">
                  <a:moveTo>
                    <a:pt x="775716" y="86868"/>
                  </a:moveTo>
                  <a:lnTo>
                    <a:pt x="608076" y="86868"/>
                  </a:lnTo>
                  <a:lnTo>
                    <a:pt x="608076" y="391668"/>
                  </a:lnTo>
                  <a:lnTo>
                    <a:pt x="775716" y="391668"/>
                  </a:lnTo>
                  <a:lnTo>
                    <a:pt x="775716" y="86868"/>
                  </a:lnTo>
                  <a:close/>
                </a:path>
                <a:path w="1079500" h="391794">
                  <a:moveTo>
                    <a:pt x="1078992" y="0"/>
                  </a:moveTo>
                  <a:lnTo>
                    <a:pt x="911352" y="0"/>
                  </a:lnTo>
                  <a:lnTo>
                    <a:pt x="911352" y="391668"/>
                  </a:lnTo>
                  <a:lnTo>
                    <a:pt x="1078992" y="391668"/>
                  </a:lnTo>
                  <a:lnTo>
                    <a:pt x="1078992" y="0"/>
                  </a:lnTo>
                  <a:close/>
                </a:path>
              </a:pathLst>
            </a:custGeom>
            <a:solidFill>
              <a:srgbClr val="6F2F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7638684" y="1904111"/>
              <a:ext cx="434340" cy="265430"/>
            </a:xfrm>
            <a:custGeom>
              <a:avLst/>
              <a:gdLst/>
              <a:ahLst/>
              <a:cxnLst/>
              <a:rect l="l" t="t" r="r" b="b"/>
              <a:pathLst>
                <a:path w="434340" h="265430">
                  <a:moveTo>
                    <a:pt x="5318" y="0"/>
                  </a:moveTo>
                  <a:lnTo>
                    <a:pt x="1510" y="22258"/>
                  </a:lnTo>
                  <a:lnTo>
                    <a:pt x="0" y="44719"/>
                  </a:lnTo>
                  <a:lnTo>
                    <a:pt x="799" y="67204"/>
                  </a:lnTo>
                  <a:lnTo>
                    <a:pt x="19085" y="137275"/>
                  </a:lnTo>
                  <a:lnTo>
                    <a:pt x="43861" y="179003"/>
                  </a:lnTo>
                  <a:lnTo>
                    <a:pt x="76723" y="213685"/>
                  </a:lnTo>
                  <a:lnTo>
                    <a:pt x="116147" y="240285"/>
                  </a:lnTo>
                  <a:lnTo>
                    <a:pt x="160610" y="257767"/>
                  </a:lnTo>
                  <a:lnTo>
                    <a:pt x="208588" y="265097"/>
                  </a:lnTo>
                  <a:lnTo>
                    <a:pt x="258556" y="261238"/>
                  </a:lnTo>
                  <a:lnTo>
                    <a:pt x="306336" y="246074"/>
                  </a:lnTo>
                  <a:lnTo>
                    <a:pt x="348080" y="221298"/>
                  </a:lnTo>
                  <a:lnTo>
                    <a:pt x="382759" y="188436"/>
                  </a:lnTo>
                  <a:lnTo>
                    <a:pt x="409346" y="149012"/>
                  </a:lnTo>
                  <a:lnTo>
                    <a:pt x="426810" y="104549"/>
                  </a:lnTo>
                  <a:lnTo>
                    <a:pt x="434124" y="56572"/>
                  </a:lnTo>
                  <a:lnTo>
                    <a:pt x="430260" y="6603"/>
                  </a:lnTo>
                  <a:lnTo>
                    <a:pt x="217154" y="48005"/>
                  </a:lnTo>
                  <a:lnTo>
                    <a:pt x="5318" y="0"/>
                  </a:lnTo>
                  <a:close/>
                </a:path>
              </a:pathLst>
            </a:custGeom>
            <a:solidFill>
              <a:srgbClr val="9F9F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7638684" y="1904111"/>
              <a:ext cx="434340" cy="265430"/>
            </a:xfrm>
            <a:custGeom>
              <a:avLst/>
              <a:gdLst/>
              <a:ahLst/>
              <a:cxnLst/>
              <a:rect l="l" t="t" r="r" b="b"/>
              <a:pathLst>
                <a:path w="434340" h="265430">
                  <a:moveTo>
                    <a:pt x="430260" y="6603"/>
                  </a:moveTo>
                  <a:lnTo>
                    <a:pt x="434124" y="56572"/>
                  </a:lnTo>
                  <a:lnTo>
                    <a:pt x="426810" y="104549"/>
                  </a:lnTo>
                  <a:lnTo>
                    <a:pt x="409346" y="149012"/>
                  </a:lnTo>
                  <a:lnTo>
                    <a:pt x="382759" y="188436"/>
                  </a:lnTo>
                  <a:lnTo>
                    <a:pt x="348080" y="221298"/>
                  </a:lnTo>
                  <a:lnTo>
                    <a:pt x="306336" y="246074"/>
                  </a:lnTo>
                  <a:lnTo>
                    <a:pt x="258556" y="261238"/>
                  </a:lnTo>
                  <a:lnTo>
                    <a:pt x="208588" y="265097"/>
                  </a:lnTo>
                  <a:lnTo>
                    <a:pt x="160610" y="257767"/>
                  </a:lnTo>
                  <a:lnTo>
                    <a:pt x="116147" y="240285"/>
                  </a:lnTo>
                  <a:lnTo>
                    <a:pt x="76723" y="213685"/>
                  </a:lnTo>
                  <a:lnTo>
                    <a:pt x="43861" y="179003"/>
                  </a:lnTo>
                  <a:lnTo>
                    <a:pt x="19085" y="137275"/>
                  </a:lnTo>
                  <a:lnTo>
                    <a:pt x="3921" y="89535"/>
                  </a:lnTo>
                  <a:lnTo>
                    <a:pt x="0" y="44719"/>
                  </a:lnTo>
                  <a:lnTo>
                    <a:pt x="1510" y="22258"/>
                  </a:lnTo>
                  <a:lnTo>
                    <a:pt x="5318" y="0"/>
                  </a:lnTo>
                  <a:lnTo>
                    <a:pt x="217154" y="48005"/>
                  </a:lnTo>
                  <a:lnTo>
                    <a:pt x="430260" y="6603"/>
                  </a:lnTo>
                  <a:close/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7639811" y="1724954"/>
              <a:ext cx="325120" cy="217804"/>
            </a:xfrm>
            <a:custGeom>
              <a:avLst/>
              <a:gdLst/>
              <a:ahLst/>
              <a:cxnLst/>
              <a:rect l="l" t="t" r="r" b="b"/>
              <a:pathLst>
                <a:path w="325120" h="217805">
                  <a:moveTo>
                    <a:pt x="209932" y="0"/>
                  </a:moveTo>
                  <a:lnTo>
                    <a:pt x="161773" y="5831"/>
                  </a:lnTo>
                  <a:lnTo>
                    <a:pt x="116800" y="21929"/>
                  </a:lnTo>
                  <a:lnTo>
                    <a:pt x="76574" y="47306"/>
                  </a:lnTo>
                  <a:lnTo>
                    <a:pt x="42657" y="80976"/>
                  </a:lnTo>
                  <a:lnTo>
                    <a:pt x="16612" y="121953"/>
                  </a:lnTo>
                  <a:lnTo>
                    <a:pt x="0" y="169250"/>
                  </a:lnTo>
                  <a:lnTo>
                    <a:pt x="211709" y="217256"/>
                  </a:lnTo>
                  <a:lnTo>
                    <a:pt x="325120" y="31963"/>
                  </a:lnTo>
                  <a:lnTo>
                    <a:pt x="309631" y="23351"/>
                  </a:lnTo>
                  <a:lnTo>
                    <a:pt x="293512" y="16025"/>
                  </a:lnTo>
                  <a:lnTo>
                    <a:pt x="276846" y="10032"/>
                  </a:lnTo>
                  <a:lnTo>
                    <a:pt x="259715" y="5420"/>
                  </a:lnTo>
                  <a:lnTo>
                    <a:pt x="209932" y="0"/>
                  </a:lnTo>
                  <a:close/>
                </a:path>
              </a:pathLst>
            </a:custGeom>
            <a:solidFill>
              <a:srgbClr val="9F9F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7639811" y="1724954"/>
              <a:ext cx="325120" cy="217804"/>
            </a:xfrm>
            <a:custGeom>
              <a:avLst/>
              <a:gdLst/>
              <a:ahLst/>
              <a:cxnLst/>
              <a:rect l="l" t="t" r="r" b="b"/>
              <a:pathLst>
                <a:path w="325120" h="217805">
                  <a:moveTo>
                    <a:pt x="0" y="169250"/>
                  </a:moveTo>
                  <a:lnTo>
                    <a:pt x="16612" y="121953"/>
                  </a:lnTo>
                  <a:lnTo>
                    <a:pt x="42657" y="80976"/>
                  </a:lnTo>
                  <a:lnTo>
                    <a:pt x="76574" y="47306"/>
                  </a:lnTo>
                  <a:lnTo>
                    <a:pt x="116800" y="21929"/>
                  </a:lnTo>
                  <a:lnTo>
                    <a:pt x="161773" y="5831"/>
                  </a:lnTo>
                  <a:lnTo>
                    <a:pt x="209932" y="0"/>
                  </a:lnTo>
                  <a:lnTo>
                    <a:pt x="259715" y="5420"/>
                  </a:lnTo>
                  <a:lnTo>
                    <a:pt x="276846" y="10032"/>
                  </a:lnTo>
                  <a:lnTo>
                    <a:pt x="293512" y="16025"/>
                  </a:lnTo>
                  <a:lnTo>
                    <a:pt x="309631" y="23351"/>
                  </a:lnTo>
                  <a:lnTo>
                    <a:pt x="325120" y="31963"/>
                  </a:lnTo>
                  <a:lnTo>
                    <a:pt x="211709" y="217256"/>
                  </a:lnTo>
                  <a:lnTo>
                    <a:pt x="0" y="169250"/>
                  </a:lnTo>
                  <a:close/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864093" y="1744979"/>
              <a:ext cx="232155" cy="204343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4699253" y="2609849"/>
              <a:ext cx="1211580" cy="213360"/>
            </a:xfrm>
            <a:custGeom>
              <a:avLst/>
              <a:gdLst/>
              <a:ahLst/>
              <a:cxnLst/>
              <a:rect l="l" t="t" r="r" b="b"/>
              <a:pathLst>
                <a:path w="1211579" h="213360">
                  <a:moveTo>
                    <a:pt x="0" y="21336"/>
                  </a:moveTo>
                  <a:lnTo>
                    <a:pt x="403860" y="213360"/>
                  </a:lnTo>
                  <a:lnTo>
                    <a:pt x="807720" y="106679"/>
                  </a:lnTo>
                  <a:lnTo>
                    <a:pt x="1211580" y="0"/>
                  </a:lnTo>
                </a:path>
              </a:pathLst>
            </a:custGeom>
            <a:ln w="28575">
              <a:solidFill>
                <a:srgbClr val="FF6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664011" y="2595054"/>
              <a:ext cx="73533" cy="73533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067871" y="2787078"/>
              <a:ext cx="73532" cy="73533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471731" y="2680398"/>
              <a:ext cx="73532" cy="73533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875591" y="2573718"/>
              <a:ext cx="73533" cy="73533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4699253" y="2620518"/>
              <a:ext cx="1211580" cy="277495"/>
            </a:xfrm>
            <a:custGeom>
              <a:avLst/>
              <a:gdLst/>
              <a:ahLst/>
              <a:cxnLst/>
              <a:rect l="l" t="t" r="r" b="b"/>
              <a:pathLst>
                <a:path w="1211579" h="277494">
                  <a:moveTo>
                    <a:pt x="0" y="213360"/>
                  </a:moveTo>
                  <a:lnTo>
                    <a:pt x="403860" y="0"/>
                  </a:lnTo>
                  <a:lnTo>
                    <a:pt x="807720" y="277368"/>
                  </a:lnTo>
                  <a:lnTo>
                    <a:pt x="1211580" y="170687"/>
                  </a:lnTo>
                </a:path>
              </a:pathLst>
            </a:custGeom>
            <a:ln w="28574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664011" y="2797746"/>
              <a:ext cx="73533" cy="73532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067871" y="2584386"/>
              <a:ext cx="73532" cy="73533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471731" y="2861754"/>
              <a:ext cx="73532" cy="73533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875591" y="2755074"/>
              <a:ext cx="73533" cy="73533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275576" y="2423147"/>
              <a:ext cx="1159014" cy="433590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7269480" y="3204971"/>
              <a:ext cx="1187450" cy="346075"/>
            </a:xfrm>
            <a:custGeom>
              <a:avLst/>
              <a:gdLst/>
              <a:ahLst/>
              <a:cxnLst/>
              <a:rect l="l" t="t" r="r" b="b"/>
              <a:pathLst>
                <a:path w="1187450" h="346075">
                  <a:moveTo>
                    <a:pt x="1187196" y="0"/>
                  </a:moveTo>
                  <a:lnTo>
                    <a:pt x="0" y="0"/>
                  </a:lnTo>
                  <a:lnTo>
                    <a:pt x="0" y="345948"/>
                  </a:lnTo>
                  <a:lnTo>
                    <a:pt x="1187196" y="345948"/>
                  </a:lnTo>
                  <a:lnTo>
                    <a:pt x="1187196" y="0"/>
                  </a:lnTo>
                  <a:close/>
                </a:path>
              </a:pathLst>
            </a:custGeom>
            <a:solidFill>
              <a:srgbClr val="4646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7335011" y="3240023"/>
              <a:ext cx="1056640" cy="311150"/>
            </a:xfrm>
            <a:custGeom>
              <a:avLst/>
              <a:gdLst/>
              <a:ahLst/>
              <a:cxnLst/>
              <a:rect l="l" t="t" r="r" b="b"/>
              <a:pathLst>
                <a:path w="1056640" h="311150">
                  <a:moveTo>
                    <a:pt x="164592" y="138684"/>
                  </a:moveTo>
                  <a:lnTo>
                    <a:pt x="0" y="138684"/>
                  </a:lnTo>
                  <a:lnTo>
                    <a:pt x="0" y="310908"/>
                  </a:lnTo>
                  <a:lnTo>
                    <a:pt x="164592" y="310908"/>
                  </a:lnTo>
                  <a:lnTo>
                    <a:pt x="164592" y="138684"/>
                  </a:lnTo>
                  <a:close/>
                </a:path>
                <a:path w="1056640" h="311150">
                  <a:moveTo>
                    <a:pt x="461772" y="124968"/>
                  </a:moveTo>
                  <a:lnTo>
                    <a:pt x="297180" y="124968"/>
                  </a:lnTo>
                  <a:lnTo>
                    <a:pt x="297180" y="310908"/>
                  </a:lnTo>
                  <a:lnTo>
                    <a:pt x="461772" y="310908"/>
                  </a:lnTo>
                  <a:lnTo>
                    <a:pt x="461772" y="124968"/>
                  </a:lnTo>
                  <a:close/>
                </a:path>
                <a:path w="1056640" h="311150">
                  <a:moveTo>
                    <a:pt x="758952" y="68580"/>
                  </a:moveTo>
                  <a:lnTo>
                    <a:pt x="594360" y="68580"/>
                  </a:lnTo>
                  <a:lnTo>
                    <a:pt x="594360" y="310908"/>
                  </a:lnTo>
                  <a:lnTo>
                    <a:pt x="758952" y="310908"/>
                  </a:lnTo>
                  <a:lnTo>
                    <a:pt x="758952" y="68580"/>
                  </a:lnTo>
                  <a:close/>
                </a:path>
                <a:path w="1056640" h="311150">
                  <a:moveTo>
                    <a:pt x="1056132" y="0"/>
                  </a:moveTo>
                  <a:lnTo>
                    <a:pt x="890016" y="0"/>
                  </a:lnTo>
                  <a:lnTo>
                    <a:pt x="890016" y="310908"/>
                  </a:lnTo>
                  <a:lnTo>
                    <a:pt x="1056132" y="310908"/>
                  </a:lnTo>
                  <a:lnTo>
                    <a:pt x="1056132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4370832" y="3925823"/>
              <a:ext cx="2063750" cy="563880"/>
            </a:xfrm>
            <a:custGeom>
              <a:avLst/>
              <a:gdLst/>
              <a:ahLst/>
              <a:cxnLst/>
              <a:rect l="l" t="t" r="r" b="b"/>
              <a:pathLst>
                <a:path w="2063750" h="563879">
                  <a:moveTo>
                    <a:pt x="2063496" y="388620"/>
                  </a:moveTo>
                  <a:lnTo>
                    <a:pt x="0" y="388620"/>
                  </a:lnTo>
                  <a:lnTo>
                    <a:pt x="0" y="563880"/>
                  </a:lnTo>
                  <a:lnTo>
                    <a:pt x="2063496" y="563880"/>
                  </a:lnTo>
                  <a:lnTo>
                    <a:pt x="2063496" y="388620"/>
                  </a:lnTo>
                  <a:close/>
                </a:path>
                <a:path w="2063750" h="563879">
                  <a:moveTo>
                    <a:pt x="2063496" y="195072"/>
                  </a:moveTo>
                  <a:lnTo>
                    <a:pt x="0" y="195072"/>
                  </a:lnTo>
                  <a:lnTo>
                    <a:pt x="0" y="368808"/>
                  </a:lnTo>
                  <a:lnTo>
                    <a:pt x="2063496" y="368808"/>
                  </a:lnTo>
                  <a:lnTo>
                    <a:pt x="2063496" y="195072"/>
                  </a:lnTo>
                  <a:close/>
                </a:path>
                <a:path w="2063750" h="563879">
                  <a:moveTo>
                    <a:pt x="2063496" y="0"/>
                  </a:moveTo>
                  <a:lnTo>
                    <a:pt x="0" y="0"/>
                  </a:lnTo>
                  <a:lnTo>
                    <a:pt x="0" y="175260"/>
                  </a:lnTo>
                  <a:lnTo>
                    <a:pt x="2063496" y="175260"/>
                  </a:lnTo>
                  <a:lnTo>
                    <a:pt x="2063496" y="0"/>
                  </a:lnTo>
                  <a:close/>
                </a:path>
              </a:pathLst>
            </a:custGeom>
            <a:solidFill>
              <a:srgbClr val="D7D7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4519421" y="4046981"/>
              <a:ext cx="1163320" cy="1905"/>
            </a:xfrm>
            <a:custGeom>
              <a:avLst/>
              <a:gdLst/>
              <a:ahLst/>
              <a:cxnLst/>
              <a:rect l="l" t="t" r="r" b="b"/>
              <a:pathLst>
                <a:path w="1163320" h="1904">
                  <a:moveTo>
                    <a:pt x="0" y="0"/>
                  </a:moveTo>
                  <a:lnTo>
                    <a:pt x="387095" y="1524"/>
                  </a:lnTo>
                  <a:lnTo>
                    <a:pt x="775715" y="0"/>
                  </a:lnTo>
                  <a:lnTo>
                    <a:pt x="1162812" y="0"/>
                  </a:lnTo>
                </a:path>
              </a:pathLst>
            </a:custGeom>
            <a:ln w="28575">
              <a:solidFill>
                <a:srgbClr val="0A976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483671" y="4008818"/>
              <a:ext cx="73532" cy="73532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870767" y="4010342"/>
              <a:ext cx="73533" cy="73532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257863" y="4010342"/>
              <a:ext cx="73533" cy="73532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644959" y="4008818"/>
              <a:ext cx="73532" cy="73532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4517897" y="4382261"/>
              <a:ext cx="1161415" cy="1905"/>
            </a:xfrm>
            <a:custGeom>
              <a:avLst/>
              <a:gdLst/>
              <a:ahLst/>
              <a:cxnLst/>
              <a:rect l="l" t="t" r="r" b="b"/>
              <a:pathLst>
                <a:path w="1161414" h="1904">
                  <a:moveTo>
                    <a:pt x="0" y="1524"/>
                  </a:moveTo>
                  <a:lnTo>
                    <a:pt x="387096" y="1524"/>
                  </a:lnTo>
                  <a:lnTo>
                    <a:pt x="774191" y="0"/>
                  </a:lnTo>
                  <a:lnTo>
                    <a:pt x="1161288" y="0"/>
                  </a:lnTo>
                </a:path>
              </a:pathLst>
            </a:custGeom>
            <a:ln w="28575">
              <a:solidFill>
                <a:srgbClr val="0A976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7" name="object 37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480750" y="4346384"/>
              <a:ext cx="73533" cy="73532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867846" y="4346384"/>
              <a:ext cx="73532" cy="73532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254942" y="4346384"/>
              <a:ext cx="73533" cy="73532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642038" y="4344860"/>
              <a:ext cx="73533" cy="73532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4508753" y="4222241"/>
              <a:ext cx="1163320" cy="1905"/>
            </a:xfrm>
            <a:custGeom>
              <a:avLst/>
              <a:gdLst/>
              <a:ahLst/>
              <a:cxnLst/>
              <a:rect l="l" t="t" r="r" b="b"/>
              <a:pathLst>
                <a:path w="1163320" h="1904">
                  <a:moveTo>
                    <a:pt x="0" y="0"/>
                  </a:moveTo>
                  <a:lnTo>
                    <a:pt x="388620" y="1523"/>
                  </a:lnTo>
                  <a:lnTo>
                    <a:pt x="775716" y="0"/>
                  </a:lnTo>
                  <a:lnTo>
                    <a:pt x="1162812" y="0"/>
                  </a:lnTo>
                </a:path>
              </a:pathLst>
            </a:custGeom>
            <a:ln w="28575">
              <a:solidFill>
                <a:srgbClr val="0A976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2" name="object 42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473130" y="4185729"/>
              <a:ext cx="73533" cy="73532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860226" y="4185729"/>
              <a:ext cx="73533" cy="73532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5247322" y="4184205"/>
              <a:ext cx="73532" cy="73532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634418" y="4185729"/>
              <a:ext cx="73533" cy="73532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5847588" y="3966972"/>
              <a:ext cx="185927" cy="92963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5847588" y="4355591"/>
              <a:ext cx="185927" cy="92963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5847588" y="4162043"/>
              <a:ext cx="185927" cy="92963"/>
            </a:xfrm>
            <a:prstGeom prst="rect">
              <a:avLst/>
            </a:prstGeom>
          </p:spPr>
        </p:pic>
      </p:grpSp>
      <p:sp>
        <p:nvSpPr>
          <p:cNvPr id="49" name="object 49"/>
          <p:cNvSpPr/>
          <p:nvPr/>
        </p:nvSpPr>
        <p:spPr>
          <a:xfrm>
            <a:off x="161544" y="6553200"/>
            <a:ext cx="8820150" cy="0"/>
          </a:xfrm>
          <a:custGeom>
            <a:avLst/>
            <a:gdLst/>
            <a:ahLst/>
            <a:cxnLst/>
            <a:rect l="l" t="t" r="r" b="b"/>
            <a:pathLst>
              <a:path w="8820150">
                <a:moveTo>
                  <a:pt x="0" y="0"/>
                </a:moveTo>
                <a:lnTo>
                  <a:pt x="8820023" y="0"/>
                </a:lnTo>
              </a:path>
            </a:pathLst>
          </a:custGeom>
          <a:ln w="9525">
            <a:solidFill>
              <a:srgbClr val="D0CEC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09258" rIns="0" bIns="0" rtlCol="0">
            <a:spAutoFit/>
          </a:bodyPr>
          <a:lstStyle/>
          <a:p>
            <a:pPr marL="31115">
              <a:lnSpc>
                <a:spcPct val="100000"/>
              </a:lnSpc>
              <a:spcBef>
                <a:spcPts val="100"/>
              </a:spcBef>
            </a:pPr>
            <a:r>
              <a:rPr spc="125" dirty="0"/>
              <a:t>DATA</a:t>
            </a:r>
            <a:r>
              <a:rPr spc="15" dirty="0"/>
              <a:t> </a:t>
            </a:r>
            <a:r>
              <a:rPr spc="180" dirty="0"/>
              <a:t>VISUALIZATION</a:t>
            </a:r>
            <a:r>
              <a:rPr spc="50" dirty="0"/>
              <a:t> </a:t>
            </a:r>
            <a:r>
              <a:rPr spc="204" dirty="0"/>
              <a:t>GUIDELINES</a:t>
            </a:r>
            <a:r>
              <a:rPr spc="10" dirty="0"/>
              <a:t> </a:t>
            </a:r>
            <a:r>
              <a:rPr spc="-25" dirty="0"/>
              <a:t>(3)</a:t>
            </a:r>
          </a:p>
        </p:txBody>
      </p:sp>
      <p:sp>
        <p:nvSpPr>
          <p:cNvPr id="51" name="object 51"/>
          <p:cNvSpPr txBox="1"/>
          <p:nvPr/>
        </p:nvSpPr>
        <p:spPr>
          <a:xfrm>
            <a:off x="189077" y="6348171"/>
            <a:ext cx="1497965" cy="163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i="1" spc="-100" dirty="0">
                <a:solidFill>
                  <a:srgbClr val="5F5F5F"/>
                </a:solidFill>
                <a:latin typeface="Lucida Sans"/>
                <a:cs typeface="Lucida Sans"/>
              </a:rPr>
              <a:t>Source:</a:t>
            </a:r>
            <a:r>
              <a:rPr sz="900" i="1" spc="-60" dirty="0">
                <a:solidFill>
                  <a:srgbClr val="5F5F5F"/>
                </a:solidFill>
                <a:latin typeface="Lucida Sans"/>
                <a:cs typeface="Lucida Sans"/>
              </a:rPr>
              <a:t> </a:t>
            </a:r>
            <a:r>
              <a:rPr sz="900" i="1" spc="-95" dirty="0">
                <a:solidFill>
                  <a:srgbClr val="5F5F5F"/>
                </a:solidFill>
                <a:latin typeface="Lucida Sans"/>
                <a:cs typeface="Lucida Sans"/>
              </a:rPr>
              <a:t>The</a:t>
            </a:r>
            <a:r>
              <a:rPr sz="900" i="1" spc="-65" dirty="0">
                <a:solidFill>
                  <a:srgbClr val="5F5F5F"/>
                </a:solidFill>
                <a:latin typeface="Lucida Sans"/>
                <a:cs typeface="Lucida Sans"/>
              </a:rPr>
              <a:t> </a:t>
            </a:r>
            <a:r>
              <a:rPr sz="900" i="1" spc="-30" dirty="0">
                <a:solidFill>
                  <a:srgbClr val="5F5F5F"/>
                </a:solidFill>
                <a:latin typeface="Lucida Sans"/>
                <a:cs typeface="Lucida Sans"/>
              </a:rPr>
              <a:t>KPI</a:t>
            </a:r>
            <a:r>
              <a:rPr sz="900" i="1" spc="-70" dirty="0">
                <a:solidFill>
                  <a:srgbClr val="5F5F5F"/>
                </a:solidFill>
                <a:latin typeface="Lucida Sans"/>
                <a:cs typeface="Lucida Sans"/>
              </a:rPr>
              <a:t> </a:t>
            </a:r>
            <a:r>
              <a:rPr sz="900" i="1" spc="-80" dirty="0">
                <a:solidFill>
                  <a:srgbClr val="5F5F5F"/>
                </a:solidFill>
                <a:latin typeface="Lucida Sans"/>
                <a:cs typeface="Lucida Sans"/>
              </a:rPr>
              <a:t>Institute</a:t>
            </a:r>
            <a:r>
              <a:rPr sz="900" i="1" spc="-55" dirty="0">
                <a:solidFill>
                  <a:srgbClr val="5F5F5F"/>
                </a:solidFill>
                <a:latin typeface="Lucida Sans"/>
                <a:cs typeface="Lucida Sans"/>
              </a:rPr>
              <a:t> </a:t>
            </a:r>
            <a:r>
              <a:rPr sz="900" i="1" spc="-25" dirty="0">
                <a:solidFill>
                  <a:srgbClr val="5F5F5F"/>
                </a:solidFill>
                <a:latin typeface="Lucida Sans"/>
                <a:cs typeface="Lucida Sans"/>
              </a:rPr>
              <a:t>(2023)</a:t>
            </a:r>
            <a:endParaRPr sz="900">
              <a:latin typeface="Lucida Sans"/>
              <a:cs typeface="Lucida Sans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4370832" y="3925823"/>
            <a:ext cx="2063750" cy="195580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R="238760" algn="r">
              <a:lnSpc>
                <a:spcPct val="100000"/>
              </a:lnSpc>
              <a:spcBef>
                <a:spcPts val="535"/>
              </a:spcBef>
            </a:pPr>
            <a:r>
              <a:rPr sz="600" spc="-25" dirty="0">
                <a:solidFill>
                  <a:srgbClr val="0A976C"/>
                </a:solidFill>
                <a:latin typeface="Arial"/>
                <a:cs typeface="Arial"/>
              </a:rPr>
              <a:t>X%</a:t>
            </a:r>
            <a:endParaRPr sz="600">
              <a:latin typeface="Arial"/>
              <a:cs typeface="Arial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4370832" y="4120896"/>
            <a:ext cx="2063750" cy="173990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R="187960" algn="r">
              <a:lnSpc>
                <a:spcPct val="100000"/>
              </a:lnSpc>
              <a:spcBef>
                <a:spcPts val="475"/>
              </a:spcBef>
            </a:pPr>
            <a:r>
              <a:rPr sz="600" spc="-25" dirty="0">
                <a:solidFill>
                  <a:srgbClr val="0A976C"/>
                </a:solidFill>
                <a:latin typeface="Arial"/>
                <a:cs typeface="Arial"/>
              </a:rPr>
              <a:t>X%</a:t>
            </a:r>
            <a:endParaRPr sz="600">
              <a:latin typeface="Arial"/>
              <a:cs typeface="Arial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4370832" y="4294632"/>
            <a:ext cx="2063750" cy="195580"/>
          </a:xfrm>
          <a:prstGeom prst="rect">
            <a:avLst/>
          </a:prstGeom>
        </p:spPr>
        <p:txBody>
          <a:bodyPr vert="horz" wrap="square" lIns="0" tIns="62229" rIns="0" bIns="0" rtlCol="0">
            <a:spAutoFit/>
          </a:bodyPr>
          <a:lstStyle/>
          <a:p>
            <a:pPr marR="179705" algn="r">
              <a:lnSpc>
                <a:spcPct val="100000"/>
              </a:lnSpc>
              <a:spcBef>
                <a:spcPts val="489"/>
              </a:spcBef>
            </a:pPr>
            <a:r>
              <a:rPr sz="600" spc="-25" dirty="0">
                <a:solidFill>
                  <a:srgbClr val="0A976C"/>
                </a:solidFill>
                <a:latin typeface="Arial"/>
                <a:cs typeface="Arial"/>
              </a:rPr>
              <a:t>X%</a:t>
            </a:r>
            <a:endParaRPr sz="600">
              <a:latin typeface="Arial"/>
              <a:cs typeface="Arial"/>
            </a:endParaRPr>
          </a:p>
        </p:txBody>
      </p:sp>
      <p:grpSp>
        <p:nvGrpSpPr>
          <p:cNvPr id="55" name="object 55"/>
          <p:cNvGrpSpPr/>
          <p:nvPr/>
        </p:nvGrpSpPr>
        <p:grpSpPr>
          <a:xfrm>
            <a:off x="4258055" y="3939349"/>
            <a:ext cx="4377690" cy="1238250"/>
            <a:chOff x="4258055" y="3939349"/>
            <a:chExt cx="4377690" cy="1238250"/>
          </a:xfrm>
        </p:grpSpPr>
        <p:sp>
          <p:nvSpPr>
            <p:cNvPr id="56" name="object 56"/>
            <p:cNvSpPr/>
            <p:nvPr/>
          </p:nvSpPr>
          <p:spPr>
            <a:xfrm>
              <a:off x="7149083" y="3944111"/>
              <a:ext cx="1481455" cy="463550"/>
            </a:xfrm>
            <a:custGeom>
              <a:avLst/>
              <a:gdLst/>
              <a:ahLst/>
              <a:cxnLst/>
              <a:rect l="l" t="t" r="r" b="b"/>
              <a:pathLst>
                <a:path w="1481454" h="463550">
                  <a:moveTo>
                    <a:pt x="0" y="463295"/>
                  </a:moveTo>
                  <a:lnTo>
                    <a:pt x="1481327" y="463295"/>
                  </a:lnTo>
                </a:path>
                <a:path w="1481454" h="463550">
                  <a:moveTo>
                    <a:pt x="0" y="309371"/>
                  </a:moveTo>
                  <a:lnTo>
                    <a:pt x="452627" y="309371"/>
                  </a:lnTo>
                </a:path>
                <a:path w="1481454" h="463550">
                  <a:moveTo>
                    <a:pt x="658368" y="309371"/>
                  </a:moveTo>
                  <a:lnTo>
                    <a:pt x="822960" y="309371"/>
                  </a:lnTo>
                </a:path>
                <a:path w="1481454" h="463550">
                  <a:moveTo>
                    <a:pt x="1028700" y="309371"/>
                  </a:moveTo>
                  <a:lnTo>
                    <a:pt x="1193292" y="309371"/>
                  </a:lnTo>
                </a:path>
                <a:path w="1481454" h="463550">
                  <a:moveTo>
                    <a:pt x="1399032" y="309371"/>
                  </a:moveTo>
                  <a:lnTo>
                    <a:pt x="1481327" y="309371"/>
                  </a:lnTo>
                </a:path>
                <a:path w="1481454" h="463550">
                  <a:moveTo>
                    <a:pt x="0" y="155448"/>
                  </a:moveTo>
                  <a:lnTo>
                    <a:pt x="1193292" y="155448"/>
                  </a:lnTo>
                </a:path>
                <a:path w="1481454" h="463550">
                  <a:moveTo>
                    <a:pt x="1399032" y="155448"/>
                  </a:moveTo>
                  <a:lnTo>
                    <a:pt x="1481327" y="155448"/>
                  </a:lnTo>
                </a:path>
                <a:path w="1481454" h="463550">
                  <a:moveTo>
                    <a:pt x="0" y="0"/>
                  </a:moveTo>
                  <a:lnTo>
                    <a:pt x="1481327" y="0"/>
                  </a:lnTo>
                </a:path>
              </a:pathLst>
            </a:custGeom>
            <a:ln w="9525">
              <a:solidFill>
                <a:srgbClr val="4646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7231380" y="3944111"/>
              <a:ext cx="1316990" cy="463550"/>
            </a:xfrm>
            <a:custGeom>
              <a:avLst/>
              <a:gdLst/>
              <a:ahLst/>
              <a:cxnLst/>
              <a:rect l="l" t="t" r="r" b="b"/>
              <a:pathLst>
                <a:path w="1316990" h="463550">
                  <a:moveTo>
                    <a:pt x="205740" y="309372"/>
                  </a:moveTo>
                  <a:lnTo>
                    <a:pt x="0" y="309372"/>
                  </a:lnTo>
                  <a:lnTo>
                    <a:pt x="0" y="463296"/>
                  </a:lnTo>
                  <a:lnTo>
                    <a:pt x="205740" y="463296"/>
                  </a:lnTo>
                  <a:lnTo>
                    <a:pt x="205740" y="309372"/>
                  </a:lnTo>
                  <a:close/>
                </a:path>
                <a:path w="1316990" h="463550">
                  <a:moveTo>
                    <a:pt x="576072" y="231648"/>
                  </a:moveTo>
                  <a:lnTo>
                    <a:pt x="370332" y="231648"/>
                  </a:lnTo>
                  <a:lnTo>
                    <a:pt x="370332" y="463296"/>
                  </a:lnTo>
                  <a:lnTo>
                    <a:pt x="576072" y="463296"/>
                  </a:lnTo>
                  <a:lnTo>
                    <a:pt x="576072" y="231648"/>
                  </a:lnTo>
                  <a:close/>
                </a:path>
                <a:path w="1316990" h="463550">
                  <a:moveTo>
                    <a:pt x="946404" y="155448"/>
                  </a:moveTo>
                  <a:lnTo>
                    <a:pt x="740664" y="155448"/>
                  </a:lnTo>
                  <a:lnTo>
                    <a:pt x="740664" y="463296"/>
                  </a:lnTo>
                  <a:lnTo>
                    <a:pt x="946404" y="463296"/>
                  </a:lnTo>
                  <a:lnTo>
                    <a:pt x="946404" y="155448"/>
                  </a:lnTo>
                  <a:close/>
                </a:path>
                <a:path w="1316990" h="463550">
                  <a:moveTo>
                    <a:pt x="1316736" y="0"/>
                  </a:moveTo>
                  <a:lnTo>
                    <a:pt x="1110996" y="0"/>
                  </a:lnTo>
                  <a:lnTo>
                    <a:pt x="1110996" y="463296"/>
                  </a:lnTo>
                  <a:lnTo>
                    <a:pt x="1316736" y="463296"/>
                  </a:lnTo>
                  <a:lnTo>
                    <a:pt x="1316736" y="0"/>
                  </a:lnTo>
                  <a:close/>
                </a:path>
              </a:pathLst>
            </a:custGeom>
            <a:solidFill>
              <a:srgbClr val="0A97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4258056" y="4928615"/>
              <a:ext cx="559435" cy="248920"/>
            </a:xfrm>
            <a:custGeom>
              <a:avLst/>
              <a:gdLst/>
              <a:ahLst/>
              <a:cxnLst/>
              <a:rect l="l" t="t" r="r" b="b"/>
              <a:pathLst>
                <a:path w="559435" h="248920">
                  <a:moveTo>
                    <a:pt x="175260" y="0"/>
                  </a:moveTo>
                  <a:lnTo>
                    <a:pt x="0" y="0"/>
                  </a:lnTo>
                  <a:lnTo>
                    <a:pt x="0" y="248412"/>
                  </a:lnTo>
                  <a:lnTo>
                    <a:pt x="175260" y="248412"/>
                  </a:lnTo>
                  <a:lnTo>
                    <a:pt x="175260" y="0"/>
                  </a:lnTo>
                  <a:close/>
                </a:path>
                <a:path w="559435" h="248920">
                  <a:moveTo>
                    <a:pt x="367284" y="103632"/>
                  </a:moveTo>
                  <a:lnTo>
                    <a:pt x="192024" y="103632"/>
                  </a:lnTo>
                  <a:lnTo>
                    <a:pt x="192024" y="248412"/>
                  </a:lnTo>
                  <a:lnTo>
                    <a:pt x="367284" y="248412"/>
                  </a:lnTo>
                  <a:lnTo>
                    <a:pt x="367284" y="103632"/>
                  </a:lnTo>
                  <a:close/>
                </a:path>
                <a:path w="559435" h="248920">
                  <a:moveTo>
                    <a:pt x="559308" y="45720"/>
                  </a:moveTo>
                  <a:lnTo>
                    <a:pt x="384048" y="45720"/>
                  </a:lnTo>
                  <a:lnTo>
                    <a:pt x="384048" y="248412"/>
                  </a:lnTo>
                  <a:lnTo>
                    <a:pt x="559308" y="248412"/>
                  </a:lnTo>
                  <a:lnTo>
                    <a:pt x="559308" y="4572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5049012" y="4924043"/>
              <a:ext cx="559435" cy="253365"/>
            </a:xfrm>
            <a:custGeom>
              <a:avLst/>
              <a:gdLst/>
              <a:ahLst/>
              <a:cxnLst/>
              <a:rect l="l" t="t" r="r" b="b"/>
              <a:pathLst>
                <a:path w="559435" h="253364">
                  <a:moveTo>
                    <a:pt x="175260" y="114300"/>
                  </a:moveTo>
                  <a:lnTo>
                    <a:pt x="0" y="114300"/>
                  </a:lnTo>
                  <a:lnTo>
                    <a:pt x="0" y="252984"/>
                  </a:lnTo>
                  <a:lnTo>
                    <a:pt x="175260" y="252984"/>
                  </a:lnTo>
                  <a:lnTo>
                    <a:pt x="175260" y="114300"/>
                  </a:lnTo>
                  <a:close/>
                </a:path>
                <a:path w="559435" h="253364">
                  <a:moveTo>
                    <a:pt x="367284" y="0"/>
                  </a:moveTo>
                  <a:lnTo>
                    <a:pt x="192024" y="0"/>
                  </a:lnTo>
                  <a:lnTo>
                    <a:pt x="192024" y="252984"/>
                  </a:lnTo>
                  <a:lnTo>
                    <a:pt x="367284" y="252984"/>
                  </a:lnTo>
                  <a:lnTo>
                    <a:pt x="367284" y="0"/>
                  </a:lnTo>
                  <a:close/>
                </a:path>
                <a:path w="559435" h="253364">
                  <a:moveTo>
                    <a:pt x="559308" y="149352"/>
                  </a:moveTo>
                  <a:lnTo>
                    <a:pt x="384048" y="149352"/>
                  </a:lnTo>
                  <a:lnTo>
                    <a:pt x="384048" y="252984"/>
                  </a:lnTo>
                  <a:lnTo>
                    <a:pt x="559308" y="252984"/>
                  </a:lnTo>
                  <a:lnTo>
                    <a:pt x="559308" y="149352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5881116" y="5003291"/>
              <a:ext cx="558165" cy="173990"/>
            </a:xfrm>
            <a:custGeom>
              <a:avLst/>
              <a:gdLst/>
              <a:ahLst/>
              <a:cxnLst/>
              <a:rect l="l" t="t" r="r" b="b"/>
              <a:pathLst>
                <a:path w="558164" h="173989">
                  <a:moveTo>
                    <a:pt x="173736" y="57912"/>
                  </a:moveTo>
                  <a:lnTo>
                    <a:pt x="0" y="57912"/>
                  </a:lnTo>
                  <a:lnTo>
                    <a:pt x="0" y="173736"/>
                  </a:lnTo>
                  <a:lnTo>
                    <a:pt x="173736" y="173736"/>
                  </a:lnTo>
                  <a:lnTo>
                    <a:pt x="173736" y="57912"/>
                  </a:lnTo>
                  <a:close/>
                </a:path>
                <a:path w="558164" h="173989">
                  <a:moveTo>
                    <a:pt x="365760" y="57912"/>
                  </a:moveTo>
                  <a:lnTo>
                    <a:pt x="192024" y="57912"/>
                  </a:lnTo>
                  <a:lnTo>
                    <a:pt x="192024" y="173736"/>
                  </a:lnTo>
                  <a:lnTo>
                    <a:pt x="365760" y="173736"/>
                  </a:lnTo>
                  <a:lnTo>
                    <a:pt x="365760" y="57912"/>
                  </a:lnTo>
                  <a:close/>
                </a:path>
                <a:path w="558164" h="173989">
                  <a:moveTo>
                    <a:pt x="557784" y="0"/>
                  </a:moveTo>
                  <a:lnTo>
                    <a:pt x="384048" y="0"/>
                  </a:lnTo>
                  <a:lnTo>
                    <a:pt x="384048" y="173736"/>
                  </a:lnTo>
                  <a:lnTo>
                    <a:pt x="557784" y="173736"/>
                  </a:lnTo>
                  <a:lnTo>
                    <a:pt x="557784" y="0"/>
                  </a:lnTo>
                  <a:close/>
                </a:path>
              </a:pathLst>
            </a:custGeom>
            <a:solidFill>
              <a:srgbClr val="008080">
                <a:alpha val="3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1" name="object 61"/>
          <p:cNvSpPr txBox="1"/>
          <p:nvPr/>
        </p:nvSpPr>
        <p:spPr>
          <a:xfrm>
            <a:off x="7012685" y="4352925"/>
            <a:ext cx="95885" cy="1022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00" spc="-25" dirty="0">
                <a:solidFill>
                  <a:srgbClr val="969696"/>
                </a:solidFill>
                <a:latin typeface="Arial"/>
                <a:cs typeface="Arial"/>
              </a:rPr>
              <a:t>50</a:t>
            </a:r>
            <a:endParaRPr sz="500">
              <a:latin typeface="Arial"/>
              <a:cs typeface="Arial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7012685" y="4198111"/>
            <a:ext cx="95885" cy="1022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00" spc="-25" dirty="0">
                <a:solidFill>
                  <a:srgbClr val="969696"/>
                </a:solidFill>
                <a:latin typeface="Arial"/>
                <a:cs typeface="Arial"/>
              </a:rPr>
              <a:t>60</a:t>
            </a:r>
            <a:endParaRPr sz="500">
              <a:latin typeface="Arial"/>
              <a:cs typeface="Arial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7012685" y="4043552"/>
            <a:ext cx="95885" cy="1022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00" spc="-25" dirty="0">
                <a:solidFill>
                  <a:srgbClr val="969696"/>
                </a:solidFill>
                <a:latin typeface="Arial"/>
                <a:cs typeface="Arial"/>
              </a:rPr>
              <a:t>70</a:t>
            </a:r>
            <a:endParaRPr sz="500">
              <a:latin typeface="Arial"/>
              <a:cs typeface="Arial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7012685" y="3888994"/>
            <a:ext cx="95885" cy="1022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00" spc="-25" dirty="0">
                <a:solidFill>
                  <a:srgbClr val="969696"/>
                </a:solidFill>
                <a:latin typeface="Arial"/>
                <a:cs typeface="Arial"/>
              </a:rPr>
              <a:t>80</a:t>
            </a:r>
            <a:endParaRPr sz="500">
              <a:latin typeface="Arial"/>
              <a:cs typeface="Arial"/>
            </a:endParaRPr>
          </a:p>
        </p:txBody>
      </p:sp>
      <p:graphicFrame>
        <p:nvGraphicFramePr>
          <p:cNvPr id="65" name="object 65"/>
          <p:cNvGraphicFramePr>
            <a:graphicFrameLocks noGrp="1"/>
          </p:cNvGraphicFramePr>
          <p:nvPr/>
        </p:nvGraphicFramePr>
        <p:xfrm>
          <a:off x="7149083" y="4840223"/>
          <a:ext cx="1576070" cy="34861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0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57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57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636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572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572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636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2573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2573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2636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12573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11938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180975">
                <a:tc gridSpan="1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6FC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76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FFFFFF"/>
                      </a:solidFill>
                      <a:prstDash val="solid"/>
                    </a:lnR>
                    <a:solidFill>
                      <a:srgbClr val="006F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solidFill>
                      <a:srgbClr val="006F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solidFill>
                      <a:srgbClr val="006F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solidFill>
                      <a:srgbClr val="006F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solidFill>
                      <a:srgbClr val="006F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solidFill>
                      <a:srgbClr val="006F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solidFill>
                      <a:srgbClr val="006F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solidFill>
                      <a:srgbClr val="006F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solidFill>
                      <a:srgbClr val="006F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solidFill>
                      <a:srgbClr val="006F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solidFill>
                      <a:srgbClr val="006F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solidFill>
                      <a:srgbClr val="006F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6" name="object 66"/>
          <p:cNvSpPr txBox="1"/>
          <p:nvPr/>
        </p:nvSpPr>
        <p:spPr>
          <a:xfrm>
            <a:off x="6987667" y="5107051"/>
            <a:ext cx="82550" cy="14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50" dirty="0">
                <a:solidFill>
                  <a:srgbClr val="969696"/>
                </a:solidFill>
                <a:latin typeface="Arial"/>
                <a:cs typeface="Arial"/>
              </a:rPr>
              <a:t>0</a:t>
            </a:r>
            <a:endParaRPr sz="800">
              <a:latin typeface="Arial"/>
              <a:cs typeface="Arial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6987667" y="5037201"/>
            <a:ext cx="82550" cy="14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50" dirty="0">
                <a:solidFill>
                  <a:srgbClr val="969696"/>
                </a:solidFill>
                <a:latin typeface="Arial"/>
                <a:cs typeface="Arial"/>
              </a:rPr>
              <a:t>1</a:t>
            </a:r>
            <a:endParaRPr sz="800">
              <a:latin typeface="Arial"/>
              <a:cs typeface="Arial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6987667" y="4967732"/>
            <a:ext cx="82550" cy="14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50" dirty="0">
                <a:solidFill>
                  <a:srgbClr val="969696"/>
                </a:solidFill>
                <a:latin typeface="Arial"/>
                <a:cs typeface="Arial"/>
              </a:rPr>
              <a:t>2</a:t>
            </a:r>
            <a:endParaRPr sz="800">
              <a:latin typeface="Arial"/>
              <a:cs typeface="Arial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6987667" y="4898263"/>
            <a:ext cx="82550" cy="14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50" dirty="0">
                <a:solidFill>
                  <a:srgbClr val="969696"/>
                </a:solidFill>
                <a:latin typeface="Arial"/>
                <a:cs typeface="Arial"/>
              </a:rPr>
              <a:t>3</a:t>
            </a:r>
            <a:endParaRPr sz="800">
              <a:latin typeface="Arial"/>
              <a:cs typeface="Arial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6987667" y="4828413"/>
            <a:ext cx="82550" cy="14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50" dirty="0">
                <a:solidFill>
                  <a:srgbClr val="969696"/>
                </a:solidFill>
                <a:latin typeface="Arial"/>
                <a:cs typeface="Arial"/>
              </a:rPr>
              <a:t>4</a:t>
            </a:r>
            <a:endParaRPr sz="800">
              <a:latin typeface="Arial"/>
              <a:cs typeface="Arial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6987667" y="4758944"/>
            <a:ext cx="82550" cy="14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50" dirty="0">
                <a:solidFill>
                  <a:srgbClr val="969696"/>
                </a:solidFill>
                <a:latin typeface="Arial"/>
                <a:cs typeface="Arial"/>
              </a:rPr>
              <a:t>5</a:t>
            </a:r>
            <a:endParaRPr sz="800">
              <a:latin typeface="Arial"/>
              <a:cs typeface="Arial"/>
            </a:endParaRPr>
          </a:p>
        </p:txBody>
      </p:sp>
      <p:sp>
        <p:nvSpPr>
          <p:cNvPr id="72" name="object 72"/>
          <p:cNvSpPr txBox="1"/>
          <p:nvPr/>
        </p:nvSpPr>
        <p:spPr>
          <a:xfrm>
            <a:off x="4093845" y="5094477"/>
            <a:ext cx="82550" cy="14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50" dirty="0">
                <a:solidFill>
                  <a:srgbClr val="969696"/>
                </a:solidFill>
                <a:latin typeface="Arial"/>
                <a:cs typeface="Arial"/>
              </a:rPr>
              <a:t>0</a:t>
            </a:r>
            <a:endParaRPr sz="800">
              <a:latin typeface="Arial"/>
              <a:cs typeface="Arial"/>
            </a:endParaRPr>
          </a:p>
        </p:txBody>
      </p:sp>
      <p:sp>
        <p:nvSpPr>
          <p:cNvPr id="73" name="object 73"/>
          <p:cNvSpPr txBox="1"/>
          <p:nvPr/>
        </p:nvSpPr>
        <p:spPr>
          <a:xfrm>
            <a:off x="4093845" y="5036946"/>
            <a:ext cx="82550" cy="14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50" dirty="0">
                <a:solidFill>
                  <a:srgbClr val="969696"/>
                </a:solidFill>
                <a:latin typeface="Arial"/>
                <a:cs typeface="Arial"/>
              </a:rPr>
              <a:t>1</a:t>
            </a:r>
            <a:endParaRPr sz="800">
              <a:latin typeface="Arial"/>
              <a:cs typeface="Arial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4093845" y="4979289"/>
            <a:ext cx="82550" cy="14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50" dirty="0">
                <a:solidFill>
                  <a:srgbClr val="969696"/>
                </a:solidFill>
                <a:latin typeface="Arial"/>
                <a:cs typeface="Arial"/>
              </a:rPr>
              <a:t>2</a:t>
            </a:r>
            <a:endParaRPr sz="800">
              <a:latin typeface="Arial"/>
              <a:cs typeface="Arial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4093845" y="4921758"/>
            <a:ext cx="82550" cy="14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50" dirty="0">
                <a:solidFill>
                  <a:srgbClr val="969696"/>
                </a:solidFill>
                <a:latin typeface="Arial"/>
                <a:cs typeface="Arial"/>
              </a:rPr>
              <a:t>3</a:t>
            </a:r>
            <a:endParaRPr sz="800">
              <a:latin typeface="Arial"/>
              <a:cs typeface="Arial"/>
            </a:endParaRPr>
          </a:p>
        </p:txBody>
      </p:sp>
      <p:sp>
        <p:nvSpPr>
          <p:cNvPr id="76" name="object 76"/>
          <p:cNvSpPr txBox="1"/>
          <p:nvPr/>
        </p:nvSpPr>
        <p:spPr>
          <a:xfrm>
            <a:off x="4093845" y="4864353"/>
            <a:ext cx="82550" cy="14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50" dirty="0">
                <a:solidFill>
                  <a:srgbClr val="969696"/>
                </a:solidFill>
                <a:latin typeface="Arial"/>
                <a:cs typeface="Arial"/>
              </a:rPr>
              <a:t>4</a:t>
            </a:r>
            <a:endParaRPr sz="800">
              <a:latin typeface="Arial"/>
              <a:cs typeface="Arial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4093845" y="4806822"/>
            <a:ext cx="82550" cy="14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50" dirty="0">
                <a:solidFill>
                  <a:srgbClr val="969696"/>
                </a:solidFill>
                <a:latin typeface="Arial"/>
                <a:cs typeface="Arial"/>
              </a:rPr>
              <a:t>5</a:t>
            </a:r>
            <a:endParaRPr sz="800">
              <a:latin typeface="Arial"/>
              <a:cs typeface="Arial"/>
            </a:endParaRPr>
          </a:p>
        </p:txBody>
      </p:sp>
      <p:sp>
        <p:nvSpPr>
          <p:cNvPr id="78" name="object 78"/>
          <p:cNvSpPr txBox="1"/>
          <p:nvPr/>
        </p:nvSpPr>
        <p:spPr>
          <a:xfrm>
            <a:off x="4884546" y="5036946"/>
            <a:ext cx="82550" cy="14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50" dirty="0">
                <a:solidFill>
                  <a:srgbClr val="969696"/>
                </a:solidFill>
                <a:latin typeface="Arial"/>
                <a:cs typeface="Arial"/>
              </a:rPr>
              <a:t>1</a:t>
            </a:r>
            <a:endParaRPr sz="800">
              <a:latin typeface="Arial"/>
              <a:cs typeface="Arial"/>
            </a:endParaRPr>
          </a:p>
        </p:txBody>
      </p:sp>
      <p:sp>
        <p:nvSpPr>
          <p:cNvPr id="79" name="object 79"/>
          <p:cNvSpPr txBox="1"/>
          <p:nvPr/>
        </p:nvSpPr>
        <p:spPr>
          <a:xfrm>
            <a:off x="4884546" y="4979289"/>
            <a:ext cx="82550" cy="14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50" dirty="0">
                <a:solidFill>
                  <a:srgbClr val="969696"/>
                </a:solidFill>
                <a:latin typeface="Arial"/>
                <a:cs typeface="Arial"/>
              </a:rPr>
              <a:t>2</a:t>
            </a:r>
            <a:endParaRPr sz="800">
              <a:latin typeface="Arial"/>
              <a:cs typeface="Arial"/>
            </a:endParaRPr>
          </a:p>
        </p:txBody>
      </p:sp>
      <p:sp>
        <p:nvSpPr>
          <p:cNvPr id="80" name="object 80"/>
          <p:cNvSpPr txBox="1"/>
          <p:nvPr/>
        </p:nvSpPr>
        <p:spPr>
          <a:xfrm>
            <a:off x="4884546" y="4921758"/>
            <a:ext cx="82550" cy="14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50" dirty="0">
                <a:solidFill>
                  <a:srgbClr val="969696"/>
                </a:solidFill>
                <a:latin typeface="Arial"/>
                <a:cs typeface="Arial"/>
              </a:rPr>
              <a:t>3</a:t>
            </a:r>
            <a:endParaRPr sz="800">
              <a:latin typeface="Arial"/>
              <a:cs typeface="Arial"/>
            </a:endParaRPr>
          </a:p>
        </p:txBody>
      </p:sp>
      <p:sp>
        <p:nvSpPr>
          <p:cNvPr id="81" name="object 81"/>
          <p:cNvSpPr txBox="1"/>
          <p:nvPr/>
        </p:nvSpPr>
        <p:spPr>
          <a:xfrm>
            <a:off x="4884546" y="4864353"/>
            <a:ext cx="82550" cy="14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50" dirty="0">
                <a:solidFill>
                  <a:srgbClr val="969696"/>
                </a:solidFill>
                <a:latin typeface="Arial"/>
                <a:cs typeface="Arial"/>
              </a:rPr>
              <a:t>4</a:t>
            </a:r>
            <a:endParaRPr sz="800">
              <a:latin typeface="Arial"/>
              <a:cs typeface="Arial"/>
            </a:endParaRPr>
          </a:p>
        </p:txBody>
      </p:sp>
      <p:sp>
        <p:nvSpPr>
          <p:cNvPr id="82" name="object 82"/>
          <p:cNvSpPr txBox="1"/>
          <p:nvPr/>
        </p:nvSpPr>
        <p:spPr>
          <a:xfrm>
            <a:off x="4884546" y="4806822"/>
            <a:ext cx="82550" cy="14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50" dirty="0">
                <a:solidFill>
                  <a:srgbClr val="969696"/>
                </a:solidFill>
                <a:latin typeface="Arial"/>
                <a:cs typeface="Arial"/>
              </a:rPr>
              <a:t>5</a:t>
            </a:r>
            <a:endParaRPr sz="800">
              <a:latin typeface="Arial"/>
              <a:cs typeface="Arial"/>
            </a:endParaRPr>
          </a:p>
        </p:txBody>
      </p:sp>
      <p:sp>
        <p:nvSpPr>
          <p:cNvPr id="83" name="object 83"/>
          <p:cNvSpPr txBox="1"/>
          <p:nvPr/>
        </p:nvSpPr>
        <p:spPr>
          <a:xfrm>
            <a:off x="4884546" y="5094477"/>
            <a:ext cx="914400" cy="14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43915" algn="l"/>
              </a:tabLst>
            </a:pPr>
            <a:r>
              <a:rPr sz="800" spc="-50" dirty="0">
                <a:solidFill>
                  <a:srgbClr val="969696"/>
                </a:solidFill>
                <a:latin typeface="Arial"/>
                <a:cs typeface="Arial"/>
              </a:rPr>
              <a:t>0</a:t>
            </a:r>
            <a:r>
              <a:rPr sz="800" dirty="0">
                <a:solidFill>
                  <a:srgbClr val="969696"/>
                </a:solidFill>
                <a:latin typeface="Arial"/>
                <a:cs typeface="Arial"/>
              </a:rPr>
              <a:t>	</a:t>
            </a:r>
            <a:r>
              <a:rPr sz="800" spc="-50" dirty="0">
                <a:solidFill>
                  <a:srgbClr val="969696"/>
                </a:solidFill>
                <a:latin typeface="Arial"/>
                <a:cs typeface="Arial"/>
              </a:rPr>
              <a:t>0</a:t>
            </a:r>
            <a:endParaRPr sz="800">
              <a:latin typeface="Arial"/>
              <a:cs typeface="Arial"/>
            </a:endParaRPr>
          </a:p>
        </p:txBody>
      </p:sp>
      <p:sp>
        <p:nvSpPr>
          <p:cNvPr id="84" name="object 84"/>
          <p:cNvSpPr txBox="1"/>
          <p:nvPr/>
        </p:nvSpPr>
        <p:spPr>
          <a:xfrm>
            <a:off x="5716270" y="5036946"/>
            <a:ext cx="82550" cy="14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50" dirty="0">
                <a:solidFill>
                  <a:srgbClr val="969696"/>
                </a:solidFill>
                <a:latin typeface="Arial"/>
                <a:cs typeface="Arial"/>
              </a:rPr>
              <a:t>1</a:t>
            </a:r>
            <a:endParaRPr sz="800">
              <a:latin typeface="Arial"/>
              <a:cs typeface="Arial"/>
            </a:endParaRPr>
          </a:p>
        </p:txBody>
      </p:sp>
      <p:sp>
        <p:nvSpPr>
          <p:cNvPr id="85" name="object 85"/>
          <p:cNvSpPr txBox="1"/>
          <p:nvPr/>
        </p:nvSpPr>
        <p:spPr>
          <a:xfrm>
            <a:off x="5716270" y="4979289"/>
            <a:ext cx="82550" cy="14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50" dirty="0">
                <a:solidFill>
                  <a:srgbClr val="969696"/>
                </a:solidFill>
                <a:latin typeface="Arial"/>
                <a:cs typeface="Arial"/>
              </a:rPr>
              <a:t>2</a:t>
            </a:r>
            <a:endParaRPr sz="800">
              <a:latin typeface="Arial"/>
              <a:cs typeface="Arial"/>
            </a:endParaRPr>
          </a:p>
        </p:txBody>
      </p:sp>
      <p:sp>
        <p:nvSpPr>
          <p:cNvPr id="86" name="object 86"/>
          <p:cNvSpPr txBox="1"/>
          <p:nvPr/>
        </p:nvSpPr>
        <p:spPr>
          <a:xfrm>
            <a:off x="5716270" y="4921758"/>
            <a:ext cx="82550" cy="14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50" dirty="0">
                <a:solidFill>
                  <a:srgbClr val="969696"/>
                </a:solidFill>
                <a:latin typeface="Arial"/>
                <a:cs typeface="Arial"/>
              </a:rPr>
              <a:t>3</a:t>
            </a:r>
            <a:endParaRPr sz="800">
              <a:latin typeface="Arial"/>
              <a:cs typeface="Arial"/>
            </a:endParaRPr>
          </a:p>
        </p:txBody>
      </p:sp>
      <p:sp>
        <p:nvSpPr>
          <p:cNvPr id="87" name="object 87"/>
          <p:cNvSpPr txBox="1"/>
          <p:nvPr/>
        </p:nvSpPr>
        <p:spPr>
          <a:xfrm>
            <a:off x="5716270" y="4864100"/>
            <a:ext cx="82550" cy="14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50" dirty="0">
                <a:solidFill>
                  <a:srgbClr val="969696"/>
                </a:solidFill>
                <a:latin typeface="Arial"/>
                <a:cs typeface="Arial"/>
              </a:rPr>
              <a:t>4</a:t>
            </a:r>
            <a:endParaRPr sz="800">
              <a:latin typeface="Arial"/>
              <a:cs typeface="Arial"/>
            </a:endParaRPr>
          </a:p>
        </p:txBody>
      </p:sp>
      <p:sp>
        <p:nvSpPr>
          <p:cNvPr id="88" name="object 88"/>
          <p:cNvSpPr txBox="1"/>
          <p:nvPr/>
        </p:nvSpPr>
        <p:spPr>
          <a:xfrm>
            <a:off x="5716270" y="4806441"/>
            <a:ext cx="82550" cy="14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50" dirty="0">
                <a:solidFill>
                  <a:srgbClr val="969696"/>
                </a:solidFill>
                <a:latin typeface="Arial"/>
                <a:cs typeface="Arial"/>
              </a:rPr>
              <a:t>5</a:t>
            </a:r>
            <a:endParaRPr sz="800">
              <a:latin typeface="Arial"/>
              <a:cs typeface="Arial"/>
            </a:endParaRPr>
          </a:p>
        </p:txBody>
      </p:sp>
      <p:grpSp>
        <p:nvGrpSpPr>
          <p:cNvPr id="89" name="object 89"/>
          <p:cNvGrpSpPr/>
          <p:nvPr/>
        </p:nvGrpSpPr>
        <p:grpSpPr>
          <a:xfrm>
            <a:off x="4183379" y="5489257"/>
            <a:ext cx="4500880" cy="495934"/>
            <a:chOff x="4183379" y="5489257"/>
            <a:chExt cx="4500880" cy="495934"/>
          </a:xfrm>
        </p:grpSpPr>
        <p:pic>
          <p:nvPicPr>
            <p:cNvPr id="90" name="object 90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4183379" y="5536692"/>
              <a:ext cx="2287524" cy="448056"/>
            </a:xfrm>
            <a:prstGeom prst="rect">
              <a:avLst/>
            </a:prstGeom>
          </p:spPr>
        </p:pic>
        <p:sp>
          <p:nvSpPr>
            <p:cNvPr id="91" name="object 91"/>
            <p:cNvSpPr/>
            <p:nvPr/>
          </p:nvSpPr>
          <p:spPr>
            <a:xfrm>
              <a:off x="7031735" y="5494020"/>
              <a:ext cx="1647825" cy="382905"/>
            </a:xfrm>
            <a:custGeom>
              <a:avLst/>
              <a:gdLst/>
              <a:ahLst/>
              <a:cxnLst/>
              <a:rect l="l" t="t" r="r" b="b"/>
              <a:pathLst>
                <a:path w="1647825" h="382904">
                  <a:moveTo>
                    <a:pt x="0" y="306323"/>
                  </a:moveTo>
                  <a:lnTo>
                    <a:pt x="91440" y="306323"/>
                  </a:lnTo>
                </a:path>
                <a:path w="1647825" h="382904">
                  <a:moveTo>
                    <a:pt x="320040" y="306323"/>
                  </a:moveTo>
                  <a:lnTo>
                    <a:pt x="502920" y="306323"/>
                  </a:lnTo>
                </a:path>
                <a:path w="1647825" h="382904">
                  <a:moveTo>
                    <a:pt x="733044" y="306323"/>
                  </a:moveTo>
                  <a:lnTo>
                    <a:pt x="915924" y="306323"/>
                  </a:lnTo>
                </a:path>
                <a:path w="1647825" h="382904">
                  <a:moveTo>
                    <a:pt x="1144524" y="306323"/>
                  </a:moveTo>
                  <a:lnTo>
                    <a:pt x="1327404" y="306323"/>
                  </a:lnTo>
                </a:path>
                <a:path w="1647825" h="382904">
                  <a:moveTo>
                    <a:pt x="1556004" y="306323"/>
                  </a:moveTo>
                  <a:lnTo>
                    <a:pt x="1647444" y="306323"/>
                  </a:lnTo>
                </a:path>
                <a:path w="1647825" h="382904">
                  <a:moveTo>
                    <a:pt x="0" y="230123"/>
                  </a:moveTo>
                  <a:lnTo>
                    <a:pt x="91440" y="230123"/>
                  </a:lnTo>
                </a:path>
                <a:path w="1647825" h="382904">
                  <a:moveTo>
                    <a:pt x="320040" y="230123"/>
                  </a:moveTo>
                  <a:lnTo>
                    <a:pt x="502920" y="230123"/>
                  </a:lnTo>
                </a:path>
                <a:path w="1647825" h="382904">
                  <a:moveTo>
                    <a:pt x="733044" y="230123"/>
                  </a:moveTo>
                  <a:lnTo>
                    <a:pt x="915924" y="230123"/>
                  </a:lnTo>
                </a:path>
                <a:path w="1647825" h="382904">
                  <a:moveTo>
                    <a:pt x="1144524" y="230123"/>
                  </a:moveTo>
                  <a:lnTo>
                    <a:pt x="1327404" y="230123"/>
                  </a:lnTo>
                </a:path>
                <a:path w="1647825" h="382904">
                  <a:moveTo>
                    <a:pt x="1556004" y="230123"/>
                  </a:moveTo>
                  <a:lnTo>
                    <a:pt x="1647444" y="230123"/>
                  </a:lnTo>
                </a:path>
                <a:path w="1647825" h="382904">
                  <a:moveTo>
                    <a:pt x="0" y="153923"/>
                  </a:moveTo>
                  <a:lnTo>
                    <a:pt x="915924" y="153923"/>
                  </a:lnTo>
                </a:path>
                <a:path w="1647825" h="382904">
                  <a:moveTo>
                    <a:pt x="1144524" y="153923"/>
                  </a:moveTo>
                  <a:lnTo>
                    <a:pt x="1327404" y="153923"/>
                  </a:lnTo>
                </a:path>
                <a:path w="1647825" h="382904">
                  <a:moveTo>
                    <a:pt x="1556004" y="153923"/>
                  </a:moveTo>
                  <a:lnTo>
                    <a:pt x="1647444" y="153923"/>
                  </a:lnTo>
                </a:path>
                <a:path w="1647825" h="382904">
                  <a:moveTo>
                    <a:pt x="0" y="76199"/>
                  </a:moveTo>
                  <a:lnTo>
                    <a:pt x="1327404" y="76199"/>
                  </a:lnTo>
                </a:path>
                <a:path w="1647825" h="382904">
                  <a:moveTo>
                    <a:pt x="1556004" y="76199"/>
                  </a:moveTo>
                  <a:lnTo>
                    <a:pt x="1647444" y="76199"/>
                  </a:lnTo>
                </a:path>
                <a:path w="1647825" h="382904">
                  <a:moveTo>
                    <a:pt x="0" y="382523"/>
                  </a:moveTo>
                  <a:lnTo>
                    <a:pt x="1647444" y="382523"/>
                  </a:lnTo>
                </a:path>
                <a:path w="1647825" h="382904">
                  <a:moveTo>
                    <a:pt x="0" y="0"/>
                  </a:moveTo>
                  <a:lnTo>
                    <a:pt x="1647444" y="0"/>
                  </a:lnTo>
                </a:path>
                <a:path w="1647825" h="382904">
                  <a:moveTo>
                    <a:pt x="205740" y="0"/>
                  </a:moveTo>
                  <a:lnTo>
                    <a:pt x="205740" y="192023"/>
                  </a:lnTo>
                </a:path>
                <a:path w="1647825" h="382904">
                  <a:moveTo>
                    <a:pt x="618744" y="0"/>
                  </a:moveTo>
                  <a:lnTo>
                    <a:pt x="618744" y="176783"/>
                  </a:lnTo>
                </a:path>
                <a:path w="1647825" h="382904">
                  <a:moveTo>
                    <a:pt x="1030224" y="0"/>
                  </a:moveTo>
                  <a:lnTo>
                    <a:pt x="1030224" y="115823"/>
                  </a:lnTo>
                </a:path>
                <a:path w="1647825" h="382904">
                  <a:moveTo>
                    <a:pt x="1441704" y="0"/>
                  </a:moveTo>
                  <a:lnTo>
                    <a:pt x="1441704" y="38099"/>
                  </a:lnTo>
                </a:path>
                <a:path w="1647825" h="382904">
                  <a:moveTo>
                    <a:pt x="0" y="0"/>
                  </a:moveTo>
                  <a:lnTo>
                    <a:pt x="0" y="382523"/>
                  </a:lnTo>
                </a:path>
                <a:path w="1647825" h="382904">
                  <a:moveTo>
                    <a:pt x="411480" y="0"/>
                  </a:moveTo>
                  <a:lnTo>
                    <a:pt x="411480" y="382523"/>
                  </a:lnTo>
                </a:path>
                <a:path w="1647825" h="382904">
                  <a:moveTo>
                    <a:pt x="824484" y="0"/>
                  </a:moveTo>
                  <a:lnTo>
                    <a:pt x="824484" y="382523"/>
                  </a:lnTo>
                </a:path>
                <a:path w="1647825" h="382904">
                  <a:moveTo>
                    <a:pt x="1235964" y="0"/>
                  </a:moveTo>
                  <a:lnTo>
                    <a:pt x="1235964" y="382523"/>
                  </a:lnTo>
                </a:path>
                <a:path w="1647825" h="382904">
                  <a:moveTo>
                    <a:pt x="1647444" y="0"/>
                  </a:moveTo>
                  <a:lnTo>
                    <a:pt x="1647444" y="382523"/>
                  </a:lnTo>
                </a:path>
              </a:pathLst>
            </a:custGeom>
            <a:ln w="9525">
              <a:solidFill>
                <a:srgbClr val="4646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7123176" y="5532120"/>
              <a:ext cx="1464945" cy="344805"/>
            </a:xfrm>
            <a:custGeom>
              <a:avLst/>
              <a:gdLst/>
              <a:ahLst/>
              <a:cxnLst/>
              <a:rect l="l" t="t" r="r" b="b"/>
              <a:pathLst>
                <a:path w="1464945" h="344804">
                  <a:moveTo>
                    <a:pt x="228600" y="153924"/>
                  </a:moveTo>
                  <a:lnTo>
                    <a:pt x="0" y="153924"/>
                  </a:lnTo>
                  <a:lnTo>
                    <a:pt x="0" y="344424"/>
                  </a:lnTo>
                  <a:lnTo>
                    <a:pt x="228600" y="344424"/>
                  </a:lnTo>
                  <a:lnTo>
                    <a:pt x="228600" y="153924"/>
                  </a:lnTo>
                  <a:close/>
                </a:path>
                <a:path w="1464945" h="344804">
                  <a:moveTo>
                    <a:pt x="641604" y="138684"/>
                  </a:moveTo>
                  <a:lnTo>
                    <a:pt x="411480" y="138684"/>
                  </a:lnTo>
                  <a:lnTo>
                    <a:pt x="411480" y="344424"/>
                  </a:lnTo>
                  <a:lnTo>
                    <a:pt x="641604" y="344424"/>
                  </a:lnTo>
                  <a:lnTo>
                    <a:pt x="641604" y="138684"/>
                  </a:lnTo>
                  <a:close/>
                </a:path>
                <a:path w="1464945" h="344804">
                  <a:moveTo>
                    <a:pt x="1053084" y="77724"/>
                  </a:moveTo>
                  <a:lnTo>
                    <a:pt x="824484" y="77724"/>
                  </a:lnTo>
                  <a:lnTo>
                    <a:pt x="824484" y="344424"/>
                  </a:lnTo>
                  <a:lnTo>
                    <a:pt x="1053084" y="344424"/>
                  </a:lnTo>
                  <a:lnTo>
                    <a:pt x="1053084" y="77724"/>
                  </a:lnTo>
                  <a:close/>
                </a:path>
                <a:path w="1464945" h="344804">
                  <a:moveTo>
                    <a:pt x="1464564" y="0"/>
                  </a:moveTo>
                  <a:lnTo>
                    <a:pt x="1235964" y="0"/>
                  </a:lnTo>
                  <a:lnTo>
                    <a:pt x="1235964" y="344424"/>
                  </a:lnTo>
                  <a:lnTo>
                    <a:pt x="1464564" y="344424"/>
                  </a:lnTo>
                  <a:lnTo>
                    <a:pt x="1464564" y="0"/>
                  </a:lnTo>
                  <a:close/>
                </a:path>
              </a:pathLst>
            </a:custGeom>
            <a:solidFill>
              <a:srgbClr val="00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3" name="object 93"/>
          <p:cNvSpPr txBox="1"/>
          <p:nvPr/>
        </p:nvSpPr>
        <p:spPr>
          <a:xfrm>
            <a:off x="4776596" y="5277739"/>
            <a:ext cx="105854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0" dirty="0">
                <a:solidFill>
                  <a:srgbClr val="006FC0"/>
                </a:solidFill>
                <a:latin typeface="Arial"/>
                <a:cs typeface="Arial"/>
              </a:rPr>
              <a:t>Small</a:t>
            </a:r>
            <a:r>
              <a:rPr sz="1200" spc="-45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1200" spc="-10" dirty="0">
                <a:solidFill>
                  <a:srgbClr val="006FC0"/>
                </a:solidFill>
                <a:latin typeface="Arial"/>
                <a:cs typeface="Arial"/>
              </a:rPr>
              <a:t>multiples</a:t>
            </a:r>
            <a:endParaRPr sz="1200">
              <a:latin typeface="Arial"/>
              <a:cs typeface="Arial"/>
            </a:endParaRPr>
          </a:p>
        </p:txBody>
      </p:sp>
      <p:sp>
        <p:nvSpPr>
          <p:cNvPr id="94" name="object 94"/>
          <p:cNvSpPr txBox="1"/>
          <p:nvPr/>
        </p:nvSpPr>
        <p:spPr>
          <a:xfrm>
            <a:off x="4878704" y="3597351"/>
            <a:ext cx="85598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006FC0"/>
                </a:solidFill>
                <a:latin typeface="Arial"/>
                <a:cs typeface="Arial"/>
              </a:rPr>
              <a:t>Bullet</a:t>
            </a:r>
            <a:r>
              <a:rPr sz="1200" spc="25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1200" spc="-10" dirty="0">
                <a:solidFill>
                  <a:srgbClr val="006FC0"/>
                </a:solidFill>
                <a:latin typeface="Arial"/>
                <a:cs typeface="Arial"/>
              </a:rPr>
              <a:t>graph</a:t>
            </a:r>
            <a:endParaRPr sz="1200">
              <a:latin typeface="Arial"/>
              <a:cs typeface="Arial"/>
            </a:endParaRPr>
          </a:p>
        </p:txBody>
      </p:sp>
      <p:sp>
        <p:nvSpPr>
          <p:cNvPr id="95" name="object 95"/>
          <p:cNvSpPr txBox="1"/>
          <p:nvPr/>
        </p:nvSpPr>
        <p:spPr>
          <a:xfrm>
            <a:off x="4942713" y="4505070"/>
            <a:ext cx="7270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044B35"/>
                </a:solidFill>
                <a:latin typeface="Arial"/>
                <a:cs typeface="Arial"/>
              </a:rPr>
              <a:t>Sparklines</a:t>
            </a:r>
            <a:endParaRPr sz="1200">
              <a:latin typeface="Arial"/>
              <a:cs typeface="Arial"/>
            </a:endParaRPr>
          </a:p>
        </p:txBody>
      </p:sp>
      <p:sp>
        <p:nvSpPr>
          <p:cNvPr id="96" name="object 96"/>
          <p:cNvSpPr txBox="1"/>
          <p:nvPr/>
        </p:nvSpPr>
        <p:spPr>
          <a:xfrm>
            <a:off x="4928996" y="2915792"/>
            <a:ext cx="75374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0000"/>
                </a:solidFill>
                <a:latin typeface="Arial"/>
                <a:cs typeface="Arial"/>
              </a:rPr>
              <a:t>Line</a:t>
            </a:r>
            <a:r>
              <a:rPr sz="1200" spc="-2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200" spc="-10" dirty="0">
                <a:solidFill>
                  <a:srgbClr val="FF0000"/>
                </a:solidFill>
                <a:latin typeface="Arial"/>
                <a:cs typeface="Arial"/>
              </a:rPr>
              <a:t>graph</a:t>
            </a:r>
            <a:endParaRPr sz="1200">
              <a:latin typeface="Arial"/>
              <a:cs typeface="Arial"/>
            </a:endParaRPr>
          </a:p>
        </p:txBody>
      </p:sp>
      <p:sp>
        <p:nvSpPr>
          <p:cNvPr id="97" name="object 97"/>
          <p:cNvSpPr txBox="1"/>
          <p:nvPr/>
        </p:nvSpPr>
        <p:spPr>
          <a:xfrm>
            <a:off x="4979289" y="2225421"/>
            <a:ext cx="65405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6F2F9F"/>
                </a:solidFill>
                <a:latin typeface="Arial"/>
                <a:cs typeface="Arial"/>
              </a:rPr>
              <a:t>Bar</a:t>
            </a:r>
            <a:r>
              <a:rPr sz="1200" spc="-60" dirty="0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sz="1200" spc="-10" dirty="0">
                <a:solidFill>
                  <a:srgbClr val="6F2F9F"/>
                </a:solidFill>
                <a:latin typeface="Arial"/>
                <a:cs typeface="Arial"/>
              </a:rPr>
              <a:t>chart</a:t>
            </a:r>
            <a:endParaRPr sz="1200">
              <a:latin typeface="Arial"/>
              <a:cs typeface="Arial"/>
            </a:endParaRPr>
          </a:p>
        </p:txBody>
      </p:sp>
      <p:sp>
        <p:nvSpPr>
          <p:cNvPr id="98" name="object 98"/>
          <p:cNvSpPr txBox="1"/>
          <p:nvPr/>
        </p:nvSpPr>
        <p:spPr>
          <a:xfrm>
            <a:off x="7546593" y="5931509"/>
            <a:ext cx="63563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005F5F"/>
                </a:solidFill>
                <a:latin typeface="Arial"/>
                <a:cs typeface="Arial"/>
              </a:rPr>
              <a:t>Gridlines</a:t>
            </a:r>
            <a:endParaRPr sz="1200">
              <a:latin typeface="Arial"/>
              <a:cs typeface="Arial"/>
            </a:endParaRPr>
          </a:p>
        </p:txBody>
      </p:sp>
      <p:sp>
        <p:nvSpPr>
          <p:cNvPr id="99" name="object 99"/>
          <p:cNvSpPr txBox="1"/>
          <p:nvPr/>
        </p:nvSpPr>
        <p:spPr>
          <a:xfrm>
            <a:off x="7388097" y="5255514"/>
            <a:ext cx="9525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006FC0"/>
                </a:solidFill>
                <a:latin typeface="Arial"/>
                <a:cs typeface="Arial"/>
              </a:rPr>
              <a:t>Overcrowded</a:t>
            </a:r>
            <a:endParaRPr sz="1200">
              <a:latin typeface="Arial"/>
              <a:cs typeface="Arial"/>
            </a:endParaRPr>
          </a:p>
        </p:txBody>
      </p:sp>
      <p:sp>
        <p:nvSpPr>
          <p:cNvPr id="100" name="object 100"/>
          <p:cNvSpPr txBox="1"/>
          <p:nvPr/>
        </p:nvSpPr>
        <p:spPr>
          <a:xfrm>
            <a:off x="7255509" y="3575684"/>
            <a:ext cx="12020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464646"/>
                </a:solidFill>
                <a:latin typeface="Arial"/>
                <a:cs typeface="Arial"/>
              </a:rPr>
              <a:t>Dark</a:t>
            </a:r>
            <a:r>
              <a:rPr sz="1200" spc="-45" dirty="0">
                <a:solidFill>
                  <a:srgbClr val="464646"/>
                </a:solidFill>
                <a:latin typeface="Arial"/>
                <a:cs typeface="Arial"/>
              </a:rPr>
              <a:t> </a:t>
            </a:r>
            <a:r>
              <a:rPr sz="1200" spc="-10" dirty="0">
                <a:solidFill>
                  <a:srgbClr val="464646"/>
                </a:solidFill>
                <a:latin typeface="Arial"/>
                <a:cs typeface="Arial"/>
              </a:rPr>
              <a:t>background</a:t>
            </a:r>
            <a:endParaRPr sz="1200">
              <a:latin typeface="Arial"/>
              <a:cs typeface="Arial"/>
            </a:endParaRPr>
          </a:p>
        </p:txBody>
      </p:sp>
      <p:sp>
        <p:nvSpPr>
          <p:cNvPr id="101" name="object 101"/>
          <p:cNvSpPr txBox="1"/>
          <p:nvPr/>
        </p:nvSpPr>
        <p:spPr>
          <a:xfrm>
            <a:off x="7303389" y="4482541"/>
            <a:ext cx="117602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037C39"/>
                </a:solidFill>
                <a:latin typeface="Arial"/>
                <a:cs typeface="Arial"/>
              </a:rPr>
              <a:t>No</a:t>
            </a:r>
            <a:r>
              <a:rPr sz="1200" spc="5" dirty="0">
                <a:solidFill>
                  <a:srgbClr val="037C39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37C39"/>
                </a:solidFill>
                <a:latin typeface="Arial"/>
                <a:cs typeface="Arial"/>
              </a:rPr>
              <a:t>zero</a:t>
            </a:r>
            <a:r>
              <a:rPr sz="1200" spc="10" dirty="0">
                <a:solidFill>
                  <a:srgbClr val="037C39"/>
                </a:solidFill>
                <a:latin typeface="Arial"/>
                <a:cs typeface="Arial"/>
              </a:rPr>
              <a:t> </a:t>
            </a:r>
            <a:r>
              <a:rPr sz="1200" spc="-10" dirty="0">
                <a:solidFill>
                  <a:srgbClr val="037C39"/>
                </a:solidFill>
                <a:latin typeface="Arial"/>
                <a:cs typeface="Arial"/>
              </a:rPr>
              <a:t>baseline</a:t>
            </a:r>
            <a:endParaRPr sz="1200">
              <a:latin typeface="Arial"/>
              <a:cs typeface="Arial"/>
            </a:endParaRPr>
          </a:p>
        </p:txBody>
      </p:sp>
      <p:sp>
        <p:nvSpPr>
          <p:cNvPr id="102" name="object 102"/>
          <p:cNvSpPr txBox="1"/>
          <p:nvPr/>
        </p:nvSpPr>
        <p:spPr>
          <a:xfrm>
            <a:off x="7534402" y="2893821"/>
            <a:ext cx="66230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C000"/>
                </a:solidFill>
                <a:latin typeface="Arial"/>
                <a:cs typeface="Arial"/>
              </a:rPr>
              <a:t>3D</a:t>
            </a:r>
            <a:r>
              <a:rPr sz="1200" spc="-25" dirty="0">
                <a:solidFill>
                  <a:srgbClr val="FFC000"/>
                </a:solidFill>
                <a:latin typeface="Arial"/>
                <a:cs typeface="Arial"/>
              </a:rPr>
              <a:t> </a:t>
            </a:r>
            <a:r>
              <a:rPr sz="1200" spc="-10" dirty="0">
                <a:solidFill>
                  <a:srgbClr val="FFC000"/>
                </a:solidFill>
                <a:latin typeface="Arial"/>
                <a:cs typeface="Arial"/>
              </a:rPr>
              <a:t>graph</a:t>
            </a:r>
            <a:endParaRPr sz="1200">
              <a:latin typeface="Arial"/>
              <a:cs typeface="Arial"/>
            </a:endParaRPr>
          </a:p>
        </p:txBody>
      </p:sp>
      <p:sp>
        <p:nvSpPr>
          <p:cNvPr id="103" name="object 103"/>
          <p:cNvSpPr txBox="1"/>
          <p:nvPr/>
        </p:nvSpPr>
        <p:spPr>
          <a:xfrm>
            <a:off x="7551546" y="2203196"/>
            <a:ext cx="62674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35" dirty="0">
                <a:solidFill>
                  <a:srgbClr val="2E2E2E"/>
                </a:solidFill>
                <a:latin typeface="Arial"/>
                <a:cs typeface="Arial"/>
              </a:rPr>
              <a:t>Pie </a:t>
            </a:r>
            <a:r>
              <a:rPr sz="1200" spc="-10" dirty="0">
                <a:solidFill>
                  <a:srgbClr val="2E2E2E"/>
                </a:solidFill>
                <a:latin typeface="Arial"/>
                <a:cs typeface="Arial"/>
              </a:rPr>
              <a:t>chart</a:t>
            </a:r>
            <a:endParaRPr sz="1200">
              <a:latin typeface="Arial"/>
              <a:cs typeface="Arial"/>
            </a:endParaRPr>
          </a:p>
        </p:txBody>
      </p:sp>
      <p:sp>
        <p:nvSpPr>
          <p:cNvPr id="104" name="object 104"/>
          <p:cNvSpPr txBox="1"/>
          <p:nvPr/>
        </p:nvSpPr>
        <p:spPr>
          <a:xfrm>
            <a:off x="5104638" y="1302511"/>
            <a:ext cx="4711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u="sng" spc="-25" dirty="0">
                <a:solidFill>
                  <a:srgbClr val="0A976C"/>
                </a:solidFill>
                <a:uFill>
                  <a:solidFill>
                    <a:srgbClr val="0A976C"/>
                  </a:solidFill>
                </a:uFill>
                <a:latin typeface="Arial"/>
                <a:cs typeface="Arial"/>
              </a:rPr>
              <a:t>DOs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5" name="object 105"/>
          <p:cNvSpPr txBox="1"/>
          <p:nvPr/>
        </p:nvSpPr>
        <p:spPr>
          <a:xfrm>
            <a:off x="7496047" y="1307719"/>
            <a:ext cx="7924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u="sng" spc="-60" dirty="0">
                <a:solidFill>
                  <a:srgbClr val="464646"/>
                </a:solidFill>
                <a:uFill>
                  <a:solidFill>
                    <a:srgbClr val="464646"/>
                  </a:solidFill>
                </a:uFill>
                <a:latin typeface="Arial"/>
                <a:cs typeface="Arial"/>
              </a:rPr>
              <a:t>DON’Ts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6" name="object 106"/>
          <p:cNvSpPr/>
          <p:nvPr/>
        </p:nvSpPr>
        <p:spPr>
          <a:xfrm>
            <a:off x="912113" y="4174997"/>
            <a:ext cx="833755" cy="1842770"/>
          </a:xfrm>
          <a:custGeom>
            <a:avLst/>
            <a:gdLst/>
            <a:ahLst/>
            <a:cxnLst/>
            <a:rect l="l" t="t" r="r" b="b"/>
            <a:pathLst>
              <a:path w="833755" h="1842770">
                <a:moveTo>
                  <a:pt x="0" y="1842515"/>
                </a:moveTo>
                <a:lnTo>
                  <a:pt x="833627" y="1842515"/>
                </a:lnTo>
                <a:lnTo>
                  <a:pt x="833627" y="0"/>
                </a:lnTo>
                <a:lnTo>
                  <a:pt x="0" y="0"/>
                </a:lnTo>
                <a:lnTo>
                  <a:pt x="0" y="1842515"/>
                </a:lnTo>
                <a:close/>
              </a:path>
            </a:pathLst>
          </a:custGeom>
          <a:ln w="28575">
            <a:solidFill>
              <a:srgbClr val="E8333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6347" rIns="0" bIns="0" rtlCol="0">
            <a:spAutoFit/>
          </a:bodyPr>
          <a:lstStyle/>
          <a:p>
            <a:pPr marL="2392045">
              <a:lnSpc>
                <a:spcPts val="1250"/>
              </a:lnSpc>
            </a:pPr>
            <a:fld id="{81D60167-4931-47E6-BA6A-407CBD079E47}" type="slidenum">
              <a:rPr spc="-25" dirty="0"/>
              <a:t>227</a:t>
            </a:fld>
            <a:endParaRPr spc="-25" dirty="0"/>
          </a:p>
        </p:txBody>
      </p:sp>
      <p:sp>
        <p:nvSpPr>
          <p:cNvPr id="108" name="object 10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/>
              <a:t>©</a:t>
            </a:r>
            <a:r>
              <a:rPr spc="-15" dirty="0"/>
              <a:t> </a:t>
            </a:r>
            <a:r>
              <a:rPr dirty="0"/>
              <a:t>The</a:t>
            </a:r>
            <a:r>
              <a:rPr spc="-30" dirty="0"/>
              <a:t> </a:t>
            </a:r>
            <a:r>
              <a:rPr dirty="0"/>
              <a:t>KPI</a:t>
            </a:r>
            <a:r>
              <a:rPr spc="-5" dirty="0"/>
              <a:t> </a:t>
            </a:r>
            <a:r>
              <a:rPr dirty="0"/>
              <a:t>Institute</a:t>
            </a:r>
            <a:r>
              <a:rPr spc="-20" dirty="0"/>
              <a:t> 2023</a:t>
            </a:r>
          </a:p>
        </p:txBody>
      </p:sp>
    </p:spTree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09258" rIns="0" bIns="0" rtlCol="0">
            <a:spAutoFit/>
          </a:bodyPr>
          <a:lstStyle/>
          <a:p>
            <a:pPr marL="31115">
              <a:lnSpc>
                <a:spcPct val="100000"/>
              </a:lnSpc>
              <a:spcBef>
                <a:spcPts val="100"/>
              </a:spcBef>
            </a:pPr>
            <a:r>
              <a:rPr dirty="0"/>
              <a:t>COMMONLY</a:t>
            </a:r>
            <a:r>
              <a:rPr spc="45" dirty="0"/>
              <a:t> </a:t>
            </a:r>
            <a:r>
              <a:rPr spc="275" dirty="0"/>
              <a:t>USED</a:t>
            </a:r>
            <a:r>
              <a:rPr spc="80" dirty="0"/>
              <a:t> </a:t>
            </a:r>
            <a:r>
              <a:rPr spc="145" dirty="0"/>
              <a:t>GRAPHS</a:t>
            </a:r>
            <a:r>
              <a:rPr spc="90" dirty="0"/>
              <a:t> </a:t>
            </a:r>
            <a:r>
              <a:rPr spc="185" dirty="0"/>
              <a:t>IN</a:t>
            </a:r>
            <a:r>
              <a:rPr spc="70" dirty="0"/>
              <a:t> </a:t>
            </a:r>
            <a:r>
              <a:rPr spc="110" dirty="0"/>
              <a:t>PRACTICE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3270503" y="2550414"/>
            <a:ext cx="2186940" cy="360045"/>
            <a:chOff x="3270503" y="2550414"/>
            <a:chExt cx="2186940" cy="360045"/>
          </a:xfrm>
        </p:grpSpPr>
        <p:sp>
          <p:nvSpPr>
            <p:cNvPr id="4" name="object 4"/>
            <p:cNvSpPr/>
            <p:nvPr/>
          </p:nvSpPr>
          <p:spPr>
            <a:xfrm>
              <a:off x="3270503" y="2616708"/>
              <a:ext cx="2186940" cy="245745"/>
            </a:xfrm>
            <a:custGeom>
              <a:avLst/>
              <a:gdLst/>
              <a:ahLst/>
              <a:cxnLst/>
              <a:rect l="l" t="t" r="r" b="b"/>
              <a:pathLst>
                <a:path w="2186940" h="245744">
                  <a:moveTo>
                    <a:pt x="2186940" y="0"/>
                  </a:moveTo>
                  <a:lnTo>
                    <a:pt x="0" y="0"/>
                  </a:lnTo>
                  <a:lnTo>
                    <a:pt x="0" y="245363"/>
                  </a:lnTo>
                  <a:lnTo>
                    <a:pt x="2186940" y="245363"/>
                  </a:lnTo>
                  <a:lnTo>
                    <a:pt x="2186940" y="0"/>
                  </a:lnTo>
                  <a:close/>
                </a:path>
              </a:pathLst>
            </a:custGeom>
            <a:solidFill>
              <a:srgbClr val="A6A6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232653" y="2550414"/>
              <a:ext cx="0" cy="360045"/>
            </a:xfrm>
            <a:custGeom>
              <a:avLst/>
              <a:gdLst/>
              <a:ahLst/>
              <a:cxnLst/>
              <a:rect l="l" t="t" r="r" b="b"/>
              <a:pathLst>
                <a:path h="360044">
                  <a:moveTo>
                    <a:pt x="0" y="0"/>
                  </a:moveTo>
                  <a:lnTo>
                    <a:pt x="0" y="360045"/>
                  </a:lnTo>
                </a:path>
              </a:pathLst>
            </a:custGeom>
            <a:ln w="28575">
              <a:solidFill>
                <a:srgbClr val="5F5F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3270503" y="2149601"/>
            <a:ext cx="1249680" cy="360045"/>
            <a:chOff x="3270503" y="2149601"/>
            <a:chExt cx="1249680" cy="360045"/>
          </a:xfrm>
        </p:grpSpPr>
        <p:sp>
          <p:nvSpPr>
            <p:cNvPr id="7" name="object 7"/>
            <p:cNvSpPr/>
            <p:nvPr/>
          </p:nvSpPr>
          <p:spPr>
            <a:xfrm>
              <a:off x="3270503" y="2206751"/>
              <a:ext cx="1249680" cy="247015"/>
            </a:xfrm>
            <a:custGeom>
              <a:avLst/>
              <a:gdLst/>
              <a:ahLst/>
              <a:cxnLst/>
              <a:rect l="l" t="t" r="r" b="b"/>
              <a:pathLst>
                <a:path w="1249679" h="247014">
                  <a:moveTo>
                    <a:pt x="1249680" y="0"/>
                  </a:moveTo>
                  <a:lnTo>
                    <a:pt x="0" y="0"/>
                  </a:lnTo>
                  <a:lnTo>
                    <a:pt x="0" y="246887"/>
                  </a:lnTo>
                  <a:lnTo>
                    <a:pt x="1249680" y="246887"/>
                  </a:lnTo>
                  <a:lnTo>
                    <a:pt x="1249680" y="0"/>
                  </a:lnTo>
                  <a:close/>
                </a:path>
              </a:pathLst>
            </a:custGeom>
            <a:solidFill>
              <a:srgbClr val="A6A6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345685" y="2149601"/>
              <a:ext cx="0" cy="360045"/>
            </a:xfrm>
            <a:custGeom>
              <a:avLst/>
              <a:gdLst/>
              <a:ahLst/>
              <a:cxnLst/>
              <a:rect l="l" t="t" r="r" b="b"/>
              <a:pathLst>
                <a:path h="360044">
                  <a:moveTo>
                    <a:pt x="0" y="0"/>
                  </a:moveTo>
                  <a:lnTo>
                    <a:pt x="0" y="360045"/>
                  </a:lnTo>
                </a:path>
              </a:pathLst>
            </a:custGeom>
            <a:ln w="28575">
              <a:solidFill>
                <a:srgbClr val="5F5F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/>
          <p:nvPr/>
        </p:nvSpPr>
        <p:spPr>
          <a:xfrm>
            <a:off x="798576" y="2357627"/>
            <a:ext cx="231775" cy="485140"/>
          </a:xfrm>
          <a:custGeom>
            <a:avLst/>
            <a:gdLst/>
            <a:ahLst/>
            <a:cxnLst/>
            <a:rect l="l" t="t" r="r" b="b"/>
            <a:pathLst>
              <a:path w="231775" h="485139">
                <a:moveTo>
                  <a:pt x="231648" y="0"/>
                </a:moveTo>
                <a:lnTo>
                  <a:pt x="0" y="0"/>
                </a:lnTo>
                <a:lnTo>
                  <a:pt x="0" y="484632"/>
                </a:lnTo>
                <a:lnTo>
                  <a:pt x="231648" y="484632"/>
                </a:lnTo>
                <a:lnTo>
                  <a:pt x="231648" y="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214627" y="2318004"/>
            <a:ext cx="230504" cy="524510"/>
          </a:xfrm>
          <a:custGeom>
            <a:avLst/>
            <a:gdLst/>
            <a:ahLst/>
            <a:cxnLst/>
            <a:rect l="l" t="t" r="r" b="b"/>
            <a:pathLst>
              <a:path w="230505" h="524510">
                <a:moveTo>
                  <a:pt x="230124" y="0"/>
                </a:moveTo>
                <a:lnTo>
                  <a:pt x="0" y="0"/>
                </a:lnTo>
                <a:lnTo>
                  <a:pt x="0" y="524256"/>
                </a:lnTo>
                <a:lnTo>
                  <a:pt x="230124" y="524256"/>
                </a:lnTo>
                <a:lnTo>
                  <a:pt x="230124" y="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630679" y="2162555"/>
            <a:ext cx="230504" cy="680085"/>
          </a:xfrm>
          <a:custGeom>
            <a:avLst/>
            <a:gdLst/>
            <a:ahLst/>
            <a:cxnLst/>
            <a:rect l="l" t="t" r="r" b="b"/>
            <a:pathLst>
              <a:path w="230505" h="680085">
                <a:moveTo>
                  <a:pt x="230124" y="0"/>
                </a:moveTo>
                <a:lnTo>
                  <a:pt x="0" y="0"/>
                </a:lnTo>
                <a:lnTo>
                  <a:pt x="0" y="679704"/>
                </a:lnTo>
                <a:lnTo>
                  <a:pt x="230124" y="679704"/>
                </a:lnTo>
                <a:lnTo>
                  <a:pt x="230124" y="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046732" y="1969007"/>
            <a:ext cx="230504" cy="873760"/>
          </a:xfrm>
          <a:custGeom>
            <a:avLst/>
            <a:gdLst/>
            <a:ahLst/>
            <a:cxnLst/>
            <a:rect l="l" t="t" r="r" b="b"/>
            <a:pathLst>
              <a:path w="230505" h="873760">
                <a:moveTo>
                  <a:pt x="230124" y="0"/>
                </a:moveTo>
                <a:lnTo>
                  <a:pt x="0" y="0"/>
                </a:lnTo>
                <a:lnTo>
                  <a:pt x="0" y="873251"/>
                </a:lnTo>
                <a:lnTo>
                  <a:pt x="230124" y="873251"/>
                </a:lnTo>
                <a:lnTo>
                  <a:pt x="230124" y="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3" name="object 13"/>
          <p:cNvGrpSpPr/>
          <p:nvPr/>
        </p:nvGrpSpPr>
        <p:grpSpPr>
          <a:xfrm>
            <a:off x="6281928" y="3896867"/>
            <a:ext cx="2455545" cy="1140460"/>
            <a:chOff x="6281928" y="3896867"/>
            <a:chExt cx="2455545" cy="1140460"/>
          </a:xfrm>
        </p:grpSpPr>
        <p:sp>
          <p:nvSpPr>
            <p:cNvPr id="14" name="object 14"/>
            <p:cNvSpPr/>
            <p:nvPr/>
          </p:nvSpPr>
          <p:spPr>
            <a:xfrm>
              <a:off x="6281928" y="3896867"/>
              <a:ext cx="2455545" cy="1140460"/>
            </a:xfrm>
            <a:custGeom>
              <a:avLst/>
              <a:gdLst/>
              <a:ahLst/>
              <a:cxnLst/>
              <a:rect l="l" t="t" r="r" b="b"/>
              <a:pathLst>
                <a:path w="2455545" h="1140460">
                  <a:moveTo>
                    <a:pt x="2455164" y="787908"/>
                  </a:moveTo>
                  <a:lnTo>
                    <a:pt x="0" y="787908"/>
                  </a:lnTo>
                  <a:lnTo>
                    <a:pt x="0" y="1139952"/>
                  </a:lnTo>
                  <a:lnTo>
                    <a:pt x="2455164" y="1139952"/>
                  </a:lnTo>
                  <a:lnTo>
                    <a:pt x="2455164" y="787908"/>
                  </a:lnTo>
                  <a:close/>
                </a:path>
                <a:path w="2455545" h="1140460">
                  <a:moveTo>
                    <a:pt x="2455164" y="393192"/>
                  </a:moveTo>
                  <a:lnTo>
                    <a:pt x="0" y="393192"/>
                  </a:lnTo>
                  <a:lnTo>
                    <a:pt x="0" y="746760"/>
                  </a:lnTo>
                  <a:lnTo>
                    <a:pt x="2455164" y="746760"/>
                  </a:lnTo>
                  <a:lnTo>
                    <a:pt x="2455164" y="393192"/>
                  </a:lnTo>
                  <a:close/>
                </a:path>
                <a:path w="2455545" h="1140460">
                  <a:moveTo>
                    <a:pt x="2455164" y="0"/>
                  </a:moveTo>
                  <a:lnTo>
                    <a:pt x="0" y="0"/>
                  </a:lnTo>
                  <a:lnTo>
                    <a:pt x="0" y="353568"/>
                  </a:lnTo>
                  <a:lnTo>
                    <a:pt x="2455164" y="353568"/>
                  </a:lnTo>
                  <a:lnTo>
                    <a:pt x="2455164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6442710" y="4056125"/>
              <a:ext cx="1576070" cy="116205"/>
            </a:xfrm>
            <a:custGeom>
              <a:avLst/>
              <a:gdLst/>
              <a:ahLst/>
              <a:cxnLst/>
              <a:rect l="l" t="t" r="r" b="b"/>
              <a:pathLst>
                <a:path w="1576070" h="116204">
                  <a:moveTo>
                    <a:pt x="0" y="0"/>
                  </a:moveTo>
                  <a:lnTo>
                    <a:pt x="525780" y="115824"/>
                  </a:lnTo>
                  <a:lnTo>
                    <a:pt x="1050036" y="86868"/>
                  </a:lnTo>
                  <a:lnTo>
                    <a:pt x="1575815" y="0"/>
                  </a:lnTo>
                </a:path>
              </a:pathLst>
            </a:custGeom>
            <a:ln w="28575">
              <a:solidFill>
                <a:srgbClr val="A6A6A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06578" y="4019359"/>
              <a:ext cx="73533" cy="73532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30834" y="4135183"/>
              <a:ext cx="73532" cy="73533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56614" y="4106227"/>
              <a:ext cx="73532" cy="73533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980870" y="4019359"/>
              <a:ext cx="73533" cy="73532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6454902" y="4827269"/>
              <a:ext cx="1574800" cy="86995"/>
            </a:xfrm>
            <a:custGeom>
              <a:avLst/>
              <a:gdLst/>
              <a:ahLst/>
              <a:cxnLst/>
              <a:rect l="l" t="t" r="r" b="b"/>
              <a:pathLst>
                <a:path w="1574800" h="86995">
                  <a:moveTo>
                    <a:pt x="0" y="86867"/>
                  </a:moveTo>
                  <a:lnTo>
                    <a:pt x="524255" y="86867"/>
                  </a:lnTo>
                  <a:lnTo>
                    <a:pt x="1050036" y="57911"/>
                  </a:lnTo>
                  <a:lnTo>
                    <a:pt x="1574292" y="0"/>
                  </a:lnTo>
                </a:path>
              </a:pathLst>
            </a:custGeom>
            <a:ln w="28575">
              <a:solidFill>
                <a:srgbClr val="A6A6A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418008" y="4878006"/>
              <a:ext cx="73532" cy="73532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943788" y="4878006"/>
              <a:ext cx="73532" cy="73532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468044" y="4849050"/>
              <a:ext cx="73533" cy="73532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993824" y="4791138"/>
              <a:ext cx="73533" cy="73532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6459474" y="4411217"/>
              <a:ext cx="1574800" cy="149860"/>
            </a:xfrm>
            <a:custGeom>
              <a:avLst/>
              <a:gdLst/>
              <a:ahLst/>
              <a:cxnLst/>
              <a:rect l="l" t="t" r="r" b="b"/>
              <a:pathLst>
                <a:path w="1574800" h="149860">
                  <a:moveTo>
                    <a:pt x="0" y="115823"/>
                  </a:moveTo>
                  <a:lnTo>
                    <a:pt x="524255" y="149351"/>
                  </a:lnTo>
                  <a:lnTo>
                    <a:pt x="1050035" y="0"/>
                  </a:lnTo>
                  <a:lnTo>
                    <a:pt x="1574292" y="91439"/>
                  </a:lnTo>
                </a:path>
              </a:pathLst>
            </a:custGeom>
            <a:ln w="28575">
              <a:solidFill>
                <a:srgbClr val="A6A6A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21818" y="4490021"/>
              <a:ext cx="73533" cy="73533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947598" y="4525073"/>
              <a:ext cx="73533" cy="73532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71854" y="4374197"/>
              <a:ext cx="73532" cy="73532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997634" y="4467161"/>
              <a:ext cx="73532" cy="73532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202168" y="3979163"/>
              <a:ext cx="240791" cy="187452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202168" y="4767071"/>
              <a:ext cx="240791" cy="187451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202168" y="4373879"/>
              <a:ext cx="240791" cy="187451"/>
            </a:xfrm>
            <a:prstGeom prst="rect">
              <a:avLst/>
            </a:prstGeom>
          </p:spPr>
        </p:pic>
      </p:grpSp>
      <p:sp>
        <p:nvSpPr>
          <p:cNvPr id="33" name="object 33"/>
          <p:cNvSpPr txBox="1"/>
          <p:nvPr/>
        </p:nvSpPr>
        <p:spPr>
          <a:xfrm>
            <a:off x="6281928" y="3992371"/>
            <a:ext cx="2455545" cy="9505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01545">
              <a:lnSpc>
                <a:spcPct val="100000"/>
              </a:lnSpc>
              <a:spcBef>
                <a:spcPts val="100"/>
              </a:spcBef>
            </a:pPr>
            <a:r>
              <a:rPr sz="900" spc="-25" dirty="0">
                <a:solidFill>
                  <a:srgbClr val="464646"/>
                </a:solidFill>
                <a:latin typeface="Century Gothic"/>
                <a:cs typeface="Century Gothic"/>
              </a:rPr>
              <a:t>X%</a:t>
            </a:r>
            <a:endParaRPr sz="900">
              <a:latin typeface="Century Gothic"/>
              <a:cs typeface="Century Gothic"/>
            </a:endParaRPr>
          </a:p>
          <a:p>
            <a:pPr marL="2201545" marR="73660">
              <a:lnSpc>
                <a:spcPct val="286900"/>
              </a:lnSpc>
              <a:spcBef>
                <a:spcPts val="5"/>
              </a:spcBef>
            </a:pPr>
            <a:r>
              <a:rPr sz="900" spc="-25" dirty="0">
                <a:solidFill>
                  <a:srgbClr val="464646"/>
                </a:solidFill>
                <a:latin typeface="Century Gothic"/>
                <a:cs typeface="Century Gothic"/>
              </a:rPr>
              <a:t>X% X%</a:t>
            </a:r>
            <a:endParaRPr sz="900">
              <a:latin typeface="Century Gothic"/>
              <a:cs typeface="Century Gothic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3749294" y="3862114"/>
            <a:ext cx="1217930" cy="1201420"/>
            <a:chOff x="3749294" y="3862114"/>
            <a:chExt cx="1217930" cy="1201420"/>
          </a:xfrm>
        </p:grpSpPr>
        <p:sp>
          <p:nvSpPr>
            <p:cNvPr id="35" name="object 35"/>
            <p:cNvSpPr/>
            <p:nvPr/>
          </p:nvSpPr>
          <p:spPr>
            <a:xfrm>
              <a:off x="3755884" y="4352163"/>
              <a:ext cx="1164590" cy="711200"/>
            </a:xfrm>
            <a:custGeom>
              <a:avLst/>
              <a:gdLst/>
              <a:ahLst/>
              <a:cxnLst/>
              <a:rect l="l" t="t" r="r" b="b"/>
              <a:pathLst>
                <a:path w="1164589" h="711200">
                  <a:moveTo>
                    <a:pt x="14237" y="0"/>
                  </a:moveTo>
                  <a:lnTo>
                    <a:pt x="5490" y="47614"/>
                  </a:lnTo>
                  <a:lnTo>
                    <a:pt x="742" y="95656"/>
                  </a:lnTo>
                  <a:lnTo>
                    <a:pt x="0" y="143880"/>
                  </a:lnTo>
                  <a:lnTo>
                    <a:pt x="3268" y="192044"/>
                  </a:lnTo>
                  <a:lnTo>
                    <a:pt x="10554" y="239903"/>
                  </a:lnTo>
                  <a:lnTo>
                    <a:pt x="21558" y="286420"/>
                  </a:lnTo>
                  <a:lnTo>
                    <a:pt x="36052" y="331177"/>
                  </a:lnTo>
                  <a:lnTo>
                    <a:pt x="53860" y="374054"/>
                  </a:lnTo>
                  <a:lnTo>
                    <a:pt x="74807" y="414933"/>
                  </a:lnTo>
                  <a:lnTo>
                    <a:pt x="98716" y="453695"/>
                  </a:lnTo>
                  <a:lnTo>
                    <a:pt x="125411" y="490222"/>
                  </a:lnTo>
                  <a:lnTo>
                    <a:pt x="154719" y="524394"/>
                  </a:lnTo>
                  <a:lnTo>
                    <a:pt x="186462" y="556094"/>
                  </a:lnTo>
                  <a:lnTo>
                    <a:pt x="220465" y="585202"/>
                  </a:lnTo>
                  <a:lnTo>
                    <a:pt x="256553" y="611600"/>
                  </a:lnTo>
                  <a:lnTo>
                    <a:pt x="294549" y="635169"/>
                  </a:lnTo>
                  <a:lnTo>
                    <a:pt x="334279" y="655790"/>
                  </a:lnTo>
                  <a:lnTo>
                    <a:pt x="375566" y="673345"/>
                  </a:lnTo>
                  <a:lnTo>
                    <a:pt x="418235" y="687715"/>
                  </a:lnTo>
                  <a:lnTo>
                    <a:pt x="462110" y="698781"/>
                  </a:lnTo>
                  <a:lnTo>
                    <a:pt x="507016" y="706425"/>
                  </a:lnTo>
                  <a:lnTo>
                    <a:pt x="552777" y="710528"/>
                  </a:lnTo>
                  <a:lnTo>
                    <a:pt x="599217" y="710972"/>
                  </a:lnTo>
                  <a:lnTo>
                    <a:pt x="646161" y="707637"/>
                  </a:lnTo>
                  <a:lnTo>
                    <a:pt x="693433" y="700405"/>
                  </a:lnTo>
                  <a:lnTo>
                    <a:pt x="739949" y="689400"/>
                  </a:lnTo>
                  <a:lnTo>
                    <a:pt x="784703" y="674906"/>
                  </a:lnTo>
                  <a:lnTo>
                    <a:pt x="827577" y="657098"/>
                  </a:lnTo>
                  <a:lnTo>
                    <a:pt x="868451" y="636153"/>
                  </a:lnTo>
                  <a:lnTo>
                    <a:pt x="907207" y="612245"/>
                  </a:lnTo>
                  <a:lnTo>
                    <a:pt x="943728" y="585550"/>
                  </a:lnTo>
                  <a:lnTo>
                    <a:pt x="977894" y="556245"/>
                  </a:lnTo>
                  <a:lnTo>
                    <a:pt x="1009588" y="524504"/>
                  </a:lnTo>
                  <a:lnTo>
                    <a:pt x="1038690" y="490505"/>
                  </a:lnTo>
                  <a:lnTo>
                    <a:pt x="1065082" y="454421"/>
                  </a:lnTo>
                  <a:lnTo>
                    <a:pt x="1088647" y="416430"/>
                  </a:lnTo>
                  <a:lnTo>
                    <a:pt x="1109265" y="376707"/>
                  </a:lnTo>
                  <a:lnTo>
                    <a:pt x="1126819" y="335427"/>
                  </a:lnTo>
                  <a:lnTo>
                    <a:pt x="1141189" y="292767"/>
                  </a:lnTo>
                  <a:lnTo>
                    <a:pt x="1152258" y="248902"/>
                  </a:lnTo>
                  <a:lnTo>
                    <a:pt x="1159907" y="204007"/>
                  </a:lnTo>
                  <a:lnTo>
                    <a:pt x="1164017" y="158259"/>
                  </a:lnTo>
                  <a:lnTo>
                    <a:pt x="1164471" y="111834"/>
                  </a:lnTo>
                  <a:lnTo>
                    <a:pt x="1161150" y="64906"/>
                  </a:lnTo>
                  <a:lnTo>
                    <a:pt x="1153935" y="17653"/>
                  </a:lnTo>
                  <a:lnTo>
                    <a:pt x="582308" y="128778"/>
                  </a:lnTo>
                  <a:lnTo>
                    <a:pt x="14237" y="0"/>
                  </a:lnTo>
                  <a:close/>
                </a:path>
              </a:pathLst>
            </a:custGeom>
            <a:solidFill>
              <a:srgbClr val="A6A6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3758819" y="3871639"/>
              <a:ext cx="871855" cy="582930"/>
            </a:xfrm>
            <a:custGeom>
              <a:avLst/>
              <a:gdLst/>
              <a:ahLst/>
              <a:cxnLst/>
              <a:rect l="l" t="t" r="r" b="b"/>
              <a:pathLst>
                <a:path w="871854" h="582929">
                  <a:moveTo>
                    <a:pt x="556488" y="0"/>
                  </a:moveTo>
                  <a:lnTo>
                    <a:pt x="510633" y="2695"/>
                  </a:lnTo>
                  <a:lnTo>
                    <a:pt x="465522" y="8956"/>
                  </a:lnTo>
                  <a:lnTo>
                    <a:pt x="421334" y="18669"/>
                  </a:lnTo>
                  <a:lnTo>
                    <a:pt x="378248" y="31721"/>
                  </a:lnTo>
                  <a:lnTo>
                    <a:pt x="336444" y="47998"/>
                  </a:lnTo>
                  <a:lnTo>
                    <a:pt x="296100" y="67387"/>
                  </a:lnTo>
                  <a:lnTo>
                    <a:pt x="257397" y="89776"/>
                  </a:lnTo>
                  <a:lnTo>
                    <a:pt x="220512" y="115051"/>
                  </a:lnTo>
                  <a:lnTo>
                    <a:pt x="185627" y="143099"/>
                  </a:lnTo>
                  <a:lnTo>
                    <a:pt x="152919" y="173806"/>
                  </a:lnTo>
                  <a:lnTo>
                    <a:pt x="122568" y="207060"/>
                  </a:lnTo>
                  <a:lnTo>
                    <a:pt x="94753" y="242748"/>
                  </a:lnTo>
                  <a:lnTo>
                    <a:pt x="69654" y="280755"/>
                  </a:lnTo>
                  <a:lnTo>
                    <a:pt x="47450" y="320970"/>
                  </a:lnTo>
                  <a:lnTo>
                    <a:pt x="28320" y="363279"/>
                  </a:lnTo>
                  <a:lnTo>
                    <a:pt x="12444" y="407569"/>
                  </a:lnTo>
                  <a:lnTo>
                    <a:pt x="0" y="453726"/>
                  </a:lnTo>
                  <a:lnTo>
                    <a:pt x="567943" y="582504"/>
                  </a:lnTo>
                  <a:lnTo>
                    <a:pt x="871854" y="85553"/>
                  </a:lnTo>
                  <a:lnTo>
                    <a:pt x="830363" y="62493"/>
                  </a:lnTo>
                  <a:lnTo>
                    <a:pt x="787193" y="42897"/>
                  </a:lnTo>
                  <a:lnTo>
                    <a:pt x="742570" y="26850"/>
                  </a:lnTo>
                  <a:lnTo>
                    <a:pt x="696721" y="14433"/>
                  </a:lnTo>
                  <a:lnTo>
                    <a:pt x="649711" y="5755"/>
                  </a:lnTo>
                  <a:lnTo>
                    <a:pt x="602907" y="982"/>
                  </a:lnTo>
                  <a:lnTo>
                    <a:pt x="556488" y="0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3758819" y="3871639"/>
              <a:ext cx="871855" cy="582930"/>
            </a:xfrm>
            <a:custGeom>
              <a:avLst/>
              <a:gdLst/>
              <a:ahLst/>
              <a:cxnLst/>
              <a:rect l="l" t="t" r="r" b="b"/>
              <a:pathLst>
                <a:path w="871854" h="582929">
                  <a:moveTo>
                    <a:pt x="0" y="453726"/>
                  </a:moveTo>
                  <a:lnTo>
                    <a:pt x="12444" y="407569"/>
                  </a:lnTo>
                  <a:lnTo>
                    <a:pt x="28320" y="363279"/>
                  </a:lnTo>
                  <a:lnTo>
                    <a:pt x="47450" y="320970"/>
                  </a:lnTo>
                  <a:lnTo>
                    <a:pt x="69654" y="280755"/>
                  </a:lnTo>
                  <a:lnTo>
                    <a:pt x="94753" y="242748"/>
                  </a:lnTo>
                  <a:lnTo>
                    <a:pt x="122568" y="207060"/>
                  </a:lnTo>
                  <a:lnTo>
                    <a:pt x="152919" y="173806"/>
                  </a:lnTo>
                  <a:lnTo>
                    <a:pt x="185627" y="143099"/>
                  </a:lnTo>
                  <a:lnTo>
                    <a:pt x="220512" y="115051"/>
                  </a:lnTo>
                  <a:lnTo>
                    <a:pt x="257397" y="89776"/>
                  </a:lnTo>
                  <a:lnTo>
                    <a:pt x="296100" y="67387"/>
                  </a:lnTo>
                  <a:lnTo>
                    <a:pt x="336444" y="47998"/>
                  </a:lnTo>
                  <a:lnTo>
                    <a:pt x="378248" y="31721"/>
                  </a:lnTo>
                  <a:lnTo>
                    <a:pt x="421334" y="18669"/>
                  </a:lnTo>
                  <a:lnTo>
                    <a:pt x="465522" y="8956"/>
                  </a:lnTo>
                  <a:lnTo>
                    <a:pt x="510633" y="2695"/>
                  </a:lnTo>
                  <a:lnTo>
                    <a:pt x="556488" y="0"/>
                  </a:lnTo>
                  <a:lnTo>
                    <a:pt x="602907" y="982"/>
                  </a:lnTo>
                  <a:lnTo>
                    <a:pt x="649711" y="5755"/>
                  </a:lnTo>
                  <a:lnTo>
                    <a:pt x="696721" y="14433"/>
                  </a:lnTo>
                  <a:lnTo>
                    <a:pt x="742570" y="26850"/>
                  </a:lnTo>
                  <a:lnTo>
                    <a:pt x="787193" y="42897"/>
                  </a:lnTo>
                  <a:lnTo>
                    <a:pt x="830363" y="62493"/>
                  </a:lnTo>
                  <a:lnTo>
                    <a:pt x="871854" y="85553"/>
                  </a:lnTo>
                  <a:lnTo>
                    <a:pt x="567943" y="582504"/>
                  </a:lnTo>
                  <a:lnTo>
                    <a:pt x="0" y="453726"/>
                  </a:lnTo>
                  <a:close/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4385945" y="3950843"/>
              <a:ext cx="572135" cy="497205"/>
            </a:xfrm>
            <a:custGeom>
              <a:avLst/>
              <a:gdLst/>
              <a:ahLst/>
              <a:cxnLst/>
              <a:rect l="l" t="t" r="r" b="b"/>
              <a:pathLst>
                <a:path w="572135" h="497204">
                  <a:moveTo>
                    <a:pt x="303910" y="0"/>
                  </a:moveTo>
                  <a:lnTo>
                    <a:pt x="0" y="496823"/>
                  </a:lnTo>
                  <a:lnTo>
                    <a:pt x="571753" y="385698"/>
                  </a:lnTo>
                  <a:lnTo>
                    <a:pt x="560427" y="338226"/>
                  </a:lnTo>
                  <a:lnTo>
                    <a:pt x="545288" y="292185"/>
                  </a:lnTo>
                  <a:lnTo>
                    <a:pt x="526477" y="247781"/>
                  </a:lnTo>
                  <a:lnTo>
                    <a:pt x="504137" y="205218"/>
                  </a:lnTo>
                  <a:lnTo>
                    <a:pt x="478409" y="164703"/>
                  </a:lnTo>
                  <a:lnTo>
                    <a:pt x="449434" y="126439"/>
                  </a:lnTo>
                  <a:lnTo>
                    <a:pt x="417356" y="90631"/>
                  </a:lnTo>
                  <a:lnTo>
                    <a:pt x="382314" y="57486"/>
                  </a:lnTo>
                  <a:lnTo>
                    <a:pt x="344452" y="27207"/>
                  </a:lnTo>
                  <a:lnTo>
                    <a:pt x="303910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4385945" y="3950843"/>
              <a:ext cx="572135" cy="497205"/>
            </a:xfrm>
            <a:custGeom>
              <a:avLst/>
              <a:gdLst/>
              <a:ahLst/>
              <a:cxnLst/>
              <a:rect l="l" t="t" r="r" b="b"/>
              <a:pathLst>
                <a:path w="572135" h="497204">
                  <a:moveTo>
                    <a:pt x="303910" y="0"/>
                  </a:moveTo>
                  <a:lnTo>
                    <a:pt x="344452" y="27207"/>
                  </a:lnTo>
                  <a:lnTo>
                    <a:pt x="382314" y="57486"/>
                  </a:lnTo>
                  <a:lnTo>
                    <a:pt x="417356" y="90631"/>
                  </a:lnTo>
                  <a:lnTo>
                    <a:pt x="449434" y="126439"/>
                  </a:lnTo>
                  <a:lnTo>
                    <a:pt x="478409" y="164703"/>
                  </a:lnTo>
                  <a:lnTo>
                    <a:pt x="504137" y="205218"/>
                  </a:lnTo>
                  <a:lnTo>
                    <a:pt x="526477" y="247781"/>
                  </a:lnTo>
                  <a:lnTo>
                    <a:pt x="545288" y="292185"/>
                  </a:lnTo>
                  <a:lnTo>
                    <a:pt x="560427" y="338226"/>
                  </a:lnTo>
                  <a:lnTo>
                    <a:pt x="571753" y="385698"/>
                  </a:lnTo>
                  <a:lnTo>
                    <a:pt x="0" y="496823"/>
                  </a:lnTo>
                  <a:lnTo>
                    <a:pt x="303910" y="0"/>
                  </a:lnTo>
                  <a:close/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0" name="object 40"/>
          <p:cNvGrpSpPr/>
          <p:nvPr/>
        </p:nvGrpSpPr>
        <p:grpSpPr>
          <a:xfrm>
            <a:off x="726643" y="4201477"/>
            <a:ext cx="1713864" cy="812800"/>
            <a:chOff x="726643" y="4201477"/>
            <a:chExt cx="1713864" cy="812800"/>
          </a:xfrm>
        </p:grpSpPr>
        <p:sp>
          <p:nvSpPr>
            <p:cNvPr id="41" name="object 41"/>
            <p:cNvSpPr/>
            <p:nvPr/>
          </p:nvSpPr>
          <p:spPr>
            <a:xfrm>
              <a:off x="762761" y="4239006"/>
              <a:ext cx="1641475" cy="547370"/>
            </a:xfrm>
            <a:custGeom>
              <a:avLst/>
              <a:gdLst/>
              <a:ahLst/>
              <a:cxnLst/>
              <a:rect l="l" t="t" r="r" b="b"/>
              <a:pathLst>
                <a:path w="1641475" h="547370">
                  <a:moveTo>
                    <a:pt x="0" y="54864"/>
                  </a:moveTo>
                  <a:lnTo>
                    <a:pt x="547116" y="547116"/>
                  </a:lnTo>
                  <a:lnTo>
                    <a:pt x="1094232" y="272796"/>
                  </a:lnTo>
                  <a:lnTo>
                    <a:pt x="1641348" y="0"/>
                  </a:lnTo>
                </a:path>
              </a:pathLst>
            </a:custGeom>
            <a:ln w="28575">
              <a:solidFill>
                <a:srgbClr val="A6A6A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2" name="object 4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26643" y="4256341"/>
              <a:ext cx="73532" cy="73532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73746" y="4748593"/>
              <a:ext cx="73532" cy="73532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819338" y="4475797"/>
              <a:ext cx="73532" cy="73532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366454" y="4201477"/>
              <a:ext cx="73532" cy="73533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762761" y="4266438"/>
              <a:ext cx="1641475" cy="710565"/>
            </a:xfrm>
            <a:custGeom>
              <a:avLst/>
              <a:gdLst/>
              <a:ahLst/>
              <a:cxnLst/>
              <a:rect l="l" t="t" r="r" b="b"/>
              <a:pathLst>
                <a:path w="1641475" h="710564">
                  <a:moveTo>
                    <a:pt x="0" y="547116"/>
                  </a:moveTo>
                  <a:lnTo>
                    <a:pt x="547116" y="0"/>
                  </a:lnTo>
                  <a:lnTo>
                    <a:pt x="1094232" y="710184"/>
                  </a:lnTo>
                  <a:lnTo>
                    <a:pt x="1641348" y="437388"/>
                  </a:lnTo>
                </a:path>
              </a:pathLst>
            </a:custGeom>
            <a:ln w="28575">
              <a:solidFill>
                <a:srgbClr val="5F5F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7" name="object 4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26643" y="4776025"/>
              <a:ext cx="73532" cy="73532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73746" y="4228909"/>
              <a:ext cx="73532" cy="73532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819338" y="4940617"/>
              <a:ext cx="73532" cy="73532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366454" y="4666297"/>
              <a:ext cx="73532" cy="73532"/>
            </a:xfrm>
            <a:prstGeom prst="rect">
              <a:avLst/>
            </a:prstGeom>
          </p:spPr>
        </p:pic>
      </p:grpSp>
      <p:sp>
        <p:nvSpPr>
          <p:cNvPr id="51" name="object 51"/>
          <p:cNvSpPr txBox="1"/>
          <p:nvPr/>
        </p:nvSpPr>
        <p:spPr>
          <a:xfrm>
            <a:off x="882497" y="3012389"/>
            <a:ext cx="127889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70" dirty="0">
                <a:solidFill>
                  <a:srgbClr val="464646"/>
                </a:solidFill>
                <a:latin typeface="Tahoma"/>
                <a:cs typeface="Tahoma"/>
              </a:rPr>
              <a:t>1.</a:t>
            </a:r>
            <a:r>
              <a:rPr sz="2000" spc="-200" dirty="0">
                <a:solidFill>
                  <a:srgbClr val="464646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464646"/>
                </a:solidFill>
                <a:latin typeface="Tahoma"/>
                <a:cs typeface="Tahoma"/>
              </a:rPr>
              <a:t>Bar</a:t>
            </a:r>
            <a:r>
              <a:rPr sz="2000" spc="-180" dirty="0">
                <a:solidFill>
                  <a:srgbClr val="464646"/>
                </a:solidFill>
                <a:latin typeface="Tahoma"/>
                <a:cs typeface="Tahoma"/>
              </a:rPr>
              <a:t> </a:t>
            </a:r>
            <a:r>
              <a:rPr sz="2000" spc="-20" dirty="0">
                <a:solidFill>
                  <a:srgbClr val="464646"/>
                </a:solidFill>
                <a:latin typeface="Tahoma"/>
                <a:cs typeface="Tahoma"/>
              </a:rPr>
              <a:t>chart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3543680" y="3012389"/>
            <a:ext cx="159131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70" dirty="0">
                <a:solidFill>
                  <a:srgbClr val="464646"/>
                </a:solidFill>
                <a:latin typeface="Tahoma"/>
                <a:cs typeface="Tahoma"/>
              </a:rPr>
              <a:t>2.</a:t>
            </a:r>
            <a:r>
              <a:rPr sz="2000" spc="-190" dirty="0">
                <a:solidFill>
                  <a:srgbClr val="464646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464646"/>
                </a:solidFill>
                <a:latin typeface="Tahoma"/>
                <a:cs typeface="Tahoma"/>
              </a:rPr>
              <a:t>Bullet</a:t>
            </a:r>
            <a:r>
              <a:rPr sz="2000" spc="-180" dirty="0">
                <a:solidFill>
                  <a:srgbClr val="464646"/>
                </a:solidFill>
                <a:latin typeface="Tahoma"/>
                <a:cs typeface="Tahoma"/>
              </a:rPr>
              <a:t> </a:t>
            </a:r>
            <a:r>
              <a:rPr sz="2000" spc="-25" dirty="0">
                <a:solidFill>
                  <a:srgbClr val="464646"/>
                </a:solidFill>
                <a:latin typeface="Tahoma"/>
                <a:cs typeface="Tahoma"/>
              </a:rPr>
              <a:t>graph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6814566" y="3012389"/>
            <a:ext cx="132778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70" dirty="0">
                <a:solidFill>
                  <a:srgbClr val="464646"/>
                </a:solidFill>
                <a:latin typeface="Tahoma"/>
                <a:cs typeface="Tahoma"/>
              </a:rPr>
              <a:t>3.</a:t>
            </a:r>
            <a:r>
              <a:rPr sz="2000" spc="-190" dirty="0">
                <a:solidFill>
                  <a:srgbClr val="464646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464646"/>
                </a:solidFill>
                <a:latin typeface="Tahoma"/>
                <a:cs typeface="Tahoma"/>
              </a:rPr>
              <a:t>Dial</a:t>
            </a:r>
            <a:r>
              <a:rPr sz="2000" spc="-190" dirty="0">
                <a:solidFill>
                  <a:srgbClr val="464646"/>
                </a:solidFill>
                <a:latin typeface="Tahoma"/>
                <a:cs typeface="Tahoma"/>
              </a:rPr>
              <a:t> </a:t>
            </a:r>
            <a:r>
              <a:rPr sz="2000" spc="-20" dirty="0">
                <a:solidFill>
                  <a:srgbClr val="464646"/>
                </a:solidFill>
                <a:latin typeface="Tahoma"/>
                <a:cs typeface="Tahoma"/>
              </a:rPr>
              <a:t>chart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882192" y="5162550"/>
            <a:ext cx="1459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80" dirty="0">
                <a:solidFill>
                  <a:srgbClr val="464646"/>
                </a:solidFill>
                <a:latin typeface="Tahoma"/>
                <a:cs typeface="Tahoma"/>
              </a:rPr>
              <a:t>4.</a:t>
            </a:r>
            <a:r>
              <a:rPr sz="2000" spc="-215" dirty="0">
                <a:solidFill>
                  <a:srgbClr val="464646"/>
                </a:solidFill>
                <a:latin typeface="Tahoma"/>
                <a:cs typeface="Tahoma"/>
              </a:rPr>
              <a:t> </a:t>
            </a:r>
            <a:r>
              <a:rPr sz="2000" spc="-20" dirty="0">
                <a:solidFill>
                  <a:srgbClr val="464646"/>
                </a:solidFill>
                <a:latin typeface="Tahoma"/>
                <a:cs typeface="Tahoma"/>
              </a:rPr>
              <a:t>Line</a:t>
            </a:r>
            <a:r>
              <a:rPr sz="2000" spc="-200" dirty="0">
                <a:solidFill>
                  <a:srgbClr val="464646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464646"/>
                </a:solidFill>
                <a:latin typeface="Tahoma"/>
                <a:cs typeface="Tahoma"/>
              </a:rPr>
              <a:t>charts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3667125" y="5162550"/>
            <a:ext cx="134175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80" dirty="0">
                <a:solidFill>
                  <a:srgbClr val="464646"/>
                </a:solidFill>
                <a:latin typeface="Tahoma"/>
                <a:cs typeface="Tahoma"/>
              </a:rPr>
              <a:t>5.</a:t>
            </a:r>
            <a:r>
              <a:rPr sz="2000" spc="-210" dirty="0">
                <a:solidFill>
                  <a:srgbClr val="464646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464646"/>
                </a:solidFill>
                <a:latin typeface="Tahoma"/>
                <a:cs typeface="Tahoma"/>
              </a:rPr>
              <a:t>Pie</a:t>
            </a:r>
            <a:r>
              <a:rPr sz="2000" spc="-204" dirty="0">
                <a:solidFill>
                  <a:srgbClr val="464646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464646"/>
                </a:solidFill>
                <a:latin typeface="Tahoma"/>
                <a:cs typeface="Tahoma"/>
              </a:rPr>
              <a:t>charts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6767830" y="5176520"/>
            <a:ext cx="127952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80" dirty="0">
                <a:solidFill>
                  <a:srgbClr val="464646"/>
                </a:solidFill>
                <a:latin typeface="Tahoma"/>
                <a:cs typeface="Tahoma"/>
              </a:rPr>
              <a:t>6.</a:t>
            </a:r>
            <a:r>
              <a:rPr sz="2000" spc="-225" dirty="0">
                <a:solidFill>
                  <a:srgbClr val="464646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464646"/>
                </a:solidFill>
                <a:latin typeface="Tahoma"/>
                <a:cs typeface="Tahoma"/>
              </a:rPr>
              <a:t>Sparkline</a:t>
            </a:r>
            <a:endParaRPr sz="2000">
              <a:latin typeface="Tahoma"/>
              <a:cs typeface="Tahoma"/>
            </a:endParaRPr>
          </a:p>
        </p:txBody>
      </p:sp>
      <p:grpSp>
        <p:nvGrpSpPr>
          <p:cNvPr id="57" name="object 57"/>
          <p:cNvGrpSpPr/>
          <p:nvPr/>
        </p:nvGrpSpPr>
        <p:grpSpPr>
          <a:xfrm>
            <a:off x="6646164" y="1917192"/>
            <a:ext cx="1722120" cy="901065"/>
            <a:chOff x="6646164" y="1917192"/>
            <a:chExt cx="1722120" cy="901065"/>
          </a:xfrm>
        </p:grpSpPr>
        <p:sp>
          <p:nvSpPr>
            <p:cNvPr id="58" name="object 58"/>
            <p:cNvSpPr/>
            <p:nvPr/>
          </p:nvSpPr>
          <p:spPr>
            <a:xfrm>
              <a:off x="6646164" y="1917192"/>
              <a:ext cx="1290955" cy="861060"/>
            </a:xfrm>
            <a:custGeom>
              <a:avLst/>
              <a:gdLst/>
              <a:ahLst/>
              <a:cxnLst/>
              <a:rect l="l" t="t" r="r" b="b"/>
              <a:pathLst>
                <a:path w="1290954" h="861060">
                  <a:moveTo>
                    <a:pt x="860551" y="0"/>
                  </a:moveTo>
                  <a:lnTo>
                    <a:pt x="811698" y="1362"/>
                  </a:lnTo>
                  <a:lnTo>
                    <a:pt x="763562" y="5401"/>
                  </a:lnTo>
                  <a:lnTo>
                    <a:pt x="716215" y="12044"/>
                  </a:lnTo>
                  <a:lnTo>
                    <a:pt x="669732" y="21218"/>
                  </a:lnTo>
                  <a:lnTo>
                    <a:pt x="624184" y="32851"/>
                  </a:lnTo>
                  <a:lnTo>
                    <a:pt x="579643" y="46870"/>
                  </a:lnTo>
                  <a:lnTo>
                    <a:pt x="536182" y="63203"/>
                  </a:lnTo>
                  <a:lnTo>
                    <a:pt x="493873" y="81777"/>
                  </a:lnTo>
                  <a:lnTo>
                    <a:pt x="452790" y="102519"/>
                  </a:lnTo>
                  <a:lnTo>
                    <a:pt x="413004" y="125358"/>
                  </a:lnTo>
                  <a:lnTo>
                    <a:pt x="374588" y="150220"/>
                  </a:lnTo>
                  <a:lnTo>
                    <a:pt x="337615" y="177034"/>
                  </a:lnTo>
                  <a:lnTo>
                    <a:pt x="302156" y="205725"/>
                  </a:lnTo>
                  <a:lnTo>
                    <a:pt x="268285" y="236223"/>
                  </a:lnTo>
                  <a:lnTo>
                    <a:pt x="236074" y="268454"/>
                  </a:lnTo>
                  <a:lnTo>
                    <a:pt x="205595" y="302346"/>
                  </a:lnTo>
                  <a:lnTo>
                    <a:pt x="176921" y="337825"/>
                  </a:lnTo>
                  <a:lnTo>
                    <a:pt x="150125" y="374821"/>
                  </a:lnTo>
                  <a:lnTo>
                    <a:pt x="125278" y="413260"/>
                  </a:lnTo>
                  <a:lnTo>
                    <a:pt x="102454" y="453069"/>
                  </a:lnTo>
                  <a:lnTo>
                    <a:pt x="81724" y="494176"/>
                  </a:lnTo>
                  <a:lnTo>
                    <a:pt x="63162" y="536509"/>
                  </a:lnTo>
                  <a:lnTo>
                    <a:pt x="46839" y="579995"/>
                  </a:lnTo>
                  <a:lnTo>
                    <a:pt x="32829" y="624561"/>
                  </a:lnTo>
                  <a:lnTo>
                    <a:pt x="21204" y="670136"/>
                  </a:lnTo>
                  <a:lnTo>
                    <a:pt x="12036" y="716645"/>
                  </a:lnTo>
                  <a:lnTo>
                    <a:pt x="5397" y="764017"/>
                  </a:lnTo>
                  <a:lnTo>
                    <a:pt x="1361" y="812179"/>
                  </a:lnTo>
                  <a:lnTo>
                    <a:pt x="0" y="861060"/>
                  </a:lnTo>
                  <a:lnTo>
                    <a:pt x="210057" y="861060"/>
                  </a:lnTo>
                  <a:lnTo>
                    <a:pt x="211845" y="812539"/>
                  </a:lnTo>
                  <a:lnTo>
                    <a:pt x="217121" y="764977"/>
                  </a:lnTo>
                  <a:lnTo>
                    <a:pt x="225761" y="718501"/>
                  </a:lnTo>
                  <a:lnTo>
                    <a:pt x="237638" y="673239"/>
                  </a:lnTo>
                  <a:lnTo>
                    <a:pt x="252625" y="629315"/>
                  </a:lnTo>
                  <a:lnTo>
                    <a:pt x="270594" y="586857"/>
                  </a:lnTo>
                  <a:lnTo>
                    <a:pt x="291421" y="545992"/>
                  </a:lnTo>
                  <a:lnTo>
                    <a:pt x="314978" y="506845"/>
                  </a:lnTo>
                  <a:lnTo>
                    <a:pt x="341138" y="469545"/>
                  </a:lnTo>
                  <a:lnTo>
                    <a:pt x="369776" y="434216"/>
                  </a:lnTo>
                  <a:lnTo>
                    <a:pt x="400764" y="400986"/>
                  </a:lnTo>
                  <a:lnTo>
                    <a:pt x="433976" y="369982"/>
                  </a:lnTo>
                  <a:lnTo>
                    <a:pt x="469285" y="341329"/>
                  </a:lnTo>
                  <a:lnTo>
                    <a:pt x="506564" y="315155"/>
                  </a:lnTo>
                  <a:lnTo>
                    <a:pt x="545688" y="291587"/>
                  </a:lnTo>
                  <a:lnTo>
                    <a:pt x="586529" y="270750"/>
                  </a:lnTo>
                  <a:lnTo>
                    <a:pt x="628960" y="252771"/>
                  </a:lnTo>
                  <a:lnTo>
                    <a:pt x="672857" y="237778"/>
                  </a:lnTo>
                  <a:lnTo>
                    <a:pt x="718090" y="225895"/>
                  </a:lnTo>
                  <a:lnTo>
                    <a:pt x="764535" y="217252"/>
                  </a:lnTo>
                  <a:lnTo>
                    <a:pt x="812064" y="211972"/>
                  </a:lnTo>
                  <a:lnTo>
                    <a:pt x="860551" y="210185"/>
                  </a:lnTo>
                  <a:lnTo>
                    <a:pt x="910785" y="212126"/>
                  </a:lnTo>
                  <a:lnTo>
                    <a:pt x="960111" y="217846"/>
                  </a:lnTo>
                  <a:lnTo>
                    <a:pt x="1008318" y="227190"/>
                  </a:lnTo>
                  <a:lnTo>
                    <a:pt x="1055200" y="240001"/>
                  </a:lnTo>
                  <a:lnTo>
                    <a:pt x="1100546" y="256125"/>
                  </a:lnTo>
                  <a:lnTo>
                    <a:pt x="1144149" y="275405"/>
                  </a:lnTo>
                  <a:lnTo>
                    <a:pt x="1185799" y="297688"/>
                  </a:lnTo>
                  <a:lnTo>
                    <a:pt x="1290827" y="115316"/>
                  </a:lnTo>
                  <a:lnTo>
                    <a:pt x="1245583" y="90589"/>
                  </a:lnTo>
                  <a:lnTo>
                    <a:pt x="1200147" y="68956"/>
                  </a:lnTo>
                  <a:lnTo>
                    <a:pt x="1154326" y="50367"/>
                  </a:lnTo>
                  <a:lnTo>
                    <a:pt x="1107928" y="34772"/>
                  </a:lnTo>
                  <a:lnTo>
                    <a:pt x="1060761" y="22123"/>
                  </a:lnTo>
                  <a:lnTo>
                    <a:pt x="1012632" y="12370"/>
                  </a:lnTo>
                  <a:lnTo>
                    <a:pt x="963349" y="5465"/>
                  </a:lnTo>
                  <a:lnTo>
                    <a:pt x="912719" y="1358"/>
                  </a:lnTo>
                  <a:lnTo>
                    <a:pt x="860551" y="0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7833360" y="2033016"/>
              <a:ext cx="460375" cy="481965"/>
            </a:xfrm>
            <a:custGeom>
              <a:avLst/>
              <a:gdLst/>
              <a:ahLst/>
              <a:cxnLst/>
              <a:rect l="l" t="t" r="r" b="b"/>
              <a:pathLst>
                <a:path w="460375" h="481964">
                  <a:moveTo>
                    <a:pt x="104901" y="0"/>
                  </a:moveTo>
                  <a:lnTo>
                    <a:pt x="0" y="182372"/>
                  </a:lnTo>
                  <a:lnTo>
                    <a:pt x="43117" y="209772"/>
                  </a:lnTo>
                  <a:lnTo>
                    <a:pt x="83857" y="240411"/>
                  </a:lnTo>
                  <a:lnTo>
                    <a:pt x="122035" y="274097"/>
                  </a:lnTo>
                  <a:lnTo>
                    <a:pt x="157464" y="310641"/>
                  </a:lnTo>
                  <a:lnTo>
                    <a:pt x="189958" y="349853"/>
                  </a:lnTo>
                  <a:lnTo>
                    <a:pt x="219330" y="391540"/>
                  </a:lnTo>
                  <a:lnTo>
                    <a:pt x="245396" y="435514"/>
                  </a:lnTo>
                  <a:lnTo>
                    <a:pt x="267970" y="481584"/>
                  </a:lnTo>
                  <a:lnTo>
                    <a:pt x="460248" y="395478"/>
                  </a:lnTo>
                  <a:lnTo>
                    <a:pt x="438277" y="349274"/>
                  </a:lnTo>
                  <a:lnTo>
                    <a:pt x="414439" y="305317"/>
                  </a:lnTo>
                  <a:lnTo>
                    <a:pt x="388667" y="263540"/>
                  </a:lnTo>
                  <a:lnTo>
                    <a:pt x="360895" y="223879"/>
                  </a:lnTo>
                  <a:lnTo>
                    <a:pt x="331056" y="186268"/>
                  </a:lnTo>
                  <a:lnTo>
                    <a:pt x="299084" y="150642"/>
                  </a:lnTo>
                  <a:lnTo>
                    <a:pt x="264912" y="116935"/>
                  </a:lnTo>
                  <a:lnTo>
                    <a:pt x="228474" y="85083"/>
                  </a:lnTo>
                  <a:lnTo>
                    <a:pt x="189704" y="55020"/>
                  </a:lnTo>
                  <a:lnTo>
                    <a:pt x="148535" y="26680"/>
                  </a:lnTo>
                  <a:lnTo>
                    <a:pt x="104901" y="0"/>
                  </a:lnTo>
                  <a:close/>
                </a:path>
              </a:pathLst>
            </a:custGeom>
            <a:solidFill>
              <a:srgbClr val="9F9F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7491095" y="2427731"/>
              <a:ext cx="877569" cy="350520"/>
            </a:xfrm>
            <a:custGeom>
              <a:avLst/>
              <a:gdLst/>
              <a:ahLst/>
              <a:cxnLst/>
              <a:rect l="l" t="t" r="r" b="b"/>
              <a:pathLst>
                <a:path w="877570" h="350519">
                  <a:moveTo>
                    <a:pt x="358267" y="51308"/>
                  </a:moveTo>
                  <a:lnTo>
                    <a:pt x="0" y="292354"/>
                  </a:lnTo>
                  <a:lnTo>
                    <a:pt x="45212" y="348869"/>
                  </a:lnTo>
                  <a:lnTo>
                    <a:pt x="358267" y="51308"/>
                  </a:lnTo>
                  <a:close/>
                </a:path>
                <a:path w="877570" h="350519">
                  <a:moveTo>
                    <a:pt x="877189" y="350520"/>
                  </a:moveTo>
                  <a:lnTo>
                    <a:pt x="875741" y="297180"/>
                  </a:lnTo>
                  <a:lnTo>
                    <a:pt x="871359" y="245694"/>
                  </a:lnTo>
                  <a:lnTo>
                    <a:pt x="863981" y="195592"/>
                  </a:lnTo>
                  <a:lnTo>
                    <a:pt x="853503" y="146443"/>
                  </a:lnTo>
                  <a:lnTo>
                    <a:pt x="839889" y="97764"/>
                  </a:lnTo>
                  <a:lnTo>
                    <a:pt x="823036" y="49110"/>
                  </a:lnTo>
                  <a:lnTo>
                    <a:pt x="802894" y="0"/>
                  </a:lnTo>
                  <a:lnTo>
                    <a:pt x="610489" y="86233"/>
                  </a:lnTo>
                  <a:lnTo>
                    <a:pt x="630402" y="135572"/>
                  </a:lnTo>
                  <a:lnTo>
                    <a:pt x="646252" y="187020"/>
                  </a:lnTo>
                  <a:lnTo>
                    <a:pt x="657847" y="240233"/>
                  </a:lnTo>
                  <a:lnTo>
                    <a:pt x="664959" y="294855"/>
                  </a:lnTo>
                  <a:lnTo>
                    <a:pt x="667385" y="350520"/>
                  </a:lnTo>
                  <a:lnTo>
                    <a:pt x="877189" y="350520"/>
                  </a:lnTo>
                  <a:close/>
                </a:path>
              </a:pathLst>
            </a:custGeom>
            <a:solidFill>
              <a:srgbClr val="4646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7491095" y="2479040"/>
              <a:ext cx="358775" cy="297815"/>
            </a:xfrm>
            <a:custGeom>
              <a:avLst/>
              <a:gdLst/>
              <a:ahLst/>
              <a:cxnLst/>
              <a:rect l="l" t="t" r="r" b="b"/>
              <a:pathLst>
                <a:path w="358775" h="297814">
                  <a:moveTo>
                    <a:pt x="0" y="241046"/>
                  </a:moveTo>
                  <a:lnTo>
                    <a:pt x="358266" y="0"/>
                  </a:lnTo>
                  <a:lnTo>
                    <a:pt x="45211" y="297561"/>
                  </a:lnTo>
                  <a:lnTo>
                    <a:pt x="0" y="241046"/>
                  </a:lnTo>
                  <a:close/>
                </a:path>
              </a:pathLst>
            </a:custGeom>
            <a:ln w="9525">
              <a:solidFill>
                <a:srgbClr val="5F5F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2" name="object 62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437120" y="2676144"/>
              <a:ext cx="140207" cy="141731"/>
            </a:xfrm>
            <a:prstGeom prst="rect">
              <a:avLst/>
            </a:prstGeom>
          </p:spPr>
        </p:pic>
      </p:grpSp>
      <p:sp>
        <p:nvSpPr>
          <p:cNvPr id="63" name="object 6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6347" rIns="0" bIns="0" rtlCol="0">
            <a:spAutoFit/>
          </a:bodyPr>
          <a:lstStyle/>
          <a:p>
            <a:pPr marL="2392045">
              <a:lnSpc>
                <a:spcPts val="1250"/>
              </a:lnSpc>
            </a:pPr>
            <a:fld id="{81D60167-4931-47E6-BA6A-407CBD079E47}" type="slidenum">
              <a:rPr spc="-25" dirty="0"/>
              <a:t>228</a:t>
            </a:fld>
            <a:endParaRPr spc="-25" dirty="0"/>
          </a:p>
        </p:txBody>
      </p:sp>
      <p:sp>
        <p:nvSpPr>
          <p:cNvPr id="64" name="object 6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/>
              <a:t>©</a:t>
            </a:r>
            <a:r>
              <a:rPr spc="-15" dirty="0"/>
              <a:t> </a:t>
            </a:r>
            <a:r>
              <a:rPr dirty="0"/>
              <a:t>The</a:t>
            </a:r>
            <a:r>
              <a:rPr spc="-30" dirty="0"/>
              <a:t> </a:t>
            </a:r>
            <a:r>
              <a:rPr dirty="0"/>
              <a:t>KPI</a:t>
            </a:r>
            <a:r>
              <a:rPr spc="-5" dirty="0"/>
              <a:t> </a:t>
            </a:r>
            <a:r>
              <a:rPr dirty="0"/>
              <a:t>Institute</a:t>
            </a:r>
            <a:r>
              <a:rPr spc="-20" dirty="0"/>
              <a:t> 2023</a:t>
            </a:r>
          </a:p>
        </p:txBody>
      </p:sp>
    </p:spTree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5803" y="661796"/>
            <a:ext cx="23285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80" dirty="0"/>
              <a:t>1.</a:t>
            </a:r>
            <a:r>
              <a:rPr spc="-15" dirty="0"/>
              <a:t> </a:t>
            </a:r>
            <a:r>
              <a:rPr spc="225" dirty="0"/>
              <a:t>BAR</a:t>
            </a:r>
            <a:r>
              <a:rPr spc="5" dirty="0"/>
              <a:t> </a:t>
            </a:r>
            <a:r>
              <a:rPr spc="155" dirty="0"/>
              <a:t>CHARTS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25653" y="6387185"/>
            <a:ext cx="218630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i="1" spc="-100" dirty="0">
                <a:solidFill>
                  <a:srgbClr val="5F5F5F"/>
                </a:solidFill>
                <a:latin typeface="Lucida Sans"/>
                <a:cs typeface="Lucida Sans"/>
              </a:rPr>
              <a:t>Source:</a:t>
            </a:r>
            <a:r>
              <a:rPr sz="900" i="1" spc="-55" dirty="0">
                <a:solidFill>
                  <a:srgbClr val="5F5F5F"/>
                </a:solidFill>
                <a:latin typeface="Lucida Sans"/>
                <a:cs typeface="Lucida Sans"/>
              </a:rPr>
              <a:t> </a:t>
            </a:r>
            <a:r>
              <a:rPr sz="900" i="1" spc="-95" dirty="0">
                <a:solidFill>
                  <a:srgbClr val="5F5F5F"/>
                </a:solidFill>
                <a:latin typeface="Lucida Sans"/>
                <a:cs typeface="Lucida Sans"/>
              </a:rPr>
              <a:t>Adapted</a:t>
            </a:r>
            <a:r>
              <a:rPr sz="900" i="1" spc="-75" dirty="0">
                <a:solidFill>
                  <a:srgbClr val="5F5F5F"/>
                </a:solidFill>
                <a:latin typeface="Lucida Sans"/>
                <a:cs typeface="Lucida Sans"/>
              </a:rPr>
              <a:t> </a:t>
            </a:r>
            <a:r>
              <a:rPr sz="900" i="1" spc="-120" dirty="0">
                <a:solidFill>
                  <a:srgbClr val="5F5F5F"/>
                </a:solidFill>
                <a:latin typeface="Lucida Sans"/>
                <a:cs typeface="Lucida Sans"/>
              </a:rPr>
              <a:t>from</a:t>
            </a:r>
            <a:r>
              <a:rPr sz="900" i="1" spc="-60" dirty="0">
                <a:solidFill>
                  <a:srgbClr val="5F5F5F"/>
                </a:solidFill>
                <a:latin typeface="Lucida Sans"/>
                <a:cs typeface="Lucida Sans"/>
              </a:rPr>
              <a:t> </a:t>
            </a:r>
            <a:r>
              <a:rPr sz="900" i="1" spc="-95" dirty="0">
                <a:solidFill>
                  <a:srgbClr val="5F5F5F"/>
                </a:solidFill>
                <a:latin typeface="Lucida Sans"/>
                <a:cs typeface="Lucida Sans"/>
              </a:rPr>
              <a:t>Schneider</a:t>
            </a:r>
            <a:r>
              <a:rPr sz="900" i="1" spc="-60" dirty="0">
                <a:solidFill>
                  <a:srgbClr val="5F5F5F"/>
                </a:solidFill>
                <a:latin typeface="Lucida Sans"/>
                <a:cs typeface="Lucida Sans"/>
              </a:rPr>
              <a:t> </a:t>
            </a:r>
            <a:r>
              <a:rPr sz="900" i="1" spc="-70" dirty="0">
                <a:solidFill>
                  <a:srgbClr val="5F5F5F"/>
                </a:solidFill>
                <a:latin typeface="Lucida Sans"/>
                <a:cs typeface="Lucida Sans"/>
              </a:rPr>
              <a:t>Electric</a:t>
            </a:r>
            <a:r>
              <a:rPr sz="900" i="1" spc="-90" dirty="0">
                <a:solidFill>
                  <a:srgbClr val="5F5F5F"/>
                </a:solidFill>
                <a:latin typeface="Lucida Sans"/>
                <a:cs typeface="Lucida Sans"/>
              </a:rPr>
              <a:t> </a:t>
            </a:r>
            <a:r>
              <a:rPr sz="900" i="1" spc="-10" dirty="0">
                <a:solidFill>
                  <a:srgbClr val="5F5F5F"/>
                </a:solidFill>
                <a:latin typeface="Lucida Sans"/>
                <a:cs typeface="Lucida Sans"/>
              </a:rPr>
              <a:t>(2023)</a:t>
            </a:r>
            <a:endParaRPr sz="900">
              <a:latin typeface="Lucida Sans"/>
              <a:cs typeface="Lucida San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7314" y="1123315"/>
            <a:ext cx="2736850" cy="6648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For</a:t>
            </a:r>
            <a:r>
              <a:rPr sz="1600" spc="-10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35" dirty="0">
                <a:solidFill>
                  <a:srgbClr val="5F5F5F"/>
                </a:solidFill>
                <a:latin typeface="Tahoma"/>
                <a:cs typeface="Tahoma"/>
              </a:rPr>
              <a:t>comparing</a:t>
            </a:r>
            <a:r>
              <a:rPr sz="1600" spc="-12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0" dirty="0">
                <a:solidFill>
                  <a:srgbClr val="5F5F5F"/>
                </a:solidFill>
                <a:latin typeface="Tahoma"/>
                <a:cs typeface="Tahoma"/>
              </a:rPr>
              <a:t>individual</a:t>
            </a:r>
            <a:r>
              <a:rPr sz="1600" spc="-15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values</a:t>
            </a:r>
            <a:endParaRPr sz="1600">
              <a:latin typeface="Tahoma"/>
              <a:cs typeface="Tahoma"/>
            </a:endParaRPr>
          </a:p>
          <a:p>
            <a:pPr marL="1385570">
              <a:lnSpc>
                <a:spcPct val="100000"/>
              </a:lnSpc>
              <a:spcBef>
                <a:spcPts val="1435"/>
              </a:spcBef>
            </a:pPr>
            <a:r>
              <a:rPr sz="1400" dirty="0">
                <a:solidFill>
                  <a:srgbClr val="5F5F5F"/>
                </a:solidFill>
                <a:latin typeface="Tahoma"/>
                <a:cs typeface="Tahoma"/>
              </a:rPr>
              <a:t>Column</a:t>
            </a:r>
            <a:r>
              <a:rPr sz="1400" spc="-12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20" dirty="0">
                <a:solidFill>
                  <a:srgbClr val="5F5F5F"/>
                </a:solidFill>
                <a:latin typeface="Tahoma"/>
                <a:cs typeface="Tahoma"/>
              </a:rPr>
              <a:t>chart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561581" y="1541145"/>
            <a:ext cx="73596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5F5F5F"/>
                </a:solidFill>
                <a:latin typeface="Tahoma"/>
                <a:cs typeface="Tahoma"/>
              </a:rPr>
              <a:t>Bar</a:t>
            </a:r>
            <a:r>
              <a:rPr sz="1400" spc="-9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5F5F5F"/>
                </a:solidFill>
                <a:latin typeface="Tahoma"/>
                <a:cs typeface="Tahoma"/>
              </a:rPr>
              <a:t>chart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738122" y="3750309"/>
            <a:ext cx="137795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30" dirty="0">
                <a:solidFill>
                  <a:srgbClr val="5F5F5F"/>
                </a:solidFill>
                <a:latin typeface="Tahoma"/>
                <a:cs typeface="Tahoma"/>
              </a:rPr>
              <a:t>Stacked-</a:t>
            </a:r>
            <a:r>
              <a:rPr sz="1400" spc="-10" dirty="0">
                <a:solidFill>
                  <a:srgbClr val="5F5F5F"/>
                </a:solidFill>
                <a:latin typeface="Tahoma"/>
                <a:cs typeface="Tahoma"/>
              </a:rPr>
              <a:t>bar</a:t>
            </a:r>
            <a:r>
              <a:rPr sz="1400" spc="-12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20" dirty="0">
                <a:solidFill>
                  <a:srgbClr val="5F5F5F"/>
                </a:solidFill>
                <a:latin typeface="Tahoma"/>
                <a:cs typeface="Tahoma"/>
              </a:rPr>
              <a:t>chart</a:t>
            </a:r>
            <a:endParaRPr sz="1400">
              <a:latin typeface="Tahoma"/>
              <a:cs typeface="Tahoma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245351" y="1872920"/>
            <a:ext cx="4429125" cy="1803400"/>
            <a:chOff x="245351" y="1872920"/>
            <a:chExt cx="4429125" cy="1803400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5351" y="1872920"/>
              <a:ext cx="4428769" cy="1803005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327659" y="1908047"/>
              <a:ext cx="4345305" cy="1728470"/>
            </a:xfrm>
            <a:custGeom>
              <a:avLst/>
              <a:gdLst/>
              <a:ahLst/>
              <a:cxnLst/>
              <a:rect l="l" t="t" r="r" b="b"/>
              <a:pathLst>
                <a:path w="4345305" h="1728470">
                  <a:moveTo>
                    <a:pt x="4344924" y="0"/>
                  </a:moveTo>
                  <a:lnTo>
                    <a:pt x="0" y="0"/>
                  </a:lnTo>
                  <a:lnTo>
                    <a:pt x="0" y="1728215"/>
                  </a:lnTo>
                  <a:lnTo>
                    <a:pt x="4344924" y="1728215"/>
                  </a:lnTo>
                  <a:lnTo>
                    <a:pt x="434492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20268" y="2382012"/>
              <a:ext cx="3912235" cy="716280"/>
            </a:xfrm>
            <a:custGeom>
              <a:avLst/>
              <a:gdLst/>
              <a:ahLst/>
              <a:cxnLst/>
              <a:rect l="l" t="t" r="r" b="b"/>
              <a:pathLst>
                <a:path w="3912235" h="716280">
                  <a:moveTo>
                    <a:pt x="0" y="716279"/>
                  </a:moveTo>
                  <a:lnTo>
                    <a:pt x="269747" y="716279"/>
                  </a:lnTo>
                </a:path>
                <a:path w="3912235" h="716280">
                  <a:moveTo>
                    <a:pt x="515112" y="716279"/>
                  </a:moveTo>
                  <a:lnTo>
                    <a:pt x="1051559" y="716279"/>
                  </a:lnTo>
                </a:path>
                <a:path w="3912235" h="716280">
                  <a:moveTo>
                    <a:pt x="1296924" y="716279"/>
                  </a:moveTo>
                  <a:lnTo>
                    <a:pt x="1833371" y="716279"/>
                  </a:lnTo>
                </a:path>
                <a:path w="3912235" h="716280">
                  <a:moveTo>
                    <a:pt x="2078736" y="716279"/>
                  </a:moveTo>
                  <a:lnTo>
                    <a:pt x="2616708" y="716279"/>
                  </a:lnTo>
                </a:path>
                <a:path w="3912235" h="716280">
                  <a:moveTo>
                    <a:pt x="2862072" y="716279"/>
                  </a:moveTo>
                  <a:lnTo>
                    <a:pt x="3398520" y="716279"/>
                  </a:lnTo>
                </a:path>
                <a:path w="3912235" h="716280">
                  <a:moveTo>
                    <a:pt x="3643883" y="716279"/>
                  </a:moveTo>
                  <a:lnTo>
                    <a:pt x="3912107" y="716279"/>
                  </a:lnTo>
                </a:path>
                <a:path w="3912235" h="716280">
                  <a:moveTo>
                    <a:pt x="0" y="477012"/>
                  </a:moveTo>
                  <a:lnTo>
                    <a:pt x="1833371" y="477012"/>
                  </a:lnTo>
                </a:path>
                <a:path w="3912235" h="716280">
                  <a:moveTo>
                    <a:pt x="2078736" y="477012"/>
                  </a:moveTo>
                  <a:lnTo>
                    <a:pt x="3398520" y="477012"/>
                  </a:lnTo>
                </a:path>
                <a:path w="3912235" h="716280">
                  <a:moveTo>
                    <a:pt x="3643883" y="477012"/>
                  </a:moveTo>
                  <a:lnTo>
                    <a:pt x="3912107" y="477012"/>
                  </a:lnTo>
                </a:path>
                <a:path w="3912235" h="716280">
                  <a:moveTo>
                    <a:pt x="3643883" y="239267"/>
                  </a:moveTo>
                  <a:lnTo>
                    <a:pt x="3912107" y="239267"/>
                  </a:lnTo>
                </a:path>
                <a:path w="3912235" h="716280">
                  <a:moveTo>
                    <a:pt x="0" y="0"/>
                  </a:moveTo>
                  <a:lnTo>
                    <a:pt x="3912107" y="0"/>
                  </a:lnTo>
                </a:path>
              </a:pathLst>
            </a:custGeom>
            <a:ln w="9525">
              <a:solidFill>
                <a:srgbClr val="E7E7E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890016" y="2513075"/>
              <a:ext cx="3374390" cy="822960"/>
            </a:xfrm>
            <a:custGeom>
              <a:avLst/>
              <a:gdLst/>
              <a:ahLst/>
              <a:cxnLst/>
              <a:rect l="l" t="t" r="r" b="b"/>
              <a:pathLst>
                <a:path w="3374390" h="822960">
                  <a:moveTo>
                    <a:pt x="245364" y="501396"/>
                  </a:moveTo>
                  <a:lnTo>
                    <a:pt x="0" y="501396"/>
                  </a:lnTo>
                  <a:lnTo>
                    <a:pt x="0" y="822960"/>
                  </a:lnTo>
                  <a:lnTo>
                    <a:pt x="245364" y="822960"/>
                  </a:lnTo>
                  <a:lnTo>
                    <a:pt x="245364" y="501396"/>
                  </a:lnTo>
                  <a:close/>
                </a:path>
                <a:path w="3374390" h="822960">
                  <a:moveTo>
                    <a:pt x="1027176" y="382524"/>
                  </a:moveTo>
                  <a:lnTo>
                    <a:pt x="781812" y="382524"/>
                  </a:lnTo>
                  <a:lnTo>
                    <a:pt x="781812" y="822960"/>
                  </a:lnTo>
                  <a:lnTo>
                    <a:pt x="1027176" y="822960"/>
                  </a:lnTo>
                  <a:lnTo>
                    <a:pt x="1027176" y="382524"/>
                  </a:lnTo>
                  <a:close/>
                </a:path>
                <a:path w="3374390" h="822960">
                  <a:moveTo>
                    <a:pt x="1808988" y="202692"/>
                  </a:moveTo>
                  <a:lnTo>
                    <a:pt x="1563624" y="202692"/>
                  </a:lnTo>
                  <a:lnTo>
                    <a:pt x="1563624" y="822960"/>
                  </a:lnTo>
                  <a:lnTo>
                    <a:pt x="1808988" y="822960"/>
                  </a:lnTo>
                  <a:lnTo>
                    <a:pt x="1808988" y="202692"/>
                  </a:lnTo>
                  <a:close/>
                </a:path>
                <a:path w="3374390" h="822960">
                  <a:moveTo>
                    <a:pt x="2592324" y="441960"/>
                  </a:moveTo>
                  <a:lnTo>
                    <a:pt x="2346960" y="441960"/>
                  </a:lnTo>
                  <a:lnTo>
                    <a:pt x="2346960" y="822960"/>
                  </a:lnTo>
                  <a:lnTo>
                    <a:pt x="2592324" y="822960"/>
                  </a:lnTo>
                  <a:lnTo>
                    <a:pt x="2592324" y="441960"/>
                  </a:lnTo>
                  <a:close/>
                </a:path>
                <a:path w="3374390" h="822960">
                  <a:moveTo>
                    <a:pt x="3374136" y="0"/>
                  </a:moveTo>
                  <a:lnTo>
                    <a:pt x="3128772" y="0"/>
                  </a:lnTo>
                  <a:lnTo>
                    <a:pt x="3128772" y="822960"/>
                  </a:lnTo>
                  <a:lnTo>
                    <a:pt x="3374136" y="822960"/>
                  </a:lnTo>
                  <a:lnTo>
                    <a:pt x="3374136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20268" y="3336036"/>
              <a:ext cx="3912235" cy="0"/>
            </a:xfrm>
            <a:custGeom>
              <a:avLst/>
              <a:gdLst/>
              <a:ahLst/>
              <a:cxnLst/>
              <a:rect l="l" t="t" r="r" b="b"/>
              <a:pathLst>
                <a:path w="3912235">
                  <a:moveTo>
                    <a:pt x="0" y="0"/>
                  </a:moveTo>
                  <a:lnTo>
                    <a:pt x="3912107" y="0"/>
                  </a:lnTo>
                </a:path>
              </a:pathLst>
            </a:custGeom>
            <a:ln w="9525">
              <a:solidFill>
                <a:srgbClr val="E7E7E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902512" y="2770377"/>
            <a:ext cx="230504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1100" spc="-55" dirty="0">
                <a:solidFill>
                  <a:srgbClr val="868686"/>
                </a:solidFill>
                <a:latin typeface="Calibri"/>
                <a:cs typeface="Calibri"/>
              </a:rPr>
              <a:t>24.7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684908" y="2651251"/>
            <a:ext cx="230504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1100" spc="-55" dirty="0">
                <a:solidFill>
                  <a:srgbClr val="868686"/>
                </a:solidFill>
                <a:latin typeface="Calibri"/>
                <a:cs typeface="Calibri"/>
              </a:rPr>
              <a:t>25.7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20268" y="2472308"/>
            <a:ext cx="3411220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  <a:tabLst>
                <a:tab pos="1847214" algn="l"/>
                <a:tab pos="3397885" algn="l"/>
              </a:tabLst>
            </a:pPr>
            <a:r>
              <a:rPr sz="1100" u="sng" dirty="0">
                <a:solidFill>
                  <a:srgbClr val="868686"/>
                </a:solidFill>
                <a:uFill>
                  <a:solidFill>
                    <a:srgbClr val="E7E7E7"/>
                  </a:solidFill>
                </a:uFill>
                <a:latin typeface="Calibri"/>
                <a:cs typeface="Calibri"/>
              </a:rPr>
              <a:t>	</a:t>
            </a:r>
            <a:r>
              <a:rPr sz="1100" u="sng" spc="-20" dirty="0">
                <a:solidFill>
                  <a:srgbClr val="868686"/>
                </a:solidFill>
                <a:uFill>
                  <a:solidFill>
                    <a:srgbClr val="E7E7E7"/>
                  </a:solidFill>
                </a:uFill>
                <a:latin typeface="Calibri"/>
                <a:cs typeface="Calibri"/>
              </a:rPr>
              <a:t>27.2</a:t>
            </a:r>
            <a:r>
              <a:rPr sz="1100" u="sng" dirty="0">
                <a:solidFill>
                  <a:srgbClr val="868686"/>
                </a:solidFill>
                <a:uFill>
                  <a:solidFill>
                    <a:srgbClr val="E7E7E7"/>
                  </a:solidFill>
                </a:uFill>
                <a:latin typeface="Calibri"/>
                <a:cs typeface="Calibri"/>
              </a:rPr>
              <a:t>	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250057" y="2710383"/>
            <a:ext cx="230504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1100" spc="-55" dirty="0">
                <a:solidFill>
                  <a:srgbClr val="868686"/>
                </a:solidFill>
                <a:latin typeface="Calibri"/>
                <a:cs typeface="Calibri"/>
              </a:rPr>
              <a:t>25.2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032503" y="2269617"/>
            <a:ext cx="230504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1100" spc="-55" dirty="0">
                <a:solidFill>
                  <a:srgbClr val="868686"/>
                </a:solidFill>
                <a:latin typeface="Calibri"/>
                <a:cs typeface="Calibri"/>
              </a:rPr>
              <a:t>28.9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11175" y="2290648"/>
            <a:ext cx="113664" cy="11169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900" spc="-35" dirty="0">
                <a:solidFill>
                  <a:srgbClr val="969696"/>
                </a:solidFill>
                <a:latin typeface="Calibri"/>
                <a:cs typeface="Calibri"/>
              </a:rPr>
              <a:t>30</a:t>
            </a:r>
            <a:endParaRPr sz="9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800"/>
              </a:spcBef>
            </a:pPr>
            <a:r>
              <a:rPr sz="900" spc="-35" dirty="0">
                <a:solidFill>
                  <a:srgbClr val="969696"/>
                </a:solidFill>
                <a:latin typeface="Calibri"/>
                <a:cs typeface="Calibri"/>
              </a:rPr>
              <a:t>28</a:t>
            </a:r>
            <a:endParaRPr sz="9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795"/>
              </a:spcBef>
            </a:pPr>
            <a:r>
              <a:rPr sz="900" spc="-35" dirty="0">
                <a:solidFill>
                  <a:srgbClr val="969696"/>
                </a:solidFill>
                <a:latin typeface="Calibri"/>
                <a:cs typeface="Calibri"/>
              </a:rPr>
              <a:t>26</a:t>
            </a:r>
            <a:endParaRPr sz="9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800"/>
              </a:spcBef>
            </a:pPr>
            <a:r>
              <a:rPr sz="900" spc="-35" dirty="0">
                <a:solidFill>
                  <a:srgbClr val="969696"/>
                </a:solidFill>
                <a:latin typeface="Calibri"/>
                <a:cs typeface="Calibri"/>
              </a:rPr>
              <a:t>24</a:t>
            </a:r>
            <a:endParaRPr sz="9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800"/>
              </a:spcBef>
            </a:pPr>
            <a:r>
              <a:rPr sz="900" spc="-35" dirty="0">
                <a:solidFill>
                  <a:srgbClr val="969696"/>
                </a:solidFill>
                <a:latin typeface="Calibri"/>
                <a:cs typeface="Calibri"/>
              </a:rPr>
              <a:t>22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910742" y="3398011"/>
            <a:ext cx="334645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  <a:tabLst>
                <a:tab pos="782320" algn="l"/>
                <a:tab pos="1564640" algn="l"/>
                <a:tab pos="2346960" algn="l"/>
                <a:tab pos="3129915" algn="l"/>
              </a:tabLst>
            </a:pPr>
            <a:r>
              <a:rPr sz="900" spc="-20" dirty="0">
                <a:solidFill>
                  <a:srgbClr val="969696"/>
                </a:solidFill>
                <a:latin typeface="Calibri"/>
                <a:cs typeface="Calibri"/>
              </a:rPr>
              <a:t>2017</a:t>
            </a:r>
            <a:r>
              <a:rPr sz="900" dirty="0">
                <a:solidFill>
                  <a:srgbClr val="969696"/>
                </a:solidFill>
                <a:latin typeface="Calibri"/>
                <a:cs typeface="Calibri"/>
              </a:rPr>
              <a:t>	</a:t>
            </a:r>
            <a:r>
              <a:rPr sz="900" spc="-20" dirty="0">
                <a:solidFill>
                  <a:srgbClr val="969696"/>
                </a:solidFill>
                <a:latin typeface="Calibri"/>
                <a:cs typeface="Calibri"/>
              </a:rPr>
              <a:t>2018</a:t>
            </a:r>
            <a:r>
              <a:rPr sz="900" dirty="0">
                <a:solidFill>
                  <a:srgbClr val="969696"/>
                </a:solidFill>
                <a:latin typeface="Calibri"/>
                <a:cs typeface="Calibri"/>
              </a:rPr>
              <a:t>	</a:t>
            </a:r>
            <a:r>
              <a:rPr sz="900" spc="-20" dirty="0">
                <a:solidFill>
                  <a:srgbClr val="969696"/>
                </a:solidFill>
                <a:latin typeface="Calibri"/>
                <a:cs typeface="Calibri"/>
              </a:rPr>
              <a:t>2019</a:t>
            </a:r>
            <a:r>
              <a:rPr sz="900" dirty="0">
                <a:solidFill>
                  <a:srgbClr val="969696"/>
                </a:solidFill>
                <a:latin typeface="Calibri"/>
                <a:cs typeface="Calibri"/>
              </a:rPr>
              <a:t>	</a:t>
            </a:r>
            <a:r>
              <a:rPr sz="900" spc="-20" dirty="0">
                <a:solidFill>
                  <a:srgbClr val="969696"/>
                </a:solidFill>
                <a:latin typeface="Calibri"/>
                <a:cs typeface="Calibri"/>
              </a:rPr>
              <a:t>2020</a:t>
            </a:r>
            <a:r>
              <a:rPr sz="900" dirty="0">
                <a:solidFill>
                  <a:srgbClr val="969696"/>
                </a:solidFill>
                <a:latin typeface="Calibri"/>
                <a:cs typeface="Calibri"/>
              </a:rPr>
              <a:t>	</a:t>
            </a:r>
            <a:r>
              <a:rPr sz="900" spc="-45" dirty="0">
                <a:solidFill>
                  <a:srgbClr val="969696"/>
                </a:solidFill>
                <a:latin typeface="Calibri"/>
                <a:cs typeface="Calibri"/>
              </a:rPr>
              <a:t>2021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590802" y="1987753"/>
            <a:ext cx="1831339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1400" spc="-100" dirty="0">
                <a:solidFill>
                  <a:srgbClr val="969696"/>
                </a:solidFill>
                <a:latin typeface="Calibri"/>
                <a:cs typeface="Calibri"/>
              </a:rPr>
              <a:t>$</a:t>
            </a:r>
            <a:r>
              <a:rPr sz="1400" spc="5" dirty="0">
                <a:solidFill>
                  <a:srgbClr val="969696"/>
                </a:solidFill>
                <a:latin typeface="Calibri"/>
                <a:cs typeface="Calibri"/>
              </a:rPr>
              <a:t> </a:t>
            </a:r>
            <a:r>
              <a:rPr sz="1400" spc="-95" dirty="0">
                <a:solidFill>
                  <a:srgbClr val="969696"/>
                </a:solidFill>
                <a:latin typeface="Calibri"/>
                <a:cs typeface="Calibri"/>
              </a:rPr>
              <a:t>Revenue</a:t>
            </a:r>
            <a:r>
              <a:rPr sz="1400" spc="-35" dirty="0">
                <a:solidFill>
                  <a:srgbClr val="969696"/>
                </a:solidFill>
                <a:latin typeface="Calibri"/>
                <a:cs typeface="Calibri"/>
              </a:rPr>
              <a:t> </a:t>
            </a:r>
            <a:r>
              <a:rPr sz="1400" spc="-65" dirty="0">
                <a:solidFill>
                  <a:srgbClr val="969696"/>
                </a:solidFill>
                <a:latin typeface="Calibri"/>
                <a:cs typeface="Calibri"/>
              </a:rPr>
              <a:t>(billions</a:t>
            </a:r>
            <a:r>
              <a:rPr sz="1400" dirty="0">
                <a:solidFill>
                  <a:srgbClr val="969696"/>
                </a:solidFill>
                <a:latin typeface="Calibri"/>
                <a:cs typeface="Calibri"/>
              </a:rPr>
              <a:t> </a:t>
            </a:r>
            <a:r>
              <a:rPr sz="1400" spc="-80" dirty="0">
                <a:solidFill>
                  <a:srgbClr val="969696"/>
                </a:solidFill>
                <a:latin typeface="Calibri"/>
                <a:cs typeface="Calibri"/>
              </a:rPr>
              <a:t>of</a:t>
            </a:r>
            <a:r>
              <a:rPr sz="1400" spc="-5" dirty="0">
                <a:solidFill>
                  <a:srgbClr val="969696"/>
                </a:solidFill>
                <a:latin typeface="Calibri"/>
                <a:cs typeface="Calibri"/>
              </a:rPr>
              <a:t> </a:t>
            </a:r>
            <a:r>
              <a:rPr sz="1400" spc="-60" dirty="0">
                <a:solidFill>
                  <a:srgbClr val="969696"/>
                </a:solidFill>
                <a:latin typeface="Calibri"/>
                <a:cs typeface="Calibri"/>
              </a:rPr>
              <a:t>euros)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245351" y="4076637"/>
            <a:ext cx="4429125" cy="2176780"/>
            <a:chOff x="245351" y="4076637"/>
            <a:chExt cx="4429125" cy="2176780"/>
          </a:xfrm>
        </p:grpSpPr>
        <p:pic>
          <p:nvPicPr>
            <p:cNvPr id="22" name="object 2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5351" y="4076637"/>
              <a:ext cx="4428769" cy="2176385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327659" y="4111752"/>
              <a:ext cx="4345305" cy="2101850"/>
            </a:xfrm>
            <a:custGeom>
              <a:avLst/>
              <a:gdLst/>
              <a:ahLst/>
              <a:cxnLst/>
              <a:rect l="l" t="t" r="r" b="b"/>
              <a:pathLst>
                <a:path w="4345305" h="2101850">
                  <a:moveTo>
                    <a:pt x="4344924" y="0"/>
                  </a:moveTo>
                  <a:lnTo>
                    <a:pt x="0" y="0"/>
                  </a:lnTo>
                  <a:lnTo>
                    <a:pt x="0" y="2101596"/>
                  </a:lnTo>
                  <a:lnTo>
                    <a:pt x="4344924" y="2101596"/>
                  </a:lnTo>
                  <a:lnTo>
                    <a:pt x="434492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822704" y="4585716"/>
              <a:ext cx="2659380" cy="1035050"/>
            </a:xfrm>
            <a:custGeom>
              <a:avLst/>
              <a:gdLst/>
              <a:ahLst/>
              <a:cxnLst/>
              <a:rect l="l" t="t" r="r" b="b"/>
              <a:pathLst>
                <a:path w="2659379" h="1035050">
                  <a:moveTo>
                    <a:pt x="0" y="931163"/>
                  </a:moveTo>
                  <a:lnTo>
                    <a:pt x="0" y="1034795"/>
                  </a:lnTo>
                </a:path>
                <a:path w="2659379" h="1035050">
                  <a:moveTo>
                    <a:pt x="0" y="586739"/>
                  </a:moveTo>
                  <a:lnTo>
                    <a:pt x="0" y="794003"/>
                  </a:lnTo>
                </a:path>
                <a:path w="2659379" h="1035050">
                  <a:moveTo>
                    <a:pt x="0" y="242315"/>
                  </a:moveTo>
                  <a:lnTo>
                    <a:pt x="0" y="448055"/>
                  </a:lnTo>
                </a:path>
                <a:path w="2659379" h="1035050">
                  <a:moveTo>
                    <a:pt x="0" y="0"/>
                  </a:moveTo>
                  <a:lnTo>
                    <a:pt x="0" y="103631"/>
                  </a:lnTo>
                </a:path>
                <a:path w="2659379" h="1035050">
                  <a:moveTo>
                    <a:pt x="332231" y="931163"/>
                  </a:moveTo>
                  <a:lnTo>
                    <a:pt x="332231" y="1034795"/>
                  </a:lnTo>
                </a:path>
                <a:path w="2659379" h="1035050">
                  <a:moveTo>
                    <a:pt x="332231" y="586739"/>
                  </a:moveTo>
                  <a:lnTo>
                    <a:pt x="332231" y="794003"/>
                  </a:lnTo>
                </a:path>
                <a:path w="2659379" h="1035050">
                  <a:moveTo>
                    <a:pt x="332231" y="0"/>
                  </a:moveTo>
                  <a:lnTo>
                    <a:pt x="332231" y="448055"/>
                  </a:lnTo>
                </a:path>
                <a:path w="2659379" h="1035050">
                  <a:moveTo>
                    <a:pt x="664463" y="931163"/>
                  </a:moveTo>
                  <a:lnTo>
                    <a:pt x="664463" y="1034795"/>
                  </a:lnTo>
                </a:path>
                <a:path w="2659379" h="1035050">
                  <a:moveTo>
                    <a:pt x="664463" y="586739"/>
                  </a:moveTo>
                  <a:lnTo>
                    <a:pt x="664463" y="794003"/>
                  </a:lnTo>
                </a:path>
                <a:path w="2659379" h="1035050">
                  <a:moveTo>
                    <a:pt x="664463" y="242315"/>
                  </a:moveTo>
                  <a:lnTo>
                    <a:pt x="664463" y="448055"/>
                  </a:lnTo>
                </a:path>
                <a:path w="2659379" h="1035050">
                  <a:moveTo>
                    <a:pt x="664463" y="0"/>
                  </a:moveTo>
                  <a:lnTo>
                    <a:pt x="664463" y="103631"/>
                  </a:lnTo>
                </a:path>
                <a:path w="2659379" h="1035050">
                  <a:moveTo>
                    <a:pt x="998219" y="586739"/>
                  </a:moveTo>
                  <a:lnTo>
                    <a:pt x="998219" y="1034795"/>
                  </a:lnTo>
                </a:path>
                <a:path w="2659379" h="1035050">
                  <a:moveTo>
                    <a:pt x="998219" y="242315"/>
                  </a:moveTo>
                  <a:lnTo>
                    <a:pt x="998219" y="448055"/>
                  </a:lnTo>
                </a:path>
                <a:path w="2659379" h="1035050">
                  <a:moveTo>
                    <a:pt x="998219" y="0"/>
                  </a:moveTo>
                  <a:lnTo>
                    <a:pt x="998219" y="103631"/>
                  </a:lnTo>
                </a:path>
                <a:path w="2659379" h="1035050">
                  <a:moveTo>
                    <a:pt x="1330452" y="931163"/>
                  </a:moveTo>
                  <a:lnTo>
                    <a:pt x="1330452" y="1034795"/>
                  </a:lnTo>
                </a:path>
                <a:path w="2659379" h="1035050">
                  <a:moveTo>
                    <a:pt x="1330452" y="586739"/>
                  </a:moveTo>
                  <a:lnTo>
                    <a:pt x="1330452" y="794003"/>
                  </a:lnTo>
                </a:path>
                <a:path w="2659379" h="1035050">
                  <a:moveTo>
                    <a:pt x="1330452" y="0"/>
                  </a:moveTo>
                  <a:lnTo>
                    <a:pt x="1330452" y="448055"/>
                  </a:lnTo>
                </a:path>
                <a:path w="2659379" h="1035050">
                  <a:moveTo>
                    <a:pt x="1662683" y="931163"/>
                  </a:moveTo>
                  <a:lnTo>
                    <a:pt x="1662683" y="1034795"/>
                  </a:lnTo>
                </a:path>
                <a:path w="2659379" h="1035050">
                  <a:moveTo>
                    <a:pt x="1662683" y="586739"/>
                  </a:moveTo>
                  <a:lnTo>
                    <a:pt x="1662683" y="794003"/>
                  </a:lnTo>
                </a:path>
                <a:path w="2659379" h="1035050">
                  <a:moveTo>
                    <a:pt x="1662683" y="0"/>
                  </a:moveTo>
                  <a:lnTo>
                    <a:pt x="1662683" y="448055"/>
                  </a:lnTo>
                </a:path>
                <a:path w="2659379" h="1035050">
                  <a:moveTo>
                    <a:pt x="1994916" y="931163"/>
                  </a:moveTo>
                  <a:lnTo>
                    <a:pt x="1994916" y="1034795"/>
                  </a:lnTo>
                </a:path>
                <a:path w="2659379" h="1035050">
                  <a:moveTo>
                    <a:pt x="1994916" y="586739"/>
                  </a:moveTo>
                  <a:lnTo>
                    <a:pt x="1994916" y="794003"/>
                  </a:lnTo>
                </a:path>
                <a:path w="2659379" h="1035050">
                  <a:moveTo>
                    <a:pt x="1994916" y="0"/>
                  </a:moveTo>
                  <a:lnTo>
                    <a:pt x="1994916" y="448055"/>
                  </a:lnTo>
                </a:path>
                <a:path w="2659379" h="1035050">
                  <a:moveTo>
                    <a:pt x="2327147" y="0"/>
                  </a:moveTo>
                  <a:lnTo>
                    <a:pt x="2327147" y="1034795"/>
                  </a:lnTo>
                </a:path>
                <a:path w="2659379" h="1035050">
                  <a:moveTo>
                    <a:pt x="2659380" y="0"/>
                  </a:moveTo>
                  <a:lnTo>
                    <a:pt x="2659380" y="1034795"/>
                  </a:lnTo>
                </a:path>
              </a:pathLst>
            </a:custGeom>
            <a:ln w="9525">
              <a:solidFill>
                <a:srgbClr val="E7E7E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0471" y="5379720"/>
              <a:ext cx="1330452" cy="137159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1490471" y="5379720"/>
              <a:ext cx="1330960" cy="137160"/>
            </a:xfrm>
            <a:custGeom>
              <a:avLst/>
              <a:gdLst/>
              <a:ahLst/>
              <a:cxnLst/>
              <a:rect l="l" t="t" r="r" b="b"/>
              <a:pathLst>
                <a:path w="1330960" h="137160">
                  <a:moveTo>
                    <a:pt x="0" y="137159"/>
                  </a:moveTo>
                  <a:lnTo>
                    <a:pt x="1330452" y="137159"/>
                  </a:lnTo>
                  <a:lnTo>
                    <a:pt x="1330452" y="0"/>
                  </a:lnTo>
                  <a:lnTo>
                    <a:pt x="0" y="0"/>
                  </a:lnTo>
                  <a:lnTo>
                    <a:pt x="0" y="137159"/>
                  </a:lnTo>
                  <a:close/>
                </a:path>
              </a:pathLst>
            </a:custGeom>
            <a:ln w="6350">
              <a:solidFill>
                <a:srgbClr val="008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90471" y="5033772"/>
              <a:ext cx="1496567" cy="138683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1490471" y="5033772"/>
              <a:ext cx="1496695" cy="139065"/>
            </a:xfrm>
            <a:custGeom>
              <a:avLst/>
              <a:gdLst/>
              <a:ahLst/>
              <a:cxnLst/>
              <a:rect l="l" t="t" r="r" b="b"/>
              <a:pathLst>
                <a:path w="1496695" h="139064">
                  <a:moveTo>
                    <a:pt x="0" y="138683"/>
                  </a:moveTo>
                  <a:lnTo>
                    <a:pt x="1496567" y="138683"/>
                  </a:lnTo>
                  <a:lnTo>
                    <a:pt x="1496567" y="0"/>
                  </a:lnTo>
                  <a:lnTo>
                    <a:pt x="0" y="0"/>
                  </a:lnTo>
                  <a:lnTo>
                    <a:pt x="0" y="138683"/>
                  </a:lnTo>
                  <a:close/>
                </a:path>
              </a:pathLst>
            </a:custGeom>
            <a:ln w="6350">
              <a:solidFill>
                <a:srgbClr val="008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90471" y="4689348"/>
              <a:ext cx="664464" cy="138683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1490471" y="4689348"/>
              <a:ext cx="664845" cy="139065"/>
            </a:xfrm>
            <a:custGeom>
              <a:avLst/>
              <a:gdLst/>
              <a:ahLst/>
              <a:cxnLst/>
              <a:rect l="l" t="t" r="r" b="b"/>
              <a:pathLst>
                <a:path w="664844" h="139064">
                  <a:moveTo>
                    <a:pt x="0" y="138683"/>
                  </a:moveTo>
                  <a:lnTo>
                    <a:pt x="664464" y="138683"/>
                  </a:lnTo>
                  <a:lnTo>
                    <a:pt x="664464" y="0"/>
                  </a:lnTo>
                  <a:lnTo>
                    <a:pt x="0" y="0"/>
                  </a:lnTo>
                  <a:lnTo>
                    <a:pt x="0" y="138683"/>
                  </a:lnTo>
                  <a:close/>
                </a:path>
              </a:pathLst>
            </a:custGeom>
            <a:ln w="6350">
              <a:solidFill>
                <a:srgbClr val="008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2154936" y="4689347"/>
              <a:ext cx="1995170" cy="828040"/>
            </a:xfrm>
            <a:custGeom>
              <a:avLst/>
              <a:gdLst/>
              <a:ahLst/>
              <a:cxnLst/>
              <a:rect l="l" t="t" r="r" b="b"/>
              <a:pathLst>
                <a:path w="1995170" h="828039">
                  <a:moveTo>
                    <a:pt x="832104" y="0"/>
                  </a:moveTo>
                  <a:lnTo>
                    <a:pt x="0" y="0"/>
                  </a:lnTo>
                  <a:lnTo>
                    <a:pt x="0" y="138684"/>
                  </a:lnTo>
                  <a:lnTo>
                    <a:pt x="832104" y="138684"/>
                  </a:lnTo>
                  <a:lnTo>
                    <a:pt x="832104" y="0"/>
                  </a:lnTo>
                  <a:close/>
                </a:path>
                <a:path w="1995170" h="828039">
                  <a:moveTo>
                    <a:pt x="1994916" y="690384"/>
                  </a:moveTo>
                  <a:lnTo>
                    <a:pt x="665988" y="690384"/>
                  </a:lnTo>
                  <a:lnTo>
                    <a:pt x="665988" y="827532"/>
                  </a:lnTo>
                  <a:lnTo>
                    <a:pt x="1994916" y="827532"/>
                  </a:lnTo>
                  <a:lnTo>
                    <a:pt x="1994916" y="690384"/>
                  </a:lnTo>
                  <a:close/>
                </a:path>
                <a:path w="1995170" h="828039">
                  <a:moveTo>
                    <a:pt x="1994916" y="344424"/>
                  </a:moveTo>
                  <a:lnTo>
                    <a:pt x="832104" y="344424"/>
                  </a:lnTo>
                  <a:lnTo>
                    <a:pt x="832104" y="483108"/>
                  </a:lnTo>
                  <a:lnTo>
                    <a:pt x="1994916" y="483108"/>
                  </a:lnTo>
                  <a:lnTo>
                    <a:pt x="1994916" y="344424"/>
                  </a:lnTo>
                  <a:close/>
                </a:path>
              </a:pathLst>
            </a:custGeom>
            <a:solidFill>
              <a:srgbClr val="08715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490471" y="4585716"/>
              <a:ext cx="0" cy="1035050"/>
            </a:xfrm>
            <a:custGeom>
              <a:avLst/>
              <a:gdLst/>
              <a:ahLst/>
              <a:cxnLst/>
              <a:rect l="l" t="t" r="r" b="b"/>
              <a:pathLst>
                <a:path h="1035050">
                  <a:moveTo>
                    <a:pt x="0" y="1034795"/>
                  </a:moveTo>
                  <a:lnTo>
                    <a:pt x="0" y="0"/>
                  </a:lnTo>
                </a:path>
              </a:pathLst>
            </a:custGeom>
            <a:ln w="9525">
              <a:solidFill>
                <a:srgbClr val="E7E7E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2123567" y="5348985"/>
            <a:ext cx="7493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100" spc="-50" dirty="0">
                <a:solidFill>
                  <a:srgbClr val="FFFFFF"/>
                </a:solidFill>
                <a:latin typeface="Calibri"/>
                <a:cs typeface="Calibri"/>
              </a:rPr>
              <a:t>8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2206751" y="5003672"/>
            <a:ext cx="7493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100" spc="-50" dirty="0">
                <a:solidFill>
                  <a:srgbClr val="FFFFFF"/>
                </a:solidFill>
                <a:latin typeface="Calibri"/>
                <a:cs typeface="Calibri"/>
              </a:rPr>
              <a:t>9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3454908" y="5353050"/>
            <a:ext cx="72390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1050" spc="-50" dirty="0">
                <a:solidFill>
                  <a:srgbClr val="FFFFFF"/>
                </a:solidFill>
                <a:latin typeface="Calibri"/>
                <a:cs typeface="Calibri"/>
              </a:rPr>
              <a:t>8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3538092" y="5007609"/>
            <a:ext cx="72390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1050" spc="-50" dirty="0">
                <a:solidFill>
                  <a:srgbClr val="FFFFFF"/>
                </a:solidFill>
                <a:latin typeface="Calibri"/>
                <a:cs typeface="Calibri"/>
              </a:rPr>
              <a:t>7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1465452" y="5683402"/>
            <a:ext cx="6350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900" spc="-50" dirty="0">
                <a:solidFill>
                  <a:srgbClr val="969696"/>
                </a:solidFill>
                <a:latin typeface="Calibri"/>
                <a:cs typeface="Calibri"/>
              </a:rPr>
              <a:t>0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1798066" y="5683402"/>
            <a:ext cx="6350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900" spc="-50" dirty="0">
                <a:solidFill>
                  <a:srgbClr val="969696"/>
                </a:solidFill>
                <a:latin typeface="Calibri"/>
                <a:cs typeface="Calibri"/>
              </a:rPr>
              <a:t>2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2130298" y="5683402"/>
            <a:ext cx="6350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900" spc="-50" dirty="0">
                <a:solidFill>
                  <a:srgbClr val="969696"/>
                </a:solidFill>
                <a:latin typeface="Calibri"/>
                <a:cs typeface="Calibri"/>
              </a:rPr>
              <a:t>4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2462783" y="5683402"/>
            <a:ext cx="6350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900" spc="-50" dirty="0">
                <a:solidFill>
                  <a:srgbClr val="969696"/>
                </a:solidFill>
                <a:latin typeface="Calibri"/>
                <a:cs typeface="Calibri"/>
              </a:rPr>
              <a:t>6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3102229" y="5683402"/>
            <a:ext cx="144335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  <a:tabLst>
                <a:tab pos="332105" algn="l"/>
                <a:tab pos="664845" algn="l"/>
                <a:tab pos="996950" algn="l"/>
                <a:tab pos="1329690" algn="l"/>
              </a:tabLst>
            </a:pPr>
            <a:r>
              <a:rPr sz="900" spc="-25" dirty="0">
                <a:solidFill>
                  <a:srgbClr val="969696"/>
                </a:solidFill>
                <a:latin typeface="Calibri"/>
                <a:cs typeface="Calibri"/>
              </a:rPr>
              <a:t>10</a:t>
            </a:r>
            <a:r>
              <a:rPr sz="900" dirty="0">
                <a:solidFill>
                  <a:srgbClr val="969696"/>
                </a:solidFill>
                <a:latin typeface="Calibri"/>
                <a:cs typeface="Calibri"/>
              </a:rPr>
              <a:t>	</a:t>
            </a:r>
            <a:r>
              <a:rPr sz="900" spc="-25" dirty="0">
                <a:solidFill>
                  <a:srgbClr val="969696"/>
                </a:solidFill>
                <a:latin typeface="Calibri"/>
                <a:cs typeface="Calibri"/>
              </a:rPr>
              <a:t>12</a:t>
            </a:r>
            <a:r>
              <a:rPr sz="900" dirty="0">
                <a:solidFill>
                  <a:srgbClr val="969696"/>
                </a:solidFill>
                <a:latin typeface="Calibri"/>
                <a:cs typeface="Calibri"/>
              </a:rPr>
              <a:t>	</a:t>
            </a:r>
            <a:r>
              <a:rPr sz="900" spc="-25" dirty="0">
                <a:solidFill>
                  <a:srgbClr val="969696"/>
                </a:solidFill>
                <a:latin typeface="Calibri"/>
                <a:cs typeface="Calibri"/>
              </a:rPr>
              <a:t>14</a:t>
            </a:r>
            <a:r>
              <a:rPr sz="900" dirty="0">
                <a:solidFill>
                  <a:srgbClr val="969696"/>
                </a:solidFill>
                <a:latin typeface="Calibri"/>
                <a:cs typeface="Calibri"/>
              </a:rPr>
              <a:t>	</a:t>
            </a:r>
            <a:r>
              <a:rPr sz="900" spc="-25" dirty="0">
                <a:solidFill>
                  <a:srgbClr val="969696"/>
                </a:solidFill>
                <a:latin typeface="Calibri"/>
                <a:cs typeface="Calibri"/>
              </a:rPr>
              <a:t>16</a:t>
            </a:r>
            <a:r>
              <a:rPr sz="900" dirty="0">
                <a:solidFill>
                  <a:srgbClr val="969696"/>
                </a:solidFill>
                <a:latin typeface="Calibri"/>
                <a:cs typeface="Calibri"/>
              </a:rPr>
              <a:t>	</a:t>
            </a:r>
            <a:r>
              <a:rPr sz="900" spc="-35" dirty="0">
                <a:solidFill>
                  <a:srgbClr val="969696"/>
                </a:solidFill>
                <a:latin typeface="Calibri"/>
                <a:cs typeface="Calibri"/>
              </a:rPr>
              <a:t>18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633069" y="5357876"/>
            <a:ext cx="76136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900" spc="-65" dirty="0">
                <a:solidFill>
                  <a:srgbClr val="969696"/>
                </a:solidFill>
                <a:latin typeface="Calibri"/>
                <a:cs typeface="Calibri"/>
              </a:rPr>
              <a:t>Board</a:t>
            </a:r>
            <a:r>
              <a:rPr sz="900" spc="15" dirty="0">
                <a:solidFill>
                  <a:srgbClr val="969696"/>
                </a:solidFill>
                <a:latin typeface="Calibri"/>
                <a:cs typeface="Calibri"/>
              </a:rPr>
              <a:t> </a:t>
            </a:r>
            <a:r>
              <a:rPr sz="900" spc="-60" dirty="0">
                <a:solidFill>
                  <a:srgbClr val="969696"/>
                </a:solidFill>
                <a:latin typeface="Calibri"/>
                <a:cs typeface="Calibri"/>
              </a:rPr>
              <a:t>of</a:t>
            </a:r>
            <a:r>
              <a:rPr sz="900" spc="25" dirty="0">
                <a:solidFill>
                  <a:srgbClr val="969696"/>
                </a:solidFill>
                <a:latin typeface="Calibri"/>
                <a:cs typeface="Calibri"/>
              </a:rPr>
              <a:t> </a:t>
            </a:r>
            <a:r>
              <a:rPr sz="900" spc="-45" dirty="0">
                <a:solidFill>
                  <a:srgbClr val="969696"/>
                </a:solidFill>
                <a:latin typeface="Calibri"/>
                <a:cs typeface="Calibri"/>
              </a:rPr>
              <a:t>Directors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512673" y="5012258"/>
            <a:ext cx="882015" cy="163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900" spc="-50" dirty="0">
                <a:solidFill>
                  <a:srgbClr val="969696"/>
                </a:solidFill>
                <a:latin typeface="Calibri"/>
                <a:cs typeface="Calibri"/>
              </a:rPr>
              <a:t>Executive</a:t>
            </a:r>
            <a:r>
              <a:rPr sz="900" spc="15" dirty="0">
                <a:solidFill>
                  <a:srgbClr val="969696"/>
                </a:solidFill>
                <a:latin typeface="Calibri"/>
                <a:cs typeface="Calibri"/>
              </a:rPr>
              <a:t> </a:t>
            </a:r>
            <a:r>
              <a:rPr sz="900" spc="-60" dirty="0">
                <a:solidFill>
                  <a:srgbClr val="969696"/>
                </a:solidFill>
                <a:latin typeface="Calibri"/>
                <a:cs typeface="Calibri"/>
              </a:rPr>
              <a:t>Committee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411175" y="4667504"/>
            <a:ext cx="98361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900" spc="-55" dirty="0">
                <a:solidFill>
                  <a:srgbClr val="969696"/>
                </a:solidFill>
                <a:latin typeface="Calibri"/>
                <a:cs typeface="Calibri"/>
              </a:rPr>
              <a:t>Stakeholder</a:t>
            </a:r>
            <a:r>
              <a:rPr sz="900" spc="50" dirty="0">
                <a:solidFill>
                  <a:srgbClr val="969696"/>
                </a:solidFill>
                <a:latin typeface="Calibri"/>
                <a:cs typeface="Calibri"/>
              </a:rPr>
              <a:t> </a:t>
            </a:r>
            <a:r>
              <a:rPr sz="900" spc="-60" dirty="0">
                <a:solidFill>
                  <a:srgbClr val="969696"/>
                </a:solidFill>
                <a:latin typeface="Calibri"/>
                <a:cs typeface="Calibri"/>
              </a:rPr>
              <a:t>Committee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1537461" y="4192015"/>
            <a:ext cx="1939289" cy="660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400" spc="90" dirty="0">
                <a:solidFill>
                  <a:srgbClr val="969696"/>
                </a:solidFill>
                <a:latin typeface="Calibri"/>
                <a:cs typeface="Calibri"/>
              </a:rPr>
              <a:t>%</a:t>
            </a:r>
            <a:r>
              <a:rPr sz="1400" spc="10" dirty="0">
                <a:solidFill>
                  <a:srgbClr val="969696"/>
                </a:solidFill>
                <a:latin typeface="Calibri"/>
                <a:cs typeface="Calibri"/>
              </a:rPr>
              <a:t> </a:t>
            </a:r>
            <a:r>
              <a:rPr sz="1400" spc="-110" dirty="0">
                <a:solidFill>
                  <a:srgbClr val="969696"/>
                </a:solidFill>
                <a:latin typeface="Calibri"/>
                <a:cs typeface="Calibri"/>
              </a:rPr>
              <a:t>Gender</a:t>
            </a:r>
            <a:r>
              <a:rPr sz="1400" dirty="0">
                <a:solidFill>
                  <a:srgbClr val="969696"/>
                </a:solidFill>
                <a:latin typeface="Calibri"/>
                <a:cs typeface="Calibri"/>
              </a:rPr>
              <a:t> </a:t>
            </a:r>
            <a:r>
              <a:rPr sz="1400" spc="-85" dirty="0">
                <a:solidFill>
                  <a:srgbClr val="969696"/>
                </a:solidFill>
                <a:latin typeface="Calibri"/>
                <a:cs typeface="Calibri"/>
              </a:rPr>
              <a:t>distribution</a:t>
            </a:r>
            <a:r>
              <a:rPr sz="1400" spc="-35" dirty="0">
                <a:solidFill>
                  <a:srgbClr val="969696"/>
                </a:solidFill>
                <a:latin typeface="Calibri"/>
                <a:cs typeface="Calibri"/>
              </a:rPr>
              <a:t> </a:t>
            </a:r>
            <a:r>
              <a:rPr sz="1400" spc="-55" dirty="0">
                <a:solidFill>
                  <a:srgbClr val="969696"/>
                </a:solidFill>
                <a:latin typeface="Calibri"/>
                <a:cs typeface="Calibri"/>
              </a:rPr>
              <a:t>in</a:t>
            </a:r>
            <a:r>
              <a:rPr sz="1400" spc="25" dirty="0">
                <a:solidFill>
                  <a:srgbClr val="969696"/>
                </a:solidFill>
                <a:latin typeface="Calibri"/>
                <a:cs typeface="Calibri"/>
              </a:rPr>
              <a:t> </a:t>
            </a:r>
            <a:r>
              <a:rPr sz="1400" spc="-45" dirty="0">
                <a:solidFill>
                  <a:srgbClr val="969696"/>
                </a:solidFill>
                <a:latin typeface="Calibri"/>
                <a:cs typeface="Calibri"/>
              </a:rPr>
              <a:t>2023</a:t>
            </a:r>
            <a:endParaRPr sz="1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85"/>
              </a:spcBef>
            </a:pPr>
            <a:endParaRPr sz="1400">
              <a:latin typeface="Calibri"/>
              <a:cs typeface="Calibri"/>
            </a:endParaRPr>
          </a:p>
          <a:p>
            <a:pPr marL="253365">
              <a:lnSpc>
                <a:spcPct val="100000"/>
              </a:lnSpc>
              <a:spcBef>
                <a:spcPts val="5"/>
              </a:spcBef>
              <a:tabLst>
                <a:tab pos="1002665" algn="l"/>
              </a:tabLst>
            </a:pPr>
            <a:r>
              <a:rPr sz="1100" spc="-50" dirty="0">
                <a:solidFill>
                  <a:srgbClr val="FFFFFF"/>
                </a:solidFill>
                <a:latin typeface="Calibri"/>
                <a:cs typeface="Calibri"/>
              </a:rPr>
              <a:t>4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1050" spc="-50" dirty="0">
                <a:solidFill>
                  <a:srgbClr val="FFFFFF"/>
                </a:solidFill>
                <a:latin typeface="Calibri"/>
                <a:cs typeface="Calibri"/>
              </a:rPr>
              <a:t>5</a:t>
            </a:r>
            <a:endParaRPr sz="1050">
              <a:latin typeface="Calibri"/>
              <a:cs typeface="Calibri"/>
            </a:endParaRPr>
          </a:p>
        </p:txBody>
      </p:sp>
      <p:grpSp>
        <p:nvGrpSpPr>
          <p:cNvPr id="46" name="object 46"/>
          <p:cNvGrpSpPr/>
          <p:nvPr/>
        </p:nvGrpSpPr>
        <p:grpSpPr>
          <a:xfrm>
            <a:off x="2128901" y="5993765"/>
            <a:ext cx="460375" cy="70485"/>
            <a:chOff x="2128901" y="5993765"/>
            <a:chExt cx="460375" cy="70485"/>
          </a:xfrm>
        </p:grpSpPr>
        <p:pic>
          <p:nvPicPr>
            <p:cNvPr id="47" name="object 4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132076" y="5996940"/>
              <a:ext cx="64007" cy="64007"/>
            </a:xfrm>
            <a:prstGeom prst="rect">
              <a:avLst/>
            </a:prstGeom>
          </p:spPr>
        </p:pic>
        <p:sp>
          <p:nvSpPr>
            <p:cNvPr id="48" name="object 48"/>
            <p:cNvSpPr/>
            <p:nvPr/>
          </p:nvSpPr>
          <p:spPr>
            <a:xfrm>
              <a:off x="2132076" y="5996940"/>
              <a:ext cx="64135" cy="64135"/>
            </a:xfrm>
            <a:custGeom>
              <a:avLst/>
              <a:gdLst/>
              <a:ahLst/>
              <a:cxnLst/>
              <a:rect l="l" t="t" r="r" b="b"/>
              <a:pathLst>
                <a:path w="64135" h="64135">
                  <a:moveTo>
                    <a:pt x="0" y="64008"/>
                  </a:moveTo>
                  <a:lnTo>
                    <a:pt x="64007" y="64008"/>
                  </a:lnTo>
                  <a:lnTo>
                    <a:pt x="64007" y="0"/>
                  </a:lnTo>
                  <a:lnTo>
                    <a:pt x="0" y="0"/>
                  </a:lnTo>
                  <a:lnTo>
                    <a:pt x="0" y="64008"/>
                  </a:lnTo>
                  <a:close/>
                </a:path>
              </a:pathLst>
            </a:custGeom>
            <a:ln w="6350">
              <a:solidFill>
                <a:srgbClr val="008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2526792" y="5996940"/>
              <a:ext cx="62865" cy="64135"/>
            </a:xfrm>
            <a:custGeom>
              <a:avLst/>
              <a:gdLst/>
              <a:ahLst/>
              <a:cxnLst/>
              <a:rect l="l" t="t" r="r" b="b"/>
              <a:pathLst>
                <a:path w="62864" h="64135">
                  <a:moveTo>
                    <a:pt x="62483" y="0"/>
                  </a:moveTo>
                  <a:lnTo>
                    <a:pt x="0" y="0"/>
                  </a:lnTo>
                  <a:lnTo>
                    <a:pt x="0" y="64008"/>
                  </a:lnTo>
                  <a:lnTo>
                    <a:pt x="62483" y="64008"/>
                  </a:lnTo>
                  <a:lnTo>
                    <a:pt x="62483" y="0"/>
                  </a:lnTo>
                  <a:close/>
                </a:path>
              </a:pathLst>
            </a:custGeom>
            <a:solidFill>
              <a:srgbClr val="08715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0" name="object 50"/>
          <p:cNvSpPr txBox="1"/>
          <p:nvPr/>
        </p:nvSpPr>
        <p:spPr>
          <a:xfrm>
            <a:off x="2222880" y="5683402"/>
            <a:ext cx="705485" cy="4178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73660" algn="r">
              <a:lnSpc>
                <a:spcPct val="100000"/>
              </a:lnSpc>
              <a:spcBef>
                <a:spcPts val="100"/>
              </a:spcBef>
            </a:pPr>
            <a:r>
              <a:rPr sz="900" spc="-50" dirty="0">
                <a:solidFill>
                  <a:srgbClr val="969696"/>
                </a:solidFill>
                <a:latin typeface="Calibri"/>
                <a:cs typeface="Calibri"/>
              </a:rPr>
              <a:t>8</a:t>
            </a:r>
            <a:endParaRPr sz="9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925"/>
              </a:spcBef>
              <a:tabLst>
                <a:tab pos="394335" algn="l"/>
              </a:tabLst>
            </a:pPr>
            <a:r>
              <a:rPr sz="900" spc="-20" dirty="0">
                <a:solidFill>
                  <a:srgbClr val="969696"/>
                </a:solidFill>
                <a:latin typeface="Calibri"/>
                <a:cs typeface="Calibri"/>
              </a:rPr>
              <a:t>Male</a:t>
            </a:r>
            <a:r>
              <a:rPr sz="900" dirty="0">
                <a:solidFill>
                  <a:srgbClr val="969696"/>
                </a:solidFill>
                <a:latin typeface="Calibri"/>
                <a:cs typeface="Calibri"/>
              </a:rPr>
              <a:t>	</a:t>
            </a:r>
            <a:r>
              <a:rPr sz="900" spc="-55" dirty="0">
                <a:solidFill>
                  <a:srgbClr val="969696"/>
                </a:solidFill>
                <a:latin typeface="Calibri"/>
                <a:cs typeface="Calibri"/>
              </a:rPr>
              <a:t>Female</a:t>
            </a:r>
            <a:endParaRPr sz="900">
              <a:latin typeface="Calibri"/>
              <a:cs typeface="Calibri"/>
            </a:endParaRPr>
          </a:p>
        </p:txBody>
      </p:sp>
      <p:grpSp>
        <p:nvGrpSpPr>
          <p:cNvPr id="51" name="object 51"/>
          <p:cNvGrpSpPr/>
          <p:nvPr/>
        </p:nvGrpSpPr>
        <p:grpSpPr>
          <a:xfrm>
            <a:off x="4913362" y="1825751"/>
            <a:ext cx="4100195" cy="4486910"/>
            <a:chOff x="4913362" y="1825751"/>
            <a:chExt cx="4100195" cy="4486910"/>
          </a:xfrm>
        </p:grpSpPr>
        <p:pic>
          <p:nvPicPr>
            <p:cNvPr id="52" name="object 5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913362" y="1828775"/>
              <a:ext cx="4099587" cy="4483645"/>
            </a:xfrm>
            <a:prstGeom prst="rect">
              <a:avLst/>
            </a:prstGeom>
          </p:spPr>
        </p:pic>
        <p:sp>
          <p:nvSpPr>
            <p:cNvPr id="53" name="object 53"/>
            <p:cNvSpPr/>
            <p:nvPr/>
          </p:nvSpPr>
          <p:spPr>
            <a:xfrm>
              <a:off x="4957572" y="1825751"/>
              <a:ext cx="4015740" cy="4409440"/>
            </a:xfrm>
            <a:custGeom>
              <a:avLst/>
              <a:gdLst/>
              <a:ahLst/>
              <a:cxnLst/>
              <a:rect l="l" t="t" r="r" b="b"/>
              <a:pathLst>
                <a:path w="4015740" h="4409440">
                  <a:moveTo>
                    <a:pt x="4015739" y="0"/>
                  </a:moveTo>
                  <a:lnTo>
                    <a:pt x="0" y="0"/>
                  </a:lnTo>
                  <a:lnTo>
                    <a:pt x="0" y="4408932"/>
                  </a:lnTo>
                  <a:lnTo>
                    <a:pt x="4015739" y="4408932"/>
                  </a:lnTo>
                  <a:lnTo>
                    <a:pt x="401573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6446519" y="2301239"/>
              <a:ext cx="2292350" cy="3633470"/>
            </a:xfrm>
            <a:custGeom>
              <a:avLst/>
              <a:gdLst/>
              <a:ahLst/>
              <a:cxnLst/>
              <a:rect l="l" t="t" r="r" b="b"/>
              <a:pathLst>
                <a:path w="2292350" h="3633470">
                  <a:moveTo>
                    <a:pt x="0" y="3340608"/>
                  </a:moveTo>
                  <a:lnTo>
                    <a:pt x="0" y="3633216"/>
                  </a:lnTo>
                </a:path>
                <a:path w="2292350" h="3633470">
                  <a:moveTo>
                    <a:pt x="0" y="2432304"/>
                  </a:moveTo>
                  <a:lnTo>
                    <a:pt x="0" y="3017520"/>
                  </a:lnTo>
                </a:path>
                <a:path w="2292350" h="3633470">
                  <a:moveTo>
                    <a:pt x="0" y="1522476"/>
                  </a:moveTo>
                  <a:lnTo>
                    <a:pt x="0" y="2109216"/>
                  </a:lnTo>
                </a:path>
                <a:path w="2292350" h="3633470">
                  <a:moveTo>
                    <a:pt x="0" y="614172"/>
                  </a:moveTo>
                  <a:lnTo>
                    <a:pt x="0" y="1200912"/>
                  </a:lnTo>
                </a:path>
                <a:path w="2292350" h="3633470">
                  <a:moveTo>
                    <a:pt x="0" y="0"/>
                  </a:moveTo>
                  <a:lnTo>
                    <a:pt x="0" y="292608"/>
                  </a:lnTo>
                </a:path>
                <a:path w="2292350" h="3633470">
                  <a:moveTo>
                    <a:pt x="381000" y="3340608"/>
                  </a:moveTo>
                  <a:lnTo>
                    <a:pt x="381000" y="3633216"/>
                  </a:lnTo>
                </a:path>
                <a:path w="2292350" h="3633470">
                  <a:moveTo>
                    <a:pt x="381000" y="2432304"/>
                  </a:moveTo>
                  <a:lnTo>
                    <a:pt x="381000" y="3017520"/>
                  </a:lnTo>
                </a:path>
                <a:path w="2292350" h="3633470">
                  <a:moveTo>
                    <a:pt x="381000" y="1522476"/>
                  </a:moveTo>
                  <a:lnTo>
                    <a:pt x="381000" y="2109216"/>
                  </a:lnTo>
                </a:path>
                <a:path w="2292350" h="3633470">
                  <a:moveTo>
                    <a:pt x="381000" y="614172"/>
                  </a:moveTo>
                  <a:lnTo>
                    <a:pt x="381000" y="1200912"/>
                  </a:lnTo>
                </a:path>
                <a:path w="2292350" h="3633470">
                  <a:moveTo>
                    <a:pt x="381000" y="0"/>
                  </a:moveTo>
                  <a:lnTo>
                    <a:pt x="381000" y="292608"/>
                  </a:lnTo>
                </a:path>
                <a:path w="2292350" h="3633470">
                  <a:moveTo>
                    <a:pt x="763524" y="3340608"/>
                  </a:moveTo>
                  <a:lnTo>
                    <a:pt x="763524" y="3633216"/>
                  </a:lnTo>
                </a:path>
                <a:path w="2292350" h="3633470">
                  <a:moveTo>
                    <a:pt x="763524" y="2432304"/>
                  </a:moveTo>
                  <a:lnTo>
                    <a:pt x="763524" y="3017520"/>
                  </a:lnTo>
                </a:path>
                <a:path w="2292350" h="3633470">
                  <a:moveTo>
                    <a:pt x="763524" y="1522476"/>
                  </a:moveTo>
                  <a:lnTo>
                    <a:pt x="763524" y="2109216"/>
                  </a:lnTo>
                </a:path>
                <a:path w="2292350" h="3633470">
                  <a:moveTo>
                    <a:pt x="763524" y="0"/>
                  </a:moveTo>
                  <a:lnTo>
                    <a:pt x="763524" y="1200912"/>
                  </a:lnTo>
                </a:path>
                <a:path w="2292350" h="3633470">
                  <a:moveTo>
                    <a:pt x="1146048" y="3340608"/>
                  </a:moveTo>
                  <a:lnTo>
                    <a:pt x="1146048" y="3633216"/>
                  </a:lnTo>
                </a:path>
                <a:path w="2292350" h="3633470">
                  <a:moveTo>
                    <a:pt x="1146048" y="2432304"/>
                  </a:moveTo>
                  <a:lnTo>
                    <a:pt x="1146048" y="3017520"/>
                  </a:lnTo>
                </a:path>
                <a:path w="2292350" h="3633470">
                  <a:moveTo>
                    <a:pt x="1146048" y="1522476"/>
                  </a:moveTo>
                  <a:lnTo>
                    <a:pt x="1146048" y="2109216"/>
                  </a:lnTo>
                </a:path>
                <a:path w="2292350" h="3633470">
                  <a:moveTo>
                    <a:pt x="1146048" y="0"/>
                  </a:moveTo>
                  <a:lnTo>
                    <a:pt x="1146048" y="1200912"/>
                  </a:lnTo>
                </a:path>
                <a:path w="2292350" h="3633470">
                  <a:moveTo>
                    <a:pt x="1527048" y="3340608"/>
                  </a:moveTo>
                  <a:lnTo>
                    <a:pt x="1527048" y="3633216"/>
                  </a:lnTo>
                </a:path>
                <a:path w="2292350" h="3633470">
                  <a:moveTo>
                    <a:pt x="1527048" y="2432304"/>
                  </a:moveTo>
                  <a:lnTo>
                    <a:pt x="1527048" y="3017520"/>
                  </a:lnTo>
                </a:path>
                <a:path w="2292350" h="3633470">
                  <a:moveTo>
                    <a:pt x="1527048" y="1522476"/>
                  </a:moveTo>
                  <a:lnTo>
                    <a:pt x="1527048" y="2109216"/>
                  </a:lnTo>
                </a:path>
                <a:path w="2292350" h="3633470">
                  <a:moveTo>
                    <a:pt x="1527048" y="0"/>
                  </a:moveTo>
                  <a:lnTo>
                    <a:pt x="1527048" y="1200912"/>
                  </a:lnTo>
                </a:path>
                <a:path w="2292350" h="3633470">
                  <a:moveTo>
                    <a:pt x="1909572" y="1522476"/>
                  </a:moveTo>
                  <a:lnTo>
                    <a:pt x="1909572" y="3633216"/>
                  </a:lnTo>
                </a:path>
                <a:path w="2292350" h="3633470">
                  <a:moveTo>
                    <a:pt x="1909572" y="0"/>
                  </a:moveTo>
                  <a:lnTo>
                    <a:pt x="1909572" y="1200912"/>
                  </a:lnTo>
                </a:path>
                <a:path w="2292350" h="3633470">
                  <a:moveTo>
                    <a:pt x="2292096" y="0"/>
                  </a:moveTo>
                  <a:lnTo>
                    <a:pt x="2292096" y="3633216"/>
                  </a:lnTo>
                </a:path>
              </a:pathLst>
            </a:custGeom>
            <a:ln w="9525">
              <a:solidFill>
                <a:srgbClr val="E7E7E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6063996" y="2593847"/>
              <a:ext cx="2368550" cy="3048000"/>
            </a:xfrm>
            <a:custGeom>
              <a:avLst/>
              <a:gdLst/>
              <a:ahLst/>
              <a:cxnLst/>
              <a:rect l="l" t="t" r="r" b="b"/>
              <a:pathLst>
                <a:path w="2368550" h="3048000">
                  <a:moveTo>
                    <a:pt x="1069848" y="0"/>
                  </a:moveTo>
                  <a:lnTo>
                    <a:pt x="0" y="0"/>
                  </a:lnTo>
                  <a:lnTo>
                    <a:pt x="0" y="321564"/>
                  </a:lnTo>
                  <a:lnTo>
                    <a:pt x="1069848" y="321564"/>
                  </a:lnTo>
                  <a:lnTo>
                    <a:pt x="1069848" y="0"/>
                  </a:lnTo>
                  <a:close/>
                </a:path>
                <a:path w="2368550" h="3048000">
                  <a:moveTo>
                    <a:pt x="1985772" y="1816608"/>
                  </a:moveTo>
                  <a:lnTo>
                    <a:pt x="0" y="1816608"/>
                  </a:lnTo>
                  <a:lnTo>
                    <a:pt x="0" y="2139696"/>
                  </a:lnTo>
                  <a:lnTo>
                    <a:pt x="1985772" y="2139696"/>
                  </a:lnTo>
                  <a:lnTo>
                    <a:pt x="1985772" y="1816608"/>
                  </a:lnTo>
                  <a:close/>
                </a:path>
                <a:path w="2368550" h="3048000">
                  <a:moveTo>
                    <a:pt x="2215896" y="2724912"/>
                  </a:moveTo>
                  <a:lnTo>
                    <a:pt x="0" y="2724912"/>
                  </a:lnTo>
                  <a:lnTo>
                    <a:pt x="0" y="3048000"/>
                  </a:lnTo>
                  <a:lnTo>
                    <a:pt x="2215896" y="3048000"/>
                  </a:lnTo>
                  <a:lnTo>
                    <a:pt x="2215896" y="2724912"/>
                  </a:lnTo>
                  <a:close/>
                </a:path>
                <a:path w="2368550" h="3048000">
                  <a:moveTo>
                    <a:pt x="2368296" y="908304"/>
                  </a:moveTo>
                  <a:lnTo>
                    <a:pt x="0" y="908304"/>
                  </a:lnTo>
                  <a:lnTo>
                    <a:pt x="0" y="1229868"/>
                  </a:lnTo>
                  <a:lnTo>
                    <a:pt x="2368296" y="1229868"/>
                  </a:lnTo>
                  <a:lnTo>
                    <a:pt x="2368296" y="908304"/>
                  </a:lnTo>
                  <a:close/>
                </a:path>
              </a:pathLst>
            </a:custGeom>
            <a:solidFill>
              <a:srgbClr val="0033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6063996" y="2301239"/>
              <a:ext cx="0" cy="3633470"/>
            </a:xfrm>
            <a:custGeom>
              <a:avLst/>
              <a:gdLst/>
              <a:ahLst/>
              <a:cxnLst/>
              <a:rect l="l" t="t" r="r" b="b"/>
              <a:pathLst>
                <a:path h="3633470">
                  <a:moveTo>
                    <a:pt x="0" y="3633216"/>
                  </a:moveTo>
                  <a:lnTo>
                    <a:pt x="0" y="0"/>
                  </a:lnTo>
                </a:path>
              </a:pathLst>
            </a:custGeom>
            <a:ln w="9525">
              <a:solidFill>
                <a:srgbClr val="E7E7E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7" name="object 57"/>
          <p:cNvSpPr txBox="1"/>
          <p:nvPr/>
        </p:nvSpPr>
        <p:spPr>
          <a:xfrm>
            <a:off x="8342503" y="5380735"/>
            <a:ext cx="25971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25" dirty="0">
                <a:solidFill>
                  <a:srgbClr val="868686"/>
                </a:solidFill>
                <a:latin typeface="Calibri"/>
                <a:cs typeface="Calibri"/>
              </a:rPr>
              <a:t>29%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67" name="object 6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6347" rIns="0" bIns="0" rtlCol="0">
            <a:spAutoFit/>
          </a:bodyPr>
          <a:lstStyle/>
          <a:p>
            <a:pPr marL="2392045">
              <a:lnSpc>
                <a:spcPts val="1250"/>
              </a:lnSpc>
            </a:pPr>
            <a:fld id="{81D60167-4931-47E6-BA6A-407CBD079E47}" type="slidenum">
              <a:rPr spc="-25" dirty="0"/>
              <a:t>229</a:t>
            </a:fld>
            <a:endParaRPr spc="-25" dirty="0"/>
          </a:p>
        </p:txBody>
      </p:sp>
      <p:sp>
        <p:nvSpPr>
          <p:cNvPr id="68" name="object 6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/>
              <a:t>©</a:t>
            </a:r>
            <a:r>
              <a:rPr spc="-15" dirty="0"/>
              <a:t> </a:t>
            </a:r>
            <a:r>
              <a:rPr dirty="0"/>
              <a:t>The</a:t>
            </a:r>
            <a:r>
              <a:rPr spc="-30" dirty="0"/>
              <a:t> </a:t>
            </a:r>
            <a:r>
              <a:rPr dirty="0"/>
              <a:t>KPI</a:t>
            </a:r>
            <a:r>
              <a:rPr spc="-5" dirty="0"/>
              <a:t> </a:t>
            </a:r>
            <a:r>
              <a:rPr dirty="0"/>
              <a:t>Institute</a:t>
            </a:r>
            <a:r>
              <a:rPr spc="-20" dirty="0"/>
              <a:t> 2023</a:t>
            </a:r>
          </a:p>
        </p:txBody>
      </p:sp>
      <p:sp>
        <p:nvSpPr>
          <p:cNvPr id="58" name="object 58"/>
          <p:cNvSpPr txBox="1"/>
          <p:nvPr/>
        </p:nvSpPr>
        <p:spPr>
          <a:xfrm>
            <a:off x="8113268" y="4472177"/>
            <a:ext cx="25971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25" dirty="0">
                <a:solidFill>
                  <a:srgbClr val="868686"/>
                </a:solidFill>
                <a:latin typeface="Calibri"/>
                <a:cs typeface="Calibri"/>
              </a:rPr>
              <a:t>26%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8495538" y="3562934"/>
            <a:ext cx="259715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25" dirty="0">
                <a:solidFill>
                  <a:srgbClr val="868686"/>
                </a:solidFill>
                <a:latin typeface="Calibri"/>
                <a:cs typeface="Calibri"/>
              </a:rPr>
              <a:t>31%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7196455" y="2654554"/>
            <a:ext cx="259715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25" dirty="0">
                <a:solidFill>
                  <a:srgbClr val="868686"/>
                </a:solidFill>
                <a:latin typeface="Calibri"/>
                <a:cs typeface="Calibri"/>
              </a:rPr>
              <a:t>14%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5982461" y="5997041"/>
            <a:ext cx="286575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94335" algn="l"/>
                <a:tab pos="751205" algn="l"/>
                <a:tab pos="1132840" algn="l"/>
                <a:tab pos="1515110" algn="l"/>
                <a:tab pos="1897380" algn="l"/>
                <a:tab pos="2279650" algn="l"/>
                <a:tab pos="2661285" algn="l"/>
              </a:tabLst>
            </a:pPr>
            <a:r>
              <a:rPr sz="900" spc="-25" dirty="0">
                <a:solidFill>
                  <a:srgbClr val="969696"/>
                </a:solidFill>
                <a:latin typeface="Calibri"/>
                <a:cs typeface="Calibri"/>
              </a:rPr>
              <a:t>0%</a:t>
            </a:r>
            <a:r>
              <a:rPr sz="900" dirty="0">
                <a:solidFill>
                  <a:srgbClr val="969696"/>
                </a:solidFill>
                <a:latin typeface="Calibri"/>
                <a:cs typeface="Calibri"/>
              </a:rPr>
              <a:t>	</a:t>
            </a:r>
            <a:r>
              <a:rPr sz="900" spc="-25" dirty="0">
                <a:solidFill>
                  <a:srgbClr val="969696"/>
                </a:solidFill>
                <a:latin typeface="Calibri"/>
                <a:cs typeface="Calibri"/>
              </a:rPr>
              <a:t>5%</a:t>
            </a:r>
            <a:r>
              <a:rPr sz="900" dirty="0">
                <a:solidFill>
                  <a:srgbClr val="969696"/>
                </a:solidFill>
                <a:latin typeface="Calibri"/>
                <a:cs typeface="Calibri"/>
              </a:rPr>
              <a:t>	</a:t>
            </a:r>
            <a:r>
              <a:rPr sz="900" spc="-25" dirty="0">
                <a:solidFill>
                  <a:srgbClr val="969696"/>
                </a:solidFill>
                <a:latin typeface="Calibri"/>
                <a:cs typeface="Calibri"/>
              </a:rPr>
              <a:t>10%</a:t>
            </a:r>
            <a:r>
              <a:rPr sz="900" dirty="0">
                <a:solidFill>
                  <a:srgbClr val="969696"/>
                </a:solidFill>
                <a:latin typeface="Calibri"/>
                <a:cs typeface="Calibri"/>
              </a:rPr>
              <a:t>	</a:t>
            </a:r>
            <a:r>
              <a:rPr sz="900" spc="-25" dirty="0">
                <a:solidFill>
                  <a:srgbClr val="969696"/>
                </a:solidFill>
                <a:latin typeface="Calibri"/>
                <a:cs typeface="Calibri"/>
              </a:rPr>
              <a:t>15%</a:t>
            </a:r>
            <a:r>
              <a:rPr sz="900" dirty="0">
                <a:solidFill>
                  <a:srgbClr val="969696"/>
                </a:solidFill>
                <a:latin typeface="Calibri"/>
                <a:cs typeface="Calibri"/>
              </a:rPr>
              <a:t>	</a:t>
            </a:r>
            <a:r>
              <a:rPr sz="900" spc="-25" dirty="0">
                <a:solidFill>
                  <a:srgbClr val="969696"/>
                </a:solidFill>
                <a:latin typeface="Calibri"/>
                <a:cs typeface="Calibri"/>
              </a:rPr>
              <a:t>20%</a:t>
            </a:r>
            <a:r>
              <a:rPr sz="900" dirty="0">
                <a:solidFill>
                  <a:srgbClr val="969696"/>
                </a:solidFill>
                <a:latin typeface="Calibri"/>
                <a:cs typeface="Calibri"/>
              </a:rPr>
              <a:t>	</a:t>
            </a:r>
            <a:r>
              <a:rPr sz="900" spc="-25" dirty="0">
                <a:solidFill>
                  <a:srgbClr val="969696"/>
                </a:solidFill>
                <a:latin typeface="Calibri"/>
                <a:cs typeface="Calibri"/>
              </a:rPr>
              <a:t>25%</a:t>
            </a:r>
            <a:r>
              <a:rPr sz="900" dirty="0">
                <a:solidFill>
                  <a:srgbClr val="969696"/>
                </a:solidFill>
                <a:latin typeface="Calibri"/>
                <a:cs typeface="Calibri"/>
              </a:rPr>
              <a:t>	</a:t>
            </a:r>
            <a:r>
              <a:rPr sz="900" spc="-25" dirty="0">
                <a:solidFill>
                  <a:srgbClr val="969696"/>
                </a:solidFill>
                <a:latin typeface="Calibri"/>
                <a:cs typeface="Calibri"/>
              </a:rPr>
              <a:t>30%</a:t>
            </a:r>
            <a:r>
              <a:rPr sz="900" dirty="0">
                <a:solidFill>
                  <a:srgbClr val="969696"/>
                </a:solidFill>
                <a:latin typeface="Calibri"/>
                <a:cs typeface="Calibri"/>
              </a:rPr>
              <a:t>	</a:t>
            </a:r>
            <a:r>
              <a:rPr sz="900" spc="-25" dirty="0">
                <a:solidFill>
                  <a:srgbClr val="969696"/>
                </a:solidFill>
                <a:latin typeface="Calibri"/>
                <a:cs typeface="Calibri"/>
              </a:rPr>
              <a:t>35%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5182615" y="5372480"/>
            <a:ext cx="76263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80" dirty="0">
                <a:solidFill>
                  <a:srgbClr val="969696"/>
                </a:solidFill>
                <a:latin typeface="Calibri"/>
                <a:cs typeface="Calibri"/>
              </a:rPr>
              <a:t>North</a:t>
            </a:r>
            <a:r>
              <a:rPr sz="1100" spc="15" dirty="0">
                <a:solidFill>
                  <a:srgbClr val="969696"/>
                </a:solidFill>
                <a:latin typeface="Calibri"/>
                <a:cs typeface="Calibri"/>
              </a:rPr>
              <a:t> </a:t>
            </a:r>
            <a:r>
              <a:rPr sz="1100" spc="-50" dirty="0">
                <a:solidFill>
                  <a:srgbClr val="969696"/>
                </a:solidFill>
                <a:latin typeface="Calibri"/>
                <a:cs typeface="Calibri"/>
              </a:rPr>
              <a:t>America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5105527" y="4463541"/>
            <a:ext cx="83883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65" dirty="0">
                <a:solidFill>
                  <a:srgbClr val="969696"/>
                </a:solidFill>
                <a:latin typeface="Calibri"/>
                <a:cs typeface="Calibri"/>
              </a:rPr>
              <a:t>Western</a:t>
            </a:r>
            <a:r>
              <a:rPr sz="1100" dirty="0">
                <a:solidFill>
                  <a:srgbClr val="969696"/>
                </a:solidFill>
                <a:latin typeface="Calibri"/>
                <a:cs typeface="Calibri"/>
              </a:rPr>
              <a:t> </a:t>
            </a:r>
            <a:r>
              <a:rPr sz="1100" spc="-70" dirty="0">
                <a:solidFill>
                  <a:srgbClr val="969696"/>
                </a:solidFill>
                <a:latin typeface="Calibri"/>
                <a:cs typeface="Calibri"/>
              </a:rPr>
              <a:t>Europe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5329809" y="3554984"/>
            <a:ext cx="615315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10" dirty="0">
                <a:solidFill>
                  <a:srgbClr val="969696"/>
                </a:solidFill>
                <a:latin typeface="Calibri"/>
                <a:cs typeface="Calibri"/>
              </a:rPr>
              <a:t>Asia</a:t>
            </a:r>
            <a:r>
              <a:rPr sz="1100" spc="-45" dirty="0">
                <a:solidFill>
                  <a:srgbClr val="969696"/>
                </a:solidFill>
                <a:latin typeface="Calibri"/>
                <a:cs typeface="Calibri"/>
              </a:rPr>
              <a:t> </a:t>
            </a:r>
            <a:r>
              <a:rPr sz="1100" spc="-30" dirty="0">
                <a:solidFill>
                  <a:srgbClr val="969696"/>
                </a:solidFill>
                <a:latin typeface="Calibri"/>
                <a:cs typeface="Calibri"/>
              </a:rPr>
              <a:t>Pacific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5027803" y="2646426"/>
            <a:ext cx="917575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50" dirty="0">
                <a:solidFill>
                  <a:srgbClr val="969696"/>
                </a:solidFill>
                <a:latin typeface="Calibri"/>
                <a:cs typeface="Calibri"/>
              </a:rPr>
              <a:t>Rest</a:t>
            </a:r>
            <a:r>
              <a:rPr sz="1100" spc="10" dirty="0">
                <a:solidFill>
                  <a:srgbClr val="969696"/>
                </a:solidFill>
                <a:latin typeface="Calibri"/>
                <a:cs typeface="Calibri"/>
              </a:rPr>
              <a:t> </a:t>
            </a:r>
            <a:r>
              <a:rPr sz="1100" spc="-65" dirty="0">
                <a:solidFill>
                  <a:srgbClr val="969696"/>
                </a:solidFill>
                <a:latin typeface="Calibri"/>
                <a:cs typeface="Calibri"/>
              </a:rPr>
              <a:t>of</a:t>
            </a:r>
            <a:r>
              <a:rPr sz="1100" spc="10" dirty="0">
                <a:solidFill>
                  <a:srgbClr val="969696"/>
                </a:solidFill>
                <a:latin typeface="Calibri"/>
                <a:cs typeface="Calibri"/>
              </a:rPr>
              <a:t> </a:t>
            </a:r>
            <a:r>
              <a:rPr sz="1100" spc="-80" dirty="0">
                <a:solidFill>
                  <a:srgbClr val="969696"/>
                </a:solidFill>
                <a:latin typeface="Calibri"/>
                <a:cs typeface="Calibri"/>
              </a:rPr>
              <a:t>the</a:t>
            </a:r>
            <a:r>
              <a:rPr sz="1100" spc="5" dirty="0">
                <a:solidFill>
                  <a:srgbClr val="969696"/>
                </a:solidFill>
                <a:latin typeface="Calibri"/>
                <a:cs typeface="Calibri"/>
              </a:rPr>
              <a:t> </a:t>
            </a:r>
            <a:r>
              <a:rPr sz="1100" spc="-55" dirty="0">
                <a:solidFill>
                  <a:srgbClr val="969696"/>
                </a:solidFill>
                <a:latin typeface="Calibri"/>
                <a:cs typeface="Calibri"/>
              </a:rPr>
              <a:t>World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5881878" y="1906270"/>
            <a:ext cx="216852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90" dirty="0">
                <a:solidFill>
                  <a:srgbClr val="969696"/>
                </a:solidFill>
                <a:latin typeface="Calibri"/>
                <a:cs typeface="Calibri"/>
              </a:rPr>
              <a:t>%</a:t>
            </a:r>
            <a:r>
              <a:rPr sz="1400" spc="5" dirty="0">
                <a:solidFill>
                  <a:srgbClr val="969696"/>
                </a:solidFill>
                <a:latin typeface="Calibri"/>
                <a:cs typeface="Calibri"/>
              </a:rPr>
              <a:t> </a:t>
            </a:r>
            <a:r>
              <a:rPr sz="1400" spc="-95" dirty="0">
                <a:solidFill>
                  <a:srgbClr val="969696"/>
                </a:solidFill>
                <a:latin typeface="Calibri"/>
                <a:cs typeface="Calibri"/>
              </a:rPr>
              <a:t>Revenue</a:t>
            </a:r>
            <a:r>
              <a:rPr sz="1400" spc="-35" dirty="0">
                <a:solidFill>
                  <a:srgbClr val="969696"/>
                </a:solidFill>
                <a:latin typeface="Calibri"/>
                <a:cs typeface="Calibri"/>
              </a:rPr>
              <a:t> </a:t>
            </a:r>
            <a:r>
              <a:rPr sz="1400" spc="-114" dirty="0">
                <a:solidFill>
                  <a:srgbClr val="969696"/>
                </a:solidFill>
                <a:latin typeface="Calibri"/>
                <a:cs typeface="Calibri"/>
              </a:rPr>
              <a:t>by</a:t>
            </a:r>
            <a:r>
              <a:rPr sz="1400" spc="-5" dirty="0">
                <a:solidFill>
                  <a:srgbClr val="969696"/>
                </a:solidFill>
                <a:latin typeface="Calibri"/>
                <a:cs typeface="Calibri"/>
              </a:rPr>
              <a:t> </a:t>
            </a:r>
            <a:r>
              <a:rPr sz="1400" spc="-90" dirty="0">
                <a:solidFill>
                  <a:srgbClr val="969696"/>
                </a:solidFill>
                <a:latin typeface="Calibri"/>
                <a:cs typeface="Calibri"/>
              </a:rPr>
              <a:t>geography</a:t>
            </a:r>
            <a:r>
              <a:rPr sz="1400" spc="-15" dirty="0">
                <a:solidFill>
                  <a:srgbClr val="969696"/>
                </a:solidFill>
                <a:latin typeface="Calibri"/>
                <a:cs typeface="Calibri"/>
              </a:rPr>
              <a:t> </a:t>
            </a:r>
            <a:r>
              <a:rPr sz="1400" spc="-55" dirty="0">
                <a:solidFill>
                  <a:srgbClr val="969696"/>
                </a:solidFill>
                <a:latin typeface="Calibri"/>
                <a:cs typeface="Calibri"/>
              </a:rPr>
              <a:t>in</a:t>
            </a:r>
            <a:r>
              <a:rPr sz="1400" spc="5" dirty="0">
                <a:solidFill>
                  <a:srgbClr val="969696"/>
                </a:solidFill>
                <a:latin typeface="Calibri"/>
                <a:cs typeface="Calibri"/>
              </a:rPr>
              <a:t> </a:t>
            </a:r>
            <a:r>
              <a:rPr sz="1400" spc="-50" dirty="0">
                <a:solidFill>
                  <a:srgbClr val="969696"/>
                </a:solidFill>
                <a:latin typeface="Calibri"/>
                <a:cs typeface="Calibri"/>
              </a:rPr>
              <a:t>2021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07176" rIns="0" bIns="0" rtlCol="0">
            <a:spAutoFit/>
          </a:bodyPr>
          <a:lstStyle/>
          <a:p>
            <a:pPr marL="48895">
              <a:lnSpc>
                <a:spcPct val="100000"/>
              </a:lnSpc>
              <a:spcBef>
                <a:spcPts val="100"/>
              </a:spcBef>
            </a:pPr>
            <a:r>
              <a:rPr spc="330" dirty="0"/>
              <a:t>THE</a:t>
            </a:r>
            <a:r>
              <a:rPr spc="10" dirty="0"/>
              <a:t> </a:t>
            </a:r>
            <a:r>
              <a:rPr spc="185" dirty="0"/>
              <a:t>VALUE</a:t>
            </a:r>
            <a:r>
              <a:rPr spc="10" dirty="0"/>
              <a:t> </a:t>
            </a:r>
            <a:r>
              <a:rPr spc="165" dirty="0"/>
              <a:t>ADDED</a:t>
            </a:r>
            <a:r>
              <a:rPr spc="15" dirty="0"/>
              <a:t> </a:t>
            </a:r>
            <a:r>
              <a:rPr spc="280" dirty="0"/>
              <a:t>BY</a:t>
            </a:r>
            <a:r>
              <a:rPr spc="-10" dirty="0"/>
              <a:t> </a:t>
            </a:r>
            <a:r>
              <a:rPr spc="245" dirty="0"/>
              <a:t>KPIs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320033" y="4791365"/>
            <a:ext cx="8543925" cy="1318895"/>
            <a:chOff x="320033" y="4791365"/>
            <a:chExt cx="8543925" cy="131889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0033" y="4791365"/>
              <a:ext cx="8543557" cy="1318414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336803" y="4799075"/>
              <a:ext cx="8460105" cy="1243965"/>
            </a:xfrm>
            <a:custGeom>
              <a:avLst/>
              <a:gdLst/>
              <a:ahLst/>
              <a:cxnLst/>
              <a:rect l="l" t="t" r="r" b="b"/>
              <a:pathLst>
                <a:path w="8460105" h="1243964">
                  <a:moveTo>
                    <a:pt x="8414131" y="0"/>
                  </a:moveTo>
                  <a:lnTo>
                    <a:pt x="45605" y="0"/>
                  </a:lnTo>
                  <a:lnTo>
                    <a:pt x="27855" y="3587"/>
                  </a:lnTo>
                  <a:lnTo>
                    <a:pt x="13358" y="13366"/>
                  </a:lnTo>
                  <a:lnTo>
                    <a:pt x="3584" y="27860"/>
                  </a:lnTo>
                  <a:lnTo>
                    <a:pt x="0" y="45593"/>
                  </a:lnTo>
                  <a:lnTo>
                    <a:pt x="0" y="1197978"/>
                  </a:lnTo>
                  <a:lnTo>
                    <a:pt x="3584" y="1215728"/>
                  </a:lnTo>
                  <a:lnTo>
                    <a:pt x="13358" y="1230225"/>
                  </a:lnTo>
                  <a:lnTo>
                    <a:pt x="27855" y="1239999"/>
                  </a:lnTo>
                  <a:lnTo>
                    <a:pt x="45605" y="1243584"/>
                  </a:lnTo>
                  <a:lnTo>
                    <a:pt x="8414131" y="1243584"/>
                  </a:lnTo>
                  <a:lnTo>
                    <a:pt x="8431863" y="1239999"/>
                  </a:lnTo>
                  <a:lnTo>
                    <a:pt x="8446357" y="1230225"/>
                  </a:lnTo>
                  <a:lnTo>
                    <a:pt x="8456136" y="1215728"/>
                  </a:lnTo>
                  <a:lnTo>
                    <a:pt x="8459724" y="1197978"/>
                  </a:lnTo>
                  <a:lnTo>
                    <a:pt x="8459724" y="45593"/>
                  </a:lnTo>
                  <a:lnTo>
                    <a:pt x="8456136" y="27860"/>
                  </a:lnTo>
                  <a:lnTo>
                    <a:pt x="8446357" y="13366"/>
                  </a:lnTo>
                  <a:lnTo>
                    <a:pt x="8431863" y="3587"/>
                  </a:lnTo>
                  <a:lnTo>
                    <a:pt x="841413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320033" y="3300902"/>
            <a:ext cx="8543925" cy="1338580"/>
            <a:chOff x="320033" y="3300902"/>
            <a:chExt cx="8543925" cy="1338580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0033" y="3300902"/>
              <a:ext cx="8543557" cy="1338193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336803" y="3308604"/>
              <a:ext cx="8460105" cy="1263650"/>
            </a:xfrm>
            <a:custGeom>
              <a:avLst/>
              <a:gdLst/>
              <a:ahLst/>
              <a:cxnLst/>
              <a:rect l="l" t="t" r="r" b="b"/>
              <a:pathLst>
                <a:path w="8460105" h="1263650">
                  <a:moveTo>
                    <a:pt x="8413369" y="0"/>
                  </a:moveTo>
                  <a:lnTo>
                    <a:pt x="46342" y="0"/>
                  </a:lnTo>
                  <a:lnTo>
                    <a:pt x="28305" y="3635"/>
                  </a:lnTo>
                  <a:lnTo>
                    <a:pt x="13574" y="13557"/>
                  </a:lnTo>
                  <a:lnTo>
                    <a:pt x="3642" y="28289"/>
                  </a:lnTo>
                  <a:lnTo>
                    <a:pt x="0" y="46355"/>
                  </a:lnTo>
                  <a:lnTo>
                    <a:pt x="0" y="1217041"/>
                  </a:lnTo>
                  <a:lnTo>
                    <a:pt x="3642" y="1235106"/>
                  </a:lnTo>
                  <a:lnTo>
                    <a:pt x="13574" y="1249838"/>
                  </a:lnTo>
                  <a:lnTo>
                    <a:pt x="28305" y="1259760"/>
                  </a:lnTo>
                  <a:lnTo>
                    <a:pt x="46342" y="1263396"/>
                  </a:lnTo>
                  <a:lnTo>
                    <a:pt x="8413369" y="1263396"/>
                  </a:lnTo>
                  <a:lnTo>
                    <a:pt x="8431434" y="1259760"/>
                  </a:lnTo>
                  <a:lnTo>
                    <a:pt x="8446166" y="1249838"/>
                  </a:lnTo>
                  <a:lnTo>
                    <a:pt x="8456088" y="1235106"/>
                  </a:lnTo>
                  <a:lnTo>
                    <a:pt x="8459724" y="1217041"/>
                  </a:lnTo>
                  <a:lnTo>
                    <a:pt x="8459724" y="46355"/>
                  </a:lnTo>
                  <a:lnTo>
                    <a:pt x="8456088" y="28289"/>
                  </a:lnTo>
                  <a:lnTo>
                    <a:pt x="8446166" y="13557"/>
                  </a:lnTo>
                  <a:lnTo>
                    <a:pt x="8431434" y="3635"/>
                  </a:lnTo>
                  <a:lnTo>
                    <a:pt x="841336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324607" y="1776882"/>
            <a:ext cx="8545195" cy="1337310"/>
            <a:chOff x="324607" y="1776882"/>
            <a:chExt cx="8545195" cy="1337310"/>
          </a:xfrm>
        </p:grpSpPr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4607" y="1776882"/>
              <a:ext cx="8545077" cy="1336700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341376" y="1784604"/>
              <a:ext cx="8461375" cy="1262380"/>
            </a:xfrm>
            <a:custGeom>
              <a:avLst/>
              <a:gdLst/>
              <a:ahLst/>
              <a:cxnLst/>
              <a:rect l="l" t="t" r="r" b="b"/>
              <a:pathLst>
                <a:path w="8461375" h="1262380">
                  <a:moveTo>
                    <a:pt x="8415020" y="0"/>
                  </a:moveTo>
                  <a:lnTo>
                    <a:pt x="46278" y="0"/>
                  </a:lnTo>
                  <a:lnTo>
                    <a:pt x="28267" y="3633"/>
                  </a:lnTo>
                  <a:lnTo>
                    <a:pt x="13557" y="13541"/>
                  </a:lnTo>
                  <a:lnTo>
                    <a:pt x="3637" y="28235"/>
                  </a:lnTo>
                  <a:lnTo>
                    <a:pt x="0" y="46228"/>
                  </a:lnTo>
                  <a:lnTo>
                    <a:pt x="0" y="1215644"/>
                  </a:lnTo>
                  <a:lnTo>
                    <a:pt x="3637" y="1233636"/>
                  </a:lnTo>
                  <a:lnTo>
                    <a:pt x="13557" y="1248330"/>
                  </a:lnTo>
                  <a:lnTo>
                    <a:pt x="28267" y="1258238"/>
                  </a:lnTo>
                  <a:lnTo>
                    <a:pt x="46278" y="1261872"/>
                  </a:lnTo>
                  <a:lnTo>
                    <a:pt x="8415020" y="1261872"/>
                  </a:lnTo>
                  <a:lnTo>
                    <a:pt x="8433012" y="1258238"/>
                  </a:lnTo>
                  <a:lnTo>
                    <a:pt x="8447706" y="1248330"/>
                  </a:lnTo>
                  <a:lnTo>
                    <a:pt x="8457614" y="1233636"/>
                  </a:lnTo>
                  <a:lnTo>
                    <a:pt x="8461248" y="1215644"/>
                  </a:lnTo>
                  <a:lnTo>
                    <a:pt x="8461248" y="46228"/>
                  </a:lnTo>
                  <a:lnTo>
                    <a:pt x="8457614" y="28235"/>
                  </a:lnTo>
                  <a:lnTo>
                    <a:pt x="8447706" y="13541"/>
                  </a:lnTo>
                  <a:lnTo>
                    <a:pt x="8433012" y="3633"/>
                  </a:lnTo>
                  <a:lnTo>
                    <a:pt x="841502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2083054" y="1908505"/>
            <a:ext cx="6403340" cy="1000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1910"/>
              </a:lnSpc>
              <a:spcBef>
                <a:spcPts val="95"/>
              </a:spcBef>
            </a:pPr>
            <a:r>
              <a:rPr sz="1600" dirty="0">
                <a:solidFill>
                  <a:srgbClr val="087150"/>
                </a:solidFill>
                <a:latin typeface="Tahoma"/>
                <a:cs typeface="Tahoma"/>
              </a:rPr>
              <a:t>Provide</a:t>
            </a:r>
            <a:r>
              <a:rPr sz="1600" spc="-180" dirty="0">
                <a:solidFill>
                  <a:srgbClr val="087150"/>
                </a:solidFill>
                <a:latin typeface="Tahoma"/>
                <a:cs typeface="Tahoma"/>
              </a:rPr>
              <a:t> </a:t>
            </a:r>
            <a:r>
              <a:rPr sz="1600" spc="-75" dirty="0">
                <a:solidFill>
                  <a:srgbClr val="5F5F5F"/>
                </a:solidFill>
                <a:latin typeface="Tahoma"/>
                <a:cs typeface="Tahoma"/>
              </a:rPr>
              <a:t>a</a:t>
            </a:r>
            <a:r>
              <a:rPr sz="1600" spc="-17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0" dirty="0">
                <a:solidFill>
                  <a:srgbClr val="5F5F5F"/>
                </a:solidFill>
                <a:latin typeface="Tahoma"/>
                <a:cs typeface="Tahoma"/>
              </a:rPr>
              <a:t>detailed</a:t>
            </a:r>
            <a:r>
              <a:rPr sz="1600" spc="-16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5" dirty="0">
                <a:solidFill>
                  <a:srgbClr val="5F5F5F"/>
                </a:solidFill>
                <a:latin typeface="Tahoma"/>
                <a:cs typeface="Tahoma"/>
              </a:rPr>
              <a:t>numerical</a:t>
            </a:r>
            <a:r>
              <a:rPr sz="1600" spc="-20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0" dirty="0">
                <a:solidFill>
                  <a:srgbClr val="5F5F5F"/>
                </a:solidFill>
                <a:latin typeface="Tahoma"/>
                <a:cs typeface="Tahoma"/>
              </a:rPr>
              <a:t>view</a:t>
            </a:r>
            <a:r>
              <a:rPr sz="1600" spc="-19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of</a:t>
            </a:r>
            <a:r>
              <a:rPr sz="1600" spc="-17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0" dirty="0">
                <a:solidFill>
                  <a:srgbClr val="5F5F5F"/>
                </a:solidFill>
                <a:latin typeface="Tahoma"/>
                <a:cs typeface="Tahoma"/>
              </a:rPr>
              <a:t>which</a:t>
            </a:r>
            <a:r>
              <a:rPr sz="1600" spc="-18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are</a:t>
            </a:r>
            <a:r>
              <a:rPr sz="1600" spc="-16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the</a:t>
            </a:r>
            <a:r>
              <a:rPr sz="1600" spc="-17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desired</a:t>
            </a:r>
            <a:r>
              <a:rPr sz="1600" spc="-17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results</a:t>
            </a:r>
            <a:r>
              <a:rPr sz="1600" spc="-16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40" dirty="0">
                <a:solidFill>
                  <a:srgbClr val="5F5F5F"/>
                </a:solidFill>
                <a:latin typeface="Tahoma"/>
                <a:cs typeface="Tahoma"/>
              </a:rPr>
              <a:t>aimed</a:t>
            </a:r>
            <a:r>
              <a:rPr sz="1600" spc="-17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5" dirty="0">
                <a:solidFill>
                  <a:srgbClr val="5F5F5F"/>
                </a:solidFill>
                <a:latin typeface="Tahoma"/>
                <a:cs typeface="Tahoma"/>
              </a:rPr>
              <a:t>to</a:t>
            </a:r>
            <a:endParaRPr sz="1600">
              <a:latin typeface="Tahoma"/>
              <a:cs typeface="Tahoma"/>
            </a:endParaRPr>
          </a:p>
          <a:p>
            <a:pPr marL="12700">
              <a:lnSpc>
                <a:spcPts val="1910"/>
              </a:lnSpc>
            </a:pPr>
            <a:r>
              <a:rPr sz="1600" spc="-35" dirty="0">
                <a:solidFill>
                  <a:srgbClr val="5F5F5F"/>
                </a:solidFill>
                <a:latin typeface="Tahoma"/>
                <a:cs typeface="Tahoma"/>
              </a:rPr>
              <a:t>be</a:t>
            </a:r>
            <a:r>
              <a:rPr sz="1600" spc="-17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achieved.</a:t>
            </a:r>
            <a:endParaRPr sz="1600">
              <a:latin typeface="Tahoma"/>
              <a:cs typeface="Tahoma"/>
            </a:endParaRPr>
          </a:p>
          <a:p>
            <a:pPr marL="12700" marR="910590">
              <a:lnSpc>
                <a:spcPct val="100000"/>
              </a:lnSpc>
              <a:spcBef>
                <a:spcPts val="25"/>
              </a:spcBef>
            </a:pPr>
            <a:r>
              <a:rPr sz="1600" dirty="0">
                <a:solidFill>
                  <a:srgbClr val="087150"/>
                </a:solidFill>
                <a:latin typeface="Tahoma"/>
                <a:cs typeface="Tahoma"/>
              </a:rPr>
              <a:t>Facilitate</a:t>
            </a:r>
            <a:r>
              <a:rPr sz="1600" spc="-190" dirty="0">
                <a:solidFill>
                  <a:srgbClr val="087150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line</a:t>
            </a:r>
            <a:r>
              <a:rPr sz="1600" spc="-19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of</a:t>
            </a:r>
            <a:r>
              <a:rPr sz="1600" spc="-16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30" dirty="0">
                <a:solidFill>
                  <a:srgbClr val="5F5F5F"/>
                </a:solidFill>
                <a:latin typeface="Tahoma"/>
                <a:cs typeface="Tahoma"/>
              </a:rPr>
              <a:t>sight</a:t>
            </a:r>
            <a:r>
              <a:rPr sz="1600" spc="-16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35" dirty="0">
                <a:solidFill>
                  <a:srgbClr val="5F5F5F"/>
                </a:solidFill>
                <a:latin typeface="Tahoma"/>
                <a:cs typeface="Tahoma"/>
              </a:rPr>
              <a:t>by</a:t>
            </a:r>
            <a:r>
              <a:rPr sz="1600" spc="-17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55" dirty="0">
                <a:solidFill>
                  <a:srgbClr val="5F5F5F"/>
                </a:solidFill>
                <a:latin typeface="Tahoma"/>
                <a:cs typeface="Tahoma"/>
              </a:rPr>
              <a:t>mapping</a:t>
            </a:r>
            <a:r>
              <a:rPr sz="1600" spc="-17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contribution</a:t>
            </a:r>
            <a:r>
              <a:rPr sz="1600" spc="-17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to</a:t>
            </a:r>
            <a:r>
              <a:rPr sz="1600" spc="-15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35" dirty="0">
                <a:solidFill>
                  <a:srgbClr val="5F5F5F"/>
                </a:solidFill>
                <a:latin typeface="Tahoma"/>
                <a:cs typeface="Tahoma"/>
              </a:rPr>
              <a:t>success</a:t>
            </a:r>
            <a:r>
              <a:rPr sz="1600" spc="-18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across </a:t>
            </a:r>
            <a:r>
              <a:rPr sz="1600" spc="-25" dirty="0">
                <a:solidFill>
                  <a:srgbClr val="5F5F5F"/>
                </a:solidFill>
                <a:latin typeface="Tahoma"/>
                <a:cs typeface="Tahoma"/>
              </a:rPr>
              <a:t>organizational</a:t>
            </a:r>
            <a:r>
              <a:rPr sz="1600" spc="-10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levels.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21868" y="3655314"/>
            <a:ext cx="4157979" cy="719455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373505" marR="5080">
              <a:lnSpc>
                <a:spcPct val="101299"/>
              </a:lnSpc>
              <a:spcBef>
                <a:spcPts val="70"/>
              </a:spcBef>
            </a:pPr>
            <a:r>
              <a:rPr sz="1600" dirty="0">
                <a:solidFill>
                  <a:srgbClr val="087150"/>
                </a:solidFill>
                <a:latin typeface="Tahoma"/>
                <a:cs typeface="Tahoma"/>
              </a:rPr>
              <a:t>Articulate</a:t>
            </a:r>
            <a:r>
              <a:rPr sz="1600" spc="-165" dirty="0">
                <a:solidFill>
                  <a:srgbClr val="087150"/>
                </a:solidFill>
                <a:latin typeface="Tahoma"/>
                <a:cs typeface="Tahoma"/>
              </a:rPr>
              <a:t> </a:t>
            </a:r>
            <a:r>
              <a:rPr sz="1600" spc="-25" dirty="0">
                <a:solidFill>
                  <a:srgbClr val="5F5F5F"/>
                </a:solidFill>
                <a:latin typeface="Tahoma"/>
                <a:cs typeface="Tahoma"/>
              </a:rPr>
              <a:t>what</a:t>
            </a:r>
            <a:r>
              <a:rPr sz="1600" spc="-13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matters. </a:t>
            </a:r>
            <a:r>
              <a:rPr sz="1600" dirty="0">
                <a:solidFill>
                  <a:srgbClr val="087150"/>
                </a:solidFill>
                <a:latin typeface="Tahoma"/>
                <a:cs typeface="Tahoma"/>
              </a:rPr>
              <a:t>Convey</a:t>
            </a:r>
            <a:r>
              <a:rPr sz="1600" spc="-165" dirty="0">
                <a:solidFill>
                  <a:srgbClr val="087150"/>
                </a:solidFill>
                <a:latin typeface="Tahoma"/>
                <a:cs typeface="Tahoma"/>
              </a:rPr>
              <a:t> </a:t>
            </a:r>
            <a:r>
              <a:rPr sz="1600" spc="-25" dirty="0">
                <a:solidFill>
                  <a:srgbClr val="5F5F5F"/>
                </a:solidFill>
                <a:latin typeface="Tahoma"/>
                <a:cs typeface="Tahoma"/>
              </a:rPr>
              <a:t>what</a:t>
            </a:r>
            <a:r>
              <a:rPr sz="1600" spc="-13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requires</a:t>
            </a:r>
            <a:r>
              <a:rPr sz="1600" spc="-16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5" dirty="0">
                <a:solidFill>
                  <a:srgbClr val="5F5F5F"/>
                </a:solidFill>
                <a:latin typeface="Tahoma"/>
                <a:cs typeface="Tahoma"/>
              </a:rPr>
              <a:t>attention.</a:t>
            </a:r>
            <a:endParaRPr sz="1600">
              <a:latin typeface="Tahoma"/>
              <a:cs typeface="Tahoma"/>
            </a:endParaRPr>
          </a:p>
          <a:p>
            <a:pPr marL="12700">
              <a:lnSpc>
                <a:spcPts val="1600"/>
              </a:lnSpc>
            </a:pPr>
            <a:r>
              <a:rPr sz="1400" spc="70" dirty="0">
                <a:solidFill>
                  <a:srgbClr val="087150"/>
                </a:solidFill>
                <a:latin typeface="Tahoma"/>
                <a:cs typeface="Tahoma"/>
              </a:rPr>
              <a:t>FOCUS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158110" y="5050916"/>
            <a:ext cx="5473700" cy="75946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00"/>
              </a:lnSpc>
              <a:spcBef>
                <a:spcPts val="85"/>
              </a:spcBef>
            </a:pPr>
            <a:r>
              <a:rPr sz="1600" spc="-10" dirty="0">
                <a:solidFill>
                  <a:srgbClr val="087150"/>
                </a:solidFill>
                <a:latin typeface="Tahoma"/>
                <a:cs typeface="Tahoma"/>
              </a:rPr>
              <a:t>Objectively</a:t>
            </a:r>
            <a:r>
              <a:rPr sz="1600" spc="-180" dirty="0">
                <a:solidFill>
                  <a:srgbClr val="087150"/>
                </a:solidFill>
                <a:latin typeface="Tahoma"/>
                <a:cs typeface="Tahoma"/>
              </a:rPr>
              <a:t> </a:t>
            </a:r>
            <a:r>
              <a:rPr sz="1600" spc="-35" dirty="0">
                <a:solidFill>
                  <a:srgbClr val="087150"/>
                </a:solidFill>
                <a:latin typeface="Tahoma"/>
                <a:cs typeface="Tahoma"/>
              </a:rPr>
              <a:t>evaluate</a:t>
            </a:r>
            <a:r>
              <a:rPr sz="1600" spc="-170" dirty="0">
                <a:solidFill>
                  <a:srgbClr val="087150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the</a:t>
            </a:r>
            <a:r>
              <a:rPr sz="1600" spc="-13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level</a:t>
            </a:r>
            <a:r>
              <a:rPr sz="1600" spc="-19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of</a:t>
            </a:r>
            <a:r>
              <a:rPr sz="1600" spc="-15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30" dirty="0">
                <a:solidFill>
                  <a:srgbClr val="5F5F5F"/>
                </a:solidFill>
                <a:latin typeface="Tahoma"/>
                <a:cs typeface="Tahoma"/>
              </a:rPr>
              <a:t>achievement</a:t>
            </a:r>
            <a:r>
              <a:rPr sz="1600" spc="-18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of</a:t>
            </a:r>
            <a:r>
              <a:rPr sz="1600" spc="-16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desired</a:t>
            </a:r>
            <a:r>
              <a:rPr sz="1600" spc="-16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results. </a:t>
            </a:r>
            <a:r>
              <a:rPr sz="1600" spc="-20" dirty="0">
                <a:solidFill>
                  <a:srgbClr val="087150"/>
                </a:solidFill>
                <a:latin typeface="Tahoma"/>
                <a:cs typeface="Tahoma"/>
              </a:rPr>
              <a:t>Readily</a:t>
            </a:r>
            <a:r>
              <a:rPr sz="1600" spc="-165" dirty="0">
                <a:solidFill>
                  <a:srgbClr val="087150"/>
                </a:solidFill>
                <a:latin typeface="Tahoma"/>
                <a:cs typeface="Tahoma"/>
              </a:rPr>
              <a:t> </a:t>
            </a:r>
            <a:r>
              <a:rPr sz="1600" spc="-30" dirty="0">
                <a:solidFill>
                  <a:srgbClr val="087150"/>
                </a:solidFill>
                <a:latin typeface="Tahoma"/>
                <a:cs typeface="Tahoma"/>
              </a:rPr>
              <a:t>available</a:t>
            </a:r>
            <a:r>
              <a:rPr sz="1600" spc="-195" dirty="0">
                <a:solidFill>
                  <a:srgbClr val="087150"/>
                </a:solidFill>
                <a:latin typeface="Tahoma"/>
                <a:cs typeface="Tahoma"/>
              </a:rPr>
              <a:t> </a:t>
            </a:r>
            <a:r>
              <a:rPr sz="1600" spc="-40" dirty="0">
                <a:solidFill>
                  <a:srgbClr val="087150"/>
                </a:solidFill>
                <a:latin typeface="Tahoma"/>
                <a:cs typeface="Tahoma"/>
              </a:rPr>
              <a:t>data</a:t>
            </a:r>
            <a:r>
              <a:rPr sz="1600" spc="-105" dirty="0">
                <a:solidFill>
                  <a:srgbClr val="087150"/>
                </a:solidFill>
                <a:latin typeface="Tahoma"/>
                <a:cs typeface="Tahoma"/>
              </a:rPr>
              <a:t> </a:t>
            </a:r>
            <a:r>
              <a:rPr sz="1600" spc="-20" dirty="0">
                <a:solidFill>
                  <a:srgbClr val="5F5F5F"/>
                </a:solidFill>
                <a:latin typeface="Tahoma"/>
                <a:cs typeface="Tahoma"/>
              </a:rPr>
              <a:t>which</a:t>
            </a:r>
            <a:r>
              <a:rPr sz="1600" spc="-17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5" dirty="0">
                <a:solidFill>
                  <a:srgbClr val="5F5F5F"/>
                </a:solidFill>
                <a:latin typeface="Tahoma"/>
                <a:cs typeface="Tahoma"/>
              </a:rPr>
              <a:t>accelerates</a:t>
            </a:r>
            <a:r>
              <a:rPr sz="1600" spc="-17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corrective</a:t>
            </a:r>
            <a:r>
              <a:rPr sz="1600" spc="-17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action initiation.</a:t>
            </a:r>
            <a:endParaRPr sz="1600">
              <a:latin typeface="Tahoma"/>
              <a:cs typeface="Tahoma"/>
            </a:endParaRPr>
          </a:p>
        </p:txBody>
      </p:sp>
      <p:pic>
        <p:nvPicPr>
          <p:cNvPr id="15" name="object 1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50201" y="3692461"/>
            <a:ext cx="393573" cy="376808"/>
          </a:xfrm>
          <a:prstGeom prst="rect">
            <a:avLst/>
          </a:prstGeom>
        </p:spPr>
      </p:pic>
      <p:sp>
        <p:nvSpPr>
          <p:cNvPr id="16" name="object 16"/>
          <p:cNvSpPr txBox="1"/>
          <p:nvPr/>
        </p:nvSpPr>
        <p:spPr>
          <a:xfrm>
            <a:off x="671880" y="2494533"/>
            <a:ext cx="833119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solidFill>
                  <a:srgbClr val="087150"/>
                </a:solidFill>
                <a:latin typeface="Tahoma"/>
                <a:cs typeface="Tahoma"/>
              </a:rPr>
              <a:t>CLARITY</a:t>
            </a:r>
            <a:endParaRPr sz="1600">
              <a:latin typeface="Tahoma"/>
              <a:cs typeface="Tahoma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891347" y="2101405"/>
            <a:ext cx="426084" cy="354330"/>
            <a:chOff x="891347" y="2101405"/>
            <a:chExt cx="426084" cy="354330"/>
          </a:xfrm>
        </p:grpSpPr>
        <p:sp>
          <p:nvSpPr>
            <p:cNvPr id="18" name="object 18"/>
            <p:cNvSpPr/>
            <p:nvPr/>
          </p:nvSpPr>
          <p:spPr>
            <a:xfrm>
              <a:off x="896110" y="2106382"/>
              <a:ext cx="416559" cy="344805"/>
            </a:xfrm>
            <a:custGeom>
              <a:avLst/>
              <a:gdLst/>
              <a:ahLst/>
              <a:cxnLst/>
              <a:rect l="l" t="t" r="r" b="b"/>
              <a:pathLst>
                <a:path w="416559" h="344805">
                  <a:moveTo>
                    <a:pt x="339783" y="0"/>
                  </a:moveTo>
                  <a:lnTo>
                    <a:pt x="74955" y="0"/>
                  </a:lnTo>
                  <a:lnTo>
                    <a:pt x="70740" y="1817"/>
                  </a:lnTo>
                  <a:lnTo>
                    <a:pt x="51550" y="24380"/>
                  </a:lnTo>
                  <a:lnTo>
                    <a:pt x="6351" y="76493"/>
                  </a:lnTo>
                  <a:lnTo>
                    <a:pt x="1628" y="82157"/>
                  </a:lnTo>
                  <a:lnTo>
                    <a:pt x="0" y="86082"/>
                  </a:lnTo>
                  <a:lnTo>
                    <a:pt x="1417" y="90102"/>
                  </a:lnTo>
                  <a:lnTo>
                    <a:pt x="5830" y="96051"/>
                  </a:lnTo>
                  <a:lnTo>
                    <a:pt x="198985" y="337478"/>
                  </a:lnTo>
                  <a:lnTo>
                    <a:pt x="203826" y="342542"/>
                  </a:lnTo>
                  <a:lnTo>
                    <a:pt x="207881" y="344177"/>
                  </a:lnTo>
                  <a:lnTo>
                    <a:pt x="211936" y="342336"/>
                  </a:lnTo>
                  <a:lnTo>
                    <a:pt x="216777" y="336970"/>
                  </a:lnTo>
                  <a:lnTo>
                    <a:pt x="236222" y="312459"/>
                  </a:lnTo>
                  <a:lnTo>
                    <a:pt x="206313" y="312459"/>
                  </a:lnTo>
                  <a:lnTo>
                    <a:pt x="201814" y="298870"/>
                  </a:lnTo>
                  <a:lnTo>
                    <a:pt x="185891" y="298870"/>
                  </a:lnTo>
                  <a:lnTo>
                    <a:pt x="21528" y="92495"/>
                  </a:lnTo>
                  <a:lnTo>
                    <a:pt x="411382" y="92495"/>
                  </a:lnTo>
                  <a:lnTo>
                    <a:pt x="414656" y="88431"/>
                  </a:lnTo>
                  <a:lnTo>
                    <a:pt x="416180" y="85002"/>
                  </a:lnTo>
                  <a:lnTo>
                    <a:pt x="411989" y="79922"/>
                  </a:lnTo>
                  <a:lnTo>
                    <a:pt x="410630" y="78398"/>
                  </a:lnTo>
                  <a:lnTo>
                    <a:pt x="22582" y="78398"/>
                  </a:lnTo>
                  <a:lnTo>
                    <a:pt x="74918" y="18327"/>
                  </a:lnTo>
                  <a:lnTo>
                    <a:pt x="91054" y="18327"/>
                  </a:lnTo>
                  <a:lnTo>
                    <a:pt x="88533" y="14263"/>
                  </a:lnTo>
                  <a:lnTo>
                    <a:pt x="225156" y="14263"/>
                  </a:lnTo>
                  <a:lnTo>
                    <a:pt x="224626" y="13755"/>
                  </a:lnTo>
                  <a:lnTo>
                    <a:pt x="353910" y="13755"/>
                  </a:lnTo>
                  <a:lnTo>
                    <a:pt x="346597" y="5246"/>
                  </a:lnTo>
                  <a:lnTo>
                    <a:pt x="342926" y="1309"/>
                  </a:lnTo>
                  <a:lnTo>
                    <a:pt x="339783" y="0"/>
                  </a:lnTo>
                  <a:close/>
                </a:path>
                <a:path w="416559" h="344805">
                  <a:moveTo>
                    <a:pt x="295819" y="93511"/>
                  </a:moveTo>
                  <a:lnTo>
                    <a:pt x="280112" y="93511"/>
                  </a:lnTo>
                  <a:lnTo>
                    <a:pt x="266736" y="134099"/>
                  </a:lnTo>
                  <a:lnTo>
                    <a:pt x="207875" y="312459"/>
                  </a:lnTo>
                  <a:lnTo>
                    <a:pt x="236222" y="312459"/>
                  </a:lnTo>
                  <a:lnTo>
                    <a:pt x="247708" y="297981"/>
                  </a:lnTo>
                  <a:lnTo>
                    <a:pt x="229338" y="297981"/>
                  </a:lnTo>
                  <a:lnTo>
                    <a:pt x="228817" y="297473"/>
                  </a:lnTo>
                  <a:lnTo>
                    <a:pt x="228296" y="297473"/>
                  </a:lnTo>
                  <a:lnTo>
                    <a:pt x="227776" y="296965"/>
                  </a:lnTo>
                  <a:lnTo>
                    <a:pt x="230431" y="288766"/>
                  </a:lnTo>
                  <a:lnTo>
                    <a:pt x="232943" y="280709"/>
                  </a:lnTo>
                  <a:lnTo>
                    <a:pt x="235357" y="272748"/>
                  </a:lnTo>
                  <a:lnTo>
                    <a:pt x="237720" y="264834"/>
                  </a:lnTo>
                  <a:lnTo>
                    <a:pt x="251449" y="223789"/>
                  </a:lnTo>
                  <a:lnTo>
                    <a:pt x="265131" y="182602"/>
                  </a:lnTo>
                  <a:lnTo>
                    <a:pt x="278716" y="141319"/>
                  </a:lnTo>
                  <a:lnTo>
                    <a:pt x="292152" y="99988"/>
                  </a:lnTo>
                  <a:lnTo>
                    <a:pt x="294247" y="95035"/>
                  </a:lnTo>
                  <a:lnTo>
                    <a:pt x="295819" y="93511"/>
                  </a:lnTo>
                  <a:close/>
                </a:path>
                <a:path w="416559" h="344805">
                  <a:moveTo>
                    <a:pt x="411382" y="92495"/>
                  </a:moveTo>
                  <a:lnTo>
                    <a:pt x="117324" y="92495"/>
                  </a:lnTo>
                  <a:lnTo>
                    <a:pt x="119419" y="93003"/>
                  </a:lnTo>
                  <a:lnTo>
                    <a:pt x="120981" y="97448"/>
                  </a:lnTo>
                  <a:lnTo>
                    <a:pt x="185370" y="292901"/>
                  </a:lnTo>
                  <a:lnTo>
                    <a:pt x="186424" y="294933"/>
                  </a:lnTo>
                  <a:lnTo>
                    <a:pt x="186945" y="296457"/>
                  </a:lnTo>
                  <a:lnTo>
                    <a:pt x="185891" y="298870"/>
                  </a:lnTo>
                  <a:lnTo>
                    <a:pt x="201814" y="298870"/>
                  </a:lnTo>
                  <a:lnTo>
                    <a:pt x="147524" y="134352"/>
                  </a:lnTo>
                  <a:lnTo>
                    <a:pt x="134075" y="93511"/>
                  </a:lnTo>
                  <a:lnTo>
                    <a:pt x="295819" y="93511"/>
                  </a:lnTo>
                  <a:lnTo>
                    <a:pt x="296343" y="93003"/>
                  </a:lnTo>
                  <a:lnTo>
                    <a:pt x="410973" y="93003"/>
                  </a:lnTo>
                  <a:lnTo>
                    <a:pt x="411382" y="92495"/>
                  </a:lnTo>
                  <a:close/>
                </a:path>
                <a:path w="416559" h="344805">
                  <a:moveTo>
                    <a:pt x="410973" y="93003"/>
                  </a:moveTo>
                  <a:lnTo>
                    <a:pt x="392685" y="93003"/>
                  </a:lnTo>
                  <a:lnTo>
                    <a:pt x="229338" y="297981"/>
                  </a:lnTo>
                  <a:lnTo>
                    <a:pt x="247708" y="297981"/>
                  </a:lnTo>
                  <a:lnTo>
                    <a:pt x="410973" y="93003"/>
                  </a:lnTo>
                  <a:close/>
                </a:path>
                <a:path w="416559" h="344805">
                  <a:moveTo>
                    <a:pt x="91054" y="18327"/>
                  </a:moveTo>
                  <a:lnTo>
                    <a:pt x="74918" y="18327"/>
                  </a:lnTo>
                  <a:lnTo>
                    <a:pt x="84181" y="33375"/>
                  </a:lnTo>
                  <a:lnTo>
                    <a:pt x="102352" y="63494"/>
                  </a:lnTo>
                  <a:lnTo>
                    <a:pt x="111571" y="78398"/>
                  </a:lnTo>
                  <a:lnTo>
                    <a:pt x="141924" y="78398"/>
                  </a:lnTo>
                  <a:lnTo>
                    <a:pt x="146590" y="73953"/>
                  </a:lnTo>
                  <a:lnTo>
                    <a:pt x="125172" y="73953"/>
                  </a:lnTo>
                  <a:lnTo>
                    <a:pt x="97864" y="29305"/>
                  </a:lnTo>
                  <a:lnTo>
                    <a:pt x="91054" y="18327"/>
                  </a:lnTo>
                  <a:close/>
                </a:path>
                <a:path w="416559" h="344805">
                  <a:moveTo>
                    <a:pt x="227278" y="16295"/>
                  </a:moveTo>
                  <a:lnTo>
                    <a:pt x="207875" y="16295"/>
                  </a:lnTo>
                  <a:lnTo>
                    <a:pt x="272784" y="78398"/>
                  </a:lnTo>
                  <a:lnTo>
                    <a:pt x="303150" y="78398"/>
                  </a:lnTo>
                  <a:lnTo>
                    <a:pt x="304921" y="75477"/>
                  </a:lnTo>
                  <a:lnTo>
                    <a:pt x="288494" y="75477"/>
                  </a:lnTo>
                  <a:lnTo>
                    <a:pt x="284824" y="71413"/>
                  </a:lnTo>
                  <a:lnTo>
                    <a:pt x="227278" y="16295"/>
                  </a:lnTo>
                  <a:close/>
                </a:path>
                <a:path w="416559" h="344805">
                  <a:moveTo>
                    <a:pt x="357839" y="18327"/>
                  </a:moveTo>
                  <a:lnTo>
                    <a:pt x="339790" y="18327"/>
                  </a:lnTo>
                  <a:lnTo>
                    <a:pt x="352824" y="33375"/>
                  </a:lnTo>
                  <a:lnTo>
                    <a:pt x="392177" y="78398"/>
                  </a:lnTo>
                  <a:lnTo>
                    <a:pt x="410630" y="78398"/>
                  </a:lnTo>
                  <a:lnTo>
                    <a:pt x="395521" y="61450"/>
                  </a:lnTo>
                  <a:lnTo>
                    <a:pt x="379102" y="42822"/>
                  </a:lnTo>
                  <a:lnTo>
                    <a:pt x="362779" y="24076"/>
                  </a:lnTo>
                  <a:lnTo>
                    <a:pt x="357839" y="18327"/>
                  </a:lnTo>
                  <a:close/>
                </a:path>
                <a:path w="416559" h="344805">
                  <a:moveTo>
                    <a:pt x="353910" y="13755"/>
                  </a:moveTo>
                  <a:lnTo>
                    <a:pt x="326188" y="13755"/>
                  </a:lnTo>
                  <a:lnTo>
                    <a:pt x="322518" y="19851"/>
                  </a:lnTo>
                  <a:lnTo>
                    <a:pt x="319381" y="25820"/>
                  </a:lnTo>
                  <a:lnTo>
                    <a:pt x="315710" y="31408"/>
                  </a:lnTo>
                  <a:lnTo>
                    <a:pt x="309824" y="41064"/>
                  </a:lnTo>
                  <a:lnTo>
                    <a:pt x="298046" y="60233"/>
                  </a:lnTo>
                  <a:lnTo>
                    <a:pt x="292152" y="69889"/>
                  </a:lnTo>
                  <a:lnTo>
                    <a:pt x="290069" y="73445"/>
                  </a:lnTo>
                  <a:lnTo>
                    <a:pt x="288494" y="75477"/>
                  </a:lnTo>
                  <a:lnTo>
                    <a:pt x="304921" y="75477"/>
                  </a:lnTo>
                  <a:lnTo>
                    <a:pt x="312188" y="63494"/>
                  </a:lnTo>
                  <a:lnTo>
                    <a:pt x="339790" y="18327"/>
                  </a:lnTo>
                  <a:lnTo>
                    <a:pt x="357839" y="18327"/>
                  </a:lnTo>
                  <a:lnTo>
                    <a:pt x="353910" y="13755"/>
                  </a:lnTo>
                  <a:close/>
                </a:path>
                <a:path w="416559" h="344805">
                  <a:moveTo>
                    <a:pt x="225156" y="14263"/>
                  </a:moveTo>
                  <a:lnTo>
                    <a:pt x="187466" y="14263"/>
                  </a:lnTo>
                  <a:lnTo>
                    <a:pt x="125172" y="73953"/>
                  </a:lnTo>
                  <a:lnTo>
                    <a:pt x="146590" y="73953"/>
                  </a:lnTo>
                  <a:lnTo>
                    <a:pt x="188594" y="34018"/>
                  </a:lnTo>
                  <a:lnTo>
                    <a:pt x="204217" y="19343"/>
                  </a:lnTo>
                  <a:lnTo>
                    <a:pt x="206313" y="17311"/>
                  </a:lnTo>
                  <a:lnTo>
                    <a:pt x="207875" y="16295"/>
                  </a:lnTo>
                  <a:lnTo>
                    <a:pt x="227278" y="16295"/>
                  </a:lnTo>
                  <a:lnTo>
                    <a:pt x="225156" y="14263"/>
                  </a:lnTo>
                  <a:close/>
                </a:path>
              </a:pathLst>
            </a:custGeom>
            <a:solidFill>
              <a:srgbClr val="0871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896110" y="2106167"/>
              <a:ext cx="416559" cy="344805"/>
            </a:xfrm>
            <a:custGeom>
              <a:avLst/>
              <a:gdLst/>
              <a:ahLst/>
              <a:cxnLst/>
              <a:rect l="l" t="t" r="r" b="b"/>
              <a:pathLst>
                <a:path w="416559" h="344805">
                  <a:moveTo>
                    <a:pt x="207875" y="0"/>
                  </a:moveTo>
                  <a:lnTo>
                    <a:pt x="207875" y="0"/>
                  </a:lnTo>
                  <a:lnTo>
                    <a:pt x="339269" y="0"/>
                  </a:lnTo>
                  <a:lnTo>
                    <a:pt x="342926" y="1524"/>
                  </a:lnTo>
                  <a:lnTo>
                    <a:pt x="346597" y="5461"/>
                  </a:lnTo>
                  <a:lnTo>
                    <a:pt x="362779" y="24290"/>
                  </a:lnTo>
                  <a:lnTo>
                    <a:pt x="379102" y="43037"/>
                  </a:lnTo>
                  <a:lnTo>
                    <a:pt x="395521" y="61664"/>
                  </a:lnTo>
                  <a:lnTo>
                    <a:pt x="411989" y="80137"/>
                  </a:lnTo>
                  <a:lnTo>
                    <a:pt x="416180" y="85217"/>
                  </a:lnTo>
                  <a:lnTo>
                    <a:pt x="414656" y="88646"/>
                  </a:lnTo>
                  <a:lnTo>
                    <a:pt x="410973" y="93218"/>
                  </a:lnTo>
                  <a:lnTo>
                    <a:pt x="378948" y="133262"/>
                  </a:lnTo>
                  <a:lnTo>
                    <a:pt x="346943" y="173362"/>
                  </a:lnTo>
                  <a:lnTo>
                    <a:pt x="314986" y="213479"/>
                  </a:lnTo>
                  <a:lnTo>
                    <a:pt x="283103" y="253579"/>
                  </a:lnTo>
                  <a:lnTo>
                    <a:pt x="251321" y="293624"/>
                  </a:lnTo>
                  <a:lnTo>
                    <a:pt x="234054" y="315404"/>
                  </a:lnTo>
                  <a:lnTo>
                    <a:pt x="225416" y="326306"/>
                  </a:lnTo>
                  <a:lnTo>
                    <a:pt x="216777" y="337185"/>
                  </a:lnTo>
                  <a:lnTo>
                    <a:pt x="211936" y="342550"/>
                  </a:lnTo>
                  <a:lnTo>
                    <a:pt x="207881" y="344392"/>
                  </a:lnTo>
                  <a:lnTo>
                    <a:pt x="203826" y="342757"/>
                  </a:lnTo>
                  <a:lnTo>
                    <a:pt x="166609" y="297372"/>
                  </a:lnTo>
                  <a:lnTo>
                    <a:pt x="134365" y="257066"/>
                  </a:lnTo>
                  <a:lnTo>
                    <a:pt x="102208" y="216789"/>
                  </a:lnTo>
                  <a:lnTo>
                    <a:pt x="70095" y="176553"/>
                  </a:lnTo>
                  <a:lnTo>
                    <a:pt x="37983" y="136374"/>
                  </a:lnTo>
                  <a:lnTo>
                    <a:pt x="5830" y="96266"/>
                  </a:lnTo>
                  <a:lnTo>
                    <a:pt x="1417" y="90316"/>
                  </a:lnTo>
                  <a:lnTo>
                    <a:pt x="0" y="86296"/>
                  </a:lnTo>
                  <a:lnTo>
                    <a:pt x="1628" y="82371"/>
                  </a:lnTo>
                  <a:lnTo>
                    <a:pt x="6351" y="76708"/>
                  </a:lnTo>
                  <a:lnTo>
                    <a:pt x="21351" y="59384"/>
                  </a:lnTo>
                  <a:lnTo>
                    <a:pt x="36450" y="42037"/>
                  </a:lnTo>
                  <a:lnTo>
                    <a:pt x="51550" y="24594"/>
                  </a:lnTo>
                  <a:lnTo>
                    <a:pt x="66549" y="6985"/>
                  </a:lnTo>
                  <a:lnTo>
                    <a:pt x="70740" y="2032"/>
                  </a:lnTo>
                  <a:lnTo>
                    <a:pt x="75452" y="0"/>
                  </a:lnTo>
                  <a:lnTo>
                    <a:pt x="82246" y="0"/>
                  </a:lnTo>
                  <a:lnTo>
                    <a:pt x="113658" y="214"/>
                  </a:lnTo>
                  <a:lnTo>
                    <a:pt x="145065" y="190"/>
                  </a:lnTo>
                  <a:lnTo>
                    <a:pt x="176471" y="71"/>
                  </a:lnTo>
                  <a:lnTo>
                    <a:pt x="207875" y="0"/>
                  </a:lnTo>
                  <a:close/>
                </a:path>
              </a:pathLst>
            </a:custGeom>
            <a:ln w="9525">
              <a:solidFill>
                <a:srgbClr val="0871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12876" y="2115375"/>
              <a:ext cx="380682" cy="308228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483819" y="5587085"/>
            <a:ext cx="132524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50" dirty="0">
                <a:solidFill>
                  <a:srgbClr val="087150"/>
                </a:solidFill>
                <a:latin typeface="Tahoma"/>
                <a:cs typeface="Tahoma"/>
              </a:rPr>
              <a:t>IMPROVEMENT</a:t>
            </a:r>
            <a:endParaRPr sz="1400">
              <a:latin typeface="Tahoma"/>
              <a:cs typeface="Tahoma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894397" y="5112829"/>
            <a:ext cx="387985" cy="329565"/>
            <a:chOff x="894397" y="5112829"/>
            <a:chExt cx="387985" cy="329565"/>
          </a:xfrm>
        </p:grpSpPr>
        <p:pic>
          <p:nvPicPr>
            <p:cNvPr id="23" name="object 2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94397" y="5187505"/>
              <a:ext cx="256400" cy="254888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1161288" y="5117591"/>
              <a:ext cx="116205" cy="318770"/>
            </a:xfrm>
            <a:custGeom>
              <a:avLst/>
              <a:gdLst/>
              <a:ahLst/>
              <a:cxnLst/>
              <a:rect l="l" t="t" r="r" b="b"/>
              <a:pathLst>
                <a:path w="116205" h="318770">
                  <a:moveTo>
                    <a:pt x="84874" y="0"/>
                  </a:moveTo>
                  <a:lnTo>
                    <a:pt x="30949" y="0"/>
                  </a:lnTo>
                  <a:lnTo>
                    <a:pt x="18795" y="2353"/>
                  </a:lnTo>
                  <a:lnTo>
                    <a:pt x="8969" y="8731"/>
                  </a:lnTo>
                  <a:lnTo>
                    <a:pt x="2396" y="18109"/>
                  </a:lnTo>
                  <a:lnTo>
                    <a:pt x="0" y="29463"/>
                  </a:lnTo>
                  <a:lnTo>
                    <a:pt x="0" y="289051"/>
                  </a:lnTo>
                  <a:lnTo>
                    <a:pt x="30949" y="318515"/>
                  </a:lnTo>
                  <a:lnTo>
                    <a:pt x="84874" y="318515"/>
                  </a:lnTo>
                  <a:lnTo>
                    <a:pt x="96659" y="316233"/>
                  </a:lnTo>
                  <a:lnTo>
                    <a:pt x="96918" y="316233"/>
                  </a:lnTo>
                  <a:lnTo>
                    <a:pt x="106854" y="309784"/>
                  </a:lnTo>
                  <a:lnTo>
                    <a:pt x="113277" y="300620"/>
                  </a:lnTo>
                  <a:lnTo>
                    <a:pt x="23925" y="300620"/>
                  </a:lnTo>
                  <a:lnTo>
                    <a:pt x="18757" y="295274"/>
                  </a:lnTo>
                  <a:lnTo>
                    <a:pt x="18757" y="29463"/>
                  </a:lnTo>
                  <a:lnTo>
                    <a:pt x="18287" y="29463"/>
                  </a:lnTo>
                  <a:lnTo>
                    <a:pt x="18287" y="22859"/>
                  </a:lnTo>
                  <a:lnTo>
                    <a:pt x="23914" y="17906"/>
                  </a:lnTo>
                  <a:lnTo>
                    <a:pt x="113217" y="17906"/>
                  </a:lnTo>
                  <a:lnTo>
                    <a:pt x="106678" y="8731"/>
                  </a:lnTo>
                  <a:lnTo>
                    <a:pt x="96830" y="2353"/>
                  </a:lnTo>
                  <a:lnTo>
                    <a:pt x="84874" y="0"/>
                  </a:lnTo>
                  <a:close/>
                </a:path>
                <a:path w="116205" h="318770">
                  <a:moveTo>
                    <a:pt x="113217" y="17906"/>
                  </a:moveTo>
                  <a:lnTo>
                    <a:pt x="91440" y="17906"/>
                  </a:lnTo>
                  <a:lnTo>
                    <a:pt x="96596" y="23240"/>
                  </a:lnTo>
                  <a:lnTo>
                    <a:pt x="96596" y="295655"/>
                  </a:lnTo>
                  <a:lnTo>
                    <a:pt x="90956" y="300620"/>
                  </a:lnTo>
                  <a:lnTo>
                    <a:pt x="113277" y="300620"/>
                  </a:lnTo>
                  <a:lnTo>
                    <a:pt x="113427" y="300406"/>
                  </a:lnTo>
                  <a:lnTo>
                    <a:pt x="115824" y="289051"/>
                  </a:lnTo>
                  <a:lnTo>
                    <a:pt x="115824" y="29463"/>
                  </a:lnTo>
                  <a:lnTo>
                    <a:pt x="113361" y="18109"/>
                  </a:lnTo>
                  <a:lnTo>
                    <a:pt x="113217" y="17906"/>
                  </a:lnTo>
                  <a:close/>
                </a:path>
              </a:pathLst>
            </a:custGeom>
            <a:solidFill>
              <a:srgbClr val="0871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161288" y="5117591"/>
              <a:ext cx="116205" cy="318770"/>
            </a:xfrm>
            <a:custGeom>
              <a:avLst/>
              <a:gdLst/>
              <a:ahLst/>
              <a:cxnLst/>
              <a:rect l="l" t="t" r="r" b="b"/>
              <a:pathLst>
                <a:path w="116205" h="318770">
                  <a:moveTo>
                    <a:pt x="84874" y="0"/>
                  </a:moveTo>
                  <a:lnTo>
                    <a:pt x="30949" y="0"/>
                  </a:lnTo>
                  <a:lnTo>
                    <a:pt x="18795" y="2353"/>
                  </a:lnTo>
                  <a:lnTo>
                    <a:pt x="8969" y="8731"/>
                  </a:lnTo>
                  <a:lnTo>
                    <a:pt x="2396" y="18109"/>
                  </a:lnTo>
                  <a:lnTo>
                    <a:pt x="0" y="29463"/>
                  </a:lnTo>
                  <a:lnTo>
                    <a:pt x="0" y="289051"/>
                  </a:lnTo>
                  <a:lnTo>
                    <a:pt x="2462" y="300620"/>
                  </a:lnTo>
                  <a:lnTo>
                    <a:pt x="9145" y="309975"/>
                  </a:lnTo>
                  <a:lnTo>
                    <a:pt x="18993" y="316233"/>
                  </a:lnTo>
                  <a:lnTo>
                    <a:pt x="30949" y="318515"/>
                  </a:lnTo>
                  <a:lnTo>
                    <a:pt x="84874" y="318515"/>
                  </a:lnTo>
                  <a:lnTo>
                    <a:pt x="97028" y="316162"/>
                  </a:lnTo>
                  <a:lnTo>
                    <a:pt x="106854" y="309784"/>
                  </a:lnTo>
                  <a:lnTo>
                    <a:pt x="113427" y="300406"/>
                  </a:lnTo>
                  <a:lnTo>
                    <a:pt x="115824" y="289051"/>
                  </a:lnTo>
                  <a:lnTo>
                    <a:pt x="115824" y="29463"/>
                  </a:lnTo>
                  <a:lnTo>
                    <a:pt x="113361" y="18109"/>
                  </a:lnTo>
                  <a:lnTo>
                    <a:pt x="106678" y="8731"/>
                  </a:lnTo>
                  <a:lnTo>
                    <a:pt x="96830" y="2353"/>
                  </a:lnTo>
                  <a:lnTo>
                    <a:pt x="84874" y="0"/>
                  </a:lnTo>
                  <a:close/>
                </a:path>
                <a:path w="116205" h="318770">
                  <a:moveTo>
                    <a:pt x="18287" y="29463"/>
                  </a:moveTo>
                  <a:lnTo>
                    <a:pt x="18287" y="22859"/>
                  </a:lnTo>
                  <a:lnTo>
                    <a:pt x="23914" y="17906"/>
                  </a:lnTo>
                  <a:lnTo>
                    <a:pt x="30480" y="17906"/>
                  </a:lnTo>
                  <a:lnTo>
                    <a:pt x="84404" y="17906"/>
                  </a:lnTo>
                  <a:lnTo>
                    <a:pt x="91440" y="17906"/>
                  </a:lnTo>
                  <a:lnTo>
                    <a:pt x="96596" y="23240"/>
                  </a:lnTo>
                  <a:lnTo>
                    <a:pt x="96596" y="29463"/>
                  </a:lnTo>
                  <a:lnTo>
                    <a:pt x="96596" y="289051"/>
                  </a:lnTo>
                  <a:lnTo>
                    <a:pt x="96596" y="295655"/>
                  </a:lnTo>
                  <a:lnTo>
                    <a:pt x="90970" y="300608"/>
                  </a:lnTo>
                  <a:lnTo>
                    <a:pt x="84404" y="300608"/>
                  </a:lnTo>
                  <a:lnTo>
                    <a:pt x="30949" y="300608"/>
                  </a:lnTo>
                  <a:lnTo>
                    <a:pt x="23914" y="300608"/>
                  </a:lnTo>
                  <a:lnTo>
                    <a:pt x="18757" y="295274"/>
                  </a:lnTo>
                  <a:lnTo>
                    <a:pt x="18757" y="289051"/>
                  </a:lnTo>
                  <a:lnTo>
                    <a:pt x="18757" y="29463"/>
                  </a:lnTo>
                  <a:lnTo>
                    <a:pt x="18287" y="29463"/>
                  </a:lnTo>
                  <a:close/>
                </a:path>
              </a:pathLst>
            </a:custGeom>
            <a:ln w="9525">
              <a:solidFill>
                <a:srgbClr val="0871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6442" rIns="0" bIns="0" rtlCol="0">
            <a:spAutoFit/>
          </a:bodyPr>
          <a:lstStyle/>
          <a:p>
            <a:pPr marL="2437765">
              <a:lnSpc>
                <a:spcPct val="100000"/>
              </a:lnSpc>
              <a:spcBef>
                <a:spcPts val="90"/>
              </a:spcBef>
            </a:pPr>
            <a:fld id="{81D60167-4931-47E6-BA6A-407CBD079E47}" type="slidenum">
              <a:rPr spc="-25" dirty="0">
                <a:latin typeface="Tahoma"/>
                <a:cs typeface="Tahoma"/>
              </a:rPr>
              <a:t>23</a:t>
            </a:fld>
            <a:endParaRPr spc="-25" dirty="0">
              <a:latin typeface="Tahoma"/>
              <a:cs typeface="Tahoma"/>
            </a:endParaRPr>
          </a:p>
        </p:txBody>
      </p:sp>
      <p:sp>
        <p:nvSpPr>
          <p:cNvPr id="27" name="object 2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/>
              <a:t>©</a:t>
            </a:r>
            <a:r>
              <a:rPr spc="-15" dirty="0"/>
              <a:t> </a:t>
            </a:r>
            <a:r>
              <a:rPr dirty="0"/>
              <a:t>The</a:t>
            </a:r>
            <a:r>
              <a:rPr spc="-30" dirty="0"/>
              <a:t> </a:t>
            </a:r>
            <a:r>
              <a:rPr dirty="0"/>
              <a:t>KPI</a:t>
            </a:r>
            <a:r>
              <a:rPr spc="-5" dirty="0"/>
              <a:t> </a:t>
            </a:r>
            <a:r>
              <a:rPr dirty="0"/>
              <a:t>Institute</a:t>
            </a:r>
            <a:r>
              <a:rPr spc="-20" dirty="0"/>
              <a:t> 2023</a:t>
            </a:r>
          </a:p>
        </p:txBody>
      </p:sp>
    </p:spTree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5803" y="661796"/>
            <a:ext cx="27978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2.</a:t>
            </a:r>
            <a:r>
              <a:rPr spc="-55" dirty="0"/>
              <a:t> </a:t>
            </a:r>
            <a:r>
              <a:rPr spc="340" dirty="0"/>
              <a:t>BULLET</a:t>
            </a:r>
            <a:r>
              <a:rPr spc="-50" dirty="0"/>
              <a:t> </a:t>
            </a:r>
            <a:r>
              <a:rPr spc="110" dirty="0"/>
              <a:t>GRAPH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48234" y="6364020"/>
            <a:ext cx="261239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i="1" spc="-100" dirty="0">
                <a:solidFill>
                  <a:srgbClr val="5F5F5F"/>
                </a:solidFill>
                <a:latin typeface="Lucida Sans"/>
                <a:cs typeface="Lucida Sans"/>
              </a:rPr>
              <a:t>Source:</a:t>
            </a:r>
            <a:r>
              <a:rPr sz="900" i="1" spc="-40" dirty="0">
                <a:solidFill>
                  <a:srgbClr val="5F5F5F"/>
                </a:solidFill>
                <a:latin typeface="Lucida Sans"/>
                <a:cs typeface="Lucida Sans"/>
              </a:rPr>
              <a:t> </a:t>
            </a:r>
            <a:r>
              <a:rPr sz="900" i="1" spc="-95" dirty="0">
                <a:solidFill>
                  <a:srgbClr val="5F5F5F"/>
                </a:solidFill>
                <a:latin typeface="Lucida Sans"/>
                <a:cs typeface="Lucida Sans"/>
              </a:rPr>
              <a:t>Adapted</a:t>
            </a:r>
            <a:r>
              <a:rPr sz="900" i="1" spc="-55" dirty="0">
                <a:solidFill>
                  <a:srgbClr val="5F5F5F"/>
                </a:solidFill>
                <a:latin typeface="Lucida Sans"/>
                <a:cs typeface="Lucida Sans"/>
              </a:rPr>
              <a:t> </a:t>
            </a:r>
            <a:r>
              <a:rPr sz="900" i="1" spc="-120" dirty="0">
                <a:solidFill>
                  <a:srgbClr val="5F5F5F"/>
                </a:solidFill>
                <a:latin typeface="Lucida Sans"/>
                <a:cs typeface="Lucida Sans"/>
              </a:rPr>
              <a:t>from</a:t>
            </a:r>
            <a:r>
              <a:rPr sz="900" i="1" spc="-45" dirty="0">
                <a:solidFill>
                  <a:srgbClr val="5F5F5F"/>
                </a:solidFill>
                <a:latin typeface="Lucida Sans"/>
                <a:cs typeface="Lucida Sans"/>
              </a:rPr>
              <a:t> </a:t>
            </a:r>
            <a:r>
              <a:rPr sz="900" i="1" spc="-100" dirty="0">
                <a:solidFill>
                  <a:srgbClr val="5F5F5F"/>
                </a:solidFill>
                <a:latin typeface="Lucida Sans"/>
                <a:cs typeface="Lucida Sans"/>
              </a:rPr>
              <a:t>Australian</a:t>
            </a:r>
            <a:r>
              <a:rPr sz="900" i="1" spc="-55" dirty="0">
                <a:solidFill>
                  <a:srgbClr val="5F5F5F"/>
                </a:solidFill>
                <a:latin typeface="Lucida Sans"/>
                <a:cs typeface="Lucida Sans"/>
              </a:rPr>
              <a:t> </a:t>
            </a:r>
            <a:r>
              <a:rPr sz="900" i="1" spc="-95" dirty="0">
                <a:solidFill>
                  <a:srgbClr val="5F5F5F"/>
                </a:solidFill>
                <a:latin typeface="Lucida Sans"/>
                <a:cs typeface="Lucida Sans"/>
              </a:rPr>
              <a:t>Government</a:t>
            </a:r>
            <a:r>
              <a:rPr sz="900" i="1" spc="-25" dirty="0">
                <a:solidFill>
                  <a:srgbClr val="5F5F5F"/>
                </a:solidFill>
                <a:latin typeface="Lucida Sans"/>
                <a:cs typeface="Lucida Sans"/>
              </a:rPr>
              <a:t> </a:t>
            </a:r>
            <a:r>
              <a:rPr sz="900" i="1" spc="-50" dirty="0">
                <a:solidFill>
                  <a:srgbClr val="5F5F5F"/>
                </a:solidFill>
                <a:latin typeface="Lucida Sans"/>
                <a:cs typeface="Lucida Sans"/>
              </a:rPr>
              <a:t>(2018-</a:t>
            </a:r>
            <a:r>
              <a:rPr sz="900" i="1" spc="-25" dirty="0">
                <a:solidFill>
                  <a:srgbClr val="5F5F5F"/>
                </a:solidFill>
                <a:latin typeface="Lucida Sans"/>
                <a:cs typeface="Lucida Sans"/>
              </a:rPr>
              <a:t>19)</a:t>
            </a:r>
            <a:endParaRPr sz="900">
              <a:latin typeface="Lucida Sans"/>
              <a:cs typeface="Lucida San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945507" y="4755260"/>
            <a:ext cx="314261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90" dirty="0">
                <a:solidFill>
                  <a:srgbClr val="464646"/>
                </a:solidFill>
                <a:latin typeface="Tahoma"/>
                <a:cs typeface="Tahoma"/>
              </a:rPr>
              <a:t>%</a:t>
            </a:r>
            <a:r>
              <a:rPr sz="1400" spc="-135" dirty="0">
                <a:solidFill>
                  <a:srgbClr val="464646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464646"/>
                </a:solidFill>
                <a:latin typeface="Tahoma"/>
                <a:cs typeface="Tahoma"/>
              </a:rPr>
              <a:t>Delivery</a:t>
            </a:r>
            <a:r>
              <a:rPr sz="1400" spc="-135" dirty="0">
                <a:solidFill>
                  <a:srgbClr val="464646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464646"/>
                </a:solidFill>
                <a:latin typeface="Tahoma"/>
                <a:cs typeface="Tahoma"/>
              </a:rPr>
              <a:t>of</a:t>
            </a:r>
            <a:r>
              <a:rPr sz="1400" spc="-130" dirty="0">
                <a:solidFill>
                  <a:srgbClr val="464646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464646"/>
                </a:solidFill>
                <a:latin typeface="Tahoma"/>
                <a:cs typeface="Tahoma"/>
              </a:rPr>
              <a:t>correct</a:t>
            </a:r>
            <a:r>
              <a:rPr sz="1400" spc="-125" dirty="0">
                <a:solidFill>
                  <a:srgbClr val="464646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464646"/>
                </a:solidFill>
                <a:latin typeface="Tahoma"/>
                <a:cs typeface="Tahoma"/>
              </a:rPr>
              <a:t>customer</a:t>
            </a:r>
            <a:r>
              <a:rPr sz="1400" spc="-145" dirty="0">
                <a:solidFill>
                  <a:srgbClr val="464646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464646"/>
                </a:solidFill>
                <a:latin typeface="Tahoma"/>
                <a:cs typeface="Tahoma"/>
              </a:rPr>
              <a:t>payments</a:t>
            </a:r>
            <a:endParaRPr sz="1400">
              <a:latin typeface="Tahoma"/>
              <a:cs typeface="Tahoma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2055876" y="2543555"/>
            <a:ext cx="4394200" cy="429895"/>
            <a:chOff x="2055876" y="2543555"/>
            <a:chExt cx="4394200" cy="429895"/>
          </a:xfrm>
        </p:grpSpPr>
        <p:sp>
          <p:nvSpPr>
            <p:cNvPr id="6" name="object 6"/>
            <p:cNvSpPr/>
            <p:nvPr/>
          </p:nvSpPr>
          <p:spPr>
            <a:xfrm>
              <a:off x="2055876" y="2543555"/>
              <a:ext cx="2197735" cy="429895"/>
            </a:xfrm>
            <a:custGeom>
              <a:avLst/>
              <a:gdLst/>
              <a:ahLst/>
              <a:cxnLst/>
              <a:rect l="l" t="t" r="r" b="b"/>
              <a:pathLst>
                <a:path w="2197735" h="429894">
                  <a:moveTo>
                    <a:pt x="2197595" y="310896"/>
                  </a:moveTo>
                  <a:lnTo>
                    <a:pt x="0" y="310896"/>
                  </a:lnTo>
                  <a:lnTo>
                    <a:pt x="0" y="429768"/>
                  </a:lnTo>
                  <a:lnTo>
                    <a:pt x="2197595" y="429768"/>
                  </a:lnTo>
                  <a:lnTo>
                    <a:pt x="2197595" y="310896"/>
                  </a:lnTo>
                  <a:close/>
                </a:path>
                <a:path w="2197735" h="429894">
                  <a:moveTo>
                    <a:pt x="2197595" y="0"/>
                  </a:moveTo>
                  <a:lnTo>
                    <a:pt x="0" y="0"/>
                  </a:lnTo>
                  <a:lnTo>
                    <a:pt x="0" y="92964"/>
                  </a:lnTo>
                  <a:lnTo>
                    <a:pt x="2197595" y="92964"/>
                  </a:lnTo>
                  <a:lnTo>
                    <a:pt x="2197595" y="0"/>
                  </a:lnTo>
                  <a:close/>
                </a:path>
              </a:pathLst>
            </a:custGeom>
            <a:solidFill>
              <a:srgbClr val="46B592">
                <a:alpha val="3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253483" y="2543555"/>
              <a:ext cx="1464945" cy="429895"/>
            </a:xfrm>
            <a:custGeom>
              <a:avLst/>
              <a:gdLst/>
              <a:ahLst/>
              <a:cxnLst/>
              <a:rect l="l" t="t" r="r" b="b"/>
              <a:pathLst>
                <a:path w="1464945" h="429894">
                  <a:moveTo>
                    <a:pt x="1464564" y="0"/>
                  </a:moveTo>
                  <a:lnTo>
                    <a:pt x="0" y="0"/>
                  </a:lnTo>
                  <a:lnTo>
                    <a:pt x="0" y="429768"/>
                  </a:lnTo>
                  <a:lnTo>
                    <a:pt x="1464564" y="429768"/>
                  </a:lnTo>
                  <a:lnTo>
                    <a:pt x="1464564" y="0"/>
                  </a:lnTo>
                  <a:close/>
                </a:path>
              </a:pathLst>
            </a:custGeom>
            <a:solidFill>
              <a:srgbClr val="0A97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718047" y="2543555"/>
              <a:ext cx="731520" cy="429895"/>
            </a:xfrm>
            <a:custGeom>
              <a:avLst/>
              <a:gdLst/>
              <a:ahLst/>
              <a:cxnLst/>
              <a:rect l="l" t="t" r="r" b="b"/>
              <a:pathLst>
                <a:path w="731520" h="429894">
                  <a:moveTo>
                    <a:pt x="731520" y="0"/>
                  </a:moveTo>
                  <a:lnTo>
                    <a:pt x="0" y="0"/>
                  </a:lnTo>
                  <a:lnTo>
                    <a:pt x="0" y="429768"/>
                  </a:lnTo>
                  <a:lnTo>
                    <a:pt x="731520" y="429768"/>
                  </a:lnTo>
                  <a:lnTo>
                    <a:pt x="731520" y="0"/>
                  </a:lnTo>
                  <a:close/>
                </a:path>
              </a:pathLst>
            </a:custGeom>
            <a:solidFill>
              <a:srgbClr val="054B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1940814" y="3378784"/>
            <a:ext cx="23114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85" dirty="0">
                <a:solidFill>
                  <a:srgbClr val="464646"/>
                </a:solidFill>
                <a:latin typeface="Tahoma"/>
                <a:cs typeface="Tahoma"/>
              </a:rPr>
              <a:t>0%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775585" y="3378784"/>
            <a:ext cx="31940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45" dirty="0">
                <a:solidFill>
                  <a:srgbClr val="464646"/>
                </a:solidFill>
                <a:latin typeface="Tahoma"/>
                <a:cs typeface="Tahoma"/>
              </a:rPr>
              <a:t>20%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654678" y="3378784"/>
            <a:ext cx="31940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45" dirty="0">
                <a:solidFill>
                  <a:srgbClr val="464646"/>
                </a:solidFill>
                <a:latin typeface="Tahoma"/>
                <a:cs typeface="Tahoma"/>
              </a:rPr>
              <a:t>40%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533646" y="3378784"/>
            <a:ext cx="31940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45" dirty="0">
                <a:solidFill>
                  <a:srgbClr val="464646"/>
                </a:solidFill>
                <a:latin typeface="Tahoma"/>
                <a:cs typeface="Tahoma"/>
              </a:rPr>
              <a:t>60%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009134" y="3294498"/>
            <a:ext cx="1659255" cy="694055"/>
          </a:xfrm>
          <a:prstGeom prst="rect">
            <a:avLst/>
          </a:prstGeom>
        </p:spPr>
        <p:txBody>
          <a:bodyPr vert="horz" wrap="square" lIns="0" tIns="97155" rIns="0" bIns="0" rtlCol="0">
            <a:spAutoFit/>
          </a:bodyPr>
          <a:lstStyle/>
          <a:p>
            <a:pPr marL="415925">
              <a:lnSpc>
                <a:spcPct val="100000"/>
              </a:lnSpc>
              <a:spcBef>
                <a:spcPts val="765"/>
              </a:spcBef>
              <a:tabLst>
                <a:tab pos="1250950" algn="l"/>
              </a:tabLst>
            </a:pPr>
            <a:r>
              <a:rPr sz="1200" spc="-25" dirty="0">
                <a:solidFill>
                  <a:srgbClr val="464646"/>
                </a:solidFill>
                <a:latin typeface="Tahoma"/>
                <a:cs typeface="Tahoma"/>
              </a:rPr>
              <a:t>80%</a:t>
            </a:r>
            <a:r>
              <a:rPr sz="1200" dirty="0">
                <a:solidFill>
                  <a:srgbClr val="464646"/>
                </a:solidFill>
                <a:latin typeface="Tahoma"/>
                <a:cs typeface="Tahoma"/>
              </a:rPr>
              <a:t>	</a:t>
            </a:r>
            <a:r>
              <a:rPr sz="1200" spc="-20" dirty="0">
                <a:solidFill>
                  <a:srgbClr val="464646"/>
                </a:solidFill>
                <a:latin typeface="Tahoma"/>
                <a:cs typeface="Tahoma"/>
              </a:rPr>
              <a:t>100%</a:t>
            </a:r>
            <a:endParaRPr sz="1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994"/>
              </a:spcBef>
            </a:pPr>
            <a:r>
              <a:rPr sz="1800" spc="85" dirty="0">
                <a:solidFill>
                  <a:srgbClr val="5F5F5F"/>
                </a:solidFill>
                <a:latin typeface="Tahoma"/>
                <a:cs typeface="Tahoma"/>
              </a:rPr>
              <a:t>ACTUAL</a:t>
            </a:r>
            <a:r>
              <a:rPr sz="1800" spc="-21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60" dirty="0">
                <a:solidFill>
                  <a:srgbClr val="5F5F5F"/>
                </a:solidFill>
                <a:latin typeface="Tahoma"/>
                <a:cs typeface="Tahoma"/>
              </a:rPr>
              <a:t>VALUE</a:t>
            </a:r>
            <a:endParaRPr sz="1800">
              <a:latin typeface="Tahoma"/>
              <a:cs typeface="Tahoma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2057400" y="2279650"/>
            <a:ext cx="3979545" cy="817880"/>
            <a:chOff x="2057400" y="2279650"/>
            <a:chExt cx="3979545" cy="817880"/>
          </a:xfrm>
        </p:grpSpPr>
        <p:sp>
          <p:nvSpPr>
            <p:cNvPr id="15" name="object 15"/>
            <p:cNvSpPr/>
            <p:nvPr/>
          </p:nvSpPr>
          <p:spPr>
            <a:xfrm>
              <a:off x="2057400" y="2636520"/>
              <a:ext cx="3066415" cy="218440"/>
            </a:xfrm>
            <a:custGeom>
              <a:avLst/>
              <a:gdLst/>
              <a:ahLst/>
              <a:cxnLst/>
              <a:rect l="l" t="t" r="r" b="b"/>
              <a:pathLst>
                <a:path w="3066415" h="218439">
                  <a:moveTo>
                    <a:pt x="3066288" y="0"/>
                  </a:moveTo>
                  <a:lnTo>
                    <a:pt x="0" y="0"/>
                  </a:lnTo>
                  <a:lnTo>
                    <a:pt x="0" y="217932"/>
                  </a:lnTo>
                  <a:lnTo>
                    <a:pt x="3066288" y="217932"/>
                  </a:lnTo>
                  <a:lnTo>
                    <a:pt x="3066288" y="0"/>
                  </a:lnTo>
                  <a:close/>
                </a:path>
              </a:pathLst>
            </a:custGeom>
            <a:solidFill>
              <a:srgbClr val="08715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984747" y="2286000"/>
              <a:ext cx="45720" cy="805180"/>
            </a:xfrm>
            <a:custGeom>
              <a:avLst/>
              <a:gdLst/>
              <a:ahLst/>
              <a:cxnLst/>
              <a:rect l="l" t="t" r="r" b="b"/>
              <a:pathLst>
                <a:path w="45720" h="805180">
                  <a:moveTo>
                    <a:pt x="45720" y="0"/>
                  </a:moveTo>
                  <a:lnTo>
                    <a:pt x="0" y="0"/>
                  </a:lnTo>
                  <a:lnTo>
                    <a:pt x="0" y="804672"/>
                  </a:lnTo>
                  <a:lnTo>
                    <a:pt x="45720" y="804672"/>
                  </a:lnTo>
                  <a:lnTo>
                    <a:pt x="45720" y="0"/>
                  </a:lnTo>
                  <a:close/>
                </a:path>
              </a:pathLst>
            </a:custGeom>
            <a:solidFill>
              <a:srgbClr val="2E2E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984747" y="2286000"/>
              <a:ext cx="45720" cy="805180"/>
            </a:xfrm>
            <a:custGeom>
              <a:avLst/>
              <a:gdLst/>
              <a:ahLst/>
              <a:cxnLst/>
              <a:rect l="l" t="t" r="r" b="b"/>
              <a:pathLst>
                <a:path w="45720" h="805180">
                  <a:moveTo>
                    <a:pt x="0" y="804672"/>
                  </a:moveTo>
                  <a:lnTo>
                    <a:pt x="45720" y="804672"/>
                  </a:lnTo>
                  <a:lnTo>
                    <a:pt x="45720" y="0"/>
                  </a:lnTo>
                  <a:lnTo>
                    <a:pt x="0" y="0"/>
                  </a:lnTo>
                  <a:lnTo>
                    <a:pt x="0" y="804672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355803" y="1111123"/>
            <a:ext cx="6623684" cy="14052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To</a:t>
            </a:r>
            <a:r>
              <a:rPr sz="1600" spc="-15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35" dirty="0">
                <a:solidFill>
                  <a:srgbClr val="5F5F5F"/>
                </a:solidFill>
                <a:latin typeface="Tahoma"/>
                <a:cs typeface="Tahoma"/>
              </a:rPr>
              <a:t>compare</a:t>
            </a:r>
            <a:r>
              <a:rPr sz="1600" spc="-16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30" dirty="0">
                <a:solidFill>
                  <a:srgbClr val="5F5F5F"/>
                </a:solidFill>
                <a:latin typeface="Tahoma"/>
                <a:cs typeface="Tahoma"/>
              </a:rPr>
              <a:t>actual</a:t>
            </a:r>
            <a:r>
              <a:rPr sz="1600" spc="-15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results</a:t>
            </a:r>
            <a:r>
              <a:rPr sz="1600" spc="-15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with</a:t>
            </a:r>
            <a:r>
              <a:rPr sz="1600" spc="-15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targets</a:t>
            </a:r>
            <a:endParaRPr sz="16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6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600">
              <a:latin typeface="Tahoma"/>
              <a:cs typeface="Tahoma"/>
            </a:endParaRPr>
          </a:p>
          <a:p>
            <a:pPr marL="2762250">
              <a:lnSpc>
                <a:spcPct val="100000"/>
              </a:lnSpc>
            </a:pPr>
            <a:r>
              <a:rPr sz="1800" spc="-390" dirty="0">
                <a:solidFill>
                  <a:srgbClr val="464646"/>
                </a:solidFill>
                <a:latin typeface="Tahoma"/>
                <a:cs typeface="Tahoma"/>
              </a:rPr>
              <a:t>%</a:t>
            </a:r>
            <a:r>
              <a:rPr sz="1800" spc="-190" dirty="0">
                <a:solidFill>
                  <a:srgbClr val="464646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464646"/>
                </a:solidFill>
                <a:latin typeface="Tahoma"/>
                <a:cs typeface="Tahoma"/>
              </a:rPr>
              <a:t>Customers</a:t>
            </a:r>
            <a:r>
              <a:rPr sz="1800" spc="-180" dirty="0">
                <a:solidFill>
                  <a:srgbClr val="464646"/>
                </a:solidFill>
                <a:latin typeface="Tahoma"/>
                <a:cs typeface="Tahoma"/>
              </a:rPr>
              <a:t> </a:t>
            </a:r>
            <a:r>
              <a:rPr sz="1800" spc="-10" dirty="0">
                <a:solidFill>
                  <a:srgbClr val="464646"/>
                </a:solidFill>
                <a:latin typeface="Tahoma"/>
                <a:cs typeface="Tahoma"/>
              </a:rPr>
              <a:t>satisfaction</a:t>
            </a:r>
            <a:endParaRPr sz="1800">
              <a:latin typeface="Tahoma"/>
              <a:cs typeface="Tahoma"/>
            </a:endParaRPr>
          </a:p>
          <a:p>
            <a:pPr marR="5080" algn="r">
              <a:lnSpc>
                <a:spcPct val="100000"/>
              </a:lnSpc>
              <a:spcBef>
                <a:spcPts val="755"/>
              </a:spcBef>
            </a:pPr>
            <a:r>
              <a:rPr sz="1800" spc="-10" dirty="0">
                <a:solidFill>
                  <a:srgbClr val="5F5F5F"/>
                </a:solidFill>
                <a:latin typeface="Tahoma"/>
                <a:cs typeface="Tahoma"/>
              </a:rPr>
              <a:t>TARGET</a:t>
            </a:r>
            <a:endParaRPr sz="1800">
              <a:latin typeface="Tahoma"/>
              <a:cs typeface="Tahoma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740663" y="5192267"/>
            <a:ext cx="3274060" cy="287020"/>
            <a:chOff x="740663" y="5192267"/>
            <a:chExt cx="3274060" cy="287020"/>
          </a:xfrm>
        </p:grpSpPr>
        <p:sp>
          <p:nvSpPr>
            <p:cNvPr id="20" name="object 20"/>
            <p:cNvSpPr/>
            <p:nvPr/>
          </p:nvSpPr>
          <p:spPr>
            <a:xfrm>
              <a:off x="740664" y="5192267"/>
              <a:ext cx="2380615" cy="287020"/>
            </a:xfrm>
            <a:custGeom>
              <a:avLst/>
              <a:gdLst/>
              <a:ahLst/>
              <a:cxnLst/>
              <a:rect l="l" t="t" r="r" b="b"/>
              <a:pathLst>
                <a:path w="2380615" h="287020">
                  <a:moveTo>
                    <a:pt x="2380488" y="225552"/>
                  </a:moveTo>
                  <a:lnTo>
                    <a:pt x="0" y="225552"/>
                  </a:lnTo>
                  <a:lnTo>
                    <a:pt x="0" y="286512"/>
                  </a:lnTo>
                  <a:lnTo>
                    <a:pt x="2380488" y="286512"/>
                  </a:lnTo>
                  <a:lnTo>
                    <a:pt x="2380488" y="225552"/>
                  </a:lnTo>
                  <a:close/>
                </a:path>
                <a:path w="2380615" h="287020">
                  <a:moveTo>
                    <a:pt x="2380488" y="0"/>
                  </a:moveTo>
                  <a:lnTo>
                    <a:pt x="0" y="0"/>
                  </a:lnTo>
                  <a:lnTo>
                    <a:pt x="0" y="57912"/>
                  </a:lnTo>
                  <a:lnTo>
                    <a:pt x="2380488" y="57912"/>
                  </a:lnTo>
                  <a:lnTo>
                    <a:pt x="2380488" y="0"/>
                  </a:lnTo>
                  <a:close/>
                </a:path>
              </a:pathLst>
            </a:custGeom>
            <a:solidFill>
              <a:srgbClr val="46B592">
                <a:alpha val="3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3121152" y="5192267"/>
              <a:ext cx="596265" cy="287020"/>
            </a:xfrm>
            <a:custGeom>
              <a:avLst/>
              <a:gdLst/>
              <a:ahLst/>
              <a:cxnLst/>
              <a:rect l="l" t="t" r="r" b="b"/>
              <a:pathLst>
                <a:path w="596264" h="287020">
                  <a:moveTo>
                    <a:pt x="595884" y="225552"/>
                  </a:moveTo>
                  <a:lnTo>
                    <a:pt x="0" y="225552"/>
                  </a:lnTo>
                  <a:lnTo>
                    <a:pt x="0" y="286512"/>
                  </a:lnTo>
                  <a:lnTo>
                    <a:pt x="595884" y="286512"/>
                  </a:lnTo>
                  <a:lnTo>
                    <a:pt x="595884" y="225552"/>
                  </a:lnTo>
                  <a:close/>
                </a:path>
                <a:path w="596264" h="287020">
                  <a:moveTo>
                    <a:pt x="595884" y="0"/>
                  </a:moveTo>
                  <a:lnTo>
                    <a:pt x="0" y="0"/>
                  </a:lnTo>
                  <a:lnTo>
                    <a:pt x="0" y="57912"/>
                  </a:lnTo>
                  <a:lnTo>
                    <a:pt x="595884" y="57912"/>
                  </a:lnTo>
                  <a:lnTo>
                    <a:pt x="595884" y="0"/>
                  </a:lnTo>
                  <a:close/>
                </a:path>
              </a:pathLst>
            </a:custGeom>
            <a:solidFill>
              <a:srgbClr val="0A97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3717036" y="5192267"/>
              <a:ext cx="297180" cy="287020"/>
            </a:xfrm>
            <a:custGeom>
              <a:avLst/>
              <a:gdLst/>
              <a:ahLst/>
              <a:cxnLst/>
              <a:rect l="l" t="t" r="r" b="b"/>
              <a:pathLst>
                <a:path w="297179" h="287020">
                  <a:moveTo>
                    <a:pt x="297179" y="0"/>
                  </a:moveTo>
                  <a:lnTo>
                    <a:pt x="0" y="0"/>
                  </a:lnTo>
                  <a:lnTo>
                    <a:pt x="0" y="286511"/>
                  </a:lnTo>
                  <a:lnTo>
                    <a:pt x="297179" y="286511"/>
                  </a:lnTo>
                  <a:lnTo>
                    <a:pt x="297179" y="0"/>
                  </a:lnTo>
                  <a:close/>
                </a:path>
              </a:pathLst>
            </a:custGeom>
            <a:solidFill>
              <a:srgbClr val="054B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743711" y="5250179"/>
              <a:ext cx="3127375" cy="167640"/>
            </a:xfrm>
            <a:custGeom>
              <a:avLst/>
              <a:gdLst/>
              <a:ahLst/>
              <a:cxnLst/>
              <a:rect l="l" t="t" r="r" b="b"/>
              <a:pathLst>
                <a:path w="3127375" h="167639">
                  <a:moveTo>
                    <a:pt x="3127248" y="0"/>
                  </a:moveTo>
                  <a:lnTo>
                    <a:pt x="0" y="0"/>
                  </a:lnTo>
                  <a:lnTo>
                    <a:pt x="0" y="167640"/>
                  </a:lnTo>
                  <a:lnTo>
                    <a:pt x="3127248" y="167640"/>
                  </a:lnTo>
                  <a:lnTo>
                    <a:pt x="3127248" y="0"/>
                  </a:lnTo>
                  <a:close/>
                </a:path>
              </a:pathLst>
            </a:custGeom>
            <a:solidFill>
              <a:srgbClr val="08715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3870959" y="5202935"/>
              <a:ext cx="45720" cy="256540"/>
            </a:xfrm>
            <a:custGeom>
              <a:avLst/>
              <a:gdLst/>
              <a:ahLst/>
              <a:cxnLst/>
              <a:rect l="l" t="t" r="r" b="b"/>
              <a:pathLst>
                <a:path w="45720" h="256539">
                  <a:moveTo>
                    <a:pt x="45720" y="0"/>
                  </a:moveTo>
                  <a:lnTo>
                    <a:pt x="0" y="0"/>
                  </a:lnTo>
                  <a:lnTo>
                    <a:pt x="0" y="256031"/>
                  </a:lnTo>
                  <a:lnTo>
                    <a:pt x="45720" y="256031"/>
                  </a:lnTo>
                  <a:lnTo>
                    <a:pt x="45720" y="0"/>
                  </a:lnTo>
                  <a:close/>
                </a:path>
              </a:pathLst>
            </a:custGeom>
            <a:solidFill>
              <a:srgbClr val="17161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3870959" y="5202935"/>
              <a:ext cx="45720" cy="256540"/>
            </a:xfrm>
            <a:custGeom>
              <a:avLst/>
              <a:gdLst/>
              <a:ahLst/>
              <a:cxnLst/>
              <a:rect l="l" t="t" r="r" b="b"/>
              <a:pathLst>
                <a:path w="45720" h="256539">
                  <a:moveTo>
                    <a:pt x="0" y="256031"/>
                  </a:moveTo>
                  <a:lnTo>
                    <a:pt x="45720" y="256031"/>
                  </a:lnTo>
                  <a:lnTo>
                    <a:pt x="45720" y="0"/>
                  </a:lnTo>
                  <a:lnTo>
                    <a:pt x="0" y="0"/>
                  </a:lnTo>
                  <a:lnTo>
                    <a:pt x="0" y="256031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624941" y="5778195"/>
            <a:ext cx="23114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85" dirty="0">
                <a:solidFill>
                  <a:srgbClr val="464646"/>
                </a:solidFill>
                <a:latin typeface="Tahoma"/>
                <a:cs typeface="Tahoma"/>
              </a:rPr>
              <a:t>0%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235760" y="5778195"/>
            <a:ext cx="31940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45" dirty="0">
                <a:solidFill>
                  <a:srgbClr val="464646"/>
                </a:solidFill>
                <a:latin typeface="Tahoma"/>
                <a:cs typeface="Tahoma"/>
              </a:rPr>
              <a:t>20%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890776" y="5778195"/>
            <a:ext cx="31940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45" dirty="0">
                <a:solidFill>
                  <a:srgbClr val="464646"/>
                </a:solidFill>
                <a:latin typeface="Tahoma"/>
                <a:cs typeface="Tahoma"/>
              </a:rPr>
              <a:t>40%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2545842" y="5778195"/>
            <a:ext cx="31940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45" dirty="0">
                <a:solidFill>
                  <a:srgbClr val="464646"/>
                </a:solidFill>
                <a:latin typeface="Tahoma"/>
                <a:cs typeface="Tahoma"/>
              </a:rPr>
              <a:t>60%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3200780" y="5778195"/>
            <a:ext cx="101854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22935" algn="l"/>
              </a:tabLst>
            </a:pPr>
            <a:r>
              <a:rPr sz="1200" spc="-25" dirty="0">
                <a:solidFill>
                  <a:srgbClr val="464646"/>
                </a:solidFill>
                <a:latin typeface="Tahoma"/>
                <a:cs typeface="Tahoma"/>
              </a:rPr>
              <a:t>80%</a:t>
            </a:r>
            <a:r>
              <a:rPr sz="1200" dirty="0">
                <a:solidFill>
                  <a:srgbClr val="464646"/>
                </a:solidFill>
                <a:latin typeface="Tahoma"/>
                <a:cs typeface="Tahoma"/>
              </a:rPr>
              <a:t>	</a:t>
            </a:r>
            <a:r>
              <a:rPr sz="1200" spc="-15" dirty="0">
                <a:solidFill>
                  <a:srgbClr val="464646"/>
                </a:solidFill>
                <a:latin typeface="Tahoma"/>
                <a:cs typeface="Tahoma"/>
              </a:rPr>
              <a:t>100%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135481" y="4753736"/>
            <a:ext cx="218757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90" dirty="0">
                <a:solidFill>
                  <a:srgbClr val="464646"/>
                </a:solidFill>
                <a:latin typeface="Tahoma"/>
                <a:cs typeface="Tahoma"/>
              </a:rPr>
              <a:t>%</a:t>
            </a:r>
            <a:r>
              <a:rPr sz="1400" spc="-140" dirty="0">
                <a:solidFill>
                  <a:srgbClr val="464646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464646"/>
                </a:solidFill>
                <a:latin typeface="Tahoma"/>
                <a:cs typeface="Tahoma"/>
              </a:rPr>
              <a:t>Availability</a:t>
            </a:r>
            <a:r>
              <a:rPr sz="1400" spc="-140" dirty="0">
                <a:solidFill>
                  <a:srgbClr val="464646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464646"/>
                </a:solidFill>
                <a:latin typeface="Tahoma"/>
                <a:cs typeface="Tahoma"/>
              </a:rPr>
              <a:t>of</a:t>
            </a:r>
            <a:r>
              <a:rPr sz="1400" spc="-130" dirty="0">
                <a:solidFill>
                  <a:srgbClr val="464646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464646"/>
                </a:solidFill>
                <a:latin typeface="Tahoma"/>
                <a:cs typeface="Tahoma"/>
              </a:rPr>
              <a:t>ICT</a:t>
            </a:r>
            <a:r>
              <a:rPr sz="1400" spc="-140" dirty="0">
                <a:solidFill>
                  <a:srgbClr val="464646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464646"/>
                </a:solidFill>
                <a:latin typeface="Tahoma"/>
                <a:cs typeface="Tahoma"/>
              </a:rPr>
              <a:t>services</a:t>
            </a:r>
            <a:endParaRPr sz="1400">
              <a:latin typeface="Tahoma"/>
              <a:cs typeface="Tahoma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4928615" y="5192267"/>
            <a:ext cx="3275329" cy="287020"/>
            <a:chOff x="4928615" y="5192267"/>
            <a:chExt cx="3275329" cy="287020"/>
          </a:xfrm>
        </p:grpSpPr>
        <p:sp>
          <p:nvSpPr>
            <p:cNvPr id="33" name="object 33"/>
            <p:cNvSpPr/>
            <p:nvPr/>
          </p:nvSpPr>
          <p:spPr>
            <a:xfrm>
              <a:off x="4928616" y="5192267"/>
              <a:ext cx="2014855" cy="287020"/>
            </a:xfrm>
            <a:custGeom>
              <a:avLst/>
              <a:gdLst/>
              <a:ahLst/>
              <a:cxnLst/>
              <a:rect l="l" t="t" r="r" b="b"/>
              <a:pathLst>
                <a:path w="2014854" h="287020">
                  <a:moveTo>
                    <a:pt x="2014728" y="225552"/>
                  </a:moveTo>
                  <a:lnTo>
                    <a:pt x="0" y="225552"/>
                  </a:lnTo>
                  <a:lnTo>
                    <a:pt x="0" y="286512"/>
                  </a:lnTo>
                  <a:lnTo>
                    <a:pt x="2014728" y="286512"/>
                  </a:lnTo>
                  <a:lnTo>
                    <a:pt x="2014728" y="225552"/>
                  </a:lnTo>
                  <a:close/>
                </a:path>
                <a:path w="2014854" h="287020">
                  <a:moveTo>
                    <a:pt x="2014728" y="0"/>
                  </a:moveTo>
                  <a:lnTo>
                    <a:pt x="0" y="0"/>
                  </a:lnTo>
                  <a:lnTo>
                    <a:pt x="0" y="57912"/>
                  </a:lnTo>
                  <a:lnTo>
                    <a:pt x="2014728" y="57912"/>
                  </a:lnTo>
                  <a:lnTo>
                    <a:pt x="2014728" y="0"/>
                  </a:lnTo>
                  <a:close/>
                </a:path>
              </a:pathLst>
            </a:custGeom>
            <a:solidFill>
              <a:srgbClr val="46B592">
                <a:alpha val="3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6943344" y="5192267"/>
              <a:ext cx="756285" cy="287020"/>
            </a:xfrm>
            <a:custGeom>
              <a:avLst/>
              <a:gdLst/>
              <a:ahLst/>
              <a:cxnLst/>
              <a:rect l="l" t="t" r="r" b="b"/>
              <a:pathLst>
                <a:path w="756284" h="287020">
                  <a:moveTo>
                    <a:pt x="755904" y="225552"/>
                  </a:moveTo>
                  <a:lnTo>
                    <a:pt x="0" y="225552"/>
                  </a:lnTo>
                  <a:lnTo>
                    <a:pt x="0" y="286512"/>
                  </a:lnTo>
                  <a:lnTo>
                    <a:pt x="755904" y="286512"/>
                  </a:lnTo>
                  <a:lnTo>
                    <a:pt x="755904" y="225552"/>
                  </a:lnTo>
                  <a:close/>
                </a:path>
                <a:path w="756284" h="287020">
                  <a:moveTo>
                    <a:pt x="755904" y="0"/>
                  </a:moveTo>
                  <a:lnTo>
                    <a:pt x="0" y="0"/>
                  </a:lnTo>
                  <a:lnTo>
                    <a:pt x="0" y="57912"/>
                  </a:lnTo>
                  <a:lnTo>
                    <a:pt x="755904" y="57912"/>
                  </a:lnTo>
                  <a:lnTo>
                    <a:pt x="755904" y="0"/>
                  </a:lnTo>
                  <a:close/>
                </a:path>
              </a:pathLst>
            </a:custGeom>
            <a:solidFill>
              <a:srgbClr val="0A97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7699247" y="5192267"/>
              <a:ext cx="504825" cy="287020"/>
            </a:xfrm>
            <a:custGeom>
              <a:avLst/>
              <a:gdLst/>
              <a:ahLst/>
              <a:cxnLst/>
              <a:rect l="l" t="t" r="r" b="b"/>
              <a:pathLst>
                <a:path w="504825" h="287020">
                  <a:moveTo>
                    <a:pt x="504444" y="0"/>
                  </a:moveTo>
                  <a:lnTo>
                    <a:pt x="0" y="0"/>
                  </a:lnTo>
                  <a:lnTo>
                    <a:pt x="0" y="286511"/>
                  </a:lnTo>
                  <a:lnTo>
                    <a:pt x="504444" y="286511"/>
                  </a:lnTo>
                  <a:lnTo>
                    <a:pt x="504444" y="0"/>
                  </a:lnTo>
                  <a:close/>
                </a:path>
              </a:pathLst>
            </a:custGeom>
            <a:solidFill>
              <a:srgbClr val="054B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4931663" y="5250179"/>
              <a:ext cx="3129280" cy="167640"/>
            </a:xfrm>
            <a:custGeom>
              <a:avLst/>
              <a:gdLst/>
              <a:ahLst/>
              <a:cxnLst/>
              <a:rect l="l" t="t" r="r" b="b"/>
              <a:pathLst>
                <a:path w="3129279" h="167639">
                  <a:moveTo>
                    <a:pt x="3128772" y="0"/>
                  </a:moveTo>
                  <a:lnTo>
                    <a:pt x="0" y="0"/>
                  </a:lnTo>
                  <a:lnTo>
                    <a:pt x="0" y="167640"/>
                  </a:lnTo>
                  <a:lnTo>
                    <a:pt x="3128772" y="167640"/>
                  </a:lnTo>
                  <a:lnTo>
                    <a:pt x="3128772" y="0"/>
                  </a:lnTo>
                  <a:close/>
                </a:path>
              </a:pathLst>
            </a:custGeom>
            <a:solidFill>
              <a:srgbClr val="46B5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7912607" y="5202935"/>
              <a:ext cx="45720" cy="256540"/>
            </a:xfrm>
            <a:custGeom>
              <a:avLst/>
              <a:gdLst/>
              <a:ahLst/>
              <a:cxnLst/>
              <a:rect l="l" t="t" r="r" b="b"/>
              <a:pathLst>
                <a:path w="45720" h="256539">
                  <a:moveTo>
                    <a:pt x="45720" y="0"/>
                  </a:moveTo>
                  <a:lnTo>
                    <a:pt x="0" y="0"/>
                  </a:lnTo>
                  <a:lnTo>
                    <a:pt x="0" y="256031"/>
                  </a:lnTo>
                  <a:lnTo>
                    <a:pt x="45720" y="256031"/>
                  </a:lnTo>
                  <a:lnTo>
                    <a:pt x="45720" y="0"/>
                  </a:lnTo>
                  <a:close/>
                </a:path>
              </a:pathLst>
            </a:custGeom>
            <a:solidFill>
              <a:srgbClr val="17161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7912607" y="5202935"/>
              <a:ext cx="45720" cy="256540"/>
            </a:xfrm>
            <a:custGeom>
              <a:avLst/>
              <a:gdLst/>
              <a:ahLst/>
              <a:cxnLst/>
              <a:rect l="l" t="t" r="r" b="b"/>
              <a:pathLst>
                <a:path w="45720" h="256539">
                  <a:moveTo>
                    <a:pt x="0" y="256031"/>
                  </a:moveTo>
                  <a:lnTo>
                    <a:pt x="45720" y="256031"/>
                  </a:lnTo>
                  <a:lnTo>
                    <a:pt x="45720" y="0"/>
                  </a:lnTo>
                  <a:lnTo>
                    <a:pt x="0" y="0"/>
                  </a:lnTo>
                  <a:lnTo>
                    <a:pt x="0" y="256031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9" name="object 39"/>
          <p:cNvSpPr txBox="1"/>
          <p:nvPr/>
        </p:nvSpPr>
        <p:spPr>
          <a:xfrm>
            <a:off x="4814696" y="5778195"/>
            <a:ext cx="23114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85" dirty="0">
                <a:solidFill>
                  <a:srgbClr val="464646"/>
                </a:solidFill>
                <a:latin typeface="Tahoma"/>
                <a:cs typeface="Tahoma"/>
              </a:rPr>
              <a:t>0%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5425566" y="5778195"/>
            <a:ext cx="31940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45" dirty="0">
                <a:solidFill>
                  <a:srgbClr val="464646"/>
                </a:solidFill>
                <a:latin typeface="Tahoma"/>
                <a:cs typeface="Tahoma"/>
              </a:rPr>
              <a:t>20%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6080505" y="5778195"/>
            <a:ext cx="31940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45" dirty="0">
                <a:solidFill>
                  <a:srgbClr val="464646"/>
                </a:solidFill>
                <a:latin typeface="Tahoma"/>
                <a:cs typeface="Tahoma"/>
              </a:rPr>
              <a:t>40%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6735571" y="5778195"/>
            <a:ext cx="31940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45" dirty="0">
                <a:solidFill>
                  <a:srgbClr val="464646"/>
                </a:solidFill>
                <a:latin typeface="Tahoma"/>
                <a:cs typeface="Tahoma"/>
              </a:rPr>
              <a:t>60%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7390638" y="5778195"/>
            <a:ext cx="101854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22935" algn="l"/>
              </a:tabLst>
            </a:pPr>
            <a:r>
              <a:rPr sz="1200" spc="-25" dirty="0">
                <a:solidFill>
                  <a:srgbClr val="464646"/>
                </a:solidFill>
                <a:latin typeface="Tahoma"/>
                <a:cs typeface="Tahoma"/>
              </a:rPr>
              <a:t>80%</a:t>
            </a:r>
            <a:r>
              <a:rPr sz="1200" dirty="0">
                <a:solidFill>
                  <a:srgbClr val="464646"/>
                </a:solidFill>
                <a:latin typeface="Tahoma"/>
                <a:cs typeface="Tahoma"/>
              </a:rPr>
              <a:t>	</a:t>
            </a:r>
            <a:r>
              <a:rPr sz="1200" spc="-15" dirty="0">
                <a:solidFill>
                  <a:srgbClr val="464646"/>
                </a:solidFill>
                <a:latin typeface="Tahoma"/>
                <a:cs typeface="Tahoma"/>
              </a:rPr>
              <a:t>100%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5022088" y="2871216"/>
            <a:ext cx="127000" cy="788670"/>
          </a:xfrm>
          <a:custGeom>
            <a:avLst/>
            <a:gdLst/>
            <a:ahLst/>
            <a:cxnLst/>
            <a:rect l="l" t="t" r="r" b="b"/>
            <a:pathLst>
              <a:path w="127000" h="788670">
                <a:moveTo>
                  <a:pt x="69850" y="737362"/>
                </a:moveTo>
                <a:lnTo>
                  <a:pt x="57150" y="737362"/>
                </a:lnTo>
                <a:lnTo>
                  <a:pt x="57150" y="788162"/>
                </a:lnTo>
                <a:lnTo>
                  <a:pt x="69850" y="788162"/>
                </a:lnTo>
                <a:lnTo>
                  <a:pt x="69850" y="737362"/>
                </a:lnTo>
                <a:close/>
              </a:path>
              <a:path w="127000" h="788670">
                <a:moveTo>
                  <a:pt x="69850" y="648462"/>
                </a:moveTo>
                <a:lnTo>
                  <a:pt x="57150" y="648462"/>
                </a:lnTo>
                <a:lnTo>
                  <a:pt x="57150" y="699262"/>
                </a:lnTo>
                <a:lnTo>
                  <a:pt x="69850" y="699262"/>
                </a:lnTo>
                <a:lnTo>
                  <a:pt x="69850" y="648462"/>
                </a:lnTo>
                <a:close/>
              </a:path>
              <a:path w="127000" h="788670">
                <a:moveTo>
                  <a:pt x="69850" y="559562"/>
                </a:moveTo>
                <a:lnTo>
                  <a:pt x="57150" y="559562"/>
                </a:lnTo>
                <a:lnTo>
                  <a:pt x="57150" y="610362"/>
                </a:lnTo>
                <a:lnTo>
                  <a:pt x="69850" y="610362"/>
                </a:lnTo>
                <a:lnTo>
                  <a:pt x="69850" y="559562"/>
                </a:lnTo>
                <a:close/>
              </a:path>
              <a:path w="127000" h="788670">
                <a:moveTo>
                  <a:pt x="69850" y="470662"/>
                </a:moveTo>
                <a:lnTo>
                  <a:pt x="57150" y="470662"/>
                </a:lnTo>
                <a:lnTo>
                  <a:pt x="57150" y="521462"/>
                </a:lnTo>
                <a:lnTo>
                  <a:pt x="69850" y="521462"/>
                </a:lnTo>
                <a:lnTo>
                  <a:pt x="69850" y="470662"/>
                </a:lnTo>
                <a:close/>
              </a:path>
              <a:path w="127000" h="788670">
                <a:moveTo>
                  <a:pt x="69850" y="381762"/>
                </a:moveTo>
                <a:lnTo>
                  <a:pt x="57150" y="381762"/>
                </a:lnTo>
                <a:lnTo>
                  <a:pt x="57150" y="432562"/>
                </a:lnTo>
                <a:lnTo>
                  <a:pt x="69850" y="432562"/>
                </a:lnTo>
                <a:lnTo>
                  <a:pt x="69850" y="381762"/>
                </a:lnTo>
                <a:close/>
              </a:path>
              <a:path w="127000" h="788670">
                <a:moveTo>
                  <a:pt x="69850" y="292862"/>
                </a:moveTo>
                <a:lnTo>
                  <a:pt x="57150" y="292862"/>
                </a:lnTo>
                <a:lnTo>
                  <a:pt x="57150" y="343662"/>
                </a:lnTo>
                <a:lnTo>
                  <a:pt x="69850" y="343662"/>
                </a:lnTo>
                <a:lnTo>
                  <a:pt x="69850" y="292862"/>
                </a:lnTo>
                <a:close/>
              </a:path>
              <a:path w="127000" h="788670">
                <a:moveTo>
                  <a:pt x="69850" y="203962"/>
                </a:moveTo>
                <a:lnTo>
                  <a:pt x="57150" y="203962"/>
                </a:lnTo>
                <a:lnTo>
                  <a:pt x="57150" y="254762"/>
                </a:lnTo>
                <a:lnTo>
                  <a:pt x="69850" y="254762"/>
                </a:lnTo>
                <a:lnTo>
                  <a:pt x="69850" y="203962"/>
                </a:lnTo>
                <a:close/>
              </a:path>
              <a:path w="127000" h="788670">
                <a:moveTo>
                  <a:pt x="69850" y="115062"/>
                </a:moveTo>
                <a:lnTo>
                  <a:pt x="57150" y="115062"/>
                </a:lnTo>
                <a:lnTo>
                  <a:pt x="57150" y="165862"/>
                </a:lnTo>
                <a:lnTo>
                  <a:pt x="69850" y="165862"/>
                </a:lnTo>
                <a:lnTo>
                  <a:pt x="69850" y="115062"/>
                </a:lnTo>
                <a:close/>
              </a:path>
              <a:path w="127000" h="788670">
                <a:moveTo>
                  <a:pt x="63500" y="0"/>
                </a:moveTo>
                <a:lnTo>
                  <a:pt x="0" y="127000"/>
                </a:lnTo>
                <a:lnTo>
                  <a:pt x="57150" y="127000"/>
                </a:lnTo>
                <a:lnTo>
                  <a:pt x="57150" y="115062"/>
                </a:lnTo>
                <a:lnTo>
                  <a:pt x="121031" y="115062"/>
                </a:lnTo>
                <a:lnTo>
                  <a:pt x="63500" y="0"/>
                </a:lnTo>
                <a:close/>
              </a:path>
              <a:path w="127000" h="788670">
                <a:moveTo>
                  <a:pt x="121031" y="115062"/>
                </a:moveTo>
                <a:lnTo>
                  <a:pt x="69850" y="115062"/>
                </a:lnTo>
                <a:lnTo>
                  <a:pt x="69850" y="127000"/>
                </a:lnTo>
                <a:lnTo>
                  <a:pt x="127000" y="127000"/>
                </a:lnTo>
                <a:lnTo>
                  <a:pt x="121031" y="115062"/>
                </a:lnTo>
                <a:close/>
              </a:path>
            </a:pathLst>
          </a:custGeom>
          <a:solidFill>
            <a:srgbClr val="5F5F5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6347" rIns="0" bIns="0" rtlCol="0">
            <a:spAutoFit/>
          </a:bodyPr>
          <a:lstStyle/>
          <a:p>
            <a:pPr marL="2392045">
              <a:lnSpc>
                <a:spcPts val="1250"/>
              </a:lnSpc>
            </a:pPr>
            <a:fld id="{81D60167-4931-47E6-BA6A-407CBD079E47}" type="slidenum">
              <a:rPr spc="-25" dirty="0"/>
              <a:t>230</a:t>
            </a:fld>
            <a:endParaRPr spc="-25" dirty="0"/>
          </a:p>
        </p:txBody>
      </p:sp>
      <p:sp>
        <p:nvSpPr>
          <p:cNvPr id="46" name="object 4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/>
              <a:t>©</a:t>
            </a:r>
            <a:r>
              <a:rPr spc="-15" dirty="0"/>
              <a:t> </a:t>
            </a:r>
            <a:r>
              <a:rPr dirty="0"/>
              <a:t>The</a:t>
            </a:r>
            <a:r>
              <a:rPr spc="-30" dirty="0"/>
              <a:t> </a:t>
            </a:r>
            <a:r>
              <a:rPr dirty="0"/>
              <a:t>KPI</a:t>
            </a:r>
            <a:r>
              <a:rPr spc="-5" dirty="0"/>
              <a:t> </a:t>
            </a:r>
            <a:r>
              <a:rPr dirty="0"/>
              <a:t>Institute</a:t>
            </a:r>
            <a:r>
              <a:rPr spc="-20" dirty="0"/>
              <a:t> 2023</a:t>
            </a:r>
          </a:p>
        </p:txBody>
      </p:sp>
    </p:spTree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5803" y="661796"/>
            <a:ext cx="24657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3.</a:t>
            </a:r>
            <a:r>
              <a:rPr spc="-35" dirty="0"/>
              <a:t> </a:t>
            </a:r>
            <a:r>
              <a:rPr spc="165" dirty="0"/>
              <a:t>DIAL</a:t>
            </a:r>
            <a:r>
              <a:rPr spc="-50" dirty="0"/>
              <a:t> </a:t>
            </a:r>
            <a:r>
              <a:rPr spc="155" dirty="0"/>
              <a:t>CHARTS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97560" y="1173225"/>
            <a:ext cx="318325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Useful</a:t>
            </a:r>
            <a:r>
              <a:rPr sz="1600" spc="-14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for</a:t>
            </a:r>
            <a:r>
              <a:rPr sz="1600" spc="-14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30" dirty="0">
                <a:solidFill>
                  <a:srgbClr val="5F5F5F"/>
                </a:solidFill>
                <a:latin typeface="Tahoma"/>
                <a:cs typeface="Tahoma"/>
              </a:rPr>
              <a:t>signalling</a:t>
            </a:r>
            <a:r>
              <a:rPr sz="1600" spc="-16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threshold</a:t>
            </a:r>
            <a:r>
              <a:rPr sz="1600" spc="-14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values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173348" y="3257803"/>
            <a:ext cx="308102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290" dirty="0">
                <a:solidFill>
                  <a:srgbClr val="5F5F5F"/>
                </a:solidFill>
                <a:latin typeface="Tahoma"/>
                <a:cs typeface="Tahoma"/>
              </a:rPr>
              <a:t>%</a:t>
            </a:r>
            <a:r>
              <a:rPr sz="1400" spc="-13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5F5F5F"/>
                </a:solidFill>
                <a:latin typeface="Tahoma"/>
                <a:cs typeface="Tahoma"/>
              </a:rPr>
              <a:t>Community</a:t>
            </a:r>
            <a:r>
              <a:rPr sz="1400" spc="-10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20" dirty="0">
                <a:solidFill>
                  <a:srgbClr val="5F5F5F"/>
                </a:solidFill>
                <a:latin typeface="Tahoma"/>
                <a:cs typeface="Tahoma"/>
              </a:rPr>
              <a:t>Satisfaction</a:t>
            </a:r>
            <a:r>
              <a:rPr sz="1400" spc="-15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5F5F5F"/>
                </a:solidFill>
                <a:latin typeface="Tahoma"/>
                <a:cs typeface="Tahoma"/>
              </a:rPr>
              <a:t>of</a:t>
            </a:r>
            <a:r>
              <a:rPr sz="1400" spc="-13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5F5F5F"/>
                </a:solidFill>
                <a:latin typeface="Tahoma"/>
                <a:cs typeface="Tahoma"/>
              </a:rPr>
              <a:t>road</a:t>
            </a:r>
            <a:r>
              <a:rPr sz="1400" spc="-14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5F5F5F"/>
                </a:solidFill>
                <a:latin typeface="Tahoma"/>
                <a:cs typeface="Tahoma"/>
              </a:rPr>
              <a:t>safety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043040" y="5839459"/>
            <a:ext cx="19215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90" dirty="0">
                <a:solidFill>
                  <a:srgbClr val="5F5F5F"/>
                </a:solidFill>
                <a:latin typeface="Tahoma"/>
                <a:cs typeface="Tahoma"/>
              </a:rPr>
              <a:t>%</a:t>
            </a:r>
            <a:r>
              <a:rPr sz="1400" spc="-11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5F5F5F"/>
                </a:solidFill>
                <a:latin typeface="Tahoma"/>
                <a:cs typeface="Tahoma"/>
              </a:rPr>
              <a:t>Network</a:t>
            </a:r>
            <a:r>
              <a:rPr sz="1400" spc="-9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5F5F5F"/>
                </a:solidFill>
                <a:latin typeface="Tahoma"/>
                <a:cs typeface="Tahoma"/>
              </a:rPr>
              <a:t>configuration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274191" y="5823915"/>
            <a:ext cx="258762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90" dirty="0">
                <a:solidFill>
                  <a:srgbClr val="5F5F5F"/>
                </a:solidFill>
                <a:latin typeface="Tahoma"/>
                <a:cs typeface="Tahoma"/>
              </a:rPr>
              <a:t>%</a:t>
            </a:r>
            <a:r>
              <a:rPr sz="1400" spc="-114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5F5F5F"/>
                </a:solidFill>
                <a:latin typeface="Tahoma"/>
                <a:cs typeface="Tahoma"/>
              </a:rPr>
              <a:t>Contracts</a:t>
            </a:r>
            <a:r>
              <a:rPr sz="1400" spc="-114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25" dirty="0">
                <a:solidFill>
                  <a:srgbClr val="5F5F5F"/>
                </a:solidFill>
                <a:latin typeface="Tahoma"/>
                <a:cs typeface="Tahoma"/>
              </a:rPr>
              <a:t>completed</a:t>
            </a:r>
            <a:r>
              <a:rPr sz="1400" spc="-13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25" dirty="0">
                <a:solidFill>
                  <a:srgbClr val="5F5F5F"/>
                </a:solidFill>
                <a:latin typeface="Tahoma"/>
                <a:cs typeface="Tahoma"/>
              </a:rPr>
              <a:t>on</a:t>
            </a:r>
            <a:r>
              <a:rPr sz="1400" spc="-10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5F5F5F"/>
                </a:solidFill>
                <a:latin typeface="Tahoma"/>
                <a:cs typeface="Tahoma"/>
              </a:rPr>
              <a:t>budget</a:t>
            </a:r>
            <a:endParaRPr sz="1400">
              <a:latin typeface="Tahoma"/>
              <a:cs typeface="Tahoma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3314700" y="1610867"/>
            <a:ext cx="2860675" cy="1508760"/>
            <a:chOff x="3314700" y="1610867"/>
            <a:chExt cx="2860675" cy="1508760"/>
          </a:xfrm>
        </p:grpSpPr>
        <p:sp>
          <p:nvSpPr>
            <p:cNvPr id="8" name="object 8"/>
            <p:cNvSpPr/>
            <p:nvPr/>
          </p:nvSpPr>
          <p:spPr>
            <a:xfrm>
              <a:off x="3314700" y="1610867"/>
              <a:ext cx="2143125" cy="1388745"/>
            </a:xfrm>
            <a:custGeom>
              <a:avLst/>
              <a:gdLst/>
              <a:ahLst/>
              <a:cxnLst/>
              <a:rect l="l" t="t" r="r" b="b"/>
              <a:pathLst>
                <a:path w="2143125" h="1388745">
                  <a:moveTo>
                    <a:pt x="1428496" y="0"/>
                  </a:moveTo>
                  <a:lnTo>
                    <a:pt x="1379364" y="804"/>
                  </a:lnTo>
                  <a:lnTo>
                    <a:pt x="1330650" y="3201"/>
                  </a:lnTo>
                  <a:lnTo>
                    <a:pt x="1282379" y="7164"/>
                  </a:lnTo>
                  <a:lnTo>
                    <a:pt x="1234580" y="12668"/>
                  </a:lnTo>
                  <a:lnTo>
                    <a:pt x="1187277" y="19686"/>
                  </a:lnTo>
                  <a:lnTo>
                    <a:pt x="1140498" y="28194"/>
                  </a:lnTo>
                  <a:lnTo>
                    <a:pt x="1094269" y="38164"/>
                  </a:lnTo>
                  <a:lnTo>
                    <a:pt x="1048617" y="49572"/>
                  </a:lnTo>
                  <a:lnTo>
                    <a:pt x="1003568" y="62391"/>
                  </a:lnTo>
                  <a:lnTo>
                    <a:pt x="959148" y="76596"/>
                  </a:lnTo>
                  <a:lnTo>
                    <a:pt x="915385" y="92161"/>
                  </a:lnTo>
                  <a:lnTo>
                    <a:pt x="872305" y="109061"/>
                  </a:lnTo>
                  <a:lnTo>
                    <a:pt x="829934" y="127268"/>
                  </a:lnTo>
                  <a:lnTo>
                    <a:pt x="788299" y="146759"/>
                  </a:lnTo>
                  <a:lnTo>
                    <a:pt x="747426" y="167506"/>
                  </a:lnTo>
                  <a:lnTo>
                    <a:pt x="707342" y="189484"/>
                  </a:lnTo>
                  <a:lnTo>
                    <a:pt x="668074" y="212667"/>
                  </a:lnTo>
                  <a:lnTo>
                    <a:pt x="629648" y="237029"/>
                  </a:lnTo>
                  <a:lnTo>
                    <a:pt x="592090" y="262545"/>
                  </a:lnTo>
                  <a:lnTo>
                    <a:pt x="555427" y="289189"/>
                  </a:lnTo>
                  <a:lnTo>
                    <a:pt x="519686" y="316935"/>
                  </a:lnTo>
                  <a:lnTo>
                    <a:pt x="484893" y="345757"/>
                  </a:lnTo>
                  <a:lnTo>
                    <a:pt x="451075" y="375629"/>
                  </a:lnTo>
                  <a:lnTo>
                    <a:pt x="418258" y="406527"/>
                  </a:lnTo>
                  <a:lnTo>
                    <a:pt x="386469" y="438422"/>
                  </a:lnTo>
                  <a:lnTo>
                    <a:pt x="355734" y="471291"/>
                  </a:lnTo>
                  <a:lnTo>
                    <a:pt x="326080" y="505107"/>
                  </a:lnTo>
                  <a:lnTo>
                    <a:pt x="297533" y="539845"/>
                  </a:lnTo>
                  <a:lnTo>
                    <a:pt x="270120" y="575478"/>
                  </a:lnTo>
                  <a:lnTo>
                    <a:pt x="243867" y="611981"/>
                  </a:lnTo>
                  <a:lnTo>
                    <a:pt x="218801" y="649328"/>
                  </a:lnTo>
                  <a:lnTo>
                    <a:pt x="194949" y="687493"/>
                  </a:lnTo>
                  <a:lnTo>
                    <a:pt x="172337" y="726450"/>
                  </a:lnTo>
                  <a:lnTo>
                    <a:pt x="150991" y="766175"/>
                  </a:lnTo>
                  <a:lnTo>
                    <a:pt x="130939" y="806640"/>
                  </a:lnTo>
                  <a:lnTo>
                    <a:pt x="112206" y="847820"/>
                  </a:lnTo>
                  <a:lnTo>
                    <a:pt x="94819" y="889689"/>
                  </a:lnTo>
                  <a:lnTo>
                    <a:pt x="78805" y="932222"/>
                  </a:lnTo>
                  <a:lnTo>
                    <a:pt x="64190" y="975392"/>
                  </a:lnTo>
                  <a:lnTo>
                    <a:pt x="51001" y="1019175"/>
                  </a:lnTo>
                  <a:lnTo>
                    <a:pt x="39264" y="1063543"/>
                  </a:lnTo>
                  <a:lnTo>
                    <a:pt x="29006" y="1108471"/>
                  </a:lnTo>
                  <a:lnTo>
                    <a:pt x="20254" y="1153934"/>
                  </a:lnTo>
                  <a:lnTo>
                    <a:pt x="13033" y="1199906"/>
                  </a:lnTo>
                  <a:lnTo>
                    <a:pt x="7371" y="1246361"/>
                  </a:lnTo>
                  <a:lnTo>
                    <a:pt x="3293" y="1293272"/>
                  </a:lnTo>
                  <a:lnTo>
                    <a:pt x="827" y="1340615"/>
                  </a:lnTo>
                  <a:lnTo>
                    <a:pt x="0" y="1388364"/>
                  </a:lnTo>
                  <a:lnTo>
                    <a:pt x="348614" y="1388364"/>
                  </a:lnTo>
                  <a:lnTo>
                    <a:pt x="349727" y="1340383"/>
                  </a:lnTo>
                  <a:lnTo>
                    <a:pt x="353034" y="1292950"/>
                  </a:lnTo>
                  <a:lnTo>
                    <a:pt x="358487" y="1246111"/>
                  </a:lnTo>
                  <a:lnTo>
                    <a:pt x="366038" y="1199913"/>
                  </a:lnTo>
                  <a:lnTo>
                    <a:pt x="375639" y="1154402"/>
                  </a:lnTo>
                  <a:lnTo>
                    <a:pt x="387242" y="1109626"/>
                  </a:lnTo>
                  <a:lnTo>
                    <a:pt x="400800" y="1065629"/>
                  </a:lnTo>
                  <a:lnTo>
                    <a:pt x="416264" y="1022461"/>
                  </a:lnTo>
                  <a:lnTo>
                    <a:pt x="433585" y="980166"/>
                  </a:lnTo>
                  <a:lnTo>
                    <a:pt x="452718" y="938791"/>
                  </a:lnTo>
                  <a:lnTo>
                    <a:pt x="473612" y="898384"/>
                  </a:lnTo>
                  <a:lnTo>
                    <a:pt x="496221" y="858990"/>
                  </a:lnTo>
                  <a:lnTo>
                    <a:pt x="520497" y="820656"/>
                  </a:lnTo>
                  <a:lnTo>
                    <a:pt x="546391" y="783430"/>
                  </a:lnTo>
                  <a:lnTo>
                    <a:pt x="573856" y="747357"/>
                  </a:lnTo>
                  <a:lnTo>
                    <a:pt x="602843" y="712484"/>
                  </a:lnTo>
                  <a:lnTo>
                    <a:pt x="633305" y="678858"/>
                  </a:lnTo>
                  <a:lnTo>
                    <a:pt x="665194" y="646525"/>
                  </a:lnTo>
                  <a:lnTo>
                    <a:pt x="698461" y="615532"/>
                  </a:lnTo>
                  <a:lnTo>
                    <a:pt x="733060" y="585926"/>
                  </a:lnTo>
                  <a:lnTo>
                    <a:pt x="768941" y="557752"/>
                  </a:lnTo>
                  <a:lnTo>
                    <a:pt x="806057" y="531059"/>
                  </a:lnTo>
                  <a:lnTo>
                    <a:pt x="844360" y="505892"/>
                  </a:lnTo>
                  <a:lnTo>
                    <a:pt x="883802" y="482298"/>
                  </a:lnTo>
                  <a:lnTo>
                    <a:pt x="924335" y="460324"/>
                  </a:lnTo>
                  <a:lnTo>
                    <a:pt x="965911" y="440016"/>
                  </a:lnTo>
                  <a:lnTo>
                    <a:pt x="1008483" y="421421"/>
                  </a:lnTo>
                  <a:lnTo>
                    <a:pt x="1052001" y="404586"/>
                  </a:lnTo>
                  <a:lnTo>
                    <a:pt x="1096419" y="389556"/>
                  </a:lnTo>
                  <a:lnTo>
                    <a:pt x="1141688" y="376379"/>
                  </a:lnTo>
                  <a:lnTo>
                    <a:pt x="1187761" y="365102"/>
                  </a:lnTo>
                  <a:lnTo>
                    <a:pt x="1234589" y="355770"/>
                  </a:lnTo>
                  <a:lnTo>
                    <a:pt x="1282124" y="348431"/>
                  </a:lnTo>
                  <a:lnTo>
                    <a:pt x="1330319" y="343131"/>
                  </a:lnTo>
                  <a:lnTo>
                    <a:pt x="1379125" y="339917"/>
                  </a:lnTo>
                  <a:lnTo>
                    <a:pt x="1428496" y="338836"/>
                  </a:lnTo>
                  <a:lnTo>
                    <a:pt x="1481720" y="340110"/>
                  </a:lnTo>
                  <a:lnTo>
                    <a:pt x="1534379" y="343889"/>
                  </a:lnTo>
                  <a:lnTo>
                    <a:pt x="1586383" y="350109"/>
                  </a:lnTo>
                  <a:lnTo>
                    <a:pt x="1637646" y="358707"/>
                  </a:lnTo>
                  <a:lnTo>
                    <a:pt x="1688081" y="369617"/>
                  </a:lnTo>
                  <a:lnTo>
                    <a:pt x="1737598" y="382776"/>
                  </a:lnTo>
                  <a:lnTo>
                    <a:pt x="1786112" y="398120"/>
                  </a:lnTo>
                  <a:lnTo>
                    <a:pt x="1833534" y="415584"/>
                  </a:lnTo>
                  <a:lnTo>
                    <a:pt x="1879776" y="435105"/>
                  </a:lnTo>
                  <a:lnTo>
                    <a:pt x="1924752" y="456618"/>
                  </a:lnTo>
                  <a:lnTo>
                    <a:pt x="1968373" y="480060"/>
                  </a:lnTo>
                  <a:lnTo>
                    <a:pt x="2142744" y="185928"/>
                  </a:lnTo>
                  <a:lnTo>
                    <a:pt x="2097698" y="161410"/>
                  </a:lnTo>
                  <a:lnTo>
                    <a:pt x="2052583" y="138698"/>
                  </a:lnTo>
                  <a:lnTo>
                    <a:pt x="2007331" y="117774"/>
                  </a:lnTo>
                  <a:lnTo>
                    <a:pt x="1961872" y="98621"/>
                  </a:lnTo>
                  <a:lnTo>
                    <a:pt x="1916138" y="81223"/>
                  </a:lnTo>
                  <a:lnTo>
                    <a:pt x="1870059" y="65562"/>
                  </a:lnTo>
                  <a:lnTo>
                    <a:pt x="1823567" y="51621"/>
                  </a:lnTo>
                  <a:lnTo>
                    <a:pt x="1776594" y="39384"/>
                  </a:lnTo>
                  <a:lnTo>
                    <a:pt x="1729069" y="28834"/>
                  </a:lnTo>
                  <a:lnTo>
                    <a:pt x="1680924" y="19953"/>
                  </a:lnTo>
                  <a:lnTo>
                    <a:pt x="1632091" y="12724"/>
                  </a:lnTo>
                  <a:lnTo>
                    <a:pt x="1582501" y="7132"/>
                  </a:lnTo>
                  <a:lnTo>
                    <a:pt x="1532084" y="3158"/>
                  </a:lnTo>
                  <a:lnTo>
                    <a:pt x="1480772" y="786"/>
                  </a:lnTo>
                  <a:lnTo>
                    <a:pt x="1428496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286755" y="1796795"/>
              <a:ext cx="765175" cy="777240"/>
            </a:xfrm>
            <a:custGeom>
              <a:avLst/>
              <a:gdLst/>
              <a:ahLst/>
              <a:cxnLst/>
              <a:rect l="l" t="t" r="r" b="b"/>
              <a:pathLst>
                <a:path w="765175" h="777239">
                  <a:moveTo>
                    <a:pt x="174371" y="0"/>
                  </a:moveTo>
                  <a:lnTo>
                    <a:pt x="0" y="294386"/>
                  </a:lnTo>
                  <a:lnTo>
                    <a:pt x="44551" y="320974"/>
                  </a:lnTo>
                  <a:lnTo>
                    <a:pt x="87655" y="349579"/>
                  </a:lnTo>
                  <a:lnTo>
                    <a:pt x="129238" y="380132"/>
                  </a:lnTo>
                  <a:lnTo>
                    <a:pt x="169229" y="412561"/>
                  </a:lnTo>
                  <a:lnTo>
                    <a:pt x="207555" y="446795"/>
                  </a:lnTo>
                  <a:lnTo>
                    <a:pt x="244143" y="482766"/>
                  </a:lnTo>
                  <a:lnTo>
                    <a:pt x="278921" y="520401"/>
                  </a:lnTo>
                  <a:lnTo>
                    <a:pt x="311816" y="559631"/>
                  </a:lnTo>
                  <a:lnTo>
                    <a:pt x="342756" y="600386"/>
                  </a:lnTo>
                  <a:lnTo>
                    <a:pt x="371668" y="642594"/>
                  </a:lnTo>
                  <a:lnTo>
                    <a:pt x="398481" y="686186"/>
                  </a:lnTo>
                  <a:lnTo>
                    <a:pt x="423121" y="731092"/>
                  </a:lnTo>
                  <a:lnTo>
                    <a:pt x="445516" y="777239"/>
                  </a:lnTo>
                  <a:lnTo>
                    <a:pt x="765048" y="638301"/>
                  </a:lnTo>
                  <a:lnTo>
                    <a:pt x="743104" y="592280"/>
                  </a:lnTo>
                  <a:lnTo>
                    <a:pt x="720014" y="547629"/>
                  </a:lnTo>
                  <a:lnTo>
                    <a:pt x="695753" y="504325"/>
                  </a:lnTo>
                  <a:lnTo>
                    <a:pt x="670295" y="462343"/>
                  </a:lnTo>
                  <a:lnTo>
                    <a:pt x="643616" y="421660"/>
                  </a:lnTo>
                  <a:lnTo>
                    <a:pt x="615691" y="382251"/>
                  </a:lnTo>
                  <a:lnTo>
                    <a:pt x="586495" y="344092"/>
                  </a:lnTo>
                  <a:lnTo>
                    <a:pt x="556004" y="307160"/>
                  </a:lnTo>
                  <a:lnTo>
                    <a:pt x="524192" y="271430"/>
                  </a:lnTo>
                  <a:lnTo>
                    <a:pt x="491035" y="236879"/>
                  </a:lnTo>
                  <a:lnTo>
                    <a:pt x="456508" y="203481"/>
                  </a:lnTo>
                  <a:lnTo>
                    <a:pt x="420586" y="171214"/>
                  </a:lnTo>
                  <a:lnTo>
                    <a:pt x="383244" y="140053"/>
                  </a:lnTo>
                  <a:lnTo>
                    <a:pt x="344458" y="109975"/>
                  </a:lnTo>
                  <a:lnTo>
                    <a:pt x="304202" y="80954"/>
                  </a:lnTo>
                  <a:lnTo>
                    <a:pt x="262452" y="52967"/>
                  </a:lnTo>
                  <a:lnTo>
                    <a:pt x="219183" y="25990"/>
                  </a:lnTo>
                  <a:lnTo>
                    <a:pt x="174371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731764" y="2435351"/>
              <a:ext cx="443865" cy="563880"/>
            </a:xfrm>
            <a:custGeom>
              <a:avLst/>
              <a:gdLst/>
              <a:ahLst/>
              <a:cxnLst/>
              <a:rect l="l" t="t" r="r" b="b"/>
              <a:pathLst>
                <a:path w="443864" h="563880">
                  <a:moveTo>
                    <a:pt x="319913" y="0"/>
                  </a:moveTo>
                  <a:lnTo>
                    <a:pt x="0" y="138684"/>
                  </a:lnTo>
                  <a:lnTo>
                    <a:pt x="19195" y="182332"/>
                  </a:lnTo>
                  <a:lnTo>
                    <a:pt x="36355" y="227106"/>
                  </a:lnTo>
                  <a:lnTo>
                    <a:pt x="51420" y="272908"/>
                  </a:lnTo>
                  <a:lnTo>
                    <a:pt x="64332" y="319642"/>
                  </a:lnTo>
                  <a:lnTo>
                    <a:pt x="75029" y="367210"/>
                  </a:lnTo>
                  <a:lnTo>
                    <a:pt x="83453" y="415515"/>
                  </a:lnTo>
                  <a:lnTo>
                    <a:pt x="89543" y="464460"/>
                  </a:lnTo>
                  <a:lnTo>
                    <a:pt x="93242" y="513947"/>
                  </a:lnTo>
                  <a:lnTo>
                    <a:pt x="94487" y="563880"/>
                  </a:lnTo>
                  <a:lnTo>
                    <a:pt x="443484" y="563880"/>
                  </a:lnTo>
                  <a:lnTo>
                    <a:pt x="442672" y="513404"/>
                  </a:lnTo>
                  <a:lnTo>
                    <a:pt x="440221" y="464052"/>
                  </a:lnTo>
                  <a:lnTo>
                    <a:pt x="436106" y="415676"/>
                  </a:lnTo>
                  <a:lnTo>
                    <a:pt x="430299" y="368130"/>
                  </a:lnTo>
                  <a:lnTo>
                    <a:pt x="422776" y="321267"/>
                  </a:lnTo>
                  <a:lnTo>
                    <a:pt x="413512" y="274939"/>
                  </a:lnTo>
                  <a:lnTo>
                    <a:pt x="402479" y="229000"/>
                  </a:lnTo>
                  <a:lnTo>
                    <a:pt x="389654" y="183303"/>
                  </a:lnTo>
                  <a:lnTo>
                    <a:pt x="375011" y="137701"/>
                  </a:lnTo>
                  <a:lnTo>
                    <a:pt x="358523" y="92048"/>
                  </a:lnTo>
                  <a:lnTo>
                    <a:pt x="340165" y="46196"/>
                  </a:lnTo>
                  <a:lnTo>
                    <a:pt x="319913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746497" y="2186558"/>
              <a:ext cx="962025" cy="786130"/>
            </a:xfrm>
            <a:custGeom>
              <a:avLst/>
              <a:gdLst/>
              <a:ahLst/>
              <a:cxnLst/>
              <a:rect l="l" t="t" r="r" b="b"/>
              <a:pathLst>
                <a:path w="962025" h="786130">
                  <a:moveTo>
                    <a:pt x="961643" y="0"/>
                  </a:moveTo>
                  <a:lnTo>
                    <a:pt x="0" y="705357"/>
                  </a:lnTo>
                  <a:lnTo>
                    <a:pt x="64388" y="785749"/>
                  </a:lnTo>
                  <a:lnTo>
                    <a:pt x="961643" y="0"/>
                  </a:lnTo>
                  <a:close/>
                </a:path>
              </a:pathLst>
            </a:custGeom>
            <a:solidFill>
              <a:srgbClr val="4646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746497" y="2186558"/>
              <a:ext cx="962025" cy="786130"/>
            </a:xfrm>
            <a:custGeom>
              <a:avLst/>
              <a:gdLst/>
              <a:ahLst/>
              <a:cxnLst/>
              <a:rect l="l" t="t" r="r" b="b"/>
              <a:pathLst>
                <a:path w="962025" h="786130">
                  <a:moveTo>
                    <a:pt x="0" y="705357"/>
                  </a:moveTo>
                  <a:lnTo>
                    <a:pt x="961643" y="0"/>
                  </a:lnTo>
                  <a:lnTo>
                    <a:pt x="64388" y="785749"/>
                  </a:lnTo>
                  <a:lnTo>
                    <a:pt x="0" y="705357"/>
                  </a:lnTo>
                  <a:close/>
                </a:path>
              </a:pathLst>
            </a:custGeom>
            <a:ln w="9525">
              <a:solidFill>
                <a:srgbClr val="5F5F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628388" y="2772155"/>
              <a:ext cx="314325" cy="347980"/>
            </a:xfrm>
            <a:custGeom>
              <a:avLst/>
              <a:gdLst/>
              <a:ahLst/>
              <a:cxnLst/>
              <a:rect l="l" t="t" r="r" b="b"/>
              <a:pathLst>
                <a:path w="314325" h="347980">
                  <a:moveTo>
                    <a:pt x="156972" y="0"/>
                  </a:moveTo>
                  <a:lnTo>
                    <a:pt x="115226" y="6201"/>
                  </a:lnTo>
                  <a:lnTo>
                    <a:pt x="77724" y="23706"/>
                  </a:lnTo>
                  <a:lnTo>
                    <a:pt x="45958" y="50863"/>
                  </a:lnTo>
                  <a:lnTo>
                    <a:pt x="21420" y="86021"/>
                  </a:lnTo>
                  <a:lnTo>
                    <a:pt x="5603" y="127529"/>
                  </a:lnTo>
                  <a:lnTo>
                    <a:pt x="0" y="173736"/>
                  </a:lnTo>
                  <a:lnTo>
                    <a:pt x="5603" y="219942"/>
                  </a:lnTo>
                  <a:lnTo>
                    <a:pt x="21420" y="261450"/>
                  </a:lnTo>
                  <a:lnTo>
                    <a:pt x="45958" y="296608"/>
                  </a:lnTo>
                  <a:lnTo>
                    <a:pt x="77724" y="323765"/>
                  </a:lnTo>
                  <a:lnTo>
                    <a:pt x="115226" y="341270"/>
                  </a:lnTo>
                  <a:lnTo>
                    <a:pt x="156972" y="347472"/>
                  </a:lnTo>
                  <a:lnTo>
                    <a:pt x="198717" y="341270"/>
                  </a:lnTo>
                  <a:lnTo>
                    <a:pt x="236219" y="323765"/>
                  </a:lnTo>
                  <a:lnTo>
                    <a:pt x="267985" y="296608"/>
                  </a:lnTo>
                  <a:lnTo>
                    <a:pt x="292523" y="261450"/>
                  </a:lnTo>
                  <a:lnTo>
                    <a:pt x="308340" y="219942"/>
                  </a:lnTo>
                  <a:lnTo>
                    <a:pt x="313944" y="173736"/>
                  </a:lnTo>
                  <a:lnTo>
                    <a:pt x="308340" y="127529"/>
                  </a:lnTo>
                  <a:lnTo>
                    <a:pt x="292523" y="86021"/>
                  </a:lnTo>
                  <a:lnTo>
                    <a:pt x="267985" y="50863"/>
                  </a:lnTo>
                  <a:lnTo>
                    <a:pt x="236220" y="23706"/>
                  </a:lnTo>
                  <a:lnTo>
                    <a:pt x="198717" y="6201"/>
                  </a:lnTo>
                  <a:lnTo>
                    <a:pt x="156972" y="0"/>
                  </a:lnTo>
                  <a:close/>
                </a:path>
              </a:pathLst>
            </a:custGeom>
            <a:solidFill>
              <a:srgbClr val="4646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" name="object 14"/>
          <p:cNvGrpSpPr/>
          <p:nvPr/>
        </p:nvGrpSpPr>
        <p:grpSpPr>
          <a:xfrm>
            <a:off x="1179575" y="4032503"/>
            <a:ext cx="2860675" cy="1527175"/>
            <a:chOff x="1179575" y="4032503"/>
            <a:chExt cx="2860675" cy="1527175"/>
          </a:xfrm>
        </p:grpSpPr>
        <p:sp>
          <p:nvSpPr>
            <p:cNvPr id="15" name="object 15"/>
            <p:cNvSpPr/>
            <p:nvPr/>
          </p:nvSpPr>
          <p:spPr>
            <a:xfrm>
              <a:off x="1179575" y="4032503"/>
              <a:ext cx="2144395" cy="1388745"/>
            </a:xfrm>
            <a:custGeom>
              <a:avLst/>
              <a:gdLst/>
              <a:ahLst/>
              <a:cxnLst/>
              <a:rect l="l" t="t" r="r" b="b"/>
              <a:pathLst>
                <a:path w="2144395" h="1388745">
                  <a:moveTo>
                    <a:pt x="1429512" y="0"/>
                  </a:moveTo>
                  <a:lnTo>
                    <a:pt x="1380348" y="804"/>
                  </a:lnTo>
                  <a:lnTo>
                    <a:pt x="1331602" y="3201"/>
                  </a:lnTo>
                  <a:lnTo>
                    <a:pt x="1283300" y="7164"/>
                  </a:lnTo>
                  <a:lnTo>
                    <a:pt x="1235469" y="12668"/>
                  </a:lnTo>
                  <a:lnTo>
                    <a:pt x="1188135" y="19686"/>
                  </a:lnTo>
                  <a:lnTo>
                    <a:pt x="1141324" y="28194"/>
                  </a:lnTo>
                  <a:lnTo>
                    <a:pt x="1095064" y="38164"/>
                  </a:lnTo>
                  <a:lnTo>
                    <a:pt x="1049381" y="49572"/>
                  </a:lnTo>
                  <a:lnTo>
                    <a:pt x="1004301" y="62391"/>
                  </a:lnTo>
                  <a:lnTo>
                    <a:pt x="959851" y="76596"/>
                  </a:lnTo>
                  <a:lnTo>
                    <a:pt x="916058" y="92161"/>
                  </a:lnTo>
                  <a:lnTo>
                    <a:pt x="872948" y="109061"/>
                  </a:lnTo>
                  <a:lnTo>
                    <a:pt x="830547" y="127268"/>
                  </a:lnTo>
                  <a:lnTo>
                    <a:pt x="788883" y="146759"/>
                  </a:lnTo>
                  <a:lnTo>
                    <a:pt x="747981" y="167506"/>
                  </a:lnTo>
                  <a:lnTo>
                    <a:pt x="707869" y="189484"/>
                  </a:lnTo>
                  <a:lnTo>
                    <a:pt x="668573" y="212667"/>
                  </a:lnTo>
                  <a:lnTo>
                    <a:pt x="630119" y="237029"/>
                  </a:lnTo>
                  <a:lnTo>
                    <a:pt x="592534" y="262545"/>
                  </a:lnTo>
                  <a:lnTo>
                    <a:pt x="555845" y="289189"/>
                  </a:lnTo>
                  <a:lnTo>
                    <a:pt x="520078" y="316935"/>
                  </a:lnTo>
                  <a:lnTo>
                    <a:pt x="485260" y="345757"/>
                  </a:lnTo>
                  <a:lnTo>
                    <a:pt x="451417" y="375629"/>
                  </a:lnTo>
                  <a:lnTo>
                    <a:pt x="418576" y="406527"/>
                  </a:lnTo>
                  <a:lnTo>
                    <a:pt x="386763" y="438422"/>
                  </a:lnTo>
                  <a:lnTo>
                    <a:pt x="356005" y="471291"/>
                  </a:lnTo>
                  <a:lnTo>
                    <a:pt x="326329" y="505107"/>
                  </a:lnTo>
                  <a:lnTo>
                    <a:pt x="297760" y="539845"/>
                  </a:lnTo>
                  <a:lnTo>
                    <a:pt x="270327" y="575478"/>
                  </a:lnTo>
                  <a:lnTo>
                    <a:pt x="244055" y="611981"/>
                  </a:lnTo>
                  <a:lnTo>
                    <a:pt x="218970" y="649328"/>
                  </a:lnTo>
                  <a:lnTo>
                    <a:pt x="195100" y="687493"/>
                  </a:lnTo>
                  <a:lnTo>
                    <a:pt x="172470" y="726450"/>
                  </a:lnTo>
                  <a:lnTo>
                    <a:pt x="151108" y="766175"/>
                  </a:lnTo>
                  <a:lnTo>
                    <a:pt x="131041" y="806640"/>
                  </a:lnTo>
                  <a:lnTo>
                    <a:pt x="112293" y="847820"/>
                  </a:lnTo>
                  <a:lnTo>
                    <a:pt x="94893" y="889689"/>
                  </a:lnTo>
                  <a:lnTo>
                    <a:pt x="78867" y="932222"/>
                  </a:lnTo>
                  <a:lnTo>
                    <a:pt x="64241" y="975392"/>
                  </a:lnTo>
                  <a:lnTo>
                    <a:pt x="51041" y="1019175"/>
                  </a:lnTo>
                  <a:lnTo>
                    <a:pt x="39295" y="1063543"/>
                  </a:lnTo>
                  <a:lnTo>
                    <a:pt x="29029" y="1108471"/>
                  </a:lnTo>
                  <a:lnTo>
                    <a:pt x="20270" y="1153934"/>
                  </a:lnTo>
                  <a:lnTo>
                    <a:pt x="13043" y="1199906"/>
                  </a:lnTo>
                  <a:lnTo>
                    <a:pt x="7376" y="1246361"/>
                  </a:lnTo>
                  <a:lnTo>
                    <a:pt x="3296" y="1293272"/>
                  </a:lnTo>
                  <a:lnTo>
                    <a:pt x="828" y="1340615"/>
                  </a:lnTo>
                  <a:lnTo>
                    <a:pt x="0" y="1388364"/>
                  </a:lnTo>
                  <a:lnTo>
                    <a:pt x="348869" y="1388364"/>
                  </a:lnTo>
                  <a:lnTo>
                    <a:pt x="349982" y="1340383"/>
                  </a:lnTo>
                  <a:lnTo>
                    <a:pt x="353292" y="1292950"/>
                  </a:lnTo>
                  <a:lnTo>
                    <a:pt x="358749" y="1246111"/>
                  </a:lnTo>
                  <a:lnTo>
                    <a:pt x="366306" y="1199913"/>
                  </a:lnTo>
                  <a:lnTo>
                    <a:pt x="375914" y="1154402"/>
                  </a:lnTo>
                  <a:lnTo>
                    <a:pt x="387526" y="1109626"/>
                  </a:lnTo>
                  <a:lnTo>
                    <a:pt x="401094" y="1065629"/>
                  </a:lnTo>
                  <a:lnTo>
                    <a:pt x="416570" y="1022461"/>
                  </a:lnTo>
                  <a:lnTo>
                    <a:pt x="433905" y="980166"/>
                  </a:lnTo>
                  <a:lnTo>
                    <a:pt x="453052" y="938791"/>
                  </a:lnTo>
                  <a:lnTo>
                    <a:pt x="473962" y="898384"/>
                  </a:lnTo>
                  <a:lnTo>
                    <a:pt x="496588" y="858990"/>
                  </a:lnTo>
                  <a:lnTo>
                    <a:pt x="520882" y="820656"/>
                  </a:lnTo>
                  <a:lnTo>
                    <a:pt x="546796" y="783430"/>
                  </a:lnTo>
                  <a:lnTo>
                    <a:pt x="574281" y="747357"/>
                  </a:lnTo>
                  <a:lnTo>
                    <a:pt x="603289" y="712484"/>
                  </a:lnTo>
                  <a:lnTo>
                    <a:pt x="633774" y="678858"/>
                  </a:lnTo>
                  <a:lnTo>
                    <a:pt x="665686" y="646525"/>
                  </a:lnTo>
                  <a:lnTo>
                    <a:pt x="698978" y="615532"/>
                  </a:lnTo>
                  <a:lnTo>
                    <a:pt x="733601" y="585926"/>
                  </a:lnTo>
                  <a:lnTo>
                    <a:pt x="769508" y="557752"/>
                  </a:lnTo>
                  <a:lnTo>
                    <a:pt x="806651" y="531059"/>
                  </a:lnTo>
                  <a:lnTo>
                    <a:pt x="844981" y="505892"/>
                  </a:lnTo>
                  <a:lnTo>
                    <a:pt x="884451" y="482298"/>
                  </a:lnTo>
                  <a:lnTo>
                    <a:pt x="925013" y="460324"/>
                  </a:lnTo>
                  <a:lnTo>
                    <a:pt x="966618" y="440016"/>
                  </a:lnTo>
                  <a:lnTo>
                    <a:pt x="1009219" y="421421"/>
                  </a:lnTo>
                  <a:lnTo>
                    <a:pt x="1052767" y="404586"/>
                  </a:lnTo>
                  <a:lnTo>
                    <a:pt x="1097216" y="389556"/>
                  </a:lnTo>
                  <a:lnTo>
                    <a:pt x="1142516" y="376379"/>
                  </a:lnTo>
                  <a:lnTo>
                    <a:pt x="1188619" y="365102"/>
                  </a:lnTo>
                  <a:lnTo>
                    <a:pt x="1235478" y="355770"/>
                  </a:lnTo>
                  <a:lnTo>
                    <a:pt x="1283045" y="348431"/>
                  </a:lnTo>
                  <a:lnTo>
                    <a:pt x="1331272" y="343131"/>
                  </a:lnTo>
                  <a:lnTo>
                    <a:pt x="1380110" y="339917"/>
                  </a:lnTo>
                  <a:lnTo>
                    <a:pt x="1429512" y="338836"/>
                  </a:lnTo>
                  <a:lnTo>
                    <a:pt x="1482771" y="340110"/>
                  </a:lnTo>
                  <a:lnTo>
                    <a:pt x="1535464" y="343889"/>
                  </a:lnTo>
                  <a:lnTo>
                    <a:pt x="1587503" y="350109"/>
                  </a:lnTo>
                  <a:lnTo>
                    <a:pt x="1638801" y="358707"/>
                  </a:lnTo>
                  <a:lnTo>
                    <a:pt x="1689270" y="369617"/>
                  </a:lnTo>
                  <a:lnTo>
                    <a:pt x="1738822" y="382776"/>
                  </a:lnTo>
                  <a:lnTo>
                    <a:pt x="1787370" y="398120"/>
                  </a:lnTo>
                  <a:lnTo>
                    <a:pt x="1834827" y="415584"/>
                  </a:lnTo>
                  <a:lnTo>
                    <a:pt x="1881104" y="435105"/>
                  </a:lnTo>
                  <a:lnTo>
                    <a:pt x="1926114" y="456618"/>
                  </a:lnTo>
                  <a:lnTo>
                    <a:pt x="1969770" y="480060"/>
                  </a:lnTo>
                  <a:lnTo>
                    <a:pt x="2144268" y="185928"/>
                  </a:lnTo>
                  <a:lnTo>
                    <a:pt x="2099196" y="161410"/>
                  </a:lnTo>
                  <a:lnTo>
                    <a:pt x="2054056" y="138698"/>
                  </a:lnTo>
                  <a:lnTo>
                    <a:pt x="2008778" y="117774"/>
                  </a:lnTo>
                  <a:lnTo>
                    <a:pt x="1963292" y="98621"/>
                  </a:lnTo>
                  <a:lnTo>
                    <a:pt x="1917530" y="81223"/>
                  </a:lnTo>
                  <a:lnTo>
                    <a:pt x="1871423" y="65562"/>
                  </a:lnTo>
                  <a:lnTo>
                    <a:pt x="1824901" y="51621"/>
                  </a:lnTo>
                  <a:lnTo>
                    <a:pt x="1777895" y="39384"/>
                  </a:lnTo>
                  <a:lnTo>
                    <a:pt x="1730337" y="28834"/>
                  </a:lnTo>
                  <a:lnTo>
                    <a:pt x="1682157" y="19953"/>
                  </a:lnTo>
                  <a:lnTo>
                    <a:pt x="1633286" y="12724"/>
                  </a:lnTo>
                  <a:lnTo>
                    <a:pt x="1583655" y="7132"/>
                  </a:lnTo>
                  <a:lnTo>
                    <a:pt x="1533195" y="3158"/>
                  </a:lnTo>
                  <a:lnTo>
                    <a:pt x="1481837" y="786"/>
                  </a:lnTo>
                  <a:lnTo>
                    <a:pt x="1429512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151631" y="4218431"/>
              <a:ext cx="765175" cy="777240"/>
            </a:xfrm>
            <a:custGeom>
              <a:avLst/>
              <a:gdLst/>
              <a:ahLst/>
              <a:cxnLst/>
              <a:rect l="l" t="t" r="r" b="b"/>
              <a:pathLst>
                <a:path w="765175" h="777239">
                  <a:moveTo>
                    <a:pt x="174370" y="0"/>
                  </a:moveTo>
                  <a:lnTo>
                    <a:pt x="0" y="294386"/>
                  </a:lnTo>
                  <a:lnTo>
                    <a:pt x="44551" y="320974"/>
                  </a:lnTo>
                  <a:lnTo>
                    <a:pt x="87655" y="349579"/>
                  </a:lnTo>
                  <a:lnTo>
                    <a:pt x="129238" y="380132"/>
                  </a:lnTo>
                  <a:lnTo>
                    <a:pt x="169229" y="412561"/>
                  </a:lnTo>
                  <a:lnTo>
                    <a:pt x="207555" y="446795"/>
                  </a:lnTo>
                  <a:lnTo>
                    <a:pt x="244143" y="482766"/>
                  </a:lnTo>
                  <a:lnTo>
                    <a:pt x="278921" y="520401"/>
                  </a:lnTo>
                  <a:lnTo>
                    <a:pt x="311816" y="559631"/>
                  </a:lnTo>
                  <a:lnTo>
                    <a:pt x="342756" y="600386"/>
                  </a:lnTo>
                  <a:lnTo>
                    <a:pt x="371668" y="642594"/>
                  </a:lnTo>
                  <a:lnTo>
                    <a:pt x="398481" y="686186"/>
                  </a:lnTo>
                  <a:lnTo>
                    <a:pt x="423121" y="731092"/>
                  </a:lnTo>
                  <a:lnTo>
                    <a:pt x="445516" y="777240"/>
                  </a:lnTo>
                  <a:lnTo>
                    <a:pt x="765047" y="638302"/>
                  </a:lnTo>
                  <a:lnTo>
                    <a:pt x="743104" y="592280"/>
                  </a:lnTo>
                  <a:lnTo>
                    <a:pt x="720014" y="547629"/>
                  </a:lnTo>
                  <a:lnTo>
                    <a:pt x="695753" y="504325"/>
                  </a:lnTo>
                  <a:lnTo>
                    <a:pt x="670295" y="462343"/>
                  </a:lnTo>
                  <a:lnTo>
                    <a:pt x="643616" y="421660"/>
                  </a:lnTo>
                  <a:lnTo>
                    <a:pt x="615691" y="382251"/>
                  </a:lnTo>
                  <a:lnTo>
                    <a:pt x="586495" y="344092"/>
                  </a:lnTo>
                  <a:lnTo>
                    <a:pt x="556004" y="307160"/>
                  </a:lnTo>
                  <a:lnTo>
                    <a:pt x="524192" y="271430"/>
                  </a:lnTo>
                  <a:lnTo>
                    <a:pt x="491035" y="236879"/>
                  </a:lnTo>
                  <a:lnTo>
                    <a:pt x="456508" y="203481"/>
                  </a:lnTo>
                  <a:lnTo>
                    <a:pt x="420586" y="171214"/>
                  </a:lnTo>
                  <a:lnTo>
                    <a:pt x="383244" y="140053"/>
                  </a:lnTo>
                  <a:lnTo>
                    <a:pt x="344458" y="109975"/>
                  </a:lnTo>
                  <a:lnTo>
                    <a:pt x="304202" y="80954"/>
                  </a:lnTo>
                  <a:lnTo>
                    <a:pt x="262452" y="52967"/>
                  </a:lnTo>
                  <a:lnTo>
                    <a:pt x="219183" y="25990"/>
                  </a:lnTo>
                  <a:lnTo>
                    <a:pt x="174370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596640" y="4856987"/>
              <a:ext cx="443865" cy="563880"/>
            </a:xfrm>
            <a:custGeom>
              <a:avLst/>
              <a:gdLst/>
              <a:ahLst/>
              <a:cxnLst/>
              <a:rect l="l" t="t" r="r" b="b"/>
              <a:pathLst>
                <a:path w="443864" h="563879">
                  <a:moveTo>
                    <a:pt x="319913" y="0"/>
                  </a:moveTo>
                  <a:lnTo>
                    <a:pt x="0" y="138684"/>
                  </a:lnTo>
                  <a:lnTo>
                    <a:pt x="19195" y="182332"/>
                  </a:lnTo>
                  <a:lnTo>
                    <a:pt x="36355" y="227106"/>
                  </a:lnTo>
                  <a:lnTo>
                    <a:pt x="51420" y="272908"/>
                  </a:lnTo>
                  <a:lnTo>
                    <a:pt x="64332" y="319642"/>
                  </a:lnTo>
                  <a:lnTo>
                    <a:pt x="75029" y="367210"/>
                  </a:lnTo>
                  <a:lnTo>
                    <a:pt x="83453" y="415515"/>
                  </a:lnTo>
                  <a:lnTo>
                    <a:pt x="89543" y="464460"/>
                  </a:lnTo>
                  <a:lnTo>
                    <a:pt x="93242" y="513947"/>
                  </a:lnTo>
                  <a:lnTo>
                    <a:pt x="94487" y="563880"/>
                  </a:lnTo>
                  <a:lnTo>
                    <a:pt x="443484" y="563880"/>
                  </a:lnTo>
                  <a:lnTo>
                    <a:pt x="442672" y="513404"/>
                  </a:lnTo>
                  <a:lnTo>
                    <a:pt x="440221" y="464052"/>
                  </a:lnTo>
                  <a:lnTo>
                    <a:pt x="436106" y="415676"/>
                  </a:lnTo>
                  <a:lnTo>
                    <a:pt x="430299" y="368130"/>
                  </a:lnTo>
                  <a:lnTo>
                    <a:pt x="422776" y="321267"/>
                  </a:lnTo>
                  <a:lnTo>
                    <a:pt x="413512" y="274939"/>
                  </a:lnTo>
                  <a:lnTo>
                    <a:pt x="402479" y="229000"/>
                  </a:lnTo>
                  <a:lnTo>
                    <a:pt x="389654" y="183303"/>
                  </a:lnTo>
                  <a:lnTo>
                    <a:pt x="375011" y="137701"/>
                  </a:lnTo>
                  <a:lnTo>
                    <a:pt x="358523" y="92048"/>
                  </a:lnTo>
                  <a:lnTo>
                    <a:pt x="340165" y="46196"/>
                  </a:lnTo>
                  <a:lnTo>
                    <a:pt x="319913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626613" y="5112257"/>
              <a:ext cx="1362710" cy="335915"/>
            </a:xfrm>
            <a:custGeom>
              <a:avLst/>
              <a:gdLst/>
              <a:ahLst/>
              <a:cxnLst/>
              <a:rect l="l" t="t" r="r" b="b"/>
              <a:pathLst>
                <a:path w="1362710" h="335914">
                  <a:moveTo>
                    <a:pt x="1362202" y="0"/>
                  </a:moveTo>
                  <a:lnTo>
                    <a:pt x="0" y="201422"/>
                  </a:lnTo>
                  <a:lnTo>
                    <a:pt x="26669" y="335407"/>
                  </a:lnTo>
                  <a:lnTo>
                    <a:pt x="1362202" y="0"/>
                  </a:lnTo>
                  <a:close/>
                </a:path>
              </a:pathLst>
            </a:custGeom>
            <a:solidFill>
              <a:srgbClr val="4646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626613" y="5112257"/>
              <a:ext cx="1362710" cy="335915"/>
            </a:xfrm>
            <a:custGeom>
              <a:avLst/>
              <a:gdLst/>
              <a:ahLst/>
              <a:cxnLst/>
              <a:rect l="l" t="t" r="r" b="b"/>
              <a:pathLst>
                <a:path w="1362710" h="335914">
                  <a:moveTo>
                    <a:pt x="0" y="201422"/>
                  </a:moveTo>
                  <a:lnTo>
                    <a:pt x="1362202" y="0"/>
                  </a:lnTo>
                  <a:lnTo>
                    <a:pt x="26669" y="335407"/>
                  </a:lnTo>
                  <a:lnTo>
                    <a:pt x="0" y="201422"/>
                  </a:lnTo>
                  <a:close/>
                </a:path>
              </a:pathLst>
            </a:custGeom>
            <a:ln w="9525">
              <a:solidFill>
                <a:srgbClr val="5F5F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2447543" y="5213603"/>
              <a:ext cx="315595" cy="346075"/>
            </a:xfrm>
            <a:custGeom>
              <a:avLst/>
              <a:gdLst/>
              <a:ahLst/>
              <a:cxnLst/>
              <a:rect l="l" t="t" r="r" b="b"/>
              <a:pathLst>
                <a:path w="315594" h="346075">
                  <a:moveTo>
                    <a:pt x="157733" y="0"/>
                  </a:moveTo>
                  <a:lnTo>
                    <a:pt x="115799" y="6180"/>
                  </a:lnTo>
                  <a:lnTo>
                    <a:pt x="78119" y="23621"/>
                  </a:lnTo>
                  <a:lnTo>
                    <a:pt x="46196" y="50673"/>
                  </a:lnTo>
                  <a:lnTo>
                    <a:pt x="21533" y="85682"/>
                  </a:lnTo>
                  <a:lnTo>
                    <a:pt x="5633" y="127000"/>
                  </a:lnTo>
                  <a:lnTo>
                    <a:pt x="0" y="172974"/>
                  </a:lnTo>
                  <a:lnTo>
                    <a:pt x="5633" y="218948"/>
                  </a:lnTo>
                  <a:lnTo>
                    <a:pt x="21533" y="260265"/>
                  </a:lnTo>
                  <a:lnTo>
                    <a:pt x="46196" y="295275"/>
                  </a:lnTo>
                  <a:lnTo>
                    <a:pt x="78119" y="322326"/>
                  </a:lnTo>
                  <a:lnTo>
                    <a:pt x="115799" y="339767"/>
                  </a:lnTo>
                  <a:lnTo>
                    <a:pt x="157733" y="345948"/>
                  </a:lnTo>
                  <a:lnTo>
                    <a:pt x="199668" y="339767"/>
                  </a:lnTo>
                  <a:lnTo>
                    <a:pt x="237348" y="322326"/>
                  </a:lnTo>
                  <a:lnTo>
                    <a:pt x="269271" y="295275"/>
                  </a:lnTo>
                  <a:lnTo>
                    <a:pt x="293934" y="260265"/>
                  </a:lnTo>
                  <a:lnTo>
                    <a:pt x="309834" y="218948"/>
                  </a:lnTo>
                  <a:lnTo>
                    <a:pt x="315468" y="172974"/>
                  </a:lnTo>
                  <a:lnTo>
                    <a:pt x="309834" y="127000"/>
                  </a:lnTo>
                  <a:lnTo>
                    <a:pt x="293934" y="85682"/>
                  </a:lnTo>
                  <a:lnTo>
                    <a:pt x="269271" y="50673"/>
                  </a:lnTo>
                  <a:lnTo>
                    <a:pt x="237348" y="23622"/>
                  </a:lnTo>
                  <a:lnTo>
                    <a:pt x="199668" y="6180"/>
                  </a:lnTo>
                  <a:lnTo>
                    <a:pt x="157733" y="0"/>
                  </a:lnTo>
                  <a:close/>
                </a:path>
              </a:pathLst>
            </a:custGeom>
            <a:solidFill>
              <a:srgbClr val="4646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1" name="object 21"/>
          <p:cNvGrpSpPr/>
          <p:nvPr/>
        </p:nvGrpSpPr>
        <p:grpSpPr>
          <a:xfrm>
            <a:off x="5457444" y="3983735"/>
            <a:ext cx="2860675" cy="1527175"/>
            <a:chOff x="5457444" y="3983735"/>
            <a:chExt cx="2860675" cy="1527175"/>
          </a:xfrm>
        </p:grpSpPr>
        <p:sp>
          <p:nvSpPr>
            <p:cNvPr id="22" name="object 22"/>
            <p:cNvSpPr/>
            <p:nvPr/>
          </p:nvSpPr>
          <p:spPr>
            <a:xfrm>
              <a:off x="5457444" y="3983735"/>
              <a:ext cx="2144395" cy="1388745"/>
            </a:xfrm>
            <a:custGeom>
              <a:avLst/>
              <a:gdLst/>
              <a:ahLst/>
              <a:cxnLst/>
              <a:rect l="l" t="t" r="r" b="b"/>
              <a:pathLst>
                <a:path w="2144395" h="1388745">
                  <a:moveTo>
                    <a:pt x="1429511" y="0"/>
                  </a:moveTo>
                  <a:lnTo>
                    <a:pt x="1380348" y="804"/>
                  </a:lnTo>
                  <a:lnTo>
                    <a:pt x="1331602" y="3201"/>
                  </a:lnTo>
                  <a:lnTo>
                    <a:pt x="1283300" y="7164"/>
                  </a:lnTo>
                  <a:lnTo>
                    <a:pt x="1235469" y="12668"/>
                  </a:lnTo>
                  <a:lnTo>
                    <a:pt x="1188135" y="19686"/>
                  </a:lnTo>
                  <a:lnTo>
                    <a:pt x="1141324" y="28193"/>
                  </a:lnTo>
                  <a:lnTo>
                    <a:pt x="1095064" y="38164"/>
                  </a:lnTo>
                  <a:lnTo>
                    <a:pt x="1049381" y="49572"/>
                  </a:lnTo>
                  <a:lnTo>
                    <a:pt x="1004301" y="62391"/>
                  </a:lnTo>
                  <a:lnTo>
                    <a:pt x="959851" y="76596"/>
                  </a:lnTo>
                  <a:lnTo>
                    <a:pt x="916058" y="92161"/>
                  </a:lnTo>
                  <a:lnTo>
                    <a:pt x="872948" y="109061"/>
                  </a:lnTo>
                  <a:lnTo>
                    <a:pt x="830547" y="127268"/>
                  </a:lnTo>
                  <a:lnTo>
                    <a:pt x="788883" y="146759"/>
                  </a:lnTo>
                  <a:lnTo>
                    <a:pt x="747981" y="167506"/>
                  </a:lnTo>
                  <a:lnTo>
                    <a:pt x="707869" y="189483"/>
                  </a:lnTo>
                  <a:lnTo>
                    <a:pt x="668573" y="212667"/>
                  </a:lnTo>
                  <a:lnTo>
                    <a:pt x="630119" y="237029"/>
                  </a:lnTo>
                  <a:lnTo>
                    <a:pt x="592534" y="262545"/>
                  </a:lnTo>
                  <a:lnTo>
                    <a:pt x="555845" y="289189"/>
                  </a:lnTo>
                  <a:lnTo>
                    <a:pt x="520078" y="316935"/>
                  </a:lnTo>
                  <a:lnTo>
                    <a:pt x="485260" y="345757"/>
                  </a:lnTo>
                  <a:lnTo>
                    <a:pt x="451417" y="375629"/>
                  </a:lnTo>
                  <a:lnTo>
                    <a:pt x="418576" y="406526"/>
                  </a:lnTo>
                  <a:lnTo>
                    <a:pt x="386763" y="438422"/>
                  </a:lnTo>
                  <a:lnTo>
                    <a:pt x="356005" y="471291"/>
                  </a:lnTo>
                  <a:lnTo>
                    <a:pt x="326329" y="505107"/>
                  </a:lnTo>
                  <a:lnTo>
                    <a:pt x="297760" y="539845"/>
                  </a:lnTo>
                  <a:lnTo>
                    <a:pt x="270327" y="575478"/>
                  </a:lnTo>
                  <a:lnTo>
                    <a:pt x="244055" y="611981"/>
                  </a:lnTo>
                  <a:lnTo>
                    <a:pt x="218970" y="649328"/>
                  </a:lnTo>
                  <a:lnTo>
                    <a:pt x="195100" y="687493"/>
                  </a:lnTo>
                  <a:lnTo>
                    <a:pt x="172470" y="726450"/>
                  </a:lnTo>
                  <a:lnTo>
                    <a:pt x="151108" y="766175"/>
                  </a:lnTo>
                  <a:lnTo>
                    <a:pt x="131041" y="806640"/>
                  </a:lnTo>
                  <a:lnTo>
                    <a:pt x="112293" y="847820"/>
                  </a:lnTo>
                  <a:lnTo>
                    <a:pt x="94893" y="889689"/>
                  </a:lnTo>
                  <a:lnTo>
                    <a:pt x="78867" y="932222"/>
                  </a:lnTo>
                  <a:lnTo>
                    <a:pt x="64241" y="975392"/>
                  </a:lnTo>
                  <a:lnTo>
                    <a:pt x="51041" y="1019174"/>
                  </a:lnTo>
                  <a:lnTo>
                    <a:pt x="39295" y="1063543"/>
                  </a:lnTo>
                  <a:lnTo>
                    <a:pt x="29029" y="1108471"/>
                  </a:lnTo>
                  <a:lnTo>
                    <a:pt x="20270" y="1153934"/>
                  </a:lnTo>
                  <a:lnTo>
                    <a:pt x="13043" y="1199906"/>
                  </a:lnTo>
                  <a:lnTo>
                    <a:pt x="7376" y="1246361"/>
                  </a:lnTo>
                  <a:lnTo>
                    <a:pt x="3296" y="1293272"/>
                  </a:lnTo>
                  <a:lnTo>
                    <a:pt x="828" y="1340615"/>
                  </a:lnTo>
                  <a:lnTo>
                    <a:pt x="0" y="1388364"/>
                  </a:lnTo>
                  <a:lnTo>
                    <a:pt x="348868" y="1388364"/>
                  </a:lnTo>
                  <a:lnTo>
                    <a:pt x="349982" y="1340383"/>
                  </a:lnTo>
                  <a:lnTo>
                    <a:pt x="353292" y="1292950"/>
                  </a:lnTo>
                  <a:lnTo>
                    <a:pt x="358749" y="1246111"/>
                  </a:lnTo>
                  <a:lnTo>
                    <a:pt x="366306" y="1199913"/>
                  </a:lnTo>
                  <a:lnTo>
                    <a:pt x="375914" y="1154402"/>
                  </a:lnTo>
                  <a:lnTo>
                    <a:pt x="387526" y="1109626"/>
                  </a:lnTo>
                  <a:lnTo>
                    <a:pt x="401094" y="1065629"/>
                  </a:lnTo>
                  <a:lnTo>
                    <a:pt x="416570" y="1022461"/>
                  </a:lnTo>
                  <a:lnTo>
                    <a:pt x="433905" y="980166"/>
                  </a:lnTo>
                  <a:lnTo>
                    <a:pt x="453052" y="938791"/>
                  </a:lnTo>
                  <a:lnTo>
                    <a:pt x="473962" y="898384"/>
                  </a:lnTo>
                  <a:lnTo>
                    <a:pt x="496588" y="858990"/>
                  </a:lnTo>
                  <a:lnTo>
                    <a:pt x="520882" y="820656"/>
                  </a:lnTo>
                  <a:lnTo>
                    <a:pt x="546796" y="783430"/>
                  </a:lnTo>
                  <a:lnTo>
                    <a:pt x="574281" y="747357"/>
                  </a:lnTo>
                  <a:lnTo>
                    <a:pt x="603289" y="712484"/>
                  </a:lnTo>
                  <a:lnTo>
                    <a:pt x="633774" y="678858"/>
                  </a:lnTo>
                  <a:lnTo>
                    <a:pt x="665686" y="646525"/>
                  </a:lnTo>
                  <a:lnTo>
                    <a:pt x="698978" y="615532"/>
                  </a:lnTo>
                  <a:lnTo>
                    <a:pt x="733601" y="585926"/>
                  </a:lnTo>
                  <a:lnTo>
                    <a:pt x="769508" y="557752"/>
                  </a:lnTo>
                  <a:lnTo>
                    <a:pt x="806651" y="531059"/>
                  </a:lnTo>
                  <a:lnTo>
                    <a:pt x="844981" y="505892"/>
                  </a:lnTo>
                  <a:lnTo>
                    <a:pt x="884451" y="482298"/>
                  </a:lnTo>
                  <a:lnTo>
                    <a:pt x="925013" y="460324"/>
                  </a:lnTo>
                  <a:lnTo>
                    <a:pt x="966618" y="440016"/>
                  </a:lnTo>
                  <a:lnTo>
                    <a:pt x="1009219" y="421421"/>
                  </a:lnTo>
                  <a:lnTo>
                    <a:pt x="1052767" y="404586"/>
                  </a:lnTo>
                  <a:lnTo>
                    <a:pt x="1097216" y="389556"/>
                  </a:lnTo>
                  <a:lnTo>
                    <a:pt x="1142516" y="376379"/>
                  </a:lnTo>
                  <a:lnTo>
                    <a:pt x="1188619" y="365102"/>
                  </a:lnTo>
                  <a:lnTo>
                    <a:pt x="1235478" y="355770"/>
                  </a:lnTo>
                  <a:lnTo>
                    <a:pt x="1283045" y="348431"/>
                  </a:lnTo>
                  <a:lnTo>
                    <a:pt x="1331272" y="343131"/>
                  </a:lnTo>
                  <a:lnTo>
                    <a:pt x="1380110" y="339917"/>
                  </a:lnTo>
                  <a:lnTo>
                    <a:pt x="1429511" y="338836"/>
                  </a:lnTo>
                  <a:lnTo>
                    <a:pt x="1482771" y="340110"/>
                  </a:lnTo>
                  <a:lnTo>
                    <a:pt x="1535464" y="343889"/>
                  </a:lnTo>
                  <a:lnTo>
                    <a:pt x="1587503" y="350109"/>
                  </a:lnTo>
                  <a:lnTo>
                    <a:pt x="1638801" y="358707"/>
                  </a:lnTo>
                  <a:lnTo>
                    <a:pt x="1689270" y="369617"/>
                  </a:lnTo>
                  <a:lnTo>
                    <a:pt x="1738822" y="382776"/>
                  </a:lnTo>
                  <a:lnTo>
                    <a:pt x="1787370" y="398120"/>
                  </a:lnTo>
                  <a:lnTo>
                    <a:pt x="1834827" y="415584"/>
                  </a:lnTo>
                  <a:lnTo>
                    <a:pt x="1881104" y="435105"/>
                  </a:lnTo>
                  <a:lnTo>
                    <a:pt x="1926114" y="456618"/>
                  </a:lnTo>
                  <a:lnTo>
                    <a:pt x="1969770" y="480059"/>
                  </a:lnTo>
                  <a:lnTo>
                    <a:pt x="2144267" y="185927"/>
                  </a:lnTo>
                  <a:lnTo>
                    <a:pt x="2099196" y="161410"/>
                  </a:lnTo>
                  <a:lnTo>
                    <a:pt x="2054056" y="138698"/>
                  </a:lnTo>
                  <a:lnTo>
                    <a:pt x="2008778" y="117774"/>
                  </a:lnTo>
                  <a:lnTo>
                    <a:pt x="1963292" y="98621"/>
                  </a:lnTo>
                  <a:lnTo>
                    <a:pt x="1917530" y="81223"/>
                  </a:lnTo>
                  <a:lnTo>
                    <a:pt x="1871423" y="65562"/>
                  </a:lnTo>
                  <a:lnTo>
                    <a:pt x="1824901" y="51621"/>
                  </a:lnTo>
                  <a:lnTo>
                    <a:pt x="1777895" y="39384"/>
                  </a:lnTo>
                  <a:lnTo>
                    <a:pt x="1730337" y="28834"/>
                  </a:lnTo>
                  <a:lnTo>
                    <a:pt x="1682157" y="19953"/>
                  </a:lnTo>
                  <a:lnTo>
                    <a:pt x="1633286" y="12724"/>
                  </a:lnTo>
                  <a:lnTo>
                    <a:pt x="1583655" y="7132"/>
                  </a:lnTo>
                  <a:lnTo>
                    <a:pt x="1533195" y="3158"/>
                  </a:lnTo>
                  <a:lnTo>
                    <a:pt x="1481837" y="786"/>
                  </a:lnTo>
                  <a:lnTo>
                    <a:pt x="1429511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7429500" y="4169663"/>
              <a:ext cx="765175" cy="775970"/>
            </a:xfrm>
            <a:custGeom>
              <a:avLst/>
              <a:gdLst/>
              <a:ahLst/>
              <a:cxnLst/>
              <a:rect l="l" t="t" r="r" b="b"/>
              <a:pathLst>
                <a:path w="765175" h="775970">
                  <a:moveTo>
                    <a:pt x="174371" y="0"/>
                  </a:moveTo>
                  <a:lnTo>
                    <a:pt x="0" y="293878"/>
                  </a:lnTo>
                  <a:lnTo>
                    <a:pt x="44551" y="320405"/>
                  </a:lnTo>
                  <a:lnTo>
                    <a:pt x="87655" y="348946"/>
                  </a:lnTo>
                  <a:lnTo>
                    <a:pt x="129238" y="379429"/>
                  </a:lnTo>
                  <a:lnTo>
                    <a:pt x="169229" y="411786"/>
                  </a:lnTo>
                  <a:lnTo>
                    <a:pt x="207555" y="445945"/>
                  </a:lnTo>
                  <a:lnTo>
                    <a:pt x="244143" y="481837"/>
                  </a:lnTo>
                  <a:lnTo>
                    <a:pt x="278921" y="519392"/>
                  </a:lnTo>
                  <a:lnTo>
                    <a:pt x="311816" y="558540"/>
                  </a:lnTo>
                  <a:lnTo>
                    <a:pt x="342756" y="599210"/>
                  </a:lnTo>
                  <a:lnTo>
                    <a:pt x="371668" y="641333"/>
                  </a:lnTo>
                  <a:lnTo>
                    <a:pt x="398481" y="684838"/>
                  </a:lnTo>
                  <a:lnTo>
                    <a:pt x="423121" y="729655"/>
                  </a:lnTo>
                  <a:lnTo>
                    <a:pt x="445516" y="775716"/>
                  </a:lnTo>
                  <a:lnTo>
                    <a:pt x="765048" y="637032"/>
                  </a:lnTo>
                  <a:lnTo>
                    <a:pt x="743104" y="591095"/>
                  </a:lnTo>
                  <a:lnTo>
                    <a:pt x="720014" y="546528"/>
                  </a:lnTo>
                  <a:lnTo>
                    <a:pt x="695753" y="503308"/>
                  </a:lnTo>
                  <a:lnTo>
                    <a:pt x="670295" y="461409"/>
                  </a:lnTo>
                  <a:lnTo>
                    <a:pt x="643616" y="420807"/>
                  </a:lnTo>
                  <a:lnTo>
                    <a:pt x="615691" y="381479"/>
                  </a:lnTo>
                  <a:lnTo>
                    <a:pt x="586495" y="343400"/>
                  </a:lnTo>
                  <a:lnTo>
                    <a:pt x="556004" y="306545"/>
                  </a:lnTo>
                  <a:lnTo>
                    <a:pt x="524192" y="270891"/>
                  </a:lnTo>
                  <a:lnTo>
                    <a:pt x="491035" y="236412"/>
                  </a:lnTo>
                  <a:lnTo>
                    <a:pt x="456508" y="203085"/>
                  </a:lnTo>
                  <a:lnTo>
                    <a:pt x="420586" y="170885"/>
                  </a:lnTo>
                  <a:lnTo>
                    <a:pt x="383244" y="139788"/>
                  </a:lnTo>
                  <a:lnTo>
                    <a:pt x="344458" y="109770"/>
                  </a:lnTo>
                  <a:lnTo>
                    <a:pt x="304202" y="80807"/>
                  </a:lnTo>
                  <a:lnTo>
                    <a:pt x="262452" y="52873"/>
                  </a:lnTo>
                  <a:lnTo>
                    <a:pt x="219183" y="25946"/>
                  </a:lnTo>
                  <a:lnTo>
                    <a:pt x="174371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7876032" y="4806695"/>
              <a:ext cx="441959" cy="565785"/>
            </a:xfrm>
            <a:custGeom>
              <a:avLst/>
              <a:gdLst/>
              <a:ahLst/>
              <a:cxnLst/>
              <a:rect l="l" t="t" r="r" b="b"/>
              <a:pathLst>
                <a:path w="441959" h="565785">
                  <a:moveTo>
                    <a:pt x="318770" y="0"/>
                  </a:moveTo>
                  <a:lnTo>
                    <a:pt x="0" y="138937"/>
                  </a:lnTo>
                  <a:lnTo>
                    <a:pt x="19119" y="182751"/>
                  </a:lnTo>
                  <a:lnTo>
                    <a:pt x="36220" y="227681"/>
                  </a:lnTo>
                  <a:lnTo>
                    <a:pt x="51242" y="273633"/>
                  </a:lnTo>
                  <a:lnTo>
                    <a:pt x="64121" y="320510"/>
                  </a:lnTo>
                  <a:lnTo>
                    <a:pt x="74797" y="368215"/>
                  </a:lnTo>
                  <a:lnTo>
                    <a:pt x="83208" y="416654"/>
                  </a:lnTo>
                  <a:lnTo>
                    <a:pt x="89292" y="465729"/>
                  </a:lnTo>
                  <a:lnTo>
                    <a:pt x="92988" y="515344"/>
                  </a:lnTo>
                  <a:lnTo>
                    <a:pt x="94234" y="565403"/>
                  </a:lnTo>
                  <a:lnTo>
                    <a:pt x="441960" y="565403"/>
                  </a:lnTo>
                  <a:lnTo>
                    <a:pt x="441151" y="514772"/>
                  </a:lnTo>
                  <a:lnTo>
                    <a:pt x="438708" y="465269"/>
                  </a:lnTo>
                  <a:lnTo>
                    <a:pt x="434605" y="416748"/>
                  </a:lnTo>
                  <a:lnTo>
                    <a:pt x="428817" y="369062"/>
                  </a:lnTo>
                  <a:lnTo>
                    <a:pt x="421318" y="322063"/>
                  </a:lnTo>
                  <a:lnTo>
                    <a:pt x="412083" y="275605"/>
                  </a:lnTo>
                  <a:lnTo>
                    <a:pt x="401085" y="229542"/>
                  </a:lnTo>
                  <a:lnTo>
                    <a:pt x="388300" y="183726"/>
                  </a:lnTo>
                  <a:lnTo>
                    <a:pt x="373701" y="138011"/>
                  </a:lnTo>
                  <a:lnTo>
                    <a:pt x="357263" y="92249"/>
                  </a:lnTo>
                  <a:lnTo>
                    <a:pt x="338961" y="46294"/>
                  </a:lnTo>
                  <a:lnTo>
                    <a:pt x="318770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6056122" y="4399152"/>
              <a:ext cx="970915" cy="1068070"/>
            </a:xfrm>
            <a:custGeom>
              <a:avLst/>
              <a:gdLst/>
              <a:ahLst/>
              <a:cxnLst/>
              <a:rect l="l" t="t" r="r" b="b"/>
              <a:pathLst>
                <a:path w="970915" h="1068070">
                  <a:moveTo>
                    <a:pt x="0" y="0"/>
                  </a:moveTo>
                  <a:lnTo>
                    <a:pt x="869187" y="1067943"/>
                  </a:lnTo>
                  <a:lnTo>
                    <a:pt x="970660" y="9766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646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6056122" y="4399152"/>
              <a:ext cx="970915" cy="1068070"/>
            </a:xfrm>
            <a:custGeom>
              <a:avLst/>
              <a:gdLst/>
              <a:ahLst/>
              <a:cxnLst/>
              <a:rect l="l" t="t" r="r" b="b"/>
              <a:pathLst>
                <a:path w="970915" h="1068070">
                  <a:moveTo>
                    <a:pt x="869187" y="1067943"/>
                  </a:moveTo>
                  <a:lnTo>
                    <a:pt x="0" y="0"/>
                  </a:lnTo>
                  <a:lnTo>
                    <a:pt x="970660" y="976630"/>
                  </a:lnTo>
                  <a:lnTo>
                    <a:pt x="869187" y="1067943"/>
                  </a:lnTo>
                  <a:close/>
                </a:path>
              </a:pathLst>
            </a:custGeom>
            <a:ln w="9525">
              <a:solidFill>
                <a:srgbClr val="5F5F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6725411" y="5164835"/>
              <a:ext cx="315595" cy="346075"/>
            </a:xfrm>
            <a:custGeom>
              <a:avLst/>
              <a:gdLst/>
              <a:ahLst/>
              <a:cxnLst/>
              <a:rect l="l" t="t" r="r" b="b"/>
              <a:pathLst>
                <a:path w="315595" h="346075">
                  <a:moveTo>
                    <a:pt x="157734" y="0"/>
                  </a:moveTo>
                  <a:lnTo>
                    <a:pt x="115799" y="6180"/>
                  </a:lnTo>
                  <a:lnTo>
                    <a:pt x="78119" y="23622"/>
                  </a:lnTo>
                  <a:lnTo>
                    <a:pt x="46196" y="50673"/>
                  </a:lnTo>
                  <a:lnTo>
                    <a:pt x="21533" y="85682"/>
                  </a:lnTo>
                  <a:lnTo>
                    <a:pt x="5633" y="127000"/>
                  </a:lnTo>
                  <a:lnTo>
                    <a:pt x="0" y="172973"/>
                  </a:lnTo>
                  <a:lnTo>
                    <a:pt x="5633" y="218948"/>
                  </a:lnTo>
                  <a:lnTo>
                    <a:pt x="21533" y="260265"/>
                  </a:lnTo>
                  <a:lnTo>
                    <a:pt x="46196" y="295275"/>
                  </a:lnTo>
                  <a:lnTo>
                    <a:pt x="78119" y="322325"/>
                  </a:lnTo>
                  <a:lnTo>
                    <a:pt x="115799" y="339767"/>
                  </a:lnTo>
                  <a:lnTo>
                    <a:pt x="157734" y="345947"/>
                  </a:lnTo>
                  <a:lnTo>
                    <a:pt x="199668" y="339767"/>
                  </a:lnTo>
                  <a:lnTo>
                    <a:pt x="237348" y="322325"/>
                  </a:lnTo>
                  <a:lnTo>
                    <a:pt x="269271" y="295275"/>
                  </a:lnTo>
                  <a:lnTo>
                    <a:pt x="293934" y="260265"/>
                  </a:lnTo>
                  <a:lnTo>
                    <a:pt x="309834" y="218947"/>
                  </a:lnTo>
                  <a:lnTo>
                    <a:pt x="315468" y="172973"/>
                  </a:lnTo>
                  <a:lnTo>
                    <a:pt x="309834" y="127000"/>
                  </a:lnTo>
                  <a:lnTo>
                    <a:pt x="293934" y="85682"/>
                  </a:lnTo>
                  <a:lnTo>
                    <a:pt x="269271" y="50673"/>
                  </a:lnTo>
                  <a:lnTo>
                    <a:pt x="237348" y="23622"/>
                  </a:lnTo>
                  <a:lnTo>
                    <a:pt x="199668" y="6180"/>
                  </a:lnTo>
                  <a:lnTo>
                    <a:pt x="157734" y="0"/>
                  </a:lnTo>
                  <a:close/>
                </a:path>
              </a:pathLst>
            </a:custGeom>
            <a:solidFill>
              <a:srgbClr val="4646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6347" rIns="0" bIns="0" rtlCol="0">
            <a:spAutoFit/>
          </a:bodyPr>
          <a:lstStyle/>
          <a:p>
            <a:pPr marL="2392045">
              <a:lnSpc>
                <a:spcPts val="1250"/>
              </a:lnSpc>
            </a:pPr>
            <a:fld id="{81D60167-4931-47E6-BA6A-407CBD079E47}" type="slidenum">
              <a:rPr spc="-25" dirty="0"/>
              <a:t>231</a:t>
            </a:fld>
            <a:endParaRPr spc="-25" dirty="0"/>
          </a:p>
        </p:txBody>
      </p:sp>
      <p:sp>
        <p:nvSpPr>
          <p:cNvPr id="29" name="object 2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/>
              <a:t>©</a:t>
            </a:r>
            <a:r>
              <a:rPr spc="-15" dirty="0"/>
              <a:t> </a:t>
            </a:r>
            <a:r>
              <a:rPr dirty="0"/>
              <a:t>The</a:t>
            </a:r>
            <a:r>
              <a:rPr spc="-30" dirty="0"/>
              <a:t> </a:t>
            </a:r>
            <a:r>
              <a:rPr dirty="0"/>
              <a:t>KPI</a:t>
            </a:r>
            <a:r>
              <a:rPr spc="-5" dirty="0"/>
              <a:t> </a:t>
            </a:r>
            <a:r>
              <a:rPr dirty="0"/>
              <a:t>Institute</a:t>
            </a:r>
            <a:r>
              <a:rPr spc="-20" dirty="0"/>
              <a:t> 2023</a:t>
            </a:r>
          </a:p>
        </p:txBody>
      </p:sp>
    </p:spTree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5803" y="696849"/>
            <a:ext cx="206375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60" dirty="0"/>
              <a:t>4.</a:t>
            </a:r>
            <a:r>
              <a:rPr sz="2000" spc="-25" dirty="0"/>
              <a:t> </a:t>
            </a:r>
            <a:r>
              <a:rPr sz="2000" spc="204" dirty="0"/>
              <a:t>LINE</a:t>
            </a:r>
            <a:r>
              <a:rPr sz="2000" spc="-30" dirty="0"/>
              <a:t> </a:t>
            </a:r>
            <a:r>
              <a:rPr sz="2000" spc="125" dirty="0"/>
              <a:t>CHARTS</a:t>
            </a:r>
            <a:endParaRPr sz="2000"/>
          </a:p>
        </p:txBody>
      </p:sp>
      <p:grpSp>
        <p:nvGrpSpPr>
          <p:cNvPr id="3" name="object 3"/>
          <p:cNvGrpSpPr/>
          <p:nvPr/>
        </p:nvGrpSpPr>
        <p:grpSpPr>
          <a:xfrm>
            <a:off x="821412" y="1578793"/>
            <a:ext cx="7160259" cy="2332355"/>
            <a:chOff x="821412" y="1578793"/>
            <a:chExt cx="7160259" cy="233235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1412" y="1578793"/>
              <a:ext cx="7159786" cy="2331825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883919" y="1586483"/>
              <a:ext cx="7085330" cy="2257425"/>
            </a:xfrm>
            <a:custGeom>
              <a:avLst/>
              <a:gdLst/>
              <a:ahLst/>
              <a:cxnLst/>
              <a:rect l="l" t="t" r="r" b="b"/>
              <a:pathLst>
                <a:path w="7085330" h="2257425">
                  <a:moveTo>
                    <a:pt x="7085076" y="0"/>
                  </a:moveTo>
                  <a:lnTo>
                    <a:pt x="0" y="0"/>
                  </a:lnTo>
                  <a:lnTo>
                    <a:pt x="0" y="2257044"/>
                  </a:lnTo>
                  <a:lnTo>
                    <a:pt x="7085076" y="2257044"/>
                  </a:lnTo>
                  <a:lnTo>
                    <a:pt x="708507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278636" y="2060447"/>
              <a:ext cx="6550659" cy="1272540"/>
            </a:xfrm>
            <a:custGeom>
              <a:avLst/>
              <a:gdLst/>
              <a:ahLst/>
              <a:cxnLst/>
              <a:rect l="l" t="t" r="r" b="b"/>
              <a:pathLst>
                <a:path w="6550659" h="1272539">
                  <a:moveTo>
                    <a:pt x="0" y="1272539"/>
                  </a:moveTo>
                  <a:lnTo>
                    <a:pt x="6550152" y="1272539"/>
                  </a:lnTo>
                </a:path>
                <a:path w="6550659" h="1272539">
                  <a:moveTo>
                    <a:pt x="0" y="1060703"/>
                  </a:moveTo>
                  <a:lnTo>
                    <a:pt x="6550152" y="1060703"/>
                  </a:lnTo>
                </a:path>
                <a:path w="6550659" h="1272539">
                  <a:moveTo>
                    <a:pt x="0" y="847343"/>
                  </a:moveTo>
                  <a:lnTo>
                    <a:pt x="6550152" y="847343"/>
                  </a:lnTo>
                </a:path>
                <a:path w="6550659" h="1272539">
                  <a:moveTo>
                    <a:pt x="0" y="635507"/>
                  </a:moveTo>
                  <a:lnTo>
                    <a:pt x="6550152" y="635507"/>
                  </a:lnTo>
                </a:path>
                <a:path w="6550659" h="1272539">
                  <a:moveTo>
                    <a:pt x="0" y="423672"/>
                  </a:moveTo>
                  <a:lnTo>
                    <a:pt x="6550152" y="423672"/>
                  </a:lnTo>
                </a:path>
                <a:path w="6550659" h="1272539">
                  <a:moveTo>
                    <a:pt x="0" y="211836"/>
                  </a:moveTo>
                  <a:lnTo>
                    <a:pt x="6550152" y="211836"/>
                  </a:lnTo>
                </a:path>
                <a:path w="6550659" h="1272539">
                  <a:moveTo>
                    <a:pt x="0" y="0"/>
                  </a:moveTo>
                  <a:lnTo>
                    <a:pt x="6550152" y="0"/>
                  </a:lnTo>
                </a:path>
              </a:pathLst>
            </a:custGeom>
            <a:ln w="9525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278636" y="3544823"/>
              <a:ext cx="6550659" cy="0"/>
            </a:xfrm>
            <a:custGeom>
              <a:avLst/>
              <a:gdLst/>
              <a:ahLst/>
              <a:cxnLst/>
              <a:rect l="l" t="t" r="r" b="b"/>
              <a:pathLst>
                <a:path w="6550659">
                  <a:moveTo>
                    <a:pt x="0" y="0"/>
                  </a:moveTo>
                  <a:lnTo>
                    <a:pt x="6550152" y="0"/>
                  </a:lnTo>
                </a:path>
              </a:pathLst>
            </a:custGeom>
            <a:ln w="9525">
              <a:solidFill>
                <a:srgbClr val="E7E7E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933194" y="2222753"/>
              <a:ext cx="5241290" cy="466725"/>
            </a:xfrm>
            <a:custGeom>
              <a:avLst/>
              <a:gdLst/>
              <a:ahLst/>
              <a:cxnLst/>
              <a:rect l="l" t="t" r="r" b="b"/>
              <a:pathLst>
                <a:path w="5241290" h="466725">
                  <a:moveTo>
                    <a:pt x="0" y="47244"/>
                  </a:moveTo>
                  <a:lnTo>
                    <a:pt x="1310639" y="0"/>
                  </a:lnTo>
                  <a:lnTo>
                    <a:pt x="2619756" y="92963"/>
                  </a:lnTo>
                  <a:lnTo>
                    <a:pt x="3930396" y="466344"/>
                  </a:lnTo>
                  <a:lnTo>
                    <a:pt x="5241035" y="384048"/>
                  </a:lnTo>
                </a:path>
              </a:pathLst>
            </a:custGeom>
            <a:ln w="28575">
              <a:solidFill>
                <a:srgbClr val="08715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92427" y="2228341"/>
              <a:ext cx="81534" cy="8153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03066" y="2181097"/>
              <a:ext cx="81533" cy="81534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12182" y="2274061"/>
              <a:ext cx="81533" cy="81534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22822" y="2647441"/>
              <a:ext cx="81534" cy="8153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133463" y="2565145"/>
              <a:ext cx="81533" cy="81533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1819910" y="2026158"/>
            <a:ext cx="24066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900" spc="-45" dirty="0">
                <a:solidFill>
                  <a:srgbClr val="868686"/>
                </a:solidFill>
                <a:latin typeface="Calibri"/>
                <a:cs typeface="Calibri"/>
              </a:rPr>
              <a:t>3,005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750686" y="2444241"/>
            <a:ext cx="24066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900" spc="-45" dirty="0">
                <a:solidFill>
                  <a:srgbClr val="868686"/>
                </a:solidFill>
                <a:latin typeface="Calibri"/>
                <a:cs typeface="Calibri"/>
              </a:rPr>
              <a:t>2,019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060692" y="2361946"/>
            <a:ext cx="24066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900" spc="-45" dirty="0">
                <a:solidFill>
                  <a:srgbClr val="868686"/>
                </a:solidFill>
                <a:latin typeface="Calibri"/>
                <a:cs typeface="Calibri"/>
              </a:rPr>
              <a:t>2,213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967435" y="1894713"/>
            <a:ext cx="216535" cy="1721485"/>
          </a:xfrm>
          <a:prstGeom prst="rect">
            <a:avLst/>
          </a:prstGeom>
        </p:spPr>
        <p:txBody>
          <a:bodyPr vert="horz" wrap="square" lIns="0" tIns="86995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685"/>
              </a:spcBef>
            </a:pPr>
            <a:r>
              <a:rPr sz="900" spc="-65" dirty="0">
                <a:solidFill>
                  <a:srgbClr val="969696"/>
                </a:solidFill>
                <a:latin typeface="Calibri"/>
                <a:cs typeface="Calibri"/>
              </a:rPr>
              <a:t>3500</a:t>
            </a:r>
            <a:endParaRPr sz="900">
              <a:latin typeface="Calibri"/>
              <a:cs typeface="Calibri"/>
            </a:endParaRPr>
          </a:p>
          <a:p>
            <a:pPr marR="5080" algn="r">
              <a:lnSpc>
                <a:spcPct val="100000"/>
              </a:lnSpc>
              <a:spcBef>
                <a:spcPts val="590"/>
              </a:spcBef>
            </a:pPr>
            <a:r>
              <a:rPr sz="900" spc="-65" dirty="0">
                <a:solidFill>
                  <a:srgbClr val="969696"/>
                </a:solidFill>
                <a:latin typeface="Calibri"/>
                <a:cs typeface="Calibri"/>
              </a:rPr>
              <a:t>3000</a:t>
            </a:r>
            <a:endParaRPr sz="900">
              <a:latin typeface="Calibri"/>
              <a:cs typeface="Calibri"/>
            </a:endParaRPr>
          </a:p>
          <a:p>
            <a:pPr marR="5080" algn="r">
              <a:lnSpc>
                <a:spcPct val="100000"/>
              </a:lnSpc>
              <a:spcBef>
                <a:spcPts val="590"/>
              </a:spcBef>
            </a:pPr>
            <a:r>
              <a:rPr sz="900" spc="-65" dirty="0">
                <a:solidFill>
                  <a:srgbClr val="969696"/>
                </a:solidFill>
                <a:latin typeface="Calibri"/>
                <a:cs typeface="Calibri"/>
              </a:rPr>
              <a:t>2500</a:t>
            </a:r>
            <a:endParaRPr sz="900">
              <a:latin typeface="Calibri"/>
              <a:cs typeface="Calibri"/>
            </a:endParaRPr>
          </a:p>
          <a:p>
            <a:pPr marR="5080" algn="r">
              <a:lnSpc>
                <a:spcPct val="100000"/>
              </a:lnSpc>
              <a:spcBef>
                <a:spcPts val="590"/>
              </a:spcBef>
            </a:pPr>
            <a:r>
              <a:rPr sz="900" spc="-65" dirty="0">
                <a:solidFill>
                  <a:srgbClr val="969696"/>
                </a:solidFill>
                <a:latin typeface="Calibri"/>
                <a:cs typeface="Calibri"/>
              </a:rPr>
              <a:t>2000</a:t>
            </a:r>
            <a:endParaRPr sz="900">
              <a:latin typeface="Calibri"/>
              <a:cs typeface="Calibri"/>
            </a:endParaRPr>
          </a:p>
          <a:p>
            <a:pPr marR="5080" algn="r">
              <a:lnSpc>
                <a:spcPct val="100000"/>
              </a:lnSpc>
              <a:spcBef>
                <a:spcPts val="590"/>
              </a:spcBef>
            </a:pPr>
            <a:r>
              <a:rPr sz="900" spc="-65" dirty="0">
                <a:solidFill>
                  <a:srgbClr val="969696"/>
                </a:solidFill>
                <a:latin typeface="Calibri"/>
                <a:cs typeface="Calibri"/>
              </a:rPr>
              <a:t>1500</a:t>
            </a:r>
            <a:endParaRPr sz="900">
              <a:latin typeface="Calibri"/>
              <a:cs typeface="Calibri"/>
            </a:endParaRPr>
          </a:p>
          <a:p>
            <a:pPr marR="5080" algn="r">
              <a:lnSpc>
                <a:spcPct val="100000"/>
              </a:lnSpc>
              <a:spcBef>
                <a:spcPts val="585"/>
              </a:spcBef>
            </a:pPr>
            <a:r>
              <a:rPr sz="900" spc="-65" dirty="0">
                <a:solidFill>
                  <a:srgbClr val="969696"/>
                </a:solidFill>
                <a:latin typeface="Calibri"/>
                <a:cs typeface="Calibri"/>
              </a:rPr>
              <a:t>1000</a:t>
            </a:r>
            <a:endParaRPr sz="900">
              <a:latin typeface="Calibri"/>
              <a:cs typeface="Calibri"/>
            </a:endParaRPr>
          </a:p>
          <a:p>
            <a:pPr marR="5080" algn="r">
              <a:lnSpc>
                <a:spcPct val="100000"/>
              </a:lnSpc>
              <a:spcBef>
                <a:spcPts val="590"/>
              </a:spcBef>
            </a:pPr>
            <a:r>
              <a:rPr sz="900" spc="-25" dirty="0">
                <a:solidFill>
                  <a:srgbClr val="969696"/>
                </a:solidFill>
                <a:latin typeface="Calibri"/>
                <a:cs typeface="Calibri"/>
              </a:rPr>
              <a:t>500</a:t>
            </a:r>
            <a:endParaRPr sz="900">
              <a:latin typeface="Calibri"/>
              <a:cs typeface="Calibri"/>
            </a:endParaRPr>
          </a:p>
          <a:p>
            <a:pPr marR="5080" algn="r">
              <a:lnSpc>
                <a:spcPct val="100000"/>
              </a:lnSpc>
              <a:spcBef>
                <a:spcPts val="590"/>
              </a:spcBef>
            </a:pPr>
            <a:r>
              <a:rPr sz="900" spc="-50" dirty="0">
                <a:solidFill>
                  <a:srgbClr val="969696"/>
                </a:solidFill>
                <a:latin typeface="Calibri"/>
                <a:cs typeface="Calibri"/>
              </a:rPr>
              <a:t>0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832482" y="3606165"/>
            <a:ext cx="545655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  <a:tabLst>
                <a:tab pos="1310005" algn="l"/>
                <a:tab pos="2620010" algn="l"/>
                <a:tab pos="3930015" algn="l"/>
                <a:tab pos="5240020" algn="l"/>
              </a:tabLst>
            </a:pPr>
            <a:r>
              <a:rPr sz="900" spc="-20" dirty="0">
                <a:solidFill>
                  <a:srgbClr val="969696"/>
                </a:solidFill>
                <a:latin typeface="Calibri"/>
                <a:cs typeface="Calibri"/>
              </a:rPr>
              <a:t>2017</a:t>
            </a:r>
            <a:r>
              <a:rPr sz="900" dirty="0">
                <a:solidFill>
                  <a:srgbClr val="969696"/>
                </a:solidFill>
                <a:latin typeface="Calibri"/>
                <a:cs typeface="Calibri"/>
              </a:rPr>
              <a:t>	</a:t>
            </a:r>
            <a:r>
              <a:rPr sz="900" spc="-20" dirty="0">
                <a:solidFill>
                  <a:srgbClr val="969696"/>
                </a:solidFill>
                <a:latin typeface="Calibri"/>
                <a:cs typeface="Calibri"/>
              </a:rPr>
              <a:t>2018</a:t>
            </a:r>
            <a:r>
              <a:rPr sz="900" dirty="0">
                <a:solidFill>
                  <a:srgbClr val="969696"/>
                </a:solidFill>
                <a:latin typeface="Calibri"/>
                <a:cs typeface="Calibri"/>
              </a:rPr>
              <a:t>	</a:t>
            </a:r>
            <a:r>
              <a:rPr sz="900" spc="-20" dirty="0">
                <a:solidFill>
                  <a:srgbClr val="969696"/>
                </a:solidFill>
                <a:latin typeface="Calibri"/>
                <a:cs typeface="Calibri"/>
              </a:rPr>
              <a:t>2019</a:t>
            </a:r>
            <a:r>
              <a:rPr sz="900" dirty="0">
                <a:solidFill>
                  <a:srgbClr val="969696"/>
                </a:solidFill>
                <a:latin typeface="Calibri"/>
                <a:cs typeface="Calibri"/>
              </a:rPr>
              <a:t>	</a:t>
            </a:r>
            <a:r>
              <a:rPr sz="900" spc="-20" dirty="0">
                <a:solidFill>
                  <a:srgbClr val="969696"/>
                </a:solidFill>
                <a:latin typeface="Calibri"/>
                <a:cs typeface="Calibri"/>
              </a:rPr>
              <a:t>2020</a:t>
            </a:r>
            <a:r>
              <a:rPr sz="900" dirty="0">
                <a:solidFill>
                  <a:srgbClr val="969696"/>
                </a:solidFill>
                <a:latin typeface="Calibri"/>
                <a:cs typeface="Calibri"/>
              </a:rPr>
              <a:t>	</a:t>
            </a:r>
            <a:r>
              <a:rPr sz="900" spc="-45" dirty="0">
                <a:solidFill>
                  <a:srgbClr val="969696"/>
                </a:solidFill>
                <a:latin typeface="Calibri"/>
                <a:cs typeface="Calibri"/>
              </a:rPr>
              <a:t>2021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104895" y="1665808"/>
            <a:ext cx="2401570" cy="4762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77495">
              <a:lnSpc>
                <a:spcPct val="100000"/>
              </a:lnSpc>
              <a:spcBef>
                <a:spcPts val="105"/>
              </a:spcBef>
            </a:pPr>
            <a:r>
              <a:rPr sz="1400" spc="-100" dirty="0">
                <a:solidFill>
                  <a:srgbClr val="969696"/>
                </a:solidFill>
                <a:latin typeface="Calibri"/>
                <a:cs typeface="Calibri"/>
              </a:rPr>
              <a:t>$</a:t>
            </a:r>
            <a:r>
              <a:rPr sz="1400" spc="25" dirty="0">
                <a:solidFill>
                  <a:srgbClr val="969696"/>
                </a:solidFill>
                <a:latin typeface="Calibri"/>
                <a:cs typeface="Calibri"/>
              </a:rPr>
              <a:t> </a:t>
            </a:r>
            <a:r>
              <a:rPr sz="1400" spc="-90" dirty="0">
                <a:solidFill>
                  <a:srgbClr val="969696"/>
                </a:solidFill>
                <a:latin typeface="Calibri"/>
                <a:cs typeface="Calibri"/>
              </a:rPr>
              <a:t>Operating</a:t>
            </a:r>
            <a:r>
              <a:rPr sz="1400" spc="-15" dirty="0">
                <a:solidFill>
                  <a:srgbClr val="969696"/>
                </a:solidFill>
                <a:latin typeface="Calibri"/>
                <a:cs typeface="Calibri"/>
              </a:rPr>
              <a:t> </a:t>
            </a:r>
            <a:r>
              <a:rPr sz="1400" spc="-80" dirty="0">
                <a:solidFill>
                  <a:srgbClr val="969696"/>
                </a:solidFill>
                <a:latin typeface="Calibri"/>
                <a:cs typeface="Calibri"/>
              </a:rPr>
              <a:t>profit</a:t>
            </a:r>
            <a:r>
              <a:rPr sz="1400" dirty="0">
                <a:solidFill>
                  <a:srgbClr val="969696"/>
                </a:solidFill>
                <a:latin typeface="Calibri"/>
                <a:cs typeface="Calibri"/>
              </a:rPr>
              <a:t> </a:t>
            </a:r>
            <a:r>
              <a:rPr sz="1400" spc="-85" dirty="0">
                <a:solidFill>
                  <a:srgbClr val="969696"/>
                </a:solidFill>
                <a:latin typeface="Calibri"/>
                <a:cs typeface="Calibri"/>
              </a:rPr>
              <a:t>(million</a:t>
            </a:r>
            <a:r>
              <a:rPr sz="1400" spc="10" dirty="0">
                <a:solidFill>
                  <a:srgbClr val="969696"/>
                </a:solidFill>
                <a:latin typeface="Calibri"/>
                <a:cs typeface="Calibri"/>
              </a:rPr>
              <a:t> </a:t>
            </a:r>
            <a:r>
              <a:rPr sz="1400" spc="-25" dirty="0">
                <a:solidFill>
                  <a:srgbClr val="969696"/>
                </a:solidFill>
                <a:latin typeface="Calibri"/>
                <a:cs typeface="Calibri"/>
              </a:rPr>
              <a:t>euros)</a:t>
            </a:r>
            <a:endParaRPr sz="1400">
              <a:latin typeface="Calibri"/>
              <a:cs typeface="Calibri"/>
            </a:endParaRPr>
          </a:p>
          <a:p>
            <a:pPr marL="25400">
              <a:lnSpc>
                <a:spcPct val="100000"/>
              </a:lnSpc>
              <a:spcBef>
                <a:spcPts val="780"/>
              </a:spcBef>
              <a:tabLst>
                <a:tab pos="1334770" algn="l"/>
              </a:tabLst>
            </a:pPr>
            <a:r>
              <a:rPr sz="900" spc="-10" dirty="0">
                <a:solidFill>
                  <a:srgbClr val="868686"/>
                </a:solidFill>
                <a:latin typeface="Calibri"/>
                <a:cs typeface="Calibri"/>
              </a:rPr>
              <a:t>3,116</a:t>
            </a:r>
            <a:r>
              <a:rPr sz="900" dirty="0">
                <a:solidFill>
                  <a:srgbClr val="868686"/>
                </a:solidFill>
                <a:latin typeface="Calibri"/>
                <a:cs typeface="Calibri"/>
              </a:rPr>
              <a:t>	</a:t>
            </a:r>
            <a:r>
              <a:rPr sz="1350" spc="-30" baseline="-46296" dirty="0">
                <a:solidFill>
                  <a:srgbClr val="868686"/>
                </a:solidFill>
                <a:latin typeface="Calibri"/>
                <a:cs typeface="Calibri"/>
              </a:rPr>
              <a:t>2,899</a:t>
            </a:r>
            <a:endParaRPr sz="1350" baseline="-46296">
              <a:latin typeface="Calibri"/>
              <a:cs typeface="Calibri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803148" y="4009644"/>
            <a:ext cx="7187565" cy="2369820"/>
            <a:chOff x="803148" y="4009644"/>
            <a:chExt cx="7187565" cy="2369820"/>
          </a:xfrm>
        </p:grpSpPr>
        <p:pic>
          <p:nvPicPr>
            <p:cNvPr id="21" name="object 2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03148" y="4009644"/>
              <a:ext cx="7187183" cy="2369820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883920" y="4035552"/>
              <a:ext cx="7085330" cy="2268220"/>
            </a:xfrm>
            <a:custGeom>
              <a:avLst/>
              <a:gdLst/>
              <a:ahLst/>
              <a:cxnLst/>
              <a:rect l="l" t="t" r="r" b="b"/>
              <a:pathLst>
                <a:path w="7085330" h="2268220">
                  <a:moveTo>
                    <a:pt x="7085076" y="0"/>
                  </a:moveTo>
                  <a:lnTo>
                    <a:pt x="0" y="0"/>
                  </a:lnTo>
                  <a:lnTo>
                    <a:pt x="0" y="2267712"/>
                  </a:lnTo>
                  <a:lnTo>
                    <a:pt x="7085076" y="2267712"/>
                  </a:lnTo>
                  <a:lnTo>
                    <a:pt x="708507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392936" y="4509516"/>
              <a:ext cx="6436360" cy="1493520"/>
            </a:xfrm>
            <a:custGeom>
              <a:avLst/>
              <a:gdLst/>
              <a:ahLst/>
              <a:cxnLst/>
              <a:rect l="l" t="t" r="r" b="b"/>
              <a:pathLst>
                <a:path w="6436359" h="1493520">
                  <a:moveTo>
                    <a:pt x="0" y="1327403"/>
                  </a:moveTo>
                  <a:lnTo>
                    <a:pt x="6435852" y="1327403"/>
                  </a:lnTo>
                </a:path>
                <a:path w="6436359" h="1493520">
                  <a:moveTo>
                    <a:pt x="0" y="1161287"/>
                  </a:moveTo>
                  <a:lnTo>
                    <a:pt x="6435852" y="1161287"/>
                  </a:lnTo>
                </a:path>
                <a:path w="6436359" h="1493520">
                  <a:moveTo>
                    <a:pt x="0" y="996695"/>
                  </a:moveTo>
                  <a:lnTo>
                    <a:pt x="6435852" y="996695"/>
                  </a:lnTo>
                </a:path>
                <a:path w="6436359" h="1493520">
                  <a:moveTo>
                    <a:pt x="0" y="830579"/>
                  </a:moveTo>
                  <a:lnTo>
                    <a:pt x="6435852" y="830579"/>
                  </a:lnTo>
                </a:path>
                <a:path w="6436359" h="1493520">
                  <a:moveTo>
                    <a:pt x="0" y="664463"/>
                  </a:moveTo>
                  <a:lnTo>
                    <a:pt x="6435852" y="664463"/>
                  </a:lnTo>
                </a:path>
                <a:path w="6436359" h="1493520">
                  <a:moveTo>
                    <a:pt x="0" y="498347"/>
                  </a:moveTo>
                  <a:lnTo>
                    <a:pt x="6435852" y="498347"/>
                  </a:lnTo>
                </a:path>
                <a:path w="6436359" h="1493520">
                  <a:moveTo>
                    <a:pt x="0" y="332231"/>
                  </a:moveTo>
                  <a:lnTo>
                    <a:pt x="6435852" y="332231"/>
                  </a:lnTo>
                </a:path>
                <a:path w="6436359" h="1493520">
                  <a:moveTo>
                    <a:pt x="0" y="166115"/>
                  </a:moveTo>
                  <a:lnTo>
                    <a:pt x="6435852" y="166115"/>
                  </a:lnTo>
                </a:path>
                <a:path w="6436359" h="1493520">
                  <a:moveTo>
                    <a:pt x="0" y="0"/>
                  </a:moveTo>
                  <a:lnTo>
                    <a:pt x="6435852" y="0"/>
                  </a:lnTo>
                </a:path>
                <a:path w="6436359" h="1493520">
                  <a:moveTo>
                    <a:pt x="0" y="1493519"/>
                  </a:moveTo>
                  <a:lnTo>
                    <a:pt x="6435852" y="1493519"/>
                  </a:lnTo>
                </a:path>
              </a:pathLst>
            </a:custGeom>
            <a:ln w="9525">
              <a:solidFill>
                <a:srgbClr val="E7E7E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2036826" y="4700777"/>
              <a:ext cx="5148580" cy="431800"/>
            </a:xfrm>
            <a:custGeom>
              <a:avLst/>
              <a:gdLst/>
              <a:ahLst/>
              <a:cxnLst/>
              <a:rect l="l" t="t" r="r" b="b"/>
              <a:pathLst>
                <a:path w="5148580" h="431800">
                  <a:moveTo>
                    <a:pt x="0" y="33528"/>
                  </a:moveTo>
                  <a:lnTo>
                    <a:pt x="1286256" y="0"/>
                  </a:lnTo>
                </a:path>
                <a:path w="5148580" h="431800">
                  <a:moveTo>
                    <a:pt x="1286256" y="0"/>
                  </a:moveTo>
                  <a:lnTo>
                    <a:pt x="2574036" y="108204"/>
                  </a:lnTo>
                </a:path>
                <a:path w="5148580" h="431800">
                  <a:moveTo>
                    <a:pt x="2574036" y="108204"/>
                  </a:moveTo>
                  <a:lnTo>
                    <a:pt x="3861816" y="431292"/>
                  </a:lnTo>
                </a:path>
                <a:path w="5148580" h="431800">
                  <a:moveTo>
                    <a:pt x="3861816" y="431292"/>
                  </a:moveTo>
                  <a:lnTo>
                    <a:pt x="5148072" y="390144"/>
                  </a:lnTo>
                </a:path>
              </a:pathLst>
            </a:custGeom>
            <a:ln w="28575">
              <a:solidFill>
                <a:srgbClr val="5F5F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992756" y="4689475"/>
              <a:ext cx="88011" cy="88011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279140" y="4656836"/>
              <a:ext cx="87884" cy="87883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566919" y="4765040"/>
              <a:ext cx="87883" cy="87884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854700" y="5088127"/>
              <a:ext cx="87884" cy="87884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140956" y="5046980"/>
              <a:ext cx="87884" cy="87883"/>
            </a:xfrm>
            <a:prstGeom prst="rect">
              <a:avLst/>
            </a:prstGeom>
          </p:spPr>
        </p:pic>
      </p:grpSp>
      <p:sp>
        <p:nvSpPr>
          <p:cNvPr id="30" name="object 30"/>
          <p:cNvSpPr txBox="1"/>
          <p:nvPr/>
        </p:nvSpPr>
        <p:spPr>
          <a:xfrm>
            <a:off x="1878838" y="4490084"/>
            <a:ext cx="32893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900" spc="-30" dirty="0">
                <a:solidFill>
                  <a:srgbClr val="868686"/>
                </a:solidFill>
                <a:latin typeface="Calibri"/>
                <a:cs typeface="Calibri"/>
              </a:rPr>
              <a:t>15.30%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39" name="object 3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6347" rIns="0" bIns="0" rtlCol="0">
            <a:spAutoFit/>
          </a:bodyPr>
          <a:lstStyle/>
          <a:p>
            <a:pPr marL="2392045">
              <a:lnSpc>
                <a:spcPts val="1250"/>
              </a:lnSpc>
            </a:pPr>
            <a:fld id="{81D60167-4931-47E6-BA6A-407CBD079E47}" type="slidenum">
              <a:rPr spc="-25" dirty="0"/>
              <a:t>232</a:t>
            </a:fld>
            <a:endParaRPr spc="-25" dirty="0"/>
          </a:p>
        </p:txBody>
      </p:sp>
      <p:sp>
        <p:nvSpPr>
          <p:cNvPr id="40" name="object 4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/>
              <a:t>©</a:t>
            </a:r>
            <a:r>
              <a:rPr spc="-15" dirty="0"/>
              <a:t> </a:t>
            </a:r>
            <a:r>
              <a:rPr dirty="0"/>
              <a:t>The</a:t>
            </a:r>
            <a:r>
              <a:rPr spc="-30" dirty="0"/>
              <a:t> </a:t>
            </a:r>
            <a:r>
              <a:rPr dirty="0"/>
              <a:t>KPI</a:t>
            </a:r>
            <a:r>
              <a:rPr spc="-5" dirty="0"/>
              <a:t> </a:t>
            </a:r>
            <a:r>
              <a:rPr dirty="0"/>
              <a:t>Institute</a:t>
            </a:r>
            <a:r>
              <a:rPr spc="-20" dirty="0"/>
              <a:t> 2023</a:t>
            </a:r>
          </a:p>
        </p:txBody>
      </p:sp>
      <p:sp>
        <p:nvSpPr>
          <p:cNvPr id="31" name="object 31"/>
          <p:cNvSpPr txBox="1"/>
          <p:nvPr/>
        </p:nvSpPr>
        <p:spPr>
          <a:xfrm>
            <a:off x="3165982" y="4456938"/>
            <a:ext cx="32893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900" spc="-30" dirty="0">
                <a:solidFill>
                  <a:srgbClr val="868686"/>
                </a:solidFill>
                <a:latin typeface="Calibri"/>
                <a:cs typeface="Calibri"/>
              </a:rPr>
              <a:t>15.70%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4453382" y="4564760"/>
            <a:ext cx="32893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900" spc="-30" dirty="0">
                <a:solidFill>
                  <a:srgbClr val="868686"/>
                </a:solidFill>
                <a:latin typeface="Calibri"/>
                <a:cs typeface="Calibri"/>
              </a:rPr>
              <a:t>14.40%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5740653" y="4888483"/>
            <a:ext cx="32893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900" spc="-30" dirty="0">
                <a:solidFill>
                  <a:srgbClr val="868686"/>
                </a:solidFill>
                <a:latin typeface="Calibri"/>
                <a:cs typeface="Calibri"/>
              </a:rPr>
              <a:t>10.50%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7028053" y="4847082"/>
            <a:ext cx="32893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900" spc="-30" dirty="0">
                <a:solidFill>
                  <a:srgbClr val="868686"/>
                </a:solidFill>
                <a:latin typeface="Calibri"/>
                <a:cs typeface="Calibri"/>
              </a:rPr>
              <a:t>11.00%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967435" y="4389882"/>
            <a:ext cx="330835" cy="1685925"/>
          </a:xfrm>
          <a:prstGeom prst="rect">
            <a:avLst/>
          </a:prstGeom>
        </p:spPr>
        <p:txBody>
          <a:bodyPr vert="horz" wrap="square" lIns="0" tIns="412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25"/>
              </a:spcBef>
            </a:pPr>
            <a:r>
              <a:rPr sz="900" spc="-25" dirty="0">
                <a:solidFill>
                  <a:srgbClr val="969696"/>
                </a:solidFill>
                <a:latin typeface="Calibri"/>
                <a:cs typeface="Calibri"/>
              </a:rPr>
              <a:t>18.00%</a:t>
            </a:r>
            <a:endParaRPr sz="9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29"/>
              </a:spcBef>
            </a:pPr>
            <a:r>
              <a:rPr sz="900" spc="-25" dirty="0">
                <a:solidFill>
                  <a:srgbClr val="969696"/>
                </a:solidFill>
                <a:latin typeface="Calibri"/>
                <a:cs typeface="Calibri"/>
              </a:rPr>
              <a:t>16.00%</a:t>
            </a:r>
            <a:endParaRPr sz="9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29"/>
              </a:spcBef>
            </a:pPr>
            <a:r>
              <a:rPr sz="900" spc="-25" dirty="0">
                <a:solidFill>
                  <a:srgbClr val="969696"/>
                </a:solidFill>
                <a:latin typeface="Calibri"/>
                <a:cs typeface="Calibri"/>
              </a:rPr>
              <a:t>14.00%</a:t>
            </a:r>
            <a:endParaRPr sz="9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20"/>
              </a:spcBef>
            </a:pPr>
            <a:r>
              <a:rPr sz="900" spc="-25" dirty="0">
                <a:solidFill>
                  <a:srgbClr val="969696"/>
                </a:solidFill>
                <a:latin typeface="Calibri"/>
                <a:cs typeface="Calibri"/>
              </a:rPr>
              <a:t>12.00%</a:t>
            </a:r>
            <a:endParaRPr sz="9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29"/>
              </a:spcBef>
            </a:pPr>
            <a:r>
              <a:rPr sz="900" spc="-25" dirty="0">
                <a:solidFill>
                  <a:srgbClr val="969696"/>
                </a:solidFill>
                <a:latin typeface="Calibri"/>
                <a:cs typeface="Calibri"/>
              </a:rPr>
              <a:t>10.00%</a:t>
            </a:r>
            <a:endParaRPr sz="900">
              <a:latin typeface="Calibri"/>
              <a:cs typeface="Calibri"/>
            </a:endParaRPr>
          </a:p>
          <a:p>
            <a:pPr marL="50165">
              <a:lnSpc>
                <a:spcPct val="100000"/>
              </a:lnSpc>
              <a:spcBef>
                <a:spcPts val="225"/>
              </a:spcBef>
            </a:pPr>
            <a:r>
              <a:rPr sz="900" spc="-20" dirty="0">
                <a:solidFill>
                  <a:srgbClr val="969696"/>
                </a:solidFill>
                <a:latin typeface="Calibri"/>
                <a:cs typeface="Calibri"/>
              </a:rPr>
              <a:t>8.00%</a:t>
            </a:r>
            <a:endParaRPr sz="900">
              <a:latin typeface="Calibri"/>
              <a:cs typeface="Calibri"/>
            </a:endParaRPr>
          </a:p>
          <a:p>
            <a:pPr marL="50165">
              <a:lnSpc>
                <a:spcPct val="100000"/>
              </a:lnSpc>
              <a:spcBef>
                <a:spcPts val="229"/>
              </a:spcBef>
            </a:pPr>
            <a:r>
              <a:rPr sz="900" spc="-20" dirty="0">
                <a:solidFill>
                  <a:srgbClr val="969696"/>
                </a:solidFill>
                <a:latin typeface="Calibri"/>
                <a:cs typeface="Calibri"/>
              </a:rPr>
              <a:t>6.00%</a:t>
            </a:r>
            <a:endParaRPr sz="900">
              <a:latin typeface="Calibri"/>
              <a:cs typeface="Calibri"/>
            </a:endParaRPr>
          </a:p>
          <a:p>
            <a:pPr marL="50165">
              <a:lnSpc>
                <a:spcPct val="100000"/>
              </a:lnSpc>
              <a:spcBef>
                <a:spcPts val="225"/>
              </a:spcBef>
            </a:pPr>
            <a:r>
              <a:rPr sz="900" spc="-20" dirty="0">
                <a:solidFill>
                  <a:srgbClr val="969696"/>
                </a:solidFill>
                <a:latin typeface="Calibri"/>
                <a:cs typeface="Calibri"/>
              </a:rPr>
              <a:t>4.00%</a:t>
            </a:r>
            <a:endParaRPr sz="900">
              <a:latin typeface="Calibri"/>
              <a:cs typeface="Calibri"/>
            </a:endParaRPr>
          </a:p>
          <a:p>
            <a:pPr marL="50165">
              <a:lnSpc>
                <a:spcPct val="100000"/>
              </a:lnSpc>
              <a:spcBef>
                <a:spcPts val="229"/>
              </a:spcBef>
            </a:pPr>
            <a:r>
              <a:rPr sz="900" spc="-20" dirty="0">
                <a:solidFill>
                  <a:srgbClr val="969696"/>
                </a:solidFill>
                <a:latin typeface="Calibri"/>
                <a:cs typeface="Calibri"/>
              </a:rPr>
              <a:t>2.00%</a:t>
            </a:r>
            <a:endParaRPr sz="900">
              <a:latin typeface="Calibri"/>
              <a:cs typeface="Calibri"/>
            </a:endParaRPr>
          </a:p>
          <a:p>
            <a:pPr marL="50165">
              <a:lnSpc>
                <a:spcPct val="100000"/>
              </a:lnSpc>
              <a:spcBef>
                <a:spcPts val="225"/>
              </a:spcBef>
            </a:pPr>
            <a:r>
              <a:rPr sz="900" spc="-20" dirty="0">
                <a:solidFill>
                  <a:srgbClr val="969696"/>
                </a:solidFill>
                <a:latin typeface="Calibri"/>
                <a:cs typeface="Calibri"/>
              </a:rPr>
              <a:t>0.00%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225653" y="6065926"/>
            <a:ext cx="7075170" cy="4483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09420">
              <a:lnSpc>
                <a:spcPct val="100000"/>
              </a:lnSpc>
              <a:spcBef>
                <a:spcPts val="100"/>
              </a:spcBef>
              <a:tabLst>
                <a:tab pos="2996565" algn="l"/>
                <a:tab pos="4284345" algn="l"/>
                <a:tab pos="5571490" algn="l"/>
                <a:tab pos="6858634" algn="l"/>
              </a:tabLst>
            </a:pPr>
            <a:r>
              <a:rPr sz="900" spc="-20" dirty="0">
                <a:solidFill>
                  <a:srgbClr val="969696"/>
                </a:solidFill>
                <a:latin typeface="Calibri"/>
                <a:cs typeface="Calibri"/>
              </a:rPr>
              <a:t>2017</a:t>
            </a:r>
            <a:r>
              <a:rPr sz="900" dirty="0">
                <a:solidFill>
                  <a:srgbClr val="969696"/>
                </a:solidFill>
                <a:latin typeface="Calibri"/>
                <a:cs typeface="Calibri"/>
              </a:rPr>
              <a:t>	</a:t>
            </a:r>
            <a:r>
              <a:rPr sz="900" spc="-20" dirty="0">
                <a:solidFill>
                  <a:srgbClr val="969696"/>
                </a:solidFill>
                <a:latin typeface="Calibri"/>
                <a:cs typeface="Calibri"/>
              </a:rPr>
              <a:t>2018</a:t>
            </a:r>
            <a:r>
              <a:rPr sz="900" dirty="0">
                <a:solidFill>
                  <a:srgbClr val="969696"/>
                </a:solidFill>
                <a:latin typeface="Calibri"/>
                <a:cs typeface="Calibri"/>
              </a:rPr>
              <a:t>	</a:t>
            </a:r>
            <a:r>
              <a:rPr sz="900" spc="-20" dirty="0">
                <a:solidFill>
                  <a:srgbClr val="969696"/>
                </a:solidFill>
                <a:latin typeface="Calibri"/>
                <a:cs typeface="Calibri"/>
              </a:rPr>
              <a:t>2019</a:t>
            </a:r>
            <a:r>
              <a:rPr sz="900" dirty="0">
                <a:solidFill>
                  <a:srgbClr val="969696"/>
                </a:solidFill>
                <a:latin typeface="Calibri"/>
                <a:cs typeface="Calibri"/>
              </a:rPr>
              <a:t>	</a:t>
            </a:r>
            <a:r>
              <a:rPr sz="900" spc="-20" dirty="0">
                <a:solidFill>
                  <a:srgbClr val="969696"/>
                </a:solidFill>
                <a:latin typeface="Calibri"/>
                <a:cs typeface="Calibri"/>
              </a:rPr>
              <a:t>2020</a:t>
            </a:r>
            <a:r>
              <a:rPr sz="900" dirty="0">
                <a:solidFill>
                  <a:srgbClr val="969696"/>
                </a:solidFill>
                <a:latin typeface="Calibri"/>
                <a:cs typeface="Calibri"/>
              </a:rPr>
              <a:t>	</a:t>
            </a:r>
            <a:r>
              <a:rPr sz="900" spc="-45" dirty="0">
                <a:solidFill>
                  <a:srgbClr val="969696"/>
                </a:solidFill>
                <a:latin typeface="Calibri"/>
                <a:cs typeface="Calibri"/>
              </a:rPr>
              <a:t>2021</a:t>
            </a:r>
            <a:endParaRPr sz="9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70"/>
              </a:spcBef>
            </a:pPr>
            <a:endParaRPr sz="9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900" i="1" spc="-100" dirty="0">
                <a:solidFill>
                  <a:srgbClr val="5F5F5F"/>
                </a:solidFill>
                <a:latin typeface="Lucida Sans"/>
                <a:cs typeface="Lucida Sans"/>
              </a:rPr>
              <a:t>Source:</a:t>
            </a:r>
            <a:r>
              <a:rPr sz="900" i="1" spc="-55" dirty="0">
                <a:solidFill>
                  <a:srgbClr val="5F5F5F"/>
                </a:solidFill>
                <a:latin typeface="Lucida Sans"/>
                <a:cs typeface="Lucida Sans"/>
              </a:rPr>
              <a:t> </a:t>
            </a:r>
            <a:r>
              <a:rPr sz="900" i="1" spc="-90" dirty="0">
                <a:solidFill>
                  <a:srgbClr val="5F5F5F"/>
                </a:solidFill>
                <a:latin typeface="Lucida Sans"/>
                <a:cs typeface="Lucida Sans"/>
              </a:rPr>
              <a:t>Henkel</a:t>
            </a:r>
            <a:r>
              <a:rPr sz="900" i="1" spc="-70" dirty="0">
                <a:solidFill>
                  <a:srgbClr val="5F5F5F"/>
                </a:solidFill>
                <a:latin typeface="Lucida Sans"/>
                <a:cs typeface="Lucida Sans"/>
              </a:rPr>
              <a:t> </a:t>
            </a:r>
            <a:r>
              <a:rPr sz="900" i="1" spc="-105" dirty="0">
                <a:solidFill>
                  <a:srgbClr val="5F5F5F"/>
                </a:solidFill>
                <a:latin typeface="Lucida Sans"/>
                <a:cs typeface="Lucida Sans"/>
              </a:rPr>
              <a:t>Annual</a:t>
            </a:r>
            <a:r>
              <a:rPr sz="900" i="1" spc="-55" dirty="0">
                <a:solidFill>
                  <a:srgbClr val="5F5F5F"/>
                </a:solidFill>
                <a:latin typeface="Lucida Sans"/>
                <a:cs typeface="Lucida Sans"/>
              </a:rPr>
              <a:t> </a:t>
            </a:r>
            <a:r>
              <a:rPr sz="900" i="1" spc="-90" dirty="0">
                <a:solidFill>
                  <a:srgbClr val="5F5F5F"/>
                </a:solidFill>
                <a:latin typeface="Lucida Sans"/>
                <a:cs typeface="Lucida Sans"/>
              </a:rPr>
              <a:t>Report</a:t>
            </a:r>
            <a:r>
              <a:rPr sz="900" i="1" spc="-70" dirty="0">
                <a:solidFill>
                  <a:srgbClr val="5F5F5F"/>
                </a:solidFill>
                <a:latin typeface="Lucida Sans"/>
                <a:cs typeface="Lucida Sans"/>
              </a:rPr>
              <a:t> </a:t>
            </a:r>
            <a:r>
              <a:rPr sz="900" i="1" spc="-10" dirty="0">
                <a:solidFill>
                  <a:srgbClr val="5F5F5F"/>
                </a:solidFill>
                <a:latin typeface="Lucida Sans"/>
                <a:cs typeface="Lucida Sans"/>
              </a:rPr>
              <a:t>(2021)</a:t>
            </a:r>
            <a:endParaRPr sz="900">
              <a:latin typeface="Lucida Sans"/>
              <a:cs typeface="Lucida Sans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3585336" y="4115511"/>
            <a:ext cx="169291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1400" spc="90" dirty="0">
                <a:solidFill>
                  <a:srgbClr val="969696"/>
                </a:solidFill>
                <a:latin typeface="Calibri"/>
                <a:cs typeface="Calibri"/>
              </a:rPr>
              <a:t>%</a:t>
            </a:r>
            <a:r>
              <a:rPr sz="1400" dirty="0">
                <a:solidFill>
                  <a:srgbClr val="969696"/>
                </a:solidFill>
                <a:latin typeface="Calibri"/>
                <a:cs typeface="Calibri"/>
              </a:rPr>
              <a:t> </a:t>
            </a:r>
            <a:r>
              <a:rPr sz="1400" spc="-85" dirty="0">
                <a:solidFill>
                  <a:srgbClr val="969696"/>
                </a:solidFill>
                <a:latin typeface="Calibri"/>
                <a:cs typeface="Calibri"/>
              </a:rPr>
              <a:t>Operating</a:t>
            </a:r>
            <a:r>
              <a:rPr sz="1400" spc="-40" dirty="0">
                <a:solidFill>
                  <a:srgbClr val="969696"/>
                </a:solidFill>
                <a:latin typeface="Calibri"/>
                <a:cs typeface="Calibri"/>
              </a:rPr>
              <a:t> </a:t>
            </a:r>
            <a:r>
              <a:rPr sz="1400" spc="-80" dirty="0">
                <a:solidFill>
                  <a:srgbClr val="969696"/>
                </a:solidFill>
                <a:latin typeface="Calibri"/>
                <a:cs typeface="Calibri"/>
              </a:rPr>
              <a:t>profit</a:t>
            </a:r>
            <a:r>
              <a:rPr sz="1400" spc="-25" dirty="0">
                <a:solidFill>
                  <a:srgbClr val="969696"/>
                </a:solidFill>
                <a:latin typeface="Calibri"/>
                <a:cs typeface="Calibri"/>
              </a:rPr>
              <a:t> </a:t>
            </a:r>
            <a:r>
              <a:rPr sz="1400" spc="-65" dirty="0">
                <a:solidFill>
                  <a:srgbClr val="969696"/>
                </a:solidFill>
                <a:latin typeface="Calibri"/>
                <a:cs typeface="Calibri"/>
              </a:rPr>
              <a:t>margin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370433" y="1108913"/>
            <a:ext cx="223647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Useful</a:t>
            </a:r>
            <a:r>
              <a:rPr sz="1600" spc="-15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for</a:t>
            </a:r>
            <a:r>
              <a:rPr sz="1600" spc="-14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5" dirty="0">
                <a:solidFill>
                  <a:srgbClr val="5F5F5F"/>
                </a:solidFill>
                <a:latin typeface="Tahoma"/>
                <a:cs typeface="Tahoma"/>
              </a:rPr>
              <a:t>tracking</a:t>
            </a:r>
            <a:r>
              <a:rPr sz="1600" spc="-13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trends</a:t>
            </a:r>
            <a:endParaRPr sz="16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5803" y="661796"/>
            <a:ext cx="22345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5.</a:t>
            </a:r>
            <a:r>
              <a:rPr spc="-55" dirty="0"/>
              <a:t> </a:t>
            </a:r>
            <a:r>
              <a:rPr spc="270" dirty="0"/>
              <a:t>PIE</a:t>
            </a:r>
            <a:r>
              <a:rPr spc="-55" dirty="0"/>
              <a:t> </a:t>
            </a:r>
            <a:r>
              <a:rPr spc="155" dirty="0"/>
              <a:t>CHARTS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90245" y="1145793"/>
            <a:ext cx="403161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Useful</a:t>
            </a:r>
            <a:r>
              <a:rPr sz="1600" spc="-17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for</a:t>
            </a:r>
            <a:r>
              <a:rPr sz="1600" spc="-16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35" dirty="0">
                <a:solidFill>
                  <a:srgbClr val="5F5F5F"/>
                </a:solidFill>
                <a:latin typeface="Tahoma"/>
                <a:cs typeface="Tahoma"/>
              </a:rPr>
              <a:t>comparing</a:t>
            </a:r>
            <a:r>
              <a:rPr sz="1600" spc="-17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different</a:t>
            </a:r>
            <a:r>
              <a:rPr sz="1600" spc="-19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parts</a:t>
            </a:r>
            <a:r>
              <a:rPr sz="1600" spc="-16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of</a:t>
            </a:r>
            <a:r>
              <a:rPr sz="1600" spc="-16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75" dirty="0">
                <a:solidFill>
                  <a:srgbClr val="5F5F5F"/>
                </a:solidFill>
                <a:latin typeface="Tahoma"/>
                <a:cs typeface="Tahoma"/>
              </a:rPr>
              <a:t>a</a:t>
            </a:r>
            <a:r>
              <a:rPr sz="1600" spc="-16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whole</a:t>
            </a:r>
            <a:endParaRPr sz="1600">
              <a:latin typeface="Tahoma"/>
              <a:cs typeface="Tahoma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217675" y="2459735"/>
            <a:ext cx="2531745" cy="2540635"/>
            <a:chOff x="1217675" y="2459735"/>
            <a:chExt cx="2531745" cy="254063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41385" y="2478012"/>
              <a:ext cx="1307717" cy="249481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17675" y="3227831"/>
              <a:ext cx="1478280" cy="177241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07591" y="2467355"/>
              <a:ext cx="1231392" cy="131368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56103" y="2459735"/>
              <a:ext cx="187451" cy="1325880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2517139" y="2491485"/>
              <a:ext cx="1214755" cy="2419350"/>
            </a:xfrm>
            <a:custGeom>
              <a:avLst/>
              <a:gdLst/>
              <a:ahLst/>
              <a:cxnLst/>
              <a:rect l="l" t="t" r="r" b="b"/>
              <a:pathLst>
                <a:path w="1214754" h="2419350">
                  <a:moveTo>
                    <a:pt x="0" y="0"/>
                  </a:moveTo>
                  <a:lnTo>
                    <a:pt x="0" y="1214246"/>
                  </a:lnTo>
                  <a:lnTo>
                    <a:pt x="152146" y="2418841"/>
                  </a:lnTo>
                  <a:lnTo>
                    <a:pt x="199740" y="2411879"/>
                  </a:lnTo>
                  <a:lnTo>
                    <a:pt x="246672" y="2403128"/>
                  </a:lnTo>
                  <a:lnTo>
                    <a:pt x="292906" y="2392627"/>
                  </a:lnTo>
                  <a:lnTo>
                    <a:pt x="338410" y="2380412"/>
                  </a:lnTo>
                  <a:lnTo>
                    <a:pt x="383151" y="2366522"/>
                  </a:lnTo>
                  <a:lnTo>
                    <a:pt x="427095" y="2350994"/>
                  </a:lnTo>
                  <a:lnTo>
                    <a:pt x="470210" y="2333866"/>
                  </a:lnTo>
                  <a:lnTo>
                    <a:pt x="512461" y="2315175"/>
                  </a:lnTo>
                  <a:lnTo>
                    <a:pt x="553817" y="2294959"/>
                  </a:lnTo>
                  <a:lnTo>
                    <a:pt x="594244" y="2273256"/>
                  </a:lnTo>
                  <a:lnTo>
                    <a:pt x="633708" y="2250102"/>
                  </a:lnTo>
                  <a:lnTo>
                    <a:pt x="672177" y="2225536"/>
                  </a:lnTo>
                  <a:lnTo>
                    <a:pt x="709617" y="2199596"/>
                  </a:lnTo>
                  <a:lnTo>
                    <a:pt x="745995" y="2172318"/>
                  </a:lnTo>
                  <a:lnTo>
                    <a:pt x="781278" y="2143741"/>
                  </a:lnTo>
                  <a:lnTo>
                    <a:pt x="815433" y="2113902"/>
                  </a:lnTo>
                  <a:lnTo>
                    <a:pt x="848426" y="2082838"/>
                  </a:lnTo>
                  <a:lnTo>
                    <a:pt x="880225" y="2050588"/>
                  </a:lnTo>
                  <a:lnTo>
                    <a:pt x="910796" y="2017188"/>
                  </a:lnTo>
                  <a:lnTo>
                    <a:pt x="940106" y="1982677"/>
                  </a:lnTo>
                  <a:lnTo>
                    <a:pt x="968122" y="1947092"/>
                  </a:lnTo>
                  <a:lnTo>
                    <a:pt x="994811" y="1910470"/>
                  </a:lnTo>
                  <a:lnTo>
                    <a:pt x="1020139" y="1872850"/>
                  </a:lnTo>
                  <a:lnTo>
                    <a:pt x="1044073" y="1834268"/>
                  </a:lnTo>
                  <a:lnTo>
                    <a:pt x="1066581" y="1794763"/>
                  </a:lnTo>
                  <a:lnTo>
                    <a:pt x="1087629" y="1754371"/>
                  </a:lnTo>
                  <a:lnTo>
                    <a:pt x="1107184" y="1713132"/>
                  </a:lnTo>
                  <a:lnTo>
                    <a:pt x="1125212" y="1671081"/>
                  </a:lnTo>
                  <a:lnTo>
                    <a:pt x="1141681" y="1628257"/>
                  </a:lnTo>
                  <a:lnTo>
                    <a:pt x="1156557" y="1584697"/>
                  </a:lnTo>
                  <a:lnTo>
                    <a:pt x="1169807" y="1540440"/>
                  </a:lnTo>
                  <a:lnTo>
                    <a:pt x="1181398" y="1495521"/>
                  </a:lnTo>
                  <a:lnTo>
                    <a:pt x="1191297" y="1449980"/>
                  </a:lnTo>
                  <a:lnTo>
                    <a:pt x="1199470" y="1403854"/>
                  </a:lnTo>
                  <a:lnTo>
                    <a:pt x="1205885" y="1357180"/>
                  </a:lnTo>
                  <a:lnTo>
                    <a:pt x="1210508" y="1309995"/>
                  </a:lnTo>
                  <a:lnTo>
                    <a:pt x="1213306" y="1262338"/>
                  </a:lnTo>
                  <a:lnTo>
                    <a:pt x="1214247" y="1214246"/>
                  </a:lnTo>
                  <a:lnTo>
                    <a:pt x="1213327" y="1166571"/>
                  </a:lnTo>
                  <a:lnTo>
                    <a:pt x="1210593" y="1119360"/>
                  </a:lnTo>
                  <a:lnTo>
                    <a:pt x="1206077" y="1072649"/>
                  </a:lnTo>
                  <a:lnTo>
                    <a:pt x="1199812" y="1026470"/>
                  </a:lnTo>
                  <a:lnTo>
                    <a:pt x="1191834" y="980858"/>
                  </a:lnTo>
                  <a:lnTo>
                    <a:pt x="1182175" y="935847"/>
                  </a:lnTo>
                  <a:lnTo>
                    <a:pt x="1170869" y="891469"/>
                  </a:lnTo>
                  <a:lnTo>
                    <a:pt x="1157950" y="847759"/>
                  </a:lnTo>
                  <a:lnTo>
                    <a:pt x="1143452" y="804751"/>
                  </a:lnTo>
                  <a:lnTo>
                    <a:pt x="1127409" y="762478"/>
                  </a:lnTo>
                  <a:lnTo>
                    <a:pt x="1109853" y="720974"/>
                  </a:lnTo>
                  <a:lnTo>
                    <a:pt x="1090820" y="680273"/>
                  </a:lnTo>
                  <a:lnTo>
                    <a:pt x="1070343" y="640409"/>
                  </a:lnTo>
                  <a:lnTo>
                    <a:pt x="1048455" y="601415"/>
                  </a:lnTo>
                  <a:lnTo>
                    <a:pt x="1025191" y="563325"/>
                  </a:lnTo>
                  <a:lnTo>
                    <a:pt x="1000583" y="526173"/>
                  </a:lnTo>
                  <a:lnTo>
                    <a:pt x="974666" y="489993"/>
                  </a:lnTo>
                  <a:lnTo>
                    <a:pt x="947474" y="454818"/>
                  </a:lnTo>
                  <a:lnTo>
                    <a:pt x="919041" y="420682"/>
                  </a:lnTo>
                  <a:lnTo>
                    <a:pt x="889399" y="387619"/>
                  </a:lnTo>
                  <a:lnTo>
                    <a:pt x="858583" y="355663"/>
                  </a:lnTo>
                  <a:lnTo>
                    <a:pt x="826627" y="324847"/>
                  </a:lnTo>
                  <a:lnTo>
                    <a:pt x="793564" y="295205"/>
                  </a:lnTo>
                  <a:lnTo>
                    <a:pt x="759428" y="266772"/>
                  </a:lnTo>
                  <a:lnTo>
                    <a:pt x="724253" y="239580"/>
                  </a:lnTo>
                  <a:lnTo>
                    <a:pt x="688073" y="213663"/>
                  </a:lnTo>
                  <a:lnTo>
                    <a:pt x="650921" y="189055"/>
                  </a:lnTo>
                  <a:lnTo>
                    <a:pt x="612831" y="165791"/>
                  </a:lnTo>
                  <a:lnTo>
                    <a:pt x="573837" y="143903"/>
                  </a:lnTo>
                  <a:lnTo>
                    <a:pt x="533973" y="123426"/>
                  </a:lnTo>
                  <a:lnTo>
                    <a:pt x="493272" y="104393"/>
                  </a:lnTo>
                  <a:lnTo>
                    <a:pt x="451768" y="86837"/>
                  </a:lnTo>
                  <a:lnTo>
                    <a:pt x="409495" y="70794"/>
                  </a:lnTo>
                  <a:lnTo>
                    <a:pt x="366487" y="56296"/>
                  </a:lnTo>
                  <a:lnTo>
                    <a:pt x="322777" y="43377"/>
                  </a:lnTo>
                  <a:lnTo>
                    <a:pt x="278399" y="32071"/>
                  </a:lnTo>
                  <a:lnTo>
                    <a:pt x="233388" y="22412"/>
                  </a:lnTo>
                  <a:lnTo>
                    <a:pt x="187776" y="14434"/>
                  </a:lnTo>
                  <a:lnTo>
                    <a:pt x="141597" y="8169"/>
                  </a:lnTo>
                  <a:lnTo>
                    <a:pt x="94886" y="3653"/>
                  </a:lnTo>
                  <a:lnTo>
                    <a:pt x="47675" y="9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8715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517139" y="2491485"/>
              <a:ext cx="1214755" cy="2419350"/>
            </a:xfrm>
            <a:custGeom>
              <a:avLst/>
              <a:gdLst/>
              <a:ahLst/>
              <a:cxnLst/>
              <a:rect l="l" t="t" r="r" b="b"/>
              <a:pathLst>
                <a:path w="1214754" h="2419350">
                  <a:moveTo>
                    <a:pt x="0" y="0"/>
                  </a:moveTo>
                  <a:lnTo>
                    <a:pt x="47675" y="919"/>
                  </a:lnTo>
                  <a:lnTo>
                    <a:pt x="94886" y="3653"/>
                  </a:lnTo>
                  <a:lnTo>
                    <a:pt x="141597" y="8169"/>
                  </a:lnTo>
                  <a:lnTo>
                    <a:pt x="187776" y="14434"/>
                  </a:lnTo>
                  <a:lnTo>
                    <a:pt x="233388" y="22412"/>
                  </a:lnTo>
                  <a:lnTo>
                    <a:pt x="278399" y="32071"/>
                  </a:lnTo>
                  <a:lnTo>
                    <a:pt x="322777" y="43377"/>
                  </a:lnTo>
                  <a:lnTo>
                    <a:pt x="366487" y="56296"/>
                  </a:lnTo>
                  <a:lnTo>
                    <a:pt x="409495" y="70794"/>
                  </a:lnTo>
                  <a:lnTo>
                    <a:pt x="451768" y="86837"/>
                  </a:lnTo>
                  <a:lnTo>
                    <a:pt x="493272" y="104393"/>
                  </a:lnTo>
                  <a:lnTo>
                    <a:pt x="533973" y="123426"/>
                  </a:lnTo>
                  <a:lnTo>
                    <a:pt x="573837" y="143903"/>
                  </a:lnTo>
                  <a:lnTo>
                    <a:pt x="612831" y="165791"/>
                  </a:lnTo>
                  <a:lnTo>
                    <a:pt x="650921" y="189055"/>
                  </a:lnTo>
                  <a:lnTo>
                    <a:pt x="688073" y="213663"/>
                  </a:lnTo>
                  <a:lnTo>
                    <a:pt x="724253" y="239580"/>
                  </a:lnTo>
                  <a:lnTo>
                    <a:pt x="759428" y="266772"/>
                  </a:lnTo>
                  <a:lnTo>
                    <a:pt x="793564" y="295205"/>
                  </a:lnTo>
                  <a:lnTo>
                    <a:pt x="826627" y="324847"/>
                  </a:lnTo>
                  <a:lnTo>
                    <a:pt x="858583" y="355663"/>
                  </a:lnTo>
                  <a:lnTo>
                    <a:pt x="889399" y="387619"/>
                  </a:lnTo>
                  <a:lnTo>
                    <a:pt x="919041" y="420682"/>
                  </a:lnTo>
                  <a:lnTo>
                    <a:pt x="947474" y="454818"/>
                  </a:lnTo>
                  <a:lnTo>
                    <a:pt x="974666" y="489993"/>
                  </a:lnTo>
                  <a:lnTo>
                    <a:pt x="1000583" y="526173"/>
                  </a:lnTo>
                  <a:lnTo>
                    <a:pt x="1025191" y="563325"/>
                  </a:lnTo>
                  <a:lnTo>
                    <a:pt x="1048455" y="601415"/>
                  </a:lnTo>
                  <a:lnTo>
                    <a:pt x="1070343" y="640409"/>
                  </a:lnTo>
                  <a:lnTo>
                    <a:pt x="1090820" y="680273"/>
                  </a:lnTo>
                  <a:lnTo>
                    <a:pt x="1109853" y="720974"/>
                  </a:lnTo>
                  <a:lnTo>
                    <a:pt x="1127409" y="762478"/>
                  </a:lnTo>
                  <a:lnTo>
                    <a:pt x="1143452" y="804751"/>
                  </a:lnTo>
                  <a:lnTo>
                    <a:pt x="1157950" y="847759"/>
                  </a:lnTo>
                  <a:lnTo>
                    <a:pt x="1170869" y="891469"/>
                  </a:lnTo>
                  <a:lnTo>
                    <a:pt x="1182175" y="935847"/>
                  </a:lnTo>
                  <a:lnTo>
                    <a:pt x="1191834" y="980858"/>
                  </a:lnTo>
                  <a:lnTo>
                    <a:pt x="1199812" y="1026470"/>
                  </a:lnTo>
                  <a:lnTo>
                    <a:pt x="1206077" y="1072649"/>
                  </a:lnTo>
                  <a:lnTo>
                    <a:pt x="1210593" y="1119360"/>
                  </a:lnTo>
                  <a:lnTo>
                    <a:pt x="1213327" y="1166571"/>
                  </a:lnTo>
                  <a:lnTo>
                    <a:pt x="1214247" y="1214246"/>
                  </a:lnTo>
                  <a:lnTo>
                    <a:pt x="1213306" y="1262338"/>
                  </a:lnTo>
                  <a:lnTo>
                    <a:pt x="1210508" y="1309995"/>
                  </a:lnTo>
                  <a:lnTo>
                    <a:pt x="1205885" y="1357180"/>
                  </a:lnTo>
                  <a:lnTo>
                    <a:pt x="1199470" y="1403854"/>
                  </a:lnTo>
                  <a:lnTo>
                    <a:pt x="1191297" y="1449980"/>
                  </a:lnTo>
                  <a:lnTo>
                    <a:pt x="1181398" y="1495521"/>
                  </a:lnTo>
                  <a:lnTo>
                    <a:pt x="1169807" y="1540440"/>
                  </a:lnTo>
                  <a:lnTo>
                    <a:pt x="1156557" y="1584697"/>
                  </a:lnTo>
                  <a:lnTo>
                    <a:pt x="1141681" y="1628257"/>
                  </a:lnTo>
                  <a:lnTo>
                    <a:pt x="1125212" y="1671081"/>
                  </a:lnTo>
                  <a:lnTo>
                    <a:pt x="1107184" y="1713132"/>
                  </a:lnTo>
                  <a:lnTo>
                    <a:pt x="1087629" y="1754371"/>
                  </a:lnTo>
                  <a:lnTo>
                    <a:pt x="1066581" y="1794763"/>
                  </a:lnTo>
                  <a:lnTo>
                    <a:pt x="1044073" y="1834268"/>
                  </a:lnTo>
                  <a:lnTo>
                    <a:pt x="1020139" y="1872850"/>
                  </a:lnTo>
                  <a:lnTo>
                    <a:pt x="994811" y="1910470"/>
                  </a:lnTo>
                  <a:lnTo>
                    <a:pt x="968122" y="1947092"/>
                  </a:lnTo>
                  <a:lnTo>
                    <a:pt x="940106" y="1982677"/>
                  </a:lnTo>
                  <a:lnTo>
                    <a:pt x="910796" y="2017188"/>
                  </a:lnTo>
                  <a:lnTo>
                    <a:pt x="880225" y="2050588"/>
                  </a:lnTo>
                  <a:lnTo>
                    <a:pt x="848426" y="2082838"/>
                  </a:lnTo>
                  <a:lnTo>
                    <a:pt x="815433" y="2113902"/>
                  </a:lnTo>
                  <a:lnTo>
                    <a:pt x="781278" y="2143741"/>
                  </a:lnTo>
                  <a:lnTo>
                    <a:pt x="745995" y="2172318"/>
                  </a:lnTo>
                  <a:lnTo>
                    <a:pt x="709617" y="2199596"/>
                  </a:lnTo>
                  <a:lnTo>
                    <a:pt x="672177" y="2225536"/>
                  </a:lnTo>
                  <a:lnTo>
                    <a:pt x="633708" y="2250102"/>
                  </a:lnTo>
                  <a:lnTo>
                    <a:pt x="594244" y="2273256"/>
                  </a:lnTo>
                  <a:lnTo>
                    <a:pt x="553817" y="2294959"/>
                  </a:lnTo>
                  <a:lnTo>
                    <a:pt x="512461" y="2315175"/>
                  </a:lnTo>
                  <a:lnTo>
                    <a:pt x="470210" y="2333866"/>
                  </a:lnTo>
                  <a:lnTo>
                    <a:pt x="427095" y="2350994"/>
                  </a:lnTo>
                  <a:lnTo>
                    <a:pt x="383151" y="2366522"/>
                  </a:lnTo>
                  <a:lnTo>
                    <a:pt x="338410" y="2380412"/>
                  </a:lnTo>
                  <a:lnTo>
                    <a:pt x="292906" y="2392627"/>
                  </a:lnTo>
                  <a:lnTo>
                    <a:pt x="246672" y="2403128"/>
                  </a:lnTo>
                  <a:lnTo>
                    <a:pt x="199740" y="2411879"/>
                  </a:lnTo>
                  <a:lnTo>
                    <a:pt x="152146" y="2418841"/>
                  </a:lnTo>
                  <a:lnTo>
                    <a:pt x="0" y="1214246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09936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302958" y="3258692"/>
              <a:ext cx="1366520" cy="1661795"/>
            </a:xfrm>
            <a:custGeom>
              <a:avLst/>
              <a:gdLst/>
              <a:ahLst/>
              <a:cxnLst/>
              <a:rect l="l" t="t" r="r" b="b"/>
              <a:pathLst>
                <a:path w="1366520" h="1661795">
                  <a:moveTo>
                    <a:pt x="85278" y="0"/>
                  </a:moveTo>
                  <a:lnTo>
                    <a:pt x="67478" y="47878"/>
                  </a:lnTo>
                  <a:lnTo>
                    <a:pt x="51740" y="96348"/>
                  </a:lnTo>
                  <a:lnTo>
                    <a:pt x="38072" y="145343"/>
                  </a:lnTo>
                  <a:lnTo>
                    <a:pt x="26482" y="194799"/>
                  </a:lnTo>
                  <a:lnTo>
                    <a:pt x="16978" y="244649"/>
                  </a:lnTo>
                  <a:lnTo>
                    <a:pt x="9570" y="294830"/>
                  </a:lnTo>
                  <a:lnTo>
                    <a:pt x="4265" y="345275"/>
                  </a:lnTo>
                  <a:lnTo>
                    <a:pt x="1072" y="395920"/>
                  </a:lnTo>
                  <a:lnTo>
                    <a:pt x="0" y="446698"/>
                  </a:lnTo>
                  <a:lnTo>
                    <a:pt x="1055" y="497546"/>
                  </a:lnTo>
                  <a:lnTo>
                    <a:pt x="4248" y="548396"/>
                  </a:lnTo>
                  <a:lnTo>
                    <a:pt x="9586" y="599186"/>
                  </a:lnTo>
                  <a:lnTo>
                    <a:pt x="16475" y="646376"/>
                  </a:lnTo>
                  <a:lnTo>
                    <a:pt x="25107" y="692876"/>
                  </a:lnTo>
                  <a:lnTo>
                    <a:pt x="35443" y="738657"/>
                  </a:lnTo>
                  <a:lnTo>
                    <a:pt x="47446" y="783691"/>
                  </a:lnTo>
                  <a:lnTo>
                    <a:pt x="61079" y="827946"/>
                  </a:lnTo>
                  <a:lnTo>
                    <a:pt x="76303" y="871395"/>
                  </a:lnTo>
                  <a:lnTo>
                    <a:pt x="93081" y="914009"/>
                  </a:lnTo>
                  <a:lnTo>
                    <a:pt x="111376" y="955756"/>
                  </a:lnTo>
                  <a:lnTo>
                    <a:pt x="131149" y="996610"/>
                  </a:lnTo>
                  <a:lnTo>
                    <a:pt x="152363" y="1036540"/>
                  </a:lnTo>
                  <a:lnTo>
                    <a:pt x="174980" y="1075517"/>
                  </a:lnTo>
                  <a:lnTo>
                    <a:pt x="198962" y="1113512"/>
                  </a:lnTo>
                  <a:lnTo>
                    <a:pt x="224272" y="1150495"/>
                  </a:lnTo>
                  <a:lnTo>
                    <a:pt x="250872" y="1186438"/>
                  </a:lnTo>
                  <a:lnTo>
                    <a:pt x="278724" y="1221311"/>
                  </a:lnTo>
                  <a:lnTo>
                    <a:pt x="307791" y="1255085"/>
                  </a:lnTo>
                  <a:lnTo>
                    <a:pt x="338035" y="1287731"/>
                  </a:lnTo>
                  <a:lnTo>
                    <a:pt x="369418" y="1319219"/>
                  </a:lnTo>
                  <a:lnTo>
                    <a:pt x="401902" y="1349520"/>
                  </a:lnTo>
                  <a:lnTo>
                    <a:pt x="435450" y="1378605"/>
                  </a:lnTo>
                  <a:lnTo>
                    <a:pt x="470025" y="1406445"/>
                  </a:lnTo>
                  <a:lnTo>
                    <a:pt x="505587" y="1433010"/>
                  </a:lnTo>
                  <a:lnTo>
                    <a:pt x="542100" y="1458272"/>
                  </a:lnTo>
                  <a:lnTo>
                    <a:pt x="579526" y="1482201"/>
                  </a:lnTo>
                  <a:lnTo>
                    <a:pt x="617828" y="1504767"/>
                  </a:lnTo>
                  <a:lnTo>
                    <a:pt x="656967" y="1525942"/>
                  </a:lnTo>
                  <a:lnTo>
                    <a:pt x="696906" y="1545696"/>
                  </a:lnTo>
                  <a:lnTo>
                    <a:pt x="737606" y="1564000"/>
                  </a:lnTo>
                  <a:lnTo>
                    <a:pt x="779032" y="1580825"/>
                  </a:lnTo>
                  <a:lnTo>
                    <a:pt x="821144" y="1596141"/>
                  </a:lnTo>
                  <a:lnTo>
                    <a:pt x="863905" y="1609920"/>
                  </a:lnTo>
                  <a:lnTo>
                    <a:pt x="907277" y="1622132"/>
                  </a:lnTo>
                  <a:lnTo>
                    <a:pt x="951223" y="1632747"/>
                  </a:lnTo>
                  <a:lnTo>
                    <a:pt x="995705" y="1641737"/>
                  </a:lnTo>
                  <a:lnTo>
                    <a:pt x="1040685" y="1649073"/>
                  </a:lnTo>
                  <a:lnTo>
                    <a:pt x="1086125" y="1654724"/>
                  </a:lnTo>
                  <a:lnTo>
                    <a:pt x="1131989" y="1658663"/>
                  </a:lnTo>
                  <a:lnTo>
                    <a:pt x="1178237" y="1660859"/>
                  </a:lnTo>
                  <a:lnTo>
                    <a:pt x="1224833" y="1661283"/>
                  </a:lnTo>
                  <a:lnTo>
                    <a:pt x="1271738" y="1659907"/>
                  </a:lnTo>
                  <a:lnTo>
                    <a:pt x="1318915" y="1656700"/>
                  </a:lnTo>
                  <a:lnTo>
                    <a:pt x="1366327" y="1651635"/>
                  </a:lnTo>
                  <a:lnTo>
                    <a:pt x="1214181" y="447040"/>
                  </a:lnTo>
                  <a:lnTo>
                    <a:pt x="85278" y="0"/>
                  </a:lnTo>
                  <a:close/>
                </a:path>
              </a:pathLst>
            </a:custGeom>
            <a:solidFill>
              <a:srgbClr val="46B5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302958" y="3258692"/>
              <a:ext cx="1366520" cy="1661795"/>
            </a:xfrm>
            <a:custGeom>
              <a:avLst/>
              <a:gdLst/>
              <a:ahLst/>
              <a:cxnLst/>
              <a:rect l="l" t="t" r="r" b="b"/>
              <a:pathLst>
                <a:path w="1366520" h="1661795">
                  <a:moveTo>
                    <a:pt x="1366327" y="1651635"/>
                  </a:moveTo>
                  <a:lnTo>
                    <a:pt x="1318915" y="1656700"/>
                  </a:lnTo>
                  <a:lnTo>
                    <a:pt x="1271738" y="1659907"/>
                  </a:lnTo>
                  <a:lnTo>
                    <a:pt x="1224833" y="1661283"/>
                  </a:lnTo>
                  <a:lnTo>
                    <a:pt x="1178237" y="1660859"/>
                  </a:lnTo>
                  <a:lnTo>
                    <a:pt x="1131989" y="1658663"/>
                  </a:lnTo>
                  <a:lnTo>
                    <a:pt x="1086125" y="1654724"/>
                  </a:lnTo>
                  <a:lnTo>
                    <a:pt x="1040685" y="1649073"/>
                  </a:lnTo>
                  <a:lnTo>
                    <a:pt x="995705" y="1641737"/>
                  </a:lnTo>
                  <a:lnTo>
                    <a:pt x="951223" y="1632747"/>
                  </a:lnTo>
                  <a:lnTo>
                    <a:pt x="907277" y="1622132"/>
                  </a:lnTo>
                  <a:lnTo>
                    <a:pt x="863905" y="1609920"/>
                  </a:lnTo>
                  <a:lnTo>
                    <a:pt x="821144" y="1596141"/>
                  </a:lnTo>
                  <a:lnTo>
                    <a:pt x="779032" y="1580825"/>
                  </a:lnTo>
                  <a:lnTo>
                    <a:pt x="737606" y="1564000"/>
                  </a:lnTo>
                  <a:lnTo>
                    <a:pt x="696906" y="1545696"/>
                  </a:lnTo>
                  <a:lnTo>
                    <a:pt x="656967" y="1525942"/>
                  </a:lnTo>
                  <a:lnTo>
                    <a:pt x="617828" y="1504767"/>
                  </a:lnTo>
                  <a:lnTo>
                    <a:pt x="579526" y="1482201"/>
                  </a:lnTo>
                  <a:lnTo>
                    <a:pt x="542100" y="1458272"/>
                  </a:lnTo>
                  <a:lnTo>
                    <a:pt x="505587" y="1433010"/>
                  </a:lnTo>
                  <a:lnTo>
                    <a:pt x="470025" y="1406445"/>
                  </a:lnTo>
                  <a:lnTo>
                    <a:pt x="435450" y="1378605"/>
                  </a:lnTo>
                  <a:lnTo>
                    <a:pt x="401902" y="1349520"/>
                  </a:lnTo>
                  <a:lnTo>
                    <a:pt x="369418" y="1319219"/>
                  </a:lnTo>
                  <a:lnTo>
                    <a:pt x="338035" y="1287731"/>
                  </a:lnTo>
                  <a:lnTo>
                    <a:pt x="307791" y="1255085"/>
                  </a:lnTo>
                  <a:lnTo>
                    <a:pt x="278724" y="1221311"/>
                  </a:lnTo>
                  <a:lnTo>
                    <a:pt x="250872" y="1186438"/>
                  </a:lnTo>
                  <a:lnTo>
                    <a:pt x="224272" y="1150495"/>
                  </a:lnTo>
                  <a:lnTo>
                    <a:pt x="198962" y="1113512"/>
                  </a:lnTo>
                  <a:lnTo>
                    <a:pt x="174980" y="1075517"/>
                  </a:lnTo>
                  <a:lnTo>
                    <a:pt x="152363" y="1036540"/>
                  </a:lnTo>
                  <a:lnTo>
                    <a:pt x="131149" y="996610"/>
                  </a:lnTo>
                  <a:lnTo>
                    <a:pt x="111376" y="955756"/>
                  </a:lnTo>
                  <a:lnTo>
                    <a:pt x="93081" y="914009"/>
                  </a:lnTo>
                  <a:lnTo>
                    <a:pt x="76303" y="871395"/>
                  </a:lnTo>
                  <a:lnTo>
                    <a:pt x="61079" y="827946"/>
                  </a:lnTo>
                  <a:lnTo>
                    <a:pt x="47446" y="783691"/>
                  </a:lnTo>
                  <a:lnTo>
                    <a:pt x="35443" y="738657"/>
                  </a:lnTo>
                  <a:lnTo>
                    <a:pt x="25107" y="692876"/>
                  </a:lnTo>
                  <a:lnTo>
                    <a:pt x="16475" y="646376"/>
                  </a:lnTo>
                  <a:lnTo>
                    <a:pt x="9586" y="599186"/>
                  </a:lnTo>
                  <a:lnTo>
                    <a:pt x="4248" y="548396"/>
                  </a:lnTo>
                  <a:lnTo>
                    <a:pt x="1055" y="497546"/>
                  </a:lnTo>
                  <a:lnTo>
                    <a:pt x="0" y="446698"/>
                  </a:lnTo>
                  <a:lnTo>
                    <a:pt x="1072" y="395920"/>
                  </a:lnTo>
                  <a:lnTo>
                    <a:pt x="4265" y="345275"/>
                  </a:lnTo>
                  <a:lnTo>
                    <a:pt x="9570" y="294830"/>
                  </a:lnTo>
                  <a:lnTo>
                    <a:pt x="16978" y="244649"/>
                  </a:lnTo>
                  <a:lnTo>
                    <a:pt x="26482" y="194799"/>
                  </a:lnTo>
                  <a:lnTo>
                    <a:pt x="38072" y="145343"/>
                  </a:lnTo>
                  <a:lnTo>
                    <a:pt x="51740" y="96348"/>
                  </a:lnTo>
                  <a:lnTo>
                    <a:pt x="67478" y="47878"/>
                  </a:lnTo>
                  <a:lnTo>
                    <a:pt x="85278" y="0"/>
                  </a:lnTo>
                  <a:lnTo>
                    <a:pt x="1214181" y="447040"/>
                  </a:lnTo>
                  <a:lnTo>
                    <a:pt x="1366327" y="1651635"/>
                  </a:lnTo>
                  <a:close/>
                </a:path>
              </a:pathLst>
            </a:custGeom>
            <a:ln w="9525">
              <a:solidFill>
                <a:srgbClr val="03793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388236" y="2493898"/>
              <a:ext cx="1129030" cy="1212215"/>
            </a:xfrm>
            <a:custGeom>
              <a:avLst/>
              <a:gdLst/>
              <a:ahLst/>
              <a:cxnLst/>
              <a:rect l="l" t="t" r="r" b="b"/>
              <a:pathLst>
                <a:path w="1129030" h="1212214">
                  <a:moveTo>
                    <a:pt x="1052702" y="0"/>
                  </a:moveTo>
                  <a:lnTo>
                    <a:pt x="1002645" y="4191"/>
                  </a:lnTo>
                  <a:lnTo>
                    <a:pt x="953089" y="10401"/>
                  </a:lnTo>
                  <a:lnTo>
                    <a:pt x="904083" y="18594"/>
                  </a:lnTo>
                  <a:lnTo>
                    <a:pt x="855677" y="28735"/>
                  </a:lnTo>
                  <a:lnTo>
                    <a:pt x="807917" y="40788"/>
                  </a:lnTo>
                  <a:lnTo>
                    <a:pt x="760854" y="54719"/>
                  </a:lnTo>
                  <a:lnTo>
                    <a:pt x="714535" y="70492"/>
                  </a:lnTo>
                  <a:lnTo>
                    <a:pt x="669010" y="88072"/>
                  </a:lnTo>
                  <a:lnTo>
                    <a:pt x="624327" y="107424"/>
                  </a:lnTo>
                  <a:lnTo>
                    <a:pt x="580534" y="128512"/>
                  </a:lnTo>
                  <a:lnTo>
                    <a:pt x="537680" y="151300"/>
                  </a:lnTo>
                  <a:lnTo>
                    <a:pt x="495815" y="175755"/>
                  </a:lnTo>
                  <a:lnTo>
                    <a:pt x="454986" y="201840"/>
                  </a:lnTo>
                  <a:lnTo>
                    <a:pt x="415242" y="229520"/>
                  </a:lnTo>
                  <a:lnTo>
                    <a:pt x="376632" y="258760"/>
                  </a:lnTo>
                  <a:lnTo>
                    <a:pt x="339204" y="289525"/>
                  </a:lnTo>
                  <a:lnTo>
                    <a:pt x="303007" y="321780"/>
                  </a:lnTo>
                  <a:lnTo>
                    <a:pt x="268090" y="355488"/>
                  </a:lnTo>
                  <a:lnTo>
                    <a:pt x="234501" y="390616"/>
                  </a:lnTo>
                  <a:lnTo>
                    <a:pt x="202289" y="427127"/>
                  </a:lnTo>
                  <a:lnTo>
                    <a:pt x="171503" y="464986"/>
                  </a:lnTo>
                  <a:lnTo>
                    <a:pt x="142191" y="504159"/>
                  </a:lnTo>
                  <a:lnTo>
                    <a:pt x="114402" y="544609"/>
                  </a:lnTo>
                  <a:lnTo>
                    <a:pt x="88184" y="586302"/>
                  </a:lnTo>
                  <a:lnTo>
                    <a:pt x="63586" y="629202"/>
                  </a:lnTo>
                  <a:lnTo>
                    <a:pt x="40657" y="673274"/>
                  </a:lnTo>
                  <a:lnTo>
                    <a:pt x="19445" y="718483"/>
                  </a:lnTo>
                  <a:lnTo>
                    <a:pt x="0" y="764793"/>
                  </a:lnTo>
                  <a:lnTo>
                    <a:pt x="1128902" y="1211833"/>
                  </a:lnTo>
                  <a:lnTo>
                    <a:pt x="1052702" y="0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440939" y="2491485"/>
              <a:ext cx="76200" cy="1214246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2440939" y="2491485"/>
              <a:ext cx="76200" cy="1214755"/>
            </a:xfrm>
            <a:custGeom>
              <a:avLst/>
              <a:gdLst/>
              <a:ahLst/>
              <a:cxnLst/>
              <a:rect l="l" t="t" r="r" b="b"/>
              <a:pathLst>
                <a:path w="76200" h="1214754">
                  <a:moveTo>
                    <a:pt x="0" y="2412"/>
                  </a:moveTo>
                  <a:lnTo>
                    <a:pt x="19050" y="1393"/>
                  </a:lnTo>
                  <a:lnTo>
                    <a:pt x="38100" y="635"/>
                  </a:lnTo>
                  <a:lnTo>
                    <a:pt x="57150" y="162"/>
                  </a:lnTo>
                  <a:lnTo>
                    <a:pt x="76200" y="0"/>
                  </a:lnTo>
                  <a:lnTo>
                    <a:pt x="76200" y="1214246"/>
                  </a:lnTo>
                  <a:lnTo>
                    <a:pt x="0" y="2412"/>
                  </a:lnTo>
                  <a:close/>
                </a:path>
              </a:pathLst>
            </a:custGeom>
            <a:ln w="9525">
              <a:solidFill>
                <a:srgbClr val="D7D7D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3041395" y="3479672"/>
            <a:ext cx="41592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70" dirty="0">
                <a:solidFill>
                  <a:srgbClr val="FFFFFF"/>
                </a:solidFill>
                <a:latin typeface="Tahoma"/>
                <a:cs typeface="Tahoma"/>
              </a:rPr>
              <a:t>48%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814322" y="3948429"/>
            <a:ext cx="41592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70" dirty="0">
                <a:solidFill>
                  <a:srgbClr val="FFFFFF"/>
                </a:solidFill>
                <a:latin typeface="Tahoma"/>
                <a:cs typeface="Tahoma"/>
              </a:rPr>
              <a:t>33%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902714" y="2908554"/>
            <a:ext cx="41592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70" dirty="0">
                <a:solidFill>
                  <a:srgbClr val="FFFFFF"/>
                </a:solidFill>
                <a:latin typeface="Tahoma"/>
                <a:cs typeface="Tahoma"/>
              </a:rPr>
              <a:t>18%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290066" y="1753347"/>
            <a:ext cx="2133600" cy="747395"/>
          </a:xfrm>
          <a:prstGeom prst="rect">
            <a:avLst/>
          </a:prstGeom>
        </p:spPr>
        <p:txBody>
          <a:bodyPr vert="horz" wrap="square" lIns="0" tIns="130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25"/>
              </a:spcBef>
            </a:pPr>
            <a:r>
              <a:rPr sz="1600" spc="-345" dirty="0">
                <a:solidFill>
                  <a:srgbClr val="464646"/>
                </a:solidFill>
                <a:latin typeface="Tahoma"/>
                <a:cs typeface="Tahoma"/>
              </a:rPr>
              <a:t>%</a:t>
            </a:r>
            <a:r>
              <a:rPr sz="1600" spc="-130" dirty="0">
                <a:solidFill>
                  <a:srgbClr val="464646"/>
                </a:solidFill>
                <a:latin typeface="Tahoma"/>
                <a:cs typeface="Tahoma"/>
              </a:rPr>
              <a:t> </a:t>
            </a:r>
            <a:r>
              <a:rPr sz="1600" spc="-25" dirty="0">
                <a:solidFill>
                  <a:srgbClr val="464646"/>
                </a:solidFill>
                <a:latin typeface="Tahoma"/>
                <a:cs typeface="Tahoma"/>
              </a:rPr>
              <a:t>Sales</a:t>
            </a:r>
            <a:r>
              <a:rPr sz="1600" spc="-130" dirty="0">
                <a:solidFill>
                  <a:srgbClr val="464646"/>
                </a:solidFill>
                <a:latin typeface="Tahoma"/>
                <a:cs typeface="Tahoma"/>
              </a:rPr>
              <a:t> </a:t>
            </a:r>
            <a:r>
              <a:rPr sz="1600" spc="-25" dirty="0">
                <a:solidFill>
                  <a:srgbClr val="464646"/>
                </a:solidFill>
                <a:latin typeface="Tahoma"/>
                <a:cs typeface="Tahoma"/>
              </a:rPr>
              <a:t>by</a:t>
            </a:r>
            <a:r>
              <a:rPr sz="1600" spc="-145" dirty="0">
                <a:solidFill>
                  <a:srgbClr val="464646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464646"/>
                </a:solidFill>
                <a:latin typeface="Tahoma"/>
                <a:cs typeface="Tahoma"/>
              </a:rPr>
              <a:t>business</a:t>
            </a:r>
            <a:r>
              <a:rPr sz="1600" spc="-145" dirty="0">
                <a:solidFill>
                  <a:srgbClr val="464646"/>
                </a:solidFill>
                <a:latin typeface="Tahoma"/>
                <a:cs typeface="Tahoma"/>
              </a:rPr>
              <a:t> </a:t>
            </a:r>
            <a:r>
              <a:rPr sz="1600" spc="-20" dirty="0">
                <a:solidFill>
                  <a:srgbClr val="464646"/>
                </a:solidFill>
                <a:latin typeface="Tahoma"/>
                <a:cs typeface="Tahoma"/>
              </a:rPr>
              <a:t>unit</a:t>
            </a:r>
            <a:endParaRPr sz="1600">
              <a:latin typeface="Tahoma"/>
              <a:cs typeface="Tahoma"/>
            </a:endParaRPr>
          </a:p>
          <a:p>
            <a:pPr marL="1165860">
              <a:lnSpc>
                <a:spcPct val="100000"/>
              </a:lnSpc>
              <a:spcBef>
                <a:spcPts val="920"/>
              </a:spcBef>
            </a:pPr>
            <a:r>
              <a:rPr sz="1600" spc="-25" dirty="0">
                <a:solidFill>
                  <a:srgbClr val="969696"/>
                </a:solidFill>
                <a:latin typeface="Tahoma"/>
                <a:cs typeface="Tahoma"/>
              </a:rPr>
              <a:t>1%</a:t>
            </a:r>
            <a:endParaRPr sz="1600">
              <a:latin typeface="Tahoma"/>
              <a:cs typeface="Tahoma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801433" y="5466397"/>
            <a:ext cx="84455" cy="84455"/>
            <a:chOff x="801433" y="5466397"/>
            <a:chExt cx="84455" cy="84455"/>
          </a:xfrm>
        </p:grpSpPr>
        <p:sp>
          <p:nvSpPr>
            <p:cNvPr id="21" name="object 21"/>
            <p:cNvSpPr/>
            <p:nvPr/>
          </p:nvSpPr>
          <p:spPr>
            <a:xfrm>
              <a:off x="806195" y="5471159"/>
              <a:ext cx="74930" cy="74930"/>
            </a:xfrm>
            <a:custGeom>
              <a:avLst/>
              <a:gdLst/>
              <a:ahLst/>
              <a:cxnLst/>
              <a:rect l="l" t="t" r="r" b="b"/>
              <a:pathLst>
                <a:path w="74930" h="74929">
                  <a:moveTo>
                    <a:pt x="74676" y="0"/>
                  </a:moveTo>
                  <a:lnTo>
                    <a:pt x="0" y="0"/>
                  </a:lnTo>
                  <a:lnTo>
                    <a:pt x="0" y="74675"/>
                  </a:lnTo>
                  <a:lnTo>
                    <a:pt x="74676" y="74675"/>
                  </a:lnTo>
                  <a:lnTo>
                    <a:pt x="74676" y="0"/>
                  </a:lnTo>
                  <a:close/>
                </a:path>
              </a:pathLst>
            </a:custGeom>
            <a:solidFill>
              <a:srgbClr val="08715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806195" y="5471159"/>
              <a:ext cx="74930" cy="74930"/>
            </a:xfrm>
            <a:custGeom>
              <a:avLst/>
              <a:gdLst/>
              <a:ahLst/>
              <a:cxnLst/>
              <a:rect l="l" t="t" r="r" b="b"/>
              <a:pathLst>
                <a:path w="74930" h="74929">
                  <a:moveTo>
                    <a:pt x="0" y="74675"/>
                  </a:moveTo>
                  <a:lnTo>
                    <a:pt x="74676" y="74675"/>
                  </a:lnTo>
                  <a:lnTo>
                    <a:pt x="74676" y="0"/>
                  </a:lnTo>
                  <a:lnTo>
                    <a:pt x="0" y="0"/>
                  </a:lnTo>
                  <a:lnTo>
                    <a:pt x="0" y="74675"/>
                  </a:lnTo>
                  <a:close/>
                </a:path>
              </a:pathLst>
            </a:custGeom>
            <a:ln w="9525">
              <a:solidFill>
                <a:srgbClr val="09936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901700" y="5329834"/>
            <a:ext cx="1385570" cy="5099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44400"/>
              </a:lnSpc>
              <a:spcBef>
                <a:spcPts val="95"/>
              </a:spcBef>
            </a:pPr>
            <a:r>
              <a:rPr sz="1100" spc="-10" dirty="0">
                <a:solidFill>
                  <a:srgbClr val="464646"/>
                </a:solidFill>
                <a:latin typeface="Tahoma"/>
                <a:cs typeface="Tahoma"/>
              </a:rPr>
              <a:t>Adhesive</a:t>
            </a:r>
            <a:r>
              <a:rPr sz="1100" spc="-125" dirty="0">
                <a:solidFill>
                  <a:srgbClr val="464646"/>
                </a:solidFill>
                <a:latin typeface="Tahoma"/>
                <a:cs typeface="Tahoma"/>
              </a:rPr>
              <a:t> </a:t>
            </a:r>
            <a:r>
              <a:rPr sz="1100" spc="-20" dirty="0">
                <a:solidFill>
                  <a:srgbClr val="464646"/>
                </a:solidFill>
                <a:latin typeface="Tahoma"/>
                <a:cs typeface="Tahoma"/>
              </a:rPr>
              <a:t>Technologies Laundry</a:t>
            </a:r>
            <a:r>
              <a:rPr sz="1100" spc="-114" dirty="0">
                <a:solidFill>
                  <a:srgbClr val="464646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464646"/>
                </a:solidFill>
                <a:latin typeface="Tahoma"/>
                <a:cs typeface="Tahoma"/>
              </a:rPr>
              <a:t>&amp;</a:t>
            </a:r>
            <a:r>
              <a:rPr sz="1100" spc="-110" dirty="0">
                <a:solidFill>
                  <a:srgbClr val="464646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464646"/>
                </a:solidFill>
                <a:latin typeface="Tahoma"/>
                <a:cs typeface="Tahoma"/>
              </a:rPr>
              <a:t>Home</a:t>
            </a:r>
            <a:r>
              <a:rPr sz="1100" spc="-100" dirty="0">
                <a:solidFill>
                  <a:srgbClr val="464646"/>
                </a:solidFill>
                <a:latin typeface="Tahoma"/>
                <a:cs typeface="Tahoma"/>
              </a:rPr>
              <a:t> </a:t>
            </a:r>
            <a:r>
              <a:rPr sz="1100" spc="-20" dirty="0">
                <a:solidFill>
                  <a:srgbClr val="464646"/>
                </a:solidFill>
                <a:latin typeface="Tahoma"/>
                <a:cs typeface="Tahoma"/>
              </a:rPr>
              <a:t>Care</a:t>
            </a:r>
            <a:endParaRPr sz="1100">
              <a:latin typeface="Tahoma"/>
              <a:cs typeface="Tahoma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2311717" y="5466397"/>
            <a:ext cx="85725" cy="84455"/>
            <a:chOff x="2311717" y="5466397"/>
            <a:chExt cx="85725" cy="84455"/>
          </a:xfrm>
        </p:grpSpPr>
        <p:sp>
          <p:nvSpPr>
            <p:cNvPr id="25" name="object 25"/>
            <p:cNvSpPr/>
            <p:nvPr/>
          </p:nvSpPr>
          <p:spPr>
            <a:xfrm>
              <a:off x="2316479" y="5471159"/>
              <a:ext cx="76200" cy="74930"/>
            </a:xfrm>
            <a:custGeom>
              <a:avLst/>
              <a:gdLst/>
              <a:ahLst/>
              <a:cxnLst/>
              <a:rect l="l" t="t" r="r" b="b"/>
              <a:pathLst>
                <a:path w="76200" h="74929">
                  <a:moveTo>
                    <a:pt x="76200" y="0"/>
                  </a:moveTo>
                  <a:lnTo>
                    <a:pt x="0" y="0"/>
                  </a:lnTo>
                  <a:lnTo>
                    <a:pt x="0" y="74675"/>
                  </a:lnTo>
                  <a:lnTo>
                    <a:pt x="76200" y="74675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46B5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2316479" y="5471159"/>
              <a:ext cx="76200" cy="74930"/>
            </a:xfrm>
            <a:custGeom>
              <a:avLst/>
              <a:gdLst/>
              <a:ahLst/>
              <a:cxnLst/>
              <a:rect l="l" t="t" r="r" b="b"/>
              <a:pathLst>
                <a:path w="76200" h="74929">
                  <a:moveTo>
                    <a:pt x="0" y="74675"/>
                  </a:moveTo>
                  <a:lnTo>
                    <a:pt x="76200" y="74675"/>
                  </a:lnTo>
                  <a:lnTo>
                    <a:pt x="76200" y="0"/>
                  </a:lnTo>
                  <a:lnTo>
                    <a:pt x="0" y="0"/>
                  </a:lnTo>
                  <a:lnTo>
                    <a:pt x="0" y="74675"/>
                  </a:lnTo>
                  <a:close/>
                </a:path>
              </a:pathLst>
            </a:custGeom>
            <a:ln w="9525">
              <a:solidFill>
                <a:srgbClr val="03793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2412873" y="5329834"/>
            <a:ext cx="767715" cy="5099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44400"/>
              </a:lnSpc>
              <a:spcBef>
                <a:spcPts val="95"/>
              </a:spcBef>
            </a:pPr>
            <a:r>
              <a:rPr sz="1100" spc="-10" dirty="0">
                <a:solidFill>
                  <a:srgbClr val="464646"/>
                </a:solidFill>
                <a:latin typeface="Tahoma"/>
                <a:cs typeface="Tahoma"/>
              </a:rPr>
              <a:t>Beauty</a:t>
            </a:r>
            <a:r>
              <a:rPr sz="1100" spc="-100" dirty="0">
                <a:solidFill>
                  <a:srgbClr val="464646"/>
                </a:solidFill>
                <a:latin typeface="Tahoma"/>
                <a:cs typeface="Tahoma"/>
              </a:rPr>
              <a:t> </a:t>
            </a:r>
            <a:r>
              <a:rPr sz="1100" spc="-20" dirty="0">
                <a:solidFill>
                  <a:srgbClr val="464646"/>
                </a:solidFill>
                <a:latin typeface="Tahoma"/>
                <a:cs typeface="Tahoma"/>
              </a:rPr>
              <a:t>Care </a:t>
            </a:r>
            <a:r>
              <a:rPr sz="1100" spc="-10" dirty="0">
                <a:solidFill>
                  <a:srgbClr val="464646"/>
                </a:solidFill>
                <a:latin typeface="Tahoma"/>
                <a:cs typeface="Tahoma"/>
              </a:rPr>
              <a:t>Corporate*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806195" y="5713476"/>
            <a:ext cx="74930" cy="74930"/>
          </a:xfrm>
          <a:custGeom>
            <a:avLst/>
            <a:gdLst/>
            <a:ahLst/>
            <a:cxnLst/>
            <a:rect l="l" t="t" r="r" b="b"/>
            <a:pathLst>
              <a:path w="74930" h="74929">
                <a:moveTo>
                  <a:pt x="74676" y="0"/>
                </a:moveTo>
                <a:lnTo>
                  <a:pt x="0" y="0"/>
                </a:lnTo>
                <a:lnTo>
                  <a:pt x="0" y="74676"/>
                </a:lnTo>
                <a:lnTo>
                  <a:pt x="74676" y="74676"/>
                </a:lnTo>
                <a:lnTo>
                  <a:pt x="74676" y="0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9" name="object 29"/>
          <p:cNvGrpSpPr/>
          <p:nvPr/>
        </p:nvGrpSpPr>
        <p:grpSpPr>
          <a:xfrm>
            <a:off x="2311717" y="5708713"/>
            <a:ext cx="85725" cy="84455"/>
            <a:chOff x="2311717" y="5708713"/>
            <a:chExt cx="85725" cy="84455"/>
          </a:xfrm>
        </p:grpSpPr>
        <p:pic>
          <p:nvPicPr>
            <p:cNvPr id="30" name="object 3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316479" y="5713476"/>
              <a:ext cx="76200" cy="74675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2316479" y="5713476"/>
              <a:ext cx="76200" cy="74930"/>
            </a:xfrm>
            <a:custGeom>
              <a:avLst/>
              <a:gdLst/>
              <a:ahLst/>
              <a:cxnLst/>
              <a:rect l="l" t="t" r="r" b="b"/>
              <a:pathLst>
                <a:path w="76200" h="74929">
                  <a:moveTo>
                    <a:pt x="0" y="74676"/>
                  </a:moveTo>
                  <a:lnTo>
                    <a:pt x="76200" y="74676"/>
                  </a:lnTo>
                  <a:lnTo>
                    <a:pt x="76200" y="0"/>
                  </a:lnTo>
                  <a:lnTo>
                    <a:pt x="0" y="0"/>
                  </a:lnTo>
                  <a:lnTo>
                    <a:pt x="0" y="74676"/>
                  </a:lnTo>
                  <a:close/>
                </a:path>
              </a:pathLst>
            </a:custGeom>
            <a:ln w="9525">
              <a:solidFill>
                <a:srgbClr val="D7D7D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2" name="object 32"/>
          <p:cNvGrpSpPr/>
          <p:nvPr/>
        </p:nvGrpSpPr>
        <p:grpSpPr>
          <a:xfrm>
            <a:off x="5384291" y="2476500"/>
            <a:ext cx="2522855" cy="2529840"/>
            <a:chOff x="5384291" y="2476500"/>
            <a:chExt cx="2522855" cy="2529840"/>
          </a:xfrm>
        </p:grpSpPr>
        <p:pic>
          <p:nvPicPr>
            <p:cNvPr id="33" name="object 3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608000" y="2494716"/>
              <a:ext cx="1298574" cy="2304430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422391" y="3689603"/>
              <a:ext cx="1929384" cy="1316736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384291" y="2514600"/>
              <a:ext cx="1316736" cy="1578864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297167" y="2478023"/>
              <a:ext cx="403898" cy="1313688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522719" y="2476500"/>
              <a:ext cx="178307" cy="1315212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6652259" y="2491485"/>
              <a:ext cx="1214120" cy="2239010"/>
            </a:xfrm>
            <a:custGeom>
              <a:avLst/>
              <a:gdLst/>
              <a:ahLst/>
              <a:cxnLst/>
              <a:rect l="l" t="t" r="r" b="b"/>
              <a:pathLst>
                <a:path w="1214120" h="2239010">
                  <a:moveTo>
                    <a:pt x="0" y="0"/>
                  </a:moveTo>
                  <a:lnTo>
                    <a:pt x="0" y="1213865"/>
                  </a:lnTo>
                  <a:lnTo>
                    <a:pt x="650494" y="2238883"/>
                  </a:lnTo>
                  <a:lnTo>
                    <a:pt x="691918" y="2211374"/>
                  </a:lnTo>
                  <a:lnTo>
                    <a:pt x="731988" y="2182344"/>
                  </a:lnTo>
                  <a:lnTo>
                    <a:pt x="770674" y="2151845"/>
                  </a:lnTo>
                  <a:lnTo>
                    <a:pt x="807948" y="2119928"/>
                  </a:lnTo>
                  <a:lnTo>
                    <a:pt x="843781" y="2086646"/>
                  </a:lnTo>
                  <a:lnTo>
                    <a:pt x="878145" y="2052050"/>
                  </a:lnTo>
                  <a:lnTo>
                    <a:pt x="911011" y="2016191"/>
                  </a:lnTo>
                  <a:lnTo>
                    <a:pt x="942350" y="1979122"/>
                  </a:lnTo>
                  <a:lnTo>
                    <a:pt x="972134" y="1940894"/>
                  </a:lnTo>
                  <a:lnTo>
                    <a:pt x="1000335" y="1901558"/>
                  </a:lnTo>
                  <a:lnTo>
                    <a:pt x="1026923" y="1861168"/>
                  </a:lnTo>
                  <a:lnTo>
                    <a:pt x="1051870" y="1819774"/>
                  </a:lnTo>
                  <a:lnTo>
                    <a:pt x="1075148" y="1777428"/>
                  </a:lnTo>
                  <a:lnTo>
                    <a:pt x="1096728" y="1734182"/>
                  </a:lnTo>
                  <a:lnTo>
                    <a:pt x="1116581" y="1690087"/>
                  </a:lnTo>
                  <a:lnTo>
                    <a:pt x="1134680" y="1645196"/>
                  </a:lnTo>
                  <a:lnTo>
                    <a:pt x="1150994" y="1599560"/>
                  </a:lnTo>
                  <a:lnTo>
                    <a:pt x="1165496" y="1553231"/>
                  </a:lnTo>
                  <a:lnTo>
                    <a:pt x="1178157" y="1506260"/>
                  </a:lnTo>
                  <a:lnTo>
                    <a:pt x="1188949" y="1458700"/>
                  </a:lnTo>
                  <a:lnTo>
                    <a:pt x="1197843" y="1410602"/>
                  </a:lnTo>
                  <a:lnTo>
                    <a:pt x="1204810" y="1362018"/>
                  </a:lnTo>
                  <a:lnTo>
                    <a:pt x="1209822" y="1312999"/>
                  </a:lnTo>
                  <a:lnTo>
                    <a:pt x="1212850" y="1263598"/>
                  </a:lnTo>
                  <a:lnTo>
                    <a:pt x="1213866" y="1213865"/>
                  </a:lnTo>
                  <a:lnTo>
                    <a:pt x="1212947" y="1166199"/>
                  </a:lnTo>
                  <a:lnTo>
                    <a:pt x="1210214" y="1118998"/>
                  </a:lnTo>
                  <a:lnTo>
                    <a:pt x="1205699" y="1072297"/>
                  </a:lnTo>
                  <a:lnTo>
                    <a:pt x="1199438" y="1026129"/>
                  </a:lnTo>
                  <a:lnTo>
                    <a:pt x="1191463" y="980527"/>
                  </a:lnTo>
                  <a:lnTo>
                    <a:pt x="1181808" y="935527"/>
                  </a:lnTo>
                  <a:lnTo>
                    <a:pt x="1170507" y="891160"/>
                  </a:lnTo>
                  <a:lnTo>
                    <a:pt x="1157594" y="847462"/>
                  </a:lnTo>
                  <a:lnTo>
                    <a:pt x="1143102" y="804465"/>
                  </a:lnTo>
                  <a:lnTo>
                    <a:pt x="1127066" y="762204"/>
                  </a:lnTo>
                  <a:lnTo>
                    <a:pt x="1109518" y="720712"/>
                  </a:lnTo>
                  <a:lnTo>
                    <a:pt x="1090493" y="680023"/>
                  </a:lnTo>
                  <a:lnTo>
                    <a:pt x="1070024" y="640171"/>
                  </a:lnTo>
                  <a:lnTo>
                    <a:pt x="1048145" y="601189"/>
                  </a:lnTo>
                  <a:lnTo>
                    <a:pt x="1024889" y="563112"/>
                  </a:lnTo>
                  <a:lnTo>
                    <a:pt x="1000292" y="525972"/>
                  </a:lnTo>
                  <a:lnTo>
                    <a:pt x="974385" y="489803"/>
                  </a:lnTo>
                  <a:lnTo>
                    <a:pt x="947203" y="454640"/>
                  </a:lnTo>
                  <a:lnTo>
                    <a:pt x="918780" y="420516"/>
                  </a:lnTo>
                  <a:lnTo>
                    <a:pt x="889149" y="387465"/>
                  </a:lnTo>
                  <a:lnTo>
                    <a:pt x="858345" y="355520"/>
                  </a:lnTo>
                  <a:lnTo>
                    <a:pt x="826400" y="324716"/>
                  </a:lnTo>
                  <a:lnTo>
                    <a:pt x="793349" y="295085"/>
                  </a:lnTo>
                  <a:lnTo>
                    <a:pt x="759225" y="266662"/>
                  </a:lnTo>
                  <a:lnTo>
                    <a:pt x="724062" y="239480"/>
                  </a:lnTo>
                  <a:lnTo>
                    <a:pt x="687893" y="213573"/>
                  </a:lnTo>
                  <a:lnTo>
                    <a:pt x="650753" y="188976"/>
                  </a:lnTo>
                  <a:lnTo>
                    <a:pt x="612676" y="165720"/>
                  </a:lnTo>
                  <a:lnTo>
                    <a:pt x="573694" y="143841"/>
                  </a:lnTo>
                  <a:lnTo>
                    <a:pt x="533842" y="123372"/>
                  </a:lnTo>
                  <a:lnTo>
                    <a:pt x="493153" y="104347"/>
                  </a:lnTo>
                  <a:lnTo>
                    <a:pt x="451661" y="86799"/>
                  </a:lnTo>
                  <a:lnTo>
                    <a:pt x="409400" y="70763"/>
                  </a:lnTo>
                  <a:lnTo>
                    <a:pt x="366403" y="56271"/>
                  </a:lnTo>
                  <a:lnTo>
                    <a:pt x="322705" y="43358"/>
                  </a:lnTo>
                  <a:lnTo>
                    <a:pt x="278338" y="32057"/>
                  </a:lnTo>
                  <a:lnTo>
                    <a:pt x="233338" y="22402"/>
                  </a:lnTo>
                  <a:lnTo>
                    <a:pt x="187736" y="14427"/>
                  </a:lnTo>
                  <a:lnTo>
                    <a:pt x="141568" y="8166"/>
                  </a:lnTo>
                  <a:lnTo>
                    <a:pt x="94867" y="3651"/>
                  </a:lnTo>
                  <a:lnTo>
                    <a:pt x="47666" y="9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8715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5476493" y="3705352"/>
              <a:ext cx="1826260" cy="1214120"/>
            </a:xfrm>
            <a:custGeom>
              <a:avLst/>
              <a:gdLst/>
              <a:ahLst/>
              <a:cxnLst/>
              <a:rect l="l" t="t" r="r" b="b"/>
              <a:pathLst>
                <a:path w="1826259" h="1214120">
                  <a:moveTo>
                    <a:pt x="1175765" y="0"/>
                  </a:moveTo>
                  <a:lnTo>
                    <a:pt x="0" y="301879"/>
                  </a:lnTo>
                  <a:lnTo>
                    <a:pt x="12759" y="347888"/>
                  </a:lnTo>
                  <a:lnTo>
                    <a:pt x="27306" y="393301"/>
                  </a:lnTo>
                  <a:lnTo>
                    <a:pt x="43619" y="438067"/>
                  </a:lnTo>
                  <a:lnTo>
                    <a:pt x="61674" y="482139"/>
                  </a:lnTo>
                  <a:lnTo>
                    <a:pt x="81449" y="525467"/>
                  </a:lnTo>
                  <a:lnTo>
                    <a:pt x="102923" y="568001"/>
                  </a:lnTo>
                  <a:lnTo>
                    <a:pt x="126073" y="609693"/>
                  </a:lnTo>
                  <a:lnTo>
                    <a:pt x="150875" y="650494"/>
                  </a:lnTo>
                  <a:lnTo>
                    <a:pt x="177187" y="690246"/>
                  </a:lnTo>
                  <a:lnTo>
                    <a:pt x="204781" y="728632"/>
                  </a:lnTo>
                  <a:lnTo>
                    <a:pt x="233611" y="765643"/>
                  </a:lnTo>
                  <a:lnTo>
                    <a:pt x="263632" y="801267"/>
                  </a:lnTo>
                  <a:lnTo>
                    <a:pt x="294796" y="835495"/>
                  </a:lnTo>
                  <a:lnTo>
                    <a:pt x="327057" y="868316"/>
                  </a:lnTo>
                  <a:lnTo>
                    <a:pt x="360368" y="899719"/>
                  </a:lnTo>
                  <a:lnTo>
                    <a:pt x="394683" y="929694"/>
                  </a:lnTo>
                  <a:lnTo>
                    <a:pt x="429955" y="958231"/>
                  </a:lnTo>
                  <a:lnTo>
                    <a:pt x="466138" y="985319"/>
                  </a:lnTo>
                  <a:lnTo>
                    <a:pt x="503185" y="1010948"/>
                  </a:lnTo>
                  <a:lnTo>
                    <a:pt x="541049" y="1035108"/>
                  </a:lnTo>
                  <a:lnTo>
                    <a:pt x="579685" y="1057788"/>
                  </a:lnTo>
                  <a:lnTo>
                    <a:pt x="619045" y="1078977"/>
                  </a:lnTo>
                  <a:lnTo>
                    <a:pt x="659082" y="1098666"/>
                  </a:lnTo>
                  <a:lnTo>
                    <a:pt x="699752" y="1116844"/>
                  </a:lnTo>
                  <a:lnTo>
                    <a:pt x="741006" y="1133500"/>
                  </a:lnTo>
                  <a:lnTo>
                    <a:pt x="782798" y="1148625"/>
                  </a:lnTo>
                  <a:lnTo>
                    <a:pt x="825082" y="1162207"/>
                  </a:lnTo>
                  <a:lnTo>
                    <a:pt x="867811" y="1174237"/>
                  </a:lnTo>
                  <a:lnTo>
                    <a:pt x="910939" y="1184703"/>
                  </a:lnTo>
                  <a:lnTo>
                    <a:pt x="954419" y="1193596"/>
                  </a:lnTo>
                  <a:lnTo>
                    <a:pt x="998204" y="1200905"/>
                  </a:lnTo>
                  <a:lnTo>
                    <a:pt x="1042248" y="1206620"/>
                  </a:lnTo>
                  <a:lnTo>
                    <a:pt x="1086505" y="1210730"/>
                  </a:lnTo>
                  <a:lnTo>
                    <a:pt x="1130927" y="1213226"/>
                  </a:lnTo>
                  <a:lnTo>
                    <a:pt x="1175469" y="1214095"/>
                  </a:lnTo>
                  <a:lnTo>
                    <a:pt x="1220084" y="1213329"/>
                  </a:lnTo>
                  <a:lnTo>
                    <a:pt x="1264725" y="1210917"/>
                  </a:lnTo>
                  <a:lnTo>
                    <a:pt x="1309345" y="1206848"/>
                  </a:lnTo>
                  <a:lnTo>
                    <a:pt x="1353899" y="1201112"/>
                  </a:lnTo>
                  <a:lnTo>
                    <a:pt x="1398339" y="1193698"/>
                  </a:lnTo>
                  <a:lnTo>
                    <a:pt x="1442619" y="1184597"/>
                  </a:lnTo>
                  <a:lnTo>
                    <a:pt x="1486692" y="1173797"/>
                  </a:lnTo>
                  <a:lnTo>
                    <a:pt x="1530513" y="1161289"/>
                  </a:lnTo>
                  <a:lnTo>
                    <a:pt x="1574034" y="1147062"/>
                  </a:lnTo>
                  <a:lnTo>
                    <a:pt x="1617208" y="1131105"/>
                  </a:lnTo>
                  <a:lnTo>
                    <a:pt x="1659990" y="1113409"/>
                  </a:lnTo>
                  <a:lnTo>
                    <a:pt x="1702333" y="1093962"/>
                  </a:lnTo>
                  <a:lnTo>
                    <a:pt x="1744190" y="1072755"/>
                  </a:lnTo>
                  <a:lnTo>
                    <a:pt x="1785514" y="1049776"/>
                  </a:lnTo>
                  <a:lnTo>
                    <a:pt x="1826259" y="1025017"/>
                  </a:lnTo>
                  <a:lnTo>
                    <a:pt x="1175765" y="0"/>
                  </a:lnTo>
                  <a:close/>
                </a:path>
              </a:pathLst>
            </a:custGeom>
            <a:solidFill>
              <a:srgbClr val="46B5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5438232" y="2529585"/>
              <a:ext cx="1214120" cy="1477645"/>
            </a:xfrm>
            <a:custGeom>
              <a:avLst/>
              <a:gdLst/>
              <a:ahLst/>
              <a:cxnLst/>
              <a:rect l="l" t="t" r="r" b="b"/>
              <a:pathLst>
                <a:path w="1214120" h="1477645">
                  <a:moveTo>
                    <a:pt x="912148" y="0"/>
                  </a:moveTo>
                  <a:lnTo>
                    <a:pt x="866208" y="12745"/>
                  </a:lnTo>
                  <a:lnTo>
                    <a:pt x="821171" y="27132"/>
                  </a:lnTo>
                  <a:lnTo>
                    <a:pt x="777060" y="43120"/>
                  </a:lnTo>
                  <a:lnTo>
                    <a:pt x="733900" y="60668"/>
                  </a:lnTo>
                  <a:lnTo>
                    <a:pt x="691715" y="79735"/>
                  </a:lnTo>
                  <a:lnTo>
                    <a:pt x="650529" y="100280"/>
                  </a:lnTo>
                  <a:lnTo>
                    <a:pt x="610366" y="122261"/>
                  </a:lnTo>
                  <a:lnTo>
                    <a:pt x="571252" y="145637"/>
                  </a:lnTo>
                  <a:lnTo>
                    <a:pt x="533209" y="170368"/>
                  </a:lnTo>
                  <a:lnTo>
                    <a:pt x="496263" y="196413"/>
                  </a:lnTo>
                  <a:lnTo>
                    <a:pt x="460437" y="223730"/>
                  </a:lnTo>
                  <a:lnTo>
                    <a:pt x="425757" y="252278"/>
                  </a:lnTo>
                  <a:lnTo>
                    <a:pt x="392246" y="282016"/>
                  </a:lnTo>
                  <a:lnTo>
                    <a:pt x="359928" y="312904"/>
                  </a:lnTo>
                  <a:lnTo>
                    <a:pt x="328828" y="344900"/>
                  </a:lnTo>
                  <a:lnTo>
                    <a:pt x="298971" y="377963"/>
                  </a:lnTo>
                  <a:lnTo>
                    <a:pt x="270380" y="412052"/>
                  </a:lnTo>
                  <a:lnTo>
                    <a:pt x="243079" y="447126"/>
                  </a:lnTo>
                  <a:lnTo>
                    <a:pt x="217094" y="483144"/>
                  </a:lnTo>
                  <a:lnTo>
                    <a:pt x="192448" y="520064"/>
                  </a:lnTo>
                  <a:lnTo>
                    <a:pt x="169166" y="557847"/>
                  </a:lnTo>
                  <a:lnTo>
                    <a:pt x="147271" y="596450"/>
                  </a:lnTo>
                  <a:lnTo>
                    <a:pt x="126789" y="635833"/>
                  </a:lnTo>
                  <a:lnTo>
                    <a:pt x="107744" y="675955"/>
                  </a:lnTo>
                  <a:lnTo>
                    <a:pt x="90159" y="716774"/>
                  </a:lnTo>
                  <a:lnTo>
                    <a:pt x="74059" y="758250"/>
                  </a:lnTo>
                  <a:lnTo>
                    <a:pt x="59469" y="800341"/>
                  </a:lnTo>
                  <a:lnTo>
                    <a:pt x="46412" y="843007"/>
                  </a:lnTo>
                  <a:lnTo>
                    <a:pt x="34913" y="886206"/>
                  </a:lnTo>
                  <a:lnTo>
                    <a:pt x="24997" y="929897"/>
                  </a:lnTo>
                  <a:lnTo>
                    <a:pt x="16687" y="974039"/>
                  </a:lnTo>
                  <a:lnTo>
                    <a:pt x="10008" y="1018592"/>
                  </a:lnTo>
                  <a:lnTo>
                    <a:pt x="4984" y="1063514"/>
                  </a:lnTo>
                  <a:lnTo>
                    <a:pt x="1640" y="1108763"/>
                  </a:lnTo>
                  <a:lnTo>
                    <a:pt x="0" y="1154300"/>
                  </a:lnTo>
                  <a:lnTo>
                    <a:pt x="87" y="1200083"/>
                  </a:lnTo>
                  <a:lnTo>
                    <a:pt x="1927" y="1246070"/>
                  </a:lnTo>
                  <a:lnTo>
                    <a:pt x="5543" y="1292222"/>
                  </a:lnTo>
                  <a:lnTo>
                    <a:pt x="10960" y="1338496"/>
                  </a:lnTo>
                  <a:lnTo>
                    <a:pt x="18203" y="1384852"/>
                  </a:lnTo>
                  <a:lnTo>
                    <a:pt x="27295" y="1431248"/>
                  </a:lnTo>
                  <a:lnTo>
                    <a:pt x="38261" y="1477645"/>
                  </a:lnTo>
                  <a:lnTo>
                    <a:pt x="1214027" y="1175765"/>
                  </a:lnTo>
                  <a:lnTo>
                    <a:pt x="912148" y="0"/>
                  </a:lnTo>
                  <a:close/>
                </a:path>
              </a:pathLst>
            </a:custGeom>
            <a:solidFill>
              <a:srgbClr val="A6A6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6350380" y="2493899"/>
              <a:ext cx="302260" cy="1211580"/>
            </a:xfrm>
            <a:custGeom>
              <a:avLst/>
              <a:gdLst/>
              <a:ahLst/>
              <a:cxnLst/>
              <a:rect l="l" t="t" r="r" b="b"/>
              <a:pathLst>
                <a:path w="302259" h="1211579">
                  <a:moveTo>
                    <a:pt x="225678" y="0"/>
                  </a:moveTo>
                  <a:lnTo>
                    <a:pt x="180043" y="3748"/>
                  </a:lnTo>
                  <a:lnTo>
                    <a:pt x="134608" y="9196"/>
                  </a:lnTo>
                  <a:lnTo>
                    <a:pt x="89424" y="16340"/>
                  </a:lnTo>
                  <a:lnTo>
                    <a:pt x="44538" y="25172"/>
                  </a:lnTo>
                  <a:lnTo>
                    <a:pt x="0" y="35687"/>
                  </a:lnTo>
                  <a:lnTo>
                    <a:pt x="301878" y="1211452"/>
                  </a:lnTo>
                  <a:lnTo>
                    <a:pt x="225678" y="0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6576059" y="2491485"/>
              <a:ext cx="76200" cy="1214120"/>
            </a:xfrm>
            <a:custGeom>
              <a:avLst/>
              <a:gdLst/>
              <a:ahLst/>
              <a:cxnLst/>
              <a:rect l="l" t="t" r="r" b="b"/>
              <a:pathLst>
                <a:path w="76200" h="1214120">
                  <a:moveTo>
                    <a:pt x="76200" y="0"/>
                  </a:moveTo>
                  <a:lnTo>
                    <a:pt x="57150" y="144"/>
                  </a:lnTo>
                  <a:lnTo>
                    <a:pt x="38100" y="587"/>
                  </a:lnTo>
                  <a:lnTo>
                    <a:pt x="19050" y="1339"/>
                  </a:lnTo>
                  <a:lnTo>
                    <a:pt x="0" y="2412"/>
                  </a:lnTo>
                  <a:lnTo>
                    <a:pt x="76200" y="1213865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3" name="object 43"/>
          <p:cNvSpPr txBox="1"/>
          <p:nvPr/>
        </p:nvSpPr>
        <p:spPr>
          <a:xfrm>
            <a:off x="6874256" y="3431285"/>
            <a:ext cx="41592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70" dirty="0">
                <a:solidFill>
                  <a:srgbClr val="FFFFFF"/>
                </a:solidFill>
                <a:latin typeface="Tahoma"/>
                <a:cs typeface="Tahoma"/>
              </a:rPr>
              <a:t>41%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6331965" y="4157853"/>
            <a:ext cx="41592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70" dirty="0">
                <a:solidFill>
                  <a:srgbClr val="FFFFFF"/>
                </a:solidFill>
                <a:latin typeface="Tahoma"/>
                <a:cs typeface="Tahoma"/>
              </a:rPr>
              <a:t>30%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5939409" y="3197732"/>
            <a:ext cx="41592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70" dirty="0">
                <a:solidFill>
                  <a:srgbClr val="FFFFFF"/>
                </a:solidFill>
                <a:latin typeface="Tahoma"/>
                <a:cs typeface="Tahoma"/>
              </a:rPr>
              <a:t>25%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6116828" y="2244674"/>
            <a:ext cx="29845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25" dirty="0">
                <a:solidFill>
                  <a:srgbClr val="464646"/>
                </a:solidFill>
                <a:latin typeface="Tahoma"/>
                <a:cs typeface="Tahoma"/>
              </a:rPr>
              <a:t>3%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6561835" y="2199258"/>
            <a:ext cx="29845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25" dirty="0">
                <a:solidFill>
                  <a:srgbClr val="464646"/>
                </a:solidFill>
                <a:latin typeface="Tahoma"/>
                <a:cs typeface="Tahoma"/>
              </a:rPr>
              <a:t>1%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5570982" y="1870913"/>
            <a:ext cx="154686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345" dirty="0">
                <a:solidFill>
                  <a:srgbClr val="464646"/>
                </a:solidFill>
                <a:latin typeface="Tahoma"/>
                <a:cs typeface="Tahoma"/>
              </a:rPr>
              <a:t>%</a:t>
            </a:r>
            <a:r>
              <a:rPr sz="1600" spc="-140" dirty="0">
                <a:solidFill>
                  <a:srgbClr val="464646"/>
                </a:solidFill>
                <a:latin typeface="Tahoma"/>
                <a:cs typeface="Tahoma"/>
              </a:rPr>
              <a:t> </a:t>
            </a:r>
            <a:r>
              <a:rPr sz="1600" spc="-25" dirty="0">
                <a:solidFill>
                  <a:srgbClr val="464646"/>
                </a:solidFill>
                <a:latin typeface="Tahoma"/>
                <a:cs typeface="Tahoma"/>
              </a:rPr>
              <a:t>Sales</a:t>
            </a:r>
            <a:r>
              <a:rPr sz="1600" spc="-140" dirty="0">
                <a:solidFill>
                  <a:srgbClr val="464646"/>
                </a:solidFill>
                <a:latin typeface="Tahoma"/>
                <a:cs typeface="Tahoma"/>
              </a:rPr>
              <a:t> </a:t>
            </a:r>
            <a:r>
              <a:rPr sz="1600" spc="-25" dirty="0">
                <a:solidFill>
                  <a:srgbClr val="464646"/>
                </a:solidFill>
                <a:latin typeface="Tahoma"/>
                <a:cs typeface="Tahoma"/>
              </a:rPr>
              <a:t>by</a:t>
            </a:r>
            <a:r>
              <a:rPr sz="1600" spc="-145" dirty="0">
                <a:solidFill>
                  <a:srgbClr val="464646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464646"/>
                </a:solidFill>
                <a:latin typeface="Tahoma"/>
                <a:cs typeface="Tahoma"/>
              </a:rPr>
              <a:t>region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5853684" y="5236464"/>
            <a:ext cx="82550" cy="82550"/>
          </a:xfrm>
          <a:custGeom>
            <a:avLst/>
            <a:gdLst/>
            <a:ahLst/>
            <a:cxnLst/>
            <a:rect l="l" t="t" r="r" b="b"/>
            <a:pathLst>
              <a:path w="82550" h="82550">
                <a:moveTo>
                  <a:pt x="82296" y="0"/>
                </a:moveTo>
                <a:lnTo>
                  <a:pt x="0" y="0"/>
                </a:lnTo>
                <a:lnTo>
                  <a:pt x="0" y="82296"/>
                </a:lnTo>
                <a:lnTo>
                  <a:pt x="82296" y="82296"/>
                </a:lnTo>
                <a:lnTo>
                  <a:pt x="82296" y="0"/>
                </a:lnTo>
                <a:close/>
              </a:path>
            </a:pathLst>
          </a:custGeom>
          <a:solidFill>
            <a:srgbClr val="08715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 txBox="1"/>
          <p:nvPr/>
        </p:nvSpPr>
        <p:spPr>
          <a:xfrm>
            <a:off x="5960490" y="5163692"/>
            <a:ext cx="1952625" cy="875030"/>
          </a:xfrm>
          <a:prstGeom prst="rect">
            <a:avLst/>
          </a:prstGeom>
        </p:spPr>
        <p:txBody>
          <a:bodyPr vert="horz" wrap="square" lIns="0" tIns="31750" rIns="0" bIns="0" rtlCol="0">
            <a:spAutoFit/>
          </a:bodyPr>
          <a:lstStyle/>
          <a:p>
            <a:pPr marL="12700" marR="633095">
              <a:lnSpc>
                <a:spcPts val="1310"/>
              </a:lnSpc>
              <a:spcBef>
                <a:spcPts val="250"/>
              </a:spcBef>
            </a:pPr>
            <a:r>
              <a:rPr sz="1200" spc="-30" dirty="0">
                <a:solidFill>
                  <a:srgbClr val="464646"/>
                </a:solidFill>
                <a:latin typeface="Tahoma"/>
                <a:cs typeface="Tahoma"/>
              </a:rPr>
              <a:t>Emerging</a:t>
            </a:r>
            <a:r>
              <a:rPr sz="1200" spc="-100" dirty="0">
                <a:solidFill>
                  <a:srgbClr val="464646"/>
                </a:solidFill>
                <a:latin typeface="Tahoma"/>
                <a:cs typeface="Tahoma"/>
              </a:rPr>
              <a:t> </a:t>
            </a:r>
            <a:r>
              <a:rPr sz="1200" spc="-55" dirty="0">
                <a:solidFill>
                  <a:srgbClr val="464646"/>
                </a:solidFill>
                <a:latin typeface="Tahoma"/>
                <a:cs typeface="Tahoma"/>
              </a:rPr>
              <a:t>markets** </a:t>
            </a:r>
            <a:r>
              <a:rPr sz="1200" dirty="0">
                <a:solidFill>
                  <a:srgbClr val="464646"/>
                </a:solidFill>
                <a:latin typeface="Tahoma"/>
                <a:cs typeface="Tahoma"/>
              </a:rPr>
              <a:t>Western</a:t>
            </a:r>
            <a:r>
              <a:rPr sz="1200" spc="-130" dirty="0">
                <a:solidFill>
                  <a:srgbClr val="464646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464646"/>
                </a:solidFill>
                <a:latin typeface="Tahoma"/>
                <a:cs typeface="Tahoma"/>
              </a:rPr>
              <a:t>Europe </a:t>
            </a:r>
            <a:r>
              <a:rPr sz="1200" dirty="0">
                <a:solidFill>
                  <a:srgbClr val="464646"/>
                </a:solidFill>
                <a:latin typeface="Tahoma"/>
                <a:cs typeface="Tahoma"/>
              </a:rPr>
              <a:t>North</a:t>
            </a:r>
            <a:r>
              <a:rPr sz="1200" spc="-20" dirty="0">
                <a:solidFill>
                  <a:srgbClr val="464646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464646"/>
                </a:solidFill>
                <a:latin typeface="Tahoma"/>
                <a:cs typeface="Tahoma"/>
              </a:rPr>
              <a:t>America</a:t>
            </a:r>
            <a:endParaRPr sz="1200">
              <a:latin typeface="Tahoma"/>
              <a:cs typeface="Tahoma"/>
            </a:endParaRPr>
          </a:p>
          <a:p>
            <a:pPr marL="12700">
              <a:lnSpc>
                <a:spcPts val="1230"/>
              </a:lnSpc>
            </a:pPr>
            <a:r>
              <a:rPr sz="1200" spc="-10" dirty="0">
                <a:solidFill>
                  <a:srgbClr val="464646"/>
                </a:solidFill>
                <a:latin typeface="Tahoma"/>
                <a:cs typeface="Tahoma"/>
              </a:rPr>
              <a:t>Japan/Australia/New</a:t>
            </a:r>
            <a:r>
              <a:rPr sz="1200" spc="-130" dirty="0">
                <a:solidFill>
                  <a:srgbClr val="464646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464646"/>
                </a:solidFill>
                <a:latin typeface="Tahoma"/>
                <a:cs typeface="Tahoma"/>
              </a:rPr>
              <a:t>Zealand</a:t>
            </a:r>
            <a:endParaRPr sz="1200">
              <a:latin typeface="Tahoma"/>
              <a:cs typeface="Tahoma"/>
            </a:endParaRPr>
          </a:p>
          <a:p>
            <a:pPr marL="12700">
              <a:lnSpc>
                <a:spcPts val="1375"/>
              </a:lnSpc>
            </a:pPr>
            <a:r>
              <a:rPr sz="1200" spc="-10" dirty="0">
                <a:solidFill>
                  <a:srgbClr val="464646"/>
                </a:solidFill>
                <a:latin typeface="Tahoma"/>
                <a:cs typeface="Tahoma"/>
              </a:rPr>
              <a:t>Corporate*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5853684" y="5402579"/>
            <a:ext cx="82550" cy="82550"/>
          </a:xfrm>
          <a:custGeom>
            <a:avLst/>
            <a:gdLst/>
            <a:ahLst/>
            <a:cxnLst/>
            <a:rect l="l" t="t" r="r" b="b"/>
            <a:pathLst>
              <a:path w="82550" h="82550">
                <a:moveTo>
                  <a:pt x="82296" y="0"/>
                </a:moveTo>
                <a:lnTo>
                  <a:pt x="0" y="0"/>
                </a:lnTo>
                <a:lnTo>
                  <a:pt x="0" y="82296"/>
                </a:lnTo>
                <a:lnTo>
                  <a:pt x="82296" y="82296"/>
                </a:lnTo>
                <a:lnTo>
                  <a:pt x="82296" y="0"/>
                </a:lnTo>
                <a:close/>
              </a:path>
            </a:pathLst>
          </a:custGeom>
          <a:solidFill>
            <a:srgbClr val="46B5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5853684" y="5568696"/>
            <a:ext cx="82550" cy="82550"/>
          </a:xfrm>
          <a:custGeom>
            <a:avLst/>
            <a:gdLst/>
            <a:ahLst/>
            <a:cxnLst/>
            <a:rect l="l" t="t" r="r" b="b"/>
            <a:pathLst>
              <a:path w="82550" h="82550">
                <a:moveTo>
                  <a:pt x="82296" y="0"/>
                </a:moveTo>
                <a:lnTo>
                  <a:pt x="0" y="0"/>
                </a:lnTo>
                <a:lnTo>
                  <a:pt x="0" y="82295"/>
                </a:lnTo>
                <a:lnTo>
                  <a:pt x="82296" y="82295"/>
                </a:lnTo>
                <a:lnTo>
                  <a:pt x="82296" y="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5853684" y="5736335"/>
            <a:ext cx="82550" cy="82550"/>
          </a:xfrm>
          <a:custGeom>
            <a:avLst/>
            <a:gdLst/>
            <a:ahLst/>
            <a:cxnLst/>
            <a:rect l="l" t="t" r="r" b="b"/>
            <a:pathLst>
              <a:path w="82550" h="82550">
                <a:moveTo>
                  <a:pt x="82296" y="0"/>
                </a:moveTo>
                <a:lnTo>
                  <a:pt x="0" y="0"/>
                </a:lnTo>
                <a:lnTo>
                  <a:pt x="0" y="82295"/>
                </a:lnTo>
                <a:lnTo>
                  <a:pt x="82296" y="82295"/>
                </a:lnTo>
                <a:lnTo>
                  <a:pt x="82296" y="0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5853684" y="5902452"/>
            <a:ext cx="82550" cy="82550"/>
          </a:xfrm>
          <a:custGeom>
            <a:avLst/>
            <a:gdLst/>
            <a:ahLst/>
            <a:cxnLst/>
            <a:rect l="l" t="t" r="r" b="b"/>
            <a:pathLst>
              <a:path w="82550" h="82550">
                <a:moveTo>
                  <a:pt x="82296" y="0"/>
                </a:moveTo>
                <a:lnTo>
                  <a:pt x="0" y="0"/>
                </a:lnTo>
                <a:lnTo>
                  <a:pt x="0" y="82296"/>
                </a:lnTo>
                <a:lnTo>
                  <a:pt x="82296" y="82296"/>
                </a:lnTo>
                <a:lnTo>
                  <a:pt x="82296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 txBox="1"/>
          <p:nvPr/>
        </p:nvSpPr>
        <p:spPr>
          <a:xfrm>
            <a:off x="5970270" y="6210401"/>
            <a:ext cx="296735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i="1" spc="-105" dirty="0">
                <a:solidFill>
                  <a:srgbClr val="5F5F5F"/>
                </a:solidFill>
                <a:latin typeface="Lucida Sans"/>
                <a:cs typeface="Lucida Sans"/>
              </a:rPr>
              <a:t>*</a:t>
            </a:r>
            <a:r>
              <a:rPr sz="900" i="1" spc="-75" dirty="0">
                <a:solidFill>
                  <a:srgbClr val="5F5F5F"/>
                </a:solidFill>
                <a:latin typeface="Lucida Sans"/>
                <a:cs typeface="Lucida Sans"/>
              </a:rPr>
              <a:t> </a:t>
            </a:r>
            <a:r>
              <a:rPr sz="900" i="1" spc="-90" dirty="0">
                <a:solidFill>
                  <a:srgbClr val="5F5F5F"/>
                </a:solidFill>
                <a:latin typeface="Lucida Sans"/>
                <a:cs typeface="Lucida Sans"/>
              </a:rPr>
              <a:t>Sales </a:t>
            </a:r>
            <a:r>
              <a:rPr sz="900" i="1" spc="-114" dirty="0">
                <a:solidFill>
                  <a:srgbClr val="5F5F5F"/>
                </a:solidFill>
                <a:latin typeface="Lucida Sans"/>
                <a:cs typeface="Lucida Sans"/>
              </a:rPr>
              <a:t>and</a:t>
            </a:r>
            <a:r>
              <a:rPr sz="900" i="1" spc="-70" dirty="0">
                <a:solidFill>
                  <a:srgbClr val="5F5F5F"/>
                </a:solidFill>
                <a:latin typeface="Lucida Sans"/>
                <a:cs typeface="Lucida Sans"/>
              </a:rPr>
              <a:t> </a:t>
            </a:r>
            <a:r>
              <a:rPr sz="900" i="1" spc="-90" dirty="0">
                <a:solidFill>
                  <a:srgbClr val="5F5F5F"/>
                </a:solidFill>
                <a:latin typeface="Lucida Sans"/>
                <a:cs typeface="Lucida Sans"/>
              </a:rPr>
              <a:t>services</a:t>
            </a:r>
            <a:r>
              <a:rPr sz="900" i="1" spc="-80" dirty="0">
                <a:solidFill>
                  <a:srgbClr val="5F5F5F"/>
                </a:solidFill>
                <a:latin typeface="Lucida Sans"/>
                <a:cs typeface="Lucida Sans"/>
              </a:rPr>
              <a:t> </a:t>
            </a:r>
            <a:r>
              <a:rPr sz="900" i="1" spc="-90" dirty="0">
                <a:solidFill>
                  <a:srgbClr val="5F5F5F"/>
                </a:solidFill>
                <a:latin typeface="Lucida Sans"/>
                <a:cs typeface="Lucida Sans"/>
              </a:rPr>
              <a:t>not</a:t>
            </a:r>
            <a:r>
              <a:rPr sz="900" i="1" spc="-45" dirty="0">
                <a:solidFill>
                  <a:srgbClr val="5F5F5F"/>
                </a:solidFill>
                <a:latin typeface="Lucida Sans"/>
                <a:cs typeface="Lucida Sans"/>
              </a:rPr>
              <a:t> </a:t>
            </a:r>
            <a:r>
              <a:rPr sz="900" i="1" spc="-105" dirty="0">
                <a:solidFill>
                  <a:srgbClr val="5F5F5F"/>
                </a:solidFill>
                <a:latin typeface="Lucida Sans"/>
                <a:cs typeface="Lucida Sans"/>
              </a:rPr>
              <a:t>assignable</a:t>
            </a:r>
            <a:r>
              <a:rPr sz="900" i="1" spc="-70" dirty="0">
                <a:solidFill>
                  <a:srgbClr val="5F5F5F"/>
                </a:solidFill>
                <a:latin typeface="Lucida Sans"/>
                <a:cs typeface="Lucida Sans"/>
              </a:rPr>
              <a:t> to</a:t>
            </a:r>
            <a:r>
              <a:rPr sz="900" i="1" spc="-65" dirty="0">
                <a:solidFill>
                  <a:srgbClr val="5F5F5F"/>
                </a:solidFill>
                <a:latin typeface="Lucida Sans"/>
                <a:cs typeface="Lucida Sans"/>
              </a:rPr>
              <a:t> </a:t>
            </a:r>
            <a:r>
              <a:rPr sz="900" i="1" spc="-85" dirty="0">
                <a:solidFill>
                  <a:srgbClr val="5F5F5F"/>
                </a:solidFill>
                <a:latin typeface="Lucida Sans"/>
                <a:cs typeface="Lucida Sans"/>
              </a:rPr>
              <a:t>the </a:t>
            </a:r>
            <a:r>
              <a:rPr sz="900" i="1" spc="-95" dirty="0">
                <a:solidFill>
                  <a:srgbClr val="5F5F5F"/>
                </a:solidFill>
                <a:latin typeface="Lucida Sans"/>
                <a:cs typeface="Lucida Sans"/>
              </a:rPr>
              <a:t>individual</a:t>
            </a:r>
            <a:r>
              <a:rPr sz="900" i="1" spc="-50" dirty="0">
                <a:solidFill>
                  <a:srgbClr val="5F5F5F"/>
                </a:solidFill>
                <a:latin typeface="Lucida Sans"/>
                <a:cs typeface="Lucida Sans"/>
              </a:rPr>
              <a:t> </a:t>
            </a:r>
            <a:r>
              <a:rPr sz="900" i="1" spc="-100" dirty="0">
                <a:solidFill>
                  <a:srgbClr val="5F5F5F"/>
                </a:solidFill>
                <a:latin typeface="Lucida Sans"/>
                <a:cs typeface="Lucida Sans"/>
              </a:rPr>
              <a:t>business</a:t>
            </a:r>
            <a:r>
              <a:rPr sz="900" i="1" spc="-60" dirty="0">
                <a:solidFill>
                  <a:srgbClr val="5F5F5F"/>
                </a:solidFill>
                <a:latin typeface="Lucida Sans"/>
                <a:cs typeface="Lucida Sans"/>
              </a:rPr>
              <a:t> </a:t>
            </a:r>
            <a:r>
              <a:rPr sz="900" i="1" spc="-45" dirty="0">
                <a:solidFill>
                  <a:srgbClr val="5F5F5F"/>
                </a:solidFill>
                <a:latin typeface="Lucida Sans"/>
                <a:cs typeface="Lucida Sans"/>
              </a:rPr>
              <a:t>units</a:t>
            </a:r>
            <a:endParaRPr sz="900">
              <a:latin typeface="Lucida Sans"/>
              <a:cs typeface="Lucida Sans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6334505" y="6349047"/>
            <a:ext cx="2644775" cy="43053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sz="900" i="1" spc="-105" dirty="0">
                <a:solidFill>
                  <a:srgbClr val="5F5F5F"/>
                </a:solidFill>
                <a:latin typeface="Lucida Sans"/>
                <a:cs typeface="Lucida Sans"/>
              </a:rPr>
              <a:t>**</a:t>
            </a:r>
            <a:r>
              <a:rPr sz="900" i="1" spc="-85" dirty="0">
                <a:solidFill>
                  <a:srgbClr val="5F5F5F"/>
                </a:solidFill>
                <a:latin typeface="Lucida Sans"/>
                <a:cs typeface="Lucida Sans"/>
              </a:rPr>
              <a:t> </a:t>
            </a:r>
            <a:r>
              <a:rPr sz="900" i="1" spc="-90" dirty="0">
                <a:solidFill>
                  <a:srgbClr val="5F5F5F"/>
                </a:solidFill>
                <a:latin typeface="Lucida Sans"/>
                <a:cs typeface="Lucida Sans"/>
              </a:rPr>
              <a:t>Eastern</a:t>
            </a:r>
            <a:r>
              <a:rPr sz="900" i="1" spc="-100" dirty="0">
                <a:solidFill>
                  <a:srgbClr val="5F5F5F"/>
                </a:solidFill>
                <a:latin typeface="Lucida Sans"/>
                <a:cs typeface="Lucida Sans"/>
              </a:rPr>
              <a:t> </a:t>
            </a:r>
            <a:r>
              <a:rPr sz="900" i="1" spc="-90" dirty="0">
                <a:solidFill>
                  <a:srgbClr val="5F5F5F"/>
                </a:solidFill>
                <a:latin typeface="Lucida Sans"/>
                <a:cs typeface="Lucida Sans"/>
              </a:rPr>
              <a:t>Europe</a:t>
            </a:r>
            <a:r>
              <a:rPr sz="900" i="1" spc="-45" dirty="0">
                <a:solidFill>
                  <a:srgbClr val="5F5F5F"/>
                </a:solidFill>
                <a:latin typeface="Lucida Sans"/>
                <a:cs typeface="Lucida Sans"/>
              </a:rPr>
              <a:t> </a:t>
            </a:r>
            <a:r>
              <a:rPr sz="900" i="1" spc="-105" dirty="0">
                <a:solidFill>
                  <a:srgbClr val="5F5F5F"/>
                </a:solidFill>
                <a:latin typeface="Lucida Sans"/>
                <a:cs typeface="Lucida Sans"/>
              </a:rPr>
              <a:t>Africa,</a:t>
            </a:r>
            <a:r>
              <a:rPr sz="900" i="1" spc="-85" dirty="0">
                <a:solidFill>
                  <a:srgbClr val="5F5F5F"/>
                </a:solidFill>
                <a:latin typeface="Lucida Sans"/>
                <a:cs typeface="Lucida Sans"/>
              </a:rPr>
              <a:t> </a:t>
            </a:r>
            <a:r>
              <a:rPr sz="900" i="1" spc="-75" dirty="0">
                <a:solidFill>
                  <a:srgbClr val="5F5F5F"/>
                </a:solidFill>
                <a:latin typeface="Lucida Sans"/>
                <a:cs typeface="Lucida Sans"/>
              </a:rPr>
              <a:t>Middle</a:t>
            </a:r>
            <a:r>
              <a:rPr sz="900" i="1" spc="-60" dirty="0">
                <a:solidFill>
                  <a:srgbClr val="5F5F5F"/>
                </a:solidFill>
                <a:latin typeface="Lucida Sans"/>
                <a:cs typeface="Lucida Sans"/>
              </a:rPr>
              <a:t> </a:t>
            </a:r>
            <a:r>
              <a:rPr sz="900" i="1" spc="-80" dirty="0">
                <a:solidFill>
                  <a:srgbClr val="5F5F5F"/>
                </a:solidFill>
                <a:latin typeface="Lucida Sans"/>
                <a:cs typeface="Lucida Sans"/>
              </a:rPr>
              <a:t>East,</a:t>
            </a:r>
            <a:r>
              <a:rPr sz="900" i="1" spc="-85" dirty="0">
                <a:solidFill>
                  <a:srgbClr val="5F5F5F"/>
                </a:solidFill>
                <a:latin typeface="Lucida Sans"/>
                <a:cs typeface="Lucida Sans"/>
              </a:rPr>
              <a:t> </a:t>
            </a:r>
            <a:r>
              <a:rPr sz="900" i="1" spc="-90" dirty="0">
                <a:solidFill>
                  <a:srgbClr val="5F5F5F"/>
                </a:solidFill>
                <a:latin typeface="Lucida Sans"/>
                <a:cs typeface="Lucida Sans"/>
              </a:rPr>
              <a:t>Latin</a:t>
            </a:r>
            <a:r>
              <a:rPr sz="900" i="1" spc="-65" dirty="0">
                <a:solidFill>
                  <a:srgbClr val="5F5F5F"/>
                </a:solidFill>
                <a:latin typeface="Lucida Sans"/>
                <a:cs typeface="Lucida Sans"/>
              </a:rPr>
              <a:t> </a:t>
            </a:r>
            <a:r>
              <a:rPr sz="900" i="1" spc="-105" dirty="0">
                <a:solidFill>
                  <a:srgbClr val="5F5F5F"/>
                </a:solidFill>
                <a:latin typeface="Lucida Sans"/>
                <a:cs typeface="Lucida Sans"/>
              </a:rPr>
              <a:t>America,</a:t>
            </a:r>
            <a:r>
              <a:rPr sz="900" i="1" spc="-85" dirty="0">
                <a:solidFill>
                  <a:srgbClr val="5F5F5F"/>
                </a:solidFill>
                <a:latin typeface="Lucida Sans"/>
                <a:cs typeface="Lucida Sans"/>
              </a:rPr>
              <a:t> </a:t>
            </a:r>
            <a:r>
              <a:rPr sz="900" i="1" spc="-20" dirty="0">
                <a:solidFill>
                  <a:srgbClr val="5F5F5F"/>
                </a:solidFill>
                <a:latin typeface="Lucida Sans"/>
                <a:cs typeface="Lucida Sans"/>
              </a:rPr>
              <a:t>Asia</a:t>
            </a:r>
            <a:endParaRPr sz="900">
              <a:latin typeface="Lucida Sans"/>
              <a:cs typeface="Lucida Sans"/>
            </a:endParaRPr>
          </a:p>
          <a:p>
            <a:pPr marR="43180" algn="r">
              <a:lnSpc>
                <a:spcPct val="100000"/>
              </a:lnSpc>
              <a:spcBef>
                <a:spcPts val="845"/>
              </a:spcBef>
            </a:pPr>
            <a:fld id="{81D60167-4931-47E6-BA6A-407CBD079E47}" type="slidenum">
              <a:rPr sz="1050" spc="-25" dirty="0">
                <a:solidFill>
                  <a:srgbClr val="9B9B9B"/>
                </a:solidFill>
                <a:latin typeface="Times New Roman"/>
                <a:cs typeface="Times New Roman"/>
              </a:rPr>
              <a:t>233</a:t>
            </a:fld>
            <a:endParaRPr sz="1050">
              <a:latin typeface="Times New Roman"/>
              <a:cs typeface="Times New Roman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78739" y="6384404"/>
            <a:ext cx="1726564" cy="38798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sz="900" i="1" spc="-100" dirty="0">
                <a:solidFill>
                  <a:srgbClr val="5F5F5F"/>
                </a:solidFill>
                <a:latin typeface="Lucida Sans"/>
                <a:cs typeface="Lucida Sans"/>
              </a:rPr>
              <a:t>Source:</a:t>
            </a:r>
            <a:r>
              <a:rPr sz="900" i="1" spc="-55" dirty="0">
                <a:solidFill>
                  <a:srgbClr val="5F5F5F"/>
                </a:solidFill>
                <a:latin typeface="Lucida Sans"/>
                <a:cs typeface="Lucida Sans"/>
              </a:rPr>
              <a:t> </a:t>
            </a:r>
            <a:r>
              <a:rPr sz="900" i="1" spc="-90" dirty="0">
                <a:solidFill>
                  <a:srgbClr val="5F5F5F"/>
                </a:solidFill>
                <a:latin typeface="Lucida Sans"/>
                <a:cs typeface="Lucida Sans"/>
              </a:rPr>
              <a:t>Henkel</a:t>
            </a:r>
            <a:r>
              <a:rPr sz="900" i="1" spc="-70" dirty="0">
                <a:solidFill>
                  <a:srgbClr val="5F5F5F"/>
                </a:solidFill>
                <a:latin typeface="Lucida Sans"/>
                <a:cs typeface="Lucida Sans"/>
              </a:rPr>
              <a:t> </a:t>
            </a:r>
            <a:r>
              <a:rPr sz="900" i="1" spc="-105" dirty="0">
                <a:solidFill>
                  <a:srgbClr val="5F5F5F"/>
                </a:solidFill>
                <a:latin typeface="Lucida Sans"/>
                <a:cs typeface="Lucida Sans"/>
              </a:rPr>
              <a:t>Annual</a:t>
            </a:r>
            <a:r>
              <a:rPr sz="900" i="1" spc="-55" dirty="0">
                <a:solidFill>
                  <a:srgbClr val="5F5F5F"/>
                </a:solidFill>
                <a:latin typeface="Lucida Sans"/>
                <a:cs typeface="Lucida Sans"/>
              </a:rPr>
              <a:t> </a:t>
            </a:r>
            <a:r>
              <a:rPr sz="900" i="1" spc="-90" dirty="0">
                <a:solidFill>
                  <a:srgbClr val="5F5F5F"/>
                </a:solidFill>
                <a:latin typeface="Lucida Sans"/>
                <a:cs typeface="Lucida Sans"/>
              </a:rPr>
              <a:t>Report</a:t>
            </a:r>
            <a:r>
              <a:rPr sz="900" i="1" spc="-70" dirty="0">
                <a:solidFill>
                  <a:srgbClr val="5F5F5F"/>
                </a:solidFill>
                <a:latin typeface="Lucida Sans"/>
                <a:cs typeface="Lucida Sans"/>
              </a:rPr>
              <a:t> </a:t>
            </a:r>
            <a:r>
              <a:rPr sz="900" i="1" spc="-20" dirty="0">
                <a:solidFill>
                  <a:srgbClr val="5F5F5F"/>
                </a:solidFill>
                <a:latin typeface="Lucida Sans"/>
                <a:cs typeface="Lucida Sans"/>
              </a:rPr>
              <a:t>(2021)</a:t>
            </a:r>
            <a:endParaRPr sz="900">
              <a:latin typeface="Lucida Sans"/>
              <a:cs typeface="Lucida Sans"/>
            </a:endParaRPr>
          </a:p>
          <a:p>
            <a:pPr marL="100330">
              <a:lnSpc>
                <a:spcPct val="100000"/>
              </a:lnSpc>
              <a:spcBef>
                <a:spcPts val="810"/>
              </a:spcBef>
            </a:pPr>
            <a:r>
              <a:rPr sz="800" dirty="0">
                <a:solidFill>
                  <a:srgbClr val="5F5F5F"/>
                </a:solidFill>
                <a:latin typeface="Times New Roman"/>
                <a:cs typeface="Times New Roman"/>
              </a:rPr>
              <a:t>©</a:t>
            </a:r>
            <a:r>
              <a:rPr sz="800" spc="-15" dirty="0">
                <a:solidFill>
                  <a:srgbClr val="5F5F5F"/>
                </a:solidFill>
                <a:latin typeface="Times New Roman"/>
                <a:cs typeface="Times New Roman"/>
              </a:rPr>
              <a:t> </a:t>
            </a:r>
            <a:r>
              <a:rPr sz="800" dirty="0">
                <a:solidFill>
                  <a:srgbClr val="5F5F5F"/>
                </a:solidFill>
                <a:latin typeface="Times New Roman"/>
                <a:cs typeface="Times New Roman"/>
              </a:rPr>
              <a:t>The</a:t>
            </a:r>
            <a:r>
              <a:rPr sz="800" spc="-30" dirty="0">
                <a:solidFill>
                  <a:srgbClr val="5F5F5F"/>
                </a:solidFill>
                <a:latin typeface="Times New Roman"/>
                <a:cs typeface="Times New Roman"/>
              </a:rPr>
              <a:t> </a:t>
            </a:r>
            <a:r>
              <a:rPr sz="800" dirty="0">
                <a:solidFill>
                  <a:srgbClr val="5F5F5F"/>
                </a:solidFill>
                <a:latin typeface="Times New Roman"/>
                <a:cs typeface="Times New Roman"/>
              </a:rPr>
              <a:t>KPI</a:t>
            </a:r>
            <a:r>
              <a:rPr sz="800" spc="-5" dirty="0">
                <a:solidFill>
                  <a:srgbClr val="5F5F5F"/>
                </a:solidFill>
                <a:latin typeface="Times New Roman"/>
                <a:cs typeface="Times New Roman"/>
              </a:rPr>
              <a:t> </a:t>
            </a:r>
            <a:r>
              <a:rPr sz="800" dirty="0">
                <a:solidFill>
                  <a:srgbClr val="5F5F5F"/>
                </a:solidFill>
                <a:latin typeface="Times New Roman"/>
                <a:cs typeface="Times New Roman"/>
              </a:rPr>
              <a:t>Institute</a:t>
            </a:r>
            <a:r>
              <a:rPr sz="800" spc="-20" dirty="0">
                <a:solidFill>
                  <a:srgbClr val="5F5F5F"/>
                </a:solidFill>
                <a:latin typeface="Times New Roman"/>
                <a:cs typeface="Times New Roman"/>
              </a:rPr>
              <a:t> 2023</a:t>
            </a:r>
            <a:endParaRPr sz="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27164" y="184404"/>
            <a:ext cx="1937003" cy="161544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0" y="531876"/>
            <a:ext cx="277495" cy="715010"/>
          </a:xfrm>
          <a:custGeom>
            <a:avLst/>
            <a:gdLst/>
            <a:ahLst/>
            <a:cxnLst/>
            <a:rect l="l" t="t" r="r" b="b"/>
            <a:pathLst>
              <a:path w="277495" h="715010">
                <a:moveTo>
                  <a:pt x="277368" y="0"/>
                </a:moveTo>
                <a:lnTo>
                  <a:pt x="0" y="0"/>
                </a:lnTo>
                <a:lnTo>
                  <a:pt x="0" y="714756"/>
                </a:lnTo>
                <a:lnTo>
                  <a:pt x="277368" y="714756"/>
                </a:lnTo>
                <a:lnTo>
                  <a:pt x="277368" y="0"/>
                </a:lnTo>
                <a:close/>
              </a:path>
            </a:pathLst>
          </a:custGeom>
          <a:solidFill>
            <a:srgbClr val="0871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55803" y="661796"/>
            <a:ext cx="23526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6.</a:t>
            </a:r>
            <a:r>
              <a:rPr spc="5" dirty="0"/>
              <a:t> </a:t>
            </a:r>
            <a:r>
              <a:rPr spc="229" dirty="0"/>
              <a:t>SPARKLINES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385063" y="1152855"/>
            <a:ext cx="467931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Useful</a:t>
            </a:r>
            <a:r>
              <a:rPr sz="1600" spc="-17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for</a:t>
            </a:r>
            <a:r>
              <a:rPr sz="1600" spc="-15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35" dirty="0">
                <a:solidFill>
                  <a:srgbClr val="5F5F5F"/>
                </a:solidFill>
                <a:latin typeface="Tahoma"/>
                <a:cs typeface="Tahoma"/>
              </a:rPr>
              <a:t>showing</a:t>
            </a:r>
            <a:r>
              <a:rPr sz="1600" spc="-17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40" dirty="0">
                <a:solidFill>
                  <a:srgbClr val="5F5F5F"/>
                </a:solidFill>
                <a:latin typeface="Tahoma"/>
                <a:cs typeface="Tahoma"/>
              </a:rPr>
              <a:t>data</a:t>
            </a:r>
            <a:r>
              <a:rPr sz="1600" spc="-15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trends</a:t>
            </a:r>
            <a:r>
              <a:rPr sz="1600" spc="-19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in</a:t>
            </a:r>
            <a:r>
              <a:rPr sz="1600" spc="-16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75" dirty="0">
                <a:solidFill>
                  <a:srgbClr val="5F5F5F"/>
                </a:solidFill>
                <a:latin typeface="Tahoma"/>
                <a:cs typeface="Tahoma"/>
              </a:rPr>
              <a:t>a</a:t>
            </a:r>
            <a:r>
              <a:rPr sz="1600" spc="-15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30" dirty="0">
                <a:solidFill>
                  <a:srgbClr val="5F5F5F"/>
                </a:solidFill>
                <a:latin typeface="Tahoma"/>
                <a:cs typeface="Tahoma"/>
              </a:rPr>
              <a:t>condensed</a:t>
            </a:r>
            <a:r>
              <a:rPr sz="1600" spc="-17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manner</a:t>
            </a:r>
            <a:endParaRPr sz="1600">
              <a:latin typeface="Tahoma"/>
              <a:cs typeface="Tahoma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394373" y="1556702"/>
          <a:ext cx="8592185" cy="46234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47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71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53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54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63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63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64972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189230">
                <a:tc>
                  <a:txBody>
                    <a:bodyPr/>
                    <a:lstStyle/>
                    <a:p>
                      <a:pPr algn="ctr">
                        <a:lnSpc>
                          <a:spcPts val="1390"/>
                        </a:lnSpc>
                      </a:pPr>
                      <a:r>
                        <a:rPr sz="1200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KPI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5F5F5F"/>
                      </a:solidFill>
                      <a:prstDash val="solid"/>
                    </a:lnL>
                    <a:lnR w="9525">
                      <a:solidFill>
                        <a:srgbClr val="5F5F5F"/>
                      </a:solidFill>
                      <a:prstDash val="solid"/>
                    </a:lnR>
                    <a:lnT w="9525">
                      <a:solidFill>
                        <a:srgbClr val="5F5F5F"/>
                      </a:solidFill>
                      <a:prstDash val="solid"/>
                    </a:lnT>
                    <a:lnB w="9525">
                      <a:solidFill>
                        <a:srgbClr val="5F5F5F"/>
                      </a:solidFill>
                      <a:prstDash val="solid"/>
                    </a:lnB>
                    <a:solidFill>
                      <a:srgbClr val="087150"/>
                    </a:solidFill>
                  </a:tcPr>
                </a:tc>
                <a:tc>
                  <a:txBody>
                    <a:bodyPr/>
                    <a:lstStyle/>
                    <a:p>
                      <a:pPr marL="302260" marR="3175">
                        <a:lnSpc>
                          <a:spcPts val="1390"/>
                        </a:lnSpc>
                      </a:pPr>
                      <a:r>
                        <a:rPr sz="1200" spc="-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2017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5F5F5F"/>
                      </a:solidFill>
                      <a:prstDash val="solid"/>
                    </a:lnL>
                    <a:lnR w="9525">
                      <a:solidFill>
                        <a:srgbClr val="5F5F5F"/>
                      </a:solidFill>
                      <a:prstDash val="solid"/>
                    </a:lnR>
                    <a:lnT w="9525">
                      <a:solidFill>
                        <a:srgbClr val="5F5F5F"/>
                      </a:solidFill>
                      <a:prstDash val="solid"/>
                    </a:lnT>
                    <a:lnB w="9525">
                      <a:solidFill>
                        <a:srgbClr val="5F5F5F"/>
                      </a:solidFill>
                      <a:prstDash val="solid"/>
                    </a:lnB>
                    <a:solidFill>
                      <a:srgbClr val="087150"/>
                    </a:solidFill>
                  </a:tcPr>
                </a:tc>
                <a:tc>
                  <a:txBody>
                    <a:bodyPr/>
                    <a:lstStyle/>
                    <a:p>
                      <a:pPr marL="346710" marR="3175">
                        <a:lnSpc>
                          <a:spcPts val="1390"/>
                        </a:lnSpc>
                      </a:pPr>
                      <a:r>
                        <a:rPr sz="1200" spc="-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2018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5F5F5F"/>
                      </a:solidFill>
                      <a:prstDash val="solid"/>
                    </a:lnL>
                    <a:lnR w="9525">
                      <a:solidFill>
                        <a:srgbClr val="5F5F5F"/>
                      </a:solidFill>
                      <a:prstDash val="solid"/>
                    </a:lnR>
                    <a:lnT w="9525">
                      <a:solidFill>
                        <a:srgbClr val="5F5F5F"/>
                      </a:solidFill>
                      <a:prstDash val="solid"/>
                    </a:lnT>
                    <a:lnB w="9525">
                      <a:solidFill>
                        <a:srgbClr val="5F5F5F"/>
                      </a:solidFill>
                      <a:prstDash val="solid"/>
                    </a:lnB>
                    <a:solidFill>
                      <a:srgbClr val="087150"/>
                    </a:solidFill>
                  </a:tcPr>
                </a:tc>
                <a:tc>
                  <a:txBody>
                    <a:bodyPr/>
                    <a:lstStyle/>
                    <a:p>
                      <a:pPr marL="250825">
                        <a:lnSpc>
                          <a:spcPts val="1390"/>
                        </a:lnSpc>
                      </a:pPr>
                      <a:r>
                        <a:rPr sz="1200" spc="-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2019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5F5F5F"/>
                      </a:solidFill>
                      <a:prstDash val="solid"/>
                    </a:lnL>
                    <a:lnR w="9525">
                      <a:solidFill>
                        <a:srgbClr val="5F5F5F"/>
                      </a:solidFill>
                      <a:prstDash val="solid"/>
                    </a:lnR>
                    <a:lnT w="9525">
                      <a:solidFill>
                        <a:srgbClr val="5F5F5F"/>
                      </a:solidFill>
                      <a:prstDash val="solid"/>
                    </a:lnT>
                    <a:lnB w="9525">
                      <a:solidFill>
                        <a:srgbClr val="5F5F5F"/>
                      </a:solidFill>
                      <a:prstDash val="solid"/>
                    </a:lnB>
                    <a:solidFill>
                      <a:srgbClr val="087150"/>
                    </a:solidFill>
                  </a:tcPr>
                </a:tc>
                <a:tc>
                  <a:txBody>
                    <a:bodyPr/>
                    <a:lstStyle/>
                    <a:p>
                      <a:pPr marL="250825" marR="3175">
                        <a:lnSpc>
                          <a:spcPts val="1390"/>
                        </a:lnSpc>
                      </a:pPr>
                      <a:r>
                        <a:rPr sz="1200" spc="-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2020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5F5F5F"/>
                      </a:solidFill>
                      <a:prstDash val="solid"/>
                    </a:lnL>
                    <a:lnR w="9525">
                      <a:solidFill>
                        <a:srgbClr val="5F5F5F"/>
                      </a:solidFill>
                      <a:prstDash val="solid"/>
                    </a:lnR>
                    <a:lnT w="9525">
                      <a:solidFill>
                        <a:srgbClr val="5F5F5F"/>
                      </a:solidFill>
                      <a:prstDash val="solid"/>
                    </a:lnT>
                    <a:lnB w="9525">
                      <a:solidFill>
                        <a:srgbClr val="5F5F5F"/>
                      </a:solidFill>
                      <a:prstDash val="solid"/>
                    </a:lnB>
                    <a:solidFill>
                      <a:srgbClr val="087150"/>
                    </a:solidFill>
                  </a:tcPr>
                </a:tc>
                <a:tc>
                  <a:txBody>
                    <a:bodyPr/>
                    <a:lstStyle/>
                    <a:p>
                      <a:pPr marL="250825" marR="3175">
                        <a:lnSpc>
                          <a:spcPts val="1390"/>
                        </a:lnSpc>
                      </a:pPr>
                      <a:r>
                        <a:rPr sz="1200" spc="-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2021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5F5F5F"/>
                      </a:solidFill>
                      <a:prstDash val="solid"/>
                    </a:lnL>
                    <a:lnR w="9525">
                      <a:solidFill>
                        <a:srgbClr val="5F5F5F"/>
                      </a:solidFill>
                      <a:prstDash val="solid"/>
                    </a:lnR>
                    <a:lnT w="9525">
                      <a:solidFill>
                        <a:srgbClr val="5F5F5F"/>
                      </a:solidFill>
                      <a:prstDash val="solid"/>
                    </a:lnT>
                    <a:lnB w="9525">
                      <a:solidFill>
                        <a:srgbClr val="5F5F5F"/>
                      </a:solidFill>
                      <a:prstDash val="solid"/>
                    </a:lnB>
                    <a:solidFill>
                      <a:srgbClr val="087150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ts val="1390"/>
                        </a:lnSpc>
                      </a:pPr>
                      <a:r>
                        <a:rPr sz="1200" spc="-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Trend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5F5F5F"/>
                      </a:solidFill>
                      <a:prstDash val="solid"/>
                    </a:lnL>
                    <a:lnR w="9525">
                      <a:solidFill>
                        <a:srgbClr val="5F5F5F"/>
                      </a:solidFill>
                      <a:prstDash val="solid"/>
                    </a:lnR>
                    <a:lnT w="9525">
                      <a:solidFill>
                        <a:srgbClr val="5F5F5F"/>
                      </a:solidFill>
                      <a:prstDash val="solid"/>
                    </a:lnT>
                    <a:lnB w="9525">
                      <a:solidFill>
                        <a:srgbClr val="5F5F5F"/>
                      </a:solidFill>
                      <a:prstDash val="solid"/>
                    </a:lnB>
                    <a:solidFill>
                      <a:srgbClr val="0871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83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sz="1200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$</a:t>
                      </a:r>
                      <a:r>
                        <a:rPr sz="1200" spc="-10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Net</a:t>
                      </a:r>
                      <a:r>
                        <a:rPr sz="1200" spc="5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20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sales</a:t>
                      </a:r>
                      <a:r>
                        <a:rPr sz="1200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130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(SEK</a:t>
                      </a:r>
                      <a:r>
                        <a:rPr sz="1200" spc="5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10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millions)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9525">
                      <a:solidFill>
                        <a:srgbClr val="5F5F5F"/>
                      </a:solidFill>
                      <a:prstDash val="solid"/>
                    </a:lnL>
                    <a:lnR w="9525">
                      <a:solidFill>
                        <a:srgbClr val="5F5F5F"/>
                      </a:solidFill>
                      <a:prstDash val="solid"/>
                    </a:lnR>
                    <a:lnT w="9525">
                      <a:solidFill>
                        <a:srgbClr val="5F5F5F"/>
                      </a:solidFill>
                      <a:prstDash val="solid"/>
                    </a:lnT>
                    <a:lnB w="9525">
                      <a:solidFill>
                        <a:srgbClr val="5F5F5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3175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algn="r">
                        <a:lnSpc>
                          <a:spcPct val="100000"/>
                        </a:lnSpc>
                      </a:pPr>
                      <a:r>
                        <a:rPr sz="1200" spc="-10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200,004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9525">
                      <a:solidFill>
                        <a:srgbClr val="5F5F5F"/>
                      </a:solidFill>
                      <a:prstDash val="solid"/>
                    </a:lnL>
                    <a:lnR w="9525">
                      <a:solidFill>
                        <a:srgbClr val="5F5F5F"/>
                      </a:solidFill>
                      <a:prstDash val="solid"/>
                    </a:lnR>
                    <a:lnT w="9525">
                      <a:solidFill>
                        <a:srgbClr val="5F5F5F"/>
                      </a:solidFill>
                      <a:prstDash val="solid"/>
                    </a:lnT>
                    <a:lnB w="9525">
                      <a:solidFill>
                        <a:srgbClr val="5F5F5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3175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algn="r">
                        <a:lnSpc>
                          <a:spcPct val="100000"/>
                        </a:lnSpc>
                      </a:pPr>
                      <a:r>
                        <a:rPr sz="1200" spc="-10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210,400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9525">
                      <a:solidFill>
                        <a:srgbClr val="5F5F5F"/>
                      </a:solidFill>
                      <a:prstDash val="solid"/>
                    </a:lnL>
                    <a:lnR w="9525">
                      <a:solidFill>
                        <a:srgbClr val="5F5F5F"/>
                      </a:solidFill>
                      <a:prstDash val="solid"/>
                    </a:lnR>
                    <a:lnT w="9525">
                      <a:solidFill>
                        <a:srgbClr val="5F5F5F"/>
                      </a:solidFill>
                      <a:prstDash val="solid"/>
                    </a:lnT>
                    <a:lnB w="9525">
                      <a:solidFill>
                        <a:srgbClr val="5F5F5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algn="r">
                        <a:lnSpc>
                          <a:spcPct val="100000"/>
                        </a:lnSpc>
                      </a:pPr>
                      <a:r>
                        <a:rPr sz="1200" spc="-10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232,755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9525">
                      <a:solidFill>
                        <a:srgbClr val="5F5F5F"/>
                      </a:solidFill>
                      <a:prstDash val="solid"/>
                    </a:lnL>
                    <a:lnR w="9525">
                      <a:solidFill>
                        <a:srgbClr val="5F5F5F"/>
                      </a:solidFill>
                      <a:prstDash val="solid"/>
                    </a:lnR>
                    <a:lnT w="9525">
                      <a:solidFill>
                        <a:srgbClr val="5F5F5F"/>
                      </a:solidFill>
                      <a:prstDash val="solid"/>
                    </a:lnT>
                    <a:lnB w="9525">
                      <a:solidFill>
                        <a:srgbClr val="5F5F5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3175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algn="r">
                        <a:lnSpc>
                          <a:spcPct val="100000"/>
                        </a:lnSpc>
                      </a:pPr>
                      <a:r>
                        <a:rPr sz="1200" spc="-10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187,031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9525">
                      <a:solidFill>
                        <a:srgbClr val="5F5F5F"/>
                      </a:solidFill>
                      <a:prstDash val="solid"/>
                    </a:lnL>
                    <a:lnR w="9525">
                      <a:solidFill>
                        <a:srgbClr val="5F5F5F"/>
                      </a:solidFill>
                      <a:prstDash val="solid"/>
                    </a:lnR>
                    <a:lnT w="9525">
                      <a:solidFill>
                        <a:srgbClr val="5F5F5F"/>
                      </a:solidFill>
                      <a:prstDash val="solid"/>
                    </a:lnT>
                    <a:lnB w="9525">
                      <a:solidFill>
                        <a:srgbClr val="5F5F5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3175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algn="r">
                        <a:lnSpc>
                          <a:spcPct val="100000"/>
                        </a:lnSpc>
                      </a:pPr>
                      <a:r>
                        <a:rPr sz="1200" spc="-10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198,967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9525">
                      <a:solidFill>
                        <a:srgbClr val="5F5F5F"/>
                      </a:solidFill>
                      <a:prstDash val="solid"/>
                    </a:lnL>
                    <a:lnR w="9525">
                      <a:solidFill>
                        <a:srgbClr val="5F5F5F"/>
                      </a:solidFill>
                      <a:prstDash val="solid"/>
                    </a:lnR>
                    <a:lnT w="9525">
                      <a:solidFill>
                        <a:srgbClr val="5F5F5F"/>
                      </a:solidFill>
                      <a:prstDash val="solid"/>
                    </a:lnT>
                    <a:lnB w="9525">
                      <a:solidFill>
                        <a:srgbClr val="5F5F5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F5F5F"/>
                      </a:solidFill>
                      <a:prstDash val="solid"/>
                    </a:lnL>
                    <a:lnR w="9525">
                      <a:solidFill>
                        <a:srgbClr val="5F5F5F"/>
                      </a:solidFill>
                      <a:prstDash val="solid"/>
                    </a:lnR>
                    <a:lnT w="9525">
                      <a:solidFill>
                        <a:srgbClr val="5F5F5F"/>
                      </a:solidFill>
                      <a:prstDash val="solid"/>
                    </a:lnT>
                    <a:lnB w="9525">
                      <a:solidFill>
                        <a:srgbClr val="5F5F5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76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sz="1200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$</a:t>
                      </a:r>
                      <a:r>
                        <a:rPr sz="1200" spc="75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Operating</a:t>
                      </a:r>
                      <a:r>
                        <a:rPr sz="1200" spc="75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profit</a:t>
                      </a:r>
                      <a:r>
                        <a:rPr sz="1200" spc="55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130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(SEK</a:t>
                      </a:r>
                      <a:r>
                        <a:rPr sz="1200" spc="90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10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millions)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8255" marB="0">
                    <a:lnL w="9525">
                      <a:solidFill>
                        <a:srgbClr val="5F5F5F"/>
                      </a:solidFill>
                      <a:prstDash val="solid"/>
                    </a:lnL>
                    <a:lnR w="9525">
                      <a:solidFill>
                        <a:srgbClr val="5F5F5F"/>
                      </a:solidFill>
                      <a:prstDash val="solid"/>
                    </a:lnR>
                    <a:lnT w="9525">
                      <a:solidFill>
                        <a:srgbClr val="5F5F5F"/>
                      </a:solidFill>
                      <a:prstDash val="solid"/>
                    </a:lnT>
                    <a:lnB w="9525">
                      <a:solidFill>
                        <a:srgbClr val="5F5F5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3175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algn="r">
                        <a:lnSpc>
                          <a:spcPct val="100000"/>
                        </a:lnSpc>
                      </a:pPr>
                      <a:r>
                        <a:rPr sz="1200" spc="-10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20,569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8255" marB="0">
                    <a:lnL w="9525">
                      <a:solidFill>
                        <a:srgbClr val="5F5F5F"/>
                      </a:solidFill>
                      <a:prstDash val="solid"/>
                    </a:lnL>
                    <a:lnR w="9525">
                      <a:solidFill>
                        <a:srgbClr val="5F5F5F"/>
                      </a:solidFill>
                      <a:prstDash val="solid"/>
                    </a:lnR>
                    <a:lnT w="9525">
                      <a:solidFill>
                        <a:srgbClr val="5F5F5F"/>
                      </a:solidFill>
                      <a:prstDash val="solid"/>
                    </a:lnT>
                    <a:lnB w="9525">
                      <a:solidFill>
                        <a:srgbClr val="5F5F5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3175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algn="r">
                        <a:lnSpc>
                          <a:spcPct val="100000"/>
                        </a:lnSpc>
                      </a:pPr>
                      <a:r>
                        <a:rPr sz="1200" spc="-10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15,493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8255" marB="0">
                    <a:lnL w="9525">
                      <a:solidFill>
                        <a:srgbClr val="5F5F5F"/>
                      </a:solidFill>
                      <a:prstDash val="solid"/>
                    </a:lnL>
                    <a:lnR w="9525">
                      <a:solidFill>
                        <a:srgbClr val="5F5F5F"/>
                      </a:solidFill>
                      <a:prstDash val="solid"/>
                    </a:lnR>
                    <a:lnT w="9525">
                      <a:solidFill>
                        <a:srgbClr val="5F5F5F"/>
                      </a:solidFill>
                      <a:prstDash val="solid"/>
                    </a:lnT>
                    <a:lnB w="9525">
                      <a:solidFill>
                        <a:srgbClr val="5F5F5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algn="r">
                        <a:lnSpc>
                          <a:spcPct val="100000"/>
                        </a:lnSpc>
                      </a:pPr>
                      <a:r>
                        <a:rPr sz="1200" spc="-10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17,346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8255" marB="0">
                    <a:lnL w="9525">
                      <a:solidFill>
                        <a:srgbClr val="5F5F5F"/>
                      </a:solidFill>
                      <a:prstDash val="solid"/>
                    </a:lnL>
                    <a:lnR w="9525">
                      <a:solidFill>
                        <a:srgbClr val="5F5F5F"/>
                      </a:solidFill>
                      <a:prstDash val="solid"/>
                    </a:lnR>
                    <a:lnT w="9525">
                      <a:solidFill>
                        <a:srgbClr val="5F5F5F"/>
                      </a:solidFill>
                      <a:prstDash val="solid"/>
                    </a:lnT>
                    <a:lnB w="9525">
                      <a:solidFill>
                        <a:srgbClr val="5F5F5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3175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algn="r">
                        <a:lnSpc>
                          <a:spcPct val="100000"/>
                        </a:lnSpc>
                      </a:pPr>
                      <a:r>
                        <a:rPr sz="1200" spc="-20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3,099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8255" marB="0">
                    <a:lnL w="9525">
                      <a:solidFill>
                        <a:srgbClr val="5F5F5F"/>
                      </a:solidFill>
                      <a:prstDash val="solid"/>
                    </a:lnL>
                    <a:lnR w="9525">
                      <a:solidFill>
                        <a:srgbClr val="5F5F5F"/>
                      </a:solidFill>
                      <a:prstDash val="solid"/>
                    </a:lnR>
                    <a:lnT w="9525">
                      <a:solidFill>
                        <a:srgbClr val="5F5F5F"/>
                      </a:solidFill>
                      <a:prstDash val="solid"/>
                    </a:lnT>
                    <a:lnB w="9525">
                      <a:solidFill>
                        <a:srgbClr val="5F5F5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3175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algn="r">
                        <a:lnSpc>
                          <a:spcPct val="100000"/>
                        </a:lnSpc>
                      </a:pPr>
                      <a:r>
                        <a:rPr sz="1200" spc="-10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15,255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8255" marB="0">
                    <a:lnL w="9525">
                      <a:solidFill>
                        <a:srgbClr val="5F5F5F"/>
                      </a:solidFill>
                      <a:prstDash val="solid"/>
                    </a:lnL>
                    <a:lnR w="9525">
                      <a:solidFill>
                        <a:srgbClr val="5F5F5F"/>
                      </a:solidFill>
                      <a:prstDash val="solid"/>
                    </a:lnR>
                    <a:lnT w="9525">
                      <a:solidFill>
                        <a:srgbClr val="5F5F5F"/>
                      </a:solidFill>
                      <a:prstDash val="solid"/>
                    </a:lnT>
                    <a:lnB w="9525">
                      <a:solidFill>
                        <a:srgbClr val="5F5F5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F5F5F"/>
                      </a:solidFill>
                      <a:prstDash val="solid"/>
                    </a:lnL>
                    <a:lnR w="9525">
                      <a:solidFill>
                        <a:srgbClr val="5F5F5F"/>
                      </a:solidFill>
                      <a:prstDash val="solid"/>
                    </a:lnR>
                    <a:lnT w="9525">
                      <a:solidFill>
                        <a:srgbClr val="5F5F5F"/>
                      </a:solidFill>
                      <a:prstDash val="solid"/>
                    </a:lnT>
                    <a:lnB w="9525">
                      <a:solidFill>
                        <a:srgbClr val="5F5F5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639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840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200" spc="-100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%</a:t>
                      </a:r>
                      <a:r>
                        <a:rPr sz="1200" spc="25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Operating</a:t>
                      </a:r>
                      <a:r>
                        <a:rPr sz="1200" spc="40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10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margin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106680" marB="0">
                    <a:lnL w="9525">
                      <a:solidFill>
                        <a:srgbClr val="5F5F5F"/>
                      </a:solidFill>
                      <a:prstDash val="solid"/>
                    </a:lnL>
                    <a:lnR w="9525">
                      <a:solidFill>
                        <a:srgbClr val="5F5F5F"/>
                      </a:solidFill>
                      <a:prstDash val="solid"/>
                    </a:lnR>
                    <a:lnT w="9525">
                      <a:solidFill>
                        <a:srgbClr val="5F5F5F"/>
                      </a:solidFill>
                      <a:prstDash val="solid"/>
                    </a:lnT>
                    <a:lnB w="9525">
                      <a:solidFill>
                        <a:srgbClr val="5F5F5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3175">
                        <a:lnSpc>
                          <a:spcPct val="100000"/>
                        </a:lnSpc>
                        <a:spcBef>
                          <a:spcPts val="840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R="3810" algn="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200" spc="-10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10.30%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106680" marB="0">
                    <a:lnL w="9525">
                      <a:solidFill>
                        <a:srgbClr val="5F5F5F"/>
                      </a:solidFill>
                      <a:prstDash val="solid"/>
                    </a:lnL>
                    <a:lnR w="9525">
                      <a:solidFill>
                        <a:srgbClr val="5F5F5F"/>
                      </a:solidFill>
                      <a:prstDash val="solid"/>
                    </a:lnR>
                    <a:lnT w="9525">
                      <a:solidFill>
                        <a:srgbClr val="5F5F5F"/>
                      </a:solidFill>
                      <a:prstDash val="solid"/>
                    </a:lnT>
                    <a:lnB w="9525">
                      <a:solidFill>
                        <a:srgbClr val="5F5F5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3175">
                        <a:lnSpc>
                          <a:spcPct val="100000"/>
                        </a:lnSpc>
                        <a:spcBef>
                          <a:spcPts val="840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R="3810" algn="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200" spc="-10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7.40%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106680" marB="0">
                    <a:lnL w="9525">
                      <a:solidFill>
                        <a:srgbClr val="5F5F5F"/>
                      </a:solidFill>
                      <a:prstDash val="solid"/>
                    </a:lnL>
                    <a:lnR w="9525">
                      <a:solidFill>
                        <a:srgbClr val="5F5F5F"/>
                      </a:solidFill>
                      <a:prstDash val="solid"/>
                    </a:lnR>
                    <a:lnT w="9525">
                      <a:solidFill>
                        <a:srgbClr val="5F5F5F"/>
                      </a:solidFill>
                      <a:prstDash val="solid"/>
                    </a:lnT>
                    <a:lnB w="9525">
                      <a:solidFill>
                        <a:srgbClr val="5F5F5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840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algn="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200" spc="-10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7.50%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106680" marB="0">
                    <a:lnL w="9525">
                      <a:solidFill>
                        <a:srgbClr val="5F5F5F"/>
                      </a:solidFill>
                      <a:prstDash val="solid"/>
                    </a:lnL>
                    <a:lnR w="9525">
                      <a:solidFill>
                        <a:srgbClr val="5F5F5F"/>
                      </a:solidFill>
                      <a:prstDash val="solid"/>
                    </a:lnR>
                    <a:lnT w="9525">
                      <a:solidFill>
                        <a:srgbClr val="5F5F5F"/>
                      </a:solidFill>
                      <a:prstDash val="solid"/>
                    </a:lnT>
                    <a:lnB w="9525">
                      <a:solidFill>
                        <a:srgbClr val="5F5F5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3175">
                        <a:lnSpc>
                          <a:spcPct val="100000"/>
                        </a:lnSpc>
                        <a:spcBef>
                          <a:spcPts val="840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R="3810" algn="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200" spc="-10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1.70%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106680" marB="0">
                    <a:lnL w="9525">
                      <a:solidFill>
                        <a:srgbClr val="5F5F5F"/>
                      </a:solidFill>
                      <a:prstDash val="solid"/>
                    </a:lnL>
                    <a:lnR w="9525">
                      <a:solidFill>
                        <a:srgbClr val="5F5F5F"/>
                      </a:solidFill>
                      <a:prstDash val="solid"/>
                    </a:lnR>
                    <a:lnT w="9525">
                      <a:solidFill>
                        <a:srgbClr val="5F5F5F"/>
                      </a:solidFill>
                      <a:prstDash val="solid"/>
                    </a:lnT>
                    <a:lnB w="9525">
                      <a:solidFill>
                        <a:srgbClr val="5F5F5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3175">
                        <a:lnSpc>
                          <a:spcPct val="100000"/>
                        </a:lnSpc>
                        <a:spcBef>
                          <a:spcPts val="840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R="3810" algn="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200" spc="-10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7.70%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106680" marB="0">
                    <a:lnL w="9525">
                      <a:solidFill>
                        <a:srgbClr val="5F5F5F"/>
                      </a:solidFill>
                      <a:prstDash val="solid"/>
                    </a:lnL>
                    <a:lnR w="9525">
                      <a:solidFill>
                        <a:srgbClr val="5F5F5F"/>
                      </a:solidFill>
                      <a:prstDash val="solid"/>
                    </a:lnR>
                    <a:lnT w="9525">
                      <a:solidFill>
                        <a:srgbClr val="5F5F5F"/>
                      </a:solidFill>
                      <a:prstDash val="solid"/>
                    </a:lnT>
                    <a:lnB w="9525">
                      <a:solidFill>
                        <a:srgbClr val="5F5F5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F5F5F"/>
                      </a:solidFill>
                      <a:prstDash val="solid"/>
                    </a:lnL>
                    <a:lnR w="9525">
                      <a:solidFill>
                        <a:srgbClr val="5F5F5F"/>
                      </a:solidFill>
                      <a:prstDash val="solid"/>
                    </a:lnR>
                    <a:lnT w="9525">
                      <a:solidFill>
                        <a:srgbClr val="5F5F5F"/>
                      </a:solidFill>
                      <a:prstDash val="solid"/>
                    </a:lnT>
                    <a:lnB w="9525">
                      <a:solidFill>
                        <a:srgbClr val="5F5F5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4325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sz="1200" spc="110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#</a:t>
                      </a:r>
                      <a:r>
                        <a:rPr sz="1200" spc="40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Total</a:t>
                      </a:r>
                      <a:r>
                        <a:rPr sz="1200" spc="30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number</a:t>
                      </a:r>
                      <a:r>
                        <a:rPr sz="1200" spc="55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of</a:t>
                      </a:r>
                      <a:r>
                        <a:rPr sz="1200" spc="25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10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stores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6355" marB="0">
                    <a:lnL w="9525">
                      <a:solidFill>
                        <a:srgbClr val="5F5F5F"/>
                      </a:solidFill>
                      <a:prstDash val="solid"/>
                    </a:lnL>
                    <a:lnR w="9525">
                      <a:solidFill>
                        <a:srgbClr val="5F5F5F"/>
                      </a:solidFill>
                      <a:prstDash val="solid"/>
                    </a:lnR>
                    <a:lnT w="9525">
                      <a:solidFill>
                        <a:srgbClr val="5F5F5F"/>
                      </a:solidFill>
                      <a:prstDash val="solid"/>
                    </a:lnT>
                    <a:lnB w="9525">
                      <a:solidFill>
                        <a:srgbClr val="5F5F5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3175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algn="r">
                        <a:lnSpc>
                          <a:spcPct val="100000"/>
                        </a:lnSpc>
                      </a:pPr>
                      <a:r>
                        <a:rPr sz="1200" spc="-20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4,739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6355" marB="0">
                    <a:lnL w="9525">
                      <a:solidFill>
                        <a:srgbClr val="5F5F5F"/>
                      </a:solidFill>
                      <a:prstDash val="solid"/>
                    </a:lnL>
                    <a:lnR w="9525">
                      <a:solidFill>
                        <a:srgbClr val="5F5F5F"/>
                      </a:solidFill>
                      <a:prstDash val="solid"/>
                    </a:lnR>
                    <a:lnT w="9525">
                      <a:solidFill>
                        <a:srgbClr val="5F5F5F"/>
                      </a:solidFill>
                      <a:prstDash val="solid"/>
                    </a:lnT>
                    <a:lnB w="9525">
                      <a:solidFill>
                        <a:srgbClr val="5F5F5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3175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algn="r">
                        <a:lnSpc>
                          <a:spcPct val="100000"/>
                        </a:lnSpc>
                      </a:pPr>
                      <a:r>
                        <a:rPr sz="1200" spc="-20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4,968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6355" marB="0">
                    <a:lnL w="9525">
                      <a:solidFill>
                        <a:srgbClr val="5F5F5F"/>
                      </a:solidFill>
                      <a:prstDash val="solid"/>
                    </a:lnL>
                    <a:lnR w="9525">
                      <a:solidFill>
                        <a:srgbClr val="5F5F5F"/>
                      </a:solidFill>
                      <a:prstDash val="solid"/>
                    </a:lnR>
                    <a:lnT w="9525">
                      <a:solidFill>
                        <a:srgbClr val="5F5F5F"/>
                      </a:solidFill>
                      <a:prstDash val="solid"/>
                    </a:lnT>
                    <a:lnB w="9525">
                      <a:solidFill>
                        <a:srgbClr val="5F5F5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algn="r">
                        <a:lnSpc>
                          <a:spcPct val="100000"/>
                        </a:lnSpc>
                      </a:pPr>
                      <a:r>
                        <a:rPr sz="1200" spc="-20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5,076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6355" marB="0">
                    <a:lnL w="9525">
                      <a:solidFill>
                        <a:srgbClr val="5F5F5F"/>
                      </a:solidFill>
                      <a:prstDash val="solid"/>
                    </a:lnL>
                    <a:lnR w="9525">
                      <a:solidFill>
                        <a:srgbClr val="5F5F5F"/>
                      </a:solidFill>
                      <a:prstDash val="solid"/>
                    </a:lnR>
                    <a:lnT w="9525">
                      <a:solidFill>
                        <a:srgbClr val="5F5F5F"/>
                      </a:solidFill>
                      <a:prstDash val="solid"/>
                    </a:lnT>
                    <a:lnB w="9525">
                      <a:solidFill>
                        <a:srgbClr val="5F5F5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3175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algn="r">
                        <a:lnSpc>
                          <a:spcPct val="100000"/>
                        </a:lnSpc>
                      </a:pPr>
                      <a:r>
                        <a:rPr sz="1200" spc="-20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5,018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6355" marB="0">
                    <a:lnL w="9525">
                      <a:solidFill>
                        <a:srgbClr val="5F5F5F"/>
                      </a:solidFill>
                      <a:prstDash val="solid"/>
                    </a:lnL>
                    <a:lnR w="9525">
                      <a:solidFill>
                        <a:srgbClr val="5F5F5F"/>
                      </a:solidFill>
                      <a:prstDash val="solid"/>
                    </a:lnR>
                    <a:lnT w="9525">
                      <a:solidFill>
                        <a:srgbClr val="5F5F5F"/>
                      </a:solidFill>
                      <a:prstDash val="solid"/>
                    </a:lnT>
                    <a:lnB w="9525">
                      <a:solidFill>
                        <a:srgbClr val="5F5F5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3175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algn="r">
                        <a:lnSpc>
                          <a:spcPct val="100000"/>
                        </a:lnSpc>
                      </a:pPr>
                      <a:r>
                        <a:rPr sz="1200" spc="-20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4,801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6355" marB="0">
                    <a:lnL w="9525">
                      <a:solidFill>
                        <a:srgbClr val="5F5F5F"/>
                      </a:solidFill>
                      <a:prstDash val="solid"/>
                    </a:lnL>
                    <a:lnR w="9525">
                      <a:solidFill>
                        <a:srgbClr val="5F5F5F"/>
                      </a:solidFill>
                      <a:prstDash val="solid"/>
                    </a:lnR>
                    <a:lnT w="9525">
                      <a:solidFill>
                        <a:srgbClr val="5F5F5F"/>
                      </a:solidFill>
                      <a:prstDash val="solid"/>
                    </a:lnT>
                    <a:lnB w="9525">
                      <a:solidFill>
                        <a:srgbClr val="5F5F5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F5F5F"/>
                      </a:solidFill>
                      <a:prstDash val="solid"/>
                    </a:lnL>
                    <a:lnR w="9525">
                      <a:solidFill>
                        <a:srgbClr val="5F5F5F"/>
                      </a:solidFill>
                      <a:prstDash val="solid"/>
                    </a:lnR>
                    <a:lnT w="9525">
                      <a:solidFill>
                        <a:srgbClr val="5F5F5F"/>
                      </a:solidFill>
                      <a:prstDash val="solid"/>
                    </a:lnT>
                    <a:lnB w="9525">
                      <a:solidFill>
                        <a:srgbClr val="5F5F5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584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200" spc="110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#</a:t>
                      </a:r>
                      <a:r>
                        <a:rPr sz="1200" spc="50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25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Average</a:t>
                      </a:r>
                      <a:r>
                        <a:rPr sz="1200" spc="45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number</a:t>
                      </a:r>
                      <a:r>
                        <a:rPr sz="1200" spc="65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of</a:t>
                      </a:r>
                      <a:r>
                        <a:rPr sz="1200" spc="30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10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employees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53975" marB="0">
                    <a:lnL w="9525">
                      <a:solidFill>
                        <a:srgbClr val="5F5F5F"/>
                      </a:solidFill>
                      <a:prstDash val="solid"/>
                    </a:lnL>
                    <a:lnR w="9525">
                      <a:solidFill>
                        <a:srgbClr val="5F5F5F"/>
                      </a:solidFill>
                      <a:prstDash val="solid"/>
                    </a:lnR>
                    <a:lnT w="9525">
                      <a:solidFill>
                        <a:srgbClr val="5F5F5F"/>
                      </a:solidFill>
                      <a:prstDash val="solid"/>
                    </a:lnT>
                    <a:lnB w="9525">
                      <a:solidFill>
                        <a:srgbClr val="5F5F5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3175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algn="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200" spc="-10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120,191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53975" marB="0">
                    <a:lnL w="9525">
                      <a:solidFill>
                        <a:srgbClr val="5F5F5F"/>
                      </a:solidFill>
                      <a:prstDash val="solid"/>
                    </a:lnL>
                    <a:lnR w="9525">
                      <a:solidFill>
                        <a:srgbClr val="5F5F5F"/>
                      </a:solidFill>
                      <a:prstDash val="solid"/>
                    </a:lnR>
                    <a:lnT w="9525">
                      <a:solidFill>
                        <a:srgbClr val="5F5F5F"/>
                      </a:solidFill>
                      <a:prstDash val="solid"/>
                    </a:lnT>
                    <a:lnB w="9525">
                      <a:solidFill>
                        <a:srgbClr val="5F5F5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3175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algn="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200" spc="-10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123,283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53975" marB="0">
                    <a:lnL w="9525">
                      <a:solidFill>
                        <a:srgbClr val="5F5F5F"/>
                      </a:solidFill>
                      <a:prstDash val="solid"/>
                    </a:lnL>
                    <a:lnR w="9525">
                      <a:solidFill>
                        <a:srgbClr val="5F5F5F"/>
                      </a:solidFill>
                      <a:prstDash val="solid"/>
                    </a:lnR>
                    <a:lnT w="9525">
                      <a:solidFill>
                        <a:srgbClr val="5F5F5F"/>
                      </a:solidFill>
                      <a:prstDash val="solid"/>
                    </a:lnT>
                    <a:lnB w="9525">
                      <a:solidFill>
                        <a:srgbClr val="5F5F5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algn="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200" spc="-10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126,376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53975" marB="0">
                    <a:lnL w="9525">
                      <a:solidFill>
                        <a:srgbClr val="5F5F5F"/>
                      </a:solidFill>
                      <a:prstDash val="solid"/>
                    </a:lnL>
                    <a:lnR w="9525">
                      <a:solidFill>
                        <a:srgbClr val="5F5F5F"/>
                      </a:solidFill>
                      <a:prstDash val="solid"/>
                    </a:lnR>
                    <a:lnT w="9525">
                      <a:solidFill>
                        <a:srgbClr val="5F5F5F"/>
                      </a:solidFill>
                      <a:prstDash val="solid"/>
                    </a:lnT>
                    <a:lnB w="9525">
                      <a:solidFill>
                        <a:srgbClr val="5F5F5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3175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algn="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200" spc="-10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110,325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53975" marB="0">
                    <a:lnL w="9525">
                      <a:solidFill>
                        <a:srgbClr val="5F5F5F"/>
                      </a:solidFill>
                      <a:prstDash val="solid"/>
                    </a:lnL>
                    <a:lnR w="9525">
                      <a:solidFill>
                        <a:srgbClr val="5F5F5F"/>
                      </a:solidFill>
                      <a:prstDash val="solid"/>
                    </a:lnR>
                    <a:lnT w="9525">
                      <a:solidFill>
                        <a:srgbClr val="5F5F5F"/>
                      </a:solidFill>
                      <a:prstDash val="solid"/>
                    </a:lnT>
                    <a:lnB w="9525">
                      <a:solidFill>
                        <a:srgbClr val="5F5F5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3175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algn="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200" spc="-10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107,375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53975" marB="0">
                    <a:lnL w="9525">
                      <a:solidFill>
                        <a:srgbClr val="5F5F5F"/>
                      </a:solidFill>
                      <a:prstDash val="solid"/>
                    </a:lnL>
                    <a:lnR w="9525">
                      <a:solidFill>
                        <a:srgbClr val="5F5F5F"/>
                      </a:solidFill>
                      <a:prstDash val="solid"/>
                    </a:lnR>
                    <a:lnT w="9525">
                      <a:solidFill>
                        <a:srgbClr val="5F5F5F"/>
                      </a:solidFill>
                      <a:prstDash val="solid"/>
                    </a:lnT>
                    <a:lnB w="9525">
                      <a:solidFill>
                        <a:srgbClr val="5F5F5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F5F5F"/>
                      </a:solidFill>
                      <a:prstDash val="solid"/>
                    </a:lnL>
                    <a:lnR w="9525">
                      <a:solidFill>
                        <a:srgbClr val="5F5F5F"/>
                      </a:solidFill>
                      <a:prstDash val="solid"/>
                    </a:lnR>
                    <a:lnT w="9525">
                      <a:solidFill>
                        <a:srgbClr val="5F5F5F"/>
                      </a:solidFill>
                      <a:prstDash val="solid"/>
                    </a:lnT>
                    <a:lnB w="9525">
                      <a:solidFill>
                        <a:srgbClr val="5F5F5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67690">
                <a:tc>
                  <a:txBody>
                    <a:bodyPr/>
                    <a:lstStyle/>
                    <a:p>
                      <a:pPr marR="73660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200" spc="-100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%</a:t>
                      </a:r>
                      <a:r>
                        <a:rPr sz="1200" spc="10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30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Recycled</a:t>
                      </a:r>
                      <a:r>
                        <a:rPr sz="1200" spc="30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50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or</a:t>
                      </a:r>
                      <a:r>
                        <a:rPr sz="1200" spc="10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other</a:t>
                      </a:r>
                      <a:r>
                        <a:rPr sz="1200" spc="25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10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sustainably </a:t>
                      </a:r>
                      <a:r>
                        <a:rPr sz="1200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sourced</a:t>
                      </a:r>
                      <a:r>
                        <a:rPr sz="1200" spc="45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materials</a:t>
                      </a:r>
                      <a:r>
                        <a:rPr sz="1200" spc="55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10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(commercial goods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5F5F5F"/>
                      </a:solidFill>
                      <a:prstDash val="solid"/>
                    </a:lnL>
                    <a:lnR w="9525">
                      <a:solidFill>
                        <a:srgbClr val="5F5F5F"/>
                      </a:solidFill>
                      <a:prstDash val="solid"/>
                    </a:lnR>
                    <a:lnT w="9525">
                      <a:solidFill>
                        <a:srgbClr val="5F5F5F"/>
                      </a:solidFill>
                      <a:prstDash val="solid"/>
                    </a:lnT>
                    <a:lnB w="9525">
                      <a:solidFill>
                        <a:srgbClr val="5F5F5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3175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R="3810" algn="r">
                        <a:lnSpc>
                          <a:spcPct val="100000"/>
                        </a:lnSpc>
                      </a:pPr>
                      <a:r>
                        <a:rPr sz="1200" spc="-10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35.50%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8890" marB="0">
                    <a:lnL w="9525">
                      <a:solidFill>
                        <a:srgbClr val="5F5F5F"/>
                      </a:solidFill>
                      <a:prstDash val="solid"/>
                    </a:lnL>
                    <a:lnR w="9525">
                      <a:solidFill>
                        <a:srgbClr val="5F5F5F"/>
                      </a:solidFill>
                      <a:prstDash val="solid"/>
                    </a:lnR>
                    <a:lnT w="9525">
                      <a:solidFill>
                        <a:srgbClr val="5F5F5F"/>
                      </a:solidFill>
                      <a:prstDash val="solid"/>
                    </a:lnT>
                    <a:lnB w="9525">
                      <a:solidFill>
                        <a:srgbClr val="5F5F5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3175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R="3810" algn="r">
                        <a:lnSpc>
                          <a:spcPct val="100000"/>
                        </a:lnSpc>
                      </a:pPr>
                      <a:r>
                        <a:rPr sz="1200" spc="-10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56.60%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8890" marB="0">
                    <a:lnL w="9525">
                      <a:solidFill>
                        <a:srgbClr val="5F5F5F"/>
                      </a:solidFill>
                      <a:prstDash val="solid"/>
                    </a:lnL>
                    <a:lnR w="9525">
                      <a:solidFill>
                        <a:srgbClr val="5F5F5F"/>
                      </a:solidFill>
                      <a:prstDash val="solid"/>
                    </a:lnR>
                    <a:lnT w="9525">
                      <a:solidFill>
                        <a:srgbClr val="5F5F5F"/>
                      </a:solidFill>
                      <a:prstDash val="solid"/>
                    </a:lnT>
                    <a:lnB w="9525">
                      <a:solidFill>
                        <a:srgbClr val="5F5F5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algn="r">
                        <a:lnSpc>
                          <a:spcPct val="100000"/>
                        </a:lnSpc>
                      </a:pPr>
                      <a:r>
                        <a:rPr sz="1200" spc="-10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57.10%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8890" marB="0">
                    <a:lnL w="9525">
                      <a:solidFill>
                        <a:srgbClr val="5F5F5F"/>
                      </a:solidFill>
                      <a:prstDash val="solid"/>
                    </a:lnL>
                    <a:lnR w="9525">
                      <a:solidFill>
                        <a:srgbClr val="5F5F5F"/>
                      </a:solidFill>
                      <a:prstDash val="solid"/>
                    </a:lnR>
                    <a:lnT w="9525">
                      <a:solidFill>
                        <a:srgbClr val="5F5F5F"/>
                      </a:solidFill>
                      <a:prstDash val="solid"/>
                    </a:lnT>
                    <a:lnB w="9525">
                      <a:solidFill>
                        <a:srgbClr val="5F5F5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3175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R="3810" algn="r">
                        <a:lnSpc>
                          <a:spcPct val="100000"/>
                        </a:lnSpc>
                      </a:pPr>
                      <a:r>
                        <a:rPr sz="1200" spc="-10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64.50%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8890" marB="0">
                    <a:lnL w="9525">
                      <a:solidFill>
                        <a:srgbClr val="5F5F5F"/>
                      </a:solidFill>
                      <a:prstDash val="solid"/>
                    </a:lnL>
                    <a:lnR w="9525">
                      <a:solidFill>
                        <a:srgbClr val="5F5F5F"/>
                      </a:solidFill>
                      <a:prstDash val="solid"/>
                    </a:lnR>
                    <a:lnT w="9525">
                      <a:solidFill>
                        <a:srgbClr val="5F5F5F"/>
                      </a:solidFill>
                      <a:prstDash val="solid"/>
                    </a:lnT>
                    <a:lnB w="9525">
                      <a:solidFill>
                        <a:srgbClr val="5F5F5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3175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R="3810" algn="r">
                        <a:lnSpc>
                          <a:spcPct val="100000"/>
                        </a:lnSpc>
                      </a:pPr>
                      <a:r>
                        <a:rPr sz="1200" spc="-10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80.00%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8890" marB="0">
                    <a:lnL w="9525">
                      <a:solidFill>
                        <a:srgbClr val="5F5F5F"/>
                      </a:solidFill>
                      <a:prstDash val="solid"/>
                    </a:lnL>
                    <a:lnR w="9525">
                      <a:solidFill>
                        <a:srgbClr val="5F5F5F"/>
                      </a:solidFill>
                      <a:prstDash val="solid"/>
                    </a:lnR>
                    <a:lnT w="9525">
                      <a:solidFill>
                        <a:srgbClr val="5F5F5F"/>
                      </a:solidFill>
                      <a:prstDash val="solid"/>
                    </a:lnT>
                    <a:lnB w="9525">
                      <a:solidFill>
                        <a:srgbClr val="5F5F5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F5F5F"/>
                      </a:solidFill>
                      <a:prstDash val="solid"/>
                    </a:lnL>
                    <a:lnR w="9525">
                      <a:solidFill>
                        <a:srgbClr val="5F5F5F"/>
                      </a:solidFill>
                      <a:prstDash val="solid"/>
                    </a:lnR>
                    <a:lnT w="9525">
                      <a:solidFill>
                        <a:srgbClr val="5F5F5F"/>
                      </a:solidFill>
                      <a:prstDash val="solid"/>
                    </a:lnT>
                    <a:lnB w="9525">
                      <a:solidFill>
                        <a:srgbClr val="5F5F5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44830">
                <a:tc>
                  <a:txBody>
                    <a:bodyPr/>
                    <a:lstStyle/>
                    <a:p>
                      <a:pPr marR="147955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1200" spc="-100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%</a:t>
                      </a:r>
                      <a:r>
                        <a:rPr sz="1200" spc="-25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10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Renewable</a:t>
                      </a:r>
                      <a:r>
                        <a:rPr sz="1200" spc="5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electricity</a:t>
                      </a:r>
                      <a:r>
                        <a:rPr sz="1200" spc="-15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in</a:t>
                      </a:r>
                      <a:r>
                        <a:rPr sz="1200" spc="-10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25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own </a:t>
                      </a:r>
                      <a:r>
                        <a:rPr sz="1200" spc="-10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operations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81915" marB="0">
                    <a:lnL w="9525">
                      <a:solidFill>
                        <a:srgbClr val="5F5F5F"/>
                      </a:solidFill>
                      <a:prstDash val="solid"/>
                    </a:lnL>
                    <a:lnR w="9525">
                      <a:solidFill>
                        <a:srgbClr val="5F5F5F"/>
                      </a:solidFill>
                      <a:prstDash val="solid"/>
                    </a:lnR>
                    <a:lnT w="9525">
                      <a:solidFill>
                        <a:srgbClr val="5F5F5F"/>
                      </a:solidFill>
                      <a:prstDash val="solid"/>
                    </a:lnT>
                    <a:lnB w="9525">
                      <a:solidFill>
                        <a:srgbClr val="5F5F5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3810" algn="r">
                        <a:lnSpc>
                          <a:spcPct val="100000"/>
                        </a:lnSpc>
                        <a:spcBef>
                          <a:spcPts val="1365"/>
                        </a:spcBef>
                      </a:pPr>
                      <a:r>
                        <a:rPr sz="1200" spc="-25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95%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173355" marB="0">
                    <a:lnL w="9525">
                      <a:solidFill>
                        <a:srgbClr val="5F5F5F"/>
                      </a:solidFill>
                      <a:prstDash val="solid"/>
                    </a:lnL>
                    <a:lnR w="9525">
                      <a:solidFill>
                        <a:srgbClr val="5F5F5F"/>
                      </a:solidFill>
                      <a:prstDash val="solid"/>
                    </a:lnR>
                    <a:lnT w="9525">
                      <a:solidFill>
                        <a:srgbClr val="5F5F5F"/>
                      </a:solidFill>
                      <a:prstDash val="solid"/>
                    </a:lnT>
                    <a:lnB w="9525">
                      <a:solidFill>
                        <a:srgbClr val="5F5F5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3810" algn="r">
                        <a:lnSpc>
                          <a:spcPct val="100000"/>
                        </a:lnSpc>
                        <a:spcBef>
                          <a:spcPts val="1365"/>
                        </a:spcBef>
                      </a:pPr>
                      <a:r>
                        <a:rPr sz="1200" spc="-25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96%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173355" marB="0">
                    <a:lnL w="9525">
                      <a:solidFill>
                        <a:srgbClr val="5F5F5F"/>
                      </a:solidFill>
                      <a:prstDash val="solid"/>
                    </a:lnL>
                    <a:lnR w="9525">
                      <a:solidFill>
                        <a:srgbClr val="5F5F5F"/>
                      </a:solidFill>
                      <a:prstDash val="solid"/>
                    </a:lnR>
                    <a:lnT w="9525">
                      <a:solidFill>
                        <a:srgbClr val="5F5F5F"/>
                      </a:solidFill>
                      <a:prstDash val="solid"/>
                    </a:lnT>
                    <a:lnB w="9525">
                      <a:solidFill>
                        <a:srgbClr val="5F5F5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1365"/>
                        </a:spcBef>
                      </a:pPr>
                      <a:r>
                        <a:rPr sz="1200" spc="-25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96%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173355" marB="0">
                    <a:lnL w="9525">
                      <a:solidFill>
                        <a:srgbClr val="5F5F5F"/>
                      </a:solidFill>
                      <a:prstDash val="solid"/>
                    </a:lnL>
                    <a:lnR w="9525">
                      <a:solidFill>
                        <a:srgbClr val="5F5F5F"/>
                      </a:solidFill>
                      <a:prstDash val="solid"/>
                    </a:lnR>
                    <a:lnT w="9525">
                      <a:solidFill>
                        <a:srgbClr val="5F5F5F"/>
                      </a:solidFill>
                      <a:prstDash val="solid"/>
                    </a:lnT>
                    <a:lnB w="9525">
                      <a:solidFill>
                        <a:srgbClr val="5F5F5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3810" algn="r">
                        <a:lnSpc>
                          <a:spcPct val="100000"/>
                        </a:lnSpc>
                        <a:spcBef>
                          <a:spcPts val="1365"/>
                        </a:spcBef>
                      </a:pPr>
                      <a:r>
                        <a:rPr sz="1200" spc="-25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90%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173355" marB="0">
                    <a:lnL w="9525">
                      <a:solidFill>
                        <a:srgbClr val="5F5F5F"/>
                      </a:solidFill>
                      <a:prstDash val="solid"/>
                    </a:lnL>
                    <a:lnR w="9525">
                      <a:solidFill>
                        <a:srgbClr val="5F5F5F"/>
                      </a:solidFill>
                      <a:prstDash val="solid"/>
                    </a:lnR>
                    <a:lnT w="9525">
                      <a:solidFill>
                        <a:srgbClr val="5F5F5F"/>
                      </a:solidFill>
                      <a:prstDash val="solid"/>
                    </a:lnT>
                    <a:lnB w="9525">
                      <a:solidFill>
                        <a:srgbClr val="5F5F5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3810" algn="r">
                        <a:lnSpc>
                          <a:spcPct val="100000"/>
                        </a:lnSpc>
                        <a:spcBef>
                          <a:spcPts val="1365"/>
                        </a:spcBef>
                      </a:pPr>
                      <a:r>
                        <a:rPr sz="1200" spc="-25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95%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173355" marB="0">
                    <a:lnL w="9525">
                      <a:solidFill>
                        <a:srgbClr val="5F5F5F"/>
                      </a:solidFill>
                      <a:prstDash val="solid"/>
                    </a:lnL>
                    <a:lnR w="9525">
                      <a:solidFill>
                        <a:srgbClr val="5F5F5F"/>
                      </a:solidFill>
                      <a:prstDash val="solid"/>
                    </a:lnR>
                    <a:lnT w="9525">
                      <a:solidFill>
                        <a:srgbClr val="5F5F5F"/>
                      </a:solidFill>
                      <a:prstDash val="solid"/>
                    </a:lnT>
                    <a:lnB w="9525">
                      <a:solidFill>
                        <a:srgbClr val="5F5F5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F5F5F"/>
                      </a:solidFill>
                      <a:prstDash val="solid"/>
                    </a:lnL>
                    <a:lnR w="9525">
                      <a:solidFill>
                        <a:srgbClr val="5F5F5F"/>
                      </a:solidFill>
                      <a:prstDash val="solid"/>
                    </a:lnR>
                    <a:lnT w="9525">
                      <a:solidFill>
                        <a:srgbClr val="5F5F5F"/>
                      </a:solidFill>
                      <a:prstDash val="solid"/>
                    </a:lnT>
                    <a:lnB w="9525">
                      <a:solidFill>
                        <a:srgbClr val="5F5F5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pSp>
        <p:nvGrpSpPr>
          <p:cNvPr id="7" name="object 7"/>
          <p:cNvGrpSpPr/>
          <p:nvPr/>
        </p:nvGrpSpPr>
        <p:grpSpPr>
          <a:xfrm>
            <a:off x="7556944" y="2023935"/>
            <a:ext cx="1081405" cy="98425"/>
            <a:chOff x="7556944" y="2023935"/>
            <a:chExt cx="1081405" cy="98425"/>
          </a:xfrm>
        </p:grpSpPr>
        <p:sp>
          <p:nvSpPr>
            <p:cNvPr id="8" name="object 8"/>
            <p:cNvSpPr/>
            <p:nvPr/>
          </p:nvSpPr>
          <p:spPr>
            <a:xfrm>
              <a:off x="7594853" y="2061210"/>
              <a:ext cx="1005840" cy="22860"/>
            </a:xfrm>
            <a:custGeom>
              <a:avLst/>
              <a:gdLst/>
              <a:ahLst/>
              <a:cxnLst/>
              <a:rect l="l" t="t" r="r" b="b"/>
              <a:pathLst>
                <a:path w="1005840" h="22860">
                  <a:moveTo>
                    <a:pt x="0" y="16763"/>
                  </a:moveTo>
                  <a:lnTo>
                    <a:pt x="251460" y="10667"/>
                  </a:lnTo>
                  <a:lnTo>
                    <a:pt x="502920" y="0"/>
                  </a:lnTo>
                  <a:lnTo>
                    <a:pt x="754379" y="22860"/>
                  </a:lnTo>
                  <a:lnTo>
                    <a:pt x="1005840" y="16763"/>
                  </a:lnTo>
                </a:path>
              </a:pathLst>
            </a:custGeom>
            <a:ln w="28575">
              <a:solidFill>
                <a:srgbClr val="3333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556944" y="2040699"/>
              <a:ext cx="73533" cy="73533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808404" y="2036127"/>
              <a:ext cx="73532" cy="73533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059864" y="2023935"/>
              <a:ext cx="73532" cy="73532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312848" y="2048319"/>
              <a:ext cx="73533" cy="73532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564308" y="2042223"/>
              <a:ext cx="73532" cy="73533"/>
            </a:xfrm>
            <a:prstGeom prst="rect">
              <a:avLst/>
            </a:prstGeom>
          </p:spPr>
        </p:pic>
      </p:grpSp>
      <p:grpSp>
        <p:nvGrpSpPr>
          <p:cNvPr id="14" name="object 14"/>
          <p:cNvGrpSpPr/>
          <p:nvPr/>
        </p:nvGrpSpPr>
        <p:grpSpPr>
          <a:xfrm>
            <a:off x="7556817" y="2720911"/>
            <a:ext cx="1029335" cy="187325"/>
            <a:chOff x="7556817" y="2720911"/>
            <a:chExt cx="1029335" cy="187325"/>
          </a:xfrm>
        </p:grpSpPr>
        <p:sp>
          <p:nvSpPr>
            <p:cNvPr id="15" name="object 15"/>
            <p:cNvSpPr/>
            <p:nvPr/>
          </p:nvSpPr>
          <p:spPr>
            <a:xfrm>
              <a:off x="7594854" y="2759201"/>
              <a:ext cx="955675" cy="120650"/>
            </a:xfrm>
            <a:custGeom>
              <a:avLst/>
              <a:gdLst/>
              <a:ahLst/>
              <a:cxnLst/>
              <a:rect l="l" t="t" r="r" b="b"/>
              <a:pathLst>
                <a:path w="955675" h="120650">
                  <a:moveTo>
                    <a:pt x="0" y="0"/>
                  </a:moveTo>
                  <a:lnTo>
                    <a:pt x="239268" y="35051"/>
                  </a:lnTo>
                  <a:lnTo>
                    <a:pt x="477012" y="21336"/>
                  </a:lnTo>
                  <a:lnTo>
                    <a:pt x="716279" y="120396"/>
                  </a:lnTo>
                  <a:lnTo>
                    <a:pt x="955548" y="36575"/>
                  </a:lnTo>
                </a:path>
              </a:pathLst>
            </a:custGeom>
            <a:ln w="28574">
              <a:solidFill>
                <a:srgbClr val="3333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556817" y="2720911"/>
              <a:ext cx="73533" cy="73533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796085" y="2755963"/>
              <a:ext cx="73532" cy="73533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035353" y="2743771"/>
              <a:ext cx="73532" cy="73532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273097" y="2841307"/>
              <a:ext cx="73533" cy="66675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512365" y="2757487"/>
              <a:ext cx="73532" cy="73533"/>
            </a:xfrm>
            <a:prstGeom prst="rect">
              <a:avLst/>
            </a:prstGeom>
          </p:spPr>
        </p:pic>
      </p:grpSp>
      <p:grpSp>
        <p:nvGrpSpPr>
          <p:cNvPr id="21" name="object 21"/>
          <p:cNvGrpSpPr/>
          <p:nvPr/>
        </p:nvGrpSpPr>
        <p:grpSpPr>
          <a:xfrm>
            <a:off x="7534592" y="3375596"/>
            <a:ext cx="1075055" cy="252095"/>
            <a:chOff x="7534592" y="3375596"/>
            <a:chExt cx="1075055" cy="252095"/>
          </a:xfrm>
        </p:grpSpPr>
        <p:sp>
          <p:nvSpPr>
            <p:cNvPr id="22" name="object 22"/>
            <p:cNvSpPr/>
            <p:nvPr/>
          </p:nvSpPr>
          <p:spPr>
            <a:xfrm>
              <a:off x="7571994" y="3411474"/>
              <a:ext cx="1001394" cy="180340"/>
            </a:xfrm>
            <a:custGeom>
              <a:avLst/>
              <a:gdLst/>
              <a:ahLst/>
              <a:cxnLst/>
              <a:rect l="l" t="t" r="r" b="b"/>
              <a:pathLst>
                <a:path w="1001395" h="180339">
                  <a:moveTo>
                    <a:pt x="0" y="0"/>
                  </a:moveTo>
                  <a:lnTo>
                    <a:pt x="249935" y="60960"/>
                  </a:lnTo>
                  <a:lnTo>
                    <a:pt x="499872" y="57912"/>
                  </a:lnTo>
                  <a:lnTo>
                    <a:pt x="751331" y="179831"/>
                  </a:lnTo>
                  <a:lnTo>
                    <a:pt x="1001267" y="54863"/>
                  </a:lnTo>
                </a:path>
              </a:pathLst>
            </a:custGeom>
            <a:ln w="28574">
              <a:solidFill>
                <a:srgbClr val="3333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534592" y="3375596"/>
              <a:ext cx="73533" cy="73532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786052" y="3435032"/>
              <a:ext cx="73532" cy="73532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035988" y="3433508"/>
              <a:ext cx="73532" cy="73532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285924" y="3553904"/>
              <a:ext cx="73533" cy="73533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535860" y="3428936"/>
              <a:ext cx="73532" cy="73533"/>
            </a:xfrm>
            <a:prstGeom prst="rect">
              <a:avLst/>
            </a:prstGeom>
          </p:spPr>
        </p:pic>
      </p:grpSp>
      <p:grpSp>
        <p:nvGrpSpPr>
          <p:cNvPr id="28" name="object 28"/>
          <p:cNvGrpSpPr/>
          <p:nvPr/>
        </p:nvGrpSpPr>
        <p:grpSpPr>
          <a:xfrm>
            <a:off x="7629080" y="4059745"/>
            <a:ext cx="972819" cy="137795"/>
            <a:chOff x="7629080" y="4059745"/>
            <a:chExt cx="972819" cy="137795"/>
          </a:xfrm>
        </p:grpSpPr>
        <p:sp>
          <p:nvSpPr>
            <p:cNvPr id="29" name="object 29"/>
            <p:cNvSpPr/>
            <p:nvPr/>
          </p:nvSpPr>
          <p:spPr>
            <a:xfrm>
              <a:off x="7666482" y="4095750"/>
              <a:ext cx="897890" cy="66040"/>
            </a:xfrm>
            <a:custGeom>
              <a:avLst/>
              <a:gdLst/>
              <a:ahLst/>
              <a:cxnLst/>
              <a:rect l="l" t="t" r="r" b="b"/>
              <a:pathLst>
                <a:path w="897890" h="66039">
                  <a:moveTo>
                    <a:pt x="0" y="65531"/>
                  </a:moveTo>
                  <a:lnTo>
                    <a:pt x="224027" y="21336"/>
                  </a:lnTo>
                  <a:lnTo>
                    <a:pt x="449579" y="0"/>
                  </a:lnTo>
                  <a:lnTo>
                    <a:pt x="673608" y="12192"/>
                  </a:lnTo>
                  <a:lnTo>
                    <a:pt x="897636" y="53339"/>
                  </a:lnTo>
                </a:path>
              </a:pathLst>
            </a:custGeom>
            <a:ln w="28575">
              <a:solidFill>
                <a:srgbClr val="3333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629080" y="4123753"/>
              <a:ext cx="73532" cy="73532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854632" y="4079557"/>
              <a:ext cx="73532" cy="73532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078660" y="4059745"/>
              <a:ext cx="73532" cy="73533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302688" y="4070413"/>
              <a:ext cx="73532" cy="73532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528240" y="4111561"/>
              <a:ext cx="73532" cy="73532"/>
            </a:xfrm>
            <a:prstGeom prst="rect">
              <a:avLst/>
            </a:prstGeom>
          </p:spPr>
        </p:pic>
      </p:grpSp>
      <p:grpSp>
        <p:nvGrpSpPr>
          <p:cNvPr id="35" name="object 35"/>
          <p:cNvGrpSpPr/>
          <p:nvPr/>
        </p:nvGrpSpPr>
        <p:grpSpPr>
          <a:xfrm>
            <a:off x="7523924" y="4684966"/>
            <a:ext cx="1104265" cy="111760"/>
            <a:chOff x="7523924" y="4684966"/>
            <a:chExt cx="1104265" cy="111760"/>
          </a:xfrm>
        </p:grpSpPr>
        <p:sp>
          <p:nvSpPr>
            <p:cNvPr id="36" name="object 36"/>
            <p:cNvSpPr/>
            <p:nvPr/>
          </p:nvSpPr>
          <p:spPr>
            <a:xfrm>
              <a:off x="7561325" y="4720589"/>
              <a:ext cx="1028700" cy="40005"/>
            </a:xfrm>
            <a:custGeom>
              <a:avLst/>
              <a:gdLst/>
              <a:ahLst/>
              <a:cxnLst/>
              <a:rect l="l" t="t" r="r" b="b"/>
              <a:pathLst>
                <a:path w="1028700" h="40004">
                  <a:moveTo>
                    <a:pt x="0" y="13716"/>
                  </a:moveTo>
                  <a:lnTo>
                    <a:pt x="256031" y="6096"/>
                  </a:lnTo>
                  <a:lnTo>
                    <a:pt x="513588" y="0"/>
                  </a:lnTo>
                  <a:lnTo>
                    <a:pt x="771144" y="33528"/>
                  </a:lnTo>
                  <a:lnTo>
                    <a:pt x="1028700" y="39624"/>
                  </a:lnTo>
                </a:path>
              </a:pathLst>
            </a:custGeom>
            <a:ln w="28575">
              <a:solidFill>
                <a:srgbClr val="3333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7" name="object 3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523924" y="4697158"/>
              <a:ext cx="73533" cy="73533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781480" y="4691062"/>
              <a:ext cx="73532" cy="73532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039036" y="4684966"/>
              <a:ext cx="73532" cy="73532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296592" y="4716970"/>
              <a:ext cx="73533" cy="73533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554148" y="4723066"/>
              <a:ext cx="73533" cy="73532"/>
            </a:xfrm>
            <a:prstGeom prst="rect">
              <a:avLst/>
            </a:prstGeom>
          </p:spPr>
        </p:pic>
      </p:grpSp>
      <p:grpSp>
        <p:nvGrpSpPr>
          <p:cNvPr id="42" name="object 42"/>
          <p:cNvGrpSpPr/>
          <p:nvPr/>
        </p:nvGrpSpPr>
        <p:grpSpPr>
          <a:xfrm>
            <a:off x="7490650" y="5258879"/>
            <a:ext cx="1087120" cy="159385"/>
            <a:chOff x="7490650" y="5258879"/>
            <a:chExt cx="1087120" cy="159385"/>
          </a:xfrm>
        </p:grpSpPr>
        <p:sp>
          <p:nvSpPr>
            <p:cNvPr id="43" name="object 43"/>
            <p:cNvSpPr/>
            <p:nvPr/>
          </p:nvSpPr>
          <p:spPr>
            <a:xfrm>
              <a:off x="7527798" y="5295137"/>
              <a:ext cx="1013460" cy="86995"/>
            </a:xfrm>
            <a:custGeom>
              <a:avLst/>
              <a:gdLst/>
              <a:ahLst/>
              <a:cxnLst/>
              <a:rect l="l" t="t" r="r" b="b"/>
              <a:pathLst>
                <a:path w="1013459" h="86995">
                  <a:moveTo>
                    <a:pt x="0" y="86868"/>
                  </a:moveTo>
                  <a:lnTo>
                    <a:pt x="252983" y="45720"/>
                  </a:lnTo>
                  <a:lnTo>
                    <a:pt x="505968" y="44196"/>
                  </a:lnTo>
                  <a:lnTo>
                    <a:pt x="760476" y="30480"/>
                  </a:lnTo>
                  <a:lnTo>
                    <a:pt x="1013459" y="0"/>
                  </a:lnTo>
                </a:path>
              </a:pathLst>
            </a:custGeom>
            <a:ln w="28574">
              <a:solidFill>
                <a:srgbClr val="3333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4" name="object 4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490650" y="5344223"/>
              <a:ext cx="73532" cy="73532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743634" y="5304599"/>
              <a:ext cx="73532" cy="73532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998142" y="5303075"/>
              <a:ext cx="73533" cy="73533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251126" y="5289359"/>
              <a:ext cx="73532" cy="73533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504110" y="5258879"/>
              <a:ext cx="73532" cy="73533"/>
            </a:xfrm>
            <a:prstGeom prst="rect">
              <a:avLst/>
            </a:prstGeom>
          </p:spPr>
        </p:pic>
      </p:grpSp>
      <p:grpSp>
        <p:nvGrpSpPr>
          <p:cNvPr id="49" name="object 49"/>
          <p:cNvGrpSpPr/>
          <p:nvPr/>
        </p:nvGrpSpPr>
        <p:grpSpPr>
          <a:xfrm>
            <a:off x="7510843" y="5775540"/>
            <a:ext cx="1109980" cy="198755"/>
            <a:chOff x="7510843" y="5775540"/>
            <a:chExt cx="1109980" cy="198755"/>
          </a:xfrm>
        </p:grpSpPr>
        <p:sp>
          <p:nvSpPr>
            <p:cNvPr id="50" name="object 50"/>
            <p:cNvSpPr/>
            <p:nvPr/>
          </p:nvSpPr>
          <p:spPr>
            <a:xfrm>
              <a:off x="7549134" y="5813297"/>
              <a:ext cx="1036319" cy="123825"/>
            </a:xfrm>
            <a:custGeom>
              <a:avLst/>
              <a:gdLst/>
              <a:ahLst/>
              <a:cxnLst/>
              <a:rect l="l" t="t" r="r" b="b"/>
              <a:pathLst>
                <a:path w="1036320" h="123825">
                  <a:moveTo>
                    <a:pt x="0" y="19811"/>
                  </a:moveTo>
                  <a:lnTo>
                    <a:pt x="259080" y="0"/>
                  </a:lnTo>
                  <a:lnTo>
                    <a:pt x="518160" y="0"/>
                  </a:lnTo>
                  <a:lnTo>
                    <a:pt x="777240" y="123443"/>
                  </a:lnTo>
                  <a:lnTo>
                    <a:pt x="1036320" y="19811"/>
                  </a:lnTo>
                </a:path>
              </a:pathLst>
            </a:custGeom>
            <a:ln w="28575">
              <a:solidFill>
                <a:srgbClr val="3333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1" name="object 51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510843" y="5796876"/>
              <a:ext cx="73533" cy="73532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769923" y="5775540"/>
              <a:ext cx="73533" cy="73533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029003" y="5775540"/>
              <a:ext cx="73532" cy="73533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288083" y="5900508"/>
              <a:ext cx="73532" cy="73533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547163" y="5796876"/>
              <a:ext cx="73532" cy="73532"/>
            </a:xfrm>
            <a:prstGeom prst="rect">
              <a:avLst/>
            </a:prstGeom>
          </p:spPr>
        </p:pic>
      </p:grpSp>
      <p:sp>
        <p:nvSpPr>
          <p:cNvPr id="56" name="object 56"/>
          <p:cNvSpPr txBox="1"/>
          <p:nvPr/>
        </p:nvSpPr>
        <p:spPr>
          <a:xfrm>
            <a:off x="52222" y="6405130"/>
            <a:ext cx="8942070" cy="16256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  <a:tabLst>
                <a:tab pos="8928735" algn="l"/>
              </a:tabLst>
            </a:pPr>
            <a:r>
              <a:rPr sz="900" i="1" spc="-100" dirty="0">
                <a:solidFill>
                  <a:srgbClr val="5F5F5F"/>
                </a:solidFill>
                <a:latin typeface="Lucida Sans"/>
                <a:cs typeface="Lucida Sans"/>
              </a:rPr>
              <a:t>So</a:t>
            </a:r>
            <a:r>
              <a:rPr sz="900" i="1" u="sng" spc="-100" dirty="0">
                <a:solidFill>
                  <a:srgbClr val="5F5F5F"/>
                </a:solidFill>
                <a:uFill>
                  <a:solidFill>
                    <a:srgbClr val="D0CECE"/>
                  </a:solidFill>
                </a:uFill>
                <a:latin typeface="Lucida Sans"/>
                <a:cs typeface="Lucida Sans"/>
              </a:rPr>
              <a:t>urce:</a:t>
            </a:r>
            <a:r>
              <a:rPr sz="900" i="1" u="sng" spc="-60" dirty="0">
                <a:solidFill>
                  <a:srgbClr val="5F5F5F"/>
                </a:solidFill>
                <a:uFill>
                  <a:solidFill>
                    <a:srgbClr val="D0CECE"/>
                  </a:solidFill>
                </a:uFill>
                <a:latin typeface="Lucida Sans"/>
                <a:cs typeface="Lucida Sans"/>
              </a:rPr>
              <a:t> </a:t>
            </a:r>
            <a:r>
              <a:rPr sz="900" i="1" u="sng" spc="-40" dirty="0">
                <a:solidFill>
                  <a:srgbClr val="5F5F5F"/>
                </a:solidFill>
                <a:uFill>
                  <a:solidFill>
                    <a:srgbClr val="D0CECE"/>
                  </a:solidFill>
                </a:uFill>
                <a:latin typeface="Lucida Sans"/>
                <a:cs typeface="Lucida Sans"/>
              </a:rPr>
              <a:t>H&amp;M</a:t>
            </a:r>
            <a:r>
              <a:rPr sz="900" i="1" u="sng" spc="-70" dirty="0">
                <a:solidFill>
                  <a:srgbClr val="5F5F5F"/>
                </a:solidFill>
                <a:uFill>
                  <a:solidFill>
                    <a:srgbClr val="D0CECE"/>
                  </a:solidFill>
                </a:uFill>
                <a:latin typeface="Lucida Sans"/>
                <a:cs typeface="Lucida Sans"/>
              </a:rPr>
              <a:t> </a:t>
            </a:r>
            <a:r>
              <a:rPr sz="900" i="1" u="sng" spc="-95" dirty="0">
                <a:solidFill>
                  <a:srgbClr val="5F5F5F"/>
                </a:solidFill>
                <a:uFill>
                  <a:solidFill>
                    <a:srgbClr val="D0CECE"/>
                  </a:solidFill>
                </a:uFill>
                <a:latin typeface="Lucida Sans"/>
                <a:cs typeface="Lucida Sans"/>
              </a:rPr>
              <a:t>Group</a:t>
            </a:r>
            <a:r>
              <a:rPr sz="900" i="1" u="sng" spc="-40" dirty="0">
                <a:solidFill>
                  <a:srgbClr val="5F5F5F"/>
                </a:solidFill>
                <a:uFill>
                  <a:solidFill>
                    <a:srgbClr val="D0CECE"/>
                  </a:solidFill>
                </a:uFill>
                <a:latin typeface="Lucida Sans"/>
                <a:cs typeface="Lucida Sans"/>
              </a:rPr>
              <a:t> </a:t>
            </a:r>
            <a:r>
              <a:rPr sz="900" i="1" u="sng" spc="-105" dirty="0">
                <a:solidFill>
                  <a:srgbClr val="5F5F5F"/>
                </a:solidFill>
                <a:uFill>
                  <a:solidFill>
                    <a:srgbClr val="D0CECE"/>
                  </a:solidFill>
                </a:uFill>
                <a:latin typeface="Lucida Sans"/>
                <a:cs typeface="Lucida Sans"/>
              </a:rPr>
              <a:t>Annual</a:t>
            </a:r>
            <a:r>
              <a:rPr sz="900" i="1" u="sng" spc="-60" dirty="0">
                <a:solidFill>
                  <a:srgbClr val="5F5F5F"/>
                </a:solidFill>
                <a:uFill>
                  <a:solidFill>
                    <a:srgbClr val="D0CECE"/>
                  </a:solidFill>
                </a:uFill>
                <a:latin typeface="Lucida Sans"/>
                <a:cs typeface="Lucida Sans"/>
              </a:rPr>
              <a:t> </a:t>
            </a:r>
            <a:r>
              <a:rPr sz="900" i="1" u="sng" spc="-114" dirty="0">
                <a:solidFill>
                  <a:srgbClr val="5F5F5F"/>
                </a:solidFill>
                <a:uFill>
                  <a:solidFill>
                    <a:srgbClr val="D0CECE"/>
                  </a:solidFill>
                </a:uFill>
                <a:latin typeface="Lucida Sans"/>
                <a:cs typeface="Lucida Sans"/>
              </a:rPr>
              <a:t>and</a:t>
            </a:r>
            <a:r>
              <a:rPr sz="900" i="1" u="sng" spc="-60" dirty="0">
                <a:solidFill>
                  <a:srgbClr val="5F5F5F"/>
                </a:solidFill>
                <a:uFill>
                  <a:solidFill>
                    <a:srgbClr val="D0CECE"/>
                  </a:solidFill>
                </a:uFill>
                <a:latin typeface="Lucida Sans"/>
                <a:cs typeface="Lucida Sans"/>
              </a:rPr>
              <a:t> </a:t>
            </a:r>
            <a:r>
              <a:rPr sz="900" i="1" u="sng" spc="-90" dirty="0">
                <a:solidFill>
                  <a:srgbClr val="5F5F5F"/>
                </a:solidFill>
                <a:uFill>
                  <a:solidFill>
                    <a:srgbClr val="D0CECE"/>
                  </a:solidFill>
                </a:uFill>
                <a:latin typeface="Lucida Sans"/>
                <a:cs typeface="Lucida Sans"/>
              </a:rPr>
              <a:t>Sustainability</a:t>
            </a:r>
            <a:r>
              <a:rPr sz="900" i="1" u="sng" spc="-60" dirty="0">
                <a:solidFill>
                  <a:srgbClr val="5F5F5F"/>
                </a:solidFill>
                <a:uFill>
                  <a:solidFill>
                    <a:srgbClr val="D0CECE"/>
                  </a:solidFill>
                </a:uFill>
                <a:latin typeface="Lucida Sans"/>
                <a:cs typeface="Lucida Sans"/>
              </a:rPr>
              <a:t> </a:t>
            </a:r>
            <a:r>
              <a:rPr sz="900" i="1" u="sng" spc="-90" dirty="0">
                <a:solidFill>
                  <a:srgbClr val="5F5F5F"/>
                </a:solidFill>
                <a:uFill>
                  <a:solidFill>
                    <a:srgbClr val="D0CECE"/>
                  </a:solidFill>
                </a:uFill>
                <a:latin typeface="Lucida Sans"/>
                <a:cs typeface="Lucida Sans"/>
              </a:rPr>
              <a:t>Report</a:t>
            </a:r>
            <a:r>
              <a:rPr sz="900" i="1" u="sng" spc="-85" dirty="0">
                <a:solidFill>
                  <a:srgbClr val="5F5F5F"/>
                </a:solidFill>
                <a:uFill>
                  <a:solidFill>
                    <a:srgbClr val="D0CECE"/>
                  </a:solidFill>
                </a:uFill>
                <a:latin typeface="Lucida Sans"/>
                <a:cs typeface="Lucida Sans"/>
              </a:rPr>
              <a:t> </a:t>
            </a:r>
            <a:r>
              <a:rPr sz="900" i="1" u="sng" spc="-10" dirty="0">
                <a:solidFill>
                  <a:srgbClr val="5F5F5F"/>
                </a:solidFill>
                <a:uFill>
                  <a:solidFill>
                    <a:srgbClr val="D0CECE"/>
                  </a:solidFill>
                </a:uFill>
                <a:latin typeface="Lucida Sans"/>
                <a:cs typeface="Lucida Sans"/>
              </a:rPr>
              <a:t>(2023)</a:t>
            </a:r>
            <a:r>
              <a:rPr sz="900" i="1" u="sng" dirty="0">
                <a:solidFill>
                  <a:srgbClr val="5F5F5F"/>
                </a:solidFill>
                <a:uFill>
                  <a:solidFill>
                    <a:srgbClr val="D0CECE"/>
                  </a:solidFill>
                </a:uFill>
                <a:latin typeface="Lucida Sans"/>
                <a:cs typeface="Lucida Sans"/>
              </a:rPr>
              <a:t>	</a:t>
            </a:r>
            <a:endParaRPr sz="900">
              <a:latin typeface="Lucida Sans"/>
              <a:cs typeface="Lucida Sans"/>
            </a:endParaRPr>
          </a:p>
        </p:txBody>
      </p:sp>
      <p:sp>
        <p:nvSpPr>
          <p:cNvPr id="57" name="object 5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24648" rIns="0" bIns="0" rtlCol="0">
            <a:spAutoFit/>
          </a:bodyPr>
          <a:lstStyle/>
          <a:p>
            <a:pPr marL="2370455">
              <a:lnSpc>
                <a:spcPts val="1250"/>
              </a:lnSpc>
            </a:pPr>
            <a:fld id="{81D60167-4931-47E6-BA6A-407CBD079E47}" type="slidenum">
              <a:rPr spc="-25" dirty="0"/>
              <a:t>234</a:t>
            </a:fld>
            <a:endParaRPr spc="-25" dirty="0"/>
          </a:p>
        </p:txBody>
      </p:sp>
      <p:sp>
        <p:nvSpPr>
          <p:cNvPr id="58" name="object 5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/>
              <a:t>©</a:t>
            </a:r>
            <a:r>
              <a:rPr spc="-15" dirty="0"/>
              <a:t> </a:t>
            </a:r>
            <a:r>
              <a:rPr dirty="0"/>
              <a:t>The</a:t>
            </a:r>
            <a:r>
              <a:rPr spc="-30" dirty="0"/>
              <a:t> </a:t>
            </a:r>
            <a:r>
              <a:rPr dirty="0"/>
              <a:t>KPI</a:t>
            </a:r>
            <a:r>
              <a:rPr spc="-5" dirty="0"/>
              <a:t> </a:t>
            </a:r>
            <a:r>
              <a:rPr dirty="0"/>
              <a:t>Institute</a:t>
            </a:r>
            <a:r>
              <a:rPr spc="-20" dirty="0"/>
              <a:t> 2023</a:t>
            </a:r>
          </a:p>
        </p:txBody>
      </p:sp>
    </p:spTree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09258" rIns="0" bIns="0" rtlCol="0">
            <a:spAutoFit/>
          </a:bodyPr>
          <a:lstStyle/>
          <a:p>
            <a:pPr marL="31115">
              <a:lnSpc>
                <a:spcPct val="100000"/>
              </a:lnSpc>
              <a:spcBef>
                <a:spcPts val="100"/>
              </a:spcBef>
            </a:pPr>
            <a:r>
              <a:rPr spc="240" dirty="0"/>
              <a:t>USABILITY</a:t>
            </a:r>
            <a:r>
              <a:rPr spc="25" dirty="0"/>
              <a:t> </a:t>
            </a:r>
            <a:r>
              <a:rPr spc="185" dirty="0"/>
              <a:t>IN</a:t>
            </a:r>
            <a:r>
              <a:rPr spc="5" dirty="0"/>
              <a:t> </a:t>
            </a:r>
            <a:r>
              <a:rPr spc="265" dirty="0"/>
              <a:t>TERMS</a:t>
            </a:r>
            <a:r>
              <a:rPr spc="15" dirty="0"/>
              <a:t> </a:t>
            </a:r>
            <a:r>
              <a:rPr spc="130" dirty="0"/>
              <a:t>OF</a:t>
            </a:r>
            <a:r>
              <a:rPr dirty="0"/>
              <a:t> </a:t>
            </a:r>
            <a:r>
              <a:rPr spc="175" dirty="0"/>
              <a:t>VISUAL</a:t>
            </a:r>
            <a:r>
              <a:rPr spc="15" dirty="0"/>
              <a:t> </a:t>
            </a:r>
            <a:r>
              <a:rPr spc="140" dirty="0"/>
              <a:t>DESIGN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3047282" y="1747963"/>
            <a:ext cx="1646555" cy="1646555"/>
            <a:chOff x="3047282" y="1747963"/>
            <a:chExt cx="1646555" cy="1646555"/>
          </a:xfrm>
        </p:grpSpPr>
        <p:sp>
          <p:nvSpPr>
            <p:cNvPr id="4" name="object 4"/>
            <p:cNvSpPr/>
            <p:nvPr/>
          </p:nvSpPr>
          <p:spPr>
            <a:xfrm>
              <a:off x="3047282" y="1747963"/>
              <a:ext cx="1214755" cy="1352550"/>
            </a:xfrm>
            <a:custGeom>
              <a:avLst/>
              <a:gdLst/>
              <a:ahLst/>
              <a:cxnLst/>
              <a:rect l="l" t="t" r="r" b="b"/>
              <a:pathLst>
                <a:path w="1214754" h="1352550">
                  <a:moveTo>
                    <a:pt x="809061" y="0"/>
                  </a:moveTo>
                  <a:lnTo>
                    <a:pt x="762942" y="2087"/>
                  </a:lnTo>
                  <a:lnTo>
                    <a:pt x="717027" y="6749"/>
                  </a:lnTo>
                  <a:lnTo>
                    <a:pt x="671430" y="13975"/>
                  </a:lnTo>
                  <a:lnTo>
                    <a:pt x="626262" y="23753"/>
                  </a:lnTo>
                  <a:lnTo>
                    <a:pt x="581638" y="36071"/>
                  </a:lnTo>
                  <a:lnTo>
                    <a:pt x="537670" y="50919"/>
                  </a:lnTo>
                  <a:lnTo>
                    <a:pt x="494471" y="68284"/>
                  </a:lnTo>
                  <a:lnTo>
                    <a:pt x="452154" y="88155"/>
                  </a:lnTo>
                  <a:lnTo>
                    <a:pt x="410831" y="110521"/>
                  </a:lnTo>
                  <a:lnTo>
                    <a:pt x="370616" y="135369"/>
                  </a:lnTo>
                  <a:lnTo>
                    <a:pt x="331621" y="162689"/>
                  </a:lnTo>
                  <a:lnTo>
                    <a:pt x="293960" y="192469"/>
                  </a:lnTo>
                  <a:lnTo>
                    <a:pt x="257796" y="224643"/>
                  </a:lnTo>
                  <a:lnTo>
                    <a:pt x="223960" y="258445"/>
                  </a:lnTo>
                  <a:lnTo>
                    <a:pt x="192461" y="293767"/>
                  </a:lnTo>
                  <a:lnTo>
                    <a:pt x="163309" y="330498"/>
                  </a:lnTo>
                  <a:lnTo>
                    <a:pt x="136513" y="368532"/>
                  </a:lnTo>
                  <a:lnTo>
                    <a:pt x="112082" y="407758"/>
                  </a:lnTo>
                  <a:lnTo>
                    <a:pt x="90027" y="448069"/>
                  </a:lnTo>
                  <a:lnTo>
                    <a:pt x="70358" y="489355"/>
                  </a:lnTo>
                  <a:lnTo>
                    <a:pt x="53082" y="531507"/>
                  </a:lnTo>
                  <a:lnTo>
                    <a:pt x="38210" y="574417"/>
                  </a:lnTo>
                  <a:lnTo>
                    <a:pt x="25752" y="617976"/>
                  </a:lnTo>
                  <a:lnTo>
                    <a:pt x="15718" y="662076"/>
                  </a:lnTo>
                  <a:lnTo>
                    <a:pt x="8115" y="706606"/>
                  </a:lnTo>
                  <a:lnTo>
                    <a:pt x="2955" y="751460"/>
                  </a:lnTo>
                  <a:lnTo>
                    <a:pt x="247" y="796527"/>
                  </a:lnTo>
                  <a:lnTo>
                    <a:pt x="0" y="841699"/>
                  </a:lnTo>
                  <a:lnTo>
                    <a:pt x="2223" y="886868"/>
                  </a:lnTo>
                  <a:lnTo>
                    <a:pt x="6927" y="931924"/>
                  </a:lnTo>
                  <a:lnTo>
                    <a:pt x="14121" y="976758"/>
                  </a:lnTo>
                  <a:lnTo>
                    <a:pt x="23814" y="1021263"/>
                  </a:lnTo>
                  <a:lnTo>
                    <a:pt x="36017" y="1065328"/>
                  </a:lnTo>
                  <a:lnTo>
                    <a:pt x="50738" y="1108846"/>
                  </a:lnTo>
                  <a:lnTo>
                    <a:pt x="67987" y="1151708"/>
                  </a:lnTo>
                  <a:lnTo>
                    <a:pt x="87773" y="1193804"/>
                  </a:lnTo>
                  <a:lnTo>
                    <a:pt x="110107" y="1235026"/>
                  </a:lnTo>
                  <a:lnTo>
                    <a:pt x="134997" y="1275265"/>
                  </a:lnTo>
                  <a:lnTo>
                    <a:pt x="162454" y="1314413"/>
                  </a:lnTo>
                  <a:lnTo>
                    <a:pt x="192487" y="1352360"/>
                  </a:lnTo>
                  <a:lnTo>
                    <a:pt x="823169" y="823151"/>
                  </a:lnTo>
                  <a:lnTo>
                    <a:pt x="1214710" y="98997"/>
                  </a:lnTo>
                  <a:lnTo>
                    <a:pt x="1171830" y="77390"/>
                  </a:lnTo>
                  <a:lnTo>
                    <a:pt x="1128139" y="58461"/>
                  </a:lnTo>
                  <a:lnTo>
                    <a:pt x="1083749" y="42200"/>
                  </a:lnTo>
                  <a:lnTo>
                    <a:pt x="1038774" y="28594"/>
                  </a:lnTo>
                  <a:lnTo>
                    <a:pt x="993326" y="17633"/>
                  </a:lnTo>
                  <a:lnTo>
                    <a:pt x="947517" y="9304"/>
                  </a:lnTo>
                  <a:lnTo>
                    <a:pt x="901462" y="3597"/>
                  </a:lnTo>
                  <a:lnTo>
                    <a:pt x="855272" y="499"/>
                  </a:lnTo>
                  <a:lnTo>
                    <a:pt x="809061" y="0"/>
                  </a:lnTo>
                  <a:close/>
                </a:path>
              </a:pathLst>
            </a:custGeom>
            <a:solidFill>
              <a:srgbClr val="005F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870452" y="1846961"/>
              <a:ext cx="823594" cy="1069975"/>
            </a:xfrm>
            <a:custGeom>
              <a:avLst/>
              <a:gdLst/>
              <a:ahLst/>
              <a:cxnLst/>
              <a:rect l="l" t="t" r="r" b="b"/>
              <a:pathLst>
                <a:path w="823595" h="1069975">
                  <a:moveTo>
                    <a:pt x="391540" y="0"/>
                  </a:moveTo>
                  <a:lnTo>
                    <a:pt x="0" y="724153"/>
                  </a:lnTo>
                  <a:lnTo>
                    <a:pt x="747268" y="1069466"/>
                  </a:lnTo>
                  <a:lnTo>
                    <a:pt x="766145" y="1025351"/>
                  </a:lnTo>
                  <a:lnTo>
                    <a:pt x="782273" y="980730"/>
                  </a:lnTo>
                  <a:lnTo>
                    <a:pt x="795686" y="935706"/>
                  </a:lnTo>
                  <a:lnTo>
                    <a:pt x="806417" y="890382"/>
                  </a:lnTo>
                  <a:lnTo>
                    <a:pt x="814501" y="844859"/>
                  </a:lnTo>
                  <a:lnTo>
                    <a:pt x="819971" y="799240"/>
                  </a:lnTo>
                  <a:lnTo>
                    <a:pt x="822863" y="753627"/>
                  </a:lnTo>
                  <a:lnTo>
                    <a:pt x="823210" y="708121"/>
                  </a:lnTo>
                  <a:lnTo>
                    <a:pt x="821045" y="662827"/>
                  </a:lnTo>
                  <a:lnTo>
                    <a:pt x="816404" y="617844"/>
                  </a:lnTo>
                  <a:lnTo>
                    <a:pt x="809319" y="573277"/>
                  </a:lnTo>
                  <a:lnTo>
                    <a:pt x="799826" y="529226"/>
                  </a:lnTo>
                  <a:lnTo>
                    <a:pt x="787959" y="485795"/>
                  </a:lnTo>
                  <a:lnTo>
                    <a:pt x="773750" y="443085"/>
                  </a:lnTo>
                  <a:lnTo>
                    <a:pt x="757235" y="401198"/>
                  </a:lnTo>
                  <a:lnTo>
                    <a:pt x="738447" y="360237"/>
                  </a:lnTo>
                  <a:lnTo>
                    <a:pt x="717421" y="320305"/>
                  </a:lnTo>
                  <a:lnTo>
                    <a:pt x="694191" y="281502"/>
                  </a:lnTo>
                  <a:lnTo>
                    <a:pt x="668790" y="243932"/>
                  </a:lnTo>
                  <a:lnTo>
                    <a:pt x="641253" y="207696"/>
                  </a:lnTo>
                  <a:lnTo>
                    <a:pt x="611614" y="172897"/>
                  </a:lnTo>
                  <a:lnTo>
                    <a:pt x="579907" y="139637"/>
                  </a:lnTo>
                  <a:lnTo>
                    <a:pt x="546165" y="108019"/>
                  </a:lnTo>
                  <a:lnTo>
                    <a:pt x="510424" y="78143"/>
                  </a:lnTo>
                  <a:lnTo>
                    <a:pt x="472717" y="50113"/>
                  </a:lnTo>
                  <a:lnTo>
                    <a:pt x="433077" y="24031"/>
                  </a:lnTo>
                  <a:lnTo>
                    <a:pt x="391540" y="0"/>
                  </a:lnTo>
                  <a:close/>
                </a:path>
              </a:pathLst>
            </a:custGeom>
            <a:solidFill>
              <a:srgbClr val="0A97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311016" y="2571115"/>
              <a:ext cx="1306830" cy="823594"/>
            </a:xfrm>
            <a:custGeom>
              <a:avLst/>
              <a:gdLst/>
              <a:ahLst/>
              <a:cxnLst/>
              <a:rect l="l" t="t" r="r" b="b"/>
              <a:pathLst>
                <a:path w="1306829" h="823595">
                  <a:moveTo>
                    <a:pt x="559435" y="0"/>
                  </a:moveTo>
                  <a:lnTo>
                    <a:pt x="0" y="604138"/>
                  </a:lnTo>
                  <a:lnTo>
                    <a:pt x="39068" y="638093"/>
                  </a:lnTo>
                  <a:lnTo>
                    <a:pt x="80135" y="669488"/>
                  </a:lnTo>
                  <a:lnTo>
                    <a:pt x="123069" y="698230"/>
                  </a:lnTo>
                  <a:lnTo>
                    <a:pt x="167733" y="724230"/>
                  </a:lnTo>
                  <a:lnTo>
                    <a:pt x="213995" y="747395"/>
                  </a:lnTo>
                  <a:lnTo>
                    <a:pt x="258493" y="766420"/>
                  </a:lnTo>
                  <a:lnTo>
                    <a:pt x="303475" y="782645"/>
                  </a:lnTo>
                  <a:lnTo>
                    <a:pt x="348836" y="796107"/>
                  </a:lnTo>
                  <a:lnTo>
                    <a:pt x="394475" y="806845"/>
                  </a:lnTo>
                  <a:lnTo>
                    <a:pt x="440290" y="814895"/>
                  </a:lnTo>
                  <a:lnTo>
                    <a:pt x="486177" y="820297"/>
                  </a:lnTo>
                  <a:lnTo>
                    <a:pt x="532034" y="823086"/>
                  </a:lnTo>
                  <a:lnTo>
                    <a:pt x="577760" y="823303"/>
                  </a:lnTo>
                  <a:lnTo>
                    <a:pt x="623250" y="820983"/>
                  </a:lnTo>
                  <a:lnTo>
                    <a:pt x="668404" y="816165"/>
                  </a:lnTo>
                  <a:lnTo>
                    <a:pt x="713118" y="808887"/>
                  </a:lnTo>
                  <a:lnTo>
                    <a:pt x="757289" y="799186"/>
                  </a:lnTo>
                  <a:lnTo>
                    <a:pt x="800817" y="787100"/>
                  </a:lnTo>
                  <a:lnTo>
                    <a:pt x="843597" y="772667"/>
                  </a:lnTo>
                  <a:lnTo>
                    <a:pt x="885528" y="755925"/>
                  </a:lnTo>
                  <a:lnTo>
                    <a:pt x="926507" y="736912"/>
                  </a:lnTo>
                  <a:lnTo>
                    <a:pt x="966431" y="715664"/>
                  </a:lnTo>
                  <a:lnTo>
                    <a:pt x="1005199" y="692221"/>
                  </a:lnTo>
                  <a:lnTo>
                    <a:pt x="1042707" y="666619"/>
                  </a:lnTo>
                  <a:lnTo>
                    <a:pt x="1078853" y="638897"/>
                  </a:lnTo>
                  <a:lnTo>
                    <a:pt x="1113536" y="609091"/>
                  </a:lnTo>
                  <a:lnTo>
                    <a:pt x="1146651" y="577242"/>
                  </a:lnTo>
                  <a:lnTo>
                    <a:pt x="1178097" y="543384"/>
                  </a:lnTo>
                  <a:lnTo>
                    <a:pt x="1207771" y="507558"/>
                  </a:lnTo>
                  <a:lnTo>
                    <a:pt x="1235572" y="469800"/>
                  </a:lnTo>
                  <a:lnTo>
                    <a:pt x="1261395" y="430147"/>
                  </a:lnTo>
                  <a:lnTo>
                    <a:pt x="1285140" y="388639"/>
                  </a:lnTo>
                  <a:lnTo>
                    <a:pt x="1306703" y="345313"/>
                  </a:lnTo>
                  <a:lnTo>
                    <a:pt x="559435" y="0"/>
                  </a:lnTo>
                  <a:close/>
                </a:path>
              </a:pathLst>
            </a:custGeom>
            <a:solidFill>
              <a:srgbClr val="A6A6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39769" y="2571115"/>
              <a:ext cx="630682" cy="604138"/>
            </a:xfrm>
            <a:prstGeom prst="rect">
              <a:avLst/>
            </a:prstGeom>
          </p:spPr>
        </p:pic>
      </p:grpSp>
      <p:grpSp>
        <p:nvGrpSpPr>
          <p:cNvPr id="8" name="object 8"/>
          <p:cNvGrpSpPr/>
          <p:nvPr/>
        </p:nvGrpSpPr>
        <p:grpSpPr>
          <a:xfrm>
            <a:off x="5035296" y="1395983"/>
            <a:ext cx="3795395" cy="2236470"/>
            <a:chOff x="5035296" y="1395983"/>
            <a:chExt cx="3795395" cy="2236470"/>
          </a:xfrm>
        </p:grpSpPr>
        <p:sp>
          <p:nvSpPr>
            <p:cNvPr id="9" name="object 9"/>
            <p:cNvSpPr/>
            <p:nvPr/>
          </p:nvSpPr>
          <p:spPr>
            <a:xfrm>
              <a:off x="6030468" y="2247899"/>
              <a:ext cx="2567940" cy="646430"/>
            </a:xfrm>
            <a:custGeom>
              <a:avLst/>
              <a:gdLst/>
              <a:ahLst/>
              <a:cxnLst/>
              <a:rect l="l" t="t" r="r" b="b"/>
              <a:pathLst>
                <a:path w="2567940" h="646430">
                  <a:moveTo>
                    <a:pt x="301752" y="0"/>
                  </a:moveTo>
                  <a:lnTo>
                    <a:pt x="0" y="0"/>
                  </a:lnTo>
                  <a:lnTo>
                    <a:pt x="0" y="646176"/>
                  </a:lnTo>
                  <a:lnTo>
                    <a:pt x="301752" y="646176"/>
                  </a:lnTo>
                  <a:lnTo>
                    <a:pt x="301752" y="0"/>
                  </a:lnTo>
                  <a:close/>
                </a:path>
                <a:path w="2567940" h="646430">
                  <a:moveTo>
                    <a:pt x="1057656" y="65532"/>
                  </a:moveTo>
                  <a:lnTo>
                    <a:pt x="754380" y="65532"/>
                  </a:lnTo>
                  <a:lnTo>
                    <a:pt x="754380" y="646176"/>
                  </a:lnTo>
                  <a:lnTo>
                    <a:pt x="1057656" y="646176"/>
                  </a:lnTo>
                  <a:lnTo>
                    <a:pt x="1057656" y="65532"/>
                  </a:lnTo>
                  <a:close/>
                </a:path>
                <a:path w="2567940" h="646430">
                  <a:moveTo>
                    <a:pt x="1812036" y="39624"/>
                  </a:moveTo>
                  <a:lnTo>
                    <a:pt x="1510284" y="39624"/>
                  </a:lnTo>
                  <a:lnTo>
                    <a:pt x="1510284" y="646176"/>
                  </a:lnTo>
                  <a:lnTo>
                    <a:pt x="1812036" y="646176"/>
                  </a:lnTo>
                  <a:lnTo>
                    <a:pt x="1812036" y="39624"/>
                  </a:lnTo>
                  <a:close/>
                </a:path>
                <a:path w="2567940" h="646430">
                  <a:moveTo>
                    <a:pt x="2567940" y="0"/>
                  </a:moveTo>
                  <a:lnTo>
                    <a:pt x="2266188" y="0"/>
                  </a:lnTo>
                  <a:lnTo>
                    <a:pt x="2266188" y="646176"/>
                  </a:lnTo>
                  <a:lnTo>
                    <a:pt x="2567940" y="646176"/>
                  </a:lnTo>
                  <a:lnTo>
                    <a:pt x="2567940" y="0"/>
                  </a:lnTo>
                  <a:close/>
                </a:path>
              </a:pathLst>
            </a:custGeom>
            <a:solidFill>
              <a:srgbClr val="005F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030468" y="1732787"/>
              <a:ext cx="2567940" cy="581025"/>
            </a:xfrm>
            <a:custGeom>
              <a:avLst/>
              <a:gdLst/>
              <a:ahLst/>
              <a:cxnLst/>
              <a:rect l="l" t="t" r="r" b="b"/>
              <a:pathLst>
                <a:path w="2567940" h="581025">
                  <a:moveTo>
                    <a:pt x="301752" y="102108"/>
                  </a:moveTo>
                  <a:lnTo>
                    <a:pt x="0" y="102108"/>
                  </a:lnTo>
                  <a:lnTo>
                    <a:pt x="0" y="515112"/>
                  </a:lnTo>
                  <a:lnTo>
                    <a:pt x="301752" y="515112"/>
                  </a:lnTo>
                  <a:lnTo>
                    <a:pt x="301752" y="102108"/>
                  </a:lnTo>
                  <a:close/>
                </a:path>
                <a:path w="2567940" h="581025">
                  <a:moveTo>
                    <a:pt x="1057656" y="64008"/>
                  </a:moveTo>
                  <a:lnTo>
                    <a:pt x="754380" y="64008"/>
                  </a:lnTo>
                  <a:lnTo>
                    <a:pt x="754380" y="580644"/>
                  </a:lnTo>
                  <a:lnTo>
                    <a:pt x="1057656" y="580644"/>
                  </a:lnTo>
                  <a:lnTo>
                    <a:pt x="1057656" y="64008"/>
                  </a:lnTo>
                  <a:close/>
                </a:path>
                <a:path w="2567940" h="581025">
                  <a:moveTo>
                    <a:pt x="1812036" y="25908"/>
                  </a:moveTo>
                  <a:lnTo>
                    <a:pt x="1510284" y="25908"/>
                  </a:lnTo>
                  <a:lnTo>
                    <a:pt x="1510284" y="554736"/>
                  </a:lnTo>
                  <a:lnTo>
                    <a:pt x="1812036" y="554736"/>
                  </a:lnTo>
                  <a:lnTo>
                    <a:pt x="1812036" y="25908"/>
                  </a:lnTo>
                  <a:close/>
                </a:path>
                <a:path w="2567940" h="581025">
                  <a:moveTo>
                    <a:pt x="2567940" y="0"/>
                  </a:moveTo>
                  <a:lnTo>
                    <a:pt x="2266188" y="0"/>
                  </a:lnTo>
                  <a:lnTo>
                    <a:pt x="2266188" y="515112"/>
                  </a:lnTo>
                  <a:lnTo>
                    <a:pt x="2567940" y="515112"/>
                  </a:lnTo>
                  <a:lnTo>
                    <a:pt x="2567940" y="0"/>
                  </a:lnTo>
                  <a:close/>
                </a:path>
              </a:pathLst>
            </a:custGeom>
            <a:solidFill>
              <a:srgbClr val="0A97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030468" y="1732787"/>
              <a:ext cx="2567940" cy="581025"/>
            </a:xfrm>
            <a:custGeom>
              <a:avLst/>
              <a:gdLst/>
              <a:ahLst/>
              <a:cxnLst/>
              <a:rect l="l" t="t" r="r" b="b"/>
              <a:pathLst>
                <a:path w="2567940" h="581025">
                  <a:moveTo>
                    <a:pt x="0" y="102108"/>
                  </a:moveTo>
                  <a:lnTo>
                    <a:pt x="301752" y="102108"/>
                  </a:lnTo>
                  <a:lnTo>
                    <a:pt x="301752" y="515112"/>
                  </a:lnTo>
                  <a:lnTo>
                    <a:pt x="0" y="515112"/>
                  </a:lnTo>
                  <a:lnTo>
                    <a:pt x="0" y="102108"/>
                  </a:lnTo>
                  <a:close/>
                </a:path>
                <a:path w="2567940" h="581025">
                  <a:moveTo>
                    <a:pt x="754380" y="64008"/>
                  </a:moveTo>
                  <a:lnTo>
                    <a:pt x="1057656" y="64008"/>
                  </a:lnTo>
                  <a:lnTo>
                    <a:pt x="1057656" y="580644"/>
                  </a:lnTo>
                  <a:lnTo>
                    <a:pt x="754380" y="580644"/>
                  </a:lnTo>
                  <a:lnTo>
                    <a:pt x="754380" y="64008"/>
                  </a:lnTo>
                  <a:close/>
                </a:path>
                <a:path w="2567940" h="581025">
                  <a:moveTo>
                    <a:pt x="1510284" y="25908"/>
                  </a:moveTo>
                  <a:lnTo>
                    <a:pt x="1812036" y="25908"/>
                  </a:lnTo>
                  <a:lnTo>
                    <a:pt x="1812036" y="554736"/>
                  </a:lnTo>
                  <a:lnTo>
                    <a:pt x="1510284" y="554736"/>
                  </a:lnTo>
                  <a:lnTo>
                    <a:pt x="1510284" y="25908"/>
                  </a:lnTo>
                  <a:close/>
                </a:path>
                <a:path w="2567940" h="581025">
                  <a:moveTo>
                    <a:pt x="2266188" y="0"/>
                  </a:moveTo>
                  <a:lnTo>
                    <a:pt x="2567940" y="0"/>
                  </a:lnTo>
                  <a:lnTo>
                    <a:pt x="2567940" y="515112"/>
                  </a:lnTo>
                  <a:lnTo>
                    <a:pt x="2266188" y="515112"/>
                  </a:lnTo>
                  <a:lnTo>
                    <a:pt x="2266188" y="0"/>
                  </a:lnTo>
                  <a:close/>
                </a:path>
              </a:pathLst>
            </a:custGeom>
            <a:ln w="6350">
              <a:solidFill>
                <a:srgbClr val="037C3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030468" y="1395983"/>
              <a:ext cx="2567940" cy="439420"/>
            </a:xfrm>
            <a:custGeom>
              <a:avLst/>
              <a:gdLst/>
              <a:ahLst/>
              <a:cxnLst/>
              <a:rect l="l" t="t" r="r" b="b"/>
              <a:pathLst>
                <a:path w="2567940" h="439419">
                  <a:moveTo>
                    <a:pt x="301752" y="181356"/>
                  </a:moveTo>
                  <a:lnTo>
                    <a:pt x="0" y="181356"/>
                  </a:lnTo>
                  <a:lnTo>
                    <a:pt x="0" y="438912"/>
                  </a:lnTo>
                  <a:lnTo>
                    <a:pt x="301752" y="438912"/>
                  </a:lnTo>
                  <a:lnTo>
                    <a:pt x="301752" y="181356"/>
                  </a:lnTo>
                  <a:close/>
                </a:path>
                <a:path w="2567940" h="439419">
                  <a:moveTo>
                    <a:pt x="1057656" y="77724"/>
                  </a:moveTo>
                  <a:lnTo>
                    <a:pt x="754380" y="77724"/>
                  </a:lnTo>
                  <a:lnTo>
                    <a:pt x="754380" y="400812"/>
                  </a:lnTo>
                  <a:lnTo>
                    <a:pt x="1057656" y="400812"/>
                  </a:lnTo>
                  <a:lnTo>
                    <a:pt x="1057656" y="77724"/>
                  </a:lnTo>
                  <a:close/>
                </a:path>
                <a:path w="2567940" h="439419">
                  <a:moveTo>
                    <a:pt x="1812036" y="0"/>
                  </a:moveTo>
                  <a:lnTo>
                    <a:pt x="1510284" y="0"/>
                  </a:lnTo>
                  <a:lnTo>
                    <a:pt x="1510284" y="362712"/>
                  </a:lnTo>
                  <a:lnTo>
                    <a:pt x="1812036" y="362712"/>
                  </a:lnTo>
                  <a:lnTo>
                    <a:pt x="1812036" y="0"/>
                  </a:lnTo>
                  <a:close/>
                </a:path>
                <a:path w="2567940" h="439419">
                  <a:moveTo>
                    <a:pt x="2567940" y="13716"/>
                  </a:moveTo>
                  <a:lnTo>
                    <a:pt x="2266188" y="13716"/>
                  </a:lnTo>
                  <a:lnTo>
                    <a:pt x="2266188" y="336804"/>
                  </a:lnTo>
                  <a:lnTo>
                    <a:pt x="2567940" y="336804"/>
                  </a:lnTo>
                  <a:lnTo>
                    <a:pt x="2567940" y="13716"/>
                  </a:lnTo>
                  <a:close/>
                </a:path>
              </a:pathLst>
            </a:custGeom>
            <a:solidFill>
              <a:srgbClr val="46B592">
                <a:alpha val="3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035296" y="2894075"/>
              <a:ext cx="3790315" cy="548640"/>
            </a:xfrm>
            <a:custGeom>
              <a:avLst/>
              <a:gdLst/>
              <a:ahLst/>
              <a:cxnLst/>
              <a:rect l="l" t="t" r="r" b="b"/>
              <a:pathLst>
                <a:path w="3790315" h="548639">
                  <a:moveTo>
                    <a:pt x="768095" y="0"/>
                  </a:moveTo>
                  <a:lnTo>
                    <a:pt x="3790187" y="0"/>
                  </a:lnTo>
                </a:path>
                <a:path w="3790315" h="548639">
                  <a:moveTo>
                    <a:pt x="3790187" y="0"/>
                  </a:moveTo>
                  <a:lnTo>
                    <a:pt x="3790187" y="179832"/>
                  </a:lnTo>
                </a:path>
                <a:path w="3790315" h="548639">
                  <a:moveTo>
                    <a:pt x="0" y="179832"/>
                  </a:moveTo>
                  <a:lnTo>
                    <a:pt x="3790187" y="179832"/>
                  </a:lnTo>
                </a:path>
                <a:path w="3790315" h="548639">
                  <a:moveTo>
                    <a:pt x="3790187" y="179832"/>
                  </a:moveTo>
                  <a:lnTo>
                    <a:pt x="3790187" y="364236"/>
                  </a:lnTo>
                </a:path>
                <a:path w="3790315" h="548639">
                  <a:moveTo>
                    <a:pt x="3790187" y="179832"/>
                  </a:moveTo>
                  <a:lnTo>
                    <a:pt x="3790187" y="364236"/>
                  </a:lnTo>
                </a:path>
                <a:path w="3790315" h="548639">
                  <a:moveTo>
                    <a:pt x="0" y="364236"/>
                  </a:moveTo>
                  <a:lnTo>
                    <a:pt x="3790187" y="364236"/>
                  </a:lnTo>
                </a:path>
                <a:path w="3790315" h="548639">
                  <a:moveTo>
                    <a:pt x="3790187" y="364236"/>
                  </a:moveTo>
                  <a:lnTo>
                    <a:pt x="3790187" y="548639"/>
                  </a:lnTo>
                </a:path>
                <a:path w="3790315" h="548639">
                  <a:moveTo>
                    <a:pt x="3790187" y="364236"/>
                  </a:moveTo>
                  <a:lnTo>
                    <a:pt x="3790187" y="548639"/>
                  </a:lnTo>
                </a:path>
              </a:pathLst>
            </a:custGeom>
            <a:ln w="9525">
              <a:solidFill>
                <a:srgbClr val="E7E7E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035296" y="3442716"/>
              <a:ext cx="3790315" cy="184785"/>
            </a:xfrm>
            <a:custGeom>
              <a:avLst/>
              <a:gdLst/>
              <a:ahLst/>
              <a:cxnLst/>
              <a:rect l="l" t="t" r="r" b="b"/>
              <a:pathLst>
                <a:path w="3790315" h="184785">
                  <a:moveTo>
                    <a:pt x="0" y="0"/>
                  </a:moveTo>
                  <a:lnTo>
                    <a:pt x="3790187" y="0"/>
                  </a:lnTo>
                </a:path>
                <a:path w="3790315" h="184785">
                  <a:moveTo>
                    <a:pt x="0" y="184404"/>
                  </a:moveTo>
                  <a:lnTo>
                    <a:pt x="3790187" y="184404"/>
                  </a:lnTo>
                </a:path>
                <a:path w="3790315" h="184785">
                  <a:moveTo>
                    <a:pt x="3790187" y="0"/>
                  </a:moveTo>
                  <a:lnTo>
                    <a:pt x="3790187" y="184404"/>
                  </a:lnTo>
                </a:path>
                <a:path w="3790315" h="184785">
                  <a:moveTo>
                    <a:pt x="3790187" y="0"/>
                  </a:moveTo>
                  <a:lnTo>
                    <a:pt x="3790187" y="184404"/>
                  </a:lnTo>
                </a:path>
              </a:pathLst>
            </a:custGeom>
            <a:ln w="9525">
              <a:solidFill>
                <a:srgbClr val="E7E7E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aphicFrame>
        <p:nvGraphicFramePr>
          <p:cNvPr id="15" name="object 15"/>
          <p:cNvGraphicFramePr>
            <a:graphicFrameLocks noGrp="1"/>
          </p:cNvGraphicFramePr>
          <p:nvPr/>
        </p:nvGraphicFramePr>
        <p:xfrm>
          <a:off x="5030533" y="2894076"/>
          <a:ext cx="3599179" cy="7321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68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62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50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562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8387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797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E7E7E7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900" spc="-25" dirty="0">
                          <a:solidFill>
                            <a:srgbClr val="969696"/>
                          </a:solidFill>
                          <a:latin typeface="Calibri"/>
                          <a:cs typeface="Calibri"/>
                        </a:rPr>
                        <a:t>Jan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10795" marB="0">
                    <a:lnL w="9525">
                      <a:solidFill>
                        <a:srgbClr val="E7E7E7"/>
                      </a:solidFill>
                      <a:prstDash val="solid"/>
                    </a:lnL>
                    <a:lnR w="9525">
                      <a:solidFill>
                        <a:srgbClr val="E7E7E7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900" spc="-25" dirty="0">
                          <a:solidFill>
                            <a:srgbClr val="969696"/>
                          </a:solidFill>
                          <a:latin typeface="Calibri"/>
                          <a:cs typeface="Calibri"/>
                        </a:rPr>
                        <a:t>Feb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10795" marB="0">
                    <a:lnL w="9525">
                      <a:solidFill>
                        <a:srgbClr val="E7E7E7"/>
                      </a:solidFill>
                      <a:prstDash val="solid"/>
                    </a:lnL>
                    <a:lnR w="9525">
                      <a:solidFill>
                        <a:srgbClr val="E7E7E7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900" spc="-25" dirty="0">
                          <a:solidFill>
                            <a:srgbClr val="969696"/>
                          </a:solidFill>
                          <a:latin typeface="Calibri"/>
                          <a:cs typeface="Calibri"/>
                        </a:rPr>
                        <a:t>Mar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10795" marB="0">
                    <a:lnL w="9525">
                      <a:solidFill>
                        <a:srgbClr val="E7E7E7"/>
                      </a:solidFill>
                      <a:prstDash val="solid"/>
                    </a:lnL>
                    <a:lnR w="9525">
                      <a:solidFill>
                        <a:srgbClr val="E7E7E7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900" spc="-25" dirty="0">
                          <a:solidFill>
                            <a:srgbClr val="969696"/>
                          </a:solidFill>
                          <a:latin typeface="Calibri"/>
                          <a:cs typeface="Calibri"/>
                        </a:rPr>
                        <a:t>Apr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10795" marB="0">
                    <a:lnL w="9525">
                      <a:solidFill>
                        <a:srgbClr val="E7E7E7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marL="132080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900" spc="-60" dirty="0">
                          <a:solidFill>
                            <a:srgbClr val="969696"/>
                          </a:solidFill>
                          <a:latin typeface="Calibri"/>
                          <a:cs typeface="Calibri"/>
                        </a:rPr>
                        <a:t>North</a:t>
                      </a:r>
                      <a:r>
                        <a:rPr sz="900" spc="-5" dirty="0">
                          <a:solidFill>
                            <a:srgbClr val="969696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900" spc="-20" dirty="0">
                          <a:solidFill>
                            <a:srgbClr val="969696"/>
                          </a:solidFill>
                          <a:latin typeface="Calibri"/>
                          <a:cs typeface="Calibri"/>
                        </a:rPr>
                        <a:t>America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9525" marB="0">
                    <a:lnL w="9525">
                      <a:solidFill>
                        <a:srgbClr val="E7E7E7"/>
                      </a:solidFill>
                      <a:prstDash val="solid"/>
                    </a:lnL>
                    <a:lnR w="9525">
                      <a:solidFill>
                        <a:srgbClr val="E7E7E7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900" spc="-50" dirty="0">
                          <a:solidFill>
                            <a:srgbClr val="969696"/>
                          </a:solidFill>
                          <a:latin typeface="Calibri"/>
                          <a:cs typeface="Calibri"/>
                        </a:rPr>
                        <a:t>2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12700" marB="0">
                    <a:lnL w="9525">
                      <a:solidFill>
                        <a:srgbClr val="E7E7E7"/>
                      </a:solidFill>
                      <a:prstDash val="solid"/>
                    </a:lnL>
                    <a:lnR w="9525">
                      <a:solidFill>
                        <a:srgbClr val="E7E7E7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900" spc="-25" dirty="0">
                          <a:solidFill>
                            <a:srgbClr val="969696"/>
                          </a:solidFill>
                          <a:latin typeface="Calibri"/>
                          <a:cs typeface="Calibri"/>
                        </a:rPr>
                        <a:t>2.5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12700" marB="0">
                    <a:lnL w="9525">
                      <a:solidFill>
                        <a:srgbClr val="E7E7E7"/>
                      </a:solidFill>
                      <a:prstDash val="solid"/>
                    </a:lnL>
                    <a:lnR w="9525">
                      <a:solidFill>
                        <a:srgbClr val="E7E7E7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900" spc="-25" dirty="0">
                          <a:solidFill>
                            <a:srgbClr val="969696"/>
                          </a:solidFill>
                          <a:latin typeface="Calibri"/>
                          <a:cs typeface="Calibri"/>
                        </a:rPr>
                        <a:t>2.8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12700" marB="0">
                    <a:lnL w="9525">
                      <a:solidFill>
                        <a:srgbClr val="E7E7E7"/>
                      </a:solidFill>
                      <a:prstDash val="solid"/>
                    </a:lnL>
                    <a:lnR w="9525">
                      <a:solidFill>
                        <a:srgbClr val="E7E7E7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33655" algn="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900" spc="-25" dirty="0">
                          <a:solidFill>
                            <a:srgbClr val="969696"/>
                          </a:solidFill>
                          <a:latin typeface="Calibri"/>
                          <a:cs typeface="Calibri"/>
                        </a:rPr>
                        <a:t>2.5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12700" marB="0">
                    <a:lnL w="9525">
                      <a:solidFill>
                        <a:srgbClr val="E7E7E7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marL="132080">
                        <a:lnSpc>
                          <a:spcPct val="100000"/>
                        </a:lnSpc>
                        <a:spcBef>
                          <a:spcPts val="80"/>
                        </a:spcBef>
                      </a:pPr>
                      <a:r>
                        <a:rPr sz="900" spc="-55" dirty="0">
                          <a:solidFill>
                            <a:srgbClr val="969696"/>
                          </a:solidFill>
                          <a:latin typeface="Calibri"/>
                          <a:cs typeface="Calibri"/>
                        </a:rPr>
                        <a:t>Middle</a:t>
                      </a:r>
                      <a:r>
                        <a:rPr sz="900" dirty="0">
                          <a:solidFill>
                            <a:srgbClr val="969696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900" spc="-20" dirty="0">
                          <a:solidFill>
                            <a:srgbClr val="969696"/>
                          </a:solidFill>
                          <a:latin typeface="Calibri"/>
                          <a:cs typeface="Calibri"/>
                        </a:rPr>
                        <a:t>East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10160" marB="0">
                    <a:lnL w="9525">
                      <a:solidFill>
                        <a:srgbClr val="E7E7E7"/>
                      </a:solidFill>
                      <a:prstDash val="solid"/>
                    </a:lnL>
                    <a:lnR w="9525">
                      <a:solidFill>
                        <a:srgbClr val="E7E7E7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sz="900" spc="-25" dirty="0">
                          <a:solidFill>
                            <a:srgbClr val="969696"/>
                          </a:solidFill>
                          <a:latin typeface="Calibri"/>
                          <a:cs typeface="Calibri"/>
                        </a:rPr>
                        <a:t>3.2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13335" marB="0">
                    <a:lnL w="9525">
                      <a:solidFill>
                        <a:srgbClr val="E7E7E7"/>
                      </a:solidFill>
                      <a:prstDash val="solid"/>
                    </a:lnL>
                    <a:lnR w="9525">
                      <a:solidFill>
                        <a:srgbClr val="E7E7E7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sz="900" spc="-50" dirty="0">
                          <a:solidFill>
                            <a:srgbClr val="969696"/>
                          </a:solidFill>
                          <a:latin typeface="Calibri"/>
                          <a:cs typeface="Calibri"/>
                        </a:rPr>
                        <a:t>4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13335" marB="0">
                    <a:lnL w="9525">
                      <a:solidFill>
                        <a:srgbClr val="E7E7E7"/>
                      </a:solidFill>
                      <a:prstDash val="solid"/>
                    </a:lnL>
                    <a:lnR w="9525">
                      <a:solidFill>
                        <a:srgbClr val="E7E7E7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sz="900" spc="-25" dirty="0">
                          <a:solidFill>
                            <a:srgbClr val="969696"/>
                          </a:solidFill>
                          <a:latin typeface="Calibri"/>
                          <a:cs typeface="Calibri"/>
                        </a:rPr>
                        <a:t>4.1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13335" marB="0">
                    <a:lnL w="9525">
                      <a:solidFill>
                        <a:srgbClr val="E7E7E7"/>
                      </a:solidFill>
                      <a:prstDash val="solid"/>
                    </a:lnL>
                    <a:lnR w="9525">
                      <a:solidFill>
                        <a:srgbClr val="E7E7E7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71755" algn="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sz="900" spc="-50" dirty="0">
                          <a:solidFill>
                            <a:srgbClr val="969696"/>
                          </a:solidFill>
                          <a:latin typeface="Calibri"/>
                          <a:cs typeface="Calibri"/>
                        </a:rPr>
                        <a:t>4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13335" marB="0">
                    <a:lnL w="9525">
                      <a:solidFill>
                        <a:srgbClr val="E7E7E7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marL="132080">
                        <a:lnSpc>
                          <a:spcPct val="100000"/>
                        </a:lnSpc>
                        <a:spcBef>
                          <a:spcPts val="80"/>
                        </a:spcBef>
                      </a:pPr>
                      <a:r>
                        <a:rPr sz="900" spc="-10" dirty="0">
                          <a:solidFill>
                            <a:srgbClr val="969696"/>
                          </a:solidFill>
                          <a:latin typeface="Calibri"/>
                          <a:cs typeface="Calibri"/>
                        </a:rPr>
                        <a:t>Europe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10160" marB="0">
                    <a:lnL w="9525">
                      <a:solidFill>
                        <a:srgbClr val="E7E7E7"/>
                      </a:solidFill>
                      <a:prstDash val="solid"/>
                    </a:lnL>
                    <a:lnR w="9525">
                      <a:solidFill>
                        <a:srgbClr val="E7E7E7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sz="900" spc="-50" dirty="0">
                          <a:solidFill>
                            <a:srgbClr val="969696"/>
                          </a:solidFill>
                          <a:latin typeface="Calibri"/>
                          <a:cs typeface="Calibri"/>
                        </a:rPr>
                        <a:t>5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13335" marB="0">
                    <a:lnL w="9525">
                      <a:solidFill>
                        <a:srgbClr val="E7E7E7"/>
                      </a:solidFill>
                      <a:prstDash val="solid"/>
                    </a:lnL>
                    <a:lnR w="9525">
                      <a:solidFill>
                        <a:srgbClr val="E7E7E7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sz="900" spc="-25" dirty="0">
                          <a:solidFill>
                            <a:srgbClr val="969696"/>
                          </a:solidFill>
                          <a:latin typeface="Calibri"/>
                          <a:cs typeface="Calibri"/>
                        </a:rPr>
                        <a:t>4.5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13335" marB="0">
                    <a:lnL w="9525">
                      <a:solidFill>
                        <a:srgbClr val="E7E7E7"/>
                      </a:solidFill>
                      <a:prstDash val="solid"/>
                    </a:lnL>
                    <a:lnR w="9525">
                      <a:solidFill>
                        <a:srgbClr val="E7E7E7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sz="900" spc="-25" dirty="0">
                          <a:solidFill>
                            <a:srgbClr val="969696"/>
                          </a:solidFill>
                          <a:latin typeface="Calibri"/>
                          <a:cs typeface="Calibri"/>
                        </a:rPr>
                        <a:t>4.7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13335" marB="0">
                    <a:lnL w="9525">
                      <a:solidFill>
                        <a:srgbClr val="E7E7E7"/>
                      </a:solidFill>
                      <a:prstDash val="solid"/>
                    </a:lnL>
                    <a:lnR w="9525">
                      <a:solidFill>
                        <a:srgbClr val="E7E7E7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71755" algn="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sz="900" spc="-50" dirty="0">
                          <a:solidFill>
                            <a:srgbClr val="969696"/>
                          </a:solidFill>
                          <a:latin typeface="Calibri"/>
                          <a:cs typeface="Calibri"/>
                        </a:rPr>
                        <a:t>5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13335" marB="0">
                    <a:lnL w="9525">
                      <a:solidFill>
                        <a:srgbClr val="E7E7E7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6" name="object 16"/>
          <p:cNvSpPr/>
          <p:nvPr/>
        </p:nvSpPr>
        <p:spPr>
          <a:xfrm>
            <a:off x="5076444" y="3130295"/>
            <a:ext cx="64135" cy="64135"/>
          </a:xfrm>
          <a:custGeom>
            <a:avLst/>
            <a:gdLst/>
            <a:ahLst/>
            <a:cxnLst/>
            <a:rect l="l" t="t" r="r" b="b"/>
            <a:pathLst>
              <a:path w="64135" h="64135">
                <a:moveTo>
                  <a:pt x="64008" y="0"/>
                </a:moveTo>
                <a:lnTo>
                  <a:pt x="0" y="0"/>
                </a:lnTo>
                <a:lnTo>
                  <a:pt x="0" y="64008"/>
                </a:lnTo>
                <a:lnTo>
                  <a:pt x="64008" y="64008"/>
                </a:lnTo>
                <a:lnTo>
                  <a:pt x="64008" y="0"/>
                </a:lnTo>
                <a:close/>
              </a:path>
            </a:pathLst>
          </a:custGeom>
          <a:solidFill>
            <a:srgbClr val="46B592">
              <a:alpha val="3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7" name="object 17"/>
          <p:cNvGrpSpPr/>
          <p:nvPr/>
        </p:nvGrpSpPr>
        <p:grpSpPr>
          <a:xfrm>
            <a:off x="5073269" y="3311525"/>
            <a:ext cx="70485" cy="70485"/>
            <a:chOff x="5073269" y="3311525"/>
            <a:chExt cx="70485" cy="70485"/>
          </a:xfrm>
        </p:grpSpPr>
        <p:sp>
          <p:nvSpPr>
            <p:cNvPr id="18" name="object 18"/>
            <p:cNvSpPr/>
            <p:nvPr/>
          </p:nvSpPr>
          <p:spPr>
            <a:xfrm>
              <a:off x="5076444" y="3314700"/>
              <a:ext cx="64135" cy="64135"/>
            </a:xfrm>
            <a:custGeom>
              <a:avLst/>
              <a:gdLst/>
              <a:ahLst/>
              <a:cxnLst/>
              <a:rect l="l" t="t" r="r" b="b"/>
              <a:pathLst>
                <a:path w="64135" h="64135">
                  <a:moveTo>
                    <a:pt x="64008" y="0"/>
                  </a:moveTo>
                  <a:lnTo>
                    <a:pt x="0" y="0"/>
                  </a:lnTo>
                  <a:lnTo>
                    <a:pt x="0" y="64008"/>
                  </a:lnTo>
                  <a:lnTo>
                    <a:pt x="64008" y="64008"/>
                  </a:lnTo>
                  <a:lnTo>
                    <a:pt x="64008" y="0"/>
                  </a:lnTo>
                  <a:close/>
                </a:path>
              </a:pathLst>
            </a:custGeom>
            <a:solidFill>
              <a:srgbClr val="0A97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5076444" y="3314700"/>
              <a:ext cx="64135" cy="64135"/>
            </a:xfrm>
            <a:custGeom>
              <a:avLst/>
              <a:gdLst/>
              <a:ahLst/>
              <a:cxnLst/>
              <a:rect l="l" t="t" r="r" b="b"/>
              <a:pathLst>
                <a:path w="64135" h="64135">
                  <a:moveTo>
                    <a:pt x="0" y="64008"/>
                  </a:moveTo>
                  <a:lnTo>
                    <a:pt x="64008" y="64008"/>
                  </a:lnTo>
                  <a:lnTo>
                    <a:pt x="64008" y="0"/>
                  </a:lnTo>
                  <a:lnTo>
                    <a:pt x="0" y="0"/>
                  </a:lnTo>
                  <a:lnTo>
                    <a:pt x="0" y="64008"/>
                  </a:lnTo>
                  <a:close/>
                </a:path>
              </a:pathLst>
            </a:custGeom>
            <a:ln w="6350">
              <a:solidFill>
                <a:srgbClr val="037C3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/>
          <p:nvPr/>
        </p:nvSpPr>
        <p:spPr>
          <a:xfrm>
            <a:off x="5076444" y="3499103"/>
            <a:ext cx="64135" cy="64135"/>
          </a:xfrm>
          <a:custGeom>
            <a:avLst/>
            <a:gdLst/>
            <a:ahLst/>
            <a:cxnLst/>
            <a:rect l="l" t="t" r="r" b="b"/>
            <a:pathLst>
              <a:path w="64135" h="64135">
                <a:moveTo>
                  <a:pt x="64008" y="0"/>
                </a:moveTo>
                <a:lnTo>
                  <a:pt x="0" y="0"/>
                </a:lnTo>
                <a:lnTo>
                  <a:pt x="0" y="64008"/>
                </a:lnTo>
                <a:lnTo>
                  <a:pt x="64008" y="64008"/>
                </a:lnTo>
                <a:lnTo>
                  <a:pt x="64008" y="0"/>
                </a:lnTo>
                <a:close/>
              </a:path>
            </a:pathLst>
          </a:custGeom>
          <a:solidFill>
            <a:srgbClr val="005F5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1" name="object 21"/>
          <p:cNvGrpSpPr/>
          <p:nvPr/>
        </p:nvGrpSpPr>
        <p:grpSpPr>
          <a:xfrm>
            <a:off x="566737" y="4030789"/>
            <a:ext cx="8213725" cy="2313940"/>
            <a:chOff x="566737" y="4030789"/>
            <a:chExt cx="8213725" cy="2313940"/>
          </a:xfrm>
        </p:grpSpPr>
        <p:sp>
          <p:nvSpPr>
            <p:cNvPr id="22" name="object 22"/>
            <p:cNvSpPr/>
            <p:nvPr/>
          </p:nvSpPr>
          <p:spPr>
            <a:xfrm>
              <a:off x="571500" y="4035552"/>
              <a:ext cx="8204200" cy="2304415"/>
            </a:xfrm>
            <a:custGeom>
              <a:avLst/>
              <a:gdLst/>
              <a:ahLst/>
              <a:cxnLst/>
              <a:rect l="l" t="t" r="r" b="b"/>
              <a:pathLst>
                <a:path w="8204200" h="2304415">
                  <a:moveTo>
                    <a:pt x="0" y="2048256"/>
                  </a:moveTo>
                  <a:lnTo>
                    <a:pt x="8203692" y="2048256"/>
                  </a:lnTo>
                </a:path>
                <a:path w="8204200" h="2304415">
                  <a:moveTo>
                    <a:pt x="0" y="1792224"/>
                  </a:moveTo>
                  <a:lnTo>
                    <a:pt x="8203692" y="1792224"/>
                  </a:lnTo>
                </a:path>
                <a:path w="8204200" h="2304415">
                  <a:moveTo>
                    <a:pt x="0" y="1536192"/>
                  </a:moveTo>
                  <a:lnTo>
                    <a:pt x="8203692" y="1536192"/>
                  </a:lnTo>
                </a:path>
                <a:path w="8204200" h="2304415">
                  <a:moveTo>
                    <a:pt x="0" y="1280160"/>
                  </a:moveTo>
                  <a:lnTo>
                    <a:pt x="8203692" y="1280160"/>
                  </a:lnTo>
                </a:path>
                <a:path w="8204200" h="2304415">
                  <a:moveTo>
                    <a:pt x="0" y="1024128"/>
                  </a:moveTo>
                  <a:lnTo>
                    <a:pt x="8203692" y="1024128"/>
                  </a:lnTo>
                </a:path>
                <a:path w="8204200" h="2304415">
                  <a:moveTo>
                    <a:pt x="0" y="768096"/>
                  </a:moveTo>
                  <a:lnTo>
                    <a:pt x="8203692" y="768096"/>
                  </a:lnTo>
                </a:path>
                <a:path w="8204200" h="2304415">
                  <a:moveTo>
                    <a:pt x="0" y="512064"/>
                  </a:moveTo>
                  <a:lnTo>
                    <a:pt x="8203692" y="512064"/>
                  </a:lnTo>
                </a:path>
                <a:path w="8204200" h="2304415">
                  <a:moveTo>
                    <a:pt x="0" y="256031"/>
                  </a:moveTo>
                  <a:lnTo>
                    <a:pt x="8203692" y="256031"/>
                  </a:lnTo>
                </a:path>
                <a:path w="8204200" h="2304415">
                  <a:moveTo>
                    <a:pt x="0" y="0"/>
                  </a:moveTo>
                  <a:lnTo>
                    <a:pt x="8203692" y="0"/>
                  </a:lnTo>
                </a:path>
                <a:path w="8204200" h="2304415">
                  <a:moveTo>
                    <a:pt x="0" y="0"/>
                  </a:moveTo>
                  <a:lnTo>
                    <a:pt x="0" y="2304288"/>
                  </a:lnTo>
                </a:path>
                <a:path w="8204200" h="2304415">
                  <a:moveTo>
                    <a:pt x="1641348" y="0"/>
                  </a:moveTo>
                  <a:lnTo>
                    <a:pt x="1641348" y="2304288"/>
                  </a:lnTo>
                </a:path>
                <a:path w="8204200" h="2304415">
                  <a:moveTo>
                    <a:pt x="3281172" y="0"/>
                  </a:moveTo>
                  <a:lnTo>
                    <a:pt x="3281172" y="2304288"/>
                  </a:lnTo>
                </a:path>
                <a:path w="8204200" h="2304415">
                  <a:moveTo>
                    <a:pt x="4922520" y="0"/>
                  </a:moveTo>
                  <a:lnTo>
                    <a:pt x="4922520" y="2304288"/>
                  </a:lnTo>
                </a:path>
                <a:path w="8204200" h="2304415">
                  <a:moveTo>
                    <a:pt x="6563868" y="0"/>
                  </a:moveTo>
                  <a:lnTo>
                    <a:pt x="6563868" y="2304288"/>
                  </a:lnTo>
                </a:path>
                <a:path w="8204200" h="2304415">
                  <a:moveTo>
                    <a:pt x="8203692" y="0"/>
                  </a:moveTo>
                  <a:lnTo>
                    <a:pt x="8203692" y="2304288"/>
                  </a:lnTo>
                </a:path>
                <a:path w="8204200" h="2304415">
                  <a:moveTo>
                    <a:pt x="0" y="2304288"/>
                  </a:moveTo>
                  <a:lnTo>
                    <a:pt x="8203692" y="2304288"/>
                  </a:lnTo>
                </a:path>
              </a:pathLst>
            </a:custGeom>
            <a:ln w="9525">
              <a:solidFill>
                <a:srgbClr val="E7E7E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392174" y="4264914"/>
              <a:ext cx="6563995" cy="281940"/>
            </a:xfrm>
            <a:custGeom>
              <a:avLst/>
              <a:gdLst/>
              <a:ahLst/>
              <a:cxnLst/>
              <a:rect l="l" t="t" r="r" b="b"/>
              <a:pathLst>
                <a:path w="6563995" h="281939">
                  <a:moveTo>
                    <a:pt x="0" y="25908"/>
                  </a:moveTo>
                  <a:lnTo>
                    <a:pt x="1641348" y="0"/>
                  </a:lnTo>
                  <a:lnTo>
                    <a:pt x="3281172" y="77724"/>
                  </a:lnTo>
                  <a:lnTo>
                    <a:pt x="4922520" y="179831"/>
                  </a:lnTo>
                  <a:lnTo>
                    <a:pt x="6563868" y="281940"/>
                  </a:lnTo>
                </a:path>
              </a:pathLst>
            </a:custGeom>
            <a:ln w="28574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54264" y="4254817"/>
              <a:ext cx="73532" cy="73532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995612" y="4228909"/>
              <a:ext cx="73532" cy="73532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36960" y="4305109"/>
              <a:ext cx="73532" cy="73532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76784" y="4407217"/>
              <a:ext cx="73532" cy="73532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918132" y="4510849"/>
              <a:ext cx="73532" cy="73532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1392174" y="5314950"/>
              <a:ext cx="6563995" cy="460375"/>
            </a:xfrm>
            <a:custGeom>
              <a:avLst/>
              <a:gdLst/>
              <a:ahLst/>
              <a:cxnLst/>
              <a:rect l="l" t="t" r="r" b="b"/>
              <a:pathLst>
                <a:path w="6563995" h="460375">
                  <a:moveTo>
                    <a:pt x="0" y="0"/>
                  </a:moveTo>
                  <a:lnTo>
                    <a:pt x="1641348" y="179831"/>
                  </a:lnTo>
                  <a:lnTo>
                    <a:pt x="3281172" y="230124"/>
                  </a:lnTo>
                  <a:lnTo>
                    <a:pt x="4922520" y="332231"/>
                  </a:lnTo>
                  <a:lnTo>
                    <a:pt x="6563868" y="460247"/>
                  </a:lnTo>
                </a:path>
              </a:pathLst>
            </a:custGeom>
            <a:ln w="28574">
              <a:solidFill>
                <a:srgbClr val="037C3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54264" y="5278945"/>
              <a:ext cx="73532" cy="73532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995612" y="5457253"/>
              <a:ext cx="73532" cy="73533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636960" y="5509069"/>
              <a:ext cx="73532" cy="73533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276784" y="5611241"/>
              <a:ext cx="73532" cy="73533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918132" y="5739257"/>
              <a:ext cx="73532" cy="73533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1392174" y="4546854"/>
              <a:ext cx="6563995" cy="538480"/>
            </a:xfrm>
            <a:custGeom>
              <a:avLst/>
              <a:gdLst/>
              <a:ahLst/>
              <a:cxnLst/>
              <a:rect l="l" t="t" r="r" b="b"/>
              <a:pathLst>
                <a:path w="6563995" h="538479">
                  <a:moveTo>
                    <a:pt x="0" y="0"/>
                  </a:moveTo>
                  <a:lnTo>
                    <a:pt x="1641348" y="51816"/>
                  </a:lnTo>
                  <a:lnTo>
                    <a:pt x="3281172" y="230124"/>
                  </a:lnTo>
                  <a:lnTo>
                    <a:pt x="4922520" y="512064"/>
                  </a:lnTo>
                  <a:lnTo>
                    <a:pt x="6563868" y="537972"/>
                  </a:lnTo>
                </a:path>
              </a:pathLst>
            </a:custGeom>
            <a:ln w="28575">
              <a:solidFill>
                <a:srgbClr val="FF6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6" name="object 3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54264" y="4510849"/>
              <a:ext cx="73532" cy="73532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995612" y="4561141"/>
              <a:ext cx="73532" cy="73532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636960" y="4740973"/>
              <a:ext cx="73532" cy="73532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276784" y="5022913"/>
              <a:ext cx="73532" cy="73532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918132" y="5047297"/>
              <a:ext cx="73532" cy="73532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1392174" y="5058918"/>
              <a:ext cx="6563995" cy="512445"/>
            </a:xfrm>
            <a:custGeom>
              <a:avLst/>
              <a:gdLst/>
              <a:ahLst/>
              <a:cxnLst/>
              <a:rect l="l" t="t" r="r" b="b"/>
              <a:pathLst>
                <a:path w="6563995" h="512445">
                  <a:moveTo>
                    <a:pt x="0" y="0"/>
                  </a:moveTo>
                  <a:lnTo>
                    <a:pt x="1641348" y="25907"/>
                  </a:lnTo>
                  <a:lnTo>
                    <a:pt x="3281172" y="102107"/>
                  </a:lnTo>
                  <a:lnTo>
                    <a:pt x="4922520" y="512063"/>
                  </a:lnTo>
                  <a:lnTo>
                    <a:pt x="6563868" y="512063"/>
                  </a:lnTo>
                </a:path>
              </a:pathLst>
            </a:custGeom>
            <a:ln w="28575">
              <a:solidFill>
                <a:srgbClr val="4646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2" name="object 4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54264" y="5022913"/>
              <a:ext cx="73532" cy="73532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995612" y="5047297"/>
              <a:ext cx="73532" cy="73532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636960" y="5125021"/>
              <a:ext cx="73532" cy="73533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276784" y="5534977"/>
              <a:ext cx="73532" cy="73596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918132" y="5534977"/>
              <a:ext cx="73532" cy="73596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1392174" y="5570982"/>
              <a:ext cx="6563995" cy="512445"/>
            </a:xfrm>
            <a:custGeom>
              <a:avLst/>
              <a:gdLst/>
              <a:ahLst/>
              <a:cxnLst/>
              <a:rect l="l" t="t" r="r" b="b"/>
              <a:pathLst>
                <a:path w="6563995" h="512445">
                  <a:moveTo>
                    <a:pt x="0" y="0"/>
                  </a:moveTo>
                  <a:lnTo>
                    <a:pt x="1641348" y="128016"/>
                  </a:lnTo>
                  <a:lnTo>
                    <a:pt x="3281172" y="281940"/>
                  </a:lnTo>
                  <a:lnTo>
                    <a:pt x="4922520" y="384048"/>
                  </a:lnTo>
                  <a:lnTo>
                    <a:pt x="6563868" y="512064"/>
                  </a:lnTo>
                </a:path>
              </a:pathLst>
            </a:custGeom>
            <a:ln w="28575">
              <a:solidFill>
                <a:srgbClr val="008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8" name="object 4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354264" y="5534977"/>
              <a:ext cx="73532" cy="73596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995612" y="5663057"/>
              <a:ext cx="73532" cy="73533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636960" y="5815457"/>
              <a:ext cx="73532" cy="73533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276784" y="5919089"/>
              <a:ext cx="73532" cy="73533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918132" y="6047105"/>
              <a:ext cx="73532" cy="73532"/>
            </a:xfrm>
            <a:prstGeom prst="rect">
              <a:avLst/>
            </a:prstGeom>
          </p:spPr>
        </p:pic>
      </p:grpSp>
      <p:sp>
        <p:nvSpPr>
          <p:cNvPr id="53" name="object 53"/>
          <p:cNvSpPr txBox="1"/>
          <p:nvPr/>
        </p:nvSpPr>
        <p:spPr>
          <a:xfrm>
            <a:off x="298195" y="3944239"/>
            <a:ext cx="178435" cy="24669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100"/>
              </a:spcBef>
            </a:pPr>
            <a:r>
              <a:rPr sz="900" spc="-35" dirty="0">
                <a:solidFill>
                  <a:srgbClr val="969696"/>
                </a:solidFill>
                <a:latin typeface="Calibri"/>
                <a:cs typeface="Calibri"/>
              </a:rPr>
              <a:t>900</a:t>
            </a:r>
            <a:endParaRPr sz="900">
              <a:latin typeface="Calibri"/>
              <a:cs typeface="Calibri"/>
            </a:endParaRPr>
          </a:p>
          <a:p>
            <a:pPr marR="5080" algn="r">
              <a:lnSpc>
                <a:spcPct val="100000"/>
              </a:lnSpc>
              <a:spcBef>
                <a:spcPts val="935"/>
              </a:spcBef>
            </a:pPr>
            <a:r>
              <a:rPr sz="900" spc="-35" dirty="0">
                <a:solidFill>
                  <a:srgbClr val="969696"/>
                </a:solidFill>
                <a:latin typeface="Calibri"/>
                <a:cs typeface="Calibri"/>
              </a:rPr>
              <a:t>800</a:t>
            </a:r>
            <a:endParaRPr sz="900">
              <a:latin typeface="Calibri"/>
              <a:cs typeface="Calibri"/>
            </a:endParaRPr>
          </a:p>
          <a:p>
            <a:pPr marR="5080" algn="r">
              <a:lnSpc>
                <a:spcPct val="100000"/>
              </a:lnSpc>
              <a:spcBef>
                <a:spcPts val="935"/>
              </a:spcBef>
            </a:pPr>
            <a:r>
              <a:rPr sz="900" spc="-35" dirty="0">
                <a:solidFill>
                  <a:srgbClr val="969696"/>
                </a:solidFill>
                <a:latin typeface="Calibri"/>
                <a:cs typeface="Calibri"/>
              </a:rPr>
              <a:t>700</a:t>
            </a:r>
            <a:endParaRPr sz="900">
              <a:latin typeface="Calibri"/>
              <a:cs typeface="Calibri"/>
            </a:endParaRPr>
          </a:p>
          <a:p>
            <a:pPr marR="5080" algn="r">
              <a:lnSpc>
                <a:spcPct val="100000"/>
              </a:lnSpc>
              <a:spcBef>
                <a:spcPts val="935"/>
              </a:spcBef>
            </a:pPr>
            <a:r>
              <a:rPr sz="900" spc="-35" dirty="0">
                <a:solidFill>
                  <a:srgbClr val="969696"/>
                </a:solidFill>
                <a:latin typeface="Calibri"/>
                <a:cs typeface="Calibri"/>
              </a:rPr>
              <a:t>600</a:t>
            </a:r>
            <a:endParaRPr sz="900">
              <a:latin typeface="Calibri"/>
              <a:cs typeface="Calibri"/>
            </a:endParaRPr>
          </a:p>
          <a:p>
            <a:pPr marR="5080" algn="r">
              <a:lnSpc>
                <a:spcPct val="100000"/>
              </a:lnSpc>
              <a:spcBef>
                <a:spcPts val="935"/>
              </a:spcBef>
            </a:pPr>
            <a:r>
              <a:rPr sz="900" spc="-35" dirty="0">
                <a:solidFill>
                  <a:srgbClr val="969696"/>
                </a:solidFill>
                <a:latin typeface="Calibri"/>
                <a:cs typeface="Calibri"/>
              </a:rPr>
              <a:t>500</a:t>
            </a:r>
            <a:endParaRPr sz="900">
              <a:latin typeface="Calibri"/>
              <a:cs typeface="Calibri"/>
            </a:endParaRPr>
          </a:p>
          <a:p>
            <a:pPr marR="5080" algn="r">
              <a:lnSpc>
                <a:spcPct val="100000"/>
              </a:lnSpc>
              <a:spcBef>
                <a:spcPts val="940"/>
              </a:spcBef>
            </a:pPr>
            <a:r>
              <a:rPr sz="900" spc="-35" dirty="0">
                <a:solidFill>
                  <a:srgbClr val="969696"/>
                </a:solidFill>
                <a:latin typeface="Calibri"/>
                <a:cs typeface="Calibri"/>
              </a:rPr>
              <a:t>400</a:t>
            </a:r>
            <a:endParaRPr sz="900">
              <a:latin typeface="Calibri"/>
              <a:cs typeface="Calibri"/>
            </a:endParaRPr>
          </a:p>
          <a:p>
            <a:pPr marR="5080" algn="r">
              <a:lnSpc>
                <a:spcPct val="100000"/>
              </a:lnSpc>
              <a:spcBef>
                <a:spcPts val="935"/>
              </a:spcBef>
            </a:pPr>
            <a:r>
              <a:rPr sz="900" spc="-35" dirty="0">
                <a:solidFill>
                  <a:srgbClr val="969696"/>
                </a:solidFill>
                <a:latin typeface="Calibri"/>
                <a:cs typeface="Calibri"/>
              </a:rPr>
              <a:t>300</a:t>
            </a:r>
            <a:endParaRPr sz="900">
              <a:latin typeface="Calibri"/>
              <a:cs typeface="Calibri"/>
            </a:endParaRPr>
          </a:p>
          <a:p>
            <a:pPr marR="5080" algn="r">
              <a:lnSpc>
                <a:spcPct val="100000"/>
              </a:lnSpc>
              <a:spcBef>
                <a:spcPts val="935"/>
              </a:spcBef>
            </a:pPr>
            <a:r>
              <a:rPr sz="900" spc="-35" dirty="0">
                <a:solidFill>
                  <a:srgbClr val="969696"/>
                </a:solidFill>
                <a:latin typeface="Calibri"/>
                <a:cs typeface="Calibri"/>
              </a:rPr>
              <a:t>200</a:t>
            </a:r>
            <a:endParaRPr sz="900">
              <a:latin typeface="Calibri"/>
              <a:cs typeface="Calibri"/>
            </a:endParaRPr>
          </a:p>
          <a:p>
            <a:pPr marR="5080" algn="r">
              <a:lnSpc>
                <a:spcPct val="100000"/>
              </a:lnSpc>
              <a:spcBef>
                <a:spcPts val="935"/>
              </a:spcBef>
            </a:pPr>
            <a:r>
              <a:rPr sz="900" spc="-35" dirty="0">
                <a:solidFill>
                  <a:srgbClr val="969696"/>
                </a:solidFill>
                <a:latin typeface="Calibri"/>
                <a:cs typeface="Calibri"/>
              </a:rPr>
              <a:t>100</a:t>
            </a:r>
            <a:endParaRPr sz="900">
              <a:latin typeface="Calibri"/>
              <a:cs typeface="Calibri"/>
            </a:endParaRPr>
          </a:p>
          <a:p>
            <a:pPr marR="5080" algn="r">
              <a:lnSpc>
                <a:spcPct val="100000"/>
              </a:lnSpc>
              <a:spcBef>
                <a:spcPts val="935"/>
              </a:spcBef>
            </a:pPr>
            <a:r>
              <a:rPr sz="900" spc="-50" dirty="0">
                <a:solidFill>
                  <a:srgbClr val="969696"/>
                </a:solidFill>
                <a:latin typeface="Calibri"/>
                <a:cs typeface="Calibri"/>
              </a:rPr>
              <a:t>0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1277874" y="6402794"/>
            <a:ext cx="228600" cy="1670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900" spc="-45" dirty="0">
                <a:solidFill>
                  <a:srgbClr val="969696"/>
                </a:solidFill>
                <a:latin typeface="Calibri"/>
                <a:cs typeface="Calibri"/>
              </a:rPr>
              <a:t>2021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2919222" y="6402794"/>
            <a:ext cx="228600" cy="1670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900" spc="-45" dirty="0">
                <a:solidFill>
                  <a:srgbClr val="969696"/>
                </a:solidFill>
                <a:latin typeface="Calibri"/>
                <a:cs typeface="Calibri"/>
              </a:rPr>
              <a:t>2020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4560189" y="6402794"/>
            <a:ext cx="228600" cy="1670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900" spc="-45" dirty="0">
                <a:solidFill>
                  <a:srgbClr val="969696"/>
                </a:solidFill>
                <a:latin typeface="Calibri"/>
                <a:cs typeface="Calibri"/>
              </a:rPr>
              <a:t>2019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6201283" y="6402794"/>
            <a:ext cx="228600" cy="1670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900" spc="-45" dirty="0">
                <a:solidFill>
                  <a:srgbClr val="969696"/>
                </a:solidFill>
                <a:latin typeface="Calibri"/>
                <a:cs typeface="Calibri"/>
              </a:rPr>
              <a:t>2018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7842631" y="6402794"/>
            <a:ext cx="228600" cy="1670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900" spc="-45" dirty="0">
                <a:solidFill>
                  <a:srgbClr val="969696"/>
                </a:solidFill>
                <a:latin typeface="Calibri"/>
                <a:cs typeface="Calibri"/>
              </a:rPr>
              <a:t>2017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8714358" y="6605395"/>
            <a:ext cx="226695" cy="1739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50"/>
              </a:lnSpc>
            </a:pPr>
            <a:r>
              <a:rPr sz="1050" spc="-25" dirty="0">
                <a:solidFill>
                  <a:srgbClr val="9B9B9B"/>
                </a:solidFill>
                <a:latin typeface="Times New Roman"/>
                <a:cs typeface="Times New Roman"/>
              </a:rPr>
              <a:t>235</a:t>
            </a:r>
            <a:endParaRPr sz="1050">
              <a:latin typeface="Times New Roman"/>
              <a:cs typeface="Times New Roman"/>
            </a:endParaRPr>
          </a:p>
        </p:txBody>
      </p:sp>
      <p:sp>
        <p:nvSpPr>
          <p:cNvPr id="61" name="object 6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/>
              <a:t>©</a:t>
            </a:r>
            <a:r>
              <a:rPr spc="-15" dirty="0"/>
              <a:t> </a:t>
            </a:r>
            <a:r>
              <a:rPr dirty="0"/>
              <a:t>The</a:t>
            </a:r>
            <a:r>
              <a:rPr spc="-30" dirty="0"/>
              <a:t> </a:t>
            </a:r>
            <a:r>
              <a:rPr dirty="0"/>
              <a:t>KPI</a:t>
            </a:r>
            <a:r>
              <a:rPr spc="-5" dirty="0"/>
              <a:t> </a:t>
            </a:r>
            <a:r>
              <a:rPr dirty="0"/>
              <a:t>Institute</a:t>
            </a:r>
            <a:r>
              <a:rPr spc="-20" dirty="0"/>
              <a:t> 2023</a:t>
            </a:r>
          </a:p>
        </p:txBody>
      </p:sp>
      <p:sp>
        <p:nvSpPr>
          <p:cNvPr id="54" name="object 54"/>
          <p:cNvSpPr txBox="1"/>
          <p:nvPr/>
        </p:nvSpPr>
        <p:spPr>
          <a:xfrm>
            <a:off x="355803" y="1509140"/>
            <a:ext cx="1929764" cy="2129155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700"/>
              </a:spcBef>
              <a:buClr>
                <a:srgbClr val="00AF50"/>
              </a:buClr>
              <a:buChar char="•"/>
              <a:tabLst>
                <a:tab pos="299085" algn="l"/>
              </a:tabLst>
            </a:pPr>
            <a:r>
              <a:rPr sz="1800" spc="65" dirty="0">
                <a:solidFill>
                  <a:srgbClr val="5F5F5F"/>
                </a:solidFill>
                <a:latin typeface="Tahoma"/>
                <a:cs typeface="Tahoma"/>
              </a:rPr>
              <a:t>3D</a:t>
            </a:r>
            <a:endParaRPr sz="1800">
              <a:latin typeface="Tahoma"/>
              <a:cs typeface="Tahoma"/>
            </a:endParaRPr>
          </a:p>
          <a:p>
            <a:pPr marL="299085" indent="-286385">
              <a:lnSpc>
                <a:spcPct val="100000"/>
              </a:lnSpc>
              <a:spcBef>
                <a:spcPts val="600"/>
              </a:spcBef>
              <a:buClr>
                <a:srgbClr val="00AF50"/>
              </a:buClr>
              <a:buChar char="•"/>
              <a:tabLst>
                <a:tab pos="299085" algn="l"/>
              </a:tabLst>
            </a:pPr>
            <a:r>
              <a:rPr sz="1800" dirty="0">
                <a:solidFill>
                  <a:srgbClr val="5F5F5F"/>
                </a:solidFill>
                <a:latin typeface="Tahoma"/>
                <a:cs typeface="Tahoma"/>
              </a:rPr>
              <a:t>Pie</a:t>
            </a:r>
            <a:r>
              <a:rPr sz="1800" spc="-18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10" dirty="0">
                <a:solidFill>
                  <a:srgbClr val="5F5F5F"/>
                </a:solidFill>
                <a:latin typeface="Tahoma"/>
                <a:cs typeface="Tahoma"/>
              </a:rPr>
              <a:t>chart</a:t>
            </a:r>
            <a:endParaRPr sz="1800">
              <a:latin typeface="Tahoma"/>
              <a:cs typeface="Tahoma"/>
            </a:endParaRPr>
          </a:p>
          <a:p>
            <a:pPr marL="299085" indent="-286385">
              <a:lnSpc>
                <a:spcPct val="100000"/>
              </a:lnSpc>
              <a:spcBef>
                <a:spcPts val="600"/>
              </a:spcBef>
              <a:buClr>
                <a:srgbClr val="00AF50"/>
              </a:buClr>
              <a:buChar char="•"/>
              <a:tabLst>
                <a:tab pos="299085" algn="l"/>
              </a:tabLst>
            </a:pPr>
            <a:r>
              <a:rPr sz="1800" dirty="0">
                <a:solidFill>
                  <a:srgbClr val="5F5F5F"/>
                </a:solidFill>
                <a:latin typeface="Tahoma"/>
                <a:cs typeface="Tahoma"/>
              </a:rPr>
              <a:t>Donut</a:t>
            </a:r>
            <a:r>
              <a:rPr sz="1800" spc="-114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20" dirty="0">
                <a:solidFill>
                  <a:srgbClr val="5F5F5F"/>
                </a:solidFill>
                <a:latin typeface="Tahoma"/>
                <a:cs typeface="Tahoma"/>
              </a:rPr>
              <a:t>chart</a:t>
            </a:r>
            <a:endParaRPr sz="1800">
              <a:latin typeface="Tahoma"/>
              <a:cs typeface="Tahoma"/>
            </a:endParaRPr>
          </a:p>
          <a:p>
            <a:pPr marL="299085" indent="-286385">
              <a:lnSpc>
                <a:spcPct val="100000"/>
              </a:lnSpc>
              <a:spcBef>
                <a:spcPts val="600"/>
              </a:spcBef>
              <a:buClr>
                <a:srgbClr val="00AF50"/>
              </a:buClr>
              <a:buChar char="•"/>
              <a:tabLst>
                <a:tab pos="299085" algn="l"/>
              </a:tabLst>
            </a:pPr>
            <a:r>
              <a:rPr sz="1800" dirty="0">
                <a:solidFill>
                  <a:srgbClr val="5F5F5F"/>
                </a:solidFill>
                <a:latin typeface="Tahoma"/>
                <a:cs typeface="Tahoma"/>
              </a:rPr>
              <a:t>Crowded</a:t>
            </a:r>
            <a:r>
              <a:rPr sz="1800" spc="-8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20" dirty="0">
                <a:solidFill>
                  <a:srgbClr val="5F5F5F"/>
                </a:solidFill>
                <a:latin typeface="Tahoma"/>
                <a:cs typeface="Tahoma"/>
              </a:rPr>
              <a:t>graphs</a:t>
            </a:r>
            <a:endParaRPr sz="1800">
              <a:latin typeface="Tahoma"/>
              <a:cs typeface="Tahoma"/>
            </a:endParaRPr>
          </a:p>
          <a:p>
            <a:pPr marL="299085" indent="-286385">
              <a:lnSpc>
                <a:spcPct val="100000"/>
              </a:lnSpc>
              <a:spcBef>
                <a:spcPts val="600"/>
              </a:spcBef>
              <a:buClr>
                <a:srgbClr val="00AF50"/>
              </a:buClr>
              <a:buChar char="•"/>
              <a:tabLst>
                <a:tab pos="299085" algn="l"/>
              </a:tabLst>
            </a:pPr>
            <a:r>
              <a:rPr sz="1800" spc="-45" dirty="0">
                <a:solidFill>
                  <a:srgbClr val="5F5F5F"/>
                </a:solidFill>
                <a:latin typeface="Tahoma"/>
                <a:cs typeface="Tahoma"/>
              </a:rPr>
              <a:t>Scales</a:t>
            </a:r>
            <a:r>
              <a:rPr sz="1800" spc="-18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10" dirty="0">
                <a:solidFill>
                  <a:srgbClr val="5F5F5F"/>
                </a:solidFill>
                <a:latin typeface="Tahoma"/>
                <a:cs typeface="Tahoma"/>
              </a:rPr>
              <a:t>from</a:t>
            </a:r>
            <a:r>
              <a:rPr sz="1800" spc="-18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50" dirty="0">
                <a:solidFill>
                  <a:srgbClr val="5F5F5F"/>
                </a:solidFill>
                <a:latin typeface="Tahoma"/>
                <a:cs typeface="Tahoma"/>
              </a:rPr>
              <a:t>0</a:t>
            </a:r>
            <a:endParaRPr sz="1800">
              <a:latin typeface="Tahoma"/>
              <a:cs typeface="Tahoma"/>
            </a:endParaRPr>
          </a:p>
          <a:p>
            <a:pPr marL="299085" indent="-286385">
              <a:lnSpc>
                <a:spcPct val="100000"/>
              </a:lnSpc>
              <a:spcBef>
                <a:spcPts val="600"/>
              </a:spcBef>
              <a:buClr>
                <a:srgbClr val="00AF50"/>
              </a:buClr>
              <a:buChar char="•"/>
              <a:tabLst>
                <a:tab pos="299085" algn="l"/>
              </a:tabLst>
            </a:pPr>
            <a:r>
              <a:rPr sz="1800" spc="-10" dirty="0">
                <a:solidFill>
                  <a:srgbClr val="5F5F5F"/>
                </a:solidFill>
                <a:latin typeface="Tahoma"/>
                <a:cs typeface="Tahoma"/>
              </a:rPr>
              <a:t>Background</a:t>
            </a:r>
            <a:endParaRPr sz="18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5803" y="661796"/>
            <a:ext cx="63163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240" dirty="0"/>
              <a:t>USABILITY</a:t>
            </a:r>
            <a:r>
              <a:rPr spc="25" dirty="0"/>
              <a:t> </a:t>
            </a:r>
            <a:r>
              <a:rPr spc="185" dirty="0"/>
              <a:t>IN</a:t>
            </a:r>
            <a:r>
              <a:rPr spc="5" dirty="0"/>
              <a:t> </a:t>
            </a:r>
            <a:r>
              <a:rPr spc="265" dirty="0"/>
              <a:t>TERMS</a:t>
            </a:r>
            <a:r>
              <a:rPr spc="15" dirty="0"/>
              <a:t> </a:t>
            </a:r>
            <a:r>
              <a:rPr spc="130" dirty="0"/>
              <a:t>OF</a:t>
            </a:r>
            <a:r>
              <a:rPr dirty="0"/>
              <a:t> </a:t>
            </a:r>
            <a:r>
              <a:rPr spc="175" dirty="0"/>
              <a:t>VISUAL</a:t>
            </a:r>
            <a:r>
              <a:rPr spc="15" dirty="0"/>
              <a:t> </a:t>
            </a:r>
            <a:r>
              <a:rPr spc="140" dirty="0"/>
              <a:t>DESIGN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55803" y="1161415"/>
            <a:ext cx="10528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95" dirty="0">
                <a:solidFill>
                  <a:srgbClr val="5F5F5F"/>
                </a:solidFill>
                <a:latin typeface="Tahoma"/>
                <a:cs typeface="Tahoma"/>
              </a:rPr>
              <a:t>3D</a:t>
            </a:r>
            <a:r>
              <a:rPr sz="1800" spc="-19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5F5F5F"/>
                </a:solidFill>
                <a:latin typeface="Tahoma"/>
                <a:cs typeface="Tahoma"/>
              </a:rPr>
              <a:t>or</a:t>
            </a:r>
            <a:r>
              <a:rPr sz="1800" spc="-19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20" dirty="0">
                <a:solidFill>
                  <a:srgbClr val="5F5F5F"/>
                </a:solidFill>
                <a:latin typeface="Tahoma"/>
                <a:cs typeface="Tahoma"/>
              </a:rPr>
              <a:t>not?</a:t>
            </a:r>
            <a:endParaRPr sz="1800">
              <a:latin typeface="Tahoma"/>
              <a:cs typeface="Tahom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75217" y="1880585"/>
            <a:ext cx="6544870" cy="3928158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116888" y="5344414"/>
            <a:ext cx="259079" cy="5518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105"/>
              </a:spcBef>
            </a:pPr>
            <a:r>
              <a:rPr sz="1050" spc="-25" dirty="0">
                <a:solidFill>
                  <a:srgbClr val="464646"/>
                </a:solidFill>
                <a:latin typeface="Tahoma"/>
                <a:cs typeface="Tahoma"/>
              </a:rPr>
              <a:t>100</a:t>
            </a:r>
            <a:endParaRPr sz="105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345"/>
              </a:spcBef>
            </a:pPr>
            <a:endParaRPr sz="1050">
              <a:latin typeface="Tahoma"/>
              <a:cs typeface="Tahoma"/>
            </a:endParaRPr>
          </a:p>
          <a:p>
            <a:pPr marR="5080" algn="r">
              <a:lnSpc>
                <a:spcPct val="100000"/>
              </a:lnSpc>
              <a:spcBef>
                <a:spcPts val="5"/>
              </a:spcBef>
            </a:pPr>
            <a:r>
              <a:rPr sz="1050" spc="-50" dirty="0">
                <a:solidFill>
                  <a:srgbClr val="464646"/>
                </a:solidFill>
                <a:latin typeface="Tahoma"/>
                <a:cs typeface="Tahoma"/>
              </a:rPr>
              <a:t>0</a:t>
            </a:r>
            <a:endParaRPr sz="1050">
              <a:latin typeface="Tahoma"/>
              <a:cs typeface="Tahoma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78739" y="6389280"/>
            <a:ext cx="1154430" cy="38290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sz="900" i="1" spc="-100" dirty="0">
                <a:solidFill>
                  <a:srgbClr val="5F5F5F"/>
                </a:solidFill>
                <a:latin typeface="Lucida Sans"/>
                <a:cs typeface="Lucida Sans"/>
              </a:rPr>
              <a:t>Source:</a:t>
            </a:r>
            <a:r>
              <a:rPr sz="900" i="1" spc="-60" dirty="0">
                <a:solidFill>
                  <a:srgbClr val="5F5F5F"/>
                </a:solidFill>
                <a:latin typeface="Lucida Sans"/>
                <a:cs typeface="Lucida Sans"/>
              </a:rPr>
              <a:t> </a:t>
            </a:r>
            <a:r>
              <a:rPr sz="900" i="1" spc="-90" dirty="0">
                <a:solidFill>
                  <a:srgbClr val="5F5F5F"/>
                </a:solidFill>
                <a:latin typeface="Lucida Sans"/>
                <a:cs typeface="Lucida Sans"/>
              </a:rPr>
              <a:t>LinkedIn</a:t>
            </a:r>
            <a:r>
              <a:rPr sz="900" i="1" spc="-50" dirty="0">
                <a:solidFill>
                  <a:srgbClr val="5F5F5F"/>
                </a:solidFill>
                <a:latin typeface="Lucida Sans"/>
                <a:cs typeface="Lucida Sans"/>
              </a:rPr>
              <a:t> </a:t>
            </a:r>
            <a:r>
              <a:rPr sz="900" i="1" spc="-10" dirty="0">
                <a:solidFill>
                  <a:srgbClr val="5F5F5F"/>
                </a:solidFill>
                <a:latin typeface="Lucida Sans"/>
                <a:cs typeface="Lucida Sans"/>
              </a:rPr>
              <a:t>(</a:t>
            </a:r>
            <a:r>
              <a:rPr sz="900" spc="-10" dirty="0">
                <a:solidFill>
                  <a:srgbClr val="5F5F5F"/>
                </a:solidFill>
                <a:latin typeface="Tahoma"/>
                <a:cs typeface="Tahoma"/>
              </a:rPr>
              <a:t>2019)</a:t>
            </a:r>
            <a:endParaRPr sz="900">
              <a:latin typeface="Tahoma"/>
              <a:cs typeface="Tahoma"/>
            </a:endParaRPr>
          </a:p>
          <a:p>
            <a:pPr marL="100330">
              <a:lnSpc>
                <a:spcPct val="100000"/>
              </a:lnSpc>
              <a:spcBef>
                <a:spcPts val="775"/>
              </a:spcBef>
            </a:pPr>
            <a:r>
              <a:rPr sz="800" dirty="0">
                <a:solidFill>
                  <a:srgbClr val="5F5F5F"/>
                </a:solidFill>
                <a:latin typeface="Times New Roman"/>
                <a:cs typeface="Times New Roman"/>
              </a:rPr>
              <a:t>©</a:t>
            </a:r>
            <a:r>
              <a:rPr sz="800" spc="-15" dirty="0">
                <a:solidFill>
                  <a:srgbClr val="5F5F5F"/>
                </a:solidFill>
                <a:latin typeface="Times New Roman"/>
                <a:cs typeface="Times New Roman"/>
              </a:rPr>
              <a:t> </a:t>
            </a:r>
            <a:r>
              <a:rPr sz="800" dirty="0">
                <a:solidFill>
                  <a:srgbClr val="5F5F5F"/>
                </a:solidFill>
                <a:latin typeface="Times New Roman"/>
                <a:cs typeface="Times New Roman"/>
              </a:rPr>
              <a:t>The</a:t>
            </a:r>
            <a:r>
              <a:rPr sz="800" spc="-30" dirty="0">
                <a:solidFill>
                  <a:srgbClr val="5F5F5F"/>
                </a:solidFill>
                <a:latin typeface="Times New Roman"/>
                <a:cs typeface="Times New Roman"/>
              </a:rPr>
              <a:t> </a:t>
            </a:r>
            <a:r>
              <a:rPr sz="800" dirty="0">
                <a:solidFill>
                  <a:srgbClr val="5F5F5F"/>
                </a:solidFill>
                <a:latin typeface="Times New Roman"/>
                <a:cs typeface="Times New Roman"/>
              </a:rPr>
              <a:t>KPI</a:t>
            </a:r>
            <a:r>
              <a:rPr sz="800" spc="-5" dirty="0">
                <a:solidFill>
                  <a:srgbClr val="5F5F5F"/>
                </a:solidFill>
                <a:latin typeface="Times New Roman"/>
                <a:cs typeface="Times New Roman"/>
              </a:rPr>
              <a:t> </a:t>
            </a:r>
            <a:r>
              <a:rPr sz="800" dirty="0">
                <a:solidFill>
                  <a:srgbClr val="5F5F5F"/>
                </a:solidFill>
                <a:latin typeface="Times New Roman"/>
                <a:cs typeface="Times New Roman"/>
              </a:rPr>
              <a:t>Institute</a:t>
            </a:r>
            <a:r>
              <a:rPr sz="800" spc="-20" dirty="0">
                <a:solidFill>
                  <a:srgbClr val="5F5F5F"/>
                </a:solidFill>
                <a:latin typeface="Times New Roman"/>
                <a:cs typeface="Times New Roman"/>
              </a:rPr>
              <a:t> 2023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26" name="object 2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6347" rIns="0" bIns="0" rtlCol="0">
            <a:spAutoFit/>
          </a:bodyPr>
          <a:lstStyle/>
          <a:p>
            <a:pPr marL="2392045">
              <a:lnSpc>
                <a:spcPts val="1250"/>
              </a:lnSpc>
            </a:pPr>
            <a:fld id="{81D60167-4931-47E6-BA6A-407CBD079E47}" type="slidenum">
              <a:rPr spc="-25" dirty="0"/>
              <a:t>236</a:t>
            </a:fld>
            <a:endParaRPr spc="-25" dirty="0"/>
          </a:p>
        </p:txBody>
      </p:sp>
      <p:sp>
        <p:nvSpPr>
          <p:cNvPr id="6" name="object 6"/>
          <p:cNvSpPr txBox="1"/>
          <p:nvPr/>
        </p:nvSpPr>
        <p:spPr>
          <a:xfrm>
            <a:off x="1116888" y="4979289"/>
            <a:ext cx="259079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spc="-25" dirty="0">
                <a:solidFill>
                  <a:srgbClr val="464646"/>
                </a:solidFill>
                <a:latin typeface="Tahoma"/>
                <a:cs typeface="Tahoma"/>
              </a:rPr>
              <a:t>200</a:t>
            </a:r>
            <a:endParaRPr sz="105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16888" y="4614417"/>
            <a:ext cx="259079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spc="-25" dirty="0">
                <a:solidFill>
                  <a:srgbClr val="464646"/>
                </a:solidFill>
                <a:latin typeface="Tahoma"/>
                <a:cs typeface="Tahoma"/>
              </a:rPr>
              <a:t>300</a:t>
            </a:r>
            <a:endParaRPr sz="105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16888" y="4249292"/>
            <a:ext cx="259079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spc="-25" dirty="0">
                <a:solidFill>
                  <a:srgbClr val="464646"/>
                </a:solidFill>
                <a:latin typeface="Tahoma"/>
                <a:cs typeface="Tahoma"/>
              </a:rPr>
              <a:t>400</a:t>
            </a:r>
            <a:endParaRPr sz="105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16888" y="3884167"/>
            <a:ext cx="259079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spc="-25" dirty="0">
                <a:solidFill>
                  <a:srgbClr val="464646"/>
                </a:solidFill>
                <a:latin typeface="Tahoma"/>
                <a:cs typeface="Tahoma"/>
              </a:rPr>
              <a:t>500</a:t>
            </a:r>
            <a:endParaRPr sz="105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116888" y="3519042"/>
            <a:ext cx="259079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spc="-25" dirty="0">
                <a:solidFill>
                  <a:srgbClr val="464646"/>
                </a:solidFill>
                <a:latin typeface="Tahoma"/>
                <a:cs typeface="Tahoma"/>
              </a:rPr>
              <a:t>600</a:t>
            </a:r>
            <a:endParaRPr sz="1050">
              <a:latin typeface="Tahoma"/>
              <a:cs typeface="Tahom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116888" y="2423922"/>
            <a:ext cx="259079" cy="91694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spc="-25" dirty="0">
                <a:solidFill>
                  <a:srgbClr val="464646"/>
                </a:solidFill>
                <a:latin typeface="Tahoma"/>
                <a:cs typeface="Tahoma"/>
              </a:rPr>
              <a:t>900</a:t>
            </a:r>
            <a:endParaRPr sz="105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345"/>
              </a:spcBef>
            </a:pPr>
            <a:endParaRPr sz="105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050" spc="-25" dirty="0">
                <a:solidFill>
                  <a:srgbClr val="464646"/>
                </a:solidFill>
                <a:latin typeface="Tahoma"/>
                <a:cs typeface="Tahoma"/>
              </a:rPr>
              <a:t>800</a:t>
            </a:r>
            <a:endParaRPr sz="105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350"/>
              </a:spcBef>
            </a:pPr>
            <a:endParaRPr sz="105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050" spc="-25" dirty="0">
                <a:solidFill>
                  <a:srgbClr val="464646"/>
                </a:solidFill>
                <a:latin typeface="Tahoma"/>
                <a:cs typeface="Tahoma"/>
              </a:rPr>
              <a:t>700</a:t>
            </a:r>
            <a:endParaRPr sz="1050">
              <a:latin typeface="Tahoma"/>
              <a:cs typeface="Tahom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039469" y="2058365"/>
            <a:ext cx="335280" cy="1873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spc="-20" dirty="0">
                <a:solidFill>
                  <a:srgbClr val="464646"/>
                </a:solidFill>
                <a:latin typeface="Tahoma"/>
                <a:cs typeface="Tahoma"/>
              </a:rPr>
              <a:t>1000</a:t>
            </a:r>
            <a:endParaRPr sz="1050">
              <a:latin typeface="Tahoma"/>
              <a:cs typeface="Tahom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523746" y="5867196"/>
            <a:ext cx="95504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464646"/>
                </a:solidFill>
                <a:latin typeface="Tahoma"/>
                <a:cs typeface="Tahoma"/>
              </a:rPr>
              <a:t>Corporate</a:t>
            </a:r>
            <a:r>
              <a:rPr sz="900" spc="-20" dirty="0">
                <a:solidFill>
                  <a:srgbClr val="464646"/>
                </a:solidFill>
                <a:latin typeface="Tahoma"/>
                <a:cs typeface="Tahoma"/>
              </a:rPr>
              <a:t> </a:t>
            </a:r>
            <a:r>
              <a:rPr sz="900" spc="-10" dirty="0">
                <a:solidFill>
                  <a:srgbClr val="464646"/>
                </a:solidFill>
                <a:latin typeface="Tahoma"/>
                <a:cs typeface="Tahoma"/>
              </a:rPr>
              <a:t>services</a:t>
            </a:r>
            <a:endParaRPr sz="900">
              <a:latin typeface="Tahoma"/>
              <a:cs typeface="Tahom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826511" y="5867196"/>
            <a:ext cx="40830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10" dirty="0">
                <a:solidFill>
                  <a:srgbClr val="464646"/>
                </a:solidFill>
                <a:latin typeface="Tahoma"/>
                <a:cs typeface="Tahoma"/>
              </a:rPr>
              <a:t>Finance</a:t>
            </a:r>
            <a:endParaRPr sz="900">
              <a:latin typeface="Tahoma"/>
              <a:cs typeface="Tahom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603497" y="5867196"/>
            <a:ext cx="912494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10" dirty="0">
                <a:solidFill>
                  <a:srgbClr val="464646"/>
                </a:solidFill>
                <a:latin typeface="Tahoma"/>
                <a:cs typeface="Tahoma"/>
              </a:rPr>
              <a:t>Human</a:t>
            </a:r>
            <a:r>
              <a:rPr sz="900" spc="-110" dirty="0">
                <a:solidFill>
                  <a:srgbClr val="464646"/>
                </a:solidFill>
                <a:latin typeface="Tahoma"/>
                <a:cs typeface="Tahoma"/>
              </a:rPr>
              <a:t> </a:t>
            </a:r>
            <a:r>
              <a:rPr sz="900" spc="-10" dirty="0">
                <a:solidFill>
                  <a:srgbClr val="464646"/>
                </a:solidFill>
                <a:latin typeface="Tahoma"/>
                <a:cs typeface="Tahoma"/>
              </a:rPr>
              <a:t>Resources</a:t>
            </a:r>
            <a:endParaRPr sz="900">
              <a:latin typeface="Tahoma"/>
              <a:cs typeface="Tahom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026533" y="5867196"/>
            <a:ext cx="12573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5" dirty="0">
                <a:solidFill>
                  <a:srgbClr val="464646"/>
                </a:solidFill>
                <a:latin typeface="Tahoma"/>
                <a:cs typeface="Tahoma"/>
              </a:rPr>
              <a:t>IT</a:t>
            </a:r>
            <a:endParaRPr sz="900">
              <a:latin typeface="Tahoma"/>
              <a:cs typeface="Tahom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852540" y="5867196"/>
            <a:ext cx="53340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10" dirty="0">
                <a:solidFill>
                  <a:srgbClr val="464646"/>
                </a:solidFill>
                <a:latin typeface="Tahoma"/>
                <a:cs typeface="Tahoma"/>
              </a:rPr>
              <a:t>Marketing</a:t>
            </a:r>
            <a:endParaRPr sz="900">
              <a:latin typeface="Tahoma"/>
              <a:cs typeface="Tahom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853173" y="5867196"/>
            <a:ext cx="56896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10" dirty="0">
                <a:solidFill>
                  <a:srgbClr val="464646"/>
                </a:solidFill>
                <a:latin typeface="Tahoma"/>
                <a:cs typeface="Tahoma"/>
              </a:rPr>
              <a:t>Production</a:t>
            </a:r>
            <a:endParaRPr sz="900">
              <a:latin typeface="Tahoma"/>
              <a:cs typeface="Tahom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002282" y="3413201"/>
            <a:ext cx="33655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25" dirty="0">
                <a:solidFill>
                  <a:srgbClr val="464646"/>
                </a:solidFill>
                <a:latin typeface="Tahoma"/>
                <a:cs typeface="Tahoma"/>
              </a:rPr>
              <a:t>520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031998" y="4154804"/>
            <a:ext cx="33655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5" dirty="0">
                <a:solidFill>
                  <a:srgbClr val="464646"/>
                </a:solidFill>
                <a:latin typeface="Tahoma"/>
                <a:cs typeface="Tahoma"/>
              </a:rPr>
              <a:t>317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124959" y="4523613"/>
            <a:ext cx="33655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5" dirty="0">
                <a:solidFill>
                  <a:srgbClr val="464646"/>
                </a:solidFill>
                <a:latin typeface="Tahoma"/>
                <a:cs typeface="Tahoma"/>
              </a:rPr>
              <a:t>216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090921" y="4930521"/>
            <a:ext cx="33655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5" dirty="0">
                <a:solidFill>
                  <a:srgbClr val="464646"/>
                </a:solidFill>
                <a:latin typeface="Tahoma"/>
                <a:cs typeface="Tahoma"/>
              </a:rPr>
              <a:t>108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133338" y="4501388"/>
            <a:ext cx="33655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5" dirty="0">
                <a:solidFill>
                  <a:srgbClr val="464646"/>
                </a:solidFill>
                <a:latin typeface="Tahoma"/>
                <a:cs typeface="Tahoma"/>
              </a:rPr>
              <a:t>229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7137272" y="1981911"/>
            <a:ext cx="33655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25" dirty="0">
                <a:solidFill>
                  <a:srgbClr val="464646"/>
                </a:solidFill>
                <a:latin typeface="Tahoma"/>
                <a:cs typeface="Tahoma"/>
              </a:rPr>
              <a:t>926</a:t>
            </a:r>
            <a:endParaRPr sz="14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5803" y="661796"/>
            <a:ext cx="63163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240" dirty="0"/>
              <a:t>USABILITY</a:t>
            </a:r>
            <a:r>
              <a:rPr spc="25" dirty="0"/>
              <a:t> </a:t>
            </a:r>
            <a:r>
              <a:rPr spc="185" dirty="0"/>
              <a:t>IN</a:t>
            </a:r>
            <a:r>
              <a:rPr spc="5" dirty="0"/>
              <a:t> </a:t>
            </a:r>
            <a:r>
              <a:rPr spc="265" dirty="0"/>
              <a:t>TERMS</a:t>
            </a:r>
            <a:r>
              <a:rPr spc="15" dirty="0"/>
              <a:t> </a:t>
            </a:r>
            <a:r>
              <a:rPr spc="130" dirty="0"/>
              <a:t>OF</a:t>
            </a:r>
            <a:r>
              <a:rPr dirty="0"/>
              <a:t> </a:t>
            </a:r>
            <a:r>
              <a:rPr spc="175" dirty="0"/>
              <a:t>VISUAL</a:t>
            </a:r>
            <a:r>
              <a:rPr spc="15" dirty="0"/>
              <a:t> </a:t>
            </a:r>
            <a:r>
              <a:rPr spc="140" dirty="0"/>
              <a:t>DESIGN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89636" y="1132459"/>
            <a:ext cx="10541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95" dirty="0">
                <a:solidFill>
                  <a:srgbClr val="5F5F5F"/>
                </a:solidFill>
                <a:latin typeface="Tahoma"/>
                <a:cs typeface="Tahoma"/>
              </a:rPr>
              <a:t>3D</a:t>
            </a:r>
            <a:r>
              <a:rPr sz="1800" spc="-18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5F5F5F"/>
                </a:solidFill>
                <a:latin typeface="Tahoma"/>
                <a:cs typeface="Tahoma"/>
              </a:rPr>
              <a:t>or</a:t>
            </a:r>
            <a:r>
              <a:rPr sz="1800" spc="-19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20" dirty="0">
                <a:solidFill>
                  <a:srgbClr val="5F5F5F"/>
                </a:solidFill>
                <a:latin typeface="Tahoma"/>
                <a:cs typeface="Tahoma"/>
              </a:rPr>
              <a:t>not?</a:t>
            </a:r>
            <a:endParaRPr sz="1800">
              <a:latin typeface="Tahoma"/>
              <a:cs typeface="Tahoma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464563" y="2095500"/>
            <a:ext cx="6663055" cy="3449320"/>
            <a:chOff x="1464563" y="2095500"/>
            <a:chExt cx="6663055" cy="3449320"/>
          </a:xfrm>
        </p:grpSpPr>
        <p:sp>
          <p:nvSpPr>
            <p:cNvPr id="5" name="object 5"/>
            <p:cNvSpPr/>
            <p:nvPr/>
          </p:nvSpPr>
          <p:spPr>
            <a:xfrm>
              <a:off x="1464563" y="2193035"/>
              <a:ext cx="6663055" cy="2971800"/>
            </a:xfrm>
            <a:custGeom>
              <a:avLst/>
              <a:gdLst/>
              <a:ahLst/>
              <a:cxnLst/>
              <a:rect l="l" t="t" r="r" b="b"/>
              <a:pathLst>
                <a:path w="6663055" h="2971800">
                  <a:moveTo>
                    <a:pt x="5305044" y="2971800"/>
                  </a:moveTo>
                  <a:lnTo>
                    <a:pt x="5798820" y="2971800"/>
                  </a:lnTo>
                </a:path>
                <a:path w="6663055" h="2971800">
                  <a:moveTo>
                    <a:pt x="0" y="2971800"/>
                  </a:moveTo>
                  <a:lnTo>
                    <a:pt x="246887" y="2971800"/>
                  </a:lnTo>
                </a:path>
                <a:path w="6663055" h="2971800">
                  <a:moveTo>
                    <a:pt x="3084576" y="2971800"/>
                  </a:moveTo>
                  <a:lnTo>
                    <a:pt x="3578352" y="2971800"/>
                  </a:lnTo>
                </a:path>
                <a:path w="6663055" h="2971800">
                  <a:moveTo>
                    <a:pt x="4194048" y="2971800"/>
                  </a:moveTo>
                  <a:lnTo>
                    <a:pt x="4687824" y="2971800"/>
                  </a:lnTo>
                </a:path>
                <a:path w="6663055" h="2971800">
                  <a:moveTo>
                    <a:pt x="6416040" y="2971800"/>
                  </a:moveTo>
                  <a:lnTo>
                    <a:pt x="6662928" y="2971800"/>
                  </a:lnTo>
                </a:path>
                <a:path w="6663055" h="2971800">
                  <a:moveTo>
                    <a:pt x="864108" y="2971800"/>
                  </a:moveTo>
                  <a:lnTo>
                    <a:pt x="1356360" y="2971800"/>
                  </a:lnTo>
                </a:path>
                <a:path w="6663055" h="2971800">
                  <a:moveTo>
                    <a:pt x="1973580" y="2971800"/>
                  </a:moveTo>
                  <a:lnTo>
                    <a:pt x="2467356" y="2971800"/>
                  </a:lnTo>
                </a:path>
                <a:path w="6663055" h="2971800">
                  <a:moveTo>
                    <a:pt x="3084576" y="2599944"/>
                  </a:moveTo>
                  <a:lnTo>
                    <a:pt x="4687824" y="2599944"/>
                  </a:lnTo>
                </a:path>
                <a:path w="6663055" h="2971800">
                  <a:moveTo>
                    <a:pt x="6416040" y="2599944"/>
                  </a:moveTo>
                  <a:lnTo>
                    <a:pt x="6662928" y="2599944"/>
                  </a:lnTo>
                </a:path>
                <a:path w="6663055" h="2971800">
                  <a:moveTo>
                    <a:pt x="5305044" y="2599944"/>
                  </a:moveTo>
                  <a:lnTo>
                    <a:pt x="5798820" y="2599944"/>
                  </a:lnTo>
                </a:path>
                <a:path w="6663055" h="2971800">
                  <a:moveTo>
                    <a:pt x="1973580" y="2599944"/>
                  </a:moveTo>
                  <a:lnTo>
                    <a:pt x="2467356" y="2599944"/>
                  </a:lnTo>
                </a:path>
                <a:path w="6663055" h="2971800">
                  <a:moveTo>
                    <a:pt x="0" y="2599944"/>
                  </a:moveTo>
                  <a:lnTo>
                    <a:pt x="246887" y="2599944"/>
                  </a:lnTo>
                </a:path>
                <a:path w="6663055" h="2971800">
                  <a:moveTo>
                    <a:pt x="864108" y="2599944"/>
                  </a:moveTo>
                  <a:lnTo>
                    <a:pt x="1356360" y="2599944"/>
                  </a:lnTo>
                </a:path>
                <a:path w="6663055" h="2971800">
                  <a:moveTo>
                    <a:pt x="1973580" y="2229612"/>
                  </a:moveTo>
                  <a:lnTo>
                    <a:pt x="5798820" y="2229612"/>
                  </a:lnTo>
                </a:path>
                <a:path w="6663055" h="2971800">
                  <a:moveTo>
                    <a:pt x="6416040" y="2229612"/>
                  </a:moveTo>
                  <a:lnTo>
                    <a:pt x="6662928" y="2229612"/>
                  </a:lnTo>
                </a:path>
                <a:path w="6663055" h="2971800">
                  <a:moveTo>
                    <a:pt x="864108" y="2229612"/>
                  </a:moveTo>
                  <a:lnTo>
                    <a:pt x="1356360" y="2229612"/>
                  </a:lnTo>
                </a:path>
                <a:path w="6663055" h="2971800">
                  <a:moveTo>
                    <a:pt x="0" y="2229612"/>
                  </a:moveTo>
                  <a:lnTo>
                    <a:pt x="246887" y="2229612"/>
                  </a:lnTo>
                </a:path>
                <a:path w="6663055" h="2971800">
                  <a:moveTo>
                    <a:pt x="6416040" y="1857756"/>
                  </a:moveTo>
                  <a:lnTo>
                    <a:pt x="6662928" y="1857756"/>
                  </a:lnTo>
                </a:path>
                <a:path w="6663055" h="2971800">
                  <a:moveTo>
                    <a:pt x="864108" y="1857756"/>
                  </a:moveTo>
                  <a:lnTo>
                    <a:pt x="5798820" y="1857756"/>
                  </a:lnTo>
                </a:path>
                <a:path w="6663055" h="2971800">
                  <a:moveTo>
                    <a:pt x="0" y="1857756"/>
                  </a:moveTo>
                  <a:lnTo>
                    <a:pt x="246887" y="1857756"/>
                  </a:lnTo>
                </a:path>
                <a:path w="6663055" h="2971800">
                  <a:moveTo>
                    <a:pt x="0" y="1485900"/>
                  </a:moveTo>
                  <a:lnTo>
                    <a:pt x="246887" y="1485900"/>
                  </a:lnTo>
                </a:path>
                <a:path w="6663055" h="2971800">
                  <a:moveTo>
                    <a:pt x="864108" y="1485900"/>
                  </a:moveTo>
                  <a:lnTo>
                    <a:pt x="5798820" y="1485900"/>
                  </a:lnTo>
                </a:path>
                <a:path w="6663055" h="2971800">
                  <a:moveTo>
                    <a:pt x="6416040" y="1485900"/>
                  </a:moveTo>
                  <a:lnTo>
                    <a:pt x="6662928" y="1485900"/>
                  </a:lnTo>
                </a:path>
                <a:path w="6663055" h="2971800">
                  <a:moveTo>
                    <a:pt x="6416040" y="1114043"/>
                  </a:moveTo>
                  <a:lnTo>
                    <a:pt x="6662928" y="1114043"/>
                  </a:lnTo>
                </a:path>
                <a:path w="6663055" h="2971800">
                  <a:moveTo>
                    <a:pt x="0" y="1114043"/>
                  </a:moveTo>
                  <a:lnTo>
                    <a:pt x="5798820" y="1114043"/>
                  </a:lnTo>
                </a:path>
                <a:path w="6663055" h="2971800">
                  <a:moveTo>
                    <a:pt x="0" y="742188"/>
                  </a:moveTo>
                  <a:lnTo>
                    <a:pt x="5798820" y="742188"/>
                  </a:lnTo>
                </a:path>
                <a:path w="6663055" h="2971800">
                  <a:moveTo>
                    <a:pt x="6416040" y="742188"/>
                  </a:moveTo>
                  <a:lnTo>
                    <a:pt x="6662928" y="742188"/>
                  </a:lnTo>
                </a:path>
                <a:path w="6663055" h="2971800">
                  <a:moveTo>
                    <a:pt x="0" y="371855"/>
                  </a:moveTo>
                  <a:lnTo>
                    <a:pt x="5798820" y="371855"/>
                  </a:lnTo>
                </a:path>
                <a:path w="6663055" h="2971800">
                  <a:moveTo>
                    <a:pt x="6416040" y="371855"/>
                  </a:moveTo>
                  <a:lnTo>
                    <a:pt x="6662928" y="371855"/>
                  </a:lnTo>
                </a:path>
                <a:path w="6663055" h="2971800">
                  <a:moveTo>
                    <a:pt x="0" y="0"/>
                  </a:moveTo>
                  <a:lnTo>
                    <a:pt x="5798820" y="0"/>
                  </a:lnTo>
                </a:path>
                <a:path w="6663055" h="2971800">
                  <a:moveTo>
                    <a:pt x="6416040" y="0"/>
                  </a:moveTo>
                  <a:lnTo>
                    <a:pt x="6662928" y="0"/>
                  </a:lnTo>
                </a:path>
              </a:pathLst>
            </a:custGeom>
            <a:ln w="9525">
              <a:solidFill>
                <a:srgbClr val="F7F7F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711452" y="2095499"/>
              <a:ext cx="6169660" cy="3441700"/>
            </a:xfrm>
            <a:custGeom>
              <a:avLst/>
              <a:gdLst/>
              <a:ahLst/>
              <a:cxnLst/>
              <a:rect l="l" t="t" r="r" b="b"/>
              <a:pathLst>
                <a:path w="6169659" h="3441700">
                  <a:moveTo>
                    <a:pt x="617220" y="1508760"/>
                  </a:moveTo>
                  <a:lnTo>
                    <a:pt x="0" y="1508760"/>
                  </a:lnTo>
                  <a:lnTo>
                    <a:pt x="0" y="3441192"/>
                  </a:lnTo>
                  <a:lnTo>
                    <a:pt x="617220" y="3441192"/>
                  </a:lnTo>
                  <a:lnTo>
                    <a:pt x="617220" y="1508760"/>
                  </a:lnTo>
                  <a:close/>
                </a:path>
                <a:path w="6169659" h="3441700">
                  <a:moveTo>
                    <a:pt x="1726692" y="2263140"/>
                  </a:moveTo>
                  <a:lnTo>
                    <a:pt x="1109472" y="2263140"/>
                  </a:lnTo>
                  <a:lnTo>
                    <a:pt x="1109472" y="3441192"/>
                  </a:lnTo>
                  <a:lnTo>
                    <a:pt x="1726692" y="3441192"/>
                  </a:lnTo>
                  <a:lnTo>
                    <a:pt x="1726692" y="2263140"/>
                  </a:lnTo>
                  <a:close/>
                </a:path>
                <a:path w="6169659" h="3441700">
                  <a:moveTo>
                    <a:pt x="2837688" y="2638044"/>
                  </a:moveTo>
                  <a:lnTo>
                    <a:pt x="2220468" y="2638044"/>
                  </a:lnTo>
                  <a:lnTo>
                    <a:pt x="2220468" y="3441192"/>
                  </a:lnTo>
                  <a:lnTo>
                    <a:pt x="2837688" y="3441192"/>
                  </a:lnTo>
                  <a:lnTo>
                    <a:pt x="2837688" y="2638044"/>
                  </a:lnTo>
                  <a:close/>
                </a:path>
                <a:path w="6169659" h="3441700">
                  <a:moveTo>
                    <a:pt x="3947160" y="3040380"/>
                  </a:moveTo>
                  <a:lnTo>
                    <a:pt x="3331464" y="3040380"/>
                  </a:lnTo>
                  <a:lnTo>
                    <a:pt x="3331464" y="3441192"/>
                  </a:lnTo>
                  <a:lnTo>
                    <a:pt x="3947160" y="3441192"/>
                  </a:lnTo>
                  <a:lnTo>
                    <a:pt x="3947160" y="3040380"/>
                  </a:lnTo>
                  <a:close/>
                </a:path>
                <a:path w="6169659" h="3441700">
                  <a:moveTo>
                    <a:pt x="5058156" y="2590800"/>
                  </a:moveTo>
                  <a:lnTo>
                    <a:pt x="4440936" y="2590800"/>
                  </a:lnTo>
                  <a:lnTo>
                    <a:pt x="4440936" y="3441192"/>
                  </a:lnTo>
                  <a:lnTo>
                    <a:pt x="5058156" y="3441192"/>
                  </a:lnTo>
                  <a:lnTo>
                    <a:pt x="5058156" y="2590800"/>
                  </a:lnTo>
                  <a:close/>
                </a:path>
                <a:path w="6169659" h="3441700">
                  <a:moveTo>
                    <a:pt x="6169152" y="0"/>
                  </a:moveTo>
                  <a:lnTo>
                    <a:pt x="5551932" y="0"/>
                  </a:lnTo>
                  <a:lnTo>
                    <a:pt x="5551932" y="3441192"/>
                  </a:lnTo>
                  <a:lnTo>
                    <a:pt x="6169152" y="3441192"/>
                  </a:lnTo>
                  <a:lnTo>
                    <a:pt x="6169152" y="0"/>
                  </a:lnTo>
                  <a:close/>
                </a:path>
              </a:pathLst>
            </a:custGeom>
            <a:solidFill>
              <a:srgbClr val="005F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464563" y="5536691"/>
              <a:ext cx="6663055" cy="0"/>
            </a:xfrm>
            <a:custGeom>
              <a:avLst/>
              <a:gdLst/>
              <a:ahLst/>
              <a:cxnLst/>
              <a:rect l="l" t="t" r="r" b="b"/>
              <a:pathLst>
                <a:path w="6663055">
                  <a:moveTo>
                    <a:pt x="0" y="0"/>
                  </a:moveTo>
                  <a:lnTo>
                    <a:pt x="6662928" y="0"/>
                  </a:lnTo>
                </a:path>
              </a:pathLst>
            </a:custGeom>
            <a:ln w="15875">
              <a:solidFill>
                <a:srgbClr val="D6D6D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/>
          <p:nvPr/>
        </p:nvSpPr>
        <p:spPr>
          <a:xfrm>
            <a:off x="1464563" y="1821179"/>
            <a:ext cx="6663055" cy="0"/>
          </a:xfrm>
          <a:custGeom>
            <a:avLst/>
            <a:gdLst/>
            <a:ahLst/>
            <a:cxnLst/>
            <a:rect l="l" t="t" r="r" b="b"/>
            <a:pathLst>
              <a:path w="6663055">
                <a:moveTo>
                  <a:pt x="0" y="0"/>
                </a:moveTo>
                <a:lnTo>
                  <a:pt x="6662928" y="0"/>
                </a:lnTo>
              </a:path>
            </a:pathLst>
          </a:custGeom>
          <a:ln w="9525">
            <a:solidFill>
              <a:srgbClr val="F7F7F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328672" y="4073778"/>
            <a:ext cx="49352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45795">
              <a:lnSpc>
                <a:spcPct val="100000"/>
              </a:lnSpc>
              <a:spcBef>
                <a:spcPts val="100"/>
              </a:spcBef>
            </a:pPr>
            <a:r>
              <a:rPr sz="1400" spc="-25" dirty="0">
                <a:solidFill>
                  <a:srgbClr val="464646"/>
                </a:solidFill>
                <a:latin typeface="Tahoma"/>
                <a:cs typeface="Tahoma"/>
              </a:rPr>
              <a:t>317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78739" y="6389280"/>
            <a:ext cx="1154430" cy="38290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sz="900" i="1" spc="-100" dirty="0">
                <a:solidFill>
                  <a:srgbClr val="5F5F5F"/>
                </a:solidFill>
                <a:latin typeface="Lucida Sans"/>
                <a:cs typeface="Lucida Sans"/>
              </a:rPr>
              <a:t>Source:</a:t>
            </a:r>
            <a:r>
              <a:rPr sz="900" i="1" spc="-60" dirty="0">
                <a:solidFill>
                  <a:srgbClr val="5F5F5F"/>
                </a:solidFill>
                <a:latin typeface="Lucida Sans"/>
                <a:cs typeface="Lucida Sans"/>
              </a:rPr>
              <a:t> </a:t>
            </a:r>
            <a:r>
              <a:rPr sz="900" i="1" spc="-90" dirty="0">
                <a:solidFill>
                  <a:srgbClr val="5F5F5F"/>
                </a:solidFill>
                <a:latin typeface="Lucida Sans"/>
                <a:cs typeface="Lucida Sans"/>
              </a:rPr>
              <a:t>LinkedIn</a:t>
            </a:r>
            <a:r>
              <a:rPr sz="900" i="1" spc="-50" dirty="0">
                <a:solidFill>
                  <a:srgbClr val="5F5F5F"/>
                </a:solidFill>
                <a:latin typeface="Lucida Sans"/>
                <a:cs typeface="Lucida Sans"/>
              </a:rPr>
              <a:t> </a:t>
            </a:r>
            <a:r>
              <a:rPr sz="900" i="1" spc="-10" dirty="0">
                <a:solidFill>
                  <a:srgbClr val="5F5F5F"/>
                </a:solidFill>
                <a:latin typeface="Lucida Sans"/>
                <a:cs typeface="Lucida Sans"/>
              </a:rPr>
              <a:t>(</a:t>
            </a:r>
            <a:r>
              <a:rPr sz="900" spc="-10" dirty="0">
                <a:solidFill>
                  <a:srgbClr val="5F5F5F"/>
                </a:solidFill>
                <a:latin typeface="Tahoma"/>
                <a:cs typeface="Tahoma"/>
              </a:rPr>
              <a:t>2019)</a:t>
            </a:r>
            <a:endParaRPr sz="900">
              <a:latin typeface="Tahoma"/>
              <a:cs typeface="Tahoma"/>
            </a:endParaRPr>
          </a:p>
          <a:p>
            <a:pPr marL="100330">
              <a:lnSpc>
                <a:spcPct val="100000"/>
              </a:lnSpc>
              <a:spcBef>
                <a:spcPts val="775"/>
              </a:spcBef>
            </a:pPr>
            <a:r>
              <a:rPr sz="800" dirty="0">
                <a:solidFill>
                  <a:srgbClr val="5F5F5F"/>
                </a:solidFill>
                <a:latin typeface="Times New Roman"/>
                <a:cs typeface="Times New Roman"/>
              </a:rPr>
              <a:t>©</a:t>
            </a:r>
            <a:r>
              <a:rPr sz="800" spc="-15" dirty="0">
                <a:solidFill>
                  <a:srgbClr val="5F5F5F"/>
                </a:solidFill>
                <a:latin typeface="Times New Roman"/>
                <a:cs typeface="Times New Roman"/>
              </a:rPr>
              <a:t> </a:t>
            </a:r>
            <a:r>
              <a:rPr sz="800" dirty="0">
                <a:solidFill>
                  <a:srgbClr val="5F5F5F"/>
                </a:solidFill>
                <a:latin typeface="Times New Roman"/>
                <a:cs typeface="Times New Roman"/>
              </a:rPr>
              <a:t>The</a:t>
            </a:r>
            <a:r>
              <a:rPr sz="800" spc="-30" dirty="0">
                <a:solidFill>
                  <a:srgbClr val="5F5F5F"/>
                </a:solidFill>
                <a:latin typeface="Times New Roman"/>
                <a:cs typeface="Times New Roman"/>
              </a:rPr>
              <a:t> </a:t>
            </a:r>
            <a:r>
              <a:rPr sz="800" dirty="0">
                <a:solidFill>
                  <a:srgbClr val="5F5F5F"/>
                </a:solidFill>
                <a:latin typeface="Times New Roman"/>
                <a:cs typeface="Times New Roman"/>
              </a:rPr>
              <a:t>KPI</a:t>
            </a:r>
            <a:r>
              <a:rPr sz="800" spc="-5" dirty="0">
                <a:solidFill>
                  <a:srgbClr val="5F5F5F"/>
                </a:solidFill>
                <a:latin typeface="Times New Roman"/>
                <a:cs typeface="Times New Roman"/>
              </a:rPr>
              <a:t> </a:t>
            </a:r>
            <a:r>
              <a:rPr sz="800" dirty="0">
                <a:solidFill>
                  <a:srgbClr val="5F5F5F"/>
                </a:solidFill>
                <a:latin typeface="Times New Roman"/>
                <a:cs typeface="Times New Roman"/>
              </a:rPr>
              <a:t>Institute</a:t>
            </a:r>
            <a:r>
              <a:rPr sz="800" spc="-20" dirty="0">
                <a:solidFill>
                  <a:srgbClr val="5F5F5F"/>
                </a:solidFill>
                <a:latin typeface="Times New Roman"/>
                <a:cs typeface="Times New Roman"/>
              </a:rPr>
              <a:t> 2023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29" name="object 2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6347" rIns="0" bIns="0" rtlCol="0">
            <a:spAutoFit/>
          </a:bodyPr>
          <a:lstStyle/>
          <a:p>
            <a:pPr marL="2392045">
              <a:lnSpc>
                <a:spcPts val="1250"/>
              </a:lnSpc>
            </a:pPr>
            <a:fld id="{81D60167-4931-47E6-BA6A-407CBD079E47}" type="slidenum">
              <a:rPr spc="-25" dirty="0"/>
              <a:t>237</a:t>
            </a:fld>
            <a:endParaRPr spc="-25" dirty="0"/>
          </a:p>
        </p:txBody>
      </p:sp>
      <p:sp>
        <p:nvSpPr>
          <p:cNvPr id="10" name="object 10"/>
          <p:cNvSpPr txBox="1"/>
          <p:nvPr/>
        </p:nvSpPr>
        <p:spPr>
          <a:xfrm>
            <a:off x="4085844" y="4448936"/>
            <a:ext cx="32385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400" spc="-25" dirty="0">
                <a:solidFill>
                  <a:srgbClr val="464646"/>
                </a:solidFill>
                <a:latin typeface="Tahoma"/>
                <a:cs typeface="Tahoma"/>
              </a:rPr>
              <a:t>216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438144" y="4850384"/>
            <a:ext cx="271462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57680">
              <a:lnSpc>
                <a:spcPct val="100000"/>
              </a:lnSpc>
              <a:spcBef>
                <a:spcPts val="100"/>
              </a:spcBef>
            </a:pPr>
            <a:r>
              <a:rPr sz="1400" spc="-25" dirty="0">
                <a:solidFill>
                  <a:srgbClr val="464646"/>
                </a:solidFill>
                <a:latin typeface="Tahoma"/>
                <a:cs typeface="Tahoma"/>
              </a:rPr>
              <a:t>108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306946" y="4400803"/>
            <a:ext cx="32385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400" spc="-25" dirty="0">
                <a:solidFill>
                  <a:srgbClr val="464646"/>
                </a:solidFill>
                <a:latin typeface="Tahoma"/>
                <a:cs typeface="Tahoma"/>
              </a:rPr>
              <a:t>229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037031" y="3281924"/>
            <a:ext cx="1152525" cy="492125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827405">
              <a:lnSpc>
                <a:spcPct val="100000"/>
              </a:lnSpc>
              <a:spcBef>
                <a:spcPts val="400"/>
              </a:spcBef>
            </a:pPr>
            <a:r>
              <a:rPr sz="1400" spc="-25" dirty="0">
                <a:solidFill>
                  <a:srgbClr val="464646"/>
                </a:solidFill>
                <a:latin typeface="Tahoma"/>
                <a:cs typeface="Tahoma"/>
              </a:rPr>
              <a:t>520</a:t>
            </a:r>
            <a:endParaRPr sz="14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250"/>
              </a:spcBef>
            </a:pPr>
            <a:r>
              <a:rPr sz="1200" spc="40" dirty="0">
                <a:solidFill>
                  <a:srgbClr val="464646"/>
                </a:solidFill>
                <a:latin typeface="Tahoma"/>
                <a:cs typeface="Tahoma"/>
              </a:rPr>
              <a:t>500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404861" y="1810257"/>
            <a:ext cx="33655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25" dirty="0">
                <a:solidFill>
                  <a:srgbClr val="464646"/>
                </a:solidFill>
                <a:latin typeface="Tahoma"/>
                <a:cs typeface="Tahoma"/>
              </a:rPr>
              <a:t>926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037031" y="5051805"/>
            <a:ext cx="299720" cy="5803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100"/>
              </a:spcBef>
            </a:pPr>
            <a:r>
              <a:rPr sz="1200" spc="40" dirty="0">
                <a:solidFill>
                  <a:srgbClr val="464646"/>
                </a:solidFill>
                <a:latin typeface="Tahoma"/>
                <a:cs typeface="Tahoma"/>
              </a:rPr>
              <a:t>100</a:t>
            </a: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200">
              <a:latin typeface="Tahoma"/>
              <a:cs typeface="Tahoma"/>
            </a:endParaRPr>
          </a:p>
          <a:p>
            <a:pPr marR="8255" algn="r">
              <a:lnSpc>
                <a:spcPct val="100000"/>
              </a:lnSpc>
            </a:pPr>
            <a:r>
              <a:rPr sz="1200" spc="-50" dirty="0">
                <a:solidFill>
                  <a:srgbClr val="464646"/>
                </a:solidFill>
                <a:latin typeface="Tahoma"/>
                <a:cs typeface="Tahoma"/>
              </a:rPr>
              <a:t>0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037031" y="4680330"/>
            <a:ext cx="29972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40" dirty="0">
                <a:solidFill>
                  <a:srgbClr val="464646"/>
                </a:solidFill>
                <a:latin typeface="Tahoma"/>
                <a:cs typeface="Tahoma"/>
              </a:rPr>
              <a:t>200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037031" y="4308475"/>
            <a:ext cx="29972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40" dirty="0">
                <a:solidFill>
                  <a:srgbClr val="464646"/>
                </a:solidFill>
                <a:latin typeface="Tahoma"/>
                <a:cs typeface="Tahoma"/>
              </a:rPr>
              <a:t>300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037031" y="3936872"/>
            <a:ext cx="29972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40" dirty="0">
                <a:solidFill>
                  <a:srgbClr val="464646"/>
                </a:solidFill>
                <a:latin typeface="Tahoma"/>
                <a:cs typeface="Tahoma"/>
              </a:rPr>
              <a:t>400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037031" y="3193796"/>
            <a:ext cx="29972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40" dirty="0">
                <a:solidFill>
                  <a:srgbClr val="464646"/>
                </a:solidFill>
                <a:latin typeface="Tahoma"/>
                <a:cs typeface="Tahoma"/>
              </a:rPr>
              <a:t>600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037031" y="2078863"/>
            <a:ext cx="299720" cy="9518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40" dirty="0">
                <a:solidFill>
                  <a:srgbClr val="464646"/>
                </a:solidFill>
                <a:latin typeface="Tahoma"/>
                <a:cs typeface="Tahoma"/>
              </a:rPr>
              <a:t>900</a:t>
            </a: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200" spc="40" dirty="0">
                <a:solidFill>
                  <a:srgbClr val="464646"/>
                </a:solidFill>
                <a:latin typeface="Tahoma"/>
                <a:cs typeface="Tahoma"/>
              </a:rPr>
              <a:t>800</a:t>
            </a: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200" spc="40" dirty="0">
                <a:solidFill>
                  <a:srgbClr val="464646"/>
                </a:solidFill>
                <a:latin typeface="Tahoma"/>
                <a:cs typeface="Tahoma"/>
              </a:rPr>
              <a:t>700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945896" y="1706702"/>
            <a:ext cx="39116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45" dirty="0">
                <a:solidFill>
                  <a:srgbClr val="464646"/>
                </a:solidFill>
                <a:latin typeface="Tahoma"/>
                <a:cs typeface="Tahoma"/>
              </a:rPr>
              <a:t>1000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653032" y="5622442"/>
            <a:ext cx="7289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0170" marR="5080" indent="-78105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464646"/>
                </a:solidFill>
                <a:latin typeface="Tahoma"/>
                <a:cs typeface="Tahoma"/>
              </a:rPr>
              <a:t>Corporate services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852166" y="5622442"/>
            <a:ext cx="55372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464646"/>
                </a:solidFill>
                <a:latin typeface="Tahoma"/>
                <a:cs typeface="Tahoma"/>
              </a:rPr>
              <a:t>Finance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875659" y="5622442"/>
            <a:ext cx="7258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0668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464646"/>
                </a:solidFill>
                <a:latin typeface="Tahoma"/>
                <a:cs typeface="Tahoma"/>
              </a:rPr>
              <a:t>Human Resources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266690" y="5622442"/>
            <a:ext cx="1701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solidFill>
                  <a:srgbClr val="464646"/>
                </a:solidFill>
                <a:latin typeface="Tahoma"/>
                <a:cs typeface="Tahoma"/>
              </a:rPr>
              <a:t>IT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098540" y="5622442"/>
            <a:ext cx="72453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464646"/>
                </a:solidFill>
                <a:latin typeface="Tahoma"/>
                <a:cs typeface="Tahoma"/>
              </a:rPr>
              <a:t>Marketing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7167118" y="5622442"/>
            <a:ext cx="77406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464646"/>
                </a:solidFill>
                <a:latin typeface="Tahoma"/>
                <a:cs typeface="Tahoma"/>
              </a:rPr>
              <a:t>Production</a:t>
            </a:r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09258" rIns="0" bIns="0" rtlCol="0">
            <a:spAutoFit/>
          </a:bodyPr>
          <a:lstStyle/>
          <a:p>
            <a:pPr marL="31115">
              <a:lnSpc>
                <a:spcPct val="100000"/>
              </a:lnSpc>
              <a:spcBef>
                <a:spcPts val="100"/>
              </a:spcBef>
            </a:pPr>
            <a:r>
              <a:rPr spc="240" dirty="0"/>
              <a:t>USABILITY</a:t>
            </a:r>
            <a:r>
              <a:rPr spc="25" dirty="0"/>
              <a:t> </a:t>
            </a:r>
            <a:r>
              <a:rPr spc="185" dirty="0"/>
              <a:t>IN</a:t>
            </a:r>
            <a:r>
              <a:rPr spc="5" dirty="0"/>
              <a:t> </a:t>
            </a:r>
            <a:r>
              <a:rPr spc="265" dirty="0"/>
              <a:t>TERMS</a:t>
            </a:r>
            <a:r>
              <a:rPr spc="15" dirty="0"/>
              <a:t> </a:t>
            </a:r>
            <a:r>
              <a:rPr spc="130" dirty="0"/>
              <a:t>OF</a:t>
            </a:r>
            <a:r>
              <a:rPr dirty="0"/>
              <a:t> </a:t>
            </a:r>
            <a:r>
              <a:rPr spc="175" dirty="0"/>
              <a:t>VISUAL</a:t>
            </a:r>
            <a:r>
              <a:rPr spc="15" dirty="0"/>
              <a:t> </a:t>
            </a:r>
            <a:r>
              <a:rPr spc="140" dirty="0"/>
              <a:t>DESIGN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71272" y="1709927"/>
            <a:ext cx="2011680" cy="2030095"/>
            <a:chOff x="271272" y="1709927"/>
            <a:chExt cx="2011680" cy="2030095"/>
          </a:xfrm>
        </p:grpSpPr>
        <p:sp>
          <p:nvSpPr>
            <p:cNvPr id="4" name="object 4"/>
            <p:cNvSpPr/>
            <p:nvPr/>
          </p:nvSpPr>
          <p:spPr>
            <a:xfrm>
              <a:off x="271272" y="1709927"/>
              <a:ext cx="2011680" cy="2030095"/>
            </a:xfrm>
            <a:custGeom>
              <a:avLst/>
              <a:gdLst/>
              <a:ahLst/>
              <a:cxnLst/>
              <a:rect l="l" t="t" r="r" b="b"/>
              <a:pathLst>
                <a:path w="2011680" h="2030095">
                  <a:moveTo>
                    <a:pt x="2011679" y="0"/>
                  </a:moveTo>
                  <a:lnTo>
                    <a:pt x="0" y="0"/>
                  </a:lnTo>
                  <a:lnTo>
                    <a:pt x="0" y="2029968"/>
                  </a:lnTo>
                  <a:lnTo>
                    <a:pt x="2011679" y="2029968"/>
                  </a:lnTo>
                  <a:lnTo>
                    <a:pt x="2011679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29412" y="2083295"/>
              <a:ext cx="1584198" cy="1145298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325221" y="2065019"/>
            <a:ext cx="242570" cy="1217930"/>
          </a:xfrm>
          <a:prstGeom prst="rect">
            <a:avLst/>
          </a:prstGeom>
        </p:spPr>
        <p:txBody>
          <a:bodyPr vert="horz" wrap="square" lIns="0" tIns="4572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60"/>
              </a:spcBef>
            </a:pPr>
            <a:r>
              <a:rPr sz="900" spc="-25" dirty="0">
                <a:solidFill>
                  <a:srgbClr val="5F5F5F"/>
                </a:solidFill>
                <a:latin typeface="Arial"/>
                <a:cs typeface="Arial"/>
              </a:rPr>
              <a:t>30%</a:t>
            </a:r>
            <a:endParaRPr sz="9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65"/>
              </a:spcBef>
            </a:pPr>
            <a:r>
              <a:rPr sz="900" spc="-25" dirty="0">
                <a:solidFill>
                  <a:srgbClr val="5F5F5F"/>
                </a:solidFill>
                <a:latin typeface="Arial"/>
                <a:cs typeface="Arial"/>
              </a:rPr>
              <a:t>25%</a:t>
            </a:r>
            <a:endParaRPr sz="9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60"/>
              </a:spcBef>
            </a:pPr>
            <a:r>
              <a:rPr sz="900" spc="-25" dirty="0">
                <a:solidFill>
                  <a:srgbClr val="5F5F5F"/>
                </a:solidFill>
                <a:latin typeface="Arial"/>
                <a:cs typeface="Arial"/>
              </a:rPr>
              <a:t>20%</a:t>
            </a:r>
            <a:endParaRPr sz="9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60"/>
              </a:spcBef>
            </a:pPr>
            <a:r>
              <a:rPr sz="900" spc="-25" dirty="0">
                <a:solidFill>
                  <a:srgbClr val="5F5F5F"/>
                </a:solidFill>
                <a:latin typeface="Arial"/>
                <a:cs typeface="Arial"/>
              </a:rPr>
              <a:t>15%</a:t>
            </a:r>
            <a:endParaRPr sz="9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60"/>
              </a:spcBef>
            </a:pPr>
            <a:r>
              <a:rPr sz="900" spc="-25" dirty="0">
                <a:solidFill>
                  <a:srgbClr val="5F5F5F"/>
                </a:solidFill>
                <a:latin typeface="Arial"/>
                <a:cs typeface="Arial"/>
              </a:rPr>
              <a:t>10%</a:t>
            </a:r>
            <a:endParaRPr sz="900">
              <a:latin typeface="Arial"/>
              <a:cs typeface="Arial"/>
            </a:endParaRPr>
          </a:p>
          <a:p>
            <a:pPr marL="63500">
              <a:lnSpc>
                <a:spcPct val="100000"/>
              </a:lnSpc>
              <a:spcBef>
                <a:spcPts val="260"/>
              </a:spcBef>
            </a:pPr>
            <a:r>
              <a:rPr sz="900" spc="-25" dirty="0">
                <a:solidFill>
                  <a:srgbClr val="5F5F5F"/>
                </a:solidFill>
                <a:latin typeface="Arial"/>
                <a:cs typeface="Arial"/>
              </a:rPr>
              <a:t>5%</a:t>
            </a:r>
            <a:endParaRPr sz="900">
              <a:latin typeface="Arial"/>
              <a:cs typeface="Arial"/>
            </a:endParaRPr>
          </a:p>
          <a:p>
            <a:pPr marL="63500">
              <a:lnSpc>
                <a:spcPct val="100000"/>
              </a:lnSpc>
              <a:spcBef>
                <a:spcPts val="265"/>
              </a:spcBef>
            </a:pPr>
            <a:r>
              <a:rPr sz="900" spc="-25" dirty="0">
                <a:solidFill>
                  <a:srgbClr val="5F5F5F"/>
                </a:solidFill>
                <a:latin typeface="Arial"/>
                <a:cs typeface="Arial"/>
              </a:rPr>
              <a:t>0%</a:t>
            </a:r>
            <a:endParaRPr sz="9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04697" y="3184398"/>
            <a:ext cx="1343660" cy="437515"/>
          </a:xfrm>
          <a:prstGeom prst="rect">
            <a:avLst/>
          </a:prstGeom>
        </p:spPr>
        <p:txBody>
          <a:bodyPr vert="horz" wrap="square" lIns="0" tIns="81280" rIns="0" bIns="0" rtlCol="0">
            <a:spAutoFit/>
          </a:bodyPr>
          <a:lstStyle/>
          <a:p>
            <a:pPr marR="5080" algn="ctr">
              <a:lnSpc>
                <a:spcPct val="100000"/>
              </a:lnSpc>
              <a:spcBef>
                <a:spcPts val="640"/>
              </a:spcBef>
            </a:pPr>
            <a:r>
              <a:rPr sz="900" dirty="0">
                <a:solidFill>
                  <a:srgbClr val="5F5F5F"/>
                </a:solidFill>
                <a:latin typeface="Arial"/>
                <a:cs typeface="Arial"/>
              </a:rPr>
              <a:t>2009</a:t>
            </a:r>
            <a:r>
              <a:rPr sz="900" spc="145" dirty="0">
                <a:solidFill>
                  <a:srgbClr val="5F5F5F"/>
                </a:solidFill>
                <a:latin typeface="Arial"/>
                <a:cs typeface="Arial"/>
              </a:rPr>
              <a:t>  </a:t>
            </a:r>
            <a:r>
              <a:rPr sz="900" dirty="0">
                <a:solidFill>
                  <a:srgbClr val="5F5F5F"/>
                </a:solidFill>
                <a:latin typeface="Arial"/>
                <a:cs typeface="Arial"/>
              </a:rPr>
              <a:t>2010</a:t>
            </a:r>
            <a:r>
              <a:rPr sz="900" spc="160" dirty="0">
                <a:solidFill>
                  <a:srgbClr val="5F5F5F"/>
                </a:solidFill>
                <a:latin typeface="Arial"/>
                <a:cs typeface="Arial"/>
              </a:rPr>
              <a:t>  </a:t>
            </a:r>
            <a:r>
              <a:rPr sz="900" dirty="0">
                <a:solidFill>
                  <a:srgbClr val="5F5F5F"/>
                </a:solidFill>
                <a:latin typeface="Arial"/>
                <a:cs typeface="Arial"/>
              </a:rPr>
              <a:t>2011</a:t>
            </a:r>
            <a:r>
              <a:rPr sz="900" spc="160" dirty="0">
                <a:solidFill>
                  <a:srgbClr val="5F5F5F"/>
                </a:solidFill>
                <a:latin typeface="Arial"/>
                <a:cs typeface="Arial"/>
              </a:rPr>
              <a:t>  </a:t>
            </a:r>
            <a:r>
              <a:rPr sz="900" spc="-20" dirty="0">
                <a:solidFill>
                  <a:srgbClr val="5F5F5F"/>
                </a:solidFill>
                <a:latin typeface="Arial"/>
                <a:cs typeface="Arial"/>
              </a:rPr>
              <a:t>2012</a:t>
            </a:r>
            <a:endParaRPr sz="900">
              <a:latin typeface="Arial"/>
              <a:cs typeface="Arial"/>
            </a:endParaRPr>
          </a:p>
          <a:p>
            <a:pPr marR="5715" algn="ctr">
              <a:lnSpc>
                <a:spcPct val="100000"/>
              </a:lnSpc>
              <a:spcBef>
                <a:spcPts val="545"/>
              </a:spcBef>
            </a:pPr>
            <a:r>
              <a:rPr sz="900" dirty="0">
                <a:solidFill>
                  <a:srgbClr val="5F5F5F"/>
                </a:solidFill>
                <a:latin typeface="Arial"/>
                <a:cs typeface="Arial"/>
              </a:rPr>
              <a:t>%</a:t>
            </a:r>
            <a:r>
              <a:rPr sz="900" spc="-15" dirty="0">
                <a:solidFill>
                  <a:srgbClr val="5F5F5F"/>
                </a:solidFill>
                <a:latin typeface="Arial"/>
                <a:cs typeface="Arial"/>
              </a:rPr>
              <a:t> </a:t>
            </a:r>
            <a:r>
              <a:rPr sz="900" dirty="0">
                <a:solidFill>
                  <a:srgbClr val="5F5F5F"/>
                </a:solidFill>
                <a:latin typeface="Arial"/>
                <a:cs typeface="Arial"/>
              </a:rPr>
              <a:t>Health</a:t>
            </a:r>
            <a:r>
              <a:rPr sz="900" spc="-20" dirty="0">
                <a:solidFill>
                  <a:srgbClr val="5F5F5F"/>
                </a:solidFill>
                <a:latin typeface="Arial"/>
                <a:cs typeface="Arial"/>
              </a:rPr>
              <a:t> </a:t>
            </a:r>
            <a:r>
              <a:rPr sz="900" spc="-10" dirty="0">
                <a:solidFill>
                  <a:srgbClr val="5F5F5F"/>
                </a:solidFill>
                <a:latin typeface="Arial"/>
                <a:cs typeface="Arial"/>
              </a:rPr>
              <a:t>expenditure</a:t>
            </a:r>
            <a:endParaRPr sz="9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08660" y="2318003"/>
            <a:ext cx="1477010" cy="220979"/>
          </a:xfrm>
          <a:custGeom>
            <a:avLst/>
            <a:gdLst/>
            <a:ahLst/>
            <a:cxnLst/>
            <a:rect l="l" t="t" r="r" b="b"/>
            <a:pathLst>
              <a:path w="1477010" h="220980">
                <a:moveTo>
                  <a:pt x="1476743" y="51816"/>
                </a:moveTo>
                <a:lnTo>
                  <a:pt x="1118616" y="51816"/>
                </a:lnTo>
                <a:lnTo>
                  <a:pt x="1118616" y="27432"/>
                </a:lnTo>
                <a:lnTo>
                  <a:pt x="758952" y="27432"/>
                </a:lnTo>
                <a:lnTo>
                  <a:pt x="758952" y="4572"/>
                </a:lnTo>
                <a:lnTo>
                  <a:pt x="400812" y="4572"/>
                </a:lnTo>
                <a:lnTo>
                  <a:pt x="400812" y="0"/>
                </a:lnTo>
                <a:lnTo>
                  <a:pt x="0" y="0"/>
                </a:lnTo>
                <a:lnTo>
                  <a:pt x="0" y="170688"/>
                </a:lnTo>
                <a:lnTo>
                  <a:pt x="359664" y="170688"/>
                </a:lnTo>
                <a:lnTo>
                  <a:pt x="359664" y="173736"/>
                </a:lnTo>
                <a:lnTo>
                  <a:pt x="717804" y="173736"/>
                </a:lnTo>
                <a:lnTo>
                  <a:pt x="717804" y="198120"/>
                </a:lnTo>
                <a:lnTo>
                  <a:pt x="1077468" y="198120"/>
                </a:lnTo>
                <a:lnTo>
                  <a:pt x="1077468" y="220980"/>
                </a:lnTo>
                <a:lnTo>
                  <a:pt x="1476743" y="220980"/>
                </a:lnTo>
                <a:lnTo>
                  <a:pt x="1476743" y="51816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721055" y="2321433"/>
            <a:ext cx="146621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r>
              <a:rPr sz="1350" baseline="3086" dirty="0">
                <a:solidFill>
                  <a:srgbClr val="5F5F5F"/>
                </a:solidFill>
                <a:latin typeface="Arial"/>
                <a:cs typeface="Arial"/>
              </a:rPr>
              <a:t>19.4%</a:t>
            </a:r>
            <a:r>
              <a:rPr sz="1350" spc="22" baseline="3086" dirty="0">
                <a:solidFill>
                  <a:srgbClr val="5F5F5F"/>
                </a:solidFill>
                <a:latin typeface="Arial"/>
                <a:cs typeface="Arial"/>
              </a:rPr>
              <a:t> </a:t>
            </a:r>
            <a:r>
              <a:rPr sz="900" dirty="0">
                <a:solidFill>
                  <a:srgbClr val="5F5F5F"/>
                </a:solidFill>
                <a:latin typeface="Arial"/>
                <a:cs typeface="Arial"/>
              </a:rPr>
              <a:t>19.3%</a:t>
            </a:r>
            <a:r>
              <a:rPr sz="900" spc="15" dirty="0">
                <a:solidFill>
                  <a:srgbClr val="5F5F5F"/>
                </a:solidFill>
                <a:latin typeface="Arial"/>
                <a:cs typeface="Arial"/>
              </a:rPr>
              <a:t> </a:t>
            </a:r>
            <a:r>
              <a:rPr sz="1350" baseline="-12345" dirty="0">
                <a:solidFill>
                  <a:srgbClr val="5F5F5F"/>
                </a:solidFill>
                <a:latin typeface="Arial"/>
                <a:cs typeface="Arial"/>
              </a:rPr>
              <a:t>18.6%</a:t>
            </a:r>
            <a:r>
              <a:rPr sz="1350" spc="15" baseline="-12345" dirty="0">
                <a:solidFill>
                  <a:srgbClr val="5F5F5F"/>
                </a:solidFill>
                <a:latin typeface="Arial"/>
                <a:cs typeface="Arial"/>
              </a:rPr>
              <a:t> </a:t>
            </a:r>
            <a:r>
              <a:rPr sz="1350" spc="-30" baseline="-24691" dirty="0">
                <a:solidFill>
                  <a:srgbClr val="5F5F5F"/>
                </a:solidFill>
                <a:latin typeface="Arial"/>
                <a:cs typeface="Arial"/>
              </a:rPr>
              <a:t>17.9%</a:t>
            </a:r>
            <a:endParaRPr sz="1350" baseline="-24691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36319" y="1783461"/>
            <a:ext cx="49339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0"/>
              </a:spcBef>
            </a:pPr>
            <a:r>
              <a:rPr sz="1050" spc="-10" dirty="0">
                <a:solidFill>
                  <a:srgbClr val="5F5F5F"/>
                </a:solidFill>
                <a:latin typeface="Arial"/>
                <a:cs typeface="Arial"/>
              </a:rPr>
              <a:t>Canada</a:t>
            </a:r>
            <a:endParaRPr sz="105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71272" y="1709927"/>
            <a:ext cx="2011680" cy="2030095"/>
          </a:xfrm>
          <a:custGeom>
            <a:avLst/>
            <a:gdLst/>
            <a:ahLst/>
            <a:cxnLst/>
            <a:rect l="l" t="t" r="r" b="b"/>
            <a:pathLst>
              <a:path w="2011680" h="2030095">
                <a:moveTo>
                  <a:pt x="0" y="2029968"/>
                </a:moveTo>
                <a:lnTo>
                  <a:pt x="2011679" y="2029968"/>
                </a:lnTo>
                <a:lnTo>
                  <a:pt x="2011679" y="0"/>
                </a:lnTo>
                <a:lnTo>
                  <a:pt x="0" y="0"/>
                </a:lnTo>
                <a:lnTo>
                  <a:pt x="0" y="2029968"/>
                </a:lnTo>
                <a:close/>
              </a:path>
            </a:pathLst>
          </a:custGeom>
          <a:ln w="9525">
            <a:solidFill>
              <a:srgbClr val="E7E7E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2" name="object 12"/>
          <p:cNvGrpSpPr/>
          <p:nvPr/>
        </p:nvGrpSpPr>
        <p:grpSpPr>
          <a:xfrm>
            <a:off x="2415539" y="1709927"/>
            <a:ext cx="2011680" cy="2018030"/>
            <a:chOff x="2415539" y="1709927"/>
            <a:chExt cx="2011680" cy="2018030"/>
          </a:xfrm>
        </p:grpSpPr>
        <p:sp>
          <p:nvSpPr>
            <p:cNvPr id="13" name="object 13"/>
            <p:cNvSpPr/>
            <p:nvPr/>
          </p:nvSpPr>
          <p:spPr>
            <a:xfrm>
              <a:off x="2415539" y="1709927"/>
              <a:ext cx="2011680" cy="2018030"/>
            </a:xfrm>
            <a:custGeom>
              <a:avLst/>
              <a:gdLst/>
              <a:ahLst/>
              <a:cxnLst/>
              <a:rect l="l" t="t" r="r" b="b"/>
              <a:pathLst>
                <a:path w="2011679" h="2018029">
                  <a:moveTo>
                    <a:pt x="2011680" y="0"/>
                  </a:moveTo>
                  <a:lnTo>
                    <a:pt x="0" y="0"/>
                  </a:lnTo>
                  <a:lnTo>
                    <a:pt x="0" y="2017776"/>
                  </a:lnTo>
                  <a:lnTo>
                    <a:pt x="2011680" y="2017776"/>
                  </a:lnTo>
                  <a:lnTo>
                    <a:pt x="201168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95015" y="2118359"/>
              <a:ext cx="1509521" cy="1102614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2819399" y="2496311"/>
              <a:ext cx="399415" cy="169545"/>
            </a:xfrm>
            <a:custGeom>
              <a:avLst/>
              <a:gdLst/>
              <a:ahLst/>
              <a:cxnLst/>
              <a:rect l="l" t="t" r="r" b="b"/>
              <a:pathLst>
                <a:path w="399414" h="169544">
                  <a:moveTo>
                    <a:pt x="399288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399288" y="169163"/>
                  </a:lnTo>
                  <a:lnTo>
                    <a:pt x="399288" y="0"/>
                  </a:lnTo>
                  <a:close/>
                </a:path>
              </a:pathLst>
            </a:custGeom>
            <a:solidFill>
              <a:srgbClr val="A6A6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2856610" y="2495803"/>
            <a:ext cx="23622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900" spc="-20" dirty="0">
                <a:solidFill>
                  <a:srgbClr val="5F5F5F"/>
                </a:solidFill>
                <a:latin typeface="Arial"/>
                <a:cs typeface="Arial"/>
              </a:rPr>
              <a:t>14.7</a:t>
            </a:r>
            <a:endParaRPr sz="9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080639" y="2519331"/>
            <a:ext cx="102235" cy="128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994"/>
              </a:lnSpc>
            </a:pPr>
            <a:r>
              <a:rPr sz="900" spc="-50" dirty="0">
                <a:solidFill>
                  <a:srgbClr val="5F5F5F"/>
                </a:solidFill>
                <a:latin typeface="Arial"/>
                <a:cs typeface="Arial"/>
              </a:rPr>
              <a:t>%</a:t>
            </a:r>
            <a:endParaRPr sz="90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3153155" y="2557272"/>
            <a:ext cx="401320" cy="169545"/>
          </a:xfrm>
          <a:custGeom>
            <a:avLst/>
            <a:gdLst/>
            <a:ahLst/>
            <a:cxnLst/>
            <a:rect l="l" t="t" r="r" b="b"/>
            <a:pathLst>
              <a:path w="401320" h="169544">
                <a:moveTo>
                  <a:pt x="400811" y="0"/>
                </a:moveTo>
                <a:lnTo>
                  <a:pt x="0" y="0"/>
                </a:lnTo>
                <a:lnTo>
                  <a:pt x="0" y="169163"/>
                </a:lnTo>
                <a:lnTo>
                  <a:pt x="400811" y="169163"/>
                </a:lnTo>
                <a:lnTo>
                  <a:pt x="400811" y="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3190620" y="2556764"/>
            <a:ext cx="23622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900" spc="-20" dirty="0">
                <a:solidFill>
                  <a:srgbClr val="5F5F5F"/>
                </a:solidFill>
                <a:latin typeface="Arial"/>
                <a:cs typeface="Arial"/>
              </a:rPr>
              <a:t>12.8</a:t>
            </a:r>
            <a:endParaRPr sz="9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414648" y="2580291"/>
            <a:ext cx="102235" cy="128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994"/>
              </a:lnSpc>
            </a:pPr>
            <a:r>
              <a:rPr sz="900" spc="-50" dirty="0">
                <a:solidFill>
                  <a:srgbClr val="5F5F5F"/>
                </a:solidFill>
                <a:latin typeface="Arial"/>
                <a:cs typeface="Arial"/>
              </a:rPr>
              <a:t>%</a:t>
            </a:r>
            <a:endParaRPr sz="900">
              <a:latin typeface="Arial"/>
              <a:cs typeface="Arial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3486911" y="2537460"/>
            <a:ext cx="401320" cy="170815"/>
          </a:xfrm>
          <a:custGeom>
            <a:avLst/>
            <a:gdLst/>
            <a:ahLst/>
            <a:cxnLst/>
            <a:rect l="l" t="t" r="r" b="b"/>
            <a:pathLst>
              <a:path w="401320" h="170814">
                <a:moveTo>
                  <a:pt x="400812" y="0"/>
                </a:moveTo>
                <a:lnTo>
                  <a:pt x="0" y="0"/>
                </a:lnTo>
                <a:lnTo>
                  <a:pt x="0" y="170687"/>
                </a:lnTo>
                <a:lnTo>
                  <a:pt x="400812" y="170687"/>
                </a:lnTo>
                <a:lnTo>
                  <a:pt x="400812" y="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3748785" y="2561114"/>
            <a:ext cx="102235" cy="128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994"/>
              </a:lnSpc>
            </a:pPr>
            <a:r>
              <a:rPr sz="900" spc="-50" dirty="0">
                <a:solidFill>
                  <a:srgbClr val="5F5F5F"/>
                </a:solidFill>
                <a:latin typeface="Arial"/>
                <a:cs typeface="Arial"/>
              </a:rPr>
              <a:t>%</a:t>
            </a:r>
            <a:endParaRPr sz="900">
              <a:latin typeface="Arial"/>
              <a:cs typeface="Arial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3820667" y="2545079"/>
            <a:ext cx="401320" cy="169545"/>
          </a:xfrm>
          <a:custGeom>
            <a:avLst/>
            <a:gdLst/>
            <a:ahLst/>
            <a:cxnLst/>
            <a:rect l="l" t="t" r="r" b="b"/>
            <a:pathLst>
              <a:path w="401320" h="169544">
                <a:moveTo>
                  <a:pt x="400812" y="0"/>
                </a:moveTo>
                <a:lnTo>
                  <a:pt x="0" y="0"/>
                </a:lnTo>
                <a:lnTo>
                  <a:pt x="0" y="169163"/>
                </a:lnTo>
                <a:lnTo>
                  <a:pt x="400812" y="169163"/>
                </a:lnTo>
                <a:lnTo>
                  <a:pt x="400812" y="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3524758" y="2543936"/>
            <a:ext cx="67310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350" baseline="3086" dirty="0">
                <a:solidFill>
                  <a:srgbClr val="5F5F5F"/>
                </a:solidFill>
                <a:latin typeface="Arial"/>
                <a:cs typeface="Arial"/>
              </a:rPr>
              <a:t>13.4</a:t>
            </a:r>
            <a:r>
              <a:rPr sz="1350" spc="277" baseline="3086" dirty="0">
                <a:solidFill>
                  <a:srgbClr val="5F5F5F"/>
                </a:solidFill>
                <a:latin typeface="Arial"/>
                <a:cs typeface="Arial"/>
              </a:rPr>
              <a:t>  </a:t>
            </a:r>
            <a:r>
              <a:rPr sz="900" spc="-10" dirty="0">
                <a:solidFill>
                  <a:srgbClr val="5F5F5F"/>
                </a:solidFill>
                <a:latin typeface="Arial"/>
                <a:cs typeface="Arial"/>
              </a:rPr>
              <a:t>13.2%</a:t>
            </a:r>
            <a:endParaRPr sz="9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2420302" y="1783461"/>
            <a:ext cx="2002155" cy="183261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905" algn="ctr">
              <a:lnSpc>
                <a:spcPct val="100000"/>
              </a:lnSpc>
              <a:spcBef>
                <a:spcPts val="130"/>
              </a:spcBef>
            </a:pPr>
            <a:r>
              <a:rPr sz="1050" spc="-10" dirty="0">
                <a:solidFill>
                  <a:srgbClr val="5F5F5F"/>
                </a:solidFill>
                <a:latin typeface="Arial"/>
                <a:cs typeface="Arial"/>
              </a:rPr>
              <a:t>Singapore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9"/>
              </a:spcBef>
            </a:pPr>
            <a:endParaRPr sz="1050">
              <a:latin typeface="Arial"/>
              <a:cs typeface="Arial"/>
            </a:endParaRPr>
          </a:p>
          <a:p>
            <a:pPr marL="70485">
              <a:lnSpc>
                <a:spcPct val="100000"/>
              </a:lnSpc>
            </a:pPr>
            <a:r>
              <a:rPr sz="900" spc="-25" dirty="0">
                <a:solidFill>
                  <a:srgbClr val="5F5F5F"/>
                </a:solidFill>
                <a:latin typeface="Arial"/>
                <a:cs typeface="Arial"/>
              </a:rPr>
              <a:t>30%</a:t>
            </a:r>
            <a:endParaRPr sz="900">
              <a:latin typeface="Arial"/>
              <a:cs typeface="Arial"/>
            </a:endParaRPr>
          </a:p>
          <a:p>
            <a:pPr marL="70485">
              <a:lnSpc>
                <a:spcPct val="100000"/>
              </a:lnSpc>
              <a:spcBef>
                <a:spcPts val="185"/>
              </a:spcBef>
            </a:pPr>
            <a:r>
              <a:rPr sz="900" spc="-25" dirty="0">
                <a:solidFill>
                  <a:srgbClr val="5F5F5F"/>
                </a:solidFill>
                <a:latin typeface="Arial"/>
                <a:cs typeface="Arial"/>
              </a:rPr>
              <a:t>25%</a:t>
            </a:r>
            <a:endParaRPr sz="900">
              <a:latin typeface="Arial"/>
              <a:cs typeface="Arial"/>
            </a:endParaRPr>
          </a:p>
          <a:p>
            <a:pPr marL="70485">
              <a:lnSpc>
                <a:spcPct val="100000"/>
              </a:lnSpc>
              <a:spcBef>
                <a:spcPts val="180"/>
              </a:spcBef>
            </a:pPr>
            <a:r>
              <a:rPr sz="900" spc="-25" dirty="0">
                <a:solidFill>
                  <a:srgbClr val="5F5F5F"/>
                </a:solidFill>
                <a:latin typeface="Arial"/>
                <a:cs typeface="Arial"/>
              </a:rPr>
              <a:t>20%</a:t>
            </a:r>
            <a:endParaRPr sz="900">
              <a:latin typeface="Arial"/>
              <a:cs typeface="Arial"/>
            </a:endParaRPr>
          </a:p>
          <a:p>
            <a:pPr marL="70485">
              <a:lnSpc>
                <a:spcPct val="100000"/>
              </a:lnSpc>
              <a:spcBef>
                <a:spcPts val="180"/>
              </a:spcBef>
            </a:pPr>
            <a:r>
              <a:rPr sz="900" spc="-25" dirty="0">
                <a:solidFill>
                  <a:srgbClr val="5F5F5F"/>
                </a:solidFill>
                <a:latin typeface="Arial"/>
                <a:cs typeface="Arial"/>
              </a:rPr>
              <a:t>15%</a:t>
            </a:r>
            <a:endParaRPr sz="900">
              <a:latin typeface="Arial"/>
              <a:cs typeface="Arial"/>
            </a:endParaRPr>
          </a:p>
          <a:p>
            <a:pPr marL="70485">
              <a:lnSpc>
                <a:spcPct val="100000"/>
              </a:lnSpc>
              <a:spcBef>
                <a:spcPts val="180"/>
              </a:spcBef>
            </a:pPr>
            <a:r>
              <a:rPr sz="900" spc="-25" dirty="0">
                <a:solidFill>
                  <a:srgbClr val="5F5F5F"/>
                </a:solidFill>
                <a:latin typeface="Arial"/>
                <a:cs typeface="Arial"/>
              </a:rPr>
              <a:t>10%</a:t>
            </a:r>
            <a:endParaRPr sz="900">
              <a:latin typeface="Arial"/>
              <a:cs typeface="Arial"/>
            </a:endParaRPr>
          </a:p>
          <a:p>
            <a:pPr marL="133985">
              <a:lnSpc>
                <a:spcPct val="100000"/>
              </a:lnSpc>
              <a:spcBef>
                <a:spcPts val="185"/>
              </a:spcBef>
            </a:pPr>
            <a:r>
              <a:rPr sz="900" spc="-25" dirty="0">
                <a:solidFill>
                  <a:srgbClr val="5F5F5F"/>
                </a:solidFill>
                <a:latin typeface="Arial"/>
                <a:cs typeface="Arial"/>
              </a:rPr>
              <a:t>5%</a:t>
            </a:r>
            <a:endParaRPr sz="900">
              <a:latin typeface="Arial"/>
              <a:cs typeface="Arial"/>
            </a:endParaRPr>
          </a:p>
          <a:p>
            <a:pPr marL="133985">
              <a:lnSpc>
                <a:spcPts val="1065"/>
              </a:lnSpc>
              <a:spcBef>
                <a:spcPts val="180"/>
              </a:spcBef>
            </a:pPr>
            <a:r>
              <a:rPr sz="900" spc="-25" dirty="0">
                <a:solidFill>
                  <a:srgbClr val="5F5F5F"/>
                </a:solidFill>
                <a:latin typeface="Arial"/>
                <a:cs typeface="Arial"/>
              </a:rPr>
              <a:t>0%</a:t>
            </a:r>
            <a:endParaRPr sz="900">
              <a:latin typeface="Arial"/>
              <a:cs typeface="Arial"/>
            </a:endParaRPr>
          </a:p>
          <a:p>
            <a:pPr marL="437515">
              <a:lnSpc>
                <a:spcPts val="1065"/>
              </a:lnSpc>
            </a:pPr>
            <a:r>
              <a:rPr sz="900" dirty="0">
                <a:solidFill>
                  <a:srgbClr val="5F5F5F"/>
                </a:solidFill>
                <a:latin typeface="Arial"/>
                <a:cs typeface="Arial"/>
              </a:rPr>
              <a:t>2009</a:t>
            </a:r>
            <a:r>
              <a:rPr sz="900" spc="355" dirty="0">
                <a:solidFill>
                  <a:srgbClr val="5F5F5F"/>
                </a:solidFill>
                <a:latin typeface="Arial"/>
                <a:cs typeface="Arial"/>
              </a:rPr>
              <a:t> </a:t>
            </a:r>
            <a:r>
              <a:rPr sz="900" dirty="0">
                <a:solidFill>
                  <a:srgbClr val="5F5F5F"/>
                </a:solidFill>
                <a:latin typeface="Arial"/>
                <a:cs typeface="Arial"/>
              </a:rPr>
              <a:t>2010</a:t>
            </a:r>
            <a:r>
              <a:rPr sz="900" spc="375" dirty="0">
                <a:solidFill>
                  <a:srgbClr val="5F5F5F"/>
                </a:solidFill>
                <a:latin typeface="Arial"/>
                <a:cs typeface="Arial"/>
              </a:rPr>
              <a:t> </a:t>
            </a:r>
            <a:r>
              <a:rPr sz="900" dirty="0">
                <a:solidFill>
                  <a:srgbClr val="5F5F5F"/>
                </a:solidFill>
                <a:latin typeface="Arial"/>
                <a:cs typeface="Arial"/>
              </a:rPr>
              <a:t>2011</a:t>
            </a:r>
            <a:r>
              <a:rPr sz="900" spc="375" dirty="0">
                <a:solidFill>
                  <a:srgbClr val="5F5F5F"/>
                </a:solidFill>
                <a:latin typeface="Arial"/>
                <a:cs typeface="Arial"/>
              </a:rPr>
              <a:t> </a:t>
            </a:r>
            <a:r>
              <a:rPr sz="900" spc="-20" dirty="0">
                <a:solidFill>
                  <a:srgbClr val="5F5F5F"/>
                </a:solidFill>
                <a:latin typeface="Arial"/>
                <a:cs typeface="Arial"/>
              </a:rPr>
              <a:t>2012</a:t>
            </a:r>
            <a:endParaRPr sz="900">
              <a:latin typeface="Arial"/>
              <a:cs typeface="Arial"/>
            </a:endParaRPr>
          </a:p>
          <a:p>
            <a:pPr marL="519430">
              <a:lnSpc>
                <a:spcPct val="100000"/>
              </a:lnSpc>
              <a:spcBef>
                <a:spcPts val="545"/>
              </a:spcBef>
            </a:pPr>
            <a:r>
              <a:rPr sz="900" dirty="0">
                <a:solidFill>
                  <a:srgbClr val="5F5F5F"/>
                </a:solidFill>
                <a:latin typeface="Arial"/>
                <a:cs typeface="Arial"/>
              </a:rPr>
              <a:t>%</a:t>
            </a:r>
            <a:r>
              <a:rPr sz="900" spc="-15" dirty="0">
                <a:solidFill>
                  <a:srgbClr val="5F5F5F"/>
                </a:solidFill>
                <a:latin typeface="Arial"/>
                <a:cs typeface="Arial"/>
              </a:rPr>
              <a:t> </a:t>
            </a:r>
            <a:r>
              <a:rPr sz="900" dirty="0">
                <a:solidFill>
                  <a:srgbClr val="5F5F5F"/>
                </a:solidFill>
                <a:latin typeface="Arial"/>
                <a:cs typeface="Arial"/>
              </a:rPr>
              <a:t>Health</a:t>
            </a:r>
            <a:r>
              <a:rPr sz="900" spc="-20" dirty="0">
                <a:solidFill>
                  <a:srgbClr val="5F5F5F"/>
                </a:solidFill>
                <a:latin typeface="Arial"/>
                <a:cs typeface="Arial"/>
              </a:rPr>
              <a:t> </a:t>
            </a:r>
            <a:r>
              <a:rPr sz="900" spc="-10" dirty="0">
                <a:solidFill>
                  <a:srgbClr val="5F5F5F"/>
                </a:solidFill>
                <a:latin typeface="Arial"/>
                <a:cs typeface="Arial"/>
              </a:rPr>
              <a:t>expenditure</a:t>
            </a:r>
            <a:endParaRPr sz="900">
              <a:latin typeface="Arial"/>
              <a:cs typeface="Arial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2415539" y="1709927"/>
            <a:ext cx="2011680" cy="2018030"/>
          </a:xfrm>
          <a:custGeom>
            <a:avLst/>
            <a:gdLst/>
            <a:ahLst/>
            <a:cxnLst/>
            <a:rect l="l" t="t" r="r" b="b"/>
            <a:pathLst>
              <a:path w="2011679" h="2018029">
                <a:moveTo>
                  <a:pt x="0" y="2017776"/>
                </a:moveTo>
                <a:lnTo>
                  <a:pt x="2011680" y="2017776"/>
                </a:lnTo>
                <a:lnTo>
                  <a:pt x="2011680" y="0"/>
                </a:lnTo>
                <a:lnTo>
                  <a:pt x="0" y="0"/>
                </a:lnTo>
                <a:lnTo>
                  <a:pt x="0" y="2017776"/>
                </a:lnTo>
                <a:close/>
              </a:path>
            </a:pathLst>
          </a:custGeom>
          <a:ln w="9525">
            <a:solidFill>
              <a:srgbClr val="E7E7E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7" name="object 27"/>
          <p:cNvGrpSpPr/>
          <p:nvPr/>
        </p:nvGrpSpPr>
        <p:grpSpPr>
          <a:xfrm>
            <a:off x="271272" y="3854196"/>
            <a:ext cx="2011680" cy="2018030"/>
            <a:chOff x="271272" y="3854196"/>
            <a:chExt cx="2011680" cy="2018030"/>
          </a:xfrm>
        </p:grpSpPr>
        <p:sp>
          <p:nvSpPr>
            <p:cNvPr id="28" name="object 28"/>
            <p:cNvSpPr/>
            <p:nvPr/>
          </p:nvSpPr>
          <p:spPr>
            <a:xfrm>
              <a:off x="271272" y="3854196"/>
              <a:ext cx="2011680" cy="2018030"/>
            </a:xfrm>
            <a:custGeom>
              <a:avLst/>
              <a:gdLst/>
              <a:ahLst/>
              <a:cxnLst/>
              <a:rect l="l" t="t" r="r" b="b"/>
              <a:pathLst>
                <a:path w="2011680" h="2018029">
                  <a:moveTo>
                    <a:pt x="2011679" y="0"/>
                  </a:moveTo>
                  <a:lnTo>
                    <a:pt x="0" y="0"/>
                  </a:lnTo>
                  <a:lnTo>
                    <a:pt x="0" y="2017776"/>
                  </a:lnTo>
                  <a:lnTo>
                    <a:pt x="2011679" y="2017776"/>
                  </a:lnTo>
                  <a:lnTo>
                    <a:pt x="2011679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49224" y="4262615"/>
              <a:ext cx="1512570" cy="1104150"/>
            </a:xfrm>
            <a:prstGeom prst="rect">
              <a:avLst/>
            </a:prstGeom>
          </p:spPr>
        </p:pic>
      </p:grpSp>
      <p:sp>
        <p:nvSpPr>
          <p:cNvPr id="30" name="object 30"/>
          <p:cNvSpPr txBox="1"/>
          <p:nvPr/>
        </p:nvSpPr>
        <p:spPr>
          <a:xfrm>
            <a:off x="704494" y="5323179"/>
            <a:ext cx="1304925" cy="437515"/>
          </a:xfrm>
          <a:prstGeom prst="rect">
            <a:avLst/>
          </a:prstGeom>
        </p:spPr>
        <p:txBody>
          <a:bodyPr vert="horz" wrap="square" lIns="0" tIns="8128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40"/>
              </a:spcBef>
            </a:pPr>
            <a:r>
              <a:rPr sz="900" dirty="0">
                <a:solidFill>
                  <a:srgbClr val="5F5F5F"/>
                </a:solidFill>
                <a:latin typeface="Arial"/>
                <a:cs typeface="Arial"/>
              </a:rPr>
              <a:t>2009</a:t>
            </a:r>
            <a:r>
              <a:rPr sz="900" spc="430" dirty="0">
                <a:solidFill>
                  <a:srgbClr val="5F5F5F"/>
                </a:solidFill>
                <a:latin typeface="Arial"/>
                <a:cs typeface="Arial"/>
              </a:rPr>
              <a:t> </a:t>
            </a:r>
            <a:r>
              <a:rPr sz="900" dirty="0">
                <a:solidFill>
                  <a:srgbClr val="5F5F5F"/>
                </a:solidFill>
                <a:latin typeface="Arial"/>
                <a:cs typeface="Arial"/>
              </a:rPr>
              <a:t>2010</a:t>
            </a:r>
            <a:r>
              <a:rPr sz="900" spc="430" dirty="0">
                <a:solidFill>
                  <a:srgbClr val="5F5F5F"/>
                </a:solidFill>
                <a:latin typeface="Arial"/>
                <a:cs typeface="Arial"/>
              </a:rPr>
              <a:t> </a:t>
            </a:r>
            <a:r>
              <a:rPr sz="900" dirty="0">
                <a:solidFill>
                  <a:srgbClr val="5F5F5F"/>
                </a:solidFill>
                <a:latin typeface="Arial"/>
                <a:cs typeface="Arial"/>
              </a:rPr>
              <a:t>2011</a:t>
            </a:r>
            <a:r>
              <a:rPr sz="900" spc="430" dirty="0">
                <a:solidFill>
                  <a:srgbClr val="5F5F5F"/>
                </a:solidFill>
                <a:latin typeface="Arial"/>
                <a:cs typeface="Arial"/>
              </a:rPr>
              <a:t> </a:t>
            </a:r>
            <a:r>
              <a:rPr sz="900" spc="-20" dirty="0">
                <a:solidFill>
                  <a:srgbClr val="5F5F5F"/>
                </a:solidFill>
                <a:latin typeface="Arial"/>
                <a:cs typeface="Arial"/>
              </a:rPr>
              <a:t>2012</a:t>
            </a:r>
            <a:endParaRPr sz="9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545"/>
              </a:spcBef>
            </a:pPr>
            <a:r>
              <a:rPr sz="900" dirty="0">
                <a:solidFill>
                  <a:srgbClr val="5F5F5F"/>
                </a:solidFill>
                <a:latin typeface="Arial"/>
                <a:cs typeface="Arial"/>
              </a:rPr>
              <a:t>%</a:t>
            </a:r>
            <a:r>
              <a:rPr sz="900" spc="-15" dirty="0">
                <a:solidFill>
                  <a:srgbClr val="5F5F5F"/>
                </a:solidFill>
                <a:latin typeface="Arial"/>
                <a:cs typeface="Arial"/>
              </a:rPr>
              <a:t> </a:t>
            </a:r>
            <a:r>
              <a:rPr sz="900" dirty="0">
                <a:solidFill>
                  <a:srgbClr val="5F5F5F"/>
                </a:solidFill>
                <a:latin typeface="Arial"/>
                <a:cs typeface="Arial"/>
              </a:rPr>
              <a:t>Health</a:t>
            </a:r>
            <a:r>
              <a:rPr sz="900" spc="-20" dirty="0">
                <a:solidFill>
                  <a:srgbClr val="5F5F5F"/>
                </a:solidFill>
                <a:latin typeface="Arial"/>
                <a:cs typeface="Arial"/>
              </a:rPr>
              <a:t> </a:t>
            </a:r>
            <a:r>
              <a:rPr sz="900" spc="-10" dirty="0">
                <a:solidFill>
                  <a:srgbClr val="5F5F5F"/>
                </a:solidFill>
                <a:latin typeface="Arial"/>
                <a:cs typeface="Arial"/>
              </a:rPr>
              <a:t>expenditure</a:t>
            </a:r>
            <a:endParaRPr sz="900"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717804" y="4279391"/>
            <a:ext cx="401320" cy="169545"/>
          </a:xfrm>
          <a:custGeom>
            <a:avLst/>
            <a:gdLst/>
            <a:ahLst/>
            <a:cxnLst/>
            <a:rect l="l" t="t" r="r" b="b"/>
            <a:pathLst>
              <a:path w="401319" h="169545">
                <a:moveTo>
                  <a:pt x="400811" y="0"/>
                </a:moveTo>
                <a:lnTo>
                  <a:pt x="0" y="0"/>
                </a:lnTo>
                <a:lnTo>
                  <a:pt x="0" y="169163"/>
                </a:lnTo>
                <a:lnTo>
                  <a:pt x="400811" y="169163"/>
                </a:lnTo>
                <a:lnTo>
                  <a:pt x="400811" y="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979322" y="4303046"/>
            <a:ext cx="102235" cy="128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994"/>
              </a:lnSpc>
            </a:pPr>
            <a:r>
              <a:rPr sz="900" spc="-50" dirty="0">
                <a:solidFill>
                  <a:srgbClr val="5F5F5F"/>
                </a:solidFill>
                <a:latin typeface="Arial"/>
                <a:cs typeface="Arial"/>
              </a:rPr>
              <a:t>%</a:t>
            </a:r>
            <a:endParaRPr sz="900">
              <a:latin typeface="Arial"/>
              <a:cs typeface="Arial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1059180" y="4270247"/>
            <a:ext cx="401320" cy="169545"/>
          </a:xfrm>
          <a:custGeom>
            <a:avLst/>
            <a:gdLst/>
            <a:ahLst/>
            <a:cxnLst/>
            <a:rect l="l" t="t" r="r" b="b"/>
            <a:pathLst>
              <a:path w="401319" h="169545">
                <a:moveTo>
                  <a:pt x="400812" y="0"/>
                </a:moveTo>
                <a:lnTo>
                  <a:pt x="0" y="0"/>
                </a:lnTo>
                <a:lnTo>
                  <a:pt x="0" y="169163"/>
                </a:lnTo>
                <a:lnTo>
                  <a:pt x="400812" y="169163"/>
                </a:lnTo>
                <a:lnTo>
                  <a:pt x="400812" y="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333552" y="4256404"/>
            <a:ext cx="999490" cy="1165225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80"/>
              </a:spcBef>
              <a:tabLst>
                <a:tab pos="421640" algn="l"/>
              </a:tabLst>
            </a:pPr>
            <a:r>
              <a:rPr sz="1350" spc="-37" baseline="3086" dirty="0">
                <a:solidFill>
                  <a:srgbClr val="5F5F5F"/>
                </a:solidFill>
                <a:latin typeface="Arial"/>
                <a:cs typeface="Arial"/>
              </a:rPr>
              <a:t>30%</a:t>
            </a:r>
            <a:r>
              <a:rPr sz="1350" baseline="3086" dirty="0">
                <a:solidFill>
                  <a:srgbClr val="5F5F5F"/>
                </a:solidFill>
                <a:latin typeface="Arial"/>
                <a:cs typeface="Arial"/>
              </a:rPr>
              <a:t>	</a:t>
            </a:r>
            <a:r>
              <a:rPr sz="900" dirty="0">
                <a:solidFill>
                  <a:srgbClr val="5F5F5F"/>
                </a:solidFill>
                <a:latin typeface="Arial"/>
                <a:cs typeface="Arial"/>
              </a:rPr>
              <a:t>25.6</a:t>
            </a:r>
            <a:r>
              <a:rPr sz="900" spc="215" dirty="0">
                <a:solidFill>
                  <a:srgbClr val="5F5F5F"/>
                </a:solidFill>
                <a:latin typeface="Arial"/>
                <a:cs typeface="Arial"/>
              </a:rPr>
              <a:t>  </a:t>
            </a:r>
            <a:r>
              <a:rPr sz="1350" spc="-30" baseline="6172" dirty="0">
                <a:solidFill>
                  <a:srgbClr val="5F5F5F"/>
                </a:solidFill>
                <a:latin typeface="Arial"/>
                <a:cs typeface="Arial"/>
              </a:rPr>
              <a:t>25.9</a:t>
            </a:r>
            <a:endParaRPr sz="1350" baseline="6172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sz="900" spc="-25" dirty="0">
                <a:solidFill>
                  <a:srgbClr val="5F5F5F"/>
                </a:solidFill>
                <a:latin typeface="Arial"/>
                <a:cs typeface="Arial"/>
              </a:rPr>
              <a:t>25%</a:t>
            </a:r>
            <a:endParaRPr sz="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15"/>
              </a:spcBef>
            </a:pPr>
            <a:r>
              <a:rPr sz="900" spc="-25" dirty="0">
                <a:solidFill>
                  <a:srgbClr val="5F5F5F"/>
                </a:solidFill>
                <a:latin typeface="Arial"/>
                <a:cs typeface="Arial"/>
              </a:rPr>
              <a:t>20%</a:t>
            </a:r>
            <a:endParaRPr sz="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04"/>
              </a:spcBef>
            </a:pPr>
            <a:r>
              <a:rPr sz="900" spc="-25" dirty="0">
                <a:solidFill>
                  <a:srgbClr val="5F5F5F"/>
                </a:solidFill>
                <a:latin typeface="Arial"/>
                <a:cs typeface="Arial"/>
              </a:rPr>
              <a:t>15%</a:t>
            </a:r>
            <a:endParaRPr sz="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15"/>
              </a:spcBef>
            </a:pPr>
            <a:r>
              <a:rPr sz="900" spc="-25" dirty="0">
                <a:solidFill>
                  <a:srgbClr val="5F5F5F"/>
                </a:solidFill>
                <a:latin typeface="Arial"/>
                <a:cs typeface="Arial"/>
              </a:rPr>
              <a:t>10%</a:t>
            </a:r>
            <a:endParaRPr sz="900">
              <a:latin typeface="Arial"/>
              <a:cs typeface="Arial"/>
            </a:endParaRPr>
          </a:p>
          <a:p>
            <a:pPr marL="76200">
              <a:lnSpc>
                <a:spcPct val="100000"/>
              </a:lnSpc>
              <a:spcBef>
                <a:spcPts val="204"/>
              </a:spcBef>
            </a:pPr>
            <a:r>
              <a:rPr sz="900" spc="-25" dirty="0">
                <a:solidFill>
                  <a:srgbClr val="5F5F5F"/>
                </a:solidFill>
                <a:latin typeface="Arial"/>
                <a:cs typeface="Arial"/>
              </a:rPr>
              <a:t>5%</a:t>
            </a:r>
            <a:endParaRPr sz="900">
              <a:latin typeface="Arial"/>
              <a:cs typeface="Arial"/>
            </a:endParaRPr>
          </a:p>
          <a:p>
            <a:pPr marL="76200">
              <a:lnSpc>
                <a:spcPct val="100000"/>
              </a:lnSpc>
              <a:spcBef>
                <a:spcPts val="215"/>
              </a:spcBef>
            </a:pPr>
            <a:r>
              <a:rPr sz="900" spc="-25" dirty="0">
                <a:solidFill>
                  <a:srgbClr val="5F5F5F"/>
                </a:solidFill>
                <a:latin typeface="Arial"/>
                <a:cs typeface="Arial"/>
              </a:rPr>
              <a:t>0%</a:t>
            </a:r>
            <a:endParaRPr sz="90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321053" y="4293267"/>
            <a:ext cx="102235" cy="128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994"/>
              </a:lnSpc>
            </a:pPr>
            <a:r>
              <a:rPr sz="900" spc="-50" dirty="0">
                <a:solidFill>
                  <a:srgbClr val="5F5F5F"/>
                </a:solidFill>
                <a:latin typeface="Arial"/>
                <a:cs typeface="Arial"/>
              </a:rPr>
              <a:t>%</a:t>
            </a:r>
            <a:endParaRPr sz="900">
              <a:latin typeface="Arial"/>
              <a:cs typeface="Arial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1402080" y="4296155"/>
            <a:ext cx="399415" cy="169545"/>
          </a:xfrm>
          <a:custGeom>
            <a:avLst/>
            <a:gdLst/>
            <a:ahLst/>
            <a:cxnLst/>
            <a:rect l="l" t="t" r="r" b="b"/>
            <a:pathLst>
              <a:path w="399414" h="169545">
                <a:moveTo>
                  <a:pt x="399288" y="0"/>
                </a:moveTo>
                <a:lnTo>
                  <a:pt x="0" y="0"/>
                </a:lnTo>
                <a:lnTo>
                  <a:pt x="0" y="169164"/>
                </a:lnTo>
                <a:lnTo>
                  <a:pt x="399288" y="169164"/>
                </a:lnTo>
                <a:lnTo>
                  <a:pt x="399288" y="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1425955" y="4295902"/>
            <a:ext cx="24892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0" dirty="0">
                <a:solidFill>
                  <a:srgbClr val="5F5F5F"/>
                </a:solidFill>
                <a:latin typeface="Arial"/>
                <a:cs typeface="Arial"/>
              </a:rPr>
              <a:t>25.1</a:t>
            </a:r>
            <a:endParaRPr sz="900"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1662683" y="4319429"/>
            <a:ext cx="102235" cy="128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994"/>
              </a:lnSpc>
            </a:pPr>
            <a:r>
              <a:rPr sz="900" spc="-50" dirty="0">
                <a:solidFill>
                  <a:srgbClr val="5F5F5F"/>
                </a:solidFill>
                <a:latin typeface="Arial"/>
                <a:cs typeface="Arial"/>
              </a:rPr>
              <a:t>%</a:t>
            </a:r>
            <a:endParaRPr sz="900">
              <a:latin typeface="Arial"/>
              <a:cs typeface="Arial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1743455" y="4335779"/>
            <a:ext cx="399415" cy="169545"/>
          </a:xfrm>
          <a:custGeom>
            <a:avLst/>
            <a:gdLst/>
            <a:ahLst/>
            <a:cxnLst/>
            <a:rect l="l" t="t" r="r" b="b"/>
            <a:pathLst>
              <a:path w="399414" h="169545">
                <a:moveTo>
                  <a:pt x="399288" y="0"/>
                </a:moveTo>
                <a:lnTo>
                  <a:pt x="0" y="0"/>
                </a:lnTo>
                <a:lnTo>
                  <a:pt x="0" y="169164"/>
                </a:lnTo>
                <a:lnTo>
                  <a:pt x="399288" y="169164"/>
                </a:lnTo>
                <a:lnTo>
                  <a:pt x="399288" y="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1767967" y="4335271"/>
            <a:ext cx="35115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10" dirty="0">
                <a:solidFill>
                  <a:srgbClr val="5F5F5F"/>
                </a:solidFill>
                <a:latin typeface="Arial"/>
                <a:cs typeface="Arial"/>
              </a:rPr>
              <a:t>23.9%</a:t>
            </a:r>
            <a:endParaRPr sz="900">
              <a:latin typeface="Arial"/>
              <a:cs typeface="Arial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852932" y="3928617"/>
            <a:ext cx="848994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dirty="0">
                <a:solidFill>
                  <a:srgbClr val="5F5F5F"/>
                </a:solidFill>
                <a:latin typeface="Arial"/>
                <a:cs typeface="Arial"/>
              </a:rPr>
              <a:t>United</a:t>
            </a:r>
            <a:r>
              <a:rPr sz="1050" spc="65" dirty="0">
                <a:solidFill>
                  <a:srgbClr val="5F5F5F"/>
                </a:solidFill>
                <a:latin typeface="Arial"/>
                <a:cs typeface="Arial"/>
              </a:rPr>
              <a:t> </a:t>
            </a:r>
            <a:r>
              <a:rPr sz="1050" spc="-10" dirty="0">
                <a:solidFill>
                  <a:srgbClr val="5F5F5F"/>
                </a:solidFill>
                <a:latin typeface="Arial"/>
                <a:cs typeface="Arial"/>
              </a:rPr>
              <a:t>States</a:t>
            </a:r>
            <a:endParaRPr sz="1050">
              <a:latin typeface="Arial"/>
              <a:cs typeface="Arial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271272" y="3854196"/>
            <a:ext cx="2011680" cy="2018030"/>
          </a:xfrm>
          <a:custGeom>
            <a:avLst/>
            <a:gdLst/>
            <a:ahLst/>
            <a:cxnLst/>
            <a:rect l="l" t="t" r="r" b="b"/>
            <a:pathLst>
              <a:path w="2011680" h="2018029">
                <a:moveTo>
                  <a:pt x="0" y="2017776"/>
                </a:moveTo>
                <a:lnTo>
                  <a:pt x="2011679" y="2017776"/>
                </a:lnTo>
                <a:lnTo>
                  <a:pt x="2011679" y="0"/>
                </a:lnTo>
                <a:lnTo>
                  <a:pt x="0" y="0"/>
                </a:lnTo>
                <a:lnTo>
                  <a:pt x="0" y="2017776"/>
                </a:lnTo>
                <a:close/>
              </a:path>
            </a:pathLst>
          </a:custGeom>
          <a:ln w="9525">
            <a:solidFill>
              <a:srgbClr val="E7E7E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3" name="object 43"/>
          <p:cNvGrpSpPr/>
          <p:nvPr/>
        </p:nvGrpSpPr>
        <p:grpSpPr>
          <a:xfrm>
            <a:off x="2415539" y="3854196"/>
            <a:ext cx="2011680" cy="2018030"/>
            <a:chOff x="2415539" y="3854196"/>
            <a:chExt cx="2011680" cy="2018030"/>
          </a:xfrm>
        </p:grpSpPr>
        <p:sp>
          <p:nvSpPr>
            <p:cNvPr id="44" name="object 44"/>
            <p:cNvSpPr/>
            <p:nvPr/>
          </p:nvSpPr>
          <p:spPr>
            <a:xfrm>
              <a:off x="2415539" y="3854196"/>
              <a:ext cx="2011680" cy="2018030"/>
            </a:xfrm>
            <a:custGeom>
              <a:avLst/>
              <a:gdLst/>
              <a:ahLst/>
              <a:cxnLst/>
              <a:rect l="l" t="t" r="r" b="b"/>
              <a:pathLst>
                <a:path w="2011679" h="2018029">
                  <a:moveTo>
                    <a:pt x="2011680" y="0"/>
                  </a:moveTo>
                  <a:lnTo>
                    <a:pt x="0" y="0"/>
                  </a:lnTo>
                  <a:lnTo>
                    <a:pt x="0" y="2017776"/>
                  </a:lnTo>
                  <a:lnTo>
                    <a:pt x="2011680" y="2017776"/>
                  </a:lnTo>
                  <a:lnTo>
                    <a:pt x="201168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5" name="object 4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795015" y="4262615"/>
              <a:ext cx="1509521" cy="1104150"/>
            </a:xfrm>
            <a:prstGeom prst="rect">
              <a:avLst/>
            </a:prstGeom>
          </p:spPr>
        </p:pic>
      </p:grpSp>
      <p:sp>
        <p:nvSpPr>
          <p:cNvPr id="46" name="object 46"/>
          <p:cNvSpPr txBox="1"/>
          <p:nvPr/>
        </p:nvSpPr>
        <p:spPr>
          <a:xfrm>
            <a:off x="2478404" y="4275328"/>
            <a:ext cx="255270" cy="1146810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80"/>
              </a:spcBef>
            </a:pPr>
            <a:r>
              <a:rPr sz="900" spc="-25" dirty="0">
                <a:solidFill>
                  <a:srgbClr val="5F5F5F"/>
                </a:solidFill>
                <a:latin typeface="Arial"/>
                <a:cs typeface="Arial"/>
              </a:rPr>
              <a:t>30%</a:t>
            </a:r>
            <a:endParaRPr sz="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sz="900" spc="-25" dirty="0">
                <a:solidFill>
                  <a:srgbClr val="5F5F5F"/>
                </a:solidFill>
                <a:latin typeface="Arial"/>
                <a:cs typeface="Arial"/>
              </a:rPr>
              <a:t>25%</a:t>
            </a:r>
            <a:endParaRPr sz="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sz="900" spc="-25" dirty="0">
                <a:solidFill>
                  <a:srgbClr val="5F5F5F"/>
                </a:solidFill>
                <a:latin typeface="Arial"/>
                <a:cs typeface="Arial"/>
              </a:rPr>
              <a:t>20%</a:t>
            </a:r>
            <a:endParaRPr sz="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sz="900" spc="-25" dirty="0">
                <a:solidFill>
                  <a:srgbClr val="5F5F5F"/>
                </a:solidFill>
                <a:latin typeface="Arial"/>
                <a:cs typeface="Arial"/>
              </a:rPr>
              <a:t>15%</a:t>
            </a:r>
            <a:endParaRPr sz="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sz="900" spc="-25" dirty="0">
                <a:solidFill>
                  <a:srgbClr val="5F5F5F"/>
                </a:solidFill>
                <a:latin typeface="Arial"/>
                <a:cs typeface="Arial"/>
              </a:rPr>
              <a:t>10%</a:t>
            </a:r>
            <a:endParaRPr sz="900">
              <a:latin typeface="Arial"/>
              <a:cs typeface="Arial"/>
            </a:endParaRPr>
          </a:p>
          <a:p>
            <a:pPr marL="75565">
              <a:lnSpc>
                <a:spcPct val="100000"/>
              </a:lnSpc>
              <a:spcBef>
                <a:spcPts val="180"/>
              </a:spcBef>
            </a:pPr>
            <a:r>
              <a:rPr sz="900" spc="-25" dirty="0">
                <a:solidFill>
                  <a:srgbClr val="5F5F5F"/>
                </a:solidFill>
                <a:latin typeface="Arial"/>
                <a:cs typeface="Arial"/>
              </a:rPr>
              <a:t>5%</a:t>
            </a:r>
            <a:endParaRPr sz="900">
              <a:latin typeface="Arial"/>
              <a:cs typeface="Arial"/>
            </a:endParaRPr>
          </a:p>
          <a:p>
            <a:pPr marL="75565">
              <a:lnSpc>
                <a:spcPct val="100000"/>
              </a:lnSpc>
              <a:spcBef>
                <a:spcPts val="180"/>
              </a:spcBef>
            </a:pPr>
            <a:r>
              <a:rPr sz="900" spc="-25" dirty="0">
                <a:solidFill>
                  <a:srgbClr val="5F5F5F"/>
                </a:solidFill>
                <a:latin typeface="Arial"/>
                <a:cs typeface="Arial"/>
              </a:rPr>
              <a:t>0%</a:t>
            </a:r>
            <a:endParaRPr sz="900">
              <a:latin typeface="Arial"/>
              <a:cs typeface="Arial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2845435" y="5323840"/>
            <a:ext cx="1282065" cy="437515"/>
          </a:xfrm>
          <a:prstGeom prst="rect">
            <a:avLst/>
          </a:prstGeom>
        </p:spPr>
        <p:txBody>
          <a:bodyPr vert="horz" wrap="square" lIns="0" tIns="8128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40"/>
              </a:spcBef>
            </a:pPr>
            <a:r>
              <a:rPr sz="900" dirty="0">
                <a:solidFill>
                  <a:srgbClr val="5F5F5F"/>
                </a:solidFill>
                <a:latin typeface="Arial"/>
                <a:cs typeface="Arial"/>
              </a:rPr>
              <a:t>2009</a:t>
            </a:r>
            <a:r>
              <a:rPr sz="900" spc="355" dirty="0">
                <a:solidFill>
                  <a:srgbClr val="5F5F5F"/>
                </a:solidFill>
                <a:latin typeface="Arial"/>
                <a:cs typeface="Arial"/>
              </a:rPr>
              <a:t> </a:t>
            </a:r>
            <a:r>
              <a:rPr sz="900" dirty="0">
                <a:solidFill>
                  <a:srgbClr val="5F5F5F"/>
                </a:solidFill>
                <a:latin typeface="Arial"/>
                <a:cs typeface="Arial"/>
              </a:rPr>
              <a:t>2010</a:t>
            </a:r>
            <a:r>
              <a:rPr sz="900" spc="375" dirty="0">
                <a:solidFill>
                  <a:srgbClr val="5F5F5F"/>
                </a:solidFill>
                <a:latin typeface="Arial"/>
                <a:cs typeface="Arial"/>
              </a:rPr>
              <a:t> </a:t>
            </a:r>
            <a:r>
              <a:rPr sz="900" dirty="0">
                <a:solidFill>
                  <a:srgbClr val="5F5F5F"/>
                </a:solidFill>
                <a:latin typeface="Arial"/>
                <a:cs typeface="Arial"/>
              </a:rPr>
              <a:t>2011</a:t>
            </a:r>
            <a:r>
              <a:rPr sz="900" spc="375" dirty="0">
                <a:solidFill>
                  <a:srgbClr val="5F5F5F"/>
                </a:solidFill>
                <a:latin typeface="Arial"/>
                <a:cs typeface="Arial"/>
              </a:rPr>
              <a:t> </a:t>
            </a:r>
            <a:r>
              <a:rPr sz="900" spc="-20" dirty="0">
                <a:solidFill>
                  <a:srgbClr val="5F5F5F"/>
                </a:solidFill>
                <a:latin typeface="Arial"/>
                <a:cs typeface="Arial"/>
              </a:rPr>
              <a:t>2012</a:t>
            </a:r>
            <a:endParaRPr sz="9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540"/>
              </a:spcBef>
            </a:pPr>
            <a:r>
              <a:rPr sz="900" dirty="0">
                <a:solidFill>
                  <a:srgbClr val="5F5F5F"/>
                </a:solidFill>
                <a:latin typeface="Arial"/>
                <a:cs typeface="Arial"/>
              </a:rPr>
              <a:t>%</a:t>
            </a:r>
            <a:r>
              <a:rPr sz="900" spc="-15" dirty="0">
                <a:solidFill>
                  <a:srgbClr val="5F5F5F"/>
                </a:solidFill>
                <a:latin typeface="Arial"/>
                <a:cs typeface="Arial"/>
              </a:rPr>
              <a:t> </a:t>
            </a:r>
            <a:r>
              <a:rPr sz="900" dirty="0">
                <a:solidFill>
                  <a:srgbClr val="5F5F5F"/>
                </a:solidFill>
                <a:latin typeface="Arial"/>
                <a:cs typeface="Arial"/>
              </a:rPr>
              <a:t>Health</a:t>
            </a:r>
            <a:r>
              <a:rPr sz="900" spc="-20" dirty="0">
                <a:solidFill>
                  <a:srgbClr val="5F5F5F"/>
                </a:solidFill>
                <a:latin typeface="Arial"/>
                <a:cs typeface="Arial"/>
              </a:rPr>
              <a:t> </a:t>
            </a:r>
            <a:r>
              <a:rPr sz="900" spc="-10" dirty="0">
                <a:solidFill>
                  <a:srgbClr val="5F5F5F"/>
                </a:solidFill>
                <a:latin typeface="Arial"/>
                <a:cs typeface="Arial"/>
              </a:rPr>
              <a:t>expenditure</a:t>
            </a:r>
            <a:endParaRPr sz="900">
              <a:latin typeface="Arial"/>
              <a:cs typeface="Arial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2819400" y="4581144"/>
            <a:ext cx="399415" cy="169545"/>
          </a:xfrm>
          <a:custGeom>
            <a:avLst/>
            <a:gdLst/>
            <a:ahLst/>
            <a:cxnLst/>
            <a:rect l="l" t="t" r="r" b="b"/>
            <a:pathLst>
              <a:path w="399414" h="169545">
                <a:moveTo>
                  <a:pt x="399288" y="0"/>
                </a:moveTo>
                <a:lnTo>
                  <a:pt x="0" y="0"/>
                </a:lnTo>
                <a:lnTo>
                  <a:pt x="0" y="169163"/>
                </a:lnTo>
                <a:lnTo>
                  <a:pt x="399288" y="169163"/>
                </a:lnTo>
                <a:lnTo>
                  <a:pt x="399288" y="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 txBox="1"/>
          <p:nvPr/>
        </p:nvSpPr>
        <p:spPr>
          <a:xfrm>
            <a:off x="2843910" y="4580001"/>
            <a:ext cx="24892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0" dirty="0">
                <a:solidFill>
                  <a:srgbClr val="5F5F5F"/>
                </a:solidFill>
                <a:latin typeface="Arial"/>
                <a:cs typeface="Arial"/>
              </a:rPr>
              <a:t>16.6</a:t>
            </a:r>
            <a:endParaRPr sz="900">
              <a:latin typeface="Arial"/>
              <a:cs typeface="Arial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3080639" y="4603528"/>
            <a:ext cx="102235" cy="128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994"/>
              </a:lnSpc>
            </a:pPr>
            <a:r>
              <a:rPr sz="900" spc="-50" dirty="0">
                <a:solidFill>
                  <a:srgbClr val="5F5F5F"/>
                </a:solidFill>
                <a:latin typeface="Arial"/>
                <a:cs typeface="Arial"/>
              </a:rPr>
              <a:t>%</a:t>
            </a:r>
            <a:endParaRPr sz="900">
              <a:latin typeface="Arial"/>
              <a:cs typeface="Arial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3153155" y="4593335"/>
            <a:ext cx="401320" cy="169545"/>
          </a:xfrm>
          <a:custGeom>
            <a:avLst/>
            <a:gdLst/>
            <a:ahLst/>
            <a:cxnLst/>
            <a:rect l="l" t="t" r="r" b="b"/>
            <a:pathLst>
              <a:path w="401320" h="169545">
                <a:moveTo>
                  <a:pt x="400811" y="0"/>
                </a:moveTo>
                <a:lnTo>
                  <a:pt x="0" y="0"/>
                </a:lnTo>
                <a:lnTo>
                  <a:pt x="0" y="169163"/>
                </a:lnTo>
                <a:lnTo>
                  <a:pt x="400811" y="169163"/>
                </a:lnTo>
                <a:lnTo>
                  <a:pt x="400811" y="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 txBox="1"/>
          <p:nvPr/>
        </p:nvSpPr>
        <p:spPr>
          <a:xfrm>
            <a:off x="3177920" y="4592828"/>
            <a:ext cx="24892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0" dirty="0">
                <a:solidFill>
                  <a:srgbClr val="5F5F5F"/>
                </a:solidFill>
                <a:latin typeface="Arial"/>
                <a:cs typeface="Arial"/>
              </a:rPr>
              <a:t>16.2</a:t>
            </a:r>
            <a:endParaRPr sz="900">
              <a:latin typeface="Arial"/>
              <a:cs typeface="Arial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3414648" y="4616355"/>
            <a:ext cx="102235" cy="128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994"/>
              </a:lnSpc>
            </a:pPr>
            <a:r>
              <a:rPr sz="900" spc="-50" dirty="0">
                <a:solidFill>
                  <a:srgbClr val="5F5F5F"/>
                </a:solidFill>
                <a:latin typeface="Arial"/>
                <a:cs typeface="Arial"/>
              </a:rPr>
              <a:t>%</a:t>
            </a:r>
            <a:endParaRPr sz="900">
              <a:latin typeface="Arial"/>
              <a:cs typeface="Arial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3486911" y="4663440"/>
            <a:ext cx="401320" cy="169545"/>
          </a:xfrm>
          <a:custGeom>
            <a:avLst/>
            <a:gdLst/>
            <a:ahLst/>
            <a:cxnLst/>
            <a:rect l="l" t="t" r="r" b="b"/>
            <a:pathLst>
              <a:path w="401320" h="169545">
                <a:moveTo>
                  <a:pt x="400812" y="0"/>
                </a:moveTo>
                <a:lnTo>
                  <a:pt x="0" y="0"/>
                </a:lnTo>
                <a:lnTo>
                  <a:pt x="0" y="169163"/>
                </a:lnTo>
                <a:lnTo>
                  <a:pt x="400812" y="169163"/>
                </a:lnTo>
                <a:lnTo>
                  <a:pt x="400812" y="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 txBox="1"/>
          <p:nvPr/>
        </p:nvSpPr>
        <p:spPr>
          <a:xfrm>
            <a:off x="3512058" y="4663567"/>
            <a:ext cx="24892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0" dirty="0">
                <a:solidFill>
                  <a:srgbClr val="5F5F5F"/>
                </a:solidFill>
                <a:latin typeface="Arial"/>
                <a:cs typeface="Arial"/>
              </a:rPr>
              <a:t>14.0</a:t>
            </a:r>
            <a:endParaRPr sz="900">
              <a:latin typeface="Arial"/>
              <a:cs typeface="Arial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3748785" y="4687094"/>
            <a:ext cx="102235" cy="128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994"/>
              </a:lnSpc>
            </a:pPr>
            <a:r>
              <a:rPr sz="900" spc="-50" dirty="0">
                <a:solidFill>
                  <a:srgbClr val="5F5F5F"/>
                </a:solidFill>
                <a:latin typeface="Arial"/>
                <a:cs typeface="Arial"/>
              </a:rPr>
              <a:t>%</a:t>
            </a:r>
            <a:endParaRPr sz="900">
              <a:latin typeface="Arial"/>
              <a:cs typeface="Arial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3820667" y="4602479"/>
            <a:ext cx="401320" cy="169545"/>
          </a:xfrm>
          <a:custGeom>
            <a:avLst/>
            <a:gdLst/>
            <a:ahLst/>
            <a:cxnLst/>
            <a:rect l="l" t="t" r="r" b="b"/>
            <a:pathLst>
              <a:path w="401320" h="169545">
                <a:moveTo>
                  <a:pt x="400812" y="0"/>
                </a:moveTo>
                <a:lnTo>
                  <a:pt x="0" y="0"/>
                </a:lnTo>
                <a:lnTo>
                  <a:pt x="0" y="169164"/>
                </a:lnTo>
                <a:lnTo>
                  <a:pt x="400812" y="169164"/>
                </a:lnTo>
                <a:lnTo>
                  <a:pt x="400812" y="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 txBox="1"/>
          <p:nvPr/>
        </p:nvSpPr>
        <p:spPr>
          <a:xfrm>
            <a:off x="3846321" y="4602607"/>
            <a:ext cx="35115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10" dirty="0">
                <a:solidFill>
                  <a:srgbClr val="5F5F5F"/>
                </a:solidFill>
                <a:latin typeface="Arial"/>
                <a:cs typeface="Arial"/>
              </a:rPr>
              <a:t>15.9%</a:t>
            </a:r>
            <a:endParaRPr sz="900">
              <a:latin typeface="Arial"/>
              <a:cs typeface="Arial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3259582" y="3928617"/>
            <a:ext cx="32321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-10" dirty="0">
                <a:solidFill>
                  <a:srgbClr val="5F5F5F"/>
                </a:solidFill>
                <a:latin typeface="Arial"/>
                <a:cs typeface="Arial"/>
              </a:rPr>
              <a:t>India</a:t>
            </a:r>
            <a:endParaRPr sz="1050">
              <a:latin typeface="Arial"/>
              <a:cs typeface="Arial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2415539" y="3854196"/>
            <a:ext cx="2011680" cy="2018030"/>
          </a:xfrm>
          <a:custGeom>
            <a:avLst/>
            <a:gdLst/>
            <a:ahLst/>
            <a:cxnLst/>
            <a:rect l="l" t="t" r="r" b="b"/>
            <a:pathLst>
              <a:path w="2011679" h="2018029">
                <a:moveTo>
                  <a:pt x="0" y="2017776"/>
                </a:moveTo>
                <a:lnTo>
                  <a:pt x="2011680" y="2017776"/>
                </a:lnTo>
                <a:lnTo>
                  <a:pt x="2011680" y="0"/>
                </a:lnTo>
                <a:lnTo>
                  <a:pt x="0" y="0"/>
                </a:lnTo>
                <a:lnTo>
                  <a:pt x="0" y="2017776"/>
                </a:lnTo>
                <a:close/>
              </a:path>
            </a:pathLst>
          </a:custGeom>
          <a:ln w="9525">
            <a:solidFill>
              <a:srgbClr val="E7E7E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5036820" y="2488692"/>
            <a:ext cx="165100" cy="739140"/>
          </a:xfrm>
          <a:custGeom>
            <a:avLst/>
            <a:gdLst/>
            <a:ahLst/>
            <a:cxnLst/>
            <a:rect l="l" t="t" r="r" b="b"/>
            <a:pathLst>
              <a:path w="165100" h="739139">
                <a:moveTo>
                  <a:pt x="164591" y="0"/>
                </a:moveTo>
                <a:lnTo>
                  <a:pt x="0" y="0"/>
                </a:lnTo>
                <a:lnTo>
                  <a:pt x="0" y="739140"/>
                </a:lnTo>
                <a:lnTo>
                  <a:pt x="164591" y="739140"/>
                </a:lnTo>
                <a:lnTo>
                  <a:pt x="164591" y="0"/>
                </a:lnTo>
                <a:close/>
              </a:path>
            </a:pathLst>
          </a:custGeom>
          <a:solidFill>
            <a:srgbClr val="0A976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5448300" y="2491739"/>
            <a:ext cx="165100" cy="736600"/>
          </a:xfrm>
          <a:custGeom>
            <a:avLst/>
            <a:gdLst/>
            <a:ahLst/>
            <a:cxnLst/>
            <a:rect l="l" t="t" r="r" b="b"/>
            <a:pathLst>
              <a:path w="165100" h="736600">
                <a:moveTo>
                  <a:pt x="164591" y="0"/>
                </a:moveTo>
                <a:lnTo>
                  <a:pt x="0" y="0"/>
                </a:lnTo>
                <a:lnTo>
                  <a:pt x="0" y="736092"/>
                </a:lnTo>
                <a:lnTo>
                  <a:pt x="164591" y="736092"/>
                </a:lnTo>
                <a:lnTo>
                  <a:pt x="164591" y="0"/>
                </a:lnTo>
                <a:close/>
              </a:path>
            </a:pathLst>
          </a:custGeom>
          <a:solidFill>
            <a:srgbClr val="0A976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5859779" y="2519172"/>
            <a:ext cx="165100" cy="708660"/>
          </a:xfrm>
          <a:custGeom>
            <a:avLst/>
            <a:gdLst/>
            <a:ahLst/>
            <a:cxnLst/>
            <a:rect l="l" t="t" r="r" b="b"/>
            <a:pathLst>
              <a:path w="165100" h="708660">
                <a:moveTo>
                  <a:pt x="164592" y="0"/>
                </a:moveTo>
                <a:lnTo>
                  <a:pt x="0" y="0"/>
                </a:lnTo>
                <a:lnTo>
                  <a:pt x="0" y="708660"/>
                </a:lnTo>
                <a:lnTo>
                  <a:pt x="164592" y="708660"/>
                </a:lnTo>
                <a:lnTo>
                  <a:pt x="164592" y="0"/>
                </a:lnTo>
                <a:close/>
              </a:path>
            </a:pathLst>
          </a:custGeom>
          <a:solidFill>
            <a:srgbClr val="0A976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6271259" y="2545079"/>
            <a:ext cx="165100" cy="683260"/>
          </a:xfrm>
          <a:custGeom>
            <a:avLst/>
            <a:gdLst/>
            <a:ahLst/>
            <a:cxnLst/>
            <a:rect l="l" t="t" r="r" b="b"/>
            <a:pathLst>
              <a:path w="165100" h="683260">
                <a:moveTo>
                  <a:pt x="164591" y="0"/>
                </a:moveTo>
                <a:lnTo>
                  <a:pt x="0" y="0"/>
                </a:lnTo>
                <a:lnTo>
                  <a:pt x="0" y="682752"/>
                </a:lnTo>
                <a:lnTo>
                  <a:pt x="164591" y="682752"/>
                </a:lnTo>
                <a:lnTo>
                  <a:pt x="164591" y="0"/>
                </a:lnTo>
                <a:close/>
              </a:path>
            </a:pathLst>
          </a:custGeom>
          <a:solidFill>
            <a:srgbClr val="0A976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4913376" y="2083307"/>
            <a:ext cx="0" cy="1144905"/>
          </a:xfrm>
          <a:custGeom>
            <a:avLst/>
            <a:gdLst/>
            <a:ahLst/>
            <a:cxnLst/>
            <a:rect l="l" t="t" r="r" b="b"/>
            <a:pathLst>
              <a:path h="1144905">
                <a:moveTo>
                  <a:pt x="0" y="1144524"/>
                </a:moveTo>
                <a:lnTo>
                  <a:pt x="0" y="0"/>
                </a:lnTo>
              </a:path>
            </a:pathLst>
          </a:custGeom>
          <a:ln w="9525">
            <a:solidFill>
              <a:srgbClr val="5F5F5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 txBox="1"/>
          <p:nvPr/>
        </p:nvSpPr>
        <p:spPr>
          <a:xfrm>
            <a:off x="4918836" y="2283333"/>
            <a:ext cx="163639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350" baseline="3086" dirty="0">
                <a:solidFill>
                  <a:srgbClr val="5F5F5F"/>
                </a:solidFill>
                <a:latin typeface="Arial"/>
                <a:cs typeface="Arial"/>
              </a:rPr>
              <a:t>19.4%</a:t>
            </a:r>
            <a:r>
              <a:rPr sz="1350" spc="637" baseline="3086" dirty="0">
                <a:solidFill>
                  <a:srgbClr val="5F5F5F"/>
                </a:solidFill>
                <a:latin typeface="Arial"/>
                <a:cs typeface="Arial"/>
              </a:rPr>
              <a:t> </a:t>
            </a:r>
            <a:r>
              <a:rPr sz="900" dirty="0">
                <a:solidFill>
                  <a:srgbClr val="5F5F5F"/>
                </a:solidFill>
                <a:latin typeface="Arial"/>
                <a:cs typeface="Arial"/>
              </a:rPr>
              <a:t>19.3%</a:t>
            </a:r>
            <a:r>
              <a:rPr sz="900" spc="425" dirty="0">
                <a:solidFill>
                  <a:srgbClr val="5F5F5F"/>
                </a:solidFill>
                <a:latin typeface="Arial"/>
                <a:cs typeface="Arial"/>
              </a:rPr>
              <a:t> </a:t>
            </a:r>
            <a:r>
              <a:rPr sz="1350" baseline="-12345" dirty="0">
                <a:solidFill>
                  <a:srgbClr val="5F5F5F"/>
                </a:solidFill>
                <a:latin typeface="Arial"/>
                <a:cs typeface="Arial"/>
              </a:rPr>
              <a:t>18.6%</a:t>
            </a:r>
            <a:r>
              <a:rPr sz="1350" spc="652" baseline="-12345" dirty="0">
                <a:solidFill>
                  <a:srgbClr val="5F5F5F"/>
                </a:solidFill>
                <a:latin typeface="Arial"/>
                <a:cs typeface="Arial"/>
              </a:rPr>
              <a:t> </a:t>
            </a:r>
            <a:r>
              <a:rPr sz="1350" spc="-15" baseline="-24691" dirty="0">
                <a:solidFill>
                  <a:srgbClr val="5F5F5F"/>
                </a:solidFill>
                <a:latin typeface="Arial"/>
                <a:cs typeface="Arial"/>
              </a:rPr>
              <a:t>17.9%</a:t>
            </a:r>
            <a:endParaRPr sz="1350" baseline="-24691">
              <a:latin typeface="Arial"/>
              <a:cs typeface="Arial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4574794" y="1939163"/>
            <a:ext cx="255270" cy="1362075"/>
          </a:xfrm>
          <a:prstGeom prst="rect">
            <a:avLst/>
          </a:prstGeom>
        </p:spPr>
        <p:txBody>
          <a:bodyPr vert="horz" wrap="square" lIns="0" tIns="666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25"/>
              </a:spcBef>
            </a:pPr>
            <a:r>
              <a:rPr sz="900" spc="-25" dirty="0">
                <a:solidFill>
                  <a:srgbClr val="5F5F5F"/>
                </a:solidFill>
                <a:latin typeface="Arial"/>
                <a:cs typeface="Arial"/>
              </a:rPr>
              <a:t>30%</a:t>
            </a:r>
            <a:endParaRPr sz="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25"/>
              </a:spcBef>
            </a:pPr>
            <a:r>
              <a:rPr sz="900" spc="-25" dirty="0">
                <a:solidFill>
                  <a:srgbClr val="5F5F5F"/>
                </a:solidFill>
                <a:latin typeface="Arial"/>
                <a:cs typeface="Arial"/>
              </a:rPr>
              <a:t>25%</a:t>
            </a:r>
            <a:endParaRPr sz="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20"/>
              </a:spcBef>
            </a:pPr>
            <a:r>
              <a:rPr sz="900" spc="-25" dirty="0">
                <a:solidFill>
                  <a:srgbClr val="5F5F5F"/>
                </a:solidFill>
                <a:latin typeface="Arial"/>
                <a:cs typeface="Arial"/>
              </a:rPr>
              <a:t>20%</a:t>
            </a:r>
            <a:endParaRPr sz="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25"/>
              </a:spcBef>
            </a:pPr>
            <a:r>
              <a:rPr sz="900" spc="-25" dirty="0">
                <a:solidFill>
                  <a:srgbClr val="5F5F5F"/>
                </a:solidFill>
                <a:latin typeface="Arial"/>
                <a:cs typeface="Arial"/>
              </a:rPr>
              <a:t>15%</a:t>
            </a:r>
            <a:endParaRPr sz="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20"/>
              </a:spcBef>
            </a:pPr>
            <a:r>
              <a:rPr sz="900" spc="-25" dirty="0">
                <a:solidFill>
                  <a:srgbClr val="5F5F5F"/>
                </a:solidFill>
                <a:latin typeface="Arial"/>
                <a:cs typeface="Arial"/>
              </a:rPr>
              <a:t>10%</a:t>
            </a:r>
            <a:endParaRPr sz="900">
              <a:latin typeface="Arial"/>
              <a:cs typeface="Arial"/>
            </a:endParaRPr>
          </a:p>
          <a:p>
            <a:pPr marL="76200">
              <a:lnSpc>
                <a:spcPct val="100000"/>
              </a:lnSpc>
              <a:spcBef>
                <a:spcPts val="425"/>
              </a:spcBef>
            </a:pPr>
            <a:r>
              <a:rPr sz="900" spc="-25" dirty="0">
                <a:solidFill>
                  <a:srgbClr val="5F5F5F"/>
                </a:solidFill>
                <a:latin typeface="Arial"/>
                <a:cs typeface="Arial"/>
              </a:rPr>
              <a:t>5%</a:t>
            </a:r>
            <a:endParaRPr sz="900">
              <a:latin typeface="Arial"/>
              <a:cs typeface="Arial"/>
            </a:endParaRPr>
          </a:p>
          <a:p>
            <a:pPr marL="76200">
              <a:lnSpc>
                <a:spcPct val="100000"/>
              </a:lnSpc>
              <a:spcBef>
                <a:spcPts val="425"/>
              </a:spcBef>
            </a:pPr>
            <a:r>
              <a:rPr sz="900" spc="-25" dirty="0">
                <a:solidFill>
                  <a:srgbClr val="5F5F5F"/>
                </a:solidFill>
                <a:latin typeface="Arial"/>
                <a:cs typeface="Arial"/>
              </a:rPr>
              <a:t>0%</a:t>
            </a:r>
            <a:endParaRPr sz="900">
              <a:latin typeface="Arial"/>
              <a:cs typeface="Arial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4980178" y="3274821"/>
            <a:ext cx="151384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23545" algn="l"/>
                <a:tab pos="835025" algn="l"/>
                <a:tab pos="1246505" algn="l"/>
              </a:tabLst>
            </a:pPr>
            <a:r>
              <a:rPr sz="900" spc="-20" dirty="0">
                <a:solidFill>
                  <a:srgbClr val="5F5F5F"/>
                </a:solidFill>
                <a:latin typeface="Arial"/>
                <a:cs typeface="Arial"/>
              </a:rPr>
              <a:t>2009</a:t>
            </a:r>
            <a:r>
              <a:rPr sz="900" dirty="0">
                <a:solidFill>
                  <a:srgbClr val="5F5F5F"/>
                </a:solidFill>
                <a:latin typeface="Arial"/>
                <a:cs typeface="Arial"/>
              </a:rPr>
              <a:t>	</a:t>
            </a:r>
            <a:r>
              <a:rPr sz="900" spc="-20" dirty="0">
                <a:solidFill>
                  <a:srgbClr val="5F5F5F"/>
                </a:solidFill>
                <a:latin typeface="Arial"/>
                <a:cs typeface="Arial"/>
              </a:rPr>
              <a:t>2010</a:t>
            </a:r>
            <a:r>
              <a:rPr sz="900" dirty="0">
                <a:solidFill>
                  <a:srgbClr val="5F5F5F"/>
                </a:solidFill>
                <a:latin typeface="Arial"/>
                <a:cs typeface="Arial"/>
              </a:rPr>
              <a:t>	</a:t>
            </a:r>
            <a:r>
              <a:rPr sz="900" spc="-20" dirty="0">
                <a:solidFill>
                  <a:srgbClr val="5F5F5F"/>
                </a:solidFill>
                <a:latin typeface="Arial"/>
                <a:cs typeface="Arial"/>
              </a:rPr>
              <a:t>2011</a:t>
            </a:r>
            <a:r>
              <a:rPr sz="900" dirty="0">
                <a:solidFill>
                  <a:srgbClr val="5F5F5F"/>
                </a:solidFill>
                <a:latin typeface="Arial"/>
                <a:cs typeface="Arial"/>
              </a:rPr>
              <a:t>	</a:t>
            </a:r>
            <a:r>
              <a:rPr sz="900" spc="-20" dirty="0">
                <a:solidFill>
                  <a:srgbClr val="5F5F5F"/>
                </a:solidFill>
                <a:latin typeface="Arial"/>
                <a:cs typeface="Arial"/>
              </a:rPr>
              <a:t>2012</a:t>
            </a:r>
            <a:endParaRPr sz="900">
              <a:latin typeface="Arial"/>
              <a:cs typeface="Arial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5178044" y="3480942"/>
            <a:ext cx="111696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5F5F5F"/>
                </a:solidFill>
                <a:latin typeface="Arial"/>
                <a:cs typeface="Arial"/>
              </a:rPr>
              <a:t>%</a:t>
            </a:r>
            <a:r>
              <a:rPr sz="900" spc="-15" dirty="0">
                <a:solidFill>
                  <a:srgbClr val="5F5F5F"/>
                </a:solidFill>
                <a:latin typeface="Arial"/>
                <a:cs typeface="Arial"/>
              </a:rPr>
              <a:t> </a:t>
            </a:r>
            <a:r>
              <a:rPr sz="900" dirty="0">
                <a:solidFill>
                  <a:srgbClr val="5F5F5F"/>
                </a:solidFill>
                <a:latin typeface="Arial"/>
                <a:cs typeface="Arial"/>
              </a:rPr>
              <a:t>Health</a:t>
            </a:r>
            <a:r>
              <a:rPr sz="900" spc="-20" dirty="0">
                <a:solidFill>
                  <a:srgbClr val="5F5F5F"/>
                </a:solidFill>
                <a:latin typeface="Arial"/>
                <a:cs typeface="Arial"/>
              </a:rPr>
              <a:t> </a:t>
            </a:r>
            <a:r>
              <a:rPr sz="900" spc="-10" dirty="0">
                <a:solidFill>
                  <a:srgbClr val="5F5F5F"/>
                </a:solidFill>
                <a:latin typeface="Arial"/>
                <a:cs typeface="Arial"/>
              </a:rPr>
              <a:t>expenditure</a:t>
            </a:r>
            <a:endParaRPr sz="900">
              <a:latin typeface="Arial"/>
              <a:cs typeface="Arial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5345429" y="1783461"/>
            <a:ext cx="50609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-10" dirty="0">
                <a:solidFill>
                  <a:srgbClr val="5F5F5F"/>
                </a:solidFill>
                <a:latin typeface="Arial"/>
                <a:cs typeface="Arial"/>
              </a:rPr>
              <a:t>Canada</a:t>
            </a:r>
            <a:endParaRPr sz="1050">
              <a:latin typeface="Arial"/>
              <a:cs typeface="Arial"/>
            </a:endParaRPr>
          </a:p>
        </p:txBody>
      </p:sp>
      <p:sp>
        <p:nvSpPr>
          <p:cNvPr id="71" name="object 71"/>
          <p:cNvSpPr/>
          <p:nvPr/>
        </p:nvSpPr>
        <p:spPr>
          <a:xfrm>
            <a:off x="7248143" y="2668523"/>
            <a:ext cx="117475" cy="561340"/>
          </a:xfrm>
          <a:custGeom>
            <a:avLst/>
            <a:gdLst/>
            <a:ahLst/>
            <a:cxnLst/>
            <a:rect l="l" t="t" r="r" b="b"/>
            <a:pathLst>
              <a:path w="117475" h="561339">
                <a:moveTo>
                  <a:pt x="117348" y="0"/>
                </a:moveTo>
                <a:lnTo>
                  <a:pt x="0" y="0"/>
                </a:lnTo>
                <a:lnTo>
                  <a:pt x="0" y="560831"/>
                </a:lnTo>
                <a:lnTo>
                  <a:pt x="117348" y="560831"/>
                </a:lnTo>
                <a:lnTo>
                  <a:pt x="117348" y="0"/>
                </a:lnTo>
                <a:close/>
              </a:path>
            </a:pathLst>
          </a:custGeom>
          <a:solidFill>
            <a:srgbClr val="0A976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7659623" y="2741676"/>
            <a:ext cx="117475" cy="487680"/>
          </a:xfrm>
          <a:custGeom>
            <a:avLst/>
            <a:gdLst/>
            <a:ahLst/>
            <a:cxnLst/>
            <a:rect l="l" t="t" r="r" b="b"/>
            <a:pathLst>
              <a:path w="117475" h="487680">
                <a:moveTo>
                  <a:pt x="117348" y="0"/>
                </a:moveTo>
                <a:lnTo>
                  <a:pt x="0" y="0"/>
                </a:lnTo>
                <a:lnTo>
                  <a:pt x="0" y="487679"/>
                </a:lnTo>
                <a:lnTo>
                  <a:pt x="117348" y="487679"/>
                </a:lnTo>
                <a:lnTo>
                  <a:pt x="117348" y="0"/>
                </a:lnTo>
                <a:close/>
              </a:path>
            </a:pathLst>
          </a:custGeom>
          <a:solidFill>
            <a:srgbClr val="0A976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8069580" y="2718816"/>
            <a:ext cx="119380" cy="510540"/>
          </a:xfrm>
          <a:custGeom>
            <a:avLst/>
            <a:gdLst/>
            <a:ahLst/>
            <a:cxnLst/>
            <a:rect l="l" t="t" r="r" b="b"/>
            <a:pathLst>
              <a:path w="119379" h="510539">
                <a:moveTo>
                  <a:pt x="118872" y="0"/>
                </a:moveTo>
                <a:lnTo>
                  <a:pt x="0" y="0"/>
                </a:lnTo>
                <a:lnTo>
                  <a:pt x="0" y="510539"/>
                </a:lnTo>
                <a:lnTo>
                  <a:pt x="118872" y="510539"/>
                </a:lnTo>
                <a:lnTo>
                  <a:pt x="118872" y="0"/>
                </a:lnTo>
                <a:close/>
              </a:path>
            </a:pathLst>
          </a:custGeom>
          <a:solidFill>
            <a:srgbClr val="0A976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8481059" y="2726435"/>
            <a:ext cx="117475" cy="502920"/>
          </a:xfrm>
          <a:custGeom>
            <a:avLst/>
            <a:gdLst/>
            <a:ahLst/>
            <a:cxnLst/>
            <a:rect l="l" t="t" r="r" b="b"/>
            <a:pathLst>
              <a:path w="117475" h="502919">
                <a:moveTo>
                  <a:pt x="117348" y="0"/>
                </a:moveTo>
                <a:lnTo>
                  <a:pt x="0" y="0"/>
                </a:lnTo>
                <a:lnTo>
                  <a:pt x="0" y="502919"/>
                </a:lnTo>
                <a:lnTo>
                  <a:pt x="117348" y="502919"/>
                </a:lnTo>
                <a:lnTo>
                  <a:pt x="117348" y="0"/>
                </a:lnTo>
                <a:close/>
              </a:path>
            </a:pathLst>
          </a:custGeom>
          <a:solidFill>
            <a:srgbClr val="0A976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7159752" y="2084832"/>
            <a:ext cx="0" cy="1144905"/>
          </a:xfrm>
          <a:custGeom>
            <a:avLst/>
            <a:gdLst/>
            <a:ahLst/>
            <a:cxnLst/>
            <a:rect l="l" t="t" r="r" b="b"/>
            <a:pathLst>
              <a:path h="1144905">
                <a:moveTo>
                  <a:pt x="0" y="1144523"/>
                </a:moveTo>
                <a:lnTo>
                  <a:pt x="0" y="0"/>
                </a:lnTo>
              </a:path>
            </a:pathLst>
          </a:custGeom>
          <a:ln w="9525">
            <a:solidFill>
              <a:srgbClr val="5F5F5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 txBox="1"/>
          <p:nvPr/>
        </p:nvSpPr>
        <p:spPr>
          <a:xfrm>
            <a:off x="7106411" y="2518028"/>
            <a:ext cx="163639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350" baseline="27777" dirty="0">
                <a:solidFill>
                  <a:srgbClr val="5F5F5F"/>
                </a:solidFill>
                <a:latin typeface="Arial"/>
                <a:cs typeface="Arial"/>
              </a:rPr>
              <a:t>14.7%</a:t>
            </a:r>
            <a:r>
              <a:rPr sz="1350" spc="637" baseline="27777" dirty="0">
                <a:solidFill>
                  <a:srgbClr val="5F5F5F"/>
                </a:solidFill>
                <a:latin typeface="Arial"/>
                <a:cs typeface="Arial"/>
              </a:rPr>
              <a:t> </a:t>
            </a:r>
            <a:r>
              <a:rPr sz="1350" baseline="-6172" dirty="0">
                <a:solidFill>
                  <a:srgbClr val="5F5F5F"/>
                </a:solidFill>
                <a:latin typeface="Arial"/>
                <a:cs typeface="Arial"/>
              </a:rPr>
              <a:t>12.8%</a:t>
            </a:r>
            <a:r>
              <a:rPr sz="1350" spc="644" baseline="-6172" dirty="0">
                <a:solidFill>
                  <a:srgbClr val="5F5F5F"/>
                </a:solidFill>
                <a:latin typeface="Arial"/>
                <a:cs typeface="Arial"/>
              </a:rPr>
              <a:t> </a:t>
            </a:r>
            <a:r>
              <a:rPr sz="1350" baseline="3086" dirty="0">
                <a:solidFill>
                  <a:srgbClr val="5F5F5F"/>
                </a:solidFill>
                <a:latin typeface="Arial"/>
                <a:cs typeface="Arial"/>
              </a:rPr>
              <a:t>13.4%</a:t>
            </a:r>
            <a:r>
              <a:rPr sz="1350" spc="637" baseline="3086" dirty="0">
                <a:solidFill>
                  <a:srgbClr val="5F5F5F"/>
                </a:solidFill>
                <a:latin typeface="Arial"/>
                <a:cs typeface="Arial"/>
              </a:rPr>
              <a:t> </a:t>
            </a:r>
            <a:r>
              <a:rPr sz="900" spc="-20" dirty="0">
                <a:solidFill>
                  <a:srgbClr val="5F5F5F"/>
                </a:solidFill>
                <a:latin typeface="Arial"/>
                <a:cs typeface="Arial"/>
              </a:rPr>
              <a:t>13.2%</a:t>
            </a:r>
            <a:endParaRPr sz="900">
              <a:latin typeface="Arial"/>
              <a:cs typeface="Arial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6820916" y="1941449"/>
            <a:ext cx="255270" cy="1361440"/>
          </a:xfrm>
          <a:prstGeom prst="rect">
            <a:avLst/>
          </a:prstGeom>
        </p:spPr>
        <p:txBody>
          <a:bodyPr vert="horz" wrap="square" lIns="0" tIns="660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20"/>
              </a:spcBef>
            </a:pPr>
            <a:r>
              <a:rPr sz="900" spc="-25" dirty="0">
                <a:solidFill>
                  <a:srgbClr val="5F5F5F"/>
                </a:solidFill>
                <a:latin typeface="Arial"/>
                <a:cs typeface="Arial"/>
              </a:rPr>
              <a:t>30%</a:t>
            </a:r>
            <a:endParaRPr sz="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20"/>
              </a:spcBef>
            </a:pPr>
            <a:r>
              <a:rPr sz="900" spc="-25" dirty="0">
                <a:solidFill>
                  <a:srgbClr val="5F5F5F"/>
                </a:solidFill>
                <a:latin typeface="Arial"/>
                <a:cs typeface="Arial"/>
              </a:rPr>
              <a:t>25%</a:t>
            </a:r>
            <a:endParaRPr sz="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25"/>
              </a:spcBef>
            </a:pPr>
            <a:r>
              <a:rPr sz="900" spc="-25" dirty="0">
                <a:solidFill>
                  <a:srgbClr val="5F5F5F"/>
                </a:solidFill>
                <a:latin typeface="Arial"/>
                <a:cs typeface="Arial"/>
              </a:rPr>
              <a:t>20%</a:t>
            </a:r>
            <a:endParaRPr sz="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20"/>
              </a:spcBef>
            </a:pPr>
            <a:r>
              <a:rPr sz="900" spc="-25" dirty="0">
                <a:solidFill>
                  <a:srgbClr val="5F5F5F"/>
                </a:solidFill>
                <a:latin typeface="Arial"/>
                <a:cs typeface="Arial"/>
              </a:rPr>
              <a:t>15%</a:t>
            </a:r>
            <a:endParaRPr sz="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25"/>
              </a:spcBef>
            </a:pPr>
            <a:r>
              <a:rPr sz="900" spc="-25" dirty="0">
                <a:solidFill>
                  <a:srgbClr val="5F5F5F"/>
                </a:solidFill>
                <a:latin typeface="Arial"/>
                <a:cs typeface="Arial"/>
              </a:rPr>
              <a:t>10%</a:t>
            </a:r>
            <a:endParaRPr sz="900">
              <a:latin typeface="Arial"/>
              <a:cs typeface="Arial"/>
            </a:endParaRPr>
          </a:p>
          <a:p>
            <a:pPr marL="76200">
              <a:lnSpc>
                <a:spcPct val="100000"/>
              </a:lnSpc>
              <a:spcBef>
                <a:spcPts val="425"/>
              </a:spcBef>
            </a:pPr>
            <a:r>
              <a:rPr sz="900" spc="-25" dirty="0">
                <a:solidFill>
                  <a:srgbClr val="5F5F5F"/>
                </a:solidFill>
                <a:latin typeface="Arial"/>
                <a:cs typeface="Arial"/>
              </a:rPr>
              <a:t>5%</a:t>
            </a:r>
            <a:endParaRPr sz="900">
              <a:latin typeface="Arial"/>
              <a:cs typeface="Arial"/>
            </a:endParaRPr>
          </a:p>
          <a:p>
            <a:pPr marL="76200">
              <a:lnSpc>
                <a:spcPct val="100000"/>
              </a:lnSpc>
              <a:spcBef>
                <a:spcPts val="425"/>
              </a:spcBef>
            </a:pPr>
            <a:r>
              <a:rPr sz="900" spc="-25" dirty="0">
                <a:solidFill>
                  <a:srgbClr val="5F5F5F"/>
                </a:solidFill>
                <a:latin typeface="Arial"/>
                <a:cs typeface="Arial"/>
              </a:rPr>
              <a:t>0%</a:t>
            </a:r>
            <a:endParaRPr sz="900">
              <a:latin typeface="Arial"/>
              <a:cs typeface="Arial"/>
            </a:endParaRPr>
          </a:p>
        </p:txBody>
      </p:sp>
      <p:sp>
        <p:nvSpPr>
          <p:cNvPr id="78" name="object 78"/>
          <p:cNvSpPr txBox="1"/>
          <p:nvPr/>
        </p:nvSpPr>
        <p:spPr>
          <a:xfrm>
            <a:off x="7226554" y="3276346"/>
            <a:ext cx="151384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23545" algn="l"/>
                <a:tab pos="835025" algn="l"/>
                <a:tab pos="1246505" algn="l"/>
              </a:tabLst>
            </a:pPr>
            <a:r>
              <a:rPr sz="900" spc="-20" dirty="0">
                <a:solidFill>
                  <a:srgbClr val="5F5F5F"/>
                </a:solidFill>
                <a:latin typeface="Arial"/>
                <a:cs typeface="Arial"/>
              </a:rPr>
              <a:t>2009</a:t>
            </a:r>
            <a:r>
              <a:rPr sz="900" dirty="0">
                <a:solidFill>
                  <a:srgbClr val="5F5F5F"/>
                </a:solidFill>
                <a:latin typeface="Arial"/>
                <a:cs typeface="Arial"/>
              </a:rPr>
              <a:t>	</a:t>
            </a:r>
            <a:r>
              <a:rPr sz="900" spc="-20" dirty="0">
                <a:solidFill>
                  <a:srgbClr val="5F5F5F"/>
                </a:solidFill>
                <a:latin typeface="Arial"/>
                <a:cs typeface="Arial"/>
              </a:rPr>
              <a:t>2010</a:t>
            </a:r>
            <a:r>
              <a:rPr sz="900" dirty="0">
                <a:solidFill>
                  <a:srgbClr val="5F5F5F"/>
                </a:solidFill>
                <a:latin typeface="Arial"/>
                <a:cs typeface="Arial"/>
              </a:rPr>
              <a:t>	</a:t>
            </a:r>
            <a:r>
              <a:rPr sz="900" spc="-20" dirty="0">
                <a:solidFill>
                  <a:srgbClr val="5F5F5F"/>
                </a:solidFill>
                <a:latin typeface="Arial"/>
                <a:cs typeface="Arial"/>
              </a:rPr>
              <a:t>2011</a:t>
            </a:r>
            <a:r>
              <a:rPr sz="900" dirty="0">
                <a:solidFill>
                  <a:srgbClr val="5F5F5F"/>
                </a:solidFill>
                <a:latin typeface="Arial"/>
                <a:cs typeface="Arial"/>
              </a:rPr>
              <a:t>	</a:t>
            </a:r>
            <a:r>
              <a:rPr sz="900" spc="-20" dirty="0">
                <a:solidFill>
                  <a:srgbClr val="5F5F5F"/>
                </a:solidFill>
                <a:latin typeface="Arial"/>
                <a:cs typeface="Arial"/>
              </a:rPr>
              <a:t>2012</a:t>
            </a:r>
            <a:endParaRPr sz="900">
              <a:latin typeface="Arial"/>
              <a:cs typeface="Arial"/>
            </a:endParaRPr>
          </a:p>
        </p:txBody>
      </p:sp>
      <p:sp>
        <p:nvSpPr>
          <p:cNvPr id="79" name="object 79"/>
          <p:cNvSpPr txBox="1"/>
          <p:nvPr/>
        </p:nvSpPr>
        <p:spPr>
          <a:xfrm>
            <a:off x="7424419" y="3482467"/>
            <a:ext cx="111696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5F5F5F"/>
                </a:solidFill>
                <a:latin typeface="Arial"/>
                <a:cs typeface="Arial"/>
              </a:rPr>
              <a:t>%</a:t>
            </a:r>
            <a:r>
              <a:rPr sz="900" spc="-15" dirty="0">
                <a:solidFill>
                  <a:srgbClr val="5F5F5F"/>
                </a:solidFill>
                <a:latin typeface="Arial"/>
                <a:cs typeface="Arial"/>
              </a:rPr>
              <a:t> </a:t>
            </a:r>
            <a:r>
              <a:rPr sz="900" dirty="0">
                <a:solidFill>
                  <a:srgbClr val="5F5F5F"/>
                </a:solidFill>
                <a:latin typeface="Arial"/>
                <a:cs typeface="Arial"/>
              </a:rPr>
              <a:t>Health</a:t>
            </a:r>
            <a:r>
              <a:rPr sz="900" spc="-20" dirty="0">
                <a:solidFill>
                  <a:srgbClr val="5F5F5F"/>
                </a:solidFill>
                <a:latin typeface="Arial"/>
                <a:cs typeface="Arial"/>
              </a:rPr>
              <a:t> </a:t>
            </a:r>
            <a:r>
              <a:rPr sz="900" spc="-10" dirty="0">
                <a:solidFill>
                  <a:srgbClr val="5F5F5F"/>
                </a:solidFill>
                <a:latin typeface="Arial"/>
                <a:cs typeface="Arial"/>
              </a:rPr>
              <a:t>expenditure</a:t>
            </a:r>
            <a:endParaRPr sz="900">
              <a:latin typeface="Arial"/>
              <a:cs typeface="Arial"/>
            </a:endParaRPr>
          </a:p>
        </p:txBody>
      </p:sp>
      <p:sp>
        <p:nvSpPr>
          <p:cNvPr id="80" name="object 80"/>
          <p:cNvSpPr txBox="1"/>
          <p:nvPr/>
        </p:nvSpPr>
        <p:spPr>
          <a:xfrm>
            <a:off x="7518654" y="1784680"/>
            <a:ext cx="65087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-10" dirty="0">
                <a:solidFill>
                  <a:srgbClr val="5F5F5F"/>
                </a:solidFill>
                <a:latin typeface="Arial"/>
                <a:cs typeface="Arial"/>
              </a:rPr>
              <a:t>Singapore</a:t>
            </a:r>
            <a:endParaRPr sz="1050">
              <a:latin typeface="Arial"/>
              <a:cs typeface="Arial"/>
            </a:endParaRPr>
          </a:p>
        </p:txBody>
      </p:sp>
      <p:sp>
        <p:nvSpPr>
          <p:cNvPr id="81" name="object 81"/>
          <p:cNvSpPr/>
          <p:nvPr/>
        </p:nvSpPr>
        <p:spPr>
          <a:xfrm>
            <a:off x="5000244" y="4549140"/>
            <a:ext cx="165100" cy="835660"/>
          </a:xfrm>
          <a:custGeom>
            <a:avLst/>
            <a:gdLst/>
            <a:ahLst/>
            <a:cxnLst/>
            <a:rect l="l" t="t" r="r" b="b"/>
            <a:pathLst>
              <a:path w="165100" h="835660">
                <a:moveTo>
                  <a:pt x="164591" y="0"/>
                </a:moveTo>
                <a:lnTo>
                  <a:pt x="0" y="0"/>
                </a:lnTo>
                <a:lnTo>
                  <a:pt x="0" y="835152"/>
                </a:lnTo>
                <a:lnTo>
                  <a:pt x="164591" y="835152"/>
                </a:lnTo>
                <a:lnTo>
                  <a:pt x="164591" y="0"/>
                </a:lnTo>
                <a:close/>
              </a:path>
            </a:pathLst>
          </a:custGeom>
          <a:solidFill>
            <a:srgbClr val="0A976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5411723" y="4539996"/>
            <a:ext cx="165100" cy="844550"/>
          </a:xfrm>
          <a:custGeom>
            <a:avLst/>
            <a:gdLst/>
            <a:ahLst/>
            <a:cxnLst/>
            <a:rect l="l" t="t" r="r" b="b"/>
            <a:pathLst>
              <a:path w="165100" h="844550">
                <a:moveTo>
                  <a:pt x="164591" y="0"/>
                </a:moveTo>
                <a:lnTo>
                  <a:pt x="0" y="0"/>
                </a:lnTo>
                <a:lnTo>
                  <a:pt x="0" y="844295"/>
                </a:lnTo>
                <a:lnTo>
                  <a:pt x="164591" y="844295"/>
                </a:lnTo>
                <a:lnTo>
                  <a:pt x="164591" y="0"/>
                </a:lnTo>
                <a:close/>
              </a:path>
            </a:pathLst>
          </a:custGeom>
          <a:solidFill>
            <a:srgbClr val="0A976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5823203" y="4565903"/>
            <a:ext cx="165100" cy="818515"/>
          </a:xfrm>
          <a:custGeom>
            <a:avLst/>
            <a:gdLst/>
            <a:ahLst/>
            <a:cxnLst/>
            <a:rect l="l" t="t" r="r" b="b"/>
            <a:pathLst>
              <a:path w="165100" h="818514">
                <a:moveTo>
                  <a:pt x="164592" y="0"/>
                </a:moveTo>
                <a:lnTo>
                  <a:pt x="0" y="0"/>
                </a:lnTo>
                <a:lnTo>
                  <a:pt x="0" y="818388"/>
                </a:lnTo>
                <a:lnTo>
                  <a:pt x="164592" y="818388"/>
                </a:lnTo>
                <a:lnTo>
                  <a:pt x="164592" y="0"/>
                </a:lnTo>
                <a:close/>
              </a:path>
            </a:pathLst>
          </a:custGeom>
          <a:solidFill>
            <a:srgbClr val="0A976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6234684" y="4605528"/>
            <a:ext cx="165100" cy="779145"/>
          </a:xfrm>
          <a:custGeom>
            <a:avLst/>
            <a:gdLst/>
            <a:ahLst/>
            <a:cxnLst/>
            <a:rect l="l" t="t" r="r" b="b"/>
            <a:pathLst>
              <a:path w="165100" h="779145">
                <a:moveTo>
                  <a:pt x="164591" y="0"/>
                </a:moveTo>
                <a:lnTo>
                  <a:pt x="0" y="0"/>
                </a:lnTo>
                <a:lnTo>
                  <a:pt x="0" y="778764"/>
                </a:lnTo>
                <a:lnTo>
                  <a:pt x="164591" y="778764"/>
                </a:lnTo>
                <a:lnTo>
                  <a:pt x="164591" y="0"/>
                </a:lnTo>
                <a:close/>
              </a:path>
            </a:pathLst>
          </a:custGeom>
          <a:solidFill>
            <a:srgbClr val="0A976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4876800" y="4405884"/>
            <a:ext cx="0" cy="978535"/>
          </a:xfrm>
          <a:custGeom>
            <a:avLst/>
            <a:gdLst/>
            <a:ahLst/>
            <a:cxnLst/>
            <a:rect l="l" t="t" r="r" b="b"/>
            <a:pathLst>
              <a:path h="978535">
                <a:moveTo>
                  <a:pt x="0" y="978408"/>
                </a:moveTo>
                <a:lnTo>
                  <a:pt x="0" y="0"/>
                </a:lnTo>
              </a:path>
            </a:pathLst>
          </a:custGeom>
          <a:ln w="9525">
            <a:solidFill>
              <a:srgbClr val="5F5F5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 txBox="1"/>
          <p:nvPr/>
        </p:nvSpPr>
        <p:spPr>
          <a:xfrm>
            <a:off x="4882641" y="4341621"/>
            <a:ext cx="163639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5F5F5F"/>
                </a:solidFill>
                <a:latin typeface="Arial"/>
                <a:cs typeface="Arial"/>
              </a:rPr>
              <a:t>25.6%</a:t>
            </a:r>
            <a:r>
              <a:rPr sz="900" spc="430" dirty="0">
                <a:solidFill>
                  <a:srgbClr val="5F5F5F"/>
                </a:solidFill>
                <a:latin typeface="Arial"/>
                <a:cs typeface="Arial"/>
              </a:rPr>
              <a:t> </a:t>
            </a:r>
            <a:r>
              <a:rPr sz="1350" baseline="6172" dirty="0">
                <a:solidFill>
                  <a:srgbClr val="5F5F5F"/>
                </a:solidFill>
                <a:latin typeface="Arial"/>
                <a:cs typeface="Arial"/>
              </a:rPr>
              <a:t>25.9%</a:t>
            </a:r>
            <a:r>
              <a:rPr sz="1350" spc="637" baseline="6172" dirty="0">
                <a:solidFill>
                  <a:srgbClr val="5F5F5F"/>
                </a:solidFill>
                <a:latin typeface="Arial"/>
                <a:cs typeface="Arial"/>
              </a:rPr>
              <a:t> </a:t>
            </a:r>
            <a:r>
              <a:rPr sz="1350" baseline="-9259" dirty="0">
                <a:solidFill>
                  <a:srgbClr val="5F5F5F"/>
                </a:solidFill>
                <a:latin typeface="Arial"/>
                <a:cs typeface="Arial"/>
              </a:rPr>
              <a:t>25.1%</a:t>
            </a:r>
            <a:r>
              <a:rPr sz="1350" spc="644" baseline="-9259" dirty="0">
                <a:solidFill>
                  <a:srgbClr val="5F5F5F"/>
                </a:solidFill>
                <a:latin typeface="Arial"/>
                <a:cs typeface="Arial"/>
              </a:rPr>
              <a:t> </a:t>
            </a:r>
            <a:r>
              <a:rPr sz="1350" spc="-15" baseline="-27777" dirty="0">
                <a:solidFill>
                  <a:srgbClr val="5F5F5F"/>
                </a:solidFill>
                <a:latin typeface="Arial"/>
                <a:cs typeface="Arial"/>
              </a:rPr>
              <a:t>23.9%</a:t>
            </a:r>
            <a:endParaRPr sz="1350" baseline="-27777">
              <a:latin typeface="Arial"/>
              <a:cs typeface="Arial"/>
            </a:endParaRPr>
          </a:p>
        </p:txBody>
      </p:sp>
      <p:sp>
        <p:nvSpPr>
          <p:cNvPr id="87" name="object 87"/>
          <p:cNvSpPr txBox="1"/>
          <p:nvPr/>
        </p:nvSpPr>
        <p:spPr>
          <a:xfrm>
            <a:off x="4574794" y="4283430"/>
            <a:ext cx="228600" cy="1166495"/>
          </a:xfrm>
          <a:prstGeom prst="rect">
            <a:avLst/>
          </a:prstGeom>
        </p:spPr>
        <p:txBody>
          <a:bodyPr vert="horz" wrap="square" lIns="0" tIns="533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20"/>
              </a:spcBef>
            </a:pPr>
            <a:r>
              <a:rPr sz="800" spc="-25" dirty="0">
                <a:solidFill>
                  <a:srgbClr val="5F5F5F"/>
                </a:solidFill>
                <a:latin typeface="Arial"/>
                <a:cs typeface="Arial"/>
              </a:rPr>
              <a:t>30%</a:t>
            </a:r>
            <a:endParaRPr sz="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25"/>
              </a:spcBef>
            </a:pPr>
            <a:r>
              <a:rPr sz="800" spc="-25" dirty="0">
                <a:solidFill>
                  <a:srgbClr val="5F5F5F"/>
                </a:solidFill>
                <a:latin typeface="Arial"/>
                <a:cs typeface="Arial"/>
              </a:rPr>
              <a:t>25%</a:t>
            </a:r>
            <a:endParaRPr sz="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25"/>
              </a:spcBef>
            </a:pPr>
            <a:r>
              <a:rPr sz="800" spc="-25" dirty="0">
                <a:solidFill>
                  <a:srgbClr val="5F5F5F"/>
                </a:solidFill>
                <a:latin typeface="Arial"/>
                <a:cs typeface="Arial"/>
              </a:rPr>
              <a:t>20%</a:t>
            </a:r>
            <a:endParaRPr sz="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20"/>
              </a:spcBef>
            </a:pPr>
            <a:r>
              <a:rPr sz="800" spc="-25" dirty="0">
                <a:solidFill>
                  <a:srgbClr val="5F5F5F"/>
                </a:solidFill>
                <a:latin typeface="Arial"/>
                <a:cs typeface="Arial"/>
              </a:rPr>
              <a:t>15%</a:t>
            </a:r>
            <a:endParaRPr sz="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25"/>
              </a:spcBef>
            </a:pPr>
            <a:r>
              <a:rPr sz="800" spc="-25" dirty="0">
                <a:solidFill>
                  <a:srgbClr val="5F5F5F"/>
                </a:solidFill>
                <a:latin typeface="Arial"/>
                <a:cs typeface="Arial"/>
              </a:rPr>
              <a:t>10%</a:t>
            </a:r>
            <a:endParaRPr sz="800">
              <a:latin typeface="Arial"/>
              <a:cs typeface="Arial"/>
            </a:endParaRPr>
          </a:p>
          <a:p>
            <a:pPr marL="68580">
              <a:lnSpc>
                <a:spcPct val="100000"/>
              </a:lnSpc>
              <a:spcBef>
                <a:spcPts val="320"/>
              </a:spcBef>
            </a:pPr>
            <a:r>
              <a:rPr sz="800" spc="-25" dirty="0">
                <a:solidFill>
                  <a:srgbClr val="5F5F5F"/>
                </a:solidFill>
                <a:latin typeface="Arial"/>
                <a:cs typeface="Arial"/>
              </a:rPr>
              <a:t>5%</a:t>
            </a:r>
            <a:endParaRPr sz="800">
              <a:latin typeface="Arial"/>
              <a:cs typeface="Arial"/>
            </a:endParaRPr>
          </a:p>
          <a:p>
            <a:pPr marL="68580">
              <a:lnSpc>
                <a:spcPct val="100000"/>
              </a:lnSpc>
              <a:spcBef>
                <a:spcPts val="325"/>
              </a:spcBef>
            </a:pPr>
            <a:r>
              <a:rPr sz="800" spc="-25" dirty="0">
                <a:solidFill>
                  <a:srgbClr val="5F5F5F"/>
                </a:solidFill>
                <a:latin typeface="Arial"/>
                <a:cs typeface="Arial"/>
              </a:rPr>
              <a:t>0%</a:t>
            </a:r>
            <a:endParaRPr sz="800">
              <a:latin typeface="Arial"/>
              <a:cs typeface="Arial"/>
            </a:endParaRPr>
          </a:p>
        </p:txBody>
      </p:sp>
      <p:sp>
        <p:nvSpPr>
          <p:cNvPr id="88" name="object 88"/>
          <p:cNvSpPr txBox="1"/>
          <p:nvPr/>
        </p:nvSpPr>
        <p:spPr>
          <a:xfrm>
            <a:off x="4958334" y="5361177"/>
            <a:ext cx="1485265" cy="393700"/>
          </a:xfrm>
          <a:prstGeom prst="rect">
            <a:avLst/>
          </a:prstGeom>
        </p:spPr>
        <p:txBody>
          <a:bodyPr vert="horz" wrap="square" lIns="0" tIns="7493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590"/>
              </a:spcBef>
              <a:tabLst>
                <a:tab pos="410845" algn="l"/>
                <a:tab pos="822325" algn="l"/>
                <a:tab pos="1233170" algn="l"/>
              </a:tabLst>
            </a:pPr>
            <a:r>
              <a:rPr sz="800" spc="-20" dirty="0">
                <a:solidFill>
                  <a:srgbClr val="5F5F5F"/>
                </a:solidFill>
                <a:latin typeface="Arial"/>
                <a:cs typeface="Arial"/>
              </a:rPr>
              <a:t>2009</a:t>
            </a:r>
            <a:r>
              <a:rPr sz="800" dirty="0">
                <a:solidFill>
                  <a:srgbClr val="5F5F5F"/>
                </a:solidFill>
                <a:latin typeface="Arial"/>
                <a:cs typeface="Arial"/>
              </a:rPr>
              <a:t>	</a:t>
            </a:r>
            <a:r>
              <a:rPr sz="800" spc="-20" dirty="0">
                <a:solidFill>
                  <a:srgbClr val="5F5F5F"/>
                </a:solidFill>
                <a:latin typeface="Arial"/>
                <a:cs typeface="Arial"/>
              </a:rPr>
              <a:t>2010</a:t>
            </a:r>
            <a:r>
              <a:rPr sz="800" dirty="0">
                <a:solidFill>
                  <a:srgbClr val="5F5F5F"/>
                </a:solidFill>
                <a:latin typeface="Arial"/>
                <a:cs typeface="Arial"/>
              </a:rPr>
              <a:t>	</a:t>
            </a:r>
            <a:r>
              <a:rPr sz="800" spc="-20" dirty="0">
                <a:solidFill>
                  <a:srgbClr val="5F5F5F"/>
                </a:solidFill>
                <a:latin typeface="Arial"/>
                <a:cs typeface="Arial"/>
              </a:rPr>
              <a:t>2011</a:t>
            </a:r>
            <a:r>
              <a:rPr sz="800" dirty="0">
                <a:solidFill>
                  <a:srgbClr val="5F5F5F"/>
                </a:solidFill>
                <a:latin typeface="Arial"/>
                <a:cs typeface="Arial"/>
              </a:rPr>
              <a:t>	</a:t>
            </a:r>
            <a:r>
              <a:rPr sz="800" spc="-20" dirty="0">
                <a:solidFill>
                  <a:srgbClr val="5F5F5F"/>
                </a:solidFill>
                <a:latin typeface="Arial"/>
                <a:cs typeface="Arial"/>
              </a:rPr>
              <a:t>2012</a:t>
            </a:r>
            <a:endParaRPr sz="8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484"/>
              </a:spcBef>
            </a:pPr>
            <a:r>
              <a:rPr sz="800" dirty="0">
                <a:solidFill>
                  <a:srgbClr val="5F5F5F"/>
                </a:solidFill>
                <a:latin typeface="Arial"/>
                <a:cs typeface="Arial"/>
              </a:rPr>
              <a:t>%</a:t>
            </a:r>
            <a:r>
              <a:rPr sz="800" spc="-25" dirty="0">
                <a:solidFill>
                  <a:srgbClr val="5F5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5F5F5F"/>
                </a:solidFill>
                <a:latin typeface="Arial"/>
                <a:cs typeface="Arial"/>
              </a:rPr>
              <a:t>Health</a:t>
            </a:r>
            <a:r>
              <a:rPr sz="800" spc="-20" dirty="0">
                <a:solidFill>
                  <a:srgbClr val="5F5F5F"/>
                </a:solidFill>
                <a:latin typeface="Arial"/>
                <a:cs typeface="Arial"/>
              </a:rPr>
              <a:t> </a:t>
            </a:r>
            <a:r>
              <a:rPr sz="800" spc="-10" dirty="0">
                <a:solidFill>
                  <a:srgbClr val="5F5F5F"/>
                </a:solidFill>
                <a:latin typeface="Arial"/>
                <a:cs typeface="Arial"/>
              </a:rPr>
              <a:t>expenditure</a:t>
            </a:r>
            <a:endParaRPr sz="800">
              <a:latin typeface="Arial"/>
              <a:cs typeface="Arial"/>
            </a:endParaRPr>
          </a:p>
        </p:txBody>
      </p:sp>
      <p:sp>
        <p:nvSpPr>
          <p:cNvPr id="89" name="object 89"/>
          <p:cNvSpPr txBox="1"/>
          <p:nvPr/>
        </p:nvSpPr>
        <p:spPr>
          <a:xfrm>
            <a:off x="5220461" y="3940555"/>
            <a:ext cx="753745" cy="1720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950" dirty="0">
                <a:solidFill>
                  <a:srgbClr val="5F5F5F"/>
                </a:solidFill>
                <a:latin typeface="Arial"/>
                <a:cs typeface="Arial"/>
              </a:rPr>
              <a:t>United</a:t>
            </a:r>
            <a:r>
              <a:rPr sz="950" spc="-5" dirty="0">
                <a:solidFill>
                  <a:srgbClr val="5F5F5F"/>
                </a:solidFill>
                <a:latin typeface="Arial"/>
                <a:cs typeface="Arial"/>
              </a:rPr>
              <a:t> </a:t>
            </a:r>
            <a:r>
              <a:rPr sz="950" spc="-10" dirty="0">
                <a:solidFill>
                  <a:srgbClr val="5F5F5F"/>
                </a:solidFill>
                <a:latin typeface="Arial"/>
                <a:cs typeface="Arial"/>
              </a:rPr>
              <a:t>States</a:t>
            </a:r>
            <a:endParaRPr sz="950">
              <a:latin typeface="Arial"/>
              <a:cs typeface="Arial"/>
            </a:endParaRPr>
          </a:p>
        </p:txBody>
      </p:sp>
      <p:sp>
        <p:nvSpPr>
          <p:cNvPr id="90" name="object 90"/>
          <p:cNvSpPr/>
          <p:nvPr/>
        </p:nvSpPr>
        <p:spPr>
          <a:xfrm>
            <a:off x="7246619" y="4529328"/>
            <a:ext cx="165100" cy="833755"/>
          </a:xfrm>
          <a:custGeom>
            <a:avLst/>
            <a:gdLst/>
            <a:ahLst/>
            <a:cxnLst/>
            <a:rect l="l" t="t" r="r" b="b"/>
            <a:pathLst>
              <a:path w="165100" h="833754">
                <a:moveTo>
                  <a:pt x="164591" y="0"/>
                </a:moveTo>
                <a:lnTo>
                  <a:pt x="0" y="0"/>
                </a:lnTo>
                <a:lnTo>
                  <a:pt x="0" y="833628"/>
                </a:lnTo>
                <a:lnTo>
                  <a:pt x="164591" y="833628"/>
                </a:lnTo>
                <a:lnTo>
                  <a:pt x="164591" y="0"/>
                </a:lnTo>
                <a:close/>
              </a:path>
            </a:pathLst>
          </a:custGeom>
          <a:solidFill>
            <a:srgbClr val="0A976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7658100" y="4518659"/>
            <a:ext cx="165100" cy="844550"/>
          </a:xfrm>
          <a:custGeom>
            <a:avLst/>
            <a:gdLst/>
            <a:ahLst/>
            <a:cxnLst/>
            <a:rect l="l" t="t" r="r" b="b"/>
            <a:pathLst>
              <a:path w="165100" h="844550">
                <a:moveTo>
                  <a:pt x="164592" y="0"/>
                </a:moveTo>
                <a:lnTo>
                  <a:pt x="0" y="0"/>
                </a:lnTo>
                <a:lnTo>
                  <a:pt x="0" y="844295"/>
                </a:lnTo>
                <a:lnTo>
                  <a:pt x="164592" y="844295"/>
                </a:lnTo>
                <a:lnTo>
                  <a:pt x="164592" y="0"/>
                </a:lnTo>
                <a:close/>
              </a:path>
            </a:pathLst>
          </a:custGeom>
          <a:solidFill>
            <a:srgbClr val="0A976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8069580" y="4544567"/>
            <a:ext cx="165100" cy="818515"/>
          </a:xfrm>
          <a:custGeom>
            <a:avLst/>
            <a:gdLst/>
            <a:ahLst/>
            <a:cxnLst/>
            <a:rect l="l" t="t" r="r" b="b"/>
            <a:pathLst>
              <a:path w="165100" h="818514">
                <a:moveTo>
                  <a:pt x="164592" y="0"/>
                </a:moveTo>
                <a:lnTo>
                  <a:pt x="0" y="0"/>
                </a:lnTo>
                <a:lnTo>
                  <a:pt x="0" y="818387"/>
                </a:lnTo>
                <a:lnTo>
                  <a:pt x="164592" y="818387"/>
                </a:lnTo>
                <a:lnTo>
                  <a:pt x="164592" y="0"/>
                </a:lnTo>
                <a:close/>
              </a:path>
            </a:pathLst>
          </a:custGeom>
          <a:solidFill>
            <a:srgbClr val="0A976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8481059" y="4584191"/>
            <a:ext cx="165100" cy="779145"/>
          </a:xfrm>
          <a:custGeom>
            <a:avLst/>
            <a:gdLst/>
            <a:ahLst/>
            <a:cxnLst/>
            <a:rect l="l" t="t" r="r" b="b"/>
            <a:pathLst>
              <a:path w="165100" h="779145">
                <a:moveTo>
                  <a:pt x="164592" y="0"/>
                </a:moveTo>
                <a:lnTo>
                  <a:pt x="0" y="0"/>
                </a:lnTo>
                <a:lnTo>
                  <a:pt x="0" y="778763"/>
                </a:lnTo>
                <a:lnTo>
                  <a:pt x="164592" y="778763"/>
                </a:lnTo>
                <a:lnTo>
                  <a:pt x="164592" y="0"/>
                </a:lnTo>
                <a:close/>
              </a:path>
            </a:pathLst>
          </a:custGeom>
          <a:solidFill>
            <a:srgbClr val="0A976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7123176" y="4384547"/>
            <a:ext cx="0" cy="978535"/>
          </a:xfrm>
          <a:custGeom>
            <a:avLst/>
            <a:gdLst/>
            <a:ahLst/>
            <a:cxnLst/>
            <a:rect l="l" t="t" r="r" b="b"/>
            <a:pathLst>
              <a:path h="978535">
                <a:moveTo>
                  <a:pt x="0" y="978407"/>
                </a:moveTo>
                <a:lnTo>
                  <a:pt x="0" y="0"/>
                </a:lnTo>
              </a:path>
            </a:pathLst>
          </a:custGeom>
          <a:ln w="9525">
            <a:solidFill>
              <a:srgbClr val="5F5F5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 txBox="1"/>
          <p:nvPr/>
        </p:nvSpPr>
        <p:spPr>
          <a:xfrm>
            <a:off x="7129018" y="4320667"/>
            <a:ext cx="163576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5F5F5F"/>
                </a:solidFill>
                <a:latin typeface="Arial"/>
                <a:cs typeface="Arial"/>
              </a:rPr>
              <a:t>25.6%</a:t>
            </a:r>
            <a:r>
              <a:rPr sz="900" spc="425" dirty="0">
                <a:solidFill>
                  <a:srgbClr val="5F5F5F"/>
                </a:solidFill>
                <a:latin typeface="Arial"/>
                <a:cs typeface="Arial"/>
              </a:rPr>
              <a:t> </a:t>
            </a:r>
            <a:r>
              <a:rPr sz="1350" baseline="6172" dirty="0">
                <a:solidFill>
                  <a:srgbClr val="5F5F5F"/>
                </a:solidFill>
                <a:latin typeface="Arial"/>
                <a:cs typeface="Arial"/>
              </a:rPr>
              <a:t>25.9%</a:t>
            </a:r>
            <a:r>
              <a:rPr sz="1350" spc="644" baseline="6172" dirty="0">
                <a:solidFill>
                  <a:srgbClr val="5F5F5F"/>
                </a:solidFill>
                <a:latin typeface="Arial"/>
                <a:cs typeface="Arial"/>
              </a:rPr>
              <a:t> </a:t>
            </a:r>
            <a:r>
              <a:rPr sz="1350" baseline="-9259" dirty="0">
                <a:solidFill>
                  <a:srgbClr val="5F5F5F"/>
                </a:solidFill>
                <a:latin typeface="Arial"/>
                <a:cs typeface="Arial"/>
              </a:rPr>
              <a:t>25.1%</a:t>
            </a:r>
            <a:r>
              <a:rPr sz="1350" spc="637" baseline="-9259" dirty="0">
                <a:solidFill>
                  <a:srgbClr val="5F5F5F"/>
                </a:solidFill>
                <a:latin typeface="Arial"/>
                <a:cs typeface="Arial"/>
              </a:rPr>
              <a:t> </a:t>
            </a:r>
            <a:r>
              <a:rPr sz="1350" spc="-30" baseline="-27777" dirty="0">
                <a:solidFill>
                  <a:srgbClr val="5F5F5F"/>
                </a:solidFill>
                <a:latin typeface="Arial"/>
                <a:cs typeface="Arial"/>
              </a:rPr>
              <a:t>23.9%</a:t>
            </a:r>
            <a:endParaRPr sz="1350" baseline="-27777">
              <a:latin typeface="Arial"/>
              <a:cs typeface="Arial"/>
            </a:endParaRPr>
          </a:p>
        </p:txBody>
      </p:sp>
      <p:sp>
        <p:nvSpPr>
          <p:cNvPr id="99" name="object 9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6347" rIns="0" bIns="0" rtlCol="0">
            <a:spAutoFit/>
          </a:bodyPr>
          <a:lstStyle/>
          <a:p>
            <a:pPr marL="2392045">
              <a:lnSpc>
                <a:spcPts val="1250"/>
              </a:lnSpc>
            </a:pPr>
            <a:fld id="{81D60167-4931-47E6-BA6A-407CBD079E47}" type="slidenum">
              <a:rPr spc="-25" dirty="0"/>
              <a:t>238</a:t>
            </a:fld>
            <a:endParaRPr spc="-25" dirty="0"/>
          </a:p>
        </p:txBody>
      </p:sp>
      <p:sp>
        <p:nvSpPr>
          <p:cNvPr id="100" name="object 10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/>
              <a:t>©</a:t>
            </a:r>
            <a:r>
              <a:rPr spc="-15" dirty="0"/>
              <a:t> </a:t>
            </a:r>
            <a:r>
              <a:rPr dirty="0"/>
              <a:t>The</a:t>
            </a:r>
            <a:r>
              <a:rPr spc="-30" dirty="0"/>
              <a:t> </a:t>
            </a:r>
            <a:r>
              <a:rPr dirty="0"/>
              <a:t>KPI</a:t>
            </a:r>
            <a:r>
              <a:rPr spc="-5" dirty="0"/>
              <a:t> </a:t>
            </a:r>
            <a:r>
              <a:rPr dirty="0"/>
              <a:t>Institute</a:t>
            </a:r>
            <a:r>
              <a:rPr spc="-20" dirty="0"/>
              <a:t> 2023</a:t>
            </a:r>
          </a:p>
        </p:txBody>
      </p:sp>
      <p:sp>
        <p:nvSpPr>
          <p:cNvPr id="96" name="object 96"/>
          <p:cNvSpPr txBox="1"/>
          <p:nvPr/>
        </p:nvSpPr>
        <p:spPr>
          <a:xfrm>
            <a:off x="6820916" y="4262983"/>
            <a:ext cx="229235" cy="1165860"/>
          </a:xfrm>
          <a:prstGeom prst="rect">
            <a:avLst/>
          </a:prstGeom>
        </p:spPr>
        <p:txBody>
          <a:bodyPr vert="horz" wrap="square" lIns="0" tIns="533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20"/>
              </a:spcBef>
            </a:pPr>
            <a:r>
              <a:rPr sz="800" spc="-25" dirty="0">
                <a:solidFill>
                  <a:srgbClr val="5F5F5F"/>
                </a:solidFill>
                <a:latin typeface="Arial"/>
                <a:cs typeface="Arial"/>
              </a:rPr>
              <a:t>30%</a:t>
            </a:r>
            <a:endParaRPr sz="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20"/>
              </a:spcBef>
            </a:pPr>
            <a:r>
              <a:rPr sz="800" spc="-25" dirty="0">
                <a:solidFill>
                  <a:srgbClr val="5F5F5F"/>
                </a:solidFill>
                <a:latin typeface="Arial"/>
                <a:cs typeface="Arial"/>
              </a:rPr>
              <a:t>25%</a:t>
            </a:r>
            <a:endParaRPr sz="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25"/>
              </a:spcBef>
            </a:pPr>
            <a:r>
              <a:rPr sz="800" spc="-25" dirty="0">
                <a:solidFill>
                  <a:srgbClr val="5F5F5F"/>
                </a:solidFill>
                <a:latin typeface="Arial"/>
                <a:cs typeface="Arial"/>
              </a:rPr>
              <a:t>20%</a:t>
            </a:r>
            <a:endParaRPr sz="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20"/>
              </a:spcBef>
            </a:pPr>
            <a:r>
              <a:rPr sz="800" spc="-25" dirty="0">
                <a:solidFill>
                  <a:srgbClr val="5F5F5F"/>
                </a:solidFill>
                <a:latin typeface="Arial"/>
                <a:cs typeface="Arial"/>
              </a:rPr>
              <a:t>15%</a:t>
            </a:r>
            <a:endParaRPr sz="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25"/>
              </a:spcBef>
            </a:pPr>
            <a:r>
              <a:rPr sz="800" spc="-25" dirty="0">
                <a:solidFill>
                  <a:srgbClr val="5F5F5F"/>
                </a:solidFill>
                <a:latin typeface="Arial"/>
                <a:cs typeface="Arial"/>
              </a:rPr>
              <a:t>10%</a:t>
            </a:r>
            <a:endParaRPr sz="800">
              <a:latin typeface="Arial"/>
              <a:cs typeface="Arial"/>
            </a:endParaRPr>
          </a:p>
          <a:p>
            <a:pPr marL="69215">
              <a:lnSpc>
                <a:spcPct val="100000"/>
              </a:lnSpc>
              <a:spcBef>
                <a:spcPts val="325"/>
              </a:spcBef>
            </a:pPr>
            <a:r>
              <a:rPr sz="800" spc="-25" dirty="0">
                <a:solidFill>
                  <a:srgbClr val="5F5F5F"/>
                </a:solidFill>
                <a:latin typeface="Arial"/>
                <a:cs typeface="Arial"/>
              </a:rPr>
              <a:t>5%</a:t>
            </a:r>
            <a:endParaRPr sz="800">
              <a:latin typeface="Arial"/>
              <a:cs typeface="Arial"/>
            </a:endParaRPr>
          </a:p>
          <a:p>
            <a:pPr marL="69215">
              <a:lnSpc>
                <a:spcPct val="100000"/>
              </a:lnSpc>
              <a:spcBef>
                <a:spcPts val="320"/>
              </a:spcBef>
            </a:pPr>
            <a:r>
              <a:rPr sz="800" spc="-25" dirty="0">
                <a:solidFill>
                  <a:srgbClr val="5F5F5F"/>
                </a:solidFill>
                <a:latin typeface="Arial"/>
                <a:cs typeface="Arial"/>
              </a:rPr>
              <a:t>0%</a:t>
            </a:r>
            <a:endParaRPr sz="800">
              <a:latin typeface="Arial"/>
              <a:cs typeface="Arial"/>
            </a:endParaRPr>
          </a:p>
        </p:txBody>
      </p:sp>
      <p:sp>
        <p:nvSpPr>
          <p:cNvPr id="97" name="object 97"/>
          <p:cNvSpPr txBox="1"/>
          <p:nvPr/>
        </p:nvSpPr>
        <p:spPr>
          <a:xfrm>
            <a:off x="7204329" y="5339994"/>
            <a:ext cx="1485265" cy="394335"/>
          </a:xfrm>
          <a:prstGeom prst="rect">
            <a:avLst/>
          </a:prstGeom>
        </p:spPr>
        <p:txBody>
          <a:bodyPr vert="horz" wrap="square" lIns="0" tIns="7493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590"/>
              </a:spcBef>
              <a:tabLst>
                <a:tab pos="410845" algn="l"/>
                <a:tab pos="822325" algn="l"/>
                <a:tab pos="1233805" algn="l"/>
              </a:tabLst>
            </a:pPr>
            <a:r>
              <a:rPr sz="800" spc="-20" dirty="0">
                <a:solidFill>
                  <a:srgbClr val="5F5F5F"/>
                </a:solidFill>
                <a:latin typeface="Arial"/>
                <a:cs typeface="Arial"/>
              </a:rPr>
              <a:t>2009</a:t>
            </a:r>
            <a:r>
              <a:rPr sz="800" dirty="0">
                <a:solidFill>
                  <a:srgbClr val="5F5F5F"/>
                </a:solidFill>
                <a:latin typeface="Arial"/>
                <a:cs typeface="Arial"/>
              </a:rPr>
              <a:t>	</a:t>
            </a:r>
            <a:r>
              <a:rPr sz="800" spc="-20" dirty="0">
                <a:solidFill>
                  <a:srgbClr val="5F5F5F"/>
                </a:solidFill>
                <a:latin typeface="Arial"/>
                <a:cs typeface="Arial"/>
              </a:rPr>
              <a:t>2010</a:t>
            </a:r>
            <a:r>
              <a:rPr sz="800" dirty="0">
                <a:solidFill>
                  <a:srgbClr val="5F5F5F"/>
                </a:solidFill>
                <a:latin typeface="Arial"/>
                <a:cs typeface="Arial"/>
              </a:rPr>
              <a:t>	</a:t>
            </a:r>
            <a:r>
              <a:rPr sz="800" spc="-20" dirty="0">
                <a:solidFill>
                  <a:srgbClr val="5F5F5F"/>
                </a:solidFill>
                <a:latin typeface="Arial"/>
                <a:cs typeface="Arial"/>
              </a:rPr>
              <a:t>2011</a:t>
            </a:r>
            <a:r>
              <a:rPr sz="800" dirty="0">
                <a:solidFill>
                  <a:srgbClr val="5F5F5F"/>
                </a:solidFill>
                <a:latin typeface="Arial"/>
                <a:cs typeface="Arial"/>
              </a:rPr>
              <a:t>	</a:t>
            </a:r>
            <a:r>
              <a:rPr sz="800" spc="-20" dirty="0">
                <a:solidFill>
                  <a:srgbClr val="5F5F5F"/>
                </a:solidFill>
                <a:latin typeface="Arial"/>
                <a:cs typeface="Arial"/>
              </a:rPr>
              <a:t>2012</a:t>
            </a:r>
            <a:endParaRPr sz="8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490"/>
              </a:spcBef>
            </a:pPr>
            <a:r>
              <a:rPr sz="800" dirty="0">
                <a:solidFill>
                  <a:srgbClr val="5F5F5F"/>
                </a:solidFill>
                <a:latin typeface="Arial"/>
                <a:cs typeface="Arial"/>
              </a:rPr>
              <a:t>%</a:t>
            </a:r>
            <a:r>
              <a:rPr sz="800" spc="-25" dirty="0">
                <a:solidFill>
                  <a:srgbClr val="5F5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5F5F5F"/>
                </a:solidFill>
                <a:latin typeface="Arial"/>
                <a:cs typeface="Arial"/>
              </a:rPr>
              <a:t>Health</a:t>
            </a:r>
            <a:r>
              <a:rPr sz="800" spc="-20" dirty="0">
                <a:solidFill>
                  <a:srgbClr val="5F5F5F"/>
                </a:solidFill>
                <a:latin typeface="Arial"/>
                <a:cs typeface="Arial"/>
              </a:rPr>
              <a:t> </a:t>
            </a:r>
            <a:r>
              <a:rPr sz="800" spc="-10" dirty="0">
                <a:solidFill>
                  <a:srgbClr val="5F5F5F"/>
                </a:solidFill>
                <a:latin typeface="Arial"/>
                <a:cs typeface="Arial"/>
              </a:rPr>
              <a:t>expenditure</a:t>
            </a:r>
            <a:endParaRPr sz="800">
              <a:latin typeface="Arial"/>
              <a:cs typeface="Arial"/>
            </a:endParaRPr>
          </a:p>
        </p:txBody>
      </p:sp>
      <p:sp>
        <p:nvSpPr>
          <p:cNvPr id="98" name="object 98"/>
          <p:cNvSpPr txBox="1"/>
          <p:nvPr/>
        </p:nvSpPr>
        <p:spPr>
          <a:xfrm>
            <a:off x="7700009" y="3919854"/>
            <a:ext cx="288290" cy="1720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950" spc="-10" dirty="0">
                <a:solidFill>
                  <a:srgbClr val="5F5F5F"/>
                </a:solidFill>
                <a:latin typeface="Arial"/>
                <a:cs typeface="Arial"/>
              </a:rPr>
              <a:t>India</a:t>
            </a:r>
            <a:endParaRPr sz="9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5803" y="661796"/>
            <a:ext cx="63163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240" dirty="0"/>
              <a:t>USABILITY</a:t>
            </a:r>
            <a:r>
              <a:rPr spc="25" dirty="0"/>
              <a:t> </a:t>
            </a:r>
            <a:r>
              <a:rPr spc="185" dirty="0"/>
              <a:t>IN</a:t>
            </a:r>
            <a:r>
              <a:rPr spc="5" dirty="0"/>
              <a:t> </a:t>
            </a:r>
            <a:r>
              <a:rPr spc="265" dirty="0"/>
              <a:t>TERMS</a:t>
            </a:r>
            <a:r>
              <a:rPr spc="15" dirty="0"/>
              <a:t> </a:t>
            </a:r>
            <a:r>
              <a:rPr spc="130" dirty="0"/>
              <a:t>OF</a:t>
            </a:r>
            <a:r>
              <a:rPr dirty="0"/>
              <a:t> </a:t>
            </a:r>
            <a:r>
              <a:rPr spc="175" dirty="0"/>
              <a:t>VISUAL</a:t>
            </a:r>
            <a:r>
              <a:rPr spc="15" dirty="0"/>
              <a:t> </a:t>
            </a:r>
            <a:r>
              <a:rPr spc="140" dirty="0"/>
              <a:t>DESIGN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3616" y="6367373"/>
            <a:ext cx="210883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i="1" spc="-100" dirty="0">
                <a:solidFill>
                  <a:srgbClr val="5F5F5F"/>
                </a:solidFill>
                <a:latin typeface="Lucida Sans"/>
                <a:cs typeface="Lucida Sans"/>
              </a:rPr>
              <a:t>Source:</a:t>
            </a:r>
            <a:r>
              <a:rPr sz="900" i="1" spc="-65" dirty="0">
                <a:solidFill>
                  <a:srgbClr val="5F5F5F"/>
                </a:solidFill>
                <a:latin typeface="Lucida Sans"/>
                <a:cs typeface="Lucida Sans"/>
              </a:rPr>
              <a:t> </a:t>
            </a:r>
            <a:r>
              <a:rPr sz="900" i="1" spc="-95" dirty="0">
                <a:solidFill>
                  <a:srgbClr val="5F5F5F"/>
                </a:solidFill>
                <a:latin typeface="Lucida Sans"/>
                <a:cs typeface="Lucida Sans"/>
              </a:rPr>
              <a:t>Adapted</a:t>
            </a:r>
            <a:r>
              <a:rPr sz="900" i="1" spc="-80" dirty="0">
                <a:solidFill>
                  <a:srgbClr val="5F5F5F"/>
                </a:solidFill>
                <a:latin typeface="Lucida Sans"/>
                <a:cs typeface="Lucida Sans"/>
              </a:rPr>
              <a:t> </a:t>
            </a:r>
            <a:r>
              <a:rPr sz="900" i="1" spc="-120" dirty="0">
                <a:solidFill>
                  <a:srgbClr val="5F5F5F"/>
                </a:solidFill>
                <a:latin typeface="Lucida Sans"/>
                <a:cs typeface="Lucida Sans"/>
              </a:rPr>
              <a:t>from</a:t>
            </a:r>
            <a:r>
              <a:rPr sz="900" i="1" spc="-65" dirty="0">
                <a:solidFill>
                  <a:srgbClr val="5F5F5F"/>
                </a:solidFill>
                <a:latin typeface="Lucida Sans"/>
                <a:cs typeface="Lucida Sans"/>
              </a:rPr>
              <a:t> </a:t>
            </a:r>
            <a:r>
              <a:rPr sz="900" i="1" spc="-50" dirty="0">
                <a:solidFill>
                  <a:srgbClr val="5F5F5F"/>
                </a:solidFill>
                <a:latin typeface="Lucida Sans"/>
                <a:cs typeface="Lucida Sans"/>
              </a:rPr>
              <a:t>US</a:t>
            </a:r>
            <a:r>
              <a:rPr sz="900" i="1" spc="-65" dirty="0">
                <a:solidFill>
                  <a:srgbClr val="5F5F5F"/>
                </a:solidFill>
                <a:latin typeface="Lucida Sans"/>
                <a:cs typeface="Lucida Sans"/>
              </a:rPr>
              <a:t> </a:t>
            </a:r>
            <a:r>
              <a:rPr sz="900" i="1" spc="-95" dirty="0">
                <a:solidFill>
                  <a:srgbClr val="5F5F5F"/>
                </a:solidFill>
                <a:latin typeface="Lucida Sans"/>
                <a:cs typeface="Lucida Sans"/>
              </a:rPr>
              <a:t>Government</a:t>
            </a:r>
            <a:r>
              <a:rPr sz="900" i="1" spc="-50" dirty="0">
                <a:solidFill>
                  <a:srgbClr val="5F5F5F"/>
                </a:solidFill>
                <a:latin typeface="Lucida Sans"/>
                <a:cs typeface="Lucida Sans"/>
              </a:rPr>
              <a:t> </a:t>
            </a:r>
            <a:r>
              <a:rPr sz="900" i="1" spc="-20" dirty="0">
                <a:solidFill>
                  <a:srgbClr val="5F5F5F"/>
                </a:solidFill>
                <a:latin typeface="Lucida Sans"/>
                <a:cs typeface="Lucida Sans"/>
              </a:rPr>
              <a:t>(2021)</a:t>
            </a:r>
            <a:endParaRPr sz="900">
              <a:latin typeface="Lucida Sans"/>
              <a:cs typeface="Lucida San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55803" y="1124203"/>
            <a:ext cx="329437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5F5F5F"/>
                </a:solidFill>
                <a:latin typeface="Tahoma"/>
                <a:cs typeface="Tahoma"/>
              </a:rPr>
              <a:t>Pie</a:t>
            </a:r>
            <a:r>
              <a:rPr sz="1800" spc="-19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45" dirty="0">
                <a:solidFill>
                  <a:srgbClr val="5F5F5F"/>
                </a:solidFill>
                <a:latin typeface="Tahoma"/>
                <a:cs typeface="Tahoma"/>
              </a:rPr>
              <a:t>charts:</a:t>
            </a:r>
            <a:r>
              <a:rPr sz="1800" spc="-16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25" dirty="0">
                <a:solidFill>
                  <a:srgbClr val="5F5F5F"/>
                </a:solidFill>
                <a:latin typeface="Tahoma"/>
                <a:cs typeface="Tahoma"/>
              </a:rPr>
              <a:t>Inefficient</a:t>
            </a:r>
            <a:r>
              <a:rPr sz="1800" spc="-19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40" dirty="0">
                <a:solidFill>
                  <a:srgbClr val="5F5F5F"/>
                </a:solidFill>
                <a:latin typeface="Tahoma"/>
                <a:cs typeface="Tahoma"/>
              </a:rPr>
              <a:t>use</a:t>
            </a:r>
            <a:r>
              <a:rPr sz="1800" spc="-16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5F5F5F"/>
                </a:solidFill>
                <a:latin typeface="Tahoma"/>
                <a:cs typeface="Tahoma"/>
              </a:rPr>
              <a:t>of</a:t>
            </a:r>
            <a:r>
              <a:rPr sz="1800" spc="-19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10" dirty="0">
                <a:solidFill>
                  <a:srgbClr val="5F5F5F"/>
                </a:solidFill>
                <a:latin typeface="Tahoma"/>
                <a:cs typeface="Tahoma"/>
              </a:rPr>
              <a:t>space</a:t>
            </a:r>
            <a:endParaRPr sz="1800">
              <a:latin typeface="Tahoma"/>
              <a:cs typeface="Tahoma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84795" y="3024340"/>
            <a:ext cx="4082162" cy="2408993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3309873" y="3400425"/>
            <a:ext cx="690880" cy="304800"/>
          </a:xfrm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248920" marR="5080" indent="-236220">
              <a:lnSpc>
                <a:spcPct val="103299"/>
              </a:lnSpc>
              <a:spcBef>
                <a:spcPts val="65"/>
              </a:spcBef>
            </a:pPr>
            <a:r>
              <a:rPr sz="900" spc="-65" dirty="0">
                <a:solidFill>
                  <a:srgbClr val="FFFFFF"/>
                </a:solidFill>
                <a:latin typeface="Calibri"/>
                <a:cs typeface="Calibri"/>
              </a:rPr>
              <a:t>Income</a:t>
            </a:r>
            <a:r>
              <a:rPr sz="9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spc="-45" dirty="0">
                <a:solidFill>
                  <a:srgbClr val="FFFFFF"/>
                </a:solidFill>
                <a:latin typeface="Calibri"/>
                <a:cs typeface="Calibri"/>
              </a:rPr>
              <a:t>Security</a:t>
            </a:r>
            <a:r>
              <a:rPr sz="900" spc="5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spc="-25" dirty="0">
                <a:solidFill>
                  <a:srgbClr val="FFFFFF"/>
                </a:solidFill>
                <a:latin typeface="Calibri"/>
                <a:cs typeface="Calibri"/>
              </a:rPr>
              <a:t>24%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733038" y="3920490"/>
            <a:ext cx="645160" cy="304800"/>
          </a:xfrm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201295" marR="5080" indent="-189230">
              <a:lnSpc>
                <a:spcPct val="103299"/>
              </a:lnSpc>
              <a:spcBef>
                <a:spcPts val="65"/>
              </a:spcBef>
            </a:pPr>
            <a:r>
              <a:rPr sz="900" spc="-20" dirty="0">
                <a:solidFill>
                  <a:srgbClr val="FFFFFF"/>
                </a:solidFill>
                <a:latin typeface="Calibri"/>
                <a:cs typeface="Calibri"/>
              </a:rPr>
              <a:t>Social </a:t>
            </a:r>
            <a:r>
              <a:rPr sz="900" spc="-45" dirty="0">
                <a:solidFill>
                  <a:srgbClr val="FFFFFF"/>
                </a:solidFill>
                <a:latin typeface="Calibri"/>
                <a:cs typeface="Calibri"/>
              </a:rPr>
              <a:t>Security</a:t>
            </a:r>
            <a:r>
              <a:rPr sz="900" spc="5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spc="-20" dirty="0">
                <a:solidFill>
                  <a:srgbClr val="FFFFFF"/>
                </a:solidFill>
                <a:latin typeface="Calibri"/>
                <a:cs typeface="Calibri"/>
              </a:rPr>
              <a:t>17%9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974085" y="4114292"/>
            <a:ext cx="302895" cy="304800"/>
          </a:xfrm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53340" marR="5080" indent="-41275">
              <a:lnSpc>
                <a:spcPct val="103299"/>
              </a:lnSpc>
              <a:spcBef>
                <a:spcPts val="65"/>
              </a:spcBef>
            </a:pPr>
            <a:r>
              <a:rPr sz="900" spc="-55" dirty="0">
                <a:solidFill>
                  <a:srgbClr val="FFFFFF"/>
                </a:solidFill>
                <a:latin typeface="Calibri"/>
                <a:cs typeface="Calibri"/>
              </a:rPr>
              <a:t>Health</a:t>
            </a:r>
            <a:r>
              <a:rPr sz="900" spc="5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spc="-25" dirty="0">
                <a:solidFill>
                  <a:srgbClr val="FFFFFF"/>
                </a:solidFill>
                <a:latin typeface="Calibri"/>
                <a:cs typeface="Calibri"/>
              </a:rPr>
              <a:t>12%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73963" y="3759454"/>
            <a:ext cx="423545" cy="304800"/>
          </a:xfrm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114300" marR="5080" indent="-102235">
              <a:lnSpc>
                <a:spcPct val="103299"/>
              </a:lnSpc>
              <a:spcBef>
                <a:spcPts val="65"/>
              </a:spcBef>
            </a:pPr>
            <a:r>
              <a:rPr sz="900" spc="-55" dirty="0">
                <a:solidFill>
                  <a:srgbClr val="FFFFFF"/>
                </a:solidFill>
                <a:latin typeface="Calibri"/>
                <a:cs typeface="Calibri"/>
              </a:rPr>
              <a:t>Medicare</a:t>
            </a:r>
            <a:r>
              <a:rPr sz="900" spc="5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spc="-25" dirty="0">
                <a:solidFill>
                  <a:srgbClr val="FFFFFF"/>
                </a:solidFill>
                <a:latin typeface="Calibri"/>
                <a:cs typeface="Calibri"/>
              </a:rPr>
              <a:t>10%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459230" y="3932682"/>
            <a:ext cx="987425" cy="691515"/>
          </a:xfrm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192405" marR="467995" indent="-180340">
              <a:lnSpc>
                <a:spcPct val="103299"/>
              </a:lnSpc>
              <a:spcBef>
                <a:spcPts val="65"/>
              </a:spcBef>
            </a:pPr>
            <a:r>
              <a:rPr sz="900" spc="-40" dirty="0">
                <a:solidFill>
                  <a:srgbClr val="FFFFFF"/>
                </a:solidFill>
                <a:latin typeface="Calibri"/>
                <a:cs typeface="Calibri"/>
              </a:rPr>
              <a:t>Net</a:t>
            </a:r>
            <a:r>
              <a:rPr sz="9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spc="-50" dirty="0">
                <a:solidFill>
                  <a:srgbClr val="FFFFFF"/>
                </a:solidFill>
                <a:latin typeface="Calibri"/>
                <a:cs typeface="Calibri"/>
              </a:rPr>
              <a:t>Interest</a:t>
            </a:r>
            <a:r>
              <a:rPr sz="900" spc="5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spc="-25" dirty="0">
                <a:solidFill>
                  <a:srgbClr val="FFFFFF"/>
                </a:solidFill>
                <a:latin typeface="Calibri"/>
                <a:cs typeface="Calibri"/>
              </a:rPr>
              <a:t>5%</a:t>
            </a:r>
            <a:endParaRPr sz="900">
              <a:latin typeface="Calibri"/>
              <a:cs typeface="Calibri"/>
            </a:endParaRPr>
          </a:p>
          <a:p>
            <a:pPr marL="488950" marR="5080" indent="-292735">
              <a:lnSpc>
                <a:spcPct val="103299"/>
              </a:lnSpc>
              <a:spcBef>
                <a:spcPts val="815"/>
              </a:spcBef>
            </a:pPr>
            <a:r>
              <a:rPr sz="900" spc="-50" dirty="0">
                <a:solidFill>
                  <a:srgbClr val="FFFFFF"/>
                </a:solidFill>
                <a:latin typeface="Calibri"/>
                <a:cs typeface="Calibri"/>
              </a:rPr>
              <a:t>Natuional</a:t>
            </a:r>
            <a:r>
              <a:rPr sz="9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spc="-45" dirty="0">
                <a:solidFill>
                  <a:srgbClr val="FFFFFF"/>
                </a:solidFill>
                <a:latin typeface="Calibri"/>
                <a:cs typeface="Calibri"/>
              </a:rPr>
              <a:t>Defense</a:t>
            </a:r>
            <a:r>
              <a:rPr sz="900" spc="5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spc="-25" dirty="0">
                <a:solidFill>
                  <a:srgbClr val="FFFFFF"/>
                </a:solidFill>
                <a:latin typeface="Calibri"/>
                <a:cs typeface="Calibri"/>
              </a:rPr>
              <a:t>11%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04901" y="3558362"/>
            <a:ext cx="558800" cy="163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75" dirty="0">
                <a:solidFill>
                  <a:srgbClr val="464646"/>
                </a:solidFill>
                <a:latin typeface="Calibri"/>
                <a:cs typeface="Calibri"/>
              </a:rPr>
              <a:t>Commerce</a:t>
            </a:r>
            <a:r>
              <a:rPr sz="900" spc="25" dirty="0">
                <a:solidFill>
                  <a:srgbClr val="464646"/>
                </a:solidFill>
                <a:latin typeface="Calibri"/>
                <a:cs typeface="Calibri"/>
              </a:rPr>
              <a:t> </a:t>
            </a:r>
            <a:r>
              <a:rPr sz="900" spc="-50" dirty="0">
                <a:solidFill>
                  <a:srgbClr val="464646"/>
                </a:solidFill>
                <a:latin typeface="Calibri"/>
                <a:cs typeface="Calibri"/>
              </a:rPr>
              <a:t>&amp;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89331" y="3239515"/>
            <a:ext cx="81026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60" dirty="0">
                <a:solidFill>
                  <a:srgbClr val="464646"/>
                </a:solidFill>
                <a:latin typeface="Calibri"/>
                <a:cs typeface="Calibri"/>
              </a:rPr>
              <a:t>Education</a:t>
            </a:r>
            <a:r>
              <a:rPr sz="900" spc="-10" dirty="0">
                <a:solidFill>
                  <a:srgbClr val="464646"/>
                </a:solidFill>
                <a:latin typeface="Calibri"/>
                <a:cs typeface="Calibri"/>
              </a:rPr>
              <a:t> </a:t>
            </a:r>
            <a:r>
              <a:rPr sz="900" spc="-70" dirty="0">
                <a:solidFill>
                  <a:srgbClr val="464646"/>
                </a:solidFill>
                <a:latin typeface="Calibri"/>
                <a:cs typeface="Calibri"/>
              </a:rPr>
              <a:t>&amp;</a:t>
            </a:r>
            <a:r>
              <a:rPr sz="900" spc="50" dirty="0">
                <a:solidFill>
                  <a:srgbClr val="464646"/>
                </a:solidFill>
                <a:latin typeface="Calibri"/>
                <a:cs typeface="Calibri"/>
              </a:rPr>
              <a:t> </a:t>
            </a:r>
            <a:r>
              <a:rPr sz="900" spc="-10" dirty="0">
                <a:solidFill>
                  <a:srgbClr val="464646"/>
                </a:solidFill>
                <a:latin typeface="Calibri"/>
                <a:cs typeface="Calibri"/>
              </a:rPr>
              <a:t>Social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56031" y="2642361"/>
            <a:ext cx="1296670" cy="440055"/>
          </a:xfrm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12700" marR="5080" indent="897890">
              <a:lnSpc>
                <a:spcPct val="103299"/>
              </a:lnSpc>
              <a:spcBef>
                <a:spcPts val="65"/>
              </a:spcBef>
              <a:tabLst>
                <a:tab pos="1026160" algn="l"/>
              </a:tabLst>
            </a:pPr>
            <a:r>
              <a:rPr sz="900" spc="-55" dirty="0">
                <a:solidFill>
                  <a:srgbClr val="464646"/>
                </a:solidFill>
                <a:latin typeface="Calibri"/>
                <a:cs typeface="Calibri"/>
              </a:rPr>
              <a:t>Veterans</a:t>
            </a:r>
            <a:r>
              <a:rPr sz="900" spc="500" dirty="0">
                <a:solidFill>
                  <a:srgbClr val="464646"/>
                </a:solidFill>
                <a:latin typeface="Calibri"/>
                <a:cs typeface="Calibri"/>
              </a:rPr>
              <a:t> </a:t>
            </a:r>
            <a:r>
              <a:rPr sz="1350" spc="-82" baseline="3086" dirty="0">
                <a:solidFill>
                  <a:srgbClr val="464646"/>
                </a:solidFill>
                <a:latin typeface="Calibri"/>
                <a:cs typeface="Calibri"/>
              </a:rPr>
              <a:t>General</a:t>
            </a:r>
            <a:r>
              <a:rPr sz="1350" spc="-15" baseline="3086" dirty="0">
                <a:solidFill>
                  <a:srgbClr val="464646"/>
                </a:solidFill>
                <a:latin typeface="Calibri"/>
                <a:cs typeface="Calibri"/>
              </a:rPr>
              <a:t> Government</a:t>
            </a:r>
            <a:r>
              <a:rPr sz="1350" baseline="3086" dirty="0">
                <a:solidFill>
                  <a:srgbClr val="464646"/>
                </a:solidFill>
                <a:latin typeface="Calibri"/>
                <a:cs typeface="Calibri"/>
              </a:rPr>
              <a:t>	</a:t>
            </a:r>
            <a:r>
              <a:rPr sz="900" spc="-25" dirty="0">
                <a:solidFill>
                  <a:srgbClr val="464646"/>
                </a:solidFill>
                <a:latin typeface="Calibri"/>
                <a:cs typeface="Calibri"/>
              </a:rPr>
              <a:t>3%</a:t>
            </a:r>
            <a:endParaRPr sz="900">
              <a:latin typeface="Calibri"/>
              <a:cs typeface="Calibri"/>
            </a:endParaRPr>
          </a:p>
          <a:p>
            <a:pPr marL="370840">
              <a:lnSpc>
                <a:spcPts val="1070"/>
              </a:lnSpc>
            </a:pPr>
            <a:r>
              <a:rPr sz="900" spc="-25" dirty="0">
                <a:solidFill>
                  <a:srgbClr val="464646"/>
                </a:solidFill>
                <a:latin typeface="Calibri"/>
                <a:cs typeface="Calibri"/>
              </a:rPr>
              <a:t>4%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919985" y="2538425"/>
            <a:ext cx="633730" cy="163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0" dirty="0">
                <a:solidFill>
                  <a:srgbClr val="464646"/>
                </a:solidFill>
                <a:latin typeface="Calibri"/>
                <a:cs typeface="Calibri"/>
              </a:rPr>
              <a:t>Transportation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153157" y="2680842"/>
            <a:ext cx="16637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5" dirty="0">
                <a:solidFill>
                  <a:srgbClr val="464646"/>
                </a:solidFill>
                <a:latin typeface="Calibri"/>
                <a:cs typeface="Calibri"/>
              </a:rPr>
              <a:t>2%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573527" y="2610992"/>
            <a:ext cx="657860" cy="304800"/>
          </a:xfrm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259079" marR="5080" indent="-247015">
              <a:lnSpc>
                <a:spcPct val="103299"/>
              </a:lnSpc>
              <a:spcBef>
                <a:spcPts val="65"/>
              </a:spcBef>
            </a:pPr>
            <a:r>
              <a:rPr sz="900" spc="-70" dirty="0">
                <a:solidFill>
                  <a:srgbClr val="464646"/>
                </a:solidFill>
                <a:latin typeface="Calibri"/>
                <a:cs typeface="Calibri"/>
              </a:rPr>
              <a:t>Other</a:t>
            </a:r>
            <a:r>
              <a:rPr sz="900" spc="-15" dirty="0">
                <a:solidFill>
                  <a:srgbClr val="464646"/>
                </a:solidFill>
                <a:latin typeface="Calibri"/>
                <a:cs typeface="Calibri"/>
              </a:rPr>
              <a:t> </a:t>
            </a:r>
            <a:r>
              <a:rPr sz="900" spc="-55" dirty="0">
                <a:solidFill>
                  <a:srgbClr val="464646"/>
                </a:solidFill>
                <a:latin typeface="Calibri"/>
                <a:cs typeface="Calibri"/>
              </a:rPr>
              <a:t>spending</a:t>
            </a:r>
            <a:r>
              <a:rPr sz="900" spc="500" dirty="0">
                <a:solidFill>
                  <a:srgbClr val="464646"/>
                </a:solidFill>
                <a:latin typeface="Calibri"/>
                <a:cs typeface="Calibri"/>
              </a:rPr>
              <a:t> </a:t>
            </a:r>
            <a:r>
              <a:rPr sz="900" spc="-25" dirty="0">
                <a:solidFill>
                  <a:srgbClr val="464646"/>
                </a:solidFill>
                <a:latin typeface="Calibri"/>
                <a:cs typeface="Calibri"/>
              </a:rPr>
              <a:t>4%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074826" y="2039874"/>
            <a:ext cx="321183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10" dirty="0">
                <a:solidFill>
                  <a:srgbClr val="464646"/>
                </a:solidFill>
                <a:latin typeface="Tahoma"/>
                <a:cs typeface="Tahoma"/>
              </a:rPr>
              <a:t>Federal</a:t>
            </a:r>
            <a:r>
              <a:rPr sz="1400" spc="-155" dirty="0">
                <a:solidFill>
                  <a:srgbClr val="464646"/>
                </a:solidFill>
                <a:latin typeface="Tahoma"/>
                <a:cs typeface="Tahoma"/>
              </a:rPr>
              <a:t> </a:t>
            </a:r>
            <a:r>
              <a:rPr sz="1400" spc="-30" dirty="0">
                <a:solidFill>
                  <a:srgbClr val="464646"/>
                </a:solidFill>
                <a:latin typeface="Tahoma"/>
                <a:cs typeface="Tahoma"/>
              </a:rPr>
              <a:t>Spending</a:t>
            </a:r>
            <a:r>
              <a:rPr sz="1400" spc="-135" dirty="0">
                <a:solidFill>
                  <a:srgbClr val="464646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464646"/>
                </a:solidFill>
                <a:latin typeface="Tahoma"/>
                <a:cs typeface="Tahoma"/>
              </a:rPr>
              <a:t>for</a:t>
            </a:r>
            <a:r>
              <a:rPr sz="1400" spc="-145" dirty="0">
                <a:solidFill>
                  <a:srgbClr val="464646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464646"/>
                </a:solidFill>
                <a:latin typeface="Tahoma"/>
                <a:cs typeface="Tahoma"/>
              </a:rPr>
              <a:t>United</a:t>
            </a:r>
            <a:r>
              <a:rPr sz="1400" spc="-140" dirty="0">
                <a:solidFill>
                  <a:srgbClr val="464646"/>
                </a:solidFill>
                <a:latin typeface="Tahoma"/>
                <a:cs typeface="Tahoma"/>
              </a:rPr>
              <a:t> </a:t>
            </a:r>
            <a:r>
              <a:rPr sz="1400" spc="-20" dirty="0">
                <a:solidFill>
                  <a:srgbClr val="464646"/>
                </a:solidFill>
                <a:latin typeface="Tahoma"/>
                <a:cs typeface="Tahoma"/>
              </a:rPr>
              <a:t>States</a:t>
            </a:r>
            <a:r>
              <a:rPr sz="1400" spc="-140" dirty="0">
                <a:solidFill>
                  <a:srgbClr val="464646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464646"/>
                </a:solidFill>
                <a:latin typeface="Tahoma"/>
                <a:cs typeface="Tahoma"/>
              </a:rPr>
              <a:t>(2021)</a:t>
            </a:r>
            <a:endParaRPr sz="1400">
              <a:latin typeface="Tahoma"/>
              <a:cs typeface="Tahoma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6640068" y="2110739"/>
            <a:ext cx="1580515" cy="3755390"/>
            <a:chOff x="6640068" y="2110739"/>
            <a:chExt cx="1580515" cy="3755390"/>
          </a:xfrm>
        </p:grpSpPr>
        <p:sp>
          <p:nvSpPr>
            <p:cNvPr id="19" name="object 19"/>
            <p:cNvSpPr/>
            <p:nvPr/>
          </p:nvSpPr>
          <p:spPr>
            <a:xfrm>
              <a:off x="6969252" y="2110739"/>
              <a:ext cx="988060" cy="3755390"/>
            </a:xfrm>
            <a:custGeom>
              <a:avLst/>
              <a:gdLst/>
              <a:ahLst/>
              <a:cxnLst/>
              <a:rect l="l" t="t" r="r" b="b"/>
              <a:pathLst>
                <a:path w="988059" h="3755390">
                  <a:moveTo>
                    <a:pt x="0" y="3662172"/>
                  </a:moveTo>
                  <a:lnTo>
                    <a:pt x="0" y="3755136"/>
                  </a:lnTo>
                </a:path>
                <a:path w="988059" h="3755390">
                  <a:moveTo>
                    <a:pt x="0" y="3348228"/>
                  </a:moveTo>
                  <a:lnTo>
                    <a:pt x="0" y="3537204"/>
                  </a:lnTo>
                </a:path>
                <a:path w="988059" h="3755390">
                  <a:moveTo>
                    <a:pt x="0" y="3035808"/>
                  </a:moveTo>
                  <a:lnTo>
                    <a:pt x="0" y="3223260"/>
                  </a:lnTo>
                </a:path>
                <a:path w="988059" h="3755390">
                  <a:moveTo>
                    <a:pt x="0" y="2723388"/>
                  </a:moveTo>
                  <a:lnTo>
                    <a:pt x="0" y="2910840"/>
                  </a:lnTo>
                </a:path>
                <a:path w="988059" h="3755390">
                  <a:moveTo>
                    <a:pt x="329183" y="3662172"/>
                  </a:moveTo>
                  <a:lnTo>
                    <a:pt x="329183" y="3755136"/>
                  </a:lnTo>
                </a:path>
                <a:path w="988059" h="3755390">
                  <a:moveTo>
                    <a:pt x="329183" y="3348228"/>
                  </a:moveTo>
                  <a:lnTo>
                    <a:pt x="329183" y="3537204"/>
                  </a:lnTo>
                </a:path>
                <a:path w="988059" h="3755390">
                  <a:moveTo>
                    <a:pt x="329183" y="3035808"/>
                  </a:moveTo>
                  <a:lnTo>
                    <a:pt x="329183" y="3223260"/>
                  </a:lnTo>
                </a:path>
                <a:path w="988059" h="3755390">
                  <a:moveTo>
                    <a:pt x="329183" y="2723388"/>
                  </a:moveTo>
                  <a:lnTo>
                    <a:pt x="329183" y="2910840"/>
                  </a:lnTo>
                </a:path>
                <a:path w="988059" h="3755390">
                  <a:moveTo>
                    <a:pt x="658368" y="3662172"/>
                  </a:moveTo>
                  <a:lnTo>
                    <a:pt x="658368" y="3755136"/>
                  </a:lnTo>
                </a:path>
                <a:path w="988059" h="3755390">
                  <a:moveTo>
                    <a:pt x="658368" y="3348228"/>
                  </a:moveTo>
                  <a:lnTo>
                    <a:pt x="658368" y="3537204"/>
                  </a:lnTo>
                </a:path>
                <a:path w="988059" h="3755390">
                  <a:moveTo>
                    <a:pt x="658368" y="0"/>
                  </a:moveTo>
                  <a:lnTo>
                    <a:pt x="658368" y="3223260"/>
                  </a:lnTo>
                </a:path>
                <a:path w="988059" h="3755390">
                  <a:moveTo>
                    <a:pt x="987551" y="3662172"/>
                  </a:moveTo>
                  <a:lnTo>
                    <a:pt x="987551" y="3755136"/>
                  </a:lnTo>
                </a:path>
                <a:path w="988059" h="3755390">
                  <a:moveTo>
                    <a:pt x="987551" y="0"/>
                  </a:moveTo>
                  <a:lnTo>
                    <a:pt x="987551" y="3537204"/>
                  </a:lnTo>
                </a:path>
              </a:pathLst>
            </a:custGeom>
            <a:ln w="9525">
              <a:solidFill>
                <a:srgbClr val="E7E7E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6640068" y="4707635"/>
              <a:ext cx="1580515" cy="1065530"/>
            </a:xfrm>
            <a:custGeom>
              <a:avLst/>
              <a:gdLst/>
              <a:ahLst/>
              <a:cxnLst/>
              <a:rect l="l" t="t" r="r" b="b"/>
              <a:pathLst>
                <a:path w="1580515" h="1065529">
                  <a:moveTo>
                    <a:pt x="723900" y="0"/>
                  </a:moveTo>
                  <a:lnTo>
                    <a:pt x="0" y="0"/>
                  </a:lnTo>
                  <a:lnTo>
                    <a:pt x="0" y="126492"/>
                  </a:lnTo>
                  <a:lnTo>
                    <a:pt x="723900" y="126492"/>
                  </a:lnTo>
                  <a:lnTo>
                    <a:pt x="723900" y="0"/>
                  </a:lnTo>
                  <a:close/>
                </a:path>
                <a:path w="1580515" h="1065529">
                  <a:moveTo>
                    <a:pt x="790956" y="313944"/>
                  </a:moveTo>
                  <a:lnTo>
                    <a:pt x="0" y="313944"/>
                  </a:lnTo>
                  <a:lnTo>
                    <a:pt x="0" y="438912"/>
                  </a:lnTo>
                  <a:lnTo>
                    <a:pt x="790956" y="438912"/>
                  </a:lnTo>
                  <a:lnTo>
                    <a:pt x="790956" y="313944"/>
                  </a:lnTo>
                  <a:close/>
                </a:path>
                <a:path w="1580515" h="1065529">
                  <a:moveTo>
                    <a:pt x="1120140" y="626364"/>
                  </a:moveTo>
                  <a:lnTo>
                    <a:pt x="0" y="626364"/>
                  </a:lnTo>
                  <a:lnTo>
                    <a:pt x="0" y="751332"/>
                  </a:lnTo>
                  <a:lnTo>
                    <a:pt x="1120140" y="751332"/>
                  </a:lnTo>
                  <a:lnTo>
                    <a:pt x="1120140" y="626364"/>
                  </a:lnTo>
                  <a:close/>
                </a:path>
                <a:path w="1580515" h="1065529">
                  <a:moveTo>
                    <a:pt x="1580388" y="940308"/>
                  </a:moveTo>
                  <a:lnTo>
                    <a:pt x="0" y="940308"/>
                  </a:lnTo>
                  <a:lnTo>
                    <a:pt x="0" y="1065276"/>
                  </a:lnTo>
                  <a:lnTo>
                    <a:pt x="1580388" y="1065276"/>
                  </a:lnTo>
                  <a:lnTo>
                    <a:pt x="1580388" y="940308"/>
                  </a:lnTo>
                  <a:close/>
                </a:path>
              </a:pathLst>
            </a:custGeom>
            <a:solidFill>
              <a:srgbClr val="08715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/>
          <p:nvPr/>
        </p:nvSpPr>
        <p:spPr>
          <a:xfrm>
            <a:off x="8287511" y="2110739"/>
            <a:ext cx="0" cy="3755390"/>
          </a:xfrm>
          <a:custGeom>
            <a:avLst/>
            <a:gdLst/>
            <a:ahLst/>
            <a:cxnLst/>
            <a:rect l="l" t="t" r="r" b="b"/>
            <a:pathLst>
              <a:path h="3755390">
                <a:moveTo>
                  <a:pt x="0" y="0"/>
                </a:moveTo>
                <a:lnTo>
                  <a:pt x="0" y="3755136"/>
                </a:lnTo>
              </a:path>
            </a:pathLst>
          </a:custGeom>
          <a:ln w="9525">
            <a:solidFill>
              <a:srgbClr val="E7E7E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616695" y="2110739"/>
            <a:ext cx="0" cy="3755390"/>
          </a:xfrm>
          <a:custGeom>
            <a:avLst/>
            <a:gdLst/>
            <a:ahLst/>
            <a:cxnLst/>
            <a:rect l="l" t="t" r="r" b="b"/>
            <a:pathLst>
              <a:path h="3755390">
                <a:moveTo>
                  <a:pt x="0" y="0"/>
                </a:moveTo>
                <a:lnTo>
                  <a:pt x="0" y="3755136"/>
                </a:lnTo>
              </a:path>
            </a:pathLst>
          </a:custGeom>
          <a:ln w="9525">
            <a:solidFill>
              <a:srgbClr val="E7E7E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640068" y="3768852"/>
            <a:ext cx="264160" cy="125095"/>
          </a:xfrm>
          <a:custGeom>
            <a:avLst/>
            <a:gdLst/>
            <a:ahLst/>
            <a:cxnLst/>
            <a:rect l="l" t="t" r="r" b="b"/>
            <a:pathLst>
              <a:path w="264159" h="125095">
                <a:moveTo>
                  <a:pt x="263651" y="0"/>
                </a:moveTo>
                <a:lnTo>
                  <a:pt x="0" y="0"/>
                </a:lnTo>
                <a:lnTo>
                  <a:pt x="0" y="124968"/>
                </a:lnTo>
                <a:lnTo>
                  <a:pt x="263651" y="124968"/>
                </a:lnTo>
                <a:lnTo>
                  <a:pt x="263651" y="0"/>
                </a:lnTo>
                <a:close/>
              </a:path>
            </a:pathLst>
          </a:custGeom>
          <a:solidFill>
            <a:srgbClr val="08715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640068" y="3456432"/>
            <a:ext cx="264160" cy="125095"/>
          </a:xfrm>
          <a:custGeom>
            <a:avLst/>
            <a:gdLst/>
            <a:ahLst/>
            <a:cxnLst/>
            <a:rect l="l" t="t" r="r" b="b"/>
            <a:pathLst>
              <a:path w="264159" h="125095">
                <a:moveTo>
                  <a:pt x="263651" y="0"/>
                </a:moveTo>
                <a:lnTo>
                  <a:pt x="0" y="0"/>
                </a:lnTo>
                <a:lnTo>
                  <a:pt x="0" y="124967"/>
                </a:lnTo>
                <a:lnTo>
                  <a:pt x="263651" y="124967"/>
                </a:lnTo>
                <a:lnTo>
                  <a:pt x="263651" y="0"/>
                </a:lnTo>
                <a:close/>
              </a:path>
            </a:pathLst>
          </a:custGeom>
          <a:solidFill>
            <a:srgbClr val="08715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640068" y="3142488"/>
            <a:ext cx="264160" cy="127000"/>
          </a:xfrm>
          <a:custGeom>
            <a:avLst/>
            <a:gdLst/>
            <a:ahLst/>
            <a:cxnLst/>
            <a:rect l="l" t="t" r="r" b="b"/>
            <a:pathLst>
              <a:path w="264159" h="127000">
                <a:moveTo>
                  <a:pt x="263651" y="0"/>
                </a:moveTo>
                <a:lnTo>
                  <a:pt x="0" y="0"/>
                </a:lnTo>
                <a:lnTo>
                  <a:pt x="0" y="126491"/>
                </a:lnTo>
                <a:lnTo>
                  <a:pt x="263651" y="126491"/>
                </a:lnTo>
                <a:lnTo>
                  <a:pt x="263651" y="0"/>
                </a:lnTo>
                <a:close/>
              </a:path>
            </a:pathLst>
          </a:custGeom>
          <a:solidFill>
            <a:srgbClr val="08715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640068" y="2830067"/>
            <a:ext cx="198120" cy="125095"/>
          </a:xfrm>
          <a:custGeom>
            <a:avLst/>
            <a:gdLst/>
            <a:ahLst/>
            <a:cxnLst/>
            <a:rect l="l" t="t" r="r" b="b"/>
            <a:pathLst>
              <a:path w="198120" h="125094">
                <a:moveTo>
                  <a:pt x="198120" y="0"/>
                </a:moveTo>
                <a:lnTo>
                  <a:pt x="0" y="0"/>
                </a:lnTo>
                <a:lnTo>
                  <a:pt x="0" y="124968"/>
                </a:lnTo>
                <a:lnTo>
                  <a:pt x="198120" y="124968"/>
                </a:lnTo>
                <a:lnTo>
                  <a:pt x="198120" y="0"/>
                </a:lnTo>
                <a:close/>
              </a:path>
            </a:pathLst>
          </a:custGeom>
          <a:solidFill>
            <a:srgbClr val="08715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640068" y="2517648"/>
            <a:ext cx="131445" cy="125095"/>
          </a:xfrm>
          <a:custGeom>
            <a:avLst/>
            <a:gdLst/>
            <a:ahLst/>
            <a:cxnLst/>
            <a:rect l="l" t="t" r="r" b="b"/>
            <a:pathLst>
              <a:path w="131445" h="125094">
                <a:moveTo>
                  <a:pt x="131063" y="0"/>
                </a:moveTo>
                <a:lnTo>
                  <a:pt x="0" y="0"/>
                </a:lnTo>
                <a:lnTo>
                  <a:pt x="0" y="124967"/>
                </a:lnTo>
                <a:lnTo>
                  <a:pt x="131063" y="124967"/>
                </a:lnTo>
                <a:lnTo>
                  <a:pt x="131063" y="0"/>
                </a:lnTo>
                <a:close/>
              </a:path>
            </a:pathLst>
          </a:custGeom>
          <a:solidFill>
            <a:srgbClr val="08715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640068" y="2203704"/>
            <a:ext cx="264160" cy="125095"/>
          </a:xfrm>
          <a:custGeom>
            <a:avLst/>
            <a:gdLst/>
            <a:ahLst/>
            <a:cxnLst/>
            <a:rect l="l" t="t" r="r" b="b"/>
            <a:pathLst>
              <a:path w="264159" h="125094">
                <a:moveTo>
                  <a:pt x="263651" y="0"/>
                </a:moveTo>
                <a:lnTo>
                  <a:pt x="0" y="0"/>
                </a:lnTo>
                <a:lnTo>
                  <a:pt x="0" y="124968"/>
                </a:lnTo>
                <a:lnTo>
                  <a:pt x="263651" y="124968"/>
                </a:lnTo>
                <a:lnTo>
                  <a:pt x="263651" y="0"/>
                </a:lnTo>
                <a:close/>
              </a:path>
            </a:pathLst>
          </a:custGeom>
          <a:solidFill>
            <a:srgbClr val="08715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8314181" y="5628538"/>
            <a:ext cx="2781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solidFill>
                  <a:srgbClr val="464646"/>
                </a:solidFill>
                <a:latin typeface="Calibri"/>
                <a:cs typeface="Calibri"/>
              </a:rPr>
              <a:t>24%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48" name="object 4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6347" rIns="0" bIns="0" rtlCol="0">
            <a:spAutoFit/>
          </a:bodyPr>
          <a:lstStyle/>
          <a:p>
            <a:pPr marL="2392045">
              <a:lnSpc>
                <a:spcPts val="1250"/>
              </a:lnSpc>
            </a:pPr>
            <a:fld id="{81D60167-4931-47E6-BA6A-407CBD079E47}" type="slidenum">
              <a:rPr spc="-25" dirty="0"/>
              <a:t>239</a:t>
            </a:fld>
            <a:endParaRPr spc="-25" dirty="0"/>
          </a:p>
        </p:txBody>
      </p:sp>
      <p:sp>
        <p:nvSpPr>
          <p:cNvPr id="49" name="object 4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/>
              <a:t>©</a:t>
            </a:r>
            <a:r>
              <a:rPr spc="-15" dirty="0"/>
              <a:t> </a:t>
            </a:r>
            <a:r>
              <a:rPr dirty="0"/>
              <a:t>The</a:t>
            </a:r>
            <a:r>
              <a:rPr spc="-30" dirty="0"/>
              <a:t> </a:t>
            </a:r>
            <a:r>
              <a:rPr dirty="0"/>
              <a:t>KPI</a:t>
            </a:r>
            <a:r>
              <a:rPr spc="-5" dirty="0"/>
              <a:t> </a:t>
            </a:r>
            <a:r>
              <a:rPr dirty="0"/>
              <a:t>Institute</a:t>
            </a:r>
            <a:r>
              <a:rPr spc="-20" dirty="0"/>
              <a:t> 2023</a:t>
            </a:r>
          </a:p>
        </p:txBody>
      </p:sp>
      <p:sp>
        <p:nvSpPr>
          <p:cNvPr id="30" name="object 30"/>
          <p:cNvSpPr txBox="1"/>
          <p:nvPr/>
        </p:nvSpPr>
        <p:spPr>
          <a:xfrm>
            <a:off x="7832217" y="5268595"/>
            <a:ext cx="2781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solidFill>
                  <a:srgbClr val="464646"/>
                </a:solidFill>
                <a:latin typeface="Calibri"/>
                <a:cs typeface="Calibri"/>
              </a:rPr>
              <a:t>17%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7509129" y="4989067"/>
            <a:ext cx="2781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solidFill>
                  <a:srgbClr val="464646"/>
                </a:solidFill>
                <a:latin typeface="Calibri"/>
                <a:cs typeface="Calibri"/>
              </a:rPr>
              <a:t>12%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7392669" y="4329176"/>
            <a:ext cx="302895" cy="5346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solidFill>
                  <a:srgbClr val="464646"/>
                </a:solidFill>
                <a:latin typeface="Calibri"/>
                <a:cs typeface="Calibri"/>
              </a:rPr>
              <a:t>10%</a:t>
            </a:r>
            <a:endParaRPr sz="1200">
              <a:latin typeface="Calibri"/>
              <a:cs typeface="Calibri"/>
            </a:endParaRPr>
          </a:p>
          <a:p>
            <a:pPr marL="36830">
              <a:lnSpc>
                <a:spcPct val="100000"/>
              </a:lnSpc>
              <a:spcBef>
                <a:spcPts val="1125"/>
              </a:spcBef>
            </a:pPr>
            <a:r>
              <a:rPr sz="1200" spc="-25" dirty="0">
                <a:solidFill>
                  <a:srgbClr val="464646"/>
                </a:solidFill>
                <a:latin typeface="Calibri"/>
                <a:cs typeface="Calibri"/>
              </a:rPr>
              <a:t>11%</a:t>
            </a:r>
            <a:endParaRPr sz="1200">
              <a:latin typeface="Calibri"/>
              <a:cs typeface="Calibri"/>
            </a:endParaRPr>
          </a:p>
        </p:txBody>
      </p:sp>
      <p:graphicFrame>
        <p:nvGraphicFramePr>
          <p:cNvPr id="33" name="object 33"/>
          <p:cNvGraphicFramePr>
            <a:graphicFrameLocks noGrp="1"/>
          </p:cNvGraphicFramePr>
          <p:nvPr/>
        </p:nvGraphicFramePr>
        <p:xfrm>
          <a:off x="6635305" y="2110739"/>
          <a:ext cx="744220" cy="37509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89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89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861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E7E7E7"/>
                      </a:solidFill>
                      <a:prstDash val="solid"/>
                    </a:lnL>
                    <a:lnR w="9525">
                      <a:solidFill>
                        <a:srgbClr val="E7E7E7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2225">
                        <a:lnSpc>
                          <a:spcPct val="100000"/>
                        </a:lnSpc>
                        <a:spcBef>
                          <a:spcPts val="475"/>
                        </a:spcBef>
                      </a:pPr>
                      <a:r>
                        <a:rPr sz="1200" spc="-25" dirty="0">
                          <a:solidFill>
                            <a:srgbClr val="464646"/>
                          </a:solidFill>
                          <a:latin typeface="Calibri"/>
                          <a:cs typeface="Calibri"/>
                        </a:rPr>
                        <a:t>4%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60325" marB="0">
                    <a:lnL w="9525">
                      <a:solidFill>
                        <a:srgbClr val="E7E7E7"/>
                      </a:solidFill>
                      <a:prstDash val="solid"/>
                    </a:lnL>
                    <a:lnR w="9525">
                      <a:solidFill>
                        <a:srgbClr val="E7E7E7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5910">
                <a:tc>
                  <a:txBody>
                    <a:bodyPr/>
                    <a:lstStyle/>
                    <a:p>
                      <a:pPr marR="33020" algn="r">
                        <a:lnSpc>
                          <a:spcPct val="100000"/>
                        </a:lnSpc>
                        <a:spcBef>
                          <a:spcPts val="440"/>
                        </a:spcBef>
                      </a:pPr>
                      <a:r>
                        <a:rPr sz="1200" spc="-50" dirty="0">
                          <a:solidFill>
                            <a:srgbClr val="464646"/>
                          </a:solidFill>
                          <a:latin typeface="Calibri"/>
                          <a:cs typeface="Calibri"/>
                        </a:rPr>
                        <a:t>2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55880" marB="0">
                    <a:lnL w="9525">
                      <a:solidFill>
                        <a:srgbClr val="E7E7E7"/>
                      </a:solidFill>
                      <a:prstDash val="solid"/>
                    </a:lnL>
                    <a:lnR w="9525">
                      <a:solidFill>
                        <a:srgbClr val="E7E7E7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40"/>
                        </a:spcBef>
                      </a:pPr>
                      <a:r>
                        <a:rPr sz="1200" spc="15" dirty="0">
                          <a:solidFill>
                            <a:srgbClr val="464646"/>
                          </a:solidFill>
                          <a:latin typeface="Calibri"/>
                          <a:cs typeface="Calibri"/>
                        </a:rPr>
                        <a:t>%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55880" marB="0">
                    <a:lnL w="9525">
                      <a:solidFill>
                        <a:srgbClr val="E7E7E7"/>
                      </a:solidFill>
                      <a:prstDash val="solid"/>
                    </a:lnL>
                    <a:lnR w="9525">
                      <a:solidFill>
                        <a:srgbClr val="E7E7E7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051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E7E7E7"/>
                      </a:solidFill>
                      <a:prstDash val="solid"/>
                    </a:lnL>
                    <a:lnR w="9525">
                      <a:solidFill>
                        <a:srgbClr val="E7E7E7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7940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1200" spc="-25" dirty="0">
                          <a:solidFill>
                            <a:srgbClr val="464646"/>
                          </a:solidFill>
                          <a:latin typeface="Calibri"/>
                          <a:cs typeface="Calibri"/>
                        </a:rPr>
                        <a:t>3%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47625" marB="0">
                    <a:lnL w="9525">
                      <a:solidFill>
                        <a:srgbClr val="E7E7E7"/>
                      </a:solidFill>
                      <a:prstDash val="solid"/>
                    </a:lnL>
                    <a:lnR w="9525">
                      <a:solidFill>
                        <a:srgbClr val="E7E7E7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91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E7E7E7"/>
                      </a:solidFill>
                      <a:prstDash val="solid"/>
                    </a:lnL>
                    <a:lnR w="9525">
                      <a:solidFill>
                        <a:srgbClr val="E7E7E7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59690" algn="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1200" spc="-25" dirty="0">
                          <a:solidFill>
                            <a:srgbClr val="464646"/>
                          </a:solidFill>
                          <a:latin typeface="Calibri"/>
                          <a:cs typeface="Calibri"/>
                        </a:rPr>
                        <a:t>4%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70485" marB="0">
                    <a:lnL w="9525">
                      <a:solidFill>
                        <a:srgbClr val="E7E7E7"/>
                      </a:solidFill>
                      <a:prstDash val="solid"/>
                    </a:lnL>
                    <a:lnR w="9525">
                      <a:solidFill>
                        <a:srgbClr val="E7E7E7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94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E7E7E7"/>
                      </a:solidFill>
                      <a:prstDash val="solid"/>
                    </a:lnL>
                    <a:lnR w="9525">
                      <a:solidFill>
                        <a:srgbClr val="E7E7E7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59690" algn="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200" spc="-25" dirty="0">
                          <a:solidFill>
                            <a:srgbClr val="464646"/>
                          </a:solidFill>
                          <a:latin typeface="Calibri"/>
                          <a:cs typeface="Calibri"/>
                        </a:rPr>
                        <a:t>4%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73025" marB="0">
                    <a:lnL w="9525">
                      <a:solidFill>
                        <a:srgbClr val="E7E7E7"/>
                      </a:solidFill>
                      <a:prstDash val="solid"/>
                    </a:lnL>
                    <a:lnR w="9525">
                      <a:solidFill>
                        <a:srgbClr val="E7E7E7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591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E7E7E7"/>
                      </a:solidFill>
                      <a:prstDash val="solid"/>
                    </a:lnL>
                    <a:lnR w="9525">
                      <a:solidFill>
                        <a:srgbClr val="E7E7E7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72390" algn="r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sz="1200" spc="-25" dirty="0">
                          <a:solidFill>
                            <a:srgbClr val="464646"/>
                          </a:solidFill>
                          <a:latin typeface="Calibri"/>
                          <a:cs typeface="Calibri"/>
                        </a:rPr>
                        <a:t>4%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53975" marB="0">
                    <a:lnL w="9525">
                      <a:solidFill>
                        <a:srgbClr val="E7E7E7"/>
                      </a:solidFill>
                      <a:prstDash val="solid"/>
                    </a:lnL>
                    <a:lnR w="9525">
                      <a:solidFill>
                        <a:srgbClr val="E7E7E7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35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E7E7E7"/>
                      </a:solidFill>
                      <a:prstDash val="solid"/>
                    </a:lnL>
                    <a:lnR w="9525">
                      <a:solidFill>
                        <a:srgbClr val="E7E7E7"/>
                      </a:solidFill>
                      <a:prstDash val="solid"/>
                    </a:lnR>
                  </a:tcPr>
                </a:tc>
                <a:tc rowSpan="3">
                  <a:txBody>
                    <a:bodyPr/>
                    <a:lstStyle/>
                    <a:p>
                      <a:pPr marL="135890">
                        <a:lnSpc>
                          <a:spcPct val="100000"/>
                        </a:lnSpc>
                        <a:spcBef>
                          <a:spcPts val="390"/>
                        </a:spcBef>
                      </a:pPr>
                      <a:r>
                        <a:rPr sz="1200" spc="-25" dirty="0">
                          <a:solidFill>
                            <a:srgbClr val="464646"/>
                          </a:solidFill>
                          <a:latin typeface="Calibri"/>
                          <a:cs typeface="Calibri"/>
                        </a:rPr>
                        <a:t>5%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49530" marB="0">
                    <a:lnL w="9525">
                      <a:solidFill>
                        <a:srgbClr val="E7E7E7"/>
                      </a:solidFill>
                      <a:prstDash val="solid"/>
                    </a:lnL>
                    <a:lnR w="9525">
                      <a:solidFill>
                        <a:srgbClr val="E7E7E7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44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E7E7E7"/>
                      </a:solidFill>
                      <a:prstDash val="solid"/>
                    </a:lnL>
                    <a:lnR w="9525">
                      <a:solidFill>
                        <a:srgbClr val="E7E7E7"/>
                      </a:solidFill>
                      <a:prstDash val="solid"/>
                    </a:lnR>
                    <a:solidFill>
                      <a:srgbClr val="08715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9530" marB="0">
                    <a:lnL w="9525">
                      <a:solidFill>
                        <a:srgbClr val="E7E7E7"/>
                      </a:solidFill>
                      <a:prstDash val="solid"/>
                    </a:lnL>
                    <a:lnR w="9525">
                      <a:solidFill>
                        <a:srgbClr val="E7E7E7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E7E7E7"/>
                      </a:solidFill>
                      <a:prstDash val="solid"/>
                    </a:lnL>
                    <a:lnR w="9525">
                      <a:solidFill>
                        <a:srgbClr val="E7E7E7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9530" marB="0">
                    <a:lnL w="9525">
                      <a:solidFill>
                        <a:srgbClr val="E7E7E7"/>
                      </a:solidFill>
                      <a:prstDash val="solid"/>
                    </a:lnL>
                    <a:lnR w="9525">
                      <a:solidFill>
                        <a:srgbClr val="E7E7E7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24460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E7E7E7"/>
                      </a:solidFill>
                      <a:prstDash val="solid"/>
                    </a:lnL>
                    <a:lnR w="9525">
                      <a:solidFill>
                        <a:srgbClr val="E7E7E7"/>
                      </a:solidFill>
                      <a:prstDash val="solid"/>
                    </a:lnR>
                    <a:solidFill>
                      <a:srgbClr val="08715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873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E7E7E7"/>
                      </a:solidFill>
                      <a:prstDash val="solid"/>
                    </a:lnL>
                    <a:lnR w="9525">
                      <a:solidFill>
                        <a:srgbClr val="E7E7E7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E7E7E7"/>
                      </a:solidFill>
                      <a:prstDash val="solid"/>
                    </a:lnL>
                    <a:lnR w="9525">
                      <a:solidFill>
                        <a:srgbClr val="E7E7E7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157605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E7E7E7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34" name="object 34"/>
          <p:cNvSpPr txBox="1"/>
          <p:nvPr/>
        </p:nvSpPr>
        <p:spPr>
          <a:xfrm>
            <a:off x="6546850" y="5941567"/>
            <a:ext cx="2195830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341630" algn="l"/>
                <a:tab pos="641350" algn="l"/>
              </a:tabLst>
            </a:pPr>
            <a:r>
              <a:rPr sz="1050" spc="-25" dirty="0">
                <a:solidFill>
                  <a:srgbClr val="464646"/>
                </a:solidFill>
                <a:latin typeface="Calibri"/>
                <a:cs typeface="Calibri"/>
              </a:rPr>
              <a:t>0%</a:t>
            </a:r>
            <a:r>
              <a:rPr sz="1050" dirty="0">
                <a:solidFill>
                  <a:srgbClr val="464646"/>
                </a:solidFill>
                <a:latin typeface="Calibri"/>
                <a:cs typeface="Calibri"/>
              </a:rPr>
              <a:t>	</a:t>
            </a:r>
            <a:r>
              <a:rPr sz="1050" spc="-25" dirty="0">
                <a:solidFill>
                  <a:srgbClr val="464646"/>
                </a:solidFill>
                <a:latin typeface="Calibri"/>
                <a:cs typeface="Calibri"/>
              </a:rPr>
              <a:t>5%</a:t>
            </a:r>
            <a:r>
              <a:rPr sz="1050" dirty="0">
                <a:solidFill>
                  <a:srgbClr val="464646"/>
                </a:solidFill>
                <a:latin typeface="Calibri"/>
                <a:cs typeface="Calibri"/>
              </a:rPr>
              <a:t>	10%</a:t>
            </a:r>
            <a:r>
              <a:rPr sz="1050" spc="135" dirty="0">
                <a:solidFill>
                  <a:srgbClr val="464646"/>
                </a:solidFill>
                <a:latin typeface="Calibri"/>
                <a:cs typeface="Calibri"/>
              </a:rPr>
              <a:t>  </a:t>
            </a:r>
            <a:r>
              <a:rPr sz="1050" dirty="0">
                <a:solidFill>
                  <a:srgbClr val="464646"/>
                </a:solidFill>
                <a:latin typeface="Calibri"/>
                <a:cs typeface="Calibri"/>
              </a:rPr>
              <a:t>15%</a:t>
            </a:r>
            <a:r>
              <a:rPr sz="1050" spc="135" dirty="0">
                <a:solidFill>
                  <a:srgbClr val="464646"/>
                </a:solidFill>
                <a:latin typeface="Calibri"/>
                <a:cs typeface="Calibri"/>
              </a:rPr>
              <a:t>  </a:t>
            </a:r>
            <a:r>
              <a:rPr sz="1050" dirty="0">
                <a:solidFill>
                  <a:srgbClr val="464646"/>
                </a:solidFill>
                <a:latin typeface="Calibri"/>
                <a:cs typeface="Calibri"/>
              </a:rPr>
              <a:t>20%</a:t>
            </a:r>
            <a:r>
              <a:rPr sz="1050" spc="140" dirty="0">
                <a:solidFill>
                  <a:srgbClr val="464646"/>
                </a:solidFill>
                <a:latin typeface="Calibri"/>
                <a:cs typeface="Calibri"/>
              </a:rPr>
              <a:t>  </a:t>
            </a:r>
            <a:r>
              <a:rPr sz="1050" dirty="0">
                <a:solidFill>
                  <a:srgbClr val="464646"/>
                </a:solidFill>
                <a:latin typeface="Calibri"/>
                <a:cs typeface="Calibri"/>
              </a:rPr>
              <a:t>25%</a:t>
            </a:r>
            <a:r>
              <a:rPr sz="1050" spc="135" dirty="0">
                <a:solidFill>
                  <a:srgbClr val="464646"/>
                </a:solidFill>
                <a:latin typeface="Calibri"/>
                <a:cs typeface="Calibri"/>
              </a:rPr>
              <a:t>  </a:t>
            </a:r>
            <a:r>
              <a:rPr sz="1050" spc="-25" dirty="0">
                <a:solidFill>
                  <a:srgbClr val="464646"/>
                </a:solidFill>
                <a:latin typeface="Calibri"/>
                <a:cs typeface="Calibri"/>
              </a:rPr>
              <a:t>30%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5731509" y="5606592"/>
            <a:ext cx="795655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spc="-85" dirty="0">
                <a:solidFill>
                  <a:srgbClr val="464646"/>
                </a:solidFill>
                <a:latin typeface="Calibri"/>
                <a:cs typeface="Calibri"/>
              </a:rPr>
              <a:t>Income</a:t>
            </a:r>
            <a:r>
              <a:rPr sz="1050" spc="30" dirty="0">
                <a:solidFill>
                  <a:srgbClr val="464646"/>
                </a:solidFill>
                <a:latin typeface="Calibri"/>
                <a:cs typeface="Calibri"/>
              </a:rPr>
              <a:t> </a:t>
            </a:r>
            <a:r>
              <a:rPr sz="1050" spc="-40" dirty="0">
                <a:solidFill>
                  <a:srgbClr val="464646"/>
                </a:solidFill>
                <a:latin typeface="Calibri"/>
                <a:cs typeface="Calibri"/>
              </a:rPr>
              <a:t>Security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5783326" y="5293614"/>
            <a:ext cx="743585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spc="-25" dirty="0">
                <a:solidFill>
                  <a:srgbClr val="464646"/>
                </a:solidFill>
                <a:latin typeface="Calibri"/>
                <a:cs typeface="Calibri"/>
              </a:rPr>
              <a:t>Social </a:t>
            </a:r>
            <a:r>
              <a:rPr sz="1050" spc="-40" dirty="0">
                <a:solidFill>
                  <a:srgbClr val="464646"/>
                </a:solidFill>
                <a:latin typeface="Calibri"/>
                <a:cs typeface="Calibri"/>
              </a:rPr>
              <a:t>Security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6183248" y="4980177"/>
            <a:ext cx="344170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spc="-50" dirty="0">
                <a:solidFill>
                  <a:srgbClr val="464646"/>
                </a:solidFill>
                <a:latin typeface="Calibri"/>
                <a:cs typeface="Calibri"/>
              </a:rPr>
              <a:t>Health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5598414" y="4667250"/>
            <a:ext cx="929005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spc="-55" dirty="0">
                <a:solidFill>
                  <a:srgbClr val="464646"/>
                </a:solidFill>
                <a:latin typeface="Calibri"/>
                <a:cs typeface="Calibri"/>
              </a:rPr>
              <a:t>Natuional</a:t>
            </a:r>
            <a:r>
              <a:rPr sz="1050" spc="15" dirty="0">
                <a:solidFill>
                  <a:srgbClr val="464646"/>
                </a:solidFill>
                <a:latin typeface="Calibri"/>
                <a:cs typeface="Calibri"/>
              </a:rPr>
              <a:t> </a:t>
            </a:r>
            <a:r>
              <a:rPr sz="1050" spc="-45" dirty="0">
                <a:solidFill>
                  <a:srgbClr val="464646"/>
                </a:solidFill>
                <a:latin typeface="Calibri"/>
                <a:cs typeface="Calibri"/>
              </a:rPr>
              <a:t>Defense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6042786" y="4354195"/>
            <a:ext cx="484505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spc="-55" dirty="0">
                <a:solidFill>
                  <a:srgbClr val="464646"/>
                </a:solidFill>
                <a:latin typeface="Calibri"/>
                <a:cs typeface="Calibri"/>
              </a:rPr>
              <a:t>Medicare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5894578" y="4040581"/>
            <a:ext cx="603250" cy="1873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spc="-55" dirty="0">
                <a:solidFill>
                  <a:srgbClr val="464646"/>
                </a:solidFill>
                <a:latin typeface="Calibri"/>
                <a:cs typeface="Calibri"/>
              </a:rPr>
              <a:t>Net</a:t>
            </a:r>
            <a:r>
              <a:rPr sz="1050" spc="-10" dirty="0">
                <a:solidFill>
                  <a:srgbClr val="464646"/>
                </a:solidFill>
                <a:latin typeface="Calibri"/>
                <a:cs typeface="Calibri"/>
              </a:rPr>
              <a:t> </a:t>
            </a:r>
            <a:r>
              <a:rPr sz="1050" spc="-50" dirty="0">
                <a:solidFill>
                  <a:srgbClr val="464646"/>
                </a:solidFill>
                <a:latin typeface="Calibri"/>
                <a:cs typeface="Calibri"/>
              </a:rPr>
              <a:t>Interest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5138673" y="3727830"/>
            <a:ext cx="1389380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spc="-80" dirty="0">
                <a:solidFill>
                  <a:srgbClr val="464646"/>
                </a:solidFill>
                <a:latin typeface="Calibri"/>
                <a:cs typeface="Calibri"/>
              </a:rPr>
              <a:t>Commerce</a:t>
            </a:r>
            <a:r>
              <a:rPr sz="1050" spc="5" dirty="0">
                <a:solidFill>
                  <a:srgbClr val="464646"/>
                </a:solidFill>
                <a:latin typeface="Calibri"/>
                <a:cs typeface="Calibri"/>
              </a:rPr>
              <a:t> </a:t>
            </a:r>
            <a:r>
              <a:rPr sz="1050" spc="-80" dirty="0">
                <a:solidFill>
                  <a:srgbClr val="464646"/>
                </a:solidFill>
                <a:latin typeface="Calibri"/>
                <a:cs typeface="Calibri"/>
              </a:rPr>
              <a:t>&amp;</a:t>
            </a:r>
            <a:r>
              <a:rPr sz="1050" spc="20" dirty="0">
                <a:solidFill>
                  <a:srgbClr val="464646"/>
                </a:solidFill>
                <a:latin typeface="Calibri"/>
                <a:cs typeface="Calibri"/>
              </a:rPr>
              <a:t> </a:t>
            </a:r>
            <a:r>
              <a:rPr sz="1050" spc="-65" dirty="0">
                <a:solidFill>
                  <a:srgbClr val="464646"/>
                </a:solidFill>
                <a:latin typeface="Calibri"/>
                <a:cs typeface="Calibri"/>
              </a:rPr>
              <a:t>Housing</a:t>
            </a:r>
            <a:r>
              <a:rPr sz="1050" spc="25" dirty="0">
                <a:solidFill>
                  <a:srgbClr val="464646"/>
                </a:solidFill>
                <a:latin typeface="Calibri"/>
                <a:cs typeface="Calibri"/>
              </a:rPr>
              <a:t> </a:t>
            </a:r>
            <a:r>
              <a:rPr sz="1050" spc="-40" dirty="0">
                <a:solidFill>
                  <a:srgbClr val="464646"/>
                </a:solidFill>
                <a:latin typeface="Calibri"/>
                <a:cs typeface="Calibri"/>
              </a:rPr>
              <a:t>Credit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5561203" y="3414776"/>
            <a:ext cx="935990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spc="-65" dirty="0">
                <a:solidFill>
                  <a:srgbClr val="464646"/>
                </a:solidFill>
                <a:latin typeface="Calibri"/>
                <a:cs typeface="Calibri"/>
              </a:rPr>
              <a:t>Education</a:t>
            </a:r>
            <a:r>
              <a:rPr sz="1050" dirty="0">
                <a:solidFill>
                  <a:srgbClr val="464646"/>
                </a:solidFill>
                <a:latin typeface="Calibri"/>
                <a:cs typeface="Calibri"/>
              </a:rPr>
              <a:t> </a:t>
            </a:r>
            <a:r>
              <a:rPr sz="1050" spc="-80" dirty="0">
                <a:solidFill>
                  <a:srgbClr val="464646"/>
                </a:solidFill>
                <a:latin typeface="Calibri"/>
                <a:cs typeface="Calibri"/>
              </a:rPr>
              <a:t>&amp;</a:t>
            </a:r>
            <a:r>
              <a:rPr sz="1050" spc="10" dirty="0">
                <a:solidFill>
                  <a:srgbClr val="464646"/>
                </a:solidFill>
                <a:latin typeface="Calibri"/>
                <a:cs typeface="Calibri"/>
              </a:rPr>
              <a:t> </a:t>
            </a:r>
            <a:r>
              <a:rPr sz="1050" spc="-10" dirty="0">
                <a:solidFill>
                  <a:srgbClr val="464646"/>
                </a:solidFill>
                <a:latin typeface="Calibri"/>
                <a:cs typeface="Calibri"/>
              </a:rPr>
              <a:t>Social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5479796" y="3101721"/>
            <a:ext cx="1018540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spc="-70" dirty="0">
                <a:solidFill>
                  <a:srgbClr val="464646"/>
                </a:solidFill>
                <a:latin typeface="Calibri"/>
                <a:cs typeface="Calibri"/>
              </a:rPr>
              <a:t>General</a:t>
            </a:r>
            <a:r>
              <a:rPr sz="1050" spc="50" dirty="0">
                <a:solidFill>
                  <a:srgbClr val="464646"/>
                </a:solidFill>
                <a:latin typeface="Calibri"/>
                <a:cs typeface="Calibri"/>
              </a:rPr>
              <a:t> </a:t>
            </a:r>
            <a:r>
              <a:rPr sz="1050" spc="-75" dirty="0">
                <a:solidFill>
                  <a:srgbClr val="464646"/>
                </a:solidFill>
                <a:latin typeface="Calibri"/>
                <a:cs typeface="Calibri"/>
              </a:rPr>
              <a:t>Government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6072378" y="2788411"/>
            <a:ext cx="455930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spc="-55" dirty="0">
                <a:solidFill>
                  <a:srgbClr val="464646"/>
                </a:solidFill>
                <a:latin typeface="Calibri"/>
                <a:cs typeface="Calibri"/>
              </a:rPr>
              <a:t>Veterans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5798565" y="2475357"/>
            <a:ext cx="729615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spc="-60" dirty="0">
                <a:solidFill>
                  <a:srgbClr val="464646"/>
                </a:solidFill>
                <a:latin typeface="Calibri"/>
                <a:cs typeface="Calibri"/>
              </a:rPr>
              <a:t>Transportation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5768721" y="2162302"/>
            <a:ext cx="758825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spc="-80" dirty="0">
                <a:solidFill>
                  <a:srgbClr val="464646"/>
                </a:solidFill>
                <a:latin typeface="Calibri"/>
                <a:cs typeface="Calibri"/>
              </a:rPr>
              <a:t>Other</a:t>
            </a:r>
            <a:r>
              <a:rPr sz="1050" spc="-20" dirty="0">
                <a:solidFill>
                  <a:srgbClr val="464646"/>
                </a:solidFill>
                <a:latin typeface="Calibri"/>
                <a:cs typeface="Calibri"/>
              </a:rPr>
              <a:t> </a:t>
            </a:r>
            <a:r>
              <a:rPr sz="1050" spc="-50" dirty="0">
                <a:solidFill>
                  <a:srgbClr val="464646"/>
                </a:solidFill>
                <a:latin typeface="Calibri"/>
                <a:cs typeface="Calibri"/>
              </a:rPr>
              <a:t>spending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5521578" y="1745360"/>
            <a:ext cx="2893695" cy="2178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250" spc="-10" dirty="0">
                <a:solidFill>
                  <a:srgbClr val="464646"/>
                </a:solidFill>
                <a:latin typeface="Tahoma"/>
                <a:cs typeface="Tahoma"/>
              </a:rPr>
              <a:t>Federal</a:t>
            </a:r>
            <a:r>
              <a:rPr sz="1250" spc="-114" dirty="0">
                <a:solidFill>
                  <a:srgbClr val="464646"/>
                </a:solidFill>
                <a:latin typeface="Tahoma"/>
                <a:cs typeface="Tahoma"/>
              </a:rPr>
              <a:t> </a:t>
            </a:r>
            <a:r>
              <a:rPr sz="1250" spc="-30" dirty="0">
                <a:solidFill>
                  <a:srgbClr val="464646"/>
                </a:solidFill>
                <a:latin typeface="Tahoma"/>
                <a:cs typeface="Tahoma"/>
              </a:rPr>
              <a:t>Spending</a:t>
            </a:r>
            <a:r>
              <a:rPr sz="1250" spc="-110" dirty="0">
                <a:solidFill>
                  <a:srgbClr val="464646"/>
                </a:solidFill>
                <a:latin typeface="Tahoma"/>
                <a:cs typeface="Tahoma"/>
              </a:rPr>
              <a:t> </a:t>
            </a:r>
            <a:r>
              <a:rPr sz="1250" dirty="0">
                <a:solidFill>
                  <a:srgbClr val="464646"/>
                </a:solidFill>
                <a:latin typeface="Tahoma"/>
                <a:cs typeface="Tahoma"/>
              </a:rPr>
              <a:t>for</a:t>
            </a:r>
            <a:r>
              <a:rPr sz="1250" spc="-105" dirty="0">
                <a:solidFill>
                  <a:srgbClr val="464646"/>
                </a:solidFill>
                <a:latin typeface="Tahoma"/>
                <a:cs typeface="Tahoma"/>
              </a:rPr>
              <a:t> </a:t>
            </a:r>
            <a:r>
              <a:rPr sz="1250" dirty="0">
                <a:solidFill>
                  <a:srgbClr val="464646"/>
                </a:solidFill>
                <a:latin typeface="Tahoma"/>
                <a:cs typeface="Tahoma"/>
              </a:rPr>
              <a:t>United</a:t>
            </a:r>
            <a:r>
              <a:rPr sz="1250" spc="-110" dirty="0">
                <a:solidFill>
                  <a:srgbClr val="464646"/>
                </a:solidFill>
                <a:latin typeface="Tahoma"/>
                <a:cs typeface="Tahoma"/>
              </a:rPr>
              <a:t> </a:t>
            </a:r>
            <a:r>
              <a:rPr sz="1250" spc="-10" dirty="0">
                <a:solidFill>
                  <a:srgbClr val="464646"/>
                </a:solidFill>
                <a:latin typeface="Tahoma"/>
                <a:cs typeface="Tahoma"/>
              </a:rPr>
              <a:t>States</a:t>
            </a:r>
            <a:r>
              <a:rPr sz="1250" spc="-110" dirty="0">
                <a:solidFill>
                  <a:srgbClr val="464646"/>
                </a:solidFill>
                <a:latin typeface="Tahoma"/>
                <a:cs typeface="Tahoma"/>
              </a:rPr>
              <a:t> </a:t>
            </a:r>
            <a:r>
              <a:rPr sz="1250" spc="-10" dirty="0">
                <a:solidFill>
                  <a:srgbClr val="464646"/>
                </a:solidFill>
                <a:latin typeface="Tahoma"/>
                <a:cs typeface="Tahoma"/>
              </a:rPr>
              <a:t>(2021)</a:t>
            </a:r>
            <a:endParaRPr sz="125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07176" rIns="0" bIns="0" rtlCol="0">
            <a:spAutoFit/>
          </a:bodyPr>
          <a:lstStyle/>
          <a:p>
            <a:pPr marL="48895">
              <a:lnSpc>
                <a:spcPct val="100000"/>
              </a:lnSpc>
              <a:spcBef>
                <a:spcPts val="100"/>
              </a:spcBef>
            </a:pPr>
            <a:r>
              <a:rPr spc="330" dirty="0"/>
              <a:t>THE</a:t>
            </a:r>
            <a:r>
              <a:rPr spc="10" dirty="0"/>
              <a:t> </a:t>
            </a:r>
            <a:r>
              <a:rPr spc="185" dirty="0"/>
              <a:t>VALUE</a:t>
            </a:r>
            <a:r>
              <a:rPr spc="10" dirty="0"/>
              <a:t> </a:t>
            </a:r>
            <a:r>
              <a:rPr spc="165" dirty="0"/>
              <a:t>ADDED</a:t>
            </a:r>
            <a:r>
              <a:rPr spc="15" dirty="0"/>
              <a:t> </a:t>
            </a:r>
            <a:r>
              <a:rPr spc="280" dirty="0"/>
              <a:t>BY</a:t>
            </a:r>
            <a:r>
              <a:rPr spc="-10" dirty="0"/>
              <a:t> </a:t>
            </a:r>
            <a:r>
              <a:rPr spc="245" dirty="0"/>
              <a:t>KPIs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32809" y="4802032"/>
            <a:ext cx="8543925" cy="1309370"/>
            <a:chOff x="432809" y="4802032"/>
            <a:chExt cx="8543925" cy="130937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32809" y="4802032"/>
              <a:ext cx="8543557" cy="1309271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49579" y="4809743"/>
              <a:ext cx="8460105" cy="1234440"/>
            </a:xfrm>
            <a:custGeom>
              <a:avLst/>
              <a:gdLst/>
              <a:ahLst/>
              <a:cxnLst/>
              <a:rect l="l" t="t" r="r" b="b"/>
              <a:pathLst>
                <a:path w="8460105" h="1234439">
                  <a:moveTo>
                    <a:pt x="8414385" y="0"/>
                  </a:moveTo>
                  <a:lnTo>
                    <a:pt x="45275" y="0"/>
                  </a:lnTo>
                  <a:lnTo>
                    <a:pt x="27651" y="3565"/>
                  </a:lnTo>
                  <a:lnTo>
                    <a:pt x="13260" y="13287"/>
                  </a:lnTo>
                  <a:lnTo>
                    <a:pt x="3557" y="27699"/>
                  </a:lnTo>
                  <a:lnTo>
                    <a:pt x="0" y="45338"/>
                  </a:lnTo>
                  <a:lnTo>
                    <a:pt x="0" y="1189164"/>
                  </a:lnTo>
                  <a:lnTo>
                    <a:pt x="3557" y="1206788"/>
                  </a:lnTo>
                  <a:lnTo>
                    <a:pt x="13260" y="1221179"/>
                  </a:lnTo>
                  <a:lnTo>
                    <a:pt x="27651" y="1230882"/>
                  </a:lnTo>
                  <a:lnTo>
                    <a:pt x="45275" y="1234439"/>
                  </a:lnTo>
                  <a:lnTo>
                    <a:pt x="8414385" y="1234439"/>
                  </a:lnTo>
                  <a:lnTo>
                    <a:pt x="8432024" y="1230882"/>
                  </a:lnTo>
                  <a:lnTo>
                    <a:pt x="8446436" y="1221179"/>
                  </a:lnTo>
                  <a:lnTo>
                    <a:pt x="8456158" y="1206788"/>
                  </a:lnTo>
                  <a:lnTo>
                    <a:pt x="8459724" y="1189164"/>
                  </a:lnTo>
                  <a:lnTo>
                    <a:pt x="8459724" y="45338"/>
                  </a:lnTo>
                  <a:lnTo>
                    <a:pt x="8456158" y="27699"/>
                  </a:lnTo>
                  <a:lnTo>
                    <a:pt x="8446436" y="13287"/>
                  </a:lnTo>
                  <a:lnTo>
                    <a:pt x="8432024" y="3565"/>
                  </a:lnTo>
                  <a:lnTo>
                    <a:pt x="841438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416045" y="3334444"/>
            <a:ext cx="8543925" cy="1212215"/>
            <a:chOff x="416045" y="3334444"/>
            <a:chExt cx="8543925" cy="1212215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6045" y="3334444"/>
              <a:ext cx="8543557" cy="1211680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432815" y="3342132"/>
              <a:ext cx="8460105" cy="1137285"/>
            </a:xfrm>
            <a:custGeom>
              <a:avLst/>
              <a:gdLst/>
              <a:ahLst/>
              <a:cxnLst/>
              <a:rect l="l" t="t" r="r" b="b"/>
              <a:pathLst>
                <a:path w="8460105" h="1137285">
                  <a:moveTo>
                    <a:pt x="8418067" y="0"/>
                  </a:moveTo>
                  <a:lnTo>
                    <a:pt x="41694" y="0"/>
                  </a:lnTo>
                  <a:lnTo>
                    <a:pt x="25465" y="3276"/>
                  </a:lnTo>
                  <a:lnTo>
                    <a:pt x="12212" y="12207"/>
                  </a:lnTo>
                  <a:lnTo>
                    <a:pt x="3276" y="25449"/>
                  </a:lnTo>
                  <a:lnTo>
                    <a:pt x="0" y="41655"/>
                  </a:lnTo>
                  <a:lnTo>
                    <a:pt x="0" y="1095247"/>
                  </a:lnTo>
                  <a:lnTo>
                    <a:pt x="3276" y="1111454"/>
                  </a:lnTo>
                  <a:lnTo>
                    <a:pt x="12212" y="1124696"/>
                  </a:lnTo>
                  <a:lnTo>
                    <a:pt x="25465" y="1133627"/>
                  </a:lnTo>
                  <a:lnTo>
                    <a:pt x="41694" y="1136903"/>
                  </a:lnTo>
                  <a:lnTo>
                    <a:pt x="8418067" y="1136903"/>
                  </a:lnTo>
                  <a:lnTo>
                    <a:pt x="8434274" y="1133627"/>
                  </a:lnTo>
                  <a:lnTo>
                    <a:pt x="8447516" y="1124696"/>
                  </a:lnTo>
                  <a:lnTo>
                    <a:pt x="8456447" y="1111454"/>
                  </a:lnTo>
                  <a:lnTo>
                    <a:pt x="8459724" y="1095247"/>
                  </a:lnTo>
                  <a:lnTo>
                    <a:pt x="8459724" y="41655"/>
                  </a:lnTo>
                  <a:lnTo>
                    <a:pt x="8456447" y="25449"/>
                  </a:lnTo>
                  <a:lnTo>
                    <a:pt x="8447516" y="12207"/>
                  </a:lnTo>
                  <a:lnTo>
                    <a:pt x="8434274" y="3276"/>
                  </a:lnTo>
                  <a:lnTo>
                    <a:pt x="841806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416045" y="1775392"/>
            <a:ext cx="8543925" cy="1212215"/>
            <a:chOff x="416045" y="1775392"/>
            <a:chExt cx="8543925" cy="1212215"/>
          </a:xfrm>
        </p:grpSpPr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6045" y="1775392"/>
              <a:ext cx="8543557" cy="1211680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432815" y="1783080"/>
              <a:ext cx="8460105" cy="1137285"/>
            </a:xfrm>
            <a:custGeom>
              <a:avLst/>
              <a:gdLst/>
              <a:ahLst/>
              <a:cxnLst/>
              <a:rect l="l" t="t" r="r" b="b"/>
              <a:pathLst>
                <a:path w="8460105" h="1137285">
                  <a:moveTo>
                    <a:pt x="8418067" y="0"/>
                  </a:moveTo>
                  <a:lnTo>
                    <a:pt x="41694" y="0"/>
                  </a:lnTo>
                  <a:lnTo>
                    <a:pt x="25465" y="3276"/>
                  </a:lnTo>
                  <a:lnTo>
                    <a:pt x="12212" y="12207"/>
                  </a:lnTo>
                  <a:lnTo>
                    <a:pt x="3276" y="25449"/>
                  </a:lnTo>
                  <a:lnTo>
                    <a:pt x="0" y="41656"/>
                  </a:lnTo>
                  <a:lnTo>
                    <a:pt x="0" y="1095248"/>
                  </a:lnTo>
                  <a:lnTo>
                    <a:pt x="3276" y="1111454"/>
                  </a:lnTo>
                  <a:lnTo>
                    <a:pt x="12212" y="1124696"/>
                  </a:lnTo>
                  <a:lnTo>
                    <a:pt x="25465" y="1133627"/>
                  </a:lnTo>
                  <a:lnTo>
                    <a:pt x="41694" y="1136904"/>
                  </a:lnTo>
                  <a:lnTo>
                    <a:pt x="8418067" y="1136904"/>
                  </a:lnTo>
                  <a:lnTo>
                    <a:pt x="8434274" y="1133627"/>
                  </a:lnTo>
                  <a:lnTo>
                    <a:pt x="8447516" y="1124696"/>
                  </a:lnTo>
                  <a:lnTo>
                    <a:pt x="8456447" y="1111454"/>
                  </a:lnTo>
                  <a:lnTo>
                    <a:pt x="8459724" y="1095248"/>
                  </a:lnTo>
                  <a:lnTo>
                    <a:pt x="8459724" y="41656"/>
                  </a:lnTo>
                  <a:lnTo>
                    <a:pt x="8456447" y="25449"/>
                  </a:lnTo>
                  <a:lnTo>
                    <a:pt x="8447516" y="12207"/>
                  </a:lnTo>
                  <a:lnTo>
                    <a:pt x="8434274" y="3276"/>
                  </a:lnTo>
                  <a:lnTo>
                    <a:pt x="841806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2311654" y="1838401"/>
            <a:ext cx="4784090" cy="1000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1910"/>
              </a:lnSpc>
              <a:spcBef>
                <a:spcPts val="95"/>
              </a:spcBef>
            </a:pPr>
            <a:r>
              <a:rPr sz="1600" spc="-35" dirty="0">
                <a:solidFill>
                  <a:srgbClr val="087150"/>
                </a:solidFill>
                <a:latin typeface="Tahoma"/>
                <a:cs typeface="Tahoma"/>
              </a:rPr>
              <a:t>Lead</a:t>
            </a:r>
            <a:r>
              <a:rPr sz="1600" spc="-170" dirty="0">
                <a:solidFill>
                  <a:srgbClr val="087150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to</a:t>
            </a:r>
            <a:r>
              <a:rPr sz="1600" spc="-15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75" dirty="0">
                <a:solidFill>
                  <a:srgbClr val="5F5F5F"/>
                </a:solidFill>
                <a:latin typeface="Tahoma"/>
                <a:cs typeface="Tahoma"/>
              </a:rPr>
              <a:t>a</a:t>
            </a:r>
            <a:r>
              <a:rPr sz="1600" spc="-17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30" dirty="0">
                <a:solidFill>
                  <a:srgbClr val="5F5F5F"/>
                </a:solidFill>
                <a:latin typeface="Tahoma"/>
                <a:cs typeface="Tahoma"/>
              </a:rPr>
              <a:t>sense</a:t>
            </a:r>
            <a:r>
              <a:rPr sz="1600" spc="-16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of</a:t>
            </a:r>
            <a:r>
              <a:rPr sz="1600" spc="-16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ownership</a:t>
            </a:r>
            <a:r>
              <a:rPr sz="1600" spc="-17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5" dirty="0">
                <a:solidFill>
                  <a:srgbClr val="5F5F5F"/>
                </a:solidFill>
                <a:latin typeface="Tahoma"/>
                <a:cs typeface="Tahoma"/>
              </a:rPr>
              <a:t>through</a:t>
            </a:r>
            <a:r>
              <a:rPr sz="1600" spc="-15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responsibility</a:t>
            </a:r>
            <a:r>
              <a:rPr sz="1600" spc="-19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5" dirty="0">
                <a:solidFill>
                  <a:srgbClr val="5F5F5F"/>
                </a:solidFill>
                <a:latin typeface="Tahoma"/>
                <a:cs typeface="Tahoma"/>
              </a:rPr>
              <a:t>and</a:t>
            </a:r>
            <a:endParaRPr sz="1600">
              <a:latin typeface="Tahoma"/>
              <a:cs typeface="Tahoma"/>
            </a:endParaRPr>
          </a:p>
          <a:p>
            <a:pPr marL="12700">
              <a:lnSpc>
                <a:spcPts val="1910"/>
              </a:lnSpc>
            </a:pP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accountability.</a:t>
            </a:r>
            <a:endParaRPr sz="1600">
              <a:latin typeface="Tahoma"/>
              <a:cs typeface="Tahoma"/>
            </a:endParaRPr>
          </a:p>
          <a:p>
            <a:pPr marL="12700" marR="867410">
              <a:lnSpc>
                <a:spcPts val="1939"/>
              </a:lnSpc>
              <a:spcBef>
                <a:spcPts val="50"/>
              </a:spcBef>
            </a:pPr>
            <a:r>
              <a:rPr sz="1600" dirty="0">
                <a:solidFill>
                  <a:srgbClr val="087150"/>
                </a:solidFill>
                <a:latin typeface="Tahoma"/>
                <a:cs typeface="Tahoma"/>
              </a:rPr>
              <a:t>Motivate</a:t>
            </a:r>
            <a:r>
              <a:rPr sz="1600" spc="-140" dirty="0">
                <a:solidFill>
                  <a:srgbClr val="087150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in</a:t>
            </a:r>
            <a:r>
              <a:rPr sz="1600" spc="-14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35" dirty="0">
                <a:solidFill>
                  <a:srgbClr val="5F5F5F"/>
                </a:solidFill>
                <a:latin typeface="Tahoma"/>
                <a:cs typeface="Tahoma"/>
              </a:rPr>
              <a:t>achieving</a:t>
            </a:r>
            <a:r>
              <a:rPr sz="1600" spc="-17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better</a:t>
            </a:r>
            <a:r>
              <a:rPr sz="1600" spc="-10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results. </a:t>
            </a:r>
            <a:r>
              <a:rPr sz="1600" dirty="0">
                <a:solidFill>
                  <a:srgbClr val="087150"/>
                </a:solidFill>
                <a:latin typeface="Tahoma"/>
                <a:cs typeface="Tahoma"/>
              </a:rPr>
              <a:t>Contribute</a:t>
            </a:r>
            <a:r>
              <a:rPr sz="1600" spc="-114" dirty="0">
                <a:solidFill>
                  <a:srgbClr val="087150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to</a:t>
            </a:r>
            <a:r>
              <a:rPr sz="1600" spc="-10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5" dirty="0">
                <a:solidFill>
                  <a:srgbClr val="5F5F5F"/>
                </a:solidFill>
                <a:latin typeface="Tahoma"/>
                <a:cs typeface="Tahoma"/>
              </a:rPr>
              <a:t>building</a:t>
            </a:r>
            <a:r>
              <a:rPr sz="1600" spc="-15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75" dirty="0">
                <a:solidFill>
                  <a:srgbClr val="5F5F5F"/>
                </a:solidFill>
                <a:latin typeface="Tahoma"/>
                <a:cs typeface="Tahoma"/>
              </a:rPr>
              <a:t>a</a:t>
            </a:r>
            <a:r>
              <a:rPr sz="1600" spc="-114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5" dirty="0">
                <a:solidFill>
                  <a:srgbClr val="5F5F5F"/>
                </a:solidFill>
                <a:latin typeface="Tahoma"/>
                <a:cs typeface="Tahoma"/>
              </a:rPr>
              <a:t>performance</a:t>
            </a:r>
            <a:r>
              <a:rPr sz="1600" spc="-14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culture.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328798" y="3423284"/>
            <a:ext cx="5935980" cy="10033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624840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solidFill>
                  <a:srgbClr val="087150"/>
                </a:solidFill>
                <a:latin typeface="Tahoma"/>
                <a:cs typeface="Tahoma"/>
              </a:rPr>
              <a:t>Provide</a:t>
            </a:r>
            <a:r>
              <a:rPr sz="1600" spc="-160" dirty="0">
                <a:solidFill>
                  <a:srgbClr val="087150"/>
                </a:solidFill>
                <a:latin typeface="Tahoma"/>
                <a:cs typeface="Tahoma"/>
              </a:rPr>
              <a:t> </a:t>
            </a:r>
            <a:r>
              <a:rPr sz="1600" spc="-75" dirty="0">
                <a:solidFill>
                  <a:srgbClr val="5F5F5F"/>
                </a:solidFill>
                <a:latin typeface="Tahoma"/>
                <a:cs typeface="Tahoma"/>
              </a:rPr>
              <a:t>a</a:t>
            </a:r>
            <a:r>
              <a:rPr sz="1600" spc="-16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45" dirty="0">
                <a:solidFill>
                  <a:srgbClr val="5F5F5F"/>
                </a:solidFill>
                <a:latin typeface="Tahoma"/>
                <a:cs typeface="Tahoma"/>
              </a:rPr>
              <a:t>common</a:t>
            </a:r>
            <a:r>
              <a:rPr sz="1600" spc="-15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30" dirty="0">
                <a:solidFill>
                  <a:srgbClr val="5F5F5F"/>
                </a:solidFill>
                <a:latin typeface="Tahoma"/>
                <a:cs typeface="Tahoma"/>
              </a:rPr>
              <a:t>understanding</a:t>
            </a:r>
            <a:r>
              <a:rPr sz="1600" spc="-15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of</a:t>
            </a:r>
            <a:r>
              <a:rPr sz="1600" spc="-16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0" dirty="0">
                <a:solidFill>
                  <a:srgbClr val="5F5F5F"/>
                </a:solidFill>
                <a:latin typeface="Tahoma"/>
                <a:cs typeface="Tahoma"/>
              </a:rPr>
              <a:t>the</a:t>
            </a:r>
            <a:r>
              <a:rPr sz="1600" spc="-14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30" dirty="0">
                <a:solidFill>
                  <a:srgbClr val="5F5F5F"/>
                </a:solidFill>
                <a:latin typeface="Tahoma"/>
                <a:cs typeface="Tahoma"/>
              </a:rPr>
              <a:t>numbers</a:t>
            </a:r>
            <a:r>
              <a:rPr sz="1600" spc="-15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that</a:t>
            </a:r>
            <a:r>
              <a:rPr sz="1600" spc="-14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matter. </a:t>
            </a:r>
            <a:r>
              <a:rPr sz="1600" spc="-20" dirty="0">
                <a:solidFill>
                  <a:srgbClr val="087150"/>
                </a:solidFill>
                <a:latin typeface="Tahoma"/>
                <a:cs typeface="Tahoma"/>
              </a:rPr>
              <a:t>Enable</a:t>
            </a:r>
            <a:r>
              <a:rPr sz="1600" spc="-155" dirty="0">
                <a:solidFill>
                  <a:srgbClr val="087150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precise</a:t>
            </a:r>
            <a:r>
              <a:rPr sz="1600" spc="-17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0" dirty="0">
                <a:solidFill>
                  <a:srgbClr val="5F5F5F"/>
                </a:solidFill>
                <a:latin typeface="Tahoma"/>
                <a:cs typeface="Tahoma"/>
              </a:rPr>
              <a:t>stakeholder</a:t>
            </a:r>
            <a:r>
              <a:rPr sz="1600" spc="-15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communication.</a:t>
            </a:r>
            <a:endParaRPr sz="1600">
              <a:latin typeface="Tahoma"/>
              <a:cs typeface="Tahoma"/>
            </a:endParaRPr>
          </a:p>
          <a:p>
            <a:pPr marL="12700" marR="5080">
              <a:lnSpc>
                <a:spcPct val="100000"/>
              </a:lnSpc>
              <a:spcBef>
                <a:spcPts val="25"/>
              </a:spcBef>
            </a:pPr>
            <a:r>
              <a:rPr sz="1600" spc="-10" dirty="0">
                <a:solidFill>
                  <a:srgbClr val="087150"/>
                </a:solidFill>
                <a:latin typeface="Tahoma"/>
                <a:cs typeface="Tahoma"/>
              </a:rPr>
              <a:t>Demonstrate</a:t>
            </a:r>
            <a:r>
              <a:rPr sz="1600" spc="-150" dirty="0">
                <a:solidFill>
                  <a:srgbClr val="087150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interest</a:t>
            </a:r>
            <a:r>
              <a:rPr sz="1600" spc="-15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40" dirty="0">
                <a:solidFill>
                  <a:srgbClr val="5F5F5F"/>
                </a:solidFill>
                <a:latin typeface="Tahoma"/>
                <a:cs typeface="Tahoma"/>
              </a:rPr>
              <a:t>and</a:t>
            </a:r>
            <a:r>
              <a:rPr sz="1600" spc="-15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ability</a:t>
            </a:r>
            <a:r>
              <a:rPr sz="1600" spc="-20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to</a:t>
            </a:r>
            <a:r>
              <a:rPr sz="1600" spc="-14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30" dirty="0">
                <a:solidFill>
                  <a:srgbClr val="5F5F5F"/>
                </a:solidFill>
                <a:latin typeface="Tahoma"/>
                <a:cs typeface="Tahoma"/>
              </a:rPr>
              <a:t>use</a:t>
            </a:r>
            <a:r>
              <a:rPr sz="1600" spc="-16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30" dirty="0">
                <a:solidFill>
                  <a:srgbClr val="5F5F5F"/>
                </a:solidFill>
                <a:latin typeface="Tahoma"/>
                <a:cs typeface="Tahoma"/>
              </a:rPr>
              <a:t>state-</a:t>
            </a:r>
            <a:r>
              <a:rPr sz="1600" spc="-35" dirty="0">
                <a:solidFill>
                  <a:srgbClr val="5F5F5F"/>
                </a:solidFill>
                <a:latin typeface="Tahoma"/>
                <a:cs typeface="Tahoma"/>
              </a:rPr>
              <a:t>of-</a:t>
            </a:r>
            <a:r>
              <a:rPr sz="1600" spc="-30" dirty="0">
                <a:solidFill>
                  <a:srgbClr val="5F5F5F"/>
                </a:solidFill>
                <a:latin typeface="Tahoma"/>
                <a:cs typeface="Tahoma"/>
              </a:rPr>
              <a:t>the-</a:t>
            </a: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art</a:t>
            </a:r>
            <a:r>
              <a:rPr sz="1600" spc="-10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5" dirty="0">
                <a:solidFill>
                  <a:srgbClr val="5F5F5F"/>
                </a:solidFill>
                <a:latin typeface="Tahoma"/>
                <a:cs typeface="Tahoma"/>
              </a:rPr>
              <a:t>management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concepts.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314701" y="5084190"/>
            <a:ext cx="5306060" cy="75946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00"/>
              </a:lnSpc>
              <a:spcBef>
                <a:spcPts val="85"/>
              </a:spcBef>
            </a:pPr>
            <a:r>
              <a:rPr sz="1600" spc="-20" dirty="0">
                <a:solidFill>
                  <a:srgbClr val="087150"/>
                </a:solidFill>
                <a:latin typeface="Tahoma"/>
                <a:cs typeface="Tahoma"/>
              </a:rPr>
              <a:t>Enable</a:t>
            </a:r>
            <a:r>
              <a:rPr sz="1600" spc="-160" dirty="0">
                <a:solidFill>
                  <a:srgbClr val="087150"/>
                </a:solidFill>
                <a:latin typeface="Tahoma"/>
                <a:cs typeface="Tahoma"/>
              </a:rPr>
              <a:t> </a:t>
            </a:r>
            <a:r>
              <a:rPr sz="1600" spc="-30" dirty="0">
                <a:solidFill>
                  <a:srgbClr val="5F5F5F"/>
                </a:solidFill>
                <a:latin typeface="Tahoma"/>
                <a:cs typeface="Tahoma"/>
              </a:rPr>
              <a:t>comparison</a:t>
            </a:r>
            <a:r>
              <a:rPr sz="1600" spc="-18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of</a:t>
            </a:r>
            <a:r>
              <a:rPr sz="1600" spc="-15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results</a:t>
            </a:r>
            <a:r>
              <a:rPr sz="1600" spc="-15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in</a:t>
            </a:r>
            <a:r>
              <a:rPr sz="1600" spc="-17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55" dirty="0">
                <a:solidFill>
                  <a:srgbClr val="5F5F5F"/>
                </a:solidFill>
                <a:latin typeface="Tahoma"/>
                <a:cs typeface="Tahoma"/>
              </a:rPr>
              <a:t>time,</a:t>
            </a:r>
            <a:r>
              <a:rPr sz="1600" spc="-16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to</a:t>
            </a:r>
            <a:r>
              <a:rPr sz="1600" spc="-14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reflect</a:t>
            </a:r>
            <a:r>
              <a:rPr sz="1600" spc="-17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trends. </a:t>
            </a:r>
            <a:r>
              <a:rPr sz="1600" spc="-30" dirty="0">
                <a:solidFill>
                  <a:srgbClr val="087150"/>
                </a:solidFill>
                <a:latin typeface="Tahoma"/>
                <a:cs typeface="Tahoma"/>
              </a:rPr>
              <a:t>Identify</a:t>
            </a:r>
            <a:r>
              <a:rPr sz="1600" spc="-160" dirty="0">
                <a:solidFill>
                  <a:srgbClr val="087150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opportunities</a:t>
            </a:r>
            <a:r>
              <a:rPr sz="1600" spc="-16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35" dirty="0">
                <a:solidFill>
                  <a:srgbClr val="5F5F5F"/>
                </a:solidFill>
                <a:latin typeface="Tahoma"/>
                <a:cs typeface="Tahoma"/>
              </a:rPr>
              <a:t>by</a:t>
            </a:r>
            <a:r>
              <a:rPr sz="1600" spc="-15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35" dirty="0">
                <a:solidFill>
                  <a:srgbClr val="5F5F5F"/>
                </a:solidFill>
                <a:latin typeface="Tahoma"/>
                <a:cs typeface="Tahoma"/>
              </a:rPr>
              <a:t>comparing</a:t>
            </a:r>
            <a:r>
              <a:rPr sz="1600" spc="-16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to</a:t>
            </a:r>
            <a:r>
              <a:rPr sz="1600" spc="-14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others/</a:t>
            </a:r>
            <a:r>
              <a:rPr sz="1600" spc="-14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30" dirty="0">
                <a:solidFill>
                  <a:srgbClr val="5F5F5F"/>
                </a:solidFill>
                <a:latin typeface="Tahoma"/>
                <a:cs typeface="Tahoma"/>
              </a:rPr>
              <a:t>benchmarking. </a:t>
            </a:r>
            <a:r>
              <a:rPr sz="1600" spc="-25" dirty="0">
                <a:solidFill>
                  <a:srgbClr val="087150"/>
                </a:solidFill>
                <a:latin typeface="Tahoma"/>
                <a:cs typeface="Tahoma"/>
              </a:rPr>
              <a:t>Support</a:t>
            </a:r>
            <a:r>
              <a:rPr sz="1600" spc="-155" dirty="0">
                <a:solidFill>
                  <a:srgbClr val="087150"/>
                </a:solidFill>
                <a:latin typeface="Tahoma"/>
                <a:cs typeface="Tahoma"/>
              </a:rPr>
              <a:t> </a:t>
            </a:r>
            <a:r>
              <a:rPr sz="1600" spc="-75" dirty="0">
                <a:solidFill>
                  <a:srgbClr val="5F5F5F"/>
                </a:solidFill>
                <a:latin typeface="Tahoma"/>
                <a:cs typeface="Tahoma"/>
              </a:rPr>
              <a:t>a</a:t>
            </a:r>
            <a:r>
              <a:rPr sz="1600" spc="-15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better</a:t>
            </a:r>
            <a:r>
              <a:rPr sz="1600" spc="-13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30" dirty="0">
                <a:solidFill>
                  <a:srgbClr val="5F5F5F"/>
                </a:solidFill>
                <a:latin typeface="Tahoma"/>
                <a:cs typeface="Tahoma"/>
              </a:rPr>
              <a:t>understanding</a:t>
            </a:r>
            <a:r>
              <a:rPr sz="1600" spc="-15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of</a:t>
            </a:r>
            <a:r>
              <a:rPr sz="1600" spc="-15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0" dirty="0">
                <a:solidFill>
                  <a:srgbClr val="5F5F5F"/>
                </a:solidFill>
                <a:latin typeface="Tahoma"/>
                <a:cs typeface="Tahoma"/>
              </a:rPr>
              <a:t>the</a:t>
            </a:r>
            <a:r>
              <a:rPr sz="1600" spc="-15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business.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34059" y="5547156"/>
            <a:ext cx="90487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solidFill>
                  <a:srgbClr val="5F5F5F"/>
                </a:solidFill>
                <a:latin typeface="Tahoma"/>
                <a:cs typeface="Tahoma"/>
              </a:rPr>
              <a:t>LEARNING</a:t>
            </a:r>
            <a:endParaRPr sz="1400">
              <a:latin typeface="Tahoma"/>
              <a:cs typeface="Tahoma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984923" y="5010911"/>
            <a:ext cx="417195" cy="478790"/>
            <a:chOff x="984923" y="5010911"/>
            <a:chExt cx="417195" cy="478790"/>
          </a:xfrm>
        </p:grpSpPr>
        <p:sp>
          <p:nvSpPr>
            <p:cNvPr id="17" name="object 17"/>
            <p:cNvSpPr/>
            <p:nvPr/>
          </p:nvSpPr>
          <p:spPr>
            <a:xfrm>
              <a:off x="1066325" y="5114543"/>
              <a:ext cx="256540" cy="285115"/>
            </a:xfrm>
            <a:custGeom>
              <a:avLst/>
              <a:gdLst/>
              <a:ahLst/>
              <a:cxnLst/>
              <a:rect l="l" t="t" r="r" b="b"/>
              <a:pathLst>
                <a:path w="256540" h="285114">
                  <a:moveTo>
                    <a:pt x="149509" y="0"/>
                  </a:moveTo>
                  <a:lnTo>
                    <a:pt x="107960" y="0"/>
                  </a:lnTo>
                  <a:lnTo>
                    <a:pt x="70227" y="11382"/>
                  </a:lnTo>
                  <a:lnTo>
                    <a:pt x="37900" y="33272"/>
                  </a:lnTo>
                  <a:lnTo>
                    <a:pt x="13911" y="64388"/>
                  </a:lnTo>
                  <a:lnTo>
                    <a:pt x="963" y="100959"/>
                  </a:lnTo>
                  <a:lnTo>
                    <a:pt x="16" y="138096"/>
                  </a:lnTo>
                  <a:lnTo>
                    <a:pt x="0" y="138731"/>
                  </a:lnTo>
                  <a:lnTo>
                    <a:pt x="10973" y="174670"/>
                  </a:lnTo>
                  <a:lnTo>
                    <a:pt x="33837" y="205739"/>
                  </a:lnTo>
                  <a:lnTo>
                    <a:pt x="46421" y="220587"/>
                  </a:lnTo>
                  <a:lnTo>
                    <a:pt x="54676" y="236600"/>
                  </a:lnTo>
                  <a:lnTo>
                    <a:pt x="59196" y="253853"/>
                  </a:lnTo>
                  <a:lnTo>
                    <a:pt x="60222" y="267715"/>
                  </a:lnTo>
                  <a:lnTo>
                    <a:pt x="60288" y="268604"/>
                  </a:lnTo>
                  <a:lnTo>
                    <a:pt x="60392" y="270001"/>
                  </a:lnTo>
                  <a:lnTo>
                    <a:pt x="60467" y="271017"/>
                  </a:lnTo>
                  <a:lnTo>
                    <a:pt x="60571" y="281304"/>
                  </a:lnTo>
                  <a:lnTo>
                    <a:pt x="64042" y="284543"/>
                  </a:lnTo>
                  <a:lnTo>
                    <a:pt x="153401" y="284543"/>
                  </a:lnTo>
                  <a:lnTo>
                    <a:pt x="166522" y="284694"/>
                  </a:lnTo>
                  <a:lnTo>
                    <a:pt x="179646" y="284987"/>
                  </a:lnTo>
                  <a:lnTo>
                    <a:pt x="192765" y="284987"/>
                  </a:lnTo>
                  <a:lnTo>
                    <a:pt x="193743" y="283590"/>
                  </a:lnTo>
                  <a:lnTo>
                    <a:pt x="194172" y="272414"/>
                  </a:lnTo>
                  <a:lnTo>
                    <a:pt x="194225" y="271017"/>
                  </a:lnTo>
                  <a:lnTo>
                    <a:pt x="194322" y="270001"/>
                  </a:lnTo>
                  <a:lnTo>
                    <a:pt x="177207" y="270001"/>
                  </a:lnTo>
                  <a:lnTo>
                    <a:pt x="167009" y="269112"/>
                  </a:lnTo>
                  <a:lnTo>
                    <a:pt x="159476" y="268604"/>
                  </a:lnTo>
                  <a:lnTo>
                    <a:pt x="77576" y="268604"/>
                  </a:lnTo>
                  <a:lnTo>
                    <a:pt x="76128" y="267715"/>
                  </a:lnTo>
                  <a:lnTo>
                    <a:pt x="68011" y="227058"/>
                  </a:lnTo>
                  <a:lnTo>
                    <a:pt x="46956" y="197357"/>
                  </a:lnTo>
                  <a:lnTo>
                    <a:pt x="26067" y="169876"/>
                  </a:lnTo>
                  <a:lnTo>
                    <a:pt x="15430" y="138096"/>
                  </a:lnTo>
                  <a:lnTo>
                    <a:pt x="15454" y="104578"/>
                  </a:lnTo>
                  <a:lnTo>
                    <a:pt x="26547" y="71881"/>
                  </a:lnTo>
                  <a:lnTo>
                    <a:pt x="47114" y="45128"/>
                  </a:lnTo>
                  <a:lnTo>
                    <a:pt x="74788" y="25399"/>
                  </a:lnTo>
                  <a:lnTo>
                    <a:pt x="106654" y="14339"/>
                  </a:lnTo>
                  <a:lnTo>
                    <a:pt x="139793" y="13588"/>
                  </a:lnTo>
                  <a:lnTo>
                    <a:pt x="188744" y="13588"/>
                  </a:lnTo>
                  <a:lnTo>
                    <a:pt x="185868" y="11586"/>
                  </a:lnTo>
                  <a:lnTo>
                    <a:pt x="149509" y="0"/>
                  </a:lnTo>
                  <a:close/>
                </a:path>
                <a:path w="256540" h="285114">
                  <a:moveTo>
                    <a:pt x="188744" y="13588"/>
                  </a:moveTo>
                  <a:lnTo>
                    <a:pt x="139793" y="13588"/>
                  </a:lnTo>
                  <a:lnTo>
                    <a:pt x="176063" y="24020"/>
                  </a:lnTo>
                  <a:lnTo>
                    <a:pt x="205730" y="43132"/>
                  </a:lnTo>
                  <a:lnTo>
                    <a:pt x="227099" y="69506"/>
                  </a:lnTo>
                  <a:lnTo>
                    <a:pt x="238472" y="101726"/>
                  </a:lnTo>
                  <a:lnTo>
                    <a:pt x="240258" y="127758"/>
                  </a:lnTo>
                  <a:lnTo>
                    <a:pt x="240335" y="128889"/>
                  </a:lnTo>
                  <a:lnTo>
                    <a:pt x="235758" y="154241"/>
                  </a:lnTo>
                  <a:lnTo>
                    <a:pt x="224631" y="177593"/>
                  </a:lnTo>
                  <a:lnTo>
                    <a:pt x="206849" y="198754"/>
                  </a:lnTo>
                  <a:lnTo>
                    <a:pt x="195502" y="211637"/>
                  </a:lnTo>
                  <a:lnTo>
                    <a:pt x="187478" y="225805"/>
                  </a:lnTo>
                  <a:lnTo>
                    <a:pt x="182460" y="241117"/>
                  </a:lnTo>
                  <a:lnTo>
                    <a:pt x="180128" y="257428"/>
                  </a:lnTo>
                  <a:lnTo>
                    <a:pt x="179163" y="265810"/>
                  </a:lnTo>
                  <a:lnTo>
                    <a:pt x="177207" y="270001"/>
                  </a:lnTo>
                  <a:lnTo>
                    <a:pt x="194322" y="270001"/>
                  </a:lnTo>
                  <a:lnTo>
                    <a:pt x="195776" y="254634"/>
                  </a:lnTo>
                  <a:lnTo>
                    <a:pt x="195850" y="253853"/>
                  </a:lnTo>
                  <a:lnTo>
                    <a:pt x="195947" y="252827"/>
                  </a:lnTo>
                  <a:lnTo>
                    <a:pt x="200725" y="235886"/>
                  </a:lnTo>
                  <a:lnTo>
                    <a:pt x="209059" y="220065"/>
                  </a:lnTo>
                  <a:lnTo>
                    <a:pt x="221454" y="205231"/>
                  </a:lnTo>
                  <a:lnTo>
                    <a:pt x="240339" y="181804"/>
                  </a:lnTo>
                  <a:lnTo>
                    <a:pt x="251950" y="155828"/>
                  </a:lnTo>
                  <a:lnTo>
                    <a:pt x="256441" y="127758"/>
                  </a:lnTo>
                  <a:lnTo>
                    <a:pt x="253966" y="98043"/>
                  </a:lnTo>
                  <a:lnTo>
                    <a:pt x="240895" y="63097"/>
                  </a:lnTo>
                  <a:lnTo>
                    <a:pt x="217263" y="33448"/>
                  </a:lnTo>
                  <a:lnTo>
                    <a:pt x="188744" y="13588"/>
                  </a:lnTo>
                  <a:close/>
                </a:path>
              </a:pathLst>
            </a:custGeom>
            <a:solidFill>
              <a:srgbClr val="5F5F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23213" y="5407151"/>
              <a:ext cx="141706" cy="82256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984923" y="5010911"/>
              <a:ext cx="417195" cy="236220"/>
            </a:xfrm>
            <a:custGeom>
              <a:avLst/>
              <a:gdLst/>
              <a:ahLst/>
              <a:cxnLst/>
              <a:rect l="l" t="t" r="r" b="b"/>
              <a:pathLst>
                <a:path w="417194" h="236220">
                  <a:moveTo>
                    <a:pt x="63957" y="143002"/>
                  </a:moveTo>
                  <a:lnTo>
                    <a:pt x="62979" y="140589"/>
                  </a:lnTo>
                  <a:lnTo>
                    <a:pt x="60045" y="139192"/>
                  </a:lnTo>
                  <a:lnTo>
                    <a:pt x="48234" y="132778"/>
                  </a:lnTo>
                  <a:lnTo>
                    <a:pt x="12204" y="113665"/>
                  </a:lnTo>
                  <a:lnTo>
                    <a:pt x="8293" y="111760"/>
                  </a:lnTo>
                  <a:lnTo>
                    <a:pt x="4876" y="113157"/>
                  </a:lnTo>
                  <a:lnTo>
                    <a:pt x="2438" y="116967"/>
                  </a:lnTo>
                  <a:lnTo>
                    <a:pt x="0" y="121285"/>
                  </a:lnTo>
                  <a:lnTo>
                    <a:pt x="965" y="124714"/>
                  </a:lnTo>
                  <a:lnTo>
                    <a:pt x="4876" y="127127"/>
                  </a:lnTo>
                  <a:lnTo>
                    <a:pt x="16675" y="133616"/>
                  </a:lnTo>
                  <a:lnTo>
                    <a:pt x="40640" y="146456"/>
                  </a:lnTo>
                  <a:lnTo>
                    <a:pt x="52730" y="152654"/>
                  </a:lnTo>
                  <a:lnTo>
                    <a:pt x="58102" y="155575"/>
                  </a:lnTo>
                  <a:lnTo>
                    <a:pt x="62979" y="153162"/>
                  </a:lnTo>
                  <a:lnTo>
                    <a:pt x="63474" y="148336"/>
                  </a:lnTo>
                  <a:lnTo>
                    <a:pt x="63957" y="143002"/>
                  </a:lnTo>
                  <a:close/>
                </a:path>
                <a:path w="417194" h="236220">
                  <a:moveTo>
                    <a:pt x="125069" y="84963"/>
                  </a:moveTo>
                  <a:lnTo>
                    <a:pt x="94538" y="37973"/>
                  </a:lnTo>
                  <a:lnTo>
                    <a:pt x="87757" y="32004"/>
                  </a:lnTo>
                  <a:lnTo>
                    <a:pt x="77584" y="37973"/>
                  </a:lnTo>
                  <a:lnTo>
                    <a:pt x="78066" y="42164"/>
                  </a:lnTo>
                  <a:lnTo>
                    <a:pt x="80975" y="46736"/>
                  </a:lnTo>
                  <a:lnTo>
                    <a:pt x="94538" y="67183"/>
                  </a:lnTo>
                  <a:lnTo>
                    <a:pt x="108102" y="87249"/>
                  </a:lnTo>
                  <a:lnTo>
                    <a:pt x="109562" y="89535"/>
                  </a:lnTo>
                  <a:lnTo>
                    <a:pt x="111988" y="90932"/>
                  </a:lnTo>
                  <a:lnTo>
                    <a:pt x="115862" y="91440"/>
                  </a:lnTo>
                  <a:lnTo>
                    <a:pt x="121678" y="91821"/>
                  </a:lnTo>
                  <a:lnTo>
                    <a:pt x="125069" y="84963"/>
                  </a:lnTo>
                  <a:close/>
                </a:path>
                <a:path w="417194" h="236220">
                  <a:moveTo>
                    <a:pt x="217512" y="4191"/>
                  </a:moveTo>
                  <a:lnTo>
                    <a:pt x="215607" y="0"/>
                  </a:lnTo>
                  <a:lnTo>
                    <a:pt x="204660" y="0"/>
                  </a:lnTo>
                  <a:lnTo>
                    <a:pt x="202272" y="3683"/>
                  </a:lnTo>
                  <a:lnTo>
                    <a:pt x="202272" y="32258"/>
                  </a:lnTo>
                  <a:lnTo>
                    <a:pt x="202272" y="61341"/>
                  </a:lnTo>
                  <a:lnTo>
                    <a:pt x="203695" y="65024"/>
                  </a:lnTo>
                  <a:lnTo>
                    <a:pt x="209423" y="65532"/>
                  </a:lnTo>
                  <a:lnTo>
                    <a:pt x="215607" y="65532"/>
                  </a:lnTo>
                  <a:lnTo>
                    <a:pt x="217512" y="61849"/>
                  </a:lnTo>
                  <a:lnTo>
                    <a:pt x="217512" y="4191"/>
                  </a:lnTo>
                  <a:close/>
                </a:path>
                <a:path w="417194" h="236220">
                  <a:moveTo>
                    <a:pt x="309206" y="229743"/>
                  </a:moveTo>
                  <a:lnTo>
                    <a:pt x="299999" y="189344"/>
                  </a:lnTo>
                  <a:lnTo>
                    <a:pt x="263448" y="149288"/>
                  </a:lnTo>
                  <a:lnTo>
                    <a:pt x="213842" y="134239"/>
                  </a:lnTo>
                  <a:lnTo>
                    <a:pt x="208051" y="133731"/>
                  </a:lnTo>
                  <a:lnTo>
                    <a:pt x="202755" y="134620"/>
                  </a:lnTo>
                  <a:lnTo>
                    <a:pt x="202272" y="141224"/>
                  </a:lnTo>
                  <a:lnTo>
                    <a:pt x="202272" y="147193"/>
                  </a:lnTo>
                  <a:lnTo>
                    <a:pt x="207086" y="149098"/>
                  </a:lnTo>
                  <a:lnTo>
                    <a:pt x="215773" y="149098"/>
                  </a:lnTo>
                  <a:lnTo>
                    <a:pt x="245237" y="156413"/>
                  </a:lnTo>
                  <a:lnTo>
                    <a:pt x="269367" y="172796"/>
                  </a:lnTo>
                  <a:lnTo>
                    <a:pt x="286080" y="196215"/>
                  </a:lnTo>
                  <a:lnTo>
                    <a:pt x="293331" y="224663"/>
                  </a:lnTo>
                  <a:lnTo>
                    <a:pt x="293331" y="236220"/>
                  </a:lnTo>
                  <a:lnTo>
                    <a:pt x="309206" y="236220"/>
                  </a:lnTo>
                  <a:lnTo>
                    <a:pt x="309206" y="229743"/>
                  </a:lnTo>
                  <a:close/>
                </a:path>
                <a:path w="417194" h="236220">
                  <a:moveTo>
                    <a:pt x="342480" y="40767"/>
                  </a:moveTo>
                  <a:lnTo>
                    <a:pt x="341083" y="38608"/>
                  </a:lnTo>
                  <a:lnTo>
                    <a:pt x="338162" y="37211"/>
                  </a:lnTo>
                  <a:lnTo>
                    <a:pt x="334352" y="35814"/>
                  </a:lnTo>
                  <a:lnTo>
                    <a:pt x="330542" y="36703"/>
                  </a:lnTo>
                  <a:lnTo>
                    <a:pt x="328256" y="40386"/>
                  </a:lnTo>
                  <a:lnTo>
                    <a:pt x="321195" y="50292"/>
                  </a:lnTo>
                  <a:lnTo>
                    <a:pt x="297776" y="84201"/>
                  </a:lnTo>
                  <a:lnTo>
                    <a:pt x="296887" y="88265"/>
                  </a:lnTo>
                  <a:lnTo>
                    <a:pt x="306412" y="94615"/>
                  </a:lnTo>
                  <a:lnTo>
                    <a:pt x="310603" y="92329"/>
                  </a:lnTo>
                  <a:lnTo>
                    <a:pt x="319976" y="78270"/>
                  </a:lnTo>
                  <a:lnTo>
                    <a:pt x="340575" y="48133"/>
                  </a:lnTo>
                  <a:lnTo>
                    <a:pt x="341591" y="45847"/>
                  </a:lnTo>
                  <a:lnTo>
                    <a:pt x="342480" y="44450"/>
                  </a:lnTo>
                  <a:lnTo>
                    <a:pt x="342480" y="40767"/>
                  </a:lnTo>
                  <a:close/>
                </a:path>
                <a:path w="417194" h="236220">
                  <a:moveTo>
                    <a:pt x="417156" y="115697"/>
                  </a:moveTo>
                  <a:lnTo>
                    <a:pt x="411314" y="112522"/>
                  </a:lnTo>
                  <a:lnTo>
                    <a:pt x="405091" y="115316"/>
                  </a:lnTo>
                  <a:lnTo>
                    <a:pt x="393547" y="120840"/>
                  </a:lnTo>
                  <a:lnTo>
                    <a:pt x="382168" y="126492"/>
                  </a:lnTo>
                  <a:lnTo>
                    <a:pt x="359625" y="138049"/>
                  </a:lnTo>
                  <a:lnTo>
                    <a:pt x="354799" y="140716"/>
                  </a:lnTo>
                  <a:lnTo>
                    <a:pt x="353402" y="144399"/>
                  </a:lnTo>
                  <a:lnTo>
                    <a:pt x="358228" y="153416"/>
                  </a:lnTo>
                  <a:lnTo>
                    <a:pt x="363054" y="153035"/>
                  </a:lnTo>
                  <a:lnTo>
                    <a:pt x="367372" y="150749"/>
                  </a:lnTo>
                  <a:lnTo>
                    <a:pt x="378523" y="145249"/>
                  </a:lnTo>
                  <a:lnTo>
                    <a:pt x="400659" y="134035"/>
                  </a:lnTo>
                  <a:lnTo>
                    <a:pt x="411822" y="128524"/>
                  </a:lnTo>
                  <a:lnTo>
                    <a:pt x="415251" y="126619"/>
                  </a:lnTo>
                  <a:lnTo>
                    <a:pt x="416648" y="124333"/>
                  </a:lnTo>
                  <a:lnTo>
                    <a:pt x="417156" y="121158"/>
                  </a:lnTo>
                  <a:lnTo>
                    <a:pt x="417156" y="115697"/>
                  </a:lnTo>
                  <a:close/>
                </a:path>
              </a:pathLst>
            </a:custGeom>
            <a:solidFill>
              <a:srgbClr val="5F5F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693521" y="2485770"/>
            <a:ext cx="125730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70" dirty="0">
                <a:solidFill>
                  <a:srgbClr val="5F5F5F"/>
                </a:solidFill>
                <a:latin typeface="Tahoma"/>
                <a:cs typeface="Tahoma"/>
              </a:rPr>
              <a:t>ENGAGEMENT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139952" y="2040889"/>
            <a:ext cx="398145" cy="382270"/>
          </a:xfrm>
          <a:custGeom>
            <a:avLst/>
            <a:gdLst/>
            <a:ahLst/>
            <a:cxnLst/>
            <a:rect l="l" t="t" r="r" b="b"/>
            <a:pathLst>
              <a:path w="398144" h="382269">
                <a:moveTo>
                  <a:pt x="152275" y="0"/>
                </a:moveTo>
                <a:lnTo>
                  <a:pt x="24510" y="0"/>
                </a:lnTo>
                <a:lnTo>
                  <a:pt x="14219" y="2540"/>
                </a:lnTo>
                <a:lnTo>
                  <a:pt x="6511" y="6350"/>
                </a:lnTo>
                <a:lnTo>
                  <a:pt x="1676" y="13970"/>
                </a:lnTo>
                <a:lnTo>
                  <a:pt x="0" y="24130"/>
                </a:lnTo>
                <a:lnTo>
                  <a:pt x="0" y="359410"/>
                </a:lnTo>
                <a:lnTo>
                  <a:pt x="1604" y="369570"/>
                </a:lnTo>
                <a:lnTo>
                  <a:pt x="6321" y="377190"/>
                </a:lnTo>
                <a:lnTo>
                  <a:pt x="14005" y="381000"/>
                </a:lnTo>
                <a:lnTo>
                  <a:pt x="24510" y="382270"/>
                </a:lnTo>
                <a:lnTo>
                  <a:pt x="372236" y="382270"/>
                </a:lnTo>
                <a:lnTo>
                  <a:pt x="382843" y="381000"/>
                </a:lnTo>
                <a:lnTo>
                  <a:pt x="390699" y="375920"/>
                </a:lnTo>
                <a:lnTo>
                  <a:pt x="395579" y="369570"/>
                </a:lnTo>
                <a:lnTo>
                  <a:pt x="395788" y="368300"/>
                </a:lnTo>
                <a:lnTo>
                  <a:pt x="18376" y="368300"/>
                </a:lnTo>
                <a:lnTo>
                  <a:pt x="17868" y="367030"/>
                </a:lnTo>
                <a:lnTo>
                  <a:pt x="17360" y="359410"/>
                </a:lnTo>
                <a:lnTo>
                  <a:pt x="17360" y="200660"/>
                </a:lnTo>
                <a:lnTo>
                  <a:pt x="90373" y="200660"/>
                </a:lnTo>
                <a:lnTo>
                  <a:pt x="95999" y="194310"/>
                </a:lnTo>
                <a:lnTo>
                  <a:pt x="95965" y="184150"/>
                </a:lnTo>
                <a:lnTo>
                  <a:pt x="19405" y="184150"/>
                </a:lnTo>
                <a:lnTo>
                  <a:pt x="17360" y="182880"/>
                </a:lnTo>
                <a:lnTo>
                  <a:pt x="17360" y="19050"/>
                </a:lnTo>
                <a:lnTo>
                  <a:pt x="18376" y="17780"/>
                </a:lnTo>
                <a:lnTo>
                  <a:pt x="396765" y="17780"/>
                </a:lnTo>
                <a:lnTo>
                  <a:pt x="396166" y="13970"/>
                </a:lnTo>
                <a:lnTo>
                  <a:pt x="391461" y="6350"/>
                </a:lnTo>
                <a:lnTo>
                  <a:pt x="383780" y="2540"/>
                </a:lnTo>
                <a:lnTo>
                  <a:pt x="373253" y="1270"/>
                </a:lnTo>
                <a:lnTo>
                  <a:pt x="183260" y="1270"/>
                </a:lnTo>
                <a:lnTo>
                  <a:pt x="152275" y="0"/>
                </a:lnTo>
                <a:close/>
              </a:path>
              <a:path w="398144" h="382269">
                <a:moveTo>
                  <a:pt x="207263" y="308610"/>
                </a:moveTo>
                <a:lnTo>
                  <a:pt x="189991" y="308610"/>
                </a:lnTo>
                <a:lnTo>
                  <a:pt x="189991" y="365760"/>
                </a:lnTo>
                <a:lnTo>
                  <a:pt x="188975" y="368300"/>
                </a:lnTo>
                <a:lnTo>
                  <a:pt x="395788" y="368300"/>
                </a:lnTo>
                <a:lnTo>
                  <a:pt x="396208" y="365760"/>
                </a:lnTo>
                <a:lnTo>
                  <a:pt x="207263" y="365760"/>
                </a:lnTo>
                <a:lnTo>
                  <a:pt x="207263" y="308610"/>
                </a:lnTo>
                <a:close/>
              </a:path>
              <a:path w="398144" h="382269">
                <a:moveTo>
                  <a:pt x="397041" y="199390"/>
                </a:moveTo>
                <a:lnTo>
                  <a:pt x="379856" y="199390"/>
                </a:lnTo>
                <a:lnTo>
                  <a:pt x="381888" y="200660"/>
                </a:lnTo>
                <a:lnTo>
                  <a:pt x="381847" y="267970"/>
                </a:lnTo>
                <a:lnTo>
                  <a:pt x="380529" y="308610"/>
                </a:lnTo>
                <a:lnTo>
                  <a:pt x="380488" y="309880"/>
                </a:lnTo>
                <a:lnTo>
                  <a:pt x="380364" y="365760"/>
                </a:lnTo>
                <a:lnTo>
                  <a:pt x="396208" y="365760"/>
                </a:lnTo>
                <a:lnTo>
                  <a:pt x="397256" y="359410"/>
                </a:lnTo>
                <a:lnTo>
                  <a:pt x="397133" y="252730"/>
                </a:lnTo>
                <a:lnTo>
                  <a:pt x="397041" y="199390"/>
                </a:lnTo>
                <a:close/>
              </a:path>
              <a:path w="398144" h="382269">
                <a:moveTo>
                  <a:pt x="146191" y="247650"/>
                </a:moveTo>
                <a:lnTo>
                  <a:pt x="132564" y="251460"/>
                </a:lnTo>
                <a:lnTo>
                  <a:pt x="121018" y="260350"/>
                </a:lnTo>
                <a:lnTo>
                  <a:pt x="113635" y="271780"/>
                </a:lnTo>
                <a:lnTo>
                  <a:pt x="111377" y="285750"/>
                </a:lnTo>
                <a:lnTo>
                  <a:pt x="114194" y="298450"/>
                </a:lnTo>
                <a:lnTo>
                  <a:pt x="122034" y="309880"/>
                </a:lnTo>
                <a:lnTo>
                  <a:pt x="134160" y="318770"/>
                </a:lnTo>
                <a:lnTo>
                  <a:pt x="148032" y="321310"/>
                </a:lnTo>
                <a:lnTo>
                  <a:pt x="161926" y="318770"/>
                </a:lnTo>
                <a:lnTo>
                  <a:pt x="174116" y="312420"/>
                </a:lnTo>
                <a:lnTo>
                  <a:pt x="177672" y="308610"/>
                </a:lnTo>
                <a:lnTo>
                  <a:pt x="207263" y="308610"/>
                </a:lnTo>
                <a:lnTo>
                  <a:pt x="206597" y="303530"/>
                </a:lnTo>
                <a:lnTo>
                  <a:pt x="143509" y="303530"/>
                </a:lnTo>
                <a:lnTo>
                  <a:pt x="137922" y="299720"/>
                </a:lnTo>
                <a:lnTo>
                  <a:pt x="133731" y="295910"/>
                </a:lnTo>
                <a:lnTo>
                  <a:pt x="130039" y="289560"/>
                </a:lnTo>
                <a:lnTo>
                  <a:pt x="128914" y="281940"/>
                </a:lnTo>
                <a:lnTo>
                  <a:pt x="130452" y="275590"/>
                </a:lnTo>
                <a:lnTo>
                  <a:pt x="134747" y="269240"/>
                </a:lnTo>
                <a:lnTo>
                  <a:pt x="138937" y="265430"/>
                </a:lnTo>
                <a:lnTo>
                  <a:pt x="144525" y="262890"/>
                </a:lnTo>
                <a:lnTo>
                  <a:pt x="207433" y="262890"/>
                </a:lnTo>
                <a:lnTo>
                  <a:pt x="207263" y="260350"/>
                </a:lnTo>
                <a:lnTo>
                  <a:pt x="180720" y="260350"/>
                </a:lnTo>
                <a:lnTo>
                  <a:pt x="176656" y="259080"/>
                </a:lnTo>
                <a:lnTo>
                  <a:pt x="172592" y="255270"/>
                </a:lnTo>
                <a:lnTo>
                  <a:pt x="160124" y="248920"/>
                </a:lnTo>
                <a:lnTo>
                  <a:pt x="146191" y="247650"/>
                </a:lnTo>
                <a:close/>
              </a:path>
              <a:path w="398144" h="382269">
                <a:moveTo>
                  <a:pt x="188975" y="290830"/>
                </a:moveTo>
                <a:lnTo>
                  <a:pt x="179417" y="290830"/>
                </a:lnTo>
                <a:lnTo>
                  <a:pt x="173339" y="292100"/>
                </a:lnTo>
                <a:lnTo>
                  <a:pt x="167237" y="294640"/>
                </a:lnTo>
                <a:lnTo>
                  <a:pt x="161289" y="298450"/>
                </a:lnTo>
                <a:lnTo>
                  <a:pt x="158241" y="302260"/>
                </a:lnTo>
                <a:lnTo>
                  <a:pt x="154178" y="303530"/>
                </a:lnTo>
                <a:lnTo>
                  <a:pt x="206597" y="303530"/>
                </a:lnTo>
                <a:lnTo>
                  <a:pt x="206263" y="300990"/>
                </a:lnTo>
                <a:lnTo>
                  <a:pt x="203072" y="294640"/>
                </a:lnTo>
                <a:lnTo>
                  <a:pt x="197405" y="292100"/>
                </a:lnTo>
                <a:lnTo>
                  <a:pt x="188975" y="290830"/>
                </a:lnTo>
                <a:close/>
              </a:path>
              <a:path w="398144" h="382269">
                <a:moveTo>
                  <a:pt x="207433" y="262890"/>
                </a:moveTo>
                <a:lnTo>
                  <a:pt x="154685" y="262890"/>
                </a:lnTo>
                <a:lnTo>
                  <a:pt x="158750" y="264160"/>
                </a:lnTo>
                <a:lnTo>
                  <a:pt x="161925" y="267970"/>
                </a:lnTo>
                <a:lnTo>
                  <a:pt x="169038" y="273050"/>
                </a:lnTo>
                <a:lnTo>
                  <a:pt x="176545" y="275590"/>
                </a:lnTo>
                <a:lnTo>
                  <a:pt x="194056" y="275590"/>
                </a:lnTo>
                <a:lnTo>
                  <a:pt x="195579" y="274320"/>
                </a:lnTo>
                <a:lnTo>
                  <a:pt x="203200" y="274320"/>
                </a:lnTo>
                <a:lnTo>
                  <a:pt x="207772" y="267970"/>
                </a:lnTo>
                <a:lnTo>
                  <a:pt x="207687" y="266700"/>
                </a:lnTo>
                <a:lnTo>
                  <a:pt x="207602" y="265430"/>
                </a:lnTo>
                <a:lnTo>
                  <a:pt x="207517" y="264160"/>
                </a:lnTo>
                <a:lnTo>
                  <a:pt x="207433" y="262890"/>
                </a:lnTo>
                <a:close/>
              </a:path>
              <a:path w="398144" h="382269">
                <a:moveTo>
                  <a:pt x="286053" y="199390"/>
                </a:moveTo>
                <a:lnTo>
                  <a:pt x="267588" y="199390"/>
                </a:lnTo>
                <a:lnTo>
                  <a:pt x="268097" y="200660"/>
                </a:lnTo>
                <a:lnTo>
                  <a:pt x="269113" y="200660"/>
                </a:lnTo>
                <a:lnTo>
                  <a:pt x="269113" y="209550"/>
                </a:lnTo>
                <a:lnTo>
                  <a:pt x="267588" y="212090"/>
                </a:lnTo>
                <a:lnTo>
                  <a:pt x="264032" y="217170"/>
                </a:lnTo>
                <a:lnTo>
                  <a:pt x="257254" y="228600"/>
                </a:lnTo>
                <a:lnTo>
                  <a:pt x="269113" y="266700"/>
                </a:lnTo>
                <a:lnTo>
                  <a:pt x="295290" y="275590"/>
                </a:lnTo>
                <a:lnTo>
                  <a:pt x="309064" y="273050"/>
                </a:lnTo>
                <a:lnTo>
                  <a:pt x="321182" y="265430"/>
                </a:lnTo>
                <a:lnTo>
                  <a:pt x="325734" y="259080"/>
                </a:lnTo>
                <a:lnTo>
                  <a:pt x="293163" y="259080"/>
                </a:lnTo>
                <a:lnTo>
                  <a:pt x="285783" y="257810"/>
                </a:lnTo>
                <a:lnTo>
                  <a:pt x="279272" y="252730"/>
                </a:lnTo>
                <a:lnTo>
                  <a:pt x="275209" y="248920"/>
                </a:lnTo>
                <a:lnTo>
                  <a:pt x="272669" y="243840"/>
                </a:lnTo>
                <a:lnTo>
                  <a:pt x="272669" y="233680"/>
                </a:lnTo>
                <a:lnTo>
                  <a:pt x="274192" y="229870"/>
                </a:lnTo>
                <a:lnTo>
                  <a:pt x="277748" y="227330"/>
                </a:lnTo>
                <a:lnTo>
                  <a:pt x="283235" y="220980"/>
                </a:lnTo>
                <a:lnTo>
                  <a:pt x="285734" y="213360"/>
                </a:lnTo>
                <a:lnTo>
                  <a:pt x="286018" y="209550"/>
                </a:lnTo>
                <a:lnTo>
                  <a:pt x="286053" y="199390"/>
                </a:lnTo>
                <a:close/>
              </a:path>
              <a:path w="398144" h="382269">
                <a:moveTo>
                  <a:pt x="207263" y="200660"/>
                </a:moveTo>
                <a:lnTo>
                  <a:pt x="189484" y="200660"/>
                </a:lnTo>
                <a:lnTo>
                  <a:pt x="190500" y="201930"/>
                </a:lnTo>
                <a:lnTo>
                  <a:pt x="190500" y="260350"/>
                </a:lnTo>
                <a:lnTo>
                  <a:pt x="207263" y="260350"/>
                </a:lnTo>
                <a:lnTo>
                  <a:pt x="207263" y="200660"/>
                </a:lnTo>
                <a:close/>
              </a:path>
              <a:path w="398144" h="382269">
                <a:moveTo>
                  <a:pt x="396765" y="17780"/>
                </a:moveTo>
                <a:lnTo>
                  <a:pt x="378332" y="17780"/>
                </a:lnTo>
                <a:lnTo>
                  <a:pt x="379348" y="19050"/>
                </a:lnTo>
                <a:lnTo>
                  <a:pt x="379408" y="83820"/>
                </a:lnTo>
                <a:lnTo>
                  <a:pt x="379976" y="107950"/>
                </a:lnTo>
                <a:lnTo>
                  <a:pt x="380006" y="109220"/>
                </a:lnTo>
                <a:lnTo>
                  <a:pt x="380125" y="114300"/>
                </a:lnTo>
                <a:lnTo>
                  <a:pt x="380245" y="119380"/>
                </a:lnTo>
                <a:lnTo>
                  <a:pt x="380364" y="181610"/>
                </a:lnTo>
                <a:lnTo>
                  <a:pt x="379348" y="182880"/>
                </a:lnTo>
                <a:lnTo>
                  <a:pt x="320166" y="182880"/>
                </a:lnTo>
                <a:lnTo>
                  <a:pt x="311949" y="184150"/>
                </a:lnTo>
                <a:lnTo>
                  <a:pt x="306339" y="186690"/>
                </a:lnTo>
                <a:lnTo>
                  <a:pt x="303039" y="193040"/>
                </a:lnTo>
                <a:lnTo>
                  <a:pt x="301751" y="200660"/>
                </a:lnTo>
                <a:lnTo>
                  <a:pt x="301815" y="207010"/>
                </a:lnTo>
                <a:lnTo>
                  <a:pt x="302640" y="214630"/>
                </a:lnTo>
                <a:lnTo>
                  <a:pt x="305180" y="220980"/>
                </a:lnTo>
                <a:lnTo>
                  <a:pt x="310388" y="227330"/>
                </a:lnTo>
                <a:lnTo>
                  <a:pt x="313563" y="229870"/>
                </a:lnTo>
                <a:lnTo>
                  <a:pt x="315086" y="233680"/>
                </a:lnTo>
                <a:lnTo>
                  <a:pt x="315086" y="243840"/>
                </a:lnTo>
                <a:lnTo>
                  <a:pt x="312038" y="250190"/>
                </a:lnTo>
                <a:lnTo>
                  <a:pt x="307339" y="254000"/>
                </a:lnTo>
                <a:lnTo>
                  <a:pt x="300614" y="257810"/>
                </a:lnTo>
                <a:lnTo>
                  <a:pt x="293163" y="259080"/>
                </a:lnTo>
                <a:lnTo>
                  <a:pt x="325734" y="259080"/>
                </a:lnTo>
                <a:lnTo>
                  <a:pt x="329376" y="254000"/>
                </a:lnTo>
                <a:lnTo>
                  <a:pt x="332533" y="240030"/>
                </a:lnTo>
                <a:lnTo>
                  <a:pt x="330523" y="226060"/>
                </a:lnTo>
                <a:lnTo>
                  <a:pt x="323214" y="214630"/>
                </a:lnTo>
                <a:lnTo>
                  <a:pt x="319659" y="212090"/>
                </a:lnTo>
                <a:lnTo>
                  <a:pt x="319659" y="208280"/>
                </a:lnTo>
                <a:lnTo>
                  <a:pt x="320166" y="203200"/>
                </a:lnTo>
                <a:lnTo>
                  <a:pt x="320166" y="199390"/>
                </a:lnTo>
                <a:lnTo>
                  <a:pt x="397041" y="199390"/>
                </a:lnTo>
                <a:lnTo>
                  <a:pt x="397167" y="193040"/>
                </a:lnTo>
                <a:lnTo>
                  <a:pt x="397294" y="172720"/>
                </a:lnTo>
                <a:lnTo>
                  <a:pt x="397396" y="162560"/>
                </a:lnTo>
                <a:lnTo>
                  <a:pt x="397485" y="153670"/>
                </a:lnTo>
                <a:lnTo>
                  <a:pt x="397608" y="135890"/>
                </a:lnTo>
                <a:lnTo>
                  <a:pt x="397735" y="66040"/>
                </a:lnTo>
                <a:lnTo>
                  <a:pt x="397763" y="24130"/>
                </a:lnTo>
                <a:lnTo>
                  <a:pt x="396765" y="17780"/>
                </a:lnTo>
                <a:close/>
              </a:path>
              <a:path w="398144" h="382269">
                <a:moveTo>
                  <a:pt x="135434" y="125730"/>
                </a:moveTo>
                <a:lnTo>
                  <a:pt x="103714" y="125730"/>
                </a:lnTo>
                <a:lnTo>
                  <a:pt x="111189" y="127000"/>
                </a:lnTo>
                <a:lnTo>
                  <a:pt x="117944" y="130810"/>
                </a:lnTo>
                <a:lnTo>
                  <a:pt x="122542" y="134620"/>
                </a:lnTo>
                <a:lnTo>
                  <a:pt x="125094" y="139700"/>
                </a:lnTo>
                <a:lnTo>
                  <a:pt x="125094" y="149860"/>
                </a:lnTo>
                <a:lnTo>
                  <a:pt x="123570" y="154940"/>
                </a:lnTo>
                <a:lnTo>
                  <a:pt x="119989" y="157480"/>
                </a:lnTo>
                <a:lnTo>
                  <a:pt x="114477" y="163830"/>
                </a:lnTo>
                <a:lnTo>
                  <a:pt x="111886" y="171450"/>
                </a:lnTo>
                <a:lnTo>
                  <a:pt x="111596" y="175260"/>
                </a:lnTo>
                <a:lnTo>
                  <a:pt x="111651" y="184150"/>
                </a:lnTo>
                <a:lnTo>
                  <a:pt x="111823" y="186690"/>
                </a:lnTo>
                <a:lnTo>
                  <a:pt x="112331" y="189230"/>
                </a:lnTo>
                <a:lnTo>
                  <a:pt x="112500" y="191770"/>
                </a:lnTo>
                <a:lnTo>
                  <a:pt x="112585" y="193040"/>
                </a:lnTo>
                <a:lnTo>
                  <a:pt x="112670" y="194310"/>
                </a:lnTo>
                <a:lnTo>
                  <a:pt x="112754" y="195580"/>
                </a:lnTo>
                <a:lnTo>
                  <a:pt x="112839" y="196850"/>
                </a:lnTo>
                <a:lnTo>
                  <a:pt x="118973" y="200660"/>
                </a:lnTo>
                <a:lnTo>
                  <a:pt x="207772" y="200660"/>
                </a:lnTo>
                <a:lnTo>
                  <a:pt x="208279" y="199390"/>
                </a:lnTo>
                <a:lnTo>
                  <a:pt x="286053" y="199390"/>
                </a:lnTo>
                <a:lnTo>
                  <a:pt x="286003" y="196850"/>
                </a:lnTo>
                <a:lnTo>
                  <a:pt x="285369" y="195580"/>
                </a:lnTo>
                <a:lnTo>
                  <a:pt x="284945" y="189230"/>
                </a:lnTo>
                <a:lnTo>
                  <a:pt x="284860" y="187960"/>
                </a:lnTo>
                <a:lnTo>
                  <a:pt x="278764" y="184150"/>
                </a:lnTo>
                <a:lnTo>
                  <a:pt x="129692" y="184150"/>
                </a:lnTo>
                <a:lnTo>
                  <a:pt x="129692" y="182880"/>
                </a:lnTo>
                <a:lnTo>
                  <a:pt x="128676" y="182880"/>
                </a:lnTo>
                <a:lnTo>
                  <a:pt x="128676" y="175260"/>
                </a:lnTo>
                <a:lnTo>
                  <a:pt x="129184" y="171450"/>
                </a:lnTo>
                <a:lnTo>
                  <a:pt x="133222" y="167640"/>
                </a:lnTo>
                <a:lnTo>
                  <a:pt x="140168" y="154940"/>
                </a:lnTo>
                <a:lnTo>
                  <a:pt x="141830" y="142240"/>
                </a:lnTo>
                <a:lnTo>
                  <a:pt x="138305" y="129540"/>
                </a:lnTo>
                <a:lnTo>
                  <a:pt x="135434" y="125730"/>
                </a:lnTo>
                <a:close/>
              </a:path>
              <a:path w="398144" h="382269">
                <a:moveTo>
                  <a:pt x="265556" y="199390"/>
                </a:moveTo>
                <a:lnTo>
                  <a:pt x="210819" y="199390"/>
                </a:lnTo>
                <a:lnTo>
                  <a:pt x="224051" y="200660"/>
                </a:lnTo>
                <a:lnTo>
                  <a:pt x="251467" y="200660"/>
                </a:lnTo>
                <a:lnTo>
                  <a:pt x="265556" y="199390"/>
                </a:lnTo>
                <a:close/>
              </a:path>
              <a:path w="398144" h="382269">
                <a:moveTo>
                  <a:pt x="103651" y="107950"/>
                </a:moveTo>
                <a:lnTo>
                  <a:pt x="89912" y="110490"/>
                </a:lnTo>
                <a:lnTo>
                  <a:pt x="77609" y="118110"/>
                </a:lnTo>
                <a:lnTo>
                  <a:pt x="69017" y="129540"/>
                </a:lnTo>
                <a:lnTo>
                  <a:pt x="65549" y="143510"/>
                </a:lnTo>
                <a:lnTo>
                  <a:pt x="67345" y="156210"/>
                </a:lnTo>
                <a:lnTo>
                  <a:pt x="74548" y="167640"/>
                </a:lnTo>
                <a:lnTo>
                  <a:pt x="78117" y="172720"/>
                </a:lnTo>
                <a:lnTo>
                  <a:pt x="78117" y="175260"/>
                </a:lnTo>
                <a:lnTo>
                  <a:pt x="78638" y="180340"/>
                </a:lnTo>
                <a:lnTo>
                  <a:pt x="78638" y="184150"/>
                </a:lnTo>
                <a:lnTo>
                  <a:pt x="95965" y="184150"/>
                </a:lnTo>
                <a:lnTo>
                  <a:pt x="84251" y="153670"/>
                </a:lnTo>
                <a:lnTo>
                  <a:pt x="82715" y="149860"/>
                </a:lnTo>
                <a:lnTo>
                  <a:pt x="82715" y="139700"/>
                </a:lnTo>
                <a:lnTo>
                  <a:pt x="85267" y="133350"/>
                </a:lnTo>
                <a:lnTo>
                  <a:pt x="89865" y="130810"/>
                </a:lnTo>
                <a:lnTo>
                  <a:pt x="96335" y="127000"/>
                </a:lnTo>
                <a:lnTo>
                  <a:pt x="103714" y="125730"/>
                </a:lnTo>
                <a:lnTo>
                  <a:pt x="135434" y="125730"/>
                </a:lnTo>
                <a:lnTo>
                  <a:pt x="129692" y="118110"/>
                </a:lnTo>
                <a:lnTo>
                  <a:pt x="117389" y="110490"/>
                </a:lnTo>
                <a:lnTo>
                  <a:pt x="103651" y="107950"/>
                </a:lnTo>
                <a:close/>
              </a:path>
              <a:path w="398144" h="382269">
                <a:moveTo>
                  <a:pt x="212988" y="107950"/>
                </a:moveTo>
                <a:lnTo>
                  <a:pt x="202184" y="107950"/>
                </a:lnTo>
                <a:lnTo>
                  <a:pt x="194563" y="109220"/>
                </a:lnTo>
                <a:lnTo>
                  <a:pt x="189991" y="114300"/>
                </a:lnTo>
                <a:lnTo>
                  <a:pt x="190500" y="123190"/>
                </a:lnTo>
                <a:lnTo>
                  <a:pt x="190500" y="181610"/>
                </a:lnTo>
                <a:lnTo>
                  <a:pt x="189484" y="184150"/>
                </a:lnTo>
                <a:lnTo>
                  <a:pt x="208279" y="184150"/>
                </a:lnTo>
                <a:lnTo>
                  <a:pt x="207263" y="182880"/>
                </a:lnTo>
                <a:lnTo>
                  <a:pt x="207263" y="125730"/>
                </a:lnTo>
                <a:lnTo>
                  <a:pt x="208279" y="124460"/>
                </a:lnTo>
                <a:lnTo>
                  <a:pt x="276549" y="124460"/>
                </a:lnTo>
                <a:lnTo>
                  <a:pt x="279047" y="120650"/>
                </a:lnTo>
                <a:lnTo>
                  <a:pt x="242569" y="120650"/>
                </a:lnTo>
                <a:lnTo>
                  <a:pt x="237997" y="119380"/>
                </a:lnTo>
                <a:lnTo>
                  <a:pt x="235331" y="115570"/>
                </a:lnTo>
                <a:lnTo>
                  <a:pt x="228217" y="110490"/>
                </a:lnTo>
                <a:lnTo>
                  <a:pt x="212988" y="107950"/>
                </a:lnTo>
                <a:close/>
              </a:path>
              <a:path w="398144" h="382269">
                <a:moveTo>
                  <a:pt x="276549" y="124460"/>
                </a:moveTo>
                <a:lnTo>
                  <a:pt x="220090" y="124460"/>
                </a:lnTo>
                <a:lnTo>
                  <a:pt x="224154" y="129540"/>
                </a:lnTo>
                <a:lnTo>
                  <a:pt x="236551" y="135890"/>
                </a:lnTo>
                <a:lnTo>
                  <a:pt x="250364" y="137160"/>
                </a:lnTo>
                <a:lnTo>
                  <a:pt x="263963" y="133350"/>
                </a:lnTo>
                <a:lnTo>
                  <a:pt x="275716" y="125730"/>
                </a:lnTo>
                <a:lnTo>
                  <a:pt x="276549" y="124460"/>
                </a:lnTo>
                <a:close/>
              </a:path>
              <a:path w="398144" h="382269">
                <a:moveTo>
                  <a:pt x="277807" y="80010"/>
                </a:moveTo>
                <a:lnTo>
                  <a:pt x="253237" y="80010"/>
                </a:lnTo>
                <a:lnTo>
                  <a:pt x="258825" y="82550"/>
                </a:lnTo>
                <a:lnTo>
                  <a:pt x="263016" y="87630"/>
                </a:lnTo>
                <a:lnTo>
                  <a:pt x="267017" y="93980"/>
                </a:lnTo>
                <a:lnTo>
                  <a:pt x="268350" y="100330"/>
                </a:lnTo>
                <a:lnTo>
                  <a:pt x="267017" y="107950"/>
                </a:lnTo>
                <a:lnTo>
                  <a:pt x="263016" y="114300"/>
                </a:lnTo>
                <a:lnTo>
                  <a:pt x="258825" y="118110"/>
                </a:lnTo>
                <a:lnTo>
                  <a:pt x="253237" y="120650"/>
                </a:lnTo>
                <a:lnTo>
                  <a:pt x="279047" y="120650"/>
                </a:lnTo>
                <a:lnTo>
                  <a:pt x="283209" y="114300"/>
                </a:lnTo>
                <a:lnTo>
                  <a:pt x="285654" y="100330"/>
                </a:lnTo>
                <a:lnTo>
                  <a:pt x="283003" y="87630"/>
                </a:lnTo>
                <a:lnTo>
                  <a:pt x="277807" y="80010"/>
                </a:lnTo>
                <a:close/>
              </a:path>
              <a:path w="398144" h="382269">
                <a:moveTo>
                  <a:pt x="207772" y="17780"/>
                </a:moveTo>
                <a:lnTo>
                  <a:pt x="188975" y="17780"/>
                </a:lnTo>
                <a:lnTo>
                  <a:pt x="189991" y="19050"/>
                </a:lnTo>
                <a:lnTo>
                  <a:pt x="189991" y="76200"/>
                </a:lnTo>
                <a:lnTo>
                  <a:pt x="190992" y="83820"/>
                </a:lnTo>
                <a:lnTo>
                  <a:pt x="194182" y="88900"/>
                </a:lnTo>
                <a:lnTo>
                  <a:pt x="199850" y="91440"/>
                </a:lnTo>
                <a:lnTo>
                  <a:pt x="208279" y="92710"/>
                </a:lnTo>
                <a:lnTo>
                  <a:pt x="222297" y="92710"/>
                </a:lnTo>
                <a:lnTo>
                  <a:pt x="229193" y="90170"/>
                </a:lnTo>
                <a:lnTo>
                  <a:pt x="235838" y="85090"/>
                </a:lnTo>
                <a:lnTo>
                  <a:pt x="239013" y="82550"/>
                </a:lnTo>
                <a:lnTo>
                  <a:pt x="243078" y="80010"/>
                </a:lnTo>
                <a:lnTo>
                  <a:pt x="277807" y="80010"/>
                </a:lnTo>
                <a:lnTo>
                  <a:pt x="275209" y="76200"/>
                </a:lnTo>
                <a:lnTo>
                  <a:pt x="206756" y="76200"/>
                </a:lnTo>
                <a:lnTo>
                  <a:pt x="206756" y="19050"/>
                </a:lnTo>
                <a:lnTo>
                  <a:pt x="207772" y="17780"/>
                </a:lnTo>
                <a:close/>
              </a:path>
              <a:path w="398144" h="382269">
                <a:moveTo>
                  <a:pt x="249412" y="63500"/>
                </a:moveTo>
                <a:lnTo>
                  <a:pt x="235400" y="66040"/>
                </a:lnTo>
                <a:lnTo>
                  <a:pt x="223138" y="72390"/>
                </a:lnTo>
                <a:lnTo>
                  <a:pt x="219075" y="76200"/>
                </a:lnTo>
                <a:lnTo>
                  <a:pt x="275209" y="76200"/>
                </a:lnTo>
                <a:lnTo>
                  <a:pt x="263304" y="67310"/>
                </a:lnTo>
                <a:lnTo>
                  <a:pt x="249412" y="63500"/>
                </a:lnTo>
                <a:close/>
              </a:path>
              <a:path w="398144" h="382269">
                <a:moveTo>
                  <a:pt x="305486" y="0"/>
                </a:moveTo>
                <a:lnTo>
                  <a:pt x="245407" y="0"/>
                </a:lnTo>
                <a:lnTo>
                  <a:pt x="215010" y="1270"/>
                </a:lnTo>
                <a:lnTo>
                  <a:pt x="333882" y="1270"/>
                </a:lnTo>
                <a:lnTo>
                  <a:pt x="305486" y="0"/>
                </a:lnTo>
                <a:close/>
              </a:path>
            </a:pathLst>
          </a:custGeom>
          <a:solidFill>
            <a:srgbClr val="5F5F5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525576" y="4095115"/>
            <a:ext cx="160718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70" dirty="0">
                <a:solidFill>
                  <a:srgbClr val="5F5F5F"/>
                </a:solidFill>
                <a:latin typeface="Tahoma"/>
                <a:cs typeface="Tahoma"/>
              </a:rPr>
              <a:t>COMMUNICATION</a:t>
            </a:r>
            <a:endParaRPr sz="1400">
              <a:latin typeface="Tahoma"/>
              <a:cs typeface="Tahoma"/>
            </a:endParaRPr>
          </a:p>
        </p:txBody>
      </p:sp>
      <p:pic>
        <p:nvPicPr>
          <p:cNvPr id="23" name="object 2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155191" y="3692652"/>
            <a:ext cx="336803" cy="321563"/>
          </a:xfrm>
          <a:prstGeom prst="rect">
            <a:avLst/>
          </a:prstGeom>
        </p:spPr>
      </p:pic>
      <p:sp>
        <p:nvSpPr>
          <p:cNvPr id="24" name="object 2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6442" rIns="0" bIns="0" rtlCol="0">
            <a:spAutoFit/>
          </a:bodyPr>
          <a:lstStyle/>
          <a:p>
            <a:pPr marL="2437765">
              <a:lnSpc>
                <a:spcPct val="100000"/>
              </a:lnSpc>
              <a:spcBef>
                <a:spcPts val="90"/>
              </a:spcBef>
            </a:pPr>
            <a:fld id="{81D60167-4931-47E6-BA6A-407CBD079E47}" type="slidenum">
              <a:rPr spc="-25" dirty="0">
                <a:latin typeface="Tahoma"/>
                <a:cs typeface="Tahoma"/>
              </a:rPr>
              <a:t>24</a:t>
            </a:fld>
            <a:endParaRPr spc="-25" dirty="0">
              <a:latin typeface="Tahoma"/>
              <a:cs typeface="Tahoma"/>
            </a:endParaRPr>
          </a:p>
        </p:txBody>
      </p:sp>
      <p:sp>
        <p:nvSpPr>
          <p:cNvPr id="25" name="object 2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/>
              <a:t>©</a:t>
            </a:r>
            <a:r>
              <a:rPr spc="-15" dirty="0"/>
              <a:t> </a:t>
            </a:r>
            <a:r>
              <a:rPr dirty="0"/>
              <a:t>The</a:t>
            </a:r>
            <a:r>
              <a:rPr spc="-30" dirty="0"/>
              <a:t> </a:t>
            </a:r>
            <a:r>
              <a:rPr dirty="0"/>
              <a:t>KPI</a:t>
            </a:r>
            <a:r>
              <a:rPr spc="-5" dirty="0"/>
              <a:t> </a:t>
            </a:r>
            <a:r>
              <a:rPr dirty="0"/>
              <a:t>Institute</a:t>
            </a:r>
            <a:r>
              <a:rPr spc="-20" dirty="0"/>
              <a:t> 2023</a:t>
            </a:r>
          </a:p>
        </p:txBody>
      </p:sp>
    </p:spTree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27164" y="184404"/>
            <a:ext cx="1937003" cy="161544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0" y="531876"/>
            <a:ext cx="277495" cy="715010"/>
          </a:xfrm>
          <a:custGeom>
            <a:avLst/>
            <a:gdLst/>
            <a:ahLst/>
            <a:cxnLst/>
            <a:rect l="l" t="t" r="r" b="b"/>
            <a:pathLst>
              <a:path w="277495" h="715010">
                <a:moveTo>
                  <a:pt x="277368" y="0"/>
                </a:moveTo>
                <a:lnTo>
                  <a:pt x="0" y="0"/>
                </a:lnTo>
                <a:lnTo>
                  <a:pt x="0" y="714756"/>
                </a:lnTo>
                <a:lnTo>
                  <a:pt x="277368" y="714756"/>
                </a:lnTo>
                <a:lnTo>
                  <a:pt x="277368" y="0"/>
                </a:lnTo>
                <a:close/>
              </a:path>
            </a:pathLst>
          </a:custGeom>
          <a:solidFill>
            <a:srgbClr val="0871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55803" y="661796"/>
            <a:ext cx="63163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240" dirty="0"/>
              <a:t>USABILITY</a:t>
            </a:r>
            <a:r>
              <a:rPr spc="25" dirty="0"/>
              <a:t> </a:t>
            </a:r>
            <a:r>
              <a:rPr spc="185" dirty="0"/>
              <a:t>IN</a:t>
            </a:r>
            <a:r>
              <a:rPr spc="5" dirty="0"/>
              <a:t> </a:t>
            </a:r>
            <a:r>
              <a:rPr spc="265" dirty="0"/>
              <a:t>TERMS</a:t>
            </a:r>
            <a:r>
              <a:rPr spc="15" dirty="0"/>
              <a:t> </a:t>
            </a:r>
            <a:r>
              <a:rPr spc="130" dirty="0"/>
              <a:t>OF</a:t>
            </a:r>
            <a:r>
              <a:rPr dirty="0"/>
              <a:t> </a:t>
            </a:r>
            <a:r>
              <a:rPr spc="175" dirty="0"/>
              <a:t>VISUAL</a:t>
            </a:r>
            <a:r>
              <a:rPr spc="15" dirty="0"/>
              <a:t> </a:t>
            </a:r>
            <a:r>
              <a:rPr spc="140" dirty="0"/>
              <a:t>DESIGN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364337" y="1134236"/>
            <a:ext cx="51816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5F5F5F"/>
                </a:solidFill>
                <a:latin typeface="Tahoma"/>
                <a:cs typeface="Tahoma"/>
              </a:rPr>
              <a:t>Doughnut</a:t>
            </a:r>
            <a:r>
              <a:rPr sz="1800" spc="-19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10" dirty="0">
                <a:solidFill>
                  <a:srgbClr val="5F5F5F"/>
                </a:solidFill>
                <a:latin typeface="Tahoma"/>
                <a:cs typeface="Tahoma"/>
              </a:rPr>
              <a:t>charts</a:t>
            </a:r>
            <a:r>
              <a:rPr sz="1800" spc="-19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280" dirty="0">
                <a:solidFill>
                  <a:srgbClr val="5F5F5F"/>
                </a:solidFill>
                <a:latin typeface="Tahoma"/>
                <a:cs typeface="Tahoma"/>
              </a:rPr>
              <a:t>=</a:t>
            </a:r>
            <a:r>
              <a:rPr sz="1800" spc="-18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65" dirty="0">
                <a:solidFill>
                  <a:srgbClr val="5F5F5F"/>
                </a:solidFill>
                <a:latin typeface="Tahoma"/>
                <a:cs typeface="Tahoma"/>
              </a:rPr>
              <a:t>an</a:t>
            </a:r>
            <a:r>
              <a:rPr sz="1800" spc="-19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30" dirty="0">
                <a:solidFill>
                  <a:srgbClr val="5F5F5F"/>
                </a:solidFill>
                <a:latin typeface="Tahoma"/>
                <a:cs typeface="Tahoma"/>
              </a:rPr>
              <a:t>ink-</a:t>
            </a:r>
            <a:r>
              <a:rPr sz="1800" spc="-50" dirty="0">
                <a:solidFill>
                  <a:srgbClr val="5F5F5F"/>
                </a:solidFill>
                <a:latin typeface="Tahoma"/>
                <a:cs typeface="Tahoma"/>
              </a:rPr>
              <a:t>saving</a:t>
            </a:r>
            <a:r>
              <a:rPr sz="1800" spc="-19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10" dirty="0">
                <a:solidFill>
                  <a:srgbClr val="5F5F5F"/>
                </a:solidFill>
                <a:latin typeface="Tahoma"/>
                <a:cs typeface="Tahoma"/>
              </a:rPr>
              <a:t>version</a:t>
            </a:r>
            <a:r>
              <a:rPr sz="1800" spc="-19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5F5F5F"/>
                </a:solidFill>
                <a:latin typeface="Tahoma"/>
                <a:cs typeface="Tahoma"/>
              </a:rPr>
              <a:t>of</a:t>
            </a:r>
            <a:r>
              <a:rPr sz="1800" spc="-18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35" dirty="0">
                <a:solidFill>
                  <a:srgbClr val="5F5F5F"/>
                </a:solidFill>
                <a:latin typeface="Tahoma"/>
                <a:cs typeface="Tahoma"/>
              </a:rPr>
              <a:t>pie-</a:t>
            </a:r>
            <a:r>
              <a:rPr sz="1800" spc="-10" dirty="0">
                <a:solidFill>
                  <a:srgbClr val="5F5F5F"/>
                </a:solidFill>
                <a:latin typeface="Tahoma"/>
                <a:cs typeface="Tahoma"/>
              </a:rPr>
              <a:t>charts</a:t>
            </a:r>
            <a:endParaRPr sz="1800">
              <a:latin typeface="Tahoma"/>
              <a:cs typeface="Tahoma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423672" y="2371356"/>
            <a:ext cx="1707514" cy="1716405"/>
            <a:chOff x="423672" y="2371356"/>
            <a:chExt cx="1707514" cy="1716405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46601" y="2397170"/>
              <a:ext cx="883969" cy="167499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3672" y="3084588"/>
              <a:ext cx="902195" cy="100277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29768" y="2388120"/>
              <a:ext cx="819899" cy="838187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78991" y="2371356"/>
              <a:ext cx="251459" cy="509003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1317371" y="2405887"/>
              <a:ext cx="800100" cy="1600200"/>
            </a:xfrm>
            <a:custGeom>
              <a:avLst/>
              <a:gdLst/>
              <a:ahLst/>
              <a:cxnLst/>
              <a:rect l="l" t="t" r="r" b="b"/>
              <a:pathLst>
                <a:path w="800100" h="1600200">
                  <a:moveTo>
                    <a:pt x="0" y="0"/>
                  </a:moveTo>
                  <a:lnTo>
                    <a:pt x="0" y="400050"/>
                  </a:lnTo>
                  <a:lnTo>
                    <a:pt x="46661" y="402740"/>
                  </a:lnTo>
                  <a:lnTo>
                    <a:pt x="91739" y="410613"/>
                  </a:lnTo>
                  <a:lnTo>
                    <a:pt x="134935" y="423366"/>
                  </a:lnTo>
                  <a:lnTo>
                    <a:pt x="175948" y="440701"/>
                  </a:lnTo>
                  <a:lnTo>
                    <a:pt x="214479" y="462317"/>
                  </a:lnTo>
                  <a:lnTo>
                    <a:pt x="250227" y="487914"/>
                  </a:lnTo>
                  <a:lnTo>
                    <a:pt x="282892" y="517191"/>
                  </a:lnTo>
                  <a:lnTo>
                    <a:pt x="312175" y="549849"/>
                  </a:lnTo>
                  <a:lnTo>
                    <a:pt x="337776" y="585587"/>
                  </a:lnTo>
                  <a:lnTo>
                    <a:pt x="359395" y="624105"/>
                  </a:lnTo>
                  <a:lnTo>
                    <a:pt x="376731" y="665102"/>
                  </a:lnTo>
                  <a:lnTo>
                    <a:pt x="389486" y="708280"/>
                  </a:lnTo>
                  <a:lnTo>
                    <a:pt x="397359" y="753336"/>
                  </a:lnTo>
                  <a:lnTo>
                    <a:pt x="400049" y="799973"/>
                  </a:lnTo>
                  <a:lnTo>
                    <a:pt x="397359" y="846634"/>
                  </a:lnTo>
                  <a:lnTo>
                    <a:pt x="389486" y="891712"/>
                  </a:lnTo>
                  <a:lnTo>
                    <a:pt x="376731" y="934908"/>
                  </a:lnTo>
                  <a:lnTo>
                    <a:pt x="359395" y="975921"/>
                  </a:lnTo>
                  <a:lnTo>
                    <a:pt x="337776" y="1014452"/>
                  </a:lnTo>
                  <a:lnTo>
                    <a:pt x="312175" y="1050200"/>
                  </a:lnTo>
                  <a:lnTo>
                    <a:pt x="282892" y="1082865"/>
                  </a:lnTo>
                  <a:lnTo>
                    <a:pt x="250227" y="1112148"/>
                  </a:lnTo>
                  <a:lnTo>
                    <a:pt x="214479" y="1137749"/>
                  </a:lnTo>
                  <a:lnTo>
                    <a:pt x="175948" y="1159368"/>
                  </a:lnTo>
                  <a:lnTo>
                    <a:pt x="134935" y="1176704"/>
                  </a:lnTo>
                  <a:lnTo>
                    <a:pt x="91739" y="1189459"/>
                  </a:lnTo>
                  <a:lnTo>
                    <a:pt x="46661" y="1197332"/>
                  </a:lnTo>
                  <a:lnTo>
                    <a:pt x="0" y="1200023"/>
                  </a:lnTo>
                  <a:lnTo>
                    <a:pt x="0" y="1600073"/>
                  </a:lnTo>
                  <a:lnTo>
                    <a:pt x="48734" y="1598612"/>
                  </a:lnTo>
                  <a:lnTo>
                    <a:pt x="96695" y="1594287"/>
                  </a:lnTo>
                  <a:lnTo>
                    <a:pt x="143801" y="1587180"/>
                  </a:lnTo>
                  <a:lnTo>
                    <a:pt x="189967" y="1577376"/>
                  </a:lnTo>
                  <a:lnTo>
                    <a:pt x="235109" y="1564958"/>
                  </a:lnTo>
                  <a:lnTo>
                    <a:pt x="279144" y="1550010"/>
                  </a:lnTo>
                  <a:lnTo>
                    <a:pt x="321988" y="1532616"/>
                  </a:lnTo>
                  <a:lnTo>
                    <a:pt x="363558" y="1512860"/>
                  </a:lnTo>
                  <a:lnTo>
                    <a:pt x="403770" y="1490824"/>
                  </a:lnTo>
                  <a:lnTo>
                    <a:pt x="442540" y="1466594"/>
                  </a:lnTo>
                  <a:lnTo>
                    <a:pt x="479785" y="1440252"/>
                  </a:lnTo>
                  <a:lnTo>
                    <a:pt x="515420" y="1411883"/>
                  </a:lnTo>
                  <a:lnTo>
                    <a:pt x="549363" y="1381569"/>
                  </a:lnTo>
                  <a:lnTo>
                    <a:pt x="581529" y="1349396"/>
                  </a:lnTo>
                  <a:lnTo>
                    <a:pt x="611836" y="1315446"/>
                  </a:lnTo>
                  <a:lnTo>
                    <a:pt x="640198" y="1279804"/>
                  </a:lnTo>
                  <a:lnTo>
                    <a:pt x="666533" y="1242552"/>
                  </a:lnTo>
                  <a:lnTo>
                    <a:pt x="690757" y="1203776"/>
                  </a:lnTo>
                  <a:lnTo>
                    <a:pt x="712787" y="1163558"/>
                  </a:lnTo>
                  <a:lnTo>
                    <a:pt x="732538" y="1121983"/>
                  </a:lnTo>
                  <a:lnTo>
                    <a:pt x="749926" y="1079133"/>
                  </a:lnTo>
                  <a:lnTo>
                    <a:pt x="764870" y="1035093"/>
                  </a:lnTo>
                  <a:lnTo>
                    <a:pt x="777284" y="989947"/>
                  </a:lnTo>
                  <a:lnTo>
                    <a:pt x="787085" y="943778"/>
                  </a:lnTo>
                  <a:lnTo>
                    <a:pt x="794189" y="896670"/>
                  </a:lnTo>
                  <a:lnTo>
                    <a:pt x="798513" y="848707"/>
                  </a:lnTo>
                  <a:lnTo>
                    <a:pt x="799972" y="799973"/>
                  </a:lnTo>
                  <a:lnTo>
                    <a:pt x="798513" y="751238"/>
                  </a:lnTo>
                  <a:lnTo>
                    <a:pt x="794189" y="703277"/>
                  </a:lnTo>
                  <a:lnTo>
                    <a:pt x="787085" y="656171"/>
                  </a:lnTo>
                  <a:lnTo>
                    <a:pt x="777284" y="610005"/>
                  </a:lnTo>
                  <a:lnTo>
                    <a:pt x="764870" y="564863"/>
                  </a:lnTo>
                  <a:lnTo>
                    <a:pt x="749926" y="520828"/>
                  </a:lnTo>
                  <a:lnTo>
                    <a:pt x="732538" y="477984"/>
                  </a:lnTo>
                  <a:lnTo>
                    <a:pt x="712787" y="436414"/>
                  </a:lnTo>
                  <a:lnTo>
                    <a:pt x="690757" y="396202"/>
                  </a:lnTo>
                  <a:lnTo>
                    <a:pt x="666533" y="357432"/>
                  </a:lnTo>
                  <a:lnTo>
                    <a:pt x="640198" y="320187"/>
                  </a:lnTo>
                  <a:lnTo>
                    <a:pt x="611836" y="284552"/>
                  </a:lnTo>
                  <a:lnTo>
                    <a:pt x="581529" y="250609"/>
                  </a:lnTo>
                  <a:lnTo>
                    <a:pt x="549363" y="218443"/>
                  </a:lnTo>
                  <a:lnTo>
                    <a:pt x="515420" y="188136"/>
                  </a:lnTo>
                  <a:lnTo>
                    <a:pt x="479785" y="159774"/>
                  </a:lnTo>
                  <a:lnTo>
                    <a:pt x="442540" y="133439"/>
                  </a:lnTo>
                  <a:lnTo>
                    <a:pt x="403770" y="109215"/>
                  </a:lnTo>
                  <a:lnTo>
                    <a:pt x="363558" y="87185"/>
                  </a:lnTo>
                  <a:lnTo>
                    <a:pt x="321988" y="67434"/>
                  </a:lnTo>
                  <a:lnTo>
                    <a:pt x="279144" y="50046"/>
                  </a:lnTo>
                  <a:lnTo>
                    <a:pt x="235109" y="35102"/>
                  </a:lnTo>
                  <a:lnTo>
                    <a:pt x="189967" y="22688"/>
                  </a:lnTo>
                  <a:lnTo>
                    <a:pt x="143801" y="12887"/>
                  </a:lnTo>
                  <a:lnTo>
                    <a:pt x="96695" y="5783"/>
                  </a:lnTo>
                  <a:lnTo>
                    <a:pt x="48734" y="14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3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03377" y="3110864"/>
              <a:ext cx="800100" cy="900430"/>
            </a:xfrm>
            <a:custGeom>
              <a:avLst/>
              <a:gdLst/>
              <a:ahLst/>
              <a:cxnLst/>
              <a:rect l="l" t="t" r="r" b="b"/>
              <a:pathLst>
                <a:path w="800100" h="900429">
                  <a:moveTo>
                    <a:pt x="6299" y="0"/>
                  </a:moveTo>
                  <a:lnTo>
                    <a:pt x="3546" y="24999"/>
                  </a:lnTo>
                  <a:lnTo>
                    <a:pt x="1577" y="50069"/>
                  </a:lnTo>
                  <a:lnTo>
                    <a:pt x="394" y="75187"/>
                  </a:lnTo>
                  <a:lnTo>
                    <a:pt x="0" y="100330"/>
                  </a:lnTo>
                  <a:lnTo>
                    <a:pt x="1460" y="149064"/>
                  </a:lnTo>
                  <a:lnTo>
                    <a:pt x="5784" y="197025"/>
                  </a:lnTo>
                  <a:lnTo>
                    <a:pt x="12889" y="244131"/>
                  </a:lnTo>
                  <a:lnTo>
                    <a:pt x="22691" y="290297"/>
                  </a:lnTo>
                  <a:lnTo>
                    <a:pt x="35106" y="335439"/>
                  </a:lnTo>
                  <a:lnTo>
                    <a:pt x="50050" y="379474"/>
                  </a:lnTo>
                  <a:lnTo>
                    <a:pt x="67441" y="422318"/>
                  </a:lnTo>
                  <a:lnTo>
                    <a:pt x="87194" y="463888"/>
                  </a:lnTo>
                  <a:lnTo>
                    <a:pt x="109225" y="504100"/>
                  </a:lnTo>
                  <a:lnTo>
                    <a:pt x="133451" y="542870"/>
                  </a:lnTo>
                  <a:lnTo>
                    <a:pt x="159789" y="580115"/>
                  </a:lnTo>
                  <a:lnTo>
                    <a:pt x="188154" y="615750"/>
                  </a:lnTo>
                  <a:lnTo>
                    <a:pt x="218462" y="649693"/>
                  </a:lnTo>
                  <a:lnTo>
                    <a:pt x="250631" y="681859"/>
                  </a:lnTo>
                  <a:lnTo>
                    <a:pt x="284576" y="712166"/>
                  </a:lnTo>
                  <a:lnTo>
                    <a:pt x="320214" y="740528"/>
                  </a:lnTo>
                  <a:lnTo>
                    <a:pt x="357461" y="766863"/>
                  </a:lnTo>
                  <a:lnTo>
                    <a:pt x="396234" y="791087"/>
                  </a:lnTo>
                  <a:lnTo>
                    <a:pt x="436448" y="813117"/>
                  </a:lnTo>
                  <a:lnTo>
                    <a:pt x="478020" y="832868"/>
                  </a:lnTo>
                  <a:lnTo>
                    <a:pt x="520867" y="850256"/>
                  </a:lnTo>
                  <a:lnTo>
                    <a:pt x="564905" y="865200"/>
                  </a:lnTo>
                  <a:lnTo>
                    <a:pt x="610049" y="877614"/>
                  </a:lnTo>
                  <a:lnTo>
                    <a:pt x="656217" y="887415"/>
                  </a:lnTo>
                  <a:lnTo>
                    <a:pt x="703324" y="894519"/>
                  </a:lnTo>
                  <a:lnTo>
                    <a:pt x="751288" y="898843"/>
                  </a:lnTo>
                  <a:lnTo>
                    <a:pt x="800023" y="900303"/>
                  </a:lnTo>
                  <a:lnTo>
                    <a:pt x="800023" y="500380"/>
                  </a:lnTo>
                  <a:lnTo>
                    <a:pt x="787454" y="500169"/>
                  </a:lnTo>
                  <a:lnTo>
                    <a:pt x="774900" y="499554"/>
                  </a:lnTo>
                  <a:lnTo>
                    <a:pt x="703929" y="488688"/>
                  </a:lnTo>
                  <a:lnTo>
                    <a:pt x="660205" y="475227"/>
                  </a:lnTo>
                  <a:lnTo>
                    <a:pt x="618958" y="457158"/>
                  </a:lnTo>
                  <a:lnTo>
                    <a:pt x="580448" y="434815"/>
                  </a:lnTo>
                  <a:lnTo>
                    <a:pt x="544937" y="408535"/>
                  </a:lnTo>
                  <a:lnTo>
                    <a:pt x="512683" y="378652"/>
                  </a:lnTo>
                  <a:lnTo>
                    <a:pt x="483947" y="345503"/>
                  </a:lnTo>
                  <a:lnTo>
                    <a:pt x="458990" y="309422"/>
                  </a:lnTo>
                  <a:lnTo>
                    <a:pt x="438071" y="270746"/>
                  </a:lnTo>
                  <a:lnTo>
                    <a:pt x="421451" y="229808"/>
                  </a:lnTo>
                  <a:lnTo>
                    <a:pt x="409390" y="186946"/>
                  </a:lnTo>
                  <a:lnTo>
                    <a:pt x="402148" y="142495"/>
                  </a:lnTo>
                  <a:lnTo>
                    <a:pt x="399985" y="96789"/>
                  </a:lnTo>
                  <a:lnTo>
                    <a:pt x="403161" y="50164"/>
                  </a:lnTo>
                  <a:lnTo>
                    <a:pt x="6299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09854" y="2414523"/>
              <a:ext cx="718820" cy="735965"/>
            </a:xfrm>
            <a:custGeom>
              <a:avLst/>
              <a:gdLst/>
              <a:ahLst/>
              <a:cxnLst/>
              <a:rect l="l" t="t" r="r" b="b"/>
              <a:pathLst>
                <a:path w="718819" h="735964">
                  <a:moveTo>
                    <a:pt x="643801" y="0"/>
                  </a:moveTo>
                  <a:lnTo>
                    <a:pt x="595728" y="10713"/>
                  </a:lnTo>
                  <a:lnTo>
                    <a:pt x="548838" y="24214"/>
                  </a:lnTo>
                  <a:lnTo>
                    <a:pt x="503221" y="40407"/>
                  </a:lnTo>
                  <a:lnTo>
                    <a:pt x="458963" y="59200"/>
                  </a:lnTo>
                  <a:lnTo>
                    <a:pt x="416154" y="80499"/>
                  </a:lnTo>
                  <a:lnTo>
                    <a:pt x="374880" y="104211"/>
                  </a:lnTo>
                  <a:lnTo>
                    <a:pt x="335231" y="130240"/>
                  </a:lnTo>
                  <a:lnTo>
                    <a:pt x="297293" y="158495"/>
                  </a:lnTo>
                  <a:lnTo>
                    <a:pt x="261157" y="188881"/>
                  </a:lnTo>
                  <a:lnTo>
                    <a:pt x="226908" y="221305"/>
                  </a:lnTo>
                  <a:lnTo>
                    <a:pt x="194636" y="255673"/>
                  </a:lnTo>
                  <a:lnTo>
                    <a:pt x="164429" y="291891"/>
                  </a:lnTo>
                  <a:lnTo>
                    <a:pt x="136374" y="329866"/>
                  </a:lnTo>
                  <a:lnTo>
                    <a:pt x="110560" y="369504"/>
                  </a:lnTo>
                  <a:lnTo>
                    <a:pt x="87074" y="410711"/>
                  </a:lnTo>
                  <a:lnTo>
                    <a:pt x="66006" y="453395"/>
                  </a:lnTo>
                  <a:lnTo>
                    <a:pt x="47442" y="497460"/>
                  </a:lnTo>
                  <a:lnTo>
                    <a:pt x="31472" y="542815"/>
                  </a:lnTo>
                  <a:lnTo>
                    <a:pt x="18182" y="589364"/>
                  </a:lnTo>
                  <a:lnTo>
                    <a:pt x="7662" y="637014"/>
                  </a:lnTo>
                  <a:lnTo>
                    <a:pt x="0" y="685673"/>
                  </a:lnTo>
                  <a:lnTo>
                    <a:pt x="396849" y="735711"/>
                  </a:lnTo>
                  <a:lnTo>
                    <a:pt x="405405" y="689730"/>
                  </a:lnTo>
                  <a:lnTo>
                    <a:pt x="419021" y="645733"/>
                  </a:lnTo>
                  <a:lnTo>
                    <a:pt x="437392" y="604046"/>
                  </a:lnTo>
                  <a:lnTo>
                    <a:pt x="460210" y="564995"/>
                  </a:lnTo>
                  <a:lnTo>
                    <a:pt x="487171" y="528909"/>
                  </a:lnTo>
                  <a:lnTo>
                    <a:pt x="517966" y="496113"/>
                  </a:lnTo>
                  <a:lnTo>
                    <a:pt x="552290" y="466935"/>
                  </a:lnTo>
                  <a:lnTo>
                    <a:pt x="589836" y="441702"/>
                  </a:lnTo>
                  <a:lnTo>
                    <a:pt x="630298" y="420740"/>
                  </a:lnTo>
                  <a:lnTo>
                    <a:pt x="673369" y="404376"/>
                  </a:lnTo>
                  <a:lnTo>
                    <a:pt x="718743" y="392938"/>
                  </a:lnTo>
                  <a:lnTo>
                    <a:pt x="643801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58722" y="2397886"/>
              <a:ext cx="149885" cy="407162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1214627" y="2380487"/>
              <a:ext cx="38100" cy="219710"/>
            </a:xfrm>
            <a:custGeom>
              <a:avLst/>
              <a:gdLst/>
              <a:ahLst/>
              <a:cxnLst/>
              <a:rect l="l" t="t" r="r" b="b"/>
              <a:pathLst>
                <a:path w="38100" h="219710">
                  <a:moveTo>
                    <a:pt x="38100" y="219456"/>
                  </a:moveTo>
                  <a:lnTo>
                    <a:pt x="0" y="0"/>
                  </a:lnTo>
                </a:path>
              </a:pathLst>
            </a:custGeom>
            <a:ln w="9525">
              <a:solidFill>
                <a:srgbClr val="F7F6F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1755775" y="3099561"/>
            <a:ext cx="3225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35" dirty="0">
                <a:solidFill>
                  <a:srgbClr val="FFFFFF"/>
                </a:solidFill>
                <a:latin typeface="Tahoma"/>
                <a:cs typeface="Tahoma"/>
              </a:rPr>
              <a:t>50%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91387" y="3501897"/>
            <a:ext cx="3225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35" dirty="0">
                <a:solidFill>
                  <a:srgbClr val="FFFFFF"/>
                </a:solidFill>
                <a:latin typeface="Tahoma"/>
                <a:cs typeface="Tahoma"/>
              </a:rPr>
              <a:t>27%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04189" y="2683255"/>
            <a:ext cx="3225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35" dirty="0">
                <a:solidFill>
                  <a:srgbClr val="FFFFFF"/>
                </a:solidFill>
                <a:latin typeface="Tahoma"/>
                <a:cs typeface="Tahoma"/>
              </a:rPr>
              <a:t>20%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2706623" y="2455164"/>
            <a:ext cx="82550" cy="81280"/>
          </a:xfrm>
          <a:custGeom>
            <a:avLst/>
            <a:gdLst/>
            <a:ahLst/>
            <a:cxnLst/>
            <a:rect l="l" t="t" r="r" b="b"/>
            <a:pathLst>
              <a:path w="82550" h="81280">
                <a:moveTo>
                  <a:pt x="82295" y="0"/>
                </a:moveTo>
                <a:lnTo>
                  <a:pt x="0" y="0"/>
                </a:lnTo>
                <a:lnTo>
                  <a:pt x="0" y="80772"/>
                </a:lnTo>
                <a:lnTo>
                  <a:pt x="82295" y="80772"/>
                </a:lnTo>
                <a:lnTo>
                  <a:pt x="82295" y="0"/>
                </a:lnTo>
                <a:close/>
              </a:path>
            </a:pathLst>
          </a:custGeom>
          <a:solidFill>
            <a:srgbClr val="0033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757224" y="1701545"/>
            <a:ext cx="2849245" cy="1071245"/>
          </a:xfrm>
          <a:prstGeom prst="rect">
            <a:avLst/>
          </a:prstGeom>
        </p:spPr>
        <p:txBody>
          <a:bodyPr vert="horz" wrap="square" lIns="0" tIns="1250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85"/>
              </a:spcBef>
            </a:pPr>
            <a:r>
              <a:rPr sz="1800" spc="-390" dirty="0">
                <a:solidFill>
                  <a:srgbClr val="464646"/>
                </a:solidFill>
                <a:latin typeface="Tahoma"/>
                <a:cs typeface="Tahoma"/>
              </a:rPr>
              <a:t>%</a:t>
            </a:r>
            <a:r>
              <a:rPr sz="1800" spc="-195" dirty="0">
                <a:solidFill>
                  <a:srgbClr val="464646"/>
                </a:solidFill>
                <a:latin typeface="Tahoma"/>
                <a:cs typeface="Tahoma"/>
              </a:rPr>
              <a:t> </a:t>
            </a:r>
            <a:r>
              <a:rPr sz="1800" spc="-40" dirty="0">
                <a:solidFill>
                  <a:srgbClr val="464646"/>
                </a:solidFill>
                <a:latin typeface="Tahoma"/>
                <a:cs typeface="Tahoma"/>
              </a:rPr>
              <a:t>Sales</a:t>
            </a:r>
            <a:r>
              <a:rPr sz="1800" spc="-220" dirty="0">
                <a:solidFill>
                  <a:srgbClr val="464646"/>
                </a:solidFill>
                <a:latin typeface="Tahoma"/>
                <a:cs typeface="Tahoma"/>
              </a:rPr>
              <a:t> </a:t>
            </a:r>
            <a:r>
              <a:rPr sz="1800" spc="-35" dirty="0">
                <a:solidFill>
                  <a:srgbClr val="464646"/>
                </a:solidFill>
                <a:latin typeface="Tahoma"/>
                <a:cs typeface="Tahoma"/>
              </a:rPr>
              <a:t>by</a:t>
            </a:r>
            <a:r>
              <a:rPr sz="1800" spc="-220" dirty="0">
                <a:solidFill>
                  <a:srgbClr val="464646"/>
                </a:solidFill>
                <a:latin typeface="Tahoma"/>
                <a:cs typeface="Tahoma"/>
              </a:rPr>
              <a:t> </a:t>
            </a:r>
            <a:r>
              <a:rPr sz="1800" spc="-45" dirty="0">
                <a:solidFill>
                  <a:srgbClr val="464646"/>
                </a:solidFill>
                <a:latin typeface="Tahoma"/>
                <a:cs typeface="Tahoma"/>
              </a:rPr>
              <a:t>segment</a:t>
            </a:r>
            <a:r>
              <a:rPr sz="1800" spc="-210" dirty="0">
                <a:solidFill>
                  <a:srgbClr val="464646"/>
                </a:solidFill>
                <a:latin typeface="Tahoma"/>
                <a:cs typeface="Tahoma"/>
              </a:rPr>
              <a:t> </a:t>
            </a:r>
            <a:r>
              <a:rPr sz="1800" spc="35" dirty="0">
                <a:solidFill>
                  <a:srgbClr val="464646"/>
                </a:solidFill>
                <a:latin typeface="Tahoma"/>
                <a:cs typeface="Tahoma"/>
              </a:rPr>
              <a:t>2021</a:t>
            </a:r>
            <a:endParaRPr sz="1800">
              <a:latin typeface="Tahoma"/>
              <a:cs typeface="Tahoma"/>
            </a:endParaRPr>
          </a:p>
          <a:p>
            <a:pPr marL="351790">
              <a:lnSpc>
                <a:spcPct val="100000"/>
              </a:lnSpc>
              <a:spcBef>
                <a:spcPts val="595"/>
              </a:spcBef>
            </a:pPr>
            <a:r>
              <a:rPr sz="1200" spc="-25" dirty="0">
                <a:solidFill>
                  <a:srgbClr val="464646"/>
                </a:solidFill>
                <a:latin typeface="Tahoma"/>
                <a:cs typeface="Tahoma"/>
              </a:rPr>
              <a:t>3%</a:t>
            </a:r>
            <a:endParaRPr sz="1200">
              <a:latin typeface="Tahoma"/>
              <a:cs typeface="Tahoma"/>
            </a:endParaRPr>
          </a:p>
          <a:p>
            <a:pPr marL="2067560" marR="5080">
              <a:lnSpc>
                <a:spcPct val="100000"/>
              </a:lnSpc>
              <a:spcBef>
                <a:spcPts val="275"/>
              </a:spcBef>
            </a:pPr>
            <a:r>
              <a:rPr sz="1200" spc="-20" dirty="0">
                <a:solidFill>
                  <a:srgbClr val="464646"/>
                </a:solidFill>
                <a:latin typeface="Tahoma"/>
                <a:cs typeface="Tahoma"/>
              </a:rPr>
              <a:t>Diagnosis</a:t>
            </a:r>
            <a:r>
              <a:rPr sz="1200" spc="-80" dirty="0">
                <a:solidFill>
                  <a:srgbClr val="464646"/>
                </a:solidFill>
                <a:latin typeface="Tahoma"/>
                <a:cs typeface="Tahoma"/>
              </a:rPr>
              <a:t> </a:t>
            </a:r>
            <a:r>
              <a:rPr sz="1200" spc="-50" dirty="0">
                <a:solidFill>
                  <a:srgbClr val="464646"/>
                </a:solidFill>
                <a:latin typeface="Tahoma"/>
                <a:cs typeface="Tahoma"/>
              </a:rPr>
              <a:t>&amp; </a:t>
            </a:r>
            <a:r>
              <a:rPr sz="1200" spc="-10" dirty="0">
                <a:solidFill>
                  <a:srgbClr val="464646"/>
                </a:solidFill>
                <a:latin typeface="Tahoma"/>
                <a:cs typeface="Tahoma"/>
              </a:rPr>
              <a:t>Treatment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2706623" y="2846832"/>
            <a:ext cx="82550" cy="82550"/>
          </a:xfrm>
          <a:custGeom>
            <a:avLst/>
            <a:gdLst/>
            <a:ahLst/>
            <a:cxnLst/>
            <a:rect l="l" t="t" r="r" b="b"/>
            <a:pathLst>
              <a:path w="82550" h="82550">
                <a:moveTo>
                  <a:pt x="82295" y="0"/>
                </a:moveTo>
                <a:lnTo>
                  <a:pt x="0" y="0"/>
                </a:lnTo>
                <a:lnTo>
                  <a:pt x="0" y="82296"/>
                </a:lnTo>
                <a:lnTo>
                  <a:pt x="82295" y="82296"/>
                </a:lnTo>
                <a:lnTo>
                  <a:pt x="82295" y="0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2812542" y="2774696"/>
            <a:ext cx="108902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464646"/>
                </a:solidFill>
                <a:latin typeface="Tahoma"/>
                <a:cs typeface="Tahoma"/>
              </a:rPr>
              <a:t>Connected</a:t>
            </a:r>
            <a:r>
              <a:rPr sz="1200" spc="-65" dirty="0">
                <a:solidFill>
                  <a:srgbClr val="464646"/>
                </a:solidFill>
                <a:latin typeface="Tahoma"/>
                <a:cs typeface="Tahoma"/>
              </a:rPr>
              <a:t> </a:t>
            </a:r>
            <a:r>
              <a:rPr sz="1200" spc="-20" dirty="0">
                <a:solidFill>
                  <a:srgbClr val="464646"/>
                </a:solidFill>
                <a:latin typeface="Tahoma"/>
                <a:cs typeface="Tahoma"/>
              </a:rPr>
              <a:t>Care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2706623" y="3240023"/>
            <a:ext cx="82550" cy="82550"/>
          </a:xfrm>
          <a:custGeom>
            <a:avLst/>
            <a:gdLst/>
            <a:ahLst/>
            <a:cxnLst/>
            <a:rect l="l" t="t" r="r" b="b"/>
            <a:pathLst>
              <a:path w="82550" h="82550">
                <a:moveTo>
                  <a:pt x="82295" y="0"/>
                </a:moveTo>
                <a:lnTo>
                  <a:pt x="0" y="0"/>
                </a:lnTo>
                <a:lnTo>
                  <a:pt x="0" y="82296"/>
                </a:lnTo>
                <a:lnTo>
                  <a:pt x="82295" y="82296"/>
                </a:lnTo>
                <a:lnTo>
                  <a:pt x="82295" y="0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2812542" y="3167888"/>
            <a:ext cx="10623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464646"/>
                </a:solidFill>
                <a:latin typeface="Tahoma"/>
                <a:cs typeface="Tahoma"/>
              </a:rPr>
              <a:t>Personal</a:t>
            </a:r>
            <a:r>
              <a:rPr sz="1200" spc="-135" dirty="0">
                <a:solidFill>
                  <a:srgbClr val="464646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464646"/>
                </a:solidFill>
                <a:latin typeface="Tahoma"/>
                <a:cs typeface="Tahoma"/>
              </a:rPr>
              <a:t>Health</a:t>
            </a:r>
            <a:endParaRPr sz="1200">
              <a:latin typeface="Tahoma"/>
              <a:cs typeface="Tahoma"/>
            </a:endParaRPr>
          </a:p>
        </p:txBody>
      </p:sp>
      <p:pic>
        <p:nvPicPr>
          <p:cNvPr id="25" name="object 25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706623" y="3633215"/>
            <a:ext cx="82295" cy="82295"/>
          </a:xfrm>
          <a:prstGeom prst="rect">
            <a:avLst/>
          </a:prstGeom>
        </p:spPr>
      </p:pic>
      <p:sp>
        <p:nvSpPr>
          <p:cNvPr id="26" name="object 26"/>
          <p:cNvSpPr txBox="1"/>
          <p:nvPr/>
        </p:nvSpPr>
        <p:spPr>
          <a:xfrm>
            <a:off x="2812542" y="3560521"/>
            <a:ext cx="42164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464646"/>
                </a:solidFill>
                <a:latin typeface="Tahoma"/>
                <a:cs typeface="Tahoma"/>
              </a:rPr>
              <a:t>Other</a:t>
            </a:r>
            <a:endParaRPr sz="1200">
              <a:latin typeface="Tahoma"/>
              <a:cs typeface="Tahoma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5355335" y="2333256"/>
            <a:ext cx="1708785" cy="1719580"/>
            <a:chOff x="5355335" y="2333256"/>
            <a:chExt cx="1708785" cy="1719580"/>
          </a:xfrm>
        </p:grpSpPr>
        <p:pic>
          <p:nvPicPr>
            <p:cNvPr id="28" name="object 2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172154" y="2351429"/>
              <a:ext cx="891631" cy="1582117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394959" y="3265906"/>
              <a:ext cx="1258824" cy="786409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355335" y="2339327"/>
              <a:ext cx="859561" cy="1153680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060947" y="2333256"/>
              <a:ext cx="204254" cy="509003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6243192" y="2359786"/>
              <a:ext cx="808355" cy="1516380"/>
            </a:xfrm>
            <a:custGeom>
              <a:avLst/>
              <a:gdLst/>
              <a:ahLst/>
              <a:cxnLst/>
              <a:rect l="l" t="t" r="r" b="b"/>
              <a:pathLst>
                <a:path w="808354" h="1516379">
                  <a:moveTo>
                    <a:pt x="0" y="0"/>
                  </a:moveTo>
                  <a:lnTo>
                    <a:pt x="0" y="403987"/>
                  </a:lnTo>
                  <a:lnTo>
                    <a:pt x="48639" y="406916"/>
                  </a:lnTo>
                  <a:lnTo>
                    <a:pt x="95968" y="415533"/>
                  </a:lnTo>
                  <a:lnTo>
                    <a:pt x="141553" y="429579"/>
                  </a:lnTo>
                  <a:lnTo>
                    <a:pt x="184958" y="448796"/>
                  </a:lnTo>
                  <a:lnTo>
                    <a:pt x="225749" y="472926"/>
                  </a:lnTo>
                  <a:lnTo>
                    <a:pt x="263492" y="501711"/>
                  </a:lnTo>
                  <a:lnTo>
                    <a:pt x="297750" y="534891"/>
                  </a:lnTo>
                  <a:lnTo>
                    <a:pt x="328089" y="572210"/>
                  </a:lnTo>
                  <a:lnTo>
                    <a:pt x="354076" y="613410"/>
                  </a:lnTo>
                  <a:lnTo>
                    <a:pt x="374382" y="655993"/>
                  </a:lnTo>
                  <a:lnTo>
                    <a:pt x="389334" y="699704"/>
                  </a:lnTo>
                  <a:lnTo>
                    <a:pt x="399051" y="744130"/>
                  </a:lnTo>
                  <a:lnTo>
                    <a:pt x="403654" y="788858"/>
                  </a:lnTo>
                  <a:lnTo>
                    <a:pt x="403261" y="833477"/>
                  </a:lnTo>
                  <a:lnTo>
                    <a:pt x="397993" y="877572"/>
                  </a:lnTo>
                  <a:lnTo>
                    <a:pt x="387969" y="920734"/>
                  </a:lnTo>
                  <a:lnTo>
                    <a:pt x="373308" y="962548"/>
                  </a:lnTo>
                  <a:lnTo>
                    <a:pt x="354132" y="1002602"/>
                  </a:lnTo>
                  <a:lnTo>
                    <a:pt x="330558" y="1040485"/>
                  </a:lnTo>
                  <a:lnTo>
                    <a:pt x="302708" y="1075783"/>
                  </a:lnTo>
                  <a:lnTo>
                    <a:pt x="270700" y="1108085"/>
                  </a:lnTo>
                  <a:lnTo>
                    <a:pt x="234654" y="1136978"/>
                  </a:lnTo>
                  <a:lnTo>
                    <a:pt x="194691" y="1162050"/>
                  </a:lnTo>
                  <a:lnTo>
                    <a:pt x="389255" y="1516126"/>
                  </a:lnTo>
                  <a:lnTo>
                    <a:pt x="431391" y="1491281"/>
                  </a:lnTo>
                  <a:lnTo>
                    <a:pt x="471653" y="1464149"/>
                  </a:lnTo>
                  <a:lnTo>
                    <a:pt x="509974" y="1434839"/>
                  </a:lnTo>
                  <a:lnTo>
                    <a:pt x="546291" y="1403460"/>
                  </a:lnTo>
                  <a:lnTo>
                    <a:pt x="580538" y="1370120"/>
                  </a:lnTo>
                  <a:lnTo>
                    <a:pt x="612652" y="1334929"/>
                  </a:lnTo>
                  <a:lnTo>
                    <a:pt x="642568" y="1297997"/>
                  </a:lnTo>
                  <a:lnTo>
                    <a:pt x="670221" y="1259431"/>
                  </a:lnTo>
                  <a:lnTo>
                    <a:pt x="695547" y="1219342"/>
                  </a:lnTo>
                  <a:lnTo>
                    <a:pt x="718481" y="1177839"/>
                  </a:lnTo>
                  <a:lnTo>
                    <a:pt x="738958" y="1135029"/>
                  </a:lnTo>
                  <a:lnTo>
                    <a:pt x="756915" y="1091024"/>
                  </a:lnTo>
                  <a:lnTo>
                    <a:pt x="772286" y="1045930"/>
                  </a:lnTo>
                  <a:lnTo>
                    <a:pt x="785007" y="999859"/>
                  </a:lnTo>
                  <a:lnTo>
                    <a:pt x="795014" y="952919"/>
                  </a:lnTo>
                  <a:lnTo>
                    <a:pt x="802241" y="905218"/>
                  </a:lnTo>
                  <a:lnTo>
                    <a:pt x="806625" y="856867"/>
                  </a:lnTo>
                  <a:lnTo>
                    <a:pt x="808101" y="807974"/>
                  </a:lnTo>
                  <a:lnTo>
                    <a:pt x="806729" y="760507"/>
                  </a:lnTo>
                  <a:lnTo>
                    <a:pt x="802663" y="713762"/>
                  </a:lnTo>
                  <a:lnTo>
                    <a:pt x="795981" y="667813"/>
                  </a:lnTo>
                  <a:lnTo>
                    <a:pt x="786757" y="622738"/>
                  </a:lnTo>
                  <a:lnTo>
                    <a:pt x="775067" y="578611"/>
                  </a:lnTo>
                  <a:lnTo>
                    <a:pt x="760987" y="535509"/>
                  </a:lnTo>
                  <a:lnTo>
                    <a:pt x="744593" y="493508"/>
                  </a:lnTo>
                  <a:lnTo>
                    <a:pt x="725960" y="452682"/>
                  </a:lnTo>
                  <a:lnTo>
                    <a:pt x="705165" y="413109"/>
                  </a:lnTo>
                  <a:lnTo>
                    <a:pt x="682283" y="374864"/>
                  </a:lnTo>
                  <a:lnTo>
                    <a:pt x="657390" y="338023"/>
                  </a:lnTo>
                  <a:lnTo>
                    <a:pt x="630562" y="302661"/>
                  </a:lnTo>
                  <a:lnTo>
                    <a:pt x="601875" y="268855"/>
                  </a:lnTo>
                  <a:lnTo>
                    <a:pt x="571404" y="236680"/>
                  </a:lnTo>
                  <a:lnTo>
                    <a:pt x="539226" y="206212"/>
                  </a:lnTo>
                  <a:lnTo>
                    <a:pt x="505415" y="177528"/>
                  </a:lnTo>
                  <a:lnTo>
                    <a:pt x="470049" y="150702"/>
                  </a:lnTo>
                  <a:lnTo>
                    <a:pt x="433202" y="125811"/>
                  </a:lnTo>
                  <a:lnTo>
                    <a:pt x="394951" y="102931"/>
                  </a:lnTo>
                  <a:lnTo>
                    <a:pt x="355371" y="82137"/>
                  </a:lnTo>
                  <a:lnTo>
                    <a:pt x="314539" y="63505"/>
                  </a:lnTo>
                  <a:lnTo>
                    <a:pt x="272529" y="47112"/>
                  </a:lnTo>
                  <a:lnTo>
                    <a:pt x="229418" y="33033"/>
                  </a:lnTo>
                  <a:lnTo>
                    <a:pt x="185282" y="21343"/>
                  </a:lnTo>
                  <a:lnTo>
                    <a:pt x="140196" y="12119"/>
                  </a:lnTo>
                  <a:lnTo>
                    <a:pt x="94237" y="5436"/>
                  </a:lnTo>
                  <a:lnTo>
                    <a:pt x="47479" y="13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3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5474715" y="3292601"/>
              <a:ext cx="1158240" cy="683895"/>
            </a:xfrm>
            <a:custGeom>
              <a:avLst/>
              <a:gdLst/>
              <a:ahLst/>
              <a:cxnLst/>
              <a:rect l="l" t="t" r="r" b="b"/>
              <a:pathLst>
                <a:path w="1158240" h="683895">
                  <a:moveTo>
                    <a:pt x="384301" y="0"/>
                  </a:moveTo>
                  <a:lnTo>
                    <a:pt x="0" y="124840"/>
                  </a:lnTo>
                  <a:lnTo>
                    <a:pt x="12642" y="160811"/>
                  </a:lnTo>
                  <a:lnTo>
                    <a:pt x="26939" y="196103"/>
                  </a:lnTo>
                  <a:lnTo>
                    <a:pt x="60451" y="264413"/>
                  </a:lnTo>
                  <a:lnTo>
                    <a:pt x="84528" y="305367"/>
                  </a:lnTo>
                  <a:lnTo>
                    <a:pt x="110616" y="344390"/>
                  </a:lnTo>
                  <a:lnTo>
                    <a:pt x="138612" y="381450"/>
                  </a:lnTo>
                  <a:lnTo>
                    <a:pt x="168413" y="416519"/>
                  </a:lnTo>
                  <a:lnTo>
                    <a:pt x="199917" y="449567"/>
                  </a:lnTo>
                  <a:lnTo>
                    <a:pt x="233020" y="480564"/>
                  </a:lnTo>
                  <a:lnTo>
                    <a:pt x="267620" y="509480"/>
                  </a:lnTo>
                  <a:lnTo>
                    <a:pt x="303614" y="536285"/>
                  </a:lnTo>
                  <a:lnTo>
                    <a:pt x="340898" y="560950"/>
                  </a:lnTo>
                  <a:lnTo>
                    <a:pt x="379371" y="583445"/>
                  </a:lnTo>
                  <a:lnTo>
                    <a:pt x="418929" y="603741"/>
                  </a:lnTo>
                  <a:lnTo>
                    <a:pt x="459468" y="621806"/>
                  </a:lnTo>
                  <a:lnTo>
                    <a:pt x="500888" y="637612"/>
                  </a:lnTo>
                  <a:lnTo>
                    <a:pt x="543083" y="651128"/>
                  </a:lnTo>
                  <a:lnTo>
                    <a:pt x="585952" y="662326"/>
                  </a:lnTo>
                  <a:lnTo>
                    <a:pt x="629392" y="671175"/>
                  </a:lnTo>
                  <a:lnTo>
                    <a:pt x="673300" y="677645"/>
                  </a:lnTo>
                  <a:lnTo>
                    <a:pt x="717572" y="681707"/>
                  </a:lnTo>
                  <a:lnTo>
                    <a:pt x="762107" y="683330"/>
                  </a:lnTo>
                  <a:lnTo>
                    <a:pt x="806801" y="682486"/>
                  </a:lnTo>
                  <a:lnTo>
                    <a:pt x="851550" y="679144"/>
                  </a:lnTo>
                  <a:lnTo>
                    <a:pt x="896254" y="673274"/>
                  </a:lnTo>
                  <a:lnTo>
                    <a:pt x="940807" y="664847"/>
                  </a:lnTo>
                  <a:lnTo>
                    <a:pt x="985109" y="653833"/>
                  </a:lnTo>
                  <a:lnTo>
                    <a:pt x="1029054" y="640202"/>
                  </a:lnTo>
                  <a:lnTo>
                    <a:pt x="1072542" y="623925"/>
                  </a:lnTo>
                  <a:lnTo>
                    <a:pt x="1115469" y="604971"/>
                  </a:lnTo>
                  <a:lnTo>
                    <a:pt x="1157732" y="583311"/>
                  </a:lnTo>
                  <a:lnTo>
                    <a:pt x="963168" y="229235"/>
                  </a:lnTo>
                  <a:lnTo>
                    <a:pt x="946288" y="237994"/>
                  </a:lnTo>
                  <a:lnTo>
                    <a:pt x="929005" y="245967"/>
                  </a:lnTo>
                  <a:lnTo>
                    <a:pt x="893318" y="259461"/>
                  </a:lnTo>
                  <a:lnTo>
                    <a:pt x="847667" y="271436"/>
                  </a:lnTo>
                  <a:lnTo>
                    <a:pt x="801920" y="277938"/>
                  </a:lnTo>
                  <a:lnTo>
                    <a:pt x="756457" y="279162"/>
                  </a:lnTo>
                  <a:lnTo>
                    <a:pt x="711662" y="275303"/>
                  </a:lnTo>
                  <a:lnTo>
                    <a:pt x="667914" y="266554"/>
                  </a:lnTo>
                  <a:lnTo>
                    <a:pt x="625596" y="253112"/>
                  </a:lnTo>
                  <a:lnTo>
                    <a:pt x="585088" y="235172"/>
                  </a:lnTo>
                  <a:lnTo>
                    <a:pt x="546774" y="212927"/>
                  </a:lnTo>
                  <a:lnTo>
                    <a:pt x="511034" y="186574"/>
                  </a:lnTo>
                  <a:lnTo>
                    <a:pt x="478250" y="156307"/>
                  </a:lnTo>
                  <a:lnTo>
                    <a:pt x="448803" y="122321"/>
                  </a:lnTo>
                  <a:lnTo>
                    <a:pt x="423075" y="84811"/>
                  </a:lnTo>
                  <a:lnTo>
                    <a:pt x="401447" y="43973"/>
                  </a:lnTo>
                  <a:lnTo>
                    <a:pt x="384301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5435276" y="2366136"/>
              <a:ext cx="757555" cy="1051560"/>
            </a:xfrm>
            <a:custGeom>
              <a:avLst/>
              <a:gdLst/>
              <a:ahLst/>
              <a:cxnLst/>
              <a:rect l="l" t="t" r="r" b="b"/>
              <a:pathLst>
                <a:path w="757554" h="1051560">
                  <a:moveTo>
                    <a:pt x="706697" y="0"/>
                  </a:moveTo>
                  <a:lnTo>
                    <a:pt x="631704" y="13096"/>
                  </a:lnTo>
                  <a:lnTo>
                    <a:pt x="558234" y="33147"/>
                  </a:lnTo>
                  <a:lnTo>
                    <a:pt x="513503" y="49125"/>
                  </a:lnTo>
                  <a:lnTo>
                    <a:pt x="470292" y="67441"/>
                  </a:lnTo>
                  <a:lnTo>
                    <a:pt x="428649" y="88000"/>
                  </a:lnTo>
                  <a:lnTo>
                    <a:pt x="388624" y="110706"/>
                  </a:lnTo>
                  <a:lnTo>
                    <a:pt x="350265" y="135464"/>
                  </a:lnTo>
                  <a:lnTo>
                    <a:pt x="313619" y="162178"/>
                  </a:lnTo>
                  <a:lnTo>
                    <a:pt x="278737" y="190752"/>
                  </a:lnTo>
                  <a:lnTo>
                    <a:pt x="245666" y="221090"/>
                  </a:lnTo>
                  <a:lnTo>
                    <a:pt x="214455" y="253098"/>
                  </a:lnTo>
                  <a:lnTo>
                    <a:pt x="185153" y="286680"/>
                  </a:lnTo>
                  <a:lnTo>
                    <a:pt x="157808" y="321739"/>
                  </a:lnTo>
                  <a:lnTo>
                    <a:pt x="132468" y="358182"/>
                  </a:lnTo>
                  <a:lnTo>
                    <a:pt x="109183" y="395911"/>
                  </a:lnTo>
                  <a:lnTo>
                    <a:pt x="88001" y="434832"/>
                  </a:lnTo>
                  <a:lnTo>
                    <a:pt x="68970" y="474848"/>
                  </a:lnTo>
                  <a:lnTo>
                    <a:pt x="52139" y="515865"/>
                  </a:lnTo>
                  <a:lnTo>
                    <a:pt x="37556" y="557787"/>
                  </a:lnTo>
                  <a:lnTo>
                    <a:pt x="25271" y="600517"/>
                  </a:lnTo>
                  <a:lnTo>
                    <a:pt x="15331" y="643962"/>
                  </a:lnTo>
                  <a:lnTo>
                    <a:pt x="7786" y="688024"/>
                  </a:lnTo>
                  <a:lnTo>
                    <a:pt x="2683" y="732609"/>
                  </a:lnTo>
                  <a:lnTo>
                    <a:pt x="71" y="777621"/>
                  </a:lnTo>
                  <a:lnTo>
                    <a:pt x="0" y="822964"/>
                  </a:lnTo>
                  <a:lnTo>
                    <a:pt x="2516" y="868543"/>
                  </a:lnTo>
                  <a:lnTo>
                    <a:pt x="7670" y="914262"/>
                  </a:lnTo>
                  <a:lnTo>
                    <a:pt x="15510" y="960026"/>
                  </a:lnTo>
                  <a:lnTo>
                    <a:pt x="26083" y="1005739"/>
                  </a:lnTo>
                  <a:lnTo>
                    <a:pt x="39439" y="1051305"/>
                  </a:lnTo>
                  <a:lnTo>
                    <a:pt x="423741" y="926464"/>
                  </a:lnTo>
                  <a:lnTo>
                    <a:pt x="418266" y="908232"/>
                  </a:lnTo>
                  <a:lnTo>
                    <a:pt x="413661" y="889762"/>
                  </a:lnTo>
                  <a:lnTo>
                    <a:pt x="409936" y="871100"/>
                  </a:lnTo>
                  <a:lnTo>
                    <a:pt x="407104" y="852297"/>
                  </a:lnTo>
                  <a:lnTo>
                    <a:pt x="403902" y="805212"/>
                  </a:lnTo>
                  <a:lnTo>
                    <a:pt x="406093" y="759054"/>
                  </a:lnTo>
                  <a:lnTo>
                    <a:pt x="413414" y="714161"/>
                  </a:lnTo>
                  <a:lnTo>
                    <a:pt x="425604" y="670872"/>
                  </a:lnTo>
                  <a:lnTo>
                    <a:pt x="442398" y="629526"/>
                  </a:lnTo>
                  <a:lnTo>
                    <a:pt x="463534" y="590463"/>
                  </a:lnTo>
                  <a:lnTo>
                    <a:pt x="488749" y="554021"/>
                  </a:lnTo>
                  <a:lnTo>
                    <a:pt x="517780" y="520540"/>
                  </a:lnTo>
                  <a:lnTo>
                    <a:pt x="550364" y="490358"/>
                  </a:lnTo>
                  <a:lnTo>
                    <a:pt x="586237" y="463815"/>
                  </a:lnTo>
                  <a:lnTo>
                    <a:pt x="625138" y="441250"/>
                  </a:lnTo>
                  <a:lnTo>
                    <a:pt x="666802" y="423002"/>
                  </a:lnTo>
                  <a:lnTo>
                    <a:pt x="710967" y="409409"/>
                  </a:lnTo>
                  <a:lnTo>
                    <a:pt x="757370" y="400812"/>
                  </a:lnTo>
                  <a:lnTo>
                    <a:pt x="706697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5" name="object 3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141973" y="2359786"/>
              <a:ext cx="101218" cy="407162"/>
            </a:xfrm>
            <a:prstGeom prst="rect">
              <a:avLst/>
            </a:prstGeom>
          </p:spPr>
        </p:pic>
      </p:grpSp>
      <p:sp>
        <p:nvSpPr>
          <p:cNvPr id="36" name="object 36"/>
          <p:cNvSpPr txBox="1"/>
          <p:nvPr/>
        </p:nvSpPr>
        <p:spPr>
          <a:xfrm>
            <a:off x="6669785" y="2910281"/>
            <a:ext cx="32258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35" dirty="0">
                <a:solidFill>
                  <a:srgbClr val="FFFFFF"/>
                </a:solidFill>
                <a:latin typeface="Tahoma"/>
                <a:cs typeface="Tahoma"/>
              </a:rPr>
              <a:t>42%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5859526" y="3625088"/>
            <a:ext cx="3225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35" dirty="0">
                <a:solidFill>
                  <a:srgbClr val="FFFFFF"/>
                </a:solidFill>
                <a:latin typeface="Tahoma"/>
                <a:cs typeface="Tahoma"/>
              </a:rPr>
              <a:t>28%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7575804" y="2417064"/>
            <a:ext cx="82550" cy="81280"/>
          </a:xfrm>
          <a:custGeom>
            <a:avLst/>
            <a:gdLst/>
            <a:ahLst/>
            <a:cxnLst/>
            <a:rect l="l" t="t" r="r" b="b"/>
            <a:pathLst>
              <a:path w="82550" h="81280">
                <a:moveTo>
                  <a:pt x="82296" y="0"/>
                </a:moveTo>
                <a:lnTo>
                  <a:pt x="0" y="0"/>
                </a:lnTo>
                <a:lnTo>
                  <a:pt x="0" y="80772"/>
                </a:lnTo>
                <a:lnTo>
                  <a:pt x="82296" y="80772"/>
                </a:lnTo>
                <a:lnTo>
                  <a:pt x="82296" y="0"/>
                </a:lnTo>
                <a:close/>
              </a:path>
            </a:pathLst>
          </a:custGeom>
          <a:solidFill>
            <a:srgbClr val="0033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5692266" y="1775536"/>
            <a:ext cx="2784475" cy="9588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390" dirty="0">
                <a:solidFill>
                  <a:srgbClr val="464646"/>
                </a:solidFill>
                <a:latin typeface="Tahoma"/>
                <a:cs typeface="Tahoma"/>
              </a:rPr>
              <a:t>%</a:t>
            </a:r>
            <a:r>
              <a:rPr sz="1800" spc="-190" dirty="0">
                <a:solidFill>
                  <a:srgbClr val="464646"/>
                </a:solidFill>
                <a:latin typeface="Tahoma"/>
                <a:cs typeface="Tahoma"/>
              </a:rPr>
              <a:t> </a:t>
            </a:r>
            <a:r>
              <a:rPr sz="1800" spc="-40" dirty="0">
                <a:solidFill>
                  <a:srgbClr val="464646"/>
                </a:solidFill>
                <a:latin typeface="Tahoma"/>
                <a:cs typeface="Tahoma"/>
              </a:rPr>
              <a:t>Sales</a:t>
            </a:r>
            <a:r>
              <a:rPr sz="1800" spc="-225" dirty="0">
                <a:solidFill>
                  <a:srgbClr val="464646"/>
                </a:solidFill>
                <a:latin typeface="Tahoma"/>
                <a:cs typeface="Tahoma"/>
              </a:rPr>
              <a:t> </a:t>
            </a:r>
            <a:r>
              <a:rPr sz="1800" spc="-35" dirty="0">
                <a:solidFill>
                  <a:srgbClr val="464646"/>
                </a:solidFill>
                <a:latin typeface="Tahoma"/>
                <a:cs typeface="Tahoma"/>
              </a:rPr>
              <a:t>by</a:t>
            </a:r>
            <a:r>
              <a:rPr sz="1800" spc="-215" dirty="0">
                <a:solidFill>
                  <a:srgbClr val="464646"/>
                </a:solidFill>
                <a:latin typeface="Tahoma"/>
                <a:cs typeface="Tahoma"/>
              </a:rPr>
              <a:t> </a:t>
            </a:r>
            <a:r>
              <a:rPr sz="1800" spc="-45" dirty="0">
                <a:solidFill>
                  <a:srgbClr val="464646"/>
                </a:solidFill>
                <a:latin typeface="Tahoma"/>
                <a:cs typeface="Tahoma"/>
              </a:rPr>
              <a:t>segment</a:t>
            </a:r>
            <a:r>
              <a:rPr sz="1800" spc="-220" dirty="0">
                <a:solidFill>
                  <a:srgbClr val="464646"/>
                </a:solidFill>
                <a:latin typeface="Tahoma"/>
                <a:cs typeface="Tahoma"/>
              </a:rPr>
              <a:t> </a:t>
            </a:r>
            <a:r>
              <a:rPr sz="1800" spc="35" dirty="0">
                <a:solidFill>
                  <a:srgbClr val="464646"/>
                </a:solidFill>
                <a:latin typeface="Tahoma"/>
                <a:cs typeface="Tahoma"/>
              </a:rPr>
              <a:t>2020</a:t>
            </a:r>
            <a:endParaRPr sz="1800">
              <a:latin typeface="Tahoma"/>
              <a:cs typeface="Tahoma"/>
            </a:endParaRPr>
          </a:p>
          <a:p>
            <a:pPr marL="370840">
              <a:lnSpc>
                <a:spcPts val="1425"/>
              </a:lnSpc>
              <a:spcBef>
                <a:spcPts val="900"/>
              </a:spcBef>
            </a:pPr>
            <a:r>
              <a:rPr sz="1200" spc="-25" dirty="0">
                <a:solidFill>
                  <a:srgbClr val="464646"/>
                </a:solidFill>
                <a:latin typeface="Tahoma"/>
                <a:cs typeface="Tahoma"/>
              </a:rPr>
              <a:t>2%</a:t>
            </a:r>
            <a:endParaRPr sz="1200">
              <a:latin typeface="Tahoma"/>
              <a:cs typeface="Tahoma"/>
            </a:endParaRPr>
          </a:p>
          <a:p>
            <a:pPr marL="2002789" marR="5080">
              <a:lnSpc>
                <a:spcPts val="1440"/>
              </a:lnSpc>
              <a:spcBef>
                <a:spcPts val="35"/>
              </a:spcBef>
            </a:pPr>
            <a:r>
              <a:rPr sz="1200" spc="-20" dirty="0">
                <a:solidFill>
                  <a:srgbClr val="464646"/>
                </a:solidFill>
                <a:latin typeface="Tahoma"/>
                <a:cs typeface="Tahoma"/>
              </a:rPr>
              <a:t>Diagnosis</a:t>
            </a:r>
            <a:r>
              <a:rPr sz="1200" spc="-80" dirty="0">
                <a:solidFill>
                  <a:srgbClr val="464646"/>
                </a:solidFill>
                <a:latin typeface="Tahoma"/>
                <a:cs typeface="Tahoma"/>
              </a:rPr>
              <a:t> </a:t>
            </a:r>
            <a:r>
              <a:rPr sz="1200" spc="-50" dirty="0">
                <a:solidFill>
                  <a:srgbClr val="464646"/>
                </a:solidFill>
                <a:latin typeface="Tahoma"/>
                <a:cs typeface="Tahoma"/>
              </a:rPr>
              <a:t>&amp; </a:t>
            </a:r>
            <a:r>
              <a:rPr sz="1200" spc="-10" dirty="0">
                <a:solidFill>
                  <a:srgbClr val="464646"/>
                </a:solidFill>
                <a:latin typeface="Tahoma"/>
                <a:cs typeface="Tahoma"/>
              </a:rPr>
              <a:t>Treatment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7575804" y="2808732"/>
            <a:ext cx="82550" cy="82550"/>
          </a:xfrm>
          <a:custGeom>
            <a:avLst/>
            <a:gdLst/>
            <a:ahLst/>
            <a:cxnLst/>
            <a:rect l="l" t="t" r="r" b="b"/>
            <a:pathLst>
              <a:path w="82550" h="82550">
                <a:moveTo>
                  <a:pt x="82296" y="0"/>
                </a:moveTo>
                <a:lnTo>
                  <a:pt x="0" y="0"/>
                </a:lnTo>
                <a:lnTo>
                  <a:pt x="0" y="82296"/>
                </a:lnTo>
                <a:lnTo>
                  <a:pt x="82296" y="82296"/>
                </a:lnTo>
                <a:lnTo>
                  <a:pt x="82296" y="0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5570982" y="2736291"/>
            <a:ext cx="320040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124075" algn="l"/>
              </a:tabLst>
            </a:pPr>
            <a:r>
              <a:rPr sz="1200" spc="-25" dirty="0">
                <a:solidFill>
                  <a:srgbClr val="FFFFFF"/>
                </a:solidFill>
                <a:latin typeface="Tahoma"/>
                <a:cs typeface="Tahoma"/>
              </a:rPr>
              <a:t>28%</a:t>
            </a:r>
            <a:r>
              <a:rPr sz="1200" dirty="0">
                <a:solidFill>
                  <a:srgbClr val="FFFFFF"/>
                </a:solidFill>
                <a:latin typeface="Tahoma"/>
                <a:cs typeface="Tahoma"/>
              </a:rPr>
              <a:t>	</a:t>
            </a:r>
            <a:r>
              <a:rPr sz="1200" spc="-10" dirty="0">
                <a:solidFill>
                  <a:srgbClr val="464646"/>
                </a:solidFill>
                <a:latin typeface="Tahoma"/>
                <a:cs typeface="Tahoma"/>
              </a:rPr>
              <a:t>Connected</a:t>
            </a:r>
            <a:r>
              <a:rPr sz="1200" spc="-65" dirty="0">
                <a:solidFill>
                  <a:srgbClr val="464646"/>
                </a:solidFill>
                <a:latin typeface="Tahoma"/>
                <a:cs typeface="Tahoma"/>
              </a:rPr>
              <a:t> </a:t>
            </a:r>
            <a:r>
              <a:rPr sz="1200" spc="-20" dirty="0">
                <a:solidFill>
                  <a:srgbClr val="464646"/>
                </a:solidFill>
                <a:latin typeface="Tahoma"/>
                <a:cs typeface="Tahoma"/>
              </a:rPr>
              <a:t>Care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7575804" y="3201923"/>
            <a:ext cx="82550" cy="82550"/>
          </a:xfrm>
          <a:custGeom>
            <a:avLst/>
            <a:gdLst/>
            <a:ahLst/>
            <a:cxnLst/>
            <a:rect l="l" t="t" r="r" b="b"/>
            <a:pathLst>
              <a:path w="82550" h="82550">
                <a:moveTo>
                  <a:pt x="82296" y="0"/>
                </a:moveTo>
                <a:lnTo>
                  <a:pt x="0" y="0"/>
                </a:lnTo>
                <a:lnTo>
                  <a:pt x="0" y="82296"/>
                </a:lnTo>
                <a:lnTo>
                  <a:pt x="82296" y="82296"/>
                </a:lnTo>
                <a:lnTo>
                  <a:pt x="82296" y="0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7682610" y="3129788"/>
            <a:ext cx="10623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464646"/>
                </a:solidFill>
                <a:latin typeface="Tahoma"/>
                <a:cs typeface="Tahoma"/>
              </a:rPr>
              <a:t>Personal</a:t>
            </a:r>
            <a:r>
              <a:rPr sz="1200" spc="-135" dirty="0">
                <a:solidFill>
                  <a:srgbClr val="464646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464646"/>
                </a:solidFill>
                <a:latin typeface="Tahoma"/>
                <a:cs typeface="Tahoma"/>
              </a:rPr>
              <a:t>Health</a:t>
            </a:r>
            <a:endParaRPr sz="1200">
              <a:latin typeface="Tahoma"/>
              <a:cs typeface="Tahoma"/>
            </a:endParaRPr>
          </a:p>
        </p:txBody>
      </p:sp>
      <p:pic>
        <p:nvPicPr>
          <p:cNvPr id="44" name="object 44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7575804" y="3595115"/>
            <a:ext cx="82296" cy="82296"/>
          </a:xfrm>
          <a:prstGeom prst="rect">
            <a:avLst/>
          </a:prstGeom>
        </p:spPr>
      </p:pic>
      <p:sp>
        <p:nvSpPr>
          <p:cNvPr id="45" name="object 45"/>
          <p:cNvSpPr txBox="1"/>
          <p:nvPr/>
        </p:nvSpPr>
        <p:spPr>
          <a:xfrm>
            <a:off x="7682610" y="3522726"/>
            <a:ext cx="42164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0" dirty="0">
                <a:solidFill>
                  <a:srgbClr val="464646"/>
                </a:solidFill>
                <a:latin typeface="Tahoma"/>
                <a:cs typeface="Tahoma"/>
              </a:rPr>
              <a:t>Other</a:t>
            </a:r>
            <a:endParaRPr sz="1200">
              <a:latin typeface="Tahoma"/>
              <a:cs typeface="Tahoma"/>
            </a:endParaRPr>
          </a:p>
        </p:txBody>
      </p:sp>
      <p:grpSp>
        <p:nvGrpSpPr>
          <p:cNvPr id="46" name="object 46"/>
          <p:cNvGrpSpPr/>
          <p:nvPr/>
        </p:nvGrpSpPr>
        <p:grpSpPr>
          <a:xfrm>
            <a:off x="2916935" y="4600765"/>
            <a:ext cx="1687195" cy="1783714"/>
            <a:chOff x="2916935" y="4600765"/>
            <a:chExt cx="1687195" cy="1783714"/>
          </a:xfrm>
        </p:grpSpPr>
        <p:pic>
          <p:nvPicPr>
            <p:cNvPr id="47" name="object 4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732153" y="4706044"/>
              <a:ext cx="871925" cy="1603383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993135" y="5654040"/>
              <a:ext cx="1117104" cy="729970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916935" y="4693920"/>
              <a:ext cx="848855" cy="1231391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614927" y="4687786"/>
              <a:ext cx="201269" cy="502958"/>
            </a:xfrm>
            <a:prstGeom prst="rect">
              <a:avLst/>
            </a:prstGeom>
          </p:spPr>
        </p:pic>
        <p:sp>
          <p:nvSpPr>
            <p:cNvPr id="51" name="object 51"/>
            <p:cNvSpPr/>
            <p:nvPr/>
          </p:nvSpPr>
          <p:spPr>
            <a:xfrm>
              <a:off x="3740784" y="4713478"/>
              <a:ext cx="797560" cy="1539240"/>
            </a:xfrm>
            <a:custGeom>
              <a:avLst/>
              <a:gdLst/>
              <a:ahLst/>
              <a:cxnLst/>
              <a:rect l="l" t="t" r="r" b="b"/>
              <a:pathLst>
                <a:path w="797560" h="1539239">
                  <a:moveTo>
                    <a:pt x="0" y="0"/>
                  </a:moveTo>
                  <a:lnTo>
                    <a:pt x="0" y="398653"/>
                  </a:lnTo>
                  <a:lnTo>
                    <a:pt x="48503" y="401600"/>
                  </a:lnTo>
                  <a:lnTo>
                    <a:pt x="95588" y="410251"/>
                  </a:lnTo>
                  <a:lnTo>
                    <a:pt x="140833" y="424322"/>
                  </a:lnTo>
                  <a:lnTo>
                    <a:pt x="183818" y="443527"/>
                  </a:lnTo>
                  <a:lnTo>
                    <a:pt x="224123" y="467582"/>
                  </a:lnTo>
                  <a:lnTo>
                    <a:pt x="261326" y="496201"/>
                  </a:lnTo>
                  <a:lnTo>
                    <a:pt x="295007" y="529099"/>
                  </a:lnTo>
                  <a:lnTo>
                    <a:pt x="324746" y="565992"/>
                  </a:lnTo>
                  <a:lnTo>
                    <a:pt x="350121" y="606594"/>
                  </a:lnTo>
                  <a:lnTo>
                    <a:pt x="370713" y="650621"/>
                  </a:lnTo>
                  <a:lnTo>
                    <a:pt x="385329" y="694837"/>
                  </a:lnTo>
                  <a:lnTo>
                    <a:pt x="394566" y="739489"/>
                  </a:lnTo>
                  <a:lnTo>
                    <a:pt x="398590" y="784188"/>
                  </a:lnTo>
                  <a:lnTo>
                    <a:pt x="397570" y="828546"/>
                  </a:lnTo>
                  <a:lnTo>
                    <a:pt x="391673" y="872176"/>
                  </a:lnTo>
                  <a:lnTo>
                    <a:pt x="381066" y="914689"/>
                  </a:lnTo>
                  <a:lnTo>
                    <a:pt x="365918" y="955697"/>
                  </a:lnTo>
                  <a:lnTo>
                    <a:pt x="346397" y="994812"/>
                  </a:lnTo>
                  <a:lnTo>
                    <a:pt x="322669" y="1031646"/>
                  </a:lnTo>
                  <a:lnTo>
                    <a:pt x="294903" y="1065811"/>
                  </a:lnTo>
                  <a:lnTo>
                    <a:pt x="263267" y="1096918"/>
                  </a:lnTo>
                  <a:lnTo>
                    <a:pt x="227927" y="1124581"/>
                  </a:lnTo>
                  <a:lnTo>
                    <a:pt x="189053" y="1148410"/>
                  </a:lnTo>
                  <a:lnTo>
                    <a:pt x="146812" y="1168019"/>
                  </a:lnTo>
                  <a:lnTo>
                    <a:pt x="293497" y="1538693"/>
                  </a:lnTo>
                  <a:lnTo>
                    <a:pt x="338326" y="1519350"/>
                  </a:lnTo>
                  <a:lnTo>
                    <a:pt x="381519" y="1497510"/>
                  </a:lnTo>
                  <a:lnTo>
                    <a:pt x="423002" y="1473277"/>
                  </a:lnTo>
                  <a:lnTo>
                    <a:pt x="462705" y="1446757"/>
                  </a:lnTo>
                  <a:lnTo>
                    <a:pt x="500556" y="1418056"/>
                  </a:lnTo>
                  <a:lnTo>
                    <a:pt x="536483" y="1387279"/>
                  </a:lnTo>
                  <a:lnTo>
                    <a:pt x="570416" y="1354530"/>
                  </a:lnTo>
                  <a:lnTo>
                    <a:pt x="602281" y="1319915"/>
                  </a:lnTo>
                  <a:lnTo>
                    <a:pt x="632009" y="1283540"/>
                  </a:lnTo>
                  <a:lnTo>
                    <a:pt x="659526" y="1245509"/>
                  </a:lnTo>
                  <a:lnTo>
                    <a:pt x="684763" y="1205928"/>
                  </a:lnTo>
                  <a:lnTo>
                    <a:pt x="707647" y="1164902"/>
                  </a:lnTo>
                  <a:lnTo>
                    <a:pt x="728106" y="1122537"/>
                  </a:lnTo>
                  <a:lnTo>
                    <a:pt x="746070" y="1078936"/>
                  </a:lnTo>
                  <a:lnTo>
                    <a:pt x="761466" y="1034207"/>
                  </a:lnTo>
                  <a:lnTo>
                    <a:pt x="774223" y="988454"/>
                  </a:lnTo>
                  <a:lnTo>
                    <a:pt x="784270" y="941782"/>
                  </a:lnTo>
                  <a:lnTo>
                    <a:pt x="791535" y="894296"/>
                  </a:lnTo>
                  <a:lnTo>
                    <a:pt x="795946" y="846102"/>
                  </a:lnTo>
                  <a:lnTo>
                    <a:pt x="797432" y="797306"/>
                  </a:lnTo>
                  <a:lnTo>
                    <a:pt x="795977" y="748739"/>
                  </a:lnTo>
                  <a:lnTo>
                    <a:pt x="791667" y="700942"/>
                  </a:lnTo>
                  <a:lnTo>
                    <a:pt x="784586" y="653997"/>
                  </a:lnTo>
                  <a:lnTo>
                    <a:pt x="774816" y="607988"/>
                  </a:lnTo>
                  <a:lnTo>
                    <a:pt x="762442" y="562999"/>
                  </a:lnTo>
                  <a:lnTo>
                    <a:pt x="747546" y="519112"/>
                  </a:lnTo>
                  <a:lnTo>
                    <a:pt x="730213" y="476412"/>
                  </a:lnTo>
                  <a:lnTo>
                    <a:pt x="710524" y="434981"/>
                  </a:lnTo>
                  <a:lnTo>
                    <a:pt x="688565" y="394904"/>
                  </a:lnTo>
                  <a:lnTo>
                    <a:pt x="664418" y="356263"/>
                  </a:lnTo>
                  <a:lnTo>
                    <a:pt x="638167" y="319142"/>
                  </a:lnTo>
                  <a:lnTo>
                    <a:pt x="609895" y="283624"/>
                  </a:lnTo>
                  <a:lnTo>
                    <a:pt x="579685" y="249793"/>
                  </a:lnTo>
                  <a:lnTo>
                    <a:pt x="547621" y="217733"/>
                  </a:lnTo>
                  <a:lnTo>
                    <a:pt x="513786" y="187526"/>
                  </a:lnTo>
                  <a:lnTo>
                    <a:pt x="478264" y="159256"/>
                  </a:lnTo>
                  <a:lnTo>
                    <a:pt x="441138" y="133007"/>
                  </a:lnTo>
                  <a:lnTo>
                    <a:pt x="402491" y="108862"/>
                  </a:lnTo>
                  <a:lnTo>
                    <a:pt x="362407" y="86904"/>
                  </a:lnTo>
                  <a:lnTo>
                    <a:pt x="320969" y="67217"/>
                  </a:lnTo>
                  <a:lnTo>
                    <a:pt x="278260" y="49885"/>
                  </a:lnTo>
                  <a:lnTo>
                    <a:pt x="234365" y="34990"/>
                  </a:lnTo>
                  <a:lnTo>
                    <a:pt x="189365" y="22616"/>
                  </a:lnTo>
                  <a:lnTo>
                    <a:pt x="143346" y="12846"/>
                  </a:lnTo>
                  <a:lnTo>
                    <a:pt x="96389" y="5765"/>
                  </a:lnTo>
                  <a:lnTo>
                    <a:pt x="48580" y="14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3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3019297" y="5680557"/>
              <a:ext cx="1015365" cy="628015"/>
            </a:xfrm>
            <a:custGeom>
              <a:avLst/>
              <a:gdLst/>
              <a:ahLst/>
              <a:cxnLst/>
              <a:rect l="l" t="t" r="r" b="b"/>
              <a:pathLst>
                <a:path w="1015364" h="628014">
                  <a:moveTo>
                    <a:pt x="360806" y="0"/>
                  </a:moveTo>
                  <a:lnTo>
                    <a:pt x="0" y="169748"/>
                  </a:lnTo>
                  <a:lnTo>
                    <a:pt x="21849" y="212778"/>
                  </a:lnTo>
                  <a:lnTo>
                    <a:pt x="45942" y="253946"/>
                  </a:lnTo>
                  <a:lnTo>
                    <a:pt x="72171" y="293210"/>
                  </a:lnTo>
                  <a:lnTo>
                    <a:pt x="100426" y="330525"/>
                  </a:lnTo>
                  <a:lnTo>
                    <a:pt x="130599" y="365850"/>
                  </a:lnTo>
                  <a:lnTo>
                    <a:pt x="162582" y="399141"/>
                  </a:lnTo>
                  <a:lnTo>
                    <a:pt x="196266" y="430355"/>
                  </a:lnTo>
                  <a:lnTo>
                    <a:pt x="231542" y="459449"/>
                  </a:lnTo>
                  <a:lnTo>
                    <a:pt x="268302" y="486380"/>
                  </a:lnTo>
                  <a:lnTo>
                    <a:pt x="306437" y="511105"/>
                  </a:lnTo>
                  <a:lnTo>
                    <a:pt x="345838" y="533582"/>
                  </a:lnTo>
                  <a:lnTo>
                    <a:pt x="386397" y="553766"/>
                  </a:lnTo>
                  <a:lnTo>
                    <a:pt x="428005" y="571615"/>
                  </a:lnTo>
                  <a:lnTo>
                    <a:pt x="470554" y="587087"/>
                  </a:lnTo>
                  <a:lnTo>
                    <a:pt x="513936" y="600138"/>
                  </a:lnTo>
                  <a:lnTo>
                    <a:pt x="558040" y="610724"/>
                  </a:lnTo>
                  <a:lnTo>
                    <a:pt x="602760" y="618804"/>
                  </a:lnTo>
                  <a:lnTo>
                    <a:pt x="647985" y="624334"/>
                  </a:lnTo>
                  <a:lnTo>
                    <a:pt x="693609" y="627271"/>
                  </a:lnTo>
                  <a:lnTo>
                    <a:pt x="739521" y="627571"/>
                  </a:lnTo>
                  <a:lnTo>
                    <a:pt x="785614" y="625193"/>
                  </a:lnTo>
                  <a:lnTo>
                    <a:pt x="831779" y="620093"/>
                  </a:lnTo>
                  <a:lnTo>
                    <a:pt x="877906" y="612228"/>
                  </a:lnTo>
                  <a:lnTo>
                    <a:pt x="923889" y="601556"/>
                  </a:lnTo>
                  <a:lnTo>
                    <a:pt x="969618" y="588032"/>
                  </a:lnTo>
                  <a:lnTo>
                    <a:pt x="1014984" y="571614"/>
                  </a:lnTo>
                  <a:lnTo>
                    <a:pt x="868299" y="200939"/>
                  </a:lnTo>
                  <a:lnTo>
                    <a:pt x="822737" y="215908"/>
                  </a:lnTo>
                  <a:lnTo>
                    <a:pt x="776667" y="225176"/>
                  </a:lnTo>
                  <a:lnTo>
                    <a:pt x="730526" y="228914"/>
                  </a:lnTo>
                  <a:lnTo>
                    <a:pt x="684746" y="227295"/>
                  </a:lnTo>
                  <a:lnTo>
                    <a:pt x="639764" y="220489"/>
                  </a:lnTo>
                  <a:lnTo>
                    <a:pt x="596015" y="208670"/>
                  </a:lnTo>
                  <a:lnTo>
                    <a:pt x="553932" y="192009"/>
                  </a:lnTo>
                  <a:lnTo>
                    <a:pt x="513952" y="170679"/>
                  </a:lnTo>
                  <a:lnTo>
                    <a:pt x="476509" y="144850"/>
                  </a:lnTo>
                  <a:lnTo>
                    <a:pt x="442038" y="114696"/>
                  </a:lnTo>
                  <a:lnTo>
                    <a:pt x="410974" y="80388"/>
                  </a:lnTo>
                  <a:lnTo>
                    <a:pt x="383752" y="42099"/>
                  </a:lnTo>
                  <a:lnTo>
                    <a:pt x="360806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2943510" y="4719701"/>
              <a:ext cx="747395" cy="1130935"/>
            </a:xfrm>
            <a:custGeom>
              <a:avLst/>
              <a:gdLst/>
              <a:ahLst/>
              <a:cxnLst/>
              <a:rect l="l" t="t" r="r" b="b"/>
              <a:pathLst>
                <a:path w="747395" h="1130935">
                  <a:moveTo>
                    <a:pt x="697325" y="0"/>
                  </a:moveTo>
                  <a:lnTo>
                    <a:pt x="647836" y="7871"/>
                  </a:lnTo>
                  <a:lnTo>
                    <a:pt x="598987" y="18810"/>
                  </a:lnTo>
                  <a:lnTo>
                    <a:pt x="550930" y="32772"/>
                  </a:lnTo>
                  <a:lnTo>
                    <a:pt x="503818" y="49714"/>
                  </a:lnTo>
                  <a:lnTo>
                    <a:pt x="457803" y="69596"/>
                  </a:lnTo>
                  <a:lnTo>
                    <a:pt x="414479" y="91602"/>
                  </a:lnTo>
                  <a:lnTo>
                    <a:pt x="373066" y="115863"/>
                  </a:lnTo>
                  <a:lnTo>
                    <a:pt x="333603" y="142267"/>
                  </a:lnTo>
                  <a:lnTo>
                    <a:pt x="296132" y="170704"/>
                  </a:lnTo>
                  <a:lnTo>
                    <a:pt x="260692" y="201063"/>
                  </a:lnTo>
                  <a:lnTo>
                    <a:pt x="227322" y="233232"/>
                  </a:lnTo>
                  <a:lnTo>
                    <a:pt x="196064" y="267102"/>
                  </a:lnTo>
                  <a:lnTo>
                    <a:pt x="166956" y="302560"/>
                  </a:lnTo>
                  <a:lnTo>
                    <a:pt x="140040" y="339496"/>
                  </a:lnTo>
                  <a:lnTo>
                    <a:pt x="115354" y="377799"/>
                  </a:lnTo>
                  <a:lnTo>
                    <a:pt x="92940" y="417358"/>
                  </a:lnTo>
                  <a:lnTo>
                    <a:pt x="72836" y="458062"/>
                  </a:lnTo>
                  <a:lnTo>
                    <a:pt x="55083" y="499801"/>
                  </a:lnTo>
                  <a:lnTo>
                    <a:pt x="39722" y="542463"/>
                  </a:lnTo>
                  <a:lnTo>
                    <a:pt x="26791" y="585937"/>
                  </a:lnTo>
                  <a:lnTo>
                    <a:pt x="16331" y="630112"/>
                  </a:lnTo>
                  <a:lnTo>
                    <a:pt x="8382" y="674878"/>
                  </a:lnTo>
                  <a:lnTo>
                    <a:pt x="2983" y="720123"/>
                  </a:lnTo>
                  <a:lnTo>
                    <a:pt x="176" y="765737"/>
                  </a:lnTo>
                  <a:lnTo>
                    <a:pt x="0" y="811609"/>
                  </a:lnTo>
                  <a:lnTo>
                    <a:pt x="2494" y="857627"/>
                  </a:lnTo>
                  <a:lnTo>
                    <a:pt x="7699" y="903681"/>
                  </a:lnTo>
                  <a:lnTo>
                    <a:pt x="15655" y="949660"/>
                  </a:lnTo>
                  <a:lnTo>
                    <a:pt x="26402" y="995452"/>
                  </a:lnTo>
                  <a:lnTo>
                    <a:pt x="39980" y="1040948"/>
                  </a:lnTo>
                  <a:lnTo>
                    <a:pt x="56428" y="1086036"/>
                  </a:lnTo>
                  <a:lnTo>
                    <a:pt x="75787" y="1130604"/>
                  </a:lnTo>
                  <a:lnTo>
                    <a:pt x="436594" y="960869"/>
                  </a:lnTo>
                  <a:lnTo>
                    <a:pt x="424388" y="932018"/>
                  </a:lnTo>
                  <a:lnTo>
                    <a:pt x="414480" y="902347"/>
                  </a:lnTo>
                  <a:lnTo>
                    <a:pt x="406930" y="872001"/>
                  </a:lnTo>
                  <a:lnTo>
                    <a:pt x="401796" y="841121"/>
                  </a:lnTo>
                  <a:lnTo>
                    <a:pt x="398637" y="794657"/>
                  </a:lnTo>
                  <a:lnTo>
                    <a:pt x="400798" y="749108"/>
                  </a:lnTo>
                  <a:lnTo>
                    <a:pt x="408019" y="704807"/>
                  </a:lnTo>
                  <a:lnTo>
                    <a:pt x="420042" y="662090"/>
                  </a:lnTo>
                  <a:lnTo>
                    <a:pt x="436608" y="621290"/>
                  </a:lnTo>
                  <a:lnTo>
                    <a:pt x="457457" y="582743"/>
                  </a:lnTo>
                  <a:lnTo>
                    <a:pt x="482330" y="546782"/>
                  </a:lnTo>
                  <a:lnTo>
                    <a:pt x="510969" y="513743"/>
                  </a:lnTo>
                  <a:lnTo>
                    <a:pt x="543114" y="483961"/>
                  </a:lnTo>
                  <a:lnTo>
                    <a:pt x="578506" y="457769"/>
                  </a:lnTo>
                  <a:lnTo>
                    <a:pt x="616886" y="435503"/>
                  </a:lnTo>
                  <a:lnTo>
                    <a:pt x="657995" y="417497"/>
                  </a:lnTo>
                  <a:lnTo>
                    <a:pt x="701574" y="404086"/>
                  </a:lnTo>
                  <a:lnTo>
                    <a:pt x="747363" y="395605"/>
                  </a:lnTo>
                  <a:lnTo>
                    <a:pt x="697325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4" name="object 54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640835" y="4713478"/>
              <a:ext cx="99949" cy="401828"/>
            </a:xfrm>
            <a:prstGeom prst="rect">
              <a:avLst/>
            </a:prstGeom>
          </p:spPr>
        </p:pic>
        <p:sp>
          <p:nvSpPr>
            <p:cNvPr id="55" name="object 55"/>
            <p:cNvSpPr/>
            <p:nvPr/>
          </p:nvSpPr>
          <p:spPr>
            <a:xfrm>
              <a:off x="3595115" y="4605528"/>
              <a:ext cx="108585" cy="307975"/>
            </a:xfrm>
            <a:custGeom>
              <a:avLst/>
              <a:gdLst/>
              <a:ahLst/>
              <a:cxnLst/>
              <a:rect l="l" t="t" r="r" b="b"/>
              <a:pathLst>
                <a:path w="108585" h="307975">
                  <a:moveTo>
                    <a:pt x="108204" y="307848"/>
                  </a:moveTo>
                  <a:lnTo>
                    <a:pt x="0" y="0"/>
                  </a:lnTo>
                </a:path>
              </a:pathLst>
            </a:custGeom>
            <a:ln w="9525">
              <a:solidFill>
                <a:srgbClr val="F7F6F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6" name="object 56"/>
          <p:cNvSpPr txBox="1"/>
          <p:nvPr/>
        </p:nvSpPr>
        <p:spPr>
          <a:xfrm>
            <a:off x="4167632" y="5292978"/>
            <a:ext cx="3225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35" dirty="0">
                <a:solidFill>
                  <a:srgbClr val="FFFFFF"/>
                </a:solidFill>
                <a:latin typeface="Tahoma"/>
                <a:cs typeface="Tahoma"/>
              </a:rPr>
              <a:t>44%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3359911" y="5961075"/>
            <a:ext cx="3225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35" dirty="0">
                <a:solidFill>
                  <a:srgbClr val="FFFFFF"/>
                </a:solidFill>
                <a:latin typeface="Tahoma"/>
                <a:cs typeface="Tahoma"/>
              </a:rPr>
              <a:t>24%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3056001" y="5116829"/>
            <a:ext cx="3225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35" dirty="0">
                <a:solidFill>
                  <a:srgbClr val="FFFFFF"/>
                </a:solidFill>
                <a:latin typeface="Tahoma"/>
                <a:cs typeface="Tahoma"/>
              </a:rPr>
              <a:t>30%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2789301" y="4106417"/>
            <a:ext cx="2484120" cy="4908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390" dirty="0">
                <a:solidFill>
                  <a:srgbClr val="464646"/>
                </a:solidFill>
                <a:latin typeface="Tahoma"/>
                <a:cs typeface="Tahoma"/>
              </a:rPr>
              <a:t>%</a:t>
            </a:r>
            <a:r>
              <a:rPr sz="1800" spc="-195" dirty="0">
                <a:solidFill>
                  <a:srgbClr val="464646"/>
                </a:solidFill>
                <a:latin typeface="Tahoma"/>
                <a:cs typeface="Tahoma"/>
              </a:rPr>
              <a:t> </a:t>
            </a:r>
            <a:r>
              <a:rPr sz="1800" spc="-40" dirty="0">
                <a:solidFill>
                  <a:srgbClr val="464646"/>
                </a:solidFill>
                <a:latin typeface="Tahoma"/>
                <a:cs typeface="Tahoma"/>
              </a:rPr>
              <a:t>Sales</a:t>
            </a:r>
            <a:r>
              <a:rPr sz="1800" spc="-220" dirty="0">
                <a:solidFill>
                  <a:srgbClr val="464646"/>
                </a:solidFill>
                <a:latin typeface="Tahoma"/>
                <a:cs typeface="Tahoma"/>
              </a:rPr>
              <a:t> </a:t>
            </a:r>
            <a:r>
              <a:rPr sz="1800" spc="-35" dirty="0">
                <a:solidFill>
                  <a:srgbClr val="464646"/>
                </a:solidFill>
                <a:latin typeface="Tahoma"/>
                <a:cs typeface="Tahoma"/>
              </a:rPr>
              <a:t>by</a:t>
            </a:r>
            <a:r>
              <a:rPr sz="1800" spc="-220" dirty="0">
                <a:solidFill>
                  <a:srgbClr val="464646"/>
                </a:solidFill>
                <a:latin typeface="Tahoma"/>
                <a:cs typeface="Tahoma"/>
              </a:rPr>
              <a:t> </a:t>
            </a:r>
            <a:r>
              <a:rPr sz="1800" spc="-45" dirty="0">
                <a:solidFill>
                  <a:srgbClr val="464646"/>
                </a:solidFill>
                <a:latin typeface="Tahoma"/>
                <a:cs typeface="Tahoma"/>
              </a:rPr>
              <a:t>segment</a:t>
            </a:r>
            <a:r>
              <a:rPr sz="1800" spc="-210" dirty="0">
                <a:solidFill>
                  <a:srgbClr val="464646"/>
                </a:solidFill>
                <a:latin typeface="Tahoma"/>
                <a:cs typeface="Tahoma"/>
              </a:rPr>
              <a:t> </a:t>
            </a:r>
            <a:r>
              <a:rPr sz="1800" spc="35" dirty="0">
                <a:solidFill>
                  <a:srgbClr val="464646"/>
                </a:solidFill>
                <a:latin typeface="Tahoma"/>
                <a:cs typeface="Tahoma"/>
              </a:rPr>
              <a:t>2019</a:t>
            </a:r>
            <a:endParaRPr sz="1800">
              <a:latin typeface="Tahoma"/>
              <a:cs typeface="Tahoma"/>
            </a:endParaRPr>
          </a:p>
          <a:p>
            <a:pPr marL="701675">
              <a:lnSpc>
                <a:spcPct val="100000"/>
              </a:lnSpc>
              <a:spcBef>
                <a:spcPts val="65"/>
              </a:spcBef>
            </a:pPr>
            <a:r>
              <a:rPr sz="1200" spc="-25" dirty="0">
                <a:solidFill>
                  <a:srgbClr val="464646"/>
                </a:solidFill>
                <a:latin typeface="Tahoma"/>
                <a:cs typeface="Tahoma"/>
              </a:rPr>
              <a:t>2%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4847844" y="5087111"/>
            <a:ext cx="82550" cy="82550"/>
          </a:xfrm>
          <a:custGeom>
            <a:avLst/>
            <a:gdLst/>
            <a:ahLst/>
            <a:cxnLst/>
            <a:rect l="l" t="t" r="r" b="b"/>
            <a:pathLst>
              <a:path w="82550" h="82550">
                <a:moveTo>
                  <a:pt x="82296" y="0"/>
                </a:moveTo>
                <a:lnTo>
                  <a:pt x="0" y="0"/>
                </a:lnTo>
                <a:lnTo>
                  <a:pt x="0" y="82295"/>
                </a:lnTo>
                <a:lnTo>
                  <a:pt x="82296" y="82295"/>
                </a:lnTo>
                <a:lnTo>
                  <a:pt x="82296" y="0"/>
                </a:lnTo>
                <a:close/>
              </a:path>
            </a:pathLst>
          </a:custGeom>
          <a:solidFill>
            <a:srgbClr val="0033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 txBox="1"/>
          <p:nvPr/>
        </p:nvSpPr>
        <p:spPr>
          <a:xfrm>
            <a:off x="4954651" y="4963160"/>
            <a:ext cx="1513205" cy="9645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8299"/>
              </a:lnSpc>
              <a:spcBef>
                <a:spcPts val="100"/>
              </a:spcBef>
            </a:pPr>
            <a:r>
              <a:rPr sz="1200" spc="-20" dirty="0">
                <a:solidFill>
                  <a:srgbClr val="464646"/>
                </a:solidFill>
                <a:latin typeface="Tahoma"/>
                <a:cs typeface="Tahoma"/>
              </a:rPr>
              <a:t>Diagnosis</a:t>
            </a:r>
            <a:r>
              <a:rPr sz="1200" spc="-110" dirty="0">
                <a:solidFill>
                  <a:srgbClr val="464646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464646"/>
                </a:solidFill>
                <a:latin typeface="Tahoma"/>
                <a:cs typeface="Tahoma"/>
              </a:rPr>
              <a:t>&amp;</a:t>
            </a:r>
            <a:r>
              <a:rPr sz="1200" spc="-105" dirty="0">
                <a:solidFill>
                  <a:srgbClr val="464646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464646"/>
                </a:solidFill>
                <a:latin typeface="Tahoma"/>
                <a:cs typeface="Tahoma"/>
              </a:rPr>
              <a:t>Treatment Connected</a:t>
            </a:r>
            <a:r>
              <a:rPr sz="1200" spc="-65" dirty="0">
                <a:solidFill>
                  <a:srgbClr val="464646"/>
                </a:solidFill>
                <a:latin typeface="Tahoma"/>
                <a:cs typeface="Tahoma"/>
              </a:rPr>
              <a:t> </a:t>
            </a:r>
            <a:r>
              <a:rPr sz="1200" spc="-20" dirty="0">
                <a:solidFill>
                  <a:srgbClr val="464646"/>
                </a:solidFill>
                <a:latin typeface="Tahoma"/>
                <a:cs typeface="Tahoma"/>
              </a:rPr>
              <a:t>Care </a:t>
            </a:r>
            <a:r>
              <a:rPr sz="1200" spc="-10" dirty="0">
                <a:solidFill>
                  <a:srgbClr val="464646"/>
                </a:solidFill>
                <a:latin typeface="Tahoma"/>
                <a:cs typeface="Tahoma"/>
              </a:rPr>
              <a:t>Personal</a:t>
            </a:r>
            <a:r>
              <a:rPr sz="1200" spc="-135" dirty="0">
                <a:solidFill>
                  <a:srgbClr val="464646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464646"/>
                </a:solidFill>
                <a:latin typeface="Tahoma"/>
                <a:cs typeface="Tahoma"/>
              </a:rPr>
              <a:t>Health</a:t>
            </a:r>
            <a:endParaRPr sz="1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405"/>
              </a:spcBef>
            </a:pPr>
            <a:r>
              <a:rPr sz="1200" spc="-20" dirty="0">
                <a:solidFill>
                  <a:srgbClr val="464646"/>
                </a:solidFill>
                <a:latin typeface="Tahoma"/>
                <a:cs typeface="Tahoma"/>
              </a:rPr>
              <a:t>Other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4847844" y="5321808"/>
            <a:ext cx="82550" cy="82550"/>
          </a:xfrm>
          <a:custGeom>
            <a:avLst/>
            <a:gdLst/>
            <a:ahLst/>
            <a:cxnLst/>
            <a:rect l="l" t="t" r="r" b="b"/>
            <a:pathLst>
              <a:path w="82550" h="82550">
                <a:moveTo>
                  <a:pt x="82296" y="0"/>
                </a:moveTo>
                <a:lnTo>
                  <a:pt x="0" y="0"/>
                </a:lnTo>
                <a:lnTo>
                  <a:pt x="0" y="82296"/>
                </a:lnTo>
                <a:lnTo>
                  <a:pt x="82296" y="82296"/>
                </a:lnTo>
                <a:lnTo>
                  <a:pt x="82296" y="0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4847844" y="5556503"/>
            <a:ext cx="82550" cy="82550"/>
          </a:xfrm>
          <a:custGeom>
            <a:avLst/>
            <a:gdLst/>
            <a:ahLst/>
            <a:cxnLst/>
            <a:rect l="l" t="t" r="r" b="b"/>
            <a:pathLst>
              <a:path w="82550" h="82550">
                <a:moveTo>
                  <a:pt x="82296" y="0"/>
                </a:moveTo>
                <a:lnTo>
                  <a:pt x="0" y="0"/>
                </a:lnTo>
                <a:lnTo>
                  <a:pt x="0" y="82296"/>
                </a:lnTo>
                <a:lnTo>
                  <a:pt x="82296" y="82296"/>
                </a:lnTo>
                <a:lnTo>
                  <a:pt x="82296" y="0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4" name="object 64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4847844" y="5791200"/>
            <a:ext cx="82296" cy="82296"/>
          </a:xfrm>
          <a:prstGeom prst="rect">
            <a:avLst/>
          </a:prstGeom>
        </p:spPr>
      </p:pic>
      <p:sp>
        <p:nvSpPr>
          <p:cNvPr id="65" name="object 65"/>
          <p:cNvSpPr txBox="1"/>
          <p:nvPr/>
        </p:nvSpPr>
        <p:spPr>
          <a:xfrm>
            <a:off x="91846" y="6393243"/>
            <a:ext cx="8902700" cy="16256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  <a:tabLst>
                <a:tab pos="8889365" algn="l"/>
              </a:tabLst>
            </a:pPr>
            <a:r>
              <a:rPr sz="900" i="1" spc="-100" dirty="0">
                <a:solidFill>
                  <a:srgbClr val="5F5F5F"/>
                </a:solidFill>
                <a:latin typeface="Lucida Sans"/>
                <a:cs typeface="Lucida Sans"/>
              </a:rPr>
              <a:t>S</a:t>
            </a:r>
            <a:r>
              <a:rPr sz="900" i="1" u="sng" spc="-100" dirty="0">
                <a:solidFill>
                  <a:srgbClr val="5F5F5F"/>
                </a:solidFill>
                <a:uFill>
                  <a:solidFill>
                    <a:srgbClr val="D0CECE"/>
                  </a:solidFill>
                </a:uFill>
                <a:latin typeface="Lucida Sans"/>
                <a:cs typeface="Lucida Sans"/>
              </a:rPr>
              <a:t>ource:</a:t>
            </a:r>
            <a:r>
              <a:rPr sz="900" i="1" u="sng" spc="-55" dirty="0">
                <a:solidFill>
                  <a:srgbClr val="5F5F5F"/>
                </a:solidFill>
                <a:uFill>
                  <a:solidFill>
                    <a:srgbClr val="D0CECE"/>
                  </a:solidFill>
                </a:uFill>
                <a:latin typeface="Lucida Sans"/>
                <a:cs typeface="Lucida Sans"/>
              </a:rPr>
              <a:t> </a:t>
            </a:r>
            <a:r>
              <a:rPr sz="900" i="1" u="sng" spc="-95" dirty="0">
                <a:solidFill>
                  <a:srgbClr val="5F5F5F"/>
                </a:solidFill>
                <a:uFill>
                  <a:solidFill>
                    <a:srgbClr val="D0CECE"/>
                  </a:solidFill>
                </a:uFill>
                <a:latin typeface="Lucida Sans"/>
                <a:cs typeface="Lucida Sans"/>
              </a:rPr>
              <a:t>Adapted</a:t>
            </a:r>
            <a:r>
              <a:rPr sz="900" i="1" u="sng" spc="-75" dirty="0">
                <a:solidFill>
                  <a:srgbClr val="5F5F5F"/>
                </a:solidFill>
                <a:uFill>
                  <a:solidFill>
                    <a:srgbClr val="D0CECE"/>
                  </a:solidFill>
                </a:uFill>
                <a:latin typeface="Lucida Sans"/>
                <a:cs typeface="Lucida Sans"/>
              </a:rPr>
              <a:t> </a:t>
            </a:r>
            <a:r>
              <a:rPr sz="900" i="1" u="sng" spc="-120" dirty="0">
                <a:solidFill>
                  <a:srgbClr val="5F5F5F"/>
                </a:solidFill>
                <a:uFill>
                  <a:solidFill>
                    <a:srgbClr val="D0CECE"/>
                  </a:solidFill>
                </a:uFill>
                <a:latin typeface="Lucida Sans"/>
                <a:cs typeface="Lucida Sans"/>
              </a:rPr>
              <a:t>from</a:t>
            </a:r>
            <a:r>
              <a:rPr sz="900" i="1" u="sng" spc="-55" dirty="0">
                <a:solidFill>
                  <a:srgbClr val="5F5F5F"/>
                </a:solidFill>
                <a:uFill>
                  <a:solidFill>
                    <a:srgbClr val="D0CECE"/>
                  </a:solidFill>
                </a:uFill>
                <a:latin typeface="Lucida Sans"/>
                <a:cs typeface="Lucida Sans"/>
              </a:rPr>
              <a:t> </a:t>
            </a:r>
            <a:r>
              <a:rPr sz="900" i="1" u="sng" spc="-80" dirty="0">
                <a:solidFill>
                  <a:srgbClr val="5F5F5F"/>
                </a:solidFill>
                <a:uFill>
                  <a:solidFill>
                    <a:srgbClr val="D0CECE"/>
                  </a:solidFill>
                </a:uFill>
                <a:latin typeface="Lucida Sans"/>
                <a:cs typeface="Lucida Sans"/>
              </a:rPr>
              <a:t>Philips</a:t>
            </a:r>
            <a:r>
              <a:rPr sz="900" i="1" u="sng" spc="-85" dirty="0">
                <a:solidFill>
                  <a:srgbClr val="5F5F5F"/>
                </a:solidFill>
                <a:uFill>
                  <a:solidFill>
                    <a:srgbClr val="D0CECE"/>
                  </a:solidFill>
                </a:uFill>
                <a:latin typeface="Lucida Sans"/>
                <a:cs typeface="Lucida Sans"/>
              </a:rPr>
              <a:t> </a:t>
            </a:r>
            <a:r>
              <a:rPr sz="900" i="1" u="sng" spc="-10" dirty="0">
                <a:solidFill>
                  <a:srgbClr val="5F5F5F"/>
                </a:solidFill>
                <a:uFill>
                  <a:solidFill>
                    <a:srgbClr val="D0CECE"/>
                  </a:solidFill>
                </a:uFill>
                <a:latin typeface="Lucida Sans"/>
                <a:cs typeface="Lucida Sans"/>
              </a:rPr>
              <a:t>(2023)</a:t>
            </a:r>
            <a:r>
              <a:rPr sz="900" i="1" u="sng" dirty="0">
                <a:solidFill>
                  <a:srgbClr val="5F5F5F"/>
                </a:solidFill>
                <a:uFill>
                  <a:solidFill>
                    <a:srgbClr val="D0CECE"/>
                  </a:solidFill>
                </a:uFill>
                <a:latin typeface="Lucida Sans"/>
                <a:cs typeface="Lucida Sans"/>
              </a:rPr>
              <a:t>	</a:t>
            </a:r>
            <a:endParaRPr sz="900">
              <a:latin typeface="Lucida Sans"/>
              <a:cs typeface="Lucida Sans"/>
            </a:endParaRPr>
          </a:p>
        </p:txBody>
      </p:sp>
      <p:sp>
        <p:nvSpPr>
          <p:cNvPr id="66" name="object 6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6347" rIns="0" bIns="0" rtlCol="0">
            <a:spAutoFit/>
          </a:bodyPr>
          <a:lstStyle/>
          <a:p>
            <a:pPr marL="2392045">
              <a:lnSpc>
                <a:spcPts val="1250"/>
              </a:lnSpc>
            </a:pPr>
            <a:fld id="{81D60167-4931-47E6-BA6A-407CBD079E47}" type="slidenum">
              <a:rPr spc="-25" dirty="0"/>
              <a:t>240</a:t>
            </a:fld>
            <a:endParaRPr spc="-25" dirty="0"/>
          </a:p>
        </p:txBody>
      </p:sp>
      <p:sp>
        <p:nvSpPr>
          <p:cNvPr id="67" name="object 6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/>
              <a:t>©</a:t>
            </a:r>
            <a:r>
              <a:rPr spc="-15" dirty="0"/>
              <a:t> </a:t>
            </a:r>
            <a:r>
              <a:rPr dirty="0"/>
              <a:t>The</a:t>
            </a:r>
            <a:r>
              <a:rPr spc="-30" dirty="0"/>
              <a:t> </a:t>
            </a:r>
            <a:r>
              <a:rPr dirty="0"/>
              <a:t>KPI</a:t>
            </a:r>
            <a:r>
              <a:rPr spc="-5" dirty="0"/>
              <a:t> </a:t>
            </a:r>
            <a:r>
              <a:rPr dirty="0"/>
              <a:t>Institute</a:t>
            </a:r>
            <a:r>
              <a:rPr spc="-20" dirty="0"/>
              <a:t> 2023</a:t>
            </a:r>
          </a:p>
        </p:txBody>
      </p:sp>
    </p:spTree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5803" y="583395"/>
            <a:ext cx="6316345" cy="803275"/>
          </a:xfrm>
          <a:prstGeom prst="rect">
            <a:avLst/>
          </a:prstGeom>
        </p:spPr>
        <p:txBody>
          <a:bodyPr vert="horz" wrap="square" lIns="0" tIns="908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15"/>
              </a:spcBef>
            </a:pPr>
            <a:r>
              <a:rPr spc="240" dirty="0"/>
              <a:t>USABILITY</a:t>
            </a:r>
            <a:r>
              <a:rPr spc="25" dirty="0"/>
              <a:t> </a:t>
            </a:r>
            <a:r>
              <a:rPr spc="185" dirty="0"/>
              <a:t>IN</a:t>
            </a:r>
            <a:r>
              <a:rPr spc="5" dirty="0"/>
              <a:t> </a:t>
            </a:r>
            <a:r>
              <a:rPr spc="265" dirty="0"/>
              <a:t>TERMS</a:t>
            </a:r>
            <a:r>
              <a:rPr spc="15" dirty="0"/>
              <a:t> </a:t>
            </a:r>
            <a:r>
              <a:rPr spc="130" dirty="0"/>
              <a:t>OF</a:t>
            </a:r>
            <a:r>
              <a:rPr dirty="0"/>
              <a:t> </a:t>
            </a:r>
            <a:r>
              <a:rPr spc="175" dirty="0"/>
              <a:t>VISUAL</a:t>
            </a:r>
            <a:r>
              <a:rPr spc="15" dirty="0"/>
              <a:t> </a:t>
            </a:r>
            <a:r>
              <a:rPr spc="140" dirty="0"/>
              <a:t>DESIGN</a:t>
            </a:r>
          </a:p>
          <a:p>
            <a:pPr marL="17780">
              <a:lnSpc>
                <a:spcPct val="100000"/>
              </a:lnSpc>
              <a:spcBef>
                <a:spcPts val="465"/>
              </a:spcBef>
            </a:pPr>
            <a:r>
              <a:rPr sz="1800" dirty="0">
                <a:latin typeface="Tahoma"/>
                <a:cs typeface="Tahoma"/>
              </a:rPr>
              <a:t>Avoid</a:t>
            </a:r>
            <a:r>
              <a:rPr sz="1800" spc="-165" dirty="0">
                <a:latin typeface="Tahoma"/>
                <a:cs typeface="Tahoma"/>
              </a:rPr>
              <a:t> </a:t>
            </a:r>
            <a:r>
              <a:rPr sz="1800" spc="-10" dirty="0">
                <a:latin typeface="Tahoma"/>
                <a:cs typeface="Tahoma"/>
              </a:rPr>
              <a:t>crowded</a:t>
            </a:r>
            <a:r>
              <a:rPr sz="1800" spc="-165" dirty="0">
                <a:latin typeface="Tahoma"/>
                <a:cs typeface="Tahoma"/>
              </a:rPr>
              <a:t> </a:t>
            </a:r>
            <a:r>
              <a:rPr sz="1800" spc="-10" dirty="0">
                <a:latin typeface="Tahoma"/>
                <a:cs typeface="Tahoma"/>
              </a:rPr>
              <a:t>graphs</a:t>
            </a:r>
            <a:endParaRPr sz="1800">
              <a:latin typeface="Tahoma"/>
              <a:cs typeface="Tahom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1194" y="5302336"/>
            <a:ext cx="464228" cy="740007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1187196" y="2473451"/>
            <a:ext cx="7356475" cy="2397760"/>
            <a:chOff x="1187196" y="2473451"/>
            <a:chExt cx="7356475" cy="2397760"/>
          </a:xfrm>
        </p:grpSpPr>
        <p:sp>
          <p:nvSpPr>
            <p:cNvPr id="5" name="object 5"/>
            <p:cNvSpPr/>
            <p:nvPr/>
          </p:nvSpPr>
          <p:spPr>
            <a:xfrm>
              <a:off x="1187196" y="2522219"/>
              <a:ext cx="7356475" cy="2005964"/>
            </a:xfrm>
            <a:custGeom>
              <a:avLst/>
              <a:gdLst/>
              <a:ahLst/>
              <a:cxnLst/>
              <a:rect l="l" t="t" r="r" b="b"/>
              <a:pathLst>
                <a:path w="7356475" h="2005964">
                  <a:moveTo>
                    <a:pt x="0" y="2005583"/>
                  </a:moveTo>
                  <a:lnTo>
                    <a:pt x="7356348" y="2005583"/>
                  </a:lnTo>
                </a:path>
                <a:path w="7356475" h="2005964">
                  <a:moveTo>
                    <a:pt x="0" y="1671827"/>
                  </a:moveTo>
                  <a:lnTo>
                    <a:pt x="7356348" y="1671827"/>
                  </a:lnTo>
                </a:path>
                <a:path w="7356475" h="2005964">
                  <a:moveTo>
                    <a:pt x="0" y="1336547"/>
                  </a:moveTo>
                  <a:lnTo>
                    <a:pt x="7356348" y="1336547"/>
                  </a:lnTo>
                </a:path>
                <a:path w="7356475" h="2005964">
                  <a:moveTo>
                    <a:pt x="0" y="1002791"/>
                  </a:moveTo>
                  <a:lnTo>
                    <a:pt x="7356348" y="1002791"/>
                  </a:lnTo>
                </a:path>
                <a:path w="7356475" h="2005964">
                  <a:moveTo>
                    <a:pt x="0" y="669035"/>
                  </a:moveTo>
                  <a:lnTo>
                    <a:pt x="7356348" y="669035"/>
                  </a:lnTo>
                </a:path>
                <a:path w="7356475" h="2005964">
                  <a:moveTo>
                    <a:pt x="0" y="333755"/>
                  </a:moveTo>
                  <a:lnTo>
                    <a:pt x="7356348" y="333755"/>
                  </a:lnTo>
                </a:path>
                <a:path w="7356475" h="2005964">
                  <a:moveTo>
                    <a:pt x="0" y="0"/>
                  </a:moveTo>
                  <a:lnTo>
                    <a:pt x="7356348" y="0"/>
                  </a:lnTo>
                </a:path>
              </a:pathLst>
            </a:custGeom>
            <a:ln w="9525">
              <a:solidFill>
                <a:srgbClr val="E7E7E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49324" y="2473451"/>
              <a:ext cx="5881116" cy="239725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81556" y="2965703"/>
              <a:ext cx="5882640" cy="190500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115312" y="2916935"/>
              <a:ext cx="5882640" cy="1953768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449068" y="3332987"/>
              <a:ext cx="5882639" cy="1537716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475232" y="2499359"/>
              <a:ext cx="5779135" cy="2364105"/>
            </a:xfrm>
            <a:custGeom>
              <a:avLst/>
              <a:gdLst/>
              <a:ahLst/>
              <a:cxnLst/>
              <a:rect l="l" t="t" r="r" b="b"/>
              <a:pathLst>
                <a:path w="5779134" h="2364104">
                  <a:moveTo>
                    <a:pt x="262128" y="0"/>
                  </a:moveTo>
                  <a:lnTo>
                    <a:pt x="0" y="0"/>
                  </a:lnTo>
                  <a:lnTo>
                    <a:pt x="0" y="2363724"/>
                  </a:lnTo>
                  <a:lnTo>
                    <a:pt x="262128" y="2363724"/>
                  </a:lnTo>
                  <a:lnTo>
                    <a:pt x="262128" y="0"/>
                  </a:lnTo>
                  <a:close/>
                </a:path>
                <a:path w="5779134" h="2364104">
                  <a:moveTo>
                    <a:pt x="2101596" y="1856232"/>
                  </a:moveTo>
                  <a:lnTo>
                    <a:pt x="1837944" y="1856232"/>
                  </a:lnTo>
                  <a:lnTo>
                    <a:pt x="1837944" y="2363724"/>
                  </a:lnTo>
                  <a:lnTo>
                    <a:pt x="2101596" y="2363724"/>
                  </a:lnTo>
                  <a:lnTo>
                    <a:pt x="2101596" y="1856232"/>
                  </a:lnTo>
                  <a:close/>
                </a:path>
                <a:path w="5779134" h="2364104">
                  <a:moveTo>
                    <a:pt x="3939540" y="845820"/>
                  </a:moveTo>
                  <a:lnTo>
                    <a:pt x="3677412" y="845820"/>
                  </a:lnTo>
                  <a:lnTo>
                    <a:pt x="3677412" y="2363724"/>
                  </a:lnTo>
                  <a:lnTo>
                    <a:pt x="3939540" y="2363724"/>
                  </a:lnTo>
                  <a:lnTo>
                    <a:pt x="3939540" y="845820"/>
                  </a:lnTo>
                  <a:close/>
                </a:path>
                <a:path w="5779134" h="2364104">
                  <a:moveTo>
                    <a:pt x="5779008" y="659892"/>
                  </a:moveTo>
                  <a:lnTo>
                    <a:pt x="5516880" y="659892"/>
                  </a:lnTo>
                  <a:lnTo>
                    <a:pt x="5516880" y="2363724"/>
                  </a:lnTo>
                  <a:lnTo>
                    <a:pt x="5779008" y="2363724"/>
                  </a:lnTo>
                  <a:lnTo>
                    <a:pt x="5779008" y="659892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807464" y="2991611"/>
              <a:ext cx="5781040" cy="1871980"/>
            </a:xfrm>
            <a:custGeom>
              <a:avLst/>
              <a:gdLst/>
              <a:ahLst/>
              <a:cxnLst/>
              <a:rect l="l" t="t" r="r" b="b"/>
              <a:pathLst>
                <a:path w="5781040" h="1871979">
                  <a:moveTo>
                    <a:pt x="263652" y="0"/>
                  </a:moveTo>
                  <a:lnTo>
                    <a:pt x="0" y="0"/>
                  </a:lnTo>
                  <a:lnTo>
                    <a:pt x="0" y="1871472"/>
                  </a:lnTo>
                  <a:lnTo>
                    <a:pt x="263652" y="1871472"/>
                  </a:lnTo>
                  <a:lnTo>
                    <a:pt x="263652" y="0"/>
                  </a:lnTo>
                  <a:close/>
                </a:path>
                <a:path w="5781040" h="1871979">
                  <a:moveTo>
                    <a:pt x="2103120" y="1438656"/>
                  </a:moveTo>
                  <a:lnTo>
                    <a:pt x="1839468" y="1438656"/>
                  </a:lnTo>
                  <a:lnTo>
                    <a:pt x="1839468" y="1871472"/>
                  </a:lnTo>
                  <a:lnTo>
                    <a:pt x="2103120" y="1871472"/>
                  </a:lnTo>
                  <a:lnTo>
                    <a:pt x="2103120" y="1438656"/>
                  </a:lnTo>
                  <a:close/>
                </a:path>
                <a:path w="5781040" h="1871979">
                  <a:moveTo>
                    <a:pt x="3941064" y="656844"/>
                  </a:moveTo>
                  <a:lnTo>
                    <a:pt x="3678936" y="656844"/>
                  </a:lnTo>
                  <a:lnTo>
                    <a:pt x="3678936" y="1871472"/>
                  </a:lnTo>
                  <a:lnTo>
                    <a:pt x="3941064" y="1871472"/>
                  </a:lnTo>
                  <a:lnTo>
                    <a:pt x="3941064" y="656844"/>
                  </a:lnTo>
                  <a:close/>
                </a:path>
                <a:path w="5781040" h="1871979">
                  <a:moveTo>
                    <a:pt x="5780532" y="269748"/>
                  </a:moveTo>
                  <a:lnTo>
                    <a:pt x="5518404" y="269748"/>
                  </a:lnTo>
                  <a:lnTo>
                    <a:pt x="5518404" y="1871472"/>
                  </a:lnTo>
                  <a:lnTo>
                    <a:pt x="5780532" y="1871472"/>
                  </a:lnTo>
                  <a:lnTo>
                    <a:pt x="5780532" y="269748"/>
                  </a:lnTo>
                  <a:close/>
                </a:path>
              </a:pathLst>
            </a:custGeom>
            <a:solidFill>
              <a:srgbClr val="3930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141220" y="2942843"/>
              <a:ext cx="5781040" cy="1920239"/>
            </a:xfrm>
            <a:custGeom>
              <a:avLst/>
              <a:gdLst/>
              <a:ahLst/>
              <a:cxnLst/>
              <a:rect l="l" t="t" r="r" b="b"/>
              <a:pathLst>
                <a:path w="5781040" h="1920239">
                  <a:moveTo>
                    <a:pt x="263652" y="0"/>
                  </a:moveTo>
                  <a:lnTo>
                    <a:pt x="0" y="0"/>
                  </a:lnTo>
                  <a:lnTo>
                    <a:pt x="0" y="1920240"/>
                  </a:lnTo>
                  <a:lnTo>
                    <a:pt x="263652" y="1920240"/>
                  </a:lnTo>
                  <a:lnTo>
                    <a:pt x="263652" y="0"/>
                  </a:lnTo>
                  <a:close/>
                </a:path>
                <a:path w="5781040" h="1920239">
                  <a:moveTo>
                    <a:pt x="2101596" y="1456944"/>
                  </a:moveTo>
                  <a:lnTo>
                    <a:pt x="1839468" y="1456944"/>
                  </a:lnTo>
                  <a:lnTo>
                    <a:pt x="1839468" y="1920240"/>
                  </a:lnTo>
                  <a:lnTo>
                    <a:pt x="2101596" y="1920240"/>
                  </a:lnTo>
                  <a:lnTo>
                    <a:pt x="2101596" y="1456944"/>
                  </a:lnTo>
                  <a:close/>
                </a:path>
                <a:path w="5781040" h="1920239">
                  <a:moveTo>
                    <a:pt x="3941064" y="608088"/>
                  </a:moveTo>
                  <a:lnTo>
                    <a:pt x="3678936" y="608088"/>
                  </a:lnTo>
                  <a:lnTo>
                    <a:pt x="3678936" y="1920240"/>
                  </a:lnTo>
                  <a:lnTo>
                    <a:pt x="3941064" y="1920240"/>
                  </a:lnTo>
                  <a:lnTo>
                    <a:pt x="3941064" y="608088"/>
                  </a:lnTo>
                  <a:close/>
                </a:path>
                <a:path w="5781040" h="1920239">
                  <a:moveTo>
                    <a:pt x="5780532" y="359664"/>
                  </a:moveTo>
                  <a:lnTo>
                    <a:pt x="5516880" y="359664"/>
                  </a:lnTo>
                  <a:lnTo>
                    <a:pt x="5516880" y="1920240"/>
                  </a:lnTo>
                  <a:lnTo>
                    <a:pt x="5780532" y="1920240"/>
                  </a:lnTo>
                  <a:lnTo>
                    <a:pt x="5780532" y="359664"/>
                  </a:lnTo>
                  <a:close/>
                </a:path>
              </a:pathLst>
            </a:custGeom>
            <a:solidFill>
              <a:srgbClr val="FF66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474976" y="3358895"/>
              <a:ext cx="5781040" cy="1504315"/>
            </a:xfrm>
            <a:custGeom>
              <a:avLst/>
              <a:gdLst/>
              <a:ahLst/>
              <a:cxnLst/>
              <a:rect l="l" t="t" r="r" b="b"/>
              <a:pathLst>
                <a:path w="5781040" h="1504314">
                  <a:moveTo>
                    <a:pt x="263652" y="0"/>
                  </a:moveTo>
                  <a:lnTo>
                    <a:pt x="0" y="0"/>
                  </a:lnTo>
                  <a:lnTo>
                    <a:pt x="0" y="1504188"/>
                  </a:lnTo>
                  <a:lnTo>
                    <a:pt x="263652" y="1504188"/>
                  </a:lnTo>
                  <a:lnTo>
                    <a:pt x="263652" y="0"/>
                  </a:lnTo>
                  <a:close/>
                </a:path>
                <a:path w="5781040" h="1504314">
                  <a:moveTo>
                    <a:pt x="2101596" y="995172"/>
                  </a:moveTo>
                  <a:lnTo>
                    <a:pt x="1839468" y="995172"/>
                  </a:lnTo>
                  <a:lnTo>
                    <a:pt x="1839468" y="1504188"/>
                  </a:lnTo>
                  <a:lnTo>
                    <a:pt x="2101596" y="1504188"/>
                  </a:lnTo>
                  <a:lnTo>
                    <a:pt x="2101596" y="995172"/>
                  </a:lnTo>
                  <a:close/>
                </a:path>
                <a:path w="5781040" h="1504314">
                  <a:moveTo>
                    <a:pt x="3941064" y="391668"/>
                  </a:moveTo>
                  <a:lnTo>
                    <a:pt x="3678936" y="391668"/>
                  </a:lnTo>
                  <a:lnTo>
                    <a:pt x="3678936" y="1504188"/>
                  </a:lnTo>
                  <a:lnTo>
                    <a:pt x="3941064" y="1504188"/>
                  </a:lnTo>
                  <a:lnTo>
                    <a:pt x="3941064" y="391668"/>
                  </a:lnTo>
                  <a:close/>
                </a:path>
                <a:path w="5781040" h="1504314">
                  <a:moveTo>
                    <a:pt x="5780532" y="19812"/>
                  </a:moveTo>
                  <a:lnTo>
                    <a:pt x="5516880" y="19812"/>
                  </a:lnTo>
                  <a:lnTo>
                    <a:pt x="5516880" y="1504188"/>
                  </a:lnTo>
                  <a:lnTo>
                    <a:pt x="5780532" y="1504188"/>
                  </a:lnTo>
                  <a:lnTo>
                    <a:pt x="5780532" y="19812"/>
                  </a:lnTo>
                  <a:close/>
                </a:path>
              </a:pathLst>
            </a:custGeom>
            <a:solidFill>
              <a:srgbClr val="3333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187196" y="4863083"/>
              <a:ext cx="7356475" cy="0"/>
            </a:xfrm>
            <a:custGeom>
              <a:avLst/>
              <a:gdLst/>
              <a:ahLst/>
              <a:cxnLst/>
              <a:rect l="l" t="t" r="r" b="b"/>
              <a:pathLst>
                <a:path w="7356475">
                  <a:moveTo>
                    <a:pt x="0" y="0"/>
                  </a:moveTo>
                  <a:lnTo>
                    <a:pt x="7356348" y="0"/>
                  </a:lnTo>
                </a:path>
              </a:pathLst>
            </a:custGeom>
            <a:ln w="9525">
              <a:solidFill>
                <a:srgbClr val="E7E7E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/>
          <p:nvPr/>
        </p:nvSpPr>
        <p:spPr>
          <a:xfrm>
            <a:off x="1187196" y="2186939"/>
            <a:ext cx="7356475" cy="0"/>
          </a:xfrm>
          <a:custGeom>
            <a:avLst/>
            <a:gdLst/>
            <a:ahLst/>
            <a:cxnLst/>
            <a:rect l="l" t="t" r="r" b="b"/>
            <a:pathLst>
              <a:path w="7356475">
                <a:moveTo>
                  <a:pt x="0" y="0"/>
                </a:moveTo>
                <a:lnTo>
                  <a:pt x="7356348" y="0"/>
                </a:lnTo>
              </a:path>
            </a:pathLst>
          </a:custGeom>
          <a:ln w="9525">
            <a:solidFill>
              <a:srgbClr val="E7E7E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576783" y="2078558"/>
            <a:ext cx="491490" cy="28695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R="6350" algn="r">
              <a:lnSpc>
                <a:spcPct val="100000"/>
              </a:lnSpc>
              <a:spcBef>
                <a:spcPts val="105"/>
              </a:spcBef>
            </a:pPr>
            <a:r>
              <a:rPr sz="1100" spc="-70" dirty="0">
                <a:solidFill>
                  <a:srgbClr val="969696"/>
                </a:solidFill>
                <a:latin typeface="Calibri"/>
                <a:cs typeface="Calibri"/>
              </a:rPr>
              <a:t>¥800,000</a:t>
            </a:r>
            <a:endParaRPr sz="1100">
              <a:latin typeface="Calibri"/>
              <a:cs typeface="Calibri"/>
            </a:endParaRPr>
          </a:p>
          <a:p>
            <a:pPr marR="6350" algn="r">
              <a:lnSpc>
                <a:spcPct val="100000"/>
              </a:lnSpc>
              <a:spcBef>
                <a:spcPts val="1315"/>
              </a:spcBef>
            </a:pPr>
            <a:r>
              <a:rPr sz="1100" spc="-70" dirty="0">
                <a:solidFill>
                  <a:srgbClr val="969696"/>
                </a:solidFill>
                <a:latin typeface="Calibri"/>
                <a:cs typeface="Calibri"/>
              </a:rPr>
              <a:t>¥700,000</a:t>
            </a:r>
            <a:endParaRPr sz="1100">
              <a:latin typeface="Calibri"/>
              <a:cs typeface="Calibri"/>
            </a:endParaRPr>
          </a:p>
          <a:p>
            <a:pPr marR="6350" algn="r">
              <a:lnSpc>
                <a:spcPct val="100000"/>
              </a:lnSpc>
              <a:spcBef>
                <a:spcPts val="1315"/>
              </a:spcBef>
            </a:pPr>
            <a:r>
              <a:rPr sz="1100" spc="-70" dirty="0">
                <a:solidFill>
                  <a:srgbClr val="969696"/>
                </a:solidFill>
                <a:latin typeface="Calibri"/>
                <a:cs typeface="Calibri"/>
              </a:rPr>
              <a:t>¥600,000</a:t>
            </a:r>
            <a:endParaRPr sz="1100">
              <a:latin typeface="Calibri"/>
              <a:cs typeface="Calibri"/>
            </a:endParaRPr>
          </a:p>
          <a:p>
            <a:pPr marR="6350" algn="r">
              <a:lnSpc>
                <a:spcPct val="100000"/>
              </a:lnSpc>
              <a:spcBef>
                <a:spcPts val="1310"/>
              </a:spcBef>
            </a:pPr>
            <a:r>
              <a:rPr sz="1100" spc="-70" dirty="0">
                <a:solidFill>
                  <a:srgbClr val="969696"/>
                </a:solidFill>
                <a:latin typeface="Calibri"/>
                <a:cs typeface="Calibri"/>
              </a:rPr>
              <a:t>¥500,000</a:t>
            </a:r>
            <a:endParaRPr sz="1100">
              <a:latin typeface="Calibri"/>
              <a:cs typeface="Calibri"/>
            </a:endParaRPr>
          </a:p>
          <a:p>
            <a:pPr marR="6350" algn="r">
              <a:lnSpc>
                <a:spcPct val="100000"/>
              </a:lnSpc>
              <a:spcBef>
                <a:spcPts val="1315"/>
              </a:spcBef>
            </a:pPr>
            <a:r>
              <a:rPr sz="1100" spc="-70" dirty="0">
                <a:solidFill>
                  <a:srgbClr val="969696"/>
                </a:solidFill>
                <a:latin typeface="Calibri"/>
                <a:cs typeface="Calibri"/>
              </a:rPr>
              <a:t>¥400,000</a:t>
            </a:r>
            <a:endParaRPr sz="1100">
              <a:latin typeface="Calibri"/>
              <a:cs typeface="Calibri"/>
            </a:endParaRPr>
          </a:p>
          <a:p>
            <a:pPr marR="6350" algn="r">
              <a:lnSpc>
                <a:spcPct val="100000"/>
              </a:lnSpc>
              <a:spcBef>
                <a:spcPts val="1310"/>
              </a:spcBef>
            </a:pPr>
            <a:r>
              <a:rPr sz="1100" spc="-70" dirty="0">
                <a:solidFill>
                  <a:srgbClr val="969696"/>
                </a:solidFill>
                <a:latin typeface="Calibri"/>
                <a:cs typeface="Calibri"/>
              </a:rPr>
              <a:t>¥300,000</a:t>
            </a:r>
            <a:endParaRPr sz="1100">
              <a:latin typeface="Calibri"/>
              <a:cs typeface="Calibri"/>
            </a:endParaRPr>
          </a:p>
          <a:p>
            <a:pPr marR="6350" algn="r">
              <a:lnSpc>
                <a:spcPct val="100000"/>
              </a:lnSpc>
              <a:spcBef>
                <a:spcPts val="1315"/>
              </a:spcBef>
            </a:pPr>
            <a:r>
              <a:rPr sz="1100" spc="-70" dirty="0">
                <a:solidFill>
                  <a:srgbClr val="969696"/>
                </a:solidFill>
                <a:latin typeface="Calibri"/>
                <a:cs typeface="Calibri"/>
              </a:rPr>
              <a:t>¥200,000</a:t>
            </a:r>
            <a:endParaRPr sz="1100">
              <a:latin typeface="Calibri"/>
              <a:cs typeface="Calibri"/>
            </a:endParaRPr>
          </a:p>
          <a:p>
            <a:pPr marR="6350" algn="r">
              <a:lnSpc>
                <a:spcPct val="100000"/>
              </a:lnSpc>
              <a:spcBef>
                <a:spcPts val="1315"/>
              </a:spcBef>
            </a:pPr>
            <a:r>
              <a:rPr sz="1100" spc="-70" dirty="0">
                <a:solidFill>
                  <a:srgbClr val="969696"/>
                </a:solidFill>
                <a:latin typeface="Calibri"/>
                <a:cs typeface="Calibri"/>
              </a:rPr>
              <a:t>¥100,000</a:t>
            </a:r>
            <a:endParaRPr sz="1100">
              <a:latin typeface="Calibri"/>
              <a:cs typeface="Calibri"/>
            </a:endParaRPr>
          </a:p>
          <a:p>
            <a:pPr marR="5080" algn="r">
              <a:lnSpc>
                <a:spcPct val="100000"/>
              </a:lnSpc>
              <a:spcBef>
                <a:spcPts val="1310"/>
              </a:spcBef>
            </a:pPr>
            <a:r>
              <a:rPr sz="1100" spc="-25" dirty="0">
                <a:solidFill>
                  <a:srgbClr val="969696"/>
                </a:solidFill>
                <a:latin typeface="Calibri"/>
                <a:cs typeface="Calibri"/>
              </a:rPr>
              <a:t>¥0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826514" y="4941189"/>
            <a:ext cx="56007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50" dirty="0">
                <a:solidFill>
                  <a:srgbClr val="969696"/>
                </a:solidFill>
                <a:latin typeface="Calibri"/>
                <a:cs typeface="Calibri"/>
              </a:rPr>
              <a:t>Capacitors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390892" y="4941189"/>
            <a:ext cx="467359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60" dirty="0">
                <a:solidFill>
                  <a:srgbClr val="969696"/>
                </a:solidFill>
                <a:latin typeface="Calibri"/>
                <a:cs typeface="Calibri"/>
              </a:rPr>
              <a:t>Modules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525139" y="1797176"/>
            <a:ext cx="2137410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spc="-80" dirty="0">
                <a:solidFill>
                  <a:srgbClr val="969696"/>
                </a:solidFill>
                <a:latin typeface="Calibri"/>
                <a:cs typeface="Calibri"/>
              </a:rPr>
              <a:t>$</a:t>
            </a:r>
            <a:r>
              <a:rPr sz="1300" spc="-5" dirty="0">
                <a:solidFill>
                  <a:srgbClr val="969696"/>
                </a:solidFill>
                <a:latin typeface="Calibri"/>
                <a:cs typeface="Calibri"/>
              </a:rPr>
              <a:t> </a:t>
            </a:r>
            <a:r>
              <a:rPr sz="1300" spc="-10" dirty="0">
                <a:solidFill>
                  <a:srgbClr val="969696"/>
                </a:solidFill>
                <a:latin typeface="Calibri"/>
                <a:cs typeface="Calibri"/>
              </a:rPr>
              <a:t>Sales</a:t>
            </a:r>
            <a:r>
              <a:rPr sz="1300" spc="5" dirty="0">
                <a:solidFill>
                  <a:srgbClr val="969696"/>
                </a:solidFill>
                <a:latin typeface="Calibri"/>
                <a:cs typeface="Calibri"/>
              </a:rPr>
              <a:t> </a:t>
            </a:r>
            <a:r>
              <a:rPr sz="1300" spc="-100" dirty="0">
                <a:solidFill>
                  <a:srgbClr val="969696"/>
                </a:solidFill>
                <a:latin typeface="Calibri"/>
                <a:cs typeface="Calibri"/>
              </a:rPr>
              <a:t>by</a:t>
            </a:r>
            <a:r>
              <a:rPr sz="1300" spc="-5" dirty="0">
                <a:solidFill>
                  <a:srgbClr val="969696"/>
                </a:solidFill>
                <a:latin typeface="Calibri"/>
                <a:cs typeface="Calibri"/>
              </a:rPr>
              <a:t> </a:t>
            </a:r>
            <a:r>
              <a:rPr sz="1300" spc="-95" dirty="0">
                <a:solidFill>
                  <a:srgbClr val="969696"/>
                </a:solidFill>
                <a:latin typeface="Calibri"/>
                <a:cs typeface="Calibri"/>
              </a:rPr>
              <a:t>product</a:t>
            </a:r>
            <a:r>
              <a:rPr sz="1300" spc="-25" dirty="0">
                <a:solidFill>
                  <a:srgbClr val="969696"/>
                </a:solidFill>
                <a:latin typeface="Calibri"/>
                <a:cs typeface="Calibri"/>
              </a:rPr>
              <a:t> </a:t>
            </a:r>
            <a:r>
              <a:rPr sz="1300" spc="-60" dirty="0">
                <a:solidFill>
                  <a:srgbClr val="969696"/>
                </a:solidFill>
                <a:latin typeface="Calibri"/>
                <a:cs typeface="Calibri"/>
              </a:rPr>
              <a:t>(millions</a:t>
            </a:r>
            <a:r>
              <a:rPr sz="1300" spc="35" dirty="0">
                <a:solidFill>
                  <a:srgbClr val="969696"/>
                </a:solidFill>
                <a:latin typeface="Calibri"/>
                <a:cs typeface="Calibri"/>
              </a:rPr>
              <a:t> </a:t>
            </a:r>
            <a:r>
              <a:rPr sz="1300" spc="-80" dirty="0">
                <a:solidFill>
                  <a:srgbClr val="969696"/>
                </a:solidFill>
                <a:latin typeface="Calibri"/>
                <a:cs typeface="Calibri"/>
              </a:rPr>
              <a:t>of</a:t>
            </a:r>
            <a:r>
              <a:rPr sz="1300" spc="-5" dirty="0">
                <a:solidFill>
                  <a:srgbClr val="969696"/>
                </a:solidFill>
                <a:latin typeface="Calibri"/>
                <a:cs typeface="Calibri"/>
              </a:rPr>
              <a:t> </a:t>
            </a:r>
            <a:r>
              <a:rPr sz="1300" spc="-50" dirty="0">
                <a:solidFill>
                  <a:srgbClr val="969696"/>
                </a:solidFill>
                <a:latin typeface="Calibri"/>
                <a:cs typeface="Calibri"/>
              </a:rPr>
              <a:t>yen)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3738371" y="5294376"/>
            <a:ext cx="79375" cy="78105"/>
          </a:xfrm>
          <a:custGeom>
            <a:avLst/>
            <a:gdLst/>
            <a:ahLst/>
            <a:cxnLst/>
            <a:rect l="l" t="t" r="r" b="b"/>
            <a:pathLst>
              <a:path w="79375" h="78104">
                <a:moveTo>
                  <a:pt x="79248" y="0"/>
                </a:moveTo>
                <a:lnTo>
                  <a:pt x="0" y="0"/>
                </a:lnTo>
                <a:lnTo>
                  <a:pt x="0" y="77724"/>
                </a:lnTo>
                <a:lnTo>
                  <a:pt x="79248" y="77724"/>
                </a:lnTo>
                <a:lnTo>
                  <a:pt x="79248" y="0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207764" y="5294376"/>
            <a:ext cx="78105" cy="78105"/>
          </a:xfrm>
          <a:custGeom>
            <a:avLst/>
            <a:gdLst/>
            <a:ahLst/>
            <a:cxnLst/>
            <a:rect l="l" t="t" r="r" b="b"/>
            <a:pathLst>
              <a:path w="78104" h="78104">
                <a:moveTo>
                  <a:pt x="77724" y="0"/>
                </a:moveTo>
                <a:lnTo>
                  <a:pt x="0" y="0"/>
                </a:lnTo>
                <a:lnTo>
                  <a:pt x="0" y="77724"/>
                </a:lnTo>
                <a:lnTo>
                  <a:pt x="77724" y="77724"/>
                </a:lnTo>
                <a:lnTo>
                  <a:pt x="77724" y="0"/>
                </a:lnTo>
                <a:close/>
              </a:path>
            </a:pathLst>
          </a:custGeom>
          <a:solidFill>
            <a:srgbClr val="39309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675632" y="5294376"/>
            <a:ext cx="78105" cy="78105"/>
          </a:xfrm>
          <a:custGeom>
            <a:avLst/>
            <a:gdLst/>
            <a:ahLst/>
            <a:cxnLst/>
            <a:rect l="l" t="t" r="r" b="b"/>
            <a:pathLst>
              <a:path w="78104" h="78104">
                <a:moveTo>
                  <a:pt x="77724" y="0"/>
                </a:moveTo>
                <a:lnTo>
                  <a:pt x="0" y="0"/>
                </a:lnTo>
                <a:lnTo>
                  <a:pt x="0" y="77724"/>
                </a:lnTo>
                <a:lnTo>
                  <a:pt x="77724" y="77724"/>
                </a:lnTo>
                <a:lnTo>
                  <a:pt x="77724" y="0"/>
                </a:lnTo>
                <a:close/>
              </a:path>
            </a:pathLst>
          </a:custGeom>
          <a:solidFill>
            <a:srgbClr val="FF66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143500" y="5294376"/>
            <a:ext cx="78105" cy="78105"/>
          </a:xfrm>
          <a:custGeom>
            <a:avLst/>
            <a:gdLst/>
            <a:ahLst/>
            <a:cxnLst/>
            <a:rect l="l" t="t" r="r" b="b"/>
            <a:pathLst>
              <a:path w="78104" h="78104">
                <a:moveTo>
                  <a:pt x="77724" y="0"/>
                </a:moveTo>
                <a:lnTo>
                  <a:pt x="0" y="0"/>
                </a:lnTo>
                <a:lnTo>
                  <a:pt x="0" y="77724"/>
                </a:lnTo>
                <a:lnTo>
                  <a:pt x="77724" y="77724"/>
                </a:lnTo>
                <a:lnTo>
                  <a:pt x="77724" y="0"/>
                </a:lnTo>
                <a:close/>
              </a:path>
            </a:pathLst>
          </a:custGeom>
          <a:solidFill>
            <a:srgbClr val="3333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3285871" y="4941189"/>
            <a:ext cx="2981325" cy="4787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029460" algn="l"/>
              </a:tabLst>
            </a:pPr>
            <a:r>
              <a:rPr sz="1100" spc="-55" dirty="0">
                <a:solidFill>
                  <a:srgbClr val="969696"/>
                </a:solidFill>
                <a:latin typeface="Calibri"/>
                <a:cs typeface="Calibri"/>
              </a:rPr>
              <a:t>Piezoelectric</a:t>
            </a:r>
            <a:r>
              <a:rPr sz="1100" spc="15" dirty="0">
                <a:solidFill>
                  <a:srgbClr val="969696"/>
                </a:solidFill>
                <a:latin typeface="Calibri"/>
                <a:cs typeface="Calibri"/>
              </a:rPr>
              <a:t> </a:t>
            </a:r>
            <a:r>
              <a:rPr sz="1100" spc="-10" dirty="0">
                <a:solidFill>
                  <a:srgbClr val="969696"/>
                </a:solidFill>
                <a:latin typeface="Calibri"/>
                <a:cs typeface="Calibri"/>
              </a:rPr>
              <a:t>Components</a:t>
            </a:r>
            <a:r>
              <a:rPr sz="1100" dirty="0">
                <a:solidFill>
                  <a:srgbClr val="969696"/>
                </a:solidFill>
                <a:latin typeface="Calibri"/>
                <a:cs typeface="Calibri"/>
              </a:rPr>
              <a:t>	</a:t>
            </a:r>
            <a:r>
              <a:rPr sz="1100" spc="-90" dirty="0">
                <a:solidFill>
                  <a:srgbClr val="969696"/>
                </a:solidFill>
                <a:latin typeface="Calibri"/>
                <a:cs typeface="Calibri"/>
              </a:rPr>
              <a:t>Other</a:t>
            </a:r>
            <a:r>
              <a:rPr sz="1100" spc="30" dirty="0">
                <a:solidFill>
                  <a:srgbClr val="969696"/>
                </a:solidFill>
                <a:latin typeface="Calibri"/>
                <a:cs typeface="Calibri"/>
              </a:rPr>
              <a:t> </a:t>
            </a:r>
            <a:r>
              <a:rPr sz="1100" spc="-75" dirty="0">
                <a:solidFill>
                  <a:srgbClr val="969696"/>
                </a:solidFill>
                <a:latin typeface="Calibri"/>
                <a:cs typeface="Calibri"/>
              </a:rPr>
              <a:t>Components</a:t>
            </a:r>
            <a:endParaRPr sz="1100">
              <a:latin typeface="Calibri"/>
              <a:cs typeface="Calibri"/>
            </a:endParaRPr>
          </a:p>
          <a:p>
            <a:pPr marL="565785">
              <a:lnSpc>
                <a:spcPct val="100000"/>
              </a:lnSpc>
              <a:spcBef>
                <a:spcPts val="925"/>
              </a:spcBef>
              <a:tabLst>
                <a:tab pos="1033780" algn="l"/>
                <a:tab pos="1502410" algn="l"/>
                <a:tab pos="1970405" algn="l"/>
              </a:tabLst>
            </a:pPr>
            <a:r>
              <a:rPr sz="1100" spc="-20" dirty="0">
                <a:solidFill>
                  <a:srgbClr val="969696"/>
                </a:solidFill>
                <a:latin typeface="Calibri"/>
                <a:cs typeface="Calibri"/>
              </a:rPr>
              <a:t>2021</a:t>
            </a:r>
            <a:r>
              <a:rPr sz="1100" dirty="0">
                <a:solidFill>
                  <a:srgbClr val="969696"/>
                </a:solidFill>
                <a:latin typeface="Calibri"/>
                <a:cs typeface="Calibri"/>
              </a:rPr>
              <a:t>	</a:t>
            </a:r>
            <a:r>
              <a:rPr sz="1100" spc="-20" dirty="0">
                <a:solidFill>
                  <a:srgbClr val="969696"/>
                </a:solidFill>
                <a:latin typeface="Calibri"/>
                <a:cs typeface="Calibri"/>
              </a:rPr>
              <a:t>2020</a:t>
            </a:r>
            <a:r>
              <a:rPr sz="1100" dirty="0">
                <a:solidFill>
                  <a:srgbClr val="969696"/>
                </a:solidFill>
                <a:latin typeface="Calibri"/>
                <a:cs typeface="Calibri"/>
              </a:rPr>
              <a:t>	</a:t>
            </a:r>
            <a:r>
              <a:rPr sz="1100" spc="-20" dirty="0">
                <a:solidFill>
                  <a:srgbClr val="969696"/>
                </a:solidFill>
                <a:latin typeface="Calibri"/>
                <a:cs typeface="Calibri"/>
              </a:rPr>
              <a:t>2019</a:t>
            </a:r>
            <a:r>
              <a:rPr sz="1100" dirty="0">
                <a:solidFill>
                  <a:srgbClr val="969696"/>
                </a:solidFill>
                <a:latin typeface="Calibri"/>
                <a:cs typeface="Calibri"/>
              </a:rPr>
              <a:t>	</a:t>
            </a:r>
            <a:r>
              <a:rPr sz="1100" spc="-20" dirty="0">
                <a:solidFill>
                  <a:srgbClr val="969696"/>
                </a:solidFill>
                <a:latin typeface="Calibri"/>
                <a:cs typeface="Calibri"/>
              </a:rPr>
              <a:t>2018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75056" y="6347218"/>
            <a:ext cx="1750695" cy="16256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sz="900" i="1" spc="-100" dirty="0">
                <a:solidFill>
                  <a:srgbClr val="5F5F5F"/>
                </a:solidFill>
                <a:latin typeface="Lucida Sans"/>
                <a:cs typeface="Lucida Sans"/>
              </a:rPr>
              <a:t>Source:</a:t>
            </a:r>
            <a:r>
              <a:rPr sz="900" i="1" spc="-65" dirty="0">
                <a:solidFill>
                  <a:srgbClr val="5F5F5F"/>
                </a:solidFill>
                <a:latin typeface="Lucida Sans"/>
                <a:cs typeface="Lucida Sans"/>
              </a:rPr>
              <a:t> </a:t>
            </a:r>
            <a:r>
              <a:rPr sz="900" i="1" spc="-95" dirty="0">
                <a:solidFill>
                  <a:srgbClr val="5F5F5F"/>
                </a:solidFill>
                <a:latin typeface="Lucida Sans"/>
                <a:cs typeface="Lucida Sans"/>
              </a:rPr>
              <a:t>Adapted</a:t>
            </a:r>
            <a:r>
              <a:rPr sz="900" i="1" spc="-80" dirty="0">
                <a:solidFill>
                  <a:srgbClr val="5F5F5F"/>
                </a:solidFill>
                <a:latin typeface="Lucida Sans"/>
                <a:cs typeface="Lucida Sans"/>
              </a:rPr>
              <a:t> </a:t>
            </a:r>
            <a:r>
              <a:rPr sz="900" i="1" spc="-120" dirty="0">
                <a:solidFill>
                  <a:srgbClr val="5F5F5F"/>
                </a:solidFill>
                <a:latin typeface="Lucida Sans"/>
                <a:cs typeface="Lucida Sans"/>
              </a:rPr>
              <a:t>from</a:t>
            </a:r>
            <a:r>
              <a:rPr sz="900" i="1" spc="-70" dirty="0">
                <a:solidFill>
                  <a:srgbClr val="5F5F5F"/>
                </a:solidFill>
                <a:latin typeface="Lucida Sans"/>
                <a:cs typeface="Lucida Sans"/>
              </a:rPr>
              <a:t> </a:t>
            </a:r>
            <a:r>
              <a:rPr sz="900" i="1" spc="-80" dirty="0">
                <a:solidFill>
                  <a:srgbClr val="5F5F5F"/>
                </a:solidFill>
                <a:latin typeface="Lucida Sans"/>
                <a:cs typeface="Lucida Sans"/>
              </a:rPr>
              <a:t>MuRata</a:t>
            </a:r>
            <a:r>
              <a:rPr sz="900" i="1" spc="-75" dirty="0">
                <a:solidFill>
                  <a:srgbClr val="5F5F5F"/>
                </a:solidFill>
                <a:latin typeface="Lucida Sans"/>
                <a:cs typeface="Lucida Sans"/>
              </a:rPr>
              <a:t> </a:t>
            </a:r>
            <a:r>
              <a:rPr sz="900" i="1" spc="-20" dirty="0">
                <a:solidFill>
                  <a:srgbClr val="5F5F5F"/>
                </a:solidFill>
                <a:latin typeface="Lucida Sans"/>
                <a:cs typeface="Lucida Sans"/>
              </a:rPr>
              <a:t>(2021)</a:t>
            </a:r>
            <a:endParaRPr sz="900">
              <a:latin typeface="Lucida Sans"/>
              <a:cs typeface="Lucida Sans"/>
            </a:endParaRPr>
          </a:p>
        </p:txBody>
      </p:sp>
      <p:sp>
        <p:nvSpPr>
          <p:cNvPr id="27" name="object 2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6347" rIns="0" bIns="0" rtlCol="0">
            <a:spAutoFit/>
          </a:bodyPr>
          <a:lstStyle/>
          <a:p>
            <a:pPr marL="2392045">
              <a:lnSpc>
                <a:spcPts val="1250"/>
              </a:lnSpc>
            </a:pPr>
            <a:fld id="{81D60167-4931-47E6-BA6A-407CBD079E47}" type="slidenum">
              <a:rPr spc="-25" dirty="0"/>
              <a:t>241</a:t>
            </a:fld>
            <a:endParaRPr spc="-25" dirty="0"/>
          </a:p>
        </p:txBody>
      </p:sp>
      <p:sp>
        <p:nvSpPr>
          <p:cNvPr id="28" name="object 2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/>
              <a:t>©</a:t>
            </a:r>
            <a:r>
              <a:rPr spc="-15" dirty="0"/>
              <a:t> </a:t>
            </a:r>
            <a:r>
              <a:rPr dirty="0"/>
              <a:t>The</a:t>
            </a:r>
            <a:r>
              <a:rPr spc="-30" dirty="0"/>
              <a:t> </a:t>
            </a:r>
            <a:r>
              <a:rPr dirty="0"/>
              <a:t>KPI</a:t>
            </a:r>
            <a:r>
              <a:rPr spc="-5" dirty="0"/>
              <a:t> </a:t>
            </a:r>
            <a:r>
              <a:rPr dirty="0"/>
              <a:t>Institute</a:t>
            </a:r>
            <a:r>
              <a:rPr spc="-20" dirty="0"/>
              <a:t> 2023</a:t>
            </a:r>
          </a:p>
        </p:txBody>
      </p:sp>
      <p:sp>
        <p:nvSpPr>
          <p:cNvPr id="25" name="object 25"/>
          <p:cNvSpPr txBox="1"/>
          <p:nvPr/>
        </p:nvSpPr>
        <p:spPr>
          <a:xfrm>
            <a:off x="847445" y="5700166"/>
            <a:ext cx="7830184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5" dirty="0">
                <a:solidFill>
                  <a:srgbClr val="5F5F5F"/>
                </a:solidFill>
                <a:latin typeface="Tahoma"/>
                <a:cs typeface="Tahoma"/>
              </a:rPr>
              <a:t>Too</a:t>
            </a:r>
            <a:r>
              <a:rPr sz="1600" spc="-15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45" dirty="0">
                <a:solidFill>
                  <a:srgbClr val="5F5F5F"/>
                </a:solidFill>
                <a:latin typeface="Tahoma"/>
                <a:cs typeface="Tahoma"/>
              </a:rPr>
              <a:t>much</a:t>
            </a:r>
            <a:r>
              <a:rPr sz="1600" spc="-16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0" dirty="0">
                <a:solidFill>
                  <a:srgbClr val="5F5F5F"/>
                </a:solidFill>
                <a:latin typeface="Tahoma"/>
                <a:cs typeface="Tahoma"/>
              </a:rPr>
              <a:t>information</a:t>
            </a:r>
            <a:r>
              <a:rPr sz="1600" spc="-16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35" dirty="0">
                <a:solidFill>
                  <a:srgbClr val="5F5F5F"/>
                </a:solidFill>
                <a:latin typeface="Tahoma"/>
                <a:cs typeface="Tahoma"/>
              </a:rPr>
              <a:t>on</a:t>
            </a:r>
            <a:r>
              <a:rPr sz="1600" spc="-15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35" dirty="0">
                <a:solidFill>
                  <a:srgbClr val="5F5F5F"/>
                </a:solidFill>
                <a:latin typeface="Tahoma"/>
                <a:cs typeface="Tahoma"/>
              </a:rPr>
              <a:t>one</a:t>
            </a:r>
            <a:r>
              <a:rPr sz="1600" spc="-16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40" dirty="0">
                <a:solidFill>
                  <a:srgbClr val="5F5F5F"/>
                </a:solidFill>
                <a:latin typeface="Tahoma"/>
                <a:cs typeface="Tahoma"/>
              </a:rPr>
              <a:t>graph</a:t>
            </a:r>
            <a:r>
              <a:rPr sz="1600" spc="-15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5" dirty="0">
                <a:solidFill>
                  <a:srgbClr val="5F5F5F"/>
                </a:solidFill>
                <a:latin typeface="Tahoma"/>
                <a:cs typeface="Tahoma"/>
              </a:rPr>
              <a:t>creates</a:t>
            </a:r>
            <a:r>
              <a:rPr sz="1600" spc="-15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5" dirty="0">
                <a:solidFill>
                  <a:srgbClr val="5F5F5F"/>
                </a:solidFill>
                <a:latin typeface="Tahoma"/>
                <a:cs typeface="Tahoma"/>
              </a:rPr>
              <a:t>confusion</a:t>
            </a:r>
            <a:r>
              <a:rPr sz="1600" spc="-18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40" dirty="0">
                <a:solidFill>
                  <a:srgbClr val="5F5F5F"/>
                </a:solidFill>
                <a:latin typeface="Tahoma"/>
                <a:cs typeface="Tahoma"/>
              </a:rPr>
              <a:t>and</a:t>
            </a:r>
            <a:r>
              <a:rPr sz="1600" spc="-15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0" dirty="0">
                <a:solidFill>
                  <a:srgbClr val="5F5F5F"/>
                </a:solidFill>
                <a:latin typeface="Tahoma"/>
                <a:cs typeface="Tahoma"/>
              </a:rPr>
              <a:t>relevant</a:t>
            </a:r>
            <a:r>
              <a:rPr sz="1600" spc="-17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40" dirty="0">
                <a:solidFill>
                  <a:srgbClr val="5F5F5F"/>
                </a:solidFill>
                <a:latin typeface="Tahoma"/>
                <a:cs typeface="Tahoma"/>
              </a:rPr>
              <a:t>data</a:t>
            </a:r>
            <a:r>
              <a:rPr sz="1600" spc="-15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is</a:t>
            </a:r>
            <a:r>
              <a:rPr sz="1600" spc="-16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35" dirty="0">
                <a:solidFill>
                  <a:srgbClr val="5F5F5F"/>
                </a:solidFill>
                <a:latin typeface="Tahoma"/>
                <a:cs typeface="Tahoma"/>
              </a:rPr>
              <a:t>no</a:t>
            </a:r>
            <a:r>
              <a:rPr sz="1600" spc="-15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0" dirty="0">
                <a:solidFill>
                  <a:srgbClr val="5F5F5F"/>
                </a:solidFill>
                <a:latin typeface="Tahoma"/>
                <a:cs typeface="Tahoma"/>
              </a:rPr>
              <a:t>longer</a:t>
            </a:r>
            <a:r>
              <a:rPr sz="1600" spc="-15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visible.</a:t>
            </a:r>
            <a:endParaRPr sz="16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5803" y="661796"/>
            <a:ext cx="63163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240" dirty="0"/>
              <a:t>USABILITY</a:t>
            </a:r>
            <a:r>
              <a:rPr spc="25" dirty="0"/>
              <a:t> </a:t>
            </a:r>
            <a:r>
              <a:rPr spc="185" dirty="0"/>
              <a:t>IN</a:t>
            </a:r>
            <a:r>
              <a:rPr spc="5" dirty="0"/>
              <a:t> </a:t>
            </a:r>
            <a:r>
              <a:rPr spc="265" dirty="0"/>
              <a:t>TERMS</a:t>
            </a:r>
            <a:r>
              <a:rPr spc="15" dirty="0"/>
              <a:t> </a:t>
            </a:r>
            <a:r>
              <a:rPr spc="130" dirty="0"/>
              <a:t>OF</a:t>
            </a:r>
            <a:r>
              <a:rPr dirty="0"/>
              <a:t> </a:t>
            </a:r>
            <a:r>
              <a:rPr spc="175" dirty="0"/>
              <a:t>VISUAL</a:t>
            </a:r>
            <a:r>
              <a:rPr spc="15" dirty="0"/>
              <a:t> </a:t>
            </a:r>
            <a:r>
              <a:rPr spc="140" dirty="0"/>
              <a:t>DESIGN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55803" y="1138809"/>
            <a:ext cx="21983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5F5F5F"/>
                </a:solidFill>
                <a:latin typeface="Tahoma"/>
                <a:cs typeface="Tahoma"/>
              </a:rPr>
              <a:t>Avoid</a:t>
            </a:r>
            <a:r>
              <a:rPr sz="1800" spc="-16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10" dirty="0">
                <a:solidFill>
                  <a:srgbClr val="5F5F5F"/>
                </a:solidFill>
                <a:latin typeface="Tahoma"/>
                <a:cs typeface="Tahoma"/>
              </a:rPr>
              <a:t>crowded</a:t>
            </a:r>
            <a:r>
              <a:rPr sz="1800" spc="-16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20" dirty="0">
                <a:solidFill>
                  <a:srgbClr val="5F5F5F"/>
                </a:solidFill>
                <a:latin typeface="Tahoma"/>
                <a:cs typeface="Tahoma"/>
              </a:rPr>
              <a:t>graphs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25653" y="6313119"/>
            <a:ext cx="193103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i="1" spc="-105" dirty="0">
                <a:solidFill>
                  <a:srgbClr val="5F5F5F"/>
                </a:solidFill>
                <a:latin typeface="Lucida Sans"/>
                <a:cs typeface="Lucida Sans"/>
              </a:rPr>
              <a:t>Source:</a:t>
            </a:r>
            <a:r>
              <a:rPr sz="1000" i="1" spc="-70" dirty="0">
                <a:solidFill>
                  <a:srgbClr val="5F5F5F"/>
                </a:solidFill>
                <a:latin typeface="Lucida Sans"/>
                <a:cs typeface="Lucida Sans"/>
              </a:rPr>
              <a:t> </a:t>
            </a:r>
            <a:r>
              <a:rPr sz="1000" i="1" spc="-110" dirty="0">
                <a:solidFill>
                  <a:srgbClr val="5F5F5F"/>
                </a:solidFill>
                <a:latin typeface="Lucida Sans"/>
                <a:cs typeface="Lucida Sans"/>
              </a:rPr>
              <a:t>Adapted</a:t>
            </a:r>
            <a:r>
              <a:rPr sz="1000" i="1" spc="-70" dirty="0">
                <a:solidFill>
                  <a:srgbClr val="5F5F5F"/>
                </a:solidFill>
                <a:latin typeface="Lucida Sans"/>
                <a:cs typeface="Lucida Sans"/>
              </a:rPr>
              <a:t> </a:t>
            </a:r>
            <a:r>
              <a:rPr sz="1000" i="1" spc="-135" dirty="0">
                <a:solidFill>
                  <a:srgbClr val="5F5F5F"/>
                </a:solidFill>
                <a:latin typeface="Lucida Sans"/>
                <a:cs typeface="Lucida Sans"/>
              </a:rPr>
              <a:t>from</a:t>
            </a:r>
            <a:r>
              <a:rPr sz="1000" i="1" spc="-70" dirty="0">
                <a:solidFill>
                  <a:srgbClr val="5F5F5F"/>
                </a:solidFill>
                <a:latin typeface="Lucida Sans"/>
                <a:cs typeface="Lucida Sans"/>
              </a:rPr>
              <a:t> </a:t>
            </a:r>
            <a:r>
              <a:rPr sz="1000" i="1" spc="-95" dirty="0">
                <a:solidFill>
                  <a:srgbClr val="5F5F5F"/>
                </a:solidFill>
                <a:latin typeface="Lucida Sans"/>
                <a:cs typeface="Lucida Sans"/>
              </a:rPr>
              <a:t>MuRata</a:t>
            </a:r>
            <a:r>
              <a:rPr sz="1000" i="1" spc="-75" dirty="0">
                <a:solidFill>
                  <a:srgbClr val="5F5F5F"/>
                </a:solidFill>
                <a:latin typeface="Lucida Sans"/>
                <a:cs typeface="Lucida Sans"/>
              </a:rPr>
              <a:t> </a:t>
            </a:r>
            <a:r>
              <a:rPr sz="1000" i="1" spc="-35" dirty="0">
                <a:solidFill>
                  <a:srgbClr val="5F5F5F"/>
                </a:solidFill>
                <a:latin typeface="Lucida Sans"/>
                <a:cs typeface="Lucida Sans"/>
              </a:rPr>
              <a:t>(2021)</a:t>
            </a:r>
            <a:endParaRPr sz="1000">
              <a:latin typeface="Lucida Sans"/>
              <a:cs typeface="Lucida Sans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633983" y="2084832"/>
            <a:ext cx="3362325" cy="1268095"/>
            <a:chOff x="633983" y="2084832"/>
            <a:chExt cx="3362325" cy="1268095"/>
          </a:xfrm>
        </p:grpSpPr>
        <p:sp>
          <p:nvSpPr>
            <p:cNvPr id="6" name="object 6"/>
            <p:cNvSpPr/>
            <p:nvPr/>
          </p:nvSpPr>
          <p:spPr>
            <a:xfrm>
              <a:off x="633983" y="2247900"/>
              <a:ext cx="3362325" cy="821690"/>
            </a:xfrm>
            <a:custGeom>
              <a:avLst/>
              <a:gdLst/>
              <a:ahLst/>
              <a:cxnLst/>
              <a:rect l="l" t="t" r="r" b="b"/>
              <a:pathLst>
                <a:path w="3362325" h="821689">
                  <a:moveTo>
                    <a:pt x="0" y="821436"/>
                  </a:moveTo>
                  <a:lnTo>
                    <a:pt x="3361943" y="821436"/>
                  </a:lnTo>
                </a:path>
                <a:path w="3362325" h="821689">
                  <a:moveTo>
                    <a:pt x="0" y="548639"/>
                  </a:moveTo>
                  <a:lnTo>
                    <a:pt x="3361943" y="548639"/>
                  </a:lnTo>
                </a:path>
                <a:path w="3362325" h="821689">
                  <a:moveTo>
                    <a:pt x="0" y="274320"/>
                  </a:moveTo>
                  <a:lnTo>
                    <a:pt x="3361943" y="274320"/>
                  </a:lnTo>
                </a:path>
                <a:path w="3362325" h="821689">
                  <a:moveTo>
                    <a:pt x="0" y="0"/>
                  </a:moveTo>
                  <a:lnTo>
                    <a:pt x="3361943" y="0"/>
                  </a:lnTo>
                </a:path>
              </a:pathLst>
            </a:custGeom>
            <a:ln w="9525">
              <a:solidFill>
                <a:srgbClr val="E7E7E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29583" y="2374379"/>
              <a:ext cx="312458" cy="97842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8199" y="2084832"/>
              <a:ext cx="2331720" cy="1267967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3555491" y="2400300"/>
              <a:ext cx="210820" cy="943610"/>
            </a:xfrm>
            <a:custGeom>
              <a:avLst/>
              <a:gdLst/>
              <a:ahLst/>
              <a:cxnLst/>
              <a:rect l="l" t="t" r="r" b="b"/>
              <a:pathLst>
                <a:path w="210820" h="943610">
                  <a:moveTo>
                    <a:pt x="210312" y="0"/>
                  </a:moveTo>
                  <a:lnTo>
                    <a:pt x="0" y="0"/>
                  </a:lnTo>
                  <a:lnTo>
                    <a:pt x="0" y="943355"/>
                  </a:lnTo>
                  <a:lnTo>
                    <a:pt x="210312" y="943355"/>
                  </a:lnTo>
                  <a:lnTo>
                    <a:pt x="210312" y="0"/>
                  </a:lnTo>
                  <a:close/>
                </a:path>
              </a:pathLst>
            </a:custGeom>
            <a:solidFill>
              <a:srgbClr val="3333FF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864108" y="2110739"/>
              <a:ext cx="2230120" cy="1233170"/>
            </a:xfrm>
            <a:custGeom>
              <a:avLst/>
              <a:gdLst/>
              <a:ahLst/>
              <a:cxnLst/>
              <a:rect l="l" t="t" r="r" b="b"/>
              <a:pathLst>
                <a:path w="2230120" h="1233170">
                  <a:moveTo>
                    <a:pt x="211836" y="0"/>
                  </a:moveTo>
                  <a:lnTo>
                    <a:pt x="0" y="0"/>
                  </a:lnTo>
                  <a:lnTo>
                    <a:pt x="0" y="1232916"/>
                  </a:lnTo>
                  <a:lnTo>
                    <a:pt x="211836" y="1232916"/>
                  </a:lnTo>
                  <a:lnTo>
                    <a:pt x="211836" y="0"/>
                  </a:lnTo>
                  <a:close/>
                </a:path>
                <a:path w="2230120" h="1233170">
                  <a:moveTo>
                    <a:pt x="883920" y="816864"/>
                  </a:moveTo>
                  <a:lnTo>
                    <a:pt x="673608" y="816864"/>
                  </a:lnTo>
                  <a:lnTo>
                    <a:pt x="673608" y="1232916"/>
                  </a:lnTo>
                  <a:lnTo>
                    <a:pt x="883920" y="1232916"/>
                  </a:lnTo>
                  <a:lnTo>
                    <a:pt x="883920" y="816864"/>
                  </a:lnTo>
                  <a:close/>
                </a:path>
                <a:path w="2230120" h="1233170">
                  <a:moveTo>
                    <a:pt x="1556004" y="323088"/>
                  </a:moveTo>
                  <a:lnTo>
                    <a:pt x="1345692" y="323088"/>
                  </a:lnTo>
                  <a:lnTo>
                    <a:pt x="1345692" y="1232916"/>
                  </a:lnTo>
                  <a:lnTo>
                    <a:pt x="1556004" y="1232916"/>
                  </a:lnTo>
                  <a:lnTo>
                    <a:pt x="1556004" y="323088"/>
                  </a:lnTo>
                  <a:close/>
                </a:path>
                <a:path w="2230120" h="1233170">
                  <a:moveTo>
                    <a:pt x="2229612" y="16764"/>
                  </a:moveTo>
                  <a:lnTo>
                    <a:pt x="2017776" y="16764"/>
                  </a:lnTo>
                  <a:lnTo>
                    <a:pt x="2017776" y="1232916"/>
                  </a:lnTo>
                  <a:lnTo>
                    <a:pt x="2229612" y="1232916"/>
                  </a:lnTo>
                  <a:lnTo>
                    <a:pt x="2229612" y="16764"/>
                  </a:lnTo>
                  <a:close/>
                </a:path>
              </a:pathLst>
            </a:custGeom>
            <a:solidFill>
              <a:srgbClr val="3333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33983" y="3343656"/>
              <a:ext cx="3362325" cy="0"/>
            </a:xfrm>
            <a:custGeom>
              <a:avLst/>
              <a:gdLst/>
              <a:ahLst/>
              <a:cxnLst/>
              <a:rect l="l" t="t" r="r" b="b"/>
              <a:pathLst>
                <a:path w="3362325">
                  <a:moveTo>
                    <a:pt x="0" y="0"/>
                  </a:moveTo>
                  <a:lnTo>
                    <a:pt x="3361943" y="0"/>
                  </a:lnTo>
                </a:path>
              </a:pathLst>
            </a:custGeom>
            <a:ln w="9525">
              <a:solidFill>
                <a:srgbClr val="E7E7E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970025" y="2263902"/>
              <a:ext cx="2689860" cy="0"/>
            </a:xfrm>
            <a:custGeom>
              <a:avLst/>
              <a:gdLst/>
              <a:ahLst/>
              <a:cxnLst/>
              <a:rect l="l" t="t" r="r" b="b"/>
              <a:pathLst>
                <a:path w="2689860">
                  <a:moveTo>
                    <a:pt x="0" y="0"/>
                  </a:moveTo>
                  <a:lnTo>
                    <a:pt x="672084" y="0"/>
                  </a:lnTo>
                  <a:lnTo>
                    <a:pt x="1345692" y="0"/>
                  </a:lnTo>
                  <a:lnTo>
                    <a:pt x="2017776" y="0"/>
                  </a:lnTo>
                  <a:lnTo>
                    <a:pt x="2689860" y="0"/>
                  </a:lnTo>
                </a:path>
              </a:pathLst>
            </a:custGeom>
            <a:ln w="28575">
              <a:solidFill>
                <a:srgbClr val="5F5F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/>
          <p:nvPr/>
        </p:nvSpPr>
        <p:spPr>
          <a:xfrm>
            <a:off x="633983" y="1973579"/>
            <a:ext cx="3362325" cy="0"/>
          </a:xfrm>
          <a:custGeom>
            <a:avLst/>
            <a:gdLst/>
            <a:ahLst/>
            <a:cxnLst/>
            <a:rect l="l" t="t" r="r" b="b"/>
            <a:pathLst>
              <a:path w="3362325">
                <a:moveTo>
                  <a:pt x="0" y="0"/>
                </a:moveTo>
                <a:lnTo>
                  <a:pt x="3361943" y="0"/>
                </a:lnTo>
              </a:path>
            </a:pathLst>
          </a:custGeom>
          <a:ln w="9525">
            <a:solidFill>
              <a:srgbClr val="E7E7E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461873" y="3252978"/>
            <a:ext cx="7620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0" dirty="0">
                <a:solidFill>
                  <a:srgbClr val="464646"/>
                </a:solidFill>
                <a:latin typeface="Calibri"/>
                <a:cs typeface="Calibri"/>
              </a:rPr>
              <a:t>0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82676" y="2978911"/>
            <a:ext cx="35496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40" dirty="0">
                <a:solidFill>
                  <a:srgbClr val="464646"/>
                </a:solidFill>
                <a:latin typeface="Calibri"/>
                <a:cs typeface="Calibri"/>
              </a:rPr>
              <a:t>100,000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82676" y="2704591"/>
            <a:ext cx="35496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40" dirty="0">
                <a:solidFill>
                  <a:srgbClr val="464646"/>
                </a:solidFill>
                <a:latin typeface="Calibri"/>
                <a:cs typeface="Calibri"/>
              </a:rPr>
              <a:t>200,000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82676" y="2430526"/>
            <a:ext cx="35496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40" dirty="0">
                <a:solidFill>
                  <a:srgbClr val="464646"/>
                </a:solidFill>
                <a:latin typeface="Calibri"/>
                <a:cs typeface="Calibri"/>
              </a:rPr>
              <a:t>300,000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82676" y="2156205"/>
            <a:ext cx="35496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40" dirty="0">
                <a:solidFill>
                  <a:srgbClr val="464646"/>
                </a:solidFill>
                <a:latin typeface="Calibri"/>
                <a:cs typeface="Calibri"/>
              </a:rPr>
              <a:t>400,000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82676" y="1881581"/>
            <a:ext cx="355600" cy="163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45" dirty="0">
                <a:solidFill>
                  <a:srgbClr val="464646"/>
                </a:solidFill>
                <a:latin typeface="Calibri"/>
                <a:cs typeface="Calibri"/>
              </a:rPr>
              <a:t>500,000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38327" y="3405885"/>
            <a:ext cx="46291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40" dirty="0">
                <a:solidFill>
                  <a:srgbClr val="464646"/>
                </a:solidFill>
                <a:latin typeface="Calibri"/>
                <a:cs typeface="Calibri"/>
              </a:rPr>
              <a:t>Capacitors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369822" y="3405885"/>
            <a:ext cx="545465" cy="304800"/>
          </a:xfrm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15240" marR="5080" indent="-3175">
              <a:lnSpc>
                <a:spcPct val="103299"/>
              </a:lnSpc>
              <a:spcBef>
                <a:spcPts val="65"/>
              </a:spcBef>
            </a:pPr>
            <a:r>
              <a:rPr sz="900" spc="-50" dirty="0">
                <a:solidFill>
                  <a:srgbClr val="464646"/>
                </a:solidFill>
                <a:latin typeface="Calibri"/>
                <a:cs typeface="Calibri"/>
              </a:rPr>
              <a:t>Piezoelectric</a:t>
            </a:r>
            <a:r>
              <a:rPr sz="900" spc="500" dirty="0">
                <a:solidFill>
                  <a:srgbClr val="464646"/>
                </a:solidFill>
                <a:latin typeface="Calibri"/>
                <a:cs typeface="Calibri"/>
              </a:rPr>
              <a:t> </a:t>
            </a:r>
            <a:r>
              <a:rPr sz="900" spc="-70" dirty="0">
                <a:solidFill>
                  <a:srgbClr val="464646"/>
                </a:solidFill>
                <a:latin typeface="Calibri"/>
                <a:cs typeface="Calibri"/>
              </a:rPr>
              <a:t>Components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045589" y="3405885"/>
            <a:ext cx="539115" cy="304800"/>
          </a:xfrm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12700" marR="5080" indent="142875">
              <a:lnSpc>
                <a:spcPct val="103299"/>
              </a:lnSpc>
              <a:spcBef>
                <a:spcPts val="65"/>
              </a:spcBef>
            </a:pPr>
            <a:r>
              <a:rPr sz="900" spc="-10" dirty="0">
                <a:solidFill>
                  <a:srgbClr val="464646"/>
                </a:solidFill>
                <a:latin typeface="Calibri"/>
                <a:cs typeface="Calibri"/>
              </a:rPr>
              <a:t>Other</a:t>
            </a:r>
            <a:r>
              <a:rPr sz="900" spc="500" dirty="0">
                <a:solidFill>
                  <a:srgbClr val="464646"/>
                </a:solidFill>
                <a:latin typeface="Calibri"/>
                <a:cs typeface="Calibri"/>
              </a:rPr>
              <a:t> </a:t>
            </a:r>
            <a:r>
              <a:rPr sz="900" spc="-75" dirty="0">
                <a:solidFill>
                  <a:srgbClr val="464646"/>
                </a:solidFill>
                <a:latin typeface="Calibri"/>
                <a:cs typeface="Calibri"/>
              </a:rPr>
              <a:t>Components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794507" y="3405885"/>
            <a:ext cx="38671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5" dirty="0">
                <a:solidFill>
                  <a:srgbClr val="464646"/>
                </a:solidFill>
                <a:latin typeface="Calibri"/>
                <a:cs typeface="Calibri"/>
              </a:rPr>
              <a:t>Modules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375152" y="3405885"/>
            <a:ext cx="57086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5" dirty="0">
                <a:solidFill>
                  <a:srgbClr val="464646"/>
                </a:solidFill>
                <a:latin typeface="Calibri"/>
                <a:cs typeface="Calibri"/>
              </a:rPr>
              <a:t>Average</a:t>
            </a:r>
            <a:r>
              <a:rPr sz="900" spc="55" dirty="0">
                <a:solidFill>
                  <a:srgbClr val="464646"/>
                </a:solidFill>
                <a:latin typeface="Calibri"/>
                <a:cs typeface="Calibri"/>
              </a:rPr>
              <a:t> </a:t>
            </a:r>
            <a:r>
              <a:rPr sz="900" spc="-40" dirty="0">
                <a:solidFill>
                  <a:srgbClr val="464646"/>
                </a:solidFill>
                <a:latin typeface="Calibri"/>
                <a:cs typeface="Calibri"/>
              </a:rPr>
              <a:t>year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953514" y="1578686"/>
            <a:ext cx="34290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75" dirty="0">
                <a:solidFill>
                  <a:srgbClr val="464646"/>
                </a:solidFill>
                <a:latin typeface="Calibri"/>
                <a:cs typeface="Calibri"/>
              </a:rPr>
              <a:t>2018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5280659" y="2136457"/>
            <a:ext cx="3362325" cy="1189355"/>
            <a:chOff x="5280659" y="2136457"/>
            <a:chExt cx="3362325" cy="1189355"/>
          </a:xfrm>
        </p:grpSpPr>
        <p:sp>
          <p:nvSpPr>
            <p:cNvPr id="27" name="object 27"/>
            <p:cNvSpPr/>
            <p:nvPr/>
          </p:nvSpPr>
          <p:spPr>
            <a:xfrm>
              <a:off x="5280659" y="2141220"/>
              <a:ext cx="3362325" cy="980440"/>
            </a:xfrm>
            <a:custGeom>
              <a:avLst/>
              <a:gdLst/>
              <a:ahLst/>
              <a:cxnLst/>
              <a:rect l="l" t="t" r="r" b="b"/>
              <a:pathLst>
                <a:path w="3362325" h="980439">
                  <a:moveTo>
                    <a:pt x="0" y="979931"/>
                  </a:moveTo>
                  <a:lnTo>
                    <a:pt x="3361943" y="979931"/>
                  </a:lnTo>
                </a:path>
                <a:path w="3362325" h="980439">
                  <a:moveTo>
                    <a:pt x="0" y="783335"/>
                  </a:moveTo>
                  <a:lnTo>
                    <a:pt x="3361943" y="783335"/>
                  </a:lnTo>
                </a:path>
                <a:path w="3362325" h="980439">
                  <a:moveTo>
                    <a:pt x="0" y="588263"/>
                  </a:moveTo>
                  <a:lnTo>
                    <a:pt x="3361943" y="588263"/>
                  </a:lnTo>
                </a:path>
                <a:path w="3362325" h="980439">
                  <a:moveTo>
                    <a:pt x="0" y="391667"/>
                  </a:moveTo>
                  <a:lnTo>
                    <a:pt x="3361943" y="391667"/>
                  </a:lnTo>
                </a:path>
                <a:path w="3362325" h="980439">
                  <a:moveTo>
                    <a:pt x="0" y="196595"/>
                  </a:moveTo>
                  <a:lnTo>
                    <a:pt x="3361943" y="196595"/>
                  </a:lnTo>
                </a:path>
                <a:path w="3362325" h="980439">
                  <a:moveTo>
                    <a:pt x="0" y="0"/>
                  </a:moveTo>
                  <a:lnTo>
                    <a:pt x="3361943" y="0"/>
                  </a:lnTo>
                </a:path>
              </a:pathLst>
            </a:custGeom>
            <a:ln w="9525">
              <a:solidFill>
                <a:srgbClr val="E7E7E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174735" y="2520683"/>
              <a:ext cx="313969" cy="804684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84875" y="2165591"/>
              <a:ext cx="2330196" cy="1159776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8200643" y="2546604"/>
              <a:ext cx="212090" cy="769620"/>
            </a:xfrm>
            <a:custGeom>
              <a:avLst/>
              <a:gdLst/>
              <a:ahLst/>
              <a:cxnLst/>
              <a:rect l="l" t="t" r="r" b="b"/>
              <a:pathLst>
                <a:path w="212090" h="769620">
                  <a:moveTo>
                    <a:pt x="211835" y="0"/>
                  </a:moveTo>
                  <a:lnTo>
                    <a:pt x="0" y="0"/>
                  </a:lnTo>
                  <a:lnTo>
                    <a:pt x="0" y="769620"/>
                  </a:lnTo>
                  <a:lnTo>
                    <a:pt x="211835" y="769620"/>
                  </a:lnTo>
                  <a:lnTo>
                    <a:pt x="211835" y="0"/>
                  </a:lnTo>
                  <a:close/>
                </a:path>
              </a:pathLst>
            </a:custGeom>
            <a:solidFill>
              <a:srgbClr val="FFC000">
                <a:alpha val="69802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5510784" y="2191511"/>
              <a:ext cx="2228215" cy="1125220"/>
            </a:xfrm>
            <a:custGeom>
              <a:avLst/>
              <a:gdLst/>
              <a:ahLst/>
              <a:cxnLst/>
              <a:rect l="l" t="t" r="r" b="b"/>
              <a:pathLst>
                <a:path w="2228215" h="1125220">
                  <a:moveTo>
                    <a:pt x="210312" y="0"/>
                  </a:moveTo>
                  <a:lnTo>
                    <a:pt x="0" y="0"/>
                  </a:lnTo>
                  <a:lnTo>
                    <a:pt x="0" y="1124712"/>
                  </a:lnTo>
                  <a:lnTo>
                    <a:pt x="210312" y="1124712"/>
                  </a:lnTo>
                  <a:lnTo>
                    <a:pt x="210312" y="0"/>
                  </a:lnTo>
                  <a:close/>
                </a:path>
                <a:path w="2228215" h="1125220">
                  <a:moveTo>
                    <a:pt x="883920" y="853440"/>
                  </a:moveTo>
                  <a:lnTo>
                    <a:pt x="672084" y="853440"/>
                  </a:lnTo>
                  <a:lnTo>
                    <a:pt x="672084" y="1124712"/>
                  </a:lnTo>
                  <a:lnTo>
                    <a:pt x="883920" y="1124712"/>
                  </a:lnTo>
                  <a:lnTo>
                    <a:pt x="883920" y="853440"/>
                  </a:lnTo>
                  <a:close/>
                </a:path>
                <a:path w="2228215" h="1125220">
                  <a:moveTo>
                    <a:pt x="1556004" y="356616"/>
                  </a:moveTo>
                  <a:lnTo>
                    <a:pt x="1345692" y="356616"/>
                  </a:lnTo>
                  <a:lnTo>
                    <a:pt x="1345692" y="1124712"/>
                  </a:lnTo>
                  <a:lnTo>
                    <a:pt x="1556004" y="1124712"/>
                  </a:lnTo>
                  <a:lnTo>
                    <a:pt x="1556004" y="356616"/>
                  </a:lnTo>
                  <a:close/>
                </a:path>
                <a:path w="2228215" h="1125220">
                  <a:moveTo>
                    <a:pt x="2228088" y="211836"/>
                  </a:moveTo>
                  <a:lnTo>
                    <a:pt x="2017776" y="211836"/>
                  </a:lnTo>
                  <a:lnTo>
                    <a:pt x="2017776" y="1124712"/>
                  </a:lnTo>
                  <a:lnTo>
                    <a:pt x="2228088" y="1124712"/>
                  </a:lnTo>
                  <a:lnTo>
                    <a:pt x="2228088" y="211836"/>
                  </a:lnTo>
                  <a:close/>
                </a:path>
              </a:pathLst>
            </a:custGeom>
            <a:solidFill>
              <a:srgbClr val="FF66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5280659" y="3316224"/>
              <a:ext cx="3362325" cy="0"/>
            </a:xfrm>
            <a:custGeom>
              <a:avLst/>
              <a:gdLst/>
              <a:ahLst/>
              <a:cxnLst/>
              <a:rect l="l" t="t" r="r" b="b"/>
              <a:pathLst>
                <a:path w="3362325">
                  <a:moveTo>
                    <a:pt x="0" y="0"/>
                  </a:moveTo>
                  <a:lnTo>
                    <a:pt x="3361943" y="0"/>
                  </a:lnTo>
                </a:path>
              </a:pathLst>
            </a:custGeom>
            <a:ln w="9525">
              <a:solidFill>
                <a:srgbClr val="E7E7E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5616701" y="2545842"/>
              <a:ext cx="2689860" cy="0"/>
            </a:xfrm>
            <a:custGeom>
              <a:avLst/>
              <a:gdLst/>
              <a:ahLst/>
              <a:cxnLst/>
              <a:rect l="l" t="t" r="r" b="b"/>
              <a:pathLst>
                <a:path w="2689859">
                  <a:moveTo>
                    <a:pt x="0" y="0"/>
                  </a:moveTo>
                  <a:lnTo>
                    <a:pt x="672084" y="0"/>
                  </a:lnTo>
                  <a:lnTo>
                    <a:pt x="1344168" y="0"/>
                  </a:lnTo>
                  <a:lnTo>
                    <a:pt x="2017776" y="0"/>
                  </a:lnTo>
                  <a:lnTo>
                    <a:pt x="2689859" y="0"/>
                  </a:lnTo>
                </a:path>
              </a:pathLst>
            </a:custGeom>
            <a:ln w="28575">
              <a:solidFill>
                <a:srgbClr val="5F5F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/>
          <p:nvPr/>
        </p:nvSpPr>
        <p:spPr>
          <a:xfrm>
            <a:off x="5280659" y="1946148"/>
            <a:ext cx="3362325" cy="0"/>
          </a:xfrm>
          <a:custGeom>
            <a:avLst/>
            <a:gdLst/>
            <a:ahLst/>
            <a:cxnLst/>
            <a:rect l="l" t="t" r="r" b="b"/>
            <a:pathLst>
              <a:path w="3362325">
                <a:moveTo>
                  <a:pt x="0" y="0"/>
                </a:moveTo>
                <a:lnTo>
                  <a:pt x="3361943" y="0"/>
                </a:lnTo>
              </a:path>
            </a:pathLst>
          </a:custGeom>
          <a:ln w="9525">
            <a:solidFill>
              <a:srgbClr val="E7E7E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4829936" y="1795525"/>
            <a:ext cx="355600" cy="1592580"/>
          </a:xfrm>
          <a:prstGeom prst="rect">
            <a:avLst/>
          </a:prstGeom>
        </p:spPr>
        <p:txBody>
          <a:bodyPr vert="horz" wrap="square" lIns="0" tIns="71755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565"/>
              </a:spcBef>
            </a:pPr>
            <a:r>
              <a:rPr sz="900" spc="-45" dirty="0">
                <a:solidFill>
                  <a:srgbClr val="464646"/>
                </a:solidFill>
                <a:latin typeface="Calibri"/>
                <a:cs typeface="Calibri"/>
              </a:rPr>
              <a:t>700,000</a:t>
            </a:r>
            <a:endParaRPr sz="900">
              <a:latin typeface="Calibri"/>
              <a:cs typeface="Calibri"/>
            </a:endParaRPr>
          </a:p>
          <a:p>
            <a:pPr marR="5080" algn="r">
              <a:lnSpc>
                <a:spcPct val="100000"/>
              </a:lnSpc>
              <a:spcBef>
                <a:spcPts val="459"/>
              </a:spcBef>
            </a:pPr>
            <a:r>
              <a:rPr sz="900" spc="-45" dirty="0">
                <a:solidFill>
                  <a:srgbClr val="464646"/>
                </a:solidFill>
                <a:latin typeface="Calibri"/>
                <a:cs typeface="Calibri"/>
              </a:rPr>
              <a:t>600,000</a:t>
            </a:r>
            <a:endParaRPr sz="900">
              <a:latin typeface="Calibri"/>
              <a:cs typeface="Calibri"/>
            </a:endParaRPr>
          </a:p>
          <a:p>
            <a:pPr marR="5080" algn="r">
              <a:lnSpc>
                <a:spcPct val="100000"/>
              </a:lnSpc>
              <a:spcBef>
                <a:spcPts val="459"/>
              </a:spcBef>
            </a:pPr>
            <a:r>
              <a:rPr sz="900" spc="-45" dirty="0">
                <a:solidFill>
                  <a:srgbClr val="464646"/>
                </a:solidFill>
                <a:latin typeface="Calibri"/>
                <a:cs typeface="Calibri"/>
              </a:rPr>
              <a:t>500,000</a:t>
            </a:r>
            <a:endParaRPr sz="900">
              <a:latin typeface="Calibri"/>
              <a:cs typeface="Calibri"/>
            </a:endParaRPr>
          </a:p>
          <a:p>
            <a:pPr marR="5080" algn="r">
              <a:lnSpc>
                <a:spcPct val="100000"/>
              </a:lnSpc>
              <a:spcBef>
                <a:spcPts val="465"/>
              </a:spcBef>
            </a:pPr>
            <a:r>
              <a:rPr sz="900" spc="-45" dirty="0">
                <a:solidFill>
                  <a:srgbClr val="464646"/>
                </a:solidFill>
                <a:latin typeface="Calibri"/>
                <a:cs typeface="Calibri"/>
              </a:rPr>
              <a:t>400,000</a:t>
            </a:r>
            <a:endParaRPr sz="900">
              <a:latin typeface="Calibri"/>
              <a:cs typeface="Calibri"/>
            </a:endParaRPr>
          </a:p>
          <a:p>
            <a:pPr marR="5080" algn="r">
              <a:lnSpc>
                <a:spcPct val="100000"/>
              </a:lnSpc>
              <a:spcBef>
                <a:spcPts val="459"/>
              </a:spcBef>
            </a:pPr>
            <a:r>
              <a:rPr sz="900" spc="-45" dirty="0">
                <a:solidFill>
                  <a:srgbClr val="464646"/>
                </a:solidFill>
                <a:latin typeface="Calibri"/>
                <a:cs typeface="Calibri"/>
              </a:rPr>
              <a:t>300,000</a:t>
            </a:r>
            <a:endParaRPr sz="900">
              <a:latin typeface="Calibri"/>
              <a:cs typeface="Calibri"/>
            </a:endParaRPr>
          </a:p>
          <a:p>
            <a:pPr marR="5080" algn="r">
              <a:lnSpc>
                <a:spcPct val="100000"/>
              </a:lnSpc>
              <a:spcBef>
                <a:spcPts val="465"/>
              </a:spcBef>
            </a:pPr>
            <a:r>
              <a:rPr sz="900" spc="-45" dirty="0">
                <a:solidFill>
                  <a:srgbClr val="464646"/>
                </a:solidFill>
                <a:latin typeface="Calibri"/>
                <a:cs typeface="Calibri"/>
              </a:rPr>
              <a:t>200,000</a:t>
            </a:r>
            <a:endParaRPr sz="900">
              <a:latin typeface="Calibri"/>
              <a:cs typeface="Calibri"/>
            </a:endParaRPr>
          </a:p>
          <a:p>
            <a:pPr marR="5080" algn="r">
              <a:lnSpc>
                <a:spcPct val="100000"/>
              </a:lnSpc>
              <a:spcBef>
                <a:spcPts val="459"/>
              </a:spcBef>
            </a:pPr>
            <a:r>
              <a:rPr sz="900" spc="-45" dirty="0">
                <a:solidFill>
                  <a:srgbClr val="464646"/>
                </a:solidFill>
                <a:latin typeface="Calibri"/>
                <a:cs typeface="Calibri"/>
              </a:rPr>
              <a:t>100,000</a:t>
            </a:r>
            <a:endParaRPr sz="900">
              <a:latin typeface="Calibri"/>
              <a:cs typeface="Calibri"/>
            </a:endParaRPr>
          </a:p>
          <a:p>
            <a:pPr marR="5080" algn="r">
              <a:lnSpc>
                <a:spcPct val="100000"/>
              </a:lnSpc>
              <a:spcBef>
                <a:spcPts val="465"/>
              </a:spcBef>
            </a:pPr>
            <a:r>
              <a:rPr sz="900" spc="-50" dirty="0">
                <a:solidFill>
                  <a:srgbClr val="464646"/>
                </a:solidFill>
                <a:latin typeface="Calibri"/>
                <a:cs typeface="Calibri"/>
              </a:rPr>
              <a:t>0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5385561" y="3378453"/>
            <a:ext cx="46291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40" dirty="0">
                <a:solidFill>
                  <a:srgbClr val="464646"/>
                </a:solidFill>
                <a:latin typeface="Calibri"/>
                <a:cs typeface="Calibri"/>
              </a:rPr>
              <a:t>Capacitors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6016878" y="3378453"/>
            <a:ext cx="545465" cy="304800"/>
          </a:xfrm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15875" marR="5080" indent="-3810">
              <a:lnSpc>
                <a:spcPct val="103299"/>
              </a:lnSpc>
              <a:spcBef>
                <a:spcPts val="65"/>
              </a:spcBef>
            </a:pPr>
            <a:r>
              <a:rPr sz="900" spc="-50" dirty="0">
                <a:solidFill>
                  <a:srgbClr val="464646"/>
                </a:solidFill>
                <a:latin typeface="Calibri"/>
                <a:cs typeface="Calibri"/>
              </a:rPr>
              <a:t>Piezoelectric</a:t>
            </a:r>
            <a:r>
              <a:rPr sz="900" spc="500" dirty="0">
                <a:solidFill>
                  <a:srgbClr val="464646"/>
                </a:solidFill>
                <a:latin typeface="Calibri"/>
                <a:cs typeface="Calibri"/>
              </a:rPr>
              <a:t> </a:t>
            </a:r>
            <a:r>
              <a:rPr sz="900" spc="-70" dirty="0">
                <a:solidFill>
                  <a:srgbClr val="464646"/>
                </a:solidFill>
                <a:latin typeface="Calibri"/>
                <a:cs typeface="Calibri"/>
              </a:rPr>
              <a:t>Components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6692900" y="3378453"/>
            <a:ext cx="539115" cy="304800"/>
          </a:xfrm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12700" marR="5080" indent="142240">
              <a:lnSpc>
                <a:spcPct val="103299"/>
              </a:lnSpc>
              <a:spcBef>
                <a:spcPts val="65"/>
              </a:spcBef>
            </a:pPr>
            <a:r>
              <a:rPr sz="900" spc="-10" dirty="0">
                <a:solidFill>
                  <a:srgbClr val="464646"/>
                </a:solidFill>
                <a:latin typeface="Calibri"/>
                <a:cs typeface="Calibri"/>
              </a:rPr>
              <a:t>Other</a:t>
            </a:r>
            <a:r>
              <a:rPr sz="900" spc="500" dirty="0">
                <a:solidFill>
                  <a:srgbClr val="464646"/>
                </a:solidFill>
                <a:latin typeface="Calibri"/>
                <a:cs typeface="Calibri"/>
              </a:rPr>
              <a:t> </a:t>
            </a:r>
            <a:r>
              <a:rPr sz="900" spc="-75" dirty="0">
                <a:solidFill>
                  <a:srgbClr val="464646"/>
                </a:solidFill>
                <a:latin typeface="Calibri"/>
                <a:cs typeface="Calibri"/>
              </a:rPr>
              <a:t>Components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7441818" y="3378453"/>
            <a:ext cx="38671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5" dirty="0">
                <a:solidFill>
                  <a:srgbClr val="464646"/>
                </a:solidFill>
                <a:latin typeface="Calibri"/>
                <a:cs typeface="Calibri"/>
              </a:rPr>
              <a:t>Modules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8022081" y="3378453"/>
            <a:ext cx="57086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5" dirty="0">
                <a:solidFill>
                  <a:srgbClr val="464646"/>
                </a:solidFill>
                <a:latin typeface="Calibri"/>
                <a:cs typeface="Calibri"/>
              </a:rPr>
              <a:t>Average</a:t>
            </a:r>
            <a:r>
              <a:rPr sz="900" spc="55" dirty="0">
                <a:solidFill>
                  <a:srgbClr val="464646"/>
                </a:solidFill>
                <a:latin typeface="Calibri"/>
                <a:cs typeface="Calibri"/>
              </a:rPr>
              <a:t> </a:t>
            </a:r>
            <a:r>
              <a:rPr sz="900" spc="-40" dirty="0">
                <a:solidFill>
                  <a:srgbClr val="464646"/>
                </a:solidFill>
                <a:latin typeface="Calibri"/>
                <a:cs typeface="Calibri"/>
              </a:rPr>
              <a:t>year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6600825" y="1551558"/>
            <a:ext cx="34290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75" dirty="0">
                <a:solidFill>
                  <a:srgbClr val="464646"/>
                </a:solidFill>
                <a:latin typeface="Calibri"/>
                <a:cs typeface="Calibri"/>
              </a:rPr>
              <a:t>2019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42" name="object 42"/>
          <p:cNvGrpSpPr/>
          <p:nvPr/>
        </p:nvGrpSpPr>
        <p:grpSpPr>
          <a:xfrm>
            <a:off x="667512" y="4427207"/>
            <a:ext cx="3363595" cy="1313815"/>
            <a:chOff x="667512" y="4427207"/>
            <a:chExt cx="3363595" cy="1313815"/>
          </a:xfrm>
        </p:grpSpPr>
        <p:sp>
          <p:nvSpPr>
            <p:cNvPr id="43" name="object 43"/>
            <p:cNvSpPr/>
            <p:nvPr/>
          </p:nvSpPr>
          <p:spPr>
            <a:xfrm>
              <a:off x="667512" y="4588763"/>
              <a:ext cx="3363595" cy="914400"/>
            </a:xfrm>
            <a:custGeom>
              <a:avLst/>
              <a:gdLst/>
              <a:ahLst/>
              <a:cxnLst/>
              <a:rect l="l" t="t" r="r" b="b"/>
              <a:pathLst>
                <a:path w="3363595" h="914400">
                  <a:moveTo>
                    <a:pt x="0" y="914400"/>
                  </a:moveTo>
                  <a:lnTo>
                    <a:pt x="3363467" y="914400"/>
                  </a:lnTo>
                </a:path>
                <a:path w="3363595" h="914400">
                  <a:moveTo>
                    <a:pt x="0" y="685800"/>
                  </a:moveTo>
                  <a:lnTo>
                    <a:pt x="3363467" y="685800"/>
                  </a:lnTo>
                </a:path>
                <a:path w="3363595" h="914400">
                  <a:moveTo>
                    <a:pt x="0" y="457200"/>
                  </a:moveTo>
                  <a:lnTo>
                    <a:pt x="3363467" y="457200"/>
                  </a:lnTo>
                </a:path>
                <a:path w="3363595" h="914400">
                  <a:moveTo>
                    <a:pt x="0" y="228600"/>
                  </a:moveTo>
                  <a:lnTo>
                    <a:pt x="3363467" y="228600"/>
                  </a:lnTo>
                </a:path>
                <a:path w="3363595" h="914400">
                  <a:moveTo>
                    <a:pt x="0" y="0"/>
                  </a:moveTo>
                  <a:lnTo>
                    <a:pt x="3363467" y="0"/>
                  </a:lnTo>
                </a:path>
              </a:pathLst>
            </a:custGeom>
            <a:ln w="9525">
              <a:solidFill>
                <a:srgbClr val="E7E7E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4" name="object 4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563112" y="4831079"/>
              <a:ext cx="312458" cy="909828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73252" y="4427207"/>
              <a:ext cx="2330196" cy="1313700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3589019" y="4856987"/>
              <a:ext cx="210820" cy="875030"/>
            </a:xfrm>
            <a:custGeom>
              <a:avLst/>
              <a:gdLst/>
              <a:ahLst/>
              <a:cxnLst/>
              <a:rect l="l" t="t" r="r" b="b"/>
              <a:pathLst>
                <a:path w="210820" h="875029">
                  <a:moveTo>
                    <a:pt x="210312" y="0"/>
                  </a:moveTo>
                  <a:lnTo>
                    <a:pt x="0" y="0"/>
                  </a:lnTo>
                  <a:lnTo>
                    <a:pt x="0" y="874776"/>
                  </a:lnTo>
                  <a:lnTo>
                    <a:pt x="210312" y="874776"/>
                  </a:lnTo>
                  <a:lnTo>
                    <a:pt x="210312" y="0"/>
                  </a:lnTo>
                  <a:close/>
                </a:path>
              </a:pathLst>
            </a:custGeom>
            <a:solidFill>
              <a:srgbClr val="39309F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899160" y="4453127"/>
              <a:ext cx="2228215" cy="1278890"/>
            </a:xfrm>
            <a:custGeom>
              <a:avLst/>
              <a:gdLst/>
              <a:ahLst/>
              <a:cxnLst/>
              <a:rect l="l" t="t" r="r" b="b"/>
              <a:pathLst>
                <a:path w="2228215" h="1278889">
                  <a:moveTo>
                    <a:pt x="210312" y="0"/>
                  </a:moveTo>
                  <a:lnTo>
                    <a:pt x="0" y="0"/>
                  </a:lnTo>
                  <a:lnTo>
                    <a:pt x="0" y="1278636"/>
                  </a:lnTo>
                  <a:lnTo>
                    <a:pt x="210312" y="1278636"/>
                  </a:lnTo>
                  <a:lnTo>
                    <a:pt x="210312" y="0"/>
                  </a:lnTo>
                  <a:close/>
                </a:path>
                <a:path w="2228215" h="1278889">
                  <a:moveTo>
                    <a:pt x="882396" y="982980"/>
                  </a:moveTo>
                  <a:lnTo>
                    <a:pt x="672084" y="982980"/>
                  </a:lnTo>
                  <a:lnTo>
                    <a:pt x="672084" y="1278636"/>
                  </a:lnTo>
                  <a:lnTo>
                    <a:pt x="882396" y="1278636"/>
                  </a:lnTo>
                  <a:lnTo>
                    <a:pt x="882396" y="982980"/>
                  </a:lnTo>
                  <a:close/>
                </a:path>
                <a:path w="2228215" h="1278889">
                  <a:moveTo>
                    <a:pt x="1556004" y="449580"/>
                  </a:moveTo>
                  <a:lnTo>
                    <a:pt x="1344168" y="449580"/>
                  </a:lnTo>
                  <a:lnTo>
                    <a:pt x="1344168" y="1278636"/>
                  </a:lnTo>
                  <a:lnTo>
                    <a:pt x="1556004" y="1278636"/>
                  </a:lnTo>
                  <a:lnTo>
                    <a:pt x="1556004" y="449580"/>
                  </a:lnTo>
                  <a:close/>
                </a:path>
                <a:path w="2228215" h="1278889">
                  <a:moveTo>
                    <a:pt x="2228088" y="184404"/>
                  </a:moveTo>
                  <a:lnTo>
                    <a:pt x="2016252" y="184404"/>
                  </a:lnTo>
                  <a:lnTo>
                    <a:pt x="2016252" y="1278636"/>
                  </a:lnTo>
                  <a:lnTo>
                    <a:pt x="2228088" y="1278636"/>
                  </a:lnTo>
                  <a:lnTo>
                    <a:pt x="2228088" y="184404"/>
                  </a:lnTo>
                  <a:close/>
                </a:path>
              </a:pathLst>
            </a:custGeom>
            <a:solidFill>
              <a:srgbClr val="3930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667512" y="5731763"/>
              <a:ext cx="3363595" cy="0"/>
            </a:xfrm>
            <a:custGeom>
              <a:avLst/>
              <a:gdLst/>
              <a:ahLst/>
              <a:cxnLst/>
              <a:rect l="l" t="t" r="r" b="b"/>
              <a:pathLst>
                <a:path w="3363595">
                  <a:moveTo>
                    <a:pt x="0" y="0"/>
                  </a:moveTo>
                  <a:lnTo>
                    <a:pt x="3363467" y="0"/>
                  </a:lnTo>
                </a:path>
              </a:pathLst>
            </a:custGeom>
            <a:ln w="9525">
              <a:solidFill>
                <a:srgbClr val="E7E7E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1003554" y="4831841"/>
              <a:ext cx="2689860" cy="0"/>
            </a:xfrm>
            <a:custGeom>
              <a:avLst/>
              <a:gdLst/>
              <a:ahLst/>
              <a:cxnLst/>
              <a:rect l="l" t="t" r="r" b="b"/>
              <a:pathLst>
                <a:path w="2689860">
                  <a:moveTo>
                    <a:pt x="0" y="0"/>
                  </a:moveTo>
                  <a:lnTo>
                    <a:pt x="673608" y="0"/>
                  </a:lnTo>
                  <a:lnTo>
                    <a:pt x="1345692" y="0"/>
                  </a:lnTo>
                  <a:lnTo>
                    <a:pt x="2017776" y="0"/>
                  </a:lnTo>
                  <a:lnTo>
                    <a:pt x="2689860" y="0"/>
                  </a:lnTo>
                </a:path>
              </a:pathLst>
            </a:custGeom>
            <a:ln w="28575">
              <a:solidFill>
                <a:srgbClr val="5F5F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0" name="object 50"/>
          <p:cNvSpPr/>
          <p:nvPr/>
        </p:nvSpPr>
        <p:spPr>
          <a:xfrm>
            <a:off x="667512" y="4360164"/>
            <a:ext cx="3363595" cy="0"/>
          </a:xfrm>
          <a:custGeom>
            <a:avLst/>
            <a:gdLst/>
            <a:ahLst/>
            <a:cxnLst/>
            <a:rect l="l" t="t" r="r" b="b"/>
            <a:pathLst>
              <a:path w="3363595">
                <a:moveTo>
                  <a:pt x="0" y="0"/>
                </a:moveTo>
                <a:lnTo>
                  <a:pt x="3363467" y="0"/>
                </a:lnTo>
              </a:path>
            </a:pathLst>
          </a:custGeom>
          <a:ln w="9525">
            <a:solidFill>
              <a:srgbClr val="E7E7E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 txBox="1"/>
          <p:nvPr/>
        </p:nvSpPr>
        <p:spPr>
          <a:xfrm>
            <a:off x="216814" y="4269994"/>
            <a:ext cx="355600" cy="15335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100"/>
              </a:spcBef>
            </a:pPr>
            <a:r>
              <a:rPr sz="900" spc="-45" dirty="0">
                <a:solidFill>
                  <a:srgbClr val="464646"/>
                </a:solidFill>
                <a:latin typeface="Calibri"/>
                <a:cs typeface="Calibri"/>
              </a:rPr>
              <a:t>600,000</a:t>
            </a:r>
            <a:endParaRPr sz="900">
              <a:latin typeface="Calibri"/>
              <a:cs typeface="Calibri"/>
            </a:endParaRPr>
          </a:p>
          <a:p>
            <a:pPr marR="5080" algn="r">
              <a:lnSpc>
                <a:spcPct val="100000"/>
              </a:lnSpc>
              <a:spcBef>
                <a:spcPts val="715"/>
              </a:spcBef>
            </a:pPr>
            <a:r>
              <a:rPr sz="900" spc="-45" dirty="0">
                <a:solidFill>
                  <a:srgbClr val="464646"/>
                </a:solidFill>
                <a:latin typeface="Calibri"/>
                <a:cs typeface="Calibri"/>
              </a:rPr>
              <a:t>500,000</a:t>
            </a:r>
            <a:endParaRPr sz="900">
              <a:latin typeface="Calibri"/>
              <a:cs typeface="Calibri"/>
            </a:endParaRPr>
          </a:p>
          <a:p>
            <a:pPr marR="5080" algn="r">
              <a:lnSpc>
                <a:spcPct val="100000"/>
              </a:lnSpc>
              <a:spcBef>
                <a:spcPts val="720"/>
              </a:spcBef>
            </a:pPr>
            <a:r>
              <a:rPr sz="900" spc="-45" dirty="0">
                <a:solidFill>
                  <a:srgbClr val="464646"/>
                </a:solidFill>
                <a:latin typeface="Calibri"/>
                <a:cs typeface="Calibri"/>
              </a:rPr>
              <a:t>400,000</a:t>
            </a:r>
            <a:endParaRPr sz="900">
              <a:latin typeface="Calibri"/>
              <a:cs typeface="Calibri"/>
            </a:endParaRPr>
          </a:p>
          <a:p>
            <a:pPr marR="5080" algn="r">
              <a:lnSpc>
                <a:spcPct val="100000"/>
              </a:lnSpc>
              <a:spcBef>
                <a:spcPts val="720"/>
              </a:spcBef>
            </a:pPr>
            <a:r>
              <a:rPr sz="900" spc="-45" dirty="0">
                <a:solidFill>
                  <a:srgbClr val="464646"/>
                </a:solidFill>
                <a:latin typeface="Calibri"/>
                <a:cs typeface="Calibri"/>
              </a:rPr>
              <a:t>300,000</a:t>
            </a:r>
            <a:endParaRPr sz="900">
              <a:latin typeface="Calibri"/>
              <a:cs typeface="Calibri"/>
            </a:endParaRPr>
          </a:p>
          <a:p>
            <a:pPr marR="5080" algn="r">
              <a:lnSpc>
                <a:spcPct val="100000"/>
              </a:lnSpc>
              <a:spcBef>
                <a:spcPts val="720"/>
              </a:spcBef>
            </a:pPr>
            <a:r>
              <a:rPr sz="900" spc="-45" dirty="0">
                <a:solidFill>
                  <a:srgbClr val="464646"/>
                </a:solidFill>
                <a:latin typeface="Calibri"/>
                <a:cs typeface="Calibri"/>
              </a:rPr>
              <a:t>200,000</a:t>
            </a:r>
            <a:endParaRPr sz="900">
              <a:latin typeface="Calibri"/>
              <a:cs typeface="Calibri"/>
            </a:endParaRPr>
          </a:p>
          <a:p>
            <a:pPr marR="5080" algn="r">
              <a:lnSpc>
                <a:spcPct val="100000"/>
              </a:lnSpc>
              <a:spcBef>
                <a:spcPts val="720"/>
              </a:spcBef>
            </a:pPr>
            <a:r>
              <a:rPr sz="900" spc="-45" dirty="0">
                <a:solidFill>
                  <a:srgbClr val="464646"/>
                </a:solidFill>
                <a:latin typeface="Calibri"/>
                <a:cs typeface="Calibri"/>
              </a:rPr>
              <a:t>100,000</a:t>
            </a:r>
            <a:endParaRPr sz="900">
              <a:latin typeface="Calibri"/>
              <a:cs typeface="Calibri"/>
            </a:endParaRPr>
          </a:p>
          <a:p>
            <a:pPr marR="5080" algn="r">
              <a:lnSpc>
                <a:spcPct val="100000"/>
              </a:lnSpc>
              <a:spcBef>
                <a:spcPts val="715"/>
              </a:spcBef>
            </a:pPr>
            <a:r>
              <a:rPr sz="900" spc="-50" dirty="0">
                <a:solidFill>
                  <a:srgbClr val="464646"/>
                </a:solidFill>
                <a:latin typeface="Calibri"/>
                <a:cs typeface="Calibri"/>
              </a:rPr>
              <a:t>0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772464" y="5793740"/>
            <a:ext cx="46291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40" dirty="0">
                <a:solidFill>
                  <a:srgbClr val="464646"/>
                </a:solidFill>
                <a:latin typeface="Calibri"/>
                <a:cs typeface="Calibri"/>
              </a:rPr>
              <a:t>Capacitors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1403730" y="5793740"/>
            <a:ext cx="545465" cy="304800"/>
          </a:xfrm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15875" marR="5080" indent="-3810">
              <a:lnSpc>
                <a:spcPct val="103299"/>
              </a:lnSpc>
              <a:spcBef>
                <a:spcPts val="65"/>
              </a:spcBef>
            </a:pPr>
            <a:r>
              <a:rPr sz="900" spc="-50" dirty="0">
                <a:solidFill>
                  <a:srgbClr val="464646"/>
                </a:solidFill>
                <a:latin typeface="Calibri"/>
                <a:cs typeface="Calibri"/>
              </a:rPr>
              <a:t>Piezoelectric</a:t>
            </a:r>
            <a:r>
              <a:rPr sz="900" spc="500" dirty="0">
                <a:solidFill>
                  <a:srgbClr val="464646"/>
                </a:solidFill>
                <a:latin typeface="Calibri"/>
                <a:cs typeface="Calibri"/>
              </a:rPr>
              <a:t> </a:t>
            </a:r>
            <a:r>
              <a:rPr sz="900" spc="-70" dirty="0">
                <a:solidFill>
                  <a:srgbClr val="464646"/>
                </a:solidFill>
                <a:latin typeface="Calibri"/>
                <a:cs typeface="Calibri"/>
              </a:rPr>
              <a:t>Components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2079751" y="5793740"/>
            <a:ext cx="539115" cy="304800"/>
          </a:xfrm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12700" marR="5080" indent="142240">
              <a:lnSpc>
                <a:spcPct val="103299"/>
              </a:lnSpc>
              <a:spcBef>
                <a:spcPts val="65"/>
              </a:spcBef>
            </a:pPr>
            <a:r>
              <a:rPr sz="900" spc="-10" dirty="0">
                <a:solidFill>
                  <a:srgbClr val="464646"/>
                </a:solidFill>
                <a:latin typeface="Calibri"/>
                <a:cs typeface="Calibri"/>
              </a:rPr>
              <a:t>Other</a:t>
            </a:r>
            <a:r>
              <a:rPr sz="900" spc="500" dirty="0">
                <a:solidFill>
                  <a:srgbClr val="464646"/>
                </a:solidFill>
                <a:latin typeface="Calibri"/>
                <a:cs typeface="Calibri"/>
              </a:rPr>
              <a:t> </a:t>
            </a:r>
            <a:r>
              <a:rPr sz="900" spc="-75" dirty="0">
                <a:solidFill>
                  <a:srgbClr val="464646"/>
                </a:solidFill>
                <a:latin typeface="Calibri"/>
                <a:cs typeface="Calibri"/>
              </a:rPr>
              <a:t>Components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2828670" y="5793740"/>
            <a:ext cx="38671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5" dirty="0">
                <a:solidFill>
                  <a:srgbClr val="464646"/>
                </a:solidFill>
                <a:latin typeface="Calibri"/>
                <a:cs typeface="Calibri"/>
              </a:rPr>
              <a:t>Modules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3408934" y="5793740"/>
            <a:ext cx="57086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5" dirty="0">
                <a:solidFill>
                  <a:srgbClr val="464646"/>
                </a:solidFill>
                <a:latin typeface="Calibri"/>
                <a:cs typeface="Calibri"/>
              </a:rPr>
              <a:t>Average</a:t>
            </a:r>
            <a:r>
              <a:rPr sz="900" spc="55" dirty="0">
                <a:solidFill>
                  <a:srgbClr val="464646"/>
                </a:solidFill>
                <a:latin typeface="Calibri"/>
                <a:cs typeface="Calibri"/>
              </a:rPr>
              <a:t> </a:t>
            </a:r>
            <a:r>
              <a:rPr sz="900" spc="-40" dirty="0">
                <a:solidFill>
                  <a:srgbClr val="464646"/>
                </a:solidFill>
                <a:latin typeface="Calibri"/>
                <a:cs typeface="Calibri"/>
              </a:rPr>
              <a:t>year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1987676" y="3967098"/>
            <a:ext cx="34290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75" dirty="0">
                <a:solidFill>
                  <a:srgbClr val="464646"/>
                </a:solidFill>
                <a:latin typeface="Calibri"/>
                <a:cs typeface="Calibri"/>
              </a:rPr>
              <a:t>2020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58" name="object 58"/>
          <p:cNvGrpSpPr/>
          <p:nvPr/>
        </p:nvGrpSpPr>
        <p:grpSpPr>
          <a:xfrm>
            <a:off x="5364479" y="4460747"/>
            <a:ext cx="3363595" cy="1245235"/>
            <a:chOff x="5364479" y="4460747"/>
            <a:chExt cx="3363595" cy="1245235"/>
          </a:xfrm>
        </p:grpSpPr>
        <p:sp>
          <p:nvSpPr>
            <p:cNvPr id="59" name="object 59"/>
            <p:cNvSpPr/>
            <p:nvPr/>
          </p:nvSpPr>
          <p:spPr>
            <a:xfrm>
              <a:off x="5364479" y="4498847"/>
              <a:ext cx="3363595" cy="1027430"/>
            </a:xfrm>
            <a:custGeom>
              <a:avLst/>
              <a:gdLst/>
              <a:ahLst/>
              <a:cxnLst/>
              <a:rect l="l" t="t" r="r" b="b"/>
              <a:pathLst>
                <a:path w="3363595" h="1027429">
                  <a:moveTo>
                    <a:pt x="0" y="1027176"/>
                  </a:moveTo>
                  <a:lnTo>
                    <a:pt x="3363468" y="1027176"/>
                  </a:lnTo>
                </a:path>
                <a:path w="3363595" h="1027429">
                  <a:moveTo>
                    <a:pt x="0" y="856488"/>
                  </a:moveTo>
                  <a:lnTo>
                    <a:pt x="3363468" y="856488"/>
                  </a:lnTo>
                </a:path>
                <a:path w="3363595" h="1027429">
                  <a:moveTo>
                    <a:pt x="0" y="684276"/>
                  </a:moveTo>
                  <a:lnTo>
                    <a:pt x="3363468" y="684276"/>
                  </a:lnTo>
                </a:path>
                <a:path w="3363595" h="1027429">
                  <a:moveTo>
                    <a:pt x="0" y="513588"/>
                  </a:moveTo>
                  <a:lnTo>
                    <a:pt x="3363468" y="513588"/>
                  </a:lnTo>
                </a:path>
                <a:path w="3363595" h="1027429">
                  <a:moveTo>
                    <a:pt x="0" y="341375"/>
                  </a:moveTo>
                  <a:lnTo>
                    <a:pt x="3363468" y="341375"/>
                  </a:lnTo>
                </a:path>
                <a:path w="3363595" h="1027429">
                  <a:moveTo>
                    <a:pt x="0" y="170687"/>
                  </a:moveTo>
                  <a:lnTo>
                    <a:pt x="3363468" y="170687"/>
                  </a:lnTo>
                </a:path>
                <a:path w="3363595" h="1027429">
                  <a:moveTo>
                    <a:pt x="0" y="0"/>
                  </a:moveTo>
                  <a:lnTo>
                    <a:pt x="3363468" y="0"/>
                  </a:lnTo>
                </a:path>
              </a:pathLst>
            </a:custGeom>
            <a:ln w="9525">
              <a:solidFill>
                <a:srgbClr val="E7E7E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0" name="object 6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260079" y="4890515"/>
              <a:ext cx="312458" cy="815340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568695" y="4460747"/>
              <a:ext cx="2331720" cy="1245108"/>
            </a:xfrm>
            <a:prstGeom prst="rect">
              <a:avLst/>
            </a:prstGeom>
          </p:spPr>
        </p:pic>
        <p:sp>
          <p:nvSpPr>
            <p:cNvPr id="62" name="object 62"/>
            <p:cNvSpPr/>
            <p:nvPr/>
          </p:nvSpPr>
          <p:spPr>
            <a:xfrm>
              <a:off x="8285987" y="4916423"/>
              <a:ext cx="210820" cy="780415"/>
            </a:xfrm>
            <a:custGeom>
              <a:avLst/>
              <a:gdLst/>
              <a:ahLst/>
              <a:cxnLst/>
              <a:rect l="l" t="t" r="r" b="b"/>
              <a:pathLst>
                <a:path w="210820" h="780414">
                  <a:moveTo>
                    <a:pt x="210311" y="0"/>
                  </a:moveTo>
                  <a:lnTo>
                    <a:pt x="0" y="0"/>
                  </a:lnTo>
                  <a:lnTo>
                    <a:pt x="0" y="780288"/>
                  </a:lnTo>
                  <a:lnTo>
                    <a:pt x="210311" y="780288"/>
                  </a:lnTo>
                  <a:lnTo>
                    <a:pt x="210311" y="0"/>
                  </a:lnTo>
                  <a:close/>
                </a:path>
              </a:pathLst>
            </a:custGeom>
            <a:solidFill>
              <a:srgbClr val="006FC0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5594604" y="4486655"/>
              <a:ext cx="2230120" cy="1210310"/>
            </a:xfrm>
            <a:custGeom>
              <a:avLst/>
              <a:gdLst/>
              <a:ahLst/>
              <a:cxnLst/>
              <a:rect l="l" t="t" r="r" b="b"/>
              <a:pathLst>
                <a:path w="2230120" h="1210310">
                  <a:moveTo>
                    <a:pt x="211836" y="0"/>
                  </a:moveTo>
                  <a:lnTo>
                    <a:pt x="0" y="0"/>
                  </a:lnTo>
                  <a:lnTo>
                    <a:pt x="0" y="1210056"/>
                  </a:lnTo>
                  <a:lnTo>
                    <a:pt x="211836" y="1210056"/>
                  </a:lnTo>
                  <a:lnTo>
                    <a:pt x="211836" y="0"/>
                  </a:lnTo>
                  <a:close/>
                </a:path>
                <a:path w="2230120" h="1210310">
                  <a:moveTo>
                    <a:pt x="883920" y="950976"/>
                  </a:moveTo>
                  <a:lnTo>
                    <a:pt x="673608" y="950976"/>
                  </a:lnTo>
                  <a:lnTo>
                    <a:pt x="673608" y="1210056"/>
                  </a:lnTo>
                  <a:lnTo>
                    <a:pt x="883920" y="1210056"/>
                  </a:lnTo>
                  <a:lnTo>
                    <a:pt x="883920" y="950976"/>
                  </a:lnTo>
                  <a:close/>
                </a:path>
                <a:path w="2230120" h="1210310">
                  <a:moveTo>
                    <a:pt x="1556004" y="432816"/>
                  </a:moveTo>
                  <a:lnTo>
                    <a:pt x="1345692" y="432816"/>
                  </a:lnTo>
                  <a:lnTo>
                    <a:pt x="1345692" y="1210056"/>
                  </a:lnTo>
                  <a:lnTo>
                    <a:pt x="1556004" y="1210056"/>
                  </a:lnTo>
                  <a:lnTo>
                    <a:pt x="1556004" y="432816"/>
                  </a:lnTo>
                  <a:close/>
                </a:path>
                <a:path w="2230120" h="1210310">
                  <a:moveTo>
                    <a:pt x="2229612" y="338328"/>
                  </a:moveTo>
                  <a:lnTo>
                    <a:pt x="2017776" y="338328"/>
                  </a:lnTo>
                  <a:lnTo>
                    <a:pt x="2017776" y="1210056"/>
                  </a:lnTo>
                  <a:lnTo>
                    <a:pt x="2229612" y="1210056"/>
                  </a:lnTo>
                  <a:lnTo>
                    <a:pt x="2229612" y="338328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5364479" y="5696711"/>
              <a:ext cx="3363595" cy="0"/>
            </a:xfrm>
            <a:custGeom>
              <a:avLst/>
              <a:gdLst/>
              <a:ahLst/>
              <a:cxnLst/>
              <a:rect l="l" t="t" r="r" b="b"/>
              <a:pathLst>
                <a:path w="3363595">
                  <a:moveTo>
                    <a:pt x="0" y="0"/>
                  </a:moveTo>
                  <a:lnTo>
                    <a:pt x="3363468" y="0"/>
                  </a:lnTo>
                </a:path>
              </a:pathLst>
            </a:custGeom>
            <a:ln w="9525">
              <a:solidFill>
                <a:srgbClr val="E7E7E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5700521" y="5022341"/>
              <a:ext cx="2689860" cy="0"/>
            </a:xfrm>
            <a:custGeom>
              <a:avLst/>
              <a:gdLst/>
              <a:ahLst/>
              <a:cxnLst/>
              <a:rect l="l" t="t" r="r" b="b"/>
              <a:pathLst>
                <a:path w="2689859">
                  <a:moveTo>
                    <a:pt x="0" y="0"/>
                  </a:moveTo>
                  <a:lnTo>
                    <a:pt x="672083" y="0"/>
                  </a:lnTo>
                  <a:lnTo>
                    <a:pt x="1345692" y="0"/>
                  </a:lnTo>
                  <a:lnTo>
                    <a:pt x="2017776" y="0"/>
                  </a:lnTo>
                  <a:lnTo>
                    <a:pt x="2689859" y="0"/>
                  </a:lnTo>
                </a:path>
              </a:pathLst>
            </a:custGeom>
            <a:ln w="28575">
              <a:solidFill>
                <a:srgbClr val="5F5F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6" name="object 66"/>
          <p:cNvSpPr/>
          <p:nvPr/>
        </p:nvSpPr>
        <p:spPr>
          <a:xfrm>
            <a:off x="5364479" y="4326635"/>
            <a:ext cx="3363595" cy="0"/>
          </a:xfrm>
          <a:custGeom>
            <a:avLst/>
            <a:gdLst/>
            <a:ahLst/>
            <a:cxnLst/>
            <a:rect l="l" t="t" r="r" b="b"/>
            <a:pathLst>
              <a:path w="3363595">
                <a:moveTo>
                  <a:pt x="0" y="0"/>
                </a:moveTo>
                <a:lnTo>
                  <a:pt x="3363468" y="0"/>
                </a:lnTo>
              </a:path>
            </a:pathLst>
          </a:custGeom>
          <a:ln w="9525">
            <a:solidFill>
              <a:srgbClr val="E7E7E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 txBox="1"/>
          <p:nvPr/>
        </p:nvSpPr>
        <p:spPr>
          <a:xfrm>
            <a:off x="4914138" y="4201921"/>
            <a:ext cx="355600" cy="1567815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365"/>
              </a:spcBef>
            </a:pPr>
            <a:r>
              <a:rPr sz="900" spc="-45" dirty="0">
                <a:solidFill>
                  <a:srgbClr val="464646"/>
                </a:solidFill>
                <a:latin typeface="Calibri"/>
                <a:cs typeface="Calibri"/>
              </a:rPr>
              <a:t>800,000</a:t>
            </a:r>
            <a:endParaRPr sz="900">
              <a:latin typeface="Calibri"/>
              <a:cs typeface="Calibri"/>
            </a:endParaRPr>
          </a:p>
          <a:p>
            <a:pPr marR="5080" algn="r">
              <a:lnSpc>
                <a:spcPct val="100000"/>
              </a:lnSpc>
              <a:spcBef>
                <a:spcPts val="270"/>
              </a:spcBef>
            </a:pPr>
            <a:r>
              <a:rPr sz="900" spc="-45" dirty="0">
                <a:solidFill>
                  <a:srgbClr val="464646"/>
                </a:solidFill>
                <a:latin typeface="Calibri"/>
                <a:cs typeface="Calibri"/>
              </a:rPr>
              <a:t>700,000</a:t>
            </a:r>
            <a:endParaRPr sz="900">
              <a:latin typeface="Calibri"/>
              <a:cs typeface="Calibri"/>
            </a:endParaRPr>
          </a:p>
          <a:p>
            <a:pPr marR="5080" algn="r">
              <a:lnSpc>
                <a:spcPct val="100000"/>
              </a:lnSpc>
              <a:spcBef>
                <a:spcPts val="270"/>
              </a:spcBef>
            </a:pPr>
            <a:r>
              <a:rPr sz="900" spc="-45" dirty="0">
                <a:solidFill>
                  <a:srgbClr val="464646"/>
                </a:solidFill>
                <a:latin typeface="Calibri"/>
                <a:cs typeface="Calibri"/>
              </a:rPr>
              <a:t>600,000</a:t>
            </a:r>
            <a:endParaRPr sz="900">
              <a:latin typeface="Calibri"/>
              <a:cs typeface="Calibri"/>
            </a:endParaRPr>
          </a:p>
          <a:p>
            <a:pPr marR="5080" algn="r">
              <a:lnSpc>
                <a:spcPct val="100000"/>
              </a:lnSpc>
              <a:spcBef>
                <a:spcPts val="270"/>
              </a:spcBef>
            </a:pPr>
            <a:r>
              <a:rPr sz="900" spc="-45" dirty="0">
                <a:solidFill>
                  <a:srgbClr val="464646"/>
                </a:solidFill>
                <a:latin typeface="Calibri"/>
                <a:cs typeface="Calibri"/>
              </a:rPr>
              <a:t>500,000</a:t>
            </a:r>
            <a:endParaRPr sz="900">
              <a:latin typeface="Calibri"/>
              <a:cs typeface="Calibri"/>
            </a:endParaRPr>
          </a:p>
          <a:p>
            <a:pPr marR="5080" algn="r">
              <a:lnSpc>
                <a:spcPct val="100000"/>
              </a:lnSpc>
              <a:spcBef>
                <a:spcPts val="270"/>
              </a:spcBef>
            </a:pPr>
            <a:r>
              <a:rPr sz="900" spc="-45" dirty="0">
                <a:solidFill>
                  <a:srgbClr val="464646"/>
                </a:solidFill>
                <a:latin typeface="Calibri"/>
                <a:cs typeface="Calibri"/>
              </a:rPr>
              <a:t>400,000</a:t>
            </a:r>
            <a:endParaRPr sz="900">
              <a:latin typeface="Calibri"/>
              <a:cs typeface="Calibri"/>
            </a:endParaRPr>
          </a:p>
          <a:p>
            <a:pPr marR="5080" algn="r">
              <a:lnSpc>
                <a:spcPct val="100000"/>
              </a:lnSpc>
              <a:spcBef>
                <a:spcPts val="270"/>
              </a:spcBef>
            </a:pPr>
            <a:r>
              <a:rPr sz="900" spc="-45" dirty="0">
                <a:solidFill>
                  <a:srgbClr val="464646"/>
                </a:solidFill>
                <a:latin typeface="Calibri"/>
                <a:cs typeface="Calibri"/>
              </a:rPr>
              <a:t>300,000</a:t>
            </a:r>
            <a:endParaRPr sz="900">
              <a:latin typeface="Calibri"/>
              <a:cs typeface="Calibri"/>
            </a:endParaRPr>
          </a:p>
          <a:p>
            <a:pPr marR="5080" algn="r">
              <a:lnSpc>
                <a:spcPct val="100000"/>
              </a:lnSpc>
              <a:spcBef>
                <a:spcPts val="265"/>
              </a:spcBef>
            </a:pPr>
            <a:r>
              <a:rPr sz="900" spc="-45" dirty="0">
                <a:solidFill>
                  <a:srgbClr val="464646"/>
                </a:solidFill>
                <a:latin typeface="Calibri"/>
                <a:cs typeface="Calibri"/>
              </a:rPr>
              <a:t>200,000</a:t>
            </a:r>
            <a:endParaRPr sz="900">
              <a:latin typeface="Calibri"/>
              <a:cs typeface="Calibri"/>
            </a:endParaRPr>
          </a:p>
          <a:p>
            <a:pPr marR="5080" algn="r">
              <a:lnSpc>
                <a:spcPct val="100000"/>
              </a:lnSpc>
              <a:spcBef>
                <a:spcPts val="270"/>
              </a:spcBef>
            </a:pPr>
            <a:r>
              <a:rPr sz="900" spc="-45" dirty="0">
                <a:solidFill>
                  <a:srgbClr val="464646"/>
                </a:solidFill>
                <a:latin typeface="Calibri"/>
                <a:cs typeface="Calibri"/>
              </a:rPr>
              <a:t>100,000</a:t>
            </a:r>
            <a:endParaRPr sz="900">
              <a:latin typeface="Calibri"/>
              <a:cs typeface="Calibri"/>
            </a:endParaRPr>
          </a:p>
          <a:p>
            <a:pPr marR="5080" algn="r">
              <a:lnSpc>
                <a:spcPct val="100000"/>
              </a:lnSpc>
              <a:spcBef>
                <a:spcPts val="270"/>
              </a:spcBef>
            </a:pPr>
            <a:r>
              <a:rPr sz="900" spc="-50" dirty="0">
                <a:solidFill>
                  <a:srgbClr val="464646"/>
                </a:solidFill>
                <a:latin typeface="Calibri"/>
                <a:cs typeface="Calibri"/>
              </a:rPr>
              <a:t>0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8714358" y="6605395"/>
            <a:ext cx="226695" cy="1739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50"/>
              </a:lnSpc>
            </a:pPr>
            <a:r>
              <a:rPr sz="1050" spc="-25" dirty="0">
                <a:solidFill>
                  <a:srgbClr val="9B9B9B"/>
                </a:solidFill>
                <a:latin typeface="Times New Roman"/>
                <a:cs typeface="Times New Roman"/>
              </a:rPr>
              <a:t>242</a:t>
            </a:r>
            <a:endParaRPr sz="1050">
              <a:latin typeface="Times New Roman"/>
              <a:cs typeface="Times New Roman"/>
            </a:endParaRPr>
          </a:p>
        </p:txBody>
      </p:sp>
      <p:sp>
        <p:nvSpPr>
          <p:cNvPr id="76" name="object 7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/>
              <a:t>©</a:t>
            </a:r>
            <a:r>
              <a:rPr spc="-15" dirty="0"/>
              <a:t> </a:t>
            </a:r>
            <a:r>
              <a:rPr dirty="0"/>
              <a:t>The</a:t>
            </a:r>
            <a:r>
              <a:rPr spc="-30" dirty="0"/>
              <a:t> </a:t>
            </a:r>
            <a:r>
              <a:rPr dirty="0"/>
              <a:t>KPI</a:t>
            </a:r>
            <a:r>
              <a:rPr spc="-5" dirty="0"/>
              <a:t> </a:t>
            </a:r>
            <a:r>
              <a:rPr dirty="0"/>
              <a:t>Institute</a:t>
            </a:r>
            <a:r>
              <a:rPr spc="-20" dirty="0"/>
              <a:t> 2023</a:t>
            </a:r>
          </a:p>
        </p:txBody>
      </p:sp>
      <p:sp>
        <p:nvSpPr>
          <p:cNvPr id="68" name="object 68"/>
          <p:cNvSpPr txBox="1"/>
          <p:nvPr/>
        </p:nvSpPr>
        <p:spPr>
          <a:xfrm>
            <a:off x="5470016" y="5759907"/>
            <a:ext cx="46291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40" dirty="0">
                <a:solidFill>
                  <a:srgbClr val="464646"/>
                </a:solidFill>
                <a:latin typeface="Calibri"/>
                <a:cs typeface="Calibri"/>
              </a:rPr>
              <a:t>Capacitors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6101334" y="5759907"/>
            <a:ext cx="545465" cy="304165"/>
          </a:xfrm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15875" marR="5080" indent="-3810">
              <a:lnSpc>
                <a:spcPct val="103099"/>
              </a:lnSpc>
              <a:spcBef>
                <a:spcPts val="65"/>
              </a:spcBef>
            </a:pPr>
            <a:r>
              <a:rPr sz="900" spc="-50" dirty="0">
                <a:solidFill>
                  <a:srgbClr val="464646"/>
                </a:solidFill>
                <a:latin typeface="Calibri"/>
                <a:cs typeface="Calibri"/>
              </a:rPr>
              <a:t>Piezoelectric</a:t>
            </a:r>
            <a:r>
              <a:rPr sz="900" spc="500" dirty="0">
                <a:solidFill>
                  <a:srgbClr val="464646"/>
                </a:solidFill>
                <a:latin typeface="Calibri"/>
                <a:cs typeface="Calibri"/>
              </a:rPr>
              <a:t> </a:t>
            </a:r>
            <a:r>
              <a:rPr sz="900" spc="-70" dirty="0">
                <a:solidFill>
                  <a:srgbClr val="464646"/>
                </a:solidFill>
                <a:latin typeface="Calibri"/>
                <a:cs typeface="Calibri"/>
              </a:rPr>
              <a:t>Components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6776973" y="5759907"/>
            <a:ext cx="539115" cy="304165"/>
          </a:xfrm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12700" marR="5080" indent="142875">
              <a:lnSpc>
                <a:spcPct val="103099"/>
              </a:lnSpc>
              <a:spcBef>
                <a:spcPts val="65"/>
              </a:spcBef>
            </a:pPr>
            <a:r>
              <a:rPr sz="900" spc="-10" dirty="0">
                <a:solidFill>
                  <a:srgbClr val="464646"/>
                </a:solidFill>
                <a:latin typeface="Calibri"/>
                <a:cs typeface="Calibri"/>
              </a:rPr>
              <a:t>Other</a:t>
            </a:r>
            <a:r>
              <a:rPr sz="900" spc="500" dirty="0">
                <a:solidFill>
                  <a:srgbClr val="464646"/>
                </a:solidFill>
                <a:latin typeface="Calibri"/>
                <a:cs typeface="Calibri"/>
              </a:rPr>
              <a:t> </a:t>
            </a:r>
            <a:r>
              <a:rPr sz="900" spc="-75" dirty="0">
                <a:solidFill>
                  <a:srgbClr val="464646"/>
                </a:solidFill>
                <a:latin typeface="Calibri"/>
                <a:cs typeface="Calibri"/>
              </a:rPr>
              <a:t>Components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7525893" y="5759907"/>
            <a:ext cx="38671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5" dirty="0">
                <a:solidFill>
                  <a:srgbClr val="464646"/>
                </a:solidFill>
                <a:latin typeface="Calibri"/>
                <a:cs typeface="Calibri"/>
              </a:rPr>
              <a:t>Modules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72" name="object 72"/>
          <p:cNvSpPr txBox="1"/>
          <p:nvPr/>
        </p:nvSpPr>
        <p:spPr>
          <a:xfrm>
            <a:off x="8106536" y="5759907"/>
            <a:ext cx="57086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5" dirty="0">
                <a:solidFill>
                  <a:srgbClr val="464646"/>
                </a:solidFill>
                <a:latin typeface="Calibri"/>
                <a:cs typeface="Calibri"/>
              </a:rPr>
              <a:t>Average</a:t>
            </a:r>
            <a:r>
              <a:rPr sz="900" spc="55" dirty="0">
                <a:solidFill>
                  <a:srgbClr val="464646"/>
                </a:solidFill>
                <a:latin typeface="Calibri"/>
                <a:cs typeface="Calibri"/>
              </a:rPr>
              <a:t> </a:t>
            </a:r>
            <a:r>
              <a:rPr sz="900" spc="-40" dirty="0">
                <a:solidFill>
                  <a:srgbClr val="464646"/>
                </a:solidFill>
                <a:latin typeface="Calibri"/>
                <a:cs typeface="Calibri"/>
              </a:rPr>
              <a:t>year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73" name="object 73"/>
          <p:cNvSpPr txBox="1"/>
          <p:nvPr/>
        </p:nvSpPr>
        <p:spPr>
          <a:xfrm>
            <a:off x="6685026" y="3932935"/>
            <a:ext cx="34290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75" dirty="0">
                <a:solidFill>
                  <a:srgbClr val="464646"/>
                </a:solidFill>
                <a:latin typeface="Calibri"/>
                <a:cs typeface="Calibri"/>
              </a:rPr>
              <a:t>2021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5761101" y="6177788"/>
            <a:ext cx="30797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2545">
              <a:lnSpc>
                <a:spcPct val="100000"/>
              </a:lnSpc>
              <a:spcBef>
                <a:spcPts val="100"/>
              </a:spcBef>
            </a:pPr>
            <a:r>
              <a:rPr sz="900" i="1" spc="-95" dirty="0">
                <a:solidFill>
                  <a:srgbClr val="464646"/>
                </a:solidFill>
                <a:latin typeface="Lucida Sans"/>
                <a:cs typeface="Lucida Sans"/>
              </a:rPr>
              <a:t>*The </a:t>
            </a:r>
            <a:r>
              <a:rPr sz="900" i="1" spc="-100" dirty="0">
                <a:solidFill>
                  <a:srgbClr val="464646"/>
                </a:solidFill>
                <a:latin typeface="Lucida Sans"/>
                <a:cs typeface="Lucida Sans"/>
              </a:rPr>
              <a:t>black</a:t>
            </a:r>
            <a:r>
              <a:rPr sz="900" i="1" spc="-75" dirty="0">
                <a:solidFill>
                  <a:srgbClr val="464646"/>
                </a:solidFill>
                <a:latin typeface="Lucida Sans"/>
                <a:cs typeface="Lucida Sans"/>
              </a:rPr>
              <a:t> </a:t>
            </a:r>
            <a:r>
              <a:rPr sz="900" i="1" spc="-85" dirty="0">
                <a:solidFill>
                  <a:srgbClr val="464646"/>
                </a:solidFill>
                <a:latin typeface="Lucida Sans"/>
                <a:cs typeface="Lucida Sans"/>
              </a:rPr>
              <a:t>line</a:t>
            </a:r>
            <a:r>
              <a:rPr sz="900" i="1" spc="-80" dirty="0">
                <a:solidFill>
                  <a:srgbClr val="464646"/>
                </a:solidFill>
                <a:latin typeface="Lucida Sans"/>
                <a:cs typeface="Lucida Sans"/>
              </a:rPr>
              <a:t> </a:t>
            </a:r>
            <a:r>
              <a:rPr sz="900" i="1" spc="-100" dirty="0">
                <a:solidFill>
                  <a:srgbClr val="464646"/>
                </a:solidFill>
                <a:latin typeface="Lucida Sans"/>
                <a:cs typeface="Lucida Sans"/>
              </a:rPr>
              <a:t>represents </a:t>
            </a:r>
            <a:r>
              <a:rPr sz="900" i="1" spc="-85" dirty="0">
                <a:solidFill>
                  <a:srgbClr val="464646"/>
                </a:solidFill>
                <a:latin typeface="Lucida Sans"/>
                <a:cs typeface="Lucida Sans"/>
              </a:rPr>
              <a:t>the</a:t>
            </a:r>
            <a:r>
              <a:rPr sz="900" i="1" spc="-95" dirty="0">
                <a:solidFill>
                  <a:srgbClr val="464646"/>
                </a:solidFill>
                <a:latin typeface="Lucida Sans"/>
                <a:cs typeface="Lucida Sans"/>
              </a:rPr>
              <a:t> </a:t>
            </a:r>
            <a:r>
              <a:rPr sz="900" i="1" spc="-110" dirty="0">
                <a:solidFill>
                  <a:srgbClr val="464646"/>
                </a:solidFill>
                <a:latin typeface="Lucida Sans"/>
                <a:cs typeface="Lucida Sans"/>
              </a:rPr>
              <a:t>average</a:t>
            </a:r>
            <a:r>
              <a:rPr sz="900" i="1" spc="-95" dirty="0">
                <a:solidFill>
                  <a:srgbClr val="464646"/>
                </a:solidFill>
                <a:latin typeface="Lucida Sans"/>
                <a:cs typeface="Lucida Sans"/>
              </a:rPr>
              <a:t> value</a:t>
            </a:r>
            <a:r>
              <a:rPr sz="900" i="1" spc="-80" dirty="0">
                <a:solidFill>
                  <a:srgbClr val="464646"/>
                </a:solidFill>
                <a:latin typeface="Lucida Sans"/>
                <a:cs typeface="Lucida Sans"/>
              </a:rPr>
              <a:t> </a:t>
            </a:r>
            <a:r>
              <a:rPr sz="900" i="1" spc="-90" dirty="0">
                <a:solidFill>
                  <a:srgbClr val="464646"/>
                </a:solidFill>
                <a:latin typeface="Lucida Sans"/>
                <a:cs typeface="Lucida Sans"/>
              </a:rPr>
              <a:t>of</a:t>
            </a:r>
            <a:r>
              <a:rPr sz="900" i="1" spc="-80" dirty="0">
                <a:solidFill>
                  <a:srgbClr val="464646"/>
                </a:solidFill>
                <a:latin typeface="Lucida Sans"/>
                <a:cs typeface="Lucida Sans"/>
              </a:rPr>
              <a:t> </a:t>
            </a:r>
            <a:r>
              <a:rPr sz="900" i="1" spc="-85" dirty="0">
                <a:solidFill>
                  <a:srgbClr val="464646"/>
                </a:solidFill>
                <a:latin typeface="Lucida Sans"/>
                <a:cs typeface="Lucida Sans"/>
              </a:rPr>
              <a:t>the</a:t>
            </a:r>
            <a:r>
              <a:rPr sz="900" i="1" spc="-70" dirty="0">
                <a:solidFill>
                  <a:srgbClr val="464646"/>
                </a:solidFill>
                <a:latin typeface="Lucida Sans"/>
                <a:cs typeface="Lucida Sans"/>
              </a:rPr>
              <a:t> </a:t>
            </a:r>
            <a:r>
              <a:rPr sz="900" i="1" spc="-65" dirty="0">
                <a:solidFill>
                  <a:srgbClr val="464646"/>
                </a:solidFill>
                <a:latin typeface="Lucida Sans"/>
                <a:cs typeface="Lucida Sans"/>
              </a:rPr>
              <a:t>5 </a:t>
            </a:r>
            <a:r>
              <a:rPr sz="900" i="1" spc="-105" dirty="0">
                <a:solidFill>
                  <a:srgbClr val="464646"/>
                </a:solidFill>
                <a:latin typeface="Lucida Sans"/>
                <a:cs typeface="Lucida Sans"/>
              </a:rPr>
              <a:t>analyzed</a:t>
            </a:r>
            <a:r>
              <a:rPr sz="900" i="1" spc="-85" dirty="0">
                <a:solidFill>
                  <a:srgbClr val="464646"/>
                </a:solidFill>
                <a:latin typeface="Lucida Sans"/>
                <a:cs typeface="Lucida Sans"/>
              </a:rPr>
              <a:t> </a:t>
            </a:r>
            <a:r>
              <a:rPr sz="900" i="1" spc="-55" dirty="0">
                <a:solidFill>
                  <a:srgbClr val="464646"/>
                </a:solidFill>
                <a:latin typeface="Lucida Sans"/>
                <a:cs typeface="Lucida Sans"/>
              </a:rPr>
              <a:t>years</a:t>
            </a:r>
            <a:endParaRPr sz="900">
              <a:latin typeface="Lucida Sans"/>
              <a:cs typeface="Lucida Sans"/>
            </a:endParaRPr>
          </a:p>
          <a:p>
            <a:pPr marL="12700">
              <a:lnSpc>
                <a:spcPct val="100000"/>
              </a:lnSpc>
            </a:pPr>
            <a:r>
              <a:rPr sz="900" i="1" spc="-95" dirty="0">
                <a:solidFill>
                  <a:srgbClr val="464646"/>
                </a:solidFill>
                <a:latin typeface="Lucida Sans"/>
                <a:cs typeface="Lucida Sans"/>
              </a:rPr>
              <a:t>*The </a:t>
            </a:r>
            <a:r>
              <a:rPr sz="900" i="1" spc="-114" dirty="0">
                <a:solidFill>
                  <a:srgbClr val="464646"/>
                </a:solidFill>
                <a:latin typeface="Lucida Sans"/>
                <a:cs typeface="Lucida Sans"/>
              </a:rPr>
              <a:t>green</a:t>
            </a:r>
            <a:r>
              <a:rPr sz="900" i="1" spc="-90" dirty="0">
                <a:solidFill>
                  <a:srgbClr val="464646"/>
                </a:solidFill>
                <a:latin typeface="Lucida Sans"/>
                <a:cs typeface="Lucida Sans"/>
              </a:rPr>
              <a:t> </a:t>
            </a:r>
            <a:r>
              <a:rPr sz="900" i="1" spc="-105" dirty="0">
                <a:solidFill>
                  <a:srgbClr val="464646"/>
                </a:solidFill>
                <a:latin typeface="Lucida Sans"/>
                <a:cs typeface="Lucida Sans"/>
              </a:rPr>
              <a:t>column</a:t>
            </a:r>
            <a:r>
              <a:rPr sz="900" i="1" spc="-50" dirty="0">
                <a:solidFill>
                  <a:srgbClr val="464646"/>
                </a:solidFill>
                <a:latin typeface="Lucida Sans"/>
                <a:cs typeface="Lucida Sans"/>
              </a:rPr>
              <a:t> </a:t>
            </a:r>
            <a:r>
              <a:rPr sz="900" i="1" spc="-100" dirty="0">
                <a:solidFill>
                  <a:srgbClr val="464646"/>
                </a:solidFill>
                <a:latin typeface="Lucida Sans"/>
                <a:cs typeface="Lucida Sans"/>
              </a:rPr>
              <a:t>represents</a:t>
            </a:r>
            <a:r>
              <a:rPr sz="900" i="1" spc="-95" dirty="0">
                <a:solidFill>
                  <a:srgbClr val="464646"/>
                </a:solidFill>
                <a:latin typeface="Lucida Sans"/>
                <a:cs typeface="Lucida Sans"/>
              </a:rPr>
              <a:t> </a:t>
            </a:r>
            <a:r>
              <a:rPr sz="900" i="1" spc="-85" dirty="0">
                <a:solidFill>
                  <a:srgbClr val="464646"/>
                </a:solidFill>
                <a:latin typeface="Lucida Sans"/>
                <a:cs typeface="Lucida Sans"/>
              </a:rPr>
              <a:t>the</a:t>
            </a:r>
            <a:r>
              <a:rPr sz="900" i="1" spc="-90" dirty="0">
                <a:solidFill>
                  <a:srgbClr val="464646"/>
                </a:solidFill>
                <a:latin typeface="Lucida Sans"/>
                <a:cs typeface="Lucida Sans"/>
              </a:rPr>
              <a:t> </a:t>
            </a:r>
            <a:r>
              <a:rPr sz="900" i="1" spc="-110" dirty="0">
                <a:solidFill>
                  <a:srgbClr val="464646"/>
                </a:solidFill>
                <a:latin typeface="Lucida Sans"/>
                <a:cs typeface="Lucida Sans"/>
              </a:rPr>
              <a:t>average</a:t>
            </a:r>
            <a:r>
              <a:rPr sz="900" i="1" spc="-90" dirty="0">
                <a:solidFill>
                  <a:srgbClr val="464646"/>
                </a:solidFill>
                <a:latin typeface="Lucida Sans"/>
                <a:cs typeface="Lucida Sans"/>
              </a:rPr>
              <a:t> </a:t>
            </a:r>
            <a:r>
              <a:rPr sz="900" i="1" spc="-95" dirty="0">
                <a:solidFill>
                  <a:srgbClr val="464646"/>
                </a:solidFill>
                <a:latin typeface="Lucida Sans"/>
                <a:cs typeface="Lucida Sans"/>
              </a:rPr>
              <a:t>sales</a:t>
            </a:r>
            <a:r>
              <a:rPr sz="900" i="1" spc="-100" dirty="0">
                <a:solidFill>
                  <a:srgbClr val="464646"/>
                </a:solidFill>
                <a:latin typeface="Lucida Sans"/>
                <a:cs typeface="Lucida Sans"/>
              </a:rPr>
              <a:t> </a:t>
            </a:r>
            <a:r>
              <a:rPr sz="900" i="1" spc="-95" dirty="0">
                <a:solidFill>
                  <a:srgbClr val="464646"/>
                </a:solidFill>
                <a:latin typeface="Lucida Sans"/>
                <a:cs typeface="Lucida Sans"/>
              </a:rPr>
              <a:t>value</a:t>
            </a:r>
            <a:r>
              <a:rPr sz="900" i="1" spc="-75" dirty="0">
                <a:solidFill>
                  <a:srgbClr val="464646"/>
                </a:solidFill>
                <a:latin typeface="Lucida Sans"/>
                <a:cs typeface="Lucida Sans"/>
              </a:rPr>
              <a:t> </a:t>
            </a:r>
            <a:r>
              <a:rPr sz="900" i="1" spc="-90" dirty="0">
                <a:solidFill>
                  <a:srgbClr val="464646"/>
                </a:solidFill>
                <a:latin typeface="Lucida Sans"/>
                <a:cs typeface="Lucida Sans"/>
              </a:rPr>
              <a:t>of</a:t>
            </a:r>
            <a:r>
              <a:rPr sz="900" i="1" spc="-80" dirty="0">
                <a:solidFill>
                  <a:srgbClr val="464646"/>
                </a:solidFill>
                <a:latin typeface="Lucida Sans"/>
                <a:cs typeface="Lucida Sans"/>
              </a:rPr>
              <a:t> </a:t>
            </a:r>
            <a:r>
              <a:rPr sz="900" i="1" spc="-85" dirty="0">
                <a:solidFill>
                  <a:srgbClr val="464646"/>
                </a:solidFill>
                <a:latin typeface="Lucida Sans"/>
                <a:cs typeface="Lucida Sans"/>
              </a:rPr>
              <a:t>all</a:t>
            </a:r>
            <a:r>
              <a:rPr sz="900" i="1" spc="-80" dirty="0">
                <a:solidFill>
                  <a:srgbClr val="464646"/>
                </a:solidFill>
                <a:latin typeface="Lucida Sans"/>
                <a:cs typeface="Lucida Sans"/>
              </a:rPr>
              <a:t> </a:t>
            </a:r>
            <a:r>
              <a:rPr sz="900" i="1" spc="-60" dirty="0">
                <a:solidFill>
                  <a:srgbClr val="464646"/>
                </a:solidFill>
                <a:latin typeface="Lucida Sans"/>
                <a:cs typeface="Lucida Sans"/>
              </a:rPr>
              <a:t>products</a:t>
            </a:r>
            <a:endParaRPr sz="900">
              <a:latin typeface="Lucida Sans"/>
              <a:cs typeface="Lucida Sans"/>
            </a:endParaRPr>
          </a:p>
        </p:txBody>
      </p:sp>
    </p:spTree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5803" y="569531"/>
            <a:ext cx="6316345" cy="751840"/>
          </a:xfrm>
          <a:prstGeom prst="rect">
            <a:avLst/>
          </a:prstGeom>
        </p:spPr>
        <p:txBody>
          <a:bodyPr vert="horz" wrap="square" lIns="0" tIns="1047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25"/>
              </a:spcBef>
            </a:pPr>
            <a:r>
              <a:rPr spc="240" dirty="0"/>
              <a:t>USABILITY</a:t>
            </a:r>
            <a:r>
              <a:rPr spc="25" dirty="0"/>
              <a:t> </a:t>
            </a:r>
            <a:r>
              <a:rPr spc="185" dirty="0"/>
              <a:t>IN</a:t>
            </a:r>
            <a:r>
              <a:rPr spc="5" dirty="0"/>
              <a:t> </a:t>
            </a:r>
            <a:r>
              <a:rPr spc="265" dirty="0"/>
              <a:t>TERMS</a:t>
            </a:r>
            <a:r>
              <a:rPr spc="15" dirty="0"/>
              <a:t> </a:t>
            </a:r>
            <a:r>
              <a:rPr spc="130" dirty="0"/>
              <a:t>OF</a:t>
            </a:r>
            <a:r>
              <a:rPr dirty="0"/>
              <a:t> </a:t>
            </a:r>
            <a:r>
              <a:rPr spc="175" dirty="0"/>
              <a:t>VISUAL</a:t>
            </a:r>
            <a:r>
              <a:rPr spc="15" dirty="0"/>
              <a:t> </a:t>
            </a:r>
            <a:r>
              <a:rPr spc="140" dirty="0"/>
              <a:t>DESIGN</a:t>
            </a:r>
          </a:p>
          <a:p>
            <a:pPr marL="55880">
              <a:lnSpc>
                <a:spcPct val="100000"/>
              </a:lnSpc>
              <a:spcBef>
                <a:spcPts val="430"/>
              </a:spcBef>
            </a:pPr>
            <a:r>
              <a:rPr sz="1400" i="1" spc="-114" dirty="0">
                <a:latin typeface="Lucida Sans"/>
                <a:cs typeface="Lucida Sans"/>
              </a:rPr>
              <a:t>“Simplicity</a:t>
            </a:r>
            <a:r>
              <a:rPr sz="1400" i="1" spc="-155" dirty="0">
                <a:latin typeface="Lucida Sans"/>
                <a:cs typeface="Lucida Sans"/>
              </a:rPr>
              <a:t> </a:t>
            </a:r>
            <a:r>
              <a:rPr sz="1400" i="1" spc="-120" dirty="0">
                <a:latin typeface="Lucida Sans"/>
                <a:cs typeface="Lucida Sans"/>
              </a:rPr>
              <a:t>is</a:t>
            </a:r>
            <a:r>
              <a:rPr sz="1400" i="1" spc="-125" dirty="0">
                <a:latin typeface="Lucida Sans"/>
                <a:cs typeface="Lucida Sans"/>
              </a:rPr>
              <a:t> </a:t>
            </a:r>
            <a:r>
              <a:rPr sz="1400" i="1" spc="-130" dirty="0">
                <a:latin typeface="Lucida Sans"/>
                <a:cs typeface="Lucida Sans"/>
              </a:rPr>
              <a:t>the</a:t>
            </a:r>
            <a:r>
              <a:rPr sz="1400" i="1" spc="-105" dirty="0">
                <a:latin typeface="Lucida Sans"/>
                <a:cs typeface="Lucida Sans"/>
              </a:rPr>
              <a:t> </a:t>
            </a:r>
            <a:r>
              <a:rPr sz="1400" i="1" spc="-135" dirty="0">
                <a:latin typeface="Lucida Sans"/>
                <a:cs typeface="Lucida Sans"/>
              </a:rPr>
              <a:t>ultimate</a:t>
            </a:r>
            <a:r>
              <a:rPr sz="1400" i="1" spc="-114" dirty="0">
                <a:latin typeface="Lucida Sans"/>
                <a:cs typeface="Lucida Sans"/>
              </a:rPr>
              <a:t> </a:t>
            </a:r>
            <a:r>
              <a:rPr sz="1400" i="1" spc="-125" dirty="0">
                <a:latin typeface="Lucida Sans"/>
                <a:cs typeface="Lucida Sans"/>
              </a:rPr>
              <a:t>sophistication”</a:t>
            </a:r>
            <a:r>
              <a:rPr sz="1400" i="1" spc="-155" dirty="0">
                <a:latin typeface="Lucida Sans"/>
                <a:cs typeface="Lucida Sans"/>
              </a:rPr>
              <a:t> </a:t>
            </a:r>
            <a:r>
              <a:rPr sz="1400" i="1" spc="-10" dirty="0">
                <a:latin typeface="Lucida Sans"/>
                <a:cs typeface="Lucida Sans"/>
              </a:rPr>
              <a:t>–</a:t>
            </a:r>
            <a:r>
              <a:rPr sz="1400" i="1" spc="-110" dirty="0">
                <a:latin typeface="Lucida Sans"/>
                <a:cs typeface="Lucida Sans"/>
              </a:rPr>
              <a:t> </a:t>
            </a:r>
            <a:r>
              <a:rPr sz="1400" i="1" spc="-145" dirty="0">
                <a:latin typeface="Lucida Sans"/>
                <a:cs typeface="Lucida Sans"/>
              </a:rPr>
              <a:t>Leonardo </a:t>
            </a:r>
            <a:r>
              <a:rPr sz="1400" i="1" spc="-10" dirty="0">
                <a:latin typeface="Lucida Sans"/>
                <a:cs typeface="Lucida Sans"/>
              </a:rPr>
              <a:t>DaVinci</a:t>
            </a:r>
            <a:endParaRPr sz="1400">
              <a:latin typeface="Lucida Sans"/>
              <a:cs typeface="Lucida San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08279" y="6317691"/>
            <a:ext cx="96139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i="1" spc="-100" dirty="0">
                <a:solidFill>
                  <a:srgbClr val="5F5F5F"/>
                </a:solidFill>
                <a:latin typeface="Lucida Sans"/>
                <a:cs typeface="Lucida Sans"/>
              </a:rPr>
              <a:t>Source:</a:t>
            </a:r>
            <a:r>
              <a:rPr sz="900" i="1" spc="-65" dirty="0">
                <a:solidFill>
                  <a:srgbClr val="5F5F5F"/>
                </a:solidFill>
                <a:latin typeface="Lucida Sans"/>
                <a:cs typeface="Lucida Sans"/>
              </a:rPr>
              <a:t> </a:t>
            </a:r>
            <a:r>
              <a:rPr sz="900" i="1" spc="-45" dirty="0">
                <a:solidFill>
                  <a:srgbClr val="5F5F5F"/>
                </a:solidFill>
                <a:latin typeface="Lucida Sans"/>
                <a:cs typeface="Lucida Sans"/>
              </a:rPr>
              <a:t>IBCS</a:t>
            </a:r>
            <a:r>
              <a:rPr sz="900" i="1" spc="-70" dirty="0">
                <a:solidFill>
                  <a:srgbClr val="5F5F5F"/>
                </a:solidFill>
                <a:latin typeface="Lucida Sans"/>
                <a:cs typeface="Lucida Sans"/>
              </a:rPr>
              <a:t> </a:t>
            </a:r>
            <a:r>
              <a:rPr sz="900" i="1" spc="-30" dirty="0">
                <a:solidFill>
                  <a:srgbClr val="5F5F5F"/>
                </a:solidFill>
                <a:latin typeface="Lucida Sans"/>
                <a:cs typeface="Lucida Sans"/>
              </a:rPr>
              <a:t>(2023)</a:t>
            </a:r>
            <a:endParaRPr sz="900">
              <a:latin typeface="Lucida Sans"/>
              <a:cs typeface="Lucida Sans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0040" y="2069998"/>
            <a:ext cx="2648712" cy="412775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041904" y="2060663"/>
            <a:ext cx="2647188" cy="4177157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747003" y="2048027"/>
            <a:ext cx="2648711" cy="4171696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355803" y="1520697"/>
            <a:ext cx="7821930" cy="429895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12700" marR="5080">
              <a:lnSpc>
                <a:spcPts val="1500"/>
              </a:lnSpc>
              <a:spcBef>
                <a:spcPts val="305"/>
              </a:spcBef>
            </a:pPr>
            <a:r>
              <a:rPr sz="1400" spc="-10" dirty="0">
                <a:solidFill>
                  <a:srgbClr val="5F5F5F"/>
                </a:solidFill>
                <a:latin typeface="Tahoma"/>
                <a:cs typeface="Tahoma"/>
              </a:rPr>
              <a:t>International</a:t>
            </a:r>
            <a:r>
              <a:rPr sz="1400" spc="-16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5F5F5F"/>
                </a:solidFill>
                <a:latin typeface="Tahoma"/>
                <a:cs typeface="Tahoma"/>
              </a:rPr>
              <a:t>Business</a:t>
            </a:r>
            <a:r>
              <a:rPr sz="1400" spc="-18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5F5F5F"/>
                </a:solidFill>
                <a:latin typeface="Tahoma"/>
                <a:cs typeface="Tahoma"/>
              </a:rPr>
              <a:t>Communication</a:t>
            </a:r>
            <a:r>
              <a:rPr sz="1400" spc="-17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20" dirty="0">
                <a:solidFill>
                  <a:srgbClr val="5F5F5F"/>
                </a:solidFill>
                <a:latin typeface="Tahoma"/>
                <a:cs typeface="Tahoma"/>
              </a:rPr>
              <a:t>Standards</a:t>
            </a:r>
            <a:r>
              <a:rPr sz="1400" spc="-13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5F5F5F"/>
                </a:solidFill>
                <a:latin typeface="Tahoma"/>
                <a:cs typeface="Tahoma"/>
              </a:rPr>
              <a:t>–</a:t>
            </a:r>
            <a:r>
              <a:rPr sz="1400" spc="-11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50" dirty="0">
                <a:solidFill>
                  <a:srgbClr val="5F5F5F"/>
                </a:solidFill>
                <a:latin typeface="Tahoma"/>
                <a:cs typeface="Tahoma"/>
              </a:rPr>
              <a:t>98</a:t>
            </a:r>
            <a:r>
              <a:rPr sz="1400" spc="-14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5F5F5F"/>
                </a:solidFill>
                <a:latin typeface="Tahoma"/>
                <a:cs typeface="Tahoma"/>
              </a:rPr>
              <a:t>rules</a:t>
            </a:r>
            <a:r>
              <a:rPr sz="1400" spc="-17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5F5F5F"/>
                </a:solidFill>
                <a:latin typeface="Tahoma"/>
                <a:cs typeface="Tahoma"/>
              </a:rPr>
              <a:t>for</a:t>
            </a:r>
            <a:r>
              <a:rPr sz="1400" spc="-15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5F5F5F"/>
                </a:solidFill>
                <a:latin typeface="Tahoma"/>
                <a:cs typeface="Tahoma"/>
              </a:rPr>
              <a:t>the</a:t>
            </a:r>
            <a:r>
              <a:rPr sz="1400" spc="-15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5F5F5F"/>
                </a:solidFill>
                <a:latin typeface="Tahoma"/>
                <a:cs typeface="Tahoma"/>
              </a:rPr>
              <a:t>proper</a:t>
            </a:r>
            <a:r>
              <a:rPr sz="1400" spc="-15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25" dirty="0">
                <a:solidFill>
                  <a:srgbClr val="5F5F5F"/>
                </a:solidFill>
                <a:latin typeface="Tahoma"/>
                <a:cs typeface="Tahoma"/>
              </a:rPr>
              <a:t>design</a:t>
            </a:r>
            <a:r>
              <a:rPr sz="1400" spc="-16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5F5F5F"/>
                </a:solidFill>
                <a:latin typeface="Tahoma"/>
                <a:cs typeface="Tahoma"/>
              </a:rPr>
              <a:t>of</a:t>
            </a:r>
            <a:r>
              <a:rPr sz="1400" spc="-13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20" dirty="0">
                <a:solidFill>
                  <a:srgbClr val="5F5F5F"/>
                </a:solidFill>
                <a:latin typeface="Tahoma"/>
                <a:cs typeface="Tahoma"/>
              </a:rPr>
              <a:t>successful</a:t>
            </a:r>
            <a:r>
              <a:rPr sz="1400" spc="-16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5F5F5F"/>
                </a:solidFill>
                <a:latin typeface="Tahoma"/>
                <a:cs typeface="Tahoma"/>
              </a:rPr>
              <a:t>reports, presentations</a:t>
            </a:r>
            <a:r>
              <a:rPr sz="1400" spc="-18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25" dirty="0">
                <a:solidFill>
                  <a:srgbClr val="5F5F5F"/>
                </a:solidFill>
                <a:latin typeface="Tahoma"/>
                <a:cs typeface="Tahoma"/>
              </a:rPr>
              <a:t>and</a:t>
            </a:r>
            <a:r>
              <a:rPr sz="1400" spc="-14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5F5F5F"/>
                </a:solidFill>
                <a:latin typeface="Tahoma"/>
                <a:cs typeface="Tahoma"/>
              </a:rPr>
              <a:t>dashboards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714358" y="6605395"/>
            <a:ext cx="226695" cy="1739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50"/>
              </a:lnSpc>
            </a:pPr>
            <a:r>
              <a:rPr sz="1050" spc="-25" dirty="0">
                <a:solidFill>
                  <a:srgbClr val="9B9B9B"/>
                </a:solidFill>
                <a:latin typeface="Times New Roman"/>
                <a:cs typeface="Times New Roman"/>
              </a:rPr>
              <a:t>243</a:t>
            </a:r>
            <a:endParaRPr sz="105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/>
              <a:t>©</a:t>
            </a:r>
            <a:r>
              <a:rPr spc="-15" dirty="0"/>
              <a:t> </a:t>
            </a:r>
            <a:r>
              <a:rPr dirty="0"/>
              <a:t>The</a:t>
            </a:r>
            <a:r>
              <a:rPr spc="-30" dirty="0"/>
              <a:t> </a:t>
            </a:r>
            <a:r>
              <a:rPr dirty="0"/>
              <a:t>KPI</a:t>
            </a:r>
            <a:r>
              <a:rPr spc="-5" dirty="0"/>
              <a:t> </a:t>
            </a:r>
            <a:r>
              <a:rPr dirty="0"/>
              <a:t>Institute</a:t>
            </a:r>
            <a:r>
              <a:rPr spc="-20" dirty="0"/>
              <a:t> 2023</a:t>
            </a:r>
          </a:p>
        </p:txBody>
      </p:sp>
    </p:spTree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99809" rIns="0" bIns="0" rtlCol="0">
            <a:spAutoFit/>
          </a:bodyPr>
          <a:lstStyle/>
          <a:p>
            <a:pPr marL="31115">
              <a:lnSpc>
                <a:spcPct val="100000"/>
              </a:lnSpc>
              <a:spcBef>
                <a:spcPts val="95"/>
              </a:spcBef>
            </a:pPr>
            <a:r>
              <a:rPr sz="2500" spc="280" dirty="0"/>
              <a:t>KPI</a:t>
            </a:r>
            <a:r>
              <a:rPr sz="2500" spc="-10" dirty="0"/>
              <a:t> </a:t>
            </a:r>
            <a:r>
              <a:rPr sz="2500" spc="204" dirty="0"/>
              <a:t>TOOLKIT</a:t>
            </a:r>
            <a:r>
              <a:rPr sz="2500" spc="-5" dirty="0"/>
              <a:t> </a:t>
            </a:r>
            <a:r>
              <a:rPr sz="2500" spc="175" dirty="0"/>
              <a:t>SPOTLIGHT:</a:t>
            </a:r>
            <a:r>
              <a:rPr sz="2500" spc="-5" dirty="0"/>
              <a:t> </a:t>
            </a:r>
            <a:r>
              <a:rPr sz="2500" spc="135" dirty="0"/>
              <a:t>BALANCED</a:t>
            </a:r>
            <a:r>
              <a:rPr sz="2500" spc="15" dirty="0"/>
              <a:t> </a:t>
            </a:r>
            <a:r>
              <a:rPr sz="2500" spc="75" dirty="0"/>
              <a:t>SCORECARD</a:t>
            </a:r>
            <a:endParaRPr sz="250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/>
              <a:t>©</a:t>
            </a:r>
            <a:r>
              <a:rPr spc="-15" dirty="0"/>
              <a:t> </a:t>
            </a:r>
            <a:r>
              <a:rPr dirty="0"/>
              <a:t>The</a:t>
            </a:r>
            <a:r>
              <a:rPr spc="-30" dirty="0"/>
              <a:t> </a:t>
            </a:r>
            <a:r>
              <a:rPr dirty="0"/>
              <a:t>KPI</a:t>
            </a:r>
            <a:r>
              <a:rPr spc="-5" dirty="0"/>
              <a:t> </a:t>
            </a:r>
            <a:r>
              <a:rPr dirty="0"/>
              <a:t>Institute</a:t>
            </a:r>
            <a:r>
              <a:rPr spc="-20" dirty="0"/>
              <a:t> 2023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25653" y="6389623"/>
            <a:ext cx="149733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i="1" spc="-100" dirty="0">
                <a:solidFill>
                  <a:srgbClr val="5F5F5F"/>
                </a:solidFill>
                <a:latin typeface="Lucida Sans"/>
                <a:cs typeface="Lucida Sans"/>
              </a:rPr>
              <a:t>Source:</a:t>
            </a:r>
            <a:r>
              <a:rPr sz="900" i="1" spc="-60" dirty="0">
                <a:solidFill>
                  <a:srgbClr val="5F5F5F"/>
                </a:solidFill>
                <a:latin typeface="Lucida Sans"/>
                <a:cs typeface="Lucida Sans"/>
              </a:rPr>
              <a:t> </a:t>
            </a:r>
            <a:r>
              <a:rPr sz="900" i="1" spc="-95" dirty="0">
                <a:solidFill>
                  <a:srgbClr val="5F5F5F"/>
                </a:solidFill>
                <a:latin typeface="Lucida Sans"/>
                <a:cs typeface="Lucida Sans"/>
              </a:rPr>
              <a:t>The</a:t>
            </a:r>
            <a:r>
              <a:rPr sz="900" i="1" spc="-75" dirty="0">
                <a:solidFill>
                  <a:srgbClr val="5F5F5F"/>
                </a:solidFill>
                <a:latin typeface="Lucida Sans"/>
                <a:cs typeface="Lucida Sans"/>
              </a:rPr>
              <a:t> </a:t>
            </a:r>
            <a:r>
              <a:rPr sz="900" i="1" spc="-30" dirty="0">
                <a:solidFill>
                  <a:srgbClr val="5F5F5F"/>
                </a:solidFill>
                <a:latin typeface="Lucida Sans"/>
                <a:cs typeface="Lucida Sans"/>
              </a:rPr>
              <a:t>KPI</a:t>
            </a:r>
            <a:r>
              <a:rPr sz="900" i="1" spc="-70" dirty="0">
                <a:solidFill>
                  <a:srgbClr val="5F5F5F"/>
                </a:solidFill>
                <a:latin typeface="Lucida Sans"/>
                <a:cs typeface="Lucida Sans"/>
              </a:rPr>
              <a:t> </a:t>
            </a:r>
            <a:r>
              <a:rPr sz="900" i="1" spc="-80" dirty="0">
                <a:solidFill>
                  <a:srgbClr val="5F5F5F"/>
                </a:solidFill>
                <a:latin typeface="Lucida Sans"/>
                <a:cs typeface="Lucida Sans"/>
              </a:rPr>
              <a:t>Institute</a:t>
            </a:r>
            <a:r>
              <a:rPr sz="900" i="1" spc="-60" dirty="0">
                <a:solidFill>
                  <a:srgbClr val="5F5F5F"/>
                </a:solidFill>
                <a:latin typeface="Lucida Sans"/>
                <a:cs typeface="Lucida Sans"/>
              </a:rPr>
              <a:t> </a:t>
            </a:r>
            <a:r>
              <a:rPr sz="900" i="1" spc="-25" dirty="0">
                <a:solidFill>
                  <a:srgbClr val="5F5F5F"/>
                </a:solidFill>
                <a:latin typeface="Lucida Sans"/>
                <a:cs typeface="Lucida Sans"/>
              </a:rPr>
              <a:t>(2023)</a:t>
            </a:r>
            <a:endParaRPr sz="900">
              <a:latin typeface="Lucida Sans"/>
              <a:cs typeface="Lucida Sans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277088" y="1372273"/>
          <a:ext cx="8796655" cy="486155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791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83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24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769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397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4228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2262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7180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4579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60515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marL="5715" marR="231457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Perspective</a:t>
                      </a:r>
                      <a:r>
                        <a:rPr sz="900" spc="-4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/</a:t>
                      </a:r>
                      <a:r>
                        <a:rPr sz="900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Goal 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Strategic</a:t>
                      </a:r>
                      <a:r>
                        <a:rPr sz="900" spc="-3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Objectives</a:t>
                      </a:r>
                      <a:r>
                        <a:rPr sz="900" spc="-4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/</a:t>
                      </a:r>
                      <a:r>
                        <a:rPr sz="900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KPIs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3655" marB="0">
                    <a:solidFill>
                      <a:srgbClr val="001F5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marL="26034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smartKPIs.com 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ID </a:t>
                      </a:r>
                      <a:r>
                        <a:rPr sz="900" spc="-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code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3655" marB="0">
                    <a:solidFill>
                      <a:srgbClr val="001F5F"/>
                    </a:solidFill>
                  </a:tcPr>
                </a:tc>
                <a:tc>
                  <a:txBody>
                    <a:bodyPr/>
                    <a:lstStyle/>
                    <a:p>
                      <a:pPr marL="5715" marR="113664" algn="just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900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Standard reporting frequency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97155" marB="0">
                    <a:solidFill>
                      <a:srgbClr val="001F5F"/>
                    </a:solidFill>
                  </a:tcPr>
                </a:tc>
                <a:tc>
                  <a:txBody>
                    <a:bodyPr/>
                    <a:lstStyle/>
                    <a:p>
                      <a:pPr marL="121285" marR="101600"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900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Previous Period Results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97155" marB="0">
                    <a:solidFill>
                      <a:srgbClr val="001F5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marL="109220" marR="38735" indent="127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Current Results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3655" marB="0">
                    <a:solidFill>
                      <a:srgbClr val="001F5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805"/>
                        </a:spcBef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marL="4445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Target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102235" marB="0">
                    <a:solidFill>
                      <a:srgbClr val="001F5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marL="41275" marR="20637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%</a:t>
                      </a:r>
                      <a:r>
                        <a:rPr sz="900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Target complete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3655" marB="0">
                    <a:solidFill>
                      <a:srgbClr val="001F5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805"/>
                        </a:spcBef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marL="7366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Status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102235" marB="0">
                    <a:solidFill>
                      <a:srgbClr val="001F5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805"/>
                        </a:spcBef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marL="635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Comments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102235" marB="0">
                    <a:solidFill>
                      <a:srgbClr val="001F5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1925">
                <a:tc>
                  <a:txBody>
                    <a:bodyPr/>
                    <a:lstStyle/>
                    <a:p>
                      <a:pPr marL="5715">
                        <a:lnSpc>
                          <a:spcPts val="1140"/>
                        </a:lnSpc>
                        <a:spcBef>
                          <a:spcPts val="35"/>
                        </a:spcBef>
                      </a:pPr>
                      <a:r>
                        <a:rPr sz="1000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Customers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solidFill>
                      <a:srgbClr val="006F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6F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6F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6F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6F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6F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6F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6F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6F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1925">
                <a:tc>
                  <a:txBody>
                    <a:bodyPr/>
                    <a:lstStyle/>
                    <a:p>
                      <a:pPr marL="5715">
                        <a:lnSpc>
                          <a:spcPts val="1140"/>
                        </a:lnSpc>
                        <a:spcBef>
                          <a:spcPts val="35"/>
                        </a:spcBef>
                      </a:pPr>
                      <a:r>
                        <a:rPr sz="1000" dirty="0">
                          <a:latin typeface="Arial"/>
                          <a:cs typeface="Arial"/>
                        </a:rPr>
                        <a:t>Maintain</a:t>
                      </a:r>
                      <a:r>
                        <a:rPr sz="10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dirty="0">
                          <a:latin typeface="Arial"/>
                          <a:cs typeface="Arial"/>
                        </a:rPr>
                        <a:t>high</a:t>
                      </a:r>
                      <a:r>
                        <a:rPr sz="10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dirty="0">
                          <a:latin typeface="Arial"/>
                          <a:cs typeface="Arial"/>
                        </a:rPr>
                        <a:t>levels</a:t>
                      </a:r>
                      <a:r>
                        <a:rPr sz="10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dirty="0">
                          <a:latin typeface="Arial"/>
                          <a:cs typeface="Arial"/>
                        </a:rPr>
                        <a:t>of</a:t>
                      </a:r>
                      <a:r>
                        <a:rPr sz="10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dirty="0">
                          <a:latin typeface="Arial"/>
                          <a:cs typeface="Arial"/>
                        </a:rPr>
                        <a:t>internal</a:t>
                      </a:r>
                      <a:r>
                        <a:rPr sz="10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10" dirty="0">
                          <a:latin typeface="Arial"/>
                          <a:cs typeface="Arial"/>
                        </a:rPr>
                        <a:t>customer</a:t>
                      </a:r>
                      <a:r>
                        <a:rPr sz="1000" spc="-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10" dirty="0">
                          <a:latin typeface="Arial"/>
                          <a:cs typeface="Arial"/>
                        </a:rPr>
                        <a:t>satisfaction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solidFill>
                      <a:srgbClr val="BEBEB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BEBEB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BEBEB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BEBEB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BEBEB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BEBEB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BEBEB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BEBEB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BEBEB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8275">
                <a:tc>
                  <a:txBody>
                    <a:bodyPr/>
                    <a:lstStyle/>
                    <a:p>
                      <a:pPr marL="5715">
                        <a:lnSpc>
                          <a:spcPts val="1165"/>
                        </a:lnSpc>
                        <a:spcBef>
                          <a:spcPts val="60"/>
                        </a:spcBef>
                      </a:pPr>
                      <a:r>
                        <a:rPr sz="1000" dirty="0">
                          <a:latin typeface="Arial"/>
                          <a:cs typeface="Arial"/>
                        </a:rPr>
                        <a:t>%</a:t>
                      </a:r>
                      <a:r>
                        <a:rPr sz="10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dirty="0">
                          <a:latin typeface="Arial"/>
                          <a:cs typeface="Arial"/>
                        </a:rPr>
                        <a:t>Internal</a:t>
                      </a:r>
                      <a:r>
                        <a:rPr sz="10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dirty="0">
                          <a:latin typeface="Arial"/>
                          <a:cs typeface="Arial"/>
                        </a:rPr>
                        <a:t>customer</a:t>
                      </a:r>
                      <a:r>
                        <a:rPr sz="1000" spc="-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dirty="0">
                          <a:latin typeface="Arial"/>
                          <a:cs typeface="Arial"/>
                        </a:rPr>
                        <a:t>satisfaction</a:t>
                      </a:r>
                      <a:r>
                        <a:rPr sz="10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dirty="0">
                          <a:latin typeface="Arial"/>
                          <a:cs typeface="Arial"/>
                        </a:rPr>
                        <a:t>with</a:t>
                      </a:r>
                      <a:r>
                        <a:rPr sz="10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dirty="0">
                          <a:latin typeface="Arial"/>
                          <a:cs typeface="Arial"/>
                        </a:rPr>
                        <a:t>HR</a:t>
                      </a:r>
                      <a:r>
                        <a:rPr sz="10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dirty="0">
                          <a:latin typeface="Arial"/>
                          <a:cs typeface="Arial"/>
                        </a:rPr>
                        <a:t>service</a:t>
                      </a:r>
                      <a:r>
                        <a:rPr sz="10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10" dirty="0">
                          <a:latin typeface="Arial"/>
                          <a:cs typeface="Arial"/>
                        </a:rPr>
                        <a:t>levels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7620" marB="0"/>
                </a:tc>
                <a:tc>
                  <a:txBody>
                    <a:bodyPr/>
                    <a:lstStyle/>
                    <a:p>
                      <a:pPr marL="26034">
                        <a:lnSpc>
                          <a:spcPts val="1165"/>
                        </a:lnSpc>
                        <a:spcBef>
                          <a:spcPts val="60"/>
                        </a:spcBef>
                      </a:pPr>
                      <a:r>
                        <a:rPr sz="1000" spc="-10" dirty="0">
                          <a:latin typeface="Arial"/>
                          <a:cs typeface="Arial"/>
                        </a:rPr>
                        <a:t>sK2379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7620" marB="0"/>
                </a:tc>
                <a:tc>
                  <a:txBody>
                    <a:bodyPr/>
                    <a:lstStyle/>
                    <a:p>
                      <a:pPr marR="4445" algn="ctr">
                        <a:lnSpc>
                          <a:spcPts val="1165"/>
                        </a:lnSpc>
                        <a:spcBef>
                          <a:spcPts val="60"/>
                        </a:spcBef>
                      </a:pPr>
                      <a:r>
                        <a:rPr sz="1000" spc="-50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Q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7620" marB="0"/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ts val="1165"/>
                        </a:lnSpc>
                        <a:spcBef>
                          <a:spcPts val="60"/>
                        </a:spcBef>
                      </a:pPr>
                      <a:r>
                        <a:rPr sz="1000" spc="-25" dirty="0">
                          <a:latin typeface="Arial"/>
                          <a:cs typeface="Arial"/>
                        </a:rPr>
                        <a:t>85%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7620" marB="0"/>
                </a:tc>
                <a:tc>
                  <a:txBody>
                    <a:bodyPr/>
                    <a:lstStyle/>
                    <a:p>
                      <a:pPr marL="62865" algn="ctr">
                        <a:lnSpc>
                          <a:spcPts val="1165"/>
                        </a:lnSpc>
                        <a:spcBef>
                          <a:spcPts val="60"/>
                        </a:spcBef>
                      </a:pPr>
                      <a:r>
                        <a:rPr sz="1000" spc="-25" dirty="0">
                          <a:latin typeface="Arial"/>
                          <a:cs typeface="Arial"/>
                        </a:rPr>
                        <a:t>75%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7620" marB="0"/>
                </a:tc>
                <a:tc>
                  <a:txBody>
                    <a:bodyPr/>
                    <a:lstStyle/>
                    <a:p>
                      <a:pPr marL="182245">
                        <a:lnSpc>
                          <a:spcPts val="1165"/>
                        </a:lnSpc>
                        <a:spcBef>
                          <a:spcPts val="60"/>
                        </a:spcBef>
                      </a:pPr>
                      <a:r>
                        <a:rPr sz="1000" spc="-25" dirty="0">
                          <a:latin typeface="Arial"/>
                          <a:cs typeface="Arial"/>
                        </a:rPr>
                        <a:t>90%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7620" marB="0"/>
                </a:tc>
                <a:tc>
                  <a:txBody>
                    <a:bodyPr/>
                    <a:lstStyle/>
                    <a:p>
                      <a:pPr marL="36830" algn="ctr">
                        <a:lnSpc>
                          <a:spcPts val="1165"/>
                        </a:lnSpc>
                        <a:spcBef>
                          <a:spcPts val="60"/>
                        </a:spcBef>
                      </a:pPr>
                      <a:r>
                        <a:rPr sz="1000" spc="-25" dirty="0">
                          <a:latin typeface="Arial"/>
                          <a:cs typeface="Arial"/>
                        </a:rPr>
                        <a:t>83%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762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9705">
                <a:tc>
                  <a:txBody>
                    <a:bodyPr/>
                    <a:lstStyle/>
                    <a:p>
                      <a:pPr marL="5715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sz="1000" dirty="0">
                          <a:latin typeface="Arial"/>
                          <a:cs typeface="Arial"/>
                        </a:rPr>
                        <a:t>#</a:t>
                      </a:r>
                      <a:r>
                        <a:rPr sz="10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dirty="0">
                          <a:latin typeface="Arial"/>
                          <a:cs typeface="Arial"/>
                        </a:rPr>
                        <a:t>Complaints</a:t>
                      </a:r>
                      <a:r>
                        <a:rPr sz="10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10" dirty="0">
                          <a:latin typeface="Arial"/>
                          <a:cs typeface="Arial"/>
                        </a:rPr>
                        <a:t>received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13335" marB="0"/>
                </a:tc>
                <a:tc>
                  <a:txBody>
                    <a:bodyPr/>
                    <a:lstStyle/>
                    <a:p>
                      <a:pPr marL="26034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sz="1000" spc="-10" dirty="0">
                          <a:latin typeface="Arial"/>
                          <a:cs typeface="Arial"/>
                        </a:rPr>
                        <a:t>sK2038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13335" marB="0"/>
                </a:tc>
                <a:tc>
                  <a:txBody>
                    <a:bodyPr/>
                    <a:lstStyle/>
                    <a:p>
                      <a:pPr marR="4445"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sz="1000" spc="-50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Q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13335" marB="0"/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sz="1000" spc="-50" dirty="0">
                          <a:latin typeface="Arial"/>
                          <a:cs typeface="Arial"/>
                        </a:rPr>
                        <a:t>0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13335" marB="0"/>
                </a:tc>
                <a:tc>
                  <a:txBody>
                    <a:bodyPr/>
                    <a:lstStyle/>
                    <a:p>
                      <a:pPr marL="63500"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sz="1000" spc="-50" dirty="0">
                          <a:latin typeface="Arial"/>
                          <a:cs typeface="Arial"/>
                        </a:rPr>
                        <a:t>1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13335" marB="0"/>
                </a:tc>
                <a:tc>
                  <a:txBody>
                    <a:bodyPr/>
                    <a:lstStyle/>
                    <a:p>
                      <a:pPr marL="74930"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sz="1000" spc="-50" dirty="0">
                          <a:latin typeface="Arial"/>
                          <a:cs typeface="Arial"/>
                        </a:rPr>
                        <a:t>0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13335" marB="0"/>
                </a:tc>
                <a:tc>
                  <a:txBody>
                    <a:bodyPr/>
                    <a:lstStyle/>
                    <a:p>
                      <a:pPr marL="36830"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sz="1000" spc="-25" dirty="0">
                          <a:latin typeface="Arial"/>
                          <a:cs typeface="Arial"/>
                        </a:rPr>
                        <a:t>50%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1333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2720">
                <a:tc>
                  <a:txBody>
                    <a:bodyPr/>
                    <a:lstStyle/>
                    <a:p>
                      <a:pPr marL="5715">
                        <a:lnSpc>
                          <a:spcPts val="1180"/>
                        </a:lnSpc>
                        <a:spcBef>
                          <a:spcPts val="80"/>
                        </a:spcBef>
                      </a:pPr>
                      <a:r>
                        <a:rPr sz="10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Internal</a:t>
                      </a:r>
                      <a:r>
                        <a:rPr sz="1000" spc="-3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Processes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10160" marB="0">
                    <a:solidFill>
                      <a:srgbClr val="006F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6F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6F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6F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6F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6F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6F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6F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6F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7480">
                <a:tc>
                  <a:txBody>
                    <a:bodyPr/>
                    <a:lstStyle/>
                    <a:p>
                      <a:pPr marL="5715">
                        <a:lnSpc>
                          <a:spcPts val="1125"/>
                        </a:lnSpc>
                        <a:spcBef>
                          <a:spcPts val="20"/>
                        </a:spcBef>
                      </a:pPr>
                      <a:r>
                        <a:rPr sz="1000" dirty="0">
                          <a:latin typeface="Arial"/>
                          <a:cs typeface="Arial"/>
                        </a:rPr>
                        <a:t>Optimize</a:t>
                      </a:r>
                      <a:r>
                        <a:rPr sz="10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10" dirty="0">
                          <a:latin typeface="Arial"/>
                          <a:cs typeface="Arial"/>
                        </a:rPr>
                        <a:t>recruitment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solidFill>
                      <a:srgbClr val="BEBEB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BEBEB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BEBEB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BEBEB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BEBEB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BEBEB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BEBEB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BEBEB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BEBEB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8115">
                <a:tc>
                  <a:txBody>
                    <a:bodyPr/>
                    <a:lstStyle/>
                    <a:p>
                      <a:pPr marL="5715">
                        <a:lnSpc>
                          <a:spcPts val="1125"/>
                        </a:lnSpc>
                        <a:spcBef>
                          <a:spcPts val="20"/>
                        </a:spcBef>
                      </a:pPr>
                      <a:r>
                        <a:rPr sz="1000" dirty="0">
                          <a:latin typeface="Arial"/>
                          <a:cs typeface="Arial"/>
                        </a:rPr>
                        <a:t>#</a:t>
                      </a:r>
                      <a:r>
                        <a:rPr sz="10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dirty="0">
                          <a:latin typeface="Arial"/>
                          <a:cs typeface="Arial"/>
                        </a:rPr>
                        <a:t>Time</a:t>
                      </a:r>
                      <a:r>
                        <a:rPr sz="10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10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dirty="0">
                          <a:latin typeface="Arial"/>
                          <a:cs typeface="Arial"/>
                        </a:rPr>
                        <a:t>fill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10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dirty="0">
                          <a:latin typeface="Arial"/>
                          <a:cs typeface="Arial"/>
                        </a:rPr>
                        <a:t>vacant</a:t>
                      </a:r>
                      <a:r>
                        <a:rPr sz="10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10" dirty="0">
                          <a:latin typeface="Arial"/>
                          <a:cs typeface="Arial"/>
                        </a:rPr>
                        <a:t>position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2540" marB="0"/>
                </a:tc>
                <a:tc>
                  <a:txBody>
                    <a:bodyPr/>
                    <a:lstStyle/>
                    <a:p>
                      <a:pPr marL="26034">
                        <a:lnSpc>
                          <a:spcPts val="1125"/>
                        </a:lnSpc>
                        <a:spcBef>
                          <a:spcPts val="20"/>
                        </a:spcBef>
                      </a:pPr>
                      <a:r>
                        <a:rPr sz="1000" spc="-20" dirty="0">
                          <a:latin typeface="Arial"/>
                          <a:cs typeface="Arial"/>
                        </a:rPr>
                        <a:t>sK688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2540" marB="0"/>
                </a:tc>
                <a:tc>
                  <a:txBody>
                    <a:bodyPr/>
                    <a:lstStyle/>
                    <a:p>
                      <a:pPr marR="3175" algn="ctr">
                        <a:lnSpc>
                          <a:spcPts val="1125"/>
                        </a:lnSpc>
                        <a:spcBef>
                          <a:spcPts val="20"/>
                        </a:spcBef>
                      </a:pPr>
                      <a:r>
                        <a:rPr sz="1000" spc="-50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M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2540" marB="0"/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ts val="1125"/>
                        </a:lnSpc>
                        <a:spcBef>
                          <a:spcPts val="20"/>
                        </a:spcBef>
                      </a:pPr>
                      <a:r>
                        <a:rPr sz="1000" spc="-25" dirty="0">
                          <a:latin typeface="Arial"/>
                          <a:cs typeface="Arial"/>
                        </a:rPr>
                        <a:t>25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2540" marB="0"/>
                </a:tc>
                <a:tc>
                  <a:txBody>
                    <a:bodyPr/>
                    <a:lstStyle/>
                    <a:p>
                      <a:pPr marL="63500" algn="ctr">
                        <a:lnSpc>
                          <a:spcPts val="1125"/>
                        </a:lnSpc>
                        <a:spcBef>
                          <a:spcPts val="20"/>
                        </a:spcBef>
                      </a:pPr>
                      <a:r>
                        <a:rPr sz="1000" spc="-25" dirty="0">
                          <a:latin typeface="Arial"/>
                          <a:cs typeface="Arial"/>
                        </a:rPr>
                        <a:t>19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2540" marB="0"/>
                </a:tc>
                <a:tc>
                  <a:txBody>
                    <a:bodyPr/>
                    <a:lstStyle/>
                    <a:p>
                      <a:pPr marL="238125">
                        <a:lnSpc>
                          <a:spcPts val="1125"/>
                        </a:lnSpc>
                        <a:spcBef>
                          <a:spcPts val="20"/>
                        </a:spcBef>
                      </a:pPr>
                      <a:r>
                        <a:rPr sz="1000" spc="-25" dirty="0">
                          <a:latin typeface="Arial"/>
                          <a:cs typeface="Arial"/>
                        </a:rPr>
                        <a:t>15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2540" marB="0"/>
                </a:tc>
                <a:tc>
                  <a:txBody>
                    <a:bodyPr/>
                    <a:lstStyle/>
                    <a:p>
                      <a:pPr marL="36830" algn="ctr">
                        <a:lnSpc>
                          <a:spcPts val="1125"/>
                        </a:lnSpc>
                        <a:spcBef>
                          <a:spcPts val="20"/>
                        </a:spcBef>
                      </a:pPr>
                      <a:r>
                        <a:rPr sz="1000" spc="-25" dirty="0">
                          <a:latin typeface="Arial"/>
                          <a:cs typeface="Arial"/>
                        </a:rPr>
                        <a:t>79%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254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5435">
                <a:tc>
                  <a:txBody>
                    <a:bodyPr/>
                    <a:lstStyle/>
                    <a:p>
                      <a:pPr marL="5715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1000" dirty="0">
                          <a:latin typeface="Arial"/>
                          <a:cs typeface="Arial"/>
                        </a:rPr>
                        <a:t>%</a:t>
                      </a:r>
                      <a:r>
                        <a:rPr sz="10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dirty="0">
                          <a:latin typeface="Arial"/>
                          <a:cs typeface="Arial"/>
                        </a:rPr>
                        <a:t>Employees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dirty="0">
                          <a:latin typeface="Arial"/>
                          <a:cs typeface="Arial"/>
                        </a:rPr>
                        <a:t>who</a:t>
                      </a:r>
                      <a:r>
                        <a:rPr sz="10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dirty="0">
                          <a:latin typeface="Arial"/>
                          <a:cs typeface="Arial"/>
                        </a:rPr>
                        <a:t>leave</a:t>
                      </a:r>
                      <a:r>
                        <a:rPr sz="10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10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10" dirty="0">
                          <a:latin typeface="Arial"/>
                          <a:cs typeface="Arial"/>
                        </a:rPr>
                        <a:t>organization</a:t>
                      </a:r>
                      <a:r>
                        <a:rPr sz="1000" dirty="0">
                          <a:latin typeface="Arial"/>
                          <a:cs typeface="Arial"/>
                        </a:rPr>
                        <a:t> in</a:t>
                      </a:r>
                      <a:r>
                        <a:rPr sz="10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10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dirty="0">
                          <a:latin typeface="Arial"/>
                          <a:cs typeface="Arial"/>
                        </a:rPr>
                        <a:t>first</a:t>
                      </a:r>
                      <a:r>
                        <a:rPr sz="10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dirty="0">
                          <a:latin typeface="Arial"/>
                          <a:cs typeface="Arial"/>
                        </a:rPr>
                        <a:t>3</a:t>
                      </a:r>
                      <a:r>
                        <a:rPr sz="10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10" dirty="0">
                          <a:latin typeface="Arial"/>
                          <a:cs typeface="Arial"/>
                        </a:rPr>
                        <a:t>months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76200" marB="0"/>
                </a:tc>
                <a:tc>
                  <a:txBody>
                    <a:bodyPr/>
                    <a:lstStyle/>
                    <a:p>
                      <a:pPr marL="26034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1000" spc="-20" dirty="0">
                          <a:latin typeface="Arial"/>
                          <a:cs typeface="Arial"/>
                        </a:rPr>
                        <a:t>sK688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76200" marB="0"/>
                </a:tc>
                <a:tc>
                  <a:txBody>
                    <a:bodyPr/>
                    <a:lstStyle/>
                    <a:p>
                      <a:pPr marR="3175" algn="ctr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1000" spc="-50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M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76200" marB="0"/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1000" spc="-25" dirty="0">
                          <a:latin typeface="Arial"/>
                          <a:cs typeface="Arial"/>
                        </a:rPr>
                        <a:t>15%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76200" marB="0"/>
                </a:tc>
                <a:tc>
                  <a:txBody>
                    <a:bodyPr/>
                    <a:lstStyle/>
                    <a:p>
                      <a:pPr marL="62865" algn="ctr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1000" spc="-25" dirty="0">
                          <a:latin typeface="Arial"/>
                          <a:cs typeface="Arial"/>
                        </a:rPr>
                        <a:t>12%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76200" marB="0"/>
                </a:tc>
                <a:tc>
                  <a:txBody>
                    <a:bodyPr/>
                    <a:lstStyle/>
                    <a:p>
                      <a:pPr marL="182245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1000" spc="-25" dirty="0">
                          <a:latin typeface="Arial"/>
                          <a:cs typeface="Arial"/>
                        </a:rPr>
                        <a:t>10%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76200" marB="0"/>
                </a:tc>
                <a:tc>
                  <a:txBody>
                    <a:bodyPr/>
                    <a:lstStyle/>
                    <a:p>
                      <a:pPr marL="36830" algn="ctr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1000" spc="-25" dirty="0">
                          <a:latin typeface="Arial"/>
                          <a:cs typeface="Arial"/>
                        </a:rPr>
                        <a:t>83%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7620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61925">
                <a:tc>
                  <a:txBody>
                    <a:bodyPr/>
                    <a:lstStyle/>
                    <a:p>
                      <a:pPr marL="5715">
                        <a:lnSpc>
                          <a:spcPts val="1135"/>
                        </a:lnSpc>
                        <a:spcBef>
                          <a:spcPts val="40"/>
                        </a:spcBef>
                      </a:pPr>
                      <a:r>
                        <a:rPr sz="1000" dirty="0">
                          <a:latin typeface="Arial"/>
                          <a:cs typeface="Arial"/>
                        </a:rPr>
                        <a:t>Improve</a:t>
                      </a:r>
                      <a:r>
                        <a:rPr sz="10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dirty="0">
                          <a:latin typeface="Arial"/>
                          <a:cs typeface="Arial"/>
                        </a:rPr>
                        <a:t>HR</a:t>
                      </a:r>
                      <a:r>
                        <a:rPr sz="10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dirty="0">
                          <a:latin typeface="Arial"/>
                          <a:cs typeface="Arial"/>
                        </a:rPr>
                        <a:t>service</a:t>
                      </a:r>
                      <a:r>
                        <a:rPr sz="10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dirty="0">
                          <a:latin typeface="Arial"/>
                          <a:cs typeface="Arial"/>
                        </a:rPr>
                        <a:t>delivery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10" dirty="0">
                          <a:latin typeface="Arial"/>
                          <a:cs typeface="Arial"/>
                        </a:rPr>
                        <a:t>capability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5080" marB="0">
                    <a:solidFill>
                      <a:srgbClr val="BEBEB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BEBEB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BEBEB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BEBEB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BEBEB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BEBEB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BEBEB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BEBEB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BEBEB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marL="5715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sz="1000" dirty="0">
                          <a:latin typeface="Arial"/>
                          <a:cs typeface="Arial"/>
                        </a:rPr>
                        <a:t>%</a:t>
                      </a:r>
                      <a:r>
                        <a:rPr sz="10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dirty="0">
                          <a:latin typeface="Arial"/>
                          <a:cs typeface="Arial"/>
                        </a:rPr>
                        <a:t>HR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dirty="0">
                          <a:latin typeface="Arial"/>
                          <a:cs typeface="Arial"/>
                        </a:rPr>
                        <a:t>projects</a:t>
                      </a:r>
                      <a:r>
                        <a:rPr sz="10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dirty="0">
                          <a:latin typeface="Arial"/>
                          <a:cs typeface="Arial"/>
                        </a:rPr>
                        <a:t>on</a:t>
                      </a:r>
                      <a:r>
                        <a:rPr sz="10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dirty="0">
                          <a:latin typeface="Arial"/>
                          <a:cs typeface="Arial"/>
                        </a:rPr>
                        <a:t>time,</a:t>
                      </a:r>
                      <a:r>
                        <a:rPr sz="10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dirty="0">
                          <a:latin typeface="Arial"/>
                          <a:cs typeface="Arial"/>
                        </a:rPr>
                        <a:t>on</a:t>
                      </a:r>
                      <a:r>
                        <a:rPr sz="10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dirty="0">
                          <a:latin typeface="Arial"/>
                          <a:cs typeface="Arial"/>
                        </a:rPr>
                        <a:t>budget</a:t>
                      </a:r>
                      <a:r>
                        <a:rPr sz="10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10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dirty="0">
                          <a:latin typeface="Arial"/>
                          <a:cs typeface="Arial"/>
                        </a:rPr>
                        <a:t>according</a:t>
                      </a:r>
                      <a:r>
                        <a:rPr sz="10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10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10" dirty="0">
                          <a:latin typeface="Arial"/>
                          <a:cs typeface="Arial"/>
                        </a:rPr>
                        <a:t>specifications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15240" marB="0"/>
                </a:tc>
                <a:tc>
                  <a:txBody>
                    <a:bodyPr/>
                    <a:lstStyle/>
                    <a:p>
                      <a:pPr marL="26034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sz="1000" spc="-10" dirty="0">
                          <a:latin typeface="Arial"/>
                          <a:cs typeface="Arial"/>
                        </a:rPr>
                        <a:t>sk2863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15240" marB="0"/>
                </a:tc>
                <a:tc>
                  <a:txBody>
                    <a:bodyPr/>
                    <a:lstStyle/>
                    <a:p>
                      <a:pPr marR="3175" algn="ctr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sz="1000" spc="-50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M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15240" marB="0"/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sz="1000" spc="-25" dirty="0">
                          <a:latin typeface="Arial"/>
                          <a:cs typeface="Arial"/>
                        </a:rPr>
                        <a:t>62%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15240" marB="0"/>
                </a:tc>
                <a:tc>
                  <a:txBody>
                    <a:bodyPr/>
                    <a:lstStyle/>
                    <a:p>
                      <a:pPr marL="62865" algn="ctr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sz="1000" spc="-25" dirty="0">
                          <a:latin typeface="Arial"/>
                          <a:cs typeface="Arial"/>
                        </a:rPr>
                        <a:t>87%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15240" marB="0"/>
                </a:tc>
                <a:tc>
                  <a:txBody>
                    <a:bodyPr/>
                    <a:lstStyle/>
                    <a:p>
                      <a:pPr marL="182245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sz="1000" spc="-25" dirty="0">
                          <a:latin typeface="Arial"/>
                          <a:cs typeface="Arial"/>
                        </a:rPr>
                        <a:t>80%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15240" marB="0"/>
                </a:tc>
                <a:tc>
                  <a:txBody>
                    <a:bodyPr/>
                    <a:lstStyle/>
                    <a:p>
                      <a:pPr marL="36830" algn="ctr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sz="1000" spc="-20" dirty="0">
                          <a:latin typeface="Arial"/>
                          <a:cs typeface="Arial"/>
                        </a:rPr>
                        <a:t>109%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1524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AF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68275">
                <a:tc>
                  <a:txBody>
                    <a:bodyPr/>
                    <a:lstStyle/>
                    <a:p>
                      <a:pPr marL="5715">
                        <a:lnSpc>
                          <a:spcPts val="1165"/>
                        </a:lnSpc>
                        <a:spcBef>
                          <a:spcPts val="65"/>
                        </a:spcBef>
                      </a:pPr>
                      <a:r>
                        <a:rPr sz="1000" dirty="0">
                          <a:latin typeface="Arial"/>
                          <a:cs typeface="Arial"/>
                        </a:rPr>
                        <a:t>%</a:t>
                      </a:r>
                      <a:r>
                        <a:rPr sz="10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dirty="0">
                          <a:latin typeface="Arial"/>
                          <a:cs typeface="Arial"/>
                        </a:rPr>
                        <a:t>HR</a:t>
                      </a:r>
                      <a:r>
                        <a:rPr sz="1000" spc="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dirty="0">
                          <a:latin typeface="Arial"/>
                          <a:cs typeface="Arial"/>
                        </a:rPr>
                        <a:t>processes</a:t>
                      </a:r>
                      <a:r>
                        <a:rPr sz="10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10" dirty="0">
                          <a:latin typeface="Arial"/>
                          <a:cs typeface="Arial"/>
                        </a:rPr>
                        <a:t>optimized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8255" marB="0"/>
                </a:tc>
                <a:tc>
                  <a:txBody>
                    <a:bodyPr/>
                    <a:lstStyle/>
                    <a:p>
                      <a:pPr marL="26034">
                        <a:lnSpc>
                          <a:spcPts val="1165"/>
                        </a:lnSpc>
                        <a:spcBef>
                          <a:spcPts val="65"/>
                        </a:spcBef>
                      </a:pPr>
                      <a:r>
                        <a:rPr sz="1000" spc="-10" dirty="0">
                          <a:latin typeface="Arial"/>
                          <a:cs typeface="Arial"/>
                        </a:rPr>
                        <a:t>sk2284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8255" marB="0"/>
                </a:tc>
                <a:tc>
                  <a:txBody>
                    <a:bodyPr/>
                    <a:lstStyle/>
                    <a:p>
                      <a:pPr marR="3175" algn="ctr">
                        <a:lnSpc>
                          <a:spcPts val="1165"/>
                        </a:lnSpc>
                        <a:spcBef>
                          <a:spcPts val="65"/>
                        </a:spcBef>
                      </a:pPr>
                      <a:r>
                        <a:rPr sz="1000" spc="-50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M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8255" marB="0"/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ts val="1165"/>
                        </a:lnSpc>
                        <a:spcBef>
                          <a:spcPts val="65"/>
                        </a:spcBef>
                      </a:pPr>
                      <a:r>
                        <a:rPr sz="1000" spc="-25" dirty="0">
                          <a:latin typeface="Arial"/>
                          <a:cs typeface="Arial"/>
                        </a:rPr>
                        <a:t>84%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8255" marB="0"/>
                </a:tc>
                <a:tc>
                  <a:txBody>
                    <a:bodyPr/>
                    <a:lstStyle/>
                    <a:p>
                      <a:pPr marL="62865" algn="ctr">
                        <a:lnSpc>
                          <a:spcPts val="1165"/>
                        </a:lnSpc>
                        <a:spcBef>
                          <a:spcPts val="65"/>
                        </a:spcBef>
                      </a:pPr>
                      <a:r>
                        <a:rPr sz="1000" spc="-25" dirty="0">
                          <a:latin typeface="Arial"/>
                          <a:cs typeface="Arial"/>
                        </a:rPr>
                        <a:t>46%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8255" marB="0"/>
                </a:tc>
                <a:tc>
                  <a:txBody>
                    <a:bodyPr/>
                    <a:lstStyle/>
                    <a:p>
                      <a:pPr marL="182245">
                        <a:lnSpc>
                          <a:spcPts val="1165"/>
                        </a:lnSpc>
                        <a:spcBef>
                          <a:spcPts val="65"/>
                        </a:spcBef>
                      </a:pPr>
                      <a:r>
                        <a:rPr sz="1000" spc="-25" dirty="0">
                          <a:latin typeface="Arial"/>
                          <a:cs typeface="Arial"/>
                        </a:rPr>
                        <a:t>60%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8255" marB="0"/>
                </a:tc>
                <a:tc>
                  <a:txBody>
                    <a:bodyPr/>
                    <a:lstStyle/>
                    <a:p>
                      <a:pPr marL="36830" algn="ctr">
                        <a:lnSpc>
                          <a:spcPts val="1165"/>
                        </a:lnSpc>
                        <a:spcBef>
                          <a:spcPts val="65"/>
                        </a:spcBef>
                      </a:pPr>
                      <a:r>
                        <a:rPr sz="1000" spc="-25" dirty="0">
                          <a:latin typeface="Arial"/>
                          <a:cs typeface="Arial"/>
                        </a:rPr>
                        <a:t>77%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825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68275">
                <a:tc>
                  <a:txBody>
                    <a:bodyPr/>
                    <a:lstStyle/>
                    <a:p>
                      <a:pPr marL="5715">
                        <a:lnSpc>
                          <a:spcPts val="1165"/>
                        </a:lnSpc>
                        <a:spcBef>
                          <a:spcPts val="65"/>
                        </a:spcBef>
                      </a:pPr>
                      <a:r>
                        <a:rPr sz="10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People,</a:t>
                      </a:r>
                      <a:r>
                        <a:rPr sz="1000" spc="-3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Learning</a:t>
                      </a:r>
                      <a:r>
                        <a:rPr sz="1000" spc="-3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&amp;</a:t>
                      </a:r>
                      <a:r>
                        <a:rPr sz="1000" spc="-4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Growth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8255" marB="0">
                    <a:solidFill>
                      <a:srgbClr val="006F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6F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6F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6F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6F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6F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6F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6F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6F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61925">
                <a:tc>
                  <a:txBody>
                    <a:bodyPr/>
                    <a:lstStyle/>
                    <a:p>
                      <a:pPr marL="5715">
                        <a:lnSpc>
                          <a:spcPts val="1135"/>
                        </a:lnSpc>
                        <a:spcBef>
                          <a:spcPts val="40"/>
                        </a:spcBef>
                      </a:pPr>
                      <a:r>
                        <a:rPr sz="1000" dirty="0">
                          <a:latin typeface="Arial"/>
                          <a:cs typeface="Arial"/>
                        </a:rPr>
                        <a:t>Build</a:t>
                      </a:r>
                      <a:r>
                        <a:rPr sz="10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dirty="0">
                          <a:latin typeface="Arial"/>
                          <a:cs typeface="Arial"/>
                        </a:rPr>
                        <a:t>an</a:t>
                      </a:r>
                      <a:r>
                        <a:rPr sz="10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10" dirty="0">
                          <a:latin typeface="Arial"/>
                          <a:cs typeface="Arial"/>
                        </a:rPr>
                        <a:t>environment</a:t>
                      </a:r>
                      <a:r>
                        <a:rPr sz="10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dirty="0">
                          <a:latin typeface="Arial"/>
                          <a:cs typeface="Arial"/>
                        </a:rPr>
                        <a:t>that</a:t>
                      </a:r>
                      <a:r>
                        <a:rPr sz="10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dirty="0">
                          <a:latin typeface="Arial"/>
                          <a:cs typeface="Arial"/>
                        </a:rPr>
                        <a:t>fosters</a:t>
                      </a:r>
                      <a:r>
                        <a:rPr sz="10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dirty="0">
                          <a:latin typeface="Arial"/>
                          <a:cs typeface="Arial"/>
                        </a:rPr>
                        <a:t>creativity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10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10" dirty="0">
                          <a:latin typeface="Arial"/>
                          <a:cs typeface="Arial"/>
                        </a:rPr>
                        <a:t>innovation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5080" marB="0">
                    <a:solidFill>
                      <a:srgbClr val="BEBEB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BEBEB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BEBEB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BEBEB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BEBEB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BEBEB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BEBEB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BEBEB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BEBEB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79705">
                <a:tc>
                  <a:txBody>
                    <a:bodyPr/>
                    <a:lstStyle/>
                    <a:p>
                      <a:pPr marL="5715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1000" dirty="0">
                          <a:latin typeface="Arial"/>
                          <a:cs typeface="Arial"/>
                        </a:rPr>
                        <a:t>#</a:t>
                      </a:r>
                      <a:r>
                        <a:rPr sz="10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dirty="0">
                          <a:latin typeface="Arial"/>
                          <a:cs typeface="Arial"/>
                        </a:rPr>
                        <a:t>HR</a:t>
                      </a:r>
                      <a:r>
                        <a:rPr sz="10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dirty="0">
                          <a:latin typeface="Arial"/>
                          <a:cs typeface="Arial"/>
                        </a:rPr>
                        <a:t>employee</a:t>
                      </a:r>
                      <a:r>
                        <a:rPr sz="10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dirty="0">
                          <a:latin typeface="Arial"/>
                          <a:cs typeface="Arial"/>
                        </a:rPr>
                        <a:t>engagement</a:t>
                      </a:r>
                      <a:r>
                        <a:rPr sz="1000" spc="-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20" dirty="0">
                          <a:latin typeface="Arial"/>
                          <a:cs typeface="Arial"/>
                        </a:rPr>
                        <a:t>index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13970" marB="0"/>
                </a:tc>
                <a:tc>
                  <a:txBody>
                    <a:bodyPr/>
                    <a:lstStyle/>
                    <a:p>
                      <a:pPr marL="26034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1000" spc="-10" dirty="0">
                          <a:latin typeface="Arial"/>
                          <a:cs typeface="Arial"/>
                        </a:rPr>
                        <a:t>sK1836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13970" marB="0"/>
                </a:tc>
                <a:tc>
                  <a:txBody>
                    <a:bodyPr/>
                    <a:lstStyle/>
                    <a:p>
                      <a:pPr marR="4445" algn="ctr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1000" spc="-50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Q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13970" marB="0"/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1000" spc="-25" dirty="0">
                          <a:latin typeface="Arial"/>
                          <a:cs typeface="Arial"/>
                        </a:rPr>
                        <a:t>56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13970" marB="0"/>
                </a:tc>
                <a:tc>
                  <a:txBody>
                    <a:bodyPr/>
                    <a:lstStyle/>
                    <a:p>
                      <a:pPr marL="63500" algn="ctr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1000" spc="-25" dirty="0">
                          <a:latin typeface="Arial"/>
                          <a:cs typeface="Arial"/>
                        </a:rPr>
                        <a:t>76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13970" marB="0"/>
                </a:tc>
                <a:tc>
                  <a:txBody>
                    <a:bodyPr/>
                    <a:lstStyle/>
                    <a:p>
                      <a:pPr marL="238125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1000" spc="-25" dirty="0">
                          <a:latin typeface="Arial"/>
                          <a:cs typeface="Arial"/>
                        </a:rPr>
                        <a:t>65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13970" marB="0"/>
                </a:tc>
                <a:tc>
                  <a:txBody>
                    <a:bodyPr/>
                    <a:lstStyle/>
                    <a:p>
                      <a:pPr marL="36830" algn="ctr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1000" spc="-20" dirty="0">
                          <a:latin typeface="Arial"/>
                          <a:cs typeface="Arial"/>
                        </a:rPr>
                        <a:t>117%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1397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AF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79705">
                <a:tc>
                  <a:txBody>
                    <a:bodyPr/>
                    <a:lstStyle/>
                    <a:p>
                      <a:pPr marL="5715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1000" dirty="0">
                          <a:latin typeface="Arial"/>
                          <a:cs typeface="Arial"/>
                        </a:rPr>
                        <a:t>#</a:t>
                      </a:r>
                      <a:r>
                        <a:rPr sz="10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dirty="0">
                          <a:latin typeface="Arial"/>
                          <a:cs typeface="Arial"/>
                        </a:rPr>
                        <a:t>Ideas</a:t>
                      </a:r>
                      <a:r>
                        <a:rPr sz="10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dirty="0">
                          <a:latin typeface="Arial"/>
                          <a:cs typeface="Arial"/>
                        </a:rPr>
                        <a:t>for</a:t>
                      </a:r>
                      <a:r>
                        <a:rPr sz="10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dirty="0">
                          <a:latin typeface="Arial"/>
                          <a:cs typeface="Arial"/>
                        </a:rPr>
                        <a:t>new</a:t>
                      </a:r>
                      <a:r>
                        <a:rPr sz="10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dirty="0">
                          <a:latin typeface="Arial"/>
                          <a:cs typeface="Arial"/>
                        </a:rPr>
                        <a:t>/</a:t>
                      </a:r>
                      <a:r>
                        <a:rPr sz="10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dirty="0">
                          <a:latin typeface="Arial"/>
                          <a:cs typeface="Arial"/>
                        </a:rPr>
                        <a:t>improved</a:t>
                      </a:r>
                      <a:r>
                        <a:rPr sz="10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dirty="0">
                          <a:latin typeface="Arial"/>
                          <a:cs typeface="Arial"/>
                        </a:rPr>
                        <a:t>service</a:t>
                      </a:r>
                      <a:r>
                        <a:rPr sz="10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dirty="0">
                          <a:latin typeface="Arial"/>
                          <a:cs typeface="Arial"/>
                        </a:rPr>
                        <a:t>from</a:t>
                      </a:r>
                      <a:r>
                        <a:rPr sz="10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dirty="0">
                          <a:latin typeface="Arial"/>
                          <a:cs typeface="Arial"/>
                        </a:rPr>
                        <a:t>HR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10" dirty="0">
                          <a:latin typeface="Arial"/>
                          <a:cs typeface="Arial"/>
                        </a:rPr>
                        <a:t>employees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13970" marB="0"/>
                </a:tc>
                <a:tc>
                  <a:txBody>
                    <a:bodyPr/>
                    <a:lstStyle/>
                    <a:p>
                      <a:pPr marL="26034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1000" spc="-10" dirty="0">
                          <a:latin typeface="Arial"/>
                          <a:cs typeface="Arial"/>
                        </a:rPr>
                        <a:t>sK4657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13970" marB="0"/>
                </a:tc>
                <a:tc>
                  <a:txBody>
                    <a:bodyPr/>
                    <a:lstStyle/>
                    <a:p>
                      <a:pPr marR="3175" algn="ctr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1000" spc="-50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M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13970" marB="0"/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1000" spc="-25" dirty="0">
                          <a:latin typeface="Arial"/>
                          <a:cs typeface="Arial"/>
                        </a:rPr>
                        <a:t>14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13970" marB="0"/>
                </a:tc>
                <a:tc>
                  <a:txBody>
                    <a:bodyPr/>
                    <a:lstStyle/>
                    <a:p>
                      <a:pPr marL="63500" algn="ctr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1000" spc="-25" dirty="0">
                          <a:latin typeface="Arial"/>
                          <a:cs typeface="Arial"/>
                        </a:rPr>
                        <a:t>19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13970" marB="0"/>
                </a:tc>
                <a:tc>
                  <a:txBody>
                    <a:bodyPr/>
                    <a:lstStyle/>
                    <a:p>
                      <a:pPr marL="238125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1000" spc="-25" dirty="0">
                          <a:latin typeface="Arial"/>
                          <a:cs typeface="Arial"/>
                        </a:rPr>
                        <a:t>30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13970" marB="0"/>
                </a:tc>
                <a:tc>
                  <a:txBody>
                    <a:bodyPr/>
                    <a:lstStyle/>
                    <a:p>
                      <a:pPr marL="36830" algn="ctr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1000" spc="-25" dirty="0">
                          <a:latin typeface="Arial"/>
                          <a:cs typeface="Arial"/>
                        </a:rPr>
                        <a:t>63%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1397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61925">
                <a:tc>
                  <a:txBody>
                    <a:bodyPr/>
                    <a:lstStyle/>
                    <a:p>
                      <a:pPr marL="5715">
                        <a:lnSpc>
                          <a:spcPts val="1135"/>
                        </a:lnSpc>
                        <a:spcBef>
                          <a:spcPts val="40"/>
                        </a:spcBef>
                      </a:pPr>
                      <a:r>
                        <a:rPr sz="1000" dirty="0">
                          <a:latin typeface="Arial"/>
                          <a:cs typeface="Arial"/>
                        </a:rPr>
                        <a:t>Develop</a:t>
                      </a:r>
                      <a:r>
                        <a:rPr sz="10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dirty="0">
                          <a:latin typeface="Arial"/>
                          <a:cs typeface="Arial"/>
                        </a:rPr>
                        <a:t>workforce</a:t>
                      </a:r>
                      <a:r>
                        <a:rPr sz="10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dirty="0">
                          <a:latin typeface="Arial"/>
                          <a:cs typeface="Arial"/>
                        </a:rPr>
                        <a:t>skills</a:t>
                      </a:r>
                      <a:r>
                        <a:rPr sz="10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10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10" dirty="0">
                          <a:latin typeface="Arial"/>
                          <a:cs typeface="Arial"/>
                        </a:rPr>
                        <a:t>competences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5080" marB="0">
                    <a:solidFill>
                      <a:srgbClr val="BEBEB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BEBEB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BEBEB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BEBEB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BEBEB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BEBEB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BEBEB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BEBEB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BEBEB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68275">
                <a:tc>
                  <a:txBody>
                    <a:bodyPr/>
                    <a:lstStyle/>
                    <a:p>
                      <a:pPr marL="5715">
                        <a:lnSpc>
                          <a:spcPts val="1160"/>
                        </a:lnSpc>
                        <a:spcBef>
                          <a:spcPts val="65"/>
                        </a:spcBef>
                      </a:pPr>
                      <a:r>
                        <a:rPr sz="1000" dirty="0">
                          <a:latin typeface="Arial"/>
                          <a:cs typeface="Arial"/>
                        </a:rPr>
                        <a:t>#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10" dirty="0">
                          <a:latin typeface="Arial"/>
                          <a:cs typeface="Arial"/>
                        </a:rPr>
                        <a:t>Certifications</a:t>
                      </a:r>
                      <a:r>
                        <a:rPr sz="1000" spc="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dirty="0">
                          <a:latin typeface="Arial"/>
                          <a:cs typeface="Arial"/>
                        </a:rPr>
                        <a:t>per</a:t>
                      </a:r>
                      <a:r>
                        <a:rPr sz="1000" spc="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dirty="0">
                          <a:latin typeface="Arial"/>
                          <a:cs typeface="Arial"/>
                        </a:rPr>
                        <a:t>HR </a:t>
                      </a:r>
                      <a:r>
                        <a:rPr sz="1000" spc="-10" dirty="0">
                          <a:latin typeface="Arial"/>
                          <a:cs typeface="Arial"/>
                        </a:rPr>
                        <a:t>employee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8255" marB="0"/>
                </a:tc>
                <a:tc>
                  <a:txBody>
                    <a:bodyPr/>
                    <a:lstStyle/>
                    <a:p>
                      <a:pPr marL="26034">
                        <a:lnSpc>
                          <a:spcPts val="1160"/>
                        </a:lnSpc>
                        <a:spcBef>
                          <a:spcPts val="65"/>
                        </a:spcBef>
                      </a:pPr>
                      <a:r>
                        <a:rPr sz="1000" spc="-10" dirty="0">
                          <a:latin typeface="Arial"/>
                          <a:cs typeface="Arial"/>
                        </a:rPr>
                        <a:t>sK4659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8255" marB="0"/>
                </a:tc>
                <a:tc>
                  <a:txBody>
                    <a:bodyPr/>
                    <a:lstStyle/>
                    <a:p>
                      <a:pPr marR="4445" algn="ctr">
                        <a:lnSpc>
                          <a:spcPts val="1160"/>
                        </a:lnSpc>
                        <a:spcBef>
                          <a:spcPts val="65"/>
                        </a:spcBef>
                      </a:pPr>
                      <a:r>
                        <a:rPr sz="1000" spc="-50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Q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8255" marB="0"/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ts val="1160"/>
                        </a:lnSpc>
                        <a:spcBef>
                          <a:spcPts val="65"/>
                        </a:spcBef>
                      </a:pPr>
                      <a:r>
                        <a:rPr sz="1000" spc="-20" dirty="0">
                          <a:latin typeface="Arial"/>
                          <a:cs typeface="Arial"/>
                        </a:rPr>
                        <a:t>2.18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8255" marB="0"/>
                </a:tc>
                <a:tc>
                  <a:txBody>
                    <a:bodyPr/>
                    <a:lstStyle/>
                    <a:p>
                      <a:pPr marL="64769" algn="ctr">
                        <a:lnSpc>
                          <a:spcPts val="1160"/>
                        </a:lnSpc>
                        <a:spcBef>
                          <a:spcPts val="65"/>
                        </a:spcBef>
                      </a:pPr>
                      <a:r>
                        <a:rPr sz="1000" spc="-20" dirty="0">
                          <a:latin typeface="Arial"/>
                          <a:cs typeface="Arial"/>
                        </a:rPr>
                        <a:t>1.35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8255" marB="0"/>
                </a:tc>
                <a:tc>
                  <a:txBody>
                    <a:bodyPr/>
                    <a:lstStyle/>
                    <a:p>
                      <a:pPr marL="184785">
                        <a:lnSpc>
                          <a:spcPts val="1160"/>
                        </a:lnSpc>
                        <a:spcBef>
                          <a:spcPts val="65"/>
                        </a:spcBef>
                      </a:pPr>
                      <a:r>
                        <a:rPr sz="1000" spc="-20" dirty="0">
                          <a:latin typeface="Arial"/>
                          <a:cs typeface="Arial"/>
                        </a:rPr>
                        <a:t>2.00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8255" marB="0"/>
                </a:tc>
                <a:tc>
                  <a:txBody>
                    <a:bodyPr/>
                    <a:lstStyle/>
                    <a:p>
                      <a:pPr marL="36830" algn="ctr">
                        <a:lnSpc>
                          <a:spcPts val="1160"/>
                        </a:lnSpc>
                        <a:spcBef>
                          <a:spcPts val="65"/>
                        </a:spcBef>
                      </a:pPr>
                      <a:r>
                        <a:rPr sz="1000" spc="-25" dirty="0">
                          <a:latin typeface="Arial"/>
                          <a:cs typeface="Arial"/>
                        </a:rPr>
                        <a:t>68%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825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79705">
                <a:tc>
                  <a:txBody>
                    <a:bodyPr/>
                    <a:lstStyle/>
                    <a:p>
                      <a:pPr marL="5715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1000" dirty="0">
                          <a:latin typeface="Arial"/>
                          <a:cs typeface="Arial"/>
                        </a:rPr>
                        <a:t>#</a:t>
                      </a:r>
                      <a:r>
                        <a:rPr sz="10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dirty="0">
                          <a:latin typeface="Arial"/>
                          <a:cs typeface="Arial"/>
                        </a:rPr>
                        <a:t>Training</a:t>
                      </a:r>
                      <a:r>
                        <a:rPr sz="10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dirty="0">
                          <a:latin typeface="Arial"/>
                          <a:cs typeface="Arial"/>
                        </a:rPr>
                        <a:t>hours</a:t>
                      </a:r>
                      <a:r>
                        <a:rPr sz="10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dirty="0">
                          <a:latin typeface="Arial"/>
                          <a:cs typeface="Arial"/>
                        </a:rPr>
                        <a:t>per</a:t>
                      </a:r>
                      <a:r>
                        <a:rPr sz="10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dirty="0">
                          <a:latin typeface="Arial"/>
                          <a:cs typeface="Arial"/>
                        </a:rPr>
                        <a:t>HR</a:t>
                      </a:r>
                      <a:r>
                        <a:rPr sz="10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dirty="0">
                          <a:latin typeface="Arial"/>
                          <a:cs typeface="Arial"/>
                        </a:rPr>
                        <a:t>full</a:t>
                      </a:r>
                      <a:r>
                        <a:rPr sz="10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dirty="0">
                          <a:latin typeface="Arial"/>
                          <a:cs typeface="Arial"/>
                        </a:rPr>
                        <a:t>time</a:t>
                      </a:r>
                      <a:r>
                        <a:rPr sz="10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dirty="0">
                          <a:latin typeface="Arial"/>
                          <a:cs typeface="Arial"/>
                        </a:rPr>
                        <a:t>equivalent</a:t>
                      </a:r>
                      <a:r>
                        <a:rPr sz="1000" spc="-20" dirty="0">
                          <a:latin typeface="Arial"/>
                          <a:cs typeface="Arial"/>
                        </a:rPr>
                        <a:t> (FTE)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13970" marB="0"/>
                </a:tc>
                <a:tc>
                  <a:txBody>
                    <a:bodyPr/>
                    <a:lstStyle/>
                    <a:p>
                      <a:pPr marL="26034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1000" spc="-25" dirty="0">
                          <a:latin typeface="Arial"/>
                          <a:cs typeface="Arial"/>
                        </a:rPr>
                        <a:t>sK7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13970" marB="0"/>
                </a:tc>
                <a:tc>
                  <a:txBody>
                    <a:bodyPr/>
                    <a:lstStyle/>
                    <a:p>
                      <a:pPr marR="3175" algn="ctr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1000" spc="-50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M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13970" marB="0"/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1000" spc="-25" dirty="0">
                          <a:latin typeface="Arial"/>
                          <a:cs typeface="Arial"/>
                        </a:rPr>
                        <a:t>14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13970" marB="0"/>
                </a:tc>
                <a:tc>
                  <a:txBody>
                    <a:bodyPr/>
                    <a:lstStyle/>
                    <a:p>
                      <a:pPr marL="63500" algn="ctr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1000" spc="-50" dirty="0">
                          <a:latin typeface="Arial"/>
                          <a:cs typeface="Arial"/>
                        </a:rPr>
                        <a:t>8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13970" marB="0"/>
                </a:tc>
                <a:tc>
                  <a:txBody>
                    <a:bodyPr/>
                    <a:lstStyle/>
                    <a:p>
                      <a:pPr marL="74930" algn="ctr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1000" spc="-50" dirty="0">
                          <a:latin typeface="Arial"/>
                          <a:cs typeface="Arial"/>
                        </a:rPr>
                        <a:t>8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13970" marB="0"/>
                </a:tc>
                <a:tc>
                  <a:txBody>
                    <a:bodyPr/>
                    <a:lstStyle/>
                    <a:p>
                      <a:pPr marL="36830" algn="ctr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1000" spc="-20" dirty="0">
                          <a:latin typeface="Arial"/>
                          <a:cs typeface="Arial"/>
                        </a:rPr>
                        <a:t>100%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1397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AF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79705">
                <a:tc>
                  <a:txBody>
                    <a:bodyPr/>
                    <a:lstStyle/>
                    <a:p>
                      <a:pPr marL="5715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1000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Financial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13970" marB="0">
                    <a:solidFill>
                      <a:srgbClr val="006F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6F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6F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6F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6F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6F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6F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6F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6F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79705">
                <a:tc>
                  <a:txBody>
                    <a:bodyPr/>
                    <a:lstStyle/>
                    <a:p>
                      <a:pPr marL="5715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1000" dirty="0">
                          <a:latin typeface="Arial"/>
                          <a:cs typeface="Arial"/>
                        </a:rPr>
                        <a:t>Seek</a:t>
                      </a:r>
                      <a:r>
                        <a:rPr sz="10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dirty="0">
                          <a:latin typeface="Arial"/>
                          <a:cs typeface="Arial"/>
                        </a:rPr>
                        <a:t>efficiencies</a:t>
                      </a:r>
                      <a:r>
                        <a:rPr sz="10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10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dirty="0">
                          <a:latin typeface="Arial"/>
                          <a:cs typeface="Arial"/>
                        </a:rPr>
                        <a:t>minimize</a:t>
                      </a:r>
                      <a:r>
                        <a:rPr sz="10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dirty="0">
                          <a:latin typeface="Arial"/>
                          <a:cs typeface="Arial"/>
                        </a:rPr>
                        <a:t>cost</a:t>
                      </a:r>
                      <a:r>
                        <a:rPr sz="10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20" dirty="0">
                          <a:latin typeface="Arial"/>
                          <a:cs typeface="Arial"/>
                        </a:rPr>
                        <a:t>base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13970" marB="0">
                    <a:solidFill>
                      <a:srgbClr val="BEBEB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BEBEB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BEBEB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BEBEB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BEBEB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BEBEB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BEBEB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BEBEB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BEBEB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187325">
                <a:tc>
                  <a:txBody>
                    <a:bodyPr/>
                    <a:lstStyle/>
                    <a:p>
                      <a:pPr marL="5715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1000" dirty="0">
                          <a:latin typeface="Arial"/>
                          <a:cs typeface="Arial"/>
                        </a:rPr>
                        <a:t>$</a:t>
                      </a:r>
                      <a:r>
                        <a:rPr sz="10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dirty="0">
                          <a:latin typeface="Arial"/>
                          <a:cs typeface="Arial"/>
                        </a:rPr>
                        <a:t>Cost</a:t>
                      </a:r>
                      <a:r>
                        <a:rPr sz="10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dirty="0">
                          <a:latin typeface="Arial"/>
                          <a:cs typeface="Arial"/>
                        </a:rPr>
                        <a:t>per</a:t>
                      </a:r>
                      <a:r>
                        <a:rPr sz="10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20" dirty="0">
                          <a:latin typeface="Arial"/>
                          <a:cs typeface="Arial"/>
                        </a:rPr>
                        <a:t>hire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13970" marB="0"/>
                </a:tc>
                <a:tc>
                  <a:txBody>
                    <a:bodyPr/>
                    <a:lstStyle/>
                    <a:p>
                      <a:pPr marL="26034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1000" spc="-20" dirty="0">
                          <a:latin typeface="Arial"/>
                          <a:cs typeface="Arial"/>
                        </a:rPr>
                        <a:t>sK49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13970" marB="0"/>
                </a:tc>
                <a:tc>
                  <a:txBody>
                    <a:bodyPr/>
                    <a:lstStyle/>
                    <a:p>
                      <a:pPr marR="3175" algn="ctr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1000" spc="-50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M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13970" marB="0"/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1000" spc="-10" dirty="0">
                          <a:latin typeface="Arial"/>
                          <a:cs typeface="Arial"/>
                        </a:rPr>
                        <a:t>400.00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13970" marB="0"/>
                </a:tc>
                <a:tc>
                  <a:txBody>
                    <a:bodyPr/>
                    <a:lstStyle/>
                    <a:p>
                      <a:pPr marL="64769" algn="ctr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1000" spc="-10" dirty="0">
                          <a:latin typeface="Arial"/>
                          <a:cs typeface="Arial"/>
                        </a:rPr>
                        <a:t>534.00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13970" marB="0"/>
                </a:tc>
                <a:tc>
                  <a:txBody>
                    <a:bodyPr/>
                    <a:lstStyle/>
                    <a:p>
                      <a:pPr marR="33655" algn="r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1000" spc="-10" dirty="0">
                          <a:latin typeface="Arial"/>
                          <a:cs typeface="Arial"/>
                        </a:rPr>
                        <a:t>350.00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13970" marB="0"/>
                </a:tc>
                <a:tc>
                  <a:txBody>
                    <a:bodyPr/>
                    <a:lstStyle/>
                    <a:p>
                      <a:pPr marL="36830" algn="ctr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1000" spc="-20" dirty="0">
                          <a:latin typeface="Arial"/>
                          <a:cs typeface="Arial"/>
                        </a:rPr>
                        <a:t>153%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1397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AF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179705">
                <a:tc>
                  <a:txBody>
                    <a:bodyPr/>
                    <a:lstStyle/>
                    <a:p>
                      <a:pPr marL="5715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1000" dirty="0">
                          <a:latin typeface="Arial"/>
                          <a:cs typeface="Arial"/>
                        </a:rPr>
                        <a:t>$</a:t>
                      </a:r>
                      <a:r>
                        <a:rPr sz="10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dirty="0">
                          <a:latin typeface="Arial"/>
                          <a:cs typeface="Arial"/>
                        </a:rPr>
                        <a:t>Cost</a:t>
                      </a:r>
                      <a:r>
                        <a:rPr sz="10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dirty="0">
                          <a:latin typeface="Arial"/>
                          <a:cs typeface="Arial"/>
                        </a:rPr>
                        <a:t>avoidance</a:t>
                      </a:r>
                      <a:r>
                        <a:rPr sz="10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10" dirty="0">
                          <a:latin typeface="Arial"/>
                          <a:cs typeface="Arial"/>
                        </a:rPr>
                        <a:t>savings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6985" marB="0"/>
                </a:tc>
                <a:tc>
                  <a:txBody>
                    <a:bodyPr/>
                    <a:lstStyle/>
                    <a:p>
                      <a:pPr marL="26034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1000" spc="-20" dirty="0">
                          <a:latin typeface="Arial"/>
                          <a:cs typeface="Arial"/>
                        </a:rPr>
                        <a:t>sK262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6985" marB="0"/>
                </a:tc>
                <a:tc>
                  <a:txBody>
                    <a:bodyPr/>
                    <a:lstStyle/>
                    <a:p>
                      <a:pPr marR="3175" algn="ctr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1000" spc="-50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M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6985" marB="0"/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1000" spc="-10" dirty="0">
                          <a:latin typeface="Arial"/>
                          <a:cs typeface="Arial"/>
                        </a:rPr>
                        <a:t>918.00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6985" marB="0"/>
                </a:tc>
                <a:tc>
                  <a:txBody>
                    <a:bodyPr/>
                    <a:lstStyle/>
                    <a:p>
                      <a:pPr marL="64769" algn="ctr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1000" spc="-10" dirty="0">
                          <a:latin typeface="Arial"/>
                          <a:cs typeface="Arial"/>
                        </a:rPr>
                        <a:t>560.00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6985" marB="0"/>
                </a:tc>
                <a:tc>
                  <a:txBody>
                    <a:bodyPr/>
                    <a:lstStyle/>
                    <a:p>
                      <a:pPr marR="33655" algn="r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1000" spc="-10" dirty="0">
                          <a:latin typeface="Arial"/>
                          <a:cs typeface="Arial"/>
                        </a:rPr>
                        <a:t>500.00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6985" marB="0"/>
                </a:tc>
                <a:tc>
                  <a:txBody>
                    <a:bodyPr/>
                    <a:lstStyle/>
                    <a:p>
                      <a:pPr marL="36830" algn="ctr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1000" spc="-20" dirty="0">
                          <a:latin typeface="Arial"/>
                          <a:cs typeface="Arial"/>
                        </a:rPr>
                        <a:t>112%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698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AF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179705">
                <a:tc>
                  <a:txBody>
                    <a:bodyPr/>
                    <a:lstStyle/>
                    <a:p>
                      <a:pPr marL="5715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1000" dirty="0">
                          <a:latin typeface="Arial"/>
                          <a:cs typeface="Arial"/>
                        </a:rPr>
                        <a:t>Maintain</a:t>
                      </a:r>
                      <a:r>
                        <a:rPr sz="10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dirty="0">
                          <a:latin typeface="Arial"/>
                          <a:cs typeface="Arial"/>
                        </a:rPr>
                        <a:t>financial</a:t>
                      </a:r>
                      <a:r>
                        <a:rPr sz="10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dirty="0">
                          <a:latin typeface="Arial"/>
                          <a:cs typeface="Arial"/>
                        </a:rPr>
                        <a:t>rigor</a:t>
                      </a:r>
                      <a:r>
                        <a:rPr sz="10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10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dirty="0">
                          <a:latin typeface="Arial"/>
                          <a:cs typeface="Arial"/>
                        </a:rPr>
                        <a:t>budget</a:t>
                      </a:r>
                      <a:r>
                        <a:rPr sz="10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10" dirty="0">
                          <a:latin typeface="Arial"/>
                          <a:cs typeface="Arial"/>
                        </a:rPr>
                        <a:t>projection</a:t>
                      </a:r>
                      <a:r>
                        <a:rPr sz="10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10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10" dirty="0">
                          <a:latin typeface="Arial"/>
                          <a:cs typeface="Arial"/>
                        </a:rPr>
                        <a:t>execution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698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AF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172085">
                <a:tc>
                  <a:txBody>
                    <a:bodyPr/>
                    <a:lstStyle/>
                    <a:p>
                      <a:pPr marL="5715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1000" dirty="0">
                          <a:latin typeface="Arial"/>
                          <a:cs typeface="Arial"/>
                        </a:rPr>
                        <a:t>%</a:t>
                      </a:r>
                      <a:r>
                        <a:rPr sz="10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dirty="0">
                          <a:latin typeface="Arial"/>
                          <a:cs typeface="Arial"/>
                        </a:rPr>
                        <a:t>HR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dirty="0">
                          <a:latin typeface="Arial"/>
                          <a:cs typeface="Arial"/>
                        </a:rPr>
                        <a:t>budget</a:t>
                      </a:r>
                      <a:r>
                        <a:rPr sz="10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10" dirty="0">
                          <a:latin typeface="Arial"/>
                          <a:cs typeface="Arial"/>
                        </a:rPr>
                        <a:t>variance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6985" marB="0"/>
                </a:tc>
                <a:tc>
                  <a:txBody>
                    <a:bodyPr/>
                    <a:lstStyle/>
                    <a:p>
                      <a:pPr marL="26034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1000" spc="-20" dirty="0">
                          <a:latin typeface="Arial"/>
                          <a:cs typeface="Arial"/>
                        </a:rPr>
                        <a:t>sK479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6985" marB="0"/>
                </a:tc>
                <a:tc>
                  <a:txBody>
                    <a:bodyPr/>
                    <a:lstStyle/>
                    <a:p>
                      <a:pPr marR="3175" algn="ctr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1000" spc="-50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M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6985" marB="0"/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1000" spc="-10" dirty="0">
                          <a:latin typeface="Arial"/>
                          <a:cs typeface="Arial"/>
                        </a:rPr>
                        <a:t>-</a:t>
                      </a:r>
                      <a:r>
                        <a:rPr sz="1000" spc="-25" dirty="0">
                          <a:latin typeface="Arial"/>
                          <a:cs typeface="Arial"/>
                        </a:rPr>
                        <a:t>5%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6985" marB="0"/>
                </a:tc>
                <a:tc>
                  <a:txBody>
                    <a:bodyPr/>
                    <a:lstStyle/>
                    <a:p>
                      <a:pPr marL="62865" algn="ctr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1000" spc="-10" dirty="0">
                          <a:latin typeface="Arial"/>
                          <a:cs typeface="Arial"/>
                        </a:rPr>
                        <a:t>-</a:t>
                      </a:r>
                      <a:r>
                        <a:rPr sz="1000" spc="-25" dirty="0">
                          <a:latin typeface="Arial"/>
                          <a:cs typeface="Arial"/>
                        </a:rPr>
                        <a:t>3%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6985" marB="0"/>
                </a:tc>
                <a:tc>
                  <a:txBody>
                    <a:bodyPr/>
                    <a:lstStyle/>
                    <a:p>
                      <a:pPr marL="217170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1000" spc="-25" dirty="0">
                          <a:latin typeface="Arial"/>
                          <a:cs typeface="Arial"/>
                        </a:rPr>
                        <a:t>2%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6985" marB="0"/>
                </a:tc>
                <a:tc>
                  <a:txBody>
                    <a:bodyPr/>
                    <a:lstStyle/>
                    <a:p>
                      <a:pPr marL="36830" algn="ctr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1000" spc="-10" dirty="0">
                          <a:latin typeface="Arial"/>
                          <a:cs typeface="Arial"/>
                        </a:rPr>
                        <a:t>-</a:t>
                      </a:r>
                      <a:r>
                        <a:rPr sz="1000" spc="-20" dirty="0">
                          <a:latin typeface="Arial"/>
                          <a:cs typeface="Arial"/>
                        </a:rPr>
                        <a:t>157%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698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AF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1544" y="6553200"/>
            <a:ext cx="8820150" cy="0"/>
          </a:xfrm>
          <a:custGeom>
            <a:avLst/>
            <a:gdLst/>
            <a:ahLst/>
            <a:cxnLst/>
            <a:rect l="l" t="t" r="r" b="b"/>
            <a:pathLst>
              <a:path w="8820150">
                <a:moveTo>
                  <a:pt x="0" y="0"/>
                </a:moveTo>
                <a:lnTo>
                  <a:pt x="8820023" y="0"/>
                </a:lnTo>
              </a:path>
            </a:pathLst>
          </a:custGeom>
          <a:ln w="9525">
            <a:solidFill>
              <a:srgbClr val="D0CEC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85" dirty="0"/>
              <a:t>IN</a:t>
            </a:r>
            <a:r>
              <a:rPr dirty="0"/>
              <a:t> </a:t>
            </a:r>
            <a:r>
              <a:rPr spc="90" dirty="0"/>
              <a:t>PRACTICE:</a:t>
            </a:r>
            <a:r>
              <a:rPr spc="50" dirty="0"/>
              <a:t> </a:t>
            </a:r>
            <a:r>
              <a:rPr spc="70" dirty="0"/>
              <a:t>SCORECARD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62813" y="1107694"/>
            <a:ext cx="32270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5F5F5F"/>
                </a:solidFill>
                <a:latin typeface="Tahoma"/>
                <a:cs typeface="Tahoma"/>
              </a:rPr>
              <a:t>Kingston</a:t>
            </a:r>
            <a:r>
              <a:rPr sz="1800" spc="-14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5F5F5F"/>
                </a:solidFill>
                <a:latin typeface="Tahoma"/>
                <a:cs typeface="Tahoma"/>
              </a:rPr>
              <a:t>Health</a:t>
            </a:r>
            <a:r>
              <a:rPr sz="1800" spc="-14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35" dirty="0">
                <a:solidFill>
                  <a:srgbClr val="5F5F5F"/>
                </a:solidFill>
                <a:latin typeface="Tahoma"/>
                <a:cs typeface="Tahoma"/>
              </a:rPr>
              <a:t>Sciences</a:t>
            </a:r>
            <a:r>
              <a:rPr sz="1800" spc="-13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10" dirty="0">
                <a:solidFill>
                  <a:srgbClr val="5F5F5F"/>
                </a:solidFill>
                <a:latin typeface="Tahoma"/>
                <a:cs typeface="Tahoma"/>
              </a:rPr>
              <a:t>Centre</a:t>
            </a:r>
            <a:endParaRPr sz="1800">
              <a:latin typeface="Tahoma"/>
              <a:cs typeface="Tahoma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64336" y="1493570"/>
            <a:ext cx="5789675" cy="481578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225653" y="6349656"/>
            <a:ext cx="2206625" cy="16256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sz="900" i="1" spc="-100" dirty="0">
                <a:latin typeface="Lucida Sans"/>
                <a:cs typeface="Lucida Sans"/>
              </a:rPr>
              <a:t>Source:</a:t>
            </a:r>
            <a:r>
              <a:rPr sz="900" i="1" spc="-50" dirty="0">
                <a:latin typeface="Lucida Sans"/>
                <a:cs typeface="Lucida Sans"/>
              </a:rPr>
              <a:t> </a:t>
            </a:r>
            <a:r>
              <a:rPr sz="900" i="1" spc="-95" dirty="0">
                <a:solidFill>
                  <a:srgbClr val="5F5F5F"/>
                </a:solidFill>
                <a:latin typeface="Lucida Sans"/>
                <a:cs typeface="Lucida Sans"/>
              </a:rPr>
              <a:t>Kingston</a:t>
            </a:r>
            <a:r>
              <a:rPr sz="900" i="1" spc="-40" dirty="0">
                <a:solidFill>
                  <a:srgbClr val="5F5F5F"/>
                </a:solidFill>
                <a:latin typeface="Lucida Sans"/>
                <a:cs typeface="Lucida Sans"/>
              </a:rPr>
              <a:t> </a:t>
            </a:r>
            <a:r>
              <a:rPr sz="900" i="1" spc="-80" dirty="0">
                <a:solidFill>
                  <a:srgbClr val="5F5F5F"/>
                </a:solidFill>
                <a:latin typeface="Lucida Sans"/>
                <a:cs typeface="Lucida Sans"/>
              </a:rPr>
              <a:t>Health </a:t>
            </a:r>
            <a:r>
              <a:rPr sz="900" i="1" spc="-85" dirty="0">
                <a:solidFill>
                  <a:srgbClr val="5F5F5F"/>
                </a:solidFill>
                <a:latin typeface="Lucida Sans"/>
                <a:cs typeface="Lucida Sans"/>
              </a:rPr>
              <a:t>Sciences</a:t>
            </a:r>
            <a:r>
              <a:rPr sz="900" i="1" spc="-45" dirty="0">
                <a:solidFill>
                  <a:srgbClr val="5F5F5F"/>
                </a:solidFill>
                <a:latin typeface="Lucida Sans"/>
                <a:cs typeface="Lucida Sans"/>
              </a:rPr>
              <a:t> </a:t>
            </a:r>
            <a:r>
              <a:rPr sz="900" i="1" spc="-90" dirty="0">
                <a:solidFill>
                  <a:srgbClr val="5F5F5F"/>
                </a:solidFill>
                <a:latin typeface="Lucida Sans"/>
                <a:cs typeface="Lucida Sans"/>
              </a:rPr>
              <a:t>Centre</a:t>
            </a:r>
            <a:r>
              <a:rPr sz="900" i="1" spc="-40" dirty="0">
                <a:solidFill>
                  <a:srgbClr val="5F5F5F"/>
                </a:solidFill>
                <a:latin typeface="Lucida Sans"/>
                <a:cs typeface="Lucida Sans"/>
              </a:rPr>
              <a:t> </a:t>
            </a:r>
            <a:r>
              <a:rPr sz="900" i="1" spc="-20" dirty="0">
                <a:latin typeface="Lucida Sans"/>
                <a:cs typeface="Lucida Sans"/>
              </a:rPr>
              <a:t>(2023)</a:t>
            </a:r>
            <a:endParaRPr sz="900">
              <a:latin typeface="Lucida Sans"/>
              <a:cs typeface="Lucida San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714358" y="6605395"/>
            <a:ext cx="226695" cy="1739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50"/>
              </a:lnSpc>
            </a:pPr>
            <a:r>
              <a:rPr sz="1050" spc="-25" dirty="0">
                <a:solidFill>
                  <a:srgbClr val="9B9B9B"/>
                </a:solidFill>
                <a:latin typeface="Times New Roman"/>
                <a:cs typeface="Times New Roman"/>
              </a:rPr>
              <a:t>245</a:t>
            </a:r>
            <a:endParaRPr sz="105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/>
              <a:t>©</a:t>
            </a:r>
            <a:r>
              <a:rPr spc="-15" dirty="0"/>
              <a:t> </a:t>
            </a:r>
            <a:r>
              <a:rPr dirty="0"/>
              <a:t>The</a:t>
            </a:r>
            <a:r>
              <a:rPr spc="-30" dirty="0"/>
              <a:t> </a:t>
            </a:r>
            <a:r>
              <a:rPr dirty="0"/>
              <a:t>KPI</a:t>
            </a:r>
            <a:r>
              <a:rPr spc="-5" dirty="0"/>
              <a:t> </a:t>
            </a:r>
            <a:r>
              <a:rPr dirty="0"/>
              <a:t>Institute</a:t>
            </a:r>
            <a:r>
              <a:rPr spc="-20" dirty="0"/>
              <a:t> 2023</a:t>
            </a:r>
          </a:p>
        </p:txBody>
      </p:sp>
    </p:spTree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8133" y="1246631"/>
            <a:ext cx="8512486" cy="5128983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161544" y="6553200"/>
            <a:ext cx="8820150" cy="0"/>
          </a:xfrm>
          <a:custGeom>
            <a:avLst/>
            <a:gdLst/>
            <a:ahLst/>
            <a:cxnLst/>
            <a:rect l="l" t="t" r="r" b="b"/>
            <a:pathLst>
              <a:path w="8820150">
                <a:moveTo>
                  <a:pt x="0" y="0"/>
                </a:moveTo>
                <a:lnTo>
                  <a:pt x="8820023" y="0"/>
                </a:lnTo>
              </a:path>
            </a:pathLst>
          </a:custGeom>
          <a:ln w="9525">
            <a:solidFill>
              <a:srgbClr val="D0CEC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09258" rIns="0" bIns="0" rtlCol="0">
            <a:spAutoFit/>
          </a:bodyPr>
          <a:lstStyle/>
          <a:p>
            <a:pPr marL="31115">
              <a:lnSpc>
                <a:spcPct val="100000"/>
              </a:lnSpc>
              <a:spcBef>
                <a:spcPts val="100"/>
              </a:spcBef>
            </a:pPr>
            <a:r>
              <a:rPr spc="185" dirty="0"/>
              <a:t>IN</a:t>
            </a:r>
            <a:r>
              <a:rPr dirty="0"/>
              <a:t> </a:t>
            </a:r>
            <a:r>
              <a:rPr spc="90" dirty="0"/>
              <a:t>PRACTICE:</a:t>
            </a:r>
            <a:r>
              <a:rPr spc="50" dirty="0"/>
              <a:t> </a:t>
            </a:r>
            <a:r>
              <a:rPr spc="70" dirty="0"/>
              <a:t>SCORECARD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8714358" y="6605395"/>
            <a:ext cx="226695" cy="1739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50"/>
              </a:lnSpc>
            </a:pPr>
            <a:r>
              <a:rPr sz="1050" spc="-25" dirty="0">
                <a:solidFill>
                  <a:srgbClr val="9B9B9B"/>
                </a:solidFill>
                <a:latin typeface="Times New Roman"/>
                <a:cs typeface="Times New Roman"/>
              </a:rPr>
              <a:t>246</a:t>
            </a:r>
            <a:endParaRPr sz="105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/>
              <a:t>©</a:t>
            </a:r>
            <a:r>
              <a:rPr spc="-15" dirty="0"/>
              <a:t> </a:t>
            </a:r>
            <a:r>
              <a:rPr dirty="0"/>
              <a:t>The</a:t>
            </a:r>
            <a:r>
              <a:rPr spc="-30" dirty="0"/>
              <a:t> </a:t>
            </a:r>
            <a:r>
              <a:rPr dirty="0"/>
              <a:t>KPI</a:t>
            </a:r>
            <a:r>
              <a:rPr spc="-5" dirty="0"/>
              <a:t> </a:t>
            </a:r>
            <a:r>
              <a:rPr dirty="0"/>
              <a:t>Institute</a:t>
            </a:r>
            <a:r>
              <a:rPr spc="-20" dirty="0"/>
              <a:t> 2023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355803" y="6384442"/>
            <a:ext cx="248412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i="1" spc="-100" dirty="0">
                <a:solidFill>
                  <a:srgbClr val="5F5F5F"/>
                </a:solidFill>
                <a:latin typeface="Lucida Sans"/>
                <a:cs typeface="Lucida Sans"/>
              </a:rPr>
              <a:t>Source:</a:t>
            </a:r>
            <a:r>
              <a:rPr sz="900" i="1" spc="-15" dirty="0">
                <a:solidFill>
                  <a:srgbClr val="5F5F5F"/>
                </a:solidFill>
                <a:latin typeface="Lucida Sans"/>
                <a:cs typeface="Lucida Sans"/>
              </a:rPr>
              <a:t> </a:t>
            </a:r>
            <a:r>
              <a:rPr sz="900" i="1" spc="-85" dirty="0">
                <a:solidFill>
                  <a:srgbClr val="5F5F5F"/>
                </a:solidFill>
                <a:latin typeface="Lucida Sans"/>
                <a:cs typeface="Lucida Sans"/>
              </a:rPr>
              <a:t>National</a:t>
            </a:r>
            <a:r>
              <a:rPr sz="900" i="1" spc="-30" dirty="0">
                <a:solidFill>
                  <a:srgbClr val="5F5F5F"/>
                </a:solidFill>
                <a:latin typeface="Lucida Sans"/>
                <a:cs typeface="Lucida Sans"/>
              </a:rPr>
              <a:t> </a:t>
            </a:r>
            <a:r>
              <a:rPr sz="900" i="1" spc="-80" dirty="0">
                <a:solidFill>
                  <a:srgbClr val="5F5F5F"/>
                </a:solidFill>
                <a:latin typeface="Lucida Sans"/>
                <a:cs typeface="Lucida Sans"/>
              </a:rPr>
              <a:t>Electrification</a:t>
            </a:r>
            <a:r>
              <a:rPr sz="900" i="1" spc="-65" dirty="0">
                <a:solidFill>
                  <a:srgbClr val="5F5F5F"/>
                </a:solidFill>
                <a:latin typeface="Lucida Sans"/>
                <a:cs typeface="Lucida Sans"/>
              </a:rPr>
              <a:t> </a:t>
            </a:r>
            <a:r>
              <a:rPr sz="900" i="1" spc="-95" dirty="0">
                <a:solidFill>
                  <a:srgbClr val="5F5F5F"/>
                </a:solidFill>
                <a:latin typeface="Lucida Sans"/>
                <a:cs typeface="Lucida Sans"/>
              </a:rPr>
              <a:t>Administration</a:t>
            </a:r>
            <a:r>
              <a:rPr sz="900" i="1" spc="-15" dirty="0">
                <a:solidFill>
                  <a:srgbClr val="5F5F5F"/>
                </a:solidFill>
                <a:latin typeface="Lucida Sans"/>
                <a:cs typeface="Lucida Sans"/>
              </a:rPr>
              <a:t> </a:t>
            </a:r>
            <a:r>
              <a:rPr sz="900" i="1" spc="-10" dirty="0">
                <a:solidFill>
                  <a:srgbClr val="5F5F5F"/>
                </a:solidFill>
                <a:latin typeface="Lucida Sans"/>
                <a:cs typeface="Lucida Sans"/>
              </a:rPr>
              <a:t>(2023)</a:t>
            </a:r>
            <a:endParaRPr sz="900">
              <a:latin typeface="Lucida Sans"/>
              <a:cs typeface="Lucida Sans"/>
            </a:endParaRPr>
          </a:p>
        </p:txBody>
      </p:sp>
    </p:spTree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1544" y="6553200"/>
            <a:ext cx="8820150" cy="0"/>
          </a:xfrm>
          <a:custGeom>
            <a:avLst/>
            <a:gdLst/>
            <a:ahLst/>
            <a:cxnLst/>
            <a:rect l="l" t="t" r="r" b="b"/>
            <a:pathLst>
              <a:path w="8820150">
                <a:moveTo>
                  <a:pt x="0" y="0"/>
                </a:moveTo>
                <a:lnTo>
                  <a:pt x="8820023" y="0"/>
                </a:lnTo>
              </a:path>
            </a:pathLst>
          </a:custGeom>
          <a:ln w="9525">
            <a:solidFill>
              <a:srgbClr val="D0CEC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85" dirty="0"/>
              <a:t>IN</a:t>
            </a:r>
            <a:r>
              <a:rPr dirty="0"/>
              <a:t> </a:t>
            </a:r>
            <a:r>
              <a:rPr spc="90" dirty="0"/>
              <a:t>PRACTICE:</a:t>
            </a:r>
            <a:r>
              <a:rPr spc="50" dirty="0"/>
              <a:t> </a:t>
            </a:r>
            <a:r>
              <a:rPr spc="70" dirty="0"/>
              <a:t>SCORECARD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58876" y="6384442"/>
            <a:ext cx="248348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i="1" spc="-100" dirty="0">
                <a:solidFill>
                  <a:srgbClr val="5F5F5F"/>
                </a:solidFill>
                <a:latin typeface="Lucida Sans"/>
                <a:cs typeface="Lucida Sans"/>
              </a:rPr>
              <a:t>Source:</a:t>
            </a:r>
            <a:r>
              <a:rPr sz="900" i="1" spc="-15" dirty="0">
                <a:solidFill>
                  <a:srgbClr val="5F5F5F"/>
                </a:solidFill>
                <a:latin typeface="Lucida Sans"/>
                <a:cs typeface="Lucida Sans"/>
              </a:rPr>
              <a:t> </a:t>
            </a:r>
            <a:r>
              <a:rPr sz="900" i="1" spc="-85" dirty="0">
                <a:solidFill>
                  <a:srgbClr val="5F5F5F"/>
                </a:solidFill>
                <a:latin typeface="Lucida Sans"/>
                <a:cs typeface="Lucida Sans"/>
              </a:rPr>
              <a:t>National</a:t>
            </a:r>
            <a:r>
              <a:rPr sz="900" i="1" spc="-30" dirty="0">
                <a:solidFill>
                  <a:srgbClr val="5F5F5F"/>
                </a:solidFill>
                <a:latin typeface="Lucida Sans"/>
                <a:cs typeface="Lucida Sans"/>
              </a:rPr>
              <a:t> </a:t>
            </a:r>
            <a:r>
              <a:rPr sz="900" i="1" spc="-80" dirty="0">
                <a:solidFill>
                  <a:srgbClr val="5F5F5F"/>
                </a:solidFill>
                <a:latin typeface="Lucida Sans"/>
                <a:cs typeface="Lucida Sans"/>
              </a:rPr>
              <a:t>Electrification</a:t>
            </a:r>
            <a:r>
              <a:rPr sz="900" i="1" spc="-65" dirty="0">
                <a:solidFill>
                  <a:srgbClr val="5F5F5F"/>
                </a:solidFill>
                <a:latin typeface="Lucida Sans"/>
                <a:cs typeface="Lucida Sans"/>
              </a:rPr>
              <a:t> </a:t>
            </a:r>
            <a:r>
              <a:rPr sz="900" i="1" spc="-95" dirty="0">
                <a:solidFill>
                  <a:srgbClr val="5F5F5F"/>
                </a:solidFill>
                <a:latin typeface="Lucida Sans"/>
                <a:cs typeface="Lucida Sans"/>
              </a:rPr>
              <a:t>Administration</a:t>
            </a:r>
            <a:r>
              <a:rPr sz="900" i="1" spc="-15" dirty="0">
                <a:solidFill>
                  <a:srgbClr val="5F5F5F"/>
                </a:solidFill>
                <a:latin typeface="Lucida Sans"/>
                <a:cs typeface="Lucida Sans"/>
              </a:rPr>
              <a:t> </a:t>
            </a:r>
            <a:r>
              <a:rPr sz="900" i="1" spc="-20" dirty="0">
                <a:solidFill>
                  <a:srgbClr val="5F5F5F"/>
                </a:solidFill>
                <a:latin typeface="Lucida Sans"/>
                <a:cs typeface="Lucida Sans"/>
              </a:rPr>
              <a:t>(2023)</a:t>
            </a:r>
            <a:endParaRPr sz="900">
              <a:latin typeface="Lucida Sans"/>
              <a:cs typeface="Lucida Sans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7368" y="1897379"/>
            <a:ext cx="8686800" cy="3308604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307340" y="1479042"/>
            <a:ext cx="401891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Continues</a:t>
            </a:r>
            <a:r>
              <a:rPr sz="1600" spc="-17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0" dirty="0">
                <a:solidFill>
                  <a:srgbClr val="5F5F5F"/>
                </a:solidFill>
                <a:latin typeface="Tahoma"/>
                <a:cs typeface="Tahoma"/>
              </a:rPr>
              <a:t>from</a:t>
            </a:r>
            <a:r>
              <a:rPr sz="1600" spc="-15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0" dirty="0">
                <a:solidFill>
                  <a:srgbClr val="5F5F5F"/>
                </a:solidFill>
                <a:latin typeface="Tahoma"/>
                <a:cs typeface="Tahoma"/>
              </a:rPr>
              <a:t>the</a:t>
            </a:r>
            <a:r>
              <a:rPr sz="1600" spc="-14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0" dirty="0">
                <a:solidFill>
                  <a:srgbClr val="5F5F5F"/>
                </a:solidFill>
                <a:latin typeface="Tahoma"/>
                <a:cs typeface="Tahoma"/>
              </a:rPr>
              <a:t>previous</a:t>
            </a:r>
            <a:r>
              <a:rPr sz="1600" spc="-17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scorecard</a:t>
            </a:r>
            <a:r>
              <a:rPr sz="1600" spc="-18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display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6347" rIns="0" bIns="0" rtlCol="0">
            <a:spAutoFit/>
          </a:bodyPr>
          <a:lstStyle/>
          <a:p>
            <a:pPr marL="2392045">
              <a:lnSpc>
                <a:spcPts val="1250"/>
              </a:lnSpc>
            </a:pPr>
            <a:fld id="{81D60167-4931-47E6-BA6A-407CBD079E47}" type="slidenum">
              <a:rPr spc="-25" dirty="0"/>
              <a:t>247</a:t>
            </a:fld>
            <a:endParaRPr spc="-25" dirty="0"/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/>
              <a:t>©</a:t>
            </a:r>
            <a:r>
              <a:rPr spc="-15" dirty="0"/>
              <a:t> </a:t>
            </a:r>
            <a:r>
              <a:rPr dirty="0"/>
              <a:t>The</a:t>
            </a:r>
            <a:r>
              <a:rPr spc="-30" dirty="0"/>
              <a:t> </a:t>
            </a:r>
            <a:r>
              <a:rPr dirty="0"/>
              <a:t>KPI</a:t>
            </a:r>
            <a:r>
              <a:rPr spc="-5" dirty="0"/>
              <a:t> </a:t>
            </a:r>
            <a:r>
              <a:rPr dirty="0"/>
              <a:t>Institute</a:t>
            </a:r>
            <a:r>
              <a:rPr spc="-20" dirty="0"/>
              <a:t> 2023</a:t>
            </a:r>
          </a:p>
        </p:txBody>
      </p:sp>
    </p:spTree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09258" rIns="0" bIns="0" rtlCol="0">
            <a:spAutoFit/>
          </a:bodyPr>
          <a:lstStyle/>
          <a:p>
            <a:pPr marL="31115">
              <a:lnSpc>
                <a:spcPct val="100000"/>
              </a:lnSpc>
              <a:spcBef>
                <a:spcPts val="100"/>
              </a:spcBef>
            </a:pPr>
            <a:r>
              <a:rPr spc="80" dirty="0"/>
              <a:t>SCORECARD</a:t>
            </a:r>
            <a:r>
              <a:rPr spc="30" dirty="0"/>
              <a:t> </a:t>
            </a:r>
            <a:r>
              <a:rPr spc="140" dirty="0"/>
              <a:t>DESIGN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275522" y="1402461"/>
            <a:ext cx="4351020" cy="4763770"/>
            <a:chOff x="2275522" y="1402461"/>
            <a:chExt cx="4351020" cy="4763770"/>
          </a:xfrm>
        </p:grpSpPr>
        <p:sp>
          <p:nvSpPr>
            <p:cNvPr id="4" name="object 4"/>
            <p:cNvSpPr/>
            <p:nvPr/>
          </p:nvSpPr>
          <p:spPr>
            <a:xfrm>
              <a:off x="2289810" y="1736597"/>
              <a:ext cx="4322445" cy="4415155"/>
            </a:xfrm>
            <a:custGeom>
              <a:avLst/>
              <a:gdLst/>
              <a:ahLst/>
              <a:cxnLst/>
              <a:rect l="l" t="t" r="r" b="b"/>
              <a:pathLst>
                <a:path w="4322445" h="4415155">
                  <a:moveTo>
                    <a:pt x="0" y="95376"/>
                  </a:moveTo>
                  <a:lnTo>
                    <a:pt x="7491" y="58239"/>
                  </a:lnTo>
                  <a:lnTo>
                    <a:pt x="27924" y="27924"/>
                  </a:lnTo>
                  <a:lnTo>
                    <a:pt x="58239" y="7491"/>
                  </a:lnTo>
                  <a:lnTo>
                    <a:pt x="95376" y="0"/>
                  </a:lnTo>
                  <a:lnTo>
                    <a:pt x="4226687" y="0"/>
                  </a:lnTo>
                  <a:lnTo>
                    <a:pt x="4263824" y="7491"/>
                  </a:lnTo>
                  <a:lnTo>
                    <a:pt x="4294139" y="27924"/>
                  </a:lnTo>
                  <a:lnTo>
                    <a:pt x="4314572" y="58239"/>
                  </a:lnTo>
                  <a:lnTo>
                    <a:pt x="4322064" y="95376"/>
                  </a:lnTo>
                  <a:lnTo>
                    <a:pt x="4322064" y="4319676"/>
                  </a:lnTo>
                  <a:lnTo>
                    <a:pt x="4314572" y="4356793"/>
                  </a:lnTo>
                  <a:lnTo>
                    <a:pt x="4294139" y="4387102"/>
                  </a:lnTo>
                  <a:lnTo>
                    <a:pt x="4263824" y="4407535"/>
                  </a:lnTo>
                  <a:lnTo>
                    <a:pt x="4226687" y="4415028"/>
                  </a:lnTo>
                  <a:lnTo>
                    <a:pt x="95376" y="4415028"/>
                  </a:lnTo>
                  <a:lnTo>
                    <a:pt x="58239" y="4407535"/>
                  </a:lnTo>
                  <a:lnTo>
                    <a:pt x="27924" y="4387102"/>
                  </a:lnTo>
                  <a:lnTo>
                    <a:pt x="7491" y="4356793"/>
                  </a:lnTo>
                  <a:lnTo>
                    <a:pt x="0" y="4319676"/>
                  </a:lnTo>
                  <a:lnTo>
                    <a:pt x="0" y="95376"/>
                  </a:lnTo>
                  <a:close/>
                </a:path>
              </a:pathLst>
            </a:custGeom>
            <a:ln w="28575">
              <a:solidFill>
                <a:srgbClr val="0871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771900" y="1566672"/>
              <a:ext cx="1355090" cy="350520"/>
            </a:xfrm>
            <a:custGeom>
              <a:avLst/>
              <a:gdLst/>
              <a:ahLst/>
              <a:cxnLst/>
              <a:rect l="l" t="t" r="r" b="b"/>
              <a:pathLst>
                <a:path w="1355089" h="350519">
                  <a:moveTo>
                    <a:pt x="1235328" y="0"/>
                  </a:moveTo>
                  <a:lnTo>
                    <a:pt x="119507" y="0"/>
                  </a:lnTo>
                  <a:lnTo>
                    <a:pt x="72973" y="9386"/>
                  </a:lnTo>
                  <a:lnTo>
                    <a:pt x="34988" y="34988"/>
                  </a:lnTo>
                  <a:lnTo>
                    <a:pt x="9386" y="72973"/>
                  </a:lnTo>
                  <a:lnTo>
                    <a:pt x="0" y="119506"/>
                  </a:lnTo>
                  <a:lnTo>
                    <a:pt x="0" y="350519"/>
                  </a:lnTo>
                  <a:lnTo>
                    <a:pt x="1354836" y="350519"/>
                  </a:lnTo>
                  <a:lnTo>
                    <a:pt x="1354836" y="119506"/>
                  </a:lnTo>
                  <a:lnTo>
                    <a:pt x="1345449" y="72973"/>
                  </a:lnTo>
                  <a:lnTo>
                    <a:pt x="1319847" y="34988"/>
                  </a:lnTo>
                  <a:lnTo>
                    <a:pt x="1281862" y="9386"/>
                  </a:lnTo>
                  <a:lnTo>
                    <a:pt x="1235328" y="0"/>
                  </a:lnTo>
                  <a:close/>
                </a:path>
              </a:pathLst>
            </a:custGeom>
            <a:solidFill>
              <a:srgbClr val="0871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050792" y="1431036"/>
              <a:ext cx="798830" cy="207645"/>
            </a:xfrm>
            <a:custGeom>
              <a:avLst/>
              <a:gdLst/>
              <a:ahLst/>
              <a:cxnLst/>
              <a:rect l="l" t="t" r="r" b="b"/>
              <a:pathLst>
                <a:path w="798829" h="207644">
                  <a:moveTo>
                    <a:pt x="727837" y="0"/>
                  </a:moveTo>
                  <a:lnTo>
                    <a:pt x="70738" y="0"/>
                  </a:lnTo>
                  <a:lnTo>
                    <a:pt x="43183" y="5552"/>
                  </a:lnTo>
                  <a:lnTo>
                    <a:pt x="20700" y="20700"/>
                  </a:lnTo>
                  <a:lnTo>
                    <a:pt x="5552" y="43183"/>
                  </a:lnTo>
                  <a:lnTo>
                    <a:pt x="0" y="70738"/>
                  </a:lnTo>
                  <a:lnTo>
                    <a:pt x="0" y="207263"/>
                  </a:lnTo>
                  <a:lnTo>
                    <a:pt x="798576" y="207263"/>
                  </a:lnTo>
                  <a:lnTo>
                    <a:pt x="798576" y="70738"/>
                  </a:lnTo>
                  <a:lnTo>
                    <a:pt x="793023" y="43183"/>
                  </a:lnTo>
                  <a:lnTo>
                    <a:pt x="777875" y="20700"/>
                  </a:lnTo>
                  <a:lnTo>
                    <a:pt x="755392" y="5552"/>
                  </a:lnTo>
                  <a:lnTo>
                    <a:pt x="72783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050792" y="1431036"/>
              <a:ext cx="798830" cy="207645"/>
            </a:xfrm>
            <a:custGeom>
              <a:avLst/>
              <a:gdLst/>
              <a:ahLst/>
              <a:cxnLst/>
              <a:rect l="l" t="t" r="r" b="b"/>
              <a:pathLst>
                <a:path w="798829" h="207644">
                  <a:moveTo>
                    <a:pt x="70738" y="0"/>
                  </a:moveTo>
                  <a:lnTo>
                    <a:pt x="727837" y="0"/>
                  </a:lnTo>
                  <a:lnTo>
                    <a:pt x="755392" y="5552"/>
                  </a:lnTo>
                  <a:lnTo>
                    <a:pt x="777875" y="20700"/>
                  </a:lnTo>
                  <a:lnTo>
                    <a:pt x="793023" y="43183"/>
                  </a:lnTo>
                  <a:lnTo>
                    <a:pt x="798576" y="70738"/>
                  </a:lnTo>
                  <a:lnTo>
                    <a:pt x="798576" y="207263"/>
                  </a:lnTo>
                  <a:lnTo>
                    <a:pt x="0" y="207263"/>
                  </a:lnTo>
                  <a:lnTo>
                    <a:pt x="0" y="70738"/>
                  </a:lnTo>
                  <a:lnTo>
                    <a:pt x="5552" y="43183"/>
                  </a:lnTo>
                  <a:lnTo>
                    <a:pt x="20700" y="20700"/>
                  </a:lnTo>
                  <a:lnTo>
                    <a:pt x="43183" y="5552"/>
                  </a:lnTo>
                  <a:lnTo>
                    <a:pt x="70738" y="0"/>
                  </a:lnTo>
                  <a:close/>
                </a:path>
              </a:pathLst>
            </a:custGeom>
            <a:ln w="57150">
              <a:solidFill>
                <a:srgbClr val="0A976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2576322" y="2047493"/>
            <a:ext cx="3641725" cy="3731895"/>
          </a:xfrm>
          <a:prstGeom prst="rect">
            <a:avLst/>
          </a:prstGeom>
        </p:spPr>
        <p:txBody>
          <a:bodyPr vert="horz" wrap="square" lIns="0" tIns="39370" rIns="0" bIns="0" rtlCol="0">
            <a:spAutoFit/>
          </a:bodyPr>
          <a:lstStyle/>
          <a:p>
            <a:pPr marL="1189355" marR="897890" indent="-461009">
              <a:lnSpc>
                <a:spcPts val="1730"/>
              </a:lnSpc>
              <a:spcBef>
                <a:spcPts val="310"/>
              </a:spcBef>
            </a:pPr>
            <a:r>
              <a:rPr sz="1600" spc="70" dirty="0">
                <a:solidFill>
                  <a:srgbClr val="087150"/>
                </a:solidFill>
                <a:latin typeface="Tahoma"/>
                <a:cs typeface="Tahoma"/>
              </a:rPr>
              <a:t>SCORECARD</a:t>
            </a:r>
            <a:r>
              <a:rPr sz="1600" spc="-210" dirty="0">
                <a:solidFill>
                  <a:srgbClr val="087150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087150"/>
                </a:solidFill>
                <a:latin typeface="Tahoma"/>
                <a:cs typeface="Tahoma"/>
              </a:rPr>
              <a:t>DESIGN </a:t>
            </a:r>
            <a:r>
              <a:rPr sz="1600" spc="40" dirty="0">
                <a:solidFill>
                  <a:srgbClr val="5F5F5F"/>
                </a:solidFill>
                <a:latin typeface="Tahoma"/>
                <a:cs typeface="Tahoma"/>
              </a:rPr>
              <a:t>CHECKLIST</a:t>
            </a:r>
            <a:endParaRPr sz="16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35"/>
              </a:spcBef>
            </a:pPr>
            <a:endParaRPr sz="1600">
              <a:latin typeface="Tahoma"/>
              <a:cs typeface="Tahoma"/>
            </a:endParaRPr>
          </a:p>
          <a:p>
            <a:pPr marL="300355" marR="238760" indent="-288290">
              <a:lnSpc>
                <a:spcPct val="100000"/>
              </a:lnSpc>
              <a:buClr>
                <a:srgbClr val="087150"/>
              </a:buClr>
              <a:buSzPct val="81250"/>
              <a:buFont typeface="Arial"/>
              <a:buChar char="•"/>
              <a:tabLst>
                <a:tab pos="300355" algn="l"/>
              </a:tabLst>
            </a:pP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Numerical</a:t>
            </a:r>
            <a:r>
              <a:rPr sz="1600" spc="-18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35" dirty="0">
                <a:solidFill>
                  <a:srgbClr val="5F5F5F"/>
                </a:solidFill>
                <a:latin typeface="Tahoma"/>
                <a:cs typeface="Tahoma"/>
              </a:rPr>
              <a:t>guide</a:t>
            </a:r>
            <a:r>
              <a:rPr sz="1600" spc="-17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50" dirty="0">
                <a:solidFill>
                  <a:srgbClr val="5F5F5F"/>
                </a:solidFill>
                <a:latin typeface="Tahoma"/>
                <a:cs typeface="Tahoma"/>
              </a:rPr>
              <a:t>(to</a:t>
            </a:r>
            <a:r>
              <a:rPr sz="1600" spc="-17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5" dirty="0">
                <a:solidFill>
                  <a:srgbClr val="5F5F5F"/>
                </a:solidFill>
                <a:latin typeface="Tahoma"/>
                <a:cs typeface="Tahoma"/>
              </a:rPr>
              <a:t>show</a:t>
            </a:r>
            <a:r>
              <a:rPr sz="1600" spc="-17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if</a:t>
            </a:r>
            <a:r>
              <a:rPr sz="1600" spc="-17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40" dirty="0">
                <a:solidFill>
                  <a:srgbClr val="5F5F5F"/>
                </a:solidFill>
                <a:latin typeface="Tahoma"/>
                <a:cs typeface="Tahoma"/>
              </a:rPr>
              <a:t>data</a:t>
            </a:r>
            <a:r>
              <a:rPr sz="1600" spc="-15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5" dirty="0">
                <a:solidFill>
                  <a:srgbClr val="5F5F5F"/>
                </a:solidFill>
                <a:latin typeface="Tahoma"/>
                <a:cs typeface="Tahoma"/>
              </a:rPr>
              <a:t>has </a:t>
            </a:r>
            <a:r>
              <a:rPr sz="1600" spc="-35" dirty="0">
                <a:solidFill>
                  <a:srgbClr val="5F5F5F"/>
                </a:solidFill>
                <a:latin typeface="Tahoma"/>
                <a:cs typeface="Tahoma"/>
              </a:rPr>
              <a:t>been</a:t>
            </a:r>
            <a:r>
              <a:rPr sz="1600" spc="-17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45" dirty="0">
                <a:solidFill>
                  <a:srgbClr val="5F5F5F"/>
                </a:solidFill>
                <a:latin typeface="Tahoma"/>
                <a:cs typeface="Tahoma"/>
              </a:rPr>
              <a:t>shrunk,</a:t>
            </a:r>
            <a:r>
              <a:rPr sz="1600" spc="-16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if</a:t>
            </a:r>
            <a:r>
              <a:rPr sz="1600" spc="-17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this</a:t>
            </a:r>
            <a:r>
              <a:rPr sz="1600" spc="-16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is</a:t>
            </a:r>
            <a:r>
              <a:rPr sz="1600" spc="-16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0" dirty="0">
                <a:solidFill>
                  <a:srgbClr val="5F5F5F"/>
                </a:solidFill>
                <a:latin typeface="Tahoma"/>
                <a:cs typeface="Tahoma"/>
              </a:rPr>
              <a:t>the</a:t>
            </a:r>
            <a:r>
              <a:rPr sz="1600" spc="-15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case);</a:t>
            </a:r>
            <a:endParaRPr sz="1600">
              <a:latin typeface="Tahoma"/>
              <a:cs typeface="Tahoma"/>
            </a:endParaRPr>
          </a:p>
          <a:p>
            <a:pPr marL="300355" indent="-287655">
              <a:lnSpc>
                <a:spcPct val="100000"/>
              </a:lnSpc>
              <a:spcBef>
                <a:spcPts val="5"/>
              </a:spcBef>
              <a:buClr>
                <a:srgbClr val="087150"/>
              </a:buClr>
              <a:buSzPct val="81250"/>
              <a:buFont typeface="Arial"/>
              <a:buChar char="•"/>
              <a:tabLst>
                <a:tab pos="300355" algn="l"/>
              </a:tabLst>
            </a:pP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Legend;</a:t>
            </a:r>
            <a:endParaRPr sz="1600">
              <a:latin typeface="Tahoma"/>
              <a:cs typeface="Tahoma"/>
            </a:endParaRPr>
          </a:p>
          <a:p>
            <a:pPr marL="300355" indent="-287655">
              <a:lnSpc>
                <a:spcPct val="100000"/>
              </a:lnSpc>
              <a:buClr>
                <a:srgbClr val="087150"/>
              </a:buClr>
              <a:buSzPct val="81250"/>
              <a:buFont typeface="Arial"/>
              <a:buChar char="•"/>
              <a:tabLst>
                <a:tab pos="300355" algn="l"/>
              </a:tabLst>
            </a:pPr>
            <a:r>
              <a:rPr sz="1600" spc="-20" dirty="0">
                <a:solidFill>
                  <a:srgbClr val="5F5F5F"/>
                </a:solidFill>
                <a:latin typeface="Tahoma"/>
                <a:cs typeface="Tahoma"/>
              </a:rPr>
              <a:t>Eliminate</a:t>
            </a:r>
            <a:r>
              <a:rPr sz="1600" spc="-17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40" dirty="0">
                <a:solidFill>
                  <a:srgbClr val="5F5F5F"/>
                </a:solidFill>
                <a:latin typeface="Tahoma"/>
                <a:cs typeface="Tahoma"/>
              </a:rPr>
              <a:t>and</a:t>
            </a:r>
            <a:r>
              <a:rPr sz="1600" spc="-14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5" dirty="0">
                <a:solidFill>
                  <a:srgbClr val="5F5F5F"/>
                </a:solidFill>
                <a:latin typeface="Tahoma"/>
                <a:cs typeface="Tahoma"/>
              </a:rPr>
              <a:t>minimize</a:t>
            </a:r>
            <a:r>
              <a:rPr sz="1600" spc="-16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grids;</a:t>
            </a:r>
            <a:endParaRPr sz="1600">
              <a:latin typeface="Tahoma"/>
              <a:cs typeface="Tahoma"/>
            </a:endParaRPr>
          </a:p>
          <a:p>
            <a:pPr marL="300355" marR="307340" indent="-288290">
              <a:lnSpc>
                <a:spcPct val="100000"/>
              </a:lnSpc>
              <a:buClr>
                <a:srgbClr val="087150"/>
              </a:buClr>
              <a:buSzPct val="81250"/>
              <a:buFont typeface="Arial"/>
              <a:buChar char="•"/>
              <a:tabLst>
                <a:tab pos="300355" algn="l"/>
              </a:tabLst>
            </a:pP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Delineate</a:t>
            </a:r>
            <a:r>
              <a:rPr sz="1600" spc="-19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40" dirty="0">
                <a:solidFill>
                  <a:srgbClr val="5F5F5F"/>
                </a:solidFill>
                <a:latin typeface="Tahoma"/>
                <a:cs typeface="Tahoma"/>
              </a:rPr>
              <a:t>and</a:t>
            </a:r>
            <a:r>
              <a:rPr sz="1600" spc="-17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30" dirty="0">
                <a:solidFill>
                  <a:srgbClr val="5F5F5F"/>
                </a:solidFill>
                <a:latin typeface="Tahoma"/>
                <a:cs typeface="Tahoma"/>
              </a:rPr>
              <a:t>group</a:t>
            </a:r>
            <a:r>
              <a:rPr sz="1600" spc="-15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40" dirty="0">
                <a:solidFill>
                  <a:srgbClr val="5F5F5F"/>
                </a:solidFill>
                <a:latin typeface="Tahoma"/>
                <a:cs typeface="Tahoma"/>
              </a:rPr>
              <a:t>data</a:t>
            </a:r>
            <a:r>
              <a:rPr sz="1600" spc="-16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0" dirty="0">
                <a:solidFill>
                  <a:srgbClr val="5F5F5F"/>
                </a:solidFill>
                <a:latin typeface="Tahoma"/>
                <a:cs typeface="Tahoma"/>
              </a:rPr>
              <a:t>(strategic </a:t>
            </a:r>
            <a:r>
              <a:rPr sz="1600" spc="-55" dirty="0">
                <a:solidFill>
                  <a:srgbClr val="5F5F5F"/>
                </a:solidFill>
                <a:latin typeface="Tahoma"/>
                <a:cs typeface="Tahoma"/>
              </a:rPr>
              <a:t>themes,</a:t>
            </a:r>
            <a:r>
              <a:rPr sz="1600" spc="-114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35" dirty="0">
                <a:solidFill>
                  <a:srgbClr val="5F5F5F"/>
                </a:solidFill>
                <a:latin typeface="Tahoma"/>
                <a:cs typeface="Tahoma"/>
              </a:rPr>
              <a:t>perspectives,</a:t>
            </a:r>
            <a:r>
              <a:rPr sz="1600" spc="-14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objectives);</a:t>
            </a:r>
            <a:endParaRPr sz="1600">
              <a:latin typeface="Tahoma"/>
              <a:cs typeface="Tahoma"/>
            </a:endParaRPr>
          </a:p>
          <a:p>
            <a:pPr marL="300355" marR="443230" indent="-288290">
              <a:lnSpc>
                <a:spcPct val="100000"/>
              </a:lnSpc>
              <a:buClr>
                <a:srgbClr val="087150"/>
              </a:buClr>
              <a:buSzPct val="81250"/>
              <a:buFont typeface="Arial"/>
              <a:buChar char="•"/>
              <a:tabLst>
                <a:tab pos="300355" algn="l"/>
              </a:tabLst>
            </a:pP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Outline</a:t>
            </a:r>
            <a:r>
              <a:rPr sz="1600" spc="-16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5" dirty="0">
                <a:solidFill>
                  <a:srgbClr val="5F5F5F"/>
                </a:solidFill>
                <a:latin typeface="Tahoma"/>
                <a:cs typeface="Tahoma"/>
              </a:rPr>
              <a:t>status</a:t>
            </a:r>
            <a:r>
              <a:rPr sz="1600" spc="-12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of</a:t>
            </a:r>
            <a:r>
              <a:rPr sz="1600" spc="-14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results</a:t>
            </a:r>
            <a:r>
              <a:rPr sz="1600" spc="-15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40" dirty="0">
                <a:solidFill>
                  <a:srgbClr val="5F5F5F"/>
                </a:solidFill>
                <a:latin typeface="Tahoma"/>
                <a:cs typeface="Tahoma"/>
              </a:rPr>
              <a:t>( </a:t>
            </a:r>
            <a:r>
              <a:rPr sz="1600" spc="-60" dirty="0">
                <a:solidFill>
                  <a:srgbClr val="5F5F5F"/>
                </a:solidFill>
                <a:latin typeface="Tahoma"/>
                <a:cs typeface="Tahoma"/>
              </a:rPr>
              <a:t>≥target, </a:t>
            </a:r>
            <a:r>
              <a:rPr sz="1600" spc="-30" dirty="0">
                <a:solidFill>
                  <a:srgbClr val="5F5F5F"/>
                </a:solidFill>
                <a:latin typeface="Tahoma"/>
                <a:cs typeface="Tahoma"/>
              </a:rPr>
              <a:t>acceptable</a:t>
            </a:r>
            <a:r>
              <a:rPr sz="1600" spc="-16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range,&lt;target);</a:t>
            </a:r>
            <a:endParaRPr sz="1600">
              <a:latin typeface="Tahoma"/>
              <a:cs typeface="Tahoma"/>
            </a:endParaRPr>
          </a:p>
          <a:p>
            <a:pPr marL="300355" indent="-287655">
              <a:lnSpc>
                <a:spcPct val="100000"/>
              </a:lnSpc>
              <a:buClr>
                <a:srgbClr val="087150"/>
              </a:buClr>
              <a:buSzPct val="81250"/>
              <a:buFont typeface="Arial"/>
              <a:buChar char="•"/>
              <a:tabLst>
                <a:tab pos="300355" algn="l"/>
              </a:tabLst>
            </a:pP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Provide</a:t>
            </a:r>
            <a:r>
              <a:rPr sz="1600" spc="-17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0" dirty="0">
                <a:solidFill>
                  <a:srgbClr val="5F5F5F"/>
                </a:solidFill>
                <a:latin typeface="Tahoma"/>
                <a:cs typeface="Tahoma"/>
              </a:rPr>
              <a:t>essential</a:t>
            </a:r>
            <a:r>
              <a:rPr sz="1600" spc="-16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40" dirty="0">
                <a:solidFill>
                  <a:srgbClr val="5F5F5F"/>
                </a:solidFill>
                <a:latin typeface="Tahoma"/>
                <a:cs typeface="Tahoma"/>
              </a:rPr>
              <a:t>data</a:t>
            </a:r>
            <a:r>
              <a:rPr sz="1600" spc="-16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45" dirty="0">
                <a:solidFill>
                  <a:srgbClr val="5F5F5F"/>
                </a:solidFill>
                <a:latin typeface="Tahoma"/>
                <a:cs typeface="Tahoma"/>
              </a:rPr>
              <a:t>(not</a:t>
            </a:r>
            <a:r>
              <a:rPr sz="1600" spc="-16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i="1" spc="-145" dirty="0">
                <a:solidFill>
                  <a:srgbClr val="5F5F5F"/>
                </a:solidFill>
                <a:latin typeface="Lucida Sans"/>
                <a:cs typeface="Lucida Sans"/>
              </a:rPr>
              <a:t>nice </a:t>
            </a:r>
            <a:r>
              <a:rPr sz="1600" i="1" spc="-114" dirty="0">
                <a:solidFill>
                  <a:srgbClr val="5F5F5F"/>
                </a:solidFill>
                <a:latin typeface="Lucida Sans"/>
                <a:cs typeface="Lucida Sans"/>
              </a:rPr>
              <a:t>to</a:t>
            </a:r>
            <a:r>
              <a:rPr sz="1600" i="1" spc="-175" dirty="0">
                <a:solidFill>
                  <a:srgbClr val="5F5F5F"/>
                </a:solidFill>
                <a:latin typeface="Lucida Sans"/>
                <a:cs typeface="Lucida Sans"/>
              </a:rPr>
              <a:t> </a:t>
            </a:r>
            <a:r>
              <a:rPr sz="1600" i="1" spc="-130" dirty="0">
                <a:solidFill>
                  <a:srgbClr val="5F5F5F"/>
                </a:solidFill>
                <a:latin typeface="Lucida Sans"/>
                <a:cs typeface="Lucida Sans"/>
              </a:rPr>
              <a:t>know</a:t>
            </a:r>
            <a:endParaRPr sz="1600">
              <a:latin typeface="Lucida Sans"/>
              <a:cs typeface="Lucida Sans"/>
            </a:endParaRPr>
          </a:p>
          <a:p>
            <a:pPr marL="300355">
              <a:lnSpc>
                <a:spcPct val="100000"/>
              </a:lnSpc>
            </a:pP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information);</a:t>
            </a:r>
            <a:endParaRPr sz="1600">
              <a:latin typeface="Tahoma"/>
              <a:cs typeface="Tahoma"/>
            </a:endParaRPr>
          </a:p>
          <a:p>
            <a:pPr marL="300355" indent="-287655">
              <a:lnSpc>
                <a:spcPct val="100000"/>
              </a:lnSpc>
              <a:buClr>
                <a:srgbClr val="087150"/>
              </a:buClr>
              <a:buSzPct val="81250"/>
              <a:buFont typeface="Arial"/>
              <a:buChar char="•"/>
              <a:tabLst>
                <a:tab pos="300355" algn="l"/>
              </a:tabLst>
            </a:pP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Align</a:t>
            </a:r>
            <a:r>
              <a:rPr sz="1600" spc="-14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0" dirty="0">
                <a:solidFill>
                  <a:srgbClr val="5F5F5F"/>
                </a:solidFill>
                <a:latin typeface="Tahoma"/>
                <a:cs typeface="Tahoma"/>
              </a:rPr>
              <a:t>characters</a:t>
            </a:r>
            <a:r>
              <a:rPr sz="1600" spc="-14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appropriately;</a:t>
            </a:r>
            <a:endParaRPr sz="1600">
              <a:latin typeface="Tahoma"/>
              <a:cs typeface="Tahoma"/>
            </a:endParaRPr>
          </a:p>
          <a:p>
            <a:pPr marL="300355" indent="-287655">
              <a:lnSpc>
                <a:spcPct val="100000"/>
              </a:lnSpc>
              <a:buClr>
                <a:srgbClr val="087150"/>
              </a:buClr>
              <a:buSzPct val="81250"/>
              <a:buFont typeface="Arial"/>
              <a:buChar char="•"/>
              <a:tabLst>
                <a:tab pos="300355" algn="l"/>
              </a:tabLst>
            </a:pP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Use</a:t>
            </a:r>
            <a:r>
              <a:rPr sz="1600" spc="-16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30" dirty="0">
                <a:solidFill>
                  <a:srgbClr val="5F5F5F"/>
                </a:solidFill>
                <a:latin typeface="Tahoma"/>
                <a:cs typeface="Tahoma"/>
              </a:rPr>
              <a:t>optimal</a:t>
            </a:r>
            <a:r>
              <a:rPr sz="1600" spc="-16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size</a:t>
            </a:r>
            <a:r>
              <a:rPr sz="1600" spc="-15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font</a:t>
            </a:r>
            <a:r>
              <a:rPr sz="1600" spc="-16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for</a:t>
            </a:r>
            <a:r>
              <a:rPr sz="1600" spc="-15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40" dirty="0">
                <a:solidFill>
                  <a:srgbClr val="5F5F5F"/>
                </a:solidFill>
                <a:latin typeface="Tahoma"/>
                <a:cs typeface="Tahoma"/>
              </a:rPr>
              <a:t>easy</a:t>
            </a:r>
            <a:r>
              <a:rPr sz="1600" spc="-17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reading.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606039" y="2622804"/>
            <a:ext cx="3406775" cy="0"/>
          </a:xfrm>
          <a:custGeom>
            <a:avLst/>
            <a:gdLst/>
            <a:ahLst/>
            <a:cxnLst/>
            <a:rect l="l" t="t" r="r" b="b"/>
            <a:pathLst>
              <a:path w="3406775">
                <a:moveTo>
                  <a:pt x="0" y="0"/>
                </a:moveTo>
                <a:lnTo>
                  <a:pt x="3406775" y="0"/>
                </a:lnTo>
              </a:path>
            </a:pathLst>
          </a:custGeom>
          <a:ln w="9525">
            <a:solidFill>
              <a:srgbClr val="0871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6347" rIns="0" bIns="0" rtlCol="0">
            <a:spAutoFit/>
          </a:bodyPr>
          <a:lstStyle/>
          <a:p>
            <a:pPr marL="2392045">
              <a:lnSpc>
                <a:spcPts val="1250"/>
              </a:lnSpc>
            </a:pPr>
            <a:fld id="{81D60167-4931-47E6-BA6A-407CBD079E47}" type="slidenum">
              <a:rPr spc="-25" dirty="0"/>
              <a:t>248</a:t>
            </a:fld>
            <a:endParaRPr spc="-25" dirty="0"/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/>
              <a:t>©</a:t>
            </a:r>
            <a:r>
              <a:rPr spc="-15" dirty="0"/>
              <a:t> </a:t>
            </a:r>
            <a:r>
              <a:rPr dirty="0"/>
              <a:t>The</a:t>
            </a:r>
            <a:r>
              <a:rPr spc="-30" dirty="0"/>
              <a:t> </a:t>
            </a:r>
            <a:r>
              <a:rPr dirty="0"/>
              <a:t>KPI</a:t>
            </a:r>
            <a:r>
              <a:rPr spc="-5" dirty="0"/>
              <a:t> </a:t>
            </a:r>
            <a:r>
              <a:rPr dirty="0"/>
              <a:t>Institute</a:t>
            </a:r>
            <a:r>
              <a:rPr spc="-20" dirty="0"/>
              <a:t> 2023</a:t>
            </a:r>
          </a:p>
        </p:txBody>
      </p:sp>
    </p:spTree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27164" y="184404"/>
            <a:ext cx="1937003" cy="161544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0" y="531876"/>
            <a:ext cx="277495" cy="715010"/>
          </a:xfrm>
          <a:custGeom>
            <a:avLst/>
            <a:gdLst/>
            <a:ahLst/>
            <a:cxnLst/>
            <a:rect l="l" t="t" r="r" b="b"/>
            <a:pathLst>
              <a:path w="277495" h="715010">
                <a:moveTo>
                  <a:pt x="277368" y="0"/>
                </a:moveTo>
                <a:lnTo>
                  <a:pt x="0" y="0"/>
                </a:lnTo>
                <a:lnTo>
                  <a:pt x="0" y="714756"/>
                </a:lnTo>
                <a:lnTo>
                  <a:pt x="277368" y="714756"/>
                </a:lnTo>
                <a:lnTo>
                  <a:pt x="277368" y="0"/>
                </a:lnTo>
                <a:close/>
              </a:path>
            </a:pathLst>
          </a:custGeom>
          <a:solidFill>
            <a:srgbClr val="0871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08700" rIns="0" bIns="0" rtlCol="0">
            <a:spAutoFit/>
          </a:bodyPr>
          <a:lstStyle/>
          <a:p>
            <a:pPr marL="31750">
              <a:lnSpc>
                <a:spcPct val="100000"/>
              </a:lnSpc>
              <a:spcBef>
                <a:spcPts val="100"/>
              </a:spcBef>
            </a:pPr>
            <a:r>
              <a:rPr spc="270" dirty="0"/>
              <a:t>KPI</a:t>
            </a:r>
            <a:r>
              <a:rPr dirty="0"/>
              <a:t> </a:t>
            </a:r>
            <a:r>
              <a:rPr spc="195" dirty="0"/>
              <a:t>TOOLKIT</a:t>
            </a:r>
            <a:r>
              <a:rPr spc="15" dirty="0"/>
              <a:t> </a:t>
            </a:r>
            <a:r>
              <a:rPr spc="165" dirty="0"/>
              <a:t>SPOTLIGHT:</a:t>
            </a:r>
            <a:r>
              <a:rPr spc="40" dirty="0"/>
              <a:t> </a:t>
            </a:r>
            <a:r>
              <a:rPr spc="155" dirty="0"/>
              <a:t>DASHBOARD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48844" y="6406388"/>
            <a:ext cx="8845550" cy="163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832215" algn="l"/>
              </a:tabLst>
            </a:pPr>
            <a:r>
              <a:rPr sz="900" i="1" u="sng" spc="-250" dirty="0">
                <a:solidFill>
                  <a:srgbClr val="5F5F5F"/>
                </a:solidFill>
                <a:uFill>
                  <a:solidFill>
                    <a:srgbClr val="D0CECE"/>
                  </a:solidFill>
                </a:uFill>
                <a:latin typeface="Lucida Sans"/>
                <a:cs typeface="Lucida Sans"/>
              </a:rPr>
              <a:t> </a:t>
            </a:r>
            <a:r>
              <a:rPr sz="900" i="1" u="sng" spc="-100" dirty="0">
                <a:solidFill>
                  <a:srgbClr val="5F5F5F"/>
                </a:solidFill>
                <a:uFill>
                  <a:solidFill>
                    <a:srgbClr val="D0CECE"/>
                  </a:solidFill>
                </a:uFill>
                <a:latin typeface="Lucida Sans"/>
                <a:cs typeface="Lucida Sans"/>
              </a:rPr>
              <a:t>Source:</a:t>
            </a:r>
            <a:r>
              <a:rPr sz="900" i="1" u="sng" spc="-55" dirty="0">
                <a:solidFill>
                  <a:srgbClr val="5F5F5F"/>
                </a:solidFill>
                <a:uFill>
                  <a:solidFill>
                    <a:srgbClr val="D0CECE"/>
                  </a:solidFill>
                </a:uFill>
                <a:latin typeface="Lucida Sans"/>
                <a:cs typeface="Lucida Sans"/>
              </a:rPr>
              <a:t> </a:t>
            </a:r>
            <a:r>
              <a:rPr sz="900" i="1" u="sng" spc="-95" dirty="0">
                <a:solidFill>
                  <a:srgbClr val="5F5F5F"/>
                </a:solidFill>
                <a:uFill>
                  <a:solidFill>
                    <a:srgbClr val="D0CECE"/>
                  </a:solidFill>
                </a:uFill>
                <a:latin typeface="Lucida Sans"/>
                <a:cs typeface="Lucida Sans"/>
              </a:rPr>
              <a:t>The</a:t>
            </a:r>
            <a:r>
              <a:rPr sz="900" i="1" u="sng" spc="-70" dirty="0">
                <a:solidFill>
                  <a:srgbClr val="5F5F5F"/>
                </a:solidFill>
                <a:uFill>
                  <a:solidFill>
                    <a:srgbClr val="D0CECE"/>
                  </a:solidFill>
                </a:uFill>
                <a:latin typeface="Lucida Sans"/>
                <a:cs typeface="Lucida Sans"/>
              </a:rPr>
              <a:t> </a:t>
            </a:r>
            <a:r>
              <a:rPr sz="900" i="1" u="sng" spc="-30" dirty="0">
                <a:solidFill>
                  <a:srgbClr val="5F5F5F"/>
                </a:solidFill>
                <a:uFill>
                  <a:solidFill>
                    <a:srgbClr val="D0CECE"/>
                  </a:solidFill>
                </a:uFill>
                <a:latin typeface="Lucida Sans"/>
                <a:cs typeface="Lucida Sans"/>
              </a:rPr>
              <a:t>KPI</a:t>
            </a:r>
            <a:r>
              <a:rPr sz="900" i="1" u="sng" spc="-70" dirty="0">
                <a:solidFill>
                  <a:srgbClr val="5F5F5F"/>
                </a:solidFill>
                <a:uFill>
                  <a:solidFill>
                    <a:srgbClr val="D0CECE"/>
                  </a:solidFill>
                </a:uFill>
                <a:latin typeface="Lucida Sans"/>
                <a:cs typeface="Lucida Sans"/>
              </a:rPr>
              <a:t> </a:t>
            </a:r>
            <a:r>
              <a:rPr sz="900" i="1" u="sng" spc="-80" dirty="0">
                <a:solidFill>
                  <a:srgbClr val="5F5F5F"/>
                </a:solidFill>
                <a:uFill>
                  <a:solidFill>
                    <a:srgbClr val="D0CECE"/>
                  </a:solidFill>
                </a:uFill>
                <a:latin typeface="Lucida Sans"/>
                <a:cs typeface="Lucida Sans"/>
              </a:rPr>
              <a:t>Institute</a:t>
            </a:r>
            <a:r>
              <a:rPr sz="900" i="1" u="sng" spc="-60" dirty="0">
                <a:solidFill>
                  <a:srgbClr val="5F5F5F"/>
                </a:solidFill>
                <a:uFill>
                  <a:solidFill>
                    <a:srgbClr val="D0CECE"/>
                  </a:solidFill>
                </a:uFill>
                <a:latin typeface="Lucida Sans"/>
                <a:cs typeface="Lucida Sans"/>
              </a:rPr>
              <a:t> </a:t>
            </a:r>
            <a:r>
              <a:rPr sz="900" i="1" u="sng" spc="-10" dirty="0">
                <a:solidFill>
                  <a:srgbClr val="5F5F5F"/>
                </a:solidFill>
                <a:uFill>
                  <a:solidFill>
                    <a:srgbClr val="D0CECE"/>
                  </a:solidFill>
                </a:uFill>
                <a:latin typeface="Lucida Sans"/>
                <a:cs typeface="Lucida Sans"/>
              </a:rPr>
              <a:t>(2023)</a:t>
            </a:r>
            <a:r>
              <a:rPr sz="900" i="1" u="sng" dirty="0">
                <a:solidFill>
                  <a:srgbClr val="5F5F5F"/>
                </a:solidFill>
                <a:uFill>
                  <a:solidFill>
                    <a:srgbClr val="D0CECE"/>
                  </a:solidFill>
                </a:uFill>
                <a:latin typeface="Lucida Sans"/>
                <a:cs typeface="Lucida Sans"/>
              </a:rPr>
              <a:t>	</a:t>
            </a:r>
            <a:endParaRPr sz="900">
              <a:latin typeface="Lucida Sans"/>
              <a:cs typeface="Lucida Sans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286321" y="1860613"/>
            <a:ext cx="8625205" cy="3108325"/>
            <a:chOff x="286321" y="1860613"/>
            <a:chExt cx="8625205" cy="3108325"/>
          </a:xfrm>
        </p:grpSpPr>
        <p:sp>
          <p:nvSpPr>
            <p:cNvPr id="7" name="object 7"/>
            <p:cNvSpPr/>
            <p:nvPr/>
          </p:nvSpPr>
          <p:spPr>
            <a:xfrm>
              <a:off x="291084" y="1865376"/>
              <a:ext cx="8615680" cy="3098800"/>
            </a:xfrm>
            <a:custGeom>
              <a:avLst/>
              <a:gdLst/>
              <a:ahLst/>
              <a:cxnLst/>
              <a:rect l="l" t="t" r="r" b="b"/>
              <a:pathLst>
                <a:path w="8615680" h="3098800">
                  <a:moveTo>
                    <a:pt x="0" y="3098292"/>
                  </a:moveTo>
                  <a:lnTo>
                    <a:pt x="8615172" y="3098292"/>
                  </a:lnTo>
                  <a:lnTo>
                    <a:pt x="8615172" y="0"/>
                  </a:lnTo>
                  <a:lnTo>
                    <a:pt x="0" y="0"/>
                  </a:lnTo>
                  <a:lnTo>
                    <a:pt x="0" y="3098292"/>
                  </a:lnTo>
                  <a:close/>
                </a:path>
              </a:pathLst>
            </a:custGeom>
            <a:ln w="9525">
              <a:solidFill>
                <a:srgbClr val="A4A4A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077717" y="2486406"/>
              <a:ext cx="3348354" cy="172720"/>
            </a:xfrm>
            <a:custGeom>
              <a:avLst/>
              <a:gdLst/>
              <a:ahLst/>
              <a:cxnLst/>
              <a:rect l="l" t="t" r="r" b="b"/>
              <a:pathLst>
                <a:path w="3348354" h="172719">
                  <a:moveTo>
                    <a:pt x="0" y="0"/>
                  </a:moveTo>
                  <a:lnTo>
                    <a:pt x="278892" y="68580"/>
                  </a:lnTo>
                  <a:lnTo>
                    <a:pt x="557783" y="39624"/>
                  </a:lnTo>
                  <a:lnTo>
                    <a:pt x="838199" y="132588"/>
                  </a:lnTo>
                  <a:lnTo>
                    <a:pt x="1117092" y="100584"/>
                  </a:lnTo>
                  <a:lnTo>
                    <a:pt x="1395983" y="51816"/>
                  </a:lnTo>
                  <a:lnTo>
                    <a:pt x="1674876" y="76200"/>
                  </a:lnTo>
                  <a:lnTo>
                    <a:pt x="1953768" y="44196"/>
                  </a:lnTo>
                  <a:lnTo>
                    <a:pt x="2232660" y="92964"/>
                  </a:lnTo>
                  <a:lnTo>
                    <a:pt x="2511552" y="172212"/>
                  </a:lnTo>
                  <a:lnTo>
                    <a:pt x="2790444" y="108204"/>
                  </a:lnTo>
                  <a:lnTo>
                    <a:pt x="3069335" y="172212"/>
                  </a:lnTo>
                  <a:lnTo>
                    <a:pt x="3348228" y="128016"/>
                  </a:lnTo>
                </a:path>
              </a:pathLst>
            </a:custGeom>
            <a:ln w="38100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078479" y="2502408"/>
              <a:ext cx="3348354" cy="0"/>
            </a:xfrm>
            <a:custGeom>
              <a:avLst/>
              <a:gdLst/>
              <a:ahLst/>
              <a:cxnLst/>
              <a:rect l="l" t="t" r="r" b="b"/>
              <a:pathLst>
                <a:path w="3348354">
                  <a:moveTo>
                    <a:pt x="0" y="0"/>
                  </a:moveTo>
                  <a:lnTo>
                    <a:pt x="0" y="0"/>
                  </a:lnTo>
                  <a:lnTo>
                    <a:pt x="3069335" y="0"/>
                  </a:lnTo>
                  <a:lnTo>
                    <a:pt x="3348228" y="0"/>
                  </a:lnTo>
                </a:path>
              </a:pathLst>
            </a:custGeom>
            <a:ln w="12700">
              <a:solidFill>
                <a:srgbClr val="5F5F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783330" y="2065782"/>
              <a:ext cx="243840" cy="0"/>
            </a:xfrm>
            <a:custGeom>
              <a:avLst/>
              <a:gdLst/>
              <a:ahLst/>
              <a:cxnLst/>
              <a:rect l="l" t="t" r="r" b="b"/>
              <a:pathLst>
                <a:path w="243839">
                  <a:moveTo>
                    <a:pt x="0" y="0"/>
                  </a:moveTo>
                  <a:lnTo>
                    <a:pt x="243840" y="0"/>
                  </a:lnTo>
                </a:path>
              </a:pathLst>
            </a:custGeom>
            <a:ln w="38100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158739" y="2065020"/>
              <a:ext cx="243840" cy="0"/>
            </a:xfrm>
            <a:custGeom>
              <a:avLst/>
              <a:gdLst/>
              <a:ahLst/>
              <a:cxnLst/>
              <a:rect l="l" t="t" r="r" b="b"/>
              <a:pathLst>
                <a:path w="243839">
                  <a:moveTo>
                    <a:pt x="0" y="0"/>
                  </a:moveTo>
                  <a:lnTo>
                    <a:pt x="243839" y="0"/>
                  </a:lnTo>
                </a:path>
              </a:pathLst>
            </a:custGeom>
            <a:ln w="12700">
              <a:solidFill>
                <a:srgbClr val="5F5F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990600" y="3738372"/>
              <a:ext cx="1312545" cy="992505"/>
            </a:xfrm>
            <a:custGeom>
              <a:avLst/>
              <a:gdLst/>
              <a:ahLst/>
              <a:cxnLst/>
              <a:rect l="l" t="t" r="r" b="b"/>
              <a:pathLst>
                <a:path w="1312545" h="992504">
                  <a:moveTo>
                    <a:pt x="0" y="0"/>
                  </a:moveTo>
                  <a:lnTo>
                    <a:pt x="0" y="992123"/>
                  </a:lnTo>
                </a:path>
                <a:path w="1312545" h="992504">
                  <a:moveTo>
                    <a:pt x="655319" y="474725"/>
                  </a:moveTo>
                  <a:lnTo>
                    <a:pt x="655319" y="992123"/>
                  </a:lnTo>
                </a:path>
                <a:path w="1312545" h="992504">
                  <a:moveTo>
                    <a:pt x="655319" y="351281"/>
                  </a:moveTo>
                  <a:lnTo>
                    <a:pt x="655319" y="392429"/>
                  </a:lnTo>
                </a:path>
                <a:path w="1312545" h="992504">
                  <a:moveTo>
                    <a:pt x="655319" y="227837"/>
                  </a:moveTo>
                  <a:lnTo>
                    <a:pt x="655319" y="268985"/>
                  </a:lnTo>
                </a:path>
                <a:path w="1312545" h="992504">
                  <a:moveTo>
                    <a:pt x="655319" y="102869"/>
                  </a:moveTo>
                  <a:lnTo>
                    <a:pt x="655319" y="144017"/>
                  </a:lnTo>
                </a:path>
                <a:path w="1312545" h="992504">
                  <a:moveTo>
                    <a:pt x="655319" y="0"/>
                  </a:moveTo>
                  <a:lnTo>
                    <a:pt x="655319" y="20573"/>
                  </a:lnTo>
                </a:path>
                <a:path w="1312545" h="992504">
                  <a:moveTo>
                    <a:pt x="1312164" y="0"/>
                  </a:moveTo>
                  <a:lnTo>
                    <a:pt x="1312164" y="992123"/>
                  </a:lnTo>
                </a:path>
              </a:pathLst>
            </a:custGeom>
            <a:ln w="317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989838" y="3758945"/>
              <a:ext cx="1195070" cy="454659"/>
            </a:xfrm>
            <a:custGeom>
              <a:avLst/>
              <a:gdLst/>
              <a:ahLst/>
              <a:cxnLst/>
              <a:rect l="l" t="t" r="r" b="b"/>
              <a:pathLst>
                <a:path w="1195070" h="454660">
                  <a:moveTo>
                    <a:pt x="722376" y="371856"/>
                  </a:moveTo>
                  <a:lnTo>
                    <a:pt x="0" y="371856"/>
                  </a:lnTo>
                  <a:lnTo>
                    <a:pt x="0" y="454152"/>
                  </a:lnTo>
                  <a:lnTo>
                    <a:pt x="722376" y="454152"/>
                  </a:lnTo>
                  <a:lnTo>
                    <a:pt x="722376" y="371856"/>
                  </a:lnTo>
                  <a:close/>
                </a:path>
                <a:path w="1195070" h="454660">
                  <a:moveTo>
                    <a:pt x="853440" y="123444"/>
                  </a:moveTo>
                  <a:lnTo>
                    <a:pt x="0" y="123444"/>
                  </a:lnTo>
                  <a:lnTo>
                    <a:pt x="0" y="207264"/>
                  </a:lnTo>
                  <a:lnTo>
                    <a:pt x="853440" y="207264"/>
                  </a:lnTo>
                  <a:lnTo>
                    <a:pt x="853440" y="123444"/>
                  </a:lnTo>
                  <a:close/>
                </a:path>
                <a:path w="1195070" h="454660">
                  <a:moveTo>
                    <a:pt x="1089660" y="0"/>
                  </a:moveTo>
                  <a:lnTo>
                    <a:pt x="0" y="0"/>
                  </a:lnTo>
                  <a:lnTo>
                    <a:pt x="0" y="82296"/>
                  </a:lnTo>
                  <a:lnTo>
                    <a:pt x="1089660" y="82296"/>
                  </a:lnTo>
                  <a:lnTo>
                    <a:pt x="1089660" y="0"/>
                  </a:lnTo>
                  <a:close/>
                </a:path>
                <a:path w="1195070" h="454660">
                  <a:moveTo>
                    <a:pt x="1194816" y="248412"/>
                  </a:moveTo>
                  <a:lnTo>
                    <a:pt x="0" y="248412"/>
                  </a:lnTo>
                  <a:lnTo>
                    <a:pt x="0" y="330708"/>
                  </a:lnTo>
                  <a:lnTo>
                    <a:pt x="1194816" y="330708"/>
                  </a:lnTo>
                  <a:lnTo>
                    <a:pt x="1194816" y="248412"/>
                  </a:lnTo>
                  <a:close/>
                </a:path>
              </a:pathLst>
            </a:custGeom>
            <a:solidFill>
              <a:srgbClr val="0033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989838" y="3758946"/>
              <a:ext cx="1195070" cy="454659"/>
            </a:xfrm>
            <a:custGeom>
              <a:avLst/>
              <a:gdLst/>
              <a:ahLst/>
              <a:cxnLst/>
              <a:rect l="l" t="t" r="r" b="b"/>
              <a:pathLst>
                <a:path w="1195070" h="454660">
                  <a:moveTo>
                    <a:pt x="722376" y="454151"/>
                  </a:moveTo>
                  <a:lnTo>
                    <a:pt x="0" y="454151"/>
                  </a:lnTo>
                  <a:lnTo>
                    <a:pt x="0" y="371855"/>
                  </a:lnTo>
                  <a:lnTo>
                    <a:pt x="722376" y="371855"/>
                  </a:lnTo>
                  <a:lnTo>
                    <a:pt x="722376" y="454151"/>
                  </a:lnTo>
                  <a:close/>
                </a:path>
                <a:path w="1195070" h="454660">
                  <a:moveTo>
                    <a:pt x="1194816" y="330707"/>
                  </a:moveTo>
                  <a:lnTo>
                    <a:pt x="0" y="330707"/>
                  </a:lnTo>
                  <a:lnTo>
                    <a:pt x="0" y="248411"/>
                  </a:lnTo>
                  <a:lnTo>
                    <a:pt x="1194816" y="248411"/>
                  </a:lnTo>
                  <a:lnTo>
                    <a:pt x="1194816" y="330707"/>
                  </a:lnTo>
                  <a:close/>
                </a:path>
                <a:path w="1195070" h="454660">
                  <a:moveTo>
                    <a:pt x="853439" y="207263"/>
                  </a:moveTo>
                  <a:lnTo>
                    <a:pt x="0" y="207263"/>
                  </a:lnTo>
                  <a:lnTo>
                    <a:pt x="0" y="123443"/>
                  </a:lnTo>
                  <a:lnTo>
                    <a:pt x="853439" y="123443"/>
                  </a:lnTo>
                  <a:lnTo>
                    <a:pt x="853439" y="207263"/>
                  </a:lnTo>
                  <a:close/>
                </a:path>
                <a:path w="1195070" h="454660">
                  <a:moveTo>
                    <a:pt x="1089660" y="82295"/>
                  </a:moveTo>
                  <a:lnTo>
                    <a:pt x="0" y="82295"/>
                  </a:lnTo>
                  <a:lnTo>
                    <a:pt x="0" y="0"/>
                  </a:lnTo>
                  <a:lnTo>
                    <a:pt x="1089660" y="0"/>
                  </a:lnTo>
                  <a:lnTo>
                    <a:pt x="1089660" y="82295"/>
                  </a:lnTo>
                  <a:close/>
                </a:path>
              </a:pathLst>
            </a:custGeom>
            <a:ln w="25400">
              <a:solidFill>
                <a:srgbClr val="00339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651509" y="3534918"/>
              <a:ext cx="60960" cy="60960"/>
            </a:xfrm>
            <a:custGeom>
              <a:avLst/>
              <a:gdLst/>
              <a:ahLst/>
              <a:cxnLst/>
              <a:rect l="l" t="t" r="r" b="b"/>
              <a:pathLst>
                <a:path w="60959" h="60960">
                  <a:moveTo>
                    <a:pt x="60959" y="0"/>
                  </a:moveTo>
                  <a:lnTo>
                    <a:pt x="0" y="0"/>
                  </a:lnTo>
                  <a:lnTo>
                    <a:pt x="0" y="60960"/>
                  </a:lnTo>
                  <a:lnTo>
                    <a:pt x="60959" y="60960"/>
                  </a:lnTo>
                  <a:lnTo>
                    <a:pt x="60959" y="0"/>
                  </a:lnTo>
                  <a:close/>
                </a:path>
              </a:pathLst>
            </a:custGeom>
            <a:solidFill>
              <a:srgbClr val="0033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651509" y="3534918"/>
              <a:ext cx="60960" cy="60960"/>
            </a:xfrm>
            <a:custGeom>
              <a:avLst/>
              <a:gdLst/>
              <a:ahLst/>
              <a:cxnLst/>
              <a:rect l="l" t="t" r="r" b="b"/>
              <a:pathLst>
                <a:path w="60959" h="60960">
                  <a:moveTo>
                    <a:pt x="0" y="60960"/>
                  </a:moveTo>
                  <a:lnTo>
                    <a:pt x="60959" y="60960"/>
                  </a:lnTo>
                  <a:lnTo>
                    <a:pt x="60959" y="0"/>
                  </a:lnTo>
                  <a:lnTo>
                    <a:pt x="0" y="0"/>
                  </a:lnTo>
                  <a:lnTo>
                    <a:pt x="0" y="60960"/>
                  </a:lnTo>
                  <a:close/>
                </a:path>
              </a:pathLst>
            </a:custGeom>
            <a:ln w="25400">
              <a:solidFill>
                <a:srgbClr val="00339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019044" y="3962400"/>
              <a:ext cx="3632200" cy="398145"/>
            </a:xfrm>
            <a:custGeom>
              <a:avLst/>
              <a:gdLst/>
              <a:ahLst/>
              <a:cxnLst/>
              <a:rect l="l" t="t" r="r" b="b"/>
              <a:pathLst>
                <a:path w="3632200" h="398145">
                  <a:moveTo>
                    <a:pt x="228600" y="278892"/>
                  </a:moveTo>
                  <a:lnTo>
                    <a:pt x="0" y="278892"/>
                  </a:lnTo>
                  <a:lnTo>
                    <a:pt x="0" y="397764"/>
                  </a:lnTo>
                  <a:lnTo>
                    <a:pt x="228600" y="397764"/>
                  </a:lnTo>
                  <a:lnTo>
                    <a:pt x="228600" y="278892"/>
                  </a:lnTo>
                  <a:close/>
                </a:path>
                <a:path w="3632200" h="398145">
                  <a:moveTo>
                    <a:pt x="512064" y="0"/>
                  </a:moveTo>
                  <a:lnTo>
                    <a:pt x="283464" y="0"/>
                  </a:lnTo>
                  <a:lnTo>
                    <a:pt x="283464" y="397764"/>
                  </a:lnTo>
                  <a:lnTo>
                    <a:pt x="512064" y="397764"/>
                  </a:lnTo>
                  <a:lnTo>
                    <a:pt x="512064" y="0"/>
                  </a:lnTo>
                  <a:close/>
                </a:path>
                <a:path w="3632200" h="398145">
                  <a:moveTo>
                    <a:pt x="795528" y="239268"/>
                  </a:moveTo>
                  <a:lnTo>
                    <a:pt x="566928" y="239268"/>
                  </a:lnTo>
                  <a:lnTo>
                    <a:pt x="566928" y="397764"/>
                  </a:lnTo>
                  <a:lnTo>
                    <a:pt x="795528" y="397764"/>
                  </a:lnTo>
                  <a:lnTo>
                    <a:pt x="795528" y="239268"/>
                  </a:lnTo>
                  <a:close/>
                </a:path>
                <a:path w="3632200" h="398145">
                  <a:moveTo>
                    <a:pt x="1078992" y="80772"/>
                  </a:moveTo>
                  <a:lnTo>
                    <a:pt x="850392" y="80772"/>
                  </a:lnTo>
                  <a:lnTo>
                    <a:pt x="850392" y="397764"/>
                  </a:lnTo>
                  <a:lnTo>
                    <a:pt x="1078992" y="397764"/>
                  </a:lnTo>
                  <a:lnTo>
                    <a:pt x="1078992" y="80772"/>
                  </a:lnTo>
                  <a:close/>
                </a:path>
                <a:path w="3632200" h="398145">
                  <a:moveTo>
                    <a:pt x="1362456" y="39624"/>
                  </a:moveTo>
                  <a:lnTo>
                    <a:pt x="1133856" y="39624"/>
                  </a:lnTo>
                  <a:lnTo>
                    <a:pt x="1133856" y="397764"/>
                  </a:lnTo>
                  <a:lnTo>
                    <a:pt x="1362456" y="397764"/>
                  </a:lnTo>
                  <a:lnTo>
                    <a:pt x="1362456" y="39624"/>
                  </a:lnTo>
                  <a:close/>
                </a:path>
                <a:path w="3632200" h="398145">
                  <a:moveTo>
                    <a:pt x="1645920" y="160020"/>
                  </a:moveTo>
                  <a:lnTo>
                    <a:pt x="1417320" y="160020"/>
                  </a:lnTo>
                  <a:lnTo>
                    <a:pt x="1417320" y="397764"/>
                  </a:lnTo>
                  <a:lnTo>
                    <a:pt x="1645920" y="397764"/>
                  </a:lnTo>
                  <a:lnTo>
                    <a:pt x="1645920" y="160020"/>
                  </a:lnTo>
                  <a:close/>
                </a:path>
                <a:path w="3632200" h="398145">
                  <a:moveTo>
                    <a:pt x="1929384" y="120396"/>
                  </a:moveTo>
                  <a:lnTo>
                    <a:pt x="1700784" y="120396"/>
                  </a:lnTo>
                  <a:lnTo>
                    <a:pt x="1700784" y="397764"/>
                  </a:lnTo>
                  <a:lnTo>
                    <a:pt x="1929384" y="397764"/>
                  </a:lnTo>
                  <a:lnTo>
                    <a:pt x="1929384" y="120396"/>
                  </a:lnTo>
                  <a:close/>
                </a:path>
                <a:path w="3632200" h="398145">
                  <a:moveTo>
                    <a:pt x="2212848" y="278892"/>
                  </a:moveTo>
                  <a:lnTo>
                    <a:pt x="1984248" y="278892"/>
                  </a:lnTo>
                  <a:lnTo>
                    <a:pt x="1984248" y="397764"/>
                  </a:lnTo>
                  <a:lnTo>
                    <a:pt x="2212848" y="397764"/>
                  </a:lnTo>
                  <a:lnTo>
                    <a:pt x="2212848" y="278892"/>
                  </a:lnTo>
                  <a:close/>
                </a:path>
                <a:path w="3632200" h="398145">
                  <a:moveTo>
                    <a:pt x="2497836" y="160020"/>
                  </a:moveTo>
                  <a:lnTo>
                    <a:pt x="2267712" y="160020"/>
                  </a:lnTo>
                  <a:lnTo>
                    <a:pt x="2267712" y="397764"/>
                  </a:lnTo>
                  <a:lnTo>
                    <a:pt x="2497836" y="397764"/>
                  </a:lnTo>
                  <a:lnTo>
                    <a:pt x="2497836" y="160020"/>
                  </a:lnTo>
                  <a:close/>
                </a:path>
                <a:path w="3632200" h="398145">
                  <a:moveTo>
                    <a:pt x="2781300" y="120396"/>
                  </a:moveTo>
                  <a:lnTo>
                    <a:pt x="2552700" y="120396"/>
                  </a:lnTo>
                  <a:lnTo>
                    <a:pt x="2552700" y="397764"/>
                  </a:lnTo>
                  <a:lnTo>
                    <a:pt x="2781300" y="397764"/>
                  </a:lnTo>
                  <a:lnTo>
                    <a:pt x="2781300" y="120396"/>
                  </a:lnTo>
                  <a:close/>
                </a:path>
                <a:path w="3632200" h="398145">
                  <a:moveTo>
                    <a:pt x="3064764" y="120396"/>
                  </a:moveTo>
                  <a:lnTo>
                    <a:pt x="2836164" y="120396"/>
                  </a:lnTo>
                  <a:lnTo>
                    <a:pt x="2836164" y="397764"/>
                  </a:lnTo>
                  <a:lnTo>
                    <a:pt x="3064764" y="397764"/>
                  </a:lnTo>
                  <a:lnTo>
                    <a:pt x="3064764" y="120396"/>
                  </a:lnTo>
                  <a:close/>
                </a:path>
                <a:path w="3632200" h="398145">
                  <a:moveTo>
                    <a:pt x="3348228" y="80772"/>
                  </a:moveTo>
                  <a:lnTo>
                    <a:pt x="3119628" y="80772"/>
                  </a:lnTo>
                  <a:lnTo>
                    <a:pt x="3119628" y="397764"/>
                  </a:lnTo>
                  <a:lnTo>
                    <a:pt x="3348228" y="397764"/>
                  </a:lnTo>
                  <a:lnTo>
                    <a:pt x="3348228" y="80772"/>
                  </a:lnTo>
                  <a:close/>
                </a:path>
                <a:path w="3632200" h="398145">
                  <a:moveTo>
                    <a:pt x="3631679" y="358140"/>
                  </a:moveTo>
                  <a:lnTo>
                    <a:pt x="3403092" y="358140"/>
                  </a:lnTo>
                  <a:lnTo>
                    <a:pt x="3403092" y="397764"/>
                  </a:lnTo>
                  <a:lnTo>
                    <a:pt x="3631679" y="397764"/>
                  </a:lnTo>
                  <a:lnTo>
                    <a:pt x="3631679" y="358140"/>
                  </a:lnTo>
                  <a:close/>
                </a:path>
              </a:pathLst>
            </a:custGeom>
            <a:solidFill>
              <a:srgbClr val="0033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3133344" y="4043172"/>
              <a:ext cx="3403600" cy="0"/>
            </a:xfrm>
            <a:custGeom>
              <a:avLst/>
              <a:gdLst/>
              <a:ahLst/>
              <a:cxnLst/>
              <a:rect l="l" t="t" r="r" b="b"/>
              <a:pathLst>
                <a:path w="3403600">
                  <a:moveTo>
                    <a:pt x="0" y="0"/>
                  </a:moveTo>
                  <a:lnTo>
                    <a:pt x="0" y="0"/>
                  </a:lnTo>
                  <a:lnTo>
                    <a:pt x="3119628" y="0"/>
                  </a:lnTo>
                  <a:lnTo>
                    <a:pt x="3403091" y="0"/>
                  </a:lnTo>
                </a:path>
              </a:pathLst>
            </a:custGeom>
            <a:ln w="12700">
              <a:solidFill>
                <a:srgbClr val="5F5F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817619" y="3528060"/>
              <a:ext cx="243840" cy="67310"/>
            </a:xfrm>
            <a:custGeom>
              <a:avLst/>
              <a:gdLst/>
              <a:ahLst/>
              <a:cxnLst/>
              <a:rect l="l" t="t" r="r" b="b"/>
              <a:pathLst>
                <a:path w="243839" h="67310">
                  <a:moveTo>
                    <a:pt x="243839" y="0"/>
                  </a:moveTo>
                  <a:lnTo>
                    <a:pt x="0" y="0"/>
                  </a:lnTo>
                  <a:lnTo>
                    <a:pt x="0" y="67055"/>
                  </a:lnTo>
                  <a:lnTo>
                    <a:pt x="243839" y="67055"/>
                  </a:lnTo>
                  <a:lnTo>
                    <a:pt x="243839" y="0"/>
                  </a:lnTo>
                  <a:close/>
                </a:path>
              </a:pathLst>
            </a:custGeom>
            <a:solidFill>
              <a:srgbClr val="0033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5253228" y="3561588"/>
              <a:ext cx="243840" cy="0"/>
            </a:xfrm>
            <a:custGeom>
              <a:avLst/>
              <a:gdLst/>
              <a:ahLst/>
              <a:cxnLst/>
              <a:rect l="l" t="t" r="r" b="b"/>
              <a:pathLst>
                <a:path w="243839">
                  <a:moveTo>
                    <a:pt x="0" y="0"/>
                  </a:moveTo>
                  <a:lnTo>
                    <a:pt x="243839" y="0"/>
                  </a:lnTo>
                </a:path>
              </a:pathLst>
            </a:custGeom>
            <a:ln w="12700">
              <a:solidFill>
                <a:srgbClr val="5F5F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7514843" y="2970276"/>
              <a:ext cx="1234440" cy="1327785"/>
            </a:xfrm>
            <a:custGeom>
              <a:avLst/>
              <a:gdLst/>
              <a:ahLst/>
              <a:cxnLst/>
              <a:rect l="l" t="t" r="r" b="b"/>
              <a:pathLst>
                <a:path w="1234440" h="1327785">
                  <a:moveTo>
                    <a:pt x="0" y="0"/>
                  </a:moveTo>
                  <a:lnTo>
                    <a:pt x="0" y="1327404"/>
                  </a:lnTo>
                </a:path>
                <a:path w="1234440" h="1327785">
                  <a:moveTo>
                    <a:pt x="411479" y="473963"/>
                  </a:moveTo>
                  <a:lnTo>
                    <a:pt x="411479" y="1327404"/>
                  </a:lnTo>
                </a:path>
                <a:path w="1234440" h="1327785">
                  <a:moveTo>
                    <a:pt x="411479" y="307848"/>
                  </a:moveTo>
                  <a:lnTo>
                    <a:pt x="411479" y="355091"/>
                  </a:lnTo>
                </a:path>
                <a:path w="1234440" h="1327785">
                  <a:moveTo>
                    <a:pt x="411479" y="141732"/>
                  </a:moveTo>
                  <a:lnTo>
                    <a:pt x="411479" y="188975"/>
                  </a:lnTo>
                </a:path>
                <a:path w="1234440" h="1327785">
                  <a:moveTo>
                    <a:pt x="411479" y="0"/>
                  </a:moveTo>
                  <a:lnTo>
                    <a:pt x="411479" y="22860"/>
                  </a:lnTo>
                </a:path>
                <a:path w="1234440" h="1327785">
                  <a:moveTo>
                    <a:pt x="822959" y="0"/>
                  </a:moveTo>
                  <a:lnTo>
                    <a:pt x="822959" y="1327404"/>
                  </a:lnTo>
                </a:path>
                <a:path w="1234440" h="1327785">
                  <a:moveTo>
                    <a:pt x="1234439" y="0"/>
                  </a:moveTo>
                  <a:lnTo>
                    <a:pt x="1234439" y="1327404"/>
                  </a:lnTo>
                </a:path>
              </a:pathLst>
            </a:custGeom>
            <a:ln w="12700">
              <a:solidFill>
                <a:srgbClr val="F0EFEF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7373112" y="2264676"/>
              <a:ext cx="965200" cy="1346200"/>
            </a:xfrm>
            <a:custGeom>
              <a:avLst/>
              <a:gdLst/>
              <a:ahLst/>
              <a:cxnLst/>
              <a:rect l="l" t="t" r="r" b="b"/>
              <a:pathLst>
                <a:path w="965200" h="1346200">
                  <a:moveTo>
                    <a:pt x="67043" y="0"/>
                  </a:moveTo>
                  <a:lnTo>
                    <a:pt x="0" y="0"/>
                  </a:lnTo>
                  <a:lnTo>
                    <a:pt x="0" y="67043"/>
                  </a:lnTo>
                  <a:lnTo>
                    <a:pt x="67043" y="67043"/>
                  </a:lnTo>
                  <a:lnTo>
                    <a:pt x="67043" y="0"/>
                  </a:lnTo>
                  <a:close/>
                </a:path>
                <a:path w="965200" h="1346200">
                  <a:moveTo>
                    <a:pt x="553212" y="1226807"/>
                  </a:moveTo>
                  <a:lnTo>
                    <a:pt x="141732" y="1226807"/>
                  </a:lnTo>
                  <a:lnTo>
                    <a:pt x="141732" y="1345679"/>
                  </a:lnTo>
                  <a:lnTo>
                    <a:pt x="553212" y="1345679"/>
                  </a:lnTo>
                  <a:lnTo>
                    <a:pt x="553212" y="1226807"/>
                  </a:lnTo>
                  <a:close/>
                </a:path>
                <a:path w="965200" h="1346200">
                  <a:moveTo>
                    <a:pt x="758952" y="1060691"/>
                  </a:moveTo>
                  <a:lnTo>
                    <a:pt x="141732" y="1060691"/>
                  </a:lnTo>
                  <a:lnTo>
                    <a:pt x="141732" y="1179563"/>
                  </a:lnTo>
                  <a:lnTo>
                    <a:pt x="758952" y="1179563"/>
                  </a:lnTo>
                  <a:lnTo>
                    <a:pt x="758952" y="1060691"/>
                  </a:lnTo>
                  <a:close/>
                </a:path>
                <a:path w="965200" h="1346200">
                  <a:moveTo>
                    <a:pt x="964692" y="894575"/>
                  </a:moveTo>
                  <a:lnTo>
                    <a:pt x="141732" y="894575"/>
                  </a:lnTo>
                  <a:lnTo>
                    <a:pt x="141732" y="1013447"/>
                  </a:lnTo>
                  <a:lnTo>
                    <a:pt x="964692" y="1013447"/>
                  </a:lnTo>
                  <a:lnTo>
                    <a:pt x="964692" y="894575"/>
                  </a:lnTo>
                  <a:close/>
                </a:path>
                <a:path w="965200" h="1346200">
                  <a:moveTo>
                    <a:pt x="964692" y="728459"/>
                  </a:moveTo>
                  <a:lnTo>
                    <a:pt x="141732" y="728459"/>
                  </a:lnTo>
                  <a:lnTo>
                    <a:pt x="141732" y="847331"/>
                  </a:lnTo>
                  <a:lnTo>
                    <a:pt x="964692" y="847331"/>
                  </a:lnTo>
                  <a:lnTo>
                    <a:pt x="964692" y="728459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981456" y="2191512"/>
              <a:ext cx="1359535" cy="989330"/>
            </a:xfrm>
            <a:custGeom>
              <a:avLst/>
              <a:gdLst/>
              <a:ahLst/>
              <a:cxnLst/>
              <a:rect l="l" t="t" r="r" b="b"/>
              <a:pathLst>
                <a:path w="1359535" h="989330">
                  <a:moveTo>
                    <a:pt x="0" y="0"/>
                  </a:moveTo>
                  <a:lnTo>
                    <a:pt x="0" y="989076"/>
                  </a:lnTo>
                </a:path>
                <a:path w="1359535" h="989330">
                  <a:moveTo>
                    <a:pt x="679704" y="473963"/>
                  </a:moveTo>
                  <a:lnTo>
                    <a:pt x="679704" y="989076"/>
                  </a:lnTo>
                </a:path>
                <a:path w="1359535" h="989330">
                  <a:moveTo>
                    <a:pt x="679704" y="350520"/>
                  </a:moveTo>
                  <a:lnTo>
                    <a:pt x="679704" y="391667"/>
                  </a:lnTo>
                </a:path>
                <a:path w="1359535" h="989330">
                  <a:moveTo>
                    <a:pt x="679704" y="227075"/>
                  </a:moveTo>
                  <a:lnTo>
                    <a:pt x="679704" y="268224"/>
                  </a:lnTo>
                </a:path>
                <a:path w="1359535" h="989330">
                  <a:moveTo>
                    <a:pt x="679704" y="103632"/>
                  </a:moveTo>
                  <a:lnTo>
                    <a:pt x="679704" y="144779"/>
                  </a:lnTo>
                </a:path>
                <a:path w="1359535" h="989330">
                  <a:moveTo>
                    <a:pt x="679704" y="0"/>
                  </a:moveTo>
                  <a:lnTo>
                    <a:pt x="679704" y="21336"/>
                  </a:lnTo>
                </a:path>
                <a:path w="1359535" h="989330">
                  <a:moveTo>
                    <a:pt x="1359408" y="0"/>
                  </a:moveTo>
                  <a:lnTo>
                    <a:pt x="1359408" y="989076"/>
                  </a:lnTo>
                </a:path>
              </a:pathLst>
            </a:custGeom>
            <a:ln w="317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573024" y="1950719"/>
              <a:ext cx="1591310" cy="715010"/>
            </a:xfrm>
            <a:custGeom>
              <a:avLst/>
              <a:gdLst/>
              <a:ahLst/>
              <a:cxnLst/>
              <a:rect l="l" t="t" r="r" b="b"/>
              <a:pathLst>
                <a:path w="1591310" h="715010">
                  <a:moveTo>
                    <a:pt x="62484" y="0"/>
                  </a:moveTo>
                  <a:lnTo>
                    <a:pt x="0" y="0"/>
                  </a:lnTo>
                  <a:lnTo>
                    <a:pt x="0" y="60960"/>
                  </a:lnTo>
                  <a:lnTo>
                    <a:pt x="62484" y="60960"/>
                  </a:lnTo>
                  <a:lnTo>
                    <a:pt x="62484" y="0"/>
                  </a:lnTo>
                  <a:close/>
                </a:path>
                <a:path w="1591310" h="715010">
                  <a:moveTo>
                    <a:pt x="1278636" y="509016"/>
                  </a:moveTo>
                  <a:lnTo>
                    <a:pt x="408432" y="509016"/>
                  </a:lnTo>
                  <a:lnTo>
                    <a:pt x="408432" y="591312"/>
                  </a:lnTo>
                  <a:lnTo>
                    <a:pt x="1278636" y="591312"/>
                  </a:lnTo>
                  <a:lnTo>
                    <a:pt x="1278636" y="509016"/>
                  </a:lnTo>
                  <a:close/>
                </a:path>
                <a:path w="1591310" h="715010">
                  <a:moveTo>
                    <a:pt x="1304544" y="385572"/>
                  </a:moveTo>
                  <a:lnTo>
                    <a:pt x="408432" y="385572"/>
                  </a:lnTo>
                  <a:lnTo>
                    <a:pt x="408432" y="467868"/>
                  </a:lnTo>
                  <a:lnTo>
                    <a:pt x="1304544" y="467868"/>
                  </a:lnTo>
                  <a:lnTo>
                    <a:pt x="1304544" y="385572"/>
                  </a:lnTo>
                  <a:close/>
                </a:path>
                <a:path w="1591310" h="715010">
                  <a:moveTo>
                    <a:pt x="1508760" y="632460"/>
                  </a:moveTo>
                  <a:lnTo>
                    <a:pt x="408432" y="632460"/>
                  </a:lnTo>
                  <a:lnTo>
                    <a:pt x="408432" y="714756"/>
                  </a:lnTo>
                  <a:lnTo>
                    <a:pt x="1508760" y="714756"/>
                  </a:lnTo>
                  <a:lnTo>
                    <a:pt x="1508760" y="632460"/>
                  </a:lnTo>
                  <a:close/>
                </a:path>
                <a:path w="1591310" h="715010">
                  <a:moveTo>
                    <a:pt x="1591056" y="262128"/>
                  </a:moveTo>
                  <a:lnTo>
                    <a:pt x="408432" y="262128"/>
                  </a:lnTo>
                  <a:lnTo>
                    <a:pt x="408432" y="344424"/>
                  </a:lnTo>
                  <a:lnTo>
                    <a:pt x="1591056" y="344424"/>
                  </a:lnTo>
                  <a:lnTo>
                    <a:pt x="1591056" y="262128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5" name="object 25"/>
          <p:cNvGrpSpPr/>
          <p:nvPr/>
        </p:nvGrpSpPr>
        <p:grpSpPr>
          <a:xfrm>
            <a:off x="5123434" y="5749797"/>
            <a:ext cx="3487420" cy="271780"/>
            <a:chOff x="5123434" y="5749797"/>
            <a:chExt cx="3487420" cy="271780"/>
          </a:xfrm>
        </p:grpSpPr>
        <p:sp>
          <p:nvSpPr>
            <p:cNvPr id="26" name="object 26"/>
            <p:cNvSpPr/>
            <p:nvPr/>
          </p:nvSpPr>
          <p:spPr>
            <a:xfrm>
              <a:off x="5129784" y="5756147"/>
              <a:ext cx="3278504" cy="259079"/>
            </a:xfrm>
            <a:custGeom>
              <a:avLst/>
              <a:gdLst/>
              <a:ahLst/>
              <a:cxnLst/>
              <a:rect l="l" t="t" r="r" b="b"/>
              <a:pathLst>
                <a:path w="3278504" h="259079">
                  <a:moveTo>
                    <a:pt x="160020" y="25908"/>
                  </a:moveTo>
                  <a:lnTo>
                    <a:pt x="0" y="25908"/>
                  </a:lnTo>
                  <a:lnTo>
                    <a:pt x="0" y="259080"/>
                  </a:lnTo>
                  <a:lnTo>
                    <a:pt x="160020" y="259080"/>
                  </a:lnTo>
                  <a:lnTo>
                    <a:pt x="160020" y="25908"/>
                  </a:lnTo>
                  <a:close/>
                </a:path>
                <a:path w="3278504" h="259079">
                  <a:moveTo>
                    <a:pt x="443484" y="0"/>
                  </a:moveTo>
                  <a:lnTo>
                    <a:pt x="283464" y="0"/>
                  </a:lnTo>
                  <a:lnTo>
                    <a:pt x="283464" y="259080"/>
                  </a:lnTo>
                  <a:lnTo>
                    <a:pt x="443484" y="259080"/>
                  </a:lnTo>
                  <a:lnTo>
                    <a:pt x="443484" y="0"/>
                  </a:lnTo>
                  <a:close/>
                </a:path>
                <a:path w="3278504" h="259079">
                  <a:moveTo>
                    <a:pt x="1010412" y="25908"/>
                  </a:moveTo>
                  <a:lnTo>
                    <a:pt x="848868" y="25908"/>
                  </a:lnTo>
                  <a:lnTo>
                    <a:pt x="848868" y="259080"/>
                  </a:lnTo>
                  <a:lnTo>
                    <a:pt x="1010412" y="259080"/>
                  </a:lnTo>
                  <a:lnTo>
                    <a:pt x="1010412" y="25908"/>
                  </a:lnTo>
                  <a:close/>
                </a:path>
                <a:path w="3278504" h="259079">
                  <a:moveTo>
                    <a:pt x="1293876" y="25908"/>
                  </a:moveTo>
                  <a:lnTo>
                    <a:pt x="1132332" y="25908"/>
                  </a:lnTo>
                  <a:lnTo>
                    <a:pt x="1132332" y="259080"/>
                  </a:lnTo>
                  <a:lnTo>
                    <a:pt x="1293876" y="259080"/>
                  </a:lnTo>
                  <a:lnTo>
                    <a:pt x="1293876" y="25908"/>
                  </a:lnTo>
                  <a:close/>
                </a:path>
                <a:path w="3278504" h="259079">
                  <a:moveTo>
                    <a:pt x="1577340" y="103632"/>
                  </a:moveTo>
                  <a:lnTo>
                    <a:pt x="1415796" y="103632"/>
                  </a:lnTo>
                  <a:lnTo>
                    <a:pt x="1415796" y="259080"/>
                  </a:lnTo>
                  <a:lnTo>
                    <a:pt x="1577340" y="259080"/>
                  </a:lnTo>
                  <a:lnTo>
                    <a:pt x="1577340" y="103632"/>
                  </a:lnTo>
                  <a:close/>
                </a:path>
                <a:path w="3278504" h="259079">
                  <a:moveTo>
                    <a:pt x="2427732" y="77724"/>
                  </a:moveTo>
                  <a:lnTo>
                    <a:pt x="2266188" y="77724"/>
                  </a:lnTo>
                  <a:lnTo>
                    <a:pt x="2266188" y="259080"/>
                  </a:lnTo>
                  <a:lnTo>
                    <a:pt x="2427732" y="259080"/>
                  </a:lnTo>
                  <a:lnTo>
                    <a:pt x="2427732" y="77724"/>
                  </a:lnTo>
                  <a:close/>
                </a:path>
                <a:path w="3278504" h="259079">
                  <a:moveTo>
                    <a:pt x="2711196" y="77724"/>
                  </a:moveTo>
                  <a:lnTo>
                    <a:pt x="2549652" y="77724"/>
                  </a:lnTo>
                  <a:lnTo>
                    <a:pt x="2549652" y="259080"/>
                  </a:lnTo>
                  <a:lnTo>
                    <a:pt x="2711196" y="259080"/>
                  </a:lnTo>
                  <a:lnTo>
                    <a:pt x="2711196" y="77724"/>
                  </a:lnTo>
                  <a:close/>
                </a:path>
                <a:path w="3278504" h="259079">
                  <a:moveTo>
                    <a:pt x="2994660" y="0"/>
                  </a:moveTo>
                  <a:lnTo>
                    <a:pt x="2833116" y="0"/>
                  </a:lnTo>
                  <a:lnTo>
                    <a:pt x="2833116" y="259080"/>
                  </a:lnTo>
                  <a:lnTo>
                    <a:pt x="2994660" y="259080"/>
                  </a:lnTo>
                  <a:lnTo>
                    <a:pt x="2994660" y="0"/>
                  </a:lnTo>
                  <a:close/>
                </a:path>
                <a:path w="3278504" h="259079">
                  <a:moveTo>
                    <a:pt x="3278124" y="103632"/>
                  </a:moveTo>
                  <a:lnTo>
                    <a:pt x="3116580" y="103632"/>
                  </a:lnTo>
                  <a:lnTo>
                    <a:pt x="3116580" y="259080"/>
                  </a:lnTo>
                  <a:lnTo>
                    <a:pt x="3278124" y="259080"/>
                  </a:lnTo>
                  <a:lnTo>
                    <a:pt x="3278124" y="103632"/>
                  </a:lnTo>
                  <a:close/>
                </a:path>
              </a:pathLst>
            </a:custGeom>
            <a:solidFill>
              <a:srgbClr val="6F2F9F">
                <a:alpha val="85096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5129784" y="5756147"/>
              <a:ext cx="3278504" cy="259079"/>
            </a:xfrm>
            <a:custGeom>
              <a:avLst/>
              <a:gdLst/>
              <a:ahLst/>
              <a:cxnLst/>
              <a:rect l="l" t="t" r="r" b="b"/>
              <a:pathLst>
                <a:path w="3278504" h="259079">
                  <a:moveTo>
                    <a:pt x="0" y="25907"/>
                  </a:moveTo>
                  <a:lnTo>
                    <a:pt x="160019" y="25907"/>
                  </a:lnTo>
                  <a:lnTo>
                    <a:pt x="160019" y="259079"/>
                  </a:lnTo>
                  <a:lnTo>
                    <a:pt x="0" y="259079"/>
                  </a:lnTo>
                  <a:lnTo>
                    <a:pt x="0" y="25907"/>
                  </a:lnTo>
                  <a:close/>
                </a:path>
                <a:path w="3278504" h="259079">
                  <a:moveTo>
                    <a:pt x="283463" y="0"/>
                  </a:moveTo>
                  <a:lnTo>
                    <a:pt x="443483" y="0"/>
                  </a:lnTo>
                  <a:lnTo>
                    <a:pt x="443483" y="259079"/>
                  </a:lnTo>
                  <a:lnTo>
                    <a:pt x="283463" y="259079"/>
                  </a:lnTo>
                  <a:lnTo>
                    <a:pt x="283463" y="0"/>
                  </a:lnTo>
                  <a:close/>
                </a:path>
                <a:path w="3278504" h="259079">
                  <a:moveTo>
                    <a:pt x="848867" y="25907"/>
                  </a:moveTo>
                  <a:lnTo>
                    <a:pt x="1010412" y="25907"/>
                  </a:lnTo>
                  <a:lnTo>
                    <a:pt x="1010412" y="259079"/>
                  </a:lnTo>
                  <a:lnTo>
                    <a:pt x="848867" y="259079"/>
                  </a:lnTo>
                  <a:lnTo>
                    <a:pt x="848867" y="25907"/>
                  </a:lnTo>
                  <a:close/>
                </a:path>
                <a:path w="3278504" h="259079">
                  <a:moveTo>
                    <a:pt x="1132331" y="25907"/>
                  </a:moveTo>
                  <a:lnTo>
                    <a:pt x="1293876" y="25907"/>
                  </a:lnTo>
                  <a:lnTo>
                    <a:pt x="1293876" y="259079"/>
                  </a:lnTo>
                  <a:lnTo>
                    <a:pt x="1132331" y="259079"/>
                  </a:lnTo>
                  <a:lnTo>
                    <a:pt x="1132331" y="25907"/>
                  </a:lnTo>
                  <a:close/>
                </a:path>
                <a:path w="3278504" h="259079">
                  <a:moveTo>
                    <a:pt x="1415795" y="103631"/>
                  </a:moveTo>
                  <a:lnTo>
                    <a:pt x="1577339" y="103631"/>
                  </a:lnTo>
                  <a:lnTo>
                    <a:pt x="1577339" y="259079"/>
                  </a:lnTo>
                  <a:lnTo>
                    <a:pt x="1415795" y="259079"/>
                  </a:lnTo>
                  <a:lnTo>
                    <a:pt x="1415795" y="103631"/>
                  </a:lnTo>
                  <a:close/>
                </a:path>
                <a:path w="3278504" h="259079">
                  <a:moveTo>
                    <a:pt x="2266188" y="77723"/>
                  </a:moveTo>
                  <a:lnTo>
                    <a:pt x="2427732" y="77723"/>
                  </a:lnTo>
                  <a:lnTo>
                    <a:pt x="2427732" y="259079"/>
                  </a:lnTo>
                  <a:lnTo>
                    <a:pt x="2266188" y="259079"/>
                  </a:lnTo>
                  <a:lnTo>
                    <a:pt x="2266188" y="77723"/>
                  </a:lnTo>
                  <a:close/>
                </a:path>
                <a:path w="3278504" h="259079">
                  <a:moveTo>
                    <a:pt x="2549651" y="77723"/>
                  </a:moveTo>
                  <a:lnTo>
                    <a:pt x="2711195" y="77723"/>
                  </a:lnTo>
                  <a:lnTo>
                    <a:pt x="2711195" y="259079"/>
                  </a:lnTo>
                  <a:lnTo>
                    <a:pt x="2549651" y="259079"/>
                  </a:lnTo>
                  <a:lnTo>
                    <a:pt x="2549651" y="77723"/>
                  </a:lnTo>
                  <a:close/>
                </a:path>
                <a:path w="3278504" h="259079">
                  <a:moveTo>
                    <a:pt x="2833116" y="0"/>
                  </a:moveTo>
                  <a:lnTo>
                    <a:pt x="2994660" y="0"/>
                  </a:lnTo>
                  <a:lnTo>
                    <a:pt x="2994660" y="259079"/>
                  </a:lnTo>
                  <a:lnTo>
                    <a:pt x="2833116" y="259079"/>
                  </a:lnTo>
                  <a:lnTo>
                    <a:pt x="2833116" y="0"/>
                  </a:lnTo>
                  <a:close/>
                </a:path>
                <a:path w="3278504" h="259079">
                  <a:moveTo>
                    <a:pt x="3116580" y="103631"/>
                  </a:moveTo>
                  <a:lnTo>
                    <a:pt x="3278123" y="103631"/>
                  </a:lnTo>
                  <a:lnTo>
                    <a:pt x="3278123" y="259079"/>
                  </a:lnTo>
                  <a:lnTo>
                    <a:pt x="3116580" y="259079"/>
                  </a:lnTo>
                  <a:lnTo>
                    <a:pt x="3116580" y="103631"/>
                  </a:lnTo>
                  <a:close/>
                </a:path>
              </a:pathLst>
            </a:custGeom>
            <a:ln w="12700">
              <a:solidFill>
                <a:srgbClr val="6F2F9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5209032" y="5833871"/>
              <a:ext cx="3401695" cy="0"/>
            </a:xfrm>
            <a:custGeom>
              <a:avLst/>
              <a:gdLst/>
              <a:ahLst/>
              <a:cxnLst/>
              <a:rect l="l" t="t" r="r" b="b"/>
              <a:pathLst>
                <a:path w="3401695">
                  <a:moveTo>
                    <a:pt x="0" y="0"/>
                  </a:moveTo>
                  <a:lnTo>
                    <a:pt x="0" y="0"/>
                  </a:lnTo>
                  <a:lnTo>
                    <a:pt x="3118103" y="0"/>
                  </a:lnTo>
                  <a:lnTo>
                    <a:pt x="3401567" y="0"/>
                  </a:lnTo>
                </a:path>
              </a:pathLst>
            </a:custGeom>
            <a:ln w="12700">
              <a:solidFill>
                <a:srgbClr val="5F5F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9" name="object 29"/>
          <p:cNvGrpSpPr/>
          <p:nvPr/>
        </p:nvGrpSpPr>
        <p:grpSpPr>
          <a:xfrm>
            <a:off x="5690361" y="5931153"/>
            <a:ext cx="172720" cy="90805"/>
            <a:chOff x="5690361" y="5931153"/>
            <a:chExt cx="172720" cy="90805"/>
          </a:xfrm>
        </p:grpSpPr>
        <p:sp>
          <p:nvSpPr>
            <p:cNvPr id="30" name="object 30"/>
            <p:cNvSpPr/>
            <p:nvPr/>
          </p:nvSpPr>
          <p:spPr>
            <a:xfrm>
              <a:off x="5696711" y="5937503"/>
              <a:ext cx="160020" cy="78105"/>
            </a:xfrm>
            <a:custGeom>
              <a:avLst/>
              <a:gdLst/>
              <a:ahLst/>
              <a:cxnLst/>
              <a:rect l="l" t="t" r="r" b="b"/>
              <a:pathLst>
                <a:path w="160020" h="78104">
                  <a:moveTo>
                    <a:pt x="160020" y="0"/>
                  </a:moveTo>
                  <a:lnTo>
                    <a:pt x="0" y="0"/>
                  </a:lnTo>
                  <a:lnTo>
                    <a:pt x="0" y="77724"/>
                  </a:lnTo>
                  <a:lnTo>
                    <a:pt x="160020" y="77724"/>
                  </a:lnTo>
                  <a:lnTo>
                    <a:pt x="160020" y="0"/>
                  </a:lnTo>
                  <a:close/>
                </a:path>
              </a:pathLst>
            </a:custGeom>
            <a:solidFill>
              <a:srgbClr val="6F2F9F">
                <a:alpha val="85096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5696711" y="5937503"/>
              <a:ext cx="160020" cy="78105"/>
            </a:xfrm>
            <a:custGeom>
              <a:avLst/>
              <a:gdLst/>
              <a:ahLst/>
              <a:cxnLst/>
              <a:rect l="l" t="t" r="r" b="b"/>
              <a:pathLst>
                <a:path w="160020" h="78104">
                  <a:moveTo>
                    <a:pt x="0" y="0"/>
                  </a:moveTo>
                  <a:lnTo>
                    <a:pt x="160020" y="0"/>
                  </a:lnTo>
                  <a:lnTo>
                    <a:pt x="160020" y="77724"/>
                  </a:lnTo>
                  <a:lnTo>
                    <a:pt x="0" y="77724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6F2F9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2" name="object 32"/>
          <p:cNvGrpSpPr/>
          <p:nvPr/>
        </p:nvGrpSpPr>
        <p:grpSpPr>
          <a:xfrm>
            <a:off x="7106157" y="5957061"/>
            <a:ext cx="174625" cy="64769"/>
            <a:chOff x="7106157" y="5957061"/>
            <a:chExt cx="174625" cy="64769"/>
          </a:xfrm>
        </p:grpSpPr>
        <p:sp>
          <p:nvSpPr>
            <p:cNvPr id="33" name="object 33"/>
            <p:cNvSpPr/>
            <p:nvPr/>
          </p:nvSpPr>
          <p:spPr>
            <a:xfrm>
              <a:off x="7112507" y="5963411"/>
              <a:ext cx="161925" cy="52069"/>
            </a:xfrm>
            <a:custGeom>
              <a:avLst/>
              <a:gdLst/>
              <a:ahLst/>
              <a:cxnLst/>
              <a:rect l="l" t="t" r="r" b="b"/>
              <a:pathLst>
                <a:path w="161925" h="52070">
                  <a:moveTo>
                    <a:pt x="161544" y="0"/>
                  </a:moveTo>
                  <a:lnTo>
                    <a:pt x="0" y="0"/>
                  </a:lnTo>
                  <a:lnTo>
                    <a:pt x="0" y="51815"/>
                  </a:lnTo>
                  <a:lnTo>
                    <a:pt x="161544" y="51815"/>
                  </a:lnTo>
                  <a:lnTo>
                    <a:pt x="161544" y="0"/>
                  </a:lnTo>
                  <a:close/>
                </a:path>
              </a:pathLst>
            </a:custGeom>
            <a:solidFill>
              <a:srgbClr val="6F2F9F">
                <a:alpha val="85096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7112507" y="5963411"/>
              <a:ext cx="161925" cy="52069"/>
            </a:xfrm>
            <a:custGeom>
              <a:avLst/>
              <a:gdLst/>
              <a:ahLst/>
              <a:cxnLst/>
              <a:rect l="l" t="t" r="r" b="b"/>
              <a:pathLst>
                <a:path w="161925" h="52070">
                  <a:moveTo>
                    <a:pt x="0" y="0"/>
                  </a:moveTo>
                  <a:lnTo>
                    <a:pt x="161544" y="0"/>
                  </a:lnTo>
                  <a:lnTo>
                    <a:pt x="161544" y="51815"/>
                  </a:lnTo>
                  <a:lnTo>
                    <a:pt x="0" y="51815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6F2F9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5" name="object 35"/>
          <p:cNvGrpSpPr/>
          <p:nvPr/>
        </p:nvGrpSpPr>
        <p:grpSpPr>
          <a:xfrm>
            <a:off x="8523478" y="5905246"/>
            <a:ext cx="174625" cy="116839"/>
            <a:chOff x="8523478" y="5905246"/>
            <a:chExt cx="174625" cy="116839"/>
          </a:xfrm>
        </p:grpSpPr>
        <p:sp>
          <p:nvSpPr>
            <p:cNvPr id="36" name="object 36"/>
            <p:cNvSpPr/>
            <p:nvPr/>
          </p:nvSpPr>
          <p:spPr>
            <a:xfrm>
              <a:off x="8529828" y="5911596"/>
              <a:ext cx="161925" cy="104139"/>
            </a:xfrm>
            <a:custGeom>
              <a:avLst/>
              <a:gdLst/>
              <a:ahLst/>
              <a:cxnLst/>
              <a:rect l="l" t="t" r="r" b="b"/>
              <a:pathLst>
                <a:path w="161925" h="104139">
                  <a:moveTo>
                    <a:pt x="161544" y="0"/>
                  </a:moveTo>
                  <a:lnTo>
                    <a:pt x="0" y="0"/>
                  </a:lnTo>
                  <a:lnTo>
                    <a:pt x="0" y="103631"/>
                  </a:lnTo>
                  <a:lnTo>
                    <a:pt x="161544" y="103631"/>
                  </a:lnTo>
                  <a:lnTo>
                    <a:pt x="161544" y="0"/>
                  </a:lnTo>
                  <a:close/>
                </a:path>
              </a:pathLst>
            </a:custGeom>
            <a:solidFill>
              <a:srgbClr val="6F2F9F">
                <a:alpha val="85096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8529828" y="5911596"/>
              <a:ext cx="161925" cy="104139"/>
            </a:xfrm>
            <a:custGeom>
              <a:avLst/>
              <a:gdLst/>
              <a:ahLst/>
              <a:cxnLst/>
              <a:rect l="l" t="t" r="r" b="b"/>
              <a:pathLst>
                <a:path w="161925" h="104139">
                  <a:moveTo>
                    <a:pt x="0" y="0"/>
                  </a:moveTo>
                  <a:lnTo>
                    <a:pt x="161544" y="0"/>
                  </a:lnTo>
                  <a:lnTo>
                    <a:pt x="161544" y="103631"/>
                  </a:lnTo>
                  <a:lnTo>
                    <a:pt x="0" y="103631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6F2F9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8" name="object 38"/>
          <p:cNvGrpSpPr/>
          <p:nvPr/>
        </p:nvGrpSpPr>
        <p:grpSpPr>
          <a:xfrm>
            <a:off x="5409946" y="5280405"/>
            <a:ext cx="256540" cy="80010"/>
            <a:chOff x="5409946" y="5280405"/>
            <a:chExt cx="256540" cy="80010"/>
          </a:xfrm>
        </p:grpSpPr>
        <p:sp>
          <p:nvSpPr>
            <p:cNvPr id="39" name="object 39"/>
            <p:cNvSpPr/>
            <p:nvPr/>
          </p:nvSpPr>
          <p:spPr>
            <a:xfrm>
              <a:off x="5416296" y="5286755"/>
              <a:ext cx="243840" cy="67310"/>
            </a:xfrm>
            <a:custGeom>
              <a:avLst/>
              <a:gdLst/>
              <a:ahLst/>
              <a:cxnLst/>
              <a:rect l="l" t="t" r="r" b="b"/>
              <a:pathLst>
                <a:path w="243839" h="67310">
                  <a:moveTo>
                    <a:pt x="243839" y="0"/>
                  </a:moveTo>
                  <a:lnTo>
                    <a:pt x="0" y="0"/>
                  </a:lnTo>
                  <a:lnTo>
                    <a:pt x="0" y="67056"/>
                  </a:lnTo>
                  <a:lnTo>
                    <a:pt x="243839" y="67056"/>
                  </a:lnTo>
                  <a:lnTo>
                    <a:pt x="243839" y="0"/>
                  </a:lnTo>
                  <a:close/>
                </a:path>
              </a:pathLst>
            </a:custGeom>
            <a:solidFill>
              <a:srgbClr val="6F2F9F">
                <a:alpha val="85096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5416296" y="5286755"/>
              <a:ext cx="243840" cy="67310"/>
            </a:xfrm>
            <a:custGeom>
              <a:avLst/>
              <a:gdLst/>
              <a:ahLst/>
              <a:cxnLst/>
              <a:rect l="l" t="t" r="r" b="b"/>
              <a:pathLst>
                <a:path w="243839" h="67310">
                  <a:moveTo>
                    <a:pt x="0" y="67056"/>
                  </a:moveTo>
                  <a:lnTo>
                    <a:pt x="243839" y="67056"/>
                  </a:lnTo>
                  <a:lnTo>
                    <a:pt x="243839" y="0"/>
                  </a:lnTo>
                  <a:lnTo>
                    <a:pt x="0" y="0"/>
                  </a:lnTo>
                  <a:lnTo>
                    <a:pt x="0" y="67056"/>
                  </a:lnTo>
                  <a:close/>
                </a:path>
              </a:pathLst>
            </a:custGeom>
            <a:ln w="12700">
              <a:solidFill>
                <a:srgbClr val="6F2F9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1" name="object 41"/>
          <p:cNvSpPr/>
          <p:nvPr/>
        </p:nvSpPr>
        <p:spPr>
          <a:xfrm>
            <a:off x="8039100" y="5320284"/>
            <a:ext cx="243840" cy="0"/>
          </a:xfrm>
          <a:custGeom>
            <a:avLst/>
            <a:gdLst/>
            <a:ahLst/>
            <a:cxnLst/>
            <a:rect l="l" t="t" r="r" b="b"/>
            <a:pathLst>
              <a:path w="243840">
                <a:moveTo>
                  <a:pt x="0" y="0"/>
                </a:moveTo>
                <a:lnTo>
                  <a:pt x="243840" y="0"/>
                </a:lnTo>
              </a:path>
            </a:pathLst>
          </a:custGeom>
          <a:ln w="12700">
            <a:solidFill>
              <a:srgbClr val="5F5F5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2" name="object 42"/>
          <p:cNvGrpSpPr/>
          <p:nvPr/>
        </p:nvGrpSpPr>
        <p:grpSpPr>
          <a:xfrm>
            <a:off x="639826" y="5566917"/>
            <a:ext cx="2954020" cy="384810"/>
            <a:chOff x="639826" y="5566917"/>
            <a:chExt cx="2954020" cy="384810"/>
          </a:xfrm>
        </p:grpSpPr>
        <p:sp>
          <p:nvSpPr>
            <p:cNvPr id="43" name="object 43"/>
            <p:cNvSpPr/>
            <p:nvPr/>
          </p:nvSpPr>
          <p:spPr>
            <a:xfrm>
              <a:off x="646176" y="5573267"/>
              <a:ext cx="2941320" cy="372110"/>
            </a:xfrm>
            <a:custGeom>
              <a:avLst/>
              <a:gdLst/>
              <a:ahLst/>
              <a:cxnLst/>
              <a:rect l="l" t="t" r="r" b="b"/>
              <a:pathLst>
                <a:path w="2941320" h="372110">
                  <a:moveTo>
                    <a:pt x="132588" y="313944"/>
                  </a:moveTo>
                  <a:lnTo>
                    <a:pt x="0" y="313944"/>
                  </a:lnTo>
                  <a:lnTo>
                    <a:pt x="0" y="371856"/>
                  </a:lnTo>
                  <a:lnTo>
                    <a:pt x="132588" y="371856"/>
                  </a:lnTo>
                  <a:lnTo>
                    <a:pt x="132588" y="313944"/>
                  </a:lnTo>
                  <a:close/>
                </a:path>
                <a:path w="2941320" h="372110">
                  <a:moveTo>
                    <a:pt x="600456" y="97536"/>
                  </a:moveTo>
                  <a:lnTo>
                    <a:pt x="467868" y="97536"/>
                  </a:lnTo>
                  <a:lnTo>
                    <a:pt x="467868" y="371856"/>
                  </a:lnTo>
                  <a:lnTo>
                    <a:pt x="600456" y="371856"/>
                  </a:lnTo>
                  <a:lnTo>
                    <a:pt x="600456" y="97536"/>
                  </a:lnTo>
                  <a:close/>
                </a:path>
                <a:path w="2941320" h="372110">
                  <a:moveTo>
                    <a:pt x="835152" y="137160"/>
                  </a:moveTo>
                  <a:lnTo>
                    <a:pt x="702564" y="137160"/>
                  </a:lnTo>
                  <a:lnTo>
                    <a:pt x="702564" y="371856"/>
                  </a:lnTo>
                  <a:lnTo>
                    <a:pt x="835152" y="371856"/>
                  </a:lnTo>
                  <a:lnTo>
                    <a:pt x="835152" y="137160"/>
                  </a:lnTo>
                  <a:close/>
                </a:path>
                <a:path w="2941320" h="372110">
                  <a:moveTo>
                    <a:pt x="1068324" y="0"/>
                  </a:moveTo>
                  <a:lnTo>
                    <a:pt x="937260" y="0"/>
                  </a:lnTo>
                  <a:lnTo>
                    <a:pt x="937260" y="371856"/>
                  </a:lnTo>
                  <a:lnTo>
                    <a:pt x="1068324" y="371856"/>
                  </a:lnTo>
                  <a:lnTo>
                    <a:pt x="1068324" y="0"/>
                  </a:lnTo>
                  <a:close/>
                </a:path>
                <a:path w="2941320" h="372110">
                  <a:moveTo>
                    <a:pt x="1303020" y="97536"/>
                  </a:moveTo>
                  <a:lnTo>
                    <a:pt x="1170432" y="97536"/>
                  </a:lnTo>
                  <a:lnTo>
                    <a:pt x="1170432" y="371856"/>
                  </a:lnTo>
                  <a:lnTo>
                    <a:pt x="1303020" y="371856"/>
                  </a:lnTo>
                  <a:lnTo>
                    <a:pt x="1303020" y="97536"/>
                  </a:lnTo>
                  <a:close/>
                </a:path>
                <a:path w="2941320" h="372110">
                  <a:moveTo>
                    <a:pt x="1537716" y="38100"/>
                  </a:moveTo>
                  <a:lnTo>
                    <a:pt x="1405128" y="38100"/>
                  </a:lnTo>
                  <a:lnTo>
                    <a:pt x="1405128" y="371856"/>
                  </a:lnTo>
                  <a:lnTo>
                    <a:pt x="1537716" y="371856"/>
                  </a:lnTo>
                  <a:lnTo>
                    <a:pt x="1537716" y="38100"/>
                  </a:lnTo>
                  <a:close/>
                </a:path>
                <a:path w="2941320" h="372110">
                  <a:moveTo>
                    <a:pt x="1770888" y="294132"/>
                  </a:moveTo>
                  <a:lnTo>
                    <a:pt x="1638300" y="294132"/>
                  </a:lnTo>
                  <a:lnTo>
                    <a:pt x="1638300" y="371856"/>
                  </a:lnTo>
                  <a:lnTo>
                    <a:pt x="1770888" y="371856"/>
                  </a:lnTo>
                  <a:lnTo>
                    <a:pt x="1770888" y="294132"/>
                  </a:lnTo>
                  <a:close/>
                </a:path>
                <a:path w="2941320" h="372110">
                  <a:moveTo>
                    <a:pt x="2005584" y="196596"/>
                  </a:moveTo>
                  <a:lnTo>
                    <a:pt x="1872996" y="196596"/>
                  </a:lnTo>
                  <a:lnTo>
                    <a:pt x="1872996" y="371856"/>
                  </a:lnTo>
                  <a:lnTo>
                    <a:pt x="2005584" y="371856"/>
                  </a:lnTo>
                  <a:lnTo>
                    <a:pt x="2005584" y="196596"/>
                  </a:lnTo>
                  <a:close/>
                </a:path>
                <a:path w="2941320" h="372110">
                  <a:moveTo>
                    <a:pt x="2238756" y="137160"/>
                  </a:moveTo>
                  <a:lnTo>
                    <a:pt x="2107692" y="137160"/>
                  </a:lnTo>
                  <a:lnTo>
                    <a:pt x="2107692" y="371856"/>
                  </a:lnTo>
                  <a:lnTo>
                    <a:pt x="2238756" y="371856"/>
                  </a:lnTo>
                  <a:lnTo>
                    <a:pt x="2238756" y="137160"/>
                  </a:lnTo>
                  <a:close/>
                </a:path>
                <a:path w="2941320" h="372110">
                  <a:moveTo>
                    <a:pt x="2473452" y="176784"/>
                  </a:moveTo>
                  <a:lnTo>
                    <a:pt x="2340864" y="176784"/>
                  </a:lnTo>
                  <a:lnTo>
                    <a:pt x="2340864" y="371856"/>
                  </a:lnTo>
                  <a:lnTo>
                    <a:pt x="2473452" y="371856"/>
                  </a:lnTo>
                  <a:lnTo>
                    <a:pt x="2473452" y="176784"/>
                  </a:lnTo>
                  <a:close/>
                </a:path>
                <a:path w="2941320" h="372110">
                  <a:moveTo>
                    <a:pt x="2708148" y="234696"/>
                  </a:moveTo>
                  <a:lnTo>
                    <a:pt x="2575560" y="234696"/>
                  </a:lnTo>
                  <a:lnTo>
                    <a:pt x="2575560" y="371856"/>
                  </a:lnTo>
                  <a:lnTo>
                    <a:pt x="2708148" y="371856"/>
                  </a:lnTo>
                  <a:lnTo>
                    <a:pt x="2708148" y="234696"/>
                  </a:lnTo>
                  <a:close/>
                </a:path>
                <a:path w="2941320" h="372110">
                  <a:moveTo>
                    <a:pt x="2941320" y="97536"/>
                  </a:moveTo>
                  <a:lnTo>
                    <a:pt x="2810256" y="97536"/>
                  </a:lnTo>
                  <a:lnTo>
                    <a:pt x="2810256" y="371856"/>
                  </a:lnTo>
                  <a:lnTo>
                    <a:pt x="2941320" y="371856"/>
                  </a:lnTo>
                  <a:lnTo>
                    <a:pt x="2941320" y="97536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646176" y="5573267"/>
              <a:ext cx="2941320" cy="372110"/>
            </a:xfrm>
            <a:custGeom>
              <a:avLst/>
              <a:gdLst/>
              <a:ahLst/>
              <a:cxnLst/>
              <a:rect l="l" t="t" r="r" b="b"/>
              <a:pathLst>
                <a:path w="2941320" h="372110">
                  <a:moveTo>
                    <a:pt x="0" y="313943"/>
                  </a:moveTo>
                  <a:lnTo>
                    <a:pt x="132587" y="313943"/>
                  </a:lnTo>
                  <a:lnTo>
                    <a:pt x="132587" y="371855"/>
                  </a:lnTo>
                  <a:lnTo>
                    <a:pt x="0" y="371855"/>
                  </a:lnTo>
                  <a:lnTo>
                    <a:pt x="0" y="313943"/>
                  </a:lnTo>
                  <a:close/>
                </a:path>
                <a:path w="2941320" h="372110">
                  <a:moveTo>
                    <a:pt x="467867" y="97535"/>
                  </a:moveTo>
                  <a:lnTo>
                    <a:pt x="600455" y="97535"/>
                  </a:lnTo>
                  <a:lnTo>
                    <a:pt x="600455" y="371855"/>
                  </a:lnTo>
                  <a:lnTo>
                    <a:pt x="467867" y="371855"/>
                  </a:lnTo>
                  <a:lnTo>
                    <a:pt x="467867" y="97535"/>
                  </a:lnTo>
                  <a:close/>
                </a:path>
                <a:path w="2941320" h="372110">
                  <a:moveTo>
                    <a:pt x="702564" y="137159"/>
                  </a:moveTo>
                  <a:lnTo>
                    <a:pt x="835151" y="137159"/>
                  </a:lnTo>
                  <a:lnTo>
                    <a:pt x="835151" y="371855"/>
                  </a:lnTo>
                  <a:lnTo>
                    <a:pt x="702564" y="371855"/>
                  </a:lnTo>
                  <a:lnTo>
                    <a:pt x="702564" y="137159"/>
                  </a:lnTo>
                  <a:close/>
                </a:path>
                <a:path w="2941320" h="372110">
                  <a:moveTo>
                    <a:pt x="937260" y="0"/>
                  </a:moveTo>
                  <a:lnTo>
                    <a:pt x="1068324" y="0"/>
                  </a:lnTo>
                  <a:lnTo>
                    <a:pt x="1068324" y="371855"/>
                  </a:lnTo>
                  <a:lnTo>
                    <a:pt x="937260" y="371855"/>
                  </a:lnTo>
                  <a:lnTo>
                    <a:pt x="937260" y="0"/>
                  </a:lnTo>
                  <a:close/>
                </a:path>
                <a:path w="2941320" h="372110">
                  <a:moveTo>
                    <a:pt x="1170432" y="97535"/>
                  </a:moveTo>
                  <a:lnTo>
                    <a:pt x="1303020" y="97535"/>
                  </a:lnTo>
                  <a:lnTo>
                    <a:pt x="1303020" y="371855"/>
                  </a:lnTo>
                  <a:lnTo>
                    <a:pt x="1170432" y="371855"/>
                  </a:lnTo>
                  <a:lnTo>
                    <a:pt x="1170432" y="97535"/>
                  </a:lnTo>
                  <a:close/>
                </a:path>
                <a:path w="2941320" h="372110">
                  <a:moveTo>
                    <a:pt x="1405128" y="38099"/>
                  </a:moveTo>
                  <a:lnTo>
                    <a:pt x="1537716" y="38099"/>
                  </a:lnTo>
                  <a:lnTo>
                    <a:pt x="1537716" y="371855"/>
                  </a:lnTo>
                  <a:lnTo>
                    <a:pt x="1405128" y="371855"/>
                  </a:lnTo>
                  <a:lnTo>
                    <a:pt x="1405128" y="38099"/>
                  </a:lnTo>
                  <a:close/>
                </a:path>
                <a:path w="2941320" h="372110">
                  <a:moveTo>
                    <a:pt x="1638300" y="294131"/>
                  </a:moveTo>
                  <a:lnTo>
                    <a:pt x="1770888" y="294131"/>
                  </a:lnTo>
                  <a:lnTo>
                    <a:pt x="1770888" y="371855"/>
                  </a:lnTo>
                  <a:lnTo>
                    <a:pt x="1638300" y="371855"/>
                  </a:lnTo>
                  <a:lnTo>
                    <a:pt x="1638300" y="294131"/>
                  </a:lnTo>
                  <a:close/>
                </a:path>
                <a:path w="2941320" h="372110">
                  <a:moveTo>
                    <a:pt x="1872996" y="196595"/>
                  </a:moveTo>
                  <a:lnTo>
                    <a:pt x="2005584" y="196595"/>
                  </a:lnTo>
                  <a:lnTo>
                    <a:pt x="2005584" y="371855"/>
                  </a:lnTo>
                  <a:lnTo>
                    <a:pt x="1872996" y="371855"/>
                  </a:lnTo>
                  <a:lnTo>
                    <a:pt x="1872996" y="196595"/>
                  </a:lnTo>
                  <a:close/>
                </a:path>
                <a:path w="2941320" h="372110">
                  <a:moveTo>
                    <a:pt x="2107692" y="137159"/>
                  </a:moveTo>
                  <a:lnTo>
                    <a:pt x="2238756" y="137159"/>
                  </a:lnTo>
                  <a:lnTo>
                    <a:pt x="2238756" y="371855"/>
                  </a:lnTo>
                  <a:lnTo>
                    <a:pt x="2107692" y="371855"/>
                  </a:lnTo>
                  <a:lnTo>
                    <a:pt x="2107692" y="137159"/>
                  </a:lnTo>
                  <a:close/>
                </a:path>
                <a:path w="2941320" h="372110">
                  <a:moveTo>
                    <a:pt x="2340864" y="176783"/>
                  </a:moveTo>
                  <a:lnTo>
                    <a:pt x="2473452" y="176783"/>
                  </a:lnTo>
                  <a:lnTo>
                    <a:pt x="2473452" y="371855"/>
                  </a:lnTo>
                  <a:lnTo>
                    <a:pt x="2340864" y="371855"/>
                  </a:lnTo>
                  <a:lnTo>
                    <a:pt x="2340864" y="176783"/>
                  </a:lnTo>
                  <a:close/>
                </a:path>
                <a:path w="2941320" h="372110">
                  <a:moveTo>
                    <a:pt x="2575560" y="234695"/>
                  </a:moveTo>
                  <a:lnTo>
                    <a:pt x="2708148" y="234695"/>
                  </a:lnTo>
                  <a:lnTo>
                    <a:pt x="2708148" y="371855"/>
                  </a:lnTo>
                  <a:lnTo>
                    <a:pt x="2575560" y="371855"/>
                  </a:lnTo>
                  <a:lnTo>
                    <a:pt x="2575560" y="234695"/>
                  </a:lnTo>
                  <a:close/>
                </a:path>
                <a:path w="2941320" h="372110">
                  <a:moveTo>
                    <a:pt x="2810256" y="97535"/>
                  </a:moveTo>
                  <a:lnTo>
                    <a:pt x="2941320" y="97535"/>
                  </a:lnTo>
                  <a:lnTo>
                    <a:pt x="2941320" y="371855"/>
                  </a:lnTo>
                  <a:lnTo>
                    <a:pt x="2810256" y="371855"/>
                  </a:lnTo>
                  <a:lnTo>
                    <a:pt x="2810256" y="97535"/>
                  </a:lnTo>
                  <a:close/>
                </a:path>
              </a:pathLst>
            </a:custGeom>
            <a:ln w="1270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713232" y="5887211"/>
              <a:ext cx="2809240" cy="0"/>
            </a:xfrm>
            <a:custGeom>
              <a:avLst/>
              <a:gdLst/>
              <a:ahLst/>
              <a:cxnLst/>
              <a:rect l="l" t="t" r="r" b="b"/>
              <a:pathLst>
                <a:path w="2809240">
                  <a:moveTo>
                    <a:pt x="0" y="0"/>
                  </a:moveTo>
                  <a:lnTo>
                    <a:pt x="0" y="0"/>
                  </a:lnTo>
                  <a:lnTo>
                    <a:pt x="2574035" y="0"/>
                  </a:lnTo>
                  <a:lnTo>
                    <a:pt x="2808732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6" name="object 46"/>
          <p:cNvGrpSpPr/>
          <p:nvPr/>
        </p:nvGrpSpPr>
        <p:grpSpPr>
          <a:xfrm>
            <a:off x="1001013" y="5313934"/>
            <a:ext cx="256540" cy="80010"/>
            <a:chOff x="1001013" y="5313934"/>
            <a:chExt cx="256540" cy="80010"/>
          </a:xfrm>
        </p:grpSpPr>
        <p:sp>
          <p:nvSpPr>
            <p:cNvPr id="47" name="object 47"/>
            <p:cNvSpPr/>
            <p:nvPr/>
          </p:nvSpPr>
          <p:spPr>
            <a:xfrm>
              <a:off x="1007363" y="5320284"/>
              <a:ext cx="243840" cy="67310"/>
            </a:xfrm>
            <a:custGeom>
              <a:avLst/>
              <a:gdLst/>
              <a:ahLst/>
              <a:cxnLst/>
              <a:rect l="l" t="t" r="r" b="b"/>
              <a:pathLst>
                <a:path w="243840" h="67310">
                  <a:moveTo>
                    <a:pt x="243840" y="0"/>
                  </a:moveTo>
                  <a:lnTo>
                    <a:pt x="0" y="0"/>
                  </a:lnTo>
                  <a:lnTo>
                    <a:pt x="0" y="67055"/>
                  </a:lnTo>
                  <a:lnTo>
                    <a:pt x="243840" y="67055"/>
                  </a:lnTo>
                  <a:lnTo>
                    <a:pt x="243840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1007363" y="5320284"/>
              <a:ext cx="243840" cy="67310"/>
            </a:xfrm>
            <a:custGeom>
              <a:avLst/>
              <a:gdLst/>
              <a:ahLst/>
              <a:cxnLst/>
              <a:rect l="l" t="t" r="r" b="b"/>
              <a:pathLst>
                <a:path w="243840" h="67310">
                  <a:moveTo>
                    <a:pt x="0" y="67055"/>
                  </a:moveTo>
                  <a:lnTo>
                    <a:pt x="243840" y="67055"/>
                  </a:lnTo>
                  <a:lnTo>
                    <a:pt x="243840" y="0"/>
                  </a:lnTo>
                  <a:lnTo>
                    <a:pt x="0" y="0"/>
                  </a:lnTo>
                  <a:lnTo>
                    <a:pt x="0" y="67055"/>
                  </a:lnTo>
                  <a:close/>
                </a:path>
              </a:pathLst>
            </a:custGeom>
            <a:ln w="1270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9" name="object 49"/>
          <p:cNvSpPr/>
          <p:nvPr/>
        </p:nvSpPr>
        <p:spPr>
          <a:xfrm>
            <a:off x="2651760" y="5353811"/>
            <a:ext cx="243840" cy="0"/>
          </a:xfrm>
          <a:custGeom>
            <a:avLst/>
            <a:gdLst/>
            <a:ahLst/>
            <a:cxnLst/>
            <a:rect l="l" t="t" r="r" b="b"/>
            <a:pathLst>
              <a:path w="243839">
                <a:moveTo>
                  <a:pt x="0" y="0"/>
                </a:moveTo>
                <a:lnTo>
                  <a:pt x="243839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0" name="object 50"/>
          <p:cNvGrpSpPr/>
          <p:nvPr/>
        </p:nvGrpSpPr>
        <p:grpSpPr>
          <a:xfrm>
            <a:off x="507491" y="2132076"/>
            <a:ext cx="431800" cy="723900"/>
            <a:chOff x="507491" y="2132076"/>
            <a:chExt cx="431800" cy="723900"/>
          </a:xfrm>
        </p:grpSpPr>
        <p:pic>
          <p:nvPicPr>
            <p:cNvPr id="51" name="object 5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7491" y="2132076"/>
              <a:ext cx="400811" cy="723900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47699" y="2156460"/>
              <a:ext cx="291084" cy="594360"/>
            </a:xfrm>
            <a:prstGeom prst="rect">
              <a:avLst/>
            </a:prstGeom>
          </p:spPr>
        </p:pic>
      </p:grpSp>
      <p:grpSp>
        <p:nvGrpSpPr>
          <p:cNvPr id="53" name="object 53"/>
          <p:cNvGrpSpPr/>
          <p:nvPr/>
        </p:nvGrpSpPr>
        <p:grpSpPr>
          <a:xfrm>
            <a:off x="6981443" y="2919983"/>
            <a:ext cx="472440" cy="810895"/>
            <a:chOff x="6981443" y="2919983"/>
            <a:chExt cx="472440" cy="810895"/>
          </a:xfrm>
        </p:grpSpPr>
        <p:pic>
          <p:nvPicPr>
            <p:cNvPr id="54" name="object 5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81443" y="2921507"/>
              <a:ext cx="448055" cy="809244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088123" y="2919983"/>
              <a:ext cx="365759" cy="749807"/>
            </a:xfrm>
            <a:prstGeom prst="rect">
              <a:avLst/>
            </a:prstGeom>
          </p:spPr>
        </p:pic>
      </p:grpSp>
      <p:grpSp>
        <p:nvGrpSpPr>
          <p:cNvPr id="56" name="object 56"/>
          <p:cNvGrpSpPr/>
          <p:nvPr/>
        </p:nvGrpSpPr>
        <p:grpSpPr>
          <a:xfrm>
            <a:off x="423672" y="3669791"/>
            <a:ext cx="515620" cy="809625"/>
            <a:chOff x="423672" y="3669791"/>
            <a:chExt cx="515620" cy="809625"/>
          </a:xfrm>
        </p:grpSpPr>
        <p:pic>
          <p:nvPicPr>
            <p:cNvPr id="57" name="object 5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3672" y="3669791"/>
              <a:ext cx="448056" cy="809244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47700" y="3713987"/>
              <a:ext cx="291084" cy="594360"/>
            </a:xfrm>
            <a:prstGeom prst="rect">
              <a:avLst/>
            </a:prstGeom>
          </p:spPr>
        </p:pic>
      </p:grpSp>
      <p:graphicFrame>
        <p:nvGraphicFramePr>
          <p:cNvPr id="59" name="object 59"/>
          <p:cNvGraphicFramePr>
            <a:graphicFrameLocks noGrp="1"/>
          </p:cNvGraphicFramePr>
          <p:nvPr/>
        </p:nvGraphicFramePr>
        <p:xfrm>
          <a:off x="246697" y="1299781"/>
          <a:ext cx="8806180" cy="50927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6410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3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90645">
                <a:tc gridSpan="2">
                  <a:txBody>
                    <a:bodyPr/>
                    <a:lstStyle/>
                    <a:p>
                      <a:pPr marL="143510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1100" b="1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HUMAN</a:t>
                      </a:r>
                      <a:r>
                        <a:rPr sz="1100" b="1" spc="-15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100" b="1" spc="-1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RESOURCES</a:t>
                      </a:r>
                      <a:r>
                        <a:rPr sz="1100" b="1" spc="-35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100" b="1" spc="-1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DASHBOARD</a:t>
                      </a:r>
                      <a:endParaRPr sz="1100">
                        <a:latin typeface="Arial"/>
                        <a:cs typeface="Arial"/>
                      </a:endParaRPr>
                    </a:p>
                    <a:p>
                      <a:pPr marL="143510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sz="900" b="1" spc="-10" dirty="0">
                          <a:solidFill>
                            <a:srgbClr val="003399"/>
                          </a:solidFill>
                          <a:latin typeface="Arial"/>
                          <a:cs typeface="Arial"/>
                        </a:rPr>
                        <a:t>Recruitment</a:t>
                      </a:r>
                      <a:endParaRPr sz="900">
                        <a:latin typeface="Arial"/>
                        <a:cs typeface="Arial"/>
                      </a:endParaRPr>
                    </a:p>
                    <a:p>
                      <a:pPr marL="409575">
                        <a:lnSpc>
                          <a:spcPct val="100000"/>
                        </a:lnSpc>
                        <a:spcBef>
                          <a:spcPts val="1010"/>
                        </a:spcBef>
                        <a:tabLst>
                          <a:tab pos="3802379" algn="l"/>
                          <a:tab pos="5177155" algn="l"/>
                        </a:tabLst>
                      </a:pPr>
                      <a:r>
                        <a:rPr sz="900" b="1" dirty="0">
                          <a:latin typeface="Trebuchet MS"/>
                          <a:cs typeface="Trebuchet MS"/>
                        </a:rPr>
                        <a:t>#</a:t>
                      </a:r>
                      <a:r>
                        <a:rPr sz="900" b="1" spc="4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00" b="1" dirty="0">
                          <a:latin typeface="Trebuchet MS"/>
                          <a:cs typeface="Trebuchet MS"/>
                        </a:rPr>
                        <a:t>Employment</a:t>
                      </a:r>
                      <a:r>
                        <a:rPr sz="900" b="1" spc="4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00" b="1" dirty="0">
                          <a:latin typeface="Trebuchet MS"/>
                          <a:cs typeface="Trebuchet MS"/>
                        </a:rPr>
                        <a:t>brand</a:t>
                      </a:r>
                      <a:r>
                        <a:rPr sz="900" b="1" spc="5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00" b="1" spc="-10" dirty="0">
                          <a:latin typeface="Trebuchet MS"/>
                          <a:cs typeface="Trebuchet MS"/>
                        </a:rPr>
                        <a:t>strength</a:t>
                      </a:r>
                      <a:r>
                        <a:rPr sz="900" b="1" dirty="0">
                          <a:latin typeface="Trebuchet MS"/>
                          <a:cs typeface="Trebuchet MS"/>
                        </a:rPr>
                        <a:t>	</a:t>
                      </a:r>
                      <a:r>
                        <a:rPr sz="1500" b="1" baseline="-38888" dirty="0">
                          <a:latin typeface="Trebuchet MS"/>
                          <a:cs typeface="Trebuchet MS"/>
                        </a:rPr>
                        <a:t>%</a:t>
                      </a:r>
                      <a:r>
                        <a:rPr sz="1500" b="1" spc="-15" baseline="-38888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500" b="1" baseline="-38888" dirty="0">
                          <a:latin typeface="Trebuchet MS"/>
                          <a:cs typeface="Trebuchet MS"/>
                        </a:rPr>
                        <a:t>Staffing </a:t>
                      </a:r>
                      <a:r>
                        <a:rPr sz="1500" b="1" spc="-30" baseline="-38888" dirty="0">
                          <a:latin typeface="Trebuchet MS"/>
                          <a:cs typeface="Trebuchet MS"/>
                        </a:rPr>
                        <a:t>rate</a:t>
                      </a:r>
                      <a:r>
                        <a:rPr sz="1500" b="1" baseline="-38888" dirty="0">
                          <a:latin typeface="Trebuchet MS"/>
                          <a:cs typeface="Trebuchet MS"/>
                        </a:rPr>
                        <a:t>	</a:t>
                      </a:r>
                      <a:r>
                        <a:rPr sz="1275" spc="-15" baseline="-42483" dirty="0">
                          <a:latin typeface="Trebuchet MS"/>
                          <a:cs typeface="Trebuchet MS"/>
                        </a:rPr>
                        <a:t>Target</a:t>
                      </a:r>
                      <a:endParaRPr sz="1275" baseline="-42483">
                        <a:latin typeface="Trebuchet MS"/>
                        <a:cs typeface="Trebuchet MS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marL="253365">
                        <a:lnSpc>
                          <a:spcPts val="1185"/>
                        </a:lnSpc>
                        <a:tabLst>
                          <a:tab pos="1987550" algn="l"/>
                          <a:tab pos="2720975" algn="l"/>
                          <a:tab pos="3279140" algn="l"/>
                          <a:tab pos="4674235" algn="l"/>
                          <a:tab pos="7218045" algn="l"/>
                        </a:tabLst>
                      </a:pPr>
                      <a:r>
                        <a:rPr sz="1500" baseline="19444" dirty="0">
                          <a:latin typeface="Trebuchet MS"/>
                          <a:cs typeface="Trebuchet MS"/>
                        </a:rPr>
                        <a:t>Q4</a:t>
                      </a:r>
                      <a:r>
                        <a:rPr sz="1500" spc="419" baseline="19444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500" spc="-37" baseline="19444" dirty="0">
                          <a:latin typeface="Trebuchet MS"/>
                          <a:cs typeface="Trebuchet MS"/>
                        </a:rPr>
                        <a:t>11</a:t>
                      </a:r>
                      <a:r>
                        <a:rPr sz="1500" baseline="19444" dirty="0">
                          <a:latin typeface="Trebuchet MS"/>
                          <a:cs typeface="Trebuchet MS"/>
                        </a:rPr>
                        <a:t>	</a:t>
                      </a:r>
                      <a:r>
                        <a:rPr sz="1500" spc="-37" baseline="16666" dirty="0">
                          <a:latin typeface="Trebuchet MS"/>
                          <a:cs typeface="Trebuchet MS"/>
                        </a:rPr>
                        <a:t>87</a:t>
                      </a:r>
                      <a:r>
                        <a:rPr sz="1500" baseline="16666" dirty="0">
                          <a:latin typeface="Trebuchet MS"/>
                          <a:cs typeface="Trebuchet MS"/>
                        </a:rPr>
                        <a:t>	</a:t>
                      </a:r>
                      <a:r>
                        <a:rPr sz="1500" spc="-37" baseline="-13888" dirty="0">
                          <a:latin typeface="Trebuchet MS"/>
                          <a:cs typeface="Trebuchet MS"/>
                        </a:rPr>
                        <a:t>99%</a:t>
                      </a:r>
                      <a:r>
                        <a:rPr sz="1500" baseline="-13888" dirty="0">
                          <a:latin typeface="Trebuchet MS"/>
                          <a:cs typeface="Trebuchet MS"/>
                        </a:rPr>
                        <a:t>	</a:t>
                      </a:r>
                      <a:r>
                        <a:rPr sz="1500" spc="-37" baseline="-30555" dirty="0">
                          <a:latin typeface="Trebuchet MS"/>
                          <a:cs typeface="Trebuchet MS"/>
                        </a:rPr>
                        <a:t>89%</a:t>
                      </a:r>
                      <a:r>
                        <a:rPr sz="1500" baseline="-30555" dirty="0">
                          <a:latin typeface="Trebuchet MS"/>
                          <a:cs typeface="Trebuchet MS"/>
                        </a:rPr>
                        <a:t>	</a:t>
                      </a:r>
                      <a:r>
                        <a:rPr sz="1500" spc="-37" baseline="-33333" dirty="0">
                          <a:latin typeface="Trebuchet MS"/>
                          <a:cs typeface="Trebuchet MS"/>
                        </a:rPr>
                        <a:t>88%</a:t>
                      </a:r>
                      <a:r>
                        <a:rPr sz="1500" baseline="-33333" dirty="0">
                          <a:latin typeface="Trebuchet MS"/>
                          <a:cs typeface="Trebuchet MS"/>
                        </a:rPr>
                        <a:t>	</a:t>
                      </a:r>
                      <a:r>
                        <a:rPr sz="1000" b="1" dirty="0">
                          <a:latin typeface="Trebuchet MS"/>
                          <a:cs typeface="Trebuchet MS"/>
                        </a:rPr>
                        <a:t>#</a:t>
                      </a:r>
                      <a:r>
                        <a:rPr sz="1000" b="1" spc="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000" b="1" dirty="0">
                          <a:latin typeface="Trebuchet MS"/>
                          <a:cs typeface="Trebuchet MS"/>
                        </a:rPr>
                        <a:t>Average</a:t>
                      </a:r>
                      <a:r>
                        <a:rPr sz="1000" b="1" spc="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000" b="1" dirty="0">
                          <a:latin typeface="Trebuchet MS"/>
                          <a:cs typeface="Trebuchet MS"/>
                        </a:rPr>
                        <a:t>time</a:t>
                      </a:r>
                      <a:r>
                        <a:rPr sz="1000" b="1" spc="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000" b="1" spc="-25" dirty="0">
                          <a:latin typeface="Trebuchet MS"/>
                          <a:cs typeface="Trebuchet MS"/>
                        </a:rPr>
                        <a:t>to</a:t>
                      </a:r>
                      <a:endParaRPr sz="1000">
                        <a:latin typeface="Trebuchet MS"/>
                        <a:cs typeface="Trebuchet MS"/>
                      </a:endParaRPr>
                    </a:p>
                    <a:p>
                      <a:pPr marL="253365">
                        <a:lnSpc>
                          <a:spcPts val="815"/>
                        </a:lnSpc>
                        <a:tabLst>
                          <a:tab pos="1702435" algn="l"/>
                          <a:tab pos="3000375" algn="l"/>
                          <a:tab pos="3557904" algn="l"/>
                          <a:tab pos="4953635" algn="l"/>
                          <a:tab pos="5511800" algn="l"/>
                          <a:tab pos="6069965" algn="l"/>
                          <a:tab pos="7218045" algn="l"/>
                        </a:tabLst>
                      </a:pPr>
                      <a:r>
                        <a:rPr sz="1500" baseline="30555" dirty="0">
                          <a:latin typeface="Trebuchet MS"/>
                          <a:cs typeface="Trebuchet MS"/>
                        </a:rPr>
                        <a:t>Q3</a:t>
                      </a:r>
                      <a:r>
                        <a:rPr sz="1500" spc="419" baseline="3055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500" spc="-37" baseline="30555" dirty="0">
                          <a:latin typeface="Trebuchet MS"/>
                          <a:cs typeface="Trebuchet MS"/>
                        </a:rPr>
                        <a:t>11</a:t>
                      </a:r>
                      <a:r>
                        <a:rPr sz="1500" baseline="30555" dirty="0">
                          <a:latin typeface="Trebuchet MS"/>
                          <a:cs typeface="Trebuchet MS"/>
                        </a:rPr>
                        <a:t>	</a:t>
                      </a:r>
                      <a:r>
                        <a:rPr sz="1500" spc="-37" baseline="27777" dirty="0">
                          <a:latin typeface="Trebuchet MS"/>
                          <a:cs typeface="Trebuchet MS"/>
                        </a:rPr>
                        <a:t>66</a:t>
                      </a:r>
                      <a:r>
                        <a:rPr sz="1500" baseline="27777" dirty="0">
                          <a:latin typeface="Trebuchet MS"/>
                          <a:cs typeface="Trebuchet MS"/>
                        </a:rPr>
                        <a:t>	</a:t>
                      </a:r>
                      <a:r>
                        <a:rPr sz="1500" spc="-37" baseline="22222" dirty="0">
                          <a:latin typeface="Trebuchet MS"/>
                          <a:cs typeface="Trebuchet MS"/>
                        </a:rPr>
                        <a:t>82%</a:t>
                      </a:r>
                      <a:r>
                        <a:rPr sz="1500" baseline="22222" dirty="0">
                          <a:latin typeface="Trebuchet MS"/>
                          <a:cs typeface="Trebuchet MS"/>
                        </a:rPr>
                        <a:t>	</a:t>
                      </a:r>
                      <a:r>
                        <a:rPr sz="1500" baseline="-5555" dirty="0">
                          <a:latin typeface="Trebuchet MS"/>
                          <a:cs typeface="Trebuchet MS"/>
                        </a:rPr>
                        <a:t>66%</a:t>
                      </a:r>
                      <a:r>
                        <a:rPr sz="1500" spc="345" baseline="-555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500" baseline="8333" dirty="0">
                          <a:latin typeface="Trebuchet MS"/>
                          <a:cs typeface="Trebuchet MS"/>
                        </a:rPr>
                        <a:t>74%</a:t>
                      </a:r>
                      <a:r>
                        <a:rPr sz="1500" spc="345" baseline="8333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500" baseline="27777" dirty="0">
                          <a:latin typeface="Trebuchet MS"/>
                          <a:cs typeface="Trebuchet MS"/>
                        </a:rPr>
                        <a:t>86%</a:t>
                      </a:r>
                      <a:r>
                        <a:rPr sz="1500" spc="352" baseline="27777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500" spc="-37" baseline="19444" dirty="0">
                          <a:latin typeface="Trebuchet MS"/>
                          <a:cs typeface="Trebuchet MS"/>
                        </a:rPr>
                        <a:t>80%</a:t>
                      </a:r>
                      <a:r>
                        <a:rPr sz="1500" baseline="19444" dirty="0">
                          <a:latin typeface="Trebuchet MS"/>
                          <a:cs typeface="Trebuchet MS"/>
                        </a:rPr>
                        <a:t>	</a:t>
                      </a:r>
                      <a:r>
                        <a:rPr sz="1500" spc="-37" baseline="11111" dirty="0">
                          <a:latin typeface="Trebuchet MS"/>
                          <a:cs typeface="Trebuchet MS"/>
                        </a:rPr>
                        <a:t>76%</a:t>
                      </a:r>
                      <a:r>
                        <a:rPr sz="1500" baseline="11111" dirty="0">
                          <a:latin typeface="Trebuchet MS"/>
                          <a:cs typeface="Trebuchet MS"/>
                        </a:rPr>
                        <a:t>	</a:t>
                      </a:r>
                      <a:r>
                        <a:rPr sz="1500" spc="-37" baseline="5555" dirty="0">
                          <a:latin typeface="Trebuchet MS"/>
                          <a:cs typeface="Trebuchet MS"/>
                        </a:rPr>
                        <a:t>72%</a:t>
                      </a:r>
                      <a:r>
                        <a:rPr sz="1500" baseline="5555" dirty="0">
                          <a:latin typeface="Trebuchet MS"/>
                          <a:cs typeface="Trebuchet MS"/>
                        </a:rPr>
                        <a:t>	</a:t>
                      </a:r>
                      <a:r>
                        <a:rPr sz="1500" spc="-37" baseline="-5555" dirty="0">
                          <a:latin typeface="Trebuchet MS"/>
                          <a:cs typeface="Trebuchet MS"/>
                        </a:rPr>
                        <a:t>67%</a:t>
                      </a:r>
                      <a:r>
                        <a:rPr sz="1500" baseline="-5555" dirty="0">
                          <a:latin typeface="Trebuchet MS"/>
                          <a:cs typeface="Trebuchet MS"/>
                        </a:rPr>
                        <a:t>	</a:t>
                      </a:r>
                      <a:r>
                        <a:rPr sz="1000" b="1" spc="-10" dirty="0">
                          <a:latin typeface="Trebuchet MS"/>
                          <a:cs typeface="Trebuchet MS"/>
                        </a:rPr>
                        <a:t>promotion</a:t>
                      </a:r>
                      <a:endParaRPr sz="1000">
                        <a:latin typeface="Trebuchet MS"/>
                        <a:cs typeface="Trebuchet MS"/>
                      </a:endParaRPr>
                    </a:p>
                    <a:p>
                      <a:pPr marL="253365">
                        <a:lnSpc>
                          <a:spcPts val="720"/>
                        </a:lnSpc>
                        <a:tabLst>
                          <a:tab pos="1675130" algn="l"/>
                          <a:tab pos="5232400" algn="l"/>
                          <a:tab pos="5790565" algn="l"/>
                        </a:tabLst>
                      </a:pPr>
                      <a:r>
                        <a:rPr sz="1500" baseline="2777" dirty="0">
                          <a:latin typeface="Trebuchet MS"/>
                          <a:cs typeface="Trebuchet MS"/>
                        </a:rPr>
                        <a:t>Q2</a:t>
                      </a:r>
                      <a:r>
                        <a:rPr sz="1500" spc="419" baseline="2777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500" spc="-37" baseline="2777" dirty="0">
                          <a:latin typeface="Trebuchet MS"/>
                          <a:cs typeface="Trebuchet MS"/>
                        </a:rPr>
                        <a:t>11</a:t>
                      </a:r>
                      <a:r>
                        <a:rPr sz="1500" baseline="2777" dirty="0">
                          <a:latin typeface="Trebuchet MS"/>
                          <a:cs typeface="Trebuchet MS"/>
                        </a:rPr>
                        <a:t>	</a:t>
                      </a:r>
                      <a:r>
                        <a:rPr sz="1000" spc="-25" dirty="0">
                          <a:latin typeface="Trebuchet MS"/>
                          <a:cs typeface="Trebuchet MS"/>
                        </a:rPr>
                        <a:t>64</a:t>
                      </a:r>
                      <a:r>
                        <a:rPr sz="1000" dirty="0">
                          <a:latin typeface="Trebuchet MS"/>
                          <a:cs typeface="Trebuchet MS"/>
                        </a:rPr>
                        <a:t>	</a:t>
                      </a:r>
                      <a:r>
                        <a:rPr sz="1500" spc="-37" baseline="2777" dirty="0">
                          <a:latin typeface="Trebuchet MS"/>
                          <a:cs typeface="Trebuchet MS"/>
                        </a:rPr>
                        <a:t>56%</a:t>
                      </a:r>
                      <a:r>
                        <a:rPr sz="1500" baseline="2777" dirty="0">
                          <a:latin typeface="Trebuchet MS"/>
                          <a:cs typeface="Trebuchet MS"/>
                        </a:rPr>
                        <a:t>	</a:t>
                      </a:r>
                      <a:r>
                        <a:rPr sz="1500" spc="-37" baseline="2777" dirty="0">
                          <a:latin typeface="Trebuchet MS"/>
                          <a:cs typeface="Trebuchet MS"/>
                        </a:rPr>
                        <a:t>56%</a:t>
                      </a:r>
                      <a:endParaRPr sz="1500" baseline="2777">
                        <a:latin typeface="Trebuchet MS"/>
                        <a:cs typeface="Trebuchet MS"/>
                      </a:endParaRPr>
                    </a:p>
                    <a:p>
                      <a:pPr marL="253365">
                        <a:lnSpc>
                          <a:spcPts val="975"/>
                        </a:lnSpc>
                        <a:tabLst>
                          <a:tab pos="1906270" algn="l"/>
                        </a:tabLst>
                      </a:pPr>
                      <a:r>
                        <a:rPr sz="1500" baseline="2777" dirty="0">
                          <a:latin typeface="Trebuchet MS"/>
                          <a:cs typeface="Trebuchet MS"/>
                        </a:rPr>
                        <a:t>Q1</a:t>
                      </a:r>
                      <a:r>
                        <a:rPr sz="1500" spc="419" baseline="2777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500" spc="-37" baseline="2777" dirty="0">
                          <a:latin typeface="Trebuchet MS"/>
                          <a:cs typeface="Trebuchet MS"/>
                        </a:rPr>
                        <a:t>11</a:t>
                      </a:r>
                      <a:r>
                        <a:rPr sz="1500" baseline="2777" dirty="0">
                          <a:latin typeface="Trebuchet MS"/>
                          <a:cs typeface="Trebuchet MS"/>
                        </a:rPr>
                        <a:t>	</a:t>
                      </a:r>
                      <a:r>
                        <a:rPr sz="1000" spc="-25" dirty="0">
                          <a:latin typeface="Trebuchet MS"/>
                          <a:cs typeface="Trebuchet MS"/>
                        </a:rPr>
                        <a:t>81</a:t>
                      </a:r>
                      <a:endParaRPr sz="1000">
                        <a:latin typeface="Trebuchet MS"/>
                        <a:cs typeface="Trebuchet MS"/>
                      </a:endParaRPr>
                    </a:p>
                    <a:p>
                      <a:pPr marL="805180">
                        <a:lnSpc>
                          <a:spcPts val="975"/>
                        </a:lnSpc>
                      </a:pPr>
                      <a:r>
                        <a:rPr sz="1000" spc="-50" dirty="0">
                          <a:latin typeface="Trebuchet MS"/>
                          <a:cs typeface="Trebuchet MS"/>
                        </a:rPr>
                        <a:t>0</a:t>
                      </a:r>
                      <a:endParaRPr sz="1000">
                        <a:latin typeface="Trebuchet MS"/>
                        <a:cs typeface="Trebuchet MS"/>
                      </a:endParaRPr>
                    </a:p>
                    <a:p>
                      <a:pPr marL="805180">
                        <a:lnSpc>
                          <a:spcPts val="860"/>
                        </a:lnSpc>
                      </a:pPr>
                      <a:r>
                        <a:rPr sz="1000" spc="-50" dirty="0">
                          <a:latin typeface="Trebuchet MS"/>
                          <a:cs typeface="Trebuchet MS"/>
                        </a:rPr>
                        <a:t>0</a:t>
                      </a:r>
                      <a:endParaRPr sz="1000">
                        <a:latin typeface="Trebuchet MS"/>
                        <a:cs typeface="Trebuchet MS"/>
                      </a:endParaRPr>
                    </a:p>
                    <a:p>
                      <a:pPr marL="805180">
                        <a:lnSpc>
                          <a:spcPts val="1075"/>
                        </a:lnSpc>
                        <a:tabLst>
                          <a:tab pos="2710180" algn="l"/>
                          <a:tab pos="4159250" algn="l"/>
                          <a:tab pos="6741795" algn="l"/>
                          <a:tab pos="8164195" algn="l"/>
                        </a:tabLst>
                      </a:pPr>
                      <a:r>
                        <a:rPr sz="1500" spc="-75" baseline="-8333" dirty="0">
                          <a:latin typeface="Trebuchet MS"/>
                          <a:cs typeface="Trebuchet MS"/>
                        </a:rPr>
                        <a:t>0</a:t>
                      </a:r>
                      <a:r>
                        <a:rPr sz="1500" baseline="-8333" dirty="0">
                          <a:latin typeface="Trebuchet MS"/>
                          <a:cs typeface="Trebuchet MS"/>
                        </a:rPr>
                        <a:t>	</a:t>
                      </a:r>
                      <a:r>
                        <a:rPr sz="900" dirty="0">
                          <a:solidFill>
                            <a:srgbClr val="5F5F5F"/>
                          </a:solidFill>
                          <a:latin typeface="Trebuchet MS"/>
                          <a:cs typeface="Trebuchet MS"/>
                        </a:rPr>
                        <a:t>Nov</a:t>
                      </a:r>
                      <a:r>
                        <a:rPr sz="900" spc="260" dirty="0">
                          <a:solidFill>
                            <a:srgbClr val="5F5F5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00" dirty="0">
                          <a:solidFill>
                            <a:srgbClr val="5F5F5F"/>
                          </a:solidFill>
                          <a:latin typeface="Trebuchet MS"/>
                          <a:cs typeface="Trebuchet MS"/>
                        </a:rPr>
                        <a:t>Dec</a:t>
                      </a:r>
                      <a:r>
                        <a:rPr sz="900" spc="135" dirty="0">
                          <a:solidFill>
                            <a:srgbClr val="5F5F5F"/>
                          </a:solidFill>
                          <a:latin typeface="Trebuchet MS"/>
                          <a:cs typeface="Trebuchet MS"/>
                        </a:rPr>
                        <a:t>  </a:t>
                      </a:r>
                      <a:r>
                        <a:rPr sz="900" dirty="0">
                          <a:solidFill>
                            <a:srgbClr val="5F5F5F"/>
                          </a:solidFill>
                          <a:latin typeface="Trebuchet MS"/>
                          <a:cs typeface="Trebuchet MS"/>
                        </a:rPr>
                        <a:t>Jan</a:t>
                      </a:r>
                      <a:r>
                        <a:rPr sz="900" spc="135" dirty="0">
                          <a:solidFill>
                            <a:srgbClr val="5F5F5F"/>
                          </a:solidFill>
                          <a:latin typeface="Trebuchet MS"/>
                          <a:cs typeface="Trebuchet MS"/>
                        </a:rPr>
                        <a:t>  </a:t>
                      </a:r>
                      <a:r>
                        <a:rPr sz="900" dirty="0">
                          <a:solidFill>
                            <a:srgbClr val="5F5F5F"/>
                          </a:solidFill>
                          <a:latin typeface="Trebuchet MS"/>
                          <a:cs typeface="Trebuchet MS"/>
                        </a:rPr>
                        <a:t>Feb</a:t>
                      </a:r>
                      <a:r>
                        <a:rPr sz="900" spc="130" dirty="0">
                          <a:solidFill>
                            <a:srgbClr val="5F5F5F"/>
                          </a:solidFill>
                          <a:latin typeface="Trebuchet MS"/>
                          <a:cs typeface="Trebuchet MS"/>
                        </a:rPr>
                        <a:t>  </a:t>
                      </a:r>
                      <a:r>
                        <a:rPr sz="900" spc="-25" dirty="0">
                          <a:solidFill>
                            <a:srgbClr val="5F5F5F"/>
                          </a:solidFill>
                          <a:latin typeface="Trebuchet MS"/>
                          <a:cs typeface="Trebuchet MS"/>
                        </a:rPr>
                        <a:t>Mar</a:t>
                      </a:r>
                      <a:r>
                        <a:rPr sz="900" dirty="0">
                          <a:solidFill>
                            <a:srgbClr val="5F5F5F"/>
                          </a:solidFill>
                          <a:latin typeface="Trebuchet MS"/>
                          <a:cs typeface="Trebuchet MS"/>
                        </a:rPr>
                        <a:t>	Apr</a:t>
                      </a:r>
                      <a:r>
                        <a:rPr sz="900" spc="260" dirty="0">
                          <a:solidFill>
                            <a:srgbClr val="5F5F5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00" dirty="0">
                          <a:solidFill>
                            <a:srgbClr val="5F5F5F"/>
                          </a:solidFill>
                          <a:latin typeface="Trebuchet MS"/>
                          <a:cs typeface="Trebuchet MS"/>
                        </a:rPr>
                        <a:t>May</a:t>
                      </a:r>
                      <a:r>
                        <a:rPr sz="900" spc="140" dirty="0">
                          <a:solidFill>
                            <a:srgbClr val="5F5F5F"/>
                          </a:solidFill>
                          <a:latin typeface="Trebuchet MS"/>
                          <a:cs typeface="Trebuchet MS"/>
                        </a:rPr>
                        <a:t>  </a:t>
                      </a:r>
                      <a:r>
                        <a:rPr sz="900" dirty="0">
                          <a:solidFill>
                            <a:srgbClr val="5F5F5F"/>
                          </a:solidFill>
                          <a:latin typeface="Trebuchet MS"/>
                          <a:cs typeface="Trebuchet MS"/>
                        </a:rPr>
                        <a:t>Jun</a:t>
                      </a:r>
                      <a:r>
                        <a:rPr sz="900" spc="130" dirty="0">
                          <a:solidFill>
                            <a:srgbClr val="5F5F5F"/>
                          </a:solidFill>
                          <a:latin typeface="Trebuchet MS"/>
                          <a:cs typeface="Trebuchet MS"/>
                        </a:rPr>
                        <a:t>  </a:t>
                      </a:r>
                      <a:r>
                        <a:rPr sz="900" dirty="0">
                          <a:solidFill>
                            <a:srgbClr val="5F5F5F"/>
                          </a:solidFill>
                          <a:latin typeface="Trebuchet MS"/>
                          <a:cs typeface="Trebuchet MS"/>
                        </a:rPr>
                        <a:t>Jul</a:t>
                      </a:r>
                      <a:r>
                        <a:rPr sz="900" spc="125" dirty="0">
                          <a:solidFill>
                            <a:srgbClr val="5F5F5F"/>
                          </a:solidFill>
                          <a:latin typeface="Trebuchet MS"/>
                          <a:cs typeface="Trebuchet MS"/>
                        </a:rPr>
                        <a:t>  </a:t>
                      </a:r>
                      <a:r>
                        <a:rPr sz="900" dirty="0">
                          <a:solidFill>
                            <a:srgbClr val="5F5F5F"/>
                          </a:solidFill>
                          <a:latin typeface="Trebuchet MS"/>
                          <a:cs typeface="Trebuchet MS"/>
                        </a:rPr>
                        <a:t>Aug</a:t>
                      </a:r>
                      <a:r>
                        <a:rPr sz="900" spc="130" dirty="0">
                          <a:solidFill>
                            <a:srgbClr val="5F5F5F"/>
                          </a:solidFill>
                          <a:latin typeface="Trebuchet MS"/>
                          <a:cs typeface="Trebuchet MS"/>
                        </a:rPr>
                        <a:t>  </a:t>
                      </a:r>
                      <a:r>
                        <a:rPr sz="900" dirty="0">
                          <a:solidFill>
                            <a:srgbClr val="5F5F5F"/>
                          </a:solidFill>
                          <a:latin typeface="Trebuchet MS"/>
                          <a:cs typeface="Trebuchet MS"/>
                        </a:rPr>
                        <a:t>Sep</a:t>
                      </a:r>
                      <a:r>
                        <a:rPr sz="900" spc="130" dirty="0">
                          <a:solidFill>
                            <a:srgbClr val="5F5F5F"/>
                          </a:solidFill>
                          <a:latin typeface="Trebuchet MS"/>
                          <a:cs typeface="Trebuchet MS"/>
                        </a:rPr>
                        <a:t>  </a:t>
                      </a:r>
                      <a:r>
                        <a:rPr sz="900" dirty="0">
                          <a:solidFill>
                            <a:srgbClr val="5F5F5F"/>
                          </a:solidFill>
                          <a:latin typeface="Trebuchet MS"/>
                          <a:cs typeface="Trebuchet MS"/>
                        </a:rPr>
                        <a:t>Oct</a:t>
                      </a:r>
                      <a:r>
                        <a:rPr sz="900" spc="145" dirty="0">
                          <a:solidFill>
                            <a:srgbClr val="5F5F5F"/>
                          </a:solidFill>
                          <a:latin typeface="Trebuchet MS"/>
                          <a:cs typeface="Trebuchet MS"/>
                        </a:rPr>
                        <a:t>  </a:t>
                      </a:r>
                      <a:r>
                        <a:rPr sz="900" spc="-25" dirty="0">
                          <a:solidFill>
                            <a:srgbClr val="5F5F5F"/>
                          </a:solidFill>
                          <a:latin typeface="Trebuchet MS"/>
                          <a:cs typeface="Trebuchet MS"/>
                        </a:rPr>
                        <a:t>Nov</a:t>
                      </a:r>
                      <a:r>
                        <a:rPr sz="900" dirty="0">
                          <a:solidFill>
                            <a:srgbClr val="5F5F5F"/>
                          </a:solidFill>
                          <a:latin typeface="Trebuchet MS"/>
                          <a:cs typeface="Trebuchet MS"/>
                        </a:rPr>
                        <a:t>	</a:t>
                      </a:r>
                      <a:r>
                        <a:rPr sz="1650" baseline="-30303" dirty="0">
                          <a:latin typeface="Trebuchet MS"/>
                          <a:cs typeface="Trebuchet MS"/>
                        </a:rPr>
                        <a:t>Q4</a:t>
                      </a:r>
                      <a:r>
                        <a:rPr sz="1650" spc="465" baseline="-30303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650" spc="-37" baseline="-30303" dirty="0">
                          <a:latin typeface="Trebuchet MS"/>
                          <a:cs typeface="Trebuchet MS"/>
                        </a:rPr>
                        <a:t>11</a:t>
                      </a:r>
                      <a:r>
                        <a:rPr sz="1650" baseline="-30303" dirty="0">
                          <a:latin typeface="Trebuchet MS"/>
                          <a:cs typeface="Trebuchet MS"/>
                        </a:rPr>
                        <a:t>	</a:t>
                      </a:r>
                      <a:r>
                        <a:rPr sz="1500" spc="-75" baseline="-33333" dirty="0">
                          <a:latin typeface="Trebuchet MS"/>
                          <a:cs typeface="Trebuchet MS"/>
                        </a:rPr>
                        <a:t>4</a:t>
                      </a:r>
                      <a:endParaRPr sz="1500" baseline="-33333">
                        <a:latin typeface="Trebuchet MS"/>
                        <a:cs typeface="Trebuchet MS"/>
                      </a:endParaRPr>
                    </a:p>
                    <a:p>
                      <a:pPr marL="805180">
                        <a:lnSpc>
                          <a:spcPts val="1300"/>
                        </a:lnSpc>
                        <a:tabLst>
                          <a:tab pos="2750820" algn="l"/>
                          <a:tab pos="6043295" algn="l"/>
                          <a:tab pos="6741795" algn="l"/>
                          <a:tab pos="8164195" algn="l"/>
                        </a:tabLst>
                      </a:pPr>
                      <a:r>
                        <a:rPr sz="1500" spc="-75" baseline="11111" dirty="0">
                          <a:latin typeface="Trebuchet MS"/>
                          <a:cs typeface="Trebuchet MS"/>
                        </a:rPr>
                        <a:t>0</a:t>
                      </a:r>
                      <a:r>
                        <a:rPr sz="1500" baseline="11111" dirty="0">
                          <a:latin typeface="Trebuchet MS"/>
                          <a:cs typeface="Trebuchet MS"/>
                        </a:rPr>
                        <a:t>	</a:t>
                      </a:r>
                      <a:r>
                        <a:rPr sz="900" spc="-20" dirty="0">
                          <a:solidFill>
                            <a:srgbClr val="5F5F5F"/>
                          </a:solidFill>
                          <a:latin typeface="Trebuchet MS"/>
                          <a:cs typeface="Trebuchet MS"/>
                        </a:rPr>
                        <a:t>2021</a:t>
                      </a:r>
                      <a:r>
                        <a:rPr sz="900" dirty="0">
                          <a:solidFill>
                            <a:srgbClr val="5F5F5F"/>
                          </a:solidFill>
                          <a:latin typeface="Trebuchet MS"/>
                          <a:cs typeface="Trebuchet MS"/>
                        </a:rPr>
                        <a:t>	</a:t>
                      </a:r>
                      <a:r>
                        <a:rPr sz="900" spc="-20" dirty="0">
                          <a:solidFill>
                            <a:srgbClr val="5F5F5F"/>
                          </a:solidFill>
                          <a:latin typeface="Trebuchet MS"/>
                          <a:cs typeface="Trebuchet MS"/>
                        </a:rPr>
                        <a:t>2022</a:t>
                      </a:r>
                      <a:r>
                        <a:rPr sz="900" dirty="0">
                          <a:solidFill>
                            <a:srgbClr val="5F5F5F"/>
                          </a:solidFill>
                          <a:latin typeface="Trebuchet MS"/>
                          <a:cs typeface="Trebuchet MS"/>
                        </a:rPr>
                        <a:t>	</a:t>
                      </a:r>
                      <a:r>
                        <a:rPr sz="1650" baseline="-30303" dirty="0">
                          <a:latin typeface="Trebuchet MS"/>
                          <a:cs typeface="Trebuchet MS"/>
                        </a:rPr>
                        <a:t>Q3</a:t>
                      </a:r>
                      <a:r>
                        <a:rPr sz="1650" spc="465" baseline="-30303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650" spc="-37" baseline="-30303" dirty="0">
                          <a:latin typeface="Trebuchet MS"/>
                          <a:cs typeface="Trebuchet MS"/>
                        </a:rPr>
                        <a:t>11</a:t>
                      </a:r>
                      <a:r>
                        <a:rPr sz="1650" baseline="-30303" dirty="0">
                          <a:latin typeface="Trebuchet MS"/>
                          <a:cs typeface="Trebuchet MS"/>
                        </a:rPr>
                        <a:t>	</a:t>
                      </a:r>
                      <a:r>
                        <a:rPr sz="1500" spc="-75" baseline="-33333" dirty="0">
                          <a:latin typeface="Trebuchet MS"/>
                          <a:cs typeface="Trebuchet MS"/>
                        </a:rPr>
                        <a:t>4</a:t>
                      </a:r>
                      <a:endParaRPr sz="1500" baseline="-33333">
                        <a:latin typeface="Trebuchet MS"/>
                        <a:cs typeface="Trebuchet MS"/>
                      </a:endParaRPr>
                    </a:p>
                    <a:p>
                      <a:pPr marL="695960">
                        <a:lnSpc>
                          <a:spcPct val="100000"/>
                        </a:lnSpc>
                        <a:spcBef>
                          <a:spcPts val="195"/>
                        </a:spcBef>
                        <a:tabLst>
                          <a:tab pos="1342390" algn="l"/>
                          <a:tab pos="1988820" algn="l"/>
                          <a:tab pos="6741795" algn="l"/>
                          <a:tab pos="7958455" algn="l"/>
                        </a:tabLst>
                      </a:pPr>
                      <a:r>
                        <a:rPr sz="1000" spc="-50" dirty="0">
                          <a:latin typeface="Trebuchet MS"/>
                          <a:cs typeface="Trebuchet MS"/>
                        </a:rPr>
                        <a:t>0</a:t>
                      </a:r>
                      <a:r>
                        <a:rPr sz="1000" dirty="0">
                          <a:latin typeface="Trebuchet MS"/>
                          <a:cs typeface="Trebuchet MS"/>
                        </a:rPr>
                        <a:t>	</a:t>
                      </a:r>
                      <a:r>
                        <a:rPr sz="1000" spc="-25" dirty="0">
                          <a:latin typeface="Trebuchet MS"/>
                          <a:cs typeface="Trebuchet MS"/>
                        </a:rPr>
                        <a:t>50</a:t>
                      </a:r>
                      <a:r>
                        <a:rPr sz="1000" dirty="0">
                          <a:latin typeface="Trebuchet MS"/>
                          <a:cs typeface="Trebuchet MS"/>
                        </a:rPr>
                        <a:t>	</a:t>
                      </a:r>
                      <a:r>
                        <a:rPr sz="1000" spc="-25" dirty="0">
                          <a:latin typeface="Trebuchet MS"/>
                          <a:cs typeface="Trebuchet MS"/>
                        </a:rPr>
                        <a:t>100</a:t>
                      </a:r>
                      <a:r>
                        <a:rPr sz="1000" dirty="0">
                          <a:latin typeface="Trebuchet MS"/>
                          <a:cs typeface="Trebuchet MS"/>
                        </a:rPr>
                        <a:t>	</a:t>
                      </a:r>
                      <a:r>
                        <a:rPr sz="1650" baseline="-20202" dirty="0">
                          <a:latin typeface="Trebuchet MS"/>
                          <a:cs typeface="Trebuchet MS"/>
                        </a:rPr>
                        <a:t>Q2</a:t>
                      </a:r>
                      <a:r>
                        <a:rPr sz="1650" spc="465" baseline="-20202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650" spc="-52" baseline="-20202" dirty="0">
                          <a:latin typeface="Trebuchet MS"/>
                          <a:cs typeface="Trebuchet MS"/>
                        </a:rPr>
                        <a:t>11</a:t>
                      </a:r>
                      <a:r>
                        <a:rPr sz="1650" baseline="-20202" dirty="0">
                          <a:latin typeface="Trebuchet MS"/>
                          <a:cs typeface="Trebuchet MS"/>
                        </a:rPr>
                        <a:t>	</a:t>
                      </a:r>
                      <a:r>
                        <a:rPr sz="1500" spc="-75" baseline="-22222" dirty="0">
                          <a:latin typeface="Trebuchet MS"/>
                          <a:cs typeface="Trebuchet MS"/>
                        </a:rPr>
                        <a:t>3</a:t>
                      </a:r>
                      <a:endParaRPr sz="1500" baseline="-22222">
                        <a:latin typeface="Trebuchet MS"/>
                        <a:cs typeface="Trebuchet MS"/>
                      </a:endParaRPr>
                    </a:p>
                    <a:p>
                      <a:pPr marL="262890" marR="892810" indent="224154">
                        <a:lnSpc>
                          <a:spcPts val="1910"/>
                        </a:lnSpc>
                        <a:spcBef>
                          <a:spcPts val="10"/>
                        </a:spcBef>
                        <a:tabLst>
                          <a:tab pos="1903095" algn="l"/>
                          <a:tab pos="3098165" algn="l"/>
                          <a:tab pos="3836035" algn="l"/>
                          <a:tab pos="5271135" algn="l"/>
                          <a:tab pos="6741795" algn="l"/>
                          <a:tab pos="7341234" algn="l"/>
                          <a:tab pos="7752715" algn="l"/>
                        </a:tabLst>
                      </a:pPr>
                      <a:r>
                        <a:rPr sz="900" b="1" dirty="0">
                          <a:latin typeface="Trebuchet MS"/>
                          <a:cs typeface="Trebuchet MS"/>
                        </a:rPr>
                        <a:t>%</a:t>
                      </a:r>
                      <a:r>
                        <a:rPr sz="900" b="1" spc="4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00" b="1" dirty="0">
                          <a:latin typeface="Trebuchet MS"/>
                          <a:cs typeface="Trebuchet MS"/>
                        </a:rPr>
                        <a:t>Job</a:t>
                      </a:r>
                      <a:r>
                        <a:rPr sz="900" b="1" spc="5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00" b="1" dirty="0">
                          <a:latin typeface="Trebuchet MS"/>
                          <a:cs typeface="Trebuchet MS"/>
                        </a:rPr>
                        <a:t>offer</a:t>
                      </a:r>
                      <a:r>
                        <a:rPr sz="900" b="1" spc="4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00" b="1" dirty="0">
                          <a:latin typeface="Trebuchet MS"/>
                          <a:cs typeface="Trebuchet MS"/>
                        </a:rPr>
                        <a:t>acceptance</a:t>
                      </a:r>
                      <a:r>
                        <a:rPr sz="900" b="1" spc="4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00" b="1" spc="-20" dirty="0">
                          <a:latin typeface="Trebuchet MS"/>
                          <a:cs typeface="Trebuchet MS"/>
                        </a:rPr>
                        <a:t>rate</a:t>
                      </a:r>
                      <a:r>
                        <a:rPr sz="900" b="1" dirty="0">
                          <a:latin typeface="Trebuchet MS"/>
                          <a:cs typeface="Trebuchet MS"/>
                        </a:rPr>
                        <a:t>		</a:t>
                      </a:r>
                      <a:r>
                        <a:rPr sz="1000" b="1" dirty="0">
                          <a:latin typeface="Trebuchet MS"/>
                          <a:cs typeface="Trebuchet MS"/>
                        </a:rPr>
                        <a:t>#</a:t>
                      </a:r>
                      <a:r>
                        <a:rPr sz="1000" b="1" spc="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000" b="1" dirty="0">
                          <a:latin typeface="Trebuchet MS"/>
                          <a:cs typeface="Trebuchet MS"/>
                        </a:rPr>
                        <a:t>Applicant</a:t>
                      </a:r>
                      <a:r>
                        <a:rPr sz="1000" b="1" spc="-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000" b="1" spc="-10" dirty="0">
                          <a:latin typeface="Trebuchet MS"/>
                          <a:cs typeface="Trebuchet MS"/>
                        </a:rPr>
                        <a:t>ratio</a:t>
                      </a:r>
                      <a:r>
                        <a:rPr sz="1000" b="1" dirty="0">
                          <a:latin typeface="Trebuchet MS"/>
                          <a:cs typeface="Trebuchet MS"/>
                        </a:rPr>
                        <a:t>	</a:t>
                      </a:r>
                      <a:r>
                        <a:rPr sz="1350" spc="-15" baseline="3086" dirty="0">
                          <a:latin typeface="Trebuchet MS"/>
                          <a:cs typeface="Trebuchet MS"/>
                        </a:rPr>
                        <a:t>Target</a:t>
                      </a:r>
                      <a:r>
                        <a:rPr sz="1350" baseline="3086" dirty="0">
                          <a:latin typeface="Trebuchet MS"/>
                          <a:cs typeface="Trebuchet MS"/>
                        </a:rPr>
                        <a:t>	</a:t>
                      </a:r>
                      <a:r>
                        <a:rPr sz="1650" baseline="2525" dirty="0">
                          <a:latin typeface="Trebuchet MS"/>
                          <a:cs typeface="Trebuchet MS"/>
                        </a:rPr>
                        <a:t>Q1</a:t>
                      </a:r>
                      <a:r>
                        <a:rPr sz="1650" spc="465" baseline="252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650" spc="-37" baseline="2525" dirty="0">
                          <a:latin typeface="Trebuchet MS"/>
                          <a:cs typeface="Trebuchet MS"/>
                        </a:rPr>
                        <a:t>11</a:t>
                      </a:r>
                      <a:r>
                        <a:rPr sz="1650" baseline="2525" dirty="0">
                          <a:latin typeface="Trebuchet MS"/>
                          <a:cs typeface="Trebuchet MS"/>
                        </a:rPr>
                        <a:t>		</a:t>
                      </a:r>
                      <a:r>
                        <a:rPr sz="1500" spc="-75" baseline="2777" dirty="0">
                          <a:latin typeface="Trebuchet MS"/>
                          <a:cs typeface="Trebuchet MS"/>
                        </a:rPr>
                        <a:t>2 </a:t>
                      </a:r>
                      <a:r>
                        <a:rPr sz="1500" baseline="2777" dirty="0">
                          <a:latin typeface="Trebuchet MS"/>
                          <a:cs typeface="Trebuchet MS"/>
                        </a:rPr>
                        <a:t>Q4</a:t>
                      </a:r>
                      <a:r>
                        <a:rPr sz="1500" spc="419" baseline="2777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500" spc="-37" baseline="2777" dirty="0">
                          <a:latin typeface="Trebuchet MS"/>
                          <a:cs typeface="Trebuchet MS"/>
                        </a:rPr>
                        <a:t>11</a:t>
                      </a:r>
                      <a:r>
                        <a:rPr sz="1500" baseline="2777" dirty="0">
                          <a:latin typeface="Trebuchet MS"/>
                          <a:cs typeface="Trebuchet MS"/>
                        </a:rPr>
                        <a:t>	</a:t>
                      </a:r>
                      <a:r>
                        <a:rPr sz="1000" spc="-25" dirty="0">
                          <a:latin typeface="Trebuchet MS"/>
                          <a:cs typeface="Trebuchet MS"/>
                        </a:rPr>
                        <a:t>83%</a:t>
                      </a:r>
                      <a:r>
                        <a:rPr sz="1000" dirty="0">
                          <a:latin typeface="Trebuchet MS"/>
                          <a:cs typeface="Trebuchet MS"/>
                        </a:rPr>
                        <a:t>	</a:t>
                      </a:r>
                      <a:r>
                        <a:rPr sz="1500" spc="-37" baseline="-13888" dirty="0">
                          <a:latin typeface="Trebuchet MS"/>
                          <a:cs typeface="Trebuchet MS"/>
                        </a:rPr>
                        <a:t>10</a:t>
                      </a:r>
                      <a:r>
                        <a:rPr sz="1500" baseline="-13888" dirty="0">
                          <a:latin typeface="Trebuchet MS"/>
                          <a:cs typeface="Trebuchet MS"/>
                        </a:rPr>
                        <a:t>				</a:t>
                      </a:r>
                      <a:r>
                        <a:rPr sz="1500" spc="-75" baseline="36111" dirty="0">
                          <a:latin typeface="Trebuchet MS"/>
                          <a:cs typeface="Trebuchet MS"/>
                        </a:rPr>
                        <a:t>0</a:t>
                      </a:r>
                      <a:endParaRPr sz="1500" baseline="36111">
                        <a:latin typeface="Trebuchet MS"/>
                        <a:cs typeface="Trebuchet MS"/>
                      </a:endParaRPr>
                    </a:p>
                    <a:p>
                      <a:pPr marL="262890">
                        <a:lnSpc>
                          <a:spcPts val="685"/>
                        </a:lnSpc>
                        <a:tabLst>
                          <a:tab pos="1666875" algn="l"/>
                          <a:tab pos="3698875" algn="l"/>
                          <a:tab pos="3982720" algn="l"/>
                          <a:tab pos="4265930" algn="l"/>
                          <a:tab pos="4549775" algn="l"/>
                          <a:tab pos="5116830" algn="l"/>
                          <a:tab pos="5400675" algn="l"/>
                          <a:tab pos="5683885" algn="l"/>
                          <a:tab pos="5967730" algn="l"/>
                          <a:tab pos="7341234" algn="l"/>
                        </a:tabLst>
                      </a:pPr>
                      <a:r>
                        <a:rPr sz="1500" baseline="2777" dirty="0">
                          <a:latin typeface="Trebuchet MS"/>
                          <a:cs typeface="Trebuchet MS"/>
                        </a:rPr>
                        <a:t>Q3</a:t>
                      </a:r>
                      <a:r>
                        <a:rPr sz="1500" spc="419" baseline="2777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500" spc="-37" baseline="2777" dirty="0">
                          <a:latin typeface="Trebuchet MS"/>
                          <a:cs typeface="Trebuchet MS"/>
                        </a:rPr>
                        <a:t>11</a:t>
                      </a:r>
                      <a:r>
                        <a:rPr sz="1500" baseline="2777" dirty="0">
                          <a:latin typeface="Trebuchet MS"/>
                          <a:cs typeface="Trebuchet MS"/>
                        </a:rPr>
                        <a:t>	</a:t>
                      </a:r>
                      <a:r>
                        <a:rPr sz="1000" spc="-25" dirty="0">
                          <a:latin typeface="Trebuchet MS"/>
                          <a:cs typeface="Trebuchet MS"/>
                        </a:rPr>
                        <a:t>65%</a:t>
                      </a:r>
                      <a:r>
                        <a:rPr sz="1000" dirty="0">
                          <a:latin typeface="Trebuchet MS"/>
                          <a:cs typeface="Trebuchet MS"/>
                        </a:rPr>
                        <a:t>	</a:t>
                      </a:r>
                      <a:r>
                        <a:rPr sz="1500" spc="-75" baseline="5555" dirty="0">
                          <a:latin typeface="Trebuchet MS"/>
                          <a:cs typeface="Trebuchet MS"/>
                        </a:rPr>
                        <a:t>8</a:t>
                      </a:r>
                      <a:r>
                        <a:rPr sz="1500" baseline="5555" dirty="0">
                          <a:latin typeface="Trebuchet MS"/>
                          <a:cs typeface="Trebuchet MS"/>
                        </a:rPr>
                        <a:t>	</a:t>
                      </a:r>
                      <a:r>
                        <a:rPr sz="1500" spc="-75" baseline="22222" dirty="0">
                          <a:latin typeface="Trebuchet MS"/>
                          <a:cs typeface="Trebuchet MS"/>
                        </a:rPr>
                        <a:t>9</a:t>
                      </a:r>
                      <a:r>
                        <a:rPr sz="1500" baseline="22222" dirty="0">
                          <a:latin typeface="Trebuchet MS"/>
                          <a:cs typeface="Trebuchet MS"/>
                        </a:rPr>
                        <a:t>	</a:t>
                      </a:r>
                      <a:r>
                        <a:rPr sz="1500" spc="-75" baseline="-30555" dirty="0">
                          <a:latin typeface="Trebuchet MS"/>
                          <a:cs typeface="Trebuchet MS"/>
                        </a:rPr>
                        <a:t>6</a:t>
                      </a:r>
                      <a:r>
                        <a:rPr sz="1500" baseline="-30555" dirty="0">
                          <a:latin typeface="Trebuchet MS"/>
                          <a:cs typeface="Trebuchet MS"/>
                        </a:rPr>
                        <a:t>	</a:t>
                      </a:r>
                      <a:r>
                        <a:rPr sz="1500" spc="-75" baseline="-11111" dirty="0">
                          <a:latin typeface="Trebuchet MS"/>
                          <a:cs typeface="Trebuchet MS"/>
                        </a:rPr>
                        <a:t>7</a:t>
                      </a:r>
                      <a:r>
                        <a:rPr sz="1500" baseline="-11111" dirty="0">
                          <a:latin typeface="Trebuchet MS"/>
                          <a:cs typeface="Trebuchet MS"/>
                        </a:rPr>
                        <a:t>	</a:t>
                      </a:r>
                      <a:r>
                        <a:rPr sz="1500" spc="-75" baseline="-30555" dirty="0">
                          <a:latin typeface="Trebuchet MS"/>
                          <a:cs typeface="Trebuchet MS"/>
                        </a:rPr>
                        <a:t>6</a:t>
                      </a:r>
                      <a:r>
                        <a:rPr sz="1500" baseline="-30555" dirty="0">
                          <a:latin typeface="Trebuchet MS"/>
                          <a:cs typeface="Trebuchet MS"/>
                        </a:rPr>
                        <a:t>	</a:t>
                      </a:r>
                      <a:r>
                        <a:rPr sz="1500" spc="-75" baseline="-11111" dirty="0">
                          <a:latin typeface="Trebuchet MS"/>
                          <a:cs typeface="Trebuchet MS"/>
                        </a:rPr>
                        <a:t>7</a:t>
                      </a:r>
                      <a:r>
                        <a:rPr sz="1500" baseline="-11111" dirty="0">
                          <a:latin typeface="Trebuchet MS"/>
                          <a:cs typeface="Trebuchet MS"/>
                        </a:rPr>
                        <a:t>	</a:t>
                      </a:r>
                      <a:r>
                        <a:rPr sz="1500" spc="-75" baseline="-11111" dirty="0">
                          <a:latin typeface="Trebuchet MS"/>
                          <a:cs typeface="Trebuchet MS"/>
                        </a:rPr>
                        <a:t>7</a:t>
                      </a:r>
                      <a:r>
                        <a:rPr sz="1500" baseline="-11111" dirty="0">
                          <a:latin typeface="Trebuchet MS"/>
                          <a:cs typeface="Trebuchet MS"/>
                        </a:rPr>
                        <a:t>	</a:t>
                      </a:r>
                      <a:r>
                        <a:rPr sz="1500" spc="-75" baseline="5555" dirty="0">
                          <a:latin typeface="Trebuchet MS"/>
                          <a:cs typeface="Trebuchet MS"/>
                        </a:rPr>
                        <a:t>8</a:t>
                      </a:r>
                      <a:r>
                        <a:rPr sz="1500" baseline="5555" dirty="0">
                          <a:latin typeface="Trebuchet MS"/>
                          <a:cs typeface="Trebuchet MS"/>
                        </a:rPr>
                        <a:t>	</a:t>
                      </a:r>
                      <a:r>
                        <a:rPr sz="1500" spc="-75" baseline="19444" dirty="0">
                          <a:latin typeface="Trebuchet MS"/>
                          <a:cs typeface="Trebuchet MS"/>
                        </a:rPr>
                        <a:t>0</a:t>
                      </a:r>
                      <a:endParaRPr sz="1500" baseline="19444">
                        <a:latin typeface="Trebuchet MS"/>
                        <a:cs typeface="Trebuchet MS"/>
                      </a:endParaRPr>
                    </a:p>
                    <a:p>
                      <a:pPr marL="262890">
                        <a:lnSpc>
                          <a:spcPts val="975"/>
                        </a:lnSpc>
                        <a:tabLst>
                          <a:tab pos="2007870" algn="l"/>
                          <a:tab pos="2847975" algn="l"/>
                          <a:tab pos="3415665" algn="l"/>
                          <a:tab pos="4833620" algn="l"/>
                          <a:tab pos="7341234" algn="l"/>
                        </a:tabLst>
                      </a:pPr>
                      <a:r>
                        <a:rPr sz="1500" baseline="2777" dirty="0">
                          <a:latin typeface="Trebuchet MS"/>
                          <a:cs typeface="Trebuchet MS"/>
                        </a:rPr>
                        <a:t>Q2</a:t>
                      </a:r>
                      <a:r>
                        <a:rPr sz="1500" spc="419" baseline="2777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500" spc="-37" baseline="2777" dirty="0">
                          <a:latin typeface="Trebuchet MS"/>
                          <a:cs typeface="Trebuchet MS"/>
                        </a:rPr>
                        <a:t>11</a:t>
                      </a:r>
                      <a:r>
                        <a:rPr sz="1500" baseline="2777" dirty="0">
                          <a:latin typeface="Trebuchet MS"/>
                          <a:cs typeface="Trebuchet MS"/>
                        </a:rPr>
                        <a:t>	</a:t>
                      </a:r>
                      <a:r>
                        <a:rPr sz="1000" spc="-25" dirty="0">
                          <a:latin typeface="Trebuchet MS"/>
                          <a:cs typeface="Trebuchet MS"/>
                        </a:rPr>
                        <a:t>91%</a:t>
                      </a:r>
                      <a:r>
                        <a:rPr sz="1000" dirty="0">
                          <a:latin typeface="Trebuchet MS"/>
                          <a:cs typeface="Trebuchet MS"/>
                        </a:rPr>
                        <a:t>	</a:t>
                      </a:r>
                      <a:r>
                        <a:rPr sz="1500" spc="-75" baseline="-27777" dirty="0">
                          <a:latin typeface="Trebuchet MS"/>
                          <a:cs typeface="Trebuchet MS"/>
                        </a:rPr>
                        <a:t>3</a:t>
                      </a:r>
                      <a:r>
                        <a:rPr sz="1500" baseline="-27777" dirty="0">
                          <a:latin typeface="Trebuchet MS"/>
                          <a:cs typeface="Trebuchet MS"/>
                        </a:rPr>
                        <a:t>	</a:t>
                      </a:r>
                      <a:r>
                        <a:rPr sz="1500" spc="-75" baseline="-11111" dirty="0">
                          <a:latin typeface="Trebuchet MS"/>
                          <a:cs typeface="Trebuchet MS"/>
                        </a:rPr>
                        <a:t>4</a:t>
                      </a:r>
                      <a:r>
                        <a:rPr sz="1500" baseline="-11111" dirty="0">
                          <a:latin typeface="Trebuchet MS"/>
                          <a:cs typeface="Trebuchet MS"/>
                        </a:rPr>
                        <a:t>	</a:t>
                      </a:r>
                      <a:r>
                        <a:rPr sz="1500" spc="-75" baseline="-27777" dirty="0">
                          <a:latin typeface="Trebuchet MS"/>
                          <a:cs typeface="Trebuchet MS"/>
                        </a:rPr>
                        <a:t>3</a:t>
                      </a:r>
                      <a:r>
                        <a:rPr sz="1500" baseline="-27777" dirty="0">
                          <a:latin typeface="Trebuchet MS"/>
                          <a:cs typeface="Trebuchet MS"/>
                        </a:rPr>
                        <a:t>	</a:t>
                      </a:r>
                      <a:r>
                        <a:rPr sz="1000" spc="-50" dirty="0">
                          <a:latin typeface="Trebuchet MS"/>
                          <a:cs typeface="Trebuchet MS"/>
                        </a:rPr>
                        <a:t>0</a:t>
                      </a:r>
                      <a:endParaRPr sz="1000">
                        <a:latin typeface="Trebuchet MS"/>
                        <a:cs typeface="Trebuchet MS"/>
                      </a:endParaRPr>
                    </a:p>
                    <a:p>
                      <a:pPr marL="262890">
                        <a:lnSpc>
                          <a:spcPts val="975"/>
                        </a:lnSpc>
                        <a:tabLst>
                          <a:tab pos="1535430" algn="l"/>
                          <a:tab pos="6250940" algn="l"/>
                          <a:tab pos="7341234" algn="l"/>
                        </a:tabLst>
                      </a:pPr>
                      <a:r>
                        <a:rPr sz="1500" baseline="2777" dirty="0">
                          <a:latin typeface="Trebuchet MS"/>
                          <a:cs typeface="Trebuchet MS"/>
                        </a:rPr>
                        <a:t>Q1</a:t>
                      </a:r>
                      <a:r>
                        <a:rPr sz="1500" spc="419" baseline="2777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500" spc="-37" baseline="2777" dirty="0">
                          <a:latin typeface="Trebuchet MS"/>
                          <a:cs typeface="Trebuchet MS"/>
                        </a:rPr>
                        <a:t>11</a:t>
                      </a:r>
                      <a:r>
                        <a:rPr sz="1500" baseline="2777" dirty="0">
                          <a:latin typeface="Trebuchet MS"/>
                          <a:cs typeface="Trebuchet MS"/>
                        </a:rPr>
                        <a:t>	</a:t>
                      </a:r>
                      <a:r>
                        <a:rPr sz="1000" spc="-25" dirty="0">
                          <a:latin typeface="Trebuchet MS"/>
                          <a:cs typeface="Trebuchet MS"/>
                        </a:rPr>
                        <a:t>55%</a:t>
                      </a:r>
                      <a:r>
                        <a:rPr sz="1000" dirty="0">
                          <a:latin typeface="Trebuchet MS"/>
                          <a:cs typeface="Trebuchet MS"/>
                        </a:rPr>
                        <a:t>	</a:t>
                      </a:r>
                      <a:r>
                        <a:rPr sz="1500" spc="-75" baseline="-8333" dirty="0">
                          <a:latin typeface="Trebuchet MS"/>
                          <a:cs typeface="Trebuchet MS"/>
                        </a:rPr>
                        <a:t>1</a:t>
                      </a:r>
                      <a:r>
                        <a:rPr sz="1500" baseline="-8333" dirty="0">
                          <a:latin typeface="Trebuchet MS"/>
                          <a:cs typeface="Trebuchet MS"/>
                        </a:rPr>
                        <a:t>	</a:t>
                      </a:r>
                      <a:r>
                        <a:rPr sz="1500" spc="-75" baseline="-19444" dirty="0">
                          <a:latin typeface="Trebuchet MS"/>
                          <a:cs typeface="Trebuchet MS"/>
                        </a:rPr>
                        <a:t>0</a:t>
                      </a:r>
                      <a:endParaRPr sz="1500" baseline="-19444">
                        <a:latin typeface="Trebuchet MS"/>
                        <a:cs typeface="Trebuchet MS"/>
                      </a:endParaRPr>
                    </a:p>
                    <a:p>
                      <a:pPr marL="814069">
                        <a:lnSpc>
                          <a:spcPts val="1090"/>
                        </a:lnSpc>
                      </a:pPr>
                      <a:r>
                        <a:rPr sz="1000" spc="-25" dirty="0">
                          <a:latin typeface="Trebuchet MS"/>
                          <a:cs typeface="Trebuchet MS"/>
                        </a:rPr>
                        <a:t>0%</a:t>
                      </a:r>
                      <a:endParaRPr sz="1000">
                        <a:latin typeface="Trebuchet MS"/>
                        <a:cs typeface="Trebuchet MS"/>
                      </a:endParaRPr>
                    </a:p>
                    <a:p>
                      <a:pPr marL="814069">
                        <a:lnSpc>
                          <a:spcPct val="100000"/>
                        </a:lnSpc>
                        <a:spcBef>
                          <a:spcPts val="25"/>
                        </a:spcBef>
                        <a:tabLst>
                          <a:tab pos="2798445" algn="l"/>
                          <a:tab pos="3127375" algn="l"/>
                          <a:tab pos="5656580" algn="l"/>
                          <a:tab pos="7231380" algn="l"/>
                          <a:tab pos="7642859" algn="l"/>
                          <a:tab pos="8054340" algn="l"/>
                          <a:tab pos="8465820" algn="l"/>
                        </a:tabLst>
                      </a:pPr>
                      <a:r>
                        <a:rPr sz="1500" spc="-37" baseline="13888" dirty="0">
                          <a:latin typeface="Trebuchet MS"/>
                          <a:cs typeface="Trebuchet MS"/>
                        </a:rPr>
                        <a:t>0%</a:t>
                      </a:r>
                      <a:r>
                        <a:rPr sz="1500" baseline="13888" dirty="0">
                          <a:latin typeface="Trebuchet MS"/>
                          <a:cs typeface="Trebuchet MS"/>
                        </a:rPr>
                        <a:t>	</a:t>
                      </a:r>
                      <a:r>
                        <a:rPr sz="900" spc="-25" dirty="0">
                          <a:solidFill>
                            <a:srgbClr val="5F5F5F"/>
                          </a:solidFill>
                          <a:latin typeface="Trebuchet MS"/>
                          <a:cs typeface="Trebuchet MS"/>
                        </a:rPr>
                        <a:t>Nov</a:t>
                      </a:r>
                      <a:r>
                        <a:rPr sz="900" dirty="0">
                          <a:solidFill>
                            <a:srgbClr val="5F5F5F"/>
                          </a:solidFill>
                          <a:latin typeface="Trebuchet MS"/>
                          <a:cs typeface="Trebuchet MS"/>
                        </a:rPr>
                        <a:t>	Dec</a:t>
                      </a:r>
                      <a:r>
                        <a:rPr sz="900" spc="270" dirty="0">
                          <a:solidFill>
                            <a:srgbClr val="5F5F5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00" dirty="0">
                          <a:solidFill>
                            <a:srgbClr val="5F5F5F"/>
                          </a:solidFill>
                          <a:latin typeface="Trebuchet MS"/>
                          <a:cs typeface="Trebuchet MS"/>
                        </a:rPr>
                        <a:t>Jan</a:t>
                      </a:r>
                      <a:r>
                        <a:rPr sz="900" spc="125" dirty="0">
                          <a:solidFill>
                            <a:srgbClr val="5F5F5F"/>
                          </a:solidFill>
                          <a:latin typeface="Trebuchet MS"/>
                          <a:cs typeface="Trebuchet MS"/>
                        </a:rPr>
                        <a:t>  </a:t>
                      </a:r>
                      <a:r>
                        <a:rPr sz="900" dirty="0">
                          <a:solidFill>
                            <a:srgbClr val="5F5F5F"/>
                          </a:solidFill>
                          <a:latin typeface="Trebuchet MS"/>
                          <a:cs typeface="Trebuchet MS"/>
                        </a:rPr>
                        <a:t>Feb</a:t>
                      </a:r>
                      <a:r>
                        <a:rPr sz="900" spc="140" dirty="0">
                          <a:solidFill>
                            <a:srgbClr val="5F5F5F"/>
                          </a:solidFill>
                          <a:latin typeface="Trebuchet MS"/>
                          <a:cs typeface="Trebuchet MS"/>
                        </a:rPr>
                        <a:t>  </a:t>
                      </a:r>
                      <a:r>
                        <a:rPr sz="900" dirty="0">
                          <a:solidFill>
                            <a:srgbClr val="5F5F5F"/>
                          </a:solidFill>
                          <a:latin typeface="Trebuchet MS"/>
                          <a:cs typeface="Trebuchet MS"/>
                        </a:rPr>
                        <a:t>Mar</a:t>
                      </a:r>
                      <a:r>
                        <a:rPr sz="900" spc="135" dirty="0">
                          <a:solidFill>
                            <a:srgbClr val="5F5F5F"/>
                          </a:solidFill>
                          <a:latin typeface="Trebuchet MS"/>
                          <a:cs typeface="Trebuchet MS"/>
                        </a:rPr>
                        <a:t>  </a:t>
                      </a:r>
                      <a:r>
                        <a:rPr sz="900" dirty="0">
                          <a:solidFill>
                            <a:srgbClr val="5F5F5F"/>
                          </a:solidFill>
                          <a:latin typeface="Trebuchet MS"/>
                          <a:cs typeface="Trebuchet MS"/>
                        </a:rPr>
                        <a:t>Apr</a:t>
                      </a:r>
                      <a:r>
                        <a:rPr sz="900" spc="265" dirty="0">
                          <a:solidFill>
                            <a:srgbClr val="5F5F5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00" dirty="0">
                          <a:solidFill>
                            <a:srgbClr val="5F5F5F"/>
                          </a:solidFill>
                          <a:latin typeface="Trebuchet MS"/>
                          <a:cs typeface="Trebuchet MS"/>
                        </a:rPr>
                        <a:t>May</a:t>
                      </a:r>
                      <a:r>
                        <a:rPr sz="900" spc="140" dirty="0">
                          <a:solidFill>
                            <a:srgbClr val="5F5F5F"/>
                          </a:solidFill>
                          <a:latin typeface="Trebuchet MS"/>
                          <a:cs typeface="Trebuchet MS"/>
                        </a:rPr>
                        <a:t>  </a:t>
                      </a:r>
                      <a:r>
                        <a:rPr sz="900" dirty="0">
                          <a:solidFill>
                            <a:srgbClr val="5F5F5F"/>
                          </a:solidFill>
                          <a:latin typeface="Trebuchet MS"/>
                          <a:cs typeface="Trebuchet MS"/>
                        </a:rPr>
                        <a:t>Jun</a:t>
                      </a:r>
                      <a:r>
                        <a:rPr sz="900" spc="130" dirty="0">
                          <a:solidFill>
                            <a:srgbClr val="5F5F5F"/>
                          </a:solidFill>
                          <a:latin typeface="Trebuchet MS"/>
                          <a:cs typeface="Trebuchet MS"/>
                        </a:rPr>
                        <a:t>  </a:t>
                      </a:r>
                      <a:r>
                        <a:rPr sz="900" dirty="0">
                          <a:solidFill>
                            <a:srgbClr val="5F5F5F"/>
                          </a:solidFill>
                          <a:latin typeface="Trebuchet MS"/>
                          <a:cs typeface="Trebuchet MS"/>
                        </a:rPr>
                        <a:t>Jul</a:t>
                      </a:r>
                      <a:r>
                        <a:rPr sz="900" spc="120" dirty="0">
                          <a:solidFill>
                            <a:srgbClr val="5F5F5F"/>
                          </a:solidFill>
                          <a:latin typeface="Trebuchet MS"/>
                          <a:cs typeface="Trebuchet MS"/>
                        </a:rPr>
                        <a:t>  </a:t>
                      </a:r>
                      <a:r>
                        <a:rPr sz="900" spc="-25" dirty="0">
                          <a:solidFill>
                            <a:srgbClr val="5F5F5F"/>
                          </a:solidFill>
                          <a:latin typeface="Trebuchet MS"/>
                          <a:cs typeface="Trebuchet MS"/>
                        </a:rPr>
                        <a:t>Aug</a:t>
                      </a:r>
                      <a:r>
                        <a:rPr sz="900" dirty="0">
                          <a:solidFill>
                            <a:srgbClr val="5F5F5F"/>
                          </a:solidFill>
                          <a:latin typeface="Trebuchet MS"/>
                          <a:cs typeface="Trebuchet MS"/>
                        </a:rPr>
                        <a:t>	Sep</a:t>
                      </a:r>
                      <a:r>
                        <a:rPr sz="900" spc="254" dirty="0">
                          <a:solidFill>
                            <a:srgbClr val="5F5F5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900" dirty="0">
                          <a:solidFill>
                            <a:srgbClr val="5F5F5F"/>
                          </a:solidFill>
                          <a:latin typeface="Trebuchet MS"/>
                          <a:cs typeface="Trebuchet MS"/>
                        </a:rPr>
                        <a:t>Oct</a:t>
                      </a:r>
                      <a:r>
                        <a:rPr sz="900" spc="135" dirty="0">
                          <a:solidFill>
                            <a:srgbClr val="5F5F5F"/>
                          </a:solidFill>
                          <a:latin typeface="Trebuchet MS"/>
                          <a:cs typeface="Trebuchet MS"/>
                        </a:rPr>
                        <a:t>  </a:t>
                      </a:r>
                      <a:r>
                        <a:rPr sz="900" spc="-25" dirty="0">
                          <a:solidFill>
                            <a:srgbClr val="5F5F5F"/>
                          </a:solidFill>
                          <a:latin typeface="Trebuchet MS"/>
                          <a:cs typeface="Trebuchet MS"/>
                        </a:rPr>
                        <a:t>Nov</a:t>
                      </a:r>
                      <a:r>
                        <a:rPr sz="900" dirty="0">
                          <a:solidFill>
                            <a:srgbClr val="5F5F5F"/>
                          </a:solidFill>
                          <a:latin typeface="Trebuchet MS"/>
                          <a:cs typeface="Trebuchet MS"/>
                        </a:rPr>
                        <a:t>	</a:t>
                      </a:r>
                      <a:r>
                        <a:rPr sz="1000" spc="-50" dirty="0">
                          <a:latin typeface="Trebuchet MS"/>
                          <a:cs typeface="Trebuchet MS"/>
                        </a:rPr>
                        <a:t>0</a:t>
                      </a:r>
                      <a:r>
                        <a:rPr sz="1000" dirty="0">
                          <a:latin typeface="Trebuchet MS"/>
                          <a:cs typeface="Trebuchet MS"/>
                        </a:rPr>
                        <a:t>	</a:t>
                      </a:r>
                      <a:r>
                        <a:rPr sz="1000" spc="-50" dirty="0">
                          <a:latin typeface="Trebuchet MS"/>
                          <a:cs typeface="Trebuchet MS"/>
                        </a:rPr>
                        <a:t>2</a:t>
                      </a:r>
                      <a:r>
                        <a:rPr sz="1000" dirty="0">
                          <a:latin typeface="Trebuchet MS"/>
                          <a:cs typeface="Trebuchet MS"/>
                        </a:rPr>
                        <a:t>	</a:t>
                      </a:r>
                      <a:r>
                        <a:rPr sz="1000" spc="-50" dirty="0">
                          <a:latin typeface="Trebuchet MS"/>
                          <a:cs typeface="Trebuchet MS"/>
                        </a:rPr>
                        <a:t>4</a:t>
                      </a:r>
                      <a:r>
                        <a:rPr sz="1000" dirty="0">
                          <a:latin typeface="Trebuchet MS"/>
                          <a:cs typeface="Trebuchet MS"/>
                        </a:rPr>
                        <a:t>	</a:t>
                      </a:r>
                      <a:r>
                        <a:rPr sz="1000" spc="-50" dirty="0">
                          <a:latin typeface="Trebuchet MS"/>
                          <a:cs typeface="Trebuchet MS"/>
                        </a:rPr>
                        <a:t>6</a:t>
                      </a:r>
                      <a:endParaRPr sz="1000">
                        <a:latin typeface="Trebuchet MS"/>
                        <a:cs typeface="Trebuchet MS"/>
                      </a:endParaRPr>
                    </a:p>
                    <a:p>
                      <a:pPr marL="814069">
                        <a:lnSpc>
                          <a:spcPts val="815"/>
                        </a:lnSpc>
                        <a:spcBef>
                          <a:spcPts val="80"/>
                        </a:spcBef>
                        <a:tabLst>
                          <a:tab pos="2839720" algn="l"/>
                          <a:tab pos="6132195" algn="l"/>
                        </a:tabLst>
                      </a:pPr>
                      <a:r>
                        <a:rPr sz="1500" spc="-37" baseline="30555" dirty="0">
                          <a:latin typeface="Trebuchet MS"/>
                          <a:cs typeface="Trebuchet MS"/>
                        </a:rPr>
                        <a:t>0%</a:t>
                      </a:r>
                      <a:r>
                        <a:rPr sz="1500" baseline="30555" dirty="0">
                          <a:latin typeface="Trebuchet MS"/>
                          <a:cs typeface="Trebuchet MS"/>
                        </a:rPr>
                        <a:t>	</a:t>
                      </a:r>
                      <a:r>
                        <a:rPr sz="900" spc="-20" dirty="0">
                          <a:solidFill>
                            <a:srgbClr val="5F5F5F"/>
                          </a:solidFill>
                          <a:latin typeface="Trebuchet MS"/>
                          <a:cs typeface="Trebuchet MS"/>
                        </a:rPr>
                        <a:t>2021</a:t>
                      </a:r>
                      <a:r>
                        <a:rPr sz="900" dirty="0">
                          <a:solidFill>
                            <a:srgbClr val="5F5F5F"/>
                          </a:solidFill>
                          <a:latin typeface="Trebuchet MS"/>
                          <a:cs typeface="Trebuchet MS"/>
                        </a:rPr>
                        <a:t>	</a:t>
                      </a:r>
                      <a:r>
                        <a:rPr sz="900" spc="-20" dirty="0">
                          <a:solidFill>
                            <a:srgbClr val="5F5F5F"/>
                          </a:solidFill>
                          <a:latin typeface="Trebuchet MS"/>
                          <a:cs typeface="Trebuchet MS"/>
                        </a:rPr>
                        <a:t>2022</a:t>
                      </a:r>
                      <a:endParaRPr sz="900">
                        <a:latin typeface="Trebuchet MS"/>
                        <a:cs typeface="Trebuchet MS"/>
                      </a:endParaRPr>
                    </a:p>
                    <a:p>
                      <a:pPr marL="814069">
                        <a:lnSpc>
                          <a:spcPts val="815"/>
                        </a:lnSpc>
                      </a:pPr>
                      <a:r>
                        <a:rPr sz="1000" spc="-25" dirty="0">
                          <a:latin typeface="Trebuchet MS"/>
                          <a:cs typeface="Trebuchet MS"/>
                        </a:rPr>
                        <a:t>0%</a:t>
                      </a:r>
                      <a:endParaRPr sz="1000">
                        <a:latin typeface="Trebuchet MS"/>
                        <a:cs typeface="Trebuchet MS"/>
                      </a:endParaRPr>
                    </a:p>
                    <a:p>
                      <a:pPr marL="667385">
                        <a:lnSpc>
                          <a:spcPct val="100000"/>
                        </a:lnSpc>
                        <a:spcBef>
                          <a:spcPts val="495"/>
                        </a:spcBef>
                        <a:tabLst>
                          <a:tab pos="1290320" algn="l"/>
                          <a:tab pos="1912620" algn="l"/>
                        </a:tabLst>
                      </a:pPr>
                      <a:r>
                        <a:rPr sz="1000" spc="-25" dirty="0">
                          <a:latin typeface="Trebuchet MS"/>
                          <a:cs typeface="Trebuchet MS"/>
                        </a:rPr>
                        <a:t>0%</a:t>
                      </a:r>
                      <a:r>
                        <a:rPr sz="1000" dirty="0">
                          <a:latin typeface="Trebuchet MS"/>
                          <a:cs typeface="Trebuchet MS"/>
                        </a:rPr>
                        <a:t>	</a:t>
                      </a:r>
                      <a:r>
                        <a:rPr sz="1000" spc="-25" dirty="0">
                          <a:latin typeface="Trebuchet MS"/>
                          <a:cs typeface="Trebuchet MS"/>
                        </a:rPr>
                        <a:t>50%</a:t>
                      </a:r>
                      <a:r>
                        <a:rPr sz="1000" dirty="0">
                          <a:latin typeface="Trebuchet MS"/>
                          <a:cs typeface="Trebuchet MS"/>
                        </a:rPr>
                        <a:t>	</a:t>
                      </a:r>
                      <a:r>
                        <a:rPr sz="1000" spc="-20" dirty="0">
                          <a:latin typeface="Trebuchet MS"/>
                          <a:cs typeface="Trebuchet MS"/>
                        </a:rPr>
                        <a:t>100%</a:t>
                      </a:r>
                      <a:endParaRPr sz="1000">
                        <a:latin typeface="Trebuchet MS"/>
                        <a:cs typeface="Trebuchet MS"/>
                      </a:endParaRPr>
                    </a:p>
                    <a:p>
                      <a:pPr marL="130175">
                        <a:lnSpc>
                          <a:spcPct val="100000"/>
                        </a:lnSpc>
                        <a:spcBef>
                          <a:spcPts val="495"/>
                        </a:spcBef>
                      </a:pPr>
                      <a:r>
                        <a:rPr sz="900" b="1" dirty="0">
                          <a:solidFill>
                            <a:srgbClr val="003399"/>
                          </a:solidFill>
                          <a:latin typeface="Arial"/>
                          <a:cs typeface="Arial"/>
                        </a:rPr>
                        <a:t>Workforce</a:t>
                      </a:r>
                      <a:r>
                        <a:rPr sz="900" b="1" spc="-35" dirty="0">
                          <a:solidFill>
                            <a:srgbClr val="003399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b="1" spc="-10" dirty="0">
                          <a:solidFill>
                            <a:srgbClr val="003399"/>
                          </a:solidFill>
                          <a:latin typeface="Arial"/>
                          <a:cs typeface="Arial"/>
                        </a:rPr>
                        <a:t>profile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90170" marB="0">
                    <a:lnL w="9525">
                      <a:solidFill>
                        <a:srgbClr val="A4A4A4"/>
                      </a:solidFill>
                      <a:prstDash val="solid"/>
                    </a:lnL>
                    <a:lnR w="9525">
                      <a:solidFill>
                        <a:srgbClr val="A4A4A4"/>
                      </a:solidFill>
                      <a:prstDash val="solid"/>
                    </a:lnR>
                    <a:lnT w="9525">
                      <a:solidFill>
                        <a:srgbClr val="A4A4A4"/>
                      </a:solidFill>
                      <a:prstDash val="solid"/>
                    </a:lnT>
                    <a:lnB w="9525">
                      <a:solidFill>
                        <a:srgbClr val="A4A4A4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02055">
                <a:tc>
                  <a:txBody>
                    <a:bodyPr/>
                    <a:lstStyle/>
                    <a:p>
                      <a:pPr marL="1024890">
                        <a:lnSpc>
                          <a:spcPts val="1095"/>
                        </a:lnSpc>
                        <a:spcBef>
                          <a:spcPts val="315"/>
                        </a:spcBef>
                        <a:tabLst>
                          <a:tab pos="2669540" algn="l"/>
                          <a:tab pos="5434965" algn="l"/>
                          <a:tab pos="8058150" algn="l"/>
                        </a:tabLst>
                      </a:pPr>
                      <a:r>
                        <a:rPr sz="1500" b="1" baseline="-13888" dirty="0">
                          <a:latin typeface="Trebuchet MS"/>
                          <a:cs typeface="Trebuchet MS"/>
                        </a:rPr>
                        <a:t>%</a:t>
                      </a:r>
                      <a:r>
                        <a:rPr sz="1500" b="1" spc="22" baseline="-13888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500" b="1" baseline="-13888" dirty="0">
                          <a:latin typeface="Trebuchet MS"/>
                          <a:cs typeface="Trebuchet MS"/>
                        </a:rPr>
                        <a:t>Accession</a:t>
                      </a:r>
                      <a:r>
                        <a:rPr sz="1500" b="1" spc="22" baseline="-13888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500" b="1" spc="-30" baseline="-13888" dirty="0">
                          <a:latin typeface="Trebuchet MS"/>
                          <a:cs typeface="Trebuchet MS"/>
                        </a:rPr>
                        <a:t>rate</a:t>
                      </a:r>
                      <a:r>
                        <a:rPr sz="1500" b="1" baseline="-13888" dirty="0">
                          <a:latin typeface="Trebuchet MS"/>
                          <a:cs typeface="Trebuchet MS"/>
                        </a:rPr>
                        <a:t>	</a:t>
                      </a:r>
                      <a:r>
                        <a:rPr sz="1275" spc="-15" baseline="-13071" dirty="0">
                          <a:latin typeface="Trebuchet MS"/>
                          <a:cs typeface="Trebuchet MS"/>
                        </a:rPr>
                        <a:t>Target</a:t>
                      </a:r>
                      <a:r>
                        <a:rPr sz="1275" baseline="-13071" dirty="0">
                          <a:latin typeface="Trebuchet MS"/>
                          <a:cs typeface="Trebuchet MS"/>
                        </a:rPr>
                        <a:t>	</a:t>
                      </a:r>
                      <a:r>
                        <a:rPr sz="1000" b="1" dirty="0">
                          <a:latin typeface="Trebuchet MS"/>
                          <a:cs typeface="Trebuchet MS"/>
                        </a:rPr>
                        <a:t>%</a:t>
                      </a:r>
                      <a:r>
                        <a:rPr sz="1000" b="1" spc="-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000" b="1" dirty="0">
                          <a:latin typeface="Trebuchet MS"/>
                          <a:cs typeface="Trebuchet MS"/>
                        </a:rPr>
                        <a:t>Succession</a:t>
                      </a:r>
                      <a:r>
                        <a:rPr sz="1000" b="1" spc="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000" b="1" dirty="0">
                          <a:latin typeface="Trebuchet MS"/>
                          <a:cs typeface="Trebuchet MS"/>
                        </a:rPr>
                        <a:t>plans for</a:t>
                      </a:r>
                      <a:r>
                        <a:rPr sz="1000" b="1" spc="1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000" b="1" dirty="0">
                          <a:latin typeface="Trebuchet MS"/>
                          <a:cs typeface="Trebuchet MS"/>
                        </a:rPr>
                        <a:t>key </a:t>
                      </a:r>
                      <a:r>
                        <a:rPr sz="1000" b="1" spc="-10" dirty="0">
                          <a:latin typeface="Trebuchet MS"/>
                          <a:cs typeface="Trebuchet MS"/>
                        </a:rPr>
                        <a:t>positions</a:t>
                      </a:r>
                      <a:r>
                        <a:rPr sz="1000" b="1" dirty="0">
                          <a:latin typeface="Trebuchet MS"/>
                          <a:cs typeface="Trebuchet MS"/>
                        </a:rPr>
                        <a:t>	</a:t>
                      </a:r>
                      <a:r>
                        <a:rPr sz="1275" spc="-15" baseline="3267" dirty="0">
                          <a:latin typeface="Trebuchet MS"/>
                          <a:cs typeface="Trebuchet MS"/>
                        </a:rPr>
                        <a:t>Target</a:t>
                      </a:r>
                      <a:endParaRPr sz="1275" baseline="3267">
                        <a:latin typeface="Trebuchet MS"/>
                        <a:cs typeface="Trebuchet MS"/>
                      </a:endParaRPr>
                    </a:p>
                    <a:p>
                      <a:pPr marL="1291590">
                        <a:lnSpc>
                          <a:spcPts val="880"/>
                        </a:lnSpc>
                      </a:pPr>
                      <a:r>
                        <a:rPr sz="1000" spc="-25" dirty="0">
                          <a:latin typeface="Trebuchet MS"/>
                          <a:cs typeface="Trebuchet MS"/>
                        </a:rPr>
                        <a:t>19%</a:t>
                      </a:r>
                      <a:endParaRPr sz="1000">
                        <a:latin typeface="Trebuchet MS"/>
                        <a:cs typeface="Trebuchet MS"/>
                      </a:endParaRPr>
                    </a:p>
                    <a:p>
                      <a:pPr marL="822960">
                        <a:lnSpc>
                          <a:spcPts val="720"/>
                        </a:lnSpc>
                        <a:tabLst>
                          <a:tab pos="1525270" algn="l"/>
                          <a:tab pos="2461895" algn="l"/>
                          <a:tab pos="3164840" algn="l"/>
                        </a:tabLst>
                      </a:pPr>
                      <a:r>
                        <a:rPr sz="1000" spc="-10" dirty="0">
                          <a:latin typeface="Trebuchet MS"/>
                          <a:cs typeface="Trebuchet MS"/>
                        </a:rPr>
                        <a:t>14%</a:t>
                      </a:r>
                      <a:r>
                        <a:rPr sz="1000" spc="-9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500" spc="-37" baseline="-16666" dirty="0">
                          <a:latin typeface="Trebuchet MS"/>
                          <a:cs typeface="Trebuchet MS"/>
                        </a:rPr>
                        <a:t>12%</a:t>
                      </a:r>
                      <a:r>
                        <a:rPr sz="1500" baseline="-16666" dirty="0">
                          <a:latin typeface="Trebuchet MS"/>
                          <a:cs typeface="Trebuchet MS"/>
                        </a:rPr>
                        <a:t>	</a:t>
                      </a:r>
                      <a:r>
                        <a:rPr sz="1000" spc="-10" dirty="0">
                          <a:latin typeface="Trebuchet MS"/>
                          <a:cs typeface="Trebuchet MS"/>
                        </a:rPr>
                        <a:t>14%</a:t>
                      </a:r>
                      <a:r>
                        <a:rPr sz="1000" spc="-9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500" spc="-37" baseline="25000" dirty="0">
                          <a:latin typeface="Trebuchet MS"/>
                          <a:cs typeface="Trebuchet MS"/>
                        </a:rPr>
                        <a:t>17%</a:t>
                      </a:r>
                      <a:r>
                        <a:rPr sz="1500" baseline="25000" dirty="0">
                          <a:latin typeface="Trebuchet MS"/>
                          <a:cs typeface="Trebuchet MS"/>
                        </a:rPr>
                        <a:t>	</a:t>
                      </a:r>
                      <a:r>
                        <a:rPr sz="1500" spc="-37" baseline="-16666" dirty="0">
                          <a:latin typeface="Trebuchet MS"/>
                          <a:cs typeface="Trebuchet MS"/>
                        </a:rPr>
                        <a:t>12%</a:t>
                      </a:r>
                      <a:r>
                        <a:rPr sz="1500" baseline="-16666" dirty="0">
                          <a:latin typeface="Trebuchet MS"/>
                          <a:cs typeface="Trebuchet MS"/>
                        </a:rPr>
                        <a:t>	</a:t>
                      </a:r>
                      <a:r>
                        <a:rPr sz="1000" spc="-25" dirty="0">
                          <a:latin typeface="Trebuchet MS"/>
                          <a:cs typeface="Trebuchet MS"/>
                        </a:rPr>
                        <a:t>14%</a:t>
                      </a:r>
                      <a:endParaRPr sz="1000">
                        <a:latin typeface="Trebuchet MS"/>
                        <a:cs typeface="Trebuchet MS"/>
                      </a:endParaRPr>
                    </a:p>
                    <a:p>
                      <a:pPr marL="2261870">
                        <a:lnSpc>
                          <a:spcPts val="775"/>
                        </a:lnSpc>
                        <a:tabLst>
                          <a:tab pos="2696210" algn="l"/>
                          <a:tab pos="4886960" algn="l"/>
                          <a:tab pos="5737225" algn="l"/>
                          <a:tab pos="6020435" algn="l"/>
                          <a:tab pos="7154545" algn="l"/>
                          <a:tab pos="7438390" algn="l"/>
                        </a:tabLst>
                      </a:pPr>
                      <a:r>
                        <a:rPr sz="1500" spc="-37" baseline="-5555" dirty="0">
                          <a:latin typeface="Trebuchet MS"/>
                          <a:cs typeface="Trebuchet MS"/>
                        </a:rPr>
                        <a:t>9%</a:t>
                      </a:r>
                      <a:r>
                        <a:rPr sz="1500" baseline="-5555" dirty="0">
                          <a:latin typeface="Trebuchet MS"/>
                          <a:cs typeface="Trebuchet MS"/>
                        </a:rPr>
                        <a:t>	</a:t>
                      </a:r>
                      <a:r>
                        <a:rPr sz="1500" baseline="2777" dirty="0">
                          <a:latin typeface="Trebuchet MS"/>
                          <a:cs typeface="Trebuchet MS"/>
                        </a:rPr>
                        <a:t>10%</a:t>
                      </a:r>
                      <a:r>
                        <a:rPr sz="1500" spc="209" baseline="2777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500" spc="-37" baseline="-22222" dirty="0">
                          <a:latin typeface="Trebuchet MS"/>
                          <a:cs typeface="Trebuchet MS"/>
                        </a:rPr>
                        <a:t>7%</a:t>
                      </a:r>
                      <a:r>
                        <a:rPr sz="1500" baseline="-22222" dirty="0">
                          <a:latin typeface="Trebuchet MS"/>
                          <a:cs typeface="Trebuchet MS"/>
                        </a:rPr>
                        <a:t>	</a:t>
                      </a:r>
                      <a:r>
                        <a:rPr sz="1500" baseline="-11111" dirty="0">
                          <a:latin typeface="Trebuchet MS"/>
                          <a:cs typeface="Trebuchet MS"/>
                        </a:rPr>
                        <a:t>9%</a:t>
                      </a:r>
                      <a:r>
                        <a:rPr sz="1500" spc="165" baseline="-11111" dirty="0">
                          <a:latin typeface="Trebuchet MS"/>
                          <a:cs typeface="Trebuchet MS"/>
                        </a:rPr>
                        <a:t>  </a:t>
                      </a:r>
                      <a:r>
                        <a:rPr sz="1000" spc="-25" dirty="0">
                          <a:latin typeface="Trebuchet MS"/>
                          <a:cs typeface="Trebuchet MS"/>
                        </a:rPr>
                        <a:t>10%</a:t>
                      </a:r>
                      <a:r>
                        <a:rPr sz="1000" dirty="0">
                          <a:latin typeface="Trebuchet MS"/>
                          <a:cs typeface="Trebuchet MS"/>
                        </a:rPr>
                        <a:t>	</a:t>
                      </a:r>
                      <a:r>
                        <a:rPr sz="1500" spc="-37" baseline="-11111" dirty="0">
                          <a:latin typeface="Trebuchet MS"/>
                          <a:cs typeface="Trebuchet MS"/>
                        </a:rPr>
                        <a:t>9%</a:t>
                      </a:r>
                      <a:r>
                        <a:rPr sz="1500" baseline="-11111" dirty="0">
                          <a:latin typeface="Trebuchet MS"/>
                          <a:cs typeface="Trebuchet MS"/>
                        </a:rPr>
                        <a:t>	</a:t>
                      </a:r>
                      <a:r>
                        <a:rPr sz="1500" spc="-37" baseline="-11111" dirty="0">
                          <a:latin typeface="Trebuchet MS"/>
                          <a:cs typeface="Trebuchet MS"/>
                        </a:rPr>
                        <a:t>9%</a:t>
                      </a:r>
                      <a:r>
                        <a:rPr sz="1500" baseline="-11111" dirty="0">
                          <a:latin typeface="Trebuchet MS"/>
                          <a:cs typeface="Trebuchet MS"/>
                        </a:rPr>
                        <a:t>	</a:t>
                      </a:r>
                      <a:r>
                        <a:rPr sz="1500" spc="-37" baseline="-33333" dirty="0">
                          <a:latin typeface="Trebuchet MS"/>
                          <a:cs typeface="Trebuchet MS"/>
                        </a:rPr>
                        <a:t>7%</a:t>
                      </a:r>
                      <a:r>
                        <a:rPr sz="1500" baseline="-33333" dirty="0">
                          <a:latin typeface="Trebuchet MS"/>
                          <a:cs typeface="Trebuchet MS"/>
                        </a:rPr>
                        <a:t>	7%</a:t>
                      </a:r>
                      <a:r>
                        <a:rPr sz="1500" spc="165" baseline="-33333" dirty="0">
                          <a:latin typeface="Trebuchet MS"/>
                          <a:cs typeface="Trebuchet MS"/>
                        </a:rPr>
                        <a:t>  </a:t>
                      </a:r>
                      <a:r>
                        <a:rPr sz="1000" spc="-25" dirty="0">
                          <a:latin typeface="Trebuchet MS"/>
                          <a:cs typeface="Trebuchet MS"/>
                        </a:rPr>
                        <a:t>10%</a:t>
                      </a:r>
                      <a:endParaRPr sz="1000">
                        <a:latin typeface="Trebuchet MS"/>
                        <a:cs typeface="Trebuchet MS"/>
                      </a:endParaRPr>
                    </a:p>
                    <a:p>
                      <a:pPr marL="388620">
                        <a:lnSpc>
                          <a:spcPts val="819"/>
                        </a:lnSpc>
                        <a:tabLst>
                          <a:tab pos="2027555" algn="l"/>
                          <a:tab pos="5454015" algn="l"/>
                          <a:tab pos="6304280" algn="l"/>
                          <a:tab pos="8005445" algn="l"/>
                          <a:tab pos="8288655" algn="l"/>
                        </a:tabLst>
                      </a:pPr>
                      <a:r>
                        <a:rPr sz="1500" baseline="-8333" dirty="0">
                          <a:latin typeface="Trebuchet MS"/>
                          <a:cs typeface="Trebuchet MS"/>
                        </a:rPr>
                        <a:t>3%</a:t>
                      </a:r>
                      <a:r>
                        <a:rPr sz="1500" spc="607" baseline="-8333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500" spc="-52" baseline="-33333" dirty="0">
                          <a:latin typeface="Trebuchet MS"/>
                          <a:cs typeface="Trebuchet MS"/>
                        </a:rPr>
                        <a:t>0%</a:t>
                      </a:r>
                      <a:r>
                        <a:rPr sz="1500" baseline="-33333" dirty="0">
                          <a:latin typeface="Trebuchet MS"/>
                          <a:cs typeface="Trebuchet MS"/>
                        </a:rPr>
                        <a:t>	</a:t>
                      </a:r>
                      <a:r>
                        <a:rPr sz="1000" spc="-25" dirty="0">
                          <a:latin typeface="Trebuchet MS"/>
                          <a:cs typeface="Trebuchet MS"/>
                        </a:rPr>
                        <a:t>4%</a:t>
                      </a:r>
                      <a:r>
                        <a:rPr sz="1000" dirty="0">
                          <a:latin typeface="Trebuchet MS"/>
                          <a:cs typeface="Trebuchet MS"/>
                        </a:rPr>
                        <a:t>	</a:t>
                      </a:r>
                      <a:r>
                        <a:rPr sz="1500" spc="-37" baseline="-30555" dirty="0">
                          <a:latin typeface="Trebuchet MS"/>
                          <a:cs typeface="Trebuchet MS"/>
                        </a:rPr>
                        <a:t>3%</a:t>
                      </a:r>
                      <a:r>
                        <a:rPr sz="1500" baseline="-30555" dirty="0">
                          <a:latin typeface="Trebuchet MS"/>
                          <a:cs typeface="Trebuchet MS"/>
                        </a:rPr>
                        <a:t>	</a:t>
                      </a:r>
                      <a:r>
                        <a:rPr sz="1500" spc="-37" baseline="2777" dirty="0">
                          <a:latin typeface="Trebuchet MS"/>
                          <a:cs typeface="Trebuchet MS"/>
                        </a:rPr>
                        <a:t>6%</a:t>
                      </a:r>
                      <a:r>
                        <a:rPr sz="1500" baseline="2777" dirty="0">
                          <a:latin typeface="Trebuchet MS"/>
                          <a:cs typeface="Trebuchet MS"/>
                        </a:rPr>
                        <a:t>	</a:t>
                      </a:r>
                      <a:r>
                        <a:rPr sz="1500" spc="-37" baseline="2777" dirty="0">
                          <a:latin typeface="Trebuchet MS"/>
                          <a:cs typeface="Trebuchet MS"/>
                        </a:rPr>
                        <a:t>6%</a:t>
                      </a:r>
                      <a:r>
                        <a:rPr sz="1500" baseline="2777" dirty="0">
                          <a:latin typeface="Trebuchet MS"/>
                          <a:cs typeface="Trebuchet MS"/>
                        </a:rPr>
                        <a:t>	</a:t>
                      </a:r>
                      <a:r>
                        <a:rPr sz="1500" spc="-37" baseline="-19444" dirty="0">
                          <a:latin typeface="Trebuchet MS"/>
                          <a:cs typeface="Trebuchet MS"/>
                        </a:rPr>
                        <a:t>4%</a:t>
                      </a:r>
                      <a:endParaRPr sz="1500" baseline="-19444">
                        <a:latin typeface="Trebuchet MS"/>
                        <a:cs typeface="Trebuchet MS"/>
                      </a:endParaRPr>
                    </a:p>
                    <a:p>
                      <a:pPr marL="6587490">
                        <a:lnSpc>
                          <a:spcPts val="980"/>
                        </a:lnSpc>
                        <a:tabLst>
                          <a:tab pos="6871334" algn="l"/>
                        </a:tabLst>
                      </a:pPr>
                      <a:r>
                        <a:rPr sz="1500" spc="-37" baseline="-22222" dirty="0">
                          <a:latin typeface="Trebuchet MS"/>
                          <a:cs typeface="Trebuchet MS"/>
                        </a:rPr>
                        <a:t>0%</a:t>
                      </a:r>
                      <a:r>
                        <a:rPr sz="1500" baseline="-22222" dirty="0">
                          <a:latin typeface="Trebuchet MS"/>
                          <a:cs typeface="Trebuchet MS"/>
                        </a:rPr>
                        <a:t>	</a:t>
                      </a:r>
                      <a:r>
                        <a:rPr sz="1000" spc="-25" dirty="0">
                          <a:latin typeface="Trebuchet MS"/>
                          <a:cs typeface="Trebuchet MS"/>
                        </a:rPr>
                        <a:t>2%</a:t>
                      </a:r>
                      <a:endParaRPr sz="1000">
                        <a:latin typeface="Trebuchet MS"/>
                        <a:cs typeface="Trebuchet MS"/>
                      </a:endParaRPr>
                    </a:p>
                    <a:p>
                      <a:pPr marL="139700">
                        <a:lnSpc>
                          <a:spcPct val="100000"/>
                        </a:lnSpc>
                        <a:spcBef>
                          <a:spcPts val="670"/>
                        </a:spcBef>
                        <a:tabLst>
                          <a:tab pos="4885690" algn="l"/>
                          <a:tab pos="7129780" algn="l"/>
                          <a:tab pos="7417434" algn="l"/>
                        </a:tabLst>
                      </a:pPr>
                      <a:r>
                        <a:rPr sz="900" dirty="0">
                          <a:latin typeface="Arial"/>
                          <a:cs typeface="Arial"/>
                        </a:rPr>
                        <a:t>Nov</a:t>
                      </a:r>
                      <a:r>
                        <a:rPr sz="900" spc="2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dirty="0">
                          <a:latin typeface="Arial"/>
                          <a:cs typeface="Arial"/>
                        </a:rPr>
                        <a:t>Dec</a:t>
                      </a:r>
                      <a:r>
                        <a:rPr sz="900" spc="2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dirty="0">
                          <a:latin typeface="Arial"/>
                          <a:cs typeface="Arial"/>
                        </a:rPr>
                        <a:t>Jan</a:t>
                      </a:r>
                      <a:r>
                        <a:rPr sz="900" spc="49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dirty="0">
                          <a:latin typeface="Arial"/>
                          <a:cs typeface="Arial"/>
                        </a:rPr>
                        <a:t>Feb</a:t>
                      </a:r>
                      <a:r>
                        <a:rPr sz="900" spc="2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dirty="0">
                          <a:latin typeface="Arial"/>
                          <a:cs typeface="Arial"/>
                        </a:rPr>
                        <a:t>Mar</a:t>
                      </a:r>
                      <a:r>
                        <a:rPr sz="900" spc="2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dirty="0">
                          <a:latin typeface="Arial"/>
                          <a:cs typeface="Arial"/>
                        </a:rPr>
                        <a:t>Apr</a:t>
                      </a:r>
                      <a:r>
                        <a:rPr sz="900" spc="2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dirty="0">
                          <a:latin typeface="Arial"/>
                          <a:cs typeface="Arial"/>
                        </a:rPr>
                        <a:t>May</a:t>
                      </a:r>
                      <a:r>
                        <a:rPr sz="900" spc="2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dirty="0">
                          <a:latin typeface="Arial"/>
                          <a:cs typeface="Arial"/>
                        </a:rPr>
                        <a:t>Jun</a:t>
                      </a:r>
                      <a:r>
                        <a:rPr sz="900" spc="2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dirty="0">
                          <a:latin typeface="Arial"/>
                          <a:cs typeface="Arial"/>
                        </a:rPr>
                        <a:t>Jul</a:t>
                      </a:r>
                      <a:r>
                        <a:rPr sz="900" spc="47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dirty="0">
                          <a:latin typeface="Arial"/>
                          <a:cs typeface="Arial"/>
                        </a:rPr>
                        <a:t>Aug</a:t>
                      </a:r>
                      <a:r>
                        <a:rPr sz="900" spc="2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dirty="0">
                          <a:latin typeface="Arial"/>
                          <a:cs typeface="Arial"/>
                        </a:rPr>
                        <a:t>Sep</a:t>
                      </a:r>
                      <a:r>
                        <a:rPr sz="900" spc="2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dirty="0">
                          <a:latin typeface="Arial"/>
                          <a:cs typeface="Arial"/>
                        </a:rPr>
                        <a:t>Oct</a:t>
                      </a:r>
                      <a:r>
                        <a:rPr sz="900" spc="49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25" dirty="0">
                          <a:latin typeface="Arial"/>
                          <a:cs typeface="Arial"/>
                        </a:rPr>
                        <a:t>Nov</a:t>
                      </a:r>
                      <a:r>
                        <a:rPr sz="900" dirty="0">
                          <a:latin typeface="Arial"/>
                          <a:cs typeface="Arial"/>
                        </a:rPr>
                        <a:t>	</a:t>
                      </a:r>
                      <a:r>
                        <a:rPr sz="1350" baseline="-30864" dirty="0">
                          <a:latin typeface="Trebuchet MS"/>
                          <a:cs typeface="Trebuchet MS"/>
                        </a:rPr>
                        <a:t>Nov</a:t>
                      </a:r>
                      <a:r>
                        <a:rPr sz="1350" spc="397" baseline="-30864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350" baseline="-30864" dirty="0">
                          <a:latin typeface="Trebuchet MS"/>
                          <a:cs typeface="Trebuchet MS"/>
                        </a:rPr>
                        <a:t>Dec</a:t>
                      </a:r>
                      <a:r>
                        <a:rPr sz="1350" spc="187" baseline="-30864" dirty="0">
                          <a:latin typeface="Trebuchet MS"/>
                          <a:cs typeface="Trebuchet MS"/>
                        </a:rPr>
                        <a:t>  </a:t>
                      </a:r>
                      <a:r>
                        <a:rPr sz="1350" baseline="-30864" dirty="0">
                          <a:latin typeface="Trebuchet MS"/>
                          <a:cs typeface="Trebuchet MS"/>
                        </a:rPr>
                        <a:t>Jan</a:t>
                      </a:r>
                      <a:r>
                        <a:rPr sz="1350" spc="202" baseline="-30864" dirty="0">
                          <a:latin typeface="Trebuchet MS"/>
                          <a:cs typeface="Trebuchet MS"/>
                        </a:rPr>
                        <a:t>  </a:t>
                      </a:r>
                      <a:r>
                        <a:rPr sz="1350" baseline="-30864" dirty="0">
                          <a:latin typeface="Trebuchet MS"/>
                          <a:cs typeface="Trebuchet MS"/>
                        </a:rPr>
                        <a:t>Feb</a:t>
                      </a:r>
                      <a:r>
                        <a:rPr sz="1350" spc="187" baseline="-30864" dirty="0">
                          <a:latin typeface="Trebuchet MS"/>
                          <a:cs typeface="Trebuchet MS"/>
                        </a:rPr>
                        <a:t>  </a:t>
                      </a:r>
                      <a:r>
                        <a:rPr sz="1350" baseline="-30864" dirty="0">
                          <a:latin typeface="Trebuchet MS"/>
                          <a:cs typeface="Trebuchet MS"/>
                        </a:rPr>
                        <a:t>Mar</a:t>
                      </a:r>
                      <a:r>
                        <a:rPr sz="1350" spc="427" baseline="-30864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350" baseline="-30864" dirty="0">
                          <a:latin typeface="Trebuchet MS"/>
                          <a:cs typeface="Trebuchet MS"/>
                        </a:rPr>
                        <a:t>Apr</a:t>
                      </a:r>
                      <a:r>
                        <a:rPr sz="1350" spc="187" baseline="-30864" dirty="0">
                          <a:latin typeface="Trebuchet MS"/>
                          <a:cs typeface="Trebuchet MS"/>
                        </a:rPr>
                        <a:t>  </a:t>
                      </a:r>
                      <a:r>
                        <a:rPr sz="1350" baseline="-30864" dirty="0">
                          <a:latin typeface="Trebuchet MS"/>
                          <a:cs typeface="Trebuchet MS"/>
                        </a:rPr>
                        <a:t>May</a:t>
                      </a:r>
                      <a:r>
                        <a:rPr sz="1350" spc="434" baseline="-30864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350" spc="-37" baseline="-30864" dirty="0">
                          <a:latin typeface="Trebuchet MS"/>
                          <a:cs typeface="Trebuchet MS"/>
                        </a:rPr>
                        <a:t>Jun</a:t>
                      </a:r>
                      <a:r>
                        <a:rPr sz="1350" baseline="-30864" dirty="0">
                          <a:latin typeface="Trebuchet MS"/>
                          <a:cs typeface="Trebuchet MS"/>
                        </a:rPr>
                        <a:t>	</a:t>
                      </a:r>
                      <a:r>
                        <a:rPr sz="1350" spc="-37" baseline="-30864" dirty="0">
                          <a:latin typeface="Trebuchet MS"/>
                          <a:cs typeface="Trebuchet MS"/>
                        </a:rPr>
                        <a:t>Jul</a:t>
                      </a:r>
                      <a:r>
                        <a:rPr sz="1350" baseline="-30864" dirty="0">
                          <a:latin typeface="Trebuchet MS"/>
                          <a:cs typeface="Trebuchet MS"/>
                        </a:rPr>
                        <a:t>	Aug</a:t>
                      </a:r>
                      <a:r>
                        <a:rPr sz="1350" spc="195" baseline="-30864" dirty="0">
                          <a:latin typeface="Trebuchet MS"/>
                          <a:cs typeface="Trebuchet MS"/>
                        </a:rPr>
                        <a:t>  </a:t>
                      </a:r>
                      <a:r>
                        <a:rPr sz="1350" baseline="-30864" dirty="0">
                          <a:latin typeface="Trebuchet MS"/>
                          <a:cs typeface="Trebuchet MS"/>
                        </a:rPr>
                        <a:t>Sep</a:t>
                      </a:r>
                      <a:r>
                        <a:rPr sz="1350" spc="202" baseline="-30864" dirty="0">
                          <a:latin typeface="Trebuchet MS"/>
                          <a:cs typeface="Trebuchet MS"/>
                        </a:rPr>
                        <a:t>  </a:t>
                      </a:r>
                      <a:r>
                        <a:rPr sz="1350" baseline="-30864" dirty="0">
                          <a:latin typeface="Trebuchet MS"/>
                          <a:cs typeface="Trebuchet MS"/>
                        </a:rPr>
                        <a:t>Oct</a:t>
                      </a:r>
                      <a:r>
                        <a:rPr sz="1350" spc="412" baseline="-30864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350" spc="-37" baseline="-30864" dirty="0">
                          <a:latin typeface="Trebuchet MS"/>
                          <a:cs typeface="Trebuchet MS"/>
                        </a:rPr>
                        <a:t>Nov</a:t>
                      </a:r>
                      <a:endParaRPr sz="1350" baseline="-30864">
                        <a:latin typeface="Trebuchet MS"/>
                        <a:cs typeface="Trebuchet MS"/>
                      </a:endParaRPr>
                    </a:p>
                    <a:p>
                      <a:pPr marL="90805">
                        <a:lnSpc>
                          <a:spcPct val="100000"/>
                        </a:lnSpc>
                        <a:spcBef>
                          <a:spcPts val="120"/>
                        </a:spcBef>
                        <a:tabLst>
                          <a:tab pos="3380104" algn="l"/>
                          <a:tab pos="4881245" algn="l"/>
                          <a:tab pos="8246745" algn="l"/>
                        </a:tabLst>
                      </a:pPr>
                      <a:r>
                        <a:rPr sz="900" spc="-20" dirty="0">
                          <a:latin typeface="Arial"/>
                          <a:cs typeface="Arial"/>
                        </a:rPr>
                        <a:t>2021</a:t>
                      </a:r>
                      <a:r>
                        <a:rPr sz="900" dirty="0">
                          <a:latin typeface="Arial"/>
                          <a:cs typeface="Arial"/>
                        </a:rPr>
                        <a:t>	</a:t>
                      </a:r>
                      <a:r>
                        <a:rPr sz="900" spc="-20" dirty="0">
                          <a:latin typeface="Arial"/>
                          <a:cs typeface="Arial"/>
                        </a:rPr>
                        <a:t>2022</a:t>
                      </a:r>
                      <a:r>
                        <a:rPr sz="900" dirty="0">
                          <a:latin typeface="Arial"/>
                          <a:cs typeface="Arial"/>
                        </a:rPr>
                        <a:t>	</a:t>
                      </a:r>
                      <a:r>
                        <a:rPr sz="1350" spc="-30" baseline="-24691" dirty="0">
                          <a:latin typeface="Trebuchet MS"/>
                          <a:cs typeface="Trebuchet MS"/>
                        </a:rPr>
                        <a:t>2021</a:t>
                      </a:r>
                      <a:r>
                        <a:rPr sz="1350" baseline="-24691" dirty="0">
                          <a:latin typeface="Trebuchet MS"/>
                          <a:cs typeface="Trebuchet MS"/>
                        </a:rPr>
                        <a:t>	</a:t>
                      </a:r>
                      <a:r>
                        <a:rPr sz="1350" spc="-30" baseline="-24691" dirty="0">
                          <a:latin typeface="Trebuchet MS"/>
                          <a:cs typeface="Trebuchet MS"/>
                        </a:rPr>
                        <a:t>2022</a:t>
                      </a:r>
                      <a:endParaRPr sz="1350" baseline="-24691">
                        <a:latin typeface="Trebuchet MS"/>
                        <a:cs typeface="Trebuchet MS"/>
                      </a:endParaRPr>
                    </a:p>
                  </a:txBody>
                  <a:tcPr marL="0" marR="0" marT="40005" marB="0">
                    <a:lnL w="9525">
                      <a:solidFill>
                        <a:srgbClr val="A4A4A4"/>
                      </a:solidFill>
                      <a:prstDash val="solid"/>
                    </a:lnL>
                    <a:lnR w="9525">
                      <a:solidFill>
                        <a:srgbClr val="A4A4A4"/>
                      </a:solidFill>
                      <a:prstDash val="solid"/>
                    </a:lnR>
                    <a:lnT w="9525">
                      <a:solidFill>
                        <a:srgbClr val="A4A4A4"/>
                      </a:solidFill>
                      <a:prstDash val="solid"/>
                    </a:lnT>
                    <a:lnB w="9525">
                      <a:solidFill>
                        <a:srgbClr val="A4A4A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A4A4A4"/>
                      </a:solidFill>
                      <a:prstDash val="solid"/>
                    </a:lnL>
                    <a:lnR w="9525">
                      <a:solidFill>
                        <a:srgbClr val="A4A4A4"/>
                      </a:solidFill>
                      <a:prstDash val="solid"/>
                    </a:lnR>
                    <a:lnB w="9525">
                      <a:solidFill>
                        <a:srgbClr val="A4A4A4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0" name="object 6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6347" rIns="0" bIns="0" rtlCol="0">
            <a:spAutoFit/>
          </a:bodyPr>
          <a:lstStyle/>
          <a:p>
            <a:pPr marL="2392045">
              <a:lnSpc>
                <a:spcPts val="1250"/>
              </a:lnSpc>
            </a:pPr>
            <a:fld id="{81D60167-4931-47E6-BA6A-407CBD079E47}" type="slidenum">
              <a:rPr spc="-25" dirty="0"/>
              <a:t>249</a:t>
            </a:fld>
            <a:endParaRPr spc="-25" dirty="0"/>
          </a:p>
        </p:txBody>
      </p:sp>
      <p:sp>
        <p:nvSpPr>
          <p:cNvPr id="61" name="object 6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/>
              <a:t>©</a:t>
            </a:r>
            <a:r>
              <a:rPr spc="-15" dirty="0"/>
              <a:t> </a:t>
            </a:r>
            <a:r>
              <a:rPr dirty="0"/>
              <a:t>The</a:t>
            </a:r>
            <a:r>
              <a:rPr spc="-30" dirty="0"/>
              <a:t> </a:t>
            </a:r>
            <a:r>
              <a:rPr dirty="0"/>
              <a:t>KPI</a:t>
            </a:r>
            <a:r>
              <a:rPr spc="-5" dirty="0"/>
              <a:t> </a:t>
            </a:r>
            <a:r>
              <a:rPr dirty="0"/>
              <a:t>Institute</a:t>
            </a:r>
            <a:r>
              <a:rPr spc="-20" dirty="0"/>
              <a:t> 2023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09258" rIns="0" bIns="0" rtlCol="0">
            <a:spAutoFit/>
          </a:bodyPr>
          <a:lstStyle/>
          <a:p>
            <a:pPr marL="31115">
              <a:lnSpc>
                <a:spcPct val="100000"/>
              </a:lnSpc>
              <a:spcBef>
                <a:spcPts val="100"/>
              </a:spcBef>
            </a:pPr>
            <a:r>
              <a:rPr spc="265" dirty="0"/>
              <a:t>TERMS</a:t>
            </a:r>
            <a:r>
              <a:rPr spc="5" dirty="0"/>
              <a:t> </a:t>
            </a:r>
            <a:r>
              <a:rPr spc="-185" dirty="0"/>
              <a:t>&amp;</a:t>
            </a:r>
            <a:r>
              <a:rPr spc="-15" dirty="0"/>
              <a:t> </a:t>
            </a:r>
            <a:r>
              <a:rPr spc="165" dirty="0"/>
              <a:t>TOOLS</a:t>
            </a:r>
            <a:r>
              <a:rPr spc="-15" dirty="0"/>
              <a:t> </a:t>
            </a:r>
            <a:r>
              <a:rPr spc="250" dirty="0"/>
              <a:t>LINKED</a:t>
            </a:r>
            <a:r>
              <a:rPr spc="5" dirty="0"/>
              <a:t> </a:t>
            </a:r>
            <a:r>
              <a:rPr spc="155" dirty="0"/>
              <a:t>TO</a:t>
            </a:r>
            <a:r>
              <a:rPr spc="10" dirty="0"/>
              <a:t> </a:t>
            </a:r>
            <a:r>
              <a:rPr spc="90" dirty="0"/>
              <a:t>“PERFORMANCE”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44195" y="1398778"/>
            <a:ext cx="7826375" cy="51435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00"/>
              </a:lnSpc>
              <a:spcBef>
                <a:spcPts val="85"/>
              </a:spcBef>
            </a:pPr>
            <a:r>
              <a:rPr sz="1600" dirty="0">
                <a:solidFill>
                  <a:srgbClr val="087150"/>
                </a:solidFill>
                <a:latin typeface="Century Gothic"/>
                <a:cs typeface="Century Gothic"/>
              </a:rPr>
              <a:t>A</a:t>
            </a:r>
            <a:r>
              <a:rPr sz="1600" spc="50" dirty="0">
                <a:solidFill>
                  <a:srgbClr val="087150"/>
                </a:solidFill>
                <a:latin typeface="Century Gothic"/>
                <a:cs typeface="Century Gothic"/>
              </a:rPr>
              <a:t> </a:t>
            </a:r>
            <a:r>
              <a:rPr sz="1600" dirty="0">
                <a:solidFill>
                  <a:srgbClr val="087150"/>
                </a:solidFill>
                <a:latin typeface="Century Gothic"/>
                <a:cs typeface="Century Gothic"/>
              </a:rPr>
              <a:t>better</a:t>
            </a:r>
            <a:r>
              <a:rPr sz="1600" spc="65" dirty="0">
                <a:solidFill>
                  <a:srgbClr val="087150"/>
                </a:solidFill>
                <a:latin typeface="Century Gothic"/>
                <a:cs typeface="Century Gothic"/>
              </a:rPr>
              <a:t> </a:t>
            </a:r>
            <a:r>
              <a:rPr sz="1600" spc="50" dirty="0">
                <a:solidFill>
                  <a:srgbClr val="087150"/>
                </a:solidFill>
                <a:latin typeface="Century Gothic"/>
                <a:cs typeface="Century Gothic"/>
              </a:rPr>
              <a:t>structure,</a:t>
            </a:r>
            <a:r>
              <a:rPr sz="1600" spc="55" dirty="0">
                <a:solidFill>
                  <a:srgbClr val="087150"/>
                </a:solidFill>
                <a:latin typeface="Century Gothic"/>
                <a:cs typeface="Century Gothic"/>
              </a:rPr>
              <a:t> </a:t>
            </a:r>
            <a:r>
              <a:rPr sz="1600" dirty="0">
                <a:solidFill>
                  <a:srgbClr val="087150"/>
                </a:solidFill>
                <a:latin typeface="Century Gothic"/>
                <a:cs typeface="Century Gothic"/>
              </a:rPr>
              <a:t>alignment,</a:t>
            </a:r>
            <a:r>
              <a:rPr sz="1600" spc="90" dirty="0">
                <a:solidFill>
                  <a:srgbClr val="087150"/>
                </a:solidFill>
                <a:latin typeface="Century Gothic"/>
                <a:cs typeface="Century Gothic"/>
              </a:rPr>
              <a:t> </a:t>
            </a:r>
            <a:r>
              <a:rPr sz="1600" dirty="0">
                <a:solidFill>
                  <a:srgbClr val="087150"/>
                </a:solidFill>
                <a:latin typeface="Century Gothic"/>
                <a:cs typeface="Century Gothic"/>
              </a:rPr>
              <a:t>integration,</a:t>
            </a:r>
            <a:r>
              <a:rPr sz="1600" spc="85" dirty="0">
                <a:solidFill>
                  <a:srgbClr val="087150"/>
                </a:solidFill>
                <a:latin typeface="Century Gothic"/>
                <a:cs typeface="Century Gothic"/>
              </a:rPr>
              <a:t> </a:t>
            </a:r>
            <a:r>
              <a:rPr sz="1600" dirty="0">
                <a:solidFill>
                  <a:srgbClr val="087150"/>
                </a:solidFill>
                <a:latin typeface="Century Gothic"/>
                <a:cs typeface="Century Gothic"/>
              </a:rPr>
              <a:t>and</a:t>
            </a:r>
            <a:r>
              <a:rPr sz="1600" spc="80" dirty="0">
                <a:solidFill>
                  <a:srgbClr val="087150"/>
                </a:solidFill>
                <a:latin typeface="Century Gothic"/>
                <a:cs typeface="Century Gothic"/>
              </a:rPr>
              <a:t> </a:t>
            </a:r>
            <a:r>
              <a:rPr sz="1600" spc="50" dirty="0">
                <a:solidFill>
                  <a:srgbClr val="087150"/>
                </a:solidFill>
                <a:latin typeface="Century Gothic"/>
                <a:cs typeface="Century Gothic"/>
              </a:rPr>
              <a:t>use</a:t>
            </a:r>
            <a:r>
              <a:rPr sz="1600" spc="55" dirty="0">
                <a:solidFill>
                  <a:srgbClr val="087150"/>
                </a:solidFill>
                <a:latin typeface="Century Gothic"/>
                <a:cs typeface="Century Gothic"/>
              </a:rPr>
              <a:t> </a:t>
            </a:r>
            <a:r>
              <a:rPr sz="1600" dirty="0">
                <a:solidFill>
                  <a:srgbClr val="087150"/>
                </a:solidFill>
                <a:latin typeface="Century Gothic"/>
                <a:cs typeface="Century Gothic"/>
              </a:rPr>
              <a:t>of</a:t>
            </a:r>
            <a:r>
              <a:rPr sz="1600" spc="35" dirty="0">
                <a:solidFill>
                  <a:srgbClr val="087150"/>
                </a:solidFill>
                <a:latin typeface="Century Gothic"/>
                <a:cs typeface="Century Gothic"/>
              </a:rPr>
              <a:t> </a:t>
            </a:r>
            <a:r>
              <a:rPr sz="1600" dirty="0">
                <a:solidFill>
                  <a:srgbClr val="087150"/>
                </a:solidFill>
                <a:latin typeface="Century Gothic"/>
                <a:cs typeface="Century Gothic"/>
              </a:rPr>
              <a:t>what</a:t>
            </a:r>
            <a:r>
              <a:rPr sz="1600" spc="95" dirty="0">
                <a:solidFill>
                  <a:srgbClr val="087150"/>
                </a:solidFill>
                <a:latin typeface="Century Gothic"/>
                <a:cs typeface="Century Gothic"/>
              </a:rPr>
              <a:t> </a:t>
            </a:r>
            <a:r>
              <a:rPr sz="1600" spc="125" dirty="0">
                <a:solidFill>
                  <a:srgbClr val="087150"/>
                </a:solidFill>
                <a:latin typeface="Century Gothic"/>
                <a:cs typeface="Century Gothic"/>
              </a:rPr>
              <a:t>is</a:t>
            </a:r>
            <a:r>
              <a:rPr sz="1600" spc="45" dirty="0">
                <a:solidFill>
                  <a:srgbClr val="087150"/>
                </a:solidFill>
                <a:latin typeface="Century Gothic"/>
                <a:cs typeface="Century Gothic"/>
              </a:rPr>
              <a:t> </a:t>
            </a:r>
            <a:r>
              <a:rPr sz="1600" spc="-10" dirty="0">
                <a:solidFill>
                  <a:srgbClr val="087150"/>
                </a:solidFill>
                <a:latin typeface="Century Gothic"/>
                <a:cs typeface="Century Gothic"/>
              </a:rPr>
              <a:t>already</a:t>
            </a:r>
            <a:r>
              <a:rPr sz="1600" spc="85" dirty="0">
                <a:solidFill>
                  <a:srgbClr val="087150"/>
                </a:solidFill>
                <a:latin typeface="Century Gothic"/>
                <a:cs typeface="Century Gothic"/>
              </a:rPr>
              <a:t> </a:t>
            </a:r>
            <a:r>
              <a:rPr sz="1600" spc="100" dirty="0">
                <a:solidFill>
                  <a:srgbClr val="087150"/>
                </a:solidFill>
                <a:latin typeface="Century Gothic"/>
                <a:cs typeface="Century Gothic"/>
              </a:rPr>
              <a:t>in</a:t>
            </a:r>
            <a:r>
              <a:rPr sz="1600" spc="45" dirty="0">
                <a:solidFill>
                  <a:srgbClr val="087150"/>
                </a:solidFill>
                <a:latin typeface="Century Gothic"/>
                <a:cs typeface="Century Gothic"/>
              </a:rPr>
              <a:t> </a:t>
            </a:r>
            <a:r>
              <a:rPr sz="1600" spc="-10" dirty="0">
                <a:solidFill>
                  <a:srgbClr val="087150"/>
                </a:solidFill>
                <a:latin typeface="Century Gothic"/>
                <a:cs typeface="Century Gothic"/>
              </a:rPr>
              <a:t>place </a:t>
            </a:r>
            <a:r>
              <a:rPr sz="1600" spc="125" dirty="0">
                <a:solidFill>
                  <a:srgbClr val="087150"/>
                </a:solidFill>
                <a:latin typeface="Century Gothic"/>
                <a:cs typeface="Century Gothic"/>
              </a:rPr>
              <a:t>is</a:t>
            </a:r>
            <a:r>
              <a:rPr sz="1600" spc="65" dirty="0">
                <a:solidFill>
                  <a:srgbClr val="087150"/>
                </a:solidFill>
                <a:latin typeface="Century Gothic"/>
                <a:cs typeface="Century Gothic"/>
              </a:rPr>
              <a:t> </a:t>
            </a:r>
            <a:r>
              <a:rPr sz="1600" dirty="0">
                <a:solidFill>
                  <a:srgbClr val="087150"/>
                </a:solidFill>
                <a:latin typeface="Century Gothic"/>
                <a:cs typeface="Century Gothic"/>
              </a:rPr>
              <a:t>the</a:t>
            </a:r>
            <a:r>
              <a:rPr sz="1600" spc="90" dirty="0">
                <a:solidFill>
                  <a:srgbClr val="087150"/>
                </a:solidFill>
                <a:latin typeface="Century Gothic"/>
                <a:cs typeface="Century Gothic"/>
              </a:rPr>
              <a:t> </a:t>
            </a:r>
            <a:r>
              <a:rPr sz="1600" dirty="0">
                <a:solidFill>
                  <a:srgbClr val="087150"/>
                </a:solidFill>
                <a:latin typeface="Century Gothic"/>
                <a:cs typeface="Century Gothic"/>
              </a:rPr>
              <a:t>answer</a:t>
            </a:r>
            <a:r>
              <a:rPr sz="1600" spc="120" dirty="0">
                <a:solidFill>
                  <a:srgbClr val="087150"/>
                </a:solidFill>
                <a:latin typeface="Century Gothic"/>
                <a:cs typeface="Century Gothic"/>
              </a:rPr>
              <a:t> </a:t>
            </a:r>
            <a:r>
              <a:rPr sz="1600" dirty="0">
                <a:solidFill>
                  <a:srgbClr val="087150"/>
                </a:solidFill>
                <a:latin typeface="Century Gothic"/>
                <a:cs typeface="Century Gothic"/>
              </a:rPr>
              <a:t>to</a:t>
            </a:r>
            <a:r>
              <a:rPr sz="1600" spc="70" dirty="0">
                <a:solidFill>
                  <a:srgbClr val="087150"/>
                </a:solidFill>
                <a:latin typeface="Century Gothic"/>
                <a:cs typeface="Century Gothic"/>
              </a:rPr>
              <a:t> </a:t>
            </a:r>
            <a:r>
              <a:rPr sz="1600" spc="60" dirty="0">
                <a:solidFill>
                  <a:srgbClr val="087150"/>
                </a:solidFill>
                <a:latin typeface="Century Gothic"/>
                <a:cs typeface="Century Gothic"/>
              </a:rPr>
              <a:t>improving</a:t>
            </a:r>
            <a:r>
              <a:rPr sz="1600" spc="95" dirty="0">
                <a:solidFill>
                  <a:srgbClr val="087150"/>
                </a:solidFill>
                <a:latin typeface="Century Gothic"/>
                <a:cs typeface="Century Gothic"/>
              </a:rPr>
              <a:t> </a:t>
            </a:r>
            <a:r>
              <a:rPr sz="1600" dirty="0">
                <a:solidFill>
                  <a:srgbClr val="087150"/>
                </a:solidFill>
                <a:latin typeface="Century Gothic"/>
                <a:cs typeface="Century Gothic"/>
              </a:rPr>
              <a:t>performance</a:t>
            </a:r>
            <a:r>
              <a:rPr sz="1600" spc="114" dirty="0">
                <a:solidFill>
                  <a:srgbClr val="087150"/>
                </a:solidFill>
                <a:latin typeface="Century Gothic"/>
                <a:cs typeface="Century Gothic"/>
              </a:rPr>
              <a:t> </a:t>
            </a:r>
            <a:r>
              <a:rPr sz="1600" dirty="0">
                <a:solidFill>
                  <a:srgbClr val="087150"/>
                </a:solidFill>
                <a:latin typeface="Century Gothic"/>
                <a:cs typeface="Century Gothic"/>
              </a:rPr>
              <a:t>management</a:t>
            </a:r>
            <a:r>
              <a:rPr sz="1600" spc="145" dirty="0">
                <a:solidFill>
                  <a:srgbClr val="087150"/>
                </a:solidFill>
                <a:latin typeface="Century Gothic"/>
                <a:cs typeface="Century Gothic"/>
              </a:rPr>
              <a:t> </a:t>
            </a:r>
            <a:r>
              <a:rPr sz="1600" spc="-10" dirty="0">
                <a:solidFill>
                  <a:srgbClr val="087150"/>
                </a:solidFill>
                <a:latin typeface="Century Gothic"/>
                <a:cs typeface="Century Gothic"/>
              </a:rPr>
              <a:t>practices.</a:t>
            </a:r>
            <a:endParaRPr sz="1600">
              <a:latin typeface="Century Gothic"/>
              <a:cs typeface="Century Gothic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27150" y="2258695"/>
            <a:ext cx="1588770" cy="1394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indent="-286385">
              <a:lnSpc>
                <a:spcPts val="2150"/>
              </a:lnSpc>
              <a:spcBef>
                <a:spcPts val="100"/>
              </a:spcBef>
              <a:buClr>
                <a:srgbClr val="087150"/>
              </a:buClr>
              <a:buSzPct val="72222"/>
              <a:buFont typeface="Segoe UI Symbol"/>
              <a:buChar char="⮚"/>
              <a:tabLst>
                <a:tab pos="299085" algn="l"/>
              </a:tabLst>
            </a:pPr>
            <a:r>
              <a:rPr sz="1800" spc="-10" dirty="0">
                <a:solidFill>
                  <a:srgbClr val="5F5F5F"/>
                </a:solidFill>
                <a:latin typeface="Tahoma"/>
                <a:cs typeface="Tahoma"/>
              </a:rPr>
              <a:t>Stakeholders</a:t>
            </a:r>
            <a:endParaRPr sz="1800">
              <a:latin typeface="Tahoma"/>
              <a:cs typeface="Tahoma"/>
            </a:endParaRPr>
          </a:p>
          <a:p>
            <a:pPr marL="299085" indent="-286385">
              <a:lnSpc>
                <a:spcPts val="2150"/>
              </a:lnSpc>
              <a:buClr>
                <a:srgbClr val="087150"/>
              </a:buClr>
              <a:buSzPct val="72222"/>
              <a:buFont typeface="Segoe UI Symbol"/>
              <a:buChar char="⮚"/>
              <a:tabLst>
                <a:tab pos="299085" algn="l"/>
              </a:tabLst>
            </a:pPr>
            <a:r>
              <a:rPr sz="1800" spc="-10" dirty="0">
                <a:solidFill>
                  <a:srgbClr val="5F5F5F"/>
                </a:solidFill>
                <a:latin typeface="Tahoma"/>
                <a:cs typeface="Tahoma"/>
              </a:rPr>
              <a:t>Discussions</a:t>
            </a:r>
            <a:endParaRPr sz="1800">
              <a:latin typeface="Tahoma"/>
              <a:cs typeface="Tahoma"/>
            </a:endParaRPr>
          </a:p>
          <a:p>
            <a:pPr marL="299085" indent="-286385">
              <a:lnSpc>
                <a:spcPct val="100000"/>
              </a:lnSpc>
              <a:buClr>
                <a:srgbClr val="087150"/>
              </a:buClr>
              <a:buSzPct val="72222"/>
              <a:buFont typeface="Segoe UI Symbol"/>
              <a:buChar char="⮚"/>
              <a:tabLst>
                <a:tab pos="299085" algn="l"/>
              </a:tabLst>
            </a:pPr>
            <a:r>
              <a:rPr sz="1800" spc="-10" dirty="0">
                <a:solidFill>
                  <a:srgbClr val="5F5F5F"/>
                </a:solidFill>
                <a:latin typeface="Tahoma"/>
                <a:cs typeface="Tahoma"/>
              </a:rPr>
              <a:t>Forums</a:t>
            </a:r>
            <a:endParaRPr sz="1800">
              <a:latin typeface="Tahoma"/>
              <a:cs typeface="Tahoma"/>
            </a:endParaRPr>
          </a:p>
          <a:p>
            <a:pPr marL="299085" indent="-286385">
              <a:lnSpc>
                <a:spcPct val="100000"/>
              </a:lnSpc>
              <a:buClr>
                <a:srgbClr val="087150"/>
              </a:buClr>
              <a:buSzPct val="72222"/>
              <a:buFont typeface="Segoe UI Symbol"/>
              <a:buChar char="⮚"/>
              <a:tabLst>
                <a:tab pos="299085" algn="l"/>
              </a:tabLst>
            </a:pPr>
            <a:r>
              <a:rPr sz="1800" spc="-10" dirty="0">
                <a:solidFill>
                  <a:srgbClr val="5F5F5F"/>
                </a:solidFill>
                <a:latin typeface="Tahoma"/>
                <a:cs typeface="Tahoma"/>
              </a:rPr>
              <a:t>Training</a:t>
            </a:r>
            <a:endParaRPr sz="1800">
              <a:latin typeface="Tahoma"/>
              <a:cs typeface="Tahoma"/>
            </a:endParaRPr>
          </a:p>
          <a:p>
            <a:pPr marL="299085" indent="-286385">
              <a:lnSpc>
                <a:spcPct val="100000"/>
              </a:lnSpc>
              <a:buClr>
                <a:srgbClr val="087150"/>
              </a:buClr>
              <a:buSzPct val="72222"/>
              <a:buFont typeface="Segoe UI Symbol"/>
              <a:buChar char="⮚"/>
              <a:tabLst>
                <a:tab pos="299085" algn="l"/>
              </a:tabLst>
            </a:pPr>
            <a:r>
              <a:rPr sz="1800" spc="-10" dirty="0">
                <a:solidFill>
                  <a:srgbClr val="5F5F5F"/>
                </a:solidFill>
                <a:latin typeface="Tahoma"/>
                <a:cs typeface="Tahoma"/>
              </a:rPr>
              <a:t>Rewards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940044" y="2972815"/>
            <a:ext cx="1492250" cy="1671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100"/>
              </a:spcBef>
              <a:buClr>
                <a:srgbClr val="087150"/>
              </a:buClr>
              <a:buSzPct val="72222"/>
              <a:buFont typeface="Segoe UI Symbol"/>
              <a:buChar char="⮚"/>
              <a:tabLst>
                <a:tab pos="299085" algn="l"/>
              </a:tabLst>
            </a:pPr>
            <a:r>
              <a:rPr sz="1800" spc="-10" dirty="0">
                <a:solidFill>
                  <a:srgbClr val="5F5F5F"/>
                </a:solidFill>
                <a:latin typeface="Tahoma"/>
                <a:cs typeface="Tahoma"/>
              </a:rPr>
              <a:t>Plans</a:t>
            </a:r>
            <a:endParaRPr sz="1800">
              <a:latin typeface="Tahoma"/>
              <a:cs typeface="Tahoma"/>
            </a:endParaRPr>
          </a:p>
          <a:p>
            <a:pPr marL="299085" indent="-286385">
              <a:lnSpc>
                <a:spcPct val="100000"/>
              </a:lnSpc>
              <a:buClr>
                <a:srgbClr val="087150"/>
              </a:buClr>
              <a:buSzPct val="72222"/>
              <a:buFont typeface="Segoe UI Symbol"/>
              <a:buChar char="⮚"/>
              <a:tabLst>
                <a:tab pos="299085" algn="l"/>
              </a:tabLst>
            </a:pPr>
            <a:r>
              <a:rPr sz="1800" spc="-10" dirty="0">
                <a:solidFill>
                  <a:srgbClr val="5F5F5F"/>
                </a:solidFill>
                <a:latin typeface="Tahoma"/>
                <a:cs typeface="Tahoma"/>
              </a:rPr>
              <a:t>Budgets</a:t>
            </a:r>
            <a:endParaRPr sz="1800">
              <a:latin typeface="Tahoma"/>
              <a:cs typeface="Tahoma"/>
            </a:endParaRPr>
          </a:p>
          <a:p>
            <a:pPr marL="299085" indent="-286385">
              <a:lnSpc>
                <a:spcPct val="100000"/>
              </a:lnSpc>
              <a:buClr>
                <a:srgbClr val="087150"/>
              </a:buClr>
              <a:buSzPct val="72222"/>
              <a:buFont typeface="Segoe UI Symbol"/>
              <a:buChar char="⮚"/>
              <a:tabLst>
                <a:tab pos="299085" algn="l"/>
              </a:tabLst>
            </a:pPr>
            <a:r>
              <a:rPr sz="1800" spc="-10" dirty="0">
                <a:solidFill>
                  <a:srgbClr val="5F5F5F"/>
                </a:solidFill>
                <a:latin typeface="Tahoma"/>
                <a:cs typeface="Tahoma"/>
              </a:rPr>
              <a:t>Projects</a:t>
            </a:r>
            <a:endParaRPr sz="1800">
              <a:latin typeface="Tahoma"/>
              <a:cs typeface="Tahoma"/>
            </a:endParaRPr>
          </a:p>
          <a:p>
            <a:pPr marL="299085" indent="-286385">
              <a:lnSpc>
                <a:spcPct val="100000"/>
              </a:lnSpc>
              <a:buClr>
                <a:srgbClr val="087150"/>
              </a:buClr>
              <a:buSzPct val="72222"/>
              <a:buFont typeface="Segoe UI Symbol"/>
              <a:buChar char="⮚"/>
              <a:tabLst>
                <a:tab pos="299085" algn="l"/>
              </a:tabLst>
            </a:pPr>
            <a:r>
              <a:rPr sz="1800" spc="-10" dirty="0">
                <a:solidFill>
                  <a:srgbClr val="5F5F5F"/>
                </a:solidFill>
                <a:latin typeface="Tahoma"/>
                <a:cs typeface="Tahoma"/>
              </a:rPr>
              <a:t>Scorecards</a:t>
            </a:r>
            <a:endParaRPr sz="1800">
              <a:latin typeface="Tahoma"/>
              <a:cs typeface="Tahoma"/>
            </a:endParaRPr>
          </a:p>
          <a:p>
            <a:pPr marL="299085" indent="-286385">
              <a:lnSpc>
                <a:spcPct val="100000"/>
              </a:lnSpc>
              <a:buClr>
                <a:srgbClr val="087150"/>
              </a:buClr>
              <a:buSzPct val="72222"/>
              <a:buFont typeface="Segoe UI Symbol"/>
              <a:buChar char="⮚"/>
              <a:tabLst>
                <a:tab pos="299085" algn="l"/>
              </a:tabLst>
            </a:pPr>
            <a:r>
              <a:rPr sz="1800" spc="-10" dirty="0">
                <a:solidFill>
                  <a:srgbClr val="5F5F5F"/>
                </a:solidFill>
                <a:latin typeface="Tahoma"/>
                <a:cs typeface="Tahoma"/>
              </a:rPr>
              <a:t>Dashboards</a:t>
            </a:r>
            <a:endParaRPr sz="1800">
              <a:latin typeface="Tahoma"/>
              <a:cs typeface="Tahoma"/>
            </a:endParaRPr>
          </a:p>
          <a:p>
            <a:pPr marL="299085" indent="-286385">
              <a:lnSpc>
                <a:spcPct val="100000"/>
              </a:lnSpc>
              <a:buClr>
                <a:srgbClr val="087150"/>
              </a:buClr>
              <a:buSzPct val="72222"/>
              <a:buFont typeface="Segoe UI Symbol"/>
              <a:buChar char="⮚"/>
              <a:tabLst>
                <a:tab pos="299085" algn="l"/>
              </a:tabLst>
            </a:pPr>
            <a:r>
              <a:rPr sz="1800" spc="-10" dirty="0">
                <a:solidFill>
                  <a:srgbClr val="5F5F5F"/>
                </a:solidFill>
                <a:latin typeface="Tahoma"/>
                <a:cs typeface="Tahoma"/>
              </a:rPr>
              <a:t>Reports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327150" y="4439792"/>
            <a:ext cx="2388235" cy="19494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100"/>
              </a:spcBef>
              <a:buClr>
                <a:srgbClr val="087150"/>
              </a:buClr>
              <a:buSzPct val="72222"/>
              <a:buFont typeface="Segoe UI Symbol"/>
              <a:buChar char="⮚"/>
              <a:tabLst>
                <a:tab pos="299085" algn="l"/>
              </a:tabLst>
            </a:pPr>
            <a:r>
              <a:rPr sz="1800" spc="-10" dirty="0">
                <a:solidFill>
                  <a:srgbClr val="5F5F5F"/>
                </a:solidFill>
                <a:latin typeface="Tahoma"/>
                <a:cs typeface="Tahoma"/>
              </a:rPr>
              <a:t>Goals</a:t>
            </a:r>
            <a:endParaRPr sz="1800">
              <a:latin typeface="Tahoma"/>
              <a:cs typeface="Tahoma"/>
            </a:endParaRPr>
          </a:p>
          <a:p>
            <a:pPr marL="299085" indent="-286385">
              <a:lnSpc>
                <a:spcPct val="100000"/>
              </a:lnSpc>
              <a:buClr>
                <a:srgbClr val="087150"/>
              </a:buClr>
              <a:buSzPct val="72222"/>
              <a:buFont typeface="Segoe UI Symbol"/>
              <a:buChar char="⮚"/>
              <a:tabLst>
                <a:tab pos="299085" algn="l"/>
              </a:tabLst>
            </a:pPr>
            <a:r>
              <a:rPr sz="1800" spc="-10" dirty="0">
                <a:solidFill>
                  <a:srgbClr val="5F5F5F"/>
                </a:solidFill>
                <a:latin typeface="Tahoma"/>
                <a:cs typeface="Tahoma"/>
              </a:rPr>
              <a:t>Objectives</a:t>
            </a:r>
            <a:endParaRPr sz="1800">
              <a:latin typeface="Tahoma"/>
              <a:cs typeface="Tahoma"/>
            </a:endParaRPr>
          </a:p>
          <a:p>
            <a:pPr marL="299085" indent="-286385">
              <a:lnSpc>
                <a:spcPct val="100000"/>
              </a:lnSpc>
              <a:buClr>
                <a:srgbClr val="087150"/>
              </a:buClr>
              <a:buSzPct val="72222"/>
              <a:buFont typeface="Segoe UI Symbol"/>
              <a:buChar char="⮚"/>
              <a:tabLst>
                <a:tab pos="299085" algn="l"/>
              </a:tabLst>
            </a:pPr>
            <a:r>
              <a:rPr sz="1800" spc="-20" dirty="0">
                <a:solidFill>
                  <a:srgbClr val="5F5F5F"/>
                </a:solidFill>
                <a:latin typeface="Tahoma"/>
                <a:cs typeface="Tahoma"/>
              </a:rPr>
              <a:t>KPIs</a:t>
            </a:r>
            <a:endParaRPr sz="1800">
              <a:latin typeface="Tahoma"/>
              <a:cs typeface="Tahoma"/>
            </a:endParaRPr>
          </a:p>
          <a:p>
            <a:pPr marL="299085" indent="-286385">
              <a:lnSpc>
                <a:spcPts val="2150"/>
              </a:lnSpc>
              <a:spcBef>
                <a:spcPts val="25"/>
              </a:spcBef>
              <a:buClr>
                <a:srgbClr val="087150"/>
              </a:buClr>
              <a:buSzPct val="72222"/>
              <a:buFont typeface="Segoe UI Symbol"/>
              <a:buChar char="⮚"/>
              <a:tabLst>
                <a:tab pos="299085" algn="l"/>
              </a:tabLst>
            </a:pPr>
            <a:r>
              <a:rPr sz="1800" spc="-10" dirty="0">
                <a:solidFill>
                  <a:srgbClr val="5F5F5F"/>
                </a:solidFill>
                <a:latin typeface="Tahoma"/>
                <a:cs typeface="Tahoma"/>
              </a:rPr>
              <a:t>Targets</a:t>
            </a:r>
            <a:endParaRPr sz="1800">
              <a:latin typeface="Tahoma"/>
              <a:cs typeface="Tahoma"/>
            </a:endParaRPr>
          </a:p>
          <a:p>
            <a:pPr marL="299085" indent="-286385">
              <a:lnSpc>
                <a:spcPts val="2150"/>
              </a:lnSpc>
              <a:buClr>
                <a:srgbClr val="087150"/>
              </a:buClr>
              <a:buSzPct val="72222"/>
              <a:buFont typeface="Segoe UI Symbol"/>
              <a:buChar char="⮚"/>
              <a:tabLst>
                <a:tab pos="299085" algn="l"/>
              </a:tabLst>
            </a:pPr>
            <a:r>
              <a:rPr sz="1800" spc="-10" dirty="0">
                <a:solidFill>
                  <a:srgbClr val="5F5F5F"/>
                </a:solidFill>
                <a:latin typeface="Tahoma"/>
                <a:cs typeface="Tahoma"/>
              </a:rPr>
              <a:t>Technology</a:t>
            </a:r>
            <a:endParaRPr sz="1800">
              <a:latin typeface="Tahoma"/>
              <a:cs typeface="Tahoma"/>
            </a:endParaRPr>
          </a:p>
          <a:p>
            <a:pPr marL="299085" indent="-286385">
              <a:lnSpc>
                <a:spcPct val="100000"/>
              </a:lnSpc>
              <a:spcBef>
                <a:spcPts val="25"/>
              </a:spcBef>
              <a:buClr>
                <a:srgbClr val="087150"/>
              </a:buClr>
              <a:buSzPct val="72222"/>
              <a:buFont typeface="Segoe UI Symbol"/>
              <a:buChar char="⮚"/>
              <a:tabLst>
                <a:tab pos="299085" algn="l"/>
              </a:tabLst>
            </a:pPr>
            <a:r>
              <a:rPr sz="1800" spc="-10" dirty="0">
                <a:solidFill>
                  <a:srgbClr val="5F5F5F"/>
                </a:solidFill>
                <a:latin typeface="Tahoma"/>
                <a:cs typeface="Tahoma"/>
              </a:rPr>
              <a:t>Meetings</a:t>
            </a:r>
            <a:endParaRPr sz="1800">
              <a:latin typeface="Tahoma"/>
              <a:cs typeface="Tahoma"/>
            </a:endParaRPr>
          </a:p>
          <a:p>
            <a:pPr marL="299085" indent="-286385">
              <a:lnSpc>
                <a:spcPct val="100000"/>
              </a:lnSpc>
              <a:buClr>
                <a:srgbClr val="087150"/>
              </a:buClr>
              <a:buSzPct val="72222"/>
              <a:buFont typeface="Segoe UI Symbol"/>
              <a:buChar char="⮚"/>
              <a:tabLst>
                <a:tab pos="299085" algn="l"/>
              </a:tabLst>
            </a:pPr>
            <a:r>
              <a:rPr sz="1800" spc="-10" dirty="0">
                <a:solidFill>
                  <a:srgbClr val="5F5F5F"/>
                </a:solidFill>
                <a:latin typeface="Tahoma"/>
                <a:cs typeface="Tahoma"/>
              </a:rPr>
              <a:t>Performance</a:t>
            </a:r>
            <a:r>
              <a:rPr sz="1800" spc="-19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10" dirty="0">
                <a:solidFill>
                  <a:srgbClr val="5F5F5F"/>
                </a:solidFill>
                <a:latin typeface="Tahoma"/>
                <a:cs typeface="Tahoma"/>
              </a:rPr>
              <a:t>reviews</a:t>
            </a:r>
            <a:endParaRPr sz="1800">
              <a:latin typeface="Tahoma"/>
              <a:cs typeface="Tahoma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91611" y="2775204"/>
            <a:ext cx="2534412" cy="2534412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6442" rIns="0" bIns="0" rtlCol="0">
            <a:spAutoFit/>
          </a:bodyPr>
          <a:lstStyle/>
          <a:p>
            <a:pPr marL="2437765">
              <a:lnSpc>
                <a:spcPct val="100000"/>
              </a:lnSpc>
              <a:spcBef>
                <a:spcPts val="90"/>
              </a:spcBef>
            </a:pPr>
            <a:fld id="{81D60167-4931-47E6-BA6A-407CBD079E47}" type="slidenum">
              <a:rPr spc="-25" dirty="0">
                <a:latin typeface="Tahoma"/>
                <a:cs typeface="Tahoma"/>
              </a:rPr>
              <a:t>25</a:t>
            </a:fld>
            <a:endParaRPr spc="-25" dirty="0">
              <a:latin typeface="Tahoma"/>
              <a:cs typeface="Tahoma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/>
              <a:t>©</a:t>
            </a:r>
            <a:r>
              <a:rPr spc="-15" dirty="0"/>
              <a:t> </a:t>
            </a:r>
            <a:r>
              <a:rPr dirty="0"/>
              <a:t>The</a:t>
            </a:r>
            <a:r>
              <a:rPr spc="-30" dirty="0"/>
              <a:t> </a:t>
            </a:r>
            <a:r>
              <a:rPr dirty="0"/>
              <a:t>KPI</a:t>
            </a:r>
            <a:r>
              <a:rPr spc="-5" dirty="0"/>
              <a:t> </a:t>
            </a:r>
            <a:r>
              <a:rPr dirty="0"/>
              <a:t>Institute</a:t>
            </a:r>
            <a:r>
              <a:rPr spc="-20" dirty="0"/>
              <a:t> 2023</a:t>
            </a:r>
          </a:p>
        </p:txBody>
      </p:sp>
    </p:spTree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6717" y="577076"/>
            <a:ext cx="4456430" cy="813435"/>
          </a:xfrm>
          <a:prstGeom prst="rect">
            <a:avLst/>
          </a:prstGeom>
        </p:spPr>
        <p:txBody>
          <a:bodyPr vert="horz" wrap="square" lIns="0" tIns="971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65"/>
              </a:spcBef>
            </a:pPr>
            <a:r>
              <a:rPr spc="185" dirty="0"/>
              <a:t>IN</a:t>
            </a:r>
            <a:r>
              <a:rPr spc="-10" dirty="0"/>
              <a:t> </a:t>
            </a:r>
            <a:r>
              <a:rPr spc="95" dirty="0"/>
              <a:t>PRACTICE:</a:t>
            </a:r>
            <a:r>
              <a:rPr spc="45" dirty="0"/>
              <a:t> </a:t>
            </a:r>
            <a:r>
              <a:rPr spc="155" dirty="0"/>
              <a:t>DASHBOARD</a:t>
            </a:r>
          </a:p>
          <a:p>
            <a:pPr marL="12700">
              <a:lnSpc>
                <a:spcPct val="100000"/>
              </a:lnSpc>
              <a:spcBef>
                <a:spcPts val="495"/>
              </a:spcBef>
            </a:pPr>
            <a:r>
              <a:rPr sz="1800" spc="-30" dirty="0">
                <a:latin typeface="Tahoma"/>
                <a:cs typeface="Tahoma"/>
              </a:rPr>
              <a:t>Emergency</a:t>
            </a:r>
            <a:r>
              <a:rPr sz="1800" spc="-155" dirty="0">
                <a:latin typeface="Tahoma"/>
                <a:cs typeface="Tahoma"/>
              </a:rPr>
              <a:t> </a:t>
            </a:r>
            <a:r>
              <a:rPr sz="1800" spc="-10" dirty="0">
                <a:latin typeface="Tahoma"/>
                <a:cs typeface="Tahoma"/>
              </a:rPr>
              <a:t>Department</a:t>
            </a:r>
            <a:r>
              <a:rPr sz="1800" spc="-155" dirty="0">
                <a:latin typeface="Tahoma"/>
                <a:cs typeface="Tahoma"/>
              </a:rPr>
              <a:t> </a:t>
            </a:r>
            <a:r>
              <a:rPr sz="1800" spc="-35" dirty="0">
                <a:latin typeface="Tahoma"/>
                <a:cs typeface="Tahoma"/>
              </a:rPr>
              <a:t>Dashboard,</a:t>
            </a:r>
            <a:r>
              <a:rPr sz="1800" spc="-160" dirty="0">
                <a:latin typeface="Tahoma"/>
                <a:cs typeface="Tahoma"/>
              </a:rPr>
              <a:t> </a:t>
            </a:r>
            <a:r>
              <a:rPr sz="1800" spc="-10" dirty="0">
                <a:latin typeface="Tahoma"/>
                <a:cs typeface="Tahoma"/>
              </a:rPr>
              <a:t>Australia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8844" y="6406388"/>
            <a:ext cx="8845550" cy="163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832215" algn="l"/>
              </a:tabLst>
            </a:pPr>
            <a:r>
              <a:rPr sz="900" i="1" u="sng" spc="-245" dirty="0">
                <a:solidFill>
                  <a:srgbClr val="5F5F5F"/>
                </a:solidFill>
                <a:uFill>
                  <a:solidFill>
                    <a:srgbClr val="D0CECE"/>
                  </a:solidFill>
                </a:uFill>
                <a:latin typeface="Lucida Sans"/>
                <a:cs typeface="Lucida Sans"/>
              </a:rPr>
              <a:t> </a:t>
            </a:r>
            <a:r>
              <a:rPr sz="900" i="1" u="sng" spc="-100" dirty="0">
                <a:solidFill>
                  <a:srgbClr val="5F5F5F"/>
                </a:solidFill>
                <a:uFill>
                  <a:solidFill>
                    <a:srgbClr val="D0CECE"/>
                  </a:solidFill>
                </a:uFill>
                <a:latin typeface="Lucida Sans"/>
                <a:cs typeface="Lucida Sans"/>
              </a:rPr>
              <a:t>Source:</a:t>
            </a:r>
            <a:r>
              <a:rPr sz="900" i="1" u="sng" spc="-40" dirty="0">
                <a:solidFill>
                  <a:srgbClr val="5F5F5F"/>
                </a:solidFill>
                <a:uFill>
                  <a:solidFill>
                    <a:srgbClr val="D0CECE"/>
                  </a:solidFill>
                </a:uFill>
                <a:latin typeface="Lucida Sans"/>
                <a:cs typeface="Lucida Sans"/>
              </a:rPr>
              <a:t> </a:t>
            </a:r>
            <a:r>
              <a:rPr sz="900" i="1" u="sng" spc="-100" dirty="0">
                <a:solidFill>
                  <a:srgbClr val="5F5F5F"/>
                </a:solidFill>
                <a:uFill>
                  <a:solidFill>
                    <a:srgbClr val="D0CECE"/>
                  </a:solidFill>
                </a:uFill>
                <a:latin typeface="Lucida Sans"/>
                <a:cs typeface="Lucida Sans"/>
              </a:rPr>
              <a:t>Emergency</a:t>
            </a:r>
            <a:r>
              <a:rPr sz="900" i="1" u="sng" spc="-35" dirty="0">
                <a:solidFill>
                  <a:srgbClr val="5F5F5F"/>
                </a:solidFill>
                <a:uFill>
                  <a:solidFill>
                    <a:srgbClr val="D0CECE"/>
                  </a:solidFill>
                </a:uFill>
                <a:latin typeface="Lucida Sans"/>
                <a:cs typeface="Lucida Sans"/>
              </a:rPr>
              <a:t> </a:t>
            </a:r>
            <a:r>
              <a:rPr sz="900" i="1" u="sng" spc="-95" dirty="0">
                <a:solidFill>
                  <a:srgbClr val="5F5F5F"/>
                </a:solidFill>
                <a:uFill>
                  <a:solidFill>
                    <a:srgbClr val="D0CECE"/>
                  </a:solidFill>
                </a:uFill>
                <a:latin typeface="Lucida Sans"/>
                <a:cs typeface="Lucida Sans"/>
              </a:rPr>
              <a:t>Department</a:t>
            </a:r>
            <a:r>
              <a:rPr sz="900" i="1" u="sng" spc="-75" dirty="0">
                <a:solidFill>
                  <a:srgbClr val="5F5F5F"/>
                </a:solidFill>
                <a:uFill>
                  <a:solidFill>
                    <a:srgbClr val="D0CECE"/>
                  </a:solidFill>
                </a:uFill>
                <a:latin typeface="Lucida Sans"/>
                <a:cs typeface="Lucida Sans"/>
              </a:rPr>
              <a:t> </a:t>
            </a:r>
            <a:r>
              <a:rPr sz="900" i="1" u="sng" spc="-105" dirty="0">
                <a:solidFill>
                  <a:srgbClr val="5F5F5F"/>
                </a:solidFill>
                <a:uFill>
                  <a:solidFill>
                    <a:srgbClr val="D0CECE"/>
                  </a:solidFill>
                </a:uFill>
                <a:latin typeface="Lucida Sans"/>
                <a:cs typeface="Lucida Sans"/>
              </a:rPr>
              <a:t>Dashboard,</a:t>
            </a:r>
            <a:r>
              <a:rPr sz="900" i="1" u="sng" spc="-35" dirty="0">
                <a:solidFill>
                  <a:srgbClr val="5F5F5F"/>
                </a:solidFill>
                <a:uFill>
                  <a:solidFill>
                    <a:srgbClr val="D0CECE"/>
                  </a:solidFill>
                </a:uFill>
                <a:latin typeface="Lucida Sans"/>
                <a:cs typeface="Lucida Sans"/>
              </a:rPr>
              <a:t> </a:t>
            </a:r>
            <a:r>
              <a:rPr sz="900" i="1" u="sng" spc="-100" dirty="0">
                <a:solidFill>
                  <a:srgbClr val="5F5F5F"/>
                </a:solidFill>
                <a:uFill>
                  <a:solidFill>
                    <a:srgbClr val="D0CECE"/>
                  </a:solidFill>
                </a:uFill>
                <a:latin typeface="Lucida Sans"/>
                <a:cs typeface="Lucida Sans"/>
              </a:rPr>
              <a:t>Australia</a:t>
            </a:r>
            <a:r>
              <a:rPr sz="900" i="1" u="sng" spc="-75" dirty="0">
                <a:solidFill>
                  <a:srgbClr val="5F5F5F"/>
                </a:solidFill>
                <a:uFill>
                  <a:solidFill>
                    <a:srgbClr val="D0CECE"/>
                  </a:solidFill>
                </a:uFill>
                <a:latin typeface="Lucida Sans"/>
                <a:cs typeface="Lucida Sans"/>
              </a:rPr>
              <a:t> </a:t>
            </a:r>
            <a:r>
              <a:rPr sz="900" i="1" u="sng" spc="-10" dirty="0">
                <a:solidFill>
                  <a:srgbClr val="5F5F5F"/>
                </a:solidFill>
                <a:uFill>
                  <a:solidFill>
                    <a:srgbClr val="D0CECE"/>
                  </a:solidFill>
                </a:uFill>
                <a:latin typeface="Lucida Sans"/>
                <a:cs typeface="Lucida Sans"/>
              </a:rPr>
              <a:t>(2023)</a:t>
            </a:r>
            <a:r>
              <a:rPr sz="900" i="1" u="sng" dirty="0">
                <a:solidFill>
                  <a:srgbClr val="5F5F5F"/>
                </a:solidFill>
                <a:uFill>
                  <a:solidFill>
                    <a:srgbClr val="D0CECE"/>
                  </a:solidFill>
                </a:uFill>
                <a:latin typeface="Lucida Sans"/>
                <a:cs typeface="Lucida Sans"/>
              </a:rPr>
              <a:t>	</a:t>
            </a:r>
            <a:endParaRPr sz="900">
              <a:latin typeface="Lucida Sans"/>
              <a:cs typeface="Lucida Sans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7368" y="1749564"/>
            <a:ext cx="8430768" cy="4323575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6347" rIns="0" bIns="0" rtlCol="0">
            <a:spAutoFit/>
          </a:bodyPr>
          <a:lstStyle/>
          <a:p>
            <a:pPr marL="2392045">
              <a:lnSpc>
                <a:spcPts val="1250"/>
              </a:lnSpc>
            </a:pPr>
            <a:fld id="{81D60167-4931-47E6-BA6A-407CBD079E47}" type="slidenum">
              <a:rPr spc="-25" dirty="0"/>
              <a:t>250</a:t>
            </a:fld>
            <a:endParaRPr spc="-25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/>
              <a:t>©</a:t>
            </a:r>
            <a:r>
              <a:rPr spc="-15" dirty="0"/>
              <a:t> </a:t>
            </a:r>
            <a:r>
              <a:rPr dirty="0"/>
              <a:t>The</a:t>
            </a:r>
            <a:r>
              <a:rPr spc="-30" dirty="0"/>
              <a:t> </a:t>
            </a:r>
            <a:r>
              <a:rPr dirty="0"/>
              <a:t>KPI</a:t>
            </a:r>
            <a:r>
              <a:rPr spc="-5" dirty="0"/>
              <a:t> </a:t>
            </a:r>
            <a:r>
              <a:rPr dirty="0"/>
              <a:t>Institute</a:t>
            </a:r>
            <a:r>
              <a:rPr spc="-20" dirty="0"/>
              <a:t> 2023</a:t>
            </a:r>
          </a:p>
        </p:txBody>
      </p:sp>
    </p:spTree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1544" y="6553200"/>
            <a:ext cx="8820150" cy="0"/>
          </a:xfrm>
          <a:custGeom>
            <a:avLst/>
            <a:gdLst/>
            <a:ahLst/>
            <a:cxnLst/>
            <a:rect l="l" t="t" r="r" b="b"/>
            <a:pathLst>
              <a:path w="8820150">
                <a:moveTo>
                  <a:pt x="0" y="0"/>
                </a:moveTo>
                <a:lnTo>
                  <a:pt x="8820023" y="0"/>
                </a:lnTo>
              </a:path>
            </a:pathLst>
          </a:custGeom>
          <a:ln w="9525">
            <a:solidFill>
              <a:srgbClr val="D0CEC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64006" y="1560173"/>
            <a:ext cx="5835368" cy="4816116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56717" y="577076"/>
            <a:ext cx="4282440" cy="813435"/>
          </a:xfrm>
          <a:prstGeom prst="rect">
            <a:avLst/>
          </a:prstGeom>
        </p:spPr>
        <p:txBody>
          <a:bodyPr vert="horz" wrap="square" lIns="0" tIns="971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65"/>
              </a:spcBef>
            </a:pPr>
            <a:r>
              <a:rPr spc="185" dirty="0"/>
              <a:t>IN</a:t>
            </a:r>
            <a:r>
              <a:rPr spc="-10" dirty="0"/>
              <a:t> </a:t>
            </a:r>
            <a:r>
              <a:rPr spc="95" dirty="0"/>
              <a:t>PRACTICE:</a:t>
            </a:r>
            <a:r>
              <a:rPr spc="45" dirty="0"/>
              <a:t> </a:t>
            </a:r>
            <a:r>
              <a:rPr spc="155" dirty="0"/>
              <a:t>DASHBOARD</a:t>
            </a:r>
          </a:p>
          <a:p>
            <a:pPr marL="12700">
              <a:lnSpc>
                <a:spcPct val="100000"/>
              </a:lnSpc>
              <a:spcBef>
                <a:spcPts val="495"/>
              </a:spcBef>
            </a:pPr>
            <a:r>
              <a:rPr sz="1800" spc="-70" dirty="0">
                <a:latin typeface="Tahoma"/>
                <a:cs typeface="Tahoma"/>
              </a:rPr>
              <a:t>San</a:t>
            </a:r>
            <a:r>
              <a:rPr sz="1800" spc="-155" dirty="0">
                <a:latin typeface="Tahoma"/>
                <a:cs typeface="Tahoma"/>
              </a:rPr>
              <a:t> </a:t>
            </a:r>
            <a:r>
              <a:rPr sz="1800" spc="-30" dirty="0">
                <a:latin typeface="Tahoma"/>
                <a:cs typeface="Tahoma"/>
              </a:rPr>
              <a:t>Francisco,</a:t>
            </a:r>
            <a:r>
              <a:rPr sz="1800" spc="-150" dirty="0">
                <a:latin typeface="Tahoma"/>
                <a:cs typeface="Tahoma"/>
              </a:rPr>
              <a:t> </a:t>
            </a:r>
            <a:r>
              <a:rPr sz="1800" spc="50" dirty="0">
                <a:latin typeface="Tahoma"/>
                <a:cs typeface="Tahoma"/>
              </a:rPr>
              <a:t>USA</a:t>
            </a:r>
            <a:r>
              <a:rPr sz="1800" spc="-130" dirty="0">
                <a:latin typeface="Tahoma"/>
                <a:cs typeface="Tahoma"/>
              </a:rPr>
              <a:t> </a:t>
            </a:r>
            <a:r>
              <a:rPr sz="1800" spc="-25" dirty="0">
                <a:latin typeface="Tahoma"/>
                <a:cs typeface="Tahoma"/>
              </a:rPr>
              <a:t>–</a:t>
            </a:r>
            <a:r>
              <a:rPr sz="1800" spc="-135" dirty="0">
                <a:latin typeface="Tahoma"/>
                <a:cs typeface="Tahoma"/>
              </a:rPr>
              <a:t> </a:t>
            </a:r>
            <a:r>
              <a:rPr sz="1800" dirty="0">
                <a:latin typeface="Tahoma"/>
                <a:cs typeface="Tahoma"/>
              </a:rPr>
              <a:t>City</a:t>
            </a:r>
            <a:r>
              <a:rPr sz="1800" spc="-175" dirty="0">
                <a:latin typeface="Tahoma"/>
                <a:cs typeface="Tahoma"/>
              </a:rPr>
              <a:t> </a:t>
            </a:r>
            <a:r>
              <a:rPr sz="1800" spc="-10" dirty="0">
                <a:latin typeface="Tahoma"/>
                <a:cs typeface="Tahoma"/>
              </a:rPr>
              <a:t>Performance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6347" rIns="0" bIns="0" rtlCol="0">
            <a:spAutoFit/>
          </a:bodyPr>
          <a:lstStyle/>
          <a:p>
            <a:pPr marL="2392045">
              <a:lnSpc>
                <a:spcPts val="1250"/>
              </a:lnSpc>
            </a:pPr>
            <a:fld id="{81D60167-4931-47E6-BA6A-407CBD079E47}" type="slidenum">
              <a:rPr spc="-25" dirty="0"/>
              <a:t>251</a:t>
            </a:fld>
            <a:endParaRPr spc="-25" dirty="0"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/>
              <a:t>©</a:t>
            </a:r>
            <a:r>
              <a:rPr spc="-15" dirty="0"/>
              <a:t> </a:t>
            </a:r>
            <a:r>
              <a:rPr dirty="0"/>
              <a:t>The</a:t>
            </a:r>
            <a:r>
              <a:rPr spc="-30" dirty="0"/>
              <a:t> </a:t>
            </a:r>
            <a:r>
              <a:rPr dirty="0"/>
              <a:t>KPI</a:t>
            </a:r>
            <a:r>
              <a:rPr spc="-5" dirty="0"/>
              <a:t> </a:t>
            </a:r>
            <a:r>
              <a:rPr dirty="0"/>
              <a:t>Institute</a:t>
            </a:r>
            <a:r>
              <a:rPr spc="-20" dirty="0"/>
              <a:t> 2023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7279640" y="6150355"/>
            <a:ext cx="1265555" cy="284480"/>
          </a:xfrm>
          <a:prstGeom prst="rect">
            <a:avLst/>
          </a:prstGeom>
        </p:spPr>
        <p:txBody>
          <a:bodyPr vert="horz" wrap="square" lIns="0" tIns="29209" rIns="0" bIns="0" rtlCol="0">
            <a:spAutoFit/>
          </a:bodyPr>
          <a:lstStyle/>
          <a:p>
            <a:pPr marL="12700" marR="5080">
              <a:lnSpc>
                <a:spcPts val="960"/>
              </a:lnSpc>
              <a:spcBef>
                <a:spcPts val="229"/>
              </a:spcBef>
            </a:pPr>
            <a:r>
              <a:rPr sz="900" i="1" spc="-100" dirty="0">
                <a:solidFill>
                  <a:srgbClr val="5F5F5F"/>
                </a:solidFill>
                <a:latin typeface="Lucida Sans"/>
                <a:cs typeface="Lucida Sans"/>
              </a:rPr>
              <a:t>Source:</a:t>
            </a:r>
            <a:r>
              <a:rPr sz="900" i="1" spc="-60" dirty="0">
                <a:solidFill>
                  <a:srgbClr val="5F5F5F"/>
                </a:solidFill>
                <a:latin typeface="Lucida Sans"/>
                <a:cs typeface="Lucida Sans"/>
              </a:rPr>
              <a:t> </a:t>
            </a:r>
            <a:r>
              <a:rPr sz="900" i="1" spc="-105" dirty="0">
                <a:solidFill>
                  <a:srgbClr val="5F5F5F"/>
                </a:solidFill>
                <a:latin typeface="Lucida Sans"/>
                <a:cs typeface="Lucida Sans"/>
              </a:rPr>
              <a:t>San</a:t>
            </a:r>
            <a:r>
              <a:rPr sz="900" i="1" spc="-65" dirty="0">
                <a:solidFill>
                  <a:srgbClr val="5F5F5F"/>
                </a:solidFill>
                <a:latin typeface="Lucida Sans"/>
                <a:cs typeface="Lucida Sans"/>
              </a:rPr>
              <a:t> </a:t>
            </a:r>
            <a:r>
              <a:rPr sz="900" i="1" spc="-90" dirty="0">
                <a:solidFill>
                  <a:srgbClr val="5F5F5F"/>
                </a:solidFill>
                <a:latin typeface="Lucida Sans"/>
                <a:cs typeface="Lucida Sans"/>
              </a:rPr>
              <a:t>Franscisco</a:t>
            </a:r>
            <a:r>
              <a:rPr sz="900" i="1" spc="-35" dirty="0">
                <a:solidFill>
                  <a:srgbClr val="5F5F5F"/>
                </a:solidFill>
                <a:latin typeface="Lucida Sans"/>
                <a:cs typeface="Lucida Sans"/>
              </a:rPr>
              <a:t> </a:t>
            </a:r>
            <a:r>
              <a:rPr sz="900" i="1" spc="-55" dirty="0">
                <a:solidFill>
                  <a:srgbClr val="5F5F5F"/>
                </a:solidFill>
                <a:latin typeface="Lucida Sans"/>
                <a:cs typeface="Lucida Sans"/>
              </a:rPr>
              <a:t>City </a:t>
            </a:r>
            <a:r>
              <a:rPr sz="900" i="1" spc="-85" dirty="0">
                <a:solidFill>
                  <a:srgbClr val="5F5F5F"/>
                </a:solidFill>
                <a:latin typeface="Lucida Sans"/>
                <a:cs typeface="Lucida Sans"/>
              </a:rPr>
              <a:t>Council,</a:t>
            </a:r>
            <a:r>
              <a:rPr sz="900" i="1" spc="-75" dirty="0">
                <a:solidFill>
                  <a:srgbClr val="5F5F5F"/>
                </a:solidFill>
                <a:latin typeface="Lucida Sans"/>
                <a:cs typeface="Lucida Sans"/>
              </a:rPr>
              <a:t> </a:t>
            </a:r>
            <a:r>
              <a:rPr sz="900" i="1" spc="-65" dirty="0">
                <a:solidFill>
                  <a:srgbClr val="5F5F5F"/>
                </a:solidFill>
                <a:latin typeface="Lucida Sans"/>
                <a:cs typeface="Lucida Sans"/>
              </a:rPr>
              <a:t>USA</a:t>
            </a:r>
            <a:r>
              <a:rPr sz="900" i="1" spc="-75" dirty="0">
                <a:solidFill>
                  <a:srgbClr val="5F5F5F"/>
                </a:solidFill>
                <a:latin typeface="Lucida Sans"/>
                <a:cs typeface="Lucida Sans"/>
              </a:rPr>
              <a:t> </a:t>
            </a:r>
            <a:r>
              <a:rPr sz="900" i="1" spc="-10" dirty="0">
                <a:solidFill>
                  <a:srgbClr val="5F5F5F"/>
                </a:solidFill>
                <a:latin typeface="Lucida Sans"/>
                <a:cs typeface="Lucida Sans"/>
              </a:rPr>
              <a:t>(2023)</a:t>
            </a:r>
            <a:endParaRPr sz="900">
              <a:latin typeface="Lucida Sans"/>
              <a:cs typeface="Lucida Sans"/>
            </a:endParaRPr>
          </a:p>
        </p:txBody>
      </p:sp>
    </p:spTree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3974" y="565107"/>
            <a:ext cx="4283710" cy="835025"/>
          </a:xfrm>
          <a:prstGeom prst="rect">
            <a:avLst/>
          </a:prstGeom>
        </p:spPr>
        <p:txBody>
          <a:bodyPr vert="horz" wrap="square" lIns="0" tIns="109220" rIns="0" bIns="0" rtlCol="0">
            <a:spAutoFit/>
          </a:bodyPr>
          <a:lstStyle/>
          <a:p>
            <a:pPr marL="13970">
              <a:lnSpc>
                <a:spcPct val="100000"/>
              </a:lnSpc>
              <a:spcBef>
                <a:spcPts val="860"/>
              </a:spcBef>
            </a:pPr>
            <a:r>
              <a:rPr spc="185" dirty="0"/>
              <a:t>IN</a:t>
            </a:r>
            <a:r>
              <a:rPr dirty="0"/>
              <a:t> </a:t>
            </a:r>
            <a:r>
              <a:rPr spc="90" dirty="0"/>
              <a:t>PRACTICE:</a:t>
            </a:r>
            <a:r>
              <a:rPr spc="50" dirty="0"/>
              <a:t> </a:t>
            </a:r>
            <a:r>
              <a:rPr spc="150" dirty="0"/>
              <a:t>DASHBOARD</a:t>
            </a:r>
          </a:p>
          <a:p>
            <a:pPr marL="12700">
              <a:lnSpc>
                <a:spcPct val="100000"/>
              </a:lnSpc>
              <a:spcBef>
                <a:spcPts val="570"/>
              </a:spcBef>
            </a:pPr>
            <a:r>
              <a:rPr sz="1800" dirty="0">
                <a:latin typeface="Tahoma"/>
                <a:cs typeface="Tahoma"/>
              </a:rPr>
              <a:t>Franklin</a:t>
            </a:r>
            <a:r>
              <a:rPr sz="1800" spc="-204" dirty="0">
                <a:latin typeface="Tahoma"/>
                <a:cs typeface="Tahoma"/>
              </a:rPr>
              <a:t> </a:t>
            </a:r>
            <a:r>
              <a:rPr sz="1800" spc="-35" dirty="0">
                <a:latin typeface="Tahoma"/>
                <a:cs typeface="Tahoma"/>
              </a:rPr>
              <a:t>Lakes</a:t>
            </a:r>
            <a:r>
              <a:rPr sz="1800" spc="-165" dirty="0">
                <a:latin typeface="Tahoma"/>
                <a:cs typeface="Tahoma"/>
              </a:rPr>
              <a:t> </a:t>
            </a:r>
            <a:r>
              <a:rPr sz="1800" dirty="0">
                <a:latin typeface="Tahoma"/>
                <a:cs typeface="Tahoma"/>
              </a:rPr>
              <a:t>Police</a:t>
            </a:r>
            <a:r>
              <a:rPr sz="1800" spc="-170" dirty="0">
                <a:latin typeface="Tahoma"/>
                <a:cs typeface="Tahoma"/>
              </a:rPr>
              <a:t> </a:t>
            </a:r>
            <a:r>
              <a:rPr sz="1800" spc="-30" dirty="0">
                <a:latin typeface="Tahoma"/>
                <a:cs typeface="Tahoma"/>
              </a:rPr>
              <a:t>Department,</a:t>
            </a:r>
            <a:r>
              <a:rPr sz="1800" spc="-185" dirty="0">
                <a:latin typeface="Tahoma"/>
                <a:cs typeface="Tahoma"/>
              </a:rPr>
              <a:t> </a:t>
            </a:r>
            <a:r>
              <a:rPr sz="1800" spc="-25" dirty="0">
                <a:latin typeface="Tahoma"/>
                <a:cs typeface="Tahoma"/>
              </a:rPr>
              <a:t>USA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8739" y="6398158"/>
            <a:ext cx="1384935" cy="163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i="1" spc="-100" dirty="0">
                <a:solidFill>
                  <a:srgbClr val="5F5F5F"/>
                </a:solidFill>
                <a:latin typeface="Lucida Sans"/>
                <a:cs typeface="Lucida Sans"/>
              </a:rPr>
              <a:t>Source:</a:t>
            </a:r>
            <a:r>
              <a:rPr sz="900" i="1" spc="-60" dirty="0">
                <a:solidFill>
                  <a:srgbClr val="5F5F5F"/>
                </a:solidFill>
                <a:latin typeface="Lucida Sans"/>
                <a:cs typeface="Lucida Sans"/>
              </a:rPr>
              <a:t> </a:t>
            </a:r>
            <a:r>
              <a:rPr sz="900" i="1" spc="-95" dirty="0">
                <a:solidFill>
                  <a:srgbClr val="5F5F5F"/>
                </a:solidFill>
                <a:latin typeface="Lucida Sans"/>
                <a:cs typeface="Lucida Sans"/>
              </a:rPr>
              <a:t>Franklin</a:t>
            </a:r>
            <a:r>
              <a:rPr sz="900" i="1" spc="-50" dirty="0">
                <a:solidFill>
                  <a:srgbClr val="5F5F5F"/>
                </a:solidFill>
                <a:latin typeface="Lucida Sans"/>
                <a:cs typeface="Lucida Sans"/>
              </a:rPr>
              <a:t> </a:t>
            </a:r>
            <a:r>
              <a:rPr sz="900" i="1" spc="-100" dirty="0">
                <a:solidFill>
                  <a:srgbClr val="5F5F5F"/>
                </a:solidFill>
                <a:latin typeface="Lucida Sans"/>
                <a:cs typeface="Lucida Sans"/>
              </a:rPr>
              <a:t>Lakes</a:t>
            </a:r>
            <a:r>
              <a:rPr sz="900" i="1" spc="-75" dirty="0">
                <a:solidFill>
                  <a:srgbClr val="5F5F5F"/>
                </a:solidFill>
                <a:latin typeface="Lucida Sans"/>
                <a:cs typeface="Lucida Sans"/>
              </a:rPr>
              <a:t> </a:t>
            </a:r>
            <a:r>
              <a:rPr sz="900" i="1" spc="-30" dirty="0">
                <a:solidFill>
                  <a:srgbClr val="5F5F5F"/>
                </a:solidFill>
                <a:latin typeface="Lucida Sans"/>
                <a:cs typeface="Lucida Sans"/>
              </a:rPr>
              <a:t>(2023)</a:t>
            </a:r>
            <a:endParaRPr sz="900">
              <a:latin typeface="Lucida Sans"/>
              <a:cs typeface="Lucida San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53974" y="2035886"/>
            <a:ext cx="244538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95"/>
              </a:spcBef>
              <a:buClr>
                <a:srgbClr val="0A976C"/>
              </a:buClr>
              <a:buChar char="•"/>
              <a:tabLst>
                <a:tab pos="299085" algn="l"/>
              </a:tabLst>
            </a:pPr>
            <a:r>
              <a:rPr sz="1600" spc="65" dirty="0">
                <a:solidFill>
                  <a:srgbClr val="5F5F5F"/>
                </a:solidFill>
                <a:latin typeface="Tahoma"/>
                <a:cs typeface="Tahoma"/>
              </a:rPr>
              <a:t>No</a:t>
            </a:r>
            <a:r>
              <a:rPr sz="1600" spc="-18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contrast</a:t>
            </a:r>
            <a:r>
              <a:rPr sz="1600" spc="-17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30" dirty="0">
                <a:solidFill>
                  <a:srgbClr val="5F5F5F"/>
                </a:solidFill>
                <a:latin typeface="Tahoma"/>
                <a:cs typeface="Tahoma"/>
              </a:rPr>
              <a:t>background,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40486" y="2524124"/>
            <a:ext cx="136652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35" dirty="0">
                <a:solidFill>
                  <a:srgbClr val="5F5F5F"/>
                </a:solidFill>
                <a:latin typeface="Tahoma"/>
                <a:cs typeface="Tahoma"/>
              </a:rPr>
              <a:t>no</a:t>
            </a:r>
            <a:r>
              <a:rPr sz="1600" spc="-16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0" dirty="0">
                <a:solidFill>
                  <a:srgbClr val="5F5F5F"/>
                </a:solidFill>
                <a:latin typeface="Tahoma"/>
                <a:cs typeface="Tahoma"/>
              </a:rPr>
              <a:t>strong</a:t>
            </a:r>
            <a:r>
              <a:rPr sz="1600" spc="-13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30" dirty="0">
                <a:solidFill>
                  <a:srgbClr val="5F5F5F"/>
                </a:solidFill>
                <a:latin typeface="Tahoma"/>
                <a:cs typeface="Tahoma"/>
              </a:rPr>
              <a:t>grids;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53974" y="3088004"/>
            <a:ext cx="227774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95"/>
              </a:spcBef>
              <a:buClr>
                <a:srgbClr val="0A976C"/>
              </a:buClr>
              <a:buChar char="•"/>
              <a:tabLst>
                <a:tab pos="299085" algn="l"/>
              </a:tabLst>
            </a:pP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Contrast</a:t>
            </a:r>
            <a:r>
              <a:rPr sz="1600" spc="-114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colors</a:t>
            </a:r>
            <a:r>
              <a:rPr sz="1600" spc="-13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for</a:t>
            </a:r>
            <a:r>
              <a:rPr sz="1600" spc="-114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5" dirty="0">
                <a:solidFill>
                  <a:srgbClr val="5F5F5F"/>
                </a:solidFill>
                <a:latin typeface="Tahoma"/>
                <a:cs typeface="Tahoma"/>
              </a:rPr>
              <a:t>bar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40486" y="3576065"/>
            <a:ext cx="222885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0" dirty="0">
                <a:solidFill>
                  <a:srgbClr val="5F5F5F"/>
                </a:solidFill>
                <a:latin typeface="Tahoma"/>
                <a:cs typeface="Tahoma"/>
              </a:rPr>
              <a:t>charts</a:t>
            </a:r>
            <a:r>
              <a:rPr sz="1600" spc="-17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to</a:t>
            </a:r>
            <a:r>
              <a:rPr sz="1600" spc="-15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outline</a:t>
            </a:r>
            <a:r>
              <a:rPr sz="1600" spc="-17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different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40486" y="4063746"/>
            <a:ext cx="84391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40" dirty="0">
                <a:solidFill>
                  <a:srgbClr val="5F5F5F"/>
                </a:solidFill>
                <a:latin typeface="Tahoma"/>
                <a:cs typeface="Tahoma"/>
              </a:rPr>
              <a:t>data</a:t>
            </a:r>
            <a:r>
              <a:rPr sz="1600" spc="-16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35" dirty="0">
                <a:solidFill>
                  <a:srgbClr val="5F5F5F"/>
                </a:solidFill>
                <a:latin typeface="Tahoma"/>
                <a:cs typeface="Tahoma"/>
              </a:rPr>
              <a:t>sets;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53974" y="4627626"/>
            <a:ext cx="1872614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95"/>
              </a:spcBef>
              <a:buClr>
                <a:srgbClr val="0A976C"/>
              </a:buClr>
              <a:buChar char="•"/>
              <a:tabLst>
                <a:tab pos="299085" algn="l"/>
              </a:tabLst>
            </a:pPr>
            <a:r>
              <a:rPr sz="1600" spc="-25" dirty="0">
                <a:solidFill>
                  <a:srgbClr val="5F5F5F"/>
                </a:solidFill>
                <a:latin typeface="Tahoma"/>
                <a:cs typeface="Tahoma"/>
              </a:rPr>
              <a:t>Interactive</a:t>
            </a:r>
            <a:r>
              <a:rPr sz="1600" spc="-14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charts,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40486" y="5115559"/>
            <a:ext cx="223901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0" dirty="0">
                <a:solidFill>
                  <a:srgbClr val="5F5F5F"/>
                </a:solidFill>
                <a:latin typeface="Tahoma"/>
                <a:cs typeface="Tahoma"/>
              </a:rPr>
              <a:t>providing</a:t>
            </a:r>
            <a:r>
              <a:rPr sz="1600" spc="-16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5" dirty="0">
                <a:solidFill>
                  <a:srgbClr val="5F5F5F"/>
                </a:solidFill>
                <a:latin typeface="Tahoma"/>
                <a:cs typeface="Tahoma"/>
              </a:rPr>
              <a:t>more</a:t>
            </a:r>
            <a:r>
              <a:rPr sz="1600" spc="-13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0" dirty="0">
                <a:solidFill>
                  <a:srgbClr val="5F5F5F"/>
                </a:solidFill>
                <a:latin typeface="Tahoma"/>
                <a:cs typeface="Tahoma"/>
              </a:rPr>
              <a:t>details</a:t>
            </a:r>
            <a:r>
              <a:rPr sz="1600" spc="-14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5" dirty="0">
                <a:solidFill>
                  <a:srgbClr val="5F5F5F"/>
                </a:solidFill>
                <a:latin typeface="Tahoma"/>
                <a:cs typeface="Tahoma"/>
              </a:rPr>
              <a:t>for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40486" y="5603240"/>
            <a:ext cx="140652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35" dirty="0">
                <a:solidFill>
                  <a:srgbClr val="5F5F5F"/>
                </a:solidFill>
                <a:latin typeface="Tahoma"/>
                <a:cs typeface="Tahoma"/>
              </a:rPr>
              <a:t>each</a:t>
            </a:r>
            <a:r>
              <a:rPr sz="1600" spc="-19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set</a:t>
            </a:r>
            <a:r>
              <a:rPr sz="1600" spc="-17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of</a:t>
            </a:r>
            <a:r>
              <a:rPr sz="1600" spc="-19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45" dirty="0">
                <a:solidFill>
                  <a:srgbClr val="5F5F5F"/>
                </a:solidFill>
                <a:latin typeface="Tahoma"/>
                <a:cs typeface="Tahoma"/>
              </a:rPr>
              <a:t>data.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492745" y="6474967"/>
            <a:ext cx="240665" cy="14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20" dirty="0">
                <a:solidFill>
                  <a:srgbClr val="FFFFFF"/>
                </a:solidFill>
                <a:latin typeface="Arial"/>
                <a:cs typeface="Arial"/>
              </a:rPr>
              <a:t>Data</a:t>
            </a:r>
            <a:endParaRPr sz="800">
              <a:latin typeface="Arial"/>
              <a:cs typeface="Arial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3349752" y="4506467"/>
            <a:ext cx="5398770" cy="1672589"/>
            <a:chOff x="3349752" y="4506467"/>
            <a:chExt cx="5398770" cy="1672589"/>
          </a:xfrm>
        </p:grpSpPr>
        <p:sp>
          <p:nvSpPr>
            <p:cNvPr id="14" name="object 14"/>
            <p:cNvSpPr/>
            <p:nvPr/>
          </p:nvSpPr>
          <p:spPr>
            <a:xfrm>
              <a:off x="3717036" y="4556759"/>
              <a:ext cx="5026660" cy="772795"/>
            </a:xfrm>
            <a:custGeom>
              <a:avLst/>
              <a:gdLst/>
              <a:ahLst/>
              <a:cxnLst/>
              <a:rect l="l" t="t" r="r" b="b"/>
              <a:pathLst>
                <a:path w="5026659" h="772795">
                  <a:moveTo>
                    <a:pt x="4853940" y="772667"/>
                  </a:moveTo>
                  <a:lnTo>
                    <a:pt x="5026152" y="772667"/>
                  </a:lnTo>
                </a:path>
                <a:path w="5026659" h="772795">
                  <a:moveTo>
                    <a:pt x="1176527" y="772667"/>
                  </a:moveTo>
                  <a:lnTo>
                    <a:pt x="1429512" y="772667"/>
                  </a:lnTo>
                </a:path>
                <a:path w="5026659" h="772795">
                  <a:moveTo>
                    <a:pt x="573024" y="772667"/>
                  </a:moveTo>
                  <a:lnTo>
                    <a:pt x="592836" y="772667"/>
                  </a:lnTo>
                </a:path>
                <a:path w="5026659" h="772795">
                  <a:moveTo>
                    <a:pt x="2340864" y="772667"/>
                  </a:moveTo>
                  <a:lnTo>
                    <a:pt x="2593848" y="772667"/>
                  </a:lnTo>
                </a:path>
                <a:path w="5026659" h="772795">
                  <a:moveTo>
                    <a:pt x="3086099" y="772667"/>
                  </a:moveTo>
                  <a:lnTo>
                    <a:pt x="3105912" y="772667"/>
                  </a:lnTo>
                </a:path>
                <a:path w="5026659" h="772795">
                  <a:moveTo>
                    <a:pt x="153924" y="772667"/>
                  </a:moveTo>
                  <a:lnTo>
                    <a:pt x="173736" y="772667"/>
                  </a:lnTo>
                </a:path>
                <a:path w="5026659" h="772795">
                  <a:moveTo>
                    <a:pt x="0" y="772667"/>
                  </a:moveTo>
                  <a:lnTo>
                    <a:pt x="80772" y="772667"/>
                  </a:lnTo>
                </a:path>
                <a:path w="5026659" h="772795">
                  <a:moveTo>
                    <a:pt x="246887" y="772667"/>
                  </a:moveTo>
                  <a:lnTo>
                    <a:pt x="266700" y="772667"/>
                  </a:lnTo>
                </a:path>
                <a:path w="5026659" h="772795">
                  <a:moveTo>
                    <a:pt x="339851" y="772667"/>
                  </a:moveTo>
                  <a:lnTo>
                    <a:pt x="499872" y="772667"/>
                  </a:lnTo>
                </a:path>
                <a:path w="5026659" h="772795">
                  <a:moveTo>
                    <a:pt x="758951" y="772667"/>
                  </a:moveTo>
                  <a:lnTo>
                    <a:pt x="918972" y="772667"/>
                  </a:lnTo>
                </a:path>
                <a:path w="5026659" h="772795">
                  <a:moveTo>
                    <a:pt x="1828800" y="772667"/>
                  </a:moveTo>
                  <a:lnTo>
                    <a:pt x="1848612" y="772667"/>
                  </a:lnTo>
                </a:path>
                <a:path w="5026659" h="772795">
                  <a:moveTo>
                    <a:pt x="1502664" y="772667"/>
                  </a:moveTo>
                  <a:lnTo>
                    <a:pt x="1755648" y="772667"/>
                  </a:lnTo>
                </a:path>
                <a:path w="5026659" h="772795">
                  <a:moveTo>
                    <a:pt x="2247900" y="772667"/>
                  </a:moveTo>
                  <a:lnTo>
                    <a:pt x="2267712" y="772667"/>
                  </a:lnTo>
                </a:path>
                <a:path w="5026659" h="772795">
                  <a:moveTo>
                    <a:pt x="2759964" y="772667"/>
                  </a:moveTo>
                  <a:lnTo>
                    <a:pt x="3012947" y="772667"/>
                  </a:lnTo>
                </a:path>
                <a:path w="5026659" h="772795">
                  <a:moveTo>
                    <a:pt x="4434840" y="772667"/>
                  </a:moveTo>
                  <a:lnTo>
                    <a:pt x="4687823" y="772667"/>
                  </a:lnTo>
                </a:path>
                <a:path w="5026659" h="772795">
                  <a:moveTo>
                    <a:pt x="4341875" y="772667"/>
                  </a:moveTo>
                  <a:lnTo>
                    <a:pt x="4361688" y="772667"/>
                  </a:lnTo>
                </a:path>
                <a:path w="5026659" h="772795">
                  <a:moveTo>
                    <a:pt x="4015740" y="772667"/>
                  </a:moveTo>
                  <a:lnTo>
                    <a:pt x="4268723" y="772667"/>
                  </a:lnTo>
                </a:path>
                <a:path w="5026659" h="772795">
                  <a:moveTo>
                    <a:pt x="3179064" y="772667"/>
                  </a:moveTo>
                  <a:lnTo>
                    <a:pt x="3430523" y="772667"/>
                  </a:lnTo>
                </a:path>
                <a:path w="5026659" h="772795">
                  <a:moveTo>
                    <a:pt x="3503675" y="772667"/>
                  </a:moveTo>
                  <a:lnTo>
                    <a:pt x="3523488" y="772667"/>
                  </a:lnTo>
                </a:path>
                <a:path w="5026659" h="772795">
                  <a:moveTo>
                    <a:pt x="665988" y="772667"/>
                  </a:moveTo>
                  <a:lnTo>
                    <a:pt x="685800" y="772667"/>
                  </a:lnTo>
                </a:path>
                <a:path w="5026659" h="772795">
                  <a:moveTo>
                    <a:pt x="2667000" y="772667"/>
                  </a:moveTo>
                  <a:lnTo>
                    <a:pt x="2686812" y="772667"/>
                  </a:lnTo>
                </a:path>
                <a:path w="5026659" h="772795">
                  <a:moveTo>
                    <a:pt x="3922775" y="772667"/>
                  </a:moveTo>
                  <a:lnTo>
                    <a:pt x="3942588" y="772667"/>
                  </a:lnTo>
                </a:path>
                <a:path w="5026659" h="772795">
                  <a:moveTo>
                    <a:pt x="3596640" y="772667"/>
                  </a:moveTo>
                  <a:lnTo>
                    <a:pt x="3849623" y="772667"/>
                  </a:lnTo>
                </a:path>
                <a:path w="5026659" h="772795">
                  <a:moveTo>
                    <a:pt x="1921764" y="772667"/>
                  </a:moveTo>
                  <a:lnTo>
                    <a:pt x="2174748" y="772667"/>
                  </a:lnTo>
                </a:path>
                <a:path w="5026659" h="772795">
                  <a:moveTo>
                    <a:pt x="992124" y="772667"/>
                  </a:moveTo>
                  <a:lnTo>
                    <a:pt x="1011936" y="772667"/>
                  </a:lnTo>
                </a:path>
                <a:path w="5026659" h="772795">
                  <a:moveTo>
                    <a:pt x="1083564" y="772667"/>
                  </a:moveTo>
                  <a:lnTo>
                    <a:pt x="1103376" y="772667"/>
                  </a:lnTo>
                </a:path>
                <a:path w="5026659" h="772795">
                  <a:moveTo>
                    <a:pt x="4760975" y="772667"/>
                  </a:moveTo>
                  <a:lnTo>
                    <a:pt x="4780788" y="772667"/>
                  </a:lnTo>
                </a:path>
                <a:path w="5026659" h="772795">
                  <a:moveTo>
                    <a:pt x="2340864" y="662939"/>
                  </a:moveTo>
                  <a:lnTo>
                    <a:pt x="2686812" y="662939"/>
                  </a:lnTo>
                </a:path>
                <a:path w="5026659" h="772795">
                  <a:moveTo>
                    <a:pt x="339851" y="662939"/>
                  </a:moveTo>
                  <a:lnTo>
                    <a:pt x="499872" y="662939"/>
                  </a:lnTo>
                </a:path>
                <a:path w="5026659" h="772795">
                  <a:moveTo>
                    <a:pt x="246887" y="662939"/>
                  </a:moveTo>
                  <a:lnTo>
                    <a:pt x="266700" y="662939"/>
                  </a:lnTo>
                </a:path>
                <a:path w="5026659" h="772795">
                  <a:moveTo>
                    <a:pt x="1083564" y="662939"/>
                  </a:moveTo>
                  <a:lnTo>
                    <a:pt x="1103376" y="662939"/>
                  </a:lnTo>
                </a:path>
                <a:path w="5026659" h="772795">
                  <a:moveTo>
                    <a:pt x="1176527" y="662939"/>
                  </a:moveTo>
                  <a:lnTo>
                    <a:pt x="1429512" y="662939"/>
                  </a:lnTo>
                </a:path>
                <a:path w="5026659" h="772795">
                  <a:moveTo>
                    <a:pt x="992124" y="662939"/>
                  </a:moveTo>
                  <a:lnTo>
                    <a:pt x="1011936" y="662939"/>
                  </a:lnTo>
                </a:path>
                <a:path w="5026659" h="772795">
                  <a:moveTo>
                    <a:pt x="1921764" y="662939"/>
                  </a:moveTo>
                  <a:lnTo>
                    <a:pt x="2267712" y="662939"/>
                  </a:lnTo>
                </a:path>
                <a:path w="5026659" h="772795">
                  <a:moveTo>
                    <a:pt x="573024" y="662939"/>
                  </a:moveTo>
                  <a:lnTo>
                    <a:pt x="592836" y="662939"/>
                  </a:lnTo>
                </a:path>
                <a:path w="5026659" h="772795">
                  <a:moveTo>
                    <a:pt x="0" y="662939"/>
                  </a:moveTo>
                  <a:lnTo>
                    <a:pt x="80772" y="662939"/>
                  </a:lnTo>
                </a:path>
                <a:path w="5026659" h="772795">
                  <a:moveTo>
                    <a:pt x="3503675" y="662939"/>
                  </a:moveTo>
                  <a:lnTo>
                    <a:pt x="3523488" y="662939"/>
                  </a:lnTo>
                </a:path>
                <a:path w="5026659" h="772795">
                  <a:moveTo>
                    <a:pt x="1502664" y="662939"/>
                  </a:moveTo>
                  <a:lnTo>
                    <a:pt x="1848612" y="662939"/>
                  </a:lnTo>
                </a:path>
                <a:path w="5026659" h="772795">
                  <a:moveTo>
                    <a:pt x="3922775" y="662939"/>
                  </a:moveTo>
                  <a:lnTo>
                    <a:pt x="3942588" y="662939"/>
                  </a:lnTo>
                </a:path>
                <a:path w="5026659" h="772795">
                  <a:moveTo>
                    <a:pt x="153924" y="662939"/>
                  </a:moveTo>
                  <a:lnTo>
                    <a:pt x="173736" y="662939"/>
                  </a:lnTo>
                </a:path>
                <a:path w="5026659" h="772795">
                  <a:moveTo>
                    <a:pt x="758951" y="662939"/>
                  </a:moveTo>
                  <a:lnTo>
                    <a:pt x="918972" y="662939"/>
                  </a:lnTo>
                </a:path>
                <a:path w="5026659" h="772795">
                  <a:moveTo>
                    <a:pt x="2759964" y="662939"/>
                  </a:moveTo>
                  <a:lnTo>
                    <a:pt x="3012947" y="662939"/>
                  </a:lnTo>
                </a:path>
                <a:path w="5026659" h="772795">
                  <a:moveTo>
                    <a:pt x="665988" y="662939"/>
                  </a:moveTo>
                  <a:lnTo>
                    <a:pt x="685800" y="662939"/>
                  </a:lnTo>
                </a:path>
                <a:path w="5026659" h="772795">
                  <a:moveTo>
                    <a:pt x="4341875" y="662939"/>
                  </a:moveTo>
                  <a:lnTo>
                    <a:pt x="4361688" y="662939"/>
                  </a:lnTo>
                </a:path>
                <a:path w="5026659" h="772795">
                  <a:moveTo>
                    <a:pt x="3086099" y="662939"/>
                  </a:moveTo>
                  <a:lnTo>
                    <a:pt x="3105912" y="662939"/>
                  </a:lnTo>
                </a:path>
                <a:path w="5026659" h="772795">
                  <a:moveTo>
                    <a:pt x="4760975" y="662939"/>
                  </a:moveTo>
                  <a:lnTo>
                    <a:pt x="4780788" y="662939"/>
                  </a:lnTo>
                </a:path>
                <a:path w="5026659" h="772795">
                  <a:moveTo>
                    <a:pt x="3596640" y="662939"/>
                  </a:moveTo>
                  <a:lnTo>
                    <a:pt x="3849623" y="662939"/>
                  </a:lnTo>
                </a:path>
                <a:path w="5026659" h="772795">
                  <a:moveTo>
                    <a:pt x="4015740" y="662939"/>
                  </a:moveTo>
                  <a:lnTo>
                    <a:pt x="4268723" y="662939"/>
                  </a:lnTo>
                </a:path>
                <a:path w="5026659" h="772795">
                  <a:moveTo>
                    <a:pt x="3179064" y="662939"/>
                  </a:moveTo>
                  <a:lnTo>
                    <a:pt x="3430523" y="662939"/>
                  </a:lnTo>
                </a:path>
                <a:path w="5026659" h="772795">
                  <a:moveTo>
                    <a:pt x="4853940" y="662939"/>
                  </a:moveTo>
                  <a:lnTo>
                    <a:pt x="5026152" y="662939"/>
                  </a:lnTo>
                </a:path>
                <a:path w="5026659" h="772795">
                  <a:moveTo>
                    <a:pt x="4434840" y="662939"/>
                  </a:moveTo>
                  <a:lnTo>
                    <a:pt x="4687823" y="662939"/>
                  </a:lnTo>
                </a:path>
                <a:path w="5026659" h="772795">
                  <a:moveTo>
                    <a:pt x="665988" y="551688"/>
                  </a:moveTo>
                  <a:lnTo>
                    <a:pt x="685800" y="551688"/>
                  </a:lnTo>
                </a:path>
                <a:path w="5026659" h="772795">
                  <a:moveTo>
                    <a:pt x="2340864" y="551688"/>
                  </a:moveTo>
                  <a:lnTo>
                    <a:pt x="2686812" y="551688"/>
                  </a:lnTo>
                </a:path>
                <a:path w="5026659" h="772795">
                  <a:moveTo>
                    <a:pt x="246887" y="551688"/>
                  </a:moveTo>
                  <a:lnTo>
                    <a:pt x="266700" y="551688"/>
                  </a:lnTo>
                </a:path>
                <a:path w="5026659" h="772795">
                  <a:moveTo>
                    <a:pt x="1921764" y="551688"/>
                  </a:moveTo>
                  <a:lnTo>
                    <a:pt x="2267712" y="551688"/>
                  </a:lnTo>
                </a:path>
                <a:path w="5026659" h="772795">
                  <a:moveTo>
                    <a:pt x="0" y="551688"/>
                  </a:moveTo>
                  <a:lnTo>
                    <a:pt x="80772" y="551688"/>
                  </a:lnTo>
                </a:path>
                <a:path w="5026659" h="772795">
                  <a:moveTo>
                    <a:pt x="3086099" y="551688"/>
                  </a:moveTo>
                  <a:lnTo>
                    <a:pt x="3105912" y="551688"/>
                  </a:lnTo>
                </a:path>
                <a:path w="5026659" h="772795">
                  <a:moveTo>
                    <a:pt x="1502664" y="551688"/>
                  </a:moveTo>
                  <a:lnTo>
                    <a:pt x="1848612" y="551688"/>
                  </a:lnTo>
                </a:path>
                <a:path w="5026659" h="772795">
                  <a:moveTo>
                    <a:pt x="2759964" y="551688"/>
                  </a:moveTo>
                  <a:lnTo>
                    <a:pt x="3012947" y="551688"/>
                  </a:lnTo>
                </a:path>
                <a:path w="5026659" h="772795">
                  <a:moveTo>
                    <a:pt x="3179064" y="551688"/>
                  </a:moveTo>
                  <a:lnTo>
                    <a:pt x="3430523" y="551688"/>
                  </a:lnTo>
                </a:path>
                <a:path w="5026659" h="772795">
                  <a:moveTo>
                    <a:pt x="3503675" y="551688"/>
                  </a:moveTo>
                  <a:lnTo>
                    <a:pt x="3523488" y="551688"/>
                  </a:lnTo>
                </a:path>
                <a:path w="5026659" h="772795">
                  <a:moveTo>
                    <a:pt x="1176527" y="551688"/>
                  </a:moveTo>
                  <a:lnTo>
                    <a:pt x="1429512" y="551688"/>
                  </a:lnTo>
                </a:path>
                <a:path w="5026659" h="772795">
                  <a:moveTo>
                    <a:pt x="3596640" y="551688"/>
                  </a:moveTo>
                  <a:lnTo>
                    <a:pt x="3849623" y="551688"/>
                  </a:lnTo>
                </a:path>
                <a:path w="5026659" h="772795">
                  <a:moveTo>
                    <a:pt x="4760975" y="551688"/>
                  </a:moveTo>
                  <a:lnTo>
                    <a:pt x="4780788" y="551688"/>
                  </a:lnTo>
                </a:path>
                <a:path w="5026659" h="772795">
                  <a:moveTo>
                    <a:pt x="4341875" y="551688"/>
                  </a:moveTo>
                  <a:lnTo>
                    <a:pt x="4361688" y="551688"/>
                  </a:lnTo>
                </a:path>
                <a:path w="5026659" h="772795">
                  <a:moveTo>
                    <a:pt x="4853940" y="551688"/>
                  </a:moveTo>
                  <a:lnTo>
                    <a:pt x="5026152" y="551688"/>
                  </a:lnTo>
                </a:path>
                <a:path w="5026659" h="772795">
                  <a:moveTo>
                    <a:pt x="573024" y="551688"/>
                  </a:moveTo>
                  <a:lnTo>
                    <a:pt x="592836" y="551688"/>
                  </a:lnTo>
                </a:path>
                <a:path w="5026659" h="772795">
                  <a:moveTo>
                    <a:pt x="1083564" y="551688"/>
                  </a:moveTo>
                  <a:lnTo>
                    <a:pt x="1103376" y="551688"/>
                  </a:lnTo>
                </a:path>
                <a:path w="5026659" h="772795">
                  <a:moveTo>
                    <a:pt x="339851" y="551688"/>
                  </a:moveTo>
                  <a:lnTo>
                    <a:pt x="499872" y="551688"/>
                  </a:lnTo>
                </a:path>
                <a:path w="5026659" h="772795">
                  <a:moveTo>
                    <a:pt x="4434840" y="551688"/>
                  </a:moveTo>
                  <a:lnTo>
                    <a:pt x="4687823" y="551688"/>
                  </a:lnTo>
                </a:path>
                <a:path w="5026659" h="772795">
                  <a:moveTo>
                    <a:pt x="3922775" y="551688"/>
                  </a:moveTo>
                  <a:lnTo>
                    <a:pt x="4268723" y="551688"/>
                  </a:lnTo>
                </a:path>
                <a:path w="5026659" h="772795">
                  <a:moveTo>
                    <a:pt x="758951" y="551688"/>
                  </a:moveTo>
                  <a:lnTo>
                    <a:pt x="1011936" y="551688"/>
                  </a:lnTo>
                </a:path>
                <a:path w="5026659" h="772795">
                  <a:moveTo>
                    <a:pt x="153924" y="551688"/>
                  </a:moveTo>
                  <a:lnTo>
                    <a:pt x="173736" y="551688"/>
                  </a:lnTo>
                </a:path>
                <a:path w="5026659" h="772795">
                  <a:moveTo>
                    <a:pt x="1176527" y="441959"/>
                  </a:moveTo>
                  <a:lnTo>
                    <a:pt x="1429512" y="441959"/>
                  </a:lnTo>
                </a:path>
                <a:path w="5026659" h="772795">
                  <a:moveTo>
                    <a:pt x="4853940" y="441959"/>
                  </a:moveTo>
                  <a:lnTo>
                    <a:pt x="5026152" y="441959"/>
                  </a:lnTo>
                </a:path>
                <a:path w="5026659" h="772795">
                  <a:moveTo>
                    <a:pt x="3179064" y="441959"/>
                  </a:moveTo>
                  <a:lnTo>
                    <a:pt x="3523488" y="441959"/>
                  </a:lnTo>
                </a:path>
                <a:path w="5026659" h="772795">
                  <a:moveTo>
                    <a:pt x="758951" y="441959"/>
                  </a:moveTo>
                  <a:lnTo>
                    <a:pt x="1011936" y="441959"/>
                  </a:lnTo>
                </a:path>
                <a:path w="5026659" h="772795">
                  <a:moveTo>
                    <a:pt x="1921764" y="441959"/>
                  </a:moveTo>
                  <a:lnTo>
                    <a:pt x="2267712" y="441959"/>
                  </a:lnTo>
                </a:path>
                <a:path w="5026659" h="772795">
                  <a:moveTo>
                    <a:pt x="153924" y="441959"/>
                  </a:moveTo>
                  <a:lnTo>
                    <a:pt x="173736" y="441959"/>
                  </a:lnTo>
                </a:path>
                <a:path w="5026659" h="772795">
                  <a:moveTo>
                    <a:pt x="1502664" y="441959"/>
                  </a:moveTo>
                  <a:lnTo>
                    <a:pt x="1848612" y="441959"/>
                  </a:lnTo>
                </a:path>
                <a:path w="5026659" h="772795">
                  <a:moveTo>
                    <a:pt x="339851" y="441959"/>
                  </a:moveTo>
                  <a:lnTo>
                    <a:pt x="499872" y="441959"/>
                  </a:lnTo>
                </a:path>
                <a:path w="5026659" h="772795">
                  <a:moveTo>
                    <a:pt x="0" y="441959"/>
                  </a:moveTo>
                  <a:lnTo>
                    <a:pt x="80772" y="441959"/>
                  </a:lnTo>
                </a:path>
                <a:path w="5026659" h="772795">
                  <a:moveTo>
                    <a:pt x="573024" y="441959"/>
                  </a:moveTo>
                  <a:lnTo>
                    <a:pt x="592836" y="441959"/>
                  </a:lnTo>
                </a:path>
                <a:path w="5026659" h="772795">
                  <a:moveTo>
                    <a:pt x="246887" y="441959"/>
                  </a:moveTo>
                  <a:lnTo>
                    <a:pt x="266700" y="441959"/>
                  </a:lnTo>
                </a:path>
                <a:path w="5026659" h="772795">
                  <a:moveTo>
                    <a:pt x="2759964" y="441959"/>
                  </a:moveTo>
                  <a:lnTo>
                    <a:pt x="3105912" y="441959"/>
                  </a:lnTo>
                </a:path>
                <a:path w="5026659" h="772795">
                  <a:moveTo>
                    <a:pt x="3922775" y="441959"/>
                  </a:moveTo>
                  <a:lnTo>
                    <a:pt x="4780788" y="441959"/>
                  </a:lnTo>
                </a:path>
                <a:path w="5026659" h="772795">
                  <a:moveTo>
                    <a:pt x="1083564" y="441959"/>
                  </a:moveTo>
                  <a:lnTo>
                    <a:pt x="1103376" y="441959"/>
                  </a:lnTo>
                </a:path>
                <a:path w="5026659" h="772795">
                  <a:moveTo>
                    <a:pt x="3596640" y="441959"/>
                  </a:moveTo>
                  <a:lnTo>
                    <a:pt x="3849623" y="441959"/>
                  </a:lnTo>
                </a:path>
                <a:path w="5026659" h="772795">
                  <a:moveTo>
                    <a:pt x="2340864" y="441959"/>
                  </a:moveTo>
                  <a:lnTo>
                    <a:pt x="2686812" y="441959"/>
                  </a:lnTo>
                </a:path>
                <a:path w="5026659" h="772795">
                  <a:moveTo>
                    <a:pt x="665988" y="441959"/>
                  </a:moveTo>
                  <a:lnTo>
                    <a:pt x="685800" y="441959"/>
                  </a:lnTo>
                </a:path>
                <a:path w="5026659" h="772795">
                  <a:moveTo>
                    <a:pt x="153924" y="330707"/>
                  </a:moveTo>
                  <a:lnTo>
                    <a:pt x="173736" y="330707"/>
                  </a:lnTo>
                </a:path>
                <a:path w="5026659" h="772795">
                  <a:moveTo>
                    <a:pt x="1921764" y="330707"/>
                  </a:moveTo>
                  <a:lnTo>
                    <a:pt x="2686812" y="330707"/>
                  </a:lnTo>
                </a:path>
                <a:path w="5026659" h="772795">
                  <a:moveTo>
                    <a:pt x="573024" y="330707"/>
                  </a:moveTo>
                  <a:lnTo>
                    <a:pt x="685800" y="330707"/>
                  </a:lnTo>
                </a:path>
                <a:path w="5026659" h="772795">
                  <a:moveTo>
                    <a:pt x="1176527" y="330707"/>
                  </a:moveTo>
                  <a:lnTo>
                    <a:pt x="1429512" y="330707"/>
                  </a:lnTo>
                </a:path>
                <a:path w="5026659" h="772795">
                  <a:moveTo>
                    <a:pt x="3179064" y="330707"/>
                  </a:moveTo>
                  <a:lnTo>
                    <a:pt x="3523488" y="330707"/>
                  </a:lnTo>
                </a:path>
                <a:path w="5026659" h="772795">
                  <a:moveTo>
                    <a:pt x="246887" y="330707"/>
                  </a:moveTo>
                  <a:lnTo>
                    <a:pt x="499872" y="330707"/>
                  </a:lnTo>
                </a:path>
                <a:path w="5026659" h="772795">
                  <a:moveTo>
                    <a:pt x="2759964" y="330707"/>
                  </a:moveTo>
                  <a:lnTo>
                    <a:pt x="3105912" y="330707"/>
                  </a:lnTo>
                </a:path>
                <a:path w="5026659" h="772795">
                  <a:moveTo>
                    <a:pt x="1502664" y="330707"/>
                  </a:moveTo>
                  <a:lnTo>
                    <a:pt x="1848612" y="330707"/>
                  </a:lnTo>
                </a:path>
                <a:path w="5026659" h="772795">
                  <a:moveTo>
                    <a:pt x="758951" y="330707"/>
                  </a:moveTo>
                  <a:lnTo>
                    <a:pt x="1011936" y="330707"/>
                  </a:lnTo>
                </a:path>
                <a:path w="5026659" h="772795">
                  <a:moveTo>
                    <a:pt x="1083564" y="330707"/>
                  </a:moveTo>
                  <a:lnTo>
                    <a:pt x="1103376" y="330707"/>
                  </a:lnTo>
                </a:path>
                <a:path w="5026659" h="772795">
                  <a:moveTo>
                    <a:pt x="3596640" y="330707"/>
                  </a:moveTo>
                  <a:lnTo>
                    <a:pt x="4780788" y="330707"/>
                  </a:lnTo>
                </a:path>
                <a:path w="5026659" h="772795">
                  <a:moveTo>
                    <a:pt x="4853940" y="330707"/>
                  </a:moveTo>
                  <a:lnTo>
                    <a:pt x="5026152" y="330707"/>
                  </a:lnTo>
                </a:path>
                <a:path w="5026659" h="772795">
                  <a:moveTo>
                    <a:pt x="0" y="330707"/>
                  </a:moveTo>
                  <a:lnTo>
                    <a:pt x="80772" y="330707"/>
                  </a:lnTo>
                </a:path>
                <a:path w="5026659" h="772795">
                  <a:moveTo>
                    <a:pt x="4853940" y="220979"/>
                  </a:moveTo>
                  <a:lnTo>
                    <a:pt x="5026152" y="220979"/>
                  </a:lnTo>
                </a:path>
                <a:path w="5026659" h="772795">
                  <a:moveTo>
                    <a:pt x="1502664" y="220979"/>
                  </a:moveTo>
                  <a:lnTo>
                    <a:pt x="4780788" y="220979"/>
                  </a:lnTo>
                </a:path>
                <a:path w="5026659" h="772795">
                  <a:moveTo>
                    <a:pt x="1083564" y="220979"/>
                  </a:moveTo>
                  <a:lnTo>
                    <a:pt x="1429512" y="220979"/>
                  </a:lnTo>
                </a:path>
                <a:path w="5026659" h="772795">
                  <a:moveTo>
                    <a:pt x="0" y="220979"/>
                  </a:moveTo>
                  <a:lnTo>
                    <a:pt x="173736" y="220979"/>
                  </a:lnTo>
                </a:path>
                <a:path w="5026659" h="772795">
                  <a:moveTo>
                    <a:pt x="246887" y="220979"/>
                  </a:moveTo>
                  <a:lnTo>
                    <a:pt x="1011936" y="220979"/>
                  </a:lnTo>
                </a:path>
                <a:path w="5026659" h="772795">
                  <a:moveTo>
                    <a:pt x="1502664" y="109727"/>
                  </a:moveTo>
                  <a:lnTo>
                    <a:pt x="5026152" y="109727"/>
                  </a:lnTo>
                </a:path>
                <a:path w="5026659" h="772795">
                  <a:moveTo>
                    <a:pt x="0" y="109727"/>
                  </a:moveTo>
                  <a:lnTo>
                    <a:pt x="1429512" y="109727"/>
                  </a:lnTo>
                </a:path>
                <a:path w="5026659" h="772795">
                  <a:moveTo>
                    <a:pt x="0" y="0"/>
                  </a:moveTo>
                  <a:lnTo>
                    <a:pt x="1429512" y="0"/>
                  </a:lnTo>
                </a:path>
                <a:path w="5026659" h="772795">
                  <a:moveTo>
                    <a:pt x="1502664" y="0"/>
                  </a:moveTo>
                  <a:lnTo>
                    <a:pt x="5026152" y="0"/>
                  </a:lnTo>
                </a:path>
              </a:pathLst>
            </a:custGeom>
            <a:ln w="952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797808" y="4791455"/>
              <a:ext cx="4680585" cy="649605"/>
            </a:xfrm>
            <a:custGeom>
              <a:avLst/>
              <a:gdLst/>
              <a:ahLst/>
              <a:cxnLst/>
              <a:rect l="l" t="t" r="r" b="b"/>
              <a:pathLst>
                <a:path w="4680584" h="649604">
                  <a:moveTo>
                    <a:pt x="73152" y="0"/>
                  </a:moveTo>
                  <a:lnTo>
                    <a:pt x="0" y="0"/>
                  </a:lnTo>
                  <a:lnTo>
                    <a:pt x="0" y="649224"/>
                  </a:lnTo>
                  <a:lnTo>
                    <a:pt x="73152" y="649224"/>
                  </a:lnTo>
                  <a:lnTo>
                    <a:pt x="73152" y="0"/>
                  </a:lnTo>
                  <a:close/>
                </a:path>
                <a:path w="4680584" h="649604">
                  <a:moveTo>
                    <a:pt x="492252" y="27432"/>
                  </a:moveTo>
                  <a:lnTo>
                    <a:pt x="419100" y="27432"/>
                  </a:lnTo>
                  <a:lnTo>
                    <a:pt x="419100" y="649224"/>
                  </a:lnTo>
                  <a:lnTo>
                    <a:pt x="492252" y="649224"/>
                  </a:lnTo>
                  <a:lnTo>
                    <a:pt x="492252" y="27432"/>
                  </a:lnTo>
                  <a:close/>
                </a:path>
                <a:path w="4680584" h="649604">
                  <a:moveTo>
                    <a:pt x="911352" y="381000"/>
                  </a:moveTo>
                  <a:lnTo>
                    <a:pt x="838200" y="381000"/>
                  </a:lnTo>
                  <a:lnTo>
                    <a:pt x="838200" y="649224"/>
                  </a:lnTo>
                  <a:lnTo>
                    <a:pt x="911352" y="649224"/>
                  </a:lnTo>
                  <a:lnTo>
                    <a:pt x="911352" y="381000"/>
                  </a:lnTo>
                  <a:close/>
                </a:path>
                <a:path w="4680584" h="649604">
                  <a:moveTo>
                    <a:pt x="1328928" y="617220"/>
                  </a:moveTo>
                  <a:lnTo>
                    <a:pt x="1255776" y="617220"/>
                  </a:lnTo>
                  <a:lnTo>
                    <a:pt x="1255776" y="649224"/>
                  </a:lnTo>
                  <a:lnTo>
                    <a:pt x="1328928" y="649224"/>
                  </a:lnTo>
                  <a:lnTo>
                    <a:pt x="1328928" y="617220"/>
                  </a:lnTo>
                  <a:close/>
                </a:path>
                <a:path w="4680584" h="649604">
                  <a:moveTo>
                    <a:pt x="1748028" y="525780"/>
                  </a:moveTo>
                  <a:lnTo>
                    <a:pt x="1674876" y="525780"/>
                  </a:lnTo>
                  <a:lnTo>
                    <a:pt x="1674876" y="649224"/>
                  </a:lnTo>
                  <a:lnTo>
                    <a:pt x="1748028" y="649224"/>
                  </a:lnTo>
                  <a:lnTo>
                    <a:pt x="1748028" y="525780"/>
                  </a:lnTo>
                  <a:close/>
                </a:path>
                <a:path w="4680584" h="649604">
                  <a:moveTo>
                    <a:pt x="2167128" y="466344"/>
                  </a:moveTo>
                  <a:lnTo>
                    <a:pt x="2093976" y="466344"/>
                  </a:lnTo>
                  <a:lnTo>
                    <a:pt x="2093976" y="649224"/>
                  </a:lnTo>
                  <a:lnTo>
                    <a:pt x="2167128" y="649224"/>
                  </a:lnTo>
                  <a:lnTo>
                    <a:pt x="2167128" y="466344"/>
                  </a:lnTo>
                  <a:close/>
                </a:path>
                <a:path w="4680584" h="649604">
                  <a:moveTo>
                    <a:pt x="2586228" y="425196"/>
                  </a:moveTo>
                  <a:lnTo>
                    <a:pt x="2513076" y="425196"/>
                  </a:lnTo>
                  <a:lnTo>
                    <a:pt x="2513076" y="649224"/>
                  </a:lnTo>
                  <a:lnTo>
                    <a:pt x="2586228" y="649224"/>
                  </a:lnTo>
                  <a:lnTo>
                    <a:pt x="2586228" y="425196"/>
                  </a:lnTo>
                  <a:close/>
                </a:path>
                <a:path w="4680584" h="649604">
                  <a:moveTo>
                    <a:pt x="3005328" y="304800"/>
                  </a:moveTo>
                  <a:lnTo>
                    <a:pt x="2932176" y="304800"/>
                  </a:lnTo>
                  <a:lnTo>
                    <a:pt x="2932176" y="649224"/>
                  </a:lnTo>
                  <a:lnTo>
                    <a:pt x="3005328" y="649224"/>
                  </a:lnTo>
                  <a:lnTo>
                    <a:pt x="3005328" y="304800"/>
                  </a:lnTo>
                  <a:close/>
                </a:path>
                <a:path w="4680584" h="649604">
                  <a:moveTo>
                    <a:pt x="3422904" y="225552"/>
                  </a:moveTo>
                  <a:lnTo>
                    <a:pt x="3349752" y="225552"/>
                  </a:lnTo>
                  <a:lnTo>
                    <a:pt x="3349752" y="649224"/>
                  </a:lnTo>
                  <a:lnTo>
                    <a:pt x="3422904" y="649224"/>
                  </a:lnTo>
                  <a:lnTo>
                    <a:pt x="3422904" y="225552"/>
                  </a:lnTo>
                  <a:close/>
                </a:path>
                <a:path w="4680584" h="649604">
                  <a:moveTo>
                    <a:pt x="3842004" y="192024"/>
                  </a:moveTo>
                  <a:lnTo>
                    <a:pt x="3768852" y="192024"/>
                  </a:lnTo>
                  <a:lnTo>
                    <a:pt x="3768852" y="649224"/>
                  </a:lnTo>
                  <a:lnTo>
                    <a:pt x="3842004" y="649224"/>
                  </a:lnTo>
                  <a:lnTo>
                    <a:pt x="3842004" y="192024"/>
                  </a:lnTo>
                  <a:close/>
                </a:path>
                <a:path w="4680584" h="649604">
                  <a:moveTo>
                    <a:pt x="4261104" y="256032"/>
                  </a:moveTo>
                  <a:lnTo>
                    <a:pt x="4187952" y="256032"/>
                  </a:lnTo>
                  <a:lnTo>
                    <a:pt x="4187952" y="649224"/>
                  </a:lnTo>
                  <a:lnTo>
                    <a:pt x="4261104" y="649224"/>
                  </a:lnTo>
                  <a:lnTo>
                    <a:pt x="4261104" y="256032"/>
                  </a:lnTo>
                  <a:close/>
                </a:path>
                <a:path w="4680584" h="649604">
                  <a:moveTo>
                    <a:pt x="4680204" y="292608"/>
                  </a:moveTo>
                  <a:lnTo>
                    <a:pt x="4607052" y="292608"/>
                  </a:lnTo>
                  <a:lnTo>
                    <a:pt x="4607052" y="649224"/>
                  </a:lnTo>
                  <a:lnTo>
                    <a:pt x="4680204" y="649224"/>
                  </a:lnTo>
                  <a:lnTo>
                    <a:pt x="4680204" y="292608"/>
                  </a:lnTo>
                  <a:close/>
                </a:path>
              </a:pathLst>
            </a:custGeom>
            <a:solidFill>
              <a:srgbClr val="9F9F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890772" y="4506467"/>
              <a:ext cx="4680585" cy="934719"/>
            </a:xfrm>
            <a:custGeom>
              <a:avLst/>
              <a:gdLst/>
              <a:ahLst/>
              <a:cxnLst/>
              <a:rect l="l" t="t" r="r" b="b"/>
              <a:pathLst>
                <a:path w="4680584" h="934720">
                  <a:moveTo>
                    <a:pt x="73152" y="251460"/>
                  </a:moveTo>
                  <a:lnTo>
                    <a:pt x="0" y="251460"/>
                  </a:lnTo>
                  <a:lnTo>
                    <a:pt x="0" y="934212"/>
                  </a:lnTo>
                  <a:lnTo>
                    <a:pt x="73152" y="934212"/>
                  </a:lnTo>
                  <a:lnTo>
                    <a:pt x="73152" y="251460"/>
                  </a:lnTo>
                  <a:close/>
                </a:path>
                <a:path w="4680584" h="934720">
                  <a:moveTo>
                    <a:pt x="492252" y="454152"/>
                  </a:moveTo>
                  <a:lnTo>
                    <a:pt x="419100" y="454152"/>
                  </a:lnTo>
                  <a:lnTo>
                    <a:pt x="419100" y="934212"/>
                  </a:lnTo>
                  <a:lnTo>
                    <a:pt x="492252" y="934212"/>
                  </a:lnTo>
                  <a:lnTo>
                    <a:pt x="492252" y="454152"/>
                  </a:lnTo>
                  <a:close/>
                </a:path>
                <a:path w="4680584" h="934720">
                  <a:moveTo>
                    <a:pt x="909828" y="172212"/>
                  </a:moveTo>
                  <a:lnTo>
                    <a:pt x="838200" y="172212"/>
                  </a:lnTo>
                  <a:lnTo>
                    <a:pt x="838200" y="934212"/>
                  </a:lnTo>
                  <a:lnTo>
                    <a:pt x="909828" y="934212"/>
                  </a:lnTo>
                  <a:lnTo>
                    <a:pt x="909828" y="172212"/>
                  </a:lnTo>
                  <a:close/>
                </a:path>
                <a:path w="4680584" h="934720">
                  <a:moveTo>
                    <a:pt x="1328928" y="0"/>
                  </a:moveTo>
                  <a:lnTo>
                    <a:pt x="1255776" y="0"/>
                  </a:lnTo>
                  <a:lnTo>
                    <a:pt x="1255776" y="934212"/>
                  </a:lnTo>
                  <a:lnTo>
                    <a:pt x="1328928" y="934212"/>
                  </a:lnTo>
                  <a:lnTo>
                    <a:pt x="1328928" y="0"/>
                  </a:lnTo>
                  <a:close/>
                </a:path>
                <a:path w="4680584" h="934720">
                  <a:moveTo>
                    <a:pt x="1748028" y="298704"/>
                  </a:moveTo>
                  <a:lnTo>
                    <a:pt x="1674876" y="298704"/>
                  </a:lnTo>
                  <a:lnTo>
                    <a:pt x="1674876" y="934212"/>
                  </a:lnTo>
                  <a:lnTo>
                    <a:pt x="1748028" y="934212"/>
                  </a:lnTo>
                  <a:lnTo>
                    <a:pt x="1748028" y="298704"/>
                  </a:lnTo>
                  <a:close/>
                </a:path>
                <a:path w="4680584" h="934720">
                  <a:moveTo>
                    <a:pt x="2167128" y="454152"/>
                  </a:moveTo>
                  <a:lnTo>
                    <a:pt x="2093976" y="454152"/>
                  </a:lnTo>
                  <a:lnTo>
                    <a:pt x="2093976" y="934212"/>
                  </a:lnTo>
                  <a:lnTo>
                    <a:pt x="2167128" y="934212"/>
                  </a:lnTo>
                  <a:lnTo>
                    <a:pt x="2167128" y="454152"/>
                  </a:lnTo>
                  <a:close/>
                </a:path>
                <a:path w="4680584" h="934720">
                  <a:moveTo>
                    <a:pt x="2586228" y="345948"/>
                  </a:moveTo>
                  <a:lnTo>
                    <a:pt x="2513076" y="345948"/>
                  </a:lnTo>
                  <a:lnTo>
                    <a:pt x="2513076" y="934212"/>
                  </a:lnTo>
                  <a:lnTo>
                    <a:pt x="2586228" y="934212"/>
                  </a:lnTo>
                  <a:lnTo>
                    <a:pt x="2586228" y="345948"/>
                  </a:lnTo>
                  <a:close/>
                </a:path>
                <a:path w="4680584" h="934720">
                  <a:moveTo>
                    <a:pt x="3005328" y="312420"/>
                  </a:moveTo>
                  <a:lnTo>
                    <a:pt x="2932176" y="312420"/>
                  </a:lnTo>
                  <a:lnTo>
                    <a:pt x="2932176" y="934212"/>
                  </a:lnTo>
                  <a:lnTo>
                    <a:pt x="3005328" y="934212"/>
                  </a:lnTo>
                  <a:lnTo>
                    <a:pt x="3005328" y="312420"/>
                  </a:lnTo>
                  <a:close/>
                </a:path>
                <a:path w="4680584" h="934720">
                  <a:moveTo>
                    <a:pt x="3422904" y="350520"/>
                  </a:moveTo>
                  <a:lnTo>
                    <a:pt x="3349752" y="350520"/>
                  </a:lnTo>
                  <a:lnTo>
                    <a:pt x="3349752" y="934212"/>
                  </a:lnTo>
                  <a:lnTo>
                    <a:pt x="3422904" y="934212"/>
                  </a:lnTo>
                  <a:lnTo>
                    <a:pt x="3422904" y="350520"/>
                  </a:lnTo>
                  <a:close/>
                </a:path>
                <a:path w="4680584" h="934720">
                  <a:moveTo>
                    <a:pt x="3842004" y="632460"/>
                  </a:moveTo>
                  <a:lnTo>
                    <a:pt x="3768852" y="632460"/>
                  </a:lnTo>
                  <a:lnTo>
                    <a:pt x="3768852" y="934212"/>
                  </a:lnTo>
                  <a:lnTo>
                    <a:pt x="3842004" y="934212"/>
                  </a:lnTo>
                  <a:lnTo>
                    <a:pt x="3842004" y="632460"/>
                  </a:lnTo>
                  <a:close/>
                </a:path>
                <a:path w="4680584" h="934720">
                  <a:moveTo>
                    <a:pt x="4261104" y="487680"/>
                  </a:moveTo>
                  <a:lnTo>
                    <a:pt x="4187952" y="487680"/>
                  </a:lnTo>
                  <a:lnTo>
                    <a:pt x="4187952" y="934212"/>
                  </a:lnTo>
                  <a:lnTo>
                    <a:pt x="4261104" y="934212"/>
                  </a:lnTo>
                  <a:lnTo>
                    <a:pt x="4261104" y="487680"/>
                  </a:lnTo>
                  <a:close/>
                </a:path>
                <a:path w="4680584" h="934720">
                  <a:moveTo>
                    <a:pt x="4680204" y="249936"/>
                  </a:moveTo>
                  <a:lnTo>
                    <a:pt x="4607052" y="249936"/>
                  </a:lnTo>
                  <a:lnTo>
                    <a:pt x="4607052" y="934212"/>
                  </a:lnTo>
                  <a:lnTo>
                    <a:pt x="4680204" y="934212"/>
                  </a:lnTo>
                  <a:lnTo>
                    <a:pt x="4680204" y="249936"/>
                  </a:lnTo>
                  <a:close/>
                </a:path>
              </a:pathLst>
            </a:custGeom>
            <a:solidFill>
              <a:srgbClr val="0A97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983736" y="4815839"/>
              <a:ext cx="909955" cy="624840"/>
            </a:xfrm>
            <a:custGeom>
              <a:avLst/>
              <a:gdLst/>
              <a:ahLst/>
              <a:cxnLst/>
              <a:rect l="l" t="t" r="r" b="b"/>
              <a:pathLst>
                <a:path w="909954" h="624839">
                  <a:moveTo>
                    <a:pt x="73152" y="149352"/>
                  </a:moveTo>
                  <a:lnTo>
                    <a:pt x="0" y="149352"/>
                  </a:lnTo>
                  <a:lnTo>
                    <a:pt x="0" y="624840"/>
                  </a:lnTo>
                  <a:lnTo>
                    <a:pt x="73152" y="624840"/>
                  </a:lnTo>
                  <a:lnTo>
                    <a:pt x="73152" y="149352"/>
                  </a:lnTo>
                  <a:close/>
                </a:path>
                <a:path w="909954" h="624839">
                  <a:moveTo>
                    <a:pt x="492252" y="0"/>
                  </a:moveTo>
                  <a:lnTo>
                    <a:pt x="419100" y="0"/>
                  </a:lnTo>
                  <a:lnTo>
                    <a:pt x="419100" y="624840"/>
                  </a:lnTo>
                  <a:lnTo>
                    <a:pt x="492252" y="624840"/>
                  </a:lnTo>
                  <a:lnTo>
                    <a:pt x="492252" y="0"/>
                  </a:lnTo>
                  <a:close/>
                </a:path>
                <a:path w="909954" h="624839">
                  <a:moveTo>
                    <a:pt x="909828" y="22860"/>
                  </a:moveTo>
                  <a:lnTo>
                    <a:pt x="836676" y="22860"/>
                  </a:lnTo>
                  <a:lnTo>
                    <a:pt x="836676" y="624840"/>
                  </a:lnTo>
                  <a:lnTo>
                    <a:pt x="909828" y="624840"/>
                  </a:lnTo>
                  <a:lnTo>
                    <a:pt x="909828" y="22860"/>
                  </a:lnTo>
                  <a:close/>
                </a:path>
              </a:pathLst>
            </a:custGeom>
            <a:solidFill>
              <a:srgbClr val="49A3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3349752" y="5440679"/>
              <a:ext cx="5393690" cy="733425"/>
            </a:xfrm>
            <a:custGeom>
              <a:avLst/>
              <a:gdLst/>
              <a:ahLst/>
              <a:cxnLst/>
              <a:rect l="l" t="t" r="r" b="b"/>
              <a:pathLst>
                <a:path w="5393690" h="733425">
                  <a:moveTo>
                    <a:pt x="367284" y="0"/>
                  </a:moveTo>
                  <a:lnTo>
                    <a:pt x="5393436" y="0"/>
                  </a:lnTo>
                </a:path>
                <a:path w="5393690" h="733425">
                  <a:moveTo>
                    <a:pt x="5393436" y="0"/>
                  </a:moveTo>
                  <a:lnTo>
                    <a:pt x="5393436" y="179832"/>
                  </a:lnTo>
                </a:path>
                <a:path w="5393690" h="733425">
                  <a:moveTo>
                    <a:pt x="0" y="179832"/>
                  </a:moveTo>
                  <a:lnTo>
                    <a:pt x="5393436" y="179832"/>
                  </a:lnTo>
                </a:path>
                <a:path w="5393690" h="733425">
                  <a:moveTo>
                    <a:pt x="5393436" y="179832"/>
                  </a:moveTo>
                  <a:lnTo>
                    <a:pt x="5393436" y="364236"/>
                  </a:lnTo>
                </a:path>
                <a:path w="5393690" h="733425">
                  <a:moveTo>
                    <a:pt x="5393436" y="179832"/>
                  </a:moveTo>
                  <a:lnTo>
                    <a:pt x="5393436" y="364236"/>
                  </a:lnTo>
                </a:path>
                <a:path w="5393690" h="733425">
                  <a:moveTo>
                    <a:pt x="0" y="364236"/>
                  </a:moveTo>
                  <a:lnTo>
                    <a:pt x="5393436" y="364236"/>
                  </a:lnTo>
                </a:path>
                <a:path w="5393690" h="733425">
                  <a:moveTo>
                    <a:pt x="5393436" y="364236"/>
                  </a:moveTo>
                  <a:lnTo>
                    <a:pt x="5393436" y="548640"/>
                  </a:lnTo>
                </a:path>
                <a:path w="5393690" h="733425">
                  <a:moveTo>
                    <a:pt x="5393436" y="364236"/>
                  </a:moveTo>
                  <a:lnTo>
                    <a:pt x="5393436" y="548640"/>
                  </a:lnTo>
                </a:path>
                <a:path w="5393690" h="733425">
                  <a:moveTo>
                    <a:pt x="0" y="548640"/>
                  </a:moveTo>
                  <a:lnTo>
                    <a:pt x="5393436" y="548640"/>
                  </a:lnTo>
                </a:path>
                <a:path w="5393690" h="733425">
                  <a:moveTo>
                    <a:pt x="0" y="733044"/>
                  </a:moveTo>
                  <a:lnTo>
                    <a:pt x="5393436" y="733044"/>
                  </a:lnTo>
                </a:path>
                <a:path w="5393690" h="733425">
                  <a:moveTo>
                    <a:pt x="5393436" y="548640"/>
                  </a:moveTo>
                  <a:lnTo>
                    <a:pt x="5393436" y="733044"/>
                  </a:lnTo>
                </a:path>
                <a:path w="5393690" h="733425">
                  <a:moveTo>
                    <a:pt x="5393436" y="548640"/>
                  </a:moveTo>
                  <a:lnTo>
                    <a:pt x="5393436" y="733044"/>
                  </a:lnTo>
                </a:path>
              </a:pathLst>
            </a:custGeom>
            <a:ln w="952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/>
          <p:nvPr/>
        </p:nvSpPr>
        <p:spPr>
          <a:xfrm>
            <a:off x="3717035" y="4445508"/>
            <a:ext cx="5026660" cy="0"/>
          </a:xfrm>
          <a:custGeom>
            <a:avLst/>
            <a:gdLst/>
            <a:ahLst/>
            <a:cxnLst/>
            <a:rect l="l" t="t" r="r" b="b"/>
            <a:pathLst>
              <a:path w="5026659">
                <a:moveTo>
                  <a:pt x="0" y="0"/>
                </a:moveTo>
                <a:lnTo>
                  <a:pt x="5026152" y="0"/>
                </a:lnTo>
              </a:path>
            </a:pathLst>
          </a:custGeom>
          <a:ln w="9525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0" name="object 20"/>
          <p:cNvGraphicFramePr>
            <a:graphicFrameLocks noGrp="1"/>
          </p:cNvGraphicFramePr>
          <p:nvPr/>
        </p:nvGraphicFramePr>
        <p:xfrm>
          <a:off x="3344989" y="5440679"/>
          <a:ext cx="5377815" cy="7321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70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1783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17829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22579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1797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D9D9D9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900" spc="-25" dirty="0">
                          <a:solidFill>
                            <a:srgbClr val="585858"/>
                          </a:solidFill>
                          <a:latin typeface="Calibri"/>
                          <a:cs typeface="Calibri"/>
                        </a:rPr>
                        <a:t>Jan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11430" marB="0">
                    <a:lnL w="9525">
                      <a:solidFill>
                        <a:srgbClr val="D9D9D9"/>
                      </a:solidFill>
                      <a:prstDash val="solid"/>
                    </a:lnL>
                    <a:lnR w="9525">
                      <a:solidFill>
                        <a:srgbClr val="D9D9D9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900" spc="-25" dirty="0">
                          <a:solidFill>
                            <a:srgbClr val="585858"/>
                          </a:solidFill>
                          <a:latin typeface="Calibri"/>
                          <a:cs typeface="Calibri"/>
                        </a:rPr>
                        <a:t>Feb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11430" marB="0">
                    <a:lnL w="9525">
                      <a:solidFill>
                        <a:srgbClr val="D9D9D9"/>
                      </a:solidFill>
                      <a:prstDash val="solid"/>
                    </a:lnL>
                    <a:lnR w="9525">
                      <a:solidFill>
                        <a:srgbClr val="D9D9D9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900" spc="-25" dirty="0">
                          <a:solidFill>
                            <a:srgbClr val="585858"/>
                          </a:solidFill>
                          <a:latin typeface="Calibri"/>
                          <a:cs typeface="Calibri"/>
                        </a:rPr>
                        <a:t>Mar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11430" marB="0">
                    <a:lnL w="9525">
                      <a:solidFill>
                        <a:srgbClr val="D9D9D9"/>
                      </a:solidFill>
                      <a:prstDash val="solid"/>
                    </a:lnL>
                    <a:lnR w="9525">
                      <a:solidFill>
                        <a:srgbClr val="D9D9D9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900" spc="-25" dirty="0">
                          <a:solidFill>
                            <a:srgbClr val="585858"/>
                          </a:solidFill>
                          <a:latin typeface="Calibri"/>
                          <a:cs typeface="Calibri"/>
                        </a:rPr>
                        <a:t>Apr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11430" marB="0">
                    <a:lnL w="9525">
                      <a:solidFill>
                        <a:srgbClr val="D9D9D9"/>
                      </a:solidFill>
                      <a:prstDash val="solid"/>
                    </a:lnL>
                    <a:lnR w="9525">
                      <a:solidFill>
                        <a:srgbClr val="D9D9D9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900" spc="-25" dirty="0">
                          <a:solidFill>
                            <a:srgbClr val="585858"/>
                          </a:solidFill>
                          <a:latin typeface="Calibri"/>
                          <a:cs typeface="Calibri"/>
                        </a:rPr>
                        <a:t>May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11430" marB="0">
                    <a:lnL w="9525">
                      <a:solidFill>
                        <a:srgbClr val="D9D9D9"/>
                      </a:solidFill>
                      <a:prstDash val="solid"/>
                    </a:lnL>
                    <a:lnR w="9525">
                      <a:solidFill>
                        <a:srgbClr val="D9D9D9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900" spc="-25" dirty="0">
                          <a:solidFill>
                            <a:srgbClr val="585858"/>
                          </a:solidFill>
                          <a:latin typeface="Calibri"/>
                          <a:cs typeface="Calibri"/>
                        </a:rPr>
                        <a:t>Jun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11430" marB="0">
                    <a:lnL w="9525">
                      <a:solidFill>
                        <a:srgbClr val="D9D9D9"/>
                      </a:solidFill>
                      <a:prstDash val="solid"/>
                    </a:lnL>
                    <a:lnR w="9525">
                      <a:solidFill>
                        <a:srgbClr val="D9D9D9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900" spc="-25" dirty="0">
                          <a:solidFill>
                            <a:srgbClr val="585858"/>
                          </a:solidFill>
                          <a:latin typeface="Calibri"/>
                          <a:cs typeface="Calibri"/>
                        </a:rPr>
                        <a:t>Jul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11430" marB="0">
                    <a:lnL w="9525">
                      <a:solidFill>
                        <a:srgbClr val="D9D9D9"/>
                      </a:solidFill>
                      <a:prstDash val="solid"/>
                    </a:lnL>
                    <a:lnR w="9525">
                      <a:solidFill>
                        <a:srgbClr val="D9D9D9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900" spc="-25" dirty="0">
                          <a:solidFill>
                            <a:srgbClr val="585858"/>
                          </a:solidFill>
                          <a:latin typeface="Calibri"/>
                          <a:cs typeface="Calibri"/>
                        </a:rPr>
                        <a:t>Aug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11430" marB="0">
                    <a:lnL w="9525">
                      <a:solidFill>
                        <a:srgbClr val="D9D9D9"/>
                      </a:solidFill>
                      <a:prstDash val="solid"/>
                    </a:lnL>
                    <a:lnR w="9525">
                      <a:solidFill>
                        <a:srgbClr val="D9D9D9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900" spc="-25" dirty="0">
                          <a:solidFill>
                            <a:srgbClr val="585858"/>
                          </a:solidFill>
                          <a:latin typeface="Calibri"/>
                          <a:cs typeface="Calibri"/>
                        </a:rPr>
                        <a:t>Sep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11430" marB="0">
                    <a:lnL w="9525">
                      <a:solidFill>
                        <a:srgbClr val="D9D9D9"/>
                      </a:solidFill>
                      <a:prstDash val="solid"/>
                    </a:lnL>
                    <a:lnR w="9525">
                      <a:solidFill>
                        <a:srgbClr val="D9D9D9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900" spc="-25" dirty="0">
                          <a:solidFill>
                            <a:srgbClr val="585858"/>
                          </a:solidFill>
                          <a:latin typeface="Calibri"/>
                          <a:cs typeface="Calibri"/>
                        </a:rPr>
                        <a:t>Oct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11430" marB="0">
                    <a:lnL w="9525">
                      <a:solidFill>
                        <a:srgbClr val="D9D9D9"/>
                      </a:solidFill>
                      <a:prstDash val="solid"/>
                    </a:lnL>
                    <a:lnR w="9525">
                      <a:solidFill>
                        <a:srgbClr val="D9D9D9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900" spc="-25" dirty="0">
                          <a:solidFill>
                            <a:srgbClr val="585858"/>
                          </a:solidFill>
                          <a:latin typeface="Calibri"/>
                          <a:cs typeface="Calibri"/>
                        </a:rPr>
                        <a:t>Nov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11430" marB="0">
                    <a:lnL w="9525">
                      <a:solidFill>
                        <a:srgbClr val="D9D9D9"/>
                      </a:solidFill>
                      <a:prstDash val="solid"/>
                    </a:lnL>
                    <a:lnR w="9525">
                      <a:solidFill>
                        <a:srgbClr val="D9D9D9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900" spc="-25" dirty="0">
                          <a:solidFill>
                            <a:srgbClr val="585858"/>
                          </a:solidFill>
                          <a:latin typeface="Calibri"/>
                          <a:cs typeface="Calibri"/>
                        </a:rPr>
                        <a:t>Dec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11430" marB="0">
                    <a:lnL w="9525">
                      <a:solidFill>
                        <a:srgbClr val="D9D9D9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900" spc="-20" dirty="0">
                          <a:solidFill>
                            <a:srgbClr val="585858"/>
                          </a:solidFill>
                          <a:latin typeface="Calibri"/>
                          <a:cs typeface="Calibri"/>
                        </a:rPr>
                        <a:t>2020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10795" marB="0">
                    <a:lnL w="9525">
                      <a:solidFill>
                        <a:srgbClr val="D9D9D9"/>
                      </a:solidFill>
                      <a:prstDash val="solid"/>
                    </a:lnL>
                    <a:lnR w="9525">
                      <a:solidFill>
                        <a:srgbClr val="D9D9D9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sz="900" spc="-25" dirty="0">
                          <a:solidFill>
                            <a:srgbClr val="585858"/>
                          </a:solidFill>
                          <a:latin typeface="Calibri"/>
                          <a:cs typeface="Calibri"/>
                        </a:rPr>
                        <a:t>587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13335" marB="0">
                    <a:lnL w="9525">
                      <a:solidFill>
                        <a:srgbClr val="D9D9D9"/>
                      </a:solidFill>
                      <a:prstDash val="solid"/>
                    </a:lnL>
                    <a:lnR w="9525">
                      <a:solidFill>
                        <a:srgbClr val="D9D9D9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sz="900" spc="-25" dirty="0">
                          <a:solidFill>
                            <a:srgbClr val="585858"/>
                          </a:solidFill>
                          <a:latin typeface="Calibri"/>
                          <a:cs typeface="Calibri"/>
                        </a:rPr>
                        <a:t>563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13335" marB="0">
                    <a:lnL w="9525">
                      <a:solidFill>
                        <a:srgbClr val="D9D9D9"/>
                      </a:solidFill>
                      <a:prstDash val="solid"/>
                    </a:lnL>
                    <a:lnR w="9525">
                      <a:solidFill>
                        <a:srgbClr val="D9D9D9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sz="900" spc="-25" dirty="0">
                          <a:solidFill>
                            <a:srgbClr val="585858"/>
                          </a:solidFill>
                          <a:latin typeface="Calibri"/>
                          <a:cs typeface="Calibri"/>
                        </a:rPr>
                        <a:t>242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13335" marB="0">
                    <a:lnL w="9525">
                      <a:solidFill>
                        <a:srgbClr val="D9D9D9"/>
                      </a:solidFill>
                      <a:prstDash val="solid"/>
                    </a:lnL>
                    <a:lnR w="9525">
                      <a:solidFill>
                        <a:srgbClr val="D9D9D9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sz="900" spc="-25" dirty="0">
                          <a:solidFill>
                            <a:srgbClr val="585858"/>
                          </a:solidFill>
                          <a:latin typeface="Calibri"/>
                          <a:cs typeface="Calibri"/>
                        </a:rPr>
                        <a:t>29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13335" marB="0">
                    <a:lnL w="9525">
                      <a:solidFill>
                        <a:srgbClr val="D9D9D9"/>
                      </a:solidFill>
                      <a:prstDash val="solid"/>
                    </a:lnL>
                    <a:lnR w="9525">
                      <a:solidFill>
                        <a:srgbClr val="D9D9D9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sz="900" spc="-25" dirty="0">
                          <a:solidFill>
                            <a:srgbClr val="585858"/>
                          </a:solidFill>
                          <a:latin typeface="Calibri"/>
                          <a:cs typeface="Calibri"/>
                        </a:rPr>
                        <a:t>111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13335" marB="0">
                    <a:lnL w="9525">
                      <a:solidFill>
                        <a:srgbClr val="D9D9D9"/>
                      </a:solidFill>
                      <a:prstDash val="solid"/>
                    </a:lnL>
                    <a:lnR w="9525">
                      <a:solidFill>
                        <a:srgbClr val="D9D9D9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sz="900" spc="-25" dirty="0">
                          <a:solidFill>
                            <a:srgbClr val="585858"/>
                          </a:solidFill>
                          <a:latin typeface="Calibri"/>
                          <a:cs typeface="Calibri"/>
                        </a:rPr>
                        <a:t>165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13335" marB="0">
                    <a:lnL w="9525">
                      <a:solidFill>
                        <a:srgbClr val="D9D9D9"/>
                      </a:solidFill>
                      <a:prstDash val="solid"/>
                    </a:lnL>
                    <a:lnR w="9525">
                      <a:solidFill>
                        <a:srgbClr val="D9D9D9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sz="900" spc="-25" dirty="0">
                          <a:solidFill>
                            <a:srgbClr val="585858"/>
                          </a:solidFill>
                          <a:latin typeface="Calibri"/>
                          <a:cs typeface="Calibri"/>
                        </a:rPr>
                        <a:t>202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13335" marB="0">
                    <a:lnL w="9525">
                      <a:solidFill>
                        <a:srgbClr val="D9D9D9"/>
                      </a:solidFill>
                      <a:prstDash val="solid"/>
                    </a:lnL>
                    <a:lnR w="9525">
                      <a:solidFill>
                        <a:srgbClr val="D9D9D9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sz="900" spc="-25" dirty="0">
                          <a:solidFill>
                            <a:srgbClr val="585858"/>
                          </a:solidFill>
                          <a:latin typeface="Calibri"/>
                          <a:cs typeface="Calibri"/>
                        </a:rPr>
                        <a:t>312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13335" marB="0">
                    <a:lnL w="9525">
                      <a:solidFill>
                        <a:srgbClr val="D9D9D9"/>
                      </a:solidFill>
                      <a:prstDash val="solid"/>
                    </a:lnL>
                    <a:lnR w="9525">
                      <a:solidFill>
                        <a:srgbClr val="D9D9D9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sz="900" spc="-25" dirty="0">
                          <a:solidFill>
                            <a:srgbClr val="585858"/>
                          </a:solidFill>
                          <a:latin typeface="Calibri"/>
                          <a:cs typeface="Calibri"/>
                        </a:rPr>
                        <a:t>383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13335" marB="0">
                    <a:lnL w="9525">
                      <a:solidFill>
                        <a:srgbClr val="D9D9D9"/>
                      </a:solidFill>
                      <a:prstDash val="solid"/>
                    </a:lnL>
                    <a:lnR w="9525">
                      <a:solidFill>
                        <a:srgbClr val="D9D9D9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sz="900" spc="-25" dirty="0">
                          <a:solidFill>
                            <a:srgbClr val="585858"/>
                          </a:solidFill>
                          <a:latin typeface="Calibri"/>
                          <a:cs typeface="Calibri"/>
                        </a:rPr>
                        <a:t>413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13335" marB="0">
                    <a:lnL w="9525">
                      <a:solidFill>
                        <a:srgbClr val="D9D9D9"/>
                      </a:solidFill>
                      <a:prstDash val="solid"/>
                    </a:lnL>
                    <a:lnR w="9525">
                      <a:solidFill>
                        <a:srgbClr val="D9D9D9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sz="900" spc="-25" dirty="0">
                          <a:solidFill>
                            <a:srgbClr val="585858"/>
                          </a:solidFill>
                          <a:latin typeface="Calibri"/>
                          <a:cs typeface="Calibri"/>
                        </a:rPr>
                        <a:t>356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13335" marB="0">
                    <a:lnL w="9525">
                      <a:solidFill>
                        <a:srgbClr val="D9D9D9"/>
                      </a:solidFill>
                      <a:prstDash val="solid"/>
                    </a:lnL>
                    <a:lnR w="9525">
                      <a:solidFill>
                        <a:srgbClr val="D9D9D9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26670" algn="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sz="900" spc="-25" dirty="0">
                          <a:solidFill>
                            <a:srgbClr val="585858"/>
                          </a:solidFill>
                          <a:latin typeface="Calibri"/>
                          <a:cs typeface="Calibri"/>
                        </a:rPr>
                        <a:t>322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13335" marB="0">
                    <a:lnL w="9525">
                      <a:solidFill>
                        <a:srgbClr val="D9D9D9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80"/>
                        </a:spcBef>
                      </a:pPr>
                      <a:r>
                        <a:rPr sz="900" spc="-20" dirty="0">
                          <a:solidFill>
                            <a:srgbClr val="585858"/>
                          </a:solidFill>
                          <a:latin typeface="Calibri"/>
                          <a:cs typeface="Calibri"/>
                        </a:rPr>
                        <a:t>2021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10160" marB="0">
                    <a:lnL w="9525">
                      <a:solidFill>
                        <a:srgbClr val="D9D9D9"/>
                      </a:solidFill>
                      <a:prstDash val="solid"/>
                    </a:lnL>
                    <a:lnR w="9525">
                      <a:solidFill>
                        <a:srgbClr val="D9D9D9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sz="900" spc="-25" dirty="0">
                          <a:solidFill>
                            <a:srgbClr val="585858"/>
                          </a:solidFill>
                          <a:latin typeface="Calibri"/>
                          <a:cs typeface="Calibri"/>
                        </a:rPr>
                        <a:t>618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13335" marB="0">
                    <a:lnL w="9525">
                      <a:solidFill>
                        <a:srgbClr val="D9D9D9"/>
                      </a:solidFill>
                      <a:prstDash val="solid"/>
                    </a:lnL>
                    <a:lnR w="9525">
                      <a:solidFill>
                        <a:srgbClr val="D9D9D9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sz="900" spc="-25" dirty="0">
                          <a:solidFill>
                            <a:srgbClr val="585858"/>
                          </a:solidFill>
                          <a:latin typeface="Calibri"/>
                          <a:cs typeface="Calibri"/>
                        </a:rPr>
                        <a:t>435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13335" marB="0">
                    <a:lnL w="9525">
                      <a:solidFill>
                        <a:srgbClr val="D9D9D9"/>
                      </a:solidFill>
                      <a:prstDash val="solid"/>
                    </a:lnL>
                    <a:lnR w="9525">
                      <a:solidFill>
                        <a:srgbClr val="D9D9D9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sz="900" spc="-25" dirty="0">
                          <a:solidFill>
                            <a:srgbClr val="585858"/>
                          </a:solidFill>
                          <a:latin typeface="Calibri"/>
                          <a:cs typeface="Calibri"/>
                        </a:rPr>
                        <a:t>689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13335" marB="0">
                    <a:lnL w="9525">
                      <a:solidFill>
                        <a:srgbClr val="D9D9D9"/>
                      </a:solidFill>
                      <a:prstDash val="solid"/>
                    </a:lnL>
                    <a:lnR w="9525">
                      <a:solidFill>
                        <a:srgbClr val="D9D9D9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sz="900" spc="-25" dirty="0">
                          <a:solidFill>
                            <a:srgbClr val="585858"/>
                          </a:solidFill>
                          <a:latin typeface="Calibri"/>
                          <a:cs typeface="Calibri"/>
                        </a:rPr>
                        <a:t>845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13335" marB="0">
                    <a:lnL w="9525">
                      <a:solidFill>
                        <a:srgbClr val="D9D9D9"/>
                      </a:solidFill>
                      <a:prstDash val="solid"/>
                    </a:lnL>
                    <a:lnR w="9525">
                      <a:solidFill>
                        <a:srgbClr val="D9D9D9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sz="900" spc="-25" dirty="0">
                          <a:solidFill>
                            <a:srgbClr val="585858"/>
                          </a:solidFill>
                          <a:latin typeface="Calibri"/>
                          <a:cs typeface="Calibri"/>
                        </a:rPr>
                        <a:t>575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13335" marB="0">
                    <a:lnL w="9525">
                      <a:solidFill>
                        <a:srgbClr val="D9D9D9"/>
                      </a:solidFill>
                      <a:prstDash val="solid"/>
                    </a:lnL>
                    <a:lnR w="9525">
                      <a:solidFill>
                        <a:srgbClr val="D9D9D9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sz="900" spc="-25" dirty="0">
                          <a:solidFill>
                            <a:srgbClr val="585858"/>
                          </a:solidFill>
                          <a:latin typeface="Calibri"/>
                          <a:cs typeface="Calibri"/>
                        </a:rPr>
                        <a:t>435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13335" marB="0">
                    <a:lnL w="9525">
                      <a:solidFill>
                        <a:srgbClr val="D9D9D9"/>
                      </a:solidFill>
                      <a:prstDash val="solid"/>
                    </a:lnL>
                    <a:lnR w="9525">
                      <a:solidFill>
                        <a:srgbClr val="D9D9D9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sz="900" spc="-25" dirty="0">
                          <a:solidFill>
                            <a:srgbClr val="585858"/>
                          </a:solidFill>
                          <a:latin typeface="Calibri"/>
                          <a:cs typeface="Calibri"/>
                        </a:rPr>
                        <a:t>532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13335" marB="0">
                    <a:lnL w="9525">
                      <a:solidFill>
                        <a:srgbClr val="D9D9D9"/>
                      </a:solidFill>
                      <a:prstDash val="solid"/>
                    </a:lnL>
                    <a:lnR w="9525">
                      <a:solidFill>
                        <a:srgbClr val="D9D9D9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sz="900" spc="-25" dirty="0">
                          <a:solidFill>
                            <a:srgbClr val="585858"/>
                          </a:solidFill>
                          <a:latin typeface="Calibri"/>
                          <a:cs typeface="Calibri"/>
                        </a:rPr>
                        <a:t>563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13335" marB="0">
                    <a:lnL w="9525">
                      <a:solidFill>
                        <a:srgbClr val="D9D9D9"/>
                      </a:solidFill>
                      <a:prstDash val="solid"/>
                    </a:lnL>
                    <a:lnR w="9525">
                      <a:solidFill>
                        <a:srgbClr val="D9D9D9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sz="900" spc="-25" dirty="0">
                          <a:solidFill>
                            <a:srgbClr val="585858"/>
                          </a:solidFill>
                          <a:latin typeface="Calibri"/>
                          <a:cs typeface="Calibri"/>
                        </a:rPr>
                        <a:t>528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13335" marB="0">
                    <a:lnL w="9525">
                      <a:solidFill>
                        <a:srgbClr val="D9D9D9"/>
                      </a:solidFill>
                      <a:prstDash val="solid"/>
                    </a:lnL>
                    <a:lnR w="9525">
                      <a:solidFill>
                        <a:srgbClr val="D9D9D9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sz="900" spc="-25" dirty="0">
                          <a:solidFill>
                            <a:srgbClr val="585858"/>
                          </a:solidFill>
                          <a:latin typeface="Calibri"/>
                          <a:cs typeface="Calibri"/>
                        </a:rPr>
                        <a:t>273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13335" marB="0">
                    <a:lnL w="9525">
                      <a:solidFill>
                        <a:srgbClr val="D9D9D9"/>
                      </a:solidFill>
                      <a:prstDash val="solid"/>
                    </a:lnL>
                    <a:lnR w="9525">
                      <a:solidFill>
                        <a:srgbClr val="D9D9D9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sz="900" spc="-25" dirty="0">
                          <a:solidFill>
                            <a:srgbClr val="585858"/>
                          </a:solidFill>
                          <a:latin typeface="Calibri"/>
                          <a:cs typeface="Calibri"/>
                        </a:rPr>
                        <a:t>404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13335" marB="0">
                    <a:lnL w="9525">
                      <a:solidFill>
                        <a:srgbClr val="D9D9D9"/>
                      </a:solidFill>
                      <a:prstDash val="solid"/>
                    </a:lnL>
                    <a:lnR w="9525">
                      <a:solidFill>
                        <a:srgbClr val="D9D9D9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26670" algn="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sz="900" spc="-25" dirty="0">
                          <a:solidFill>
                            <a:srgbClr val="585858"/>
                          </a:solidFill>
                          <a:latin typeface="Calibri"/>
                          <a:cs typeface="Calibri"/>
                        </a:rPr>
                        <a:t>619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13335" marB="0">
                    <a:lnL w="9525">
                      <a:solidFill>
                        <a:srgbClr val="D9D9D9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80"/>
                        </a:spcBef>
                      </a:pPr>
                      <a:r>
                        <a:rPr sz="900" spc="-20" dirty="0">
                          <a:solidFill>
                            <a:srgbClr val="585858"/>
                          </a:solidFill>
                          <a:latin typeface="Calibri"/>
                          <a:cs typeface="Calibri"/>
                        </a:rPr>
                        <a:t>2022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10160" marB="0">
                    <a:lnL w="9525">
                      <a:solidFill>
                        <a:srgbClr val="D9D9D9"/>
                      </a:solidFill>
                      <a:prstDash val="solid"/>
                    </a:lnL>
                    <a:lnR w="9525">
                      <a:solidFill>
                        <a:srgbClr val="D9D9D9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900" spc="-25" dirty="0">
                          <a:solidFill>
                            <a:srgbClr val="585858"/>
                          </a:solidFill>
                          <a:latin typeface="Calibri"/>
                          <a:cs typeface="Calibri"/>
                        </a:rPr>
                        <a:t>430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13970" marB="0">
                    <a:lnL w="9525">
                      <a:solidFill>
                        <a:srgbClr val="D9D9D9"/>
                      </a:solidFill>
                      <a:prstDash val="solid"/>
                    </a:lnL>
                    <a:lnR w="9525">
                      <a:solidFill>
                        <a:srgbClr val="D9D9D9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900" spc="-25" dirty="0">
                          <a:solidFill>
                            <a:srgbClr val="585858"/>
                          </a:solidFill>
                          <a:latin typeface="Calibri"/>
                          <a:cs typeface="Calibri"/>
                        </a:rPr>
                        <a:t>566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13970" marB="0">
                    <a:lnL w="9525">
                      <a:solidFill>
                        <a:srgbClr val="D9D9D9"/>
                      </a:solidFill>
                      <a:prstDash val="solid"/>
                    </a:lnL>
                    <a:lnR w="9525">
                      <a:solidFill>
                        <a:srgbClr val="D9D9D9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900" spc="-25" dirty="0">
                          <a:solidFill>
                            <a:srgbClr val="585858"/>
                          </a:solidFill>
                          <a:latin typeface="Calibri"/>
                          <a:cs typeface="Calibri"/>
                        </a:rPr>
                        <a:t>544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13970" marB="0">
                    <a:lnL w="9525">
                      <a:solidFill>
                        <a:srgbClr val="D9D9D9"/>
                      </a:solidFill>
                      <a:prstDash val="solid"/>
                    </a:lnL>
                    <a:lnR w="9525">
                      <a:solidFill>
                        <a:srgbClr val="D9D9D9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D9D9D9"/>
                      </a:solidFill>
                      <a:prstDash val="solid"/>
                    </a:lnL>
                    <a:lnR w="9525">
                      <a:solidFill>
                        <a:srgbClr val="D9D9D9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D9D9D9"/>
                      </a:solidFill>
                      <a:prstDash val="solid"/>
                    </a:lnL>
                    <a:lnR w="9525">
                      <a:solidFill>
                        <a:srgbClr val="D9D9D9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D9D9D9"/>
                      </a:solidFill>
                      <a:prstDash val="solid"/>
                    </a:lnL>
                    <a:lnR w="9525">
                      <a:solidFill>
                        <a:srgbClr val="D9D9D9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D9D9D9"/>
                      </a:solidFill>
                      <a:prstDash val="solid"/>
                    </a:lnL>
                    <a:lnR w="9525">
                      <a:solidFill>
                        <a:srgbClr val="D9D9D9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D9D9D9"/>
                      </a:solidFill>
                      <a:prstDash val="solid"/>
                    </a:lnL>
                    <a:lnR w="9525">
                      <a:solidFill>
                        <a:srgbClr val="D9D9D9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D9D9D9"/>
                      </a:solidFill>
                      <a:prstDash val="solid"/>
                    </a:lnL>
                    <a:lnR w="9525">
                      <a:solidFill>
                        <a:srgbClr val="D9D9D9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D9D9D9"/>
                      </a:solidFill>
                      <a:prstDash val="solid"/>
                    </a:lnL>
                    <a:lnR w="9525">
                      <a:solidFill>
                        <a:srgbClr val="D9D9D9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D9D9D9"/>
                      </a:solidFill>
                      <a:prstDash val="solid"/>
                    </a:lnL>
                    <a:lnR w="9525">
                      <a:solidFill>
                        <a:srgbClr val="D9D9D9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D9D9D9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1" name="object 21"/>
          <p:cNvSpPr/>
          <p:nvPr/>
        </p:nvSpPr>
        <p:spPr>
          <a:xfrm>
            <a:off x="3390900" y="5676900"/>
            <a:ext cx="64135" cy="64135"/>
          </a:xfrm>
          <a:custGeom>
            <a:avLst/>
            <a:gdLst/>
            <a:ahLst/>
            <a:cxnLst/>
            <a:rect l="l" t="t" r="r" b="b"/>
            <a:pathLst>
              <a:path w="64135" h="64135">
                <a:moveTo>
                  <a:pt x="64008" y="0"/>
                </a:moveTo>
                <a:lnTo>
                  <a:pt x="0" y="0"/>
                </a:lnTo>
                <a:lnTo>
                  <a:pt x="0" y="64008"/>
                </a:lnTo>
                <a:lnTo>
                  <a:pt x="64008" y="64008"/>
                </a:lnTo>
                <a:lnTo>
                  <a:pt x="64008" y="0"/>
                </a:lnTo>
                <a:close/>
              </a:path>
            </a:pathLst>
          </a:custGeom>
          <a:solidFill>
            <a:srgbClr val="9F9F9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390900" y="5861303"/>
            <a:ext cx="64135" cy="64135"/>
          </a:xfrm>
          <a:custGeom>
            <a:avLst/>
            <a:gdLst/>
            <a:ahLst/>
            <a:cxnLst/>
            <a:rect l="l" t="t" r="r" b="b"/>
            <a:pathLst>
              <a:path w="64135" h="64135">
                <a:moveTo>
                  <a:pt x="64008" y="0"/>
                </a:moveTo>
                <a:lnTo>
                  <a:pt x="0" y="0"/>
                </a:lnTo>
                <a:lnTo>
                  <a:pt x="0" y="64008"/>
                </a:lnTo>
                <a:lnTo>
                  <a:pt x="64008" y="64008"/>
                </a:lnTo>
                <a:lnTo>
                  <a:pt x="64008" y="0"/>
                </a:lnTo>
                <a:close/>
              </a:path>
            </a:pathLst>
          </a:custGeom>
          <a:solidFill>
            <a:srgbClr val="0A976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390900" y="6045708"/>
            <a:ext cx="64135" cy="64135"/>
          </a:xfrm>
          <a:custGeom>
            <a:avLst/>
            <a:gdLst/>
            <a:ahLst/>
            <a:cxnLst/>
            <a:rect l="l" t="t" r="r" b="b"/>
            <a:pathLst>
              <a:path w="64135" h="64135">
                <a:moveTo>
                  <a:pt x="64008" y="0"/>
                </a:moveTo>
                <a:lnTo>
                  <a:pt x="0" y="0"/>
                </a:lnTo>
                <a:lnTo>
                  <a:pt x="0" y="64007"/>
                </a:lnTo>
                <a:lnTo>
                  <a:pt x="64008" y="64007"/>
                </a:lnTo>
                <a:lnTo>
                  <a:pt x="64008" y="0"/>
                </a:lnTo>
                <a:close/>
              </a:path>
            </a:pathLst>
          </a:custGeom>
          <a:solidFill>
            <a:srgbClr val="49A39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3445002" y="4355083"/>
            <a:ext cx="178435" cy="11576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r">
              <a:lnSpc>
                <a:spcPts val="975"/>
              </a:lnSpc>
              <a:spcBef>
                <a:spcPts val="100"/>
              </a:spcBef>
            </a:pPr>
            <a:r>
              <a:rPr sz="900" spc="-35" dirty="0">
                <a:solidFill>
                  <a:srgbClr val="585858"/>
                </a:solidFill>
                <a:latin typeface="Calibri"/>
                <a:cs typeface="Calibri"/>
              </a:rPr>
              <a:t>900</a:t>
            </a:r>
            <a:endParaRPr sz="900">
              <a:latin typeface="Calibri"/>
              <a:cs typeface="Calibri"/>
            </a:endParaRPr>
          </a:p>
          <a:p>
            <a:pPr marR="5080" algn="r">
              <a:lnSpc>
                <a:spcPts val="869"/>
              </a:lnSpc>
            </a:pPr>
            <a:r>
              <a:rPr sz="900" spc="-35" dirty="0">
                <a:solidFill>
                  <a:srgbClr val="585858"/>
                </a:solidFill>
                <a:latin typeface="Calibri"/>
                <a:cs typeface="Calibri"/>
              </a:rPr>
              <a:t>800</a:t>
            </a:r>
            <a:endParaRPr sz="900">
              <a:latin typeface="Calibri"/>
              <a:cs typeface="Calibri"/>
            </a:endParaRPr>
          </a:p>
          <a:p>
            <a:pPr marR="5080" algn="r">
              <a:lnSpc>
                <a:spcPts val="869"/>
              </a:lnSpc>
            </a:pPr>
            <a:r>
              <a:rPr sz="900" spc="-35" dirty="0">
                <a:solidFill>
                  <a:srgbClr val="585858"/>
                </a:solidFill>
                <a:latin typeface="Calibri"/>
                <a:cs typeface="Calibri"/>
              </a:rPr>
              <a:t>700</a:t>
            </a:r>
            <a:endParaRPr sz="900">
              <a:latin typeface="Calibri"/>
              <a:cs typeface="Calibri"/>
            </a:endParaRPr>
          </a:p>
          <a:p>
            <a:pPr marR="5080" algn="r">
              <a:lnSpc>
                <a:spcPts val="869"/>
              </a:lnSpc>
            </a:pPr>
            <a:r>
              <a:rPr sz="900" spc="-35" dirty="0">
                <a:solidFill>
                  <a:srgbClr val="585858"/>
                </a:solidFill>
                <a:latin typeface="Calibri"/>
                <a:cs typeface="Calibri"/>
              </a:rPr>
              <a:t>600</a:t>
            </a:r>
            <a:endParaRPr sz="900">
              <a:latin typeface="Calibri"/>
              <a:cs typeface="Calibri"/>
            </a:endParaRPr>
          </a:p>
          <a:p>
            <a:pPr marR="5080" algn="r">
              <a:lnSpc>
                <a:spcPts val="869"/>
              </a:lnSpc>
            </a:pPr>
            <a:r>
              <a:rPr sz="900" spc="-35" dirty="0">
                <a:solidFill>
                  <a:srgbClr val="585858"/>
                </a:solidFill>
                <a:latin typeface="Calibri"/>
                <a:cs typeface="Calibri"/>
              </a:rPr>
              <a:t>500</a:t>
            </a:r>
            <a:endParaRPr sz="900">
              <a:latin typeface="Calibri"/>
              <a:cs typeface="Calibri"/>
            </a:endParaRPr>
          </a:p>
          <a:p>
            <a:pPr marR="5080" algn="r">
              <a:lnSpc>
                <a:spcPts val="869"/>
              </a:lnSpc>
            </a:pPr>
            <a:r>
              <a:rPr sz="900" spc="-35" dirty="0">
                <a:solidFill>
                  <a:srgbClr val="585858"/>
                </a:solidFill>
                <a:latin typeface="Calibri"/>
                <a:cs typeface="Calibri"/>
              </a:rPr>
              <a:t>400</a:t>
            </a:r>
            <a:endParaRPr sz="900">
              <a:latin typeface="Calibri"/>
              <a:cs typeface="Calibri"/>
            </a:endParaRPr>
          </a:p>
          <a:p>
            <a:pPr marR="5080" algn="r">
              <a:lnSpc>
                <a:spcPts val="869"/>
              </a:lnSpc>
            </a:pPr>
            <a:r>
              <a:rPr sz="900" spc="-35" dirty="0">
                <a:solidFill>
                  <a:srgbClr val="585858"/>
                </a:solidFill>
                <a:latin typeface="Calibri"/>
                <a:cs typeface="Calibri"/>
              </a:rPr>
              <a:t>300</a:t>
            </a:r>
            <a:endParaRPr sz="900">
              <a:latin typeface="Calibri"/>
              <a:cs typeface="Calibri"/>
            </a:endParaRPr>
          </a:p>
          <a:p>
            <a:pPr marR="5080" algn="r">
              <a:lnSpc>
                <a:spcPts val="869"/>
              </a:lnSpc>
            </a:pPr>
            <a:r>
              <a:rPr sz="900" spc="-35" dirty="0">
                <a:solidFill>
                  <a:srgbClr val="585858"/>
                </a:solidFill>
                <a:latin typeface="Calibri"/>
                <a:cs typeface="Calibri"/>
              </a:rPr>
              <a:t>200</a:t>
            </a:r>
            <a:endParaRPr sz="900">
              <a:latin typeface="Calibri"/>
              <a:cs typeface="Calibri"/>
            </a:endParaRPr>
          </a:p>
          <a:p>
            <a:pPr marR="5080" algn="r">
              <a:lnSpc>
                <a:spcPts val="869"/>
              </a:lnSpc>
            </a:pPr>
            <a:r>
              <a:rPr sz="900" spc="-35" dirty="0">
                <a:solidFill>
                  <a:srgbClr val="585858"/>
                </a:solidFill>
                <a:latin typeface="Calibri"/>
                <a:cs typeface="Calibri"/>
              </a:rPr>
              <a:t>100</a:t>
            </a:r>
            <a:endParaRPr sz="900">
              <a:latin typeface="Calibri"/>
              <a:cs typeface="Calibri"/>
            </a:endParaRPr>
          </a:p>
          <a:p>
            <a:pPr marR="5080" algn="r">
              <a:lnSpc>
                <a:spcPts val="975"/>
              </a:lnSpc>
            </a:pPr>
            <a:r>
              <a:rPr sz="900" spc="-50" dirty="0">
                <a:solidFill>
                  <a:srgbClr val="585858"/>
                </a:solidFill>
                <a:latin typeface="Calibri"/>
                <a:cs typeface="Calibri"/>
              </a:rPr>
              <a:t>0</a:t>
            </a:r>
            <a:endParaRPr sz="900">
              <a:latin typeface="Calibri"/>
              <a:cs typeface="Calibri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3712273" y="2119883"/>
            <a:ext cx="4872990" cy="1044575"/>
            <a:chOff x="3712273" y="2119883"/>
            <a:chExt cx="4872990" cy="1044575"/>
          </a:xfrm>
        </p:grpSpPr>
        <p:sp>
          <p:nvSpPr>
            <p:cNvPr id="26" name="object 26"/>
            <p:cNvSpPr/>
            <p:nvPr/>
          </p:nvSpPr>
          <p:spPr>
            <a:xfrm>
              <a:off x="3717035" y="2196083"/>
              <a:ext cx="4863465" cy="626745"/>
            </a:xfrm>
            <a:custGeom>
              <a:avLst/>
              <a:gdLst/>
              <a:ahLst/>
              <a:cxnLst/>
              <a:rect l="l" t="t" r="r" b="b"/>
              <a:pathLst>
                <a:path w="4863465" h="626744">
                  <a:moveTo>
                    <a:pt x="1048512" y="626363"/>
                  </a:moveTo>
                  <a:lnTo>
                    <a:pt x="1068324" y="626363"/>
                  </a:lnTo>
                </a:path>
                <a:path w="4863465" h="626744">
                  <a:moveTo>
                    <a:pt x="4695444" y="626363"/>
                  </a:moveTo>
                  <a:lnTo>
                    <a:pt x="4863084" y="626363"/>
                  </a:lnTo>
                </a:path>
                <a:path w="4863465" h="626744">
                  <a:moveTo>
                    <a:pt x="554736" y="626363"/>
                  </a:moveTo>
                  <a:lnTo>
                    <a:pt x="888491" y="626363"/>
                  </a:lnTo>
                </a:path>
                <a:path w="4863465" h="626744">
                  <a:moveTo>
                    <a:pt x="1453896" y="626363"/>
                  </a:moveTo>
                  <a:lnTo>
                    <a:pt x="2104643" y="626363"/>
                  </a:lnTo>
                </a:path>
                <a:path w="4863465" h="626744">
                  <a:moveTo>
                    <a:pt x="1363979" y="626363"/>
                  </a:moveTo>
                  <a:lnTo>
                    <a:pt x="1383791" y="626363"/>
                  </a:lnTo>
                </a:path>
                <a:path w="4863465" h="626744">
                  <a:moveTo>
                    <a:pt x="3796284" y="626363"/>
                  </a:moveTo>
                  <a:lnTo>
                    <a:pt x="3814571" y="626363"/>
                  </a:lnTo>
                </a:path>
                <a:path w="4863465" h="626744">
                  <a:moveTo>
                    <a:pt x="329184" y="626363"/>
                  </a:moveTo>
                  <a:lnTo>
                    <a:pt x="483108" y="626363"/>
                  </a:lnTo>
                </a:path>
                <a:path w="4863465" h="626744">
                  <a:moveTo>
                    <a:pt x="1138427" y="626363"/>
                  </a:moveTo>
                  <a:lnTo>
                    <a:pt x="1293876" y="626363"/>
                  </a:lnTo>
                </a:path>
                <a:path w="4863465" h="626744">
                  <a:moveTo>
                    <a:pt x="3075432" y="626363"/>
                  </a:moveTo>
                  <a:lnTo>
                    <a:pt x="3319271" y="626363"/>
                  </a:lnTo>
                </a:path>
                <a:path w="4863465" h="626744">
                  <a:moveTo>
                    <a:pt x="149351" y="626363"/>
                  </a:moveTo>
                  <a:lnTo>
                    <a:pt x="167639" y="626363"/>
                  </a:lnTo>
                </a:path>
                <a:path w="4863465" h="626744">
                  <a:moveTo>
                    <a:pt x="4607052" y="626363"/>
                  </a:moveTo>
                  <a:lnTo>
                    <a:pt x="4625340" y="626363"/>
                  </a:lnTo>
                </a:path>
                <a:path w="4863465" h="626744">
                  <a:moveTo>
                    <a:pt x="3886199" y="626363"/>
                  </a:moveTo>
                  <a:lnTo>
                    <a:pt x="4535423" y="626363"/>
                  </a:lnTo>
                </a:path>
                <a:path w="4863465" h="626744">
                  <a:moveTo>
                    <a:pt x="239267" y="626363"/>
                  </a:moveTo>
                  <a:lnTo>
                    <a:pt x="257555" y="626363"/>
                  </a:lnTo>
                </a:path>
                <a:path w="4863465" h="626744">
                  <a:moveTo>
                    <a:pt x="2985516" y="626363"/>
                  </a:moveTo>
                  <a:lnTo>
                    <a:pt x="3003804" y="626363"/>
                  </a:lnTo>
                </a:path>
                <a:path w="4863465" h="626744">
                  <a:moveTo>
                    <a:pt x="2174748" y="626363"/>
                  </a:moveTo>
                  <a:lnTo>
                    <a:pt x="2194560" y="626363"/>
                  </a:lnTo>
                </a:path>
                <a:path w="4863465" h="626744">
                  <a:moveTo>
                    <a:pt x="958596" y="626363"/>
                  </a:moveTo>
                  <a:lnTo>
                    <a:pt x="978408" y="626363"/>
                  </a:lnTo>
                </a:path>
                <a:path w="4863465" h="626744">
                  <a:moveTo>
                    <a:pt x="3390899" y="626363"/>
                  </a:moveTo>
                  <a:lnTo>
                    <a:pt x="3409188" y="626363"/>
                  </a:lnTo>
                </a:path>
                <a:path w="4863465" h="626744">
                  <a:moveTo>
                    <a:pt x="3480816" y="626363"/>
                  </a:moveTo>
                  <a:lnTo>
                    <a:pt x="3724656" y="626363"/>
                  </a:lnTo>
                </a:path>
                <a:path w="4863465" h="626744">
                  <a:moveTo>
                    <a:pt x="2264664" y="626363"/>
                  </a:moveTo>
                  <a:lnTo>
                    <a:pt x="2510028" y="626363"/>
                  </a:lnTo>
                </a:path>
                <a:path w="4863465" h="626744">
                  <a:moveTo>
                    <a:pt x="0" y="626363"/>
                  </a:moveTo>
                  <a:lnTo>
                    <a:pt x="77724" y="626363"/>
                  </a:lnTo>
                </a:path>
                <a:path w="4863465" h="626744">
                  <a:moveTo>
                    <a:pt x="2580131" y="626363"/>
                  </a:moveTo>
                  <a:lnTo>
                    <a:pt x="2915412" y="626363"/>
                  </a:lnTo>
                </a:path>
                <a:path w="4863465" h="626744">
                  <a:moveTo>
                    <a:pt x="2264664" y="470915"/>
                  </a:moveTo>
                  <a:lnTo>
                    <a:pt x="2510028" y="470915"/>
                  </a:lnTo>
                </a:path>
                <a:path w="4863465" h="626744">
                  <a:moveTo>
                    <a:pt x="3796284" y="470915"/>
                  </a:moveTo>
                  <a:lnTo>
                    <a:pt x="3814571" y="470915"/>
                  </a:lnTo>
                </a:path>
                <a:path w="4863465" h="626744">
                  <a:moveTo>
                    <a:pt x="1138427" y="470915"/>
                  </a:moveTo>
                  <a:lnTo>
                    <a:pt x="1383791" y="470915"/>
                  </a:lnTo>
                </a:path>
                <a:path w="4863465" h="626744">
                  <a:moveTo>
                    <a:pt x="2985516" y="470915"/>
                  </a:moveTo>
                  <a:lnTo>
                    <a:pt x="3319271" y="470915"/>
                  </a:lnTo>
                </a:path>
                <a:path w="4863465" h="626744">
                  <a:moveTo>
                    <a:pt x="1453896" y="470915"/>
                  </a:moveTo>
                  <a:lnTo>
                    <a:pt x="2194560" y="470915"/>
                  </a:lnTo>
                </a:path>
                <a:path w="4863465" h="626744">
                  <a:moveTo>
                    <a:pt x="4607052" y="470915"/>
                  </a:moveTo>
                  <a:lnTo>
                    <a:pt x="4863084" y="470915"/>
                  </a:lnTo>
                </a:path>
                <a:path w="4863465" h="626744">
                  <a:moveTo>
                    <a:pt x="3390899" y="470915"/>
                  </a:moveTo>
                  <a:lnTo>
                    <a:pt x="3724656" y="470915"/>
                  </a:lnTo>
                </a:path>
                <a:path w="4863465" h="626744">
                  <a:moveTo>
                    <a:pt x="329184" y="470915"/>
                  </a:moveTo>
                  <a:lnTo>
                    <a:pt x="1068324" y="470915"/>
                  </a:lnTo>
                </a:path>
                <a:path w="4863465" h="626744">
                  <a:moveTo>
                    <a:pt x="3886199" y="470915"/>
                  </a:moveTo>
                  <a:lnTo>
                    <a:pt x="4535423" y="470915"/>
                  </a:lnTo>
                </a:path>
                <a:path w="4863465" h="626744">
                  <a:moveTo>
                    <a:pt x="239267" y="470915"/>
                  </a:moveTo>
                  <a:lnTo>
                    <a:pt x="257555" y="470915"/>
                  </a:lnTo>
                </a:path>
                <a:path w="4863465" h="626744">
                  <a:moveTo>
                    <a:pt x="0" y="470915"/>
                  </a:moveTo>
                  <a:lnTo>
                    <a:pt x="77724" y="470915"/>
                  </a:lnTo>
                </a:path>
                <a:path w="4863465" h="626744">
                  <a:moveTo>
                    <a:pt x="149351" y="470915"/>
                  </a:moveTo>
                  <a:lnTo>
                    <a:pt x="167639" y="470915"/>
                  </a:lnTo>
                </a:path>
                <a:path w="4863465" h="626744">
                  <a:moveTo>
                    <a:pt x="2580131" y="470915"/>
                  </a:moveTo>
                  <a:lnTo>
                    <a:pt x="2915412" y="470915"/>
                  </a:lnTo>
                </a:path>
                <a:path w="4863465" h="626744">
                  <a:moveTo>
                    <a:pt x="2985516" y="313943"/>
                  </a:moveTo>
                  <a:lnTo>
                    <a:pt x="3319271" y="313943"/>
                  </a:lnTo>
                </a:path>
                <a:path w="4863465" h="626744">
                  <a:moveTo>
                    <a:pt x="1453896" y="313943"/>
                  </a:moveTo>
                  <a:lnTo>
                    <a:pt x="2915412" y="313943"/>
                  </a:lnTo>
                </a:path>
                <a:path w="4863465" h="626744">
                  <a:moveTo>
                    <a:pt x="3390899" y="313943"/>
                  </a:moveTo>
                  <a:lnTo>
                    <a:pt x="4863084" y="313943"/>
                  </a:lnTo>
                </a:path>
                <a:path w="4863465" h="626744">
                  <a:moveTo>
                    <a:pt x="239267" y="313943"/>
                  </a:moveTo>
                  <a:lnTo>
                    <a:pt x="1068324" y="313943"/>
                  </a:lnTo>
                </a:path>
                <a:path w="4863465" h="626744">
                  <a:moveTo>
                    <a:pt x="1138427" y="313943"/>
                  </a:moveTo>
                  <a:lnTo>
                    <a:pt x="1383791" y="313943"/>
                  </a:lnTo>
                </a:path>
                <a:path w="4863465" h="626744">
                  <a:moveTo>
                    <a:pt x="0" y="313943"/>
                  </a:moveTo>
                  <a:lnTo>
                    <a:pt x="77724" y="313943"/>
                  </a:lnTo>
                </a:path>
                <a:path w="4863465" h="626744">
                  <a:moveTo>
                    <a:pt x="149351" y="313943"/>
                  </a:moveTo>
                  <a:lnTo>
                    <a:pt x="167639" y="313943"/>
                  </a:lnTo>
                </a:path>
                <a:path w="4863465" h="626744">
                  <a:moveTo>
                    <a:pt x="0" y="156971"/>
                  </a:moveTo>
                  <a:lnTo>
                    <a:pt x="77724" y="156971"/>
                  </a:lnTo>
                </a:path>
                <a:path w="4863465" h="626744">
                  <a:moveTo>
                    <a:pt x="149351" y="156971"/>
                  </a:moveTo>
                  <a:lnTo>
                    <a:pt x="3319271" y="156971"/>
                  </a:lnTo>
                </a:path>
                <a:path w="4863465" h="626744">
                  <a:moveTo>
                    <a:pt x="3390899" y="156971"/>
                  </a:moveTo>
                  <a:lnTo>
                    <a:pt x="4863084" y="156971"/>
                  </a:lnTo>
                </a:path>
                <a:path w="4863465" h="626744">
                  <a:moveTo>
                    <a:pt x="0" y="0"/>
                  </a:moveTo>
                  <a:lnTo>
                    <a:pt x="77724" y="0"/>
                  </a:lnTo>
                </a:path>
                <a:path w="4863465" h="626744">
                  <a:moveTo>
                    <a:pt x="3390899" y="0"/>
                  </a:moveTo>
                  <a:lnTo>
                    <a:pt x="4863084" y="0"/>
                  </a:lnTo>
                </a:path>
                <a:path w="4863465" h="626744">
                  <a:moveTo>
                    <a:pt x="149351" y="0"/>
                  </a:moveTo>
                  <a:lnTo>
                    <a:pt x="3319271" y="0"/>
                  </a:lnTo>
                </a:path>
              </a:pathLst>
            </a:custGeom>
            <a:ln w="952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3794760" y="2119883"/>
              <a:ext cx="4529455" cy="859790"/>
            </a:xfrm>
            <a:custGeom>
              <a:avLst/>
              <a:gdLst/>
              <a:ahLst/>
              <a:cxnLst/>
              <a:rect l="l" t="t" r="r" b="b"/>
              <a:pathLst>
                <a:path w="4529455" h="859789">
                  <a:moveTo>
                    <a:pt x="71628" y="0"/>
                  </a:moveTo>
                  <a:lnTo>
                    <a:pt x="0" y="0"/>
                  </a:lnTo>
                  <a:lnTo>
                    <a:pt x="0" y="859536"/>
                  </a:lnTo>
                  <a:lnTo>
                    <a:pt x="71628" y="859536"/>
                  </a:lnTo>
                  <a:lnTo>
                    <a:pt x="71628" y="0"/>
                  </a:lnTo>
                  <a:close/>
                </a:path>
                <a:path w="4529455" h="859789">
                  <a:moveTo>
                    <a:pt x="477012" y="551688"/>
                  </a:moveTo>
                  <a:lnTo>
                    <a:pt x="405384" y="551688"/>
                  </a:lnTo>
                  <a:lnTo>
                    <a:pt x="405384" y="859536"/>
                  </a:lnTo>
                  <a:lnTo>
                    <a:pt x="477012" y="859536"/>
                  </a:lnTo>
                  <a:lnTo>
                    <a:pt x="477012" y="551688"/>
                  </a:lnTo>
                  <a:close/>
                </a:path>
                <a:path w="4529455" h="859789">
                  <a:moveTo>
                    <a:pt x="880872" y="545592"/>
                  </a:moveTo>
                  <a:lnTo>
                    <a:pt x="810768" y="545592"/>
                  </a:lnTo>
                  <a:lnTo>
                    <a:pt x="810768" y="859536"/>
                  </a:lnTo>
                  <a:lnTo>
                    <a:pt x="880872" y="859536"/>
                  </a:lnTo>
                  <a:lnTo>
                    <a:pt x="880872" y="545592"/>
                  </a:lnTo>
                  <a:close/>
                </a:path>
                <a:path w="4529455" h="859789">
                  <a:moveTo>
                    <a:pt x="1286256" y="644652"/>
                  </a:moveTo>
                  <a:lnTo>
                    <a:pt x="1216152" y="644652"/>
                  </a:lnTo>
                  <a:lnTo>
                    <a:pt x="1216152" y="859536"/>
                  </a:lnTo>
                  <a:lnTo>
                    <a:pt x="1286256" y="859536"/>
                  </a:lnTo>
                  <a:lnTo>
                    <a:pt x="1286256" y="644652"/>
                  </a:lnTo>
                  <a:close/>
                </a:path>
                <a:path w="4529455" h="859789">
                  <a:moveTo>
                    <a:pt x="1691640" y="771144"/>
                  </a:moveTo>
                  <a:lnTo>
                    <a:pt x="1621536" y="771144"/>
                  </a:lnTo>
                  <a:lnTo>
                    <a:pt x="1621536" y="859536"/>
                  </a:lnTo>
                  <a:lnTo>
                    <a:pt x="1691640" y="859536"/>
                  </a:lnTo>
                  <a:lnTo>
                    <a:pt x="1691640" y="771144"/>
                  </a:lnTo>
                  <a:close/>
                </a:path>
                <a:path w="4529455" h="859789">
                  <a:moveTo>
                    <a:pt x="2097024" y="591312"/>
                  </a:moveTo>
                  <a:lnTo>
                    <a:pt x="2026920" y="591312"/>
                  </a:lnTo>
                  <a:lnTo>
                    <a:pt x="2026920" y="859536"/>
                  </a:lnTo>
                  <a:lnTo>
                    <a:pt x="2097024" y="859536"/>
                  </a:lnTo>
                  <a:lnTo>
                    <a:pt x="2097024" y="591312"/>
                  </a:lnTo>
                  <a:close/>
                </a:path>
                <a:path w="4529455" h="859789">
                  <a:moveTo>
                    <a:pt x="2502408" y="533400"/>
                  </a:moveTo>
                  <a:lnTo>
                    <a:pt x="2432304" y="533400"/>
                  </a:lnTo>
                  <a:lnTo>
                    <a:pt x="2432304" y="859536"/>
                  </a:lnTo>
                  <a:lnTo>
                    <a:pt x="2502408" y="859536"/>
                  </a:lnTo>
                  <a:lnTo>
                    <a:pt x="2502408" y="533400"/>
                  </a:lnTo>
                  <a:close/>
                </a:path>
                <a:path w="4529455" h="859789">
                  <a:moveTo>
                    <a:pt x="2907792" y="263652"/>
                  </a:moveTo>
                  <a:lnTo>
                    <a:pt x="2837688" y="263652"/>
                  </a:lnTo>
                  <a:lnTo>
                    <a:pt x="2837688" y="859536"/>
                  </a:lnTo>
                  <a:lnTo>
                    <a:pt x="2907792" y="859536"/>
                  </a:lnTo>
                  <a:lnTo>
                    <a:pt x="2907792" y="263652"/>
                  </a:lnTo>
                  <a:close/>
                </a:path>
                <a:path w="4529455" h="859789">
                  <a:moveTo>
                    <a:pt x="3313176" y="16764"/>
                  </a:moveTo>
                  <a:lnTo>
                    <a:pt x="3241548" y="16764"/>
                  </a:lnTo>
                  <a:lnTo>
                    <a:pt x="3241548" y="859536"/>
                  </a:lnTo>
                  <a:lnTo>
                    <a:pt x="3313176" y="859536"/>
                  </a:lnTo>
                  <a:lnTo>
                    <a:pt x="3313176" y="16764"/>
                  </a:lnTo>
                  <a:close/>
                </a:path>
                <a:path w="4529455" h="859789">
                  <a:moveTo>
                    <a:pt x="3718560" y="387096"/>
                  </a:moveTo>
                  <a:lnTo>
                    <a:pt x="3646932" y="387096"/>
                  </a:lnTo>
                  <a:lnTo>
                    <a:pt x="3646932" y="859536"/>
                  </a:lnTo>
                  <a:lnTo>
                    <a:pt x="3718560" y="859536"/>
                  </a:lnTo>
                  <a:lnTo>
                    <a:pt x="3718560" y="387096"/>
                  </a:lnTo>
                  <a:close/>
                </a:path>
                <a:path w="4529455" h="859789">
                  <a:moveTo>
                    <a:pt x="4123944" y="754380"/>
                  </a:moveTo>
                  <a:lnTo>
                    <a:pt x="4052316" y="754380"/>
                  </a:lnTo>
                  <a:lnTo>
                    <a:pt x="4052316" y="859536"/>
                  </a:lnTo>
                  <a:lnTo>
                    <a:pt x="4123944" y="859536"/>
                  </a:lnTo>
                  <a:lnTo>
                    <a:pt x="4123944" y="754380"/>
                  </a:lnTo>
                  <a:close/>
                </a:path>
                <a:path w="4529455" h="859789">
                  <a:moveTo>
                    <a:pt x="4529328" y="501396"/>
                  </a:moveTo>
                  <a:lnTo>
                    <a:pt x="4457700" y="501396"/>
                  </a:lnTo>
                  <a:lnTo>
                    <a:pt x="4457700" y="859536"/>
                  </a:lnTo>
                  <a:lnTo>
                    <a:pt x="4529328" y="859536"/>
                  </a:lnTo>
                  <a:lnTo>
                    <a:pt x="4529328" y="501396"/>
                  </a:lnTo>
                  <a:close/>
                </a:path>
              </a:pathLst>
            </a:custGeom>
            <a:solidFill>
              <a:srgbClr val="9F9F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3884676" y="2427731"/>
              <a:ext cx="4528185" cy="551815"/>
            </a:xfrm>
            <a:custGeom>
              <a:avLst/>
              <a:gdLst/>
              <a:ahLst/>
              <a:cxnLst/>
              <a:rect l="l" t="t" r="r" b="b"/>
              <a:pathLst>
                <a:path w="4528184" h="551814">
                  <a:moveTo>
                    <a:pt x="71628" y="41148"/>
                  </a:moveTo>
                  <a:lnTo>
                    <a:pt x="0" y="41148"/>
                  </a:lnTo>
                  <a:lnTo>
                    <a:pt x="0" y="551688"/>
                  </a:lnTo>
                  <a:lnTo>
                    <a:pt x="71628" y="551688"/>
                  </a:lnTo>
                  <a:lnTo>
                    <a:pt x="71628" y="41148"/>
                  </a:lnTo>
                  <a:close/>
                </a:path>
                <a:path w="4528184" h="551814">
                  <a:moveTo>
                    <a:pt x="477012" y="437388"/>
                  </a:moveTo>
                  <a:lnTo>
                    <a:pt x="405384" y="437388"/>
                  </a:lnTo>
                  <a:lnTo>
                    <a:pt x="405384" y="551688"/>
                  </a:lnTo>
                  <a:lnTo>
                    <a:pt x="477012" y="551688"/>
                  </a:lnTo>
                  <a:lnTo>
                    <a:pt x="477012" y="437388"/>
                  </a:lnTo>
                  <a:close/>
                </a:path>
                <a:path w="4528184" h="551814">
                  <a:moveTo>
                    <a:pt x="880872" y="323088"/>
                  </a:moveTo>
                  <a:lnTo>
                    <a:pt x="810768" y="323088"/>
                  </a:lnTo>
                  <a:lnTo>
                    <a:pt x="810768" y="551688"/>
                  </a:lnTo>
                  <a:lnTo>
                    <a:pt x="880872" y="551688"/>
                  </a:lnTo>
                  <a:lnTo>
                    <a:pt x="880872" y="323088"/>
                  </a:lnTo>
                  <a:close/>
                </a:path>
                <a:path w="4528184" h="551814">
                  <a:moveTo>
                    <a:pt x="1286256" y="0"/>
                  </a:moveTo>
                  <a:lnTo>
                    <a:pt x="1216152" y="0"/>
                  </a:lnTo>
                  <a:lnTo>
                    <a:pt x="1216152" y="551688"/>
                  </a:lnTo>
                  <a:lnTo>
                    <a:pt x="1286256" y="551688"/>
                  </a:lnTo>
                  <a:lnTo>
                    <a:pt x="1286256" y="0"/>
                  </a:lnTo>
                  <a:close/>
                </a:path>
                <a:path w="4528184" h="551814">
                  <a:moveTo>
                    <a:pt x="1691640" y="426720"/>
                  </a:moveTo>
                  <a:lnTo>
                    <a:pt x="1621536" y="426720"/>
                  </a:lnTo>
                  <a:lnTo>
                    <a:pt x="1621536" y="551688"/>
                  </a:lnTo>
                  <a:lnTo>
                    <a:pt x="1691640" y="551688"/>
                  </a:lnTo>
                  <a:lnTo>
                    <a:pt x="1691640" y="426720"/>
                  </a:lnTo>
                  <a:close/>
                </a:path>
                <a:path w="4528184" h="551814">
                  <a:moveTo>
                    <a:pt x="2097024" y="175260"/>
                  </a:moveTo>
                  <a:lnTo>
                    <a:pt x="2026920" y="175260"/>
                  </a:lnTo>
                  <a:lnTo>
                    <a:pt x="2026920" y="551688"/>
                  </a:lnTo>
                  <a:lnTo>
                    <a:pt x="2097024" y="551688"/>
                  </a:lnTo>
                  <a:lnTo>
                    <a:pt x="2097024" y="175260"/>
                  </a:lnTo>
                  <a:close/>
                </a:path>
                <a:path w="4528184" h="551814">
                  <a:moveTo>
                    <a:pt x="2502408" y="413004"/>
                  </a:moveTo>
                  <a:lnTo>
                    <a:pt x="2432304" y="413004"/>
                  </a:lnTo>
                  <a:lnTo>
                    <a:pt x="2432304" y="551688"/>
                  </a:lnTo>
                  <a:lnTo>
                    <a:pt x="2502408" y="551688"/>
                  </a:lnTo>
                  <a:lnTo>
                    <a:pt x="2502408" y="413004"/>
                  </a:lnTo>
                  <a:close/>
                </a:path>
                <a:path w="4528184" h="551814">
                  <a:moveTo>
                    <a:pt x="2907792" y="352044"/>
                  </a:moveTo>
                  <a:lnTo>
                    <a:pt x="2836164" y="352044"/>
                  </a:lnTo>
                  <a:lnTo>
                    <a:pt x="2836164" y="551688"/>
                  </a:lnTo>
                  <a:lnTo>
                    <a:pt x="2907792" y="551688"/>
                  </a:lnTo>
                  <a:lnTo>
                    <a:pt x="2907792" y="352044"/>
                  </a:lnTo>
                  <a:close/>
                </a:path>
                <a:path w="4528184" h="551814">
                  <a:moveTo>
                    <a:pt x="3313176" y="260604"/>
                  </a:moveTo>
                  <a:lnTo>
                    <a:pt x="3241548" y="260604"/>
                  </a:lnTo>
                  <a:lnTo>
                    <a:pt x="3241548" y="551688"/>
                  </a:lnTo>
                  <a:lnTo>
                    <a:pt x="3313176" y="551688"/>
                  </a:lnTo>
                  <a:lnTo>
                    <a:pt x="3313176" y="260604"/>
                  </a:lnTo>
                  <a:close/>
                </a:path>
                <a:path w="4528184" h="551814">
                  <a:moveTo>
                    <a:pt x="3718560" y="150876"/>
                  </a:moveTo>
                  <a:lnTo>
                    <a:pt x="3646932" y="150876"/>
                  </a:lnTo>
                  <a:lnTo>
                    <a:pt x="3646932" y="551688"/>
                  </a:lnTo>
                  <a:lnTo>
                    <a:pt x="3718560" y="551688"/>
                  </a:lnTo>
                  <a:lnTo>
                    <a:pt x="3718560" y="150876"/>
                  </a:lnTo>
                  <a:close/>
                </a:path>
                <a:path w="4528184" h="551814">
                  <a:moveTo>
                    <a:pt x="4123944" y="420624"/>
                  </a:moveTo>
                  <a:lnTo>
                    <a:pt x="4052316" y="420624"/>
                  </a:lnTo>
                  <a:lnTo>
                    <a:pt x="4052316" y="551688"/>
                  </a:lnTo>
                  <a:lnTo>
                    <a:pt x="4123944" y="551688"/>
                  </a:lnTo>
                  <a:lnTo>
                    <a:pt x="4123944" y="420624"/>
                  </a:lnTo>
                  <a:close/>
                </a:path>
                <a:path w="4528184" h="551814">
                  <a:moveTo>
                    <a:pt x="4527804" y="295656"/>
                  </a:moveTo>
                  <a:lnTo>
                    <a:pt x="4457700" y="295656"/>
                  </a:lnTo>
                  <a:lnTo>
                    <a:pt x="4457700" y="551688"/>
                  </a:lnTo>
                  <a:lnTo>
                    <a:pt x="4527804" y="551688"/>
                  </a:lnTo>
                  <a:lnTo>
                    <a:pt x="4527804" y="295656"/>
                  </a:lnTo>
                  <a:close/>
                </a:path>
              </a:pathLst>
            </a:custGeom>
            <a:solidFill>
              <a:srgbClr val="0A97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3974592" y="2481071"/>
              <a:ext cx="881380" cy="498475"/>
            </a:xfrm>
            <a:custGeom>
              <a:avLst/>
              <a:gdLst/>
              <a:ahLst/>
              <a:cxnLst/>
              <a:rect l="l" t="t" r="r" b="b"/>
              <a:pathLst>
                <a:path w="881379" h="498475">
                  <a:moveTo>
                    <a:pt x="71628" y="28956"/>
                  </a:moveTo>
                  <a:lnTo>
                    <a:pt x="0" y="28956"/>
                  </a:lnTo>
                  <a:lnTo>
                    <a:pt x="0" y="498348"/>
                  </a:lnTo>
                  <a:lnTo>
                    <a:pt x="71628" y="498348"/>
                  </a:lnTo>
                  <a:lnTo>
                    <a:pt x="71628" y="28956"/>
                  </a:lnTo>
                  <a:close/>
                </a:path>
                <a:path w="881379" h="498475">
                  <a:moveTo>
                    <a:pt x="475488" y="480060"/>
                  </a:moveTo>
                  <a:lnTo>
                    <a:pt x="405384" y="480060"/>
                  </a:lnTo>
                  <a:lnTo>
                    <a:pt x="405384" y="498348"/>
                  </a:lnTo>
                  <a:lnTo>
                    <a:pt x="475488" y="498348"/>
                  </a:lnTo>
                  <a:lnTo>
                    <a:pt x="475488" y="480060"/>
                  </a:lnTo>
                  <a:close/>
                </a:path>
                <a:path w="881379" h="498475">
                  <a:moveTo>
                    <a:pt x="880872" y="0"/>
                  </a:moveTo>
                  <a:lnTo>
                    <a:pt x="810768" y="0"/>
                  </a:lnTo>
                  <a:lnTo>
                    <a:pt x="810768" y="498348"/>
                  </a:lnTo>
                  <a:lnTo>
                    <a:pt x="880872" y="498348"/>
                  </a:lnTo>
                  <a:lnTo>
                    <a:pt x="880872" y="0"/>
                  </a:lnTo>
                  <a:close/>
                </a:path>
              </a:pathLst>
            </a:custGeom>
            <a:solidFill>
              <a:srgbClr val="49A3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3717035" y="2979419"/>
              <a:ext cx="4863465" cy="180340"/>
            </a:xfrm>
            <a:custGeom>
              <a:avLst/>
              <a:gdLst/>
              <a:ahLst/>
              <a:cxnLst/>
              <a:rect l="l" t="t" r="r" b="b"/>
              <a:pathLst>
                <a:path w="4863465" h="180339">
                  <a:moveTo>
                    <a:pt x="0" y="0"/>
                  </a:moveTo>
                  <a:lnTo>
                    <a:pt x="4863084" y="0"/>
                  </a:lnTo>
                </a:path>
                <a:path w="4863465" h="180339">
                  <a:moveTo>
                    <a:pt x="0" y="0"/>
                  </a:moveTo>
                  <a:lnTo>
                    <a:pt x="0" y="179831"/>
                  </a:lnTo>
                </a:path>
                <a:path w="4863465" h="180339">
                  <a:moveTo>
                    <a:pt x="405384" y="0"/>
                  </a:moveTo>
                  <a:lnTo>
                    <a:pt x="405384" y="179831"/>
                  </a:lnTo>
                </a:path>
                <a:path w="4863465" h="180339">
                  <a:moveTo>
                    <a:pt x="810767" y="0"/>
                  </a:moveTo>
                  <a:lnTo>
                    <a:pt x="810767" y="179831"/>
                  </a:lnTo>
                </a:path>
                <a:path w="4863465" h="180339">
                  <a:moveTo>
                    <a:pt x="1216152" y="0"/>
                  </a:moveTo>
                  <a:lnTo>
                    <a:pt x="1216152" y="179831"/>
                  </a:lnTo>
                </a:path>
                <a:path w="4863465" h="180339">
                  <a:moveTo>
                    <a:pt x="1621536" y="0"/>
                  </a:moveTo>
                  <a:lnTo>
                    <a:pt x="1621536" y="179831"/>
                  </a:lnTo>
                </a:path>
                <a:path w="4863465" h="180339">
                  <a:moveTo>
                    <a:pt x="2026919" y="0"/>
                  </a:moveTo>
                  <a:lnTo>
                    <a:pt x="2026919" y="179831"/>
                  </a:lnTo>
                </a:path>
                <a:path w="4863465" h="180339">
                  <a:moveTo>
                    <a:pt x="2432304" y="0"/>
                  </a:moveTo>
                  <a:lnTo>
                    <a:pt x="2432304" y="179831"/>
                  </a:lnTo>
                </a:path>
                <a:path w="4863465" h="180339">
                  <a:moveTo>
                    <a:pt x="2837688" y="0"/>
                  </a:moveTo>
                  <a:lnTo>
                    <a:pt x="2837688" y="179831"/>
                  </a:lnTo>
                </a:path>
                <a:path w="4863465" h="180339">
                  <a:moveTo>
                    <a:pt x="3243071" y="0"/>
                  </a:moveTo>
                  <a:lnTo>
                    <a:pt x="3243071" y="179831"/>
                  </a:lnTo>
                </a:path>
                <a:path w="4863465" h="180339">
                  <a:moveTo>
                    <a:pt x="3648456" y="0"/>
                  </a:moveTo>
                  <a:lnTo>
                    <a:pt x="3648456" y="179831"/>
                  </a:lnTo>
                </a:path>
                <a:path w="4863465" h="180339">
                  <a:moveTo>
                    <a:pt x="4052316" y="0"/>
                  </a:moveTo>
                  <a:lnTo>
                    <a:pt x="4052316" y="179831"/>
                  </a:lnTo>
                </a:path>
                <a:path w="4863465" h="180339">
                  <a:moveTo>
                    <a:pt x="4457699" y="0"/>
                  </a:moveTo>
                  <a:lnTo>
                    <a:pt x="4457699" y="179831"/>
                  </a:lnTo>
                </a:path>
                <a:path w="4863465" h="180339">
                  <a:moveTo>
                    <a:pt x="4863084" y="0"/>
                  </a:moveTo>
                  <a:lnTo>
                    <a:pt x="4863084" y="179831"/>
                  </a:lnTo>
                </a:path>
              </a:pathLst>
            </a:custGeom>
            <a:ln w="952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/>
          <p:nvPr/>
        </p:nvSpPr>
        <p:spPr>
          <a:xfrm>
            <a:off x="3717035" y="2039111"/>
            <a:ext cx="4863465" cy="0"/>
          </a:xfrm>
          <a:custGeom>
            <a:avLst/>
            <a:gdLst/>
            <a:ahLst/>
            <a:cxnLst/>
            <a:rect l="l" t="t" r="r" b="b"/>
            <a:pathLst>
              <a:path w="4863465">
                <a:moveTo>
                  <a:pt x="0" y="0"/>
                </a:moveTo>
                <a:lnTo>
                  <a:pt x="4863084" y="0"/>
                </a:lnTo>
              </a:path>
            </a:pathLst>
          </a:custGeom>
          <a:ln w="9525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3832097" y="2978022"/>
            <a:ext cx="17843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5" dirty="0">
                <a:solidFill>
                  <a:srgbClr val="585858"/>
                </a:solidFill>
                <a:latin typeface="Calibri"/>
                <a:cs typeface="Calibri"/>
              </a:rPr>
              <a:t>Jan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4240529" y="2978022"/>
            <a:ext cx="17081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5" dirty="0">
                <a:solidFill>
                  <a:srgbClr val="585858"/>
                </a:solidFill>
                <a:latin typeface="Calibri"/>
                <a:cs typeface="Calibri"/>
              </a:rPr>
              <a:t>Feb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4633086" y="2978022"/>
            <a:ext cx="140398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30530" algn="l"/>
                <a:tab pos="816610" algn="l"/>
                <a:tab pos="1237615" algn="l"/>
              </a:tabLst>
            </a:pPr>
            <a:r>
              <a:rPr sz="900" spc="-25" dirty="0">
                <a:solidFill>
                  <a:srgbClr val="585858"/>
                </a:solidFill>
                <a:latin typeface="Calibri"/>
                <a:cs typeface="Calibri"/>
              </a:rPr>
              <a:t>Mar</a:t>
            </a:r>
            <a:r>
              <a:rPr sz="900" dirty="0">
                <a:solidFill>
                  <a:srgbClr val="585858"/>
                </a:solidFill>
                <a:latin typeface="Calibri"/>
                <a:cs typeface="Calibri"/>
              </a:rPr>
              <a:t>	</a:t>
            </a:r>
            <a:r>
              <a:rPr sz="900" spc="-25" dirty="0">
                <a:solidFill>
                  <a:srgbClr val="585858"/>
                </a:solidFill>
                <a:latin typeface="Calibri"/>
                <a:cs typeface="Calibri"/>
              </a:rPr>
              <a:t>Apr</a:t>
            </a:r>
            <a:r>
              <a:rPr sz="900" dirty="0">
                <a:solidFill>
                  <a:srgbClr val="585858"/>
                </a:solidFill>
                <a:latin typeface="Calibri"/>
                <a:cs typeface="Calibri"/>
              </a:rPr>
              <a:t>	</a:t>
            </a:r>
            <a:r>
              <a:rPr sz="900" spc="-25" dirty="0">
                <a:solidFill>
                  <a:srgbClr val="585858"/>
                </a:solidFill>
                <a:latin typeface="Calibri"/>
                <a:cs typeface="Calibri"/>
              </a:rPr>
              <a:t>May</a:t>
            </a:r>
            <a:r>
              <a:rPr sz="900" dirty="0">
                <a:solidFill>
                  <a:srgbClr val="585858"/>
                </a:solidFill>
                <a:latin typeface="Calibri"/>
                <a:cs typeface="Calibri"/>
              </a:rPr>
              <a:t>	</a:t>
            </a:r>
            <a:r>
              <a:rPr sz="900" spc="-25" dirty="0">
                <a:solidFill>
                  <a:srgbClr val="585858"/>
                </a:solidFill>
                <a:latin typeface="Calibri"/>
                <a:cs typeface="Calibri"/>
              </a:rPr>
              <a:t>Jun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6276594" y="2978022"/>
            <a:ext cx="15303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5" dirty="0">
                <a:solidFill>
                  <a:srgbClr val="585858"/>
                </a:solidFill>
                <a:latin typeface="Calibri"/>
                <a:cs typeface="Calibri"/>
              </a:rPr>
              <a:t>Jul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6662673" y="2978022"/>
            <a:ext cx="59309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21005" algn="l"/>
              </a:tabLst>
            </a:pPr>
            <a:r>
              <a:rPr sz="900" spc="-25" dirty="0">
                <a:solidFill>
                  <a:srgbClr val="585858"/>
                </a:solidFill>
                <a:latin typeface="Calibri"/>
                <a:cs typeface="Calibri"/>
              </a:rPr>
              <a:t>Aug</a:t>
            </a:r>
            <a:r>
              <a:rPr sz="900" dirty="0">
                <a:solidFill>
                  <a:srgbClr val="585858"/>
                </a:solidFill>
                <a:latin typeface="Calibri"/>
                <a:cs typeface="Calibri"/>
              </a:rPr>
              <a:t>	</a:t>
            </a:r>
            <a:r>
              <a:rPr sz="900" spc="-25" dirty="0">
                <a:solidFill>
                  <a:srgbClr val="585858"/>
                </a:solidFill>
                <a:latin typeface="Calibri"/>
                <a:cs typeface="Calibri"/>
              </a:rPr>
              <a:t>Sep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7486015" y="2978022"/>
            <a:ext cx="16573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40" dirty="0">
                <a:solidFill>
                  <a:srgbClr val="585858"/>
                </a:solidFill>
                <a:latin typeface="Calibri"/>
                <a:cs typeface="Calibri"/>
              </a:rPr>
              <a:t>Oct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7878571" y="2978022"/>
            <a:ext cx="59309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21005" algn="l"/>
              </a:tabLst>
            </a:pPr>
            <a:r>
              <a:rPr sz="900" spc="-25" dirty="0">
                <a:solidFill>
                  <a:srgbClr val="585858"/>
                </a:solidFill>
                <a:latin typeface="Calibri"/>
                <a:cs typeface="Calibri"/>
              </a:rPr>
              <a:t>Nov</a:t>
            </a:r>
            <a:r>
              <a:rPr sz="900" dirty="0">
                <a:solidFill>
                  <a:srgbClr val="585858"/>
                </a:solidFill>
                <a:latin typeface="Calibri"/>
                <a:cs typeface="Calibri"/>
              </a:rPr>
              <a:t>	</a:t>
            </a:r>
            <a:r>
              <a:rPr sz="900" spc="-30" dirty="0">
                <a:solidFill>
                  <a:srgbClr val="585858"/>
                </a:solidFill>
                <a:latin typeface="Calibri"/>
                <a:cs typeface="Calibri"/>
              </a:rPr>
              <a:t>Dec</a:t>
            </a:r>
            <a:endParaRPr sz="900">
              <a:latin typeface="Calibri"/>
              <a:cs typeface="Calibri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3344989" y="3154489"/>
            <a:ext cx="5240020" cy="194310"/>
            <a:chOff x="3344989" y="3154489"/>
            <a:chExt cx="5240020" cy="194310"/>
          </a:xfrm>
        </p:grpSpPr>
        <p:sp>
          <p:nvSpPr>
            <p:cNvPr id="40" name="object 40"/>
            <p:cNvSpPr/>
            <p:nvPr/>
          </p:nvSpPr>
          <p:spPr>
            <a:xfrm>
              <a:off x="3349752" y="3159251"/>
              <a:ext cx="5230495" cy="184785"/>
            </a:xfrm>
            <a:custGeom>
              <a:avLst/>
              <a:gdLst/>
              <a:ahLst/>
              <a:cxnLst/>
              <a:rect l="l" t="t" r="r" b="b"/>
              <a:pathLst>
                <a:path w="5230495" h="184785">
                  <a:moveTo>
                    <a:pt x="0" y="0"/>
                  </a:moveTo>
                  <a:lnTo>
                    <a:pt x="5230368" y="0"/>
                  </a:lnTo>
                </a:path>
                <a:path w="5230495" h="184785">
                  <a:moveTo>
                    <a:pt x="0" y="0"/>
                  </a:moveTo>
                  <a:lnTo>
                    <a:pt x="0" y="184403"/>
                  </a:lnTo>
                </a:path>
                <a:path w="5230495" h="184785">
                  <a:moveTo>
                    <a:pt x="367284" y="0"/>
                  </a:moveTo>
                  <a:lnTo>
                    <a:pt x="367284" y="184403"/>
                  </a:lnTo>
                </a:path>
                <a:path w="5230495" h="184785">
                  <a:moveTo>
                    <a:pt x="367284" y="0"/>
                  </a:moveTo>
                  <a:lnTo>
                    <a:pt x="367284" y="184403"/>
                  </a:lnTo>
                </a:path>
                <a:path w="5230495" h="184785">
                  <a:moveTo>
                    <a:pt x="772668" y="0"/>
                  </a:moveTo>
                  <a:lnTo>
                    <a:pt x="772668" y="184403"/>
                  </a:lnTo>
                </a:path>
                <a:path w="5230495" h="184785">
                  <a:moveTo>
                    <a:pt x="772668" y="0"/>
                  </a:moveTo>
                  <a:lnTo>
                    <a:pt x="772668" y="184403"/>
                  </a:lnTo>
                </a:path>
                <a:path w="5230495" h="184785">
                  <a:moveTo>
                    <a:pt x="1178052" y="0"/>
                  </a:moveTo>
                  <a:lnTo>
                    <a:pt x="1178052" y="184403"/>
                  </a:lnTo>
                </a:path>
                <a:path w="5230495" h="184785">
                  <a:moveTo>
                    <a:pt x="1178052" y="0"/>
                  </a:moveTo>
                  <a:lnTo>
                    <a:pt x="1178052" y="184403"/>
                  </a:lnTo>
                </a:path>
                <a:path w="5230495" h="184785">
                  <a:moveTo>
                    <a:pt x="1583436" y="0"/>
                  </a:moveTo>
                  <a:lnTo>
                    <a:pt x="1583436" y="184403"/>
                  </a:lnTo>
                </a:path>
                <a:path w="5230495" h="184785">
                  <a:moveTo>
                    <a:pt x="1583436" y="0"/>
                  </a:moveTo>
                  <a:lnTo>
                    <a:pt x="1583436" y="184403"/>
                  </a:lnTo>
                </a:path>
                <a:path w="5230495" h="184785">
                  <a:moveTo>
                    <a:pt x="1988820" y="0"/>
                  </a:moveTo>
                  <a:lnTo>
                    <a:pt x="1988820" y="184403"/>
                  </a:lnTo>
                </a:path>
                <a:path w="5230495" h="184785">
                  <a:moveTo>
                    <a:pt x="1988820" y="0"/>
                  </a:moveTo>
                  <a:lnTo>
                    <a:pt x="1988820" y="184403"/>
                  </a:lnTo>
                </a:path>
                <a:path w="5230495" h="184785">
                  <a:moveTo>
                    <a:pt x="2394204" y="0"/>
                  </a:moveTo>
                  <a:lnTo>
                    <a:pt x="2394204" y="184403"/>
                  </a:lnTo>
                </a:path>
                <a:path w="5230495" h="184785">
                  <a:moveTo>
                    <a:pt x="2394204" y="0"/>
                  </a:moveTo>
                  <a:lnTo>
                    <a:pt x="2394204" y="184403"/>
                  </a:lnTo>
                </a:path>
                <a:path w="5230495" h="184785">
                  <a:moveTo>
                    <a:pt x="2799588" y="0"/>
                  </a:moveTo>
                  <a:lnTo>
                    <a:pt x="2799588" y="184403"/>
                  </a:lnTo>
                </a:path>
                <a:path w="5230495" h="184785">
                  <a:moveTo>
                    <a:pt x="2799588" y="0"/>
                  </a:moveTo>
                  <a:lnTo>
                    <a:pt x="2799588" y="184403"/>
                  </a:lnTo>
                </a:path>
                <a:path w="5230495" h="184785">
                  <a:moveTo>
                    <a:pt x="3204972" y="0"/>
                  </a:moveTo>
                  <a:lnTo>
                    <a:pt x="3204972" y="184403"/>
                  </a:lnTo>
                </a:path>
                <a:path w="5230495" h="184785">
                  <a:moveTo>
                    <a:pt x="3204972" y="0"/>
                  </a:moveTo>
                  <a:lnTo>
                    <a:pt x="3204972" y="184403"/>
                  </a:lnTo>
                </a:path>
                <a:path w="5230495" h="184785">
                  <a:moveTo>
                    <a:pt x="3610355" y="0"/>
                  </a:moveTo>
                  <a:lnTo>
                    <a:pt x="3610355" y="184403"/>
                  </a:lnTo>
                </a:path>
                <a:path w="5230495" h="184785">
                  <a:moveTo>
                    <a:pt x="3610355" y="0"/>
                  </a:moveTo>
                  <a:lnTo>
                    <a:pt x="3610355" y="184403"/>
                  </a:lnTo>
                </a:path>
                <a:path w="5230495" h="184785">
                  <a:moveTo>
                    <a:pt x="4015740" y="0"/>
                  </a:moveTo>
                  <a:lnTo>
                    <a:pt x="4015740" y="184403"/>
                  </a:lnTo>
                </a:path>
                <a:path w="5230495" h="184785">
                  <a:moveTo>
                    <a:pt x="4015740" y="0"/>
                  </a:moveTo>
                  <a:lnTo>
                    <a:pt x="4015740" y="184403"/>
                  </a:lnTo>
                </a:path>
                <a:path w="5230495" h="184785">
                  <a:moveTo>
                    <a:pt x="4419600" y="0"/>
                  </a:moveTo>
                  <a:lnTo>
                    <a:pt x="4419600" y="184403"/>
                  </a:lnTo>
                </a:path>
                <a:path w="5230495" h="184785">
                  <a:moveTo>
                    <a:pt x="4419600" y="0"/>
                  </a:moveTo>
                  <a:lnTo>
                    <a:pt x="4419600" y="184403"/>
                  </a:lnTo>
                </a:path>
                <a:path w="5230495" h="184785">
                  <a:moveTo>
                    <a:pt x="4824983" y="0"/>
                  </a:moveTo>
                  <a:lnTo>
                    <a:pt x="4824983" y="184403"/>
                  </a:lnTo>
                </a:path>
                <a:path w="5230495" h="184785">
                  <a:moveTo>
                    <a:pt x="4824983" y="0"/>
                  </a:moveTo>
                  <a:lnTo>
                    <a:pt x="4824983" y="184403"/>
                  </a:lnTo>
                </a:path>
                <a:path w="5230495" h="184785">
                  <a:moveTo>
                    <a:pt x="5230368" y="0"/>
                  </a:moveTo>
                  <a:lnTo>
                    <a:pt x="5230368" y="184403"/>
                  </a:lnTo>
                </a:path>
                <a:path w="5230495" h="184785">
                  <a:moveTo>
                    <a:pt x="5230368" y="0"/>
                  </a:moveTo>
                  <a:lnTo>
                    <a:pt x="5230368" y="184403"/>
                  </a:lnTo>
                </a:path>
              </a:pathLst>
            </a:custGeom>
            <a:ln w="952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3390900" y="3215639"/>
              <a:ext cx="64135" cy="64135"/>
            </a:xfrm>
            <a:custGeom>
              <a:avLst/>
              <a:gdLst/>
              <a:ahLst/>
              <a:cxnLst/>
              <a:rect l="l" t="t" r="r" b="b"/>
              <a:pathLst>
                <a:path w="64135" h="64135">
                  <a:moveTo>
                    <a:pt x="64008" y="0"/>
                  </a:moveTo>
                  <a:lnTo>
                    <a:pt x="0" y="0"/>
                  </a:lnTo>
                  <a:lnTo>
                    <a:pt x="0" y="64008"/>
                  </a:lnTo>
                  <a:lnTo>
                    <a:pt x="64008" y="64008"/>
                  </a:lnTo>
                  <a:lnTo>
                    <a:pt x="64008" y="0"/>
                  </a:lnTo>
                  <a:close/>
                </a:path>
              </a:pathLst>
            </a:custGeom>
            <a:solidFill>
              <a:srgbClr val="9F9F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2" name="object 42"/>
          <p:cNvSpPr txBox="1"/>
          <p:nvPr/>
        </p:nvSpPr>
        <p:spPr>
          <a:xfrm>
            <a:off x="3469385" y="3160014"/>
            <a:ext cx="3783329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67715" algn="l"/>
                <a:tab pos="1147445" algn="l"/>
                <a:tab pos="1578610" algn="l"/>
                <a:tab pos="1983105" algn="l"/>
                <a:tab pos="2388870" algn="l"/>
                <a:tab pos="2806700" algn="l"/>
                <a:tab pos="3173730" algn="l"/>
                <a:tab pos="3617595" algn="l"/>
              </a:tabLst>
            </a:pPr>
            <a:r>
              <a:rPr sz="900" dirty="0">
                <a:solidFill>
                  <a:srgbClr val="585858"/>
                </a:solidFill>
                <a:latin typeface="Calibri"/>
                <a:cs typeface="Calibri"/>
              </a:rPr>
              <a:t>2020</a:t>
            </a:r>
            <a:r>
              <a:rPr sz="900" spc="155" dirty="0">
                <a:solidFill>
                  <a:srgbClr val="585858"/>
                </a:solidFill>
                <a:latin typeface="Calibri"/>
                <a:cs typeface="Calibri"/>
              </a:rPr>
              <a:t>  </a:t>
            </a:r>
            <a:r>
              <a:rPr sz="900" spc="-10" dirty="0">
                <a:solidFill>
                  <a:srgbClr val="585858"/>
                </a:solidFill>
                <a:latin typeface="Calibri"/>
                <a:cs typeface="Calibri"/>
              </a:rPr>
              <a:t>274.5</a:t>
            </a:r>
            <a:r>
              <a:rPr sz="900" dirty="0">
                <a:solidFill>
                  <a:srgbClr val="585858"/>
                </a:solidFill>
                <a:latin typeface="Calibri"/>
                <a:cs typeface="Calibri"/>
              </a:rPr>
              <a:t>	</a:t>
            </a:r>
            <a:r>
              <a:rPr sz="900" spc="-20" dirty="0">
                <a:solidFill>
                  <a:srgbClr val="585858"/>
                </a:solidFill>
                <a:latin typeface="Calibri"/>
                <a:cs typeface="Calibri"/>
              </a:rPr>
              <a:t>98.5</a:t>
            </a:r>
            <a:r>
              <a:rPr sz="900" dirty="0">
                <a:solidFill>
                  <a:srgbClr val="585858"/>
                </a:solidFill>
                <a:latin typeface="Calibri"/>
                <a:cs typeface="Calibri"/>
              </a:rPr>
              <a:t>	</a:t>
            </a:r>
            <a:r>
              <a:rPr sz="900" spc="-20" dirty="0">
                <a:solidFill>
                  <a:srgbClr val="585858"/>
                </a:solidFill>
                <a:latin typeface="Calibri"/>
                <a:cs typeface="Calibri"/>
              </a:rPr>
              <a:t>100.5</a:t>
            </a:r>
            <a:r>
              <a:rPr sz="900" dirty="0">
                <a:solidFill>
                  <a:srgbClr val="585858"/>
                </a:solidFill>
                <a:latin typeface="Calibri"/>
                <a:cs typeface="Calibri"/>
              </a:rPr>
              <a:t>	</a:t>
            </a:r>
            <a:r>
              <a:rPr sz="900" spc="-20" dirty="0">
                <a:solidFill>
                  <a:srgbClr val="585858"/>
                </a:solidFill>
                <a:latin typeface="Calibri"/>
                <a:cs typeface="Calibri"/>
              </a:rPr>
              <a:t>68.5</a:t>
            </a:r>
            <a:r>
              <a:rPr sz="900" dirty="0">
                <a:solidFill>
                  <a:srgbClr val="585858"/>
                </a:solidFill>
                <a:latin typeface="Calibri"/>
                <a:cs typeface="Calibri"/>
              </a:rPr>
              <a:t>	</a:t>
            </a:r>
            <a:r>
              <a:rPr sz="900" spc="-20" dirty="0">
                <a:solidFill>
                  <a:srgbClr val="585858"/>
                </a:solidFill>
                <a:latin typeface="Calibri"/>
                <a:cs typeface="Calibri"/>
              </a:rPr>
              <a:t>28.5</a:t>
            </a:r>
            <a:r>
              <a:rPr sz="900" dirty="0">
                <a:solidFill>
                  <a:srgbClr val="585858"/>
                </a:solidFill>
                <a:latin typeface="Calibri"/>
                <a:cs typeface="Calibri"/>
              </a:rPr>
              <a:t>	</a:t>
            </a:r>
            <a:r>
              <a:rPr sz="900" spc="-20" dirty="0">
                <a:solidFill>
                  <a:srgbClr val="585858"/>
                </a:solidFill>
                <a:latin typeface="Calibri"/>
                <a:cs typeface="Calibri"/>
              </a:rPr>
              <a:t>85.5</a:t>
            </a:r>
            <a:r>
              <a:rPr sz="900" dirty="0">
                <a:solidFill>
                  <a:srgbClr val="585858"/>
                </a:solidFill>
                <a:latin typeface="Calibri"/>
                <a:cs typeface="Calibri"/>
              </a:rPr>
              <a:t>	</a:t>
            </a:r>
            <a:r>
              <a:rPr sz="900" spc="-25" dirty="0">
                <a:solidFill>
                  <a:srgbClr val="585858"/>
                </a:solidFill>
                <a:latin typeface="Calibri"/>
                <a:cs typeface="Calibri"/>
              </a:rPr>
              <a:t>104</a:t>
            </a:r>
            <a:r>
              <a:rPr sz="900" dirty="0">
                <a:solidFill>
                  <a:srgbClr val="585858"/>
                </a:solidFill>
                <a:latin typeface="Calibri"/>
                <a:cs typeface="Calibri"/>
              </a:rPr>
              <a:t>	</a:t>
            </a:r>
            <a:r>
              <a:rPr sz="900" spc="-10" dirty="0">
                <a:solidFill>
                  <a:srgbClr val="585858"/>
                </a:solidFill>
                <a:latin typeface="Calibri"/>
                <a:cs typeface="Calibri"/>
              </a:rPr>
              <a:t>190.5</a:t>
            </a:r>
            <a:r>
              <a:rPr sz="900" dirty="0">
                <a:solidFill>
                  <a:srgbClr val="585858"/>
                </a:solidFill>
                <a:latin typeface="Calibri"/>
                <a:cs typeface="Calibri"/>
              </a:rPr>
              <a:t>	</a:t>
            </a:r>
            <a:r>
              <a:rPr sz="900" spc="-40" dirty="0">
                <a:solidFill>
                  <a:srgbClr val="585858"/>
                </a:solidFill>
                <a:latin typeface="Calibri"/>
                <a:cs typeface="Calibri"/>
              </a:rPr>
              <a:t>269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7479918" y="3160014"/>
            <a:ext cx="1026794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05130" algn="l"/>
                <a:tab pos="784860" algn="l"/>
              </a:tabLst>
            </a:pPr>
            <a:r>
              <a:rPr sz="900" spc="-25" dirty="0">
                <a:solidFill>
                  <a:srgbClr val="585858"/>
                </a:solidFill>
                <a:latin typeface="Calibri"/>
                <a:cs typeface="Calibri"/>
              </a:rPr>
              <a:t>151</a:t>
            </a:r>
            <a:r>
              <a:rPr sz="900" dirty="0">
                <a:solidFill>
                  <a:srgbClr val="585858"/>
                </a:solidFill>
                <a:latin typeface="Calibri"/>
                <a:cs typeface="Calibri"/>
              </a:rPr>
              <a:t>	</a:t>
            </a:r>
            <a:r>
              <a:rPr sz="900" spc="-20" dirty="0">
                <a:solidFill>
                  <a:srgbClr val="585858"/>
                </a:solidFill>
                <a:latin typeface="Calibri"/>
                <a:cs typeface="Calibri"/>
              </a:rPr>
              <a:t>33.5</a:t>
            </a:r>
            <a:r>
              <a:rPr sz="900" dirty="0">
                <a:solidFill>
                  <a:srgbClr val="585858"/>
                </a:solidFill>
                <a:latin typeface="Calibri"/>
                <a:cs typeface="Calibri"/>
              </a:rPr>
              <a:t>	</a:t>
            </a:r>
            <a:r>
              <a:rPr sz="900" spc="-40" dirty="0">
                <a:solidFill>
                  <a:srgbClr val="585858"/>
                </a:solidFill>
                <a:latin typeface="Calibri"/>
                <a:cs typeface="Calibri"/>
              </a:rPr>
              <a:t>114.5</a:t>
            </a:r>
            <a:endParaRPr sz="900">
              <a:latin typeface="Calibri"/>
              <a:cs typeface="Calibri"/>
            </a:endParaRPr>
          </a:p>
        </p:txBody>
      </p:sp>
      <p:grpSp>
        <p:nvGrpSpPr>
          <p:cNvPr id="44" name="object 44"/>
          <p:cNvGrpSpPr/>
          <p:nvPr/>
        </p:nvGrpSpPr>
        <p:grpSpPr>
          <a:xfrm>
            <a:off x="3344989" y="3338893"/>
            <a:ext cx="5240020" cy="194310"/>
            <a:chOff x="3344989" y="3338893"/>
            <a:chExt cx="5240020" cy="194310"/>
          </a:xfrm>
        </p:grpSpPr>
        <p:sp>
          <p:nvSpPr>
            <p:cNvPr id="45" name="object 45"/>
            <p:cNvSpPr/>
            <p:nvPr/>
          </p:nvSpPr>
          <p:spPr>
            <a:xfrm>
              <a:off x="3349752" y="3343655"/>
              <a:ext cx="5230495" cy="184785"/>
            </a:xfrm>
            <a:custGeom>
              <a:avLst/>
              <a:gdLst/>
              <a:ahLst/>
              <a:cxnLst/>
              <a:rect l="l" t="t" r="r" b="b"/>
              <a:pathLst>
                <a:path w="5230495" h="184785">
                  <a:moveTo>
                    <a:pt x="0" y="0"/>
                  </a:moveTo>
                  <a:lnTo>
                    <a:pt x="5230368" y="0"/>
                  </a:lnTo>
                </a:path>
                <a:path w="5230495" h="184785">
                  <a:moveTo>
                    <a:pt x="0" y="0"/>
                  </a:moveTo>
                  <a:lnTo>
                    <a:pt x="0" y="184404"/>
                  </a:lnTo>
                </a:path>
                <a:path w="5230495" h="184785">
                  <a:moveTo>
                    <a:pt x="367284" y="0"/>
                  </a:moveTo>
                  <a:lnTo>
                    <a:pt x="367284" y="184404"/>
                  </a:lnTo>
                </a:path>
                <a:path w="5230495" h="184785">
                  <a:moveTo>
                    <a:pt x="367284" y="0"/>
                  </a:moveTo>
                  <a:lnTo>
                    <a:pt x="367284" y="184404"/>
                  </a:lnTo>
                </a:path>
                <a:path w="5230495" h="184785">
                  <a:moveTo>
                    <a:pt x="772668" y="0"/>
                  </a:moveTo>
                  <a:lnTo>
                    <a:pt x="772668" y="184404"/>
                  </a:lnTo>
                </a:path>
                <a:path w="5230495" h="184785">
                  <a:moveTo>
                    <a:pt x="772668" y="0"/>
                  </a:moveTo>
                  <a:lnTo>
                    <a:pt x="772668" y="184404"/>
                  </a:lnTo>
                </a:path>
                <a:path w="5230495" h="184785">
                  <a:moveTo>
                    <a:pt x="1178052" y="0"/>
                  </a:moveTo>
                  <a:lnTo>
                    <a:pt x="1178052" y="184404"/>
                  </a:lnTo>
                </a:path>
                <a:path w="5230495" h="184785">
                  <a:moveTo>
                    <a:pt x="1178052" y="0"/>
                  </a:moveTo>
                  <a:lnTo>
                    <a:pt x="1178052" y="184404"/>
                  </a:lnTo>
                </a:path>
                <a:path w="5230495" h="184785">
                  <a:moveTo>
                    <a:pt x="1583436" y="0"/>
                  </a:moveTo>
                  <a:lnTo>
                    <a:pt x="1583436" y="184404"/>
                  </a:lnTo>
                </a:path>
                <a:path w="5230495" h="184785">
                  <a:moveTo>
                    <a:pt x="1583436" y="0"/>
                  </a:moveTo>
                  <a:lnTo>
                    <a:pt x="1583436" y="184404"/>
                  </a:lnTo>
                </a:path>
                <a:path w="5230495" h="184785">
                  <a:moveTo>
                    <a:pt x="1988820" y="0"/>
                  </a:moveTo>
                  <a:lnTo>
                    <a:pt x="1988820" y="184404"/>
                  </a:lnTo>
                </a:path>
                <a:path w="5230495" h="184785">
                  <a:moveTo>
                    <a:pt x="1988820" y="0"/>
                  </a:moveTo>
                  <a:lnTo>
                    <a:pt x="1988820" y="184404"/>
                  </a:lnTo>
                </a:path>
                <a:path w="5230495" h="184785">
                  <a:moveTo>
                    <a:pt x="2394204" y="0"/>
                  </a:moveTo>
                  <a:lnTo>
                    <a:pt x="2394204" y="184404"/>
                  </a:lnTo>
                </a:path>
                <a:path w="5230495" h="184785">
                  <a:moveTo>
                    <a:pt x="2394204" y="0"/>
                  </a:moveTo>
                  <a:lnTo>
                    <a:pt x="2394204" y="184404"/>
                  </a:lnTo>
                </a:path>
                <a:path w="5230495" h="184785">
                  <a:moveTo>
                    <a:pt x="2799588" y="0"/>
                  </a:moveTo>
                  <a:lnTo>
                    <a:pt x="2799588" y="184404"/>
                  </a:lnTo>
                </a:path>
                <a:path w="5230495" h="184785">
                  <a:moveTo>
                    <a:pt x="2799588" y="0"/>
                  </a:moveTo>
                  <a:lnTo>
                    <a:pt x="2799588" y="184404"/>
                  </a:lnTo>
                </a:path>
                <a:path w="5230495" h="184785">
                  <a:moveTo>
                    <a:pt x="3204972" y="0"/>
                  </a:moveTo>
                  <a:lnTo>
                    <a:pt x="3204972" y="184404"/>
                  </a:lnTo>
                </a:path>
                <a:path w="5230495" h="184785">
                  <a:moveTo>
                    <a:pt x="3204972" y="0"/>
                  </a:moveTo>
                  <a:lnTo>
                    <a:pt x="3204972" y="184404"/>
                  </a:lnTo>
                </a:path>
                <a:path w="5230495" h="184785">
                  <a:moveTo>
                    <a:pt x="3610355" y="0"/>
                  </a:moveTo>
                  <a:lnTo>
                    <a:pt x="3610355" y="184404"/>
                  </a:lnTo>
                </a:path>
                <a:path w="5230495" h="184785">
                  <a:moveTo>
                    <a:pt x="3610355" y="0"/>
                  </a:moveTo>
                  <a:lnTo>
                    <a:pt x="3610355" y="184404"/>
                  </a:lnTo>
                </a:path>
                <a:path w="5230495" h="184785">
                  <a:moveTo>
                    <a:pt x="4015740" y="0"/>
                  </a:moveTo>
                  <a:lnTo>
                    <a:pt x="4015740" y="184404"/>
                  </a:lnTo>
                </a:path>
                <a:path w="5230495" h="184785">
                  <a:moveTo>
                    <a:pt x="4015740" y="0"/>
                  </a:moveTo>
                  <a:lnTo>
                    <a:pt x="4015740" y="184404"/>
                  </a:lnTo>
                </a:path>
                <a:path w="5230495" h="184785">
                  <a:moveTo>
                    <a:pt x="4419600" y="0"/>
                  </a:moveTo>
                  <a:lnTo>
                    <a:pt x="4419600" y="184404"/>
                  </a:lnTo>
                </a:path>
                <a:path w="5230495" h="184785">
                  <a:moveTo>
                    <a:pt x="4419600" y="0"/>
                  </a:moveTo>
                  <a:lnTo>
                    <a:pt x="4419600" y="184404"/>
                  </a:lnTo>
                </a:path>
                <a:path w="5230495" h="184785">
                  <a:moveTo>
                    <a:pt x="4824983" y="0"/>
                  </a:moveTo>
                  <a:lnTo>
                    <a:pt x="4824983" y="184404"/>
                  </a:lnTo>
                </a:path>
                <a:path w="5230495" h="184785">
                  <a:moveTo>
                    <a:pt x="4824983" y="0"/>
                  </a:moveTo>
                  <a:lnTo>
                    <a:pt x="4824983" y="184404"/>
                  </a:lnTo>
                </a:path>
                <a:path w="5230495" h="184785">
                  <a:moveTo>
                    <a:pt x="5230368" y="0"/>
                  </a:moveTo>
                  <a:lnTo>
                    <a:pt x="5230368" y="184404"/>
                  </a:lnTo>
                </a:path>
                <a:path w="5230495" h="184785">
                  <a:moveTo>
                    <a:pt x="5230368" y="0"/>
                  </a:moveTo>
                  <a:lnTo>
                    <a:pt x="5230368" y="184404"/>
                  </a:lnTo>
                </a:path>
              </a:pathLst>
            </a:custGeom>
            <a:ln w="952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3390900" y="3400043"/>
              <a:ext cx="64135" cy="64135"/>
            </a:xfrm>
            <a:custGeom>
              <a:avLst/>
              <a:gdLst/>
              <a:ahLst/>
              <a:cxnLst/>
              <a:rect l="l" t="t" r="r" b="b"/>
              <a:pathLst>
                <a:path w="64135" h="64135">
                  <a:moveTo>
                    <a:pt x="64008" y="0"/>
                  </a:moveTo>
                  <a:lnTo>
                    <a:pt x="0" y="0"/>
                  </a:lnTo>
                  <a:lnTo>
                    <a:pt x="0" y="64008"/>
                  </a:lnTo>
                  <a:lnTo>
                    <a:pt x="64008" y="64008"/>
                  </a:lnTo>
                  <a:lnTo>
                    <a:pt x="64008" y="0"/>
                  </a:lnTo>
                  <a:close/>
                </a:path>
              </a:pathLst>
            </a:custGeom>
            <a:solidFill>
              <a:srgbClr val="0A97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7" name="object 47"/>
          <p:cNvSpPr txBox="1"/>
          <p:nvPr/>
        </p:nvSpPr>
        <p:spPr>
          <a:xfrm>
            <a:off x="3469385" y="3344417"/>
            <a:ext cx="95821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75285" algn="l"/>
                <a:tab pos="767715" algn="l"/>
              </a:tabLst>
            </a:pPr>
            <a:r>
              <a:rPr sz="900" spc="-20" dirty="0">
                <a:solidFill>
                  <a:srgbClr val="585858"/>
                </a:solidFill>
                <a:latin typeface="Calibri"/>
                <a:cs typeface="Calibri"/>
              </a:rPr>
              <a:t>2021</a:t>
            </a:r>
            <a:r>
              <a:rPr sz="900" dirty="0">
                <a:solidFill>
                  <a:srgbClr val="585858"/>
                </a:solidFill>
                <a:latin typeface="Calibri"/>
                <a:cs typeface="Calibri"/>
              </a:rPr>
              <a:t>	</a:t>
            </a:r>
            <a:r>
              <a:rPr sz="900" spc="-25" dirty="0">
                <a:solidFill>
                  <a:srgbClr val="585858"/>
                </a:solidFill>
                <a:latin typeface="Calibri"/>
                <a:cs typeface="Calibri"/>
              </a:rPr>
              <a:t>163</a:t>
            </a:r>
            <a:r>
              <a:rPr sz="900" dirty="0">
                <a:solidFill>
                  <a:srgbClr val="585858"/>
                </a:solidFill>
                <a:latin typeface="Calibri"/>
                <a:cs typeface="Calibri"/>
              </a:rPr>
              <a:t>	</a:t>
            </a:r>
            <a:r>
              <a:rPr sz="900" spc="-40" dirty="0">
                <a:solidFill>
                  <a:srgbClr val="585858"/>
                </a:solidFill>
                <a:latin typeface="Calibri"/>
                <a:cs typeface="Calibri"/>
              </a:rPr>
              <a:t>36.5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4668139" y="3344417"/>
            <a:ext cx="126364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35" dirty="0">
                <a:solidFill>
                  <a:srgbClr val="585858"/>
                </a:solidFill>
                <a:latin typeface="Calibri"/>
                <a:cs typeface="Calibri"/>
              </a:rPr>
              <a:t>73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5047869" y="3344417"/>
            <a:ext cx="17843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40" dirty="0">
                <a:solidFill>
                  <a:srgbClr val="585858"/>
                </a:solidFill>
                <a:latin typeface="Calibri"/>
                <a:cs typeface="Calibri"/>
              </a:rPr>
              <a:t>176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5478526" y="3344417"/>
            <a:ext cx="126364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35" dirty="0">
                <a:solidFill>
                  <a:srgbClr val="585858"/>
                </a:solidFill>
                <a:latin typeface="Calibri"/>
                <a:cs typeface="Calibri"/>
              </a:rPr>
              <a:t>40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5858636" y="3344417"/>
            <a:ext cx="59499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05130" algn="l"/>
              </a:tabLst>
            </a:pPr>
            <a:r>
              <a:rPr sz="900" spc="-25" dirty="0">
                <a:solidFill>
                  <a:srgbClr val="585858"/>
                </a:solidFill>
                <a:latin typeface="Calibri"/>
                <a:cs typeface="Calibri"/>
              </a:rPr>
              <a:t>120</a:t>
            </a:r>
            <a:r>
              <a:rPr sz="900" dirty="0">
                <a:solidFill>
                  <a:srgbClr val="585858"/>
                </a:solidFill>
                <a:latin typeface="Calibri"/>
                <a:cs typeface="Calibri"/>
              </a:rPr>
              <a:t>	</a:t>
            </a:r>
            <a:r>
              <a:rPr sz="900" spc="-40" dirty="0">
                <a:solidFill>
                  <a:srgbClr val="585858"/>
                </a:solidFill>
                <a:latin typeface="Calibri"/>
                <a:cs typeface="Calibri"/>
              </a:rPr>
              <a:t>44.5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6694423" y="3344417"/>
            <a:ext cx="126364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35" dirty="0">
                <a:solidFill>
                  <a:srgbClr val="585858"/>
                </a:solidFill>
                <a:latin typeface="Calibri"/>
                <a:cs typeface="Calibri"/>
              </a:rPr>
              <a:t>64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7099807" y="3344417"/>
            <a:ext cx="126364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35" dirty="0">
                <a:solidFill>
                  <a:srgbClr val="585858"/>
                </a:solidFill>
                <a:latin typeface="Calibri"/>
                <a:cs typeface="Calibri"/>
              </a:rPr>
              <a:t>93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7479918" y="3344417"/>
            <a:ext cx="17843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40" dirty="0">
                <a:solidFill>
                  <a:srgbClr val="585858"/>
                </a:solidFill>
                <a:latin typeface="Calibri"/>
                <a:cs typeface="Calibri"/>
              </a:rPr>
              <a:t>128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7910321" y="3344417"/>
            <a:ext cx="126364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35" dirty="0">
                <a:solidFill>
                  <a:srgbClr val="585858"/>
                </a:solidFill>
                <a:latin typeface="Calibri"/>
                <a:cs typeface="Calibri"/>
              </a:rPr>
              <a:t>42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8315706" y="3344417"/>
            <a:ext cx="126364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35" dirty="0">
                <a:solidFill>
                  <a:srgbClr val="585858"/>
                </a:solidFill>
                <a:latin typeface="Calibri"/>
                <a:cs typeface="Calibri"/>
              </a:rPr>
              <a:t>82</a:t>
            </a:r>
            <a:endParaRPr sz="900">
              <a:latin typeface="Calibri"/>
              <a:cs typeface="Calibri"/>
            </a:endParaRPr>
          </a:p>
        </p:txBody>
      </p:sp>
      <p:grpSp>
        <p:nvGrpSpPr>
          <p:cNvPr id="57" name="object 57"/>
          <p:cNvGrpSpPr/>
          <p:nvPr/>
        </p:nvGrpSpPr>
        <p:grpSpPr>
          <a:xfrm>
            <a:off x="3344989" y="3523297"/>
            <a:ext cx="5240020" cy="194310"/>
            <a:chOff x="3344989" y="3523297"/>
            <a:chExt cx="5240020" cy="194310"/>
          </a:xfrm>
        </p:grpSpPr>
        <p:sp>
          <p:nvSpPr>
            <p:cNvPr id="58" name="object 58"/>
            <p:cNvSpPr/>
            <p:nvPr/>
          </p:nvSpPr>
          <p:spPr>
            <a:xfrm>
              <a:off x="3349752" y="3528059"/>
              <a:ext cx="5230495" cy="184785"/>
            </a:xfrm>
            <a:custGeom>
              <a:avLst/>
              <a:gdLst/>
              <a:ahLst/>
              <a:cxnLst/>
              <a:rect l="l" t="t" r="r" b="b"/>
              <a:pathLst>
                <a:path w="5230495" h="184785">
                  <a:moveTo>
                    <a:pt x="0" y="0"/>
                  </a:moveTo>
                  <a:lnTo>
                    <a:pt x="5230368" y="0"/>
                  </a:lnTo>
                </a:path>
                <a:path w="5230495" h="184785">
                  <a:moveTo>
                    <a:pt x="0" y="0"/>
                  </a:moveTo>
                  <a:lnTo>
                    <a:pt x="0" y="184403"/>
                  </a:lnTo>
                </a:path>
                <a:path w="5230495" h="184785">
                  <a:moveTo>
                    <a:pt x="0" y="184403"/>
                  </a:moveTo>
                  <a:lnTo>
                    <a:pt x="5230368" y="184403"/>
                  </a:lnTo>
                </a:path>
                <a:path w="5230495" h="184785">
                  <a:moveTo>
                    <a:pt x="367284" y="0"/>
                  </a:moveTo>
                  <a:lnTo>
                    <a:pt x="367284" y="184403"/>
                  </a:lnTo>
                </a:path>
                <a:path w="5230495" h="184785">
                  <a:moveTo>
                    <a:pt x="367284" y="0"/>
                  </a:moveTo>
                  <a:lnTo>
                    <a:pt x="367284" y="184403"/>
                  </a:lnTo>
                </a:path>
                <a:path w="5230495" h="184785">
                  <a:moveTo>
                    <a:pt x="772668" y="0"/>
                  </a:moveTo>
                  <a:lnTo>
                    <a:pt x="772668" y="184403"/>
                  </a:lnTo>
                </a:path>
                <a:path w="5230495" h="184785">
                  <a:moveTo>
                    <a:pt x="772668" y="0"/>
                  </a:moveTo>
                  <a:lnTo>
                    <a:pt x="772668" y="184403"/>
                  </a:lnTo>
                </a:path>
                <a:path w="5230495" h="184785">
                  <a:moveTo>
                    <a:pt x="1178052" y="0"/>
                  </a:moveTo>
                  <a:lnTo>
                    <a:pt x="1178052" y="184403"/>
                  </a:lnTo>
                </a:path>
                <a:path w="5230495" h="184785">
                  <a:moveTo>
                    <a:pt x="1178052" y="0"/>
                  </a:moveTo>
                  <a:lnTo>
                    <a:pt x="1178052" y="184403"/>
                  </a:lnTo>
                </a:path>
                <a:path w="5230495" h="184785">
                  <a:moveTo>
                    <a:pt x="1583436" y="0"/>
                  </a:moveTo>
                  <a:lnTo>
                    <a:pt x="1583436" y="184403"/>
                  </a:lnTo>
                </a:path>
                <a:path w="5230495" h="184785">
                  <a:moveTo>
                    <a:pt x="1583436" y="0"/>
                  </a:moveTo>
                  <a:lnTo>
                    <a:pt x="1583436" y="184403"/>
                  </a:lnTo>
                </a:path>
                <a:path w="5230495" h="184785">
                  <a:moveTo>
                    <a:pt x="1988820" y="0"/>
                  </a:moveTo>
                  <a:lnTo>
                    <a:pt x="1988820" y="184403"/>
                  </a:lnTo>
                </a:path>
                <a:path w="5230495" h="184785">
                  <a:moveTo>
                    <a:pt x="1988820" y="0"/>
                  </a:moveTo>
                  <a:lnTo>
                    <a:pt x="1988820" y="184403"/>
                  </a:lnTo>
                </a:path>
                <a:path w="5230495" h="184785">
                  <a:moveTo>
                    <a:pt x="2394204" y="0"/>
                  </a:moveTo>
                  <a:lnTo>
                    <a:pt x="2394204" y="184403"/>
                  </a:lnTo>
                </a:path>
                <a:path w="5230495" h="184785">
                  <a:moveTo>
                    <a:pt x="2394204" y="0"/>
                  </a:moveTo>
                  <a:lnTo>
                    <a:pt x="2394204" y="184403"/>
                  </a:lnTo>
                </a:path>
                <a:path w="5230495" h="184785">
                  <a:moveTo>
                    <a:pt x="2799588" y="0"/>
                  </a:moveTo>
                  <a:lnTo>
                    <a:pt x="2799588" y="184403"/>
                  </a:lnTo>
                </a:path>
                <a:path w="5230495" h="184785">
                  <a:moveTo>
                    <a:pt x="2799588" y="0"/>
                  </a:moveTo>
                  <a:lnTo>
                    <a:pt x="2799588" y="184403"/>
                  </a:lnTo>
                </a:path>
                <a:path w="5230495" h="184785">
                  <a:moveTo>
                    <a:pt x="3204972" y="0"/>
                  </a:moveTo>
                  <a:lnTo>
                    <a:pt x="3204972" y="184403"/>
                  </a:lnTo>
                </a:path>
                <a:path w="5230495" h="184785">
                  <a:moveTo>
                    <a:pt x="3204972" y="0"/>
                  </a:moveTo>
                  <a:lnTo>
                    <a:pt x="3204972" y="184403"/>
                  </a:lnTo>
                </a:path>
                <a:path w="5230495" h="184785">
                  <a:moveTo>
                    <a:pt x="3610355" y="0"/>
                  </a:moveTo>
                  <a:lnTo>
                    <a:pt x="3610355" y="184403"/>
                  </a:lnTo>
                </a:path>
                <a:path w="5230495" h="184785">
                  <a:moveTo>
                    <a:pt x="3610355" y="0"/>
                  </a:moveTo>
                  <a:lnTo>
                    <a:pt x="3610355" y="184403"/>
                  </a:lnTo>
                </a:path>
                <a:path w="5230495" h="184785">
                  <a:moveTo>
                    <a:pt x="4015740" y="0"/>
                  </a:moveTo>
                  <a:lnTo>
                    <a:pt x="4015740" y="184403"/>
                  </a:lnTo>
                </a:path>
                <a:path w="5230495" h="184785">
                  <a:moveTo>
                    <a:pt x="4015740" y="0"/>
                  </a:moveTo>
                  <a:lnTo>
                    <a:pt x="4015740" y="184403"/>
                  </a:lnTo>
                </a:path>
                <a:path w="5230495" h="184785">
                  <a:moveTo>
                    <a:pt x="4419600" y="0"/>
                  </a:moveTo>
                  <a:lnTo>
                    <a:pt x="4419600" y="184403"/>
                  </a:lnTo>
                </a:path>
                <a:path w="5230495" h="184785">
                  <a:moveTo>
                    <a:pt x="4419600" y="0"/>
                  </a:moveTo>
                  <a:lnTo>
                    <a:pt x="4419600" y="184403"/>
                  </a:lnTo>
                </a:path>
                <a:path w="5230495" h="184785">
                  <a:moveTo>
                    <a:pt x="4824983" y="0"/>
                  </a:moveTo>
                  <a:lnTo>
                    <a:pt x="4824983" y="184403"/>
                  </a:lnTo>
                </a:path>
                <a:path w="5230495" h="184785">
                  <a:moveTo>
                    <a:pt x="4824983" y="0"/>
                  </a:moveTo>
                  <a:lnTo>
                    <a:pt x="4824983" y="184403"/>
                  </a:lnTo>
                </a:path>
                <a:path w="5230495" h="184785">
                  <a:moveTo>
                    <a:pt x="5230368" y="0"/>
                  </a:moveTo>
                  <a:lnTo>
                    <a:pt x="5230368" y="184403"/>
                  </a:lnTo>
                </a:path>
                <a:path w="5230495" h="184785">
                  <a:moveTo>
                    <a:pt x="5230368" y="0"/>
                  </a:moveTo>
                  <a:lnTo>
                    <a:pt x="5230368" y="184403"/>
                  </a:lnTo>
                </a:path>
              </a:pathLst>
            </a:custGeom>
            <a:ln w="952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3390900" y="3584447"/>
              <a:ext cx="64135" cy="64135"/>
            </a:xfrm>
            <a:custGeom>
              <a:avLst/>
              <a:gdLst/>
              <a:ahLst/>
              <a:cxnLst/>
              <a:rect l="l" t="t" r="r" b="b"/>
              <a:pathLst>
                <a:path w="64135" h="64135">
                  <a:moveTo>
                    <a:pt x="64008" y="0"/>
                  </a:moveTo>
                  <a:lnTo>
                    <a:pt x="0" y="0"/>
                  </a:lnTo>
                  <a:lnTo>
                    <a:pt x="0" y="64007"/>
                  </a:lnTo>
                  <a:lnTo>
                    <a:pt x="64008" y="64007"/>
                  </a:lnTo>
                  <a:lnTo>
                    <a:pt x="64008" y="0"/>
                  </a:lnTo>
                  <a:close/>
                </a:path>
              </a:pathLst>
            </a:custGeom>
            <a:solidFill>
              <a:srgbClr val="49A3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0" name="object 60"/>
          <p:cNvSpPr txBox="1"/>
          <p:nvPr/>
        </p:nvSpPr>
        <p:spPr>
          <a:xfrm>
            <a:off x="3469385" y="3528771"/>
            <a:ext cx="541020" cy="163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75285" algn="l"/>
              </a:tabLst>
            </a:pPr>
            <a:r>
              <a:rPr sz="1350" spc="-30" baseline="3086" dirty="0">
                <a:solidFill>
                  <a:srgbClr val="585858"/>
                </a:solidFill>
                <a:latin typeface="Calibri"/>
                <a:cs typeface="Calibri"/>
              </a:rPr>
              <a:t>2022</a:t>
            </a:r>
            <a:r>
              <a:rPr sz="1350" baseline="3086" dirty="0">
                <a:solidFill>
                  <a:srgbClr val="585858"/>
                </a:solidFill>
                <a:latin typeface="Calibri"/>
                <a:cs typeface="Calibri"/>
              </a:rPr>
              <a:t>	</a:t>
            </a:r>
            <a:r>
              <a:rPr sz="900" spc="-40" dirty="0">
                <a:solidFill>
                  <a:srgbClr val="585858"/>
                </a:solidFill>
                <a:latin typeface="Calibri"/>
                <a:cs typeface="Calibri"/>
              </a:rPr>
              <a:t>150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4288282" y="3529076"/>
            <a:ext cx="7620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0" dirty="0">
                <a:solidFill>
                  <a:srgbClr val="585858"/>
                </a:solidFill>
                <a:latin typeface="Calibri"/>
                <a:cs typeface="Calibri"/>
              </a:rPr>
              <a:t>6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4642865" y="3529076"/>
            <a:ext cx="17843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40" dirty="0">
                <a:solidFill>
                  <a:srgbClr val="585858"/>
                </a:solidFill>
                <a:latin typeface="Calibri"/>
                <a:cs typeface="Calibri"/>
              </a:rPr>
              <a:t>159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3445002" y="1929003"/>
            <a:ext cx="178435" cy="1122045"/>
          </a:xfrm>
          <a:prstGeom prst="rect">
            <a:avLst/>
          </a:prstGeom>
        </p:spPr>
        <p:txBody>
          <a:bodyPr vert="horz" wrap="square" lIns="0" tIns="31750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250"/>
              </a:spcBef>
            </a:pPr>
            <a:r>
              <a:rPr sz="900" spc="-35" dirty="0">
                <a:solidFill>
                  <a:srgbClr val="585858"/>
                </a:solidFill>
                <a:latin typeface="Calibri"/>
                <a:cs typeface="Calibri"/>
              </a:rPr>
              <a:t>300</a:t>
            </a:r>
            <a:endParaRPr sz="900">
              <a:latin typeface="Calibri"/>
              <a:cs typeface="Calibri"/>
            </a:endParaRPr>
          </a:p>
          <a:p>
            <a:pPr marR="5080" algn="r">
              <a:lnSpc>
                <a:spcPct val="100000"/>
              </a:lnSpc>
              <a:spcBef>
                <a:spcPts val="155"/>
              </a:spcBef>
            </a:pPr>
            <a:r>
              <a:rPr sz="900" spc="-35" dirty="0">
                <a:solidFill>
                  <a:srgbClr val="585858"/>
                </a:solidFill>
                <a:latin typeface="Calibri"/>
                <a:cs typeface="Calibri"/>
              </a:rPr>
              <a:t>250</a:t>
            </a:r>
            <a:endParaRPr sz="900">
              <a:latin typeface="Calibri"/>
              <a:cs typeface="Calibri"/>
            </a:endParaRPr>
          </a:p>
          <a:p>
            <a:pPr marR="5080" algn="r">
              <a:lnSpc>
                <a:spcPct val="100000"/>
              </a:lnSpc>
              <a:spcBef>
                <a:spcPts val="155"/>
              </a:spcBef>
            </a:pPr>
            <a:r>
              <a:rPr sz="900" spc="-35" dirty="0">
                <a:solidFill>
                  <a:srgbClr val="585858"/>
                </a:solidFill>
                <a:latin typeface="Calibri"/>
                <a:cs typeface="Calibri"/>
              </a:rPr>
              <a:t>200</a:t>
            </a:r>
            <a:endParaRPr sz="900">
              <a:latin typeface="Calibri"/>
              <a:cs typeface="Calibri"/>
            </a:endParaRPr>
          </a:p>
          <a:p>
            <a:pPr marR="5080" algn="r">
              <a:lnSpc>
                <a:spcPct val="100000"/>
              </a:lnSpc>
              <a:spcBef>
                <a:spcPts val="150"/>
              </a:spcBef>
            </a:pPr>
            <a:r>
              <a:rPr sz="900" spc="-35" dirty="0">
                <a:solidFill>
                  <a:srgbClr val="585858"/>
                </a:solidFill>
                <a:latin typeface="Calibri"/>
                <a:cs typeface="Calibri"/>
              </a:rPr>
              <a:t>150</a:t>
            </a:r>
            <a:endParaRPr sz="900">
              <a:latin typeface="Calibri"/>
              <a:cs typeface="Calibri"/>
            </a:endParaRPr>
          </a:p>
          <a:p>
            <a:pPr marR="5080" algn="r">
              <a:lnSpc>
                <a:spcPct val="100000"/>
              </a:lnSpc>
              <a:spcBef>
                <a:spcPts val="155"/>
              </a:spcBef>
            </a:pPr>
            <a:r>
              <a:rPr sz="900" spc="-35" dirty="0">
                <a:solidFill>
                  <a:srgbClr val="585858"/>
                </a:solidFill>
                <a:latin typeface="Calibri"/>
                <a:cs typeface="Calibri"/>
              </a:rPr>
              <a:t>100</a:t>
            </a:r>
            <a:endParaRPr sz="900">
              <a:latin typeface="Calibri"/>
              <a:cs typeface="Calibri"/>
            </a:endParaRPr>
          </a:p>
          <a:p>
            <a:pPr marR="6350" algn="r">
              <a:lnSpc>
                <a:spcPct val="100000"/>
              </a:lnSpc>
              <a:spcBef>
                <a:spcPts val="155"/>
              </a:spcBef>
            </a:pPr>
            <a:r>
              <a:rPr sz="900" spc="-25" dirty="0">
                <a:solidFill>
                  <a:srgbClr val="585858"/>
                </a:solidFill>
                <a:latin typeface="Calibri"/>
                <a:cs typeface="Calibri"/>
              </a:rPr>
              <a:t>50</a:t>
            </a:r>
            <a:endParaRPr sz="900">
              <a:latin typeface="Calibri"/>
              <a:cs typeface="Calibri"/>
            </a:endParaRPr>
          </a:p>
          <a:p>
            <a:pPr marR="5080" algn="r">
              <a:lnSpc>
                <a:spcPct val="100000"/>
              </a:lnSpc>
              <a:spcBef>
                <a:spcPts val="150"/>
              </a:spcBef>
            </a:pPr>
            <a:r>
              <a:rPr sz="900" spc="-50" dirty="0">
                <a:solidFill>
                  <a:srgbClr val="585858"/>
                </a:solidFill>
                <a:latin typeface="Calibri"/>
                <a:cs typeface="Calibri"/>
              </a:rPr>
              <a:t>0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5156961" y="1645412"/>
            <a:ext cx="153987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65" dirty="0">
                <a:solidFill>
                  <a:srgbClr val="585858"/>
                </a:solidFill>
                <a:latin typeface="Calibri"/>
                <a:cs typeface="Calibri"/>
              </a:rPr>
              <a:t>Police</a:t>
            </a:r>
            <a:r>
              <a:rPr sz="1400" spc="-2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400" spc="-95" dirty="0">
                <a:solidFill>
                  <a:srgbClr val="585858"/>
                </a:solidFill>
                <a:latin typeface="Calibri"/>
                <a:cs typeface="Calibri"/>
              </a:rPr>
              <a:t>Hours</a:t>
            </a:r>
            <a:r>
              <a:rPr sz="1400" spc="-2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585858"/>
                </a:solidFill>
                <a:latin typeface="Calibri"/>
                <a:cs typeface="Calibri"/>
              </a:rPr>
              <a:t>-</a:t>
            </a:r>
            <a:r>
              <a:rPr sz="1400" spc="-1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400" spc="-85" dirty="0">
                <a:solidFill>
                  <a:srgbClr val="585858"/>
                </a:solidFill>
                <a:latin typeface="Calibri"/>
                <a:cs typeface="Calibri"/>
              </a:rPr>
              <a:t>Overtime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65" name="object 65"/>
          <p:cNvSpPr/>
          <p:nvPr/>
        </p:nvSpPr>
        <p:spPr>
          <a:xfrm>
            <a:off x="5422391" y="3852671"/>
            <a:ext cx="64135" cy="62865"/>
          </a:xfrm>
          <a:custGeom>
            <a:avLst/>
            <a:gdLst/>
            <a:ahLst/>
            <a:cxnLst/>
            <a:rect l="l" t="t" r="r" b="b"/>
            <a:pathLst>
              <a:path w="64135" h="62864">
                <a:moveTo>
                  <a:pt x="64008" y="0"/>
                </a:moveTo>
                <a:lnTo>
                  <a:pt x="0" y="0"/>
                </a:lnTo>
                <a:lnTo>
                  <a:pt x="0" y="62483"/>
                </a:lnTo>
                <a:lnTo>
                  <a:pt x="64008" y="62483"/>
                </a:lnTo>
                <a:lnTo>
                  <a:pt x="64008" y="0"/>
                </a:lnTo>
                <a:close/>
              </a:path>
            </a:pathLst>
          </a:custGeom>
          <a:solidFill>
            <a:srgbClr val="9F9F9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5803391" y="3852671"/>
            <a:ext cx="64135" cy="62865"/>
          </a:xfrm>
          <a:custGeom>
            <a:avLst/>
            <a:gdLst/>
            <a:ahLst/>
            <a:cxnLst/>
            <a:rect l="l" t="t" r="r" b="b"/>
            <a:pathLst>
              <a:path w="64135" h="62864">
                <a:moveTo>
                  <a:pt x="64008" y="0"/>
                </a:moveTo>
                <a:lnTo>
                  <a:pt x="0" y="0"/>
                </a:lnTo>
                <a:lnTo>
                  <a:pt x="0" y="62483"/>
                </a:lnTo>
                <a:lnTo>
                  <a:pt x="64008" y="62483"/>
                </a:lnTo>
                <a:lnTo>
                  <a:pt x="64008" y="0"/>
                </a:lnTo>
                <a:close/>
              </a:path>
            </a:pathLst>
          </a:custGeom>
          <a:solidFill>
            <a:srgbClr val="0A976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6182867" y="3852671"/>
            <a:ext cx="64135" cy="62865"/>
          </a:xfrm>
          <a:custGeom>
            <a:avLst/>
            <a:gdLst/>
            <a:ahLst/>
            <a:cxnLst/>
            <a:rect l="l" t="t" r="r" b="b"/>
            <a:pathLst>
              <a:path w="64135" h="62864">
                <a:moveTo>
                  <a:pt x="64008" y="0"/>
                </a:moveTo>
                <a:lnTo>
                  <a:pt x="0" y="0"/>
                </a:lnTo>
                <a:lnTo>
                  <a:pt x="0" y="62483"/>
                </a:lnTo>
                <a:lnTo>
                  <a:pt x="64008" y="62483"/>
                </a:lnTo>
                <a:lnTo>
                  <a:pt x="64008" y="0"/>
                </a:lnTo>
                <a:close/>
              </a:path>
            </a:pathLst>
          </a:custGeom>
          <a:solidFill>
            <a:srgbClr val="49A39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 txBox="1"/>
          <p:nvPr/>
        </p:nvSpPr>
        <p:spPr>
          <a:xfrm>
            <a:off x="5502021" y="3714828"/>
            <a:ext cx="988694" cy="577215"/>
          </a:xfrm>
          <a:prstGeom prst="rect">
            <a:avLst/>
          </a:prstGeom>
        </p:spPr>
        <p:txBody>
          <a:bodyPr vert="horz" wrap="square" lIns="0" tIns="9080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715"/>
              </a:spcBef>
              <a:tabLst>
                <a:tab pos="379730" algn="l"/>
                <a:tab pos="759460" algn="l"/>
              </a:tabLst>
            </a:pPr>
            <a:r>
              <a:rPr sz="900" spc="-20" dirty="0">
                <a:solidFill>
                  <a:srgbClr val="585858"/>
                </a:solidFill>
                <a:latin typeface="Calibri"/>
                <a:cs typeface="Calibri"/>
              </a:rPr>
              <a:t>2020</a:t>
            </a:r>
            <a:r>
              <a:rPr sz="900" dirty="0">
                <a:solidFill>
                  <a:srgbClr val="585858"/>
                </a:solidFill>
                <a:latin typeface="Calibri"/>
                <a:cs typeface="Calibri"/>
              </a:rPr>
              <a:t>	</a:t>
            </a:r>
            <a:r>
              <a:rPr sz="900" spc="-20" dirty="0">
                <a:solidFill>
                  <a:srgbClr val="585858"/>
                </a:solidFill>
                <a:latin typeface="Calibri"/>
                <a:cs typeface="Calibri"/>
              </a:rPr>
              <a:t>2021</a:t>
            </a:r>
            <a:r>
              <a:rPr sz="900" dirty="0">
                <a:solidFill>
                  <a:srgbClr val="585858"/>
                </a:solidFill>
                <a:latin typeface="Calibri"/>
                <a:cs typeface="Calibri"/>
              </a:rPr>
              <a:t>	</a:t>
            </a:r>
            <a:r>
              <a:rPr sz="900" spc="-20" dirty="0">
                <a:solidFill>
                  <a:srgbClr val="585858"/>
                </a:solidFill>
                <a:latin typeface="Calibri"/>
                <a:cs typeface="Calibri"/>
              </a:rPr>
              <a:t>2022</a:t>
            </a:r>
            <a:endParaRPr sz="900">
              <a:latin typeface="Calibri"/>
              <a:cs typeface="Calibri"/>
            </a:endParaRPr>
          </a:p>
          <a:p>
            <a:pPr marL="21590" algn="ctr">
              <a:lnSpc>
                <a:spcPct val="100000"/>
              </a:lnSpc>
              <a:spcBef>
                <a:spcPts val="965"/>
              </a:spcBef>
            </a:pPr>
            <a:r>
              <a:rPr sz="1400" spc="-60" dirty="0">
                <a:solidFill>
                  <a:srgbClr val="585858"/>
                </a:solidFill>
                <a:latin typeface="Calibri"/>
                <a:cs typeface="Calibri"/>
              </a:rPr>
              <a:t>Traffic</a:t>
            </a:r>
            <a:r>
              <a:rPr sz="1400" spc="2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585858"/>
                </a:solidFill>
                <a:latin typeface="Calibri"/>
                <a:cs typeface="Calibri"/>
              </a:rPr>
              <a:t>stops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69" name="object 6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6347" rIns="0" bIns="0" rtlCol="0">
            <a:spAutoFit/>
          </a:bodyPr>
          <a:lstStyle/>
          <a:p>
            <a:pPr marL="2392045">
              <a:lnSpc>
                <a:spcPts val="1250"/>
              </a:lnSpc>
            </a:pPr>
            <a:fld id="{81D60167-4931-47E6-BA6A-407CBD079E47}" type="slidenum">
              <a:rPr spc="-25" dirty="0"/>
              <a:t>252</a:t>
            </a:fld>
            <a:endParaRPr spc="-25" dirty="0"/>
          </a:p>
        </p:txBody>
      </p:sp>
      <p:sp>
        <p:nvSpPr>
          <p:cNvPr id="70" name="object 7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/>
              <a:t>©</a:t>
            </a:r>
            <a:r>
              <a:rPr spc="-15" dirty="0"/>
              <a:t> </a:t>
            </a:r>
            <a:r>
              <a:rPr dirty="0"/>
              <a:t>The</a:t>
            </a:r>
            <a:r>
              <a:rPr spc="-30" dirty="0"/>
              <a:t> </a:t>
            </a:r>
            <a:r>
              <a:rPr dirty="0"/>
              <a:t>KPI</a:t>
            </a:r>
            <a:r>
              <a:rPr spc="-5" dirty="0"/>
              <a:t> </a:t>
            </a:r>
            <a:r>
              <a:rPr dirty="0"/>
              <a:t>Institute</a:t>
            </a:r>
            <a:r>
              <a:rPr spc="-20" dirty="0"/>
              <a:t> 2023</a:t>
            </a:r>
          </a:p>
        </p:txBody>
      </p:sp>
    </p:spTree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5803" y="585427"/>
            <a:ext cx="4688205" cy="799465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spc="185" dirty="0"/>
              <a:t>IN</a:t>
            </a:r>
            <a:r>
              <a:rPr dirty="0"/>
              <a:t> </a:t>
            </a:r>
            <a:r>
              <a:rPr spc="90" dirty="0"/>
              <a:t>PRACTICE:</a:t>
            </a:r>
            <a:r>
              <a:rPr spc="50" dirty="0"/>
              <a:t> </a:t>
            </a:r>
            <a:r>
              <a:rPr spc="150" dirty="0"/>
              <a:t>DASHBOARD</a:t>
            </a:r>
          </a:p>
          <a:p>
            <a:pPr marL="45720">
              <a:lnSpc>
                <a:spcPct val="100000"/>
              </a:lnSpc>
              <a:spcBef>
                <a:spcPts val="450"/>
              </a:spcBef>
            </a:pPr>
            <a:r>
              <a:rPr sz="1800" spc="-20" dirty="0">
                <a:latin typeface="Tahoma"/>
                <a:cs typeface="Tahoma"/>
              </a:rPr>
              <a:t>The</a:t>
            </a:r>
            <a:r>
              <a:rPr sz="1800" spc="-175" dirty="0">
                <a:latin typeface="Tahoma"/>
                <a:cs typeface="Tahoma"/>
              </a:rPr>
              <a:t> </a:t>
            </a:r>
            <a:r>
              <a:rPr sz="1800" dirty="0">
                <a:latin typeface="Tahoma"/>
                <a:cs typeface="Tahoma"/>
              </a:rPr>
              <a:t>KPI</a:t>
            </a:r>
            <a:r>
              <a:rPr sz="1800" spc="-185" dirty="0">
                <a:latin typeface="Tahoma"/>
                <a:cs typeface="Tahoma"/>
              </a:rPr>
              <a:t> </a:t>
            </a:r>
            <a:r>
              <a:rPr sz="1800" spc="-45" dirty="0">
                <a:latin typeface="Tahoma"/>
                <a:cs typeface="Tahoma"/>
              </a:rPr>
              <a:t>Institute,</a:t>
            </a:r>
            <a:r>
              <a:rPr sz="1800" spc="-155" dirty="0">
                <a:latin typeface="Tahoma"/>
                <a:cs typeface="Tahoma"/>
              </a:rPr>
              <a:t> </a:t>
            </a:r>
            <a:r>
              <a:rPr sz="1800" dirty="0">
                <a:latin typeface="Tahoma"/>
                <a:cs typeface="Tahoma"/>
              </a:rPr>
              <a:t>Quickscore</a:t>
            </a:r>
            <a:r>
              <a:rPr sz="1800" spc="-140" dirty="0">
                <a:latin typeface="Tahoma"/>
                <a:cs typeface="Tahoma"/>
              </a:rPr>
              <a:t> </a:t>
            </a:r>
            <a:r>
              <a:rPr sz="1800" spc="-60" dirty="0">
                <a:latin typeface="Tahoma"/>
                <a:cs typeface="Tahoma"/>
              </a:rPr>
              <a:t>-</a:t>
            </a:r>
            <a:r>
              <a:rPr sz="1800" spc="-170" dirty="0">
                <a:latin typeface="Tahoma"/>
                <a:cs typeface="Tahoma"/>
              </a:rPr>
              <a:t> </a:t>
            </a:r>
            <a:r>
              <a:rPr sz="1800" spc="-10" dirty="0">
                <a:latin typeface="Tahoma"/>
                <a:cs typeface="Tahoma"/>
              </a:rPr>
              <a:t>SpiderStrategies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46049" y="2395220"/>
            <a:ext cx="2317115" cy="22936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28600" marR="5080" indent="-216535">
              <a:lnSpc>
                <a:spcPct val="99800"/>
              </a:lnSpc>
              <a:spcBef>
                <a:spcPts val="105"/>
              </a:spcBef>
              <a:buClr>
                <a:srgbClr val="0A976C"/>
              </a:buClr>
              <a:buSzPct val="77777"/>
              <a:buFont typeface="Segoe UI Symbol"/>
              <a:buChar char="⮚"/>
              <a:tabLst>
                <a:tab pos="228600" algn="l"/>
              </a:tabLst>
            </a:pPr>
            <a:r>
              <a:rPr sz="1800" spc="-10" dirty="0">
                <a:solidFill>
                  <a:srgbClr val="5F5F5F"/>
                </a:solidFill>
                <a:latin typeface="Tahoma"/>
                <a:cs typeface="Tahoma"/>
              </a:rPr>
              <a:t>Background </a:t>
            </a:r>
            <a:r>
              <a:rPr sz="1800" spc="-40" dirty="0">
                <a:solidFill>
                  <a:srgbClr val="5F5F5F"/>
                </a:solidFill>
                <a:latin typeface="Tahoma"/>
                <a:cs typeface="Tahoma"/>
              </a:rPr>
              <a:t>designed</a:t>
            </a:r>
            <a:r>
              <a:rPr sz="1800" spc="-16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50" dirty="0">
                <a:solidFill>
                  <a:srgbClr val="5F5F5F"/>
                </a:solidFill>
                <a:latin typeface="Tahoma"/>
                <a:cs typeface="Tahoma"/>
              </a:rPr>
              <a:t>based</a:t>
            </a:r>
            <a:r>
              <a:rPr sz="1800" spc="-14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35" dirty="0">
                <a:solidFill>
                  <a:srgbClr val="5F5F5F"/>
                </a:solidFill>
                <a:latin typeface="Tahoma"/>
                <a:cs typeface="Tahoma"/>
              </a:rPr>
              <a:t>on </a:t>
            </a:r>
            <a:r>
              <a:rPr sz="1800" spc="-10" dirty="0">
                <a:solidFill>
                  <a:srgbClr val="5F5F5F"/>
                </a:solidFill>
                <a:latin typeface="Tahoma"/>
                <a:cs typeface="Tahoma"/>
              </a:rPr>
              <a:t>thresholds</a:t>
            </a:r>
            <a:r>
              <a:rPr sz="1800" spc="-18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5F5F5F"/>
                </a:solidFill>
                <a:latin typeface="Tahoma"/>
                <a:cs typeface="Tahoma"/>
              </a:rPr>
              <a:t>to</a:t>
            </a:r>
            <a:r>
              <a:rPr sz="1800" spc="-17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10" dirty="0">
                <a:solidFill>
                  <a:srgbClr val="5F5F5F"/>
                </a:solidFill>
                <a:latin typeface="Tahoma"/>
                <a:cs typeface="Tahoma"/>
              </a:rPr>
              <a:t>provide instant </a:t>
            </a:r>
            <a:r>
              <a:rPr sz="1800" spc="-35" dirty="0">
                <a:solidFill>
                  <a:srgbClr val="5F5F5F"/>
                </a:solidFill>
                <a:latin typeface="Tahoma"/>
                <a:cs typeface="Tahoma"/>
              </a:rPr>
              <a:t>understanding</a:t>
            </a:r>
            <a:r>
              <a:rPr sz="1800" spc="-7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25" dirty="0">
                <a:solidFill>
                  <a:srgbClr val="5F5F5F"/>
                </a:solidFill>
                <a:latin typeface="Tahoma"/>
                <a:cs typeface="Tahoma"/>
              </a:rPr>
              <a:t>of performance</a:t>
            </a:r>
            <a:r>
              <a:rPr sz="1800" spc="-14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10" dirty="0">
                <a:solidFill>
                  <a:srgbClr val="5F5F5F"/>
                </a:solidFill>
                <a:latin typeface="Tahoma"/>
                <a:cs typeface="Tahoma"/>
              </a:rPr>
              <a:t>results;</a:t>
            </a:r>
            <a:endParaRPr sz="1800">
              <a:latin typeface="Tahoma"/>
              <a:cs typeface="Tahoma"/>
            </a:endParaRPr>
          </a:p>
          <a:p>
            <a:pPr marL="229235" indent="-216535">
              <a:lnSpc>
                <a:spcPts val="2150"/>
              </a:lnSpc>
              <a:spcBef>
                <a:spcPts val="620"/>
              </a:spcBef>
              <a:buClr>
                <a:srgbClr val="0A976C"/>
              </a:buClr>
              <a:buSzPct val="77777"/>
              <a:buFont typeface="Segoe UI Symbol"/>
              <a:buChar char="⮚"/>
              <a:tabLst>
                <a:tab pos="229235" algn="l"/>
              </a:tabLst>
            </a:pPr>
            <a:r>
              <a:rPr sz="1800" dirty="0">
                <a:solidFill>
                  <a:srgbClr val="5F5F5F"/>
                </a:solidFill>
                <a:latin typeface="Tahoma"/>
                <a:cs typeface="Tahoma"/>
              </a:rPr>
              <a:t>Monthly</a:t>
            </a:r>
            <a:r>
              <a:rPr sz="1800" spc="-3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10" dirty="0">
                <a:solidFill>
                  <a:srgbClr val="5F5F5F"/>
                </a:solidFill>
                <a:latin typeface="Tahoma"/>
                <a:cs typeface="Tahoma"/>
              </a:rPr>
              <a:t>evolution</a:t>
            </a:r>
            <a:endParaRPr sz="1800">
              <a:latin typeface="Tahoma"/>
              <a:cs typeface="Tahoma"/>
            </a:endParaRPr>
          </a:p>
          <a:p>
            <a:pPr marL="228600">
              <a:lnSpc>
                <a:spcPts val="2150"/>
              </a:lnSpc>
            </a:pPr>
            <a:r>
              <a:rPr sz="1800" spc="-10" dirty="0">
                <a:solidFill>
                  <a:srgbClr val="5F5F5F"/>
                </a:solidFill>
                <a:latin typeface="Tahoma"/>
                <a:cs typeface="Tahoma"/>
              </a:rPr>
              <a:t>trends.</a:t>
            </a:r>
            <a:endParaRPr sz="1800">
              <a:latin typeface="Tahoma"/>
              <a:cs typeface="Tahom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89504" y="1821103"/>
            <a:ext cx="5896356" cy="4020388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77190" y="6384442"/>
            <a:ext cx="149034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i="1" spc="-100" dirty="0">
                <a:solidFill>
                  <a:srgbClr val="5F5F5F"/>
                </a:solidFill>
                <a:latin typeface="Lucida Sans"/>
                <a:cs typeface="Lucida Sans"/>
              </a:rPr>
              <a:t>Source:</a:t>
            </a:r>
            <a:r>
              <a:rPr sz="900" i="1" spc="-45" dirty="0">
                <a:solidFill>
                  <a:srgbClr val="5F5F5F"/>
                </a:solidFill>
                <a:latin typeface="Lucida Sans"/>
                <a:cs typeface="Lucida Sans"/>
              </a:rPr>
              <a:t> </a:t>
            </a:r>
            <a:r>
              <a:rPr sz="900" i="1" spc="-95" dirty="0">
                <a:solidFill>
                  <a:srgbClr val="5F5F5F"/>
                </a:solidFill>
                <a:latin typeface="Lucida Sans"/>
                <a:cs typeface="Lucida Sans"/>
              </a:rPr>
              <a:t>Spider</a:t>
            </a:r>
            <a:r>
              <a:rPr sz="900" i="1" spc="-65" dirty="0">
                <a:solidFill>
                  <a:srgbClr val="5F5F5F"/>
                </a:solidFill>
                <a:latin typeface="Lucida Sans"/>
                <a:cs typeface="Lucida Sans"/>
              </a:rPr>
              <a:t> </a:t>
            </a:r>
            <a:r>
              <a:rPr sz="900" i="1" spc="-95" dirty="0">
                <a:solidFill>
                  <a:srgbClr val="5F5F5F"/>
                </a:solidFill>
                <a:latin typeface="Lucida Sans"/>
                <a:cs typeface="Lucida Sans"/>
              </a:rPr>
              <a:t>Strategies</a:t>
            </a:r>
            <a:r>
              <a:rPr sz="900" i="1" spc="-60" dirty="0">
                <a:solidFill>
                  <a:srgbClr val="5F5F5F"/>
                </a:solidFill>
                <a:latin typeface="Lucida Sans"/>
                <a:cs typeface="Lucida Sans"/>
              </a:rPr>
              <a:t> </a:t>
            </a:r>
            <a:r>
              <a:rPr sz="900" i="1" spc="-25" dirty="0">
                <a:solidFill>
                  <a:srgbClr val="5F5F5F"/>
                </a:solidFill>
                <a:latin typeface="Lucida Sans"/>
                <a:cs typeface="Lucida Sans"/>
              </a:rPr>
              <a:t>(2018)</a:t>
            </a:r>
            <a:endParaRPr sz="900">
              <a:latin typeface="Lucida Sans"/>
              <a:cs typeface="Lucida Sans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6347" rIns="0" bIns="0" rtlCol="0">
            <a:spAutoFit/>
          </a:bodyPr>
          <a:lstStyle/>
          <a:p>
            <a:pPr marL="2392045">
              <a:lnSpc>
                <a:spcPts val="1250"/>
              </a:lnSpc>
            </a:pPr>
            <a:fld id="{81D60167-4931-47E6-BA6A-407CBD079E47}" type="slidenum">
              <a:rPr spc="-25" dirty="0"/>
              <a:t>253</a:t>
            </a:fld>
            <a:endParaRPr spc="-25" dirty="0"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/>
              <a:t>©</a:t>
            </a:r>
            <a:r>
              <a:rPr spc="-15" dirty="0"/>
              <a:t> </a:t>
            </a:r>
            <a:r>
              <a:rPr dirty="0"/>
              <a:t>The</a:t>
            </a:r>
            <a:r>
              <a:rPr spc="-30" dirty="0"/>
              <a:t> </a:t>
            </a:r>
            <a:r>
              <a:rPr dirty="0"/>
              <a:t>KPI</a:t>
            </a:r>
            <a:r>
              <a:rPr spc="-5" dirty="0"/>
              <a:t> </a:t>
            </a:r>
            <a:r>
              <a:rPr dirty="0"/>
              <a:t>Institute</a:t>
            </a:r>
            <a:r>
              <a:rPr spc="-20" dirty="0"/>
              <a:t> 2023</a:t>
            </a:r>
          </a:p>
        </p:txBody>
      </p:sp>
    </p:spTree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58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40"/>
              </a:spcBef>
            </a:pPr>
            <a:r>
              <a:rPr spc="195" dirty="0">
                <a:solidFill>
                  <a:srgbClr val="087150"/>
                </a:solidFill>
              </a:rPr>
              <a:t>EXERCISE</a:t>
            </a:r>
          </a:p>
          <a:p>
            <a:pPr marL="16510">
              <a:lnSpc>
                <a:spcPct val="100000"/>
              </a:lnSpc>
              <a:spcBef>
                <a:spcPts val="254"/>
              </a:spcBef>
            </a:pPr>
            <a:r>
              <a:rPr sz="1800" spc="150" dirty="0"/>
              <a:t>DEVELOP</a:t>
            </a:r>
            <a:r>
              <a:rPr sz="1800" spc="-20" dirty="0"/>
              <a:t> </a:t>
            </a:r>
            <a:r>
              <a:rPr sz="1800" spc="254" dirty="0"/>
              <a:t>THE</a:t>
            </a:r>
            <a:r>
              <a:rPr sz="1800" dirty="0"/>
              <a:t> </a:t>
            </a:r>
            <a:r>
              <a:rPr sz="1800" spc="215" dirty="0"/>
              <a:t>HR</a:t>
            </a:r>
            <a:r>
              <a:rPr sz="1800" spc="-10" dirty="0"/>
              <a:t> </a:t>
            </a:r>
            <a:r>
              <a:rPr sz="1800" spc="114" dirty="0"/>
              <a:t>DASHBOARD</a:t>
            </a:r>
            <a:endParaRPr sz="1800"/>
          </a:p>
        </p:txBody>
      </p:sp>
      <p:grpSp>
        <p:nvGrpSpPr>
          <p:cNvPr id="3" name="object 3"/>
          <p:cNvGrpSpPr/>
          <p:nvPr/>
        </p:nvGrpSpPr>
        <p:grpSpPr>
          <a:xfrm>
            <a:off x="626355" y="2072652"/>
            <a:ext cx="8075930" cy="1936114"/>
            <a:chOff x="626355" y="2072652"/>
            <a:chExt cx="8075930" cy="1936114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26355" y="2316383"/>
              <a:ext cx="8075693" cy="1691785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643128" y="2324100"/>
              <a:ext cx="7992109" cy="1617345"/>
            </a:xfrm>
            <a:custGeom>
              <a:avLst/>
              <a:gdLst/>
              <a:ahLst/>
              <a:cxnLst/>
              <a:rect l="l" t="t" r="r" b="b"/>
              <a:pathLst>
                <a:path w="7992109" h="1617345">
                  <a:moveTo>
                    <a:pt x="7839075" y="0"/>
                  </a:moveTo>
                  <a:lnTo>
                    <a:pt x="152831" y="0"/>
                  </a:lnTo>
                  <a:lnTo>
                    <a:pt x="104526" y="7793"/>
                  </a:lnTo>
                  <a:lnTo>
                    <a:pt x="62572" y="29492"/>
                  </a:lnTo>
                  <a:lnTo>
                    <a:pt x="29488" y="62572"/>
                  </a:lnTo>
                  <a:lnTo>
                    <a:pt x="7791" y="104509"/>
                  </a:lnTo>
                  <a:lnTo>
                    <a:pt x="0" y="152780"/>
                  </a:lnTo>
                  <a:lnTo>
                    <a:pt x="0" y="1464183"/>
                  </a:lnTo>
                  <a:lnTo>
                    <a:pt x="7791" y="1512454"/>
                  </a:lnTo>
                  <a:lnTo>
                    <a:pt x="29488" y="1554391"/>
                  </a:lnTo>
                  <a:lnTo>
                    <a:pt x="62572" y="1587471"/>
                  </a:lnTo>
                  <a:lnTo>
                    <a:pt x="104526" y="1609170"/>
                  </a:lnTo>
                  <a:lnTo>
                    <a:pt x="152831" y="1616964"/>
                  </a:lnTo>
                  <a:lnTo>
                    <a:pt x="7839075" y="1616964"/>
                  </a:lnTo>
                  <a:lnTo>
                    <a:pt x="7887346" y="1609170"/>
                  </a:lnTo>
                  <a:lnTo>
                    <a:pt x="7929283" y="1587471"/>
                  </a:lnTo>
                  <a:lnTo>
                    <a:pt x="7962363" y="1554391"/>
                  </a:lnTo>
                  <a:lnTo>
                    <a:pt x="7984062" y="1512454"/>
                  </a:lnTo>
                  <a:lnTo>
                    <a:pt x="7991856" y="1464183"/>
                  </a:lnTo>
                  <a:lnTo>
                    <a:pt x="7991856" y="152780"/>
                  </a:lnTo>
                  <a:lnTo>
                    <a:pt x="7984062" y="104509"/>
                  </a:lnTo>
                  <a:lnTo>
                    <a:pt x="7962363" y="62572"/>
                  </a:lnTo>
                  <a:lnTo>
                    <a:pt x="7929283" y="29492"/>
                  </a:lnTo>
                  <a:lnTo>
                    <a:pt x="7887346" y="7793"/>
                  </a:lnTo>
                  <a:lnTo>
                    <a:pt x="783907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00556" y="2100059"/>
              <a:ext cx="6528816" cy="46026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71543" y="2072652"/>
              <a:ext cx="1385315" cy="582155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431036" y="2130552"/>
              <a:ext cx="6417945" cy="349250"/>
            </a:xfrm>
            <a:custGeom>
              <a:avLst/>
              <a:gdLst/>
              <a:ahLst/>
              <a:cxnLst/>
              <a:rect l="l" t="t" r="r" b="b"/>
              <a:pathLst>
                <a:path w="6417945" h="349250">
                  <a:moveTo>
                    <a:pt x="6359397" y="0"/>
                  </a:moveTo>
                  <a:lnTo>
                    <a:pt x="58165" y="0"/>
                  </a:lnTo>
                  <a:lnTo>
                    <a:pt x="35522" y="4570"/>
                  </a:lnTo>
                  <a:lnTo>
                    <a:pt x="17033" y="17033"/>
                  </a:lnTo>
                  <a:lnTo>
                    <a:pt x="4570" y="35522"/>
                  </a:lnTo>
                  <a:lnTo>
                    <a:pt x="0" y="58165"/>
                  </a:lnTo>
                  <a:lnTo>
                    <a:pt x="0" y="290830"/>
                  </a:lnTo>
                  <a:lnTo>
                    <a:pt x="4570" y="313473"/>
                  </a:lnTo>
                  <a:lnTo>
                    <a:pt x="17033" y="331962"/>
                  </a:lnTo>
                  <a:lnTo>
                    <a:pt x="35522" y="344425"/>
                  </a:lnTo>
                  <a:lnTo>
                    <a:pt x="58165" y="348996"/>
                  </a:lnTo>
                  <a:lnTo>
                    <a:pt x="6359397" y="348996"/>
                  </a:lnTo>
                  <a:lnTo>
                    <a:pt x="6382041" y="344425"/>
                  </a:lnTo>
                  <a:lnTo>
                    <a:pt x="6400530" y="331962"/>
                  </a:lnTo>
                  <a:lnTo>
                    <a:pt x="6412993" y="313473"/>
                  </a:lnTo>
                  <a:lnTo>
                    <a:pt x="6417564" y="290830"/>
                  </a:lnTo>
                  <a:lnTo>
                    <a:pt x="6417564" y="58165"/>
                  </a:lnTo>
                  <a:lnTo>
                    <a:pt x="6412993" y="35522"/>
                  </a:lnTo>
                  <a:lnTo>
                    <a:pt x="6400530" y="17033"/>
                  </a:lnTo>
                  <a:lnTo>
                    <a:pt x="6382041" y="4570"/>
                  </a:lnTo>
                  <a:lnTo>
                    <a:pt x="6359397" y="0"/>
                  </a:lnTo>
                  <a:close/>
                </a:path>
              </a:pathLst>
            </a:custGeom>
            <a:solidFill>
              <a:srgbClr val="0871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431036" y="2130552"/>
              <a:ext cx="6417945" cy="349250"/>
            </a:xfrm>
            <a:custGeom>
              <a:avLst/>
              <a:gdLst/>
              <a:ahLst/>
              <a:cxnLst/>
              <a:rect l="l" t="t" r="r" b="b"/>
              <a:pathLst>
                <a:path w="6417945" h="349250">
                  <a:moveTo>
                    <a:pt x="0" y="58165"/>
                  </a:moveTo>
                  <a:lnTo>
                    <a:pt x="4570" y="35522"/>
                  </a:lnTo>
                  <a:lnTo>
                    <a:pt x="17033" y="17033"/>
                  </a:lnTo>
                  <a:lnTo>
                    <a:pt x="35522" y="4570"/>
                  </a:lnTo>
                  <a:lnTo>
                    <a:pt x="58165" y="0"/>
                  </a:lnTo>
                  <a:lnTo>
                    <a:pt x="6359397" y="0"/>
                  </a:lnTo>
                  <a:lnTo>
                    <a:pt x="6382041" y="4570"/>
                  </a:lnTo>
                  <a:lnTo>
                    <a:pt x="6400530" y="17033"/>
                  </a:lnTo>
                  <a:lnTo>
                    <a:pt x="6412993" y="35522"/>
                  </a:lnTo>
                  <a:lnTo>
                    <a:pt x="6417564" y="58165"/>
                  </a:lnTo>
                  <a:lnTo>
                    <a:pt x="6417564" y="290830"/>
                  </a:lnTo>
                  <a:lnTo>
                    <a:pt x="6412993" y="313473"/>
                  </a:lnTo>
                  <a:lnTo>
                    <a:pt x="6400530" y="331962"/>
                  </a:lnTo>
                  <a:lnTo>
                    <a:pt x="6382041" y="344425"/>
                  </a:lnTo>
                  <a:lnTo>
                    <a:pt x="6359397" y="348996"/>
                  </a:lnTo>
                  <a:lnTo>
                    <a:pt x="58165" y="348996"/>
                  </a:lnTo>
                  <a:lnTo>
                    <a:pt x="35522" y="344425"/>
                  </a:lnTo>
                  <a:lnTo>
                    <a:pt x="17033" y="331962"/>
                  </a:lnTo>
                  <a:lnTo>
                    <a:pt x="4570" y="313473"/>
                  </a:lnTo>
                  <a:lnTo>
                    <a:pt x="0" y="290830"/>
                  </a:lnTo>
                  <a:lnTo>
                    <a:pt x="0" y="58165"/>
                  </a:lnTo>
                  <a:close/>
                </a:path>
              </a:pathLst>
            </a:custGeom>
            <a:ln w="9524">
              <a:solidFill>
                <a:srgbClr val="0871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1182116" y="2144648"/>
            <a:ext cx="6913245" cy="15817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05" algn="ctr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FFFFF"/>
                </a:solidFill>
                <a:latin typeface="Century Gothic"/>
                <a:cs typeface="Century Gothic"/>
              </a:rPr>
              <a:t>Scenario</a:t>
            </a:r>
            <a:endParaRPr sz="1800">
              <a:latin typeface="Century Gothic"/>
              <a:cs typeface="Century Gothic"/>
            </a:endParaRPr>
          </a:p>
          <a:p>
            <a:pPr marL="12700" marR="5080" indent="-1270" algn="ctr">
              <a:lnSpc>
                <a:spcPct val="99700"/>
              </a:lnSpc>
              <a:spcBef>
                <a:spcPts val="1480"/>
              </a:spcBef>
            </a:pPr>
            <a:r>
              <a:rPr sz="1800" dirty="0">
                <a:solidFill>
                  <a:srgbClr val="5F5F5F"/>
                </a:solidFill>
                <a:latin typeface="Tahoma"/>
                <a:cs typeface="Tahoma"/>
              </a:rPr>
              <a:t>As</a:t>
            </a:r>
            <a:r>
              <a:rPr sz="1800" spc="-18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85" dirty="0">
                <a:solidFill>
                  <a:srgbClr val="5F5F5F"/>
                </a:solidFill>
                <a:latin typeface="Tahoma"/>
                <a:cs typeface="Tahoma"/>
              </a:rPr>
              <a:t>a</a:t>
            </a:r>
            <a:r>
              <a:rPr sz="1800" spc="-18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30" dirty="0">
                <a:solidFill>
                  <a:srgbClr val="5F5F5F"/>
                </a:solidFill>
                <a:latin typeface="Tahoma"/>
                <a:cs typeface="Tahoma"/>
              </a:rPr>
              <a:t>Human</a:t>
            </a:r>
            <a:r>
              <a:rPr sz="1800" spc="-17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20" dirty="0">
                <a:solidFill>
                  <a:srgbClr val="5F5F5F"/>
                </a:solidFill>
                <a:latin typeface="Tahoma"/>
                <a:cs typeface="Tahoma"/>
              </a:rPr>
              <a:t>Resources</a:t>
            </a:r>
            <a:r>
              <a:rPr sz="1800" spc="-17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75" dirty="0">
                <a:solidFill>
                  <a:srgbClr val="5F5F5F"/>
                </a:solidFill>
                <a:latin typeface="Tahoma"/>
                <a:cs typeface="Tahoma"/>
              </a:rPr>
              <a:t>manager,</a:t>
            </a:r>
            <a:r>
              <a:rPr sz="1800" spc="-19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25" dirty="0">
                <a:solidFill>
                  <a:srgbClr val="5F5F5F"/>
                </a:solidFill>
                <a:latin typeface="Tahoma"/>
                <a:cs typeface="Tahoma"/>
              </a:rPr>
              <a:t>you</a:t>
            </a:r>
            <a:r>
              <a:rPr sz="1800" spc="-18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10" dirty="0">
                <a:solidFill>
                  <a:srgbClr val="5F5F5F"/>
                </a:solidFill>
                <a:latin typeface="Tahoma"/>
                <a:cs typeface="Tahoma"/>
              </a:rPr>
              <a:t>realized</a:t>
            </a:r>
            <a:r>
              <a:rPr sz="1800" spc="-21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20" dirty="0">
                <a:solidFill>
                  <a:srgbClr val="5F5F5F"/>
                </a:solidFill>
                <a:latin typeface="Tahoma"/>
                <a:cs typeface="Tahoma"/>
              </a:rPr>
              <a:t>that</a:t>
            </a:r>
            <a:r>
              <a:rPr sz="1800" spc="-19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10" dirty="0">
                <a:solidFill>
                  <a:srgbClr val="5F5F5F"/>
                </a:solidFill>
                <a:latin typeface="Tahoma"/>
                <a:cs typeface="Tahoma"/>
              </a:rPr>
              <a:t>the</a:t>
            </a:r>
            <a:r>
              <a:rPr sz="1800" spc="-17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10" dirty="0">
                <a:solidFill>
                  <a:srgbClr val="5F5F5F"/>
                </a:solidFill>
                <a:latin typeface="Tahoma"/>
                <a:cs typeface="Tahoma"/>
              </a:rPr>
              <a:t>departmental scorecard</a:t>
            </a:r>
            <a:r>
              <a:rPr sz="1800" spc="-17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35" dirty="0">
                <a:solidFill>
                  <a:srgbClr val="5F5F5F"/>
                </a:solidFill>
                <a:latin typeface="Tahoma"/>
                <a:cs typeface="Tahoma"/>
              </a:rPr>
              <a:t>does</a:t>
            </a:r>
            <a:r>
              <a:rPr sz="1800" spc="-18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5F5F5F"/>
                </a:solidFill>
                <a:latin typeface="Tahoma"/>
                <a:cs typeface="Tahoma"/>
              </a:rPr>
              <a:t>not</a:t>
            </a:r>
            <a:r>
              <a:rPr sz="1800" spc="-18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10" dirty="0">
                <a:solidFill>
                  <a:srgbClr val="5F5F5F"/>
                </a:solidFill>
                <a:latin typeface="Tahoma"/>
                <a:cs typeface="Tahoma"/>
              </a:rPr>
              <a:t>provide</a:t>
            </a:r>
            <a:r>
              <a:rPr sz="1800" spc="-19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10" dirty="0">
                <a:solidFill>
                  <a:srgbClr val="5F5F5F"/>
                </a:solidFill>
                <a:latin typeface="Tahoma"/>
                <a:cs typeface="Tahoma"/>
              </a:rPr>
              <a:t>sufficient</a:t>
            </a:r>
            <a:r>
              <a:rPr sz="1800" spc="-18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40" dirty="0">
                <a:solidFill>
                  <a:srgbClr val="5F5F5F"/>
                </a:solidFill>
                <a:latin typeface="Tahoma"/>
                <a:cs typeface="Tahoma"/>
              </a:rPr>
              <a:t>data</a:t>
            </a:r>
            <a:r>
              <a:rPr sz="1800" spc="-17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5F5F5F"/>
                </a:solidFill>
                <a:latin typeface="Tahoma"/>
                <a:cs typeface="Tahoma"/>
              </a:rPr>
              <a:t>to</a:t>
            </a:r>
            <a:r>
              <a:rPr sz="1800" spc="-19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10" dirty="0">
                <a:solidFill>
                  <a:srgbClr val="5F5F5F"/>
                </a:solidFill>
                <a:latin typeface="Tahoma"/>
                <a:cs typeface="Tahoma"/>
              </a:rPr>
              <a:t>inform</a:t>
            </a:r>
            <a:r>
              <a:rPr sz="1800" spc="-19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10" dirty="0">
                <a:solidFill>
                  <a:srgbClr val="5F5F5F"/>
                </a:solidFill>
                <a:latin typeface="Tahoma"/>
                <a:cs typeface="Tahoma"/>
              </a:rPr>
              <a:t>your</a:t>
            </a:r>
            <a:r>
              <a:rPr sz="1800" spc="-19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45" dirty="0">
                <a:solidFill>
                  <a:srgbClr val="5F5F5F"/>
                </a:solidFill>
                <a:latin typeface="Tahoma"/>
                <a:cs typeface="Tahoma"/>
              </a:rPr>
              <a:t>decisions.</a:t>
            </a:r>
            <a:r>
              <a:rPr sz="1800" spc="-17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25" dirty="0">
                <a:solidFill>
                  <a:srgbClr val="5F5F5F"/>
                </a:solidFill>
                <a:latin typeface="Tahoma"/>
                <a:cs typeface="Tahoma"/>
              </a:rPr>
              <a:t>In </a:t>
            </a:r>
            <a:r>
              <a:rPr sz="1800" spc="-10" dirty="0">
                <a:solidFill>
                  <a:srgbClr val="5F5F5F"/>
                </a:solidFill>
                <a:latin typeface="Tahoma"/>
                <a:cs typeface="Tahoma"/>
              </a:rPr>
              <a:t>this</a:t>
            </a:r>
            <a:r>
              <a:rPr sz="1800" spc="-18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45" dirty="0">
                <a:solidFill>
                  <a:srgbClr val="5F5F5F"/>
                </a:solidFill>
                <a:latin typeface="Tahoma"/>
                <a:cs typeface="Tahoma"/>
              </a:rPr>
              <a:t>context,</a:t>
            </a:r>
            <a:r>
              <a:rPr sz="1800" spc="-18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25" dirty="0">
                <a:solidFill>
                  <a:srgbClr val="5F5F5F"/>
                </a:solidFill>
                <a:latin typeface="Tahoma"/>
                <a:cs typeface="Tahoma"/>
              </a:rPr>
              <a:t>you</a:t>
            </a:r>
            <a:r>
              <a:rPr sz="1800" spc="-18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30" dirty="0">
                <a:solidFill>
                  <a:srgbClr val="5F5F5F"/>
                </a:solidFill>
                <a:latin typeface="Tahoma"/>
                <a:cs typeface="Tahoma"/>
              </a:rPr>
              <a:t>decide</a:t>
            </a:r>
            <a:r>
              <a:rPr sz="1800" spc="-17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5F5F5F"/>
                </a:solidFill>
                <a:latin typeface="Tahoma"/>
                <a:cs typeface="Tahoma"/>
              </a:rPr>
              <a:t>to</a:t>
            </a:r>
            <a:r>
              <a:rPr sz="1800" spc="-19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25" dirty="0">
                <a:solidFill>
                  <a:srgbClr val="5F5F5F"/>
                </a:solidFill>
                <a:latin typeface="Tahoma"/>
                <a:cs typeface="Tahoma"/>
              </a:rPr>
              <a:t>develop</a:t>
            </a:r>
            <a:r>
              <a:rPr sz="1800" spc="-18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80" dirty="0">
                <a:solidFill>
                  <a:srgbClr val="5F5F5F"/>
                </a:solidFill>
                <a:latin typeface="Tahoma"/>
                <a:cs typeface="Tahoma"/>
              </a:rPr>
              <a:t>HR</a:t>
            </a:r>
            <a:r>
              <a:rPr sz="1800" spc="-19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35" dirty="0">
                <a:solidFill>
                  <a:srgbClr val="5F5F5F"/>
                </a:solidFill>
                <a:latin typeface="Tahoma"/>
                <a:cs typeface="Tahoma"/>
              </a:rPr>
              <a:t>dashboard</a:t>
            </a:r>
            <a:r>
              <a:rPr sz="1800" spc="-16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5F5F5F"/>
                </a:solidFill>
                <a:latin typeface="Tahoma"/>
                <a:cs typeface="Tahoma"/>
              </a:rPr>
              <a:t>to</a:t>
            </a:r>
            <a:r>
              <a:rPr sz="1800" spc="-19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55" dirty="0">
                <a:solidFill>
                  <a:srgbClr val="5F5F5F"/>
                </a:solidFill>
                <a:latin typeface="Tahoma"/>
                <a:cs typeface="Tahoma"/>
              </a:rPr>
              <a:t>have</a:t>
            </a:r>
            <a:r>
              <a:rPr sz="1800" spc="-17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25" dirty="0">
                <a:solidFill>
                  <a:srgbClr val="5F5F5F"/>
                </a:solidFill>
                <a:latin typeface="Tahoma"/>
                <a:cs typeface="Tahoma"/>
              </a:rPr>
              <a:t>more</a:t>
            </a:r>
            <a:r>
              <a:rPr sz="1800" spc="-18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10" dirty="0">
                <a:solidFill>
                  <a:srgbClr val="5F5F5F"/>
                </a:solidFill>
                <a:latin typeface="Tahoma"/>
                <a:cs typeface="Tahoma"/>
              </a:rPr>
              <a:t>insights </a:t>
            </a:r>
            <a:r>
              <a:rPr sz="1800" dirty="0">
                <a:solidFill>
                  <a:srgbClr val="5F5F5F"/>
                </a:solidFill>
                <a:latin typeface="Tahoma"/>
                <a:cs typeface="Tahoma"/>
              </a:rPr>
              <a:t>into</a:t>
            </a:r>
            <a:r>
              <a:rPr sz="1800" spc="-204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30" dirty="0">
                <a:solidFill>
                  <a:srgbClr val="5F5F5F"/>
                </a:solidFill>
                <a:latin typeface="Tahoma"/>
                <a:cs typeface="Tahoma"/>
              </a:rPr>
              <a:t>everyday</a:t>
            </a:r>
            <a:r>
              <a:rPr sz="1800" spc="-19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10" dirty="0">
                <a:solidFill>
                  <a:srgbClr val="5F5F5F"/>
                </a:solidFill>
                <a:latin typeface="Tahoma"/>
                <a:cs typeface="Tahoma"/>
              </a:rPr>
              <a:t>operations.</a:t>
            </a:r>
            <a:endParaRPr sz="1800">
              <a:latin typeface="Tahoma"/>
              <a:cs typeface="Tahoma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626355" y="4201680"/>
            <a:ext cx="8075930" cy="1172210"/>
            <a:chOff x="626355" y="4201680"/>
            <a:chExt cx="8075930" cy="1172210"/>
          </a:xfrm>
        </p:grpSpPr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6355" y="4445420"/>
              <a:ext cx="8075693" cy="928246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643128" y="4453128"/>
              <a:ext cx="7992109" cy="853440"/>
            </a:xfrm>
            <a:custGeom>
              <a:avLst/>
              <a:gdLst/>
              <a:ahLst/>
              <a:cxnLst/>
              <a:rect l="l" t="t" r="r" b="b"/>
              <a:pathLst>
                <a:path w="7992109" h="853439">
                  <a:moveTo>
                    <a:pt x="7911211" y="0"/>
                  </a:moveTo>
                  <a:lnTo>
                    <a:pt x="80670" y="0"/>
                  </a:lnTo>
                  <a:lnTo>
                    <a:pt x="49270" y="6332"/>
                  </a:lnTo>
                  <a:lnTo>
                    <a:pt x="23628" y="23606"/>
                  </a:lnTo>
                  <a:lnTo>
                    <a:pt x="6339" y="49238"/>
                  </a:lnTo>
                  <a:lnTo>
                    <a:pt x="0" y="80645"/>
                  </a:lnTo>
                  <a:lnTo>
                    <a:pt x="0" y="772795"/>
                  </a:lnTo>
                  <a:lnTo>
                    <a:pt x="6339" y="804201"/>
                  </a:lnTo>
                  <a:lnTo>
                    <a:pt x="23628" y="829833"/>
                  </a:lnTo>
                  <a:lnTo>
                    <a:pt x="49270" y="847107"/>
                  </a:lnTo>
                  <a:lnTo>
                    <a:pt x="80670" y="853440"/>
                  </a:lnTo>
                  <a:lnTo>
                    <a:pt x="7911211" y="853440"/>
                  </a:lnTo>
                  <a:lnTo>
                    <a:pt x="7942617" y="847107"/>
                  </a:lnTo>
                  <a:lnTo>
                    <a:pt x="7968249" y="829833"/>
                  </a:lnTo>
                  <a:lnTo>
                    <a:pt x="7985523" y="804201"/>
                  </a:lnTo>
                  <a:lnTo>
                    <a:pt x="7991856" y="772795"/>
                  </a:lnTo>
                  <a:lnTo>
                    <a:pt x="7991856" y="80645"/>
                  </a:lnTo>
                  <a:lnTo>
                    <a:pt x="7985523" y="49238"/>
                  </a:lnTo>
                  <a:lnTo>
                    <a:pt x="7968249" y="23606"/>
                  </a:lnTo>
                  <a:lnTo>
                    <a:pt x="7942617" y="6332"/>
                  </a:lnTo>
                  <a:lnTo>
                    <a:pt x="791121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05128" y="4233659"/>
              <a:ext cx="6519672" cy="451116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13860" y="4201680"/>
              <a:ext cx="902195" cy="582155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1431036" y="4259580"/>
              <a:ext cx="6417945" cy="349250"/>
            </a:xfrm>
            <a:custGeom>
              <a:avLst/>
              <a:gdLst/>
              <a:ahLst/>
              <a:cxnLst/>
              <a:rect l="l" t="t" r="r" b="b"/>
              <a:pathLst>
                <a:path w="6417945" h="349250">
                  <a:moveTo>
                    <a:pt x="6359397" y="0"/>
                  </a:moveTo>
                  <a:lnTo>
                    <a:pt x="58165" y="0"/>
                  </a:lnTo>
                  <a:lnTo>
                    <a:pt x="35522" y="4570"/>
                  </a:lnTo>
                  <a:lnTo>
                    <a:pt x="17033" y="17033"/>
                  </a:lnTo>
                  <a:lnTo>
                    <a:pt x="4570" y="35522"/>
                  </a:lnTo>
                  <a:lnTo>
                    <a:pt x="0" y="58166"/>
                  </a:lnTo>
                  <a:lnTo>
                    <a:pt x="0" y="290830"/>
                  </a:lnTo>
                  <a:lnTo>
                    <a:pt x="4570" y="313473"/>
                  </a:lnTo>
                  <a:lnTo>
                    <a:pt x="17033" y="331962"/>
                  </a:lnTo>
                  <a:lnTo>
                    <a:pt x="35522" y="344425"/>
                  </a:lnTo>
                  <a:lnTo>
                    <a:pt x="58165" y="348996"/>
                  </a:lnTo>
                  <a:lnTo>
                    <a:pt x="6359397" y="348996"/>
                  </a:lnTo>
                  <a:lnTo>
                    <a:pt x="6382041" y="344425"/>
                  </a:lnTo>
                  <a:lnTo>
                    <a:pt x="6400530" y="331962"/>
                  </a:lnTo>
                  <a:lnTo>
                    <a:pt x="6412993" y="313473"/>
                  </a:lnTo>
                  <a:lnTo>
                    <a:pt x="6417564" y="290830"/>
                  </a:lnTo>
                  <a:lnTo>
                    <a:pt x="6417564" y="58166"/>
                  </a:lnTo>
                  <a:lnTo>
                    <a:pt x="6412993" y="35522"/>
                  </a:lnTo>
                  <a:lnTo>
                    <a:pt x="6400530" y="17033"/>
                  </a:lnTo>
                  <a:lnTo>
                    <a:pt x="6382041" y="4570"/>
                  </a:lnTo>
                  <a:lnTo>
                    <a:pt x="6359397" y="0"/>
                  </a:lnTo>
                  <a:close/>
                </a:path>
              </a:pathLst>
            </a:custGeom>
            <a:solidFill>
              <a:srgbClr val="46B5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1561591" y="4274566"/>
            <a:ext cx="6153150" cy="8096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715" algn="ctr">
              <a:lnSpc>
                <a:spcPct val="100000"/>
              </a:lnSpc>
              <a:spcBef>
                <a:spcPts val="100"/>
              </a:spcBef>
            </a:pPr>
            <a:r>
              <a:rPr sz="1800" spc="110" dirty="0">
                <a:solidFill>
                  <a:srgbClr val="FFFFFF"/>
                </a:solidFill>
                <a:latin typeface="Century Gothic"/>
                <a:cs typeface="Century Gothic"/>
              </a:rPr>
              <a:t>Task</a:t>
            </a:r>
            <a:endParaRPr sz="1800">
              <a:latin typeface="Century Gothic"/>
              <a:cs typeface="Century Gothic"/>
            </a:endParaRPr>
          </a:p>
          <a:p>
            <a:pPr algn="ctr">
              <a:lnSpc>
                <a:spcPct val="100000"/>
              </a:lnSpc>
              <a:spcBef>
                <a:spcPts val="1850"/>
              </a:spcBef>
            </a:pPr>
            <a:r>
              <a:rPr sz="1800" spc="-20" dirty="0">
                <a:solidFill>
                  <a:srgbClr val="5F5F5F"/>
                </a:solidFill>
                <a:latin typeface="Tahoma"/>
                <a:cs typeface="Tahoma"/>
              </a:rPr>
              <a:t>Select</a:t>
            </a:r>
            <a:r>
              <a:rPr sz="1800" spc="-17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20" dirty="0">
                <a:solidFill>
                  <a:srgbClr val="5F5F5F"/>
                </a:solidFill>
                <a:latin typeface="Tahoma"/>
                <a:cs typeface="Tahoma"/>
              </a:rPr>
              <a:t>the</a:t>
            </a:r>
            <a:r>
              <a:rPr sz="1800" spc="-18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35" dirty="0">
                <a:solidFill>
                  <a:srgbClr val="5F5F5F"/>
                </a:solidFill>
                <a:latin typeface="Tahoma"/>
                <a:cs typeface="Tahoma"/>
              </a:rPr>
              <a:t>most</a:t>
            </a:r>
            <a:r>
              <a:rPr sz="1800" spc="-15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20" dirty="0">
                <a:solidFill>
                  <a:srgbClr val="5F5F5F"/>
                </a:solidFill>
                <a:latin typeface="Tahoma"/>
                <a:cs typeface="Tahoma"/>
              </a:rPr>
              <a:t>relevant</a:t>
            </a:r>
            <a:r>
              <a:rPr sz="1800" spc="-18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5F5F5F"/>
                </a:solidFill>
                <a:latin typeface="Tahoma"/>
                <a:cs typeface="Tahoma"/>
              </a:rPr>
              <a:t>KPIs</a:t>
            </a:r>
            <a:r>
              <a:rPr sz="1800" spc="-18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5F5F5F"/>
                </a:solidFill>
                <a:latin typeface="Tahoma"/>
                <a:cs typeface="Tahoma"/>
              </a:rPr>
              <a:t>for</a:t>
            </a:r>
            <a:r>
              <a:rPr sz="1800" spc="-18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20" dirty="0">
                <a:solidFill>
                  <a:srgbClr val="5F5F5F"/>
                </a:solidFill>
                <a:latin typeface="Tahoma"/>
                <a:cs typeface="Tahoma"/>
              </a:rPr>
              <a:t>the</a:t>
            </a:r>
            <a:r>
              <a:rPr sz="1800" spc="-16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10" dirty="0">
                <a:solidFill>
                  <a:srgbClr val="5F5F5F"/>
                </a:solidFill>
                <a:latin typeface="Tahoma"/>
                <a:cs typeface="Tahoma"/>
              </a:rPr>
              <a:t>clusters</a:t>
            </a:r>
            <a:r>
              <a:rPr sz="1800" spc="-16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30" dirty="0">
                <a:solidFill>
                  <a:srgbClr val="5F5F5F"/>
                </a:solidFill>
                <a:latin typeface="Tahoma"/>
                <a:cs typeface="Tahoma"/>
              </a:rPr>
              <a:t>already</a:t>
            </a:r>
            <a:r>
              <a:rPr sz="1800" spc="-18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10" dirty="0">
                <a:solidFill>
                  <a:srgbClr val="5F5F5F"/>
                </a:solidFill>
                <a:latin typeface="Tahoma"/>
                <a:cs typeface="Tahoma"/>
              </a:rPr>
              <a:t>identified.</a:t>
            </a:r>
            <a:endParaRPr sz="1800">
              <a:latin typeface="Tahoma"/>
              <a:cs typeface="Tahoma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347472" y="4553686"/>
            <a:ext cx="724535" cy="770255"/>
            <a:chOff x="347472" y="4553686"/>
            <a:chExt cx="724535" cy="770255"/>
          </a:xfrm>
        </p:grpSpPr>
        <p:pic>
          <p:nvPicPr>
            <p:cNvPr id="19" name="object 1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47472" y="4553686"/>
              <a:ext cx="723912" cy="722401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73380" y="4579620"/>
              <a:ext cx="649224" cy="641604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32816" y="4581131"/>
              <a:ext cx="550189" cy="742200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422148" y="4620768"/>
              <a:ext cx="524510" cy="524510"/>
            </a:xfrm>
            <a:custGeom>
              <a:avLst/>
              <a:gdLst/>
              <a:ahLst/>
              <a:cxnLst/>
              <a:rect l="l" t="t" r="r" b="b"/>
              <a:pathLst>
                <a:path w="524510" h="524510">
                  <a:moveTo>
                    <a:pt x="262128" y="0"/>
                  </a:moveTo>
                  <a:lnTo>
                    <a:pt x="215010" y="4222"/>
                  </a:lnTo>
                  <a:lnTo>
                    <a:pt x="170663" y="16398"/>
                  </a:lnTo>
                  <a:lnTo>
                    <a:pt x="129827" y="35785"/>
                  </a:lnTo>
                  <a:lnTo>
                    <a:pt x="93243" y="61645"/>
                  </a:lnTo>
                  <a:lnTo>
                    <a:pt x="61649" y="93237"/>
                  </a:lnTo>
                  <a:lnTo>
                    <a:pt x="35788" y="129822"/>
                  </a:lnTo>
                  <a:lnTo>
                    <a:pt x="16399" y="170658"/>
                  </a:lnTo>
                  <a:lnTo>
                    <a:pt x="4223" y="215007"/>
                  </a:lnTo>
                  <a:lnTo>
                    <a:pt x="0" y="262127"/>
                  </a:lnTo>
                  <a:lnTo>
                    <a:pt x="4223" y="309248"/>
                  </a:lnTo>
                  <a:lnTo>
                    <a:pt x="16399" y="353597"/>
                  </a:lnTo>
                  <a:lnTo>
                    <a:pt x="35788" y="394433"/>
                  </a:lnTo>
                  <a:lnTo>
                    <a:pt x="61649" y="431018"/>
                  </a:lnTo>
                  <a:lnTo>
                    <a:pt x="93243" y="462610"/>
                  </a:lnTo>
                  <a:lnTo>
                    <a:pt x="129827" y="488470"/>
                  </a:lnTo>
                  <a:lnTo>
                    <a:pt x="170663" y="507857"/>
                  </a:lnTo>
                  <a:lnTo>
                    <a:pt x="215010" y="520033"/>
                  </a:lnTo>
                  <a:lnTo>
                    <a:pt x="262128" y="524255"/>
                  </a:lnTo>
                  <a:lnTo>
                    <a:pt x="309245" y="520033"/>
                  </a:lnTo>
                  <a:lnTo>
                    <a:pt x="353592" y="507857"/>
                  </a:lnTo>
                  <a:lnTo>
                    <a:pt x="394428" y="488470"/>
                  </a:lnTo>
                  <a:lnTo>
                    <a:pt x="431012" y="462610"/>
                  </a:lnTo>
                  <a:lnTo>
                    <a:pt x="462606" y="431018"/>
                  </a:lnTo>
                  <a:lnTo>
                    <a:pt x="488467" y="394433"/>
                  </a:lnTo>
                  <a:lnTo>
                    <a:pt x="507856" y="353597"/>
                  </a:lnTo>
                  <a:lnTo>
                    <a:pt x="520032" y="309248"/>
                  </a:lnTo>
                  <a:lnTo>
                    <a:pt x="524255" y="262127"/>
                  </a:lnTo>
                  <a:lnTo>
                    <a:pt x="520032" y="215007"/>
                  </a:lnTo>
                  <a:lnTo>
                    <a:pt x="507856" y="170658"/>
                  </a:lnTo>
                  <a:lnTo>
                    <a:pt x="488467" y="129822"/>
                  </a:lnTo>
                  <a:lnTo>
                    <a:pt x="462606" y="93237"/>
                  </a:lnTo>
                  <a:lnTo>
                    <a:pt x="431012" y="61645"/>
                  </a:lnTo>
                  <a:lnTo>
                    <a:pt x="394428" y="35785"/>
                  </a:lnTo>
                  <a:lnTo>
                    <a:pt x="353592" y="16398"/>
                  </a:lnTo>
                  <a:lnTo>
                    <a:pt x="309245" y="4222"/>
                  </a:lnTo>
                  <a:lnTo>
                    <a:pt x="26212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629818" y="4673549"/>
            <a:ext cx="107314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0" dirty="0">
                <a:solidFill>
                  <a:srgbClr val="087150"/>
                </a:solidFill>
                <a:latin typeface="Century Gothic"/>
                <a:cs typeface="Century Gothic"/>
              </a:rPr>
              <a:t>!</a:t>
            </a:r>
            <a:endParaRPr sz="2400">
              <a:latin typeface="Century Gothic"/>
              <a:cs typeface="Century Gothic"/>
            </a:endParaRPr>
          </a:p>
        </p:txBody>
      </p:sp>
      <p:sp>
        <p:nvSpPr>
          <p:cNvPr id="24" name="object 2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6347" rIns="0" bIns="0" rtlCol="0">
            <a:spAutoFit/>
          </a:bodyPr>
          <a:lstStyle/>
          <a:p>
            <a:pPr marL="2392045">
              <a:lnSpc>
                <a:spcPts val="1250"/>
              </a:lnSpc>
            </a:pPr>
            <a:fld id="{81D60167-4931-47E6-BA6A-407CBD079E47}" type="slidenum">
              <a:rPr spc="-25" dirty="0"/>
              <a:t>254</a:t>
            </a:fld>
            <a:endParaRPr spc="-25" dirty="0"/>
          </a:p>
        </p:txBody>
      </p:sp>
      <p:sp>
        <p:nvSpPr>
          <p:cNvPr id="25" name="object 2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/>
              <a:t>©</a:t>
            </a:r>
            <a:r>
              <a:rPr spc="-15" dirty="0"/>
              <a:t> </a:t>
            </a:r>
            <a:r>
              <a:rPr dirty="0"/>
              <a:t>The</a:t>
            </a:r>
            <a:r>
              <a:rPr spc="-30" dirty="0"/>
              <a:t> </a:t>
            </a:r>
            <a:r>
              <a:rPr dirty="0"/>
              <a:t>KPI</a:t>
            </a:r>
            <a:r>
              <a:rPr spc="-5" dirty="0"/>
              <a:t> </a:t>
            </a:r>
            <a:r>
              <a:rPr dirty="0"/>
              <a:t>Institute</a:t>
            </a:r>
            <a:r>
              <a:rPr spc="-20" dirty="0"/>
              <a:t> 2023</a:t>
            </a:r>
          </a:p>
        </p:txBody>
      </p:sp>
    </p:spTree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58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40"/>
              </a:spcBef>
            </a:pPr>
            <a:r>
              <a:rPr spc="195" dirty="0">
                <a:solidFill>
                  <a:srgbClr val="087150"/>
                </a:solidFill>
              </a:rPr>
              <a:t>EXERCISE</a:t>
            </a:r>
          </a:p>
          <a:p>
            <a:pPr marL="16510">
              <a:lnSpc>
                <a:spcPct val="100000"/>
              </a:lnSpc>
              <a:spcBef>
                <a:spcPts val="254"/>
              </a:spcBef>
            </a:pPr>
            <a:r>
              <a:rPr sz="1800" spc="150" dirty="0"/>
              <a:t>DEVELOP</a:t>
            </a:r>
            <a:r>
              <a:rPr sz="1800" spc="-20" dirty="0"/>
              <a:t> </a:t>
            </a:r>
            <a:r>
              <a:rPr sz="1800" spc="254" dirty="0"/>
              <a:t>THE</a:t>
            </a:r>
            <a:r>
              <a:rPr sz="1800" dirty="0"/>
              <a:t> </a:t>
            </a:r>
            <a:r>
              <a:rPr sz="1800" spc="215" dirty="0"/>
              <a:t>HR</a:t>
            </a:r>
            <a:r>
              <a:rPr sz="1800" spc="-10" dirty="0"/>
              <a:t> </a:t>
            </a:r>
            <a:r>
              <a:rPr sz="1800" spc="114" dirty="0"/>
              <a:t>DASHBOARD</a:t>
            </a:r>
            <a:endParaRPr sz="1800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6347" rIns="0" bIns="0" rtlCol="0">
            <a:spAutoFit/>
          </a:bodyPr>
          <a:lstStyle/>
          <a:p>
            <a:pPr marL="2392045">
              <a:lnSpc>
                <a:spcPts val="1250"/>
              </a:lnSpc>
            </a:pPr>
            <a:fld id="{81D60167-4931-47E6-BA6A-407CBD079E47}" type="slidenum">
              <a:rPr spc="-25" dirty="0"/>
              <a:t>255</a:t>
            </a:fld>
            <a:endParaRPr spc="-25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/>
              <a:t>©</a:t>
            </a:r>
            <a:r>
              <a:rPr spc="-15" dirty="0"/>
              <a:t> </a:t>
            </a:r>
            <a:r>
              <a:rPr dirty="0"/>
              <a:t>The</a:t>
            </a:r>
            <a:r>
              <a:rPr spc="-30" dirty="0"/>
              <a:t> </a:t>
            </a:r>
            <a:r>
              <a:rPr dirty="0"/>
              <a:t>KPI</a:t>
            </a:r>
            <a:r>
              <a:rPr spc="-5" dirty="0"/>
              <a:t> </a:t>
            </a:r>
            <a:r>
              <a:rPr dirty="0"/>
              <a:t>Institute</a:t>
            </a:r>
            <a:r>
              <a:rPr spc="-20" dirty="0"/>
              <a:t> 2023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4526978" y="1341691"/>
          <a:ext cx="4243070" cy="500062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74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820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7329">
                <a:tc>
                  <a:txBody>
                    <a:bodyPr/>
                    <a:lstStyle/>
                    <a:p>
                      <a:pPr marR="26034" algn="ctr">
                        <a:lnSpc>
                          <a:spcPts val="1650"/>
                        </a:lnSpc>
                        <a:spcBef>
                          <a:spcPts val="40"/>
                        </a:spcBef>
                      </a:pPr>
                      <a:r>
                        <a:rPr sz="1400" spc="-2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No.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5080" marB="0">
                    <a:lnL w="9525">
                      <a:solidFill>
                        <a:srgbClr val="5F5F5F"/>
                      </a:solidFill>
                      <a:prstDash val="solid"/>
                    </a:lnL>
                    <a:lnR w="9525">
                      <a:solidFill>
                        <a:srgbClr val="5F5F5F"/>
                      </a:solidFill>
                      <a:prstDash val="solid"/>
                    </a:lnR>
                    <a:lnT w="9525">
                      <a:solidFill>
                        <a:srgbClr val="5F5F5F"/>
                      </a:solidFill>
                      <a:prstDash val="solid"/>
                    </a:lnT>
                    <a:lnB w="9525">
                      <a:solidFill>
                        <a:srgbClr val="5F5F5F"/>
                      </a:solidFill>
                      <a:prstDash val="solid"/>
                    </a:lnB>
                    <a:solidFill>
                      <a:srgbClr val="087150"/>
                    </a:solidFill>
                  </a:tcPr>
                </a:tc>
                <a:tc>
                  <a:txBody>
                    <a:bodyPr/>
                    <a:lstStyle/>
                    <a:p>
                      <a:pPr marL="1270">
                        <a:lnSpc>
                          <a:spcPts val="1650"/>
                        </a:lnSpc>
                        <a:spcBef>
                          <a:spcPts val="40"/>
                        </a:spcBef>
                      </a:pPr>
                      <a:r>
                        <a:rPr sz="1400" spc="-2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KPIs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5080" marB="0">
                    <a:lnL w="9525">
                      <a:solidFill>
                        <a:srgbClr val="5F5F5F"/>
                      </a:solidFill>
                      <a:prstDash val="solid"/>
                    </a:lnL>
                    <a:lnR w="9525">
                      <a:solidFill>
                        <a:srgbClr val="5F5F5F"/>
                      </a:solidFill>
                      <a:prstDash val="solid"/>
                    </a:lnR>
                    <a:lnT w="9525">
                      <a:solidFill>
                        <a:srgbClr val="5F5F5F"/>
                      </a:solidFill>
                      <a:prstDash val="solid"/>
                    </a:lnT>
                    <a:lnB w="9525">
                      <a:solidFill>
                        <a:srgbClr val="5F5F5F"/>
                      </a:solidFill>
                      <a:prstDash val="solid"/>
                    </a:lnB>
                    <a:solidFill>
                      <a:srgbClr val="0871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7329">
                <a:tc>
                  <a:txBody>
                    <a:bodyPr/>
                    <a:lstStyle/>
                    <a:p>
                      <a:pPr algn="ctr">
                        <a:lnSpc>
                          <a:spcPts val="1595"/>
                        </a:lnSpc>
                        <a:spcBef>
                          <a:spcPts val="95"/>
                        </a:spcBef>
                      </a:pPr>
                      <a:r>
                        <a:rPr sz="1400" spc="-5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1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12065" marB="0">
                    <a:lnL w="9525">
                      <a:solidFill>
                        <a:srgbClr val="5F5F5F"/>
                      </a:solidFill>
                      <a:prstDash val="solid"/>
                    </a:lnL>
                    <a:lnR w="9525">
                      <a:solidFill>
                        <a:srgbClr val="5F5F5F"/>
                      </a:solidFill>
                      <a:prstDash val="solid"/>
                    </a:lnR>
                    <a:lnT w="9525">
                      <a:solidFill>
                        <a:srgbClr val="5F5F5F"/>
                      </a:solidFill>
                      <a:prstDash val="solid"/>
                    </a:lnT>
                    <a:lnB w="9525">
                      <a:solidFill>
                        <a:srgbClr val="5F5F5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>
                        <a:lnSpc>
                          <a:spcPts val="1595"/>
                        </a:lnSpc>
                        <a:spcBef>
                          <a:spcPts val="95"/>
                        </a:spcBef>
                      </a:pPr>
                      <a:r>
                        <a:rPr sz="1400" spc="-2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#</a:t>
                      </a:r>
                      <a:r>
                        <a:rPr sz="1400" spc="-13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Applicant</a:t>
                      </a:r>
                      <a:r>
                        <a:rPr sz="1400" spc="-15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-2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ratio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12065" marB="0">
                    <a:lnL w="9525">
                      <a:solidFill>
                        <a:srgbClr val="5F5F5F"/>
                      </a:solidFill>
                      <a:prstDash val="solid"/>
                    </a:lnL>
                    <a:lnR w="9525">
                      <a:solidFill>
                        <a:srgbClr val="5F5F5F"/>
                      </a:solidFill>
                      <a:prstDash val="solid"/>
                    </a:lnR>
                    <a:lnT w="9525">
                      <a:solidFill>
                        <a:srgbClr val="5F5F5F"/>
                      </a:solidFill>
                      <a:prstDash val="solid"/>
                    </a:lnT>
                    <a:lnB w="9525">
                      <a:solidFill>
                        <a:srgbClr val="5F5F5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7329">
                <a:tc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  <a:spcBef>
                          <a:spcPts val="95"/>
                        </a:spcBef>
                      </a:pPr>
                      <a:r>
                        <a:rPr sz="1400" spc="-5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2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12065" marB="0">
                    <a:lnL w="9525">
                      <a:solidFill>
                        <a:srgbClr val="5F5F5F"/>
                      </a:solidFill>
                      <a:prstDash val="solid"/>
                    </a:lnL>
                    <a:lnR w="9525">
                      <a:solidFill>
                        <a:srgbClr val="5F5F5F"/>
                      </a:solidFill>
                      <a:prstDash val="solid"/>
                    </a:lnR>
                    <a:lnT w="9525">
                      <a:solidFill>
                        <a:srgbClr val="5F5F5F"/>
                      </a:solidFill>
                      <a:prstDash val="solid"/>
                    </a:lnT>
                    <a:lnB w="9525">
                      <a:solidFill>
                        <a:srgbClr val="5F5F5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>
                        <a:lnSpc>
                          <a:spcPts val="1600"/>
                        </a:lnSpc>
                        <a:spcBef>
                          <a:spcPts val="95"/>
                        </a:spcBef>
                      </a:pPr>
                      <a:r>
                        <a:rPr sz="140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$</a:t>
                      </a:r>
                      <a:r>
                        <a:rPr sz="1400" spc="-114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-2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Average</a:t>
                      </a:r>
                      <a:r>
                        <a:rPr sz="1400" spc="-14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hourly</a:t>
                      </a:r>
                      <a:r>
                        <a:rPr sz="1400" spc="-8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-2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compensation</a:t>
                      </a:r>
                      <a:r>
                        <a:rPr sz="1400" spc="-12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-2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rate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12065" marB="0">
                    <a:lnL w="9525">
                      <a:solidFill>
                        <a:srgbClr val="5F5F5F"/>
                      </a:solidFill>
                      <a:prstDash val="solid"/>
                    </a:lnL>
                    <a:lnR w="9525">
                      <a:solidFill>
                        <a:srgbClr val="5F5F5F"/>
                      </a:solidFill>
                      <a:prstDash val="solid"/>
                    </a:lnR>
                    <a:lnT w="9525">
                      <a:solidFill>
                        <a:srgbClr val="5F5F5F"/>
                      </a:solidFill>
                      <a:prstDash val="solid"/>
                    </a:lnT>
                    <a:lnB w="9525">
                      <a:solidFill>
                        <a:srgbClr val="5F5F5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7329">
                <a:tc>
                  <a:txBody>
                    <a:bodyPr/>
                    <a:lstStyle/>
                    <a:p>
                      <a:pPr algn="ctr">
                        <a:lnSpc>
                          <a:spcPts val="1595"/>
                        </a:lnSpc>
                        <a:spcBef>
                          <a:spcPts val="95"/>
                        </a:spcBef>
                      </a:pPr>
                      <a:r>
                        <a:rPr sz="1400" spc="-5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3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12065" marB="0">
                    <a:lnL w="9525">
                      <a:solidFill>
                        <a:srgbClr val="5F5F5F"/>
                      </a:solidFill>
                      <a:prstDash val="solid"/>
                    </a:lnL>
                    <a:lnR w="9525">
                      <a:solidFill>
                        <a:srgbClr val="5F5F5F"/>
                      </a:solidFill>
                      <a:prstDash val="solid"/>
                    </a:lnR>
                    <a:lnT w="9525">
                      <a:solidFill>
                        <a:srgbClr val="5F5F5F"/>
                      </a:solidFill>
                      <a:prstDash val="solid"/>
                    </a:lnT>
                    <a:lnB w="9525">
                      <a:solidFill>
                        <a:srgbClr val="5F5F5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>
                        <a:lnSpc>
                          <a:spcPts val="1595"/>
                        </a:lnSpc>
                        <a:spcBef>
                          <a:spcPts val="95"/>
                        </a:spcBef>
                      </a:pPr>
                      <a:r>
                        <a:rPr sz="1400" spc="-2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#</a:t>
                      </a:r>
                      <a:r>
                        <a:rPr sz="1400" spc="-12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Compensation</a:t>
                      </a:r>
                      <a:r>
                        <a:rPr sz="1400" spc="-12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-2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satisfaction</a:t>
                      </a:r>
                      <a:r>
                        <a:rPr sz="1400" spc="-14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index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12065" marB="0">
                    <a:lnL w="9525">
                      <a:solidFill>
                        <a:srgbClr val="5F5F5F"/>
                      </a:solidFill>
                      <a:prstDash val="solid"/>
                    </a:lnL>
                    <a:lnR w="9525">
                      <a:solidFill>
                        <a:srgbClr val="5F5F5F"/>
                      </a:solidFill>
                      <a:prstDash val="solid"/>
                    </a:lnR>
                    <a:lnT w="9525">
                      <a:solidFill>
                        <a:srgbClr val="5F5F5F"/>
                      </a:solidFill>
                      <a:prstDash val="solid"/>
                    </a:lnT>
                    <a:lnB w="9525">
                      <a:solidFill>
                        <a:srgbClr val="5F5F5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7329">
                <a:tc>
                  <a:txBody>
                    <a:bodyPr/>
                    <a:lstStyle/>
                    <a:p>
                      <a:pPr algn="ctr">
                        <a:lnSpc>
                          <a:spcPts val="1595"/>
                        </a:lnSpc>
                        <a:spcBef>
                          <a:spcPts val="95"/>
                        </a:spcBef>
                      </a:pPr>
                      <a:r>
                        <a:rPr sz="1400" spc="-5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4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12065" marB="0">
                    <a:lnL w="9525">
                      <a:solidFill>
                        <a:srgbClr val="5F5F5F"/>
                      </a:solidFill>
                      <a:prstDash val="solid"/>
                    </a:lnL>
                    <a:lnR w="9525">
                      <a:solidFill>
                        <a:srgbClr val="5F5F5F"/>
                      </a:solidFill>
                      <a:prstDash val="solid"/>
                    </a:lnR>
                    <a:lnT w="9525">
                      <a:solidFill>
                        <a:srgbClr val="5F5F5F"/>
                      </a:solidFill>
                      <a:prstDash val="solid"/>
                    </a:lnT>
                    <a:lnB w="9525">
                      <a:solidFill>
                        <a:srgbClr val="5F5F5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>
                        <a:lnSpc>
                          <a:spcPts val="1595"/>
                        </a:lnSpc>
                        <a:spcBef>
                          <a:spcPts val="95"/>
                        </a:spcBef>
                      </a:pPr>
                      <a:r>
                        <a:rPr sz="1400" spc="-2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#</a:t>
                      </a:r>
                      <a:r>
                        <a:rPr sz="1400" spc="-13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Entry</a:t>
                      </a:r>
                      <a:r>
                        <a:rPr sz="1400" spc="-13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-2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level</a:t>
                      </a:r>
                      <a:r>
                        <a:rPr sz="1400" spc="-13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-5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wage</a:t>
                      </a:r>
                      <a:r>
                        <a:rPr sz="1400" spc="-13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to</a:t>
                      </a:r>
                      <a:r>
                        <a:rPr sz="1400" spc="-12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-2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local</a:t>
                      </a:r>
                      <a:r>
                        <a:rPr sz="1400" spc="-12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-3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minimum</a:t>
                      </a:r>
                      <a:r>
                        <a:rPr sz="1400" spc="-114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-2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wage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12065" marB="0">
                    <a:lnL w="9525">
                      <a:solidFill>
                        <a:srgbClr val="5F5F5F"/>
                      </a:solidFill>
                      <a:prstDash val="solid"/>
                    </a:lnL>
                    <a:lnR w="9525">
                      <a:solidFill>
                        <a:srgbClr val="5F5F5F"/>
                      </a:solidFill>
                      <a:prstDash val="solid"/>
                    </a:lnR>
                    <a:lnT w="9525">
                      <a:solidFill>
                        <a:srgbClr val="5F5F5F"/>
                      </a:solidFill>
                      <a:prstDash val="solid"/>
                    </a:lnT>
                    <a:lnB w="9525">
                      <a:solidFill>
                        <a:srgbClr val="5F5F5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7329">
                <a:tc>
                  <a:txBody>
                    <a:bodyPr/>
                    <a:lstStyle/>
                    <a:p>
                      <a:pPr algn="ctr">
                        <a:lnSpc>
                          <a:spcPts val="1595"/>
                        </a:lnSpc>
                        <a:spcBef>
                          <a:spcPts val="95"/>
                        </a:spcBef>
                      </a:pPr>
                      <a:r>
                        <a:rPr sz="1400" spc="-5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5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12065" marB="0">
                    <a:lnL w="9525">
                      <a:solidFill>
                        <a:srgbClr val="5F5F5F"/>
                      </a:solidFill>
                      <a:prstDash val="solid"/>
                    </a:lnL>
                    <a:lnR w="9525">
                      <a:solidFill>
                        <a:srgbClr val="5F5F5F"/>
                      </a:solidFill>
                      <a:prstDash val="solid"/>
                    </a:lnR>
                    <a:lnT w="9525">
                      <a:solidFill>
                        <a:srgbClr val="5F5F5F"/>
                      </a:solidFill>
                      <a:prstDash val="solid"/>
                    </a:lnT>
                    <a:lnB w="9525">
                      <a:solidFill>
                        <a:srgbClr val="5F5F5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>
                        <a:lnSpc>
                          <a:spcPts val="1595"/>
                        </a:lnSpc>
                        <a:spcBef>
                          <a:spcPts val="95"/>
                        </a:spcBef>
                      </a:pPr>
                      <a:r>
                        <a:rPr sz="1400" spc="-2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#</a:t>
                      </a:r>
                      <a:r>
                        <a:rPr sz="1400" spc="-14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-1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Employee</a:t>
                      </a:r>
                      <a:r>
                        <a:rPr sz="1400" spc="-15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-4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engagement</a:t>
                      </a:r>
                      <a:r>
                        <a:rPr sz="1400" spc="-14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index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12065" marB="0">
                    <a:lnL w="9525">
                      <a:solidFill>
                        <a:srgbClr val="5F5F5F"/>
                      </a:solidFill>
                      <a:prstDash val="solid"/>
                    </a:lnL>
                    <a:lnR w="9525">
                      <a:solidFill>
                        <a:srgbClr val="5F5F5F"/>
                      </a:solidFill>
                      <a:prstDash val="solid"/>
                    </a:lnR>
                    <a:lnT w="9525">
                      <a:solidFill>
                        <a:srgbClr val="5F5F5F"/>
                      </a:solidFill>
                      <a:prstDash val="solid"/>
                    </a:lnT>
                    <a:lnB w="9525">
                      <a:solidFill>
                        <a:srgbClr val="5F5F5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7329">
                <a:tc>
                  <a:txBody>
                    <a:bodyPr/>
                    <a:lstStyle/>
                    <a:p>
                      <a:pPr algn="ctr">
                        <a:lnSpc>
                          <a:spcPts val="1595"/>
                        </a:lnSpc>
                        <a:spcBef>
                          <a:spcPts val="95"/>
                        </a:spcBef>
                      </a:pPr>
                      <a:r>
                        <a:rPr sz="1400" spc="-5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6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12065" marB="0">
                    <a:lnL w="9525">
                      <a:solidFill>
                        <a:srgbClr val="5F5F5F"/>
                      </a:solidFill>
                      <a:prstDash val="solid"/>
                    </a:lnL>
                    <a:lnR w="9525">
                      <a:solidFill>
                        <a:srgbClr val="5F5F5F"/>
                      </a:solidFill>
                      <a:prstDash val="solid"/>
                    </a:lnR>
                    <a:lnT w="9525">
                      <a:solidFill>
                        <a:srgbClr val="5F5F5F"/>
                      </a:solidFill>
                      <a:prstDash val="solid"/>
                    </a:lnT>
                    <a:lnB w="9525">
                      <a:solidFill>
                        <a:srgbClr val="5F5F5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>
                        <a:lnSpc>
                          <a:spcPts val="1595"/>
                        </a:lnSpc>
                        <a:spcBef>
                          <a:spcPts val="95"/>
                        </a:spcBef>
                      </a:pPr>
                      <a:r>
                        <a:rPr sz="1400" spc="-2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#</a:t>
                      </a:r>
                      <a:r>
                        <a:rPr sz="1400" spc="-16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-1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Employee</a:t>
                      </a:r>
                      <a:r>
                        <a:rPr sz="1400" spc="-18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tenure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12065" marB="0">
                    <a:lnL w="9525">
                      <a:solidFill>
                        <a:srgbClr val="5F5F5F"/>
                      </a:solidFill>
                      <a:prstDash val="solid"/>
                    </a:lnL>
                    <a:lnR w="9525">
                      <a:solidFill>
                        <a:srgbClr val="5F5F5F"/>
                      </a:solidFill>
                      <a:prstDash val="solid"/>
                    </a:lnR>
                    <a:lnT w="9525">
                      <a:solidFill>
                        <a:srgbClr val="5F5F5F"/>
                      </a:solidFill>
                      <a:prstDash val="solid"/>
                    </a:lnT>
                    <a:lnB w="9525">
                      <a:solidFill>
                        <a:srgbClr val="5F5F5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7329">
                <a:tc>
                  <a:txBody>
                    <a:bodyPr/>
                    <a:lstStyle/>
                    <a:p>
                      <a:pPr algn="ctr">
                        <a:lnSpc>
                          <a:spcPts val="1595"/>
                        </a:lnSpc>
                        <a:spcBef>
                          <a:spcPts val="95"/>
                        </a:spcBef>
                      </a:pPr>
                      <a:r>
                        <a:rPr sz="1400" spc="-5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7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12065" marB="0">
                    <a:lnL w="9525">
                      <a:solidFill>
                        <a:srgbClr val="5F5F5F"/>
                      </a:solidFill>
                      <a:prstDash val="solid"/>
                    </a:lnL>
                    <a:lnR w="9525">
                      <a:solidFill>
                        <a:srgbClr val="5F5F5F"/>
                      </a:solidFill>
                      <a:prstDash val="solid"/>
                    </a:lnR>
                    <a:lnT w="9525">
                      <a:solidFill>
                        <a:srgbClr val="5F5F5F"/>
                      </a:solidFill>
                      <a:prstDash val="solid"/>
                    </a:lnT>
                    <a:lnB w="9525">
                      <a:solidFill>
                        <a:srgbClr val="5F5F5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>
                        <a:lnSpc>
                          <a:spcPts val="1595"/>
                        </a:lnSpc>
                        <a:spcBef>
                          <a:spcPts val="95"/>
                        </a:spcBef>
                      </a:pPr>
                      <a:r>
                        <a:rPr sz="1400" spc="-29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%</a:t>
                      </a:r>
                      <a:r>
                        <a:rPr sz="1400" spc="-13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-2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Employees</a:t>
                      </a:r>
                      <a:r>
                        <a:rPr sz="1400" spc="-13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-2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satisfied</a:t>
                      </a:r>
                      <a:r>
                        <a:rPr sz="1400" spc="-14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with</a:t>
                      </a:r>
                      <a:r>
                        <a:rPr sz="1400" spc="-12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compensation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12065" marB="0">
                    <a:lnL w="9525">
                      <a:solidFill>
                        <a:srgbClr val="5F5F5F"/>
                      </a:solidFill>
                      <a:prstDash val="solid"/>
                    </a:lnL>
                    <a:lnR w="9525">
                      <a:solidFill>
                        <a:srgbClr val="5F5F5F"/>
                      </a:solidFill>
                      <a:prstDash val="solid"/>
                    </a:lnR>
                    <a:lnT w="9525">
                      <a:solidFill>
                        <a:srgbClr val="5F5F5F"/>
                      </a:solidFill>
                      <a:prstDash val="solid"/>
                    </a:lnT>
                    <a:lnB w="9525">
                      <a:solidFill>
                        <a:srgbClr val="5F5F5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5402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35"/>
                        </a:spcBef>
                      </a:pPr>
                      <a:r>
                        <a:rPr sz="1400" spc="-5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8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118745" marB="0">
                    <a:lnL w="9525">
                      <a:solidFill>
                        <a:srgbClr val="5F5F5F"/>
                      </a:solidFill>
                      <a:prstDash val="solid"/>
                    </a:lnL>
                    <a:lnR w="9525">
                      <a:solidFill>
                        <a:srgbClr val="5F5F5F"/>
                      </a:solidFill>
                      <a:prstDash val="solid"/>
                    </a:lnR>
                    <a:lnT w="9525">
                      <a:solidFill>
                        <a:srgbClr val="5F5F5F"/>
                      </a:solidFill>
                      <a:prstDash val="solid"/>
                    </a:lnT>
                    <a:lnB w="9525">
                      <a:solidFill>
                        <a:srgbClr val="5F5F5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marR="416559">
                        <a:lnSpc>
                          <a:spcPct val="100000"/>
                        </a:lnSpc>
                        <a:spcBef>
                          <a:spcPts val="114"/>
                        </a:spcBef>
                      </a:pPr>
                      <a:r>
                        <a:rPr sz="1400" spc="-29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%</a:t>
                      </a:r>
                      <a:r>
                        <a:rPr sz="1400" spc="-14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-2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Employees</a:t>
                      </a:r>
                      <a:r>
                        <a:rPr sz="1400" spc="-14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that</a:t>
                      </a:r>
                      <a:r>
                        <a:rPr sz="1400" spc="-14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-3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leave</a:t>
                      </a:r>
                      <a:r>
                        <a:rPr sz="1400" spc="-15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the</a:t>
                      </a:r>
                      <a:r>
                        <a:rPr sz="1400" spc="-13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-2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organization</a:t>
                      </a:r>
                      <a:r>
                        <a:rPr sz="1400" spc="-12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in</a:t>
                      </a:r>
                      <a:r>
                        <a:rPr sz="1400" spc="-114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-5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6 </a:t>
                      </a:r>
                      <a:r>
                        <a:rPr sz="1400" spc="-2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month</a:t>
                      </a:r>
                      <a:r>
                        <a:rPr sz="1400" spc="-13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after</a:t>
                      </a:r>
                      <a:r>
                        <a:rPr sz="1400" spc="-17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-2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hire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14604" marB="0">
                    <a:lnL w="9525">
                      <a:solidFill>
                        <a:srgbClr val="5F5F5F"/>
                      </a:solidFill>
                      <a:prstDash val="solid"/>
                    </a:lnL>
                    <a:lnR w="9525">
                      <a:solidFill>
                        <a:srgbClr val="5F5F5F"/>
                      </a:solidFill>
                      <a:prstDash val="solid"/>
                    </a:lnR>
                    <a:lnT w="9525">
                      <a:solidFill>
                        <a:srgbClr val="5F5F5F"/>
                      </a:solidFill>
                      <a:prstDash val="solid"/>
                    </a:lnT>
                    <a:lnB w="9525">
                      <a:solidFill>
                        <a:srgbClr val="5F5F5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27329">
                <a:tc>
                  <a:txBody>
                    <a:bodyPr/>
                    <a:lstStyle/>
                    <a:p>
                      <a:pPr algn="ctr">
                        <a:lnSpc>
                          <a:spcPts val="1595"/>
                        </a:lnSpc>
                        <a:spcBef>
                          <a:spcPts val="95"/>
                        </a:spcBef>
                      </a:pPr>
                      <a:r>
                        <a:rPr sz="1400" spc="-5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9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12065" marB="0">
                    <a:lnL w="9525">
                      <a:solidFill>
                        <a:srgbClr val="5F5F5F"/>
                      </a:solidFill>
                      <a:prstDash val="solid"/>
                    </a:lnL>
                    <a:lnR w="9525">
                      <a:solidFill>
                        <a:srgbClr val="5F5F5F"/>
                      </a:solidFill>
                      <a:prstDash val="solid"/>
                    </a:lnR>
                    <a:lnT w="9525">
                      <a:solidFill>
                        <a:srgbClr val="5F5F5F"/>
                      </a:solidFill>
                      <a:prstDash val="solid"/>
                    </a:lnT>
                    <a:lnB w="9525">
                      <a:solidFill>
                        <a:srgbClr val="5F5F5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>
                        <a:lnSpc>
                          <a:spcPts val="1595"/>
                        </a:lnSpc>
                        <a:spcBef>
                          <a:spcPts val="95"/>
                        </a:spcBef>
                      </a:pPr>
                      <a:r>
                        <a:rPr sz="1400" spc="-2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#</a:t>
                      </a:r>
                      <a:r>
                        <a:rPr sz="1400" spc="-114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-2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Employment</a:t>
                      </a:r>
                      <a:r>
                        <a:rPr sz="1400" spc="-12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-2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brand</a:t>
                      </a:r>
                      <a:r>
                        <a:rPr sz="1400" spc="-13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strength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12065" marB="0">
                    <a:lnL w="9525">
                      <a:solidFill>
                        <a:srgbClr val="5F5F5F"/>
                      </a:solidFill>
                      <a:prstDash val="solid"/>
                    </a:lnL>
                    <a:lnR w="9525">
                      <a:solidFill>
                        <a:srgbClr val="5F5F5F"/>
                      </a:solidFill>
                      <a:prstDash val="solid"/>
                    </a:lnR>
                    <a:lnT w="9525">
                      <a:solidFill>
                        <a:srgbClr val="5F5F5F"/>
                      </a:solidFill>
                      <a:prstDash val="solid"/>
                    </a:lnT>
                    <a:lnB w="9525">
                      <a:solidFill>
                        <a:srgbClr val="5F5F5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27329">
                <a:tc>
                  <a:txBody>
                    <a:bodyPr/>
                    <a:lstStyle/>
                    <a:p>
                      <a:pPr algn="ctr">
                        <a:lnSpc>
                          <a:spcPts val="1595"/>
                        </a:lnSpc>
                        <a:spcBef>
                          <a:spcPts val="95"/>
                        </a:spcBef>
                      </a:pPr>
                      <a:r>
                        <a:rPr sz="1400" spc="-2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10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12065" marB="0">
                    <a:lnL w="9525">
                      <a:solidFill>
                        <a:srgbClr val="5F5F5F"/>
                      </a:solidFill>
                      <a:prstDash val="solid"/>
                    </a:lnL>
                    <a:lnR w="9525">
                      <a:solidFill>
                        <a:srgbClr val="5F5F5F"/>
                      </a:solidFill>
                      <a:prstDash val="solid"/>
                    </a:lnR>
                    <a:lnT w="9525">
                      <a:solidFill>
                        <a:srgbClr val="5F5F5F"/>
                      </a:solidFill>
                      <a:prstDash val="solid"/>
                    </a:lnT>
                    <a:lnB w="9525">
                      <a:solidFill>
                        <a:srgbClr val="5F5F5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>
                        <a:lnSpc>
                          <a:spcPts val="1595"/>
                        </a:lnSpc>
                        <a:spcBef>
                          <a:spcPts val="95"/>
                        </a:spcBef>
                      </a:pPr>
                      <a:r>
                        <a:rPr sz="1400" spc="-2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#</a:t>
                      </a:r>
                      <a:r>
                        <a:rPr sz="1400" spc="-114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-2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Employment</a:t>
                      </a:r>
                      <a:r>
                        <a:rPr sz="1400" spc="-13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offer</a:t>
                      </a:r>
                      <a:r>
                        <a:rPr sz="1400" spc="-14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-2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acceptance</a:t>
                      </a:r>
                      <a:r>
                        <a:rPr sz="1400" spc="-14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-2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rate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12065" marB="0">
                    <a:lnL w="9525">
                      <a:solidFill>
                        <a:srgbClr val="5F5F5F"/>
                      </a:solidFill>
                      <a:prstDash val="solid"/>
                    </a:lnL>
                    <a:lnR w="9525">
                      <a:solidFill>
                        <a:srgbClr val="5F5F5F"/>
                      </a:solidFill>
                      <a:prstDash val="solid"/>
                    </a:lnR>
                    <a:lnT w="9525">
                      <a:solidFill>
                        <a:srgbClr val="5F5F5F"/>
                      </a:solidFill>
                      <a:prstDash val="solid"/>
                    </a:lnT>
                    <a:lnB w="9525">
                      <a:solidFill>
                        <a:srgbClr val="5F5F5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27329">
                <a:tc>
                  <a:txBody>
                    <a:bodyPr/>
                    <a:lstStyle/>
                    <a:p>
                      <a:pPr algn="ctr">
                        <a:lnSpc>
                          <a:spcPts val="1590"/>
                        </a:lnSpc>
                        <a:spcBef>
                          <a:spcPts val="95"/>
                        </a:spcBef>
                      </a:pPr>
                      <a:r>
                        <a:rPr sz="1400" spc="-2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11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12065" marB="0">
                    <a:lnL w="9525">
                      <a:solidFill>
                        <a:srgbClr val="5F5F5F"/>
                      </a:solidFill>
                      <a:prstDash val="solid"/>
                    </a:lnL>
                    <a:lnR w="9525">
                      <a:solidFill>
                        <a:srgbClr val="5F5F5F"/>
                      </a:solidFill>
                      <a:prstDash val="solid"/>
                    </a:lnR>
                    <a:lnT w="9525">
                      <a:solidFill>
                        <a:srgbClr val="5F5F5F"/>
                      </a:solidFill>
                      <a:prstDash val="solid"/>
                    </a:lnT>
                    <a:lnB w="9525">
                      <a:solidFill>
                        <a:srgbClr val="5F5F5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>
                        <a:lnSpc>
                          <a:spcPts val="1590"/>
                        </a:lnSpc>
                        <a:spcBef>
                          <a:spcPts val="95"/>
                        </a:spcBef>
                      </a:pPr>
                      <a:r>
                        <a:rPr sz="1400" spc="-29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%</a:t>
                      </a:r>
                      <a:r>
                        <a:rPr sz="1400" spc="-15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-2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Internal</a:t>
                      </a:r>
                      <a:r>
                        <a:rPr sz="1400" spc="-15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promotion</a:t>
                      </a:r>
                      <a:r>
                        <a:rPr sz="1400" spc="-14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-2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rate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12065" marB="0">
                    <a:lnL w="9525">
                      <a:solidFill>
                        <a:srgbClr val="5F5F5F"/>
                      </a:solidFill>
                      <a:prstDash val="solid"/>
                    </a:lnL>
                    <a:lnR w="9525">
                      <a:solidFill>
                        <a:srgbClr val="5F5F5F"/>
                      </a:solidFill>
                      <a:prstDash val="solid"/>
                    </a:lnR>
                    <a:lnT w="9525">
                      <a:solidFill>
                        <a:srgbClr val="5F5F5F"/>
                      </a:solidFill>
                      <a:prstDash val="solid"/>
                    </a:lnT>
                    <a:lnB w="9525">
                      <a:solidFill>
                        <a:srgbClr val="5F5F5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27329">
                <a:tc>
                  <a:txBody>
                    <a:bodyPr/>
                    <a:lstStyle/>
                    <a:p>
                      <a:pPr algn="ctr">
                        <a:lnSpc>
                          <a:spcPts val="1590"/>
                        </a:lnSpc>
                        <a:spcBef>
                          <a:spcPts val="100"/>
                        </a:spcBef>
                      </a:pPr>
                      <a:r>
                        <a:rPr sz="1400" spc="-2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12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12700" marB="0">
                    <a:lnL w="9525">
                      <a:solidFill>
                        <a:srgbClr val="5F5F5F"/>
                      </a:solidFill>
                      <a:prstDash val="solid"/>
                    </a:lnL>
                    <a:lnR w="9525">
                      <a:solidFill>
                        <a:srgbClr val="5F5F5F"/>
                      </a:solidFill>
                      <a:prstDash val="solid"/>
                    </a:lnR>
                    <a:lnT w="9525">
                      <a:solidFill>
                        <a:srgbClr val="5F5F5F"/>
                      </a:solidFill>
                      <a:prstDash val="solid"/>
                    </a:lnT>
                    <a:lnB w="9525">
                      <a:solidFill>
                        <a:srgbClr val="5F5F5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>
                        <a:lnSpc>
                          <a:spcPts val="1590"/>
                        </a:lnSpc>
                        <a:spcBef>
                          <a:spcPts val="100"/>
                        </a:spcBef>
                      </a:pPr>
                      <a:r>
                        <a:rPr sz="1400" spc="-29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%</a:t>
                      </a:r>
                      <a:r>
                        <a:rPr sz="1400" spc="-13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-2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Involuntary</a:t>
                      </a:r>
                      <a:r>
                        <a:rPr sz="1400" spc="-1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termination</a:t>
                      </a:r>
                      <a:r>
                        <a:rPr sz="1400" spc="-12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-2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rate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12700" marB="0">
                    <a:lnL w="9525">
                      <a:solidFill>
                        <a:srgbClr val="5F5F5F"/>
                      </a:solidFill>
                      <a:prstDash val="solid"/>
                    </a:lnL>
                    <a:lnR w="9525">
                      <a:solidFill>
                        <a:srgbClr val="5F5F5F"/>
                      </a:solidFill>
                      <a:prstDash val="solid"/>
                    </a:lnR>
                    <a:lnT w="9525">
                      <a:solidFill>
                        <a:srgbClr val="5F5F5F"/>
                      </a:solidFill>
                      <a:prstDash val="solid"/>
                    </a:lnT>
                    <a:lnB w="9525">
                      <a:solidFill>
                        <a:srgbClr val="5F5F5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27329">
                <a:tc>
                  <a:txBody>
                    <a:bodyPr/>
                    <a:lstStyle/>
                    <a:p>
                      <a:pPr algn="ctr">
                        <a:lnSpc>
                          <a:spcPts val="1595"/>
                        </a:lnSpc>
                        <a:spcBef>
                          <a:spcPts val="95"/>
                        </a:spcBef>
                      </a:pPr>
                      <a:r>
                        <a:rPr sz="1400" spc="-2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13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12065" marB="0">
                    <a:lnL w="9525">
                      <a:solidFill>
                        <a:srgbClr val="5F5F5F"/>
                      </a:solidFill>
                      <a:prstDash val="solid"/>
                    </a:lnL>
                    <a:lnR w="9525">
                      <a:solidFill>
                        <a:srgbClr val="5F5F5F"/>
                      </a:solidFill>
                      <a:prstDash val="solid"/>
                    </a:lnR>
                    <a:lnT w="9525">
                      <a:solidFill>
                        <a:srgbClr val="5F5F5F"/>
                      </a:solidFill>
                      <a:prstDash val="solid"/>
                    </a:lnT>
                    <a:lnB w="9525">
                      <a:solidFill>
                        <a:srgbClr val="5F5F5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>
                        <a:lnSpc>
                          <a:spcPts val="1595"/>
                        </a:lnSpc>
                        <a:spcBef>
                          <a:spcPts val="95"/>
                        </a:spcBef>
                      </a:pPr>
                      <a:r>
                        <a:rPr sz="1400" spc="-29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%</a:t>
                      </a:r>
                      <a:r>
                        <a:rPr sz="1400" spc="-13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Performance</a:t>
                      </a:r>
                      <a:r>
                        <a:rPr sz="1400" spc="-15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-3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appraisals</a:t>
                      </a:r>
                      <a:r>
                        <a:rPr sz="1400" spc="-17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-2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completed</a:t>
                      </a:r>
                      <a:r>
                        <a:rPr sz="1400" spc="-14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-2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on</a:t>
                      </a:r>
                      <a:r>
                        <a:rPr sz="1400" spc="-1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-2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time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12065" marB="0">
                    <a:lnL w="9525">
                      <a:solidFill>
                        <a:srgbClr val="5F5F5F"/>
                      </a:solidFill>
                      <a:prstDash val="solid"/>
                    </a:lnL>
                    <a:lnR w="9525">
                      <a:solidFill>
                        <a:srgbClr val="5F5F5F"/>
                      </a:solidFill>
                      <a:prstDash val="solid"/>
                    </a:lnR>
                    <a:lnT w="9525">
                      <a:solidFill>
                        <a:srgbClr val="5F5F5F"/>
                      </a:solidFill>
                      <a:prstDash val="solid"/>
                    </a:lnT>
                    <a:lnB w="9525">
                      <a:solidFill>
                        <a:srgbClr val="5F5F5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27329">
                <a:tc>
                  <a:txBody>
                    <a:bodyPr/>
                    <a:lstStyle/>
                    <a:p>
                      <a:pPr algn="ctr">
                        <a:lnSpc>
                          <a:spcPts val="1590"/>
                        </a:lnSpc>
                        <a:spcBef>
                          <a:spcPts val="100"/>
                        </a:spcBef>
                      </a:pPr>
                      <a:r>
                        <a:rPr sz="1400" spc="-2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14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12700" marB="0">
                    <a:lnL w="9525">
                      <a:solidFill>
                        <a:srgbClr val="5F5F5F"/>
                      </a:solidFill>
                      <a:prstDash val="solid"/>
                    </a:lnL>
                    <a:lnR w="9525">
                      <a:solidFill>
                        <a:srgbClr val="5F5F5F"/>
                      </a:solidFill>
                      <a:prstDash val="solid"/>
                    </a:lnR>
                    <a:lnT w="9525">
                      <a:solidFill>
                        <a:srgbClr val="5F5F5F"/>
                      </a:solidFill>
                      <a:prstDash val="solid"/>
                    </a:lnT>
                    <a:lnB w="9525">
                      <a:solidFill>
                        <a:srgbClr val="5F5F5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>
                        <a:lnSpc>
                          <a:spcPts val="1590"/>
                        </a:lnSpc>
                        <a:spcBef>
                          <a:spcPts val="100"/>
                        </a:spcBef>
                      </a:pPr>
                      <a:r>
                        <a:rPr sz="1400" spc="-29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%</a:t>
                      </a:r>
                      <a:r>
                        <a:rPr sz="1400" spc="-13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Positions</a:t>
                      </a:r>
                      <a:r>
                        <a:rPr sz="1400" spc="-9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with</a:t>
                      </a:r>
                      <a:r>
                        <a:rPr sz="1400" spc="-12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-2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succession</a:t>
                      </a:r>
                      <a:r>
                        <a:rPr sz="1400" spc="-9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-3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plans</a:t>
                      </a:r>
                      <a:r>
                        <a:rPr sz="1400" spc="-14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completed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12700" marB="0">
                    <a:lnL w="9525">
                      <a:solidFill>
                        <a:srgbClr val="5F5F5F"/>
                      </a:solidFill>
                      <a:prstDash val="solid"/>
                    </a:lnL>
                    <a:lnR w="9525">
                      <a:solidFill>
                        <a:srgbClr val="5F5F5F"/>
                      </a:solidFill>
                      <a:prstDash val="solid"/>
                    </a:lnR>
                    <a:lnT w="9525">
                      <a:solidFill>
                        <a:srgbClr val="5F5F5F"/>
                      </a:solidFill>
                      <a:prstDash val="solid"/>
                    </a:lnT>
                    <a:lnB w="9525">
                      <a:solidFill>
                        <a:srgbClr val="5F5F5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27329">
                <a:tc>
                  <a:txBody>
                    <a:bodyPr/>
                    <a:lstStyle/>
                    <a:p>
                      <a:pPr algn="ctr">
                        <a:lnSpc>
                          <a:spcPts val="1590"/>
                        </a:lnSpc>
                        <a:spcBef>
                          <a:spcPts val="100"/>
                        </a:spcBef>
                      </a:pPr>
                      <a:r>
                        <a:rPr sz="1400" spc="-2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15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12700" marB="0">
                    <a:lnL w="9525">
                      <a:solidFill>
                        <a:srgbClr val="5F5F5F"/>
                      </a:solidFill>
                      <a:prstDash val="solid"/>
                    </a:lnL>
                    <a:lnR w="9525">
                      <a:solidFill>
                        <a:srgbClr val="5F5F5F"/>
                      </a:solidFill>
                      <a:prstDash val="solid"/>
                    </a:lnR>
                    <a:lnT w="9525">
                      <a:solidFill>
                        <a:srgbClr val="5F5F5F"/>
                      </a:solidFill>
                      <a:prstDash val="solid"/>
                    </a:lnT>
                    <a:lnB w="9525">
                      <a:solidFill>
                        <a:srgbClr val="5F5F5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>
                        <a:lnSpc>
                          <a:spcPts val="1590"/>
                        </a:lnSpc>
                        <a:spcBef>
                          <a:spcPts val="100"/>
                        </a:spcBef>
                      </a:pPr>
                      <a:r>
                        <a:rPr sz="1400" spc="-29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%</a:t>
                      </a:r>
                      <a:r>
                        <a:rPr sz="1400" spc="-14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New</a:t>
                      </a:r>
                      <a:r>
                        <a:rPr sz="1400" spc="-12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hire</a:t>
                      </a:r>
                      <a:r>
                        <a:rPr sz="1400" spc="-13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retention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12700" marB="0">
                    <a:lnL w="9525">
                      <a:solidFill>
                        <a:srgbClr val="5F5F5F"/>
                      </a:solidFill>
                      <a:prstDash val="solid"/>
                    </a:lnL>
                    <a:lnR w="9525">
                      <a:solidFill>
                        <a:srgbClr val="5F5F5F"/>
                      </a:solidFill>
                      <a:prstDash val="solid"/>
                    </a:lnR>
                    <a:lnT w="9525">
                      <a:solidFill>
                        <a:srgbClr val="5F5F5F"/>
                      </a:solidFill>
                      <a:prstDash val="solid"/>
                    </a:lnT>
                    <a:lnB w="9525">
                      <a:solidFill>
                        <a:srgbClr val="5F5F5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27329">
                <a:tc>
                  <a:txBody>
                    <a:bodyPr/>
                    <a:lstStyle/>
                    <a:p>
                      <a:pPr algn="ctr">
                        <a:lnSpc>
                          <a:spcPts val="1590"/>
                        </a:lnSpc>
                        <a:spcBef>
                          <a:spcPts val="100"/>
                        </a:spcBef>
                      </a:pPr>
                      <a:r>
                        <a:rPr sz="1400" spc="-2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16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12700" marB="0">
                    <a:lnL w="9525">
                      <a:solidFill>
                        <a:srgbClr val="5F5F5F"/>
                      </a:solidFill>
                      <a:prstDash val="solid"/>
                    </a:lnL>
                    <a:lnR w="9525">
                      <a:solidFill>
                        <a:srgbClr val="5F5F5F"/>
                      </a:solidFill>
                      <a:prstDash val="solid"/>
                    </a:lnR>
                    <a:lnT w="9525">
                      <a:solidFill>
                        <a:srgbClr val="5F5F5F"/>
                      </a:solidFill>
                      <a:prstDash val="solid"/>
                    </a:lnT>
                    <a:lnB w="9525">
                      <a:solidFill>
                        <a:srgbClr val="5F5F5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>
                        <a:lnSpc>
                          <a:spcPts val="1590"/>
                        </a:lnSpc>
                        <a:spcBef>
                          <a:spcPts val="100"/>
                        </a:spcBef>
                      </a:pPr>
                      <a:r>
                        <a:rPr sz="1400" spc="-2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#</a:t>
                      </a:r>
                      <a:r>
                        <a:rPr sz="1400" spc="-14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-2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Sick</a:t>
                      </a:r>
                      <a:r>
                        <a:rPr sz="1400" spc="-14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-3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leave</a:t>
                      </a:r>
                      <a:r>
                        <a:rPr sz="1400" spc="-16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-2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days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12700" marB="0">
                    <a:lnL w="9525">
                      <a:solidFill>
                        <a:srgbClr val="5F5F5F"/>
                      </a:solidFill>
                      <a:prstDash val="solid"/>
                    </a:lnL>
                    <a:lnR w="9525">
                      <a:solidFill>
                        <a:srgbClr val="5F5F5F"/>
                      </a:solidFill>
                      <a:prstDash val="solid"/>
                    </a:lnR>
                    <a:lnT w="9525">
                      <a:solidFill>
                        <a:srgbClr val="5F5F5F"/>
                      </a:solidFill>
                      <a:prstDash val="solid"/>
                    </a:lnT>
                    <a:lnB w="9525">
                      <a:solidFill>
                        <a:srgbClr val="5F5F5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27329">
                <a:tc>
                  <a:txBody>
                    <a:bodyPr/>
                    <a:lstStyle/>
                    <a:p>
                      <a:pPr algn="ctr">
                        <a:lnSpc>
                          <a:spcPts val="1590"/>
                        </a:lnSpc>
                        <a:spcBef>
                          <a:spcPts val="100"/>
                        </a:spcBef>
                      </a:pPr>
                      <a:r>
                        <a:rPr sz="1400" spc="-2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17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12700" marB="0">
                    <a:lnL w="9525">
                      <a:solidFill>
                        <a:srgbClr val="5F5F5F"/>
                      </a:solidFill>
                      <a:prstDash val="solid"/>
                    </a:lnL>
                    <a:lnR w="9525">
                      <a:solidFill>
                        <a:srgbClr val="5F5F5F"/>
                      </a:solidFill>
                      <a:prstDash val="solid"/>
                    </a:lnR>
                    <a:lnT w="9525">
                      <a:solidFill>
                        <a:srgbClr val="5F5F5F"/>
                      </a:solidFill>
                      <a:prstDash val="solid"/>
                    </a:lnT>
                    <a:lnB w="9525">
                      <a:solidFill>
                        <a:srgbClr val="5F5F5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>
                        <a:lnSpc>
                          <a:spcPts val="1590"/>
                        </a:lnSpc>
                        <a:spcBef>
                          <a:spcPts val="100"/>
                        </a:spcBef>
                      </a:pPr>
                      <a:r>
                        <a:rPr sz="1400" spc="-2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#</a:t>
                      </a:r>
                      <a:r>
                        <a:rPr sz="1400" spc="-14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-3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Time</a:t>
                      </a:r>
                      <a:r>
                        <a:rPr sz="1400" spc="-16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lost</a:t>
                      </a:r>
                      <a:r>
                        <a:rPr sz="1400" spc="-12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per</a:t>
                      </a:r>
                      <a:r>
                        <a:rPr sz="1400" spc="-16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-2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health</a:t>
                      </a:r>
                      <a:r>
                        <a:rPr sz="1400" spc="-14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&amp;</a:t>
                      </a:r>
                      <a:r>
                        <a:rPr sz="1400" spc="-15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-2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safety</a:t>
                      </a:r>
                      <a:r>
                        <a:rPr sz="1400" spc="-16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incident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12700" marB="0">
                    <a:lnL w="9525">
                      <a:solidFill>
                        <a:srgbClr val="5F5F5F"/>
                      </a:solidFill>
                      <a:prstDash val="solid"/>
                    </a:lnL>
                    <a:lnR w="9525">
                      <a:solidFill>
                        <a:srgbClr val="5F5F5F"/>
                      </a:solidFill>
                      <a:prstDash val="solid"/>
                    </a:lnR>
                    <a:lnT w="9525">
                      <a:solidFill>
                        <a:srgbClr val="5F5F5F"/>
                      </a:solidFill>
                      <a:prstDash val="solid"/>
                    </a:lnT>
                    <a:lnB w="9525">
                      <a:solidFill>
                        <a:srgbClr val="5F5F5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27329">
                <a:tc>
                  <a:txBody>
                    <a:bodyPr/>
                    <a:lstStyle/>
                    <a:p>
                      <a:pPr algn="ctr">
                        <a:lnSpc>
                          <a:spcPts val="1590"/>
                        </a:lnSpc>
                        <a:spcBef>
                          <a:spcPts val="100"/>
                        </a:spcBef>
                      </a:pPr>
                      <a:r>
                        <a:rPr sz="1400" spc="-2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18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12700" marB="0">
                    <a:lnL w="9525">
                      <a:solidFill>
                        <a:srgbClr val="5F5F5F"/>
                      </a:solidFill>
                      <a:prstDash val="solid"/>
                    </a:lnL>
                    <a:lnR w="9525">
                      <a:solidFill>
                        <a:srgbClr val="5F5F5F"/>
                      </a:solidFill>
                      <a:prstDash val="solid"/>
                    </a:lnR>
                    <a:lnT w="9525">
                      <a:solidFill>
                        <a:srgbClr val="5F5F5F"/>
                      </a:solidFill>
                      <a:prstDash val="solid"/>
                    </a:lnT>
                    <a:lnB w="9525">
                      <a:solidFill>
                        <a:srgbClr val="5F5F5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>
                        <a:lnSpc>
                          <a:spcPts val="1590"/>
                        </a:lnSpc>
                        <a:spcBef>
                          <a:spcPts val="100"/>
                        </a:spcBef>
                      </a:pPr>
                      <a:r>
                        <a:rPr sz="140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$</a:t>
                      </a:r>
                      <a:r>
                        <a:rPr sz="1400" spc="-13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-2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Training</a:t>
                      </a:r>
                      <a:r>
                        <a:rPr sz="1400" spc="-13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cost</a:t>
                      </a:r>
                      <a:r>
                        <a:rPr sz="1400" spc="-13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per</a:t>
                      </a:r>
                      <a:r>
                        <a:rPr sz="1400" spc="-15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full</a:t>
                      </a:r>
                      <a:r>
                        <a:rPr sz="1400" spc="-12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-2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time</a:t>
                      </a:r>
                      <a:r>
                        <a:rPr sz="1400" spc="-14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-2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equivalent</a:t>
                      </a:r>
                      <a:r>
                        <a:rPr sz="1400" spc="-14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-2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(FTE)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12700" marB="0">
                    <a:lnL w="9525">
                      <a:solidFill>
                        <a:srgbClr val="5F5F5F"/>
                      </a:solidFill>
                      <a:prstDash val="solid"/>
                    </a:lnL>
                    <a:lnR w="9525">
                      <a:solidFill>
                        <a:srgbClr val="5F5F5F"/>
                      </a:solidFill>
                      <a:prstDash val="solid"/>
                    </a:lnR>
                    <a:lnT w="9525">
                      <a:solidFill>
                        <a:srgbClr val="5F5F5F"/>
                      </a:solidFill>
                      <a:prstDash val="solid"/>
                    </a:lnT>
                    <a:lnB w="9525">
                      <a:solidFill>
                        <a:srgbClr val="5F5F5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27329">
                <a:tc>
                  <a:txBody>
                    <a:bodyPr/>
                    <a:lstStyle/>
                    <a:p>
                      <a:pPr algn="ctr">
                        <a:lnSpc>
                          <a:spcPts val="1590"/>
                        </a:lnSpc>
                        <a:spcBef>
                          <a:spcPts val="100"/>
                        </a:spcBef>
                      </a:pPr>
                      <a:r>
                        <a:rPr sz="1400" spc="-2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19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12700" marB="0">
                    <a:lnL w="9525">
                      <a:solidFill>
                        <a:srgbClr val="5F5F5F"/>
                      </a:solidFill>
                      <a:prstDash val="solid"/>
                    </a:lnL>
                    <a:lnR w="9525">
                      <a:solidFill>
                        <a:srgbClr val="5F5F5F"/>
                      </a:solidFill>
                      <a:prstDash val="solid"/>
                    </a:lnR>
                    <a:lnT w="9525">
                      <a:solidFill>
                        <a:srgbClr val="5F5F5F"/>
                      </a:solidFill>
                      <a:prstDash val="solid"/>
                    </a:lnT>
                    <a:lnB w="9525">
                      <a:solidFill>
                        <a:srgbClr val="5F5F5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>
                        <a:lnSpc>
                          <a:spcPts val="1590"/>
                        </a:lnSpc>
                        <a:spcBef>
                          <a:spcPts val="100"/>
                        </a:spcBef>
                      </a:pPr>
                      <a:r>
                        <a:rPr sz="1400" spc="-29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%</a:t>
                      </a:r>
                      <a:r>
                        <a:rPr sz="1400" spc="-13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-2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Training</a:t>
                      </a:r>
                      <a:r>
                        <a:rPr sz="1400" spc="-12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return</a:t>
                      </a:r>
                      <a:r>
                        <a:rPr sz="1400" spc="-13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-2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on</a:t>
                      </a:r>
                      <a:r>
                        <a:rPr sz="1400" spc="-12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investment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12700" marB="0">
                    <a:lnL w="9525">
                      <a:solidFill>
                        <a:srgbClr val="5F5F5F"/>
                      </a:solidFill>
                      <a:prstDash val="solid"/>
                    </a:lnL>
                    <a:lnR w="9525">
                      <a:solidFill>
                        <a:srgbClr val="5F5F5F"/>
                      </a:solidFill>
                      <a:prstDash val="solid"/>
                    </a:lnR>
                    <a:lnT w="9525">
                      <a:solidFill>
                        <a:srgbClr val="5F5F5F"/>
                      </a:solidFill>
                      <a:prstDash val="solid"/>
                    </a:lnT>
                    <a:lnB w="9525">
                      <a:solidFill>
                        <a:srgbClr val="5F5F5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27329">
                <a:tc>
                  <a:txBody>
                    <a:bodyPr/>
                    <a:lstStyle/>
                    <a:p>
                      <a:pPr algn="ctr">
                        <a:lnSpc>
                          <a:spcPts val="1590"/>
                        </a:lnSpc>
                        <a:spcBef>
                          <a:spcPts val="100"/>
                        </a:spcBef>
                      </a:pPr>
                      <a:r>
                        <a:rPr sz="1400" spc="-2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20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12700" marB="0">
                    <a:lnL w="9525">
                      <a:solidFill>
                        <a:srgbClr val="5F5F5F"/>
                      </a:solidFill>
                      <a:prstDash val="solid"/>
                    </a:lnL>
                    <a:lnR w="9525">
                      <a:solidFill>
                        <a:srgbClr val="5F5F5F"/>
                      </a:solidFill>
                      <a:prstDash val="solid"/>
                    </a:lnR>
                    <a:lnT w="9525">
                      <a:solidFill>
                        <a:srgbClr val="5F5F5F"/>
                      </a:solidFill>
                      <a:prstDash val="solid"/>
                    </a:lnT>
                    <a:lnB w="9525">
                      <a:solidFill>
                        <a:srgbClr val="5F5F5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>
                        <a:lnSpc>
                          <a:spcPts val="1590"/>
                        </a:lnSpc>
                        <a:spcBef>
                          <a:spcPts val="100"/>
                        </a:spcBef>
                      </a:pPr>
                      <a:r>
                        <a:rPr sz="1400" spc="-29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%</a:t>
                      </a:r>
                      <a:r>
                        <a:rPr sz="1400" spc="-14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Unscheduled</a:t>
                      </a:r>
                      <a:r>
                        <a:rPr sz="1400" spc="-13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-3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absence</a:t>
                      </a:r>
                      <a:r>
                        <a:rPr sz="1400" spc="-15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-2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rate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12700" marB="0">
                    <a:lnL w="9525">
                      <a:solidFill>
                        <a:srgbClr val="5F5F5F"/>
                      </a:solidFill>
                      <a:prstDash val="solid"/>
                    </a:lnL>
                    <a:lnR w="9525">
                      <a:solidFill>
                        <a:srgbClr val="5F5F5F"/>
                      </a:solidFill>
                      <a:prstDash val="solid"/>
                    </a:lnR>
                    <a:lnT w="9525">
                      <a:solidFill>
                        <a:srgbClr val="5F5F5F"/>
                      </a:solidFill>
                      <a:prstDash val="solid"/>
                    </a:lnT>
                    <a:lnB w="9525">
                      <a:solidFill>
                        <a:srgbClr val="5F5F5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</a:tbl>
          </a:graphicData>
        </a:graphic>
      </p:graphicFrame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307276" y="1368488"/>
          <a:ext cx="4054475" cy="496887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968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98755">
                <a:tc>
                  <a:txBody>
                    <a:bodyPr/>
                    <a:lstStyle/>
                    <a:p>
                      <a:pPr marL="635">
                        <a:lnSpc>
                          <a:spcPts val="1410"/>
                        </a:lnSpc>
                        <a:spcBef>
                          <a:spcPts val="55"/>
                        </a:spcBef>
                      </a:pPr>
                      <a:r>
                        <a:rPr sz="12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Working</a:t>
                      </a:r>
                      <a:r>
                        <a:rPr sz="1200" spc="-13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1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environment</a:t>
                      </a:r>
                      <a:endParaRPr sz="1200">
                        <a:latin typeface="Tahoma"/>
                        <a:cs typeface="Tahoma"/>
                      </a:endParaRPr>
                    </a:p>
                  </a:txBody>
                  <a:tcPr marL="0" marR="0" marT="6985" marB="0">
                    <a:lnL w="9525">
                      <a:solidFill>
                        <a:srgbClr val="5F5F5F"/>
                      </a:solidFill>
                      <a:prstDash val="solid"/>
                    </a:lnL>
                    <a:lnR w="9525">
                      <a:solidFill>
                        <a:srgbClr val="5F5F5F"/>
                      </a:solidFill>
                      <a:prstDash val="solid"/>
                    </a:lnR>
                    <a:lnT w="9525">
                      <a:solidFill>
                        <a:srgbClr val="5F5F5F"/>
                      </a:solidFill>
                      <a:prstDash val="solid"/>
                    </a:lnT>
                    <a:lnB w="9525">
                      <a:solidFill>
                        <a:srgbClr val="5F5F5F"/>
                      </a:solidFill>
                      <a:prstDash val="solid"/>
                    </a:lnB>
                    <a:solidFill>
                      <a:srgbClr val="0871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75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F5F5F"/>
                      </a:solidFill>
                      <a:prstDash val="solid"/>
                    </a:lnL>
                    <a:lnR w="9525">
                      <a:solidFill>
                        <a:srgbClr val="5F5F5F"/>
                      </a:solidFill>
                      <a:prstDash val="solid"/>
                    </a:lnR>
                    <a:lnT w="9525">
                      <a:solidFill>
                        <a:srgbClr val="5F5F5F"/>
                      </a:solidFill>
                      <a:prstDash val="solid"/>
                    </a:lnT>
                    <a:lnB w="9525">
                      <a:solidFill>
                        <a:srgbClr val="5F5F5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875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F5F5F"/>
                      </a:solidFill>
                      <a:prstDash val="solid"/>
                    </a:lnL>
                    <a:lnR w="9525">
                      <a:solidFill>
                        <a:srgbClr val="5F5F5F"/>
                      </a:solidFill>
                      <a:prstDash val="solid"/>
                    </a:lnR>
                    <a:lnT w="9525">
                      <a:solidFill>
                        <a:srgbClr val="5F5F5F"/>
                      </a:solidFill>
                      <a:prstDash val="solid"/>
                    </a:lnT>
                    <a:lnB w="9525">
                      <a:solidFill>
                        <a:srgbClr val="5F5F5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875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F5F5F"/>
                      </a:solidFill>
                      <a:prstDash val="solid"/>
                    </a:lnL>
                    <a:lnR w="9525">
                      <a:solidFill>
                        <a:srgbClr val="5F5F5F"/>
                      </a:solidFill>
                      <a:prstDash val="solid"/>
                    </a:lnR>
                    <a:lnT w="9525">
                      <a:solidFill>
                        <a:srgbClr val="5F5F5F"/>
                      </a:solidFill>
                      <a:prstDash val="solid"/>
                    </a:lnT>
                    <a:lnB w="9525">
                      <a:solidFill>
                        <a:srgbClr val="5F5F5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875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F5F5F"/>
                      </a:solidFill>
                      <a:prstDash val="solid"/>
                    </a:lnL>
                    <a:lnR w="9525">
                      <a:solidFill>
                        <a:srgbClr val="5F5F5F"/>
                      </a:solidFill>
                      <a:prstDash val="solid"/>
                    </a:lnR>
                    <a:lnT w="9525">
                      <a:solidFill>
                        <a:srgbClr val="5F5F5F"/>
                      </a:solidFill>
                      <a:prstDash val="solid"/>
                    </a:lnT>
                    <a:lnB w="9525">
                      <a:solidFill>
                        <a:srgbClr val="5F5F5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8755">
                <a:tc>
                  <a:txBody>
                    <a:bodyPr/>
                    <a:lstStyle/>
                    <a:p>
                      <a:pPr marL="635">
                        <a:lnSpc>
                          <a:spcPts val="1410"/>
                        </a:lnSpc>
                        <a:spcBef>
                          <a:spcPts val="60"/>
                        </a:spcBef>
                      </a:pPr>
                      <a:r>
                        <a:rPr sz="1200" spc="-1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Talent</a:t>
                      </a:r>
                      <a:r>
                        <a:rPr sz="1200" spc="-15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1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development</a:t>
                      </a:r>
                      <a:endParaRPr sz="1200">
                        <a:latin typeface="Tahoma"/>
                        <a:cs typeface="Tahoma"/>
                      </a:endParaRPr>
                    </a:p>
                  </a:txBody>
                  <a:tcPr marL="0" marR="0" marT="7620" marB="0">
                    <a:lnL w="9525">
                      <a:solidFill>
                        <a:srgbClr val="5F5F5F"/>
                      </a:solidFill>
                      <a:prstDash val="solid"/>
                    </a:lnL>
                    <a:lnR w="9525">
                      <a:solidFill>
                        <a:srgbClr val="5F5F5F"/>
                      </a:solidFill>
                      <a:prstDash val="solid"/>
                    </a:lnR>
                    <a:lnT w="9525">
                      <a:solidFill>
                        <a:srgbClr val="5F5F5F"/>
                      </a:solidFill>
                      <a:prstDash val="solid"/>
                    </a:lnT>
                    <a:lnB w="9525">
                      <a:solidFill>
                        <a:srgbClr val="5F5F5F"/>
                      </a:solidFill>
                      <a:prstDash val="solid"/>
                    </a:lnB>
                    <a:solidFill>
                      <a:srgbClr val="0871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875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F5F5F"/>
                      </a:solidFill>
                      <a:prstDash val="solid"/>
                    </a:lnL>
                    <a:lnR w="9525">
                      <a:solidFill>
                        <a:srgbClr val="5F5F5F"/>
                      </a:solidFill>
                      <a:prstDash val="solid"/>
                    </a:lnR>
                    <a:lnT w="9525">
                      <a:solidFill>
                        <a:srgbClr val="5F5F5F"/>
                      </a:solidFill>
                      <a:prstDash val="solid"/>
                    </a:lnT>
                    <a:lnB w="9525">
                      <a:solidFill>
                        <a:srgbClr val="5F5F5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875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F5F5F"/>
                      </a:solidFill>
                      <a:prstDash val="solid"/>
                    </a:lnL>
                    <a:lnR w="9525">
                      <a:solidFill>
                        <a:srgbClr val="5F5F5F"/>
                      </a:solidFill>
                      <a:prstDash val="solid"/>
                    </a:lnR>
                    <a:lnT w="9525">
                      <a:solidFill>
                        <a:srgbClr val="5F5F5F"/>
                      </a:solidFill>
                      <a:prstDash val="solid"/>
                    </a:lnT>
                    <a:lnB w="9525">
                      <a:solidFill>
                        <a:srgbClr val="5F5F5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875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F5F5F"/>
                      </a:solidFill>
                      <a:prstDash val="solid"/>
                    </a:lnL>
                    <a:lnR w="9525">
                      <a:solidFill>
                        <a:srgbClr val="5F5F5F"/>
                      </a:solidFill>
                      <a:prstDash val="solid"/>
                    </a:lnR>
                    <a:lnT w="9525">
                      <a:solidFill>
                        <a:srgbClr val="5F5F5F"/>
                      </a:solidFill>
                      <a:prstDash val="solid"/>
                    </a:lnT>
                    <a:lnB w="9525">
                      <a:solidFill>
                        <a:srgbClr val="5F5F5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875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F5F5F"/>
                      </a:solidFill>
                      <a:prstDash val="solid"/>
                    </a:lnL>
                    <a:lnR w="9525">
                      <a:solidFill>
                        <a:srgbClr val="5F5F5F"/>
                      </a:solidFill>
                      <a:prstDash val="solid"/>
                    </a:lnR>
                    <a:lnT w="9525">
                      <a:solidFill>
                        <a:srgbClr val="5F5F5F"/>
                      </a:solidFill>
                      <a:prstDash val="solid"/>
                    </a:lnT>
                    <a:lnB w="9525">
                      <a:solidFill>
                        <a:srgbClr val="5F5F5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8755">
                <a:tc>
                  <a:txBody>
                    <a:bodyPr/>
                    <a:lstStyle/>
                    <a:p>
                      <a:pPr marL="635">
                        <a:lnSpc>
                          <a:spcPts val="1345"/>
                        </a:lnSpc>
                        <a:spcBef>
                          <a:spcPts val="120"/>
                        </a:spcBef>
                      </a:pPr>
                      <a:r>
                        <a:rPr sz="1200" spc="-1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Recruitment</a:t>
                      </a:r>
                      <a:endParaRPr sz="1200">
                        <a:latin typeface="Tahoma"/>
                        <a:cs typeface="Tahoma"/>
                      </a:endParaRPr>
                    </a:p>
                  </a:txBody>
                  <a:tcPr marL="0" marR="0" marT="15240" marB="0">
                    <a:lnL w="9525">
                      <a:solidFill>
                        <a:srgbClr val="5F5F5F"/>
                      </a:solidFill>
                      <a:prstDash val="solid"/>
                    </a:lnL>
                    <a:lnR w="9525">
                      <a:solidFill>
                        <a:srgbClr val="5F5F5F"/>
                      </a:solidFill>
                      <a:prstDash val="solid"/>
                    </a:lnR>
                    <a:lnT w="9525">
                      <a:solidFill>
                        <a:srgbClr val="5F5F5F"/>
                      </a:solidFill>
                      <a:prstDash val="solid"/>
                    </a:lnT>
                    <a:lnB w="9525">
                      <a:solidFill>
                        <a:srgbClr val="5F5F5F"/>
                      </a:solidFill>
                      <a:prstDash val="solid"/>
                    </a:lnB>
                    <a:solidFill>
                      <a:srgbClr val="0871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9875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F5F5F"/>
                      </a:solidFill>
                      <a:prstDash val="solid"/>
                    </a:lnL>
                    <a:lnR w="9525">
                      <a:solidFill>
                        <a:srgbClr val="5F5F5F"/>
                      </a:solidFill>
                      <a:prstDash val="solid"/>
                    </a:lnR>
                    <a:lnT w="9525">
                      <a:solidFill>
                        <a:srgbClr val="5F5F5F"/>
                      </a:solidFill>
                      <a:prstDash val="solid"/>
                    </a:lnT>
                    <a:lnB w="9525">
                      <a:solidFill>
                        <a:srgbClr val="5F5F5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9875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F5F5F"/>
                      </a:solidFill>
                      <a:prstDash val="solid"/>
                    </a:lnL>
                    <a:lnR w="9525">
                      <a:solidFill>
                        <a:srgbClr val="5F5F5F"/>
                      </a:solidFill>
                      <a:prstDash val="solid"/>
                    </a:lnR>
                    <a:lnT w="9525">
                      <a:solidFill>
                        <a:srgbClr val="5F5F5F"/>
                      </a:solidFill>
                      <a:prstDash val="solid"/>
                    </a:lnT>
                    <a:lnB w="9525">
                      <a:solidFill>
                        <a:srgbClr val="5F5F5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9875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F5F5F"/>
                      </a:solidFill>
                      <a:prstDash val="solid"/>
                    </a:lnL>
                    <a:lnR w="9525">
                      <a:solidFill>
                        <a:srgbClr val="5F5F5F"/>
                      </a:solidFill>
                      <a:prstDash val="solid"/>
                    </a:lnR>
                    <a:lnT w="9525">
                      <a:solidFill>
                        <a:srgbClr val="5F5F5F"/>
                      </a:solidFill>
                      <a:prstDash val="solid"/>
                    </a:lnT>
                    <a:lnB w="9525">
                      <a:solidFill>
                        <a:srgbClr val="5F5F5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9875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F5F5F"/>
                      </a:solidFill>
                      <a:prstDash val="solid"/>
                    </a:lnL>
                    <a:lnR w="9525">
                      <a:solidFill>
                        <a:srgbClr val="5F5F5F"/>
                      </a:solidFill>
                      <a:prstDash val="solid"/>
                    </a:lnR>
                    <a:lnT w="9525">
                      <a:solidFill>
                        <a:srgbClr val="5F5F5F"/>
                      </a:solidFill>
                      <a:prstDash val="solid"/>
                    </a:lnT>
                    <a:lnB w="9525">
                      <a:solidFill>
                        <a:srgbClr val="5F5F5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98755">
                <a:tc>
                  <a:txBody>
                    <a:bodyPr/>
                    <a:lstStyle/>
                    <a:p>
                      <a:pPr marL="635">
                        <a:lnSpc>
                          <a:spcPts val="1345"/>
                        </a:lnSpc>
                        <a:spcBef>
                          <a:spcPts val="120"/>
                        </a:spcBef>
                      </a:pPr>
                      <a:r>
                        <a:rPr sz="1200" spc="-1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Retention</a:t>
                      </a:r>
                      <a:endParaRPr sz="1200">
                        <a:latin typeface="Tahoma"/>
                        <a:cs typeface="Tahoma"/>
                      </a:endParaRPr>
                    </a:p>
                  </a:txBody>
                  <a:tcPr marL="0" marR="0" marT="15240" marB="0">
                    <a:lnL w="9525">
                      <a:solidFill>
                        <a:srgbClr val="5F5F5F"/>
                      </a:solidFill>
                      <a:prstDash val="solid"/>
                    </a:lnL>
                    <a:lnR w="9525">
                      <a:solidFill>
                        <a:srgbClr val="5F5F5F"/>
                      </a:solidFill>
                      <a:prstDash val="solid"/>
                    </a:lnR>
                    <a:lnT w="9525">
                      <a:solidFill>
                        <a:srgbClr val="5F5F5F"/>
                      </a:solidFill>
                      <a:prstDash val="solid"/>
                    </a:lnT>
                    <a:lnB w="9525">
                      <a:solidFill>
                        <a:srgbClr val="5F5F5F"/>
                      </a:solidFill>
                      <a:prstDash val="solid"/>
                    </a:lnB>
                    <a:solidFill>
                      <a:srgbClr val="0871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9875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F5F5F"/>
                      </a:solidFill>
                      <a:prstDash val="solid"/>
                    </a:lnL>
                    <a:lnR w="9525">
                      <a:solidFill>
                        <a:srgbClr val="5F5F5F"/>
                      </a:solidFill>
                      <a:prstDash val="solid"/>
                    </a:lnR>
                    <a:lnT w="9525">
                      <a:solidFill>
                        <a:srgbClr val="5F5F5F"/>
                      </a:solidFill>
                      <a:prstDash val="solid"/>
                    </a:lnT>
                    <a:lnB w="9525">
                      <a:solidFill>
                        <a:srgbClr val="5F5F5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9875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F5F5F"/>
                      </a:solidFill>
                      <a:prstDash val="solid"/>
                    </a:lnL>
                    <a:lnR w="9525">
                      <a:solidFill>
                        <a:srgbClr val="5F5F5F"/>
                      </a:solidFill>
                      <a:prstDash val="solid"/>
                    </a:lnR>
                    <a:lnT w="9525">
                      <a:solidFill>
                        <a:srgbClr val="5F5F5F"/>
                      </a:solidFill>
                      <a:prstDash val="solid"/>
                    </a:lnT>
                    <a:lnB w="9525">
                      <a:solidFill>
                        <a:srgbClr val="5F5F5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9875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F5F5F"/>
                      </a:solidFill>
                      <a:prstDash val="solid"/>
                    </a:lnL>
                    <a:lnR w="9525">
                      <a:solidFill>
                        <a:srgbClr val="5F5F5F"/>
                      </a:solidFill>
                      <a:prstDash val="solid"/>
                    </a:lnR>
                    <a:lnT w="9525">
                      <a:solidFill>
                        <a:srgbClr val="5F5F5F"/>
                      </a:solidFill>
                      <a:prstDash val="solid"/>
                    </a:lnT>
                    <a:lnB w="9525">
                      <a:solidFill>
                        <a:srgbClr val="5F5F5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9875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F5F5F"/>
                      </a:solidFill>
                      <a:prstDash val="solid"/>
                    </a:lnL>
                    <a:lnR w="9525">
                      <a:solidFill>
                        <a:srgbClr val="5F5F5F"/>
                      </a:solidFill>
                      <a:prstDash val="solid"/>
                    </a:lnR>
                    <a:lnT w="9525">
                      <a:solidFill>
                        <a:srgbClr val="5F5F5F"/>
                      </a:solidFill>
                      <a:prstDash val="solid"/>
                    </a:lnT>
                    <a:lnB w="9525">
                      <a:solidFill>
                        <a:srgbClr val="5F5F5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98755">
                <a:tc>
                  <a:txBody>
                    <a:bodyPr/>
                    <a:lstStyle/>
                    <a:p>
                      <a:pPr marL="635">
                        <a:lnSpc>
                          <a:spcPts val="1345"/>
                        </a:lnSpc>
                        <a:spcBef>
                          <a:spcPts val="125"/>
                        </a:spcBef>
                      </a:pPr>
                      <a:r>
                        <a:rPr sz="1200" spc="-1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Compensation</a:t>
                      </a:r>
                      <a:endParaRPr sz="1200">
                        <a:latin typeface="Tahoma"/>
                        <a:cs typeface="Tahoma"/>
                      </a:endParaRPr>
                    </a:p>
                  </a:txBody>
                  <a:tcPr marL="0" marR="0" marT="15875" marB="0">
                    <a:lnL w="9525">
                      <a:solidFill>
                        <a:srgbClr val="5F5F5F"/>
                      </a:solidFill>
                      <a:prstDash val="solid"/>
                    </a:lnL>
                    <a:lnR w="9525">
                      <a:solidFill>
                        <a:srgbClr val="5F5F5F"/>
                      </a:solidFill>
                      <a:prstDash val="solid"/>
                    </a:lnR>
                    <a:lnT w="9525">
                      <a:solidFill>
                        <a:srgbClr val="5F5F5F"/>
                      </a:solidFill>
                      <a:prstDash val="solid"/>
                    </a:lnT>
                    <a:lnB w="9525">
                      <a:solidFill>
                        <a:srgbClr val="5F5F5F"/>
                      </a:solidFill>
                      <a:prstDash val="solid"/>
                    </a:lnB>
                    <a:solidFill>
                      <a:srgbClr val="0871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19875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F5F5F"/>
                      </a:solidFill>
                      <a:prstDash val="solid"/>
                    </a:lnL>
                    <a:lnR w="9525">
                      <a:solidFill>
                        <a:srgbClr val="5F5F5F"/>
                      </a:solidFill>
                      <a:prstDash val="solid"/>
                    </a:lnR>
                    <a:lnT w="9525">
                      <a:solidFill>
                        <a:srgbClr val="5F5F5F"/>
                      </a:solidFill>
                      <a:prstDash val="solid"/>
                    </a:lnT>
                    <a:lnB w="9525">
                      <a:solidFill>
                        <a:srgbClr val="5F5F5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19875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F5F5F"/>
                      </a:solidFill>
                      <a:prstDash val="solid"/>
                    </a:lnL>
                    <a:lnR w="9525">
                      <a:solidFill>
                        <a:srgbClr val="5F5F5F"/>
                      </a:solidFill>
                      <a:prstDash val="solid"/>
                    </a:lnR>
                    <a:lnT w="9525">
                      <a:solidFill>
                        <a:srgbClr val="5F5F5F"/>
                      </a:solidFill>
                      <a:prstDash val="solid"/>
                    </a:lnT>
                    <a:lnB w="9525">
                      <a:solidFill>
                        <a:srgbClr val="5F5F5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19875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F5F5F"/>
                      </a:solidFill>
                      <a:prstDash val="solid"/>
                    </a:lnL>
                    <a:lnR w="9525">
                      <a:solidFill>
                        <a:srgbClr val="5F5F5F"/>
                      </a:solidFill>
                      <a:prstDash val="solid"/>
                    </a:lnR>
                    <a:lnT w="9525">
                      <a:solidFill>
                        <a:srgbClr val="5F5F5F"/>
                      </a:solidFill>
                      <a:prstDash val="solid"/>
                    </a:lnT>
                    <a:lnB w="9525">
                      <a:solidFill>
                        <a:srgbClr val="5F5F5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19875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5F5F5F"/>
                      </a:solidFill>
                      <a:prstDash val="solid"/>
                    </a:lnL>
                    <a:lnR w="9525">
                      <a:solidFill>
                        <a:srgbClr val="5F5F5F"/>
                      </a:solidFill>
                      <a:prstDash val="solid"/>
                    </a:lnR>
                    <a:lnT w="9525">
                      <a:solidFill>
                        <a:srgbClr val="5F5F5F"/>
                      </a:solidFill>
                      <a:prstDash val="solid"/>
                    </a:lnT>
                    <a:lnB w="9525">
                      <a:solidFill>
                        <a:srgbClr val="5F5F5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85788" y="175260"/>
            <a:ext cx="2282952" cy="190500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161544" y="6553200"/>
            <a:ext cx="8820150" cy="0"/>
          </a:xfrm>
          <a:custGeom>
            <a:avLst/>
            <a:gdLst/>
            <a:ahLst/>
            <a:cxnLst/>
            <a:rect l="l" t="t" r="r" b="b"/>
            <a:pathLst>
              <a:path w="8820150">
                <a:moveTo>
                  <a:pt x="0" y="0"/>
                </a:moveTo>
                <a:lnTo>
                  <a:pt x="8820023" y="0"/>
                </a:lnTo>
              </a:path>
            </a:pathLst>
          </a:custGeom>
          <a:ln w="9525">
            <a:solidFill>
              <a:srgbClr val="D0CEC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54939" y="152857"/>
            <a:ext cx="3847465" cy="5473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055"/>
              </a:lnSpc>
              <a:spcBef>
                <a:spcPts val="100"/>
              </a:spcBef>
            </a:pPr>
            <a:r>
              <a:rPr sz="1800" spc="200" dirty="0">
                <a:solidFill>
                  <a:srgbClr val="5F5F5F"/>
                </a:solidFill>
                <a:latin typeface="Century Gothic"/>
                <a:cs typeface="Century Gothic"/>
              </a:rPr>
              <a:t>KPI</a:t>
            </a:r>
            <a:r>
              <a:rPr sz="1800" spc="5" dirty="0">
                <a:solidFill>
                  <a:srgbClr val="5F5F5F"/>
                </a:solidFill>
                <a:latin typeface="Century Gothic"/>
                <a:cs typeface="Century Gothic"/>
              </a:rPr>
              <a:t> </a:t>
            </a:r>
            <a:r>
              <a:rPr sz="1800" spc="150" dirty="0">
                <a:solidFill>
                  <a:srgbClr val="5F5F5F"/>
                </a:solidFill>
                <a:latin typeface="Century Gothic"/>
                <a:cs typeface="Century Gothic"/>
              </a:rPr>
              <a:t>TOOLKIT</a:t>
            </a:r>
            <a:r>
              <a:rPr sz="1800" spc="35" dirty="0">
                <a:solidFill>
                  <a:srgbClr val="5F5F5F"/>
                </a:solidFill>
                <a:latin typeface="Century Gothic"/>
                <a:cs typeface="Century Gothic"/>
              </a:rPr>
              <a:t> </a:t>
            </a:r>
            <a:r>
              <a:rPr sz="1800" spc="114" dirty="0">
                <a:solidFill>
                  <a:srgbClr val="5F5F5F"/>
                </a:solidFill>
                <a:latin typeface="Century Gothic"/>
                <a:cs typeface="Century Gothic"/>
              </a:rPr>
              <a:t>SPOTLIGHT:</a:t>
            </a:r>
            <a:endParaRPr sz="1800">
              <a:latin typeface="Century Gothic"/>
              <a:cs typeface="Century Gothic"/>
            </a:endParaRPr>
          </a:p>
          <a:p>
            <a:pPr marL="12700">
              <a:lnSpc>
                <a:spcPts val="2055"/>
              </a:lnSpc>
            </a:pPr>
            <a:r>
              <a:rPr sz="1800" spc="120" dirty="0">
                <a:solidFill>
                  <a:srgbClr val="5F5F5F"/>
                </a:solidFill>
                <a:latin typeface="Century Gothic"/>
                <a:cs typeface="Century Gothic"/>
              </a:rPr>
              <a:t>PERFORMANCE</a:t>
            </a:r>
            <a:r>
              <a:rPr sz="1800" dirty="0">
                <a:solidFill>
                  <a:srgbClr val="5F5F5F"/>
                </a:solidFill>
                <a:latin typeface="Century Gothic"/>
                <a:cs typeface="Century Gothic"/>
              </a:rPr>
              <a:t> </a:t>
            </a:r>
            <a:r>
              <a:rPr sz="1800" spc="95" dirty="0">
                <a:solidFill>
                  <a:srgbClr val="5F5F5F"/>
                </a:solidFill>
                <a:latin typeface="Century Gothic"/>
                <a:cs typeface="Century Gothic"/>
              </a:rPr>
              <a:t>HEALTHOGRAM</a:t>
            </a:r>
            <a:endParaRPr sz="1800">
              <a:latin typeface="Century Gothic"/>
              <a:cs typeface="Century Gothic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6347" rIns="0" bIns="0" rtlCol="0">
            <a:spAutoFit/>
          </a:bodyPr>
          <a:lstStyle/>
          <a:p>
            <a:pPr marL="2392045">
              <a:lnSpc>
                <a:spcPts val="1250"/>
              </a:lnSpc>
            </a:pPr>
            <a:fld id="{81D60167-4931-47E6-BA6A-407CBD079E47}" type="slidenum">
              <a:rPr spc="-25" dirty="0"/>
              <a:t>256</a:t>
            </a:fld>
            <a:endParaRPr spc="-25" dirty="0"/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/>
              <a:t>©</a:t>
            </a:r>
            <a:r>
              <a:rPr spc="-15" dirty="0"/>
              <a:t> </a:t>
            </a:r>
            <a:r>
              <a:rPr dirty="0"/>
              <a:t>The</a:t>
            </a:r>
            <a:r>
              <a:rPr spc="-30" dirty="0"/>
              <a:t> </a:t>
            </a:r>
            <a:r>
              <a:rPr dirty="0"/>
              <a:t>KPI</a:t>
            </a:r>
            <a:r>
              <a:rPr spc="-5" dirty="0"/>
              <a:t> </a:t>
            </a:r>
            <a:r>
              <a:rPr dirty="0"/>
              <a:t>Institute</a:t>
            </a:r>
            <a:r>
              <a:rPr spc="-20" dirty="0"/>
              <a:t> 2023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74142" y="6406997"/>
            <a:ext cx="102489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i="1" dirty="0">
                <a:solidFill>
                  <a:srgbClr val="5F5F5F"/>
                </a:solidFill>
                <a:latin typeface="Times New Roman"/>
                <a:cs typeface="Times New Roman"/>
              </a:rPr>
              <a:t>Source:</a:t>
            </a:r>
            <a:r>
              <a:rPr sz="600" i="1" spc="-10" dirty="0">
                <a:solidFill>
                  <a:srgbClr val="5F5F5F"/>
                </a:solidFill>
                <a:latin typeface="Times New Roman"/>
                <a:cs typeface="Times New Roman"/>
              </a:rPr>
              <a:t> </a:t>
            </a:r>
            <a:r>
              <a:rPr sz="600" i="1" dirty="0">
                <a:solidFill>
                  <a:srgbClr val="5F5F5F"/>
                </a:solidFill>
                <a:latin typeface="Times New Roman"/>
                <a:cs typeface="Times New Roman"/>
              </a:rPr>
              <a:t>The</a:t>
            </a:r>
            <a:r>
              <a:rPr sz="600" i="1" spc="-25" dirty="0">
                <a:solidFill>
                  <a:srgbClr val="5F5F5F"/>
                </a:solidFill>
                <a:latin typeface="Times New Roman"/>
                <a:cs typeface="Times New Roman"/>
              </a:rPr>
              <a:t> </a:t>
            </a:r>
            <a:r>
              <a:rPr sz="600" i="1" dirty="0">
                <a:solidFill>
                  <a:srgbClr val="5F5F5F"/>
                </a:solidFill>
                <a:latin typeface="Times New Roman"/>
                <a:cs typeface="Times New Roman"/>
              </a:rPr>
              <a:t>KPI</a:t>
            </a:r>
            <a:r>
              <a:rPr sz="600" i="1" spc="-5" dirty="0">
                <a:solidFill>
                  <a:srgbClr val="5F5F5F"/>
                </a:solidFill>
                <a:latin typeface="Times New Roman"/>
                <a:cs typeface="Times New Roman"/>
              </a:rPr>
              <a:t> </a:t>
            </a:r>
            <a:r>
              <a:rPr sz="600" i="1" dirty="0">
                <a:solidFill>
                  <a:srgbClr val="5F5F5F"/>
                </a:solidFill>
                <a:latin typeface="Times New Roman"/>
                <a:cs typeface="Times New Roman"/>
              </a:rPr>
              <a:t>Institute</a:t>
            </a:r>
            <a:r>
              <a:rPr sz="600" i="1" spc="-40" dirty="0">
                <a:solidFill>
                  <a:srgbClr val="5F5F5F"/>
                </a:solidFill>
                <a:latin typeface="Times New Roman"/>
                <a:cs typeface="Times New Roman"/>
              </a:rPr>
              <a:t> </a:t>
            </a:r>
            <a:r>
              <a:rPr sz="600" i="1" spc="-10" dirty="0">
                <a:solidFill>
                  <a:srgbClr val="5F5F5F"/>
                </a:solidFill>
                <a:latin typeface="Times New Roman"/>
                <a:cs typeface="Times New Roman"/>
              </a:rPr>
              <a:t>(2018)</a:t>
            </a:r>
            <a:endParaRPr sz="600">
              <a:latin typeface="Times New Roman"/>
              <a:cs typeface="Times New Roman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930783" y="907288"/>
          <a:ext cx="7368540" cy="53752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628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85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99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92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1181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1084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5592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9339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1406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65125">
                <a:tc>
                  <a:txBody>
                    <a:bodyPr/>
                    <a:lstStyle/>
                    <a:p>
                      <a:pPr marL="71120" marR="1944370">
                        <a:lnSpc>
                          <a:spcPct val="101299"/>
                        </a:lnSpc>
                        <a:spcBef>
                          <a:spcPts val="414"/>
                        </a:spcBef>
                      </a:pPr>
                      <a:r>
                        <a:rPr sz="8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Perspective</a:t>
                      </a:r>
                      <a:r>
                        <a:rPr sz="800" spc="5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8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Dimensions</a:t>
                      </a:r>
                      <a:r>
                        <a:rPr sz="800" spc="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8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/</a:t>
                      </a:r>
                      <a:r>
                        <a:rPr sz="800" spc="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800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KPIs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52704" marB="0">
                    <a:solidFill>
                      <a:srgbClr val="001F5F"/>
                    </a:solidFill>
                  </a:tcPr>
                </a:tc>
                <a:tc>
                  <a:txBody>
                    <a:bodyPr/>
                    <a:lstStyle/>
                    <a:p>
                      <a:pPr marL="312420" marR="37465" indent="-154305">
                        <a:lnSpc>
                          <a:spcPct val="101299"/>
                        </a:lnSpc>
                        <a:spcBef>
                          <a:spcPts val="414"/>
                        </a:spcBef>
                      </a:pPr>
                      <a:r>
                        <a:rPr sz="8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smartKPIs.com</a:t>
                      </a:r>
                      <a:r>
                        <a:rPr sz="800" spc="5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8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ID</a:t>
                      </a:r>
                      <a:r>
                        <a:rPr sz="800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800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code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52704" marB="0">
                    <a:solidFill>
                      <a:srgbClr val="001F5F"/>
                    </a:solidFill>
                  </a:tcPr>
                </a:tc>
                <a:tc>
                  <a:txBody>
                    <a:bodyPr/>
                    <a:lstStyle/>
                    <a:p>
                      <a:pPr marL="66675">
                        <a:lnSpc>
                          <a:spcPts val="905"/>
                        </a:lnSpc>
                      </a:pPr>
                      <a:r>
                        <a:rPr sz="8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Standard</a:t>
                      </a:r>
                      <a:endParaRPr sz="800">
                        <a:latin typeface="Calibri"/>
                        <a:cs typeface="Calibri"/>
                      </a:endParaRPr>
                    </a:p>
                    <a:p>
                      <a:pPr marL="45085" marR="41910" indent="15240">
                        <a:lnSpc>
                          <a:spcPts val="969"/>
                        </a:lnSpc>
                      </a:pPr>
                      <a:r>
                        <a:rPr sz="8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reporting</a:t>
                      </a:r>
                      <a:r>
                        <a:rPr sz="800" spc="5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8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frequency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solidFill>
                      <a:srgbClr val="001F5F"/>
                    </a:solidFill>
                  </a:tcPr>
                </a:tc>
                <a:tc>
                  <a:txBody>
                    <a:bodyPr/>
                    <a:lstStyle/>
                    <a:p>
                      <a:pPr marL="49530">
                        <a:lnSpc>
                          <a:spcPts val="905"/>
                        </a:lnSpc>
                      </a:pPr>
                      <a:r>
                        <a:rPr sz="8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Previous</a:t>
                      </a:r>
                      <a:endParaRPr sz="800">
                        <a:latin typeface="Calibri"/>
                        <a:cs typeface="Calibri"/>
                      </a:endParaRPr>
                    </a:p>
                    <a:p>
                      <a:pPr marL="78740" marR="128905" indent="13335">
                        <a:lnSpc>
                          <a:spcPts val="969"/>
                        </a:lnSpc>
                      </a:pPr>
                      <a:r>
                        <a:rPr sz="8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Period</a:t>
                      </a:r>
                      <a:r>
                        <a:rPr sz="800" spc="5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8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Results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solidFill>
                      <a:srgbClr val="001F5F"/>
                    </a:solidFill>
                  </a:tcPr>
                </a:tc>
                <a:tc>
                  <a:txBody>
                    <a:bodyPr/>
                    <a:lstStyle/>
                    <a:p>
                      <a:pPr marL="62230" marR="135890" indent="-10795">
                        <a:lnSpc>
                          <a:spcPct val="101299"/>
                        </a:lnSpc>
                        <a:spcBef>
                          <a:spcPts val="414"/>
                        </a:spcBef>
                      </a:pPr>
                      <a:r>
                        <a:rPr sz="8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Current</a:t>
                      </a:r>
                      <a:r>
                        <a:rPr sz="800" spc="5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8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Results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52704" marB="0">
                    <a:solidFill>
                      <a:srgbClr val="001F5F"/>
                    </a:solidFill>
                  </a:tcPr>
                </a:tc>
                <a:tc>
                  <a:txBody>
                    <a:bodyPr/>
                    <a:lstStyle/>
                    <a:p>
                      <a:pPr marL="41275">
                        <a:lnSpc>
                          <a:spcPct val="100000"/>
                        </a:lnSpc>
                        <a:spcBef>
                          <a:spcPts val="920"/>
                        </a:spcBef>
                      </a:pPr>
                      <a:r>
                        <a:rPr sz="8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Target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116840" marB="0">
                    <a:solidFill>
                      <a:srgbClr val="001F5F"/>
                    </a:solidFill>
                  </a:tcPr>
                </a:tc>
                <a:tc>
                  <a:txBody>
                    <a:bodyPr/>
                    <a:lstStyle/>
                    <a:p>
                      <a:pPr marL="19050" marR="40640" indent="13335">
                        <a:lnSpc>
                          <a:spcPct val="101299"/>
                        </a:lnSpc>
                        <a:spcBef>
                          <a:spcPts val="414"/>
                        </a:spcBef>
                      </a:pPr>
                      <a:r>
                        <a:rPr sz="8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%</a:t>
                      </a:r>
                      <a:r>
                        <a:rPr sz="8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8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Target</a:t>
                      </a:r>
                      <a:r>
                        <a:rPr sz="800" spc="5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8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complete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52704" marB="0">
                    <a:solidFill>
                      <a:srgbClr val="001F5F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920"/>
                        </a:spcBef>
                      </a:pPr>
                      <a:r>
                        <a:rPr sz="8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Status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116840" marB="0">
                    <a:solidFill>
                      <a:srgbClr val="001F5F"/>
                    </a:solidFill>
                  </a:tcPr>
                </a:tc>
                <a:tc>
                  <a:txBody>
                    <a:bodyPr/>
                    <a:lstStyle/>
                    <a:p>
                      <a:pPr marL="182880">
                        <a:lnSpc>
                          <a:spcPct val="100000"/>
                        </a:lnSpc>
                        <a:spcBef>
                          <a:spcPts val="920"/>
                        </a:spcBef>
                      </a:pPr>
                      <a:r>
                        <a:rPr sz="8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Comments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116840" marB="0">
                    <a:solidFill>
                      <a:srgbClr val="001F5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1285">
                <a:tc>
                  <a:txBody>
                    <a:bodyPr/>
                    <a:lstStyle/>
                    <a:p>
                      <a:pPr marL="71120">
                        <a:lnSpc>
                          <a:spcPts val="860"/>
                        </a:lnSpc>
                      </a:pPr>
                      <a:r>
                        <a:rPr sz="8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Resources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solidFill>
                      <a:srgbClr val="006F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6F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6F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6F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6F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6FC0"/>
                    </a:solidFill>
                  </a:tcPr>
                </a:tc>
                <a:tc>
                  <a:txBody>
                    <a:bodyPr/>
                    <a:lstStyle/>
                    <a:p>
                      <a:pPr marR="3175"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6F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6F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6F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1920">
                <a:tc>
                  <a:txBody>
                    <a:bodyPr/>
                    <a:lstStyle/>
                    <a:p>
                      <a:pPr marL="71120">
                        <a:lnSpc>
                          <a:spcPts val="860"/>
                        </a:lnSpc>
                      </a:pPr>
                      <a:r>
                        <a:rPr sz="8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Financial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solidFill>
                      <a:srgbClr val="9F9F9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9F9F9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9F9F9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9F9F9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9F9F9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9F9F9F"/>
                    </a:solidFill>
                  </a:tcPr>
                </a:tc>
                <a:tc>
                  <a:txBody>
                    <a:bodyPr/>
                    <a:lstStyle/>
                    <a:p>
                      <a:pPr marR="3175"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9F9F9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9F9F9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9F9F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1445">
                <a:tc>
                  <a:txBody>
                    <a:bodyPr/>
                    <a:lstStyle/>
                    <a:p>
                      <a:pPr marL="71120">
                        <a:lnSpc>
                          <a:spcPts val="919"/>
                        </a:lnSpc>
                      </a:pPr>
                      <a:r>
                        <a:rPr sz="800" dirty="0">
                          <a:latin typeface="Calibri"/>
                          <a:cs typeface="Calibri"/>
                        </a:rPr>
                        <a:t>%</a:t>
                      </a:r>
                      <a:r>
                        <a:rPr sz="8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800" dirty="0">
                          <a:latin typeface="Calibri"/>
                          <a:cs typeface="Calibri"/>
                        </a:rPr>
                        <a:t>Operating</a:t>
                      </a:r>
                      <a:r>
                        <a:rPr sz="8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800" dirty="0">
                          <a:latin typeface="Calibri"/>
                          <a:cs typeface="Calibri"/>
                        </a:rPr>
                        <a:t>budget</a:t>
                      </a:r>
                      <a:r>
                        <a:rPr sz="8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800" spc="-20" dirty="0">
                          <a:latin typeface="Calibri"/>
                          <a:cs typeface="Calibri"/>
                        </a:rPr>
                        <a:t>spent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14935" algn="ctr">
                        <a:lnSpc>
                          <a:spcPts val="919"/>
                        </a:lnSpc>
                      </a:pPr>
                      <a:r>
                        <a:rPr sz="800" spc="-10" dirty="0">
                          <a:latin typeface="Calibri"/>
                          <a:cs typeface="Calibri"/>
                        </a:rPr>
                        <a:t>sK7046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919"/>
                        </a:lnSpc>
                      </a:pPr>
                      <a:r>
                        <a:rPr sz="800" spc="-50" dirty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Q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44450" algn="r">
                        <a:lnSpc>
                          <a:spcPts val="919"/>
                        </a:lnSpc>
                      </a:pPr>
                      <a:r>
                        <a:rPr sz="800" spc="-25" dirty="0">
                          <a:latin typeface="Calibri"/>
                          <a:cs typeface="Calibri"/>
                        </a:rPr>
                        <a:t>90%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3655" algn="r">
                        <a:lnSpc>
                          <a:spcPts val="919"/>
                        </a:lnSpc>
                      </a:pPr>
                      <a:r>
                        <a:rPr sz="800" spc="-25" dirty="0">
                          <a:latin typeface="Calibri"/>
                          <a:cs typeface="Calibri"/>
                        </a:rPr>
                        <a:t>92%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1430" algn="r">
                        <a:lnSpc>
                          <a:spcPts val="919"/>
                        </a:lnSpc>
                      </a:pPr>
                      <a:r>
                        <a:rPr sz="800" spc="-20" dirty="0">
                          <a:latin typeface="Calibri"/>
                          <a:cs typeface="Calibri"/>
                        </a:rPr>
                        <a:t>100%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175" algn="r">
                        <a:lnSpc>
                          <a:spcPts val="919"/>
                        </a:lnSpc>
                      </a:pPr>
                      <a:r>
                        <a:rPr sz="800" spc="-25" dirty="0">
                          <a:latin typeface="Calibri"/>
                          <a:cs typeface="Calibri"/>
                        </a:rPr>
                        <a:t>92%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1760">
                <a:tc>
                  <a:txBody>
                    <a:bodyPr/>
                    <a:lstStyle/>
                    <a:p>
                      <a:pPr marL="71120">
                        <a:lnSpc>
                          <a:spcPts val="780"/>
                        </a:lnSpc>
                      </a:pPr>
                      <a:r>
                        <a:rPr sz="800" dirty="0">
                          <a:latin typeface="Calibri"/>
                          <a:cs typeface="Calibri"/>
                        </a:rPr>
                        <a:t>%</a:t>
                      </a:r>
                      <a:r>
                        <a:rPr sz="8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800" dirty="0">
                          <a:latin typeface="Calibri"/>
                          <a:cs typeface="Calibri"/>
                        </a:rPr>
                        <a:t>Operating</a:t>
                      </a:r>
                      <a:r>
                        <a:rPr sz="8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800" dirty="0">
                          <a:latin typeface="Calibri"/>
                          <a:cs typeface="Calibri"/>
                        </a:rPr>
                        <a:t>expense</a:t>
                      </a:r>
                      <a:r>
                        <a:rPr sz="8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800" spc="-20" dirty="0">
                          <a:latin typeface="Calibri"/>
                          <a:cs typeface="Calibri"/>
                        </a:rPr>
                        <a:t>rate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14935" algn="ctr">
                        <a:lnSpc>
                          <a:spcPts val="780"/>
                        </a:lnSpc>
                      </a:pPr>
                      <a:r>
                        <a:rPr sz="800" spc="-10" dirty="0">
                          <a:latin typeface="Calibri"/>
                          <a:cs typeface="Calibri"/>
                        </a:rPr>
                        <a:t>sK2046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sz="800" spc="-50" dirty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Q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44450" algn="r">
                        <a:lnSpc>
                          <a:spcPts val="780"/>
                        </a:lnSpc>
                      </a:pPr>
                      <a:r>
                        <a:rPr sz="800" spc="-25" dirty="0">
                          <a:latin typeface="Calibri"/>
                          <a:cs typeface="Calibri"/>
                        </a:rPr>
                        <a:t>39%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3655" algn="r">
                        <a:lnSpc>
                          <a:spcPts val="780"/>
                        </a:lnSpc>
                      </a:pPr>
                      <a:r>
                        <a:rPr sz="800" spc="-25" dirty="0">
                          <a:latin typeface="Calibri"/>
                          <a:cs typeface="Calibri"/>
                        </a:rPr>
                        <a:t>47%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1430" algn="r">
                        <a:lnSpc>
                          <a:spcPts val="780"/>
                        </a:lnSpc>
                      </a:pPr>
                      <a:r>
                        <a:rPr sz="800" spc="-25" dirty="0">
                          <a:latin typeface="Calibri"/>
                          <a:cs typeface="Calibri"/>
                        </a:rPr>
                        <a:t>50%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175" algn="r">
                        <a:lnSpc>
                          <a:spcPts val="780"/>
                        </a:lnSpc>
                      </a:pPr>
                      <a:r>
                        <a:rPr sz="800" spc="-25" dirty="0">
                          <a:latin typeface="Calibri"/>
                          <a:cs typeface="Calibri"/>
                        </a:rPr>
                        <a:t>94%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1920">
                <a:tc>
                  <a:txBody>
                    <a:bodyPr/>
                    <a:lstStyle/>
                    <a:p>
                      <a:pPr marL="71120">
                        <a:lnSpc>
                          <a:spcPts val="860"/>
                        </a:lnSpc>
                      </a:pPr>
                      <a:r>
                        <a:rPr sz="8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Talent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solidFill>
                      <a:srgbClr val="9F9F9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9F9F9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9F9F9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9F9F9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9F9F9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9F9F9F"/>
                    </a:solidFill>
                  </a:tcPr>
                </a:tc>
                <a:tc>
                  <a:txBody>
                    <a:bodyPr/>
                    <a:lstStyle/>
                    <a:p>
                      <a:pPr marR="3175"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9F9F9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9F9F9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9F9F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1285">
                <a:tc>
                  <a:txBody>
                    <a:bodyPr/>
                    <a:lstStyle/>
                    <a:p>
                      <a:pPr marL="71120">
                        <a:lnSpc>
                          <a:spcPts val="860"/>
                        </a:lnSpc>
                      </a:pPr>
                      <a:r>
                        <a:rPr sz="800" dirty="0">
                          <a:latin typeface="Calibri"/>
                          <a:cs typeface="Calibri"/>
                        </a:rPr>
                        <a:t>#</a:t>
                      </a:r>
                      <a:r>
                        <a:rPr sz="8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800" dirty="0">
                          <a:latin typeface="Calibri"/>
                          <a:cs typeface="Calibri"/>
                        </a:rPr>
                        <a:t>Departmental</a:t>
                      </a:r>
                      <a:r>
                        <a:rPr sz="8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800" spc="-10" dirty="0">
                          <a:latin typeface="Calibri"/>
                          <a:cs typeface="Calibri"/>
                        </a:rPr>
                        <a:t>employees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14935" algn="ctr">
                        <a:lnSpc>
                          <a:spcPts val="860"/>
                        </a:lnSpc>
                      </a:pPr>
                      <a:r>
                        <a:rPr sz="800" spc="-25" dirty="0">
                          <a:latin typeface="Calibri"/>
                          <a:cs typeface="Calibri"/>
                        </a:rPr>
                        <a:t>sK9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60"/>
                        </a:lnSpc>
                      </a:pPr>
                      <a:r>
                        <a:rPr sz="800" spc="-50" dirty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Q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44450" algn="r">
                        <a:lnSpc>
                          <a:spcPts val="860"/>
                        </a:lnSpc>
                      </a:pPr>
                      <a:r>
                        <a:rPr sz="800" spc="-25" dirty="0">
                          <a:latin typeface="Calibri"/>
                          <a:cs typeface="Calibri"/>
                        </a:rPr>
                        <a:t>13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3655" algn="r">
                        <a:lnSpc>
                          <a:spcPts val="860"/>
                        </a:lnSpc>
                      </a:pPr>
                      <a:r>
                        <a:rPr sz="800" spc="-25" dirty="0">
                          <a:latin typeface="Calibri"/>
                          <a:cs typeface="Calibri"/>
                        </a:rPr>
                        <a:t>11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1430" algn="r">
                        <a:lnSpc>
                          <a:spcPts val="860"/>
                        </a:lnSpc>
                      </a:pPr>
                      <a:r>
                        <a:rPr sz="800" spc="-25" dirty="0">
                          <a:latin typeface="Calibri"/>
                          <a:cs typeface="Calibri"/>
                        </a:rPr>
                        <a:t>14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860"/>
                        </a:lnSpc>
                      </a:pPr>
                      <a:r>
                        <a:rPr sz="800" spc="-25" dirty="0">
                          <a:latin typeface="Calibri"/>
                          <a:cs typeface="Calibri"/>
                        </a:rPr>
                        <a:t>79%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1920">
                <a:tc>
                  <a:txBody>
                    <a:bodyPr/>
                    <a:lstStyle/>
                    <a:p>
                      <a:pPr marL="71120">
                        <a:lnSpc>
                          <a:spcPts val="860"/>
                        </a:lnSpc>
                      </a:pPr>
                      <a:r>
                        <a:rPr sz="800" dirty="0">
                          <a:latin typeface="Calibri"/>
                          <a:cs typeface="Calibri"/>
                        </a:rPr>
                        <a:t>%</a:t>
                      </a:r>
                      <a:r>
                        <a:rPr sz="8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800" dirty="0">
                          <a:latin typeface="Calibri"/>
                          <a:cs typeface="Calibri"/>
                        </a:rPr>
                        <a:t>Staffing</a:t>
                      </a:r>
                      <a:r>
                        <a:rPr sz="800" spc="-20" dirty="0">
                          <a:latin typeface="Calibri"/>
                          <a:cs typeface="Calibri"/>
                        </a:rPr>
                        <a:t> rate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14935" algn="ctr">
                        <a:lnSpc>
                          <a:spcPts val="860"/>
                        </a:lnSpc>
                      </a:pPr>
                      <a:r>
                        <a:rPr sz="800" spc="-10" dirty="0">
                          <a:latin typeface="Calibri"/>
                          <a:cs typeface="Calibri"/>
                        </a:rPr>
                        <a:t>sK763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60"/>
                        </a:lnSpc>
                      </a:pPr>
                      <a:r>
                        <a:rPr sz="800" spc="-50" dirty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Q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44450" algn="r">
                        <a:lnSpc>
                          <a:spcPts val="860"/>
                        </a:lnSpc>
                      </a:pPr>
                      <a:r>
                        <a:rPr sz="800" spc="-25" dirty="0">
                          <a:latin typeface="Calibri"/>
                          <a:cs typeface="Calibri"/>
                        </a:rPr>
                        <a:t>72%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3655" algn="r">
                        <a:lnSpc>
                          <a:spcPts val="860"/>
                        </a:lnSpc>
                      </a:pPr>
                      <a:r>
                        <a:rPr sz="800" spc="-20" dirty="0">
                          <a:latin typeface="Calibri"/>
                          <a:cs typeface="Calibri"/>
                        </a:rPr>
                        <a:t>100%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1430" algn="r">
                        <a:lnSpc>
                          <a:spcPts val="860"/>
                        </a:lnSpc>
                      </a:pPr>
                      <a:r>
                        <a:rPr sz="800" spc="-25" dirty="0">
                          <a:latin typeface="Calibri"/>
                          <a:cs typeface="Calibri"/>
                        </a:rPr>
                        <a:t>70%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860"/>
                        </a:lnSpc>
                      </a:pPr>
                      <a:r>
                        <a:rPr sz="800" spc="-20" dirty="0">
                          <a:latin typeface="Calibri"/>
                          <a:cs typeface="Calibri"/>
                        </a:rPr>
                        <a:t>143%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21285">
                <a:tc>
                  <a:txBody>
                    <a:bodyPr/>
                    <a:lstStyle/>
                    <a:p>
                      <a:pPr marL="71120">
                        <a:lnSpc>
                          <a:spcPts val="860"/>
                        </a:lnSpc>
                      </a:pPr>
                      <a:r>
                        <a:rPr sz="8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Capabilities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solidFill>
                      <a:srgbClr val="006F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6F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6F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6F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6F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6FC0"/>
                    </a:solidFill>
                  </a:tcPr>
                </a:tc>
                <a:tc>
                  <a:txBody>
                    <a:bodyPr/>
                    <a:lstStyle/>
                    <a:p>
                      <a:pPr marR="3175"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6F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6F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6F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21920">
                <a:tc>
                  <a:txBody>
                    <a:bodyPr/>
                    <a:lstStyle/>
                    <a:p>
                      <a:pPr marL="71120">
                        <a:lnSpc>
                          <a:spcPts val="860"/>
                        </a:lnSpc>
                      </a:pPr>
                      <a:r>
                        <a:rPr sz="8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Talent</a:t>
                      </a:r>
                      <a:r>
                        <a:rPr sz="800" spc="-3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8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development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solidFill>
                      <a:srgbClr val="9F9F9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9F9F9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9F9F9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9F9F9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9F9F9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9F9F9F"/>
                    </a:solidFill>
                  </a:tcPr>
                </a:tc>
                <a:tc>
                  <a:txBody>
                    <a:bodyPr/>
                    <a:lstStyle/>
                    <a:p>
                      <a:pPr marR="3175"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9F9F9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9F9F9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9F9F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272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 marL="71120">
                        <a:lnSpc>
                          <a:spcPct val="100000"/>
                        </a:lnSpc>
                      </a:pPr>
                      <a:r>
                        <a:rPr sz="800" dirty="0">
                          <a:latin typeface="Calibri"/>
                          <a:cs typeface="Calibri"/>
                        </a:rPr>
                        <a:t>#</a:t>
                      </a:r>
                      <a:r>
                        <a:rPr sz="8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800" dirty="0">
                          <a:latin typeface="Calibri"/>
                          <a:cs typeface="Calibri"/>
                        </a:rPr>
                        <a:t>Training</a:t>
                      </a:r>
                      <a:r>
                        <a:rPr sz="8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800" dirty="0">
                          <a:latin typeface="Calibri"/>
                          <a:cs typeface="Calibri"/>
                        </a:rPr>
                        <a:t>hours</a:t>
                      </a:r>
                      <a:r>
                        <a:rPr sz="8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800" dirty="0">
                          <a:latin typeface="Calibri"/>
                          <a:cs typeface="Calibri"/>
                        </a:rPr>
                        <a:t>per</a:t>
                      </a:r>
                      <a:r>
                        <a:rPr sz="8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800" dirty="0">
                          <a:latin typeface="Calibri"/>
                          <a:cs typeface="Calibri"/>
                        </a:rPr>
                        <a:t>departmental</a:t>
                      </a:r>
                      <a:r>
                        <a:rPr sz="8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800" dirty="0">
                          <a:latin typeface="Calibri"/>
                          <a:cs typeface="Calibri"/>
                        </a:rPr>
                        <a:t>full</a:t>
                      </a:r>
                      <a:r>
                        <a:rPr sz="8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800" dirty="0">
                          <a:latin typeface="Calibri"/>
                          <a:cs typeface="Calibri"/>
                        </a:rPr>
                        <a:t>time</a:t>
                      </a:r>
                      <a:r>
                        <a:rPr sz="8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800" dirty="0">
                          <a:latin typeface="Calibri"/>
                          <a:cs typeface="Calibri"/>
                        </a:rPr>
                        <a:t>equivalent</a:t>
                      </a:r>
                      <a:r>
                        <a:rPr sz="8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800" spc="-20" dirty="0">
                          <a:latin typeface="Calibri"/>
                          <a:cs typeface="Calibri"/>
                        </a:rPr>
                        <a:t>(FTE)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 marL="114935" algn="ctr">
                        <a:lnSpc>
                          <a:spcPct val="100000"/>
                        </a:lnSpc>
                      </a:pPr>
                      <a:r>
                        <a:rPr sz="800" spc="-25" dirty="0">
                          <a:latin typeface="Calibri"/>
                          <a:cs typeface="Calibri"/>
                        </a:rPr>
                        <a:t>sK7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800" spc="-50" dirty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Q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 marR="44450" algn="r">
                        <a:lnSpc>
                          <a:spcPct val="100000"/>
                        </a:lnSpc>
                      </a:pPr>
                      <a:r>
                        <a:rPr sz="800" spc="-25" dirty="0">
                          <a:latin typeface="Calibri"/>
                          <a:cs typeface="Calibri"/>
                        </a:rPr>
                        <a:t>10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 marR="33655" algn="r">
                        <a:lnSpc>
                          <a:spcPct val="100000"/>
                        </a:lnSpc>
                      </a:pPr>
                      <a:r>
                        <a:rPr sz="800" spc="-25" dirty="0">
                          <a:latin typeface="Calibri"/>
                          <a:cs typeface="Calibri"/>
                        </a:rPr>
                        <a:t>30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 marR="11430" algn="r">
                        <a:lnSpc>
                          <a:spcPct val="100000"/>
                        </a:lnSpc>
                      </a:pPr>
                      <a:r>
                        <a:rPr sz="800" spc="-25" dirty="0">
                          <a:latin typeface="Calibri"/>
                          <a:cs typeface="Calibri"/>
                        </a:rPr>
                        <a:t>20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440"/>
                        </a:spcBef>
                      </a:pPr>
                      <a:r>
                        <a:rPr sz="800" spc="-20" dirty="0">
                          <a:latin typeface="Calibri"/>
                          <a:cs typeface="Calibri"/>
                        </a:rPr>
                        <a:t>150%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5588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34315">
                <a:tc>
                  <a:txBody>
                    <a:bodyPr/>
                    <a:lstStyle/>
                    <a:p>
                      <a:pPr marL="71120">
                        <a:lnSpc>
                          <a:spcPts val="835"/>
                        </a:lnSpc>
                      </a:pPr>
                      <a:r>
                        <a:rPr sz="800" dirty="0">
                          <a:latin typeface="Calibri"/>
                          <a:cs typeface="Calibri"/>
                        </a:rPr>
                        <a:t>%</a:t>
                      </a:r>
                      <a:r>
                        <a:rPr sz="8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800" dirty="0">
                          <a:latin typeface="Calibri"/>
                          <a:cs typeface="Calibri"/>
                        </a:rPr>
                        <a:t>Employees</a:t>
                      </a:r>
                      <a:r>
                        <a:rPr sz="8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800" dirty="0">
                          <a:latin typeface="Calibri"/>
                          <a:cs typeface="Calibri"/>
                        </a:rPr>
                        <a:t>meeting</a:t>
                      </a:r>
                      <a:r>
                        <a:rPr sz="8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800" dirty="0">
                          <a:latin typeface="Calibri"/>
                          <a:cs typeface="Calibri"/>
                        </a:rPr>
                        <a:t>continuing</a:t>
                      </a:r>
                      <a:r>
                        <a:rPr sz="800" spc="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800" spc="-10" dirty="0">
                          <a:latin typeface="Calibri"/>
                          <a:cs typeface="Calibri"/>
                        </a:rPr>
                        <a:t>professional</a:t>
                      </a:r>
                      <a:r>
                        <a:rPr sz="800" spc="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800" spc="-10" dirty="0">
                          <a:latin typeface="Calibri"/>
                          <a:cs typeface="Calibri"/>
                        </a:rPr>
                        <a:t>development</a:t>
                      </a:r>
                      <a:endParaRPr sz="800">
                        <a:latin typeface="Calibri"/>
                        <a:cs typeface="Calibri"/>
                      </a:endParaRPr>
                    </a:p>
                    <a:p>
                      <a:pPr marL="71120">
                        <a:lnSpc>
                          <a:spcPts val="900"/>
                        </a:lnSpc>
                        <a:spcBef>
                          <a:spcPts val="10"/>
                        </a:spcBef>
                      </a:pPr>
                      <a:r>
                        <a:rPr sz="800" spc="-10" dirty="0">
                          <a:latin typeface="Calibri"/>
                          <a:cs typeface="Calibri"/>
                        </a:rPr>
                        <a:t>requirements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14935" algn="ctr">
                        <a:lnSpc>
                          <a:spcPts val="900"/>
                        </a:lnSpc>
                        <a:spcBef>
                          <a:spcPts val="844"/>
                        </a:spcBef>
                      </a:pPr>
                      <a:r>
                        <a:rPr sz="800" spc="-10" dirty="0">
                          <a:latin typeface="Calibri"/>
                          <a:cs typeface="Calibri"/>
                        </a:rPr>
                        <a:t>sK4673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107314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900"/>
                        </a:lnSpc>
                        <a:spcBef>
                          <a:spcPts val="844"/>
                        </a:spcBef>
                      </a:pPr>
                      <a:r>
                        <a:rPr sz="800" spc="-50" dirty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Q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107314" marB="0"/>
                </a:tc>
                <a:tc>
                  <a:txBody>
                    <a:bodyPr/>
                    <a:lstStyle/>
                    <a:p>
                      <a:pPr marR="44450" algn="r">
                        <a:lnSpc>
                          <a:spcPts val="900"/>
                        </a:lnSpc>
                        <a:spcBef>
                          <a:spcPts val="844"/>
                        </a:spcBef>
                      </a:pPr>
                      <a:r>
                        <a:rPr sz="800" spc="-25" dirty="0">
                          <a:latin typeface="Calibri"/>
                          <a:cs typeface="Calibri"/>
                        </a:rPr>
                        <a:t>74%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107314" marB="0"/>
                </a:tc>
                <a:tc>
                  <a:txBody>
                    <a:bodyPr/>
                    <a:lstStyle/>
                    <a:p>
                      <a:pPr marR="33655" algn="r">
                        <a:lnSpc>
                          <a:spcPts val="900"/>
                        </a:lnSpc>
                        <a:spcBef>
                          <a:spcPts val="844"/>
                        </a:spcBef>
                      </a:pPr>
                      <a:r>
                        <a:rPr sz="800" spc="-25" dirty="0">
                          <a:latin typeface="Calibri"/>
                          <a:cs typeface="Calibri"/>
                        </a:rPr>
                        <a:t>96%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107314" marB="0"/>
                </a:tc>
                <a:tc>
                  <a:txBody>
                    <a:bodyPr/>
                    <a:lstStyle/>
                    <a:p>
                      <a:pPr marR="11430" algn="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800" spc="-25" dirty="0">
                          <a:latin typeface="Calibri"/>
                          <a:cs typeface="Calibri"/>
                        </a:rPr>
                        <a:t>80%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46355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800" spc="-20" dirty="0">
                          <a:latin typeface="Calibri"/>
                          <a:cs typeface="Calibri"/>
                        </a:rPr>
                        <a:t>120%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4635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21920">
                <a:tc>
                  <a:txBody>
                    <a:bodyPr/>
                    <a:lstStyle/>
                    <a:p>
                      <a:pPr marL="71120">
                        <a:lnSpc>
                          <a:spcPts val="860"/>
                        </a:lnSpc>
                      </a:pPr>
                      <a:r>
                        <a:rPr sz="8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Innovation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solidFill>
                      <a:srgbClr val="9F9F9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9F9F9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9F9F9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9F9F9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9F9F9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9F9F9F"/>
                    </a:solidFill>
                  </a:tcPr>
                </a:tc>
                <a:tc>
                  <a:txBody>
                    <a:bodyPr/>
                    <a:lstStyle/>
                    <a:p>
                      <a:pPr marR="3175"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9F9F9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9F9F9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9F9F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4320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 marL="71120">
                        <a:lnSpc>
                          <a:spcPts val="900"/>
                        </a:lnSpc>
                      </a:pPr>
                      <a:r>
                        <a:rPr sz="800" dirty="0">
                          <a:latin typeface="Calibri"/>
                          <a:cs typeface="Calibri"/>
                        </a:rPr>
                        <a:t>#</a:t>
                      </a:r>
                      <a:r>
                        <a:rPr sz="8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800" dirty="0">
                          <a:latin typeface="Calibri"/>
                          <a:cs typeface="Calibri"/>
                        </a:rPr>
                        <a:t>Ideas</a:t>
                      </a:r>
                      <a:r>
                        <a:rPr sz="8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800" dirty="0">
                          <a:latin typeface="Calibri"/>
                          <a:cs typeface="Calibri"/>
                        </a:rPr>
                        <a:t>for</a:t>
                      </a:r>
                      <a:r>
                        <a:rPr sz="8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800" dirty="0">
                          <a:latin typeface="Calibri"/>
                          <a:cs typeface="Calibri"/>
                        </a:rPr>
                        <a:t>new</a:t>
                      </a:r>
                      <a:r>
                        <a:rPr sz="8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800" dirty="0">
                          <a:latin typeface="Calibri"/>
                          <a:cs typeface="Calibri"/>
                        </a:rPr>
                        <a:t>or</a:t>
                      </a:r>
                      <a:r>
                        <a:rPr sz="8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800" dirty="0">
                          <a:latin typeface="Calibri"/>
                          <a:cs typeface="Calibri"/>
                        </a:rPr>
                        <a:t>improved</a:t>
                      </a:r>
                      <a:r>
                        <a:rPr sz="8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800" dirty="0">
                          <a:latin typeface="Calibri"/>
                          <a:cs typeface="Calibri"/>
                        </a:rPr>
                        <a:t>service</a:t>
                      </a:r>
                      <a:r>
                        <a:rPr sz="8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800" dirty="0">
                          <a:latin typeface="Calibri"/>
                          <a:cs typeface="Calibri"/>
                        </a:rPr>
                        <a:t>from</a:t>
                      </a:r>
                      <a:r>
                        <a:rPr sz="8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800" spc="-10" dirty="0">
                          <a:latin typeface="Calibri"/>
                          <a:cs typeface="Calibri"/>
                        </a:rPr>
                        <a:t>employees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 marL="114935" algn="ctr">
                        <a:lnSpc>
                          <a:spcPts val="900"/>
                        </a:lnSpc>
                      </a:pPr>
                      <a:r>
                        <a:rPr sz="800" spc="-10" dirty="0">
                          <a:latin typeface="Calibri"/>
                          <a:cs typeface="Calibri"/>
                        </a:rPr>
                        <a:t>sK4657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ts val="900"/>
                        </a:lnSpc>
                      </a:pPr>
                      <a:r>
                        <a:rPr sz="800" spc="-50" dirty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Q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 marR="44450" algn="r">
                        <a:lnSpc>
                          <a:spcPts val="900"/>
                        </a:lnSpc>
                      </a:pPr>
                      <a:r>
                        <a:rPr sz="800" spc="-25" dirty="0">
                          <a:latin typeface="Calibri"/>
                          <a:cs typeface="Calibri"/>
                        </a:rPr>
                        <a:t>25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 marR="33655" algn="r">
                        <a:lnSpc>
                          <a:spcPts val="900"/>
                        </a:lnSpc>
                      </a:pPr>
                      <a:r>
                        <a:rPr sz="800" spc="-25" dirty="0">
                          <a:latin typeface="Calibri"/>
                          <a:cs typeface="Calibri"/>
                        </a:rPr>
                        <a:t>22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 marR="11430" algn="r">
                        <a:lnSpc>
                          <a:spcPts val="900"/>
                        </a:lnSpc>
                      </a:pPr>
                      <a:r>
                        <a:rPr sz="800" spc="-25" dirty="0">
                          <a:latin typeface="Calibri"/>
                          <a:cs typeface="Calibri"/>
                        </a:rPr>
                        <a:t>30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440"/>
                        </a:spcBef>
                      </a:pPr>
                      <a:r>
                        <a:rPr sz="800" spc="-25" dirty="0">
                          <a:latin typeface="Calibri"/>
                          <a:cs typeface="Calibri"/>
                        </a:rPr>
                        <a:t>73%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5588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21285">
                <a:tc>
                  <a:txBody>
                    <a:bodyPr/>
                    <a:lstStyle/>
                    <a:p>
                      <a:pPr marL="71120">
                        <a:lnSpc>
                          <a:spcPts val="855"/>
                        </a:lnSpc>
                      </a:pPr>
                      <a:r>
                        <a:rPr sz="800" dirty="0">
                          <a:latin typeface="Calibri"/>
                          <a:cs typeface="Calibri"/>
                        </a:rPr>
                        <a:t>%</a:t>
                      </a:r>
                      <a:r>
                        <a:rPr sz="8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800" dirty="0">
                          <a:latin typeface="Calibri"/>
                          <a:cs typeface="Calibri"/>
                        </a:rPr>
                        <a:t>Ideas</a:t>
                      </a:r>
                      <a:r>
                        <a:rPr sz="8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800" dirty="0">
                          <a:latin typeface="Calibri"/>
                          <a:cs typeface="Calibri"/>
                        </a:rPr>
                        <a:t>approved</a:t>
                      </a:r>
                      <a:r>
                        <a:rPr sz="8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800" dirty="0">
                          <a:latin typeface="Calibri"/>
                          <a:cs typeface="Calibri"/>
                        </a:rPr>
                        <a:t>for</a:t>
                      </a:r>
                      <a:r>
                        <a:rPr sz="8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800" spc="-10" dirty="0">
                          <a:latin typeface="Calibri"/>
                          <a:cs typeface="Calibri"/>
                        </a:rPr>
                        <a:t>implementation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14935" algn="ctr">
                        <a:lnSpc>
                          <a:spcPts val="855"/>
                        </a:lnSpc>
                      </a:pPr>
                      <a:r>
                        <a:rPr sz="800" spc="-10" dirty="0">
                          <a:latin typeface="Calibri"/>
                          <a:cs typeface="Calibri"/>
                        </a:rPr>
                        <a:t>sK7049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55"/>
                        </a:lnSpc>
                      </a:pPr>
                      <a:r>
                        <a:rPr sz="800" spc="-50" dirty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Q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44450" algn="r">
                        <a:lnSpc>
                          <a:spcPts val="855"/>
                        </a:lnSpc>
                      </a:pPr>
                      <a:r>
                        <a:rPr sz="800" spc="-25" dirty="0">
                          <a:latin typeface="Calibri"/>
                          <a:cs typeface="Calibri"/>
                        </a:rPr>
                        <a:t>34%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3655" algn="r">
                        <a:lnSpc>
                          <a:spcPts val="855"/>
                        </a:lnSpc>
                      </a:pPr>
                      <a:r>
                        <a:rPr sz="800" spc="-25" dirty="0">
                          <a:latin typeface="Calibri"/>
                          <a:cs typeface="Calibri"/>
                        </a:rPr>
                        <a:t>48%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1430" algn="r">
                        <a:lnSpc>
                          <a:spcPts val="855"/>
                        </a:lnSpc>
                      </a:pPr>
                      <a:r>
                        <a:rPr sz="800" spc="-25" dirty="0">
                          <a:latin typeface="Calibri"/>
                          <a:cs typeface="Calibri"/>
                        </a:rPr>
                        <a:t>50%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855"/>
                        </a:lnSpc>
                      </a:pPr>
                      <a:r>
                        <a:rPr sz="800" spc="-25" dirty="0">
                          <a:latin typeface="Calibri"/>
                          <a:cs typeface="Calibri"/>
                        </a:rPr>
                        <a:t>96%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21920">
                <a:tc>
                  <a:txBody>
                    <a:bodyPr/>
                    <a:lstStyle/>
                    <a:p>
                      <a:pPr marL="71120">
                        <a:lnSpc>
                          <a:spcPts val="860"/>
                        </a:lnSpc>
                      </a:pPr>
                      <a:r>
                        <a:rPr sz="8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Performance</a:t>
                      </a:r>
                      <a:r>
                        <a:rPr sz="800" spc="-4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8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management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solidFill>
                      <a:srgbClr val="9F9F9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9F9F9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9F9F9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9F9F9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9F9F9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9F9F9F"/>
                    </a:solidFill>
                  </a:tcPr>
                </a:tc>
                <a:tc>
                  <a:txBody>
                    <a:bodyPr/>
                    <a:lstStyle/>
                    <a:p>
                      <a:pPr marR="3175"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9F9F9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9F9F9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9F9F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31445">
                <a:tc>
                  <a:txBody>
                    <a:bodyPr/>
                    <a:lstStyle/>
                    <a:p>
                      <a:pPr marL="71120">
                        <a:lnSpc>
                          <a:spcPts val="919"/>
                        </a:lnSpc>
                      </a:pPr>
                      <a:r>
                        <a:rPr sz="800" dirty="0">
                          <a:latin typeface="Calibri"/>
                          <a:cs typeface="Calibri"/>
                        </a:rPr>
                        <a:t>%</a:t>
                      </a:r>
                      <a:r>
                        <a:rPr sz="8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800" dirty="0">
                          <a:latin typeface="Calibri"/>
                          <a:cs typeface="Calibri"/>
                        </a:rPr>
                        <a:t>Compliance</a:t>
                      </a:r>
                      <a:r>
                        <a:rPr sz="80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800" dirty="0">
                          <a:latin typeface="Calibri"/>
                          <a:cs typeface="Calibri"/>
                        </a:rPr>
                        <a:t>with</a:t>
                      </a:r>
                      <a:r>
                        <a:rPr sz="8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800" spc="-10" dirty="0">
                          <a:latin typeface="Calibri"/>
                          <a:cs typeface="Calibri"/>
                        </a:rPr>
                        <a:t>performance</a:t>
                      </a:r>
                      <a:r>
                        <a:rPr sz="80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800" spc="-10" dirty="0">
                          <a:latin typeface="Calibri"/>
                          <a:cs typeface="Calibri"/>
                        </a:rPr>
                        <a:t>architecture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14935" algn="ctr">
                        <a:lnSpc>
                          <a:spcPts val="919"/>
                        </a:lnSpc>
                      </a:pPr>
                      <a:r>
                        <a:rPr sz="800" spc="-10" dirty="0">
                          <a:latin typeface="Calibri"/>
                          <a:cs typeface="Calibri"/>
                        </a:rPr>
                        <a:t>sK7050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919"/>
                        </a:lnSpc>
                      </a:pPr>
                      <a:r>
                        <a:rPr sz="800" spc="-50" dirty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Q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44450" algn="r">
                        <a:lnSpc>
                          <a:spcPts val="919"/>
                        </a:lnSpc>
                      </a:pPr>
                      <a:r>
                        <a:rPr sz="800" spc="-25" dirty="0">
                          <a:latin typeface="Calibri"/>
                          <a:cs typeface="Calibri"/>
                        </a:rPr>
                        <a:t>80%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3655" algn="r">
                        <a:lnSpc>
                          <a:spcPts val="919"/>
                        </a:lnSpc>
                      </a:pPr>
                      <a:r>
                        <a:rPr sz="800" spc="-25" dirty="0">
                          <a:latin typeface="Calibri"/>
                          <a:cs typeface="Calibri"/>
                        </a:rPr>
                        <a:t>85%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1430" algn="r">
                        <a:lnSpc>
                          <a:spcPts val="919"/>
                        </a:lnSpc>
                      </a:pPr>
                      <a:r>
                        <a:rPr sz="800" spc="-25" dirty="0">
                          <a:latin typeface="Calibri"/>
                          <a:cs typeface="Calibri"/>
                        </a:rPr>
                        <a:t>80%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919"/>
                        </a:lnSpc>
                      </a:pPr>
                      <a:r>
                        <a:rPr sz="800" spc="-20" dirty="0">
                          <a:latin typeface="Calibri"/>
                          <a:cs typeface="Calibri"/>
                        </a:rPr>
                        <a:t>106%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  <a:p>
                      <a:pPr marL="2540" algn="ctr">
                        <a:lnSpc>
                          <a:spcPct val="100000"/>
                        </a:lnSpc>
                      </a:pPr>
                      <a:r>
                        <a:rPr sz="100" spc="-50" dirty="0">
                          <a:solidFill>
                            <a:srgbClr val="FFC000"/>
                          </a:solidFill>
                          <a:latin typeface="Calibri"/>
                          <a:cs typeface="Calibri"/>
                        </a:rPr>
                        <a:t>R</a:t>
                      </a:r>
                      <a:endParaRPr sz="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11760">
                <a:tc>
                  <a:txBody>
                    <a:bodyPr/>
                    <a:lstStyle/>
                    <a:p>
                      <a:pPr marL="71120">
                        <a:lnSpc>
                          <a:spcPts val="780"/>
                        </a:lnSpc>
                      </a:pPr>
                      <a:r>
                        <a:rPr sz="800" dirty="0">
                          <a:latin typeface="Calibri"/>
                          <a:cs typeface="Calibri"/>
                        </a:rPr>
                        <a:t>%</a:t>
                      </a:r>
                      <a:r>
                        <a:rPr sz="8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800" dirty="0">
                          <a:latin typeface="Calibri"/>
                          <a:cs typeface="Calibri"/>
                        </a:rPr>
                        <a:t>Active</a:t>
                      </a:r>
                      <a:r>
                        <a:rPr sz="8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800" spc="-20" dirty="0">
                          <a:latin typeface="Calibri"/>
                          <a:cs typeface="Calibri"/>
                        </a:rPr>
                        <a:t>KPIs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14935" algn="ctr">
                        <a:lnSpc>
                          <a:spcPts val="780"/>
                        </a:lnSpc>
                      </a:pPr>
                      <a:r>
                        <a:rPr sz="800" spc="-10" dirty="0">
                          <a:latin typeface="Calibri"/>
                          <a:cs typeface="Calibri"/>
                        </a:rPr>
                        <a:t>sK7051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sz="800" spc="-50" dirty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Q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44450" algn="r">
                        <a:lnSpc>
                          <a:spcPts val="780"/>
                        </a:lnSpc>
                      </a:pPr>
                      <a:r>
                        <a:rPr sz="800" spc="-25" dirty="0">
                          <a:latin typeface="Calibri"/>
                          <a:cs typeface="Calibri"/>
                        </a:rPr>
                        <a:t>81%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3655" algn="r">
                        <a:lnSpc>
                          <a:spcPts val="780"/>
                        </a:lnSpc>
                      </a:pPr>
                      <a:r>
                        <a:rPr sz="800" spc="-20" dirty="0">
                          <a:latin typeface="Calibri"/>
                          <a:cs typeface="Calibri"/>
                        </a:rPr>
                        <a:t>100%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1430" algn="r">
                        <a:lnSpc>
                          <a:spcPts val="780"/>
                        </a:lnSpc>
                      </a:pPr>
                      <a:r>
                        <a:rPr sz="800" spc="-20" dirty="0">
                          <a:latin typeface="Calibri"/>
                          <a:cs typeface="Calibri"/>
                        </a:rPr>
                        <a:t>100%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780"/>
                        </a:lnSpc>
                      </a:pPr>
                      <a:r>
                        <a:rPr sz="800" spc="-20" dirty="0">
                          <a:latin typeface="Calibri"/>
                          <a:cs typeface="Calibri"/>
                        </a:rPr>
                        <a:t>100%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21920">
                <a:tc>
                  <a:txBody>
                    <a:bodyPr/>
                    <a:lstStyle/>
                    <a:p>
                      <a:pPr marL="71120">
                        <a:lnSpc>
                          <a:spcPts val="860"/>
                        </a:lnSpc>
                      </a:pPr>
                      <a:r>
                        <a:rPr sz="8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Performance</a:t>
                      </a:r>
                      <a:r>
                        <a:rPr sz="800" spc="5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8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culture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solidFill>
                      <a:srgbClr val="9F9F9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9F9F9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9F9F9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9F9F9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9F9F9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9F9F9F"/>
                    </a:solidFill>
                  </a:tcPr>
                </a:tc>
                <a:tc>
                  <a:txBody>
                    <a:bodyPr/>
                    <a:lstStyle/>
                    <a:p>
                      <a:pPr marR="3175"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9F9F9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9F9F9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9F9F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54305">
                <a:tc>
                  <a:txBody>
                    <a:bodyPr/>
                    <a:lstStyle/>
                    <a:p>
                      <a:pPr marL="71120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800" dirty="0">
                          <a:latin typeface="Calibri"/>
                          <a:cs typeface="Calibri"/>
                        </a:rPr>
                        <a:t>%</a:t>
                      </a:r>
                      <a:r>
                        <a:rPr sz="8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800" spc="-10" dirty="0">
                          <a:latin typeface="Calibri"/>
                          <a:cs typeface="Calibri"/>
                        </a:rPr>
                        <a:t>Positions </a:t>
                      </a:r>
                      <a:r>
                        <a:rPr sz="800" dirty="0">
                          <a:latin typeface="Calibri"/>
                          <a:cs typeface="Calibri"/>
                        </a:rPr>
                        <a:t>with</a:t>
                      </a:r>
                      <a:r>
                        <a:rPr sz="8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800" dirty="0">
                          <a:latin typeface="Calibri"/>
                          <a:cs typeface="Calibri"/>
                        </a:rPr>
                        <a:t>Professional</a:t>
                      </a:r>
                      <a:r>
                        <a:rPr sz="80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800" dirty="0">
                          <a:latin typeface="Calibri"/>
                          <a:cs typeface="Calibri"/>
                        </a:rPr>
                        <a:t>Development</a:t>
                      </a:r>
                      <a:r>
                        <a:rPr sz="8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800" dirty="0">
                          <a:latin typeface="Calibri"/>
                          <a:cs typeface="Calibri"/>
                        </a:rPr>
                        <a:t>Plans</a:t>
                      </a:r>
                      <a:r>
                        <a:rPr sz="8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800" dirty="0">
                          <a:latin typeface="Calibri"/>
                          <a:cs typeface="Calibri"/>
                        </a:rPr>
                        <a:t>in</a:t>
                      </a:r>
                      <a:r>
                        <a:rPr sz="8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800" spc="-20" dirty="0">
                          <a:latin typeface="Calibri"/>
                          <a:cs typeface="Calibri"/>
                        </a:rPr>
                        <a:t>place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17780" marB="0"/>
                </a:tc>
                <a:tc>
                  <a:txBody>
                    <a:bodyPr/>
                    <a:lstStyle/>
                    <a:p>
                      <a:pPr marL="114935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800" spc="-10" dirty="0">
                          <a:latin typeface="Calibri"/>
                          <a:cs typeface="Calibri"/>
                        </a:rPr>
                        <a:t>sK6772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1778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800" spc="-50" dirty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Q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17780" marB="0"/>
                </a:tc>
                <a:tc>
                  <a:txBody>
                    <a:bodyPr/>
                    <a:lstStyle/>
                    <a:p>
                      <a:pPr marR="44450" algn="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800" spc="-25" dirty="0">
                          <a:latin typeface="Calibri"/>
                          <a:cs typeface="Calibri"/>
                        </a:rPr>
                        <a:t>97%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17780" marB="0"/>
                </a:tc>
                <a:tc>
                  <a:txBody>
                    <a:bodyPr/>
                    <a:lstStyle/>
                    <a:p>
                      <a:pPr marR="33655" algn="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800" spc="-25" dirty="0">
                          <a:latin typeface="Calibri"/>
                          <a:cs typeface="Calibri"/>
                        </a:rPr>
                        <a:t>89%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17780" marB="0"/>
                </a:tc>
                <a:tc>
                  <a:txBody>
                    <a:bodyPr/>
                    <a:lstStyle/>
                    <a:p>
                      <a:pPr marR="11430" algn="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800" spc="-25" dirty="0">
                          <a:latin typeface="Calibri"/>
                          <a:cs typeface="Calibri"/>
                        </a:rPr>
                        <a:t>80%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635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800" spc="-20" dirty="0">
                          <a:latin typeface="Calibri"/>
                          <a:cs typeface="Calibri"/>
                        </a:rPr>
                        <a:t>111%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635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  <a:p>
                      <a:pPr marL="2540" algn="ctr">
                        <a:lnSpc>
                          <a:spcPct val="100000"/>
                        </a:lnSpc>
                      </a:pPr>
                      <a:r>
                        <a:rPr sz="100" spc="-50" dirty="0">
                          <a:solidFill>
                            <a:srgbClr val="FFC000"/>
                          </a:solidFill>
                          <a:latin typeface="Calibri"/>
                          <a:cs typeface="Calibri"/>
                        </a:rPr>
                        <a:t>R</a:t>
                      </a:r>
                      <a:endParaRPr sz="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11760">
                <a:tc>
                  <a:txBody>
                    <a:bodyPr/>
                    <a:lstStyle/>
                    <a:p>
                      <a:pPr marL="71120">
                        <a:lnSpc>
                          <a:spcPts val="780"/>
                        </a:lnSpc>
                      </a:pPr>
                      <a:r>
                        <a:rPr sz="800" dirty="0">
                          <a:latin typeface="Calibri"/>
                          <a:cs typeface="Calibri"/>
                        </a:rPr>
                        <a:t>%</a:t>
                      </a:r>
                      <a:r>
                        <a:rPr sz="8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800" dirty="0">
                          <a:latin typeface="Calibri"/>
                          <a:cs typeface="Calibri"/>
                        </a:rPr>
                        <a:t>Performance</a:t>
                      </a:r>
                      <a:r>
                        <a:rPr sz="8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800" dirty="0">
                          <a:latin typeface="Calibri"/>
                          <a:cs typeface="Calibri"/>
                        </a:rPr>
                        <a:t>appraisals</a:t>
                      </a:r>
                      <a:r>
                        <a:rPr sz="8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800" dirty="0">
                          <a:latin typeface="Calibri"/>
                          <a:cs typeface="Calibri"/>
                        </a:rPr>
                        <a:t>completed</a:t>
                      </a:r>
                      <a:r>
                        <a:rPr sz="8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800" dirty="0">
                          <a:latin typeface="Calibri"/>
                          <a:cs typeface="Calibri"/>
                        </a:rPr>
                        <a:t>on</a:t>
                      </a:r>
                      <a:r>
                        <a:rPr sz="8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800" spc="-20" dirty="0">
                          <a:latin typeface="Calibri"/>
                          <a:cs typeface="Calibri"/>
                        </a:rPr>
                        <a:t>time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14935" algn="ctr">
                        <a:lnSpc>
                          <a:spcPts val="780"/>
                        </a:lnSpc>
                      </a:pPr>
                      <a:r>
                        <a:rPr sz="800" spc="-10" dirty="0">
                          <a:latin typeface="Calibri"/>
                          <a:cs typeface="Calibri"/>
                        </a:rPr>
                        <a:t>sK769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80"/>
                        </a:lnSpc>
                      </a:pPr>
                      <a:r>
                        <a:rPr sz="800" spc="-50" dirty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Q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44450" algn="r">
                        <a:lnSpc>
                          <a:spcPts val="780"/>
                        </a:lnSpc>
                      </a:pPr>
                      <a:r>
                        <a:rPr sz="800" spc="-25" dirty="0">
                          <a:latin typeface="Calibri"/>
                          <a:cs typeface="Calibri"/>
                        </a:rPr>
                        <a:t>75%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3655" algn="r">
                        <a:lnSpc>
                          <a:spcPts val="780"/>
                        </a:lnSpc>
                      </a:pPr>
                      <a:r>
                        <a:rPr sz="800" spc="-20" dirty="0">
                          <a:latin typeface="Calibri"/>
                          <a:cs typeface="Calibri"/>
                        </a:rPr>
                        <a:t>100%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1430" algn="r">
                        <a:lnSpc>
                          <a:spcPts val="780"/>
                        </a:lnSpc>
                      </a:pPr>
                      <a:r>
                        <a:rPr sz="800" spc="-20" dirty="0">
                          <a:latin typeface="Calibri"/>
                          <a:cs typeface="Calibri"/>
                        </a:rPr>
                        <a:t>100%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780"/>
                        </a:lnSpc>
                      </a:pPr>
                      <a:r>
                        <a:rPr sz="800" spc="-20" dirty="0">
                          <a:latin typeface="Calibri"/>
                          <a:cs typeface="Calibri"/>
                        </a:rPr>
                        <a:t>100%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121285">
                <a:tc>
                  <a:txBody>
                    <a:bodyPr/>
                    <a:lstStyle/>
                    <a:p>
                      <a:pPr marL="71120">
                        <a:lnSpc>
                          <a:spcPts val="860"/>
                        </a:lnSpc>
                      </a:pPr>
                      <a:r>
                        <a:rPr sz="8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Project</a:t>
                      </a:r>
                      <a:r>
                        <a:rPr sz="800" spc="-4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8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management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solidFill>
                      <a:srgbClr val="9F9F9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9F9F9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9F9F9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9F9F9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9F9F9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9F9F9F"/>
                    </a:solidFill>
                  </a:tcPr>
                </a:tc>
                <a:tc>
                  <a:txBody>
                    <a:bodyPr/>
                    <a:lstStyle/>
                    <a:p>
                      <a:pPr marR="3175"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9F9F9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9F9F9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9F9F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121285">
                <a:tc>
                  <a:txBody>
                    <a:bodyPr/>
                    <a:lstStyle/>
                    <a:p>
                      <a:pPr marL="71120">
                        <a:lnSpc>
                          <a:spcPts val="860"/>
                        </a:lnSpc>
                      </a:pPr>
                      <a:r>
                        <a:rPr sz="800" dirty="0">
                          <a:latin typeface="Calibri"/>
                          <a:cs typeface="Calibri"/>
                        </a:rPr>
                        <a:t>%</a:t>
                      </a:r>
                      <a:r>
                        <a:rPr sz="8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800" dirty="0">
                          <a:latin typeface="Calibri"/>
                          <a:cs typeface="Calibri"/>
                        </a:rPr>
                        <a:t>Projects</a:t>
                      </a:r>
                      <a:r>
                        <a:rPr sz="8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800" dirty="0">
                          <a:latin typeface="Calibri"/>
                          <a:cs typeface="Calibri"/>
                        </a:rPr>
                        <a:t>on</a:t>
                      </a:r>
                      <a:r>
                        <a:rPr sz="8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800" dirty="0">
                          <a:latin typeface="Calibri"/>
                          <a:cs typeface="Calibri"/>
                        </a:rPr>
                        <a:t>time,</a:t>
                      </a:r>
                      <a:r>
                        <a:rPr sz="8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800" dirty="0">
                          <a:latin typeface="Calibri"/>
                          <a:cs typeface="Calibri"/>
                        </a:rPr>
                        <a:t>on</a:t>
                      </a:r>
                      <a:r>
                        <a:rPr sz="8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800" dirty="0">
                          <a:latin typeface="Calibri"/>
                          <a:cs typeface="Calibri"/>
                        </a:rPr>
                        <a:t>budget</a:t>
                      </a:r>
                      <a:r>
                        <a:rPr sz="8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800" dirty="0">
                          <a:latin typeface="Calibri"/>
                          <a:cs typeface="Calibri"/>
                        </a:rPr>
                        <a:t>and</a:t>
                      </a:r>
                      <a:r>
                        <a:rPr sz="8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800" dirty="0">
                          <a:latin typeface="Calibri"/>
                          <a:cs typeface="Calibri"/>
                        </a:rPr>
                        <a:t>according</a:t>
                      </a:r>
                      <a:r>
                        <a:rPr sz="8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800" dirty="0">
                          <a:latin typeface="Calibri"/>
                          <a:cs typeface="Calibri"/>
                        </a:rPr>
                        <a:t>to</a:t>
                      </a:r>
                      <a:r>
                        <a:rPr sz="8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800" spc="-10" dirty="0">
                          <a:latin typeface="Calibri"/>
                          <a:cs typeface="Calibri"/>
                        </a:rPr>
                        <a:t>specifications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14935" algn="ctr">
                        <a:lnSpc>
                          <a:spcPts val="860"/>
                        </a:lnSpc>
                      </a:pPr>
                      <a:r>
                        <a:rPr sz="800" spc="-10" dirty="0">
                          <a:latin typeface="Calibri"/>
                          <a:cs typeface="Calibri"/>
                        </a:rPr>
                        <a:t>sK4996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60"/>
                        </a:lnSpc>
                      </a:pPr>
                      <a:r>
                        <a:rPr sz="800" spc="-50" dirty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Q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44450" algn="r">
                        <a:lnSpc>
                          <a:spcPts val="860"/>
                        </a:lnSpc>
                      </a:pPr>
                      <a:r>
                        <a:rPr sz="800" spc="-25" dirty="0">
                          <a:latin typeface="Calibri"/>
                          <a:cs typeface="Calibri"/>
                        </a:rPr>
                        <a:t>82%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3655" algn="r">
                        <a:lnSpc>
                          <a:spcPts val="860"/>
                        </a:lnSpc>
                      </a:pPr>
                      <a:r>
                        <a:rPr sz="800" spc="-25" dirty="0">
                          <a:latin typeface="Calibri"/>
                          <a:cs typeface="Calibri"/>
                        </a:rPr>
                        <a:t>83%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1430" algn="r">
                        <a:lnSpc>
                          <a:spcPts val="860"/>
                        </a:lnSpc>
                      </a:pPr>
                      <a:r>
                        <a:rPr sz="800" spc="-25" dirty="0">
                          <a:latin typeface="Calibri"/>
                          <a:cs typeface="Calibri"/>
                        </a:rPr>
                        <a:t>85%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860"/>
                        </a:lnSpc>
                      </a:pPr>
                      <a:r>
                        <a:rPr sz="800" spc="-25" dirty="0">
                          <a:latin typeface="Calibri"/>
                          <a:cs typeface="Calibri"/>
                        </a:rPr>
                        <a:t>98%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  <a:p>
                      <a:pPr marL="2540" algn="ctr">
                        <a:lnSpc>
                          <a:spcPct val="100000"/>
                        </a:lnSpc>
                      </a:pPr>
                      <a:r>
                        <a:rPr sz="100" spc="-50" dirty="0">
                          <a:solidFill>
                            <a:srgbClr val="FFC000"/>
                          </a:solidFill>
                          <a:latin typeface="Calibri"/>
                          <a:cs typeface="Calibri"/>
                        </a:rPr>
                        <a:t>R</a:t>
                      </a:r>
                      <a:endParaRPr sz="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121920">
                <a:tc>
                  <a:txBody>
                    <a:bodyPr/>
                    <a:lstStyle/>
                    <a:p>
                      <a:pPr marL="71120">
                        <a:lnSpc>
                          <a:spcPts val="860"/>
                        </a:lnSpc>
                      </a:pPr>
                      <a:r>
                        <a:rPr sz="8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Process</a:t>
                      </a:r>
                      <a:r>
                        <a:rPr sz="800" spc="-4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8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management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solidFill>
                      <a:srgbClr val="9F9F9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9F9F9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9F9F9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9F9F9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9F9F9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9F9F9F"/>
                    </a:solidFill>
                  </a:tcPr>
                </a:tc>
                <a:tc>
                  <a:txBody>
                    <a:bodyPr/>
                    <a:lstStyle/>
                    <a:p>
                      <a:pPr marR="3175"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9F9F9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9F9F9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9F9F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121920">
                <a:tc>
                  <a:txBody>
                    <a:bodyPr/>
                    <a:lstStyle/>
                    <a:p>
                      <a:pPr marL="71120">
                        <a:lnSpc>
                          <a:spcPts val="860"/>
                        </a:lnSpc>
                      </a:pPr>
                      <a:r>
                        <a:rPr sz="800" dirty="0">
                          <a:latin typeface="Calibri"/>
                          <a:cs typeface="Calibri"/>
                        </a:rPr>
                        <a:t>%</a:t>
                      </a:r>
                      <a:r>
                        <a:rPr sz="8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800" dirty="0">
                          <a:latin typeface="Calibri"/>
                          <a:cs typeface="Calibri"/>
                        </a:rPr>
                        <a:t>Processes</a:t>
                      </a:r>
                      <a:r>
                        <a:rPr sz="8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800" spc="-10" dirty="0">
                          <a:latin typeface="Calibri"/>
                          <a:cs typeface="Calibri"/>
                        </a:rPr>
                        <a:t>optimized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14935" algn="ctr">
                        <a:lnSpc>
                          <a:spcPts val="860"/>
                        </a:lnSpc>
                      </a:pPr>
                      <a:r>
                        <a:rPr sz="800" spc="-10" dirty="0">
                          <a:latin typeface="Calibri"/>
                          <a:cs typeface="Calibri"/>
                        </a:rPr>
                        <a:t>sK2284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60"/>
                        </a:lnSpc>
                      </a:pPr>
                      <a:r>
                        <a:rPr sz="800" spc="-50" dirty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Q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44450" algn="r">
                        <a:lnSpc>
                          <a:spcPts val="860"/>
                        </a:lnSpc>
                      </a:pPr>
                      <a:r>
                        <a:rPr sz="800" spc="-25" dirty="0">
                          <a:latin typeface="Calibri"/>
                          <a:cs typeface="Calibri"/>
                        </a:rPr>
                        <a:t>82%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3655" algn="r">
                        <a:lnSpc>
                          <a:spcPts val="860"/>
                        </a:lnSpc>
                      </a:pPr>
                      <a:r>
                        <a:rPr sz="800" spc="-25" dirty="0">
                          <a:latin typeface="Calibri"/>
                          <a:cs typeface="Calibri"/>
                        </a:rPr>
                        <a:t>94%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1430" algn="r">
                        <a:lnSpc>
                          <a:spcPts val="860"/>
                        </a:lnSpc>
                      </a:pPr>
                      <a:r>
                        <a:rPr sz="800" spc="-25" dirty="0">
                          <a:latin typeface="Calibri"/>
                          <a:cs typeface="Calibri"/>
                        </a:rPr>
                        <a:t>85%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860"/>
                        </a:lnSpc>
                      </a:pPr>
                      <a:r>
                        <a:rPr sz="800" spc="-20" dirty="0">
                          <a:latin typeface="Calibri"/>
                          <a:cs typeface="Calibri"/>
                        </a:rPr>
                        <a:t>111%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  <a:tr h="121285">
                <a:tc>
                  <a:txBody>
                    <a:bodyPr/>
                    <a:lstStyle/>
                    <a:p>
                      <a:pPr marL="71120">
                        <a:lnSpc>
                          <a:spcPts val="860"/>
                        </a:lnSpc>
                      </a:pPr>
                      <a:r>
                        <a:rPr sz="8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Stakeholders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solidFill>
                      <a:srgbClr val="006F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6F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6F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6F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6F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6FC0"/>
                    </a:solidFill>
                  </a:tcPr>
                </a:tc>
                <a:tc>
                  <a:txBody>
                    <a:bodyPr/>
                    <a:lstStyle/>
                    <a:p>
                      <a:pPr marR="3175"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6F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6F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6F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5"/>
                  </a:ext>
                </a:extLst>
              </a:tr>
              <a:tr h="121285">
                <a:tc>
                  <a:txBody>
                    <a:bodyPr/>
                    <a:lstStyle/>
                    <a:p>
                      <a:pPr marL="71120">
                        <a:lnSpc>
                          <a:spcPts val="860"/>
                        </a:lnSpc>
                      </a:pPr>
                      <a:r>
                        <a:rPr sz="8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Internal</a:t>
                      </a:r>
                      <a:r>
                        <a:rPr sz="800" spc="-3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8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customers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solidFill>
                      <a:srgbClr val="9F9F9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9F9F9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9F9F9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9F9F9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9F9F9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9F9F9F"/>
                    </a:solidFill>
                  </a:tcPr>
                </a:tc>
                <a:tc>
                  <a:txBody>
                    <a:bodyPr/>
                    <a:lstStyle/>
                    <a:p>
                      <a:pPr marR="3175"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9F9F9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9F9F9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9F9F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6"/>
                  </a:ext>
                </a:extLst>
              </a:tr>
              <a:tr h="161925">
                <a:tc>
                  <a:txBody>
                    <a:bodyPr/>
                    <a:lstStyle/>
                    <a:p>
                      <a:pPr marL="71120">
                        <a:lnSpc>
                          <a:spcPts val="925"/>
                        </a:lnSpc>
                      </a:pPr>
                      <a:r>
                        <a:rPr sz="800" dirty="0">
                          <a:latin typeface="Calibri"/>
                          <a:cs typeface="Calibri"/>
                        </a:rPr>
                        <a:t>%</a:t>
                      </a:r>
                      <a:r>
                        <a:rPr sz="8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800" dirty="0">
                          <a:latin typeface="Calibri"/>
                          <a:cs typeface="Calibri"/>
                        </a:rPr>
                        <a:t>Internal</a:t>
                      </a:r>
                      <a:r>
                        <a:rPr sz="800" spc="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800" spc="-10" dirty="0">
                          <a:latin typeface="Calibri"/>
                          <a:cs typeface="Calibri"/>
                        </a:rPr>
                        <a:t>customers</a:t>
                      </a:r>
                      <a:r>
                        <a:rPr sz="8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800" spc="-10" dirty="0">
                          <a:latin typeface="Calibri"/>
                          <a:cs typeface="Calibri"/>
                        </a:rPr>
                        <a:t>satisfaction</a:t>
                      </a:r>
                      <a:r>
                        <a:rPr sz="800" spc="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800" dirty="0">
                          <a:latin typeface="Calibri"/>
                          <a:cs typeface="Calibri"/>
                        </a:rPr>
                        <a:t>with</a:t>
                      </a:r>
                      <a:r>
                        <a:rPr sz="8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800" dirty="0">
                          <a:latin typeface="Calibri"/>
                          <a:cs typeface="Calibri"/>
                        </a:rPr>
                        <a:t>service</a:t>
                      </a:r>
                      <a:r>
                        <a:rPr sz="8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800" spc="-10" dirty="0">
                          <a:latin typeface="Calibri"/>
                          <a:cs typeface="Calibri"/>
                        </a:rPr>
                        <a:t>levels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14935" algn="ctr">
                        <a:lnSpc>
                          <a:spcPts val="925"/>
                        </a:lnSpc>
                      </a:pPr>
                      <a:r>
                        <a:rPr sz="800" spc="-10" dirty="0">
                          <a:latin typeface="Calibri"/>
                          <a:cs typeface="Calibri"/>
                        </a:rPr>
                        <a:t>sK1290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925"/>
                        </a:lnSpc>
                      </a:pPr>
                      <a:r>
                        <a:rPr sz="800" spc="-50" dirty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Q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44450" algn="r">
                        <a:lnSpc>
                          <a:spcPts val="925"/>
                        </a:lnSpc>
                      </a:pPr>
                      <a:r>
                        <a:rPr sz="800" spc="-25" dirty="0">
                          <a:latin typeface="Calibri"/>
                          <a:cs typeface="Calibri"/>
                        </a:rPr>
                        <a:t>62%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3655" algn="r">
                        <a:lnSpc>
                          <a:spcPts val="925"/>
                        </a:lnSpc>
                      </a:pPr>
                      <a:r>
                        <a:rPr sz="800" spc="-25" dirty="0">
                          <a:latin typeface="Calibri"/>
                          <a:cs typeface="Calibri"/>
                        </a:rPr>
                        <a:t>92%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1430" algn="r">
                        <a:lnSpc>
                          <a:spcPts val="925"/>
                        </a:lnSpc>
                      </a:pPr>
                      <a:r>
                        <a:rPr sz="800" spc="-25" dirty="0">
                          <a:latin typeface="Calibri"/>
                          <a:cs typeface="Calibri"/>
                        </a:rPr>
                        <a:t>80%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925"/>
                        </a:lnSpc>
                      </a:pPr>
                      <a:r>
                        <a:rPr sz="800" spc="-20" dirty="0">
                          <a:latin typeface="Calibri"/>
                          <a:cs typeface="Calibri"/>
                        </a:rPr>
                        <a:t>115%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80"/>
                        </a:spcBef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  <a:p>
                      <a:pPr marL="2540" algn="ctr">
                        <a:lnSpc>
                          <a:spcPct val="100000"/>
                        </a:lnSpc>
                      </a:pPr>
                      <a:r>
                        <a:rPr sz="100" spc="-50" dirty="0">
                          <a:solidFill>
                            <a:srgbClr val="FFC000"/>
                          </a:solidFill>
                          <a:latin typeface="Calibri"/>
                          <a:cs typeface="Calibri"/>
                        </a:rPr>
                        <a:t>R</a:t>
                      </a:r>
                      <a:endParaRPr sz="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27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71120">
                        <a:lnSpc>
                          <a:spcPts val="894"/>
                        </a:lnSpc>
                        <a:spcBef>
                          <a:spcPts val="600"/>
                        </a:spcBef>
                      </a:pPr>
                      <a:r>
                        <a:rPr sz="800" dirty="0">
                          <a:latin typeface="Calibri"/>
                          <a:cs typeface="Calibri"/>
                        </a:rPr>
                        <a:t>#</a:t>
                      </a:r>
                      <a:r>
                        <a:rPr sz="8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800" dirty="0">
                          <a:latin typeface="Calibri"/>
                          <a:cs typeface="Calibri"/>
                        </a:rPr>
                        <a:t>Satisfaction</a:t>
                      </a:r>
                      <a:r>
                        <a:rPr sz="8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800" dirty="0">
                          <a:latin typeface="Calibri"/>
                          <a:cs typeface="Calibri"/>
                        </a:rPr>
                        <a:t>of</a:t>
                      </a:r>
                      <a:r>
                        <a:rPr sz="8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800" dirty="0">
                          <a:latin typeface="Calibri"/>
                          <a:cs typeface="Calibri"/>
                        </a:rPr>
                        <a:t>employees</a:t>
                      </a:r>
                      <a:r>
                        <a:rPr sz="8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800" dirty="0">
                          <a:latin typeface="Calibri"/>
                          <a:cs typeface="Calibri"/>
                        </a:rPr>
                        <a:t>with</a:t>
                      </a:r>
                      <a:r>
                        <a:rPr sz="800" spc="-10" dirty="0">
                          <a:latin typeface="Calibri"/>
                          <a:cs typeface="Calibri"/>
                        </a:rPr>
                        <a:t> departmental services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76200" marB="0"/>
                </a:tc>
                <a:tc>
                  <a:txBody>
                    <a:bodyPr/>
                    <a:lstStyle/>
                    <a:p>
                      <a:pPr marL="114935" algn="ctr">
                        <a:lnSpc>
                          <a:spcPts val="894"/>
                        </a:lnSpc>
                        <a:spcBef>
                          <a:spcPts val="600"/>
                        </a:spcBef>
                      </a:pPr>
                      <a:r>
                        <a:rPr sz="800" spc="-10" dirty="0">
                          <a:latin typeface="Calibri"/>
                          <a:cs typeface="Calibri"/>
                        </a:rPr>
                        <a:t>sK2038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7620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94"/>
                        </a:lnSpc>
                        <a:spcBef>
                          <a:spcPts val="600"/>
                        </a:spcBef>
                      </a:pPr>
                      <a:r>
                        <a:rPr sz="800" spc="-50" dirty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Q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76200" marB="0"/>
                </a:tc>
                <a:tc>
                  <a:txBody>
                    <a:bodyPr/>
                    <a:lstStyle/>
                    <a:p>
                      <a:pPr marR="44450" algn="r">
                        <a:lnSpc>
                          <a:spcPts val="894"/>
                        </a:lnSpc>
                        <a:spcBef>
                          <a:spcPts val="600"/>
                        </a:spcBef>
                      </a:pPr>
                      <a:r>
                        <a:rPr sz="800" spc="-50" dirty="0">
                          <a:latin typeface="Calibri"/>
                          <a:cs typeface="Calibri"/>
                        </a:rPr>
                        <a:t>5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76200" marB="0"/>
                </a:tc>
                <a:tc>
                  <a:txBody>
                    <a:bodyPr/>
                    <a:lstStyle/>
                    <a:p>
                      <a:pPr marR="33655" algn="r">
                        <a:lnSpc>
                          <a:spcPts val="894"/>
                        </a:lnSpc>
                        <a:spcBef>
                          <a:spcPts val="600"/>
                        </a:spcBef>
                      </a:pPr>
                      <a:r>
                        <a:rPr sz="800" spc="-25" dirty="0">
                          <a:latin typeface="Calibri"/>
                          <a:cs typeface="Calibri"/>
                        </a:rPr>
                        <a:t>10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76200" marB="0"/>
                </a:tc>
                <a:tc>
                  <a:txBody>
                    <a:bodyPr/>
                    <a:lstStyle/>
                    <a:p>
                      <a:pPr marR="11430" algn="r">
                        <a:lnSpc>
                          <a:spcPts val="894"/>
                        </a:lnSpc>
                        <a:spcBef>
                          <a:spcPts val="600"/>
                        </a:spcBef>
                      </a:pPr>
                      <a:r>
                        <a:rPr sz="800" spc="-25" dirty="0">
                          <a:latin typeface="Calibri"/>
                          <a:cs typeface="Calibri"/>
                        </a:rPr>
                        <a:t>10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7620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sz="800" spc="-20" dirty="0">
                          <a:latin typeface="Calibri"/>
                          <a:cs typeface="Calibri"/>
                        </a:rPr>
                        <a:t>100%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1524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28"/>
                  </a:ext>
                </a:extLst>
              </a:tr>
              <a:tr h="121920">
                <a:tc>
                  <a:txBody>
                    <a:bodyPr/>
                    <a:lstStyle/>
                    <a:p>
                      <a:pPr marL="71120">
                        <a:lnSpc>
                          <a:spcPts val="860"/>
                        </a:lnSpc>
                      </a:pPr>
                      <a:r>
                        <a:rPr sz="8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Departmental</a:t>
                      </a:r>
                      <a:r>
                        <a:rPr sz="800" spc="-4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8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employees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solidFill>
                      <a:srgbClr val="9F9F9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9F9F9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9F9F9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9F9F9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9F9F9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9F9F9F"/>
                    </a:solidFill>
                  </a:tcPr>
                </a:tc>
                <a:tc>
                  <a:txBody>
                    <a:bodyPr/>
                    <a:lstStyle/>
                    <a:p>
                      <a:pPr marR="3175"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9F9F9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9F9F9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9F9F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9"/>
                  </a:ext>
                </a:extLst>
              </a:tr>
              <a:tr h="161925">
                <a:tc>
                  <a:txBody>
                    <a:bodyPr/>
                    <a:lstStyle/>
                    <a:p>
                      <a:pPr marL="71120">
                        <a:lnSpc>
                          <a:spcPts val="925"/>
                        </a:lnSpc>
                      </a:pPr>
                      <a:r>
                        <a:rPr sz="800" dirty="0">
                          <a:latin typeface="Calibri"/>
                          <a:cs typeface="Calibri"/>
                        </a:rPr>
                        <a:t>%</a:t>
                      </a:r>
                      <a:r>
                        <a:rPr sz="8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800" dirty="0">
                          <a:latin typeface="Calibri"/>
                          <a:cs typeface="Calibri"/>
                        </a:rPr>
                        <a:t>Departmental</a:t>
                      </a:r>
                      <a:r>
                        <a:rPr sz="8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800" dirty="0">
                          <a:latin typeface="Calibri"/>
                          <a:cs typeface="Calibri"/>
                        </a:rPr>
                        <a:t>employee</a:t>
                      </a:r>
                      <a:r>
                        <a:rPr sz="8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800" spc="-10" dirty="0">
                          <a:latin typeface="Calibri"/>
                          <a:cs typeface="Calibri"/>
                        </a:rPr>
                        <a:t>turnover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14935" algn="ctr">
                        <a:lnSpc>
                          <a:spcPts val="925"/>
                        </a:lnSpc>
                      </a:pPr>
                      <a:r>
                        <a:rPr sz="800" spc="-25" dirty="0">
                          <a:latin typeface="Calibri"/>
                          <a:cs typeface="Calibri"/>
                        </a:rPr>
                        <a:t>sK1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925"/>
                        </a:lnSpc>
                      </a:pPr>
                      <a:r>
                        <a:rPr sz="800" spc="-50" dirty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Q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44450" algn="r">
                        <a:lnSpc>
                          <a:spcPts val="925"/>
                        </a:lnSpc>
                      </a:pPr>
                      <a:r>
                        <a:rPr sz="800" spc="-25" dirty="0">
                          <a:latin typeface="Calibri"/>
                          <a:cs typeface="Calibri"/>
                        </a:rPr>
                        <a:t>3%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3655" algn="r">
                        <a:lnSpc>
                          <a:spcPts val="925"/>
                        </a:lnSpc>
                      </a:pPr>
                      <a:r>
                        <a:rPr sz="800" spc="-25" dirty="0">
                          <a:latin typeface="Calibri"/>
                          <a:cs typeface="Calibri"/>
                        </a:rPr>
                        <a:t>4%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1430" algn="r">
                        <a:lnSpc>
                          <a:spcPts val="925"/>
                        </a:lnSpc>
                      </a:pPr>
                      <a:r>
                        <a:rPr sz="800" spc="-25" dirty="0">
                          <a:latin typeface="Calibri"/>
                          <a:cs typeface="Calibri"/>
                        </a:rPr>
                        <a:t>2%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925"/>
                        </a:lnSpc>
                      </a:pPr>
                      <a:r>
                        <a:rPr sz="800" spc="-20" dirty="0">
                          <a:latin typeface="Calibri"/>
                          <a:cs typeface="Calibri"/>
                        </a:rPr>
                        <a:t>194%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3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71120">
                        <a:lnSpc>
                          <a:spcPts val="894"/>
                        </a:lnSpc>
                        <a:spcBef>
                          <a:spcPts val="600"/>
                        </a:spcBef>
                      </a:pPr>
                      <a:r>
                        <a:rPr sz="800" dirty="0">
                          <a:latin typeface="Calibri"/>
                          <a:cs typeface="Calibri"/>
                        </a:rPr>
                        <a:t>#</a:t>
                      </a:r>
                      <a:r>
                        <a:rPr sz="8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800" dirty="0">
                          <a:latin typeface="Calibri"/>
                          <a:cs typeface="Calibri"/>
                        </a:rPr>
                        <a:t>Rewards and </a:t>
                      </a:r>
                      <a:r>
                        <a:rPr sz="800" spc="-10" dirty="0">
                          <a:latin typeface="Calibri"/>
                          <a:cs typeface="Calibri"/>
                        </a:rPr>
                        <a:t>recognition</a:t>
                      </a:r>
                      <a:r>
                        <a:rPr sz="8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800" dirty="0">
                          <a:latin typeface="Calibri"/>
                          <a:cs typeface="Calibri"/>
                        </a:rPr>
                        <a:t>awards</a:t>
                      </a:r>
                      <a:r>
                        <a:rPr sz="800" spc="-10" dirty="0">
                          <a:latin typeface="Calibri"/>
                          <a:cs typeface="Calibri"/>
                        </a:rPr>
                        <a:t> offered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76200" marB="0"/>
                </a:tc>
                <a:tc>
                  <a:txBody>
                    <a:bodyPr/>
                    <a:lstStyle/>
                    <a:p>
                      <a:pPr marL="114935" algn="ctr">
                        <a:lnSpc>
                          <a:spcPts val="894"/>
                        </a:lnSpc>
                        <a:spcBef>
                          <a:spcPts val="600"/>
                        </a:spcBef>
                      </a:pPr>
                      <a:r>
                        <a:rPr sz="800" spc="-10" dirty="0">
                          <a:latin typeface="Calibri"/>
                          <a:cs typeface="Calibri"/>
                        </a:rPr>
                        <a:t>sK6751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7620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94"/>
                        </a:lnSpc>
                        <a:spcBef>
                          <a:spcPts val="600"/>
                        </a:spcBef>
                      </a:pPr>
                      <a:r>
                        <a:rPr sz="800" spc="-50" dirty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Q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76200" marB="0"/>
                </a:tc>
                <a:tc>
                  <a:txBody>
                    <a:bodyPr/>
                    <a:lstStyle/>
                    <a:p>
                      <a:pPr marR="44450" algn="r">
                        <a:lnSpc>
                          <a:spcPts val="894"/>
                        </a:lnSpc>
                        <a:spcBef>
                          <a:spcPts val="600"/>
                        </a:spcBef>
                      </a:pPr>
                      <a:r>
                        <a:rPr sz="800" spc="-50" dirty="0">
                          <a:latin typeface="Calibri"/>
                          <a:cs typeface="Calibri"/>
                        </a:rPr>
                        <a:t>8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76200" marB="0"/>
                </a:tc>
                <a:tc>
                  <a:txBody>
                    <a:bodyPr/>
                    <a:lstStyle/>
                    <a:p>
                      <a:pPr marR="33655" algn="r">
                        <a:lnSpc>
                          <a:spcPts val="894"/>
                        </a:lnSpc>
                        <a:spcBef>
                          <a:spcPts val="600"/>
                        </a:spcBef>
                      </a:pPr>
                      <a:r>
                        <a:rPr sz="800" spc="-50" dirty="0">
                          <a:latin typeface="Calibri"/>
                          <a:cs typeface="Calibri"/>
                        </a:rPr>
                        <a:t>7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76200" marB="0"/>
                </a:tc>
                <a:tc>
                  <a:txBody>
                    <a:bodyPr/>
                    <a:lstStyle/>
                    <a:p>
                      <a:pPr marR="11430" algn="r">
                        <a:lnSpc>
                          <a:spcPts val="894"/>
                        </a:lnSpc>
                        <a:spcBef>
                          <a:spcPts val="600"/>
                        </a:spcBef>
                      </a:pPr>
                      <a:r>
                        <a:rPr sz="800" spc="-50" dirty="0">
                          <a:latin typeface="Calibri"/>
                          <a:cs typeface="Calibri"/>
                        </a:rPr>
                        <a:t>5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7620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sz="800" spc="-20" dirty="0">
                          <a:latin typeface="Calibri"/>
                          <a:cs typeface="Calibri"/>
                        </a:rPr>
                        <a:t>140%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1524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  <a:p>
                      <a:pPr marL="2540" algn="ctr">
                        <a:lnSpc>
                          <a:spcPct val="100000"/>
                        </a:lnSpc>
                      </a:pPr>
                      <a:r>
                        <a:rPr sz="100" spc="-50" dirty="0">
                          <a:solidFill>
                            <a:srgbClr val="FFC000"/>
                          </a:solidFill>
                          <a:latin typeface="Calibri"/>
                          <a:cs typeface="Calibri"/>
                        </a:rPr>
                        <a:t>R</a:t>
                      </a:r>
                      <a:endParaRPr sz="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31"/>
                  </a:ext>
                </a:extLst>
              </a:tr>
              <a:tr h="121285">
                <a:tc>
                  <a:txBody>
                    <a:bodyPr/>
                    <a:lstStyle/>
                    <a:p>
                      <a:pPr marL="71120">
                        <a:lnSpc>
                          <a:spcPts val="860"/>
                        </a:lnSpc>
                      </a:pPr>
                      <a:r>
                        <a:rPr sz="8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Suppliers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solidFill>
                      <a:srgbClr val="9F9F9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9F9F9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9F9F9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9F9F9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9F9F9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9F9F9F"/>
                    </a:solidFill>
                  </a:tcPr>
                </a:tc>
                <a:tc>
                  <a:txBody>
                    <a:bodyPr/>
                    <a:lstStyle/>
                    <a:p>
                      <a:pPr marR="3175"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9F9F9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9F9F9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9F9F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2"/>
                  </a:ext>
                </a:extLst>
              </a:tr>
              <a:tr h="2844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 marL="71120">
                        <a:lnSpc>
                          <a:spcPct val="100000"/>
                        </a:lnSpc>
                      </a:pPr>
                      <a:r>
                        <a:rPr sz="800" dirty="0">
                          <a:latin typeface="Calibri"/>
                          <a:cs typeface="Calibri"/>
                        </a:rPr>
                        <a:t>#</a:t>
                      </a:r>
                      <a:r>
                        <a:rPr sz="8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800" dirty="0">
                          <a:latin typeface="Calibri"/>
                          <a:cs typeface="Calibri"/>
                        </a:rPr>
                        <a:t>Value</a:t>
                      </a:r>
                      <a:r>
                        <a:rPr sz="8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800" dirty="0">
                          <a:latin typeface="Calibri"/>
                          <a:cs typeface="Calibri"/>
                        </a:rPr>
                        <a:t>added</a:t>
                      </a:r>
                      <a:r>
                        <a:rPr sz="8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800" spc="-10" dirty="0">
                          <a:latin typeface="Calibri"/>
                          <a:cs typeface="Calibri"/>
                        </a:rPr>
                        <a:t>suppliers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63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 marL="114935" algn="ctr">
                        <a:lnSpc>
                          <a:spcPct val="100000"/>
                        </a:lnSpc>
                      </a:pPr>
                      <a:r>
                        <a:rPr sz="800" spc="-10" dirty="0">
                          <a:latin typeface="Calibri"/>
                          <a:cs typeface="Calibri"/>
                        </a:rPr>
                        <a:t>sK7053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63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800" spc="-50" dirty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Q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63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 marR="44450" algn="r">
                        <a:lnSpc>
                          <a:spcPct val="100000"/>
                        </a:lnSpc>
                      </a:pPr>
                      <a:r>
                        <a:rPr sz="800" spc="-50" dirty="0">
                          <a:latin typeface="Calibri"/>
                          <a:cs typeface="Calibri"/>
                        </a:rPr>
                        <a:t>9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63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 marR="33655" algn="r">
                        <a:lnSpc>
                          <a:spcPct val="100000"/>
                        </a:lnSpc>
                      </a:pPr>
                      <a:r>
                        <a:rPr sz="800" spc="-50" dirty="0">
                          <a:latin typeface="Calibri"/>
                          <a:cs typeface="Calibri"/>
                        </a:rPr>
                        <a:t>9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63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 marR="11430" algn="r">
                        <a:lnSpc>
                          <a:spcPct val="100000"/>
                        </a:lnSpc>
                      </a:pPr>
                      <a:r>
                        <a:rPr sz="800" spc="-50" dirty="0">
                          <a:latin typeface="Calibri"/>
                          <a:cs typeface="Calibri"/>
                        </a:rPr>
                        <a:t>6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635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800" spc="-20" dirty="0">
                          <a:latin typeface="Calibri"/>
                          <a:cs typeface="Calibri"/>
                        </a:rPr>
                        <a:t>150%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5651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  <a:p>
                      <a:pPr marL="2540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00" spc="-50" dirty="0">
                          <a:solidFill>
                            <a:srgbClr val="33CC33"/>
                          </a:solidFill>
                          <a:latin typeface="Calibri"/>
                          <a:cs typeface="Calibri"/>
                        </a:rPr>
                        <a:t>ü</a:t>
                      </a:r>
                      <a:endParaRPr sz="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33"/>
                  </a:ext>
                </a:extLst>
              </a:tr>
              <a:tr h="201930">
                <a:tc>
                  <a:txBody>
                    <a:bodyPr/>
                    <a:lstStyle/>
                    <a:p>
                      <a:pPr marL="71120">
                        <a:lnSpc>
                          <a:spcPts val="894"/>
                        </a:lnSpc>
                        <a:spcBef>
                          <a:spcPts val="600"/>
                        </a:spcBef>
                      </a:pPr>
                      <a:r>
                        <a:rPr sz="800" dirty="0">
                          <a:latin typeface="Calibri"/>
                          <a:cs typeface="Calibri"/>
                        </a:rPr>
                        <a:t>#</a:t>
                      </a:r>
                      <a:r>
                        <a:rPr sz="8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800" dirty="0">
                          <a:latin typeface="Calibri"/>
                          <a:cs typeface="Calibri"/>
                        </a:rPr>
                        <a:t>Rating</a:t>
                      </a:r>
                      <a:r>
                        <a:rPr sz="8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800" dirty="0">
                          <a:latin typeface="Calibri"/>
                          <a:cs typeface="Calibri"/>
                        </a:rPr>
                        <a:t>of</a:t>
                      </a:r>
                      <a:r>
                        <a:rPr sz="8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800" dirty="0">
                          <a:latin typeface="Calibri"/>
                          <a:cs typeface="Calibri"/>
                        </a:rPr>
                        <a:t>supplier </a:t>
                      </a:r>
                      <a:r>
                        <a:rPr sz="800" spc="-10" dirty="0">
                          <a:latin typeface="Calibri"/>
                          <a:cs typeface="Calibri"/>
                        </a:rPr>
                        <a:t>performance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76200" marB="0"/>
                </a:tc>
                <a:tc>
                  <a:txBody>
                    <a:bodyPr/>
                    <a:lstStyle/>
                    <a:p>
                      <a:pPr marL="114935" algn="ctr">
                        <a:lnSpc>
                          <a:spcPts val="894"/>
                        </a:lnSpc>
                        <a:spcBef>
                          <a:spcPts val="600"/>
                        </a:spcBef>
                      </a:pPr>
                      <a:r>
                        <a:rPr sz="800" spc="-10" dirty="0">
                          <a:latin typeface="Calibri"/>
                          <a:cs typeface="Calibri"/>
                        </a:rPr>
                        <a:t>sK7056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7620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94"/>
                        </a:lnSpc>
                        <a:spcBef>
                          <a:spcPts val="600"/>
                        </a:spcBef>
                      </a:pPr>
                      <a:r>
                        <a:rPr sz="800" spc="-50" dirty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Q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76200" marB="0"/>
                </a:tc>
                <a:tc>
                  <a:txBody>
                    <a:bodyPr/>
                    <a:lstStyle/>
                    <a:p>
                      <a:pPr marR="44450" algn="r">
                        <a:lnSpc>
                          <a:spcPts val="894"/>
                        </a:lnSpc>
                        <a:spcBef>
                          <a:spcPts val="600"/>
                        </a:spcBef>
                      </a:pPr>
                      <a:r>
                        <a:rPr sz="800" spc="-25" dirty="0">
                          <a:latin typeface="Calibri"/>
                          <a:cs typeface="Calibri"/>
                        </a:rPr>
                        <a:t>81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76200" marB="0"/>
                </a:tc>
                <a:tc>
                  <a:txBody>
                    <a:bodyPr/>
                    <a:lstStyle/>
                    <a:p>
                      <a:pPr marR="33655" algn="r">
                        <a:lnSpc>
                          <a:spcPts val="894"/>
                        </a:lnSpc>
                        <a:spcBef>
                          <a:spcPts val="600"/>
                        </a:spcBef>
                      </a:pPr>
                      <a:r>
                        <a:rPr sz="800" spc="-25" dirty="0">
                          <a:latin typeface="Calibri"/>
                          <a:cs typeface="Calibri"/>
                        </a:rPr>
                        <a:t>82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76200" marB="0"/>
                </a:tc>
                <a:tc>
                  <a:txBody>
                    <a:bodyPr/>
                    <a:lstStyle/>
                    <a:p>
                      <a:pPr marR="11430" algn="r">
                        <a:lnSpc>
                          <a:spcPts val="894"/>
                        </a:lnSpc>
                        <a:spcBef>
                          <a:spcPts val="600"/>
                        </a:spcBef>
                      </a:pPr>
                      <a:r>
                        <a:rPr sz="800" spc="-25" dirty="0">
                          <a:latin typeface="Calibri"/>
                          <a:cs typeface="Calibri"/>
                        </a:rPr>
                        <a:t>70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7620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sz="800" spc="-20" dirty="0">
                          <a:latin typeface="Calibri"/>
                          <a:cs typeface="Calibri"/>
                        </a:rPr>
                        <a:t>117%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1524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  <a:p>
                      <a:pPr marL="2540" algn="ctr">
                        <a:lnSpc>
                          <a:spcPct val="100000"/>
                        </a:lnSpc>
                      </a:pPr>
                      <a:r>
                        <a:rPr sz="100" spc="-50" dirty="0">
                          <a:solidFill>
                            <a:srgbClr val="FFC000"/>
                          </a:solidFill>
                          <a:latin typeface="Calibri"/>
                          <a:cs typeface="Calibri"/>
                        </a:rPr>
                        <a:t>R</a:t>
                      </a:r>
                      <a:endParaRPr sz="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3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27164" y="184404"/>
            <a:ext cx="1937003" cy="161544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0" y="531876"/>
            <a:ext cx="277495" cy="715010"/>
          </a:xfrm>
          <a:custGeom>
            <a:avLst/>
            <a:gdLst/>
            <a:ahLst/>
            <a:cxnLst/>
            <a:rect l="l" t="t" r="r" b="b"/>
            <a:pathLst>
              <a:path w="277495" h="715010">
                <a:moveTo>
                  <a:pt x="277368" y="0"/>
                </a:moveTo>
                <a:lnTo>
                  <a:pt x="0" y="0"/>
                </a:lnTo>
                <a:lnTo>
                  <a:pt x="0" y="714756"/>
                </a:lnTo>
                <a:lnTo>
                  <a:pt x="277368" y="714756"/>
                </a:lnTo>
                <a:lnTo>
                  <a:pt x="277368" y="0"/>
                </a:lnTo>
                <a:close/>
              </a:path>
            </a:pathLst>
          </a:custGeom>
          <a:solidFill>
            <a:srgbClr val="9F9F9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61544" y="6553200"/>
            <a:ext cx="8820150" cy="0"/>
          </a:xfrm>
          <a:custGeom>
            <a:avLst/>
            <a:gdLst/>
            <a:ahLst/>
            <a:cxnLst/>
            <a:rect l="l" t="t" r="r" b="b"/>
            <a:pathLst>
              <a:path w="8820150">
                <a:moveTo>
                  <a:pt x="0" y="0"/>
                </a:moveTo>
                <a:lnTo>
                  <a:pt x="8820023" y="0"/>
                </a:lnTo>
              </a:path>
            </a:pathLst>
          </a:custGeom>
          <a:ln w="9525">
            <a:solidFill>
              <a:srgbClr val="D0CEC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58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40"/>
              </a:spcBef>
            </a:pPr>
            <a:r>
              <a:rPr spc="210" dirty="0"/>
              <a:t>SESSION</a:t>
            </a:r>
            <a:r>
              <a:rPr spc="-15" dirty="0"/>
              <a:t> </a:t>
            </a:r>
            <a:r>
              <a:rPr spc="240" dirty="0"/>
              <a:t>REVIEW</a:t>
            </a:r>
          </a:p>
          <a:p>
            <a:pPr marL="16510">
              <a:lnSpc>
                <a:spcPct val="100000"/>
              </a:lnSpc>
              <a:spcBef>
                <a:spcPts val="254"/>
              </a:spcBef>
            </a:pPr>
            <a:r>
              <a:rPr sz="1800" dirty="0"/>
              <a:t>Data</a:t>
            </a:r>
            <a:r>
              <a:rPr sz="1800" spc="-55" dirty="0"/>
              <a:t> </a:t>
            </a:r>
            <a:r>
              <a:rPr sz="1800" spc="65" dirty="0"/>
              <a:t>Visualization</a:t>
            </a:r>
            <a:endParaRPr sz="1800"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6347" rIns="0" bIns="0" rtlCol="0">
            <a:spAutoFit/>
          </a:bodyPr>
          <a:lstStyle/>
          <a:p>
            <a:pPr marL="2392045">
              <a:lnSpc>
                <a:spcPts val="1250"/>
              </a:lnSpc>
            </a:pPr>
            <a:fld id="{81D60167-4931-47E6-BA6A-407CBD079E47}" type="slidenum">
              <a:rPr spc="-25" dirty="0"/>
              <a:t>257</a:t>
            </a:fld>
            <a:endParaRPr spc="-25" dirty="0"/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/>
              <a:t>©</a:t>
            </a:r>
            <a:r>
              <a:rPr spc="-15" dirty="0"/>
              <a:t> </a:t>
            </a:r>
            <a:r>
              <a:rPr dirty="0"/>
              <a:t>The</a:t>
            </a:r>
            <a:r>
              <a:rPr spc="-30" dirty="0"/>
              <a:t> </a:t>
            </a:r>
            <a:r>
              <a:rPr dirty="0"/>
              <a:t>KPI</a:t>
            </a:r>
            <a:r>
              <a:rPr spc="-5" dirty="0"/>
              <a:t> </a:t>
            </a:r>
            <a:r>
              <a:rPr dirty="0"/>
              <a:t>Institute</a:t>
            </a:r>
            <a:r>
              <a:rPr spc="-20" dirty="0"/>
              <a:t> 2023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37489" y="1526184"/>
            <a:ext cx="6504940" cy="4679315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400"/>
              </a:spcBef>
              <a:buClr>
                <a:srgbClr val="087150"/>
              </a:buClr>
              <a:buFont typeface="Segoe UI Symbol"/>
              <a:buChar char="⮚"/>
              <a:tabLst>
                <a:tab pos="240665" algn="l"/>
              </a:tabLst>
            </a:pPr>
            <a:r>
              <a:rPr sz="1600" spc="-20" dirty="0">
                <a:solidFill>
                  <a:srgbClr val="5F5F5F"/>
                </a:solidFill>
                <a:latin typeface="Tahoma"/>
                <a:cs typeface="Tahoma"/>
              </a:rPr>
              <a:t>Scorecard</a:t>
            </a:r>
            <a:r>
              <a:rPr sz="1600" spc="-15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40" dirty="0">
                <a:solidFill>
                  <a:srgbClr val="5F5F5F"/>
                </a:solidFill>
                <a:latin typeface="Tahoma"/>
                <a:cs typeface="Tahoma"/>
              </a:rPr>
              <a:t>use</a:t>
            </a:r>
            <a:r>
              <a:rPr sz="1600" spc="-15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5" dirty="0">
                <a:solidFill>
                  <a:srgbClr val="5F5F5F"/>
                </a:solidFill>
                <a:latin typeface="Tahoma"/>
                <a:cs typeface="Tahoma"/>
              </a:rPr>
              <a:t>tables</a:t>
            </a:r>
            <a:r>
              <a:rPr sz="1600" spc="-14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to</a:t>
            </a:r>
            <a:r>
              <a:rPr sz="1600" spc="-15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0" dirty="0">
                <a:solidFill>
                  <a:srgbClr val="5F5F5F"/>
                </a:solidFill>
                <a:latin typeface="Tahoma"/>
                <a:cs typeface="Tahoma"/>
              </a:rPr>
              <a:t>visualize</a:t>
            </a:r>
            <a:r>
              <a:rPr sz="1600" spc="-17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70" dirty="0">
                <a:solidFill>
                  <a:srgbClr val="5F5F5F"/>
                </a:solidFill>
                <a:latin typeface="Tahoma"/>
                <a:cs typeface="Tahoma"/>
              </a:rPr>
              <a:t>data,</a:t>
            </a:r>
            <a:r>
              <a:rPr sz="1600" spc="-14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therefore:</a:t>
            </a:r>
            <a:endParaRPr sz="1600">
              <a:latin typeface="Tahoma"/>
              <a:cs typeface="Tahoma"/>
            </a:endParaRPr>
          </a:p>
          <a:p>
            <a:pPr marL="698500" lvl="1" indent="-228600">
              <a:lnSpc>
                <a:spcPct val="100000"/>
              </a:lnSpc>
              <a:spcBef>
                <a:spcPts val="300"/>
              </a:spcBef>
              <a:buClr>
                <a:srgbClr val="087150"/>
              </a:buClr>
              <a:buFont typeface="Arial"/>
              <a:buChar char="•"/>
              <a:tabLst>
                <a:tab pos="698500" algn="l"/>
              </a:tabLst>
            </a:pPr>
            <a:r>
              <a:rPr sz="1600" spc="-60" dirty="0">
                <a:solidFill>
                  <a:srgbClr val="5F5F5F"/>
                </a:solidFill>
                <a:latin typeface="Tahoma"/>
                <a:cs typeface="Tahoma"/>
              </a:rPr>
              <a:t>It</a:t>
            </a:r>
            <a:r>
              <a:rPr sz="1600" spc="-14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40" dirty="0">
                <a:solidFill>
                  <a:srgbClr val="5F5F5F"/>
                </a:solidFill>
                <a:latin typeface="Tahoma"/>
                <a:cs typeface="Tahoma"/>
              </a:rPr>
              <a:t>keeps</a:t>
            </a:r>
            <a:r>
              <a:rPr sz="1600" spc="-16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5" dirty="0">
                <a:solidFill>
                  <a:srgbClr val="5F5F5F"/>
                </a:solidFill>
                <a:latin typeface="Tahoma"/>
                <a:cs typeface="Tahoma"/>
              </a:rPr>
              <a:t>tables</a:t>
            </a:r>
            <a:r>
              <a:rPr sz="1600" spc="-16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simple;</a:t>
            </a:r>
            <a:endParaRPr sz="1600">
              <a:latin typeface="Tahoma"/>
              <a:cs typeface="Tahoma"/>
            </a:endParaRPr>
          </a:p>
          <a:p>
            <a:pPr marL="698500" lvl="1" indent="-228600">
              <a:lnSpc>
                <a:spcPct val="100000"/>
              </a:lnSpc>
              <a:spcBef>
                <a:spcPts val="310"/>
              </a:spcBef>
              <a:buClr>
                <a:srgbClr val="087150"/>
              </a:buClr>
              <a:buFont typeface="Arial"/>
              <a:buChar char="•"/>
              <a:tabLst>
                <a:tab pos="698500" algn="l"/>
              </a:tabLst>
            </a:pPr>
            <a:r>
              <a:rPr sz="1600" spc="60" dirty="0">
                <a:solidFill>
                  <a:srgbClr val="5F5F5F"/>
                </a:solidFill>
                <a:latin typeface="Tahoma"/>
                <a:cs typeface="Tahoma"/>
              </a:rPr>
              <a:t>No</a:t>
            </a:r>
            <a:r>
              <a:rPr sz="1600" spc="-17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45" dirty="0">
                <a:solidFill>
                  <a:srgbClr val="5F5F5F"/>
                </a:solidFill>
                <a:latin typeface="Tahoma"/>
                <a:cs typeface="Tahoma"/>
              </a:rPr>
              <a:t>grids,</a:t>
            </a:r>
            <a:r>
              <a:rPr sz="1600" spc="-18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35" dirty="0">
                <a:solidFill>
                  <a:srgbClr val="5F5F5F"/>
                </a:solidFill>
                <a:latin typeface="Tahoma"/>
                <a:cs typeface="Tahoma"/>
              </a:rPr>
              <a:t>no</a:t>
            </a:r>
            <a:r>
              <a:rPr sz="1600" spc="-16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0" dirty="0">
                <a:solidFill>
                  <a:srgbClr val="5F5F5F"/>
                </a:solidFill>
                <a:latin typeface="Tahoma"/>
                <a:cs typeface="Tahoma"/>
              </a:rPr>
              <a:t>strong</a:t>
            </a:r>
            <a:r>
              <a:rPr sz="1600" spc="-14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color</a:t>
            </a:r>
            <a:r>
              <a:rPr sz="1600" spc="-18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combination;</a:t>
            </a:r>
            <a:endParaRPr sz="1600">
              <a:latin typeface="Tahoma"/>
              <a:cs typeface="Tahoma"/>
            </a:endParaRPr>
          </a:p>
          <a:p>
            <a:pPr marL="698500" lvl="1" indent="-228600">
              <a:lnSpc>
                <a:spcPct val="100000"/>
              </a:lnSpc>
              <a:spcBef>
                <a:spcPts val="315"/>
              </a:spcBef>
              <a:buClr>
                <a:srgbClr val="087150"/>
              </a:buClr>
              <a:buFont typeface="Arial"/>
              <a:buChar char="•"/>
              <a:tabLst>
                <a:tab pos="698500" algn="l"/>
              </a:tabLst>
            </a:pP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Clusters</a:t>
            </a:r>
            <a:r>
              <a:rPr sz="1600" spc="-13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40" dirty="0">
                <a:solidFill>
                  <a:srgbClr val="5F5F5F"/>
                </a:solidFill>
                <a:latin typeface="Tahoma"/>
                <a:cs typeface="Tahoma"/>
              </a:rPr>
              <a:t>data</a:t>
            </a:r>
            <a:r>
              <a:rPr sz="1600" spc="-13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35" dirty="0">
                <a:solidFill>
                  <a:srgbClr val="5F5F5F"/>
                </a:solidFill>
                <a:latin typeface="Tahoma"/>
                <a:cs typeface="Tahoma"/>
              </a:rPr>
              <a:t>based</a:t>
            </a:r>
            <a:r>
              <a:rPr sz="1600" spc="-13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35" dirty="0">
                <a:solidFill>
                  <a:srgbClr val="5F5F5F"/>
                </a:solidFill>
                <a:latin typeface="Tahoma"/>
                <a:cs typeface="Tahoma"/>
              </a:rPr>
              <a:t>on</a:t>
            </a:r>
            <a:r>
              <a:rPr sz="1600" spc="-12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0" dirty="0">
                <a:solidFill>
                  <a:srgbClr val="5F5F5F"/>
                </a:solidFill>
                <a:latin typeface="Tahoma"/>
                <a:cs typeface="Tahoma"/>
              </a:rPr>
              <a:t>strategic</a:t>
            </a:r>
            <a:r>
              <a:rPr sz="1600" spc="-10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55" dirty="0">
                <a:solidFill>
                  <a:srgbClr val="5F5F5F"/>
                </a:solidFill>
                <a:latin typeface="Tahoma"/>
                <a:cs typeface="Tahoma"/>
              </a:rPr>
              <a:t>themes,</a:t>
            </a:r>
            <a:r>
              <a:rPr sz="1600" spc="-13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0" dirty="0">
                <a:solidFill>
                  <a:srgbClr val="5F5F5F"/>
                </a:solidFill>
                <a:latin typeface="Tahoma"/>
                <a:cs typeface="Tahoma"/>
              </a:rPr>
              <a:t>perspectives</a:t>
            </a:r>
            <a:r>
              <a:rPr sz="1600" spc="-14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or</a:t>
            </a:r>
            <a:r>
              <a:rPr sz="1600" spc="-12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objectives.</a:t>
            </a:r>
            <a:endParaRPr sz="1600">
              <a:latin typeface="Tahoma"/>
              <a:cs typeface="Tahoma"/>
            </a:endParaRPr>
          </a:p>
          <a:p>
            <a:pPr marL="240665" indent="-227965">
              <a:lnSpc>
                <a:spcPct val="100000"/>
              </a:lnSpc>
              <a:spcBef>
                <a:spcPts val="800"/>
              </a:spcBef>
              <a:buClr>
                <a:srgbClr val="087150"/>
              </a:buClr>
              <a:buFont typeface="Segoe UI Symbol"/>
              <a:buChar char="⮚"/>
              <a:tabLst>
                <a:tab pos="240665" algn="l"/>
              </a:tabLst>
            </a:pP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Dashboards:</a:t>
            </a:r>
            <a:endParaRPr sz="1600">
              <a:latin typeface="Tahoma"/>
              <a:cs typeface="Tahoma"/>
            </a:endParaRPr>
          </a:p>
          <a:p>
            <a:pPr marL="698500" lvl="1" indent="-228600">
              <a:lnSpc>
                <a:spcPct val="100000"/>
              </a:lnSpc>
              <a:spcBef>
                <a:spcPts val="315"/>
              </a:spcBef>
              <a:buClr>
                <a:srgbClr val="087150"/>
              </a:buClr>
              <a:buFont typeface="Arial"/>
              <a:buChar char="•"/>
              <a:tabLst>
                <a:tab pos="698500" algn="l"/>
              </a:tabLst>
            </a:pP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Bar</a:t>
            </a:r>
            <a:r>
              <a:rPr sz="1600" spc="-14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45" dirty="0">
                <a:solidFill>
                  <a:srgbClr val="5F5F5F"/>
                </a:solidFill>
                <a:latin typeface="Tahoma"/>
                <a:cs typeface="Tahoma"/>
              </a:rPr>
              <a:t>charts:</a:t>
            </a:r>
            <a:r>
              <a:rPr sz="1600" spc="-13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to</a:t>
            </a:r>
            <a:r>
              <a:rPr sz="1600" spc="-14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30" dirty="0">
                <a:solidFill>
                  <a:srgbClr val="5F5F5F"/>
                </a:solidFill>
                <a:latin typeface="Tahoma"/>
                <a:cs typeface="Tahoma"/>
              </a:rPr>
              <a:t>compare</a:t>
            </a:r>
            <a:r>
              <a:rPr sz="1600" spc="-15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0" dirty="0">
                <a:solidFill>
                  <a:srgbClr val="5F5F5F"/>
                </a:solidFill>
                <a:latin typeface="Tahoma"/>
                <a:cs typeface="Tahoma"/>
              </a:rPr>
              <a:t>individual</a:t>
            </a:r>
            <a:r>
              <a:rPr sz="1600" spc="-18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values;</a:t>
            </a:r>
            <a:endParaRPr sz="1600">
              <a:latin typeface="Tahoma"/>
              <a:cs typeface="Tahoma"/>
            </a:endParaRPr>
          </a:p>
          <a:p>
            <a:pPr marL="698500" lvl="1" indent="-228600">
              <a:lnSpc>
                <a:spcPct val="100000"/>
              </a:lnSpc>
              <a:spcBef>
                <a:spcPts val="300"/>
              </a:spcBef>
              <a:buClr>
                <a:srgbClr val="087150"/>
              </a:buClr>
              <a:buFont typeface="Arial"/>
              <a:buChar char="•"/>
              <a:tabLst>
                <a:tab pos="698500" algn="l"/>
              </a:tabLst>
            </a:pP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Bullet</a:t>
            </a:r>
            <a:r>
              <a:rPr sz="1600" spc="-16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60" dirty="0">
                <a:solidFill>
                  <a:srgbClr val="5F5F5F"/>
                </a:solidFill>
                <a:latin typeface="Tahoma"/>
                <a:cs typeface="Tahoma"/>
              </a:rPr>
              <a:t>graphs:</a:t>
            </a:r>
            <a:r>
              <a:rPr sz="1600" spc="-13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to</a:t>
            </a:r>
            <a:r>
              <a:rPr sz="1600" spc="-13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35" dirty="0">
                <a:solidFill>
                  <a:srgbClr val="5F5F5F"/>
                </a:solidFill>
                <a:latin typeface="Tahoma"/>
                <a:cs typeface="Tahoma"/>
              </a:rPr>
              <a:t>compare</a:t>
            </a:r>
            <a:r>
              <a:rPr sz="1600" spc="-15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30" dirty="0">
                <a:solidFill>
                  <a:srgbClr val="5F5F5F"/>
                </a:solidFill>
                <a:latin typeface="Tahoma"/>
                <a:cs typeface="Tahoma"/>
              </a:rPr>
              <a:t>actual</a:t>
            </a:r>
            <a:r>
              <a:rPr sz="1600" spc="-15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results</a:t>
            </a:r>
            <a:r>
              <a:rPr sz="1600" spc="-15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to</a:t>
            </a:r>
            <a:r>
              <a:rPr sz="1600" spc="-13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targets;</a:t>
            </a:r>
            <a:endParaRPr sz="1600">
              <a:latin typeface="Tahoma"/>
              <a:cs typeface="Tahoma"/>
            </a:endParaRPr>
          </a:p>
          <a:p>
            <a:pPr marL="698500" lvl="1" indent="-228600">
              <a:lnSpc>
                <a:spcPct val="100000"/>
              </a:lnSpc>
              <a:spcBef>
                <a:spcPts val="315"/>
              </a:spcBef>
              <a:buClr>
                <a:srgbClr val="087150"/>
              </a:buClr>
              <a:buFont typeface="Arial"/>
              <a:buChar char="•"/>
              <a:tabLst>
                <a:tab pos="698500" algn="l"/>
              </a:tabLst>
            </a:pP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Dial</a:t>
            </a:r>
            <a:r>
              <a:rPr sz="1600" spc="-16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45" dirty="0">
                <a:solidFill>
                  <a:srgbClr val="5F5F5F"/>
                </a:solidFill>
                <a:latin typeface="Tahoma"/>
                <a:cs typeface="Tahoma"/>
              </a:rPr>
              <a:t>charts:</a:t>
            </a:r>
            <a:r>
              <a:rPr sz="1600" spc="-13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to</a:t>
            </a:r>
            <a:r>
              <a:rPr sz="1600" spc="-14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0" dirty="0">
                <a:solidFill>
                  <a:srgbClr val="5F5F5F"/>
                </a:solidFill>
                <a:latin typeface="Tahoma"/>
                <a:cs typeface="Tahoma"/>
              </a:rPr>
              <a:t>indicate</a:t>
            </a:r>
            <a:r>
              <a:rPr sz="1600" spc="-16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threshold</a:t>
            </a:r>
            <a:r>
              <a:rPr sz="1600" spc="-13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values;</a:t>
            </a:r>
            <a:endParaRPr sz="1600">
              <a:latin typeface="Tahoma"/>
              <a:cs typeface="Tahoma"/>
            </a:endParaRPr>
          </a:p>
          <a:p>
            <a:pPr marL="698500" lvl="1" indent="-228600">
              <a:lnSpc>
                <a:spcPct val="100000"/>
              </a:lnSpc>
              <a:spcBef>
                <a:spcPts val="310"/>
              </a:spcBef>
              <a:buClr>
                <a:srgbClr val="087150"/>
              </a:buClr>
              <a:buFont typeface="Arial"/>
              <a:buChar char="•"/>
              <a:tabLst>
                <a:tab pos="698500" algn="l"/>
              </a:tabLst>
            </a:pP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Line</a:t>
            </a:r>
            <a:r>
              <a:rPr sz="1600" spc="-17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40" dirty="0">
                <a:solidFill>
                  <a:srgbClr val="5F5F5F"/>
                </a:solidFill>
                <a:latin typeface="Tahoma"/>
                <a:cs typeface="Tahoma"/>
              </a:rPr>
              <a:t>charts:</a:t>
            </a:r>
            <a:r>
              <a:rPr sz="1600" spc="-17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to</a:t>
            </a:r>
            <a:r>
              <a:rPr sz="1600" spc="-16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track</a:t>
            </a:r>
            <a:r>
              <a:rPr sz="1600" spc="-16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trends;</a:t>
            </a:r>
            <a:endParaRPr sz="1600">
              <a:latin typeface="Tahoma"/>
              <a:cs typeface="Tahoma"/>
            </a:endParaRPr>
          </a:p>
          <a:p>
            <a:pPr marL="698500" lvl="1" indent="-228600">
              <a:lnSpc>
                <a:spcPct val="100000"/>
              </a:lnSpc>
              <a:spcBef>
                <a:spcPts val="300"/>
              </a:spcBef>
              <a:buClr>
                <a:srgbClr val="087150"/>
              </a:buClr>
              <a:buFont typeface="Arial"/>
              <a:buChar char="•"/>
              <a:tabLst>
                <a:tab pos="698500" algn="l"/>
              </a:tabLst>
            </a:pP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Pie</a:t>
            </a:r>
            <a:r>
              <a:rPr sz="1600" spc="-17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40" dirty="0">
                <a:solidFill>
                  <a:srgbClr val="5F5F5F"/>
                </a:solidFill>
                <a:latin typeface="Tahoma"/>
                <a:cs typeface="Tahoma"/>
              </a:rPr>
              <a:t>charts:</a:t>
            </a:r>
            <a:r>
              <a:rPr sz="1600" spc="-16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to</a:t>
            </a:r>
            <a:r>
              <a:rPr sz="1600" spc="-17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30" dirty="0">
                <a:solidFill>
                  <a:srgbClr val="5F5F5F"/>
                </a:solidFill>
                <a:latin typeface="Tahoma"/>
                <a:cs typeface="Tahoma"/>
              </a:rPr>
              <a:t>compare</a:t>
            </a:r>
            <a:r>
              <a:rPr sz="1600" spc="-17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different</a:t>
            </a:r>
            <a:r>
              <a:rPr sz="1600" spc="-18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parts</a:t>
            </a:r>
            <a:r>
              <a:rPr sz="1600" spc="-16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of</a:t>
            </a:r>
            <a:r>
              <a:rPr sz="1600" spc="-17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75" dirty="0">
                <a:solidFill>
                  <a:srgbClr val="5F5F5F"/>
                </a:solidFill>
                <a:latin typeface="Tahoma"/>
                <a:cs typeface="Tahoma"/>
              </a:rPr>
              <a:t>a</a:t>
            </a:r>
            <a:r>
              <a:rPr sz="1600" spc="-17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whole;</a:t>
            </a:r>
            <a:endParaRPr sz="1600">
              <a:latin typeface="Tahoma"/>
              <a:cs typeface="Tahoma"/>
            </a:endParaRPr>
          </a:p>
          <a:p>
            <a:pPr marL="698500" lvl="1" indent="-228600">
              <a:lnSpc>
                <a:spcPct val="100000"/>
              </a:lnSpc>
              <a:spcBef>
                <a:spcPts val="315"/>
              </a:spcBef>
              <a:buClr>
                <a:srgbClr val="087150"/>
              </a:buClr>
              <a:buFont typeface="Arial"/>
              <a:buChar char="•"/>
              <a:tabLst>
                <a:tab pos="698500" algn="l"/>
              </a:tabLst>
            </a:pPr>
            <a:r>
              <a:rPr sz="1600" spc="-40" dirty="0">
                <a:solidFill>
                  <a:srgbClr val="5F5F5F"/>
                </a:solidFill>
                <a:latin typeface="Tahoma"/>
                <a:cs typeface="Tahoma"/>
              </a:rPr>
              <a:t>Sparklines:</a:t>
            </a:r>
            <a:r>
              <a:rPr sz="1600" spc="-17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to</a:t>
            </a:r>
            <a:r>
              <a:rPr sz="1600" spc="-16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5" dirty="0">
                <a:solidFill>
                  <a:srgbClr val="5F5F5F"/>
                </a:solidFill>
                <a:latin typeface="Tahoma"/>
                <a:cs typeface="Tahoma"/>
              </a:rPr>
              <a:t>show</a:t>
            </a:r>
            <a:r>
              <a:rPr sz="1600" spc="-15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trends</a:t>
            </a:r>
            <a:r>
              <a:rPr sz="1600" spc="-15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in</a:t>
            </a:r>
            <a:r>
              <a:rPr sz="1600" spc="-15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75" dirty="0">
                <a:solidFill>
                  <a:srgbClr val="5F5F5F"/>
                </a:solidFill>
                <a:latin typeface="Tahoma"/>
                <a:cs typeface="Tahoma"/>
              </a:rPr>
              <a:t>a</a:t>
            </a:r>
            <a:r>
              <a:rPr sz="1600" spc="-17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30" dirty="0">
                <a:solidFill>
                  <a:srgbClr val="5F5F5F"/>
                </a:solidFill>
                <a:latin typeface="Tahoma"/>
                <a:cs typeface="Tahoma"/>
              </a:rPr>
              <a:t>condensed</a:t>
            </a:r>
            <a:r>
              <a:rPr sz="1600" spc="-16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manner.</a:t>
            </a:r>
            <a:endParaRPr sz="1600">
              <a:latin typeface="Tahoma"/>
              <a:cs typeface="Tahoma"/>
            </a:endParaRPr>
          </a:p>
          <a:p>
            <a:pPr marL="240665" indent="-227965">
              <a:lnSpc>
                <a:spcPct val="100000"/>
              </a:lnSpc>
              <a:spcBef>
                <a:spcPts val="805"/>
              </a:spcBef>
              <a:buClr>
                <a:srgbClr val="087150"/>
              </a:buClr>
              <a:buFont typeface="Segoe UI Symbol"/>
              <a:buChar char="⮚"/>
              <a:tabLst>
                <a:tab pos="240665" algn="l"/>
              </a:tabLst>
            </a:pP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Avoid</a:t>
            </a:r>
            <a:r>
              <a:rPr sz="1600" spc="-19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using:</a:t>
            </a:r>
            <a:endParaRPr sz="1600">
              <a:latin typeface="Tahoma"/>
              <a:cs typeface="Tahoma"/>
            </a:endParaRPr>
          </a:p>
          <a:p>
            <a:pPr marL="698500" lvl="1" indent="-228600">
              <a:lnSpc>
                <a:spcPct val="100000"/>
              </a:lnSpc>
              <a:spcBef>
                <a:spcPts val="310"/>
              </a:spcBef>
              <a:buClr>
                <a:srgbClr val="087150"/>
              </a:buClr>
              <a:buFont typeface="Arial"/>
              <a:buChar char="•"/>
              <a:tabLst>
                <a:tab pos="698500" algn="l"/>
              </a:tabLst>
            </a:pPr>
            <a:r>
              <a:rPr sz="1600" spc="75" dirty="0">
                <a:solidFill>
                  <a:srgbClr val="5F5F5F"/>
                </a:solidFill>
                <a:latin typeface="Tahoma"/>
                <a:cs typeface="Tahoma"/>
              </a:rPr>
              <a:t>3D</a:t>
            </a:r>
            <a:r>
              <a:rPr sz="1600" spc="-15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60" dirty="0">
                <a:solidFill>
                  <a:srgbClr val="5F5F5F"/>
                </a:solidFill>
                <a:latin typeface="Tahoma"/>
                <a:cs typeface="Tahoma"/>
              </a:rPr>
              <a:t>graphs:</a:t>
            </a:r>
            <a:r>
              <a:rPr sz="1600" spc="-15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distort</a:t>
            </a:r>
            <a:r>
              <a:rPr sz="1600" spc="-14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data;</a:t>
            </a:r>
            <a:endParaRPr sz="1600">
              <a:latin typeface="Tahoma"/>
              <a:cs typeface="Tahoma"/>
            </a:endParaRPr>
          </a:p>
          <a:p>
            <a:pPr marL="698500" lvl="1" indent="-228600">
              <a:lnSpc>
                <a:spcPct val="100000"/>
              </a:lnSpc>
              <a:spcBef>
                <a:spcPts val="315"/>
              </a:spcBef>
              <a:buClr>
                <a:srgbClr val="087150"/>
              </a:buClr>
              <a:buFont typeface="Arial"/>
              <a:buChar char="•"/>
              <a:tabLst>
                <a:tab pos="698500" algn="l"/>
              </a:tabLst>
            </a:pP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Pie</a:t>
            </a:r>
            <a:r>
              <a:rPr sz="1600" spc="-16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40" dirty="0">
                <a:solidFill>
                  <a:srgbClr val="5F5F5F"/>
                </a:solidFill>
                <a:latin typeface="Tahoma"/>
                <a:cs typeface="Tahoma"/>
              </a:rPr>
              <a:t>and</a:t>
            </a:r>
            <a:r>
              <a:rPr sz="1600" spc="-16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0" dirty="0">
                <a:solidFill>
                  <a:srgbClr val="5F5F5F"/>
                </a:solidFill>
                <a:latin typeface="Tahoma"/>
                <a:cs typeface="Tahoma"/>
              </a:rPr>
              <a:t>donut</a:t>
            </a:r>
            <a:r>
              <a:rPr sz="1600" spc="-16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45" dirty="0">
                <a:solidFill>
                  <a:srgbClr val="5F5F5F"/>
                </a:solidFill>
                <a:latin typeface="Tahoma"/>
                <a:cs typeface="Tahoma"/>
              </a:rPr>
              <a:t>charts:</a:t>
            </a:r>
            <a:r>
              <a:rPr sz="1600" spc="-16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inefficient</a:t>
            </a:r>
            <a:r>
              <a:rPr sz="1600" spc="-19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30" dirty="0">
                <a:solidFill>
                  <a:srgbClr val="5F5F5F"/>
                </a:solidFill>
                <a:latin typeface="Tahoma"/>
                <a:cs typeface="Tahoma"/>
              </a:rPr>
              <a:t>use</a:t>
            </a:r>
            <a:r>
              <a:rPr sz="1600" spc="-16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of</a:t>
            </a:r>
            <a:r>
              <a:rPr sz="1600" spc="-16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space;</a:t>
            </a:r>
            <a:endParaRPr sz="1600">
              <a:latin typeface="Tahoma"/>
              <a:cs typeface="Tahoma"/>
            </a:endParaRPr>
          </a:p>
          <a:p>
            <a:pPr marL="698500" lvl="1" indent="-228600">
              <a:lnSpc>
                <a:spcPct val="100000"/>
              </a:lnSpc>
              <a:spcBef>
                <a:spcPts val="300"/>
              </a:spcBef>
              <a:buClr>
                <a:srgbClr val="087150"/>
              </a:buClr>
              <a:buFont typeface="Arial"/>
              <a:buChar char="•"/>
              <a:tabLst>
                <a:tab pos="698500" algn="l"/>
              </a:tabLst>
            </a:pP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Crowded</a:t>
            </a:r>
            <a:r>
              <a:rPr sz="1600" spc="-15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65" dirty="0">
                <a:solidFill>
                  <a:srgbClr val="5F5F5F"/>
                </a:solidFill>
                <a:latin typeface="Tahoma"/>
                <a:cs typeface="Tahoma"/>
              </a:rPr>
              <a:t>graphs:</a:t>
            </a:r>
            <a:r>
              <a:rPr sz="1600" spc="-14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40" dirty="0">
                <a:solidFill>
                  <a:srgbClr val="5F5F5F"/>
                </a:solidFill>
                <a:latin typeface="Tahoma"/>
                <a:cs typeface="Tahoma"/>
              </a:rPr>
              <a:t>data</a:t>
            </a:r>
            <a:r>
              <a:rPr sz="1600" spc="-14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is</a:t>
            </a:r>
            <a:r>
              <a:rPr sz="1600" spc="-14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5" dirty="0">
                <a:solidFill>
                  <a:srgbClr val="5F5F5F"/>
                </a:solidFill>
                <a:latin typeface="Tahoma"/>
                <a:cs typeface="Tahoma"/>
              </a:rPr>
              <a:t>no</a:t>
            </a:r>
            <a:r>
              <a:rPr sz="1600" spc="-15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0" dirty="0">
                <a:solidFill>
                  <a:srgbClr val="5F5F5F"/>
                </a:solidFill>
                <a:latin typeface="Tahoma"/>
                <a:cs typeface="Tahoma"/>
              </a:rPr>
              <a:t>longer</a:t>
            </a:r>
            <a:r>
              <a:rPr sz="1600" spc="-15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visible;</a:t>
            </a:r>
            <a:endParaRPr sz="1600">
              <a:latin typeface="Tahoma"/>
              <a:cs typeface="Tahoma"/>
            </a:endParaRPr>
          </a:p>
          <a:p>
            <a:pPr marL="698500" lvl="1" indent="-228600">
              <a:lnSpc>
                <a:spcPct val="100000"/>
              </a:lnSpc>
              <a:spcBef>
                <a:spcPts val="315"/>
              </a:spcBef>
              <a:buClr>
                <a:srgbClr val="087150"/>
              </a:buClr>
              <a:buFont typeface="Arial"/>
              <a:buChar char="•"/>
              <a:tabLst>
                <a:tab pos="698500" algn="l"/>
              </a:tabLst>
            </a:pPr>
            <a:r>
              <a:rPr sz="1600" spc="-20" dirty="0">
                <a:solidFill>
                  <a:srgbClr val="5F5F5F"/>
                </a:solidFill>
                <a:latin typeface="Tahoma"/>
                <a:cs typeface="Tahoma"/>
              </a:rPr>
              <a:t>Strong</a:t>
            </a:r>
            <a:r>
              <a:rPr sz="1600" spc="-12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colors</a:t>
            </a:r>
            <a:r>
              <a:rPr sz="1600" spc="-15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for</a:t>
            </a:r>
            <a:r>
              <a:rPr sz="1600" spc="-14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45" dirty="0">
                <a:solidFill>
                  <a:srgbClr val="5F5F5F"/>
                </a:solidFill>
                <a:latin typeface="Tahoma"/>
                <a:cs typeface="Tahoma"/>
              </a:rPr>
              <a:t>backgrounds:</a:t>
            </a:r>
            <a:r>
              <a:rPr sz="1600" spc="-15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hinder</a:t>
            </a:r>
            <a:r>
              <a:rPr sz="1600" spc="-15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visibility.</a:t>
            </a:r>
            <a:endParaRPr sz="16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27164" y="184404"/>
            <a:ext cx="1937003" cy="161544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0" y="531876"/>
            <a:ext cx="277495" cy="715010"/>
          </a:xfrm>
          <a:custGeom>
            <a:avLst/>
            <a:gdLst/>
            <a:ahLst/>
            <a:cxnLst/>
            <a:rect l="l" t="t" r="r" b="b"/>
            <a:pathLst>
              <a:path w="277495" h="715010">
                <a:moveTo>
                  <a:pt x="277368" y="0"/>
                </a:moveTo>
                <a:lnTo>
                  <a:pt x="0" y="0"/>
                </a:lnTo>
                <a:lnTo>
                  <a:pt x="0" y="714756"/>
                </a:lnTo>
                <a:lnTo>
                  <a:pt x="277368" y="714756"/>
                </a:lnTo>
                <a:lnTo>
                  <a:pt x="277368" y="0"/>
                </a:lnTo>
                <a:close/>
              </a:path>
            </a:pathLst>
          </a:custGeom>
          <a:solidFill>
            <a:srgbClr val="5F5F5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61544" y="6553200"/>
            <a:ext cx="8820150" cy="0"/>
          </a:xfrm>
          <a:custGeom>
            <a:avLst/>
            <a:gdLst/>
            <a:ahLst/>
            <a:cxnLst/>
            <a:rect l="l" t="t" r="r" b="b"/>
            <a:pathLst>
              <a:path w="8820150">
                <a:moveTo>
                  <a:pt x="0" y="0"/>
                </a:moveTo>
                <a:lnTo>
                  <a:pt x="8820023" y="0"/>
                </a:lnTo>
              </a:path>
            </a:pathLst>
          </a:custGeom>
          <a:ln w="9525">
            <a:solidFill>
              <a:srgbClr val="D0CEC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360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220" dirty="0"/>
              <a:t>REFERENCES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6347" rIns="0" bIns="0" rtlCol="0">
            <a:spAutoFit/>
          </a:bodyPr>
          <a:lstStyle/>
          <a:p>
            <a:pPr marL="2392045">
              <a:lnSpc>
                <a:spcPts val="1250"/>
              </a:lnSpc>
            </a:pPr>
            <a:fld id="{81D60167-4931-47E6-BA6A-407CBD079E47}" type="slidenum">
              <a:rPr spc="-25" dirty="0"/>
              <a:t>258</a:t>
            </a:fld>
            <a:endParaRPr spc="-25" dirty="0"/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/>
              <a:t>©</a:t>
            </a:r>
            <a:r>
              <a:rPr spc="-15" dirty="0"/>
              <a:t> </a:t>
            </a:r>
            <a:r>
              <a:rPr dirty="0"/>
              <a:t>The</a:t>
            </a:r>
            <a:r>
              <a:rPr spc="-30" dirty="0"/>
              <a:t> </a:t>
            </a:r>
            <a:r>
              <a:rPr dirty="0"/>
              <a:t>KPI</a:t>
            </a:r>
            <a:r>
              <a:rPr spc="-5" dirty="0"/>
              <a:t> </a:t>
            </a:r>
            <a:r>
              <a:rPr dirty="0"/>
              <a:t>Institute</a:t>
            </a:r>
            <a:r>
              <a:rPr spc="-20" dirty="0"/>
              <a:t> 2023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57301" y="1587753"/>
            <a:ext cx="8414385" cy="426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37160" marR="1953260" indent="-125095">
              <a:lnSpc>
                <a:spcPct val="100000"/>
              </a:lnSpc>
              <a:spcBef>
                <a:spcPts val="105"/>
              </a:spcBef>
              <a:buClr>
                <a:srgbClr val="087150"/>
              </a:buClr>
              <a:buFont typeface="Arial"/>
              <a:buChar char="▪"/>
              <a:tabLst>
                <a:tab pos="137160" algn="l"/>
              </a:tabLst>
            </a:pPr>
            <a:r>
              <a:rPr sz="1400" dirty="0">
                <a:solidFill>
                  <a:srgbClr val="5F5F5F"/>
                </a:solidFill>
                <a:latin typeface="Tahoma"/>
                <a:cs typeface="Tahoma"/>
              </a:rPr>
              <a:t>HuyNotes</a:t>
            </a:r>
            <a:r>
              <a:rPr sz="1400" spc="-10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35" dirty="0">
                <a:solidFill>
                  <a:srgbClr val="5F5F5F"/>
                </a:solidFill>
                <a:latin typeface="Tahoma"/>
                <a:cs typeface="Tahoma"/>
              </a:rPr>
              <a:t>(2018),</a:t>
            </a:r>
            <a:r>
              <a:rPr sz="1400" spc="-11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5F5F5F"/>
                </a:solidFill>
                <a:latin typeface="Tahoma"/>
                <a:cs typeface="Tahoma"/>
              </a:rPr>
              <a:t>How</a:t>
            </a:r>
            <a:r>
              <a:rPr sz="1400" spc="-9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5F5F5F"/>
                </a:solidFill>
                <a:latin typeface="Tahoma"/>
                <a:cs typeface="Tahoma"/>
              </a:rPr>
              <a:t>to</a:t>
            </a:r>
            <a:r>
              <a:rPr sz="1400" spc="-9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25" dirty="0">
                <a:solidFill>
                  <a:srgbClr val="5F5F5F"/>
                </a:solidFill>
                <a:latin typeface="Tahoma"/>
                <a:cs typeface="Tahoma"/>
              </a:rPr>
              <a:t>choose</a:t>
            </a:r>
            <a:r>
              <a:rPr sz="1400" spc="-9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30" dirty="0">
                <a:solidFill>
                  <a:srgbClr val="5F5F5F"/>
                </a:solidFill>
                <a:latin typeface="Tahoma"/>
                <a:cs typeface="Tahoma"/>
              </a:rPr>
              <a:t>data</a:t>
            </a:r>
            <a:r>
              <a:rPr sz="1400" spc="-15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20" dirty="0">
                <a:solidFill>
                  <a:srgbClr val="5F5F5F"/>
                </a:solidFill>
                <a:latin typeface="Tahoma"/>
                <a:cs typeface="Tahoma"/>
              </a:rPr>
              <a:t>visualization</a:t>
            </a:r>
            <a:r>
              <a:rPr sz="1400" spc="-10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30" dirty="0">
                <a:solidFill>
                  <a:srgbClr val="5F5F5F"/>
                </a:solidFill>
                <a:latin typeface="Tahoma"/>
                <a:cs typeface="Tahoma"/>
              </a:rPr>
              <a:t>techniques,</a:t>
            </a:r>
            <a:r>
              <a:rPr sz="1400" spc="-114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5F5F5F"/>
                </a:solidFill>
                <a:latin typeface="Tahoma"/>
                <a:cs typeface="Tahoma"/>
              </a:rPr>
              <a:t>Available</a:t>
            </a:r>
            <a:r>
              <a:rPr sz="1400" spc="-13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25" dirty="0">
                <a:solidFill>
                  <a:srgbClr val="5F5F5F"/>
                </a:solidFill>
                <a:latin typeface="Tahoma"/>
                <a:cs typeface="Tahoma"/>
              </a:rPr>
              <a:t>at: </a:t>
            </a:r>
            <a:r>
              <a:rPr sz="1400" u="sng" spc="-20" dirty="0">
                <a:solidFill>
                  <a:srgbClr val="5F5F5F"/>
                </a:solidFill>
                <a:uFill>
                  <a:solidFill>
                    <a:srgbClr val="5F5F5F"/>
                  </a:solidFill>
                </a:uFill>
                <a:latin typeface="Tahoma"/>
                <a:cs typeface="Tahoma"/>
                <a:hlinkClick r:id="rId3"/>
              </a:rPr>
              <a:t>https://huynp.com/2018/07/19/How-</a:t>
            </a:r>
            <a:r>
              <a:rPr sz="1400" u="sng" spc="-10" dirty="0">
                <a:solidFill>
                  <a:srgbClr val="5F5F5F"/>
                </a:solidFill>
                <a:uFill>
                  <a:solidFill>
                    <a:srgbClr val="5F5F5F"/>
                  </a:solidFill>
                </a:uFill>
                <a:latin typeface="Tahoma"/>
                <a:cs typeface="Tahoma"/>
                <a:hlinkClick r:id="rId3"/>
              </a:rPr>
              <a:t>to-</a:t>
            </a:r>
            <a:r>
              <a:rPr sz="1400" u="sng" spc="-30" dirty="0">
                <a:solidFill>
                  <a:srgbClr val="5F5F5F"/>
                </a:solidFill>
                <a:uFill>
                  <a:solidFill>
                    <a:srgbClr val="5F5F5F"/>
                  </a:solidFill>
                </a:uFill>
                <a:latin typeface="Tahoma"/>
                <a:cs typeface="Tahoma"/>
                <a:hlinkClick r:id="rId3"/>
              </a:rPr>
              <a:t>choose-</a:t>
            </a:r>
            <a:r>
              <a:rPr sz="1400" u="sng" spc="-40" dirty="0">
                <a:solidFill>
                  <a:srgbClr val="5F5F5F"/>
                </a:solidFill>
                <a:uFill>
                  <a:solidFill>
                    <a:srgbClr val="5F5F5F"/>
                  </a:solidFill>
                </a:uFill>
                <a:latin typeface="Tahoma"/>
                <a:cs typeface="Tahoma"/>
                <a:hlinkClick r:id="rId3"/>
              </a:rPr>
              <a:t>data-</a:t>
            </a:r>
            <a:r>
              <a:rPr sz="1400" u="sng" spc="-20" dirty="0">
                <a:solidFill>
                  <a:srgbClr val="5F5F5F"/>
                </a:solidFill>
                <a:uFill>
                  <a:solidFill>
                    <a:srgbClr val="5F5F5F"/>
                  </a:solidFill>
                </a:uFill>
                <a:latin typeface="Tahoma"/>
                <a:cs typeface="Tahoma"/>
                <a:hlinkClick r:id="rId3"/>
              </a:rPr>
              <a:t>visualization-</a:t>
            </a:r>
            <a:r>
              <a:rPr sz="1400" u="sng" spc="-10" dirty="0">
                <a:solidFill>
                  <a:srgbClr val="5F5F5F"/>
                </a:solidFill>
                <a:uFill>
                  <a:solidFill>
                    <a:srgbClr val="5F5F5F"/>
                  </a:solidFill>
                </a:uFill>
                <a:latin typeface="Tahoma"/>
                <a:cs typeface="Tahoma"/>
                <a:hlinkClick r:id="rId3"/>
              </a:rPr>
              <a:t>techniques.html</a:t>
            </a:r>
            <a:endParaRPr sz="1400">
              <a:latin typeface="Tahoma"/>
              <a:cs typeface="Tahoma"/>
            </a:endParaRPr>
          </a:p>
          <a:p>
            <a:pPr marL="137160" indent="-124460">
              <a:lnSpc>
                <a:spcPct val="100000"/>
              </a:lnSpc>
              <a:spcBef>
                <a:spcPts val="600"/>
              </a:spcBef>
              <a:buClr>
                <a:srgbClr val="087150"/>
              </a:buClr>
              <a:buFont typeface="Arial"/>
              <a:buChar char="▪"/>
              <a:tabLst>
                <a:tab pos="137160" algn="l"/>
              </a:tabLst>
            </a:pPr>
            <a:r>
              <a:rPr sz="1400" spc="-20" dirty="0">
                <a:solidFill>
                  <a:srgbClr val="5F5F5F"/>
                </a:solidFill>
                <a:latin typeface="Tahoma"/>
                <a:cs typeface="Tahoma"/>
              </a:rPr>
              <a:t>The</a:t>
            </a:r>
            <a:r>
              <a:rPr sz="1400" spc="-12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5F5F5F"/>
                </a:solidFill>
                <a:latin typeface="Tahoma"/>
                <a:cs typeface="Tahoma"/>
              </a:rPr>
              <a:t>KPI</a:t>
            </a:r>
            <a:r>
              <a:rPr sz="1400" spc="-13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20" dirty="0">
                <a:solidFill>
                  <a:srgbClr val="5F5F5F"/>
                </a:solidFill>
                <a:latin typeface="Tahoma"/>
                <a:cs typeface="Tahoma"/>
              </a:rPr>
              <a:t>Institute</a:t>
            </a:r>
            <a:r>
              <a:rPr sz="1400" spc="-13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35" dirty="0">
                <a:solidFill>
                  <a:srgbClr val="5F5F5F"/>
                </a:solidFill>
                <a:latin typeface="Tahoma"/>
                <a:cs typeface="Tahoma"/>
              </a:rPr>
              <a:t>(2023),</a:t>
            </a:r>
            <a:r>
              <a:rPr sz="1400" spc="-14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5F5F5F"/>
                </a:solidFill>
                <a:latin typeface="Tahoma"/>
                <a:cs typeface="Tahoma"/>
              </a:rPr>
              <a:t>Performance</a:t>
            </a:r>
            <a:r>
              <a:rPr sz="1400" spc="-14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5F5F5F"/>
                </a:solidFill>
                <a:latin typeface="Tahoma"/>
                <a:cs typeface="Tahoma"/>
              </a:rPr>
              <a:t>Management</a:t>
            </a:r>
            <a:r>
              <a:rPr sz="1400" spc="-15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25" dirty="0">
                <a:solidFill>
                  <a:srgbClr val="5F5F5F"/>
                </a:solidFill>
                <a:latin typeface="Tahoma"/>
                <a:cs typeface="Tahoma"/>
              </a:rPr>
              <a:t>Toolkit,</a:t>
            </a:r>
            <a:r>
              <a:rPr sz="1400" spc="-12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5F5F5F"/>
                </a:solidFill>
                <a:latin typeface="Tahoma"/>
                <a:cs typeface="Tahoma"/>
              </a:rPr>
              <a:t>Custom</a:t>
            </a:r>
            <a:r>
              <a:rPr sz="1400" spc="-11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5F5F5F"/>
                </a:solidFill>
                <a:latin typeface="Tahoma"/>
                <a:cs typeface="Tahoma"/>
              </a:rPr>
              <a:t>made.</a:t>
            </a:r>
            <a:endParaRPr sz="1400">
              <a:latin typeface="Tahoma"/>
              <a:cs typeface="Tahoma"/>
            </a:endParaRPr>
          </a:p>
          <a:p>
            <a:pPr marL="137160" marR="5080" indent="-125095">
              <a:lnSpc>
                <a:spcPct val="100000"/>
              </a:lnSpc>
              <a:spcBef>
                <a:spcPts val="595"/>
              </a:spcBef>
              <a:buClr>
                <a:srgbClr val="087150"/>
              </a:buClr>
              <a:buFont typeface="Arial"/>
              <a:buChar char="▪"/>
              <a:tabLst>
                <a:tab pos="137160" algn="l"/>
              </a:tabLst>
            </a:pPr>
            <a:r>
              <a:rPr sz="1400" dirty="0">
                <a:solidFill>
                  <a:srgbClr val="5F5F5F"/>
                </a:solidFill>
                <a:latin typeface="Tahoma"/>
                <a:cs typeface="Tahoma"/>
              </a:rPr>
              <a:t>Mainroads</a:t>
            </a:r>
            <a:r>
              <a:rPr sz="1400" spc="-14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5F5F5F"/>
                </a:solidFill>
                <a:latin typeface="Tahoma"/>
                <a:cs typeface="Tahoma"/>
              </a:rPr>
              <a:t>Western</a:t>
            </a:r>
            <a:r>
              <a:rPr sz="1400" spc="-13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5F5F5F"/>
                </a:solidFill>
                <a:latin typeface="Tahoma"/>
                <a:cs typeface="Tahoma"/>
              </a:rPr>
              <a:t>Australia</a:t>
            </a:r>
            <a:r>
              <a:rPr sz="1400" spc="-14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35" dirty="0">
                <a:solidFill>
                  <a:srgbClr val="5F5F5F"/>
                </a:solidFill>
                <a:latin typeface="Tahoma"/>
                <a:cs typeface="Tahoma"/>
              </a:rPr>
              <a:t>(2018),</a:t>
            </a:r>
            <a:r>
              <a:rPr sz="1400" spc="-13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5F5F5F"/>
                </a:solidFill>
                <a:latin typeface="Tahoma"/>
                <a:cs typeface="Tahoma"/>
              </a:rPr>
              <a:t>Annual</a:t>
            </a:r>
            <a:r>
              <a:rPr sz="1400" spc="-11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20" dirty="0">
                <a:solidFill>
                  <a:srgbClr val="5F5F5F"/>
                </a:solidFill>
                <a:latin typeface="Tahoma"/>
                <a:cs typeface="Tahoma"/>
              </a:rPr>
              <a:t>report,</a:t>
            </a:r>
            <a:r>
              <a:rPr sz="1400" spc="-14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5F5F5F"/>
                </a:solidFill>
                <a:latin typeface="Tahoma"/>
                <a:cs typeface="Tahoma"/>
              </a:rPr>
              <a:t>Available</a:t>
            </a:r>
            <a:r>
              <a:rPr sz="1400" spc="-15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25" dirty="0">
                <a:solidFill>
                  <a:srgbClr val="5F5F5F"/>
                </a:solidFill>
                <a:latin typeface="Tahoma"/>
                <a:cs typeface="Tahoma"/>
              </a:rPr>
              <a:t>at: </a:t>
            </a:r>
            <a:r>
              <a:rPr sz="1400" u="sng" spc="-40" dirty="0">
                <a:solidFill>
                  <a:srgbClr val="5F5F5F"/>
                </a:solidFill>
                <a:uFill>
                  <a:solidFill>
                    <a:srgbClr val="5F5F5F"/>
                  </a:solidFill>
                </a:uFill>
                <a:latin typeface="Tahoma"/>
                <a:cs typeface="Tahoma"/>
                <a:hlinkClick r:id="rId4"/>
              </a:rPr>
              <a:t>https://annualreports.mainroads.wa.gov.au/AR-</a:t>
            </a:r>
            <a:r>
              <a:rPr sz="1400" u="sng" spc="-10" dirty="0">
                <a:solidFill>
                  <a:srgbClr val="5F5F5F"/>
                </a:solidFill>
                <a:uFill>
                  <a:solidFill>
                    <a:srgbClr val="5F5F5F"/>
                  </a:solidFill>
                </a:uFill>
                <a:latin typeface="Tahoma"/>
                <a:cs typeface="Tahoma"/>
                <a:hlinkClick r:id="rId4"/>
              </a:rPr>
              <a:t>2018/governance-</a:t>
            </a:r>
            <a:r>
              <a:rPr sz="1400" u="sng" spc="-45" dirty="0">
                <a:solidFill>
                  <a:srgbClr val="5F5F5F"/>
                </a:solidFill>
                <a:uFill>
                  <a:solidFill>
                    <a:srgbClr val="5F5F5F"/>
                  </a:solidFill>
                </a:uFill>
                <a:latin typeface="Tahoma"/>
                <a:cs typeface="Tahoma"/>
                <a:hlinkClick r:id="rId4"/>
              </a:rPr>
              <a:t>and-</a:t>
            </a:r>
            <a:r>
              <a:rPr sz="1400" u="sng" spc="-25" dirty="0">
                <a:solidFill>
                  <a:srgbClr val="5F5F5F"/>
                </a:solidFill>
                <a:uFill>
                  <a:solidFill>
                    <a:srgbClr val="5F5F5F"/>
                  </a:solidFill>
                </a:uFill>
                <a:latin typeface="Tahoma"/>
                <a:cs typeface="Tahoma"/>
                <a:hlinkClick r:id="rId4"/>
              </a:rPr>
              <a:t>financials/performance-</a:t>
            </a:r>
            <a:r>
              <a:rPr sz="1400" u="sng" spc="-10" dirty="0">
                <a:solidFill>
                  <a:srgbClr val="5F5F5F"/>
                </a:solidFill>
                <a:uFill>
                  <a:solidFill>
                    <a:srgbClr val="5F5F5F"/>
                  </a:solidFill>
                </a:uFill>
                <a:latin typeface="Tahoma"/>
                <a:cs typeface="Tahoma"/>
                <a:hlinkClick r:id="rId4"/>
              </a:rPr>
              <a:t>measures.html</a:t>
            </a:r>
            <a:endParaRPr sz="1400">
              <a:latin typeface="Tahoma"/>
              <a:cs typeface="Tahoma"/>
            </a:endParaRPr>
          </a:p>
          <a:p>
            <a:pPr marL="137160" indent="-124460">
              <a:lnSpc>
                <a:spcPct val="100000"/>
              </a:lnSpc>
              <a:spcBef>
                <a:spcPts val="600"/>
              </a:spcBef>
              <a:buClr>
                <a:srgbClr val="087150"/>
              </a:buClr>
              <a:buFont typeface="Arial"/>
              <a:buChar char="▪"/>
              <a:tabLst>
                <a:tab pos="137160" algn="l"/>
              </a:tabLst>
            </a:pPr>
            <a:r>
              <a:rPr sz="1400" dirty="0">
                <a:solidFill>
                  <a:srgbClr val="5F5F5F"/>
                </a:solidFill>
                <a:latin typeface="Tahoma"/>
                <a:cs typeface="Tahoma"/>
                <a:hlinkClick r:id="rId5"/>
              </a:rPr>
              <a:t>Henkel</a:t>
            </a:r>
            <a:r>
              <a:rPr sz="1400" spc="-110" dirty="0">
                <a:solidFill>
                  <a:srgbClr val="5F5F5F"/>
                </a:solidFill>
                <a:latin typeface="Tahoma"/>
                <a:cs typeface="Tahoma"/>
                <a:hlinkClick r:id="rId5"/>
              </a:rPr>
              <a:t> </a:t>
            </a:r>
            <a:r>
              <a:rPr sz="1400" spc="-30" dirty="0">
                <a:solidFill>
                  <a:srgbClr val="5F5F5F"/>
                </a:solidFill>
                <a:latin typeface="Tahoma"/>
                <a:cs typeface="Tahoma"/>
                <a:hlinkClick r:id="rId5"/>
              </a:rPr>
              <a:t>(2021),</a:t>
            </a:r>
            <a:r>
              <a:rPr sz="1400" spc="-105" dirty="0">
                <a:solidFill>
                  <a:srgbClr val="5F5F5F"/>
                </a:solidFill>
                <a:latin typeface="Tahoma"/>
                <a:cs typeface="Tahoma"/>
                <a:hlinkClick r:id="rId5"/>
              </a:rPr>
              <a:t> </a:t>
            </a:r>
            <a:r>
              <a:rPr sz="1400" spc="-10" dirty="0">
                <a:solidFill>
                  <a:srgbClr val="5F5F5F"/>
                </a:solidFill>
                <a:latin typeface="Tahoma"/>
                <a:cs typeface="Tahoma"/>
                <a:hlinkClick r:id="rId5"/>
              </a:rPr>
              <a:t>Annual</a:t>
            </a:r>
            <a:r>
              <a:rPr sz="1400" spc="-80" dirty="0">
                <a:solidFill>
                  <a:srgbClr val="5F5F5F"/>
                </a:solidFill>
                <a:latin typeface="Tahoma"/>
                <a:cs typeface="Tahoma"/>
                <a:hlinkClick r:id="rId5"/>
              </a:rPr>
              <a:t> </a:t>
            </a:r>
            <a:r>
              <a:rPr sz="1400" spc="-20" dirty="0">
                <a:solidFill>
                  <a:srgbClr val="5F5F5F"/>
                </a:solidFill>
                <a:latin typeface="Tahoma"/>
                <a:cs typeface="Tahoma"/>
                <a:hlinkClick r:id="rId5"/>
              </a:rPr>
              <a:t>report,</a:t>
            </a:r>
            <a:r>
              <a:rPr sz="1400" spc="-135" dirty="0">
                <a:solidFill>
                  <a:srgbClr val="5F5F5F"/>
                </a:solidFill>
                <a:latin typeface="Tahoma"/>
                <a:cs typeface="Tahoma"/>
                <a:hlinkClick r:id="rId5"/>
              </a:rPr>
              <a:t> </a:t>
            </a:r>
            <a:r>
              <a:rPr sz="1400" spc="-10" dirty="0">
                <a:solidFill>
                  <a:srgbClr val="5F5F5F"/>
                </a:solidFill>
                <a:latin typeface="Tahoma"/>
                <a:cs typeface="Tahoma"/>
                <a:hlinkClick r:id="rId5"/>
              </a:rPr>
              <a:t>Available</a:t>
            </a:r>
            <a:r>
              <a:rPr sz="1400" spc="-125" dirty="0">
                <a:solidFill>
                  <a:srgbClr val="5F5F5F"/>
                </a:solidFill>
                <a:latin typeface="Tahoma"/>
                <a:cs typeface="Tahoma"/>
                <a:hlinkClick r:id="rId5"/>
              </a:rPr>
              <a:t> </a:t>
            </a:r>
            <a:r>
              <a:rPr sz="1400" spc="-70" dirty="0">
                <a:solidFill>
                  <a:srgbClr val="5F5F5F"/>
                </a:solidFill>
                <a:latin typeface="Tahoma"/>
                <a:cs typeface="Tahoma"/>
                <a:hlinkClick r:id="rId5"/>
              </a:rPr>
              <a:t>at:</a:t>
            </a:r>
            <a:r>
              <a:rPr sz="1400" spc="-100" dirty="0">
                <a:solidFill>
                  <a:srgbClr val="5F5F5F"/>
                </a:solidFill>
                <a:latin typeface="Tahoma"/>
                <a:cs typeface="Tahoma"/>
                <a:hlinkClick r:id="rId5"/>
              </a:rPr>
              <a:t> </a:t>
            </a:r>
            <a:r>
              <a:rPr sz="1400" u="sng" spc="-35" dirty="0">
                <a:solidFill>
                  <a:srgbClr val="5F5F5F"/>
                </a:solidFill>
                <a:uFill>
                  <a:solidFill>
                    <a:srgbClr val="5F5F5F"/>
                  </a:solidFill>
                </a:uFill>
                <a:latin typeface="Tahoma"/>
                <a:cs typeface="Tahoma"/>
                <a:hlinkClick r:id="rId5"/>
              </a:rPr>
              <a:t>https://www.henkel.com/investors-</a:t>
            </a:r>
            <a:r>
              <a:rPr sz="1400" u="sng" spc="-40" dirty="0">
                <a:solidFill>
                  <a:srgbClr val="5F5F5F"/>
                </a:solidFill>
                <a:uFill>
                  <a:solidFill>
                    <a:srgbClr val="5F5F5F"/>
                  </a:solidFill>
                </a:uFill>
                <a:latin typeface="Tahoma"/>
                <a:cs typeface="Tahoma"/>
                <a:hlinkClick r:id="rId5"/>
              </a:rPr>
              <a:t>and-</a:t>
            </a:r>
            <a:r>
              <a:rPr sz="1400" u="sng" spc="-10" dirty="0">
                <a:solidFill>
                  <a:srgbClr val="5F5F5F"/>
                </a:solidFill>
                <a:uFill>
                  <a:solidFill>
                    <a:srgbClr val="5F5F5F"/>
                  </a:solidFill>
                </a:uFill>
                <a:latin typeface="Tahoma"/>
                <a:cs typeface="Tahoma"/>
                <a:hlinkClick r:id="rId5"/>
              </a:rPr>
              <a:t>analysts/financial-</a:t>
            </a:r>
            <a:endParaRPr sz="1400">
              <a:latin typeface="Tahoma"/>
              <a:cs typeface="Tahoma"/>
            </a:endParaRPr>
          </a:p>
          <a:p>
            <a:pPr marL="137160">
              <a:lnSpc>
                <a:spcPct val="100000"/>
              </a:lnSpc>
              <a:spcBef>
                <a:spcPts val="5"/>
              </a:spcBef>
            </a:pPr>
            <a:r>
              <a:rPr sz="1400" u="sng" spc="-20" dirty="0">
                <a:solidFill>
                  <a:srgbClr val="5F5F5F"/>
                </a:solidFill>
                <a:uFill>
                  <a:solidFill>
                    <a:srgbClr val="5F5F5F"/>
                  </a:solidFill>
                </a:uFill>
                <a:latin typeface="Tahoma"/>
                <a:cs typeface="Tahoma"/>
                <a:hlinkClick r:id="rId5"/>
              </a:rPr>
              <a:t>reports/annual-</a:t>
            </a:r>
            <a:r>
              <a:rPr sz="1400" u="sng" spc="-10" dirty="0">
                <a:solidFill>
                  <a:srgbClr val="5F5F5F"/>
                </a:solidFill>
                <a:uFill>
                  <a:solidFill>
                    <a:srgbClr val="5F5F5F"/>
                  </a:solidFill>
                </a:uFill>
                <a:latin typeface="Tahoma"/>
                <a:cs typeface="Tahoma"/>
                <a:hlinkClick r:id="rId5"/>
              </a:rPr>
              <a:t>reports</a:t>
            </a:r>
            <a:endParaRPr sz="1400">
              <a:latin typeface="Tahoma"/>
              <a:cs typeface="Tahoma"/>
            </a:endParaRPr>
          </a:p>
          <a:p>
            <a:pPr marL="137160" marR="3246755" indent="-125095">
              <a:lnSpc>
                <a:spcPct val="100000"/>
              </a:lnSpc>
              <a:spcBef>
                <a:spcPts val="600"/>
              </a:spcBef>
              <a:buClr>
                <a:srgbClr val="087150"/>
              </a:buClr>
              <a:buFont typeface="Arial"/>
              <a:buChar char="▪"/>
              <a:tabLst>
                <a:tab pos="137160" algn="l"/>
              </a:tabLst>
            </a:pPr>
            <a:r>
              <a:rPr sz="1400" spc="105" dirty="0">
                <a:solidFill>
                  <a:srgbClr val="5F5F5F"/>
                </a:solidFill>
                <a:latin typeface="Tahoma"/>
                <a:cs typeface="Tahoma"/>
              </a:rPr>
              <a:t>H&amp;M</a:t>
            </a:r>
            <a:r>
              <a:rPr sz="1400" spc="-13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5F5F5F"/>
                </a:solidFill>
                <a:latin typeface="Tahoma"/>
                <a:cs typeface="Tahoma"/>
              </a:rPr>
              <a:t>Group</a:t>
            </a:r>
            <a:r>
              <a:rPr sz="1400" spc="-114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35" dirty="0">
                <a:solidFill>
                  <a:srgbClr val="5F5F5F"/>
                </a:solidFill>
                <a:latin typeface="Tahoma"/>
                <a:cs typeface="Tahoma"/>
              </a:rPr>
              <a:t>(2023),</a:t>
            </a:r>
            <a:r>
              <a:rPr sz="1400" spc="-14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5F5F5F"/>
                </a:solidFill>
                <a:latin typeface="Tahoma"/>
                <a:cs typeface="Tahoma"/>
              </a:rPr>
              <a:t>Annual</a:t>
            </a:r>
            <a:r>
              <a:rPr sz="1400" spc="-114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40" dirty="0">
                <a:solidFill>
                  <a:srgbClr val="5F5F5F"/>
                </a:solidFill>
                <a:latin typeface="Tahoma"/>
                <a:cs typeface="Tahoma"/>
              </a:rPr>
              <a:t>and</a:t>
            </a:r>
            <a:r>
              <a:rPr sz="1400" spc="-13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20" dirty="0">
                <a:solidFill>
                  <a:srgbClr val="5F5F5F"/>
                </a:solidFill>
                <a:latin typeface="Tahoma"/>
                <a:cs typeface="Tahoma"/>
              </a:rPr>
              <a:t>Sustainability</a:t>
            </a:r>
            <a:r>
              <a:rPr sz="1400" spc="-12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25" dirty="0">
                <a:solidFill>
                  <a:srgbClr val="5F5F5F"/>
                </a:solidFill>
                <a:latin typeface="Tahoma"/>
                <a:cs typeface="Tahoma"/>
              </a:rPr>
              <a:t>Report,</a:t>
            </a:r>
            <a:r>
              <a:rPr sz="1400" spc="-13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5F5F5F"/>
                </a:solidFill>
                <a:latin typeface="Tahoma"/>
                <a:cs typeface="Tahoma"/>
              </a:rPr>
              <a:t>Available</a:t>
            </a:r>
            <a:r>
              <a:rPr sz="1400" spc="-15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25" dirty="0">
                <a:solidFill>
                  <a:srgbClr val="5F5F5F"/>
                </a:solidFill>
                <a:latin typeface="Tahoma"/>
                <a:cs typeface="Tahoma"/>
              </a:rPr>
              <a:t>at: </a:t>
            </a:r>
            <a:r>
              <a:rPr sz="1400" u="sng" spc="-30" dirty="0">
                <a:solidFill>
                  <a:srgbClr val="5F5F5F"/>
                </a:solidFill>
                <a:uFill>
                  <a:solidFill>
                    <a:srgbClr val="5F5F5F"/>
                  </a:solidFill>
                </a:uFill>
                <a:latin typeface="Tahoma"/>
                <a:cs typeface="Tahoma"/>
                <a:hlinkClick r:id="rId6"/>
              </a:rPr>
              <a:t>https://hmgroup.com/sustainability/sustainability-</a:t>
            </a:r>
            <a:r>
              <a:rPr sz="1400" u="sng" spc="-10" dirty="0">
                <a:solidFill>
                  <a:srgbClr val="5F5F5F"/>
                </a:solidFill>
                <a:uFill>
                  <a:solidFill>
                    <a:srgbClr val="5F5F5F"/>
                  </a:solidFill>
                </a:uFill>
                <a:latin typeface="Tahoma"/>
                <a:cs typeface="Tahoma"/>
                <a:hlinkClick r:id="rId6"/>
              </a:rPr>
              <a:t>reporting/</a:t>
            </a:r>
            <a:endParaRPr sz="1400">
              <a:latin typeface="Tahoma"/>
              <a:cs typeface="Tahoma"/>
            </a:endParaRPr>
          </a:p>
          <a:p>
            <a:pPr marL="137160" marR="1584960" indent="-125095">
              <a:lnSpc>
                <a:spcPct val="100000"/>
              </a:lnSpc>
              <a:spcBef>
                <a:spcPts val="600"/>
              </a:spcBef>
              <a:buClr>
                <a:srgbClr val="087150"/>
              </a:buClr>
              <a:buFont typeface="Arial"/>
              <a:buChar char="▪"/>
              <a:tabLst>
                <a:tab pos="137160" algn="l"/>
              </a:tabLst>
            </a:pPr>
            <a:r>
              <a:rPr sz="1400" spc="-25" dirty="0">
                <a:solidFill>
                  <a:srgbClr val="5F5F5F"/>
                </a:solidFill>
                <a:latin typeface="Tahoma"/>
                <a:cs typeface="Tahoma"/>
              </a:rPr>
              <a:t>Mvana,</a:t>
            </a:r>
            <a:r>
              <a:rPr sz="1400" spc="-14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5F5F5F"/>
                </a:solidFill>
                <a:latin typeface="Tahoma"/>
                <a:cs typeface="Tahoma"/>
              </a:rPr>
              <a:t>M.</a:t>
            </a:r>
            <a:r>
              <a:rPr sz="1400" spc="-12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35" dirty="0">
                <a:solidFill>
                  <a:srgbClr val="5F5F5F"/>
                </a:solidFill>
                <a:latin typeface="Tahoma"/>
                <a:cs typeface="Tahoma"/>
              </a:rPr>
              <a:t>(2019),</a:t>
            </a:r>
            <a:r>
              <a:rPr sz="1400" spc="-13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5F5F5F"/>
                </a:solidFill>
                <a:latin typeface="Tahoma"/>
                <a:cs typeface="Tahoma"/>
              </a:rPr>
              <a:t>Chart</a:t>
            </a:r>
            <a:r>
              <a:rPr sz="1400" spc="-114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35" dirty="0">
                <a:solidFill>
                  <a:srgbClr val="5F5F5F"/>
                </a:solidFill>
                <a:latin typeface="Tahoma"/>
                <a:cs typeface="Tahoma"/>
              </a:rPr>
              <a:t>designs</a:t>
            </a:r>
            <a:r>
              <a:rPr sz="1400" spc="-13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5F5F5F"/>
                </a:solidFill>
                <a:latin typeface="Tahoma"/>
                <a:cs typeface="Tahoma"/>
              </a:rPr>
              <a:t>that</a:t>
            </a:r>
            <a:r>
              <a:rPr sz="1400" spc="-12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50" dirty="0">
                <a:solidFill>
                  <a:srgbClr val="5F5F5F"/>
                </a:solidFill>
                <a:latin typeface="Tahoma"/>
                <a:cs typeface="Tahoma"/>
              </a:rPr>
              <a:t>make</a:t>
            </a:r>
            <a:r>
              <a:rPr sz="1400" spc="-14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50" dirty="0">
                <a:solidFill>
                  <a:srgbClr val="5F5F5F"/>
                </a:solidFill>
                <a:latin typeface="Tahoma"/>
                <a:cs typeface="Tahoma"/>
              </a:rPr>
              <a:t>HR</a:t>
            </a:r>
            <a:r>
              <a:rPr sz="1400" spc="-12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5F5F5F"/>
                </a:solidFill>
                <a:latin typeface="Tahoma"/>
                <a:cs typeface="Tahoma"/>
              </a:rPr>
              <a:t>reports</a:t>
            </a:r>
            <a:r>
              <a:rPr sz="1400" spc="-13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35" dirty="0">
                <a:solidFill>
                  <a:srgbClr val="5F5F5F"/>
                </a:solidFill>
                <a:latin typeface="Tahoma"/>
                <a:cs typeface="Tahoma"/>
              </a:rPr>
              <a:t>standout,</a:t>
            </a:r>
            <a:r>
              <a:rPr sz="1400" spc="-12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5F5F5F"/>
                </a:solidFill>
                <a:latin typeface="Tahoma"/>
                <a:cs typeface="Tahoma"/>
              </a:rPr>
              <a:t>Available</a:t>
            </a:r>
            <a:r>
              <a:rPr sz="1400" spc="-14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25" dirty="0">
                <a:solidFill>
                  <a:srgbClr val="5F5F5F"/>
                </a:solidFill>
                <a:latin typeface="Tahoma"/>
                <a:cs typeface="Tahoma"/>
              </a:rPr>
              <a:t>at: </a:t>
            </a:r>
            <a:r>
              <a:rPr sz="1400" u="sng" spc="-35" dirty="0">
                <a:solidFill>
                  <a:srgbClr val="5F5F5F"/>
                </a:solidFill>
                <a:uFill>
                  <a:solidFill>
                    <a:srgbClr val="5F5F5F"/>
                  </a:solidFill>
                </a:uFill>
                <a:latin typeface="Tahoma"/>
                <a:cs typeface="Tahoma"/>
                <a:hlinkClick r:id="rId7"/>
              </a:rPr>
              <a:t>https://www.linkedin.com/pulse/chart-designs-</a:t>
            </a:r>
            <a:r>
              <a:rPr sz="1400" u="sng" spc="-50" dirty="0">
                <a:solidFill>
                  <a:srgbClr val="5F5F5F"/>
                </a:solidFill>
                <a:uFill>
                  <a:solidFill>
                    <a:srgbClr val="5F5F5F"/>
                  </a:solidFill>
                </a:uFill>
                <a:latin typeface="Tahoma"/>
                <a:cs typeface="Tahoma"/>
                <a:hlinkClick r:id="rId7"/>
              </a:rPr>
              <a:t>make-</a:t>
            </a:r>
            <a:r>
              <a:rPr sz="1400" u="sng" spc="-10" dirty="0">
                <a:solidFill>
                  <a:srgbClr val="5F5F5F"/>
                </a:solidFill>
                <a:uFill>
                  <a:solidFill>
                    <a:srgbClr val="5F5F5F"/>
                  </a:solidFill>
                </a:uFill>
                <a:latin typeface="Tahoma"/>
                <a:cs typeface="Tahoma"/>
                <a:hlinkClick r:id="rId7"/>
              </a:rPr>
              <a:t>hr-reports-</a:t>
            </a:r>
            <a:r>
              <a:rPr sz="1400" u="sng" spc="-25" dirty="0">
                <a:solidFill>
                  <a:srgbClr val="5F5F5F"/>
                </a:solidFill>
                <a:uFill>
                  <a:solidFill>
                    <a:srgbClr val="5F5F5F"/>
                  </a:solidFill>
                </a:uFill>
                <a:latin typeface="Tahoma"/>
                <a:cs typeface="Tahoma"/>
                <a:hlinkClick r:id="rId7"/>
              </a:rPr>
              <a:t>standout-</a:t>
            </a:r>
            <a:r>
              <a:rPr sz="1400" u="sng" spc="-45" dirty="0">
                <a:solidFill>
                  <a:srgbClr val="5F5F5F"/>
                </a:solidFill>
                <a:uFill>
                  <a:solidFill>
                    <a:srgbClr val="5F5F5F"/>
                  </a:solidFill>
                </a:uFill>
                <a:latin typeface="Tahoma"/>
                <a:cs typeface="Tahoma"/>
                <a:hlinkClick r:id="rId7"/>
              </a:rPr>
              <a:t>makhi-</a:t>
            </a:r>
            <a:r>
              <a:rPr sz="1400" u="sng" spc="-10" dirty="0">
                <a:solidFill>
                  <a:srgbClr val="5F5F5F"/>
                </a:solidFill>
                <a:uFill>
                  <a:solidFill>
                    <a:srgbClr val="5F5F5F"/>
                  </a:solidFill>
                </a:uFill>
                <a:latin typeface="Tahoma"/>
                <a:cs typeface="Tahoma"/>
                <a:hlinkClick r:id="rId7"/>
              </a:rPr>
              <a:t>mvana/</a:t>
            </a:r>
            <a:endParaRPr sz="1400">
              <a:latin typeface="Tahoma"/>
              <a:cs typeface="Tahoma"/>
            </a:endParaRPr>
          </a:p>
          <a:p>
            <a:pPr marL="137160" marR="3354704" indent="-125095">
              <a:lnSpc>
                <a:spcPct val="100000"/>
              </a:lnSpc>
              <a:spcBef>
                <a:spcPts val="605"/>
              </a:spcBef>
              <a:buClr>
                <a:srgbClr val="087150"/>
              </a:buClr>
              <a:buFont typeface="Arial"/>
              <a:buChar char="▪"/>
              <a:tabLst>
                <a:tab pos="137160" algn="l"/>
              </a:tabLst>
            </a:pPr>
            <a:r>
              <a:rPr sz="1400" spc="-20" dirty="0">
                <a:solidFill>
                  <a:srgbClr val="5F5F5F"/>
                </a:solidFill>
                <a:latin typeface="Tahoma"/>
                <a:cs typeface="Tahoma"/>
              </a:rPr>
              <a:t>The</a:t>
            </a:r>
            <a:r>
              <a:rPr sz="1400" spc="-10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5F5F5F"/>
                </a:solidFill>
                <a:latin typeface="Tahoma"/>
                <a:cs typeface="Tahoma"/>
              </a:rPr>
              <a:t>World</a:t>
            </a:r>
            <a:r>
              <a:rPr sz="1400" spc="-9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5F5F5F"/>
                </a:solidFill>
                <a:latin typeface="Tahoma"/>
                <a:cs typeface="Tahoma"/>
              </a:rPr>
              <a:t>Bank</a:t>
            </a:r>
            <a:r>
              <a:rPr sz="1400" spc="-11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35" dirty="0">
                <a:solidFill>
                  <a:srgbClr val="5F5F5F"/>
                </a:solidFill>
                <a:latin typeface="Tahoma"/>
                <a:cs typeface="Tahoma"/>
              </a:rPr>
              <a:t>(2020),</a:t>
            </a:r>
            <a:r>
              <a:rPr sz="1400" spc="-10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5F5F5F"/>
                </a:solidFill>
                <a:latin typeface="Tahoma"/>
                <a:cs typeface="Tahoma"/>
              </a:rPr>
              <a:t>Current</a:t>
            </a:r>
            <a:r>
              <a:rPr sz="1400" spc="-9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20" dirty="0">
                <a:solidFill>
                  <a:srgbClr val="5F5F5F"/>
                </a:solidFill>
                <a:latin typeface="Tahoma"/>
                <a:cs typeface="Tahoma"/>
              </a:rPr>
              <a:t>health</a:t>
            </a:r>
            <a:r>
              <a:rPr sz="1400" spc="-11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25" dirty="0">
                <a:solidFill>
                  <a:srgbClr val="5F5F5F"/>
                </a:solidFill>
                <a:latin typeface="Tahoma"/>
                <a:cs typeface="Tahoma"/>
              </a:rPr>
              <a:t>expenditure,</a:t>
            </a:r>
            <a:r>
              <a:rPr sz="1400" spc="-12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5F5F5F"/>
                </a:solidFill>
                <a:latin typeface="Tahoma"/>
                <a:cs typeface="Tahoma"/>
              </a:rPr>
              <a:t>Available</a:t>
            </a:r>
            <a:r>
              <a:rPr sz="1400" spc="-12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25" dirty="0">
                <a:solidFill>
                  <a:srgbClr val="5F5F5F"/>
                </a:solidFill>
                <a:latin typeface="Tahoma"/>
                <a:cs typeface="Tahoma"/>
              </a:rPr>
              <a:t>at: </a:t>
            </a:r>
            <a:r>
              <a:rPr sz="1400" u="sng" spc="-10" dirty="0">
                <a:solidFill>
                  <a:srgbClr val="5F5F5F"/>
                </a:solidFill>
                <a:uFill>
                  <a:solidFill>
                    <a:srgbClr val="5F5F5F"/>
                  </a:solidFill>
                </a:uFill>
                <a:latin typeface="Tahoma"/>
                <a:cs typeface="Tahoma"/>
                <a:hlinkClick r:id="rId8"/>
              </a:rPr>
              <a:t>https://data.worldbank.org/indicator/SH.XPD.CHEX.GD.ZS</a:t>
            </a:r>
            <a:endParaRPr sz="1400">
              <a:latin typeface="Tahoma"/>
              <a:cs typeface="Tahoma"/>
            </a:endParaRPr>
          </a:p>
          <a:p>
            <a:pPr marL="137160" marR="2696845" indent="-125095">
              <a:lnSpc>
                <a:spcPct val="100000"/>
              </a:lnSpc>
              <a:spcBef>
                <a:spcPts val="595"/>
              </a:spcBef>
              <a:buClr>
                <a:srgbClr val="087150"/>
              </a:buClr>
              <a:buFont typeface="Arial"/>
              <a:buChar char="▪"/>
              <a:tabLst>
                <a:tab pos="137160" algn="l"/>
              </a:tabLst>
            </a:pPr>
            <a:r>
              <a:rPr sz="1400" spc="-20" dirty="0">
                <a:solidFill>
                  <a:srgbClr val="5F5F5F"/>
                </a:solidFill>
                <a:latin typeface="Tahoma"/>
                <a:cs typeface="Tahoma"/>
              </a:rPr>
              <a:t>The</a:t>
            </a:r>
            <a:r>
              <a:rPr sz="1400" spc="-13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5F5F5F"/>
                </a:solidFill>
                <a:latin typeface="Tahoma"/>
                <a:cs typeface="Tahoma"/>
              </a:rPr>
              <a:t>World</a:t>
            </a:r>
            <a:r>
              <a:rPr sz="1400" spc="-114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5F5F5F"/>
                </a:solidFill>
                <a:latin typeface="Tahoma"/>
                <a:cs typeface="Tahoma"/>
              </a:rPr>
              <a:t>Bank</a:t>
            </a:r>
            <a:r>
              <a:rPr sz="1400" spc="-13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35" dirty="0">
                <a:solidFill>
                  <a:srgbClr val="5F5F5F"/>
                </a:solidFill>
                <a:latin typeface="Tahoma"/>
                <a:cs typeface="Tahoma"/>
              </a:rPr>
              <a:t>(2020),</a:t>
            </a:r>
            <a:r>
              <a:rPr sz="1400" spc="-13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5F5F5F"/>
                </a:solidFill>
                <a:latin typeface="Tahoma"/>
                <a:cs typeface="Tahoma"/>
              </a:rPr>
              <a:t>Life</a:t>
            </a:r>
            <a:r>
              <a:rPr sz="1400" spc="-14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25" dirty="0">
                <a:solidFill>
                  <a:srgbClr val="5F5F5F"/>
                </a:solidFill>
                <a:latin typeface="Tahoma"/>
                <a:cs typeface="Tahoma"/>
              </a:rPr>
              <a:t>expectancy</a:t>
            </a:r>
            <a:r>
              <a:rPr sz="1400" spc="-15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20" dirty="0">
                <a:solidFill>
                  <a:srgbClr val="5F5F5F"/>
                </a:solidFill>
                <a:latin typeface="Tahoma"/>
                <a:cs typeface="Tahoma"/>
              </a:rPr>
              <a:t>at</a:t>
            </a:r>
            <a:r>
              <a:rPr sz="1400" spc="-12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25" dirty="0">
                <a:solidFill>
                  <a:srgbClr val="5F5F5F"/>
                </a:solidFill>
                <a:latin typeface="Tahoma"/>
                <a:cs typeface="Tahoma"/>
              </a:rPr>
              <a:t>birth,</a:t>
            </a:r>
            <a:r>
              <a:rPr sz="1400" spc="-13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5F5F5F"/>
                </a:solidFill>
                <a:latin typeface="Tahoma"/>
                <a:cs typeface="Tahoma"/>
              </a:rPr>
              <a:t>total</a:t>
            </a:r>
            <a:r>
              <a:rPr sz="1400" spc="-13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65" dirty="0">
                <a:solidFill>
                  <a:srgbClr val="5F5F5F"/>
                </a:solidFill>
                <a:latin typeface="Tahoma"/>
                <a:cs typeface="Tahoma"/>
              </a:rPr>
              <a:t>(years),</a:t>
            </a:r>
            <a:r>
              <a:rPr sz="1400" spc="-14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5F5F5F"/>
                </a:solidFill>
                <a:latin typeface="Tahoma"/>
                <a:cs typeface="Tahoma"/>
              </a:rPr>
              <a:t>Available</a:t>
            </a:r>
            <a:r>
              <a:rPr sz="1400" spc="-14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25" dirty="0">
                <a:solidFill>
                  <a:srgbClr val="5F5F5F"/>
                </a:solidFill>
                <a:latin typeface="Tahoma"/>
                <a:cs typeface="Tahoma"/>
              </a:rPr>
              <a:t>at: </a:t>
            </a:r>
            <a:r>
              <a:rPr sz="1400" u="sng" spc="-10" dirty="0">
                <a:solidFill>
                  <a:srgbClr val="5F5F5F"/>
                </a:solidFill>
                <a:uFill>
                  <a:solidFill>
                    <a:srgbClr val="5F5F5F"/>
                  </a:solidFill>
                </a:uFill>
                <a:latin typeface="Tahoma"/>
                <a:cs typeface="Tahoma"/>
                <a:hlinkClick r:id="rId9"/>
              </a:rPr>
              <a:t>https://data.worldbank.org/indicator/SP.DYN.LE00.IN</a:t>
            </a:r>
            <a:endParaRPr sz="1400">
              <a:latin typeface="Tahoma"/>
              <a:cs typeface="Tahoma"/>
            </a:endParaRPr>
          </a:p>
          <a:p>
            <a:pPr marL="137160" marR="2242185" indent="-125095">
              <a:lnSpc>
                <a:spcPct val="100000"/>
              </a:lnSpc>
              <a:spcBef>
                <a:spcPts val="605"/>
              </a:spcBef>
              <a:buClr>
                <a:srgbClr val="087150"/>
              </a:buClr>
              <a:buFont typeface="Arial"/>
              <a:buChar char="▪"/>
              <a:tabLst>
                <a:tab pos="137160" algn="l"/>
              </a:tabLst>
            </a:pPr>
            <a:r>
              <a:rPr sz="1400" dirty="0">
                <a:solidFill>
                  <a:srgbClr val="5F5F5F"/>
                </a:solidFill>
                <a:latin typeface="Tahoma"/>
                <a:cs typeface="Tahoma"/>
              </a:rPr>
              <a:t>US</a:t>
            </a:r>
            <a:r>
              <a:rPr sz="1400" spc="-14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5F5F5F"/>
                </a:solidFill>
                <a:latin typeface="Tahoma"/>
                <a:cs typeface="Tahoma"/>
              </a:rPr>
              <a:t>Government</a:t>
            </a:r>
            <a:r>
              <a:rPr sz="1400" spc="-14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35" dirty="0">
                <a:solidFill>
                  <a:srgbClr val="5F5F5F"/>
                </a:solidFill>
                <a:latin typeface="Tahoma"/>
                <a:cs typeface="Tahoma"/>
              </a:rPr>
              <a:t>(2021),</a:t>
            </a:r>
            <a:r>
              <a:rPr sz="1400" spc="-14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5F5F5F"/>
                </a:solidFill>
                <a:latin typeface="Tahoma"/>
                <a:cs typeface="Tahoma"/>
              </a:rPr>
              <a:t>Federal</a:t>
            </a:r>
            <a:r>
              <a:rPr sz="1400" spc="-17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30" dirty="0">
                <a:solidFill>
                  <a:srgbClr val="5F5F5F"/>
                </a:solidFill>
                <a:latin typeface="Tahoma"/>
                <a:cs typeface="Tahoma"/>
              </a:rPr>
              <a:t>Spending</a:t>
            </a:r>
            <a:r>
              <a:rPr sz="1400" spc="-14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20" dirty="0">
                <a:solidFill>
                  <a:srgbClr val="5F5F5F"/>
                </a:solidFill>
                <a:latin typeface="Tahoma"/>
                <a:cs typeface="Tahoma"/>
              </a:rPr>
              <a:t>by</a:t>
            </a:r>
            <a:r>
              <a:rPr sz="1400" spc="-14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5F5F5F"/>
                </a:solidFill>
                <a:latin typeface="Tahoma"/>
                <a:cs typeface="Tahoma"/>
              </a:rPr>
              <a:t>Category</a:t>
            </a:r>
            <a:r>
              <a:rPr sz="1400" spc="-14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40" dirty="0">
                <a:solidFill>
                  <a:srgbClr val="5F5F5F"/>
                </a:solidFill>
                <a:latin typeface="Tahoma"/>
                <a:cs typeface="Tahoma"/>
              </a:rPr>
              <a:t>and</a:t>
            </a:r>
            <a:r>
              <a:rPr sz="1400" spc="-14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35" dirty="0">
                <a:solidFill>
                  <a:srgbClr val="5F5F5F"/>
                </a:solidFill>
                <a:latin typeface="Tahoma"/>
                <a:cs typeface="Tahoma"/>
              </a:rPr>
              <a:t>Agency,</a:t>
            </a:r>
            <a:r>
              <a:rPr sz="1400" spc="-14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5F5F5F"/>
                </a:solidFill>
                <a:latin typeface="Tahoma"/>
                <a:cs typeface="Tahoma"/>
              </a:rPr>
              <a:t>Available</a:t>
            </a:r>
            <a:r>
              <a:rPr sz="1400" spc="-16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25" dirty="0">
                <a:solidFill>
                  <a:srgbClr val="5F5F5F"/>
                </a:solidFill>
                <a:latin typeface="Tahoma"/>
                <a:cs typeface="Tahoma"/>
              </a:rPr>
              <a:t>at: </a:t>
            </a:r>
            <a:r>
              <a:rPr sz="1400" u="sng" spc="-40" dirty="0">
                <a:solidFill>
                  <a:srgbClr val="5F5F5F"/>
                </a:solidFill>
                <a:uFill>
                  <a:solidFill>
                    <a:srgbClr val="5F5F5F"/>
                  </a:solidFill>
                </a:uFill>
                <a:latin typeface="Tahoma"/>
                <a:cs typeface="Tahoma"/>
                <a:hlinkClick r:id="rId10"/>
              </a:rPr>
              <a:t>https://datalab.usaspending.gov/americas-</a:t>
            </a:r>
            <a:r>
              <a:rPr sz="1400" u="sng" spc="-30" dirty="0">
                <a:solidFill>
                  <a:srgbClr val="5F5F5F"/>
                </a:solidFill>
                <a:uFill>
                  <a:solidFill>
                    <a:srgbClr val="5F5F5F"/>
                  </a:solidFill>
                </a:uFill>
                <a:latin typeface="Tahoma"/>
                <a:cs typeface="Tahoma"/>
                <a:hlinkClick r:id="rId10"/>
              </a:rPr>
              <a:t>finance-</a:t>
            </a:r>
            <a:r>
              <a:rPr sz="1400" u="sng" spc="-10" dirty="0">
                <a:solidFill>
                  <a:srgbClr val="5F5F5F"/>
                </a:solidFill>
                <a:uFill>
                  <a:solidFill>
                    <a:srgbClr val="5F5F5F"/>
                  </a:solidFill>
                </a:uFill>
                <a:latin typeface="Tahoma"/>
                <a:cs typeface="Tahoma"/>
                <a:hlinkClick r:id="rId10"/>
              </a:rPr>
              <a:t>guide/spending/categories/</a:t>
            </a:r>
            <a:endParaRPr sz="14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27164" y="184404"/>
            <a:ext cx="1937003" cy="161544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0" y="531876"/>
            <a:ext cx="277495" cy="715010"/>
          </a:xfrm>
          <a:custGeom>
            <a:avLst/>
            <a:gdLst/>
            <a:ahLst/>
            <a:cxnLst/>
            <a:rect l="l" t="t" r="r" b="b"/>
            <a:pathLst>
              <a:path w="277495" h="715010">
                <a:moveTo>
                  <a:pt x="277368" y="0"/>
                </a:moveTo>
                <a:lnTo>
                  <a:pt x="0" y="0"/>
                </a:lnTo>
                <a:lnTo>
                  <a:pt x="0" y="714756"/>
                </a:lnTo>
                <a:lnTo>
                  <a:pt x="277368" y="714756"/>
                </a:lnTo>
                <a:lnTo>
                  <a:pt x="277368" y="0"/>
                </a:lnTo>
                <a:close/>
              </a:path>
            </a:pathLst>
          </a:custGeom>
          <a:solidFill>
            <a:srgbClr val="5F5F5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61544" y="6553200"/>
            <a:ext cx="8820150" cy="0"/>
          </a:xfrm>
          <a:custGeom>
            <a:avLst/>
            <a:gdLst/>
            <a:ahLst/>
            <a:cxnLst/>
            <a:rect l="l" t="t" r="r" b="b"/>
            <a:pathLst>
              <a:path w="8820150">
                <a:moveTo>
                  <a:pt x="0" y="0"/>
                </a:moveTo>
                <a:lnTo>
                  <a:pt x="8820023" y="0"/>
                </a:lnTo>
              </a:path>
            </a:pathLst>
          </a:custGeom>
          <a:ln w="9525">
            <a:solidFill>
              <a:srgbClr val="D0CEC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360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220" dirty="0"/>
              <a:t>REFERENCES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6347" rIns="0" bIns="0" rtlCol="0">
            <a:spAutoFit/>
          </a:bodyPr>
          <a:lstStyle/>
          <a:p>
            <a:pPr marL="2392045">
              <a:lnSpc>
                <a:spcPts val="1250"/>
              </a:lnSpc>
            </a:pPr>
            <a:fld id="{81D60167-4931-47E6-BA6A-407CBD079E47}" type="slidenum">
              <a:rPr spc="-25" dirty="0"/>
              <a:t>259</a:t>
            </a:fld>
            <a:endParaRPr spc="-25" dirty="0"/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/>
              <a:t>©</a:t>
            </a:r>
            <a:r>
              <a:rPr spc="-15" dirty="0"/>
              <a:t> </a:t>
            </a:r>
            <a:r>
              <a:rPr dirty="0"/>
              <a:t>The</a:t>
            </a:r>
            <a:r>
              <a:rPr spc="-30" dirty="0"/>
              <a:t> </a:t>
            </a:r>
            <a:r>
              <a:rPr dirty="0"/>
              <a:t>KPI</a:t>
            </a:r>
            <a:r>
              <a:rPr spc="-5" dirty="0"/>
              <a:t> </a:t>
            </a:r>
            <a:r>
              <a:rPr dirty="0"/>
              <a:t>Institute</a:t>
            </a:r>
            <a:r>
              <a:rPr spc="-20" dirty="0"/>
              <a:t> 2023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37489" y="1569466"/>
            <a:ext cx="8472805" cy="45783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9085" indent="-286385">
              <a:lnSpc>
                <a:spcPts val="1480"/>
              </a:lnSpc>
              <a:spcBef>
                <a:spcPts val="95"/>
              </a:spcBef>
              <a:buClr>
                <a:srgbClr val="087150"/>
              </a:buClr>
              <a:buFont typeface="Arial"/>
              <a:buChar char="▪"/>
              <a:tabLst>
                <a:tab pos="299085" algn="l"/>
              </a:tabLst>
            </a:pPr>
            <a:r>
              <a:rPr sz="1300" spc="-10" dirty="0">
                <a:solidFill>
                  <a:srgbClr val="5F5F5F"/>
                </a:solidFill>
                <a:latin typeface="Tahoma"/>
                <a:cs typeface="Tahoma"/>
              </a:rPr>
              <a:t>Kingston</a:t>
            </a:r>
            <a:r>
              <a:rPr sz="1300" spc="-7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300" spc="-10" dirty="0">
                <a:solidFill>
                  <a:srgbClr val="5F5F5F"/>
                </a:solidFill>
                <a:latin typeface="Tahoma"/>
                <a:cs typeface="Tahoma"/>
              </a:rPr>
              <a:t>Healthcare</a:t>
            </a:r>
            <a:r>
              <a:rPr sz="1300" spc="-7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300" spc="-30" dirty="0">
                <a:solidFill>
                  <a:srgbClr val="5F5F5F"/>
                </a:solidFill>
                <a:latin typeface="Tahoma"/>
                <a:cs typeface="Tahoma"/>
              </a:rPr>
              <a:t>Science</a:t>
            </a:r>
            <a:r>
              <a:rPr sz="1300" spc="-8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5F5F5F"/>
                </a:solidFill>
                <a:latin typeface="Tahoma"/>
                <a:cs typeface="Tahoma"/>
              </a:rPr>
              <a:t>Centre</a:t>
            </a:r>
            <a:r>
              <a:rPr sz="1300" spc="-10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300" spc="-50" dirty="0">
                <a:solidFill>
                  <a:srgbClr val="5F5F5F"/>
                </a:solidFill>
                <a:latin typeface="Tahoma"/>
                <a:cs typeface="Tahoma"/>
              </a:rPr>
              <a:t>(2023),</a:t>
            </a:r>
            <a:r>
              <a:rPr sz="1300" spc="-10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300" spc="-25" dirty="0">
                <a:solidFill>
                  <a:srgbClr val="5F5F5F"/>
                </a:solidFill>
                <a:latin typeface="Tahoma"/>
                <a:cs typeface="Tahoma"/>
              </a:rPr>
              <a:t>Strategy</a:t>
            </a:r>
            <a:r>
              <a:rPr sz="1300" spc="-10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300" spc="-20" dirty="0">
                <a:solidFill>
                  <a:srgbClr val="5F5F5F"/>
                </a:solidFill>
                <a:latin typeface="Tahoma"/>
                <a:cs typeface="Tahoma"/>
              </a:rPr>
              <a:t>performance</a:t>
            </a:r>
            <a:r>
              <a:rPr sz="1300" spc="-8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5F5F5F"/>
                </a:solidFill>
                <a:latin typeface="Tahoma"/>
                <a:cs typeface="Tahoma"/>
              </a:rPr>
              <a:t>report</a:t>
            </a:r>
            <a:r>
              <a:rPr sz="1300" spc="-10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300" spc="-30" dirty="0">
                <a:solidFill>
                  <a:srgbClr val="5F5F5F"/>
                </a:solidFill>
                <a:latin typeface="Tahoma"/>
                <a:cs typeface="Tahoma"/>
              </a:rPr>
              <a:t>second</a:t>
            </a:r>
            <a:r>
              <a:rPr sz="1300" spc="-6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300" spc="-10" dirty="0">
                <a:solidFill>
                  <a:srgbClr val="5F5F5F"/>
                </a:solidFill>
                <a:latin typeface="Tahoma"/>
                <a:cs typeface="Tahoma"/>
              </a:rPr>
              <a:t>quarter</a:t>
            </a:r>
            <a:r>
              <a:rPr sz="1300" spc="-8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5F5F5F"/>
                </a:solidFill>
                <a:latin typeface="Tahoma"/>
                <a:cs typeface="Tahoma"/>
              </a:rPr>
              <a:t>2023,</a:t>
            </a:r>
            <a:r>
              <a:rPr sz="1300" spc="-114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300" spc="-20" dirty="0">
                <a:solidFill>
                  <a:srgbClr val="5F5F5F"/>
                </a:solidFill>
                <a:latin typeface="Tahoma"/>
                <a:cs typeface="Tahoma"/>
              </a:rPr>
              <a:t>Available</a:t>
            </a:r>
            <a:r>
              <a:rPr sz="1300" spc="-8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300" spc="-25" dirty="0">
                <a:solidFill>
                  <a:srgbClr val="5F5F5F"/>
                </a:solidFill>
                <a:latin typeface="Tahoma"/>
                <a:cs typeface="Tahoma"/>
              </a:rPr>
              <a:t>at:</a:t>
            </a:r>
            <a:endParaRPr sz="1300">
              <a:latin typeface="Tahoma"/>
              <a:cs typeface="Tahoma"/>
            </a:endParaRPr>
          </a:p>
          <a:p>
            <a:pPr marL="299085" indent="-286385">
              <a:lnSpc>
                <a:spcPts val="1480"/>
              </a:lnSpc>
              <a:buClr>
                <a:srgbClr val="087150"/>
              </a:buClr>
              <a:buFont typeface="Arial"/>
              <a:buChar char="▪"/>
              <a:tabLst>
                <a:tab pos="299085" algn="l"/>
              </a:tabLst>
            </a:pPr>
            <a:r>
              <a:rPr sz="1300" u="sng" spc="290" dirty="0">
                <a:solidFill>
                  <a:srgbClr val="5F5F5F"/>
                </a:solidFill>
                <a:uFill>
                  <a:solidFill>
                    <a:srgbClr val="5F5F5F"/>
                  </a:solidFill>
                </a:uFill>
                <a:latin typeface="Tahoma"/>
                <a:cs typeface="Tahoma"/>
                <a:hlinkClick r:id="rId3"/>
              </a:rPr>
              <a:t>  </a:t>
            </a:r>
            <a:r>
              <a:rPr sz="1300" u="sng" spc="-40" dirty="0">
                <a:solidFill>
                  <a:srgbClr val="5F5F5F"/>
                </a:solidFill>
                <a:uFill>
                  <a:solidFill>
                    <a:srgbClr val="5F5F5F"/>
                  </a:solidFill>
                </a:uFill>
                <a:latin typeface="Tahoma"/>
                <a:cs typeface="Tahoma"/>
                <a:hlinkClick r:id="rId3"/>
              </a:rPr>
              <a:t>https://kingstonhsc.ca/about-</a:t>
            </a:r>
            <a:r>
              <a:rPr sz="1300" u="sng" spc="-25" dirty="0">
                <a:solidFill>
                  <a:srgbClr val="5F5F5F"/>
                </a:solidFill>
                <a:uFill>
                  <a:solidFill>
                    <a:srgbClr val="5F5F5F"/>
                  </a:solidFill>
                </a:uFill>
                <a:latin typeface="Tahoma"/>
                <a:cs typeface="Tahoma"/>
                <a:hlinkClick r:id="rId3"/>
              </a:rPr>
              <a:t>us/our-</a:t>
            </a:r>
            <a:r>
              <a:rPr sz="1300" u="sng" spc="-20" dirty="0">
                <a:solidFill>
                  <a:srgbClr val="5F5F5F"/>
                </a:solidFill>
                <a:uFill>
                  <a:solidFill>
                    <a:srgbClr val="5F5F5F"/>
                  </a:solidFill>
                </a:uFill>
                <a:latin typeface="Tahoma"/>
                <a:cs typeface="Tahoma"/>
                <a:hlinkClick r:id="rId3"/>
              </a:rPr>
              <a:t>performance/our-</a:t>
            </a:r>
            <a:r>
              <a:rPr sz="1300" u="sng" spc="-10" dirty="0">
                <a:solidFill>
                  <a:srgbClr val="5F5F5F"/>
                </a:solidFill>
                <a:uFill>
                  <a:solidFill>
                    <a:srgbClr val="5F5F5F"/>
                  </a:solidFill>
                </a:uFill>
                <a:latin typeface="Tahoma"/>
                <a:cs typeface="Tahoma"/>
                <a:hlinkClick r:id="rId3"/>
              </a:rPr>
              <a:t>scorecard/quarterly-reports</a:t>
            </a:r>
            <a:endParaRPr sz="1300">
              <a:latin typeface="Tahoma"/>
              <a:cs typeface="Tahoma"/>
            </a:endParaRPr>
          </a:p>
          <a:p>
            <a:pPr marL="299085" indent="-286385">
              <a:lnSpc>
                <a:spcPts val="1480"/>
              </a:lnSpc>
              <a:spcBef>
                <a:spcPts val="1250"/>
              </a:spcBef>
              <a:buClr>
                <a:srgbClr val="087150"/>
              </a:buClr>
              <a:buFont typeface="Arial"/>
              <a:buChar char="▪"/>
              <a:tabLst>
                <a:tab pos="299085" algn="l"/>
              </a:tabLst>
            </a:pPr>
            <a:r>
              <a:rPr sz="1300" dirty="0">
                <a:solidFill>
                  <a:srgbClr val="5F5F5F"/>
                </a:solidFill>
                <a:latin typeface="Tahoma"/>
                <a:cs typeface="Tahoma"/>
              </a:rPr>
              <a:t>IBCS</a:t>
            </a:r>
            <a:r>
              <a:rPr sz="1300" spc="-40" dirty="0">
                <a:solidFill>
                  <a:srgbClr val="5F5F5F"/>
                </a:solidFill>
                <a:latin typeface="Tahoma"/>
                <a:cs typeface="Tahoma"/>
              </a:rPr>
              <a:t> (2023),</a:t>
            </a:r>
            <a:r>
              <a:rPr sz="1300" spc="-7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5F5F5F"/>
                </a:solidFill>
                <a:latin typeface="Tahoma"/>
                <a:cs typeface="Tahoma"/>
              </a:rPr>
              <a:t>ICBS</a:t>
            </a:r>
            <a:r>
              <a:rPr sz="1300" spc="-2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300" spc="-10" dirty="0">
                <a:solidFill>
                  <a:srgbClr val="5F5F5F"/>
                </a:solidFill>
                <a:latin typeface="Tahoma"/>
                <a:cs typeface="Tahoma"/>
              </a:rPr>
              <a:t>with</a:t>
            </a:r>
            <a:r>
              <a:rPr sz="1300" spc="-6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300" spc="-50" dirty="0">
                <a:solidFill>
                  <a:srgbClr val="5F5F5F"/>
                </a:solidFill>
                <a:latin typeface="Tahoma"/>
                <a:cs typeface="Tahoma"/>
              </a:rPr>
              <a:t>Success,</a:t>
            </a:r>
            <a:r>
              <a:rPr sz="1300" spc="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300" spc="-20" dirty="0">
                <a:solidFill>
                  <a:srgbClr val="5F5F5F"/>
                </a:solidFill>
                <a:latin typeface="Tahoma"/>
                <a:cs typeface="Tahoma"/>
              </a:rPr>
              <a:t>Available</a:t>
            </a:r>
            <a:r>
              <a:rPr sz="1300" spc="-4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300" spc="-75" dirty="0">
                <a:solidFill>
                  <a:srgbClr val="5F5F5F"/>
                </a:solidFill>
                <a:latin typeface="Tahoma"/>
                <a:cs typeface="Tahoma"/>
              </a:rPr>
              <a:t>at:</a:t>
            </a:r>
            <a:r>
              <a:rPr sz="1300" spc="-2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300" u="sng" spc="-40" dirty="0">
                <a:solidFill>
                  <a:srgbClr val="5F5F5F"/>
                </a:solidFill>
                <a:uFill>
                  <a:solidFill>
                    <a:srgbClr val="5F5F5F"/>
                  </a:solidFill>
                </a:uFill>
                <a:latin typeface="Tahoma"/>
                <a:cs typeface="Tahoma"/>
                <a:hlinkClick r:id="rId4"/>
              </a:rPr>
              <a:t>https://www.ibcs-</a:t>
            </a:r>
            <a:r>
              <a:rPr sz="1300" u="sng" spc="-30" dirty="0">
                <a:solidFill>
                  <a:srgbClr val="5F5F5F"/>
                </a:solidFill>
                <a:uFill>
                  <a:solidFill>
                    <a:srgbClr val="5F5F5F"/>
                  </a:solidFill>
                </a:uFill>
                <a:latin typeface="Tahoma"/>
                <a:cs typeface="Tahoma"/>
                <a:hlinkClick r:id="rId4"/>
              </a:rPr>
              <a:t>shop.com/product/ibcs-</a:t>
            </a:r>
            <a:r>
              <a:rPr sz="1300" u="sng" spc="-10" dirty="0">
                <a:solidFill>
                  <a:srgbClr val="5F5F5F"/>
                </a:solidFill>
                <a:uFill>
                  <a:solidFill>
                    <a:srgbClr val="5F5F5F"/>
                  </a:solidFill>
                </a:uFill>
                <a:latin typeface="Tahoma"/>
                <a:cs typeface="Tahoma"/>
                <a:hlinkClick r:id="rId4"/>
              </a:rPr>
              <a:t>with-</a:t>
            </a:r>
            <a:r>
              <a:rPr sz="1300" u="sng" spc="-35" dirty="0">
                <a:solidFill>
                  <a:srgbClr val="5F5F5F"/>
                </a:solidFill>
                <a:uFill>
                  <a:solidFill>
                    <a:srgbClr val="5F5F5F"/>
                  </a:solidFill>
                </a:uFill>
                <a:latin typeface="Tahoma"/>
                <a:cs typeface="Tahoma"/>
                <a:hlinkClick r:id="rId4"/>
              </a:rPr>
              <a:t>success-</a:t>
            </a:r>
            <a:r>
              <a:rPr sz="1300" u="sng" spc="-25" dirty="0">
                <a:solidFill>
                  <a:srgbClr val="5F5F5F"/>
                </a:solidFill>
                <a:uFill>
                  <a:solidFill>
                    <a:srgbClr val="5F5F5F"/>
                  </a:solidFill>
                </a:uFill>
                <a:latin typeface="Tahoma"/>
                <a:cs typeface="Tahoma"/>
                <a:hlinkClick r:id="rId4"/>
              </a:rPr>
              <a:t>pdf-of-</a:t>
            </a:r>
            <a:r>
              <a:rPr sz="1300" u="sng" spc="-10" dirty="0">
                <a:solidFill>
                  <a:srgbClr val="5F5F5F"/>
                </a:solidFill>
                <a:uFill>
                  <a:solidFill>
                    <a:srgbClr val="5F5F5F"/>
                  </a:solidFill>
                </a:uFill>
                <a:latin typeface="Tahoma"/>
                <a:cs typeface="Tahoma"/>
                <a:hlinkClick r:id="rId4"/>
              </a:rPr>
              <a:t>poster/</a:t>
            </a:r>
            <a:endParaRPr sz="1300">
              <a:latin typeface="Tahoma"/>
              <a:cs typeface="Tahoma"/>
            </a:endParaRPr>
          </a:p>
          <a:p>
            <a:pPr marL="299085" indent="-286385">
              <a:lnSpc>
                <a:spcPts val="1480"/>
              </a:lnSpc>
              <a:buClr>
                <a:srgbClr val="087150"/>
              </a:buClr>
              <a:buFont typeface="Arial"/>
              <a:buChar char="▪"/>
              <a:tabLst>
                <a:tab pos="299085" algn="l"/>
              </a:tabLst>
            </a:pPr>
            <a:r>
              <a:rPr sz="1300" dirty="0">
                <a:solidFill>
                  <a:srgbClr val="5F5F5F"/>
                </a:solidFill>
                <a:latin typeface="Tahoma"/>
                <a:cs typeface="Tahoma"/>
              </a:rPr>
              <a:t>Philips</a:t>
            </a:r>
            <a:r>
              <a:rPr sz="1300" spc="-9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300" spc="-40" dirty="0">
                <a:solidFill>
                  <a:srgbClr val="5F5F5F"/>
                </a:solidFill>
                <a:latin typeface="Tahoma"/>
                <a:cs typeface="Tahoma"/>
              </a:rPr>
              <a:t>(2021),</a:t>
            </a:r>
            <a:r>
              <a:rPr sz="1300" spc="-14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300" spc="-25" dirty="0">
                <a:solidFill>
                  <a:srgbClr val="5F5F5F"/>
                </a:solidFill>
                <a:latin typeface="Tahoma"/>
                <a:cs typeface="Tahoma"/>
              </a:rPr>
              <a:t>Annual</a:t>
            </a:r>
            <a:r>
              <a:rPr sz="1300" spc="-10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300" spc="-25" dirty="0">
                <a:solidFill>
                  <a:srgbClr val="5F5F5F"/>
                </a:solidFill>
                <a:latin typeface="Tahoma"/>
                <a:cs typeface="Tahoma"/>
              </a:rPr>
              <a:t>Report,</a:t>
            </a:r>
            <a:r>
              <a:rPr sz="1300" spc="-10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300" spc="-20" dirty="0">
                <a:solidFill>
                  <a:srgbClr val="5F5F5F"/>
                </a:solidFill>
                <a:latin typeface="Tahoma"/>
                <a:cs typeface="Tahoma"/>
              </a:rPr>
              <a:t>Available</a:t>
            </a:r>
            <a:r>
              <a:rPr sz="1300" spc="-12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300" spc="-75" dirty="0">
                <a:solidFill>
                  <a:srgbClr val="5F5F5F"/>
                </a:solidFill>
                <a:latin typeface="Tahoma"/>
                <a:cs typeface="Tahoma"/>
              </a:rPr>
              <a:t>at:</a:t>
            </a:r>
            <a:r>
              <a:rPr sz="1300" spc="-9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300" u="sng" spc="-10" dirty="0">
                <a:solidFill>
                  <a:srgbClr val="5F5F5F"/>
                </a:solidFill>
                <a:uFill>
                  <a:solidFill>
                    <a:srgbClr val="5F5F5F"/>
                  </a:solidFill>
                </a:uFill>
                <a:latin typeface="Tahoma"/>
                <a:cs typeface="Tahoma"/>
                <a:hlinkClick r:id="rId5"/>
              </a:rPr>
              <a:t>https://www.results.philips.com/</a:t>
            </a:r>
            <a:endParaRPr sz="1300">
              <a:latin typeface="Tahoma"/>
              <a:cs typeface="Tahoma"/>
            </a:endParaRPr>
          </a:p>
          <a:p>
            <a:pPr marL="299085" indent="-286385">
              <a:lnSpc>
                <a:spcPct val="100000"/>
              </a:lnSpc>
              <a:spcBef>
                <a:spcPts val="440"/>
              </a:spcBef>
              <a:buClr>
                <a:srgbClr val="087150"/>
              </a:buClr>
              <a:buFont typeface="Arial"/>
              <a:buChar char="▪"/>
              <a:tabLst>
                <a:tab pos="299085" algn="l"/>
              </a:tabLst>
            </a:pPr>
            <a:r>
              <a:rPr sz="1300" dirty="0">
                <a:solidFill>
                  <a:srgbClr val="5F5F5F"/>
                </a:solidFill>
                <a:latin typeface="Tahoma"/>
                <a:cs typeface="Tahoma"/>
              </a:rPr>
              <a:t>MuRata</a:t>
            </a:r>
            <a:r>
              <a:rPr sz="1300" spc="-4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300" spc="-40" dirty="0">
                <a:solidFill>
                  <a:srgbClr val="5F5F5F"/>
                </a:solidFill>
                <a:latin typeface="Tahoma"/>
                <a:cs typeface="Tahoma"/>
              </a:rPr>
              <a:t>(2021),</a:t>
            </a:r>
            <a:r>
              <a:rPr sz="1300" spc="-10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300" spc="-25" dirty="0">
                <a:solidFill>
                  <a:srgbClr val="5F5F5F"/>
                </a:solidFill>
                <a:latin typeface="Tahoma"/>
                <a:cs typeface="Tahoma"/>
              </a:rPr>
              <a:t>Annual</a:t>
            </a:r>
            <a:r>
              <a:rPr sz="1300" spc="-6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300" spc="-25" dirty="0">
                <a:solidFill>
                  <a:srgbClr val="5F5F5F"/>
                </a:solidFill>
                <a:latin typeface="Tahoma"/>
                <a:cs typeface="Tahoma"/>
              </a:rPr>
              <a:t>Report,</a:t>
            </a:r>
            <a:r>
              <a:rPr sz="1300" spc="-7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300" spc="-20" dirty="0">
                <a:solidFill>
                  <a:srgbClr val="5F5F5F"/>
                </a:solidFill>
                <a:latin typeface="Tahoma"/>
                <a:cs typeface="Tahoma"/>
              </a:rPr>
              <a:t>Available</a:t>
            </a:r>
            <a:r>
              <a:rPr sz="1300" spc="-75" dirty="0">
                <a:solidFill>
                  <a:srgbClr val="5F5F5F"/>
                </a:solidFill>
                <a:latin typeface="Tahoma"/>
                <a:cs typeface="Tahoma"/>
              </a:rPr>
              <a:t> at:</a:t>
            </a:r>
            <a:r>
              <a:rPr sz="1300" spc="-5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300" u="sng" spc="-35" dirty="0">
                <a:solidFill>
                  <a:srgbClr val="5F5F5F"/>
                </a:solidFill>
                <a:uFill>
                  <a:solidFill>
                    <a:srgbClr val="5F5F5F"/>
                  </a:solidFill>
                </a:uFill>
                <a:latin typeface="Tahoma"/>
                <a:cs typeface="Tahoma"/>
                <a:hlinkClick r:id="rId6"/>
              </a:rPr>
              <a:t>https://corporate.murata.com/en-</a:t>
            </a:r>
            <a:r>
              <a:rPr sz="1300" u="sng" spc="-10" dirty="0">
                <a:solidFill>
                  <a:srgbClr val="5F5F5F"/>
                </a:solidFill>
                <a:uFill>
                  <a:solidFill>
                    <a:srgbClr val="5F5F5F"/>
                  </a:solidFill>
                </a:uFill>
                <a:latin typeface="Tahoma"/>
                <a:cs typeface="Tahoma"/>
                <a:hlinkClick r:id="rId6"/>
              </a:rPr>
              <a:t>us/ir/library/annualreport</a:t>
            </a:r>
            <a:endParaRPr sz="1300">
              <a:latin typeface="Tahoma"/>
              <a:cs typeface="Tahoma"/>
            </a:endParaRPr>
          </a:p>
          <a:p>
            <a:pPr marL="299085" indent="-286385">
              <a:lnSpc>
                <a:spcPts val="1485"/>
              </a:lnSpc>
              <a:spcBef>
                <a:spcPts val="445"/>
              </a:spcBef>
              <a:buClr>
                <a:srgbClr val="087150"/>
              </a:buClr>
              <a:buFont typeface="Arial"/>
              <a:buChar char="▪"/>
              <a:tabLst>
                <a:tab pos="299085" algn="l"/>
              </a:tabLst>
            </a:pPr>
            <a:r>
              <a:rPr sz="1300" dirty="0">
                <a:solidFill>
                  <a:srgbClr val="5F5F5F"/>
                </a:solidFill>
                <a:latin typeface="Tahoma"/>
                <a:cs typeface="Tahoma"/>
              </a:rPr>
              <a:t>Hichert</a:t>
            </a:r>
            <a:r>
              <a:rPr sz="1300" spc="-10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300" spc="-40" dirty="0">
                <a:solidFill>
                  <a:srgbClr val="5F5F5F"/>
                </a:solidFill>
                <a:latin typeface="Tahoma"/>
                <a:cs typeface="Tahoma"/>
              </a:rPr>
              <a:t>(2006),</a:t>
            </a:r>
            <a:r>
              <a:rPr sz="1300" spc="-12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300" spc="-40" dirty="0">
                <a:solidFill>
                  <a:srgbClr val="5F5F5F"/>
                </a:solidFill>
                <a:latin typeface="Tahoma"/>
                <a:cs typeface="Tahoma"/>
              </a:rPr>
              <a:t>Skalen</a:t>
            </a:r>
            <a:r>
              <a:rPr sz="1300" spc="-10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300" spc="-30" dirty="0">
                <a:solidFill>
                  <a:srgbClr val="5F5F5F"/>
                </a:solidFill>
                <a:latin typeface="Tahoma"/>
                <a:cs typeface="Tahoma"/>
              </a:rPr>
              <a:t>ud</a:t>
            </a:r>
            <a:r>
              <a:rPr sz="1300" spc="-9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300" spc="-10" dirty="0">
                <a:solidFill>
                  <a:srgbClr val="5F5F5F"/>
                </a:solidFill>
                <a:latin typeface="Tahoma"/>
                <a:cs typeface="Tahoma"/>
              </a:rPr>
              <a:t>deren</a:t>
            </a:r>
            <a:r>
              <a:rPr sz="1300" spc="-11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300" spc="-35" dirty="0">
                <a:solidFill>
                  <a:srgbClr val="5F5F5F"/>
                </a:solidFill>
                <a:latin typeface="Tahoma"/>
                <a:cs typeface="Tahoma"/>
              </a:rPr>
              <a:t>manipulation,</a:t>
            </a:r>
            <a:r>
              <a:rPr sz="1300" spc="-6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300" spc="-30" dirty="0">
                <a:solidFill>
                  <a:srgbClr val="5F5F5F"/>
                </a:solidFill>
                <a:latin typeface="Tahoma"/>
                <a:cs typeface="Tahoma"/>
              </a:rPr>
              <a:t>available</a:t>
            </a:r>
            <a:r>
              <a:rPr sz="1300" spc="-9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300" spc="-25" dirty="0">
                <a:solidFill>
                  <a:srgbClr val="5F5F5F"/>
                </a:solidFill>
                <a:latin typeface="Tahoma"/>
                <a:cs typeface="Tahoma"/>
              </a:rPr>
              <a:t>at:</a:t>
            </a:r>
            <a:endParaRPr sz="1300">
              <a:latin typeface="Tahoma"/>
              <a:cs typeface="Tahoma"/>
            </a:endParaRPr>
          </a:p>
          <a:p>
            <a:pPr marL="299085">
              <a:lnSpc>
                <a:spcPts val="1485"/>
              </a:lnSpc>
            </a:pPr>
            <a:r>
              <a:rPr sz="1300" spc="-30" dirty="0">
                <a:solidFill>
                  <a:srgbClr val="5F5F5F"/>
                </a:solidFill>
                <a:latin typeface="Tahoma"/>
                <a:cs typeface="Tahoma"/>
                <a:hlinkClick r:id="rId7"/>
              </a:rPr>
              <a:t>http://www.hichert.com/downloads/success/check/Skalenmanipulation_2006-</a:t>
            </a:r>
            <a:r>
              <a:rPr sz="1300" spc="-10" dirty="0">
                <a:solidFill>
                  <a:srgbClr val="5F5F5F"/>
                </a:solidFill>
                <a:latin typeface="Tahoma"/>
                <a:cs typeface="Tahoma"/>
                <a:hlinkClick r:id="rId7"/>
              </a:rPr>
              <a:t>11.pdf;</a:t>
            </a:r>
            <a:endParaRPr sz="1300">
              <a:latin typeface="Tahoma"/>
              <a:cs typeface="Tahoma"/>
            </a:endParaRPr>
          </a:p>
          <a:p>
            <a:pPr marL="299085" marR="2630805" indent="-287020">
              <a:lnSpc>
                <a:spcPts val="1400"/>
              </a:lnSpc>
              <a:spcBef>
                <a:spcPts val="625"/>
              </a:spcBef>
              <a:buClr>
                <a:srgbClr val="087150"/>
              </a:buClr>
              <a:buFont typeface="Arial"/>
              <a:buChar char="▪"/>
              <a:tabLst>
                <a:tab pos="299085" algn="l"/>
              </a:tabLst>
            </a:pPr>
            <a:r>
              <a:rPr sz="1300" spc="-30" dirty="0">
                <a:solidFill>
                  <a:srgbClr val="5F5F5F"/>
                </a:solidFill>
                <a:latin typeface="Tahoma"/>
                <a:cs typeface="Tahoma"/>
                <a:hlinkClick r:id="rId8"/>
              </a:rPr>
              <a:t>Lufthansa</a:t>
            </a:r>
            <a:r>
              <a:rPr sz="1300" spc="-80" dirty="0">
                <a:solidFill>
                  <a:srgbClr val="5F5F5F"/>
                </a:solidFill>
                <a:latin typeface="Tahoma"/>
                <a:cs typeface="Tahoma"/>
                <a:hlinkClick r:id="rId8"/>
              </a:rPr>
              <a:t> </a:t>
            </a:r>
            <a:r>
              <a:rPr sz="1300" dirty="0">
                <a:solidFill>
                  <a:srgbClr val="5F5F5F"/>
                </a:solidFill>
                <a:latin typeface="Tahoma"/>
                <a:cs typeface="Tahoma"/>
                <a:hlinkClick r:id="rId8"/>
              </a:rPr>
              <a:t>Group</a:t>
            </a:r>
            <a:r>
              <a:rPr sz="1300" spc="-75" dirty="0">
                <a:solidFill>
                  <a:srgbClr val="5F5F5F"/>
                </a:solidFill>
                <a:latin typeface="Tahoma"/>
                <a:cs typeface="Tahoma"/>
                <a:hlinkClick r:id="rId8"/>
              </a:rPr>
              <a:t> </a:t>
            </a:r>
            <a:r>
              <a:rPr sz="1300" spc="-45" dirty="0">
                <a:solidFill>
                  <a:srgbClr val="5F5F5F"/>
                </a:solidFill>
                <a:latin typeface="Tahoma"/>
                <a:cs typeface="Tahoma"/>
                <a:hlinkClick r:id="rId8"/>
              </a:rPr>
              <a:t>(2021),</a:t>
            </a:r>
            <a:r>
              <a:rPr sz="1300" spc="-120" dirty="0">
                <a:solidFill>
                  <a:srgbClr val="5F5F5F"/>
                </a:solidFill>
                <a:latin typeface="Tahoma"/>
                <a:cs typeface="Tahoma"/>
                <a:hlinkClick r:id="rId8"/>
              </a:rPr>
              <a:t> </a:t>
            </a:r>
            <a:r>
              <a:rPr sz="1300" spc="-25" dirty="0">
                <a:solidFill>
                  <a:srgbClr val="5F5F5F"/>
                </a:solidFill>
                <a:latin typeface="Tahoma"/>
                <a:cs typeface="Tahoma"/>
                <a:hlinkClick r:id="rId8"/>
              </a:rPr>
              <a:t>Annual</a:t>
            </a:r>
            <a:r>
              <a:rPr sz="1300" spc="-80" dirty="0">
                <a:solidFill>
                  <a:srgbClr val="5F5F5F"/>
                </a:solidFill>
                <a:latin typeface="Tahoma"/>
                <a:cs typeface="Tahoma"/>
                <a:hlinkClick r:id="rId8"/>
              </a:rPr>
              <a:t> </a:t>
            </a:r>
            <a:r>
              <a:rPr sz="1300" spc="-25" dirty="0">
                <a:solidFill>
                  <a:srgbClr val="5F5F5F"/>
                </a:solidFill>
                <a:latin typeface="Tahoma"/>
                <a:cs typeface="Tahoma"/>
                <a:hlinkClick r:id="rId8"/>
              </a:rPr>
              <a:t>Report,</a:t>
            </a:r>
            <a:r>
              <a:rPr sz="1300" spc="-75" dirty="0">
                <a:solidFill>
                  <a:srgbClr val="5F5F5F"/>
                </a:solidFill>
                <a:latin typeface="Tahoma"/>
                <a:cs typeface="Tahoma"/>
                <a:hlinkClick r:id="rId8"/>
              </a:rPr>
              <a:t> </a:t>
            </a:r>
            <a:r>
              <a:rPr sz="1300" spc="-20" dirty="0">
                <a:solidFill>
                  <a:srgbClr val="5F5F5F"/>
                </a:solidFill>
                <a:latin typeface="Tahoma"/>
                <a:cs typeface="Tahoma"/>
                <a:hlinkClick r:id="rId8"/>
              </a:rPr>
              <a:t>Available</a:t>
            </a:r>
            <a:r>
              <a:rPr sz="1300" spc="-100" dirty="0">
                <a:solidFill>
                  <a:srgbClr val="5F5F5F"/>
                </a:solidFill>
                <a:latin typeface="Tahoma"/>
                <a:cs typeface="Tahoma"/>
                <a:hlinkClick r:id="rId8"/>
              </a:rPr>
              <a:t> </a:t>
            </a:r>
            <a:r>
              <a:rPr sz="1300" spc="-75" dirty="0">
                <a:solidFill>
                  <a:srgbClr val="5F5F5F"/>
                </a:solidFill>
                <a:latin typeface="Tahoma"/>
                <a:cs typeface="Tahoma"/>
                <a:hlinkClick r:id="rId8"/>
              </a:rPr>
              <a:t>at:</a:t>
            </a:r>
            <a:r>
              <a:rPr sz="1300" spc="-65" dirty="0">
                <a:solidFill>
                  <a:srgbClr val="5F5F5F"/>
                </a:solidFill>
                <a:latin typeface="Tahoma"/>
                <a:cs typeface="Tahoma"/>
                <a:hlinkClick r:id="rId8"/>
              </a:rPr>
              <a:t> </a:t>
            </a:r>
            <a:r>
              <a:rPr sz="1300" u="sng" spc="-10" dirty="0">
                <a:solidFill>
                  <a:srgbClr val="5F5F5F"/>
                </a:solidFill>
                <a:uFill>
                  <a:solidFill>
                    <a:srgbClr val="5F5F5F"/>
                  </a:solidFill>
                </a:uFill>
                <a:latin typeface="Tahoma"/>
                <a:cs typeface="Tahoma"/>
                <a:hlinkClick r:id="rId8"/>
              </a:rPr>
              <a:t>https://investor-</a:t>
            </a:r>
            <a:r>
              <a:rPr sz="1300" spc="-10" dirty="0">
                <a:solidFill>
                  <a:srgbClr val="5F5F5F"/>
                </a:solidFill>
                <a:latin typeface="Tahoma"/>
                <a:cs typeface="Tahoma"/>
                <a:hlinkClick r:id="rId8"/>
              </a:rPr>
              <a:t> </a:t>
            </a:r>
            <a:r>
              <a:rPr sz="1300" u="sng" spc="-30" dirty="0">
                <a:solidFill>
                  <a:srgbClr val="5F5F5F"/>
                </a:solidFill>
                <a:uFill>
                  <a:solidFill>
                    <a:srgbClr val="5F5F5F"/>
                  </a:solidFill>
                </a:uFill>
                <a:latin typeface="Tahoma"/>
                <a:cs typeface="Tahoma"/>
                <a:hlinkClick r:id="rId8"/>
              </a:rPr>
              <a:t>relations.lufthansagroup.com/en/publications/financial-</a:t>
            </a:r>
            <a:r>
              <a:rPr sz="1300" u="sng" spc="-10" dirty="0">
                <a:solidFill>
                  <a:srgbClr val="5F5F5F"/>
                </a:solidFill>
                <a:uFill>
                  <a:solidFill>
                    <a:srgbClr val="5F5F5F"/>
                  </a:solidFill>
                </a:uFill>
                <a:latin typeface="Tahoma"/>
                <a:cs typeface="Tahoma"/>
                <a:hlinkClick r:id="rId8"/>
              </a:rPr>
              <a:t>reports.html#cid12308</a:t>
            </a:r>
            <a:endParaRPr sz="1300">
              <a:latin typeface="Tahoma"/>
              <a:cs typeface="Tahoma"/>
            </a:endParaRPr>
          </a:p>
          <a:p>
            <a:pPr marL="299085" marR="2413000" indent="-287020">
              <a:lnSpc>
                <a:spcPts val="1400"/>
              </a:lnSpc>
              <a:spcBef>
                <a:spcPts val="605"/>
              </a:spcBef>
              <a:buClr>
                <a:srgbClr val="087150"/>
              </a:buClr>
              <a:buFont typeface="Arial"/>
              <a:buChar char="▪"/>
              <a:tabLst>
                <a:tab pos="299085" algn="l"/>
              </a:tabLst>
            </a:pPr>
            <a:r>
              <a:rPr sz="1300" spc="-55" dirty="0">
                <a:solidFill>
                  <a:srgbClr val="5F5F5F"/>
                </a:solidFill>
                <a:latin typeface="Tahoma"/>
                <a:cs typeface="Tahoma"/>
              </a:rPr>
              <a:t>San</a:t>
            </a:r>
            <a:r>
              <a:rPr sz="1300" spc="-6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300" spc="-10" dirty="0">
                <a:solidFill>
                  <a:srgbClr val="5F5F5F"/>
                </a:solidFill>
                <a:latin typeface="Tahoma"/>
                <a:cs typeface="Tahoma"/>
              </a:rPr>
              <a:t>Francisco</a:t>
            </a:r>
            <a:r>
              <a:rPr sz="1300" spc="-8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5F5F5F"/>
                </a:solidFill>
                <a:latin typeface="Tahoma"/>
                <a:cs typeface="Tahoma"/>
              </a:rPr>
              <a:t>City</a:t>
            </a:r>
            <a:r>
              <a:rPr sz="1300" spc="-6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5F5F5F"/>
                </a:solidFill>
                <a:latin typeface="Tahoma"/>
                <a:cs typeface="Tahoma"/>
              </a:rPr>
              <a:t>Council</a:t>
            </a:r>
            <a:r>
              <a:rPr sz="1300" spc="-5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5F5F5F"/>
                </a:solidFill>
                <a:latin typeface="Tahoma"/>
                <a:cs typeface="Tahoma"/>
              </a:rPr>
              <a:t>USA</a:t>
            </a:r>
            <a:r>
              <a:rPr sz="1300" spc="-7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300" spc="-45" dirty="0">
                <a:solidFill>
                  <a:srgbClr val="5F5F5F"/>
                </a:solidFill>
                <a:latin typeface="Tahoma"/>
                <a:cs typeface="Tahoma"/>
              </a:rPr>
              <a:t>(2023),</a:t>
            </a:r>
            <a:r>
              <a:rPr sz="1300" spc="-10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5F5F5F"/>
                </a:solidFill>
                <a:latin typeface="Tahoma"/>
                <a:cs typeface="Tahoma"/>
              </a:rPr>
              <a:t>City</a:t>
            </a:r>
            <a:r>
              <a:rPr sz="1300" spc="-7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300" spc="-10" dirty="0">
                <a:solidFill>
                  <a:srgbClr val="5F5F5F"/>
                </a:solidFill>
                <a:latin typeface="Tahoma"/>
                <a:cs typeface="Tahoma"/>
              </a:rPr>
              <a:t>Performance</a:t>
            </a:r>
            <a:r>
              <a:rPr sz="1300" spc="-8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300" spc="-30" dirty="0">
                <a:solidFill>
                  <a:srgbClr val="5F5F5F"/>
                </a:solidFill>
                <a:latin typeface="Tahoma"/>
                <a:cs typeface="Tahoma"/>
              </a:rPr>
              <a:t>Scorecards,</a:t>
            </a:r>
            <a:r>
              <a:rPr sz="1300" spc="-3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300" spc="-20" dirty="0">
                <a:solidFill>
                  <a:srgbClr val="5F5F5F"/>
                </a:solidFill>
                <a:latin typeface="Tahoma"/>
                <a:cs typeface="Tahoma"/>
              </a:rPr>
              <a:t>Available</a:t>
            </a:r>
            <a:r>
              <a:rPr sz="1300" spc="-8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300" spc="-25" dirty="0">
                <a:solidFill>
                  <a:srgbClr val="5F5F5F"/>
                </a:solidFill>
                <a:latin typeface="Tahoma"/>
                <a:cs typeface="Tahoma"/>
              </a:rPr>
              <a:t>at: </a:t>
            </a:r>
            <a:r>
              <a:rPr sz="1300" u="sng" spc="-10" dirty="0">
                <a:solidFill>
                  <a:srgbClr val="5F5F5F"/>
                </a:solidFill>
                <a:uFill>
                  <a:solidFill>
                    <a:srgbClr val="5F5F5F"/>
                  </a:solidFill>
                </a:uFill>
                <a:latin typeface="Tahoma"/>
                <a:cs typeface="Tahoma"/>
                <a:hlinkClick r:id="rId9"/>
              </a:rPr>
              <a:t>https://sfgov.org/scorecards/transportation</a:t>
            </a:r>
            <a:endParaRPr sz="1300">
              <a:latin typeface="Tahoma"/>
              <a:cs typeface="Tahoma"/>
            </a:endParaRPr>
          </a:p>
          <a:p>
            <a:pPr marL="299085" marR="5080" indent="-287020">
              <a:lnSpc>
                <a:spcPct val="90100"/>
              </a:lnSpc>
              <a:spcBef>
                <a:spcPts val="585"/>
              </a:spcBef>
              <a:buClr>
                <a:srgbClr val="087150"/>
              </a:buClr>
              <a:buFont typeface="Arial"/>
              <a:buChar char="▪"/>
              <a:tabLst>
                <a:tab pos="299085" algn="l"/>
              </a:tabLst>
            </a:pPr>
            <a:r>
              <a:rPr sz="1300" dirty="0">
                <a:solidFill>
                  <a:srgbClr val="5F5F5F"/>
                </a:solidFill>
                <a:latin typeface="Tahoma"/>
                <a:cs typeface="Tahoma"/>
              </a:rPr>
              <a:t>Government</a:t>
            </a:r>
            <a:r>
              <a:rPr sz="1300" spc="-9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5F5F5F"/>
                </a:solidFill>
                <a:latin typeface="Tahoma"/>
                <a:cs typeface="Tahoma"/>
              </a:rPr>
              <a:t>of</a:t>
            </a:r>
            <a:r>
              <a:rPr sz="1300" spc="-12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300" spc="-20" dirty="0">
                <a:solidFill>
                  <a:srgbClr val="5F5F5F"/>
                </a:solidFill>
                <a:latin typeface="Tahoma"/>
                <a:cs typeface="Tahoma"/>
              </a:rPr>
              <a:t>South</a:t>
            </a:r>
            <a:r>
              <a:rPr sz="1300" spc="-114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300" spc="-10" dirty="0">
                <a:solidFill>
                  <a:srgbClr val="5F5F5F"/>
                </a:solidFill>
                <a:latin typeface="Tahoma"/>
                <a:cs typeface="Tahoma"/>
              </a:rPr>
              <a:t>Australia</a:t>
            </a:r>
            <a:r>
              <a:rPr sz="1300" spc="-9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300" spc="-45" dirty="0">
                <a:solidFill>
                  <a:srgbClr val="5F5F5F"/>
                </a:solidFill>
                <a:latin typeface="Tahoma"/>
                <a:cs typeface="Tahoma"/>
              </a:rPr>
              <a:t>(2023),</a:t>
            </a:r>
            <a:r>
              <a:rPr sz="1300" spc="-13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300" spc="-30" dirty="0">
                <a:solidFill>
                  <a:srgbClr val="5F5F5F"/>
                </a:solidFill>
                <a:latin typeface="Tahoma"/>
                <a:cs typeface="Tahoma"/>
              </a:rPr>
              <a:t>Emergency</a:t>
            </a:r>
            <a:r>
              <a:rPr sz="1300" spc="-10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300" spc="-10" dirty="0">
                <a:solidFill>
                  <a:srgbClr val="5F5F5F"/>
                </a:solidFill>
                <a:latin typeface="Tahoma"/>
                <a:cs typeface="Tahoma"/>
              </a:rPr>
              <a:t>Department</a:t>
            </a:r>
            <a:r>
              <a:rPr sz="1300" spc="-114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300" spc="-30" dirty="0">
                <a:solidFill>
                  <a:srgbClr val="5F5F5F"/>
                </a:solidFill>
                <a:latin typeface="Tahoma"/>
                <a:cs typeface="Tahoma"/>
              </a:rPr>
              <a:t>Dashboard,</a:t>
            </a:r>
            <a:r>
              <a:rPr sz="1300" spc="-6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300" spc="-20" dirty="0">
                <a:solidFill>
                  <a:srgbClr val="5F5F5F"/>
                </a:solidFill>
                <a:latin typeface="Tahoma"/>
                <a:cs typeface="Tahoma"/>
              </a:rPr>
              <a:t>Available</a:t>
            </a:r>
            <a:r>
              <a:rPr sz="1300" spc="-114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300" spc="-25" dirty="0">
                <a:solidFill>
                  <a:srgbClr val="5F5F5F"/>
                </a:solidFill>
                <a:latin typeface="Tahoma"/>
                <a:cs typeface="Tahoma"/>
              </a:rPr>
              <a:t>at: </a:t>
            </a:r>
            <a:r>
              <a:rPr sz="1300" u="sng" spc="-35" dirty="0">
                <a:solidFill>
                  <a:srgbClr val="5F5F5F"/>
                </a:solidFill>
                <a:uFill>
                  <a:solidFill>
                    <a:srgbClr val="5F5F5F"/>
                  </a:solidFill>
                </a:uFill>
                <a:latin typeface="Tahoma"/>
                <a:cs typeface="Tahoma"/>
                <a:hlinkClick r:id="rId10"/>
              </a:rPr>
              <a:t>https://www.sahealth.sa.gov.au/wps/wcm/connect/public+content/sa+health+internet/about+us/our+performance/</a:t>
            </a:r>
            <a:r>
              <a:rPr sz="1300" spc="-35" dirty="0">
                <a:solidFill>
                  <a:srgbClr val="5F5F5F"/>
                </a:solidFill>
                <a:latin typeface="Tahoma"/>
                <a:cs typeface="Tahoma"/>
                <a:hlinkClick r:id="rId10"/>
              </a:rPr>
              <a:t> </a:t>
            </a:r>
            <a:r>
              <a:rPr sz="1300" u="sng" spc="-25" dirty="0">
                <a:solidFill>
                  <a:srgbClr val="5F5F5F"/>
                </a:solidFill>
                <a:uFill>
                  <a:solidFill>
                    <a:srgbClr val="5F5F5F"/>
                  </a:solidFill>
                </a:uFill>
                <a:latin typeface="Tahoma"/>
                <a:cs typeface="Tahoma"/>
                <a:hlinkClick r:id="rId10"/>
              </a:rPr>
              <a:t>our+hospital+dashboards/about+the+ed+dashboard/emergency+department+dashboard</a:t>
            </a:r>
            <a:endParaRPr sz="1300">
              <a:latin typeface="Tahoma"/>
              <a:cs typeface="Tahoma"/>
            </a:endParaRPr>
          </a:p>
          <a:p>
            <a:pPr marL="299085" marR="2526030" indent="-287020">
              <a:lnSpc>
                <a:spcPts val="1400"/>
              </a:lnSpc>
              <a:spcBef>
                <a:spcPts val="625"/>
              </a:spcBef>
              <a:buClr>
                <a:srgbClr val="087150"/>
              </a:buClr>
              <a:buFont typeface="Arial"/>
              <a:buChar char="▪"/>
              <a:tabLst>
                <a:tab pos="299085" algn="l"/>
              </a:tabLst>
            </a:pPr>
            <a:r>
              <a:rPr sz="1300" spc="-10" dirty="0">
                <a:solidFill>
                  <a:srgbClr val="5F5F5F"/>
                </a:solidFill>
                <a:latin typeface="Tahoma"/>
                <a:cs typeface="Tahoma"/>
              </a:rPr>
              <a:t>Franklin</a:t>
            </a:r>
            <a:r>
              <a:rPr sz="1300" spc="-10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300" spc="-30" dirty="0">
                <a:solidFill>
                  <a:srgbClr val="5F5F5F"/>
                </a:solidFill>
                <a:latin typeface="Tahoma"/>
                <a:cs typeface="Tahoma"/>
              </a:rPr>
              <a:t>Lakes</a:t>
            </a:r>
            <a:r>
              <a:rPr sz="1300" spc="-8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300" spc="-45" dirty="0">
                <a:solidFill>
                  <a:srgbClr val="5F5F5F"/>
                </a:solidFill>
                <a:latin typeface="Tahoma"/>
                <a:cs typeface="Tahoma"/>
              </a:rPr>
              <a:t>(2023),</a:t>
            </a:r>
            <a:r>
              <a:rPr sz="1300" spc="-11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5F5F5F"/>
                </a:solidFill>
                <a:latin typeface="Tahoma"/>
                <a:cs typeface="Tahoma"/>
              </a:rPr>
              <a:t>Police</a:t>
            </a:r>
            <a:r>
              <a:rPr sz="1300" spc="-8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300" spc="-25" dirty="0">
                <a:solidFill>
                  <a:srgbClr val="5F5F5F"/>
                </a:solidFill>
                <a:latin typeface="Tahoma"/>
                <a:cs typeface="Tahoma"/>
              </a:rPr>
              <a:t>Performance,</a:t>
            </a:r>
            <a:r>
              <a:rPr sz="1300" spc="-9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300" spc="-20" dirty="0">
                <a:solidFill>
                  <a:srgbClr val="5F5F5F"/>
                </a:solidFill>
                <a:latin typeface="Tahoma"/>
                <a:cs typeface="Tahoma"/>
              </a:rPr>
              <a:t>Available</a:t>
            </a:r>
            <a:r>
              <a:rPr sz="1300" spc="-8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300" spc="-25" dirty="0">
                <a:solidFill>
                  <a:srgbClr val="5F5F5F"/>
                </a:solidFill>
                <a:latin typeface="Tahoma"/>
                <a:cs typeface="Tahoma"/>
              </a:rPr>
              <a:t>at: </a:t>
            </a:r>
            <a:r>
              <a:rPr sz="1300" u="sng" spc="-20" dirty="0">
                <a:solidFill>
                  <a:srgbClr val="5F5F5F"/>
                </a:solidFill>
                <a:uFill>
                  <a:solidFill>
                    <a:srgbClr val="5F5F5F"/>
                  </a:solidFill>
                </a:uFill>
                <a:latin typeface="Tahoma"/>
                <a:cs typeface="Tahoma"/>
                <a:hlinkClick r:id="rId11"/>
              </a:rPr>
              <a:t>https://www.franklinlakes.org/vertical/Sites/%7B02E9C1B5-</a:t>
            </a:r>
            <a:r>
              <a:rPr sz="1300" u="sng" dirty="0">
                <a:solidFill>
                  <a:srgbClr val="5F5F5F"/>
                </a:solidFill>
                <a:uFill>
                  <a:solidFill>
                    <a:srgbClr val="5F5F5F"/>
                  </a:solidFill>
                </a:uFill>
                <a:latin typeface="Tahoma"/>
                <a:cs typeface="Tahoma"/>
                <a:hlinkClick r:id="rId11"/>
              </a:rPr>
              <a:t>59B4-4B82-</a:t>
            </a:r>
            <a:r>
              <a:rPr sz="1300" u="sng" spc="-10" dirty="0">
                <a:solidFill>
                  <a:srgbClr val="5F5F5F"/>
                </a:solidFill>
                <a:uFill>
                  <a:solidFill>
                    <a:srgbClr val="5F5F5F"/>
                  </a:solidFill>
                </a:uFill>
                <a:latin typeface="Tahoma"/>
                <a:cs typeface="Tahoma"/>
                <a:hlinkClick r:id="rId11"/>
              </a:rPr>
              <a:t>8487-</a:t>
            </a:r>
            <a:r>
              <a:rPr sz="1300" spc="-10" dirty="0">
                <a:solidFill>
                  <a:srgbClr val="5F5F5F"/>
                </a:solidFill>
                <a:latin typeface="Tahoma"/>
                <a:cs typeface="Tahoma"/>
                <a:hlinkClick r:id="rId11"/>
              </a:rPr>
              <a:t> </a:t>
            </a:r>
            <a:r>
              <a:rPr sz="1300" u="sng" dirty="0">
                <a:solidFill>
                  <a:srgbClr val="5F5F5F"/>
                </a:solidFill>
                <a:uFill>
                  <a:solidFill>
                    <a:srgbClr val="5F5F5F"/>
                  </a:solidFill>
                </a:uFill>
                <a:latin typeface="Tahoma"/>
                <a:cs typeface="Tahoma"/>
                <a:hlinkClick r:id="rId11"/>
              </a:rPr>
              <a:t>CE42C675CF8A%7D/uploads/2023-04-</a:t>
            </a:r>
            <a:r>
              <a:rPr sz="1300" u="sng" spc="-10" dirty="0">
                <a:solidFill>
                  <a:srgbClr val="5F5F5F"/>
                </a:solidFill>
                <a:uFill>
                  <a:solidFill>
                    <a:srgbClr val="5F5F5F"/>
                  </a:solidFill>
                </a:uFill>
                <a:latin typeface="Tahoma"/>
                <a:cs typeface="Tahoma"/>
                <a:hlinkClick r:id="rId11"/>
              </a:rPr>
              <a:t>22_Police_Performance_1Q.pdf</a:t>
            </a:r>
            <a:endParaRPr sz="1300">
              <a:latin typeface="Tahoma"/>
              <a:cs typeface="Tahoma"/>
            </a:endParaRPr>
          </a:p>
          <a:p>
            <a:pPr marL="299085" marR="560070" indent="-287020">
              <a:lnSpc>
                <a:spcPts val="1400"/>
              </a:lnSpc>
              <a:spcBef>
                <a:spcPts val="610"/>
              </a:spcBef>
              <a:buClr>
                <a:srgbClr val="087150"/>
              </a:buClr>
              <a:buFont typeface="Arial"/>
              <a:buChar char="▪"/>
              <a:tabLst>
                <a:tab pos="299085" algn="l"/>
              </a:tabLst>
            </a:pPr>
            <a:r>
              <a:rPr sz="1300" spc="-10" dirty="0">
                <a:solidFill>
                  <a:srgbClr val="5F5F5F"/>
                </a:solidFill>
                <a:latin typeface="Tahoma"/>
                <a:cs typeface="Tahoma"/>
                <a:hlinkClick r:id="rId12"/>
              </a:rPr>
              <a:t>Spider</a:t>
            </a:r>
            <a:r>
              <a:rPr sz="1300" spc="-30" dirty="0">
                <a:solidFill>
                  <a:srgbClr val="5F5F5F"/>
                </a:solidFill>
                <a:latin typeface="Tahoma"/>
                <a:cs typeface="Tahoma"/>
                <a:hlinkClick r:id="rId12"/>
              </a:rPr>
              <a:t> </a:t>
            </a:r>
            <a:r>
              <a:rPr sz="1300" spc="-25" dirty="0">
                <a:solidFill>
                  <a:srgbClr val="5F5F5F"/>
                </a:solidFill>
                <a:latin typeface="Tahoma"/>
                <a:cs typeface="Tahoma"/>
                <a:hlinkClick r:id="rId12"/>
              </a:rPr>
              <a:t>Strategies</a:t>
            </a:r>
            <a:r>
              <a:rPr sz="1300" spc="-55" dirty="0">
                <a:solidFill>
                  <a:srgbClr val="5F5F5F"/>
                </a:solidFill>
                <a:latin typeface="Tahoma"/>
                <a:cs typeface="Tahoma"/>
                <a:hlinkClick r:id="rId12"/>
              </a:rPr>
              <a:t> </a:t>
            </a:r>
            <a:r>
              <a:rPr sz="1300" spc="-45" dirty="0">
                <a:solidFill>
                  <a:srgbClr val="5F5F5F"/>
                </a:solidFill>
                <a:latin typeface="Tahoma"/>
                <a:cs typeface="Tahoma"/>
                <a:hlinkClick r:id="rId12"/>
              </a:rPr>
              <a:t>(2018),</a:t>
            </a:r>
            <a:r>
              <a:rPr sz="1300" spc="-60" dirty="0">
                <a:solidFill>
                  <a:srgbClr val="5F5F5F"/>
                </a:solidFill>
                <a:latin typeface="Tahoma"/>
                <a:cs typeface="Tahoma"/>
                <a:hlinkClick r:id="rId12"/>
              </a:rPr>
              <a:t> </a:t>
            </a:r>
            <a:r>
              <a:rPr sz="1300" spc="-20" dirty="0">
                <a:solidFill>
                  <a:srgbClr val="5F5F5F"/>
                </a:solidFill>
                <a:latin typeface="Tahoma"/>
                <a:cs typeface="Tahoma"/>
                <a:hlinkClick r:id="rId12"/>
              </a:rPr>
              <a:t>QuickScore.</a:t>
            </a:r>
            <a:r>
              <a:rPr sz="1300" spc="-30" dirty="0">
                <a:solidFill>
                  <a:srgbClr val="5F5F5F"/>
                </a:solidFill>
                <a:latin typeface="Tahoma"/>
                <a:cs typeface="Tahoma"/>
                <a:hlinkClick r:id="rId12"/>
              </a:rPr>
              <a:t> </a:t>
            </a:r>
            <a:r>
              <a:rPr sz="1300" spc="-20" dirty="0">
                <a:solidFill>
                  <a:srgbClr val="5F5F5F"/>
                </a:solidFill>
                <a:latin typeface="Tahoma"/>
                <a:cs typeface="Tahoma"/>
                <a:hlinkClick r:id="rId12"/>
              </a:rPr>
              <a:t>Available</a:t>
            </a:r>
            <a:r>
              <a:rPr sz="1300" spc="-55" dirty="0">
                <a:solidFill>
                  <a:srgbClr val="5F5F5F"/>
                </a:solidFill>
                <a:latin typeface="Tahoma"/>
                <a:cs typeface="Tahoma"/>
                <a:hlinkClick r:id="rId12"/>
              </a:rPr>
              <a:t> </a:t>
            </a:r>
            <a:r>
              <a:rPr sz="1300" spc="-75" dirty="0">
                <a:solidFill>
                  <a:srgbClr val="5F5F5F"/>
                </a:solidFill>
                <a:latin typeface="Tahoma"/>
                <a:cs typeface="Tahoma"/>
                <a:hlinkClick r:id="rId12"/>
              </a:rPr>
              <a:t>at:</a:t>
            </a:r>
            <a:r>
              <a:rPr sz="1300" spc="-25" dirty="0">
                <a:solidFill>
                  <a:srgbClr val="5F5F5F"/>
                </a:solidFill>
                <a:latin typeface="Tahoma"/>
                <a:cs typeface="Tahoma"/>
                <a:hlinkClick r:id="rId12"/>
              </a:rPr>
              <a:t> </a:t>
            </a:r>
            <a:r>
              <a:rPr sz="1300" u="sng" spc="-30" dirty="0">
                <a:solidFill>
                  <a:srgbClr val="5F5F5F"/>
                </a:solidFill>
                <a:uFill>
                  <a:solidFill>
                    <a:srgbClr val="5F5F5F"/>
                  </a:solidFill>
                </a:uFill>
                <a:latin typeface="Tahoma"/>
                <a:cs typeface="Tahoma"/>
                <a:hlinkClick r:id="rId12"/>
              </a:rPr>
              <a:t>http://www.integerperform.com/kpi-dashboard-</a:t>
            </a:r>
            <a:r>
              <a:rPr sz="1300" u="sng" spc="-10" dirty="0">
                <a:solidFill>
                  <a:srgbClr val="5F5F5F"/>
                </a:solidFill>
                <a:uFill>
                  <a:solidFill>
                    <a:srgbClr val="5F5F5F"/>
                  </a:solidFill>
                </a:uFill>
                <a:latin typeface="Tahoma"/>
                <a:cs typeface="Tahoma"/>
                <a:hlinkClick r:id="rId12"/>
              </a:rPr>
              <a:t>balanced-</a:t>
            </a:r>
            <a:r>
              <a:rPr sz="1300" spc="-10" dirty="0">
                <a:solidFill>
                  <a:srgbClr val="5F5F5F"/>
                </a:solidFill>
                <a:latin typeface="Tahoma"/>
                <a:cs typeface="Tahoma"/>
                <a:hlinkClick r:id="rId12"/>
              </a:rPr>
              <a:t> </a:t>
            </a:r>
            <a:r>
              <a:rPr sz="1300" u="sng" spc="-20" dirty="0">
                <a:solidFill>
                  <a:srgbClr val="5F5F5F"/>
                </a:solidFill>
                <a:uFill>
                  <a:solidFill>
                    <a:srgbClr val="5F5F5F"/>
                  </a:solidFill>
                </a:uFill>
                <a:latin typeface="Tahoma"/>
                <a:cs typeface="Tahoma"/>
                <a:hlinkClick r:id="rId12"/>
              </a:rPr>
              <a:t>scorecard-</a:t>
            </a:r>
            <a:r>
              <a:rPr sz="1300" u="sng" spc="-10" dirty="0">
                <a:solidFill>
                  <a:srgbClr val="5F5F5F"/>
                </a:solidFill>
                <a:uFill>
                  <a:solidFill>
                    <a:srgbClr val="5F5F5F"/>
                  </a:solidFill>
                </a:uFill>
                <a:latin typeface="Tahoma"/>
                <a:cs typeface="Tahoma"/>
                <a:hlinkClick r:id="rId12"/>
              </a:rPr>
              <a:t>software</a:t>
            </a:r>
            <a:r>
              <a:rPr sz="1300" spc="-10" dirty="0">
                <a:solidFill>
                  <a:srgbClr val="5F5F5F"/>
                </a:solidFill>
                <a:latin typeface="Tahoma"/>
                <a:cs typeface="Tahoma"/>
                <a:hlinkClick r:id="rId12"/>
              </a:rPr>
              <a:t>;</a:t>
            </a:r>
            <a:endParaRPr sz="1300">
              <a:latin typeface="Tahoma"/>
              <a:cs typeface="Tahoma"/>
            </a:endParaRPr>
          </a:p>
          <a:p>
            <a:pPr marL="299085" indent="-286385">
              <a:lnSpc>
                <a:spcPts val="1485"/>
              </a:lnSpc>
              <a:spcBef>
                <a:spcPts val="430"/>
              </a:spcBef>
              <a:buClr>
                <a:srgbClr val="087150"/>
              </a:buClr>
              <a:buFont typeface="Arial"/>
              <a:buChar char="▪"/>
              <a:tabLst>
                <a:tab pos="299085" algn="l"/>
              </a:tabLst>
            </a:pPr>
            <a:r>
              <a:rPr sz="1300" dirty="0">
                <a:solidFill>
                  <a:srgbClr val="5F5F5F"/>
                </a:solidFill>
                <a:latin typeface="Tahoma"/>
                <a:cs typeface="Tahoma"/>
              </a:rPr>
              <a:t>Arco</a:t>
            </a:r>
            <a:r>
              <a:rPr sz="1300" spc="-114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300" spc="-40" dirty="0">
                <a:solidFill>
                  <a:srgbClr val="5F5F5F"/>
                </a:solidFill>
                <a:latin typeface="Tahoma"/>
                <a:cs typeface="Tahoma"/>
              </a:rPr>
              <a:t>(2020),</a:t>
            </a:r>
            <a:r>
              <a:rPr sz="1300" spc="-13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5F5F5F"/>
                </a:solidFill>
                <a:latin typeface="Tahoma"/>
                <a:cs typeface="Tahoma"/>
              </a:rPr>
              <a:t>Why</a:t>
            </a:r>
            <a:r>
              <a:rPr sz="1300" spc="-11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300" spc="-20" dirty="0">
                <a:solidFill>
                  <a:srgbClr val="5F5F5F"/>
                </a:solidFill>
                <a:latin typeface="Tahoma"/>
                <a:cs typeface="Tahoma"/>
              </a:rPr>
              <a:t>sustainability</a:t>
            </a:r>
            <a:r>
              <a:rPr sz="1300" spc="-6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300" spc="-10" dirty="0">
                <a:solidFill>
                  <a:srgbClr val="5F5F5F"/>
                </a:solidFill>
                <a:latin typeface="Tahoma"/>
                <a:cs typeface="Tahoma"/>
              </a:rPr>
              <a:t>reporting</a:t>
            </a:r>
            <a:r>
              <a:rPr sz="1300" spc="-12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300" spc="-10" dirty="0">
                <a:solidFill>
                  <a:srgbClr val="5F5F5F"/>
                </a:solidFill>
                <a:latin typeface="Tahoma"/>
                <a:cs typeface="Tahoma"/>
              </a:rPr>
              <a:t>is</a:t>
            </a:r>
            <a:r>
              <a:rPr sz="1300" spc="-11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300" spc="-10" dirty="0">
                <a:solidFill>
                  <a:srgbClr val="5F5F5F"/>
                </a:solidFill>
                <a:latin typeface="Tahoma"/>
                <a:cs typeface="Tahoma"/>
              </a:rPr>
              <a:t>important</a:t>
            </a:r>
            <a:r>
              <a:rPr sz="1300" spc="-11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5F5F5F"/>
                </a:solidFill>
                <a:latin typeface="Tahoma"/>
                <a:cs typeface="Tahoma"/>
              </a:rPr>
              <a:t>for</a:t>
            </a:r>
            <a:r>
              <a:rPr sz="1300" spc="-12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300" spc="-10" dirty="0">
                <a:solidFill>
                  <a:srgbClr val="5F5F5F"/>
                </a:solidFill>
                <a:latin typeface="Tahoma"/>
                <a:cs typeface="Tahoma"/>
              </a:rPr>
              <a:t>private</a:t>
            </a:r>
            <a:r>
              <a:rPr sz="1300" spc="-114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300" spc="-40" dirty="0">
                <a:solidFill>
                  <a:srgbClr val="5F5F5F"/>
                </a:solidFill>
                <a:latin typeface="Tahoma"/>
                <a:cs typeface="Tahoma"/>
              </a:rPr>
              <a:t>and</a:t>
            </a:r>
            <a:r>
              <a:rPr sz="1300" spc="-10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300" spc="-10" dirty="0">
                <a:solidFill>
                  <a:srgbClr val="5F5F5F"/>
                </a:solidFill>
                <a:latin typeface="Tahoma"/>
                <a:cs typeface="Tahoma"/>
              </a:rPr>
              <a:t>public</a:t>
            </a:r>
            <a:r>
              <a:rPr sz="1300" spc="-10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300" spc="-40" dirty="0">
                <a:solidFill>
                  <a:srgbClr val="5F5F5F"/>
                </a:solidFill>
                <a:latin typeface="Tahoma"/>
                <a:cs typeface="Tahoma"/>
              </a:rPr>
              <a:t>organizations?,</a:t>
            </a:r>
            <a:r>
              <a:rPr sz="1300" spc="-8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300" spc="-10" dirty="0">
                <a:solidFill>
                  <a:srgbClr val="5F5F5F"/>
                </a:solidFill>
                <a:latin typeface="Tahoma"/>
                <a:cs typeface="Tahoma"/>
              </a:rPr>
              <a:t>Available</a:t>
            </a:r>
            <a:r>
              <a:rPr sz="1300" spc="-10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300" spc="-25" dirty="0">
                <a:solidFill>
                  <a:srgbClr val="5F5F5F"/>
                </a:solidFill>
                <a:latin typeface="Tahoma"/>
                <a:cs typeface="Tahoma"/>
              </a:rPr>
              <a:t>at:</a:t>
            </a:r>
            <a:endParaRPr sz="1300">
              <a:latin typeface="Tahoma"/>
              <a:cs typeface="Tahoma"/>
            </a:endParaRPr>
          </a:p>
          <a:p>
            <a:pPr marL="299085">
              <a:lnSpc>
                <a:spcPts val="1485"/>
              </a:lnSpc>
            </a:pPr>
            <a:r>
              <a:rPr sz="1300" u="sng" spc="-30" dirty="0">
                <a:solidFill>
                  <a:srgbClr val="5F5F5F"/>
                </a:solidFill>
                <a:uFill>
                  <a:solidFill>
                    <a:srgbClr val="5F5F5F"/>
                  </a:solidFill>
                </a:uFill>
                <a:latin typeface="Tahoma"/>
                <a:cs typeface="Tahoma"/>
                <a:hlinkClick r:id="rId13"/>
              </a:rPr>
              <a:t>https://www.arcolab.org/sustainability-</a:t>
            </a:r>
            <a:r>
              <a:rPr sz="1300" u="sng" spc="-10" dirty="0">
                <a:solidFill>
                  <a:srgbClr val="5F5F5F"/>
                </a:solidFill>
                <a:uFill>
                  <a:solidFill>
                    <a:srgbClr val="5F5F5F"/>
                  </a:solidFill>
                </a:uFill>
                <a:latin typeface="Tahoma"/>
                <a:cs typeface="Tahoma"/>
                <a:hlinkClick r:id="rId13"/>
              </a:rPr>
              <a:t>reporting-</a:t>
            </a:r>
            <a:r>
              <a:rPr sz="1300" u="sng" spc="-20" dirty="0">
                <a:solidFill>
                  <a:srgbClr val="5F5F5F"/>
                </a:solidFill>
                <a:uFill>
                  <a:solidFill>
                    <a:srgbClr val="5F5F5F"/>
                  </a:solidFill>
                </a:uFill>
                <a:latin typeface="Tahoma"/>
                <a:cs typeface="Tahoma"/>
                <a:hlinkClick r:id="rId13"/>
              </a:rPr>
              <a:t>important-</a:t>
            </a:r>
            <a:r>
              <a:rPr sz="1300" u="sng" spc="-10" dirty="0">
                <a:solidFill>
                  <a:srgbClr val="5F5F5F"/>
                </a:solidFill>
                <a:uFill>
                  <a:solidFill>
                    <a:srgbClr val="5F5F5F"/>
                  </a:solidFill>
                </a:uFill>
                <a:latin typeface="Tahoma"/>
                <a:cs typeface="Tahoma"/>
                <a:hlinkClick r:id="rId13"/>
              </a:rPr>
              <a:t>for-businesses/</a:t>
            </a:r>
            <a:endParaRPr sz="13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27164" y="184404"/>
            <a:ext cx="1937003" cy="161544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0" y="531876"/>
            <a:ext cx="277495" cy="715010"/>
          </a:xfrm>
          <a:custGeom>
            <a:avLst/>
            <a:gdLst/>
            <a:ahLst/>
            <a:cxnLst/>
            <a:rect l="l" t="t" r="r" b="b"/>
            <a:pathLst>
              <a:path w="277495" h="715010">
                <a:moveTo>
                  <a:pt x="277368" y="0"/>
                </a:moveTo>
                <a:lnTo>
                  <a:pt x="0" y="0"/>
                </a:lnTo>
                <a:lnTo>
                  <a:pt x="0" y="714756"/>
                </a:lnTo>
                <a:lnTo>
                  <a:pt x="277368" y="714756"/>
                </a:lnTo>
                <a:lnTo>
                  <a:pt x="277368" y="0"/>
                </a:lnTo>
                <a:close/>
              </a:path>
            </a:pathLst>
          </a:custGeom>
          <a:solidFill>
            <a:srgbClr val="0871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61544" y="6553200"/>
            <a:ext cx="8820150" cy="0"/>
          </a:xfrm>
          <a:custGeom>
            <a:avLst/>
            <a:gdLst/>
            <a:ahLst/>
            <a:cxnLst/>
            <a:rect l="l" t="t" r="r" b="b"/>
            <a:pathLst>
              <a:path w="8820150">
                <a:moveTo>
                  <a:pt x="0" y="0"/>
                </a:moveTo>
                <a:lnTo>
                  <a:pt x="8820023" y="0"/>
                </a:lnTo>
              </a:path>
            </a:pathLst>
          </a:custGeom>
          <a:ln w="9525">
            <a:solidFill>
              <a:srgbClr val="D0CEC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04610" rIns="0" bIns="0" rtlCol="0">
            <a:spAutoFit/>
          </a:bodyPr>
          <a:lstStyle/>
          <a:p>
            <a:pPr marL="31115" marR="5080">
              <a:lnSpc>
                <a:spcPts val="2590"/>
              </a:lnSpc>
              <a:spcBef>
                <a:spcPts val="425"/>
              </a:spcBef>
            </a:pPr>
            <a:r>
              <a:rPr spc="155" dirty="0"/>
              <a:t>INTEGRATION</a:t>
            </a:r>
            <a:r>
              <a:rPr spc="35" dirty="0"/>
              <a:t> </a:t>
            </a:r>
            <a:r>
              <a:rPr spc="130" dirty="0"/>
              <a:t>OF</a:t>
            </a:r>
            <a:r>
              <a:rPr spc="-20" dirty="0"/>
              <a:t> </a:t>
            </a:r>
            <a:r>
              <a:rPr spc="165" dirty="0"/>
              <a:t>TOOLS</a:t>
            </a:r>
            <a:r>
              <a:rPr spc="-25" dirty="0"/>
              <a:t> </a:t>
            </a:r>
            <a:r>
              <a:rPr spc="185" dirty="0"/>
              <a:t>IN</a:t>
            </a:r>
            <a:r>
              <a:rPr spc="-20" dirty="0"/>
              <a:t> </a:t>
            </a:r>
            <a:r>
              <a:rPr dirty="0"/>
              <a:t>A</a:t>
            </a:r>
            <a:r>
              <a:rPr spc="-20" dirty="0"/>
              <a:t> </a:t>
            </a:r>
            <a:r>
              <a:rPr spc="145" dirty="0"/>
              <a:t>PERFORMANCE </a:t>
            </a:r>
            <a:r>
              <a:rPr spc="120" dirty="0"/>
              <a:t>MANAGEMENT</a:t>
            </a:r>
            <a:r>
              <a:rPr spc="40" dirty="0"/>
              <a:t> </a:t>
            </a:r>
            <a:r>
              <a:rPr spc="229" dirty="0"/>
              <a:t>SYSTEM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93624" y="1826077"/>
            <a:ext cx="4272280" cy="4215130"/>
          </a:xfrm>
          <a:prstGeom prst="rect">
            <a:avLst/>
          </a:prstGeom>
        </p:spPr>
        <p:txBody>
          <a:bodyPr vert="horz" wrap="square" lIns="0" tIns="1644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95"/>
              </a:spcBef>
            </a:pPr>
            <a:r>
              <a:rPr sz="2000" spc="-10" dirty="0">
                <a:solidFill>
                  <a:srgbClr val="087150"/>
                </a:solidFill>
                <a:latin typeface="Tahoma"/>
                <a:cs typeface="Tahoma"/>
              </a:rPr>
              <a:t>Organizational</a:t>
            </a:r>
            <a:r>
              <a:rPr sz="2000" spc="-229" dirty="0">
                <a:solidFill>
                  <a:srgbClr val="087150"/>
                </a:solidFill>
                <a:latin typeface="Tahoma"/>
                <a:cs typeface="Tahoma"/>
              </a:rPr>
              <a:t> </a:t>
            </a:r>
            <a:r>
              <a:rPr sz="2000" spc="-50" dirty="0">
                <a:solidFill>
                  <a:srgbClr val="087150"/>
                </a:solidFill>
                <a:latin typeface="Tahoma"/>
                <a:cs typeface="Tahoma"/>
              </a:rPr>
              <a:t>and</a:t>
            </a:r>
            <a:r>
              <a:rPr sz="2000" spc="-204" dirty="0">
                <a:solidFill>
                  <a:srgbClr val="087150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087150"/>
                </a:solidFill>
                <a:latin typeface="Tahoma"/>
                <a:cs typeface="Tahoma"/>
              </a:rPr>
              <a:t>Departmental</a:t>
            </a:r>
            <a:r>
              <a:rPr sz="2000" spc="-229" dirty="0">
                <a:solidFill>
                  <a:srgbClr val="087150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087150"/>
                </a:solidFill>
                <a:latin typeface="Tahoma"/>
                <a:cs typeface="Tahoma"/>
              </a:rPr>
              <a:t>Level</a:t>
            </a:r>
            <a:endParaRPr sz="2000">
              <a:latin typeface="Tahoma"/>
              <a:cs typeface="Tahoma"/>
            </a:endParaRPr>
          </a:p>
          <a:p>
            <a:pPr marL="299085" indent="-286385">
              <a:lnSpc>
                <a:spcPct val="100000"/>
              </a:lnSpc>
              <a:spcBef>
                <a:spcPts val="1065"/>
              </a:spcBef>
              <a:buClr>
                <a:srgbClr val="087150"/>
              </a:buClr>
              <a:buSzPct val="55555"/>
              <a:buFont typeface="Segoe UI Symbol"/>
              <a:buChar char="⮚"/>
              <a:tabLst>
                <a:tab pos="299085" algn="l"/>
              </a:tabLst>
            </a:pPr>
            <a:r>
              <a:rPr sz="1800" spc="-25" dirty="0">
                <a:solidFill>
                  <a:srgbClr val="5F5F5F"/>
                </a:solidFill>
                <a:latin typeface="Tahoma"/>
                <a:cs typeface="Tahoma"/>
              </a:rPr>
              <a:t>Perf.</a:t>
            </a:r>
            <a:r>
              <a:rPr sz="1800" spc="-19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50" dirty="0">
                <a:solidFill>
                  <a:srgbClr val="5F5F5F"/>
                </a:solidFill>
                <a:latin typeface="Tahoma"/>
                <a:cs typeface="Tahoma"/>
              </a:rPr>
              <a:t>Manag.</a:t>
            </a:r>
            <a:r>
              <a:rPr sz="1800" spc="-17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50" dirty="0">
                <a:solidFill>
                  <a:srgbClr val="5F5F5F"/>
                </a:solidFill>
                <a:latin typeface="Tahoma"/>
                <a:cs typeface="Tahoma"/>
              </a:rPr>
              <a:t>System</a:t>
            </a:r>
            <a:r>
              <a:rPr sz="1800" spc="-14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25" dirty="0">
                <a:solidFill>
                  <a:srgbClr val="5F5F5F"/>
                </a:solidFill>
                <a:latin typeface="Tahoma"/>
                <a:cs typeface="Tahoma"/>
              </a:rPr>
              <a:t>Map</a:t>
            </a:r>
            <a:endParaRPr sz="1800">
              <a:latin typeface="Tahoma"/>
              <a:cs typeface="Tahoma"/>
            </a:endParaRPr>
          </a:p>
          <a:p>
            <a:pPr marL="299085" indent="-286385">
              <a:lnSpc>
                <a:spcPts val="2150"/>
              </a:lnSpc>
              <a:buClr>
                <a:srgbClr val="087150"/>
              </a:buClr>
              <a:buSzPct val="55555"/>
              <a:buFont typeface="Segoe UI Symbol"/>
              <a:buChar char="⮚"/>
              <a:tabLst>
                <a:tab pos="299085" algn="l"/>
              </a:tabLst>
            </a:pPr>
            <a:r>
              <a:rPr sz="1800" dirty="0">
                <a:solidFill>
                  <a:srgbClr val="5F5F5F"/>
                </a:solidFill>
                <a:latin typeface="Tahoma"/>
                <a:cs typeface="Tahoma"/>
              </a:rPr>
              <a:t>Desired</a:t>
            </a:r>
            <a:r>
              <a:rPr sz="1800" spc="-17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30" dirty="0">
                <a:solidFill>
                  <a:srgbClr val="5F5F5F"/>
                </a:solidFill>
                <a:latin typeface="Tahoma"/>
                <a:cs typeface="Tahoma"/>
              </a:rPr>
              <a:t>State</a:t>
            </a:r>
            <a:r>
              <a:rPr sz="1800" spc="-16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5F5F5F"/>
                </a:solidFill>
                <a:latin typeface="Tahoma"/>
                <a:cs typeface="Tahoma"/>
              </a:rPr>
              <a:t>of</a:t>
            </a:r>
            <a:r>
              <a:rPr sz="1800" spc="-16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10" dirty="0">
                <a:solidFill>
                  <a:srgbClr val="5F5F5F"/>
                </a:solidFill>
                <a:latin typeface="Tahoma"/>
                <a:cs typeface="Tahoma"/>
              </a:rPr>
              <a:t>Evolution</a:t>
            </a:r>
            <a:endParaRPr sz="1800">
              <a:latin typeface="Tahoma"/>
              <a:cs typeface="Tahoma"/>
            </a:endParaRPr>
          </a:p>
          <a:p>
            <a:pPr marL="299085" indent="-286385">
              <a:lnSpc>
                <a:spcPts val="2150"/>
              </a:lnSpc>
              <a:buClr>
                <a:srgbClr val="087150"/>
              </a:buClr>
              <a:buSzPct val="55555"/>
              <a:buFont typeface="Segoe UI Symbol"/>
              <a:buChar char="⮚"/>
              <a:tabLst>
                <a:tab pos="299085" algn="l"/>
              </a:tabLst>
            </a:pPr>
            <a:r>
              <a:rPr sz="1800" spc="-30" dirty="0">
                <a:solidFill>
                  <a:srgbClr val="5F5F5F"/>
                </a:solidFill>
                <a:latin typeface="Tahoma"/>
                <a:cs typeface="Tahoma"/>
              </a:rPr>
              <a:t>Strategy</a:t>
            </a:r>
            <a:r>
              <a:rPr sz="1800" spc="-17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25" dirty="0">
                <a:solidFill>
                  <a:srgbClr val="5F5F5F"/>
                </a:solidFill>
                <a:latin typeface="Tahoma"/>
                <a:cs typeface="Tahoma"/>
              </a:rPr>
              <a:t>Map</a:t>
            </a:r>
            <a:endParaRPr sz="1800">
              <a:latin typeface="Tahoma"/>
              <a:cs typeface="Tahoma"/>
            </a:endParaRPr>
          </a:p>
          <a:p>
            <a:pPr marL="299085" indent="-286385">
              <a:lnSpc>
                <a:spcPct val="100000"/>
              </a:lnSpc>
              <a:buClr>
                <a:srgbClr val="087150"/>
              </a:buClr>
              <a:buSzPct val="55555"/>
              <a:buFont typeface="Segoe UI Symbol"/>
              <a:buChar char="⮚"/>
              <a:tabLst>
                <a:tab pos="299085" algn="l"/>
              </a:tabLst>
            </a:pPr>
            <a:r>
              <a:rPr sz="1800" spc="-10" dirty="0">
                <a:solidFill>
                  <a:srgbClr val="5F5F5F"/>
                </a:solidFill>
                <a:latin typeface="Tahoma"/>
                <a:cs typeface="Tahoma"/>
              </a:rPr>
              <a:t>Performance</a:t>
            </a:r>
            <a:r>
              <a:rPr sz="1800" spc="-19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10" dirty="0">
                <a:solidFill>
                  <a:srgbClr val="5F5F5F"/>
                </a:solidFill>
                <a:latin typeface="Tahoma"/>
                <a:cs typeface="Tahoma"/>
              </a:rPr>
              <a:t>Scorecard</a:t>
            </a:r>
            <a:endParaRPr sz="1800">
              <a:latin typeface="Tahoma"/>
              <a:cs typeface="Tahoma"/>
            </a:endParaRPr>
          </a:p>
          <a:p>
            <a:pPr marL="299085" indent="-286385">
              <a:lnSpc>
                <a:spcPct val="100000"/>
              </a:lnSpc>
              <a:buClr>
                <a:srgbClr val="087150"/>
              </a:buClr>
              <a:buSzPct val="55555"/>
              <a:buFont typeface="Segoe UI Symbol"/>
              <a:buChar char="⮚"/>
              <a:tabLst>
                <a:tab pos="299085" algn="l"/>
              </a:tabLst>
            </a:pPr>
            <a:r>
              <a:rPr sz="1800" spc="-10" dirty="0">
                <a:solidFill>
                  <a:srgbClr val="5F5F5F"/>
                </a:solidFill>
                <a:latin typeface="Tahoma"/>
                <a:cs typeface="Tahoma"/>
              </a:rPr>
              <a:t>Dashboard</a:t>
            </a:r>
            <a:endParaRPr sz="1800">
              <a:latin typeface="Tahoma"/>
              <a:cs typeface="Tahoma"/>
            </a:endParaRPr>
          </a:p>
          <a:p>
            <a:pPr marL="299085" indent="-286385">
              <a:lnSpc>
                <a:spcPct val="100000"/>
              </a:lnSpc>
              <a:spcBef>
                <a:spcPts val="25"/>
              </a:spcBef>
              <a:buClr>
                <a:srgbClr val="087150"/>
              </a:buClr>
              <a:buSzPct val="55555"/>
              <a:buFont typeface="Segoe UI Symbol"/>
              <a:buChar char="⮚"/>
              <a:tabLst>
                <a:tab pos="299085" algn="l"/>
              </a:tabLst>
            </a:pPr>
            <a:r>
              <a:rPr sz="1800" spc="-10" dirty="0">
                <a:solidFill>
                  <a:srgbClr val="5F5F5F"/>
                </a:solidFill>
                <a:latin typeface="Tahoma"/>
                <a:cs typeface="Tahoma"/>
              </a:rPr>
              <a:t>Organizational</a:t>
            </a:r>
            <a:r>
              <a:rPr sz="1800" spc="-18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5F5F5F"/>
                </a:solidFill>
                <a:latin typeface="Tahoma"/>
                <a:cs typeface="Tahoma"/>
              </a:rPr>
              <a:t>KPI</a:t>
            </a:r>
            <a:r>
              <a:rPr sz="1800" spc="-17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10" dirty="0">
                <a:solidFill>
                  <a:srgbClr val="5F5F5F"/>
                </a:solidFill>
                <a:latin typeface="Tahoma"/>
                <a:cs typeface="Tahoma"/>
              </a:rPr>
              <a:t>Catalogue</a:t>
            </a:r>
            <a:endParaRPr sz="1800">
              <a:latin typeface="Tahoma"/>
              <a:cs typeface="Tahoma"/>
            </a:endParaRPr>
          </a:p>
          <a:p>
            <a:pPr marL="299085" indent="-286385">
              <a:lnSpc>
                <a:spcPct val="100000"/>
              </a:lnSpc>
              <a:buClr>
                <a:srgbClr val="087150"/>
              </a:buClr>
              <a:buSzPct val="55555"/>
              <a:buFont typeface="Segoe UI Symbol"/>
              <a:buChar char="⮚"/>
              <a:tabLst>
                <a:tab pos="299085" algn="l"/>
              </a:tabLst>
            </a:pPr>
            <a:r>
              <a:rPr sz="1800" dirty="0">
                <a:solidFill>
                  <a:srgbClr val="5F5F5F"/>
                </a:solidFill>
                <a:latin typeface="Tahoma"/>
                <a:cs typeface="Tahoma"/>
              </a:rPr>
              <a:t>Portfolio</a:t>
            </a:r>
            <a:r>
              <a:rPr sz="1800" spc="-13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5F5F5F"/>
                </a:solidFill>
                <a:latin typeface="Tahoma"/>
                <a:cs typeface="Tahoma"/>
              </a:rPr>
              <a:t>of</a:t>
            </a:r>
            <a:r>
              <a:rPr sz="1800" spc="-12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10" dirty="0">
                <a:solidFill>
                  <a:srgbClr val="5F5F5F"/>
                </a:solidFill>
                <a:latin typeface="Tahoma"/>
                <a:cs typeface="Tahoma"/>
              </a:rPr>
              <a:t>Initiatives</a:t>
            </a:r>
            <a:endParaRPr sz="1800">
              <a:latin typeface="Tahoma"/>
              <a:cs typeface="Tahoma"/>
            </a:endParaRPr>
          </a:p>
          <a:p>
            <a:pPr marL="299085" indent="-286385">
              <a:lnSpc>
                <a:spcPct val="100000"/>
              </a:lnSpc>
              <a:spcBef>
                <a:spcPts val="5"/>
              </a:spcBef>
              <a:buClr>
                <a:srgbClr val="087150"/>
              </a:buClr>
              <a:buSzPct val="55555"/>
              <a:buFont typeface="Segoe UI Symbol"/>
              <a:buChar char="⮚"/>
              <a:tabLst>
                <a:tab pos="299085" algn="l"/>
              </a:tabLst>
            </a:pPr>
            <a:r>
              <a:rPr sz="1800" spc="-10" dirty="0">
                <a:solidFill>
                  <a:srgbClr val="5F5F5F"/>
                </a:solidFill>
                <a:latin typeface="Tahoma"/>
                <a:cs typeface="Tahoma"/>
              </a:rPr>
              <a:t>Performance</a:t>
            </a:r>
            <a:r>
              <a:rPr sz="1800" spc="-19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10" dirty="0">
                <a:solidFill>
                  <a:srgbClr val="5F5F5F"/>
                </a:solidFill>
                <a:latin typeface="Tahoma"/>
                <a:cs typeface="Tahoma"/>
              </a:rPr>
              <a:t>review</a:t>
            </a:r>
            <a:r>
              <a:rPr sz="1800" spc="-19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10" dirty="0">
                <a:solidFill>
                  <a:srgbClr val="5F5F5F"/>
                </a:solidFill>
                <a:latin typeface="Tahoma"/>
                <a:cs typeface="Tahoma"/>
              </a:rPr>
              <a:t>meetings</a:t>
            </a:r>
            <a:endParaRPr sz="18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710"/>
              </a:spcBef>
            </a:pPr>
            <a:r>
              <a:rPr sz="2000" spc="-40" dirty="0">
                <a:solidFill>
                  <a:srgbClr val="087150"/>
                </a:solidFill>
                <a:latin typeface="Tahoma"/>
                <a:cs typeface="Tahoma"/>
              </a:rPr>
              <a:t>Individual</a:t>
            </a:r>
            <a:r>
              <a:rPr sz="2000" spc="-215" dirty="0">
                <a:solidFill>
                  <a:srgbClr val="087150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087150"/>
                </a:solidFill>
                <a:latin typeface="Tahoma"/>
                <a:cs typeface="Tahoma"/>
              </a:rPr>
              <a:t>Level</a:t>
            </a:r>
            <a:endParaRPr sz="2000">
              <a:latin typeface="Tahoma"/>
              <a:cs typeface="Tahoma"/>
            </a:endParaRPr>
          </a:p>
          <a:p>
            <a:pPr marL="299085" indent="-286385">
              <a:lnSpc>
                <a:spcPct val="100000"/>
              </a:lnSpc>
              <a:spcBef>
                <a:spcPts val="450"/>
              </a:spcBef>
              <a:buClr>
                <a:srgbClr val="087150"/>
              </a:buClr>
              <a:buSzPct val="55555"/>
              <a:buFont typeface="Segoe UI Symbol"/>
              <a:buChar char="⮚"/>
              <a:tabLst>
                <a:tab pos="299085" algn="l"/>
              </a:tabLst>
            </a:pPr>
            <a:r>
              <a:rPr sz="1800" spc="-40" dirty="0">
                <a:solidFill>
                  <a:srgbClr val="5F5F5F"/>
                </a:solidFill>
                <a:latin typeface="Tahoma"/>
                <a:cs typeface="Tahoma"/>
              </a:rPr>
              <a:t>Individual</a:t>
            </a:r>
            <a:r>
              <a:rPr sz="1800" spc="-15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25" dirty="0">
                <a:solidFill>
                  <a:srgbClr val="5F5F5F"/>
                </a:solidFill>
                <a:latin typeface="Tahoma"/>
                <a:cs typeface="Tahoma"/>
              </a:rPr>
              <a:t>performance</a:t>
            </a:r>
            <a:r>
              <a:rPr sz="1800" spc="-12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10" dirty="0">
                <a:solidFill>
                  <a:srgbClr val="5F5F5F"/>
                </a:solidFill>
                <a:latin typeface="Tahoma"/>
                <a:cs typeface="Tahoma"/>
              </a:rPr>
              <a:t>plans</a:t>
            </a:r>
            <a:endParaRPr sz="1800">
              <a:latin typeface="Tahoma"/>
              <a:cs typeface="Tahoma"/>
            </a:endParaRPr>
          </a:p>
          <a:p>
            <a:pPr marL="299085" indent="-286385">
              <a:lnSpc>
                <a:spcPct val="100000"/>
              </a:lnSpc>
              <a:buClr>
                <a:srgbClr val="087150"/>
              </a:buClr>
              <a:buSzPct val="55555"/>
              <a:buFont typeface="Segoe UI Symbol"/>
              <a:buChar char="⮚"/>
              <a:tabLst>
                <a:tab pos="299085" algn="l"/>
              </a:tabLst>
            </a:pPr>
            <a:r>
              <a:rPr sz="1800" spc="-10" dirty="0">
                <a:solidFill>
                  <a:srgbClr val="5F5F5F"/>
                </a:solidFill>
                <a:latin typeface="Tahoma"/>
                <a:cs typeface="Tahoma"/>
              </a:rPr>
              <a:t>Performance</a:t>
            </a:r>
            <a:r>
              <a:rPr sz="1800" spc="-19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10" dirty="0">
                <a:solidFill>
                  <a:srgbClr val="5F5F5F"/>
                </a:solidFill>
                <a:latin typeface="Tahoma"/>
                <a:cs typeface="Tahoma"/>
              </a:rPr>
              <a:t>evaluations</a:t>
            </a:r>
            <a:endParaRPr sz="1800">
              <a:latin typeface="Tahoma"/>
              <a:cs typeface="Tahoma"/>
            </a:endParaRPr>
          </a:p>
          <a:p>
            <a:pPr marL="299085" indent="-286385">
              <a:lnSpc>
                <a:spcPct val="100000"/>
              </a:lnSpc>
              <a:buClr>
                <a:srgbClr val="087150"/>
              </a:buClr>
              <a:buSzPct val="55555"/>
              <a:buFont typeface="Segoe UI Symbol"/>
              <a:buChar char="⮚"/>
              <a:tabLst>
                <a:tab pos="299085" algn="l"/>
              </a:tabLst>
            </a:pPr>
            <a:r>
              <a:rPr sz="1800" spc="-10" dirty="0">
                <a:solidFill>
                  <a:srgbClr val="5F5F5F"/>
                </a:solidFill>
                <a:latin typeface="Tahoma"/>
                <a:cs typeface="Tahoma"/>
              </a:rPr>
              <a:t>Performance</a:t>
            </a:r>
            <a:r>
              <a:rPr sz="1800" spc="-20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10" dirty="0">
                <a:solidFill>
                  <a:srgbClr val="5F5F5F"/>
                </a:solidFill>
                <a:latin typeface="Tahoma"/>
                <a:cs typeface="Tahoma"/>
              </a:rPr>
              <a:t>conversations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870196" y="1858631"/>
            <a:ext cx="2385060" cy="1274445"/>
          </a:xfrm>
          <a:prstGeom prst="rect">
            <a:avLst/>
          </a:prstGeom>
        </p:spPr>
        <p:txBody>
          <a:bodyPr vert="horz" wrap="square" lIns="0" tIns="768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05"/>
              </a:spcBef>
            </a:pPr>
            <a:r>
              <a:rPr sz="2000" dirty="0">
                <a:solidFill>
                  <a:srgbClr val="087150"/>
                </a:solidFill>
                <a:latin typeface="Tahoma"/>
                <a:cs typeface="Tahoma"/>
              </a:rPr>
              <a:t>Personal</a:t>
            </a:r>
            <a:r>
              <a:rPr sz="2000" spc="-270" dirty="0">
                <a:solidFill>
                  <a:srgbClr val="087150"/>
                </a:solidFill>
                <a:latin typeface="Tahoma"/>
                <a:cs typeface="Tahoma"/>
              </a:rPr>
              <a:t> </a:t>
            </a:r>
            <a:r>
              <a:rPr sz="2000" spc="-20" dirty="0">
                <a:solidFill>
                  <a:srgbClr val="087150"/>
                </a:solidFill>
                <a:latin typeface="Tahoma"/>
                <a:cs typeface="Tahoma"/>
              </a:rPr>
              <a:t>Level</a:t>
            </a:r>
            <a:endParaRPr sz="2000">
              <a:latin typeface="Tahoma"/>
              <a:cs typeface="Tahoma"/>
            </a:endParaRPr>
          </a:p>
          <a:p>
            <a:pPr marL="299085" indent="-286385">
              <a:lnSpc>
                <a:spcPts val="2150"/>
              </a:lnSpc>
              <a:spcBef>
                <a:spcPts val="450"/>
              </a:spcBef>
              <a:buClr>
                <a:srgbClr val="087150"/>
              </a:buClr>
              <a:buSzPct val="55555"/>
              <a:buFont typeface="Segoe UI Symbol"/>
              <a:buChar char="⮚"/>
              <a:tabLst>
                <a:tab pos="299085" algn="l"/>
              </a:tabLst>
            </a:pPr>
            <a:r>
              <a:rPr sz="1800" spc="-10" dirty="0">
                <a:solidFill>
                  <a:srgbClr val="5F5F5F"/>
                </a:solidFill>
                <a:latin typeface="Tahoma"/>
                <a:cs typeface="Tahoma"/>
              </a:rPr>
              <a:t>Personal</a:t>
            </a:r>
            <a:r>
              <a:rPr sz="1800" spc="-17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10" dirty="0">
                <a:solidFill>
                  <a:srgbClr val="5F5F5F"/>
                </a:solidFill>
                <a:latin typeface="Tahoma"/>
                <a:cs typeface="Tahoma"/>
              </a:rPr>
              <a:t>life</a:t>
            </a:r>
            <a:r>
              <a:rPr sz="1800" spc="-18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10" dirty="0">
                <a:solidFill>
                  <a:srgbClr val="5F5F5F"/>
                </a:solidFill>
                <a:latin typeface="Tahoma"/>
                <a:cs typeface="Tahoma"/>
              </a:rPr>
              <a:t>plans</a:t>
            </a:r>
            <a:endParaRPr sz="1800">
              <a:latin typeface="Tahoma"/>
              <a:cs typeface="Tahoma"/>
            </a:endParaRPr>
          </a:p>
          <a:p>
            <a:pPr marL="299085" indent="-286385">
              <a:lnSpc>
                <a:spcPts val="2150"/>
              </a:lnSpc>
              <a:buClr>
                <a:srgbClr val="087150"/>
              </a:buClr>
              <a:buSzPct val="55555"/>
              <a:buFont typeface="Segoe UI Symbol"/>
              <a:buChar char="⮚"/>
              <a:tabLst>
                <a:tab pos="299085" algn="l"/>
              </a:tabLst>
            </a:pPr>
            <a:r>
              <a:rPr sz="1800" spc="-10" dirty="0">
                <a:solidFill>
                  <a:srgbClr val="5F5F5F"/>
                </a:solidFill>
                <a:latin typeface="Tahoma"/>
                <a:cs typeface="Tahoma"/>
              </a:rPr>
              <a:t>Metrics</a:t>
            </a:r>
            <a:endParaRPr sz="1800">
              <a:latin typeface="Tahoma"/>
              <a:cs typeface="Tahoma"/>
            </a:endParaRPr>
          </a:p>
          <a:p>
            <a:pPr marL="299085" indent="-286385">
              <a:lnSpc>
                <a:spcPct val="100000"/>
              </a:lnSpc>
              <a:spcBef>
                <a:spcPts val="20"/>
              </a:spcBef>
              <a:buClr>
                <a:srgbClr val="087150"/>
              </a:buClr>
              <a:buSzPct val="55555"/>
              <a:buFont typeface="Segoe UI Symbol"/>
              <a:buChar char="⮚"/>
              <a:tabLst>
                <a:tab pos="299085" algn="l"/>
              </a:tabLst>
            </a:pPr>
            <a:r>
              <a:rPr sz="1800" spc="-10" dirty="0">
                <a:solidFill>
                  <a:srgbClr val="5F5F5F"/>
                </a:solidFill>
                <a:latin typeface="Tahoma"/>
                <a:cs typeface="Tahoma"/>
              </a:rPr>
              <a:t>Performance</a:t>
            </a:r>
            <a:r>
              <a:rPr sz="1800" spc="-20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10" dirty="0">
                <a:solidFill>
                  <a:srgbClr val="5F5F5F"/>
                </a:solidFill>
                <a:latin typeface="Tahoma"/>
                <a:cs typeface="Tahoma"/>
              </a:rPr>
              <a:t>reviews</a:t>
            </a:r>
            <a:endParaRPr sz="1800">
              <a:latin typeface="Tahoma"/>
              <a:cs typeface="Tahoma"/>
            </a:endParaRP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917947" y="4256532"/>
            <a:ext cx="3968496" cy="2135124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6442" rIns="0" bIns="0" rtlCol="0">
            <a:spAutoFit/>
          </a:bodyPr>
          <a:lstStyle/>
          <a:p>
            <a:pPr marL="2437765">
              <a:lnSpc>
                <a:spcPct val="100000"/>
              </a:lnSpc>
              <a:spcBef>
                <a:spcPts val="90"/>
              </a:spcBef>
            </a:pPr>
            <a:fld id="{81D60167-4931-47E6-BA6A-407CBD079E47}" type="slidenum">
              <a:rPr spc="-25" dirty="0">
                <a:latin typeface="Tahoma"/>
                <a:cs typeface="Tahoma"/>
              </a:rPr>
              <a:t>26</a:t>
            </a:fld>
            <a:endParaRPr spc="-25" dirty="0">
              <a:latin typeface="Tahoma"/>
              <a:cs typeface="Tahoma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/>
              <a:t>©</a:t>
            </a:r>
            <a:r>
              <a:rPr spc="-15" dirty="0"/>
              <a:t> </a:t>
            </a:r>
            <a:r>
              <a:rPr dirty="0"/>
              <a:t>The</a:t>
            </a:r>
            <a:r>
              <a:rPr spc="-30" dirty="0"/>
              <a:t> </a:t>
            </a:r>
            <a:r>
              <a:rPr dirty="0"/>
              <a:t>KPI</a:t>
            </a:r>
            <a:r>
              <a:rPr spc="-5" dirty="0"/>
              <a:t> </a:t>
            </a:r>
            <a:r>
              <a:rPr dirty="0"/>
              <a:t>Institute</a:t>
            </a:r>
            <a:r>
              <a:rPr spc="-20" dirty="0"/>
              <a:t> 2023</a:t>
            </a:r>
          </a:p>
        </p:txBody>
      </p:sp>
    </p:spTree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85788" y="175260"/>
            <a:ext cx="2282952" cy="19050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0" y="0"/>
            <a:ext cx="8982075" cy="6858000"/>
            <a:chOff x="0" y="0"/>
            <a:chExt cx="8982075" cy="6858000"/>
          </a:xfrm>
        </p:grpSpPr>
        <p:sp>
          <p:nvSpPr>
            <p:cNvPr id="4" name="object 4"/>
            <p:cNvSpPr/>
            <p:nvPr/>
          </p:nvSpPr>
          <p:spPr>
            <a:xfrm>
              <a:off x="321563" y="2072639"/>
              <a:ext cx="3086100" cy="0"/>
            </a:xfrm>
            <a:custGeom>
              <a:avLst/>
              <a:gdLst/>
              <a:ahLst/>
              <a:cxnLst/>
              <a:rect l="l" t="t" r="r" b="b"/>
              <a:pathLst>
                <a:path w="3086100">
                  <a:moveTo>
                    <a:pt x="0" y="0"/>
                  </a:moveTo>
                  <a:lnTo>
                    <a:pt x="3086100" y="0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3665219" cy="685800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0" y="0"/>
              <a:ext cx="3589020" cy="6858000"/>
            </a:xfrm>
            <a:custGeom>
              <a:avLst/>
              <a:gdLst/>
              <a:ahLst/>
              <a:cxnLst/>
              <a:rect l="l" t="t" r="r" b="b"/>
              <a:pathLst>
                <a:path w="3589020" h="6858000">
                  <a:moveTo>
                    <a:pt x="0" y="6858000"/>
                  </a:moveTo>
                  <a:lnTo>
                    <a:pt x="3589020" y="6858000"/>
                  </a:lnTo>
                  <a:lnTo>
                    <a:pt x="3589020" y="0"/>
                  </a:lnTo>
                  <a:lnTo>
                    <a:pt x="0" y="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087150">
                <a:alpha val="65881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21563" y="2081783"/>
              <a:ext cx="3086100" cy="0"/>
            </a:xfrm>
            <a:custGeom>
              <a:avLst/>
              <a:gdLst/>
              <a:ahLst/>
              <a:cxnLst/>
              <a:rect l="l" t="t" r="r" b="b"/>
              <a:pathLst>
                <a:path w="3086100">
                  <a:moveTo>
                    <a:pt x="0" y="0"/>
                  </a:moveTo>
                  <a:lnTo>
                    <a:pt x="3086100" y="0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61544" y="6553200"/>
              <a:ext cx="8820150" cy="0"/>
            </a:xfrm>
            <a:custGeom>
              <a:avLst/>
              <a:gdLst/>
              <a:ahLst/>
              <a:cxnLst/>
              <a:rect l="l" t="t" r="r" b="b"/>
              <a:pathLst>
                <a:path w="8820150">
                  <a:moveTo>
                    <a:pt x="0" y="0"/>
                  </a:moveTo>
                  <a:lnTo>
                    <a:pt x="8820023" y="0"/>
                  </a:lnTo>
                </a:path>
              </a:pathLst>
            </a:custGeom>
            <a:ln w="9525">
              <a:solidFill>
                <a:srgbClr val="D0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356412" y="1399793"/>
            <a:ext cx="269557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60" dirty="0">
                <a:solidFill>
                  <a:srgbClr val="FFFFFF"/>
                </a:solidFill>
                <a:latin typeface="Century Gothic"/>
                <a:cs typeface="Century Gothic"/>
              </a:rPr>
              <a:t>Course</a:t>
            </a:r>
            <a:r>
              <a:rPr sz="2800" spc="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2800" spc="70" dirty="0">
                <a:solidFill>
                  <a:srgbClr val="FFFFFF"/>
                </a:solidFill>
                <a:latin typeface="Century Gothic"/>
                <a:cs typeface="Century Gothic"/>
              </a:rPr>
              <a:t>Review</a:t>
            </a:r>
            <a:endParaRPr sz="2800">
              <a:latin typeface="Century Gothic"/>
              <a:cs typeface="Century Gothic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6347" rIns="0" bIns="0" rtlCol="0">
            <a:spAutoFit/>
          </a:bodyPr>
          <a:lstStyle/>
          <a:p>
            <a:pPr marL="2392045">
              <a:lnSpc>
                <a:spcPts val="1250"/>
              </a:lnSpc>
            </a:pPr>
            <a:fld id="{81D60167-4931-47E6-BA6A-407CBD079E47}" type="slidenum">
              <a:rPr spc="-25" dirty="0"/>
              <a:t>260</a:t>
            </a:fld>
            <a:endParaRPr spc="-25" dirty="0"/>
          </a:p>
        </p:txBody>
      </p:sp>
      <p:sp>
        <p:nvSpPr>
          <p:cNvPr id="14" name="object 1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/>
              <a:t>©</a:t>
            </a:r>
            <a:r>
              <a:rPr spc="-15" dirty="0"/>
              <a:t> </a:t>
            </a:r>
            <a:r>
              <a:rPr dirty="0"/>
              <a:t>The</a:t>
            </a:r>
            <a:r>
              <a:rPr spc="-30" dirty="0"/>
              <a:t> </a:t>
            </a:r>
            <a:r>
              <a:rPr dirty="0"/>
              <a:t>KPI</a:t>
            </a:r>
            <a:r>
              <a:rPr spc="-5" dirty="0"/>
              <a:t> </a:t>
            </a:r>
            <a:r>
              <a:rPr dirty="0"/>
              <a:t>Institute</a:t>
            </a:r>
            <a:r>
              <a:rPr spc="-20" dirty="0"/>
              <a:t> 2023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3868673" y="1075182"/>
            <a:ext cx="4540250" cy="720725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12700" marR="5080">
              <a:lnSpc>
                <a:spcPts val="2590"/>
              </a:lnSpc>
              <a:spcBef>
                <a:spcPts val="425"/>
              </a:spcBef>
            </a:pPr>
            <a:r>
              <a:rPr spc="80" dirty="0">
                <a:latin typeface="Tahoma"/>
                <a:cs typeface="Tahoma"/>
              </a:rPr>
              <a:t>10</a:t>
            </a:r>
            <a:r>
              <a:rPr spc="-275" dirty="0">
                <a:latin typeface="Tahoma"/>
                <a:cs typeface="Tahoma"/>
              </a:rPr>
              <a:t> </a:t>
            </a:r>
            <a:r>
              <a:rPr spc="-50" dirty="0">
                <a:latin typeface="Tahoma"/>
                <a:cs typeface="Tahoma"/>
              </a:rPr>
              <a:t>takeaways</a:t>
            </a:r>
            <a:r>
              <a:rPr spc="-275" dirty="0">
                <a:latin typeface="Tahoma"/>
                <a:cs typeface="Tahoma"/>
              </a:rPr>
              <a:t> </a:t>
            </a:r>
            <a:r>
              <a:rPr dirty="0">
                <a:latin typeface="Tahoma"/>
                <a:cs typeface="Tahoma"/>
              </a:rPr>
              <a:t>to</a:t>
            </a:r>
            <a:r>
              <a:rPr spc="-245" dirty="0">
                <a:latin typeface="Tahoma"/>
                <a:cs typeface="Tahoma"/>
              </a:rPr>
              <a:t> </a:t>
            </a:r>
            <a:r>
              <a:rPr spc="-40" dirty="0">
                <a:latin typeface="Tahoma"/>
                <a:cs typeface="Tahoma"/>
              </a:rPr>
              <a:t>implement</a:t>
            </a:r>
            <a:r>
              <a:rPr spc="-275" dirty="0">
                <a:latin typeface="Tahoma"/>
                <a:cs typeface="Tahoma"/>
              </a:rPr>
              <a:t> </a:t>
            </a:r>
            <a:r>
              <a:rPr spc="-10" dirty="0">
                <a:latin typeface="Tahoma"/>
                <a:cs typeface="Tahoma"/>
              </a:rPr>
              <a:t>in</a:t>
            </a:r>
            <a:r>
              <a:rPr spc="-260" dirty="0">
                <a:latin typeface="Tahoma"/>
                <a:cs typeface="Tahoma"/>
              </a:rPr>
              <a:t> </a:t>
            </a:r>
            <a:r>
              <a:rPr spc="-20" dirty="0">
                <a:latin typeface="Tahoma"/>
                <a:cs typeface="Tahoma"/>
              </a:rPr>
              <a:t>your </a:t>
            </a:r>
            <a:r>
              <a:rPr spc="-10" dirty="0">
                <a:latin typeface="Tahoma"/>
                <a:cs typeface="Tahoma"/>
              </a:rPr>
              <a:t>organization!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3868673" y="2204719"/>
            <a:ext cx="4811395" cy="39192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95"/>
              </a:spcBef>
              <a:buClr>
                <a:srgbClr val="087150"/>
              </a:buClr>
              <a:buSzPct val="87500"/>
              <a:buAutoNum type="arabicPeriod"/>
              <a:tabLst>
                <a:tab pos="354965" algn="l"/>
              </a:tabLst>
            </a:pP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Connect</a:t>
            </a:r>
            <a:r>
              <a:rPr sz="1600" spc="-18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your</a:t>
            </a:r>
            <a:r>
              <a:rPr sz="1600" spc="-16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KPIs</a:t>
            </a:r>
            <a:r>
              <a:rPr sz="1600" spc="-16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to</a:t>
            </a:r>
            <a:r>
              <a:rPr sz="1600" spc="-16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strategy.</a:t>
            </a:r>
            <a:endParaRPr sz="16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825"/>
              </a:spcBef>
              <a:buClr>
                <a:srgbClr val="087150"/>
              </a:buClr>
              <a:buFont typeface="Tahoma"/>
              <a:buAutoNum type="arabicPeriod"/>
            </a:pPr>
            <a:endParaRPr sz="1600">
              <a:latin typeface="Tahoma"/>
              <a:cs typeface="Tahoma"/>
            </a:endParaRPr>
          </a:p>
          <a:p>
            <a:pPr marL="355600" marR="701675" indent="-342900" algn="just">
              <a:lnSpc>
                <a:spcPts val="1730"/>
              </a:lnSpc>
              <a:buClr>
                <a:srgbClr val="087150"/>
              </a:buClr>
              <a:buSzPct val="87500"/>
              <a:buAutoNum type="arabicPeriod"/>
              <a:tabLst>
                <a:tab pos="355600" algn="l"/>
              </a:tabLst>
            </a:pPr>
            <a:r>
              <a:rPr sz="1600" spc="5" dirty="0">
                <a:solidFill>
                  <a:srgbClr val="5F5F5F"/>
                </a:solidFill>
                <a:latin typeface="Tahoma"/>
                <a:cs typeface="Tahoma"/>
              </a:rPr>
              <a:t>Articulate</a:t>
            </a:r>
            <a:r>
              <a:rPr sz="1600" spc="-21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the</a:t>
            </a:r>
            <a:r>
              <a:rPr sz="1600" spc="-17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10" dirty="0">
                <a:solidFill>
                  <a:srgbClr val="5F5F5F"/>
                </a:solidFill>
                <a:latin typeface="Tahoma"/>
                <a:cs typeface="Tahoma"/>
              </a:rPr>
              <a:t>KPI</a:t>
            </a:r>
            <a:r>
              <a:rPr sz="1600" spc="-19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selection</a:t>
            </a:r>
            <a:r>
              <a:rPr sz="1600" spc="-20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5" dirty="0">
                <a:solidFill>
                  <a:srgbClr val="5F5F5F"/>
                </a:solidFill>
                <a:latin typeface="Tahoma"/>
                <a:cs typeface="Tahoma"/>
              </a:rPr>
              <a:t>process</a:t>
            </a:r>
            <a:r>
              <a:rPr sz="1600" spc="-24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0" dirty="0">
                <a:solidFill>
                  <a:srgbClr val="5F5F5F"/>
                </a:solidFill>
                <a:latin typeface="Tahoma"/>
                <a:cs typeface="Tahoma"/>
              </a:rPr>
              <a:t>–</a:t>
            </a:r>
            <a:r>
              <a:rPr sz="1600" spc="-19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35" dirty="0">
                <a:solidFill>
                  <a:srgbClr val="5F5F5F"/>
                </a:solidFill>
                <a:latin typeface="Tahoma"/>
                <a:cs typeface="Tahoma"/>
              </a:rPr>
              <a:t>apply</a:t>
            </a:r>
            <a:r>
              <a:rPr sz="1600" spc="-2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5" dirty="0">
                <a:solidFill>
                  <a:srgbClr val="5F5F5F"/>
                </a:solidFill>
                <a:latin typeface="Tahoma"/>
                <a:cs typeface="Tahoma"/>
              </a:rPr>
              <a:t>techniques</a:t>
            </a:r>
            <a:r>
              <a:rPr sz="1600" spc="-20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5F5F5F"/>
                </a:solidFill>
                <a:latin typeface="Tahoma"/>
                <a:cs typeface="Tahoma"/>
              </a:rPr>
              <a:t>like</a:t>
            </a:r>
            <a:r>
              <a:rPr sz="1600" spc="-20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10" dirty="0">
                <a:solidFill>
                  <a:srgbClr val="5F5F5F"/>
                </a:solidFill>
                <a:latin typeface="Tahoma"/>
                <a:cs typeface="Tahoma"/>
              </a:rPr>
              <a:t>KPI</a:t>
            </a:r>
            <a:r>
              <a:rPr sz="1600" spc="-19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selection</a:t>
            </a:r>
            <a:r>
              <a:rPr sz="1600" spc="-21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35" dirty="0">
                <a:solidFill>
                  <a:srgbClr val="5F5F5F"/>
                </a:solidFill>
                <a:latin typeface="Tahoma"/>
                <a:cs typeface="Tahoma"/>
              </a:rPr>
              <a:t>workshop,</a:t>
            </a:r>
            <a:r>
              <a:rPr sz="1600" spc="-18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10" dirty="0">
                <a:solidFill>
                  <a:srgbClr val="5F5F5F"/>
                </a:solidFill>
                <a:latin typeface="Tahoma"/>
                <a:cs typeface="Tahoma"/>
              </a:rPr>
              <a:t>KPI</a:t>
            </a:r>
            <a:r>
              <a:rPr sz="1600" spc="-2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30" dirty="0">
                <a:solidFill>
                  <a:srgbClr val="5F5F5F"/>
                </a:solidFill>
                <a:latin typeface="Tahoma"/>
                <a:cs typeface="Tahoma"/>
              </a:rPr>
              <a:t>clustering,</a:t>
            </a:r>
            <a:r>
              <a:rPr sz="1600" spc="-204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70" dirty="0">
                <a:solidFill>
                  <a:srgbClr val="5F5F5F"/>
                </a:solidFill>
                <a:latin typeface="Tahoma"/>
                <a:cs typeface="Tahoma"/>
              </a:rPr>
              <a:t>VFA</a:t>
            </a:r>
            <a:r>
              <a:rPr sz="1600" spc="-19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35" dirty="0">
                <a:solidFill>
                  <a:srgbClr val="5F5F5F"/>
                </a:solidFill>
                <a:latin typeface="Tahoma"/>
                <a:cs typeface="Tahoma"/>
              </a:rPr>
              <a:t>and</a:t>
            </a:r>
            <a:r>
              <a:rPr sz="1600" spc="-19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10" dirty="0">
                <a:solidFill>
                  <a:srgbClr val="5F5F5F"/>
                </a:solidFill>
                <a:latin typeface="Tahoma"/>
                <a:cs typeface="Tahoma"/>
              </a:rPr>
              <a:t>KPI</a:t>
            </a:r>
            <a:r>
              <a:rPr sz="1600" spc="-20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45" dirty="0">
                <a:solidFill>
                  <a:srgbClr val="5F5F5F"/>
                </a:solidFill>
                <a:latin typeface="Tahoma"/>
                <a:cs typeface="Tahoma"/>
              </a:rPr>
              <a:t>balancing.</a:t>
            </a:r>
            <a:endParaRPr sz="16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785"/>
              </a:spcBef>
              <a:buClr>
                <a:srgbClr val="087150"/>
              </a:buClr>
              <a:buFont typeface="Tahoma"/>
              <a:buAutoNum type="arabicPeriod"/>
            </a:pPr>
            <a:endParaRPr sz="1600">
              <a:latin typeface="Tahoma"/>
              <a:cs typeface="Tahoma"/>
            </a:endParaRPr>
          </a:p>
          <a:p>
            <a:pPr marL="355600" marR="5080" indent="-342900">
              <a:lnSpc>
                <a:spcPts val="1730"/>
              </a:lnSpc>
              <a:buClr>
                <a:srgbClr val="087150"/>
              </a:buClr>
              <a:buSzPct val="87500"/>
              <a:buAutoNum type="arabicPeriod"/>
              <a:tabLst>
                <a:tab pos="355600" algn="l"/>
              </a:tabLst>
            </a:pP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Avoid</a:t>
            </a:r>
            <a:r>
              <a:rPr sz="1600" spc="-18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40" dirty="0">
                <a:solidFill>
                  <a:srgbClr val="5F5F5F"/>
                </a:solidFill>
                <a:latin typeface="Tahoma"/>
                <a:cs typeface="Tahoma"/>
              </a:rPr>
              <a:t>measuring</a:t>
            </a:r>
            <a:r>
              <a:rPr sz="1600" spc="-16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5" dirty="0">
                <a:solidFill>
                  <a:srgbClr val="5F5F5F"/>
                </a:solidFill>
                <a:latin typeface="Tahoma"/>
                <a:cs typeface="Tahoma"/>
              </a:rPr>
              <a:t>what</a:t>
            </a:r>
            <a:r>
              <a:rPr sz="1600" spc="-15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is</a:t>
            </a:r>
            <a:r>
              <a:rPr sz="1600" spc="-15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45" dirty="0">
                <a:solidFill>
                  <a:srgbClr val="5F5F5F"/>
                </a:solidFill>
                <a:latin typeface="Tahoma"/>
                <a:cs typeface="Tahoma"/>
              </a:rPr>
              <a:t>easy</a:t>
            </a:r>
            <a:r>
              <a:rPr sz="1600" spc="-16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to</a:t>
            </a:r>
            <a:r>
              <a:rPr sz="1600" spc="-14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35" dirty="0">
                <a:solidFill>
                  <a:srgbClr val="5F5F5F"/>
                </a:solidFill>
                <a:latin typeface="Tahoma"/>
                <a:cs typeface="Tahoma"/>
              </a:rPr>
              <a:t>measure</a:t>
            </a:r>
            <a:r>
              <a:rPr sz="1600" spc="-16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or</a:t>
            </a:r>
            <a:r>
              <a:rPr sz="1600" spc="-15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familiar </a:t>
            </a: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for</a:t>
            </a:r>
            <a:r>
              <a:rPr sz="1600" spc="-16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the</a:t>
            </a:r>
            <a:r>
              <a:rPr sz="1600" spc="-16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organization.</a:t>
            </a:r>
            <a:endParaRPr sz="16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800"/>
              </a:spcBef>
              <a:buClr>
                <a:srgbClr val="087150"/>
              </a:buClr>
              <a:buFont typeface="Tahoma"/>
              <a:buAutoNum type="arabicPeriod"/>
            </a:pPr>
            <a:endParaRPr sz="1600">
              <a:latin typeface="Tahoma"/>
              <a:cs typeface="Tahoma"/>
            </a:endParaRPr>
          </a:p>
          <a:p>
            <a:pPr marL="355600" marR="724535" indent="-342900">
              <a:lnSpc>
                <a:spcPts val="1730"/>
              </a:lnSpc>
              <a:buClr>
                <a:srgbClr val="087150"/>
              </a:buClr>
              <a:buSzPct val="87500"/>
              <a:buAutoNum type="arabicPeriod"/>
              <a:tabLst>
                <a:tab pos="355600" algn="l"/>
              </a:tabLst>
            </a:pP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Use</a:t>
            </a:r>
            <a:r>
              <a:rPr sz="1600" spc="-14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75" dirty="0">
                <a:solidFill>
                  <a:srgbClr val="5F5F5F"/>
                </a:solidFill>
                <a:latin typeface="Tahoma"/>
                <a:cs typeface="Tahoma"/>
              </a:rPr>
              <a:t>a</a:t>
            </a:r>
            <a:r>
              <a:rPr sz="1600" spc="-14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35" dirty="0">
                <a:solidFill>
                  <a:srgbClr val="5F5F5F"/>
                </a:solidFill>
                <a:latin typeface="Tahoma"/>
                <a:cs typeface="Tahoma"/>
              </a:rPr>
              <a:t>balanced</a:t>
            </a:r>
            <a:r>
              <a:rPr sz="1600" spc="-17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35" dirty="0">
                <a:solidFill>
                  <a:srgbClr val="5F5F5F"/>
                </a:solidFill>
                <a:latin typeface="Tahoma"/>
                <a:cs typeface="Tahoma"/>
              </a:rPr>
              <a:t>approached</a:t>
            </a:r>
            <a:r>
              <a:rPr sz="1600" spc="-16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of</a:t>
            </a:r>
            <a:r>
              <a:rPr sz="1600" spc="-15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performance </a:t>
            </a:r>
            <a:r>
              <a:rPr sz="1600" spc="-35" dirty="0">
                <a:solidFill>
                  <a:srgbClr val="5F5F5F"/>
                </a:solidFill>
                <a:latin typeface="Tahoma"/>
                <a:cs typeface="Tahoma"/>
              </a:rPr>
              <a:t>measurement</a:t>
            </a:r>
            <a:r>
              <a:rPr sz="1600" spc="-16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5" dirty="0">
                <a:solidFill>
                  <a:srgbClr val="5F5F5F"/>
                </a:solidFill>
                <a:latin typeface="Tahoma"/>
                <a:cs typeface="Tahoma"/>
              </a:rPr>
              <a:t>–</a:t>
            </a:r>
            <a:r>
              <a:rPr sz="1600" spc="-13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5" dirty="0">
                <a:solidFill>
                  <a:srgbClr val="5F5F5F"/>
                </a:solidFill>
                <a:latin typeface="Tahoma"/>
                <a:cs typeface="Tahoma"/>
              </a:rPr>
              <a:t>Balanced</a:t>
            </a:r>
            <a:r>
              <a:rPr sz="1600" spc="-15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Scorecard.</a:t>
            </a:r>
            <a:endParaRPr sz="16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580"/>
              </a:spcBef>
              <a:buClr>
                <a:srgbClr val="087150"/>
              </a:buClr>
              <a:buFont typeface="Tahoma"/>
              <a:buAutoNum type="arabicPeriod"/>
            </a:pPr>
            <a:endParaRPr sz="1600">
              <a:latin typeface="Tahoma"/>
              <a:cs typeface="Tahoma"/>
            </a:endParaRPr>
          </a:p>
          <a:p>
            <a:pPr marL="354965" indent="-342265">
              <a:lnSpc>
                <a:spcPct val="100000"/>
              </a:lnSpc>
              <a:buClr>
                <a:srgbClr val="087150"/>
              </a:buClr>
              <a:buSzPct val="87500"/>
              <a:buAutoNum type="arabicPeriod"/>
              <a:tabLst>
                <a:tab pos="354965" algn="l"/>
              </a:tabLst>
            </a:pP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Use</a:t>
            </a:r>
            <a:r>
              <a:rPr sz="1600" spc="-16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0" dirty="0">
                <a:solidFill>
                  <a:srgbClr val="5F5F5F"/>
                </a:solidFill>
                <a:latin typeface="Tahoma"/>
                <a:cs typeface="Tahoma"/>
              </a:rPr>
              <a:t>both</a:t>
            </a:r>
            <a:r>
              <a:rPr sz="1600" spc="-14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scorecards</a:t>
            </a:r>
            <a:r>
              <a:rPr sz="1600" spc="-18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50" dirty="0">
                <a:solidFill>
                  <a:srgbClr val="5F5F5F"/>
                </a:solidFill>
                <a:latin typeface="Tahoma"/>
                <a:cs typeface="Tahoma"/>
              </a:rPr>
              <a:t>and</a:t>
            </a:r>
            <a:r>
              <a:rPr sz="1600" spc="-15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dashboards.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99999" y="2179091"/>
            <a:ext cx="2910205" cy="14338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953135">
              <a:lnSpc>
                <a:spcPct val="120000"/>
              </a:lnSpc>
              <a:spcBef>
                <a:spcPts val="100"/>
              </a:spcBef>
            </a:pPr>
            <a:r>
              <a:rPr sz="2800" spc="240" dirty="0">
                <a:solidFill>
                  <a:srgbClr val="FFFFFF"/>
                </a:solidFill>
                <a:latin typeface="Century Gothic"/>
                <a:cs typeface="Century Gothic"/>
              </a:rPr>
              <a:t>CERTIFIED </a:t>
            </a:r>
            <a:r>
              <a:rPr sz="2800" spc="275" dirty="0">
                <a:solidFill>
                  <a:srgbClr val="FFFFFF"/>
                </a:solidFill>
                <a:latin typeface="Century Gothic"/>
                <a:cs typeface="Century Gothic"/>
              </a:rPr>
              <a:t>KPI</a:t>
            </a:r>
            <a:endParaRPr sz="2800">
              <a:latin typeface="Century Gothic"/>
              <a:cs typeface="Century Gothic"/>
            </a:endParaRPr>
          </a:p>
          <a:p>
            <a:pPr marL="12700">
              <a:lnSpc>
                <a:spcPts val="3025"/>
              </a:lnSpc>
            </a:pPr>
            <a:r>
              <a:rPr sz="2800" spc="204" dirty="0">
                <a:solidFill>
                  <a:srgbClr val="FFFFFF"/>
                </a:solidFill>
                <a:latin typeface="Century Gothic"/>
                <a:cs typeface="Century Gothic"/>
              </a:rPr>
              <a:t>PROFESSIONAL</a:t>
            </a:r>
            <a:endParaRPr sz="2800">
              <a:latin typeface="Century Gothic"/>
              <a:cs typeface="Century Gothic"/>
            </a:endParaRPr>
          </a:p>
        </p:txBody>
      </p:sp>
    </p:spTree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85788" y="175260"/>
            <a:ext cx="2282952" cy="19050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0" y="0"/>
            <a:ext cx="8982075" cy="6858000"/>
            <a:chOff x="0" y="0"/>
            <a:chExt cx="8982075" cy="6858000"/>
          </a:xfrm>
        </p:grpSpPr>
        <p:sp>
          <p:nvSpPr>
            <p:cNvPr id="4" name="object 4"/>
            <p:cNvSpPr/>
            <p:nvPr/>
          </p:nvSpPr>
          <p:spPr>
            <a:xfrm>
              <a:off x="321563" y="2072639"/>
              <a:ext cx="3086100" cy="0"/>
            </a:xfrm>
            <a:custGeom>
              <a:avLst/>
              <a:gdLst/>
              <a:ahLst/>
              <a:cxnLst/>
              <a:rect l="l" t="t" r="r" b="b"/>
              <a:pathLst>
                <a:path w="3086100">
                  <a:moveTo>
                    <a:pt x="0" y="0"/>
                  </a:moveTo>
                  <a:lnTo>
                    <a:pt x="3086100" y="0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3665219" cy="685800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0" y="0"/>
              <a:ext cx="3589020" cy="6858000"/>
            </a:xfrm>
            <a:custGeom>
              <a:avLst/>
              <a:gdLst/>
              <a:ahLst/>
              <a:cxnLst/>
              <a:rect l="l" t="t" r="r" b="b"/>
              <a:pathLst>
                <a:path w="3589020" h="6858000">
                  <a:moveTo>
                    <a:pt x="0" y="6858000"/>
                  </a:moveTo>
                  <a:lnTo>
                    <a:pt x="3589020" y="6858000"/>
                  </a:lnTo>
                  <a:lnTo>
                    <a:pt x="3589020" y="0"/>
                  </a:lnTo>
                  <a:lnTo>
                    <a:pt x="0" y="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087150">
                <a:alpha val="65881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21563" y="2081783"/>
              <a:ext cx="3086100" cy="0"/>
            </a:xfrm>
            <a:custGeom>
              <a:avLst/>
              <a:gdLst/>
              <a:ahLst/>
              <a:cxnLst/>
              <a:rect l="l" t="t" r="r" b="b"/>
              <a:pathLst>
                <a:path w="3086100">
                  <a:moveTo>
                    <a:pt x="0" y="0"/>
                  </a:moveTo>
                  <a:lnTo>
                    <a:pt x="3086100" y="0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61544" y="6553200"/>
              <a:ext cx="8820150" cy="0"/>
            </a:xfrm>
            <a:custGeom>
              <a:avLst/>
              <a:gdLst/>
              <a:ahLst/>
              <a:cxnLst/>
              <a:rect l="l" t="t" r="r" b="b"/>
              <a:pathLst>
                <a:path w="8820150">
                  <a:moveTo>
                    <a:pt x="0" y="0"/>
                  </a:moveTo>
                  <a:lnTo>
                    <a:pt x="8820023" y="0"/>
                  </a:lnTo>
                </a:path>
              </a:pathLst>
            </a:custGeom>
            <a:ln w="9525">
              <a:solidFill>
                <a:srgbClr val="D0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356412" y="1399793"/>
            <a:ext cx="269557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60" dirty="0">
                <a:solidFill>
                  <a:srgbClr val="FFFFFF"/>
                </a:solidFill>
              </a:rPr>
              <a:t>Course</a:t>
            </a:r>
            <a:r>
              <a:rPr sz="2800" spc="5" dirty="0">
                <a:solidFill>
                  <a:srgbClr val="FFFFFF"/>
                </a:solidFill>
              </a:rPr>
              <a:t> </a:t>
            </a:r>
            <a:r>
              <a:rPr sz="2800" spc="70" dirty="0">
                <a:solidFill>
                  <a:srgbClr val="FFFFFF"/>
                </a:solidFill>
              </a:rPr>
              <a:t>Review</a:t>
            </a:r>
            <a:endParaRPr sz="2800"/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6347" rIns="0" bIns="0" rtlCol="0">
            <a:spAutoFit/>
          </a:bodyPr>
          <a:lstStyle/>
          <a:p>
            <a:pPr marL="2392045">
              <a:lnSpc>
                <a:spcPts val="1250"/>
              </a:lnSpc>
            </a:pPr>
            <a:fld id="{81D60167-4931-47E6-BA6A-407CBD079E47}" type="slidenum">
              <a:rPr spc="-25" dirty="0"/>
              <a:t>261</a:t>
            </a:fld>
            <a:endParaRPr spc="-25" dirty="0"/>
          </a:p>
        </p:txBody>
      </p:sp>
      <p:sp>
        <p:nvSpPr>
          <p:cNvPr id="14" name="object 1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/>
              <a:t>©</a:t>
            </a:r>
            <a:r>
              <a:rPr spc="-15" dirty="0"/>
              <a:t> </a:t>
            </a:r>
            <a:r>
              <a:rPr dirty="0"/>
              <a:t>The</a:t>
            </a:r>
            <a:r>
              <a:rPr spc="-30" dirty="0"/>
              <a:t> </a:t>
            </a:r>
            <a:r>
              <a:rPr dirty="0"/>
              <a:t>KPI</a:t>
            </a:r>
            <a:r>
              <a:rPr spc="-5" dirty="0"/>
              <a:t> </a:t>
            </a:r>
            <a:r>
              <a:rPr dirty="0"/>
              <a:t>Institute</a:t>
            </a:r>
            <a:r>
              <a:rPr spc="-20" dirty="0"/>
              <a:t> 2023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3753739" y="1432052"/>
            <a:ext cx="4154170" cy="6286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2375"/>
              </a:lnSpc>
              <a:spcBef>
                <a:spcPts val="95"/>
              </a:spcBef>
            </a:pPr>
            <a:r>
              <a:rPr sz="2200" spc="75" dirty="0">
                <a:solidFill>
                  <a:srgbClr val="5F5F5F"/>
                </a:solidFill>
                <a:latin typeface="Tahoma"/>
                <a:cs typeface="Tahoma"/>
              </a:rPr>
              <a:t>10</a:t>
            </a:r>
            <a:r>
              <a:rPr sz="2200" spc="-23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2200" spc="-45" dirty="0">
                <a:solidFill>
                  <a:srgbClr val="5F5F5F"/>
                </a:solidFill>
                <a:latin typeface="Tahoma"/>
                <a:cs typeface="Tahoma"/>
              </a:rPr>
              <a:t>takeaways</a:t>
            </a:r>
            <a:r>
              <a:rPr sz="2200" spc="-27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2200" dirty="0">
                <a:solidFill>
                  <a:srgbClr val="5F5F5F"/>
                </a:solidFill>
                <a:latin typeface="Tahoma"/>
                <a:cs typeface="Tahoma"/>
              </a:rPr>
              <a:t>to</a:t>
            </a:r>
            <a:r>
              <a:rPr sz="2200" spc="-24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2200" spc="-40" dirty="0">
                <a:solidFill>
                  <a:srgbClr val="5F5F5F"/>
                </a:solidFill>
                <a:latin typeface="Tahoma"/>
                <a:cs typeface="Tahoma"/>
              </a:rPr>
              <a:t>implement</a:t>
            </a:r>
            <a:r>
              <a:rPr sz="2200" spc="-26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2200" spc="-10" dirty="0">
                <a:solidFill>
                  <a:srgbClr val="5F5F5F"/>
                </a:solidFill>
                <a:latin typeface="Tahoma"/>
                <a:cs typeface="Tahoma"/>
              </a:rPr>
              <a:t>in</a:t>
            </a:r>
            <a:r>
              <a:rPr sz="2200" spc="-229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2200" spc="-20" dirty="0">
                <a:solidFill>
                  <a:srgbClr val="5F5F5F"/>
                </a:solidFill>
                <a:latin typeface="Tahoma"/>
                <a:cs typeface="Tahoma"/>
              </a:rPr>
              <a:t>your</a:t>
            </a:r>
            <a:endParaRPr sz="2200">
              <a:latin typeface="Tahoma"/>
              <a:cs typeface="Tahoma"/>
            </a:endParaRPr>
          </a:p>
          <a:p>
            <a:pPr marL="12700">
              <a:lnSpc>
                <a:spcPts val="2375"/>
              </a:lnSpc>
            </a:pPr>
            <a:r>
              <a:rPr sz="2200" spc="-10" dirty="0">
                <a:solidFill>
                  <a:srgbClr val="5F5F5F"/>
                </a:solidFill>
                <a:latin typeface="Tahoma"/>
                <a:cs typeface="Tahoma"/>
              </a:rPr>
              <a:t>organization!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753739" y="2300985"/>
            <a:ext cx="4970780" cy="3464560"/>
          </a:xfrm>
          <a:prstGeom prst="rect">
            <a:avLst/>
          </a:prstGeom>
        </p:spPr>
        <p:txBody>
          <a:bodyPr vert="horz" wrap="square" lIns="0" tIns="58419" rIns="0" bIns="0" rtlCol="0">
            <a:spAutoFit/>
          </a:bodyPr>
          <a:lstStyle/>
          <a:p>
            <a:pPr marL="355600" marR="448945" indent="-343535">
              <a:lnSpc>
                <a:spcPct val="80000"/>
              </a:lnSpc>
              <a:spcBef>
                <a:spcPts val="459"/>
              </a:spcBef>
              <a:buClr>
                <a:srgbClr val="087150"/>
              </a:buClr>
              <a:buSzPct val="96666"/>
              <a:buAutoNum type="arabicPeriod" startAt="6"/>
              <a:tabLst>
                <a:tab pos="355600" algn="l"/>
              </a:tabLst>
            </a:pPr>
            <a:r>
              <a:rPr sz="1500" spc="-10" dirty="0">
                <a:solidFill>
                  <a:srgbClr val="5F5F5F"/>
                </a:solidFill>
                <a:latin typeface="Tahoma"/>
                <a:cs typeface="Tahoma"/>
              </a:rPr>
              <a:t>Cascade</a:t>
            </a:r>
            <a:r>
              <a:rPr sz="1500" spc="-14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500" spc="-10" dirty="0">
                <a:solidFill>
                  <a:srgbClr val="5F5F5F"/>
                </a:solidFill>
                <a:latin typeface="Tahoma"/>
                <a:cs typeface="Tahoma"/>
              </a:rPr>
              <a:t>the</a:t>
            </a:r>
            <a:r>
              <a:rPr sz="1500" spc="-13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500" spc="-20" dirty="0">
                <a:solidFill>
                  <a:srgbClr val="5F5F5F"/>
                </a:solidFill>
                <a:latin typeface="Tahoma"/>
                <a:cs typeface="Tahoma"/>
              </a:rPr>
              <a:t>performance</a:t>
            </a:r>
            <a:r>
              <a:rPr sz="1500" spc="-15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500" spc="-35" dirty="0">
                <a:solidFill>
                  <a:srgbClr val="5F5F5F"/>
                </a:solidFill>
                <a:latin typeface="Tahoma"/>
                <a:cs typeface="Tahoma"/>
              </a:rPr>
              <a:t>measurement</a:t>
            </a:r>
            <a:r>
              <a:rPr sz="1500" spc="-15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500" spc="-10" dirty="0">
                <a:solidFill>
                  <a:srgbClr val="5F5F5F"/>
                </a:solidFill>
                <a:latin typeface="Tahoma"/>
                <a:cs typeface="Tahoma"/>
              </a:rPr>
              <a:t>framework </a:t>
            </a:r>
            <a:r>
              <a:rPr sz="1500" spc="-25" dirty="0">
                <a:solidFill>
                  <a:srgbClr val="5F5F5F"/>
                </a:solidFill>
                <a:latin typeface="Tahoma"/>
                <a:cs typeface="Tahoma"/>
              </a:rPr>
              <a:t>down</a:t>
            </a:r>
            <a:r>
              <a:rPr sz="1500" spc="-15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500" dirty="0">
                <a:solidFill>
                  <a:srgbClr val="5F5F5F"/>
                </a:solidFill>
                <a:latin typeface="Tahoma"/>
                <a:cs typeface="Tahoma"/>
              </a:rPr>
              <a:t>to</a:t>
            </a:r>
            <a:r>
              <a:rPr sz="1500" spc="-16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500" spc="-10" dirty="0">
                <a:solidFill>
                  <a:srgbClr val="5F5F5F"/>
                </a:solidFill>
                <a:latin typeface="Tahoma"/>
                <a:cs typeface="Tahoma"/>
              </a:rPr>
              <a:t>the</a:t>
            </a:r>
            <a:r>
              <a:rPr sz="1500" spc="-16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500" spc="-30" dirty="0">
                <a:solidFill>
                  <a:srgbClr val="5F5F5F"/>
                </a:solidFill>
                <a:latin typeface="Tahoma"/>
                <a:cs typeface="Tahoma"/>
              </a:rPr>
              <a:t>employee</a:t>
            </a:r>
            <a:r>
              <a:rPr sz="1500" spc="-17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500" spc="-10" dirty="0">
                <a:solidFill>
                  <a:srgbClr val="5F5F5F"/>
                </a:solidFill>
                <a:latin typeface="Tahoma"/>
                <a:cs typeface="Tahoma"/>
              </a:rPr>
              <a:t>level.</a:t>
            </a:r>
            <a:endParaRPr sz="15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260"/>
              </a:spcBef>
              <a:buClr>
                <a:srgbClr val="087150"/>
              </a:buClr>
              <a:buFont typeface="Tahoma"/>
              <a:buAutoNum type="arabicPeriod" startAt="6"/>
            </a:pPr>
            <a:endParaRPr sz="1500">
              <a:latin typeface="Tahoma"/>
              <a:cs typeface="Tahoma"/>
            </a:endParaRPr>
          </a:p>
          <a:p>
            <a:pPr marL="355600" indent="-342900">
              <a:lnSpc>
                <a:spcPts val="1620"/>
              </a:lnSpc>
              <a:buClr>
                <a:srgbClr val="087150"/>
              </a:buClr>
              <a:buSzPct val="96666"/>
              <a:buAutoNum type="arabicPeriod" startAt="6"/>
              <a:tabLst>
                <a:tab pos="355600" algn="l"/>
              </a:tabLst>
            </a:pPr>
            <a:r>
              <a:rPr sz="1500" dirty="0">
                <a:solidFill>
                  <a:srgbClr val="5F5F5F"/>
                </a:solidFill>
                <a:latin typeface="Tahoma"/>
                <a:cs typeface="Tahoma"/>
              </a:rPr>
              <a:t>Develop</a:t>
            </a:r>
            <a:r>
              <a:rPr sz="1500" spc="-16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500" spc="-10" dirty="0">
                <a:solidFill>
                  <a:srgbClr val="5F5F5F"/>
                </a:solidFill>
                <a:latin typeface="Tahoma"/>
                <a:cs typeface="Tahoma"/>
              </a:rPr>
              <a:t>the</a:t>
            </a:r>
            <a:r>
              <a:rPr sz="1500" spc="-14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500" spc="-20" dirty="0">
                <a:solidFill>
                  <a:srgbClr val="5F5F5F"/>
                </a:solidFill>
                <a:latin typeface="Tahoma"/>
                <a:cs typeface="Tahoma"/>
              </a:rPr>
              <a:t>performance</a:t>
            </a:r>
            <a:r>
              <a:rPr sz="1500" spc="-15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500" spc="-35" dirty="0">
                <a:solidFill>
                  <a:srgbClr val="5F5F5F"/>
                </a:solidFill>
                <a:latin typeface="Tahoma"/>
                <a:cs typeface="Tahoma"/>
              </a:rPr>
              <a:t>measurement</a:t>
            </a:r>
            <a:r>
              <a:rPr sz="1500" spc="-16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500" spc="-10" dirty="0">
                <a:solidFill>
                  <a:srgbClr val="5F5F5F"/>
                </a:solidFill>
                <a:latin typeface="Tahoma"/>
                <a:cs typeface="Tahoma"/>
              </a:rPr>
              <a:t>capability</a:t>
            </a:r>
            <a:r>
              <a:rPr sz="1500" spc="-14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500" spc="-10" dirty="0">
                <a:solidFill>
                  <a:srgbClr val="5F5F5F"/>
                </a:solidFill>
                <a:latin typeface="Tahoma"/>
                <a:cs typeface="Tahoma"/>
              </a:rPr>
              <a:t>in</a:t>
            </a:r>
            <a:r>
              <a:rPr sz="1500" spc="-12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500" spc="-25" dirty="0">
                <a:solidFill>
                  <a:srgbClr val="5F5F5F"/>
                </a:solidFill>
                <a:latin typeface="Tahoma"/>
                <a:cs typeface="Tahoma"/>
              </a:rPr>
              <a:t>the</a:t>
            </a:r>
            <a:endParaRPr sz="1500">
              <a:latin typeface="Tahoma"/>
              <a:cs typeface="Tahoma"/>
            </a:endParaRPr>
          </a:p>
          <a:p>
            <a:pPr marL="355600">
              <a:lnSpc>
                <a:spcPts val="1620"/>
              </a:lnSpc>
            </a:pPr>
            <a:r>
              <a:rPr sz="1500" spc="-10" dirty="0">
                <a:solidFill>
                  <a:srgbClr val="5F5F5F"/>
                </a:solidFill>
                <a:latin typeface="Tahoma"/>
                <a:cs typeface="Tahoma"/>
              </a:rPr>
              <a:t>organization.</a:t>
            </a:r>
            <a:endParaRPr sz="15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270"/>
              </a:spcBef>
            </a:pPr>
            <a:endParaRPr sz="1500">
              <a:latin typeface="Tahoma"/>
              <a:cs typeface="Tahoma"/>
            </a:endParaRPr>
          </a:p>
          <a:p>
            <a:pPr marL="355600" indent="-342900">
              <a:lnSpc>
                <a:spcPct val="100000"/>
              </a:lnSpc>
              <a:spcBef>
                <a:spcPts val="5"/>
              </a:spcBef>
              <a:buClr>
                <a:srgbClr val="087150"/>
              </a:buClr>
              <a:buSzPct val="96666"/>
              <a:buAutoNum type="arabicPeriod" startAt="8"/>
              <a:tabLst>
                <a:tab pos="355600" algn="l"/>
              </a:tabLst>
            </a:pPr>
            <a:r>
              <a:rPr sz="1500" spc="-40" dirty="0">
                <a:solidFill>
                  <a:srgbClr val="5F5F5F"/>
                </a:solidFill>
                <a:latin typeface="Tahoma"/>
                <a:cs typeface="Tahoma"/>
              </a:rPr>
              <a:t>Involve</a:t>
            </a:r>
            <a:r>
              <a:rPr sz="1500" spc="-16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500" spc="-10" dirty="0">
                <a:solidFill>
                  <a:srgbClr val="5F5F5F"/>
                </a:solidFill>
                <a:latin typeface="Tahoma"/>
                <a:cs typeface="Tahoma"/>
              </a:rPr>
              <a:t>stakeholders</a:t>
            </a:r>
            <a:r>
              <a:rPr sz="1500" spc="-14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500" spc="-10" dirty="0">
                <a:solidFill>
                  <a:srgbClr val="5F5F5F"/>
                </a:solidFill>
                <a:latin typeface="Tahoma"/>
                <a:cs typeface="Tahoma"/>
              </a:rPr>
              <a:t>in</a:t>
            </a:r>
            <a:r>
              <a:rPr sz="1500" spc="-13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500" spc="-10" dirty="0">
                <a:solidFill>
                  <a:srgbClr val="5F5F5F"/>
                </a:solidFill>
                <a:latin typeface="Tahoma"/>
                <a:cs typeface="Tahoma"/>
              </a:rPr>
              <a:t>the</a:t>
            </a:r>
            <a:r>
              <a:rPr sz="1500" spc="-15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500" dirty="0">
                <a:solidFill>
                  <a:srgbClr val="5F5F5F"/>
                </a:solidFill>
                <a:latin typeface="Tahoma"/>
                <a:cs typeface="Tahoma"/>
              </a:rPr>
              <a:t>KPI</a:t>
            </a:r>
            <a:r>
              <a:rPr sz="1500" spc="-16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500" spc="-25" dirty="0">
                <a:solidFill>
                  <a:srgbClr val="5F5F5F"/>
                </a:solidFill>
                <a:latin typeface="Tahoma"/>
                <a:cs typeface="Tahoma"/>
              </a:rPr>
              <a:t>implementation</a:t>
            </a:r>
            <a:r>
              <a:rPr sz="1500" spc="-16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500" spc="-10" dirty="0">
                <a:solidFill>
                  <a:srgbClr val="5F5F5F"/>
                </a:solidFill>
                <a:latin typeface="Tahoma"/>
                <a:cs typeface="Tahoma"/>
              </a:rPr>
              <a:t>project.</a:t>
            </a:r>
            <a:endParaRPr sz="15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270"/>
              </a:spcBef>
              <a:buClr>
                <a:srgbClr val="087150"/>
              </a:buClr>
              <a:buFont typeface="Tahoma"/>
              <a:buAutoNum type="arabicPeriod" startAt="8"/>
            </a:pPr>
            <a:endParaRPr sz="1500">
              <a:latin typeface="Tahoma"/>
              <a:cs typeface="Tahoma"/>
            </a:endParaRPr>
          </a:p>
          <a:p>
            <a:pPr marL="355600" indent="-342900">
              <a:lnSpc>
                <a:spcPts val="1620"/>
              </a:lnSpc>
              <a:buClr>
                <a:srgbClr val="087150"/>
              </a:buClr>
              <a:buSzPct val="96666"/>
              <a:buAutoNum type="arabicPeriod" startAt="8"/>
              <a:tabLst>
                <a:tab pos="355600" algn="l"/>
              </a:tabLst>
            </a:pPr>
            <a:r>
              <a:rPr sz="1500" dirty="0">
                <a:solidFill>
                  <a:srgbClr val="5F5F5F"/>
                </a:solidFill>
                <a:latin typeface="Tahoma"/>
                <a:cs typeface="Tahoma"/>
              </a:rPr>
              <a:t>Avoid</a:t>
            </a:r>
            <a:r>
              <a:rPr sz="1500" spc="-16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500" spc="-45" dirty="0">
                <a:solidFill>
                  <a:srgbClr val="5F5F5F"/>
                </a:solidFill>
                <a:latin typeface="Tahoma"/>
                <a:cs typeface="Tahoma"/>
              </a:rPr>
              <a:t>making</a:t>
            </a:r>
            <a:r>
              <a:rPr sz="1500" spc="-15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500" dirty="0">
                <a:solidFill>
                  <a:srgbClr val="5F5F5F"/>
                </a:solidFill>
                <a:latin typeface="Tahoma"/>
                <a:cs typeface="Tahoma"/>
              </a:rPr>
              <a:t>irrelevant</a:t>
            </a:r>
            <a:r>
              <a:rPr sz="1500" spc="-16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500" spc="-30" dirty="0">
                <a:solidFill>
                  <a:srgbClr val="5F5F5F"/>
                </a:solidFill>
                <a:latin typeface="Tahoma"/>
                <a:cs typeface="Tahoma"/>
              </a:rPr>
              <a:t>comparisons</a:t>
            </a:r>
            <a:r>
              <a:rPr sz="1500" spc="-15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500" spc="-10" dirty="0">
                <a:solidFill>
                  <a:srgbClr val="5F5F5F"/>
                </a:solidFill>
                <a:latin typeface="Tahoma"/>
                <a:cs typeface="Tahoma"/>
              </a:rPr>
              <a:t>through</a:t>
            </a:r>
            <a:r>
              <a:rPr sz="1500" spc="-15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500" spc="-10" dirty="0">
                <a:solidFill>
                  <a:srgbClr val="5F5F5F"/>
                </a:solidFill>
                <a:latin typeface="Tahoma"/>
                <a:cs typeface="Tahoma"/>
              </a:rPr>
              <a:t>flawed</a:t>
            </a:r>
            <a:endParaRPr sz="1500">
              <a:latin typeface="Tahoma"/>
              <a:cs typeface="Tahoma"/>
            </a:endParaRPr>
          </a:p>
          <a:p>
            <a:pPr marL="355600">
              <a:lnSpc>
                <a:spcPts val="1620"/>
              </a:lnSpc>
            </a:pPr>
            <a:r>
              <a:rPr sz="1500" spc="-10" dirty="0">
                <a:solidFill>
                  <a:srgbClr val="5F5F5F"/>
                </a:solidFill>
                <a:latin typeface="Tahoma"/>
                <a:cs typeface="Tahoma"/>
              </a:rPr>
              <a:t>benchmarking.</a:t>
            </a:r>
            <a:endParaRPr sz="15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610"/>
              </a:spcBef>
            </a:pPr>
            <a:endParaRPr sz="1500">
              <a:latin typeface="Tahoma"/>
              <a:cs typeface="Tahoma"/>
            </a:endParaRPr>
          </a:p>
          <a:p>
            <a:pPr marL="353060" marR="5080" indent="-340995">
              <a:lnSpc>
                <a:spcPts val="1440"/>
              </a:lnSpc>
              <a:spcBef>
                <a:spcPts val="5"/>
              </a:spcBef>
              <a:buClr>
                <a:srgbClr val="087150"/>
              </a:buClr>
              <a:buSzPct val="96666"/>
              <a:buAutoNum type="arabicPeriod" startAt="10"/>
              <a:tabLst>
                <a:tab pos="355600" algn="l"/>
              </a:tabLst>
            </a:pPr>
            <a:r>
              <a:rPr sz="1500" spc="-10" dirty="0">
                <a:solidFill>
                  <a:srgbClr val="5F5F5F"/>
                </a:solidFill>
                <a:latin typeface="Tahoma"/>
                <a:cs typeface="Tahoma"/>
              </a:rPr>
              <a:t>Analyze</a:t>
            </a:r>
            <a:r>
              <a:rPr sz="1500" spc="-20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500" spc="-25" dirty="0">
                <a:solidFill>
                  <a:srgbClr val="5F5F5F"/>
                </a:solidFill>
                <a:latin typeface="Tahoma"/>
                <a:cs typeface="Tahoma"/>
              </a:rPr>
              <a:t>objectives</a:t>
            </a:r>
            <a:r>
              <a:rPr sz="1500" spc="-16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500" spc="-45" dirty="0">
                <a:solidFill>
                  <a:srgbClr val="5F5F5F"/>
                </a:solidFill>
                <a:latin typeface="Tahoma"/>
                <a:cs typeface="Tahoma"/>
              </a:rPr>
              <a:t>and</a:t>
            </a:r>
            <a:r>
              <a:rPr sz="1500" spc="-15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500" spc="-10" dirty="0">
                <a:solidFill>
                  <a:srgbClr val="5F5F5F"/>
                </a:solidFill>
                <a:latin typeface="Tahoma"/>
                <a:cs typeface="Tahoma"/>
              </a:rPr>
              <a:t>KPIs</a:t>
            </a:r>
            <a:r>
              <a:rPr sz="1500" spc="-15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500" spc="-10" dirty="0">
                <a:solidFill>
                  <a:srgbClr val="5F5F5F"/>
                </a:solidFill>
                <a:latin typeface="Tahoma"/>
                <a:cs typeface="Tahoma"/>
              </a:rPr>
              <a:t>in</a:t>
            </a:r>
            <a:r>
              <a:rPr sz="1500" spc="-14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500" spc="-10" dirty="0">
                <a:solidFill>
                  <a:srgbClr val="5F5F5F"/>
                </a:solidFill>
                <a:latin typeface="Tahoma"/>
                <a:cs typeface="Tahoma"/>
              </a:rPr>
              <a:t>correlation,</a:t>
            </a:r>
            <a:r>
              <a:rPr sz="1500" spc="-17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500" dirty="0">
                <a:solidFill>
                  <a:srgbClr val="5F5F5F"/>
                </a:solidFill>
                <a:latin typeface="Tahoma"/>
                <a:cs typeface="Tahoma"/>
              </a:rPr>
              <a:t>not</a:t>
            </a:r>
            <a:r>
              <a:rPr sz="1500" spc="-15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500" spc="-50" dirty="0">
                <a:solidFill>
                  <a:srgbClr val="5F5F5F"/>
                </a:solidFill>
                <a:latin typeface="Tahoma"/>
                <a:cs typeface="Tahoma"/>
              </a:rPr>
              <a:t>as</a:t>
            </a:r>
            <a:r>
              <a:rPr sz="1500" spc="-16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500" spc="-10" dirty="0">
                <a:solidFill>
                  <a:srgbClr val="5F5F5F"/>
                </a:solidFill>
                <a:latin typeface="Tahoma"/>
                <a:cs typeface="Tahoma"/>
              </a:rPr>
              <a:t>isolated 	elements.</a:t>
            </a:r>
            <a:endParaRPr sz="1500">
              <a:latin typeface="Tahoma"/>
              <a:cs typeface="Tahom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99999" y="2179091"/>
            <a:ext cx="2910205" cy="14338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953135">
              <a:lnSpc>
                <a:spcPct val="120000"/>
              </a:lnSpc>
              <a:spcBef>
                <a:spcPts val="100"/>
              </a:spcBef>
            </a:pPr>
            <a:r>
              <a:rPr sz="2800" spc="240" dirty="0">
                <a:solidFill>
                  <a:srgbClr val="FFFFFF"/>
                </a:solidFill>
                <a:latin typeface="Century Gothic"/>
                <a:cs typeface="Century Gothic"/>
              </a:rPr>
              <a:t>CERTIFIED </a:t>
            </a:r>
            <a:r>
              <a:rPr sz="2800" spc="275" dirty="0">
                <a:solidFill>
                  <a:srgbClr val="FFFFFF"/>
                </a:solidFill>
                <a:latin typeface="Century Gothic"/>
                <a:cs typeface="Century Gothic"/>
              </a:rPr>
              <a:t>KPI</a:t>
            </a:r>
            <a:endParaRPr sz="2800">
              <a:latin typeface="Century Gothic"/>
              <a:cs typeface="Century Gothic"/>
            </a:endParaRPr>
          </a:p>
          <a:p>
            <a:pPr marL="12700">
              <a:lnSpc>
                <a:spcPts val="3025"/>
              </a:lnSpc>
            </a:pPr>
            <a:r>
              <a:rPr sz="2800" spc="204" dirty="0">
                <a:solidFill>
                  <a:srgbClr val="FFFFFF"/>
                </a:solidFill>
                <a:latin typeface="Century Gothic"/>
                <a:cs typeface="Century Gothic"/>
              </a:rPr>
              <a:t>PROFESSIONAL</a:t>
            </a:r>
            <a:endParaRPr sz="2800">
              <a:latin typeface="Century Gothic"/>
              <a:cs typeface="Century Gothic"/>
            </a:endParaRPr>
          </a:p>
        </p:txBody>
      </p:sp>
    </p:spTree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3731260"/>
            <a:chOff x="0" y="0"/>
            <a:chExt cx="9144000" cy="373126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3999" cy="373075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1979676"/>
              <a:ext cx="1643380" cy="1478280"/>
            </a:xfrm>
            <a:custGeom>
              <a:avLst/>
              <a:gdLst/>
              <a:ahLst/>
              <a:cxnLst/>
              <a:rect l="l" t="t" r="r" b="b"/>
              <a:pathLst>
                <a:path w="1643380" h="1478279">
                  <a:moveTo>
                    <a:pt x="0" y="0"/>
                  </a:moveTo>
                  <a:lnTo>
                    <a:pt x="0" y="1478279"/>
                  </a:lnTo>
                  <a:lnTo>
                    <a:pt x="1642872" y="7391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7644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85999" y="2025395"/>
              <a:ext cx="4416552" cy="57454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63283" y="306324"/>
              <a:ext cx="2365248" cy="307848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6819645" y="4004664"/>
            <a:ext cx="2179320" cy="18326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834390">
              <a:lnSpc>
                <a:spcPct val="110100"/>
              </a:lnSpc>
              <a:spcBef>
                <a:spcPts val="100"/>
              </a:spcBef>
            </a:pPr>
            <a:r>
              <a:rPr sz="1200" spc="-10" dirty="0">
                <a:solidFill>
                  <a:srgbClr val="087150"/>
                </a:solidFill>
                <a:latin typeface="Century Gothic"/>
                <a:cs typeface="Century Gothic"/>
              </a:rPr>
              <a:t>Headquarters </a:t>
            </a:r>
            <a:r>
              <a:rPr sz="1200" dirty="0">
                <a:solidFill>
                  <a:srgbClr val="242424"/>
                </a:solidFill>
                <a:latin typeface="Century Gothic"/>
                <a:cs typeface="Century Gothic"/>
              </a:rPr>
              <a:t>Melbourne</a:t>
            </a:r>
            <a:r>
              <a:rPr sz="1200" spc="160" dirty="0">
                <a:solidFill>
                  <a:srgbClr val="242424"/>
                </a:solidFill>
                <a:latin typeface="Century Gothic"/>
                <a:cs typeface="Century Gothic"/>
              </a:rPr>
              <a:t> </a:t>
            </a:r>
            <a:r>
              <a:rPr sz="1200" spc="-10" dirty="0">
                <a:solidFill>
                  <a:srgbClr val="242424"/>
                </a:solidFill>
                <a:latin typeface="Century Gothic"/>
                <a:cs typeface="Century Gothic"/>
              </a:rPr>
              <a:t>Office </a:t>
            </a:r>
            <a:r>
              <a:rPr sz="1200" spc="-35" dirty="0">
                <a:solidFill>
                  <a:srgbClr val="242424"/>
                </a:solidFill>
                <a:latin typeface="Tahoma"/>
                <a:cs typeface="Tahoma"/>
              </a:rPr>
              <a:t>Life.lab</a:t>
            </a:r>
            <a:r>
              <a:rPr sz="1200" spc="-70" dirty="0">
                <a:solidFill>
                  <a:srgbClr val="242424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242424"/>
                </a:solidFill>
                <a:latin typeface="Tahoma"/>
                <a:cs typeface="Tahoma"/>
              </a:rPr>
              <a:t>Building</a:t>
            </a:r>
            <a:endParaRPr sz="1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sz="1200" dirty="0">
                <a:solidFill>
                  <a:srgbClr val="242424"/>
                </a:solidFill>
                <a:latin typeface="Tahoma"/>
                <a:cs typeface="Tahoma"/>
              </a:rPr>
              <a:t>198</a:t>
            </a:r>
            <a:r>
              <a:rPr sz="1200" spc="-15" dirty="0">
                <a:solidFill>
                  <a:srgbClr val="242424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242424"/>
                </a:solidFill>
                <a:latin typeface="Tahoma"/>
                <a:cs typeface="Tahoma"/>
              </a:rPr>
              <a:t>Harbour</a:t>
            </a:r>
            <a:r>
              <a:rPr sz="1200" spc="-65" dirty="0">
                <a:solidFill>
                  <a:srgbClr val="242424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242424"/>
                </a:solidFill>
                <a:latin typeface="Tahoma"/>
                <a:cs typeface="Tahoma"/>
              </a:rPr>
              <a:t>Esplanade,</a:t>
            </a:r>
            <a:endParaRPr sz="1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200" spc="-20" dirty="0">
                <a:solidFill>
                  <a:srgbClr val="242424"/>
                </a:solidFill>
                <a:latin typeface="Tahoma"/>
                <a:cs typeface="Tahoma"/>
              </a:rPr>
              <a:t>Suite</a:t>
            </a:r>
            <a:r>
              <a:rPr sz="1200" spc="-120" dirty="0">
                <a:solidFill>
                  <a:srgbClr val="242424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242424"/>
                </a:solidFill>
                <a:latin typeface="Tahoma"/>
                <a:cs typeface="Tahoma"/>
              </a:rPr>
              <a:t>606,</a:t>
            </a:r>
            <a:r>
              <a:rPr sz="1200" spc="-85" dirty="0">
                <a:solidFill>
                  <a:srgbClr val="242424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242424"/>
                </a:solidFill>
                <a:latin typeface="Tahoma"/>
                <a:cs typeface="Tahoma"/>
              </a:rPr>
              <a:t>Melbourne</a:t>
            </a:r>
            <a:r>
              <a:rPr sz="1200" spc="-114" dirty="0">
                <a:solidFill>
                  <a:srgbClr val="242424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242424"/>
                </a:solidFill>
                <a:latin typeface="Tahoma"/>
                <a:cs typeface="Tahoma"/>
              </a:rPr>
              <a:t>Docklands,</a:t>
            </a:r>
            <a:endParaRPr sz="1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45"/>
              </a:spcBef>
            </a:pPr>
            <a:r>
              <a:rPr sz="1200" dirty="0">
                <a:solidFill>
                  <a:srgbClr val="242424"/>
                </a:solidFill>
                <a:latin typeface="Tahoma"/>
                <a:cs typeface="Tahoma"/>
              </a:rPr>
              <a:t>VIC</a:t>
            </a:r>
            <a:r>
              <a:rPr sz="1200" spc="-70" dirty="0">
                <a:solidFill>
                  <a:srgbClr val="242424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242424"/>
                </a:solidFill>
                <a:latin typeface="Tahoma"/>
                <a:cs typeface="Tahoma"/>
              </a:rPr>
              <a:t>3008,</a:t>
            </a:r>
            <a:r>
              <a:rPr sz="1200" spc="-60" dirty="0">
                <a:solidFill>
                  <a:srgbClr val="242424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242424"/>
                </a:solidFill>
                <a:latin typeface="Tahoma"/>
                <a:cs typeface="Tahoma"/>
              </a:rPr>
              <a:t>Australia</a:t>
            </a:r>
            <a:endParaRPr sz="1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sz="1200" spc="-85" dirty="0">
                <a:solidFill>
                  <a:srgbClr val="242424"/>
                </a:solidFill>
                <a:latin typeface="Tahoma"/>
                <a:cs typeface="Tahoma"/>
              </a:rPr>
              <a:t>T:</a:t>
            </a:r>
            <a:r>
              <a:rPr sz="1200" spc="-70" dirty="0">
                <a:solidFill>
                  <a:srgbClr val="242424"/>
                </a:solidFill>
                <a:latin typeface="Tahoma"/>
                <a:cs typeface="Tahoma"/>
              </a:rPr>
              <a:t> </a:t>
            </a:r>
            <a:r>
              <a:rPr sz="1200" spc="-40" dirty="0">
                <a:solidFill>
                  <a:srgbClr val="242424"/>
                </a:solidFill>
                <a:latin typeface="Tahoma"/>
                <a:cs typeface="Tahoma"/>
              </a:rPr>
              <a:t>+61</a:t>
            </a:r>
            <a:r>
              <a:rPr sz="1200" spc="-55" dirty="0">
                <a:solidFill>
                  <a:srgbClr val="242424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242424"/>
                </a:solidFill>
                <a:latin typeface="Tahoma"/>
                <a:cs typeface="Tahoma"/>
              </a:rPr>
              <a:t>3</a:t>
            </a:r>
            <a:r>
              <a:rPr sz="1200" spc="-75" dirty="0">
                <a:solidFill>
                  <a:srgbClr val="242424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242424"/>
                </a:solidFill>
                <a:latin typeface="Tahoma"/>
                <a:cs typeface="Tahoma"/>
              </a:rPr>
              <a:t>9028</a:t>
            </a:r>
            <a:r>
              <a:rPr sz="1200" spc="-55" dirty="0">
                <a:solidFill>
                  <a:srgbClr val="242424"/>
                </a:solidFill>
                <a:latin typeface="Tahoma"/>
                <a:cs typeface="Tahoma"/>
              </a:rPr>
              <a:t> </a:t>
            </a:r>
            <a:r>
              <a:rPr sz="1200" spc="-20" dirty="0">
                <a:solidFill>
                  <a:srgbClr val="242424"/>
                </a:solidFill>
                <a:latin typeface="Tahoma"/>
                <a:cs typeface="Tahoma"/>
              </a:rPr>
              <a:t>2223</a:t>
            </a:r>
            <a:endParaRPr sz="1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200" dirty="0">
                <a:solidFill>
                  <a:srgbClr val="242424"/>
                </a:solidFill>
                <a:latin typeface="Tahoma"/>
                <a:cs typeface="Tahoma"/>
              </a:rPr>
              <a:t>M:</a:t>
            </a:r>
            <a:r>
              <a:rPr sz="1200" spc="-85" dirty="0">
                <a:solidFill>
                  <a:srgbClr val="242424"/>
                </a:solidFill>
                <a:latin typeface="Tahoma"/>
                <a:cs typeface="Tahoma"/>
              </a:rPr>
              <a:t> </a:t>
            </a:r>
            <a:r>
              <a:rPr sz="1200" spc="-40" dirty="0">
                <a:solidFill>
                  <a:srgbClr val="242424"/>
                </a:solidFill>
                <a:latin typeface="Tahoma"/>
                <a:cs typeface="Tahoma"/>
              </a:rPr>
              <a:t>+61</a:t>
            </a:r>
            <a:r>
              <a:rPr sz="1200" spc="-60" dirty="0">
                <a:solidFill>
                  <a:srgbClr val="242424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242424"/>
                </a:solidFill>
                <a:latin typeface="Tahoma"/>
                <a:cs typeface="Tahoma"/>
              </a:rPr>
              <a:t>4</a:t>
            </a:r>
            <a:r>
              <a:rPr sz="1200" spc="-75" dirty="0">
                <a:solidFill>
                  <a:srgbClr val="242424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242424"/>
                </a:solidFill>
                <a:latin typeface="Tahoma"/>
                <a:cs typeface="Tahoma"/>
              </a:rPr>
              <a:t>2456</a:t>
            </a:r>
            <a:r>
              <a:rPr sz="1200" spc="-60" dirty="0">
                <a:solidFill>
                  <a:srgbClr val="242424"/>
                </a:solidFill>
                <a:latin typeface="Tahoma"/>
                <a:cs typeface="Tahoma"/>
              </a:rPr>
              <a:t> </a:t>
            </a:r>
            <a:r>
              <a:rPr sz="1200" spc="-20" dirty="0">
                <a:solidFill>
                  <a:srgbClr val="242424"/>
                </a:solidFill>
                <a:latin typeface="Tahoma"/>
                <a:cs typeface="Tahoma"/>
              </a:rPr>
              <a:t>8088</a:t>
            </a:r>
            <a:endParaRPr sz="1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200" u="sng" spc="-10" dirty="0">
                <a:solidFill>
                  <a:srgbClr val="242424"/>
                </a:solidFill>
                <a:uFill>
                  <a:solidFill>
                    <a:srgbClr val="242424"/>
                  </a:solidFill>
                </a:uFill>
                <a:latin typeface="Tahoma"/>
                <a:cs typeface="Tahoma"/>
                <a:hlinkClick r:id="rId4"/>
              </a:rPr>
              <a:t>office@kpiinstitute.org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167889" y="3961955"/>
            <a:ext cx="2232660" cy="1921510"/>
          </a:xfrm>
          <a:prstGeom prst="rect">
            <a:avLst/>
          </a:prstGeom>
        </p:spPr>
        <p:txBody>
          <a:bodyPr vert="horz" wrap="square" lIns="0" tIns="495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90"/>
              </a:spcBef>
            </a:pPr>
            <a:r>
              <a:rPr sz="1200" dirty="0">
                <a:solidFill>
                  <a:srgbClr val="087150"/>
                </a:solidFill>
                <a:latin typeface="Century Gothic"/>
                <a:cs typeface="Century Gothic"/>
              </a:rPr>
              <a:t>Middle</a:t>
            </a:r>
            <a:r>
              <a:rPr sz="1200" spc="-5" dirty="0">
                <a:solidFill>
                  <a:srgbClr val="087150"/>
                </a:solidFill>
                <a:latin typeface="Century Gothic"/>
                <a:cs typeface="Century Gothic"/>
              </a:rPr>
              <a:t> </a:t>
            </a:r>
            <a:r>
              <a:rPr sz="1200" spc="65" dirty="0">
                <a:solidFill>
                  <a:srgbClr val="087150"/>
                </a:solidFill>
                <a:latin typeface="Century Gothic"/>
                <a:cs typeface="Century Gothic"/>
              </a:rPr>
              <a:t>East</a:t>
            </a:r>
            <a:r>
              <a:rPr sz="1200" spc="-30" dirty="0">
                <a:solidFill>
                  <a:srgbClr val="087150"/>
                </a:solidFill>
                <a:latin typeface="Century Gothic"/>
                <a:cs typeface="Century Gothic"/>
              </a:rPr>
              <a:t> </a:t>
            </a:r>
            <a:r>
              <a:rPr sz="1200" spc="55" dirty="0">
                <a:solidFill>
                  <a:srgbClr val="087150"/>
                </a:solidFill>
                <a:latin typeface="Century Gothic"/>
                <a:cs typeface="Century Gothic"/>
              </a:rPr>
              <a:t>Division</a:t>
            </a:r>
            <a:endParaRPr sz="1200">
              <a:latin typeface="Century Gothic"/>
              <a:cs typeface="Century Gothic"/>
            </a:endParaRPr>
          </a:p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sz="1200" dirty="0">
                <a:solidFill>
                  <a:srgbClr val="242424"/>
                </a:solidFill>
                <a:latin typeface="Century Gothic"/>
                <a:cs typeface="Century Gothic"/>
              </a:rPr>
              <a:t>Dubai</a:t>
            </a:r>
            <a:r>
              <a:rPr sz="1200" spc="60" dirty="0">
                <a:solidFill>
                  <a:srgbClr val="242424"/>
                </a:solidFill>
                <a:latin typeface="Century Gothic"/>
                <a:cs typeface="Century Gothic"/>
              </a:rPr>
              <a:t> </a:t>
            </a:r>
            <a:r>
              <a:rPr sz="1200" spc="-10" dirty="0">
                <a:solidFill>
                  <a:srgbClr val="242424"/>
                </a:solidFill>
                <a:latin typeface="Century Gothic"/>
                <a:cs typeface="Century Gothic"/>
              </a:rPr>
              <a:t>Office</a:t>
            </a:r>
            <a:endParaRPr sz="1200">
              <a:latin typeface="Century Gothic"/>
              <a:cs typeface="Century Gothic"/>
            </a:endParaRPr>
          </a:p>
          <a:p>
            <a:pPr marL="12700" marR="5080">
              <a:lnSpc>
                <a:spcPct val="100000"/>
              </a:lnSpc>
              <a:spcBef>
                <a:spcPts val="480"/>
              </a:spcBef>
            </a:pPr>
            <a:r>
              <a:rPr sz="1200" spc="-30" dirty="0">
                <a:solidFill>
                  <a:srgbClr val="242424"/>
                </a:solidFill>
                <a:latin typeface="Tahoma"/>
                <a:cs typeface="Tahoma"/>
              </a:rPr>
              <a:t>Regalia</a:t>
            </a:r>
            <a:r>
              <a:rPr sz="1200" spc="-90" dirty="0">
                <a:solidFill>
                  <a:srgbClr val="242424"/>
                </a:solidFill>
                <a:latin typeface="Tahoma"/>
                <a:cs typeface="Tahoma"/>
              </a:rPr>
              <a:t> </a:t>
            </a:r>
            <a:r>
              <a:rPr sz="1200" spc="-20" dirty="0">
                <a:solidFill>
                  <a:srgbClr val="242424"/>
                </a:solidFill>
                <a:latin typeface="Tahoma"/>
                <a:cs typeface="Tahoma"/>
              </a:rPr>
              <a:t>Business</a:t>
            </a:r>
            <a:r>
              <a:rPr sz="1200" spc="-90" dirty="0">
                <a:solidFill>
                  <a:srgbClr val="242424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242424"/>
                </a:solidFill>
                <a:latin typeface="Tahoma"/>
                <a:cs typeface="Tahoma"/>
              </a:rPr>
              <a:t>Centre,</a:t>
            </a:r>
            <a:r>
              <a:rPr sz="1200" spc="-80" dirty="0">
                <a:solidFill>
                  <a:srgbClr val="242424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242424"/>
                </a:solidFill>
                <a:latin typeface="Tahoma"/>
                <a:cs typeface="Tahoma"/>
              </a:rPr>
              <a:t>1st</a:t>
            </a:r>
            <a:r>
              <a:rPr sz="1200" spc="-95" dirty="0">
                <a:solidFill>
                  <a:srgbClr val="242424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242424"/>
                </a:solidFill>
                <a:latin typeface="Tahoma"/>
                <a:cs typeface="Tahoma"/>
              </a:rPr>
              <a:t>floor, </a:t>
            </a:r>
            <a:r>
              <a:rPr sz="1200" dirty="0">
                <a:solidFill>
                  <a:srgbClr val="242424"/>
                </a:solidFill>
                <a:latin typeface="Tahoma"/>
                <a:cs typeface="Tahoma"/>
              </a:rPr>
              <a:t>Office</a:t>
            </a:r>
            <a:r>
              <a:rPr sz="1200" spc="-75" dirty="0">
                <a:solidFill>
                  <a:srgbClr val="242424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242424"/>
                </a:solidFill>
                <a:latin typeface="Tahoma"/>
                <a:cs typeface="Tahoma"/>
              </a:rPr>
              <a:t>101</a:t>
            </a:r>
            <a:r>
              <a:rPr sz="1200" spc="-65" dirty="0">
                <a:solidFill>
                  <a:srgbClr val="242424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242424"/>
                </a:solidFill>
                <a:latin typeface="Tahoma"/>
                <a:cs typeface="Tahoma"/>
              </a:rPr>
              <a:t>–</a:t>
            </a:r>
            <a:r>
              <a:rPr sz="1200" spc="-75" dirty="0">
                <a:solidFill>
                  <a:srgbClr val="242424"/>
                </a:solidFill>
                <a:latin typeface="Tahoma"/>
                <a:cs typeface="Tahoma"/>
              </a:rPr>
              <a:t> </a:t>
            </a:r>
            <a:r>
              <a:rPr sz="1200" spc="-20" dirty="0">
                <a:solidFill>
                  <a:srgbClr val="242424"/>
                </a:solidFill>
                <a:latin typeface="Tahoma"/>
                <a:cs typeface="Tahoma"/>
              </a:rPr>
              <a:t>Suite</a:t>
            </a:r>
            <a:r>
              <a:rPr sz="1200" spc="-80" dirty="0">
                <a:solidFill>
                  <a:srgbClr val="242424"/>
                </a:solidFill>
                <a:latin typeface="Tahoma"/>
                <a:cs typeface="Tahoma"/>
              </a:rPr>
              <a:t> </a:t>
            </a:r>
            <a:r>
              <a:rPr sz="1200" spc="-25" dirty="0">
                <a:solidFill>
                  <a:srgbClr val="242424"/>
                </a:solidFill>
                <a:latin typeface="Tahoma"/>
                <a:cs typeface="Tahoma"/>
              </a:rPr>
              <a:t>11,</a:t>
            </a:r>
            <a:endParaRPr sz="1200">
              <a:latin typeface="Tahoma"/>
              <a:cs typeface="Tahoma"/>
            </a:endParaRPr>
          </a:p>
          <a:p>
            <a:pPr marL="12700" marR="205740">
              <a:lnSpc>
                <a:spcPct val="100000"/>
              </a:lnSpc>
              <a:spcBef>
                <a:spcPts val="300"/>
              </a:spcBef>
            </a:pPr>
            <a:r>
              <a:rPr sz="1200" spc="-20" dirty="0">
                <a:solidFill>
                  <a:srgbClr val="242424"/>
                </a:solidFill>
                <a:latin typeface="Tahoma"/>
                <a:cs typeface="Tahoma"/>
              </a:rPr>
              <a:t>Baysquare</a:t>
            </a:r>
            <a:r>
              <a:rPr sz="1200" spc="-114" dirty="0">
                <a:solidFill>
                  <a:srgbClr val="242424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242424"/>
                </a:solidFill>
                <a:latin typeface="Tahoma"/>
                <a:cs typeface="Tahoma"/>
              </a:rPr>
              <a:t>Building</a:t>
            </a:r>
            <a:r>
              <a:rPr sz="1200" spc="-100" dirty="0">
                <a:solidFill>
                  <a:srgbClr val="242424"/>
                </a:solidFill>
                <a:latin typeface="Tahoma"/>
                <a:cs typeface="Tahoma"/>
              </a:rPr>
              <a:t> </a:t>
            </a:r>
            <a:r>
              <a:rPr sz="1200" spc="-50" dirty="0">
                <a:solidFill>
                  <a:srgbClr val="242424"/>
                </a:solidFill>
                <a:latin typeface="Tahoma"/>
                <a:cs typeface="Tahoma"/>
              </a:rPr>
              <a:t>3,</a:t>
            </a:r>
            <a:r>
              <a:rPr sz="1200" spc="-95" dirty="0">
                <a:solidFill>
                  <a:srgbClr val="242424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242424"/>
                </a:solidFill>
                <a:latin typeface="Tahoma"/>
                <a:cs typeface="Tahoma"/>
              </a:rPr>
              <a:t>Business </a:t>
            </a:r>
            <a:r>
              <a:rPr sz="1200" spc="-45" dirty="0">
                <a:solidFill>
                  <a:srgbClr val="242424"/>
                </a:solidFill>
                <a:latin typeface="Tahoma"/>
                <a:cs typeface="Tahoma"/>
              </a:rPr>
              <a:t>Bay,</a:t>
            </a:r>
            <a:r>
              <a:rPr sz="1200" spc="-70" dirty="0">
                <a:solidFill>
                  <a:srgbClr val="242424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242424"/>
                </a:solidFill>
                <a:latin typeface="Tahoma"/>
                <a:cs typeface="Tahoma"/>
              </a:rPr>
              <a:t>213297,</a:t>
            </a:r>
            <a:r>
              <a:rPr sz="1200" spc="-30" dirty="0">
                <a:solidFill>
                  <a:srgbClr val="242424"/>
                </a:solidFill>
                <a:latin typeface="Tahoma"/>
                <a:cs typeface="Tahoma"/>
              </a:rPr>
              <a:t> </a:t>
            </a:r>
            <a:r>
              <a:rPr sz="1200" spc="-25" dirty="0">
                <a:solidFill>
                  <a:srgbClr val="242424"/>
                </a:solidFill>
                <a:latin typeface="Tahoma"/>
                <a:cs typeface="Tahoma"/>
              </a:rPr>
              <a:t>Dubai,</a:t>
            </a:r>
            <a:r>
              <a:rPr sz="1200" spc="-80" dirty="0">
                <a:solidFill>
                  <a:srgbClr val="242424"/>
                </a:solidFill>
                <a:latin typeface="Tahoma"/>
                <a:cs typeface="Tahoma"/>
              </a:rPr>
              <a:t> </a:t>
            </a:r>
            <a:r>
              <a:rPr sz="1200" spc="-25" dirty="0">
                <a:solidFill>
                  <a:srgbClr val="242424"/>
                </a:solidFill>
                <a:latin typeface="Tahoma"/>
                <a:cs typeface="Tahoma"/>
              </a:rPr>
              <a:t>UAE</a:t>
            </a:r>
            <a:endParaRPr sz="1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sz="1200" spc="-85" dirty="0">
                <a:solidFill>
                  <a:srgbClr val="242424"/>
                </a:solidFill>
                <a:latin typeface="Tahoma"/>
                <a:cs typeface="Tahoma"/>
              </a:rPr>
              <a:t>T:</a:t>
            </a:r>
            <a:r>
              <a:rPr sz="1200" spc="-80" dirty="0">
                <a:solidFill>
                  <a:srgbClr val="242424"/>
                </a:solidFill>
                <a:latin typeface="Tahoma"/>
                <a:cs typeface="Tahoma"/>
              </a:rPr>
              <a:t> </a:t>
            </a:r>
            <a:r>
              <a:rPr sz="1200" spc="-20" dirty="0">
                <a:solidFill>
                  <a:srgbClr val="242424"/>
                </a:solidFill>
                <a:latin typeface="Tahoma"/>
                <a:cs typeface="Tahoma"/>
              </a:rPr>
              <a:t>+971</a:t>
            </a:r>
            <a:r>
              <a:rPr sz="1200" spc="-65" dirty="0">
                <a:solidFill>
                  <a:srgbClr val="242424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242424"/>
                </a:solidFill>
                <a:latin typeface="Tahoma"/>
                <a:cs typeface="Tahoma"/>
              </a:rPr>
              <a:t>4</a:t>
            </a:r>
            <a:r>
              <a:rPr sz="1200" spc="-85" dirty="0">
                <a:solidFill>
                  <a:srgbClr val="242424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242424"/>
                </a:solidFill>
                <a:latin typeface="Tahoma"/>
                <a:cs typeface="Tahoma"/>
              </a:rPr>
              <a:t>563</a:t>
            </a:r>
            <a:r>
              <a:rPr sz="1200" spc="-65" dirty="0">
                <a:solidFill>
                  <a:srgbClr val="242424"/>
                </a:solidFill>
                <a:latin typeface="Tahoma"/>
                <a:cs typeface="Tahoma"/>
              </a:rPr>
              <a:t> </a:t>
            </a:r>
            <a:r>
              <a:rPr sz="1200" spc="-20" dirty="0">
                <a:solidFill>
                  <a:srgbClr val="242424"/>
                </a:solidFill>
                <a:latin typeface="Tahoma"/>
                <a:cs typeface="Tahoma"/>
              </a:rPr>
              <a:t>7316</a:t>
            </a:r>
            <a:endParaRPr sz="1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200" dirty="0">
                <a:solidFill>
                  <a:srgbClr val="242424"/>
                </a:solidFill>
                <a:latin typeface="Tahoma"/>
                <a:cs typeface="Tahoma"/>
              </a:rPr>
              <a:t>M:</a:t>
            </a:r>
            <a:r>
              <a:rPr sz="1200" spc="-80" dirty="0">
                <a:solidFill>
                  <a:srgbClr val="242424"/>
                </a:solidFill>
                <a:latin typeface="Tahoma"/>
                <a:cs typeface="Tahoma"/>
              </a:rPr>
              <a:t> </a:t>
            </a:r>
            <a:r>
              <a:rPr sz="1200" spc="-20" dirty="0">
                <a:solidFill>
                  <a:srgbClr val="242424"/>
                </a:solidFill>
                <a:latin typeface="Tahoma"/>
                <a:cs typeface="Tahoma"/>
              </a:rPr>
              <a:t>+971</a:t>
            </a:r>
            <a:r>
              <a:rPr sz="1200" spc="-60" dirty="0">
                <a:solidFill>
                  <a:srgbClr val="242424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242424"/>
                </a:solidFill>
                <a:latin typeface="Tahoma"/>
                <a:cs typeface="Tahoma"/>
              </a:rPr>
              <a:t>55</a:t>
            </a:r>
            <a:r>
              <a:rPr sz="1200" spc="-60" dirty="0">
                <a:solidFill>
                  <a:srgbClr val="242424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242424"/>
                </a:solidFill>
                <a:latin typeface="Tahoma"/>
                <a:cs typeface="Tahoma"/>
              </a:rPr>
              <a:t>787</a:t>
            </a:r>
            <a:r>
              <a:rPr sz="1200" spc="-60" dirty="0">
                <a:solidFill>
                  <a:srgbClr val="242424"/>
                </a:solidFill>
                <a:latin typeface="Tahoma"/>
                <a:cs typeface="Tahoma"/>
              </a:rPr>
              <a:t> </a:t>
            </a:r>
            <a:r>
              <a:rPr sz="1200" spc="-20" dirty="0">
                <a:solidFill>
                  <a:srgbClr val="242424"/>
                </a:solidFill>
                <a:latin typeface="Tahoma"/>
                <a:cs typeface="Tahoma"/>
              </a:rPr>
              <a:t>6427</a:t>
            </a:r>
            <a:endParaRPr sz="1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305"/>
              </a:spcBef>
            </a:pPr>
            <a:r>
              <a:rPr sz="1200" u="sng" spc="-10" dirty="0">
                <a:solidFill>
                  <a:srgbClr val="242424"/>
                </a:solidFill>
                <a:uFill>
                  <a:solidFill>
                    <a:srgbClr val="242424"/>
                  </a:solidFill>
                </a:uFill>
                <a:latin typeface="Tahoma"/>
                <a:cs typeface="Tahoma"/>
                <a:hlinkClick r:id="rId4"/>
              </a:rPr>
              <a:t>office@kpiinstitute.org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95783" y="3966564"/>
            <a:ext cx="1530350" cy="1838960"/>
          </a:xfrm>
          <a:prstGeom prst="rect">
            <a:avLst/>
          </a:prstGeom>
        </p:spPr>
        <p:txBody>
          <a:bodyPr vert="horz" wrap="square" lIns="0" tIns="311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45"/>
              </a:spcBef>
            </a:pPr>
            <a:r>
              <a:rPr sz="1200" dirty="0">
                <a:solidFill>
                  <a:srgbClr val="087150"/>
                </a:solidFill>
                <a:latin typeface="Century Gothic"/>
                <a:cs typeface="Century Gothic"/>
              </a:rPr>
              <a:t>European</a:t>
            </a:r>
            <a:r>
              <a:rPr sz="1200" spc="120" dirty="0">
                <a:solidFill>
                  <a:srgbClr val="087150"/>
                </a:solidFill>
                <a:latin typeface="Century Gothic"/>
                <a:cs typeface="Century Gothic"/>
              </a:rPr>
              <a:t> </a:t>
            </a:r>
            <a:r>
              <a:rPr sz="1200" spc="50" dirty="0">
                <a:solidFill>
                  <a:srgbClr val="087150"/>
                </a:solidFill>
                <a:latin typeface="Century Gothic"/>
                <a:cs typeface="Century Gothic"/>
              </a:rPr>
              <a:t>Division</a:t>
            </a:r>
            <a:endParaRPr sz="1200">
              <a:latin typeface="Century Gothic"/>
              <a:cs typeface="Century Gothic"/>
            </a:endParaRPr>
          </a:p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sz="1200" spc="80" dirty="0">
                <a:solidFill>
                  <a:srgbClr val="242424"/>
                </a:solidFill>
                <a:latin typeface="Century Gothic"/>
                <a:cs typeface="Century Gothic"/>
              </a:rPr>
              <a:t>Sibiu</a:t>
            </a:r>
            <a:r>
              <a:rPr sz="1200" spc="-55" dirty="0">
                <a:solidFill>
                  <a:srgbClr val="242424"/>
                </a:solidFill>
                <a:latin typeface="Century Gothic"/>
                <a:cs typeface="Century Gothic"/>
              </a:rPr>
              <a:t> </a:t>
            </a:r>
            <a:r>
              <a:rPr sz="1200" spc="-10" dirty="0">
                <a:solidFill>
                  <a:srgbClr val="242424"/>
                </a:solidFill>
                <a:latin typeface="Century Gothic"/>
                <a:cs typeface="Century Gothic"/>
              </a:rPr>
              <a:t>Office</a:t>
            </a:r>
            <a:endParaRPr sz="1200">
              <a:latin typeface="Century Gothic"/>
              <a:cs typeface="Century Gothic"/>
            </a:endParaRPr>
          </a:p>
          <a:p>
            <a:pPr marL="12700" marR="5080">
              <a:lnSpc>
                <a:spcPct val="110000"/>
              </a:lnSpc>
            </a:pPr>
            <a:r>
              <a:rPr sz="1200" spc="-20" dirty="0">
                <a:solidFill>
                  <a:srgbClr val="242424"/>
                </a:solidFill>
                <a:latin typeface="Tahoma"/>
                <a:cs typeface="Tahoma"/>
              </a:rPr>
              <a:t>Sibiu</a:t>
            </a:r>
            <a:r>
              <a:rPr sz="1200" spc="-65" dirty="0">
                <a:solidFill>
                  <a:srgbClr val="242424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242424"/>
                </a:solidFill>
                <a:latin typeface="Tahoma"/>
                <a:cs typeface="Tahoma"/>
              </a:rPr>
              <a:t>City</a:t>
            </a:r>
            <a:r>
              <a:rPr sz="1200" spc="-50" dirty="0">
                <a:solidFill>
                  <a:srgbClr val="242424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242424"/>
                </a:solidFill>
                <a:latin typeface="Tahoma"/>
                <a:cs typeface="Tahoma"/>
              </a:rPr>
              <a:t>Center </a:t>
            </a:r>
            <a:r>
              <a:rPr sz="1200" spc="-30" dirty="0">
                <a:solidFill>
                  <a:srgbClr val="242424"/>
                </a:solidFill>
                <a:latin typeface="Tahoma"/>
                <a:cs typeface="Tahoma"/>
              </a:rPr>
              <a:t>Somesului</a:t>
            </a:r>
            <a:r>
              <a:rPr sz="1200" spc="-105" dirty="0">
                <a:solidFill>
                  <a:srgbClr val="242424"/>
                </a:solidFill>
                <a:latin typeface="Tahoma"/>
                <a:cs typeface="Tahoma"/>
              </a:rPr>
              <a:t> </a:t>
            </a:r>
            <a:r>
              <a:rPr sz="1200" spc="-30" dirty="0">
                <a:solidFill>
                  <a:srgbClr val="242424"/>
                </a:solidFill>
                <a:latin typeface="Tahoma"/>
                <a:cs typeface="Tahoma"/>
              </a:rPr>
              <a:t>Street,</a:t>
            </a:r>
            <a:r>
              <a:rPr sz="1200" spc="-120" dirty="0">
                <a:solidFill>
                  <a:srgbClr val="242424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242424"/>
                </a:solidFill>
                <a:latin typeface="Tahoma"/>
                <a:cs typeface="Tahoma"/>
              </a:rPr>
              <a:t>No.</a:t>
            </a:r>
            <a:r>
              <a:rPr sz="1200" spc="-90" dirty="0">
                <a:solidFill>
                  <a:srgbClr val="242424"/>
                </a:solidFill>
                <a:latin typeface="Tahoma"/>
                <a:cs typeface="Tahoma"/>
              </a:rPr>
              <a:t> </a:t>
            </a:r>
            <a:r>
              <a:rPr sz="1200" spc="-50" dirty="0">
                <a:solidFill>
                  <a:srgbClr val="242424"/>
                </a:solidFill>
                <a:latin typeface="Tahoma"/>
                <a:cs typeface="Tahoma"/>
              </a:rPr>
              <a:t>3 </a:t>
            </a:r>
            <a:r>
              <a:rPr sz="1200" dirty="0">
                <a:solidFill>
                  <a:srgbClr val="242424"/>
                </a:solidFill>
                <a:latin typeface="Tahoma"/>
                <a:cs typeface="Tahoma"/>
              </a:rPr>
              <a:t>550003</a:t>
            </a:r>
            <a:r>
              <a:rPr sz="1200" spc="35" dirty="0">
                <a:solidFill>
                  <a:srgbClr val="242424"/>
                </a:solidFill>
                <a:latin typeface="Tahoma"/>
                <a:cs typeface="Tahoma"/>
              </a:rPr>
              <a:t> </a:t>
            </a:r>
            <a:r>
              <a:rPr sz="1200" spc="-45" dirty="0">
                <a:solidFill>
                  <a:srgbClr val="242424"/>
                </a:solidFill>
                <a:latin typeface="Tahoma"/>
                <a:cs typeface="Tahoma"/>
              </a:rPr>
              <a:t>-</a:t>
            </a:r>
            <a:r>
              <a:rPr sz="1200" spc="-10" dirty="0">
                <a:solidFill>
                  <a:srgbClr val="242424"/>
                </a:solidFill>
                <a:latin typeface="Tahoma"/>
                <a:cs typeface="Tahoma"/>
              </a:rPr>
              <a:t> Sibiu, Romania</a:t>
            </a:r>
            <a:endParaRPr sz="1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sz="1200" spc="-85" dirty="0">
                <a:solidFill>
                  <a:srgbClr val="242424"/>
                </a:solidFill>
                <a:latin typeface="Tahoma"/>
                <a:cs typeface="Tahoma"/>
              </a:rPr>
              <a:t>T:</a:t>
            </a:r>
            <a:r>
              <a:rPr sz="1200" spc="-70" dirty="0">
                <a:solidFill>
                  <a:srgbClr val="242424"/>
                </a:solidFill>
                <a:latin typeface="Tahoma"/>
                <a:cs typeface="Tahoma"/>
              </a:rPr>
              <a:t> </a:t>
            </a:r>
            <a:r>
              <a:rPr sz="1200" spc="-40" dirty="0">
                <a:solidFill>
                  <a:srgbClr val="242424"/>
                </a:solidFill>
                <a:latin typeface="Tahoma"/>
                <a:cs typeface="Tahoma"/>
              </a:rPr>
              <a:t>+61</a:t>
            </a:r>
            <a:r>
              <a:rPr sz="1200" spc="-55" dirty="0">
                <a:solidFill>
                  <a:srgbClr val="242424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242424"/>
                </a:solidFill>
                <a:latin typeface="Tahoma"/>
                <a:cs typeface="Tahoma"/>
              </a:rPr>
              <a:t>3</a:t>
            </a:r>
            <a:r>
              <a:rPr sz="1200" spc="-75" dirty="0">
                <a:solidFill>
                  <a:srgbClr val="242424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242424"/>
                </a:solidFill>
                <a:latin typeface="Tahoma"/>
                <a:cs typeface="Tahoma"/>
              </a:rPr>
              <a:t>9028</a:t>
            </a:r>
            <a:r>
              <a:rPr sz="1200" spc="-55" dirty="0">
                <a:solidFill>
                  <a:srgbClr val="242424"/>
                </a:solidFill>
                <a:latin typeface="Tahoma"/>
                <a:cs typeface="Tahoma"/>
              </a:rPr>
              <a:t> </a:t>
            </a:r>
            <a:r>
              <a:rPr sz="1200" spc="-20" dirty="0">
                <a:solidFill>
                  <a:srgbClr val="242424"/>
                </a:solidFill>
                <a:latin typeface="Tahoma"/>
                <a:cs typeface="Tahoma"/>
              </a:rPr>
              <a:t>2223</a:t>
            </a:r>
            <a:endParaRPr sz="1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200" dirty="0">
                <a:solidFill>
                  <a:srgbClr val="242424"/>
                </a:solidFill>
                <a:latin typeface="Tahoma"/>
                <a:cs typeface="Tahoma"/>
              </a:rPr>
              <a:t>M:</a:t>
            </a:r>
            <a:r>
              <a:rPr sz="1200" spc="-80" dirty="0">
                <a:solidFill>
                  <a:srgbClr val="242424"/>
                </a:solidFill>
                <a:latin typeface="Tahoma"/>
                <a:cs typeface="Tahoma"/>
              </a:rPr>
              <a:t> </a:t>
            </a:r>
            <a:r>
              <a:rPr sz="1200" spc="-190" dirty="0">
                <a:solidFill>
                  <a:srgbClr val="242424"/>
                </a:solidFill>
                <a:latin typeface="Tahoma"/>
                <a:cs typeface="Tahoma"/>
              </a:rPr>
              <a:t>+</a:t>
            </a:r>
            <a:r>
              <a:rPr sz="1200" spc="-80" dirty="0">
                <a:solidFill>
                  <a:srgbClr val="242424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242424"/>
                </a:solidFill>
                <a:latin typeface="Tahoma"/>
                <a:cs typeface="Tahoma"/>
              </a:rPr>
              <a:t>40</a:t>
            </a:r>
            <a:r>
              <a:rPr sz="1200" spc="-55" dirty="0">
                <a:solidFill>
                  <a:srgbClr val="242424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242424"/>
                </a:solidFill>
                <a:latin typeface="Tahoma"/>
                <a:cs typeface="Tahoma"/>
              </a:rPr>
              <a:t>7</a:t>
            </a:r>
            <a:r>
              <a:rPr sz="1200" spc="-70" dirty="0">
                <a:solidFill>
                  <a:srgbClr val="242424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242424"/>
                </a:solidFill>
                <a:latin typeface="Tahoma"/>
                <a:cs typeface="Tahoma"/>
              </a:rPr>
              <a:t>4706</a:t>
            </a:r>
            <a:r>
              <a:rPr sz="1200" spc="-60" dirty="0">
                <a:solidFill>
                  <a:srgbClr val="242424"/>
                </a:solidFill>
                <a:latin typeface="Tahoma"/>
                <a:cs typeface="Tahoma"/>
              </a:rPr>
              <a:t> </a:t>
            </a:r>
            <a:r>
              <a:rPr sz="1200" spc="-20" dirty="0">
                <a:solidFill>
                  <a:srgbClr val="242424"/>
                </a:solidFill>
                <a:latin typeface="Tahoma"/>
                <a:cs typeface="Tahoma"/>
              </a:rPr>
              <a:t>0997</a:t>
            </a:r>
            <a:endParaRPr sz="1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200" u="sng" spc="-10" dirty="0">
                <a:solidFill>
                  <a:srgbClr val="242424"/>
                </a:solidFill>
                <a:uFill>
                  <a:solidFill>
                    <a:srgbClr val="242424"/>
                  </a:solidFill>
                </a:uFill>
                <a:latin typeface="Tahoma"/>
                <a:cs typeface="Tahoma"/>
                <a:hlinkClick r:id="rId4"/>
              </a:rPr>
              <a:t>office@kpiinstitute.org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729098" y="3992712"/>
            <a:ext cx="1753235" cy="18313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150495">
              <a:lnSpc>
                <a:spcPct val="110100"/>
              </a:lnSpc>
              <a:spcBef>
                <a:spcPts val="95"/>
              </a:spcBef>
            </a:pPr>
            <a:r>
              <a:rPr sz="1200" spc="150" dirty="0">
                <a:solidFill>
                  <a:srgbClr val="087150"/>
                </a:solidFill>
                <a:latin typeface="Century Gothic"/>
                <a:cs typeface="Century Gothic"/>
              </a:rPr>
              <a:t>SE</a:t>
            </a:r>
            <a:r>
              <a:rPr sz="1200" spc="15" dirty="0">
                <a:solidFill>
                  <a:srgbClr val="087150"/>
                </a:solidFill>
                <a:latin typeface="Century Gothic"/>
                <a:cs typeface="Century Gothic"/>
              </a:rPr>
              <a:t> </a:t>
            </a:r>
            <a:r>
              <a:rPr sz="1200" dirty="0">
                <a:solidFill>
                  <a:srgbClr val="087150"/>
                </a:solidFill>
                <a:latin typeface="Century Gothic"/>
                <a:cs typeface="Century Gothic"/>
              </a:rPr>
              <a:t>Asia</a:t>
            </a:r>
            <a:r>
              <a:rPr sz="1200" spc="-25" dirty="0">
                <a:solidFill>
                  <a:srgbClr val="087150"/>
                </a:solidFill>
                <a:latin typeface="Century Gothic"/>
                <a:cs typeface="Century Gothic"/>
              </a:rPr>
              <a:t> </a:t>
            </a:r>
            <a:r>
              <a:rPr sz="1200" spc="50" dirty="0">
                <a:solidFill>
                  <a:srgbClr val="087150"/>
                </a:solidFill>
                <a:latin typeface="Century Gothic"/>
                <a:cs typeface="Century Gothic"/>
              </a:rPr>
              <a:t>Division </a:t>
            </a:r>
            <a:r>
              <a:rPr sz="1200" dirty="0">
                <a:solidFill>
                  <a:srgbClr val="242424"/>
                </a:solidFill>
                <a:latin typeface="Century Gothic"/>
                <a:cs typeface="Century Gothic"/>
              </a:rPr>
              <a:t>Kuala</a:t>
            </a:r>
            <a:r>
              <a:rPr sz="1200" spc="-30" dirty="0">
                <a:solidFill>
                  <a:srgbClr val="242424"/>
                </a:solidFill>
                <a:latin typeface="Century Gothic"/>
                <a:cs typeface="Century Gothic"/>
              </a:rPr>
              <a:t> </a:t>
            </a:r>
            <a:r>
              <a:rPr sz="1200" spc="90" dirty="0">
                <a:solidFill>
                  <a:srgbClr val="242424"/>
                </a:solidFill>
                <a:latin typeface="Century Gothic"/>
                <a:cs typeface="Century Gothic"/>
              </a:rPr>
              <a:t>Lumpur</a:t>
            </a:r>
            <a:r>
              <a:rPr sz="1200" spc="-20" dirty="0">
                <a:solidFill>
                  <a:srgbClr val="242424"/>
                </a:solidFill>
                <a:latin typeface="Century Gothic"/>
                <a:cs typeface="Century Gothic"/>
              </a:rPr>
              <a:t> </a:t>
            </a:r>
            <a:r>
              <a:rPr sz="1200" spc="-10" dirty="0">
                <a:solidFill>
                  <a:srgbClr val="242424"/>
                </a:solidFill>
                <a:latin typeface="Century Gothic"/>
                <a:cs typeface="Century Gothic"/>
              </a:rPr>
              <a:t>Office </a:t>
            </a:r>
            <a:r>
              <a:rPr sz="1200" spc="-10" dirty="0">
                <a:solidFill>
                  <a:srgbClr val="242424"/>
                </a:solidFill>
                <a:latin typeface="Tahoma"/>
                <a:cs typeface="Tahoma"/>
              </a:rPr>
              <a:t>Wisma</a:t>
            </a:r>
            <a:r>
              <a:rPr sz="1200" spc="-130" dirty="0">
                <a:solidFill>
                  <a:srgbClr val="242424"/>
                </a:solidFill>
                <a:latin typeface="Tahoma"/>
                <a:cs typeface="Tahoma"/>
              </a:rPr>
              <a:t> </a:t>
            </a:r>
            <a:r>
              <a:rPr sz="1200" spc="75" dirty="0">
                <a:solidFill>
                  <a:srgbClr val="242424"/>
                </a:solidFill>
                <a:latin typeface="Tahoma"/>
                <a:cs typeface="Tahoma"/>
              </a:rPr>
              <a:t>UOA</a:t>
            </a:r>
            <a:r>
              <a:rPr sz="1200" spc="-125" dirty="0">
                <a:solidFill>
                  <a:srgbClr val="242424"/>
                </a:solidFill>
                <a:latin typeface="Tahoma"/>
                <a:cs typeface="Tahoma"/>
              </a:rPr>
              <a:t> </a:t>
            </a:r>
            <a:r>
              <a:rPr sz="1200" spc="-25" dirty="0">
                <a:solidFill>
                  <a:srgbClr val="242424"/>
                </a:solidFill>
                <a:latin typeface="Tahoma"/>
                <a:cs typeface="Tahoma"/>
              </a:rPr>
              <a:t>II</a:t>
            </a:r>
            <a:endParaRPr sz="1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sz="1200" dirty="0">
                <a:solidFill>
                  <a:srgbClr val="242424"/>
                </a:solidFill>
                <a:latin typeface="Tahoma"/>
                <a:cs typeface="Tahoma"/>
              </a:rPr>
              <a:t>21</a:t>
            </a:r>
            <a:r>
              <a:rPr sz="1200" spc="-85" dirty="0">
                <a:solidFill>
                  <a:srgbClr val="242424"/>
                </a:solidFill>
                <a:latin typeface="Tahoma"/>
                <a:cs typeface="Tahoma"/>
              </a:rPr>
              <a:t> </a:t>
            </a:r>
            <a:r>
              <a:rPr sz="1200" spc="-20" dirty="0">
                <a:solidFill>
                  <a:srgbClr val="242424"/>
                </a:solidFill>
                <a:latin typeface="Tahoma"/>
                <a:cs typeface="Tahoma"/>
              </a:rPr>
              <a:t>Jalan</a:t>
            </a:r>
            <a:r>
              <a:rPr sz="1200" spc="-65" dirty="0">
                <a:solidFill>
                  <a:srgbClr val="242424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242424"/>
                </a:solidFill>
                <a:latin typeface="Tahoma"/>
                <a:cs typeface="Tahoma"/>
              </a:rPr>
              <a:t>Pinang,</a:t>
            </a:r>
            <a:endParaRPr sz="1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200" dirty="0">
                <a:solidFill>
                  <a:srgbClr val="242424"/>
                </a:solidFill>
                <a:latin typeface="Tahoma"/>
                <a:cs typeface="Tahoma"/>
              </a:rPr>
              <a:t>Unit</a:t>
            </a:r>
            <a:r>
              <a:rPr sz="1200" spc="-75" dirty="0">
                <a:solidFill>
                  <a:srgbClr val="242424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242424"/>
                </a:solidFill>
                <a:latin typeface="Tahoma"/>
                <a:cs typeface="Tahoma"/>
              </a:rPr>
              <a:t>11-</a:t>
            </a:r>
            <a:r>
              <a:rPr sz="1200" spc="-20" dirty="0">
                <a:solidFill>
                  <a:srgbClr val="242424"/>
                </a:solidFill>
                <a:latin typeface="Tahoma"/>
                <a:cs typeface="Tahoma"/>
              </a:rPr>
              <a:t>10,</a:t>
            </a:r>
            <a:r>
              <a:rPr sz="1200" spc="-35" dirty="0">
                <a:solidFill>
                  <a:srgbClr val="242424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242424"/>
                </a:solidFill>
                <a:latin typeface="Tahoma"/>
                <a:cs typeface="Tahoma"/>
              </a:rPr>
              <a:t>50450</a:t>
            </a:r>
            <a:endParaRPr sz="1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200" spc="-10" dirty="0">
                <a:solidFill>
                  <a:srgbClr val="242424"/>
                </a:solidFill>
                <a:latin typeface="Tahoma"/>
                <a:cs typeface="Tahoma"/>
              </a:rPr>
              <a:t>Kuala</a:t>
            </a:r>
            <a:r>
              <a:rPr sz="1200" spc="-114" dirty="0">
                <a:solidFill>
                  <a:srgbClr val="242424"/>
                </a:solidFill>
                <a:latin typeface="Tahoma"/>
                <a:cs typeface="Tahoma"/>
              </a:rPr>
              <a:t> </a:t>
            </a:r>
            <a:r>
              <a:rPr sz="1200" spc="-40" dirty="0">
                <a:solidFill>
                  <a:srgbClr val="242424"/>
                </a:solidFill>
                <a:latin typeface="Tahoma"/>
                <a:cs typeface="Tahoma"/>
              </a:rPr>
              <a:t>Lumpur,</a:t>
            </a:r>
            <a:r>
              <a:rPr sz="1200" spc="-135" dirty="0">
                <a:solidFill>
                  <a:srgbClr val="242424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242424"/>
                </a:solidFill>
                <a:latin typeface="Tahoma"/>
                <a:cs typeface="Tahoma"/>
              </a:rPr>
              <a:t>Malaysia</a:t>
            </a:r>
            <a:r>
              <a:rPr sz="1200" spc="155" dirty="0">
                <a:solidFill>
                  <a:srgbClr val="242424"/>
                </a:solidFill>
                <a:latin typeface="Tahoma"/>
                <a:cs typeface="Tahoma"/>
              </a:rPr>
              <a:t> </a:t>
            </a:r>
            <a:r>
              <a:rPr sz="1200" spc="-25" dirty="0">
                <a:solidFill>
                  <a:srgbClr val="242424"/>
                </a:solidFill>
                <a:latin typeface="Tahoma"/>
                <a:cs typeface="Tahoma"/>
              </a:rPr>
              <a:t>T:</a:t>
            </a:r>
            <a:endParaRPr sz="1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45"/>
              </a:spcBef>
            </a:pPr>
            <a:r>
              <a:rPr sz="1200" spc="-40" dirty="0">
                <a:solidFill>
                  <a:srgbClr val="242424"/>
                </a:solidFill>
                <a:latin typeface="Tahoma"/>
                <a:cs typeface="Tahoma"/>
              </a:rPr>
              <a:t>+60 </a:t>
            </a:r>
            <a:r>
              <a:rPr sz="1200" dirty="0">
                <a:solidFill>
                  <a:srgbClr val="242424"/>
                </a:solidFill>
                <a:latin typeface="Tahoma"/>
                <a:cs typeface="Tahoma"/>
              </a:rPr>
              <a:t>3</a:t>
            </a:r>
            <a:r>
              <a:rPr sz="1200" spc="-60" dirty="0">
                <a:solidFill>
                  <a:srgbClr val="242424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242424"/>
                </a:solidFill>
                <a:latin typeface="Tahoma"/>
                <a:cs typeface="Tahoma"/>
              </a:rPr>
              <a:t>2742</a:t>
            </a:r>
            <a:r>
              <a:rPr sz="1200" spc="-40" dirty="0">
                <a:solidFill>
                  <a:srgbClr val="242424"/>
                </a:solidFill>
                <a:latin typeface="Tahoma"/>
                <a:cs typeface="Tahoma"/>
              </a:rPr>
              <a:t> </a:t>
            </a:r>
            <a:r>
              <a:rPr sz="1200" spc="-20" dirty="0">
                <a:solidFill>
                  <a:srgbClr val="242424"/>
                </a:solidFill>
                <a:latin typeface="Tahoma"/>
                <a:cs typeface="Tahoma"/>
              </a:rPr>
              <a:t>1357</a:t>
            </a:r>
            <a:endParaRPr sz="1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sz="1200" dirty="0">
                <a:solidFill>
                  <a:srgbClr val="242424"/>
                </a:solidFill>
                <a:latin typeface="Tahoma"/>
                <a:cs typeface="Tahoma"/>
              </a:rPr>
              <a:t>M:</a:t>
            </a:r>
            <a:r>
              <a:rPr sz="1200" spc="-75" dirty="0">
                <a:solidFill>
                  <a:srgbClr val="242424"/>
                </a:solidFill>
                <a:latin typeface="Tahoma"/>
                <a:cs typeface="Tahoma"/>
              </a:rPr>
              <a:t> </a:t>
            </a:r>
            <a:r>
              <a:rPr sz="1200" spc="-40" dirty="0">
                <a:solidFill>
                  <a:srgbClr val="242424"/>
                </a:solidFill>
                <a:latin typeface="Tahoma"/>
                <a:cs typeface="Tahoma"/>
              </a:rPr>
              <a:t>+60</a:t>
            </a:r>
            <a:r>
              <a:rPr sz="1200" spc="-45" dirty="0">
                <a:solidFill>
                  <a:srgbClr val="242424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242424"/>
                </a:solidFill>
                <a:latin typeface="Tahoma"/>
                <a:cs typeface="Tahoma"/>
              </a:rPr>
              <a:t>11</a:t>
            </a:r>
            <a:r>
              <a:rPr sz="1200" spc="-45" dirty="0">
                <a:solidFill>
                  <a:srgbClr val="242424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242424"/>
                </a:solidFill>
                <a:latin typeface="Tahoma"/>
                <a:cs typeface="Tahoma"/>
              </a:rPr>
              <a:t>3303</a:t>
            </a:r>
            <a:r>
              <a:rPr sz="1200" spc="-45" dirty="0">
                <a:solidFill>
                  <a:srgbClr val="242424"/>
                </a:solidFill>
                <a:latin typeface="Tahoma"/>
                <a:cs typeface="Tahoma"/>
              </a:rPr>
              <a:t> </a:t>
            </a:r>
            <a:r>
              <a:rPr sz="1200" spc="-20" dirty="0">
                <a:solidFill>
                  <a:srgbClr val="242424"/>
                </a:solidFill>
                <a:latin typeface="Tahoma"/>
                <a:cs typeface="Tahoma"/>
              </a:rPr>
              <a:t>2135</a:t>
            </a:r>
            <a:endParaRPr sz="1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u="sng" spc="-10" dirty="0">
                <a:solidFill>
                  <a:srgbClr val="242424"/>
                </a:solidFill>
                <a:uFill>
                  <a:solidFill>
                    <a:srgbClr val="242424"/>
                  </a:solidFill>
                </a:uFill>
                <a:latin typeface="Tahoma"/>
                <a:cs typeface="Tahoma"/>
                <a:hlinkClick r:id="rId4"/>
              </a:rPr>
              <a:t>office@kpiinstitute.org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61544" y="6553200"/>
            <a:ext cx="8820150" cy="0"/>
          </a:xfrm>
          <a:custGeom>
            <a:avLst/>
            <a:gdLst/>
            <a:ahLst/>
            <a:cxnLst/>
            <a:rect l="l" t="t" r="r" b="b"/>
            <a:pathLst>
              <a:path w="8820150">
                <a:moveTo>
                  <a:pt x="0" y="0"/>
                </a:moveTo>
                <a:lnTo>
                  <a:pt x="8820023" y="0"/>
                </a:lnTo>
              </a:path>
            </a:pathLst>
          </a:custGeom>
          <a:ln w="9525">
            <a:solidFill>
              <a:srgbClr val="D0CEC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6347" rIns="0" bIns="0" rtlCol="0">
            <a:spAutoFit/>
          </a:bodyPr>
          <a:lstStyle/>
          <a:p>
            <a:pPr marL="2392045">
              <a:lnSpc>
                <a:spcPts val="1250"/>
              </a:lnSpc>
            </a:pPr>
            <a:fld id="{81D60167-4931-47E6-BA6A-407CBD079E47}" type="slidenum">
              <a:rPr spc="-25" dirty="0"/>
              <a:t>262</a:t>
            </a:fld>
            <a:endParaRPr spc="-25" dirty="0"/>
          </a:p>
        </p:txBody>
      </p:sp>
      <p:sp>
        <p:nvSpPr>
          <p:cNvPr id="13" name="object 1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/>
              <a:t>©</a:t>
            </a:r>
            <a:r>
              <a:rPr spc="-15" dirty="0"/>
              <a:t> </a:t>
            </a:r>
            <a:r>
              <a:rPr dirty="0"/>
              <a:t>The</a:t>
            </a:r>
            <a:r>
              <a:rPr spc="-30" dirty="0"/>
              <a:t> </a:t>
            </a:r>
            <a:r>
              <a:rPr dirty="0"/>
              <a:t>KPI</a:t>
            </a:r>
            <a:r>
              <a:rPr spc="-5" dirty="0"/>
              <a:t> </a:t>
            </a:r>
            <a:r>
              <a:rPr dirty="0"/>
              <a:t>Institute</a:t>
            </a:r>
            <a:r>
              <a:rPr spc="-20" dirty="0"/>
              <a:t> 2023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09258" rIns="0" bIns="0" rtlCol="0">
            <a:spAutoFit/>
          </a:bodyPr>
          <a:lstStyle/>
          <a:p>
            <a:pPr marL="31115">
              <a:lnSpc>
                <a:spcPct val="100000"/>
              </a:lnSpc>
              <a:spcBef>
                <a:spcPts val="100"/>
              </a:spcBef>
            </a:pPr>
            <a:r>
              <a:rPr spc="240" dirty="0"/>
              <a:t>SYSTEM</a:t>
            </a:r>
            <a:r>
              <a:rPr spc="-10" dirty="0"/>
              <a:t> </a:t>
            </a:r>
            <a:r>
              <a:rPr spc="145" dirty="0"/>
              <a:t>INTEGRATION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56908" y="1539239"/>
            <a:ext cx="2326385" cy="4654296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088542" y="1755394"/>
            <a:ext cx="219011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75" dirty="0">
                <a:solidFill>
                  <a:srgbClr val="087150"/>
                </a:solidFill>
                <a:latin typeface="Century Gothic"/>
                <a:cs typeface="Century Gothic"/>
              </a:rPr>
              <a:t>ORGANIZATIONAL</a:t>
            </a:r>
            <a:endParaRPr sz="1800">
              <a:latin typeface="Century Gothic"/>
              <a:cs typeface="Century Gothic"/>
            </a:endParaRPr>
          </a:p>
          <a:p>
            <a:pPr marL="12700">
              <a:lnSpc>
                <a:spcPct val="100000"/>
              </a:lnSpc>
            </a:pPr>
            <a:r>
              <a:rPr sz="1800" spc="125" dirty="0">
                <a:solidFill>
                  <a:srgbClr val="087150"/>
                </a:solidFill>
                <a:latin typeface="Century Gothic"/>
                <a:cs typeface="Century Gothic"/>
              </a:rPr>
              <a:t>STRATEGY</a:t>
            </a:r>
            <a:endParaRPr sz="1800">
              <a:latin typeface="Century Gothic"/>
              <a:cs typeface="Century Gothic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774063" y="4232909"/>
            <a:ext cx="1903095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135" dirty="0">
                <a:solidFill>
                  <a:srgbClr val="087150"/>
                </a:solidFill>
                <a:latin typeface="Century Gothic"/>
                <a:cs typeface="Century Gothic"/>
              </a:rPr>
              <a:t>INTEGRATED </a:t>
            </a:r>
            <a:r>
              <a:rPr sz="1800" spc="110" dirty="0">
                <a:solidFill>
                  <a:srgbClr val="087150"/>
                </a:solidFill>
                <a:latin typeface="Century Gothic"/>
                <a:cs typeface="Century Gothic"/>
              </a:rPr>
              <a:t>PERFORMANCE </a:t>
            </a:r>
            <a:r>
              <a:rPr sz="1800" spc="75" dirty="0">
                <a:solidFill>
                  <a:srgbClr val="087150"/>
                </a:solidFill>
                <a:latin typeface="Century Gothic"/>
                <a:cs typeface="Century Gothic"/>
              </a:rPr>
              <a:t>MANAGEMENT </a:t>
            </a:r>
            <a:r>
              <a:rPr sz="1800" spc="175" dirty="0">
                <a:solidFill>
                  <a:srgbClr val="087150"/>
                </a:solidFill>
                <a:latin typeface="Century Gothic"/>
                <a:cs typeface="Century Gothic"/>
              </a:rPr>
              <a:t>SYSTEM</a:t>
            </a:r>
            <a:endParaRPr sz="1800">
              <a:latin typeface="Century Gothic"/>
              <a:cs typeface="Century Gothic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052565" y="4746752"/>
            <a:ext cx="14033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90" dirty="0">
                <a:solidFill>
                  <a:srgbClr val="087150"/>
                </a:solidFill>
                <a:latin typeface="Century Gothic"/>
                <a:cs typeface="Century Gothic"/>
              </a:rPr>
              <a:t>OUTCOMES</a:t>
            </a:r>
            <a:endParaRPr sz="1800">
              <a:latin typeface="Century Gothic"/>
              <a:cs typeface="Century Gothic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2086355" y="1842516"/>
            <a:ext cx="4391025" cy="2853055"/>
            <a:chOff x="2086355" y="1842516"/>
            <a:chExt cx="4391025" cy="2853055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962400" y="1842516"/>
              <a:ext cx="829055" cy="82905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47944" y="3866388"/>
              <a:ext cx="829055" cy="829055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2086355" y="3674364"/>
              <a:ext cx="2828290" cy="539750"/>
            </a:xfrm>
            <a:custGeom>
              <a:avLst/>
              <a:gdLst/>
              <a:ahLst/>
              <a:cxnLst/>
              <a:rect l="l" t="t" r="r" b="b"/>
              <a:pathLst>
                <a:path w="2828290" h="539750">
                  <a:moveTo>
                    <a:pt x="76200" y="348742"/>
                  </a:moveTo>
                  <a:lnTo>
                    <a:pt x="0" y="348742"/>
                  </a:lnTo>
                  <a:lnTo>
                    <a:pt x="95250" y="539242"/>
                  </a:lnTo>
                  <a:lnTo>
                    <a:pt x="180975" y="367792"/>
                  </a:lnTo>
                  <a:lnTo>
                    <a:pt x="76200" y="367792"/>
                  </a:lnTo>
                  <a:lnTo>
                    <a:pt x="76200" y="348742"/>
                  </a:lnTo>
                  <a:close/>
                </a:path>
                <a:path w="2828290" h="539750">
                  <a:moveTo>
                    <a:pt x="2828290" y="0"/>
                  </a:moveTo>
                  <a:lnTo>
                    <a:pt x="76200" y="0"/>
                  </a:lnTo>
                  <a:lnTo>
                    <a:pt x="76200" y="367792"/>
                  </a:lnTo>
                  <a:lnTo>
                    <a:pt x="114300" y="367792"/>
                  </a:lnTo>
                  <a:lnTo>
                    <a:pt x="114300" y="38100"/>
                  </a:lnTo>
                  <a:lnTo>
                    <a:pt x="95250" y="38100"/>
                  </a:lnTo>
                  <a:lnTo>
                    <a:pt x="114300" y="19050"/>
                  </a:lnTo>
                  <a:lnTo>
                    <a:pt x="2828290" y="19050"/>
                  </a:lnTo>
                  <a:lnTo>
                    <a:pt x="2828290" y="0"/>
                  </a:lnTo>
                  <a:close/>
                </a:path>
                <a:path w="2828290" h="539750">
                  <a:moveTo>
                    <a:pt x="190500" y="348742"/>
                  </a:moveTo>
                  <a:lnTo>
                    <a:pt x="114300" y="348742"/>
                  </a:lnTo>
                  <a:lnTo>
                    <a:pt x="114300" y="367792"/>
                  </a:lnTo>
                  <a:lnTo>
                    <a:pt x="180975" y="367792"/>
                  </a:lnTo>
                  <a:lnTo>
                    <a:pt x="190500" y="348742"/>
                  </a:lnTo>
                  <a:close/>
                </a:path>
                <a:path w="2828290" h="539750">
                  <a:moveTo>
                    <a:pt x="114300" y="19050"/>
                  </a:moveTo>
                  <a:lnTo>
                    <a:pt x="95250" y="38100"/>
                  </a:lnTo>
                  <a:lnTo>
                    <a:pt x="114300" y="38100"/>
                  </a:lnTo>
                  <a:lnTo>
                    <a:pt x="114300" y="19050"/>
                  </a:lnTo>
                  <a:close/>
                </a:path>
                <a:path w="2828290" h="539750">
                  <a:moveTo>
                    <a:pt x="2828290" y="19050"/>
                  </a:moveTo>
                  <a:lnTo>
                    <a:pt x="114300" y="19050"/>
                  </a:lnTo>
                  <a:lnTo>
                    <a:pt x="114300" y="38100"/>
                  </a:lnTo>
                  <a:lnTo>
                    <a:pt x="2828290" y="38100"/>
                  </a:lnTo>
                  <a:lnTo>
                    <a:pt x="2828290" y="19050"/>
                  </a:lnTo>
                  <a:close/>
                </a:path>
              </a:pathLst>
            </a:custGeom>
            <a:solidFill>
              <a:srgbClr val="0871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6442" rIns="0" bIns="0" rtlCol="0">
            <a:spAutoFit/>
          </a:bodyPr>
          <a:lstStyle/>
          <a:p>
            <a:pPr marL="2437765">
              <a:lnSpc>
                <a:spcPct val="100000"/>
              </a:lnSpc>
              <a:spcBef>
                <a:spcPts val="90"/>
              </a:spcBef>
            </a:pPr>
            <a:fld id="{81D60167-4931-47E6-BA6A-407CBD079E47}" type="slidenum">
              <a:rPr spc="-25" dirty="0">
                <a:latin typeface="Tahoma"/>
                <a:cs typeface="Tahoma"/>
              </a:rPr>
              <a:t>27</a:t>
            </a:fld>
            <a:endParaRPr spc="-25" dirty="0">
              <a:latin typeface="Tahoma"/>
              <a:cs typeface="Tahoma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/>
              <a:t>©</a:t>
            </a:r>
            <a:r>
              <a:rPr spc="-15" dirty="0"/>
              <a:t> </a:t>
            </a:r>
            <a:r>
              <a:rPr dirty="0"/>
              <a:t>The</a:t>
            </a:r>
            <a:r>
              <a:rPr spc="-30" dirty="0"/>
              <a:t> </a:t>
            </a:r>
            <a:r>
              <a:rPr dirty="0"/>
              <a:t>KPI</a:t>
            </a:r>
            <a:r>
              <a:rPr spc="-5" dirty="0"/>
              <a:t> </a:t>
            </a:r>
            <a:r>
              <a:rPr dirty="0"/>
              <a:t>Institute</a:t>
            </a:r>
            <a:r>
              <a:rPr spc="-20" dirty="0"/>
              <a:t> 2023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58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40"/>
              </a:spcBef>
            </a:pPr>
            <a:r>
              <a:rPr spc="195" dirty="0">
                <a:solidFill>
                  <a:srgbClr val="087150"/>
                </a:solidFill>
              </a:rPr>
              <a:t>EXERCISE</a:t>
            </a:r>
          </a:p>
          <a:p>
            <a:pPr marL="16510">
              <a:lnSpc>
                <a:spcPct val="100000"/>
              </a:lnSpc>
              <a:spcBef>
                <a:spcPts val="254"/>
              </a:spcBef>
            </a:pPr>
            <a:r>
              <a:rPr sz="1800" spc="70" dirty="0"/>
              <a:t>Identify</a:t>
            </a:r>
            <a:r>
              <a:rPr sz="1800" spc="155" dirty="0"/>
              <a:t> </a:t>
            </a:r>
            <a:r>
              <a:rPr sz="1800" spc="10" dirty="0"/>
              <a:t>Performance</a:t>
            </a:r>
            <a:r>
              <a:rPr sz="1800" spc="120" dirty="0"/>
              <a:t> </a:t>
            </a:r>
            <a:r>
              <a:rPr sz="1800" spc="10" dirty="0"/>
              <a:t>Management</a:t>
            </a:r>
            <a:r>
              <a:rPr sz="1800" spc="130" dirty="0"/>
              <a:t> </a:t>
            </a:r>
            <a:r>
              <a:rPr sz="1800" spc="-10" dirty="0"/>
              <a:t>Concepts</a:t>
            </a:r>
            <a:endParaRPr sz="1800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6442" rIns="0" bIns="0" rtlCol="0">
            <a:spAutoFit/>
          </a:bodyPr>
          <a:lstStyle/>
          <a:p>
            <a:pPr marL="2437765">
              <a:lnSpc>
                <a:spcPct val="100000"/>
              </a:lnSpc>
              <a:spcBef>
                <a:spcPts val="90"/>
              </a:spcBef>
            </a:pPr>
            <a:fld id="{81D60167-4931-47E6-BA6A-407CBD079E47}" type="slidenum">
              <a:rPr spc="-25" dirty="0">
                <a:latin typeface="Tahoma"/>
                <a:cs typeface="Tahoma"/>
              </a:rPr>
              <a:t>28</a:t>
            </a:fld>
            <a:endParaRPr spc="-25" dirty="0">
              <a:latin typeface="Tahoma"/>
              <a:cs typeface="Tahom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/>
              <a:t>©</a:t>
            </a:r>
            <a:r>
              <a:rPr spc="-15" dirty="0"/>
              <a:t> </a:t>
            </a:r>
            <a:r>
              <a:rPr dirty="0"/>
              <a:t>The</a:t>
            </a:r>
            <a:r>
              <a:rPr spc="-30" dirty="0"/>
              <a:t> </a:t>
            </a:r>
            <a:r>
              <a:rPr dirty="0"/>
              <a:t>KPI</a:t>
            </a:r>
            <a:r>
              <a:rPr spc="-5" dirty="0"/>
              <a:t> </a:t>
            </a:r>
            <a:r>
              <a:rPr dirty="0"/>
              <a:t>Institute</a:t>
            </a:r>
            <a:r>
              <a:rPr spc="-20" dirty="0"/>
              <a:t> 2023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357390" y="1521523"/>
          <a:ext cx="8505825" cy="4876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686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092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41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953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0530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36245">
                <a:tc>
                  <a:txBody>
                    <a:bodyPr/>
                    <a:lstStyle/>
                    <a:p>
                      <a:pPr marL="316230" marR="120014" indent="-70485">
                        <a:lnSpc>
                          <a:spcPct val="100000"/>
                        </a:lnSpc>
                      </a:pPr>
                      <a:r>
                        <a:rPr sz="1400" spc="-1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Match </a:t>
                      </a:r>
                      <a:r>
                        <a:rPr sz="1400" spc="-2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here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B w="9525">
                      <a:solidFill>
                        <a:srgbClr val="9F9F9F"/>
                      </a:solidFill>
                      <a:prstDash val="solid"/>
                    </a:lnB>
                    <a:solidFill>
                      <a:srgbClr val="087150"/>
                    </a:solidFill>
                  </a:tcPr>
                </a:tc>
                <a:tc>
                  <a:txBody>
                    <a:bodyPr/>
                    <a:lstStyle/>
                    <a:p>
                      <a:pPr marL="127635">
                        <a:lnSpc>
                          <a:spcPct val="100000"/>
                        </a:lnSpc>
                        <a:spcBef>
                          <a:spcPts val="894"/>
                        </a:spcBef>
                      </a:pPr>
                      <a:r>
                        <a:rPr sz="1400" spc="-1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Examples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113664" marB="0">
                    <a:lnB w="9525">
                      <a:solidFill>
                        <a:srgbClr val="9F9F9F"/>
                      </a:solidFill>
                      <a:prstDash val="solid"/>
                    </a:lnB>
                    <a:solidFill>
                      <a:srgbClr val="087150"/>
                    </a:solidFill>
                  </a:tcPr>
                </a:tc>
                <a:tc rowSpan="1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82245">
                        <a:lnSpc>
                          <a:spcPct val="100000"/>
                        </a:lnSpc>
                        <a:spcBef>
                          <a:spcPts val="894"/>
                        </a:spcBef>
                      </a:pPr>
                      <a:r>
                        <a:rPr sz="1400" spc="-2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No.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113664" marB="0">
                    <a:lnB w="9525">
                      <a:solidFill>
                        <a:srgbClr val="9F9F9F"/>
                      </a:solidFill>
                      <a:prstDash val="solid"/>
                    </a:lnB>
                    <a:solidFill>
                      <a:srgbClr val="087150"/>
                    </a:solidFill>
                  </a:tcPr>
                </a:tc>
                <a:tc>
                  <a:txBody>
                    <a:bodyPr/>
                    <a:lstStyle/>
                    <a:p>
                      <a:pPr marL="151130">
                        <a:lnSpc>
                          <a:spcPct val="100000"/>
                        </a:lnSpc>
                        <a:spcBef>
                          <a:spcPts val="894"/>
                        </a:spcBef>
                      </a:pPr>
                      <a:r>
                        <a:rPr sz="1400" spc="-1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Concepts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113664" marB="0">
                    <a:lnB w="9525">
                      <a:solidFill>
                        <a:srgbClr val="9F9F9F"/>
                      </a:solidFill>
                      <a:prstDash val="solid"/>
                    </a:lnB>
                    <a:solidFill>
                      <a:srgbClr val="0871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4000">
                <a:tc gridSpan="2">
                  <a:txBody>
                    <a:bodyPr/>
                    <a:lstStyle/>
                    <a:p>
                      <a:pPr marL="964565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1400" spc="-2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80%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22860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11454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1400" spc="-5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1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22860" marB="0">
                    <a:lnL w="9525">
                      <a:solidFill>
                        <a:srgbClr val="9F9F9F"/>
                      </a:solidFill>
                      <a:prstDash val="solid"/>
                    </a:lnL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3180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140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Mission</a:t>
                      </a:r>
                      <a:r>
                        <a:rPr sz="1400" spc="-4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Statement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22860" marB="0"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4000">
                <a:tc gridSpan="2">
                  <a:txBody>
                    <a:bodyPr/>
                    <a:lstStyle/>
                    <a:p>
                      <a:pPr marL="964565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1400" spc="-2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#</a:t>
                      </a:r>
                      <a:r>
                        <a:rPr sz="1400" spc="-16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Employees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22860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11454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1400" spc="-5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2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22860" marB="0">
                    <a:lnL w="9525">
                      <a:solidFill>
                        <a:srgbClr val="9F9F9F"/>
                      </a:solidFill>
                      <a:prstDash val="solid"/>
                    </a:lnL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3180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140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Vision</a:t>
                      </a:r>
                      <a:r>
                        <a:rPr sz="1400" spc="-15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Statement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22860" marB="0"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4000">
                <a:tc gridSpan="2">
                  <a:txBody>
                    <a:bodyPr/>
                    <a:lstStyle/>
                    <a:p>
                      <a:pPr marL="964565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1400" spc="-29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%</a:t>
                      </a:r>
                      <a:r>
                        <a:rPr sz="1400" spc="-114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Customer</a:t>
                      </a:r>
                      <a:r>
                        <a:rPr sz="1400" spc="-14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satisfaction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22860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11454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1400" spc="-5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3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22860" marB="0">
                    <a:lnL w="9525">
                      <a:solidFill>
                        <a:srgbClr val="9F9F9F"/>
                      </a:solidFill>
                      <a:prstDash val="solid"/>
                    </a:lnL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3180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140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Corporate </a:t>
                      </a:r>
                      <a:r>
                        <a:rPr sz="1400" spc="-2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Value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22860" marB="0"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4000">
                <a:tc gridSpan="2">
                  <a:txBody>
                    <a:bodyPr/>
                    <a:lstStyle/>
                    <a:p>
                      <a:pPr marL="964565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14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Staff</a:t>
                      </a:r>
                      <a:r>
                        <a:rPr sz="1400" spc="-19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Skills</a:t>
                      </a:r>
                      <a:r>
                        <a:rPr sz="1400" spc="-19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Academy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22860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11454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1400" spc="-5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4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22860" marB="0">
                    <a:lnL w="9525">
                      <a:solidFill>
                        <a:srgbClr val="9F9F9F"/>
                      </a:solidFill>
                      <a:prstDash val="solid"/>
                    </a:lnL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3180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14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Value</a:t>
                      </a:r>
                      <a:r>
                        <a:rPr sz="1400" spc="-16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Driver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22860" marB="0"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4000">
                <a:tc gridSpan="2">
                  <a:txBody>
                    <a:bodyPr/>
                    <a:lstStyle/>
                    <a:p>
                      <a:pPr marR="32639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140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Complete</a:t>
                      </a:r>
                      <a:r>
                        <a:rPr sz="1400" spc="-17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-6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50%</a:t>
                      </a:r>
                      <a:r>
                        <a:rPr sz="1400" spc="-17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of</a:t>
                      </a:r>
                      <a:r>
                        <a:rPr sz="1400" spc="-15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the</a:t>
                      </a:r>
                      <a:r>
                        <a:rPr sz="1400" spc="-15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training</a:t>
                      </a:r>
                      <a:r>
                        <a:rPr sz="1400" spc="-18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courses</a:t>
                      </a:r>
                      <a:r>
                        <a:rPr sz="1400" spc="-17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-2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by</a:t>
                      </a:r>
                      <a:r>
                        <a:rPr sz="1400" spc="-14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5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30</a:t>
                      </a:r>
                      <a:r>
                        <a:rPr sz="1400" spc="-14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-2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June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23495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11454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1400" spc="-5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5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23495" marB="0">
                    <a:lnL w="9525">
                      <a:solidFill>
                        <a:srgbClr val="9F9F9F"/>
                      </a:solidFill>
                      <a:prstDash val="solid"/>
                    </a:lnL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3180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1400" spc="-2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Goal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23495" marB="0"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97205">
                <a:tc gridSpan="2">
                  <a:txBody>
                    <a:bodyPr/>
                    <a:lstStyle/>
                    <a:p>
                      <a:pPr marL="964565" marR="530860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400" spc="-2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Identify</a:t>
                      </a:r>
                      <a:r>
                        <a:rPr sz="1400" spc="-14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-2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key</a:t>
                      </a:r>
                      <a:r>
                        <a:rPr sz="1400" spc="-14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-2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competencies</a:t>
                      </a:r>
                      <a:r>
                        <a:rPr sz="1400" spc="-15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to</a:t>
                      </a:r>
                      <a:r>
                        <a:rPr sz="1400" spc="-12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improve</a:t>
                      </a:r>
                      <a:r>
                        <a:rPr sz="1400" spc="-15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for</a:t>
                      </a:r>
                      <a:r>
                        <a:rPr sz="1400" spc="-12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Customer</a:t>
                      </a:r>
                      <a:r>
                        <a:rPr sz="1400" spc="-14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Service Specialists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38100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11454">
                        <a:lnSpc>
                          <a:spcPct val="100000"/>
                        </a:lnSpc>
                        <a:spcBef>
                          <a:spcPts val="1140"/>
                        </a:spcBef>
                      </a:pPr>
                      <a:r>
                        <a:rPr sz="1400" spc="-5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6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144780" marB="0">
                    <a:lnL w="9525">
                      <a:solidFill>
                        <a:srgbClr val="9F9F9F"/>
                      </a:solidFill>
                      <a:prstDash val="solid"/>
                    </a:lnL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3180">
                        <a:lnSpc>
                          <a:spcPct val="100000"/>
                        </a:lnSpc>
                        <a:spcBef>
                          <a:spcPts val="1140"/>
                        </a:spcBef>
                      </a:pPr>
                      <a:r>
                        <a:rPr sz="14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Objective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144780" marB="0"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4000">
                <a:tc gridSpan="2">
                  <a:txBody>
                    <a:bodyPr/>
                    <a:lstStyle/>
                    <a:p>
                      <a:pPr marL="964565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14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Integrity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22860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11454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1400" spc="-5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7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22860" marB="0">
                    <a:lnL w="9525">
                      <a:solidFill>
                        <a:srgbClr val="9F9F9F"/>
                      </a:solidFill>
                      <a:prstDash val="solid"/>
                    </a:lnL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3180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1400" spc="-2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KPI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22860" marB="0"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4000">
                <a:tc gridSpan="2">
                  <a:txBody>
                    <a:bodyPr/>
                    <a:lstStyle/>
                    <a:p>
                      <a:pPr marL="964565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1400" spc="-3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Improve</a:t>
                      </a:r>
                      <a:r>
                        <a:rPr sz="1400" spc="-17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the</a:t>
                      </a:r>
                      <a:r>
                        <a:rPr sz="1400" spc="-17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customer</a:t>
                      </a:r>
                      <a:r>
                        <a:rPr sz="1400" spc="-17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experience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23495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11454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1400" spc="-5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8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23495" marB="0">
                    <a:lnL w="9525">
                      <a:solidFill>
                        <a:srgbClr val="9F9F9F"/>
                      </a:solidFill>
                      <a:prstDash val="solid"/>
                    </a:lnL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3180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14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Target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23495" marB="0"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29565">
                <a:tc gridSpan="2">
                  <a:txBody>
                    <a:bodyPr/>
                    <a:lstStyle/>
                    <a:p>
                      <a:pPr marL="964565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sz="140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Growth</a:t>
                      </a:r>
                      <a:r>
                        <a:rPr sz="1400" spc="-12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for</a:t>
                      </a:r>
                      <a:r>
                        <a:rPr sz="1400" spc="-9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the</a:t>
                      </a:r>
                      <a:r>
                        <a:rPr sz="1400" spc="-9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business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61594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11454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sz="1400" spc="-5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9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61594" marB="0">
                    <a:lnL w="9525">
                      <a:solidFill>
                        <a:srgbClr val="9F9F9F"/>
                      </a:solidFill>
                      <a:prstDash val="solid"/>
                    </a:lnL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3180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sz="14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Metric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61594" marB="0"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22250">
                <a:tc gridSpan="2">
                  <a:txBody>
                    <a:bodyPr/>
                    <a:lstStyle/>
                    <a:p>
                      <a:pPr marL="964565">
                        <a:lnSpc>
                          <a:spcPts val="1595"/>
                        </a:lnSpc>
                        <a:spcBef>
                          <a:spcPts val="60"/>
                        </a:spcBef>
                      </a:pPr>
                      <a:r>
                        <a:rPr sz="14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Quality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7620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58115">
                        <a:lnSpc>
                          <a:spcPts val="1595"/>
                        </a:lnSpc>
                        <a:spcBef>
                          <a:spcPts val="60"/>
                        </a:spcBef>
                      </a:pPr>
                      <a:r>
                        <a:rPr sz="1400" spc="3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10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7620" marB="0">
                    <a:lnL w="9525">
                      <a:solidFill>
                        <a:srgbClr val="9F9F9F"/>
                      </a:solidFill>
                      <a:prstDash val="solid"/>
                    </a:lnL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3180">
                        <a:lnSpc>
                          <a:spcPts val="1595"/>
                        </a:lnSpc>
                        <a:spcBef>
                          <a:spcPts val="60"/>
                        </a:spcBef>
                      </a:pPr>
                      <a:r>
                        <a:rPr sz="14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Program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7620" marB="0"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97205">
                <a:tc gridSpan="2">
                  <a:txBody>
                    <a:bodyPr/>
                    <a:lstStyle/>
                    <a:p>
                      <a:pPr marL="964565" marR="298450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40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To</a:t>
                      </a:r>
                      <a:r>
                        <a:rPr sz="1400" spc="-15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-2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be</a:t>
                      </a:r>
                      <a:r>
                        <a:rPr sz="1400" spc="-16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the</a:t>
                      </a:r>
                      <a:r>
                        <a:rPr sz="1400" spc="-16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world’s</a:t>
                      </a:r>
                      <a:r>
                        <a:rPr sz="1400" spc="-19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-2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leading</a:t>
                      </a:r>
                      <a:r>
                        <a:rPr sz="1400" spc="-18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-3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company</a:t>
                      </a:r>
                      <a:r>
                        <a:rPr sz="1400" spc="-18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-2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and</a:t>
                      </a:r>
                      <a:r>
                        <a:rPr sz="1400" spc="-16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transform</a:t>
                      </a:r>
                      <a:r>
                        <a:rPr sz="1400" spc="-18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the</a:t>
                      </a:r>
                      <a:r>
                        <a:rPr sz="1400" spc="-16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traveling experience!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38100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58115">
                        <a:lnSpc>
                          <a:spcPct val="100000"/>
                        </a:lnSpc>
                        <a:spcBef>
                          <a:spcPts val="1140"/>
                        </a:spcBef>
                      </a:pPr>
                      <a:r>
                        <a:rPr sz="1400" spc="3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11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144780" marB="0">
                    <a:lnL w="9525">
                      <a:solidFill>
                        <a:srgbClr val="9F9F9F"/>
                      </a:solidFill>
                      <a:prstDash val="solid"/>
                    </a:lnL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3180">
                        <a:lnSpc>
                          <a:spcPct val="100000"/>
                        </a:lnSpc>
                        <a:spcBef>
                          <a:spcPts val="1140"/>
                        </a:spcBef>
                      </a:pPr>
                      <a:r>
                        <a:rPr sz="14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Initiative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144780" marB="0"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54000">
                <a:tc gridSpan="2">
                  <a:txBody>
                    <a:bodyPr/>
                    <a:lstStyle/>
                    <a:p>
                      <a:pPr marL="964565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140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Customer</a:t>
                      </a:r>
                      <a:r>
                        <a:rPr sz="1400" spc="-12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Service</a:t>
                      </a:r>
                      <a:r>
                        <a:rPr sz="1400" spc="-14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Training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23495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58115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1400" spc="3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12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23495" marB="0">
                    <a:lnL w="9525">
                      <a:solidFill>
                        <a:srgbClr val="9F9F9F"/>
                      </a:solidFill>
                      <a:prstDash val="solid"/>
                    </a:lnL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3180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14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Milestone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23495" marB="0"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862330">
                <a:tc gridSpan="2">
                  <a:txBody>
                    <a:bodyPr/>
                    <a:lstStyle/>
                    <a:p>
                      <a:pPr marL="964565" marR="83185">
                        <a:lnSpc>
                          <a:spcPct val="100000"/>
                        </a:lnSpc>
                      </a:pPr>
                      <a:r>
                        <a:rPr sz="140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We</a:t>
                      </a:r>
                      <a:r>
                        <a:rPr sz="1400" spc="-13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offer</a:t>
                      </a:r>
                      <a:r>
                        <a:rPr sz="1400" spc="-15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-2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high-</a:t>
                      </a:r>
                      <a:r>
                        <a:rPr sz="14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quality</a:t>
                      </a:r>
                      <a:r>
                        <a:rPr sz="1400" spc="-15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transportation</a:t>
                      </a:r>
                      <a:r>
                        <a:rPr sz="1400" spc="-16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services</a:t>
                      </a:r>
                      <a:r>
                        <a:rPr sz="1400" spc="-16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through</a:t>
                      </a:r>
                      <a:r>
                        <a:rPr sz="1400" spc="-16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-2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our </a:t>
                      </a:r>
                      <a:r>
                        <a:rPr sz="14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customized</a:t>
                      </a:r>
                      <a:r>
                        <a:rPr sz="1400" spc="-17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travel</a:t>
                      </a:r>
                      <a:r>
                        <a:rPr sz="1400" spc="-16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-3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experiences.</a:t>
                      </a:r>
                      <a:r>
                        <a:rPr sz="1400" spc="-17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5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We</a:t>
                      </a:r>
                      <a:r>
                        <a:rPr sz="1400" spc="-14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are</a:t>
                      </a:r>
                      <a:r>
                        <a:rPr sz="1400" spc="-16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committed</a:t>
                      </a:r>
                      <a:r>
                        <a:rPr sz="1400" spc="-17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to</a:t>
                      </a:r>
                      <a:r>
                        <a:rPr sz="1400" spc="-15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minimizing </a:t>
                      </a:r>
                      <a:r>
                        <a:rPr sz="140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our</a:t>
                      </a:r>
                      <a:r>
                        <a:rPr sz="1400" spc="-14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environmental</a:t>
                      </a:r>
                      <a:r>
                        <a:rPr sz="1400" spc="-17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footprint</a:t>
                      </a:r>
                      <a:r>
                        <a:rPr sz="1400" spc="-17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-2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and</a:t>
                      </a:r>
                      <a:r>
                        <a:rPr sz="1400" spc="-15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contributing</a:t>
                      </a:r>
                      <a:r>
                        <a:rPr sz="1400" spc="-16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to</a:t>
                      </a:r>
                      <a:r>
                        <a:rPr sz="1400" spc="-14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the</a:t>
                      </a:r>
                      <a:r>
                        <a:rPr sz="1400" spc="-16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development of</a:t>
                      </a:r>
                      <a:r>
                        <a:rPr sz="1400" spc="-13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the</a:t>
                      </a:r>
                      <a:r>
                        <a:rPr sz="1400" spc="-16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-2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communities</a:t>
                      </a:r>
                      <a:r>
                        <a:rPr sz="1400" spc="-16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around</a:t>
                      </a:r>
                      <a:r>
                        <a:rPr sz="1400" spc="-16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-2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us.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969"/>
                        </a:spcBef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marL="158115">
                        <a:lnSpc>
                          <a:spcPct val="100000"/>
                        </a:lnSpc>
                      </a:pPr>
                      <a:r>
                        <a:rPr sz="1400" spc="3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13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123189" marB="0">
                    <a:lnL w="9525">
                      <a:solidFill>
                        <a:srgbClr val="9F9F9F"/>
                      </a:solidFill>
                      <a:prstDash val="solid"/>
                    </a:lnL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969"/>
                        </a:spcBef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marL="43180">
                        <a:lnSpc>
                          <a:spcPct val="100000"/>
                        </a:lnSpc>
                      </a:pPr>
                      <a:r>
                        <a:rPr sz="1400" spc="-2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Task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123189" marB="0"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09258" rIns="0" bIns="0" rtlCol="0">
            <a:spAutoFit/>
          </a:bodyPr>
          <a:lstStyle/>
          <a:p>
            <a:pPr marL="31115">
              <a:lnSpc>
                <a:spcPct val="100000"/>
              </a:lnSpc>
              <a:spcBef>
                <a:spcPts val="100"/>
              </a:spcBef>
            </a:pPr>
            <a:r>
              <a:rPr spc="155" dirty="0"/>
              <a:t>PERFORMANCE</a:t>
            </a:r>
            <a:r>
              <a:rPr spc="30" dirty="0"/>
              <a:t> </a:t>
            </a:r>
            <a:r>
              <a:rPr spc="165" dirty="0"/>
              <a:t>TOOLS</a:t>
            </a:r>
            <a:r>
              <a:rPr spc="-15" dirty="0"/>
              <a:t> </a:t>
            </a:r>
            <a:r>
              <a:rPr spc="165" dirty="0"/>
              <a:t>OVERVIEW</a:t>
            </a:r>
          </a:p>
        </p:txBody>
      </p:sp>
      <p:sp>
        <p:nvSpPr>
          <p:cNvPr id="3" name="object 3"/>
          <p:cNvSpPr/>
          <p:nvPr/>
        </p:nvSpPr>
        <p:spPr>
          <a:xfrm>
            <a:off x="676655" y="1543938"/>
            <a:ext cx="2240915" cy="632460"/>
          </a:xfrm>
          <a:custGeom>
            <a:avLst/>
            <a:gdLst/>
            <a:ahLst/>
            <a:cxnLst/>
            <a:rect l="l" t="t" r="r" b="b"/>
            <a:pathLst>
              <a:path w="2240915" h="632460">
                <a:moveTo>
                  <a:pt x="1963293" y="0"/>
                </a:moveTo>
                <a:lnTo>
                  <a:pt x="49707" y="0"/>
                </a:lnTo>
                <a:lnTo>
                  <a:pt x="30646" y="3216"/>
                </a:lnTo>
                <a:lnTo>
                  <a:pt x="14814" y="14303"/>
                </a:lnTo>
                <a:lnTo>
                  <a:pt x="4002" y="31128"/>
                </a:lnTo>
                <a:lnTo>
                  <a:pt x="0" y="51562"/>
                </a:lnTo>
                <a:lnTo>
                  <a:pt x="0" y="580771"/>
                </a:lnTo>
                <a:lnTo>
                  <a:pt x="4002" y="600882"/>
                </a:lnTo>
                <a:lnTo>
                  <a:pt x="14814" y="617267"/>
                </a:lnTo>
                <a:lnTo>
                  <a:pt x="30646" y="628294"/>
                </a:lnTo>
                <a:lnTo>
                  <a:pt x="49707" y="632333"/>
                </a:lnTo>
                <a:lnTo>
                  <a:pt x="1957577" y="632333"/>
                </a:lnTo>
                <a:lnTo>
                  <a:pt x="1963293" y="630427"/>
                </a:lnTo>
                <a:lnTo>
                  <a:pt x="1970913" y="628523"/>
                </a:lnTo>
                <a:lnTo>
                  <a:pt x="2014559" y="582039"/>
                </a:lnTo>
                <a:lnTo>
                  <a:pt x="2105009" y="481631"/>
                </a:lnTo>
                <a:lnTo>
                  <a:pt x="2234819" y="336169"/>
                </a:lnTo>
                <a:lnTo>
                  <a:pt x="2240295" y="314721"/>
                </a:lnTo>
                <a:lnTo>
                  <a:pt x="2238301" y="304504"/>
                </a:lnTo>
                <a:lnTo>
                  <a:pt x="2232914" y="296037"/>
                </a:lnTo>
                <a:lnTo>
                  <a:pt x="2084629" y="128164"/>
                </a:lnTo>
                <a:lnTo>
                  <a:pt x="2007711" y="41767"/>
                </a:lnTo>
                <a:lnTo>
                  <a:pt x="1977417" y="9447"/>
                </a:lnTo>
                <a:lnTo>
                  <a:pt x="1963293" y="0"/>
                </a:lnTo>
                <a:close/>
              </a:path>
            </a:pathLst>
          </a:custGeom>
          <a:solidFill>
            <a:srgbClr val="5F5F5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395471" y="1543811"/>
            <a:ext cx="2135505" cy="632460"/>
          </a:xfrm>
          <a:custGeom>
            <a:avLst/>
            <a:gdLst/>
            <a:ahLst/>
            <a:cxnLst/>
            <a:rect l="l" t="t" r="r" b="b"/>
            <a:pathLst>
              <a:path w="2135504" h="632460">
                <a:moveTo>
                  <a:pt x="1858644" y="0"/>
                </a:moveTo>
                <a:lnTo>
                  <a:pt x="0" y="0"/>
                </a:lnTo>
                <a:lnTo>
                  <a:pt x="5714" y="1904"/>
                </a:lnTo>
                <a:lnTo>
                  <a:pt x="13335" y="3810"/>
                </a:lnTo>
                <a:lnTo>
                  <a:pt x="56995" y="50293"/>
                </a:lnTo>
                <a:lnTo>
                  <a:pt x="147351" y="150701"/>
                </a:lnTo>
                <a:lnTo>
                  <a:pt x="276987" y="296163"/>
                </a:lnTo>
                <a:lnTo>
                  <a:pt x="282344" y="305649"/>
                </a:lnTo>
                <a:lnTo>
                  <a:pt x="284130" y="316229"/>
                </a:lnTo>
                <a:lnTo>
                  <a:pt x="282344" y="326810"/>
                </a:lnTo>
                <a:lnTo>
                  <a:pt x="276987" y="336296"/>
                </a:lnTo>
                <a:lnTo>
                  <a:pt x="52101" y="590677"/>
                </a:lnTo>
                <a:lnTo>
                  <a:pt x="21812" y="623010"/>
                </a:lnTo>
                <a:lnTo>
                  <a:pt x="7619" y="632460"/>
                </a:lnTo>
                <a:lnTo>
                  <a:pt x="1851025" y="632460"/>
                </a:lnTo>
                <a:lnTo>
                  <a:pt x="1856739" y="630554"/>
                </a:lnTo>
                <a:lnTo>
                  <a:pt x="1864360" y="628650"/>
                </a:lnTo>
                <a:lnTo>
                  <a:pt x="1907966" y="582166"/>
                </a:lnTo>
                <a:lnTo>
                  <a:pt x="2128012" y="336296"/>
                </a:lnTo>
                <a:lnTo>
                  <a:pt x="2133369" y="326810"/>
                </a:lnTo>
                <a:lnTo>
                  <a:pt x="2135155" y="316229"/>
                </a:lnTo>
                <a:lnTo>
                  <a:pt x="2133369" y="305649"/>
                </a:lnTo>
                <a:lnTo>
                  <a:pt x="2128012" y="296163"/>
                </a:lnTo>
                <a:lnTo>
                  <a:pt x="1903031" y="41783"/>
                </a:lnTo>
                <a:lnTo>
                  <a:pt x="1872765" y="9449"/>
                </a:lnTo>
                <a:lnTo>
                  <a:pt x="1858644" y="0"/>
                </a:lnTo>
                <a:close/>
              </a:path>
            </a:pathLst>
          </a:custGeom>
          <a:solidFill>
            <a:srgbClr val="0A976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086855" y="1543811"/>
            <a:ext cx="2135505" cy="632460"/>
          </a:xfrm>
          <a:custGeom>
            <a:avLst/>
            <a:gdLst/>
            <a:ahLst/>
            <a:cxnLst/>
            <a:rect l="l" t="t" r="r" b="b"/>
            <a:pathLst>
              <a:path w="2135504" h="632460">
                <a:moveTo>
                  <a:pt x="1858645" y="0"/>
                </a:moveTo>
                <a:lnTo>
                  <a:pt x="0" y="0"/>
                </a:lnTo>
                <a:lnTo>
                  <a:pt x="5715" y="1904"/>
                </a:lnTo>
                <a:lnTo>
                  <a:pt x="13335" y="3810"/>
                </a:lnTo>
                <a:lnTo>
                  <a:pt x="56995" y="50293"/>
                </a:lnTo>
                <a:lnTo>
                  <a:pt x="147351" y="150701"/>
                </a:lnTo>
                <a:lnTo>
                  <a:pt x="276987" y="296163"/>
                </a:lnTo>
                <a:lnTo>
                  <a:pt x="282344" y="305649"/>
                </a:lnTo>
                <a:lnTo>
                  <a:pt x="284130" y="316229"/>
                </a:lnTo>
                <a:lnTo>
                  <a:pt x="282344" y="326810"/>
                </a:lnTo>
                <a:lnTo>
                  <a:pt x="276987" y="336296"/>
                </a:lnTo>
                <a:lnTo>
                  <a:pt x="52101" y="590677"/>
                </a:lnTo>
                <a:lnTo>
                  <a:pt x="21812" y="623010"/>
                </a:lnTo>
                <a:lnTo>
                  <a:pt x="7620" y="632460"/>
                </a:lnTo>
                <a:lnTo>
                  <a:pt x="1851025" y="632460"/>
                </a:lnTo>
                <a:lnTo>
                  <a:pt x="1856740" y="630554"/>
                </a:lnTo>
                <a:lnTo>
                  <a:pt x="1864360" y="628650"/>
                </a:lnTo>
                <a:lnTo>
                  <a:pt x="1907966" y="582166"/>
                </a:lnTo>
                <a:lnTo>
                  <a:pt x="2128012" y="336296"/>
                </a:lnTo>
                <a:lnTo>
                  <a:pt x="2133369" y="326810"/>
                </a:lnTo>
                <a:lnTo>
                  <a:pt x="2135155" y="316229"/>
                </a:lnTo>
                <a:lnTo>
                  <a:pt x="2133369" y="305649"/>
                </a:lnTo>
                <a:lnTo>
                  <a:pt x="2128012" y="296163"/>
                </a:lnTo>
                <a:lnTo>
                  <a:pt x="1903031" y="41783"/>
                </a:lnTo>
                <a:lnTo>
                  <a:pt x="1872765" y="9449"/>
                </a:lnTo>
                <a:lnTo>
                  <a:pt x="1858645" y="0"/>
                </a:lnTo>
                <a:close/>
              </a:path>
            </a:pathLst>
          </a:custGeom>
          <a:solidFill>
            <a:srgbClr val="08664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995273" y="1714245"/>
            <a:ext cx="123317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10" dirty="0">
                <a:solidFill>
                  <a:srgbClr val="FFFFFF"/>
                </a:solidFill>
                <a:latin typeface="Century Gothic"/>
                <a:cs typeface="Century Gothic"/>
              </a:rPr>
              <a:t>Methodology</a:t>
            </a:r>
            <a:endParaRPr sz="1400">
              <a:latin typeface="Century Gothic"/>
              <a:cs typeface="Century Gothic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230115" y="1714245"/>
            <a:ext cx="495934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80" dirty="0">
                <a:solidFill>
                  <a:srgbClr val="FFFFFF"/>
                </a:solidFill>
                <a:latin typeface="Century Gothic"/>
                <a:cs typeface="Century Gothic"/>
              </a:rPr>
              <a:t>Tools</a:t>
            </a:r>
            <a:endParaRPr sz="1400">
              <a:latin typeface="Century Gothic"/>
              <a:cs typeface="Century Gothic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477127" y="1591182"/>
            <a:ext cx="1212850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10" dirty="0">
                <a:solidFill>
                  <a:srgbClr val="FFFFFF"/>
                </a:solidFill>
                <a:latin typeface="Century Gothic"/>
                <a:cs typeface="Century Gothic"/>
              </a:rPr>
              <a:t>Performance</a:t>
            </a:r>
            <a:endParaRPr sz="1400">
              <a:latin typeface="Century Gothic"/>
              <a:cs typeface="Century Gothic"/>
            </a:endParaRPr>
          </a:p>
          <a:p>
            <a:pPr marL="12700">
              <a:lnSpc>
                <a:spcPct val="100000"/>
              </a:lnSpc>
            </a:pPr>
            <a:r>
              <a:rPr sz="1400" spc="-10" dirty="0">
                <a:solidFill>
                  <a:srgbClr val="FFFFFF"/>
                </a:solidFill>
                <a:latin typeface="Century Gothic"/>
                <a:cs typeface="Century Gothic"/>
              </a:rPr>
              <a:t>Architecture</a:t>
            </a:r>
            <a:endParaRPr sz="1400">
              <a:latin typeface="Century Gothic"/>
              <a:cs typeface="Century Gothic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76655" y="2430779"/>
            <a:ext cx="2144395" cy="632460"/>
          </a:xfrm>
          <a:custGeom>
            <a:avLst/>
            <a:gdLst/>
            <a:ahLst/>
            <a:cxnLst/>
            <a:rect l="l" t="t" r="r" b="b"/>
            <a:pathLst>
              <a:path w="2144395" h="632460">
                <a:moveTo>
                  <a:pt x="2073783" y="0"/>
                </a:moveTo>
                <a:lnTo>
                  <a:pt x="70472" y="0"/>
                </a:lnTo>
                <a:lnTo>
                  <a:pt x="43039" y="5530"/>
                </a:lnTo>
                <a:lnTo>
                  <a:pt x="20639" y="20621"/>
                </a:lnTo>
                <a:lnTo>
                  <a:pt x="5537" y="43023"/>
                </a:lnTo>
                <a:lnTo>
                  <a:pt x="0" y="70485"/>
                </a:lnTo>
                <a:lnTo>
                  <a:pt x="0" y="561975"/>
                </a:lnTo>
                <a:lnTo>
                  <a:pt x="5537" y="589436"/>
                </a:lnTo>
                <a:lnTo>
                  <a:pt x="20639" y="611838"/>
                </a:lnTo>
                <a:lnTo>
                  <a:pt x="43039" y="626929"/>
                </a:lnTo>
                <a:lnTo>
                  <a:pt x="70472" y="632460"/>
                </a:lnTo>
                <a:lnTo>
                  <a:pt x="2073783" y="632460"/>
                </a:lnTo>
                <a:lnTo>
                  <a:pt x="2101244" y="626929"/>
                </a:lnTo>
                <a:lnTo>
                  <a:pt x="2123646" y="611838"/>
                </a:lnTo>
                <a:lnTo>
                  <a:pt x="2138737" y="589436"/>
                </a:lnTo>
                <a:lnTo>
                  <a:pt x="2144268" y="561975"/>
                </a:lnTo>
                <a:lnTo>
                  <a:pt x="2144268" y="70485"/>
                </a:lnTo>
                <a:lnTo>
                  <a:pt x="2138737" y="43023"/>
                </a:lnTo>
                <a:lnTo>
                  <a:pt x="2123646" y="20621"/>
                </a:lnTo>
                <a:lnTo>
                  <a:pt x="2101244" y="5530"/>
                </a:lnTo>
                <a:lnTo>
                  <a:pt x="2073783" y="0"/>
                </a:lnTo>
                <a:close/>
              </a:path>
            </a:pathLst>
          </a:custGeom>
          <a:solidFill>
            <a:srgbClr val="9F9F9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518285" y="2636596"/>
            <a:ext cx="461009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70" dirty="0">
                <a:solidFill>
                  <a:srgbClr val="FFFFFF"/>
                </a:solidFill>
                <a:latin typeface="Century Gothic"/>
                <a:cs typeface="Century Gothic"/>
              </a:rPr>
              <a:t>PLAN</a:t>
            </a:r>
            <a:endParaRPr sz="1200">
              <a:latin typeface="Century Gothic"/>
              <a:cs typeface="Century Gothic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76655" y="3473196"/>
            <a:ext cx="2144395" cy="632460"/>
          </a:xfrm>
          <a:custGeom>
            <a:avLst/>
            <a:gdLst/>
            <a:ahLst/>
            <a:cxnLst/>
            <a:rect l="l" t="t" r="r" b="b"/>
            <a:pathLst>
              <a:path w="2144395" h="632460">
                <a:moveTo>
                  <a:pt x="2073783" y="0"/>
                </a:moveTo>
                <a:lnTo>
                  <a:pt x="70472" y="0"/>
                </a:lnTo>
                <a:lnTo>
                  <a:pt x="43039" y="5530"/>
                </a:lnTo>
                <a:lnTo>
                  <a:pt x="20639" y="20621"/>
                </a:lnTo>
                <a:lnTo>
                  <a:pt x="5537" y="43023"/>
                </a:lnTo>
                <a:lnTo>
                  <a:pt x="0" y="70484"/>
                </a:lnTo>
                <a:lnTo>
                  <a:pt x="0" y="561974"/>
                </a:lnTo>
                <a:lnTo>
                  <a:pt x="5537" y="589436"/>
                </a:lnTo>
                <a:lnTo>
                  <a:pt x="20639" y="611838"/>
                </a:lnTo>
                <a:lnTo>
                  <a:pt x="43039" y="626929"/>
                </a:lnTo>
                <a:lnTo>
                  <a:pt x="70472" y="632459"/>
                </a:lnTo>
                <a:lnTo>
                  <a:pt x="2073783" y="632459"/>
                </a:lnTo>
                <a:lnTo>
                  <a:pt x="2101244" y="626929"/>
                </a:lnTo>
                <a:lnTo>
                  <a:pt x="2123646" y="611838"/>
                </a:lnTo>
                <a:lnTo>
                  <a:pt x="2138737" y="589436"/>
                </a:lnTo>
                <a:lnTo>
                  <a:pt x="2144268" y="561974"/>
                </a:lnTo>
                <a:lnTo>
                  <a:pt x="2144268" y="70484"/>
                </a:lnTo>
                <a:lnTo>
                  <a:pt x="2138737" y="43023"/>
                </a:lnTo>
                <a:lnTo>
                  <a:pt x="2123646" y="20621"/>
                </a:lnTo>
                <a:lnTo>
                  <a:pt x="2101244" y="5530"/>
                </a:lnTo>
                <a:lnTo>
                  <a:pt x="2073783" y="0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608200" y="3680205"/>
            <a:ext cx="28067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solidFill>
                  <a:srgbClr val="5F5F5F"/>
                </a:solidFill>
                <a:latin typeface="Century Gothic"/>
                <a:cs typeface="Century Gothic"/>
              </a:rPr>
              <a:t>DO</a:t>
            </a:r>
            <a:endParaRPr sz="1200">
              <a:latin typeface="Century Gothic"/>
              <a:cs typeface="Century Gothic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676655" y="4523232"/>
            <a:ext cx="2144395" cy="632460"/>
          </a:xfrm>
          <a:custGeom>
            <a:avLst/>
            <a:gdLst/>
            <a:ahLst/>
            <a:cxnLst/>
            <a:rect l="l" t="t" r="r" b="b"/>
            <a:pathLst>
              <a:path w="2144395" h="632460">
                <a:moveTo>
                  <a:pt x="2073783" y="0"/>
                </a:moveTo>
                <a:lnTo>
                  <a:pt x="70472" y="0"/>
                </a:lnTo>
                <a:lnTo>
                  <a:pt x="43039" y="5530"/>
                </a:lnTo>
                <a:lnTo>
                  <a:pt x="20639" y="20621"/>
                </a:lnTo>
                <a:lnTo>
                  <a:pt x="5537" y="43023"/>
                </a:lnTo>
                <a:lnTo>
                  <a:pt x="0" y="70485"/>
                </a:lnTo>
                <a:lnTo>
                  <a:pt x="0" y="561975"/>
                </a:lnTo>
                <a:lnTo>
                  <a:pt x="5537" y="589436"/>
                </a:lnTo>
                <a:lnTo>
                  <a:pt x="20639" y="611838"/>
                </a:lnTo>
                <a:lnTo>
                  <a:pt x="43039" y="626929"/>
                </a:lnTo>
                <a:lnTo>
                  <a:pt x="70472" y="632460"/>
                </a:lnTo>
                <a:lnTo>
                  <a:pt x="2073783" y="632460"/>
                </a:lnTo>
                <a:lnTo>
                  <a:pt x="2101244" y="626929"/>
                </a:lnTo>
                <a:lnTo>
                  <a:pt x="2123646" y="611838"/>
                </a:lnTo>
                <a:lnTo>
                  <a:pt x="2138737" y="589436"/>
                </a:lnTo>
                <a:lnTo>
                  <a:pt x="2144268" y="561975"/>
                </a:lnTo>
                <a:lnTo>
                  <a:pt x="2144268" y="70485"/>
                </a:lnTo>
                <a:lnTo>
                  <a:pt x="2138737" y="43023"/>
                </a:lnTo>
                <a:lnTo>
                  <a:pt x="2123646" y="20621"/>
                </a:lnTo>
                <a:lnTo>
                  <a:pt x="2101244" y="5530"/>
                </a:lnTo>
                <a:lnTo>
                  <a:pt x="2073783" y="0"/>
                </a:lnTo>
                <a:close/>
              </a:path>
            </a:pathLst>
          </a:custGeom>
          <a:solidFill>
            <a:srgbClr val="DFDFD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458849" y="4730242"/>
            <a:ext cx="58039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5F5F5F"/>
                </a:solidFill>
                <a:latin typeface="Century Gothic"/>
                <a:cs typeface="Century Gothic"/>
              </a:rPr>
              <a:t>CHECK</a:t>
            </a:r>
            <a:endParaRPr sz="1200">
              <a:latin typeface="Century Gothic"/>
              <a:cs typeface="Century Gothic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676655" y="5553455"/>
            <a:ext cx="2144395" cy="632460"/>
          </a:xfrm>
          <a:custGeom>
            <a:avLst/>
            <a:gdLst/>
            <a:ahLst/>
            <a:cxnLst/>
            <a:rect l="l" t="t" r="r" b="b"/>
            <a:pathLst>
              <a:path w="2144395" h="632460">
                <a:moveTo>
                  <a:pt x="2073783" y="0"/>
                </a:moveTo>
                <a:lnTo>
                  <a:pt x="70472" y="0"/>
                </a:lnTo>
                <a:lnTo>
                  <a:pt x="43039" y="5530"/>
                </a:lnTo>
                <a:lnTo>
                  <a:pt x="20639" y="20620"/>
                </a:lnTo>
                <a:lnTo>
                  <a:pt x="5537" y="43017"/>
                </a:lnTo>
                <a:lnTo>
                  <a:pt x="0" y="70472"/>
                </a:lnTo>
                <a:lnTo>
                  <a:pt x="0" y="561987"/>
                </a:lnTo>
                <a:lnTo>
                  <a:pt x="5537" y="589420"/>
                </a:lnTo>
                <a:lnTo>
                  <a:pt x="20639" y="611820"/>
                </a:lnTo>
                <a:lnTo>
                  <a:pt x="43039" y="626922"/>
                </a:lnTo>
                <a:lnTo>
                  <a:pt x="70472" y="632460"/>
                </a:lnTo>
                <a:lnTo>
                  <a:pt x="2073783" y="632460"/>
                </a:lnTo>
                <a:lnTo>
                  <a:pt x="2101244" y="626922"/>
                </a:lnTo>
                <a:lnTo>
                  <a:pt x="2123646" y="611820"/>
                </a:lnTo>
                <a:lnTo>
                  <a:pt x="2138737" y="589420"/>
                </a:lnTo>
                <a:lnTo>
                  <a:pt x="2144268" y="561987"/>
                </a:lnTo>
                <a:lnTo>
                  <a:pt x="2144268" y="70472"/>
                </a:lnTo>
                <a:lnTo>
                  <a:pt x="2138737" y="43017"/>
                </a:lnTo>
                <a:lnTo>
                  <a:pt x="2123646" y="20620"/>
                </a:lnTo>
                <a:lnTo>
                  <a:pt x="2101244" y="5530"/>
                </a:lnTo>
                <a:lnTo>
                  <a:pt x="2073783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1580769" y="5760516"/>
            <a:ext cx="33655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solidFill>
                  <a:srgbClr val="5F5F5F"/>
                </a:solidFill>
                <a:latin typeface="Century Gothic"/>
                <a:cs typeface="Century Gothic"/>
              </a:rPr>
              <a:t>ACT</a:t>
            </a:r>
            <a:endParaRPr sz="1200">
              <a:latin typeface="Century Gothic"/>
              <a:cs typeface="Century Gothic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3393947" y="2430779"/>
            <a:ext cx="2131060" cy="632460"/>
          </a:xfrm>
          <a:custGeom>
            <a:avLst/>
            <a:gdLst/>
            <a:ahLst/>
            <a:cxnLst/>
            <a:rect l="l" t="t" r="r" b="b"/>
            <a:pathLst>
              <a:path w="2131060" h="632460">
                <a:moveTo>
                  <a:pt x="2060066" y="0"/>
                </a:moveTo>
                <a:lnTo>
                  <a:pt x="70485" y="0"/>
                </a:lnTo>
                <a:lnTo>
                  <a:pt x="43023" y="5530"/>
                </a:lnTo>
                <a:lnTo>
                  <a:pt x="20621" y="20621"/>
                </a:lnTo>
                <a:lnTo>
                  <a:pt x="5530" y="43023"/>
                </a:lnTo>
                <a:lnTo>
                  <a:pt x="0" y="70485"/>
                </a:lnTo>
                <a:lnTo>
                  <a:pt x="0" y="561975"/>
                </a:lnTo>
                <a:lnTo>
                  <a:pt x="5530" y="589436"/>
                </a:lnTo>
                <a:lnTo>
                  <a:pt x="20621" y="611838"/>
                </a:lnTo>
                <a:lnTo>
                  <a:pt x="43023" y="626929"/>
                </a:lnTo>
                <a:lnTo>
                  <a:pt x="70485" y="632460"/>
                </a:lnTo>
                <a:lnTo>
                  <a:pt x="2060066" y="632460"/>
                </a:lnTo>
                <a:lnTo>
                  <a:pt x="2087528" y="626929"/>
                </a:lnTo>
                <a:lnTo>
                  <a:pt x="2109930" y="611838"/>
                </a:lnTo>
                <a:lnTo>
                  <a:pt x="2125021" y="589436"/>
                </a:lnTo>
                <a:lnTo>
                  <a:pt x="2130552" y="561975"/>
                </a:lnTo>
                <a:lnTo>
                  <a:pt x="2130552" y="70485"/>
                </a:lnTo>
                <a:lnTo>
                  <a:pt x="2125021" y="43023"/>
                </a:lnTo>
                <a:lnTo>
                  <a:pt x="2109930" y="20621"/>
                </a:lnTo>
                <a:lnTo>
                  <a:pt x="2087528" y="5530"/>
                </a:lnTo>
                <a:lnTo>
                  <a:pt x="2060066" y="0"/>
                </a:lnTo>
                <a:close/>
              </a:path>
            </a:pathLst>
          </a:custGeom>
          <a:solidFill>
            <a:srgbClr val="0A996C">
              <a:alpha val="8235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4039361" y="2635072"/>
            <a:ext cx="84074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80" dirty="0">
                <a:solidFill>
                  <a:srgbClr val="FFFFFF"/>
                </a:solidFill>
                <a:latin typeface="Century Gothic"/>
                <a:cs typeface="Century Gothic"/>
              </a:rPr>
              <a:t>STRATEGY</a:t>
            </a:r>
            <a:endParaRPr sz="1200">
              <a:latin typeface="Century Gothic"/>
              <a:cs typeface="Century Gothic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3393947" y="3473196"/>
            <a:ext cx="2131060" cy="632460"/>
          </a:xfrm>
          <a:custGeom>
            <a:avLst/>
            <a:gdLst/>
            <a:ahLst/>
            <a:cxnLst/>
            <a:rect l="l" t="t" r="r" b="b"/>
            <a:pathLst>
              <a:path w="2131060" h="632460">
                <a:moveTo>
                  <a:pt x="2060066" y="0"/>
                </a:moveTo>
                <a:lnTo>
                  <a:pt x="70485" y="0"/>
                </a:lnTo>
                <a:lnTo>
                  <a:pt x="43023" y="5530"/>
                </a:lnTo>
                <a:lnTo>
                  <a:pt x="20621" y="20621"/>
                </a:lnTo>
                <a:lnTo>
                  <a:pt x="5530" y="43023"/>
                </a:lnTo>
                <a:lnTo>
                  <a:pt x="0" y="70484"/>
                </a:lnTo>
                <a:lnTo>
                  <a:pt x="0" y="561974"/>
                </a:lnTo>
                <a:lnTo>
                  <a:pt x="5530" y="589436"/>
                </a:lnTo>
                <a:lnTo>
                  <a:pt x="20621" y="611838"/>
                </a:lnTo>
                <a:lnTo>
                  <a:pt x="43023" y="626929"/>
                </a:lnTo>
                <a:lnTo>
                  <a:pt x="70485" y="632459"/>
                </a:lnTo>
                <a:lnTo>
                  <a:pt x="2060066" y="632459"/>
                </a:lnTo>
                <a:lnTo>
                  <a:pt x="2087528" y="626929"/>
                </a:lnTo>
                <a:lnTo>
                  <a:pt x="2109930" y="611838"/>
                </a:lnTo>
                <a:lnTo>
                  <a:pt x="2125021" y="589436"/>
                </a:lnTo>
                <a:lnTo>
                  <a:pt x="2130552" y="561974"/>
                </a:lnTo>
                <a:lnTo>
                  <a:pt x="2130552" y="70484"/>
                </a:lnTo>
                <a:lnTo>
                  <a:pt x="2125021" y="43023"/>
                </a:lnTo>
                <a:lnTo>
                  <a:pt x="2109930" y="20621"/>
                </a:lnTo>
                <a:lnTo>
                  <a:pt x="2087528" y="5530"/>
                </a:lnTo>
                <a:lnTo>
                  <a:pt x="2060066" y="0"/>
                </a:lnTo>
                <a:close/>
              </a:path>
            </a:pathLst>
          </a:custGeom>
          <a:solidFill>
            <a:srgbClr val="0A996C">
              <a:alpha val="73724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3958590" y="3678682"/>
            <a:ext cx="1001394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75" dirty="0">
                <a:solidFill>
                  <a:srgbClr val="FFFFFF"/>
                </a:solidFill>
                <a:latin typeface="Century Gothic"/>
                <a:cs typeface="Century Gothic"/>
              </a:rPr>
              <a:t>OBJECTIVES</a:t>
            </a:r>
            <a:endParaRPr sz="1200">
              <a:latin typeface="Century Gothic"/>
              <a:cs typeface="Century Gothic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3393947" y="4523232"/>
            <a:ext cx="2131060" cy="632460"/>
          </a:xfrm>
          <a:custGeom>
            <a:avLst/>
            <a:gdLst/>
            <a:ahLst/>
            <a:cxnLst/>
            <a:rect l="l" t="t" r="r" b="b"/>
            <a:pathLst>
              <a:path w="2131060" h="632460">
                <a:moveTo>
                  <a:pt x="2060066" y="0"/>
                </a:moveTo>
                <a:lnTo>
                  <a:pt x="70485" y="0"/>
                </a:lnTo>
                <a:lnTo>
                  <a:pt x="43023" y="5530"/>
                </a:lnTo>
                <a:lnTo>
                  <a:pt x="20621" y="20621"/>
                </a:lnTo>
                <a:lnTo>
                  <a:pt x="5530" y="43023"/>
                </a:lnTo>
                <a:lnTo>
                  <a:pt x="0" y="70485"/>
                </a:lnTo>
                <a:lnTo>
                  <a:pt x="0" y="561975"/>
                </a:lnTo>
                <a:lnTo>
                  <a:pt x="5530" y="589436"/>
                </a:lnTo>
                <a:lnTo>
                  <a:pt x="20621" y="611838"/>
                </a:lnTo>
                <a:lnTo>
                  <a:pt x="43023" y="626929"/>
                </a:lnTo>
                <a:lnTo>
                  <a:pt x="70485" y="632460"/>
                </a:lnTo>
                <a:lnTo>
                  <a:pt x="2060066" y="632460"/>
                </a:lnTo>
                <a:lnTo>
                  <a:pt x="2087528" y="626929"/>
                </a:lnTo>
                <a:lnTo>
                  <a:pt x="2109930" y="611838"/>
                </a:lnTo>
                <a:lnTo>
                  <a:pt x="2125021" y="589436"/>
                </a:lnTo>
                <a:lnTo>
                  <a:pt x="2130552" y="561975"/>
                </a:lnTo>
                <a:lnTo>
                  <a:pt x="2130552" y="70485"/>
                </a:lnTo>
                <a:lnTo>
                  <a:pt x="2125021" y="43023"/>
                </a:lnTo>
                <a:lnTo>
                  <a:pt x="2109930" y="20621"/>
                </a:lnTo>
                <a:lnTo>
                  <a:pt x="2087528" y="5530"/>
                </a:lnTo>
                <a:lnTo>
                  <a:pt x="2060066" y="0"/>
                </a:lnTo>
                <a:close/>
              </a:path>
            </a:pathLst>
          </a:custGeom>
          <a:solidFill>
            <a:srgbClr val="0A996C">
              <a:alpha val="53724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4275582" y="4728717"/>
            <a:ext cx="36893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105" dirty="0">
                <a:solidFill>
                  <a:srgbClr val="FFFFFF"/>
                </a:solidFill>
                <a:latin typeface="Century Gothic"/>
                <a:cs typeface="Century Gothic"/>
              </a:rPr>
              <a:t>KPIs</a:t>
            </a:r>
            <a:endParaRPr sz="1200">
              <a:latin typeface="Century Gothic"/>
              <a:cs typeface="Century Gothic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3393947" y="5553455"/>
            <a:ext cx="2131060" cy="632460"/>
          </a:xfrm>
          <a:custGeom>
            <a:avLst/>
            <a:gdLst/>
            <a:ahLst/>
            <a:cxnLst/>
            <a:rect l="l" t="t" r="r" b="b"/>
            <a:pathLst>
              <a:path w="2131060" h="632460">
                <a:moveTo>
                  <a:pt x="2060066" y="0"/>
                </a:moveTo>
                <a:lnTo>
                  <a:pt x="70485" y="0"/>
                </a:lnTo>
                <a:lnTo>
                  <a:pt x="43023" y="5530"/>
                </a:lnTo>
                <a:lnTo>
                  <a:pt x="20621" y="20620"/>
                </a:lnTo>
                <a:lnTo>
                  <a:pt x="5530" y="43017"/>
                </a:lnTo>
                <a:lnTo>
                  <a:pt x="0" y="70472"/>
                </a:lnTo>
                <a:lnTo>
                  <a:pt x="0" y="561987"/>
                </a:lnTo>
                <a:lnTo>
                  <a:pt x="5530" y="589420"/>
                </a:lnTo>
                <a:lnTo>
                  <a:pt x="20621" y="611820"/>
                </a:lnTo>
                <a:lnTo>
                  <a:pt x="43023" y="626922"/>
                </a:lnTo>
                <a:lnTo>
                  <a:pt x="70485" y="632460"/>
                </a:lnTo>
                <a:lnTo>
                  <a:pt x="2060066" y="632460"/>
                </a:lnTo>
                <a:lnTo>
                  <a:pt x="2087528" y="626922"/>
                </a:lnTo>
                <a:lnTo>
                  <a:pt x="2109930" y="611820"/>
                </a:lnTo>
                <a:lnTo>
                  <a:pt x="2125021" y="589420"/>
                </a:lnTo>
                <a:lnTo>
                  <a:pt x="2130552" y="561987"/>
                </a:lnTo>
                <a:lnTo>
                  <a:pt x="2130552" y="70472"/>
                </a:lnTo>
                <a:lnTo>
                  <a:pt x="2125021" y="43017"/>
                </a:lnTo>
                <a:lnTo>
                  <a:pt x="2109930" y="20620"/>
                </a:lnTo>
                <a:lnTo>
                  <a:pt x="2087528" y="5530"/>
                </a:lnTo>
                <a:lnTo>
                  <a:pt x="2060066" y="0"/>
                </a:lnTo>
                <a:close/>
              </a:path>
            </a:pathLst>
          </a:custGeom>
          <a:solidFill>
            <a:srgbClr val="0A996C">
              <a:alpha val="35293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3992117" y="5758992"/>
            <a:ext cx="934719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95" dirty="0">
                <a:solidFill>
                  <a:srgbClr val="FFFFFF"/>
                </a:solidFill>
                <a:latin typeface="Century Gothic"/>
                <a:cs typeface="Century Gothic"/>
              </a:rPr>
              <a:t>INITIATIVES</a:t>
            </a:r>
            <a:endParaRPr sz="1200">
              <a:latin typeface="Century Gothic"/>
              <a:cs typeface="Century Gothic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6083808" y="2430779"/>
            <a:ext cx="2132330" cy="632460"/>
          </a:xfrm>
          <a:custGeom>
            <a:avLst/>
            <a:gdLst/>
            <a:ahLst/>
            <a:cxnLst/>
            <a:rect l="l" t="t" r="r" b="b"/>
            <a:pathLst>
              <a:path w="2132329" h="632460">
                <a:moveTo>
                  <a:pt x="2061590" y="0"/>
                </a:moveTo>
                <a:lnTo>
                  <a:pt x="70484" y="0"/>
                </a:lnTo>
                <a:lnTo>
                  <a:pt x="43023" y="5530"/>
                </a:lnTo>
                <a:lnTo>
                  <a:pt x="20621" y="20621"/>
                </a:lnTo>
                <a:lnTo>
                  <a:pt x="5530" y="43023"/>
                </a:lnTo>
                <a:lnTo>
                  <a:pt x="0" y="70485"/>
                </a:lnTo>
                <a:lnTo>
                  <a:pt x="0" y="561975"/>
                </a:lnTo>
                <a:lnTo>
                  <a:pt x="5530" y="589436"/>
                </a:lnTo>
                <a:lnTo>
                  <a:pt x="20621" y="611838"/>
                </a:lnTo>
                <a:lnTo>
                  <a:pt x="43023" y="626929"/>
                </a:lnTo>
                <a:lnTo>
                  <a:pt x="70484" y="632460"/>
                </a:lnTo>
                <a:lnTo>
                  <a:pt x="2061590" y="632460"/>
                </a:lnTo>
                <a:lnTo>
                  <a:pt x="2089052" y="626929"/>
                </a:lnTo>
                <a:lnTo>
                  <a:pt x="2111454" y="611838"/>
                </a:lnTo>
                <a:lnTo>
                  <a:pt x="2126545" y="589436"/>
                </a:lnTo>
                <a:lnTo>
                  <a:pt x="2132075" y="561975"/>
                </a:lnTo>
                <a:lnTo>
                  <a:pt x="2132075" y="70485"/>
                </a:lnTo>
                <a:lnTo>
                  <a:pt x="2126545" y="43023"/>
                </a:lnTo>
                <a:lnTo>
                  <a:pt x="2111454" y="20621"/>
                </a:lnTo>
                <a:lnTo>
                  <a:pt x="2089052" y="5530"/>
                </a:lnTo>
                <a:lnTo>
                  <a:pt x="2061590" y="0"/>
                </a:lnTo>
                <a:close/>
              </a:path>
            </a:pathLst>
          </a:custGeom>
          <a:solidFill>
            <a:srgbClr val="086647">
              <a:alpha val="8235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6388100" y="2543632"/>
            <a:ext cx="1526540" cy="3924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200" spc="130" dirty="0">
                <a:solidFill>
                  <a:srgbClr val="FFFFFF"/>
                </a:solidFill>
                <a:latin typeface="Century Gothic"/>
                <a:cs typeface="Century Gothic"/>
              </a:rPr>
              <a:t>DESIRED</a:t>
            </a:r>
            <a:r>
              <a:rPr sz="120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200" spc="130" dirty="0">
                <a:solidFill>
                  <a:srgbClr val="FFFFFF"/>
                </a:solidFill>
                <a:latin typeface="Century Gothic"/>
                <a:cs typeface="Century Gothic"/>
              </a:rPr>
              <a:t>STATE</a:t>
            </a:r>
            <a:r>
              <a:rPr sz="1200" spc="-1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200" spc="45" dirty="0">
                <a:solidFill>
                  <a:srgbClr val="FFFFFF"/>
                </a:solidFill>
                <a:latin typeface="Century Gothic"/>
                <a:cs typeface="Century Gothic"/>
              </a:rPr>
              <a:t>OF</a:t>
            </a:r>
            <a:endParaRPr sz="1200">
              <a:latin typeface="Century Gothic"/>
              <a:cs typeface="Century Gothic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1200" spc="75" dirty="0">
                <a:solidFill>
                  <a:srgbClr val="FFFFFF"/>
                </a:solidFill>
                <a:latin typeface="Century Gothic"/>
                <a:cs typeface="Century Gothic"/>
              </a:rPr>
              <a:t>EVOLUTION</a:t>
            </a:r>
            <a:endParaRPr sz="1200">
              <a:latin typeface="Century Gothic"/>
              <a:cs typeface="Century Gothic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6083808" y="3473196"/>
            <a:ext cx="2132330" cy="632460"/>
          </a:xfrm>
          <a:custGeom>
            <a:avLst/>
            <a:gdLst/>
            <a:ahLst/>
            <a:cxnLst/>
            <a:rect l="l" t="t" r="r" b="b"/>
            <a:pathLst>
              <a:path w="2132329" h="632460">
                <a:moveTo>
                  <a:pt x="2061590" y="0"/>
                </a:moveTo>
                <a:lnTo>
                  <a:pt x="70484" y="0"/>
                </a:lnTo>
                <a:lnTo>
                  <a:pt x="43023" y="5530"/>
                </a:lnTo>
                <a:lnTo>
                  <a:pt x="20621" y="20621"/>
                </a:lnTo>
                <a:lnTo>
                  <a:pt x="5530" y="43023"/>
                </a:lnTo>
                <a:lnTo>
                  <a:pt x="0" y="70484"/>
                </a:lnTo>
                <a:lnTo>
                  <a:pt x="0" y="561974"/>
                </a:lnTo>
                <a:lnTo>
                  <a:pt x="5530" y="589436"/>
                </a:lnTo>
                <a:lnTo>
                  <a:pt x="20621" y="611838"/>
                </a:lnTo>
                <a:lnTo>
                  <a:pt x="43023" y="626929"/>
                </a:lnTo>
                <a:lnTo>
                  <a:pt x="70484" y="632459"/>
                </a:lnTo>
                <a:lnTo>
                  <a:pt x="2061590" y="632459"/>
                </a:lnTo>
                <a:lnTo>
                  <a:pt x="2089052" y="626929"/>
                </a:lnTo>
                <a:lnTo>
                  <a:pt x="2111454" y="611838"/>
                </a:lnTo>
                <a:lnTo>
                  <a:pt x="2126545" y="589436"/>
                </a:lnTo>
                <a:lnTo>
                  <a:pt x="2132075" y="561974"/>
                </a:lnTo>
                <a:lnTo>
                  <a:pt x="2132075" y="70484"/>
                </a:lnTo>
                <a:lnTo>
                  <a:pt x="2126545" y="43023"/>
                </a:lnTo>
                <a:lnTo>
                  <a:pt x="2111454" y="20621"/>
                </a:lnTo>
                <a:lnTo>
                  <a:pt x="2089052" y="5530"/>
                </a:lnTo>
                <a:lnTo>
                  <a:pt x="2061590" y="0"/>
                </a:lnTo>
                <a:close/>
              </a:path>
            </a:pathLst>
          </a:custGeom>
          <a:solidFill>
            <a:srgbClr val="086647">
              <a:alpha val="7647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6528307" y="3680205"/>
            <a:ext cx="124650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90" dirty="0">
                <a:solidFill>
                  <a:srgbClr val="FFFFFF"/>
                </a:solidFill>
                <a:latin typeface="Century Gothic"/>
                <a:cs typeface="Century Gothic"/>
              </a:rPr>
              <a:t>STRATEGY</a:t>
            </a:r>
            <a:r>
              <a:rPr sz="1200" spc="-1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200" spc="35" dirty="0">
                <a:solidFill>
                  <a:srgbClr val="FFFFFF"/>
                </a:solidFill>
                <a:latin typeface="Century Gothic"/>
                <a:cs typeface="Century Gothic"/>
              </a:rPr>
              <a:t>MAP</a:t>
            </a:r>
            <a:endParaRPr sz="1200">
              <a:latin typeface="Century Gothic"/>
              <a:cs typeface="Century Gothic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6083808" y="4523232"/>
            <a:ext cx="2132330" cy="632460"/>
          </a:xfrm>
          <a:custGeom>
            <a:avLst/>
            <a:gdLst/>
            <a:ahLst/>
            <a:cxnLst/>
            <a:rect l="l" t="t" r="r" b="b"/>
            <a:pathLst>
              <a:path w="2132329" h="632460">
                <a:moveTo>
                  <a:pt x="2061590" y="0"/>
                </a:moveTo>
                <a:lnTo>
                  <a:pt x="70484" y="0"/>
                </a:lnTo>
                <a:lnTo>
                  <a:pt x="43023" y="5530"/>
                </a:lnTo>
                <a:lnTo>
                  <a:pt x="20621" y="20621"/>
                </a:lnTo>
                <a:lnTo>
                  <a:pt x="5530" y="43023"/>
                </a:lnTo>
                <a:lnTo>
                  <a:pt x="0" y="70485"/>
                </a:lnTo>
                <a:lnTo>
                  <a:pt x="0" y="561975"/>
                </a:lnTo>
                <a:lnTo>
                  <a:pt x="5530" y="589436"/>
                </a:lnTo>
                <a:lnTo>
                  <a:pt x="20621" y="611838"/>
                </a:lnTo>
                <a:lnTo>
                  <a:pt x="43023" y="626929"/>
                </a:lnTo>
                <a:lnTo>
                  <a:pt x="70484" y="632460"/>
                </a:lnTo>
                <a:lnTo>
                  <a:pt x="2061590" y="632460"/>
                </a:lnTo>
                <a:lnTo>
                  <a:pt x="2089052" y="626929"/>
                </a:lnTo>
                <a:lnTo>
                  <a:pt x="2111454" y="611838"/>
                </a:lnTo>
                <a:lnTo>
                  <a:pt x="2126545" y="589436"/>
                </a:lnTo>
                <a:lnTo>
                  <a:pt x="2132075" y="561975"/>
                </a:lnTo>
                <a:lnTo>
                  <a:pt x="2132075" y="70485"/>
                </a:lnTo>
                <a:lnTo>
                  <a:pt x="2126545" y="43023"/>
                </a:lnTo>
                <a:lnTo>
                  <a:pt x="2111454" y="20621"/>
                </a:lnTo>
                <a:lnTo>
                  <a:pt x="2089052" y="5530"/>
                </a:lnTo>
                <a:lnTo>
                  <a:pt x="2061590" y="0"/>
                </a:lnTo>
                <a:close/>
              </a:path>
            </a:pathLst>
          </a:custGeom>
          <a:solidFill>
            <a:srgbClr val="086647">
              <a:alpha val="68626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6516116" y="4637278"/>
            <a:ext cx="1270000" cy="3930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50" dirty="0">
                <a:solidFill>
                  <a:srgbClr val="FFFFFF"/>
                </a:solidFill>
                <a:latin typeface="Century Gothic"/>
                <a:cs typeface="Century Gothic"/>
              </a:rPr>
              <a:t>SCORECARDS</a:t>
            </a:r>
            <a:r>
              <a:rPr sz="1200" spc="3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200" spc="-50" dirty="0">
                <a:solidFill>
                  <a:srgbClr val="FFFFFF"/>
                </a:solidFill>
                <a:latin typeface="Century Gothic"/>
                <a:cs typeface="Century Gothic"/>
              </a:rPr>
              <a:t>&amp;</a:t>
            </a:r>
            <a:endParaRPr sz="1200">
              <a:latin typeface="Century Gothic"/>
              <a:cs typeface="Century Gothic"/>
            </a:endParaRPr>
          </a:p>
          <a:p>
            <a:pPr marL="62865">
              <a:lnSpc>
                <a:spcPct val="100000"/>
              </a:lnSpc>
              <a:spcBef>
                <a:spcPts val="10"/>
              </a:spcBef>
            </a:pPr>
            <a:r>
              <a:rPr sz="1200" spc="80" dirty="0">
                <a:solidFill>
                  <a:srgbClr val="FFFFFF"/>
                </a:solidFill>
                <a:latin typeface="Century Gothic"/>
                <a:cs typeface="Century Gothic"/>
              </a:rPr>
              <a:t>DASHBOARDS</a:t>
            </a:r>
            <a:endParaRPr sz="1200">
              <a:latin typeface="Century Gothic"/>
              <a:cs typeface="Century Gothic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6083808" y="5553455"/>
            <a:ext cx="2132330" cy="632460"/>
          </a:xfrm>
          <a:custGeom>
            <a:avLst/>
            <a:gdLst/>
            <a:ahLst/>
            <a:cxnLst/>
            <a:rect l="l" t="t" r="r" b="b"/>
            <a:pathLst>
              <a:path w="2132329" h="632460">
                <a:moveTo>
                  <a:pt x="2061590" y="0"/>
                </a:moveTo>
                <a:lnTo>
                  <a:pt x="70484" y="0"/>
                </a:lnTo>
                <a:lnTo>
                  <a:pt x="43023" y="5530"/>
                </a:lnTo>
                <a:lnTo>
                  <a:pt x="20621" y="20620"/>
                </a:lnTo>
                <a:lnTo>
                  <a:pt x="5530" y="43017"/>
                </a:lnTo>
                <a:lnTo>
                  <a:pt x="0" y="70472"/>
                </a:lnTo>
                <a:lnTo>
                  <a:pt x="0" y="561987"/>
                </a:lnTo>
                <a:lnTo>
                  <a:pt x="5530" y="589420"/>
                </a:lnTo>
                <a:lnTo>
                  <a:pt x="20621" y="611820"/>
                </a:lnTo>
                <a:lnTo>
                  <a:pt x="43023" y="626922"/>
                </a:lnTo>
                <a:lnTo>
                  <a:pt x="70484" y="632460"/>
                </a:lnTo>
                <a:lnTo>
                  <a:pt x="2061590" y="632460"/>
                </a:lnTo>
                <a:lnTo>
                  <a:pt x="2089052" y="626922"/>
                </a:lnTo>
                <a:lnTo>
                  <a:pt x="2111454" y="611820"/>
                </a:lnTo>
                <a:lnTo>
                  <a:pt x="2126545" y="589420"/>
                </a:lnTo>
                <a:lnTo>
                  <a:pt x="2132075" y="561987"/>
                </a:lnTo>
                <a:lnTo>
                  <a:pt x="2132075" y="70472"/>
                </a:lnTo>
                <a:lnTo>
                  <a:pt x="2126545" y="43017"/>
                </a:lnTo>
                <a:lnTo>
                  <a:pt x="2111454" y="20620"/>
                </a:lnTo>
                <a:lnTo>
                  <a:pt x="2089052" y="5530"/>
                </a:lnTo>
                <a:lnTo>
                  <a:pt x="2061590" y="0"/>
                </a:lnTo>
                <a:close/>
              </a:path>
            </a:pathLst>
          </a:custGeom>
          <a:solidFill>
            <a:srgbClr val="086647">
              <a:alpha val="37254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6540500" y="5667857"/>
            <a:ext cx="1221105" cy="3930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200" spc="85" dirty="0">
                <a:solidFill>
                  <a:srgbClr val="FFFFFF"/>
                </a:solidFill>
                <a:latin typeface="Century Gothic"/>
                <a:cs typeface="Century Gothic"/>
              </a:rPr>
              <a:t>PORTFOLIO</a:t>
            </a:r>
            <a:r>
              <a:rPr sz="1200" spc="3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200" spc="40" dirty="0">
                <a:solidFill>
                  <a:srgbClr val="FFFFFF"/>
                </a:solidFill>
                <a:latin typeface="Century Gothic"/>
                <a:cs typeface="Century Gothic"/>
              </a:rPr>
              <a:t>OF</a:t>
            </a:r>
            <a:endParaRPr sz="1200">
              <a:latin typeface="Century Gothic"/>
              <a:cs typeface="Century Gothic"/>
            </a:endParaRPr>
          </a:p>
          <a:p>
            <a:pPr algn="ctr">
              <a:lnSpc>
                <a:spcPct val="100000"/>
              </a:lnSpc>
              <a:spcBef>
                <a:spcPts val="10"/>
              </a:spcBef>
            </a:pPr>
            <a:r>
              <a:rPr sz="1200" spc="95" dirty="0">
                <a:solidFill>
                  <a:srgbClr val="FFFFFF"/>
                </a:solidFill>
                <a:latin typeface="Century Gothic"/>
                <a:cs typeface="Century Gothic"/>
              </a:rPr>
              <a:t>INITIATIVES</a:t>
            </a:r>
            <a:endParaRPr sz="1200">
              <a:latin typeface="Century Gothic"/>
              <a:cs typeface="Century Gothic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2929127" y="2590800"/>
            <a:ext cx="360045" cy="312420"/>
          </a:xfrm>
          <a:custGeom>
            <a:avLst/>
            <a:gdLst/>
            <a:ahLst/>
            <a:cxnLst/>
            <a:rect l="l" t="t" r="r" b="b"/>
            <a:pathLst>
              <a:path w="360045" h="312419">
                <a:moveTo>
                  <a:pt x="203454" y="0"/>
                </a:moveTo>
                <a:lnTo>
                  <a:pt x="203454" y="78104"/>
                </a:lnTo>
                <a:lnTo>
                  <a:pt x="0" y="78104"/>
                </a:lnTo>
                <a:lnTo>
                  <a:pt x="0" y="234314"/>
                </a:lnTo>
                <a:lnTo>
                  <a:pt x="203454" y="234314"/>
                </a:lnTo>
                <a:lnTo>
                  <a:pt x="203454" y="312420"/>
                </a:lnTo>
                <a:lnTo>
                  <a:pt x="359663" y="156210"/>
                </a:lnTo>
                <a:lnTo>
                  <a:pt x="203454" y="0"/>
                </a:lnTo>
                <a:close/>
              </a:path>
            </a:pathLst>
          </a:custGeom>
          <a:solidFill>
            <a:srgbClr val="D0CEC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929127" y="3633215"/>
            <a:ext cx="360045" cy="312420"/>
          </a:xfrm>
          <a:custGeom>
            <a:avLst/>
            <a:gdLst/>
            <a:ahLst/>
            <a:cxnLst/>
            <a:rect l="l" t="t" r="r" b="b"/>
            <a:pathLst>
              <a:path w="360045" h="312420">
                <a:moveTo>
                  <a:pt x="203454" y="0"/>
                </a:moveTo>
                <a:lnTo>
                  <a:pt x="203454" y="78104"/>
                </a:lnTo>
                <a:lnTo>
                  <a:pt x="0" y="78104"/>
                </a:lnTo>
                <a:lnTo>
                  <a:pt x="0" y="234314"/>
                </a:lnTo>
                <a:lnTo>
                  <a:pt x="203454" y="234314"/>
                </a:lnTo>
                <a:lnTo>
                  <a:pt x="203454" y="312419"/>
                </a:lnTo>
                <a:lnTo>
                  <a:pt x="359663" y="156209"/>
                </a:lnTo>
                <a:lnTo>
                  <a:pt x="203454" y="0"/>
                </a:lnTo>
                <a:close/>
              </a:path>
            </a:pathLst>
          </a:custGeom>
          <a:solidFill>
            <a:srgbClr val="D0CEC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2929127" y="4683252"/>
            <a:ext cx="360045" cy="312420"/>
          </a:xfrm>
          <a:custGeom>
            <a:avLst/>
            <a:gdLst/>
            <a:ahLst/>
            <a:cxnLst/>
            <a:rect l="l" t="t" r="r" b="b"/>
            <a:pathLst>
              <a:path w="360045" h="312420">
                <a:moveTo>
                  <a:pt x="203454" y="0"/>
                </a:moveTo>
                <a:lnTo>
                  <a:pt x="203454" y="78105"/>
                </a:lnTo>
                <a:lnTo>
                  <a:pt x="0" y="78105"/>
                </a:lnTo>
                <a:lnTo>
                  <a:pt x="0" y="234315"/>
                </a:lnTo>
                <a:lnTo>
                  <a:pt x="203454" y="234315"/>
                </a:lnTo>
                <a:lnTo>
                  <a:pt x="203454" y="312420"/>
                </a:lnTo>
                <a:lnTo>
                  <a:pt x="359663" y="156210"/>
                </a:lnTo>
                <a:lnTo>
                  <a:pt x="203454" y="0"/>
                </a:lnTo>
                <a:close/>
              </a:path>
            </a:pathLst>
          </a:custGeom>
          <a:solidFill>
            <a:srgbClr val="D0CEC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2929127" y="5713476"/>
            <a:ext cx="360045" cy="312420"/>
          </a:xfrm>
          <a:custGeom>
            <a:avLst/>
            <a:gdLst/>
            <a:ahLst/>
            <a:cxnLst/>
            <a:rect l="l" t="t" r="r" b="b"/>
            <a:pathLst>
              <a:path w="360045" h="312420">
                <a:moveTo>
                  <a:pt x="203454" y="0"/>
                </a:moveTo>
                <a:lnTo>
                  <a:pt x="203454" y="78105"/>
                </a:lnTo>
                <a:lnTo>
                  <a:pt x="0" y="78105"/>
                </a:lnTo>
                <a:lnTo>
                  <a:pt x="0" y="234315"/>
                </a:lnTo>
                <a:lnTo>
                  <a:pt x="203454" y="234315"/>
                </a:lnTo>
                <a:lnTo>
                  <a:pt x="203454" y="312420"/>
                </a:lnTo>
                <a:lnTo>
                  <a:pt x="359663" y="156210"/>
                </a:lnTo>
                <a:lnTo>
                  <a:pt x="203454" y="0"/>
                </a:lnTo>
                <a:close/>
              </a:path>
            </a:pathLst>
          </a:custGeom>
          <a:solidFill>
            <a:srgbClr val="D0CEC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628132" y="2590800"/>
            <a:ext cx="360045" cy="312420"/>
          </a:xfrm>
          <a:custGeom>
            <a:avLst/>
            <a:gdLst/>
            <a:ahLst/>
            <a:cxnLst/>
            <a:rect l="l" t="t" r="r" b="b"/>
            <a:pathLst>
              <a:path w="360045" h="312419">
                <a:moveTo>
                  <a:pt x="203453" y="0"/>
                </a:moveTo>
                <a:lnTo>
                  <a:pt x="203453" y="78104"/>
                </a:lnTo>
                <a:lnTo>
                  <a:pt x="0" y="78104"/>
                </a:lnTo>
                <a:lnTo>
                  <a:pt x="0" y="234314"/>
                </a:lnTo>
                <a:lnTo>
                  <a:pt x="203453" y="234314"/>
                </a:lnTo>
                <a:lnTo>
                  <a:pt x="203453" y="312420"/>
                </a:lnTo>
                <a:lnTo>
                  <a:pt x="359663" y="156210"/>
                </a:lnTo>
                <a:lnTo>
                  <a:pt x="203453" y="0"/>
                </a:lnTo>
                <a:close/>
              </a:path>
            </a:pathLst>
          </a:custGeom>
          <a:solidFill>
            <a:srgbClr val="0A996C">
              <a:alpha val="8235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628132" y="3633215"/>
            <a:ext cx="360045" cy="312420"/>
          </a:xfrm>
          <a:custGeom>
            <a:avLst/>
            <a:gdLst/>
            <a:ahLst/>
            <a:cxnLst/>
            <a:rect l="l" t="t" r="r" b="b"/>
            <a:pathLst>
              <a:path w="360045" h="312420">
                <a:moveTo>
                  <a:pt x="203453" y="0"/>
                </a:moveTo>
                <a:lnTo>
                  <a:pt x="203453" y="78104"/>
                </a:lnTo>
                <a:lnTo>
                  <a:pt x="0" y="78104"/>
                </a:lnTo>
                <a:lnTo>
                  <a:pt x="0" y="234314"/>
                </a:lnTo>
                <a:lnTo>
                  <a:pt x="203453" y="234314"/>
                </a:lnTo>
                <a:lnTo>
                  <a:pt x="203453" y="312419"/>
                </a:lnTo>
                <a:lnTo>
                  <a:pt x="359663" y="156209"/>
                </a:lnTo>
                <a:lnTo>
                  <a:pt x="203453" y="0"/>
                </a:lnTo>
                <a:close/>
              </a:path>
            </a:pathLst>
          </a:custGeom>
          <a:solidFill>
            <a:srgbClr val="0A996C">
              <a:alpha val="73724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5628132" y="4683252"/>
            <a:ext cx="360045" cy="312420"/>
          </a:xfrm>
          <a:custGeom>
            <a:avLst/>
            <a:gdLst/>
            <a:ahLst/>
            <a:cxnLst/>
            <a:rect l="l" t="t" r="r" b="b"/>
            <a:pathLst>
              <a:path w="360045" h="312420">
                <a:moveTo>
                  <a:pt x="203453" y="0"/>
                </a:moveTo>
                <a:lnTo>
                  <a:pt x="203453" y="78105"/>
                </a:lnTo>
                <a:lnTo>
                  <a:pt x="0" y="78105"/>
                </a:lnTo>
                <a:lnTo>
                  <a:pt x="0" y="234315"/>
                </a:lnTo>
                <a:lnTo>
                  <a:pt x="203453" y="234315"/>
                </a:lnTo>
                <a:lnTo>
                  <a:pt x="203453" y="312420"/>
                </a:lnTo>
                <a:lnTo>
                  <a:pt x="359663" y="156210"/>
                </a:lnTo>
                <a:lnTo>
                  <a:pt x="203453" y="0"/>
                </a:lnTo>
                <a:close/>
              </a:path>
            </a:pathLst>
          </a:custGeom>
          <a:solidFill>
            <a:srgbClr val="0A996C">
              <a:alpha val="73724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5628132" y="5713476"/>
            <a:ext cx="360045" cy="312420"/>
          </a:xfrm>
          <a:custGeom>
            <a:avLst/>
            <a:gdLst/>
            <a:ahLst/>
            <a:cxnLst/>
            <a:rect l="l" t="t" r="r" b="b"/>
            <a:pathLst>
              <a:path w="360045" h="312420">
                <a:moveTo>
                  <a:pt x="203453" y="0"/>
                </a:moveTo>
                <a:lnTo>
                  <a:pt x="203453" y="78105"/>
                </a:lnTo>
                <a:lnTo>
                  <a:pt x="0" y="78105"/>
                </a:lnTo>
                <a:lnTo>
                  <a:pt x="0" y="234315"/>
                </a:lnTo>
                <a:lnTo>
                  <a:pt x="203453" y="234315"/>
                </a:lnTo>
                <a:lnTo>
                  <a:pt x="203453" y="312420"/>
                </a:lnTo>
                <a:lnTo>
                  <a:pt x="359663" y="156210"/>
                </a:lnTo>
                <a:lnTo>
                  <a:pt x="203453" y="0"/>
                </a:lnTo>
                <a:close/>
              </a:path>
            </a:pathLst>
          </a:custGeom>
          <a:solidFill>
            <a:srgbClr val="0A996C">
              <a:alpha val="73724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7011797" y="3133089"/>
            <a:ext cx="287020" cy="275590"/>
          </a:xfrm>
          <a:custGeom>
            <a:avLst/>
            <a:gdLst/>
            <a:ahLst/>
            <a:cxnLst/>
            <a:rect l="l" t="t" r="r" b="b"/>
            <a:pathLst>
              <a:path w="287020" h="275589">
                <a:moveTo>
                  <a:pt x="286766" y="93980"/>
                </a:moveTo>
                <a:lnTo>
                  <a:pt x="187452" y="93980"/>
                </a:lnTo>
                <a:lnTo>
                  <a:pt x="187452" y="0"/>
                </a:lnTo>
                <a:lnTo>
                  <a:pt x="99314" y="0"/>
                </a:lnTo>
                <a:lnTo>
                  <a:pt x="99314" y="93980"/>
                </a:lnTo>
                <a:lnTo>
                  <a:pt x="0" y="93980"/>
                </a:lnTo>
                <a:lnTo>
                  <a:pt x="0" y="181610"/>
                </a:lnTo>
                <a:lnTo>
                  <a:pt x="99314" y="181610"/>
                </a:lnTo>
                <a:lnTo>
                  <a:pt x="99314" y="275590"/>
                </a:lnTo>
                <a:lnTo>
                  <a:pt x="187452" y="275590"/>
                </a:lnTo>
                <a:lnTo>
                  <a:pt x="187452" y="181610"/>
                </a:lnTo>
                <a:lnTo>
                  <a:pt x="286766" y="181610"/>
                </a:lnTo>
                <a:lnTo>
                  <a:pt x="286766" y="93980"/>
                </a:lnTo>
                <a:close/>
              </a:path>
            </a:pathLst>
          </a:custGeom>
          <a:solidFill>
            <a:srgbClr val="0871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6990334" y="4164329"/>
            <a:ext cx="285750" cy="276860"/>
          </a:xfrm>
          <a:custGeom>
            <a:avLst/>
            <a:gdLst/>
            <a:ahLst/>
            <a:cxnLst/>
            <a:rect l="l" t="t" r="r" b="b"/>
            <a:pathLst>
              <a:path w="285750" h="276860">
                <a:moveTo>
                  <a:pt x="285496" y="93980"/>
                </a:moveTo>
                <a:lnTo>
                  <a:pt x="187071" y="93980"/>
                </a:lnTo>
                <a:lnTo>
                  <a:pt x="187071" y="0"/>
                </a:lnTo>
                <a:lnTo>
                  <a:pt x="98425" y="0"/>
                </a:lnTo>
                <a:lnTo>
                  <a:pt x="98425" y="93980"/>
                </a:lnTo>
                <a:lnTo>
                  <a:pt x="0" y="93980"/>
                </a:lnTo>
                <a:lnTo>
                  <a:pt x="0" y="182880"/>
                </a:lnTo>
                <a:lnTo>
                  <a:pt x="98425" y="182880"/>
                </a:lnTo>
                <a:lnTo>
                  <a:pt x="98425" y="276860"/>
                </a:lnTo>
                <a:lnTo>
                  <a:pt x="187071" y="276860"/>
                </a:lnTo>
                <a:lnTo>
                  <a:pt x="187071" y="182880"/>
                </a:lnTo>
                <a:lnTo>
                  <a:pt x="285496" y="182880"/>
                </a:lnTo>
                <a:lnTo>
                  <a:pt x="285496" y="93980"/>
                </a:lnTo>
                <a:close/>
              </a:path>
            </a:pathLst>
          </a:custGeom>
          <a:solidFill>
            <a:srgbClr val="0871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6964553" y="5215889"/>
            <a:ext cx="287020" cy="276860"/>
          </a:xfrm>
          <a:custGeom>
            <a:avLst/>
            <a:gdLst/>
            <a:ahLst/>
            <a:cxnLst/>
            <a:rect l="l" t="t" r="r" b="b"/>
            <a:pathLst>
              <a:path w="287020" h="276860">
                <a:moveTo>
                  <a:pt x="286766" y="93980"/>
                </a:moveTo>
                <a:lnTo>
                  <a:pt x="187706" y="93980"/>
                </a:lnTo>
                <a:lnTo>
                  <a:pt x="187706" y="0"/>
                </a:lnTo>
                <a:lnTo>
                  <a:pt x="99060" y="0"/>
                </a:lnTo>
                <a:lnTo>
                  <a:pt x="99060" y="93980"/>
                </a:lnTo>
                <a:lnTo>
                  <a:pt x="0" y="93980"/>
                </a:lnTo>
                <a:lnTo>
                  <a:pt x="0" y="182880"/>
                </a:lnTo>
                <a:lnTo>
                  <a:pt x="99060" y="182880"/>
                </a:lnTo>
                <a:lnTo>
                  <a:pt x="99060" y="276860"/>
                </a:lnTo>
                <a:lnTo>
                  <a:pt x="187706" y="276860"/>
                </a:lnTo>
                <a:lnTo>
                  <a:pt x="187706" y="182880"/>
                </a:lnTo>
                <a:lnTo>
                  <a:pt x="286766" y="182880"/>
                </a:lnTo>
                <a:lnTo>
                  <a:pt x="286766" y="93980"/>
                </a:lnTo>
                <a:close/>
              </a:path>
            </a:pathLst>
          </a:custGeom>
          <a:solidFill>
            <a:srgbClr val="0871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4305300" y="3063239"/>
            <a:ext cx="312420" cy="360045"/>
          </a:xfrm>
          <a:custGeom>
            <a:avLst/>
            <a:gdLst/>
            <a:ahLst/>
            <a:cxnLst/>
            <a:rect l="l" t="t" r="r" b="b"/>
            <a:pathLst>
              <a:path w="312420" h="360045">
                <a:moveTo>
                  <a:pt x="234314" y="0"/>
                </a:moveTo>
                <a:lnTo>
                  <a:pt x="78104" y="0"/>
                </a:lnTo>
                <a:lnTo>
                  <a:pt x="78104" y="203454"/>
                </a:lnTo>
                <a:lnTo>
                  <a:pt x="0" y="203454"/>
                </a:lnTo>
                <a:lnTo>
                  <a:pt x="156210" y="359663"/>
                </a:lnTo>
                <a:lnTo>
                  <a:pt x="312420" y="203454"/>
                </a:lnTo>
                <a:lnTo>
                  <a:pt x="234314" y="203454"/>
                </a:lnTo>
                <a:lnTo>
                  <a:pt x="234314" y="0"/>
                </a:lnTo>
                <a:close/>
              </a:path>
            </a:pathLst>
          </a:custGeom>
          <a:solidFill>
            <a:srgbClr val="0A996C">
              <a:alpha val="8235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4302252" y="4105655"/>
            <a:ext cx="312420" cy="361315"/>
          </a:xfrm>
          <a:custGeom>
            <a:avLst/>
            <a:gdLst/>
            <a:ahLst/>
            <a:cxnLst/>
            <a:rect l="l" t="t" r="r" b="b"/>
            <a:pathLst>
              <a:path w="312420" h="361314">
                <a:moveTo>
                  <a:pt x="234314" y="0"/>
                </a:moveTo>
                <a:lnTo>
                  <a:pt x="78105" y="0"/>
                </a:lnTo>
                <a:lnTo>
                  <a:pt x="78105" y="204978"/>
                </a:lnTo>
                <a:lnTo>
                  <a:pt x="0" y="204978"/>
                </a:lnTo>
                <a:lnTo>
                  <a:pt x="156210" y="361188"/>
                </a:lnTo>
                <a:lnTo>
                  <a:pt x="312420" y="204978"/>
                </a:lnTo>
                <a:lnTo>
                  <a:pt x="234314" y="204978"/>
                </a:lnTo>
                <a:lnTo>
                  <a:pt x="234314" y="0"/>
                </a:lnTo>
                <a:close/>
              </a:path>
            </a:pathLst>
          </a:custGeom>
          <a:solidFill>
            <a:srgbClr val="0A996C">
              <a:alpha val="73724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4302252" y="5155691"/>
            <a:ext cx="312420" cy="361315"/>
          </a:xfrm>
          <a:custGeom>
            <a:avLst/>
            <a:gdLst/>
            <a:ahLst/>
            <a:cxnLst/>
            <a:rect l="l" t="t" r="r" b="b"/>
            <a:pathLst>
              <a:path w="312420" h="361314">
                <a:moveTo>
                  <a:pt x="234314" y="0"/>
                </a:moveTo>
                <a:lnTo>
                  <a:pt x="78105" y="0"/>
                </a:lnTo>
                <a:lnTo>
                  <a:pt x="78105" y="204977"/>
                </a:lnTo>
                <a:lnTo>
                  <a:pt x="0" y="204977"/>
                </a:lnTo>
                <a:lnTo>
                  <a:pt x="156210" y="361187"/>
                </a:lnTo>
                <a:lnTo>
                  <a:pt x="312420" y="204977"/>
                </a:lnTo>
                <a:lnTo>
                  <a:pt x="234314" y="204977"/>
                </a:lnTo>
                <a:lnTo>
                  <a:pt x="234314" y="0"/>
                </a:lnTo>
                <a:close/>
              </a:path>
            </a:pathLst>
          </a:custGeom>
          <a:solidFill>
            <a:srgbClr val="0A996C">
              <a:alpha val="53724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6442" rIns="0" bIns="0" rtlCol="0">
            <a:spAutoFit/>
          </a:bodyPr>
          <a:lstStyle/>
          <a:p>
            <a:pPr marL="2437765">
              <a:lnSpc>
                <a:spcPct val="100000"/>
              </a:lnSpc>
              <a:spcBef>
                <a:spcPts val="90"/>
              </a:spcBef>
            </a:pPr>
            <a:fld id="{81D60167-4931-47E6-BA6A-407CBD079E47}" type="slidenum">
              <a:rPr spc="-25" dirty="0">
                <a:latin typeface="Tahoma"/>
                <a:cs typeface="Tahoma"/>
              </a:rPr>
              <a:t>29</a:t>
            </a:fld>
            <a:endParaRPr spc="-25" dirty="0">
              <a:latin typeface="Tahoma"/>
              <a:cs typeface="Tahoma"/>
            </a:endParaRPr>
          </a:p>
        </p:txBody>
      </p:sp>
      <p:sp>
        <p:nvSpPr>
          <p:cNvPr id="48" name="object 4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/>
              <a:t>©</a:t>
            </a:r>
            <a:r>
              <a:rPr spc="-15" dirty="0"/>
              <a:t> </a:t>
            </a:r>
            <a:r>
              <a:rPr dirty="0"/>
              <a:t>The</a:t>
            </a:r>
            <a:r>
              <a:rPr spc="-30" dirty="0"/>
              <a:t> </a:t>
            </a:r>
            <a:r>
              <a:rPr dirty="0"/>
              <a:t>KPI</a:t>
            </a:r>
            <a:r>
              <a:rPr spc="-5" dirty="0"/>
              <a:t> </a:t>
            </a:r>
            <a:r>
              <a:rPr dirty="0"/>
              <a:t>Institute</a:t>
            </a:r>
            <a:r>
              <a:rPr spc="-20" dirty="0"/>
              <a:t> 2023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10400" y="7620"/>
            <a:ext cx="2133600" cy="2243328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1335" y="0"/>
            <a:ext cx="3227832" cy="1748027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772786" y="3284728"/>
            <a:ext cx="3667124" cy="2285492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60375" y="2255977"/>
            <a:ext cx="589788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50" dirty="0">
                <a:solidFill>
                  <a:srgbClr val="087150"/>
                </a:solidFill>
                <a:latin typeface="Century Gothic"/>
                <a:cs typeface="Century Gothic"/>
              </a:rPr>
              <a:t>“Empower</a:t>
            </a:r>
            <a:r>
              <a:rPr sz="1600" spc="25" dirty="0">
                <a:solidFill>
                  <a:srgbClr val="087150"/>
                </a:solidFill>
                <a:latin typeface="Century Gothic"/>
                <a:cs typeface="Century Gothic"/>
              </a:rPr>
              <a:t> </a:t>
            </a:r>
            <a:r>
              <a:rPr sz="1600" spc="50" dirty="0">
                <a:solidFill>
                  <a:srgbClr val="087150"/>
                </a:solidFill>
                <a:latin typeface="Century Gothic"/>
                <a:cs typeface="Century Gothic"/>
              </a:rPr>
              <a:t>the</a:t>
            </a:r>
            <a:r>
              <a:rPr sz="1600" spc="35" dirty="0">
                <a:solidFill>
                  <a:srgbClr val="087150"/>
                </a:solidFill>
                <a:latin typeface="Century Gothic"/>
                <a:cs typeface="Century Gothic"/>
              </a:rPr>
              <a:t> </a:t>
            </a:r>
            <a:r>
              <a:rPr sz="1600" spc="65" dirty="0">
                <a:solidFill>
                  <a:srgbClr val="087150"/>
                </a:solidFill>
                <a:latin typeface="Century Gothic"/>
                <a:cs typeface="Century Gothic"/>
              </a:rPr>
              <a:t>world</a:t>
            </a:r>
            <a:r>
              <a:rPr sz="1600" spc="20" dirty="0">
                <a:solidFill>
                  <a:srgbClr val="087150"/>
                </a:solidFill>
                <a:latin typeface="Century Gothic"/>
                <a:cs typeface="Century Gothic"/>
              </a:rPr>
              <a:t> </a:t>
            </a:r>
            <a:r>
              <a:rPr sz="1600" dirty="0">
                <a:solidFill>
                  <a:srgbClr val="087150"/>
                </a:solidFill>
                <a:latin typeface="Century Gothic"/>
                <a:cs typeface="Century Gothic"/>
              </a:rPr>
              <a:t>to</a:t>
            </a:r>
            <a:r>
              <a:rPr sz="1600" spc="25" dirty="0">
                <a:solidFill>
                  <a:srgbClr val="087150"/>
                </a:solidFill>
                <a:latin typeface="Century Gothic"/>
                <a:cs typeface="Century Gothic"/>
              </a:rPr>
              <a:t> </a:t>
            </a:r>
            <a:r>
              <a:rPr sz="1600" spc="-20" dirty="0">
                <a:solidFill>
                  <a:srgbClr val="087150"/>
                </a:solidFill>
                <a:latin typeface="Century Gothic"/>
                <a:cs typeface="Century Gothic"/>
              </a:rPr>
              <a:t>achieve</a:t>
            </a:r>
            <a:r>
              <a:rPr sz="1600" spc="55" dirty="0">
                <a:solidFill>
                  <a:srgbClr val="087150"/>
                </a:solidFill>
                <a:latin typeface="Century Gothic"/>
                <a:cs typeface="Century Gothic"/>
              </a:rPr>
              <a:t> </a:t>
            </a:r>
            <a:r>
              <a:rPr sz="1600" dirty="0">
                <a:solidFill>
                  <a:srgbClr val="087150"/>
                </a:solidFill>
                <a:latin typeface="Century Gothic"/>
                <a:cs typeface="Century Gothic"/>
              </a:rPr>
              <a:t>performance</a:t>
            </a:r>
            <a:r>
              <a:rPr sz="1600" spc="-5" dirty="0">
                <a:solidFill>
                  <a:srgbClr val="087150"/>
                </a:solidFill>
                <a:latin typeface="Century Gothic"/>
                <a:cs typeface="Century Gothic"/>
              </a:rPr>
              <a:t> </a:t>
            </a:r>
            <a:r>
              <a:rPr sz="1600" spc="-10" dirty="0">
                <a:solidFill>
                  <a:srgbClr val="087150"/>
                </a:solidFill>
                <a:latin typeface="Century Gothic"/>
                <a:cs typeface="Century Gothic"/>
              </a:rPr>
              <a:t>excellence”</a:t>
            </a:r>
            <a:endParaRPr sz="1600">
              <a:latin typeface="Century Gothic"/>
              <a:cs typeface="Century Gothic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3980" y="2779522"/>
            <a:ext cx="1240790" cy="982344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R="68580" algn="r">
              <a:lnSpc>
                <a:spcPct val="100000"/>
              </a:lnSpc>
              <a:spcBef>
                <a:spcPts val="120"/>
              </a:spcBef>
            </a:pPr>
            <a:r>
              <a:rPr sz="2200" spc="175" dirty="0">
                <a:solidFill>
                  <a:srgbClr val="087150"/>
                </a:solidFill>
                <a:latin typeface="Century Gothic"/>
                <a:cs typeface="Century Gothic"/>
              </a:rPr>
              <a:t>2004</a:t>
            </a:r>
            <a:endParaRPr sz="2200">
              <a:latin typeface="Century Gothic"/>
              <a:cs typeface="Century Gothic"/>
            </a:endParaRPr>
          </a:p>
          <a:p>
            <a:pPr marR="5080" algn="r">
              <a:lnSpc>
                <a:spcPct val="100000"/>
              </a:lnSpc>
              <a:spcBef>
                <a:spcPts val="2230"/>
              </a:spcBef>
            </a:pPr>
            <a:r>
              <a:rPr sz="2200" dirty="0">
                <a:solidFill>
                  <a:srgbClr val="087150"/>
                </a:solidFill>
                <a:latin typeface="Century Gothic"/>
                <a:cs typeface="Century Gothic"/>
              </a:rPr>
              <a:t>+</a:t>
            </a:r>
            <a:r>
              <a:rPr sz="2200" spc="-75" dirty="0">
                <a:solidFill>
                  <a:srgbClr val="087150"/>
                </a:solidFill>
                <a:latin typeface="Century Gothic"/>
                <a:cs typeface="Century Gothic"/>
              </a:rPr>
              <a:t> </a:t>
            </a:r>
            <a:r>
              <a:rPr sz="2200" spc="140" dirty="0">
                <a:solidFill>
                  <a:srgbClr val="087150"/>
                </a:solidFill>
                <a:latin typeface="Century Gothic"/>
                <a:cs typeface="Century Gothic"/>
              </a:rPr>
              <a:t>20,000</a:t>
            </a:r>
            <a:endParaRPr sz="2200">
              <a:latin typeface="Century Gothic"/>
              <a:cs typeface="Century Gothic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491741" y="2790825"/>
            <a:ext cx="1092835" cy="1038860"/>
          </a:xfrm>
          <a:prstGeom prst="rect">
            <a:avLst/>
          </a:prstGeom>
        </p:spPr>
        <p:txBody>
          <a:bodyPr vert="horz" wrap="square" lIns="0" tIns="20955" rIns="0" bIns="0" rtlCol="0">
            <a:spAutoFit/>
          </a:bodyPr>
          <a:lstStyle/>
          <a:p>
            <a:pPr marL="12700" marR="5080">
              <a:lnSpc>
                <a:spcPts val="1670"/>
              </a:lnSpc>
              <a:spcBef>
                <a:spcPts val="165"/>
              </a:spcBef>
            </a:pPr>
            <a:r>
              <a:rPr sz="1400" dirty="0">
                <a:solidFill>
                  <a:srgbClr val="2E2E2E"/>
                </a:solidFill>
                <a:latin typeface="Tahoma"/>
                <a:cs typeface="Tahoma"/>
              </a:rPr>
              <a:t>Year</a:t>
            </a:r>
            <a:r>
              <a:rPr sz="1400" spc="-195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1400" spc="-25" dirty="0">
                <a:solidFill>
                  <a:srgbClr val="2E2E2E"/>
                </a:solidFill>
                <a:latin typeface="Tahoma"/>
                <a:cs typeface="Tahoma"/>
              </a:rPr>
              <a:t>of </a:t>
            </a:r>
            <a:r>
              <a:rPr sz="1400" spc="-20" dirty="0">
                <a:solidFill>
                  <a:srgbClr val="2E2E2E"/>
                </a:solidFill>
                <a:latin typeface="Tahoma"/>
                <a:cs typeface="Tahoma"/>
              </a:rPr>
              <a:t>establishment</a:t>
            </a:r>
            <a:endParaRPr sz="1400">
              <a:latin typeface="Tahoma"/>
              <a:cs typeface="Tahoma"/>
            </a:endParaRPr>
          </a:p>
          <a:p>
            <a:pPr marL="33020" marR="140335">
              <a:lnSpc>
                <a:spcPct val="100000"/>
              </a:lnSpc>
              <a:spcBef>
                <a:spcPts val="1210"/>
              </a:spcBef>
            </a:pPr>
            <a:r>
              <a:rPr sz="1400" spc="-10" dirty="0">
                <a:solidFill>
                  <a:srgbClr val="2E2E2E"/>
                </a:solidFill>
                <a:latin typeface="Tahoma"/>
                <a:cs typeface="Tahoma"/>
              </a:rPr>
              <a:t>Participants trained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237479" y="4688840"/>
            <a:ext cx="38417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solidFill>
                  <a:srgbClr val="2E2E2E"/>
                </a:solidFill>
                <a:latin typeface="Tahoma"/>
                <a:cs typeface="Tahoma"/>
              </a:rPr>
              <a:t>Staff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475353" y="4797044"/>
            <a:ext cx="1524000" cy="36385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0"/>
              </a:spcBef>
            </a:pPr>
            <a:r>
              <a:rPr sz="3300" spc="172" baseline="18939" dirty="0">
                <a:solidFill>
                  <a:srgbClr val="087150"/>
                </a:solidFill>
                <a:latin typeface="Century Gothic"/>
                <a:cs typeface="Century Gothic"/>
              </a:rPr>
              <a:t>200+</a:t>
            </a:r>
            <a:r>
              <a:rPr sz="3300" spc="-480" baseline="18939" dirty="0">
                <a:solidFill>
                  <a:srgbClr val="087150"/>
                </a:solidFill>
                <a:latin typeface="Century Gothic"/>
                <a:cs typeface="Century Gothic"/>
              </a:rPr>
              <a:t> </a:t>
            </a:r>
            <a:r>
              <a:rPr sz="1400" spc="-10" dirty="0">
                <a:solidFill>
                  <a:srgbClr val="2E2E2E"/>
                </a:solidFill>
                <a:latin typeface="Tahoma"/>
                <a:cs typeface="Tahoma"/>
              </a:rPr>
              <a:t>members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433564" y="2744216"/>
            <a:ext cx="1329055" cy="451484"/>
          </a:xfrm>
          <a:prstGeom prst="rect">
            <a:avLst/>
          </a:prstGeom>
        </p:spPr>
        <p:txBody>
          <a:bodyPr vert="horz" wrap="square" lIns="0" tIns="20955" rIns="0" bIns="0" rtlCol="0">
            <a:spAutoFit/>
          </a:bodyPr>
          <a:lstStyle/>
          <a:p>
            <a:pPr marL="12700" marR="5080">
              <a:lnSpc>
                <a:spcPts val="1670"/>
              </a:lnSpc>
              <a:spcBef>
                <a:spcPts val="165"/>
              </a:spcBef>
            </a:pPr>
            <a:r>
              <a:rPr sz="1400" spc="-20" dirty="0">
                <a:solidFill>
                  <a:srgbClr val="2E2E2E"/>
                </a:solidFill>
                <a:latin typeface="Tahoma"/>
                <a:cs typeface="Tahoma"/>
              </a:rPr>
              <a:t>Research</a:t>
            </a:r>
            <a:r>
              <a:rPr sz="1400" spc="-145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2E2E2E"/>
                </a:solidFill>
                <a:latin typeface="Tahoma"/>
                <a:cs typeface="Tahoma"/>
              </a:rPr>
              <a:t>reports </a:t>
            </a:r>
            <a:r>
              <a:rPr sz="1400" spc="-25" dirty="0">
                <a:solidFill>
                  <a:srgbClr val="2E2E2E"/>
                </a:solidFill>
                <a:latin typeface="Tahoma"/>
                <a:cs typeface="Tahoma"/>
              </a:rPr>
              <a:t>published</a:t>
            </a:r>
            <a:r>
              <a:rPr sz="1400" spc="-120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2E2E2E"/>
                </a:solidFill>
                <a:latin typeface="Tahoma"/>
                <a:cs typeface="Tahoma"/>
              </a:rPr>
              <a:t>to</a:t>
            </a:r>
            <a:r>
              <a:rPr sz="1400" spc="-114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1400" spc="-20" dirty="0">
                <a:solidFill>
                  <a:srgbClr val="2E2E2E"/>
                </a:solidFill>
                <a:latin typeface="Tahoma"/>
                <a:cs typeface="Tahoma"/>
              </a:rPr>
              <a:t>date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538086" y="2769235"/>
            <a:ext cx="700405" cy="36385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200" spc="45" dirty="0">
                <a:solidFill>
                  <a:srgbClr val="087150"/>
                </a:solidFill>
                <a:latin typeface="Century Gothic"/>
                <a:cs typeface="Century Gothic"/>
              </a:rPr>
              <a:t>250+</a:t>
            </a:r>
            <a:endParaRPr sz="2200">
              <a:latin typeface="Century Gothic"/>
              <a:cs typeface="Century Gothic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285490" y="2804541"/>
            <a:ext cx="302895" cy="36385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200" spc="-114" dirty="0">
                <a:solidFill>
                  <a:srgbClr val="087150"/>
                </a:solidFill>
                <a:latin typeface="Century Gothic"/>
                <a:cs typeface="Century Gothic"/>
              </a:rPr>
              <a:t>19</a:t>
            </a:r>
            <a:endParaRPr sz="2200">
              <a:latin typeface="Century Gothic"/>
              <a:cs typeface="Century Gothic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689984" y="2801874"/>
            <a:ext cx="2066289" cy="451484"/>
          </a:xfrm>
          <a:prstGeom prst="rect">
            <a:avLst/>
          </a:prstGeom>
        </p:spPr>
        <p:txBody>
          <a:bodyPr vert="horz" wrap="square" lIns="0" tIns="20955" rIns="0" bIns="0" rtlCol="0">
            <a:spAutoFit/>
          </a:bodyPr>
          <a:lstStyle/>
          <a:p>
            <a:pPr marL="12700" marR="5080">
              <a:lnSpc>
                <a:spcPts val="1670"/>
              </a:lnSpc>
              <a:spcBef>
                <a:spcPts val="165"/>
              </a:spcBef>
            </a:pPr>
            <a:r>
              <a:rPr sz="1400" spc="-10" dirty="0">
                <a:solidFill>
                  <a:srgbClr val="2E2E2E"/>
                </a:solidFill>
                <a:latin typeface="Tahoma"/>
                <a:cs typeface="Tahoma"/>
              </a:rPr>
              <a:t>Years</a:t>
            </a:r>
            <a:r>
              <a:rPr sz="1400" spc="-170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1400" spc="-20" dirty="0">
                <a:solidFill>
                  <a:srgbClr val="2E2E2E"/>
                </a:solidFill>
                <a:latin typeface="Tahoma"/>
                <a:cs typeface="Tahoma"/>
              </a:rPr>
              <a:t>spent</a:t>
            </a:r>
            <a:r>
              <a:rPr sz="1400" spc="-150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1400" spc="-25" dirty="0">
                <a:solidFill>
                  <a:srgbClr val="2E2E2E"/>
                </a:solidFill>
                <a:latin typeface="Tahoma"/>
                <a:cs typeface="Tahoma"/>
              </a:rPr>
              <a:t>on</a:t>
            </a:r>
            <a:r>
              <a:rPr sz="1400" spc="-135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2E2E2E"/>
                </a:solidFill>
                <a:latin typeface="Tahoma"/>
                <a:cs typeface="Tahoma"/>
              </a:rPr>
              <a:t>researching </a:t>
            </a:r>
            <a:r>
              <a:rPr sz="1400" dirty="0">
                <a:solidFill>
                  <a:srgbClr val="2E2E2E"/>
                </a:solidFill>
                <a:latin typeface="Tahoma"/>
                <a:cs typeface="Tahoma"/>
              </a:rPr>
              <a:t>KPI</a:t>
            </a:r>
            <a:r>
              <a:rPr sz="1400" spc="-160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2E2E2E"/>
                </a:solidFill>
                <a:latin typeface="Tahoma"/>
                <a:cs typeface="Tahoma"/>
              </a:rPr>
              <a:t>best</a:t>
            </a:r>
            <a:r>
              <a:rPr sz="1400" spc="-150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2E2E2E"/>
                </a:solidFill>
                <a:latin typeface="Tahoma"/>
                <a:cs typeface="Tahoma"/>
              </a:rPr>
              <a:t>practice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529198" y="3358616"/>
            <a:ext cx="1217930" cy="11823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99085">
              <a:lnSpc>
                <a:spcPct val="135500"/>
              </a:lnSpc>
              <a:spcBef>
                <a:spcPts val="100"/>
              </a:spcBef>
            </a:pPr>
            <a:r>
              <a:rPr sz="1400" spc="-10" dirty="0">
                <a:solidFill>
                  <a:srgbClr val="087150"/>
                </a:solidFill>
                <a:latin typeface="Tahoma"/>
                <a:cs typeface="Tahoma"/>
              </a:rPr>
              <a:t>Australia Europe </a:t>
            </a:r>
            <a:r>
              <a:rPr sz="1400" dirty="0">
                <a:solidFill>
                  <a:srgbClr val="087150"/>
                </a:solidFill>
                <a:latin typeface="Tahoma"/>
                <a:cs typeface="Tahoma"/>
              </a:rPr>
              <a:t>Middle</a:t>
            </a:r>
            <a:r>
              <a:rPr sz="1400" spc="-30" dirty="0">
                <a:solidFill>
                  <a:srgbClr val="087150"/>
                </a:solidFill>
                <a:latin typeface="Tahoma"/>
                <a:cs typeface="Tahoma"/>
              </a:rPr>
              <a:t> </a:t>
            </a:r>
            <a:r>
              <a:rPr sz="1400" spc="-20" dirty="0">
                <a:solidFill>
                  <a:srgbClr val="087150"/>
                </a:solidFill>
                <a:latin typeface="Tahoma"/>
                <a:cs typeface="Tahoma"/>
              </a:rPr>
              <a:t>East</a:t>
            </a:r>
            <a:endParaRPr sz="14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595"/>
              </a:spcBef>
            </a:pPr>
            <a:r>
              <a:rPr sz="1400" spc="-25" dirty="0">
                <a:solidFill>
                  <a:srgbClr val="087150"/>
                </a:solidFill>
                <a:latin typeface="Tahoma"/>
                <a:cs typeface="Tahoma"/>
              </a:rPr>
              <a:t>South-</a:t>
            </a:r>
            <a:r>
              <a:rPr sz="1400" spc="-10" dirty="0">
                <a:solidFill>
                  <a:srgbClr val="087150"/>
                </a:solidFill>
                <a:latin typeface="Tahoma"/>
                <a:cs typeface="Tahoma"/>
              </a:rPr>
              <a:t>East</a:t>
            </a:r>
            <a:r>
              <a:rPr sz="1400" spc="-95" dirty="0">
                <a:solidFill>
                  <a:srgbClr val="087150"/>
                </a:solidFill>
                <a:latin typeface="Tahoma"/>
                <a:cs typeface="Tahoma"/>
              </a:rPr>
              <a:t> </a:t>
            </a:r>
            <a:r>
              <a:rPr sz="1400" spc="-20" dirty="0">
                <a:solidFill>
                  <a:srgbClr val="087150"/>
                </a:solidFill>
                <a:latin typeface="Tahoma"/>
                <a:cs typeface="Tahoma"/>
              </a:rPr>
              <a:t>Asia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194550" y="3885497"/>
            <a:ext cx="1758314" cy="1129030"/>
          </a:xfrm>
          <a:prstGeom prst="rect">
            <a:avLst/>
          </a:prstGeom>
        </p:spPr>
        <p:txBody>
          <a:bodyPr vert="horz" wrap="square" lIns="0" tIns="317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0"/>
              </a:spcBef>
            </a:pPr>
            <a:r>
              <a:rPr sz="2200" spc="80" dirty="0">
                <a:solidFill>
                  <a:srgbClr val="087150"/>
                </a:solidFill>
                <a:latin typeface="Century Gothic"/>
                <a:cs typeface="Century Gothic"/>
              </a:rPr>
              <a:t>6</a:t>
            </a:r>
            <a:endParaRPr sz="2200">
              <a:latin typeface="Century Gothic"/>
              <a:cs typeface="Century Gothic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45" dirty="0">
                <a:solidFill>
                  <a:srgbClr val="087150"/>
                </a:solidFill>
                <a:latin typeface="Tahoma"/>
                <a:cs typeface="Tahoma"/>
              </a:rPr>
              <a:t>CONTINENTS</a:t>
            </a:r>
            <a:endParaRPr sz="1600">
              <a:latin typeface="Tahoma"/>
              <a:cs typeface="Tahoma"/>
            </a:endParaRPr>
          </a:p>
          <a:p>
            <a:pPr marL="19685" marR="5080">
              <a:lnSpc>
                <a:spcPct val="100000"/>
              </a:lnSpc>
              <a:spcBef>
                <a:spcPts val="515"/>
              </a:spcBef>
            </a:pPr>
            <a:r>
              <a:rPr sz="1400" spc="50" dirty="0">
                <a:solidFill>
                  <a:srgbClr val="2E2E2E"/>
                </a:solidFill>
                <a:latin typeface="Tahoma"/>
                <a:cs typeface="Tahoma"/>
              </a:rPr>
              <a:t>On</a:t>
            </a:r>
            <a:r>
              <a:rPr sz="1400" spc="-150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1400" spc="-25" dirty="0">
                <a:solidFill>
                  <a:srgbClr val="2E2E2E"/>
                </a:solidFill>
                <a:latin typeface="Tahoma"/>
                <a:cs typeface="Tahoma"/>
              </a:rPr>
              <a:t>which</a:t>
            </a:r>
            <a:r>
              <a:rPr sz="1400" spc="-120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1400" spc="-25" dirty="0">
                <a:solidFill>
                  <a:srgbClr val="2E2E2E"/>
                </a:solidFill>
                <a:latin typeface="Tahoma"/>
                <a:cs typeface="Tahoma"/>
              </a:rPr>
              <a:t>we</a:t>
            </a:r>
            <a:r>
              <a:rPr sz="1400" spc="-140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2E2E2E"/>
                </a:solidFill>
                <a:latin typeface="Tahoma"/>
                <a:cs typeface="Tahoma"/>
              </a:rPr>
              <a:t>delivered training</a:t>
            </a:r>
            <a:r>
              <a:rPr sz="1400" spc="-170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2E2E2E"/>
                </a:solidFill>
                <a:latin typeface="Tahoma"/>
                <a:cs typeface="Tahoma"/>
              </a:rPr>
              <a:t>programs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022096" y="4708397"/>
            <a:ext cx="113347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2E2E2E"/>
                </a:solidFill>
                <a:latin typeface="Tahoma"/>
                <a:cs typeface="Tahoma"/>
              </a:rPr>
              <a:t>Global</a:t>
            </a:r>
            <a:r>
              <a:rPr sz="1400" spc="-125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2E2E2E"/>
                </a:solidFill>
                <a:latin typeface="Tahoma"/>
                <a:cs typeface="Tahoma"/>
              </a:rPr>
              <a:t>partner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02005" y="4816297"/>
            <a:ext cx="1595120" cy="3644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0"/>
              </a:spcBef>
            </a:pPr>
            <a:r>
              <a:rPr sz="3300" spc="382" baseline="18939" dirty="0">
                <a:solidFill>
                  <a:srgbClr val="087150"/>
                </a:solidFill>
                <a:latin typeface="Century Gothic"/>
                <a:cs typeface="Century Gothic"/>
              </a:rPr>
              <a:t>40</a:t>
            </a:r>
            <a:r>
              <a:rPr sz="3300" spc="472" baseline="18939" dirty="0">
                <a:solidFill>
                  <a:srgbClr val="087150"/>
                </a:solidFill>
                <a:latin typeface="Century Gothic"/>
                <a:cs typeface="Century Gothic"/>
              </a:rPr>
              <a:t> </a:t>
            </a:r>
            <a:r>
              <a:rPr sz="1400" spc="-10" dirty="0">
                <a:solidFill>
                  <a:srgbClr val="2E2E2E"/>
                </a:solidFill>
                <a:latin typeface="Tahoma"/>
                <a:cs typeface="Tahoma"/>
              </a:rPr>
              <a:t>organizations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052575" y="4048125"/>
            <a:ext cx="2301240" cy="451484"/>
          </a:xfrm>
          <a:prstGeom prst="rect">
            <a:avLst/>
          </a:prstGeom>
        </p:spPr>
        <p:txBody>
          <a:bodyPr vert="horz" wrap="square" lIns="0" tIns="20955" rIns="0" bIns="0" rtlCol="0">
            <a:spAutoFit/>
          </a:bodyPr>
          <a:lstStyle/>
          <a:p>
            <a:pPr marL="12700" marR="5080">
              <a:lnSpc>
                <a:spcPts val="1670"/>
              </a:lnSpc>
              <a:spcBef>
                <a:spcPts val="165"/>
              </a:spcBef>
            </a:pPr>
            <a:r>
              <a:rPr sz="1400" dirty="0">
                <a:solidFill>
                  <a:srgbClr val="2E2E2E"/>
                </a:solidFill>
                <a:latin typeface="Tahoma"/>
                <a:cs typeface="Tahoma"/>
              </a:rPr>
              <a:t>Countries</a:t>
            </a:r>
            <a:r>
              <a:rPr sz="1400" spc="-120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2E2E2E"/>
                </a:solidFill>
                <a:latin typeface="Tahoma"/>
                <a:cs typeface="Tahoma"/>
              </a:rPr>
              <a:t>where</a:t>
            </a:r>
            <a:r>
              <a:rPr sz="1400" spc="-130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1400" spc="-25" dirty="0">
                <a:solidFill>
                  <a:srgbClr val="2E2E2E"/>
                </a:solidFill>
                <a:latin typeface="Tahoma"/>
                <a:cs typeface="Tahoma"/>
              </a:rPr>
              <a:t>we</a:t>
            </a:r>
            <a:r>
              <a:rPr sz="1400" spc="-125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2E2E2E"/>
                </a:solidFill>
                <a:latin typeface="Tahoma"/>
                <a:cs typeface="Tahoma"/>
              </a:rPr>
              <a:t>delivered </a:t>
            </a:r>
            <a:r>
              <a:rPr sz="1400" spc="-25" dirty="0">
                <a:solidFill>
                  <a:srgbClr val="2E2E2E"/>
                </a:solidFill>
                <a:latin typeface="Tahoma"/>
                <a:cs typeface="Tahoma"/>
              </a:rPr>
              <a:t>educational</a:t>
            </a:r>
            <a:r>
              <a:rPr sz="1400" spc="-75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2E2E2E"/>
                </a:solidFill>
                <a:latin typeface="Tahoma"/>
                <a:cs typeface="Tahoma"/>
              </a:rPr>
              <a:t>programs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68553" y="4059173"/>
            <a:ext cx="360680" cy="36385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200" spc="55" dirty="0">
                <a:solidFill>
                  <a:srgbClr val="087150"/>
                </a:solidFill>
                <a:latin typeface="Century Gothic"/>
                <a:cs typeface="Century Gothic"/>
              </a:rPr>
              <a:t>59</a:t>
            </a:r>
            <a:endParaRPr sz="2200">
              <a:latin typeface="Century Gothic"/>
              <a:cs typeface="Century Gothic"/>
            </a:endParaRPr>
          </a:p>
        </p:txBody>
      </p:sp>
      <p:pic>
        <p:nvPicPr>
          <p:cNvPr id="20" name="object 2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70926" y="5978765"/>
            <a:ext cx="1322811" cy="271090"/>
          </a:xfrm>
          <a:prstGeom prst="rect">
            <a:avLst/>
          </a:prstGeom>
        </p:spPr>
      </p:pic>
      <p:sp>
        <p:nvSpPr>
          <p:cNvPr id="21" name="object 21"/>
          <p:cNvSpPr txBox="1"/>
          <p:nvPr/>
        </p:nvSpPr>
        <p:spPr>
          <a:xfrm>
            <a:off x="2025142" y="5772403"/>
            <a:ext cx="1556385" cy="51752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6510">
              <a:lnSpc>
                <a:spcPts val="2525"/>
              </a:lnSpc>
              <a:spcBef>
                <a:spcPts val="120"/>
              </a:spcBef>
            </a:pPr>
            <a:r>
              <a:rPr sz="2200" spc="-10" dirty="0">
                <a:solidFill>
                  <a:srgbClr val="087150"/>
                </a:solidFill>
                <a:latin typeface="Century Gothic"/>
                <a:cs typeface="Century Gothic"/>
              </a:rPr>
              <a:t>+21,300</a:t>
            </a:r>
            <a:endParaRPr sz="2200">
              <a:latin typeface="Century Gothic"/>
              <a:cs typeface="Century Gothic"/>
            </a:endParaRPr>
          </a:p>
          <a:p>
            <a:pPr marL="12700">
              <a:lnSpc>
                <a:spcPts val="1325"/>
              </a:lnSpc>
            </a:pPr>
            <a:r>
              <a:rPr sz="1200" dirty="0">
                <a:solidFill>
                  <a:srgbClr val="5F5F5F"/>
                </a:solidFill>
                <a:latin typeface="Tahoma"/>
                <a:cs typeface="Tahoma"/>
              </a:rPr>
              <a:t>KPI</a:t>
            </a:r>
            <a:r>
              <a:rPr sz="1200" spc="-9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200" spc="-35" dirty="0">
                <a:solidFill>
                  <a:srgbClr val="5F5F5F"/>
                </a:solidFill>
                <a:latin typeface="Tahoma"/>
                <a:cs typeface="Tahoma"/>
              </a:rPr>
              <a:t>examples</a:t>
            </a:r>
            <a:r>
              <a:rPr sz="1200" spc="-12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5F5F5F"/>
                </a:solidFill>
                <a:latin typeface="Tahoma"/>
                <a:cs typeface="Tahoma"/>
              </a:rPr>
              <a:t>published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854577" y="5772403"/>
            <a:ext cx="1468755" cy="51752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ts val="2525"/>
              </a:lnSpc>
              <a:spcBef>
                <a:spcPts val="120"/>
              </a:spcBef>
            </a:pPr>
            <a:r>
              <a:rPr sz="2200" spc="114" dirty="0">
                <a:solidFill>
                  <a:srgbClr val="087150"/>
                </a:solidFill>
                <a:latin typeface="Century Gothic"/>
                <a:cs typeface="Century Gothic"/>
              </a:rPr>
              <a:t>+69,000</a:t>
            </a:r>
            <a:endParaRPr sz="2200">
              <a:latin typeface="Century Gothic"/>
              <a:cs typeface="Century Gothic"/>
            </a:endParaRPr>
          </a:p>
          <a:p>
            <a:pPr marL="25400">
              <a:lnSpc>
                <a:spcPts val="1325"/>
              </a:lnSpc>
            </a:pPr>
            <a:r>
              <a:rPr sz="1200" spc="-20" dirty="0">
                <a:solidFill>
                  <a:srgbClr val="5F5F5F"/>
                </a:solidFill>
                <a:latin typeface="Tahoma"/>
                <a:cs typeface="Tahoma"/>
              </a:rPr>
              <a:t>Companies</a:t>
            </a:r>
            <a:r>
              <a:rPr sz="1200" spc="-6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5F5F5F"/>
                </a:solidFill>
                <a:latin typeface="Tahoma"/>
                <a:cs typeface="Tahoma"/>
              </a:rPr>
              <a:t>registered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535929" y="5772403"/>
            <a:ext cx="1294130" cy="69850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ts val="2515"/>
              </a:lnSpc>
              <a:spcBef>
                <a:spcPts val="120"/>
              </a:spcBef>
            </a:pPr>
            <a:r>
              <a:rPr sz="2200" spc="-10" dirty="0">
                <a:solidFill>
                  <a:srgbClr val="087150"/>
                </a:solidFill>
                <a:latin typeface="Century Gothic"/>
                <a:cs typeface="Century Gothic"/>
              </a:rPr>
              <a:t>+119,000</a:t>
            </a:r>
            <a:endParaRPr sz="2200">
              <a:latin typeface="Century Gothic"/>
              <a:cs typeface="Century Gothic"/>
            </a:endParaRPr>
          </a:p>
          <a:p>
            <a:pPr marL="21590">
              <a:lnSpc>
                <a:spcPts val="1315"/>
              </a:lnSpc>
            </a:pPr>
            <a:r>
              <a:rPr sz="1200" dirty="0">
                <a:solidFill>
                  <a:srgbClr val="5F5F5F"/>
                </a:solidFill>
                <a:latin typeface="Tahoma"/>
                <a:cs typeface="Tahoma"/>
              </a:rPr>
              <a:t>Members</a:t>
            </a:r>
            <a:r>
              <a:rPr sz="1200" spc="-14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200" spc="-25" dirty="0">
                <a:solidFill>
                  <a:srgbClr val="5F5F5F"/>
                </a:solidFill>
                <a:latin typeface="Tahoma"/>
                <a:cs typeface="Tahoma"/>
              </a:rPr>
              <a:t>on</a:t>
            </a:r>
            <a:r>
              <a:rPr sz="1200" spc="-11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200" spc="-25" dirty="0">
                <a:solidFill>
                  <a:srgbClr val="5F5F5F"/>
                </a:solidFill>
                <a:latin typeface="Tahoma"/>
                <a:cs typeface="Tahoma"/>
              </a:rPr>
              <a:t>our</a:t>
            </a:r>
            <a:endParaRPr sz="1200">
              <a:latin typeface="Tahoma"/>
              <a:cs typeface="Tahoma"/>
            </a:endParaRPr>
          </a:p>
          <a:p>
            <a:pPr marL="21590">
              <a:lnSpc>
                <a:spcPct val="100000"/>
              </a:lnSpc>
            </a:pPr>
            <a:r>
              <a:rPr sz="1200" spc="-20" dirty="0">
                <a:solidFill>
                  <a:srgbClr val="5F5F5F"/>
                </a:solidFill>
                <a:latin typeface="Tahoma"/>
                <a:cs typeface="Tahoma"/>
              </a:rPr>
              <a:t>online</a:t>
            </a:r>
            <a:r>
              <a:rPr sz="1200" spc="-8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5F5F5F"/>
                </a:solidFill>
                <a:latin typeface="Tahoma"/>
                <a:cs typeface="Tahoma"/>
              </a:rPr>
              <a:t>communities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7065644" y="5772403"/>
            <a:ext cx="1250950" cy="69850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ts val="2515"/>
              </a:lnSpc>
              <a:spcBef>
                <a:spcPts val="120"/>
              </a:spcBef>
            </a:pPr>
            <a:r>
              <a:rPr sz="2200" spc="-20" dirty="0">
                <a:solidFill>
                  <a:srgbClr val="087150"/>
                </a:solidFill>
                <a:latin typeface="Century Gothic"/>
                <a:cs typeface="Century Gothic"/>
              </a:rPr>
              <a:t>1,965,253</a:t>
            </a:r>
            <a:endParaRPr sz="2200">
              <a:latin typeface="Century Gothic"/>
              <a:cs typeface="Century Gothic"/>
            </a:endParaRPr>
          </a:p>
          <a:p>
            <a:pPr marL="57150">
              <a:lnSpc>
                <a:spcPts val="1315"/>
              </a:lnSpc>
            </a:pPr>
            <a:r>
              <a:rPr sz="1200" spc="-10" dirty="0">
                <a:solidFill>
                  <a:srgbClr val="5F5F5F"/>
                </a:solidFill>
                <a:latin typeface="Tahoma"/>
                <a:cs typeface="Tahoma"/>
              </a:rPr>
              <a:t>Professionals</a:t>
            </a:r>
            <a:endParaRPr sz="1200">
              <a:latin typeface="Tahoma"/>
              <a:cs typeface="Tahoma"/>
            </a:endParaRPr>
          </a:p>
          <a:p>
            <a:pPr marL="57150">
              <a:lnSpc>
                <a:spcPct val="100000"/>
              </a:lnSpc>
            </a:pPr>
            <a:r>
              <a:rPr sz="1200" spc="-10" dirty="0">
                <a:solidFill>
                  <a:srgbClr val="5F5F5F"/>
                </a:solidFill>
                <a:latin typeface="Tahoma"/>
                <a:cs typeface="Tahoma"/>
              </a:rPr>
              <a:t>reached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490720" y="3393185"/>
            <a:ext cx="854075" cy="59182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R="5080" algn="r">
              <a:lnSpc>
                <a:spcPts val="2580"/>
              </a:lnSpc>
              <a:spcBef>
                <a:spcPts val="120"/>
              </a:spcBef>
            </a:pPr>
            <a:r>
              <a:rPr sz="2200" spc="204" dirty="0">
                <a:solidFill>
                  <a:srgbClr val="087150"/>
                </a:solidFill>
                <a:latin typeface="Century Gothic"/>
                <a:cs typeface="Century Gothic"/>
              </a:rPr>
              <a:t>4</a:t>
            </a:r>
            <a:endParaRPr sz="2200">
              <a:latin typeface="Century Gothic"/>
              <a:cs typeface="Century Gothic"/>
            </a:endParaRPr>
          </a:p>
          <a:p>
            <a:pPr marL="12700">
              <a:lnSpc>
                <a:spcPts val="1860"/>
              </a:lnSpc>
            </a:pPr>
            <a:r>
              <a:rPr sz="1600" spc="-10" dirty="0">
                <a:solidFill>
                  <a:srgbClr val="087150"/>
                </a:solidFill>
                <a:latin typeface="Tahoma"/>
                <a:cs typeface="Tahoma"/>
              </a:rPr>
              <a:t>OFFICES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347472" y="5689091"/>
            <a:ext cx="8450580" cy="0"/>
          </a:xfrm>
          <a:custGeom>
            <a:avLst/>
            <a:gdLst/>
            <a:ahLst/>
            <a:cxnLst/>
            <a:rect l="l" t="t" r="r" b="b"/>
            <a:pathLst>
              <a:path w="8450580">
                <a:moveTo>
                  <a:pt x="0" y="0"/>
                </a:moveTo>
                <a:lnTo>
                  <a:pt x="8450199" y="0"/>
                </a:lnTo>
              </a:path>
            </a:pathLst>
          </a:custGeom>
          <a:ln w="9525">
            <a:solidFill>
              <a:srgbClr val="07644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47472" y="6571488"/>
            <a:ext cx="8450580" cy="0"/>
          </a:xfrm>
          <a:custGeom>
            <a:avLst/>
            <a:gdLst/>
            <a:ahLst/>
            <a:cxnLst/>
            <a:rect l="l" t="t" r="r" b="b"/>
            <a:pathLst>
              <a:path w="8450580">
                <a:moveTo>
                  <a:pt x="0" y="0"/>
                </a:moveTo>
                <a:lnTo>
                  <a:pt x="8450199" y="0"/>
                </a:lnTo>
              </a:path>
            </a:pathLst>
          </a:custGeom>
          <a:ln w="9525">
            <a:solidFill>
              <a:srgbClr val="07644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8" name="object 2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89040" y="1926665"/>
            <a:ext cx="2280032" cy="195525"/>
          </a:xfrm>
          <a:prstGeom prst="rect">
            <a:avLst/>
          </a:prstGeom>
        </p:spPr>
      </p:pic>
      <p:sp>
        <p:nvSpPr>
          <p:cNvPr id="29" name="object 29"/>
          <p:cNvSpPr/>
          <p:nvPr/>
        </p:nvSpPr>
        <p:spPr>
          <a:xfrm>
            <a:off x="7501128" y="1874520"/>
            <a:ext cx="1643380" cy="501650"/>
          </a:xfrm>
          <a:custGeom>
            <a:avLst/>
            <a:gdLst/>
            <a:ahLst/>
            <a:cxnLst/>
            <a:rect l="l" t="t" r="r" b="b"/>
            <a:pathLst>
              <a:path w="1643379" h="501650">
                <a:moveTo>
                  <a:pt x="1642872" y="0"/>
                </a:moveTo>
                <a:lnTo>
                  <a:pt x="0" y="250697"/>
                </a:lnTo>
                <a:lnTo>
                  <a:pt x="1642872" y="501395"/>
                </a:lnTo>
                <a:lnTo>
                  <a:pt x="1642872" y="0"/>
                </a:lnTo>
                <a:close/>
              </a:path>
            </a:pathLst>
          </a:custGeom>
          <a:solidFill>
            <a:srgbClr val="08715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0" name="object 3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337559" y="1523"/>
            <a:ext cx="3585971" cy="206502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435608" y="2139569"/>
            <a:ext cx="1775460" cy="1900555"/>
            <a:chOff x="1435608" y="2139569"/>
            <a:chExt cx="1775460" cy="1900555"/>
          </a:xfrm>
        </p:grpSpPr>
        <p:sp>
          <p:nvSpPr>
            <p:cNvPr id="3" name="object 3"/>
            <p:cNvSpPr/>
            <p:nvPr/>
          </p:nvSpPr>
          <p:spPr>
            <a:xfrm>
              <a:off x="1435608" y="2139568"/>
              <a:ext cx="1775460" cy="1900555"/>
            </a:xfrm>
            <a:custGeom>
              <a:avLst/>
              <a:gdLst/>
              <a:ahLst/>
              <a:cxnLst/>
              <a:rect l="l" t="t" r="r" b="b"/>
              <a:pathLst>
                <a:path w="1775460" h="1900554">
                  <a:moveTo>
                    <a:pt x="910844" y="295148"/>
                  </a:moveTo>
                  <a:lnTo>
                    <a:pt x="879043" y="295579"/>
                  </a:lnTo>
                  <a:lnTo>
                    <a:pt x="875030" y="254"/>
                  </a:lnTo>
                  <a:lnTo>
                    <a:pt x="875030" y="0"/>
                  </a:lnTo>
                  <a:lnTo>
                    <a:pt x="862330" y="254"/>
                  </a:lnTo>
                  <a:lnTo>
                    <a:pt x="866330" y="295148"/>
                  </a:lnTo>
                  <a:lnTo>
                    <a:pt x="866343" y="295744"/>
                  </a:lnTo>
                  <a:lnTo>
                    <a:pt x="834644" y="296164"/>
                  </a:lnTo>
                  <a:lnTo>
                    <a:pt x="873760" y="371856"/>
                  </a:lnTo>
                  <a:lnTo>
                    <a:pt x="904455" y="308356"/>
                  </a:lnTo>
                  <a:lnTo>
                    <a:pt x="910844" y="295148"/>
                  </a:lnTo>
                  <a:close/>
                </a:path>
                <a:path w="1775460" h="1900554">
                  <a:moveTo>
                    <a:pt x="1775079" y="1821688"/>
                  </a:moveTo>
                  <a:lnTo>
                    <a:pt x="1743329" y="1821688"/>
                  </a:lnTo>
                  <a:lnTo>
                    <a:pt x="1743329" y="1631950"/>
                  </a:lnTo>
                  <a:lnTo>
                    <a:pt x="1743329" y="1619250"/>
                  </a:lnTo>
                  <a:lnTo>
                    <a:pt x="879602" y="1619250"/>
                  </a:lnTo>
                  <a:lnTo>
                    <a:pt x="879602" y="1353439"/>
                  </a:lnTo>
                  <a:lnTo>
                    <a:pt x="879348" y="1353439"/>
                  </a:lnTo>
                  <a:lnTo>
                    <a:pt x="866902" y="1353439"/>
                  </a:lnTo>
                  <a:lnTo>
                    <a:pt x="866648" y="1353439"/>
                  </a:lnTo>
                  <a:lnTo>
                    <a:pt x="866648" y="1620393"/>
                  </a:lnTo>
                  <a:lnTo>
                    <a:pt x="31750" y="1620393"/>
                  </a:lnTo>
                  <a:lnTo>
                    <a:pt x="31750" y="1823847"/>
                  </a:lnTo>
                  <a:lnTo>
                    <a:pt x="0" y="1823847"/>
                  </a:lnTo>
                  <a:lnTo>
                    <a:pt x="38100" y="1900047"/>
                  </a:lnTo>
                  <a:lnTo>
                    <a:pt x="69850" y="1836547"/>
                  </a:lnTo>
                  <a:lnTo>
                    <a:pt x="76200" y="1823847"/>
                  </a:lnTo>
                  <a:lnTo>
                    <a:pt x="44450" y="1823847"/>
                  </a:lnTo>
                  <a:lnTo>
                    <a:pt x="44450" y="1633093"/>
                  </a:lnTo>
                  <a:lnTo>
                    <a:pt x="879348" y="1633093"/>
                  </a:lnTo>
                  <a:lnTo>
                    <a:pt x="879348" y="1631950"/>
                  </a:lnTo>
                  <a:lnTo>
                    <a:pt x="1730629" y="1631950"/>
                  </a:lnTo>
                  <a:lnTo>
                    <a:pt x="1730629" y="1821688"/>
                  </a:lnTo>
                  <a:lnTo>
                    <a:pt x="1698879" y="1821688"/>
                  </a:lnTo>
                  <a:lnTo>
                    <a:pt x="1736979" y="1897888"/>
                  </a:lnTo>
                  <a:lnTo>
                    <a:pt x="1768729" y="1834388"/>
                  </a:lnTo>
                  <a:lnTo>
                    <a:pt x="1775079" y="1821688"/>
                  </a:lnTo>
                  <a:close/>
                </a:path>
              </a:pathLst>
            </a:custGeom>
            <a:solidFill>
              <a:srgbClr val="0871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17548" y="2993136"/>
              <a:ext cx="1231391" cy="58064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04416" y="3119615"/>
              <a:ext cx="1054620" cy="36882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748028" y="3023616"/>
              <a:ext cx="1120140" cy="469900"/>
            </a:xfrm>
            <a:custGeom>
              <a:avLst/>
              <a:gdLst/>
              <a:ahLst/>
              <a:cxnLst/>
              <a:rect l="l" t="t" r="r" b="b"/>
              <a:pathLst>
                <a:path w="1120139" h="469900">
                  <a:moveTo>
                    <a:pt x="1041908" y="0"/>
                  </a:moveTo>
                  <a:lnTo>
                    <a:pt x="78232" y="0"/>
                  </a:lnTo>
                  <a:lnTo>
                    <a:pt x="47791" y="6151"/>
                  </a:lnTo>
                  <a:lnTo>
                    <a:pt x="22923" y="22923"/>
                  </a:lnTo>
                  <a:lnTo>
                    <a:pt x="6151" y="47791"/>
                  </a:lnTo>
                  <a:lnTo>
                    <a:pt x="0" y="78232"/>
                  </a:lnTo>
                  <a:lnTo>
                    <a:pt x="0" y="391160"/>
                  </a:lnTo>
                  <a:lnTo>
                    <a:pt x="6151" y="421600"/>
                  </a:lnTo>
                  <a:lnTo>
                    <a:pt x="22923" y="446468"/>
                  </a:lnTo>
                  <a:lnTo>
                    <a:pt x="47791" y="463240"/>
                  </a:lnTo>
                  <a:lnTo>
                    <a:pt x="78232" y="469392"/>
                  </a:lnTo>
                  <a:lnTo>
                    <a:pt x="1041908" y="469392"/>
                  </a:lnTo>
                  <a:lnTo>
                    <a:pt x="1072348" y="463240"/>
                  </a:lnTo>
                  <a:lnTo>
                    <a:pt x="1097216" y="446468"/>
                  </a:lnTo>
                  <a:lnTo>
                    <a:pt x="1113988" y="421600"/>
                  </a:lnTo>
                  <a:lnTo>
                    <a:pt x="1120140" y="391160"/>
                  </a:lnTo>
                  <a:lnTo>
                    <a:pt x="1120140" y="78232"/>
                  </a:lnTo>
                  <a:lnTo>
                    <a:pt x="1113988" y="47791"/>
                  </a:lnTo>
                  <a:lnTo>
                    <a:pt x="1097216" y="22923"/>
                  </a:lnTo>
                  <a:lnTo>
                    <a:pt x="1072348" y="6151"/>
                  </a:lnTo>
                  <a:lnTo>
                    <a:pt x="1041908" y="0"/>
                  </a:lnTo>
                  <a:close/>
                </a:path>
              </a:pathLst>
            </a:custGeom>
            <a:solidFill>
              <a:srgbClr val="0871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748028" y="3023616"/>
              <a:ext cx="1120140" cy="469900"/>
            </a:xfrm>
            <a:custGeom>
              <a:avLst/>
              <a:gdLst/>
              <a:ahLst/>
              <a:cxnLst/>
              <a:rect l="l" t="t" r="r" b="b"/>
              <a:pathLst>
                <a:path w="1120139" h="469900">
                  <a:moveTo>
                    <a:pt x="0" y="78232"/>
                  </a:moveTo>
                  <a:lnTo>
                    <a:pt x="6151" y="47791"/>
                  </a:lnTo>
                  <a:lnTo>
                    <a:pt x="22923" y="22923"/>
                  </a:lnTo>
                  <a:lnTo>
                    <a:pt x="47791" y="6151"/>
                  </a:lnTo>
                  <a:lnTo>
                    <a:pt x="78232" y="0"/>
                  </a:lnTo>
                  <a:lnTo>
                    <a:pt x="1041908" y="0"/>
                  </a:lnTo>
                  <a:lnTo>
                    <a:pt x="1072348" y="6151"/>
                  </a:lnTo>
                  <a:lnTo>
                    <a:pt x="1097216" y="22923"/>
                  </a:lnTo>
                  <a:lnTo>
                    <a:pt x="1113988" y="47791"/>
                  </a:lnTo>
                  <a:lnTo>
                    <a:pt x="1120140" y="78232"/>
                  </a:lnTo>
                  <a:lnTo>
                    <a:pt x="1120140" y="391160"/>
                  </a:lnTo>
                  <a:lnTo>
                    <a:pt x="1113988" y="421600"/>
                  </a:lnTo>
                  <a:lnTo>
                    <a:pt x="1097216" y="446468"/>
                  </a:lnTo>
                  <a:lnTo>
                    <a:pt x="1072348" y="463240"/>
                  </a:lnTo>
                  <a:lnTo>
                    <a:pt x="1041908" y="469392"/>
                  </a:lnTo>
                  <a:lnTo>
                    <a:pt x="78232" y="469392"/>
                  </a:lnTo>
                  <a:lnTo>
                    <a:pt x="47791" y="463240"/>
                  </a:lnTo>
                  <a:lnTo>
                    <a:pt x="22923" y="446468"/>
                  </a:lnTo>
                  <a:lnTo>
                    <a:pt x="6151" y="421600"/>
                  </a:lnTo>
                  <a:lnTo>
                    <a:pt x="0" y="391160"/>
                  </a:lnTo>
                  <a:lnTo>
                    <a:pt x="0" y="78232"/>
                  </a:lnTo>
                  <a:close/>
                </a:path>
              </a:pathLst>
            </a:custGeom>
            <a:ln w="9525">
              <a:solidFill>
                <a:srgbClr val="0871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09258" rIns="0" bIns="0" rtlCol="0">
            <a:spAutoFit/>
          </a:bodyPr>
          <a:lstStyle/>
          <a:p>
            <a:pPr marL="31115">
              <a:lnSpc>
                <a:spcPct val="100000"/>
              </a:lnSpc>
              <a:spcBef>
                <a:spcPts val="100"/>
              </a:spcBef>
            </a:pPr>
            <a:r>
              <a:rPr spc="110" dirty="0"/>
              <a:t>ORGANIZATIONAL</a:t>
            </a:r>
            <a:r>
              <a:rPr spc="55" dirty="0"/>
              <a:t> </a:t>
            </a:r>
            <a:r>
              <a:rPr spc="245" dirty="0"/>
              <a:t>LEVELS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895348" y="3165170"/>
            <a:ext cx="82613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10" dirty="0">
                <a:solidFill>
                  <a:srgbClr val="FFFFFF"/>
                </a:solidFill>
                <a:latin typeface="Century Gothic"/>
                <a:cs typeface="Century Gothic"/>
              </a:rPr>
              <a:t>Department</a:t>
            </a:r>
            <a:endParaRPr sz="1000">
              <a:latin typeface="Century Gothic"/>
              <a:cs typeface="Century Gothic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701040" y="2481084"/>
            <a:ext cx="3668395" cy="3513454"/>
            <a:chOff x="701040" y="2481084"/>
            <a:chExt cx="3668395" cy="3513454"/>
          </a:xfrm>
        </p:grpSpPr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69007" y="2481084"/>
              <a:ext cx="729983" cy="728459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94725" y="2506789"/>
              <a:ext cx="655535" cy="653986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043493" y="2554033"/>
              <a:ext cx="530732" cy="530732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86975" y="4465074"/>
              <a:ext cx="596239" cy="596239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1194816" y="4472939"/>
              <a:ext cx="521334" cy="521334"/>
            </a:xfrm>
            <a:custGeom>
              <a:avLst/>
              <a:gdLst/>
              <a:ahLst/>
              <a:cxnLst/>
              <a:rect l="l" t="t" r="r" b="b"/>
              <a:pathLst>
                <a:path w="521335" h="521335">
                  <a:moveTo>
                    <a:pt x="260603" y="0"/>
                  </a:moveTo>
                  <a:lnTo>
                    <a:pt x="213769" y="4199"/>
                  </a:lnTo>
                  <a:lnTo>
                    <a:pt x="169685" y="16308"/>
                  </a:lnTo>
                  <a:lnTo>
                    <a:pt x="129088" y="35588"/>
                  </a:lnTo>
                  <a:lnTo>
                    <a:pt x="92715" y="61302"/>
                  </a:lnTo>
                  <a:lnTo>
                    <a:pt x="61302" y="92715"/>
                  </a:lnTo>
                  <a:lnTo>
                    <a:pt x="35588" y="129088"/>
                  </a:lnTo>
                  <a:lnTo>
                    <a:pt x="16308" y="169685"/>
                  </a:lnTo>
                  <a:lnTo>
                    <a:pt x="4199" y="213769"/>
                  </a:lnTo>
                  <a:lnTo>
                    <a:pt x="0" y="260604"/>
                  </a:lnTo>
                  <a:lnTo>
                    <a:pt x="4199" y="307438"/>
                  </a:lnTo>
                  <a:lnTo>
                    <a:pt x="16308" y="351522"/>
                  </a:lnTo>
                  <a:lnTo>
                    <a:pt x="35588" y="392119"/>
                  </a:lnTo>
                  <a:lnTo>
                    <a:pt x="61302" y="428492"/>
                  </a:lnTo>
                  <a:lnTo>
                    <a:pt x="92715" y="459905"/>
                  </a:lnTo>
                  <a:lnTo>
                    <a:pt x="129088" y="485619"/>
                  </a:lnTo>
                  <a:lnTo>
                    <a:pt x="169685" y="504899"/>
                  </a:lnTo>
                  <a:lnTo>
                    <a:pt x="213769" y="517008"/>
                  </a:lnTo>
                  <a:lnTo>
                    <a:pt x="260603" y="521208"/>
                  </a:lnTo>
                  <a:lnTo>
                    <a:pt x="307438" y="517008"/>
                  </a:lnTo>
                  <a:lnTo>
                    <a:pt x="351522" y="504899"/>
                  </a:lnTo>
                  <a:lnTo>
                    <a:pt x="392119" y="485619"/>
                  </a:lnTo>
                  <a:lnTo>
                    <a:pt x="428492" y="459905"/>
                  </a:lnTo>
                  <a:lnTo>
                    <a:pt x="459905" y="428492"/>
                  </a:lnTo>
                  <a:lnTo>
                    <a:pt x="485619" y="392119"/>
                  </a:lnTo>
                  <a:lnTo>
                    <a:pt x="504899" y="351522"/>
                  </a:lnTo>
                  <a:lnTo>
                    <a:pt x="517008" y="307438"/>
                  </a:lnTo>
                  <a:lnTo>
                    <a:pt x="521208" y="260604"/>
                  </a:lnTo>
                  <a:lnTo>
                    <a:pt x="517008" y="213769"/>
                  </a:lnTo>
                  <a:lnTo>
                    <a:pt x="504899" y="169685"/>
                  </a:lnTo>
                  <a:lnTo>
                    <a:pt x="485619" y="129088"/>
                  </a:lnTo>
                  <a:lnTo>
                    <a:pt x="459905" y="92715"/>
                  </a:lnTo>
                  <a:lnTo>
                    <a:pt x="428492" y="61302"/>
                  </a:lnTo>
                  <a:lnTo>
                    <a:pt x="392119" y="35588"/>
                  </a:lnTo>
                  <a:lnTo>
                    <a:pt x="351522" y="16308"/>
                  </a:lnTo>
                  <a:lnTo>
                    <a:pt x="307438" y="4199"/>
                  </a:lnTo>
                  <a:lnTo>
                    <a:pt x="26060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293876" y="4576571"/>
              <a:ext cx="323215" cy="325120"/>
            </a:xfrm>
            <a:custGeom>
              <a:avLst/>
              <a:gdLst/>
              <a:ahLst/>
              <a:cxnLst/>
              <a:rect l="l" t="t" r="r" b="b"/>
              <a:pathLst>
                <a:path w="323215" h="325120">
                  <a:moveTo>
                    <a:pt x="162687" y="0"/>
                  </a:moveTo>
                  <a:lnTo>
                    <a:pt x="161544" y="0"/>
                  </a:lnTo>
                  <a:lnTo>
                    <a:pt x="118621" y="5796"/>
                  </a:lnTo>
                  <a:lnTo>
                    <a:pt x="80038" y="22154"/>
                  </a:lnTo>
                  <a:lnTo>
                    <a:pt x="47339" y="47529"/>
                  </a:lnTo>
                  <a:lnTo>
                    <a:pt x="22069" y="80376"/>
                  </a:lnTo>
                  <a:lnTo>
                    <a:pt x="5774" y="119150"/>
                  </a:lnTo>
                  <a:lnTo>
                    <a:pt x="0" y="162305"/>
                  </a:lnTo>
                  <a:lnTo>
                    <a:pt x="5766" y="205461"/>
                  </a:lnTo>
                  <a:lnTo>
                    <a:pt x="22041" y="244235"/>
                  </a:lnTo>
                  <a:lnTo>
                    <a:pt x="47291" y="277082"/>
                  </a:lnTo>
                  <a:lnTo>
                    <a:pt x="79981" y="302457"/>
                  </a:lnTo>
                  <a:lnTo>
                    <a:pt x="118577" y="318815"/>
                  </a:lnTo>
                  <a:lnTo>
                    <a:pt x="161544" y="324611"/>
                  </a:lnTo>
                  <a:lnTo>
                    <a:pt x="204466" y="318815"/>
                  </a:lnTo>
                  <a:lnTo>
                    <a:pt x="216856" y="313563"/>
                  </a:lnTo>
                  <a:lnTo>
                    <a:pt x="162052" y="313563"/>
                  </a:lnTo>
                  <a:lnTo>
                    <a:pt x="134092" y="311034"/>
                  </a:lnTo>
                  <a:lnTo>
                    <a:pt x="107251" y="303434"/>
                  </a:lnTo>
                  <a:lnTo>
                    <a:pt x="82220" y="291024"/>
                  </a:lnTo>
                  <a:lnTo>
                    <a:pt x="59690" y="274065"/>
                  </a:lnTo>
                  <a:lnTo>
                    <a:pt x="58674" y="272414"/>
                  </a:lnTo>
                  <a:lnTo>
                    <a:pt x="57531" y="271779"/>
                  </a:lnTo>
                  <a:lnTo>
                    <a:pt x="59182" y="269620"/>
                  </a:lnTo>
                  <a:lnTo>
                    <a:pt x="63082" y="264032"/>
                  </a:lnTo>
                  <a:lnTo>
                    <a:pt x="50292" y="264032"/>
                  </a:lnTo>
                  <a:lnTo>
                    <a:pt x="24993" y="226063"/>
                  </a:lnTo>
                  <a:lnTo>
                    <a:pt x="12344" y="183630"/>
                  </a:lnTo>
                  <a:lnTo>
                    <a:pt x="12432" y="139414"/>
                  </a:lnTo>
                  <a:lnTo>
                    <a:pt x="24993" y="97278"/>
                  </a:lnTo>
                  <a:lnTo>
                    <a:pt x="50292" y="59308"/>
                  </a:lnTo>
                  <a:lnTo>
                    <a:pt x="88234" y="29129"/>
                  </a:lnTo>
                  <a:lnTo>
                    <a:pt x="132059" y="12916"/>
                  </a:lnTo>
                  <a:lnTo>
                    <a:pt x="178262" y="10827"/>
                  </a:lnTo>
                  <a:lnTo>
                    <a:pt x="216158" y="10827"/>
                  </a:lnTo>
                  <a:lnTo>
                    <a:pt x="205330" y="6148"/>
                  </a:lnTo>
                  <a:lnTo>
                    <a:pt x="162687" y="0"/>
                  </a:lnTo>
                  <a:close/>
                </a:path>
                <a:path w="323215" h="325120">
                  <a:moveTo>
                    <a:pt x="216003" y="211008"/>
                  </a:moveTo>
                  <a:lnTo>
                    <a:pt x="159793" y="211008"/>
                  </a:lnTo>
                  <a:lnTo>
                    <a:pt x="177958" y="211915"/>
                  </a:lnTo>
                  <a:lnTo>
                    <a:pt x="195790" y="215513"/>
                  </a:lnTo>
                  <a:lnTo>
                    <a:pt x="242554" y="241839"/>
                  </a:lnTo>
                  <a:lnTo>
                    <a:pt x="265557" y="272414"/>
                  </a:lnTo>
                  <a:lnTo>
                    <a:pt x="265557" y="273430"/>
                  </a:lnTo>
                  <a:lnTo>
                    <a:pt x="224139" y="301339"/>
                  </a:lnTo>
                  <a:lnTo>
                    <a:pt x="178689" y="313563"/>
                  </a:lnTo>
                  <a:lnTo>
                    <a:pt x="216856" y="313563"/>
                  </a:lnTo>
                  <a:lnTo>
                    <a:pt x="243049" y="302457"/>
                  </a:lnTo>
                  <a:lnTo>
                    <a:pt x="275748" y="277082"/>
                  </a:lnTo>
                  <a:lnTo>
                    <a:pt x="285787" y="264032"/>
                  </a:lnTo>
                  <a:lnTo>
                    <a:pt x="273304" y="264032"/>
                  </a:lnTo>
                  <a:lnTo>
                    <a:pt x="266578" y="252735"/>
                  </a:lnTo>
                  <a:lnTo>
                    <a:pt x="239522" y="224535"/>
                  </a:lnTo>
                  <a:lnTo>
                    <a:pt x="217328" y="211550"/>
                  </a:lnTo>
                  <a:lnTo>
                    <a:pt x="216003" y="211008"/>
                  </a:lnTo>
                  <a:close/>
                </a:path>
                <a:path w="323215" h="325120">
                  <a:moveTo>
                    <a:pt x="167090" y="71699"/>
                  </a:moveTo>
                  <a:lnTo>
                    <a:pt x="140763" y="74898"/>
                  </a:lnTo>
                  <a:lnTo>
                    <a:pt x="117556" y="87764"/>
                  </a:lnTo>
                  <a:lnTo>
                    <a:pt x="100457" y="109346"/>
                  </a:lnTo>
                  <a:lnTo>
                    <a:pt x="93033" y="135973"/>
                  </a:lnTo>
                  <a:lnTo>
                    <a:pt x="96203" y="162305"/>
                  </a:lnTo>
                  <a:lnTo>
                    <a:pt x="96218" y="162432"/>
                  </a:lnTo>
                  <a:lnTo>
                    <a:pt x="109047" y="185749"/>
                  </a:lnTo>
                  <a:lnTo>
                    <a:pt x="130556" y="202945"/>
                  </a:lnTo>
                  <a:lnTo>
                    <a:pt x="105906" y="211383"/>
                  </a:lnTo>
                  <a:lnTo>
                    <a:pt x="83851" y="224726"/>
                  </a:lnTo>
                  <a:lnTo>
                    <a:pt x="65083" y="242450"/>
                  </a:lnTo>
                  <a:lnTo>
                    <a:pt x="50292" y="264032"/>
                  </a:lnTo>
                  <a:lnTo>
                    <a:pt x="63082" y="264032"/>
                  </a:lnTo>
                  <a:lnTo>
                    <a:pt x="74150" y="248177"/>
                  </a:lnTo>
                  <a:lnTo>
                    <a:pt x="93487" y="231139"/>
                  </a:lnTo>
                  <a:lnTo>
                    <a:pt x="116278" y="219150"/>
                  </a:lnTo>
                  <a:lnTo>
                    <a:pt x="141605" y="212851"/>
                  </a:lnTo>
                  <a:lnTo>
                    <a:pt x="159793" y="211008"/>
                  </a:lnTo>
                  <a:lnTo>
                    <a:pt x="216003" y="211008"/>
                  </a:lnTo>
                  <a:lnTo>
                    <a:pt x="205410" y="206676"/>
                  </a:lnTo>
                  <a:lnTo>
                    <a:pt x="193040" y="202945"/>
                  </a:lnTo>
                  <a:lnTo>
                    <a:pt x="197518" y="200151"/>
                  </a:lnTo>
                  <a:lnTo>
                    <a:pt x="161036" y="200151"/>
                  </a:lnTo>
                  <a:lnTo>
                    <a:pt x="138249" y="195274"/>
                  </a:lnTo>
                  <a:lnTo>
                    <a:pt x="119713" y="182467"/>
                  </a:lnTo>
                  <a:lnTo>
                    <a:pt x="107297" y="163611"/>
                  </a:lnTo>
                  <a:lnTo>
                    <a:pt x="102870" y="140588"/>
                  </a:lnTo>
                  <a:lnTo>
                    <a:pt x="102870" y="138937"/>
                  </a:lnTo>
                  <a:lnTo>
                    <a:pt x="107884" y="116308"/>
                  </a:lnTo>
                  <a:lnTo>
                    <a:pt x="120697" y="98012"/>
                  </a:lnTo>
                  <a:lnTo>
                    <a:pt x="139392" y="85859"/>
                  </a:lnTo>
                  <a:lnTo>
                    <a:pt x="162052" y="81660"/>
                  </a:lnTo>
                  <a:lnTo>
                    <a:pt x="197553" y="81660"/>
                  </a:lnTo>
                  <a:lnTo>
                    <a:pt x="193548" y="79120"/>
                  </a:lnTo>
                  <a:lnTo>
                    <a:pt x="167090" y="71699"/>
                  </a:lnTo>
                  <a:close/>
                </a:path>
                <a:path w="323215" h="325120">
                  <a:moveTo>
                    <a:pt x="216158" y="10827"/>
                  </a:moveTo>
                  <a:lnTo>
                    <a:pt x="178262" y="10827"/>
                  </a:lnTo>
                  <a:lnTo>
                    <a:pt x="223337" y="23021"/>
                  </a:lnTo>
                  <a:lnTo>
                    <a:pt x="263779" y="49656"/>
                  </a:lnTo>
                  <a:lnTo>
                    <a:pt x="293449" y="87304"/>
                  </a:lnTo>
                  <a:lnTo>
                    <a:pt x="293792" y="87764"/>
                  </a:lnTo>
                  <a:lnTo>
                    <a:pt x="309889" y="131719"/>
                  </a:lnTo>
                  <a:lnTo>
                    <a:pt x="311902" y="176871"/>
                  </a:lnTo>
                  <a:lnTo>
                    <a:pt x="311958" y="178130"/>
                  </a:lnTo>
                  <a:lnTo>
                    <a:pt x="299818" y="223413"/>
                  </a:lnTo>
                  <a:lnTo>
                    <a:pt x="273304" y="264032"/>
                  </a:lnTo>
                  <a:lnTo>
                    <a:pt x="285787" y="264032"/>
                  </a:lnTo>
                  <a:lnTo>
                    <a:pt x="301018" y="244235"/>
                  </a:lnTo>
                  <a:lnTo>
                    <a:pt x="317313" y="205461"/>
                  </a:lnTo>
                  <a:lnTo>
                    <a:pt x="323071" y="162432"/>
                  </a:lnTo>
                  <a:lnTo>
                    <a:pt x="323088" y="162305"/>
                  </a:lnTo>
                  <a:lnTo>
                    <a:pt x="317274" y="119432"/>
                  </a:lnTo>
                  <a:lnTo>
                    <a:pt x="301088" y="80856"/>
                  </a:lnTo>
                  <a:lnTo>
                    <a:pt x="276034" y="48101"/>
                  </a:lnTo>
                  <a:lnTo>
                    <a:pt x="243614" y="22690"/>
                  </a:lnTo>
                  <a:lnTo>
                    <a:pt x="216158" y="10827"/>
                  </a:lnTo>
                  <a:close/>
                </a:path>
                <a:path w="323215" h="325120">
                  <a:moveTo>
                    <a:pt x="197553" y="81660"/>
                  </a:moveTo>
                  <a:lnTo>
                    <a:pt x="162052" y="81660"/>
                  </a:lnTo>
                  <a:lnTo>
                    <a:pt x="181864" y="87304"/>
                  </a:lnTo>
                  <a:lnTo>
                    <a:pt x="198151" y="98996"/>
                  </a:lnTo>
                  <a:lnTo>
                    <a:pt x="209629" y="115450"/>
                  </a:lnTo>
                  <a:lnTo>
                    <a:pt x="215011" y="135381"/>
                  </a:lnTo>
                  <a:lnTo>
                    <a:pt x="212514" y="158896"/>
                  </a:lnTo>
                  <a:lnTo>
                    <a:pt x="201612" y="178911"/>
                  </a:lnTo>
                  <a:lnTo>
                    <a:pt x="184042" y="193353"/>
                  </a:lnTo>
                  <a:lnTo>
                    <a:pt x="161544" y="200151"/>
                  </a:lnTo>
                  <a:lnTo>
                    <a:pt x="197518" y="200151"/>
                  </a:lnTo>
                  <a:lnTo>
                    <a:pt x="226822" y="165100"/>
                  </a:lnTo>
                  <a:lnTo>
                    <a:pt x="230958" y="138937"/>
                  </a:lnTo>
                  <a:lnTo>
                    <a:pt x="229536" y="126488"/>
                  </a:lnTo>
                  <a:lnTo>
                    <a:pt x="225679" y="113918"/>
                  </a:lnTo>
                  <a:lnTo>
                    <a:pt x="220015" y="103213"/>
                  </a:lnTo>
                  <a:lnTo>
                    <a:pt x="212661" y="93710"/>
                  </a:lnTo>
                  <a:lnTo>
                    <a:pt x="203783" y="85611"/>
                  </a:lnTo>
                  <a:lnTo>
                    <a:pt x="197553" y="81660"/>
                  </a:lnTo>
                  <a:close/>
                </a:path>
              </a:pathLst>
            </a:custGeom>
            <a:solidFill>
              <a:srgbClr val="0A97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01040" y="4980431"/>
              <a:ext cx="623341" cy="623341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726948" y="5006339"/>
              <a:ext cx="521334" cy="521334"/>
            </a:xfrm>
            <a:custGeom>
              <a:avLst/>
              <a:gdLst/>
              <a:ahLst/>
              <a:cxnLst/>
              <a:rect l="l" t="t" r="r" b="b"/>
              <a:pathLst>
                <a:path w="521334" h="521335">
                  <a:moveTo>
                    <a:pt x="260604" y="0"/>
                  </a:moveTo>
                  <a:lnTo>
                    <a:pt x="213759" y="4199"/>
                  </a:lnTo>
                  <a:lnTo>
                    <a:pt x="169670" y="16308"/>
                  </a:lnTo>
                  <a:lnTo>
                    <a:pt x="129071" y="35588"/>
                  </a:lnTo>
                  <a:lnTo>
                    <a:pt x="92699" y="61302"/>
                  </a:lnTo>
                  <a:lnTo>
                    <a:pt x="61290" y="92715"/>
                  </a:lnTo>
                  <a:lnTo>
                    <a:pt x="35579" y="129088"/>
                  </a:lnTo>
                  <a:lnTo>
                    <a:pt x="16303" y="169685"/>
                  </a:lnTo>
                  <a:lnTo>
                    <a:pt x="4198" y="213769"/>
                  </a:lnTo>
                  <a:lnTo>
                    <a:pt x="0" y="260604"/>
                  </a:lnTo>
                  <a:lnTo>
                    <a:pt x="4198" y="307438"/>
                  </a:lnTo>
                  <a:lnTo>
                    <a:pt x="16303" y="351522"/>
                  </a:lnTo>
                  <a:lnTo>
                    <a:pt x="35579" y="392119"/>
                  </a:lnTo>
                  <a:lnTo>
                    <a:pt x="61290" y="428492"/>
                  </a:lnTo>
                  <a:lnTo>
                    <a:pt x="92699" y="459905"/>
                  </a:lnTo>
                  <a:lnTo>
                    <a:pt x="129071" y="485619"/>
                  </a:lnTo>
                  <a:lnTo>
                    <a:pt x="169670" y="504899"/>
                  </a:lnTo>
                  <a:lnTo>
                    <a:pt x="213759" y="517008"/>
                  </a:lnTo>
                  <a:lnTo>
                    <a:pt x="260604" y="521208"/>
                  </a:lnTo>
                  <a:lnTo>
                    <a:pt x="307448" y="517008"/>
                  </a:lnTo>
                  <a:lnTo>
                    <a:pt x="351537" y="504899"/>
                  </a:lnTo>
                  <a:lnTo>
                    <a:pt x="392136" y="485619"/>
                  </a:lnTo>
                  <a:lnTo>
                    <a:pt x="428508" y="459905"/>
                  </a:lnTo>
                  <a:lnTo>
                    <a:pt x="459917" y="428492"/>
                  </a:lnTo>
                  <a:lnTo>
                    <a:pt x="485628" y="392119"/>
                  </a:lnTo>
                  <a:lnTo>
                    <a:pt x="504904" y="351522"/>
                  </a:lnTo>
                  <a:lnTo>
                    <a:pt x="517009" y="307438"/>
                  </a:lnTo>
                  <a:lnTo>
                    <a:pt x="521208" y="260604"/>
                  </a:lnTo>
                  <a:lnTo>
                    <a:pt x="517009" y="213769"/>
                  </a:lnTo>
                  <a:lnTo>
                    <a:pt x="504904" y="169685"/>
                  </a:lnTo>
                  <a:lnTo>
                    <a:pt x="485628" y="129088"/>
                  </a:lnTo>
                  <a:lnTo>
                    <a:pt x="459917" y="92715"/>
                  </a:lnTo>
                  <a:lnTo>
                    <a:pt x="428508" y="61302"/>
                  </a:lnTo>
                  <a:lnTo>
                    <a:pt x="392136" y="35588"/>
                  </a:lnTo>
                  <a:lnTo>
                    <a:pt x="351537" y="16308"/>
                  </a:lnTo>
                  <a:lnTo>
                    <a:pt x="307448" y="4199"/>
                  </a:lnTo>
                  <a:lnTo>
                    <a:pt x="26060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824501" y="5111495"/>
              <a:ext cx="325120" cy="325120"/>
            </a:xfrm>
            <a:custGeom>
              <a:avLst/>
              <a:gdLst/>
              <a:ahLst/>
              <a:cxnLst/>
              <a:rect l="l" t="t" r="r" b="b"/>
              <a:pathLst>
                <a:path w="325119" h="325120">
                  <a:moveTo>
                    <a:pt x="163406" y="0"/>
                  </a:moveTo>
                  <a:lnTo>
                    <a:pt x="162288" y="0"/>
                  </a:lnTo>
                  <a:lnTo>
                    <a:pt x="119142" y="5796"/>
                  </a:lnTo>
                  <a:lnTo>
                    <a:pt x="80371" y="22154"/>
                  </a:lnTo>
                  <a:lnTo>
                    <a:pt x="47522" y="47529"/>
                  </a:lnTo>
                  <a:lnTo>
                    <a:pt x="22143" y="80376"/>
                  </a:lnTo>
                  <a:lnTo>
                    <a:pt x="5780" y="119150"/>
                  </a:lnTo>
                  <a:lnTo>
                    <a:pt x="440" y="158896"/>
                  </a:lnTo>
                  <a:lnTo>
                    <a:pt x="0" y="162432"/>
                  </a:lnTo>
                  <a:lnTo>
                    <a:pt x="5780" y="205461"/>
                  </a:lnTo>
                  <a:lnTo>
                    <a:pt x="22143" y="244235"/>
                  </a:lnTo>
                  <a:lnTo>
                    <a:pt x="47522" y="277082"/>
                  </a:lnTo>
                  <a:lnTo>
                    <a:pt x="80371" y="302457"/>
                  </a:lnTo>
                  <a:lnTo>
                    <a:pt x="119142" y="318815"/>
                  </a:lnTo>
                  <a:lnTo>
                    <a:pt x="162288" y="324611"/>
                  </a:lnTo>
                  <a:lnTo>
                    <a:pt x="205435" y="318815"/>
                  </a:lnTo>
                  <a:lnTo>
                    <a:pt x="217885" y="313562"/>
                  </a:lnTo>
                  <a:lnTo>
                    <a:pt x="162847" y="313562"/>
                  </a:lnTo>
                  <a:lnTo>
                    <a:pt x="134709" y="311034"/>
                  </a:lnTo>
                  <a:lnTo>
                    <a:pt x="107740" y="303434"/>
                  </a:lnTo>
                  <a:lnTo>
                    <a:pt x="82618" y="291024"/>
                  </a:lnTo>
                  <a:lnTo>
                    <a:pt x="60015" y="274065"/>
                  </a:lnTo>
                  <a:lnTo>
                    <a:pt x="58898" y="272414"/>
                  </a:lnTo>
                  <a:lnTo>
                    <a:pt x="57793" y="271779"/>
                  </a:lnTo>
                  <a:lnTo>
                    <a:pt x="59457" y="269620"/>
                  </a:lnTo>
                  <a:lnTo>
                    <a:pt x="63380" y="264032"/>
                  </a:lnTo>
                  <a:lnTo>
                    <a:pt x="50567" y="264032"/>
                  </a:lnTo>
                  <a:lnTo>
                    <a:pt x="25128" y="226063"/>
                  </a:lnTo>
                  <a:lnTo>
                    <a:pt x="12409" y="183630"/>
                  </a:lnTo>
                  <a:lnTo>
                    <a:pt x="12498" y="139414"/>
                  </a:lnTo>
                  <a:lnTo>
                    <a:pt x="25128" y="97278"/>
                  </a:lnTo>
                  <a:lnTo>
                    <a:pt x="50567" y="59308"/>
                  </a:lnTo>
                  <a:lnTo>
                    <a:pt x="88636" y="29129"/>
                  </a:lnTo>
                  <a:lnTo>
                    <a:pt x="132640" y="12916"/>
                  </a:lnTo>
                  <a:lnTo>
                    <a:pt x="179047" y="10827"/>
                  </a:lnTo>
                  <a:lnTo>
                    <a:pt x="217133" y="10827"/>
                  </a:lnTo>
                  <a:lnTo>
                    <a:pt x="206255" y="6148"/>
                  </a:lnTo>
                  <a:lnTo>
                    <a:pt x="163406" y="0"/>
                  </a:lnTo>
                  <a:close/>
                </a:path>
                <a:path w="325119" h="325120">
                  <a:moveTo>
                    <a:pt x="217002" y="211008"/>
                  </a:moveTo>
                  <a:lnTo>
                    <a:pt x="160553" y="211008"/>
                  </a:lnTo>
                  <a:lnTo>
                    <a:pt x="178802" y="211915"/>
                  </a:lnTo>
                  <a:lnTo>
                    <a:pt x="196712" y="215513"/>
                  </a:lnTo>
                  <a:lnTo>
                    <a:pt x="243657" y="241839"/>
                  </a:lnTo>
                  <a:lnTo>
                    <a:pt x="266784" y="272414"/>
                  </a:lnTo>
                  <a:lnTo>
                    <a:pt x="266784" y="273430"/>
                  </a:lnTo>
                  <a:lnTo>
                    <a:pt x="225185" y="301339"/>
                  </a:lnTo>
                  <a:lnTo>
                    <a:pt x="179522" y="313562"/>
                  </a:lnTo>
                  <a:lnTo>
                    <a:pt x="217885" y="313562"/>
                  </a:lnTo>
                  <a:lnTo>
                    <a:pt x="244206" y="302457"/>
                  </a:lnTo>
                  <a:lnTo>
                    <a:pt x="277055" y="277082"/>
                  </a:lnTo>
                  <a:lnTo>
                    <a:pt x="287138" y="264032"/>
                  </a:lnTo>
                  <a:lnTo>
                    <a:pt x="274569" y="264032"/>
                  </a:lnTo>
                  <a:lnTo>
                    <a:pt x="267822" y="252735"/>
                  </a:lnTo>
                  <a:lnTo>
                    <a:pt x="240660" y="224535"/>
                  </a:lnTo>
                  <a:lnTo>
                    <a:pt x="218332" y="211550"/>
                  </a:lnTo>
                  <a:lnTo>
                    <a:pt x="217002" y="211008"/>
                  </a:lnTo>
                  <a:close/>
                </a:path>
                <a:path w="325119" h="325120">
                  <a:moveTo>
                    <a:pt x="167818" y="71699"/>
                  </a:moveTo>
                  <a:lnTo>
                    <a:pt x="141376" y="74898"/>
                  </a:lnTo>
                  <a:lnTo>
                    <a:pt x="118066" y="87764"/>
                  </a:lnTo>
                  <a:lnTo>
                    <a:pt x="100897" y="109346"/>
                  </a:lnTo>
                  <a:lnTo>
                    <a:pt x="93458" y="135973"/>
                  </a:lnTo>
                  <a:lnTo>
                    <a:pt x="96669" y="162432"/>
                  </a:lnTo>
                  <a:lnTo>
                    <a:pt x="109560" y="185749"/>
                  </a:lnTo>
                  <a:lnTo>
                    <a:pt x="131161" y="202945"/>
                  </a:lnTo>
                  <a:lnTo>
                    <a:pt x="106402" y="211383"/>
                  </a:lnTo>
                  <a:lnTo>
                    <a:pt x="84244" y="224726"/>
                  </a:lnTo>
                  <a:lnTo>
                    <a:pt x="65395" y="242450"/>
                  </a:lnTo>
                  <a:lnTo>
                    <a:pt x="50567" y="264032"/>
                  </a:lnTo>
                  <a:lnTo>
                    <a:pt x="63380" y="264032"/>
                  </a:lnTo>
                  <a:lnTo>
                    <a:pt x="74511" y="248177"/>
                  </a:lnTo>
                  <a:lnTo>
                    <a:pt x="93950" y="231139"/>
                  </a:lnTo>
                  <a:lnTo>
                    <a:pt x="116846" y="219150"/>
                  </a:lnTo>
                  <a:lnTo>
                    <a:pt x="142273" y="212851"/>
                  </a:lnTo>
                  <a:lnTo>
                    <a:pt x="160553" y="211008"/>
                  </a:lnTo>
                  <a:lnTo>
                    <a:pt x="217002" y="211008"/>
                  </a:lnTo>
                  <a:lnTo>
                    <a:pt x="206368" y="206676"/>
                  </a:lnTo>
                  <a:lnTo>
                    <a:pt x="193975" y="202945"/>
                  </a:lnTo>
                  <a:lnTo>
                    <a:pt x="198456" y="200151"/>
                  </a:lnTo>
                  <a:lnTo>
                    <a:pt x="161730" y="200151"/>
                  </a:lnTo>
                  <a:lnTo>
                    <a:pt x="138842" y="195274"/>
                  </a:lnTo>
                  <a:lnTo>
                    <a:pt x="120236" y="182467"/>
                  </a:lnTo>
                  <a:lnTo>
                    <a:pt x="107787" y="163611"/>
                  </a:lnTo>
                  <a:lnTo>
                    <a:pt x="103373" y="140588"/>
                  </a:lnTo>
                  <a:lnTo>
                    <a:pt x="103373" y="138937"/>
                  </a:lnTo>
                  <a:lnTo>
                    <a:pt x="108396" y="116308"/>
                  </a:lnTo>
                  <a:lnTo>
                    <a:pt x="121256" y="98012"/>
                  </a:lnTo>
                  <a:lnTo>
                    <a:pt x="140044" y="85859"/>
                  </a:lnTo>
                  <a:lnTo>
                    <a:pt x="162847" y="81660"/>
                  </a:lnTo>
                  <a:lnTo>
                    <a:pt x="198414" y="81660"/>
                  </a:lnTo>
                  <a:lnTo>
                    <a:pt x="194381" y="79120"/>
                  </a:lnTo>
                  <a:lnTo>
                    <a:pt x="167818" y="71699"/>
                  </a:lnTo>
                  <a:close/>
                </a:path>
                <a:path w="325119" h="325120">
                  <a:moveTo>
                    <a:pt x="217133" y="10827"/>
                  </a:moveTo>
                  <a:lnTo>
                    <a:pt x="179047" y="10827"/>
                  </a:lnTo>
                  <a:lnTo>
                    <a:pt x="224325" y="23021"/>
                  </a:lnTo>
                  <a:lnTo>
                    <a:pt x="264943" y="49656"/>
                  </a:lnTo>
                  <a:lnTo>
                    <a:pt x="294800" y="87304"/>
                  </a:lnTo>
                  <a:lnTo>
                    <a:pt x="311339" y="131719"/>
                  </a:lnTo>
                  <a:lnTo>
                    <a:pt x="313366" y="176871"/>
                  </a:lnTo>
                  <a:lnTo>
                    <a:pt x="313422" y="178130"/>
                  </a:lnTo>
                  <a:lnTo>
                    <a:pt x="301218" y="223413"/>
                  </a:lnTo>
                  <a:lnTo>
                    <a:pt x="274569" y="264032"/>
                  </a:lnTo>
                  <a:lnTo>
                    <a:pt x="287138" y="264032"/>
                  </a:lnTo>
                  <a:lnTo>
                    <a:pt x="302434" y="244235"/>
                  </a:lnTo>
                  <a:lnTo>
                    <a:pt x="318797" y="205461"/>
                  </a:lnTo>
                  <a:lnTo>
                    <a:pt x="324577" y="162432"/>
                  </a:lnTo>
                  <a:lnTo>
                    <a:pt x="324128" y="158896"/>
                  </a:lnTo>
                  <a:lnTo>
                    <a:pt x="318735" y="119432"/>
                  </a:lnTo>
                  <a:lnTo>
                    <a:pt x="302464" y="80856"/>
                  </a:lnTo>
                  <a:lnTo>
                    <a:pt x="277290" y="48101"/>
                  </a:lnTo>
                  <a:lnTo>
                    <a:pt x="244718" y="22690"/>
                  </a:lnTo>
                  <a:lnTo>
                    <a:pt x="217133" y="10827"/>
                  </a:lnTo>
                  <a:close/>
                </a:path>
                <a:path w="325119" h="325120">
                  <a:moveTo>
                    <a:pt x="198414" y="81660"/>
                  </a:moveTo>
                  <a:lnTo>
                    <a:pt x="162847" y="81660"/>
                  </a:lnTo>
                  <a:lnTo>
                    <a:pt x="182731" y="87304"/>
                  </a:lnTo>
                  <a:lnTo>
                    <a:pt x="199084" y="98996"/>
                  </a:lnTo>
                  <a:lnTo>
                    <a:pt x="210621" y="115450"/>
                  </a:lnTo>
                  <a:lnTo>
                    <a:pt x="216060" y="135381"/>
                  </a:lnTo>
                  <a:lnTo>
                    <a:pt x="213527" y="158896"/>
                  </a:lnTo>
                  <a:lnTo>
                    <a:pt x="202566" y="178911"/>
                  </a:lnTo>
                  <a:lnTo>
                    <a:pt x="184910" y="193353"/>
                  </a:lnTo>
                  <a:lnTo>
                    <a:pt x="162288" y="200151"/>
                  </a:lnTo>
                  <a:lnTo>
                    <a:pt x="198456" y="200151"/>
                  </a:lnTo>
                  <a:lnTo>
                    <a:pt x="227884" y="165099"/>
                  </a:lnTo>
                  <a:lnTo>
                    <a:pt x="232062" y="138937"/>
                  </a:lnTo>
                  <a:lnTo>
                    <a:pt x="230634" y="126488"/>
                  </a:lnTo>
                  <a:lnTo>
                    <a:pt x="226766" y="113918"/>
                  </a:lnTo>
                  <a:lnTo>
                    <a:pt x="221069" y="103213"/>
                  </a:lnTo>
                  <a:lnTo>
                    <a:pt x="213646" y="93710"/>
                  </a:lnTo>
                  <a:lnTo>
                    <a:pt x="204687" y="85611"/>
                  </a:lnTo>
                  <a:lnTo>
                    <a:pt x="198414" y="81660"/>
                  </a:lnTo>
                  <a:close/>
                </a:path>
              </a:pathLst>
            </a:custGeom>
            <a:solidFill>
              <a:srgbClr val="0A97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248156" y="4989575"/>
              <a:ext cx="468630" cy="278130"/>
            </a:xfrm>
            <a:custGeom>
              <a:avLst/>
              <a:gdLst/>
              <a:ahLst/>
              <a:cxnLst/>
              <a:rect l="l" t="t" r="r" b="b"/>
              <a:pathLst>
                <a:path w="468630" h="278129">
                  <a:moveTo>
                    <a:pt x="468249" y="262255"/>
                  </a:moveTo>
                  <a:lnTo>
                    <a:pt x="454596" y="222123"/>
                  </a:lnTo>
                  <a:lnTo>
                    <a:pt x="440817" y="181610"/>
                  </a:lnTo>
                  <a:lnTo>
                    <a:pt x="418477" y="204216"/>
                  </a:lnTo>
                  <a:lnTo>
                    <a:pt x="211709" y="0"/>
                  </a:lnTo>
                  <a:lnTo>
                    <a:pt x="207530" y="4305"/>
                  </a:lnTo>
                  <a:lnTo>
                    <a:pt x="202819" y="762"/>
                  </a:lnTo>
                  <a:lnTo>
                    <a:pt x="41084" y="213410"/>
                  </a:lnTo>
                  <a:lnTo>
                    <a:pt x="15811" y="194183"/>
                  </a:lnTo>
                  <a:lnTo>
                    <a:pt x="0" y="277876"/>
                  </a:lnTo>
                  <a:lnTo>
                    <a:pt x="76454" y="240296"/>
                  </a:lnTo>
                  <a:lnTo>
                    <a:pt x="64414" y="231152"/>
                  </a:lnTo>
                  <a:lnTo>
                    <a:pt x="51193" y="221094"/>
                  </a:lnTo>
                  <a:lnTo>
                    <a:pt x="208280" y="14554"/>
                  </a:lnTo>
                  <a:lnTo>
                    <a:pt x="409562" y="213233"/>
                  </a:lnTo>
                  <a:lnTo>
                    <a:pt x="387223" y="235839"/>
                  </a:lnTo>
                  <a:lnTo>
                    <a:pt x="468249" y="262255"/>
                  </a:lnTo>
                  <a:close/>
                </a:path>
              </a:pathLst>
            </a:custGeom>
            <a:solidFill>
              <a:srgbClr val="0871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904523" y="4466598"/>
              <a:ext cx="596239" cy="596239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2912363" y="4474463"/>
              <a:ext cx="521334" cy="521334"/>
            </a:xfrm>
            <a:custGeom>
              <a:avLst/>
              <a:gdLst/>
              <a:ahLst/>
              <a:cxnLst/>
              <a:rect l="l" t="t" r="r" b="b"/>
              <a:pathLst>
                <a:path w="521335" h="521335">
                  <a:moveTo>
                    <a:pt x="260604" y="0"/>
                  </a:moveTo>
                  <a:lnTo>
                    <a:pt x="213769" y="4199"/>
                  </a:lnTo>
                  <a:lnTo>
                    <a:pt x="169685" y="16308"/>
                  </a:lnTo>
                  <a:lnTo>
                    <a:pt x="129088" y="35588"/>
                  </a:lnTo>
                  <a:lnTo>
                    <a:pt x="92715" y="61302"/>
                  </a:lnTo>
                  <a:lnTo>
                    <a:pt x="61302" y="92715"/>
                  </a:lnTo>
                  <a:lnTo>
                    <a:pt x="35588" y="129088"/>
                  </a:lnTo>
                  <a:lnTo>
                    <a:pt x="16308" y="169685"/>
                  </a:lnTo>
                  <a:lnTo>
                    <a:pt x="4199" y="213769"/>
                  </a:lnTo>
                  <a:lnTo>
                    <a:pt x="0" y="260604"/>
                  </a:lnTo>
                  <a:lnTo>
                    <a:pt x="4199" y="307438"/>
                  </a:lnTo>
                  <a:lnTo>
                    <a:pt x="16308" y="351522"/>
                  </a:lnTo>
                  <a:lnTo>
                    <a:pt x="35588" y="392119"/>
                  </a:lnTo>
                  <a:lnTo>
                    <a:pt x="61302" y="428492"/>
                  </a:lnTo>
                  <a:lnTo>
                    <a:pt x="92715" y="459905"/>
                  </a:lnTo>
                  <a:lnTo>
                    <a:pt x="129088" y="485619"/>
                  </a:lnTo>
                  <a:lnTo>
                    <a:pt x="169685" y="504899"/>
                  </a:lnTo>
                  <a:lnTo>
                    <a:pt x="213769" y="517008"/>
                  </a:lnTo>
                  <a:lnTo>
                    <a:pt x="260604" y="521208"/>
                  </a:lnTo>
                  <a:lnTo>
                    <a:pt x="307438" y="517008"/>
                  </a:lnTo>
                  <a:lnTo>
                    <a:pt x="351522" y="504899"/>
                  </a:lnTo>
                  <a:lnTo>
                    <a:pt x="392119" y="485619"/>
                  </a:lnTo>
                  <a:lnTo>
                    <a:pt x="428492" y="459905"/>
                  </a:lnTo>
                  <a:lnTo>
                    <a:pt x="459905" y="428492"/>
                  </a:lnTo>
                  <a:lnTo>
                    <a:pt x="485619" y="392119"/>
                  </a:lnTo>
                  <a:lnTo>
                    <a:pt x="504899" y="351522"/>
                  </a:lnTo>
                  <a:lnTo>
                    <a:pt x="517008" y="307438"/>
                  </a:lnTo>
                  <a:lnTo>
                    <a:pt x="521208" y="260604"/>
                  </a:lnTo>
                  <a:lnTo>
                    <a:pt x="517008" y="213769"/>
                  </a:lnTo>
                  <a:lnTo>
                    <a:pt x="504899" y="169685"/>
                  </a:lnTo>
                  <a:lnTo>
                    <a:pt x="485619" y="129088"/>
                  </a:lnTo>
                  <a:lnTo>
                    <a:pt x="459905" y="92715"/>
                  </a:lnTo>
                  <a:lnTo>
                    <a:pt x="428492" y="61302"/>
                  </a:lnTo>
                  <a:lnTo>
                    <a:pt x="392119" y="35588"/>
                  </a:lnTo>
                  <a:lnTo>
                    <a:pt x="351522" y="16308"/>
                  </a:lnTo>
                  <a:lnTo>
                    <a:pt x="307438" y="4199"/>
                  </a:lnTo>
                  <a:lnTo>
                    <a:pt x="26060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3009910" y="4579619"/>
              <a:ext cx="325120" cy="325120"/>
            </a:xfrm>
            <a:custGeom>
              <a:avLst/>
              <a:gdLst/>
              <a:ahLst/>
              <a:cxnLst/>
              <a:rect l="l" t="t" r="r" b="b"/>
              <a:pathLst>
                <a:path w="325120" h="325120">
                  <a:moveTo>
                    <a:pt x="163438" y="0"/>
                  </a:moveTo>
                  <a:lnTo>
                    <a:pt x="162295" y="0"/>
                  </a:lnTo>
                  <a:lnTo>
                    <a:pt x="119140" y="5796"/>
                  </a:lnTo>
                  <a:lnTo>
                    <a:pt x="80366" y="22154"/>
                  </a:lnTo>
                  <a:lnTo>
                    <a:pt x="47519" y="47529"/>
                  </a:lnTo>
                  <a:lnTo>
                    <a:pt x="22143" y="80376"/>
                  </a:lnTo>
                  <a:lnTo>
                    <a:pt x="5785" y="119150"/>
                  </a:lnTo>
                  <a:lnTo>
                    <a:pt x="447" y="158896"/>
                  </a:lnTo>
                  <a:lnTo>
                    <a:pt x="0" y="162385"/>
                  </a:lnTo>
                  <a:lnTo>
                    <a:pt x="5785" y="205461"/>
                  </a:lnTo>
                  <a:lnTo>
                    <a:pt x="22143" y="244235"/>
                  </a:lnTo>
                  <a:lnTo>
                    <a:pt x="47519" y="277082"/>
                  </a:lnTo>
                  <a:lnTo>
                    <a:pt x="80366" y="302457"/>
                  </a:lnTo>
                  <a:lnTo>
                    <a:pt x="119140" y="318815"/>
                  </a:lnTo>
                  <a:lnTo>
                    <a:pt x="162295" y="324611"/>
                  </a:lnTo>
                  <a:lnTo>
                    <a:pt x="205450" y="318815"/>
                  </a:lnTo>
                  <a:lnTo>
                    <a:pt x="218202" y="313435"/>
                  </a:lnTo>
                  <a:lnTo>
                    <a:pt x="162803" y="313435"/>
                  </a:lnTo>
                  <a:lnTo>
                    <a:pt x="134676" y="310981"/>
                  </a:lnTo>
                  <a:lnTo>
                    <a:pt x="107717" y="303418"/>
                  </a:lnTo>
                  <a:lnTo>
                    <a:pt x="82614" y="291022"/>
                  </a:lnTo>
                  <a:lnTo>
                    <a:pt x="60060" y="274065"/>
                  </a:lnTo>
                  <a:lnTo>
                    <a:pt x="58917" y="272414"/>
                  </a:lnTo>
                  <a:lnTo>
                    <a:pt x="57774" y="271779"/>
                  </a:lnTo>
                  <a:lnTo>
                    <a:pt x="59425" y="269620"/>
                  </a:lnTo>
                  <a:lnTo>
                    <a:pt x="63350" y="264032"/>
                  </a:lnTo>
                  <a:lnTo>
                    <a:pt x="50535" y="264032"/>
                  </a:lnTo>
                  <a:lnTo>
                    <a:pt x="25115" y="226063"/>
                  </a:lnTo>
                  <a:lnTo>
                    <a:pt x="12404" y="183630"/>
                  </a:lnTo>
                  <a:lnTo>
                    <a:pt x="12493" y="139414"/>
                  </a:lnTo>
                  <a:lnTo>
                    <a:pt x="25115" y="97278"/>
                  </a:lnTo>
                  <a:lnTo>
                    <a:pt x="50535" y="59308"/>
                  </a:lnTo>
                  <a:lnTo>
                    <a:pt x="88643" y="29129"/>
                  </a:lnTo>
                  <a:lnTo>
                    <a:pt x="132652" y="12916"/>
                  </a:lnTo>
                  <a:lnTo>
                    <a:pt x="179045" y="10827"/>
                  </a:lnTo>
                  <a:lnTo>
                    <a:pt x="217149" y="10827"/>
                  </a:lnTo>
                  <a:lnTo>
                    <a:pt x="206270" y="6148"/>
                  </a:lnTo>
                  <a:lnTo>
                    <a:pt x="163438" y="0"/>
                  </a:lnTo>
                  <a:close/>
                </a:path>
                <a:path w="325120" h="325120">
                  <a:moveTo>
                    <a:pt x="217003" y="211008"/>
                  </a:moveTo>
                  <a:lnTo>
                    <a:pt x="160513" y="211008"/>
                  </a:lnTo>
                  <a:lnTo>
                    <a:pt x="178773" y="211915"/>
                  </a:lnTo>
                  <a:lnTo>
                    <a:pt x="196700" y="215513"/>
                  </a:lnTo>
                  <a:lnTo>
                    <a:pt x="243686" y="241839"/>
                  </a:lnTo>
                  <a:lnTo>
                    <a:pt x="266816" y="272414"/>
                  </a:lnTo>
                  <a:lnTo>
                    <a:pt x="266816" y="273430"/>
                  </a:lnTo>
                  <a:lnTo>
                    <a:pt x="245861" y="289915"/>
                  </a:lnTo>
                  <a:lnTo>
                    <a:pt x="225192" y="301323"/>
                  </a:lnTo>
                  <a:lnTo>
                    <a:pt x="202951" y="309231"/>
                  </a:lnTo>
                  <a:lnTo>
                    <a:pt x="179567" y="313435"/>
                  </a:lnTo>
                  <a:lnTo>
                    <a:pt x="218202" y="313435"/>
                  </a:lnTo>
                  <a:lnTo>
                    <a:pt x="244224" y="302457"/>
                  </a:lnTo>
                  <a:lnTo>
                    <a:pt x="277071" y="277082"/>
                  </a:lnTo>
                  <a:lnTo>
                    <a:pt x="287152" y="264032"/>
                  </a:lnTo>
                  <a:lnTo>
                    <a:pt x="274563" y="264032"/>
                  </a:lnTo>
                  <a:lnTo>
                    <a:pt x="267836" y="252735"/>
                  </a:lnTo>
                  <a:lnTo>
                    <a:pt x="240654" y="224535"/>
                  </a:lnTo>
                  <a:lnTo>
                    <a:pt x="218334" y="211550"/>
                  </a:lnTo>
                  <a:lnTo>
                    <a:pt x="217003" y="211008"/>
                  </a:lnTo>
                  <a:close/>
                </a:path>
                <a:path w="325120" h="325120">
                  <a:moveTo>
                    <a:pt x="167855" y="71699"/>
                  </a:moveTo>
                  <a:lnTo>
                    <a:pt x="141403" y="74898"/>
                  </a:lnTo>
                  <a:lnTo>
                    <a:pt x="118095" y="87764"/>
                  </a:lnTo>
                  <a:lnTo>
                    <a:pt x="100954" y="109346"/>
                  </a:lnTo>
                  <a:lnTo>
                    <a:pt x="93479" y="135919"/>
                  </a:lnTo>
                  <a:lnTo>
                    <a:pt x="96683" y="162385"/>
                  </a:lnTo>
                  <a:lnTo>
                    <a:pt x="109580" y="185731"/>
                  </a:lnTo>
                  <a:lnTo>
                    <a:pt x="131180" y="202945"/>
                  </a:lnTo>
                  <a:lnTo>
                    <a:pt x="106417" y="211383"/>
                  </a:lnTo>
                  <a:lnTo>
                    <a:pt x="84237" y="224726"/>
                  </a:lnTo>
                  <a:lnTo>
                    <a:pt x="65368" y="242450"/>
                  </a:lnTo>
                  <a:lnTo>
                    <a:pt x="50535" y="264032"/>
                  </a:lnTo>
                  <a:lnTo>
                    <a:pt x="63350" y="264032"/>
                  </a:lnTo>
                  <a:lnTo>
                    <a:pt x="74488" y="248177"/>
                  </a:lnTo>
                  <a:lnTo>
                    <a:pt x="93921" y="231139"/>
                  </a:lnTo>
                  <a:lnTo>
                    <a:pt x="116807" y="219150"/>
                  </a:lnTo>
                  <a:lnTo>
                    <a:pt x="142229" y="212851"/>
                  </a:lnTo>
                  <a:lnTo>
                    <a:pt x="160513" y="211008"/>
                  </a:lnTo>
                  <a:lnTo>
                    <a:pt x="217003" y="211008"/>
                  </a:lnTo>
                  <a:lnTo>
                    <a:pt x="206364" y="206676"/>
                  </a:lnTo>
                  <a:lnTo>
                    <a:pt x="193918" y="202945"/>
                  </a:lnTo>
                  <a:lnTo>
                    <a:pt x="198405" y="200151"/>
                  </a:lnTo>
                  <a:lnTo>
                    <a:pt x="161787" y="200151"/>
                  </a:lnTo>
                  <a:lnTo>
                    <a:pt x="138853" y="195274"/>
                  </a:lnTo>
                  <a:lnTo>
                    <a:pt x="120242" y="182467"/>
                  </a:lnTo>
                  <a:lnTo>
                    <a:pt x="107798" y="163611"/>
                  </a:lnTo>
                  <a:lnTo>
                    <a:pt x="103367" y="140588"/>
                  </a:lnTo>
                  <a:lnTo>
                    <a:pt x="103367" y="138937"/>
                  </a:lnTo>
                  <a:lnTo>
                    <a:pt x="108403" y="116308"/>
                  </a:lnTo>
                  <a:lnTo>
                    <a:pt x="121274" y="98012"/>
                  </a:lnTo>
                  <a:lnTo>
                    <a:pt x="140050" y="85859"/>
                  </a:lnTo>
                  <a:lnTo>
                    <a:pt x="162803" y="81660"/>
                  </a:lnTo>
                  <a:lnTo>
                    <a:pt x="198447" y="81660"/>
                  </a:lnTo>
                  <a:lnTo>
                    <a:pt x="194426" y="79120"/>
                  </a:lnTo>
                  <a:lnTo>
                    <a:pt x="167855" y="71699"/>
                  </a:lnTo>
                  <a:close/>
                </a:path>
                <a:path w="325120" h="325120">
                  <a:moveTo>
                    <a:pt x="217149" y="10827"/>
                  </a:moveTo>
                  <a:lnTo>
                    <a:pt x="179045" y="10827"/>
                  </a:lnTo>
                  <a:lnTo>
                    <a:pt x="224303" y="23021"/>
                  </a:lnTo>
                  <a:lnTo>
                    <a:pt x="264911" y="49656"/>
                  </a:lnTo>
                  <a:lnTo>
                    <a:pt x="294764" y="87304"/>
                  </a:lnTo>
                  <a:lnTo>
                    <a:pt x="311303" y="131719"/>
                  </a:lnTo>
                  <a:lnTo>
                    <a:pt x="313336" y="176871"/>
                  </a:lnTo>
                  <a:lnTo>
                    <a:pt x="313392" y="178130"/>
                  </a:lnTo>
                  <a:lnTo>
                    <a:pt x="301198" y="223413"/>
                  </a:lnTo>
                  <a:lnTo>
                    <a:pt x="274563" y="264032"/>
                  </a:lnTo>
                  <a:lnTo>
                    <a:pt x="287152" y="264032"/>
                  </a:lnTo>
                  <a:lnTo>
                    <a:pt x="302446" y="244235"/>
                  </a:lnTo>
                  <a:lnTo>
                    <a:pt x="318805" y="205461"/>
                  </a:lnTo>
                  <a:lnTo>
                    <a:pt x="324590" y="162385"/>
                  </a:lnTo>
                  <a:lnTo>
                    <a:pt x="324136" y="158896"/>
                  </a:lnTo>
                  <a:lnTo>
                    <a:pt x="318757" y="119432"/>
                  </a:lnTo>
                  <a:lnTo>
                    <a:pt x="302489" y="80856"/>
                  </a:lnTo>
                  <a:lnTo>
                    <a:pt x="277309" y="48101"/>
                  </a:lnTo>
                  <a:lnTo>
                    <a:pt x="244732" y="22690"/>
                  </a:lnTo>
                  <a:lnTo>
                    <a:pt x="217149" y="10827"/>
                  </a:lnTo>
                  <a:close/>
                </a:path>
                <a:path w="325120" h="325120">
                  <a:moveTo>
                    <a:pt x="198447" y="81660"/>
                  </a:moveTo>
                  <a:lnTo>
                    <a:pt x="162803" y="81660"/>
                  </a:lnTo>
                  <a:lnTo>
                    <a:pt x="182708" y="87304"/>
                  </a:lnTo>
                  <a:lnTo>
                    <a:pt x="199077" y="98996"/>
                  </a:lnTo>
                  <a:lnTo>
                    <a:pt x="210612" y="115450"/>
                  </a:lnTo>
                  <a:lnTo>
                    <a:pt x="216016" y="135381"/>
                  </a:lnTo>
                  <a:lnTo>
                    <a:pt x="213516" y="158896"/>
                  </a:lnTo>
                  <a:lnTo>
                    <a:pt x="202586" y="178911"/>
                  </a:lnTo>
                  <a:lnTo>
                    <a:pt x="184941" y="193353"/>
                  </a:lnTo>
                  <a:lnTo>
                    <a:pt x="162295" y="200151"/>
                  </a:lnTo>
                  <a:lnTo>
                    <a:pt x="198405" y="200151"/>
                  </a:lnTo>
                  <a:lnTo>
                    <a:pt x="227827" y="165099"/>
                  </a:lnTo>
                  <a:lnTo>
                    <a:pt x="232075" y="138937"/>
                  </a:lnTo>
                  <a:lnTo>
                    <a:pt x="230666" y="126488"/>
                  </a:lnTo>
                  <a:lnTo>
                    <a:pt x="226811" y="113918"/>
                  </a:lnTo>
                  <a:lnTo>
                    <a:pt x="221108" y="103213"/>
                  </a:lnTo>
                  <a:lnTo>
                    <a:pt x="213666" y="93710"/>
                  </a:lnTo>
                  <a:lnTo>
                    <a:pt x="204701" y="85611"/>
                  </a:lnTo>
                  <a:lnTo>
                    <a:pt x="198447" y="81660"/>
                  </a:lnTo>
                  <a:close/>
                </a:path>
              </a:pathLst>
            </a:custGeom>
            <a:solidFill>
              <a:srgbClr val="0A97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417063" y="4983479"/>
              <a:ext cx="623341" cy="621830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2442972" y="5009387"/>
              <a:ext cx="521334" cy="520065"/>
            </a:xfrm>
            <a:custGeom>
              <a:avLst/>
              <a:gdLst/>
              <a:ahLst/>
              <a:cxnLst/>
              <a:rect l="l" t="t" r="r" b="b"/>
              <a:pathLst>
                <a:path w="521335" h="520064">
                  <a:moveTo>
                    <a:pt x="260603" y="0"/>
                  </a:moveTo>
                  <a:lnTo>
                    <a:pt x="213769" y="4186"/>
                  </a:lnTo>
                  <a:lnTo>
                    <a:pt x="169685" y="16256"/>
                  </a:lnTo>
                  <a:lnTo>
                    <a:pt x="129088" y="35475"/>
                  </a:lnTo>
                  <a:lnTo>
                    <a:pt x="92715" y="61110"/>
                  </a:lnTo>
                  <a:lnTo>
                    <a:pt x="61302" y="92427"/>
                  </a:lnTo>
                  <a:lnTo>
                    <a:pt x="35588" y="128693"/>
                  </a:lnTo>
                  <a:lnTo>
                    <a:pt x="16308" y="169173"/>
                  </a:lnTo>
                  <a:lnTo>
                    <a:pt x="4199" y="213134"/>
                  </a:lnTo>
                  <a:lnTo>
                    <a:pt x="0" y="259842"/>
                  </a:lnTo>
                  <a:lnTo>
                    <a:pt x="4199" y="306549"/>
                  </a:lnTo>
                  <a:lnTo>
                    <a:pt x="16308" y="350510"/>
                  </a:lnTo>
                  <a:lnTo>
                    <a:pt x="35588" y="390990"/>
                  </a:lnTo>
                  <a:lnTo>
                    <a:pt x="61302" y="427256"/>
                  </a:lnTo>
                  <a:lnTo>
                    <a:pt x="92715" y="458573"/>
                  </a:lnTo>
                  <a:lnTo>
                    <a:pt x="129088" y="484208"/>
                  </a:lnTo>
                  <a:lnTo>
                    <a:pt x="169685" y="503428"/>
                  </a:lnTo>
                  <a:lnTo>
                    <a:pt x="213769" y="515497"/>
                  </a:lnTo>
                  <a:lnTo>
                    <a:pt x="260603" y="519684"/>
                  </a:lnTo>
                  <a:lnTo>
                    <a:pt x="307438" y="515497"/>
                  </a:lnTo>
                  <a:lnTo>
                    <a:pt x="351522" y="503428"/>
                  </a:lnTo>
                  <a:lnTo>
                    <a:pt x="392119" y="484208"/>
                  </a:lnTo>
                  <a:lnTo>
                    <a:pt x="428492" y="458573"/>
                  </a:lnTo>
                  <a:lnTo>
                    <a:pt x="459905" y="427256"/>
                  </a:lnTo>
                  <a:lnTo>
                    <a:pt x="485619" y="390990"/>
                  </a:lnTo>
                  <a:lnTo>
                    <a:pt x="504899" y="350510"/>
                  </a:lnTo>
                  <a:lnTo>
                    <a:pt x="517008" y="306549"/>
                  </a:lnTo>
                  <a:lnTo>
                    <a:pt x="521207" y="259842"/>
                  </a:lnTo>
                  <a:lnTo>
                    <a:pt x="517008" y="213134"/>
                  </a:lnTo>
                  <a:lnTo>
                    <a:pt x="504899" y="169173"/>
                  </a:lnTo>
                  <a:lnTo>
                    <a:pt x="485619" y="128693"/>
                  </a:lnTo>
                  <a:lnTo>
                    <a:pt x="459905" y="92427"/>
                  </a:lnTo>
                  <a:lnTo>
                    <a:pt x="428492" y="61110"/>
                  </a:lnTo>
                  <a:lnTo>
                    <a:pt x="392119" y="35475"/>
                  </a:lnTo>
                  <a:lnTo>
                    <a:pt x="351522" y="16256"/>
                  </a:lnTo>
                  <a:lnTo>
                    <a:pt x="307438" y="4186"/>
                  </a:lnTo>
                  <a:lnTo>
                    <a:pt x="26060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2542032" y="5113019"/>
              <a:ext cx="325120" cy="325120"/>
            </a:xfrm>
            <a:custGeom>
              <a:avLst/>
              <a:gdLst/>
              <a:ahLst/>
              <a:cxnLst/>
              <a:rect l="l" t="t" r="r" b="b"/>
              <a:pathLst>
                <a:path w="325119" h="325120">
                  <a:moveTo>
                    <a:pt x="163449" y="0"/>
                  </a:moveTo>
                  <a:lnTo>
                    <a:pt x="162306" y="0"/>
                  </a:lnTo>
                  <a:lnTo>
                    <a:pt x="119150" y="5796"/>
                  </a:lnTo>
                  <a:lnTo>
                    <a:pt x="80376" y="22154"/>
                  </a:lnTo>
                  <a:lnTo>
                    <a:pt x="47529" y="47529"/>
                  </a:lnTo>
                  <a:lnTo>
                    <a:pt x="22154" y="80376"/>
                  </a:lnTo>
                  <a:lnTo>
                    <a:pt x="5796" y="119150"/>
                  </a:lnTo>
                  <a:lnTo>
                    <a:pt x="0" y="162305"/>
                  </a:lnTo>
                  <a:lnTo>
                    <a:pt x="5796" y="205461"/>
                  </a:lnTo>
                  <a:lnTo>
                    <a:pt x="22154" y="244235"/>
                  </a:lnTo>
                  <a:lnTo>
                    <a:pt x="47529" y="277082"/>
                  </a:lnTo>
                  <a:lnTo>
                    <a:pt x="80376" y="302457"/>
                  </a:lnTo>
                  <a:lnTo>
                    <a:pt x="119150" y="318815"/>
                  </a:lnTo>
                  <a:lnTo>
                    <a:pt x="162306" y="324611"/>
                  </a:lnTo>
                  <a:lnTo>
                    <a:pt x="205461" y="318815"/>
                  </a:lnTo>
                  <a:lnTo>
                    <a:pt x="217912" y="313562"/>
                  </a:lnTo>
                  <a:lnTo>
                    <a:pt x="162813" y="313562"/>
                  </a:lnTo>
                  <a:lnTo>
                    <a:pt x="134687" y="311034"/>
                  </a:lnTo>
                  <a:lnTo>
                    <a:pt x="107727" y="303434"/>
                  </a:lnTo>
                  <a:lnTo>
                    <a:pt x="82625" y="291024"/>
                  </a:lnTo>
                  <a:lnTo>
                    <a:pt x="60070" y="274065"/>
                  </a:lnTo>
                  <a:lnTo>
                    <a:pt x="58928" y="272414"/>
                  </a:lnTo>
                  <a:lnTo>
                    <a:pt x="57785" y="271779"/>
                  </a:lnTo>
                  <a:lnTo>
                    <a:pt x="59436" y="269620"/>
                  </a:lnTo>
                  <a:lnTo>
                    <a:pt x="63361" y="264032"/>
                  </a:lnTo>
                  <a:lnTo>
                    <a:pt x="50545" y="264032"/>
                  </a:lnTo>
                  <a:lnTo>
                    <a:pt x="25125" y="226063"/>
                  </a:lnTo>
                  <a:lnTo>
                    <a:pt x="12415" y="183630"/>
                  </a:lnTo>
                  <a:lnTo>
                    <a:pt x="12504" y="139414"/>
                  </a:lnTo>
                  <a:lnTo>
                    <a:pt x="25125" y="97278"/>
                  </a:lnTo>
                  <a:lnTo>
                    <a:pt x="50545" y="59308"/>
                  </a:lnTo>
                  <a:lnTo>
                    <a:pt x="88654" y="29129"/>
                  </a:lnTo>
                  <a:lnTo>
                    <a:pt x="132663" y="12916"/>
                  </a:lnTo>
                  <a:lnTo>
                    <a:pt x="179055" y="10827"/>
                  </a:lnTo>
                  <a:lnTo>
                    <a:pt x="217159" y="10827"/>
                  </a:lnTo>
                  <a:lnTo>
                    <a:pt x="206281" y="6148"/>
                  </a:lnTo>
                  <a:lnTo>
                    <a:pt x="163449" y="0"/>
                  </a:lnTo>
                  <a:close/>
                </a:path>
                <a:path w="325119" h="325120">
                  <a:moveTo>
                    <a:pt x="217014" y="211008"/>
                  </a:moveTo>
                  <a:lnTo>
                    <a:pt x="160524" y="211008"/>
                  </a:lnTo>
                  <a:lnTo>
                    <a:pt x="178784" y="211915"/>
                  </a:lnTo>
                  <a:lnTo>
                    <a:pt x="196711" y="215513"/>
                  </a:lnTo>
                  <a:lnTo>
                    <a:pt x="243697" y="241839"/>
                  </a:lnTo>
                  <a:lnTo>
                    <a:pt x="266826" y="272414"/>
                  </a:lnTo>
                  <a:lnTo>
                    <a:pt x="266826" y="273430"/>
                  </a:lnTo>
                  <a:lnTo>
                    <a:pt x="264541" y="275208"/>
                  </a:lnTo>
                  <a:lnTo>
                    <a:pt x="245872" y="289917"/>
                  </a:lnTo>
                  <a:lnTo>
                    <a:pt x="225202" y="301339"/>
                  </a:lnTo>
                  <a:lnTo>
                    <a:pt x="202961" y="309284"/>
                  </a:lnTo>
                  <a:lnTo>
                    <a:pt x="179578" y="313562"/>
                  </a:lnTo>
                  <a:lnTo>
                    <a:pt x="217912" y="313562"/>
                  </a:lnTo>
                  <a:lnTo>
                    <a:pt x="244235" y="302457"/>
                  </a:lnTo>
                  <a:lnTo>
                    <a:pt x="277082" y="277082"/>
                  </a:lnTo>
                  <a:lnTo>
                    <a:pt x="287163" y="264032"/>
                  </a:lnTo>
                  <a:lnTo>
                    <a:pt x="274574" y="264032"/>
                  </a:lnTo>
                  <a:lnTo>
                    <a:pt x="267846" y="252735"/>
                  </a:lnTo>
                  <a:lnTo>
                    <a:pt x="240665" y="224535"/>
                  </a:lnTo>
                  <a:lnTo>
                    <a:pt x="218344" y="211550"/>
                  </a:lnTo>
                  <a:lnTo>
                    <a:pt x="217014" y="211008"/>
                  </a:lnTo>
                  <a:close/>
                </a:path>
                <a:path w="325119" h="325120">
                  <a:moveTo>
                    <a:pt x="167866" y="71699"/>
                  </a:moveTo>
                  <a:lnTo>
                    <a:pt x="141414" y="74898"/>
                  </a:lnTo>
                  <a:lnTo>
                    <a:pt x="118106" y="87764"/>
                  </a:lnTo>
                  <a:lnTo>
                    <a:pt x="100965" y="109346"/>
                  </a:lnTo>
                  <a:lnTo>
                    <a:pt x="93489" y="135973"/>
                  </a:lnTo>
                  <a:lnTo>
                    <a:pt x="96679" y="162305"/>
                  </a:lnTo>
                  <a:lnTo>
                    <a:pt x="96694" y="162432"/>
                  </a:lnTo>
                  <a:lnTo>
                    <a:pt x="109591" y="185749"/>
                  </a:lnTo>
                  <a:lnTo>
                    <a:pt x="131191" y="202945"/>
                  </a:lnTo>
                  <a:lnTo>
                    <a:pt x="106427" y="211383"/>
                  </a:lnTo>
                  <a:lnTo>
                    <a:pt x="84248" y="224726"/>
                  </a:lnTo>
                  <a:lnTo>
                    <a:pt x="65379" y="242450"/>
                  </a:lnTo>
                  <a:lnTo>
                    <a:pt x="50545" y="264032"/>
                  </a:lnTo>
                  <a:lnTo>
                    <a:pt x="63361" y="264032"/>
                  </a:lnTo>
                  <a:lnTo>
                    <a:pt x="74499" y="248177"/>
                  </a:lnTo>
                  <a:lnTo>
                    <a:pt x="93932" y="231139"/>
                  </a:lnTo>
                  <a:lnTo>
                    <a:pt x="116818" y="219150"/>
                  </a:lnTo>
                  <a:lnTo>
                    <a:pt x="142240" y="212851"/>
                  </a:lnTo>
                  <a:lnTo>
                    <a:pt x="160524" y="211008"/>
                  </a:lnTo>
                  <a:lnTo>
                    <a:pt x="217014" y="211008"/>
                  </a:lnTo>
                  <a:lnTo>
                    <a:pt x="206375" y="206676"/>
                  </a:lnTo>
                  <a:lnTo>
                    <a:pt x="193929" y="202945"/>
                  </a:lnTo>
                  <a:lnTo>
                    <a:pt x="198415" y="200151"/>
                  </a:lnTo>
                  <a:lnTo>
                    <a:pt x="161798" y="200151"/>
                  </a:lnTo>
                  <a:lnTo>
                    <a:pt x="138864" y="195274"/>
                  </a:lnTo>
                  <a:lnTo>
                    <a:pt x="120253" y="182467"/>
                  </a:lnTo>
                  <a:lnTo>
                    <a:pt x="107809" y="163611"/>
                  </a:lnTo>
                  <a:lnTo>
                    <a:pt x="103378" y="140588"/>
                  </a:lnTo>
                  <a:lnTo>
                    <a:pt x="103378" y="138937"/>
                  </a:lnTo>
                  <a:lnTo>
                    <a:pt x="108414" y="116308"/>
                  </a:lnTo>
                  <a:lnTo>
                    <a:pt x="121285" y="98012"/>
                  </a:lnTo>
                  <a:lnTo>
                    <a:pt x="140061" y="85859"/>
                  </a:lnTo>
                  <a:lnTo>
                    <a:pt x="162813" y="81660"/>
                  </a:lnTo>
                  <a:lnTo>
                    <a:pt x="198457" y="81660"/>
                  </a:lnTo>
                  <a:lnTo>
                    <a:pt x="194437" y="79120"/>
                  </a:lnTo>
                  <a:lnTo>
                    <a:pt x="167866" y="71699"/>
                  </a:lnTo>
                  <a:close/>
                </a:path>
                <a:path w="325119" h="325120">
                  <a:moveTo>
                    <a:pt x="217159" y="10827"/>
                  </a:moveTo>
                  <a:lnTo>
                    <a:pt x="179055" y="10827"/>
                  </a:lnTo>
                  <a:lnTo>
                    <a:pt x="224314" y="23021"/>
                  </a:lnTo>
                  <a:lnTo>
                    <a:pt x="264922" y="49656"/>
                  </a:lnTo>
                  <a:lnTo>
                    <a:pt x="294774" y="87304"/>
                  </a:lnTo>
                  <a:lnTo>
                    <a:pt x="295119" y="87764"/>
                  </a:lnTo>
                  <a:lnTo>
                    <a:pt x="311314" y="131719"/>
                  </a:lnTo>
                  <a:lnTo>
                    <a:pt x="313346" y="176871"/>
                  </a:lnTo>
                  <a:lnTo>
                    <a:pt x="313403" y="178130"/>
                  </a:lnTo>
                  <a:lnTo>
                    <a:pt x="301209" y="223413"/>
                  </a:lnTo>
                  <a:lnTo>
                    <a:pt x="274574" y="264032"/>
                  </a:lnTo>
                  <a:lnTo>
                    <a:pt x="287163" y="264032"/>
                  </a:lnTo>
                  <a:lnTo>
                    <a:pt x="302457" y="244235"/>
                  </a:lnTo>
                  <a:lnTo>
                    <a:pt x="318815" y="205461"/>
                  </a:lnTo>
                  <a:lnTo>
                    <a:pt x="324594" y="162432"/>
                  </a:lnTo>
                  <a:lnTo>
                    <a:pt x="324612" y="162305"/>
                  </a:lnTo>
                  <a:lnTo>
                    <a:pt x="318768" y="119432"/>
                  </a:lnTo>
                  <a:lnTo>
                    <a:pt x="302499" y="80856"/>
                  </a:lnTo>
                  <a:lnTo>
                    <a:pt x="277320" y="48101"/>
                  </a:lnTo>
                  <a:lnTo>
                    <a:pt x="244743" y="22690"/>
                  </a:lnTo>
                  <a:lnTo>
                    <a:pt x="217159" y="10827"/>
                  </a:lnTo>
                  <a:close/>
                </a:path>
                <a:path w="325119" h="325120">
                  <a:moveTo>
                    <a:pt x="198457" y="81660"/>
                  </a:moveTo>
                  <a:lnTo>
                    <a:pt x="162813" y="81660"/>
                  </a:lnTo>
                  <a:lnTo>
                    <a:pt x="182719" y="87304"/>
                  </a:lnTo>
                  <a:lnTo>
                    <a:pt x="199088" y="98996"/>
                  </a:lnTo>
                  <a:lnTo>
                    <a:pt x="210623" y="115450"/>
                  </a:lnTo>
                  <a:lnTo>
                    <a:pt x="216026" y="135381"/>
                  </a:lnTo>
                  <a:lnTo>
                    <a:pt x="213526" y="158896"/>
                  </a:lnTo>
                  <a:lnTo>
                    <a:pt x="202596" y="178911"/>
                  </a:lnTo>
                  <a:lnTo>
                    <a:pt x="184951" y="193353"/>
                  </a:lnTo>
                  <a:lnTo>
                    <a:pt x="162306" y="200151"/>
                  </a:lnTo>
                  <a:lnTo>
                    <a:pt x="198415" y="200151"/>
                  </a:lnTo>
                  <a:lnTo>
                    <a:pt x="227837" y="165099"/>
                  </a:lnTo>
                  <a:lnTo>
                    <a:pt x="232086" y="138937"/>
                  </a:lnTo>
                  <a:lnTo>
                    <a:pt x="230677" y="126488"/>
                  </a:lnTo>
                  <a:lnTo>
                    <a:pt x="226822" y="113918"/>
                  </a:lnTo>
                  <a:lnTo>
                    <a:pt x="221118" y="103213"/>
                  </a:lnTo>
                  <a:lnTo>
                    <a:pt x="213677" y="93710"/>
                  </a:lnTo>
                  <a:lnTo>
                    <a:pt x="204712" y="85611"/>
                  </a:lnTo>
                  <a:lnTo>
                    <a:pt x="198457" y="81660"/>
                  </a:lnTo>
                  <a:close/>
                </a:path>
              </a:pathLst>
            </a:custGeom>
            <a:solidFill>
              <a:srgbClr val="0A97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2964180" y="4991099"/>
              <a:ext cx="469900" cy="278130"/>
            </a:xfrm>
            <a:custGeom>
              <a:avLst/>
              <a:gdLst/>
              <a:ahLst/>
              <a:cxnLst/>
              <a:rect l="l" t="t" r="r" b="b"/>
              <a:pathLst>
                <a:path w="469900" h="278129">
                  <a:moveTo>
                    <a:pt x="469773" y="262255"/>
                  </a:moveTo>
                  <a:lnTo>
                    <a:pt x="456120" y="222135"/>
                  </a:lnTo>
                  <a:lnTo>
                    <a:pt x="442341" y="181610"/>
                  </a:lnTo>
                  <a:lnTo>
                    <a:pt x="420001" y="204216"/>
                  </a:lnTo>
                  <a:lnTo>
                    <a:pt x="213233" y="0"/>
                  </a:lnTo>
                  <a:lnTo>
                    <a:pt x="208407" y="4965"/>
                  </a:lnTo>
                  <a:lnTo>
                    <a:pt x="202819" y="762"/>
                  </a:lnTo>
                  <a:lnTo>
                    <a:pt x="41071" y="213423"/>
                  </a:lnTo>
                  <a:lnTo>
                    <a:pt x="15748" y="194183"/>
                  </a:lnTo>
                  <a:lnTo>
                    <a:pt x="0" y="277876"/>
                  </a:lnTo>
                  <a:lnTo>
                    <a:pt x="76454" y="240284"/>
                  </a:lnTo>
                  <a:lnTo>
                    <a:pt x="64401" y="231140"/>
                  </a:lnTo>
                  <a:lnTo>
                    <a:pt x="51193" y="221107"/>
                  </a:lnTo>
                  <a:lnTo>
                    <a:pt x="208940" y="13690"/>
                  </a:lnTo>
                  <a:lnTo>
                    <a:pt x="411086" y="213233"/>
                  </a:lnTo>
                  <a:lnTo>
                    <a:pt x="388747" y="235839"/>
                  </a:lnTo>
                  <a:lnTo>
                    <a:pt x="469773" y="262255"/>
                  </a:lnTo>
                  <a:close/>
                </a:path>
              </a:pathLst>
            </a:custGeom>
            <a:solidFill>
              <a:srgbClr val="0871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165325" y="5449678"/>
              <a:ext cx="1204005" cy="544285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3182112" y="5457443"/>
              <a:ext cx="1120140" cy="469900"/>
            </a:xfrm>
            <a:custGeom>
              <a:avLst/>
              <a:gdLst/>
              <a:ahLst/>
              <a:cxnLst/>
              <a:rect l="l" t="t" r="r" b="b"/>
              <a:pathLst>
                <a:path w="1120139" h="469900">
                  <a:moveTo>
                    <a:pt x="1041908" y="0"/>
                  </a:moveTo>
                  <a:lnTo>
                    <a:pt x="78232" y="0"/>
                  </a:lnTo>
                  <a:lnTo>
                    <a:pt x="47791" y="6151"/>
                  </a:lnTo>
                  <a:lnTo>
                    <a:pt x="22923" y="22923"/>
                  </a:lnTo>
                  <a:lnTo>
                    <a:pt x="6151" y="47791"/>
                  </a:lnTo>
                  <a:lnTo>
                    <a:pt x="0" y="78231"/>
                  </a:lnTo>
                  <a:lnTo>
                    <a:pt x="0" y="391159"/>
                  </a:lnTo>
                  <a:lnTo>
                    <a:pt x="6151" y="421611"/>
                  </a:lnTo>
                  <a:lnTo>
                    <a:pt x="22923" y="446478"/>
                  </a:lnTo>
                  <a:lnTo>
                    <a:pt x="47791" y="463244"/>
                  </a:lnTo>
                  <a:lnTo>
                    <a:pt x="78232" y="469391"/>
                  </a:lnTo>
                  <a:lnTo>
                    <a:pt x="1041908" y="469391"/>
                  </a:lnTo>
                  <a:lnTo>
                    <a:pt x="1072348" y="463244"/>
                  </a:lnTo>
                  <a:lnTo>
                    <a:pt x="1097216" y="446478"/>
                  </a:lnTo>
                  <a:lnTo>
                    <a:pt x="1113988" y="421611"/>
                  </a:lnTo>
                  <a:lnTo>
                    <a:pt x="1120139" y="391159"/>
                  </a:lnTo>
                  <a:lnTo>
                    <a:pt x="1120139" y="78231"/>
                  </a:lnTo>
                  <a:lnTo>
                    <a:pt x="1113988" y="47791"/>
                  </a:lnTo>
                  <a:lnTo>
                    <a:pt x="1097216" y="22923"/>
                  </a:lnTo>
                  <a:lnTo>
                    <a:pt x="1072348" y="6151"/>
                  </a:lnTo>
                  <a:lnTo>
                    <a:pt x="1041908" y="0"/>
                  </a:lnTo>
                  <a:close/>
                </a:path>
              </a:pathLst>
            </a:custGeom>
            <a:solidFill>
              <a:srgbClr val="0871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433572" y="4945379"/>
              <a:ext cx="646201" cy="644677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3482340" y="4992623"/>
              <a:ext cx="521334" cy="521334"/>
            </a:xfrm>
            <a:custGeom>
              <a:avLst/>
              <a:gdLst/>
              <a:ahLst/>
              <a:cxnLst/>
              <a:rect l="l" t="t" r="r" b="b"/>
              <a:pathLst>
                <a:path w="521335" h="521335">
                  <a:moveTo>
                    <a:pt x="260604" y="0"/>
                  </a:moveTo>
                  <a:lnTo>
                    <a:pt x="213769" y="4199"/>
                  </a:lnTo>
                  <a:lnTo>
                    <a:pt x="169685" y="16308"/>
                  </a:lnTo>
                  <a:lnTo>
                    <a:pt x="129088" y="35588"/>
                  </a:lnTo>
                  <a:lnTo>
                    <a:pt x="92715" y="61302"/>
                  </a:lnTo>
                  <a:lnTo>
                    <a:pt x="61302" y="92715"/>
                  </a:lnTo>
                  <a:lnTo>
                    <a:pt x="35588" y="129088"/>
                  </a:lnTo>
                  <a:lnTo>
                    <a:pt x="16308" y="169685"/>
                  </a:lnTo>
                  <a:lnTo>
                    <a:pt x="4199" y="213769"/>
                  </a:lnTo>
                  <a:lnTo>
                    <a:pt x="0" y="260603"/>
                  </a:lnTo>
                  <a:lnTo>
                    <a:pt x="4199" y="307438"/>
                  </a:lnTo>
                  <a:lnTo>
                    <a:pt x="16308" y="351522"/>
                  </a:lnTo>
                  <a:lnTo>
                    <a:pt x="35588" y="392119"/>
                  </a:lnTo>
                  <a:lnTo>
                    <a:pt x="61302" y="428492"/>
                  </a:lnTo>
                  <a:lnTo>
                    <a:pt x="92715" y="459905"/>
                  </a:lnTo>
                  <a:lnTo>
                    <a:pt x="129088" y="485619"/>
                  </a:lnTo>
                  <a:lnTo>
                    <a:pt x="169685" y="504899"/>
                  </a:lnTo>
                  <a:lnTo>
                    <a:pt x="213769" y="517008"/>
                  </a:lnTo>
                  <a:lnTo>
                    <a:pt x="260604" y="521207"/>
                  </a:lnTo>
                  <a:lnTo>
                    <a:pt x="307438" y="517008"/>
                  </a:lnTo>
                  <a:lnTo>
                    <a:pt x="351522" y="504899"/>
                  </a:lnTo>
                  <a:lnTo>
                    <a:pt x="392119" y="485619"/>
                  </a:lnTo>
                  <a:lnTo>
                    <a:pt x="428492" y="459905"/>
                  </a:lnTo>
                  <a:lnTo>
                    <a:pt x="459905" y="428492"/>
                  </a:lnTo>
                  <a:lnTo>
                    <a:pt x="485619" y="392119"/>
                  </a:lnTo>
                  <a:lnTo>
                    <a:pt x="504899" y="351522"/>
                  </a:lnTo>
                  <a:lnTo>
                    <a:pt x="517008" y="307438"/>
                  </a:lnTo>
                  <a:lnTo>
                    <a:pt x="521208" y="260603"/>
                  </a:lnTo>
                  <a:lnTo>
                    <a:pt x="517008" y="213769"/>
                  </a:lnTo>
                  <a:lnTo>
                    <a:pt x="504899" y="169685"/>
                  </a:lnTo>
                  <a:lnTo>
                    <a:pt x="485619" y="129088"/>
                  </a:lnTo>
                  <a:lnTo>
                    <a:pt x="459905" y="92715"/>
                  </a:lnTo>
                  <a:lnTo>
                    <a:pt x="428492" y="61302"/>
                  </a:lnTo>
                  <a:lnTo>
                    <a:pt x="392119" y="35588"/>
                  </a:lnTo>
                  <a:lnTo>
                    <a:pt x="351522" y="16308"/>
                  </a:lnTo>
                  <a:lnTo>
                    <a:pt x="307438" y="4199"/>
                  </a:lnTo>
                  <a:lnTo>
                    <a:pt x="26060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3406266" y="5597144"/>
            <a:ext cx="67246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10" dirty="0">
                <a:solidFill>
                  <a:srgbClr val="FFFFFF"/>
                </a:solidFill>
                <a:latin typeface="Century Gothic"/>
                <a:cs typeface="Century Gothic"/>
              </a:rPr>
              <a:t>Employee</a:t>
            </a:r>
            <a:endParaRPr sz="1000">
              <a:latin typeface="Century Gothic"/>
              <a:cs typeface="Century Gothic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1466088" y="1531632"/>
            <a:ext cx="2438400" cy="3876040"/>
            <a:chOff x="1466088" y="1531632"/>
            <a:chExt cx="2438400" cy="3876040"/>
          </a:xfrm>
        </p:grpSpPr>
        <p:sp>
          <p:nvSpPr>
            <p:cNvPr id="34" name="object 34"/>
            <p:cNvSpPr/>
            <p:nvPr/>
          </p:nvSpPr>
          <p:spPr>
            <a:xfrm>
              <a:off x="3579886" y="5082539"/>
              <a:ext cx="325120" cy="325120"/>
            </a:xfrm>
            <a:custGeom>
              <a:avLst/>
              <a:gdLst/>
              <a:ahLst/>
              <a:cxnLst/>
              <a:rect l="l" t="t" r="r" b="b"/>
              <a:pathLst>
                <a:path w="325120" h="325120">
                  <a:moveTo>
                    <a:pt x="163438" y="0"/>
                  </a:moveTo>
                  <a:lnTo>
                    <a:pt x="162295" y="0"/>
                  </a:lnTo>
                  <a:lnTo>
                    <a:pt x="119140" y="5796"/>
                  </a:lnTo>
                  <a:lnTo>
                    <a:pt x="80366" y="22154"/>
                  </a:lnTo>
                  <a:lnTo>
                    <a:pt x="47519" y="47529"/>
                  </a:lnTo>
                  <a:lnTo>
                    <a:pt x="22143" y="80376"/>
                  </a:lnTo>
                  <a:lnTo>
                    <a:pt x="5785" y="119150"/>
                  </a:lnTo>
                  <a:lnTo>
                    <a:pt x="447" y="158896"/>
                  </a:lnTo>
                  <a:lnTo>
                    <a:pt x="0" y="162385"/>
                  </a:lnTo>
                  <a:lnTo>
                    <a:pt x="5785" y="205461"/>
                  </a:lnTo>
                  <a:lnTo>
                    <a:pt x="22143" y="244235"/>
                  </a:lnTo>
                  <a:lnTo>
                    <a:pt x="47519" y="277082"/>
                  </a:lnTo>
                  <a:lnTo>
                    <a:pt x="80366" y="302457"/>
                  </a:lnTo>
                  <a:lnTo>
                    <a:pt x="119140" y="318815"/>
                  </a:lnTo>
                  <a:lnTo>
                    <a:pt x="162295" y="324612"/>
                  </a:lnTo>
                  <a:lnTo>
                    <a:pt x="205450" y="318815"/>
                  </a:lnTo>
                  <a:lnTo>
                    <a:pt x="217901" y="313563"/>
                  </a:lnTo>
                  <a:lnTo>
                    <a:pt x="162803" y="313563"/>
                  </a:lnTo>
                  <a:lnTo>
                    <a:pt x="134676" y="311034"/>
                  </a:lnTo>
                  <a:lnTo>
                    <a:pt x="107717" y="303434"/>
                  </a:lnTo>
                  <a:lnTo>
                    <a:pt x="82614" y="291024"/>
                  </a:lnTo>
                  <a:lnTo>
                    <a:pt x="60060" y="274066"/>
                  </a:lnTo>
                  <a:lnTo>
                    <a:pt x="58917" y="272415"/>
                  </a:lnTo>
                  <a:lnTo>
                    <a:pt x="57774" y="271780"/>
                  </a:lnTo>
                  <a:lnTo>
                    <a:pt x="59425" y="269621"/>
                  </a:lnTo>
                  <a:lnTo>
                    <a:pt x="63350" y="264033"/>
                  </a:lnTo>
                  <a:lnTo>
                    <a:pt x="50535" y="264033"/>
                  </a:lnTo>
                  <a:lnTo>
                    <a:pt x="25115" y="226063"/>
                  </a:lnTo>
                  <a:lnTo>
                    <a:pt x="12404" y="183630"/>
                  </a:lnTo>
                  <a:lnTo>
                    <a:pt x="12493" y="139414"/>
                  </a:lnTo>
                  <a:lnTo>
                    <a:pt x="25115" y="97278"/>
                  </a:lnTo>
                  <a:lnTo>
                    <a:pt x="50535" y="59309"/>
                  </a:lnTo>
                  <a:lnTo>
                    <a:pt x="88643" y="29129"/>
                  </a:lnTo>
                  <a:lnTo>
                    <a:pt x="132652" y="12916"/>
                  </a:lnTo>
                  <a:lnTo>
                    <a:pt x="179045" y="10827"/>
                  </a:lnTo>
                  <a:lnTo>
                    <a:pt x="217149" y="10827"/>
                  </a:lnTo>
                  <a:lnTo>
                    <a:pt x="206270" y="6148"/>
                  </a:lnTo>
                  <a:lnTo>
                    <a:pt x="163438" y="0"/>
                  </a:lnTo>
                  <a:close/>
                </a:path>
                <a:path w="325120" h="325120">
                  <a:moveTo>
                    <a:pt x="217003" y="211008"/>
                  </a:moveTo>
                  <a:lnTo>
                    <a:pt x="160513" y="211008"/>
                  </a:lnTo>
                  <a:lnTo>
                    <a:pt x="178773" y="211915"/>
                  </a:lnTo>
                  <a:lnTo>
                    <a:pt x="196700" y="215513"/>
                  </a:lnTo>
                  <a:lnTo>
                    <a:pt x="243686" y="241839"/>
                  </a:lnTo>
                  <a:lnTo>
                    <a:pt x="266816" y="272415"/>
                  </a:lnTo>
                  <a:lnTo>
                    <a:pt x="266816" y="273431"/>
                  </a:lnTo>
                  <a:lnTo>
                    <a:pt x="264530" y="275209"/>
                  </a:lnTo>
                  <a:lnTo>
                    <a:pt x="245861" y="289917"/>
                  </a:lnTo>
                  <a:lnTo>
                    <a:pt x="225192" y="301339"/>
                  </a:lnTo>
                  <a:lnTo>
                    <a:pt x="202951" y="309284"/>
                  </a:lnTo>
                  <a:lnTo>
                    <a:pt x="179567" y="313563"/>
                  </a:lnTo>
                  <a:lnTo>
                    <a:pt x="217901" y="313563"/>
                  </a:lnTo>
                  <a:lnTo>
                    <a:pt x="244224" y="302457"/>
                  </a:lnTo>
                  <a:lnTo>
                    <a:pt x="277071" y="277082"/>
                  </a:lnTo>
                  <a:lnTo>
                    <a:pt x="287152" y="264033"/>
                  </a:lnTo>
                  <a:lnTo>
                    <a:pt x="274563" y="264033"/>
                  </a:lnTo>
                  <a:lnTo>
                    <a:pt x="267836" y="252735"/>
                  </a:lnTo>
                  <a:lnTo>
                    <a:pt x="240654" y="224536"/>
                  </a:lnTo>
                  <a:lnTo>
                    <a:pt x="218334" y="211550"/>
                  </a:lnTo>
                  <a:lnTo>
                    <a:pt x="217003" y="211008"/>
                  </a:lnTo>
                  <a:close/>
                </a:path>
                <a:path w="325120" h="325120">
                  <a:moveTo>
                    <a:pt x="167855" y="71699"/>
                  </a:moveTo>
                  <a:lnTo>
                    <a:pt x="141403" y="74898"/>
                  </a:lnTo>
                  <a:lnTo>
                    <a:pt x="118095" y="87764"/>
                  </a:lnTo>
                  <a:lnTo>
                    <a:pt x="100954" y="109347"/>
                  </a:lnTo>
                  <a:lnTo>
                    <a:pt x="93479" y="135919"/>
                  </a:lnTo>
                  <a:lnTo>
                    <a:pt x="96683" y="162385"/>
                  </a:lnTo>
                  <a:lnTo>
                    <a:pt x="109580" y="185731"/>
                  </a:lnTo>
                  <a:lnTo>
                    <a:pt x="131180" y="202946"/>
                  </a:lnTo>
                  <a:lnTo>
                    <a:pt x="106417" y="211383"/>
                  </a:lnTo>
                  <a:lnTo>
                    <a:pt x="84237" y="224726"/>
                  </a:lnTo>
                  <a:lnTo>
                    <a:pt x="65368" y="242450"/>
                  </a:lnTo>
                  <a:lnTo>
                    <a:pt x="50535" y="264033"/>
                  </a:lnTo>
                  <a:lnTo>
                    <a:pt x="63350" y="264033"/>
                  </a:lnTo>
                  <a:lnTo>
                    <a:pt x="74488" y="248177"/>
                  </a:lnTo>
                  <a:lnTo>
                    <a:pt x="93921" y="231140"/>
                  </a:lnTo>
                  <a:lnTo>
                    <a:pt x="116807" y="219150"/>
                  </a:lnTo>
                  <a:lnTo>
                    <a:pt x="142229" y="212852"/>
                  </a:lnTo>
                  <a:lnTo>
                    <a:pt x="160513" y="211008"/>
                  </a:lnTo>
                  <a:lnTo>
                    <a:pt x="217003" y="211008"/>
                  </a:lnTo>
                  <a:lnTo>
                    <a:pt x="206364" y="206676"/>
                  </a:lnTo>
                  <a:lnTo>
                    <a:pt x="193918" y="202946"/>
                  </a:lnTo>
                  <a:lnTo>
                    <a:pt x="198405" y="200152"/>
                  </a:lnTo>
                  <a:lnTo>
                    <a:pt x="161787" y="200152"/>
                  </a:lnTo>
                  <a:lnTo>
                    <a:pt x="138853" y="195274"/>
                  </a:lnTo>
                  <a:lnTo>
                    <a:pt x="120242" y="182467"/>
                  </a:lnTo>
                  <a:lnTo>
                    <a:pt x="107798" y="163611"/>
                  </a:lnTo>
                  <a:lnTo>
                    <a:pt x="103367" y="140589"/>
                  </a:lnTo>
                  <a:lnTo>
                    <a:pt x="103367" y="138937"/>
                  </a:lnTo>
                  <a:lnTo>
                    <a:pt x="108403" y="116308"/>
                  </a:lnTo>
                  <a:lnTo>
                    <a:pt x="121274" y="98012"/>
                  </a:lnTo>
                  <a:lnTo>
                    <a:pt x="140050" y="85859"/>
                  </a:lnTo>
                  <a:lnTo>
                    <a:pt x="162803" y="81661"/>
                  </a:lnTo>
                  <a:lnTo>
                    <a:pt x="198447" y="81661"/>
                  </a:lnTo>
                  <a:lnTo>
                    <a:pt x="194426" y="79121"/>
                  </a:lnTo>
                  <a:lnTo>
                    <a:pt x="167855" y="71699"/>
                  </a:lnTo>
                  <a:close/>
                </a:path>
                <a:path w="325120" h="325120">
                  <a:moveTo>
                    <a:pt x="217149" y="10827"/>
                  </a:moveTo>
                  <a:lnTo>
                    <a:pt x="179045" y="10827"/>
                  </a:lnTo>
                  <a:lnTo>
                    <a:pt x="224303" y="23021"/>
                  </a:lnTo>
                  <a:lnTo>
                    <a:pt x="264911" y="49657"/>
                  </a:lnTo>
                  <a:lnTo>
                    <a:pt x="294764" y="87304"/>
                  </a:lnTo>
                  <a:lnTo>
                    <a:pt x="311303" y="131719"/>
                  </a:lnTo>
                  <a:lnTo>
                    <a:pt x="313336" y="176871"/>
                  </a:lnTo>
                  <a:lnTo>
                    <a:pt x="313392" y="178130"/>
                  </a:lnTo>
                  <a:lnTo>
                    <a:pt x="301198" y="223413"/>
                  </a:lnTo>
                  <a:lnTo>
                    <a:pt x="274563" y="264033"/>
                  </a:lnTo>
                  <a:lnTo>
                    <a:pt x="287152" y="264033"/>
                  </a:lnTo>
                  <a:lnTo>
                    <a:pt x="302446" y="244235"/>
                  </a:lnTo>
                  <a:lnTo>
                    <a:pt x="318805" y="205461"/>
                  </a:lnTo>
                  <a:lnTo>
                    <a:pt x="324590" y="162385"/>
                  </a:lnTo>
                  <a:lnTo>
                    <a:pt x="324136" y="158896"/>
                  </a:lnTo>
                  <a:lnTo>
                    <a:pt x="318757" y="119432"/>
                  </a:lnTo>
                  <a:lnTo>
                    <a:pt x="302489" y="80856"/>
                  </a:lnTo>
                  <a:lnTo>
                    <a:pt x="277309" y="48101"/>
                  </a:lnTo>
                  <a:lnTo>
                    <a:pt x="244732" y="22690"/>
                  </a:lnTo>
                  <a:lnTo>
                    <a:pt x="217149" y="10827"/>
                  </a:lnTo>
                  <a:close/>
                </a:path>
                <a:path w="325120" h="325120">
                  <a:moveTo>
                    <a:pt x="198447" y="81661"/>
                  </a:moveTo>
                  <a:lnTo>
                    <a:pt x="162803" y="81661"/>
                  </a:lnTo>
                  <a:lnTo>
                    <a:pt x="182708" y="87304"/>
                  </a:lnTo>
                  <a:lnTo>
                    <a:pt x="199077" y="98996"/>
                  </a:lnTo>
                  <a:lnTo>
                    <a:pt x="210612" y="115450"/>
                  </a:lnTo>
                  <a:lnTo>
                    <a:pt x="216016" y="135382"/>
                  </a:lnTo>
                  <a:lnTo>
                    <a:pt x="213516" y="158896"/>
                  </a:lnTo>
                  <a:lnTo>
                    <a:pt x="202586" y="178911"/>
                  </a:lnTo>
                  <a:lnTo>
                    <a:pt x="184941" y="193353"/>
                  </a:lnTo>
                  <a:lnTo>
                    <a:pt x="162295" y="200152"/>
                  </a:lnTo>
                  <a:lnTo>
                    <a:pt x="198405" y="200152"/>
                  </a:lnTo>
                  <a:lnTo>
                    <a:pt x="227827" y="165100"/>
                  </a:lnTo>
                  <a:lnTo>
                    <a:pt x="232075" y="138937"/>
                  </a:lnTo>
                  <a:lnTo>
                    <a:pt x="230666" y="126488"/>
                  </a:lnTo>
                  <a:lnTo>
                    <a:pt x="226811" y="113918"/>
                  </a:lnTo>
                  <a:lnTo>
                    <a:pt x="221108" y="103213"/>
                  </a:lnTo>
                  <a:lnTo>
                    <a:pt x="213666" y="93710"/>
                  </a:lnTo>
                  <a:lnTo>
                    <a:pt x="204701" y="85611"/>
                  </a:lnTo>
                  <a:lnTo>
                    <a:pt x="198447" y="81661"/>
                  </a:lnTo>
                  <a:close/>
                </a:path>
              </a:pathLst>
            </a:custGeom>
            <a:solidFill>
              <a:srgbClr val="0A97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5" name="object 3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66088" y="1531632"/>
              <a:ext cx="1738883" cy="746747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1491996" y="1557496"/>
              <a:ext cx="1637030" cy="645160"/>
            </a:xfrm>
            <a:custGeom>
              <a:avLst/>
              <a:gdLst/>
              <a:ahLst/>
              <a:cxnLst/>
              <a:rect l="l" t="t" r="r" b="b"/>
              <a:pathLst>
                <a:path w="1637030" h="645160">
                  <a:moveTo>
                    <a:pt x="818387" y="0"/>
                  </a:moveTo>
                  <a:lnTo>
                    <a:pt x="44576" y="306101"/>
                  </a:lnTo>
                  <a:lnTo>
                    <a:pt x="12144" y="330200"/>
                  </a:lnTo>
                  <a:lnTo>
                    <a:pt x="0" y="365918"/>
                  </a:lnTo>
                  <a:lnTo>
                    <a:pt x="0" y="578135"/>
                  </a:lnTo>
                  <a:lnTo>
                    <a:pt x="5974" y="604017"/>
                  </a:lnTo>
                  <a:lnTo>
                    <a:pt x="22272" y="625173"/>
                  </a:lnTo>
                  <a:lnTo>
                    <a:pt x="46452" y="639446"/>
                  </a:lnTo>
                  <a:lnTo>
                    <a:pt x="77215" y="644683"/>
                  </a:lnTo>
                  <a:lnTo>
                    <a:pt x="1560703" y="644683"/>
                  </a:lnTo>
                  <a:lnTo>
                    <a:pt x="1590323" y="639446"/>
                  </a:lnTo>
                  <a:lnTo>
                    <a:pt x="1614503" y="625173"/>
                  </a:lnTo>
                  <a:lnTo>
                    <a:pt x="1630801" y="604017"/>
                  </a:lnTo>
                  <a:lnTo>
                    <a:pt x="1636776" y="578135"/>
                  </a:lnTo>
                  <a:lnTo>
                    <a:pt x="1636776" y="365918"/>
                  </a:lnTo>
                  <a:lnTo>
                    <a:pt x="1610576" y="316198"/>
                  </a:lnTo>
                  <a:lnTo>
                    <a:pt x="850518" y="6381"/>
                  </a:lnTo>
                  <a:lnTo>
                    <a:pt x="818387" y="0"/>
                  </a:lnTo>
                  <a:close/>
                </a:path>
              </a:pathLst>
            </a:custGeom>
            <a:solidFill>
              <a:srgbClr val="0871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7" name="object 37"/>
          <p:cNvSpPr txBox="1"/>
          <p:nvPr/>
        </p:nvSpPr>
        <p:spPr>
          <a:xfrm>
            <a:off x="1718310" y="1889201"/>
            <a:ext cx="117030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FFFFFF"/>
                </a:solidFill>
                <a:latin typeface="Century Gothic"/>
                <a:cs typeface="Century Gothic"/>
              </a:rPr>
              <a:t>Organizational</a:t>
            </a:r>
            <a:endParaRPr sz="1200">
              <a:latin typeface="Century Gothic"/>
              <a:cs typeface="Century Gothic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853439" y="4012704"/>
            <a:ext cx="1460500" cy="1591310"/>
            <a:chOff x="853439" y="4012704"/>
            <a:chExt cx="1460500" cy="1591310"/>
          </a:xfrm>
        </p:grpSpPr>
        <p:pic>
          <p:nvPicPr>
            <p:cNvPr id="39" name="object 3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90115" y="4980431"/>
              <a:ext cx="623341" cy="623341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1716023" y="5006339"/>
              <a:ext cx="521334" cy="521334"/>
            </a:xfrm>
            <a:custGeom>
              <a:avLst/>
              <a:gdLst/>
              <a:ahLst/>
              <a:cxnLst/>
              <a:rect l="l" t="t" r="r" b="b"/>
              <a:pathLst>
                <a:path w="521335" h="521335">
                  <a:moveTo>
                    <a:pt x="260603" y="0"/>
                  </a:moveTo>
                  <a:lnTo>
                    <a:pt x="213769" y="4199"/>
                  </a:lnTo>
                  <a:lnTo>
                    <a:pt x="169685" y="16308"/>
                  </a:lnTo>
                  <a:lnTo>
                    <a:pt x="129088" y="35588"/>
                  </a:lnTo>
                  <a:lnTo>
                    <a:pt x="92715" y="61302"/>
                  </a:lnTo>
                  <a:lnTo>
                    <a:pt x="61302" y="92715"/>
                  </a:lnTo>
                  <a:lnTo>
                    <a:pt x="35588" y="129088"/>
                  </a:lnTo>
                  <a:lnTo>
                    <a:pt x="16308" y="169685"/>
                  </a:lnTo>
                  <a:lnTo>
                    <a:pt x="4199" y="213769"/>
                  </a:lnTo>
                  <a:lnTo>
                    <a:pt x="0" y="260604"/>
                  </a:lnTo>
                  <a:lnTo>
                    <a:pt x="4199" y="307438"/>
                  </a:lnTo>
                  <a:lnTo>
                    <a:pt x="16308" y="351522"/>
                  </a:lnTo>
                  <a:lnTo>
                    <a:pt x="35588" y="392119"/>
                  </a:lnTo>
                  <a:lnTo>
                    <a:pt x="61302" y="428492"/>
                  </a:lnTo>
                  <a:lnTo>
                    <a:pt x="92715" y="459905"/>
                  </a:lnTo>
                  <a:lnTo>
                    <a:pt x="129088" y="485619"/>
                  </a:lnTo>
                  <a:lnTo>
                    <a:pt x="169685" y="504899"/>
                  </a:lnTo>
                  <a:lnTo>
                    <a:pt x="213769" y="517008"/>
                  </a:lnTo>
                  <a:lnTo>
                    <a:pt x="260603" y="521208"/>
                  </a:lnTo>
                  <a:lnTo>
                    <a:pt x="307438" y="517008"/>
                  </a:lnTo>
                  <a:lnTo>
                    <a:pt x="351522" y="504899"/>
                  </a:lnTo>
                  <a:lnTo>
                    <a:pt x="392119" y="485619"/>
                  </a:lnTo>
                  <a:lnTo>
                    <a:pt x="428492" y="459905"/>
                  </a:lnTo>
                  <a:lnTo>
                    <a:pt x="459905" y="428492"/>
                  </a:lnTo>
                  <a:lnTo>
                    <a:pt x="485619" y="392119"/>
                  </a:lnTo>
                  <a:lnTo>
                    <a:pt x="504899" y="351522"/>
                  </a:lnTo>
                  <a:lnTo>
                    <a:pt x="517008" y="307438"/>
                  </a:lnTo>
                  <a:lnTo>
                    <a:pt x="521207" y="260604"/>
                  </a:lnTo>
                  <a:lnTo>
                    <a:pt x="517008" y="213769"/>
                  </a:lnTo>
                  <a:lnTo>
                    <a:pt x="504899" y="169685"/>
                  </a:lnTo>
                  <a:lnTo>
                    <a:pt x="485619" y="129088"/>
                  </a:lnTo>
                  <a:lnTo>
                    <a:pt x="459905" y="92715"/>
                  </a:lnTo>
                  <a:lnTo>
                    <a:pt x="428492" y="61302"/>
                  </a:lnTo>
                  <a:lnTo>
                    <a:pt x="392119" y="35588"/>
                  </a:lnTo>
                  <a:lnTo>
                    <a:pt x="351522" y="16308"/>
                  </a:lnTo>
                  <a:lnTo>
                    <a:pt x="307438" y="4199"/>
                  </a:lnTo>
                  <a:lnTo>
                    <a:pt x="26060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1813576" y="5111495"/>
              <a:ext cx="325120" cy="325120"/>
            </a:xfrm>
            <a:custGeom>
              <a:avLst/>
              <a:gdLst/>
              <a:ahLst/>
              <a:cxnLst/>
              <a:rect l="l" t="t" r="r" b="b"/>
              <a:pathLst>
                <a:path w="325119" h="325120">
                  <a:moveTo>
                    <a:pt x="163431" y="0"/>
                  </a:moveTo>
                  <a:lnTo>
                    <a:pt x="162288" y="0"/>
                  </a:lnTo>
                  <a:lnTo>
                    <a:pt x="119133" y="5796"/>
                  </a:lnTo>
                  <a:lnTo>
                    <a:pt x="80359" y="22154"/>
                  </a:lnTo>
                  <a:lnTo>
                    <a:pt x="47512" y="47529"/>
                  </a:lnTo>
                  <a:lnTo>
                    <a:pt x="22137" y="80376"/>
                  </a:lnTo>
                  <a:lnTo>
                    <a:pt x="5779" y="119150"/>
                  </a:lnTo>
                  <a:lnTo>
                    <a:pt x="440" y="158896"/>
                  </a:lnTo>
                  <a:lnTo>
                    <a:pt x="0" y="162432"/>
                  </a:lnTo>
                  <a:lnTo>
                    <a:pt x="5779" y="205461"/>
                  </a:lnTo>
                  <a:lnTo>
                    <a:pt x="22137" y="244235"/>
                  </a:lnTo>
                  <a:lnTo>
                    <a:pt x="47512" y="277082"/>
                  </a:lnTo>
                  <a:lnTo>
                    <a:pt x="80359" y="302457"/>
                  </a:lnTo>
                  <a:lnTo>
                    <a:pt x="119133" y="318815"/>
                  </a:lnTo>
                  <a:lnTo>
                    <a:pt x="162288" y="324611"/>
                  </a:lnTo>
                  <a:lnTo>
                    <a:pt x="205444" y="318815"/>
                  </a:lnTo>
                  <a:lnTo>
                    <a:pt x="217895" y="313562"/>
                  </a:lnTo>
                  <a:lnTo>
                    <a:pt x="162796" y="313562"/>
                  </a:lnTo>
                  <a:lnTo>
                    <a:pt x="134670" y="311034"/>
                  </a:lnTo>
                  <a:lnTo>
                    <a:pt x="107710" y="303434"/>
                  </a:lnTo>
                  <a:lnTo>
                    <a:pt x="82608" y="291024"/>
                  </a:lnTo>
                  <a:lnTo>
                    <a:pt x="60053" y="274065"/>
                  </a:lnTo>
                  <a:lnTo>
                    <a:pt x="58910" y="272414"/>
                  </a:lnTo>
                  <a:lnTo>
                    <a:pt x="57767" y="271779"/>
                  </a:lnTo>
                  <a:lnTo>
                    <a:pt x="59418" y="269620"/>
                  </a:lnTo>
                  <a:lnTo>
                    <a:pt x="63344" y="264032"/>
                  </a:lnTo>
                  <a:lnTo>
                    <a:pt x="50528" y="264032"/>
                  </a:lnTo>
                  <a:lnTo>
                    <a:pt x="25108" y="226063"/>
                  </a:lnTo>
                  <a:lnTo>
                    <a:pt x="12398" y="183630"/>
                  </a:lnTo>
                  <a:lnTo>
                    <a:pt x="12487" y="139414"/>
                  </a:lnTo>
                  <a:lnTo>
                    <a:pt x="25108" y="97278"/>
                  </a:lnTo>
                  <a:lnTo>
                    <a:pt x="50528" y="59308"/>
                  </a:lnTo>
                  <a:lnTo>
                    <a:pt x="88637" y="29129"/>
                  </a:lnTo>
                  <a:lnTo>
                    <a:pt x="132646" y="12916"/>
                  </a:lnTo>
                  <a:lnTo>
                    <a:pt x="179038" y="10827"/>
                  </a:lnTo>
                  <a:lnTo>
                    <a:pt x="217142" y="10827"/>
                  </a:lnTo>
                  <a:lnTo>
                    <a:pt x="206264" y="6148"/>
                  </a:lnTo>
                  <a:lnTo>
                    <a:pt x="163431" y="0"/>
                  </a:lnTo>
                  <a:close/>
                </a:path>
                <a:path w="325119" h="325120">
                  <a:moveTo>
                    <a:pt x="216997" y="211008"/>
                  </a:moveTo>
                  <a:lnTo>
                    <a:pt x="160506" y="211008"/>
                  </a:lnTo>
                  <a:lnTo>
                    <a:pt x="178767" y="211915"/>
                  </a:lnTo>
                  <a:lnTo>
                    <a:pt x="196694" y="215513"/>
                  </a:lnTo>
                  <a:lnTo>
                    <a:pt x="243680" y="241839"/>
                  </a:lnTo>
                  <a:lnTo>
                    <a:pt x="266809" y="272414"/>
                  </a:lnTo>
                  <a:lnTo>
                    <a:pt x="266809" y="273430"/>
                  </a:lnTo>
                  <a:lnTo>
                    <a:pt x="264523" y="275208"/>
                  </a:lnTo>
                  <a:lnTo>
                    <a:pt x="245854" y="289917"/>
                  </a:lnTo>
                  <a:lnTo>
                    <a:pt x="225185" y="301339"/>
                  </a:lnTo>
                  <a:lnTo>
                    <a:pt x="202944" y="309284"/>
                  </a:lnTo>
                  <a:lnTo>
                    <a:pt x="179560" y="313562"/>
                  </a:lnTo>
                  <a:lnTo>
                    <a:pt x="217895" y="313562"/>
                  </a:lnTo>
                  <a:lnTo>
                    <a:pt x="244218" y="302457"/>
                  </a:lnTo>
                  <a:lnTo>
                    <a:pt x="277065" y="277082"/>
                  </a:lnTo>
                  <a:lnTo>
                    <a:pt x="287146" y="264032"/>
                  </a:lnTo>
                  <a:lnTo>
                    <a:pt x="274556" y="264032"/>
                  </a:lnTo>
                  <a:lnTo>
                    <a:pt x="267829" y="252735"/>
                  </a:lnTo>
                  <a:lnTo>
                    <a:pt x="240647" y="224535"/>
                  </a:lnTo>
                  <a:lnTo>
                    <a:pt x="218327" y="211550"/>
                  </a:lnTo>
                  <a:lnTo>
                    <a:pt x="216997" y="211008"/>
                  </a:lnTo>
                  <a:close/>
                </a:path>
                <a:path w="325119" h="325120">
                  <a:moveTo>
                    <a:pt x="167849" y="71699"/>
                  </a:moveTo>
                  <a:lnTo>
                    <a:pt x="141397" y="74898"/>
                  </a:lnTo>
                  <a:lnTo>
                    <a:pt x="118088" y="87764"/>
                  </a:lnTo>
                  <a:lnTo>
                    <a:pt x="100947" y="109346"/>
                  </a:lnTo>
                  <a:lnTo>
                    <a:pt x="93472" y="135973"/>
                  </a:lnTo>
                  <a:lnTo>
                    <a:pt x="96677" y="162432"/>
                  </a:lnTo>
                  <a:lnTo>
                    <a:pt x="109574" y="185749"/>
                  </a:lnTo>
                  <a:lnTo>
                    <a:pt x="131173" y="202945"/>
                  </a:lnTo>
                  <a:lnTo>
                    <a:pt x="106410" y="211383"/>
                  </a:lnTo>
                  <a:lnTo>
                    <a:pt x="84231" y="224726"/>
                  </a:lnTo>
                  <a:lnTo>
                    <a:pt x="65362" y="242450"/>
                  </a:lnTo>
                  <a:lnTo>
                    <a:pt x="50528" y="264032"/>
                  </a:lnTo>
                  <a:lnTo>
                    <a:pt x="63344" y="264032"/>
                  </a:lnTo>
                  <a:lnTo>
                    <a:pt x="74482" y="248177"/>
                  </a:lnTo>
                  <a:lnTo>
                    <a:pt x="93915" y="231139"/>
                  </a:lnTo>
                  <a:lnTo>
                    <a:pt x="116801" y="219150"/>
                  </a:lnTo>
                  <a:lnTo>
                    <a:pt x="142222" y="212851"/>
                  </a:lnTo>
                  <a:lnTo>
                    <a:pt x="160506" y="211008"/>
                  </a:lnTo>
                  <a:lnTo>
                    <a:pt x="216997" y="211008"/>
                  </a:lnTo>
                  <a:lnTo>
                    <a:pt x="206357" y="206676"/>
                  </a:lnTo>
                  <a:lnTo>
                    <a:pt x="193911" y="202945"/>
                  </a:lnTo>
                  <a:lnTo>
                    <a:pt x="198398" y="200151"/>
                  </a:lnTo>
                  <a:lnTo>
                    <a:pt x="161780" y="200151"/>
                  </a:lnTo>
                  <a:lnTo>
                    <a:pt x="138847" y="195274"/>
                  </a:lnTo>
                  <a:lnTo>
                    <a:pt x="120236" y="182467"/>
                  </a:lnTo>
                  <a:lnTo>
                    <a:pt x="107792" y="163611"/>
                  </a:lnTo>
                  <a:lnTo>
                    <a:pt x="103360" y="140588"/>
                  </a:lnTo>
                  <a:lnTo>
                    <a:pt x="103360" y="138937"/>
                  </a:lnTo>
                  <a:lnTo>
                    <a:pt x="108397" y="116308"/>
                  </a:lnTo>
                  <a:lnTo>
                    <a:pt x="121267" y="98012"/>
                  </a:lnTo>
                  <a:lnTo>
                    <a:pt x="140044" y="85859"/>
                  </a:lnTo>
                  <a:lnTo>
                    <a:pt x="162796" y="81660"/>
                  </a:lnTo>
                  <a:lnTo>
                    <a:pt x="198440" y="81660"/>
                  </a:lnTo>
                  <a:lnTo>
                    <a:pt x="194419" y="79120"/>
                  </a:lnTo>
                  <a:lnTo>
                    <a:pt x="167849" y="71699"/>
                  </a:lnTo>
                  <a:close/>
                </a:path>
                <a:path w="325119" h="325120">
                  <a:moveTo>
                    <a:pt x="217142" y="10827"/>
                  </a:moveTo>
                  <a:lnTo>
                    <a:pt x="179038" y="10827"/>
                  </a:lnTo>
                  <a:lnTo>
                    <a:pt x="224297" y="23021"/>
                  </a:lnTo>
                  <a:lnTo>
                    <a:pt x="264904" y="49656"/>
                  </a:lnTo>
                  <a:lnTo>
                    <a:pt x="294757" y="87304"/>
                  </a:lnTo>
                  <a:lnTo>
                    <a:pt x="295102" y="87764"/>
                  </a:lnTo>
                  <a:lnTo>
                    <a:pt x="311297" y="131719"/>
                  </a:lnTo>
                  <a:lnTo>
                    <a:pt x="313329" y="176871"/>
                  </a:lnTo>
                  <a:lnTo>
                    <a:pt x="313386" y="178130"/>
                  </a:lnTo>
                  <a:lnTo>
                    <a:pt x="301192" y="223413"/>
                  </a:lnTo>
                  <a:lnTo>
                    <a:pt x="274556" y="264032"/>
                  </a:lnTo>
                  <a:lnTo>
                    <a:pt x="287146" y="264032"/>
                  </a:lnTo>
                  <a:lnTo>
                    <a:pt x="302440" y="244235"/>
                  </a:lnTo>
                  <a:lnTo>
                    <a:pt x="318798" y="205461"/>
                  </a:lnTo>
                  <a:lnTo>
                    <a:pt x="324577" y="162432"/>
                  </a:lnTo>
                  <a:lnTo>
                    <a:pt x="324130" y="158896"/>
                  </a:lnTo>
                  <a:lnTo>
                    <a:pt x="318751" y="119432"/>
                  </a:lnTo>
                  <a:lnTo>
                    <a:pt x="302482" y="80856"/>
                  </a:lnTo>
                  <a:lnTo>
                    <a:pt x="277303" y="48101"/>
                  </a:lnTo>
                  <a:lnTo>
                    <a:pt x="244726" y="22690"/>
                  </a:lnTo>
                  <a:lnTo>
                    <a:pt x="217142" y="10827"/>
                  </a:lnTo>
                  <a:close/>
                </a:path>
                <a:path w="325119" h="325120">
                  <a:moveTo>
                    <a:pt x="198440" y="81660"/>
                  </a:moveTo>
                  <a:lnTo>
                    <a:pt x="162796" y="81660"/>
                  </a:lnTo>
                  <a:lnTo>
                    <a:pt x="182702" y="87304"/>
                  </a:lnTo>
                  <a:lnTo>
                    <a:pt x="199071" y="98996"/>
                  </a:lnTo>
                  <a:lnTo>
                    <a:pt x="210606" y="115450"/>
                  </a:lnTo>
                  <a:lnTo>
                    <a:pt x="216009" y="135381"/>
                  </a:lnTo>
                  <a:lnTo>
                    <a:pt x="213509" y="158896"/>
                  </a:lnTo>
                  <a:lnTo>
                    <a:pt x="202579" y="178911"/>
                  </a:lnTo>
                  <a:lnTo>
                    <a:pt x="184934" y="193353"/>
                  </a:lnTo>
                  <a:lnTo>
                    <a:pt x="162288" y="200151"/>
                  </a:lnTo>
                  <a:lnTo>
                    <a:pt x="198398" y="200151"/>
                  </a:lnTo>
                  <a:lnTo>
                    <a:pt x="227820" y="165099"/>
                  </a:lnTo>
                  <a:lnTo>
                    <a:pt x="232069" y="138937"/>
                  </a:lnTo>
                  <a:lnTo>
                    <a:pt x="230660" y="126488"/>
                  </a:lnTo>
                  <a:lnTo>
                    <a:pt x="226804" y="113918"/>
                  </a:lnTo>
                  <a:lnTo>
                    <a:pt x="221101" y="103213"/>
                  </a:lnTo>
                  <a:lnTo>
                    <a:pt x="213660" y="93710"/>
                  </a:lnTo>
                  <a:lnTo>
                    <a:pt x="204695" y="85611"/>
                  </a:lnTo>
                  <a:lnTo>
                    <a:pt x="198440" y="81660"/>
                  </a:lnTo>
                  <a:close/>
                </a:path>
              </a:pathLst>
            </a:custGeom>
            <a:solidFill>
              <a:srgbClr val="0A97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2" name="object 42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53439" y="4012704"/>
              <a:ext cx="1290828" cy="463283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36903" y="4056849"/>
              <a:ext cx="720826" cy="422186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879347" y="4038599"/>
              <a:ext cx="1188720" cy="361315"/>
            </a:xfrm>
            <a:custGeom>
              <a:avLst/>
              <a:gdLst/>
              <a:ahLst/>
              <a:cxnLst/>
              <a:rect l="l" t="t" r="r" b="b"/>
              <a:pathLst>
                <a:path w="1188720" h="361314">
                  <a:moveTo>
                    <a:pt x="1077976" y="0"/>
                  </a:moveTo>
                  <a:lnTo>
                    <a:pt x="110769" y="0"/>
                  </a:lnTo>
                  <a:lnTo>
                    <a:pt x="67653" y="8695"/>
                  </a:lnTo>
                  <a:lnTo>
                    <a:pt x="32443" y="32416"/>
                  </a:lnTo>
                  <a:lnTo>
                    <a:pt x="8704" y="67615"/>
                  </a:lnTo>
                  <a:lnTo>
                    <a:pt x="0" y="110743"/>
                  </a:lnTo>
                  <a:lnTo>
                    <a:pt x="0" y="250444"/>
                  </a:lnTo>
                  <a:lnTo>
                    <a:pt x="8704" y="293572"/>
                  </a:lnTo>
                  <a:lnTo>
                    <a:pt x="32443" y="328771"/>
                  </a:lnTo>
                  <a:lnTo>
                    <a:pt x="67653" y="352492"/>
                  </a:lnTo>
                  <a:lnTo>
                    <a:pt x="110769" y="361188"/>
                  </a:lnTo>
                  <a:lnTo>
                    <a:pt x="1077976" y="361188"/>
                  </a:lnTo>
                  <a:lnTo>
                    <a:pt x="1121104" y="352492"/>
                  </a:lnTo>
                  <a:lnTo>
                    <a:pt x="1156303" y="328771"/>
                  </a:lnTo>
                  <a:lnTo>
                    <a:pt x="1180024" y="293572"/>
                  </a:lnTo>
                  <a:lnTo>
                    <a:pt x="1188720" y="250444"/>
                  </a:lnTo>
                  <a:lnTo>
                    <a:pt x="1188720" y="110743"/>
                  </a:lnTo>
                  <a:lnTo>
                    <a:pt x="1180024" y="67615"/>
                  </a:lnTo>
                  <a:lnTo>
                    <a:pt x="1156303" y="32416"/>
                  </a:lnTo>
                  <a:lnTo>
                    <a:pt x="1121104" y="8695"/>
                  </a:lnTo>
                  <a:lnTo>
                    <a:pt x="107797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5" name="object 45"/>
          <p:cNvSpPr txBox="1"/>
          <p:nvPr/>
        </p:nvSpPr>
        <p:spPr>
          <a:xfrm>
            <a:off x="4194175" y="4803775"/>
            <a:ext cx="373062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Performance</a:t>
            </a:r>
            <a:r>
              <a:rPr sz="1600" spc="-14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30" dirty="0">
                <a:solidFill>
                  <a:srgbClr val="5F5F5F"/>
                </a:solidFill>
                <a:latin typeface="Tahoma"/>
                <a:cs typeface="Tahoma"/>
              </a:rPr>
              <a:t>expectations</a:t>
            </a:r>
            <a:r>
              <a:rPr sz="1600" spc="-14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35" dirty="0">
                <a:solidFill>
                  <a:srgbClr val="5F5F5F"/>
                </a:solidFill>
                <a:latin typeface="Tahoma"/>
                <a:cs typeface="Tahoma"/>
              </a:rPr>
              <a:t>aligned</a:t>
            </a:r>
            <a:r>
              <a:rPr sz="1600" spc="-13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5" dirty="0">
                <a:solidFill>
                  <a:srgbClr val="5F5F5F"/>
                </a:solidFill>
                <a:latin typeface="Tahoma"/>
                <a:cs typeface="Tahoma"/>
              </a:rPr>
              <a:t>to departmental</a:t>
            </a:r>
            <a:r>
              <a:rPr sz="1600" spc="-13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45" dirty="0">
                <a:solidFill>
                  <a:srgbClr val="5F5F5F"/>
                </a:solidFill>
                <a:latin typeface="Tahoma"/>
                <a:cs typeface="Tahoma"/>
              </a:rPr>
              <a:t>and</a:t>
            </a:r>
            <a:r>
              <a:rPr sz="1600" spc="-13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5" dirty="0">
                <a:solidFill>
                  <a:srgbClr val="5F5F5F"/>
                </a:solidFill>
                <a:latin typeface="Tahoma"/>
                <a:cs typeface="Tahoma"/>
              </a:rPr>
              <a:t>organizational</a:t>
            </a:r>
            <a:r>
              <a:rPr sz="1600" spc="-14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objectives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3251708" y="1883410"/>
            <a:ext cx="284289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Overall</a:t>
            </a:r>
            <a:r>
              <a:rPr sz="1600" spc="-9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5" dirty="0">
                <a:solidFill>
                  <a:srgbClr val="5F5F5F"/>
                </a:solidFill>
                <a:latin typeface="Tahoma"/>
                <a:cs typeface="Tahoma"/>
              </a:rPr>
              <a:t>organizational</a:t>
            </a:r>
            <a:r>
              <a:rPr sz="1600" spc="-9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objectives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3448303" y="3184651"/>
            <a:ext cx="4437380" cy="7569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Departmental</a:t>
            </a:r>
            <a:r>
              <a:rPr sz="1600" spc="-10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40" dirty="0">
                <a:solidFill>
                  <a:srgbClr val="5F5F5F"/>
                </a:solidFill>
                <a:latin typeface="Tahoma"/>
                <a:cs typeface="Tahoma"/>
              </a:rPr>
              <a:t>(operational)</a:t>
            </a:r>
            <a:r>
              <a:rPr sz="1600" spc="-15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or</a:t>
            </a:r>
            <a:r>
              <a:rPr sz="1600" spc="-10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40" dirty="0">
                <a:solidFill>
                  <a:srgbClr val="5F5F5F"/>
                </a:solidFill>
                <a:latin typeface="Tahoma"/>
                <a:cs typeface="Tahoma"/>
              </a:rPr>
              <a:t>sub-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departmental </a:t>
            </a:r>
            <a:r>
              <a:rPr sz="1600" spc="-80" dirty="0">
                <a:solidFill>
                  <a:srgbClr val="5F5F5F"/>
                </a:solidFill>
                <a:latin typeface="Tahoma"/>
                <a:cs typeface="Tahoma"/>
              </a:rPr>
              <a:t>(team)</a:t>
            </a:r>
            <a:r>
              <a:rPr sz="1600" spc="-15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40" dirty="0">
                <a:solidFill>
                  <a:srgbClr val="5F5F5F"/>
                </a:solidFill>
                <a:latin typeface="Tahoma"/>
                <a:cs typeface="Tahoma"/>
              </a:rPr>
              <a:t>objectives,</a:t>
            </a:r>
            <a:r>
              <a:rPr sz="1600" spc="-16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35" dirty="0">
                <a:solidFill>
                  <a:srgbClr val="5F5F5F"/>
                </a:solidFill>
                <a:latin typeface="Tahoma"/>
                <a:cs typeface="Tahoma"/>
              </a:rPr>
              <a:t>KPIs,</a:t>
            </a:r>
            <a:r>
              <a:rPr sz="1600" spc="-17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0" dirty="0">
                <a:solidFill>
                  <a:srgbClr val="5F5F5F"/>
                </a:solidFill>
                <a:latin typeface="Tahoma"/>
                <a:cs typeface="Tahoma"/>
              </a:rPr>
              <a:t>targets</a:t>
            </a:r>
            <a:r>
              <a:rPr sz="1600" spc="-11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40" dirty="0">
                <a:solidFill>
                  <a:srgbClr val="5F5F5F"/>
                </a:solidFill>
                <a:latin typeface="Tahoma"/>
                <a:cs typeface="Tahoma"/>
              </a:rPr>
              <a:t>and</a:t>
            </a:r>
            <a:r>
              <a:rPr sz="1600" spc="-15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5" dirty="0">
                <a:solidFill>
                  <a:srgbClr val="5F5F5F"/>
                </a:solidFill>
                <a:latin typeface="Tahoma"/>
                <a:cs typeface="Tahoma"/>
              </a:rPr>
              <a:t>projects</a:t>
            </a:r>
            <a:r>
              <a:rPr sz="1600" spc="-15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aligned to</a:t>
            </a:r>
            <a:r>
              <a:rPr sz="1600" spc="-11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5" dirty="0">
                <a:solidFill>
                  <a:srgbClr val="5F5F5F"/>
                </a:solidFill>
                <a:latin typeface="Tahoma"/>
                <a:cs typeface="Tahoma"/>
              </a:rPr>
              <a:t>organizational</a:t>
            </a:r>
            <a:r>
              <a:rPr sz="1600" spc="-15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strategy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1242771" y="4109720"/>
            <a:ext cx="46100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0" dirty="0">
                <a:solidFill>
                  <a:srgbClr val="087150"/>
                </a:solidFill>
                <a:latin typeface="Century Gothic"/>
                <a:cs typeface="Century Gothic"/>
              </a:rPr>
              <a:t>Team</a:t>
            </a:r>
            <a:endParaRPr sz="1200">
              <a:latin typeface="Century Gothic"/>
              <a:cs typeface="Century Gothic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2552700" y="4011167"/>
            <a:ext cx="1289685" cy="466725"/>
            <a:chOff x="2552700" y="4011167"/>
            <a:chExt cx="1289685" cy="466725"/>
          </a:xfrm>
        </p:grpSpPr>
        <p:pic>
          <p:nvPicPr>
            <p:cNvPr id="50" name="object 50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552700" y="4011167"/>
              <a:ext cx="1289303" cy="461772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836163" y="4055325"/>
              <a:ext cx="720826" cy="422186"/>
            </a:xfrm>
            <a:prstGeom prst="rect">
              <a:avLst/>
            </a:prstGeom>
          </p:spPr>
        </p:pic>
        <p:sp>
          <p:nvSpPr>
            <p:cNvPr id="52" name="object 52"/>
            <p:cNvSpPr/>
            <p:nvPr/>
          </p:nvSpPr>
          <p:spPr>
            <a:xfrm>
              <a:off x="2578607" y="4037075"/>
              <a:ext cx="1187450" cy="360045"/>
            </a:xfrm>
            <a:custGeom>
              <a:avLst/>
              <a:gdLst/>
              <a:ahLst/>
              <a:cxnLst/>
              <a:rect l="l" t="t" r="r" b="b"/>
              <a:pathLst>
                <a:path w="1187450" h="360045">
                  <a:moveTo>
                    <a:pt x="1076959" y="0"/>
                  </a:moveTo>
                  <a:lnTo>
                    <a:pt x="110236" y="0"/>
                  </a:lnTo>
                  <a:lnTo>
                    <a:pt x="67347" y="8669"/>
                  </a:lnTo>
                  <a:lnTo>
                    <a:pt x="32305" y="32305"/>
                  </a:lnTo>
                  <a:lnTo>
                    <a:pt x="8669" y="67347"/>
                  </a:lnTo>
                  <a:lnTo>
                    <a:pt x="0" y="110236"/>
                  </a:lnTo>
                  <a:lnTo>
                    <a:pt x="0" y="249428"/>
                  </a:lnTo>
                  <a:lnTo>
                    <a:pt x="8669" y="292316"/>
                  </a:lnTo>
                  <a:lnTo>
                    <a:pt x="32305" y="327358"/>
                  </a:lnTo>
                  <a:lnTo>
                    <a:pt x="67347" y="350994"/>
                  </a:lnTo>
                  <a:lnTo>
                    <a:pt x="110236" y="359663"/>
                  </a:lnTo>
                  <a:lnTo>
                    <a:pt x="1076959" y="359663"/>
                  </a:lnTo>
                  <a:lnTo>
                    <a:pt x="1119848" y="350994"/>
                  </a:lnTo>
                  <a:lnTo>
                    <a:pt x="1154890" y="327358"/>
                  </a:lnTo>
                  <a:lnTo>
                    <a:pt x="1178526" y="292316"/>
                  </a:lnTo>
                  <a:lnTo>
                    <a:pt x="1187195" y="249428"/>
                  </a:lnTo>
                  <a:lnTo>
                    <a:pt x="1187195" y="110236"/>
                  </a:lnTo>
                  <a:lnTo>
                    <a:pt x="1178526" y="67347"/>
                  </a:lnTo>
                  <a:lnTo>
                    <a:pt x="1154890" y="32305"/>
                  </a:lnTo>
                  <a:lnTo>
                    <a:pt x="1119848" y="8669"/>
                  </a:lnTo>
                  <a:lnTo>
                    <a:pt x="107695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3" name="object 53"/>
          <p:cNvSpPr txBox="1"/>
          <p:nvPr/>
        </p:nvSpPr>
        <p:spPr>
          <a:xfrm>
            <a:off x="2942082" y="4107560"/>
            <a:ext cx="46100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0" dirty="0">
                <a:solidFill>
                  <a:srgbClr val="087150"/>
                </a:solidFill>
                <a:latin typeface="Century Gothic"/>
                <a:cs typeface="Century Gothic"/>
              </a:rPr>
              <a:t>Team</a:t>
            </a:r>
            <a:endParaRPr sz="1200">
              <a:latin typeface="Century Gothic"/>
              <a:cs typeface="Century Gothic"/>
            </a:endParaRPr>
          </a:p>
        </p:txBody>
      </p:sp>
      <p:sp>
        <p:nvSpPr>
          <p:cNvPr id="54" name="object 5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6442" rIns="0" bIns="0" rtlCol="0">
            <a:spAutoFit/>
          </a:bodyPr>
          <a:lstStyle/>
          <a:p>
            <a:pPr marL="2437765">
              <a:lnSpc>
                <a:spcPct val="100000"/>
              </a:lnSpc>
              <a:spcBef>
                <a:spcPts val="90"/>
              </a:spcBef>
            </a:pPr>
            <a:fld id="{81D60167-4931-47E6-BA6A-407CBD079E47}" type="slidenum">
              <a:rPr spc="-25" dirty="0">
                <a:latin typeface="Tahoma"/>
                <a:cs typeface="Tahoma"/>
              </a:rPr>
              <a:t>30</a:t>
            </a:fld>
            <a:endParaRPr spc="-25" dirty="0">
              <a:latin typeface="Tahoma"/>
              <a:cs typeface="Tahoma"/>
            </a:endParaRPr>
          </a:p>
        </p:txBody>
      </p:sp>
      <p:sp>
        <p:nvSpPr>
          <p:cNvPr id="55" name="object 5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/>
              <a:t>©</a:t>
            </a:r>
            <a:r>
              <a:rPr spc="-15" dirty="0"/>
              <a:t> </a:t>
            </a:r>
            <a:r>
              <a:rPr dirty="0"/>
              <a:t>The</a:t>
            </a:r>
            <a:r>
              <a:rPr spc="-30" dirty="0"/>
              <a:t> </a:t>
            </a:r>
            <a:r>
              <a:rPr dirty="0"/>
              <a:t>KPI</a:t>
            </a:r>
            <a:r>
              <a:rPr spc="-5" dirty="0"/>
              <a:t> </a:t>
            </a:r>
            <a:r>
              <a:rPr dirty="0"/>
              <a:t>Institute</a:t>
            </a:r>
            <a:r>
              <a:rPr spc="-20" dirty="0"/>
              <a:t> 2023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09258" rIns="0" bIns="0" rtlCol="0">
            <a:spAutoFit/>
          </a:bodyPr>
          <a:lstStyle/>
          <a:p>
            <a:pPr marL="31115">
              <a:lnSpc>
                <a:spcPct val="100000"/>
              </a:lnSpc>
              <a:spcBef>
                <a:spcPts val="100"/>
              </a:spcBef>
            </a:pPr>
            <a:r>
              <a:rPr spc="110" dirty="0"/>
              <a:t>ORGANIZATIONAL</a:t>
            </a:r>
            <a:r>
              <a:rPr spc="55" dirty="0"/>
              <a:t> </a:t>
            </a:r>
            <a:r>
              <a:rPr spc="245" dirty="0"/>
              <a:t>LEVELS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81927" y="1473638"/>
            <a:ext cx="7198359" cy="3272154"/>
            <a:chOff x="281927" y="1473638"/>
            <a:chExt cx="7198359" cy="3272154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1927" y="1473638"/>
              <a:ext cx="5497093" cy="157591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298704" y="1481328"/>
              <a:ext cx="5413375" cy="1501140"/>
            </a:xfrm>
            <a:custGeom>
              <a:avLst/>
              <a:gdLst/>
              <a:ahLst/>
              <a:cxnLst/>
              <a:rect l="l" t="t" r="r" b="b"/>
              <a:pathLst>
                <a:path w="5413375" h="1501139">
                  <a:moveTo>
                    <a:pt x="5233797" y="0"/>
                  </a:moveTo>
                  <a:lnTo>
                    <a:pt x="179463" y="0"/>
                  </a:lnTo>
                  <a:lnTo>
                    <a:pt x="131752" y="6413"/>
                  </a:lnTo>
                  <a:lnTo>
                    <a:pt x="88881" y="24511"/>
                  </a:lnTo>
                  <a:lnTo>
                    <a:pt x="52560" y="52577"/>
                  </a:lnTo>
                  <a:lnTo>
                    <a:pt x="24500" y="88900"/>
                  </a:lnTo>
                  <a:lnTo>
                    <a:pt x="6410" y="131762"/>
                  </a:lnTo>
                  <a:lnTo>
                    <a:pt x="0" y="179450"/>
                  </a:lnTo>
                  <a:lnTo>
                    <a:pt x="0" y="1321689"/>
                  </a:lnTo>
                  <a:lnTo>
                    <a:pt x="6410" y="1369377"/>
                  </a:lnTo>
                  <a:lnTo>
                    <a:pt x="24500" y="1412239"/>
                  </a:lnTo>
                  <a:lnTo>
                    <a:pt x="52560" y="1448562"/>
                  </a:lnTo>
                  <a:lnTo>
                    <a:pt x="88881" y="1476628"/>
                  </a:lnTo>
                  <a:lnTo>
                    <a:pt x="131752" y="1494726"/>
                  </a:lnTo>
                  <a:lnTo>
                    <a:pt x="179463" y="1501139"/>
                  </a:lnTo>
                  <a:lnTo>
                    <a:pt x="5233797" y="1501139"/>
                  </a:lnTo>
                  <a:lnTo>
                    <a:pt x="5281485" y="1494726"/>
                  </a:lnTo>
                  <a:lnTo>
                    <a:pt x="5324348" y="1476628"/>
                  </a:lnTo>
                  <a:lnTo>
                    <a:pt x="5360670" y="1448562"/>
                  </a:lnTo>
                  <a:lnTo>
                    <a:pt x="5388737" y="1412239"/>
                  </a:lnTo>
                  <a:lnTo>
                    <a:pt x="5406834" y="1369377"/>
                  </a:lnTo>
                  <a:lnTo>
                    <a:pt x="5413248" y="1321689"/>
                  </a:lnTo>
                  <a:lnTo>
                    <a:pt x="5413248" y="179450"/>
                  </a:lnTo>
                  <a:lnTo>
                    <a:pt x="5406834" y="131762"/>
                  </a:lnTo>
                  <a:lnTo>
                    <a:pt x="5388737" y="88900"/>
                  </a:lnTo>
                  <a:lnTo>
                    <a:pt x="5360670" y="52577"/>
                  </a:lnTo>
                  <a:lnTo>
                    <a:pt x="5324348" y="24511"/>
                  </a:lnTo>
                  <a:lnTo>
                    <a:pt x="5281485" y="6413"/>
                  </a:lnTo>
                  <a:lnTo>
                    <a:pt x="523379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0352" y="1542249"/>
              <a:ext cx="1940052" cy="49381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02564" y="1577301"/>
              <a:ext cx="1636776" cy="475526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556260" y="1568196"/>
              <a:ext cx="1838325" cy="391795"/>
            </a:xfrm>
            <a:custGeom>
              <a:avLst/>
              <a:gdLst/>
              <a:ahLst/>
              <a:cxnLst/>
              <a:rect l="l" t="t" r="r" b="b"/>
              <a:pathLst>
                <a:path w="1838325" h="391794">
                  <a:moveTo>
                    <a:pt x="1642110" y="0"/>
                  </a:moveTo>
                  <a:lnTo>
                    <a:pt x="195834" y="0"/>
                  </a:lnTo>
                  <a:lnTo>
                    <a:pt x="150931" y="5169"/>
                  </a:lnTo>
                  <a:lnTo>
                    <a:pt x="109712" y="19896"/>
                  </a:lnTo>
                  <a:lnTo>
                    <a:pt x="73351" y="43007"/>
                  </a:lnTo>
                  <a:lnTo>
                    <a:pt x="43023" y="73329"/>
                  </a:lnTo>
                  <a:lnTo>
                    <a:pt x="19905" y="109690"/>
                  </a:lnTo>
                  <a:lnTo>
                    <a:pt x="5172" y="150915"/>
                  </a:lnTo>
                  <a:lnTo>
                    <a:pt x="0" y="195833"/>
                  </a:lnTo>
                  <a:lnTo>
                    <a:pt x="5172" y="240752"/>
                  </a:lnTo>
                  <a:lnTo>
                    <a:pt x="19905" y="281977"/>
                  </a:lnTo>
                  <a:lnTo>
                    <a:pt x="43023" y="318338"/>
                  </a:lnTo>
                  <a:lnTo>
                    <a:pt x="73351" y="348660"/>
                  </a:lnTo>
                  <a:lnTo>
                    <a:pt x="109712" y="371771"/>
                  </a:lnTo>
                  <a:lnTo>
                    <a:pt x="150931" y="386498"/>
                  </a:lnTo>
                  <a:lnTo>
                    <a:pt x="195834" y="391667"/>
                  </a:lnTo>
                  <a:lnTo>
                    <a:pt x="1642110" y="391667"/>
                  </a:lnTo>
                  <a:lnTo>
                    <a:pt x="1687028" y="386498"/>
                  </a:lnTo>
                  <a:lnTo>
                    <a:pt x="1728253" y="371771"/>
                  </a:lnTo>
                  <a:lnTo>
                    <a:pt x="1764614" y="348660"/>
                  </a:lnTo>
                  <a:lnTo>
                    <a:pt x="1794936" y="318338"/>
                  </a:lnTo>
                  <a:lnTo>
                    <a:pt x="1818047" y="281977"/>
                  </a:lnTo>
                  <a:lnTo>
                    <a:pt x="1832774" y="240752"/>
                  </a:lnTo>
                  <a:lnTo>
                    <a:pt x="1837944" y="195833"/>
                  </a:lnTo>
                  <a:lnTo>
                    <a:pt x="1832774" y="150915"/>
                  </a:lnTo>
                  <a:lnTo>
                    <a:pt x="1818047" y="109690"/>
                  </a:lnTo>
                  <a:lnTo>
                    <a:pt x="1794936" y="73329"/>
                  </a:lnTo>
                  <a:lnTo>
                    <a:pt x="1764614" y="43007"/>
                  </a:lnTo>
                  <a:lnTo>
                    <a:pt x="1728253" y="19896"/>
                  </a:lnTo>
                  <a:lnTo>
                    <a:pt x="1687028" y="5169"/>
                  </a:lnTo>
                  <a:lnTo>
                    <a:pt x="1642110" y="0"/>
                  </a:lnTo>
                  <a:close/>
                </a:path>
              </a:pathLst>
            </a:custGeom>
            <a:solidFill>
              <a:srgbClr val="0871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81930" y="3110467"/>
              <a:ext cx="7197871" cy="1635277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298704" y="3118104"/>
              <a:ext cx="7114540" cy="1560830"/>
            </a:xfrm>
            <a:custGeom>
              <a:avLst/>
              <a:gdLst/>
              <a:ahLst/>
              <a:cxnLst/>
              <a:rect l="l" t="t" r="r" b="b"/>
              <a:pathLst>
                <a:path w="7114540" h="1560829">
                  <a:moveTo>
                    <a:pt x="6927469" y="0"/>
                  </a:moveTo>
                  <a:lnTo>
                    <a:pt x="186563" y="0"/>
                  </a:lnTo>
                  <a:lnTo>
                    <a:pt x="136967" y="6666"/>
                  </a:lnTo>
                  <a:lnTo>
                    <a:pt x="92401" y="25479"/>
                  </a:lnTo>
                  <a:lnTo>
                    <a:pt x="54643" y="54657"/>
                  </a:lnTo>
                  <a:lnTo>
                    <a:pt x="25471" y="92418"/>
                  </a:lnTo>
                  <a:lnTo>
                    <a:pt x="6664" y="136980"/>
                  </a:lnTo>
                  <a:lnTo>
                    <a:pt x="0" y="186562"/>
                  </a:lnTo>
                  <a:lnTo>
                    <a:pt x="0" y="1374013"/>
                  </a:lnTo>
                  <a:lnTo>
                    <a:pt x="6664" y="1423595"/>
                  </a:lnTo>
                  <a:lnTo>
                    <a:pt x="25471" y="1468157"/>
                  </a:lnTo>
                  <a:lnTo>
                    <a:pt x="54643" y="1505918"/>
                  </a:lnTo>
                  <a:lnTo>
                    <a:pt x="92401" y="1535096"/>
                  </a:lnTo>
                  <a:lnTo>
                    <a:pt x="136967" y="1553909"/>
                  </a:lnTo>
                  <a:lnTo>
                    <a:pt x="186563" y="1560576"/>
                  </a:lnTo>
                  <a:lnTo>
                    <a:pt x="6927469" y="1560576"/>
                  </a:lnTo>
                  <a:lnTo>
                    <a:pt x="6977051" y="1553909"/>
                  </a:lnTo>
                  <a:lnTo>
                    <a:pt x="7021613" y="1535096"/>
                  </a:lnTo>
                  <a:lnTo>
                    <a:pt x="7059374" y="1505918"/>
                  </a:lnTo>
                  <a:lnTo>
                    <a:pt x="7088552" y="1468157"/>
                  </a:lnTo>
                  <a:lnTo>
                    <a:pt x="7107365" y="1423595"/>
                  </a:lnTo>
                  <a:lnTo>
                    <a:pt x="7114032" y="1374013"/>
                  </a:lnTo>
                  <a:lnTo>
                    <a:pt x="7114032" y="186562"/>
                  </a:lnTo>
                  <a:lnTo>
                    <a:pt x="7107365" y="136980"/>
                  </a:lnTo>
                  <a:lnTo>
                    <a:pt x="7088552" y="92418"/>
                  </a:lnTo>
                  <a:lnTo>
                    <a:pt x="7059374" y="54657"/>
                  </a:lnTo>
                  <a:lnTo>
                    <a:pt x="7021613" y="25479"/>
                  </a:lnTo>
                  <a:lnTo>
                    <a:pt x="6977051" y="6666"/>
                  </a:lnTo>
                  <a:lnTo>
                    <a:pt x="692746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09015" y="3183648"/>
              <a:ext cx="1961388" cy="509003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68452" y="3226269"/>
              <a:ext cx="1880616" cy="475526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534924" y="3209544"/>
              <a:ext cx="1859280" cy="407034"/>
            </a:xfrm>
            <a:custGeom>
              <a:avLst/>
              <a:gdLst/>
              <a:ahLst/>
              <a:cxnLst/>
              <a:rect l="l" t="t" r="r" b="b"/>
              <a:pathLst>
                <a:path w="1859280" h="407035">
                  <a:moveTo>
                    <a:pt x="1655826" y="0"/>
                  </a:moveTo>
                  <a:lnTo>
                    <a:pt x="203454" y="0"/>
                  </a:lnTo>
                  <a:lnTo>
                    <a:pt x="156802" y="5371"/>
                  </a:lnTo>
                  <a:lnTo>
                    <a:pt x="113977" y="20673"/>
                  </a:lnTo>
                  <a:lnTo>
                    <a:pt x="76201" y="44686"/>
                  </a:lnTo>
                  <a:lnTo>
                    <a:pt x="44694" y="76191"/>
                  </a:lnTo>
                  <a:lnTo>
                    <a:pt x="20678" y="113966"/>
                  </a:lnTo>
                  <a:lnTo>
                    <a:pt x="5373" y="156794"/>
                  </a:lnTo>
                  <a:lnTo>
                    <a:pt x="0" y="203453"/>
                  </a:lnTo>
                  <a:lnTo>
                    <a:pt x="5373" y="250113"/>
                  </a:lnTo>
                  <a:lnTo>
                    <a:pt x="20678" y="292941"/>
                  </a:lnTo>
                  <a:lnTo>
                    <a:pt x="44694" y="330716"/>
                  </a:lnTo>
                  <a:lnTo>
                    <a:pt x="76201" y="362221"/>
                  </a:lnTo>
                  <a:lnTo>
                    <a:pt x="113977" y="386234"/>
                  </a:lnTo>
                  <a:lnTo>
                    <a:pt x="156802" y="401536"/>
                  </a:lnTo>
                  <a:lnTo>
                    <a:pt x="203454" y="406907"/>
                  </a:lnTo>
                  <a:lnTo>
                    <a:pt x="1655826" y="406907"/>
                  </a:lnTo>
                  <a:lnTo>
                    <a:pt x="1702485" y="401536"/>
                  </a:lnTo>
                  <a:lnTo>
                    <a:pt x="1745313" y="386234"/>
                  </a:lnTo>
                  <a:lnTo>
                    <a:pt x="1783088" y="362221"/>
                  </a:lnTo>
                  <a:lnTo>
                    <a:pt x="1814593" y="330716"/>
                  </a:lnTo>
                  <a:lnTo>
                    <a:pt x="1838606" y="292941"/>
                  </a:lnTo>
                  <a:lnTo>
                    <a:pt x="1853908" y="250113"/>
                  </a:lnTo>
                  <a:lnTo>
                    <a:pt x="1859280" y="203453"/>
                  </a:lnTo>
                  <a:lnTo>
                    <a:pt x="1853908" y="156794"/>
                  </a:lnTo>
                  <a:lnTo>
                    <a:pt x="1838606" y="113966"/>
                  </a:lnTo>
                  <a:lnTo>
                    <a:pt x="1814593" y="76191"/>
                  </a:lnTo>
                  <a:lnTo>
                    <a:pt x="1783088" y="44686"/>
                  </a:lnTo>
                  <a:lnTo>
                    <a:pt x="1745313" y="20673"/>
                  </a:lnTo>
                  <a:lnTo>
                    <a:pt x="1702485" y="5371"/>
                  </a:lnTo>
                  <a:lnTo>
                    <a:pt x="1655826" y="0"/>
                  </a:lnTo>
                  <a:close/>
                </a:path>
              </a:pathLst>
            </a:custGeom>
            <a:solidFill>
              <a:srgbClr val="0871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688949" y="1635379"/>
            <a:ext cx="4179570" cy="290068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R="2597150" algn="ctr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FFFFFF"/>
                </a:solidFill>
                <a:latin typeface="Century Gothic"/>
                <a:cs typeface="Century Gothic"/>
              </a:rPr>
              <a:t>Strategic</a:t>
            </a:r>
            <a:r>
              <a:rPr sz="1400" spc="1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400" spc="-20" dirty="0">
                <a:solidFill>
                  <a:srgbClr val="FFFFFF"/>
                </a:solidFill>
                <a:latin typeface="Century Gothic"/>
                <a:cs typeface="Century Gothic"/>
              </a:rPr>
              <a:t>Level</a:t>
            </a:r>
            <a:endParaRPr sz="1400">
              <a:latin typeface="Century Gothic"/>
              <a:cs typeface="Century Gothic"/>
            </a:endParaRPr>
          </a:p>
          <a:p>
            <a:pPr>
              <a:lnSpc>
                <a:spcPct val="100000"/>
              </a:lnSpc>
              <a:spcBef>
                <a:spcPts val="390"/>
              </a:spcBef>
            </a:pPr>
            <a:endParaRPr sz="1400">
              <a:latin typeface="Century Gothic"/>
              <a:cs typeface="Century Gothic"/>
            </a:endParaRPr>
          </a:p>
          <a:p>
            <a:pPr marL="334010" indent="-286385">
              <a:lnSpc>
                <a:spcPct val="100000"/>
              </a:lnSpc>
              <a:buClr>
                <a:srgbClr val="0A976C"/>
              </a:buClr>
              <a:buFont typeface="Arial"/>
              <a:buChar char="•"/>
              <a:tabLst>
                <a:tab pos="334010" algn="l"/>
              </a:tabLst>
            </a:pP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Performance</a:t>
            </a:r>
            <a:r>
              <a:rPr sz="1600" spc="-16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55" dirty="0">
                <a:solidFill>
                  <a:srgbClr val="5F5F5F"/>
                </a:solidFill>
                <a:latin typeface="Tahoma"/>
                <a:cs typeface="Tahoma"/>
              </a:rPr>
              <a:t>management</a:t>
            </a:r>
            <a:r>
              <a:rPr sz="1600" spc="-16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implemented</a:t>
            </a:r>
            <a:endParaRPr sz="1600">
              <a:latin typeface="Tahoma"/>
              <a:cs typeface="Tahoma"/>
            </a:endParaRPr>
          </a:p>
          <a:p>
            <a:pPr marL="334010" indent="-286385">
              <a:lnSpc>
                <a:spcPct val="100000"/>
              </a:lnSpc>
              <a:buClr>
                <a:srgbClr val="0A976C"/>
              </a:buClr>
              <a:buFont typeface="Arial"/>
              <a:buChar char="•"/>
              <a:tabLst>
                <a:tab pos="334010" algn="l"/>
              </a:tabLst>
            </a:pPr>
            <a:r>
              <a:rPr sz="1600" spc="-20" dirty="0">
                <a:solidFill>
                  <a:srgbClr val="5F5F5F"/>
                </a:solidFill>
                <a:latin typeface="Tahoma"/>
                <a:cs typeface="Tahoma"/>
              </a:rPr>
              <a:t>Cascading</a:t>
            </a:r>
            <a:r>
              <a:rPr sz="1600" spc="-17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40" dirty="0">
                <a:solidFill>
                  <a:srgbClr val="5F5F5F"/>
                </a:solidFill>
                <a:latin typeface="Tahoma"/>
                <a:cs typeface="Tahoma"/>
              </a:rPr>
              <a:t>objectives,</a:t>
            </a:r>
            <a:r>
              <a:rPr sz="1600" spc="-16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40" dirty="0">
                <a:solidFill>
                  <a:srgbClr val="5F5F5F"/>
                </a:solidFill>
                <a:latin typeface="Tahoma"/>
                <a:cs typeface="Tahoma"/>
              </a:rPr>
              <a:t>KPIs,</a:t>
            </a:r>
            <a:r>
              <a:rPr sz="1600" spc="-15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45" dirty="0">
                <a:solidFill>
                  <a:srgbClr val="5F5F5F"/>
                </a:solidFill>
                <a:latin typeface="Tahoma"/>
                <a:cs typeface="Tahoma"/>
              </a:rPr>
              <a:t>and</a:t>
            </a:r>
            <a:r>
              <a:rPr sz="1600" spc="-15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targets</a:t>
            </a:r>
            <a:endParaRPr sz="1600">
              <a:latin typeface="Tahoma"/>
              <a:cs typeface="Tahoma"/>
            </a:endParaRPr>
          </a:p>
          <a:p>
            <a:pPr marL="334010" indent="-286385">
              <a:lnSpc>
                <a:spcPct val="100000"/>
              </a:lnSpc>
              <a:buClr>
                <a:srgbClr val="0A976C"/>
              </a:buClr>
              <a:buFont typeface="Arial"/>
              <a:buChar char="•"/>
              <a:tabLst>
                <a:tab pos="334010" algn="l"/>
              </a:tabLst>
            </a:pPr>
            <a:r>
              <a:rPr sz="1600" spc="-20" dirty="0">
                <a:solidFill>
                  <a:srgbClr val="5F5F5F"/>
                </a:solidFill>
                <a:latin typeface="Tahoma"/>
                <a:cs typeface="Tahoma"/>
              </a:rPr>
              <a:t>Executive</a:t>
            </a:r>
            <a:r>
              <a:rPr sz="1600" spc="-14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50" dirty="0">
                <a:solidFill>
                  <a:srgbClr val="5F5F5F"/>
                </a:solidFill>
                <a:latin typeface="Tahoma"/>
                <a:cs typeface="Tahoma"/>
              </a:rPr>
              <a:t>engagement</a:t>
            </a:r>
            <a:r>
              <a:rPr sz="1600" spc="-12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40" dirty="0">
                <a:solidFill>
                  <a:srgbClr val="5F5F5F"/>
                </a:solidFill>
                <a:latin typeface="Tahoma"/>
                <a:cs typeface="Tahoma"/>
              </a:rPr>
              <a:t>and</a:t>
            </a:r>
            <a:r>
              <a:rPr sz="1600" spc="-13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35" dirty="0">
                <a:solidFill>
                  <a:srgbClr val="5F5F5F"/>
                </a:solidFill>
                <a:latin typeface="Tahoma"/>
                <a:cs typeface="Tahoma"/>
              </a:rPr>
              <a:t>buy-</a:t>
            </a:r>
            <a:r>
              <a:rPr sz="1600" spc="-25" dirty="0">
                <a:solidFill>
                  <a:srgbClr val="5F5F5F"/>
                </a:solidFill>
                <a:latin typeface="Tahoma"/>
                <a:cs typeface="Tahoma"/>
              </a:rPr>
              <a:t>in</a:t>
            </a:r>
            <a:endParaRPr sz="16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505"/>
              </a:spcBef>
              <a:buClr>
                <a:srgbClr val="0A976C"/>
              </a:buClr>
              <a:buFont typeface="Arial"/>
              <a:buChar char="•"/>
            </a:pPr>
            <a:endParaRPr sz="1600">
              <a:latin typeface="Tahoma"/>
              <a:cs typeface="Tahoma"/>
            </a:endParaRPr>
          </a:p>
          <a:p>
            <a:pPr marR="2619375" algn="ctr">
              <a:lnSpc>
                <a:spcPct val="100000"/>
              </a:lnSpc>
            </a:pPr>
            <a:r>
              <a:rPr sz="1400" spc="-20" dirty="0">
                <a:solidFill>
                  <a:srgbClr val="FFFFFF"/>
                </a:solidFill>
                <a:latin typeface="Century Gothic"/>
                <a:cs typeface="Century Gothic"/>
              </a:rPr>
              <a:t>Operational</a:t>
            </a:r>
            <a:r>
              <a:rPr sz="140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400" spc="-20" dirty="0">
                <a:solidFill>
                  <a:srgbClr val="FFFFFF"/>
                </a:solidFill>
                <a:latin typeface="Century Gothic"/>
                <a:cs typeface="Century Gothic"/>
              </a:rPr>
              <a:t>Level</a:t>
            </a:r>
            <a:endParaRPr sz="1400">
              <a:latin typeface="Century Gothic"/>
              <a:cs typeface="Century Gothic"/>
            </a:endParaRPr>
          </a:p>
          <a:p>
            <a:pPr>
              <a:lnSpc>
                <a:spcPct val="100000"/>
              </a:lnSpc>
              <a:spcBef>
                <a:spcPts val="490"/>
              </a:spcBef>
            </a:pPr>
            <a:endParaRPr sz="1400">
              <a:latin typeface="Century Gothic"/>
              <a:cs typeface="Century Gothic"/>
            </a:endParaRPr>
          </a:p>
          <a:p>
            <a:pPr marL="305435" indent="-286385">
              <a:lnSpc>
                <a:spcPct val="100000"/>
              </a:lnSpc>
              <a:buClr>
                <a:srgbClr val="0A976C"/>
              </a:buClr>
              <a:buFont typeface="Arial"/>
              <a:buChar char="•"/>
              <a:tabLst>
                <a:tab pos="305435" algn="l"/>
              </a:tabLst>
            </a:pP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Performance</a:t>
            </a:r>
            <a:r>
              <a:rPr sz="1600" spc="-16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55" dirty="0">
                <a:solidFill>
                  <a:srgbClr val="5F5F5F"/>
                </a:solidFill>
                <a:latin typeface="Tahoma"/>
                <a:cs typeface="Tahoma"/>
              </a:rPr>
              <a:t>management</a:t>
            </a:r>
            <a:r>
              <a:rPr sz="1600" spc="-16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implemented</a:t>
            </a:r>
            <a:endParaRPr sz="1600">
              <a:latin typeface="Tahoma"/>
              <a:cs typeface="Tahoma"/>
            </a:endParaRPr>
          </a:p>
          <a:p>
            <a:pPr marL="305435" indent="-286385">
              <a:lnSpc>
                <a:spcPct val="100000"/>
              </a:lnSpc>
              <a:buClr>
                <a:srgbClr val="0A976C"/>
              </a:buClr>
              <a:buFont typeface="Arial"/>
              <a:buChar char="•"/>
              <a:tabLst>
                <a:tab pos="305435" algn="l"/>
              </a:tabLst>
            </a:pPr>
            <a:r>
              <a:rPr sz="1600" spc="-20" dirty="0">
                <a:solidFill>
                  <a:srgbClr val="5F5F5F"/>
                </a:solidFill>
                <a:latin typeface="Tahoma"/>
                <a:cs typeface="Tahoma"/>
              </a:rPr>
              <a:t>Aligning</a:t>
            </a:r>
            <a:r>
              <a:rPr sz="1600" spc="-17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to</a:t>
            </a:r>
            <a:r>
              <a:rPr sz="1600" spc="-13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40" dirty="0">
                <a:solidFill>
                  <a:srgbClr val="5F5F5F"/>
                </a:solidFill>
                <a:latin typeface="Tahoma"/>
                <a:cs typeface="Tahoma"/>
              </a:rPr>
              <a:t>objectives,</a:t>
            </a:r>
            <a:r>
              <a:rPr sz="1600" spc="-16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40" dirty="0">
                <a:solidFill>
                  <a:srgbClr val="5F5F5F"/>
                </a:solidFill>
                <a:latin typeface="Tahoma"/>
                <a:cs typeface="Tahoma"/>
              </a:rPr>
              <a:t>KPIs,</a:t>
            </a:r>
            <a:r>
              <a:rPr sz="1600" spc="-16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45" dirty="0">
                <a:solidFill>
                  <a:srgbClr val="5F5F5F"/>
                </a:solidFill>
                <a:latin typeface="Tahoma"/>
                <a:cs typeface="Tahoma"/>
              </a:rPr>
              <a:t>and</a:t>
            </a:r>
            <a:r>
              <a:rPr sz="1600" spc="-15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targets</a:t>
            </a:r>
            <a:endParaRPr sz="1600">
              <a:latin typeface="Tahoma"/>
              <a:cs typeface="Tahoma"/>
            </a:endParaRPr>
          </a:p>
          <a:p>
            <a:pPr marL="305435" indent="-286385">
              <a:lnSpc>
                <a:spcPct val="100000"/>
              </a:lnSpc>
              <a:buClr>
                <a:srgbClr val="0A976C"/>
              </a:buClr>
              <a:buFont typeface="Arial"/>
              <a:buChar char="•"/>
              <a:tabLst>
                <a:tab pos="305435" algn="l"/>
              </a:tabLst>
            </a:pP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Constant</a:t>
            </a:r>
            <a:r>
              <a:rPr sz="1600" spc="-14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30" dirty="0">
                <a:solidFill>
                  <a:srgbClr val="5F5F5F"/>
                </a:solidFill>
                <a:latin typeface="Tahoma"/>
                <a:cs typeface="Tahoma"/>
              </a:rPr>
              <a:t>feedback</a:t>
            </a:r>
            <a:r>
              <a:rPr sz="1600" spc="-17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to</a:t>
            </a:r>
            <a:r>
              <a:rPr sz="1600" spc="-14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0" dirty="0">
                <a:solidFill>
                  <a:srgbClr val="5F5F5F"/>
                </a:solidFill>
                <a:latin typeface="Tahoma"/>
                <a:cs typeface="Tahoma"/>
              </a:rPr>
              <a:t>higher</a:t>
            </a:r>
            <a:r>
              <a:rPr sz="1600" spc="-16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40" dirty="0">
                <a:solidFill>
                  <a:srgbClr val="5F5F5F"/>
                </a:solidFill>
                <a:latin typeface="Tahoma"/>
                <a:cs typeface="Tahoma"/>
              </a:rPr>
              <a:t>and</a:t>
            </a:r>
            <a:r>
              <a:rPr sz="1600" spc="-15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lower</a:t>
            </a:r>
            <a:r>
              <a:rPr sz="1600" spc="-17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levels</a:t>
            </a:r>
            <a:endParaRPr sz="1600">
              <a:latin typeface="Tahoma"/>
              <a:cs typeface="Tahoma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281931" y="4899607"/>
            <a:ext cx="8651875" cy="1550035"/>
            <a:chOff x="281931" y="4899607"/>
            <a:chExt cx="8651875" cy="1550035"/>
          </a:xfrm>
        </p:grpSpPr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81931" y="4899607"/>
              <a:ext cx="8651764" cy="1549987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298703" y="4907279"/>
              <a:ext cx="8568055" cy="1475740"/>
            </a:xfrm>
            <a:custGeom>
              <a:avLst/>
              <a:gdLst/>
              <a:ahLst/>
              <a:cxnLst/>
              <a:rect l="l" t="t" r="r" b="b"/>
              <a:pathLst>
                <a:path w="8568055" h="1475739">
                  <a:moveTo>
                    <a:pt x="8391525" y="0"/>
                  </a:moveTo>
                  <a:lnTo>
                    <a:pt x="176364" y="0"/>
                  </a:lnTo>
                  <a:lnTo>
                    <a:pt x="129478" y="6302"/>
                  </a:lnTo>
                  <a:lnTo>
                    <a:pt x="87347" y="24087"/>
                  </a:lnTo>
                  <a:lnTo>
                    <a:pt x="51654" y="51673"/>
                  </a:lnTo>
                  <a:lnTo>
                    <a:pt x="24077" y="87376"/>
                  </a:lnTo>
                  <a:lnTo>
                    <a:pt x="6299" y="129513"/>
                  </a:lnTo>
                  <a:lnTo>
                    <a:pt x="0" y="176403"/>
                  </a:lnTo>
                  <a:lnTo>
                    <a:pt x="0" y="1298867"/>
                  </a:lnTo>
                  <a:lnTo>
                    <a:pt x="6299" y="1345753"/>
                  </a:lnTo>
                  <a:lnTo>
                    <a:pt x="24077" y="1387884"/>
                  </a:lnTo>
                  <a:lnTo>
                    <a:pt x="51654" y="1423577"/>
                  </a:lnTo>
                  <a:lnTo>
                    <a:pt x="87347" y="1451154"/>
                  </a:lnTo>
                  <a:lnTo>
                    <a:pt x="129478" y="1468932"/>
                  </a:lnTo>
                  <a:lnTo>
                    <a:pt x="176364" y="1475232"/>
                  </a:lnTo>
                  <a:lnTo>
                    <a:pt x="8391525" y="1475232"/>
                  </a:lnTo>
                  <a:lnTo>
                    <a:pt x="8438414" y="1468932"/>
                  </a:lnTo>
                  <a:lnTo>
                    <a:pt x="8480552" y="1451154"/>
                  </a:lnTo>
                  <a:lnTo>
                    <a:pt x="8516254" y="1423577"/>
                  </a:lnTo>
                  <a:lnTo>
                    <a:pt x="8543840" y="1387884"/>
                  </a:lnTo>
                  <a:lnTo>
                    <a:pt x="8561625" y="1345753"/>
                  </a:lnTo>
                  <a:lnTo>
                    <a:pt x="8567928" y="1298867"/>
                  </a:lnTo>
                  <a:lnTo>
                    <a:pt x="8567928" y="176403"/>
                  </a:lnTo>
                  <a:lnTo>
                    <a:pt x="8561625" y="129513"/>
                  </a:lnTo>
                  <a:lnTo>
                    <a:pt x="8543840" y="87376"/>
                  </a:lnTo>
                  <a:lnTo>
                    <a:pt x="8516254" y="51673"/>
                  </a:lnTo>
                  <a:lnTo>
                    <a:pt x="8480552" y="24087"/>
                  </a:lnTo>
                  <a:lnTo>
                    <a:pt x="8438414" y="6302"/>
                  </a:lnTo>
                  <a:lnTo>
                    <a:pt x="839152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57784" y="4966703"/>
              <a:ext cx="2001012" cy="487692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23900" y="4998681"/>
              <a:ext cx="1705356" cy="475526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583691" y="4992623"/>
              <a:ext cx="1899285" cy="386080"/>
            </a:xfrm>
            <a:custGeom>
              <a:avLst/>
              <a:gdLst/>
              <a:ahLst/>
              <a:cxnLst/>
              <a:rect l="l" t="t" r="r" b="b"/>
              <a:pathLst>
                <a:path w="1899285" h="386079">
                  <a:moveTo>
                    <a:pt x="1706118" y="0"/>
                  </a:moveTo>
                  <a:lnTo>
                    <a:pt x="192786" y="0"/>
                  </a:lnTo>
                  <a:lnTo>
                    <a:pt x="148580" y="5094"/>
                  </a:lnTo>
                  <a:lnTo>
                    <a:pt x="108001" y="19603"/>
                  </a:lnTo>
                  <a:lnTo>
                    <a:pt x="72206" y="42367"/>
                  </a:lnTo>
                  <a:lnTo>
                    <a:pt x="42351" y="72227"/>
                  </a:lnTo>
                  <a:lnTo>
                    <a:pt x="19594" y="108024"/>
                  </a:lnTo>
                  <a:lnTo>
                    <a:pt x="5091" y="148596"/>
                  </a:lnTo>
                  <a:lnTo>
                    <a:pt x="0" y="192786"/>
                  </a:lnTo>
                  <a:lnTo>
                    <a:pt x="5091" y="236975"/>
                  </a:lnTo>
                  <a:lnTo>
                    <a:pt x="19594" y="277547"/>
                  </a:lnTo>
                  <a:lnTo>
                    <a:pt x="42351" y="313344"/>
                  </a:lnTo>
                  <a:lnTo>
                    <a:pt x="72206" y="343204"/>
                  </a:lnTo>
                  <a:lnTo>
                    <a:pt x="108001" y="365968"/>
                  </a:lnTo>
                  <a:lnTo>
                    <a:pt x="148580" y="380477"/>
                  </a:lnTo>
                  <a:lnTo>
                    <a:pt x="192786" y="385572"/>
                  </a:lnTo>
                  <a:lnTo>
                    <a:pt x="1706118" y="385572"/>
                  </a:lnTo>
                  <a:lnTo>
                    <a:pt x="1750307" y="380477"/>
                  </a:lnTo>
                  <a:lnTo>
                    <a:pt x="1790879" y="365968"/>
                  </a:lnTo>
                  <a:lnTo>
                    <a:pt x="1826676" y="343204"/>
                  </a:lnTo>
                  <a:lnTo>
                    <a:pt x="1856536" y="313344"/>
                  </a:lnTo>
                  <a:lnTo>
                    <a:pt x="1879300" y="277547"/>
                  </a:lnTo>
                  <a:lnTo>
                    <a:pt x="1893809" y="236975"/>
                  </a:lnTo>
                  <a:lnTo>
                    <a:pt x="1898903" y="192786"/>
                  </a:lnTo>
                  <a:lnTo>
                    <a:pt x="1893809" y="148596"/>
                  </a:lnTo>
                  <a:lnTo>
                    <a:pt x="1879300" y="108024"/>
                  </a:lnTo>
                  <a:lnTo>
                    <a:pt x="1856536" y="72227"/>
                  </a:lnTo>
                  <a:lnTo>
                    <a:pt x="1826676" y="42367"/>
                  </a:lnTo>
                  <a:lnTo>
                    <a:pt x="1790879" y="19603"/>
                  </a:lnTo>
                  <a:lnTo>
                    <a:pt x="1750307" y="5094"/>
                  </a:lnTo>
                  <a:lnTo>
                    <a:pt x="1706118" y="0"/>
                  </a:lnTo>
                  <a:close/>
                </a:path>
              </a:pathLst>
            </a:custGeom>
            <a:solidFill>
              <a:srgbClr val="0871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760272" y="5057902"/>
            <a:ext cx="4911725" cy="12325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652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FFFFFF"/>
                </a:solidFill>
                <a:latin typeface="Century Gothic"/>
                <a:cs typeface="Century Gothic"/>
              </a:rPr>
              <a:t>Individual</a:t>
            </a:r>
            <a:r>
              <a:rPr sz="1400" spc="12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400" spc="-20" dirty="0">
                <a:solidFill>
                  <a:srgbClr val="FFFFFF"/>
                </a:solidFill>
                <a:latin typeface="Century Gothic"/>
                <a:cs typeface="Century Gothic"/>
              </a:rPr>
              <a:t>Level</a:t>
            </a:r>
            <a:endParaRPr sz="1400">
              <a:latin typeface="Century Gothic"/>
              <a:cs typeface="Century Gothic"/>
            </a:endParaRPr>
          </a:p>
          <a:p>
            <a:pPr>
              <a:lnSpc>
                <a:spcPct val="100000"/>
              </a:lnSpc>
              <a:spcBef>
                <a:spcPts val="345"/>
              </a:spcBef>
            </a:pPr>
            <a:endParaRPr sz="1400">
              <a:latin typeface="Century Gothic"/>
              <a:cs typeface="Century Gothic"/>
            </a:endParaRPr>
          </a:p>
          <a:p>
            <a:pPr marL="299085" indent="-286385">
              <a:lnSpc>
                <a:spcPct val="100000"/>
              </a:lnSpc>
              <a:buClr>
                <a:srgbClr val="0A976C"/>
              </a:buClr>
              <a:buFont typeface="Arial"/>
              <a:buChar char="•"/>
              <a:tabLst>
                <a:tab pos="299085" algn="l"/>
              </a:tabLst>
            </a:pP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Performance</a:t>
            </a:r>
            <a:r>
              <a:rPr sz="1600" spc="-16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55" dirty="0">
                <a:solidFill>
                  <a:srgbClr val="5F5F5F"/>
                </a:solidFill>
                <a:latin typeface="Tahoma"/>
                <a:cs typeface="Tahoma"/>
              </a:rPr>
              <a:t>management</a:t>
            </a:r>
            <a:r>
              <a:rPr sz="1600" spc="-16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implemented</a:t>
            </a:r>
            <a:endParaRPr sz="1600">
              <a:latin typeface="Tahoma"/>
              <a:cs typeface="Tahoma"/>
            </a:endParaRPr>
          </a:p>
          <a:p>
            <a:pPr marL="299085" marR="5080" indent="-287020">
              <a:lnSpc>
                <a:spcPts val="1900"/>
              </a:lnSpc>
              <a:spcBef>
                <a:spcPts val="105"/>
              </a:spcBef>
              <a:buClr>
                <a:srgbClr val="0A976C"/>
              </a:buClr>
              <a:buFont typeface="Arial"/>
              <a:buChar char="•"/>
              <a:tabLst>
                <a:tab pos="299085" algn="l"/>
              </a:tabLst>
            </a:pPr>
            <a:r>
              <a:rPr sz="1600" spc="-20" dirty="0">
                <a:solidFill>
                  <a:srgbClr val="5F5F5F"/>
                </a:solidFill>
                <a:latin typeface="Tahoma"/>
                <a:cs typeface="Tahoma"/>
              </a:rPr>
              <a:t>Understanding</a:t>
            </a:r>
            <a:r>
              <a:rPr sz="1600" spc="-14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0" dirty="0">
                <a:solidFill>
                  <a:srgbClr val="5F5F5F"/>
                </a:solidFill>
                <a:latin typeface="Tahoma"/>
                <a:cs typeface="Tahoma"/>
              </a:rPr>
              <a:t>the</a:t>
            </a:r>
            <a:r>
              <a:rPr sz="1600" spc="-13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35" dirty="0">
                <a:solidFill>
                  <a:srgbClr val="5F5F5F"/>
                </a:solidFill>
                <a:latin typeface="Tahoma"/>
                <a:cs typeface="Tahoma"/>
              </a:rPr>
              <a:t>impact</a:t>
            </a:r>
            <a:r>
              <a:rPr sz="1600" spc="-16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of</a:t>
            </a:r>
            <a:r>
              <a:rPr sz="1600" spc="-15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0" dirty="0">
                <a:solidFill>
                  <a:srgbClr val="5F5F5F"/>
                </a:solidFill>
                <a:latin typeface="Tahoma"/>
                <a:cs typeface="Tahoma"/>
              </a:rPr>
              <a:t>individual</a:t>
            </a:r>
            <a:r>
              <a:rPr sz="1600" spc="-19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work</a:t>
            </a:r>
            <a:r>
              <a:rPr sz="1600" spc="-14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35" dirty="0">
                <a:solidFill>
                  <a:srgbClr val="5F5F5F"/>
                </a:solidFill>
                <a:latin typeface="Tahoma"/>
                <a:cs typeface="Tahoma"/>
              </a:rPr>
              <a:t>upon</a:t>
            </a:r>
            <a:r>
              <a:rPr sz="1600" spc="-15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5" dirty="0">
                <a:solidFill>
                  <a:srgbClr val="5F5F5F"/>
                </a:solidFill>
                <a:latin typeface="Tahoma"/>
                <a:cs typeface="Tahoma"/>
              </a:rPr>
              <a:t>the organizational</a:t>
            </a:r>
            <a:r>
              <a:rPr sz="1600" spc="-10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strategy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5013960" y="2785871"/>
            <a:ext cx="2452370" cy="2479675"/>
          </a:xfrm>
          <a:custGeom>
            <a:avLst/>
            <a:gdLst/>
            <a:ahLst/>
            <a:cxnLst/>
            <a:rect l="l" t="t" r="r" b="b"/>
            <a:pathLst>
              <a:path w="2452370" h="2479675">
                <a:moveTo>
                  <a:pt x="696468" y="424434"/>
                </a:moveTo>
                <a:lnTo>
                  <a:pt x="522351" y="424434"/>
                </a:lnTo>
                <a:lnTo>
                  <a:pt x="522351" y="0"/>
                </a:lnTo>
                <a:lnTo>
                  <a:pt x="174117" y="0"/>
                </a:lnTo>
                <a:lnTo>
                  <a:pt x="174117" y="424434"/>
                </a:lnTo>
                <a:lnTo>
                  <a:pt x="0" y="424434"/>
                </a:lnTo>
                <a:lnTo>
                  <a:pt x="348234" y="772668"/>
                </a:lnTo>
                <a:lnTo>
                  <a:pt x="696468" y="424434"/>
                </a:lnTo>
                <a:close/>
              </a:path>
              <a:path w="2452370" h="2479675">
                <a:moveTo>
                  <a:pt x="2452116" y="2130552"/>
                </a:moveTo>
                <a:lnTo>
                  <a:pt x="2277618" y="2130552"/>
                </a:lnTo>
                <a:lnTo>
                  <a:pt x="2277618" y="1705356"/>
                </a:lnTo>
                <a:lnTo>
                  <a:pt x="1928622" y="1705356"/>
                </a:lnTo>
                <a:lnTo>
                  <a:pt x="1928622" y="2130552"/>
                </a:lnTo>
                <a:lnTo>
                  <a:pt x="1754124" y="2130552"/>
                </a:lnTo>
                <a:lnTo>
                  <a:pt x="2103120" y="2479548"/>
                </a:lnTo>
                <a:lnTo>
                  <a:pt x="2452116" y="2130552"/>
                </a:lnTo>
                <a:close/>
              </a:path>
            </a:pathLst>
          </a:custGeom>
          <a:solidFill>
            <a:srgbClr val="0A976C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6442" rIns="0" bIns="0" rtlCol="0">
            <a:spAutoFit/>
          </a:bodyPr>
          <a:lstStyle/>
          <a:p>
            <a:pPr marL="2437765">
              <a:lnSpc>
                <a:spcPct val="100000"/>
              </a:lnSpc>
              <a:spcBef>
                <a:spcPts val="90"/>
              </a:spcBef>
            </a:pPr>
            <a:fld id="{81D60167-4931-47E6-BA6A-407CBD079E47}" type="slidenum">
              <a:rPr spc="-25" dirty="0">
                <a:latin typeface="Tahoma"/>
                <a:cs typeface="Tahoma"/>
              </a:rPr>
              <a:t>31</a:t>
            </a:fld>
            <a:endParaRPr spc="-25" dirty="0">
              <a:latin typeface="Tahoma"/>
              <a:cs typeface="Tahoma"/>
            </a:endParaRPr>
          </a:p>
        </p:txBody>
      </p:sp>
      <p:sp>
        <p:nvSpPr>
          <p:cNvPr id="24" name="object 2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/>
              <a:t>©</a:t>
            </a:r>
            <a:r>
              <a:rPr spc="-15" dirty="0"/>
              <a:t> </a:t>
            </a:r>
            <a:r>
              <a:rPr dirty="0"/>
              <a:t>The</a:t>
            </a:r>
            <a:r>
              <a:rPr spc="-30" dirty="0"/>
              <a:t> </a:t>
            </a:r>
            <a:r>
              <a:rPr dirty="0"/>
              <a:t>KPI</a:t>
            </a:r>
            <a:r>
              <a:rPr spc="-5" dirty="0"/>
              <a:t> </a:t>
            </a:r>
            <a:r>
              <a:rPr dirty="0"/>
              <a:t>Institute</a:t>
            </a:r>
            <a:r>
              <a:rPr spc="-20" dirty="0"/>
              <a:t> 2023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27164" y="184404"/>
            <a:ext cx="1937003" cy="161544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0" y="531876"/>
            <a:ext cx="277495" cy="715010"/>
          </a:xfrm>
          <a:custGeom>
            <a:avLst/>
            <a:gdLst/>
            <a:ahLst/>
            <a:cxnLst/>
            <a:rect l="l" t="t" r="r" b="b"/>
            <a:pathLst>
              <a:path w="277495" h="715010">
                <a:moveTo>
                  <a:pt x="277368" y="0"/>
                </a:moveTo>
                <a:lnTo>
                  <a:pt x="0" y="0"/>
                </a:lnTo>
                <a:lnTo>
                  <a:pt x="0" y="714756"/>
                </a:lnTo>
                <a:lnTo>
                  <a:pt x="277368" y="714756"/>
                </a:lnTo>
                <a:lnTo>
                  <a:pt x="277368" y="0"/>
                </a:lnTo>
                <a:close/>
              </a:path>
            </a:pathLst>
          </a:custGeom>
          <a:solidFill>
            <a:srgbClr val="0871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61544" y="6553200"/>
            <a:ext cx="8820150" cy="0"/>
          </a:xfrm>
          <a:custGeom>
            <a:avLst/>
            <a:gdLst/>
            <a:ahLst/>
            <a:cxnLst/>
            <a:rect l="l" t="t" r="r" b="b"/>
            <a:pathLst>
              <a:path w="8820150">
                <a:moveTo>
                  <a:pt x="0" y="0"/>
                </a:moveTo>
                <a:lnTo>
                  <a:pt x="8820023" y="0"/>
                </a:lnTo>
              </a:path>
            </a:pathLst>
          </a:custGeom>
          <a:ln w="9525">
            <a:solidFill>
              <a:srgbClr val="D0CEC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435673" y="1517713"/>
            <a:ext cx="1809750" cy="2850515"/>
            <a:chOff x="435673" y="1517713"/>
            <a:chExt cx="1809750" cy="2850515"/>
          </a:xfrm>
        </p:grpSpPr>
        <p:sp>
          <p:nvSpPr>
            <p:cNvPr id="6" name="object 6"/>
            <p:cNvSpPr/>
            <p:nvPr/>
          </p:nvSpPr>
          <p:spPr>
            <a:xfrm>
              <a:off x="440436" y="1522475"/>
              <a:ext cx="1167765" cy="1273810"/>
            </a:xfrm>
            <a:custGeom>
              <a:avLst/>
              <a:gdLst/>
              <a:ahLst/>
              <a:cxnLst/>
              <a:rect l="l" t="t" r="r" b="b"/>
              <a:pathLst>
                <a:path w="1167765" h="1273810">
                  <a:moveTo>
                    <a:pt x="1167257" y="1273810"/>
                  </a:moveTo>
                  <a:lnTo>
                    <a:pt x="1167257" y="946150"/>
                  </a:lnTo>
                  <a:lnTo>
                    <a:pt x="0" y="946150"/>
                  </a:lnTo>
                  <a:lnTo>
                    <a:pt x="0" y="0"/>
                  </a:lnTo>
                  <a:lnTo>
                    <a:pt x="228600" y="0"/>
                  </a:lnTo>
                </a:path>
              </a:pathLst>
            </a:custGeom>
            <a:ln w="9525">
              <a:solidFill>
                <a:srgbClr val="0871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3023" y="2697479"/>
              <a:ext cx="1671827" cy="167030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6740" y="2697492"/>
              <a:ext cx="883907" cy="793991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609600" y="2732786"/>
              <a:ext cx="1550670" cy="1550670"/>
            </a:xfrm>
            <a:custGeom>
              <a:avLst/>
              <a:gdLst/>
              <a:ahLst/>
              <a:cxnLst/>
              <a:rect l="l" t="t" r="r" b="b"/>
              <a:pathLst>
                <a:path w="1550670" h="1550670">
                  <a:moveTo>
                    <a:pt x="775208" y="0"/>
                  </a:moveTo>
                  <a:lnTo>
                    <a:pt x="775208" y="232537"/>
                  </a:lnTo>
                  <a:lnTo>
                    <a:pt x="800727" y="233132"/>
                  </a:lnTo>
                  <a:lnTo>
                    <a:pt x="826198" y="234918"/>
                  </a:lnTo>
                  <a:lnTo>
                    <a:pt x="876808" y="242062"/>
                  </a:lnTo>
                  <a:lnTo>
                    <a:pt x="922427" y="252806"/>
                  </a:lnTo>
                  <a:lnTo>
                    <a:pt x="966234" y="267148"/>
                  </a:lnTo>
                  <a:lnTo>
                    <a:pt x="1008100" y="284896"/>
                  </a:lnTo>
                  <a:lnTo>
                    <a:pt x="1047894" y="305859"/>
                  </a:lnTo>
                  <a:lnTo>
                    <a:pt x="1085488" y="329848"/>
                  </a:lnTo>
                  <a:lnTo>
                    <a:pt x="1120751" y="356672"/>
                  </a:lnTo>
                  <a:lnTo>
                    <a:pt x="1153553" y="386142"/>
                  </a:lnTo>
                  <a:lnTo>
                    <a:pt x="1183766" y="418066"/>
                  </a:lnTo>
                  <a:lnTo>
                    <a:pt x="1211260" y="452254"/>
                  </a:lnTo>
                  <a:lnTo>
                    <a:pt x="1235904" y="488516"/>
                  </a:lnTo>
                  <a:lnTo>
                    <a:pt x="1257570" y="526662"/>
                  </a:lnTo>
                  <a:lnTo>
                    <a:pt x="1276127" y="566502"/>
                  </a:lnTo>
                  <a:lnTo>
                    <a:pt x="1291446" y="607844"/>
                  </a:lnTo>
                  <a:lnTo>
                    <a:pt x="1303397" y="650499"/>
                  </a:lnTo>
                  <a:lnTo>
                    <a:pt x="1311851" y="694277"/>
                  </a:lnTo>
                  <a:lnTo>
                    <a:pt x="1316678" y="738987"/>
                  </a:lnTo>
                  <a:lnTo>
                    <a:pt x="1317748" y="784439"/>
                  </a:lnTo>
                  <a:lnTo>
                    <a:pt x="1314932" y="830443"/>
                  </a:lnTo>
                  <a:lnTo>
                    <a:pt x="1308100" y="876807"/>
                  </a:lnTo>
                  <a:lnTo>
                    <a:pt x="1297374" y="922426"/>
                  </a:lnTo>
                  <a:lnTo>
                    <a:pt x="1283049" y="966230"/>
                  </a:lnTo>
                  <a:lnTo>
                    <a:pt x="1265317" y="1008092"/>
                  </a:lnTo>
                  <a:lnTo>
                    <a:pt x="1244366" y="1047881"/>
                  </a:lnTo>
                  <a:lnTo>
                    <a:pt x="1220389" y="1085468"/>
                  </a:lnTo>
                  <a:lnTo>
                    <a:pt x="1193575" y="1120725"/>
                  </a:lnTo>
                  <a:lnTo>
                    <a:pt x="1164114" y="1153521"/>
                  </a:lnTo>
                  <a:lnTo>
                    <a:pt x="1132198" y="1183727"/>
                  </a:lnTo>
                  <a:lnTo>
                    <a:pt x="1098016" y="1211215"/>
                  </a:lnTo>
                  <a:lnTo>
                    <a:pt x="1061758" y="1235854"/>
                  </a:lnTo>
                  <a:lnTo>
                    <a:pt x="1023616" y="1257516"/>
                  </a:lnTo>
                  <a:lnTo>
                    <a:pt x="983780" y="1276071"/>
                  </a:lnTo>
                  <a:lnTo>
                    <a:pt x="942440" y="1291389"/>
                  </a:lnTo>
                  <a:lnTo>
                    <a:pt x="899786" y="1303342"/>
                  </a:lnTo>
                  <a:lnTo>
                    <a:pt x="856010" y="1311801"/>
                  </a:lnTo>
                  <a:lnTo>
                    <a:pt x="811300" y="1316635"/>
                  </a:lnTo>
                  <a:lnTo>
                    <a:pt x="765849" y="1317716"/>
                  </a:lnTo>
                  <a:lnTo>
                    <a:pt x="719845" y="1314914"/>
                  </a:lnTo>
                  <a:lnTo>
                    <a:pt x="673481" y="1308100"/>
                  </a:lnTo>
                  <a:lnTo>
                    <a:pt x="627865" y="1297373"/>
                  </a:lnTo>
                  <a:lnTo>
                    <a:pt x="584063" y="1283045"/>
                  </a:lnTo>
                  <a:lnTo>
                    <a:pt x="542202" y="1265309"/>
                  </a:lnTo>
                  <a:lnTo>
                    <a:pt x="502412" y="1244353"/>
                  </a:lnTo>
                  <a:lnTo>
                    <a:pt x="464822" y="1220370"/>
                  </a:lnTo>
                  <a:lnTo>
                    <a:pt x="429563" y="1193549"/>
                  </a:lnTo>
                  <a:lnTo>
                    <a:pt x="396764" y="1164082"/>
                  </a:lnTo>
                  <a:lnTo>
                    <a:pt x="366554" y="1132159"/>
                  </a:lnTo>
                  <a:lnTo>
                    <a:pt x="339063" y="1097971"/>
                  </a:lnTo>
                  <a:lnTo>
                    <a:pt x="314419" y="1061708"/>
                  </a:lnTo>
                  <a:lnTo>
                    <a:pt x="292754" y="1023563"/>
                  </a:lnTo>
                  <a:lnTo>
                    <a:pt x="274195" y="983724"/>
                  </a:lnTo>
                  <a:lnTo>
                    <a:pt x="258873" y="942384"/>
                  </a:lnTo>
                  <a:lnTo>
                    <a:pt x="246918" y="899732"/>
                  </a:lnTo>
                  <a:lnTo>
                    <a:pt x="238457" y="855960"/>
                  </a:lnTo>
                  <a:lnTo>
                    <a:pt x="233622" y="811258"/>
                  </a:lnTo>
                  <a:lnTo>
                    <a:pt x="232542" y="765817"/>
                  </a:lnTo>
                  <a:lnTo>
                    <a:pt x="235346" y="719827"/>
                  </a:lnTo>
                  <a:lnTo>
                    <a:pt x="242163" y="673480"/>
                  </a:lnTo>
                  <a:lnTo>
                    <a:pt x="13728" y="629792"/>
                  </a:lnTo>
                  <a:lnTo>
                    <a:pt x="7731" y="665835"/>
                  </a:lnTo>
                  <a:lnTo>
                    <a:pt x="3440" y="702103"/>
                  </a:lnTo>
                  <a:lnTo>
                    <a:pt x="861" y="738538"/>
                  </a:lnTo>
                  <a:lnTo>
                    <a:pt x="0" y="775080"/>
                  </a:lnTo>
                  <a:lnTo>
                    <a:pt x="1414" y="822302"/>
                  </a:lnTo>
                  <a:lnTo>
                    <a:pt x="5604" y="868776"/>
                  </a:lnTo>
                  <a:lnTo>
                    <a:pt x="12488" y="914420"/>
                  </a:lnTo>
                  <a:lnTo>
                    <a:pt x="21986" y="959155"/>
                  </a:lnTo>
                  <a:lnTo>
                    <a:pt x="34016" y="1002898"/>
                  </a:lnTo>
                  <a:lnTo>
                    <a:pt x="48496" y="1045568"/>
                  </a:lnTo>
                  <a:lnTo>
                    <a:pt x="65347" y="1087085"/>
                  </a:lnTo>
                  <a:lnTo>
                    <a:pt x="84486" y="1127368"/>
                  </a:lnTo>
                  <a:lnTo>
                    <a:pt x="105834" y="1166335"/>
                  </a:lnTo>
                  <a:lnTo>
                    <a:pt x="129308" y="1203905"/>
                  </a:lnTo>
                  <a:lnTo>
                    <a:pt x="154828" y="1239997"/>
                  </a:lnTo>
                  <a:lnTo>
                    <a:pt x="182312" y="1274530"/>
                  </a:lnTo>
                  <a:lnTo>
                    <a:pt x="211680" y="1307422"/>
                  </a:lnTo>
                  <a:lnTo>
                    <a:pt x="242851" y="1338594"/>
                  </a:lnTo>
                  <a:lnTo>
                    <a:pt x="275743" y="1367963"/>
                  </a:lnTo>
                  <a:lnTo>
                    <a:pt x="310275" y="1395449"/>
                  </a:lnTo>
                  <a:lnTo>
                    <a:pt x="346367" y="1420970"/>
                  </a:lnTo>
                  <a:lnTo>
                    <a:pt x="383936" y="1444446"/>
                  </a:lnTo>
                  <a:lnTo>
                    <a:pt x="422903" y="1465795"/>
                  </a:lnTo>
                  <a:lnTo>
                    <a:pt x="463186" y="1484935"/>
                  </a:lnTo>
                  <a:lnTo>
                    <a:pt x="504704" y="1501787"/>
                  </a:lnTo>
                  <a:lnTo>
                    <a:pt x="547376" y="1516269"/>
                  </a:lnTo>
                  <a:lnTo>
                    <a:pt x="591121" y="1528300"/>
                  </a:lnTo>
                  <a:lnTo>
                    <a:pt x="635858" y="1537798"/>
                  </a:lnTo>
                  <a:lnTo>
                    <a:pt x="681505" y="1544683"/>
                  </a:lnTo>
                  <a:lnTo>
                    <a:pt x="727982" y="1548874"/>
                  </a:lnTo>
                  <a:lnTo>
                    <a:pt x="775208" y="1550289"/>
                  </a:lnTo>
                  <a:lnTo>
                    <a:pt x="822429" y="1548874"/>
                  </a:lnTo>
                  <a:lnTo>
                    <a:pt x="868901" y="1544683"/>
                  </a:lnTo>
                  <a:lnTo>
                    <a:pt x="914543" y="1537798"/>
                  </a:lnTo>
                  <a:lnTo>
                    <a:pt x="959274" y="1528300"/>
                  </a:lnTo>
                  <a:lnTo>
                    <a:pt x="1003013" y="1516269"/>
                  </a:lnTo>
                  <a:lnTo>
                    <a:pt x="1045679" y="1501787"/>
                  </a:lnTo>
                  <a:lnTo>
                    <a:pt x="1087191" y="1484935"/>
                  </a:lnTo>
                  <a:lnTo>
                    <a:pt x="1127468" y="1465795"/>
                  </a:lnTo>
                  <a:lnTo>
                    <a:pt x="1166429" y="1444446"/>
                  </a:lnTo>
                  <a:lnTo>
                    <a:pt x="1203992" y="1420970"/>
                  </a:lnTo>
                  <a:lnTo>
                    <a:pt x="1240077" y="1395449"/>
                  </a:lnTo>
                  <a:lnTo>
                    <a:pt x="1274604" y="1367963"/>
                  </a:lnTo>
                  <a:lnTo>
                    <a:pt x="1307489" y="1338594"/>
                  </a:lnTo>
                  <a:lnTo>
                    <a:pt x="1338654" y="1307422"/>
                  </a:lnTo>
                  <a:lnTo>
                    <a:pt x="1368016" y="1274530"/>
                  </a:lnTo>
                  <a:lnTo>
                    <a:pt x="1395495" y="1239997"/>
                  </a:lnTo>
                  <a:lnTo>
                    <a:pt x="1421010" y="1203905"/>
                  </a:lnTo>
                  <a:lnTo>
                    <a:pt x="1444479" y="1166335"/>
                  </a:lnTo>
                  <a:lnTo>
                    <a:pt x="1465821" y="1127368"/>
                  </a:lnTo>
                  <a:lnTo>
                    <a:pt x="1484957" y="1087085"/>
                  </a:lnTo>
                  <a:lnTo>
                    <a:pt x="1501803" y="1045568"/>
                  </a:lnTo>
                  <a:lnTo>
                    <a:pt x="1516281" y="1002898"/>
                  </a:lnTo>
                  <a:lnTo>
                    <a:pt x="1528307" y="959155"/>
                  </a:lnTo>
                  <a:lnTo>
                    <a:pt x="1537803" y="914420"/>
                  </a:lnTo>
                  <a:lnTo>
                    <a:pt x="1544685" y="868776"/>
                  </a:lnTo>
                  <a:lnTo>
                    <a:pt x="1548874" y="822302"/>
                  </a:lnTo>
                  <a:lnTo>
                    <a:pt x="1550289" y="775080"/>
                  </a:lnTo>
                  <a:lnTo>
                    <a:pt x="1548874" y="727859"/>
                  </a:lnTo>
                  <a:lnTo>
                    <a:pt x="1544685" y="681387"/>
                  </a:lnTo>
                  <a:lnTo>
                    <a:pt x="1537803" y="635745"/>
                  </a:lnTo>
                  <a:lnTo>
                    <a:pt x="1528307" y="591014"/>
                  </a:lnTo>
                  <a:lnTo>
                    <a:pt x="1516281" y="547275"/>
                  </a:lnTo>
                  <a:lnTo>
                    <a:pt x="1501803" y="504609"/>
                  </a:lnTo>
                  <a:lnTo>
                    <a:pt x="1484957" y="463097"/>
                  </a:lnTo>
                  <a:lnTo>
                    <a:pt x="1465821" y="422820"/>
                  </a:lnTo>
                  <a:lnTo>
                    <a:pt x="1444479" y="383859"/>
                  </a:lnTo>
                  <a:lnTo>
                    <a:pt x="1421010" y="346296"/>
                  </a:lnTo>
                  <a:lnTo>
                    <a:pt x="1395495" y="310211"/>
                  </a:lnTo>
                  <a:lnTo>
                    <a:pt x="1368016" y="275684"/>
                  </a:lnTo>
                  <a:lnTo>
                    <a:pt x="1338654" y="242799"/>
                  </a:lnTo>
                  <a:lnTo>
                    <a:pt x="1307489" y="211634"/>
                  </a:lnTo>
                  <a:lnTo>
                    <a:pt x="1274604" y="182272"/>
                  </a:lnTo>
                  <a:lnTo>
                    <a:pt x="1240077" y="154793"/>
                  </a:lnTo>
                  <a:lnTo>
                    <a:pt x="1203992" y="129278"/>
                  </a:lnTo>
                  <a:lnTo>
                    <a:pt x="1166429" y="105809"/>
                  </a:lnTo>
                  <a:lnTo>
                    <a:pt x="1127468" y="84467"/>
                  </a:lnTo>
                  <a:lnTo>
                    <a:pt x="1087191" y="65331"/>
                  </a:lnTo>
                  <a:lnTo>
                    <a:pt x="1045679" y="48485"/>
                  </a:lnTo>
                  <a:lnTo>
                    <a:pt x="1003013" y="34007"/>
                  </a:lnTo>
                  <a:lnTo>
                    <a:pt x="959274" y="21981"/>
                  </a:lnTo>
                  <a:lnTo>
                    <a:pt x="914543" y="12485"/>
                  </a:lnTo>
                  <a:lnTo>
                    <a:pt x="868901" y="5603"/>
                  </a:lnTo>
                  <a:lnTo>
                    <a:pt x="822429" y="1414"/>
                  </a:lnTo>
                  <a:lnTo>
                    <a:pt x="775208" y="0"/>
                  </a:lnTo>
                  <a:close/>
                </a:path>
              </a:pathLst>
            </a:custGeom>
            <a:solidFill>
              <a:srgbClr val="08715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09600" y="2732786"/>
              <a:ext cx="1550670" cy="1550670"/>
            </a:xfrm>
            <a:custGeom>
              <a:avLst/>
              <a:gdLst/>
              <a:ahLst/>
              <a:cxnLst/>
              <a:rect l="l" t="t" r="r" b="b"/>
              <a:pathLst>
                <a:path w="1550670" h="1550670">
                  <a:moveTo>
                    <a:pt x="775208" y="0"/>
                  </a:moveTo>
                  <a:lnTo>
                    <a:pt x="822429" y="1414"/>
                  </a:lnTo>
                  <a:lnTo>
                    <a:pt x="868901" y="5603"/>
                  </a:lnTo>
                  <a:lnTo>
                    <a:pt x="914543" y="12485"/>
                  </a:lnTo>
                  <a:lnTo>
                    <a:pt x="959274" y="21981"/>
                  </a:lnTo>
                  <a:lnTo>
                    <a:pt x="1003013" y="34007"/>
                  </a:lnTo>
                  <a:lnTo>
                    <a:pt x="1045679" y="48485"/>
                  </a:lnTo>
                  <a:lnTo>
                    <a:pt x="1087191" y="65331"/>
                  </a:lnTo>
                  <a:lnTo>
                    <a:pt x="1127468" y="84467"/>
                  </a:lnTo>
                  <a:lnTo>
                    <a:pt x="1166429" y="105809"/>
                  </a:lnTo>
                  <a:lnTo>
                    <a:pt x="1203992" y="129278"/>
                  </a:lnTo>
                  <a:lnTo>
                    <a:pt x="1240077" y="154793"/>
                  </a:lnTo>
                  <a:lnTo>
                    <a:pt x="1274604" y="182272"/>
                  </a:lnTo>
                  <a:lnTo>
                    <a:pt x="1307489" y="211634"/>
                  </a:lnTo>
                  <a:lnTo>
                    <a:pt x="1338654" y="242799"/>
                  </a:lnTo>
                  <a:lnTo>
                    <a:pt x="1368016" y="275684"/>
                  </a:lnTo>
                  <a:lnTo>
                    <a:pt x="1395495" y="310211"/>
                  </a:lnTo>
                  <a:lnTo>
                    <a:pt x="1421010" y="346296"/>
                  </a:lnTo>
                  <a:lnTo>
                    <a:pt x="1444479" y="383859"/>
                  </a:lnTo>
                  <a:lnTo>
                    <a:pt x="1465821" y="422820"/>
                  </a:lnTo>
                  <a:lnTo>
                    <a:pt x="1484957" y="463097"/>
                  </a:lnTo>
                  <a:lnTo>
                    <a:pt x="1501803" y="504609"/>
                  </a:lnTo>
                  <a:lnTo>
                    <a:pt x="1516281" y="547275"/>
                  </a:lnTo>
                  <a:lnTo>
                    <a:pt x="1528307" y="591014"/>
                  </a:lnTo>
                  <a:lnTo>
                    <a:pt x="1537803" y="635745"/>
                  </a:lnTo>
                  <a:lnTo>
                    <a:pt x="1544685" y="681387"/>
                  </a:lnTo>
                  <a:lnTo>
                    <a:pt x="1548874" y="727859"/>
                  </a:lnTo>
                  <a:lnTo>
                    <a:pt x="1550289" y="775080"/>
                  </a:lnTo>
                  <a:lnTo>
                    <a:pt x="1548874" y="822302"/>
                  </a:lnTo>
                  <a:lnTo>
                    <a:pt x="1544685" y="868776"/>
                  </a:lnTo>
                  <a:lnTo>
                    <a:pt x="1537803" y="914420"/>
                  </a:lnTo>
                  <a:lnTo>
                    <a:pt x="1528307" y="959155"/>
                  </a:lnTo>
                  <a:lnTo>
                    <a:pt x="1516281" y="1002898"/>
                  </a:lnTo>
                  <a:lnTo>
                    <a:pt x="1501803" y="1045568"/>
                  </a:lnTo>
                  <a:lnTo>
                    <a:pt x="1484957" y="1087085"/>
                  </a:lnTo>
                  <a:lnTo>
                    <a:pt x="1465821" y="1127368"/>
                  </a:lnTo>
                  <a:lnTo>
                    <a:pt x="1444479" y="1166335"/>
                  </a:lnTo>
                  <a:lnTo>
                    <a:pt x="1421010" y="1203905"/>
                  </a:lnTo>
                  <a:lnTo>
                    <a:pt x="1395495" y="1239997"/>
                  </a:lnTo>
                  <a:lnTo>
                    <a:pt x="1368016" y="1274530"/>
                  </a:lnTo>
                  <a:lnTo>
                    <a:pt x="1338654" y="1307422"/>
                  </a:lnTo>
                  <a:lnTo>
                    <a:pt x="1307489" y="1338594"/>
                  </a:lnTo>
                  <a:lnTo>
                    <a:pt x="1274604" y="1367963"/>
                  </a:lnTo>
                  <a:lnTo>
                    <a:pt x="1240077" y="1395449"/>
                  </a:lnTo>
                  <a:lnTo>
                    <a:pt x="1203992" y="1420970"/>
                  </a:lnTo>
                  <a:lnTo>
                    <a:pt x="1166429" y="1444446"/>
                  </a:lnTo>
                  <a:lnTo>
                    <a:pt x="1127468" y="1465795"/>
                  </a:lnTo>
                  <a:lnTo>
                    <a:pt x="1087191" y="1484935"/>
                  </a:lnTo>
                  <a:lnTo>
                    <a:pt x="1045679" y="1501787"/>
                  </a:lnTo>
                  <a:lnTo>
                    <a:pt x="1003013" y="1516269"/>
                  </a:lnTo>
                  <a:lnTo>
                    <a:pt x="959274" y="1528300"/>
                  </a:lnTo>
                  <a:lnTo>
                    <a:pt x="914543" y="1537798"/>
                  </a:lnTo>
                  <a:lnTo>
                    <a:pt x="868901" y="1544683"/>
                  </a:lnTo>
                  <a:lnTo>
                    <a:pt x="822429" y="1548874"/>
                  </a:lnTo>
                  <a:lnTo>
                    <a:pt x="775208" y="1550289"/>
                  </a:lnTo>
                  <a:lnTo>
                    <a:pt x="727982" y="1548874"/>
                  </a:lnTo>
                  <a:lnTo>
                    <a:pt x="681505" y="1544683"/>
                  </a:lnTo>
                  <a:lnTo>
                    <a:pt x="635858" y="1537798"/>
                  </a:lnTo>
                  <a:lnTo>
                    <a:pt x="591121" y="1528300"/>
                  </a:lnTo>
                  <a:lnTo>
                    <a:pt x="547376" y="1516269"/>
                  </a:lnTo>
                  <a:lnTo>
                    <a:pt x="504704" y="1501787"/>
                  </a:lnTo>
                  <a:lnTo>
                    <a:pt x="463186" y="1484935"/>
                  </a:lnTo>
                  <a:lnTo>
                    <a:pt x="422903" y="1465795"/>
                  </a:lnTo>
                  <a:lnTo>
                    <a:pt x="383936" y="1444446"/>
                  </a:lnTo>
                  <a:lnTo>
                    <a:pt x="346367" y="1420970"/>
                  </a:lnTo>
                  <a:lnTo>
                    <a:pt x="310275" y="1395449"/>
                  </a:lnTo>
                  <a:lnTo>
                    <a:pt x="275743" y="1367963"/>
                  </a:lnTo>
                  <a:lnTo>
                    <a:pt x="242851" y="1338594"/>
                  </a:lnTo>
                  <a:lnTo>
                    <a:pt x="211680" y="1307422"/>
                  </a:lnTo>
                  <a:lnTo>
                    <a:pt x="182312" y="1274530"/>
                  </a:lnTo>
                  <a:lnTo>
                    <a:pt x="154828" y="1239997"/>
                  </a:lnTo>
                  <a:lnTo>
                    <a:pt x="129308" y="1203905"/>
                  </a:lnTo>
                  <a:lnTo>
                    <a:pt x="105834" y="1166335"/>
                  </a:lnTo>
                  <a:lnTo>
                    <a:pt x="84486" y="1127368"/>
                  </a:lnTo>
                  <a:lnTo>
                    <a:pt x="65347" y="1087085"/>
                  </a:lnTo>
                  <a:lnTo>
                    <a:pt x="48496" y="1045568"/>
                  </a:lnTo>
                  <a:lnTo>
                    <a:pt x="34016" y="1002898"/>
                  </a:lnTo>
                  <a:lnTo>
                    <a:pt x="21986" y="959155"/>
                  </a:lnTo>
                  <a:lnTo>
                    <a:pt x="12488" y="914420"/>
                  </a:lnTo>
                  <a:lnTo>
                    <a:pt x="5604" y="868776"/>
                  </a:lnTo>
                  <a:lnTo>
                    <a:pt x="1414" y="822302"/>
                  </a:lnTo>
                  <a:lnTo>
                    <a:pt x="0" y="775080"/>
                  </a:lnTo>
                  <a:lnTo>
                    <a:pt x="861" y="738538"/>
                  </a:lnTo>
                  <a:lnTo>
                    <a:pt x="7731" y="665835"/>
                  </a:lnTo>
                  <a:lnTo>
                    <a:pt x="242163" y="673480"/>
                  </a:lnTo>
                  <a:lnTo>
                    <a:pt x="235346" y="719827"/>
                  </a:lnTo>
                  <a:lnTo>
                    <a:pt x="232542" y="765817"/>
                  </a:lnTo>
                  <a:lnTo>
                    <a:pt x="233622" y="811258"/>
                  </a:lnTo>
                  <a:lnTo>
                    <a:pt x="238457" y="855960"/>
                  </a:lnTo>
                  <a:lnTo>
                    <a:pt x="246918" y="899732"/>
                  </a:lnTo>
                  <a:lnTo>
                    <a:pt x="258873" y="942384"/>
                  </a:lnTo>
                  <a:lnTo>
                    <a:pt x="274195" y="983724"/>
                  </a:lnTo>
                  <a:lnTo>
                    <a:pt x="292754" y="1023563"/>
                  </a:lnTo>
                  <a:lnTo>
                    <a:pt x="314419" y="1061708"/>
                  </a:lnTo>
                  <a:lnTo>
                    <a:pt x="339063" y="1097971"/>
                  </a:lnTo>
                  <a:lnTo>
                    <a:pt x="366554" y="1132159"/>
                  </a:lnTo>
                  <a:lnTo>
                    <a:pt x="396764" y="1164082"/>
                  </a:lnTo>
                  <a:lnTo>
                    <a:pt x="429563" y="1193549"/>
                  </a:lnTo>
                  <a:lnTo>
                    <a:pt x="464822" y="1220370"/>
                  </a:lnTo>
                  <a:lnTo>
                    <a:pt x="502412" y="1244353"/>
                  </a:lnTo>
                  <a:lnTo>
                    <a:pt x="542202" y="1265309"/>
                  </a:lnTo>
                  <a:lnTo>
                    <a:pt x="584063" y="1283045"/>
                  </a:lnTo>
                  <a:lnTo>
                    <a:pt x="627865" y="1297373"/>
                  </a:lnTo>
                  <a:lnTo>
                    <a:pt x="673481" y="1308100"/>
                  </a:lnTo>
                  <a:lnTo>
                    <a:pt x="719845" y="1314914"/>
                  </a:lnTo>
                  <a:lnTo>
                    <a:pt x="765849" y="1317716"/>
                  </a:lnTo>
                  <a:lnTo>
                    <a:pt x="811300" y="1316635"/>
                  </a:lnTo>
                  <a:lnTo>
                    <a:pt x="856010" y="1311801"/>
                  </a:lnTo>
                  <a:lnTo>
                    <a:pt x="899786" y="1303342"/>
                  </a:lnTo>
                  <a:lnTo>
                    <a:pt x="942440" y="1291389"/>
                  </a:lnTo>
                  <a:lnTo>
                    <a:pt x="983780" y="1276071"/>
                  </a:lnTo>
                  <a:lnTo>
                    <a:pt x="1023616" y="1257516"/>
                  </a:lnTo>
                  <a:lnTo>
                    <a:pt x="1061758" y="1235854"/>
                  </a:lnTo>
                  <a:lnTo>
                    <a:pt x="1098016" y="1211215"/>
                  </a:lnTo>
                  <a:lnTo>
                    <a:pt x="1132198" y="1183727"/>
                  </a:lnTo>
                  <a:lnTo>
                    <a:pt x="1164114" y="1153521"/>
                  </a:lnTo>
                  <a:lnTo>
                    <a:pt x="1193575" y="1120725"/>
                  </a:lnTo>
                  <a:lnTo>
                    <a:pt x="1220389" y="1085468"/>
                  </a:lnTo>
                  <a:lnTo>
                    <a:pt x="1244366" y="1047881"/>
                  </a:lnTo>
                  <a:lnTo>
                    <a:pt x="1265317" y="1008092"/>
                  </a:lnTo>
                  <a:lnTo>
                    <a:pt x="1283049" y="966230"/>
                  </a:lnTo>
                  <a:lnTo>
                    <a:pt x="1297374" y="922426"/>
                  </a:lnTo>
                  <a:lnTo>
                    <a:pt x="1308100" y="876807"/>
                  </a:lnTo>
                  <a:lnTo>
                    <a:pt x="1314932" y="830443"/>
                  </a:lnTo>
                  <a:lnTo>
                    <a:pt x="1317748" y="784439"/>
                  </a:lnTo>
                  <a:lnTo>
                    <a:pt x="1316678" y="738987"/>
                  </a:lnTo>
                  <a:lnTo>
                    <a:pt x="1311851" y="694277"/>
                  </a:lnTo>
                  <a:lnTo>
                    <a:pt x="1303397" y="650499"/>
                  </a:lnTo>
                  <a:lnTo>
                    <a:pt x="1291446" y="607844"/>
                  </a:lnTo>
                  <a:lnTo>
                    <a:pt x="1276127" y="566502"/>
                  </a:lnTo>
                  <a:lnTo>
                    <a:pt x="1257570" y="526662"/>
                  </a:lnTo>
                  <a:lnTo>
                    <a:pt x="1235904" y="488516"/>
                  </a:lnTo>
                  <a:lnTo>
                    <a:pt x="1211260" y="452254"/>
                  </a:lnTo>
                  <a:lnTo>
                    <a:pt x="1183766" y="418066"/>
                  </a:lnTo>
                  <a:lnTo>
                    <a:pt x="1153553" y="386142"/>
                  </a:lnTo>
                  <a:lnTo>
                    <a:pt x="1120751" y="356672"/>
                  </a:lnTo>
                  <a:lnTo>
                    <a:pt x="1085488" y="329848"/>
                  </a:lnTo>
                  <a:lnTo>
                    <a:pt x="1047894" y="305859"/>
                  </a:lnTo>
                  <a:lnTo>
                    <a:pt x="1008100" y="284896"/>
                  </a:lnTo>
                  <a:lnTo>
                    <a:pt x="966234" y="267148"/>
                  </a:lnTo>
                  <a:lnTo>
                    <a:pt x="922427" y="252806"/>
                  </a:lnTo>
                  <a:lnTo>
                    <a:pt x="876808" y="242062"/>
                  </a:lnTo>
                  <a:lnTo>
                    <a:pt x="826198" y="234918"/>
                  </a:lnTo>
                  <a:lnTo>
                    <a:pt x="775208" y="232537"/>
                  </a:lnTo>
                  <a:lnTo>
                    <a:pt x="775208" y="0"/>
                  </a:lnTo>
                  <a:close/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23328" y="2732786"/>
              <a:ext cx="762000" cy="673735"/>
            </a:xfrm>
            <a:custGeom>
              <a:avLst/>
              <a:gdLst/>
              <a:ahLst/>
              <a:cxnLst/>
              <a:rect l="l" t="t" r="r" b="b"/>
              <a:pathLst>
                <a:path w="762000" h="673735">
                  <a:moveTo>
                    <a:pt x="761479" y="0"/>
                  </a:moveTo>
                  <a:lnTo>
                    <a:pt x="713252" y="1485"/>
                  </a:lnTo>
                  <a:lnTo>
                    <a:pt x="665718" y="5887"/>
                  </a:lnTo>
                  <a:lnTo>
                    <a:pt x="618975" y="13127"/>
                  </a:lnTo>
                  <a:lnTo>
                    <a:pt x="573120" y="23122"/>
                  </a:lnTo>
                  <a:lnTo>
                    <a:pt x="528250" y="35794"/>
                  </a:lnTo>
                  <a:lnTo>
                    <a:pt x="484462" y="51061"/>
                  </a:lnTo>
                  <a:lnTo>
                    <a:pt x="441855" y="68843"/>
                  </a:lnTo>
                  <a:lnTo>
                    <a:pt x="400524" y="89060"/>
                  </a:lnTo>
                  <a:lnTo>
                    <a:pt x="360568" y="111631"/>
                  </a:lnTo>
                  <a:lnTo>
                    <a:pt x="322084" y="136476"/>
                  </a:lnTo>
                  <a:lnTo>
                    <a:pt x="285169" y="163515"/>
                  </a:lnTo>
                  <a:lnTo>
                    <a:pt x="249920" y="192666"/>
                  </a:lnTo>
                  <a:lnTo>
                    <a:pt x="216435" y="223850"/>
                  </a:lnTo>
                  <a:lnTo>
                    <a:pt x="184811" y="256986"/>
                  </a:lnTo>
                  <a:lnTo>
                    <a:pt x="155145" y="291994"/>
                  </a:lnTo>
                  <a:lnTo>
                    <a:pt x="127535" y="328794"/>
                  </a:lnTo>
                  <a:lnTo>
                    <a:pt x="102078" y="367304"/>
                  </a:lnTo>
                  <a:lnTo>
                    <a:pt x="78872" y="407445"/>
                  </a:lnTo>
                  <a:lnTo>
                    <a:pt x="58013" y="449136"/>
                  </a:lnTo>
                  <a:lnTo>
                    <a:pt x="39599" y="492296"/>
                  </a:lnTo>
                  <a:lnTo>
                    <a:pt x="23727" y="536846"/>
                  </a:lnTo>
                  <a:lnTo>
                    <a:pt x="10495" y="582705"/>
                  </a:lnTo>
                  <a:lnTo>
                    <a:pt x="0" y="629792"/>
                  </a:lnTo>
                  <a:lnTo>
                    <a:pt x="228434" y="673480"/>
                  </a:lnTo>
                  <a:lnTo>
                    <a:pt x="239602" y="626357"/>
                  </a:lnTo>
                  <a:lnTo>
                    <a:pt x="254666" y="581061"/>
                  </a:lnTo>
                  <a:lnTo>
                    <a:pt x="273426" y="537761"/>
                  </a:lnTo>
                  <a:lnTo>
                    <a:pt x="295678" y="496623"/>
                  </a:lnTo>
                  <a:lnTo>
                    <a:pt x="321220" y="457815"/>
                  </a:lnTo>
                  <a:lnTo>
                    <a:pt x="349850" y="421505"/>
                  </a:lnTo>
                  <a:lnTo>
                    <a:pt x="381366" y="387859"/>
                  </a:lnTo>
                  <a:lnTo>
                    <a:pt x="415566" y="357044"/>
                  </a:lnTo>
                  <a:lnTo>
                    <a:pt x="452246" y="329228"/>
                  </a:lnTo>
                  <a:lnTo>
                    <a:pt x="491205" y="304579"/>
                  </a:lnTo>
                  <a:lnTo>
                    <a:pt x="532240" y="283263"/>
                  </a:lnTo>
                  <a:lnTo>
                    <a:pt x="575149" y="265447"/>
                  </a:lnTo>
                  <a:lnTo>
                    <a:pt x="619730" y="251300"/>
                  </a:lnTo>
                  <a:lnTo>
                    <a:pt x="665780" y="240987"/>
                  </a:lnTo>
                  <a:lnTo>
                    <a:pt x="713097" y="234677"/>
                  </a:lnTo>
                  <a:lnTo>
                    <a:pt x="761479" y="232537"/>
                  </a:lnTo>
                  <a:lnTo>
                    <a:pt x="761479" y="0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23328" y="2732786"/>
              <a:ext cx="762000" cy="673735"/>
            </a:xfrm>
            <a:custGeom>
              <a:avLst/>
              <a:gdLst/>
              <a:ahLst/>
              <a:cxnLst/>
              <a:rect l="l" t="t" r="r" b="b"/>
              <a:pathLst>
                <a:path w="762000" h="673735">
                  <a:moveTo>
                    <a:pt x="0" y="629792"/>
                  </a:moveTo>
                  <a:lnTo>
                    <a:pt x="10495" y="582705"/>
                  </a:lnTo>
                  <a:lnTo>
                    <a:pt x="23727" y="536846"/>
                  </a:lnTo>
                  <a:lnTo>
                    <a:pt x="39599" y="492296"/>
                  </a:lnTo>
                  <a:lnTo>
                    <a:pt x="58013" y="449136"/>
                  </a:lnTo>
                  <a:lnTo>
                    <a:pt x="78872" y="407445"/>
                  </a:lnTo>
                  <a:lnTo>
                    <a:pt x="102078" y="367304"/>
                  </a:lnTo>
                  <a:lnTo>
                    <a:pt x="127535" y="328794"/>
                  </a:lnTo>
                  <a:lnTo>
                    <a:pt x="155145" y="291994"/>
                  </a:lnTo>
                  <a:lnTo>
                    <a:pt x="184811" y="256986"/>
                  </a:lnTo>
                  <a:lnTo>
                    <a:pt x="216435" y="223850"/>
                  </a:lnTo>
                  <a:lnTo>
                    <a:pt x="249920" y="192666"/>
                  </a:lnTo>
                  <a:lnTo>
                    <a:pt x="285169" y="163515"/>
                  </a:lnTo>
                  <a:lnTo>
                    <a:pt x="322084" y="136476"/>
                  </a:lnTo>
                  <a:lnTo>
                    <a:pt x="360568" y="111631"/>
                  </a:lnTo>
                  <a:lnTo>
                    <a:pt x="400524" y="89060"/>
                  </a:lnTo>
                  <a:lnTo>
                    <a:pt x="441855" y="68843"/>
                  </a:lnTo>
                  <a:lnTo>
                    <a:pt x="484462" y="51061"/>
                  </a:lnTo>
                  <a:lnTo>
                    <a:pt x="528250" y="35794"/>
                  </a:lnTo>
                  <a:lnTo>
                    <a:pt x="573120" y="23122"/>
                  </a:lnTo>
                  <a:lnTo>
                    <a:pt x="618975" y="13127"/>
                  </a:lnTo>
                  <a:lnTo>
                    <a:pt x="665718" y="5887"/>
                  </a:lnTo>
                  <a:lnTo>
                    <a:pt x="713252" y="1485"/>
                  </a:lnTo>
                  <a:lnTo>
                    <a:pt x="761479" y="0"/>
                  </a:lnTo>
                  <a:lnTo>
                    <a:pt x="761479" y="232537"/>
                  </a:lnTo>
                  <a:lnTo>
                    <a:pt x="713097" y="234677"/>
                  </a:lnTo>
                  <a:lnTo>
                    <a:pt x="665780" y="240987"/>
                  </a:lnTo>
                  <a:lnTo>
                    <a:pt x="619730" y="251300"/>
                  </a:lnTo>
                  <a:lnTo>
                    <a:pt x="575149" y="265447"/>
                  </a:lnTo>
                  <a:lnTo>
                    <a:pt x="532240" y="283263"/>
                  </a:lnTo>
                  <a:lnTo>
                    <a:pt x="491205" y="304579"/>
                  </a:lnTo>
                  <a:lnTo>
                    <a:pt x="452246" y="329228"/>
                  </a:lnTo>
                  <a:lnTo>
                    <a:pt x="415566" y="357044"/>
                  </a:lnTo>
                  <a:lnTo>
                    <a:pt x="381366" y="387859"/>
                  </a:lnTo>
                  <a:lnTo>
                    <a:pt x="349850" y="421505"/>
                  </a:lnTo>
                  <a:lnTo>
                    <a:pt x="321220" y="457815"/>
                  </a:lnTo>
                  <a:lnTo>
                    <a:pt x="295678" y="496623"/>
                  </a:lnTo>
                  <a:lnTo>
                    <a:pt x="273426" y="537761"/>
                  </a:lnTo>
                  <a:lnTo>
                    <a:pt x="254666" y="581061"/>
                  </a:lnTo>
                  <a:lnTo>
                    <a:pt x="239602" y="626357"/>
                  </a:lnTo>
                  <a:lnTo>
                    <a:pt x="228434" y="673480"/>
                  </a:lnTo>
                  <a:lnTo>
                    <a:pt x="0" y="629792"/>
                  </a:lnTo>
                  <a:close/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258876" y="446932"/>
            <a:ext cx="8432165" cy="6066155"/>
          </a:xfrm>
          <a:prstGeom prst="rect">
            <a:avLst/>
          </a:prstGeom>
        </p:spPr>
        <p:txBody>
          <a:bodyPr vert="horz" wrap="square" lIns="0" tIns="227329" rIns="0" bIns="0" rtlCol="0">
            <a:spAutoFit/>
          </a:bodyPr>
          <a:lstStyle/>
          <a:p>
            <a:pPr marL="109220">
              <a:lnSpc>
                <a:spcPct val="100000"/>
              </a:lnSpc>
              <a:spcBef>
                <a:spcPts val="1789"/>
              </a:spcBef>
            </a:pPr>
            <a:r>
              <a:rPr sz="2400" spc="110" dirty="0">
                <a:solidFill>
                  <a:srgbClr val="5F5F5F"/>
                </a:solidFill>
                <a:latin typeface="Century Gothic"/>
                <a:cs typeface="Century Gothic"/>
              </a:rPr>
              <a:t>ORGANIZATIONAL</a:t>
            </a:r>
            <a:r>
              <a:rPr sz="2400" spc="55" dirty="0">
                <a:solidFill>
                  <a:srgbClr val="5F5F5F"/>
                </a:solidFill>
                <a:latin typeface="Century Gothic"/>
                <a:cs typeface="Century Gothic"/>
              </a:rPr>
              <a:t> </a:t>
            </a:r>
            <a:r>
              <a:rPr sz="2400" spc="245" dirty="0">
                <a:solidFill>
                  <a:srgbClr val="5F5F5F"/>
                </a:solidFill>
                <a:latin typeface="Century Gothic"/>
                <a:cs typeface="Century Gothic"/>
              </a:rPr>
              <a:t>LEVELS</a:t>
            </a:r>
            <a:endParaRPr sz="2400">
              <a:latin typeface="Century Gothic"/>
              <a:cs typeface="Century Gothic"/>
            </a:endParaRPr>
          </a:p>
          <a:p>
            <a:pPr marL="501650">
              <a:lnSpc>
                <a:spcPct val="100000"/>
              </a:lnSpc>
              <a:spcBef>
                <a:spcPts val="1964"/>
              </a:spcBef>
            </a:pPr>
            <a:r>
              <a:rPr sz="2800" spc="80" dirty="0">
                <a:solidFill>
                  <a:srgbClr val="087150"/>
                </a:solidFill>
                <a:latin typeface="Century Gothic"/>
                <a:cs typeface="Century Gothic"/>
              </a:rPr>
              <a:t>72%</a:t>
            </a:r>
            <a:endParaRPr sz="2800">
              <a:latin typeface="Century Gothic"/>
              <a:cs typeface="Century Gothic"/>
            </a:endParaRPr>
          </a:p>
          <a:p>
            <a:pPr marL="530860" marR="5080">
              <a:lnSpc>
                <a:spcPts val="2140"/>
              </a:lnSpc>
              <a:spcBef>
                <a:spcPts val="940"/>
              </a:spcBef>
            </a:pPr>
            <a:r>
              <a:rPr sz="1800" dirty="0">
                <a:solidFill>
                  <a:srgbClr val="5F5F5F"/>
                </a:solidFill>
                <a:latin typeface="Tahoma"/>
                <a:cs typeface="Tahoma"/>
              </a:rPr>
              <a:t>of</a:t>
            </a:r>
            <a:r>
              <a:rPr sz="1800" spc="-17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25" dirty="0">
                <a:solidFill>
                  <a:srgbClr val="5F5F5F"/>
                </a:solidFill>
                <a:latin typeface="Tahoma"/>
                <a:cs typeface="Tahoma"/>
              </a:rPr>
              <a:t>organizations</a:t>
            </a:r>
            <a:r>
              <a:rPr sz="1800" spc="-17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25" dirty="0">
                <a:solidFill>
                  <a:srgbClr val="5F5F5F"/>
                </a:solidFill>
                <a:latin typeface="Tahoma"/>
                <a:cs typeface="Tahoma"/>
              </a:rPr>
              <a:t>are</a:t>
            </a:r>
            <a:r>
              <a:rPr sz="1800" spc="-16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40" dirty="0">
                <a:solidFill>
                  <a:srgbClr val="5F5F5F"/>
                </a:solidFill>
                <a:latin typeface="Tahoma"/>
                <a:cs typeface="Tahoma"/>
              </a:rPr>
              <a:t>using</a:t>
            </a:r>
            <a:r>
              <a:rPr sz="1800" spc="-16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5F5F5F"/>
                </a:solidFill>
                <a:latin typeface="Tahoma"/>
                <a:cs typeface="Tahoma"/>
              </a:rPr>
              <a:t>KPIs</a:t>
            </a:r>
            <a:r>
              <a:rPr sz="1800" spc="-16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20" dirty="0">
                <a:solidFill>
                  <a:srgbClr val="5F5F5F"/>
                </a:solidFill>
                <a:latin typeface="Tahoma"/>
                <a:cs typeface="Tahoma"/>
              </a:rPr>
              <a:t>preponderantly</a:t>
            </a:r>
            <a:r>
              <a:rPr sz="1800" spc="-16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5F5F5F"/>
                </a:solidFill>
                <a:latin typeface="Tahoma"/>
                <a:cs typeface="Tahoma"/>
              </a:rPr>
              <a:t>for</a:t>
            </a:r>
            <a:r>
              <a:rPr sz="1800" spc="-16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25" dirty="0">
                <a:solidFill>
                  <a:srgbClr val="5F5F5F"/>
                </a:solidFill>
                <a:latin typeface="Tahoma"/>
                <a:cs typeface="Tahoma"/>
              </a:rPr>
              <a:t>monitoring</a:t>
            </a:r>
            <a:r>
              <a:rPr sz="1800" spc="-15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25" dirty="0">
                <a:solidFill>
                  <a:srgbClr val="5F5F5F"/>
                </a:solidFill>
                <a:latin typeface="Tahoma"/>
                <a:cs typeface="Tahoma"/>
              </a:rPr>
              <a:t>performance</a:t>
            </a:r>
            <a:r>
              <a:rPr sz="1800" spc="-15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30" dirty="0">
                <a:solidFill>
                  <a:srgbClr val="5F5F5F"/>
                </a:solidFill>
                <a:latin typeface="Tahoma"/>
                <a:cs typeface="Tahoma"/>
              </a:rPr>
              <a:t>at</a:t>
            </a:r>
            <a:r>
              <a:rPr sz="1800" spc="-16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25" dirty="0">
                <a:solidFill>
                  <a:srgbClr val="5F5F5F"/>
                </a:solidFill>
                <a:latin typeface="Tahoma"/>
                <a:cs typeface="Tahoma"/>
              </a:rPr>
              <a:t>the </a:t>
            </a:r>
            <a:r>
              <a:rPr sz="1800" spc="-30" dirty="0">
                <a:solidFill>
                  <a:srgbClr val="087150"/>
                </a:solidFill>
                <a:latin typeface="Tahoma"/>
                <a:cs typeface="Tahoma"/>
              </a:rPr>
              <a:t>corporate,</a:t>
            </a:r>
            <a:r>
              <a:rPr sz="1800" spc="-155" dirty="0">
                <a:solidFill>
                  <a:srgbClr val="087150"/>
                </a:solidFill>
                <a:latin typeface="Tahoma"/>
                <a:cs typeface="Tahoma"/>
              </a:rPr>
              <a:t> </a:t>
            </a:r>
            <a:r>
              <a:rPr sz="1800" spc="-40" dirty="0">
                <a:solidFill>
                  <a:srgbClr val="087150"/>
                </a:solidFill>
                <a:latin typeface="Tahoma"/>
                <a:cs typeface="Tahoma"/>
              </a:rPr>
              <a:t>operational,</a:t>
            </a:r>
            <a:r>
              <a:rPr sz="1800" spc="-175" dirty="0">
                <a:solidFill>
                  <a:srgbClr val="087150"/>
                </a:solidFill>
                <a:latin typeface="Tahoma"/>
                <a:cs typeface="Tahoma"/>
              </a:rPr>
              <a:t> </a:t>
            </a:r>
            <a:r>
              <a:rPr sz="1800" spc="-45" dirty="0">
                <a:solidFill>
                  <a:srgbClr val="087150"/>
                </a:solidFill>
                <a:latin typeface="Tahoma"/>
                <a:cs typeface="Tahoma"/>
              </a:rPr>
              <a:t>and</a:t>
            </a:r>
            <a:r>
              <a:rPr sz="1800" spc="-150" dirty="0">
                <a:solidFill>
                  <a:srgbClr val="087150"/>
                </a:solidFill>
                <a:latin typeface="Tahoma"/>
                <a:cs typeface="Tahoma"/>
              </a:rPr>
              <a:t> </a:t>
            </a:r>
            <a:r>
              <a:rPr sz="1800" spc="-25" dirty="0">
                <a:solidFill>
                  <a:srgbClr val="087150"/>
                </a:solidFill>
                <a:latin typeface="Tahoma"/>
                <a:cs typeface="Tahoma"/>
              </a:rPr>
              <a:t>individual</a:t>
            </a:r>
            <a:r>
              <a:rPr sz="1800" spc="-140" dirty="0">
                <a:solidFill>
                  <a:srgbClr val="087150"/>
                </a:solidFill>
                <a:latin typeface="Tahoma"/>
                <a:cs typeface="Tahoma"/>
              </a:rPr>
              <a:t> </a:t>
            </a:r>
            <a:r>
              <a:rPr sz="1800" spc="-10" dirty="0">
                <a:solidFill>
                  <a:srgbClr val="5F5F5F"/>
                </a:solidFill>
                <a:latin typeface="Tahoma"/>
                <a:cs typeface="Tahoma"/>
              </a:rPr>
              <a:t>levels.</a:t>
            </a:r>
            <a:endParaRPr sz="18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8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55"/>
              </a:spcBef>
            </a:pPr>
            <a:endParaRPr sz="1800">
              <a:latin typeface="Tahoma"/>
              <a:cs typeface="Tahoma"/>
            </a:endParaRPr>
          </a:p>
          <a:p>
            <a:pPr marL="2451100">
              <a:lnSpc>
                <a:spcPts val="2150"/>
              </a:lnSpc>
            </a:pPr>
            <a:r>
              <a:rPr sz="1800" dirty="0">
                <a:solidFill>
                  <a:srgbClr val="5F5F5F"/>
                </a:solidFill>
                <a:latin typeface="Tahoma"/>
                <a:cs typeface="Tahoma"/>
              </a:rPr>
              <a:t>Other</a:t>
            </a:r>
            <a:r>
              <a:rPr sz="1800" spc="-15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20" dirty="0">
                <a:solidFill>
                  <a:srgbClr val="5F5F5F"/>
                </a:solidFill>
                <a:latin typeface="Tahoma"/>
                <a:cs typeface="Tahoma"/>
              </a:rPr>
              <a:t>functional</a:t>
            </a:r>
            <a:r>
              <a:rPr sz="1800" spc="-13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40" dirty="0">
                <a:solidFill>
                  <a:srgbClr val="5F5F5F"/>
                </a:solidFill>
                <a:latin typeface="Tahoma"/>
                <a:cs typeface="Tahoma"/>
              </a:rPr>
              <a:t>areas</a:t>
            </a:r>
            <a:r>
              <a:rPr sz="1800" spc="-16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20" dirty="0">
                <a:solidFill>
                  <a:srgbClr val="5F5F5F"/>
                </a:solidFill>
                <a:latin typeface="Tahoma"/>
                <a:cs typeface="Tahoma"/>
              </a:rPr>
              <a:t>that</a:t>
            </a:r>
            <a:r>
              <a:rPr sz="1800" spc="-16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5F5F5F"/>
                </a:solidFill>
                <a:latin typeface="Tahoma"/>
                <a:cs typeface="Tahoma"/>
              </a:rPr>
              <a:t>rely</a:t>
            </a:r>
            <a:r>
              <a:rPr sz="1800" spc="-16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25" dirty="0">
                <a:solidFill>
                  <a:srgbClr val="5F5F5F"/>
                </a:solidFill>
                <a:latin typeface="Tahoma"/>
                <a:cs typeface="Tahoma"/>
              </a:rPr>
              <a:t>significantly</a:t>
            </a:r>
            <a:r>
              <a:rPr sz="1800" spc="-15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25" dirty="0">
                <a:solidFill>
                  <a:srgbClr val="5F5F5F"/>
                </a:solidFill>
                <a:latin typeface="Tahoma"/>
                <a:cs typeface="Tahoma"/>
              </a:rPr>
              <a:t>on</a:t>
            </a:r>
            <a:r>
              <a:rPr sz="1800" spc="-16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5F5F5F"/>
                </a:solidFill>
                <a:latin typeface="Tahoma"/>
                <a:cs typeface="Tahoma"/>
              </a:rPr>
              <a:t>KPIs</a:t>
            </a:r>
            <a:r>
              <a:rPr sz="1800" spc="-15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20" dirty="0">
                <a:solidFill>
                  <a:srgbClr val="5F5F5F"/>
                </a:solidFill>
                <a:latin typeface="Tahoma"/>
                <a:cs typeface="Tahoma"/>
              </a:rPr>
              <a:t>are:</a:t>
            </a:r>
            <a:endParaRPr sz="1800">
              <a:latin typeface="Tahoma"/>
              <a:cs typeface="Tahoma"/>
            </a:endParaRPr>
          </a:p>
          <a:p>
            <a:pPr marL="2738120" indent="-287020">
              <a:lnSpc>
                <a:spcPts val="2150"/>
              </a:lnSpc>
              <a:buClr>
                <a:srgbClr val="087150"/>
              </a:buClr>
              <a:buSzPct val="77777"/>
              <a:buFont typeface="Segoe UI Symbol"/>
              <a:buChar char="⮚"/>
              <a:tabLst>
                <a:tab pos="2738120" algn="l"/>
              </a:tabLst>
            </a:pPr>
            <a:r>
              <a:rPr sz="1800" dirty="0">
                <a:solidFill>
                  <a:srgbClr val="5F5F5F"/>
                </a:solidFill>
                <a:latin typeface="Tahoma"/>
                <a:cs typeface="Tahoma"/>
              </a:rPr>
              <a:t>Project</a:t>
            </a:r>
            <a:r>
              <a:rPr sz="1800" spc="-16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10" dirty="0">
                <a:solidFill>
                  <a:srgbClr val="5F5F5F"/>
                </a:solidFill>
                <a:latin typeface="Tahoma"/>
                <a:cs typeface="Tahoma"/>
              </a:rPr>
              <a:t>management</a:t>
            </a:r>
            <a:endParaRPr sz="1800">
              <a:latin typeface="Tahoma"/>
              <a:cs typeface="Tahoma"/>
            </a:endParaRPr>
          </a:p>
          <a:p>
            <a:pPr marL="2738120" indent="-287020">
              <a:lnSpc>
                <a:spcPts val="2150"/>
              </a:lnSpc>
              <a:spcBef>
                <a:spcPts val="25"/>
              </a:spcBef>
              <a:buClr>
                <a:srgbClr val="087150"/>
              </a:buClr>
              <a:buSzPct val="77777"/>
              <a:buFont typeface="Segoe UI Symbol"/>
              <a:buChar char="⮚"/>
              <a:tabLst>
                <a:tab pos="2738120" algn="l"/>
              </a:tabLst>
            </a:pPr>
            <a:r>
              <a:rPr sz="1800" dirty="0">
                <a:solidFill>
                  <a:srgbClr val="5F5F5F"/>
                </a:solidFill>
                <a:latin typeface="Tahoma"/>
                <a:cs typeface="Tahoma"/>
              </a:rPr>
              <a:t>Process</a:t>
            </a:r>
            <a:r>
              <a:rPr sz="1800" spc="-21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10" dirty="0">
                <a:solidFill>
                  <a:srgbClr val="5F5F5F"/>
                </a:solidFill>
                <a:latin typeface="Tahoma"/>
                <a:cs typeface="Tahoma"/>
              </a:rPr>
              <a:t>management</a:t>
            </a:r>
            <a:endParaRPr sz="1800">
              <a:latin typeface="Tahoma"/>
              <a:cs typeface="Tahoma"/>
            </a:endParaRPr>
          </a:p>
          <a:p>
            <a:pPr marL="2738120" indent="-287020">
              <a:lnSpc>
                <a:spcPts val="2150"/>
              </a:lnSpc>
              <a:buClr>
                <a:srgbClr val="087150"/>
              </a:buClr>
              <a:buSzPct val="77777"/>
              <a:buFont typeface="Segoe UI Symbol"/>
              <a:buChar char="⮚"/>
              <a:tabLst>
                <a:tab pos="2738120" algn="l"/>
              </a:tabLst>
            </a:pPr>
            <a:r>
              <a:rPr sz="1800" dirty="0">
                <a:solidFill>
                  <a:srgbClr val="5F5F5F"/>
                </a:solidFill>
                <a:latin typeface="Tahoma"/>
                <a:cs typeface="Tahoma"/>
              </a:rPr>
              <a:t>Quality</a:t>
            </a:r>
            <a:r>
              <a:rPr sz="1800" spc="-14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10" dirty="0">
                <a:solidFill>
                  <a:srgbClr val="5F5F5F"/>
                </a:solidFill>
                <a:latin typeface="Tahoma"/>
                <a:cs typeface="Tahoma"/>
              </a:rPr>
              <a:t>management</a:t>
            </a:r>
            <a:endParaRPr sz="18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2150"/>
              </a:spcBef>
            </a:pPr>
            <a:endParaRPr sz="1800">
              <a:latin typeface="Tahoma"/>
              <a:cs typeface="Tahoma"/>
            </a:endParaRPr>
          </a:p>
          <a:p>
            <a:pPr marL="233679">
              <a:lnSpc>
                <a:spcPct val="100000"/>
              </a:lnSpc>
            </a:pPr>
            <a:r>
              <a:rPr sz="1800" spc="-40" dirty="0">
                <a:solidFill>
                  <a:srgbClr val="5F5F5F"/>
                </a:solidFill>
                <a:latin typeface="Tahoma"/>
                <a:cs typeface="Tahoma"/>
              </a:rPr>
              <a:t>Among</a:t>
            </a:r>
            <a:r>
              <a:rPr sz="1800" spc="-15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20" dirty="0">
                <a:solidFill>
                  <a:srgbClr val="5F5F5F"/>
                </a:solidFill>
                <a:latin typeface="Tahoma"/>
                <a:cs typeface="Tahoma"/>
              </a:rPr>
              <a:t>the</a:t>
            </a:r>
            <a:r>
              <a:rPr sz="1800" spc="-15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25" dirty="0">
                <a:solidFill>
                  <a:srgbClr val="5F5F5F"/>
                </a:solidFill>
                <a:latin typeface="Tahoma"/>
                <a:cs typeface="Tahoma"/>
              </a:rPr>
              <a:t>performance</a:t>
            </a:r>
            <a:r>
              <a:rPr sz="1800" spc="-16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55" dirty="0">
                <a:solidFill>
                  <a:srgbClr val="5F5F5F"/>
                </a:solidFill>
                <a:latin typeface="Tahoma"/>
                <a:cs typeface="Tahoma"/>
              </a:rPr>
              <a:t>management</a:t>
            </a:r>
            <a:r>
              <a:rPr sz="1800" spc="-13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25" dirty="0">
                <a:solidFill>
                  <a:srgbClr val="5F5F5F"/>
                </a:solidFill>
                <a:latin typeface="Tahoma"/>
                <a:cs typeface="Tahoma"/>
              </a:rPr>
              <a:t>frameworks</a:t>
            </a:r>
            <a:r>
              <a:rPr sz="1800" spc="-19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25" dirty="0">
                <a:solidFill>
                  <a:srgbClr val="5F5F5F"/>
                </a:solidFill>
                <a:latin typeface="Tahoma"/>
                <a:cs typeface="Tahoma"/>
              </a:rPr>
              <a:t>preferred,</a:t>
            </a:r>
            <a:r>
              <a:rPr sz="1800" spc="-18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20" dirty="0">
                <a:solidFill>
                  <a:srgbClr val="5F5F5F"/>
                </a:solidFill>
                <a:latin typeface="Tahoma"/>
                <a:cs typeface="Tahoma"/>
              </a:rPr>
              <a:t>the</a:t>
            </a:r>
            <a:r>
              <a:rPr sz="1800" spc="-17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25" dirty="0">
                <a:solidFill>
                  <a:srgbClr val="5F5F5F"/>
                </a:solidFill>
                <a:latin typeface="Tahoma"/>
                <a:cs typeface="Tahoma"/>
              </a:rPr>
              <a:t>rank</a:t>
            </a:r>
            <a:r>
              <a:rPr sz="1800" spc="-17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25" dirty="0">
                <a:solidFill>
                  <a:srgbClr val="5F5F5F"/>
                </a:solidFill>
                <a:latin typeface="Tahoma"/>
                <a:cs typeface="Tahoma"/>
              </a:rPr>
              <a:t>is:</a:t>
            </a:r>
            <a:endParaRPr sz="1800">
              <a:latin typeface="Tahoma"/>
              <a:cs typeface="Tahoma"/>
            </a:endParaRPr>
          </a:p>
          <a:p>
            <a:pPr marL="484505" indent="-250825">
              <a:lnSpc>
                <a:spcPct val="100000"/>
              </a:lnSpc>
              <a:spcBef>
                <a:spcPts val="10"/>
              </a:spcBef>
              <a:buClr>
                <a:srgbClr val="087150"/>
              </a:buClr>
              <a:buSzPct val="155555"/>
              <a:buAutoNum type="arabicPlain"/>
              <a:tabLst>
                <a:tab pos="484505" algn="l"/>
              </a:tabLst>
            </a:pPr>
            <a:r>
              <a:rPr sz="1800" spc="-25" dirty="0">
                <a:solidFill>
                  <a:srgbClr val="5F5F5F"/>
                </a:solidFill>
                <a:latin typeface="Tahoma"/>
                <a:cs typeface="Tahoma"/>
              </a:rPr>
              <a:t>Balanced</a:t>
            </a:r>
            <a:r>
              <a:rPr sz="1800" spc="-19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10" dirty="0">
                <a:solidFill>
                  <a:srgbClr val="5F5F5F"/>
                </a:solidFill>
                <a:latin typeface="Tahoma"/>
                <a:cs typeface="Tahoma"/>
              </a:rPr>
              <a:t>Scorecard</a:t>
            </a:r>
            <a:r>
              <a:rPr sz="1800" spc="-17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10" dirty="0">
                <a:solidFill>
                  <a:srgbClr val="5F5F5F"/>
                </a:solidFill>
                <a:latin typeface="Tahoma"/>
                <a:cs typeface="Tahoma"/>
              </a:rPr>
              <a:t>Methodology</a:t>
            </a:r>
            <a:endParaRPr sz="1800">
              <a:latin typeface="Tahoma"/>
              <a:cs typeface="Tahoma"/>
            </a:endParaRPr>
          </a:p>
          <a:p>
            <a:pPr marL="484505" indent="-250825">
              <a:lnSpc>
                <a:spcPct val="100000"/>
              </a:lnSpc>
              <a:buClr>
                <a:srgbClr val="087150"/>
              </a:buClr>
              <a:buSzPct val="155555"/>
              <a:buAutoNum type="arabicPlain"/>
              <a:tabLst>
                <a:tab pos="484505" algn="l"/>
              </a:tabLst>
            </a:pPr>
            <a:r>
              <a:rPr sz="1800" spc="-10" dirty="0">
                <a:solidFill>
                  <a:srgbClr val="5F5F5F"/>
                </a:solidFill>
                <a:latin typeface="Tahoma"/>
                <a:cs typeface="Tahoma"/>
              </a:rPr>
              <a:t>Objectives</a:t>
            </a:r>
            <a:r>
              <a:rPr sz="1800" spc="-17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45" dirty="0">
                <a:solidFill>
                  <a:srgbClr val="5F5F5F"/>
                </a:solidFill>
                <a:latin typeface="Tahoma"/>
                <a:cs typeface="Tahoma"/>
              </a:rPr>
              <a:t>and</a:t>
            </a:r>
            <a:r>
              <a:rPr sz="1800" spc="-17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5F5F5F"/>
                </a:solidFill>
                <a:latin typeface="Tahoma"/>
                <a:cs typeface="Tahoma"/>
              </a:rPr>
              <a:t>Key</a:t>
            </a:r>
            <a:r>
              <a:rPr sz="1800" spc="-17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10" dirty="0">
                <a:solidFill>
                  <a:srgbClr val="5F5F5F"/>
                </a:solidFill>
                <a:latin typeface="Tahoma"/>
                <a:cs typeface="Tahoma"/>
              </a:rPr>
              <a:t>Results</a:t>
            </a:r>
            <a:r>
              <a:rPr sz="1800" spc="-17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10" dirty="0">
                <a:solidFill>
                  <a:srgbClr val="5F5F5F"/>
                </a:solidFill>
                <a:latin typeface="Tahoma"/>
                <a:cs typeface="Tahoma"/>
              </a:rPr>
              <a:t>System</a:t>
            </a:r>
            <a:endParaRPr sz="1800">
              <a:latin typeface="Tahoma"/>
              <a:cs typeface="Tahoma"/>
            </a:endParaRPr>
          </a:p>
          <a:p>
            <a:pPr marL="484505" indent="-250825">
              <a:lnSpc>
                <a:spcPct val="100000"/>
              </a:lnSpc>
              <a:buClr>
                <a:srgbClr val="087150"/>
              </a:buClr>
              <a:buSzPct val="155555"/>
              <a:buAutoNum type="arabicPlain"/>
              <a:tabLst>
                <a:tab pos="484505" algn="l"/>
              </a:tabLst>
            </a:pPr>
            <a:r>
              <a:rPr sz="1800" spc="75" dirty="0">
                <a:solidFill>
                  <a:srgbClr val="5F5F5F"/>
                </a:solidFill>
                <a:latin typeface="Tahoma"/>
                <a:cs typeface="Tahoma"/>
              </a:rPr>
              <a:t>No</a:t>
            </a:r>
            <a:r>
              <a:rPr sz="1800" spc="-16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20" dirty="0">
                <a:solidFill>
                  <a:srgbClr val="5F5F5F"/>
                </a:solidFill>
                <a:latin typeface="Tahoma"/>
                <a:cs typeface="Tahoma"/>
              </a:rPr>
              <a:t>specific</a:t>
            </a:r>
            <a:r>
              <a:rPr sz="1800" spc="-15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50" dirty="0">
                <a:solidFill>
                  <a:srgbClr val="5F5F5F"/>
                </a:solidFill>
                <a:latin typeface="Tahoma"/>
                <a:cs typeface="Tahoma"/>
              </a:rPr>
              <a:t>methodology,</a:t>
            </a:r>
            <a:r>
              <a:rPr sz="1800" spc="-14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30" dirty="0">
                <a:solidFill>
                  <a:srgbClr val="5F5F5F"/>
                </a:solidFill>
                <a:latin typeface="Tahoma"/>
                <a:cs typeface="Tahoma"/>
              </a:rPr>
              <a:t>customized</a:t>
            </a:r>
            <a:r>
              <a:rPr sz="1800" spc="-13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20" dirty="0">
                <a:solidFill>
                  <a:srgbClr val="5F5F5F"/>
                </a:solidFill>
                <a:latin typeface="Tahoma"/>
                <a:cs typeface="Tahoma"/>
              </a:rPr>
              <a:t>practices</a:t>
            </a:r>
            <a:r>
              <a:rPr sz="1800" spc="-13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5F5F5F"/>
                </a:solidFill>
                <a:latin typeface="Tahoma"/>
                <a:cs typeface="Tahoma"/>
              </a:rPr>
              <a:t>for</a:t>
            </a:r>
            <a:r>
              <a:rPr sz="1800" spc="-17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20" dirty="0">
                <a:solidFill>
                  <a:srgbClr val="5F5F5F"/>
                </a:solidFill>
                <a:latin typeface="Tahoma"/>
                <a:cs typeface="Tahoma"/>
              </a:rPr>
              <a:t>the</a:t>
            </a:r>
            <a:r>
              <a:rPr sz="1800" spc="-14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10" dirty="0">
                <a:solidFill>
                  <a:srgbClr val="5F5F5F"/>
                </a:solidFill>
                <a:latin typeface="Tahoma"/>
                <a:cs typeface="Tahoma"/>
              </a:rPr>
              <a:t>organization</a:t>
            </a:r>
            <a:endParaRPr sz="18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670"/>
              </a:spcBef>
            </a:pPr>
            <a:r>
              <a:rPr sz="900" i="1" spc="-100" dirty="0">
                <a:solidFill>
                  <a:srgbClr val="5F5F5F"/>
                </a:solidFill>
                <a:latin typeface="Lucida Sans"/>
                <a:cs typeface="Lucida Sans"/>
              </a:rPr>
              <a:t>Source:</a:t>
            </a:r>
            <a:r>
              <a:rPr sz="900" i="1" spc="-55" dirty="0">
                <a:solidFill>
                  <a:srgbClr val="5F5F5F"/>
                </a:solidFill>
                <a:latin typeface="Lucida Sans"/>
                <a:cs typeface="Lucida Sans"/>
              </a:rPr>
              <a:t> </a:t>
            </a:r>
            <a:r>
              <a:rPr sz="900" i="1" spc="-95" dirty="0">
                <a:solidFill>
                  <a:srgbClr val="5F5F5F"/>
                </a:solidFill>
                <a:latin typeface="Lucida Sans"/>
                <a:cs typeface="Lucida Sans"/>
              </a:rPr>
              <a:t>The</a:t>
            </a:r>
            <a:r>
              <a:rPr sz="900" i="1" spc="-65" dirty="0">
                <a:solidFill>
                  <a:srgbClr val="5F5F5F"/>
                </a:solidFill>
                <a:latin typeface="Lucida Sans"/>
                <a:cs typeface="Lucida Sans"/>
              </a:rPr>
              <a:t> </a:t>
            </a:r>
            <a:r>
              <a:rPr sz="900" i="1" spc="-30" dirty="0">
                <a:solidFill>
                  <a:srgbClr val="5F5F5F"/>
                </a:solidFill>
                <a:latin typeface="Lucida Sans"/>
                <a:cs typeface="Lucida Sans"/>
              </a:rPr>
              <a:t>KPI</a:t>
            </a:r>
            <a:r>
              <a:rPr sz="900" i="1" spc="-65" dirty="0">
                <a:solidFill>
                  <a:srgbClr val="5F5F5F"/>
                </a:solidFill>
                <a:latin typeface="Lucida Sans"/>
                <a:cs typeface="Lucida Sans"/>
              </a:rPr>
              <a:t> </a:t>
            </a:r>
            <a:r>
              <a:rPr sz="900" i="1" spc="-80" dirty="0">
                <a:solidFill>
                  <a:srgbClr val="5F5F5F"/>
                </a:solidFill>
                <a:latin typeface="Lucida Sans"/>
                <a:cs typeface="Lucida Sans"/>
              </a:rPr>
              <a:t>Institute</a:t>
            </a:r>
            <a:r>
              <a:rPr sz="900" i="1" spc="-55" dirty="0">
                <a:solidFill>
                  <a:srgbClr val="5F5F5F"/>
                </a:solidFill>
                <a:latin typeface="Lucida Sans"/>
                <a:cs typeface="Lucida Sans"/>
              </a:rPr>
              <a:t> </a:t>
            </a:r>
            <a:r>
              <a:rPr sz="900" i="1" spc="-65" dirty="0">
                <a:solidFill>
                  <a:srgbClr val="5F5F5F"/>
                </a:solidFill>
                <a:latin typeface="Lucida Sans"/>
                <a:cs typeface="Lucida Sans"/>
              </a:rPr>
              <a:t>(2022),</a:t>
            </a:r>
            <a:r>
              <a:rPr sz="900" i="1" spc="-85" dirty="0">
                <a:solidFill>
                  <a:srgbClr val="5F5F5F"/>
                </a:solidFill>
                <a:latin typeface="Lucida Sans"/>
                <a:cs typeface="Lucida Sans"/>
              </a:rPr>
              <a:t> </a:t>
            </a:r>
            <a:r>
              <a:rPr sz="900" i="1" spc="-80" dirty="0">
                <a:solidFill>
                  <a:srgbClr val="5F5F5F"/>
                </a:solidFill>
                <a:latin typeface="Lucida Sans"/>
                <a:cs typeface="Lucida Sans"/>
              </a:rPr>
              <a:t>State</a:t>
            </a:r>
            <a:r>
              <a:rPr sz="900" i="1" spc="-65" dirty="0">
                <a:solidFill>
                  <a:srgbClr val="5F5F5F"/>
                </a:solidFill>
                <a:latin typeface="Lucida Sans"/>
                <a:cs typeface="Lucida Sans"/>
              </a:rPr>
              <a:t> </a:t>
            </a:r>
            <a:r>
              <a:rPr sz="900" i="1" spc="-90" dirty="0">
                <a:solidFill>
                  <a:srgbClr val="5F5F5F"/>
                </a:solidFill>
                <a:latin typeface="Lucida Sans"/>
                <a:cs typeface="Lucida Sans"/>
              </a:rPr>
              <a:t>of</a:t>
            </a:r>
            <a:r>
              <a:rPr sz="900" i="1" spc="-65" dirty="0">
                <a:solidFill>
                  <a:srgbClr val="5F5F5F"/>
                </a:solidFill>
                <a:latin typeface="Lucida Sans"/>
                <a:cs typeface="Lucida Sans"/>
              </a:rPr>
              <a:t> </a:t>
            </a:r>
            <a:r>
              <a:rPr sz="900" i="1" spc="-100" dirty="0">
                <a:solidFill>
                  <a:srgbClr val="5F5F5F"/>
                </a:solidFill>
                <a:latin typeface="Lucida Sans"/>
                <a:cs typeface="Lucida Sans"/>
              </a:rPr>
              <a:t>Strategy</a:t>
            </a:r>
            <a:r>
              <a:rPr sz="900" i="1" spc="-75" dirty="0">
                <a:solidFill>
                  <a:srgbClr val="5F5F5F"/>
                </a:solidFill>
                <a:latin typeface="Lucida Sans"/>
                <a:cs typeface="Lucida Sans"/>
              </a:rPr>
              <a:t> </a:t>
            </a:r>
            <a:r>
              <a:rPr sz="900" i="1" spc="-105" dirty="0">
                <a:solidFill>
                  <a:srgbClr val="5F5F5F"/>
                </a:solidFill>
                <a:latin typeface="Lucida Sans"/>
                <a:cs typeface="Lucida Sans"/>
              </a:rPr>
              <a:t>Management</a:t>
            </a:r>
            <a:r>
              <a:rPr sz="900" i="1" spc="-80" dirty="0">
                <a:solidFill>
                  <a:srgbClr val="5F5F5F"/>
                </a:solidFill>
                <a:latin typeface="Lucida Sans"/>
                <a:cs typeface="Lucida Sans"/>
              </a:rPr>
              <a:t> Practice</a:t>
            </a:r>
            <a:r>
              <a:rPr sz="900" i="1" spc="-70" dirty="0">
                <a:solidFill>
                  <a:srgbClr val="5F5F5F"/>
                </a:solidFill>
                <a:latin typeface="Lucida Sans"/>
                <a:cs typeface="Lucida Sans"/>
              </a:rPr>
              <a:t> </a:t>
            </a:r>
            <a:r>
              <a:rPr sz="900" i="1" spc="-10" dirty="0">
                <a:solidFill>
                  <a:srgbClr val="5F5F5F"/>
                </a:solidFill>
                <a:latin typeface="Lucida Sans"/>
                <a:cs typeface="Lucida Sans"/>
              </a:rPr>
              <a:t>Report</a:t>
            </a:r>
            <a:endParaRPr sz="900">
              <a:latin typeface="Lucida Sans"/>
              <a:cs typeface="Lucida Sans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6442" rIns="0" bIns="0" rtlCol="0">
            <a:spAutoFit/>
          </a:bodyPr>
          <a:lstStyle/>
          <a:p>
            <a:pPr marL="2437765">
              <a:lnSpc>
                <a:spcPct val="100000"/>
              </a:lnSpc>
              <a:spcBef>
                <a:spcPts val="90"/>
              </a:spcBef>
            </a:pPr>
            <a:fld id="{81D60167-4931-47E6-BA6A-407CBD079E47}" type="slidenum">
              <a:rPr spc="-25" dirty="0">
                <a:latin typeface="Tahoma"/>
                <a:cs typeface="Tahoma"/>
              </a:rPr>
              <a:t>32</a:t>
            </a:fld>
            <a:endParaRPr spc="-25" dirty="0">
              <a:latin typeface="Tahoma"/>
              <a:cs typeface="Tahoma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/>
              <a:t>©</a:t>
            </a:r>
            <a:r>
              <a:rPr spc="-15" dirty="0"/>
              <a:t> </a:t>
            </a:r>
            <a:r>
              <a:rPr dirty="0"/>
              <a:t>The</a:t>
            </a:r>
            <a:r>
              <a:rPr spc="-30" dirty="0"/>
              <a:t> </a:t>
            </a:r>
            <a:r>
              <a:rPr dirty="0"/>
              <a:t>KPI</a:t>
            </a:r>
            <a:r>
              <a:rPr spc="-5" dirty="0"/>
              <a:t> </a:t>
            </a:r>
            <a:r>
              <a:rPr dirty="0"/>
              <a:t>Institute</a:t>
            </a:r>
            <a:r>
              <a:rPr spc="-20" dirty="0"/>
              <a:t> 2023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27164" y="184404"/>
            <a:ext cx="1937003" cy="161544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0" y="531876"/>
            <a:ext cx="277495" cy="715010"/>
          </a:xfrm>
          <a:custGeom>
            <a:avLst/>
            <a:gdLst/>
            <a:ahLst/>
            <a:cxnLst/>
            <a:rect l="l" t="t" r="r" b="b"/>
            <a:pathLst>
              <a:path w="277495" h="715010">
                <a:moveTo>
                  <a:pt x="277368" y="0"/>
                </a:moveTo>
                <a:lnTo>
                  <a:pt x="0" y="0"/>
                </a:lnTo>
                <a:lnTo>
                  <a:pt x="0" y="714756"/>
                </a:lnTo>
                <a:lnTo>
                  <a:pt x="277368" y="714756"/>
                </a:lnTo>
                <a:lnTo>
                  <a:pt x="277368" y="0"/>
                </a:lnTo>
                <a:close/>
              </a:path>
            </a:pathLst>
          </a:custGeom>
          <a:solidFill>
            <a:srgbClr val="0871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09258" rIns="0" bIns="0" rtlCol="0">
            <a:spAutoFit/>
          </a:bodyPr>
          <a:lstStyle/>
          <a:p>
            <a:pPr marL="31115">
              <a:lnSpc>
                <a:spcPct val="100000"/>
              </a:lnSpc>
              <a:spcBef>
                <a:spcPts val="100"/>
              </a:spcBef>
            </a:pPr>
            <a:r>
              <a:rPr spc="-280" dirty="0"/>
              <a:t>1.</a:t>
            </a:r>
            <a:r>
              <a:rPr spc="-5" dirty="0"/>
              <a:t> </a:t>
            </a:r>
            <a:r>
              <a:rPr spc="155" dirty="0"/>
              <a:t>PERFORMANCE</a:t>
            </a:r>
            <a:r>
              <a:rPr spc="35" dirty="0"/>
              <a:t> </a:t>
            </a:r>
            <a:r>
              <a:rPr spc="120" dirty="0"/>
              <a:t>MANAGEMENT</a:t>
            </a:r>
            <a:r>
              <a:rPr spc="30" dirty="0"/>
              <a:t> </a:t>
            </a:r>
            <a:r>
              <a:rPr spc="240" dirty="0"/>
              <a:t>SYSTEM</a:t>
            </a:r>
            <a:r>
              <a:rPr spc="-5" dirty="0"/>
              <a:t> </a:t>
            </a:r>
            <a:r>
              <a:rPr spc="100" dirty="0"/>
              <a:t>MAP</a:t>
            </a:r>
          </a:p>
        </p:txBody>
      </p:sp>
      <p:sp>
        <p:nvSpPr>
          <p:cNvPr id="5" name="object 5"/>
          <p:cNvSpPr/>
          <p:nvPr/>
        </p:nvSpPr>
        <p:spPr>
          <a:xfrm>
            <a:off x="454151" y="1805939"/>
            <a:ext cx="1301750" cy="489584"/>
          </a:xfrm>
          <a:custGeom>
            <a:avLst/>
            <a:gdLst/>
            <a:ahLst/>
            <a:cxnLst/>
            <a:rect l="l" t="t" r="r" b="b"/>
            <a:pathLst>
              <a:path w="1301750" h="489585">
                <a:moveTo>
                  <a:pt x="1219962" y="0"/>
                </a:moveTo>
                <a:lnTo>
                  <a:pt x="81534" y="0"/>
                </a:lnTo>
                <a:lnTo>
                  <a:pt x="49795" y="6399"/>
                </a:lnTo>
                <a:lnTo>
                  <a:pt x="23879" y="23860"/>
                </a:lnTo>
                <a:lnTo>
                  <a:pt x="6406" y="49774"/>
                </a:lnTo>
                <a:lnTo>
                  <a:pt x="0" y="81534"/>
                </a:lnTo>
                <a:lnTo>
                  <a:pt x="0" y="407670"/>
                </a:lnTo>
                <a:lnTo>
                  <a:pt x="6406" y="439429"/>
                </a:lnTo>
                <a:lnTo>
                  <a:pt x="23879" y="465343"/>
                </a:lnTo>
                <a:lnTo>
                  <a:pt x="49795" y="482804"/>
                </a:lnTo>
                <a:lnTo>
                  <a:pt x="81534" y="489204"/>
                </a:lnTo>
                <a:lnTo>
                  <a:pt x="1219962" y="489204"/>
                </a:lnTo>
                <a:lnTo>
                  <a:pt x="1251721" y="482804"/>
                </a:lnTo>
                <a:lnTo>
                  <a:pt x="1277635" y="465343"/>
                </a:lnTo>
                <a:lnTo>
                  <a:pt x="1295096" y="439429"/>
                </a:lnTo>
                <a:lnTo>
                  <a:pt x="1301496" y="407670"/>
                </a:lnTo>
                <a:lnTo>
                  <a:pt x="1301496" y="81534"/>
                </a:lnTo>
                <a:lnTo>
                  <a:pt x="1295096" y="49774"/>
                </a:lnTo>
                <a:lnTo>
                  <a:pt x="1277635" y="23860"/>
                </a:lnTo>
                <a:lnTo>
                  <a:pt x="1251721" y="6399"/>
                </a:lnTo>
                <a:lnTo>
                  <a:pt x="1219962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824890" y="1854200"/>
            <a:ext cx="560070" cy="389890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 marR="5080" indent="10160">
              <a:lnSpc>
                <a:spcPts val="1430"/>
              </a:lnSpc>
              <a:spcBef>
                <a:spcPts val="155"/>
              </a:spcBef>
            </a:pPr>
            <a:r>
              <a:rPr sz="1200" spc="-10" dirty="0">
                <a:solidFill>
                  <a:srgbClr val="5F5F5F"/>
                </a:solidFill>
                <a:latin typeface="Tahoma"/>
                <a:cs typeface="Tahoma"/>
              </a:rPr>
              <a:t>Identity Analysis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54151" y="2468879"/>
            <a:ext cx="1301750" cy="490855"/>
          </a:xfrm>
          <a:custGeom>
            <a:avLst/>
            <a:gdLst/>
            <a:ahLst/>
            <a:cxnLst/>
            <a:rect l="l" t="t" r="r" b="b"/>
            <a:pathLst>
              <a:path w="1301750" h="490855">
                <a:moveTo>
                  <a:pt x="1219708" y="0"/>
                </a:moveTo>
                <a:lnTo>
                  <a:pt x="81788" y="0"/>
                </a:lnTo>
                <a:lnTo>
                  <a:pt x="49950" y="6421"/>
                </a:lnTo>
                <a:lnTo>
                  <a:pt x="23953" y="23939"/>
                </a:lnTo>
                <a:lnTo>
                  <a:pt x="6426" y="49934"/>
                </a:lnTo>
                <a:lnTo>
                  <a:pt x="0" y="81787"/>
                </a:lnTo>
                <a:lnTo>
                  <a:pt x="0" y="408940"/>
                </a:lnTo>
                <a:lnTo>
                  <a:pt x="6426" y="440793"/>
                </a:lnTo>
                <a:lnTo>
                  <a:pt x="23953" y="466788"/>
                </a:lnTo>
                <a:lnTo>
                  <a:pt x="49950" y="484306"/>
                </a:lnTo>
                <a:lnTo>
                  <a:pt x="81788" y="490728"/>
                </a:lnTo>
                <a:lnTo>
                  <a:pt x="1219708" y="490728"/>
                </a:lnTo>
                <a:lnTo>
                  <a:pt x="1251561" y="484306"/>
                </a:lnTo>
                <a:lnTo>
                  <a:pt x="1277556" y="466788"/>
                </a:lnTo>
                <a:lnTo>
                  <a:pt x="1295074" y="440793"/>
                </a:lnTo>
                <a:lnTo>
                  <a:pt x="1301496" y="408940"/>
                </a:lnTo>
                <a:lnTo>
                  <a:pt x="1301496" y="81787"/>
                </a:lnTo>
                <a:lnTo>
                  <a:pt x="1295074" y="49934"/>
                </a:lnTo>
                <a:lnTo>
                  <a:pt x="1277556" y="23939"/>
                </a:lnTo>
                <a:lnTo>
                  <a:pt x="1251561" y="6421"/>
                </a:lnTo>
                <a:lnTo>
                  <a:pt x="1219708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666394" y="2517775"/>
            <a:ext cx="875665" cy="389890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70815" marR="5080" indent="-158750">
              <a:lnSpc>
                <a:spcPts val="1430"/>
              </a:lnSpc>
              <a:spcBef>
                <a:spcPts val="155"/>
              </a:spcBef>
            </a:pPr>
            <a:r>
              <a:rPr sz="1200" spc="-20" dirty="0">
                <a:solidFill>
                  <a:srgbClr val="5F5F5F"/>
                </a:solidFill>
                <a:latin typeface="Tahoma"/>
                <a:cs typeface="Tahoma"/>
              </a:rPr>
              <a:t>Stakeholders </a:t>
            </a:r>
            <a:r>
              <a:rPr sz="1200" spc="-10" dirty="0">
                <a:solidFill>
                  <a:srgbClr val="5F5F5F"/>
                </a:solidFill>
                <a:latin typeface="Tahoma"/>
                <a:cs typeface="Tahoma"/>
              </a:rPr>
              <a:t>Analysis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54151" y="3133344"/>
            <a:ext cx="1301750" cy="489584"/>
          </a:xfrm>
          <a:custGeom>
            <a:avLst/>
            <a:gdLst/>
            <a:ahLst/>
            <a:cxnLst/>
            <a:rect l="l" t="t" r="r" b="b"/>
            <a:pathLst>
              <a:path w="1301750" h="489585">
                <a:moveTo>
                  <a:pt x="1219962" y="0"/>
                </a:moveTo>
                <a:lnTo>
                  <a:pt x="81534" y="0"/>
                </a:lnTo>
                <a:lnTo>
                  <a:pt x="49795" y="6399"/>
                </a:lnTo>
                <a:lnTo>
                  <a:pt x="23879" y="23860"/>
                </a:lnTo>
                <a:lnTo>
                  <a:pt x="6406" y="49774"/>
                </a:lnTo>
                <a:lnTo>
                  <a:pt x="0" y="81533"/>
                </a:lnTo>
                <a:lnTo>
                  <a:pt x="0" y="407669"/>
                </a:lnTo>
                <a:lnTo>
                  <a:pt x="6406" y="439429"/>
                </a:lnTo>
                <a:lnTo>
                  <a:pt x="23879" y="465343"/>
                </a:lnTo>
                <a:lnTo>
                  <a:pt x="49795" y="482804"/>
                </a:lnTo>
                <a:lnTo>
                  <a:pt x="81534" y="489203"/>
                </a:lnTo>
                <a:lnTo>
                  <a:pt x="1219962" y="489203"/>
                </a:lnTo>
                <a:lnTo>
                  <a:pt x="1251721" y="482804"/>
                </a:lnTo>
                <a:lnTo>
                  <a:pt x="1277635" y="465343"/>
                </a:lnTo>
                <a:lnTo>
                  <a:pt x="1295096" y="439429"/>
                </a:lnTo>
                <a:lnTo>
                  <a:pt x="1301496" y="407669"/>
                </a:lnTo>
                <a:lnTo>
                  <a:pt x="1301496" y="81533"/>
                </a:lnTo>
                <a:lnTo>
                  <a:pt x="1295096" y="49774"/>
                </a:lnTo>
                <a:lnTo>
                  <a:pt x="1277635" y="23860"/>
                </a:lnTo>
                <a:lnTo>
                  <a:pt x="1251721" y="6399"/>
                </a:lnTo>
                <a:lnTo>
                  <a:pt x="1219962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817270" y="3181350"/>
            <a:ext cx="574040" cy="389890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9685" marR="5080" indent="-7620">
              <a:lnSpc>
                <a:spcPts val="1430"/>
              </a:lnSpc>
              <a:spcBef>
                <a:spcPts val="155"/>
              </a:spcBef>
            </a:pPr>
            <a:r>
              <a:rPr sz="1200" spc="-10" dirty="0">
                <a:solidFill>
                  <a:srgbClr val="5F5F5F"/>
                </a:solidFill>
                <a:latin typeface="Tahoma"/>
                <a:cs typeface="Tahoma"/>
              </a:rPr>
              <a:t>External Analysis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54151" y="3796284"/>
            <a:ext cx="1301750" cy="489584"/>
          </a:xfrm>
          <a:custGeom>
            <a:avLst/>
            <a:gdLst/>
            <a:ahLst/>
            <a:cxnLst/>
            <a:rect l="l" t="t" r="r" b="b"/>
            <a:pathLst>
              <a:path w="1301750" h="489585">
                <a:moveTo>
                  <a:pt x="1219962" y="0"/>
                </a:moveTo>
                <a:lnTo>
                  <a:pt x="81534" y="0"/>
                </a:lnTo>
                <a:lnTo>
                  <a:pt x="49795" y="6399"/>
                </a:lnTo>
                <a:lnTo>
                  <a:pt x="23879" y="23860"/>
                </a:lnTo>
                <a:lnTo>
                  <a:pt x="6406" y="49774"/>
                </a:lnTo>
                <a:lnTo>
                  <a:pt x="0" y="81534"/>
                </a:lnTo>
                <a:lnTo>
                  <a:pt x="0" y="407670"/>
                </a:lnTo>
                <a:lnTo>
                  <a:pt x="6406" y="439429"/>
                </a:lnTo>
                <a:lnTo>
                  <a:pt x="23879" y="465343"/>
                </a:lnTo>
                <a:lnTo>
                  <a:pt x="49795" y="482804"/>
                </a:lnTo>
                <a:lnTo>
                  <a:pt x="81534" y="489204"/>
                </a:lnTo>
                <a:lnTo>
                  <a:pt x="1219962" y="489204"/>
                </a:lnTo>
                <a:lnTo>
                  <a:pt x="1251721" y="482804"/>
                </a:lnTo>
                <a:lnTo>
                  <a:pt x="1277635" y="465343"/>
                </a:lnTo>
                <a:lnTo>
                  <a:pt x="1295096" y="439429"/>
                </a:lnTo>
                <a:lnTo>
                  <a:pt x="1301496" y="407670"/>
                </a:lnTo>
                <a:lnTo>
                  <a:pt x="1301496" y="81534"/>
                </a:lnTo>
                <a:lnTo>
                  <a:pt x="1295096" y="49774"/>
                </a:lnTo>
                <a:lnTo>
                  <a:pt x="1277635" y="23860"/>
                </a:lnTo>
                <a:lnTo>
                  <a:pt x="1251721" y="6399"/>
                </a:lnTo>
                <a:lnTo>
                  <a:pt x="1219962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642010" y="3844544"/>
            <a:ext cx="922655" cy="3898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1435"/>
              </a:lnSpc>
              <a:spcBef>
                <a:spcPts val="100"/>
              </a:spcBef>
            </a:pPr>
            <a:r>
              <a:rPr sz="1200" dirty="0">
                <a:solidFill>
                  <a:srgbClr val="5F5F5F"/>
                </a:solidFill>
                <a:latin typeface="Tahoma"/>
                <a:cs typeface="Tahoma"/>
              </a:rPr>
              <a:t>Current</a:t>
            </a:r>
            <a:r>
              <a:rPr sz="1200" spc="-1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5F5F5F"/>
                </a:solidFill>
                <a:latin typeface="Tahoma"/>
                <a:cs typeface="Tahoma"/>
              </a:rPr>
              <a:t>State</a:t>
            </a:r>
            <a:endParaRPr sz="1200">
              <a:latin typeface="Tahoma"/>
              <a:cs typeface="Tahoma"/>
            </a:endParaRPr>
          </a:p>
          <a:p>
            <a:pPr marL="3175" algn="ctr">
              <a:lnSpc>
                <a:spcPts val="1435"/>
              </a:lnSpc>
            </a:pPr>
            <a:r>
              <a:rPr sz="1200" spc="-10" dirty="0">
                <a:solidFill>
                  <a:srgbClr val="5F5F5F"/>
                </a:solidFill>
                <a:latin typeface="Tahoma"/>
                <a:cs typeface="Tahoma"/>
              </a:rPr>
              <a:t>Analysis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54151" y="4459223"/>
            <a:ext cx="1301750" cy="489584"/>
          </a:xfrm>
          <a:custGeom>
            <a:avLst/>
            <a:gdLst/>
            <a:ahLst/>
            <a:cxnLst/>
            <a:rect l="l" t="t" r="r" b="b"/>
            <a:pathLst>
              <a:path w="1301750" h="489585">
                <a:moveTo>
                  <a:pt x="1219962" y="0"/>
                </a:moveTo>
                <a:lnTo>
                  <a:pt x="81534" y="0"/>
                </a:lnTo>
                <a:lnTo>
                  <a:pt x="49795" y="6399"/>
                </a:lnTo>
                <a:lnTo>
                  <a:pt x="23879" y="23860"/>
                </a:lnTo>
                <a:lnTo>
                  <a:pt x="6406" y="49774"/>
                </a:lnTo>
                <a:lnTo>
                  <a:pt x="0" y="81533"/>
                </a:lnTo>
                <a:lnTo>
                  <a:pt x="0" y="407669"/>
                </a:lnTo>
                <a:lnTo>
                  <a:pt x="6406" y="439429"/>
                </a:lnTo>
                <a:lnTo>
                  <a:pt x="23879" y="465343"/>
                </a:lnTo>
                <a:lnTo>
                  <a:pt x="49795" y="482804"/>
                </a:lnTo>
                <a:lnTo>
                  <a:pt x="81534" y="489203"/>
                </a:lnTo>
                <a:lnTo>
                  <a:pt x="1219962" y="489203"/>
                </a:lnTo>
                <a:lnTo>
                  <a:pt x="1251721" y="482804"/>
                </a:lnTo>
                <a:lnTo>
                  <a:pt x="1277635" y="465343"/>
                </a:lnTo>
                <a:lnTo>
                  <a:pt x="1295096" y="439429"/>
                </a:lnTo>
                <a:lnTo>
                  <a:pt x="1301496" y="407669"/>
                </a:lnTo>
                <a:lnTo>
                  <a:pt x="1301496" y="81533"/>
                </a:lnTo>
                <a:lnTo>
                  <a:pt x="1295096" y="49774"/>
                </a:lnTo>
                <a:lnTo>
                  <a:pt x="1277635" y="23860"/>
                </a:lnTo>
                <a:lnTo>
                  <a:pt x="1251721" y="6399"/>
                </a:lnTo>
                <a:lnTo>
                  <a:pt x="1219962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645058" y="4508119"/>
            <a:ext cx="918844" cy="389890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92405" marR="5080" indent="-180340">
              <a:lnSpc>
                <a:spcPts val="1430"/>
              </a:lnSpc>
              <a:spcBef>
                <a:spcPts val="155"/>
              </a:spcBef>
            </a:pPr>
            <a:r>
              <a:rPr sz="1200" spc="-10" dirty="0">
                <a:solidFill>
                  <a:srgbClr val="5F5F5F"/>
                </a:solidFill>
                <a:latin typeface="Tahoma"/>
                <a:cs typeface="Tahoma"/>
              </a:rPr>
              <a:t>Value</a:t>
            </a:r>
            <a:r>
              <a:rPr sz="1200" spc="-12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5F5F5F"/>
                </a:solidFill>
                <a:latin typeface="Tahoma"/>
                <a:cs typeface="Tahoma"/>
              </a:rPr>
              <a:t>Drivers Analysis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454151" y="5122164"/>
            <a:ext cx="1301750" cy="490855"/>
          </a:xfrm>
          <a:custGeom>
            <a:avLst/>
            <a:gdLst/>
            <a:ahLst/>
            <a:cxnLst/>
            <a:rect l="l" t="t" r="r" b="b"/>
            <a:pathLst>
              <a:path w="1301750" h="490854">
                <a:moveTo>
                  <a:pt x="1219708" y="0"/>
                </a:moveTo>
                <a:lnTo>
                  <a:pt x="81788" y="0"/>
                </a:lnTo>
                <a:lnTo>
                  <a:pt x="49950" y="6421"/>
                </a:lnTo>
                <a:lnTo>
                  <a:pt x="23953" y="23939"/>
                </a:lnTo>
                <a:lnTo>
                  <a:pt x="6426" y="49934"/>
                </a:lnTo>
                <a:lnTo>
                  <a:pt x="0" y="81787"/>
                </a:lnTo>
                <a:lnTo>
                  <a:pt x="0" y="408940"/>
                </a:lnTo>
                <a:lnTo>
                  <a:pt x="6426" y="440793"/>
                </a:lnTo>
                <a:lnTo>
                  <a:pt x="23953" y="466788"/>
                </a:lnTo>
                <a:lnTo>
                  <a:pt x="49950" y="484306"/>
                </a:lnTo>
                <a:lnTo>
                  <a:pt x="81788" y="490728"/>
                </a:lnTo>
                <a:lnTo>
                  <a:pt x="1219708" y="490728"/>
                </a:lnTo>
                <a:lnTo>
                  <a:pt x="1251561" y="484306"/>
                </a:lnTo>
                <a:lnTo>
                  <a:pt x="1277556" y="466788"/>
                </a:lnTo>
                <a:lnTo>
                  <a:pt x="1295074" y="440793"/>
                </a:lnTo>
                <a:lnTo>
                  <a:pt x="1301496" y="408940"/>
                </a:lnTo>
                <a:lnTo>
                  <a:pt x="1301496" y="81787"/>
                </a:lnTo>
                <a:lnTo>
                  <a:pt x="1295074" y="49934"/>
                </a:lnTo>
                <a:lnTo>
                  <a:pt x="1277556" y="23939"/>
                </a:lnTo>
                <a:lnTo>
                  <a:pt x="1251561" y="6421"/>
                </a:lnTo>
                <a:lnTo>
                  <a:pt x="1219708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588670" y="5261609"/>
            <a:ext cx="1031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5F5F5F"/>
                </a:solidFill>
                <a:latin typeface="Tahoma"/>
                <a:cs typeface="Tahoma"/>
              </a:rPr>
              <a:t>SWOT</a:t>
            </a:r>
            <a:r>
              <a:rPr sz="1200" spc="1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5F5F5F"/>
                </a:solidFill>
                <a:latin typeface="Tahoma"/>
                <a:cs typeface="Tahoma"/>
              </a:rPr>
              <a:t>Analysis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2183892" y="1534667"/>
            <a:ext cx="1300480" cy="490855"/>
          </a:xfrm>
          <a:custGeom>
            <a:avLst/>
            <a:gdLst/>
            <a:ahLst/>
            <a:cxnLst/>
            <a:rect l="l" t="t" r="r" b="b"/>
            <a:pathLst>
              <a:path w="1300479" h="490855">
                <a:moveTo>
                  <a:pt x="1218183" y="0"/>
                </a:moveTo>
                <a:lnTo>
                  <a:pt x="81787" y="0"/>
                </a:lnTo>
                <a:lnTo>
                  <a:pt x="49934" y="6421"/>
                </a:lnTo>
                <a:lnTo>
                  <a:pt x="23939" y="23939"/>
                </a:lnTo>
                <a:lnTo>
                  <a:pt x="6421" y="49934"/>
                </a:lnTo>
                <a:lnTo>
                  <a:pt x="0" y="81787"/>
                </a:lnTo>
                <a:lnTo>
                  <a:pt x="0" y="408940"/>
                </a:lnTo>
                <a:lnTo>
                  <a:pt x="6421" y="440793"/>
                </a:lnTo>
                <a:lnTo>
                  <a:pt x="23939" y="466788"/>
                </a:lnTo>
                <a:lnTo>
                  <a:pt x="49934" y="484306"/>
                </a:lnTo>
                <a:lnTo>
                  <a:pt x="81787" y="490728"/>
                </a:lnTo>
                <a:lnTo>
                  <a:pt x="1218183" y="490728"/>
                </a:lnTo>
                <a:lnTo>
                  <a:pt x="1250037" y="484306"/>
                </a:lnTo>
                <a:lnTo>
                  <a:pt x="1276032" y="466788"/>
                </a:lnTo>
                <a:lnTo>
                  <a:pt x="1293550" y="440793"/>
                </a:lnTo>
                <a:lnTo>
                  <a:pt x="1299971" y="408940"/>
                </a:lnTo>
                <a:lnTo>
                  <a:pt x="1299971" y="81787"/>
                </a:lnTo>
                <a:lnTo>
                  <a:pt x="1293550" y="49934"/>
                </a:lnTo>
                <a:lnTo>
                  <a:pt x="1276032" y="23939"/>
                </a:lnTo>
                <a:lnTo>
                  <a:pt x="1250037" y="6421"/>
                </a:lnTo>
                <a:lnTo>
                  <a:pt x="1218183" y="0"/>
                </a:lnTo>
                <a:close/>
              </a:path>
            </a:pathLst>
          </a:custGeom>
          <a:solidFill>
            <a:srgbClr val="044B3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2295905" y="1583563"/>
            <a:ext cx="1073150" cy="389890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224154" marR="5080" indent="-212090">
              <a:lnSpc>
                <a:spcPts val="1430"/>
              </a:lnSpc>
              <a:spcBef>
                <a:spcPts val="155"/>
              </a:spcBef>
            </a:pPr>
            <a:r>
              <a:rPr sz="1200" dirty="0">
                <a:solidFill>
                  <a:srgbClr val="FFFFFF"/>
                </a:solidFill>
                <a:latin typeface="Tahoma"/>
                <a:cs typeface="Tahoma"/>
              </a:rPr>
              <a:t>Desired</a:t>
            </a:r>
            <a:r>
              <a:rPr sz="1200" spc="-1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Tahoma"/>
                <a:cs typeface="Tahoma"/>
              </a:rPr>
              <a:t>State</a:t>
            </a:r>
            <a:r>
              <a:rPr sz="1200" spc="-1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00" spc="-25" dirty="0">
                <a:solidFill>
                  <a:srgbClr val="FFFFFF"/>
                </a:solidFill>
                <a:latin typeface="Tahoma"/>
                <a:cs typeface="Tahoma"/>
              </a:rPr>
              <a:t>of </a:t>
            </a:r>
            <a:r>
              <a:rPr sz="1200" spc="-10" dirty="0">
                <a:solidFill>
                  <a:srgbClr val="FFFFFF"/>
                </a:solidFill>
                <a:latin typeface="Tahoma"/>
                <a:cs typeface="Tahoma"/>
              </a:rPr>
              <a:t>Evolution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2183892" y="2596895"/>
            <a:ext cx="1300480" cy="489584"/>
          </a:xfrm>
          <a:custGeom>
            <a:avLst/>
            <a:gdLst/>
            <a:ahLst/>
            <a:cxnLst/>
            <a:rect l="l" t="t" r="r" b="b"/>
            <a:pathLst>
              <a:path w="1300479" h="489585">
                <a:moveTo>
                  <a:pt x="1218437" y="0"/>
                </a:moveTo>
                <a:lnTo>
                  <a:pt x="81533" y="0"/>
                </a:lnTo>
                <a:lnTo>
                  <a:pt x="49774" y="6399"/>
                </a:lnTo>
                <a:lnTo>
                  <a:pt x="23860" y="23860"/>
                </a:lnTo>
                <a:lnTo>
                  <a:pt x="6399" y="49774"/>
                </a:lnTo>
                <a:lnTo>
                  <a:pt x="0" y="81533"/>
                </a:lnTo>
                <a:lnTo>
                  <a:pt x="0" y="407669"/>
                </a:lnTo>
                <a:lnTo>
                  <a:pt x="6399" y="439429"/>
                </a:lnTo>
                <a:lnTo>
                  <a:pt x="23860" y="465343"/>
                </a:lnTo>
                <a:lnTo>
                  <a:pt x="49774" y="482804"/>
                </a:lnTo>
                <a:lnTo>
                  <a:pt x="81533" y="489203"/>
                </a:lnTo>
                <a:lnTo>
                  <a:pt x="1218437" y="489203"/>
                </a:lnTo>
                <a:lnTo>
                  <a:pt x="1250197" y="482804"/>
                </a:lnTo>
                <a:lnTo>
                  <a:pt x="1276111" y="465343"/>
                </a:lnTo>
                <a:lnTo>
                  <a:pt x="1293572" y="439429"/>
                </a:lnTo>
                <a:lnTo>
                  <a:pt x="1299971" y="407669"/>
                </a:lnTo>
                <a:lnTo>
                  <a:pt x="1299971" y="81533"/>
                </a:lnTo>
                <a:lnTo>
                  <a:pt x="1293572" y="49774"/>
                </a:lnTo>
                <a:lnTo>
                  <a:pt x="1276111" y="23860"/>
                </a:lnTo>
                <a:lnTo>
                  <a:pt x="1250197" y="6399"/>
                </a:lnTo>
                <a:lnTo>
                  <a:pt x="1218437" y="0"/>
                </a:lnTo>
                <a:close/>
              </a:path>
            </a:pathLst>
          </a:custGeom>
          <a:solidFill>
            <a:srgbClr val="0871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2451354" y="2644521"/>
            <a:ext cx="763270" cy="389890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60960" marR="5080" indent="-48895">
              <a:lnSpc>
                <a:spcPts val="1430"/>
              </a:lnSpc>
              <a:spcBef>
                <a:spcPts val="155"/>
              </a:spcBef>
            </a:pPr>
            <a:r>
              <a:rPr sz="1200" dirty="0">
                <a:solidFill>
                  <a:srgbClr val="FFFFFF"/>
                </a:solidFill>
                <a:latin typeface="Tahoma"/>
                <a:cs typeface="Tahoma"/>
              </a:rPr>
              <a:t>Portfolio</a:t>
            </a:r>
            <a:r>
              <a:rPr sz="12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00" spc="-25" dirty="0">
                <a:solidFill>
                  <a:srgbClr val="FFFFFF"/>
                </a:solidFill>
                <a:latin typeface="Tahoma"/>
                <a:cs typeface="Tahoma"/>
              </a:rPr>
              <a:t>of </a:t>
            </a:r>
            <a:r>
              <a:rPr sz="1200" spc="-10" dirty="0">
                <a:solidFill>
                  <a:srgbClr val="FFFFFF"/>
                </a:solidFill>
                <a:latin typeface="Tahoma"/>
                <a:cs typeface="Tahoma"/>
              </a:rPr>
              <a:t>Initiatives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2699004" y="3221735"/>
            <a:ext cx="1560830" cy="1800225"/>
          </a:xfrm>
          <a:custGeom>
            <a:avLst/>
            <a:gdLst/>
            <a:ahLst/>
            <a:cxnLst/>
            <a:rect l="l" t="t" r="r" b="b"/>
            <a:pathLst>
              <a:path w="1560829" h="1800225">
                <a:moveTo>
                  <a:pt x="1536192" y="1003808"/>
                </a:moveTo>
                <a:lnTo>
                  <a:pt x="1530477" y="975537"/>
                </a:lnTo>
                <a:lnTo>
                  <a:pt x="1514919" y="952436"/>
                </a:lnTo>
                <a:lnTo>
                  <a:pt x="1491818" y="936879"/>
                </a:lnTo>
                <a:lnTo>
                  <a:pt x="1463548" y="931164"/>
                </a:lnTo>
                <a:lnTo>
                  <a:pt x="81788" y="931164"/>
                </a:lnTo>
                <a:lnTo>
                  <a:pt x="53505" y="936879"/>
                </a:lnTo>
                <a:lnTo>
                  <a:pt x="30416" y="952436"/>
                </a:lnTo>
                <a:lnTo>
                  <a:pt x="14846" y="975537"/>
                </a:lnTo>
                <a:lnTo>
                  <a:pt x="9144" y="1003808"/>
                </a:lnTo>
                <a:lnTo>
                  <a:pt x="9144" y="1294384"/>
                </a:lnTo>
                <a:lnTo>
                  <a:pt x="14846" y="1322666"/>
                </a:lnTo>
                <a:lnTo>
                  <a:pt x="30416" y="1345755"/>
                </a:lnTo>
                <a:lnTo>
                  <a:pt x="53505" y="1361325"/>
                </a:lnTo>
                <a:lnTo>
                  <a:pt x="81788" y="1367028"/>
                </a:lnTo>
                <a:lnTo>
                  <a:pt x="1463548" y="1367028"/>
                </a:lnTo>
                <a:lnTo>
                  <a:pt x="1491818" y="1361325"/>
                </a:lnTo>
                <a:lnTo>
                  <a:pt x="1514919" y="1345755"/>
                </a:lnTo>
                <a:lnTo>
                  <a:pt x="1530477" y="1322666"/>
                </a:lnTo>
                <a:lnTo>
                  <a:pt x="1536192" y="1294384"/>
                </a:lnTo>
                <a:lnTo>
                  <a:pt x="1536192" y="1003808"/>
                </a:lnTo>
                <a:close/>
              </a:path>
              <a:path w="1560829" h="1800225">
                <a:moveTo>
                  <a:pt x="1536192" y="545084"/>
                </a:moveTo>
                <a:lnTo>
                  <a:pt x="1530477" y="516813"/>
                </a:lnTo>
                <a:lnTo>
                  <a:pt x="1514919" y="493712"/>
                </a:lnTo>
                <a:lnTo>
                  <a:pt x="1491818" y="478155"/>
                </a:lnTo>
                <a:lnTo>
                  <a:pt x="1463548" y="472440"/>
                </a:lnTo>
                <a:lnTo>
                  <a:pt x="81788" y="472440"/>
                </a:lnTo>
                <a:lnTo>
                  <a:pt x="53505" y="478155"/>
                </a:lnTo>
                <a:lnTo>
                  <a:pt x="30416" y="493712"/>
                </a:lnTo>
                <a:lnTo>
                  <a:pt x="14846" y="516813"/>
                </a:lnTo>
                <a:lnTo>
                  <a:pt x="9144" y="545084"/>
                </a:lnTo>
                <a:lnTo>
                  <a:pt x="9144" y="835660"/>
                </a:lnTo>
                <a:lnTo>
                  <a:pt x="14846" y="863942"/>
                </a:lnTo>
                <a:lnTo>
                  <a:pt x="30416" y="887031"/>
                </a:lnTo>
                <a:lnTo>
                  <a:pt x="53505" y="902601"/>
                </a:lnTo>
                <a:lnTo>
                  <a:pt x="81788" y="908304"/>
                </a:lnTo>
                <a:lnTo>
                  <a:pt x="1463548" y="908304"/>
                </a:lnTo>
                <a:lnTo>
                  <a:pt x="1491818" y="902601"/>
                </a:lnTo>
                <a:lnTo>
                  <a:pt x="1514919" y="887031"/>
                </a:lnTo>
                <a:lnTo>
                  <a:pt x="1530477" y="863942"/>
                </a:lnTo>
                <a:lnTo>
                  <a:pt x="1536192" y="835660"/>
                </a:lnTo>
                <a:lnTo>
                  <a:pt x="1536192" y="545084"/>
                </a:lnTo>
                <a:close/>
              </a:path>
              <a:path w="1560829" h="1800225">
                <a:moveTo>
                  <a:pt x="1540764" y="1458214"/>
                </a:moveTo>
                <a:lnTo>
                  <a:pt x="1535391" y="1431632"/>
                </a:lnTo>
                <a:lnTo>
                  <a:pt x="1520736" y="1409915"/>
                </a:lnTo>
                <a:lnTo>
                  <a:pt x="1499019" y="1395260"/>
                </a:lnTo>
                <a:lnTo>
                  <a:pt x="1472438" y="1389888"/>
                </a:lnTo>
                <a:lnTo>
                  <a:pt x="68326" y="1389888"/>
                </a:lnTo>
                <a:lnTo>
                  <a:pt x="41732" y="1395260"/>
                </a:lnTo>
                <a:lnTo>
                  <a:pt x="20015" y="1409915"/>
                </a:lnTo>
                <a:lnTo>
                  <a:pt x="5359" y="1431632"/>
                </a:lnTo>
                <a:lnTo>
                  <a:pt x="0" y="1458214"/>
                </a:lnTo>
                <a:lnTo>
                  <a:pt x="0" y="1731518"/>
                </a:lnTo>
                <a:lnTo>
                  <a:pt x="5359" y="1758111"/>
                </a:lnTo>
                <a:lnTo>
                  <a:pt x="20015" y="1779828"/>
                </a:lnTo>
                <a:lnTo>
                  <a:pt x="41732" y="1794484"/>
                </a:lnTo>
                <a:lnTo>
                  <a:pt x="68326" y="1799844"/>
                </a:lnTo>
                <a:lnTo>
                  <a:pt x="1472438" y="1799844"/>
                </a:lnTo>
                <a:lnTo>
                  <a:pt x="1499019" y="1794484"/>
                </a:lnTo>
                <a:lnTo>
                  <a:pt x="1520736" y="1779828"/>
                </a:lnTo>
                <a:lnTo>
                  <a:pt x="1535391" y="1758111"/>
                </a:lnTo>
                <a:lnTo>
                  <a:pt x="1540764" y="1731518"/>
                </a:lnTo>
                <a:lnTo>
                  <a:pt x="1540764" y="1458214"/>
                </a:lnTo>
                <a:close/>
              </a:path>
              <a:path w="1560829" h="1800225">
                <a:moveTo>
                  <a:pt x="1560576" y="72390"/>
                </a:moveTo>
                <a:lnTo>
                  <a:pt x="1554886" y="44208"/>
                </a:lnTo>
                <a:lnTo>
                  <a:pt x="1539379" y="21196"/>
                </a:lnTo>
                <a:lnTo>
                  <a:pt x="1516367" y="5689"/>
                </a:lnTo>
                <a:lnTo>
                  <a:pt x="1488186" y="0"/>
                </a:lnTo>
                <a:lnTo>
                  <a:pt x="107442" y="0"/>
                </a:lnTo>
                <a:lnTo>
                  <a:pt x="79248" y="5689"/>
                </a:lnTo>
                <a:lnTo>
                  <a:pt x="56235" y="21196"/>
                </a:lnTo>
                <a:lnTo>
                  <a:pt x="40728" y="44208"/>
                </a:lnTo>
                <a:lnTo>
                  <a:pt x="35052" y="72390"/>
                </a:lnTo>
                <a:lnTo>
                  <a:pt x="35052" y="361950"/>
                </a:lnTo>
                <a:lnTo>
                  <a:pt x="40728" y="390144"/>
                </a:lnTo>
                <a:lnTo>
                  <a:pt x="56235" y="413156"/>
                </a:lnTo>
                <a:lnTo>
                  <a:pt x="79248" y="428663"/>
                </a:lnTo>
                <a:lnTo>
                  <a:pt x="107442" y="434340"/>
                </a:lnTo>
                <a:lnTo>
                  <a:pt x="1488186" y="434340"/>
                </a:lnTo>
                <a:lnTo>
                  <a:pt x="1516367" y="428663"/>
                </a:lnTo>
                <a:lnTo>
                  <a:pt x="1539379" y="413156"/>
                </a:lnTo>
                <a:lnTo>
                  <a:pt x="1554886" y="390144"/>
                </a:lnTo>
                <a:lnTo>
                  <a:pt x="1560576" y="361950"/>
                </a:lnTo>
                <a:lnTo>
                  <a:pt x="1560576" y="72390"/>
                </a:lnTo>
                <a:close/>
              </a:path>
            </a:pathLst>
          </a:custGeom>
          <a:solidFill>
            <a:srgbClr val="46B592">
              <a:alpha val="4941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2821685" y="3256533"/>
            <a:ext cx="1331595" cy="173990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845" marR="5080" algn="ctr">
              <a:lnSpc>
                <a:spcPct val="100000"/>
              </a:lnSpc>
              <a:spcBef>
                <a:spcPts val="105"/>
              </a:spcBef>
            </a:pPr>
            <a:r>
              <a:rPr sz="1100" dirty="0">
                <a:solidFill>
                  <a:srgbClr val="FFFFFF"/>
                </a:solidFill>
                <a:latin typeface="Tahoma"/>
                <a:cs typeface="Tahoma"/>
              </a:rPr>
              <a:t>Portfolio</a:t>
            </a:r>
            <a:r>
              <a:rPr sz="11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FFFFFF"/>
                </a:solidFill>
                <a:latin typeface="Tahoma"/>
                <a:cs typeface="Tahoma"/>
              </a:rPr>
              <a:t>of</a:t>
            </a:r>
            <a:r>
              <a:rPr sz="11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Tahoma"/>
                <a:cs typeface="Tahoma"/>
              </a:rPr>
              <a:t>Initiatives Report</a:t>
            </a:r>
            <a:endParaRPr sz="1100">
              <a:latin typeface="Tahoma"/>
              <a:cs typeface="Tahoma"/>
            </a:endParaRPr>
          </a:p>
          <a:p>
            <a:pPr marL="12700" marR="34925" algn="ctr">
              <a:lnSpc>
                <a:spcPct val="100000"/>
              </a:lnSpc>
              <a:spcBef>
                <a:spcPts val="1085"/>
              </a:spcBef>
            </a:pPr>
            <a:r>
              <a:rPr sz="1100" spc="-10" dirty="0">
                <a:solidFill>
                  <a:srgbClr val="FFFFFF"/>
                </a:solidFill>
                <a:latin typeface="Tahoma"/>
                <a:cs typeface="Tahoma"/>
              </a:rPr>
              <a:t>Objectives/Initiatives Matrix</a:t>
            </a:r>
            <a:endParaRPr sz="1100">
              <a:latin typeface="Tahoma"/>
              <a:cs typeface="Tahoma"/>
            </a:endParaRPr>
          </a:p>
          <a:p>
            <a:pPr marL="254635" marR="278765" algn="ctr">
              <a:lnSpc>
                <a:spcPct val="100000"/>
              </a:lnSpc>
              <a:spcBef>
                <a:spcPts val="310"/>
              </a:spcBef>
            </a:pPr>
            <a:r>
              <a:rPr sz="1100" spc="-10" dirty="0">
                <a:solidFill>
                  <a:srgbClr val="FFFFFF"/>
                </a:solidFill>
                <a:latin typeface="Tahoma"/>
                <a:cs typeface="Tahoma"/>
              </a:rPr>
              <a:t>Initiatives Prioritization Analysis</a:t>
            </a:r>
            <a:endParaRPr sz="1100">
              <a:latin typeface="Tahoma"/>
              <a:cs typeface="Tahoma"/>
            </a:endParaRPr>
          </a:p>
          <a:p>
            <a:pPr marL="179705" marR="207010" algn="ctr">
              <a:lnSpc>
                <a:spcPct val="100000"/>
              </a:lnSpc>
              <a:spcBef>
                <a:spcPts val="215"/>
              </a:spcBef>
            </a:pPr>
            <a:r>
              <a:rPr sz="1100" spc="-10" dirty="0">
                <a:solidFill>
                  <a:srgbClr val="FFFFFF"/>
                </a:solidFill>
                <a:latin typeface="Tahoma"/>
                <a:cs typeface="Tahoma"/>
              </a:rPr>
              <a:t>Initiative Documentation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4387596" y="1534667"/>
            <a:ext cx="1301750" cy="490855"/>
          </a:xfrm>
          <a:custGeom>
            <a:avLst/>
            <a:gdLst/>
            <a:ahLst/>
            <a:cxnLst/>
            <a:rect l="l" t="t" r="r" b="b"/>
            <a:pathLst>
              <a:path w="1301750" h="490855">
                <a:moveTo>
                  <a:pt x="1219707" y="0"/>
                </a:moveTo>
                <a:lnTo>
                  <a:pt x="81787" y="0"/>
                </a:lnTo>
                <a:lnTo>
                  <a:pt x="49934" y="6421"/>
                </a:lnTo>
                <a:lnTo>
                  <a:pt x="23939" y="23939"/>
                </a:lnTo>
                <a:lnTo>
                  <a:pt x="6421" y="49934"/>
                </a:lnTo>
                <a:lnTo>
                  <a:pt x="0" y="81787"/>
                </a:lnTo>
                <a:lnTo>
                  <a:pt x="0" y="408940"/>
                </a:lnTo>
                <a:lnTo>
                  <a:pt x="6421" y="440793"/>
                </a:lnTo>
                <a:lnTo>
                  <a:pt x="23939" y="466788"/>
                </a:lnTo>
                <a:lnTo>
                  <a:pt x="49934" y="484306"/>
                </a:lnTo>
                <a:lnTo>
                  <a:pt x="81787" y="490728"/>
                </a:lnTo>
                <a:lnTo>
                  <a:pt x="1219707" y="490728"/>
                </a:lnTo>
                <a:lnTo>
                  <a:pt x="1251561" y="484306"/>
                </a:lnTo>
                <a:lnTo>
                  <a:pt x="1277556" y="466788"/>
                </a:lnTo>
                <a:lnTo>
                  <a:pt x="1295074" y="440793"/>
                </a:lnTo>
                <a:lnTo>
                  <a:pt x="1301495" y="408940"/>
                </a:lnTo>
                <a:lnTo>
                  <a:pt x="1301495" y="81787"/>
                </a:lnTo>
                <a:lnTo>
                  <a:pt x="1295074" y="49934"/>
                </a:lnTo>
                <a:lnTo>
                  <a:pt x="1277556" y="23939"/>
                </a:lnTo>
                <a:lnTo>
                  <a:pt x="1251561" y="6421"/>
                </a:lnTo>
                <a:lnTo>
                  <a:pt x="1219707" y="0"/>
                </a:lnTo>
                <a:close/>
              </a:path>
            </a:pathLst>
          </a:custGeom>
          <a:solidFill>
            <a:srgbClr val="044B3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4585461" y="1673478"/>
            <a:ext cx="90360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0" dirty="0">
                <a:solidFill>
                  <a:srgbClr val="FFFFFF"/>
                </a:solidFill>
                <a:latin typeface="Tahoma"/>
                <a:cs typeface="Tahoma"/>
              </a:rPr>
              <a:t>Strategy</a:t>
            </a:r>
            <a:r>
              <a:rPr sz="12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00" spc="-25" dirty="0">
                <a:solidFill>
                  <a:srgbClr val="FFFFFF"/>
                </a:solidFill>
                <a:latin typeface="Tahoma"/>
                <a:cs typeface="Tahoma"/>
              </a:rPr>
              <a:t>Map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4387596" y="2596895"/>
            <a:ext cx="1301750" cy="489584"/>
          </a:xfrm>
          <a:custGeom>
            <a:avLst/>
            <a:gdLst/>
            <a:ahLst/>
            <a:cxnLst/>
            <a:rect l="l" t="t" r="r" b="b"/>
            <a:pathLst>
              <a:path w="1301750" h="489585">
                <a:moveTo>
                  <a:pt x="1219962" y="0"/>
                </a:moveTo>
                <a:lnTo>
                  <a:pt x="81533" y="0"/>
                </a:lnTo>
                <a:lnTo>
                  <a:pt x="49774" y="6399"/>
                </a:lnTo>
                <a:lnTo>
                  <a:pt x="23860" y="23860"/>
                </a:lnTo>
                <a:lnTo>
                  <a:pt x="6399" y="49774"/>
                </a:lnTo>
                <a:lnTo>
                  <a:pt x="0" y="81533"/>
                </a:lnTo>
                <a:lnTo>
                  <a:pt x="0" y="407669"/>
                </a:lnTo>
                <a:lnTo>
                  <a:pt x="6399" y="439429"/>
                </a:lnTo>
                <a:lnTo>
                  <a:pt x="23860" y="465343"/>
                </a:lnTo>
                <a:lnTo>
                  <a:pt x="49774" y="482804"/>
                </a:lnTo>
                <a:lnTo>
                  <a:pt x="81533" y="489203"/>
                </a:lnTo>
                <a:lnTo>
                  <a:pt x="1219962" y="489203"/>
                </a:lnTo>
                <a:lnTo>
                  <a:pt x="1251721" y="482804"/>
                </a:lnTo>
                <a:lnTo>
                  <a:pt x="1277635" y="465343"/>
                </a:lnTo>
                <a:lnTo>
                  <a:pt x="1295096" y="439429"/>
                </a:lnTo>
                <a:lnTo>
                  <a:pt x="1301495" y="407669"/>
                </a:lnTo>
                <a:lnTo>
                  <a:pt x="1301495" y="81533"/>
                </a:lnTo>
                <a:lnTo>
                  <a:pt x="1295096" y="49774"/>
                </a:lnTo>
                <a:lnTo>
                  <a:pt x="1277635" y="23860"/>
                </a:lnTo>
                <a:lnTo>
                  <a:pt x="1251721" y="6399"/>
                </a:lnTo>
                <a:lnTo>
                  <a:pt x="1219962" y="0"/>
                </a:lnTo>
                <a:close/>
              </a:path>
            </a:pathLst>
          </a:custGeom>
          <a:solidFill>
            <a:srgbClr val="0871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4600702" y="2644521"/>
            <a:ext cx="875665" cy="389890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06680" marR="5080" indent="-94615">
              <a:lnSpc>
                <a:spcPts val="1430"/>
              </a:lnSpc>
              <a:spcBef>
                <a:spcPts val="155"/>
              </a:spcBef>
            </a:pPr>
            <a:r>
              <a:rPr sz="1200" spc="-10" dirty="0">
                <a:solidFill>
                  <a:srgbClr val="FFFFFF"/>
                </a:solidFill>
                <a:latin typeface="Tahoma"/>
                <a:cs typeface="Tahoma"/>
              </a:rPr>
              <a:t>Performance Scorecard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3506723" y="2081783"/>
            <a:ext cx="858519" cy="490855"/>
          </a:xfrm>
          <a:custGeom>
            <a:avLst/>
            <a:gdLst/>
            <a:ahLst/>
            <a:cxnLst/>
            <a:rect l="l" t="t" r="r" b="b"/>
            <a:pathLst>
              <a:path w="858520" h="490855">
                <a:moveTo>
                  <a:pt x="612648" y="0"/>
                </a:moveTo>
                <a:lnTo>
                  <a:pt x="245363" y="0"/>
                </a:lnTo>
                <a:lnTo>
                  <a:pt x="195915" y="4984"/>
                </a:lnTo>
                <a:lnTo>
                  <a:pt x="149858" y="19282"/>
                </a:lnTo>
                <a:lnTo>
                  <a:pt x="108179" y="41904"/>
                </a:lnTo>
                <a:lnTo>
                  <a:pt x="71866" y="71866"/>
                </a:lnTo>
                <a:lnTo>
                  <a:pt x="41904" y="108179"/>
                </a:lnTo>
                <a:lnTo>
                  <a:pt x="19282" y="149858"/>
                </a:lnTo>
                <a:lnTo>
                  <a:pt x="4984" y="195915"/>
                </a:lnTo>
                <a:lnTo>
                  <a:pt x="0" y="245363"/>
                </a:lnTo>
                <a:lnTo>
                  <a:pt x="4984" y="294812"/>
                </a:lnTo>
                <a:lnTo>
                  <a:pt x="19282" y="340869"/>
                </a:lnTo>
                <a:lnTo>
                  <a:pt x="41904" y="382548"/>
                </a:lnTo>
                <a:lnTo>
                  <a:pt x="71866" y="418861"/>
                </a:lnTo>
                <a:lnTo>
                  <a:pt x="108179" y="448823"/>
                </a:lnTo>
                <a:lnTo>
                  <a:pt x="149858" y="471445"/>
                </a:lnTo>
                <a:lnTo>
                  <a:pt x="195915" y="485743"/>
                </a:lnTo>
                <a:lnTo>
                  <a:pt x="245363" y="490727"/>
                </a:lnTo>
                <a:lnTo>
                  <a:pt x="612648" y="490727"/>
                </a:lnTo>
                <a:lnTo>
                  <a:pt x="662096" y="485743"/>
                </a:lnTo>
                <a:lnTo>
                  <a:pt x="708153" y="471445"/>
                </a:lnTo>
                <a:lnTo>
                  <a:pt x="749832" y="448823"/>
                </a:lnTo>
                <a:lnTo>
                  <a:pt x="786145" y="418861"/>
                </a:lnTo>
                <a:lnTo>
                  <a:pt x="816107" y="382548"/>
                </a:lnTo>
                <a:lnTo>
                  <a:pt x="838729" y="340869"/>
                </a:lnTo>
                <a:lnTo>
                  <a:pt x="853027" y="294812"/>
                </a:lnTo>
                <a:lnTo>
                  <a:pt x="858012" y="245363"/>
                </a:lnTo>
                <a:lnTo>
                  <a:pt x="853027" y="195915"/>
                </a:lnTo>
                <a:lnTo>
                  <a:pt x="838729" y="149858"/>
                </a:lnTo>
                <a:lnTo>
                  <a:pt x="816107" y="108179"/>
                </a:lnTo>
                <a:lnTo>
                  <a:pt x="786145" y="71866"/>
                </a:lnTo>
                <a:lnTo>
                  <a:pt x="749832" y="41904"/>
                </a:lnTo>
                <a:lnTo>
                  <a:pt x="708153" y="19282"/>
                </a:lnTo>
                <a:lnTo>
                  <a:pt x="662096" y="4984"/>
                </a:lnTo>
                <a:lnTo>
                  <a:pt x="612648" y="0"/>
                </a:lnTo>
                <a:close/>
              </a:path>
            </a:pathLst>
          </a:custGeom>
          <a:solidFill>
            <a:srgbClr val="044B35">
              <a:alpha val="4941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3686936" y="2222119"/>
            <a:ext cx="49784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FFFFFF"/>
                </a:solidFill>
                <a:latin typeface="Tahoma"/>
                <a:cs typeface="Tahoma"/>
              </a:rPr>
              <a:t>Budget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6097523" y="1633727"/>
            <a:ext cx="1115695" cy="292735"/>
          </a:xfrm>
          <a:custGeom>
            <a:avLst/>
            <a:gdLst/>
            <a:ahLst/>
            <a:cxnLst/>
            <a:rect l="l" t="t" r="r" b="b"/>
            <a:pathLst>
              <a:path w="1115695" h="292735">
                <a:moveTo>
                  <a:pt x="1066800" y="0"/>
                </a:moveTo>
                <a:lnTo>
                  <a:pt x="48767" y="0"/>
                </a:lnTo>
                <a:lnTo>
                  <a:pt x="29789" y="3833"/>
                </a:lnTo>
                <a:lnTo>
                  <a:pt x="14287" y="14287"/>
                </a:lnTo>
                <a:lnTo>
                  <a:pt x="3833" y="29789"/>
                </a:lnTo>
                <a:lnTo>
                  <a:pt x="0" y="48768"/>
                </a:lnTo>
                <a:lnTo>
                  <a:pt x="0" y="243839"/>
                </a:lnTo>
                <a:lnTo>
                  <a:pt x="3833" y="262818"/>
                </a:lnTo>
                <a:lnTo>
                  <a:pt x="14287" y="278320"/>
                </a:lnTo>
                <a:lnTo>
                  <a:pt x="29789" y="288774"/>
                </a:lnTo>
                <a:lnTo>
                  <a:pt x="48767" y="292608"/>
                </a:lnTo>
                <a:lnTo>
                  <a:pt x="1066800" y="292608"/>
                </a:lnTo>
                <a:lnTo>
                  <a:pt x="1085778" y="288774"/>
                </a:lnTo>
                <a:lnTo>
                  <a:pt x="1101280" y="278320"/>
                </a:lnTo>
                <a:lnTo>
                  <a:pt x="1111734" y="262818"/>
                </a:lnTo>
                <a:lnTo>
                  <a:pt x="1115568" y="243839"/>
                </a:lnTo>
                <a:lnTo>
                  <a:pt x="1115568" y="48768"/>
                </a:lnTo>
                <a:lnTo>
                  <a:pt x="1111734" y="29789"/>
                </a:lnTo>
                <a:lnTo>
                  <a:pt x="1101280" y="14287"/>
                </a:lnTo>
                <a:lnTo>
                  <a:pt x="1085778" y="3833"/>
                </a:lnTo>
                <a:lnTo>
                  <a:pt x="1066800" y="0"/>
                </a:lnTo>
                <a:close/>
              </a:path>
            </a:pathLst>
          </a:custGeom>
          <a:solidFill>
            <a:srgbClr val="044B35">
              <a:alpha val="4941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6372859" y="1675003"/>
            <a:ext cx="56578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FFFFFF"/>
                </a:solidFill>
                <a:latin typeface="Tahoma"/>
                <a:cs typeface="Tahoma"/>
              </a:rPr>
              <a:t>Risk</a:t>
            </a:r>
            <a:r>
              <a:rPr sz="1200" spc="-1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00" spc="-25" dirty="0">
                <a:solidFill>
                  <a:srgbClr val="FFFFFF"/>
                </a:solidFill>
                <a:latin typeface="Tahoma"/>
                <a:cs typeface="Tahoma"/>
              </a:rPr>
              <a:t>Log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5388864" y="3410711"/>
            <a:ext cx="1300480" cy="1367155"/>
          </a:xfrm>
          <a:custGeom>
            <a:avLst/>
            <a:gdLst/>
            <a:ahLst/>
            <a:cxnLst/>
            <a:rect l="l" t="t" r="r" b="b"/>
            <a:pathLst>
              <a:path w="1300479" h="1367154">
                <a:moveTo>
                  <a:pt x="1299972" y="1005078"/>
                </a:moveTo>
                <a:lnTo>
                  <a:pt x="1294282" y="976896"/>
                </a:lnTo>
                <a:lnTo>
                  <a:pt x="1278775" y="953884"/>
                </a:lnTo>
                <a:lnTo>
                  <a:pt x="1255763" y="938377"/>
                </a:lnTo>
                <a:lnTo>
                  <a:pt x="1227582" y="932688"/>
                </a:lnTo>
                <a:lnTo>
                  <a:pt x="72390" y="932688"/>
                </a:lnTo>
                <a:lnTo>
                  <a:pt x="44196" y="938377"/>
                </a:lnTo>
                <a:lnTo>
                  <a:pt x="21183" y="953884"/>
                </a:lnTo>
                <a:lnTo>
                  <a:pt x="5676" y="976896"/>
                </a:lnTo>
                <a:lnTo>
                  <a:pt x="0" y="1005078"/>
                </a:lnTo>
                <a:lnTo>
                  <a:pt x="0" y="1294638"/>
                </a:lnTo>
                <a:lnTo>
                  <a:pt x="5676" y="1322832"/>
                </a:lnTo>
                <a:lnTo>
                  <a:pt x="21183" y="1345844"/>
                </a:lnTo>
                <a:lnTo>
                  <a:pt x="44196" y="1361351"/>
                </a:lnTo>
                <a:lnTo>
                  <a:pt x="72390" y="1367028"/>
                </a:lnTo>
                <a:lnTo>
                  <a:pt x="1227582" y="1367028"/>
                </a:lnTo>
                <a:lnTo>
                  <a:pt x="1255763" y="1361351"/>
                </a:lnTo>
                <a:lnTo>
                  <a:pt x="1278775" y="1345844"/>
                </a:lnTo>
                <a:lnTo>
                  <a:pt x="1294282" y="1322832"/>
                </a:lnTo>
                <a:lnTo>
                  <a:pt x="1299972" y="1294638"/>
                </a:lnTo>
                <a:lnTo>
                  <a:pt x="1299972" y="1005078"/>
                </a:lnTo>
                <a:close/>
              </a:path>
              <a:path w="1300479" h="1367154">
                <a:moveTo>
                  <a:pt x="1299972" y="545084"/>
                </a:moveTo>
                <a:lnTo>
                  <a:pt x="1294257" y="516813"/>
                </a:lnTo>
                <a:lnTo>
                  <a:pt x="1278699" y="493712"/>
                </a:lnTo>
                <a:lnTo>
                  <a:pt x="1255598" y="478155"/>
                </a:lnTo>
                <a:lnTo>
                  <a:pt x="1227328" y="472440"/>
                </a:lnTo>
                <a:lnTo>
                  <a:pt x="72644" y="472440"/>
                </a:lnTo>
                <a:lnTo>
                  <a:pt x="44361" y="478155"/>
                </a:lnTo>
                <a:lnTo>
                  <a:pt x="21259" y="493712"/>
                </a:lnTo>
                <a:lnTo>
                  <a:pt x="5702" y="516813"/>
                </a:lnTo>
                <a:lnTo>
                  <a:pt x="0" y="545084"/>
                </a:lnTo>
                <a:lnTo>
                  <a:pt x="0" y="835660"/>
                </a:lnTo>
                <a:lnTo>
                  <a:pt x="5702" y="863942"/>
                </a:lnTo>
                <a:lnTo>
                  <a:pt x="21272" y="887031"/>
                </a:lnTo>
                <a:lnTo>
                  <a:pt x="44361" y="902601"/>
                </a:lnTo>
                <a:lnTo>
                  <a:pt x="72644" y="908304"/>
                </a:lnTo>
                <a:lnTo>
                  <a:pt x="1227328" y="908304"/>
                </a:lnTo>
                <a:lnTo>
                  <a:pt x="1255598" y="902601"/>
                </a:lnTo>
                <a:lnTo>
                  <a:pt x="1278699" y="887044"/>
                </a:lnTo>
                <a:lnTo>
                  <a:pt x="1294257" y="863942"/>
                </a:lnTo>
                <a:lnTo>
                  <a:pt x="1299972" y="835660"/>
                </a:lnTo>
                <a:lnTo>
                  <a:pt x="1299972" y="545084"/>
                </a:lnTo>
                <a:close/>
              </a:path>
              <a:path w="1300479" h="1367154">
                <a:moveTo>
                  <a:pt x="1299972" y="72644"/>
                </a:moveTo>
                <a:lnTo>
                  <a:pt x="1294257" y="44373"/>
                </a:lnTo>
                <a:lnTo>
                  <a:pt x="1278699" y="21272"/>
                </a:lnTo>
                <a:lnTo>
                  <a:pt x="1255598" y="5715"/>
                </a:lnTo>
                <a:lnTo>
                  <a:pt x="1227328" y="0"/>
                </a:lnTo>
                <a:lnTo>
                  <a:pt x="72644" y="0"/>
                </a:lnTo>
                <a:lnTo>
                  <a:pt x="44361" y="5715"/>
                </a:lnTo>
                <a:lnTo>
                  <a:pt x="21259" y="21272"/>
                </a:lnTo>
                <a:lnTo>
                  <a:pt x="5702" y="44373"/>
                </a:lnTo>
                <a:lnTo>
                  <a:pt x="0" y="72644"/>
                </a:lnTo>
                <a:lnTo>
                  <a:pt x="0" y="363220"/>
                </a:lnTo>
                <a:lnTo>
                  <a:pt x="5702" y="391502"/>
                </a:lnTo>
                <a:lnTo>
                  <a:pt x="21272" y="414591"/>
                </a:lnTo>
                <a:lnTo>
                  <a:pt x="44361" y="430161"/>
                </a:lnTo>
                <a:lnTo>
                  <a:pt x="72644" y="435864"/>
                </a:lnTo>
                <a:lnTo>
                  <a:pt x="1227328" y="435864"/>
                </a:lnTo>
                <a:lnTo>
                  <a:pt x="1255598" y="430161"/>
                </a:lnTo>
                <a:lnTo>
                  <a:pt x="1278699" y="414591"/>
                </a:lnTo>
                <a:lnTo>
                  <a:pt x="1294257" y="391502"/>
                </a:lnTo>
                <a:lnTo>
                  <a:pt x="1299972" y="363220"/>
                </a:lnTo>
                <a:lnTo>
                  <a:pt x="1299972" y="72644"/>
                </a:lnTo>
                <a:close/>
              </a:path>
            </a:pathLst>
          </a:custGeom>
          <a:solidFill>
            <a:srgbClr val="46B592">
              <a:alpha val="4941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5558409" y="3445840"/>
            <a:ext cx="962025" cy="12941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sz="1100" spc="-10" dirty="0">
                <a:solidFill>
                  <a:srgbClr val="FFFFFF"/>
                </a:solidFill>
                <a:latin typeface="Tahoma"/>
                <a:cs typeface="Tahoma"/>
              </a:rPr>
              <a:t>Performance</a:t>
            </a:r>
            <a:endParaRPr sz="1100">
              <a:latin typeface="Tahoma"/>
              <a:cs typeface="Tahoma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1100" spc="-10" dirty="0">
                <a:solidFill>
                  <a:srgbClr val="FFFFFF"/>
                </a:solidFill>
                <a:latin typeface="Tahoma"/>
                <a:cs typeface="Tahoma"/>
              </a:rPr>
              <a:t>Report</a:t>
            </a:r>
            <a:endParaRPr sz="1100">
              <a:latin typeface="Tahoma"/>
              <a:cs typeface="Tahoma"/>
            </a:endParaRPr>
          </a:p>
          <a:p>
            <a:pPr marL="177165" marR="168910" algn="ctr">
              <a:lnSpc>
                <a:spcPct val="100000"/>
              </a:lnSpc>
              <a:spcBef>
                <a:spcPts val="1080"/>
              </a:spcBef>
            </a:pPr>
            <a:r>
              <a:rPr sz="1100" dirty="0">
                <a:solidFill>
                  <a:srgbClr val="FFFFFF"/>
                </a:solidFill>
                <a:latin typeface="Tahoma"/>
                <a:cs typeface="Tahoma"/>
              </a:rPr>
              <a:t>KPI</a:t>
            </a:r>
            <a:r>
              <a:rPr sz="1100" spc="-1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Tahoma"/>
                <a:cs typeface="Tahoma"/>
              </a:rPr>
              <a:t>Trend Analysis</a:t>
            </a:r>
            <a:endParaRPr sz="1100">
              <a:latin typeface="Tahoma"/>
              <a:cs typeface="Tahoma"/>
            </a:endParaRPr>
          </a:p>
          <a:p>
            <a:pPr algn="ctr">
              <a:lnSpc>
                <a:spcPct val="100000"/>
              </a:lnSpc>
              <a:spcBef>
                <a:spcPts val="975"/>
              </a:spcBef>
            </a:pPr>
            <a:r>
              <a:rPr sz="1100" spc="-25" dirty="0">
                <a:solidFill>
                  <a:srgbClr val="FFFFFF"/>
                </a:solidFill>
                <a:latin typeface="Tahoma"/>
                <a:cs typeface="Tahoma"/>
              </a:rPr>
              <a:t>KPI</a:t>
            </a:r>
            <a:endParaRPr sz="1100">
              <a:latin typeface="Tahoma"/>
              <a:cs typeface="Tahoma"/>
            </a:endParaRPr>
          </a:p>
          <a:p>
            <a:pPr algn="ctr">
              <a:lnSpc>
                <a:spcPct val="100000"/>
              </a:lnSpc>
            </a:pPr>
            <a:r>
              <a:rPr sz="1100" spc="-10" dirty="0">
                <a:solidFill>
                  <a:srgbClr val="FFFFFF"/>
                </a:solidFill>
                <a:latin typeface="Tahoma"/>
                <a:cs typeface="Tahoma"/>
              </a:rPr>
              <a:t>Documentation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6547104" y="5519927"/>
            <a:ext cx="1115695" cy="622300"/>
          </a:xfrm>
          <a:custGeom>
            <a:avLst/>
            <a:gdLst/>
            <a:ahLst/>
            <a:cxnLst/>
            <a:rect l="l" t="t" r="r" b="b"/>
            <a:pathLst>
              <a:path w="1115695" h="622300">
                <a:moveTo>
                  <a:pt x="1115568" y="377952"/>
                </a:moveTo>
                <a:lnTo>
                  <a:pt x="1111732" y="358978"/>
                </a:lnTo>
                <a:lnTo>
                  <a:pt x="1101280" y="343471"/>
                </a:lnTo>
                <a:lnTo>
                  <a:pt x="1085773" y="333019"/>
                </a:lnTo>
                <a:lnTo>
                  <a:pt x="1066800" y="329184"/>
                </a:lnTo>
                <a:lnTo>
                  <a:pt x="48768" y="329184"/>
                </a:lnTo>
                <a:lnTo>
                  <a:pt x="29781" y="333019"/>
                </a:lnTo>
                <a:lnTo>
                  <a:pt x="14287" y="343471"/>
                </a:lnTo>
                <a:lnTo>
                  <a:pt x="3822" y="358978"/>
                </a:lnTo>
                <a:lnTo>
                  <a:pt x="0" y="377952"/>
                </a:lnTo>
                <a:lnTo>
                  <a:pt x="0" y="573024"/>
                </a:lnTo>
                <a:lnTo>
                  <a:pt x="3822" y="592010"/>
                </a:lnTo>
                <a:lnTo>
                  <a:pt x="14287" y="607517"/>
                </a:lnTo>
                <a:lnTo>
                  <a:pt x="29781" y="617969"/>
                </a:lnTo>
                <a:lnTo>
                  <a:pt x="48768" y="621792"/>
                </a:lnTo>
                <a:lnTo>
                  <a:pt x="1066800" y="621792"/>
                </a:lnTo>
                <a:lnTo>
                  <a:pt x="1085773" y="617969"/>
                </a:lnTo>
                <a:lnTo>
                  <a:pt x="1101280" y="607517"/>
                </a:lnTo>
                <a:lnTo>
                  <a:pt x="1111732" y="592010"/>
                </a:lnTo>
                <a:lnTo>
                  <a:pt x="1115568" y="573024"/>
                </a:lnTo>
                <a:lnTo>
                  <a:pt x="1115568" y="377952"/>
                </a:lnTo>
                <a:close/>
              </a:path>
              <a:path w="1115695" h="622300">
                <a:moveTo>
                  <a:pt x="1115568" y="48768"/>
                </a:moveTo>
                <a:lnTo>
                  <a:pt x="1111732" y="29794"/>
                </a:lnTo>
                <a:lnTo>
                  <a:pt x="1101280" y="14287"/>
                </a:lnTo>
                <a:lnTo>
                  <a:pt x="1085773" y="3835"/>
                </a:lnTo>
                <a:lnTo>
                  <a:pt x="1066800" y="0"/>
                </a:lnTo>
                <a:lnTo>
                  <a:pt x="48768" y="0"/>
                </a:lnTo>
                <a:lnTo>
                  <a:pt x="29781" y="3835"/>
                </a:lnTo>
                <a:lnTo>
                  <a:pt x="14287" y="14287"/>
                </a:lnTo>
                <a:lnTo>
                  <a:pt x="3822" y="29794"/>
                </a:lnTo>
                <a:lnTo>
                  <a:pt x="0" y="48768"/>
                </a:lnTo>
                <a:lnTo>
                  <a:pt x="0" y="243840"/>
                </a:lnTo>
                <a:lnTo>
                  <a:pt x="3822" y="262826"/>
                </a:lnTo>
                <a:lnTo>
                  <a:pt x="14287" y="278333"/>
                </a:lnTo>
                <a:lnTo>
                  <a:pt x="29781" y="288785"/>
                </a:lnTo>
                <a:lnTo>
                  <a:pt x="48768" y="292608"/>
                </a:lnTo>
                <a:lnTo>
                  <a:pt x="1066800" y="292608"/>
                </a:lnTo>
                <a:lnTo>
                  <a:pt x="1085773" y="288785"/>
                </a:lnTo>
                <a:lnTo>
                  <a:pt x="1101280" y="278333"/>
                </a:lnTo>
                <a:lnTo>
                  <a:pt x="1111732" y="262826"/>
                </a:lnTo>
                <a:lnTo>
                  <a:pt x="1115568" y="243840"/>
                </a:lnTo>
                <a:lnTo>
                  <a:pt x="1115568" y="48768"/>
                </a:lnTo>
                <a:close/>
              </a:path>
            </a:pathLst>
          </a:custGeom>
          <a:solidFill>
            <a:srgbClr val="46B5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6670929" y="5491378"/>
            <a:ext cx="871219" cy="594995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8270" marR="122555" indent="1270" algn="ctr">
              <a:lnSpc>
                <a:spcPts val="1250"/>
              </a:lnSpc>
              <a:spcBef>
                <a:spcPts val="155"/>
              </a:spcBef>
            </a:pPr>
            <a:r>
              <a:rPr sz="1050" spc="-10" dirty="0">
                <a:solidFill>
                  <a:srgbClr val="FFFFFF"/>
                </a:solidFill>
                <a:latin typeface="Tahoma"/>
                <a:cs typeface="Tahoma"/>
              </a:rPr>
              <a:t>Individual Objectives</a:t>
            </a:r>
            <a:endParaRPr sz="1050">
              <a:latin typeface="Tahoma"/>
              <a:cs typeface="Tahoma"/>
            </a:endParaRPr>
          </a:p>
          <a:p>
            <a:pPr algn="ctr">
              <a:lnSpc>
                <a:spcPct val="100000"/>
              </a:lnSpc>
              <a:spcBef>
                <a:spcPts val="665"/>
              </a:spcBef>
            </a:pPr>
            <a:r>
              <a:rPr sz="1050" spc="-20" dirty="0">
                <a:solidFill>
                  <a:srgbClr val="FFFFFF"/>
                </a:solidFill>
                <a:latin typeface="Tahoma"/>
                <a:cs typeface="Tahoma"/>
              </a:rPr>
              <a:t>Individual</a:t>
            </a:r>
            <a:r>
              <a:rPr sz="105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050" spc="-20" dirty="0">
                <a:solidFill>
                  <a:srgbClr val="FFFFFF"/>
                </a:solidFill>
                <a:latin typeface="Tahoma"/>
                <a:cs typeface="Tahoma"/>
              </a:rPr>
              <a:t>KPIs</a:t>
            </a:r>
            <a:endParaRPr sz="1050">
              <a:latin typeface="Tahoma"/>
              <a:cs typeface="Tahoma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2183892" y="1716532"/>
            <a:ext cx="6361430" cy="4398010"/>
            <a:chOff x="2183892" y="1716532"/>
            <a:chExt cx="6361430" cy="4398010"/>
          </a:xfrm>
        </p:grpSpPr>
        <p:sp>
          <p:nvSpPr>
            <p:cNvPr id="36" name="object 36"/>
            <p:cNvSpPr/>
            <p:nvPr/>
          </p:nvSpPr>
          <p:spPr>
            <a:xfrm>
              <a:off x="7232904" y="3192779"/>
              <a:ext cx="1312545" cy="908685"/>
            </a:xfrm>
            <a:custGeom>
              <a:avLst/>
              <a:gdLst/>
              <a:ahLst/>
              <a:cxnLst/>
              <a:rect l="l" t="t" r="r" b="b"/>
              <a:pathLst>
                <a:path w="1312545" h="908685">
                  <a:moveTo>
                    <a:pt x="1264920" y="72644"/>
                  </a:moveTo>
                  <a:lnTo>
                    <a:pt x="1259205" y="44373"/>
                  </a:lnTo>
                  <a:lnTo>
                    <a:pt x="1243634" y="21272"/>
                  </a:lnTo>
                  <a:lnTo>
                    <a:pt x="1220546" y="5715"/>
                  </a:lnTo>
                  <a:lnTo>
                    <a:pt x="1192276" y="0"/>
                  </a:lnTo>
                  <a:lnTo>
                    <a:pt x="72644" y="0"/>
                  </a:lnTo>
                  <a:lnTo>
                    <a:pt x="44361" y="5715"/>
                  </a:lnTo>
                  <a:lnTo>
                    <a:pt x="21272" y="21272"/>
                  </a:lnTo>
                  <a:lnTo>
                    <a:pt x="5702" y="44373"/>
                  </a:lnTo>
                  <a:lnTo>
                    <a:pt x="0" y="72644"/>
                  </a:lnTo>
                  <a:lnTo>
                    <a:pt x="0" y="363220"/>
                  </a:lnTo>
                  <a:lnTo>
                    <a:pt x="5702" y="391502"/>
                  </a:lnTo>
                  <a:lnTo>
                    <a:pt x="21272" y="414604"/>
                  </a:lnTo>
                  <a:lnTo>
                    <a:pt x="44361" y="430161"/>
                  </a:lnTo>
                  <a:lnTo>
                    <a:pt x="72644" y="435864"/>
                  </a:lnTo>
                  <a:lnTo>
                    <a:pt x="1192276" y="435864"/>
                  </a:lnTo>
                  <a:lnTo>
                    <a:pt x="1220546" y="430161"/>
                  </a:lnTo>
                  <a:lnTo>
                    <a:pt x="1243634" y="414604"/>
                  </a:lnTo>
                  <a:lnTo>
                    <a:pt x="1259205" y="391502"/>
                  </a:lnTo>
                  <a:lnTo>
                    <a:pt x="1264920" y="363220"/>
                  </a:lnTo>
                  <a:lnTo>
                    <a:pt x="1264920" y="72644"/>
                  </a:lnTo>
                  <a:close/>
                </a:path>
                <a:path w="1312545" h="908685">
                  <a:moveTo>
                    <a:pt x="1312164" y="545084"/>
                  </a:moveTo>
                  <a:lnTo>
                    <a:pt x="1306449" y="516813"/>
                  </a:lnTo>
                  <a:lnTo>
                    <a:pt x="1290891" y="493712"/>
                  </a:lnTo>
                  <a:lnTo>
                    <a:pt x="1267790" y="478155"/>
                  </a:lnTo>
                  <a:lnTo>
                    <a:pt x="1239520" y="472440"/>
                  </a:lnTo>
                  <a:lnTo>
                    <a:pt x="83312" y="472440"/>
                  </a:lnTo>
                  <a:lnTo>
                    <a:pt x="55029" y="478155"/>
                  </a:lnTo>
                  <a:lnTo>
                    <a:pt x="31940" y="493712"/>
                  </a:lnTo>
                  <a:lnTo>
                    <a:pt x="16370" y="516813"/>
                  </a:lnTo>
                  <a:lnTo>
                    <a:pt x="10668" y="545084"/>
                  </a:lnTo>
                  <a:lnTo>
                    <a:pt x="10668" y="835660"/>
                  </a:lnTo>
                  <a:lnTo>
                    <a:pt x="16370" y="863942"/>
                  </a:lnTo>
                  <a:lnTo>
                    <a:pt x="31940" y="887031"/>
                  </a:lnTo>
                  <a:lnTo>
                    <a:pt x="55029" y="902601"/>
                  </a:lnTo>
                  <a:lnTo>
                    <a:pt x="83312" y="908304"/>
                  </a:lnTo>
                  <a:lnTo>
                    <a:pt x="1239520" y="908304"/>
                  </a:lnTo>
                  <a:lnTo>
                    <a:pt x="1267790" y="902601"/>
                  </a:lnTo>
                  <a:lnTo>
                    <a:pt x="1290891" y="887031"/>
                  </a:lnTo>
                  <a:lnTo>
                    <a:pt x="1306449" y="863942"/>
                  </a:lnTo>
                  <a:lnTo>
                    <a:pt x="1312164" y="835660"/>
                  </a:lnTo>
                  <a:lnTo>
                    <a:pt x="1312164" y="545084"/>
                  </a:lnTo>
                  <a:close/>
                </a:path>
              </a:pathLst>
            </a:custGeom>
            <a:solidFill>
              <a:srgbClr val="46B592">
                <a:alpha val="49411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2490724" y="1716531"/>
              <a:ext cx="2611120" cy="3106420"/>
            </a:xfrm>
            <a:custGeom>
              <a:avLst/>
              <a:gdLst/>
              <a:ahLst/>
              <a:cxnLst/>
              <a:rect l="l" t="t" r="r" b="b"/>
              <a:pathLst>
                <a:path w="2611120" h="3106420">
                  <a:moveTo>
                    <a:pt x="218186" y="2189734"/>
                  </a:moveTo>
                  <a:lnTo>
                    <a:pt x="80518" y="2189734"/>
                  </a:lnTo>
                  <a:lnTo>
                    <a:pt x="80518" y="1496568"/>
                  </a:lnTo>
                  <a:lnTo>
                    <a:pt x="137668" y="1496568"/>
                  </a:lnTo>
                  <a:lnTo>
                    <a:pt x="131318" y="1483868"/>
                  </a:lnTo>
                  <a:lnTo>
                    <a:pt x="74168" y="1369568"/>
                  </a:lnTo>
                  <a:lnTo>
                    <a:pt x="71501" y="1374902"/>
                  </a:lnTo>
                  <a:lnTo>
                    <a:pt x="63500" y="1358900"/>
                  </a:lnTo>
                  <a:lnTo>
                    <a:pt x="0" y="1485900"/>
                  </a:lnTo>
                  <a:lnTo>
                    <a:pt x="16002" y="1485900"/>
                  </a:lnTo>
                  <a:lnTo>
                    <a:pt x="10668" y="1496568"/>
                  </a:lnTo>
                  <a:lnTo>
                    <a:pt x="57150" y="1496568"/>
                  </a:lnTo>
                  <a:lnTo>
                    <a:pt x="57150" y="3106420"/>
                  </a:lnTo>
                  <a:lnTo>
                    <a:pt x="207518" y="3106420"/>
                  </a:lnTo>
                  <a:lnTo>
                    <a:pt x="207518" y="3100070"/>
                  </a:lnTo>
                  <a:lnTo>
                    <a:pt x="207518" y="3093720"/>
                  </a:lnTo>
                  <a:lnTo>
                    <a:pt x="69850" y="3093720"/>
                  </a:lnTo>
                  <a:lnTo>
                    <a:pt x="69850" y="2661158"/>
                  </a:lnTo>
                  <a:lnTo>
                    <a:pt x="218186" y="2661158"/>
                  </a:lnTo>
                  <a:lnTo>
                    <a:pt x="218186" y="2654808"/>
                  </a:lnTo>
                  <a:lnTo>
                    <a:pt x="218186" y="2648458"/>
                  </a:lnTo>
                  <a:lnTo>
                    <a:pt x="80518" y="2648458"/>
                  </a:lnTo>
                  <a:lnTo>
                    <a:pt x="80518" y="2202434"/>
                  </a:lnTo>
                  <a:lnTo>
                    <a:pt x="218186" y="2202434"/>
                  </a:lnTo>
                  <a:lnTo>
                    <a:pt x="218186" y="2196084"/>
                  </a:lnTo>
                  <a:lnTo>
                    <a:pt x="218186" y="2189734"/>
                  </a:lnTo>
                  <a:close/>
                </a:path>
                <a:path w="2611120" h="3106420">
                  <a:moveTo>
                    <a:pt x="407416" y="435864"/>
                  </a:moveTo>
                  <a:lnTo>
                    <a:pt x="401066" y="423164"/>
                  </a:lnTo>
                  <a:lnTo>
                    <a:pt x="343916" y="308864"/>
                  </a:lnTo>
                  <a:lnTo>
                    <a:pt x="280416" y="435864"/>
                  </a:lnTo>
                  <a:lnTo>
                    <a:pt x="337566" y="435864"/>
                  </a:lnTo>
                  <a:lnTo>
                    <a:pt x="337566" y="753110"/>
                  </a:lnTo>
                  <a:lnTo>
                    <a:pt x="280416" y="753110"/>
                  </a:lnTo>
                  <a:lnTo>
                    <a:pt x="343916" y="880110"/>
                  </a:lnTo>
                  <a:lnTo>
                    <a:pt x="401066" y="765810"/>
                  </a:lnTo>
                  <a:lnTo>
                    <a:pt x="407416" y="753110"/>
                  </a:lnTo>
                  <a:lnTo>
                    <a:pt x="350266" y="753110"/>
                  </a:lnTo>
                  <a:lnTo>
                    <a:pt x="350266" y="435864"/>
                  </a:lnTo>
                  <a:lnTo>
                    <a:pt x="407416" y="435864"/>
                  </a:lnTo>
                  <a:close/>
                </a:path>
                <a:path w="2611120" h="3106420">
                  <a:moveTo>
                    <a:pt x="1895856" y="1124204"/>
                  </a:moveTo>
                  <a:lnTo>
                    <a:pt x="1883156" y="1117854"/>
                  </a:lnTo>
                  <a:lnTo>
                    <a:pt x="1768856" y="1060704"/>
                  </a:lnTo>
                  <a:lnTo>
                    <a:pt x="1768856" y="1117854"/>
                  </a:lnTo>
                  <a:lnTo>
                    <a:pt x="1120140" y="1117854"/>
                  </a:lnTo>
                  <a:lnTo>
                    <a:pt x="1120140" y="1060704"/>
                  </a:lnTo>
                  <a:lnTo>
                    <a:pt x="993140" y="1124204"/>
                  </a:lnTo>
                  <a:lnTo>
                    <a:pt x="1120140" y="1187704"/>
                  </a:lnTo>
                  <a:lnTo>
                    <a:pt x="1120140" y="1130554"/>
                  </a:lnTo>
                  <a:lnTo>
                    <a:pt x="1768856" y="1130554"/>
                  </a:lnTo>
                  <a:lnTo>
                    <a:pt x="1768856" y="1187704"/>
                  </a:lnTo>
                  <a:lnTo>
                    <a:pt x="1883156" y="1130554"/>
                  </a:lnTo>
                  <a:lnTo>
                    <a:pt x="1895856" y="1124204"/>
                  </a:lnTo>
                  <a:close/>
                </a:path>
                <a:path w="2611120" h="3106420">
                  <a:moveTo>
                    <a:pt x="1895856" y="63500"/>
                  </a:moveTo>
                  <a:lnTo>
                    <a:pt x="1883156" y="57150"/>
                  </a:lnTo>
                  <a:lnTo>
                    <a:pt x="1768856" y="0"/>
                  </a:lnTo>
                  <a:lnTo>
                    <a:pt x="1768856" y="57150"/>
                  </a:lnTo>
                  <a:lnTo>
                    <a:pt x="1120140" y="57150"/>
                  </a:lnTo>
                  <a:lnTo>
                    <a:pt x="1120140" y="0"/>
                  </a:lnTo>
                  <a:lnTo>
                    <a:pt x="993140" y="63500"/>
                  </a:lnTo>
                  <a:lnTo>
                    <a:pt x="1120140" y="127000"/>
                  </a:lnTo>
                  <a:lnTo>
                    <a:pt x="1120140" y="69850"/>
                  </a:lnTo>
                  <a:lnTo>
                    <a:pt x="1768856" y="69850"/>
                  </a:lnTo>
                  <a:lnTo>
                    <a:pt x="1768856" y="127000"/>
                  </a:lnTo>
                  <a:lnTo>
                    <a:pt x="1883156" y="69850"/>
                  </a:lnTo>
                  <a:lnTo>
                    <a:pt x="1895856" y="63500"/>
                  </a:lnTo>
                  <a:close/>
                </a:path>
                <a:path w="2611120" h="3106420">
                  <a:moveTo>
                    <a:pt x="2611120" y="435864"/>
                  </a:moveTo>
                  <a:lnTo>
                    <a:pt x="2604770" y="423164"/>
                  </a:lnTo>
                  <a:lnTo>
                    <a:pt x="2547620" y="308864"/>
                  </a:lnTo>
                  <a:lnTo>
                    <a:pt x="2484120" y="435864"/>
                  </a:lnTo>
                  <a:lnTo>
                    <a:pt x="2541270" y="435864"/>
                  </a:lnTo>
                  <a:lnTo>
                    <a:pt x="2541270" y="753110"/>
                  </a:lnTo>
                  <a:lnTo>
                    <a:pt x="2484120" y="753110"/>
                  </a:lnTo>
                  <a:lnTo>
                    <a:pt x="2547620" y="880110"/>
                  </a:lnTo>
                  <a:lnTo>
                    <a:pt x="2604770" y="765810"/>
                  </a:lnTo>
                  <a:lnTo>
                    <a:pt x="2611120" y="753110"/>
                  </a:lnTo>
                  <a:lnTo>
                    <a:pt x="2553970" y="753110"/>
                  </a:lnTo>
                  <a:lnTo>
                    <a:pt x="2553970" y="435864"/>
                  </a:lnTo>
                  <a:lnTo>
                    <a:pt x="2611120" y="435864"/>
                  </a:lnTo>
                  <a:close/>
                </a:path>
              </a:pathLst>
            </a:custGeom>
            <a:solidFill>
              <a:srgbClr val="0A97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2183892" y="5839967"/>
              <a:ext cx="3874135" cy="274320"/>
            </a:xfrm>
            <a:custGeom>
              <a:avLst/>
              <a:gdLst/>
              <a:ahLst/>
              <a:cxnLst/>
              <a:rect l="l" t="t" r="r" b="b"/>
              <a:pathLst>
                <a:path w="3874135" h="274320">
                  <a:moveTo>
                    <a:pt x="3828287" y="0"/>
                  </a:moveTo>
                  <a:lnTo>
                    <a:pt x="45719" y="0"/>
                  </a:lnTo>
                  <a:lnTo>
                    <a:pt x="27914" y="3593"/>
                  </a:lnTo>
                  <a:lnTo>
                    <a:pt x="13382" y="13392"/>
                  </a:lnTo>
                  <a:lnTo>
                    <a:pt x="3589" y="27924"/>
                  </a:lnTo>
                  <a:lnTo>
                    <a:pt x="0" y="45719"/>
                  </a:lnTo>
                  <a:lnTo>
                    <a:pt x="0" y="228599"/>
                  </a:lnTo>
                  <a:lnTo>
                    <a:pt x="3589" y="246395"/>
                  </a:lnTo>
                  <a:lnTo>
                    <a:pt x="13382" y="260927"/>
                  </a:lnTo>
                  <a:lnTo>
                    <a:pt x="27914" y="270726"/>
                  </a:lnTo>
                  <a:lnTo>
                    <a:pt x="45719" y="274319"/>
                  </a:lnTo>
                  <a:lnTo>
                    <a:pt x="3828287" y="274319"/>
                  </a:lnTo>
                  <a:lnTo>
                    <a:pt x="3846093" y="270726"/>
                  </a:lnTo>
                  <a:lnTo>
                    <a:pt x="3860625" y="260927"/>
                  </a:lnTo>
                  <a:lnTo>
                    <a:pt x="3870418" y="246395"/>
                  </a:lnTo>
                  <a:lnTo>
                    <a:pt x="3874007" y="228599"/>
                  </a:lnTo>
                  <a:lnTo>
                    <a:pt x="3874007" y="45719"/>
                  </a:lnTo>
                  <a:lnTo>
                    <a:pt x="3870418" y="27924"/>
                  </a:lnTo>
                  <a:lnTo>
                    <a:pt x="3860625" y="13392"/>
                  </a:lnTo>
                  <a:lnTo>
                    <a:pt x="3846093" y="3593"/>
                  </a:lnTo>
                  <a:lnTo>
                    <a:pt x="3828287" y="0"/>
                  </a:lnTo>
                  <a:close/>
                </a:path>
              </a:pathLst>
            </a:custGeom>
            <a:solidFill>
              <a:srgbClr val="46B5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9" name="object 39"/>
          <p:cNvSpPr txBox="1"/>
          <p:nvPr/>
        </p:nvSpPr>
        <p:spPr>
          <a:xfrm>
            <a:off x="3237738" y="5877255"/>
            <a:ext cx="176276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20" dirty="0">
                <a:solidFill>
                  <a:srgbClr val="FFFFFF"/>
                </a:solidFill>
                <a:latin typeface="Tahoma"/>
                <a:cs typeface="Tahoma"/>
              </a:rPr>
              <a:t>Individual</a:t>
            </a:r>
            <a:r>
              <a:rPr sz="11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Tahoma"/>
                <a:cs typeface="Tahoma"/>
              </a:rPr>
              <a:t>Performance</a:t>
            </a:r>
            <a:r>
              <a:rPr sz="11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100" spc="-20" dirty="0">
                <a:solidFill>
                  <a:srgbClr val="FFFFFF"/>
                </a:solidFill>
                <a:latin typeface="Tahoma"/>
                <a:cs typeface="Tahoma"/>
              </a:rPr>
              <a:t>Plans</a:t>
            </a:r>
            <a:endParaRPr sz="1100">
              <a:latin typeface="Tahoma"/>
              <a:cs typeface="Tahoma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1755648" y="1716532"/>
            <a:ext cx="5847715" cy="4333875"/>
            <a:chOff x="1755648" y="1716532"/>
            <a:chExt cx="5847715" cy="4333875"/>
          </a:xfrm>
        </p:grpSpPr>
        <p:sp>
          <p:nvSpPr>
            <p:cNvPr id="41" name="object 41"/>
            <p:cNvSpPr/>
            <p:nvPr/>
          </p:nvSpPr>
          <p:spPr>
            <a:xfrm>
              <a:off x="1755648" y="1716531"/>
              <a:ext cx="5487670" cy="4333875"/>
            </a:xfrm>
            <a:custGeom>
              <a:avLst/>
              <a:gdLst/>
              <a:ahLst/>
              <a:cxnLst/>
              <a:rect l="l" t="t" r="r" b="b"/>
              <a:pathLst>
                <a:path w="5487670" h="4333875">
                  <a:moveTo>
                    <a:pt x="428371" y="63500"/>
                  </a:moveTo>
                  <a:lnTo>
                    <a:pt x="415671" y="57150"/>
                  </a:lnTo>
                  <a:lnTo>
                    <a:pt x="301371" y="0"/>
                  </a:lnTo>
                  <a:lnTo>
                    <a:pt x="301371" y="57150"/>
                  </a:lnTo>
                  <a:lnTo>
                    <a:pt x="207899" y="57150"/>
                  </a:lnTo>
                  <a:lnTo>
                    <a:pt x="207899" y="327787"/>
                  </a:lnTo>
                  <a:lnTo>
                    <a:pt x="0" y="327787"/>
                  </a:lnTo>
                  <a:lnTo>
                    <a:pt x="0" y="340487"/>
                  </a:lnTo>
                  <a:lnTo>
                    <a:pt x="207899" y="340487"/>
                  </a:lnTo>
                  <a:lnTo>
                    <a:pt x="207899" y="991362"/>
                  </a:lnTo>
                  <a:lnTo>
                    <a:pt x="0" y="991362"/>
                  </a:lnTo>
                  <a:lnTo>
                    <a:pt x="0" y="1004062"/>
                  </a:lnTo>
                  <a:lnTo>
                    <a:pt x="207899" y="1004062"/>
                  </a:lnTo>
                  <a:lnTo>
                    <a:pt x="207899" y="1654683"/>
                  </a:lnTo>
                  <a:lnTo>
                    <a:pt x="0" y="1654683"/>
                  </a:lnTo>
                  <a:lnTo>
                    <a:pt x="0" y="1667383"/>
                  </a:lnTo>
                  <a:lnTo>
                    <a:pt x="207899" y="1667383"/>
                  </a:lnTo>
                  <a:lnTo>
                    <a:pt x="207899" y="2981198"/>
                  </a:lnTo>
                  <a:lnTo>
                    <a:pt x="0" y="2981198"/>
                  </a:lnTo>
                  <a:lnTo>
                    <a:pt x="0" y="2993898"/>
                  </a:lnTo>
                  <a:lnTo>
                    <a:pt x="207899" y="2993898"/>
                  </a:lnTo>
                  <a:lnTo>
                    <a:pt x="207899" y="3644519"/>
                  </a:lnTo>
                  <a:lnTo>
                    <a:pt x="0" y="3644519"/>
                  </a:lnTo>
                  <a:lnTo>
                    <a:pt x="0" y="3657219"/>
                  </a:lnTo>
                  <a:lnTo>
                    <a:pt x="220599" y="3657219"/>
                  </a:lnTo>
                  <a:lnTo>
                    <a:pt x="220599" y="3650869"/>
                  </a:lnTo>
                  <a:lnTo>
                    <a:pt x="220599" y="3644519"/>
                  </a:lnTo>
                  <a:lnTo>
                    <a:pt x="220599" y="69862"/>
                  </a:lnTo>
                  <a:lnTo>
                    <a:pt x="301371" y="69862"/>
                  </a:lnTo>
                  <a:lnTo>
                    <a:pt x="301371" y="127000"/>
                  </a:lnTo>
                  <a:lnTo>
                    <a:pt x="415658" y="69862"/>
                  </a:lnTo>
                  <a:lnTo>
                    <a:pt x="428371" y="63500"/>
                  </a:lnTo>
                  <a:close/>
                </a:path>
                <a:path w="5487670" h="4333875">
                  <a:moveTo>
                    <a:pt x="2956052" y="1485900"/>
                  </a:moveTo>
                  <a:lnTo>
                    <a:pt x="2949702" y="1473200"/>
                  </a:lnTo>
                  <a:lnTo>
                    <a:pt x="2892552" y="1358900"/>
                  </a:lnTo>
                  <a:lnTo>
                    <a:pt x="2829052" y="1485900"/>
                  </a:lnTo>
                  <a:lnTo>
                    <a:pt x="2886202" y="1485900"/>
                  </a:lnTo>
                  <a:lnTo>
                    <a:pt x="2886202" y="3968407"/>
                  </a:lnTo>
                  <a:lnTo>
                    <a:pt x="2829052" y="3968407"/>
                  </a:lnTo>
                  <a:lnTo>
                    <a:pt x="2892552" y="4095407"/>
                  </a:lnTo>
                  <a:lnTo>
                    <a:pt x="2949702" y="3981107"/>
                  </a:lnTo>
                  <a:lnTo>
                    <a:pt x="2956052" y="3968407"/>
                  </a:lnTo>
                  <a:lnTo>
                    <a:pt x="2898902" y="3968407"/>
                  </a:lnTo>
                  <a:lnTo>
                    <a:pt x="2898902" y="1485900"/>
                  </a:lnTo>
                  <a:lnTo>
                    <a:pt x="2956052" y="1485900"/>
                  </a:lnTo>
                  <a:close/>
                </a:path>
                <a:path w="5487670" h="4333875">
                  <a:moveTo>
                    <a:pt x="3633089" y="1906524"/>
                  </a:moveTo>
                  <a:lnTo>
                    <a:pt x="3289046" y="1906524"/>
                  </a:lnTo>
                  <a:lnTo>
                    <a:pt x="3289046" y="1496568"/>
                  </a:lnTo>
                  <a:lnTo>
                    <a:pt x="3346196" y="1496568"/>
                  </a:lnTo>
                  <a:lnTo>
                    <a:pt x="3339846" y="1483868"/>
                  </a:lnTo>
                  <a:lnTo>
                    <a:pt x="3282696" y="1369568"/>
                  </a:lnTo>
                  <a:lnTo>
                    <a:pt x="3219196" y="1496568"/>
                  </a:lnTo>
                  <a:lnTo>
                    <a:pt x="3276346" y="1496568"/>
                  </a:lnTo>
                  <a:lnTo>
                    <a:pt x="3276346" y="1919224"/>
                  </a:lnTo>
                  <a:lnTo>
                    <a:pt x="3276346" y="2391664"/>
                  </a:lnTo>
                  <a:lnTo>
                    <a:pt x="3276346" y="2850769"/>
                  </a:lnTo>
                  <a:lnTo>
                    <a:pt x="3633089" y="2850769"/>
                  </a:lnTo>
                  <a:lnTo>
                    <a:pt x="3633089" y="2844419"/>
                  </a:lnTo>
                  <a:lnTo>
                    <a:pt x="3633089" y="2838069"/>
                  </a:lnTo>
                  <a:lnTo>
                    <a:pt x="3289046" y="2838069"/>
                  </a:lnTo>
                  <a:lnTo>
                    <a:pt x="3289046" y="2391664"/>
                  </a:lnTo>
                  <a:lnTo>
                    <a:pt x="3633089" y="2391664"/>
                  </a:lnTo>
                  <a:lnTo>
                    <a:pt x="3633089" y="2385314"/>
                  </a:lnTo>
                  <a:lnTo>
                    <a:pt x="3633089" y="2378964"/>
                  </a:lnTo>
                  <a:lnTo>
                    <a:pt x="3289046" y="2378964"/>
                  </a:lnTo>
                  <a:lnTo>
                    <a:pt x="3289046" y="1919224"/>
                  </a:lnTo>
                  <a:lnTo>
                    <a:pt x="3633089" y="1919224"/>
                  </a:lnTo>
                  <a:lnTo>
                    <a:pt x="3633089" y="1912874"/>
                  </a:lnTo>
                  <a:lnTo>
                    <a:pt x="3633089" y="1906524"/>
                  </a:lnTo>
                  <a:close/>
                </a:path>
                <a:path w="5487670" h="4333875">
                  <a:moveTo>
                    <a:pt x="4341749" y="63500"/>
                  </a:moveTo>
                  <a:lnTo>
                    <a:pt x="4329049" y="57150"/>
                  </a:lnTo>
                  <a:lnTo>
                    <a:pt x="4214749" y="0"/>
                  </a:lnTo>
                  <a:lnTo>
                    <a:pt x="4214749" y="57150"/>
                  </a:lnTo>
                  <a:lnTo>
                    <a:pt x="3933444" y="57150"/>
                  </a:lnTo>
                  <a:lnTo>
                    <a:pt x="3933444" y="69850"/>
                  </a:lnTo>
                  <a:lnTo>
                    <a:pt x="4214749" y="69850"/>
                  </a:lnTo>
                  <a:lnTo>
                    <a:pt x="4214749" y="127000"/>
                  </a:lnTo>
                  <a:lnTo>
                    <a:pt x="4329049" y="69850"/>
                  </a:lnTo>
                  <a:lnTo>
                    <a:pt x="4341749" y="63500"/>
                  </a:lnTo>
                  <a:close/>
                </a:path>
                <a:path w="5487670" h="4333875">
                  <a:moveTo>
                    <a:pt x="4499864" y="1125347"/>
                  </a:moveTo>
                  <a:lnTo>
                    <a:pt x="4486973" y="1118870"/>
                  </a:lnTo>
                  <a:lnTo>
                    <a:pt x="4372991" y="1061593"/>
                  </a:lnTo>
                  <a:lnTo>
                    <a:pt x="4372876" y="1118146"/>
                  </a:lnTo>
                  <a:lnTo>
                    <a:pt x="4372864" y="1118844"/>
                  </a:lnTo>
                  <a:lnTo>
                    <a:pt x="4060444" y="1118146"/>
                  </a:lnTo>
                  <a:lnTo>
                    <a:pt x="4060571" y="1060958"/>
                  </a:lnTo>
                  <a:lnTo>
                    <a:pt x="3933444" y="1124204"/>
                  </a:lnTo>
                  <a:lnTo>
                    <a:pt x="4060317" y="1187958"/>
                  </a:lnTo>
                  <a:lnTo>
                    <a:pt x="4060418" y="1130846"/>
                  </a:lnTo>
                  <a:lnTo>
                    <a:pt x="4372838" y="1131544"/>
                  </a:lnTo>
                  <a:lnTo>
                    <a:pt x="4372864" y="1118870"/>
                  </a:lnTo>
                  <a:lnTo>
                    <a:pt x="4372851" y="1125347"/>
                  </a:lnTo>
                  <a:lnTo>
                    <a:pt x="4372838" y="1131544"/>
                  </a:lnTo>
                  <a:lnTo>
                    <a:pt x="4385551" y="1131570"/>
                  </a:lnTo>
                  <a:lnTo>
                    <a:pt x="4372838" y="1131570"/>
                  </a:lnTo>
                  <a:lnTo>
                    <a:pt x="4372737" y="1188593"/>
                  </a:lnTo>
                  <a:lnTo>
                    <a:pt x="4487354" y="1131570"/>
                  </a:lnTo>
                  <a:lnTo>
                    <a:pt x="4499864" y="1125347"/>
                  </a:lnTo>
                  <a:close/>
                </a:path>
                <a:path w="5487670" h="4333875">
                  <a:moveTo>
                    <a:pt x="4792472" y="3949700"/>
                  </a:moveTo>
                  <a:lnTo>
                    <a:pt x="4779772" y="3943350"/>
                  </a:lnTo>
                  <a:lnTo>
                    <a:pt x="4665472" y="3886200"/>
                  </a:lnTo>
                  <a:lnTo>
                    <a:pt x="4665472" y="3943350"/>
                  </a:lnTo>
                  <a:lnTo>
                    <a:pt x="4541012" y="3943350"/>
                  </a:lnTo>
                  <a:lnTo>
                    <a:pt x="4541012" y="4245102"/>
                  </a:lnTo>
                  <a:lnTo>
                    <a:pt x="4302252" y="4245102"/>
                  </a:lnTo>
                  <a:lnTo>
                    <a:pt x="4302252" y="4254449"/>
                  </a:lnTo>
                  <a:lnTo>
                    <a:pt x="4302252" y="4257802"/>
                  </a:lnTo>
                  <a:lnTo>
                    <a:pt x="4302252" y="4267149"/>
                  </a:lnTo>
                  <a:lnTo>
                    <a:pt x="4541012" y="4267149"/>
                  </a:lnTo>
                  <a:lnTo>
                    <a:pt x="4541012" y="4276699"/>
                  </a:lnTo>
                  <a:lnTo>
                    <a:pt x="4665472" y="4276699"/>
                  </a:lnTo>
                  <a:lnTo>
                    <a:pt x="4665472" y="4333849"/>
                  </a:lnTo>
                  <a:lnTo>
                    <a:pt x="4779772" y="4276699"/>
                  </a:lnTo>
                  <a:lnTo>
                    <a:pt x="4792472" y="4270349"/>
                  </a:lnTo>
                  <a:lnTo>
                    <a:pt x="4779772" y="4263999"/>
                  </a:lnTo>
                  <a:lnTo>
                    <a:pt x="4665472" y="4206849"/>
                  </a:lnTo>
                  <a:lnTo>
                    <a:pt x="4665472" y="4263999"/>
                  </a:lnTo>
                  <a:lnTo>
                    <a:pt x="4553712" y="4263999"/>
                  </a:lnTo>
                  <a:lnTo>
                    <a:pt x="4553712" y="3956050"/>
                  </a:lnTo>
                  <a:lnTo>
                    <a:pt x="4665472" y="3956050"/>
                  </a:lnTo>
                  <a:lnTo>
                    <a:pt x="4665472" y="4013200"/>
                  </a:lnTo>
                  <a:lnTo>
                    <a:pt x="4779772" y="3956050"/>
                  </a:lnTo>
                  <a:lnTo>
                    <a:pt x="4792472" y="3949700"/>
                  </a:lnTo>
                  <a:close/>
                </a:path>
                <a:path w="5487670" h="4333875">
                  <a:moveTo>
                    <a:pt x="5487289" y="2166747"/>
                  </a:moveTo>
                  <a:lnTo>
                    <a:pt x="5474589" y="2160397"/>
                  </a:lnTo>
                  <a:lnTo>
                    <a:pt x="5360289" y="2103247"/>
                  </a:lnTo>
                  <a:lnTo>
                    <a:pt x="5360289" y="2160397"/>
                  </a:lnTo>
                  <a:lnTo>
                    <a:pt x="5203190" y="2160397"/>
                  </a:lnTo>
                  <a:lnTo>
                    <a:pt x="5203190" y="1700657"/>
                  </a:lnTo>
                  <a:lnTo>
                    <a:pt x="5350002" y="1700657"/>
                  </a:lnTo>
                  <a:lnTo>
                    <a:pt x="5350002" y="1757807"/>
                  </a:lnTo>
                  <a:lnTo>
                    <a:pt x="5464302" y="1700657"/>
                  </a:lnTo>
                  <a:lnTo>
                    <a:pt x="5477002" y="1694307"/>
                  </a:lnTo>
                  <a:lnTo>
                    <a:pt x="5464302" y="1687957"/>
                  </a:lnTo>
                  <a:lnTo>
                    <a:pt x="5350002" y="1630807"/>
                  </a:lnTo>
                  <a:lnTo>
                    <a:pt x="5350002" y="1687957"/>
                  </a:lnTo>
                  <a:lnTo>
                    <a:pt x="5203190" y="1687957"/>
                  </a:lnTo>
                  <a:lnTo>
                    <a:pt x="5203190" y="1337564"/>
                  </a:lnTo>
                  <a:lnTo>
                    <a:pt x="5190490" y="1337564"/>
                  </a:lnTo>
                  <a:lnTo>
                    <a:pt x="5190490" y="1700657"/>
                  </a:lnTo>
                  <a:lnTo>
                    <a:pt x="5190490" y="2173097"/>
                  </a:lnTo>
                  <a:lnTo>
                    <a:pt x="5360289" y="2173097"/>
                  </a:lnTo>
                  <a:lnTo>
                    <a:pt x="5360289" y="2230247"/>
                  </a:lnTo>
                  <a:lnTo>
                    <a:pt x="5474589" y="2173097"/>
                  </a:lnTo>
                  <a:lnTo>
                    <a:pt x="5487289" y="2166747"/>
                  </a:lnTo>
                  <a:close/>
                </a:path>
              </a:pathLst>
            </a:custGeom>
            <a:solidFill>
              <a:srgbClr val="0A97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6301739" y="2589276"/>
              <a:ext cx="1301750" cy="464820"/>
            </a:xfrm>
            <a:custGeom>
              <a:avLst/>
              <a:gdLst/>
              <a:ahLst/>
              <a:cxnLst/>
              <a:rect l="l" t="t" r="r" b="b"/>
              <a:pathLst>
                <a:path w="1301750" h="464819">
                  <a:moveTo>
                    <a:pt x="1224026" y="0"/>
                  </a:moveTo>
                  <a:lnTo>
                    <a:pt x="77470" y="0"/>
                  </a:lnTo>
                  <a:lnTo>
                    <a:pt x="47309" y="6086"/>
                  </a:lnTo>
                  <a:lnTo>
                    <a:pt x="22685" y="22685"/>
                  </a:lnTo>
                  <a:lnTo>
                    <a:pt x="6086" y="47309"/>
                  </a:lnTo>
                  <a:lnTo>
                    <a:pt x="0" y="77470"/>
                  </a:lnTo>
                  <a:lnTo>
                    <a:pt x="0" y="387350"/>
                  </a:lnTo>
                  <a:lnTo>
                    <a:pt x="6086" y="417510"/>
                  </a:lnTo>
                  <a:lnTo>
                    <a:pt x="22685" y="442134"/>
                  </a:lnTo>
                  <a:lnTo>
                    <a:pt x="47309" y="458733"/>
                  </a:lnTo>
                  <a:lnTo>
                    <a:pt x="77470" y="464820"/>
                  </a:lnTo>
                  <a:lnTo>
                    <a:pt x="1224026" y="464820"/>
                  </a:lnTo>
                  <a:lnTo>
                    <a:pt x="1254186" y="458733"/>
                  </a:lnTo>
                  <a:lnTo>
                    <a:pt x="1278810" y="442134"/>
                  </a:lnTo>
                  <a:lnTo>
                    <a:pt x="1295409" y="417510"/>
                  </a:lnTo>
                  <a:lnTo>
                    <a:pt x="1301495" y="387350"/>
                  </a:lnTo>
                  <a:lnTo>
                    <a:pt x="1301495" y="77470"/>
                  </a:lnTo>
                  <a:lnTo>
                    <a:pt x="1295409" y="47309"/>
                  </a:lnTo>
                  <a:lnTo>
                    <a:pt x="1278810" y="22685"/>
                  </a:lnTo>
                  <a:lnTo>
                    <a:pt x="1254186" y="6086"/>
                  </a:lnTo>
                  <a:lnTo>
                    <a:pt x="1224026" y="0"/>
                  </a:lnTo>
                  <a:close/>
                </a:path>
              </a:pathLst>
            </a:custGeom>
            <a:solidFill>
              <a:srgbClr val="0871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3" name="object 43"/>
          <p:cNvSpPr txBox="1"/>
          <p:nvPr/>
        </p:nvSpPr>
        <p:spPr>
          <a:xfrm>
            <a:off x="6515227" y="2625344"/>
            <a:ext cx="875665" cy="389890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74930" marR="5080" indent="-62865">
              <a:lnSpc>
                <a:spcPts val="1430"/>
              </a:lnSpc>
              <a:spcBef>
                <a:spcPts val="155"/>
              </a:spcBef>
            </a:pPr>
            <a:r>
              <a:rPr sz="1200" spc="-10" dirty="0">
                <a:solidFill>
                  <a:srgbClr val="FFFFFF"/>
                </a:solidFill>
                <a:latin typeface="Tahoma"/>
                <a:cs typeface="Tahoma"/>
              </a:rPr>
              <a:t>Performance Dashboard</a:t>
            </a:r>
            <a:endParaRPr sz="1200">
              <a:latin typeface="Tahoma"/>
              <a:cs typeface="Tahoma"/>
            </a:endParaRPr>
          </a:p>
        </p:txBody>
      </p:sp>
      <p:grpSp>
        <p:nvGrpSpPr>
          <p:cNvPr id="44" name="object 44"/>
          <p:cNvGrpSpPr/>
          <p:nvPr/>
        </p:nvGrpSpPr>
        <p:grpSpPr>
          <a:xfrm>
            <a:off x="6057900" y="4137659"/>
            <a:ext cx="2498090" cy="2321560"/>
            <a:chOff x="6057900" y="4137659"/>
            <a:chExt cx="2498090" cy="2321560"/>
          </a:xfrm>
        </p:grpSpPr>
        <p:sp>
          <p:nvSpPr>
            <p:cNvPr id="45" name="object 45"/>
            <p:cNvSpPr/>
            <p:nvPr/>
          </p:nvSpPr>
          <p:spPr>
            <a:xfrm>
              <a:off x="6057900" y="5970777"/>
              <a:ext cx="472440" cy="386080"/>
            </a:xfrm>
            <a:custGeom>
              <a:avLst/>
              <a:gdLst/>
              <a:ahLst/>
              <a:cxnLst/>
              <a:rect l="l" t="t" r="r" b="b"/>
              <a:pathLst>
                <a:path w="472440" h="386079">
                  <a:moveTo>
                    <a:pt x="344932" y="259041"/>
                  </a:moveTo>
                  <a:lnTo>
                    <a:pt x="344932" y="386041"/>
                  </a:lnTo>
                  <a:lnTo>
                    <a:pt x="459254" y="328891"/>
                  </a:lnTo>
                  <a:lnTo>
                    <a:pt x="357632" y="328891"/>
                  </a:lnTo>
                  <a:lnTo>
                    <a:pt x="357632" y="316191"/>
                  </a:lnTo>
                  <a:lnTo>
                    <a:pt x="459209" y="316191"/>
                  </a:lnTo>
                  <a:lnTo>
                    <a:pt x="344932" y="259041"/>
                  </a:lnTo>
                  <a:close/>
                </a:path>
                <a:path w="472440" h="386079">
                  <a:moveTo>
                    <a:pt x="229615" y="6350"/>
                  </a:moveTo>
                  <a:lnTo>
                    <a:pt x="229615" y="328891"/>
                  </a:lnTo>
                  <a:lnTo>
                    <a:pt x="344932" y="328891"/>
                  </a:lnTo>
                  <a:lnTo>
                    <a:pt x="344932" y="322554"/>
                  </a:lnTo>
                  <a:lnTo>
                    <a:pt x="242315" y="322554"/>
                  </a:lnTo>
                  <a:lnTo>
                    <a:pt x="235965" y="316191"/>
                  </a:lnTo>
                  <a:lnTo>
                    <a:pt x="242315" y="316191"/>
                  </a:lnTo>
                  <a:lnTo>
                    <a:pt x="242315" y="12700"/>
                  </a:lnTo>
                  <a:lnTo>
                    <a:pt x="235965" y="12700"/>
                  </a:lnTo>
                  <a:lnTo>
                    <a:pt x="229615" y="6350"/>
                  </a:lnTo>
                  <a:close/>
                </a:path>
                <a:path w="472440" h="386079">
                  <a:moveTo>
                    <a:pt x="459209" y="316191"/>
                  </a:moveTo>
                  <a:lnTo>
                    <a:pt x="357632" y="316191"/>
                  </a:lnTo>
                  <a:lnTo>
                    <a:pt x="357632" y="328891"/>
                  </a:lnTo>
                  <a:lnTo>
                    <a:pt x="459254" y="328891"/>
                  </a:lnTo>
                  <a:lnTo>
                    <a:pt x="471931" y="322554"/>
                  </a:lnTo>
                  <a:lnTo>
                    <a:pt x="459209" y="316191"/>
                  </a:lnTo>
                  <a:close/>
                </a:path>
                <a:path w="472440" h="386079">
                  <a:moveTo>
                    <a:pt x="242315" y="316191"/>
                  </a:moveTo>
                  <a:lnTo>
                    <a:pt x="235965" y="316191"/>
                  </a:lnTo>
                  <a:lnTo>
                    <a:pt x="242315" y="322554"/>
                  </a:lnTo>
                  <a:lnTo>
                    <a:pt x="242315" y="316191"/>
                  </a:lnTo>
                  <a:close/>
                </a:path>
                <a:path w="472440" h="386079">
                  <a:moveTo>
                    <a:pt x="344932" y="316191"/>
                  </a:moveTo>
                  <a:lnTo>
                    <a:pt x="242315" y="316191"/>
                  </a:lnTo>
                  <a:lnTo>
                    <a:pt x="242315" y="322554"/>
                  </a:lnTo>
                  <a:lnTo>
                    <a:pt x="344932" y="322554"/>
                  </a:lnTo>
                  <a:lnTo>
                    <a:pt x="344932" y="316191"/>
                  </a:lnTo>
                  <a:close/>
                </a:path>
                <a:path w="472440" h="386079">
                  <a:moveTo>
                    <a:pt x="242315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229615" y="12700"/>
                  </a:lnTo>
                  <a:lnTo>
                    <a:pt x="229615" y="6350"/>
                  </a:lnTo>
                  <a:lnTo>
                    <a:pt x="242315" y="6350"/>
                  </a:lnTo>
                  <a:lnTo>
                    <a:pt x="242315" y="0"/>
                  </a:lnTo>
                  <a:close/>
                </a:path>
                <a:path w="472440" h="386079">
                  <a:moveTo>
                    <a:pt x="242315" y="6350"/>
                  </a:moveTo>
                  <a:lnTo>
                    <a:pt x="229615" y="6350"/>
                  </a:lnTo>
                  <a:lnTo>
                    <a:pt x="235965" y="12700"/>
                  </a:lnTo>
                  <a:lnTo>
                    <a:pt x="242315" y="12700"/>
                  </a:lnTo>
                  <a:lnTo>
                    <a:pt x="242315" y="6350"/>
                  </a:lnTo>
                  <a:close/>
                </a:path>
              </a:pathLst>
            </a:custGeom>
            <a:solidFill>
              <a:srgbClr val="0A97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6547104" y="6166103"/>
              <a:ext cx="1115695" cy="292735"/>
            </a:xfrm>
            <a:custGeom>
              <a:avLst/>
              <a:gdLst/>
              <a:ahLst/>
              <a:cxnLst/>
              <a:rect l="l" t="t" r="r" b="b"/>
              <a:pathLst>
                <a:path w="1115695" h="292735">
                  <a:moveTo>
                    <a:pt x="1066800" y="0"/>
                  </a:moveTo>
                  <a:lnTo>
                    <a:pt x="48768" y="0"/>
                  </a:lnTo>
                  <a:lnTo>
                    <a:pt x="29789" y="3832"/>
                  </a:lnTo>
                  <a:lnTo>
                    <a:pt x="14287" y="14282"/>
                  </a:lnTo>
                  <a:lnTo>
                    <a:pt x="3833" y="29784"/>
                  </a:lnTo>
                  <a:lnTo>
                    <a:pt x="0" y="48768"/>
                  </a:lnTo>
                  <a:lnTo>
                    <a:pt x="0" y="243840"/>
                  </a:lnTo>
                  <a:lnTo>
                    <a:pt x="3833" y="262823"/>
                  </a:lnTo>
                  <a:lnTo>
                    <a:pt x="14287" y="278325"/>
                  </a:lnTo>
                  <a:lnTo>
                    <a:pt x="29789" y="288775"/>
                  </a:lnTo>
                  <a:lnTo>
                    <a:pt x="48768" y="292608"/>
                  </a:lnTo>
                  <a:lnTo>
                    <a:pt x="1066800" y="292608"/>
                  </a:lnTo>
                  <a:lnTo>
                    <a:pt x="1085778" y="288775"/>
                  </a:lnTo>
                  <a:lnTo>
                    <a:pt x="1101280" y="278325"/>
                  </a:lnTo>
                  <a:lnTo>
                    <a:pt x="1111734" y="262823"/>
                  </a:lnTo>
                  <a:lnTo>
                    <a:pt x="1115568" y="243840"/>
                  </a:lnTo>
                  <a:lnTo>
                    <a:pt x="1115568" y="48768"/>
                  </a:lnTo>
                  <a:lnTo>
                    <a:pt x="1111734" y="29784"/>
                  </a:lnTo>
                  <a:lnTo>
                    <a:pt x="1101280" y="14282"/>
                  </a:lnTo>
                  <a:lnTo>
                    <a:pt x="1085778" y="3832"/>
                  </a:lnTo>
                  <a:lnTo>
                    <a:pt x="1066800" y="0"/>
                  </a:lnTo>
                  <a:close/>
                </a:path>
              </a:pathLst>
            </a:custGeom>
            <a:solidFill>
              <a:srgbClr val="46B5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7254239" y="4137659"/>
              <a:ext cx="1301750" cy="436245"/>
            </a:xfrm>
            <a:custGeom>
              <a:avLst/>
              <a:gdLst/>
              <a:ahLst/>
              <a:cxnLst/>
              <a:rect l="l" t="t" r="r" b="b"/>
              <a:pathLst>
                <a:path w="1301750" h="436245">
                  <a:moveTo>
                    <a:pt x="1228852" y="0"/>
                  </a:moveTo>
                  <a:lnTo>
                    <a:pt x="72643" y="0"/>
                  </a:lnTo>
                  <a:lnTo>
                    <a:pt x="44362" y="5707"/>
                  </a:lnTo>
                  <a:lnTo>
                    <a:pt x="21272" y="21272"/>
                  </a:lnTo>
                  <a:lnTo>
                    <a:pt x="5707" y="44362"/>
                  </a:lnTo>
                  <a:lnTo>
                    <a:pt x="0" y="72643"/>
                  </a:lnTo>
                  <a:lnTo>
                    <a:pt x="0" y="363219"/>
                  </a:lnTo>
                  <a:lnTo>
                    <a:pt x="5707" y="391501"/>
                  </a:lnTo>
                  <a:lnTo>
                    <a:pt x="21272" y="414591"/>
                  </a:lnTo>
                  <a:lnTo>
                    <a:pt x="44362" y="430156"/>
                  </a:lnTo>
                  <a:lnTo>
                    <a:pt x="72643" y="435863"/>
                  </a:lnTo>
                  <a:lnTo>
                    <a:pt x="1228852" y="435863"/>
                  </a:lnTo>
                  <a:lnTo>
                    <a:pt x="1257133" y="430156"/>
                  </a:lnTo>
                  <a:lnTo>
                    <a:pt x="1280223" y="414591"/>
                  </a:lnTo>
                  <a:lnTo>
                    <a:pt x="1295788" y="391501"/>
                  </a:lnTo>
                  <a:lnTo>
                    <a:pt x="1301495" y="363219"/>
                  </a:lnTo>
                  <a:lnTo>
                    <a:pt x="1301495" y="72643"/>
                  </a:lnTo>
                  <a:lnTo>
                    <a:pt x="1295788" y="44362"/>
                  </a:lnTo>
                  <a:lnTo>
                    <a:pt x="1280223" y="21272"/>
                  </a:lnTo>
                  <a:lnTo>
                    <a:pt x="1257133" y="5707"/>
                  </a:lnTo>
                  <a:lnTo>
                    <a:pt x="1228852" y="0"/>
                  </a:lnTo>
                  <a:close/>
                </a:path>
              </a:pathLst>
            </a:custGeom>
            <a:solidFill>
              <a:srgbClr val="46B592">
                <a:alpha val="49411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8" name="object 48"/>
          <p:cNvSpPr txBox="1"/>
          <p:nvPr/>
        </p:nvSpPr>
        <p:spPr>
          <a:xfrm>
            <a:off x="7385050" y="3228594"/>
            <a:ext cx="1002030" cy="13068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R="32384" algn="ctr">
              <a:lnSpc>
                <a:spcPct val="100000"/>
              </a:lnSpc>
              <a:spcBef>
                <a:spcPts val="105"/>
              </a:spcBef>
            </a:pPr>
            <a:r>
              <a:rPr sz="1100" spc="-25" dirty="0">
                <a:solidFill>
                  <a:srgbClr val="FFFFFF"/>
                </a:solidFill>
                <a:latin typeface="Tahoma"/>
                <a:cs typeface="Tahoma"/>
              </a:rPr>
              <a:t>KPI</a:t>
            </a:r>
            <a:endParaRPr sz="1100">
              <a:latin typeface="Tahoma"/>
              <a:cs typeface="Tahoma"/>
            </a:endParaRPr>
          </a:p>
          <a:p>
            <a:pPr marR="32384" algn="ctr">
              <a:lnSpc>
                <a:spcPct val="100000"/>
              </a:lnSpc>
            </a:pPr>
            <a:r>
              <a:rPr sz="1100" spc="-10" dirty="0">
                <a:solidFill>
                  <a:srgbClr val="FFFFFF"/>
                </a:solidFill>
                <a:latin typeface="Tahoma"/>
                <a:cs typeface="Tahoma"/>
              </a:rPr>
              <a:t>Documentation</a:t>
            </a:r>
            <a:endParaRPr sz="1100">
              <a:latin typeface="Tahoma"/>
              <a:cs typeface="Tahoma"/>
            </a:endParaRPr>
          </a:p>
          <a:p>
            <a:pPr marL="17780" algn="ctr">
              <a:lnSpc>
                <a:spcPct val="100000"/>
              </a:lnSpc>
              <a:spcBef>
                <a:spcPts val="1075"/>
              </a:spcBef>
            </a:pPr>
            <a:r>
              <a:rPr sz="1100" dirty="0">
                <a:solidFill>
                  <a:srgbClr val="FFFFFF"/>
                </a:solidFill>
                <a:latin typeface="Tahoma"/>
                <a:cs typeface="Tahoma"/>
              </a:rPr>
              <a:t>KPI</a:t>
            </a:r>
            <a:r>
              <a:rPr sz="1100" spc="-1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100" spc="-20" dirty="0">
                <a:solidFill>
                  <a:srgbClr val="FFFFFF"/>
                </a:solidFill>
                <a:latin typeface="Tahoma"/>
                <a:cs typeface="Tahoma"/>
              </a:rPr>
              <a:t>Trend</a:t>
            </a:r>
            <a:endParaRPr sz="1100">
              <a:latin typeface="Tahoma"/>
              <a:cs typeface="Tahoma"/>
            </a:endParaRPr>
          </a:p>
          <a:p>
            <a:pPr marL="15875" algn="ctr">
              <a:lnSpc>
                <a:spcPct val="100000"/>
              </a:lnSpc>
              <a:spcBef>
                <a:spcPts val="5"/>
              </a:spcBef>
            </a:pPr>
            <a:r>
              <a:rPr sz="1100" spc="-10" dirty="0">
                <a:solidFill>
                  <a:srgbClr val="FFFFFF"/>
                </a:solidFill>
                <a:latin typeface="Tahoma"/>
                <a:cs typeface="Tahoma"/>
              </a:rPr>
              <a:t>Analysis</a:t>
            </a:r>
            <a:endParaRPr sz="1100">
              <a:latin typeface="Tahoma"/>
              <a:cs typeface="Tahoma"/>
            </a:endParaRPr>
          </a:p>
          <a:p>
            <a:pPr marL="40005" algn="ctr">
              <a:lnSpc>
                <a:spcPct val="100000"/>
              </a:lnSpc>
              <a:spcBef>
                <a:spcPts val="1080"/>
              </a:spcBef>
            </a:pPr>
            <a:r>
              <a:rPr sz="1100" spc="-25" dirty="0">
                <a:solidFill>
                  <a:srgbClr val="FFFFFF"/>
                </a:solidFill>
                <a:latin typeface="Tahoma"/>
                <a:cs typeface="Tahoma"/>
              </a:rPr>
              <a:t>KPI</a:t>
            </a:r>
            <a:endParaRPr sz="1100">
              <a:latin typeface="Tahoma"/>
              <a:cs typeface="Tahoma"/>
            </a:endParaRPr>
          </a:p>
          <a:p>
            <a:pPr marL="40005" algn="ctr">
              <a:lnSpc>
                <a:spcPct val="100000"/>
              </a:lnSpc>
            </a:pPr>
            <a:r>
              <a:rPr sz="1100" spc="-10" dirty="0">
                <a:solidFill>
                  <a:srgbClr val="FFFFFF"/>
                </a:solidFill>
                <a:latin typeface="Tahoma"/>
                <a:cs typeface="Tahoma"/>
              </a:rPr>
              <a:t>Documentation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4584700" y="3086099"/>
            <a:ext cx="2658745" cy="2736850"/>
          </a:xfrm>
          <a:custGeom>
            <a:avLst/>
            <a:gdLst/>
            <a:ahLst/>
            <a:cxnLst/>
            <a:rect l="l" t="t" r="r" b="b"/>
            <a:pathLst>
              <a:path w="2658745" h="2736850">
                <a:moveTo>
                  <a:pt x="127000" y="127000"/>
                </a:moveTo>
                <a:lnTo>
                  <a:pt x="120650" y="114300"/>
                </a:lnTo>
                <a:lnTo>
                  <a:pt x="63500" y="0"/>
                </a:lnTo>
                <a:lnTo>
                  <a:pt x="0" y="127000"/>
                </a:lnTo>
                <a:lnTo>
                  <a:pt x="57150" y="127000"/>
                </a:lnTo>
                <a:lnTo>
                  <a:pt x="57150" y="2609519"/>
                </a:lnTo>
                <a:lnTo>
                  <a:pt x="0" y="2609519"/>
                </a:lnTo>
                <a:lnTo>
                  <a:pt x="63500" y="2736507"/>
                </a:lnTo>
                <a:lnTo>
                  <a:pt x="120650" y="2622207"/>
                </a:lnTo>
                <a:lnTo>
                  <a:pt x="127000" y="2609519"/>
                </a:lnTo>
                <a:lnTo>
                  <a:pt x="69850" y="2609519"/>
                </a:lnTo>
                <a:lnTo>
                  <a:pt x="69850" y="127000"/>
                </a:lnTo>
                <a:lnTo>
                  <a:pt x="127000" y="127000"/>
                </a:lnTo>
                <a:close/>
              </a:path>
              <a:path w="2658745" h="2736850">
                <a:moveTo>
                  <a:pt x="2658237" y="1257427"/>
                </a:moveTo>
                <a:lnTo>
                  <a:pt x="2645537" y="1251077"/>
                </a:lnTo>
                <a:lnTo>
                  <a:pt x="2531237" y="1193927"/>
                </a:lnTo>
                <a:lnTo>
                  <a:pt x="2531237" y="1251077"/>
                </a:lnTo>
                <a:lnTo>
                  <a:pt x="2374138" y="1251077"/>
                </a:lnTo>
                <a:lnTo>
                  <a:pt x="2374138" y="428244"/>
                </a:lnTo>
                <a:lnTo>
                  <a:pt x="2361438" y="428244"/>
                </a:lnTo>
                <a:lnTo>
                  <a:pt x="2361438" y="1263777"/>
                </a:lnTo>
                <a:lnTo>
                  <a:pt x="2531237" y="1263777"/>
                </a:lnTo>
                <a:lnTo>
                  <a:pt x="2531237" y="1320927"/>
                </a:lnTo>
                <a:lnTo>
                  <a:pt x="2645537" y="1263777"/>
                </a:lnTo>
                <a:lnTo>
                  <a:pt x="2658237" y="1257427"/>
                </a:lnTo>
                <a:close/>
              </a:path>
            </a:pathLst>
          </a:custGeom>
          <a:solidFill>
            <a:srgbClr val="0A976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 txBox="1"/>
          <p:nvPr/>
        </p:nvSpPr>
        <p:spPr>
          <a:xfrm>
            <a:off x="133299" y="6179356"/>
            <a:ext cx="8861425" cy="391795"/>
          </a:xfrm>
          <a:prstGeom prst="rect">
            <a:avLst/>
          </a:prstGeom>
        </p:spPr>
        <p:txBody>
          <a:bodyPr vert="horz" wrap="square" lIns="0" tIns="50165" rIns="0" bIns="0" rtlCol="0">
            <a:spAutoFit/>
          </a:bodyPr>
          <a:lstStyle/>
          <a:p>
            <a:pPr marR="1469390" algn="r">
              <a:lnSpc>
                <a:spcPct val="100000"/>
              </a:lnSpc>
              <a:spcBef>
                <a:spcPts val="395"/>
              </a:spcBef>
            </a:pPr>
            <a:r>
              <a:rPr sz="1050" spc="-10" dirty="0">
                <a:solidFill>
                  <a:srgbClr val="FFFFFF"/>
                </a:solidFill>
                <a:latin typeface="Tahoma"/>
                <a:cs typeface="Tahoma"/>
              </a:rPr>
              <a:t>Competencies</a:t>
            </a:r>
            <a:endParaRPr sz="105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250"/>
              </a:spcBef>
              <a:tabLst>
                <a:tab pos="8848090" algn="l"/>
              </a:tabLst>
            </a:pPr>
            <a:r>
              <a:rPr sz="900" i="1" u="sng" spc="-100" dirty="0">
                <a:solidFill>
                  <a:srgbClr val="5F5F5F"/>
                </a:solidFill>
                <a:uFill>
                  <a:solidFill>
                    <a:srgbClr val="D0CECE"/>
                  </a:solidFill>
                </a:uFill>
                <a:latin typeface="Lucida Sans"/>
                <a:cs typeface="Lucida Sans"/>
              </a:rPr>
              <a:t>Source:</a:t>
            </a:r>
            <a:r>
              <a:rPr sz="900" i="1" u="sng" spc="-60" dirty="0">
                <a:solidFill>
                  <a:srgbClr val="5F5F5F"/>
                </a:solidFill>
                <a:uFill>
                  <a:solidFill>
                    <a:srgbClr val="D0CECE"/>
                  </a:solidFill>
                </a:uFill>
                <a:latin typeface="Lucida Sans"/>
                <a:cs typeface="Lucida Sans"/>
              </a:rPr>
              <a:t> </a:t>
            </a:r>
            <a:r>
              <a:rPr sz="900" i="1" u="sng" spc="-95" dirty="0">
                <a:solidFill>
                  <a:srgbClr val="5F5F5F"/>
                </a:solidFill>
                <a:uFill>
                  <a:solidFill>
                    <a:srgbClr val="D0CECE"/>
                  </a:solidFill>
                </a:uFill>
                <a:latin typeface="Lucida Sans"/>
                <a:cs typeface="Lucida Sans"/>
              </a:rPr>
              <a:t>The</a:t>
            </a:r>
            <a:r>
              <a:rPr sz="900" i="1" u="sng" spc="-75" dirty="0">
                <a:solidFill>
                  <a:srgbClr val="5F5F5F"/>
                </a:solidFill>
                <a:uFill>
                  <a:solidFill>
                    <a:srgbClr val="D0CECE"/>
                  </a:solidFill>
                </a:uFill>
                <a:latin typeface="Lucida Sans"/>
                <a:cs typeface="Lucida Sans"/>
              </a:rPr>
              <a:t> </a:t>
            </a:r>
            <a:r>
              <a:rPr sz="900" i="1" u="sng" spc="-30" dirty="0">
                <a:solidFill>
                  <a:srgbClr val="5F5F5F"/>
                </a:solidFill>
                <a:uFill>
                  <a:solidFill>
                    <a:srgbClr val="D0CECE"/>
                  </a:solidFill>
                </a:uFill>
                <a:latin typeface="Lucida Sans"/>
                <a:cs typeface="Lucida Sans"/>
              </a:rPr>
              <a:t>KPI</a:t>
            </a:r>
            <a:r>
              <a:rPr sz="900" i="1" u="sng" spc="-70" dirty="0">
                <a:solidFill>
                  <a:srgbClr val="5F5F5F"/>
                </a:solidFill>
                <a:uFill>
                  <a:solidFill>
                    <a:srgbClr val="D0CECE"/>
                  </a:solidFill>
                </a:uFill>
                <a:latin typeface="Lucida Sans"/>
                <a:cs typeface="Lucida Sans"/>
              </a:rPr>
              <a:t> </a:t>
            </a:r>
            <a:r>
              <a:rPr sz="900" i="1" u="sng" spc="-80" dirty="0">
                <a:solidFill>
                  <a:srgbClr val="5F5F5F"/>
                </a:solidFill>
                <a:uFill>
                  <a:solidFill>
                    <a:srgbClr val="D0CECE"/>
                  </a:solidFill>
                </a:uFill>
                <a:latin typeface="Lucida Sans"/>
                <a:cs typeface="Lucida Sans"/>
              </a:rPr>
              <a:t>Institute</a:t>
            </a:r>
            <a:r>
              <a:rPr sz="900" i="1" u="sng" spc="-60" dirty="0">
                <a:solidFill>
                  <a:srgbClr val="5F5F5F"/>
                </a:solidFill>
                <a:uFill>
                  <a:solidFill>
                    <a:srgbClr val="D0CECE"/>
                  </a:solidFill>
                </a:uFill>
                <a:latin typeface="Lucida Sans"/>
                <a:cs typeface="Lucida Sans"/>
              </a:rPr>
              <a:t> </a:t>
            </a:r>
            <a:r>
              <a:rPr sz="900" i="1" u="sng" spc="-10" dirty="0">
                <a:solidFill>
                  <a:srgbClr val="5F5F5F"/>
                </a:solidFill>
                <a:uFill>
                  <a:solidFill>
                    <a:srgbClr val="D0CECE"/>
                  </a:solidFill>
                </a:uFill>
                <a:latin typeface="Lucida Sans"/>
                <a:cs typeface="Lucida Sans"/>
              </a:rPr>
              <a:t>(2023)</a:t>
            </a:r>
            <a:r>
              <a:rPr sz="900" i="1" u="sng" dirty="0">
                <a:solidFill>
                  <a:srgbClr val="5F5F5F"/>
                </a:solidFill>
                <a:uFill>
                  <a:solidFill>
                    <a:srgbClr val="D0CECE"/>
                  </a:solidFill>
                </a:uFill>
                <a:latin typeface="Lucida Sans"/>
                <a:cs typeface="Lucida Sans"/>
              </a:rPr>
              <a:t>	</a:t>
            </a:r>
            <a:endParaRPr sz="900">
              <a:latin typeface="Lucida Sans"/>
              <a:cs typeface="Lucida Sans"/>
            </a:endParaRPr>
          </a:p>
        </p:txBody>
      </p:sp>
      <p:sp>
        <p:nvSpPr>
          <p:cNvPr id="51" name="object 5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6347" rIns="0" bIns="0" rtlCol="0">
            <a:spAutoFit/>
          </a:bodyPr>
          <a:lstStyle/>
          <a:p>
            <a:pPr marL="2459355">
              <a:lnSpc>
                <a:spcPts val="1250"/>
              </a:lnSpc>
            </a:pPr>
            <a:fld id="{81D60167-4931-47E6-BA6A-407CBD079E47}" type="slidenum">
              <a:rPr spc="-25" dirty="0"/>
              <a:t>33</a:t>
            </a:fld>
            <a:endParaRPr spc="-25" dirty="0"/>
          </a:p>
        </p:txBody>
      </p:sp>
      <p:sp>
        <p:nvSpPr>
          <p:cNvPr id="52" name="object 5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/>
              <a:t>©</a:t>
            </a:r>
            <a:r>
              <a:rPr spc="-15" dirty="0"/>
              <a:t> </a:t>
            </a:r>
            <a:r>
              <a:rPr dirty="0"/>
              <a:t>The</a:t>
            </a:r>
            <a:r>
              <a:rPr spc="-30" dirty="0"/>
              <a:t> </a:t>
            </a:r>
            <a:r>
              <a:rPr dirty="0"/>
              <a:t>KPI</a:t>
            </a:r>
            <a:r>
              <a:rPr spc="-5" dirty="0"/>
              <a:t> </a:t>
            </a:r>
            <a:r>
              <a:rPr dirty="0"/>
              <a:t>Institute</a:t>
            </a:r>
            <a:r>
              <a:rPr spc="-20" dirty="0"/>
              <a:t> 2023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09258" rIns="0" bIns="0" rtlCol="0">
            <a:spAutoFit/>
          </a:bodyPr>
          <a:lstStyle/>
          <a:p>
            <a:pPr marL="31115">
              <a:lnSpc>
                <a:spcPct val="100000"/>
              </a:lnSpc>
              <a:spcBef>
                <a:spcPts val="100"/>
              </a:spcBef>
            </a:pPr>
            <a:r>
              <a:rPr dirty="0"/>
              <a:t>2.</a:t>
            </a:r>
            <a:r>
              <a:rPr spc="-25" dirty="0"/>
              <a:t> </a:t>
            </a:r>
            <a:r>
              <a:rPr spc="245" dirty="0"/>
              <a:t>DESIRED</a:t>
            </a:r>
            <a:r>
              <a:rPr dirty="0"/>
              <a:t> </a:t>
            </a:r>
            <a:r>
              <a:rPr spc="260" dirty="0"/>
              <a:t>STATE</a:t>
            </a:r>
            <a:r>
              <a:rPr spc="5" dirty="0"/>
              <a:t> </a:t>
            </a:r>
            <a:r>
              <a:rPr spc="130" dirty="0"/>
              <a:t>OF</a:t>
            </a:r>
            <a:r>
              <a:rPr spc="-30" dirty="0"/>
              <a:t> </a:t>
            </a:r>
            <a:r>
              <a:rPr spc="165" dirty="0"/>
              <a:t>EVOLUTION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863842" y="2627322"/>
            <a:ext cx="5666740" cy="2042795"/>
            <a:chOff x="1863842" y="2627322"/>
            <a:chExt cx="5666740" cy="204279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63842" y="2627322"/>
              <a:ext cx="5666251" cy="204226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08704" y="2727921"/>
              <a:ext cx="1175003" cy="422186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871472" y="2634996"/>
              <a:ext cx="5600700" cy="1976755"/>
            </a:xfrm>
            <a:custGeom>
              <a:avLst/>
              <a:gdLst/>
              <a:ahLst/>
              <a:cxnLst/>
              <a:rect l="l" t="t" r="r" b="b"/>
              <a:pathLst>
                <a:path w="5600700" h="1976754">
                  <a:moveTo>
                    <a:pt x="5453887" y="0"/>
                  </a:moveTo>
                  <a:lnTo>
                    <a:pt x="146811" y="0"/>
                  </a:lnTo>
                  <a:lnTo>
                    <a:pt x="100429" y="7489"/>
                  </a:lnTo>
                  <a:lnTo>
                    <a:pt x="60130" y="28342"/>
                  </a:lnTo>
                  <a:lnTo>
                    <a:pt x="28342" y="60130"/>
                  </a:lnTo>
                  <a:lnTo>
                    <a:pt x="7489" y="100429"/>
                  </a:lnTo>
                  <a:lnTo>
                    <a:pt x="0" y="146812"/>
                  </a:lnTo>
                  <a:lnTo>
                    <a:pt x="0" y="1829815"/>
                  </a:lnTo>
                  <a:lnTo>
                    <a:pt x="7489" y="1876198"/>
                  </a:lnTo>
                  <a:lnTo>
                    <a:pt x="28342" y="1916497"/>
                  </a:lnTo>
                  <a:lnTo>
                    <a:pt x="60130" y="1948285"/>
                  </a:lnTo>
                  <a:lnTo>
                    <a:pt x="100429" y="1969138"/>
                  </a:lnTo>
                  <a:lnTo>
                    <a:pt x="146811" y="1976627"/>
                  </a:lnTo>
                  <a:lnTo>
                    <a:pt x="5453887" y="1976627"/>
                  </a:lnTo>
                  <a:lnTo>
                    <a:pt x="5500270" y="1969138"/>
                  </a:lnTo>
                  <a:lnTo>
                    <a:pt x="5540569" y="1948285"/>
                  </a:lnTo>
                  <a:lnTo>
                    <a:pt x="5572357" y="1916497"/>
                  </a:lnTo>
                  <a:lnTo>
                    <a:pt x="5593210" y="1876198"/>
                  </a:lnTo>
                  <a:lnTo>
                    <a:pt x="5600700" y="1829815"/>
                  </a:lnTo>
                  <a:lnTo>
                    <a:pt x="5600700" y="146812"/>
                  </a:lnTo>
                  <a:lnTo>
                    <a:pt x="5593210" y="100429"/>
                  </a:lnTo>
                  <a:lnTo>
                    <a:pt x="5572357" y="60130"/>
                  </a:lnTo>
                  <a:lnTo>
                    <a:pt x="5540569" y="28342"/>
                  </a:lnTo>
                  <a:lnTo>
                    <a:pt x="5500270" y="7489"/>
                  </a:lnTo>
                  <a:lnTo>
                    <a:pt x="5453887" y="0"/>
                  </a:lnTo>
                  <a:close/>
                </a:path>
              </a:pathLst>
            </a:custGeom>
            <a:solidFill>
              <a:srgbClr val="0A976C">
                <a:alpha val="22352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4214876" y="2785998"/>
            <a:ext cx="91503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Tahoma"/>
                <a:cs typeface="Tahoma"/>
              </a:rPr>
              <a:t>Desired</a:t>
            </a:r>
            <a:r>
              <a:rPr sz="12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Tahoma"/>
                <a:cs typeface="Tahoma"/>
              </a:rPr>
              <a:t>State</a:t>
            </a:r>
            <a:endParaRPr sz="1200">
              <a:latin typeface="Tahoma"/>
              <a:cs typeface="Tahoma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866895" y="4702974"/>
            <a:ext cx="5685155" cy="1327785"/>
            <a:chOff x="1866895" y="4702974"/>
            <a:chExt cx="5685155" cy="1327785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66895" y="4702974"/>
              <a:ext cx="5684529" cy="1327557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92295" y="4715218"/>
              <a:ext cx="1632203" cy="422186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1883664" y="4710684"/>
              <a:ext cx="5600700" cy="1252855"/>
            </a:xfrm>
            <a:custGeom>
              <a:avLst/>
              <a:gdLst/>
              <a:ahLst/>
              <a:cxnLst/>
              <a:rect l="l" t="t" r="r" b="b"/>
              <a:pathLst>
                <a:path w="5600700" h="1252854">
                  <a:moveTo>
                    <a:pt x="5507609" y="0"/>
                  </a:moveTo>
                  <a:lnTo>
                    <a:pt x="93091" y="0"/>
                  </a:lnTo>
                  <a:lnTo>
                    <a:pt x="56846" y="7312"/>
                  </a:lnTo>
                  <a:lnTo>
                    <a:pt x="27257" y="27257"/>
                  </a:lnTo>
                  <a:lnTo>
                    <a:pt x="7312" y="56846"/>
                  </a:lnTo>
                  <a:lnTo>
                    <a:pt x="0" y="93091"/>
                  </a:lnTo>
                  <a:lnTo>
                    <a:pt x="0" y="1159649"/>
                  </a:lnTo>
                  <a:lnTo>
                    <a:pt x="7312" y="1195881"/>
                  </a:lnTo>
                  <a:lnTo>
                    <a:pt x="27257" y="1225467"/>
                  </a:lnTo>
                  <a:lnTo>
                    <a:pt x="56846" y="1245413"/>
                  </a:lnTo>
                  <a:lnTo>
                    <a:pt x="93091" y="1252728"/>
                  </a:lnTo>
                  <a:lnTo>
                    <a:pt x="5507609" y="1252728"/>
                  </a:lnTo>
                  <a:lnTo>
                    <a:pt x="5543853" y="1245413"/>
                  </a:lnTo>
                  <a:lnTo>
                    <a:pt x="5573442" y="1225467"/>
                  </a:lnTo>
                  <a:lnTo>
                    <a:pt x="5593387" y="1195881"/>
                  </a:lnTo>
                  <a:lnTo>
                    <a:pt x="5600700" y="1159649"/>
                  </a:lnTo>
                  <a:lnTo>
                    <a:pt x="5600700" y="93091"/>
                  </a:lnTo>
                  <a:lnTo>
                    <a:pt x="5593387" y="56846"/>
                  </a:lnTo>
                  <a:lnTo>
                    <a:pt x="5573442" y="27257"/>
                  </a:lnTo>
                  <a:lnTo>
                    <a:pt x="5543853" y="7312"/>
                  </a:lnTo>
                  <a:lnTo>
                    <a:pt x="5507609" y="0"/>
                  </a:lnTo>
                  <a:close/>
                </a:path>
              </a:pathLst>
            </a:custGeom>
            <a:solidFill>
              <a:srgbClr val="5F5F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042160" y="5062728"/>
              <a:ext cx="5283835" cy="370840"/>
            </a:xfrm>
            <a:custGeom>
              <a:avLst/>
              <a:gdLst/>
              <a:ahLst/>
              <a:cxnLst/>
              <a:rect l="l" t="t" r="r" b="b"/>
              <a:pathLst>
                <a:path w="5283834" h="370839">
                  <a:moveTo>
                    <a:pt x="5221986" y="0"/>
                  </a:moveTo>
                  <a:lnTo>
                    <a:pt x="61721" y="0"/>
                  </a:lnTo>
                  <a:lnTo>
                    <a:pt x="37718" y="4857"/>
                  </a:lnTo>
                  <a:lnTo>
                    <a:pt x="18097" y="18097"/>
                  </a:lnTo>
                  <a:lnTo>
                    <a:pt x="4857" y="37718"/>
                  </a:lnTo>
                  <a:lnTo>
                    <a:pt x="0" y="61722"/>
                  </a:lnTo>
                  <a:lnTo>
                    <a:pt x="0" y="308610"/>
                  </a:lnTo>
                  <a:lnTo>
                    <a:pt x="4857" y="332613"/>
                  </a:lnTo>
                  <a:lnTo>
                    <a:pt x="18097" y="352234"/>
                  </a:lnTo>
                  <a:lnTo>
                    <a:pt x="37718" y="365474"/>
                  </a:lnTo>
                  <a:lnTo>
                    <a:pt x="61721" y="370332"/>
                  </a:lnTo>
                  <a:lnTo>
                    <a:pt x="5221986" y="370332"/>
                  </a:lnTo>
                  <a:lnTo>
                    <a:pt x="5245989" y="365474"/>
                  </a:lnTo>
                  <a:lnTo>
                    <a:pt x="5265610" y="352234"/>
                  </a:lnTo>
                  <a:lnTo>
                    <a:pt x="5278850" y="332613"/>
                  </a:lnTo>
                  <a:lnTo>
                    <a:pt x="5283708" y="308610"/>
                  </a:lnTo>
                  <a:lnTo>
                    <a:pt x="5283708" y="61722"/>
                  </a:lnTo>
                  <a:lnTo>
                    <a:pt x="5278850" y="37718"/>
                  </a:lnTo>
                  <a:lnTo>
                    <a:pt x="5265610" y="18097"/>
                  </a:lnTo>
                  <a:lnTo>
                    <a:pt x="5245989" y="4857"/>
                  </a:lnTo>
                  <a:lnTo>
                    <a:pt x="5221986" y="0"/>
                  </a:lnTo>
                  <a:close/>
                </a:path>
              </a:pathLst>
            </a:custGeom>
            <a:solidFill>
              <a:srgbClr val="A4A4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042160" y="5465064"/>
              <a:ext cx="5283835" cy="368935"/>
            </a:xfrm>
            <a:custGeom>
              <a:avLst/>
              <a:gdLst/>
              <a:ahLst/>
              <a:cxnLst/>
              <a:rect l="l" t="t" r="r" b="b"/>
              <a:pathLst>
                <a:path w="5283834" h="368935">
                  <a:moveTo>
                    <a:pt x="5222240" y="0"/>
                  </a:moveTo>
                  <a:lnTo>
                    <a:pt x="61467" y="0"/>
                  </a:lnTo>
                  <a:lnTo>
                    <a:pt x="37558" y="4835"/>
                  </a:lnTo>
                  <a:lnTo>
                    <a:pt x="18018" y="18018"/>
                  </a:lnTo>
                  <a:lnTo>
                    <a:pt x="4835" y="37558"/>
                  </a:lnTo>
                  <a:lnTo>
                    <a:pt x="0" y="61468"/>
                  </a:lnTo>
                  <a:lnTo>
                    <a:pt x="0" y="307340"/>
                  </a:lnTo>
                  <a:lnTo>
                    <a:pt x="4835" y="331265"/>
                  </a:lnTo>
                  <a:lnTo>
                    <a:pt x="18018" y="350804"/>
                  </a:lnTo>
                  <a:lnTo>
                    <a:pt x="37558" y="363977"/>
                  </a:lnTo>
                  <a:lnTo>
                    <a:pt x="61467" y="368808"/>
                  </a:lnTo>
                  <a:lnTo>
                    <a:pt x="5222240" y="368808"/>
                  </a:lnTo>
                  <a:lnTo>
                    <a:pt x="5246149" y="363977"/>
                  </a:lnTo>
                  <a:lnTo>
                    <a:pt x="5265689" y="350804"/>
                  </a:lnTo>
                  <a:lnTo>
                    <a:pt x="5278872" y="331265"/>
                  </a:lnTo>
                  <a:lnTo>
                    <a:pt x="5283708" y="307340"/>
                  </a:lnTo>
                  <a:lnTo>
                    <a:pt x="5283708" y="61468"/>
                  </a:lnTo>
                  <a:lnTo>
                    <a:pt x="5278872" y="37558"/>
                  </a:lnTo>
                  <a:lnTo>
                    <a:pt x="5265689" y="18018"/>
                  </a:lnTo>
                  <a:lnTo>
                    <a:pt x="5246149" y="4835"/>
                  </a:lnTo>
                  <a:lnTo>
                    <a:pt x="5222240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3998214" y="4774819"/>
            <a:ext cx="1370965" cy="9785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FFFFFF"/>
                </a:solidFill>
                <a:latin typeface="Tahoma"/>
                <a:cs typeface="Tahoma"/>
              </a:rPr>
              <a:t>Purpose</a:t>
            </a:r>
            <a:r>
              <a:rPr sz="1200" spc="-1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00" spc="-30" dirty="0">
                <a:solidFill>
                  <a:srgbClr val="FFFFFF"/>
                </a:solidFill>
                <a:latin typeface="Tahoma"/>
                <a:cs typeface="Tahoma"/>
              </a:rPr>
              <a:t>and</a:t>
            </a:r>
            <a:r>
              <a:rPr sz="1200" spc="-1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Tahoma"/>
                <a:cs typeface="Tahoma"/>
              </a:rPr>
              <a:t>Identify</a:t>
            </a:r>
            <a:endParaRPr sz="1200">
              <a:latin typeface="Tahoma"/>
              <a:cs typeface="Tahoma"/>
            </a:endParaRPr>
          </a:p>
          <a:p>
            <a:pPr marL="113030" marR="103505" indent="1270" algn="ctr">
              <a:lnSpc>
                <a:spcPts val="3160"/>
              </a:lnSpc>
            </a:pPr>
            <a:r>
              <a:rPr sz="1200" spc="-10" dirty="0">
                <a:solidFill>
                  <a:srgbClr val="FFFFFF"/>
                </a:solidFill>
                <a:latin typeface="Tahoma"/>
                <a:cs typeface="Tahoma"/>
              </a:rPr>
              <a:t>Mission </a:t>
            </a:r>
            <a:r>
              <a:rPr sz="1200" dirty="0">
                <a:solidFill>
                  <a:srgbClr val="FFFFFF"/>
                </a:solidFill>
                <a:latin typeface="Tahoma"/>
                <a:cs typeface="Tahoma"/>
              </a:rPr>
              <a:t>Corporate</a:t>
            </a:r>
            <a:r>
              <a:rPr sz="1200" spc="-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Tahoma"/>
                <a:cs typeface="Tahoma"/>
              </a:rPr>
              <a:t>Values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042160" y="4056888"/>
            <a:ext cx="1676400" cy="486409"/>
          </a:xfrm>
          <a:custGeom>
            <a:avLst/>
            <a:gdLst/>
            <a:ahLst/>
            <a:cxnLst/>
            <a:rect l="l" t="t" r="r" b="b"/>
            <a:pathLst>
              <a:path w="1676400" h="486410">
                <a:moveTo>
                  <a:pt x="1595374" y="0"/>
                </a:moveTo>
                <a:lnTo>
                  <a:pt x="81025" y="0"/>
                </a:lnTo>
                <a:lnTo>
                  <a:pt x="49506" y="6373"/>
                </a:lnTo>
                <a:lnTo>
                  <a:pt x="23748" y="23749"/>
                </a:lnTo>
                <a:lnTo>
                  <a:pt x="6373" y="49506"/>
                </a:lnTo>
                <a:lnTo>
                  <a:pt x="0" y="81025"/>
                </a:lnTo>
                <a:lnTo>
                  <a:pt x="0" y="405130"/>
                </a:lnTo>
                <a:lnTo>
                  <a:pt x="6373" y="436649"/>
                </a:lnTo>
                <a:lnTo>
                  <a:pt x="23749" y="462407"/>
                </a:lnTo>
                <a:lnTo>
                  <a:pt x="49506" y="479782"/>
                </a:lnTo>
                <a:lnTo>
                  <a:pt x="81025" y="486156"/>
                </a:lnTo>
                <a:lnTo>
                  <a:pt x="1595374" y="486156"/>
                </a:lnTo>
                <a:lnTo>
                  <a:pt x="1626893" y="479782"/>
                </a:lnTo>
                <a:lnTo>
                  <a:pt x="1652651" y="462406"/>
                </a:lnTo>
                <a:lnTo>
                  <a:pt x="1670026" y="436649"/>
                </a:lnTo>
                <a:lnTo>
                  <a:pt x="1676400" y="405130"/>
                </a:lnTo>
                <a:lnTo>
                  <a:pt x="1676400" y="81025"/>
                </a:lnTo>
                <a:lnTo>
                  <a:pt x="1670026" y="49506"/>
                </a:lnTo>
                <a:lnTo>
                  <a:pt x="1652651" y="23749"/>
                </a:lnTo>
                <a:lnTo>
                  <a:pt x="1626893" y="6373"/>
                </a:lnTo>
                <a:lnTo>
                  <a:pt x="1595374" y="0"/>
                </a:lnTo>
                <a:close/>
              </a:path>
            </a:pathLst>
          </a:custGeom>
          <a:solidFill>
            <a:srgbClr val="037C39">
              <a:alpha val="4352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2236470" y="4102100"/>
            <a:ext cx="1289685" cy="39306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215265" marR="5080" indent="-203200">
              <a:lnSpc>
                <a:spcPct val="100800"/>
              </a:lnSpc>
              <a:spcBef>
                <a:spcPts val="85"/>
              </a:spcBef>
            </a:pPr>
            <a:r>
              <a:rPr sz="1200" dirty="0">
                <a:solidFill>
                  <a:srgbClr val="FFFFFF"/>
                </a:solidFill>
                <a:latin typeface="Tahoma"/>
                <a:cs typeface="Tahoma"/>
              </a:rPr>
              <a:t>Key</a:t>
            </a:r>
            <a:r>
              <a:rPr sz="12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00" spc="-25" dirty="0">
                <a:solidFill>
                  <a:srgbClr val="FFFFFF"/>
                </a:solidFill>
                <a:latin typeface="Tahoma"/>
                <a:cs typeface="Tahoma"/>
              </a:rPr>
              <a:t>success</a:t>
            </a:r>
            <a:r>
              <a:rPr sz="12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Tahoma"/>
                <a:cs typeface="Tahoma"/>
              </a:rPr>
              <a:t>factors Value</a:t>
            </a:r>
            <a:r>
              <a:rPr sz="12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Tahoma"/>
                <a:cs typeface="Tahoma"/>
              </a:rPr>
              <a:t>drivers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3846576" y="4056888"/>
            <a:ext cx="1676400" cy="486409"/>
          </a:xfrm>
          <a:custGeom>
            <a:avLst/>
            <a:gdLst/>
            <a:ahLst/>
            <a:cxnLst/>
            <a:rect l="l" t="t" r="r" b="b"/>
            <a:pathLst>
              <a:path w="1676400" h="486410">
                <a:moveTo>
                  <a:pt x="1595374" y="0"/>
                </a:moveTo>
                <a:lnTo>
                  <a:pt x="81025" y="0"/>
                </a:lnTo>
                <a:lnTo>
                  <a:pt x="49506" y="6373"/>
                </a:lnTo>
                <a:lnTo>
                  <a:pt x="23749" y="23749"/>
                </a:lnTo>
                <a:lnTo>
                  <a:pt x="6373" y="49506"/>
                </a:lnTo>
                <a:lnTo>
                  <a:pt x="0" y="81025"/>
                </a:lnTo>
                <a:lnTo>
                  <a:pt x="0" y="405130"/>
                </a:lnTo>
                <a:lnTo>
                  <a:pt x="6373" y="436649"/>
                </a:lnTo>
                <a:lnTo>
                  <a:pt x="23749" y="462407"/>
                </a:lnTo>
                <a:lnTo>
                  <a:pt x="49506" y="479782"/>
                </a:lnTo>
                <a:lnTo>
                  <a:pt x="81025" y="486156"/>
                </a:lnTo>
                <a:lnTo>
                  <a:pt x="1595374" y="486156"/>
                </a:lnTo>
                <a:lnTo>
                  <a:pt x="1626893" y="479782"/>
                </a:lnTo>
                <a:lnTo>
                  <a:pt x="1652651" y="462406"/>
                </a:lnTo>
                <a:lnTo>
                  <a:pt x="1670026" y="436649"/>
                </a:lnTo>
                <a:lnTo>
                  <a:pt x="1676400" y="405130"/>
                </a:lnTo>
                <a:lnTo>
                  <a:pt x="1676400" y="81025"/>
                </a:lnTo>
                <a:lnTo>
                  <a:pt x="1670026" y="49506"/>
                </a:lnTo>
                <a:lnTo>
                  <a:pt x="1652651" y="23749"/>
                </a:lnTo>
                <a:lnTo>
                  <a:pt x="1626893" y="6373"/>
                </a:lnTo>
                <a:lnTo>
                  <a:pt x="1595374" y="0"/>
                </a:lnTo>
                <a:close/>
              </a:path>
            </a:pathLst>
          </a:custGeom>
          <a:solidFill>
            <a:srgbClr val="037C39">
              <a:alpha val="4352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4039870" y="4102100"/>
            <a:ext cx="1293495" cy="39306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215265" marR="5080" indent="-203200">
              <a:lnSpc>
                <a:spcPct val="100800"/>
              </a:lnSpc>
              <a:spcBef>
                <a:spcPts val="85"/>
              </a:spcBef>
            </a:pPr>
            <a:r>
              <a:rPr sz="1200" dirty="0">
                <a:solidFill>
                  <a:srgbClr val="FFFFFF"/>
                </a:solidFill>
                <a:latin typeface="Tahoma"/>
                <a:cs typeface="Tahoma"/>
              </a:rPr>
              <a:t>Key</a:t>
            </a:r>
            <a:r>
              <a:rPr sz="1200" spc="-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00" spc="-25" dirty="0">
                <a:solidFill>
                  <a:srgbClr val="FFFFFF"/>
                </a:solidFill>
                <a:latin typeface="Tahoma"/>
                <a:cs typeface="Tahoma"/>
              </a:rPr>
              <a:t>success</a:t>
            </a:r>
            <a:r>
              <a:rPr sz="1200" spc="-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Tahoma"/>
                <a:cs typeface="Tahoma"/>
              </a:rPr>
              <a:t>factors Value</a:t>
            </a:r>
            <a:r>
              <a:rPr sz="12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Tahoma"/>
                <a:cs typeface="Tahoma"/>
              </a:rPr>
              <a:t>drivers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5649467" y="4056888"/>
            <a:ext cx="1676400" cy="486409"/>
          </a:xfrm>
          <a:custGeom>
            <a:avLst/>
            <a:gdLst/>
            <a:ahLst/>
            <a:cxnLst/>
            <a:rect l="l" t="t" r="r" b="b"/>
            <a:pathLst>
              <a:path w="1676400" h="486410">
                <a:moveTo>
                  <a:pt x="1595374" y="0"/>
                </a:moveTo>
                <a:lnTo>
                  <a:pt x="81026" y="0"/>
                </a:lnTo>
                <a:lnTo>
                  <a:pt x="49506" y="6373"/>
                </a:lnTo>
                <a:lnTo>
                  <a:pt x="23749" y="23749"/>
                </a:lnTo>
                <a:lnTo>
                  <a:pt x="6373" y="49506"/>
                </a:lnTo>
                <a:lnTo>
                  <a:pt x="0" y="81025"/>
                </a:lnTo>
                <a:lnTo>
                  <a:pt x="0" y="405130"/>
                </a:lnTo>
                <a:lnTo>
                  <a:pt x="6373" y="436649"/>
                </a:lnTo>
                <a:lnTo>
                  <a:pt x="23749" y="462407"/>
                </a:lnTo>
                <a:lnTo>
                  <a:pt x="49506" y="479782"/>
                </a:lnTo>
                <a:lnTo>
                  <a:pt x="81026" y="486156"/>
                </a:lnTo>
                <a:lnTo>
                  <a:pt x="1595374" y="486156"/>
                </a:lnTo>
                <a:lnTo>
                  <a:pt x="1626893" y="479782"/>
                </a:lnTo>
                <a:lnTo>
                  <a:pt x="1652651" y="462406"/>
                </a:lnTo>
                <a:lnTo>
                  <a:pt x="1670026" y="436649"/>
                </a:lnTo>
                <a:lnTo>
                  <a:pt x="1676400" y="405130"/>
                </a:lnTo>
                <a:lnTo>
                  <a:pt x="1676400" y="81025"/>
                </a:lnTo>
                <a:lnTo>
                  <a:pt x="1670026" y="49506"/>
                </a:lnTo>
                <a:lnTo>
                  <a:pt x="1652651" y="23749"/>
                </a:lnTo>
                <a:lnTo>
                  <a:pt x="1626893" y="6373"/>
                </a:lnTo>
                <a:lnTo>
                  <a:pt x="1595374" y="0"/>
                </a:lnTo>
                <a:close/>
              </a:path>
            </a:pathLst>
          </a:custGeom>
          <a:solidFill>
            <a:srgbClr val="037C39">
              <a:alpha val="4352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5843778" y="4102100"/>
            <a:ext cx="1289685" cy="39306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215265" marR="5080" indent="-203200">
              <a:lnSpc>
                <a:spcPct val="100800"/>
              </a:lnSpc>
              <a:spcBef>
                <a:spcPts val="85"/>
              </a:spcBef>
            </a:pPr>
            <a:r>
              <a:rPr sz="1200" dirty="0">
                <a:solidFill>
                  <a:srgbClr val="FFFFFF"/>
                </a:solidFill>
                <a:latin typeface="Tahoma"/>
                <a:cs typeface="Tahoma"/>
              </a:rPr>
              <a:t>Key</a:t>
            </a:r>
            <a:r>
              <a:rPr sz="12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00" spc="-25" dirty="0">
                <a:solidFill>
                  <a:srgbClr val="FFFFFF"/>
                </a:solidFill>
                <a:latin typeface="Tahoma"/>
                <a:cs typeface="Tahoma"/>
              </a:rPr>
              <a:t>success</a:t>
            </a:r>
            <a:r>
              <a:rPr sz="12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Tahoma"/>
                <a:cs typeface="Tahoma"/>
              </a:rPr>
              <a:t>factors Value</a:t>
            </a:r>
            <a:r>
              <a:rPr sz="12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Tahoma"/>
                <a:cs typeface="Tahoma"/>
              </a:rPr>
              <a:t>drivers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2042160" y="3139439"/>
            <a:ext cx="1207135" cy="658495"/>
          </a:xfrm>
          <a:custGeom>
            <a:avLst/>
            <a:gdLst/>
            <a:ahLst/>
            <a:cxnLst/>
            <a:rect l="l" t="t" r="r" b="b"/>
            <a:pathLst>
              <a:path w="1207135" h="658495">
                <a:moveTo>
                  <a:pt x="1097279" y="0"/>
                </a:moveTo>
                <a:lnTo>
                  <a:pt x="109727" y="0"/>
                </a:lnTo>
                <a:lnTo>
                  <a:pt x="67026" y="8626"/>
                </a:lnTo>
                <a:lnTo>
                  <a:pt x="32146" y="32146"/>
                </a:lnTo>
                <a:lnTo>
                  <a:pt x="8626" y="67026"/>
                </a:lnTo>
                <a:lnTo>
                  <a:pt x="0" y="109727"/>
                </a:lnTo>
                <a:lnTo>
                  <a:pt x="0" y="548640"/>
                </a:lnTo>
                <a:lnTo>
                  <a:pt x="8626" y="591341"/>
                </a:lnTo>
                <a:lnTo>
                  <a:pt x="32146" y="626221"/>
                </a:lnTo>
                <a:lnTo>
                  <a:pt x="67026" y="649741"/>
                </a:lnTo>
                <a:lnTo>
                  <a:pt x="109727" y="658368"/>
                </a:lnTo>
                <a:lnTo>
                  <a:pt x="1097279" y="658368"/>
                </a:lnTo>
                <a:lnTo>
                  <a:pt x="1139981" y="649741"/>
                </a:lnTo>
                <a:lnTo>
                  <a:pt x="1174861" y="626221"/>
                </a:lnTo>
                <a:lnTo>
                  <a:pt x="1198381" y="591341"/>
                </a:lnTo>
                <a:lnTo>
                  <a:pt x="1207008" y="548640"/>
                </a:lnTo>
                <a:lnTo>
                  <a:pt x="1207008" y="109727"/>
                </a:lnTo>
                <a:lnTo>
                  <a:pt x="1198381" y="67026"/>
                </a:lnTo>
                <a:lnTo>
                  <a:pt x="1174861" y="32146"/>
                </a:lnTo>
                <a:lnTo>
                  <a:pt x="1139981" y="8626"/>
                </a:lnTo>
                <a:lnTo>
                  <a:pt x="1097279" y="0"/>
                </a:lnTo>
                <a:close/>
              </a:path>
            </a:pathLst>
          </a:custGeom>
          <a:solidFill>
            <a:srgbClr val="0A976C">
              <a:alpha val="61567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2259583" y="3180969"/>
            <a:ext cx="772795" cy="5727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algn="ctr">
              <a:lnSpc>
                <a:spcPct val="99600"/>
              </a:lnSpc>
              <a:spcBef>
                <a:spcPts val="105"/>
              </a:spcBef>
            </a:pPr>
            <a:r>
              <a:rPr sz="1200" spc="-10" dirty="0">
                <a:solidFill>
                  <a:srgbClr val="FFFFFF"/>
                </a:solidFill>
                <a:latin typeface="Tahoma"/>
                <a:cs typeface="Tahoma"/>
              </a:rPr>
              <a:t>Strategy </a:t>
            </a:r>
            <a:r>
              <a:rPr sz="1200" spc="-30" dirty="0">
                <a:solidFill>
                  <a:srgbClr val="FFFFFF"/>
                </a:solidFill>
                <a:latin typeface="Tahoma"/>
                <a:cs typeface="Tahoma"/>
              </a:rPr>
              <a:t>themes</a:t>
            </a:r>
            <a:r>
              <a:rPr sz="12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00" spc="-40" dirty="0">
                <a:solidFill>
                  <a:srgbClr val="FFFFFF"/>
                </a:solidFill>
                <a:latin typeface="Tahoma"/>
                <a:cs typeface="Tahoma"/>
              </a:rPr>
              <a:t>and </a:t>
            </a:r>
            <a:r>
              <a:rPr sz="1200" spc="-10" dirty="0">
                <a:solidFill>
                  <a:srgbClr val="FFFFFF"/>
                </a:solidFill>
                <a:latin typeface="Tahoma"/>
                <a:cs typeface="Tahoma"/>
              </a:rPr>
              <a:t>goals</a:t>
            </a:r>
            <a:endParaRPr sz="1200">
              <a:latin typeface="Tahoma"/>
              <a:cs typeface="Tahoma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1863842" y="1565033"/>
            <a:ext cx="5666740" cy="1055370"/>
            <a:chOff x="1863842" y="1565033"/>
            <a:chExt cx="5666740" cy="1055370"/>
          </a:xfrm>
        </p:grpSpPr>
        <p:pic>
          <p:nvPicPr>
            <p:cNvPr id="24" name="object 2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63842" y="1565033"/>
              <a:ext cx="5666251" cy="1054774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1871537" y="1572799"/>
              <a:ext cx="5600700" cy="980440"/>
            </a:xfrm>
            <a:custGeom>
              <a:avLst/>
              <a:gdLst/>
              <a:ahLst/>
              <a:cxnLst/>
              <a:rect l="l" t="t" r="r" b="b"/>
              <a:pathLst>
                <a:path w="5600700" h="980439">
                  <a:moveTo>
                    <a:pt x="2800395" y="0"/>
                  </a:moveTo>
                  <a:lnTo>
                    <a:pt x="37272" y="878046"/>
                  </a:lnTo>
                  <a:lnTo>
                    <a:pt x="5379" y="904890"/>
                  </a:lnTo>
                  <a:lnTo>
                    <a:pt x="0" y="924355"/>
                  </a:lnTo>
                  <a:lnTo>
                    <a:pt x="3109" y="944975"/>
                  </a:lnTo>
                  <a:lnTo>
                    <a:pt x="11283" y="959129"/>
                  </a:lnTo>
                  <a:lnTo>
                    <a:pt x="23350" y="970105"/>
                  </a:lnTo>
                  <a:lnTo>
                    <a:pt x="38346" y="977247"/>
                  </a:lnTo>
                  <a:lnTo>
                    <a:pt x="55306" y="979900"/>
                  </a:lnTo>
                  <a:lnTo>
                    <a:pt x="5545262" y="979900"/>
                  </a:lnTo>
                  <a:lnTo>
                    <a:pt x="5567041" y="975516"/>
                  </a:lnTo>
                  <a:lnTo>
                    <a:pt x="5584711" y="964072"/>
                  </a:lnTo>
                  <a:lnTo>
                    <a:pt x="5596501" y="947271"/>
                  </a:lnTo>
                  <a:lnTo>
                    <a:pt x="5600634" y="926814"/>
                  </a:lnTo>
                  <a:lnTo>
                    <a:pt x="5597818" y="910961"/>
                  </a:lnTo>
                  <a:lnTo>
                    <a:pt x="5563296" y="878046"/>
                  </a:lnTo>
                  <a:lnTo>
                    <a:pt x="2818445" y="2762"/>
                  </a:lnTo>
                  <a:lnTo>
                    <a:pt x="2800395" y="0"/>
                  </a:lnTo>
                  <a:close/>
                </a:path>
              </a:pathLst>
            </a:custGeom>
            <a:solidFill>
              <a:srgbClr val="0871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4425188" y="2008377"/>
            <a:ext cx="49403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10" dirty="0">
                <a:solidFill>
                  <a:srgbClr val="FFFFFF"/>
                </a:solidFill>
                <a:latin typeface="Tahoma"/>
                <a:cs typeface="Tahoma"/>
              </a:rPr>
              <a:t>Vision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3390900" y="3151632"/>
            <a:ext cx="1207135" cy="658495"/>
          </a:xfrm>
          <a:custGeom>
            <a:avLst/>
            <a:gdLst/>
            <a:ahLst/>
            <a:cxnLst/>
            <a:rect l="l" t="t" r="r" b="b"/>
            <a:pathLst>
              <a:path w="1207135" h="658495">
                <a:moveTo>
                  <a:pt x="1097279" y="0"/>
                </a:moveTo>
                <a:lnTo>
                  <a:pt x="109727" y="0"/>
                </a:lnTo>
                <a:lnTo>
                  <a:pt x="67026" y="8626"/>
                </a:lnTo>
                <a:lnTo>
                  <a:pt x="32146" y="32146"/>
                </a:lnTo>
                <a:lnTo>
                  <a:pt x="8626" y="67026"/>
                </a:lnTo>
                <a:lnTo>
                  <a:pt x="0" y="109727"/>
                </a:lnTo>
                <a:lnTo>
                  <a:pt x="0" y="548639"/>
                </a:lnTo>
                <a:lnTo>
                  <a:pt x="8626" y="591341"/>
                </a:lnTo>
                <a:lnTo>
                  <a:pt x="32146" y="626221"/>
                </a:lnTo>
                <a:lnTo>
                  <a:pt x="67026" y="649741"/>
                </a:lnTo>
                <a:lnTo>
                  <a:pt x="109727" y="658367"/>
                </a:lnTo>
                <a:lnTo>
                  <a:pt x="1097279" y="658367"/>
                </a:lnTo>
                <a:lnTo>
                  <a:pt x="1139981" y="649741"/>
                </a:lnTo>
                <a:lnTo>
                  <a:pt x="1174861" y="626221"/>
                </a:lnTo>
                <a:lnTo>
                  <a:pt x="1198381" y="591341"/>
                </a:lnTo>
                <a:lnTo>
                  <a:pt x="1207008" y="548639"/>
                </a:lnTo>
                <a:lnTo>
                  <a:pt x="1207008" y="109727"/>
                </a:lnTo>
                <a:lnTo>
                  <a:pt x="1198381" y="67026"/>
                </a:lnTo>
                <a:lnTo>
                  <a:pt x="1174861" y="32146"/>
                </a:lnTo>
                <a:lnTo>
                  <a:pt x="1139981" y="8626"/>
                </a:lnTo>
                <a:lnTo>
                  <a:pt x="1097279" y="0"/>
                </a:lnTo>
                <a:close/>
              </a:path>
            </a:pathLst>
          </a:custGeom>
          <a:solidFill>
            <a:srgbClr val="0A976C">
              <a:alpha val="61567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3607689" y="3192907"/>
            <a:ext cx="772795" cy="5727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1270" algn="ctr">
              <a:lnSpc>
                <a:spcPct val="99600"/>
              </a:lnSpc>
              <a:spcBef>
                <a:spcPts val="105"/>
              </a:spcBef>
            </a:pPr>
            <a:r>
              <a:rPr sz="1200" spc="-10" dirty="0">
                <a:solidFill>
                  <a:srgbClr val="FFFFFF"/>
                </a:solidFill>
                <a:latin typeface="Tahoma"/>
                <a:cs typeface="Tahoma"/>
              </a:rPr>
              <a:t>Strategy </a:t>
            </a:r>
            <a:r>
              <a:rPr sz="1200" spc="-30" dirty="0">
                <a:solidFill>
                  <a:srgbClr val="FFFFFF"/>
                </a:solidFill>
                <a:latin typeface="Tahoma"/>
                <a:cs typeface="Tahoma"/>
              </a:rPr>
              <a:t>themes</a:t>
            </a:r>
            <a:r>
              <a:rPr sz="12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00" spc="-40" dirty="0">
                <a:solidFill>
                  <a:srgbClr val="FFFFFF"/>
                </a:solidFill>
                <a:latin typeface="Tahoma"/>
                <a:cs typeface="Tahoma"/>
              </a:rPr>
              <a:t>and </a:t>
            </a:r>
            <a:r>
              <a:rPr sz="1200" spc="-10" dirty="0">
                <a:solidFill>
                  <a:srgbClr val="FFFFFF"/>
                </a:solidFill>
                <a:latin typeface="Tahoma"/>
                <a:cs typeface="Tahoma"/>
              </a:rPr>
              <a:t>goals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4739640" y="3160776"/>
            <a:ext cx="1205865" cy="658495"/>
          </a:xfrm>
          <a:custGeom>
            <a:avLst/>
            <a:gdLst/>
            <a:ahLst/>
            <a:cxnLst/>
            <a:rect l="l" t="t" r="r" b="b"/>
            <a:pathLst>
              <a:path w="1205864" h="658495">
                <a:moveTo>
                  <a:pt x="1095756" y="0"/>
                </a:moveTo>
                <a:lnTo>
                  <a:pt x="109727" y="0"/>
                </a:lnTo>
                <a:lnTo>
                  <a:pt x="67026" y="8626"/>
                </a:lnTo>
                <a:lnTo>
                  <a:pt x="32146" y="32146"/>
                </a:lnTo>
                <a:lnTo>
                  <a:pt x="8626" y="67026"/>
                </a:lnTo>
                <a:lnTo>
                  <a:pt x="0" y="109727"/>
                </a:lnTo>
                <a:lnTo>
                  <a:pt x="0" y="548640"/>
                </a:lnTo>
                <a:lnTo>
                  <a:pt x="8626" y="591341"/>
                </a:lnTo>
                <a:lnTo>
                  <a:pt x="32146" y="626221"/>
                </a:lnTo>
                <a:lnTo>
                  <a:pt x="67026" y="649741"/>
                </a:lnTo>
                <a:lnTo>
                  <a:pt x="109727" y="658368"/>
                </a:lnTo>
                <a:lnTo>
                  <a:pt x="1095756" y="658368"/>
                </a:lnTo>
                <a:lnTo>
                  <a:pt x="1138457" y="649741"/>
                </a:lnTo>
                <a:lnTo>
                  <a:pt x="1173337" y="626221"/>
                </a:lnTo>
                <a:lnTo>
                  <a:pt x="1196857" y="591341"/>
                </a:lnTo>
                <a:lnTo>
                  <a:pt x="1205484" y="548640"/>
                </a:lnTo>
                <a:lnTo>
                  <a:pt x="1205484" y="109727"/>
                </a:lnTo>
                <a:lnTo>
                  <a:pt x="1196857" y="67026"/>
                </a:lnTo>
                <a:lnTo>
                  <a:pt x="1173337" y="32146"/>
                </a:lnTo>
                <a:lnTo>
                  <a:pt x="1138457" y="8626"/>
                </a:lnTo>
                <a:lnTo>
                  <a:pt x="1095756" y="0"/>
                </a:lnTo>
                <a:close/>
              </a:path>
            </a:pathLst>
          </a:custGeom>
          <a:solidFill>
            <a:srgbClr val="0A976C">
              <a:alpha val="61567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4956175" y="3202304"/>
            <a:ext cx="772795" cy="5727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algn="ctr">
              <a:lnSpc>
                <a:spcPct val="99600"/>
              </a:lnSpc>
              <a:spcBef>
                <a:spcPts val="105"/>
              </a:spcBef>
            </a:pPr>
            <a:r>
              <a:rPr sz="1200" spc="-10" dirty="0">
                <a:solidFill>
                  <a:srgbClr val="FFFFFF"/>
                </a:solidFill>
                <a:latin typeface="Tahoma"/>
                <a:cs typeface="Tahoma"/>
              </a:rPr>
              <a:t>Strategy </a:t>
            </a:r>
            <a:r>
              <a:rPr sz="1200" spc="-30" dirty="0">
                <a:solidFill>
                  <a:srgbClr val="FFFFFF"/>
                </a:solidFill>
                <a:latin typeface="Tahoma"/>
                <a:cs typeface="Tahoma"/>
              </a:rPr>
              <a:t>themes</a:t>
            </a:r>
            <a:r>
              <a:rPr sz="12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00" spc="-40" dirty="0">
                <a:solidFill>
                  <a:srgbClr val="FFFFFF"/>
                </a:solidFill>
                <a:latin typeface="Tahoma"/>
                <a:cs typeface="Tahoma"/>
              </a:rPr>
              <a:t>and </a:t>
            </a:r>
            <a:r>
              <a:rPr sz="1200" spc="-10" dirty="0">
                <a:solidFill>
                  <a:srgbClr val="FFFFFF"/>
                </a:solidFill>
                <a:latin typeface="Tahoma"/>
                <a:cs typeface="Tahoma"/>
              </a:rPr>
              <a:t>goals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6056376" y="3160776"/>
            <a:ext cx="1207135" cy="658495"/>
          </a:xfrm>
          <a:custGeom>
            <a:avLst/>
            <a:gdLst/>
            <a:ahLst/>
            <a:cxnLst/>
            <a:rect l="l" t="t" r="r" b="b"/>
            <a:pathLst>
              <a:path w="1207134" h="658495">
                <a:moveTo>
                  <a:pt x="1097279" y="0"/>
                </a:moveTo>
                <a:lnTo>
                  <a:pt x="109727" y="0"/>
                </a:lnTo>
                <a:lnTo>
                  <a:pt x="67026" y="8626"/>
                </a:lnTo>
                <a:lnTo>
                  <a:pt x="32146" y="32146"/>
                </a:lnTo>
                <a:lnTo>
                  <a:pt x="8626" y="67026"/>
                </a:lnTo>
                <a:lnTo>
                  <a:pt x="0" y="109727"/>
                </a:lnTo>
                <a:lnTo>
                  <a:pt x="0" y="548640"/>
                </a:lnTo>
                <a:lnTo>
                  <a:pt x="8626" y="591341"/>
                </a:lnTo>
                <a:lnTo>
                  <a:pt x="32146" y="626221"/>
                </a:lnTo>
                <a:lnTo>
                  <a:pt x="67026" y="649741"/>
                </a:lnTo>
                <a:lnTo>
                  <a:pt x="109727" y="658368"/>
                </a:lnTo>
                <a:lnTo>
                  <a:pt x="1097279" y="658368"/>
                </a:lnTo>
                <a:lnTo>
                  <a:pt x="1139981" y="649741"/>
                </a:lnTo>
                <a:lnTo>
                  <a:pt x="1174861" y="626221"/>
                </a:lnTo>
                <a:lnTo>
                  <a:pt x="1198381" y="591341"/>
                </a:lnTo>
                <a:lnTo>
                  <a:pt x="1207007" y="548640"/>
                </a:lnTo>
                <a:lnTo>
                  <a:pt x="1207007" y="109727"/>
                </a:lnTo>
                <a:lnTo>
                  <a:pt x="1198381" y="67026"/>
                </a:lnTo>
                <a:lnTo>
                  <a:pt x="1174861" y="32146"/>
                </a:lnTo>
                <a:lnTo>
                  <a:pt x="1139981" y="8626"/>
                </a:lnTo>
                <a:lnTo>
                  <a:pt x="1097279" y="0"/>
                </a:lnTo>
                <a:close/>
              </a:path>
            </a:pathLst>
          </a:custGeom>
          <a:solidFill>
            <a:srgbClr val="0A976C">
              <a:alpha val="61567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6274434" y="3202304"/>
            <a:ext cx="772795" cy="5727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algn="ctr">
              <a:lnSpc>
                <a:spcPct val="99600"/>
              </a:lnSpc>
              <a:spcBef>
                <a:spcPts val="105"/>
              </a:spcBef>
            </a:pPr>
            <a:r>
              <a:rPr sz="1200" spc="-10" dirty="0">
                <a:solidFill>
                  <a:srgbClr val="FFFFFF"/>
                </a:solidFill>
                <a:latin typeface="Tahoma"/>
                <a:cs typeface="Tahoma"/>
              </a:rPr>
              <a:t>Strategy </a:t>
            </a:r>
            <a:r>
              <a:rPr sz="1200" spc="-30" dirty="0">
                <a:solidFill>
                  <a:srgbClr val="FFFFFF"/>
                </a:solidFill>
                <a:latin typeface="Tahoma"/>
                <a:cs typeface="Tahoma"/>
              </a:rPr>
              <a:t>themes</a:t>
            </a:r>
            <a:r>
              <a:rPr sz="12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00" spc="-40" dirty="0">
                <a:solidFill>
                  <a:srgbClr val="FFFFFF"/>
                </a:solidFill>
                <a:latin typeface="Tahoma"/>
                <a:cs typeface="Tahoma"/>
              </a:rPr>
              <a:t>and </a:t>
            </a:r>
            <a:r>
              <a:rPr sz="1200" spc="-10" dirty="0">
                <a:solidFill>
                  <a:srgbClr val="FFFFFF"/>
                </a:solidFill>
                <a:latin typeface="Tahoma"/>
                <a:cs typeface="Tahoma"/>
              </a:rPr>
              <a:t>goals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34" name="object 3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6347" rIns="0" bIns="0" rtlCol="0">
            <a:spAutoFit/>
          </a:bodyPr>
          <a:lstStyle/>
          <a:p>
            <a:pPr marL="2459355">
              <a:lnSpc>
                <a:spcPts val="1250"/>
              </a:lnSpc>
            </a:pPr>
            <a:fld id="{81D60167-4931-47E6-BA6A-407CBD079E47}" type="slidenum">
              <a:rPr spc="-25" dirty="0"/>
              <a:t>34</a:t>
            </a:fld>
            <a:endParaRPr spc="-25" dirty="0"/>
          </a:p>
        </p:txBody>
      </p:sp>
      <p:sp>
        <p:nvSpPr>
          <p:cNvPr id="35" name="object 3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/>
              <a:t>©</a:t>
            </a:r>
            <a:r>
              <a:rPr spc="-15" dirty="0"/>
              <a:t> </a:t>
            </a:r>
            <a:r>
              <a:rPr dirty="0"/>
              <a:t>The</a:t>
            </a:r>
            <a:r>
              <a:rPr spc="-30" dirty="0"/>
              <a:t> </a:t>
            </a:r>
            <a:r>
              <a:rPr dirty="0"/>
              <a:t>KPI</a:t>
            </a:r>
            <a:r>
              <a:rPr spc="-5" dirty="0"/>
              <a:t> </a:t>
            </a:r>
            <a:r>
              <a:rPr dirty="0"/>
              <a:t>Institute</a:t>
            </a:r>
            <a:r>
              <a:rPr spc="-20" dirty="0"/>
              <a:t> 2023</a:t>
            </a:r>
          </a:p>
        </p:txBody>
      </p:sp>
      <p:sp>
        <p:nvSpPr>
          <p:cNvPr id="33" name="object 33"/>
          <p:cNvSpPr txBox="1"/>
          <p:nvPr/>
        </p:nvSpPr>
        <p:spPr>
          <a:xfrm>
            <a:off x="400608" y="1288161"/>
            <a:ext cx="222059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40" dirty="0">
                <a:solidFill>
                  <a:srgbClr val="5F5F5F"/>
                </a:solidFill>
                <a:latin typeface="Tahoma"/>
                <a:cs typeface="Tahoma"/>
              </a:rPr>
              <a:t>Recommended</a:t>
            </a:r>
            <a:r>
              <a:rPr sz="1600" spc="-12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structure:</a:t>
            </a:r>
            <a:endParaRPr sz="16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6522" y="6622186"/>
            <a:ext cx="1066800" cy="1485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00" dirty="0">
                <a:solidFill>
                  <a:srgbClr val="5F5F5F"/>
                </a:solidFill>
                <a:latin typeface="Times New Roman"/>
                <a:cs typeface="Times New Roman"/>
              </a:rPr>
              <a:t>©</a:t>
            </a:r>
            <a:r>
              <a:rPr sz="800" spc="-15" dirty="0">
                <a:solidFill>
                  <a:srgbClr val="5F5F5F"/>
                </a:solidFill>
                <a:latin typeface="Times New Roman"/>
                <a:cs typeface="Times New Roman"/>
              </a:rPr>
              <a:t> </a:t>
            </a:r>
            <a:r>
              <a:rPr sz="800" dirty="0">
                <a:solidFill>
                  <a:srgbClr val="5F5F5F"/>
                </a:solidFill>
                <a:latin typeface="Times New Roman"/>
                <a:cs typeface="Times New Roman"/>
              </a:rPr>
              <a:t>The</a:t>
            </a:r>
            <a:r>
              <a:rPr sz="800" spc="-30" dirty="0">
                <a:solidFill>
                  <a:srgbClr val="5F5F5F"/>
                </a:solidFill>
                <a:latin typeface="Times New Roman"/>
                <a:cs typeface="Times New Roman"/>
              </a:rPr>
              <a:t> </a:t>
            </a:r>
            <a:r>
              <a:rPr sz="800" dirty="0">
                <a:solidFill>
                  <a:srgbClr val="5F5F5F"/>
                </a:solidFill>
                <a:latin typeface="Times New Roman"/>
                <a:cs typeface="Times New Roman"/>
              </a:rPr>
              <a:t>KPI</a:t>
            </a:r>
            <a:r>
              <a:rPr sz="800" spc="-5" dirty="0">
                <a:solidFill>
                  <a:srgbClr val="5F5F5F"/>
                </a:solidFill>
                <a:latin typeface="Times New Roman"/>
                <a:cs typeface="Times New Roman"/>
              </a:rPr>
              <a:t> </a:t>
            </a:r>
            <a:r>
              <a:rPr sz="800" dirty="0">
                <a:solidFill>
                  <a:srgbClr val="5F5F5F"/>
                </a:solidFill>
                <a:latin typeface="Times New Roman"/>
                <a:cs typeface="Times New Roman"/>
              </a:rPr>
              <a:t>Institute</a:t>
            </a:r>
            <a:r>
              <a:rPr sz="800" spc="-20" dirty="0">
                <a:solidFill>
                  <a:srgbClr val="5F5F5F"/>
                </a:solidFill>
                <a:latin typeface="Times New Roman"/>
                <a:cs typeface="Times New Roman"/>
              </a:rPr>
              <a:t> 2023</a:t>
            </a:r>
            <a:endParaRPr sz="800">
              <a:latin typeface="Times New Roman"/>
              <a:cs typeface="Times New Roman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56781" y="0"/>
            <a:ext cx="8987790" cy="6858000"/>
            <a:chOff x="156781" y="0"/>
            <a:chExt cx="8987790" cy="6858000"/>
          </a:xfrm>
        </p:grpSpPr>
        <p:sp>
          <p:nvSpPr>
            <p:cNvPr id="4" name="object 4"/>
            <p:cNvSpPr/>
            <p:nvPr/>
          </p:nvSpPr>
          <p:spPr>
            <a:xfrm>
              <a:off x="161544" y="6553200"/>
              <a:ext cx="5489575" cy="0"/>
            </a:xfrm>
            <a:custGeom>
              <a:avLst/>
              <a:gdLst/>
              <a:ahLst/>
              <a:cxnLst/>
              <a:rect l="l" t="t" r="r" b="b"/>
              <a:pathLst>
                <a:path w="5489575">
                  <a:moveTo>
                    <a:pt x="0" y="0"/>
                  </a:moveTo>
                  <a:lnTo>
                    <a:pt x="5489447" y="0"/>
                  </a:lnTo>
                </a:path>
              </a:pathLst>
            </a:custGeom>
            <a:ln w="9525">
              <a:solidFill>
                <a:srgbClr val="D0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650991" y="0"/>
              <a:ext cx="3493135" cy="6858000"/>
            </a:xfrm>
            <a:custGeom>
              <a:avLst/>
              <a:gdLst/>
              <a:ahLst/>
              <a:cxnLst/>
              <a:rect l="l" t="t" r="r" b="b"/>
              <a:pathLst>
                <a:path w="3493134" h="6858000">
                  <a:moveTo>
                    <a:pt x="3493008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3493008" y="6858000"/>
                  </a:lnTo>
                  <a:lnTo>
                    <a:pt x="3493008" y="0"/>
                  </a:lnTo>
                  <a:close/>
                </a:path>
              </a:pathLst>
            </a:custGeom>
            <a:solidFill>
              <a:srgbClr val="0871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6051930" y="2241245"/>
            <a:ext cx="2840355" cy="1562735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12700" marR="5080">
              <a:lnSpc>
                <a:spcPct val="90000"/>
              </a:lnSpc>
              <a:spcBef>
                <a:spcPts val="535"/>
              </a:spcBef>
            </a:pPr>
            <a:r>
              <a:rPr sz="3600" spc="-440" dirty="0">
                <a:solidFill>
                  <a:srgbClr val="FFFFFF"/>
                </a:solidFill>
                <a:latin typeface="Century Gothic"/>
                <a:cs typeface="Century Gothic"/>
              </a:rPr>
              <a:t>1.</a:t>
            </a:r>
            <a:r>
              <a:rPr sz="3600" spc="-2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600" spc="380" dirty="0">
                <a:solidFill>
                  <a:srgbClr val="FFFFFF"/>
                </a:solidFill>
                <a:latin typeface="Century Gothic"/>
                <a:cs typeface="Century Gothic"/>
              </a:rPr>
              <a:t>DESIRED </a:t>
            </a:r>
            <a:r>
              <a:rPr sz="3600" spc="395" dirty="0">
                <a:solidFill>
                  <a:srgbClr val="FFFFFF"/>
                </a:solidFill>
                <a:latin typeface="Century Gothic"/>
                <a:cs typeface="Century Gothic"/>
              </a:rPr>
              <a:t>STATE</a:t>
            </a:r>
            <a:r>
              <a:rPr sz="3600" spc="-2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600" spc="170" dirty="0">
                <a:solidFill>
                  <a:srgbClr val="FFFFFF"/>
                </a:solidFill>
                <a:latin typeface="Century Gothic"/>
                <a:cs typeface="Century Gothic"/>
              </a:rPr>
              <a:t>OF </a:t>
            </a:r>
            <a:r>
              <a:rPr sz="3600" spc="250" dirty="0">
                <a:solidFill>
                  <a:srgbClr val="FFFFFF"/>
                </a:solidFill>
                <a:latin typeface="Century Gothic"/>
                <a:cs typeface="Century Gothic"/>
              </a:rPr>
              <a:t>EVOLUTION</a:t>
            </a:r>
            <a:endParaRPr sz="3600">
              <a:latin typeface="Century Gothic"/>
              <a:cs typeface="Century Gothic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051930" y="4259960"/>
            <a:ext cx="266763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i="1" spc="75" dirty="0">
                <a:solidFill>
                  <a:srgbClr val="FFFFFF"/>
                </a:solidFill>
                <a:latin typeface="Century Gothic"/>
                <a:cs typeface="Century Gothic"/>
              </a:rPr>
              <a:t>Private</a:t>
            </a:r>
            <a:r>
              <a:rPr sz="1600" i="1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600" i="1" spc="85" dirty="0">
                <a:solidFill>
                  <a:srgbClr val="FFFFFF"/>
                </a:solidFill>
                <a:latin typeface="Century Gothic"/>
                <a:cs typeface="Century Gothic"/>
              </a:rPr>
              <a:t>Hospital</a:t>
            </a:r>
            <a:r>
              <a:rPr sz="1600" i="1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600" i="1" spc="65" dirty="0">
                <a:solidFill>
                  <a:srgbClr val="FFFFFF"/>
                </a:solidFill>
                <a:latin typeface="Century Gothic"/>
                <a:cs typeface="Century Gothic"/>
              </a:rPr>
              <a:t>Example</a:t>
            </a:r>
            <a:endParaRPr sz="1600">
              <a:latin typeface="Century Gothic"/>
              <a:cs typeface="Century Gothic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865114" y="6574028"/>
            <a:ext cx="149796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i="1" spc="-100" dirty="0">
                <a:solidFill>
                  <a:srgbClr val="FFFFFF"/>
                </a:solidFill>
                <a:latin typeface="Lucida Sans"/>
                <a:cs typeface="Lucida Sans"/>
              </a:rPr>
              <a:t>Source:</a:t>
            </a:r>
            <a:r>
              <a:rPr sz="900" i="1" spc="-60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900" i="1" spc="-95" dirty="0">
                <a:solidFill>
                  <a:srgbClr val="FFFFFF"/>
                </a:solidFill>
                <a:latin typeface="Lucida Sans"/>
                <a:cs typeface="Lucida Sans"/>
              </a:rPr>
              <a:t>The</a:t>
            </a:r>
            <a:r>
              <a:rPr sz="900" i="1" spc="-70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900" i="1" spc="-30" dirty="0">
                <a:solidFill>
                  <a:srgbClr val="FFFFFF"/>
                </a:solidFill>
                <a:latin typeface="Lucida Sans"/>
                <a:cs typeface="Lucida Sans"/>
              </a:rPr>
              <a:t>KPI</a:t>
            </a:r>
            <a:r>
              <a:rPr sz="900" i="1" spc="-70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900" i="1" spc="-80" dirty="0">
                <a:solidFill>
                  <a:srgbClr val="FFFFFF"/>
                </a:solidFill>
                <a:latin typeface="Lucida Sans"/>
                <a:cs typeface="Lucida Sans"/>
              </a:rPr>
              <a:t>Institute</a:t>
            </a:r>
            <a:r>
              <a:rPr sz="900" i="1" spc="-55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900" i="1" spc="-25" dirty="0">
                <a:solidFill>
                  <a:srgbClr val="FFFFFF"/>
                </a:solidFill>
                <a:latin typeface="Lucida Sans"/>
                <a:cs typeface="Lucida Sans"/>
              </a:rPr>
              <a:t>(2023)</a:t>
            </a:r>
            <a:endParaRPr sz="900">
              <a:latin typeface="Lucida Sans"/>
              <a:cs typeface="Lucida Sans"/>
            </a:endParaRPr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32800" y="223346"/>
            <a:ext cx="4570166" cy="6289046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894325" y="2165582"/>
            <a:ext cx="6607175" cy="4285615"/>
            <a:chOff x="1894325" y="2165582"/>
            <a:chExt cx="6607175" cy="42856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94325" y="2165582"/>
              <a:ext cx="6606552" cy="79404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911095" y="2173223"/>
              <a:ext cx="6522720" cy="719455"/>
            </a:xfrm>
            <a:custGeom>
              <a:avLst/>
              <a:gdLst/>
              <a:ahLst/>
              <a:cxnLst/>
              <a:rect l="l" t="t" r="r" b="b"/>
              <a:pathLst>
                <a:path w="6522720" h="719455">
                  <a:moveTo>
                    <a:pt x="6478905" y="0"/>
                  </a:moveTo>
                  <a:lnTo>
                    <a:pt x="43815" y="0"/>
                  </a:lnTo>
                  <a:lnTo>
                    <a:pt x="26735" y="3434"/>
                  </a:lnTo>
                  <a:lnTo>
                    <a:pt x="12811" y="12811"/>
                  </a:lnTo>
                  <a:lnTo>
                    <a:pt x="3434" y="26735"/>
                  </a:lnTo>
                  <a:lnTo>
                    <a:pt x="0" y="43814"/>
                  </a:lnTo>
                  <a:lnTo>
                    <a:pt x="0" y="675513"/>
                  </a:lnTo>
                  <a:lnTo>
                    <a:pt x="3434" y="692592"/>
                  </a:lnTo>
                  <a:lnTo>
                    <a:pt x="12811" y="706516"/>
                  </a:lnTo>
                  <a:lnTo>
                    <a:pt x="26735" y="715893"/>
                  </a:lnTo>
                  <a:lnTo>
                    <a:pt x="43815" y="719327"/>
                  </a:lnTo>
                  <a:lnTo>
                    <a:pt x="6478905" y="719327"/>
                  </a:lnTo>
                  <a:lnTo>
                    <a:pt x="6495984" y="715893"/>
                  </a:lnTo>
                  <a:lnTo>
                    <a:pt x="6509908" y="706516"/>
                  </a:lnTo>
                  <a:lnTo>
                    <a:pt x="6519285" y="692592"/>
                  </a:lnTo>
                  <a:lnTo>
                    <a:pt x="6522720" y="675513"/>
                  </a:lnTo>
                  <a:lnTo>
                    <a:pt x="6522720" y="43814"/>
                  </a:lnTo>
                  <a:lnTo>
                    <a:pt x="6519285" y="26735"/>
                  </a:lnTo>
                  <a:lnTo>
                    <a:pt x="6509908" y="12811"/>
                  </a:lnTo>
                  <a:lnTo>
                    <a:pt x="6495984" y="3434"/>
                  </a:lnTo>
                  <a:lnTo>
                    <a:pt x="6478905" y="0"/>
                  </a:lnTo>
                  <a:close/>
                </a:path>
              </a:pathLst>
            </a:custGeom>
            <a:solidFill>
              <a:srgbClr val="DFDF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03463" y="4407386"/>
              <a:ext cx="6588277" cy="784915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911095" y="4415027"/>
              <a:ext cx="6522720" cy="719455"/>
            </a:xfrm>
            <a:custGeom>
              <a:avLst/>
              <a:gdLst/>
              <a:ahLst/>
              <a:cxnLst/>
              <a:rect l="l" t="t" r="r" b="b"/>
              <a:pathLst>
                <a:path w="6522720" h="719454">
                  <a:moveTo>
                    <a:pt x="6478905" y="0"/>
                  </a:moveTo>
                  <a:lnTo>
                    <a:pt x="43815" y="0"/>
                  </a:lnTo>
                  <a:lnTo>
                    <a:pt x="26735" y="3434"/>
                  </a:lnTo>
                  <a:lnTo>
                    <a:pt x="12811" y="12811"/>
                  </a:lnTo>
                  <a:lnTo>
                    <a:pt x="3434" y="26735"/>
                  </a:lnTo>
                  <a:lnTo>
                    <a:pt x="0" y="43815"/>
                  </a:lnTo>
                  <a:lnTo>
                    <a:pt x="0" y="675513"/>
                  </a:lnTo>
                  <a:lnTo>
                    <a:pt x="3434" y="692592"/>
                  </a:lnTo>
                  <a:lnTo>
                    <a:pt x="12811" y="706516"/>
                  </a:lnTo>
                  <a:lnTo>
                    <a:pt x="26735" y="715893"/>
                  </a:lnTo>
                  <a:lnTo>
                    <a:pt x="43815" y="719328"/>
                  </a:lnTo>
                  <a:lnTo>
                    <a:pt x="6478905" y="719328"/>
                  </a:lnTo>
                  <a:lnTo>
                    <a:pt x="6495984" y="715893"/>
                  </a:lnTo>
                  <a:lnTo>
                    <a:pt x="6509908" y="706516"/>
                  </a:lnTo>
                  <a:lnTo>
                    <a:pt x="6519285" y="692592"/>
                  </a:lnTo>
                  <a:lnTo>
                    <a:pt x="6522720" y="675513"/>
                  </a:lnTo>
                  <a:lnTo>
                    <a:pt x="6522720" y="43815"/>
                  </a:lnTo>
                  <a:lnTo>
                    <a:pt x="6519285" y="26735"/>
                  </a:lnTo>
                  <a:lnTo>
                    <a:pt x="6509908" y="12811"/>
                  </a:lnTo>
                  <a:lnTo>
                    <a:pt x="6495984" y="3434"/>
                  </a:lnTo>
                  <a:lnTo>
                    <a:pt x="6478905" y="0"/>
                  </a:lnTo>
                  <a:close/>
                </a:path>
              </a:pathLst>
            </a:custGeom>
            <a:solidFill>
              <a:srgbClr val="0A976C">
                <a:alpha val="45097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03463" y="5657053"/>
              <a:ext cx="6588277" cy="794042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911095" y="5664708"/>
              <a:ext cx="6522720" cy="719455"/>
            </a:xfrm>
            <a:custGeom>
              <a:avLst/>
              <a:gdLst/>
              <a:ahLst/>
              <a:cxnLst/>
              <a:rect l="l" t="t" r="r" b="b"/>
              <a:pathLst>
                <a:path w="6522720" h="719454">
                  <a:moveTo>
                    <a:pt x="6466205" y="0"/>
                  </a:moveTo>
                  <a:lnTo>
                    <a:pt x="56515" y="0"/>
                  </a:lnTo>
                  <a:lnTo>
                    <a:pt x="34504" y="4436"/>
                  </a:lnTo>
                  <a:lnTo>
                    <a:pt x="16541" y="16533"/>
                  </a:lnTo>
                  <a:lnTo>
                    <a:pt x="4437" y="34477"/>
                  </a:lnTo>
                  <a:lnTo>
                    <a:pt x="0" y="56451"/>
                  </a:lnTo>
                  <a:lnTo>
                    <a:pt x="0" y="662876"/>
                  </a:lnTo>
                  <a:lnTo>
                    <a:pt x="4437" y="684850"/>
                  </a:lnTo>
                  <a:lnTo>
                    <a:pt x="16541" y="702794"/>
                  </a:lnTo>
                  <a:lnTo>
                    <a:pt x="34504" y="714891"/>
                  </a:lnTo>
                  <a:lnTo>
                    <a:pt x="56515" y="719327"/>
                  </a:lnTo>
                  <a:lnTo>
                    <a:pt x="6466205" y="719327"/>
                  </a:lnTo>
                  <a:lnTo>
                    <a:pt x="6488215" y="714891"/>
                  </a:lnTo>
                  <a:lnTo>
                    <a:pt x="6506178" y="702794"/>
                  </a:lnTo>
                  <a:lnTo>
                    <a:pt x="6518282" y="684850"/>
                  </a:lnTo>
                  <a:lnTo>
                    <a:pt x="6522720" y="662876"/>
                  </a:lnTo>
                  <a:lnTo>
                    <a:pt x="6522720" y="56451"/>
                  </a:lnTo>
                  <a:lnTo>
                    <a:pt x="6518282" y="34477"/>
                  </a:lnTo>
                  <a:lnTo>
                    <a:pt x="6506178" y="16533"/>
                  </a:lnTo>
                  <a:lnTo>
                    <a:pt x="6488215" y="4436"/>
                  </a:lnTo>
                  <a:lnTo>
                    <a:pt x="6466205" y="0"/>
                  </a:lnTo>
                  <a:close/>
                </a:path>
              </a:pathLst>
            </a:custGeom>
            <a:solidFill>
              <a:srgbClr val="086647">
                <a:alpha val="6352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03463" y="3268958"/>
              <a:ext cx="6588277" cy="784915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911095" y="3276600"/>
              <a:ext cx="6522720" cy="719455"/>
            </a:xfrm>
            <a:custGeom>
              <a:avLst/>
              <a:gdLst/>
              <a:ahLst/>
              <a:cxnLst/>
              <a:rect l="l" t="t" r="r" b="b"/>
              <a:pathLst>
                <a:path w="6522720" h="719454">
                  <a:moveTo>
                    <a:pt x="6478905" y="0"/>
                  </a:moveTo>
                  <a:lnTo>
                    <a:pt x="43815" y="0"/>
                  </a:lnTo>
                  <a:lnTo>
                    <a:pt x="26735" y="3434"/>
                  </a:lnTo>
                  <a:lnTo>
                    <a:pt x="12811" y="12811"/>
                  </a:lnTo>
                  <a:lnTo>
                    <a:pt x="3434" y="26735"/>
                  </a:lnTo>
                  <a:lnTo>
                    <a:pt x="0" y="43814"/>
                  </a:lnTo>
                  <a:lnTo>
                    <a:pt x="0" y="675513"/>
                  </a:lnTo>
                  <a:lnTo>
                    <a:pt x="3434" y="692592"/>
                  </a:lnTo>
                  <a:lnTo>
                    <a:pt x="12811" y="706516"/>
                  </a:lnTo>
                  <a:lnTo>
                    <a:pt x="26735" y="715893"/>
                  </a:lnTo>
                  <a:lnTo>
                    <a:pt x="43815" y="719327"/>
                  </a:lnTo>
                  <a:lnTo>
                    <a:pt x="6478905" y="719327"/>
                  </a:lnTo>
                  <a:lnTo>
                    <a:pt x="6495984" y="715893"/>
                  </a:lnTo>
                  <a:lnTo>
                    <a:pt x="6509908" y="706516"/>
                  </a:lnTo>
                  <a:lnTo>
                    <a:pt x="6519285" y="692592"/>
                  </a:lnTo>
                  <a:lnTo>
                    <a:pt x="6522720" y="675513"/>
                  </a:lnTo>
                  <a:lnTo>
                    <a:pt x="6522720" y="43814"/>
                  </a:lnTo>
                  <a:lnTo>
                    <a:pt x="6519285" y="26735"/>
                  </a:lnTo>
                  <a:lnTo>
                    <a:pt x="6509908" y="12811"/>
                  </a:lnTo>
                  <a:lnTo>
                    <a:pt x="6495984" y="3434"/>
                  </a:lnTo>
                  <a:lnTo>
                    <a:pt x="6478905" y="0"/>
                  </a:lnTo>
                  <a:close/>
                </a:path>
              </a:pathLst>
            </a:custGeom>
            <a:solidFill>
              <a:srgbClr val="8FF8D7">
                <a:alpha val="29411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723132" y="3468624"/>
              <a:ext cx="1188720" cy="335280"/>
            </a:xfrm>
            <a:custGeom>
              <a:avLst/>
              <a:gdLst/>
              <a:ahLst/>
              <a:cxnLst/>
              <a:rect l="l" t="t" r="r" b="b"/>
              <a:pathLst>
                <a:path w="1188720" h="335279">
                  <a:moveTo>
                    <a:pt x="1145539" y="0"/>
                  </a:moveTo>
                  <a:lnTo>
                    <a:pt x="43179" y="0"/>
                  </a:lnTo>
                  <a:lnTo>
                    <a:pt x="26360" y="3389"/>
                  </a:lnTo>
                  <a:lnTo>
                    <a:pt x="12636" y="12636"/>
                  </a:lnTo>
                  <a:lnTo>
                    <a:pt x="3389" y="26360"/>
                  </a:lnTo>
                  <a:lnTo>
                    <a:pt x="0" y="43179"/>
                  </a:lnTo>
                  <a:lnTo>
                    <a:pt x="0" y="292100"/>
                  </a:lnTo>
                  <a:lnTo>
                    <a:pt x="3389" y="308919"/>
                  </a:lnTo>
                  <a:lnTo>
                    <a:pt x="12636" y="322643"/>
                  </a:lnTo>
                  <a:lnTo>
                    <a:pt x="26360" y="331890"/>
                  </a:lnTo>
                  <a:lnTo>
                    <a:pt x="43179" y="335280"/>
                  </a:lnTo>
                  <a:lnTo>
                    <a:pt x="1145539" y="335280"/>
                  </a:lnTo>
                  <a:lnTo>
                    <a:pt x="1162359" y="331890"/>
                  </a:lnTo>
                  <a:lnTo>
                    <a:pt x="1176083" y="322643"/>
                  </a:lnTo>
                  <a:lnTo>
                    <a:pt x="1185330" y="308919"/>
                  </a:lnTo>
                  <a:lnTo>
                    <a:pt x="1188719" y="292100"/>
                  </a:lnTo>
                  <a:lnTo>
                    <a:pt x="1188719" y="43179"/>
                  </a:lnTo>
                  <a:lnTo>
                    <a:pt x="1185330" y="26360"/>
                  </a:lnTo>
                  <a:lnTo>
                    <a:pt x="1176083" y="12636"/>
                  </a:lnTo>
                  <a:lnTo>
                    <a:pt x="1162359" y="3389"/>
                  </a:lnTo>
                  <a:lnTo>
                    <a:pt x="1145539" y="0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2669794" y="1742058"/>
            <a:ext cx="160718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10" dirty="0">
                <a:solidFill>
                  <a:srgbClr val="5F5F5F"/>
                </a:solidFill>
                <a:latin typeface="Century Gothic"/>
                <a:cs typeface="Century Gothic"/>
              </a:rPr>
              <a:t>Strategic</a:t>
            </a:r>
            <a:r>
              <a:rPr sz="1400" spc="105" dirty="0">
                <a:solidFill>
                  <a:srgbClr val="5F5F5F"/>
                </a:solidFill>
                <a:latin typeface="Century Gothic"/>
                <a:cs typeface="Century Gothic"/>
              </a:rPr>
              <a:t> </a:t>
            </a:r>
            <a:r>
              <a:rPr sz="1400" spc="50" dirty="0">
                <a:solidFill>
                  <a:srgbClr val="5F5F5F"/>
                </a:solidFill>
                <a:latin typeface="Century Gothic"/>
                <a:cs typeface="Century Gothic"/>
              </a:rPr>
              <a:t>theme</a:t>
            </a:r>
            <a:r>
              <a:rPr sz="1400" spc="135" dirty="0">
                <a:solidFill>
                  <a:srgbClr val="5F5F5F"/>
                </a:solidFill>
                <a:latin typeface="Century Gothic"/>
                <a:cs typeface="Century Gothic"/>
              </a:rPr>
              <a:t> </a:t>
            </a:r>
            <a:r>
              <a:rPr sz="1400" spc="-310" dirty="0">
                <a:solidFill>
                  <a:srgbClr val="5F5F5F"/>
                </a:solidFill>
                <a:latin typeface="Century Gothic"/>
                <a:cs typeface="Century Gothic"/>
              </a:rPr>
              <a:t>1</a:t>
            </a:r>
            <a:endParaRPr sz="1400">
              <a:latin typeface="Century Gothic"/>
              <a:cs typeface="Century Gothic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61212" y="2573782"/>
            <a:ext cx="845819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10" dirty="0">
                <a:solidFill>
                  <a:srgbClr val="A4A4A4"/>
                </a:solidFill>
                <a:latin typeface="Century Gothic"/>
                <a:cs typeface="Century Gothic"/>
              </a:rPr>
              <a:t>Financial</a:t>
            </a:r>
            <a:endParaRPr sz="1400">
              <a:latin typeface="Century Gothic"/>
              <a:cs typeface="Century Gothic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119621" y="1755394"/>
            <a:ext cx="164338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10" dirty="0">
                <a:solidFill>
                  <a:srgbClr val="5F5F5F"/>
                </a:solidFill>
                <a:latin typeface="Century Gothic"/>
                <a:cs typeface="Century Gothic"/>
              </a:rPr>
              <a:t>Strategic</a:t>
            </a:r>
            <a:r>
              <a:rPr sz="1400" spc="105" dirty="0">
                <a:solidFill>
                  <a:srgbClr val="5F5F5F"/>
                </a:solidFill>
                <a:latin typeface="Century Gothic"/>
                <a:cs typeface="Century Gothic"/>
              </a:rPr>
              <a:t> </a:t>
            </a:r>
            <a:r>
              <a:rPr sz="1400" spc="50" dirty="0">
                <a:solidFill>
                  <a:srgbClr val="5F5F5F"/>
                </a:solidFill>
                <a:latin typeface="Century Gothic"/>
                <a:cs typeface="Century Gothic"/>
              </a:rPr>
              <a:t>theme</a:t>
            </a:r>
            <a:r>
              <a:rPr sz="1400" spc="135" dirty="0">
                <a:solidFill>
                  <a:srgbClr val="5F5F5F"/>
                </a:solidFill>
                <a:latin typeface="Century Gothic"/>
                <a:cs typeface="Century Gothic"/>
              </a:rPr>
              <a:t> </a:t>
            </a:r>
            <a:r>
              <a:rPr sz="1400" spc="-50" dirty="0">
                <a:solidFill>
                  <a:srgbClr val="5F5F5F"/>
                </a:solidFill>
                <a:latin typeface="Century Gothic"/>
                <a:cs typeface="Century Gothic"/>
              </a:rPr>
              <a:t>2</a:t>
            </a:r>
            <a:endParaRPr sz="1400">
              <a:latin typeface="Century Gothic"/>
              <a:cs typeface="Century Gothic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77392" y="3561334"/>
            <a:ext cx="101219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55" dirty="0">
                <a:solidFill>
                  <a:srgbClr val="0A976C"/>
                </a:solidFill>
                <a:latin typeface="Century Gothic"/>
                <a:cs typeface="Century Gothic"/>
              </a:rPr>
              <a:t>Customers</a:t>
            </a:r>
            <a:endParaRPr sz="1400">
              <a:latin typeface="Century Gothic"/>
              <a:cs typeface="Century Gothic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868928" y="3502914"/>
            <a:ext cx="89852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10" dirty="0">
                <a:solidFill>
                  <a:srgbClr val="FFFFFF"/>
                </a:solidFill>
                <a:latin typeface="Tahoma"/>
                <a:cs typeface="Tahoma"/>
              </a:rPr>
              <a:t>Objective</a:t>
            </a:r>
            <a:r>
              <a:rPr sz="14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60" dirty="0">
                <a:solidFill>
                  <a:srgbClr val="FFFFFF"/>
                </a:solidFill>
                <a:latin typeface="Tahoma"/>
                <a:cs typeface="Tahoma"/>
              </a:rPr>
              <a:t>4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2037588" y="3468623"/>
            <a:ext cx="1187450" cy="335280"/>
          </a:xfrm>
          <a:custGeom>
            <a:avLst/>
            <a:gdLst/>
            <a:ahLst/>
            <a:cxnLst/>
            <a:rect l="l" t="t" r="r" b="b"/>
            <a:pathLst>
              <a:path w="1187450" h="335279">
                <a:moveTo>
                  <a:pt x="1161669" y="0"/>
                </a:moveTo>
                <a:lnTo>
                  <a:pt x="25526" y="0"/>
                </a:lnTo>
                <a:lnTo>
                  <a:pt x="15591" y="2006"/>
                </a:lnTo>
                <a:lnTo>
                  <a:pt x="7477" y="7477"/>
                </a:lnTo>
                <a:lnTo>
                  <a:pt x="2006" y="15591"/>
                </a:lnTo>
                <a:lnTo>
                  <a:pt x="0" y="25526"/>
                </a:lnTo>
                <a:lnTo>
                  <a:pt x="0" y="309752"/>
                </a:lnTo>
                <a:lnTo>
                  <a:pt x="2006" y="319688"/>
                </a:lnTo>
                <a:lnTo>
                  <a:pt x="7477" y="327802"/>
                </a:lnTo>
                <a:lnTo>
                  <a:pt x="15591" y="333273"/>
                </a:lnTo>
                <a:lnTo>
                  <a:pt x="25526" y="335280"/>
                </a:lnTo>
                <a:lnTo>
                  <a:pt x="1161669" y="335280"/>
                </a:lnTo>
                <a:lnTo>
                  <a:pt x="1171604" y="333273"/>
                </a:lnTo>
                <a:lnTo>
                  <a:pt x="1179718" y="327802"/>
                </a:lnTo>
                <a:lnTo>
                  <a:pt x="1185189" y="319688"/>
                </a:lnTo>
                <a:lnTo>
                  <a:pt x="1187195" y="309752"/>
                </a:lnTo>
                <a:lnTo>
                  <a:pt x="1187195" y="25526"/>
                </a:lnTo>
                <a:lnTo>
                  <a:pt x="1185189" y="15591"/>
                </a:lnTo>
                <a:lnTo>
                  <a:pt x="1179718" y="7477"/>
                </a:lnTo>
                <a:lnTo>
                  <a:pt x="1171604" y="2006"/>
                </a:lnTo>
                <a:lnTo>
                  <a:pt x="1161669" y="0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2182114" y="3502914"/>
            <a:ext cx="89852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10" dirty="0">
                <a:solidFill>
                  <a:srgbClr val="FFFFFF"/>
                </a:solidFill>
                <a:latin typeface="Tahoma"/>
                <a:cs typeface="Tahoma"/>
              </a:rPr>
              <a:t>Objective</a:t>
            </a:r>
            <a:r>
              <a:rPr sz="14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60" dirty="0">
                <a:solidFill>
                  <a:srgbClr val="FFFFFF"/>
                </a:solidFill>
                <a:latin typeface="Tahoma"/>
                <a:cs typeface="Tahoma"/>
              </a:rPr>
              <a:t>3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7120128" y="3468623"/>
            <a:ext cx="1187450" cy="335280"/>
          </a:xfrm>
          <a:custGeom>
            <a:avLst/>
            <a:gdLst/>
            <a:ahLst/>
            <a:cxnLst/>
            <a:rect l="l" t="t" r="r" b="b"/>
            <a:pathLst>
              <a:path w="1187450" h="335279">
                <a:moveTo>
                  <a:pt x="1156589" y="0"/>
                </a:moveTo>
                <a:lnTo>
                  <a:pt x="30606" y="0"/>
                </a:lnTo>
                <a:lnTo>
                  <a:pt x="18698" y="2407"/>
                </a:lnTo>
                <a:lnTo>
                  <a:pt x="8969" y="8969"/>
                </a:lnTo>
                <a:lnTo>
                  <a:pt x="2407" y="18698"/>
                </a:lnTo>
                <a:lnTo>
                  <a:pt x="0" y="30606"/>
                </a:lnTo>
                <a:lnTo>
                  <a:pt x="0" y="304673"/>
                </a:lnTo>
                <a:lnTo>
                  <a:pt x="2407" y="316581"/>
                </a:lnTo>
                <a:lnTo>
                  <a:pt x="8969" y="326310"/>
                </a:lnTo>
                <a:lnTo>
                  <a:pt x="18698" y="332872"/>
                </a:lnTo>
                <a:lnTo>
                  <a:pt x="30606" y="335280"/>
                </a:lnTo>
                <a:lnTo>
                  <a:pt x="1156589" y="335280"/>
                </a:lnTo>
                <a:lnTo>
                  <a:pt x="1168497" y="332872"/>
                </a:lnTo>
                <a:lnTo>
                  <a:pt x="1178226" y="326310"/>
                </a:lnTo>
                <a:lnTo>
                  <a:pt x="1184788" y="316581"/>
                </a:lnTo>
                <a:lnTo>
                  <a:pt x="1187196" y="304673"/>
                </a:lnTo>
                <a:lnTo>
                  <a:pt x="1187196" y="30606"/>
                </a:lnTo>
                <a:lnTo>
                  <a:pt x="1184788" y="18698"/>
                </a:lnTo>
                <a:lnTo>
                  <a:pt x="1178226" y="8969"/>
                </a:lnTo>
                <a:lnTo>
                  <a:pt x="1168497" y="2407"/>
                </a:lnTo>
                <a:lnTo>
                  <a:pt x="1156589" y="0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7265669" y="3502914"/>
            <a:ext cx="89852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10" dirty="0">
                <a:solidFill>
                  <a:srgbClr val="FFFFFF"/>
                </a:solidFill>
                <a:latin typeface="Tahoma"/>
                <a:cs typeface="Tahoma"/>
              </a:rPr>
              <a:t>Objective</a:t>
            </a:r>
            <a:r>
              <a:rPr sz="14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60" dirty="0">
                <a:solidFill>
                  <a:srgbClr val="FFFFFF"/>
                </a:solidFill>
                <a:latin typeface="Tahoma"/>
                <a:cs typeface="Tahoma"/>
              </a:rPr>
              <a:t>5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19759" y="4471592"/>
            <a:ext cx="929640" cy="482600"/>
          </a:xfrm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108585">
              <a:lnSpc>
                <a:spcPct val="100000"/>
              </a:lnSpc>
              <a:spcBef>
                <a:spcPts val="215"/>
              </a:spcBef>
            </a:pPr>
            <a:r>
              <a:rPr sz="1400" spc="50" dirty="0">
                <a:solidFill>
                  <a:srgbClr val="0A976C"/>
                </a:solidFill>
                <a:latin typeface="Century Gothic"/>
                <a:cs typeface="Century Gothic"/>
              </a:rPr>
              <a:t>Internal</a:t>
            </a:r>
            <a:endParaRPr sz="1400">
              <a:latin typeface="Century Gothic"/>
              <a:cs typeface="Century Gothic"/>
            </a:endParaRPr>
          </a:p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400" spc="50" dirty="0">
                <a:solidFill>
                  <a:srgbClr val="0A976C"/>
                </a:solidFill>
                <a:latin typeface="Century Gothic"/>
                <a:cs typeface="Century Gothic"/>
              </a:rPr>
              <a:t>Processes</a:t>
            </a:r>
            <a:endParaRPr sz="1400">
              <a:latin typeface="Century Gothic"/>
              <a:cs typeface="Century Gothic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68883" y="5637377"/>
            <a:ext cx="1229995" cy="711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270" algn="ctr">
              <a:lnSpc>
                <a:spcPct val="107100"/>
              </a:lnSpc>
              <a:spcBef>
                <a:spcPts val="100"/>
              </a:spcBef>
            </a:pPr>
            <a:r>
              <a:rPr sz="1400" spc="-10" dirty="0">
                <a:solidFill>
                  <a:srgbClr val="076447"/>
                </a:solidFill>
                <a:latin typeface="Century Gothic"/>
                <a:cs typeface="Century Gothic"/>
              </a:rPr>
              <a:t>People, </a:t>
            </a:r>
            <a:r>
              <a:rPr sz="1400" spc="60" dirty="0">
                <a:solidFill>
                  <a:srgbClr val="076447"/>
                </a:solidFill>
                <a:latin typeface="Century Gothic"/>
                <a:cs typeface="Century Gothic"/>
              </a:rPr>
              <a:t>Learning</a:t>
            </a:r>
            <a:r>
              <a:rPr sz="1400" spc="-65" dirty="0">
                <a:solidFill>
                  <a:srgbClr val="076447"/>
                </a:solidFill>
                <a:latin typeface="Century Gothic"/>
                <a:cs typeface="Century Gothic"/>
              </a:rPr>
              <a:t> </a:t>
            </a:r>
            <a:r>
              <a:rPr sz="1400" spc="-25" dirty="0">
                <a:solidFill>
                  <a:srgbClr val="076447"/>
                </a:solidFill>
                <a:latin typeface="Century Gothic"/>
                <a:cs typeface="Century Gothic"/>
              </a:rPr>
              <a:t>and </a:t>
            </a:r>
            <a:r>
              <a:rPr sz="1400" spc="-10" dirty="0">
                <a:solidFill>
                  <a:srgbClr val="076447"/>
                </a:solidFill>
                <a:latin typeface="Century Gothic"/>
                <a:cs typeface="Century Gothic"/>
              </a:rPr>
              <a:t>Growth</a:t>
            </a:r>
            <a:endParaRPr sz="1400">
              <a:latin typeface="Century Gothic"/>
              <a:cs typeface="Century Gothic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5420867" y="4607052"/>
            <a:ext cx="1188720" cy="335280"/>
          </a:xfrm>
          <a:custGeom>
            <a:avLst/>
            <a:gdLst/>
            <a:ahLst/>
            <a:cxnLst/>
            <a:rect l="l" t="t" r="r" b="b"/>
            <a:pathLst>
              <a:path w="1188720" h="335279">
                <a:moveTo>
                  <a:pt x="1145539" y="0"/>
                </a:moveTo>
                <a:lnTo>
                  <a:pt x="43180" y="0"/>
                </a:lnTo>
                <a:lnTo>
                  <a:pt x="26360" y="3389"/>
                </a:lnTo>
                <a:lnTo>
                  <a:pt x="12636" y="12636"/>
                </a:lnTo>
                <a:lnTo>
                  <a:pt x="3389" y="26360"/>
                </a:lnTo>
                <a:lnTo>
                  <a:pt x="0" y="43180"/>
                </a:lnTo>
                <a:lnTo>
                  <a:pt x="0" y="292100"/>
                </a:lnTo>
                <a:lnTo>
                  <a:pt x="3389" y="308919"/>
                </a:lnTo>
                <a:lnTo>
                  <a:pt x="12636" y="322643"/>
                </a:lnTo>
                <a:lnTo>
                  <a:pt x="26360" y="331890"/>
                </a:lnTo>
                <a:lnTo>
                  <a:pt x="43180" y="335280"/>
                </a:lnTo>
                <a:lnTo>
                  <a:pt x="1145539" y="335280"/>
                </a:lnTo>
                <a:lnTo>
                  <a:pt x="1162359" y="331890"/>
                </a:lnTo>
                <a:lnTo>
                  <a:pt x="1176083" y="322643"/>
                </a:lnTo>
                <a:lnTo>
                  <a:pt x="1185330" y="308919"/>
                </a:lnTo>
                <a:lnTo>
                  <a:pt x="1188720" y="292100"/>
                </a:lnTo>
                <a:lnTo>
                  <a:pt x="1188720" y="43180"/>
                </a:lnTo>
                <a:lnTo>
                  <a:pt x="1185330" y="26360"/>
                </a:lnTo>
                <a:lnTo>
                  <a:pt x="1176083" y="12636"/>
                </a:lnTo>
                <a:lnTo>
                  <a:pt x="1162359" y="3389"/>
                </a:lnTo>
                <a:lnTo>
                  <a:pt x="1145539" y="0"/>
                </a:lnTo>
                <a:close/>
              </a:path>
            </a:pathLst>
          </a:custGeom>
          <a:solidFill>
            <a:srgbClr val="A4A4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5567298" y="4641341"/>
            <a:ext cx="89916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solidFill>
                  <a:srgbClr val="FFFFFF"/>
                </a:solidFill>
                <a:latin typeface="Tahoma"/>
                <a:cs typeface="Tahoma"/>
              </a:rPr>
              <a:t>Objective</a:t>
            </a:r>
            <a:r>
              <a:rPr sz="14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60" dirty="0">
                <a:solidFill>
                  <a:srgbClr val="FFFFFF"/>
                </a:solidFill>
                <a:latin typeface="Tahoma"/>
                <a:cs typeface="Tahoma"/>
              </a:rPr>
              <a:t>8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2037588" y="4607052"/>
            <a:ext cx="1187450" cy="335280"/>
          </a:xfrm>
          <a:custGeom>
            <a:avLst/>
            <a:gdLst/>
            <a:ahLst/>
            <a:cxnLst/>
            <a:rect l="l" t="t" r="r" b="b"/>
            <a:pathLst>
              <a:path w="1187450" h="335279">
                <a:moveTo>
                  <a:pt x="1161669" y="0"/>
                </a:moveTo>
                <a:lnTo>
                  <a:pt x="25526" y="0"/>
                </a:lnTo>
                <a:lnTo>
                  <a:pt x="15591" y="2006"/>
                </a:lnTo>
                <a:lnTo>
                  <a:pt x="7477" y="7477"/>
                </a:lnTo>
                <a:lnTo>
                  <a:pt x="2006" y="15591"/>
                </a:lnTo>
                <a:lnTo>
                  <a:pt x="0" y="25527"/>
                </a:lnTo>
                <a:lnTo>
                  <a:pt x="0" y="309753"/>
                </a:lnTo>
                <a:lnTo>
                  <a:pt x="2006" y="319688"/>
                </a:lnTo>
                <a:lnTo>
                  <a:pt x="7477" y="327802"/>
                </a:lnTo>
                <a:lnTo>
                  <a:pt x="15591" y="333273"/>
                </a:lnTo>
                <a:lnTo>
                  <a:pt x="25526" y="335280"/>
                </a:lnTo>
                <a:lnTo>
                  <a:pt x="1161669" y="335280"/>
                </a:lnTo>
                <a:lnTo>
                  <a:pt x="1171604" y="333273"/>
                </a:lnTo>
                <a:lnTo>
                  <a:pt x="1179718" y="327802"/>
                </a:lnTo>
                <a:lnTo>
                  <a:pt x="1185189" y="319688"/>
                </a:lnTo>
                <a:lnTo>
                  <a:pt x="1187195" y="309753"/>
                </a:lnTo>
                <a:lnTo>
                  <a:pt x="1187195" y="25527"/>
                </a:lnTo>
                <a:lnTo>
                  <a:pt x="1185189" y="15591"/>
                </a:lnTo>
                <a:lnTo>
                  <a:pt x="1179718" y="7477"/>
                </a:lnTo>
                <a:lnTo>
                  <a:pt x="1171604" y="2006"/>
                </a:lnTo>
                <a:lnTo>
                  <a:pt x="1161669" y="0"/>
                </a:lnTo>
                <a:close/>
              </a:path>
            </a:pathLst>
          </a:custGeom>
          <a:solidFill>
            <a:srgbClr val="A4A4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2182114" y="4641341"/>
            <a:ext cx="89852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solidFill>
                  <a:srgbClr val="FFFFFF"/>
                </a:solidFill>
                <a:latin typeface="Tahoma"/>
                <a:cs typeface="Tahoma"/>
              </a:rPr>
              <a:t>Objective</a:t>
            </a:r>
            <a:r>
              <a:rPr sz="14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60" dirty="0">
                <a:solidFill>
                  <a:srgbClr val="FFFFFF"/>
                </a:solidFill>
                <a:latin typeface="Tahoma"/>
                <a:cs typeface="Tahoma"/>
              </a:rPr>
              <a:t>6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3723132" y="4607052"/>
            <a:ext cx="1188720" cy="335280"/>
          </a:xfrm>
          <a:custGeom>
            <a:avLst/>
            <a:gdLst/>
            <a:ahLst/>
            <a:cxnLst/>
            <a:rect l="l" t="t" r="r" b="b"/>
            <a:pathLst>
              <a:path w="1188720" h="335279">
                <a:moveTo>
                  <a:pt x="1158113" y="0"/>
                </a:moveTo>
                <a:lnTo>
                  <a:pt x="30479" y="0"/>
                </a:lnTo>
                <a:lnTo>
                  <a:pt x="18645" y="2405"/>
                </a:lnTo>
                <a:lnTo>
                  <a:pt x="8953" y="8953"/>
                </a:lnTo>
                <a:lnTo>
                  <a:pt x="2405" y="18645"/>
                </a:lnTo>
                <a:lnTo>
                  <a:pt x="0" y="30480"/>
                </a:lnTo>
                <a:lnTo>
                  <a:pt x="0" y="304673"/>
                </a:lnTo>
                <a:lnTo>
                  <a:pt x="2405" y="316581"/>
                </a:lnTo>
                <a:lnTo>
                  <a:pt x="8953" y="326310"/>
                </a:lnTo>
                <a:lnTo>
                  <a:pt x="18645" y="332872"/>
                </a:lnTo>
                <a:lnTo>
                  <a:pt x="30479" y="335280"/>
                </a:lnTo>
                <a:lnTo>
                  <a:pt x="1158113" y="335280"/>
                </a:lnTo>
                <a:lnTo>
                  <a:pt x="1170021" y="332872"/>
                </a:lnTo>
                <a:lnTo>
                  <a:pt x="1179750" y="326310"/>
                </a:lnTo>
                <a:lnTo>
                  <a:pt x="1186312" y="316581"/>
                </a:lnTo>
                <a:lnTo>
                  <a:pt x="1188719" y="304673"/>
                </a:lnTo>
                <a:lnTo>
                  <a:pt x="1188719" y="30480"/>
                </a:lnTo>
                <a:lnTo>
                  <a:pt x="1186312" y="18645"/>
                </a:lnTo>
                <a:lnTo>
                  <a:pt x="1179750" y="8953"/>
                </a:lnTo>
                <a:lnTo>
                  <a:pt x="1170021" y="2405"/>
                </a:lnTo>
                <a:lnTo>
                  <a:pt x="1158113" y="0"/>
                </a:lnTo>
                <a:close/>
              </a:path>
            </a:pathLst>
          </a:custGeom>
          <a:solidFill>
            <a:srgbClr val="A4A4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3868928" y="4641341"/>
            <a:ext cx="89852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solidFill>
                  <a:srgbClr val="FFFFFF"/>
                </a:solidFill>
                <a:latin typeface="Tahoma"/>
                <a:cs typeface="Tahoma"/>
              </a:rPr>
              <a:t>Objective</a:t>
            </a:r>
            <a:r>
              <a:rPr sz="14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60" dirty="0">
                <a:solidFill>
                  <a:srgbClr val="FFFFFF"/>
                </a:solidFill>
                <a:latin typeface="Tahoma"/>
                <a:cs typeface="Tahoma"/>
              </a:rPr>
              <a:t>7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7120128" y="4607052"/>
            <a:ext cx="1187450" cy="335280"/>
          </a:xfrm>
          <a:custGeom>
            <a:avLst/>
            <a:gdLst/>
            <a:ahLst/>
            <a:cxnLst/>
            <a:rect l="l" t="t" r="r" b="b"/>
            <a:pathLst>
              <a:path w="1187450" h="335279">
                <a:moveTo>
                  <a:pt x="1179195" y="0"/>
                </a:moveTo>
                <a:lnTo>
                  <a:pt x="8000" y="0"/>
                </a:lnTo>
                <a:lnTo>
                  <a:pt x="0" y="8000"/>
                </a:lnTo>
                <a:lnTo>
                  <a:pt x="0" y="17906"/>
                </a:lnTo>
                <a:lnTo>
                  <a:pt x="0" y="327279"/>
                </a:lnTo>
                <a:lnTo>
                  <a:pt x="8000" y="335280"/>
                </a:lnTo>
                <a:lnTo>
                  <a:pt x="1179195" y="335280"/>
                </a:lnTo>
                <a:lnTo>
                  <a:pt x="1187196" y="327279"/>
                </a:lnTo>
                <a:lnTo>
                  <a:pt x="1187196" y="8000"/>
                </a:lnTo>
                <a:lnTo>
                  <a:pt x="1179195" y="0"/>
                </a:lnTo>
                <a:close/>
              </a:path>
            </a:pathLst>
          </a:custGeom>
          <a:solidFill>
            <a:srgbClr val="A4A4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7264654" y="4641341"/>
            <a:ext cx="89852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solidFill>
                  <a:srgbClr val="FFFFFF"/>
                </a:solidFill>
                <a:latin typeface="Tahoma"/>
                <a:cs typeface="Tahoma"/>
              </a:rPr>
              <a:t>Objective</a:t>
            </a:r>
            <a:r>
              <a:rPr sz="14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60" dirty="0">
                <a:solidFill>
                  <a:srgbClr val="FFFFFF"/>
                </a:solidFill>
                <a:latin typeface="Tahoma"/>
                <a:cs typeface="Tahoma"/>
              </a:rPr>
              <a:t>9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5295900" y="5856732"/>
            <a:ext cx="1313815" cy="335280"/>
          </a:xfrm>
          <a:custGeom>
            <a:avLst/>
            <a:gdLst/>
            <a:ahLst/>
            <a:cxnLst/>
            <a:rect l="l" t="t" r="r" b="b"/>
            <a:pathLst>
              <a:path w="1313815" h="335279">
                <a:moveTo>
                  <a:pt x="1283080" y="0"/>
                </a:moveTo>
                <a:lnTo>
                  <a:pt x="30479" y="0"/>
                </a:lnTo>
                <a:lnTo>
                  <a:pt x="18645" y="2400"/>
                </a:lnTo>
                <a:lnTo>
                  <a:pt x="8953" y="8947"/>
                </a:lnTo>
                <a:lnTo>
                  <a:pt x="2405" y="18655"/>
                </a:lnTo>
                <a:lnTo>
                  <a:pt x="0" y="30543"/>
                </a:lnTo>
                <a:lnTo>
                  <a:pt x="0" y="304736"/>
                </a:lnTo>
                <a:lnTo>
                  <a:pt x="2405" y="316624"/>
                </a:lnTo>
                <a:lnTo>
                  <a:pt x="8953" y="326332"/>
                </a:lnTo>
                <a:lnTo>
                  <a:pt x="18645" y="332879"/>
                </a:lnTo>
                <a:lnTo>
                  <a:pt x="30479" y="335280"/>
                </a:lnTo>
                <a:lnTo>
                  <a:pt x="1283080" y="335280"/>
                </a:lnTo>
                <a:lnTo>
                  <a:pt x="1294989" y="332879"/>
                </a:lnTo>
                <a:lnTo>
                  <a:pt x="1304718" y="326332"/>
                </a:lnTo>
                <a:lnTo>
                  <a:pt x="1311280" y="316624"/>
                </a:lnTo>
                <a:lnTo>
                  <a:pt x="1313688" y="304736"/>
                </a:lnTo>
                <a:lnTo>
                  <a:pt x="1313688" y="30543"/>
                </a:lnTo>
                <a:lnTo>
                  <a:pt x="1311280" y="18655"/>
                </a:lnTo>
                <a:lnTo>
                  <a:pt x="1304718" y="8947"/>
                </a:lnTo>
                <a:lnTo>
                  <a:pt x="1294989" y="2400"/>
                </a:lnTo>
                <a:lnTo>
                  <a:pt x="1283080" y="0"/>
                </a:lnTo>
                <a:close/>
              </a:path>
            </a:pathLst>
          </a:custGeom>
          <a:solidFill>
            <a:srgbClr val="07644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5451475" y="5890971"/>
            <a:ext cx="100266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Objective</a:t>
            </a:r>
            <a:r>
              <a:rPr sz="1400" spc="-1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25" dirty="0">
                <a:solidFill>
                  <a:srgbClr val="FFFFFF"/>
                </a:solidFill>
                <a:latin typeface="Tahoma"/>
                <a:cs typeface="Tahoma"/>
              </a:rPr>
              <a:t>11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2037588" y="5856732"/>
            <a:ext cx="1313815" cy="335280"/>
          </a:xfrm>
          <a:custGeom>
            <a:avLst/>
            <a:gdLst/>
            <a:ahLst/>
            <a:cxnLst/>
            <a:rect l="l" t="t" r="r" b="b"/>
            <a:pathLst>
              <a:path w="1313814" h="335279">
                <a:moveTo>
                  <a:pt x="1274952" y="0"/>
                </a:moveTo>
                <a:lnTo>
                  <a:pt x="38735" y="0"/>
                </a:lnTo>
                <a:lnTo>
                  <a:pt x="23681" y="3047"/>
                </a:lnTo>
                <a:lnTo>
                  <a:pt x="11366" y="11356"/>
                </a:lnTo>
                <a:lnTo>
                  <a:pt x="3051" y="23681"/>
                </a:lnTo>
                <a:lnTo>
                  <a:pt x="0" y="38773"/>
                </a:lnTo>
                <a:lnTo>
                  <a:pt x="0" y="296506"/>
                </a:lnTo>
                <a:lnTo>
                  <a:pt x="3051" y="311598"/>
                </a:lnTo>
                <a:lnTo>
                  <a:pt x="11366" y="323923"/>
                </a:lnTo>
                <a:lnTo>
                  <a:pt x="23681" y="332232"/>
                </a:lnTo>
                <a:lnTo>
                  <a:pt x="38735" y="335280"/>
                </a:lnTo>
                <a:lnTo>
                  <a:pt x="1274952" y="335280"/>
                </a:lnTo>
                <a:lnTo>
                  <a:pt x="1290006" y="332232"/>
                </a:lnTo>
                <a:lnTo>
                  <a:pt x="1302321" y="323923"/>
                </a:lnTo>
                <a:lnTo>
                  <a:pt x="1310636" y="311598"/>
                </a:lnTo>
                <a:lnTo>
                  <a:pt x="1313688" y="296506"/>
                </a:lnTo>
                <a:lnTo>
                  <a:pt x="1313688" y="38773"/>
                </a:lnTo>
                <a:lnTo>
                  <a:pt x="1310636" y="23681"/>
                </a:lnTo>
                <a:lnTo>
                  <a:pt x="1302321" y="11356"/>
                </a:lnTo>
                <a:lnTo>
                  <a:pt x="1290006" y="3047"/>
                </a:lnTo>
                <a:lnTo>
                  <a:pt x="1274952" y="0"/>
                </a:lnTo>
                <a:close/>
              </a:path>
            </a:pathLst>
          </a:custGeom>
          <a:solidFill>
            <a:srgbClr val="07644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2193163" y="5890971"/>
            <a:ext cx="100266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Objective</a:t>
            </a:r>
            <a:r>
              <a:rPr sz="1400" spc="-1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25" dirty="0">
                <a:solidFill>
                  <a:srgbClr val="FFFFFF"/>
                </a:solidFill>
                <a:latin typeface="Tahoma"/>
                <a:cs typeface="Tahoma"/>
              </a:rPr>
              <a:t>10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7045452" y="5856732"/>
            <a:ext cx="1262380" cy="335280"/>
          </a:xfrm>
          <a:custGeom>
            <a:avLst/>
            <a:gdLst/>
            <a:ahLst/>
            <a:cxnLst/>
            <a:rect l="l" t="t" r="r" b="b"/>
            <a:pathLst>
              <a:path w="1262379" h="335279">
                <a:moveTo>
                  <a:pt x="1230249" y="0"/>
                </a:moveTo>
                <a:lnTo>
                  <a:pt x="31623" y="0"/>
                </a:lnTo>
                <a:lnTo>
                  <a:pt x="19341" y="2488"/>
                </a:lnTo>
                <a:lnTo>
                  <a:pt x="9286" y="9274"/>
                </a:lnTo>
                <a:lnTo>
                  <a:pt x="2494" y="19341"/>
                </a:lnTo>
                <a:lnTo>
                  <a:pt x="0" y="31673"/>
                </a:lnTo>
                <a:lnTo>
                  <a:pt x="0" y="303606"/>
                </a:lnTo>
                <a:lnTo>
                  <a:pt x="2494" y="315932"/>
                </a:lnTo>
                <a:lnTo>
                  <a:pt x="9286" y="326001"/>
                </a:lnTo>
                <a:lnTo>
                  <a:pt x="19341" y="332790"/>
                </a:lnTo>
                <a:lnTo>
                  <a:pt x="31623" y="335280"/>
                </a:lnTo>
                <a:lnTo>
                  <a:pt x="1230249" y="335280"/>
                </a:lnTo>
                <a:lnTo>
                  <a:pt x="1242530" y="332790"/>
                </a:lnTo>
                <a:lnTo>
                  <a:pt x="1252585" y="326001"/>
                </a:lnTo>
                <a:lnTo>
                  <a:pt x="1259377" y="315932"/>
                </a:lnTo>
                <a:lnTo>
                  <a:pt x="1261872" y="303606"/>
                </a:lnTo>
                <a:lnTo>
                  <a:pt x="1261872" y="31673"/>
                </a:lnTo>
                <a:lnTo>
                  <a:pt x="1259377" y="19341"/>
                </a:lnTo>
                <a:lnTo>
                  <a:pt x="1252585" y="9274"/>
                </a:lnTo>
                <a:lnTo>
                  <a:pt x="1242530" y="2488"/>
                </a:lnTo>
                <a:lnTo>
                  <a:pt x="1230249" y="0"/>
                </a:lnTo>
                <a:close/>
              </a:path>
            </a:pathLst>
          </a:custGeom>
          <a:solidFill>
            <a:srgbClr val="07644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7175754" y="5890971"/>
            <a:ext cx="100266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Objective</a:t>
            </a:r>
            <a:r>
              <a:rPr sz="1400" spc="-1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25" dirty="0">
                <a:solidFill>
                  <a:srgbClr val="FFFFFF"/>
                </a:solidFill>
                <a:latin typeface="Tahoma"/>
                <a:cs typeface="Tahoma"/>
              </a:rPr>
              <a:t>12</a:t>
            </a:r>
            <a:endParaRPr sz="1400">
              <a:latin typeface="Tahoma"/>
              <a:cs typeface="Tahoma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2048255" y="2365248"/>
            <a:ext cx="5702935" cy="3665854"/>
            <a:chOff x="2048255" y="2365248"/>
            <a:chExt cx="5702935" cy="3665854"/>
          </a:xfrm>
        </p:grpSpPr>
        <p:sp>
          <p:nvSpPr>
            <p:cNvPr id="38" name="object 38"/>
            <p:cNvSpPr/>
            <p:nvPr/>
          </p:nvSpPr>
          <p:spPr>
            <a:xfrm>
              <a:off x="2583180" y="2494787"/>
              <a:ext cx="5168265" cy="3536315"/>
            </a:xfrm>
            <a:custGeom>
              <a:avLst/>
              <a:gdLst/>
              <a:ahLst/>
              <a:cxnLst/>
              <a:rect l="l" t="t" r="r" b="b"/>
              <a:pathLst>
                <a:path w="5168265" h="3536315">
                  <a:moveTo>
                    <a:pt x="76200" y="2740164"/>
                  </a:moveTo>
                  <a:lnTo>
                    <a:pt x="69850" y="2727452"/>
                  </a:lnTo>
                  <a:lnTo>
                    <a:pt x="38100" y="2663952"/>
                  </a:lnTo>
                  <a:lnTo>
                    <a:pt x="0" y="2740164"/>
                  </a:lnTo>
                  <a:lnTo>
                    <a:pt x="31750" y="2740164"/>
                  </a:lnTo>
                  <a:lnTo>
                    <a:pt x="31750" y="3361753"/>
                  </a:lnTo>
                  <a:lnTo>
                    <a:pt x="44450" y="3361753"/>
                  </a:lnTo>
                  <a:lnTo>
                    <a:pt x="44450" y="2740164"/>
                  </a:lnTo>
                  <a:lnTo>
                    <a:pt x="76200" y="2740164"/>
                  </a:lnTo>
                  <a:close/>
                </a:path>
                <a:path w="5168265" h="3536315">
                  <a:moveTo>
                    <a:pt x="85344" y="1385316"/>
                  </a:moveTo>
                  <a:lnTo>
                    <a:pt x="78994" y="1372616"/>
                  </a:lnTo>
                  <a:lnTo>
                    <a:pt x="47244" y="1309116"/>
                  </a:lnTo>
                  <a:lnTo>
                    <a:pt x="9144" y="1385316"/>
                  </a:lnTo>
                  <a:lnTo>
                    <a:pt x="40894" y="1385316"/>
                  </a:lnTo>
                  <a:lnTo>
                    <a:pt x="40894" y="2111375"/>
                  </a:lnTo>
                  <a:lnTo>
                    <a:pt x="53594" y="2111375"/>
                  </a:lnTo>
                  <a:lnTo>
                    <a:pt x="53594" y="1385316"/>
                  </a:lnTo>
                  <a:lnTo>
                    <a:pt x="85344" y="1385316"/>
                  </a:lnTo>
                  <a:close/>
                </a:path>
                <a:path w="5168265" h="3536315">
                  <a:moveTo>
                    <a:pt x="85344" y="281940"/>
                  </a:moveTo>
                  <a:lnTo>
                    <a:pt x="78994" y="269240"/>
                  </a:lnTo>
                  <a:lnTo>
                    <a:pt x="47244" y="205740"/>
                  </a:lnTo>
                  <a:lnTo>
                    <a:pt x="9144" y="281940"/>
                  </a:lnTo>
                  <a:lnTo>
                    <a:pt x="40894" y="281940"/>
                  </a:lnTo>
                  <a:lnTo>
                    <a:pt x="40894" y="973201"/>
                  </a:lnTo>
                  <a:lnTo>
                    <a:pt x="53594" y="973201"/>
                  </a:lnTo>
                  <a:lnTo>
                    <a:pt x="53594" y="281940"/>
                  </a:lnTo>
                  <a:lnTo>
                    <a:pt x="85344" y="281940"/>
                  </a:lnTo>
                  <a:close/>
                </a:path>
                <a:path w="5168265" h="3536315">
                  <a:moveTo>
                    <a:pt x="1135761" y="2273554"/>
                  </a:moveTo>
                  <a:lnTo>
                    <a:pt x="717804" y="2273554"/>
                  </a:lnTo>
                  <a:lnTo>
                    <a:pt x="717804" y="2241804"/>
                  </a:lnTo>
                  <a:lnTo>
                    <a:pt x="641604" y="2279904"/>
                  </a:lnTo>
                  <a:lnTo>
                    <a:pt x="717804" y="2318004"/>
                  </a:lnTo>
                  <a:lnTo>
                    <a:pt x="717804" y="2286254"/>
                  </a:lnTo>
                  <a:lnTo>
                    <a:pt x="1135761" y="2286254"/>
                  </a:lnTo>
                  <a:lnTo>
                    <a:pt x="1135761" y="2273554"/>
                  </a:lnTo>
                  <a:close/>
                </a:path>
                <a:path w="5168265" h="3536315">
                  <a:moveTo>
                    <a:pt x="1139952" y="1135126"/>
                  </a:moveTo>
                  <a:lnTo>
                    <a:pt x="717804" y="1135126"/>
                  </a:lnTo>
                  <a:lnTo>
                    <a:pt x="717804" y="1103376"/>
                  </a:lnTo>
                  <a:lnTo>
                    <a:pt x="641604" y="1141476"/>
                  </a:lnTo>
                  <a:lnTo>
                    <a:pt x="717804" y="1179576"/>
                  </a:lnTo>
                  <a:lnTo>
                    <a:pt x="717804" y="1147826"/>
                  </a:lnTo>
                  <a:lnTo>
                    <a:pt x="1139952" y="1147826"/>
                  </a:lnTo>
                  <a:lnTo>
                    <a:pt x="1139952" y="1135126"/>
                  </a:lnTo>
                  <a:close/>
                </a:path>
                <a:path w="5168265" h="3536315">
                  <a:moveTo>
                    <a:pt x="1772412" y="1385316"/>
                  </a:moveTo>
                  <a:lnTo>
                    <a:pt x="1766062" y="1372616"/>
                  </a:lnTo>
                  <a:lnTo>
                    <a:pt x="1734312" y="1309116"/>
                  </a:lnTo>
                  <a:lnTo>
                    <a:pt x="1696212" y="1385316"/>
                  </a:lnTo>
                  <a:lnTo>
                    <a:pt x="1727962" y="1385316"/>
                  </a:lnTo>
                  <a:lnTo>
                    <a:pt x="1727962" y="2111375"/>
                  </a:lnTo>
                  <a:lnTo>
                    <a:pt x="1740662" y="2111375"/>
                  </a:lnTo>
                  <a:lnTo>
                    <a:pt x="1740662" y="1385316"/>
                  </a:lnTo>
                  <a:lnTo>
                    <a:pt x="1772412" y="1385316"/>
                  </a:lnTo>
                  <a:close/>
                </a:path>
                <a:path w="5168265" h="3536315">
                  <a:moveTo>
                    <a:pt x="2838196" y="31750"/>
                  </a:moveTo>
                  <a:lnTo>
                    <a:pt x="1740281" y="31750"/>
                  </a:lnTo>
                  <a:lnTo>
                    <a:pt x="717804" y="31750"/>
                  </a:lnTo>
                  <a:lnTo>
                    <a:pt x="717804" y="0"/>
                  </a:lnTo>
                  <a:lnTo>
                    <a:pt x="641604" y="38100"/>
                  </a:lnTo>
                  <a:lnTo>
                    <a:pt x="717804" y="76200"/>
                  </a:lnTo>
                  <a:lnTo>
                    <a:pt x="717804" y="44450"/>
                  </a:lnTo>
                  <a:lnTo>
                    <a:pt x="1727581" y="44450"/>
                  </a:lnTo>
                  <a:lnTo>
                    <a:pt x="1727581" y="973455"/>
                  </a:lnTo>
                  <a:lnTo>
                    <a:pt x="1740281" y="973455"/>
                  </a:lnTo>
                  <a:lnTo>
                    <a:pt x="1740281" y="44450"/>
                  </a:lnTo>
                  <a:lnTo>
                    <a:pt x="2838196" y="44450"/>
                  </a:lnTo>
                  <a:lnTo>
                    <a:pt x="2838196" y="31750"/>
                  </a:lnTo>
                  <a:close/>
                </a:path>
                <a:path w="5168265" h="3536315">
                  <a:moveTo>
                    <a:pt x="2838704" y="2273554"/>
                  </a:moveTo>
                  <a:lnTo>
                    <a:pt x="2404872" y="2273554"/>
                  </a:lnTo>
                  <a:lnTo>
                    <a:pt x="2404872" y="2241804"/>
                  </a:lnTo>
                  <a:lnTo>
                    <a:pt x="2328672" y="2279904"/>
                  </a:lnTo>
                  <a:lnTo>
                    <a:pt x="2404872" y="2318004"/>
                  </a:lnTo>
                  <a:lnTo>
                    <a:pt x="2404872" y="2286254"/>
                  </a:lnTo>
                  <a:lnTo>
                    <a:pt x="2838704" y="2286254"/>
                  </a:lnTo>
                  <a:lnTo>
                    <a:pt x="2838704" y="2273554"/>
                  </a:lnTo>
                  <a:close/>
                </a:path>
                <a:path w="5168265" h="3536315">
                  <a:moveTo>
                    <a:pt x="3375660" y="2897886"/>
                  </a:moveTo>
                  <a:lnTo>
                    <a:pt x="1740662" y="2897886"/>
                  </a:lnTo>
                  <a:lnTo>
                    <a:pt x="1740662" y="2523744"/>
                  </a:lnTo>
                  <a:lnTo>
                    <a:pt x="1772412" y="2523744"/>
                  </a:lnTo>
                  <a:lnTo>
                    <a:pt x="1766062" y="2511044"/>
                  </a:lnTo>
                  <a:lnTo>
                    <a:pt x="1734312" y="2447544"/>
                  </a:lnTo>
                  <a:lnTo>
                    <a:pt x="1696212" y="2523744"/>
                  </a:lnTo>
                  <a:lnTo>
                    <a:pt x="1727962" y="2523744"/>
                  </a:lnTo>
                  <a:lnTo>
                    <a:pt x="1727962" y="2910586"/>
                  </a:lnTo>
                  <a:lnTo>
                    <a:pt x="3362960" y="2910586"/>
                  </a:lnTo>
                  <a:lnTo>
                    <a:pt x="3362960" y="3361042"/>
                  </a:lnTo>
                  <a:lnTo>
                    <a:pt x="3375660" y="3361042"/>
                  </a:lnTo>
                  <a:lnTo>
                    <a:pt x="3375660" y="2910586"/>
                  </a:lnTo>
                  <a:lnTo>
                    <a:pt x="3375660" y="2897886"/>
                  </a:lnTo>
                  <a:close/>
                </a:path>
                <a:path w="5168265" h="3536315">
                  <a:moveTo>
                    <a:pt x="4461764" y="3523348"/>
                  </a:moveTo>
                  <a:lnTo>
                    <a:pt x="4250436" y="3523348"/>
                  </a:lnTo>
                  <a:lnTo>
                    <a:pt x="4250436" y="2286254"/>
                  </a:lnTo>
                  <a:lnTo>
                    <a:pt x="4250436" y="2279904"/>
                  </a:lnTo>
                  <a:lnTo>
                    <a:pt x="4250436" y="2273554"/>
                  </a:lnTo>
                  <a:lnTo>
                    <a:pt x="4102608" y="2273554"/>
                  </a:lnTo>
                  <a:lnTo>
                    <a:pt x="4102608" y="2241804"/>
                  </a:lnTo>
                  <a:lnTo>
                    <a:pt x="4026408" y="2279904"/>
                  </a:lnTo>
                  <a:lnTo>
                    <a:pt x="4102608" y="2318004"/>
                  </a:lnTo>
                  <a:lnTo>
                    <a:pt x="4102608" y="2286254"/>
                  </a:lnTo>
                  <a:lnTo>
                    <a:pt x="4237609" y="2286254"/>
                  </a:lnTo>
                  <a:lnTo>
                    <a:pt x="4237609" y="3536048"/>
                  </a:lnTo>
                  <a:lnTo>
                    <a:pt x="4461764" y="3536048"/>
                  </a:lnTo>
                  <a:lnTo>
                    <a:pt x="4461764" y="3529698"/>
                  </a:lnTo>
                  <a:lnTo>
                    <a:pt x="4461764" y="3523348"/>
                  </a:lnTo>
                  <a:close/>
                </a:path>
                <a:path w="5168265" h="3536315">
                  <a:moveTo>
                    <a:pt x="4536948" y="1135126"/>
                  </a:moveTo>
                  <a:lnTo>
                    <a:pt x="3438398" y="1135126"/>
                  </a:lnTo>
                  <a:lnTo>
                    <a:pt x="3438398" y="281940"/>
                  </a:lnTo>
                  <a:lnTo>
                    <a:pt x="3470148" y="281940"/>
                  </a:lnTo>
                  <a:lnTo>
                    <a:pt x="3463798" y="269240"/>
                  </a:lnTo>
                  <a:lnTo>
                    <a:pt x="3432048" y="205740"/>
                  </a:lnTo>
                  <a:lnTo>
                    <a:pt x="3393948" y="281940"/>
                  </a:lnTo>
                  <a:lnTo>
                    <a:pt x="3425698" y="281940"/>
                  </a:lnTo>
                  <a:lnTo>
                    <a:pt x="3425698" y="1135126"/>
                  </a:lnTo>
                  <a:lnTo>
                    <a:pt x="2404872" y="1135126"/>
                  </a:lnTo>
                  <a:lnTo>
                    <a:pt x="2404872" y="1103376"/>
                  </a:lnTo>
                  <a:lnTo>
                    <a:pt x="2328672" y="1141476"/>
                  </a:lnTo>
                  <a:lnTo>
                    <a:pt x="2404872" y="1179576"/>
                  </a:lnTo>
                  <a:lnTo>
                    <a:pt x="2404872" y="1147826"/>
                  </a:lnTo>
                  <a:lnTo>
                    <a:pt x="3425698" y="1147826"/>
                  </a:lnTo>
                  <a:lnTo>
                    <a:pt x="3425698" y="2111375"/>
                  </a:lnTo>
                  <a:lnTo>
                    <a:pt x="3438398" y="2111375"/>
                  </a:lnTo>
                  <a:lnTo>
                    <a:pt x="3438398" y="1147826"/>
                  </a:lnTo>
                  <a:lnTo>
                    <a:pt x="4536948" y="1147826"/>
                  </a:lnTo>
                  <a:lnTo>
                    <a:pt x="4536948" y="1135126"/>
                  </a:lnTo>
                  <a:close/>
                </a:path>
                <a:path w="5168265" h="3536315">
                  <a:moveTo>
                    <a:pt x="5136769" y="34544"/>
                  </a:moveTo>
                  <a:lnTo>
                    <a:pt x="5133975" y="31750"/>
                  </a:lnTo>
                  <a:lnTo>
                    <a:pt x="4081437" y="31750"/>
                  </a:lnTo>
                  <a:lnTo>
                    <a:pt x="4102608" y="0"/>
                  </a:lnTo>
                  <a:lnTo>
                    <a:pt x="4026408" y="38100"/>
                  </a:lnTo>
                  <a:lnTo>
                    <a:pt x="4102608" y="76200"/>
                  </a:lnTo>
                  <a:lnTo>
                    <a:pt x="4081437" y="44450"/>
                  </a:lnTo>
                  <a:lnTo>
                    <a:pt x="5124069" y="44450"/>
                  </a:lnTo>
                  <a:lnTo>
                    <a:pt x="5124069" y="973455"/>
                  </a:lnTo>
                  <a:lnTo>
                    <a:pt x="5136769" y="973455"/>
                  </a:lnTo>
                  <a:lnTo>
                    <a:pt x="5136769" y="44450"/>
                  </a:lnTo>
                  <a:lnTo>
                    <a:pt x="5136769" y="38100"/>
                  </a:lnTo>
                  <a:lnTo>
                    <a:pt x="5136769" y="34544"/>
                  </a:lnTo>
                  <a:close/>
                </a:path>
                <a:path w="5168265" h="3536315">
                  <a:moveTo>
                    <a:pt x="5167884" y="2523744"/>
                  </a:moveTo>
                  <a:lnTo>
                    <a:pt x="5161534" y="2511044"/>
                  </a:lnTo>
                  <a:lnTo>
                    <a:pt x="5129784" y="2447544"/>
                  </a:lnTo>
                  <a:lnTo>
                    <a:pt x="5091684" y="2523744"/>
                  </a:lnTo>
                  <a:lnTo>
                    <a:pt x="5123434" y="2523744"/>
                  </a:lnTo>
                  <a:lnTo>
                    <a:pt x="5123434" y="3293249"/>
                  </a:lnTo>
                  <a:lnTo>
                    <a:pt x="5136134" y="3293249"/>
                  </a:lnTo>
                  <a:lnTo>
                    <a:pt x="5136134" y="2523744"/>
                  </a:lnTo>
                  <a:lnTo>
                    <a:pt x="5167884" y="2523744"/>
                  </a:lnTo>
                  <a:close/>
                </a:path>
                <a:path w="5168265" h="3536315">
                  <a:moveTo>
                    <a:pt x="5167884" y="1385316"/>
                  </a:moveTo>
                  <a:lnTo>
                    <a:pt x="5161534" y="1372616"/>
                  </a:lnTo>
                  <a:lnTo>
                    <a:pt x="5129784" y="1309116"/>
                  </a:lnTo>
                  <a:lnTo>
                    <a:pt x="5091684" y="1385316"/>
                  </a:lnTo>
                  <a:lnTo>
                    <a:pt x="5123434" y="1385316"/>
                  </a:lnTo>
                  <a:lnTo>
                    <a:pt x="5123434" y="2111375"/>
                  </a:lnTo>
                  <a:lnTo>
                    <a:pt x="5136134" y="2111375"/>
                  </a:lnTo>
                  <a:lnTo>
                    <a:pt x="5136134" y="1385316"/>
                  </a:lnTo>
                  <a:lnTo>
                    <a:pt x="5167884" y="1385316"/>
                  </a:lnTo>
                  <a:close/>
                </a:path>
              </a:pathLst>
            </a:custGeom>
            <a:solidFill>
              <a:srgbClr val="5F5F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2048255" y="2365248"/>
              <a:ext cx="1187450" cy="335280"/>
            </a:xfrm>
            <a:custGeom>
              <a:avLst/>
              <a:gdLst/>
              <a:ahLst/>
              <a:cxnLst/>
              <a:rect l="l" t="t" r="r" b="b"/>
              <a:pathLst>
                <a:path w="1187450" h="335280">
                  <a:moveTo>
                    <a:pt x="1144016" y="0"/>
                  </a:moveTo>
                  <a:lnTo>
                    <a:pt x="43180" y="0"/>
                  </a:lnTo>
                  <a:lnTo>
                    <a:pt x="26360" y="3389"/>
                  </a:lnTo>
                  <a:lnTo>
                    <a:pt x="12636" y="12636"/>
                  </a:lnTo>
                  <a:lnTo>
                    <a:pt x="3389" y="26360"/>
                  </a:lnTo>
                  <a:lnTo>
                    <a:pt x="0" y="43179"/>
                  </a:lnTo>
                  <a:lnTo>
                    <a:pt x="0" y="292100"/>
                  </a:lnTo>
                  <a:lnTo>
                    <a:pt x="3389" y="308919"/>
                  </a:lnTo>
                  <a:lnTo>
                    <a:pt x="12636" y="322643"/>
                  </a:lnTo>
                  <a:lnTo>
                    <a:pt x="26360" y="331890"/>
                  </a:lnTo>
                  <a:lnTo>
                    <a:pt x="43180" y="335279"/>
                  </a:lnTo>
                  <a:lnTo>
                    <a:pt x="1144016" y="335279"/>
                  </a:lnTo>
                  <a:lnTo>
                    <a:pt x="1160835" y="331890"/>
                  </a:lnTo>
                  <a:lnTo>
                    <a:pt x="1174559" y="322643"/>
                  </a:lnTo>
                  <a:lnTo>
                    <a:pt x="1183806" y="308919"/>
                  </a:lnTo>
                  <a:lnTo>
                    <a:pt x="1187195" y="292100"/>
                  </a:lnTo>
                  <a:lnTo>
                    <a:pt x="1187195" y="43179"/>
                  </a:lnTo>
                  <a:lnTo>
                    <a:pt x="1183806" y="26360"/>
                  </a:lnTo>
                  <a:lnTo>
                    <a:pt x="1174559" y="12636"/>
                  </a:lnTo>
                  <a:lnTo>
                    <a:pt x="1160835" y="3389"/>
                  </a:lnTo>
                  <a:lnTo>
                    <a:pt x="1144016" y="0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0" name="object 4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21781" rIns="0" bIns="0" rtlCol="0">
            <a:spAutoFit/>
          </a:bodyPr>
          <a:lstStyle/>
          <a:p>
            <a:pPr marL="31115">
              <a:lnSpc>
                <a:spcPct val="100000"/>
              </a:lnSpc>
              <a:spcBef>
                <a:spcPts val="100"/>
              </a:spcBef>
            </a:pPr>
            <a:r>
              <a:rPr dirty="0"/>
              <a:t>3.</a:t>
            </a:r>
            <a:r>
              <a:rPr spc="-50" dirty="0"/>
              <a:t> </a:t>
            </a:r>
            <a:r>
              <a:rPr spc="185" dirty="0"/>
              <a:t>STRATEGY</a:t>
            </a:r>
            <a:r>
              <a:rPr spc="-30" dirty="0"/>
              <a:t> </a:t>
            </a:r>
            <a:r>
              <a:rPr spc="80" dirty="0"/>
              <a:t>MAP</a:t>
            </a:r>
          </a:p>
        </p:txBody>
      </p:sp>
      <p:pic>
        <p:nvPicPr>
          <p:cNvPr id="41" name="object 4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99160" y="2235707"/>
            <a:ext cx="371856" cy="291084"/>
          </a:xfrm>
          <a:prstGeom prst="rect">
            <a:avLst/>
          </a:prstGeom>
        </p:spPr>
      </p:pic>
      <p:pic>
        <p:nvPicPr>
          <p:cNvPr id="42" name="object 4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15924" y="4209288"/>
            <a:ext cx="336803" cy="336804"/>
          </a:xfrm>
          <a:prstGeom prst="rect">
            <a:avLst/>
          </a:prstGeom>
        </p:spPr>
      </p:pic>
      <p:pic>
        <p:nvPicPr>
          <p:cNvPr id="43" name="object 43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912875" y="5172455"/>
            <a:ext cx="344424" cy="379475"/>
          </a:xfrm>
          <a:prstGeom prst="rect">
            <a:avLst/>
          </a:prstGeom>
        </p:spPr>
      </p:pic>
      <p:pic>
        <p:nvPicPr>
          <p:cNvPr id="44" name="object 44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928116" y="3226307"/>
            <a:ext cx="313944" cy="318515"/>
          </a:xfrm>
          <a:prstGeom prst="rect">
            <a:avLst/>
          </a:prstGeom>
        </p:spPr>
      </p:pic>
      <p:sp>
        <p:nvSpPr>
          <p:cNvPr id="45" name="object 45"/>
          <p:cNvSpPr txBox="1"/>
          <p:nvPr/>
        </p:nvSpPr>
        <p:spPr>
          <a:xfrm>
            <a:off x="2192782" y="2399157"/>
            <a:ext cx="89916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10" dirty="0">
                <a:solidFill>
                  <a:srgbClr val="FFFFFF"/>
                </a:solidFill>
                <a:latin typeface="Tahoma"/>
                <a:cs typeface="Tahoma"/>
              </a:rPr>
              <a:t>Objective</a:t>
            </a:r>
            <a:r>
              <a:rPr sz="14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6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5410200" y="2336292"/>
            <a:ext cx="1188720" cy="337185"/>
          </a:xfrm>
          <a:custGeom>
            <a:avLst/>
            <a:gdLst/>
            <a:ahLst/>
            <a:cxnLst/>
            <a:rect l="l" t="t" r="r" b="b"/>
            <a:pathLst>
              <a:path w="1188720" h="337185">
                <a:moveTo>
                  <a:pt x="1132585" y="0"/>
                </a:moveTo>
                <a:lnTo>
                  <a:pt x="56134" y="0"/>
                </a:lnTo>
                <a:lnTo>
                  <a:pt x="34290" y="4413"/>
                </a:lnTo>
                <a:lnTo>
                  <a:pt x="16446" y="16446"/>
                </a:lnTo>
                <a:lnTo>
                  <a:pt x="4413" y="34289"/>
                </a:lnTo>
                <a:lnTo>
                  <a:pt x="0" y="56134"/>
                </a:lnTo>
                <a:lnTo>
                  <a:pt x="0" y="280670"/>
                </a:lnTo>
                <a:lnTo>
                  <a:pt x="4413" y="302513"/>
                </a:lnTo>
                <a:lnTo>
                  <a:pt x="16446" y="320357"/>
                </a:lnTo>
                <a:lnTo>
                  <a:pt x="34289" y="332390"/>
                </a:lnTo>
                <a:lnTo>
                  <a:pt x="56134" y="336804"/>
                </a:lnTo>
                <a:lnTo>
                  <a:pt x="1132585" y="336804"/>
                </a:lnTo>
                <a:lnTo>
                  <a:pt x="1154430" y="332390"/>
                </a:lnTo>
                <a:lnTo>
                  <a:pt x="1172273" y="320357"/>
                </a:lnTo>
                <a:lnTo>
                  <a:pt x="1184306" y="302514"/>
                </a:lnTo>
                <a:lnTo>
                  <a:pt x="1188720" y="280670"/>
                </a:lnTo>
                <a:lnTo>
                  <a:pt x="1188720" y="56134"/>
                </a:lnTo>
                <a:lnTo>
                  <a:pt x="1184306" y="34290"/>
                </a:lnTo>
                <a:lnTo>
                  <a:pt x="1172273" y="16446"/>
                </a:lnTo>
                <a:lnTo>
                  <a:pt x="1154429" y="4413"/>
                </a:lnTo>
                <a:lnTo>
                  <a:pt x="1132585" y="0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/>
          <p:nvPr/>
        </p:nvSpPr>
        <p:spPr>
          <a:xfrm>
            <a:off x="5555996" y="2370582"/>
            <a:ext cx="89916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10" dirty="0">
                <a:solidFill>
                  <a:srgbClr val="FFFFFF"/>
                </a:solidFill>
                <a:latin typeface="Tahoma"/>
                <a:cs typeface="Tahoma"/>
              </a:rPr>
              <a:t>Objective</a:t>
            </a:r>
            <a:r>
              <a:rPr sz="14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6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49" name="object 4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6347" rIns="0" bIns="0" rtlCol="0">
            <a:spAutoFit/>
          </a:bodyPr>
          <a:lstStyle/>
          <a:p>
            <a:pPr marL="2459355">
              <a:lnSpc>
                <a:spcPts val="1250"/>
              </a:lnSpc>
            </a:pPr>
            <a:fld id="{81D60167-4931-47E6-BA6A-407CBD079E47}" type="slidenum">
              <a:rPr spc="-25" dirty="0"/>
              <a:t>36</a:t>
            </a:fld>
            <a:endParaRPr spc="-25" dirty="0"/>
          </a:p>
        </p:txBody>
      </p:sp>
      <p:sp>
        <p:nvSpPr>
          <p:cNvPr id="50" name="object 5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/>
              <a:t>©</a:t>
            </a:r>
            <a:r>
              <a:rPr spc="-15" dirty="0"/>
              <a:t> </a:t>
            </a:r>
            <a:r>
              <a:rPr dirty="0"/>
              <a:t>The</a:t>
            </a:r>
            <a:r>
              <a:rPr spc="-30" dirty="0"/>
              <a:t> </a:t>
            </a:r>
            <a:r>
              <a:rPr dirty="0"/>
              <a:t>KPI</a:t>
            </a:r>
            <a:r>
              <a:rPr spc="-5" dirty="0"/>
              <a:t> </a:t>
            </a:r>
            <a:r>
              <a:rPr dirty="0"/>
              <a:t>Institute</a:t>
            </a:r>
            <a:r>
              <a:rPr spc="-20" dirty="0"/>
              <a:t> 2023</a:t>
            </a:r>
          </a:p>
        </p:txBody>
      </p:sp>
      <p:sp>
        <p:nvSpPr>
          <p:cNvPr id="48" name="object 48"/>
          <p:cNvSpPr txBox="1"/>
          <p:nvPr/>
        </p:nvSpPr>
        <p:spPr>
          <a:xfrm>
            <a:off x="400608" y="1288161"/>
            <a:ext cx="222059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40" dirty="0">
                <a:solidFill>
                  <a:srgbClr val="5F5F5F"/>
                </a:solidFill>
                <a:latin typeface="Tahoma"/>
                <a:cs typeface="Tahoma"/>
              </a:rPr>
              <a:t>Recommended</a:t>
            </a:r>
            <a:r>
              <a:rPr sz="1600" spc="-12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structure:</a:t>
            </a:r>
            <a:endParaRPr sz="16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27164" y="184404"/>
            <a:ext cx="1937003" cy="161544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0" y="531876"/>
            <a:ext cx="277495" cy="715010"/>
          </a:xfrm>
          <a:custGeom>
            <a:avLst/>
            <a:gdLst/>
            <a:ahLst/>
            <a:cxnLst/>
            <a:rect l="l" t="t" r="r" b="b"/>
            <a:pathLst>
              <a:path w="277495" h="715010">
                <a:moveTo>
                  <a:pt x="277368" y="0"/>
                </a:moveTo>
                <a:lnTo>
                  <a:pt x="0" y="0"/>
                </a:lnTo>
                <a:lnTo>
                  <a:pt x="0" y="714756"/>
                </a:lnTo>
                <a:lnTo>
                  <a:pt x="277368" y="714756"/>
                </a:lnTo>
                <a:lnTo>
                  <a:pt x="277368" y="0"/>
                </a:lnTo>
                <a:close/>
              </a:path>
            </a:pathLst>
          </a:custGeom>
          <a:solidFill>
            <a:srgbClr val="0871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61544" y="6553200"/>
            <a:ext cx="8820150" cy="0"/>
          </a:xfrm>
          <a:custGeom>
            <a:avLst/>
            <a:gdLst/>
            <a:ahLst/>
            <a:cxnLst/>
            <a:rect l="l" t="t" r="r" b="b"/>
            <a:pathLst>
              <a:path w="8820150">
                <a:moveTo>
                  <a:pt x="0" y="0"/>
                </a:moveTo>
                <a:lnTo>
                  <a:pt x="8820023" y="0"/>
                </a:lnTo>
              </a:path>
            </a:pathLst>
          </a:custGeom>
          <a:ln w="9525">
            <a:solidFill>
              <a:srgbClr val="D0CEC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291338" y="1324610"/>
            <a:ext cx="8463915" cy="5015230"/>
            <a:chOff x="291338" y="1324610"/>
            <a:chExt cx="8463915" cy="5015230"/>
          </a:xfrm>
        </p:grpSpPr>
        <p:sp>
          <p:nvSpPr>
            <p:cNvPr id="6" name="object 6"/>
            <p:cNvSpPr/>
            <p:nvPr/>
          </p:nvSpPr>
          <p:spPr>
            <a:xfrm>
              <a:off x="304038" y="1337310"/>
              <a:ext cx="8438515" cy="4989830"/>
            </a:xfrm>
            <a:custGeom>
              <a:avLst/>
              <a:gdLst/>
              <a:ahLst/>
              <a:cxnLst/>
              <a:rect l="l" t="t" r="r" b="b"/>
              <a:pathLst>
                <a:path w="8438515" h="4989830">
                  <a:moveTo>
                    <a:pt x="8438388" y="0"/>
                  </a:moveTo>
                  <a:lnTo>
                    <a:pt x="0" y="0"/>
                  </a:lnTo>
                  <a:lnTo>
                    <a:pt x="0" y="4989576"/>
                  </a:lnTo>
                  <a:lnTo>
                    <a:pt x="8438388" y="4989576"/>
                  </a:lnTo>
                  <a:lnTo>
                    <a:pt x="843838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04038" y="1337310"/>
              <a:ext cx="8438515" cy="4989830"/>
            </a:xfrm>
            <a:custGeom>
              <a:avLst/>
              <a:gdLst/>
              <a:ahLst/>
              <a:cxnLst/>
              <a:rect l="l" t="t" r="r" b="b"/>
              <a:pathLst>
                <a:path w="8438515" h="4989830">
                  <a:moveTo>
                    <a:pt x="0" y="4989576"/>
                  </a:moveTo>
                  <a:lnTo>
                    <a:pt x="8438388" y="4989576"/>
                  </a:lnTo>
                  <a:lnTo>
                    <a:pt x="8438388" y="0"/>
                  </a:lnTo>
                  <a:lnTo>
                    <a:pt x="0" y="0"/>
                  </a:lnTo>
                  <a:lnTo>
                    <a:pt x="0" y="4989576"/>
                  </a:lnTo>
                  <a:close/>
                </a:path>
              </a:pathLst>
            </a:custGeom>
            <a:ln w="25399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911096" y="3002280"/>
              <a:ext cx="2760345" cy="607060"/>
            </a:xfrm>
            <a:custGeom>
              <a:avLst/>
              <a:gdLst/>
              <a:ahLst/>
              <a:cxnLst/>
              <a:rect l="l" t="t" r="r" b="b"/>
              <a:pathLst>
                <a:path w="2760345" h="607060">
                  <a:moveTo>
                    <a:pt x="2713863" y="0"/>
                  </a:moveTo>
                  <a:lnTo>
                    <a:pt x="46101" y="0"/>
                  </a:lnTo>
                  <a:lnTo>
                    <a:pt x="28128" y="3613"/>
                  </a:lnTo>
                  <a:lnTo>
                    <a:pt x="13477" y="13477"/>
                  </a:lnTo>
                  <a:lnTo>
                    <a:pt x="3613" y="28128"/>
                  </a:lnTo>
                  <a:lnTo>
                    <a:pt x="0" y="46100"/>
                  </a:lnTo>
                  <a:lnTo>
                    <a:pt x="0" y="560451"/>
                  </a:lnTo>
                  <a:lnTo>
                    <a:pt x="3613" y="578423"/>
                  </a:lnTo>
                  <a:lnTo>
                    <a:pt x="13477" y="593074"/>
                  </a:lnTo>
                  <a:lnTo>
                    <a:pt x="28128" y="602938"/>
                  </a:lnTo>
                  <a:lnTo>
                    <a:pt x="46101" y="606552"/>
                  </a:lnTo>
                  <a:lnTo>
                    <a:pt x="2713863" y="606552"/>
                  </a:lnTo>
                  <a:lnTo>
                    <a:pt x="2731835" y="602938"/>
                  </a:lnTo>
                  <a:lnTo>
                    <a:pt x="2746486" y="593074"/>
                  </a:lnTo>
                  <a:lnTo>
                    <a:pt x="2756350" y="578423"/>
                  </a:lnTo>
                  <a:lnTo>
                    <a:pt x="2759964" y="560451"/>
                  </a:lnTo>
                  <a:lnTo>
                    <a:pt x="2759964" y="46100"/>
                  </a:lnTo>
                  <a:lnTo>
                    <a:pt x="2756350" y="28128"/>
                  </a:lnTo>
                  <a:lnTo>
                    <a:pt x="2746486" y="13477"/>
                  </a:lnTo>
                  <a:lnTo>
                    <a:pt x="2731835" y="3613"/>
                  </a:lnTo>
                  <a:lnTo>
                    <a:pt x="2713863" y="0"/>
                  </a:lnTo>
                  <a:close/>
                </a:path>
              </a:pathLst>
            </a:custGeom>
            <a:solidFill>
              <a:srgbClr val="006DC0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09258" rIns="0" bIns="0" rtlCol="0">
            <a:spAutoFit/>
          </a:bodyPr>
          <a:lstStyle/>
          <a:p>
            <a:pPr marL="31115">
              <a:lnSpc>
                <a:spcPct val="100000"/>
              </a:lnSpc>
              <a:spcBef>
                <a:spcPts val="100"/>
              </a:spcBef>
            </a:pPr>
            <a:r>
              <a:rPr dirty="0"/>
              <a:t>3.</a:t>
            </a:r>
            <a:r>
              <a:rPr spc="-40" dirty="0"/>
              <a:t> </a:t>
            </a:r>
            <a:r>
              <a:rPr spc="180" dirty="0"/>
              <a:t>STRATEGY</a:t>
            </a:r>
            <a:r>
              <a:rPr spc="-15" dirty="0"/>
              <a:t> </a:t>
            </a:r>
            <a:r>
              <a:rPr spc="100" dirty="0"/>
              <a:t>MAP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329590" y="6389014"/>
            <a:ext cx="149796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i="1" spc="-100" dirty="0">
                <a:solidFill>
                  <a:srgbClr val="5F5F5F"/>
                </a:solidFill>
                <a:latin typeface="Lucida Sans"/>
                <a:cs typeface="Lucida Sans"/>
              </a:rPr>
              <a:t>Source:</a:t>
            </a:r>
            <a:r>
              <a:rPr sz="900" i="1" spc="-60" dirty="0">
                <a:solidFill>
                  <a:srgbClr val="5F5F5F"/>
                </a:solidFill>
                <a:latin typeface="Lucida Sans"/>
                <a:cs typeface="Lucida Sans"/>
              </a:rPr>
              <a:t> </a:t>
            </a:r>
            <a:r>
              <a:rPr sz="900" i="1" spc="-95" dirty="0">
                <a:solidFill>
                  <a:srgbClr val="5F5F5F"/>
                </a:solidFill>
                <a:latin typeface="Lucida Sans"/>
                <a:cs typeface="Lucida Sans"/>
              </a:rPr>
              <a:t>The</a:t>
            </a:r>
            <a:r>
              <a:rPr sz="900" i="1" spc="-75" dirty="0">
                <a:solidFill>
                  <a:srgbClr val="5F5F5F"/>
                </a:solidFill>
                <a:latin typeface="Lucida Sans"/>
                <a:cs typeface="Lucida Sans"/>
              </a:rPr>
              <a:t> </a:t>
            </a:r>
            <a:r>
              <a:rPr sz="900" i="1" spc="-30" dirty="0">
                <a:solidFill>
                  <a:srgbClr val="5F5F5F"/>
                </a:solidFill>
                <a:latin typeface="Lucida Sans"/>
                <a:cs typeface="Lucida Sans"/>
              </a:rPr>
              <a:t>KPI</a:t>
            </a:r>
            <a:r>
              <a:rPr sz="900" i="1" spc="-70" dirty="0">
                <a:solidFill>
                  <a:srgbClr val="5F5F5F"/>
                </a:solidFill>
                <a:latin typeface="Lucida Sans"/>
                <a:cs typeface="Lucida Sans"/>
              </a:rPr>
              <a:t> </a:t>
            </a:r>
            <a:r>
              <a:rPr sz="900" i="1" spc="-80" dirty="0">
                <a:solidFill>
                  <a:srgbClr val="5F5F5F"/>
                </a:solidFill>
                <a:latin typeface="Lucida Sans"/>
                <a:cs typeface="Lucida Sans"/>
              </a:rPr>
              <a:t>Institute</a:t>
            </a:r>
            <a:r>
              <a:rPr sz="900" i="1" spc="-60" dirty="0">
                <a:solidFill>
                  <a:srgbClr val="5F5F5F"/>
                </a:solidFill>
                <a:latin typeface="Lucida Sans"/>
                <a:cs typeface="Lucida Sans"/>
              </a:rPr>
              <a:t> </a:t>
            </a:r>
            <a:r>
              <a:rPr sz="900" i="1" spc="-25" dirty="0">
                <a:solidFill>
                  <a:srgbClr val="5F5F5F"/>
                </a:solidFill>
                <a:latin typeface="Lucida Sans"/>
                <a:cs typeface="Lucida Sans"/>
              </a:rPr>
              <a:t>(2023)</a:t>
            </a:r>
            <a:endParaRPr sz="900">
              <a:latin typeface="Lucida Sans"/>
              <a:cs typeface="Lucida San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27405" y="3171570"/>
            <a:ext cx="3902075" cy="4102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638300">
              <a:lnSpc>
                <a:spcPts val="1510"/>
              </a:lnSpc>
              <a:spcBef>
                <a:spcPts val="105"/>
              </a:spcBef>
            </a:pP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Improve</a:t>
            </a:r>
            <a:r>
              <a:rPr sz="14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patients</a:t>
            </a:r>
            <a:r>
              <a:rPr sz="14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Arial"/>
                <a:cs typeface="Arial"/>
              </a:rPr>
              <a:t>satisfaction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ts val="1510"/>
              </a:lnSpc>
            </a:pPr>
            <a:r>
              <a:rPr sz="1400" spc="-10" dirty="0">
                <a:solidFill>
                  <a:srgbClr val="006FC0"/>
                </a:solidFill>
                <a:latin typeface="Arial"/>
                <a:cs typeface="Arial"/>
              </a:rPr>
              <a:t>Customers</a:t>
            </a:r>
            <a:endParaRPr sz="14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478779" y="2977895"/>
            <a:ext cx="2714625" cy="608330"/>
          </a:xfrm>
          <a:custGeom>
            <a:avLst/>
            <a:gdLst/>
            <a:ahLst/>
            <a:cxnLst/>
            <a:rect l="l" t="t" r="r" b="b"/>
            <a:pathLst>
              <a:path w="2714625" h="608329">
                <a:moveTo>
                  <a:pt x="2658872" y="0"/>
                </a:moveTo>
                <a:lnTo>
                  <a:pt x="55372" y="0"/>
                </a:lnTo>
                <a:lnTo>
                  <a:pt x="33807" y="4347"/>
                </a:lnTo>
                <a:lnTo>
                  <a:pt x="16208" y="16208"/>
                </a:lnTo>
                <a:lnTo>
                  <a:pt x="4347" y="33807"/>
                </a:lnTo>
                <a:lnTo>
                  <a:pt x="0" y="55371"/>
                </a:lnTo>
                <a:lnTo>
                  <a:pt x="0" y="552703"/>
                </a:lnTo>
                <a:lnTo>
                  <a:pt x="4347" y="574268"/>
                </a:lnTo>
                <a:lnTo>
                  <a:pt x="16208" y="591867"/>
                </a:lnTo>
                <a:lnTo>
                  <a:pt x="33807" y="603728"/>
                </a:lnTo>
                <a:lnTo>
                  <a:pt x="55372" y="608076"/>
                </a:lnTo>
                <a:lnTo>
                  <a:pt x="2658872" y="608076"/>
                </a:lnTo>
                <a:lnTo>
                  <a:pt x="2680436" y="603728"/>
                </a:lnTo>
                <a:lnTo>
                  <a:pt x="2698035" y="591867"/>
                </a:lnTo>
                <a:lnTo>
                  <a:pt x="2709896" y="574268"/>
                </a:lnTo>
                <a:lnTo>
                  <a:pt x="2714244" y="552703"/>
                </a:lnTo>
                <a:lnTo>
                  <a:pt x="2714244" y="55371"/>
                </a:lnTo>
                <a:lnTo>
                  <a:pt x="2709896" y="33807"/>
                </a:lnTo>
                <a:lnTo>
                  <a:pt x="2698035" y="16208"/>
                </a:lnTo>
                <a:lnTo>
                  <a:pt x="2680436" y="4347"/>
                </a:lnTo>
                <a:lnTo>
                  <a:pt x="2658872" y="0"/>
                </a:lnTo>
                <a:close/>
              </a:path>
            </a:pathLst>
          </a:custGeom>
          <a:solidFill>
            <a:srgbClr val="006DC0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5779389" y="3148330"/>
            <a:ext cx="211518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Increase</a:t>
            </a:r>
            <a:r>
              <a:rPr sz="14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brand</a:t>
            </a:r>
            <a:r>
              <a:rPr sz="14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Arial"/>
                <a:cs typeface="Arial"/>
              </a:rPr>
              <a:t>awareness</a:t>
            </a:r>
            <a:endParaRPr sz="14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40816" y="4251807"/>
            <a:ext cx="857885" cy="48323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120014">
              <a:lnSpc>
                <a:spcPct val="107300"/>
              </a:lnSpc>
              <a:spcBef>
                <a:spcPts val="95"/>
              </a:spcBef>
            </a:pPr>
            <a:r>
              <a:rPr sz="1400" spc="-10" dirty="0">
                <a:solidFill>
                  <a:srgbClr val="006FC0"/>
                </a:solidFill>
                <a:latin typeface="Arial"/>
                <a:cs typeface="Arial"/>
              </a:rPr>
              <a:t>Internal Processes</a:t>
            </a:r>
            <a:endParaRPr sz="14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40232" y="5418226"/>
            <a:ext cx="1060450" cy="711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indent="-635" algn="ctr">
              <a:lnSpc>
                <a:spcPct val="107100"/>
              </a:lnSpc>
              <a:spcBef>
                <a:spcPts val="100"/>
              </a:spcBef>
            </a:pPr>
            <a:r>
              <a:rPr sz="1400" spc="-10" dirty="0">
                <a:solidFill>
                  <a:srgbClr val="006FC0"/>
                </a:solidFill>
                <a:latin typeface="Arial"/>
                <a:cs typeface="Arial"/>
              </a:rPr>
              <a:t>People, </a:t>
            </a:r>
            <a:r>
              <a:rPr sz="1400" dirty="0">
                <a:solidFill>
                  <a:srgbClr val="006FC0"/>
                </a:solidFill>
                <a:latin typeface="Arial"/>
                <a:cs typeface="Arial"/>
              </a:rPr>
              <a:t>Learning</a:t>
            </a:r>
            <a:r>
              <a:rPr sz="1400" spc="-80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1400" spc="-25" dirty="0">
                <a:solidFill>
                  <a:srgbClr val="006FC0"/>
                </a:solidFill>
                <a:latin typeface="Arial"/>
                <a:cs typeface="Arial"/>
              </a:rPr>
              <a:t>and </a:t>
            </a:r>
            <a:r>
              <a:rPr sz="1400" spc="-10" dirty="0">
                <a:solidFill>
                  <a:srgbClr val="006FC0"/>
                </a:solidFill>
                <a:latin typeface="Arial"/>
                <a:cs typeface="Arial"/>
              </a:rPr>
              <a:t>Growth</a:t>
            </a:r>
            <a:endParaRPr sz="140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923288" y="4105655"/>
            <a:ext cx="2874645" cy="619125"/>
          </a:xfrm>
          <a:custGeom>
            <a:avLst/>
            <a:gdLst/>
            <a:ahLst/>
            <a:cxnLst/>
            <a:rect l="l" t="t" r="r" b="b"/>
            <a:pathLst>
              <a:path w="2874645" h="619125">
                <a:moveTo>
                  <a:pt x="2827274" y="0"/>
                </a:moveTo>
                <a:lnTo>
                  <a:pt x="46989" y="0"/>
                </a:lnTo>
                <a:lnTo>
                  <a:pt x="28717" y="3698"/>
                </a:lnTo>
                <a:lnTo>
                  <a:pt x="13779" y="13779"/>
                </a:lnTo>
                <a:lnTo>
                  <a:pt x="3698" y="28717"/>
                </a:lnTo>
                <a:lnTo>
                  <a:pt x="0" y="46990"/>
                </a:lnTo>
                <a:lnTo>
                  <a:pt x="0" y="571754"/>
                </a:lnTo>
                <a:lnTo>
                  <a:pt x="3698" y="590026"/>
                </a:lnTo>
                <a:lnTo>
                  <a:pt x="13779" y="604964"/>
                </a:lnTo>
                <a:lnTo>
                  <a:pt x="28717" y="615045"/>
                </a:lnTo>
                <a:lnTo>
                  <a:pt x="46989" y="618744"/>
                </a:lnTo>
                <a:lnTo>
                  <a:pt x="2827274" y="618744"/>
                </a:lnTo>
                <a:lnTo>
                  <a:pt x="2845546" y="615045"/>
                </a:lnTo>
                <a:lnTo>
                  <a:pt x="2860484" y="604964"/>
                </a:lnTo>
                <a:lnTo>
                  <a:pt x="2870565" y="590026"/>
                </a:lnTo>
                <a:lnTo>
                  <a:pt x="2874264" y="571754"/>
                </a:lnTo>
                <a:lnTo>
                  <a:pt x="2874264" y="46990"/>
                </a:lnTo>
                <a:lnTo>
                  <a:pt x="2870565" y="28717"/>
                </a:lnTo>
                <a:lnTo>
                  <a:pt x="2860484" y="13779"/>
                </a:lnTo>
                <a:lnTo>
                  <a:pt x="2845546" y="3698"/>
                </a:lnTo>
                <a:lnTo>
                  <a:pt x="2827274" y="0"/>
                </a:lnTo>
                <a:close/>
              </a:path>
            </a:pathLst>
          </a:custGeom>
          <a:solidFill>
            <a:srgbClr val="006DC0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2308605" y="4152366"/>
            <a:ext cx="210693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73735" marR="5080" indent="-661670">
              <a:lnSpc>
                <a:spcPct val="107100"/>
              </a:lnSpc>
              <a:spcBef>
                <a:spcPts val="100"/>
              </a:spcBef>
            </a:pP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Provide</a:t>
            </a:r>
            <a:r>
              <a:rPr sz="14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reliable</a:t>
            </a:r>
            <a:r>
              <a:rPr sz="14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14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Arial"/>
                <a:cs typeface="Arial"/>
              </a:rPr>
              <a:t>timely diagnosis</a:t>
            </a:r>
            <a:endParaRPr sz="140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5455920" y="4105655"/>
            <a:ext cx="2737485" cy="619125"/>
          </a:xfrm>
          <a:custGeom>
            <a:avLst/>
            <a:gdLst/>
            <a:ahLst/>
            <a:cxnLst/>
            <a:rect l="l" t="t" r="r" b="b"/>
            <a:pathLst>
              <a:path w="2737484" h="619125">
                <a:moveTo>
                  <a:pt x="2704083" y="0"/>
                </a:moveTo>
                <a:lnTo>
                  <a:pt x="33019" y="0"/>
                </a:lnTo>
                <a:lnTo>
                  <a:pt x="20145" y="2587"/>
                </a:lnTo>
                <a:lnTo>
                  <a:pt x="9651" y="9652"/>
                </a:lnTo>
                <a:lnTo>
                  <a:pt x="2587" y="20145"/>
                </a:lnTo>
                <a:lnTo>
                  <a:pt x="0" y="33020"/>
                </a:lnTo>
                <a:lnTo>
                  <a:pt x="0" y="585724"/>
                </a:lnTo>
                <a:lnTo>
                  <a:pt x="2587" y="598598"/>
                </a:lnTo>
                <a:lnTo>
                  <a:pt x="9651" y="609092"/>
                </a:lnTo>
                <a:lnTo>
                  <a:pt x="20145" y="616156"/>
                </a:lnTo>
                <a:lnTo>
                  <a:pt x="33019" y="618744"/>
                </a:lnTo>
                <a:lnTo>
                  <a:pt x="2704083" y="618744"/>
                </a:lnTo>
                <a:lnTo>
                  <a:pt x="2716958" y="616156"/>
                </a:lnTo>
                <a:lnTo>
                  <a:pt x="2727452" y="609092"/>
                </a:lnTo>
                <a:lnTo>
                  <a:pt x="2734516" y="598598"/>
                </a:lnTo>
                <a:lnTo>
                  <a:pt x="2737104" y="585724"/>
                </a:lnTo>
                <a:lnTo>
                  <a:pt x="2737104" y="33020"/>
                </a:lnTo>
                <a:lnTo>
                  <a:pt x="2734516" y="20145"/>
                </a:lnTo>
                <a:lnTo>
                  <a:pt x="2727452" y="9652"/>
                </a:lnTo>
                <a:lnTo>
                  <a:pt x="2716958" y="2587"/>
                </a:lnTo>
                <a:lnTo>
                  <a:pt x="2704083" y="0"/>
                </a:lnTo>
                <a:close/>
              </a:path>
            </a:pathLst>
          </a:custGeom>
          <a:solidFill>
            <a:srgbClr val="006DC0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5722111" y="4152366"/>
            <a:ext cx="220662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75970" marR="5080" indent="-763905">
              <a:lnSpc>
                <a:spcPct val="107100"/>
              </a:lnSpc>
              <a:spcBef>
                <a:spcPts val="100"/>
              </a:spcBef>
            </a:pP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Ensure</a:t>
            </a:r>
            <a:r>
              <a:rPr sz="14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Arial"/>
                <a:cs typeface="Arial"/>
              </a:rPr>
              <a:t>high-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quality</a:t>
            </a:r>
            <a:r>
              <a:rPr sz="14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Arial"/>
                <a:cs typeface="Arial"/>
              </a:rPr>
              <a:t>medical services</a:t>
            </a:r>
            <a:endParaRPr sz="1400">
              <a:latin typeface="Arial"/>
              <a:cs typeface="Arial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1923288" y="5276088"/>
            <a:ext cx="2649220" cy="698500"/>
          </a:xfrm>
          <a:custGeom>
            <a:avLst/>
            <a:gdLst/>
            <a:ahLst/>
            <a:cxnLst/>
            <a:rect l="l" t="t" r="r" b="b"/>
            <a:pathLst>
              <a:path w="2649220" h="698500">
                <a:moveTo>
                  <a:pt x="2567940" y="0"/>
                </a:moveTo>
                <a:lnTo>
                  <a:pt x="80772" y="0"/>
                </a:lnTo>
                <a:lnTo>
                  <a:pt x="49345" y="6351"/>
                </a:lnTo>
                <a:lnTo>
                  <a:pt x="23669" y="23669"/>
                </a:lnTo>
                <a:lnTo>
                  <a:pt x="6351" y="49345"/>
                </a:lnTo>
                <a:lnTo>
                  <a:pt x="0" y="80772"/>
                </a:lnTo>
                <a:lnTo>
                  <a:pt x="0" y="617258"/>
                </a:lnTo>
                <a:lnTo>
                  <a:pt x="6351" y="648684"/>
                </a:lnTo>
                <a:lnTo>
                  <a:pt x="23669" y="674346"/>
                </a:lnTo>
                <a:lnTo>
                  <a:pt x="49345" y="691647"/>
                </a:lnTo>
                <a:lnTo>
                  <a:pt x="80772" y="697992"/>
                </a:lnTo>
                <a:lnTo>
                  <a:pt x="2567940" y="697992"/>
                </a:lnTo>
                <a:lnTo>
                  <a:pt x="2599366" y="691647"/>
                </a:lnTo>
                <a:lnTo>
                  <a:pt x="2625042" y="674346"/>
                </a:lnTo>
                <a:lnTo>
                  <a:pt x="2642360" y="648684"/>
                </a:lnTo>
                <a:lnTo>
                  <a:pt x="2648712" y="617258"/>
                </a:lnTo>
                <a:lnTo>
                  <a:pt x="2648712" y="80772"/>
                </a:lnTo>
                <a:lnTo>
                  <a:pt x="2642360" y="49345"/>
                </a:lnTo>
                <a:lnTo>
                  <a:pt x="2625042" y="23669"/>
                </a:lnTo>
                <a:lnTo>
                  <a:pt x="2599366" y="6351"/>
                </a:lnTo>
                <a:lnTo>
                  <a:pt x="2567940" y="0"/>
                </a:lnTo>
                <a:close/>
              </a:path>
            </a:pathLst>
          </a:custGeom>
          <a:solidFill>
            <a:srgbClr val="006DC0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2061464" y="5361823"/>
            <a:ext cx="2372995" cy="483870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20"/>
              </a:spcBef>
            </a:pP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Nurture</a:t>
            </a:r>
            <a:r>
              <a:rPr sz="14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skills</a:t>
            </a:r>
            <a:r>
              <a:rPr sz="14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development</a:t>
            </a:r>
            <a:r>
              <a:rPr sz="14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-25" dirty="0">
                <a:solidFill>
                  <a:srgbClr val="FFFFFF"/>
                </a:solidFill>
                <a:latin typeface="Arial"/>
                <a:cs typeface="Arial"/>
              </a:rPr>
              <a:t>for</a:t>
            </a:r>
            <a:endParaRPr sz="14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125"/>
              </a:spcBef>
            </a:pP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healthcare</a:t>
            </a:r>
            <a:r>
              <a:rPr sz="14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Arial"/>
                <a:cs typeface="Arial"/>
              </a:rPr>
              <a:t>workers</a:t>
            </a:r>
            <a:endParaRPr sz="1400">
              <a:latin typeface="Arial"/>
              <a:cs typeface="Arial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5455920" y="5276088"/>
            <a:ext cx="2874645" cy="698500"/>
          </a:xfrm>
          <a:custGeom>
            <a:avLst/>
            <a:gdLst/>
            <a:ahLst/>
            <a:cxnLst/>
            <a:rect l="l" t="t" r="r" b="b"/>
            <a:pathLst>
              <a:path w="2874645" h="698500">
                <a:moveTo>
                  <a:pt x="2808351" y="0"/>
                </a:moveTo>
                <a:lnTo>
                  <a:pt x="65912" y="0"/>
                </a:lnTo>
                <a:lnTo>
                  <a:pt x="40237" y="5173"/>
                </a:lnTo>
                <a:lnTo>
                  <a:pt x="19288" y="19288"/>
                </a:lnTo>
                <a:lnTo>
                  <a:pt x="5173" y="40237"/>
                </a:lnTo>
                <a:lnTo>
                  <a:pt x="0" y="65912"/>
                </a:lnTo>
                <a:lnTo>
                  <a:pt x="0" y="632053"/>
                </a:lnTo>
                <a:lnTo>
                  <a:pt x="5173" y="657722"/>
                </a:lnTo>
                <a:lnTo>
                  <a:pt x="19288" y="678681"/>
                </a:lnTo>
                <a:lnTo>
                  <a:pt x="40237" y="692811"/>
                </a:lnTo>
                <a:lnTo>
                  <a:pt x="65912" y="697992"/>
                </a:lnTo>
                <a:lnTo>
                  <a:pt x="2808351" y="697992"/>
                </a:lnTo>
                <a:lnTo>
                  <a:pt x="2834026" y="692811"/>
                </a:lnTo>
                <a:lnTo>
                  <a:pt x="2854975" y="678681"/>
                </a:lnTo>
                <a:lnTo>
                  <a:pt x="2869090" y="657722"/>
                </a:lnTo>
                <a:lnTo>
                  <a:pt x="2874263" y="632053"/>
                </a:lnTo>
                <a:lnTo>
                  <a:pt x="2874263" y="65912"/>
                </a:lnTo>
                <a:lnTo>
                  <a:pt x="2869090" y="40237"/>
                </a:lnTo>
                <a:lnTo>
                  <a:pt x="2854975" y="19288"/>
                </a:lnTo>
                <a:lnTo>
                  <a:pt x="2834026" y="5173"/>
                </a:lnTo>
                <a:lnTo>
                  <a:pt x="2808351" y="0"/>
                </a:lnTo>
                <a:close/>
              </a:path>
            </a:pathLst>
          </a:custGeom>
          <a:solidFill>
            <a:srgbClr val="006DC0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5757164" y="5361823"/>
            <a:ext cx="2276475" cy="483870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20"/>
              </a:spcBef>
            </a:pP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Ensure</a:t>
            </a:r>
            <a:r>
              <a:rPr sz="14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14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availability</a:t>
            </a:r>
            <a:r>
              <a:rPr sz="14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14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-25" dirty="0">
                <a:solidFill>
                  <a:srgbClr val="FFFFFF"/>
                </a:solidFill>
                <a:latin typeface="Arial"/>
                <a:cs typeface="Arial"/>
              </a:rPr>
              <a:t>key</a:t>
            </a:r>
            <a:endParaRPr sz="14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125"/>
              </a:spcBef>
            </a:pP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medical</a:t>
            </a:r>
            <a:r>
              <a:rPr sz="14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Arial"/>
                <a:cs typeface="Arial"/>
              </a:rPr>
              <a:t>expertise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784859" y="1874520"/>
            <a:ext cx="6146800" cy="3757295"/>
            <a:chOff x="784859" y="1874520"/>
            <a:chExt cx="6146800" cy="3757295"/>
          </a:xfrm>
        </p:grpSpPr>
        <p:sp>
          <p:nvSpPr>
            <p:cNvPr id="25" name="object 25"/>
            <p:cNvSpPr/>
            <p:nvPr/>
          </p:nvSpPr>
          <p:spPr>
            <a:xfrm>
              <a:off x="1676146" y="2139314"/>
              <a:ext cx="5255260" cy="3492500"/>
            </a:xfrm>
            <a:custGeom>
              <a:avLst/>
              <a:gdLst/>
              <a:ahLst/>
              <a:cxnLst/>
              <a:rect l="l" t="t" r="r" b="b"/>
              <a:pathLst>
                <a:path w="5255259" h="3492500">
                  <a:moveTo>
                    <a:pt x="247269" y="3479190"/>
                  </a:moveTo>
                  <a:lnTo>
                    <a:pt x="12700" y="3479190"/>
                  </a:lnTo>
                  <a:lnTo>
                    <a:pt x="12700" y="1172591"/>
                  </a:lnTo>
                  <a:lnTo>
                    <a:pt x="158750" y="1172591"/>
                  </a:lnTo>
                  <a:lnTo>
                    <a:pt x="158750" y="1204341"/>
                  </a:lnTo>
                  <a:lnTo>
                    <a:pt x="222250" y="1172591"/>
                  </a:lnTo>
                  <a:lnTo>
                    <a:pt x="234950" y="1166241"/>
                  </a:lnTo>
                  <a:lnTo>
                    <a:pt x="222250" y="1159891"/>
                  </a:lnTo>
                  <a:lnTo>
                    <a:pt x="158750" y="1128141"/>
                  </a:lnTo>
                  <a:lnTo>
                    <a:pt x="158750" y="1159891"/>
                  </a:lnTo>
                  <a:lnTo>
                    <a:pt x="0" y="1159891"/>
                  </a:lnTo>
                  <a:lnTo>
                    <a:pt x="0" y="3491890"/>
                  </a:lnTo>
                  <a:lnTo>
                    <a:pt x="247269" y="3491890"/>
                  </a:lnTo>
                  <a:lnTo>
                    <a:pt x="247269" y="3485540"/>
                  </a:lnTo>
                  <a:lnTo>
                    <a:pt x="247269" y="3479190"/>
                  </a:lnTo>
                  <a:close/>
                </a:path>
                <a:path w="5255259" h="3492500">
                  <a:moveTo>
                    <a:pt x="1609598" y="2707005"/>
                  </a:moveTo>
                  <a:lnTo>
                    <a:pt x="1603248" y="2694305"/>
                  </a:lnTo>
                  <a:lnTo>
                    <a:pt x="1571498" y="2630805"/>
                  </a:lnTo>
                  <a:lnTo>
                    <a:pt x="1533398" y="2707005"/>
                  </a:lnTo>
                  <a:lnTo>
                    <a:pt x="1565148" y="2707005"/>
                  </a:lnTo>
                  <a:lnTo>
                    <a:pt x="1565148" y="3136646"/>
                  </a:lnTo>
                  <a:lnTo>
                    <a:pt x="1577848" y="3136646"/>
                  </a:lnTo>
                  <a:lnTo>
                    <a:pt x="1577848" y="2707005"/>
                  </a:lnTo>
                  <a:lnTo>
                    <a:pt x="1609598" y="2707005"/>
                  </a:lnTo>
                  <a:close/>
                </a:path>
                <a:path w="5255259" h="3492500">
                  <a:moveTo>
                    <a:pt x="1653794" y="1545717"/>
                  </a:moveTo>
                  <a:lnTo>
                    <a:pt x="1647444" y="1533017"/>
                  </a:lnTo>
                  <a:lnTo>
                    <a:pt x="1615694" y="1469517"/>
                  </a:lnTo>
                  <a:lnTo>
                    <a:pt x="1577594" y="1545717"/>
                  </a:lnTo>
                  <a:lnTo>
                    <a:pt x="1609344" y="1545717"/>
                  </a:lnTo>
                  <a:lnTo>
                    <a:pt x="1609344" y="1965960"/>
                  </a:lnTo>
                  <a:lnTo>
                    <a:pt x="1622044" y="1965960"/>
                  </a:lnTo>
                  <a:lnTo>
                    <a:pt x="1622044" y="1545717"/>
                  </a:lnTo>
                  <a:lnTo>
                    <a:pt x="1653794" y="1545717"/>
                  </a:lnTo>
                  <a:close/>
                </a:path>
                <a:path w="5255259" h="3492500">
                  <a:moveTo>
                    <a:pt x="3779266" y="3479558"/>
                  </a:moveTo>
                  <a:lnTo>
                    <a:pt x="3456686" y="3479558"/>
                  </a:lnTo>
                  <a:lnTo>
                    <a:pt x="3456686" y="2282063"/>
                  </a:lnTo>
                  <a:lnTo>
                    <a:pt x="3456686" y="2275713"/>
                  </a:lnTo>
                  <a:lnTo>
                    <a:pt x="3456686" y="2269363"/>
                  </a:lnTo>
                  <a:lnTo>
                    <a:pt x="3197606" y="2269363"/>
                  </a:lnTo>
                  <a:lnTo>
                    <a:pt x="3197606" y="2237613"/>
                  </a:lnTo>
                  <a:lnTo>
                    <a:pt x="3121406" y="2275713"/>
                  </a:lnTo>
                  <a:lnTo>
                    <a:pt x="3197606" y="2313813"/>
                  </a:lnTo>
                  <a:lnTo>
                    <a:pt x="3197606" y="2282063"/>
                  </a:lnTo>
                  <a:lnTo>
                    <a:pt x="3443986" y="2282063"/>
                  </a:lnTo>
                  <a:lnTo>
                    <a:pt x="3443986" y="3492258"/>
                  </a:lnTo>
                  <a:lnTo>
                    <a:pt x="3779266" y="3492258"/>
                  </a:lnTo>
                  <a:lnTo>
                    <a:pt x="3779266" y="3485908"/>
                  </a:lnTo>
                  <a:lnTo>
                    <a:pt x="3779266" y="3479558"/>
                  </a:lnTo>
                  <a:close/>
                </a:path>
                <a:path w="5255259" h="3492500">
                  <a:moveTo>
                    <a:pt x="3802253" y="35687"/>
                  </a:moveTo>
                  <a:lnTo>
                    <a:pt x="3802126" y="22987"/>
                  </a:lnTo>
                  <a:lnTo>
                    <a:pt x="3048114" y="31737"/>
                  </a:lnTo>
                  <a:lnTo>
                    <a:pt x="3047746" y="0"/>
                  </a:lnTo>
                  <a:lnTo>
                    <a:pt x="2972054" y="38989"/>
                  </a:lnTo>
                  <a:lnTo>
                    <a:pt x="3048635" y="76200"/>
                  </a:lnTo>
                  <a:lnTo>
                    <a:pt x="3048254" y="44577"/>
                  </a:lnTo>
                  <a:lnTo>
                    <a:pt x="3048254" y="44437"/>
                  </a:lnTo>
                  <a:lnTo>
                    <a:pt x="3802253" y="35687"/>
                  </a:lnTo>
                  <a:close/>
                </a:path>
                <a:path w="5255259" h="3492500">
                  <a:moveTo>
                    <a:pt x="5150231" y="1960372"/>
                  </a:moveTo>
                  <a:lnTo>
                    <a:pt x="3071711" y="1187983"/>
                  </a:lnTo>
                  <a:lnTo>
                    <a:pt x="3071457" y="1179029"/>
                  </a:lnTo>
                  <a:lnTo>
                    <a:pt x="3074492" y="1170863"/>
                  </a:lnTo>
                  <a:lnTo>
                    <a:pt x="3802380" y="1149731"/>
                  </a:lnTo>
                  <a:lnTo>
                    <a:pt x="3801999" y="1137031"/>
                  </a:lnTo>
                  <a:lnTo>
                    <a:pt x="3079280" y="1158011"/>
                  </a:lnTo>
                  <a:lnTo>
                    <a:pt x="3079623" y="1157097"/>
                  </a:lnTo>
                  <a:lnTo>
                    <a:pt x="3070847" y="1158049"/>
                  </a:lnTo>
                  <a:lnTo>
                    <a:pt x="3069971" y="1126490"/>
                  </a:lnTo>
                  <a:lnTo>
                    <a:pt x="2996095" y="1166114"/>
                  </a:lnTo>
                  <a:lnTo>
                    <a:pt x="2994914" y="1166241"/>
                  </a:lnTo>
                  <a:lnTo>
                    <a:pt x="2995218" y="1166583"/>
                  </a:lnTo>
                  <a:lnTo>
                    <a:pt x="2994914" y="1166749"/>
                  </a:lnTo>
                  <a:lnTo>
                    <a:pt x="2995752" y="1167142"/>
                  </a:lnTo>
                  <a:lnTo>
                    <a:pt x="3053080" y="1228471"/>
                  </a:lnTo>
                  <a:lnTo>
                    <a:pt x="3064052" y="1198943"/>
                  </a:lnTo>
                  <a:lnTo>
                    <a:pt x="3072130" y="1202690"/>
                  </a:lnTo>
                  <a:lnTo>
                    <a:pt x="3072092" y="1201724"/>
                  </a:lnTo>
                  <a:lnTo>
                    <a:pt x="5145786" y="1972310"/>
                  </a:lnTo>
                  <a:lnTo>
                    <a:pt x="5150231" y="1960372"/>
                  </a:lnTo>
                  <a:close/>
                </a:path>
                <a:path w="5255259" h="3492500">
                  <a:moveTo>
                    <a:pt x="5167122" y="617093"/>
                  </a:moveTo>
                  <a:lnTo>
                    <a:pt x="5164328" y="614299"/>
                  </a:lnTo>
                  <a:lnTo>
                    <a:pt x="1670723" y="614299"/>
                  </a:lnTo>
                  <a:lnTo>
                    <a:pt x="1691894" y="582549"/>
                  </a:lnTo>
                  <a:lnTo>
                    <a:pt x="1622044" y="617474"/>
                  </a:lnTo>
                  <a:lnTo>
                    <a:pt x="1622044" y="419481"/>
                  </a:lnTo>
                  <a:lnTo>
                    <a:pt x="1653794" y="419481"/>
                  </a:lnTo>
                  <a:lnTo>
                    <a:pt x="1647444" y="406781"/>
                  </a:lnTo>
                  <a:lnTo>
                    <a:pt x="1615694" y="343281"/>
                  </a:lnTo>
                  <a:lnTo>
                    <a:pt x="1577594" y="419481"/>
                  </a:lnTo>
                  <a:lnTo>
                    <a:pt x="1609344" y="419481"/>
                  </a:lnTo>
                  <a:lnTo>
                    <a:pt x="1609344" y="863219"/>
                  </a:lnTo>
                  <a:lnTo>
                    <a:pt x="1622044" y="863219"/>
                  </a:lnTo>
                  <a:lnTo>
                    <a:pt x="1622044" y="623824"/>
                  </a:lnTo>
                  <a:lnTo>
                    <a:pt x="1691894" y="658749"/>
                  </a:lnTo>
                  <a:lnTo>
                    <a:pt x="1670723" y="626999"/>
                  </a:lnTo>
                  <a:lnTo>
                    <a:pt x="5154422" y="626999"/>
                  </a:lnTo>
                  <a:lnTo>
                    <a:pt x="5154422" y="839343"/>
                  </a:lnTo>
                  <a:lnTo>
                    <a:pt x="5167122" y="839343"/>
                  </a:lnTo>
                  <a:lnTo>
                    <a:pt x="5167122" y="626999"/>
                  </a:lnTo>
                  <a:lnTo>
                    <a:pt x="5167122" y="620649"/>
                  </a:lnTo>
                  <a:lnTo>
                    <a:pt x="5167122" y="617093"/>
                  </a:lnTo>
                  <a:close/>
                </a:path>
                <a:path w="5255259" h="3492500">
                  <a:moveTo>
                    <a:pt x="5255006" y="2707005"/>
                  </a:moveTo>
                  <a:lnTo>
                    <a:pt x="5248656" y="2694305"/>
                  </a:lnTo>
                  <a:lnTo>
                    <a:pt x="5216906" y="2630805"/>
                  </a:lnTo>
                  <a:lnTo>
                    <a:pt x="5178806" y="2707005"/>
                  </a:lnTo>
                  <a:lnTo>
                    <a:pt x="5210556" y="2707005"/>
                  </a:lnTo>
                  <a:lnTo>
                    <a:pt x="5210556" y="3136646"/>
                  </a:lnTo>
                  <a:lnTo>
                    <a:pt x="5223256" y="3136646"/>
                  </a:lnTo>
                  <a:lnTo>
                    <a:pt x="5223256" y="2707005"/>
                  </a:lnTo>
                  <a:lnTo>
                    <a:pt x="5255006" y="2707005"/>
                  </a:lnTo>
                  <a:close/>
                </a:path>
              </a:pathLst>
            </a:custGeom>
            <a:solidFill>
              <a:srgbClr val="5F5F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84859" y="2016252"/>
              <a:ext cx="371856" cy="292608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03147" y="3989832"/>
              <a:ext cx="335280" cy="336804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98575" y="4953000"/>
              <a:ext cx="344423" cy="379475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13815" y="3008376"/>
              <a:ext cx="313944" cy="316991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1933956" y="1874520"/>
              <a:ext cx="2714625" cy="608330"/>
            </a:xfrm>
            <a:custGeom>
              <a:avLst/>
              <a:gdLst/>
              <a:ahLst/>
              <a:cxnLst/>
              <a:rect l="l" t="t" r="r" b="b"/>
              <a:pathLst>
                <a:path w="2714625" h="608330">
                  <a:moveTo>
                    <a:pt x="2635885" y="0"/>
                  </a:moveTo>
                  <a:lnTo>
                    <a:pt x="78358" y="0"/>
                  </a:lnTo>
                  <a:lnTo>
                    <a:pt x="47845" y="6153"/>
                  </a:lnTo>
                  <a:lnTo>
                    <a:pt x="22939" y="22939"/>
                  </a:lnTo>
                  <a:lnTo>
                    <a:pt x="6153" y="47845"/>
                  </a:lnTo>
                  <a:lnTo>
                    <a:pt x="0" y="78358"/>
                  </a:lnTo>
                  <a:lnTo>
                    <a:pt x="0" y="529716"/>
                  </a:lnTo>
                  <a:lnTo>
                    <a:pt x="6153" y="560230"/>
                  </a:lnTo>
                  <a:lnTo>
                    <a:pt x="22939" y="585136"/>
                  </a:lnTo>
                  <a:lnTo>
                    <a:pt x="47845" y="601922"/>
                  </a:lnTo>
                  <a:lnTo>
                    <a:pt x="78358" y="608076"/>
                  </a:lnTo>
                  <a:lnTo>
                    <a:pt x="2635885" y="608076"/>
                  </a:lnTo>
                  <a:lnTo>
                    <a:pt x="2666398" y="601922"/>
                  </a:lnTo>
                  <a:lnTo>
                    <a:pt x="2691304" y="585136"/>
                  </a:lnTo>
                  <a:lnTo>
                    <a:pt x="2708090" y="560230"/>
                  </a:lnTo>
                  <a:lnTo>
                    <a:pt x="2714244" y="529716"/>
                  </a:lnTo>
                  <a:lnTo>
                    <a:pt x="2714244" y="78358"/>
                  </a:lnTo>
                  <a:lnTo>
                    <a:pt x="2708090" y="47845"/>
                  </a:lnTo>
                  <a:lnTo>
                    <a:pt x="2691304" y="22939"/>
                  </a:lnTo>
                  <a:lnTo>
                    <a:pt x="2666398" y="6153"/>
                  </a:lnTo>
                  <a:lnTo>
                    <a:pt x="2635885" y="0"/>
                  </a:lnTo>
                  <a:close/>
                </a:path>
              </a:pathLst>
            </a:custGeom>
            <a:solidFill>
              <a:srgbClr val="006DC0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600862" y="1947745"/>
            <a:ext cx="3870325" cy="646430"/>
          </a:xfrm>
          <a:prstGeom prst="rect">
            <a:avLst/>
          </a:prstGeom>
        </p:spPr>
        <p:txBody>
          <a:bodyPr vert="horz" wrap="square" lIns="0" tIns="109855" rIns="0" bIns="0" rtlCol="0">
            <a:spAutoFit/>
          </a:bodyPr>
          <a:lstStyle/>
          <a:p>
            <a:pPr marL="1525270">
              <a:lnSpc>
                <a:spcPct val="100000"/>
              </a:lnSpc>
              <a:spcBef>
                <a:spcPts val="865"/>
              </a:spcBef>
            </a:pP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Ensure</a:t>
            </a:r>
            <a:r>
              <a:rPr sz="1400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financial</a:t>
            </a:r>
            <a:r>
              <a:rPr sz="1400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Arial"/>
                <a:cs typeface="Arial"/>
              </a:rPr>
              <a:t>sustainability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760"/>
              </a:spcBef>
            </a:pPr>
            <a:r>
              <a:rPr sz="1400" spc="-10" dirty="0">
                <a:solidFill>
                  <a:srgbClr val="006FC0"/>
                </a:solidFill>
                <a:latin typeface="Arial"/>
                <a:cs typeface="Arial"/>
              </a:rPr>
              <a:t>Financial</a:t>
            </a:r>
            <a:endParaRPr sz="1400">
              <a:latin typeface="Arial"/>
              <a:cs typeface="Arial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5478779" y="1874520"/>
            <a:ext cx="2714625" cy="588645"/>
          </a:xfrm>
          <a:custGeom>
            <a:avLst/>
            <a:gdLst/>
            <a:ahLst/>
            <a:cxnLst/>
            <a:rect l="l" t="t" r="r" b="b"/>
            <a:pathLst>
              <a:path w="2714625" h="588644">
                <a:moveTo>
                  <a:pt x="2616200" y="0"/>
                </a:moveTo>
                <a:lnTo>
                  <a:pt x="98044" y="0"/>
                </a:lnTo>
                <a:lnTo>
                  <a:pt x="59900" y="7711"/>
                </a:lnTo>
                <a:lnTo>
                  <a:pt x="28733" y="28733"/>
                </a:lnTo>
                <a:lnTo>
                  <a:pt x="7711" y="59900"/>
                </a:lnTo>
                <a:lnTo>
                  <a:pt x="0" y="98043"/>
                </a:lnTo>
                <a:lnTo>
                  <a:pt x="0" y="490219"/>
                </a:lnTo>
                <a:lnTo>
                  <a:pt x="7711" y="528363"/>
                </a:lnTo>
                <a:lnTo>
                  <a:pt x="28733" y="559530"/>
                </a:lnTo>
                <a:lnTo>
                  <a:pt x="59900" y="580552"/>
                </a:lnTo>
                <a:lnTo>
                  <a:pt x="98044" y="588263"/>
                </a:lnTo>
                <a:lnTo>
                  <a:pt x="2616200" y="588263"/>
                </a:lnTo>
                <a:lnTo>
                  <a:pt x="2654343" y="580552"/>
                </a:lnTo>
                <a:lnTo>
                  <a:pt x="2685510" y="559530"/>
                </a:lnTo>
                <a:lnTo>
                  <a:pt x="2706532" y="528363"/>
                </a:lnTo>
                <a:lnTo>
                  <a:pt x="2714244" y="490219"/>
                </a:lnTo>
                <a:lnTo>
                  <a:pt x="2714244" y="98043"/>
                </a:lnTo>
                <a:lnTo>
                  <a:pt x="2706532" y="59900"/>
                </a:lnTo>
                <a:lnTo>
                  <a:pt x="2685510" y="28733"/>
                </a:lnTo>
                <a:lnTo>
                  <a:pt x="2654343" y="7711"/>
                </a:lnTo>
                <a:lnTo>
                  <a:pt x="2616200" y="0"/>
                </a:lnTo>
                <a:close/>
              </a:path>
            </a:pathLst>
          </a:custGeom>
          <a:solidFill>
            <a:srgbClr val="006DC0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5847079" y="2034920"/>
            <a:ext cx="197929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Optimize</a:t>
            </a:r>
            <a:r>
              <a:rPr sz="14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operating</a:t>
            </a:r>
            <a:r>
              <a:rPr sz="1400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-20" dirty="0">
                <a:solidFill>
                  <a:srgbClr val="FFFFFF"/>
                </a:solidFill>
                <a:latin typeface="Arial"/>
                <a:cs typeface="Arial"/>
              </a:rPr>
              <a:t>costs</a:t>
            </a:r>
            <a:endParaRPr sz="1400">
              <a:latin typeface="Arial"/>
              <a:cs typeface="Arial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8179307" y="2157983"/>
            <a:ext cx="80010" cy="2256155"/>
          </a:xfrm>
          <a:custGeom>
            <a:avLst/>
            <a:gdLst/>
            <a:ahLst/>
            <a:cxnLst/>
            <a:rect l="l" t="t" r="r" b="b"/>
            <a:pathLst>
              <a:path w="80009" h="2256154">
                <a:moveTo>
                  <a:pt x="67183" y="71691"/>
                </a:moveTo>
                <a:lnTo>
                  <a:pt x="67183" y="2256028"/>
                </a:lnTo>
                <a:lnTo>
                  <a:pt x="79883" y="2256028"/>
                </a:lnTo>
                <a:lnTo>
                  <a:pt x="79883" y="76200"/>
                </a:lnTo>
                <a:lnTo>
                  <a:pt x="76200" y="76200"/>
                </a:lnTo>
                <a:lnTo>
                  <a:pt x="67183" y="71691"/>
                </a:lnTo>
                <a:close/>
              </a:path>
              <a:path w="80009" h="2256154">
                <a:moveTo>
                  <a:pt x="67183" y="62674"/>
                </a:moveTo>
                <a:lnTo>
                  <a:pt x="67183" y="71691"/>
                </a:lnTo>
                <a:lnTo>
                  <a:pt x="76200" y="76200"/>
                </a:lnTo>
                <a:lnTo>
                  <a:pt x="67183" y="62674"/>
                </a:lnTo>
                <a:close/>
              </a:path>
              <a:path w="80009" h="2256154">
                <a:moveTo>
                  <a:pt x="67183" y="38100"/>
                </a:moveTo>
                <a:lnTo>
                  <a:pt x="67183" y="62674"/>
                </a:lnTo>
                <a:lnTo>
                  <a:pt x="76200" y="76200"/>
                </a:lnTo>
                <a:lnTo>
                  <a:pt x="79883" y="76200"/>
                </a:lnTo>
                <a:lnTo>
                  <a:pt x="79883" y="44450"/>
                </a:lnTo>
                <a:lnTo>
                  <a:pt x="73533" y="44450"/>
                </a:lnTo>
                <a:lnTo>
                  <a:pt x="67183" y="38100"/>
                </a:lnTo>
                <a:close/>
              </a:path>
              <a:path w="80009" h="2256154">
                <a:moveTo>
                  <a:pt x="76200" y="0"/>
                </a:moveTo>
                <a:lnTo>
                  <a:pt x="0" y="38100"/>
                </a:lnTo>
                <a:lnTo>
                  <a:pt x="67183" y="71691"/>
                </a:lnTo>
                <a:lnTo>
                  <a:pt x="67183" y="62674"/>
                </a:lnTo>
                <a:lnTo>
                  <a:pt x="55033" y="44450"/>
                </a:lnTo>
                <a:lnTo>
                  <a:pt x="50800" y="44450"/>
                </a:lnTo>
                <a:lnTo>
                  <a:pt x="50800" y="31750"/>
                </a:lnTo>
                <a:lnTo>
                  <a:pt x="55033" y="31750"/>
                </a:lnTo>
                <a:lnTo>
                  <a:pt x="76200" y="0"/>
                </a:lnTo>
                <a:close/>
              </a:path>
              <a:path w="80009" h="2256154">
                <a:moveTo>
                  <a:pt x="50800" y="38100"/>
                </a:moveTo>
                <a:lnTo>
                  <a:pt x="50800" y="44450"/>
                </a:lnTo>
                <a:lnTo>
                  <a:pt x="55033" y="44450"/>
                </a:lnTo>
                <a:lnTo>
                  <a:pt x="50800" y="38100"/>
                </a:lnTo>
                <a:close/>
              </a:path>
              <a:path w="80009" h="2256154">
                <a:moveTo>
                  <a:pt x="76962" y="31750"/>
                </a:moveTo>
                <a:lnTo>
                  <a:pt x="55033" y="31750"/>
                </a:lnTo>
                <a:lnTo>
                  <a:pt x="50800" y="38100"/>
                </a:lnTo>
                <a:lnTo>
                  <a:pt x="55033" y="44450"/>
                </a:lnTo>
                <a:lnTo>
                  <a:pt x="67183" y="44450"/>
                </a:lnTo>
                <a:lnTo>
                  <a:pt x="67183" y="38100"/>
                </a:lnTo>
                <a:lnTo>
                  <a:pt x="79883" y="38100"/>
                </a:lnTo>
                <a:lnTo>
                  <a:pt x="79883" y="34543"/>
                </a:lnTo>
                <a:lnTo>
                  <a:pt x="76962" y="31750"/>
                </a:lnTo>
                <a:close/>
              </a:path>
              <a:path w="80009" h="2256154">
                <a:moveTo>
                  <a:pt x="79883" y="38100"/>
                </a:moveTo>
                <a:lnTo>
                  <a:pt x="67183" y="38100"/>
                </a:lnTo>
                <a:lnTo>
                  <a:pt x="73533" y="44450"/>
                </a:lnTo>
                <a:lnTo>
                  <a:pt x="79883" y="44450"/>
                </a:lnTo>
                <a:lnTo>
                  <a:pt x="79883" y="38100"/>
                </a:lnTo>
                <a:close/>
              </a:path>
              <a:path w="80009" h="2256154">
                <a:moveTo>
                  <a:pt x="55033" y="31750"/>
                </a:moveTo>
                <a:lnTo>
                  <a:pt x="50800" y="31750"/>
                </a:lnTo>
                <a:lnTo>
                  <a:pt x="50800" y="38100"/>
                </a:lnTo>
                <a:lnTo>
                  <a:pt x="55033" y="31750"/>
                </a:lnTo>
                <a:close/>
              </a:path>
            </a:pathLst>
          </a:custGeom>
          <a:solidFill>
            <a:srgbClr val="5F5F5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400608" y="1415618"/>
            <a:ext cx="234188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i="1" spc="70" dirty="0">
                <a:solidFill>
                  <a:srgbClr val="464646"/>
                </a:solidFill>
                <a:latin typeface="Century Gothic"/>
                <a:cs typeface="Century Gothic"/>
              </a:rPr>
              <a:t>Private</a:t>
            </a:r>
            <a:r>
              <a:rPr sz="1400" i="1" spc="-35" dirty="0">
                <a:solidFill>
                  <a:srgbClr val="464646"/>
                </a:solidFill>
                <a:latin typeface="Century Gothic"/>
                <a:cs typeface="Century Gothic"/>
              </a:rPr>
              <a:t> </a:t>
            </a:r>
            <a:r>
              <a:rPr sz="1400" i="1" spc="80" dirty="0">
                <a:solidFill>
                  <a:srgbClr val="464646"/>
                </a:solidFill>
                <a:latin typeface="Century Gothic"/>
                <a:cs typeface="Century Gothic"/>
              </a:rPr>
              <a:t>Hospital</a:t>
            </a:r>
            <a:r>
              <a:rPr sz="1400" i="1" spc="-20" dirty="0">
                <a:solidFill>
                  <a:srgbClr val="464646"/>
                </a:solidFill>
                <a:latin typeface="Century Gothic"/>
                <a:cs typeface="Century Gothic"/>
              </a:rPr>
              <a:t> </a:t>
            </a:r>
            <a:r>
              <a:rPr sz="1400" i="1" spc="55" dirty="0">
                <a:solidFill>
                  <a:srgbClr val="464646"/>
                </a:solidFill>
                <a:latin typeface="Century Gothic"/>
                <a:cs typeface="Century Gothic"/>
              </a:rPr>
              <a:t>Example</a:t>
            </a:r>
            <a:endParaRPr sz="1400">
              <a:latin typeface="Century Gothic"/>
              <a:cs typeface="Century Gothic"/>
            </a:endParaRPr>
          </a:p>
        </p:txBody>
      </p:sp>
      <p:sp>
        <p:nvSpPr>
          <p:cNvPr id="36" name="object 3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6347" rIns="0" bIns="0" rtlCol="0">
            <a:spAutoFit/>
          </a:bodyPr>
          <a:lstStyle/>
          <a:p>
            <a:pPr marL="2459355">
              <a:lnSpc>
                <a:spcPts val="1250"/>
              </a:lnSpc>
            </a:pPr>
            <a:fld id="{81D60167-4931-47E6-BA6A-407CBD079E47}" type="slidenum">
              <a:rPr spc="-25" dirty="0"/>
              <a:t>37</a:t>
            </a:fld>
            <a:endParaRPr spc="-25" dirty="0"/>
          </a:p>
        </p:txBody>
      </p:sp>
      <p:sp>
        <p:nvSpPr>
          <p:cNvPr id="37" name="object 3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/>
              <a:t>©</a:t>
            </a:r>
            <a:r>
              <a:rPr spc="-15" dirty="0"/>
              <a:t> </a:t>
            </a:r>
            <a:r>
              <a:rPr dirty="0"/>
              <a:t>The</a:t>
            </a:r>
            <a:r>
              <a:rPr spc="-30" dirty="0"/>
              <a:t> </a:t>
            </a:r>
            <a:r>
              <a:rPr dirty="0"/>
              <a:t>KPI</a:t>
            </a:r>
            <a:r>
              <a:rPr spc="-5" dirty="0"/>
              <a:t> </a:t>
            </a:r>
            <a:r>
              <a:rPr dirty="0"/>
              <a:t>Institute</a:t>
            </a:r>
            <a:r>
              <a:rPr spc="-20" dirty="0"/>
              <a:t> 2023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09258" rIns="0" bIns="0" rtlCol="0">
            <a:spAutoFit/>
          </a:bodyPr>
          <a:lstStyle/>
          <a:p>
            <a:pPr marL="31115">
              <a:lnSpc>
                <a:spcPct val="100000"/>
              </a:lnSpc>
              <a:spcBef>
                <a:spcPts val="100"/>
              </a:spcBef>
            </a:pPr>
            <a:r>
              <a:rPr spc="75" dirty="0"/>
              <a:t>4.</a:t>
            </a:r>
            <a:r>
              <a:rPr spc="-15" dirty="0"/>
              <a:t> </a:t>
            </a:r>
            <a:r>
              <a:rPr spc="155" dirty="0"/>
              <a:t>PERFORMANCE</a:t>
            </a:r>
            <a:r>
              <a:rPr spc="40" dirty="0"/>
              <a:t> </a:t>
            </a:r>
            <a:r>
              <a:rPr spc="70" dirty="0"/>
              <a:t>SCORECARD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6347" rIns="0" bIns="0" rtlCol="0">
            <a:spAutoFit/>
          </a:bodyPr>
          <a:lstStyle/>
          <a:p>
            <a:pPr marL="2459355">
              <a:lnSpc>
                <a:spcPts val="1250"/>
              </a:lnSpc>
            </a:pPr>
            <a:fld id="{81D60167-4931-47E6-BA6A-407CBD079E47}" type="slidenum">
              <a:rPr spc="-25" dirty="0"/>
              <a:t>38</a:t>
            </a:fld>
            <a:endParaRPr spc="-25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/>
              <a:t>©</a:t>
            </a:r>
            <a:r>
              <a:rPr spc="-15" dirty="0"/>
              <a:t> </a:t>
            </a:r>
            <a:r>
              <a:rPr dirty="0"/>
              <a:t>The</a:t>
            </a:r>
            <a:r>
              <a:rPr spc="-30" dirty="0"/>
              <a:t> </a:t>
            </a:r>
            <a:r>
              <a:rPr dirty="0"/>
              <a:t>KPI</a:t>
            </a:r>
            <a:r>
              <a:rPr spc="-5" dirty="0"/>
              <a:t> </a:t>
            </a:r>
            <a:r>
              <a:rPr dirty="0"/>
              <a:t>Institute</a:t>
            </a:r>
            <a:r>
              <a:rPr spc="-20" dirty="0"/>
              <a:t> 2023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00608" y="1288161"/>
            <a:ext cx="222059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40" dirty="0">
                <a:solidFill>
                  <a:srgbClr val="5F5F5F"/>
                </a:solidFill>
                <a:latin typeface="Tahoma"/>
                <a:cs typeface="Tahoma"/>
              </a:rPr>
              <a:t>Recommended</a:t>
            </a:r>
            <a:r>
              <a:rPr sz="1600" spc="-12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structure:</a:t>
            </a:r>
            <a:endParaRPr sz="1600">
              <a:latin typeface="Tahoma"/>
              <a:cs typeface="Tahoma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317017" y="1795335"/>
          <a:ext cx="8676005" cy="41382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750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963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59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146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0137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7373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6421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064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0357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92138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603885">
                <a:tc>
                  <a:txBody>
                    <a:bodyPr/>
                    <a:lstStyle/>
                    <a:p>
                      <a:pPr marL="181610" marR="67945" algn="ctr">
                        <a:lnSpc>
                          <a:spcPct val="100000"/>
                        </a:lnSpc>
                      </a:pPr>
                      <a:r>
                        <a:rPr sz="1300" spc="-1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Perspectives/ Strategic </a:t>
                      </a:r>
                      <a:r>
                        <a:rPr sz="1300" spc="-3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themes/</a:t>
                      </a:r>
                      <a:r>
                        <a:rPr sz="1300" spc="-15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300" spc="-2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Goals</a:t>
                      </a:r>
                      <a:endParaRPr sz="130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B w="9525">
                      <a:solidFill>
                        <a:srgbClr val="9F9F9F"/>
                      </a:solidFill>
                      <a:prstDash val="solid"/>
                    </a:lnB>
                    <a:solidFill>
                      <a:srgbClr val="0871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117475">
                        <a:lnSpc>
                          <a:spcPct val="100000"/>
                        </a:lnSpc>
                      </a:pPr>
                      <a:r>
                        <a:rPr sz="1300" spc="-1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Objectives</a:t>
                      </a:r>
                      <a:r>
                        <a:rPr sz="1300" spc="-14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3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&amp;</a:t>
                      </a:r>
                      <a:r>
                        <a:rPr sz="1300" spc="-114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300" spc="-2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KPIs</a:t>
                      </a:r>
                      <a:endParaRPr sz="1300">
                        <a:latin typeface="Tahoma"/>
                        <a:cs typeface="Tahoma"/>
                      </a:endParaRPr>
                    </a:p>
                  </a:txBody>
                  <a:tcPr marL="0" marR="0" marT="15875" marB="0">
                    <a:lnB w="9525">
                      <a:solidFill>
                        <a:srgbClr val="9F9F9F"/>
                      </a:solidFill>
                      <a:prstDash val="solid"/>
                    </a:lnB>
                    <a:solidFill>
                      <a:srgbClr val="087150"/>
                    </a:solidFill>
                  </a:tcPr>
                </a:tc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  <a:spcBef>
                          <a:spcPts val="840"/>
                        </a:spcBef>
                      </a:pPr>
                      <a:r>
                        <a:rPr sz="1300" spc="-2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ID</a:t>
                      </a:r>
                      <a:endParaRPr sz="1300">
                        <a:latin typeface="Tahoma"/>
                        <a:cs typeface="Tahoma"/>
                      </a:endParaRPr>
                    </a:p>
                    <a:p>
                      <a:pPr marL="118110">
                        <a:lnSpc>
                          <a:spcPct val="100000"/>
                        </a:lnSpc>
                      </a:pPr>
                      <a:r>
                        <a:rPr sz="1300" spc="-2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code</a:t>
                      </a:r>
                      <a:endParaRPr sz="1300">
                        <a:latin typeface="Tahoma"/>
                        <a:cs typeface="Tahoma"/>
                      </a:endParaRPr>
                    </a:p>
                  </a:txBody>
                  <a:tcPr marL="0" marR="0" marT="106680" marB="0">
                    <a:lnB w="9525">
                      <a:solidFill>
                        <a:srgbClr val="9F9F9F"/>
                      </a:solidFill>
                      <a:prstDash val="solid"/>
                    </a:lnB>
                    <a:solidFill>
                      <a:srgbClr val="087150"/>
                    </a:solidFill>
                  </a:tcPr>
                </a:tc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  <a:spcBef>
                          <a:spcPts val="840"/>
                        </a:spcBef>
                      </a:pPr>
                      <a:r>
                        <a:rPr sz="1300" spc="-2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Rep.</a:t>
                      </a:r>
                      <a:endParaRPr sz="1300">
                        <a:latin typeface="Tahoma"/>
                        <a:cs typeface="Tahoma"/>
                      </a:endParaRPr>
                    </a:p>
                    <a:p>
                      <a:pPr marL="118110">
                        <a:lnSpc>
                          <a:spcPct val="100000"/>
                        </a:lnSpc>
                      </a:pPr>
                      <a:r>
                        <a:rPr sz="1300" spc="-1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Freq.</a:t>
                      </a:r>
                      <a:endParaRPr sz="1300">
                        <a:latin typeface="Tahoma"/>
                        <a:cs typeface="Tahoma"/>
                      </a:endParaRPr>
                    </a:p>
                  </a:txBody>
                  <a:tcPr marL="0" marR="0" marT="106680" marB="0">
                    <a:lnB w="9525">
                      <a:solidFill>
                        <a:srgbClr val="9F9F9F"/>
                      </a:solidFill>
                      <a:prstDash val="solid"/>
                    </a:lnB>
                    <a:solidFill>
                      <a:srgbClr val="087150"/>
                    </a:solidFill>
                  </a:tcPr>
                </a:tc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  <a:spcBef>
                          <a:spcPts val="840"/>
                        </a:spcBef>
                      </a:pPr>
                      <a:r>
                        <a:rPr sz="1300" spc="-1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Previous</a:t>
                      </a:r>
                      <a:endParaRPr sz="1300">
                        <a:latin typeface="Tahoma"/>
                        <a:cs typeface="Tahoma"/>
                      </a:endParaRPr>
                    </a:p>
                    <a:p>
                      <a:pPr marL="118110">
                        <a:lnSpc>
                          <a:spcPct val="100000"/>
                        </a:lnSpc>
                      </a:pPr>
                      <a:r>
                        <a:rPr sz="1300" spc="-1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results</a:t>
                      </a:r>
                      <a:endParaRPr sz="1300">
                        <a:latin typeface="Tahoma"/>
                        <a:cs typeface="Tahoma"/>
                      </a:endParaRPr>
                    </a:p>
                  </a:txBody>
                  <a:tcPr marL="0" marR="0" marT="106680" marB="0">
                    <a:lnB w="9525">
                      <a:solidFill>
                        <a:srgbClr val="9F9F9F"/>
                      </a:solidFill>
                      <a:prstDash val="solid"/>
                    </a:lnB>
                    <a:solidFill>
                      <a:srgbClr val="087150"/>
                    </a:solidFill>
                  </a:tcPr>
                </a:tc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  <a:spcBef>
                          <a:spcPts val="840"/>
                        </a:spcBef>
                      </a:pPr>
                      <a:r>
                        <a:rPr sz="1300" spc="-1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Actual</a:t>
                      </a:r>
                      <a:endParaRPr sz="1300">
                        <a:latin typeface="Tahoma"/>
                        <a:cs typeface="Tahoma"/>
                      </a:endParaRPr>
                    </a:p>
                    <a:p>
                      <a:pPr marL="118110">
                        <a:lnSpc>
                          <a:spcPct val="100000"/>
                        </a:lnSpc>
                      </a:pPr>
                      <a:r>
                        <a:rPr sz="1300" spc="-1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Results</a:t>
                      </a:r>
                      <a:endParaRPr sz="1300">
                        <a:latin typeface="Tahoma"/>
                        <a:cs typeface="Tahoma"/>
                      </a:endParaRPr>
                    </a:p>
                  </a:txBody>
                  <a:tcPr marL="0" marR="0" marT="106680" marB="0">
                    <a:lnB w="9525">
                      <a:solidFill>
                        <a:srgbClr val="9F9F9F"/>
                      </a:solidFill>
                      <a:prstDash val="solid"/>
                    </a:lnB>
                    <a:solidFill>
                      <a:srgbClr val="0871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118745">
                        <a:lnSpc>
                          <a:spcPct val="100000"/>
                        </a:lnSpc>
                      </a:pPr>
                      <a:r>
                        <a:rPr sz="1300" spc="-1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Target</a:t>
                      </a:r>
                      <a:endParaRPr sz="1300">
                        <a:latin typeface="Tahoma"/>
                        <a:cs typeface="Tahoma"/>
                      </a:endParaRPr>
                    </a:p>
                  </a:txBody>
                  <a:tcPr marL="0" marR="0" marT="15875" marB="0">
                    <a:lnB w="9525">
                      <a:solidFill>
                        <a:srgbClr val="9F9F9F"/>
                      </a:solidFill>
                      <a:prstDash val="solid"/>
                    </a:lnB>
                    <a:solidFill>
                      <a:srgbClr val="087150"/>
                    </a:solidFill>
                  </a:tcPr>
                </a:tc>
                <a:tc>
                  <a:txBody>
                    <a:bodyPr/>
                    <a:lstStyle/>
                    <a:p>
                      <a:pPr marL="118745">
                        <a:lnSpc>
                          <a:spcPct val="100000"/>
                        </a:lnSpc>
                        <a:spcBef>
                          <a:spcPts val="840"/>
                        </a:spcBef>
                      </a:pPr>
                      <a:r>
                        <a:rPr sz="1300" spc="-1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Status/</a:t>
                      </a:r>
                      <a:endParaRPr sz="1300">
                        <a:latin typeface="Tahoma"/>
                        <a:cs typeface="Tahoma"/>
                      </a:endParaRPr>
                    </a:p>
                    <a:p>
                      <a:pPr marL="118745">
                        <a:lnSpc>
                          <a:spcPct val="100000"/>
                        </a:lnSpc>
                      </a:pPr>
                      <a:r>
                        <a:rPr sz="1300" spc="-1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Variance</a:t>
                      </a:r>
                      <a:endParaRPr sz="1300">
                        <a:latin typeface="Tahoma"/>
                        <a:cs typeface="Tahoma"/>
                      </a:endParaRPr>
                    </a:p>
                  </a:txBody>
                  <a:tcPr marL="0" marR="0" marT="106680" marB="0">
                    <a:lnB w="9525">
                      <a:solidFill>
                        <a:srgbClr val="9F9F9F"/>
                      </a:solidFill>
                      <a:prstDash val="solid"/>
                    </a:lnB>
                    <a:solidFill>
                      <a:srgbClr val="087150"/>
                    </a:solidFill>
                  </a:tcPr>
                </a:tc>
                <a:tc>
                  <a:txBody>
                    <a:bodyPr/>
                    <a:lstStyle/>
                    <a:p>
                      <a:pPr marL="118745">
                        <a:lnSpc>
                          <a:spcPct val="100000"/>
                        </a:lnSpc>
                        <a:spcBef>
                          <a:spcPts val="840"/>
                        </a:spcBef>
                      </a:pPr>
                      <a:r>
                        <a:rPr sz="1300" spc="-2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KPI</a:t>
                      </a:r>
                      <a:endParaRPr sz="1300">
                        <a:latin typeface="Tahoma"/>
                        <a:cs typeface="Tahoma"/>
                      </a:endParaRPr>
                    </a:p>
                    <a:p>
                      <a:pPr marL="118745">
                        <a:lnSpc>
                          <a:spcPct val="100000"/>
                        </a:lnSpc>
                      </a:pPr>
                      <a:r>
                        <a:rPr sz="1300" spc="-1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owner</a:t>
                      </a:r>
                      <a:endParaRPr sz="1300">
                        <a:latin typeface="Tahoma"/>
                        <a:cs typeface="Tahoma"/>
                      </a:endParaRPr>
                    </a:p>
                  </a:txBody>
                  <a:tcPr marL="0" marR="0" marT="106680" marB="0">
                    <a:lnB w="9525">
                      <a:solidFill>
                        <a:srgbClr val="9F9F9F"/>
                      </a:solidFill>
                      <a:prstDash val="solid"/>
                    </a:lnB>
                    <a:solidFill>
                      <a:srgbClr val="0871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118745">
                        <a:lnSpc>
                          <a:spcPct val="100000"/>
                        </a:lnSpc>
                      </a:pPr>
                      <a:r>
                        <a:rPr sz="1300" spc="-1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Comments</a:t>
                      </a:r>
                      <a:endParaRPr sz="1300">
                        <a:latin typeface="Tahoma"/>
                        <a:cs typeface="Tahoma"/>
                      </a:endParaRPr>
                    </a:p>
                  </a:txBody>
                  <a:tcPr marL="0" marR="0" marT="15875" marB="0">
                    <a:lnB w="9525">
                      <a:solidFill>
                        <a:srgbClr val="9F9F9F"/>
                      </a:solidFill>
                      <a:prstDash val="solid"/>
                    </a:lnB>
                    <a:solidFill>
                      <a:srgbClr val="0871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4000"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70"/>
                        </a:spcBef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marL="349250">
                        <a:lnSpc>
                          <a:spcPct val="100000"/>
                        </a:lnSpc>
                      </a:pPr>
                      <a:r>
                        <a:rPr sz="14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Financial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72390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14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Objective</a:t>
                      </a:r>
                      <a:r>
                        <a:rPr sz="1400" spc="-1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-6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1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22860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400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72390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140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KPI</a:t>
                      </a:r>
                      <a:r>
                        <a:rPr sz="1400" spc="-14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-2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1.1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22860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400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72390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140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KPI</a:t>
                      </a:r>
                      <a:r>
                        <a:rPr sz="1400" spc="-15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-2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1.2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23495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4000"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30"/>
                        </a:spcBef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marL="26987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4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Customers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194310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14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Objective</a:t>
                      </a:r>
                      <a:r>
                        <a:rPr sz="1400" spc="-1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-6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2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23495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400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94310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140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KPI</a:t>
                      </a:r>
                      <a:r>
                        <a:rPr sz="1400" spc="-15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-2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2.1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23495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9720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94310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1140"/>
                        </a:spcBef>
                      </a:pPr>
                      <a:r>
                        <a:rPr sz="140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KPI</a:t>
                      </a:r>
                      <a:r>
                        <a:rPr sz="1400" spc="-14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-2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2.2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144780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4000">
                <a:tc rowSpan="3">
                  <a:txBody>
                    <a:bodyPr/>
                    <a:lstStyle/>
                    <a:p>
                      <a:pPr marL="306705" marR="191135" indent="80645">
                        <a:lnSpc>
                          <a:spcPct val="100000"/>
                        </a:lnSpc>
                        <a:spcBef>
                          <a:spcPts val="1345"/>
                        </a:spcBef>
                      </a:pPr>
                      <a:r>
                        <a:rPr sz="14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Internal Processes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170815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14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Objective</a:t>
                      </a:r>
                      <a:r>
                        <a:rPr sz="1400" spc="-1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-6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3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23495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400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70815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140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KPI</a:t>
                      </a:r>
                      <a:r>
                        <a:rPr sz="1400" spc="-15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-2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3.1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23495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400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70815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140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KPI</a:t>
                      </a:r>
                      <a:r>
                        <a:rPr sz="1400" spc="-15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-2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3.2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23495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4000">
                <a:tc rowSpan="3">
                  <a:txBody>
                    <a:bodyPr/>
                    <a:lstStyle/>
                    <a:p>
                      <a:pPr marL="277495" marR="165735" indent="2540" algn="ctr">
                        <a:lnSpc>
                          <a:spcPct val="100000"/>
                        </a:lnSpc>
                        <a:spcBef>
                          <a:spcPts val="1465"/>
                        </a:spcBef>
                      </a:pPr>
                      <a:r>
                        <a:rPr sz="14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People, </a:t>
                      </a:r>
                      <a:r>
                        <a:rPr sz="1400" spc="-2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Learning</a:t>
                      </a:r>
                      <a:r>
                        <a:rPr sz="1400" spc="-13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-5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&amp; </a:t>
                      </a:r>
                      <a:r>
                        <a:rPr sz="14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Growth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186055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14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Objective</a:t>
                      </a:r>
                      <a:r>
                        <a:rPr sz="1400" spc="-1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-6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4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23495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9720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86055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1145"/>
                        </a:spcBef>
                      </a:pPr>
                      <a:r>
                        <a:rPr sz="140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KPI</a:t>
                      </a:r>
                      <a:r>
                        <a:rPr sz="1400" spc="-15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-2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4.1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145415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5400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86055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140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KPI</a:t>
                      </a:r>
                      <a:r>
                        <a:rPr sz="1400" spc="-15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-2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4.2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23495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09258" rIns="0" bIns="0" rtlCol="0">
            <a:spAutoFit/>
          </a:bodyPr>
          <a:lstStyle/>
          <a:p>
            <a:pPr marL="31115">
              <a:lnSpc>
                <a:spcPct val="100000"/>
              </a:lnSpc>
              <a:spcBef>
                <a:spcPts val="100"/>
              </a:spcBef>
            </a:pPr>
            <a:r>
              <a:rPr spc="75" dirty="0"/>
              <a:t>4.</a:t>
            </a:r>
            <a:r>
              <a:rPr spc="-15" dirty="0"/>
              <a:t> </a:t>
            </a:r>
            <a:r>
              <a:rPr spc="155" dirty="0"/>
              <a:t>PERFORMANCE</a:t>
            </a:r>
            <a:r>
              <a:rPr spc="40" dirty="0"/>
              <a:t> </a:t>
            </a:r>
            <a:r>
              <a:rPr spc="70" dirty="0"/>
              <a:t>SCORECARD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6162" y="1533313"/>
            <a:ext cx="8570469" cy="4755894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20167" y="6357924"/>
            <a:ext cx="149733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i="1" spc="-100" dirty="0">
                <a:latin typeface="Lucida Sans"/>
                <a:cs typeface="Lucida Sans"/>
              </a:rPr>
              <a:t>Source:</a:t>
            </a:r>
            <a:r>
              <a:rPr sz="900" i="1" spc="-60" dirty="0">
                <a:latin typeface="Lucida Sans"/>
                <a:cs typeface="Lucida Sans"/>
              </a:rPr>
              <a:t> </a:t>
            </a:r>
            <a:r>
              <a:rPr sz="900" i="1" spc="-95" dirty="0">
                <a:latin typeface="Lucida Sans"/>
                <a:cs typeface="Lucida Sans"/>
              </a:rPr>
              <a:t>The</a:t>
            </a:r>
            <a:r>
              <a:rPr sz="900" i="1" spc="-75" dirty="0">
                <a:latin typeface="Lucida Sans"/>
                <a:cs typeface="Lucida Sans"/>
              </a:rPr>
              <a:t> </a:t>
            </a:r>
            <a:r>
              <a:rPr sz="900" i="1" spc="-30" dirty="0">
                <a:latin typeface="Lucida Sans"/>
                <a:cs typeface="Lucida Sans"/>
              </a:rPr>
              <a:t>KPI</a:t>
            </a:r>
            <a:r>
              <a:rPr sz="900" i="1" spc="-70" dirty="0">
                <a:latin typeface="Lucida Sans"/>
                <a:cs typeface="Lucida Sans"/>
              </a:rPr>
              <a:t> </a:t>
            </a:r>
            <a:r>
              <a:rPr sz="900" i="1" spc="-80" dirty="0">
                <a:latin typeface="Lucida Sans"/>
                <a:cs typeface="Lucida Sans"/>
              </a:rPr>
              <a:t>Institute</a:t>
            </a:r>
            <a:r>
              <a:rPr sz="900" i="1" spc="-60" dirty="0">
                <a:latin typeface="Lucida Sans"/>
                <a:cs typeface="Lucida Sans"/>
              </a:rPr>
              <a:t> </a:t>
            </a:r>
            <a:r>
              <a:rPr sz="900" i="1" spc="-25" dirty="0">
                <a:latin typeface="Lucida Sans"/>
                <a:cs typeface="Lucida Sans"/>
              </a:rPr>
              <a:t>(2023)</a:t>
            </a:r>
            <a:endParaRPr sz="900">
              <a:latin typeface="Lucida Sans"/>
              <a:cs typeface="Lucida Sans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6347" rIns="0" bIns="0" rtlCol="0">
            <a:spAutoFit/>
          </a:bodyPr>
          <a:lstStyle/>
          <a:p>
            <a:pPr marL="2459355">
              <a:lnSpc>
                <a:spcPts val="1250"/>
              </a:lnSpc>
            </a:pPr>
            <a:fld id="{81D60167-4931-47E6-BA6A-407CBD079E47}" type="slidenum">
              <a:rPr spc="-25" dirty="0"/>
              <a:t>39</a:t>
            </a:fld>
            <a:endParaRPr spc="-25" dirty="0"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/>
              <a:t>©</a:t>
            </a:r>
            <a:r>
              <a:rPr spc="-15" dirty="0"/>
              <a:t> </a:t>
            </a:r>
            <a:r>
              <a:rPr dirty="0"/>
              <a:t>The</a:t>
            </a:r>
            <a:r>
              <a:rPr spc="-30" dirty="0"/>
              <a:t> </a:t>
            </a:r>
            <a:r>
              <a:rPr dirty="0"/>
              <a:t>KPI</a:t>
            </a:r>
            <a:r>
              <a:rPr spc="-5" dirty="0"/>
              <a:t> </a:t>
            </a:r>
            <a:r>
              <a:rPr dirty="0"/>
              <a:t>Institute</a:t>
            </a:r>
            <a:r>
              <a:rPr spc="-20" dirty="0"/>
              <a:t> 2023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355803" y="1229690"/>
            <a:ext cx="234188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i="1" spc="70" dirty="0">
                <a:solidFill>
                  <a:srgbClr val="464646"/>
                </a:solidFill>
                <a:latin typeface="Century Gothic"/>
                <a:cs typeface="Century Gothic"/>
              </a:rPr>
              <a:t>Private</a:t>
            </a:r>
            <a:r>
              <a:rPr sz="1400" i="1" spc="-35" dirty="0">
                <a:solidFill>
                  <a:srgbClr val="464646"/>
                </a:solidFill>
                <a:latin typeface="Century Gothic"/>
                <a:cs typeface="Century Gothic"/>
              </a:rPr>
              <a:t> </a:t>
            </a:r>
            <a:r>
              <a:rPr sz="1400" i="1" spc="80" dirty="0">
                <a:solidFill>
                  <a:srgbClr val="464646"/>
                </a:solidFill>
                <a:latin typeface="Century Gothic"/>
                <a:cs typeface="Century Gothic"/>
              </a:rPr>
              <a:t>Hospital</a:t>
            </a:r>
            <a:r>
              <a:rPr sz="1400" i="1" spc="-20" dirty="0">
                <a:solidFill>
                  <a:srgbClr val="464646"/>
                </a:solidFill>
                <a:latin typeface="Century Gothic"/>
                <a:cs typeface="Century Gothic"/>
              </a:rPr>
              <a:t> </a:t>
            </a:r>
            <a:r>
              <a:rPr sz="1400" i="1" spc="55" dirty="0">
                <a:solidFill>
                  <a:srgbClr val="464646"/>
                </a:solidFill>
                <a:latin typeface="Century Gothic"/>
                <a:cs typeface="Century Gothic"/>
              </a:rPr>
              <a:t>Example</a:t>
            </a:r>
            <a:endParaRPr sz="1400">
              <a:latin typeface="Century Gothic"/>
              <a:cs typeface="Century Gothic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168140" y="1485900"/>
            <a:ext cx="4512945" cy="716280"/>
          </a:xfrm>
          <a:custGeom>
            <a:avLst/>
            <a:gdLst/>
            <a:ahLst/>
            <a:cxnLst/>
            <a:rect l="l" t="t" r="r" b="b"/>
            <a:pathLst>
              <a:path w="4512945" h="716280">
                <a:moveTo>
                  <a:pt x="4393184" y="0"/>
                </a:moveTo>
                <a:lnTo>
                  <a:pt x="119380" y="0"/>
                </a:lnTo>
                <a:lnTo>
                  <a:pt x="72919" y="9384"/>
                </a:lnTo>
                <a:lnTo>
                  <a:pt x="34972" y="34972"/>
                </a:lnTo>
                <a:lnTo>
                  <a:pt x="9384" y="72919"/>
                </a:lnTo>
                <a:lnTo>
                  <a:pt x="0" y="119379"/>
                </a:lnTo>
                <a:lnTo>
                  <a:pt x="0" y="596900"/>
                </a:lnTo>
                <a:lnTo>
                  <a:pt x="9384" y="643360"/>
                </a:lnTo>
                <a:lnTo>
                  <a:pt x="34972" y="681307"/>
                </a:lnTo>
                <a:lnTo>
                  <a:pt x="72919" y="706895"/>
                </a:lnTo>
                <a:lnTo>
                  <a:pt x="119380" y="716279"/>
                </a:lnTo>
                <a:lnTo>
                  <a:pt x="4393184" y="716279"/>
                </a:lnTo>
                <a:lnTo>
                  <a:pt x="4439644" y="706895"/>
                </a:lnTo>
                <a:lnTo>
                  <a:pt x="4477591" y="681307"/>
                </a:lnTo>
                <a:lnTo>
                  <a:pt x="4503179" y="643360"/>
                </a:lnTo>
                <a:lnTo>
                  <a:pt x="4512564" y="596900"/>
                </a:lnTo>
                <a:lnTo>
                  <a:pt x="4512564" y="119379"/>
                </a:lnTo>
                <a:lnTo>
                  <a:pt x="4503179" y="72919"/>
                </a:lnTo>
                <a:lnTo>
                  <a:pt x="4477591" y="34972"/>
                </a:lnTo>
                <a:lnTo>
                  <a:pt x="4439644" y="9384"/>
                </a:lnTo>
                <a:lnTo>
                  <a:pt x="4393184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168140" y="3681984"/>
            <a:ext cx="4512945" cy="715010"/>
          </a:xfrm>
          <a:custGeom>
            <a:avLst/>
            <a:gdLst/>
            <a:ahLst/>
            <a:cxnLst/>
            <a:rect l="l" t="t" r="r" b="b"/>
            <a:pathLst>
              <a:path w="4512945" h="715010">
                <a:moveTo>
                  <a:pt x="4393438" y="0"/>
                </a:moveTo>
                <a:lnTo>
                  <a:pt x="119125" y="0"/>
                </a:lnTo>
                <a:lnTo>
                  <a:pt x="72759" y="9362"/>
                </a:lnTo>
                <a:lnTo>
                  <a:pt x="34893" y="34893"/>
                </a:lnTo>
                <a:lnTo>
                  <a:pt x="9362" y="72759"/>
                </a:lnTo>
                <a:lnTo>
                  <a:pt x="0" y="119126"/>
                </a:lnTo>
                <a:lnTo>
                  <a:pt x="0" y="595630"/>
                </a:lnTo>
                <a:lnTo>
                  <a:pt x="9362" y="641996"/>
                </a:lnTo>
                <a:lnTo>
                  <a:pt x="34893" y="679862"/>
                </a:lnTo>
                <a:lnTo>
                  <a:pt x="72759" y="705393"/>
                </a:lnTo>
                <a:lnTo>
                  <a:pt x="119125" y="714756"/>
                </a:lnTo>
                <a:lnTo>
                  <a:pt x="4393438" y="714756"/>
                </a:lnTo>
                <a:lnTo>
                  <a:pt x="4439804" y="705393"/>
                </a:lnTo>
                <a:lnTo>
                  <a:pt x="4477670" y="679862"/>
                </a:lnTo>
                <a:lnTo>
                  <a:pt x="4503201" y="641996"/>
                </a:lnTo>
                <a:lnTo>
                  <a:pt x="4512564" y="595630"/>
                </a:lnTo>
                <a:lnTo>
                  <a:pt x="4512564" y="119126"/>
                </a:lnTo>
                <a:lnTo>
                  <a:pt x="4503201" y="72759"/>
                </a:lnTo>
                <a:lnTo>
                  <a:pt x="4477670" y="34893"/>
                </a:lnTo>
                <a:lnTo>
                  <a:pt x="4439804" y="9362"/>
                </a:lnTo>
                <a:lnTo>
                  <a:pt x="4393438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168140" y="4514088"/>
            <a:ext cx="4512945" cy="715010"/>
          </a:xfrm>
          <a:custGeom>
            <a:avLst/>
            <a:gdLst/>
            <a:ahLst/>
            <a:cxnLst/>
            <a:rect l="l" t="t" r="r" b="b"/>
            <a:pathLst>
              <a:path w="4512945" h="715010">
                <a:moveTo>
                  <a:pt x="4393438" y="0"/>
                </a:moveTo>
                <a:lnTo>
                  <a:pt x="119125" y="0"/>
                </a:lnTo>
                <a:lnTo>
                  <a:pt x="72759" y="9362"/>
                </a:lnTo>
                <a:lnTo>
                  <a:pt x="34893" y="34893"/>
                </a:lnTo>
                <a:lnTo>
                  <a:pt x="9362" y="72759"/>
                </a:lnTo>
                <a:lnTo>
                  <a:pt x="0" y="119125"/>
                </a:lnTo>
                <a:lnTo>
                  <a:pt x="0" y="595630"/>
                </a:lnTo>
                <a:lnTo>
                  <a:pt x="9362" y="641996"/>
                </a:lnTo>
                <a:lnTo>
                  <a:pt x="34893" y="679862"/>
                </a:lnTo>
                <a:lnTo>
                  <a:pt x="72759" y="705393"/>
                </a:lnTo>
                <a:lnTo>
                  <a:pt x="119125" y="714756"/>
                </a:lnTo>
                <a:lnTo>
                  <a:pt x="4393438" y="714756"/>
                </a:lnTo>
                <a:lnTo>
                  <a:pt x="4439804" y="705393"/>
                </a:lnTo>
                <a:lnTo>
                  <a:pt x="4477670" y="679862"/>
                </a:lnTo>
                <a:lnTo>
                  <a:pt x="4503201" y="641996"/>
                </a:lnTo>
                <a:lnTo>
                  <a:pt x="4512564" y="595630"/>
                </a:lnTo>
                <a:lnTo>
                  <a:pt x="4512564" y="119125"/>
                </a:lnTo>
                <a:lnTo>
                  <a:pt x="4503201" y="72759"/>
                </a:lnTo>
                <a:lnTo>
                  <a:pt x="4477670" y="34893"/>
                </a:lnTo>
                <a:lnTo>
                  <a:pt x="4439804" y="9362"/>
                </a:lnTo>
                <a:lnTo>
                  <a:pt x="4393438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168140" y="2311907"/>
            <a:ext cx="4512945" cy="1249680"/>
          </a:xfrm>
          <a:custGeom>
            <a:avLst/>
            <a:gdLst/>
            <a:ahLst/>
            <a:cxnLst/>
            <a:rect l="l" t="t" r="r" b="b"/>
            <a:pathLst>
              <a:path w="4512945" h="1249679">
                <a:moveTo>
                  <a:pt x="4374515" y="0"/>
                </a:moveTo>
                <a:lnTo>
                  <a:pt x="138049" y="0"/>
                </a:lnTo>
                <a:lnTo>
                  <a:pt x="94431" y="7041"/>
                </a:lnTo>
                <a:lnTo>
                  <a:pt x="56537" y="26647"/>
                </a:lnTo>
                <a:lnTo>
                  <a:pt x="26647" y="56537"/>
                </a:lnTo>
                <a:lnTo>
                  <a:pt x="7041" y="94431"/>
                </a:lnTo>
                <a:lnTo>
                  <a:pt x="0" y="138049"/>
                </a:lnTo>
                <a:lnTo>
                  <a:pt x="0" y="1111630"/>
                </a:lnTo>
                <a:lnTo>
                  <a:pt x="7041" y="1155248"/>
                </a:lnTo>
                <a:lnTo>
                  <a:pt x="26647" y="1193142"/>
                </a:lnTo>
                <a:lnTo>
                  <a:pt x="56537" y="1223032"/>
                </a:lnTo>
                <a:lnTo>
                  <a:pt x="94431" y="1242638"/>
                </a:lnTo>
                <a:lnTo>
                  <a:pt x="138049" y="1249679"/>
                </a:lnTo>
                <a:lnTo>
                  <a:pt x="4374515" y="1249679"/>
                </a:lnTo>
                <a:lnTo>
                  <a:pt x="4418132" y="1242638"/>
                </a:lnTo>
                <a:lnTo>
                  <a:pt x="4456026" y="1223032"/>
                </a:lnTo>
                <a:lnTo>
                  <a:pt x="4485916" y="1193142"/>
                </a:lnTo>
                <a:lnTo>
                  <a:pt x="4505522" y="1155248"/>
                </a:lnTo>
                <a:lnTo>
                  <a:pt x="4512564" y="1111630"/>
                </a:lnTo>
                <a:lnTo>
                  <a:pt x="4512564" y="138049"/>
                </a:lnTo>
                <a:lnTo>
                  <a:pt x="4505522" y="94431"/>
                </a:lnTo>
                <a:lnTo>
                  <a:pt x="4485916" y="56537"/>
                </a:lnTo>
                <a:lnTo>
                  <a:pt x="4456026" y="26647"/>
                </a:lnTo>
                <a:lnTo>
                  <a:pt x="4418132" y="7041"/>
                </a:lnTo>
                <a:lnTo>
                  <a:pt x="4374515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446516" y="1478132"/>
            <a:ext cx="3651885" cy="2149475"/>
            <a:chOff x="446516" y="1478132"/>
            <a:chExt cx="3651885" cy="2149475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6516" y="1478132"/>
              <a:ext cx="3651534" cy="789647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463295" y="1485900"/>
              <a:ext cx="3568065" cy="715010"/>
            </a:xfrm>
            <a:custGeom>
              <a:avLst/>
              <a:gdLst/>
              <a:ahLst/>
              <a:cxnLst/>
              <a:rect l="l" t="t" r="r" b="b"/>
              <a:pathLst>
                <a:path w="3568065" h="715010">
                  <a:moveTo>
                    <a:pt x="3448557" y="0"/>
                  </a:moveTo>
                  <a:lnTo>
                    <a:pt x="119126" y="0"/>
                  </a:lnTo>
                  <a:lnTo>
                    <a:pt x="72759" y="9362"/>
                  </a:lnTo>
                  <a:lnTo>
                    <a:pt x="34893" y="34893"/>
                  </a:lnTo>
                  <a:lnTo>
                    <a:pt x="9362" y="72759"/>
                  </a:lnTo>
                  <a:lnTo>
                    <a:pt x="0" y="119125"/>
                  </a:lnTo>
                  <a:lnTo>
                    <a:pt x="0" y="595629"/>
                  </a:lnTo>
                  <a:lnTo>
                    <a:pt x="9362" y="641996"/>
                  </a:lnTo>
                  <a:lnTo>
                    <a:pt x="34893" y="679862"/>
                  </a:lnTo>
                  <a:lnTo>
                    <a:pt x="72759" y="705393"/>
                  </a:lnTo>
                  <a:lnTo>
                    <a:pt x="119126" y="714755"/>
                  </a:lnTo>
                  <a:lnTo>
                    <a:pt x="3448557" y="714755"/>
                  </a:lnTo>
                  <a:lnTo>
                    <a:pt x="3494924" y="705393"/>
                  </a:lnTo>
                  <a:lnTo>
                    <a:pt x="3532790" y="679862"/>
                  </a:lnTo>
                  <a:lnTo>
                    <a:pt x="3558321" y="641996"/>
                  </a:lnTo>
                  <a:lnTo>
                    <a:pt x="3567683" y="595629"/>
                  </a:lnTo>
                  <a:lnTo>
                    <a:pt x="3567683" y="119125"/>
                  </a:lnTo>
                  <a:lnTo>
                    <a:pt x="3558321" y="72759"/>
                  </a:lnTo>
                  <a:lnTo>
                    <a:pt x="3532790" y="34893"/>
                  </a:lnTo>
                  <a:lnTo>
                    <a:pt x="3494924" y="9362"/>
                  </a:lnTo>
                  <a:lnTo>
                    <a:pt x="344855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6516" y="2302743"/>
              <a:ext cx="3651534" cy="1324386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463295" y="2310384"/>
              <a:ext cx="3568065" cy="1249680"/>
            </a:xfrm>
            <a:custGeom>
              <a:avLst/>
              <a:gdLst/>
              <a:ahLst/>
              <a:cxnLst/>
              <a:rect l="l" t="t" r="r" b="b"/>
              <a:pathLst>
                <a:path w="3568065" h="1249679">
                  <a:moveTo>
                    <a:pt x="3429634" y="0"/>
                  </a:moveTo>
                  <a:lnTo>
                    <a:pt x="138010" y="0"/>
                  </a:lnTo>
                  <a:lnTo>
                    <a:pt x="94387" y="7041"/>
                  </a:lnTo>
                  <a:lnTo>
                    <a:pt x="56501" y="26647"/>
                  </a:lnTo>
                  <a:lnTo>
                    <a:pt x="26626" y="56537"/>
                  </a:lnTo>
                  <a:lnTo>
                    <a:pt x="7035" y="94431"/>
                  </a:lnTo>
                  <a:lnTo>
                    <a:pt x="0" y="138049"/>
                  </a:lnTo>
                  <a:lnTo>
                    <a:pt x="0" y="1111630"/>
                  </a:lnTo>
                  <a:lnTo>
                    <a:pt x="7035" y="1155248"/>
                  </a:lnTo>
                  <a:lnTo>
                    <a:pt x="26626" y="1193142"/>
                  </a:lnTo>
                  <a:lnTo>
                    <a:pt x="56501" y="1223032"/>
                  </a:lnTo>
                  <a:lnTo>
                    <a:pt x="94387" y="1242638"/>
                  </a:lnTo>
                  <a:lnTo>
                    <a:pt x="138010" y="1249679"/>
                  </a:lnTo>
                  <a:lnTo>
                    <a:pt x="3429634" y="1249679"/>
                  </a:lnTo>
                  <a:lnTo>
                    <a:pt x="3473252" y="1242638"/>
                  </a:lnTo>
                  <a:lnTo>
                    <a:pt x="3511146" y="1223032"/>
                  </a:lnTo>
                  <a:lnTo>
                    <a:pt x="3541036" y="1193142"/>
                  </a:lnTo>
                  <a:lnTo>
                    <a:pt x="3560642" y="1155248"/>
                  </a:lnTo>
                  <a:lnTo>
                    <a:pt x="3567683" y="1111630"/>
                  </a:lnTo>
                  <a:lnTo>
                    <a:pt x="3567683" y="138049"/>
                  </a:lnTo>
                  <a:lnTo>
                    <a:pt x="3560642" y="94431"/>
                  </a:lnTo>
                  <a:lnTo>
                    <a:pt x="3541036" y="56537"/>
                  </a:lnTo>
                  <a:lnTo>
                    <a:pt x="3511146" y="26647"/>
                  </a:lnTo>
                  <a:lnTo>
                    <a:pt x="3473252" y="7041"/>
                  </a:lnTo>
                  <a:lnTo>
                    <a:pt x="342963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>
              <a:hlinkClick r:id="rId4"/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19200" y="1644396"/>
              <a:ext cx="2074164" cy="437388"/>
            </a:xfrm>
            <a:prstGeom prst="rect">
              <a:avLst/>
            </a:prstGeom>
          </p:spPr>
        </p:pic>
        <p:pic>
          <p:nvPicPr>
            <p:cNvPr id="12" name="object 12">
              <a:hlinkClick r:id="rId6"/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48639" y="2709672"/>
              <a:ext cx="3304032" cy="493775"/>
            </a:xfrm>
            <a:prstGeom prst="rect">
              <a:avLst/>
            </a:prstGeom>
          </p:spPr>
        </p:pic>
      </p:grpSp>
      <p:grpSp>
        <p:nvGrpSpPr>
          <p:cNvPr id="13" name="object 13"/>
          <p:cNvGrpSpPr/>
          <p:nvPr/>
        </p:nvGrpSpPr>
        <p:grpSpPr>
          <a:xfrm>
            <a:off x="446516" y="3672738"/>
            <a:ext cx="3651885" cy="2719070"/>
            <a:chOff x="446516" y="3672738"/>
            <a:chExt cx="3651885" cy="2719070"/>
          </a:xfrm>
        </p:grpSpPr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46516" y="3672738"/>
              <a:ext cx="3651534" cy="791108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463295" y="3680459"/>
              <a:ext cx="3568065" cy="716280"/>
            </a:xfrm>
            <a:custGeom>
              <a:avLst/>
              <a:gdLst/>
              <a:ahLst/>
              <a:cxnLst/>
              <a:rect l="l" t="t" r="r" b="b"/>
              <a:pathLst>
                <a:path w="3568065" h="716279">
                  <a:moveTo>
                    <a:pt x="3448304" y="0"/>
                  </a:moveTo>
                  <a:lnTo>
                    <a:pt x="119380" y="0"/>
                  </a:lnTo>
                  <a:lnTo>
                    <a:pt x="72914" y="9384"/>
                  </a:lnTo>
                  <a:lnTo>
                    <a:pt x="34967" y="34972"/>
                  </a:lnTo>
                  <a:lnTo>
                    <a:pt x="9382" y="72919"/>
                  </a:lnTo>
                  <a:lnTo>
                    <a:pt x="0" y="119379"/>
                  </a:lnTo>
                  <a:lnTo>
                    <a:pt x="0" y="596900"/>
                  </a:lnTo>
                  <a:lnTo>
                    <a:pt x="9382" y="643360"/>
                  </a:lnTo>
                  <a:lnTo>
                    <a:pt x="34967" y="681307"/>
                  </a:lnTo>
                  <a:lnTo>
                    <a:pt x="72914" y="706895"/>
                  </a:lnTo>
                  <a:lnTo>
                    <a:pt x="119380" y="716279"/>
                  </a:lnTo>
                  <a:lnTo>
                    <a:pt x="3448304" y="716279"/>
                  </a:lnTo>
                  <a:lnTo>
                    <a:pt x="3494764" y="706895"/>
                  </a:lnTo>
                  <a:lnTo>
                    <a:pt x="3532711" y="681307"/>
                  </a:lnTo>
                  <a:lnTo>
                    <a:pt x="3558299" y="643360"/>
                  </a:lnTo>
                  <a:lnTo>
                    <a:pt x="3567683" y="596900"/>
                  </a:lnTo>
                  <a:lnTo>
                    <a:pt x="3567683" y="119379"/>
                  </a:lnTo>
                  <a:lnTo>
                    <a:pt x="3558299" y="72919"/>
                  </a:lnTo>
                  <a:lnTo>
                    <a:pt x="3532711" y="34972"/>
                  </a:lnTo>
                  <a:lnTo>
                    <a:pt x="3494764" y="9384"/>
                  </a:lnTo>
                  <a:lnTo>
                    <a:pt x="344830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6516" y="4504795"/>
              <a:ext cx="3651534" cy="789647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463295" y="4512563"/>
              <a:ext cx="3568065" cy="715010"/>
            </a:xfrm>
            <a:custGeom>
              <a:avLst/>
              <a:gdLst/>
              <a:ahLst/>
              <a:cxnLst/>
              <a:rect l="l" t="t" r="r" b="b"/>
              <a:pathLst>
                <a:path w="3568065" h="715010">
                  <a:moveTo>
                    <a:pt x="3448557" y="0"/>
                  </a:moveTo>
                  <a:lnTo>
                    <a:pt x="119126" y="0"/>
                  </a:lnTo>
                  <a:lnTo>
                    <a:pt x="72759" y="9362"/>
                  </a:lnTo>
                  <a:lnTo>
                    <a:pt x="34893" y="34893"/>
                  </a:lnTo>
                  <a:lnTo>
                    <a:pt x="9362" y="72759"/>
                  </a:lnTo>
                  <a:lnTo>
                    <a:pt x="0" y="119125"/>
                  </a:lnTo>
                  <a:lnTo>
                    <a:pt x="0" y="595630"/>
                  </a:lnTo>
                  <a:lnTo>
                    <a:pt x="9362" y="641996"/>
                  </a:lnTo>
                  <a:lnTo>
                    <a:pt x="34893" y="679862"/>
                  </a:lnTo>
                  <a:lnTo>
                    <a:pt x="72759" y="705393"/>
                  </a:lnTo>
                  <a:lnTo>
                    <a:pt x="119126" y="714756"/>
                  </a:lnTo>
                  <a:lnTo>
                    <a:pt x="3448557" y="714756"/>
                  </a:lnTo>
                  <a:lnTo>
                    <a:pt x="3494924" y="705393"/>
                  </a:lnTo>
                  <a:lnTo>
                    <a:pt x="3532790" y="679862"/>
                  </a:lnTo>
                  <a:lnTo>
                    <a:pt x="3558321" y="641996"/>
                  </a:lnTo>
                  <a:lnTo>
                    <a:pt x="3567683" y="595630"/>
                  </a:lnTo>
                  <a:lnTo>
                    <a:pt x="3567683" y="119125"/>
                  </a:lnTo>
                  <a:lnTo>
                    <a:pt x="3558321" y="72759"/>
                  </a:lnTo>
                  <a:lnTo>
                    <a:pt x="3532790" y="34893"/>
                  </a:lnTo>
                  <a:lnTo>
                    <a:pt x="3494924" y="9362"/>
                  </a:lnTo>
                  <a:lnTo>
                    <a:pt x="344855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>
              <a:hlinkClick r:id="rId9"/>
            </p:cNvPr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95755" y="4671059"/>
              <a:ext cx="2125980" cy="359663"/>
            </a:xfrm>
            <a:prstGeom prst="rect">
              <a:avLst/>
            </a:prstGeom>
          </p:spPr>
        </p:pic>
        <p:pic>
          <p:nvPicPr>
            <p:cNvPr id="19" name="object 19">
              <a:hlinkClick r:id="rId11"/>
            </p:cNvPr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15568" y="3793235"/>
              <a:ext cx="2278380" cy="499871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46516" y="5335447"/>
              <a:ext cx="3651534" cy="1056247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463295" y="5343143"/>
              <a:ext cx="3568065" cy="981710"/>
            </a:xfrm>
            <a:custGeom>
              <a:avLst/>
              <a:gdLst/>
              <a:ahLst/>
              <a:cxnLst/>
              <a:rect l="l" t="t" r="r" b="b"/>
              <a:pathLst>
                <a:path w="3568065" h="981710">
                  <a:moveTo>
                    <a:pt x="3404107" y="0"/>
                  </a:moveTo>
                  <a:lnTo>
                    <a:pt x="163576" y="0"/>
                  </a:lnTo>
                  <a:lnTo>
                    <a:pt x="120092" y="5846"/>
                  </a:lnTo>
                  <a:lnTo>
                    <a:pt x="81018" y="22342"/>
                  </a:lnTo>
                  <a:lnTo>
                    <a:pt x="47912" y="47926"/>
                  </a:lnTo>
                  <a:lnTo>
                    <a:pt x="22334" y="81035"/>
                  </a:lnTo>
                  <a:lnTo>
                    <a:pt x="5843" y="120106"/>
                  </a:lnTo>
                  <a:lnTo>
                    <a:pt x="0" y="163575"/>
                  </a:lnTo>
                  <a:lnTo>
                    <a:pt x="0" y="817879"/>
                  </a:lnTo>
                  <a:lnTo>
                    <a:pt x="5843" y="861363"/>
                  </a:lnTo>
                  <a:lnTo>
                    <a:pt x="22334" y="900437"/>
                  </a:lnTo>
                  <a:lnTo>
                    <a:pt x="47912" y="933543"/>
                  </a:lnTo>
                  <a:lnTo>
                    <a:pt x="81018" y="959121"/>
                  </a:lnTo>
                  <a:lnTo>
                    <a:pt x="120092" y="975612"/>
                  </a:lnTo>
                  <a:lnTo>
                    <a:pt x="163576" y="981455"/>
                  </a:lnTo>
                  <a:lnTo>
                    <a:pt x="3404107" y="981455"/>
                  </a:lnTo>
                  <a:lnTo>
                    <a:pt x="3447577" y="975612"/>
                  </a:lnTo>
                  <a:lnTo>
                    <a:pt x="3486648" y="959121"/>
                  </a:lnTo>
                  <a:lnTo>
                    <a:pt x="3519757" y="933543"/>
                  </a:lnTo>
                  <a:lnTo>
                    <a:pt x="3545341" y="900437"/>
                  </a:lnTo>
                  <a:lnTo>
                    <a:pt x="3561837" y="861363"/>
                  </a:lnTo>
                  <a:lnTo>
                    <a:pt x="3567683" y="817879"/>
                  </a:lnTo>
                  <a:lnTo>
                    <a:pt x="3567683" y="163575"/>
                  </a:lnTo>
                  <a:lnTo>
                    <a:pt x="3561837" y="120106"/>
                  </a:lnTo>
                  <a:lnTo>
                    <a:pt x="3545341" y="81035"/>
                  </a:lnTo>
                  <a:lnTo>
                    <a:pt x="3519757" y="47926"/>
                  </a:lnTo>
                  <a:lnTo>
                    <a:pt x="3486648" y="22342"/>
                  </a:lnTo>
                  <a:lnTo>
                    <a:pt x="3447577" y="5846"/>
                  </a:lnTo>
                  <a:lnTo>
                    <a:pt x="340410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>
              <a:hlinkClick r:id="rId14"/>
            </p:cNvPr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46404" y="5649467"/>
              <a:ext cx="2424684" cy="458723"/>
            </a:xfrm>
            <a:prstGeom prst="rect">
              <a:avLst/>
            </a:prstGeom>
          </p:spPr>
        </p:pic>
      </p:grpSp>
      <p:sp>
        <p:nvSpPr>
          <p:cNvPr id="23" name="object 2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09258" rIns="0" bIns="0" rtlCol="0">
            <a:spAutoFit/>
          </a:bodyPr>
          <a:lstStyle/>
          <a:p>
            <a:pPr marL="31115">
              <a:lnSpc>
                <a:spcPct val="100000"/>
              </a:lnSpc>
              <a:spcBef>
                <a:spcPts val="100"/>
              </a:spcBef>
            </a:pPr>
            <a:r>
              <a:rPr spc="245" dirty="0"/>
              <a:t>KEY</a:t>
            </a:r>
            <a:r>
              <a:rPr spc="-15" dirty="0"/>
              <a:t> </a:t>
            </a:r>
            <a:r>
              <a:rPr spc="185" dirty="0"/>
              <a:t>RESOURCES</a:t>
            </a:r>
          </a:p>
        </p:txBody>
      </p:sp>
      <p:sp>
        <p:nvSpPr>
          <p:cNvPr id="24" name="object 24"/>
          <p:cNvSpPr/>
          <p:nvPr/>
        </p:nvSpPr>
        <p:spPr>
          <a:xfrm>
            <a:off x="4168140" y="5344667"/>
            <a:ext cx="4512945" cy="981710"/>
          </a:xfrm>
          <a:custGeom>
            <a:avLst/>
            <a:gdLst/>
            <a:ahLst/>
            <a:cxnLst/>
            <a:rect l="l" t="t" r="r" b="b"/>
            <a:pathLst>
              <a:path w="4512945" h="981710">
                <a:moveTo>
                  <a:pt x="4348988" y="0"/>
                </a:moveTo>
                <a:lnTo>
                  <a:pt x="163575" y="0"/>
                </a:lnTo>
                <a:lnTo>
                  <a:pt x="120106" y="5846"/>
                </a:lnTo>
                <a:lnTo>
                  <a:pt x="81035" y="22342"/>
                </a:lnTo>
                <a:lnTo>
                  <a:pt x="47926" y="47926"/>
                </a:lnTo>
                <a:lnTo>
                  <a:pt x="22342" y="81035"/>
                </a:lnTo>
                <a:lnTo>
                  <a:pt x="5846" y="120106"/>
                </a:lnTo>
                <a:lnTo>
                  <a:pt x="0" y="163575"/>
                </a:lnTo>
                <a:lnTo>
                  <a:pt x="0" y="817879"/>
                </a:lnTo>
                <a:lnTo>
                  <a:pt x="5846" y="861363"/>
                </a:lnTo>
                <a:lnTo>
                  <a:pt x="22342" y="900437"/>
                </a:lnTo>
                <a:lnTo>
                  <a:pt x="47926" y="933543"/>
                </a:lnTo>
                <a:lnTo>
                  <a:pt x="81035" y="959121"/>
                </a:lnTo>
                <a:lnTo>
                  <a:pt x="120106" y="975612"/>
                </a:lnTo>
                <a:lnTo>
                  <a:pt x="163575" y="981455"/>
                </a:lnTo>
                <a:lnTo>
                  <a:pt x="4348988" y="981455"/>
                </a:lnTo>
                <a:lnTo>
                  <a:pt x="4392457" y="975612"/>
                </a:lnTo>
                <a:lnTo>
                  <a:pt x="4431528" y="959121"/>
                </a:lnTo>
                <a:lnTo>
                  <a:pt x="4464637" y="933543"/>
                </a:lnTo>
                <a:lnTo>
                  <a:pt x="4490221" y="900437"/>
                </a:lnTo>
                <a:lnTo>
                  <a:pt x="4506717" y="861363"/>
                </a:lnTo>
                <a:lnTo>
                  <a:pt x="4512564" y="817879"/>
                </a:lnTo>
                <a:lnTo>
                  <a:pt x="4512564" y="163575"/>
                </a:lnTo>
                <a:lnTo>
                  <a:pt x="4506717" y="120106"/>
                </a:lnTo>
                <a:lnTo>
                  <a:pt x="4490221" y="81035"/>
                </a:lnTo>
                <a:lnTo>
                  <a:pt x="4464637" y="47926"/>
                </a:lnTo>
                <a:lnTo>
                  <a:pt x="4431528" y="22342"/>
                </a:lnTo>
                <a:lnTo>
                  <a:pt x="4392457" y="5846"/>
                </a:lnTo>
                <a:lnTo>
                  <a:pt x="4348988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4315205" y="1705482"/>
            <a:ext cx="4221480" cy="45046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1600" spc="-35" dirty="0">
                <a:solidFill>
                  <a:srgbClr val="5F5F5F"/>
                </a:solidFill>
                <a:latin typeface="Tahoma"/>
                <a:cs typeface="Tahoma"/>
              </a:rPr>
              <a:t>21,300+</a:t>
            </a:r>
            <a:r>
              <a:rPr sz="1600" spc="-16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KPIs</a:t>
            </a:r>
            <a:r>
              <a:rPr sz="1600" spc="-16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65" dirty="0">
                <a:solidFill>
                  <a:srgbClr val="5F5F5F"/>
                </a:solidFill>
                <a:latin typeface="Tahoma"/>
                <a:cs typeface="Tahoma"/>
              </a:rPr>
              <a:t>-</a:t>
            </a:r>
            <a:r>
              <a:rPr sz="1600" spc="-11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16</a:t>
            </a:r>
            <a:r>
              <a:rPr sz="1600" spc="-14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0" dirty="0">
                <a:solidFill>
                  <a:srgbClr val="5F5F5F"/>
                </a:solidFill>
                <a:latin typeface="Tahoma"/>
                <a:cs typeface="Tahoma"/>
              </a:rPr>
              <a:t>functional</a:t>
            </a:r>
            <a:r>
              <a:rPr sz="1600" spc="-17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55" dirty="0">
                <a:solidFill>
                  <a:srgbClr val="5F5F5F"/>
                </a:solidFill>
                <a:latin typeface="Tahoma"/>
                <a:cs typeface="Tahoma"/>
              </a:rPr>
              <a:t>areas,</a:t>
            </a:r>
            <a:r>
              <a:rPr sz="1600" spc="-15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25</a:t>
            </a:r>
            <a:r>
              <a:rPr sz="1600" spc="-12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industries</a:t>
            </a:r>
            <a:endParaRPr sz="16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905"/>
              </a:spcBef>
            </a:pPr>
            <a:endParaRPr sz="1600">
              <a:latin typeface="Tahoma"/>
              <a:cs typeface="Tahoma"/>
            </a:endParaRPr>
          </a:p>
          <a:p>
            <a:pPr marL="37465" marR="29845" indent="4445" algn="ctr">
              <a:lnSpc>
                <a:spcPct val="99600"/>
              </a:lnSpc>
            </a:pPr>
            <a:r>
              <a:rPr sz="1600" spc="-30" dirty="0">
                <a:solidFill>
                  <a:srgbClr val="5F5F5F"/>
                </a:solidFill>
                <a:latin typeface="Tahoma"/>
                <a:cs typeface="Tahoma"/>
              </a:rPr>
              <a:t>250+</a:t>
            </a:r>
            <a:r>
              <a:rPr sz="1600" spc="-18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Performance</a:t>
            </a:r>
            <a:r>
              <a:rPr sz="1600" spc="-18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0" dirty="0">
                <a:solidFill>
                  <a:srgbClr val="5F5F5F"/>
                </a:solidFill>
                <a:latin typeface="Tahoma"/>
                <a:cs typeface="Tahoma"/>
              </a:rPr>
              <a:t>Management</a:t>
            </a:r>
            <a:r>
              <a:rPr sz="1600" spc="-17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related </a:t>
            </a:r>
            <a:r>
              <a:rPr sz="1600" spc="-35" dirty="0">
                <a:solidFill>
                  <a:srgbClr val="5F5F5F"/>
                </a:solidFill>
                <a:latin typeface="Tahoma"/>
                <a:cs typeface="Tahoma"/>
              </a:rPr>
              <a:t>publications:</a:t>
            </a:r>
            <a:r>
              <a:rPr sz="1600" spc="-16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KPI</a:t>
            </a:r>
            <a:r>
              <a:rPr sz="1600" spc="-14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Dictionary</a:t>
            </a:r>
            <a:r>
              <a:rPr sz="1600" spc="-15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40" dirty="0">
                <a:solidFill>
                  <a:srgbClr val="5F5F5F"/>
                </a:solidFill>
                <a:latin typeface="Tahoma"/>
                <a:cs typeface="Tahoma"/>
              </a:rPr>
              <a:t>Series,</a:t>
            </a:r>
            <a:r>
              <a:rPr sz="1600" spc="-15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0" dirty="0">
                <a:solidFill>
                  <a:srgbClr val="5F5F5F"/>
                </a:solidFill>
                <a:latin typeface="Tahoma"/>
                <a:cs typeface="Tahoma"/>
              </a:rPr>
              <a:t>Top</a:t>
            </a:r>
            <a:r>
              <a:rPr sz="1600" spc="-9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25</a:t>
            </a:r>
            <a:r>
              <a:rPr sz="1600" spc="-13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KPIs, primary</a:t>
            </a:r>
            <a:r>
              <a:rPr sz="1600" spc="-17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research</a:t>
            </a:r>
            <a:r>
              <a:rPr sz="1600" spc="-16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35" dirty="0">
                <a:solidFill>
                  <a:srgbClr val="5F5F5F"/>
                </a:solidFill>
                <a:latin typeface="Tahoma"/>
                <a:cs typeface="Tahoma"/>
              </a:rPr>
              <a:t>studies,</a:t>
            </a:r>
            <a:r>
              <a:rPr sz="1600" spc="-17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0" dirty="0">
                <a:solidFill>
                  <a:srgbClr val="5F5F5F"/>
                </a:solidFill>
                <a:latin typeface="Tahoma"/>
                <a:cs typeface="Tahoma"/>
              </a:rPr>
              <a:t>ready-to-</a:t>
            </a:r>
            <a:r>
              <a:rPr sz="1600" spc="-25" dirty="0">
                <a:solidFill>
                  <a:srgbClr val="5F5F5F"/>
                </a:solidFill>
                <a:latin typeface="Tahoma"/>
                <a:cs typeface="Tahoma"/>
              </a:rPr>
              <a:t>use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Performance</a:t>
            </a:r>
            <a:r>
              <a:rPr sz="1600" spc="-16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5" dirty="0">
                <a:solidFill>
                  <a:srgbClr val="5F5F5F"/>
                </a:solidFill>
                <a:latin typeface="Tahoma"/>
                <a:cs typeface="Tahoma"/>
              </a:rPr>
              <a:t>Management</a:t>
            </a:r>
            <a:r>
              <a:rPr sz="1600" spc="-15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Toolkits</a:t>
            </a:r>
            <a:endParaRPr sz="16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095"/>
              </a:spcBef>
            </a:pPr>
            <a:endParaRPr sz="1600">
              <a:latin typeface="Tahoma"/>
              <a:cs typeface="Tahoma"/>
            </a:endParaRPr>
          </a:p>
          <a:p>
            <a:pPr marL="134620" marR="134620" algn="ctr">
              <a:lnSpc>
                <a:spcPts val="1900"/>
              </a:lnSpc>
            </a:pP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One</a:t>
            </a:r>
            <a:r>
              <a:rPr sz="1600" spc="-18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0" dirty="0">
                <a:solidFill>
                  <a:srgbClr val="5F5F5F"/>
                </a:solidFill>
                <a:latin typeface="Tahoma"/>
                <a:cs typeface="Tahoma"/>
              </a:rPr>
              <a:t>place</a:t>
            </a:r>
            <a:r>
              <a:rPr sz="1600" spc="-19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to</a:t>
            </a:r>
            <a:r>
              <a:rPr sz="1600" spc="-15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35" dirty="0">
                <a:solidFill>
                  <a:srgbClr val="5F5F5F"/>
                </a:solidFill>
                <a:latin typeface="Tahoma"/>
                <a:cs typeface="Tahoma"/>
              </a:rPr>
              <a:t>access</a:t>
            </a:r>
            <a:r>
              <a:rPr sz="1600" spc="-20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your</a:t>
            </a:r>
            <a:r>
              <a:rPr sz="1600" spc="-19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course</a:t>
            </a:r>
            <a:r>
              <a:rPr sz="1600" spc="-19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0" dirty="0">
                <a:solidFill>
                  <a:srgbClr val="5F5F5F"/>
                </a:solidFill>
                <a:latin typeface="Tahoma"/>
                <a:cs typeface="Tahoma"/>
              </a:rPr>
              <a:t>materials</a:t>
            </a:r>
            <a:r>
              <a:rPr sz="1600" spc="-19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5" dirty="0">
                <a:solidFill>
                  <a:srgbClr val="5F5F5F"/>
                </a:solidFill>
                <a:latin typeface="Tahoma"/>
                <a:cs typeface="Tahoma"/>
              </a:rPr>
              <a:t>and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the</a:t>
            </a:r>
            <a:r>
              <a:rPr sz="1600" spc="-10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Certification</a:t>
            </a:r>
            <a:r>
              <a:rPr sz="1600" spc="-12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0" dirty="0">
                <a:solidFill>
                  <a:srgbClr val="5F5F5F"/>
                </a:solidFill>
                <a:latin typeface="Tahoma"/>
                <a:cs typeface="Tahoma"/>
              </a:rPr>
              <a:t>Exam</a:t>
            </a:r>
            <a:endParaRPr sz="16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819"/>
              </a:spcBef>
            </a:pPr>
            <a:endParaRPr sz="1600">
              <a:latin typeface="Tahoma"/>
              <a:cs typeface="Tahoma"/>
            </a:endParaRPr>
          </a:p>
          <a:p>
            <a:pPr marL="436245" marR="432434" algn="ctr">
              <a:lnSpc>
                <a:spcPts val="1900"/>
              </a:lnSpc>
            </a:pPr>
            <a:r>
              <a:rPr sz="1600" spc="-45" dirty="0">
                <a:solidFill>
                  <a:srgbClr val="5F5F5F"/>
                </a:solidFill>
                <a:latin typeface="Tahoma"/>
                <a:cs typeface="Tahoma"/>
              </a:rPr>
              <a:t>2,500+</a:t>
            </a:r>
            <a:r>
              <a:rPr sz="1600" spc="-19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articles</a:t>
            </a:r>
            <a:r>
              <a:rPr sz="1600" spc="-19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40" dirty="0">
                <a:solidFill>
                  <a:srgbClr val="5F5F5F"/>
                </a:solidFill>
                <a:latin typeface="Tahoma"/>
                <a:cs typeface="Tahoma"/>
              </a:rPr>
              <a:t>and</a:t>
            </a:r>
            <a:r>
              <a:rPr sz="1600" spc="-14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55" dirty="0">
                <a:solidFill>
                  <a:srgbClr val="5F5F5F"/>
                </a:solidFill>
                <a:latin typeface="Tahoma"/>
                <a:cs typeface="Tahoma"/>
              </a:rPr>
              <a:t>20+</a:t>
            </a:r>
            <a:r>
              <a:rPr sz="1600" spc="-17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30" dirty="0">
                <a:solidFill>
                  <a:srgbClr val="5F5F5F"/>
                </a:solidFill>
                <a:latin typeface="Tahoma"/>
                <a:cs typeface="Tahoma"/>
              </a:rPr>
              <a:t>subject</a:t>
            </a:r>
            <a:r>
              <a:rPr sz="1600" spc="-18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matter interviews</a:t>
            </a:r>
            <a:endParaRPr sz="16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835"/>
              </a:spcBef>
            </a:pPr>
            <a:endParaRPr sz="1600">
              <a:latin typeface="Tahoma"/>
              <a:cs typeface="Tahoma"/>
            </a:endParaRPr>
          </a:p>
          <a:p>
            <a:pPr marL="36195" marR="33655" indent="38100" algn="ctr">
              <a:lnSpc>
                <a:spcPct val="99400"/>
              </a:lnSpc>
            </a:pPr>
            <a:r>
              <a:rPr sz="1600" spc="-30" dirty="0">
                <a:solidFill>
                  <a:srgbClr val="5F5F5F"/>
                </a:solidFill>
                <a:latin typeface="Tahoma"/>
                <a:cs typeface="Tahoma"/>
              </a:rPr>
              <a:t>800+</a:t>
            </a:r>
            <a:r>
              <a:rPr sz="1600" spc="-17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30" dirty="0">
                <a:solidFill>
                  <a:srgbClr val="5F5F5F"/>
                </a:solidFill>
                <a:latin typeface="Tahoma"/>
                <a:cs typeface="Tahoma"/>
              </a:rPr>
              <a:t>products,</a:t>
            </a:r>
            <a:r>
              <a:rPr sz="1600" spc="-17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40" dirty="0">
                <a:solidFill>
                  <a:srgbClr val="5F5F5F"/>
                </a:solidFill>
                <a:latin typeface="Tahoma"/>
                <a:cs typeface="Tahoma"/>
              </a:rPr>
              <a:t>ranging</a:t>
            </a:r>
            <a:r>
              <a:rPr sz="1600" spc="-15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from</a:t>
            </a:r>
            <a:r>
              <a:rPr sz="1600" spc="-17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0" dirty="0">
                <a:solidFill>
                  <a:srgbClr val="5F5F5F"/>
                </a:solidFill>
                <a:latin typeface="Tahoma"/>
                <a:cs typeface="Tahoma"/>
              </a:rPr>
              <a:t>publications</a:t>
            </a:r>
            <a:r>
              <a:rPr sz="1600" spc="-17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5" dirty="0">
                <a:solidFill>
                  <a:srgbClr val="5F5F5F"/>
                </a:solidFill>
                <a:latin typeface="Tahoma"/>
                <a:cs typeface="Tahoma"/>
              </a:rPr>
              <a:t>to scheduled</a:t>
            </a:r>
            <a:r>
              <a:rPr sz="1600" spc="-17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training</a:t>
            </a:r>
            <a:r>
              <a:rPr sz="1600" spc="-16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40" dirty="0">
                <a:solidFill>
                  <a:srgbClr val="5F5F5F"/>
                </a:solidFill>
                <a:latin typeface="Tahoma"/>
                <a:cs typeface="Tahoma"/>
              </a:rPr>
              <a:t>courses,</a:t>
            </a:r>
            <a:r>
              <a:rPr sz="1600" spc="-18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40" dirty="0">
                <a:solidFill>
                  <a:srgbClr val="5F5F5F"/>
                </a:solidFill>
                <a:latin typeface="Tahoma"/>
                <a:cs typeface="Tahoma"/>
              </a:rPr>
              <a:t>eLearning,</a:t>
            </a:r>
            <a:r>
              <a:rPr sz="1600" spc="-17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webinars, </a:t>
            </a: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free</a:t>
            </a:r>
            <a:r>
              <a:rPr sz="1600" spc="-19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reports</a:t>
            </a:r>
            <a:r>
              <a:rPr sz="1600" spc="-18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40" dirty="0">
                <a:solidFill>
                  <a:srgbClr val="5F5F5F"/>
                </a:solidFill>
                <a:latin typeface="Tahoma"/>
                <a:cs typeface="Tahoma"/>
              </a:rPr>
              <a:t>and</a:t>
            </a:r>
            <a:r>
              <a:rPr sz="1600" spc="-16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KPI</a:t>
            </a:r>
            <a:r>
              <a:rPr sz="1600" spc="-17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related</a:t>
            </a:r>
            <a:r>
              <a:rPr sz="1600" spc="-18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posters.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26" name="object 2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6347" rIns="0" bIns="0" rtlCol="0">
            <a:spAutoFit/>
          </a:bodyPr>
          <a:lstStyle/>
          <a:p>
            <a:pPr marL="2459355">
              <a:lnSpc>
                <a:spcPts val="1250"/>
              </a:lnSpc>
            </a:pPr>
            <a:fld id="{81D60167-4931-47E6-BA6A-407CBD079E47}" type="slidenum">
              <a:rPr spc="-25" dirty="0"/>
              <a:t>4</a:t>
            </a:fld>
            <a:endParaRPr spc="-25" dirty="0"/>
          </a:p>
        </p:txBody>
      </p:sp>
      <p:sp>
        <p:nvSpPr>
          <p:cNvPr id="27" name="object 2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/>
              <a:t>©</a:t>
            </a:r>
            <a:r>
              <a:rPr spc="-15" dirty="0"/>
              <a:t> </a:t>
            </a:r>
            <a:r>
              <a:rPr dirty="0"/>
              <a:t>The</a:t>
            </a:r>
            <a:r>
              <a:rPr spc="-30" dirty="0"/>
              <a:t> </a:t>
            </a:r>
            <a:r>
              <a:rPr dirty="0"/>
              <a:t>KPI</a:t>
            </a:r>
            <a:r>
              <a:rPr spc="-5" dirty="0"/>
              <a:t> </a:t>
            </a:r>
            <a:r>
              <a:rPr dirty="0"/>
              <a:t>Institute</a:t>
            </a:r>
            <a:r>
              <a:rPr spc="-20" dirty="0"/>
              <a:t> 2023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56781" y="1088389"/>
            <a:ext cx="8829675" cy="5469890"/>
            <a:chOff x="156781" y="1088389"/>
            <a:chExt cx="8829675" cy="5469890"/>
          </a:xfrm>
        </p:grpSpPr>
        <p:sp>
          <p:nvSpPr>
            <p:cNvPr id="3" name="object 3"/>
            <p:cNvSpPr/>
            <p:nvPr/>
          </p:nvSpPr>
          <p:spPr>
            <a:xfrm>
              <a:off x="383285" y="1101089"/>
              <a:ext cx="8336280" cy="5413375"/>
            </a:xfrm>
            <a:custGeom>
              <a:avLst/>
              <a:gdLst/>
              <a:ahLst/>
              <a:cxnLst/>
              <a:rect l="l" t="t" r="r" b="b"/>
              <a:pathLst>
                <a:path w="8336280" h="5413375">
                  <a:moveTo>
                    <a:pt x="8336280" y="0"/>
                  </a:moveTo>
                  <a:lnTo>
                    <a:pt x="0" y="0"/>
                  </a:lnTo>
                  <a:lnTo>
                    <a:pt x="0" y="5413248"/>
                  </a:lnTo>
                  <a:lnTo>
                    <a:pt x="8336280" y="5413248"/>
                  </a:lnTo>
                  <a:lnTo>
                    <a:pt x="833628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83285" y="1101089"/>
              <a:ext cx="8336280" cy="5413375"/>
            </a:xfrm>
            <a:custGeom>
              <a:avLst/>
              <a:gdLst/>
              <a:ahLst/>
              <a:cxnLst/>
              <a:rect l="l" t="t" r="r" b="b"/>
              <a:pathLst>
                <a:path w="8336280" h="5413375">
                  <a:moveTo>
                    <a:pt x="0" y="5413248"/>
                  </a:moveTo>
                  <a:lnTo>
                    <a:pt x="8336280" y="5413248"/>
                  </a:lnTo>
                  <a:lnTo>
                    <a:pt x="8336280" y="0"/>
                  </a:lnTo>
                  <a:lnTo>
                    <a:pt x="0" y="0"/>
                  </a:lnTo>
                  <a:lnTo>
                    <a:pt x="0" y="5413248"/>
                  </a:lnTo>
                  <a:close/>
                </a:path>
              </a:pathLst>
            </a:custGeom>
            <a:ln w="25400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9892" y="4331207"/>
              <a:ext cx="3633216" cy="209397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9892" y="2104643"/>
              <a:ext cx="3633216" cy="1877567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70128" y="582929"/>
            <a:ext cx="50330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5.</a:t>
            </a:r>
            <a:r>
              <a:rPr spc="-50" dirty="0"/>
              <a:t> </a:t>
            </a:r>
            <a:r>
              <a:rPr spc="155" dirty="0"/>
              <a:t>PERFORMANCE</a:t>
            </a:r>
            <a:r>
              <a:rPr spc="-10" dirty="0"/>
              <a:t> </a:t>
            </a:r>
            <a:r>
              <a:rPr spc="150" dirty="0"/>
              <a:t>DASHBOARD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966012" y="1578127"/>
            <a:ext cx="993775" cy="4711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46200"/>
              </a:lnSpc>
              <a:spcBef>
                <a:spcPts val="100"/>
              </a:spcBef>
            </a:pPr>
            <a:r>
              <a:rPr sz="1000" spc="-160" dirty="0">
                <a:solidFill>
                  <a:srgbClr val="5F5F5F"/>
                </a:solidFill>
                <a:latin typeface="Tahoma"/>
                <a:cs typeface="Tahoma"/>
              </a:rPr>
              <a:t>#</a:t>
            </a:r>
            <a:r>
              <a:rPr sz="1000" spc="-9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000" dirty="0">
                <a:solidFill>
                  <a:srgbClr val="5F5F5F"/>
                </a:solidFill>
                <a:latin typeface="Tahoma"/>
                <a:cs typeface="Tahoma"/>
              </a:rPr>
              <a:t>New</a:t>
            </a:r>
            <a:r>
              <a:rPr sz="1000" spc="-10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000" dirty="0">
                <a:solidFill>
                  <a:srgbClr val="5F5F5F"/>
                </a:solidFill>
                <a:latin typeface="Tahoma"/>
                <a:cs typeface="Tahoma"/>
              </a:rPr>
              <a:t>hire</a:t>
            </a:r>
            <a:r>
              <a:rPr sz="1000" spc="-13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000" spc="-10" dirty="0">
                <a:solidFill>
                  <a:srgbClr val="5F5F5F"/>
                </a:solidFill>
                <a:latin typeface="Tahoma"/>
                <a:cs typeface="Tahoma"/>
              </a:rPr>
              <a:t>count </a:t>
            </a:r>
            <a:r>
              <a:rPr sz="1000" spc="-160" dirty="0">
                <a:solidFill>
                  <a:srgbClr val="5F5F5F"/>
                </a:solidFill>
                <a:latin typeface="Tahoma"/>
                <a:cs typeface="Tahoma"/>
              </a:rPr>
              <a:t>#</a:t>
            </a:r>
            <a:r>
              <a:rPr sz="1000" spc="-9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000" dirty="0">
                <a:solidFill>
                  <a:srgbClr val="5F5F5F"/>
                </a:solidFill>
                <a:latin typeface="Tahoma"/>
                <a:cs typeface="Tahoma"/>
              </a:rPr>
              <a:t>New</a:t>
            </a:r>
            <a:r>
              <a:rPr sz="1000" spc="-10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000" dirty="0">
                <a:solidFill>
                  <a:srgbClr val="5F5F5F"/>
                </a:solidFill>
                <a:latin typeface="Tahoma"/>
                <a:cs typeface="Tahoma"/>
              </a:rPr>
              <a:t>hire</a:t>
            </a:r>
            <a:r>
              <a:rPr sz="1000" spc="-13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000" spc="-10" dirty="0">
                <a:solidFill>
                  <a:srgbClr val="5F5F5F"/>
                </a:solidFill>
                <a:latin typeface="Tahoma"/>
                <a:cs typeface="Tahoma"/>
              </a:rPr>
              <a:t>supply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536951" y="1642998"/>
            <a:ext cx="157861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220" dirty="0">
                <a:solidFill>
                  <a:srgbClr val="5F5F5F"/>
                </a:solidFill>
                <a:latin typeface="Tahoma"/>
                <a:cs typeface="Tahoma"/>
              </a:rPr>
              <a:t>%</a:t>
            </a:r>
            <a:r>
              <a:rPr sz="1000" spc="-9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000" dirty="0">
                <a:solidFill>
                  <a:srgbClr val="5F5F5F"/>
                </a:solidFill>
                <a:latin typeface="Tahoma"/>
                <a:cs typeface="Tahoma"/>
              </a:rPr>
              <a:t>Year-</a:t>
            </a:r>
            <a:r>
              <a:rPr sz="1000" spc="-10" dirty="0">
                <a:solidFill>
                  <a:srgbClr val="5F5F5F"/>
                </a:solidFill>
                <a:latin typeface="Tahoma"/>
                <a:cs typeface="Tahoma"/>
              </a:rPr>
              <a:t>to-</a:t>
            </a:r>
            <a:r>
              <a:rPr sz="1000" spc="-20" dirty="0">
                <a:solidFill>
                  <a:srgbClr val="5F5F5F"/>
                </a:solidFill>
                <a:latin typeface="Tahoma"/>
                <a:cs typeface="Tahoma"/>
              </a:rPr>
              <a:t>year</a:t>
            </a:r>
            <a:r>
              <a:rPr sz="1000" spc="-12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000" spc="-35" dirty="0">
                <a:solidFill>
                  <a:srgbClr val="5F5F5F"/>
                </a:solidFill>
                <a:latin typeface="Tahoma"/>
                <a:cs typeface="Tahoma"/>
              </a:rPr>
              <a:t>change</a:t>
            </a:r>
            <a:r>
              <a:rPr sz="1000" spc="-12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000" spc="-20" dirty="0">
                <a:solidFill>
                  <a:srgbClr val="5F5F5F"/>
                </a:solidFill>
                <a:latin typeface="Tahoma"/>
                <a:cs typeface="Tahoma"/>
              </a:rPr>
              <a:t>(Y0Y)</a:t>
            </a:r>
            <a:endParaRPr sz="1000">
              <a:latin typeface="Tahoma"/>
              <a:cs typeface="Tahoma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721105" y="1653794"/>
            <a:ext cx="7723505" cy="4780915"/>
            <a:chOff x="721105" y="1653794"/>
            <a:chExt cx="7723505" cy="4780915"/>
          </a:xfrm>
        </p:grpSpPr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21105" y="1653794"/>
              <a:ext cx="142747" cy="148843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22629" y="1882394"/>
              <a:ext cx="144272" cy="147319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327402" y="1661414"/>
              <a:ext cx="144272" cy="148844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919471" y="2065020"/>
              <a:ext cx="3525012" cy="1877567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919471" y="2075688"/>
              <a:ext cx="342900" cy="169163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860035" y="4338827"/>
              <a:ext cx="3584448" cy="2095500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872227" y="4393692"/>
              <a:ext cx="384048" cy="138683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4928742" y="1671904"/>
            <a:ext cx="143129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160" dirty="0">
                <a:solidFill>
                  <a:srgbClr val="5F5F5F"/>
                </a:solidFill>
                <a:latin typeface="Tahoma"/>
                <a:cs typeface="Tahoma"/>
              </a:rPr>
              <a:t>#</a:t>
            </a:r>
            <a:r>
              <a:rPr sz="1000" spc="-9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000" spc="-10" dirty="0">
                <a:solidFill>
                  <a:srgbClr val="5F5F5F"/>
                </a:solidFill>
                <a:latin typeface="Tahoma"/>
                <a:cs typeface="Tahoma"/>
              </a:rPr>
              <a:t>Headcount</a:t>
            </a:r>
            <a:r>
              <a:rPr sz="1000" spc="-12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000" dirty="0">
                <a:solidFill>
                  <a:srgbClr val="5F5F5F"/>
                </a:solidFill>
                <a:latin typeface="Tahoma"/>
                <a:cs typeface="Tahoma"/>
              </a:rPr>
              <a:t>per</a:t>
            </a:r>
            <a:r>
              <a:rPr sz="1000" spc="-10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000" spc="-10" dirty="0">
                <a:solidFill>
                  <a:srgbClr val="5F5F5F"/>
                </a:solidFill>
                <a:latin typeface="Tahoma"/>
                <a:cs typeface="Tahoma"/>
              </a:rPr>
              <a:t>ethnicity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22" name="object 2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6347" rIns="0" bIns="0" rtlCol="0">
            <a:spAutoFit/>
          </a:bodyPr>
          <a:lstStyle/>
          <a:p>
            <a:pPr marL="2459355">
              <a:lnSpc>
                <a:spcPts val="1250"/>
              </a:lnSpc>
            </a:pPr>
            <a:fld id="{81D60167-4931-47E6-BA6A-407CBD079E47}" type="slidenum">
              <a:rPr spc="-25" dirty="0"/>
              <a:t>40</a:t>
            </a:fld>
            <a:endParaRPr spc="-25" dirty="0"/>
          </a:p>
        </p:txBody>
      </p:sp>
      <p:sp>
        <p:nvSpPr>
          <p:cNvPr id="23" name="object 2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/>
              <a:t>©</a:t>
            </a:r>
            <a:r>
              <a:rPr spc="-15" dirty="0"/>
              <a:t> </a:t>
            </a:r>
            <a:r>
              <a:rPr dirty="0"/>
              <a:t>The</a:t>
            </a:r>
            <a:r>
              <a:rPr spc="-30" dirty="0"/>
              <a:t> </a:t>
            </a:r>
            <a:r>
              <a:rPr dirty="0"/>
              <a:t>KPI</a:t>
            </a:r>
            <a:r>
              <a:rPr spc="-5" dirty="0"/>
              <a:t> </a:t>
            </a:r>
            <a:r>
              <a:rPr dirty="0"/>
              <a:t>Institute</a:t>
            </a:r>
            <a:r>
              <a:rPr spc="-20" dirty="0"/>
              <a:t> 2023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745337" y="4094479"/>
            <a:ext cx="63119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160" dirty="0">
                <a:solidFill>
                  <a:srgbClr val="5F5F5F"/>
                </a:solidFill>
                <a:latin typeface="Tahoma"/>
                <a:cs typeface="Tahoma"/>
              </a:rPr>
              <a:t>#</a:t>
            </a:r>
            <a:r>
              <a:rPr sz="1000" spc="-12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000" dirty="0">
                <a:solidFill>
                  <a:srgbClr val="5F5F5F"/>
                </a:solidFill>
                <a:latin typeface="Tahoma"/>
                <a:cs typeface="Tahoma"/>
              </a:rPr>
              <a:t>Bad</a:t>
            </a:r>
            <a:r>
              <a:rPr sz="1000" spc="-13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000" spc="-10" dirty="0">
                <a:solidFill>
                  <a:srgbClr val="5F5F5F"/>
                </a:solidFill>
                <a:latin typeface="Tahoma"/>
                <a:cs typeface="Tahoma"/>
              </a:rPr>
              <a:t>hires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858258" y="4117085"/>
            <a:ext cx="145542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220" dirty="0">
                <a:solidFill>
                  <a:srgbClr val="5F5F5F"/>
                </a:solidFill>
                <a:latin typeface="Tahoma"/>
                <a:cs typeface="Tahoma"/>
              </a:rPr>
              <a:t>%</a:t>
            </a:r>
            <a:r>
              <a:rPr sz="1000" spc="-9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000" spc="-10" dirty="0">
                <a:solidFill>
                  <a:srgbClr val="5F5F5F"/>
                </a:solidFill>
                <a:latin typeface="Tahoma"/>
                <a:cs typeface="Tahoma"/>
              </a:rPr>
              <a:t>Headcount</a:t>
            </a:r>
            <a:r>
              <a:rPr sz="1000" spc="-12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000" spc="-10" dirty="0">
                <a:solidFill>
                  <a:srgbClr val="5F5F5F"/>
                </a:solidFill>
                <a:latin typeface="Tahoma"/>
                <a:cs typeface="Tahoma"/>
              </a:rPr>
              <a:t>per</a:t>
            </a:r>
            <a:r>
              <a:rPr sz="1000" spc="-9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000" spc="-10" dirty="0">
                <a:solidFill>
                  <a:srgbClr val="5F5F5F"/>
                </a:solidFill>
                <a:latin typeface="Tahoma"/>
                <a:cs typeface="Tahoma"/>
              </a:rPr>
              <a:t>ethnicity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76757" y="1189101"/>
            <a:ext cx="3335654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i="1" spc="85" dirty="0">
                <a:solidFill>
                  <a:srgbClr val="5F5F5F"/>
                </a:solidFill>
                <a:latin typeface="Century Gothic"/>
                <a:cs typeface="Century Gothic"/>
              </a:rPr>
              <a:t>Human</a:t>
            </a:r>
            <a:r>
              <a:rPr sz="1200" i="1" spc="60" dirty="0">
                <a:solidFill>
                  <a:srgbClr val="5F5F5F"/>
                </a:solidFill>
                <a:latin typeface="Century Gothic"/>
                <a:cs typeface="Century Gothic"/>
              </a:rPr>
              <a:t> </a:t>
            </a:r>
            <a:r>
              <a:rPr sz="1200" i="1" spc="10" dirty="0">
                <a:solidFill>
                  <a:srgbClr val="5F5F5F"/>
                </a:solidFill>
                <a:latin typeface="Century Gothic"/>
                <a:cs typeface="Century Gothic"/>
              </a:rPr>
              <a:t>Resources</a:t>
            </a:r>
            <a:r>
              <a:rPr sz="1200" i="1" spc="90" dirty="0">
                <a:solidFill>
                  <a:srgbClr val="5F5F5F"/>
                </a:solidFill>
                <a:latin typeface="Century Gothic"/>
                <a:cs typeface="Century Gothic"/>
              </a:rPr>
              <a:t> </a:t>
            </a:r>
            <a:r>
              <a:rPr sz="1200" i="1" spc="10" dirty="0">
                <a:solidFill>
                  <a:srgbClr val="5F5F5F"/>
                </a:solidFill>
                <a:latin typeface="Century Gothic"/>
                <a:cs typeface="Century Gothic"/>
              </a:rPr>
              <a:t>–</a:t>
            </a:r>
            <a:r>
              <a:rPr sz="1200" i="1" spc="85" dirty="0">
                <a:solidFill>
                  <a:srgbClr val="5F5F5F"/>
                </a:solidFill>
                <a:latin typeface="Century Gothic"/>
                <a:cs typeface="Century Gothic"/>
              </a:rPr>
              <a:t> </a:t>
            </a:r>
            <a:r>
              <a:rPr sz="1200" i="1" spc="55" dirty="0">
                <a:solidFill>
                  <a:srgbClr val="5F5F5F"/>
                </a:solidFill>
                <a:latin typeface="Century Gothic"/>
                <a:cs typeface="Century Gothic"/>
              </a:rPr>
              <a:t>Recruitment</a:t>
            </a:r>
            <a:r>
              <a:rPr sz="1200" i="1" spc="90" dirty="0">
                <a:solidFill>
                  <a:srgbClr val="5F5F5F"/>
                </a:solidFill>
                <a:latin typeface="Century Gothic"/>
                <a:cs typeface="Century Gothic"/>
              </a:rPr>
              <a:t> </a:t>
            </a:r>
            <a:r>
              <a:rPr sz="1200" i="1" spc="45" dirty="0">
                <a:solidFill>
                  <a:srgbClr val="5F5F5F"/>
                </a:solidFill>
                <a:latin typeface="Century Gothic"/>
                <a:cs typeface="Century Gothic"/>
              </a:rPr>
              <a:t>Example</a:t>
            </a:r>
            <a:endParaRPr sz="1200">
              <a:latin typeface="Century Gothic"/>
              <a:cs typeface="Century Gothic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27164" y="184404"/>
            <a:ext cx="1937003" cy="161544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0" y="531876"/>
            <a:ext cx="8876665" cy="5885815"/>
            <a:chOff x="0" y="531876"/>
            <a:chExt cx="8876665" cy="5885815"/>
          </a:xfrm>
        </p:grpSpPr>
        <p:sp>
          <p:nvSpPr>
            <p:cNvPr id="4" name="object 4"/>
            <p:cNvSpPr/>
            <p:nvPr/>
          </p:nvSpPr>
          <p:spPr>
            <a:xfrm>
              <a:off x="0" y="531876"/>
              <a:ext cx="277495" cy="715010"/>
            </a:xfrm>
            <a:custGeom>
              <a:avLst/>
              <a:gdLst/>
              <a:ahLst/>
              <a:cxnLst/>
              <a:rect l="l" t="t" r="r" b="b"/>
              <a:pathLst>
                <a:path w="277495" h="715010">
                  <a:moveTo>
                    <a:pt x="277368" y="0"/>
                  </a:moveTo>
                  <a:lnTo>
                    <a:pt x="0" y="0"/>
                  </a:lnTo>
                  <a:lnTo>
                    <a:pt x="0" y="714756"/>
                  </a:lnTo>
                  <a:lnTo>
                    <a:pt x="277368" y="714756"/>
                  </a:lnTo>
                  <a:lnTo>
                    <a:pt x="277368" y="0"/>
                  </a:lnTo>
                  <a:close/>
                </a:path>
              </a:pathLst>
            </a:custGeom>
            <a:solidFill>
              <a:srgbClr val="0871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86613" y="1246885"/>
              <a:ext cx="4984115" cy="152400"/>
            </a:xfrm>
            <a:custGeom>
              <a:avLst/>
              <a:gdLst/>
              <a:ahLst/>
              <a:cxnLst/>
              <a:rect l="l" t="t" r="r" b="b"/>
              <a:pathLst>
                <a:path w="4984115" h="152400">
                  <a:moveTo>
                    <a:pt x="1589659" y="0"/>
                  </a:moveTo>
                  <a:lnTo>
                    <a:pt x="0" y="0"/>
                  </a:lnTo>
                  <a:lnTo>
                    <a:pt x="0" y="152400"/>
                  </a:lnTo>
                  <a:lnTo>
                    <a:pt x="1589659" y="152400"/>
                  </a:lnTo>
                  <a:lnTo>
                    <a:pt x="1589659" y="0"/>
                  </a:lnTo>
                  <a:close/>
                </a:path>
                <a:path w="4984115" h="152400">
                  <a:moveTo>
                    <a:pt x="4983607" y="0"/>
                  </a:moveTo>
                  <a:lnTo>
                    <a:pt x="4324883" y="0"/>
                  </a:lnTo>
                  <a:lnTo>
                    <a:pt x="1589684" y="0"/>
                  </a:lnTo>
                  <a:lnTo>
                    <a:pt x="1589684" y="152400"/>
                  </a:lnTo>
                  <a:lnTo>
                    <a:pt x="4324883" y="152400"/>
                  </a:lnTo>
                  <a:lnTo>
                    <a:pt x="4983607" y="152400"/>
                  </a:lnTo>
                  <a:lnTo>
                    <a:pt x="4983607" y="0"/>
                  </a:lnTo>
                  <a:close/>
                </a:path>
              </a:pathLst>
            </a:custGeom>
            <a:solidFill>
              <a:srgbClr val="006D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270246" y="1246885"/>
              <a:ext cx="3606800" cy="152400"/>
            </a:xfrm>
            <a:custGeom>
              <a:avLst/>
              <a:gdLst/>
              <a:ahLst/>
              <a:cxnLst/>
              <a:rect l="l" t="t" r="r" b="b"/>
              <a:pathLst>
                <a:path w="3606800" h="152400">
                  <a:moveTo>
                    <a:pt x="1303337" y="0"/>
                  </a:moveTo>
                  <a:lnTo>
                    <a:pt x="651700" y="0"/>
                  </a:lnTo>
                  <a:lnTo>
                    <a:pt x="0" y="0"/>
                  </a:lnTo>
                  <a:lnTo>
                    <a:pt x="0" y="152400"/>
                  </a:lnTo>
                  <a:lnTo>
                    <a:pt x="651637" y="152400"/>
                  </a:lnTo>
                  <a:lnTo>
                    <a:pt x="1303337" y="152400"/>
                  </a:lnTo>
                  <a:lnTo>
                    <a:pt x="1303337" y="0"/>
                  </a:lnTo>
                  <a:close/>
                </a:path>
                <a:path w="3606800" h="152400">
                  <a:moveTo>
                    <a:pt x="3606254" y="0"/>
                  </a:moveTo>
                  <a:lnTo>
                    <a:pt x="2606802" y="0"/>
                  </a:lnTo>
                  <a:lnTo>
                    <a:pt x="1303401" y="0"/>
                  </a:lnTo>
                  <a:lnTo>
                    <a:pt x="1303401" y="152400"/>
                  </a:lnTo>
                  <a:lnTo>
                    <a:pt x="2606802" y="152400"/>
                  </a:lnTo>
                  <a:lnTo>
                    <a:pt x="3606254" y="152400"/>
                  </a:lnTo>
                  <a:lnTo>
                    <a:pt x="3606254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86613" y="1399285"/>
              <a:ext cx="1590040" cy="396240"/>
            </a:xfrm>
            <a:custGeom>
              <a:avLst/>
              <a:gdLst/>
              <a:ahLst/>
              <a:cxnLst/>
              <a:rect l="l" t="t" r="r" b="b"/>
              <a:pathLst>
                <a:path w="1590039" h="396239">
                  <a:moveTo>
                    <a:pt x="1589659" y="0"/>
                  </a:moveTo>
                  <a:lnTo>
                    <a:pt x="0" y="0"/>
                  </a:lnTo>
                  <a:lnTo>
                    <a:pt x="0" y="152400"/>
                  </a:lnTo>
                  <a:lnTo>
                    <a:pt x="0" y="396240"/>
                  </a:lnTo>
                  <a:lnTo>
                    <a:pt x="1589659" y="396240"/>
                  </a:lnTo>
                  <a:lnTo>
                    <a:pt x="1589659" y="152400"/>
                  </a:lnTo>
                  <a:lnTo>
                    <a:pt x="1589659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86613" y="1795525"/>
              <a:ext cx="8590280" cy="152400"/>
            </a:xfrm>
            <a:custGeom>
              <a:avLst/>
              <a:gdLst/>
              <a:ahLst/>
              <a:cxnLst/>
              <a:rect l="l" t="t" r="r" b="b"/>
              <a:pathLst>
                <a:path w="8590280" h="152400">
                  <a:moveTo>
                    <a:pt x="1589659" y="0"/>
                  </a:moveTo>
                  <a:lnTo>
                    <a:pt x="0" y="0"/>
                  </a:lnTo>
                  <a:lnTo>
                    <a:pt x="0" y="152400"/>
                  </a:lnTo>
                  <a:lnTo>
                    <a:pt x="1589659" y="152400"/>
                  </a:lnTo>
                  <a:lnTo>
                    <a:pt x="1589659" y="0"/>
                  </a:lnTo>
                  <a:close/>
                </a:path>
                <a:path w="8590280" h="152400">
                  <a:moveTo>
                    <a:pt x="4983607" y="0"/>
                  </a:moveTo>
                  <a:lnTo>
                    <a:pt x="4324883" y="0"/>
                  </a:lnTo>
                  <a:lnTo>
                    <a:pt x="1589684" y="0"/>
                  </a:lnTo>
                  <a:lnTo>
                    <a:pt x="1589684" y="152400"/>
                  </a:lnTo>
                  <a:lnTo>
                    <a:pt x="4324883" y="152400"/>
                  </a:lnTo>
                  <a:lnTo>
                    <a:pt x="4983607" y="152400"/>
                  </a:lnTo>
                  <a:lnTo>
                    <a:pt x="4983607" y="0"/>
                  </a:lnTo>
                  <a:close/>
                </a:path>
                <a:path w="8590280" h="152400">
                  <a:moveTo>
                    <a:pt x="6286970" y="0"/>
                  </a:moveTo>
                  <a:lnTo>
                    <a:pt x="5635333" y="0"/>
                  </a:lnTo>
                  <a:lnTo>
                    <a:pt x="4983632" y="0"/>
                  </a:lnTo>
                  <a:lnTo>
                    <a:pt x="4983632" y="152400"/>
                  </a:lnTo>
                  <a:lnTo>
                    <a:pt x="5635269" y="152400"/>
                  </a:lnTo>
                  <a:lnTo>
                    <a:pt x="6286970" y="152400"/>
                  </a:lnTo>
                  <a:lnTo>
                    <a:pt x="6286970" y="0"/>
                  </a:lnTo>
                  <a:close/>
                </a:path>
                <a:path w="8590280" h="152400">
                  <a:moveTo>
                    <a:pt x="8589886" y="0"/>
                  </a:moveTo>
                  <a:lnTo>
                    <a:pt x="7590434" y="0"/>
                  </a:lnTo>
                  <a:lnTo>
                    <a:pt x="6287033" y="0"/>
                  </a:lnTo>
                  <a:lnTo>
                    <a:pt x="6287033" y="152400"/>
                  </a:lnTo>
                  <a:lnTo>
                    <a:pt x="7590434" y="152400"/>
                  </a:lnTo>
                  <a:lnTo>
                    <a:pt x="8589886" y="152400"/>
                  </a:lnTo>
                  <a:lnTo>
                    <a:pt x="8589886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86613" y="1947925"/>
              <a:ext cx="1590040" cy="457200"/>
            </a:xfrm>
            <a:custGeom>
              <a:avLst/>
              <a:gdLst/>
              <a:ahLst/>
              <a:cxnLst/>
              <a:rect l="l" t="t" r="r" b="b"/>
              <a:pathLst>
                <a:path w="1590039" h="457200">
                  <a:moveTo>
                    <a:pt x="1589659" y="0"/>
                  </a:moveTo>
                  <a:lnTo>
                    <a:pt x="0" y="0"/>
                  </a:lnTo>
                  <a:lnTo>
                    <a:pt x="0" y="304800"/>
                  </a:lnTo>
                  <a:lnTo>
                    <a:pt x="0" y="457200"/>
                  </a:lnTo>
                  <a:lnTo>
                    <a:pt x="1589659" y="457200"/>
                  </a:lnTo>
                  <a:lnTo>
                    <a:pt x="1589659" y="304800"/>
                  </a:lnTo>
                  <a:lnTo>
                    <a:pt x="1589659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86613" y="2405125"/>
              <a:ext cx="8590280" cy="152400"/>
            </a:xfrm>
            <a:custGeom>
              <a:avLst/>
              <a:gdLst/>
              <a:ahLst/>
              <a:cxnLst/>
              <a:rect l="l" t="t" r="r" b="b"/>
              <a:pathLst>
                <a:path w="8590280" h="152400">
                  <a:moveTo>
                    <a:pt x="1589659" y="0"/>
                  </a:moveTo>
                  <a:lnTo>
                    <a:pt x="0" y="0"/>
                  </a:lnTo>
                  <a:lnTo>
                    <a:pt x="0" y="152400"/>
                  </a:lnTo>
                  <a:lnTo>
                    <a:pt x="1589659" y="152400"/>
                  </a:lnTo>
                  <a:lnTo>
                    <a:pt x="1589659" y="0"/>
                  </a:lnTo>
                  <a:close/>
                </a:path>
                <a:path w="8590280" h="152400">
                  <a:moveTo>
                    <a:pt x="4983607" y="0"/>
                  </a:moveTo>
                  <a:lnTo>
                    <a:pt x="4324883" y="0"/>
                  </a:lnTo>
                  <a:lnTo>
                    <a:pt x="1589684" y="0"/>
                  </a:lnTo>
                  <a:lnTo>
                    <a:pt x="1589684" y="152400"/>
                  </a:lnTo>
                  <a:lnTo>
                    <a:pt x="4324883" y="152400"/>
                  </a:lnTo>
                  <a:lnTo>
                    <a:pt x="4983607" y="152400"/>
                  </a:lnTo>
                  <a:lnTo>
                    <a:pt x="4983607" y="0"/>
                  </a:lnTo>
                  <a:close/>
                </a:path>
                <a:path w="8590280" h="152400">
                  <a:moveTo>
                    <a:pt x="6286970" y="0"/>
                  </a:moveTo>
                  <a:lnTo>
                    <a:pt x="5635333" y="0"/>
                  </a:lnTo>
                  <a:lnTo>
                    <a:pt x="4983632" y="0"/>
                  </a:lnTo>
                  <a:lnTo>
                    <a:pt x="4983632" y="152400"/>
                  </a:lnTo>
                  <a:lnTo>
                    <a:pt x="5635269" y="152400"/>
                  </a:lnTo>
                  <a:lnTo>
                    <a:pt x="6286970" y="152400"/>
                  </a:lnTo>
                  <a:lnTo>
                    <a:pt x="6286970" y="0"/>
                  </a:lnTo>
                  <a:close/>
                </a:path>
                <a:path w="8590280" h="152400">
                  <a:moveTo>
                    <a:pt x="8589797" y="0"/>
                  </a:moveTo>
                  <a:lnTo>
                    <a:pt x="6860489" y="0"/>
                  </a:lnTo>
                  <a:lnTo>
                    <a:pt x="6287033" y="0"/>
                  </a:lnTo>
                  <a:lnTo>
                    <a:pt x="6287033" y="152400"/>
                  </a:lnTo>
                  <a:lnTo>
                    <a:pt x="6860438" y="152400"/>
                  </a:lnTo>
                  <a:lnTo>
                    <a:pt x="8589797" y="152400"/>
                  </a:lnTo>
                  <a:lnTo>
                    <a:pt x="8589797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86613" y="2557525"/>
              <a:ext cx="1590040" cy="501650"/>
            </a:xfrm>
            <a:custGeom>
              <a:avLst/>
              <a:gdLst/>
              <a:ahLst/>
              <a:cxnLst/>
              <a:rect l="l" t="t" r="r" b="b"/>
              <a:pathLst>
                <a:path w="1590039" h="501650">
                  <a:moveTo>
                    <a:pt x="1589659" y="304825"/>
                  </a:moveTo>
                  <a:lnTo>
                    <a:pt x="0" y="304825"/>
                  </a:lnTo>
                  <a:lnTo>
                    <a:pt x="0" y="501269"/>
                  </a:lnTo>
                  <a:lnTo>
                    <a:pt x="1589659" y="501269"/>
                  </a:lnTo>
                  <a:lnTo>
                    <a:pt x="1589659" y="304825"/>
                  </a:lnTo>
                  <a:close/>
                </a:path>
                <a:path w="1590039" h="501650">
                  <a:moveTo>
                    <a:pt x="1589659" y="0"/>
                  </a:moveTo>
                  <a:lnTo>
                    <a:pt x="0" y="0"/>
                  </a:lnTo>
                  <a:lnTo>
                    <a:pt x="0" y="304800"/>
                  </a:lnTo>
                  <a:lnTo>
                    <a:pt x="1589659" y="304800"/>
                  </a:lnTo>
                  <a:lnTo>
                    <a:pt x="1589659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86613" y="3058794"/>
              <a:ext cx="8590280" cy="152400"/>
            </a:xfrm>
            <a:custGeom>
              <a:avLst/>
              <a:gdLst/>
              <a:ahLst/>
              <a:cxnLst/>
              <a:rect l="l" t="t" r="r" b="b"/>
              <a:pathLst>
                <a:path w="8590280" h="152400">
                  <a:moveTo>
                    <a:pt x="1589659" y="0"/>
                  </a:moveTo>
                  <a:lnTo>
                    <a:pt x="0" y="0"/>
                  </a:lnTo>
                  <a:lnTo>
                    <a:pt x="0" y="152400"/>
                  </a:lnTo>
                  <a:lnTo>
                    <a:pt x="1589659" y="152400"/>
                  </a:lnTo>
                  <a:lnTo>
                    <a:pt x="1589659" y="0"/>
                  </a:lnTo>
                  <a:close/>
                </a:path>
                <a:path w="8590280" h="152400">
                  <a:moveTo>
                    <a:pt x="4983607" y="0"/>
                  </a:moveTo>
                  <a:lnTo>
                    <a:pt x="4324883" y="0"/>
                  </a:lnTo>
                  <a:lnTo>
                    <a:pt x="1589684" y="0"/>
                  </a:lnTo>
                  <a:lnTo>
                    <a:pt x="1589684" y="152400"/>
                  </a:lnTo>
                  <a:lnTo>
                    <a:pt x="4324883" y="152400"/>
                  </a:lnTo>
                  <a:lnTo>
                    <a:pt x="4983607" y="152400"/>
                  </a:lnTo>
                  <a:lnTo>
                    <a:pt x="4983607" y="0"/>
                  </a:lnTo>
                  <a:close/>
                </a:path>
                <a:path w="8590280" h="152400">
                  <a:moveTo>
                    <a:pt x="6286970" y="0"/>
                  </a:moveTo>
                  <a:lnTo>
                    <a:pt x="5635333" y="0"/>
                  </a:lnTo>
                  <a:lnTo>
                    <a:pt x="4983632" y="0"/>
                  </a:lnTo>
                  <a:lnTo>
                    <a:pt x="4983632" y="152400"/>
                  </a:lnTo>
                  <a:lnTo>
                    <a:pt x="5635269" y="152400"/>
                  </a:lnTo>
                  <a:lnTo>
                    <a:pt x="6286970" y="152400"/>
                  </a:lnTo>
                  <a:lnTo>
                    <a:pt x="6286970" y="0"/>
                  </a:lnTo>
                  <a:close/>
                </a:path>
                <a:path w="8590280" h="152400">
                  <a:moveTo>
                    <a:pt x="8589797" y="0"/>
                  </a:moveTo>
                  <a:lnTo>
                    <a:pt x="6860489" y="0"/>
                  </a:lnTo>
                  <a:lnTo>
                    <a:pt x="6287033" y="0"/>
                  </a:lnTo>
                  <a:lnTo>
                    <a:pt x="6287033" y="152400"/>
                  </a:lnTo>
                  <a:lnTo>
                    <a:pt x="6860438" y="152400"/>
                  </a:lnTo>
                  <a:lnTo>
                    <a:pt x="8589797" y="152400"/>
                  </a:lnTo>
                  <a:lnTo>
                    <a:pt x="8589797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86613" y="3211194"/>
              <a:ext cx="1590040" cy="457200"/>
            </a:xfrm>
            <a:custGeom>
              <a:avLst/>
              <a:gdLst/>
              <a:ahLst/>
              <a:cxnLst/>
              <a:rect l="l" t="t" r="r" b="b"/>
              <a:pathLst>
                <a:path w="1590039" h="457200">
                  <a:moveTo>
                    <a:pt x="1589659" y="0"/>
                  </a:moveTo>
                  <a:lnTo>
                    <a:pt x="0" y="0"/>
                  </a:lnTo>
                  <a:lnTo>
                    <a:pt x="0" y="304800"/>
                  </a:lnTo>
                  <a:lnTo>
                    <a:pt x="0" y="457200"/>
                  </a:lnTo>
                  <a:lnTo>
                    <a:pt x="1589659" y="457200"/>
                  </a:lnTo>
                  <a:lnTo>
                    <a:pt x="1589659" y="304800"/>
                  </a:lnTo>
                  <a:lnTo>
                    <a:pt x="1589659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86613" y="3668394"/>
              <a:ext cx="8590280" cy="152400"/>
            </a:xfrm>
            <a:custGeom>
              <a:avLst/>
              <a:gdLst/>
              <a:ahLst/>
              <a:cxnLst/>
              <a:rect l="l" t="t" r="r" b="b"/>
              <a:pathLst>
                <a:path w="8590280" h="152400">
                  <a:moveTo>
                    <a:pt x="1589659" y="0"/>
                  </a:moveTo>
                  <a:lnTo>
                    <a:pt x="0" y="0"/>
                  </a:lnTo>
                  <a:lnTo>
                    <a:pt x="0" y="152400"/>
                  </a:lnTo>
                  <a:lnTo>
                    <a:pt x="1589659" y="152400"/>
                  </a:lnTo>
                  <a:lnTo>
                    <a:pt x="1589659" y="0"/>
                  </a:lnTo>
                  <a:close/>
                </a:path>
                <a:path w="8590280" h="152400">
                  <a:moveTo>
                    <a:pt x="4983607" y="0"/>
                  </a:moveTo>
                  <a:lnTo>
                    <a:pt x="4324883" y="0"/>
                  </a:lnTo>
                  <a:lnTo>
                    <a:pt x="1589684" y="0"/>
                  </a:lnTo>
                  <a:lnTo>
                    <a:pt x="1589684" y="152400"/>
                  </a:lnTo>
                  <a:lnTo>
                    <a:pt x="4324883" y="152400"/>
                  </a:lnTo>
                  <a:lnTo>
                    <a:pt x="4983607" y="152400"/>
                  </a:lnTo>
                  <a:lnTo>
                    <a:pt x="4983607" y="0"/>
                  </a:lnTo>
                  <a:close/>
                </a:path>
                <a:path w="8590280" h="152400">
                  <a:moveTo>
                    <a:pt x="6286970" y="0"/>
                  </a:moveTo>
                  <a:lnTo>
                    <a:pt x="5635333" y="0"/>
                  </a:lnTo>
                  <a:lnTo>
                    <a:pt x="4983632" y="0"/>
                  </a:lnTo>
                  <a:lnTo>
                    <a:pt x="4983632" y="152400"/>
                  </a:lnTo>
                  <a:lnTo>
                    <a:pt x="5635269" y="152400"/>
                  </a:lnTo>
                  <a:lnTo>
                    <a:pt x="6286970" y="152400"/>
                  </a:lnTo>
                  <a:lnTo>
                    <a:pt x="6286970" y="0"/>
                  </a:lnTo>
                  <a:close/>
                </a:path>
                <a:path w="8590280" h="152400">
                  <a:moveTo>
                    <a:pt x="8589797" y="0"/>
                  </a:moveTo>
                  <a:lnTo>
                    <a:pt x="6860489" y="0"/>
                  </a:lnTo>
                  <a:lnTo>
                    <a:pt x="6287033" y="0"/>
                  </a:lnTo>
                  <a:lnTo>
                    <a:pt x="6287033" y="152400"/>
                  </a:lnTo>
                  <a:lnTo>
                    <a:pt x="6860438" y="152400"/>
                  </a:lnTo>
                  <a:lnTo>
                    <a:pt x="8589797" y="152400"/>
                  </a:lnTo>
                  <a:lnTo>
                    <a:pt x="8589797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86613" y="3820795"/>
              <a:ext cx="1590040" cy="304800"/>
            </a:xfrm>
            <a:custGeom>
              <a:avLst/>
              <a:gdLst/>
              <a:ahLst/>
              <a:cxnLst/>
              <a:rect l="l" t="t" r="r" b="b"/>
              <a:pathLst>
                <a:path w="1590039" h="304800">
                  <a:moveTo>
                    <a:pt x="1589659" y="0"/>
                  </a:moveTo>
                  <a:lnTo>
                    <a:pt x="0" y="0"/>
                  </a:lnTo>
                  <a:lnTo>
                    <a:pt x="0" y="152400"/>
                  </a:lnTo>
                  <a:lnTo>
                    <a:pt x="0" y="304800"/>
                  </a:lnTo>
                  <a:lnTo>
                    <a:pt x="1589659" y="304800"/>
                  </a:lnTo>
                  <a:lnTo>
                    <a:pt x="1589659" y="152400"/>
                  </a:lnTo>
                  <a:lnTo>
                    <a:pt x="1589659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86613" y="4125595"/>
              <a:ext cx="8590280" cy="152400"/>
            </a:xfrm>
            <a:custGeom>
              <a:avLst/>
              <a:gdLst/>
              <a:ahLst/>
              <a:cxnLst/>
              <a:rect l="l" t="t" r="r" b="b"/>
              <a:pathLst>
                <a:path w="8590280" h="152400">
                  <a:moveTo>
                    <a:pt x="1589659" y="0"/>
                  </a:moveTo>
                  <a:lnTo>
                    <a:pt x="0" y="0"/>
                  </a:lnTo>
                  <a:lnTo>
                    <a:pt x="0" y="152400"/>
                  </a:lnTo>
                  <a:lnTo>
                    <a:pt x="1589659" y="152400"/>
                  </a:lnTo>
                  <a:lnTo>
                    <a:pt x="1589659" y="0"/>
                  </a:lnTo>
                  <a:close/>
                </a:path>
                <a:path w="8590280" h="152400">
                  <a:moveTo>
                    <a:pt x="4983607" y="0"/>
                  </a:moveTo>
                  <a:lnTo>
                    <a:pt x="4324883" y="0"/>
                  </a:lnTo>
                  <a:lnTo>
                    <a:pt x="1589684" y="0"/>
                  </a:lnTo>
                  <a:lnTo>
                    <a:pt x="1589684" y="152400"/>
                  </a:lnTo>
                  <a:lnTo>
                    <a:pt x="4324883" y="152400"/>
                  </a:lnTo>
                  <a:lnTo>
                    <a:pt x="4983607" y="152400"/>
                  </a:lnTo>
                  <a:lnTo>
                    <a:pt x="4983607" y="0"/>
                  </a:lnTo>
                  <a:close/>
                </a:path>
                <a:path w="8590280" h="152400">
                  <a:moveTo>
                    <a:pt x="6286970" y="0"/>
                  </a:moveTo>
                  <a:lnTo>
                    <a:pt x="5635333" y="0"/>
                  </a:lnTo>
                  <a:lnTo>
                    <a:pt x="4983632" y="0"/>
                  </a:lnTo>
                  <a:lnTo>
                    <a:pt x="4983632" y="152400"/>
                  </a:lnTo>
                  <a:lnTo>
                    <a:pt x="5635269" y="152400"/>
                  </a:lnTo>
                  <a:lnTo>
                    <a:pt x="6286970" y="152400"/>
                  </a:lnTo>
                  <a:lnTo>
                    <a:pt x="6286970" y="0"/>
                  </a:lnTo>
                  <a:close/>
                </a:path>
                <a:path w="8590280" h="152400">
                  <a:moveTo>
                    <a:pt x="8589797" y="0"/>
                  </a:moveTo>
                  <a:lnTo>
                    <a:pt x="6860489" y="0"/>
                  </a:lnTo>
                  <a:lnTo>
                    <a:pt x="6287033" y="0"/>
                  </a:lnTo>
                  <a:lnTo>
                    <a:pt x="6287033" y="152400"/>
                  </a:lnTo>
                  <a:lnTo>
                    <a:pt x="6860438" y="152400"/>
                  </a:lnTo>
                  <a:lnTo>
                    <a:pt x="8589797" y="152400"/>
                  </a:lnTo>
                  <a:lnTo>
                    <a:pt x="8589797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86613" y="4277995"/>
              <a:ext cx="1590040" cy="615315"/>
            </a:xfrm>
            <a:custGeom>
              <a:avLst/>
              <a:gdLst/>
              <a:ahLst/>
              <a:cxnLst/>
              <a:rect l="l" t="t" r="r" b="b"/>
              <a:pathLst>
                <a:path w="1590039" h="615314">
                  <a:moveTo>
                    <a:pt x="1589659" y="0"/>
                  </a:moveTo>
                  <a:lnTo>
                    <a:pt x="0" y="0"/>
                  </a:lnTo>
                  <a:lnTo>
                    <a:pt x="0" y="152400"/>
                  </a:lnTo>
                  <a:lnTo>
                    <a:pt x="0" y="312762"/>
                  </a:lnTo>
                  <a:lnTo>
                    <a:pt x="0" y="615315"/>
                  </a:lnTo>
                  <a:lnTo>
                    <a:pt x="1589659" y="615315"/>
                  </a:lnTo>
                  <a:lnTo>
                    <a:pt x="1589659" y="312801"/>
                  </a:lnTo>
                  <a:lnTo>
                    <a:pt x="1589659" y="152400"/>
                  </a:lnTo>
                  <a:lnTo>
                    <a:pt x="1589659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86613" y="4893309"/>
              <a:ext cx="8590280" cy="152400"/>
            </a:xfrm>
            <a:custGeom>
              <a:avLst/>
              <a:gdLst/>
              <a:ahLst/>
              <a:cxnLst/>
              <a:rect l="l" t="t" r="r" b="b"/>
              <a:pathLst>
                <a:path w="8590280" h="152400">
                  <a:moveTo>
                    <a:pt x="1589659" y="0"/>
                  </a:moveTo>
                  <a:lnTo>
                    <a:pt x="0" y="0"/>
                  </a:lnTo>
                  <a:lnTo>
                    <a:pt x="0" y="152400"/>
                  </a:lnTo>
                  <a:lnTo>
                    <a:pt x="1589659" y="152400"/>
                  </a:lnTo>
                  <a:lnTo>
                    <a:pt x="1589659" y="0"/>
                  </a:lnTo>
                  <a:close/>
                </a:path>
                <a:path w="8590280" h="152400">
                  <a:moveTo>
                    <a:pt x="4983607" y="0"/>
                  </a:moveTo>
                  <a:lnTo>
                    <a:pt x="4324883" y="0"/>
                  </a:lnTo>
                  <a:lnTo>
                    <a:pt x="1589684" y="0"/>
                  </a:lnTo>
                  <a:lnTo>
                    <a:pt x="1589684" y="152400"/>
                  </a:lnTo>
                  <a:lnTo>
                    <a:pt x="4324883" y="152400"/>
                  </a:lnTo>
                  <a:lnTo>
                    <a:pt x="4983607" y="152400"/>
                  </a:lnTo>
                  <a:lnTo>
                    <a:pt x="4983607" y="0"/>
                  </a:lnTo>
                  <a:close/>
                </a:path>
                <a:path w="8590280" h="152400">
                  <a:moveTo>
                    <a:pt x="6286970" y="0"/>
                  </a:moveTo>
                  <a:lnTo>
                    <a:pt x="5635333" y="0"/>
                  </a:lnTo>
                  <a:lnTo>
                    <a:pt x="4983632" y="0"/>
                  </a:lnTo>
                  <a:lnTo>
                    <a:pt x="4983632" y="152400"/>
                  </a:lnTo>
                  <a:lnTo>
                    <a:pt x="5635269" y="152400"/>
                  </a:lnTo>
                  <a:lnTo>
                    <a:pt x="6286970" y="152400"/>
                  </a:lnTo>
                  <a:lnTo>
                    <a:pt x="6286970" y="0"/>
                  </a:lnTo>
                  <a:close/>
                </a:path>
                <a:path w="8590280" h="152400">
                  <a:moveTo>
                    <a:pt x="8589797" y="0"/>
                  </a:moveTo>
                  <a:lnTo>
                    <a:pt x="6860489" y="0"/>
                  </a:lnTo>
                  <a:lnTo>
                    <a:pt x="6287033" y="0"/>
                  </a:lnTo>
                  <a:lnTo>
                    <a:pt x="6287033" y="152400"/>
                  </a:lnTo>
                  <a:lnTo>
                    <a:pt x="6860438" y="152400"/>
                  </a:lnTo>
                  <a:lnTo>
                    <a:pt x="8589797" y="152400"/>
                  </a:lnTo>
                  <a:lnTo>
                    <a:pt x="8589797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86613" y="5045709"/>
              <a:ext cx="1590040" cy="457200"/>
            </a:xfrm>
            <a:custGeom>
              <a:avLst/>
              <a:gdLst/>
              <a:ahLst/>
              <a:cxnLst/>
              <a:rect l="l" t="t" r="r" b="b"/>
              <a:pathLst>
                <a:path w="1590039" h="457200">
                  <a:moveTo>
                    <a:pt x="1589659" y="0"/>
                  </a:moveTo>
                  <a:lnTo>
                    <a:pt x="0" y="0"/>
                  </a:lnTo>
                  <a:lnTo>
                    <a:pt x="0" y="152412"/>
                  </a:lnTo>
                  <a:lnTo>
                    <a:pt x="0" y="304800"/>
                  </a:lnTo>
                  <a:lnTo>
                    <a:pt x="0" y="457200"/>
                  </a:lnTo>
                  <a:lnTo>
                    <a:pt x="1589659" y="457200"/>
                  </a:lnTo>
                  <a:lnTo>
                    <a:pt x="1589659" y="304800"/>
                  </a:lnTo>
                  <a:lnTo>
                    <a:pt x="1589659" y="152412"/>
                  </a:lnTo>
                  <a:lnTo>
                    <a:pt x="1589659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286613" y="5502948"/>
              <a:ext cx="8590280" cy="152400"/>
            </a:xfrm>
            <a:custGeom>
              <a:avLst/>
              <a:gdLst/>
              <a:ahLst/>
              <a:cxnLst/>
              <a:rect l="l" t="t" r="r" b="b"/>
              <a:pathLst>
                <a:path w="8590280" h="152400">
                  <a:moveTo>
                    <a:pt x="1589659" y="0"/>
                  </a:moveTo>
                  <a:lnTo>
                    <a:pt x="0" y="0"/>
                  </a:lnTo>
                  <a:lnTo>
                    <a:pt x="0" y="152400"/>
                  </a:lnTo>
                  <a:lnTo>
                    <a:pt x="1589659" y="152400"/>
                  </a:lnTo>
                  <a:lnTo>
                    <a:pt x="1589659" y="0"/>
                  </a:lnTo>
                  <a:close/>
                </a:path>
                <a:path w="8590280" h="152400">
                  <a:moveTo>
                    <a:pt x="4983607" y="0"/>
                  </a:moveTo>
                  <a:lnTo>
                    <a:pt x="4324883" y="0"/>
                  </a:lnTo>
                  <a:lnTo>
                    <a:pt x="1589684" y="0"/>
                  </a:lnTo>
                  <a:lnTo>
                    <a:pt x="1589684" y="152400"/>
                  </a:lnTo>
                  <a:lnTo>
                    <a:pt x="4324883" y="152400"/>
                  </a:lnTo>
                  <a:lnTo>
                    <a:pt x="4983607" y="152400"/>
                  </a:lnTo>
                  <a:lnTo>
                    <a:pt x="4983607" y="0"/>
                  </a:lnTo>
                  <a:close/>
                </a:path>
                <a:path w="8590280" h="152400">
                  <a:moveTo>
                    <a:pt x="6286970" y="0"/>
                  </a:moveTo>
                  <a:lnTo>
                    <a:pt x="5635333" y="0"/>
                  </a:lnTo>
                  <a:lnTo>
                    <a:pt x="4983632" y="0"/>
                  </a:lnTo>
                  <a:lnTo>
                    <a:pt x="4983632" y="152400"/>
                  </a:lnTo>
                  <a:lnTo>
                    <a:pt x="5635269" y="152400"/>
                  </a:lnTo>
                  <a:lnTo>
                    <a:pt x="6286970" y="152400"/>
                  </a:lnTo>
                  <a:lnTo>
                    <a:pt x="6286970" y="0"/>
                  </a:lnTo>
                  <a:close/>
                </a:path>
                <a:path w="8590280" h="152400">
                  <a:moveTo>
                    <a:pt x="8589797" y="0"/>
                  </a:moveTo>
                  <a:lnTo>
                    <a:pt x="6860489" y="0"/>
                  </a:lnTo>
                  <a:lnTo>
                    <a:pt x="6287033" y="0"/>
                  </a:lnTo>
                  <a:lnTo>
                    <a:pt x="6287033" y="152400"/>
                  </a:lnTo>
                  <a:lnTo>
                    <a:pt x="6860438" y="152400"/>
                  </a:lnTo>
                  <a:lnTo>
                    <a:pt x="8589797" y="152400"/>
                  </a:lnTo>
                  <a:lnTo>
                    <a:pt x="8589797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286613" y="5655348"/>
              <a:ext cx="1590040" cy="609600"/>
            </a:xfrm>
            <a:custGeom>
              <a:avLst/>
              <a:gdLst/>
              <a:ahLst/>
              <a:cxnLst/>
              <a:rect l="l" t="t" r="r" b="b"/>
              <a:pathLst>
                <a:path w="1590039" h="609600">
                  <a:moveTo>
                    <a:pt x="1589659" y="0"/>
                  </a:moveTo>
                  <a:lnTo>
                    <a:pt x="0" y="0"/>
                  </a:lnTo>
                  <a:lnTo>
                    <a:pt x="0" y="152400"/>
                  </a:lnTo>
                  <a:lnTo>
                    <a:pt x="0" y="457200"/>
                  </a:lnTo>
                  <a:lnTo>
                    <a:pt x="0" y="609600"/>
                  </a:lnTo>
                  <a:lnTo>
                    <a:pt x="1589659" y="609600"/>
                  </a:lnTo>
                  <a:lnTo>
                    <a:pt x="1589659" y="457200"/>
                  </a:lnTo>
                  <a:lnTo>
                    <a:pt x="1589659" y="152400"/>
                  </a:lnTo>
                  <a:lnTo>
                    <a:pt x="1589659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286613" y="6264948"/>
              <a:ext cx="8590280" cy="152400"/>
            </a:xfrm>
            <a:custGeom>
              <a:avLst/>
              <a:gdLst/>
              <a:ahLst/>
              <a:cxnLst/>
              <a:rect l="l" t="t" r="r" b="b"/>
              <a:pathLst>
                <a:path w="8590280" h="152400">
                  <a:moveTo>
                    <a:pt x="1589659" y="0"/>
                  </a:moveTo>
                  <a:lnTo>
                    <a:pt x="0" y="0"/>
                  </a:lnTo>
                  <a:lnTo>
                    <a:pt x="0" y="152400"/>
                  </a:lnTo>
                  <a:lnTo>
                    <a:pt x="1589659" y="152400"/>
                  </a:lnTo>
                  <a:lnTo>
                    <a:pt x="1589659" y="0"/>
                  </a:lnTo>
                  <a:close/>
                </a:path>
                <a:path w="8590280" h="152400">
                  <a:moveTo>
                    <a:pt x="4983607" y="0"/>
                  </a:moveTo>
                  <a:lnTo>
                    <a:pt x="4324883" y="0"/>
                  </a:lnTo>
                  <a:lnTo>
                    <a:pt x="1589684" y="0"/>
                  </a:lnTo>
                  <a:lnTo>
                    <a:pt x="1589684" y="152400"/>
                  </a:lnTo>
                  <a:lnTo>
                    <a:pt x="4324883" y="152400"/>
                  </a:lnTo>
                  <a:lnTo>
                    <a:pt x="4983607" y="152400"/>
                  </a:lnTo>
                  <a:lnTo>
                    <a:pt x="4983607" y="0"/>
                  </a:lnTo>
                  <a:close/>
                </a:path>
                <a:path w="8590280" h="152400">
                  <a:moveTo>
                    <a:pt x="6286970" y="0"/>
                  </a:moveTo>
                  <a:lnTo>
                    <a:pt x="5635333" y="0"/>
                  </a:lnTo>
                  <a:lnTo>
                    <a:pt x="4983632" y="0"/>
                  </a:lnTo>
                  <a:lnTo>
                    <a:pt x="4983632" y="152400"/>
                  </a:lnTo>
                  <a:lnTo>
                    <a:pt x="5635269" y="152400"/>
                  </a:lnTo>
                  <a:lnTo>
                    <a:pt x="6286970" y="152400"/>
                  </a:lnTo>
                  <a:lnTo>
                    <a:pt x="6286970" y="0"/>
                  </a:lnTo>
                  <a:close/>
                </a:path>
                <a:path w="8590280" h="152400">
                  <a:moveTo>
                    <a:pt x="8589797" y="0"/>
                  </a:moveTo>
                  <a:lnTo>
                    <a:pt x="6860489" y="0"/>
                  </a:lnTo>
                  <a:lnTo>
                    <a:pt x="6287033" y="0"/>
                  </a:lnTo>
                  <a:lnTo>
                    <a:pt x="6287033" y="152400"/>
                  </a:lnTo>
                  <a:lnTo>
                    <a:pt x="6860438" y="152400"/>
                  </a:lnTo>
                  <a:lnTo>
                    <a:pt x="8589797" y="152400"/>
                  </a:lnTo>
                  <a:lnTo>
                    <a:pt x="8589797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aphicFrame>
        <p:nvGraphicFramePr>
          <p:cNvPr id="23" name="object 23"/>
          <p:cNvGraphicFramePr>
            <a:graphicFrameLocks noGrp="1"/>
          </p:cNvGraphicFramePr>
          <p:nvPr/>
        </p:nvGraphicFramePr>
        <p:xfrm>
          <a:off x="0" y="531876"/>
          <a:ext cx="9245600" cy="60369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593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94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770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395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62330">
                <a:tc>
                  <a:txBody>
                    <a:bodyPr/>
                    <a:lstStyle/>
                    <a:p>
                      <a:pPr marL="368300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2400" dirty="0">
                          <a:solidFill>
                            <a:srgbClr val="5F5F5F"/>
                          </a:solidFill>
                          <a:latin typeface="Century Gothic"/>
                          <a:cs typeface="Century Gothic"/>
                        </a:rPr>
                        <a:t>6.</a:t>
                      </a:r>
                      <a:r>
                        <a:rPr sz="2400" spc="-5" dirty="0">
                          <a:solidFill>
                            <a:srgbClr val="5F5F5F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2400" spc="270" dirty="0">
                          <a:solidFill>
                            <a:srgbClr val="5F5F5F"/>
                          </a:solidFill>
                          <a:latin typeface="Century Gothic"/>
                          <a:cs typeface="Century Gothic"/>
                        </a:rPr>
                        <a:t>KPI</a:t>
                      </a:r>
                      <a:r>
                        <a:rPr sz="2400" dirty="0">
                          <a:solidFill>
                            <a:srgbClr val="5F5F5F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2400" spc="-25" dirty="0">
                          <a:solidFill>
                            <a:srgbClr val="5F5F5F"/>
                          </a:solidFill>
                          <a:latin typeface="Century Gothic"/>
                          <a:cs typeface="Century Gothic"/>
                        </a:rPr>
                        <a:t>DOC</a:t>
                      </a:r>
                      <a:endParaRPr sz="2400">
                        <a:latin typeface="Century Gothic"/>
                        <a:cs typeface="Century Gothic"/>
                      </a:endParaRPr>
                    </a:p>
                    <a:p>
                      <a:pPr marL="286385" marR="176530">
                        <a:lnSpc>
                          <a:spcPts val="1115"/>
                        </a:lnSpc>
                        <a:spcBef>
                          <a:spcPts val="1580"/>
                        </a:spcBef>
                      </a:pPr>
                      <a:r>
                        <a:rPr sz="1000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Identification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142240" marB="0"/>
                </a:tc>
                <a:tc>
                  <a:txBody>
                    <a:bodyPr/>
                    <a:lstStyle/>
                    <a:p>
                      <a:pPr marL="176530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2400" spc="190" dirty="0">
                          <a:solidFill>
                            <a:srgbClr val="5F5F5F"/>
                          </a:solidFill>
                          <a:latin typeface="Century Gothic"/>
                          <a:cs typeface="Century Gothic"/>
                        </a:rPr>
                        <a:t>UMENTATION</a:t>
                      </a:r>
                      <a:r>
                        <a:rPr sz="2400" spc="30" dirty="0">
                          <a:solidFill>
                            <a:srgbClr val="5F5F5F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2400" spc="135" dirty="0">
                          <a:solidFill>
                            <a:srgbClr val="5F5F5F"/>
                          </a:solidFill>
                          <a:latin typeface="Century Gothic"/>
                          <a:cs typeface="Century Gothic"/>
                        </a:rPr>
                        <a:t>FORM</a:t>
                      </a:r>
                      <a:endParaRPr sz="2400">
                        <a:latin typeface="Century Gothic"/>
                        <a:cs typeface="Century Gothic"/>
                      </a:endParaRPr>
                    </a:p>
                  </a:txBody>
                  <a:tcPr marL="0" marR="0" marT="14224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03505"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marL="286385" marR="176530">
                        <a:lnSpc>
                          <a:spcPts val="1100"/>
                        </a:lnSpc>
                      </a:pPr>
                      <a:r>
                        <a:rPr sz="1000" spc="-7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KPI</a:t>
                      </a:r>
                      <a:r>
                        <a:rPr sz="100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2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name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100"/>
                        </a:lnSpc>
                      </a:pPr>
                      <a:r>
                        <a:rPr sz="1000" spc="85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#</a:t>
                      </a:r>
                      <a:r>
                        <a:rPr sz="1000" spc="-1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 Employee</a:t>
                      </a:r>
                      <a:r>
                        <a:rPr sz="1000" spc="15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0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satisfaction</a:t>
                      </a:r>
                      <a:r>
                        <a:rPr sz="1000" spc="-35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1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index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03505"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3679">
                <a:tc>
                  <a:txBody>
                    <a:bodyPr/>
                    <a:lstStyle/>
                    <a:p>
                      <a:pPr marL="286385" marR="176530">
                        <a:lnSpc>
                          <a:spcPts val="1185"/>
                        </a:lnSpc>
                      </a:pPr>
                      <a:r>
                        <a:rPr sz="1000" spc="-2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ID</a:t>
                      </a:r>
                      <a:r>
                        <a:rPr sz="1000" spc="-4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2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code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185"/>
                        </a:lnSpc>
                      </a:pPr>
                      <a:r>
                        <a:rPr sz="1000" spc="-1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sk5912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03505"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1925">
                <a:tc>
                  <a:txBody>
                    <a:bodyPr/>
                    <a:lstStyle/>
                    <a:p>
                      <a:pPr marL="286385" marR="176530">
                        <a:lnSpc>
                          <a:spcPts val="1115"/>
                        </a:lnSpc>
                        <a:spcBef>
                          <a:spcPts val="65"/>
                        </a:spcBef>
                      </a:pPr>
                      <a:r>
                        <a:rPr sz="1000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Description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8255" marB="0">
                    <a:solidFill>
                      <a:srgbClr val="006F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6F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03505"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9720">
                <a:tc>
                  <a:txBody>
                    <a:bodyPr/>
                    <a:lstStyle/>
                    <a:p>
                      <a:pPr marL="286385" marR="176530">
                        <a:lnSpc>
                          <a:spcPts val="1185"/>
                        </a:lnSpc>
                      </a:pPr>
                      <a:r>
                        <a:rPr sz="1000" spc="-1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Definition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F1F1F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R="103505">
                        <a:lnSpc>
                          <a:spcPts val="1185"/>
                        </a:lnSpc>
                      </a:pPr>
                      <a:r>
                        <a:rPr sz="100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Measures</a:t>
                      </a:r>
                      <a:r>
                        <a:rPr sz="1000" spc="1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0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the</a:t>
                      </a:r>
                      <a:r>
                        <a:rPr sz="1000" spc="45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0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employees'</a:t>
                      </a:r>
                      <a:r>
                        <a:rPr sz="1000" spc="5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0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satisfaction</a:t>
                      </a:r>
                      <a:r>
                        <a:rPr sz="1000" spc="15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0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and</a:t>
                      </a:r>
                      <a:r>
                        <a:rPr sz="1000" spc="35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0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motivation</a:t>
                      </a:r>
                      <a:r>
                        <a:rPr sz="1000" spc="5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1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level</a:t>
                      </a:r>
                      <a:r>
                        <a:rPr sz="1000" spc="35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0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with</a:t>
                      </a:r>
                      <a:r>
                        <a:rPr sz="1000" spc="35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1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aspects</a:t>
                      </a:r>
                      <a:r>
                        <a:rPr sz="1000" spc="45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0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regarding</a:t>
                      </a:r>
                      <a:r>
                        <a:rPr sz="1000" spc="55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0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the</a:t>
                      </a:r>
                      <a:r>
                        <a:rPr sz="1000" spc="45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0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job</a:t>
                      </a:r>
                      <a:r>
                        <a:rPr sz="1000" spc="4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0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and</a:t>
                      </a:r>
                      <a:r>
                        <a:rPr sz="1000" spc="35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0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working</a:t>
                      </a:r>
                      <a:r>
                        <a:rPr sz="1000" spc="6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0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environment:</a:t>
                      </a:r>
                      <a:r>
                        <a:rPr sz="1000" spc="55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25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job</a:t>
                      </a:r>
                      <a:endParaRPr sz="1000">
                        <a:latin typeface="Arial"/>
                        <a:cs typeface="Arial"/>
                      </a:endParaRPr>
                    </a:p>
                    <a:p>
                      <a:pPr marR="103505">
                        <a:lnSpc>
                          <a:spcPts val="1150"/>
                        </a:lnSpc>
                      </a:pPr>
                      <a:r>
                        <a:rPr sz="100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responsibilities,</a:t>
                      </a:r>
                      <a:r>
                        <a:rPr sz="1000" spc="15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0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team</a:t>
                      </a:r>
                      <a:r>
                        <a:rPr sz="1000" spc="15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0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and</a:t>
                      </a:r>
                      <a:r>
                        <a:rPr sz="1000" spc="3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0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management,</a:t>
                      </a:r>
                      <a:r>
                        <a:rPr sz="1000" spc="55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0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workplace</a:t>
                      </a:r>
                      <a:r>
                        <a:rPr sz="1000" spc="6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0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and</a:t>
                      </a:r>
                      <a:r>
                        <a:rPr sz="1000" spc="15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0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professional</a:t>
                      </a:r>
                      <a:r>
                        <a:rPr sz="1000" spc="15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1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development.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6845">
                <a:tc>
                  <a:txBody>
                    <a:bodyPr/>
                    <a:lstStyle/>
                    <a:p>
                      <a:pPr marL="286385" marR="176530">
                        <a:lnSpc>
                          <a:spcPts val="1115"/>
                        </a:lnSpc>
                        <a:spcBef>
                          <a:spcPts val="25"/>
                        </a:spcBef>
                      </a:pPr>
                      <a:r>
                        <a:rPr sz="100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Functional</a:t>
                      </a:r>
                      <a:r>
                        <a:rPr sz="1000" spc="-25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2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area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065"/>
                        </a:lnSpc>
                      </a:pPr>
                      <a:r>
                        <a:rPr sz="100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Human </a:t>
                      </a:r>
                      <a:r>
                        <a:rPr sz="1000" spc="-1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Resource</a:t>
                      </a:r>
                      <a:r>
                        <a:rPr sz="1000" spc="5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1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Department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065"/>
                        </a:lnSpc>
                      </a:pPr>
                      <a:r>
                        <a:rPr sz="100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Strategic</a:t>
                      </a:r>
                      <a:r>
                        <a:rPr sz="1000" spc="-55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1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perspective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635" marR="103505">
                        <a:lnSpc>
                          <a:spcPts val="1065"/>
                        </a:lnSpc>
                      </a:pPr>
                      <a:r>
                        <a:rPr sz="100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People</a:t>
                      </a:r>
                      <a:r>
                        <a:rPr sz="1000" spc="-1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6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/</a:t>
                      </a:r>
                      <a:r>
                        <a:rPr sz="1000" spc="-2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0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Learning</a:t>
                      </a:r>
                      <a:r>
                        <a:rPr sz="1000" spc="-2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0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&amp;</a:t>
                      </a:r>
                      <a:r>
                        <a:rPr sz="1000" spc="-2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1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Growth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marL="286385" marR="176530">
                        <a:lnSpc>
                          <a:spcPts val="1100"/>
                        </a:lnSpc>
                      </a:pPr>
                      <a:r>
                        <a:rPr sz="1000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Calculation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006F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6F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6FC0"/>
                    </a:solidFill>
                  </a:tcPr>
                </a:tc>
                <a:tc>
                  <a:txBody>
                    <a:bodyPr/>
                    <a:lstStyle/>
                    <a:p>
                      <a:pPr marR="103505"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6F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286385" marR="469265">
                        <a:lnSpc>
                          <a:spcPts val="1200"/>
                        </a:lnSpc>
                      </a:pPr>
                      <a:r>
                        <a:rPr sz="100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Subordinate</a:t>
                      </a:r>
                      <a:r>
                        <a:rPr sz="1000" spc="10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1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measures </a:t>
                      </a:r>
                      <a:r>
                        <a:rPr sz="100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used</a:t>
                      </a:r>
                      <a:r>
                        <a:rPr sz="1000" spc="4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0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for</a:t>
                      </a:r>
                      <a:r>
                        <a:rPr sz="1000" spc="45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1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calculation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F1F1F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R="383540">
                        <a:lnSpc>
                          <a:spcPts val="1200"/>
                        </a:lnSpc>
                      </a:pPr>
                      <a:r>
                        <a:rPr sz="1000" spc="-7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A</a:t>
                      </a:r>
                      <a:r>
                        <a:rPr sz="1000" spc="3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0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=</a:t>
                      </a:r>
                      <a:r>
                        <a:rPr sz="1000" spc="4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0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Index</a:t>
                      </a:r>
                      <a:r>
                        <a:rPr sz="1000" spc="4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0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calculated</a:t>
                      </a:r>
                      <a:r>
                        <a:rPr sz="1000" spc="4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0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based</a:t>
                      </a:r>
                      <a:r>
                        <a:rPr sz="1000" spc="4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0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on</a:t>
                      </a:r>
                      <a:r>
                        <a:rPr sz="1000" spc="3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0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responses</a:t>
                      </a:r>
                      <a:r>
                        <a:rPr sz="1000" spc="25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0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to</a:t>
                      </a:r>
                      <a:r>
                        <a:rPr sz="1000" spc="35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0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structured</a:t>
                      </a:r>
                      <a:r>
                        <a:rPr sz="1000" spc="55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0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questioning</a:t>
                      </a:r>
                      <a:r>
                        <a:rPr sz="1000" spc="25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0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to</a:t>
                      </a:r>
                      <a:r>
                        <a:rPr sz="1000" spc="4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35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assess</a:t>
                      </a:r>
                      <a:r>
                        <a:rPr sz="1000" spc="1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0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employee</a:t>
                      </a:r>
                      <a:r>
                        <a:rPr sz="1000" spc="5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0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satisfaction</a:t>
                      </a:r>
                      <a:r>
                        <a:rPr sz="1000" spc="15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0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and</a:t>
                      </a:r>
                      <a:r>
                        <a:rPr sz="1000" spc="3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1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dissatisfaction </a:t>
                      </a:r>
                      <a:r>
                        <a:rPr sz="100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reasons</a:t>
                      </a:r>
                      <a:r>
                        <a:rPr sz="1000" spc="4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0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and</a:t>
                      </a:r>
                      <a:r>
                        <a:rPr sz="1000" spc="55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0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whether</a:t>
                      </a:r>
                      <a:r>
                        <a:rPr sz="1000" spc="6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0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they</a:t>
                      </a:r>
                      <a:r>
                        <a:rPr sz="1000" spc="5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0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find</a:t>
                      </a:r>
                      <a:r>
                        <a:rPr sz="1000" spc="65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0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their</a:t>
                      </a:r>
                      <a:r>
                        <a:rPr sz="1000" spc="4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0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work</a:t>
                      </a:r>
                      <a:r>
                        <a:rPr sz="1000" spc="8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1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motivating.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86055">
                <a:tc>
                  <a:txBody>
                    <a:bodyPr/>
                    <a:lstStyle/>
                    <a:p>
                      <a:pPr marL="286385" marR="176530">
                        <a:lnSpc>
                          <a:spcPts val="1185"/>
                        </a:lnSpc>
                      </a:pPr>
                      <a:r>
                        <a:rPr sz="1000" spc="-1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Calculation</a:t>
                      </a:r>
                      <a:r>
                        <a:rPr sz="1000" spc="15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1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formula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155"/>
                        </a:lnSpc>
                      </a:pPr>
                      <a:r>
                        <a:rPr sz="1000" spc="-75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A,</a:t>
                      </a:r>
                      <a:r>
                        <a:rPr sz="1000" spc="1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0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based</a:t>
                      </a:r>
                      <a:r>
                        <a:rPr sz="1000" spc="2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0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on</a:t>
                      </a:r>
                      <a:r>
                        <a:rPr sz="1000" spc="-5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1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survey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155"/>
                        </a:lnSpc>
                      </a:pPr>
                      <a:r>
                        <a:rPr sz="100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Desired</a:t>
                      </a:r>
                      <a:r>
                        <a:rPr sz="1000" spc="65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0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trend</a:t>
                      </a:r>
                      <a:r>
                        <a:rPr sz="1000" spc="114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0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for</a:t>
                      </a:r>
                      <a:r>
                        <a:rPr sz="1000" spc="8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1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results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635" marR="103505">
                        <a:lnSpc>
                          <a:spcPts val="1155"/>
                        </a:lnSpc>
                      </a:pPr>
                      <a:r>
                        <a:rPr sz="1000" spc="-1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Increasing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61925">
                <a:tc>
                  <a:txBody>
                    <a:bodyPr/>
                    <a:lstStyle/>
                    <a:p>
                      <a:pPr marL="286385" marR="176530">
                        <a:lnSpc>
                          <a:spcPts val="1115"/>
                        </a:lnSpc>
                        <a:spcBef>
                          <a:spcPts val="65"/>
                        </a:spcBef>
                      </a:pPr>
                      <a:r>
                        <a:rPr sz="1000" spc="-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Focus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8255" marB="0">
                    <a:solidFill>
                      <a:srgbClr val="006F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6F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6FC0"/>
                    </a:solidFill>
                  </a:tcPr>
                </a:tc>
                <a:tc>
                  <a:txBody>
                    <a:bodyPr/>
                    <a:lstStyle/>
                    <a:p>
                      <a:pPr marR="103505"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6F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99720">
                <a:tc>
                  <a:txBody>
                    <a:bodyPr/>
                    <a:lstStyle/>
                    <a:p>
                      <a:pPr marL="286385" marR="176530">
                        <a:lnSpc>
                          <a:spcPts val="1185"/>
                        </a:lnSpc>
                      </a:pPr>
                      <a:r>
                        <a:rPr sz="1000" spc="-1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Purpose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F1F1F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R="163195">
                        <a:lnSpc>
                          <a:spcPts val="1200"/>
                        </a:lnSpc>
                      </a:pPr>
                      <a:r>
                        <a:rPr sz="1000" spc="-1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To</a:t>
                      </a:r>
                      <a:r>
                        <a:rPr sz="1000" spc="4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0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indicate</a:t>
                      </a:r>
                      <a:r>
                        <a:rPr sz="1000" spc="25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0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the</a:t>
                      </a:r>
                      <a:r>
                        <a:rPr sz="1000" spc="3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1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level</a:t>
                      </a:r>
                      <a:r>
                        <a:rPr sz="1000" spc="25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0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of</a:t>
                      </a:r>
                      <a:r>
                        <a:rPr sz="1000" spc="1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0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satisfaction</a:t>
                      </a:r>
                      <a:r>
                        <a:rPr sz="1000" spc="1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0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and</a:t>
                      </a:r>
                      <a:r>
                        <a:rPr sz="1000" spc="3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0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motivation</a:t>
                      </a:r>
                      <a:r>
                        <a:rPr sz="1000" spc="25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0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of</a:t>
                      </a:r>
                      <a:r>
                        <a:rPr sz="1000" spc="2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1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employees,</a:t>
                      </a:r>
                      <a:r>
                        <a:rPr sz="1000" spc="4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2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as</a:t>
                      </a:r>
                      <a:r>
                        <a:rPr sz="1000" spc="1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0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high</a:t>
                      </a:r>
                      <a:r>
                        <a:rPr sz="1000" spc="35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1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levels</a:t>
                      </a:r>
                      <a:r>
                        <a:rPr sz="1000" spc="2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0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of</a:t>
                      </a:r>
                      <a:r>
                        <a:rPr sz="1000" spc="25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0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satisfaction</a:t>
                      </a:r>
                      <a:r>
                        <a:rPr sz="1000" spc="-5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0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lower</a:t>
                      </a:r>
                      <a:r>
                        <a:rPr sz="1000" spc="2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0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turnover</a:t>
                      </a:r>
                      <a:r>
                        <a:rPr sz="1000" spc="3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0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rates,</a:t>
                      </a:r>
                      <a:r>
                        <a:rPr sz="1000" spc="1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1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leading </a:t>
                      </a:r>
                      <a:r>
                        <a:rPr sz="100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to</a:t>
                      </a:r>
                      <a:r>
                        <a:rPr sz="1000" spc="9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0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higher</a:t>
                      </a:r>
                      <a:r>
                        <a:rPr sz="1000" spc="8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0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performance</a:t>
                      </a:r>
                      <a:r>
                        <a:rPr sz="1000" spc="14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0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and</a:t>
                      </a:r>
                      <a:r>
                        <a:rPr sz="1000" spc="8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0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superior</a:t>
                      </a:r>
                      <a:r>
                        <a:rPr sz="1000" spc="95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0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customer</a:t>
                      </a:r>
                      <a:r>
                        <a:rPr sz="1000" spc="95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1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service.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56845">
                <a:tc>
                  <a:txBody>
                    <a:bodyPr/>
                    <a:lstStyle/>
                    <a:p>
                      <a:pPr marL="286385" marR="176530">
                        <a:lnSpc>
                          <a:spcPts val="1115"/>
                        </a:lnSpc>
                        <a:spcBef>
                          <a:spcPts val="25"/>
                        </a:spcBef>
                      </a:pPr>
                      <a:r>
                        <a:rPr sz="100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Strategic</a:t>
                      </a:r>
                      <a:r>
                        <a:rPr sz="1000" spc="-65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1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objective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115"/>
                        </a:lnSpc>
                        <a:spcBef>
                          <a:spcPts val="25"/>
                        </a:spcBef>
                      </a:pPr>
                      <a:r>
                        <a:rPr sz="1000" spc="-2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PLG01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317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03505"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marL="286385" marR="176530">
                        <a:lnSpc>
                          <a:spcPts val="1100"/>
                        </a:lnSpc>
                      </a:pPr>
                      <a:r>
                        <a:rPr sz="10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Data</a:t>
                      </a:r>
                      <a:r>
                        <a:rPr sz="1000" spc="-4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profile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006F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6F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6FC0"/>
                    </a:solidFill>
                  </a:tcPr>
                </a:tc>
                <a:tc>
                  <a:txBody>
                    <a:bodyPr/>
                    <a:lstStyle/>
                    <a:p>
                      <a:pPr marR="103505"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6F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marL="286385" marR="176530">
                        <a:lnSpc>
                          <a:spcPts val="1100"/>
                        </a:lnSpc>
                      </a:pPr>
                      <a:r>
                        <a:rPr sz="100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Data</a:t>
                      </a:r>
                      <a:r>
                        <a:rPr sz="1000" spc="1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0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capture</a:t>
                      </a:r>
                      <a:r>
                        <a:rPr sz="1000" spc="4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1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period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130"/>
                        </a:lnSpc>
                      </a:pPr>
                      <a:r>
                        <a:rPr sz="1000" spc="-2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Spot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130"/>
                        </a:lnSpc>
                      </a:pPr>
                      <a:r>
                        <a:rPr sz="100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Standard</a:t>
                      </a:r>
                      <a:r>
                        <a:rPr sz="1000" spc="135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0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reporting</a:t>
                      </a:r>
                      <a:r>
                        <a:rPr sz="1000" spc="114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1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frequency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635" marR="103505">
                        <a:lnSpc>
                          <a:spcPts val="1130"/>
                        </a:lnSpc>
                      </a:pPr>
                      <a:r>
                        <a:rPr sz="1000" spc="-5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Q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marL="286385" marR="176530">
                        <a:lnSpc>
                          <a:spcPts val="1100"/>
                        </a:lnSpc>
                      </a:pPr>
                      <a:r>
                        <a:rPr sz="1000" spc="-1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Limitations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F1F1F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R="103505">
                        <a:lnSpc>
                          <a:spcPts val="1070"/>
                        </a:lnSpc>
                      </a:pPr>
                      <a:r>
                        <a:rPr sz="1000" spc="-1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The</a:t>
                      </a:r>
                      <a:r>
                        <a:rPr sz="1000" spc="1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2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accuracy</a:t>
                      </a:r>
                      <a:r>
                        <a:rPr sz="1000" spc="35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0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of</a:t>
                      </a:r>
                      <a:r>
                        <a:rPr sz="1000" spc="15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0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data</a:t>
                      </a:r>
                      <a:r>
                        <a:rPr sz="1000" spc="35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0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can</a:t>
                      </a:r>
                      <a:r>
                        <a:rPr sz="1000" spc="15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0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be</a:t>
                      </a:r>
                      <a:r>
                        <a:rPr sz="1000" spc="3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0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limited</a:t>
                      </a:r>
                      <a:r>
                        <a:rPr sz="1000" spc="2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0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by</a:t>
                      </a:r>
                      <a:r>
                        <a:rPr sz="1000" spc="3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0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respondents'</a:t>
                      </a:r>
                      <a:r>
                        <a:rPr sz="1000" spc="25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1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subjectivity,</a:t>
                      </a:r>
                      <a:r>
                        <a:rPr sz="1000" spc="25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2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as</a:t>
                      </a:r>
                      <a:r>
                        <a:rPr sz="1000" spc="5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0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the</a:t>
                      </a:r>
                      <a:r>
                        <a:rPr sz="1000" spc="2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0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data</a:t>
                      </a:r>
                      <a:r>
                        <a:rPr sz="1000" spc="15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0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is</a:t>
                      </a:r>
                      <a:r>
                        <a:rPr sz="1000" spc="1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0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based</a:t>
                      </a:r>
                      <a:r>
                        <a:rPr sz="1000" spc="2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0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on</a:t>
                      </a:r>
                      <a:r>
                        <a:rPr sz="1000" spc="15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1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survey</a:t>
                      </a:r>
                      <a:r>
                        <a:rPr sz="1000" spc="3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10" dirty="0">
                          <a:solidFill>
                            <a:srgbClr val="464646"/>
                          </a:solidFill>
                          <a:latin typeface="Arial"/>
                          <a:cs typeface="Arial"/>
                        </a:rPr>
                        <a:t>results.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51765">
                <a:tc>
                  <a:txBody>
                    <a:bodyPr/>
                    <a:lstStyle/>
                    <a:p>
                      <a:pPr marL="286385" marR="176530">
                        <a:lnSpc>
                          <a:spcPts val="1100"/>
                        </a:lnSpc>
                      </a:pPr>
                      <a:r>
                        <a:rPr sz="1000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Targets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006F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6F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6FC0"/>
                    </a:solidFill>
                  </a:tcPr>
                </a:tc>
                <a:tc>
                  <a:txBody>
                    <a:bodyPr/>
                    <a:lstStyle/>
                    <a:p>
                      <a:pPr marR="103505"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6F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marL="286385" marR="176530">
                        <a:lnSpc>
                          <a:spcPts val="1105"/>
                        </a:lnSpc>
                      </a:pPr>
                      <a:r>
                        <a:rPr sz="1000" spc="-10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Target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105"/>
                        </a:lnSpc>
                      </a:pPr>
                      <a:r>
                        <a:rPr sz="1000" spc="-25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&gt;90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105"/>
                        </a:lnSpc>
                      </a:pPr>
                      <a:r>
                        <a:rPr sz="1000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Green </a:t>
                      </a:r>
                      <a:r>
                        <a:rPr sz="1000" spc="-10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threshold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1905" marR="103505" algn="ctr">
                        <a:lnSpc>
                          <a:spcPts val="1135"/>
                        </a:lnSpc>
                      </a:pPr>
                      <a:r>
                        <a:rPr sz="1000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85-</a:t>
                      </a:r>
                      <a:r>
                        <a:rPr sz="1000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100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56210">
                <a:tc>
                  <a:txBody>
                    <a:bodyPr/>
                    <a:lstStyle/>
                    <a:p>
                      <a:pPr marL="286385" marR="176530">
                        <a:lnSpc>
                          <a:spcPts val="1130"/>
                        </a:lnSpc>
                      </a:pPr>
                      <a:r>
                        <a:rPr sz="1000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Benchmarking</a:t>
                      </a:r>
                      <a:r>
                        <a:rPr sz="1000" spc="10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20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data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130"/>
                        </a:lnSpc>
                      </a:pPr>
                      <a:r>
                        <a:rPr sz="1000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Not</a:t>
                      </a:r>
                      <a:r>
                        <a:rPr sz="1000" spc="70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10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available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130"/>
                        </a:lnSpc>
                      </a:pPr>
                      <a:r>
                        <a:rPr sz="1000" spc="-20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Yellow </a:t>
                      </a:r>
                      <a:r>
                        <a:rPr sz="1000" spc="-10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threshold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635" marR="103505" algn="ctr">
                        <a:lnSpc>
                          <a:spcPts val="1155"/>
                        </a:lnSpc>
                      </a:pPr>
                      <a:r>
                        <a:rPr sz="10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75-</a:t>
                      </a:r>
                      <a:r>
                        <a:rPr sz="1000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85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96545">
                <a:tc>
                  <a:txBody>
                    <a:bodyPr/>
                    <a:lstStyle/>
                    <a:p>
                      <a:pPr marL="286385" marR="176530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1000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Other</a:t>
                      </a:r>
                      <a:r>
                        <a:rPr sz="1000" spc="140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00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intermediate</a:t>
                      </a:r>
                      <a:r>
                        <a:rPr sz="1000" spc="160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10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targets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1905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1000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Not</a:t>
                      </a:r>
                      <a:r>
                        <a:rPr sz="1000" spc="70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10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applicable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190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1000" spc="-20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Red</a:t>
                      </a:r>
                      <a:r>
                        <a:rPr sz="1000" spc="-35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10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threshold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1905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35560" marR="103505" algn="ctr">
                        <a:lnSpc>
                          <a:spcPts val="1155"/>
                        </a:lnSpc>
                      </a:pPr>
                      <a:r>
                        <a:rPr sz="10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&lt;</a:t>
                      </a:r>
                      <a:r>
                        <a:rPr sz="1000" spc="-3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75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61925">
                <a:tc>
                  <a:txBody>
                    <a:bodyPr/>
                    <a:lstStyle/>
                    <a:p>
                      <a:pPr marL="286385" marR="176530">
                        <a:lnSpc>
                          <a:spcPts val="1115"/>
                        </a:lnSpc>
                        <a:spcBef>
                          <a:spcPts val="65"/>
                        </a:spcBef>
                      </a:pPr>
                      <a:r>
                        <a:rPr sz="1000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Administration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8255" marB="0">
                    <a:solidFill>
                      <a:srgbClr val="006F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6F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6FC0"/>
                    </a:solidFill>
                  </a:tcPr>
                </a:tc>
                <a:tc>
                  <a:txBody>
                    <a:bodyPr/>
                    <a:lstStyle/>
                    <a:p>
                      <a:pPr marR="103505"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6F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marL="286385" marR="176530">
                        <a:lnSpc>
                          <a:spcPts val="1100"/>
                        </a:lnSpc>
                      </a:pPr>
                      <a:r>
                        <a:rPr sz="1000" spc="-70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KPI</a:t>
                      </a:r>
                      <a:r>
                        <a:rPr sz="1000" spc="40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00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owner</a:t>
                      </a:r>
                      <a:r>
                        <a:rPr sz="1000" spc="40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10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(title)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100"/>
                        </a:lnSpc>
                      </a:pPr>
                      <a:r>
                        <a:rPr sz="1000" spc="-85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HR</a:t>
                      </a:r>
                      <a:r>
                        <a:rPr sz="1000" spc="5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10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Manager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100"/>
                        </a:lnSpc>
                      </a:pPr>
                      <a:r>
                        <a:rPr sz="1000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Data</a:t>
                      </a:r>
                      <a:r>
                        <a:rPr sz="1000" spc="15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00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custodian</a:t>
                      </a:r>
                      <a:r>
                        <a:rPr sz="1000" spc="30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10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(title)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35" marR="103505">
                        <a:lnSpc>
                          <a:spcPts val="1100"/>
                        </a:lnSpc>
                      </a:pPr>
                      <a:r>
                        <a:rPr sz="1000" spc="-85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HR</a:t>
                      </a:r>
                      <a:r>
                        <a:rPr sz="1000" spc="5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10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Analyst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151765">
                <a:tc>
                  <a:txBody>
                    <a:bodyPr/>
                    <a:lstStyle/>
                    <a:p>
                      <a:pPr marL="286385" marR="176530">
                        <a:lnSpc>
                          <a:spcPts val="1100"/>
                        </a:lnSpc>
                      </a:pPr>
                      <a:r>
                        <a:rPr sz="1000" spc="-70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KPI</a:t>
                      </a:r>
                      <a:r>
                        <a:rPr sz="1000" spc="40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00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owner</a:t>
                      </a:r>
                      <a:r>
                        <a:rPr sz="1000" spc="40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10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(name)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100"/>
                        </a:lnSpc>
                      </a:pPr>
                      <a:r>
                        <a:rPr sz="1000" spc="-35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John </a:t>
                      </a:r>
                      <a:r>
                        <a:rPr sz="1000" spc="-10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McKinney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100"/>
                        </a:lnSpc>
                      </a:pPr>
                      <a:r>
                        <a:rPr sz="1000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Data</a:t>
                      </a:r>
                      <a:r>
                        <a:rPr sz="1000" spc="15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00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custodian</a:t>
                      </a:r>
                      <a:r>
                        <a:rPr sz="1000" spc="30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10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(name)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35" marR="103505">
                        <a:lnSpc>
                          <a:spcPts val="1100"/>
                        </a:lnSpc>
                      </a:pPr>
                      <a:r>
                        <a:rPr sz="1000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George</a:t>
                      </a:r>
                      <a:r>
                        <a:rPr sz="1000" spc="-35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10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Douglas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marL="286385" marR="176530">
                        <a:lnSpc>
                          <a:spcPts val="1100"/>
                        </a:lnSpc>
                      </a:pPr>
                      <a:r>
                        <a:rPr sz="1000" spc="-70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KPI</a:t>
                      </a:r>
                      <a:r>
                        <a:rPr sz="1000" spc="70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00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current</a:t>
                      </a:r>
                      <a:r>
                        <a:rPr sz="1000" spc="75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10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status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100"/>
                        </a:lnSpc>
                      </a:pPr>
                      <a:r>
                        <a:rPr sz="1000" spc="-10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Active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100"/>
                        </a:lnSpc>
                      </a:pPr>
                      <a:r>
                        <a:rPr sz="1000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Last</a:t>
                      </a:r>
                      <a:r>
                        <a:rPr sz="1000" spc="25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00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update</a:t>
                      </a:r>
                      <a:r>
                        <a:rPr sz="1000" spc="75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00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of</a:t>
                      </a:r>
                      <a:r>
                        <a:rPr sz="1000" spc="25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10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documentation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35" marR="103505">
                        <a:lnSpc>
                          <a:spcPts val="1100"/>
                        </a:lnSpc>
                      </a:pPr>
                      <a:r>
                        <a:rPr sz="1000" spc="-10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12.10.2021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marL="286385" marR="176530">
                        <a:lnSpc>
                          <a:spcPts val="1100"/>
                        </a:lnSpc>
                      </a:pPr>
                      <a:r>
                        <a:rPr sz="10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Data</a:t>
                      </a:r>
                      <a:r>
                        <a:rPr sz="1000" spc="-4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gathering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006F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6F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6FC0"/>
                    </a:solidFill>
                  </a:tcPr>
                </a:tc>
                <a:tc>
                  <a:txBody>
                    <a:bodyPr/>
                    <a:lstStyle/>
                    <a:p>
                      <a:pPr marR="103505"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6F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marL="286385" marR="176530">
                        <a:lnSpc>
                          <a:spcPts val="1100"/>
                        </a:lnSpc>
                      </a:pPr>
                      <a:r>
                        <a:rPr sz="1000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Lead</a:t>
                      </a:r>
                      <a:r>
                        <a:rPr sz="1000" spc="-70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20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time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100"/>
                        </a:lnSpc>
                      </a:pPr>
                      <a:r>
                        <a:rPr sz="1000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14</a:t>
                      </a:r>
                      <a:r>
                        <a:rPr sz="1000" spc="30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20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days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03505"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  <a:tr h="299720">
                <a:tc>
                  <a:txBody>
                    <a:bodyPr/>
                    <a:lstStyle/>
                    <a:p>
                      <a:pPr marL="286385" marR="459740">
                        <a:lnSpc>
                          <a:spcPts val="1200"/>
                        </a:lnSpc>
                      </a:pPr>
                      <a:r>
                        <a:rPr sz="1000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Data</a:t>
                      </a:r>
                      <a:r>
                        <a:rPr sz="1000" spc="-20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00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source</a:t>
                      </a:r>
                      <a:r>
                        <a:rPr sz="1000" spc="-10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50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(DB</a:t>
                      </a:r>
                      <a:r>
                        <a:rPr sz="1000" spc="-25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10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name, System...)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185"/>
                        </a:lnSpc>
                      </a:pPr>
                      <a:r>
                        <a:rPr sz="1000" spc="-25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Survey</a:t>
                      </a:r>
                      <a:r>
                        <a:rPr sz="1000" spc="-10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 report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03505"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25"/>
                  </a:ext>
                </a:extLst>
              </a:tr>
              <a:tr h="156845">
                <a:tc>
                  <a:txBody>
                    <a:bodyPr/>
                    <a:lstStyle/>
                    <a:p>
                      <a:pPr marL="286385" marR="176530">
                        <a:lnSpc>
                          <a:spcPts val="1115"/>
                        </a:lnSpc>
                        <a:spcBef>
                          <a:spcPts val="25"/>
                        </a:spcBef>
                      </a:pPr>
                      <a:r>
                        <a:rPr sz="1000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Who</a:t>
                      </a:r>
                      <a:r>
                        <a:rPr sz="1000" spc="10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00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maintains</a:t>
                      </a:r>
                      <a:r>
                        <a:rPr sz="1000" spc="-5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25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DS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075"/>
                        </a:lnSpc>
                      </a:pPr>
                      <a:r>
                        <a:rPr sz="1000" spc="-85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HR</a:t>
                      </a:r>
                      <a:r>
                        <a:rPr sz="1000" spc="5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10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Department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075"/>
                        </a:lnSpc>
                      </a:pPr>
                      <a:r>
                        <a:rPr sz="1000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When</a:t>
                      </a:r>
                      <a:r>
                        <a:rPr sz="1000" spc="-15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00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is</a:t>
                      </a:r>
                      <a:r>
                        <a:rPr sz="1000" spc="-20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00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data</a:t>
                      </a:r>
                      <a:r>
                        <a:rPr sz="1000" spc="-15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10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produced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635" marR="103505">
                        <a:lnSpc>
                          <a:spcPts val="1075"/>
                        </a:lnSpc>
                      </a:pPr>
                      <a:r>
                        <a:rPr sz="1000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End</a:t>
                      </a:r>
                      <a:r>
                        <a:rPr sz="1000" spc="-5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00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of</a:t>
                      </a:r>
                      <a:r>
                        <a:rPr sz="1000" spc="-25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10" dirty="0">
                          <a:solidFill>
                            <a:srgbClr val="5F5F5F"/>
                          </a:solidFill>
                          <a:latin typeface="Arial"/>
                          <a:cs typeface="Arial"/>
                        </a:rPr>
                        <a:t>quarter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26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marL="286385" marR="176530">
                        <a:lnSpc>
                          <a:spcPts val="1100"/>
                        </a:lnSpc>
                      </a:pPr>
                      <a:r>
                        <a:rPr sz="1000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Comments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006F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6FC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6FC0"/>
                    </a:solidFill>
                  </a:tcPr>
                </a:tc>
                <a:tc>
                  <a:txBody>
                    <a:bodyPr/>
                    <a:lstStyle/>
                    <a:p>
                      <a:pPr marR="103505"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6F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7"/>
                  </a:ext>
                </a:extLst>
              </a:tr>
              <a:tr h="161925">
                <a:tc gridSpan="4">
                  <a:txBody>
                    <a:bodyPr/>
                    <a:lstStyle/>
                    <a:p>
                      <a:pPr marL="161290">
                        <a:lnSpc>
                          <a:spcPts val="1180"/>
                        </a:lnSpc>
                        <a:tabLst>
                          <a:tab pos="8981440" algn="l"/>
                        </a:tabLst>
                      </a:pPr>
                      <a:r>
                        <a:rPr sz="1000" u="sng" spc="275" dirty="0">
                          <a:solidFill>
                            <a:srgbClr val="5F5F5F"/>
                          </a:solidFill>
                          <a:uFill>
                            <a:solidFill>
                              <a:srgbClr val="D0CECE"/>
                            </a:solidFill>
                          </a:uFill>
                          <a:latin typeface="Arial"/>
                          <a:cs typeface="Arial"/>
                        </a:rPr>
                        <a:t>  </a:t>
                      </a:r>
                      <a:r>
                        <a:rPr sz="1000" u="sng" dirty="0">
                          <a:solidFill>
                            <a:srgbClr val="5F5F5F"/>
                          </a:solidFill>
                          <a:uFill>
                            <a:solidFill>
                              <a:srgbClr val="D0CECE"/>
                            </a:solidFill>
                          </a:uFill>
                          <a:latin typeface="Arial"/>
                          <a:cs typeface="Arial"/>
                        </a:rPr>
                        <a:t>Studies</a:t>
                      </a:r>
                      <a:r>
                        <a:rPr sz="1000" u="sng" spc="40" dirty="0">
                          <a:solidFill>
                            <a:srgbClr val="5F5F5F"/>
                          </a:solidFill>
                          <a:uFill>
                            <a:solidFill>
                              <a:srgbClr val="D0CECE"/>
                            </a:solidFill>
                          </a:uFill>
                          <a:latin typeface="Arial"/>
                          <a:cs typeface="Arial"/>
                        </a:rPr>
                        <a:t> </a:t>
                      </a:r>
                      <a:r>
                        <a:rPr sz="1000" u="sng" spc="-10" dirty="0">
                          <a:solidFill>
                            <a:srgbClr val="5F5F5F"/>
                          </a:solidFill>
                          <a:uFill>
                            <a:solidFill>
                              <a:srgbClr val="D0CECE"/>
                            </a:solidFill>
                          </a:uFill>
                          <a:latin typeface="Arial"/>
                          <a:cs typeface="Arial"/>
                        </a:rPr>
                        <a:t>suggest</a:t>
                      </a:r>
                      <a:r>
                        <a:rPr sz="1000" u="sng" spc="20" dirty="0">
                          <a:solidFill>
                            <a:srgbClr val="5F5F5F"/>
                          </a:solidFill>
                          <a:uFill>
                            <a:solidFill>
                              <a:srgbClr val="D0CECE"/>
                            </a:solidFill>
                          </a:uFill>
                          <a:latin typeface="Arial"/>
                          <a:cs typeface="Arial"/>
                        </a:rPr>
                        <a:t> </a:t>
                      </a:r>
                      <a:r>
                        <a:rPr sz="1000" u="sng" dirty="0">
                          <a:solidFill>
                            <a:srgbClr val="5F5F5F"/>
                          </a:solidFill>
                          <a:uFill>
                            <a:solidFill>
                              <a:srgbClr val="D0CECE"/>
                            </a:solidFill>
                          </a:uFill>
                          <a:latin typeface="Arial"/>
                          <a:cs typeface="Arial"/>
                        </a:rPr>
                        <a:t>a</a:t>
                      </a:r>
                      <a:r>
                        <a:rPr sz="1000" u="sng" spc="20" dirty="0">
                          <a:solidFill>
                            <a:srgbClr val="5F5F5F"/>
                          </a:solidFill>
                          <a:uFill>
                            <a:solidFill>
                              <a:srgbClr val="D0CECE"/>
                            </a:solidFill>
                          </a:uFill>
                          <a:latin typeface="Arial"/>
                          <a:cs typeface="Arial"/>
                        </a:rPr>
                        <a:t> </a:t>
                      </a:r>
                      <a:r>
                        <a:rPr sz="1000" u="sng" dirty="0">
                          <a:solidFill>
                            <a:srgbClr val="5F5F5F"/>
                          </a:solidFill>
                          <a:uFill>
                            <a:solidFill>
                              <a:srgbClr val="D0CECE"/>
                            </a:solidFill>
                          </a:uFill>
                          <a:latin typeface="Arial"/>
                          <a:cs typeface="Arial"/>
                        </a:rPr>
                        <a:t>direct</a:t>
                      </a:r>
                      <a:r>
                        <a:rPr sz="1000" u="sng" spc="35" dirty="0">
                          <a:solidFill>
                            <a:srgbClr val="5F5F5F"/>
                          </a:solidFill>
                          <a:uFill>
                            <a:solidFill>
                              <a:srgbClr val="D0CECE"/>
                            </a:solidFill>
                          </a:uFill>
                          <a:latin typeface="Arial"/>
                          <a:cs typeface="Arial"/>
                        </a:rPr>
                        <a:t> </a:t>
                      </a:r>
                      <a:r>
                        <a:rPr sz="1000" u="sng" dirty="0">
                          <a:solidFill>
                            <a:srgbClr val="5F5F5F"/>
                          </a:solidFill>
                          <a:uFill>
                            <a:solidFill>
                              <a:srgbClr val="D0CECE"/>
                            </a:solidFill>
                          </a:uFill>
                          <a:latin typeface="Arial"/>
                          <a:cs typeface="Arial"/>
                        </a:rPr>
                        <a:t>correlation</a:t>
                      </a:r>
                      <a:r>
                        <a:rPr sz="1000" u="sng" spc="30" dirty="0">
                          <a:solidFill>
                            <a:srgbClr val="5F5F5F"/>
                          </a:solidFill>
                          <a:uFill>
                            <a:solidFill>
                              <a:srgbClr val="D0CECE"/>
                            </a:solidFill>
                          </a:uFill>
                          <a:latin typeface="Arial"/>
                          <a:cs typeface="Arial"/>
                        </a:rPr>
                        <a:t> </a:t>
                      </a:r>
                      <a:r>
                        <a:rPr sz="1000" u="sng" dirty="0">
                          <a:solidFill>
                            <a:srgbClr val="5F5F5F"/>
                          </a:solidFill>
                          <a:uFill>
                            <a:solidFill>
                              <a:srgbClr val="D0CECE"/>
                            </a:solidFill>
                          </a:uFill>
                          <a:latin typeface="Arial"/>
                          <a:cs typeface="Arial"/>
                        </a:rPr>
                        <a:t>between</a:t>
                      </a:r>
                      <a:r>
                        <a:rPr sz="1000" u="sng" spc="20" dirty="0">
                          <a:solidFill>
                            <a:srgbClr val="5F5F5F"/>
                          </a:solidFill>
                          <a:uFill>
                            <a:solidFill>
                              <a:srgbClr val="D0CECE"/>
                            </a:solidFill>
                          </a:uFill>
                          <a:latin typeface="Arial"/>
                          <a:cs typeface="Arial"/>
                        </a:rPr>
                        <a:t> </a:t>
                      </a:r>
                      <a:r>
                        <a:rPr sz="1000" u="sng" dirty="0">
                          <a:solidFill>
                            <a:srgbClr val="5F5F5F"/>
                          </a:solidFill>
                          <a:uFill>
                            <a:solidFill>
                              <a:srgbClr val="D0CECE"/>
                            </a:solidFill>
                          </a:uFill>
                          <a:latin typeface="Arial"/>
                          <a:cs typeface="Arial"/>
                        </a:rPr>
                        <a:t>employee</a:t>
                      </a:r>
                      <a:r>
                        <a:rPr sz="1000" u="sng" spc="50" dirty="0">
                          <a:solidFill>
                            <a:srgbClr val="5F5F5F"/>
                          </a:solidFill>
                          <a:uFill>
                            <a:solidFill>
                              <a:srgbClr val="D0CECE"/>
                            </a:solidFill>
                          </a:uFill>
                          <a:latin typeface="Arial"/>
                          <a:cs typeface="Arial"/>
                        </a:rPr>
                        <a:t> </a:t>
                      </a:r>
                      <a:r>
                        <a:rPr sz="1000" u="sng" dirty="0">
                          <a:solidFill>
                            <a:srgbClr val="5F5F5F"/>
                          </a:solidFill>
                          <a:uFill>
                            <a:solidFill>
                              <a:srgbClr val="D0CECE"/>
                            </a:solidFill>
                          </a:uFill>
                          <a:latin typeface="Arial"/>
                          <a:cs typeface="Arial"/>
                        </a:rPr>
                        <a:t>satisfaction</a:t>
                      </a:r>
                      <a:r>
                        <a:rPr sz="1000" u="sng" spc="5" dirty="0">
                          <a:solidFill>
                            <a:srgbClr val="5F5F5F"/>
                          </a:solidFill>
                          <a:uFill>
                            <a:solidFill>
                              <a:srgbClr val="D0CECE"/>
                            </a:solidFill>
                          </a:uFill>
                          <a:latin typeface="Arial"/>
                          <a:cs typeface="Arial"/>
                        </a:rPr>
                        <a:t> </a:t>
                      </a:r>
                      <a:r>
                        <a:rPr sz="1000" u="sng" dirty="0">
                          <a:solidFill>
                            <a:srgbClr val="5F5F5F"/>
                          </a:solidFill>
                          <a:uFill>
                            <a:solidFill>
                              <a:srgbClr val="D0CECE"/>
                            </a:solidFill>
                          </a:uFill>
                          <a:latin typeface="Arial"/>
                          <a:cs typeface="Arial"/>
                        </a:rPr>
                        <a:t>and</a:t>
                      </a:r>
                      <a:r>
                        <a:rPr sz="1000" u="sng" spc="15" dirty="0">
                          <a:solidFill>
                            <a:srgbClr val="5F5F5F"/>
                          </a:solidFill>
                          <a:uFill>
                            <a:solidFill>
                              <a:srgbClr val="D0CECE"/>
                            </a:solidFill>
                          </a:uFill>
                          <a:latin typeface="Arial"/>
                          <a:cs typeface="Arial"/>
                        </a:rPr>
                        <a:t> </a:t>
                      </a:r>
                      <a:r>
                        <a:rPr sz="1000" u="sng" dirty="0">
                          <a:solidFill>
                            <a:srgbClr val="5F5F5F"/>
                          </a:solidFill>
                          <a:uFill>
                            <a:solidFill>
                              <a:srgbClr val="D0CECE"/>
                            </a:solidFill>
                          </a:uFill>
                          <a:latin typeface="Arial"/>
                          <a:cs typeface="Arial"/>
                        </a:rPr>
                        <a:t>increased</a:t>
                      </a:r>
                      <a:r>
                        <a:rPr sz="1000" u="sng" spc="25" dirty="0">
                          <a:solidFill>
                            <a:srgbClr val="5F5F5F"/>
                          </a:solidFill>
                          <a:uFill>
                            <a:solidFill>
                              <a:srgbClr val="D0CECE"/>
                            </a:solidFill>
                          </a:uFill>
                          <a:latin typeface="Arial"/>
                          <a:cs typeface="Arial"/>
                        </a:rPr>
                        <a:t> </a:t>
                      </a:r>
                      <a:r>
                        <a:rPr sz="1000" u="sng" dirty="0">
                          <a:solidFill>
                            <a:srgbClr val="5F5F5F"/>
                          </a:solidFill>
                          <a:uFill>
                            <a:solidFill>
                              <a:srgbClr val="D0CECE"/>
                            </a:solidFill>
                          </a:uFill>
                          <a:latin typeface="Arial"/>
                          <a:cs typeface="Arial"/>
                        </a:rPr>
                        <a:t>performance</a:t>
                      </a:r>
                      <a:r>
                        <a:rPr sz="1000" u="sng" spc="50" dirty="0">
                          <a:solidFill>
                            <a:srgbClr val="5F5F5F"/>
                          </a:solidFill>
                          <a:uFill>
                            <a:solidFill>
                              <a:srgbClr val="D0CECE"/>
                            </a:solidFill>
                          </a:uFill>
                          <a:latin typeface="Arial"/>
                          <a:cs typeface="Arial"/>
                        </a:rPr>
                        <a:t> </a:t>
                      </a:r>
                      <a:r>
                        <a:rPr sz="1000" u="sng" dirty="0">
                          <a:solidFill>
                            <a:srgbClr val="5F5F5F"/>
                          </a:solidFill>
                          <a:uFill>
                            <a:solidFill>
                              <a:srgbClr val="D0CECE"/>
                            </a:solidFill>
                          </a:uFill>
                          <a:latin typeface="Arial"/>
                          <a:cs typeface="Arial"/>
                        </a:rPr>
                        <a:t>on</a:t>
                      </a:r>
                      <a:r>
                        <a:rPr sz="1000" u="sng" spc="20" dirty="0">
                          <a:solidFill>
                            <a:srgbClr val="5F5F5F"/>
                          </a:solidFill>
                          <a:uFill>
                            <a:solidFill>
                              <a:srgbClr val="D0CECE"/>
                            </a:solidFill>
                          </a:uFill>
                          <a:latin typeface="Arial"/>
                          <a:cs typeface="Arial"/>
                        </a:rPr>
                        <a:t> </a:t>
                      </a:r>
                      <a:r>
                        <a:rPr sz="1000" u="sng" dirty="0">
                          <a:solidFill>
                            <a:srgbClr val="5F5F5F"/>
                          </a:solidFill>
                          <a:uFill>
                            <a:solidFill>
                              <a:srgbClr val="D0CECE"/>
                            </a:solidFill>
                          </a:uFill>
                          <a:latin typeface="Arial"/>
                          <a:cs typeface="Arial"/>
                        </a:rPr>
                        <a:t>customer</a:t>
                      </a:r>
                      <a:r>
                        <a:rPr sz="1000" u="sng" spc="30" dirty="0">
                          <a:solidFill>
                            <a:srgbClr val="5F5F5F"/>
                          </a:solidFill>
                          <a:uFill>
                            <a:solidFill>
                              <a:srgbClr val="D0CECE"/>
                            </a:solidFill>
                          </a:uFill>
                          <a:latin typeface="Arial"/>
                          <a:cs typeface="Arial"/>
                        </a:rPr>
                        <a:t> </a:t>
                      </a:r>
                      <a:r>
                        <a:rPr sz="1000" u="sng" spc="-10" dirty="0">
                          <a:solidFill>
                            <a:srgbClr val="5F5F5F"/>
                          </a:solidFill>
                          <a:uFill>
                            <a:solidFill>
                              <a:srgbClr val="D0CECE"/>
                            </a:solidFill>
                          </a:uFill>
                          <a:latin typeface="Arial"/>
                          <a:cs typeface="Arial"/>
                        </a:rPr>
                        <a:t>satisfaction, </a:t>
                      </a:r>
                      <a:r>
                        <a:rPr sz="1000" u="sng" dirty="0">
                          <a:solidFill>
                            <a:srgbClr val="5F5F5F"/>
                          </a:solidFill>
                          <a:uFill>
                            <a:solidFill>
                              <a:srgbClr val="D0CECE"/>
                            </a:solidFill>
                          </a:uFill>
                          <a:latin typeface="Arial"/>
                          <a:cs typeface="Arial"/>
                        </a:rPr>
                        <a:t>even</a:t>
                      </a:r>
                      <a:r>
                        <a:rPr sz="1000" u="sng" spc="20" dirty="0">
                          <a:solidFill>
                            <a:srgbClr val="5F5F5F"/>
                          </a:solidFill>
                          <a:uFill>
                            <a:solidFill>
                              <a:srgbClr val="D0CECE"/>
                            </a:solidFill>
                          </a:uFill>
                          <a:latin typeface="Arial"/>
                          <a:cs typeface="Arial"/>
                        </a:rPr>
                        <a:t> </a:t>
                      </a:r>
                      <a:r>
                        <a:rPr sz="1000" u="sng" spc="70" dirty="0">
                          <a:solidFill>
                            <a:srgbClr val="5F5F5F"/>
                          </a:solidFill>
                          <a:uFill>
                            <a:solidFill>
                              <a:srgbClr val="D0CECE"/>
                            </a:solidFill>
                          </a:uFill>
                          <a:latin typeface="Arial"/>
                          <a:cs typeface="Arial"/>
                        </a:rPr>
                        <a:t>on</a:t>
                      </a:r>
                      <a:r>
                        <a:rPr sz="1000" u="sng" spc="20" dirty="0">
                          <a:solidFill>
                            <a:srgbClr val="5F5F5F"/>
                          </a:solidFill>
                          <a:uFill>
                            <a:solidFill>
                              <a:srgbClr val="D0CECE"/>
                            </a:solidFill>
                          </a:uFill>
                          <a:latin typeface="Arial"/>
                          <a:cs typeface="Arial"/>
                        </a:rPr>
                        <a:t> </a:t>
                      </a:r>
                      <a:r>
                        <a:rPr sz="1000" u="sng" dirty="0">
                          <a:solidFill>
                            <a:srgbClr val="5F5F5F"/>
                          </a:solidFill>
                          <a:uFill>
                            <a:solidFill>
                              <a:srgbClr val="D0CECE"/>
                            </a:solidFill>
                          </a:uFill>
                          <a:latin typeface="Arial"/>
                          <a:cs typeface="Arial"/>
                        </a:rPr>
                        <a:t>financial</a:t>
                      </a:r>
                      <a:r>
                        <a:rPr sz="1000" u="sng" spc="10" dirty="0">
                          <a:solidFill>
                            <a:srgbClr val="5F5F5F"/>
                          </a:solidFill>
                          <a:uFill>
                            <a:solidFill>
                              <a:srgbClr val="D0CECE"/>
                            </a:solidFill>
                          </a:uFill>
                          <a:latin typeface="Arial"/>
                          <a:cs typeface="Arial"/>
                        </a:rPr>
                        <a:t> </a:t>
                      </a:r>
                      <a:r>
                        <a:rPr sz="1000" u="sng" spc="-10" dirty="0">
                          <a:solidFill>
                            <a:srgbClr val="5F5F5F"/>
                          </a:solidFill>
                          <a:uFill>
                            <a:solidFill>
                              <a:srgbClr val="D0CECE"/>
                            </a:solidFill>
                          </a:uFill>
                          <a:latin typeface="Arial"/>
                          <a:cs typeface="Arial"/>
                        </a:rPr>
                        <a:t>results.</a:t>
                      </a:r>
                      <a:r>
                        <a:rPr sz="1000" u="sng" dirty="0">
                          <a:solidFill>
                            <a:srgbClr val="5F5F5F"/>
                          </a:solidFill>
                          <a:uFill>
                            <a:solidFill>
                              <a:srgbClr val="D0CECE"/>
                            </a:solidFill>
                          </a:uFill>
                          <a:latin typeface="Arial"/>
                          <a:cs typeface="Arial"/>
                        </a:rPr>
                        <a:t>	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28"/>
                  </a:ext>
                </a:extLst>
              </a:tr>
            </a:tbl>
          </a:graphicData>
        </a:graphic>
      </p:graphicFrame>
      <p:sp>
        <p:nvSpPr>
          <p:cNvPr id="24" name="object 2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6347" rIns="0" bIns="0" rtlCol="0">
            <a:spAutoFit/>
          </a:bodyPr>
          <a:lstStyle/>
          <a:p>
            <a:pPr marL="2459355">
              <a:lnSpc>
                <a:spcPts val="1250"/>
              </a:lnSpc>
            </a:pPr>
            <a:fld id="{81D60167-4931-47E6-BA6A-407CBD079E47}" type="slidenum">
              <a:rPr spc="-25" dirty="0"/>
              <a:t>41</a:t>
            </a:fld>
            <a:endParaRPr spc="-25" dirty="0"/>
          </a:p>
        </p:txBody>
      </p:sp>
      <p:sp>
        <p:nvSpPr>
          <p:cNvPr id="25" name="object 2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/>
              <a:t>©</a:t>
            </a:r>
            <a:r>
              <a:rPr spc="-15" dirty="0"/>
              <a:t> </a:t>
            </a:r>
            <a:r>
              <a:rPr dirty="0"/>
              <a:t>The</a:t>
            </a:r>
            <a:r>
              <a:rPr spc="-30" dirty="0"/>
              <a:t> </a:t>
            </a:r>
            <a:r>
              <a:rPr dirty="0"/>
              <a:t>KPI</a:t>
            </a:r>
            <a:r>
              <a:rPr spc="-5" dirty="0"/>
              <a:t> </a:t>
            </a:r>
            <a:r>
              <a:rPr dirty="0"/>
              <a:t>Institute</a:t>
            </a:r>
            <a:r>
              <a:rPr spc="-20" dirty="0"/>
              <a:t> 2023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61544" y="0"/>
            <a:ext cx="8982710" cy="6858000"/>
            <a:chOff x="161544" y="0"/>
            <a:chExt cx="8982710" cy="6858000"/>
          </a:xfrm>
        </p:grpSpPr>
        <p:sp>
          <p:nvSpPr>
            <p:cNvPr id="3" name="object 3"/>
            <p:cNvSpPr/>
            <p:nvPr/>
          </p:nvSpPr>
          <p:spPr>
            <a:xfrm>
              <a:off x="161544" y="6553200"/>
              <a:ext cx="5489575" cy="0"/>
            </a:xfrm>
            <a:custGeom>
              <a:avLst/>
              <a:gdLst/>
              <a:ahLst/>
              <a:cxnLst/>
              <a:rect l="l" t="t" r="r" b="b"/>
              <a:pathLst>
                <a:path w="5489575">
                  <a:moveTo>
                    <a:pt x="0" y="0"/>
                  </a:moveTo>
                  <a:lnTo>
                    <a:pt x="5489447" y="0"/>
                  </a:lnTo>
                </a:path>
              </a:pathLst>
            </a:custGeom>
            <a:ln w="9525">
              <a:solidFill>
                <a:srgbClr val="D0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5650991" y="0"/>
              <a:ext cx="3493135" cy="6858000"/>
            </a:xfrm>
            <a:custGeom>
              <a:avLst/>
              <a:gdLst/>
              <a:ahLst/>
              <a:cxnLst/>
              <a:rect l="l" t="t" r="r" b="b"/>
              <a:pathLst>
                <a:path w="3493134" h="6858000">
                  <a:moveTo>
                    <a:pt x="3493008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3493008" y="6858000"/>
                  </a:lnTo>
                  <a:lnTo>
                    <a:pt x="3493008" y="0"/>
                  </a:lnTo>
                  <a:close/>
                </a:path>
              </a:pathLst>
            </a:custGeom>
            <a:solidFill>
              <a:srgbClr val="0871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83107" y="548640"/>
              <a:ext cx="5076444" cy="5666232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6194805" y="2598546"/>
            <a:ext cx="1979295" cy="1562100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L="12700" marR="5080">
              <a:lnSpc>
                <a:spcPts val="3890"/>
              </a:lnSpc>
              <a:spcBef>
                <a:spcPts val="585"/>
              </a:spcBef>
            </a:pPr>
            <a:r>
              <a:rPr sz="3600" dirty="0">
                <a:solidFill>
                  <a:srgbClr val="FFFFFF"/>
                </a:solidFill>
              </a:rPr>
              <a:t>7.</a:t>
            </a:r>
            <a:r>
              <a:rPr sz="3600" spc="-85" dirty="0">
                <a:solidFill>
                  <a:srgbClr val="FFFFFF"/>
                </a:solidFill>
              </a:rPr>
              <a:t> </a:t>
            </a:r>
            <a:r>
              <a:rPr sz="3600" spc="380" dirty="0">
                <a:solidFill>
                  <a:srgbClr val="FFFFFF"/>
                </a:solidFill>
              </a:rPr>
              <a:t>KPI </a:t>
            </a:r>
            <a:r>
              <a:rPr sz="3600" spc="360" dirty="0">
                <a:solidFill>
                  <a:srgbClr val="FFFFFF"/>
                </a:solidFill>
              </a:rPr>
              <a:t>REPORT </a:t>
            </a:r>
            <a:r>
              <a:rPr sz="3600" spc="210" dirty="0">
                <a:solidFill>
                  <a:srgbClr val="FFFFFF"/>
                </a:solidFill>
              </a:rPr>
              <a:t>FORM</a:t>
            </a:r>
            <a:endParaRPr sz="3600"/>
          </a:p>
        </p:txBody>
      </p:sp>
      <p:sp>
        <p:nvSpPr>
          <p:cNvPr id="7" name="object 7"/>
          <p:cNvSpPr txBox="1"/>
          <p:nvPr/>
        </p:nvSpPr>
        <p:spPr>
          <a:xfrm>
            <a:off x="200964" y="6344475"/>
            <a:ext cx="1497965" cy="16256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sz="900" i="1" spc="-100" dirty="0">
                <a:latin typeface="Lucida Sans"/>
                <a:cs typeface="Lucida Sans"/>
              </a:rPr>
              <a:t>Source:</a:t>
            </a:r>
            <a:r>
              <a:rPr sz="900" i="1" spc="-60" dirty="0">
                <a:latin typeface="Lucida Sans"/>
                <a:cs typeface="Lucida Sans"/>
              </a:rPr>
              <a:t> </a:t>
            </a:r>
            <a:r>
              <a:rPr sz="900" i="1" spc="-95" dirty="0">
                <a:latin typeface="Lucida Sans"/>
                <a:cs typeface="Lucida Sans"/>
              </a:rPr>
              <a:t>The</a:t>
            </a:r>
            <a:r>
              <a:rPr sz="900" i="1" spc="-75" dirty="0">
                <a:latin typeface="Lucida Sans"/>
                <a:cs typeface="Lucida Sans"/>
              </a:rPr>
              <a:t> </a:t>
            </a:r>
            <a:r>
              <a:rPr sz="900" i="1" spc="-30" dirty="0">
                <a:latin typeface="Lucida Sans"/>
                <a:cs typeface="Lucida Sans"/>
              </a:rPr>
              <a:t>KPI</a:t>
            </a:r>
            <a:r>
              <a:rPr sz="900" i="1" spc="-70" dirty="0">
                <a:latin typeface="Lucida Sans"/>
                <a:cs typeface="Lucida Sans"/>
              </a:rPr>
              <a:t> </a:t>
            </a:r>
            <a:r>
              <a:rPr sz="900" i="1" spc="-80" dirty="0">
                <a:latin typeface="Lucida Sans"/>
                <a:cs typeface="Lucida Sans"/>
              </a:rPr>
              <a:t>Institute</a:t>
            </a:r>
            <a:r>
              <a:rPr sz="900" i="1" spc="-60" dirty="0">
                <a:latin typeface="Lucida Sans"/>
                <a:cs typeface="Lucida Sans"/>
              </a:rPr>
              <a:t> </a:t>
            </a:r>
            <a:r>
              <a:rPr sz="900" i="1" spc="-25" dirty="0">
                <a:latin typeface="Lucida Sans"/>
                <a:cs typeface="Lucida Sans"/>
              </a:rPr>
              <a:t>(2023)</a:t>
            </a:r>
            <a:endParaRPr sz="900">
              <a:latin typeface="Lucida Sans"/>
              <a:cs typeface="Lucida Sans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/>
              <a:t>©</a:t>
            </a:r>
            <a:r>
              <a:rPr spc="-15" dirty="0"/>
              <a:t> </a:t>
            </a:r>
            <a:r>
              <a:rPr dirty="0"/>
              <a:t>The</a:t>
            </a:r>
            <a:r>
              <a:rPr spc="-30" dirty="0"/>
              <a:t> </a:t>
            </a:r>
            <a:r>
              <a:rPr dirty="0"/>
              <a:t>KPI</a:t>
            </a:r>
            <a:r>
              <a:rPr spc="-5" dirty="0"/>
              <a:t> </a:t>
            </a:r>
            <a:r>
              <a:rPr dirty="0"/>
              <a:t>Institute</a:t>
            </a:r>
            <a:r>
              <a:rPr spc="-20" dirty="0"/>
              <a:t> 2023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09258" rIns="0" bIns="0" rtlCol="0">
            <a:spAutoFit/>
          </a:bodyPr>
          <a:lstStyle/>
          <a:p>
            <a:pPr marL="31115">
              <a:lnSpc>
                <a:spcPct val="100000"/>
              </a:lnSpc>
              <a:spcBef>
                <a:spcPts val="100"/>
              </a:spcBef>
            </a:pPr>
            <a:r>
              <a:rPr dirty="0"/>
              <a:t>8.</a:t>
            </a:r>
            <a:r>
              <a:rPr spc="25" dirty="0"/>
              <a:t> </a:t>
            </a:r>
            <a:r>
              <a:rPr spc="175" dirty="0"/>
              <a:t>PORTFOLIO</a:t>
            </a:r>
            <a:r>
              <a:rPr spc="45" dirty="0"/>
              <a:t> </a:t>
            </a:r>
            <a:r>
              <a:rPr spc="130" dirty="0"/>
              <a:t>OF</a:t>
            </a:r>
            <a:r>
              <a:rPr spc="20" dirty="0"/>
              <a:t> </a:t>
            </a:r>
            <a:r>
              <a:rPr spc="200" dirty="0"/>
              <a:t>INITIATIVES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5327" y="1834954"/>
            <a:ext cx="8561304" cy="360285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55803" y="1384553"/>
            <a:ext cx="234061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i="1" spc="65" dirty="0">
                <a:solidFill>
                  <a:srgbClr val="464646"/>
                </a:solidFill>
                <a:latin typeface="Century Gothic"/>
                <a:cs typeface="Century Gothic"/>
              </a:rPr>
              <a:t>Private</a:t>
            </a:r>
            <a:r>
              <a:rPr sz="1400" i="1" spc="-35" dirty="0">
                <a:solidFill>
                  <a:srgbClr val="464646"/>
                </a:solidFill>
                <a:latin typeface="Century Gothic"/>
                <a:cs typeface="Century Gothic"/>
              </a:rPr>
              <a:t> </a:t>
            </a:r>
            <a:r>
              <a:rPr sz="1400" i="1" spc="80" dirty="0">
                <a:solidFill>
                  <a:srgbClr val="464646"/>
                </a:solidFill>
                <a:latin typeface="Century Gothic"/>
                <a:cs typeface="Century Gothic"/>
              </a:rPr>
              <a:t>Hospital</a:t>
            </a:r>
            <a:r>
              <a:rPr sz="1400" i="1" spc="-15" dirty="0">
                <a:solidFill>
                  <a:srgbClr val="464646"/>
                </a:solidFill>
                <a:latin typeface="Century Gothic"/>
                <a:cs typeface="Century Gothic"/>
              </a:rPr>
              <a:t> </a:t>
            </a:r>
            <a:r>
              <a:rPr sz="1400" i="1" spc="55" dirty="0">
                <a:solidFill>
                  <a:srgbClr val="464646"/>
                </a:solidFill>
                <a:latin typeface="Century Gothic"/>
                <a:cs typeface="Century Gothic"/>
              </a:rPr>
              <a:t>Example</a:t>
            </a:r>
            <a:endParaRPr sz="1400">
              <a:latin typeface="Century Gothic"/>
              <a:cs typeface="Century Gothic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66522" y="6390500"/>
            <a:ext cx="1534795" cy="38227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49530">
              <a:lnSpc>
                <a:spcPct val="100000"/>
              </a:lnSpc>
              <a:spcBef>
                <a:spcPts val="85"/>
              </a:spcBef>
            </a:pPr>
            <a:r>
              <a:rPr sz="900" i="1" spc="-100" dirty="0">
                <a:latin typeface="Lucida Sans"/>
                <a:cs typeface="Lucida Sans"/>
              </a:rPr>
              <a:t>Source:</a:t>
            </a:r>
            <a:r>
              <a:rPr sz="900" i="1" spc="-60" dirty="0">
                <a:latin typeface="Lucida Sans"/>
                <a:cs typeface="Lucida Sans"/>
              </a:rPr>
              <a:t> </a:t>
            </a:r>
            <a:r>
              <a:rPr sz="900" i="1" spc="-95" dirty="0">
                <a:latin typeface="Lucida Sans"/>
                <a:cs typeface="Lucida Sans"/>
              </a:rPr>
              <a:t>The</a:t>
            </a:r>
            <a:r>
              <a:rPr sz="900" i="1" spc="-75" dirty="0">
                <a:latin typeface="Lucida Sans"/>
                <a:cs typeface="Lucida Sans"/>
              </a:rPr>
              <a:t> </a:t>
            </a:r>
            <a:r>
              <a:rPr sz="900" i="1" spc="-30" dirty="0">
                <a:latin typeface="Lucida Sans"/>
                <a:cs typeface="Lucida Sans"/>
              </a:rPr>
              <a:t>KPI</a:t>
            </a:r>
            <a:r>
              <a:rPr sz="900" i="1" spc="-70" dirty="0">
                <a:latin typeface="Lucida Sans"/>
                <a:cs typeface="Lucida Sans"/>
              </a:rPr>
              <a:t> </a:t>
            </a:r>
            <a:r>
              <a:rPr sz="900" i="1" spc="-80" dirty="0">
                <a:latin typeface="Lucida Sans"/>
                <a:cs typeface="Lucida Sans"/>
              </a:rPr>
              <a:t>Institute</a:t>
            </a:r>
            <a:r>
              <a:rPr sz="900" i="1" spc="-60" dirty="0">
                <a:latin typeface="Lucida Sans"/>
                <a:cs typeface="Lucida Sans"/>
              </a:rPr>
              <a:t> </a:t>
            </a:r>
            <a:r>
              <a:rPr sz="900" i="1" spc="-25" dirty="0">
                <a:latin typeface="Lucida Sans"/>
                <a:cs typeface="Lucida Sans"/>
              </a:rPr>
              <a:t>(2023)</a:t>
            </a:r>
            <a:endParaRPr sz="900">
              <a:latin typeface="Lucida Sans"/>
              <a:cs typeface="Lucida Sans"/>
            </a:endParaRPr>
          </a:p>
          <a:p>
            <a:pPr marL="12700">
              <a:lnSpc>
                <a:spcPct val="100000"/>
              </a:lnSpc>
              <a:spcBef>
                <a:spcPts val="765"/>
              </a:spcBef>
            </a:pPr>
            <a:r>
              <a:rPr sz="800" dirty="0">
                <a:solidFill>
                  <a:srgbClr val="5F5F5F"/>
                </a:solidFill>
                <a:latin typeface="Times New Roman"/>
                <a:cs typeface="Times New Roman"/>
              </a:rPr>
              <a:t>©</a:t>
            </a:r>
            <a:r>
              <a:rPr sz="800" spc="-15" dirty="0">
                <a:solidFill>
                  <a:srgbClr val="5F5F5F"/>
                </a:solidFill>
                <a:latin typeface="Times New Roman"/>
                <a:cs typeface="Times New Roman"/>
              </a:rPr>
              <a:t> </a:t>
            </a:r>
            <a:r>
              <a:rPr sz="800" dirty="0">
                <a:solidFill>
                  <a:srgbClr val="5F5F5F"/>
                </a:solidFill>
                <a:latin typeface="Times New Roman"/>
                <a:cs typeface="Times New Roman"/>
              </a:rPr>
              <a:t>The</a:t>
            </a:r>
            <a:r>
              <a:rPr sz="800" spc="-30" dirty="0">
                <a:solidFill>
                  <a:srgbClr val="5F5F5F"/>
                </a:solidFill>
                <a:latin typeface="Times New Roman"/>
                <a:cs typeface="Times New Roman"/>
              </a:rPr>
              <a:t> </a:t>
            </a:r>
            <a:r>
              <a:rPr sz="800" dirty="0">
                <a:solidFill>
                  <a:srgbClr val="5F5F5F"/>
                </a:solidFill>
                <a:latin typeface="Times New Roman"/>
                <a:cs typeface="Times New Roman"/>
              </a:rPr>
              <a:t>KPI</a:t>
            </a:r>
            <a:r>
              <a:rPr sz="800" spc="-5" dirty="0">
                <a:solidFill>
                  <a:srgbClr val="5F5F5F"/>
                </a:solidFill>
                <a:latin typeface="Times New Roman"/>
                <a:cs typeface="Times New Roman"/>
              </a:rPr>
              <a:t> </a:t>
            </a:r>
            <a:r>
              <a:rPr sz="800" dirty="0">
                <a:solidFill>
                  <a:srgbClr val="5F5F5F"/>
                </a:solidFill>
                <a:latin typeface="Times New Roman"/>
                <a:cs typeface="Times New Roman"/>
              </a:rPr>
              <a:t>Institute</a:t>
            </a:r>
            <a:r>
              <a:rPr sz="800" spc="-20" dirty="0">
                <a:solidFill>
                  <a:srgbClr val="5F5F5F"/>
                </a:solidFill>
                <a:latin typeface="Times New Roman"/>
                <a:cs typeface="Times New Roman"/>
              </a:rPr>
              <a:t> 2023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781415" y="6605395"/>
            <a:ext cx="160020" cy="1739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50"/>
              </a:lnSpc>
            </a:pPr>
            <a:r>
              <a:rPr sz="1050" spc="-25" dirty="0">
                <a:solidFill>
                  <a:srgbClr val="9B9B9B"/>
                </a:solidFill>
                <a:latin typeface="Times New Roman"/>
                <a:cs typeface="Times New Roman"/>
              </a:rPr>
              <a:t>43</a:t>
            </a:r>
            <a:endParaRPr sz="105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56781" y="0"/>
            <a:ext cx="8987790" cy="6858000"/>
            <a:chOff x="156781" y="0"/>
            <a:chExt cx="8987790" cy="6858000"/>
          </a:xfrm>
        </p:grpSpPr>
        <p:sp>
          <p:nvSpPr>
            <p:cNvPr id="3" name="object 3"/>
            <p:cNvSpPr/>
            <p:nvPr/>
          </p:nvSpPr>
          <p:spPr>
            <a:xfrm>
              <a:off x="161544" y="6553200"/>
              <a:ext cx="5489575" cy="0"/>
            </a:xfrm>
            <a:custGeom>
              <a:avLst/>
              <a:gdLst/>
              <a:ahLst/>
              <a:cxnLst/>
              <a:rect l="l" t="t" r="r" b="b"/>
              <a:pathLst>
                <a:path w="5489575">
                  <a:moveTo>
                    <a:pt x="0" y="0"/>
                  </a:moveTo>
                  <a:lnTo>
                    <a:pt x="5489447" y="0"/>
                  </a:lnTo>
                </a:path>
              </a:pathLst>
            </a:custGeom>
            <a:ln w="9525">
              <a:solidFill>
                <a:srgbClr val="D0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5650991" y="0"/>
              <a:ext cx="3493135" cy="6858000"/>
            </a:xfrm>
            <a:custGeom>
              <a:avLst/>
              <a:gdLst/>
              <a:ahLst/>
              <a:cxnLst/>
              <a:rect l="l" t="t" r="r" b="b"/>
              <a:pathLst>
                <a:path w="3493134" h="6858000">
                  <a:moveTo>
                    <a:pt x="3493008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3493008" y="6858000"/>
                  </a:lnTo>
                  <a:lnTo>
                    <a:pt x="3493008" y="0"/>
                  </a:lnTo>
                  <a:close/>
                </a:path>
              </a:pathLst>
            </a:custGeom>
            <a:solidFill>
              <a:srgbClr val="0871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832728" y="2688463"/>
            <a:ext cx="2934970" cy="1391920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12700" marR="5080">
              <a:lnSpc>
                <a:spcPts val="3460"/>
              </a:lnSpc>
              <a:spcBef>
                <a:spcPts val="535"/>
              </a:spcBef>
            </a:pPr>
            <a:r>
              <a:rPr sz="3200" dirty="0">
                <a:solidFill>
                  <a:srgbClr val="FFFFFF"/>
                </a:solidFill>
              </a:rPr>
              <a:t>9. </a:t>
            </a:r>
            <a:r>
              <a:rPr sz="3200" spc="254" dirty="0">
                <a:solidFill>
                  <a:srgbClr val="FFFFFF"/>
                </a:solidFill>
              </a:rPr>
              <a:t>INITIATIVE </a:t>
            </a:r>
            <a:r>
              <a:rPr sz="3200" spc="235" dirty="0">
                <a:solidFill>
                  <a:srgbClr val="FFFFFF"/>
                </a:solidFill>
              </a:rPr>
              <a:t>DESCRIPTION </a:t>
            </a:r>
            <a:r>
              <a:rPr sz="3200" spc="185" dirty="0">
                <a:solidFill>
                  <a:srgbClr val="FFFFFF"/>
                </a:solidFill>
              </a:rPr>
              <a:t>FORM</a:t>
            </a:r>
            <a:endParaRPr sz="3200"/>
          </a:p>
        </p:txBody>
      </p:sp>
      <p:grpSp>
        <p:nvGrpSpPr>
          <p:cNvPr id="6" name="object 6"/>
          <p:cNvGrpSpPr/>
          <p:nvPr/>
        </p:nvGrpSpPr>
        <p:grpSpPr>
          <a:xfrm>
            <a:off x="340995" y="526923"/>
            <a:ext cx="5269230" cy="5800090"/>
            <a:chOff x="340995" y="526923"/>
            <a:chExt cx="5269230" cy="5800090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0520" y="536448"/>
              <a:ext cx="5250180" cy="5780532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345757" y="531685"/>
              <a:ext cx="5259705" cy="5790565"/>
            </a:xfrm>
            <a:custGeom>
              <a:avLst/>
              <a:gdLst/>
              <a:ahLst/>
              <a:cxnLst/>
              <a:rect l="l" t="t" r="r" b="b"/>
              <a:pathLst>
                <a:path w="5259705" h="5790565">
                  <a:moveTo>
                    <a:pt x="0" y="5790057"/>
                  </a:moveTo>
                  <a:lnTo>
                    <a:pt x="5259705" y="5790057"/>
                  </a:lnTo>
                  <a:lnTo>
                    <a:pt x="5259705" y="0"/>
                  </a:lnTo>
                  <a:lnTo>
                    <a:pt x="0" y="0"/>
                  </a:lnTo>
                  <a:lnTo>
                    <a:pt x="0" y="5790057"/>
                  </a:lnTo>
                  <a:close/>
                </a:path>
              </a:pathLst>
            </a:custGeom>
            <a:ln w="9525">
              <a:solidFill>
                <a:srgbClr val="A4A4A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235711" y="6350571"/>
            <a:ext cx="1497965" cy="16256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sz="900" i="1" spc="-100" dirty="0">
                <a:solidFill>
                  <a:srgbClr val="5F5F5F"/>
                </a:solidFill>
                <a:latin typeface="Lucida Sans"/>
                <a:cs typeface="Lucida Sans"/>
              </a:rPr>
              <a:t>Source:</a:t>
            </a:r>
            <a:r>
              <a:rPr sz="900" i="1" spc="-60" dirty="0">
                <a:solidFill>
                  <a:srgbClr val="5F5F5F"/>
                </a:solidFill>
                <a:latin typeface="Lucida Sans"/>
                <a:cs typeface="Lucida Sans"/>
              </a:rPr>
              <a:t> </a:t>
            </a:r>
            <a:r>
              <a:rPr sz="900" i="1" spc="-95" dirty="0">
                <a:solidFill>
                  <a:srgbClr val="5F5F5F"/>
                </a:solidFill>
                <a:latin typeface="Lucida Sans"/>
                <a:cs typeface="Lucida Sans"/>
              </a:rPr>
              <a:t>The</a:t>
            </a:r>
            <a:r>
              <a:rPr sz="900" i="1" spc="-75" dirty="0">
                <a:solidFill>
                  <a:srgbClr val="5F5F5F"/>
                </a:solidFill>
                <a:latin typeface="Lucida Sans"/>
                <a:cs typeface="Lucida Sans"/>
              </a:rPr>
              <a:t> </a:t>
            </a:r>
            <a:r>
              <a:rPr sz="900" i="1" spc="-30" dirty="0">
                <a:solidFill>
                  <a:srgbClr val="5F5F5F"/>
                </a:solidFill>
                <a:latin typeface="Lucida Sans"/>
                <a:cs typeface="Lucida Sans"/>
              </a:rPr>
              <a:t>KPI</a:t>
            </a:r>
            <a:r>
              <a:rPr sz="900" i="1" spc="-70" dirty="0">
                <a:solidFill>
                  <a:srgbClr val="5F5F5F"/>
                </a:solidFill>
                <a:latin typeface="Lucida Sans"/>
                <a:cs typeface="Lucida Sans"/>
              </a:rPr>
              <a:t> </a:t>
            </a:r>
            <a:r>
              <a:rPr sz="900" i="1" spc="-80" dirty="0">
                <a:solidFill>
                  <a:srgbClr val="5F5F5F"/>
                </a:solidFill>
                <a:latin typeface="Lucida Sans"/>
                <a:cs typeface="Lucida Sans"/>
              </a:rPr>
              <a:t>Institute</a:t>
            </a:r>
            <a:r>
              <a:rPr sz="900" i="1" spc="-60" dirty="0">
                <a:solidFill>
                  <a:srgbClr val="5F5F5F"/>
                </a:solidFill>
                <a:latin typeface="Lucida Sans"/>
                <a:cs typeface="Lucida Sans"/>
              </a:rPr>
              <a:t> </a:t>
            </a:r>
            <a:r>
              <a:rPr sz="900" i="1" spc="-25" dirty="0">
                <a:solidFill>
                  <a:srgbClr val="5F5F5F"/>
                </a:solidFill>
                <a:latin typeface="Lucida Sans"/>
                <a:cs typeface="Lucida Sans"/>
              </a:rPr>
              <a:t>(2023)</a:t>
            </a:r>
            <a:endParaRPr sz="900">
              <a:latin typeface="Lucida Sans"/>
              <a:cs typeface="Lucida Sans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/>
              <a:t>©</a:t>
            </a:r>
            <a:r>
              <a:rPr spc="-15" dirty="0"/>
              <a:t> </a:t>
            </a:r>
            <a:r>
              <a:rPr dirty="0"/>
              <a:t>The</a:t>
            </a:r>
            <a:r>
              <a:rPr spc="-30" dirty="0"/>
              <a:t> </a:t>
            </a:r>
            <a:r>
              <a:rPr dirty="0"/>
              <a:t>KPI</a:t>
            </a:r>
            <a:r>
              <a:rPr spc="-5" dirty="0"/>
              <a:t> </a:t>
            </a:r>
            <a:r>
              <a:rPr dirty="0"/>
              <a:t>Institute</a:t>
            </a:r>
            <a:r>
              <a:rPr spc="-20" dirty="0"/>
              <a:t> 2023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181100" y="2607564"/>
            <a:ext cx="2632075" cy="2219960"/>
            <a:chOff x="1181100" y="2607564"/>
            <a:chExt cx="2632075" cy="2219960"/>
          </a:xfrm>
        </p:grpSpPr>
        <p:sp>
          <p:nvSpPr>
            <p:cNvPr id="3" name="object 3"/>
            <p:cNvSpPr/>
            <p:nvPr/>
          </p:nvSpPr>
          <p:spPr>
            <a:xfrm>
              <a:off x="1181100" y="2607563"/>
              <a:ext cx="1809750" cy="2219960"/>
            </a:xfrm>
            <a:custGeom>
              <a:avLst/>
              <a:gdLst/>
              <a:ahLst/>
              <a:cxnLst/>
              <a:rect l="l" t="t" r="r" b="b"/>
              <a:pathLst>
                <a:path w="1809750" h="2219960">
                  <a:moveTo>
                    <a:pt x="1809242" y="2143252"/>
                  </a:moveTo>
                  <a:lnTo>
                    <a:pt x="1777492" y="2143252"/>
                  </a:lnTo>
                  <a:lnTo>
                    <a:pt x="1777492" y="1257554"/>
                  </a:lnTo>
                  <a:lnTo>
                    <a:pt x="1777492" y="1244854"/>
                  </a:lnTo>
                  <a:lnTo>
                    <a:pt x="861314" y="1244854"/>
                  </a:lnTo>
                  <a:lnTo>
                    <a:pt x="861314" y="764413"/>
                  </a:lnTo>
                  <a:lnTo>
                    <a:pt x="1423162" y="764413"/>
                  </a:lnTo>
                  <a:lnTo>
                    <a:pt x="1423162" y="796163"/>
                  </a:lnTo>
                  <a:lnTo>
                    <a:pt x="1486662" y="764413"/>
                  </a:lnTo>
                  <a:lnTo>
                    <a:pt x="1499362" y="758063"/>
                  </a:lnTo>
                  <a:lnTo>
                    <a:pt x="1486662" y="751713"/>
                  </a:lnTo>
                  <a:lnTo>
                    <a:pt x="1423162" y="719963"/>
                  </a:lnTo>
                  <a:lnTo>
                    <a:pt x="1423162" y="751713"/>
                  </a:lnTo>
                  <a:lnTo>
                    <a:pt x="861314" y="751713"/>
                  </a:lnTo>
                  <a:lnTo>
                    <a:pt x="861314" y="0"/>
                  </a:lnTo>
                  <a:lnTo>
                    <a:pt x="860425" y="0"/>
                  </a:lnTo>
                  <a:lnTo>
                    <a:pt x="848614" y="0"/>
                  </a:lnTo>
                  <a:lnTo>
                    <a:pt x="847725" y="0"/>
                  </a:lnTo>
                  <a:lnTo>
                    <a:pt x="847725" y="1244854"/>
                  </a:lnTo>
                  <a:lnTo>
                    <a:pt x="31750" y="1244854"/>
                  </a:lnTo>
                  <a:lnTo>
                    <a:pt x="31750" y="2143252"/>
                  </a:lnTo>
                  <a:lnTo>
                    <a:pt x="0" y="2143252"/>
                  </a:lnTo>
                  <a:lnTo>
                    <a:pt x="38100" y="2219452"/>
                  </a:lnTo>
                  <a:lnTo>
                    <a:pt x="69850" y="2155952"/>
                  </a:lnTo>
                  <a:lnTo>
                    <a:pt x="76200" y="2143252"/>
                  </a:lnTo>
                  <a:lnTo>
                    <a:pt x="44450" y="2143252"/>
                  </a:lnTo>
                  <a:lnTo>
                    <a:pt x="44450" y="1257554"/>
                  </a:lnTo>
                  <a:lnTo>
                    <a:pt x="848614" y="1257554"/>
                  </a:lnTo>
                  <a:lnTo>
                    <a:pt x="860425" y="1257554"/>
                  </a:lnTo>
                  <a:lnTo>
                    <a:pt x="1764792" y="1257554"/>
                  </a:lnTo>
                  <a:lnTo>
                    <a:pt x="1764792" y="2143252"/>
                  </a:lnTo>
                  <a:lnTo>
                    <a:pt x="1733042" y="2143252"/>
                  </a:lnTo>
                  <a:lnTo>
                    <a:pt x="1771142" y="2219452"/>
                  </a:lnTo>
                  <a:lnTo>
                    <a:pt x="1802892" y="2155952"/>
                  </a:lnTo>
                  <a:lnTo>
                    <a:pt x="1809242" y="2143252"/>
                  </a:lnTo>
                  <a:close/>
                </a:path>
              </a:pathLst>
            </a:custGeom>
            <a:solidFill>
              <a:srgbClr val="0871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82367" y="3625608"/>
              <a:ext cx="1630680" cy="60958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11324" y="3649954"/>
              <a:ext cx="1571244" cy="605053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2208275" y="3651504"/>
              <a:ext cx="1529080" cy="508000"/>
            </a:xfrm>
            <a:custGeom>
              <a:avLst/>
              <a:gdLst/>
              <a:ahLst/>
              <a:cxnLst/>
              <a:rect l="l" t="t" r="r" b="b"/>
              <a:pathLst>
                <a:path w="1529079" h="508000">
                  <a:moveTo>
                    <a:pt x="1443989" y="0"/>
                  </a:moveTo>
                  <a:lnTo>
                    <a:pt x="84581" y="0"/>
                  </a:lnTo>
                  <a:lnTo>
                    <a:pt x="51649" y="6643"/>
                  </a:lnTo>
                  <a:lnTo>
                    <a:pt x="24764" y="24765"/>
                  </a:lnTo>
                  <a:lnTo>
                    <a:pt x="6643" y="51649"/>
                  </a:lnTo>
                  <a:lnTo>
                    <a:pt x="0" y="84582"/>
                  </a:lnTo>
                  <a:lnTo>
                    <a:pt x="0" y="422910"/>
                  </a:lnTo>
                  <a:lnTo>
                    <a:pt x="6643" y="455842"/>
                  </a:lnTo>
                  <a:lnTo>
                    <a:pt x="24765" y="482727"/>
                  </a:lnTo>
                  <a:lnTo>
                    <a:pt x="51649" y="500848"/>
                  </a:lnTo>
                  <a:lnTo>
                    <a:pt x="84581" y="507492"/>
                  </a:lnTo>
                  <a:lnTo>
                    <a:pt x="1443989" y="507492"/>
                  </a:lnTo>
                  <a:lnTo>
                    <a:pt x="1476922" y="500848"/>
                  </a:lnTo>
                  <a:lnTo>
                    <a:pt x="1503807" y="482727"/>
                  </a:lnTo>
                  <a:lnTo>
                    <a:pt x="1521928" y="455842"/>
                  </a:lnTo>
                  <a:lnTo>
                    <a:pt x="1528572" y="422910"/>
                  </a:lnTo>
                  <a:lnTo>
                    <a:pt x="1528572" y="84582"/>
                  </a:lnTo>
                  <a:lnTo>
                    <a:pt x="1521928" y="51649"/>
                  </a:lnTo>
                  <a:lnTo>
                    <a:pt x="1503806" y="24765"/>
                  </a:lnTo>
                  <a:lnTo>
                    <a:pt x="1476922" y="6643"/>
                  </a:lnTo>
                  <a:lnTo>
                    <a:pt x="1443989" y="0"/>
                  </a:lnTo>
                  <a:close/>
                </a:path>
              </a:pathLst>
            </a:custGeom>
            <a:solidFill>
              <a:srgbClr val="0A97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93129" rIns="0" bIns="0" rtlCol="0">
            <a:spAutoFit/>
          </a:bodyPr>
          <a:lstStyle/>
          <a:p>
            <a:pPr marL="31115">
              <a:lnSpc>
                <a:spcPct val="100000"/>
              </a:lnSpc>
              <a:spcBef>
                <a:spcPts val="100"/>
              </a:spcBef>
            </a:pPr>
            <a:r>
              <a:rPr spc="270" dirty="0"/>
              <a:t>KPI</a:t>
            </a:r>
            <a:r>
              <a:rPr spc="-5" dirty="0"/>
              <a:t> </a:t>
            </a:r>
            <a:r>
              <a:rPr spc="225" dirty="0"/>
              <a:t>MEASUREMENT</a:t>
            </a:r>
            <a:r>
              <a:rPr spc="20" dirty="0"/>
              <a:t> </a:t>
            </a:r>
            <a:r>
              <a:rPr spc="210" dirty="0"/>
              <a:t>FRAMEWORK</a:t>
            </a:r>
            <a:r>
              <a:rPr spc="10" dirty="0"/>
              <a:t> </a:t>
            </a:r>
            <a:r>
              <a:rPr spc="55" dirty="0"/>
              <a:t>GOVERNANCE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2316607" y="3708907"/>
            <a:ext cx="13106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324485">
              <a:lnSpc>
                <a:spcPct val="100000"/>
              </a:lnSpc>
              <a:spcBef>
                <a:spcPts val="100"/>
              </a:spcBef>
            </a:pPr>
            <a:r>
              <a:rPr sz="1200" spc="-20" dirty="0">
                <a:solidFill>
                  <a:srgbClr val="FFFFFF"/>
                </a:solidFill>
                <a:latin typeface="Tahoma"/>
                <a:cs typeface="Tahoma"/>
              </a:rPr>
              <a:t>Strategy</a:t>
            </a:r>
            <a:r>
              <a:rPr sz="12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00" spc="-50" dirty="0">
                <a:solidFill>
                  <a:srgbClr val="FFFFFF"/>
                </a:solidFill>
                <a:latin typeface="Tahoma"/>
                <a:cs typeface="Tahoma"/>
              </a:rPr>
              <a:t>/ </a:t>
            </a:r>
            <a:r>
              <a:rPr sz="1200" spc="-10" dirty="0">
                <a:solidFill>
                  <a:srgbClr val="FFFFFF"/>
                </a:solidFill>
                <a:latin typeface="Tahoma"/>
                <a:cs typeface="Tahoma"/>
              </a:rPr>
              <a:t>Performance</a:t>
            </a:r>
            <a:r>
              <a:rPr sz="1200" spc="-1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Tahoma"/>
                <a:cs typeface="Tahoma"/>
              </a:rPr>
              <a:t>Office</a:t>
            </a:r>
            <a:endParaRPr sz="1200">
              <a:latin typeface="Tahoma"/>
              <a:cs typeface="Tahoma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1292352" y="1940064"/>
            <a:ext cx="2089785" cy="1815464"/>
            <a:chOff x="1292352" y="1940064"/>
            <a:chExt cx="2089785" cy="1815464"/>
          </a:xfrm>
        </p:grpSpPr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53284" y="3028188"/>
              <a:ext cx="728459" cy="726948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679191" y="3054096"/>
              <a:ext cx="650722" cy="640079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2726436" y="3090672"/>
              <a:ext cx="527685" cy="527685"/>
            </a:xfrm>
            <a:custGeom>
              <a:avLst/>
              <a:gdLst/>
              <a:ahLst/>
              <a:cxnLst/>
              <a:rect l="l" t="t" r="r" b="b"/>
              <a:pathLst>
                <a:path w="527685" h="527685">
                  <a:moveTo>
                    <a:pt x="263651" y="0"/>
                  </a:moveTo>
                  <a:lnTo>
                    <a:pt x="216244" y="4245"/>
                  </a:lnTo>
                  <a:lnTo>
                    <a:pt x="171631" y="16488"/>
                  </a:lnTo>
                  <a:lnTo>
                    <a:pt x="130555" y="35983"/>
                  </a:lnTo>
                  <a:lnTo>
                    <a:pt x="93760" y="61988"/>
                  </a:lnTo>
                  <a:lnTo>
                    <a:pt x="61988" y="93760"/>
                  </a:lnTo>
                  <a:lnTo>
                    <a:pt x="35983" y="130555"/>
                  </a:lnTo>
                  <a:lnTo>
                    <a:pt x="16488" y="171631"/>
                  </a:lnTo>
                  <a:lnTo>
                    <a:pt x="4245" y="216244"/>
                  </a:lnTo>
                  <a:lnTo>
                    <a:pt x="0" y="263651"/>
                  </a:lnTo>
                  <a:lnTo>
                    <a:pt x="4245" y="311059"/>
                  </a:lnTo>
                  <a:lnTo>
                    <a:pt x="16488" y="355672"/>
                  </a:lnTo>
                  <a:lnTo>
                    <a:pt x="35983" y="396748"/>
                  </a:lnTo>
                  <a:lnTo>
                    <a:pt x="61988" y="433543"/>
                  </a:lnTo>
                  <a:lnTo>
                    <a:pt x="93760" y="465315"/>
                  </a:lnTo>
                  <a:lnTo>
                    <a:pt x="130556" y="491320"/>
                  </a:lnTo>
                  <a:lnTo>
                    <a:pt x="171631" y="510815"/>
                  </a:lnTo>
                  <a:lnTo>
                    <a:pt x="216244" y="523058"/>
                  </a:lnTo>
                  <a:lnTo>
                    <a:pt x="263651" y="527303"/>
                  </a:lnTo>
                  <a:lnTo>
                    <a:pt x="311059" y="523058"/>
                  </a:lnTo>
                  <a:lnTo>
                    <a:pt x="355672" y="510815"/>
                  </a:lnTo>
                  <a:lnTo>
                    <a:pt x="396748" y="491320"/>
                  </a:lnTo>
                  <a:lnTo>
                    <a:pt x="433543" y="465315"/>
                  </a:lnTo>
                  <a:lnTo>
                    <a:pt x="465315" y="433543"/>
                  </a:lnTo>
                  <a:lnTo>
                    <a:pt x="491320" y="396747"/>
                  </a:lnTo>
                  <a:lnTo>
                    <a:pt x="510815" y="355672"/>
                  </a:lnTo>
                  <a:lnTo>
                    <a:pt x="523058" y="311059"/>
                  </a:lnTo>
                  <a:lnTo>
                    <a:pt x="527303" y="263651"/>
                  </a:lnTo>
                  <a:lnTo>
                    <a:pt x="523058" y="216244"/>
                  </a:lnTo>
                  <a:lnTo>
                    <a:pt x="510815" y="171631"/>
                  </a:lnTo>
                  <a:lnTo>
                    <a:pt x="491320" y="130556"/>
                  </a:lnTo>
                  <a:lnTo>
                    <a:pt x="465315" y="93760"/>
                  </a:lnTo>
                  <a:lnTo>
                    <a:pt x="433543" y="61988"/>
                  </a:lnTo>
                  <a:lnTo>
                    <a:pt x="396747" y="35983"/>
                  </a:lnTo>
                  <a:lnTo>
                    <a:pt x="355672" y="16488"/>
                  </a:lnTo>
                  <a:lnTo>
                    <a:pt x="311059" y="4245"/>
                  </a:lnTo>
                  <a:lnTo>
                    <a:pt x="26365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843784" y="3175965"/>
              <a:ext cx="342900" cy="429818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2869824" y="3201924"/>
              <a:ext cx="241935" cy="327660"/>
            </a:xfrm>
            <a:custGeom>
              <a:avLst/>
              <a:gdLst/>
              <a:ahLst/>
              <a:cxnLst/>
              <a:rect l="l" t="t" r="r" b="b"/>
              <a:pathLst>
                <a:path w="241935" h="327660">
                  <a:moveTo>
                    <a:pt x="29204" y="0"/>
                  </a:moveTo>
                  <a:lnTo>
                    <a:pt x="0" y="27150"/>
                  </a:lnTo>
                  <a:lnTo>
                    <a:pt x="34" y="28321"/>
                  </a:lnTo>
                  <a:lnTo>
                    <a:pt x="13075" y="51815"/>
                  </a:lnTo>
                  <a:lnTo>
                    <a:pt x="14345" y="54483"/>
                  </a:lnTo>
                  <a:lnTo>
                    <a:pt x="14289" y="55070"/>
                  </a:lnTo>
                  <a:lnTo>
                    <a:pt x="14213" y="55868"/>
                  </a:lnTo>
                  <a:lnTo>
                    <a:pt x="14091" y="325881"/>
                  </a:lnTo>
                  <a:lnTo>
                    <a:pt x="15869" y="327660"/>
                  </a:lnTo>
                  <a:lnTo>
                    <a:pt x="40634" y="327660"/>
                  </a:lnTo>
                  <a:lnTo>
                    <a:pt x="42539" y="325881"/>
                  </a:lnTo>
                  <a:lnTo>
                    <a:pt x="42539" y="317118"/>
                  </a:lnTo>
                  <a:lnTo>
                    <a:pt x="27172" y="317118"/>
                  </a:lnTo>
                  <a:lnTo>
                    <a:pt x="25140" y="316738"/>
                  </a:lnTo>
                  <a:lnTo>
                    <a:pt x="24124" y="316738"/>
                  </a:lnTo>
                  <a:lnTo>
                    <a:pt x="24632" y="316229"/>
                  </a:lnTo>
                  <a:lnTo>
                    <a:pt x="24124" y="315340"/>
                  </a:lnTo>
                  <a:lnTo>
                    <a:pt x="24124" y="57150"/>
                  </a:lnTo>
                  <a:lnTo>
                    <a:pt x="23743" y="56261"/>
                  </a:lnTo>
                  <a:lnTo>
                    <a:pt x="41734" y="56261"/>
                  </a:lnTo>
                  <a:lnTo>
                    <a:pt x="41699" y="55868"/>
                  </a:lnTo>
                  <a:lnTo>
                    <a:pt x="43129" y="51815"/>
                  </a:lnTo>
                  <a:lnTo>
                    <a:pt x="42983" y="51815"/>
                  </a:lnTo>
                  <a:lnTo>
                    <a:pt x="46603" y="49402"/>
                  </a:lnTo>
                  <a:lnTo>
                    <a:pt x="49584" y="46100"/>
                  </a:lnTo>
                  <a:lnTo>
                    <a:pt x="18409" y="46100"/>
                  </a:lnTo>
                  <a:lnTo>
                    <a:pt x="10408" y="38226"/>
                  </a:lnTo>
                  <a:lnTo>
                    <a:pt x="10415" y="27150"/>
                  </a:lnTo>
                  <a:lnTo>
                    <a:pt x="10635" y="18796"/>
                  </a:lnTo>
                  <a:lnTo>
                    <a:pt x="10662" y="17779"/>
                  </a:lnTo>
                  <a:lnTo>
                    <a:pt x="18663" y="10287"/>
                  </a:lnTo>
                  <a:lnTo>
                    <a:pt x="49655" y="10287"/>
                  </a:lnTo>
                  <a:lnTo>
                    <a:pt x="44841" y="5540"/>
                  </a:lnTo>
                  <a:lnTo>
                    <a:pt x="37516" y="1633"/>
                  </a:lnTo>
                  <a:lnTo>
                    <a:pt x="29204" y="0"/>
                  </a:lnTo>
                  <a:close/>
                </a:path>
                <a:path w="241935" h="327660">
                  <a:moveTo>
                    <a:pt x="41861" y="56641"/>
                  </a:moveTo>
                  <a:lnTo>
                    <a:pt x="31998" y="56641"/>
                  </a:lnTo>
                  <a:lnTo>
                    <a:pt x="31998" y="314451"/>
                  </a:lnTo>
                  <a:lnTo>
                    <a:pt x="32887" y="316738"/>
                  </a:lnTo>
                  <a:lnTo>
                    <a:pt x="31490" y="316738"/>
                  </a:lnTo>
                  <a:lnTo>
                    <a:pt x="29331" y="317118"/>
                  </a:lnTo>
                  <a:lnTo>
                    <a:pt x="42539" y="317118"/>
                  </a:lnTo>
                  <a:lnTo>
                    <a:pt x="42525" y="207756"/>
                  </a:lnTo>
                  <a:lnTo>
                    <a:pt x="42359" y="206041"/>
                  </a:lnTo>
                  <a:lnTo>
                    <a:pt x="42305" y="205486"/>
                  </a:lnTo>
                  <a:lnTo>
                    <a:pt x="42182" y="204215"/>
                  </a:lnTo>
                  <a:lnTo>
                    <a:pt x="42158" y="203962"/>
                  </a:lnTo>
                  <a:lnTo>
                    <a:pt x="44571" y="200278"/>
                  </a:lnTo>
                  <a:lnTo>
                    <a:pt x="48077" y="199374"/>
                  </a:lnTo>
                  <a:lnTo>
                    <a:pt x="64254" y="194147"/>
                  </a:lnTo>
                  <a:lnTo>
                    <a:pt x="80083" y="192246"/>
                  </a:lnTo>
                  <a:lnTo>
                    <a:pt x="131126" y="192246"/>
                  </a:lnTo>
                  <a:lnTo>
                    <a:pt x="126186" y="190118"/>
                  </a:lnTo>
                  <a:lnTo>
                    <a:pt x="42539" y="190118"/>
                  </a:lnTo>
                  <a:lnTo>
                    <a:pt x="42412" y="72643"/>
                  </a:lnTo>
                  <a:lnTo>
                    <a:pt x="43555" y="70992"/>
                  </a:lnTo>
                  <a:lnTo>
                    <a:pt x="56517" y="65907"/>
                  </a:lnTo>
                  <a:lnTo>
                    <a:pt x="67931" y="63118"/>
                  </a:lnTo>
                  <a:lnTo>
                    <a:pt x="67506" y="63118"/>
                  </a:lnTo>
                  <a:lnTo>
                    <a:pt x="80281" y="61767"/>
                  </a:lnTo>
                  <a:lnTo>
                    <a:pt x="131322" y="61767"/>
                  </a:lnTo>
                  <a:lnTo>
                    <a:pt x="126614" y="59816"/>
                  </a:lnTo>
                  <a:lnTo>
                    <a:pt x="42920" y="59816"/>
                  </a:lnTo>
                  <a:lnTo>
                    <a:pt x="41861" y="56641"/>
                  </a:lnTo>
                  <a:close/>
                </a:path>
                <a:path w="241935" h="327660">
                  <a:moveTo>
                    <a:pt x="131126" y="192246"/>
                  </a:moveTo>
                  <a:lnTo>
                    <a:pt x="80083" y="192246"/>
                  </a:lnTo>
                  <a:lnTo>
                    <a:pt x="96031" y="193155"/>
                  </a:lnTo>
                  <a:lnTo>
                    <a:pt x="112135" y="196468"/>
                  </a:lnTo>
                  <a:lnTo>
                    <a:pt x="120658" y="199374"/>
                  </a:lnTo>
                  <a:lnTo>
                    <a:pt x="129073" y="202564"/>
                  </a:lnTo>
                  <a:lnTo>
                    <a:pt x="137370" y="206041"/>
                  </a:lnTo>
                  <a:lnTo>
                    <a:pt x="145536" y="209803"/>
                  </a:lnTo>
                  <a:lnTo>
                    <a:pt x="160409" y="215318"/>
                  </a:lnTo>
                  <a:lnTo>
                    <a:pt x="175555" y="219249"/>
                  </a:lnTo>
                  <a:lnTo>
                    <a:pt x="191059" y="220966"/>
                  </a:lnTo>
                  <a:lnTo>
                    <a:pt x="207004" y="219837"/>
                  </a:lnTo>
                  <a:lnTo>
                    <a:pt x="215783" y="218039"/>
                  </a:lnTo>
                  <a:lnTo>
                    <a:pt x="224085" y="214788"/>
                  </a:lnTo>
                  <a:lnTo>
                    <a:pt x="231721" y="210157"/>
                  </a:lnTo>
                  <a:lnTo>
                    <a:pt x="191114" y="210157"/>
                  </a:lnTo>
                  <a:lnTo>
                    <a:pt x="175397" y="207756"/>
                  </a:lnTo>
                  <a:lnTo>
                    <a:pt x="161835" y="204215"/>
                  </a:lnTo>
                  <a:lnTo>
                    <a:pt x="150997" y="200660"/>
                  </a:lnTo>
                  <a:lnTo>
                    <a:pt x="142563" y="197266"/>
                  </a:lnTo>
                  <a:lnTo>
                    <a:pt x="134296" y="193611"/>
                  </a:lnTo>
                  <a:lnTo>
                    <a:pt x="131126" y="192246"/>
                  </a:lnTo>
                  <a:close/>
                </a:path>
                <a:path w="241935" h="327660">
                  <a:moveTo>
                    <a:pt x="235036" y="84581"/>
                  </a:moveTo>
                  <a:lnTo>
                    <a:pt x="222498" y="84581"/>
                  </a:lnTo>
                  <a:lnTo>
                    <a:pt x="222498" y="84962"/>
                  </a:lnTo>
                  <a:lnTo>
                    <a:pt x="223006" y="84962"/>
                  </a:lnTo>
                  <a:lnTo>
                    <a:pt x="219315" y="92338"/>
                  </a:lnTo>
                  <a:lnTo>
                    <a:pt x="191145" y="127507"/>
                  </a:lnTo>
                  <a:lnTo>
                    <a:pt x="170809" y="144017"/>
                  </a:lnTo>
                  <a:lnTo>
                    <a:pt x="170809" y="146303"/>
                  </a:lnTo>
                  <a:lnTo>
                    <a:pt x="207595" y="185414"/>
                  </a:lnTo>
                  <a:lnTo>
                    <a:pt x="226689" y="201040"/>
                  </a:lnTo>
                  <a:lnTo>
                    <a:pt x="220339" y="205486"/>
                  </a:lnTo>
                  <a:lnTo>
                    <a:pt x="213100" y="208406"/>
                  </a:lnTo>
                  <a:lnTo>
                    <a:pt x="205607" y="209803"/>
                  </a:lnTo>
                  <a:lnTo>
                    <a:pt x="185761" y="210157"/>
                  </a:lnTo>
                  <a:lnTo>
                    <a:pt x="231721" y="210157"/>
                  </a:lnTo>
                  <a:lnTo>
                    <a:pt x="238500" y="204215"/>
                  </a:lnTo>
                  <a:lnTo>
                    <a:pt x="241802" y="201040"/>
                  </a:lnTo>
                  <a:lnTo>
                    <a:pt x="241294" y="197865"/>
                  </a:lnTo>
                  <a:lnTo>
                    <a:pt x="237230" y="195199"/>
                  </a:lnTo>
                  <a:lnTo>
                    <a:pt x="223069" y="185136"/>
                  </a:lnTo>
                  <a:lnTo>
                    <a:pt x="209766" y="174037"/>
                  </a:lnTo>
                  <a:lnTo>
                    <a:pt x="197368" y="161962"/>
                  </a:lnTo>
                  <a:lnTo>
                    <a:pt x="185922" y="148971"/>
                  </a:lnTo>
                  <a:lnTo>
                    <a:pt x="184525" y="147574"/>
                  </a:lnTo>
                  <a:lnTo>
                    <a:pt x="184525" y="146685"/>
                  </a:lnTo>
                  <a:lnTo>
                    <a:pt x="186303" y="145287"/>
                  </a:lnTo>
                  <a:lnTo>
                    <a:pt x="193468" y="139573"/>
                  </a:lnTo>
                  <a:lnTo>
                    <a:pt x="221269" y="109160"/>
                  </a:lnTo>
                  <a:lnTo>
                    <a:pt x="234765" y="85232"/>
                  </a:lnTo>
                  <a:lnTo>
                    <a:pt x="235036" y="84581"/>
                  </a:lnTo>
                  <a:close/>
                </a:path>
                <a:path w="241935" h="327660">
                  <a:moveTo>
                    <a:pt x="79781" y="181863"/>
                  </a:moveTo>
                  <a:lnTo>
                    <a:pt x="60874" y="184336"/>
                  </a:lnTo>
                  <a:lnTo>
                    <a:pt x="42539" y="190118"/>
                  </a:lnTo>
                  <a:lnTo>
                    <a:pt x="126212" y="190118"/>
                  </a:lnTo>
                  <a:lnTo>
                    <a:pt x="117596" y="186943"/>
                  </a:lnTo>
                  <a:lnTo>
                    <a:pt x="98831" y="182725"/>
                  </a:lnTo>
                  <a:lnTo>
                    <a:pt x="79781" y="181863"/>
                  </a:lnTo>
                  <a:close/>
                </a:path>
                <a:path w="241935" h="327660">
                  <a:moveTo>
                    <a:pt x="131322" y="61767"/>
                  </a:moveTo>
                  <a:lnTo>
                    <a:pt x="80281" y="61767"/>
                  </a:lnTo>
                  <a:lnTo>
                    <a:pt x="92450" y="62102"/>
                  </a:lnTo>
                  <a:lnTo>
                    <a:pt x="104441" y="64129"/>
                  </a:lnTo>
                  <a:lnTo>
                    <a:pt x="116183" y="67167"/>
                  </a:lnTo>
                  <a:lnTo>
                    <a:pt x="127654" y="71247"/>
                  </a:lnTo>
                  <a:lnTo>
                    <a:pt x="138678" y="76326"/>
                  </a:lnTo>
                  <a:lnTo>
                    <a:pt x="149758" y="81274"/>
                  </a:lnTo>
                  <a:lnTo>
                    <a:pt x="161220" y="85232"/>
                  </a:lnTo>
                  <a:lnTo>
                    <a:pt x="172968" y="88167"/>
                  </a:lnTo>
                  <a:lnTo>
                    <a:pt x="184906" y="90042"/>
                  </a:lnTo>
                  <a:lnTo>
                    <a:pt x="194530" y="90475"/>
                  </a:lnTo>
                  <a:lnTo>
                    <a:pt x="204083" y="89693"/>
                  </a:lnTo>
                  <a:lnTo>
                    <a:pt x="213445" y="87721"/>
                  </a:lnTo>
                  <a:lnTo>
                    <a:pt x="222498" y="84581"/>
                  </a:lnTo>
                  <a:lnTo>
                    <a:pt x="235036" y="84581"/>
                  </a:lnTo>
                  <a:lnTo>
                    <a:pt x="236847" y="79992"/>
                  </a:lnTo>
                  <a:lnTo>
                    <a:pt x="188612" y="79992"/>
                  </a:lnTo>
                  <a:lnTo>
                    <a:pt x="177159" y="78104"/>
                  </a:lnTo>
                  <a:lnTo>
                    <a:pt x="166382" y="75608"/>
                  </a:lnTo>
                  <a:lnTo>
                    <a:pt x="155807" y="72326"/>
                  </a:lnTo>
                  <a:lnTo>
                    <a:pt x="145494" y="68282"/>
                  </a:lnTo>
                  <a:lnTo>
                    <a:pt x="135503" y="63500"/>
                  </a:lnTo>
                  <a:lnTo>
                    <a:pt x="131322" y="61767"/>
                  </a:lnTo>
                  <a:close/>
                </a:path>
                <a:path w="241935" h="327660">
                  <a:moveTo>
                    <a:pt x="234944" y="63118"/>
                  </a:moveTo>
                  <a:lnTo>
                    <a:pt x="232658" y="64388"/>
                  </a:lnTo>
                  <a:lnTo>
                    <a:pt x="230753" y="66675"/>
                  </a:lnTo>
                  <a:lnTo>
                    <a:pt x="228086" y="69087"/>
                  </a:lnTo>
                  <a:lnTo>
                    <a:pt x="188612" y="79992"/>
                  </a:lnTo>
                  <a:lnTo>
                    <a:pt x="236847" y="79992"/>
                  </a:lnTo>
                  <a:lnTo>
                    <a:pt x="239746" y="72643"/>
                  </a:lnTo>
                  <a:lnTo>
                    <a:pt x="239872" y="72326"/>
                  </a:lnTo>
                  <a:lnTo>
                    <a:pt x="240751" y="69087"/>
                  </a:lnTo>
                  <a:lnTo>
                    <a:pt x="240673" y="68282"/>
                  </a:lnTo>
                  <a:lnTo>
                    <a:pt x="240487" y="67167"/>
                  </a:lnTo>
                  <a:lnTo>
                    <a:pt x="240405" y="66675"/>
                  </a:lnTo>
                  <a:lnTo>
                    <a:pt x="237611" y="64897"/>
                  </a:lnTo>
                  <a:lnTo>
                    <a:pt x="234944" y="63118"/>
                  </a:lnTo>
                  <a:close/>
                </a:path>
                <a:path w="241935" h="327660">
                  <a:moveTo>
                    <a:pt x="88514" y="51815"/>
                  </a:moveTo>
                  <a:lnTo>
                    <a:pt x="75388" y="51815"/>
                  </a:lnTo>
                  <a:lnTo>
                    <a:pt x="64478" y="53181"/>
                  </a:lnTo>
                  <a:lnTo>
                    <a:pt x="53520" y="55868"/>
                  </a:lnTo>
                  <a:lnTo>
                    <a:pt x="42920" y="59816"/>
                  </a:lnTo>
                  <a:lnTo>
                    <a:pt x="126614" y="59816"/>
                  </a:lnTo>
                  <a:lnTo>
                    <a:pt x="123850" y="58672"/>
                  </a:lnTo>
                  <a:lnTo>
                    <a:pt x="111817" y="55070"/>
                  </a:lnTo>
                  <a:lnTo>
                    <a:pt x="99498" y="52730"/>
                  </a:lnTo>
                  <a:lnTo>
                    <a:pt x="88514" y="51815"/>
                  </a:lnTo>
                  <a:close/>
                </a:path>
                <a:path w="241935" h="327660">
                  <a:moveTo>
                    <a:pt x="41734" y="56261"/>
                  </a:moveTo>
                  <a:lnTo>
                    <a:pt x="23743" y="56261"/>
                  </a:lnTo>
                  <a:lnTo>
                    <a:pt x="27807" y="56641"/>
                  </a:lnTo>
                  <a:lnTo>
                    <a:pt x="31998" y="57150"/>
                  </a:lnTo>
                  <a:lnTo>
                    <a:pt x="31998" y="56641"/>
                  </a:lnTo>
                  <a:lnTo>
                    <a:pt x="41861" y="56641"/>
                  </a:lnTo>
                  <a:lnTo>
                    <a:pt x="41734" y="56261"/>
                  </a:lnTo>
                  <a:close/>
                </a:path>
                <a:path w="241935" h="327660">
                  <a:moveTo>
                    <a:pt x="49655" y="10287"/>
                  </a:moveTo>
                  <a:lnTo>
                    <a:pt x="18663" y="10287"/>
                  </a:lnTo>
                  <a:lnTo>
                    <a:pt x="28315" y="10540"/>
                  </a:lnTo>
                  <a:lnTo>
                    <a:pt x="38221" y="10540"/>
                  </a:lnTo>
                  <a:lnTo>
                    <a:pt x="46095" y="18541"/>
                  </a:lnTo>
                  <a:lnTo>
                    <a:pt x="45994" y="36067"/>
                  </a:lnTo>
                  <a:lnTo>
                    <a:pt x="45841" y="38226"/>
                  </a:lnTo>
                  <a:lnTo>
                    <a:pt x="37967" y="46100"/>
                  </a:lnTo>
                  <a:lnTo>
                    <a:pt x="49584" y="46100"/>
                  </a:lnTo>
                  <a:lnTo>
                    <a:pt x="52339" y="43049"/>
                  </a:lnTo>
                  <a:lnTo>
                    <a:pt x="55731" y="35432"/>
                  </a:lnTo>
                  <a:lnTo>
                    <a:pt x="56496" y="28321"/>
                  </a:lnTo>
                  <a:lnTo>
                    <a:pt x="56622" y="27150"/>
                  </a:lnTo>
                  <a:lnTo>
                    <a:pt x="54858" y="18796"/>
                  </a:lnTo>
                  <a:lnTo>
                    <a:pt x="50760" y="11376"/>
                  </a:lnTo>
                  <a:lnTo>
                    <a:pt x="49655" y="10287"/>
                  </a:lnTo>
                  <a:close/>
                </a:path>
              </a:pathLst>
            </a:custGeom>
            <a:solidFill>
              <a:srgbClr val="0A97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92352" y="1940064"/>
              <a:ext cx="1536192" cy="746747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1318260" y="1965928"/>
              <a:ext cx="1434465" cy="645160"/>
            </a:xfrm>
            <a:custGeom>
              <a:avLst/>
              <a:gdLst/>
              <a:ahLst/>
              <a:cxnLst/>
              <a:rect l="l" t="t" r="r" b="b"/>
              <a:pathLst>
                <a:path w="1434464" h="645160">
                  <a:moveTo>
                    <a:pt x="717041" y="0"/>
                  </a:moveTo>
                  <a:lnTo>
                    <a:pt x="39115" y="306101"/>
                  </a:lnTo>
                  <a:lnTo>
                    <a:pt x="2772" y="347106"/>
                  </a:lnTo>
                  <a:lnTo>
                    <a:pt x="0" y="365918"/>
                  </a:lnTo>
                  <a:lnTo>
                    <a:pt x="0" y="578135"/>
                  </a:lnTo>
                  <a:lnTo>
                    <a:pt x="5238" y="604017"/>
                  </a:lnTo>
                  <a:lnTo>
                    <a:pt x="19526" y="625173"/>
                  </a:lnTo>
                  <a:lnTo>
                    <a:pt x="40719" y="639446"/>
                  </a:lnTo>
                  <a:lnTo>
                    <a:pt x="67690" y="644683"/>
                  </a:lnTo>
                  <a:lnTo>
                    <a:pt x="1367409" y="644683"/>
                  </a:lnTo>
                  <a:lnTo>
                    <a:pt x="1393364" y="639446"/>
                  </a:lnTo>
                  <a:lnTo>
                    <a:pt x="1414557" y="625173"/>
                  </a:lnTo>
                  <a:lnTo>
                    <a:pt x="1428845" y="604017"/>
                  </a:lnTo>
                  <a:lnTo>
                    <a:pt x="1434084" y="578135"/>
                  </a:lnTo>
                  <a:lnTo>
                    <a:pt x="1434084" y="365918"/>
                  </a:lnTo>
                  <a:lnTo>
                    <a:pt x="1411098" y="316198"/>
                  </a:lnTo>
                  <a:lnTo>
                    <a:pt x="745109" y="6381"/>
                  </a:lnTo>
                  <a:lnTo>
                    <a:pt x="717041" y="0"/>
                  </a:lnTo>
                  <a:close/>
                </a:path>
              </a:pathLst>
            </a:custGeom>
            <a:solidFill>
              <a:srgbClr val="044B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1516507" y="2115438"/>
            <a:ext cx="1035685" cy="4527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354965">
              <a:lnSpc>
                <a:spcPct val="100000"/>
              </a:lnSpc>
              <a:spcBef>
                <a:spcPts val="105"/>
              </a:spcBef>
            </a:pPr>
            <a:r>
              <a:rPr sz="1400" spc="-25" dirty="0">
                <a:solidFill>
                  <a:srgbClr val="FFFFFF"/>
                </a:solidFill>
                <a:latin typeface="Tahoma"/>
                <a:cs typeface="Tahoma"/>
              </a:rPr>
              <a:t>Top </a:t>
            </a:r>
            <a:r>
              <a:rPr sz="1400" spc="-10" dirty="0">
                <a:solidFill>
                  <a:srgbClr val="FFFFFF"/>
                </a:solidFill>
                <a:latin typeface="Tahoma"/>
                <a:cs typeface="Tahoma"/>
              </a:rPr>
              <a:t>Management</a:t>
            </a:r>
            <a:endParaRPr sz="1400">
              <a:latin typeface="Tahoma"/>
              <a:cs typeface="Tahoma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541000" y="5342951"/>
            <a:ext cx="1407160" cy="534035"/>
            <a:chOff x="541000" y="5342951"/>
            <a:chExt cx="1407160" cy="534035"/>
          </a:xfrm>
        </p:grpSpPr>
        <p:pic>
          <p:nvPicPr>
            <p:cNvPr id="19" name="object 1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41000" y="5342951"/>
              <a:ext cx="1406690" cy="533798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42543" y="5398008"/>
              <a:ext cx="1400556" cy="475526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548639" y="5350764"/>
              <a:ext cx="1341120" cy="467995"/>
            </a:xfrm>
            <a:custGeom>
              <a:avLst/>
              <a:gdLst/>
              <a:ahLst/>
              <a:cxnLst/>
              <a:rect l="l" t="t" r="r" b="b"/>
              <a:pathLst>
                <a:path w="1341120" h="467995">
                  <a:moveTo>
                    <a:pt x="1263142" y="0"/>
                  </a:moveTo>
                  <a:lnTo>
                    <a:pt x="77978" y="0"/>
                  </a:lnTo>
                  <a:lnTo>
                    <a:pt x="47625" y="6129"/>
                  </a:lnTo>
                  <a:lnTo>
                    <a:pt x="22839" y="22844"/>
                  </a:lnTo>
                  <a:lnTo>
                    <a:pt x="6127" y="47630"/>
                  </a:lnTo>
                  <a:lnTo>
                    <a:pt x="0" y="77978"/>
                  </a:lnTo>
                  <a:lnTo>
                    <a:pt x="0" y="389890"/>
                  </a:lnTo>
                  <a:lnTo>
                    <a:pt x="6127" y="420242"/>
                  </a:lnTo>
                  <a:lnTo>
                    <a:pt x="22839" y="445028"/>
                  </a:lnTo>
                  <a:lnTo>
                    <a:pt x="47625" y="461740"/>
                  </a:lnTo>
                  <a:lnTo>
                    <a:pt x="77978" y="467868"/>
                  </a:lnTo>
                  <a:lnTo>
                    <a:pt x="1263142" y="467868"/>
                  </a:lnTo>
                  <a:lnTo>
                    <a:pt x="1293489" y="461740"/>
                  </a:lnTo>
                  <a:lnTo>
                    <a:pt x="1318275" y="445028"/>
                  </a:lnTo>
                  <a:lnTo>
                    <a:pt x="1334990" y="420242"/>
                  </a:lnTo>
                  <a:lnTo>
                    <a:pt x="1341120" y="389890"/>
                  </a:lnTo>
                  <a:lnTo>
                    <a:pt x="1341120" y="77978"/>
                  </a:lnTo>
                  <a:lnTo>
                    <a:pt x="1334990" y="47630"/>
                  </a:lnTo>
                  <a:lnTo>
                    <a:pt x="1318275" y="22844"/>
                  </a:lnTo>
                  <a:lnTo>
                    <a:pt x="1293489" y="6129"/>
                  </a:lnTo>
                  <a:lnTo>
                    <a:pt x="1263142" y="0"/>
                  </a:lnTo>
                  <a:close/>
                </a:path>
              </a:pathLst>
            </a:custGeom>
            <a:solidFill>
              <a:srgbClr val="044B35">
                <a:alpha val="45097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663346" y="5463336"/>
            <a:ext cx="11087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Department</a:t>
            </a:r>
            <a:r>
              <a:rPr sz="1400" spc="-1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endParaRPr sz="1400">
              <a:latin typeface="Tahoma"/>
              <a:cs typeface="Tahoma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883919" y="4802136"/>
            <a:ext cx="2837815" cy="1093470"/>
            <a:chOff x="883919" y="4802136"/>
            <a:chExt cx="2837815" cy="1093470"/>
          </a:xfrm>
        </p:grpSpPr>
        <p:pic>
          <p:nvPicPr>
            <p:cNvPr id="24" name="object 2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83919" y="4802136"/>
              <a:ext cx="720826" cy="719315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09827" y="4828032"/>
              <a:ext cx="646201" cy="644652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58595" y="4875276"/>
              <a:ext cx="521207" cy="521208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278361" y="5361238"/>
              <a:ext cx="1443265" cy="533798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299716" y="5416296"/>
              <a:ext cx="1400556" cy="475526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2286000" y="5369052"/>
              <a:ext cx="1377950" cy="467995"/>
            </a:xfrm>
            <a:custGeom>
              <a:avLst/>
              <a:gdLst/>
              <a:ahLst/>
              <a:cxnLst/>
              <a:rect l="l" t="t" r="r" b="b"/>
              <a:pathLst>
                <a:path w="1377950" h="467995">
                  <a:moveTo>
                    <a:pt x="1299717" y="0"/>
                  </a:moveTo>
                  <a:lnTo>
                    <a:pt x="77977" y="0"/>
                  </a:lnTo>
                  <a:lnTo>
                    <a:pt x="47630" y="6129"/>
                  </a:lnTo>
                  <a:lnTo>
                    <a:pt x="22844" y="22844"/>
                  </a:lnTo>
                  <a:lnTo>
                    <a:pt x="6129" y="47630"/>
                  </a:lnTo>
                  <a:lnTo>
                    <a:pt x="0" y="77978"/>
                  </a:lnTo>
                  <a:lnTo>
                    <a:pt x="0" y="389890"/>
                  </a:lnTo>
                  <a:lnTo>
                    <a:pt x="6129" y="420242"/>
                  </a:lnTo>
                  <a:lnTo>
                    <a:pt x="22844" y="445028"/>
                  </a:lnTo>
                  <a:lnTo>
                    <a:pt x="47630" y="461740"/>
                  </a:lnTo>
                  <a:lnTo>
                    <a:pt x="77977" y="467868"/>
                  </a:lnTo>
                  <a:lnTo>
                    <a:pt x="1299717" y="467868"/>
                  </a:lnTo>
                  <a:lnTo>
                    <a:pt x="1330065" y="461740"/>
                  </a:lnTo>
                  <a:lnTo>
                    <a:pt x="1354851" y="445028"/>
                  </a:lnTo>
                  <a:lnTo>
                    <a:pt x="1371566" y="420242"/>
                  </a:lnTo>
                  <a:lnTo>
                    <a:pt x="1377696" y="389890"/>
                  </a:lnTo>
                  <a:lnTo>
                    <a:pt x="1377696" y="77978"/>
                  </a:lnTo>
                  <a:lnTo>
                    <a:pt x="1371566" y="47630"/>
                  </a:lnTo>
                  <a:lnTo>
                    <a:pt x="1354851" y="22844"/>
                  </a:lnTo>
                  <a:lnTo>
                    <a:pt x="1330065" y="6129"/>
                  </a:lnTo>
                  <a:lnTo>
                    <a:pt x="1299717" y="0"/>
                  </a:lnTo>
                  <a:close/>
                </a:path>
              </a:pathLst>
            </a:custGeom>
            <a:solidFill>
              <a:srgbClr val="087150">
                <a:alpha val="4705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2419857" y="5481320"/>
            <a:ext cx="111125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Department</a:t>
            </a:r>
            <a:r>
              <a:rPr sz="1400" spc="-1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20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endParaRPr sz="1400">
              <a:latin typeface="Tahoma"/>
              <a:cs typeface="Tahoma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2616707" y="4802136"/>
            <a:ext cx="719455" cy="719455"/>
            <a:chOff x="2616707" y="4802136"/>
            <a:chExt cx="719455" cy="719455"/>
          </a:xfrm>
        </p:grpSpPr>
        <p:pic>
          <p:nvPicPr>
            <p:cNvPr id="32" name="object 32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616707" y="4802136"/>
              <a:ext cx="719315" cy="719315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642615" y="4828032"/>
              <a:ext cx="646201" cy="644652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2691383" y="4875276"/>
              <a:ext cx="521334" cy="521334"/>
            </a:xfrm>
            <a:custGeom>
              <a:avLst/>
              <a:gdLst/>
              <a:ahLst/>
              <a:cxnLst/>
              <a:rect l="l" t="t" r="r" b="b"/>
              <a:pathLst>
                <a:path w="521335" h="521335">
                  <a:moveTo>
                    <a:pt x="260604" y="0"/>
                  </a:moveTo>
                  <a:lnTo>
                    <a:pt x="213769" y="4199"/>
                  </a:lnTo>
                  <a:lnTo>
                    <a:pt x="169685" y="16308"/>
                  </a:lnTo>
                  <a:lnTo>
                    <a:pt x="129088" y="35588"/>
                  </a:lnTo>
                  <a:lnTo>
                    <a:pt x="92715" y="61302"/>
                  </a:lnTo>
                  <a:lnTo>
                    <a:pt x="61302" y="92715"/>
                  </a:lnTo>
                  <a:lnTo>
                    <a:pt x="35588" y="129088"/>
                  </a:lnTo>
                  <a:lnTo>
                    <a:pt x="16308" y="169685"/>
                  </a:lnTo>
                  <a:lnTo>
                    <a:pt x="4199" y="213769"/>
                  </a:lnTo>
                  <a:lnTo>
                    <a:pt x="0" y="260604"/>
                  </a:lnTo>
                  <a:lnTo>
                    <a:pt x="4199" y="307438"/>
                  </a:lnTo>
                  <a:lnTo>
                    <a:pt x="16308" y="351522"/>
                  </a:lnTo>
                  <a:lnTo>
                    <a:pt x="35588" y="392119"/>
                  </a:lnTo>
                  <a:lnTo>
                    <a:pt x="61302" y="428492"/>
                  </a:lnTo>
                  <a:lnTo>
                    <a:pt x="92715" y="459905"/>
                  </a:lnTo>
                  <a:lnTo>
                    <a:pt x="129088" y="485619"/>
                  </a:lnTo>
                  <a:lnTo>
                    <a:pt x="169685" y="504899"/>
                  </a:lnTo>
                  <a:lnTo>
                    <a:pt x="213769" y="517008"/>
                  </a:lnTo>
                  <a:lnTo>
                    <a:pt x="260604" y="521208"/>
                  </a:lnTo>
                  <a:lnTo>
                    <a:pt x="307438" y="517008"/>
                  </a:lnTo>
                  <a:lnTo>
                    <a:pt x="351522" y="504899"/>
                  </a:lnTo>
                  <a:lnTo>
                    <a:pt x="392119" y="485619"/>
                  </a:lnTo>
                  <a:lnTo>
                    <a:pt x="428492" y="459905"/>
                  </a:lnTo>
                  <a:lnTo>
                    <a:pt x="459905" y="428492"/>
                  </a:lnTo>
                  <a:lnTo>
                    <a:pt x="485619" y="392119"/>
                  </a:lnTo>
                  <a:lnTo>
                    <a:pt x="504899" y="351522"/>
                  </a:lnTo>
                  <a:lnTo>
                    <a:pt x="517008" y="307438"/>
                  </a:lnTo>
                  <a:lnTo>
                    <a:pt x="521208" y="260604"/>
                  </a:lnTo>
                  <a:lnTo>
                    <a:pt x="517008" y="213769"/>
                  </a:lnTo>
                  <a:lnTo>
                    <a:pt x="504899" y="169685"/>
                  </a:lnTo>
                  <a:lnTo>
                    <a:pt x="485619" y="129088"/>
                  </a:lnTo>
                  <a:lnTo>
                    <a:pt x="459905" y="92715"/>
                  </a:lnTo>
                  <a:lnTo>
                    <a:pt x="428492" y="61302"/>
                  </a:lnTo>
                  <a:lnTo>
                    <a:pt x="392119" y="35588"/>
                  </a:lnTo>
                  <a:lnTo>
                    <a:pt x="351522" y="16308"/>
                  </a:lnTo>
                  <a:lnTo>
                    <a:pt x="307438" y="4199"/>
                  </a:lnTo>
                  <a:lnTo>
                    <a:pt x="26060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5" name="object 35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776727" y="5053634"/>
              <a:ext cx="300177" cy="300177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2802635" y="5079492"/>
              <a:ext cx="198755" cy="198120"/>
            </a:xfrm>
            <a:custGeom>
              <a:avLst/>
              <a:gdLst/>
              <a:ahLst/>
              <a:cxnLst/>
              <a:rect l="l" t="t" r="r" b="b"/>
              <a:pathLst>
                <a:path w="198755" h="198120">
                  <a:moveTo>
                    <a:pt x="81661" y="170179"/>
                  </a:moveTo>
                  <a:lnTo>
                    <a:pt x="63245" y="170179"/>
                  </a:lnTo>
                  <a:lnTo>
                    <a:pt x="70612" y="173989"/>
                  </a:lnTo>
                  <a:lnTo>
                    <a:pt x="73025" y="173989"/>
                  </a:lnTo>
                  <a:lnTo>
                    <a:pt x="74549" y="176529"/>
                  </a:lnTo>
                  <a:lnTo>
                    <a:pt x="74040" y="181609"/>
                  </a:lnTo>
                  <a:lnTo>
                    <a:pt x="74040" y="184149"/>
                  </a:lnTo>
                  <a:lnTo>
                    <a:pt x="74294" y="186689"/>
                  </a:lnTo>
                  <a:lnTo>
                    <a:pt x="75945" y="193039"/>
                  </a:lnTo>
                  <a:lnTo>
                    <a:pt x="80390" y="196849"/>
                  </a:lnTo>
                  <a:lnTo>
                    <a:pt x="85978" y="198119"/>
                  </a:lnTo>
                  <a:lnTo>
                    <a:pt x="111759" y="198119"/>
                  </a:lnTo>
                  <a:lnTo>
                    <a:pt x="121157" y="194309"/>
                  </a:lnTo>
                  <a:lnTo>
                    <a:pt x="124104" y="189229"/>
                  </a:lnTo>
                  <a:lnTo>
                    <a:pt x="85978" y="189229"/>
                  </a:lnTo>
                  <a:lnTo>
                    <a:pt x="84327" y="186689"/>
                  </a:lnTo>
                  <a:lnTo>
                    <a:pt x="84327" y="182879"/>
                  </a:lnTo>
                  <a:lnTo>
                    <a:pt x="83946" y="180339"/>
                  </a:lnTo>
                  <a:lnTo>
                    <a:pt x="83693" y="179069"/>
                  </a:lnTo>
                  <a:lnTo>
                    <a:pt x="83693" y="175259"/>
                  </a:lnTo>
                  <a:lnTo>
                    <a:pt x="83312" y="173989"/>
                  </a:lnTo>
                  <a:lnTo>
                    <a:pt x="82676" y="172719"/>
                  </a:lnTo>
                  <a:lnTo>
                    <a:pt x="81661" y="170179"/>
                  </a:lnTo>
                  <a:close/>
                </a:path>
                <a:path w="198755" h="198120">
                  <a:moveTo>
                    <a:pt x="135874" y="161289"/>
                  </a:moveTo>
                  <a:lnTo>
                    <a:pt x="129581" y="162559"/>
                  </a:lnTo>
                  <a:lnTo>
                    <a:pt x="122300" y="165099"/>
                  </a:lnTo>
                  <a:lnTo>
                    <a:pt x="117093" y="167639"/>
                  </a:lnTo>
                  <a:lnTo>
                    <a:pt x="113664" y="172719"/>
                  </a:lnTo>
                  <a:lnTo>
                    <a:pt x="113791" y="175259"/>
                  </a:lnTo>
                  <a:lnTo>
                    <a:pt x="113855" y="176529"/>
                  </a:lnTo>
                  <a:lnTo>
                    <a:pt x="113918" y="177799"/>
                  </a:lnTo>
                  <a:lnTo>
                    <a:pt x="113664" y="179069"/>
                  </a:lnTo>
                  <a:lnTo>
                    <a:pt x="113664" y="180339"/>
                  </a:lnTo>
                  <a:lnTo>
                    <a:pt x="113918" y="181609"/>
                  </a:lnTo>
                  <a:lnTo>
                    <a:pt x="113918" y="186689"/>
                  </a:lnTo>
                  <a:lnTo>
                    <a:pt x="111759" y="189229"/>
                  </a:lnTo>
                  <a:lnTo>
                    <a:pt x="124104" y="189229"/>
                  </a:lnTo>
                  <a:lnTo>
                    <a:pt x="124840" y="187959"/>
                  </a:lnTo>
                  <a:lnTo>
                    <a:pt x="123951" y="180339"/>
                  </a:lnTo>
                  <a:lnTo>
                    <a:pt x="123951" y="175259"/>
                  </a:lnTo>
                  <a:lnTo>
                    <a:pt x="122808" y="175259"/>
                  </a:lnTo>
                  <a:lnTo>
                    <a:pt x="134493" y="170179"/>
                  </a:lnTo>
                  <a:lnTo>
                    <a:pt x="148293" y="170179"/>
                  </a:lnTo>
                  <a:lnTo>
                    <a:pt x="147065" y="168909"/>
                  </a:lnTo>
                  <a:lnTo>
                    <a:pt x="141571" y="163829"/>
                  </a:lnTo>
                  <a:lnTo>
                    <a:pt x="135874" y="161289"/>
                  </a:lnTo>
                  <a:close/>
                </a:path>
                <a:path w="198755" h="198120">
                  <a:moveTo>
                    <a:pt x="148293" y="170179"/>
                  </a:moveTo>
                  <a:lnTo>
                    <a:pt x="134493" y="170179"/>
                  </a:lnTo>
                  <a:lnTo>
                    <a:pt x="139191" y="175259"/>
                  </a:lnTo>
                  <a:lnTo>
                    <a:pt x="142366" y="177799"/>
                  </a:lnTo>
                  <a:lnTo>
                    <a:pt x="147574" y="182879"/>
                  </a:lnTo>
                  <a:lnTo>
                    <a:pt x="155575" y="182879"/>
                  </a:lnTo>
                  <a:lnTo>
                    <a:pt x="160781" y="177799"/>
                  </a:lnTo>
                  <a:lnTo>
                    <a:pt x="162115" y="176529"/>
                  </a:lnTo>
                  <a:lnTo>
                    <a:pt x="154431" y="176529"/>
                  </a:lnTo>
                  <a:lnTo>
                    <a:pt x="148293" y="170179"/>
                  </a:lnTo>
                  <a:close/>
                </a:path>
                <a:path w="198755" h="198120">
                  <a:moveTo>
                    <a:pt x="50672" y="16509"/>
                  </a:moveTo>
                  <a:lnTo>
                    <a:pt x="42418" y="16509"/>
                  </a:lnTo>
                  <a:lnTo>
                    <a:pt x="36956" y="21589"/>
                  </a:lnTo>
                  <a:lnTo>
                    <a:pt x="21081" y="38099"/>
                  </a:lnTo>
                  <a:lnTo>
                    <a:pt x="18287" y="40639"/>
                  </a:lnTo>
                  <a:lnTo>
                    <a:pt x="17018" y="45719"/>
                  </a:lnTo>
                  <a:lnTo>
                    <a:pt x="18795" y="53339"/>
                  </a:lnTo>
                  <a:lnTo>
                    <a:pt x="21208" y="58419"/>
                  </a:lnTo>
                  <a:lnTo>
                    <a:pt x="24764" y="60959"/>
                  </a:lnTo>
                  <a:lnTo>
                    <a:pt x="26415" y="62229"/>
                  </a:lnTo>
                  <a:lnTo>
                    <a:pt x="27431" y="63499"/>
                  </a:lnTo>
                  <a:lnTo>
                    <a:pt x="27431" y="66039"/>
                  </a:lnTo>
                  <a:lnTo>
                    <a:pt x="26796" y="71119"/>
                  </a:lnTo>
                  <a:lnTo>
                    <a:pt x="22097" y="74929"/>
                  </a:lnTo>
                  <a:lnTo>
                    <a:pt x="9016" y="74929"/>
                  </a:lnTo>
                  <a:lnTo>
                    <a:pt x="2793" y="78739"/>
                  </a:lnTo>
                  <a:lnTo>
                    <a:pt x="507" y="85089"/>
                  </a:lnTo>
                  <a:lnTo>
                    <a:pt x="253" y="86359"/>
                  </a:lnTo>
                  <a:lnTo>
                    <a:pt x="0" y="86359"/>
                  </a:lnTo>
                  <a:lnTo>
                    <a:pt x="0" y="113029"/>
                  </a:lnTo>
                  <a:lnTo>
                    <a:pt x="1143" y="118109"/>
                  </a:lnTo>
                  <a:lnTo>
                    <a:pt x="5714" y="123189"/>
                  </a:lnTo>
                  <a:lnTo>
                    <a:pt x="11556" y="124459"/>
                  </a:lnTo>
                  <a:lnTo>
                    <a:pt x="21843" y="124459"/>
                  </a:lnTo>
                  <a:lnTo>
                    <a:pt x="24511" y="125729"/>
                  </a:lnTo>
                  <a:lnTo>
                    <a:pt x="25526" y="129539"/>
                  </a:lnTo>
                  <a:lnTo>
                    <a:pt x="25907" y="130809"/>
                  </a:lnTo>
                  <a:lnTo>
                    <a:pt x="26415" y="130809"/>
                  </a:lnTo>
                  <a:lnTo>
                    <a:pt x="27431" y="133349"/>
                  </a:lnTo>
                  <a:lnTo>
                    <a:pt x="26796" y="135889"/>
                  </a:lnTo>
                  <a:lnTo>
                    <a:pt x="24764" y="138429"/>
                  </a:lnTo>
                  <a:lnTo>
                    <a:pt x="21589" y="140969"/>
                  </a:lnTo>
                  <a:lnTo>
                    <a:pt x="19176" y="144779"/>
                  </a:lnTo>
                  <a:lnTo>
                    <a:pt x="17906" y="148589"/>
                  </a:lnTo>
                  <a:lnTo>
                    <a:pt x="16763" y="153669"/>
                  </a:lnTo>
                  <a:lnTo>
                    <a:pt x="18414" y="158749"/>
                  </a:lnTo>
                  <a:lnTo>
                    <a:pt x="22097" y="162559"/>
                  </a:lnTo>
                  <a:lnTo>
                    <a:pt x="26415" y="167639"/>
                  </a:lnTo>
                  <a:lnTo>
                    <a:pt x="31114" y="171449"/>
                  </a:lnTo>
                  <a:lnTo>
                    <a:pt x="35813" y="176529"/>
                  </a:lnTo>
                  <a:lnTo>
                    <a:pt x="41909" y="181609"/>
                  </a:lnTo>
                  <a:lnTo>
                    <a:pt x="51688" y="181609"/>
                  </a:lnTo>
                  <a:lnTo>
                    <a:pt x="57531" y="175259"/>
                  </a:lnTo>
                  <a:lnTo>
                    <a:pt x="58038" y="175259"/>
                  </a:lnTo>
                  <a:lnTo>
                    <a:pt x="61944" y="171449"/>
                  </a:lnTo>
                  <a:lnTo>
                    <a:pt x="45084" y="171449"/>
                  </a:lnTo>
                  <a:lnTo>
                    <a:pt x="43180" y="168909"/>
                  </a:lnTo>
                  <a:lnTo>
                    <a:pt x="28956" y="154939"/>
                  </a:lnTo>
                  <a:lnTo>
                    <a:pt x="27050" y="153669"/>
                  </a:lnTo>
                  <a:lnTo>
                    <a:pt x="27050" y="149859"/>
                  </a:lnTo>
                  <a:lnTo>
                    <a:pt x="28956" y="148589"/>
                  </a:lnTo>
                  <a:lnTo>
                    <a:pt x="33274" y="144779"/>
                  </a:lnTo>
                  <a:lnTo>
                    <a:pt x="37464" y="140969"/>
                  </a:lnTo>
                  <a:lnTo>
                    <a:pt x="38481" y="133349"/>
                  </a:lnTo>
                  <a:lnTo>
                    <a:pt x="35813" y="128269"/>
                  </a:lnTo>
                  <a:lnTo>
                    <a:pt x="34670" y="124459"/>
                  </a:lnTo>
                  <a:lnTo>
                    <a:pt x="33781" y="123189"/>
                  </a:lnTo>
                  <a:lnTo>
                    <a:pt x="31495" y="118109"/>
                  </a:lnTo>
                  <a:lnTo>
                    <a:pt x="26288" y="114299"/>
                  </a:lnTo>
                  <a:lnTo>
                    <a:pt x="11811" y="114299"/>
                  </a:lnTo>
                  <a:lnTo>
                    <a:pt x="9651" y="111759"/>
                  </a:lnTo>
                  <a:lnTo>
                    <a:pt x="10032" y="109219"/>
                  </a:lnTo>
                  <a:lnTo>
                    <a:pt x="10032" y="90169"/>
                  </a:lnTo>
                  <a:lnTo>
                    <a:pt x="10287" y="86359"/>
                  </a:lnTo>
                  <a:lnTo>
                    <a:pt x="12953" y="85089"/>
                  </a:lnTo>
                  <a:lnTo>
                    <a:pt x="26162" y="85089"/>
                  </a:lnTo>
                  <a:lnTo>
                    <a:pt x="31241" y="81279"/>
                  </a:lnTo>
                  <a:lnTo>
                    <a:pt x="33781" y="76199"/>
                  </a:lnTo>
                  <a:lnTo>
                    <a:pt x="35813" y="71119"/>
                  </a:lnTo>
                  <a:lnTo>
                    <a:pt x="38481" y="66039"/>
                  </a:lnTo>
                  <a:lnTo>
                    <a:pt x="36321" y="60959"/>
                  </a:lnTo>
                  <a:lnTo>
                    <a:pt x="35306" y="57149"/>
                  </a:lnTo>
                  <a:lnTo>
                    <a:pt x="33400" y="54609"/>
                  </a:lnTo>
                  <a:lnTo>
                    <a:pt x="31114" y="52069"/>
                  </a:lnTo>
                  <a:lnTo>
                    <a:pt x="26415" y="48259"/>
                  </a:lnTo>
                  <a:lnTo>
                    <a:pt x="26415" y="45719"/>
                  </a:lnTo>
                  <a:lnTo>
                    <a:pt x="31114" y="41909"/>
                  </a:lnTo>
                  <a:lnTo>
                    <a:pt x="41656" y="31749"/>
                  </a:lnTo>
                  <a:lnTo>
                    <a:pt x="45338" y="27939"/>
                  </a:lnTo>
                  <a:lnTo>
                    <a:pt x="62737" y="27939"/>
                  </a:lnTo>
                  <a:lnTo>
                    <a:pt x="61721" y="26669"/>
                  </a:lnTo>
                  <a:lnTo>
                    <a:pt x="60832" y="26669"/>
                  </a:lnTo>
                  <a:lnTo>
                    <a:pt x="60070" y="25399"/>
                  </a:lnTo>
                  <a:lnTo>
                    <a:pt x="55880" y="21589"/>
                  </a:lnTo>
                  <a:lnTo>
                    <a:pt x="50672" y="16509"/>
                  </a:lnTo>
                  <a:close/>
                </a:path>
                <a:path w="198755" h="198120">
                  <a:moveTo>
                    <a:pt x="197557" y="83819"/>
                  </a:moveTo>
                  <a:lnTo>
                    <a:pt x="187706" y="83819"/>
                  </a:lnTo>
                  <a:lnTo>
                    <a:pt x="188213" y="86359"/>
                  </a:lnTo>
                  <a:lnTo>
                    <a:pt x="187706" y="93979"/>
                  </a:lnTo>
                  <a:lnTo>
                    <a:pt x="187706" y="113029"/>
                  </a:lnTo>
                  <a:lnTo>
                    <a:pt x="186181" y="115569"/>
                  </a:lnTo>
                  <a:lnTo>
                    <a:pt x="172974" y="115569"/>
                  </a:lnTo>
                  <a:lnTo>
                    <a:pt x="166526" y="119379"/>
                  </a:lnTo>
                  <a:lnTo>
                    <a:pt x="161877" y="126999"/>
                  </a:lnTo>
                  <a:lnTo>
                    <a:pt x="160776" y="137159"/>
                  </a:lnTo>
                  <a:lnTo>
                    <a:pt x="164972" y="144779"/>
                  </a:lnTo>
                  <a:lnTo>
                    <a:pt x="165607" y="144779"/>
                  </a:lnTo>
                  <a:lnTo>
                    <a:pt x="165607" y="146049"/>
                  </a:lnTo>
                  <a:lnTo>
                    <a:pt x="171831" y="152399"/>
                  </a:lnTo>
                  <a:lnTo>
                    <a:pt x="168782" y="154939"/>
                  </a:lnTo>
                  <a:lnTo>
                    <a:pt x="162432" y="162559"/>
                  </a:lnTo>
                  <a:lnTo>
                    <a:pt x="158750" y="165099"/>
                  </a:lnTo>
                  <a:lnTo>
                    <a:pt x="152400" y="171449"/>
                  </a:lnTo>
                  <a:lnTo>
                    <a:pt x="154431" y="176529"/>
                  </a:lnTo>
                  <a:lnTo>
                    <a:pt x="162115" y="176529"/>
                  </a:lnTo>
                  <a:lnTo>
                    <a:pt x="166115" y="172719"/>
                  </a:lnTo>
                  <a:lnTo>
                    <a:pt x="171831" y="167639"/>
                  </a:lnTo>
                  <a:lnTo>
                    <a:pt x="176656" y="161289"/>
                  </a:lnTo>
                  <a:lnTo>
                    <a:pt x="181482" y="156209"/>
                  </a:lnTo>
                  <a:lnTo>
                    <a:pt x="181482" y="147319"/>
                  </a:lnTo>
                  <a:lnTo>
                    <a:pt x="176656" y="142239"/>
                  </a:lnTo>
                  <a:lnTo>
                    <a:pt x="175132" y="140969"/>
                  </a:lnTo>
                  <a:lnTo>
                    <a:pt x="173736" y="139699"/>
                  </a:lnTo>
                  <a:lnTo>
                    <a:pt x="172465" y="138429"/>
                  </a:lnTo>
                  <a:lnTo>
                    <a:pt x="170814" y="137159"/>
                  </a:lnTo>
                  <a:lnTo>
                    <a:pt x="170180" y="134619"/>
                  </a:lnTo>
                  <a:lnTo>
                    <a:pt x="170814" y="132079"/>
                  </a:lnTo>
                  <a:lnTo>
                    <a:pt x="173989" y="125729"/>
                  </a:lnTo>
                  <a:lnTo>
                    <a:pt x="173481" y="123189"/>
                  </a:lnTo>
                  <a:lnTo>
                    <a:pt x="192455" y="123189"/>
                  </a:lnTo>
                  <a:lnTo>
                    <a:pt x="197231" y="118109"/>
                  </a:lnTo>
                  <a:lnTo>
                    <a:pt x="198246" y="104139"/>
                  </a:lnTo>
                  <a:lnTo>
                    <a:pt x="198246" y="96519"/>
                  </a:lnTo>
                  <a:lnTo>
                    <a:pt x="197738" y="90169"/>
                  </a:lnTo>
                  <a:lnTo>
                    <a:pt x="197630" y="86359"/>
                  </a:lnTo>
                  <a:lnTo>
                    <a:pt x="197557" y="83819"/>
                  </a:lnTo>
                  <a:close/>
                </a:path>
                <a:path w="198755" h="198120">
                  <a:moveTo>
                    <a:pt x="67817" y="161289"/>
                  </a:moveTo>
                  <a:lnTo>
                    <a:pt x="60531" y="162559"/>
                  </a:lnTo>
                  <a:lnTo>
                    <a:pt x="53720" y="165099"/>
                  </a:lnTo>
                  <a:lnTo>
                    <a:pt x="49911" y="168909"/>
                  </a:lnTo>
                  <a:lnTo>
                    <a:pt x="48006" y="171449"/>
                  </a:lnTo>
                  <a:lnTo>
                    <a:pt x="61944" y="171449"/>
                  </a:lnTo>
                  <a:lnTo>
                    <a:pt x="63245" y="170179"/>
                  </a:lnTo>
                  <a:lnTo>
                    <a:pt x="81661" y="170179"/>
                  </a:lnTo>
                  <a:lnTo>
                    <a:pt x="80390" y="168909"/>
                  </a:lnTo>
                  <a:lnTo>
                    <a:pt x="74723" y="163829"/>
                  </a:lnTo>
                  <a:lnTo>
                    <a:pt x="67817" y="161289"/>
                  </a:lnTo>
                  <a:close/>
                </a:path>
                <a:path w="198755" h="198120">
                  <a:moveTo>
                    <a:pt x="192455" y="123189"/>
                  </a:moveTo>
                  <a:lnTo>
                    <a:pt x="173481" y="123189"/>
                  </a:lnTo>
                  <a:lnTo>
                    <a:pt x="181863" y="124459"/>
                  </a:lnTo>
                  <a:lnTo>
                    <a:pt x="191262" y="124459"/>
                  </a:lnTo>
                  <a:lnTo>
                    <a:pt x="192455" y="123189"/>
                  </a:lnTo>
                  <a:close/>
                </a:path>
                <a:path w="198755" h="198120">
                  <a:moveTo>
                    <a:pt x="148844" y="16509"/>
                  </a:moveTo>
                  <a:lnTo>
                    <a:pt x="143382" y="20319"/>
                  </a:lnTo>
                  <a:lnTo>
                    <a:pt x="137668" y="25399"/>
                  </a:lnTo>
                  <a:lnTo>
                    <a:pt x="136270" y="27939"/>
                  </a:lnTo>
                  <a:lnTo>
                    <a:pt x="152400" y="27939"/>
                  </a:lnTo>
                  <a:lnTo>
                    <a:pt x="156590" y="31749"/>
                  </a:lnTo>
                  <a:lnTo>
                    <a:pt x="167639" y="41909"/>
                  </a:lnTo>
                  <a:lnTo>
                    <a:pt x="171322" y="45719"/>
                  </a:lnTo>
                  <a:lnTo>
                    <a:pt x="170814" y="48259"/>
                  </a:lnTo>
                  <a:lnTo>
                    <a:pt x="167131" y="52069"/>
                  </a:lnTo>
                  <a:lnTo>
                    <a:pt x="163956" y="55879"/>
                  </a:lnTo>
                  <a:lnTo>
                    <a:pt x="160908" y="59689"/>
                  </a:lnTo>
                  <a:lnTo>
                    <a:pt x="159638" y="63499"/>
                  </a:lnTo>
                  <a:lnTo>
                    <a:pt x="160781" y="68579"/>
                  </a:lnTo>
                  <a:lnTo>
                    <a:pt x="161670" y="71119"/>
                  </a:lnTo>
                  <a:lnTo>
                    <a:pt x="163068" y="74929"/>
                  </a:lnTo>
                  <a:lnTo>
                    <a:pt x="164972" y="77469"/>
                  </a:lnTo>
                  <a:lnTo>
                    <a:pt x="167512" y="82549"/>
                  </a:lnTo>
                  <a:lnTo>
                    <a:pt x="172719" y="85089"/>
                  </a:lnTo>
                  <a:lnTo>
                    <a:pt x="178181" y="85089"/>
                  </a:lnTo>
                  <a:lnTo>
                    <a:pt x="187706" y="83819"/>
                  </a:lnTo>
                  <a:lnTo>
                    <a:pt x="197557" y="83819"/>
                  </a:lnTo>
                  <a:lnTo>
                    <a:pt x="197484" y="81279"/>
                  </a:lnTo>
                  <a:lnTo>
                    <a:pt x="190372" y="74929"/>
                  </a:lnTo>
                  <a:lnTo>
                    <a:pt x="175640" y="74929"/>
                  </a:lnTo>
                  <a:lnTo>
                    <a:pt x="174370" y="73659"/>
                  </a:lnTo>
                  <a:lnTo>
                    <a:pt x="173481" y="72389"/>
                  </a:lnTo>
                  <a:lnTo>
                    <a:pt x="172338" y="71119"/>
                  </a:lnTo>
                  <a:lnTo>
                    <a:pt x="171450" y="68579"/>
                  </a:lnTo>
                  <a:lnTo>
                    <a:pt x="170306" y="64769"/>
                  </a:lnTo>
                  <a:lnTo>
                    <a:pt x="170941" y="62229"/>
                  </a:lnTo>
                  <a:lnTo>
                    <a:pt x="172465" y="62229"/>
                  </a:lnTo>
                  <a:lnTo>
                    <a:pt x="181482" y="50799"/>
                  </a:lnTo>
                  <a:lnTo>
                    <a:pt x="181482" y="43179"/>
                  </a:lnTo>
                  <a:lnTo>
                    <a:pt x="176656" y="38099"/>
                  </a:lnTo>
                  <a:lnTo>
                    <a:pt x="171576" y="31749"/>
                  </a:lnTo>
                  <a:lnTo>
                    <a:pt x="166369" y="26669"/>
                  </a:lnTo>
                  <a:lnTo>
                    <a:pt x="160781" y="21589"/>
                  </a:lnTo>
                  <a:lnTo>
                    <a:pt x="156082" y="17779"/>
                  </a:lnTo>
                  <a:lnTo>
                    <a:pt x="148844" y="16509"/>
                  </a:lnTo>
                  <a:close/>
                </a:path>
                <a:path w="198755" h="198120">
                  <a:moveTo>
                    <a:pt x="116966" y="1269"/>
                  </a:moveTo>
                  <a:lnTo>
                    <a:pt x="81533" y="1269"/>
                  </a:lnTo>
                  <a:lnTo>
                    <a:pt x="76453" y="6349"/>
                  </a:lnTo>
                  <a:lnTo>
                    <a:pt x="74168" y="13969"/>
                  </a:lnTo>
                  <a:lnTo>
                    <a:pt x="74104" y="15239"/>
                  </a:lnTo>
                  <a:lnTo>
                    <a:pt x="74040" y="16509"/>
                  </a:lnTo>
                  <a:lnTo>
                    <a:pt x="74168" y="17779"/>
                  </a:lnTo>
                  <a:lnTo>
                    <a:pt x="74294" y="19049"/>
                  </a:lnTo>
                  <a:lnTo>
                    <a:pt x="73278" y="25399"/>
                  </a:lnTo>
                  <a:lnTo>
                    <a:pt x="68071" y="27939"/>
                  </a:lnTo>
                  <a:lnTo>
                    <a:pt x="47497" y="27939"/>
                  </a:lnTo>
                  <a:lnTo>
                    <a:pt x="51688" y="31749"/>
                  </a:lnTo>
                  <a:lnTo>
                    <a:pt x="54356" y="34289"/>
                  </a:lnTo>
                  <a:lnTo>
                    <a:pt x="57784" y="38099"/>
                  </a:lnTo>
                  <a:lnTo>
                    <a:pt x="62864" y="39369"/>
                  </a:lnTo>
                  <a:lnTo>
                    <a:pt x="84074" y="26669"/>
                  </a:lnTo>
                  <a:lnTo>
                    <a:pt x="83947" y="24129"/>
                  </a:lnTo>
                  <a:lnTo>
                    <a:pt x="83883" y="22859"/>
                  </a:lnTo>
                  <a:lnTo>
                    <a:pt x="83819" y="21589"/>
                  </a:lnTo>
                  <a:lnTo>
                    <a:pt x="84327" y="20319"/>
                  </a:lnTo>
                  <a:lnTo>
                    <a:pt x="84327" y="12699"/>
                  </a:lnTo>
                  <a:lnTo>
                    <a:pt x="85978" y="11429"/>
                  </a:lnTo>
                  <a:lnTo>
                    <a:pt x="123788" y="11429"/>
                  </a:lnTo>
                  <a:lnTo>
                    <a:pt x="123570" y="6349"/>
                  </a:lnTo>
                  <a:lnTo>
                    <a:pt x="116966" y="1269"/>
                  </a:lnTo>
                  <a:close/>
                </a:path>
                <a:path w="198755" h="198120">
                  <a:moveTo>
                    <a:pt x="123788" y="11429"/>
                  </a:moveTo>
                  <a:lnTo>
                    <a:pt x="111759" y="11429"/>
                  </a:lnTo>
                  <a:lnTo>
                    <a:pt x="113411" y="12699"/>
                  </a:lnTo>
                  <a:lnTo>
                    <a:pt x="113918" y="16509"/>
                  </a:lnTo>
                  <a:lnTo>
                    <a:pt x="113791" y="17779"/>
                  </a:lnTo>
                  <a:lnTo>
                    <a:pt x="113791" y="21589"/>
                  </a:lnTo>
                  <a:lnTo>
                    <a:pt x="113918" y="22859"/>
                  </a:lnTo>
                  <a:lnTo>
                    <a:pt x="114045" y="25399"/>
                  </a:lnTo>
                  <a:lnTo>
                    <a:pt x="114172" y="27939"/>
                  </a:lnTo>
                  <a:lnTo>
                    <a:pt x="117728" y="33019"/>
                  </a:lnTo>
                  <a:lnTo>
                    <a:pt x="122808" y="34289"/>
                  </a:lnTo>
                  <a:lnTo>
                    <a:pt x="127126" y="38099"/>
                  </a:lnTo>
                  <a:lnTo>
                    <a:pt x="137032" y="38099"/>
                  </a:lnTo>
                  <a:lnTo>
                    <a:pt x="140588" y="36829"/>
                  </a:lnTo>
                  <a:lnTo>
                    <a:pt x="143637" y="34289"/>
                  </a:lnTo>
                  <a:lnTo>
                    <a:pt x="146050" y="31749"/>
                  </a:lnTo>
                  <a:lnTo>
                    <a:pt x="150240" y="27939"/>
                  </a:lnTo>
                  <a:lnTo>
                    <a:pt x="131318" y="27939"/>
                  </a:lnTo>
                  <a:lnTo>
                    <a:pt x="126407" y="25399"/>
                  </a:lnTo>
                  <a:lnTo>
                    <a:pt x="123316" y="25399"/>
                  </a:lnTo>
                  <a:lnTo>
                    <a:pt x="123422" y="24129"/>
                  </a:lnTo>
                  <a:lnTo>
                    <a:pt x="123528" y="22859"/>
                  </a:lnTo>
                  <a:lnTo>
                    <a:pt x="123634" y="21589"/>
                  </a:lnTo>
                  <a:lnTo>
                    <a:pt x="123740" y="20319"/>
                  </a:lnTo>
                  <a:lnTo>
                    <a:pt x="123788" y="11429"/>
                  </a:lnTo>
                  <a:close/>
                </a:path>
                <a:path w="198755" h="198120">
                  <a:moveTo>
                    <a:pt x="123951" y="24129"/>
                  </a:moveTo>
                  <a:lnTo>
                    <a:pt x="123316" y="25399"/>
                  </a:lnTo>
                  <a:lnTo>
                    <a:pt x="126407" y="25399"/>
                  </a:lnTo>
                  <a:lnTo>
                    <a:pt x="123951" y="24129"/>
                  </a:lnTo>
                  <a:close/>
                </a:path>
                <a:path w="198755" h="198120">
                  <a:moveTo>
                    <a:pt x="101981" y="0"/>
                  </a:moveTo>
                  <a:lnTo>
                    <a:pt x="94741" y="0"/>
                  </a:lnTo>
                  <a:lnTo>
                    <a:pt x="87502" y="1269"/>
                  </a:lnTo>
                  <a:lnTo>
                    <a:pt x="109093" y="1269"/>
                  </a:lnTo>
                  <a:lnTo>
                    <a:pt x="101981" y="0"/>
                  </a:lnTo>
                  <a:close/>
                </a:path>
              </a:pathLst>
            </a:custGeom>
            <a:solidFill>
              <a:srgbClr val="087150">
                <a:alpha val="4705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7" name="object 37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831591" y="4956073"/>
              <a:ext cx="344398" cy="344398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855721" y="4981702"/>
              <a:ext cx="251739" cy="256286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2919094" y="5050583"/>
              <a:ext cx="112395" cy="112395"/>
            </a:xfrm>
            <a:custGeom>
              <a:avLst/>
              <a:gdLst/>
              <a:ahLst/>
              <a:cxnLst/>
              <a:rect l="l" t="t" r="r" b="b"/>
              <a:pathLst>
                <a:path w="112394" h="112395">
                  <a:moveTo>
                    <a:pt x="45751" y="0"/>
                  </a:moveTo>
                  <a:lnTo>
                    <a:pt x="23792" y="4530"/>
                  </a:lnTo>
                  <a:lnTo>
                    <a:pt x="4191" y="16716"/>
                  </a:lnTo>
                  <a:lnTo>
                    <a:pt x="507" y="20399"/>
                  </a:lnTo>
                  <a:lnTo>
                    <a:pt x="0" y="22939"/>
                  </a:lnTo>
                  <a:lnTo>
                    <a:pt x="4191" y="28273"/>
                  </a:lnTo>
                  <a:lnTo>
                    <a:pt x="7366" y="27765"/>
                  </a:lnTo>
                  <a:lnTo>
                    <a:pt x="11175" y="24082"/>
                  </a:lnTo>
                  <a:lnTo>
                    <a:pt x="24431" y="14964"/>
                  </a:lnTo>
                  <a:lnTo>
                    <a:pt x="39497" y="10191"/>
                  </a:lnTo>
                  <a:lnTo>
                    <a:pt x="55324" y="9919"/>
                  </a:lnTo>
                  <a:lnTo>
                    <a:pt x="70866" y="14303"/>
                  </a:lnTo>
                  <a:lnTo>
                    <a:pt x="88342" y="26965"/>
                  </a:lnTo>
                  <a:lnTo>
                    <a:pt x="99234" y="44735"/>
                  </a:lnTo>
                  <a:lnTo>
                    <a:pt x="102673" y="65291"/>
                  </a:lnTo>
                  <a:lnTo>
                    <a:pt x="97790" y="86312"/>
                  </a:lnTo>
                  <a:lnTo>
                    <a:pt x="94868" y="92154"/>
                  </a:lnTo>
                  <a:lnTo>
                    <a:pt x="91186" y="97742"/>
                  </a:lnTo>
                  <a:lnTo>
                    <a:pt x="86741" y="102568"/>
                  </a:lnTo>
                  <a:lnTo>
                    <a:pt x="85979" y="102949"/>
                  </a:lnTo>
                  <a:lnTo>
                    <a:pt x="83947" y="106251"/>
                  </a:lnTo>
                  <a:lnTo>
                    <a:pt x="84709" y="108918"/>
                  </a:lnTo>
                  <a:lnTo>
                    <a:pt x="86741" y="109934"/>
                  </a:lnTo>
                  <a:lnTo>
                    <a:pt x="88900" y="111839"/>
                  </a:lnTo>
                  <a:lnTo>
                    <a:pt x="111261" y="75940"/>
                  </a:lnTo>
                  <a:lnTo>
                    <a:pt x="112141" y="63071"/>
                  </a:lnTo>
                  <a:lnTo>
                    <a:pt x="110392" y="49053"/>
                  </a:lnTo>
                  <a:lnTo>
                    <a:pt x="105679" y="35893"/>
                  </a:lnTo>
                  <a:lnTo>
                    <a:pt x="98228" y="24066"/>
                  </a:lnTo>
                  <a:lnTo>
                    <a:pt x="88265" y="14049"/>
                  </a:lnTo>
                  <a:lnTo>
                    <a:pt x="67948" y="3161"/>
                  </a:lnTo>
                  <a:lnTo>
                    <a:pt x="45751" y="0"/>
                  </a:lnTo>
                  <a:close/>
                </a:path>
              </a:pathLst>
            </a:custGeom>
            <a:solidFill>
              <a:srgbClr val="087150">
                <a:alpha val="4705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0" name="object 40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831591" y="5108473"/>
              <a:ext cx="190423" cy="192125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2857499" y="5134356"/>
              <a:ext cx="88900" cy="90170"/>
            </a:xfrm>
            <a:custGeom>
              <a:avLst/>
              <a:gdLst/>
              <a:ahLst/>
              <a:cxnLst/>
              <a:rect l="l" t="t" r="r" b="b"/>
              <a:pathLst>
                <a:path w="88900" h="90170">
                  <a:moveTo>
                    <a:pt x="43942" y="0"/>
                  </a:moveTo>
                  <a:lnTo>
                    <a:pt x="3905" y="25949"/>
                  </a:lnTo>
                  <a:lnTo>
                    <a:pt x="0" y="43053"/>
                  </a:lnTo>
                  <a:lnTo>
                    <a:pt x="95" y="44704"/>
                  </a:lnTo>
                  <a:lnTo>
                    <a:pt x="3311" y="61858"/>
                  </a:lnTo>
                  <a:lnTo>
                    <a:pt x="12684" y="76342"/>
                  </a:lnTo>
                  <a:lnTo>
                    <a:pt x="26699" y="86183"/>
                  </a:lnTo>
                  <a:lnTo>
                    <a:pt x="43942" y="89916"/>
                  </a:lnTo>
                  <a:lnTo>
                    <a:pt x="61013" y="86459"/>
                  </a:lnTo>
                  <a:lnTo>
                    <a:pt x="71015" y="80264"/>
                  </a:lnTo>
                  <a:lnTo>
                    <a:pt x="38862" y="80264"/>
                  </a:lnTo>
                  <a:lnTo>
                    <a:pt x="36068" y="79883"/>
                  </a:lnTo>
                  <a:lnTo>
                    <a:pt x="22985" y="75543"/>
                  </a:lnTo>
                  <a:lnTo>
                    <a:pt x="12938" y="66786"/>
                  </a:lnTo>
                  <a:lnTo>
                    <a:pt x="6867" y="54862"/>
                  </a:lnTo>
                  <a:lnTo>
                    <a:pt x="5714" y="41021"/>
                  </a:lnTo>
                  <a:lnTo>
                    <a:pt x="9937" y="27733"/>
                  </a:lnTo>
                  <a:lnTo>
                    <a:pt x="18541" y="17494"/>
                  </a:lnTo>
                  <a:lnTo>
                    <a:pt x="30289" y="11303"/>
                  </a:lnTo>
                  <a:lnTo>
                    <a:pt x="43942" y="10160"/>
                  </a:lnTo>
                  <a:lnTo>
                    <a:pt x="71880" y="10160"/>
                  </a:lnTo>
                  <a:lnTo>
                    <a:pt x="60924" y="3030"/>
                  </a:lnTo>
                  <a:lnTo>
                    <a:pt x="43942" y="0"/>
                  </a:lnTo>
                  <a:close/>
                </a:path>
                <a:path w="88900" h="90170">
                  <a:moveTo>
                    <a:pt x="71880" y="10160"/>
                  </a:moveTo>
                  <a:lnTo>
                    <a:pt x="43942" y="10160"/>
                  </a:lnTo>
                  <a:lnTo>
                    <a:pt x="57126" y="12799"/>
                  </a:lnTo>
                  <a:lnTo>
                    <a:pt x="67976" y="20034"/>
                  </a:lnTo>
                  <a:lnTo>
                    <a:pt x="75445" y="30841"/>
                  </a:lnTo>
                  <a:lnTo>
                    <a:pt x="78486" y="44196"/>
                  </a:lnTo>
                  <a:lnTo>
                    <a:pt x="75953" y="57860"/>
                  </a:lnTo>
                  <a:lnTo>
                    <a:pt x="68706" y="69119"/>
                  </a:lnTo>
                  <a:lnTo>
                    <a:pt x="57840" y="76807"/>
                  </a:lnTo>
                  <a:lnTo>
                    <a:pt x="43873" y="79883"/>
                  </a:lnTo>
                  <a:lnTo>
                    <a:pt x="43518" y="79883"/>
                  </a:lnTo>
                  <a:lnTo>
                    <a:pt x="40724" y="80264"/>
                  </a:lnTo>
                  <a:lnTo>
                    <a:pt x="71015" y="80264"/>
                  </a:lnTo>
                  <a:lnTo>
                    <a:pt x="75168" y="77692"/>
                  </a:lnTo>
                  <a:lnTo>
                    <a:pt x="84822" y="63734"/>
                  </a:lnTo>
                  <a:lnTo>
                    <a:pt x="88392" y="44704"/>
                  </a:lnTo>
                  <a:lnTo>
                    <a:pt x="88392" y="43053"/>
                  </a:lnTo>
                  <a:lnTo>
                    <a:pt x="84590" y="26110"/>
                  </a:lnTo>
                  <a:lnTo>
                    <a:pt x="84554" y="25949"/>
                  </a:lnTo>
                  <a:lnTo>
                    <a:pt x="74930" y="12144"/>
                  </a:lnTo>
                  <a:lnTo>
                    <a:pt x="71880" y="10160"/>
                  </a:lnTo>
                  <a:close/>
                </a:path>
              </a:pathLst>
            </a:custGeom>
            <a:solidFill>
              <a:srgbClr val="087150">
                <a:alpha val="4705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2" name="object 42"/>
          <p:cNvSpPr txBox="1"/>
          <p:nvPr/>
        </p:nvSpPr>
        <p:spPr>
          <a:xfrm>
            <a:off x="2911220" y="1752092"/>
            <a:ext cx="5878195" cy="1093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105"/>
              </a:spcBef>
              <a:buClr>
                <a:srgbClr val="076447"/>
              </a:buClr>
              <a:buSzPct val="78571"/>
              <a:buFont typeface="Segoe UI Symbol"/>
              <a:buChar char="⮚"/>
              <a:tabLst>
                <a:tab pos="299085" algn="l"/>
              </a:tabLst>
            </a:pPr>
            <a:r>
              <a:rPr sz="1400" dirty="0">
                <a:solidFill>
                  <a:srgbClr val="5F5F5F"/>
                </a:solidFill>
                <a:latin typeface="Century Gothic"/>
                <a:cs typeface="Century Gothic"/>
              </a:rPr>
              <a:t>Set</a:t>
            </a:r>
            <a:r>
              <a:rPr sz="1400" spc="85" dirty="0">
                <a:solidFill>
                  <a:srgbClr val="5F5F5F"/>
                </a:solidFill>
                <a:latin typeface="Century Gothic"/>
                <a:cs typeface="Century Gothic"/>
              </a:rPr>
              <a:t> </a:t>
            </a:r>
            <a:r>
              <a:rPr sz="1400" dirty="0">
                <a:solidFill>
                  <a:srgbClr val="5F5F5F"/>
                </a:solidFill>
                <a:latin typeface="Century Gothic"/>
                <a:cs typeface="Century Gothic"/>
              </a:rPr>
              <a:t>direction</a:t>
            </a:r>
            <a:r>
              <a:rPr sz="1400" spc="75" dirty="0">
                <a:solidFill>
                  <a:srgbClr val="5F5F5F"/>
                </a:solidFill>
                <a:latin typeface="Century Gothic"/>
                <a:cs typeface="Century Gothic"/>
              </a:rPr>
              <a:t> </a:t>
            </a:r>
            <a:r>
              <a:rPr sz="1400" spc="-25" dirty="0">
                <a:solidFill>
                  <a:srgbClr val="5F5F5F"/>
                </a:solidFill>
                <a:latin typeface="Century Gothic"/>
                <a:cs typeface="Century Gothic"/>
              </a:rPr>
              <a:t>and</a:t>
            </a:r>
            <a:r>
              <a:rPr sz="1400" spc="60" dirty="0">
                <a:solidFill>
                  <a:srgbClr val="5F5F5F"/>
                </a:solidFill>
                <a:latin typeface="Century Gothic"/>
                <a:cs typeface="Century Gothic"/>
              </a:rPr>
              <a:t> </a:t>
            </a:r>
            <a:r>
              <a:rPr sz="1400" spc="-10" dirty="0">
                <a:solidFill>
                  <a:srgbClr val="5F5F5F"/>
                </a:solidFill>
                <a:latin typeface="Century Gothic"/>
                <a:cs typeface="Century Gothic"/>
              </a:rPr>
              <a:t>mandate;</a:t>
            </a:r>
            <a:endParaRPr sz="1400">
              <a:latin typeface="Century Gothic"/>
              <a:cs typeface="Century Gothic"/>
            </a:endParaRPr>
          </a:p>
          <a:p>
            <a:pPr marL="299085" indent="-286385">
              <a:lnSpc>
                <a:spcPct val="100000"/>
              </a:lnSpc>
              <a:buClr>
                <a:srgbClr val="076447"/>
              </a:buClr>
              <a:buSzPct val="78571"/>
              <a:buFont typeface="Segoe UI Symbol"/>
              <a:buChar char="⮚"/>
              <a:tabLst>
                <a:tab pos="299085" algn="l"/>
              </a:tabLst>
            </a:pPr>
            <a:r>
              <a:rPr sz="1400" spc="50" dirty="0">
                <a:solidFill>
                  <a:srgbClr val="5F5F5F"/>
                </a:solidFill>
                <a:latin typeface="Century Gothic"/>
                <a:cs typeface="Century Gothic"/>
              </a:rPr>
              <a:t>Promote</a:t>
            </a:r>
            <a:r>
              <a:rPr sz="1400" spc="-10" dirty="0">
                <a:solidFill>
                  <a:srgbClr val="5F5F5F"/>
                </a:solidFill>
                <a:latin typeface="Century Gothic"/>
                <a:cs typeface="Century Gothic"/>
              </a:rPr>
              <a:t> </a:t>
            </a:r>
            <a:r>
              <a:rPr sz="1400" dirty="0">
                <a:solidFill>
                  <a:srgbClr val="5F5F5F"/>
                </a:solidFill>
                <a:latin typeface="Century Gothic"/>
                <a:cs typeface="Century Gothic"/>
              </a:rPr>
              <a:t>the</a:t>
            </a:r>
            <a:r>
              <a:rPr sz="1400" spc="20" dirty="0">
                <a:solidFill>
                  <a:srgbClr val="5F5F5F"/>
                </a:solidFill>
                <a:latin typeface="Century Gothic"/>
                <a:cs typeface="Century Gothic"/>
              </a:rPr>
              <a:t> </a:t>
            </a:r>
            <a:r>
              <a:rPr sz="1400" spc="70" dirty="0">
                <a:solidFill>
                  <a:srgbClr val="5F5F5F"/>
                </a:solidFill>
                <a:latin typeface="Century Gothic"/>
                <a:cs typeface="Century Gothic"/>
              </a:rPr>
              <a:t>system</a:t>
            </a:r>
            <a:r>
              <a:rPr sz="1400" spc="25" dirty="0">
                <a:solidFill>
                  <a:srgbClr val="5F5F5F"/>
                </a:solidFill>
                <a:latin typeface="Century Gothic"/>
                <a:cs typeface="Century Gothic"/>
              </a:rPr>
              <a:t> </a:t>
            </a:r>
            <a:r>
              <a:rPr sz="1400" spc="-20" dirty="0">
                <a:solidFill>
                  <a:srgbClr val="5F5F5F"/>
                </a:solidFill>
                <a:latin typeface="Century Gothic"/>
                <a:cs typeface="Century Gothic"/>
              </a:rPr>
              <a:t>and</a:t>
            </a:r>
            <a:r>
              <a:rPr sz="1400" spc="20" dirty="0">
                <a:solidFill>
                  <a:srgbClr val="5F5F5F"/>
                </a:solidFill>
                <a:latin typeface="Century Gothic"/>
                <a:cs typeface="Century Gothic"/>
              </a:rPr>
              <a:t> </a:t>
            </a:r>
            <a:r>
              <a:rPr sz="1400" spc="-150" dirty="0">
                <a:solidFill>
                  <a:srgbClr val="5F5F5F"/>
                </a:solidFill>
                <a:latin typeface="Century Gothic"/>
                <a:cs typeface="Century Gothic"/>
              </a:rPr>
              <a:t>a</a:t>
            </a:r>
            <a:r>
              <a:rPr sz="1400" spc="30" dirty="0">
                <a:solidFill>
                  <a:srgbClr val="5F5F5F"/>
                </a:solidFill>
                <a:latin typeface="Century Gothic"/>
                <a:cs typeface="Century Gothic"/>
              </a:rPr>
              <a:t> </a:t>
            </a:r>
            <a:r>
              <a:rPr sz="1400" dirty="0">
                <a:solidFill>
                  <a:srgbClr val="5F5F5F"/>
                </a:solidFill>
                <a:latin typeface="Century Gothic"/>
                <a:cs typeface="Century Gothic"/>
              </a:rPr>
              <a:t>performance-oriented </a:t>
            </a:r>
            <a:r>
              <a:rPr sz="1400" spc="-10" dirty="0">
                <a:solidFill>
                  <a:srgbClr val="5F5F5F"/>
                </a:solidFill>
                <a:latin typeface="Century Gothic"/>
                <a:cs typeface="Century Gothic"/>
              </a:rPr>
              <a:t>culture;</a:t>
            </a:r>
            <a:endParaRPr sz="1400">
              <a:latin typeface="Century Gothic"/>
              <a:cs typeface="Century Gothic"/>
            </a:endParaRPr>
          </a:p>
          <a:p>
            <a:pPr marL="299085" indent="-286385">
              <a:lnSpc>
                <a:spcPct val="100000"/>
              </a:lnSpc>
              <a:buClr>
                <a:srgbClr val="076447"/>
              </a:buClr>
              <a:buSzPct val="78571"/>
              <a:buFont typeface="Segoe UI Symbol"/>
              <a:buChar char="⮚"/>
              <a:tabLst>
                <a:tab pos="299085" algn="l"/>
              </a:tabLst>
            </a:pPr>
            <a:r>
              <a:rPr sz="1400" spc="65" dirty="0">
                <a:solidFill>
                  <a:srgbClr val="5F5F5F"/>
                </a:solidFill>
                <a:latin typeface="Century Gothic"/>
                <a:cs typeface="Century Gothic"/>
              </a:rPr>
              <a:t>Supports</a:t>
            </a:r>
            <a:r>
              <a:rPr sz="1400" spc="45" dirty="0">
                <a:solidFill>
                  <a:srgbClr val="5F5F5F"/>
                </a:solidFill>
                <a:latin typeface="Century Gothic"/>
                <a:cs typeface="Century Gothic"/>
              </a:rPr>
              <a:t> </a:t>
            </a:r>
            <a:r>
              <a:rPr sz="1400" spc="20" dirty="0">
                <a:solidFill>
                  <a:srgbClr val="5F5F5F"/>
                </a:solidFill>
                <a:latin typeface="Century Gothic"/>
                <a:cs typeface="Century Gothic"/>
              </a:rPr>
              <a:t>implementation</a:t>
            </a:r>
            <a:r>
              <a:rPr sz="1400" spc="10" dirty="0">
                <a:solidFill>
                  <a:srgbClr val="5F5F5F"/>
                </a:solidFill>
                <a:latin typeface="Century Gothic"/>
                <a:cs typeface="Century Gothic"/>
              </a:rPr>
              <a:t> of</a:t>
            </a:r>
            <a:r>
              <a:rPr sz="1400" spc="60" dirty="0">
                <a:solidFill>
                  <a:srgbClr val="5F5F5F"/>
                </a:solidFill>
                <a:latin typeface="Century Gothic"/>
                <a:cs typeface="Century Gothic"/>
              </a:rPr>
              <a:t> </a:t>
            </a:r>
            <a:r>
              <a:rPr sz="1400" spc="-10" dirty="0">
                <a:solidFill>
                  <a:srgbClr val="5F5F5F"/>
                </a:solidFill>
                <a:latin typeface="Century Gothic"/>
                <a:cs typeface="Century Gothic"/>
              </a:rPr>
              <a:t>initiatives;</a:t>
            </a:r>
            <a:endParaRPr sz="1400">
              <a:latin typeface="Century Gothic"/>
              <a:cs typeface="Century Gothic"/>
            </a:endParaRPr>
          </a:p>
          <a:p>
            <a:pPr marL="299085" indent="-286385">
              <a:lnSpc>
                <a:spcPts val="1675"/>
              </a:lnSpc>
              <a:spcBef>
                <a:spcPts val="10"/>
              </a:spcBef>
              <a:buClr>
                <a:srgbClr val="076447"/>
              </a:buClr>
              <a:buSzPct val="78571"/>
              <a:buFont typeface="Segoe UI Symbol"/>
              <a:buChar char="⮚"/>
              <a:tabLst>
                <a:tab pos="299085" algn="l"/>
              </a:tabLst>
            </a:pPr>
            <a:r>
              <a:rPr sz="1400" spc="95" dirty="0">
                <a:solidFill>
                  <a:srgbClr val="5F5F5F"/>
                </a:solidFill>
                <a:latin typeface="Century Gothic"/>
                <a:cs typeface="Century Gothic"/>
              </a:rPr>
              <a:t>Uses </a:t>
            </a:r>
            <a:r>
              <a:rPr sz="1400" spc="114" dirty="0">
                <a:solidFill>
                  <a:srgbClr val="5F5F5F"/>
                </a:solidFill>
                <a:latin typeface="Century Gothic"/>
                <a:cs typeface="Century Gothic"/>
              </a:rPr>
              <a:t>PM</a:t>
            </a:r>
            <a:r>
              <a:rPr sz="1400" spc="80" dirty="0">
                <a:solidFill>
                  <a:srgbClr val="5F5F5F"/>
                </a:solidFill>
                <a:latin typeface="Century Gothic"/>
                <a:cs typeface="Century Gothic"/>
              </a:rPr>
              <a:t> </a:t>
            </a:r>
            <a:r>
              <a:rPr sz="1400" dirty="0">
                <a:solidFill>
                  <a:srgbClr val="5F5F5F"/>
                </a:solidFill>
                <a:latin typeface="Century Gothic"/>
                <a:cs typeface="Century Gothic"/>
              </a:rPr>
              <a:t>tools</a:t>
            </a:r>
            <a:r>
              <a:rPr sz="1400" spc="50" dirty="0">
                <a:solidFill>
                  <a:srgbClr val="5F5F5F"/>
                </a:solidFill>
                <a:latin typeface="Century Gothic"/>
                <a:cs typeface="Century Gothic"/>
              </a:rPr>
              <a:t> </a:t>
            </a:r>
            <a:r>
              <a:rPr sz="1400" dirty="0">
                <a:solidFill>
                  <a:srgbClr val="5F5F5F"/>
                </a:solidFill>
                <a:latin typeface="Century Gothic"/>
                <a:cs typeface="Century Gothic"/>
              </a:rPr>
              <a:t>for</a:t>
            </a:r>
            <a:r>
              <a:rPr sz="1400" spc="95" dirty="0">
                <a:solidFill>
                  <a:srgbClr val="5F5F5F"/>
                </a:solidFill>
                <a:latin typeface="Century Gothic"/>
                <a:cs typeface="Century Gothic"/>
              </a:rPr>
              <a:t> </a:t>
            </a:r>
            <a:r>
              <a:rPr sz="1400" dirty="0">
                <a:solidFill>
                  <a:srgbClr val="5F5F5F"/>
                </a:solidFill>
                <a:latin typeface="Century Gothic"/>
                <a:cs typeface="Century Gothic"/>
              </a:rPr>
              <a:t>strategic</a:t>
            </a:r>
            <a:r>
              <a:rPr sz="1400" spc="50" dirty="0">
                <a:solidFill>
                  <a:srgbClr val="5F5F5F"/>
                </a:solidFill>
                <a:latin typeface="Century Gothic"/>
                <a:cs typeface="Century Gothic"/>
              </a:rPr>
              <a:t> </a:t>
            </a:r>
            <a:r>
              <a:rPr sz="1400" dirty="0">
                <a:solidFill>
                  <a:srgbClr val="5F5F5F"/>
                </a:solidFill>
                <a:latin typeface="Century Gothic"/>
                <a:cs typeface="Century Gothic"/>
              </a:rPr>
              <a:t>planning</a:t>
            </a:r>
            <a:r>
              <a:rPr sz="1400" spc="80" dirty="0">
                <a:solidFill>
                  <a:srgbClr val="5F5F5F"/>
                </a:solidFill>
                <a:latin typeface="Century Gothic"/>
                <a:cs typeface="Century Gothic"/>
              </a:rPr>
              <a:t> </a:t>
            </a:r>
            <a:r>
              <a:rPr sz="1400" spc="-25" dirty="0">
                <a:solidFill>
                  <a:srgbClr val="5F5F5F"/>
                </a:solidFill>
                <a:latin typeface="Century Gothic"/>
                <a:cs typeface="Century Gothic"/>
              </a:rPr>
              <a:t>and</a:t>
            </a:r>
            <a:r>
              <a:rPr sz="1400" spc="65" dirty="0">
                <a:solidFill>
                  <a:srgbClr val="5F5F5F"/>
                </a:solidFill>
                <a:latin typeface="Century Gothic"/>
                <a:cs typeface="Century Gothic"/>
              </a:rPr>
              <a:t> </a:t>
            </a:r>
            <a:r>
              <a:rPr sz="1400" dirty="0">
                <a:solidFill>
                  <a:srgbClr val="5F5F5F"/>
                </a:solidFill>
                <a:latin typeface="Century Gothic"/>
                <a:cs typeface="Century Gothic"/>
              </a:rPr>
              <a:t>for</a:t>
            </a:r>
            <a:r>
              <a:rPr sz="1400" spc="75" dirty="0">
                <a:solidFill>
                  <a:srgbClr val="5F5F5F"/>
                </a:solidFill>
                <a:latin typeface="Century Gothic"/>
                <a:cs typeface="Century Gothic"/>
              </a:rPr>
              <a:t> </a:t>
            </a:r>
            <a:r>
              <a:rPr sz="1400" dirty="0">
                <a:solidFill>
                  <a:srgbClr val="5F5F5F"/>
                </a:solidFill>
                <a:latin typeface="Century Gothic"/>
                <a:cs typeface="Century Gothic"/>
              </a:rPr>
              <a:t>strategy</a:t>
            </a:r>
            <a:r>
              <a:rPr sz="1400" spc="70" dirty="0">
                <a:solidFill>
                  <a:srgbClr val="5F5F5F"/>
                </a:solidFill>
                <a:latin typeface="Century Gothic"/>
                <a:cs typeface="Century Gothic"/>
              </a:rPr>
              <a:t> </a:t>
            </a:r>
            <a:r>
              <a:rPr sz="1400" spc="-10" dirty="0">
                <a:solidFill>
                  <a:srgbClr val="5F5F5F"/>
                </a:solidFill>
                <a:latin typeface="Century Gothic"/>
                <a:cs typeface="Century Gothic"/>
              </a:rPr>
              <a:t>execution;</a:t>
            </a:r>
            <a:endParaRPr sz="1400">
              <a:latin typeface="Century Gothic"/>
              <a:cs typeface="Century Gothic"/>
            </a:endParaRPr>
          </a:p>
          <a:p>
            <a:pPr marL="299085" indent="-286385">
              <a:lnSpc>
                <a:spcPts val="1675"/>
              </a:lnSpc>
              <a:buClr>
                <a:srgbClr val="076447"/>
              </a:buClr>
              <a:buSzPct val="78571"/>
              <a:buFont typeface="Segoe UI Symbol"/>
              <a:buChar char="⮚"/>
              <a:tabLst>
                <a:tab pos="299085" algn="l"/>
              </a:tabLst>
            </a:pPr>
            <a:r>
              <a:rPr sz="1400" dirty="0">
                <a:solidFill>
                  <a:srgbClr val="5F5F5F"/>
                </a:solidFill>
                <a:latin typeface="Century Gothic"/>
                <a:cs typeface="Century Gothic"/>
              </a:rPr>
              <a:t>Takes</a:t>
            </a:r>
            <a:r>
              <a:rPr sz="1400" spc="65" dirty="0">
                <a:solidFill>
                  <a:srgbClr val="5F5F5F"/>
                </a:solidFill>
                <a:latin typeface="Century Gothic"/>
                <a:cs typeface="Century Gothic"/>
              </a:rPr>
              <a:t> </a:t>
            </a:r>
            <a:r>
              <a:rPr sz="1400" dirty="0">
                <a:solidFill>
                  <a:srgbClr val="5F5F5F"/>
                </a:solidFill>
                <a:latin typeface="Century Gothic"/>
                <a:cs typeface="Century Gothic"/>
              </a:rPr>
              <a:t>decisions</a:t>
            </a:r>
            <a:r>
              <a:rPr sz="1400" spc="45" dirty="0">
                <a:solidFill>
                  <a:srgbClr val="5F5F5F"/>
                </a:solidFill>
                <a:latin typeface="Century Gothic"/>
                <a:cs typeface="Century Gothic"/>
              </a:rPr>
              <a:t> </a:t>
            </a:r>
            <a:r>
              <a:rPr sz="1400" spc="-20" dirty="0">
                <a:solidFill>
                  <a:srgbClr val="5F5F5F"/>
                </a:solidFill>
                <a:latin typeface="Century Gothic"/>
                <a:cs typeface="Century Gothic"/>
              </a:rPr>
              <a:t>based</a:t>
            </a:r>
            <a:r>
              <a:rPr sz="1400" spc="80" dirty="0">
                <a:solidFill>
                  <a:srgbClr val="5F5F5F"/>
                </a:solidFill>
                <a:latin typeface="Century Gothic"/>
                <a:cs typeface="Century Gothic"/>
              </a:rPr>
              <a:t> </a:t>
            </a:r>
            <a:r>
              <a:rPr sz="1400" dirty="0">
                <a:solidFill>
                  <a:srgbClr val="5F5F5F"/>
                </a:solidFill>
                <a:latin typeface="Century Gothic"/>
                <a:cs typeface="Century Gothic"/>
              </a:rPr>
              <a:t>on</a:t>
            </a:r>
            <a:r>
              <a:rPr sz="1400" spc="70" dirty="0">
                <a:solidFill>
                  <a:srgbClr val="5F5F5F"/>
                </a:solidFill>
                <a:latin typeface="Century Gothic"/>
                <a:cs typeface="Century Gothic"/>
              </a:rPr>
              <a:t> KPIs’</a:t>
            </a:r>
            <a:r>
              <a:rPr sz="1400" spc="65" dirty="0">
                <a:solidFill>
                  <a:srgbClr val="5F5F5F"/>
                </a:solidFill>
                <a:latin typeface="Century Gothic"/>
                <a:cs typeface="Century Gothic"/>
              </a:rPr>
              <a:t> </a:t>
            </a:r>
            <a:r>
              <a:rPr sz="1400" spc="45" dirty="0">
                <a:solidFill>
                  <a:srgbClr val="5F5F5F"/>
                </a:solidFill>
                <a:latin typeface="Century Gothic"/>
                <a:cs typeface="Century Gothic"/>
              </a:rPr>
              <a:t>results.</a:t>
            </a:r>
            <a:endParaRPr sz="1400">
              <a:latin typeface="Century Gothic"/>
              <a:cs typeface="Century Gothic"/>
            </a:endParaRPr>
          </a:p>
        </p:txBody>
      </p:sp>
      <p:sp>
        <p:nvSpPr>
          <p:cNvPr id="45" name="object 4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/>
              <a:t>©</a:t>
            </a:r>
            <a:r>
              <a:rPr spc="-15" dirty="0"/>
              <a:t> </a:t>
            </a:r>
            <a:r>
              <a:rPr dirty="0"/>
              <a:t>The</a:t>
            </a:r>
            <a:r>
              <a:rPr spc="-30" dirty="0"/>
              <a:t> </a:t>
            </a:r>
            <a:r>
              <a:rPr dirty="0"/>
              <a:t>KPI</a:t>
            </a:r>
            <a:r>
              <a:rPr spc="-5" dirty="0"/>
              <a:t> </a:t>
            </a:r>
            <a:r>
              <a:rPr dirty="0"/>
              <a:t>Institute</a:t>
            </a:r>
            <a:r>
              <a:rPr spc="-20" dirty="0"/>
              <a:t> 2023</a:t>
            </a:r>
          </a:p>
        </p:txBody>
      </p:sp>
      <p:sp>
        <p:nvSpPr>
          <p:cNvPr id="46" name="object 4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81747" rIns="0" bIns="0" rtlCol="0">
            <a:spAutoFit/>
          </a:bodyPr>
          <a:lstStyle/>
          <a:p>
            <a:pPr marL="2515235">
              <a:lnSpc>
                <a:spcPct val="100000"/>
              </a:lnSpc>
              <a:spcBef>
                <a:spcPts val="200"/>
              </a:spcBef>
            </a:pPr>
            <a:fld id="{81D60167-4931-47E6-BA6A-407CBD079E47}" type="slidenum">
              <a:rPr spc="-25" dirty="0"/>
              <a:t>45</a:t>
            </a:fld>
            <a:endParaRPr spc="-25" dirty="0"/>
          </a:p>
        </p:txBody>
      </p:sp>
      <p:sp>
        <p:nvSpPr>
          <p:cNvPr id="43" name="object 43"/>
          <p:cNvSpPr txBox="1"/>
          <p:nvPr/>
        </p:nvSpPr>
        <p:spPr>
          <a:xfrm>
            <a:off x="3988434" y="3199841"/>
            <a:ext cx="4446270" cy="13074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105"/>
              </a:spcBef>
              <a:buClr>
                <a:srgbClr val="076447"/>
              </a:buClr>
              <a:buSzPct val="78571"/>
              <a:buFont typeface="Segoe UI Symbol"/>
              <a:buChar char="⮚"/>
              <a:tabLst>
                <a:tab pos="299085" algn="l"/>
              </a:tabLst>
            </a:pPr>
            <a:r>
              <a:rPr sz="1400" spc="70" dirty="0">
                <a:solidFill>
                  <a:srgbClr val="5F5F5F"/>
                </a:solidFill>
                <a:latin typeface="Century Gothic"/>
                <a:cs typeface="Century Gothic"/>
              </a:rPr>
              <a:t>Designs</a:t>
            </a:r>
            <a:r>
              <a:rPr sz="1400" spc="60" dirty="0">
                <a:solidFill>
                  <a:srgbClr val="5F5F5F"/>
                </a:solidFill>
                <a:latin typeface="Century Gothic"/>
                <a:cs typeface="Century Gothic"/>
              </a:rPr>
              <a:t> </a:t>
            </a:r>
            <a:r>
              <a:rPr sz="1400" dirty="0">
                <a:solidFill>
                  <a:srgbClr val="5F5F5F"/>
                </a:solidFill>
                <a:latin typeface="Century Gothic"/>
                <a:cs typeface="Century Gothic"/>
              </a:rPr>
              <a:t>the</a:t>
            </a:r>
            <a:r>
              <a:rPr sz="1400" spc="80" dirty="0">
                <a:solidFill>
                  <a:srgbClr val="5F5F5F"/>
                </a:solidFill>
                <a:latin typeface="Century Gothic"/>
                <a:cs typeface="Century Gothic"/>
              </a:rPr>
              <a:t> </a:t>
            </a:r>
            <a:r>
              <a:rPr sz="1400" dirty="0">
                <a:solidFill>
                  <a:srgbClr val="5F5F5F"/>
                </a:solidFill>
                <a:latin typeface="Century Gothic"/>
                <a:cs typeface="Century Gothic"/>
              </a:rPr>
              <a:t>Performance</a:t>
            </a:r>
            <a:r>
              <a:rPr sz="1400" spc="45" dirty="0">
                <a:solidFill>
                  <a:srgbClr val="5F5F5F"/>
                </a:solidFill>
                <a:latin typeface="Century Gothic"/>
                <a:cs typeface="Century Gothic"/>
              </a:rPr>
              <a:t> </a:t>
            </a:r>
            <a:r>
              <a:rPr sz="1400" spc="-10" dirty="0">
                <a:solidFill>
                  <a:srgbClr val="5F5F5F"/>
                </a:solidFill>
                <a:latin typeface="Century Gothic"/>
                <a:cs typeface="Century Gothic"/>
              </a:rPr>
              <a:t>Measurement</a:t>
            </a:r>
            <a:endParaRPr sz="1400">
              <a:latin typeface="Century Gothic"/>
              <a:cs typeface="Century Gothic"/>
            </a:endParaRPr>
          </a:p>
          <a:p>
            <a:pPr marL="299085">
              <a:lnSpc>
                <a:spcPct val="100000"/>
              </a:lnSpc>
              <a:spcBef>
                <a:spcPts val="5"/>
              </a:spcBef>
            </a:pPr>
            <a:r>
              <a:rPr sz="1400" spc="35" dirty="0">
                <a:solidFill>
                  <a:srgbClr val="5F5F5F"/>
                </a:solidFill>
                <a:latin typeface="Century Gothic"/>
                <a:cs typeface="Century Gothic"/>
              </a:rPr>
              <a:t>System;</a:t>
            </a:r>
            <a:endParaRPr sz="1400">
              <a:latin typeface="Century Gothic"/>
              <a:cs typeface="Century Gothic"/>
            </a:endParaRPr>
          </a:p>
          <a:p>
            <a:pPr marL="299085" indent="-286385">
              <a:lnSpc>
                <a:spcPts val="1675"/>
              </a:lnSpc>
              <a:spcBef>
                <a:spcPts val="10"/>
              </a:spcBef>
              <a:buClr>
                <a:srgbClr val="076447"/>
              </a:buClr>
              <a:buSzPct val="78571"/>
              <a:buFont typeface="Segoe UI Symbol"/>
              <a:buChar char="⮚"/>
              <a:tabLst>
                <a:tab pos="299085" algn="l"/>
              </a:tabLst>
            </a:pPr>
            <a:r>
              <a:rPr sz="1400" dirty="0">
                <a:solidFill>
                  <a:srgbClr val="5F5F5F"/>
                </a:solidFill>
                <a:latin typeface="Century Gothic"/>
                <a:cs typeface="Century Gothic"/>
              </a:rPr>
              <a:t>Engages</a:t>
            </a:r>
            <a:r>
              <a:rPr sz="1400" spc="40" dirty="0">
                <a:solidFill>
                  <a:srgbClr val="5F5F5F"/>
                </a:solidFill>
                <a:latin typeface="Century Gothic"/>
                <a:cs typeface="Century Gothic"/>
              </a:rPr>
              <a:t> </a:t>
            </a:r>
            <a:r>
              <a:rPr sz="1400" spc="-20" dirty="0">
                <a:solidFill>
                  <a:srgbClr val="5F5F5F"/>
                </a:solidFill>
                <a:latin typeface="Century Gothic"/>
                <a:cs typeface="Century Gothic"/>
              </a:rPr>
              <a:t>and</a:t>
            </a:r>
            <a:r>
              <a:rPr sz="1400" spc="55" dirty="0">
                <a:solidFill>
                  <a:srgbClr val="5F5F5F"/>
                </a:solidFill>
                <a:latin typeface="Century Gothic"/>
                <a:cs typeface="Century Gothic"/>
              </a:rPr>
              <a:t> </a:t>
            </a:r>
            <a:r>
              <a:rPr sz="1400" dirty="0">
                <a:solidFill>
                  <a:srgbClr val="5F5F5F"/>
                </a:solidFill>
                <a:latin typeface="Century Gothic"/>
                <a:cs typeface="Century Gothic"/>
              </a:rPr>
              <a:t>gets</a:t>
            </a:r>
            <a:r>
              <a:rPr sz="1400" spc="55" dirty="0">
                <a:solidFill>
                  <a:srgbClr val="5F5F5F"/>
                </a:solidFill>
                <a:latin typeface="Century Gothic"/>
                <a:cs typeface="Century Gothic"/>
              </a:rPr>
              <a:t> </a:t>
            </a:r>
            <a:r>
              <a:rPr sz="1400" dirty="0">
                <a:solidFill>
                  <a:srgbClr val="5F5F5F"/>
                </a:solidFill>
                <a:latin typeface="Century Gothic"/>
                <a:cs typeface="Century Gothic"/>
              </a:rPr>
              <a:t>buy-</a:t>
            </a:r>
            <a:r>
              <a:rPr sz="1400" spc="90" dirty="0">
                <a:solidFill>
                  <a:srgbClr val="5F5F5F"/>
                </a:solidFill>
                <a:latin typeface="Century Gothic"/>
                <a:cs typeface="Century Gothic"/>
              </a:rPr>
              <a:t>in</a:t>
            </a:r>
            <a:r>
              <a:rPr sz="1400" spc="40" dirty="0">
                <a:solidFill>
                  <a:srgbClr val="5F5F5F"/>
                </a:solidFill>
                <a:latin typeface="Century Gothic"/>
                <a:cs typeface="Century Gothic"/>
              </a:rPr>
              <a:t> </a:t>
            </a:r>
            <a:r>
              <a:rPr sz="1400" spc="65" dirty="0">
                <a:solidFill>
                  <a:srgbClr val="5F5F5F"/>
                </a:solidFill>
                <a:latin typeface="Century Gothic"/>
                <a:cs typeface="Century Gothic"/>
              </a:rPr>
              <a:t>from </a:t>
            </a:r>
            <a:r>
              <a:rPr sz="1400" dirty="0">
                <a:solidFill>
                  <a:srgbClr val="5F5F5F"/>
                </a:solidFill>
                <a:latin typeface="Century Gothic"/>
                <a:cs typeface="Century Gothic"/>
              </a:rPr>
              <a:t>all</a:t>
            </a:r>
            <a:r>
              <a:rPr sz="1400" spc="45" dirty="0">
                <a:solidFill>
                  <a:srgbClr val="5F5F5F"/>
                </a:solidFill>
                <a:latin typeface="Century Gothic"/>
                <a:cs typeface="Century Gothic"/>
              </a:rPr>
              <a:t> </a:t>
            </a:r>
            <a:r>
              <a:rPr sz="1400" spc="-10" dirty="0">
                <a:solidFill>
                  <a:srgbClr val="5F5F5F"/>
                </a:solidFill>
                <a:latin typeface="Century Gothic"/>
                <a:cs typeface="Century Gothic"/>
              </a:rPr>
              <a:t>stakeholders;</a:t>
            </a:r>
            <a:endParaRPr sz="1400">
              <a:latin typeface="Century Gothic"/>
              <a:cs typeface="Century Gothic"/>
            </a:endParaRPr>
          </a:p>
          <a:p>
            <a:pPr marL="299085" indent="-286385">
              <a:lnSpc>
                <a:spcPts val="1675"/>
              </a:lnSpc>
              <a:buClr>
                <a:srgbClr val="076447"/>
              </a:buClr>
              <a:buSzPct val="78571"/>
              <a:buFont typeface="Segoe UI Symbol"/>
              <a:buChar char="⮚"/>
              <a:tabLst>
                <a:tab pos="299085" algn="l"/>
              </a:tabLst>
            </a:pPr>
            <a:r>
              <a:rPr sz="1400" spc="65" dirty="0">
                <a:solidFill>
                  <a:srgbClr val="5F5F5F"/>
                </a:solidFill>
                <a:latin typeface="Century Gothic"/>
                <a:cs typeface="Century Gothic"/>
              </a:rPr>
              <a:t>Implements</a:t>
            </a:r>
            <a:r>
              <a:rPr sz="1400" spc="-10" dirty="0">
                <a:solidFill>
                  <a:srgbClr val="5F5F5F"/>
                </a:solidFill>
                <a:latin typeface="Century Gothic"/>
                <a:cs typeface="Century Gothic"/>
              </a:rPr>
              <a:t> </a:t>
            </a:r>
            <a:r>
              <a:rPr sz="1400" spc="70" dirty="0">
                <a:solidFill>
                  <a:srgbClr val="5F5F5F"/>
                </a:solidFill>
                <a:latin typeface="Century Gothic"/>
                <a:cs typeface="Century Gothic"/>
              </a:rPr>
              <a:t>system</a:t>
            </a:r>
            <a:r>
              <a:rPr sz="1400" spc="15" dirty="0">
                <a:solidFill>
                  <a:srgbClr val="5F5F5F"/>
                </a:solidFill>
                <a:latin typeface="Century Gothic"/>
                <a:cs typeface="Century Gothic"/>
              </a:rPr>
              <a:t> </a:t>
            </a:r>
            <a:r>
              <a:rPr sz="1400" dirty="0">
                <a:solidFill>
                  <a:srgbClr val="5F5F5F"/>
                </a:solidFill>
                <a:latin typeface="Century Gothic"/>
                <a:cs typeface="Century Gothic"/>
              </a:rPr>
              <a:t>across</a:t>
            </a:r>
            <a:r>
              <a:rPr sz="1400" spc="-5" dirty="0">
                <a:solidFill>
                  <a:srgbClr val="5F5F5F"/>
                </a:solidFill>
                <a:latin typeface="Century Gothic"/>
                <a:cs typeface="Century Gothic"/>
              </a:rPr>
              <a:t> </a:t>
            </a:r>
            <a:r>
              <a:rPr sz="1400" dirty="0">
                <a:solidFill>
                  <a:srgbClr val="5F5F5F"/>
                </a:solidFill>
                <a:latin typeface="Century Gothic"/>
                <a:cs typeface="Century Gothic"/>
              </a:rPr>
              <a:t>the</a:t>
            </a:r>
            <a:r>
              <a:rPr sz="1400" spc="10" dirty="0">
                <a:solidFill>
                  <a:srgbClr val="5F5F5F"/>
                </a:solidFill>
                <a:latin typeface="Century Gothic"/>
                <a:cs typeface="Century Gothic"/>
              </a:rPr>
              <a:t> </a:t>
            </a:r>
            <a:r>
              <a:rPr sz="1400" spc="-10" dirty="0">
                <a:solidFill>
                  <a:srgbClr val="5F5F5F"/>
                </a:solidFill>
                <a:latin typeface="Century Gothic"/>
                <a:cs typeface="Century Gothic"/>
              </a:rPr>
              <a:t>organization;</a:t>
            </a:r>
            <a:endParaRPr sz="1400">
              <a:latin typeface="Century Gothic"/>
              <a:cs typeface="Century Gothic"/>
            </a:endParaRPr>
          </a:p>
          <a:p>
            <a:pPr marL="299085" indent="-286385">
              <a:lnSpc>
                <a:spcPct val="100000"/>
              </a:lnSpc>
              <a:buClr>
                <a:srgbClr val="076447"/>
              </a:buClr>
              <a:buSzPct val="78571"/>
              <a:buFont typeface="Segoe UI Symbol"/>
              <a:buChar char="⮚"/>
              <a:tabLst>
                <a:tab pos="299085" algn="l"/>
              </a:tabLst>
            </a:pPr>
            <a:r>
              <a:rPr sz="1400" spc="95" dirty="0">
                <a:solidFill>
                  <a:srgbClr val="5F5F5F"/>
                </a:solidFill>
                <a:latin typeface="Century Gothic"/>
                <a:cs typeface="Century Gothic"/>
              </a:rPr>
              <a:t>Ensures</a:t>
            </a:r>
            <a:r>
              <a:rPr sz="1400" spc="160" dirty="0">
                <a:solidFill>
                  <a:srgbClr val="5F5F5F"/>
                </a:solidFill>
                <a:latin typeface="Century Gothic"/>
                <a:cs typeface="Century Gothic"/>
              </a:rPr>
              <a:t> </a:t>
            </a:r>
            <a:r>
              <a:rPr sz="1400" dirty="0">
                <a:solidFill>
                  <a:srgbClr val="5F5F5F"/>
                </a:solidFill>
                <a:latin typeface="Century Gothic"/>
                <a:cs typeface="Century Gothic"/>
              </a:rPr>
              <a:t>alignment</a:t>
            </a:r>
            <a:r>
              <a:rPr sz="1400" spc="114" dirty="0">
                <a:solidFill>
                  <a:srgbClr val="5F5F5F"/>
                </a:solidFill>
                <a:latin typeface="Century Gothic"/>
                <a:cs typeface="Century Gothic"/>
              </a:rPr>
              <a:t> </a:t>
            </a:r>
            <a:r>
              <a:rPr sz="1400" dirty="0">
                <a:solidFill>
                  <a:srgbClr val="5F5F5F"/>
                </a:solidFill>
                <a:latin typeface="Century Gothic"/>
                <a:cs typeface="Century Gothic"/>
              </a:rPr>
              <a:t>(horizontal</a:t>
            </a:r>
            <a:r>
              <a:rPr sz="1400" spc="90" dirty="0">
                <a:solidFill>
                  <a:srgbClr val="5F5F5F"/>
                </a:solidFill>
                <a:latin typeface="Century Gothic"/>
                <a:cs typeface="Century Gothic"/>
              </a:rPr>
              <a:t> </a:t>
            </a:r>
            <a:r>
              <a:rPr sz="1400" spc="-20" dirty="0">
                <a:solidFill>
                  <a:srgbClr val="5F5F5F"/>
                </a:solidFill>
                <a:latin typeface="Century Gothic"/>
                <a:cs typeface="Century Gothic"/>
              </a:rPr>
              <a:t>and</a:t>
            </a:r>
            <a:r>
              <a:rPr sz="1400" spc="145" dirty="0">
                <a:solidFill>
                  <a:srgbClr val="5F5F5F"/>
                </a:solidFill>
                <a:latin typeface="Century Gothic"/>
                <a:cs typeface="Century Gothic"/>
              </a:rPr>
              <a:t> </a:t>
            </a:r>
            <a:r>
              <a:rPr sz="1400" spc="-10" dirty="0">
                <a:solidFill>
                  <a:srgbClr val="5F5F5F"/>
                </a:solidFill>
                <a:latin typeface="Century Gothic"/>
                <a:cs typeface="Century Gothic"/>
              </a:rPr>
              <a:t>vertical);</a:t>
            </a:r>
            <a:endParaRPr sz="1400">
              <a:latin typeface="Century Gothic"/>
              <a:cs typeface="Century Gothic"/>
            </a:endParaRPr>
          </a:p>
          <a:p>
            <a:pPr marL="299085" indent="-286385">
              <a:lnSpc>
                <a:spcPct val="100000"/>
              </a:lnSpc>
              <a:buClr>
                <a:srgbClr val="076447"/>
              </a:buClr>
              <a:buSzPct val="78571"/>
              <a:buFont typeface="Segoe UI Symbol"/>
              <a:buChar char="⮚"/>
              <a:tabLst>
                <a:tab pos="299085" algn="l"/>
              </a:tabLst>
            </a:pPr>
            <a:r>
              <a:rPr sz="1400" dirty="0">
                <a:solidFill>
                  <a:srgbClr val="5F5F5F"/>
                </a:solidFill>
                <a:latin typeface="Century Gothic"/>
                <a:cs typeface="Century Gothic"/>
              </a:rPr>
              <a:t>Maintains</a:t>
            </a:r>
            <a:r>
              <a:rPr sz="1400" spc="45" dirty="0">
                <a:solidFill>
                  <a:srgbClr val="5F5F5F"/>
                </a:solidFill>
                <a:latin typeface="Century Gothic"/>
                <a:cs typeface="Century Gothic"/>
              </a:rPr>
              <a:t> </a:t>
            </a:r>
            <a:r>
              <a:rPr sz="1400" spc="-150" dirty="0">
                <a:solidFill>
                  <a:srgbClr val="5F5F5F"/>
                </a:solidFill>
                <a:latin typeface="Century Gothic"/>
                <a:cs typeface="Century Gothic"/>
              </a:rPr>
              <a:t>a</a:t>
            </a:r>
            <a:r>
              <a:rPr sz="1400" spc="80" dirty="0">
                <a:solidFill>
                  <a:srgbClr val="5F5F5F"/>
                </a:solidFill>
                <a:latin typeface="Century Gothic"/>
                <a:cs typeface="Century Gothic"/>
              </a:rPr>
              <a:t> </a:t>
            </a:r>
            <a:r>
              <a:rPr sz="1400" dirty="0">
                <a:solidFill>
                  <a:srgbClr val="5F5F5F"/>
                </a:solidFill>
                <a:latin typeface="Century Gothic"/>
                <a:cs typeface="Century Gothic"/>
              </a:rPr>
              <a:t>functional</a:t>
            </a:r>
            <a:r>
              <a:rPr sz="1400" spc="20" dirty="0">
                <a:solidFill>
                  <a:srgbClr val="5F5F5F"/>
                </a:solidFill>
                <a:latin typeface="Century Gothic"/>
                <a:cs typeface="Century Gothic"/>
              </a:rPr>
              <a:t> </a:t>
            </a:r>
            <a:r>
              <a:rPr sz="1400" spc="-10" dirty="0">
                <a:solidFill>
                  <a:srgbClr val="5F5F5F"/>
                </a:solidFill>
                <a:latin typeface="Century Gothic"/>
                <a:cs typeface="Century Gothic"/>
              </a:rPr>
              <a:t>and</a:t>
            </a:r>
            <a:r>
              <a:rPr sz="1400" spc="75" dirty="0">
                <a:solidFill>
                  <a:srgbClr val="5F5F5F"/>
                </a:solidFill>
                <a:latin typeface="Century Gothic"/>
                <a:cs typeface="Century Gothic"/>
              </a:rPr>
              <a:t> </a:t>
            </a:r>
            <a:r>
              <a:rPr sz="1400" dirty="0">
                <a:solidFill>
                  <a:srgbClr val="5F5F5F"/>
                </a:solidFill>
                <a:latin typeface="Century Gothic"/>
                <a:cs typeface="Century Gothic"/>
              </a:rPr>
              <a:t>relevant</a:t>
            </a:r>
            <a:r>
              <a:rPr sz="1400" spc="75" dirty="0">
                <a:solidFill>
                  <a:srgbClr val="5F5F5F"/>
                </a:solidFill>
                <a:latin typeface="Century Gothic"/>
                <a:cs typeface="Century Gothic"/>
              </a:rPr>
              <a:t> </a:t>
            </a:r>
            <a:r>
              <a:rPr sz="1400" spc="35" dirty="0">
                <a:solidFill>
                  <a:srgbClr val="5F5F5F"/>
                </a:solidFill>
                <a:latin typeface="Century Gothic"/>
                <a:cs typeface="Century Gothic"/>
              </a:rPr>
              <a:t>system.</a:t>
            </a:r>
            <a:endParaRPr sz="1400">
              <a:latin typeface="Century Gothic"/>
              <a:cs typeface="Century Gothic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3988434" y="4718430"/>
            <a:ext cx="3576954" cy="10934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100"/>
              </a:spcBef>
              <a:buClr>
                <a:srgbClr val="076447"/>
              </a:buClr>
              <a:buSzPct val="78571"/>
              <a:buFont typeface="Segoe UI Symbol"/>
              <a:buChar char="⮚"/>
              <a:tabLst>
                <a:tab pos="299085" algn="l"/>
              </a:tabLst>
            </a:pPr>
            <a:r>
              <a:rPr sz="1400" spc="70" dirty="0">
                <a:solidFill>
                  <a:srgbClr val="5F5F5F"/>
                </a:solidFill>
                <a:latin typeface="Century Gothic"/>
                <a:cs typeface="Century Gothic"/>
              </a:rPr>
              <a:t>Assumes</a:t>
            </a:r>
            <a:r>
              <a:rPr sz="1400" spc="-10" dirty="0">
                <a:solidFill>
                  <a:srgbClr val="5F5F5F"/>
                </a:solidFill>
                <a:latin typeface="Century Gothic"/>
                <a:cs typeface="Century Gothic"/>
              </a:rPr>
              <a:t> </a:t>
            </a:r>
            <a:r>
              <a:rPr sz="1400" spc="45" dirty="0">
                <a:solidFill>
                  <a:srgbClr val="5F5F5F"/>
                </a:solidFill>
                <a:latin typeface="Century Gothic"/>
                <a:cs typeface="Century Gothic"/>
              </a:rPr>
              <a:t>ownership</a:t>
            </a:r>
            <a:r>
              <a:rPr sz="1400" spc="-45" dirty="0">
                <a:solidFill>
                  <a:srgbClr val="5F5F5F"/>
                </a:solidFill>
                <a:latin typeface="Century Gothic"/>
                <a:cs typeface="Century Gothic"/>
              </a:rPr>
              <a:t> </a:t>
            </a:r>
            <a:r>
              <a:rPr sz="1400" dirty="0">
                <a:solidFill>
                  <a:srgbClr val="5F5F5F"/>
                </a:solidFill>
                <a:latin typeface="Century Gothic"/>
                <a:cs typeface="Century Gothic"/>
              </a:rPr>
              <a:t>of</a:t>
            </a:r>
            <a:r>
              <a:rPr sz="1400" spc="-40" dirty="0">
                <a:solidFill>
                  <a:srgbClr val="5F5F5F"/>
                </a:solidFill>
                <a:latin typeface="Century Gothic"/>
                <a:cs typeface="Century Gothic"/>
              </a:rPr>
              <a:t> </a:t>
            </a:r>
            <a:r>
              <a:rPr sz="1400" spc="-10" dirty="0">
                <a:solidFill>
                  <a:srgbClr val="5F5F5F"/>
                </a:solidFill>
                <a:latin typeface="Century Gothic"/>
                <a:cs typeface="Century Gothic"/>
              </a:rPr>
              <a:t>targets;</a:t>
            </a:r>
            <a:endParaRPr sz="1400">
              <a:latin typeface="Century Gothic"/>
              <a:cs typeface="Century Gothic"/>
            </a:endParaRPr>
          </a:p>
          <a:p>
            <a:pPr marL="299085" indent="-286385">
              <a:lnSpc>
                <a:spcPct val="100000"/>
              </a:lnSpc>
              <a:buClr>
                <a:srgbClr val="076447"/>
              </a:buClr>
              <a:buSzPct val="78571"/>
              <a:buFont typeface="Segoe UI Symbol"/>
              <a:buChar char="⮚"/>
              <a:tabLst>
                <a:tab pos="299085" algn="l"/>
              </a:tabLst>
            </a:pPr>
            <a:r>
              <a:rPr sz="1400" dirty="0">
                <a:solidFill>
                  <a:srgbClr val="5F5F5F"/>
                </a:solidFill>
                <a:latin typeface="Century Gothic"/>
                <a:cs typeface="Century Gothic"/>
              </a:rPr>
              <a:t>Collects</a:t>
            </a:r>
            <a:r>
              <a:rPr sz="1400" spc="-60" dirty="0">
                <a:solidFill>
                  <a:srgbClr val="5F5F5F"/>
                </a:solidFill>
                <a:latin typeface="Century Gothic"/>
                <a:cs typeface="Century Gothic"/>
              </a:rPr>
              <a:t> </a:t>
            </a:r>
            <a:r>
              <a:rPr sz="1400" spc="-20" dirty="0">
                <a:solidFill>
                  <a:srgbClr val="5F5F5F"/>
                </a:solidFill>
                <a:latin typeface="Century Gothic"/>
                <a:cs typeface="Century Gothic"/>
              </a:rPr>
              <a:t>data;</a:t>
            </a:r>
            <a:endParaRPr sz="1400">
              <a:latin typeface="Century Gothic"/>
              <a:cs typeface="Century Gothic"/>
            </a:endParaRPr>
          </a:p>
          <a:p>
            <a:pPr marL="299085" indent="-286385">
              <a:lnSpc>
                <a:spcPct val="100000"/>
              </a:lnSpc>
              <a:spcBef>
                <a:spcPts val="5"/>
              </a:spcBef>
              <a:buClr>
                <a:srgbClr val="076447"/>
              </a:buClr>
              <a:buSzPct val="78571"/>
              <a:buFont typeface="Segoe UI Symbol"/>
              <a:buChar char="⮚"/>
              <a:tabLst>
                <a:tab pos="299085" algn="l"/>
              </a:tabLst>
            </a:pPr>
            <a:r>
              <a:rPr sz="1400" spc="55" dirty="0">
                <a:solidFill>
                  <a:srgbClr val="5F5F5F"/>
                </a:solidFill>
                <a:latin typeface="Century Gothic"/>
                <a:cs typeface="Century Gothic"/>
              </a:rPr>
              <a:t>Monitors</a:t>
            </a:r>
            <a:r>
              <a:rPr sz="1400" spc="-55" dirty="0">
                <a:solidFill>
                  <a:srgbClr val="5F5F5F"/>
                </a:solidFill>
                <a:latin typeface="Century Gothic"/>
                <a:cs typeface="Century Gothic"/>
              </a:rPr>
              <a:t> </a:t>
            </a:r>
            <a:r>
              <a:rPr sz="1400" spc="-20" dirty="0">
                <a:solidFill>
                  <a:srgbClr val="5F5F5F"/>
                </a:solidFill>
                <a:latin typeface="Century Gothic"/>
                <a:cs typeface="Century Gothic"/>
              </a:rPr>
              <a:t>and</a:t>
            </a:r>
            <a:r>
              <a:rPr sz="1400" spc="-40" dirty="0">
                <a:solidFill>
                  <a:srgbClr val="5F5F5F"/>
                </a:solidFill>
                <a:latin typeface="Century Gothic"/>
                <a:cs typeface="Century Gothic"/>
              </a:rPr>
              <a:t> </a:t>
            </a:r>
            <a:r>
              <a:rPr sz="1400" spc="50" dirty="0">
                <a:solidFill>
                  <a:srgbClr val="5F5F5F"/>
                </a:solidFill>
                <a:latin typeface="Century Gothic"/>
                <a:cs typeface="Century Gothic"/>
              </a:rPr>
              <a:t>reports</a:t>
            </a:r>
            <a:r>
              <a:rPr sz="1400" spc="-40" dirty="0">
                <a:solidFill>
                  <a:srgbClr val="5F5F5F"/>
                </a:solidFill>
                <a:latin typeface="Century Gothic"/>
                <a:cs typeface="Century Gothic"/>
              </a:rPr>
              <a:t> </a:t>
            </a:r>
            <a:r>
              <a:rPr sz="1400" spc="-10" dirty="0">
                <a:solidFill>
                  <a:srgbClr val="5F5F5F"/>
                </a:solidFill>
                <a:latin typeface="Century Gothic"/>
                <a:cs typeface="Century Gothic"/>
              </a:rPr>
              <a:t>data;</a:t>
            </a:r>
            <a:endParaRPr sz="1400">
              <a:latin typeface="Century Gothic"/>
              <a:cs typeface="Century Gothic"/>
            </a:endParaRPr>
          </a:p>
          <a:p>
            <a:pPr marL="299085" indent="-286385">
              <a:lnSpc>
                <a:spcPct val="100000"/>
              </a:lnSpc>
              <a:buClr>
                <a:srgbClr val="076447"/>
              </a:buClr>
              <a:buSzPct val="78571"/>
              <a:buFont typeface="Segoe UI Symbol"/>
              <a:buChar char="⮚"/>
              <a:tabLst>
                <a:tab pos="299085" algn="l"/>
              </a:tabLst>
            </a:pPr>
            <a:r>
              <a:rPr sz="1400" dirty="0">
                <a:solidFill>
                  <a:srgbClr val="5F5F5F"/>
                </a:solidFill>
                <a:latin typeface="Century Gothic"/>
                <a:cs typeface="Century Gothic"/>
              </a:rPr>
              <a:t>Takes</a:t>
            </a:r>
            <a:r>
              <a:rPr sz="1400" spc="50" dirty="0">
                <a:solidFill>
                  <a:srgbClr val="5F5F5F"/>
                </a:solidFill>
                <a:latin typeface="Century Gothic"/>
                <a:cs typeface="Century Gothic"/>
              </a:rPr>
              <a:t> </a:t>
            </a:r>
            <a:r>
              <a:rPr sz="1400" dirty="0">
                <a:solidFill>
                  <a:srgbClr val="5F5F5F"/>
                </a:solidFill>
                <a:latin typeface="Century Gothic"/>
                <a:cs typeface="Century Gothic"/>
              </a:rPr>
              <a:t>actions</a:t>
            </a:r>
            <a:r>
              <a:rPr sz="1400" spc="30" dirty="0">
                <a:solidFill>
                  <a:srgbClr val="5F5F5F"/>
                </a:solidFill>
                <a:latin typeface="Century Gothic"/>
                <a:cs typeface="Century Gothic"/>
              </a:rPr>
              <a:t> </a:t>
            </a:r>
            <a:r>
              <a:rPr sz="1400" dirty="0">
                <a:solidFill>
                  <a:srgbClr val="5F5F5F"/>
                </a:solidFill>
                <a:latin typeface="Century Gothic"/>
                <a:cs typeface="Century Gothic"/>
              </a:rPr>
              <a:t>to</a:t>
            </a:r>
            <a:r>
              <a:rPr sz="1400" spc="55" dirty="0">
                <a:solidFill>
                  <a:srgbClr val="5F5F5F"/>
                </a:solidFill>
                <a:latin typeface="Century Gothic"/>
                <a:cs typeface="Century Gothic"/>
              </a:rPr>
              <a:t> </a:t>
            </a:r>
            <a:r>
              <a:rPr sz="1400" dirty="0">
                <a:solidFill>
                  <a:srgbClr val="5F5F5F"/>
                </a:solidFill>
                <a:latin typeface="Century Gothic"/>
                <a:cs typeface="Century Gothic"/>
              </a:rPr>
              <a:t>address</a:t>
            </a:r>
            <a:r>
              <a:rPr sz="1400" spc="80" dirty="0">
                <a:solidFill>
                  <a:srgbClr val="5F5F5F"/>
                </a:solidFill>
                <a:latin typeface="Century Gothic"/>
                <a:cs typeface="Century Gothic"/>
              </a:rPr>
              <a:t> </a:t>
            </a:r>
            <a:r>
              <a:rPr sz="1400" dirty="0">
                <a:solidFill>
                  <a:srgbClr val="5F5F5F"/>
                </a:solidFill>
                <a:latin typeface="Century Gothic"/>
                <a:cs typeface="Century Gothic"/>
              </a:rPr>
              <a:t>poor</a:t>
            </a:r>
            <a:r>
              <a:rPr sz="1400" spc="25" dirty="0">
                <a:solidFill>
                  <a:srgbClr val="5F5F5F"/>
                </a:solidFill>
                <a:latin typeface="Century Gothic"/>
                <a:cs typeface="Century Gothic"/>
              </a:rPr>
              <a:t> </a:t>
            </a:r>
            <a:r>
              <a:rPr sz="1400" spc="45" dirty="0">
                <a:solidFill>
                  <a:srgbClr val="5F5F5F"/>
                </a:solidFill>
                <a:latin typeface="Century Gothic"/>
                <a:cs typeface="Century Gothic"/>
              </a:rPr>
              <a:t>results;</a:t>
            </a:r>
            <a:endParaRPr sz="1400">
              <a:latin typeface="Century Gothic"/>
              <a:cs typeface="Century Gothic"/>
            </a:endParaRPr>
          </a:p>
          <a:p>
            <a:pPr marL="299085" indent="-286385">
              <a:lnSpc>
                <a:spcPct val="100000"/>
              </a:lnSpc>
              <a:buClr>
                <a:srgbClr val="076447"/>
              </a:buClr>
              <a:buSzPct val="78571"/>
              <a:buFont typeface="Segoe UI Symbol"/>
              <a:buChar char="⮚"/>
              <a:tabLst>
                <a:tab pos="299085" algn="l"/>
              </a:tabLst>
            </a:pPr>
            <a:r>
              <a:rPr sz="1400" spc="65" dirty="0">
                <a:solidFill>
                  <a:srgbClr val="5F5F5F"/>
                </a:solidFill>
                <a:latin typeface="Century Gothic"/>
                <a:cs typeface="Century Gothic"/>
              </a:rPr>
              <a:t>Implements</a:t>
            </a:r>
            <a:r>
              <a:rPr sz="1400" spc="-55" dirty="0">
                <a:solidFill>
                  <a:srgbClr val="5F5F5F"/>
                </a:solidFill>
                <a:latin typeface="Century Gothic"/>
                <a:cs typeface="Century Gothic"/>
              </a:rPr>
              <a:t> </a:t>
            </a:r>
            <a:r>
              <a:rPr sz="1400" spc="-10" dirty="0">
                <a:solidFill>
                  <a:srgbClr val="5F5F5F"/>
                </a:solidFill>
                <a:latin typeface="Century Gothic"/>
                <a:cs typeface="Century Gothic"/>
              </a:rPr>
              <a:t>projects.</a:t>
            </a:r>
            <a:endParaRPr sz="1400">
              <a:latin typeface="Century Gothic"/>
              <a:cs typeface="Century Gothic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09258" rIns="0" bIns="0" rtlCol="0">
            <a:spAutoFit/>
          </a:bodyPr>
          <a:lstStyle/>
          <a:p>
            <a:pPr marL="31115">
              <a:lnSpc>
                <a:spcPct val="100000"/>
              </a:lnSpc>
              <a:spcBef>
                <a:spcPts val="100"/>
              </a:spcBef>
            </a:pPr>
            <a:r>
              <a:rPr spc="270" dirty="0"/>
              <a:t>KPI</a:t>
            </a:r>
            <a:r>
              <a:rPr dirty="0"/>
              <a:t> </a:t>
            </a:r>
            <a:r>
              <a:rPr spc="120" dirty="0"/>
              <a:t>MANAGEMENT</a:t>
            </a:r>
            <a:r>
              <a:rPr spc="30" dirty="0"/>
              <a:t> </a:t>
            </a:r>
            <a:r>
              <a:rPr spc="270" dirty="0"/>
              <a:t>SKILLS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507452" y="1789115"/>
            <a:ext cx="1720850" cy="728980"/>
            <a:chOff x="507452" y="1789115"/>
            <a:chExt cx="1720850" cy="72898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07452" y="1789115"/>
              <a:ext cx="1720675" cy="72856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40891" y="1961349"/>
              <a:ext cx="653796" cy="422186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524256" y="1796796"/>
              <a:ext cx="1637030" cy="654050"/>
            </a:xfrm>
            <a:custGeom>
              <a:avLst/>
              <a:gdLst/>
              <a:ahLst/>
              <a:cxnLst/>
              <a:rect l="l" t="t" r="r" b="b"/>
              <a:pathLst>
                <a:path w="1637030" h="654050">
                  <a:moveTo>
                    <a:pt x="1524000" y="0"/>
                  </a:moveTo>
                  <a:lnTo>
                    <a:pt x="112775" y="0"/>
                  </a:lnTo>
                  <a:lnTo>
                    <a:pt x="68880" y="8870"/>
                  </a:lnTo>
                  <a:lnTo>
                    <a:pt x="33032" y="33051"/>
                  </a:lnTo>
                  <a:lnTo>
                    <a:pt x="8863" y="68901"/>
                  </a:lnTo>
                  <a:lnTo>
                    <a:pt x="0" y="112775"/>
                  </a:lnTo>
                  <a:lnTo>
                    <a:pt x="0" y="541019"/>
                  </a:lnTo>
                  <a:lnTo>
                    <a:pt x="8863" y="584894"/>
                  </a:lnTo>
                  <a:lnTo>
                    <a:pt x="33032" y="620744"/>
                  </a:lnTo>
                  <a:lnTo>
                    <a:pt x="68880" y="644925"/>
                  </a:lnTo>
                  <a:lnTo>
                    <a:pt x="112775" y="653795"/>
                  </a:lnTo>
                  <a:lnTo>
                    <a:pt x="1524000" y="653795"/>
                  </a:lnTo>
                  <a:lnTo>
                    <a:pt x="1567874" y="644925"/>
                  </a:lnTo>
                  <a:lnTo>
                    <a:pt x="1603724" y="620744"/>
                  </a:lnTo>
                  <a:lnTo>
                    <a:pt x="1627905" y="584894"/>
                  </a:lnTo>
                  <a:lnTo>
                    <a:pt x="1636776" y="541019"/>
                  </a:lnTo>
                  <a:lnTo>
                    <a:pt x="1636776" y="112775"/>
                  </a:lnTo>
                  <a:lnTo>
                    <a:pt x="1627905" y="68901"/>
                  </a:lnTo>
                  <a:lnTo>
                    <a:pt x="1603724" y="33051"/>
                  </a:lnTo>
                  <a:lnTo>
                    <a:pt x="1567874" y="8870"/>
                  </a:lnTo>
                  <a:lnTo>
                    <a:pt x="1524000" y="0"/>
                  </a:lnTo>
                  <a:close/>
                </a:path>
              </a:pathLst>
            </a:custGeom>
            <a:solidFill>
              <a:srgbClr val="0871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145844" y="2013965"/>
            <a:ext cx="39433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0" dirty="0">
                <a:solidFill>
                  <a:srgbClr val="FFFFFF"/>
                </a:solidFill>
                <a:latin typeface="Century Gothic"/>
                <a:cs typeface="Century Gothic"/>
              </a:rPr>
              <a:t>Data</a:t>
            </a:r>
            <a:endParaRPr sz="1200">
              <a:latin typeface="Century Gothic"/>
              <a:cs typeface="Century Gothic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2412452" y="1789115"/>
            <a:ext cx="1720850" cy="728980"/>
            <a:chOff x="2412452" y="1789115"/>
            <a:chExt cx="1720850" cy="728980"/>
          </a:xfrm>
        </p:grpSpPr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12452" y="1789115"/>
              <a:ext cx="1720675" cy="72856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76728" y="1961349"/>
              <a:ext cx="992124" cy="422186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2429256" y="1796796"/>
              <a:ext cx="1637030" cy="654050"/>
            </a:xfrm>
            <a:custGeom>
              <a:avLst/>
              <a:gdLst/>
              <a:ahLst/>
              <a:cxnLst/>
              <a:rect l="l" t="t" r="r" b="b"/>
              <a:pathLst>
                <a:path w="1637029" h="654050">
                  <a:moveTo>
                    <a:pt x="1523999" y="0"/>
                  </a:moveTo>
                  <a:lnTo>
                    <a:pt x="112775" y="0"/>
                  </a:lnTo>
                  <a:lnTo>
                    <a:pt x="68901" y="8870"/>
                  </a:lnTo>
                  <a:lnTo>
                    <a:pt x="33051" y="33051"/>
                  </a:lnTo>
                  <a:lnTo>
                    <a:pt x="8870" y="68901"/>
                  </a:lnTo>
                  <a:lnTo>
                    <a:pt x="0" y="112775"/>
                  </a:lnTo>
                  <a:lnTo>
                    <a:pt x="0" y="541019"/>
                  </a:lnTo>
                  <a:lnTo>
                    <a:pt x="8870" y="584894"/>
                  </a:lnTo>
                  <a:lnTo>
                    <a:pt x="33051" y="620744"/>
                  </a:lnTo>
                  <a:lnTo>
                    <a:pt x="68901" y="644925"/>
                  </a:lnTo>
                  <a:lnTo>
                    <a:pt x="112775" y="653795"/>
                  </a:lnTo>
                  <a:lnTo>
                    <a:pt x="1523999" y="653795"/>
                  </a:lnTo>
                  <a:lnTo>
                    <a:pt x="1567874" y="644925"/>
                  </a:lnTo>
                  <a:lnTo>
                    <a:pt x="1603724" y="620744"/>
                  </a:lnTo>
                  <a:lnTo>
                    <a:pt x="1627905" y="584894"/>
                  </a:lnTo>
                  <a:lnTo>
                    <a:pt x="1636776" y="541019"/>
                  </a:lnTo>
                  <a:lnTo>
                    <a:pt x="1636776" y="112775"/>
                  </a:lnTo>
                  <a:lnTo>
                    <a:pt x="1627905" y="68901"/>
                  </a:lnTo>
                  <a:lnTo>
                    <a:pt x="1603724" y="33051"/>
                  </a:lnTo>
                  <a:lnTo>
                    <a:pt x="1567874" y="8870"/>
                  </a:lnTo>
                  <a:lnTo>
                    <a:pt x="1523999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2882010" y="2013965"/>
            <a:ext cx="73469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5F5F5F"/>
                </a:solidFill>
                <a:latin typeface="Century Gothic"/>
                <a:cs typeface="Century Gothic"/>
              </a:rPr>
              <a:t>Research</a:t>
            </a:r>
            <a:endParaRPr sz="1200">
              <a:latin typeface="Century Gothic"/>
              <a:cs typeface="Century Gothic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507452" y="2868106"/>
            <a:ext cx="1720850" cy="728980"/>
            <a:chOff x="507452" y="2868106"/>
            <a:chExt cx="1720850" cy="728980"/>
          </a:xfrm>
        </p:grpSpPr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07452" y="2868106"/>
              <a:ext cx="1720675" cy="72856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15924" y="3040341"/>
              <a:ext cx="902195" cy="422186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524256" y="2875787"/>
              <a:ext cx="1637030" cy="654050"/>
            </a:xfrm>
            <a:custGeom>
              <a:avLst/>
              <a:gdLst/>
              <a:ahLst/>
              <a:cxnLst/>
              <a:rect l="l" t="t" r="r" b="b"/>
              <a:pathLst>
                <a:path w="1637030" h="654050">
                  <a:moveTo>
                    <a:pt x="1524000" y="0"/>
                  </a:moveTo>
                  <a:lnTo>
                    <a:pt x="112775" y="0"/>
                  </a:lnTo>
                  <a:lnTo>
                    <a:pt x="68880" y="8870"/>
                  </a:lnTo>
                  <a:lnTo>
                    <a:pt x="33032" y="33051"/>
                  </a:lnTo>
                  <a:lnTo>
                    <a:pt x="8863" y="68901"/>
                  </a:lnTo>
                  <a:lnTo>
                    <a:pt x="0" y="112775"/>
                  </a:lnTo>
                  <a:lnTo>
                    <a:pt x="0" y="541020"/>
                  </a:lnTo>
                  <a:lnTo>
                    <a:pt x="8863" y="584894"/>
                  </a:lnTo>
                  <a:lnTo>
                    <a:pt x="33032" y="620744"/>
                  </a:lnTo>
                  <a:lnTo>
                    <a:pt x="68880" y="644925"/>
                  </a:lnTo>
                  <a:lnTo>
                    <a:pt x="112775" y="653796"/>
                  </a:lnTo>
                  <a:lnTo>
                    <a:pt x="1524000" y="653796"/>
                  </a:lnTo>
                  <a:lnTo>
                    <a:pt x="1567874" y="644925"/>
                  </a:lnTo>
                  <a:lnTo>
                    <a:pt x="1603724" y="620744"/>
                  </a:lnTo>
                  <a:lnTo>
                    <a:pt x="1627905" y="584894"/>
                  </a:lnTo>
                  <a:lnTo>
                    <a:pt x="1636776" y="541020"/>
                  </a:lnTo>
                  <a:lnTo>
                    <a:pt x="1636776" y="112775"/>
                  </a:lnTo>
                  <a:lnTo>
                    <a:pt x="1627905" y="68901"/>
                  </a:lnTo>
                  <a:lnTo>
                    <a:pt x="1603724" y="33051"/>
                  </a:lnTo>
                  <a:lnTo>
                    <a:pt x="1567874" y="8870"/>
                  </a:lnTo>
                  <a:lnTo>
                    <a:pt x="1524000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1020876" y="3092958"/>
            <a:ext cx="64262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5F5F5F"/>
                </a:solidFill>
                <a:latin typeface="Century Gothic"/>
                <a:cs typeface="Century Gothic"/>
              </a:rPr>
              <a:t>Analysis</a:t>
            </a:r>
            <a:endParaRPr sz="1200">
              <a:latin typeface="Century Gothic"/>
              <a:cs typeface="Century Gothic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2412452" y="2868106"/>
            <a:ext cx="1720850" cy="728980"/>
            <a:chOff x="2412452" y="2868106"/>
            <a:chExt cx="1720850" cy="728980"/>
          </a:xfrm>
        </p:grpSpPr>
        <p:pic>
          <p:nvPicPr>
            <p:cNvPr id="19" name="object 1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12452" y="2868106"/>
              <a:ext cx="1720675" cy="728569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766060" y="3040341"/>
              <a:ext cx="1013447" cy="422186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2429256" y="2875787"/>
              <a:ext cx="1637030" cy="654050"/>
            </a:xfrm>
            <a:custGeom>
              <a:avLst/>
              <a:gdLst/>
              <a:ahLst/>
              <a:cxnLst/>
              <a:rect l="l" t="t" r="r" b="b"/>
              <a:pathLst>
                <a:path w="1637029" h="654050">
                  <a:moveTo>
                    <a:pt x="1523999" y="0"/>
                  </a:moveTo>
                  <a:lnTo>
                    <a:pt x="112775" y="0"/>
                  </a:lnTo>
                  <a:lnTo>
                    <a:pt x="68901" y="8870"/>
                  </a:lnTo>
                  <a:lnTo>
                    <a:pt x="33051" y="33051"/>
                  </a:lnTo>
                  <a:lnTo>
                    <a:pt x="8870" y="68901"/>
                  </a:lnTo>
                  <a:lnTo>
                    <a:pt x="0" y="112775"/>
                  </a:lnTo>
                  <a:lnTo>
                    <a:pt x="0" y="541020"/>
                  </a:lnTo>
                  <a:lnTo>
                    <a:pt x="8870" y="584894"/>
                  </a:lnTo>
                  <a:lnTo>
                    <a:pt x="33051" y="620744"/>
                  </a:lnTo>
                  <a:lnTo>
                    <a:pt x="68901" y="644925"/>
                  </a:lnTo>
                  <a:lnTo>
                    <a:pt x="112775" y="653796"/>
                  </a:lnTo>
                  <a:lnTo>
                    <a:pt x="1523999" y="653796"/>
                  </a:lnTo>
                  <a:lnTo>
                    <a:pt x="1567874" y="644925"/>
                  </a:lnTo>
                  <a:lnTo>
                    <a:pt x="1603724" y="620744"/>
                  </a:lnTo>
                  <a:lnTo>
                    <a:pt x="1627905" y="584894"/>
                  </a:lnTo>
                  <a:lnTo>
                    <a:pt x="1636776" y="541020"/>
                  </a:lnTo>
                  <a:lnTo>
                    <a:pt x="1636776" y="112775"/>
                  </a:lnTo>
                  <a:lnTo>
                    <a:pt x="1627905" y="68901"/>
                  </a:lnTo>
                  <a:lnTo>
                    <a:pt x="1603724" y="33051"/>
                  </a:lnTo>
                  <a:lnTo>
                    <a:pt x="1567874" y="8870"/>
                  </a:lnTo>
                  <a:lnTo>
                    <a:pt x="1523999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2871342" y="3092958"/>
            <a:ext cx="7550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60" dirty="0">
                <a:solidFill>
                  <a:srgbClr val="5F5F5F"/>
                </a:solidFill>
                <a:latin typeface="Century Gothic"/>
                <a:cs typeface="Century Gothic"/>
              </a:rPr>
              <a:t>Synthesis</a:t>
            </a:r>
            <a:endParaRPr sz="1200">
              <a:latin typeface="Century Gothic"/>
              <a:cs typeface="Century Gothic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4899619" y="1776971"/>
            <a:ext cx="1720850" cy="789940"/>
            <a:chOff x="4899619" y="1776971"/>
            <a:chExt cx="1720850" cy="789940"/>
          </a:xfrm>
        </p:grpSpPr>
        <p:pic>
          <p:nvPicPr>
            <p:cNvPr id="24" name="object 2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899619" y="1789115"/>
              <a:ext cx="1720675" cy="728569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077967" y="1776971"/>
              <a:ext cx="1402080" cy="789444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4916423" y="1796796"/>
              <a:ext cx="1637030" cy="654050"/>
            </a:xfrm>
            <a:custGeom>
              <a:avLst/>
              <a:gdLst/>
              <a:ahLst/>
              <a:cxnLst/>
              <a:rect l="l" t="t" r="r" b="b"/>
              <a:pathLst>
                <a:path w="1637029" h="654050">
                  <a:moveTo>
                    <a:pt x="1524000" y="0"/>
                  </a:moveTo>
                  <a:lnTo>
                    <a:pt x="112775" y="0"/>
                  </a:lnTo>
                  <a:lnTo>
                    <a:pt x="68901" y="8870"/>
                  </a:lnTo>
                  <a:lnTo>
                    <a:pt x="33051" y="33051"/>
                  </a:lnTo>
                  <a:lnTo>
                    <a:pt x="8870" y="68901"/>
                  </a:lnTo>
                  <a:lnTo>
                    <a:pt x="0" y="112775"/>
                  </a:lnTo>
                  <a:lnTo>
                    <a:pt x="0" y="541019"/>
                  </a:lnTo>
                  <a:lnTo>
                    <a:pt x="8870" y="584894"/>
                  </a:lnTo>
                  <a:lnTo>
                    <a:pt x="33051" y="620744"/>
                  </a:lnTo>
                  <a:lnTo>
                    <a:pt x="68901" y="644925"/>
                  </a:lnTo>
                  <a:lnTo>
                    <a:pt x="112775" y="653795"/>
                  </a:lnTo>
                  <a:lnTo>
                    <a:pt x="1524000" y="653795"/>
                  </a:lnTo>
                  <a:lnTo>
                    <a:pt x="1567874" y="644925"/>
                  </a:lnTo>
                  <a:lnTo>
                    <a:pt x="1603724" y="620744"/>
                  </a:lnTo>
                  <a:lnTo>
                    <a:pt x="1627905" y="584894"/>
                  </a:lnTo>
                  <a:lnTo>
                    <a:pt x="1636776" y="541019"/>
                  </a:lnTo>
                  <a:lnTo>
                    <a:pt x="1636776" y="112775"/>
                  </a:lnTo>
                  <a:lnTo>
                    <a:pt x="1627905" y="68901"/>
                  </a:lnTo>
                  <a:lnTo>
                    <a:pt x="1603724" y="33051"/>
                  </a:lnTo>
                  <a:lnTo>
                    <a:pt x="1567874" y="8870"/>
                  </a:lnTo>
                  <a:lnTo>
                    <a:pt x="1524000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5184394" y="1828876"/>
            <a:ext cx="1100455" cy="5765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36195" algn="just">
              <a:lnSpc>
                <a:spcPct val="100499"/>
              </a:lnSpc>
              <a:spcBef>
                <a:spcPts val="95"/>
              </a:spcBef>
            </a:pPr>
            <a:r>
              <a:rPr sz="1200" spc="-10" dirty="0">
                <a:solidFill>
                  <a:srgbClr val="5F5F5F"/>
                </a:solidFill>
                <a:latin typeface="Century Gothic"/>
                <a:cs typeface="Century Gothic"/>
              </a:rPr>
              <a:t>Performance Measurement Architecture</a:t>
            </a:r>
            <a:endParaRPr sz="1200">
              <a:latin typeface="Century Gothic"/>
              <a:cs typeface="Century Gothic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6854911" y="1789115"/>
            <a:ext cx="1720850" cy="728980"/>
            <a:chOff x="6854911" y="1789115"/>
            <a:chExt cx="1720850" cy="728980"/>
          </a:xfrm>
        </p:grpSpPr>
        <p:pic>
          <p:nvPicPr>
            <p:cNvPr id="29" name="object 2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54911" y="1789115"/>
              <a:ext cx="1720675" cy="728569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050023" y="1868411"/>
              <a:ext cx="1348740" cy="606564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6871715" y="1796796"/>
              <a:ext cx="1637030" cy="654050"/>
            </a:xfrm>
            <a:custGeom>
              <a:avLst/>
              <a:gdLst/>
              <a:ahLst/>
              <a:cxnLst/>
              <a:rect l="l" t="t" r="r" b="b"/>
              <a:pathLst>
                <a:path w="1637029" h="654050">
                  <a:moveTo>
                    <a:pt x="1524000" y="0"/>
                  </a:moveTo>
                  <a:lnTo>
                    <a:pt x="112775" y="0"/>
                  </a:lnTo>
                  <a:lnTo>
                    <a:pt x="68901" y="8870"/>
                  </a:lnTo>
                  <a:lnTo>
                    <a:pt x="33051" y="33051"/>
                  </a:lnTo>
                  <a:lnTo>
                    <a:pt x="8870" y="68901"/>
                  </a:lnTo>
                  <a:lnTo>
                    <a:pt x="0" y="112775"/>
                  </a:lnTo>
                  <a:lnTo>
                    <a:pt x="0" y="541019"/>
                  </a:lnTo>
                  <a:lnTo>
                    <a:pt x="8870" y="584894"/>
                  </a:lnTo>
                  <a:lnTo>
                    <a:pt x="33051" y="620744"/>
                  </a:lnTo>
                  <a:lnTo>
                    <a:pt x="68901" y="644925"/>
                  </a:lnTo>
                  <a:lnTo>
                    <a:pt x="112775" y="653795"/>
                  </a:lnTo>
                  <a:lnTo>
                    <a:pt x="1524000" y="653795"/>
                  </a:lnTo>
                  <a:lnTo>
                    <a:pt x="1567874" y="644925"/>
                  </a:lnTo>
                  <a:lnTo>
                    <a:pt x="1603724" y="620744"/>
                  </a:lnTo>
                  <a:lnTo>
                    <a:pt x="1627905" y="584894"/>
                  </a:lnTo>
                  <a:lnTo>
                    <a:pt x="1636776" y="541019"/>
                  </a:lnTo>
                  <a:lnTo>
                    <a:pt x="1636776" y="112775"/>
                  </a:lnTo>
                  <a:lnTo>
                    <a:pt x="1627905" y="68901"/>
                  </a:lnTo>
                  <a:lnTo>
                    <a:pt x="1603724" y="33051"/>
                  </a:lnTo>
                  <a:lnTo>
                    <a:pt x="1567874" y="8870"/>
                  </a:lnTo>
                  <a:lnTo>
                    <a:pt x="1524000" y="0"/>
                  </a:lnTo>
                  <a:close/>
                </a:path>
              </a:pathLst>
            </a:custGeom>
            <a:solidFill>
              <a:srgbClr val="0871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7155560" y="1920316"/>
            <a:ext cx="1069975" cy="3937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655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FFFFFF"/>
                </a:solidFill>
                <a:latin typeface="Century Gothic"/>
                <a:cs typeface="Century Gothic"/>
              </a:rPr>
              <a:t>Performance</a:t>
            </a:r>
            <a:endParaRPr sz="1200">
              <a:latin typeface="Century Gothic"/>
              <a:cs typeface="Century Gothic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1200" spc="-10" dirty="0">
                <a:solidFill>
                  <a:srgbClr val="FFFFFF"/>
                </a:solidFill>
                <a:latin typeface="Century Gothic"/>
                <a:cs typeface="Century Gothic"/>
              </a:rPr>
              <a:t>Management</a:t>
            </a:r>
            <a:endParaRPr sz="1200">
              <a:latin typeface="Century Gothic"/>
              <a:cs typeface="Century Gothic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4899619" y="2868106"/>
            <a:ext cx="1720850" cy="728980"/>
            <a:chOff x="4899619" y="2868106"/>
            <a:chExt cx="1720850" cy="728980"/>
          </a:xfrm>
        </p:grpSpPr>
        <p:pic>
          <p:nvPicPr>
            <p:cNvPr id="34" name="object 3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899619" y="2868106"/>
              <a:ext cx="1720675" cy="728569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291327" y="3040341"/>
              <a:ext cx="934224" cy="422186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4916423" y="2875787"/>
              <a:ext cx="1637030" cy="654050"/>
            </a:xfrm>
            <a:custGeom>
              <a:avLst/>
              <a:gdLst/>
              <a:ahLst/>
              <a:cxnLst/>
              <a:rect l="l" t="t" r="r" b="b"/>
              <a:pathLst>
                <a:path w="1637029" h="654050">
                  <a:moveTo>
                    <a:pt x="1524000" y="0"/>
                  </a:moveTo>
                  <a:lnTo>
                    <a:pt x="112775" y="0"/>
                  </a:lnTo>
                  <a:lnTo>
                    <a:pt x="68901" y="8870"/>
                  </a:lnTo>
                  <a:lnTo>
                    <a:pt x="33051" y="33051"/>
                  </a:lnTo>
                  <a:lnTo>
                    <a:pt x="8870" y="68901"/>
                  </a:lnTo>
                  <a:lnTo>
                    <a:pt x="0" y="112775"/>
                  </a:lnTo>
                  <a:lnTo>
                    <a:pt x="0" y="541020"/>
                  </a:lnTo>
                  <a:lnTo>
                    <a:pt x="8870" y="584894"/>
                  </a:lnTo>
                  <a:lnTo>
                    <a:pt x="33051" y="620744"/>
                  </a:lnTo>
                  <a:lnTo>
                    <a:pt x="68901" y="644925"/>
                  </a:lnTo>
                  <a:lnTo>
                    <a:pt x="112775" y="653796"/>
                  </a:lnTo>
                  <a:lnTo>
                    <a:pt x="1524000" y="653796"/>
                  </a:lnTo>
                  <a:lnTo>
                    <a:pt x="1567874" y="644925"/>
                  </a:lnTo>
                  <a:lnTo>
                    <a:pt x="1603724" y="620744"/>
                  </a:lnTo>
                  <a:lnTo>
                    <a:pt x="1627905" y="584894"/>
                  </a:lnTo>
                  <a:lnTo>
                    <a:pt x="1636776" y="541020"/>
                  </a:lnTo>
                  <a:lnTo>
                    <a:pt x="1636776" y="112775"/>
                  </a:lnTo>
                  <a:lnTo>
                    <a:pt x="1627905" y="68901"/>
                  </a:lnTo>
                  <a:lnTo>
                    <a:pt x="1603724" y="33051"/>
                  </a:lnTo>
                  <a:lnTo>
                    <a:pt x="1567874" y="8870"/>
                  </a:lnTo>
                  <a:lnTo>
                    <a:pt x="1524000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7" name="object 37"/>
          <p:cNvSpPr txBox="1"/>
          <p:nvPr/>
        </p:nvSpPr>
        <p:spPr>
          <a:xfrm>
            <a:off x="5397753" y="3092958"/>
            <a:ext cx="67437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5F5F5F"/>
                </a:solidFill>
                <a:latin typeface="Century Gothic"/>
                <a:cs typeface="Century Gothic"/>
              </a:rPr>
              <a:t>Strategy</a:t>
            </a:r>
            <a:endParaRPr sz="1200">
              <a:latin typeface="Century Gothic"/>
              <a:cs typeface="Century Gothic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6854911" y="2868106"/>
            <a:ext cx="1720850" cy="728980"/>
            <a:chOff x="6854911" y="2868106"/>
            <a:chExt cx="1720850" cy="728980"/>
          </a:xfrm>
        </p:grpSpPr>
        <p:pic>
          <p:nvPicPr>
            <p:cNvPr id="39" name="object 3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54911" y="2868106"/>
              <a:ext cx="1720675" cy="728569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896099" y="3040341"/>
              <a:ext cx="1636776" cy="422186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6871715" y="2875787"/>
              <a:ext cx="1637030" cy="654050"/>
            </a:xfrm>
            <a:custGeom>
              <a:avLst/>
              <a:gdLst/>
              <a:ahLst/>
              <a:cxnLst/>
              <a:rect l="l" t="t" r="r" b="b"/>
              <a:pathLst>
                <a:path w="1637029" h="654050">
                  <a:moveTo>
                    <a:pt x="1524000" y="0"/>
                  </a:moveTo>
                  <a:lnTo>
                    <a:pt x="112775" y="0"/>
                  </a:lnTo>
                  <a:lnTo>
                    <a:pt x="68901" y="8870"/>
                  </a:lnTo>
                  <a:lnTo>
                    <a:pt x="33051" y="33051"/>
                  </a:lnTo>
                  <a:lnTo>
                    <a:pt x="8870" y="68901"/>
                  </a:lnTo>
                  <a:lnTo>
                    <a:pt x="0" y="112775"/>
                  </a:lnTo>
                  <a:lnTo>
                    <a:pt x="0" y="541020"/>
                  </a:lnTo>
                  <a:lnTo>
                    <a:pt x="8870" y="584894"/>
                  </a:lnTo>
                  <a:lnTo>
                    <a:pt x="33051" y="620744"/>
                  </a:lnTo>
                  <a:lnTo>
                    <a:pt x="68901" y="644925"/>
                  </a:lnTo>
                  <a:lnTo>
                    <a:pt x="112775" y="653796"/>
                  </a:lnTo>
                  <a:lnTo>
                    <a:pt x="1524000" y="653796"/>
                  </a:lnTo>
                  <a:lnTo>
                    <a:pt x="1567874" y="644925"/>
                  </a:lnTo>
                  <a:lnTo>
                    <a:pt x="1603724" y="620744"/>
                  </a:lnTo>
                  <a:lnTo>
                    <a:pt x="1627905" y="584894"/>
                  </a:lnTo>
                  <a:lnTo>
                    <a:pt x="1636776" y="541020"/>
                  </a:lnTo>
                  <a:lnTo>
                    <a:pt x="1636776" y="112775"/>
                  </a:lnTo>
                  <a:lnTo>
                    <a:pt x="1627905" y="68901"/>
                  </a:lnTo>
                  <a:lnTo>
                    <a:pt x="1603724" y="33051"/>
                  </a:lnTo>
                  <a:lnTo>
                    <a:pt x="1567874" y="8870"/>
                  </a:lnTo>
                  <a:lnTo>
                    <a:pt x="1524000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2" name="object 42"/>
          <p:cNvSpPr txBox="1"/>
          <p:nvPr/>
        </p:nvSpPr>
        <p:spPr>
          <a:xfrm>
            <a:off x="7001636" y="3092958"/>
            <a:ext cx="13766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5F5F5F"/>
                </a:solidFill>
                <a:latin typeface="Century Gothic"/>
                <a:cs typeface="Century Gothic"/>
              </a:rPr>
              <a:t>Data</a:t>
            </a:r>
            <a:r>
              <a:rPr sz="1200" spc="-60" dirty="0">
                <a:solidFill>
                  <a:srgbClr val="5F5F5F"/>
                </a:solidFill>
                <a:latin typeface="Century Gothic"/>
                <a:cs typeface="Century Gothic"/>
              </a:rPr>
              <a:t> </a:t>
            </a:r>
            <a:r>
              <a:rPr sz="1200" spc="-10" dirty="0">
                <a:solidFill>
                  <a:srgbClr val="5F5F5F"/>
                </a:solidFill>
                <a:latin typeface="Century Gothic"/>
                <a:cs typeface="Century Gothic"/>
              </a:rPr>
              <a:t>visualization</a:t>
            </a:r>
            <a:endParaRPr sz="1200">
              <a:latin typeface="Century Gothic"/>
              <a:cs typeface="Century Gothic"/>
            </a:endParaRPr>
          </a:p>
        </p:txBody>
      </p:sp>
      <p:grpSp>
        <p:nvGrpSpPr>
          <p:cNvPr id="43" name="object 43"/>
          <p:cNvGrpSpPr/>
          <p:nvPr/>
        </p:nvGrpSpPr>
        <p:grpSpPr>
          <a:xfrm>
            <a:off x="507452" y="4119347"/>
            <a:ext cx="1720850" cy="730250"/>
            <a:chOff x="507452" y="4119347"/>
            <a:chExt cx="1720850" cy="730250"/>
          </a:xfrm>
        </p:grpSpPr>
        <p:pic>
          <p:nvPicPr>
            <p:cNvPr id="44" name="object 4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07452" y="4119347"/>
              <a:ext cx="1720675" cy="730038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38200" y="4200131"/>
              <a:ext cx="1095743" cy="606564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524256" y="4126992"/>
              <a:ext cx="1637030" cy="655320"/>
            </a:xfrm>
            <a:custGeom>
              <a:avLst/>
              <a:gdLst/>
              <a:ahLst/>
              <a:cxnLst/>
              <a:rect l="l" t="t" r="r" b="b"/>
              <a:pathLst>
                <a:path w="1637030" h="655320">
                  <a:moveTo>
                    <a:pt x="1523745" y="0"/>
                  </a:moveTo>
                  <a:lnTo>
                    <a:pt x="113042" y="0"/>
                  </a:lnTo>
                  <a:lnTo>
                    <a:pt x="69040" y="8891"/>
                  </a:lnTo>
                  <a:lnTo>
                    <a:pt x="33108" y="33131"/>
                  </a:lnTo>
                  <a:lnTo>
                    <a:pt x="8883" y="69062"/>
                  </a:lnTo>
                  <a:lnTo>
                    <a:pt x="0" y="113029"/>
                  </a:lnTo>
                  <a:lnTo>
                    <a:pt x="0" y="542289"/>
                  </a:lnTo>
                  <a:lnTo>
                    <a:pt x="8883" y="586257"/>
                  </a:lnTo>
                  <a:lnTo>
                    <a:pt x="33108" y="622188"/>
                  </a:lnTo>
                  <a:lnTo>
                    <a:pt x="69040" y="646428"/>
                  </a:lnTo>
                  <a:lnTo>
                    <a:pt x="113042" y="655319"/>
                  </a:lnTo>
                  <a:lnTo>
                    <a:pt x="1523745" y="655319"/>
                  </a:lnTo>
                  <a:lnTo>
                    <a:pt x="1567713" y="646428"/>
                  </a:lnTo>
                  <a:lnTo>
                    <a:pt x="1603644" y="622188"/>
                  </a:lnTo>
                  <a:lnTo>
                    <a:pt x="1627884" y="586257"/>
                  </a:lnTo>
                  <a:lnTo>
                    <a:pt x="1636776" y="542289"/>
                  </a:lnTo>
                  <a:lnTo>
                    <a:pt x="1636776" y="113029"/>
                  </a:lnTo>
                  <a:lnTo>
                    <a:pt x="1627884" y="69062"/>
                  </a:lnTo>
                  <a:lnTo>
                    <a:pt x="1603644" y="33131"/>
                  </a:lnTo>
                  <a:lnTo>
                    <a:pt x="1567713" y="8891"/>
                  </a:lnTo>
                  <a:lnTo>
                    <a:pt x="1523745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7" name="object 47"/>
          <p:cNvSpPr txBox="1"/>
          <p:nvPr/>
        </p:nvSpPr>
        <p:spPr>
          <a:xfrm>
            <a:off x="943152" y="4252086"/>
            <a:ext cx="798830" cy="3930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5F5F5F"/>
                </a:solidFill>
                <a:latin typeface="Century Gothic"/>
                <a:cs typeface="Century Gothic"/>
              </a:rPr>
              <a:t>Reporting</a:t>
            </a:r>
            <a:endParaRPr sz="1200">
              <a:latin typeface="Century Gothic"/>
              <a:cs typeface="Century Gothic"/>
            </a:endParaRPr>
          </a:p>
          <a:p>
            <a:pPr marL="68580">
              <a:lnSpc>
                <a:spcPct val="100000"/>
              </a:lnSpc>
              <a:spcBef>
                <a:spcPts val="10"/>
              </a:spcBef>
            </a:pPr>
            <a:r>
              <a:rPr sz="1200" spc="-10" dirty="0">
                <a:solidFill>
                  <a:srgbClr val="5F5F5F"/>
                </a:solidFill>
                <a:latin typeface="Century Gothic"/>
                <a:cs typeface="Century Gothic"/>
              </a:rPr>
              <a:t>software</a:t>
            </a:r>
            <a:endParaRPr sz="1200">
              <a:latin typeface="Century Gothic"/>
              <a:cs typeface="Century Gothic"/>
            </a:endParaRPr>
          </a:p>
        </p:txBody>
      </p:sp>
      <p:grpSp>
        <p:nvGrpSpPr>
          <p:cNvPr id="48" name="object 48"/>
          <p:cNvGrpSpPr/>
          <p:nvPr/>
        </p:nvGrpSpPr>
        <p:grpSpPr>
          <a:xfrm>
            <a:off x="2412452" y="4119347"/>
            <a:ext cx="1720850" cy="730250"/>
            <a:chOff x="2412452" y="4119347"/>
            <a:chExt cx="1720850" cy="730250"/>
          </a:xfrm>
        </p:grpSpPr>
        <p:pic>
          <p:nvPicPr>
            <p:cNvPr id="49" name="object 4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412452" y="4119347"/>
              <a:ext cx="1720675" cy="730038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782824" y="4293070"/>
              <a:ext cx="978433" cy="422186"/>
            </a:xfrm>
            <a:prstGeom prst="rect">
              <a:avLst/>
            </a:prstGeom>
          </p:spPr>
        </p:pic>
        <p:sp>
          <p:nvSpPr>
            <p:cNvPr id="51" name="object 51"/>
            <p:cNvSpPr/>
            <p:nvPr/>
          </p:nvSpPr>
          <p:spPr>
            <a:xfrm>
              <a:off x="2429256" y="4126992"/>
              <a:ext cx="1637030" cy="655320"/>
            </a:xfrm>
            <a:custGeom>
              <a:avLst/>
              <a:gdLst/>
              <a:ahLst/>
              <a:cxnLst/>
              <a:rect l="l" t="t" r="r" b="b"/>
              <a:pathLst>
                <a:path w="1637029" h="655320">
                  <a:moveTo>
                    <a:pt x="1523745" y="0"/>
                  </a:moveTo>
                  <a:lnTo>
                    <a:pt x="113030" y="0"/>
                  </a:lnTo>
                  <a:lnTo>
                    <a:pt x="69062" y="8891"/>
                  </a:lnTo>
                  <a:lnTo>
                    <a:pt x="33131" y="33131"/>
                  </a:lnTo>
                  <a:lnTo>
                    <a:pt x="8891" y="69062"/>
                  </a:lnTo>
                  <a:lnTo>
                    <a:pt x="0" y="113029"/>
                  </a:lnTo>
                  <a:lnTo>
                    <a:pt x="0" y="542289"/>
                  </a:lnTo>
                  <a:lnTo>
                    <a:pt x="8891" y="586257"/>
                  </a:lnTo>
                  <a:lnTo>
                    <a:pt x="33131" y="622188"/>
                  </a:lnTo>
                  <a:lnTo>
                    <a:pt x="69062" y="646428"/>
                  </a:lnTo>
                  <a:lnTo>
                    <a:pt x="113030" y="655319"/>
                  </a:lnTo>
                  <a:lnTo>
                    <a:pt x="1523745" y="655319"/>
                  </a:lnTo>
                  <a:lnTo>
                    <a:pt x="1567713" y="646428"/>
                  </a:lnTo>
                  <a:lnTo>
                    <a:pt x="1603644" y="622188"/>
                  </a:lnTo>
                  <a:lnTo>
                    <a:pt x="1627884" y="586257"/>
                  </a:lnTo>
                  <a:lnTo>
                    <a:pt x="1636776" y="542289"/>
                  </a:lnTo>
                  <a:lnTo>
                    <a:pt x="1636776" y="113029"/>
                  </a:lnTo>
                  <a:lnTo>
                    <a:pt x="1627884" y="69062"/>
                  </a:lnTo>
                  <a:lnTo>
                    <a:pt x="1603644" y="33131"/>
                  </a:lnTo>
                  <a:lnTo>
                    <a:pt x="1567713" y="8891"/>
                  </a:lnTo>
                  <a:lnTo>
                    <a:pt x="1523745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2" name="object 52"/>
          <p:cNvSpPr txBox="1"/>
          <p:nvPr/>
        </p:nvSpPr>
        <p:spPr>
          <a:xfrm>
            <a:off x="2888360" y="4344746"/>
            <a:ext cx="71882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5F5F5F"/>
                </a:solidFill>
                <a:latin typeface="Century Gothic"/>
                <a:cs typeface="Century Gothic"/>
              </a:rPr>
              <a:t>Ms.</a:t>
            </a:r>
            <a:r>
              <a:rPr sz="1200" spc="55" dirty="0">
                <a:solidFill>
                  <a:srgbClr val="5F5F5F"/>
                </a:solidFill>
                <a:latin typeface="Century Gothic"/>
                <a:cs typeface="Century Gothic"/>
              </a:rPr>
              <a:t> </a:t>
            </a:r>
            <a:r>
              <a:rPr sz="1200" spc="-10" dirty="0">
                <a:solidFill>
                  <a:srgbClr val="5F5F5F"/>
                </a:solidFill>
                <a:latin typeface="Century Gothic"/>
                <a:cs typeface="Century Gothic"/>
              </a:rPr>
              <a:t>Excel</a:t>
            </a:r>
            <a:endParaRPr sz="1200">
              <a:latin typeface="Century Gothic"/>
              <a:cs typeface="Century Gothic"/>
            </a:endParaRPr>
          </a:p>
        </p:txBody>
      </p:sp>
      <p:grpSp>
        <p:nvGrpSpPr>
          <p:cNvPr id="53" name="object 53"/>
          <p:cNvGrpSpPr/>
          <p:nvPr/>
        </p:nvGrpSpPr>
        <p:grpSpPr>
          <a:xfrm>
            <a:off x="507452" y="5122114"/>
            <a:ext cx="1720850" cy="730250"/>
            <a:chOff x="507452" y="5122114"/>
            <a:chExt cx="1720850" cy="730250"/>
          </a:xfrm>
        </p:grpSpPr>
        <p:pic>
          <p:nvPicPr>
            <p:cNvPr id="54" name="object 5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07452" y="5122114"/>
              <a:ext cx="1720675" cy="730038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78764" y="5294363"/>
              <a:ext cx="1176528" cy="422186"/>
            </a:xfrm>
            <a:prstGeom prst="rect">
              <a:avLst/>
            </a:prstGeom>
          </p:spPr>
        </p:pic>
        <p:sp>
          <p:nvSpPr>
            <p:cNvPr id="56" name="object 56"/>
            <p:cNvSpPr/>
            <p:nvPr/>
          </p:nvSpPr>
          <p:spPr>
            <a:xfrm>
              <a:off x="524256" y="5129783"/>
              <a:ext cx="1637030" cy="655320"/>
            </a:xfrm>
            <a:custGeom>
              <a:avLst/>
              <a:gdLst/>
              <a:ahLst/>
              <a:cxnLst/>
              <a:rect l="l" t="t" r="r" b="b"/>
              <a:pathLst>
                <a:path w="1637030" h="655320">
                  <a:moveTo>
                    <a:pt x="1523745" y="0"/>
                  </a:moveTo>
                  <a:lnTo>
                    <a:pt x="113042" y="0"/>
                  </a:lnTo>
                  <a:lnTo>
                    <a:pt x="69040" y="8891"/>
                  </a:lnTo>
                  <a:lnTo>
                    <a:pt x="33108" y="33131"/>
                  </a:lnTo>
                  <a:lnTo>
                    <a:pt x="8883" y="69062"/>
                  </a:lnTo>
                  <a:lnTo>
                    <a:pt x="0" y="113030"/>
                  </a:lnTo>
                  <a:lnTo>
                    <a:pt x="0" y="542277"/>
                  </a:lnTo>
                  <a:lnTo>
                    <a:pt x="8883" y="586279"/>
                  </a:lnTo>
                  <a:lnTo>
                    <a:pt x="33108" y="622211"/>
                  </a:lnTo>
                  <a:lnTo>
                    <a:pt x="69040" y="646436"/>
                  </a:lnTo>
                  <a:lnTo>
                    <a:pt x="113042" y="655320"/>
                  </a:lnTo>
                  <a:lnTo>
                    <a:pt x="1523745" y="655320"/>
                  </a:lnTo>
                  <a:lnTo>
                    <a:pt x="1567713" y="646436"/>
                  </a:lnTo>
                  <a:lnTo>
                    <a:pt x="1603644" y="622211"/>
                  </a:lnTo>
                  <a:lnTo>
                    <a:pt x="1627884" y="586279"/>
                  </a:lnTo>
                  <a:lnTo>
                    <a:pt x="1636776" y="542277"/>
                  </a:lnTo>
                  <a:lnTo>
                    <a:pt x="1636776" y="113030"/>
                  </a:lnTo>
                  <a:lnTo>
                    <a:pt x="1627884" y="69062"/>
                  </a:lnTo>
                  <a:lnTo>
                    <a:pt x="1603644" y="33131"/>
                  </a:lnTo>
                  <a:lnTo>
                    <a:pt x="1567713" y="8891"/>
                  </a:lnTo>
                  <a:lnTo>
                    <a:pt x="1523745" y="0"/>
                  </a:lnTo>
                  <a:close/>
                </a:path>
              </a:pathLst>
            </a:custGeom>
            <a:solidFill>
              <a:srgbClr val="0871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7" name="object 57"/>
          <p:cNvSpPr txBox="1"/>
          <p:nvPr/>
        </p:nvSpPr>
        <p:spPr>
          <a:xfrm>
            <a:off x="883716" y="5348096"/>
            <a:ext cx="91694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FFFFFF"/>
                </a:solidFill>
                <a:latin typeface="Century Gothic"/>
                <a:cs typeface="Century Gothic"/>
              </a:rPr>
              <a:t>Technology</a:t>
            </a:r>
            <a:endParaRPr sz="1200">
              <a:latin typeface="Century Gothic"/>
              <a:cs typeface="Century Gothic"/>
            </a:endParaRPr>
          </a:p>
        </p:txBody>
      </p:sp>
      <p:grpSp>
        <p:nvGrpSpPr>
          <p:cNvPr id="58" name="object 58"/>
          <p:cNvGrpSpPr/>
          <p:nvPr/>
        </p:nvGrpSpPr>
        <p:grpSpPr>
          <a:xfrm>
            <a:off x="2412452" y="5122114"/>
            <a:ext cx="1720850" cy="730250"/>
            <a:chOff x="2412452" y="5122114"/>
            <a:chExt cx="1720850" cy="730250"/>
          </a:xfrm>
        </p:grpSpPr>
        <p:pic>
          <p:nvPicPr>
            <p:cNvPr id="59" name="object 5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412452" y="5122114"/>
              <a:ext cx="1720675" cy="730038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531364" y="5294363"/>
              <a:ext cx="1482852" cy="422186"/>
            </a:xfrm>
            <a:prstGeom prst="rect">
              <a:avLst/>
            </a:prstGeom>
          </p:spPr>
        </p:pic>
        <p:sp>
          <p:nvSpPr>
            <p:cNvPr id="61" name="object 61"/>
            <p:cNvSpPr/>
            <p:nvPr/>
          </p:nvSpPr>
          <p:spPr>
            <a:xfrm>
              <a:off x="2429256" y="5129783"/>
              <a:ext cx="1637030" cy="655320"/>
            </a:xfrm>
            <a:custGeom>
              <a:avLst/>
              <a:gdLst/>
              <a:ahLst/>
              <a:cxnLst/>
              <a:rect l="l" t="t" r="r" b="b"/>
              <a:pathLst>
                <a:path w="1637029" h="655320">
                  <a:moveTo>
                    <a:pt x="1523745" y="0"/>
                  </a:moveTo>
                  <a:lnTo>
                    <a:pt x="113030" y="0"/>
                  </a:lnTo>
                  <a:lnTo>
                    <a:pt x="69062" y="8891"/>
                  </a:lnTo>
                  <a:lnTo>
                    <a:pt x="33131" y="33131"/>
                  </a:lnTo>
                  <a:lnTo>
                    <a:pt x="8891" y="69062"/>
                  </a:lnTo>
                  <a:lnTo>
                    <a:pt x="0" y="113030"/>
                  </a:lnTo>
                  <a:lnTo>
                    <a:pt x="0" y="542277"/>
                  </a:lnTo>
                  <a:lnTo>
                    <a:pt x="8891" y="586279"/>
                  </a:lnTo>
                  <a:lnTo>
                    <a:pt x="33131" y="622211"/>
                  </a:lnTo>
                  <a:lnTo>
                    <a:pt x="69062" y="646436"/>
                  </a:lnTo>
                  <a:lnTo>
                    <a:pt x="113030" y="655320"/>
                  </a:lnTo>
                  <a:lnTo>
                    <a:pt x="1523745" y="655320"/>
                  </a:lnTo>
                  <a:lnTo>
                    <a:pt x="1567713" y="646436"/>
                  </a:lnTo>
                  <a:lnTo>
                    <a:pt x="1603644" y="622211"/>
                  </a:lnTo>
                  <a:lnTo>
                    <a:pt x="1627884" y="586279"/>
                  </a:lnTo>
                  <a:lnTo>
                    <a:pt x="1636776" y="542277"/>
                  </a:lnTo>
                  <a:lnTo>
                    <a:pt x="1636776" y="113030"/>
                  </a:lnTo>
                  <a:lnTo>
                    <a:pt x="1627884" y="69062"/>
                  </a:lnTo>
                  <a:lnTo>
                    <a:pt x="1603644" y="33131"/>
                  </a:lnTo>
                  <a:lnTo>
                    <a:pt x="1567713" y="8891"/>
                  </a:lnTo>
                  <a:lnTo>
                    <a:pt x="1523745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2" name="object 62"/>
          <p:cNvSpPr txBox="1"/>
          <p:nvPr/>
        </p:nvSpPr>
        <p:spPr>
          <a:xfrm>
            <a:off x="2636647" y="5348096"/>
            <a:ext cx="12223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5F5F5F"/>
                </a:solidFill>
                <a:latin typeface="Century Gothic"/>
                <a:cs typeface="Century Gothic"/>
              </a:rPr>
              <a:t>Ms.</a:t>
            </a:r>
            <a:r>
              <a:rPr sz="1200" spc="60" dirty="0">
                <a:solidFill>
                  <a:srgbClr val="5F5F5F"/>
                </a:solidFill>
                <a:latin typeface="Century Gothic"/>
                <a:cs typeface="Century Gothic"/>
              </a:rPr>
              <a:t> </a:t>
            </a:r>
            <a:r>
              <a:rPr sz="1200" spc="40" dirty="0">
                <a:solidFill>
                  <a:srgbClr val="5F5F5F"/>
                </a:solidFill>
                <a:latin typeface="Century Gothic"/>
                <a:cs typeface="Century Gothic"/>
              </a:rPr>
              <a:t>PowerPoint</a:t>
            </a:r>
            <a:endParaRPr sz="1200">
              <a:latin typeface="Century Gothic"/>
              <a:cs typeface="Century Gothic"/>
            </a:endParaRPr>
          </a:p>
        </p:txBody>
      </p:sp>
      <p:grpSp>
        <p:nvGrpSpPr>
          <p:cNvPr id="63" name="object 63"/>
          <p:cNvGrpSpPr/>
          <p:nvPr/>
        </p:nvGrpSpPr>
        <p:grpSpPr>
          <a:xfrm>
            <a:off x="4899619" y="4119347"/>
            <a:ext cx="1720850" cy="730250"/>
            <a:chOff x="4899619" y="4119347"/>
            <a:chExt cx="1720850" cy="730250"/>
          </a:xfrm>
        </p:grpSpPr>
        <p:pic>
          <p:nvPicPr>
            <p:cNvPr id="64" name="object 6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899619" y="4119347"/>
              <a:ext cx="1720675" cy="730038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248655" y="4293070"/>
              <a:ext cx="1019555" cy="422186"/>
            </a:xfrm>
            <a:prstGeom prst="rect">
              <a:avLst/>
            </a:prstGeom>
          </p:spPr>
        </p:pic>
        <p:sp>
          <p:nvSpPr>
            <p:cNvPr id="66" name="object 66"/>
            <p:cNvSpPr/>
            <p:nvPr/>
          </p:nvSpPr>
          <p:spPr>
            <a:xfrm>
              <a:off x="4916423" y="4126992"/>
              <a:ext cx="1637030" cy="655320"/>
            </a:xfrm>
            <a:custGeom>
              <a:avLst/>
              <a:gdLst/>
              <a:ahLst/>
              <a:cxnLst/>
              <a:rect l="l" t="t" r="r" b="b"/>
              <a:pathLst>
                <a:path w="1637029" h="655320">
                  <a:moveTo>
                    <a:pt x="1523746" y="0"/>
                  </a:moveTo>
                  <a:lnTo>
                    <a:pt x="113029" y="0"/>
                  </a:lnTo>
                  <a:lnTo>
                    <a:pt x="69062" y="8891"/>
                  </a:lnTo>
                  <a:lnTo>
                    <a:pt x="33131" y="33131"/>
                  </a:lnTo>
                  <a:lnTo>
                    <a:pt x="8891" y="69062"/>
                  </a:lnTo>
                  <a:lnTo>
                    <a:pt x="0" y="113029"/>
                  </a:lnTo>
                  <a:lnTo>
                    <a:pt x="0" y="542289"/>
                  </a:lnTo>
                  <a:lnTo>
                    <a:pt x="8891" y="586257"/>
                  </a:lnTo>
                  <a:lnTo>
                    <a:pt x="33131" y="622188"/>
                  </a:lnTo>
                  <a:lnTo>
                    <a:pt x="69062" y="646428"/>
                  </a:lnTo>
                  <a:lnTo>
                    <a:pt x="113029" y="655319"/>
                  </a:lnTo>
                  <a:lnTo>
                    <a:pt x="1523746" y="655319"/>
                  </a:lnTo>
                  <a:lnTo>
                    <a:pt x="1567713" y="646428"/>
                  </a:lnTo>
                  <a:lnTo>
                    <a:pt x="1603644" y="622188"/>
                  </a:lnTo>
                  <a:lnTo>
                    <a:pt x="1627884" y="586257"/>
                  </a:lnTo>
                  <a:lnTo>
                    <a:pt x="1636776" y="542289"/>
                  </a:lnTo>
                  <a:lnTo>
                    <a:pt x="1636776" y="113029"/>
                  </a:lnTo>
                  <a:lnTo>
                    <a:pt x="1627884" y="69062"/>
                  </a:lnTo>
                  <a:lnTo>
                    <a:pt x="1603644" y="33131"/>
                  </a:lnTo>
                  <a:lnTo>
                    <a:pt x="1567713" y="8891"/>
                  </a:lnTo>
                  <a:lnTo>
                    <a:pt x="1523746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7" name="object 67"/>
          <p:cNvSpPr txBox="1"/>
          <p:nvPr/>
        </p:nvSpPr>
        <p:spPr>
          <a:xfrm>
            <a:off x="5355082" y="4344746"/>
            <a:ext cx="75946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5F5F5F"/>
                </a:solidFill>
                <a:latin typeface="Century Gothic"/>
                <a:cs typeface="Century Gothic"/>
              </a:rPr>
              <a:t>Coaching</a:t>
            </a:r>
            <a:endParaRPr sz="1200">
              <a:latin typeface="Century Gothic"/>
              <a:cs typeface="Century Gothic"/>
            </a:endParaRPr>
          </a:p>
        </p:txBody>
      </p:sp>
      <p:grpSp>
        <p:nvGrpSpPr>
          <p:cNvPr id="68" name="object 68"/>
          <p:cNvGrpSpPr/>
          <p:nvPr/>
        </p:nvGrpSpPr>
        <p:grpSpPr>
          <a:xfrm>
            <a:off x="6854911" y="4119347"/>
            <a:ext cx="1720850" cy="730250"/>
            <a:chOff x="6854911" y="4119347"/>
            <a:chExt cx="1720850" cy="730250"/>
          </a:xfrm>
        </p:grpSpPr>
        <p:pic>
          <p:nvPicPr>
            <p:cNvPr id="69" name="object 6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854911" y="4119347"/>
              <a:ext cx="1720675" cy="730038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147559" y="4293070"/>
              <a:ext cx="1135392" cy="422186"/>
            </a:xfrm>
            <a:prstGeom prst="rect">
              <a:avLst/>
            </a:prstGeom>
          </p:spPr>
        </p:pic>
        <p:sp>
          <p:nvSpPr>
            <p:cNvPr id="71" name="object 71"/>
            <p:cNvSpPr/>
            <p:nvPr/>
          </p:nvSpPr>
          <p:spPr>
            <a:xfrm>
              <a:off x="6871715" y="4126992"/>
              <a:ext cx="1637030" cy="655320"/>
            </a:xfrm>
            <a:custGeom>
              <a:avLst/>
              <a:gdLst/>
              <a:ahLst/>
              <a:cxnLst/>
              <a:rect l="l" t="t" r="r" b="b"/>
              <a:pathLst>
                <a:path w="1637029" h="655320">
                  <a:moveTo>
                    <a:pt x="1523745" y="0"/>
                  </a:moveTo>
                  <a:lnTo>
                    <a:pt x="113029" y="0"/>
                  </a:lnTo>
                  <a:lnTo>
                    <a:pt x="69062" y="8891"/>
                  </a:lnTo>
                  <a:lnTo>
                    <a:pt x="33131" y="33131"/>
                  </a:lnTo>
                  <a:lnTo>
                    <a:pt x="8891" y="69062"/>
                  </a:lnTo>
                  <a:lnTo>
                    <a:pt x="0" y="113029"/>
                  </a:lnTo>
                  <a:lnTo>
                    <a:pt x="0" y="542289"/>
                  </a:lnTo>
                  <a:lnTo>
                    <a:pt x="8891" y="586257"/>
                  </a:lnTo>
                  <a:lnTo>
                    <a:pt x="33131" y="622188"/>
                  </a:lnTo>
                  <a:lnTo>
                    <a:pt x="69062" y="646428"/>
                  </a:lnTo>
                  <a:lnTo>
                    <a:pt x="113029" y="655319"/>
                  </a:lnTo>
                  <a:lnTo>
                    <a:pt x="1523745" y="655319"/>
                  </a:lnTo>
                  <a:lnTo>
                    <a:pt x="1567713" y="646428"/>
                  </a:lnTo>
                  <a:lnTo>
                    <a:pt x="1603644" y="622188"/>
                  </a:lnTo>
                  <a:lnTo>
                    <a:pt x="1627884" y="586257"/>
                  </a:lnTo>
                  <a:lnTo>
                    <a:pt x="1636776" y="542289"/>
                  </a:lnTo>
                  <a:lnTo>
                    <a:pt x="1636776" y="113029"/>
                  </a:lnTo>
                  <a:lnTo>
                    <a:pt x="1627884" y="69062"/>
                  </a:lnTo>
                  <a:lnTo>
                    <a:pt x="1603644" y="33131"/>
                  </a:lnTo>
                  <a:lnTo>
                    <a:pt x="1567713" y="8891"/>
                  </a:lnTo>
                  <a:lnTo>
                    <a:pt x="1523745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2" name="object 72"/>
          <p:cNvSpPr txBox="1"/>
          <p:nvPr/>
        </p:nvSpPr>
        <p:spPr>
          <a:xfrm>
            <a:off x="7253096" y="4344746"/>
            <a:ext cx="87566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5F5F5F"/>
                </a:solidFill>
                <a:latin typeface="Century Gothic"/>
                <a:cs typeface="Century Gothic"/>
              </a:rPr>
              <a:t>Facilitation</a:t>
            </a:r>
            <a:endParaRPr sz="1200">
              <a:latin typeface="Century Gothic"/>
              <a:cs typeface="Century Gothic"/>
            </a:endParaRPr>
          </a:p>
        </p:txBody>
      </p:sp>
      <p:grpSp>
        <p:nvGrpSpPr>
          <p:cNvPr id="73" name="object 73"/>
          <p:cNvGrpSpPr/>
          <p:nvPr/>
        </p:nvGrpSpPr>
        <p:grpSpPr>
          <a:xfrm>
            <a:off x="4899619" y="5122114"/>
            <a:ext cx="1720850" cy="730250"/>
            <a:chOff x="4899619" y="5122114"/>
            <a:chExt cx="1720850" cy="730250"/>
          </a:xfrm>
        </p:grpSpPr>
        <p:pic>
          <p:nvPicPr>
            <p:cNvPr id="74" name="object 7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899619" y="5122114"/>
              <a:ext cx="1720675" cy="730038"/>
            </a:xfrm>
            <a:prstGeom prst="rect">
              <a:avLst/>
            </a:prstGeom>
          </p:spPr>
        </p:pic>
        <p:pic>
          <p:nvPicPr>
            <p:cNvPr id="75" name="object 75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988051" y="5294363"/>
              <a:ext cx="1539240" cy="422186"/>
            </a:xfrm>
            <a:prstGeom prst="rect">
              <a:avLst/>
            </a:prstGeom>
          </p:spPr>
        </p:pic>
        <p:sp>
          <p:nvSpPr>
            <p:cNvPr id="76" name="object 76"/>
            <p:cNvSpPr/>
            <p:nvPr/>
          </p:nvSpPr>
          <p:spPr>
            <a:xfrm>
              <a:off x="4916423" y="5129783"/>
              <a:ext cx="1637030" cy="655320"/>
            </a:xfrm>
            <a:custGeom>
              <a:avLst/>
              <a:gdLst/>
              <a:ahLst/>
              <a:cxnLst/>
              <a:rect l="l" t="t" r="r" b="b"/>
              <a:pathLst>
                <a:path w="1637029" h="655320">
                  <a:moveTo>
                    <a:pt x="1523746" y="0"/>
                  </a:moveTo>
                  <a:lnTo>
                    <a:pt x="113029" y="0"/>
                  </a:lnTo>
                  <a:lnTo>
                    <a:pt x="69062" y="8891"/>
                  </a:lnTo>
                  <a:lnTo>
                    <a:pt x="33131" y="33131"/>
                  </a:lnTo>
                  <a:lnTo>
                    <a:pt x="8891" y="69062"/>
                  </a:lnTo>
                  <a:lnTo>
                    <a:pt x="0" y="113030"/>
                  </a:lnTo>
                  <a:lnTo>
                    <a:pt x="0" y="542277"/>
                  </a:lnTo>
                  <a:lnTo>
                    <a:pt x="8891" y="586279"/>
                  </a:lnTo>
                  <a:lnTo>
                    <a:pt x="33131" y="622211"/>
                  </a:lnTo>
                  <a:lnTo>
                    <a:pt x="69062" y="646436"/>
                  </a:lnTo>
                  <a:lnTo>
                    <a:pt x="113029" y="655320"/>
                  </a:lnTo>
                  <a:lnTo>
                    <a:pt x="1523746" y="655320"/>
                  </a:lnTo>
                  <a:lnTo>
                    <a:pt x="1567713" y="646436"/>
                  </a:lnTo>
                  <a:lnTo>
                    <a:pt x="1603644" y="622211"/>
                  </a:lnTo>
                  <a:lnTo>
                    <a:pt x="1627884" y="586279"/>
                  </a:lnTo>
                  <a:lnTo>
                    <a:pt x="1636776" y="542277"/>
                  </a:lnTo>
                  <a:lnTo>
                    <a:pt x="1636776" y="113030"/>
                  </a:lnTo>
                  <a:lnTo>
                    <a:pt x="1627884" y="69062"/>
                  </a:lnTo>
                  <a:lnTo>
                    <a:pt x="1603644" y="33131"/>
                  </a:lnTo>
                  <a:lnTo>
                    <a:pt x="1567713" y="8891"/>
                  </a:lnTo>
                  <a:lnTo>
                    <a:pt x="1523746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7" name="object 77"/>
          <p:cNvSpPr txBox="1"/>
          <p:nvPr/>
        </p:nvSpPr>
        <p:spPr>
          <a:xfrm>
            <a:off x="5094478" y="5348096"/>
            <a:ext cx="127889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5F5F5F"/>
                </a:solidFill>
                <a:latin typeface="Century Gothic"/>
                <a:cs typeface="Century Gothic"/>
              </a:rPr>
              <a:t>Communication</a:t>
            </a:r>
            <a:endParaRPr sz="1200">
              <a:latin typeface="Century Gothic"/>
              <a:cs typeface="Century Gothic"/>
            </a:endParaRPr>
          </a:p>
        </p:txBody>
      </p:sp>
      <p:grpSp>
        <p:nvGrpSpPr>
          <p:cNvPr id="78" name="object 78"/>
          <p:cNvGrpSpPr/>
          <p:nvPr/>
        </p:nvGrpSpPr>
        <p:grpSpPr>
          <a:xfrm>
            <a:off x="6854911" y="5146430"/>
            <a:ext cx="1720850" cy="681990"/>
            <a:chOff x="6854911" y="5146430"/>
            <a:chExt cx="1720850" cy="681990"/>
          </a:xfrm>
        </p:grpSpPr>
        <p:pic>
          <p:nvPicPr>
            <p:cNvPr id="79" name="object 79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854911" y="5146430"/>
              <a:ext cx="1720675" cy="681403"/>
            </a:xfrm>
            <a:prstGeom prst="rect">
              <a:avLst/>
            </a:prstGeom>
          </p:spPr>
        </p:pic>
        <p:pic>
          <p:nvPicPr>
            <p:cNvPr id="80" name="object 80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059167" y="5294363"/>
              <a:ext cx="1310640" cy="422186"/>
            </a:xfrm>
            <a:prstGeom prst="rect">
              <a:avLst/>
            </a:prstGeom>
          </p:spPr>
        </p:pic>
        <p:sp>
          <p:nvSpPr>
            <p:cNvPr id="81" name="object 81"/>
            <p:cNvSpPr/>
            <p:nvPr/>
          </p:nvSpPr>
          <p:spPr>
            <a:xfrm>
              <a:off x="6871715" y="5154168"/>
              <a:ext cx="1637030" cy="607060"/>
            </a:xfrm>
            <a:custGeom>
              <a:avLst/>
              <a:gdLst/>
              <a:ahLst/>
              <a:cxnLst/>
              <a:rect l="l" t="t" r="r" b="b"/>
              <a:pathLst>
                <a:path w="1637029" h="607060">
                  <a:moveTo>
                    <a:pt x="1532127" y="0"/>
                  </a:moveTo>
                  <a:lnTo>
                    <a:pt x="104648" y="0"/>
                  </a:lnTo>
                  <a:lnTo>
                    <a:pt x="63918" y="8225"/>
                  </a:lnTo>
                  <a:lnTo>
                    <a:pt x="30654" y="30654"/>
                  </a:lnTo>
                  <a:lnTo>
                    <a:pt x="8225" y="63918"/>
                  </a:lnTo>
                  <a:lnTo>
                    <a:pt x="0" y="104647"/>
                  </a:lnTo>
                  <a:lnTo>
                    <a:pt x="0" y="501916"/>
                  </a:lnTo>
                  <a:lnTo>
                    <a:pt x="8225" y="542644"/>
                  </a:lnTo>
                  <a:lnTo>
                    <a:pt x="30654" y="575903"/>
                  </a:lnTo>
                  <a:lnTo>
                    <a:pt x="63918" y="598328"/>
                  </a:lnTo>
                  <a:lnTo>
                    <a:pt x="104648" y="606551"/>
                  </a:lnTo>
                  <a:lnTo>
                    <a:pt x="1532127" y="606551"/>
                  </a:lnTo>
                  <a:lnTo>
                    <a:pt x="1572857" y="598328"/>
                  </a:lnTo>
                  <a:lnTo>
                    <a:pt x="1606121" y="575903"/>
                  </a:lnTo>
                  <a:lnTo>
                    <a:pt x="1628550" y="542644"/>
                  </a:lnTo>
                  <a:lnTo>
                    <a:pt x="1636776" y="501916"/>
                  </a:lnTo>
                  <a:lnTo>
                    <a:pt x="1636776" y="104647"/>
                  </a:lnTo>
                  <a:lnTo>
                    <a:pt x="1628550" y="63918"/>
                  </a:lnTo>
                  <a:lnTo>
                    <a:pt x="1606121" y="30654"/>
                  </a:lnTo>
                  <a:lnTo>
                    <a:pt x="1572857" y="8225"/>
                  </a:lnTo>
                  <a:lnTo>
                    <a:pt x="1532127" y="0"/>
                  </a:lnTo>
                  <a:close/>
                </a:path>
              </a:pathLst>
            </a:custGeom>
            <a:solidFill>
              <a:srgbClr val="0871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2" name="object 82"/>
          <p:cNvSpPr txBox="1"/>
          <p:nvPr/>
        </p:nvSpPr>
        <p:spPr>
          <a:xfrm>
            <a:off x="7165340" y="5348096"/>
            <a:ext cx="105346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FFFFFF"/>
                </a:solidFill>
                <a:latin typeface="Century Gothic"/>
                <a:cs typeface="Century Gothic"/>
              </a:rPr>
              <a:t>Interpersonal</a:t>
            </a:r>
            <a:endParaRPr sz="1200">
              <a:latin typeface="Century Gothic"/>
              <a:cs typeface="Century Gothic"/>
            </a:endParaRPr>
          </a:p>
        </p:txBody>
      </p:sp>
      <p:grpSp>
        <p:nvGrpSpPr>
          <p:cNvPr id="83" name="object 83"/>
          <p:cNvGrpSpPr/>
          <p:nvPr/>
        </p:nvGrpSpPr>
        <p:grpSpPr>
          <a:xfrm>
            <a:off x="1337881" y="2109025"/>
            <a:ext cx="1130300" cy="792480"/>
            <a:chOff x="1337881" y="2109025"/>
            <a:chExt cx="1130300" cy="792480"/>
          </a:xfrm>
        </p:grpSpPr>
        <p:sp>
          <p:nvSpPr>
            <p:cNvPr id="84" name="object 84"/>
            <p:cNvSpPr/>
            <p:nvPr/>
          </p:nvSpPr>
          <p:spPr>
            <a:xfrm>
              <a:off x="1342644" y="2122932"/>
              <a:ext cx="1120775" cy="774065"/>
            </a:xfrm>
            <a:custGeom>
              <a:avLst/>
              <a:gdLst/>
              <a:ahLst/>
              <a:cxnLst/>
              <a:rect l="l" t="t" r="r" b="b"/>
              <a:pathLst>
                <a:path w="1120775" h="774064">
                  <a:moveTo>
                    <a:pt x="0" y="327659"/>
                  </a:moveTo>
                  <a:lnTo>
                    <a:pt x="0" y="752220"/>
                  </a:lnTo>
                </a:path>
                <a:path w="1120775" h="774064">
                  <a:moveTo>
                    <a:pt x="818388" y="0"/>
                  </a:moveTo>
                  <a:lnTo>
                    <a:pt x="1087247" y="0"/>
                  </a:lnTo>
                </a:path>
                <a:path w="1120775" h="774064">
                  <a:moveTo>
                    <a:pt x="670560" y="268223"/>
                  </a:moveTo>
                  <a:lnTo>
                    <a:pt x="1120520" y="773683"/>
                  </a:lnTo>
                </a:path>
              </a:pathLst>
            </a:custGeom>
            <a:ln w="9525">
              <a:solidFill>
                <a:srgbClr val="0A976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1342644" y="2113788"/>
              <a:ext cx="1120775" cy="772160"/>
            </a:xfrm>
            <a:custGeom>
              <a:avLst/>
              <a:gdLst/>
              <a:ahLst/>
              <a:cxnLst/>
              <a:rect l="l" t="t" r="r" b="b"/>
              <a:pathLst>
                <a:path w="1120775" h="772160">
                  <a:moveTo>
                    <a:pt x="0" y="327660"/>
                  </a:moveTo>
                  <a:lnTo>
                    <a:pt x="0" y="752221"/>
                  </a:lnTo>
                </a:path>
                <a:path w="1120775" h="772160">
                  <a:moveTo>
                    <a:pt x="818388" y="0"/>
                  </a:moveTo>
                  <a:lnTo>
                    <a:pt x="1087247" y="0"/>
                  </a:lnTo>
                </a:path>
                <a:path w="1120775" h="772160">
                  <a:moveTo>
                    <a:pt x="670560" y="266700"/>
                  </a:moveTo>
                  <a:lnTo>
                    <a:pt x="1120520" y="772160"/>
                  </a:lnTo>
                </a:path>
              </a:pathLst>
            </a:custGeom>
            <a:ln w="9525">
              <a:solidFill>
                <a:srgbClr val="0871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6" name="object 86"/>
          <p:cNvSpPr/>
          <p:nvPr/>
        </p:nvSpPr>
        <p:spPr>
          <a:xfrm>
            <a:off x="1342644" y="4745735"/>
            <a:ext cx="1121410" cy="711835"/>
          </a:xfrm>
          <a:custGeom>
            <a:avLst/>
            <a:gdLst/>
            <a:ahLst/>
            <a:cxnLst/>
            <a:rect l="l" t="t" r="r" b="b"/>
            <a:pathLst>
              <a:path w="1121410" h="711835">
                <a:moveTo>
                  <a:pt x="0" y="384937"/>
                </a:moveTo>
                <a:lnTo>
                  <a:pt x="0" y="36575"/>
                </a:lnTo>
              </a:path>
              <a:path w="1121410" h="711835">
                <a:moveTo>
                  <a:pt x="818388" y="711707"/>
                </a:moveTo>
                <a:lnTo>
                  <a:pt x="1087247" y="711707"/>
                </a:lnTo>
              </a:path>
              <a:path w="1121410" h="711835">
                <a:moveTo>
                  <a:pt x="1121029" y="0"/>
                </a:moveTo>
                <a:lnTo>
                  <a:pt x="784860" y="437133"/>
                </a:lnTo>
              </a:path>
            </a:pathLst>
          </a:custGeom>
          <a:ln w="9525">
            <a:solidFill>
              <a:srgbClr val="0871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7" name="object 87"/>
          <p:cNvGrpSpPr/>
          <p:nvPr/>
        </p:nvGrpSpPr>
        <p:grpSpPr>
          <a:xfrm>
            <a:off x="6522529" y="4766881"/>
            <a:ext cx="1172845" cy="695325"/>
            <a:chOff x="6522529" y="4766881"/>
            <a:chExt cx="1172845" cy="695325"/>
          </a:xfrm>
        </p:grpSpPr>
        <p:sp>
          <p:nvSpPr>
            <p:cNvPr id="88" name="object 88"/>
            <p:cNvSpPr/>
            <p:nvPr/>
          </p:nvSpPr>
          <p:spPr>
            <a:xfrm>
              <a:off x="6553200" y="5457444"/>
              <a:ext cx="319405" cy="0"/>
            </a:xfrm>
            <a:custGeom>
              <a:avLst/>
              <a:gdLst/>
              <a:ahLst/>
              <a:cxnLst/>
              <a:rect l="l" t="t" r="r" b="b"/>
              <a:pathLst>
                <a:path w="319404">
                  <a:moveTo>
                    <a:pt x="319150" y="0"/>
                  </a:moveTo>
                  <a:lnTo>
                    <a:pt x="0" y="0"/>
                  </a:lnTo>
                </a:path>
              </a:pathLst>
            </a:custGeom>
            <a:ln w="9525">
              <a:solidFill>
                <a:srgbClr val="0A976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7690104" y="4782312"/>
              <a:ext cx="0" cy="372110"/>
            </a:xfrm>
            <a:custGeom>
              <a:avLst/>
              <a:gdLst/>
              <a:ahLst/>
              <a:cxnLst/>
              <a:rect l="l" t="t" r="r" b="b"/>
              <a:pathLst>
                <a:path h="372110">
                  <a:moveTo>
                    <a:pt x="0" y="371982"/>
                  </a:moveTo>
                  <a:lnTo>
                    <a:pt x="0" y="0"/>
                  </a:lnTo>
                </a:path>
              </a:pathLst>
            </a:custGeom>
            <a:ln w="9525">
              <a:solidFill>
                <a:srgbClr val="0871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6527292" y="4782312"/>
              <a:ext cx="357505" cy="438784"/>
            </a:xfrm>
            <a:custGeom>
              <a:avLst/>
              <a:gdLst/>
              <a:ahLst/>
              <a:cxnLst/>
              <a:rect l="l" t="t" r="r" b="b"/>
              <a:pathLst>
                <a:path w="357504" h="438785">
                  <a:moveTo>
                    <a:pt x="0" y="0"/>
                  </a:moveTo>
                  <a:lnTo>
                    <a:pt x="357377" y="438657"/>
                  </a:lnTo>
                </a:path>
              </a:pathLst>
            </a:custGeom>
            <a:ln w="9525">
              <a:solidFill>
                <a:srgbClr val="0A976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6527292" y="4771644"/>
              <a:ext cx="357505" cy="675640"/>
            </a:xfrm>
            <a:custGeom>
              <a:avLst/>
              <a:gdLst/>
              <a:ahLst/>
              <a:cxnLst/>
              <a:rect l="l" t="t" r="r" b="b"/>
              <a:pathLst>
                <a:path w="357504" h="675639">
                  <a:moveTo>
                    <a:pt x="345058" y="675131"/>
                  </a:moveTo>
                  <a:lnTo>
                    <a:pt x="25907" y="675131"/>
                  </a:lnTo>
                </a:path>
                <a:path w="357504" h="675639">
                  <a:moveTo>
                    <a:pt x="0" y="0"/>
                  </a:moveTo>
                  <a:lnTo>
                    <a:pt x="357377" y="438657"/>
                  </a:lnTo>
                </a:path>
              </a:pathLst>
            </a:custGeom>
            <a:ln w="9525">
              <a:solidFill>
                <a:srgbClr val="0871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2" name="object 92"/>
          <p:cNvGrpSpPr/>
          <p:nvPr/>
        </p:nvGrpSpPr>
        <p:grpSpPr>
          <a:xfrm>
            <a:off x="6522529" y="2109025"/>
            <a:ext cx="1172845" cy="792480"/>
            <a:chOff x="6522529" y="2109025"/>
            <a:chExt cx="1172845" cy="792480"/>
          </a:xfrm>
        </p:grpSpPr>
        <p:sp>
          <p:nvSpPr>
            <p:cNvPr id="93" name="object 93"/>
            <p:cNvSpPr/>
            <p:nvPr/>
          </p:nvSpPr>
          <p:spPr>
            <a:xfrm>
              <a:off x="6527292" y="2122932"/>
              <a:ext cx="1163320" cy="774065"/>
            </a:xfrm>
            <a:custGeom>
              <a:avLst/>
              <a:gdLst/>
              <a:ahLst/>
              <a:cxnLst/>
              <a:rect l="l" t="t" r="r" b="b"/>
              <a:pathLst>
                <a:path w="1163320" h="774064">
                  <a:moveTo>
                    <a:pt x="1162811" y="327659"/>
                  </a:moveTo>
                  <a:lnTo>
                    <a:pt x="1162811" y="752220"/>
                  </a:lnTo>
                </a:path>
                <a:path w="1163320" h="774064">
                  <a:moveTo>
                    <a:pt x="345058" y="0"/>
                  </a:moveTo>
                  <a:lnTo>
                    <a:pt x="25907" y="0"/>
                  </a:lnTo>
                </a:path>
                <a:path w="1163320" h="774064">
                  <a:moveTo>
                    <a:pt x="449960" y="268223"/>
                  </a:moveTo>
                  <a:lnTo>
                    <a:pt x="0" y="773683"/>
                  </a:lnTo>
                </a:path>
              </a:pathLst>
            </a:custGeom>
            <a:ln w="9525">
              <a:solidFill>
                <a:srgbClr val="0A976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6527292" y="2113788"/>
              <a:ext cx="1163320" cy="772160"/>
            </a:xfrm>
            <a:custGeom>
              <a:avLst/>
              <a:gdLst/>
              <a:ahLst/>
              <a:cxnLst/>
              <a:rect l="l" t="t" r="r" b="b"/>
              <a:pathLst>
                <a:path w="1163320" h="772160">
                  <a:moveTo>
                    <a:pt x="1162811" y="327660"/>
                  </a:moveTo>
                  <a:lnTo>
                    <a:pt x="1162811" y="752221"/>
                  </a:lnTo>
                </a:path>
                <a:path w="1163320" h="772160">
                  <a:moveTo>
                    <a:pt x="345058" y="0"/>
                  </a:moveTo>
                  <a:lnTo>
                    <a:pt x="25907" y="0"/>
                  </a:lnTo>
                </a:path>
                <a:path w="1163320" h="772160">
                  <a:moveTo>
                    <a:pt x="449960" y="266700"/>
                  </a:moveTo>
                  <a:lnTo>
                    <a:pt x="0" y="772160"/>
                  </a:lnTo>
                </a:path>
              </a:pathLst>
            </a:custGeom>
            <a:ln w="9525">
              <a:solidFill>
                <a:srgbClr val="0871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5" name="object 9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/>
              <a:t>©</a:t>
            </a:r>
            <a:r>
              <a:rPr spc="-15" dirty="0"/>
              <a:t> </a:t>
            </a:r>
            <a:r>
              <a:rPr dirty="0"/>
              <a:t>The</a:t>
            </a:r>
            <a:r>
              <a:rPr spc="-30" dirty="0"/>
              <a:t> </a:t>
            </a:r>
            <a:r>
              <a:rPr dirty="0"/>
              <a:t>KPI</a:t>
            </a:r>
            <a:r>
              <a:rPr spc="-5" dirty="0"/>
              <a:t> </a:t>
            </a:r>
            <a:r>
              <a:rPr dirty="0"/>
              <a:t>Institute</a:t>
            </a:r>
            <a:r>
              <a:rPr spc="-20" dirty="0"/>
              <a:t> 2023</a:t>
            </a:r>
          </a:p>
        </p:txBody>
      </p:sp>
      <p:sp>
        <p:nvSpPr>
          <p:cNvPr id="96" name="object 9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81747" rIns="0" bIns="0" rtlCol="0">
            <a:spAutoFit/>
          </a:bodyPr>
          <a:lstStyle/>
          <a:p>
            <a:pPr marL="2515235">
              <a:lnSpc>
                <a:spcPct val="100000"/>
              </a:lnSpc>
              <a:spcBef>
                <a:spcPts val="200"/>
              </a:spcBef>
            </a:pPr>
            <a:fld id="{81D60167-4931-47E6-BA6A-407CBD079E47}" type="slidenum">
              <a:rPr spc="-25" dirty="0"/>
              <a:t>46</a:t>
            </a:fld>
            <a:endParaRPr spc="-25"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27164" y="184404"/>
            <a:ext cx="1937003" cy="161544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0" y="531876"/>
            <a:ext cx="277495" cy="715010"/>
          </a:xfrm>
          <a:custGeom>
            <a:avLst/>
            <a:gdLst/>
            <a:ahLst/>
            <a:cxnLst/>
            <a:rect l="l" t="t" r="r" b="b"/>
            <a:pathLst>
              <a:path w="277495" h="715010">
                <a:moveTo>
                  <a:pt x="277368" y="0"/>
                </a:moveTo>
                <a:lnTo>
                  <a:pt x="0" y="0"/>
                </a:lnTo>
                <a:lnTo>
                  <a:pt x="0" y="714756"/>
                </a:lnTo>
                <a:lnTo>
                  <a:pt x="277368" y="714756"/>
                </a:lnTo>
                <a:lnTo>
                  <a:pt x="277368" y="0"/>
                </a:lnTo>
                <a:close/>
              </a:path>
            </a:pathLst>
          </a:custGeom>
          <a:solidFill>
            <a:srgbClr val="0871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09258" rIns="0" bIns="0" rtlCol="0">
            <a:spAutoFit/>
          </a:bodyPr>
          <a:lstStyle/>
          <a:p>
            <a:pPr marL="31115">
              <a:lnSpc>
                <a:spcPct val="100000"/>
              </a:lnSpc>
              <a:spcBef>
                <a:spcPts val="100"/>
              </a:spcBef>
            </a:pPr>
            <a:r>
              <a:rPr spc="270" dirty="0"/>
              <a:t>KPI</a:t>
            </a:r>
            <a:r>
              <a:rPr dirty="0"/>
              <a:t> </a:t>
            </a:r>
            <a:r>
              <a:rPr spc="120" dirty="0"/>
              <a:t>MANAGEMENT</a:t>
            </a:r>
            <a:r>
              <a:rPr spc="25" dirty="0"/>
              <a:t> </a:t>
            </a:r>
            <a:r>
              <a:rPr spc="210" dirty="0"/>
              <a:t>FRAMEWORK</a:t>
            </a:r>
            <a:r>
              <a:rPr spc="15" dirty="0"/>
              <a:t> </a:t>
            </a:r>
            <a:r>
              <a:rPr spc="80" dirty="0"/>
              <a:t>CONCEPT</a:t>
            </a:r>
            <a:r>
              <a:rPr spc="10" dirty="0"/>
              <a:t> </a:t>
            </a:r>
            <a:r>
              <a:rPr spc="100" dirty="0"/>
              <a:t>MAP</a:t>
            </a: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252472" y="1335150"/>
            <a:ext cx="3252216" cy="5087340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3516629" y="2231263"/>
            <a:ext cx="769620" cy="3467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78435" marR="5080" indent="-166370">
              <a:lnSpc>
                <a:spcPct val="100000"/>
              </a:lnSpc>
              <a:spcBef>
                <a:spcPts val="105"/>
              </a:spcBef>
            </a:pPr>
            <a:r>
              <a:rPr sz="1050" spc="-10" dirty="0">
                <a:solidFill>
                  <a:srgbClr val="FFFFFF"/>
                </a:solidFill>
                <a:latin typeface="Tahoma"/>
                <a:cs typeface="Tahoma"/>
              </a:rPr>
              <a:t>Performance culture</a:t>
            </a:r>
            <a:endParaRPr sz="105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443476" y="2730500"/>
            <a:ext cx="955675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dirty="0">
                <a:solidFill>
                  <a:srgbClr val="FFFFFF"/>
                </a:solidFill>
                <a:latin typeface="Tahoma"/>
                <a:cs typeface="Tahoma"/>
              </a:rPr>
              <a:t>Decision</a:t>
            </a:r>
            <a:r>
              <a:rPr sz="105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050" spc="-10" dirty="0">
                <a:solidFill>
                  <a:srgbClr val="FFFFFF"/>
                </a:solidFill>
                <a:latin typeface="Tahoma"/>
                <a:cs typeface="Tahoma"/>
              </a:rPr>
              <a:t>making</a:t>
            </a:r>
            <a:endParaRPr sz="105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565650" y="3855846"/>
            <a:ext cx="597535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spc="-10" dirty="0">
                <a:solidFill>
                  <a:srgbClr val="FFFFFF"/>
                </a:solidFill>
                <a:latin typeface="Tahoma"/>
                <a:cs typeface="Tahoma"/>
              </a:rPr>
              <a:t>Reporting</a:t>
            </a:r>
            <a:endParaRPr sz="105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516629" y="3197097"/>
            <a:ext cx="766445" cy="3467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118745">
              <a:lnSpc>
                <a:spcPct val="100000"/>
              </a:lnSpc>
              <a:spcBef>
                <a:spcPts val="105"/>
              </a:spcBef>
            </a:pPr>
            <a:r>
              <a:rPr sz="1050" spc="-10" dirty="0">
                <a:solidFill>
                  <a:srgbClr val="FFFFFF"/>
                </a:solidFill>
                <a:latin typeface="Tahoma"/>
                <a:cs typeface="Tahoma"/>
              </a:rPr>
              <a:t>Initiative </a:t>
            </a:r>
            <a:r>
              <a:rPr sz="1050" spc="-35" dirty="0">
                <a:solidFill>
                  <a:srgbClr val="FFFFFF"/>
                </a:solidFill>
                <a:latin typeface="Tahoma"/>
                <a:cs typeface="Tahoma"/>
              </a:rPr>
              <a:t>management</a:t>
            </a:r>
            <a:endParaRPr sz="105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612517" y="2863088"/>
            <a:ext cx="525780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spc="-10" dirty="0">
                <a:solidFill>
                  <a:srgbClr val="FFFFFF"/>
                </a:solidFill>
                <a:latin typeface="Tahoma"/>
                <a:cs typeface="Tahoma"/>
              </a:rPr>
              <a:t>Learning</a:t>
            </a:r>
            <a:endParaRPr sz="1050">
              <a:latin typeface="Tahoma"/>
              <a:cs typeface="Tahom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466848" y="3815841"/>
            <a:ext cx="778510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dirty="0">
                <a:solidFill>
                  <a:srgbClr val="FFFFFF"/>
                </a:solidFill>
                <a:latin typeface="Tahoma"/>
                <a:cs typeface="Tahoma"/>
              </a:rPr>
              <a:t>Data</a:t>
            </a:r>
            <a:r>
              <a:rPr sz="105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050" spc="-10" dirty="0">
                <a:solidFill>
                  <a:srgbClr val="FFFFFF"/>
                </a:solidFill>
                <a:latin typeface="Tahoma"/>
                <a:cs typeface="Tahoma"/>
              </a:rPr>
              <a:t>analysis</a:t>
            </a:r>
            <a:endParaRPr sz="1050">
              <a:latin typeface="Tahoma"/>
              <a:cs typeface="Tahom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602863" y="4205985"/>
            <a:ext cx="571500" cy="3467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132080">
              <a:lnSpc>
                <a:spcPct val="100000"/>
              </a:lnSpc>
              <a:spcBef>
                <a:spcPts val="105"/>
              </a:spcBef>
            </a:pPr>
            <a:r>
              <a:rPr sz="1050" spc="-20" dirty="0">
                <a:solidFill>
                  <a:srgbClr val="FFFFFF"/>
                </a:solidFill>
                <a:latin typeface="Tahoma"/>
                <a:cs typeface="Tahoma"/>
              </a:rPr>
              <a:t>Data gathering</a:t>
            </a:r>
            <a:endParaRPr sz="1050">
              <a:latin typeface="Tahoma"/>
              <a:cs typeface="Tahom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444110" y="4685538"/>
            <a:ext cx="889000" cy="3467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sz="1050" spc="-25" dirty="0">
                <a:solidFill>
                  <a:srgbClr val="FFFFFF"/>
                </a:solidFill>
                <a:latin typeface="Tahoma"/>
                <a:cs typeface="Tahoma"/>
              </a:rPr>
              <a:t>KPI</a:t>
            </a:r>
            <a:endParaRPr sz="1050">
              <a:latin typeface="Tahoma"/>
              <a:cs typeface="Tahoma"/>
            </a:endParaRPr>
          </a:p>
          <a:p>
            <a:pPr algn="ctr">
              <a:lnSpc>
                <a:spcPct val="100000"/>
              </a:lnSpc>
            </a:pPr>
            <a:r>
              <a:rPr sz="1050" spc="-10" dirty="0">
                <a:solidFill>
                  <a:srgbClr val="FFFFFF"/>
                </a:solidFill>
                <a:latin typeface="Tahoma"/>
                <a:cs typeface="Tahoma"/>
              </a:rPr>
              <a:t>documentation</a:t>
            </a:r>
            <a:endParaRPr sz="1050">
              <a:latin typeface="Tahoma"/>
              <a:cs typeface="Tahom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367533" y="4796789"/>
            <a:ext cx="1037590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dirty="0">
                <a:solidFill>
                  <a:srgbClr val="FFFFFF"/>
                </a:solidFill>
                <a:latin typeface="Tahoma"/>
                <a:cs typeface="Tahoma"/>
              </a:rPr>
              <a:t>Data</a:t>
            </a:r>
            <a:r>
              <a:rPr sz="105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050" spc="-10" dirty="0">
                <a:solidFill>
                  <a:srgbClr val="FFFFFF"/>
                </a:solidFill>
                <a:latin typeface="Tahoma"/>
                <a:cs typeface="Tahoma"/>
              </a:rPr>
              <a:t>visualization</a:t>
            </a:r>
            <a:endParaRPr sz="1050">
              <a:latin typeface="Tahoma"/>
              <a:cs typeface="Tahoma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417576" y="1580388"/>
            <a:ext cx="722630" cy="626745"/>
          </a:xfrm>
          <a:custGeom>
            <a:avLst/>
            <a:gdLst/>
            <a:ahLst/>
            <a:cxnLst/>
            <a:rect l="l" t="t" r="r" b="b"/>
            <a:pathLst>
              <a:path w="722630" h="626744">
                <a:moveTo>
                  <a:pt x="565785" y="0"/>
                </a:moveTo>
                <a:lnTo>
                  <a:pt x="156590" y="0"/>
                </a:lnTo>
                <a:lnTo>
                  <a:pt x="0" y="313182"/>
                </a:lnTo>
                <a:lnTo>
                  <a:pt x="156590" y="626363"/>
                </a:lnTo>
                <a:lnTo>
                  <a:pt x="565785" y="626363"/>
                </a:lnTo>
                <a:lnTo>
                  <a:pt x="722376" y="313182"/>
                </a:lnTo>
                <a:lnTo>
                  <a:pt x="565785" y="0"/>
                </a:lnTo>
                <a:close/>
              </a:path>
            </a:pathLst>
          </a:custGeom>
          <a:solidFill>
            <a:srgbClr val="DEDED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536854" y="1725929"/>
            <a:ext cx="493395" cy="3467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66040" marR="5080" indent="-53340">
              <a:lnSpc>
                <a:spcPct val="100000"/>
              </a:lnSpc>
              <a:spcBef>
                <a:spcPts val="105"/>
              </a:spcBef>
            </a:pPr>
            <a:r>
              <a:rPr sz="1050" spc="-10" dirty="0">
                <a:latin typeface="Tahoma"/>
                <a:cs typeface="Tahoma"/>
              </a:rPr>
              <a:t>Building blocks</a:t>
            </a:r>
            <a:endParaRPr sz="1050">
              <a:latin typeface="Tahoma"/>
              <a:cs typeface="Tahoma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021080" y="2750820"/>
            <a:ext cx="1125220" cy="619125"/>
          </a:xfrm>
          <a:custGeom>
            <a:avLst/>
            <a:gdLst/>
            <a:ahLst/>
            <a:cxnLst/>
            <a:rect l="l" t="t" r="r" b="b"/>
            <a:pathLst>
              <a:path w="1125220" h="619125">
                <a:moveTo>
                  <a:pt x="815339" y="0"/>
                </a:moveTo>
                <a:lnTo>
                  <a:pt x="815339" y="154685"/>
                </a:lnTo>
                <a:lnTo>
                  <a:pt x="0" y="154685"/>
                </a:lnTo>
                <a:lnTo>
                  <a:pt x="0" y="464057"/>
                </a:lnTo>
                <a:lnTo>
                  <a:pt x="815339" y="464057"/>
                </a:lnTo>
                <a:lnTo>
                  <a:pt x="815339" y="618743"/>
                </a:lnTo>
                <a:lnTo>
                  <a:pt x="1124712" y="309371"/>
                </a:lnTo>
                <a:lnTo>
                  <a:pt x="815339" y="0"/>
                </a:lnTo>
                <a:close/>
              </a:path>
            </a:pathLst>
          </a:custGeom>
          <a:solidFill>
            <a:srgbClr val="0871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1063244" y="2957576"/>
            <a:ext cx="605790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spc="-10" dirty="0">
                <a:solidFill>
                  <a:srgbClr val="FFFFFF"/>
                </a:solidFill>
                <a:latin typeface="Tahoma"/>
                <a:cs typeface="Tahoma"/>
              </a:rPr>
              <a:t>Hardware</a:t>
            </a:r>
            <a:endParaRPr sz="1050">
              <a:latin typeface="Tahoma"/>
              <a:cs typeface="Tahoma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969263" y="4050791"/>
            <a:ext cx="1123315" cy="620395"/>
          </a:xfrm>
          <a:custGeom>
            <a:avLst/>
            <a:gdLst/>
            <a:ahLst/>
            <a:cxnLst/>
            <a:rect l="l" t="t" r="r" b="b"/>
            <a:pathLst>
              <a:path w="1123314" h="620395">
                <a:moveTo>
                  <a:pt x="813054" y="0"/>
                </a:moveTo>
                <a:lnTo>
                  <a:pt x="813054" y="155066"/>
                </a:lnTo>
                <a:lnTo>
                  <a:pt x="0" y="155066"/>
                </a:lnTo>
                <a:lnTo>
                  <a:pt x="0" y="465200"/>
                </a:lnTo>
                <a:lnTo>
                  <a:pt x="813054" y="465200"/>
                </a:lnTo>
                <a:lnTo>
                  <a:pt x="813054" y="620267"/>
                </a:lnTo>
                <a:lnTo>
                  <a:pt x="1123188" y="310133"/>
                </a:lnTo>
                <a:lnTo>
                  <a:pt x="813054" y="0"/>
                </a:lnTo>
                <a:close/>
              </a:path>
            </a:pathLst>
          </a:custGeom>
          <a:solidFill>
            <a:srgbClr val="0871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1006855" y="4261815"/>
            <a:ext cx="545465" cy="1873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spc="-10" dirty="0">
                <a:solidFill>
                  <a:srgbClr val="FFFFFF"/>
                </a:solidFill>
                <a:latin typeface="Tahoma"/>
                <a:cs typeface="Tahoma"/>
              </a:rPr>
              <a:t>Software</a:t>
            </a:r>
            <a:endParaRPr sz="1050">
              <a:latin typeface="Tahoma"/>
              <a:cs typeface="Tahoma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5779008" y="2776727"/>
            <a:ext cx="1125220" cy="622300"/>
          </a:xfrm>
          <a:custGeom>
            <a:avLst/>
            <a:gdLst/>
            <a:ahLst/>
            <a:cxnLst/>
            <a:rect l="l" t="t" r="r" b="b"/>
            <a:pathLst>
              <a:path w="1125220" h="622300">
                <a:moveTo>
                  <a:pt x="310895" y="0"/>
                </a:moveTo>
                <a:lnTo>
                  <a:pt x="0" y="310896"/>
                </a:lnTo>
                <a:lnTo>
                  <a:pt x="310895" y="621792"/>
                </a:lnTo>
                <a:lnTo>
                  <a:pt x="310895" y="466344"/>
                </a:lnTo>
                <a:lnTo>
                  <a:pt x="1124712" y="466344"/>
                </a:lnTo>
                <a:lnTo>
                  <a:pt x="1124712" y="155448"/>
                </a:lnTo>
                <a:lnTo>
                  <a:pt x="310895" y="155448"/>
                </a:lnTo>
                <a:lnTo>
                  <a:pt x="310895" y="0"/>
                </a:lnTo>
                <a:close/>
              </a:path>
            </a:pathLst>
          </a:custGeom>
          <a:solidFill>
            <a:srgbClr val="0871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5971413" y="2993263"/>
            <a:ext cx="723265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spc="-10" dirty="0">
                <a:solidFill>
                  <a:srgbClr val="FFFFFF"/>
                </a:solidFill>
                <a:latin typeface="Tahoma"/>
                <a:cs typeface="Tahoma"/>
              </a:rPr>
              <a:t>Governance</a:t>
            </a:r>
            <a:endParaRPr sz="1050">
              <a:latin typeface="Tahoma"/>
              <a:cs typeface="Tahoma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5756147" y="4003547"/>
            <a:ext cx="1125220" cy="619125"/>
          </a:xfrm>
          <a:custGeom>
            <a:avLst/>
            <a:gdLst/>
            <a:ahLst/>
            <a:cxnLst/>
            <a:rect l="l" t="t" r="r" b="b"/>
            <a:pathLst>
              <a:path w="1125220" h="619125">
                <a:moveTo>
                  <a:pt x="309372" y="0"/>
                </a:moveTo>
                <a:lnTo>
                  <a:pt x="0" y="309371"/>
                </a:lnTo>
                <a:lnTo>
                  <a:pt x="309372" y="618744"/>
                </a:lnTo>
                <a:lnTo>
                  <a:pt x="309372" y="464057"/>
                </a:lnTo>
                <a:lnTo>
                  <a:pt x="1124711" y="464057"/>
                </a:lnTo>
                <a:lnTo>
                  <a:pt x="1124711" y="154685"/>
                </a:lnTo>
                <a:lnTo>
                  <a:pt x="309372" y="154685"/>
                </a:lnTo>
                <a:lnTo>
                  <a:pt x="309372" y="0"/>
                </a:lnTo>
                <a:close/>
              </a:path>
            </a:pathLst>
          </a:custGeom>
          <a:solidFill>
            <a:srgbClr val="0871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6121146" y="4212082"/>
            <a:ext cx="601345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spc="-10" dirty="0">
                <a:solidFill>
                  <a:srgbClr val="FFFFFF"/>
                </a:solidFill>
                <a:latin typeface="Tahoma"/>
                <a:cs typeface="Tahoma"/>
              </a:rPr>
              <a:t>Processes</a:t>
            </a:r>
            <a:endParaRPr sz="1050">
              <a:latin typeface="Tahoma"/>
              <a:cs typeface="Tahoma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48844" y="6390843"/>
            <a:ext cx="8845550" cy="163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832215" algn="l"/>
              </a:tabLst>
            </a:pPr>
            <a:r>
              <a:rPr sz="900" i="1" u="sng" spc="210" dirty="0">
                <a:uFill>
                  <a:solidFill>
                    <a:srgbClr val="D0CECE"/>
                  </a:solidFill>
                </a:uFill>
                <a:latin typeface="Lucida Sans"/>
                <a:cs typeface="Lucida Sans"/>
              </a:rPr>
              <a:t> </a:t>
            </a:r>
            <a:r>
              <a:rPr sz="900" i="1" u="sng" spc="-100" dirty="0">
                <a:uFill>
                  <a:solidFill>
                    <a:srgbClr val="D0CECE"/>
                  </a:solidFill>
                </a:uFill>
                <a:latin typeface="Lucida Sans"/>
                <a:cs typeface="Lucida Sans"/>
              </a:rPr>
              <a:t>Source:</a:t>
            </a:r>
            <a:r>
              <a:rPr sz="900" i="1" u="sng" spc="-75" dirty="0">
                <a:uFill>
                  <a:solidFill>
                    <a:srgbClr val="D0CECE"/>
                  </a:solidFill>
                </a:uFill>
                <a:latin typeface="Lucida Sans"/>
                <a:cs typeface="Lucida Sans"/>
              </a:rPr>
              <a:t> </a:t>
            </a:r>
            <a:r>
              <a:rPr sz="900" i="1" u="sng" spc="-95" dirty="0">
                <a:uFill>
                  <a:solidFill>
                    <a:srgbClr val="D0CECE"/>
                  </a:solidFill>
                </a:uFill>
                <a:latin typeface="Lucida Sans"/>
                <a:cs typeface="Lucida Sans"/>
              </a:rPr>
              <a:t>The</a:t>
            </a:r>
            <a:r>
              <a:rPr sz="900" i="1" u="sng" spc="-85" dirty="0">
                <a:uFill>
                  <a:solidFill>
                    <a:srgbClr val="D0CECE"/>
                  </a:solidFill>
                </a:uFill>
                <a:latin typeface="Lucida Sans"/>
                <a:cs typeface="Lucida Sans"/>
              </a:rPr>
              <a:t> </a:t>
            </a:r>
            <a:r>
              <a:rPr sz="900" i="1" u="sng" spc="-30" dirty="0">
                <a:uFill>
                  <a:solidFill>
                    <a:srgbClr val="D0CECE"/>
                  </a:solidFill>
                </a:uFill>
                <a:latin typeface="Lucida Sans"/>
                <a:cs typeface="Lucida Sans"/>
              </a:rPr>
              <a:t>KPI</a:t>
            </a:r>
            <a:r>
              <a:rPr sz="900" i="1" u="sng" spc="-85" dirty="0">
                <a:uFill>
                  <a:solidFill>
                    <a:srgbClr val="D0CECE"/>
                  </a:solidFill>
                </a:uFill>
                <a:latin typeface="Lucida Sans"/>
                <a:cs typeface="Lucida Sans"/>
              </a:rPr>
              <a:t> </a:t>
            </a:r>
            <a:r>
              <a:rPr sz="900" i="1" u="sng" spc="-80" dirty="0">
                <a:uFill>
                  <a:solidFill>
                    <a:srgbClr val="D0CECE"/>
                  </a:solidFill>
                </a:uFill>
                <a:latin typeface="Lucida Sans"/>
                <a:cs typeface="Lucida Sans"/>
              </a:rPr>
              <a:t>Institute</a:t>
            </a:r>
            <a:r>
              <a:rPr sz="900" i="1" u="sng" spc="-75" dirty="0">
                <a:uFill>
                  <a:solidFill>
                    <a:srgbClr val="D0CECE"/>
                  </a:solidFill>
                </a:uFill>
                <a:latin typeface="Lucida Sans"/>
                <a:cs typeface="Lucida Sans"/>
              </a:rPr>
              <a:t> </a:t>
            </a:r>
            <a:r>
              <a:rPr sz="900" i="1" u="sng" spc="-10" dirty="0">
                <a:uFill>
                  <a:solidFill>
                    <a:srgbClr val="D0CECE"/>
                  </a:solidFill>
                </a:uFill>
                <a:latin typeface="Lucida Sans"/>
                <a:cs typeface="Lucida Sans"/>
              </a:rPr>
              <a:t>(2023)</a:t>
            </a:r>
            <a:r>
              <a:rPr sz="900" i="1" u="sng" dirty="0">
                <a:uFill>
                  <a:solidFill>
                    <a:srgbClr val="D0CECE"/>
                  </a:solidFill>
                </a:uFill>
                <a:latin typeface="Lucida Sans"/>
                <a:cs typeface="Lucida Sans"/>
              </a:rPr>
              <a:t>	</a:t>
            </a:r>
            <a:endParaRPr sz="900">
              <a:latin typeface="Lucida Sans"/>
              <a:cs typeface="Lucida Sans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3569334" y="5174360"/>
            <a:ext cx="6096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solidFill>
                  <a:srgbClr val="FFFFFF"/>
                </a:solidFill>
                <a:latin typeface="Tahoma"/>
                <a:cs typeface="Tahoma"/>
              </a:rPr>
              <a:t>KPI</a:t>
            </a:r>
            <a:endParaRPr sz="1200">
              <a:latin typeface="Tahoma"/>
              <a:cs typeface="Tahoma"/>
            </a:endParaRPr>
          </a:p>
          <a:p>
            <a:pPr algn="ctr">
              <a:lnSpc>
                <a:spcPct val="100000"/>
              </a:lnSpc>
            </a:pPr>
            <a:r>
              <a:rPr sz="1200" spc="-10" dirty="0">
                <a:solidFill>
                  <a:srgbClr val="FFFFFF"/>
                </a:solidFill>
                <a:latin typeface="Tahoma"/>
                <a:cs typeface="Tahoma"/>
              </a:rPr>
              <a:t>selection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7447026" y="2642108"/>
            <a:ext cx="112522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500" spc="-10" dirty="0">
                <a:solidFill>
                  <a:srgbClr val="5F5F5F"/>
                </a:solidFill>
                <a:latin typeface="Tahoma"/>
                <a:cs typeface="Tahoma"/>
              </a:rPr>
              <a:t>Performance </a:t>
            </a:r>
            <a:r>
              <a:rPr sz="1500" spc="-35" dirty="0">
                <a:solidFill>
                  <a:srgbClr val="5F5F5F"/>
                </a:solidFill>
                <a:latin typeface="Tahoma"/>
                <a:cs typeface="Tahoma"/>
              </a:rPr>
              <a:t>Improvement</a:t>
            </a:r>
            <a:endParaRPr sz="1500">
              <a:latin typeface="Tahoma"/>
              <a:cs typeface="Tahoma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7447026" y="4782692"/>
            <a:ext cx="116903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500" spc="-10" dirty="0">
                <a:solidFill>
                  <a:srgbClr val="087150"/>
                </a:solidFill>
                <a:latin typeface="Tahoma"/>
                <a:cs typeface="Tahoma"/>
              </a:rPr>
              <a:t>Performance Measurement</a:t>
            </a:r>
            <a:endParaRPr sz="1500">
              <a:latin typeface="Tahoma"/>
              <a:cs typeface="Tahoma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7099554" y="1791461"/>
            <a:ext cx="233679" cy="2212975"/>
          </a:xfrm>
          <a:custGeom>
            <a:avLst/>
            <a:gdLst/>
            <a:ahLst/>
            <a:cxnLst/>
            <a:rect l="l" t="t" r="r" b="b"/>
            <a:pathLst>
              <a:path w="233679" h="2212975">
                <a:moveTo>
                  <a:pt x="0" y="0"/>
                </a:moveTo>
                <a:lnTo>
                  <a:pt x="45380" y="0"/>
                </a:lnTo>
                <a:lnTo>
                  <a:pt x="82438" y="0"/>
                </a:lnTo>
                <a:lnTo>
                  <a:pt x="107424" y="0"/>
                </a:lnTo>
                <a:lnTo>
                  <a:pt x="116586" y="0"/>
                </a:lnTo>
                <a:lnTo>
                  <a:pt x="116586" y="1106424"/>
                </a:lnTo>
                <a:lnTo>
                  <a:pt x="147768" y="1106424"/>
                </a:lnTo>
                <a:lnTo>
                  <a:pt x="170307" y="1106424"/>
                </a:lnTo>
                <a:lnTo>
                  <a:pt x="195131" y="1106424"/>
                </a:lnTo>
                <a:lnTo>
                  <a:pt x="233172" y="1106424"/>
                </a:lnTo>
                <a:lnTo>
                  <a:pt x="187791" y="1106424"/>
                </a:lnTo>
                <a:lnTo>
                  <a:pt x="150733" y="1106424"/>
                </a:lnTo>
                <a:lnTo>
                  <a:pt x="125747" y="1106424"/>
                </a:lnTo>
                <a:lnTo>
                  <a:pt x="116586" y="1106424"/>
                </a:lnTo>
                <a:lnTo>
                  <a:pt x="116586" y="2212848"/>
                </a:lnTo>
                <a:lnTo>
                  <a:pt x="85403" y="2212848"/>
                </a:lnTo>
                <a:lnTo>
                  <a:pt x="62865" y="2212848"/>
                </a:lnTo>
                <a:lnTo>
                  <a:pt x="38040" y="2212848"/>
                </a:lnTo>
                <a:lnTo>
                  <a:pt x="0" y="2212848"/>
                </a:lnTo>
              </a:path>
            </a:pathLst>
          </a:custGeom>
          <a:ln w="19050">
            <a:solidFill>
              <a:srgbClr val="5F5F5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113269" y="4216146"/>
            <a:ext cx="219710" cy="1633855"/>
          </a:xfrm>
          <a:custGeom>
            <a:avLst/>
            <a:gdLst/>
            <a:ahLst/>
            <a:cxnLst/>
            <a:rect l="l" t="t" r="r" b="b"/>
            <a:pathLst>
              <a:path w="219709" h="1633854">
                <a:moveTo>
                  <a:pt x="0" y="0"/>
                </a:moveTo>
                <a:lnTo>
                  <a:pt x="42701" y="0"/>
                </a:lnTo>
                <a:lnTo>
                  <a:pt x="77581" y="0"/>
                </a:lnTo>
                <a:lnTo>
                  <a:pt x="101101" y="0"/>
                </a:lnTo>
                <a:lnTo>
                  <a:pt x="109727" y="0"/>
                </a:lnTo>
                <a:lnTo>
                  <a:pt x="109727" y="816863"/>
                </a:lnTo>
                <a:lnTo>
                  <a:pt x="139088" y="816863"/>
                </a:lnTo>
                <a:lnTo>
                  <a:pt x="160305" y="816863"/>
                </a:lnTo>
                <a:lnTo>
                  <a:pt x="183665" y="816863"/>
                </a:lnTo>
                <a:lnTo>
                  <a:pt x="219455" y="816863"/>
                </a:lnTo>
                <a:lnTo>
                  <a:pt x="176754" y="816863"/>
                </a:lnTo>
                <a:lnTo>
                  <a:pt x="141874" y="816863"/>
                </a:lnTo>
                <a:lnTo>
                  <a:pt x="118354" y="816863"/>
                </a:lnTo>
                <a:lnTo>
                  <a:pt x="109727" y="816863"/>
                </a:lnTo>
                <a:lnTo>
                  <a:pt x="109727" y="1633727"/>
                </a:lnTo>
                <a:lnTo>
                  <a:pt x="80367" y="1633727"/>
                </a:lnTo>
                <a:lnTo>
                  <a:pt x="59150" y="1633727"/>
                </a:lnTo>
                <a:lnTo>
                  <a:pt x="35790" y="1633727"/>
                </a:lnTo>
                <a:lnTo>
                  <a:pt x="0" y="1633727"/>
                </a:lnTo>
              </a:path>
            </a:pathLst>
          </a:custGeom>
          <a:ln w="19050">
            <a:solidFill>
              <a:srgbClr val="0871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1" name="object 3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350261" y="1355978"/>
            <a:ext cx="861821" cy="998982"/>
          </a:xfrm>
          <a:prstGeom prst="rect">
            <a:avLst/>
          </a:prstGeom>
        </p:spPr>
      </p:pic>
      <p:sp>
        <p:nvSpPr>
          <p:cNvPr id="32" name="object 3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/>
              <a:t>©</a:t>
            </a:r>
            <a:r>
              <a:rPr spc="-15" dirty="0"/>
              <a:t> </a:t>
            </a:r>
            <a:r>
              <a:rPr dirty="0"/>
              <a:t>The</a:t>
            </a:r>
            <a:r>
              <a:rPr spc="-30" dirty="0"/>
              <a:t> </a:t>
            </a:r>
            <a:r>
              <a:rPr dirty="0"/>
              <a:t>KPI</a:t>
            </a:r>
            <a:r>
              <a:rPr spc="-5" dirty="0"/>
              <a:t> </a:t>
            </a:r>
            <a:r>
              <a:rPr dirty="0"/>
              <a:t>Institute</a:t>
            </a:r>
            <a:r>
              <a:rPr spc="-20" dirty="0"/>
              <a:t> 2023</a:t>
            </a:r>
          </a:p>
        </p:txBody>
      </p:sp>
      <p:sp>
        <p:nvSpPr>
          <p:cNvPr id="33" name="object 3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81747" rIns="0" bIns="0" rtlCol="0">
            <a:spAutoFit/>
          </a:bodyPr>
          <a:lstStyle/>
          <a:p>
            <a:pPr marL="2515235">
              <a:lnSpc>
                <a:spcPct val="100000"/>
              </a:lnSpc>
              <a:spcBef>
                <a:spcPts val="200"/>
              </a:spcBef>
            </a:pPr>
            <a:fld id="{81D60167-4931-47E6-BA6A-407CBD079E47}" type="slidenum">
              <a:rPr spc="-25" dirty="0"/>
              <a:t>47</a:t>
            </a:fld>
            <a:endParaRPr spc="-25"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27164" y="184404"/>
            <a:ext cx="1937003" cy="161544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0" y="531876"/>
            <a:ext cx="277495" cy="715010"/>
          </a:xfrm>
          <a:custGeom>
            <a:avLst/>
            <a:gdLst/>
            <a:ahLst/>
            <a:cxnLst/>
            <a:rect l="l" t="t" r="r" b="b"/>
            <a:pathLst>
              <a:path w="277495" h="715010">
                <a:moveTo>
                  <a:pt x="277368" y="0"/>
                </a:moveTo>
                <a:lnTo>
                  <a:pt x="0" y="0"/>
                </a:lnTo>
                <a:lnTo>
                  <a:pt x="0" y="714756"/>
                </a:lnTo>
                <a:lnTo>
                  <a:pt x="277368" y="714756"/>
                </a:lnTo>
                <a:lnTo>
                  <a:pt x="277368" y="0"/>
                </a:lnTo>
                <a:close/>
              </a:path>
            </a:pathLst>
          </a:custGeom>
          <a:solidFill>
            <a:srgbClr val="9F9F9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61544" y="6553200"/>
            <a:ext cx="8820150" cy="0"/>
          </a:xfrm>
          <a:custGeom>
            <a:avLst/>
            <a:gdLst/>
            <a:ahLst/>
            <a:cxnLst/>
            <a:rect l="l" t="t" r="r" b="b"/>
            <a:pathLst>
              <a:path w="8820150">
                <a:moveTo>
                  <a:pt x="0" y="0"/>
                </a:moveTo>
                <a:lnTo>
                  <a:pt x="8820023" y="0"/>
                </a:lnTo>
              </a:path>
            </a:pathLst>
          </a:custGeom>
          <a:ln w="9525">
            <a:solidFill>
              <a:srgbClr val="D0CEC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58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40"/>
              </a:spcBef>
            </a:pPr>
            <a:r>
              <a:rPr spc="210" dirty="0"/>
              <a:t>SESSION</a:t>
            </a:r>
            <a:r>
              <a:rPr spc="-15" dirty="0"/>
              <a:t> </a:t>
            </a:r>
            <a:r>
              <a:rPr spc="240" dirty="0"/>
              <a:t>REVIEW</a:t>
            </a:r>
          </a:p>
          <a:p>
            <a:pPr marL="16510">
              <a:lnSpc>
                <a:spcPct val="100000"/>
              </a:lnSpc>
              <a:spcBef>
                <a:spcPts val="254"/>
              </a:spcBef>
            </a:pPr>
            <a:r>
              <a:rPr sz="1800" spc="110" dirty="0"/>
              <a:t>The</a:t>
            </a:r>
            <a:r>
              <a:rPr sz="1800" spc="10" dirty="0"/>
              <a:t> </a:t>
            </a:r>
            <a:r>
              <a:rPr sz="1800" spc="114" dirty="0"/>
              <a:t>World</a:t>
            </a:r>
            <a:r>
              <a:rPr sz="1800" spc="-20" dirty="0"/>
              <a:t> </a:t>
            </a:r>
            <a:r>
              <a:rPr sz="1800" dirty="0"/>
              <a:t>of</a:t>
            </a:r>
            <a:r>
              <a:rPr sz="1800" spc="5" dirty="0"/>
              <a:t> </a:t>
            </a:r>
            <a:r>
              <a:rPr sz="1800" spc="180" dirty="0"/>
              <a:t>KPIs</a:t>
            </a:r>
            <a:endParaRPr sz="1800"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/>
              <a:t>©</a:t>
            </a:r>
            <a:r>
              <a:rPr spc="-15" dirty="0"/>
              <a:t> </a:t>
            </a:r>
            <a:r>
              <a:rPr dirty="0"/>
              <a:t>The</a:t>
            </a:r>
            <a:r>
              <a:rPr spc="-30" dirty="0"/>
              <a:t> </a:t>
            </a:r>
            <a:r>
              <a:rPr dirty="0"/>
              <a:t>KPI</a:t>
            </a:r>
            <a:r>
              <a:rPr spc="-5" dirty="0"/>
              <a:t> </a:t>
            </a:r>
            <a:r>
              <a:rPr dirty="0"/>
              <a:t>Institute</a:t>
            </a:r>
            <a:r>
              <a:rPr spc="-20" dirty="0"/>
              <a:t> 2023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81747" rIns="0" bIns="0" rtlCol="0">
            <a:spAutoFit/>
          </a:bodyPr>
          <a:lstStyle/>
          <a:p>
            <a:pPr marL="2515235">
              <a:lnSpc>
                <a:spcPct val="100000"/>
              </a:lnSpc>
              <a:spcBef>
                <a:spcPts val="200"/>
              </a:spcBef>
            </a:pPr>
            <a:fld id="{81D60167-4931-47E6-BA6A-407CBD079E47}" type="slidenum">
              <a:rPr spc="-25" dirty="0"/>
              <a:t>48</a:t>
            </a:fld>
            <a:endParaRPr spc="-25" dirty="0"/>
          </a:p>
        </p:txBody>
      </p:sp>
      <p:sp>
        <p:nvSpPr>
          <p:cNvPr id="6" name="object 6"/>
          <p:cNvSpPr txBox="1"/>
          <p:nvPr/>
        </p:nvSpPr>
        <p:spPr>
          <a:xfrm>
            <a:off x="437489" y="1462176"/>
            <a:ext cx="3563620" cy="2491740"/>
          </a:xfrm>
          <a:prstGeom prst="rect">
            <a:avLst/>
          </a:prstGeom>
        </p:spPr>
        <p:txBody>
          <a:bodyPr vert="horz" wrap="square" lIns="0" tIns="11493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905"/>
              </a:spcBef>
              <a:buClr>
                <a:srgbClr val="087150"/>
              </a:buClr>
              <a:buFont typeface="Segoe UI Symbol"/>
              <a:buChar char="⮚"/>
              <a:tabLst>
                <a:tab pos="240665" algn="l"/>
              </a:tabLst>
            </a:pPr>
            <a:r>
              <a:rPr sz="1600" spc="50" dirty="0">
                <a:solidFill>
                  <a:srgbClr val="5F5F5F"/>
                </a:solidFill>
                <a:latin typeface="Tahoma"/>
                <a:cs typeface="Tahoma"/>
              </a:rPr>
              <a:t>Most</a:t>
            </a:r>
            <a:r>
              <a:rPr sz="1600" spc="-14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45" dirty="0">
                <a:solidFill>
                  <a:srgbClr val="5F5F5F"/>
                </a:solidFill>
                <a:latin typeface="Tahoma"/>
                <a:cs typeface="Tahoma"/>
              </a:rPr>
              <a:t>common</a:t>
            </a:r>
            <a:r>
              <a:rPr sz="1600" spc="-14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50" dirty="0">
                <a:solidFill>
                  <a:srgbClr val="5F5F5F"/>
                </a:solidFill>
                <a:latin typeface="Tahoma"/>
                <a:cs typeface="Tahoma"/>
              </a:rPr>
              <a:t>challenge:</a:t>
            </a:r>
            <a:r>
              <a:rPr sz="1600" spc="-19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0A976C"/>
                </a:solidFill>
                <a:latin typeface="Tahoma"/>
                <a:cs typeface="Tahoma"/>
              </a:rPr>
              <a:t>KPI</a:t>
            </a:r>
            <a:r>
              <a:rPr sz="1600" spc="-150" dirty="0">
                <a:solidFill>
                  <a:srgbClr val="0A976C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0A976C"/>
                </a:solidFill>
                <a:latin typeface="Tahoma"/>
                <a:cs typeface="Tahoma"/>
              </a:rPr>
              <a:t>selection</a:t>
            </a:r>
            <a:endParaRPr sz="1600">
              <a:latin typeface="Tahoma"/>
              <a:cs typeface="Tahoma"/>
            </a:endParaRPr>
          </a:p>
          <a:p>
            <a:pPr marL="240665" indent="-227965">
              <a:lnSpc>
                <a:spcPct val="100000"/>
              </a:lnSpc>
              <a:spcBef>
                <a:spcPts val="800"/>
              </a:spcBef>
              <a:buClr>
                <a:srgbClr val="087150"/>
              </a:buClr>
              <a:buFont typeface="Segoe UI Symbol"/>
              <a:buChar char="⮚"/>
              <a:tabLst>
                <a:tab pos="240665" algn="l"/>
              </a:tabLst>
            </a:pP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Why</a:t>
            </a:r>
            <a:r>
              <a:rPr sz="1600" spc="-15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30" dirty="0">
                <a:solidFill>
                  <a:srgbClr val="5F5F5F"/>
                </a:solidFill>
                <a:latin typeface="Tahoma"/>
                <a:cs typeface="Tahoma"/>
              </a:rPr>
              <a:t>use</a:t>
            </a:r>
            <a:r>
              <a:rPr sz="1600" spc="-16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KPIs?</a:t>
            </a:r>
            <a:endParaRPr sz="1600">
              <a:latin typeface="Tahoma"/>
              <a:cs typeface="Tahoma"/>
            </a:endParaRPr>
          </a:p>
          <a:p>
            <a:pPr marL="516255" lvl="1" indent="-227965">
              <a:lnSpc>
                <a:spcPct val="100000"/>
              </a:lnSpc>
              <a:spcBef>
                <a:spcPts val="915"/>
              </a:spcBef>
              <a:buClr>
                <a:srgbClr val="087150"/>
              </a:buClr>
              <a:buFont typeface="Segoe UI Symbol"/>
              <a:buChar char="⮚"/>
              <a:tabLst>
                <a:tab pos="516255" algn="l"/>
              </a:tabLst>
            </a:pP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Clarity</a:t>
            </a:r>
            <a:endParaRPr sz="1600">
              <a:latin typeface="Tahoma"/>
              <a:cs typeface="Tahoma"/>
            </a:endParaRPr>
          </a:p>
          <a:p>
            <a:pPr marL="516255" lvl="1" indent="-227965">
              <a:lnSpc>
                <a:spcPct val="100000"/>
              </a:lnSpc>
              <a:spcBef>
                <a:spcPts val="300"/>
              </a:spcBef>
              <a:buClr>
                <a:srgbClr val="087150"/>
              </a:buClr>
              <a:buFont typeface="Segoe UI Symbol"/>
              <a:buChar char="⮚"/>
              <a:tabLst>
                <a:tab pos="516255" algn="l"/>
              </a:tabLst>
            </a:pP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Focus</a:t>
            </a:r>
            <a:endParaRPr sz="1600">
              <a:latin typeface="Tahoma"/>
              <a:cs typeface="Tahoma"/>
            </a:endParaRPr>
          </a:p>
          <a:p>
            <a:pPr marL="516255" lvl="1" indent="-227965">
              <a:lnSpc>
                <a:spcPct val="100000"/>
              </a:lnSpc>
              <a:spcBef>
                <a:spcPts val="310"/>
              </a:spcBef>
              <a:buClr>
                <a:srgbClr val="087150"/>
              </a:buClr>
              <a:buFont typeface="Segoe UI Symbol"/>
              <a:buChar char="⮚"/>
              <a:tabLst>
                <a:tab pos="516255" algn="l"/>
              </a:tabLst>
            </a:pP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Improvement</a:t>
            </a:r>
            <a:endParaRPr sz="1600">
              <a:latin typeface="Tahoma"/>
              <a:cs typeface="Tahoma"/>
            </a:endParaRPr>
          </a:p>
          <a:p>
            <a:pPr marL="516255" lvl="1" indent="-227965">
              <a:lnSpc>
                <a:spcPct val="100000"/>
              </a:lnSpc>
              <a:spcBef>
                <a:spcPts val="315"/>
              </a:spcBef>
              <a:buClr>
                <a:srgbClr val="087150"/>
              </a:buClr>
              <a:buFont typeface="Segoe UI Symbol"/>
              <a:buChar char="⮚"/>
              <a:tabLst>
                <a:tab pos="516255" algn="l"/>
              </a:tabLst>
            </a:pP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Engagement</a:t>
            </a:r>
            <a:endParaRPr sz="1600">
              <a:latin typeface="Tahoma"/>
              <a:cs typeface="Tahoma"/>
            </a:endParaRPr>
          </a:p>
          <a:p>
            <a:pPr marL="516255" lvl="1" indent="-227965">
              <a:lnSpc>
                <a:spcPct val="100000"/>
              </a:lnSpc>
              <a:spcBef>
                <a:spcPts val="300"/>
              </a:spcBef>
              <a:buClr>
                <a:srgbClr val="087150"/>
              </a:buClr>
              <a:buFont typeface="Segoe UI Symbol"/>
              <a:buChar char="⮚"/>
              <a:tabLst>
                <a:tab pos="516255" algn="l"/>
              </a:tabLst>
            </a:pP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Communication</a:t>
            </a:r>
            <a:endParaRPr sz="1600">
              <a:latin typeface="Tahoma"/>
              <a:cs typeface="Tahoma"/>
            </a:endParaRPr>
          </a:p>
          <a:p>
            <a:pPr marL="516255" lvl="1" indent="-227965">
              <a:lnSpc>
                <a:spcPct val="100000"/>
              </a:lnSpc>
              <a:spcBef>
                <a:spcPts val="315"/>
              </a:spcBef>
              <a:buClr>
                <a:srgbClr val="087150"/>
              </a:buClr>
              <a:buFont typeface="Segoe UI Symbol"/>
              <a:buChar char="⮚"/>
              <a:tabLst>
                <a:tab pos="516255" algn="l"/>
              </a:tabLst>
            </a:pP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Learning</a:t>
            </a:r>
            <a:endParaRPr sz="16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27164" y="184404"/>
            <a:ext cx="1937003" cy="161544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0" y="531876"/>
            <a:ext cx="277495" cy="715010"/>
          </a:xfrm>
          <a:custGeom>
            <a:avLst/>
            <a:gdLst/>
            <a:ahLst/>
            <a:cxnLst/>
            <a:rect l="l" t="t" r="r" b="b"/>
            <a:pathLst>
              <a:path w="277495" h="715010">
                <a:moveTo>
                  <a:pt x="277368" y="0"/>
                </a:moveTo>
                <a:lnTo>
                  <a:pt x="0" y="0"/>
                </a:lnTo>
                <a:lnTo>
                  <a:pt x="0" y="714756"/>
                </a:lnTo>
                <a:lnTo>
                  <a:pt x="277368" y="714756"/>
                </a:lnTo>
                <a:lnTo>
                  <a:pt x="277368" y="0"/>
                </a:lnTo>
                <a:close/>
              </a:path>
            </a:pathLst>
          </a:custGeom>
          <a:solidFill>
            <a:srgbClr val="5F5F5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61544" y="6553200"/>
            <a:ext cx="8820150" cy="0"/>
          </a:xfrm>
          <a:custGeom>
            <a:avLst/>
            <a:gdLst/>
            <a:ahLst/>
            <a:cxnLst/>
            <a:rect l="l" t="t" r="r" b="b"/>
            <a:pathLst>
              <a:path w="8820150">
                <a:moveTo>
                  <a:pt x="0" y="0"/>
                </a:moveTo>
                <a:lnTo>
                  <a:pt x="8820023" y="0"/>
                </a:lnTo>
              </a:path>
            </a:pathLst>
          </a:custGeom>
          <a:ln w="9525">
            <a:solidFill>
              <a:srgbClr val="D0CEC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360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220" dirty="0"/>
              <a:t>REFERENCES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/>
              <a:t>©</a:t>
            </a:r>
            <a:r>
              <a:rPr spc="-15" dirty="0"/>
              <a:t> </a:t>
            </a:r>
            <a:r>
              <a:rPr dirty="0"/>
              <a:t>The</a:t>
            </a:r>
            <a:r>
              <a:rPr spc="-30" dirty="0"/>
              <a:t> </a:t>
            </a:r>
            <a:r>
              <a:rPr dirty="0"/>
              <a:t>KPI</a:t>
            </a:r>
            <a:r>
              <a:rPr spc="-5" dirty="0"/>
              <a:t> </a:t>
            </a:r>
            <a:r>
              <a:rPr dirty="0"/>
              <a:t>Institute</a:t>
            </a:r>
            <a:r>
              <a:rPr spc="-20" dirty="0"/>
              <a:t> 2023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81747" rIns="0" bIns="0" rtlCol="0">
            <a:spAutoFit/>
          </a:bodyPr>
          <a:lstStyle/>
          <a:p>
            <a:pPr marL="2515235">
              <a:lnSpc>
                <a:spcPct val="100000"/>
              </a:lnSpc>
              <a:spcBef>
                <a:spcPts val="200"/>
              </a:spcBef>
            </a:pPr>
            <a:fld id="{81D60167-4931-47E6-BA6A-407CBD079E47}" type="slidenum">
              <a:rPr spc="-25" dirty="0"/>
              <a:t>49</a:t>
            </a:fld>
            <a:endParaRPr spc="-25" dirty="0"/>
          </a:p>
        </p:txBody>
      </p:sp>
      <p:sp>
        <p:nvSpPr>
          <p:cNvPr id="6" name="object 6"/>
          <p:cNvSpPr txBox="1"/>
          <p:nvPr/>
        </p:nvSpPr>
        <p:spPr>
          <a:xfrm>
            <a:off x="339039" y="1557908"/>
            <a:ext cx="7451090" cy="18097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105"/>
              </a:spcBef>
              <a:buClr>
                <a:srgbClr val="087150"/>
              </a:buClr>
              <a:buFont typeface="Arial"/>
              <a:buChar char="▪"/>
              <a:tabLst>
                <a:tab pos="299085" algn="l"/>
              </a:tabLst>
            </a:pPr>
            <a:r>
              <a:rPr sz="1400" spc="-20" dirty="0">
                <a:solidFill>
                  <a:srgbClr val="5F5F5F"/>
                </a:solidFill>
                <a:latin typeface="Tahoma"/>
                <a:cs typeface="Tahoma"/>
              </a:rPr>
              <a:t>The</a:t>
            </a:r>
            <a:r>
              <a:rPr sz="1400" spc="-13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5F5F5F"/>
                </a:solidFill>
                <a:latin typeface="Tahoma"/>
                <a:cs typeface="Tahoma"/>
              </a:rPr>
              <a:t>KPI</a:t>
            </a:r>
            <a:r>
              <a:rPr sz="1400" spc="-14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20" dirty="0">
                <a:solidFill>
                  <a:srgbClr val="5F5F5F"/>
                </a:solidFill>
                <a:latin typeface="Tahoma"/>
                <a:cs typeface="Tahoma"/>
              </a:rPr>
              <a:t>Institute</a:t>
            </a:r>
            <a:r>
              <a:rPr sz="1400" spc="-14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35" dirty="0">
                <a:solidFill>
                  <a:srgbClr val="5F5F5F"/>
                </a:solidFill>
                <a:latin typeface="Tahoma"/>
                <a:cs typeface="Tahoma"/>
              </a:rPr>
              <a:t>(2022),</a:t>
            </a:r>
            <a:r>
              <a:rPr sz="1400" spc="-14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20" dirty="0">
                <a:solidFill>
                  <a:srgbClr val="5F5F5F"/>
                </a:solidFill>
                <a:latin typeface="Tahoma"/>
                <a:cs typeface="Tahoma"/>
              </a:rPr>
              <a:t>State</a:t>
            </a:r>
            <a:r>
              <a:rPr sz="1400" spc="-15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5F5F5F"/>
                </a:solidFill>
                <a:latin typeface="Tahoma"/>
                <a:cs typeface="Tahoma"/>
              </a:rPr>
              <a:t>of</a:t>
            </a:r>
            <a:r>
              <a:rPr sz="1400" spc="-12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20" dirty="0">
                <a:solidFill>
                  <a:srgbClr val="5F5F5F"/>
                </a:solidFill>
                <a:latin typeface="Tahoma"/>
                <a:cs typeface="Tahoma"/>
              </a:rPr>
              <a:t>Strategy</a:t>
            </a:r>
            <a:r>
              <a:rPr sz="1400" spc="-14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5F5F5F"/>
                </a:solidFill>
                <a:latin typeface="Tahoma"/>
                <a:cs typeface="Tahoma"/>
              </a:rPr>
              <a:t>Management</a:t>
            </a:r>
            <a:r>
              <a:rPr sz="1400" spc="-16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5F5F5F"/>
                </a:solidFill>
                <a:latin typeface="Tahoma"/>
                <a:cs typeface="Tahoma"/>
              </a:rPr>
              <a:t>Practice</a:t>
            </a:r>
            <a:r>
              <a:rPr sz="1400" spc="-14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25" dirty="0">
                <a:solidFill>
                  <a:srgbClr val="5F5F5F"/>
                </a:solidFill>
                <a:latin typeface="Tahoma"/>
                <a:cs typeface="Tahoma"/>
              </a:rPr>
              <a:t>Report,</a:t>
            </a:r>
            <a:r>
              <a:rPr sz="1400" spc="-15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5F5F5F"/>
                </a:solidFill>
                <a:latin typeface="Tahoma"/>
                <a:cs typeface="Tahoma"/>
              </a:rPr>
              <a:t>Available</a:t>
            </a:r>
            <a:r>
              <a:rPr sz="1400" spc="-15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25" dirty="0">
                <a:solidFill>
                  <a:srgbClr val="5F5F5F"/>
                </a:solidFill>
                <a:latin typeface="Tahoma"/>
                <a:cs typeface="Tahoma"/>
              </a:rPr>
              <a:t>at:</a:t>
            </a:r>
            <a:endParaRPr sz="1400">
              <a:latin typeface="Tahoma"/>
              <a:cs typeface="Tahoma"/>
            </a:endParaRPr>
          </a:p>
          <a:p>
            <a:pPr marL="299085" indent="-286385">
              <a:lnSpc>
                <a:spcPct val="100000"/>
              </a:lnSpc>
              <a:buClr>
                <a:srgbClr val="087150"/>
              </a:buClr>
              <a:buFont typeface="Arial"/>
              <a:buChar char="▪"/>
              <a:tabLst>
                <a:tab pos="299085" algn="l"/>
              </a:tabLst>
            </a:pPr>
            <a:r>
              <a:rPr sz="1400" u="sng" spc="-30" dirty="0">
                <a:solidFill>
                  <a:srgbClr val="5F5F5F"/>
                </a:solidFill>
                <a:uFill>
                  <a:solidFill>
                    <a:srgbClr val="5F5F5F"/>
                  </a:solidFill>
                </a:uFill>
                <a:latin typeface="Tahoma"/>
                <a:cs typeface="Tahoma"/>
                <a:hlinkClick r:id="rId3"/>
              </a:rPr>
              <a:t>https://marketplace.kpiinstitute.org/state-</a:t>
            </a:r>
            <a:r>
              <a:rPr sz="1400" u="sng" spc="-35" dirty="0">
                <a:solidFill>
                  <a:srgbClr val="5F5F5F"/>
                </a:solidFill>
                <a:uFill>
                  <a:solidFill>
                    <a:srgbClr val="5F5F5F"/>
                  </a:solidFill>
                </a:uFill>
                <a:latin typeface="Tahoma"/>
                <a:cs typeface="Tahoma"/>
                <a:hlinkClick r:id="rId3"/>
              </a:rPr>
              <a:t>of-</a:t>
            </a:r>
            <a:r>
              <a:rPr sz="1400" u="sng" spc="-25" dirty="0">
                <a:solidFill>
                  <a:srgbClr val="5F5F5F"/>
                </a:solidFill>
                <a:uFill>
                  <a:solidFill>
                    <a:srgbClr val="5F5F5F"/>
                  </a:solidFill>
                </a:uFill>
                <a:latin typeface="Tahoma"/>
                <a:cs typeface="Tahoma"/>
                <a:hlinkClick r:id="rId3"/>
              </a:rPr>
              <a:t>strategy-</a:t>
            </a:r>
            <a:r>
              <a:rPr sz="1400" u="sng" spc="-45" dirty="0">
                <a:solidFill>
                  <a:srgbClr val="5F5F5F"/>
                </a:solidFill>
                <a:uFill>
                  <a:solidFill>
                    <a:srgbClr val="5F5F5F"/>
                  </a:solidFill>
                </a:uFill>
                <a:latin typeface="Tahoma"/>
                <a:cs typeface="Tahoma"/>
                <a:hlinkClick r:id="rId3"/>
              </a:rPr>
              <a:t>management-</a:t>
            </a:r>
            <a:r>
              <a:rPr sz="1400" u="sng" spc="-20" dirty="0">
                <a:solidFill>
                  <a:srgbClr val="5F5F5F"/>
                </a:solidFill>
                <a:uFill>
                  <a:solidFill>
                    <a:srgbClr val="5F5F5F"/>
                  </a:solidFill>
                </a:uFill>
                <a:latin typeface="Tahoma"/>
                <a:cs typeface="Tahoma"/>
                <a:hlinkClick r:id="rId3"/>
              </a:rPr>
              <a:t>practice-</a:t>
            </a:r>
            <a:r>
              <a:rPr sz="1400" u="sng" dirty="0">
                <a:solidFill>
                  <a:srgbClr val="5F5F5F"/>
                </a:solidFill>
                <a:uFill>
                  <a:solidFill>
                    <a:srgbClr val="5F5F5F"/>
                  </a:solidFill>
                </a:uFill>
                <a:latin typeface="Tahoma"/>
                <a:cs typeface="Tahoma"/>
                <a:hlinkClick r:id="rId3"/>
              </a:rPr>
              <a:t>report-</a:t>
            </a:r>
            <a:r>
              <a:rPr sz="1400" u="sng" spc="-10" dirty="0">
                <a:solidFill>
                  <a:srgbClr val="5F5F5F"/>
                </a:solidFill>
                <a:uFill>
                  <a:solidFill>
                    <a:srgbClr val="5F5F5F"/>
                  </a:solidFill>
                </a:uFill>
                <a:latin typeface="Tahoma"/>
                <a:cs typeface="Tahoma"/>
                <a:hlinkClick r:id="rId3"/>
              </a:rPr>
              <a:t>2022.html</a:t>
            </a:r>
            <a:endParaRPr sz="1400">
              <a:latin typeface="Tahoma"/>
              <a:cs typeface="Tahoma"/>
            </a:endParaRPr>
          </a:p>
          <a:p>
            <a:pPr marL="299085" marR="1583690" indent="-287020">
              <a:lnSpc>
                <a:spcPct val="100000"/>
              </a:lnSpc>
              <a:buClr>
                <a:srgbClr val="087150"/>
              </a:buClr>
              <a:buFont typeface="Arial"/>
              <a:buChar char="▪"/>
              <a:tabLst>
                <a:tab pos="299085" algn="l"/>
              </a:tabLst>
            </a:pPr>
            <a:r>
              <a:rPr sz="1400" spc="-20" dirty="0">
                <a:solidFill>
                  <a:srgbClr val="5F5F5F"/>
                </a:solidFill>
                <a:latin typeface="Tahoma"/>
                <a:cs typeface="Tahoma"/>
              </a:rPr>
              <a:t>The</a:t>
            </a:r>
            <a:r>
              <a:rPr sz="1400" spc="-13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5F5F5F"/>
                </a:solidFill>
                <a:latin typeface="Tahoma"/>
                <a:cs typeface="Tahoma"/>
              </a:rPr>
              <a:t>KPI</a:t>
            </a:r>
            <a:r>
              <a:rPr sz="1400" spc="-13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20" dirty="0">
                <a:solidFill>
                  <a:srgbClr val="5F5F5F"/>
                </a:solidFill>
                <a:latin typeface="Tahoma"/>
                <a:cs typeface="Tahoma"/>
              </a:rPr>
              <a:t>Institute</a:t>
            </a:r>
            <a:r>
              <a:rPr sz="1400" spc="-14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35" dirty="0">
                <a:solidFill>
                  <a:srgbClr val="5F5F5F"/>
                </a:solidFill>
                <a:latin typeface="Tahoma"/>
                <a:cs typeface="Tahoma"/>
              </a:rPr>
              <a:t>(2023),</a:t>
            </a:r>
            <a:r>
              <a:rPr sz="1400" spc="-14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5F5F5F"/>
                </a:solidFill>
                <a:latin typeface="Tahoma"/>
                <a:cs typeface="Tahoma"/>
              </a:rPr>
              <a:t>Performance</a:t>
            </a:r>
            <a:r>
              <a:rPr sz="1400" spc="-15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5F5F5F"/>
                </a:solidFill>
                <a:latin typeface="Tahoma"/>
                <a:cs typeface="Tahoma"/>
              </a:rPr>
              <a:t>Management</a:t>
            </a:r>
            <a:r>
              <a:rPr sz="1400" spc="-15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25" dirty="0">
                <a:solidFill>
                  <a:srgbClr val="5F5F5F"/>
                </a:solidFill>
                <a:latin typeface="Tahoma"/>
                <a:cs typeface="Tahoma"/>
              </a:rPr>
              <a:t>Toolkits,</a:t>
            </a:r>
            <a:r>
              <a:rPr sz="1400" spc="-13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5F5F5F"/>
                </a:solidFill>
                <a:latin typeface="Tahoma"/>
                <a:cs typeface="Tahoma"/>
              </a:rPr>
              <a:t>Available</a:t>
            </a:r>
            <a:r>
              <a:rPr sz="1400" spc="-14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25" dirty="0">
                <a:solidFill>
                  <a:srgbClr val="5F5F5F"/>
                </a:solidFill>
                <a:latin typeface="Tahoma"/>
                <a:cs typeface="Tahoma"/>
              </a:rPr>
              <a:t>at: </a:t>
            </a:r>
            <a:r>
              <a:rPr sz="1400" u="sng" spc="-10" dirty="0">
                <a:solidFill>
                  <a:srgbClr val="5F5F5F"/>
                </a:solidFill>
                <a:uFill>
                  <a:solidFill>
                    <a:srgbClr val="5F5F5F"/>
                  </a:solidFill>
                </a:uFill>
                <a:latin typeface="Tahoma"/>
                <a:cs typeface="Tahoma"/>
                <a:hlinkClick r:id="rId4"/>
              </a:rPr>
              <a:t>https://marketplace.kpiinstitute.org/templates/toolkits.html</a:t>
            </a:r>
            <a:endParaRPr sz="1400">
              <a:latin typeface="Tahoma"/>
              <a:cs typeface="Tahoma"/>
            </a:endParaRPr>
          </a:p>
          <a:p>
            <a:pPr marL="299085" indent="-286385">
              <a:lnSpc>
                <a:spcPct val="100000"/>
              </a:lnSpc>
              <a:buClr>
                <a:srgbClr val="087150"/>
              </a:buClr>
              <a:buFont typeface="Arial"/>
              <a:buChar char="▪"/>
              <a:tabLst>
                <a:tab pos="299085" algn="l"/>
              </a:tabLst>
            </a:pPr>
            <a:r>
              <a:rPr sz="1400" spc="-25" dirty="0">
                <a:solidFill>
                  <a:srgbClr val="5F5F5F"/>
                </a:solidFill>
                <a:latin typeface="Tahoma"/>
                <a:cs typeface="Tahoma"/>
              </a:rPr>
              <a:t>Thee</a:t>
            </a:r>
            <a:r>
              <a:rPr sz="1400" spc="-12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5F5F5F"/>
                </a:solidFill>
                <a:latin typeface="Tahoma"/>
                <a:cs typeface="Tahoma"/>
              </a:rPr>
              <a:t>KPI</a:t>
            </a:r>
            <a:r>
              <a:rPr sz="1400" spc="-12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20" dirty="0">
                <a:solidFill>
                  <a:srgbClr val="5F5F5F"/>
                </a:solidFill>
                <a:latin typeface="Tahoma"/>
                <a:cs typeface="Tahoma"/>
              </a:rPr>
              <a:t>Institute</a:t>
            </a:r>
            <a:r>
              <a:rPr sz="1400" spc="-12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35" dirty="0">
                <a:solidFill>
                  <a:srgbClr val="5F5F5F"/>
                </a:solidFill>
                <a:latin typeface="Tahoma"/>
                <a:cs typeface="Tahoma"/>
              </a:rPr>
              <a:t>(2023),</a:t>
            </a:r>
            <a:r>
              <a:rPr sz="1400" spc="-13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5F5F5F"/>
                </a:solidFill>
                <a:latin typeface="Tahoma"/>
                <a:cs typeface="Tahoma"/>
              </a:rPr>
              <a:t>KPI</a:t>
            </a:r>
            <a:r>
              <a:rPr sz="1400" spc="-114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5F5F5F"/>
                </a:solidFill>
                <a:latin typeface="Tahoma"/>
                <a:cs typeface="Tahoma"/>
              </a:rPr>
              <a:t>101:</a:t>
            </a:r>
            <a:r>
              <a:rPr sz="1400" spc="-12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5F5F5F"/>
                </a:solidFill>
                <a:latin typeface="Tahoma"/>
                <a:cs typeface="Tahoma"/>
              </a:rPr>
              <a:t>Metrics</a:t>
            </a:r>
            <a:r>
              <a:rPr sz="1400" spc="-13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45" dirty="0">
                <a:solidFill>
                  <a:srgbClr val="5F5F5F"/>
                </a:solidFill>
                <a:latin typeface="Tahoma"/>
                <a:cs typeface="Tahoma"/>
              </a:rPr>
              <a:t>KPIS,</a:t>
            </a:r>
            <a:r>
              <a:rPr sz="1400" spc="-12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50" dirty="0">
                <a:solidFill>
                  <a:srgbClr val="5F5F5F"/>
                </a:solidFill>
                <a:latin typeface="Tahoma"/>
                <a:cs typeface="Tahoma"/>
              </a:rPr>
              <a:t>KRIS,</a:t>
            </a:r>
            <a:r>
              <a:rPr sz="1400" spc="-13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40" dirty="0">
                <a:solidFill>
                  <a:srgbClr val="5F5F5F"/>
                </a:solidFill>
                <a:latin typeface="Tahoma"/>
                <a:cs typeface="Tahoma"/>
              </a:rPr>
              <a:t>and</a:t>
            </a:r>
            <a:r>
              <a:rPr sz="1400" spc="-12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25" dirty="0">
                <a:solidFill>
                  <a:srgbClr val="5F5F5F"/>
                </a:solidFill>
                <a:latin typeface="Tahoma"/>
                <a:cs typeface="Tahoma"/>
              </a:rPr>
              <a:t>Analytics,</a:t>
            </a:r>
            <a:r>
              <a:rPr sz="1400" spc="-12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5F5F5F"/>
                </a:solidFill>
                <a:latin typeface="Tahoma"/>
                <a:cs typeface="Tahoma"/>
              </a:rPr>
              <a:t>Available</a:t>
            </a:r>
            <a:r>
              <a:rPr sz="1400" spc="-13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25" dirty="0">
                <a:solidFill>
                  <a:srgbClr val="5F5F5F"/>
                </a:solidFill>
                <a:latin typeface="Tahoma"/>
                <a:cs typeface="Tahoma"/>
              </a:rPr>
              <a:t>at:</a:t>
            </a:r>
            <a:endParaRPr sz="1400">
              <a:latin typeface="Tahoma"/>
              <a:cs typeface="Tahoma"/>
            </a:endParaRPr>
          </a:p>
          <a:p>
            <a:pPr marL="299085">
              <a:lnSpc>
                <a:spcPct val="100000"/>
              </a:lnSpc>
            </a:pPr>
            <a:r>
              <a:rPr sz="1400" u="sng" spc="-30" dirty="0">
                <a:solidFill>
                  <a:srgbClr val="5F5F5F"/>
                </a:solidFill>
                <a:uFill>
                  <a:solidFill>
                    <a:srgbClr val="5F5F5F"/>
                  </a:solidFill>
                </a:uFill>
                <a:latin typeface="Tahoma"/>
                <a:cs typeface="Tahoma"/>
                <a:hlinkClick r:id="rId5"/>
              </a:rPr>
              <a:t>https://smartkpis.kpiinstitute.org/kpi-</a:t>
            </a:r>
            <a:r>
              <a:rPr sz="1400" u="sng" spc="-10" dirty="0">
                <a:solidFill>
                  <a:srgbClr val="5F5F5F"/>
                </a:solidFill>
                <a:uFill>
                  <a:solidFill>
                    <a:srgbClr val="5F5F5F"/>
                  </a:solidFill>
                </a:uFill>
                <a:latin typeface="Tahoma"/>
                <a:cs typeface="Tahoma"/>
                <a:hlinkClick r:id="rId5"/>
              </a:rPr>
              <a:t>101/metrics-</a:t>
            </a:r>
            <a:r>
              <a:rPr sz="1400" u="sng" spc="-35" dirty="0">
                <a:solidFill>
                  <a:srgbClr val="5F5F5F"/>
                </a:solidFill>
                <a:uFill>
                  <a:solidFill>
                    <a:srgbClr val="5F5F5F"/>
                  </a:solidFill>
                </a:uFill>
                <a:latin typeface="Tahoma"/>
                <a:cs typeface="Tahoma"/>
                <a:hlinkClick r:id="rId5"/>
              </a:rPr>
              <a:t>kpis-</a:t>
            </a:r>
            <a:r>
              <a:rPr sz="1400" u="sng" spc="-10" dirty="0">
                <a:solidFill>
                  <a:srgbClr val="5F5F5F"/>
                </a:solidFill>
                <a:uFill>
                  <a:solidFill>
                    <a:srgbClr val="5F5F5F"/>
                  </a:solidFill>
                </a:uFill>
                <a:latin typeface="Tahoma"/>
                <a:cs typeface="Tahoma"/>
                <a:hlinkClick r:id="rId5"/>
              </a:rPr>
              <a:t>kris-</a:t>
            </a:r>
            <a:r>
              <a:rPr sz="1400" u="sng" spc="-45" dirty="0">
                <a:solidFill>
                  <a:srgbClr val="5F5F5F"/>
                </a:solidFill>
                <a:uFill>
                  <a:solidFill>
                    <a:srgbClr val="5F5F5F"/>
                  </a:solidFill>
                </a:uFill>
                <a:latin typeface="Tahoma"/>
                <a:cs typeface="Tahoma"/>
                <a:hlinkClick r:id="rId5"/>
              </a:rPr>
              <a:t>and-</a:t>
            </a:r>
            <a:r>
              <a:rPr sz="1400" u="sng" spc="-10" dirty="0">
                <a:solidFill>
                  <a:srgbClr val="5F5F5F"/>
                </a:solidFill>
                <a:uFill>
                  <a:solidFill>
                    <a:srgbClr val="5F5F5F"/>
                  </a:solidFill>
                </a:uFill>
                <a:latin typeface="Tahoma"/>
                <a:cs typeface="Tahoma"/>
                <a:hlinkClick r:id="rId5"/>
              </a:rPr>
              <a:t>analytics</a:t>
            </a:r>
            <a:endParaRPr sz="1400">
              <a:latin typeface="Tahoma"/>
              <a:cs typeface="Tahoma"/>
            </a:endParaRPr>
          </a:p>
          <a:p>
            <a:pPr marL="299085" marR="83820" indent="-287020">
              <a:lnSpc>
                <a:spcPct val="100000"/>
              </a:lnSpc>
              <a:spcBef>
                <a:spcPts val="600"/>
              </a:spcBef>
              <a:buClr>
                <a:srgbClr val="087150"/>
              </a:buClr>
              <a:buFont typeface="Arial"/>
              <a:buChar char="▪"/>
              <a:tabLst>
                <a:tab pos="299085" algn="l"/>
              </a:tabLst>
            </a:pPr>
            <a:r>
              <a:rPr sz="1400" spc="-20" dirty="0">
                <a:solidFill>
                  <a:srgbClr val="5F5F5F"/>
                </a:solidFill>
                <a:latin typeface="Tahoma"/>
                <a:cs typeface="Tahoma"/>
              </a:rPr>
              <a:t>The</a:t>
            </a:r>
            <a:r>
              <a:rPr sz="1400" spc="-13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5F5F5F"/>
                </a:solidFill>
                <a:latin typeface="Tahoma"/>
                <a:cs typeface="Tahoma"/>
              </a:rPr>
              <a:t>KPI</a:t>
            </a:r>
            <a:r>
              <a:rPr sz="1400" spc="-13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20" dirty="0">
                <a:solidFill>
                  <a:srgbClr val="5F5F5F"/>
                </a:solidFill>
                <a:latin typeface="Tahoma"/>
                <a:cs typeface="Tahoma"/>
              </a:rPr>
              <a:t>Institute</a:t>
            </a:r>
            <a:r>
              <a:rPr sz="1400" spc="-14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50" dirty="0">
                <a:solidFill>
                  <a:srgbClr val="5F5F5F"/>
                </a:solidFill>
                <a:latin typeface="Tahoma"/>
                <a:cs typeface="Tahoma"/>
              </a:rPr>
              <a:t>(2023.),</a:t>
            </a:r>
            <a:r>
              <a:rPr sz="1400" spc="-14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5F5F5F"/>
                </a:solidFill>
                <a:latin typeface="Tahoma"/>
                <a:cs typeface="Tahoma"/>
              </a:rPr>
              <a:t>KPI</a:t>
            </a:r>
            <a:r>
              <a:rPr sz="1400" spc="-13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5F5F5F"/>
                </a:solidFill>
                <a:latin typeface="Tahoma"/>
                <a:cs typeface="Tahoma"/>
              </a:rPr>
              <a:t>101:</a:t>
            </a:r>
            <a:r>
              <a:rPr sz="1400" spc="-14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5F5F5F"/>
                </a:solidFill>
                <a:latin typeface="Tahoma"/>
                <a:cs typeface="Tahoma"/>
              </a:rPr>
              <a:t>Performance</a:t>
            </a:r>
            <a:r>
              <a:rPr sz="1400" spc="-15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5F5F5F"/>
                </a:solidFill>
                <a:latin typeface="Tahoma"/>
                <a:cs typeface="Tahoma"/>
              </a:rPr>
              <a:t>Management</a:t>
            </a:r>
            <a:r>
              <a:rPr sz="1400" spc="-15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40" dirty="0">
                <a:solidFill>
                  <a:srgbClr val="5F5F5F"/>
                </a:solidFill>
                <a:latin typeface="Tahoma"/>
                <a:cs typeface="Tahoma"/>
              </a:rPr>
              <a:t>and</a:t>
            </a:r>
            <a:r>
              <a:rPr sz="1400" spc="-13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20" dirty="0">
                <a:solidFill>
                  <a:srgbClr val="5F5F5F"/>
                </a:solidFill>
                <a:latin typeface="Tahoma"/>
                <a:cs typeface="Tahoma"/>
              </a:rPr>
              <a:t>Measurement,</a:t>
            </a:r>
            <a:r>
              <a:rPr sz="1400" spc="-17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5F5F5F"/>
                </a:solidFill>
                <a:latin typeface="Tahoma"/>
                <a:cs typeface="Tahoma"/>
              </a:rPr>
              <a:t>Available</a:t>
            </a:r>
            <a:r>
              <a:rPr sz="1400" spc="-14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25" dirty="0">
                <a:solidFill>
                  <a:srgbClr val="5F5F5F"/>
                </a:solidFill>
                <a:latin typeface="Tahoma"/>
                <a:cs typeface="Tahoma"/>
              </a:rPr>
              <a:t>at: </a:t>
            </a:r>
            <a:r>
              <a:rPr sz="1400" u="sng" spc="-30" dirty="0">
                <a:solidFill>
                  <a:srgbClr val="5F5F5F"/>
                </a:solidFill>
                <a:uFill>
                  <a:solidFill>
                    <a:srgbClr val="5F5F5F"/>
                  </a:solidFill>
                </a:uFill>
                <a:latin typeface="Tahoma"/>
                <a:cs typeface="Tahoma"/>
                <a:hlinkClick r:id="rId6"/>
              </a:rPr>
              <a:t>https://smartkpis.kpiinstitute.org/kpi-</a:t>
            </a:r>
            <a:r>
              <a:rPr sz="1400" u="sng" spc="-10" dirty="0">
                <a:solidFill>
                  <a:srgbClr val="5F5F5F"/>
                </a:solidFill>
                <a:uFill>
                  <a:solidFill>
                    <a:srgbClr val="5F5F5F"/>
                  </a:solidFill>
                </a:uFill>
                <a:latin typeface="Tahoma"/>
                <a:cs typeface="Tahoma"/>
                <a:hlinkClick r:id="rId6"/>
              </a:rPr>
              <a:t>101/performance-</a:t>
            </a:r>
            <a:r>
              <a:rPr sz="1400" u="sng" spc="-45" dirty="0">
                <a:solidFill>
                  <a:srgbClr val="5F5F5F"/>
                </a:solidFill>
                <a:uFill>
                  <a:solidFill>
                    <a:srgbClr val="5F5F5F"/>
                  </a:solidFill>
                </a:uFill>
                <a:latin typeface="Tahoma"/>
                <a:cs typeface="Tahoma"/>
                <a:hlinkClick r:id="rId6"/>
              </a:rPr>
              <a:t>management-and-</a:t>
            </a:r>
            <a:r>
              <a:rPr sz="1400" u="sng" spc="-10" dirty="0">
                <a:solidFill>
                  <a:srgbClr val="5F5F5F"/>
                </a:solidFill>
                <a:uFill>
                  <a:solidFill>
                    <a:srgbClr val="5F5F5F"/>
                  </a:solidFill>
                </a:uFill>
                <a:latin typeface="Tahoma"/>
                <a:cs typeface="Tahoma"/>
                <a:hlinkClick r:id="rId6"/>
              </a:rPr>
              <a:t>measurement</a:t>
            </a:r>
            <a:endParaRPr sz="14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09258" rIns="0" bIns="0" rtlCol="0">
            <a:spAutoFit/>
          </a:bodyPr>
          <a:lstStyle/>
          <a:p>
            <a:pPr marL="31115">
              <a:lnSpc>
                <a:spcPct val="100000"/>
              </a:lnSpc>
              <a:spcBef>
                <a:spcPts val="100"/>
              </a:spcBef>
            </a:pPr>
            <a:r>
              <a:rPr spc="175" dirty="0"/>
              <a:t>PUBLICATIONS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37489" y="1489277"/>
            <a:ext cx="4066540" cy="4201795"/>
          </a:xfrm>
          <a:prstGeom prst="rect">
            <a:avLst/>
          </a:prstGeom>
        </p:spPr>
        <p:txBody>
          <a:bodyPr vert="horz" wrap="square" lIns="0" tIns="128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10"/>
              </a:spcBef>
            </a:pPr>
            <a:r>
              <a:rPr sz="1800" spc="155" dirty="0">
                <a:solidFill>
                  <a:srgbClr val="5F5F5F"/>
                </a:solidFill>
                <a:latin typeface="Century Gothic"/>
                <a:cs typeface="Century Gothic"/>
              </a:rPr>
              <a:t>TOP</a:t>
            </a:r>
            <a:r>
              <a:rPr sz="1800" spc="5" dirty="0">
                <a:solidFill>
                  <a:srgbClr val="5F5F5F"/>
                </a:solidFill>
                <a:latin typeface="Century Gothic"/>
                <a:cs typeface="Century Gothic"/>
              </a:rPr>
              <a:t> </a:t>
            </a:r>
            <a:r>
              <a:rPr sz="1800" spc="200" dirty="0">
                <a:solidFill>
                  <a:srgbClr val="5F5F5F"/>
                </a:solidFill>
                <a:latin typeface="Century Gothic"/>
                <a:cs typeface="Century Gothic"/>
              </a:rPr>
              <a:t>KPIs</a:t>
            </a:r>
            <a:r>
              <a:rPr sz="1800" dirty="0">
                <a:solidFill>
                  <a:srgbClr val="5F5F5F"/>
                </a:solidFill>
                <a:latin typeface="Century Gothic"/>
                <a:cs typeface="Century Gothic"/>
              </a:rPr>
              <a:t> </a:t>
            </a:r>
            <a:r>
              <a:rPr sz="1800" spc="185" dirty="0">
                <a:solidFill>
                  <a:srgbClr val="5F5F5F"/>
                </a:solidFill>
                <a:latin typeface="Century Gothic"/>
                <a:cs typeface="Century Gothic"/>
              </a:rPr>
              <a:t>REPORTS</a:t>
            </a:r>
            <a:endParaRPr sz="1800">
              <a:latin typeface="Century Gothic"/>
              <a:cs typeface="Century Gothic"/>
            </a:endParaRPr>
          </a:p>
          <a:p>
            <a:pPr marL="12700" marR="5080">
              <a:lnSpc>
                <a:spcPct val="100000"/>
              </a:lnSpc>
              <a:spcBef>
                <a:spcPts val="805"/>
              </a:spcBef>
            </a:pP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Fuel</a:t>
            </a:r>
            <a:r>
              <a:rPr sz="1600" spc="-16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your</a:t>
            </a:r>
            <a:r>
              <a:rPr sz="1600" spc="-16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0" dirty="0">
                <a:solidFill>
                  <a:srgbClr val="5F5F5F"/>
                </a:solidFill>
                <a:latin typeface="Tahoma"/>
                <a:cs typeface="Tahoma"/>
              </a:rPr>
              <a:t>professional</a:t>
            </a:r>
            <a:r>
              <a:rPr sz="1600" spc="-17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0" dirty="0">
                <a:solidFill>
                  <a:srgbClr val="5F5F5F"/>
                </a:solidFill>
                <a:latin typeface="Tahoma"/>
                <a:cs typeface="Tahoma"/>
              </a:rPr>
              <a:t>growth</a:t>
            </a:r>
            <a:r>
              <a:rPr sz="1600" spc="-12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with</a:t>
            </a:r>
            <a:r>
              <a:rPr sz="1600" spc="-16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the</a:t>
            </a:r>
            <a:r>
              <a:rPr sz="1600" spc="-15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30" dirty="0">
                <a:solidFill>
                  <a:srgbClr val="5F5F5F"/>
                </a:solidFill>
                <a:latin typeface="Tahoma"/>
                <a:cs typeface="Tahoma"/>
              </a:rPr>
              <a:t>best-</a:t>
            </a:r>
            <a:r>
              <a:rPr sz="1600" spc="-25" dirty="0">
                <a:solidFill>
                  <a:srgbClr val="5F5F5F"/>
                </a:solidFill>
                <a:latin typeface="Tahoma"/>
                <a:cs typeface="Tahoma"/>
              </a:rPr>
              <a:t>of-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breed</a:t>
            </a:r>
            <a:r>
              <a:rPr sz="1600" spc="-16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collection</a:t>
            </a:r>
            <a:r>
              <a:rPr sz="1600" spc="-19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of</a:t>
            </a:r>
            <a:r>
              <a:rPr sz="1600" spc="-16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30" dirty="0">
                <a:solidFill>
                  <a:srgbClr val="5F5F5F"/>
                </a:solidFill>
                <a:latin typeface="Tahoma"/>
                <a:cs typeface="Tahoma"/>
              </a:rPr>
              <a:t>knowledge</a:t>
            </a:r>
            <a:r>
              <a:rPr sz="1600" spc="-16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resources</a:t>
            </a:r>
            <a:r>
              <a:rPr sz="1600" spc="-17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5" dirty="0">
                <a:solidFill>
                  <a:srgbClr val="5F5F5F"/>
                </a:solidFill>
                <a:latin typeface="Tahoma"/>
                <a:cs typeface="Tahoma"/>
              </a:rPr>
              <a:t>and </a:t>
            </a:r>
            <a:r>
              <a:rPr sz="1600" spc="-35" dirty="0">
                <a:solidFill>
                  <a:srgbClr val="5F5F5F"/>
                </a:solidFill>
                <a:latin typeface="Tahoma"/>
                <a:cs typeface="Tahoma"/>
              </a:rPr>
              <a:t>stay</a:t>
            </a:r>
            <a:r>
              <a:rPr sz="1600" spc="-16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5" dirty="0">
                <a:solidFill>
                  <a:srgbClr val="5F5F5F"/>
                </a:solidFill>
                <a:latin typeface="Tahoma"/>
                <a:cs typeface="Tahoma"/>
              </a:rPr>
              <a:t>abreast</a:t>
            </a:r>
            <a:r>
              <a:rPr sz="1600" spc="-16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of</a:t>
            </a:r>
            <a:r>
              <a:rPr sz="1600" spc="-17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0" dirty="0">
                <a:solidFill>
                  <a:srgbClr val="5F5F5F"/>
                </a:solidFill>
                <a:latin typeface="Tahoma"/>
                <a:cs typeface="Tahoma"/>
              </a:rPr>
              <a:t>the</a:t>
            </a:r>
            <a:r>
              <a:rPr sz="1600" spc="-15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latest</a:t>
            </a:r>
            <a:r>
              <a:rPr sz="1600" spc="-17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trends.</a:t>
            </a:r>
            <a:endParaRPr sz="1600">
              <a:latin typeface="Tahoma"/>
              <a:cs typeface="Tahoma"/>
            </a:endParaRPr>
          </a:p>
          <a:p>
            <a:pPr marL="287020">
              <a:lnSpc>
                <a:spcPts val="1910"/>
              </a:lnSpc>
              <a:spcBef>
                <a:spcPts val="1645"/>
              </a:spcBef>
            </a:pP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Integration</a:t>
            </a:r>
            <a:endParaRPr sz="1600">
              <a:latin typeface="Tahoma"/>
              <a:cs typeface="Tahoma"/>
            </a:endParaRPr>
          </a:p>
          <a:p>
            <a:pPr marL="287020">
              <a:lnSpc>
                <a:spcPts val="1910"/>
              </a:lnSpc>
            </a:pPr>
            <a:r>
              <a:rPr sz="1600" spc="-75" dirty="0">
                <a:solidFill>
                  <a:srgbClr val="5F5F5F"/>
                </a:solidFill>
                <a:latin typeface="Tahoma"/>
                <a:cs typeface="Tahoma"/>
              </a:rPr>
              <a:t>a</a:t>
            </a:r>
            <a:r>
              <a:rPr sz="1600" spc="-16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collection</a:t>
            </a:r>
            <a:r>
              <a:rPr sz="1600" spc="-204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of</a:t>
            </a:r>
            <a:r>
              <a:rPr sz="1600" spc="-15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0" dirty="0">
                <a:solidFill>
                  <a:srgbClr val="5F5F5F"/>
                </a:solidFill>
                <a:latin typeface="Tahoma"/>
                <a:cs typeface="Tahoma"/>
              </a:rPr>
              <a:t>the</a:t>
            </a:r>
            <a:r>
              <a:rPr sz="1600" spc="-14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35" dirty="0">
                <a:solidFill>
                  <a:srgbClr val="5F5F5F"/>
                </a:solidFill>
                <a:latin typeface="Tahoma"/>
                <a:cs typeface="Tahoma"/>
              </a:rPr>
              <a:t>most</a:t>
            </a:r>
            <a:r>
              <a:rPr sz="1600" spc="-15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5" dirty="0">
                <a:solidFill>
                  <a:srgbClr val="5F5F5F"/>
                </a:solidFill>
                <a:latin typeface="Tahoma"/>
                <a:cs typeface="Tahoma"/>
              </a:rPr>
              <a:t>popular</a:t>
            </a:r>
            <a:r>
              <a:rPr sz="1600" spc="-18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0" dirty="0">
                <a:solidFill>
                  <a:srgbClr val="5F5F5F"/>
                </a:solidFill>
                <a:latin typeface="Tahoma"/>
                <a:cs typeface="Tahoma"/>
              </a:rPr>
              <a:t>KPIs</a:t>
            </a:r>
            <a:endParaRPr sz="1600">
              <a:latin typeface="Tahoma"/>
              <a:cs typeface="Tahoma"/>
            </a:endParaRPr>
          </a:p>
          <a:p>
            <a:pPr marL="287020">
              <a:lnSpc>
                <a:spcPct val="100000"/>
              </a:lnSpc>
              <a:spcBef>
                <a:spcPts val="1220"/>
              </a:spcBef>
            </a:pP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Rigorous</a:t>
            </a:r>
            <a:r>
              <a:rPr sz="1600" spc="-22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standards</a:t>
            </a:r>
            <a:endParaRPr sz="1600">
              <a:latin typeface="Tahoma"/>
              <a:cs typeface="Tahoma"/>
            </a:endParaRPr>
          </a:p>
          <a:p>
            <a:pPr marL="287020" marR="136525">
              <a:lnSpc>
                <a:spcPct val="99400"/>
              </a:lnSpc>
              <a:spcBef>
                <a:spcPts val="15"/>
              </a:spcBef>
            </a:pPr>
            <a:r>
              <a:rPr sz="1600" spc="-20" dirty="0">
                <a:solidFill>
                  <a:srgbClr val="5F5F5F"/>
                </a:solidFill>
                <a:latin typeface="Tahoma"/>
                <a:cs typeface="Tahoma"/>
              </a:rPr>
              <a:t>thorough</a:t>
            </a:r>
            <a:r>
              <a:rPr sz="1600" spc="-14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35" dirty="0">
                <a:solidFill>
                  <a:srgbClr val="5F5F5F"/>
                </a:solidFill>
                <a:latin typeface="Tahoma"/>
                <a:cs typeface="Tahoma"/>
              </a:rPr>
              <a:t>analysis</a:t>
            </a:r>
            <a:r>
              <a:rPr sz="1600" spc="-17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of</a:t>
            </a:r>
            <a:r>
              <a:rPr sz="1600" spc="-15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40" dirty="0">
                <a:solidFill>
                  <a:srgbClr val="5F5F5F"/>
                </a:solidFill>
                <a:latin typeface="Tahoma"/>
                <a:cs typeface="Tahoma"/>
              </a:rPr>
              <a:t>each</a:t>
            </a:r>
            <a:r>
              <a:rPr sz="1600" spc="-16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KPI</a:t>
            </a:r>
            <a:r>
              <a:rPr sz="1600" spc="-15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5" dirty="0">
                <a:solidFill>
                  <a:srgbClr val="5F5F5F"/>
                </a:solidFill>
                <a:latin typeface="Tahoma"/>
                <a:cs typeface="Tahoma"/>
              </a:rPr>
              <a:t>according</a:t>
            </a:r>
            <a:r>
              <a:rPr sz="1600" spc="-16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5" dirty="0">
                <a:solidFill>
                  <a:srgbClr val="5F5F5F"/>
                </a:solidFill>
                <a:latin typeface="Tahoma"/>
                <a:cs typeface="Tahoma"/>
              </a:rPr>
              <a:t>to </a:t>
            </a:r>
            <a:r>
              <a:rPr sz="1600" spc="-40" dirty="0">
                <a:solidFill>
                  <a:srgbClr val="5F5F5F"/>
                </a:solidFill>
                <a:latin typeface="Tahoma"/>
                <a:cs typeface="Tahoma"/>
              </a:rPr>
              <a:t>smartKPIs.com</a:t>
            </a:r>
            <a:r>
              <a:rPr sz="1600" spc="-13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5" dirty="0">
                <a:solidFill>
                  <a:srgbClr val="5F5F5F"/>
                </a:solidFill>
                <a:latin typeface="Tahoma"/>
                <a:cs typeface="Tahoma"/>
              </a:rPr>
              <a:t>documentation</a:t>
            </a:r>
            <a:r>
              <a:rPr sz="1600" spc="-12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0" dirty="0">
                <a:solidFill>
                  <a:srgbClr val="5F5F5F"/>
                </a:solidFill>
                <a:latin typeface="Tahoma"/>
                <a:cs typeface="Tahoma"/>
              </a:rPr>
              <a:t>form</a:t>
            </a:r>
            <a:r>
              <a:rPr sz="1600" spc="-12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5" dirty="0">
                <a:solidFill>
                  <a:srgbClr val="5F5F5F"/>
                </a:solidFill>
                <a:latin typeface="Tahoma"/>
                <a:cs typeface="Tahoma"/>
              </a:rPr>
              <a:t>and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standards</a:t>
            </a:r>
            <a:endParaRPr sz="1600">
              <a:latin typeface="Tahoma"/>
              <a:cs typeface="Tahoma"/>
            </a:endParaRPr>
          </a:p>
          <a:p>
            <a:pPr marL="287020">
              <a:lnSpc>
                <a:spcPct val="100000"/>
              </a:lnSpc>
              <a:spcBef>
                <a:spcPts val="1200"/>
              </a:spcBef>
            </a:pP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Support</a:t>
            </a:r>
            <a:endParaRPr sz="1600">
              <a:latin typeface="Tahoma"/>
              <a:cs typeface="Tahoma"/>
            </a:endParaRPr>
          </a:p>
          <a:p>
            <a:pPr marL="287020" marR="158750" algn="just">
              <a:lnSpc>
                <a:spcPct val="100000"/>
              </a:lnSpc>
              <a:spcBef>
                <a:spcPts val="20"/>
              </a:spcBef>
            </a:pPr>
            <a:r>
              <a:rPr sz="1600" spc="-70" dirty="0">
                <a:solidFill>
                  <a:srgbClr val="5F5F5F"/>
                </a:solidFill>
                <a:latin typeface="Tahoma"/>
                <a:cs typeface="Tahoma"/>
              </a:rPr>
              <a:t>a</a:t>
            </a:r>
            <a:r>
              <a:rPr sz="1600" spc="-19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5" dirty="0">
                <a:solidFill>
                  <a:srgbClr val="5F5F5F"/>
                </a:solidFill>
                <a:latin typeface="Tahoma"/>
                <a:cs typeface="Tahoma"/>
              </a:rPr>
              <a:t>valuable</a:t>
            </a:r>
            <a:r>
              <a:rPr sz="1600" spc="-24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0" dirty="0">
                <a:solidFill>
                  <a:srgbClr val="5F5F5F"/>
                </a:solidFill>
                <a:latin typeface="Tahoma"/>
                <a:cs typeface="Tahoma"/>
              </a:rPr>
              <a:t>baseline</a:t>
            </a:r>
            <a:r>
              <a:rPr sz="1600" spc="-21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5" dirty="0">
                <a:solidFill>
                  <a:srgbClr val="5F5F5F"/>
                </a:solidFill>
                <a:latin typeface="Tahoma"/>
                <a:cs typeface="Tahoma"/>
              </a:rPr>
              <a:t>resource</a:t>
            </a:r>
            <a:r>
              <a:rPr sz="1600" spc="-20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10" dirty="0">
                <a:solidFill>
                  <a:srgbClr val="5F5F5F"/>
                </a:solidFill>
                <a:latin typeface="Tahoma"/>
                <a:cs typeface="Tahoma"/>
              </a:rPr>
              <a:t>for</a:t>
            </a:r>
            <a:r>
              <a:rPr sz="1600" spc="-19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0" dirty="0">
                <a:solidFill>
                  <a:srgbClr val="5F5F5F"/>
                </a:solidFill>
                <a:latin typeface="Tahoma"/>
                <a:cs typeface="Tahoma"/>
              </a:rPr>
              <a:t>informing</a:t>
            </a:r>
            <a:r>
              <a:rPr sz="1600" spc="-3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35" dirty="0">
                <a:solidFill>
                  <a:srgbClr val="5F5F5F"/>
                </a:solidFill>
                <a:latin typeface="Tahoma"/>
                <a:cs typeface="Tahoma"/>
              </a:rPr>
              <a:t>and</a:t>
            </a:r>
            <a:r>
              <a:rPr sz="1600" spc="-19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5" dirty="0">
                <a:solidFill>
                  <a:srgbClr val="5F5F5F"/>
                </a:solidFill>
                <a:latin typeface="Tahoma"/>
                <a:cs typeface="Tahoma"/>
              </a:rPr>
              <a:t>addressing</a:t>
            </a:r>
            <a:r>
              <a:rPr sz="1600" spc="-19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0" dirty="0">
                <a:solidFill>
                  <a:srgbClr val="5F5F5F"/>
                </a:solidFill>
                <a:latin typeface="Tahoma"/>
                <a:cs typeface="Tahoma"/>
              </a:rPr>
              <a:t>performance</a:t>
            </a:r>
            <a:r>
              <a:rPr sz="1600" spc="-21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50" dirty="0">
                <a:solidFill>
                  <a:srgbClr val="5F5F5F"/>
                </a:solidFill>
                <a:latin typeface="Tahoma"/>
                <a:cs typeface="Tahoma"/>
              </a:rPr>
              <a:t>management</a:t>
            </a:r>
            <a:r>
              <a:rPr sz="1600" spc="-2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35" dirty="0">
                <a:solidFill>
                  <a:srgbClr val="5F5F5F"/>
                </a:solidFill>
                <a:latin typeface="Tahoma"/>
                <a:cs typeface="Tahoma"/>
              </a:rPr>
              <a:t>and</a:t>
            </a:r>
            <a:r>
              <a:rPr sz="1600" spc="-19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30" dirty="0">
                <a:solidFill>
                  <a:srgbClr val="5F5F5F"/>
                </a:solidFill>
                <a:latin typeface="Tahoma"/>
                <a:cs typeface="Tahoma"/>
              </a:rPr>
              <a:t>measurement</a:t>
            </a:r>
            <a:r>
              <a:rPr sz="1600" spc="-18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30" dirty="0">
                <a:solidFill>
                  <a:srgbClr val="5F5F5F"/>
                </a:solidFill>
                <a:latin typeface="Tahoma"/>
                <a:cs typeface="Tahoma"/>
              </a:rPr>
              <a:t>challenges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207253" y="1570990"/>
            <a:ext cx="1629410" cy="7372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2800" spc="-25" dirty="0">
                <a:solidFill>
                  <a:srgbClr val="087150"/>
                </a:solidFill>
                <a:latin typeface="Century Gothic"/>
                <a:cs typeface="Century Gothic"/>
              </a:rPr>
              <a:t>16</a:t>
            </a:r>
            <a:endParaRPr sz="2800">
              <a:latin typeface="Century Gothic"/>
              <a:cs typeface="Century Gothic"/>
            </a:endParaRPr>
          </a:p>
          <a:p>
            <a:pPr algn="ctr">
              <a:lnSpc>
                <a:spcPct val="100000"/>
              </a:lnSpc>
              <a:spcBef>
                <a:spcPts val="90"/>
              </a:spcBef>
            </a:pPr>
            <a:r>
              <a:rPr sz="1800" spc="-10" dirty="0">
                <a:solidFill>
                  <a:srgbClr val="5F5F5F"/>
                </a:solidFill>
                <a:latin typeface="Tahoma"/>
                <a:cs typeface="Tahoma"/>
              </a:rPr>
              <a:t>Functional</a:t>
            </a:r>
            <a:r>
              <a:rPr sz="1800" spc="-13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20" dirty="0">
                <a:solidFill>
                  <a:srgbClr val="5F5F5F"/>
                </a:solidFill>
                <a:latin typeface="Tahoma"/>
                <a:cs typeface="Tahoma"/>
              </a:rPr>
              <a:t>areas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414641" y="1590548"/>
            <a:ext cx="1005840" cy="7372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2800" spc="-25" dirty="0">
                <a:solidFill>
                  <a:srgbClr val="087150"/>
                </a:solidFill>
                <a:latin typeface="Century Gothic"/>
                <a:cs typeface="Century Gothic"/>
              </a:rPr>
              <a:t>25</a:t>
            </a:r>
            <a:endParaRPr sz="2800">
              <a:latin typeface="Century Gothic"/>
              <a:cs typeface="Century Gothic"/>
            </a:endParaRPr>
          </a:p>
          <a:p>
            <a:pPr algn="ctr">
              <a:lnSpc>
                <a:spcPct val="100000"/>
              </a:lnSpc>
              <a:spcBef>
                <a:spcPts val="85"/>
              </a:spcBef>
            </a:pPr>
            <a:r>
              <a:rPr sz="1800" spc="-10" dirty="0">
                <a:solidFill>
                  <a:srgbClr val="5F5F5F"/>
                </a:solidFill>
                <a:latin typeface="Tahoma"/>
                <a:cs typeface="Tahoma"/>
              </a:rPr>
              <a:t>Industries</a:t>
            </a:r>
            <a:endParaRPr sz="1800">
              <a:latin typeface="Tahoma"/>
              <a:cs typeface="Tahoma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4847844" y="2628772"/>
            <a:ext cx="3917950" cy="3300729"/>
            <a:chOff x="4847844" y="2628772"/>
            <a:chExt cx="3917950" cy="3300729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10983" y="2840735"/>
              <a:ext cx="1654302" cy="2894076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61176" y="2760954"/>
              <a:ext cx="1772157" cy="301116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605272" y="2672854"/>
              <a:ext cx="1852422" cy="3147441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847844" y="2628772"/>
              <a:ext cx="1944623" cy="3300476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348183" y="6140297"/>
            <a:ext cx="255524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i="1" spc="-85" dirty="0">
                <a:solidFill>
                  <a:srgbClr val="464646"/>
                </a:solidFill>
                <a:latin typeface="Lucida Sans"/>
                <a:cs typeface="Lucida Sans"/>
              </a:rPr>
              <a:t>Discover</a:t>
            </a:r>
            <a:r>
              <a:rPr sz="1100" i="1" spc="-20" dirty="0">
                <a:solidFill>
                  <a:srgbClr val="464646"/>
                </a:solidFill>
                <a:latin typeface="Lucida Sans"/>
                <a:cs typeface="Lucida Sans"/>
              </a:rPr>
              <a:t> </a:t>
            </a:r>
            <a:r>
              <a:rPr sz="1100" i="1" spc="-85" dirty="0">
                <a:solidFill>
                  <a:srgbClr val="464646"/>
                </a:solidFill>
                <a:latin typeface="Lucida Sans"/>
                <a:cs typeface="Lucida Sans"/>
              </a:rPr>
              <a:t>the</a:t>
            </a:r>
            <a:r>
              <a:rPr sz="1100" i="1" spc="-110" dirty="0">
                <a:solidFill>
                  <a:srgbClr val="464646"/>
                </a:solidFill>
                <a:latin typeface="Lucida Sans"/>
                <a:cs typeface="Lucida Sans"/>
              </a:rPr>
              <a:t> </a:t>
            </a:r>
            <a:r>
              <a:rPr sz="1100" i="1" spc="-100" dirty="0">
                <a:solidFill>
                  <a:srgbClr val="464646"/>
                </a:solidFill>
                <a:latin typeface="Lucida Sans"/>
                <a:cs typeface="Lucida Sans"/>
              </a:rPr>
              <a:t>Top</a:t>
            </a:r>
            <a:r>
              <a:rPr sz="1100" i="1" spc="-120" dirty="0">
                <a:solidFill>
                  <a:srgbClr val="464646"/>
                </a:solidFill>
                <a:latin typeface="Lucida Sans"/>
                <a:cs typeface="Lucida Sans"/>
              </a:rPr>
              <a:t> </a:t>
            </a:r>
            <a:r>
              <a:rPr sz="1100" i="1" spc="-75" dirty="0">
                <a:solidFill>
                  <a:srgbClr val="464646"/>
                </a:solidFill>
                <a:latin typeface="Lucida Sans"/>
                <a:cs typeface="Lucida Sans"/>
              </a:rPr>
              <a:t>25</a:t>
            </a:r>
            <a:r>
              <a:rPr sz="1100" i="1" spc="-114" dirty="0">
                <a:solidFill>
                  <a:srgbClr val="464646"/>
                </a:solidFill>
                <a:latin typeface="Lucida Sans"/>
                <a:cs typeface="Lucida Sans"/>
              </a:rPr>
              <a:t> </a:t>
            </a:r>
            <a:r>
              <a:rPr sz="1100" i="1" spc="-40" dirty="0">
                <a:solidFill>
                  <a:srgbClr val="464646"/>
                </a:solidFill>
                <a:latin typeface="Lucida Sans"/>
                <a:cs typeface="Lucida Sans"/>
              </a:rPr>
              <a:t>KPIs</a:t>
            </a:r>
            <a:r>
              <a:rPr sz="1100" i="1" spc="-114" dirty="0">
                <a:solidFill>
                  <a:srgbClr val="464646"/>
                </a:solidFill>
                <a:latin typeface="Lucida Sans"/>
                <a:cs typeface="Lucida Sans"/>
              </a:rPr>
              <a:t> </a:t>
            </a:r>
            <a:r>
              <a:rPr sz="1100" i="1" spc="-95" dirty="0">
                <a:solidFill>
                  <a:srgbClr val="464646"/>
                </a:solidFill>
                <a:latin typeface="Lucida Sans"/>
                <a:cs typeface="Lucida Sans"/>
              </a:rPr>
              <a:t>Report</a:t>
            </a:r>
            <a:r>
              <a:rPr sz="1100" i="1" spc="-114" dirty="0">
                <a:solidFill>
                  <a:srgbClr val="464646"/>
                </a:solidFill>
                <a:latin typeface="Lucida Sans"/>
                <a:cs typeface="Lucida Sans"/>
              </a:rPr>
              <a:t> </a:t>
            </a:r>
            <a:r>
              <a:rPr sz="1100" i="1" spc="-100" dirty="0">
                <a:solidFill>
                  <a:srgbClr val="464646"/>
                </a:solidFill>
                <a:latin typeface="Lucida Sans"/>
                <a:cs typeface="Lucida Sans"/>
              </a:rPr>
              <a:t>Series</a:t>
            </a:r>
            <a:r>
              <a:rPr sz="1100" i="1" spc="-105" dirty="0">
                <a:solidFill>
                  <a:srgbClr val="464646"/>
                </a:solidFill>
                <a:latin typeface="Lucida Sans"/>
                <a:cs typeface="Lucida Sans"/>
              </a:rPr>
              <a:t> </a:t>
            </a:r>
            <a:r>
              <a:rPr sz="1100" i="1" u="sng" spc="-75" dirty="0">
                <a:solidFill>
                  <a:srgbClr val="464646"/>
                </a:solidFill>
                <a:uFill>
                  <a:solidFill>
                    <a:srgbClr val="464646"/>
                  </a:solidFill>
                </a:uFill>
                <a:latin typeface="Lucida Sans"/>
                <a:cs typeface="Lucida Sans"/>
                <a:hlinkClick r:id="rId6"/>
              </a:rPr>
              <a:t>here</a:t>
            </a:r>
            <a:r>
              <a:rPr sz="1100" i="1" spc="-75" dirty="0">
                <a:solidFill>
                  <a:srgbClr val="464646"/>
                </a:solidFill>
                <a:latin typeface="Lucida Sans"/>
                <a:cs typeface="Lucida Sans"/>
              </a:rPr>
              <a:t>.</a:t>
            </a:r>
            <a:endParaRPr sz="1100">
              <a:latin typeface="Lucida Sans"/>
              <a:cs typeface="Lucida Sans"/>
            </a:endParaRPr>
          </a:p>
        </p:txBody>
      </p:sp>
      <p:pic>
        <p:nvPicPr>
          <p:cNvPr id="12" name="object 1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80155" y="3009010"/>
            <a:ext cx="197961" cy="134429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475583" y="3659441"/>
            <a:ext cx="197961" cy="133508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475583" y="4762817"/>
            <a:ext cx="197961" cy="133508"/>
          </a:xfrm>
          <a:prstGeom prst="rect">
            <a:avLst/>
          </a:prstGeom>
        </p:spPr>
      </p:pic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6347" rIns="0" bIns="0" rtlCol="0">
            <a:spAutoFit/>
          </a:bodyPr>
          <a:lstStyle/>
          <a:p>
            <a:pPr marL="2459355">
              <a:lnSpc>
                <a:spcPts val="1250"/>
              </a:lnSpc>
            </a:pPr>
            <a:fld id="{81D60167-4931-47E6-BA6A-407CBD079E47}" type="slidenum">
              <a:rPr spc="-25" dirty="0"/>
              <a:t>5</a:t>
            </a:fld>
            <a:endParaRPr spc="-25" dirty="0"/>
          </a:p>
        </p:txBody>
      </p:sp>
      <p:sp>
        <p:nvSpPr>
          <p:cNvPr id="16" name="object 1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/>
              <a:t>©</a:t>
            </a:r>
            <a:r>
              <a:rPr spc="-15" dirty="0"/>
              <a:t> </a:t>
            </a:r>
            <a:r>
              <a:rPr dirty="0"/>
              <a:t>The</a:t>
            </a:r>
            <a:r>
              <a:rPr spc="-30" dirty="0"/>
              <a:t> </a:t>
            </a:r>
            <a:r>
              <a:rPr dirty="0"/>
              <a:t>KPI</a:t>
            </a:r>
            <a:r>
              <a:rPr spc="-5" dirty="0"/>
              <a:t> </a:t>
            </a:r>
            <a:r>
              <a:rPr dirty="0"/>
              <a:t>Institute</a:t>
            </a:r>
            <a:r>
              <a:rPr spc="-20" dirty="0"/>
              <a:t> 2023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85788" y="175260"/>
            <a:ext cx="2282952" cy="19050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0" y="0"/>
            <a:ext cx="8986520" cy="6858000"/>
            <a:chOff x="0" y="0"/>
            <a:chExt cx="8986520" cy="6858000"/>
          </a:xfrm>
        </p:grpSpPr>
        <p:sp>
          <p:nvSpPr>
            <p:cNvPr id="4" name="object 4"/>
            <p:cNvSpPr/>
            <p:nvPr/>
          </p:nvSpPr>
          <p:spPr>
            <a:xfrm>
              <a:off x="321563" y="2072639"/>
              <a:ext cx="3086100" cy="0"/>
            </a:xfrm>
            <a:custGeom>
              <a:avLst/>
              <a:gdLst/>
              <a:ahLst/>
              <a:cxnLst/>
              <a:rect l="l" t="t" r="r" b="b"/>
              <a:pathLst>
                <a:path w="3086100">
                  <a:moveTo>
                    <a:pt x="0" y="0"/>
                  </a:moveTo>
                  <a:lnTo>
                    <a:pt x="3086100" y="0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3665219" cy="685800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0" y="0"/>
              <a:ext cx="3589020" cy="6858000"/>
            </a:xfrm>
            <a:custGeom>
              <a:avLst/>
              <a:gdLst/>
              <a:ahLst/>
              <a:cxnLst/>
              <a:rect l="l" t="t" r="r" b="b"/>
              <a:pathLst>
                <a:path w="3589020" h="6858000">
                  <a:moveTo>
                    <a:pt x="0" y="6858000"/>
                  </a:moveTo>
                  <a:lnTo>
                    <a:pt x="3589020" y="6858000"/>
                  </a:lnTo>
                  <a:lnTo>
                    <a:pt x="3589020" y="0"/>
                  </a:lnTo>
                  <a:lnTo>
                    <a:pt x="0" y="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044B35">
                <a:alpha val="6548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21563" y="2081783"/>
              <a:ext cx="3086100" cy="0"/>
            </a:xfrm>
            <a:custGeom>
              <a:avLst/>
              <a:gdLst/>
              <a:ahLst/>
              <a:cxnLst/>
              <a:rect l="l" t="t" r="r" b="b"/>
              <a:pathLst>
                <a:path w="3086100">
                  <a:moveTo>
                    <a:pt x="0" y="0"/>
                  </a:moveTo>
                  <a:lnTo>
                    <a:pt x="3086100" y="0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61544" y="6553200"/>
              <a:ext cx="8820150" cy="0"/>
            </a:xfrm>
            <a:custGeom>
              <a:avLst/>
              <a:gdLst/>
              <a:ahLst/>
              <a:cxnLst/>
              <a:rect l="l" t="t" r="r" b="b"/>
              <a:pathLst>
                <a:path w="8820150">
                  <a:moveTo>
                    <a:pt x="0" y="0"/>
                  </a:moveTo>
                  <a:lnTo>
                    <a:pt x="8820023" y="0"/>
                  </a:lnTo>
                </a:path>
              </a:pathLst>
            </a:custGeom>
            <a:ln w="9525">
              <a:solidFill>
                <a:srgbClr val="D0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399999" y="1418590"/>
            <a:ext cx="168973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dirty="0">
                <a:solidFill>
                  <a:srgbClr val="FFFFFF"/>
                </a:solidFill>
              </a:rPr>
              <a:t>Module</a:t>
            </a:r>
            <a:r>
              <a:rPr sz="2800" spc="235" dirty="0">
                <a:solidFill>
                  <a:srgbClr val="FFFFFF"/>
                </a:solidFill>
              </a:rPr>
              <a:t> </a:t>
            </a:r>
            <a:r>
              <a:rPr sz="2800" spc="-50" dirty="0">
                <a:solidFill>
                  <a:srgbClr val="FFFFFF"/>
                </a:solidFill>
              </a:rPr>
              <a:t>2</a:t>
            </a:r>
            <a:endParaRPr sz="2800"/>
          </a:p>
        </p:txBody>
      </p:sp>
      <p:sp>
        <p:nvSpPr>
          <p:cNvPr id="10" name="object 10"/>
          <p:cNvSpPr txBox="1"/>
          <p:nvPr/>
        </p:nvSpPr>
        <p:spPr>
          <a:xfrm>
            <a:off x="399999" y="2272664"/>
            <a:ext cx="2973070" cy="749300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12700" marR="5080">
              <a:lnSpc>
                <a:spcPts val="2700"/>
              </a:lnSpc>
              <a:spcBef>
                <a:spcPts val="434"/>
              </a:spcBef>
            </a:pPr>
            <a:r>
              <a:rPr sz="2500" spc="170" dirty="0">
                <a:solidFill>
                  <a:srgbClr val="FFFFFF"/>
                </a:solidFill>
                <a:latin typeface="Century Gothic"/>
                <a:cs typeface="Century Gothic"/>
              </a:rPr>
              <a:t>UNDERSTANDING </a:t>
            </a:r>
            <a:r>
              <a:rPr sz="2500" spc="260" dirty="0">
                <a:solidFill>
                  <a:srgbClr val="FFFFFF"/>
                </a:solidFill>
                <a:latin typeface="Century Gothic"/>
                <a:cs typeface="Century Gothic"/>
              </a:rPr>
              <a:t>KPIs</a:t>
            </a:r>
            <a:endParaRPr sz="2500">
              <a:latin typeface="Century Gothic"/>
              <a:cs typeface="Century Gothic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285869" y="2307082"/>
            <a:ext cx="3432810" cy="14281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solidFill>
                  <a:srgbClr val="5F5F5F"/>
                </a:solidFill>
                <a:latin typeface="Tahoma"/>
                <a:cs typeface="Tahoma"/>
              </a:rPr>
              <a:t>KPI</a:t>
            </a:r>
            <a:r>
              <a:rPr sz="2000" spc="-204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5F5F5F"/>
                </a:solidFill>
                <a:latin typeface="Tahoma"/>
                <a:cs typeface="Tahoma"/>
              </a:rPr>
              <a:t>related</a:t>
            </a:r>
            <a:r>
              <a:rPr sz="2000" spc="-22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5F5F5F"/>
                </a:solidFill>
                <a:latin typeface="Tahoma"/>
                <a:cs typeface="Tahoma"/>
              </a:rPr>
              <a:t>terminology</a:t>
            </a:r>
            <a:endParaRPr sz="2000">
              <a:latin typeface="Tahoma"/>
              <a:cs typeface="Tahoma"/>
            </a:endParaRPr>
          </a:p>
          <a:p>
            <a:pPr marL="12700" marR="5080">
              <a:lnSpc>
                <a:spcPts val="4340"/>
              </a:lnSpc>
              <a:spcBef>
                <a:spcPts val="225"/>
              </a:spcBef>
            </a:pPr>
            <a:r>
              <a:rPr sz="2000" spc="60" dirty="0">
                <a:solidFill>
                  <a:srgbClr val="5F5F5F"/>
                </a:solidFill>
                <a:latin typeface="Tahoma"/>
                <a:cs typeface="Tahoma"/>
              </a:rPr>
              <a:t>SMART</a:t>
            </a:r>
            <a:r>
              <a:rPr sz="2000" spc="-22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2000" spc="-30" dirty="0">
                <a:solidFill>
                  <a:srgbClr val="5F5F5F"/>
                </a:solidFill>
                <a:latin typeface="Tahoma"/>
                <a:cs typeface="Tahoma"/>
              </a:rPr>
              <a:t>objectives</a:t>
            </a:r>
            <a:r>
              <a:rPr sz="2000" spc="-19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2000" spc="-25" dirty="0">
                <a:solidFill>
                  <a:srgbClr val="5F5F5F"/>
                </a:solidFill>
                <a:latin typeface="Tahoma"/>
                <a:cs typeface="Tahoma"/>
              </a:rPr>
              <a:t>decomposed </a:t>
            </a:r>
            <a:r>
              <a:rPr sz="2000" dirty="0">
                <a:solidFill>
                  <a:srgbClr val="5F5F5F"/>
                </a:solidFill>
                <a:latin typeface="Tahoma"/>
                <a:cs typeface="Tahoma"/>
              </a:rPr>
              <a:t>KPI</a:t>
            </a:r>
            <a:r>
              <a:rPr sz="2000" spc="-18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5F5F5F"/>
                </a:solidFill>
                <a:latin typeface="Tahoma"/>
                <a:cs typeface="Tahoma"/>
              </a:rPr>
              <a:t>lifecycle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866388" y="2305811"/>
            <a:ext cx="300355" cy="300355"/>
          </a:xfrm>
          <a:custGeom>
            <a:avLst/>
            <a:gdLst/>
            <a:ahLst/>
            <a:cxnLst/>
            <a:rect l="l" t="t" r="r" b="b"/>
            <a:pathLst>
              <a:path w="300354" h="300355">
                <a:moveTo>
                  <a:pt x="0" y="150113"/>
                </a:moveTo>
                <a:lnTo>
                  <a:pt x="7650" y="102656"/>
                </a:lnTo>
                <a:lnTo>
                  <a:pt x="28955" y="61447"/>
                </a:lnTo>
                <a:lnTo>
                  <a:pt x="61447" y="28955"/>
                </a:lnTo>
                <a:lnTo>
                  <a:pt x="102656" y="7650"/>
                </a:lnTo>
                <a:lnTo>
                  <a:pt x="150113" y="0"/>
                </a:lnTo>
                <a:lnTo>
                  <a:pt x="197571" y="7650"/>
                </a:lnTo>
                <a:lnTo>
                  <a:pt x="238780" y="28955"/>
                </a:lnTo>
                <a:lnTo>
                  <a:pt x="271272" y="61447"/>
                </a:lnTo>
                <a:lnTo>
                  <a:pt x="292577" y="102656"/>
                </a:lnTo>
                <a:lnTo>
                  <a:pt x="300227" y="150113"/>
                </a:lnTo>
                <a:lnTo>
                  <a:pt x="292577" y="197571"/>
                </a:lnTo>
                <a:lnTo>
                  <a:pt x="271272" y="238780"/>
                </a:lnTo>
                <a:lnTo>
                  <a:pt x="238780" y="271272"/>
                </a:lnTo>
                <a:lnTo>
                  <a:pt x="197571" y="292577"/>
                </a:lnTo>
                <a:lnTo>
                  <a:pt x="150113" y="300227"/>
                </a:lnTo>
                <a:lnTo>
                  <a:pt x="102656" y="292577"/>
                </a:lnTo>
                <a:lnTo>
                  <a:pt x="61447" y="271272"/>
                </a:lnTo>
                <a:lnTo>
                  <a:pt x="28955" y="238780"/>
                </a:lnTo>
                <a:lnTo>
                  <a:pt x="7650" y="197571"/>
                </a:lnTo>
                <a:lnTo>
                  <a:pt x="0" y="150113"/>
                </a:lnTo>
                <a:close/>
              </a:path>
            </a:pathLst>
          </a:custGeom>
          <a:ln w="12700">
            <a:solidFill>
              <a:srgbClr val="0871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3952494" y="2332736"/>
            <a:ext cx="12890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0" dirty="0">
                <a:solidFill>
                  <a:srgbClr val="087150"/>
                </a:solidFill>
                <a:latin typeface="Tahoma"/>
                <a:cs typeface="Tahoma"/>
              </a:rPr>
              <a:t>1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866388" y="2848355"/>
            <a:ext cx="300355" cy="300355"/>
          </a:xfrm>
          <a:custGeom>
            <a:avLst/>
            <a:gdLst/>
            <a:ahLst/>
            <a:cxnLst/>
            <a:rect l="l" t="t" r="r" b="b"/>
            <a:pathLst>
              <a:path w="300354" h="300355">
                <a:moveTo>
                  <a:pt x="0" y="150114"/>
                </a:moveTo>
                <a:lnTo>
                  <a:pt x="7650" y="102656"/>
                </a:lnTo>
                <a:lnTo>
                  <a:pt x="28955" y="61447"/>
                </a:lnTo>
                <a:lnTo>
                  <a:pt x="61447" y="28956"/>
                </a:lnTo>
                <a:lnTo>
                  <a:pt x="102656" y="7650"/>
                </a:lnTo>
                <a:lnTo>
                  <a:pt x="150113" y="0"/>
                </a:lnTo>
                <a:lnTo>
                  <a:pt x="197571" y="7650"/>
                </a:lnTo>
                <a:lnTo>
                  <a:pt x="238780" y="28955"/>
                </a:lnTo>
                <a:lnTo>
                  <a:pt x="271272" y="61447"/>
                </a:lnTo>
                <a:lnTo>
                  <a:pt x="292577" y="102656"/>
                </a:lnTo>
                <a:lnTo>
                  <a:pt x="300227" y="150114"/>
                </a:lnTo>
                <a:lnTo>
                  <a:pt x="292577" y="197571"/>
                </a:lnTo>
                <a:lnTo>
                  <a:pt x="271272" y="238780"/>
                </a:lnTo>
                <a:lnTo>
                  <a:pt x="238780" y="271272"/>
                </a:lnTo>
                <a:lnTo>
                  <a:pt x="197571" y="292577"/>
                </a:lnTo>
                <a:lnTo>
                  <a:pt x="150113" y="300228"/>
                </a:lnTo>
                <a:lnTo>
                  <a:pt x="102656" y="292577"/>
                </a:lnTo>
                <a:lnTo>
                  <a:pt x="61447" y="271272"/>
                </a:lnTo>
                <a:lnTo>
                  <a:pt x="28955" y="238780"/>
                </a:lnTo>
                <a:lnTo>
                  <a:pt x="7650" y="197571"/>
                </a:lnTo>
                <a:lnTo>
                  <a:pt x="0" y="150114"/>
                </a:lnTo>
                <a:close/>
              </a:path>
            </a:pathLst>
          </a:custGeom>
          <a:ln w="12700">
            <a:solidFill>
              <a:srgbClr val="0871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3952494" y="2876245"/>
            <a:ext cx="129539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0" dirty="0">
                <a:solidFill>
                  <a:srgbClr val="087150"/>
                </a:solidFill>
                <a:latin typeface="Tahoma"/>
                <a:cs typeface="Tahoma"/>
              </a:rPr>
              <a:t>2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3866388" y="3396996"/>
            <a:ext cx="300355" cy="300355"/>
          </a:xfrm>
          <a:custGeom>
            <a:avLst/>
            <a:gdLst/>
            <a:ahLst/>
            <a:cxnLst/>
            <a:rect l="l" t="t" r="r" b="b"/>
            <a:pathLst>
              <a:path w="300354" h="300354">
                <a:moveTo>
                  <a:pt x="0" y="150113"/>
                </a:moveTo>
                <a:lnTo>
                  <a:pt x="7650" y="102656"/>
                </a:lnTo>
                <a:lnTo>
                  <a:pt x="28955" y="61447"/>
                </a:lnTo>
                <a:lnTo>
                  <a:pt x="61447" y="28955"/>
                </a:lnTo>
                <a:lnTo>
                  <a:pt x="102656" y="7650"/>
                </a:lnTo>
                <a:lnTo>
                  <a:pt x="150113" y="0"/>
                </a:lnTo>
                <a:lnTo>
                  <a:pt x="197571" y="7650"/>
                </a:lnTo>
                <a:lnTo>
                  <a:pt x="238780" y="28955"/>
                </a:lnTo>
                <a:lnTo>
                  <a:pt x="271272" y="61447"/>
                </a:lnTo>
                <a:lnTo>
                  <a:pt x="292577" y="102656"/>
                </a:lnTo>
                <a:lnTo>
                  <a:pt x="300227" y="150113"/>
                </a:lnTo>
                <a:lnTo>
                  <a:pt x="292577" y="197571"/>
                </a:lnTo>
                <a:lnTo>
                  <a:pt x="271272" y="238780"/>
                </a:lnTo>
                <a:lnTo>
                  <a:pt x="238780" y="271272"/>
                </a:lnTo>
                <a:lnTo>
                  <a:pt x="197571" y="292577"/>
                </a:lnTo>
                <a:lnTo>
                  <a:pt x="150113" y="300227"/>
                </a:lnTo>
                <a:lnTo>
                  <a:pt x="102656" y="292577"/>
                </a:lnTo>
                <a:lnTo>
                  <a:pt x="61447" y="271272"/>
                </a:lnTo>
                <a:lnTo>
                  <a:pt x="28955" y="238780"/>
                </a:lnTo>
                <a:lnTo>
                  <a:pt x="7650" y="197571"/>
                </a:lnTo>
                <a:lnTo>
                  <a:pt x="0" y="150113"/>
                </a:lnTo>
                <a:close/>
              </a:path>
            </a:pathLst>
          </a:custGeom>
          <a:ln w="12700">
            <a:solidFill>
              <a:srgbClr val="0871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3952494" y="3425444"/>
            <a:ext cx="12890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0" dirty="0">
                <a:solidFill>
                  <a:srgbClr val="087150"/>
                </a:solidFill>
                <a:latin typeface="Tahoma"/>
                <a:cs typeface="Tahoma"/>
              </a:rPr>
              <a:t>3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/>
              <a:t>©</a:t>
            </a:r>
            <a:r>
              <a:rPr spc="-15" dirty="0"/>
              <a:t> </a:t>
            </a:r>
            <a:r>
              <a:rPr dirty="0"/>
              <a:t>The</a:t>
            </a:r>
            <a:r>
              <a:rPr spc="-30" dirty="0"/>
              <a:t> </a:t>
            </a:r>
            <a:r>
              <a:rPr dirty="0"/>
              <a:t>KPI</a:t>
            </a:r>
            <a:r>
              <a:rPr spc="-5" dirty="0"/>
              <a:t> </a:t>
            </a:r>
            <a:r>
              <a:rPr dirty="0"/>
              <a:t>Institute</a:t>
            </a:r>
            <a:r>
              <a:rPr spc="-20" dirty="0"/>
              <a:t> 2023</a:t>
            </a:r>
          </a:p>
        </p:txBody>
      </p:sp>
      <p:sp>
        <p:nvSpPr>
          <p:cNvPr id="20" name="object 2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81747" rIns="0" bIns="0" rtlCol="0">
            <a:spAutoFit/>
          </a:bodyPr>
          <a:lstStyle/>
          <a:p>
            <a:pPr marL="2515235">
              <a:lnSpc>
                <a:spcPct val="100000"/>
              </a:lnSpc>
              <a:spcBef>
                <a:spcPts val="200"/>
              </a:spcBef>
            </a:pPr>
            <a:fld id="{81D60167-4931-47E6-BA6A-407CBD079E47}" type="slidenum">
              <a:rPr spc="-25" dirty="0"/>
              <a:t>50</a:t>
            </a:fld>
            <a:endParaRPr spc="-25" dirty="0"/>
          </a:p>
        </p:txBody>
      </p:sp>
      <p:sp>
        <p:nvSpPr>
          <p:cNvPr id="18" name="object 18"/>
          <p:cNvSpPr txBox="1"/>
          <p:nvPr/>
        </p:nvSpPr>
        <p:spPr>
          <a:xfrm>
            <a:off x="3807967" y="1727149"/>
            <a:ext cx="110045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25" dirty="0">
                <a:solidFill>
                  <a:srgbClr val="087150"/>
                </a:solidFill>
                <a:latin typeface="Century Gothic"/>
                <a:cs typeface="Century Gothic"/>
              </a:rPr>
              <a:t>Agenda:</a:t>
            </a:r>
            <a:endParaRPr sz="2000">
              <a:latin typeface="Century Gothic"/>
              <a:cs typeface="Century Gothic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-3"/>
            <a:ext cx="8982075" cy="6858000"/>
            <a:chOff x="0" y="-3"/>
            <a:chExt cx="8982075" cy="6858000"/>
          </a:xfrm>
        </p:grpSpPr>
        <p:sp>
          <p:nvSpPr>
            <p:cNvPr id="3" name="object 3"/>
            <p:cNvSpPr/>
            <p:nvPr/>
          </p:nvSpPr>
          <p:spPr>
            <a:xfrm>
              <a:off x="321563" y="2072639"/>
              <a:ext cx="3086100" cy="0"/>
            </a:xfrm>
            <a:custGeom>
              <a:avLst/>
              <a:gdLst/>
              <a:ahLst/>
              <a:cxnLst/>
              <a:rect l="l" t="t" r="r" b="b"/>
              <a:pathLst>
                <a:path w="3086100">
                  <a:moveTo>
                    <a:pt x="0" y="0"/>
                  </a:moveTo>
                  <a:lnTo>
                    <a:pt x="3086100" y="0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3665219" cy="685800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0" y="0"/>
              <a:ext cx="3589020" cy="6858000"/>
            </a:xfrm>
            <a:custGeom>
              <a:avLst/>
              <a:gdLst/>
              <a:ahLst/>
              <a:cxnLst/>
              <a:rect l="l" t="t" r="r" b="b"/>
              <a:pathLst>
                <a:path w="3589020" h="6858000">
                  <a:moveTo>
                    <a:pt x="0" y="6858000"/>
                  </a:moveTo>
                  <a:lnTo>
                    <a:pt x="3589020" y="6858000"/>
                  </a:lnTo>
                  <a:lnTo>
                    <a:pt x="3589020" y="0"/>
                  </a:lnTo>
                  <a:lnTo>
                    <a:pt x="0" y="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E7E6E6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21563" y="2081783"/>
              <a:ext cx="3086100" cy="0"/>
            </a:xfrm>
            <a:custGeom>
              <a:avLst/>
              <a:gdLst/>
              <a:ahLst/>
              <a:cxnLst/>
              <a:rect l="l" t="t" r="r" b="b"/>
              <a:pathLst>
                <a:path w="3086100">
                  <a:moveTo>
                    <a:pt x="0" y="0"/>
                  </a:moveTo>
                  <a:lnTo>
                    <a:pt x="3086100" y="0"/>
                  </a:lnTo>
                </a:path>
              </a:pathLst>
            </a:custGeom>
            <a:ln w="9525">
              <a:solidFill>
                <a:srgbClr val="0871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61544" y="6553200"/>
              <a:ext cx="8820150" cy="0"/>
            </a:xfrm>
            <a:custGeom>
              <a:avLst/>
              <a:gdLst/>
              <a:ahLst/>
              <a:cxnLst/>
              <a:rect l="l" t="t" r="r" b="b"/>
              <a:pathLst>
                <a:path w="8820150">
                  <a:moveTo>
                    <a:pt x="0" y="0"/>
                  </a:moveTo>
                  <a:lnTo>
                    <a:pt x="8820023" y="0"/>
                  </a:lnTo>
                </a:path>
              </a:pathLst>
            </a:custGeom>
            <a:ln w="9525">
              <a:solidFill>
                <a:srgbClr val="ADABA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3807967" y="1727149"/>
            <a:ext cx="258826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65" dirty="0">
                <a:solidFill>
                  <a:srgbClr val="087150"/>
                </a:solidFill>
                <a:latin typeface="Century Gothic"/>
                <a:cs typeface="Century Gothic"/>
              </a:rPr>
              <a:t>Key</a:t>
            </a:r>
            <a:r>
              <a:rPr sz="2000" spc="-15" dirty="0">
                <a:solidFill>
                  <a:srgbClr val="087150"/>
                </a:solidFill>
                <a:latin typeface="Century Gothic"/>
                <a:cs typeface="Century Gothic"/>
              </a:rPr>
              <a:t> </a:t>
            </a:r>
            <a:r>
              <a:rPr sz="2000" spc="70" dirty="0">
                <a:solidFill>
                  <a:srgbClr val="087150"/>
                </a:solidFill>
                <a:latin typeface="Century Gothic"/>
                <a:cs typeface="Century Gothic"/>
              </a:rPr>
              <a:t>learning</a:t>
            </a:r>
            <a:r>
              <a:rPr sz="2000" spc="-5" dirty="0">
                <a:solidFill>
                  <a:srgbClr val="087150"/>
                </a:solidFill>
                <a:latin typeface="Century Gothic"/>
                <a:cs typeface="Century Gothic"/>
              </a:rPr>
              <a:t> </a:t>
            </a:r>
            <a:r>
              <a:rPr sz="2000" spc="60" dirty="0">
                <a:solidFill>
                  <a:srgbClr val="087150"/>
                </a:solidFill>
                <a:latin typeface="Century Gothic"/>
                <a:cs typeface="Century Gothic"/>
              </a:rPr>
              <a:t>points:</a:t>
            </a:r>
            <a:endParaRPr sz="2000">
              <a:latin typeface="Century Gothic"/>
              <a:cs typeface="Century Gothic"/>
            </a:endParaRPr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685788" y="175260"/>
            <a:ext cx="2282952" cy="190500"/>
          </a:xfrm>
          <a:prstGeom prst="rect">
            <a:avLst/>
          </a:prstGeom>
        </p:spPr>
      </p:pic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399999" y="1418590"/>
            <a:ext cx="161734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dirty="0">
                <a:solidFill>
                  <a:srgbClr val="087150"/>
                </a:solidFill>
              </a:rPr>
              <a:t>Module</a:t>
            </a:r>
            <a:r>
              <a:rPr sz="2800" spc="235" dirty="0">
                <a:solidFill>
                  <a:srgbClr val="087150"/>
                </a:solidFill>
              </a:rPr>
              <a:t> </a:t>
            </a:r>
            <a:r>
              <a:rPr sz="2800" spc="-590" dirty="0">
                <a:solidFill>
                  <a:srgbClr val="087150"/>
                </a:solidFill>
              </a:rPr>
              <a:t>1</a:t>
            </a:r>
            <a:endParaRPr sz="2800"/>
          </a:p>
        </p:txBody>
      </p:sp>
      <p:sp>
        <p:nvSpPr>
          <p:cNvPr id="13" name="object 1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/>
              <a:t>©</a:t>
            </a:r>
            <a:r>
              <a:rPr spc="-15" dirty="0"/>
              <a:t> </a:t>
            </a:r>
            <a:r>
              <a:rPr dirty="0"/>
              <a:t>The</a:t>
            </a:r>
            <a:r>
              <a:rPr spc="-30" dirty="0"/>
              <a:t> </a:t>
            </a:r>
            <a:r>
              <a:rPr dirty="0"/>
              <a:t>KPI</a:t>
            </a:r>
            <a:r>
              <a:rPr spc="-5" dirty="0"/>
              <a:t> </a:t>
            </a:r>
            <a:r>
              <a:rPr dirty="0"/>
              <a:t>Institute</a:t>
            </a:r>
            <a:r>
              <a:rPr spc="-20" dirty="0"/>
              <a:t> 2023</a:t>
            </a:r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81747" rIns="0" bIns="0" rtlCol="0">
            <a:spAutoFit/>
          </a:bodyPr>
          <a:lstStyle/>
          <a:p>
            <a:pPr marL="2515235">
              <a:lnSpc>
                <a:spcPct val="100000"/>
              </a:lnSpc>
              <a:spcBef>
                <a:spcPts val="200"/>
              </a:spcBef>
            </a:pPr>
            <a:fld id="{81D60167-4931-47E6-BA6A-407CBD079E47}" type="slidenum">
              <a:rPr spc="-25" dirty="0"/>
              <a:t>51</a:t>
            </a:fld>
            <a:endParaRPr spc="-25" dirty="0"/>
          </a:p>
        </p:txBody>
      </p:sp>
      <p:sp>
        <p:nvSpPr>
          <p:cNvPr id="11" name="object 11"/>
          <p:cNvSpPr txBox="1"/>
          <p:nvPr/>
        </p:nvSpPr>
        <p:spPr>
          <a:xfrm>
            <a:off x="399999" y="2272664"/>
            <a:ext cx="2973070" cy="749300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12700" marR="5080">
              <a:lnSpc>
                <a:spcPts val="2700"/>
              </a:lnSpc>
              <a:spcBef>
                <a:spcPts val="434"/>
              </a:spcBef>
            </a:pPr>
            <a:r>
              <a:rPr sz="2500" spc="170" dirty="0">
                <a:solidFill>
                  <a:srgbClr val="087150"/>
                </a:solidFill>
                <a:latin typeface="Century Gothic"/>
                <a:cs typeface="Century Gothic"/>
              </a:rPr>
              <a:t>UNDERSTANDING </a:t>
            </a:r>
            <a:r>
              <a:rPr sz="2500" spc="260" dirty="0">
                <a:solidFill>
                  <a:srgbClr val="087150"/>
                </a:solidFill>
                <a:latin typeface="Century Gothic"/>
                <a:cs typeface="Century Gothic"/>
              </a:rPr>
              <a:t>KPIs</a:t>
            </a:r>
            <a:endParaRPr sz="2500">
              <a:latin typeface="Century Gothic"/>
              <a:cs typeface="Century Gothic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838194" y="2321432"/>
            <a:ext cx="4458970" cy="1547495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355600" marR="62865" indent="-342900">
              <a:lnSpc>
                <a:spcPts val="2380"/>
              </a:lnSpc>
              <a:spcBef>
                <a:spcPts val="200"/>
              </a:spcBef>
              <a:buClr>
                <a:srgbClr val="087150"/>
              </a:buClr>
              <a:buSzPct val="80000"/>
              <a:buFont typeface="Segoe UI Symbol"/>
              <a:buChar char="⮚"/>
              <a:tabLst>
                <a:tab pos="355600" algn="l"/>
              </a:tabLst>
            </a:pPr>
            <a:r>
              <a:rPr sz="2000" dirty="0">
                <a:solidFill>
                  <a:srgbClr val="5F5F5F"/>
                </a:solidFill>
                <a:latin typeface="Tahoma"/>
                <a:cs typeface="Tahoma"/>
              </a:rPr>
              <a:t>Define</a:t>
            </a:r>
            <a:r>
              <a:rPr sz="2000" spc="-17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2000" spc="-50" dirty="0">
                <a:solidFill>
                  <a:srgbClr val="5F5F5F"/>
                </a:solidFill>
                <a:latin typeface="Tahoma"/>
                <a:cs typeface="Tahoma"/>
              </a:rPr>
              <a:t>objectives,</a:t>
            </a:r>
            <a:r>
              <a:rPr sz="2000" spc="-17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5F5F5F"/>
                </a:solidFill>
                <a:latin typeface="Tahoma"/>
                <a:cs typeface="Tahoma"/>
              </a:rPr>
              <a:t>KPIs</a:t>
            </a:r>
            <a:r>
              <a:rPr sz="2000" spc="-18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2000" spc="-50" dirty="0">
                <a:solidFill>
                  <a:srgbClr val="5F5F5F"/>
                </a:solidFill>
                <a:latin typeface="Tahoma"/>
                <a:cs typeface="Tahoma"/>
              </a:rPr>
              <a:t>and</a:t>
            </a:r>
            <a:r>
              <a:rPr sz="2000" spc="-19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5F5F5F"/>
                </a:solidFill>
                <a:latin typeface="Tahoma"/>
                <a:cs typeface="Tahoma"/>
              </a:rPr>
              <a:t>initiatives </a:t>
            </a:r>
            <a:r>
              <a:rPr sz="2000" spc="-30" dirty="0">
                <a:solidFill>
                  <a:srgbClr val="5F5F5F"/>
                </a:solidFill>
                <a:latin typeface="Tahoma"/>
                <a:cs typeface="Tahoma"/>
              </a:rPr>
              <a:t>according</a:t>
            </a:r>
            <a:r>
              <a:rPr sz="2000" spc="-16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5F5F5F"/>
                </a:solidFill>
                <a:latin typeface="Tahoma"/>
                <a:cs typeface="Tahoma"/>
              </a:rPr>
              <a:t>to</a:t>
            </a:r>
            <a:r>
              <a:rPr sz="2000" spc="-17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2000" spc="-25" dirty="0">
                <a:solidFill>
                  <a:srgbClr val="5F5F5F"/>
                </a:solidFill>
                <a:latin typeface="Tahoma"/>
                <a:cs typeface="Tahoma"/>
              </a:rPr>
              <a:t>terminology</a:t>
            </a:r>
            <a:r>
              <a:rPr sz="2000" spc="-17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5F5F5F"/>
                </a:solidFill>
                <a:latin typeface="Tahoma"/>
                <a:cs typeface="Tahoma"/>
              </a:rPr>
              <a:t>standards;</a:t>
            </a:r>
            <a:endParaRPr sz="2000">
              <a:latin typeface="Tahoma"/>
              <a:cs typeface="Tahoma"/>
            </a:endParaRPr>
          </a:p>
          <a:p>
            <a:pPr marL="354965" indent="-342265">
              <a:lnSpc>
                <a:spcPct val="100000"/>
              </a:lnSpc>
              <a:spcBef>
                <a:spcPts val="1120"/>
              </a:spcBef>
              <a:buClr>
                <a:srgbClr val="087150"/>
              </a:buClr>
              <a:buSzPct val="80000"/>
              <a:buFont typeface="Segoe UI Symbol"/>
              <a:buChar char="⮚"/>
              <a:tabLst>
                <a:tab pos="354965" algn="l"/>
              </a:tabLst>
            </a:pPr>
            <a:r>
              <a:rPr sz="2000" dirty="0">
                <a:solidFill>
                  <a:srgbClr val="5F5F5F"/>
                </a:solidFill>
                <a:latin typeface="Tahoma"/>
                <a:cs typeface="Tahoma"/>
              </a:rPr>
              <a:t>Develop</a:t>
            </a:r>
            <a:r>
              <a:rPr sz="2000" spc="-21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2000" spc="60" dirty="0">
                <a:solidFill>
                  <a:srgbClr val="5F5F5F"/>
                </a:solidFill>
                <a:latin typeface="Tahoma"/>
                <a:cs typeface="Tahoma"/>
              </a:rPr>
              <a:t>SMART</a:t>
            </a:r>
            <a:r>
              <a:rPr sz="2000" spc="-22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5F5F5F"/>
                </a:solidFill>
                <a:latin typeface="Tahoma"/>
                <a:cs typeface="Tahoma"/>
              </a:rPr>
              <a:t>objectives;</a:t>
            </a:r>
            <a:endParaRPr sz="2000">
              <a:latin typeface="Tahoma"/>
              <a:cs typeface="Tahoma"/>
            </a:endParaRPr>
          </a:p>
          <a:p>
            <a:pPr marL="354965" indent="-342265">
              <a:lnSpc>
                <a:spcPct val="100000"/>
              </a:lnSpc>
              <a:spcBef>
                <a:spcPts val="1200"/>
              </a:spcBef>
              <a:buClr>
                <a:srgbClr val="087150"/>
              </a:buClr>
              <a:buSzPct val="80000"/>
              <a:buFont typeface="Segoe UI Symbol"/>
              <a:buChar char="⮚"/>
              <a:tabLst>
                <a:tab pos="354965" algn="l"/>
              </a:tabLst>
            </a:pPr>
            <a:r>
              <a:rPr sz="2000" spc="-35" dirty="0">
                <a:solidFill>
                  <a:srgbClr val="5F5F5F"/>
                </a:solidFill>
                <a:latin typeface="Tahoma"/>
                <a:cs typeface="Tahoma"/>
              </a:rPr>
              <a:t>Identify</a:t>
            </a:r>
            <a:r>
              <a:rPr sz="2000" spc="-21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2000" spc="-20" dirty="0">
                <a:solidFill>
                  <a:srgbClr val="5F5F5F"/>
                </a:solidFill>
                <a:latin typeface="Tahoma"/>
                <a:cs typeface="Tahoma"/>
              </a:rPr>
              <a:t>the</a:t>
            </a:r>
            <a:r>
              <a:rPr sz="2000" spc="-21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2000" spc="-45" dirty="0">
                <a:solidFill>
                  <a:srgbClr val="5F5F5F"/>
                </a:solidFill>
                <a:latin typeface="Tahoma"/>
                <a:cs typeface="Tahoma"/>
              </a:rPr>
              <a:t>stages</a:t>
            </a:r>
            <a:r>
              <a:rPr sz="2000" spc="-21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5F5F5F"/>
                </a:solidFill>
                <a:latin typeface="Tahoma"/>
                <a:cs typeface="Tahoma"/>
              </a:rPr>
              <a:t>of</a:t>
            </a:r>
            <a:r>
              <a:rPr sz="2000" spc="-20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5F5F5F"/>
                </a:solidFill>
                <a:latin typeface="Tahoma"/>
                <a:cs typeface="Tahoma"/>
              </a:rPr>
              <a:t>the</a:t>
            </a:r>
            <a:r>
              <a:rPr sz="2000" spc="-21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5F5F5F"/>
                </a:solidFill>
                <a:latin typeface="Tahoma"/>
                <a:cs typeface="Tahoma"/>
              </a:rPr>
              <a:t>KPI</a:t>
            </a:r>
            <a:r>
              <a:rPr sz="2000" spc="-21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5F5F5F"/>
                </a:solidFill>
                <a:latin typeface="Tahoma"/>
                <a:cs typeface="Tahoma"/>
              </a:rPr>
              <a:t>lifecycle.</a:t>
            </a:r>
            <a:endParaRPr sz="20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66615" y="992124"/>
            <a:ext cx="4887468" cy="551383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09258" rIns="0" bIns="0" rtlCol="0">
            <a:spAutoFit/>
          </a:bodyPr>
          <a:lstStyle/>
          <a:p>
            <a:pPr marL="31115">
              <a:lnSpc>
                <a:spcPct val="100000"/>
              </a:lnSpc>
              <a:spcBef>
                <a:spcPts val="100"/>
              </a:spcBef>
            </a:pPr>
            <a:r>
              <a:rPr spc="270" dirty="0"/>
              <a:t>KPI</a:t>
            </a:r>
            <a:r>
              <a:rPr spc="-5" dirty="0"/>
              <a:t> </a:t>
            </a:r>
            <a:r>
              <a:rPr spc="240" dirty="0"/>
              <a:t>RELATED</a:t>
            </a:r>
            <a:r>
              <a:rPr spc="30" dirty="0"/>
              <a:t> </a:t>
            </a:r>
            <a:r>
              <a:rPr spc="125" dirty="0"/>
              <a:t>TERMINOLOGY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/>
              <a:t>©</a:t>
            </a:r>
            <a:r>
              <a:rPr spc="-15" dirty="0"/>
              <a:t> </a:t>
            </a:r>
            <a:r>
              <a:rPr dirty="0"/>
              <a:t>The</a:t>
            </a:r>
            <a:r>
              <a:rPr spc="-30" dirty="0"/>
              <a:t> </a:t>
            </a:r>
            <a:r>
              <a:rPr dirty="0"/>
              <a:t>KPI</a:t>
            </a:r>
            <a:r>
              <a:rPr spc="-5" dirty="0"/>
              <a:t> </a:t>
            </a:r>
            <a:r>
              <a:rPr dirty="0"/>
              <a:t>Institute</a:t>
            </a:r>
            <a:r>
              <a:rPr spc="-20" dirty="0"/>
              <a:t> 2023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81747" rIns="0" bIns="0" rtlCol="0">
            <a:spAutoFit/>
          </a:bodyPr>
          <a:lstStyle/>
          <a:p>
            <a:pPr marL="2515235">
              <a:lnSpc>
                <a:spcPct val="100000"/>
              </a:lnSpc>
              <a:spcBef>
                <a:spcPts val="200"/>
              </a:spcBef>
            </a:pPr>
            <a:fld id="{81D60167-4931-47E6-BA6A-407CBD079E47}" type="slidenum">
              <a:rPr spc="-25" dirty="0"/>
              <a:t>52</a:t>
            </a:fld>
            <a:endParaRPr spc="-25" dirty="0"/>
          </a:p>
        </p:txBody>
      </p:sp>
      <p:sp>
        <p:nvSpPr>
          <p:cNvPr id="4" name="object 4"/>
          <p:cNvSpPr txBox="1"/>
          <p:nvPr/>
        </p:nvSpPr>
        <p:spPr>
          <a:xfrm>
            <a:off x="355803" y="1659382"/>
            <a:ext cx="4982210" cy="24618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99900"/>
              </a:lnSpc>
              <a:spcBef>
                <a:spcPts val="105"/>
              </a:spcBef>
            </a:pPr>
            <a:r>
              <a:rPr sz="2000" dirty="0">
                <a:solidFill>
                  <a:srgbClr val="0A976C"/>
                </a:solidFill>
                <a:latin typeface="Tahoma"/>
                <a:cs typeface="Tahoma"/>
              </a:rPr>
              <a:t>Metrics,</a:t>
            </a:r>
            <a:r>
              <a:rPr sz="2000" spc="-195" dirty="0">
                <a:solidFill>
                  <a:srgbClr val="0A976C"/>
                </a:solidFill>
                <a:latin typeface="Tahoma"/>
                <a:cs typeface="Tahoma"/>
              </a:rPr>
              <a:t> </a:t>
            </a:r>
            <a:r>
              <a:rPr sz="2000" spc="-25" dirty="0">
                <a:solidFill>
                  <a:srgbClr val="0A976C"/>
                </a:solidFill>
                <a:latin typeface="Tahoma"/>
                <a:cs typeface="Tahoma"/>
              </a:rPr>
              <a:t>indicators,</a:t>
            </a:r>
            <a:r>
              <a:rPr sz="2000" spc="-200" dirty="0">
                <a:solidFill>
                  <a:srgbClr val="0A976C"/>
                </a:solidFill>
                <a:latin typeface="Tahoma"/>
                <a:cs typeface="Tahoma"/>
              </a:rPr>
              <a:t> </a:t>
            </a:r>
            <a:r>
              <a:rPr sz="2000" spc="-45" dirty="0">
                <a:solidFill>
                  <a:srgbClr val="0A976C"/>
                </a:solidFill>
                <a:latin typeface="Tahoma"/>
                <a:cs typeface="Tahoma"/>
              </a:rPr>
              <a:t>and</a:t>
            </a:r>
            <a:r>
              <a:rPr sz="2000" spc="-200" dirty="0">
                <a:solidFill>
                  <a:srgbClr val="0A976C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0A976C"/>
                </a:solidFill>
                <a:latin typeface="Tahoma"/>
                <a:cs typeface="Tahoma"/>
              </a:rPr>
              <a:t>performance indicators</a:t>
            </a:r>
            <a:r>
              <a:rPr sz="2000" spc="-235" dirty="0">
                <a:solidFill>
                  <a:srgbClr val="0A976C"/>
                </a:solidFill>
                <a:latin typeface="Tahoma"/>
                <a:cs typeface="Tahoma"/>
              </a:rPr>
              <a:t> </a:t>
            </a:r>
            <a:r>
              <a:rPr sz="2000" spc="-20" dirty="0">
                <a:solidFill>
                  <a:srgbClr val="0A976C"/>
                </a:solidFill>
                <a:latin typeface="Tahoma"/>
                <a:cs typeface="Tahoma"/>
              </a:rPr>
              <a:t>–</a:t>
            </a:r>
            <a:r>
              <a:rPr sz="2000" spc="-220" dirty="0">
                <a:solidFill>
                  <a:srgbClr val="0A976C"/>
                </a:solidFill>
                <a:latin typeface="Tahoma"/>
                <a:cs typeface="Tahoma"/>
              </a:rPr>
              <a:t> </a:t>
            </a:r>
            <a:r>
              <a:rPr sz="2000" spc="-25" dirty="0">
                <a:solidFill>
                  <a:srgbClr val="5F5F5F"/>
                </a:solidFill>
                <a:latin typeface="Tahoma"/>
                <a:cs typeface="Tahoma"/>
              </a:rPr>
              <a:t>regardless</a:t>
            </a:r>
            <a:r>
              <a:rPr sz="2000" spc="-17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5F5F5F"/>
                </a:solidFill>
                <a:latin typeface="Tahoma"/>
                <a:cs typeface="Tahoma"/>
              </a:rPr>
              <a:t>of</a:t>
            </a:r>
            <a:r>
              <a:rPr sz="2000" spc="-204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5F5F5F"/>
                </a:solidFill>
                <a:latin typeface="Tahoma"/>
                <a:cs typeface="Tahoma"/>
              </a:rPr>
              <a:t>the</a:t>
            </a:r>
            <a:r>
              <a:rPr sz="2000" spc="-21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5F5F5F"/>
                </a:solidFill>
                <a:latin typeface="Tahoma"/>
                <a:cs typeface="Tahoma"/>
              </a:rPr>
              <a:t>terminology </a:t>
            </a:r>
            <a:r>
              <a:rPr sz="2000" spc="-75" dirty="0">
                <a:solidFill>
                  <a:srgbClr val="5F5F5F"/>
                </a:solidFill>
                <a:latin typeface="Tahoma"/>
                <a:cs typeface="Tahoma"/>
              </a:rPr>
              <a:t>used,</a:t>
            </a:r>
            <a:r>
              <a:rPr sz="2000" spc="-20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2000" spc="-25" dirty="0">
                <a:solidFill>
                  <a:srgbClr val="5F5F5F"/>
                </a:solidFill>
                <a:latin typeface="Tahoma"/>
                <a:cs typeface="Tahoma"/>
              </a:rPr>
              <a:t>performance</a:t>
            </a:r>
            <a:r>
              <a:rPr sz="2000" spc="-16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2000" spc="-45" dirty="0">
                <a:solidFill>
                  <a:srgbClr val="5F5F5F"/>
                </a:solidFill>
                <a:latin typeface="Tahoma"/>
                <a:cs typeface="Tahoma"/>
              </a:rPr>
              <a:t>data</a:t>
            </a:r>
            <a:r>
              <a:rPr sz="2000" spc="-20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2000" spc="-60" dirty="0">
                <a:solidFill>
                  <a:srgbClr val="5F5F5F"/>
                </a:solidFill>
                <a:latin typeface="Tahoma"/>
                <a:cs typeface="Tahoma"/>
              </a:rPr>
              <a:t>has</a:t>
            </a:r>
            <a:r>
              <a:rPr sz="2000" spc="-20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2000" spc="-35" dirty="0">
                <a:solidFill>
                  <a:srgbClr val="5F5F5F"/>
                </a:solidFill>
                <a:latin typeface="Tahoma"/>
                <a:cs typeface="Tahoma"/>
              </a:rPr>
              <a:t>been</a:t>
            </a:r>
            <a:r>
              <a:rPr sz="2000" spc="-204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5F5F5F"/>
                </a:solidFill>
                <a:latin typeface="Tahoma"/>
                <a:cs typeface="Tahoma"/>
              </a:rPr>
              <a:t>reported</a:t>
            </a:r>
            <a:r>
              <a:rPr sz="2000" spc="-17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2000" spc="-25" dirty="0">
                <a:solidFill>
                  <a:srgbClr val="5F5F5F"/>
                </a:solidFill>
                <a:latin typeface="Tahoma"/>
                <a:cs typeface="Tahoma"/>
              </a:rPr>
              <a:t>in </a:t>
            </a:r>
            <a:r>
              <a:rPr sz="2000" spc="-30" dirty="0">
                <a:solidFill>
                  <a:srgbClr val="5F5F5F"/>
                </a:solidFill>
                <a:latin typeface="Tahoma"/>
                <a:cs typeface="Tahoma"/>
              </a:rPr>
              <a:t>organizations</a:t>
            </a:r>
            <a:r>
              <a:rPr sz="2000" spc="-14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5F5F5F"/>
                </a:solidFill>
                <a:latin typeface="Tahoma"/>
                <a:cs typeface="Tahoma"/>
              </a:rPr>
              <a:t>for</a:t>
            </a:r>
            <a:r>
              <a:rPr sz="2000" spc="-16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2000" spc="-40" dirty="0">
                <a:solidFill>
                  <a:srgbClr val="5F5F5F"/>
                </a:solidFill>
                <a:latin typeface="Tahoma"/>
                <a:cs typeface="Tahoma"/>
              </a:rPr>
              <a:t>decades</a:t>
            </a:r>
            <a:r>
              <a:rPr sz="2000" spc="-17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2000" spc="-80" dirty="0">
                <a:solidFill>
                  <a:srgbClr val="5F5F5F"/>
                </a:solidFill>
                <a:latin typeface="Tahoma"/>
                <a:cs typeface="Tahoma"/>
              </a:rPr>
              <a:t>now.</a:t>
            </a:r>
            <a:r>
              <a:rPr sz="2000" spc="-15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5F5F5F"/>
                </a:solidFill>
                <a:latin typeface="Tahoma"/>
                <a:cs typeface="Tahoma"/>
              </a:rPr>
              <a:t>As</a:t>
            </a:r>
            <a:r>
              <a:rPr sz="2000" spc="-19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2000" spc="-25" dirty="0">
                <a:solidFill>
                  <a:srgbClr val="5F5F5F"/>
                </a:solidFill>
                <a:latin typeface="Tahoma"/>
                <a:cs typeface="Tahoma"/>
              </a:rPr>
              <a:t>the </a:t>
            </a:r>
            <a:r>
              <a:rPr sz="2000" spc="-30" dirty="0">
                <a:solidFill>
                  <a:srgbClr val="5F5F5F"/>
                </a:solidFill>
                <a:latin typeface="Tahoma"/>
                <a:cs typeface="Tahoma"/>
              </a:rPr>
              <a:t>complexity</a:t>
            </a:r>
            <a:r>
              <a:rPr sz="2000" spc="-21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5F5F5F"/>
                </a:solidFill>
                <a:latin typeface="Tahoma"/>
                <a:cs typeface="Tahoma"/>
              </a:rPr>
              <a:t>of</a:t>
            </a:r>
            <a:r>
              <a:rPr sz="2000" spc="-19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5F5F5F"/>
                </a:solidFill>
                <a:latin typeface="Tahoma"/>
                <a:cs typeface="Tahoma"/>
              </a:rPr>
              <a:t>the</a:t>
            </a:r>
            <a:r>
              <a:rPr sz="2000" spc="-20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2000" spc="-35" dirty="0">
                <a:solidFill>
                  <a:srgbClr val="5F5F5F"/>
                </a:solidFill>
                <a:latin typeface="Tahoma"/>
                <a:cs typeface="Tahoma"/>
              </a:rPr>
              <a:t>businesses</a:t>
            </a:r>
            <a:r>
              <a:rPr sz="2000" spc="-19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2000" spc="-55" dirty="0">
                <a:solidFill>
                  <a:srgbClr val="5F5F5F"/>
                </a:solidFill>
                <a:latin typeface="Tahoma"/>
                <a:cs typeface="Tahoma"/>
              </a:rPr>
              <a:t>has</a:t>
            </a:r>
            <a:r>
              <a:rPr sz="2000" spc="-19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2000" spc="-55" dirty="0">
                <a:solidFill>
                  <a:srgbClr val="5F5F5F"/>
                </a:solidFill>
                <a:latin typeface="Tahoma"/>
                <a:cs typeface="Tahoma"/>
              </a:rPr>
              <a:t>evolved,</a:t>
            </a:r>
            <a:r>
              <a:rPr sz="2000" spc="-18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2000" spc="-25" dirty="0">
                <a:solidFill>
                  <a:srgbClr val="5F5F5F"/>
                </a:solidFill>
                <a:latin typeface="Tahoma"/>
                <a:cs typeface="Tahoma"/>
              </a:rPr>
              <a:t>so </a:t>
            </a:r>
            <a:r>
              <a:rPr sz="2000" spc="-50" dirty="0">
                <a:solidFill>
                  <a:srgbClr val="5F5F5F"/>
                </a:solidFill>
                <a:latin typeface="Tahoma"/>
                <a:cs typeface="Tahoma"/>
              </a:rPr>
              <a:t>have</a:t>
            </a:r>
            <a:r>
              <a:rPr sz="2000" spc="-20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5F5F5F"/>
                </a:solidFill>
                <a:latin typeface="Tahoma"/>
                <a:cs typeface="Tahoma"/>
              </a:rPr>
              <a:t>the</a:t>
            </a:r>
            <a:r>
              <a:rPr sz="2000" spc="-21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2000" spc="-40" dirty="0">
                <a:solidFill>
                  <a:srgbClr val="5F5F5F"/>
                </a:solidFill>
                <a:latin typeface="Tahoma"/>
                <a:cs typeface="Tahoma"/>
              </a:rPr>
              <a:t>measurement</a:t>
            </a:r>
            <a:r>
              <a:rPr sz="2000" spc="-20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2000" spc="-40" dirty="0">
                <a:solidFill>
                  <a:srgbClr val="5F5F5F"/>
                </a:solidFill>
                <a:latin typeface="Tahoma"/>
                <a:cs typeface="Tahoma"/>
              </a:rPr>
              <a:t>systems</a:t>
            </a:r>
            <a:r>
              <a:rPr sz="2000" spc="-22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2000" spc="-50" dirty="0">
                <a:solidFill>
                  <a:srgbClr val="5F5F5F"/>
                </a:solidFill>
                <a:latin typeface="Tahoma"/>
                <a:cs typeface="Tahoma"/>
              </a:rPr>
              <a:t>and</a:t>
            </a:r>
            <a:r>
              <a:rPr sz="2000" spc="-204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5F5F5F"/>
                </a:solidFill>
                <a:latin typeface="Tahoma"/>
                <a:cs typeface="Tahoma"/>
              </a:rPr>
              <a:t>the</a:t>
            </a:r>
            <a:r>
              <a:rPr sz="2000" spc="-21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5F5F5F"/>
                </a:solidFill>
                <a:latin typeface="Tahoma"/>
                <a:cs typeface="Tahoma"/>
              </a:rPr>
              <a:t>usage </a:t>
            </a:r>
            <a:r>
              <a:rPr sz="2000" dirty="0">
                <a:solidFill>
                  <a:srgbClr val="5F5F5F"/>
                </a:solidFill>
                <a:latin typeface="Tahoma"/>
                <a:cs typeface="Tahoma"/>
              </a:rPr>
              <a:t>of</a:t>
            </a:r>
            <a:r>
              <a:rPr sz="2000" spc="-204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5F5F5F"/>
                </a:solidFill>
                <a:latin typeface="Tahoma"/>
                <a:cs typeface="Tahoma"/>
              </a:rPr>
              <a:t>KPIs</a:t>
            </a:r>
            <a:r>
              <a:rPr sz="2000" spc="-20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2000" spc="-30" dirty="0">
                <a:solidFill>
                  <a:srgbClr val="5F5F5F"/>
                </a:solidFill>
                <a:latin typeface="Tahoma"/>
                <a:cs typeface="Tahoma"/>
              </a:rPr>
              <a:t>spread</a:t>
            </a:r>
            <a:r>
              <a:rPr sz="2000" spc="-21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2000" spc="-25" dirty="0">
                <a:solidFill>
                  <a:srgbClr val="5F5F5F"/>
                </a:solidFill>
                <a:latin typeface="Tahoma"/>
                <a:cs typeface="Tahoma"/>
              </a:rPr>
              <a:t>across</a:t>
            </a:r>
            <a:r>
              <a:rPr sz="2000" spc="-18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2000" spc="-25" dirty="0">
                <a:solidFill>
                  <a:srgbClr val="5F5F5F"/>
                </a:solidFill>
                <a:latin typeface="Tahoma"/>
                <a:cs typeface="Tahoma"/>
              </a:rPr>
              <a:t>all</a:t>
            </a:r>
            <a:r>
              <a:rPr sz="2000" spc="-204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2000" spc="-25" dirty="0">
                <a:solidFill>
                  <a:srgbClr val="5F5F5F"/>
                </a:solidFill>
                <a:latin typeface="Tahoma"/>
                <a:cs typeface="Tahoma"/>
              </a:rPr>
              <a:t>functional</a:t>
            </a:r>
            <a:r>
              <a:rPr sz="2000" spc="-204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2000" spc="-40" dirty="0">
                <a:solidFill>
                  <a:srgbClr val="5F5F5F"/>
                </a:solidFill>
                <a:latin typeface="Tahoma"/>
                <a:cs typeface="Tahoma"/>
              </a:rPr>
              <a:t>areas</a:t>
            </a:r>
            <a:r>
              <a:rPr sz="2000" spc="-18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5F5F5F"/>
                </a:solidFill>
                <a:latin typeface="Tahoma"/>
                <a:cs typeface="Tahoma"/>
              </a:rPr>
              <a:t>of</a:t>
            </a:r>
            <a:r>
              <a:rPr sz="2000" spc="-20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2000" spc="-25" dirty="0">
                <a:solidFill>
                  <a:srgbClr val="5F5F5F"/>
                </a:solidFill>
                <a:latin typeface="Tahoma"/>
                <a:cs typeface="Tahoma"/>
              </a:rPr>
              <a:t>an </a:t>
            </a:r>
            <a:r>
              <a:rPr sz="2000" spc="-10" dirty="0">
                <a:solidFill>
                  <a:srgbClr val="5F5F5F"/>
                </a:solidFill>
                <a:latin typeface="Tahoma"/>
                <a:cs typeface="Tahoma"/>
              </a:rPr>
              <a:t>organization.</a:t>
            </a:r>
            <a:endParaRPr sz="20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27164" y="184404"/>
            <a:ext cx="1937003" cy="161544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0" y="531876"/>
            <a:ext cx="277495" cy="715010"/>
          </a:xfrm>
          <a:custGeom>
            <a:avLst/>
            <a:gdLst/>
            <a:ahLst/>
            <a:cxnLst/>
            <a:rect l="l" t="t" r="r" b="b"/>
            <a:pathLst>
              <a:path w="277495" h="715010">
                <a:moveTo>
                  <a:pt x="277368" y="0"/>
                </a:moveTo>
                <a:lnTo>
                  <a:pt x="0" y="0"/>
                </a:lnTo>
                <a:lnTo>
                  <a:pt x="0" y="714756"/>
                </a:lnTo>
                <a:lnTo>
                  <a:pt x="277368" y="714756"/>
                </a:lnTo>
                <a:lnTo>
                  <a:pt x="277368" y="0"/>
                </a:lnTo>
                <a:close/>
              </a:path>
            </a:pathLst>
          </a:custGeom>
          <a:solidFill>
            <a:srgbClr val="0871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61544" y="6553200"/>
            <a:ext cx="8820150" cy="0"/>
          </a:xfrm>
          <a:custGeom>
            <a:avLst/>
            <a:gdLst/>
            <a:ahLst/>
            <a:cxnLst/>
            <a:rect l="l" t="t" r="r" b="b"/>
            <a:pathLst>
              <a:path w="8820150">
                <a:moveTo>
                  <a:pt x="0" y="0"/>
                </a:moveTo>
                <a:lnTo>
                  <a:pt x="8820023" y="0"/>
                </a:lnTo>
              </a:path>
            </a:pathLst>
          </a:custGeom>
          <a:ln w="9525">
            <a:solidFill>
              <a:srgbClr val="D0CEC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09258" rIns="0" bIns="0" rtlCol="0">
            <a:spAutoFit/>
          </a:bodyPr>
          <a:lstStyle/>
          <a:p>
            <a:pPr marL="31115">
              <a:lnSpc>
                <a:spcPct val="100000"/>
              </a:lnSpc>
              <a:spcBef>
                <a:spcPts val="100"/>
              </a:spcBef>
            </a:pPr>
            <a:r>
              <a:rPr spc="270" dirty="0"/>
              <a:t>KPI</a:t>
            </a:r>
            <a:r>
              <a:rPr spc="-5" dirty="0"/>
              <a:t> </a:t>
            </a:r>
            <a:r>
              <a:rPr spc="240" dirty="0"/>
              <a:t>RELATED</a:t>
            </a:r>
            <a:r>
              <a:rPr spc="30" dirty="0"/>
              <a:t> </a:t>
            </a:r>
            <a:r>
              <a:rPr spc="125" dirty="0"/>
              <a:t>TERMINOLOGY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3927475" y="4280661"/>
            <a:ext cx="100076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70" dirty="0">
                <a:solidFill>
                  <a:srgbClr val="0A976C"/>
                </a:solidFill>
                <a:latin typeface="Century Gothic"/>
                <a:cs typeface="Century Gothic"/>
              </a:rPr>
              <a:t>OPTION</a:t>
            </a:r>
            <a:r>
              <a:rPr sz="1600" spc="-80" dirty="0">
                <a:solidFill>
                  <a:srgbClr val="0A976C"/>
                </a:solidFill>
                <a:latin typeface="Century Gothic"/>
                <a:cs typeface="Century Gothic"/>
              </a:rPr>
              <a:t> </a:t>
            </a:r>
            <a:r>
              <a:rPr sz="1600" spc="-50" dirty="0">
                <a:solidFill>
                  <a:srgbClr val="0A976C"/>
                </a:solidFill>
                <a:latin typeface="Century Gothic"/>
                <a:cs typeface="Century Gothic"/>
              </a:rPr>
              <a:t>2</a:t>
            </a:r>
            <a:endParaRPr sz="1600">
              <a:latin typeface="Century Gothic"/>
              <a:cs typeface="Century Gothic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562727" y="1525415"/>
            <a:ext cx="3067050" cy="717550"/>
          </a:xfrm>
          <a:prstGeom prst="rect">
            <a:avLst/>
          </a:prstGeom>
        </p:spPr>
        <p:txBody>
          <a:bodyPr vert="horz" wrap="square" lIns="0" tIns="838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60"/>
              </a:spcBef>
            </a:pPr>
            <a:r>
              <a:rPr sz="1800" dirty="0">
                <a:solidFill>
                  <a:srgbClr val="5F5F5F"/>
                </a:solidFill>
                <a:latin typeface="Tahoma"/>
                <a:cs typeface="Tahoma"/>
              </a:rPr>
              <a:t>KPIs</a:t>
            </a:r>
            <a:r>
              <a:rPr sz="1800" spc="-19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25" dirty="0">
                <a:solidFill>
                  <a:srgbClr val="5F5F5F"/>
                </a:solidFill>
                <a:latin typeface="Tahoma"/>
                <a:cs typeface="Tahoma"/>
              </a:rPr>
              <a:t>–</a:t>
            </a:r>
            <a:r>
              <a:rPr sz="1800" spc="-19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5F5F5F"/>
                </a:solidFill>
                <a:latin typeface="Tahoma"/>
                <a:cs typeface="Tahoma"/>
              </a:rPr>
              <a:t>to</a:t>
            </a:r>
            <a:r>
              <a:rPr sz="1800" spc="-17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40" dirty="0">
                <a:solidFill>
                  <a:srgbClr val="5F5F5F"/>
                </a:solidFill>
                <a:latin typeface="Tahoma"/>
                <a:cs typeface="Tahoma"/>
              </a:rPr>
              <a:t>evaluate</a:t>
            </a:r>
            <a:r>
              <a:rPr sz="1800" spc="-19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10" dirty="0">
                <a:solidFill>
                  <a:srgbClr val="5F5F5F"/>
                </a:solidFill>
                <a:latin typeface="Tahoma"/>
                <a:cs typeface="Tahoma"/>
              </a:rPr>
              <a:t>performance</a:t>
            </a:r>
            <a:endParaRPr sz="1800">
              <a:latin typeface="Tahoma"/>
              <a:cs typeface="Tahoma"/>
            </a:endParaRPr>
          </a:p>
          <a:p>
            <a:pPr marL="34925">
              <a:lnSpc>
                <a:spcPct val="100000"/>
              </a:lnSpc>
              <a:spcBef>
                <a:spcPts val="565"/>
              </a:spcBef>
            </a:pPr>
            <a:r>
              <a:rPr sz="1800" dirty="0">
                <a:solidFill>
                  <a:srgbClr val="5F5F5F"/>
                </a:solidFill>
                <a:latin typeface="Tahoma"/>
                <a:cs typeface="Tahoma"/>
              </a:rPr>
              <a:t>Metrics</a:t>
            </a:r>
            <a:r>
              <a:rPr sz="1800" spc="-114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25" dirty="0">
                <a:solidFill>
                  <a:srgbClr val="5F5F5F"/>
                </a:solidFill>
                <a:latin typeface="Tahoma"/>
                <a:cs typeface="Tahoma"/>
              </a:rPr>
              <a:t>–</a:t>
            </a:r>
            <a:r>
              <a:rPr sz="1800" spc="-13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5F5F5F"/>
                </a:solidFill>
                <a:latin typeface="Tahoma"/>
                <a:cs typeface="Tahoma"/>
              </a:rPr>
              <a:t>to</a:t>
            </a:r>
            <a:r>
              <a:rPr sz="1800" spc="-114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20" dirty="0">
                <a:solidFill>
                  <a:srgbClr val="5F5F5F"/>
                </a:solidFill>
                <a:latin typeface="Tahoma"/>
                <a:cs typeface="Tahoma"/>
              </a:rPr>
              <a:t>inform</a:t>
            </a:r>
            <a:r>
              <a:rPr sz="1800" spc="-12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10" dirty="0">
                <a:solidFill>
                  <a:srgbClr val="5F5F5F"/>
                </a:solidFill>
                <a:latin typeface="Tahoma"/>
                <a:cs typeface="Tahoma"/>
              </a:rPr>
              <a:t>decisions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927475" y="1772234"/>
            <a:ext cx="95821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70" dirty="0">
                <a:solidFill>
                  <a:srgbClr val="0A976C"/>
                </a:solidFill>
                <a:latin typeface="Century Gothic"/>
                <a:cs typeface="Century Gothic"/>
              </a:rPr>
              <a:t>OPTION</a:t>
            </a:r>
            <a:r>
              <a:rPr sz="1600" spc="-90" dirty="0">
                <a:solidFill>
                  <a:srgbClr val="0A976C"/>
                </a:solidFill>
                <a:latin typeface="Century Gothic"/>
                <a:cs typeface="Century Gothic"/>
              </a:rPr>
              <a:t> </a:t>
            </a:r>
            <a:r>
              <a:rPr sz="1600" spc="-380" dirty="0">
                <a:solidFill>
                  <a:srgbClr val="0A976C"/>
                </a:solidFill>
                <a:latin typeface="Century Gothic"/>
                <a:cs typeface="Century Gothic"/>
              </a:rPr>
              <a:t>1</a:t>
            </a:r>
            <a:endParaRPr sz="1600">
              <a:latin typeface="Century Gothic"/>
              <a:cs typeface="Century Gothic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241035" y="1557527"/>
            <a:ext cx="242570" cy="678180"/>
          </a:xfrm>
          <a:custGeom>
            <a:avLst/>
            <a:gdLst/>
            <a:ahLst/>
            <a:cxnLst/>
            <a:rect l="l" t="t" r="r" b="b"/>
            <a:pathLst>
              <a:path w="242570" h="678180">
                <a:moveTo>
                  <a:pt x="242315" y="678180"/>
                </a:moveTo>
                <a:lnTo>
                  <a:pt x="195149" y="676596"/>
                </a:lnTo>
                <a:lnTo>
                  <a:pt x="156638" y="672274"/>
                </a:lnTo>
                <a:lnTo>
                  <a:pt x="130677" y="665857"/>
                </a:lnTo>
                <a:lnTo>
                  <a:pt x="121158" y="657987"/>
                </a:lnTo>
                <a:lnTo>
                  <a:pt x="121158" y="359283"/>
                </a:lnTo>
                <a:lnTo>
                  <a:pt x="111638" y="351412"/>
                </a:lnTo>
                <a:lnTo>
                  <a:pt x="85677" y="344995"/>
                </a:lnTo>
                <a:lnTo>
                  <a:pt x="47166" y="340673"/>
                </a:lnTo>
                <a:lnTo>
                  <a:pt x="0" y="339089"/>
                </a:lnTo>
                <a:lnTo>
                  <a:pt x="47166" y="337506"/>
                </a:lnTo>
                <a:lnTo>
                  <a:pt x="85677" y="333184"/>
                </a:lnTo>
                <a:lnTo>
                  <a:pt x="111638" y="326767"/>
                </a:lnTo>
                <a:lnTo>
                  <a:pt x="121158" y="318897"/>
                </a:lnTo>
                <a:lnTo>
                  <a:pt x="121158" y="20193"/>
                </a:lnTo>
                <a:lnTo>
                  <a:pt x="130677" y="12322"/>
                </a:lnTo>
                <a:lnTo>
                  <a:pt x="156638" y="5905"/>
                </a:lnTo>
                <a:lnTo>
                  <a:pt x="195149" y="1583"/>
                </a:lnTo>
                <a:lnTo>
                  <a:pt x="242315" y="0"/>
                </a:lnTo>
              </a:path>
            </a:pathLst>
          </a:custGeom>
          <a:ln w="12700">
            <a:solidFill>
              <a:srgbClr val="0871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55803" y="1734692"/>
            <a:ext cx="3075940" cy="2174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7329" indent="-214629">
              <a:lnSpc>
                <a:spcPct val="100000"/>
              </a:lnSpc>
              <a:spcBef>
                <a:spcPts val="100"/>
              </a:spcBef>
              <a:buClr>
                <a:srgbClr val="0A976C"/>
              </a:buClr>
              <a:buSzPct val="72222"/>
              <a:buFont typeface="Segoe UI Symbol"/>
              <a:buChar char="⮚"/>
              <a:tabLst>
                <a:tab pos="227329" algn="l"/>
              </a:tabLst>
            </a:pPr>
            <a:r>
              <a:rPr sz="1800" dirty="0">
                <a:solidFill>
                  <a:srgbClr val="5F5F5F"/>
                </a:solidFill>
                <a:latin typeface="Tahoma"/>
                <a:cs typeface="Tahoma"/>
              </a:rPr>
              <a:t>Key</a:t>
            </a:r>
            <a:r>
              <a:rPr sz="1800" spc="-18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10" dirty="0">
                <a:solidFill>
                  <a:srgbClr val="5F5F5F"/>
                </a:solidFill>
                <a:latin typeface="Tahoma"/>
                <a:cs typeface="Tahoma"/>
              </a:rPr>
              <a:t>Result</a:t>
            </a:r>
            <a:r>
              <a:rPr sz="1800" spc="-17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5F5F5F"/>
                </a:solidFill>
                <a:latin typeface="Tahoma"/>
                <a:cs typeface="Tahoma"/>
              </a:rPr>
              <a:t>Areas</a:t>
            </a:r>
            <a:r>
              <a:rPr sz="1800" spc="-18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10" dirty="0">
                <a:solidFill>
                  <a:srgbClr val="5F5F5F"/>
                </a:solidFill>
                <a:latin typeface="Tahoma"/>
                <a:cs typeface="Tahoma"/>
              </a:rPr>
              <a:t>(KRAs);</a:t>
            </a:r>
            <a:endParaRPr sz="1800">
              <a:latin typeface="Tahoma"/>
              <a:cs typeface="Tahoma"/>
            </a:endParaRPr>
          </a:p>
          <a:p>
            <a:pPr marL="226695" marR="120014" indent="-214629">
              <a:lnSpc>
                <a:spcPct val="150000"/>
              </a:lnSpc>
              <a:spcBef>
                <a:spcPts val="600"/>
              </a:spcBef>
              <a:buClr>
                <a:srgbClr val="0A976C"/>
              </a:buClr>
              <a:buSzPct val="72222"/>
              <a:buFont typeface="Segoe UI Symbol"/>
              <a:buChar char="⮚"/>
              <a:tabLst>
                <a:tab pos="228600" algn="l"/>
              </a:tabLst>
            </a:pPr>
            <a:r>
              <a:rPr sz="1800" dirty="0">
                <a:solidFill>
                  <a:srgbClr val="5F5F5F"/>
                </a:solidFill>
                <a:latin typeface="Tahoma"/>
                <a:cs typeface="Tahoma"/>
              </a:rPr>
              <a:t>Key</a:t>
            </a:r>
            <a:r>
              <a:rPr sz="1800" spc="-14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20" dirty="0">
                <a:solidFill>
                  <a:srgbClr val="5F5F5F"/>
                </a:solidFill>
                <a:latin typeface="Tahoma"/>
                <a:cs typeface="Tahoma"/>
              </a:rPr>
              <a:t>Performance</a:t>
            </a:r>
            <a:r>
              <a:rPr sz="1800" spc="-12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10" dirty="0">
                <a:solidFill>
                  <a:srgbClr val="5F5F5F"/>
                </a:solidFill>
                <a:latin typeface="Tahoma"/>
                <a:cs typeface="Tahoma"/>
              </a:rPr>
              <a:t>Indicators 	(KPIs);</a:t>
            </a:r>
            <a:endParaRPr sz="1800">
              <a:latin typeface="Tahoma"/>
              <a:cs typeface="Tahoma"/>
            </a:endParaRPr>
          </a:p>
          <a:p>
            <a:pPr marL="227329" indent="-214629">
              <a:lnSpc>
                <a:spcPct val="100000"/>
              </a:lnSpc>
              <a:spcBef>
                <a:spcPts val="1680"/>
              </a:spcBef>
              <a:buClr>
                <a:srgbClr val="0A976C"/>
              </a:buClr>
              <a:buSzPct val="72222"/>
              <a:buFont typeface="Segoe UI Symbol"/>
              <a:buChar char="⮚"/>
              <a:tabLst>
                <a:tab pos="227329" algn="l"/>
              </a:tabLst>
            </a:pPr>
            <a:r>
              <a:rPr sz="1800" spc="-10" dirty="0">
                <a:solidFill>
                  <a:srgbClr val="5F5F5F"/>
                </a:solidFill>
                <a:latin typeface="Tahoma"/>
                <a:cs typeface="Tahoma"/>
              </a:rPr>
              <a:t>Performance</a:t>
            </a:r>
            <a:r>
              <a:rPr sz="1800" spc="-16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30" dirty="0">
                <a:solidFill>
                  <a:srgbClr val="5F5F5F"/>
                </a:solidFill>
                <a:latin typeface="Tahoma"/>
                <a:cs typeface="Tahoma"/>
              </a:rPr>
              <a:t>Indicators</a:t>
            </a:r>
            <a:r>
              <a:rPr sz="1800" spc="-15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75" dirty="0">
                <a:solidFill>
                  <a:srgbClr val="5F5F5F"/>
                </a:solidFill>
                <a:latin typeface="Tahoma"/>
                <a:cs typeface="Tahoma"/>
              </a:rPr>
              <a:t>(PIs);</a:t>
            </a:r>
            <a:endParaRPr sz="1800">
              <a:latin typeface="Tahoma"/>
              <a:cs typeface="Tahoma"/>
            </a:endParaRPr>
          </a:p>
          <a:p>
            <a:pPr marL="227329" indent="-214629">
              <a:lnSpc>
                <a:spcPct val="100000"/>
              </a:lnSpc>
              <a:spcBef>
                <a:spcPts val="1685"/>
              </a:spcBef>
              <a:buClr>
                <a:srgbClr val="0A976C"/>
              </a:buClr>
              <a:buSzPct val="72222"/>
              <a:buFont typeface="Segoe UI Symbol"/>
              <a:buChar char="⮚"/>
              <a:tabLst>
                <a:tab pos="227329" algn="l"/>
              </a:tabLst>
            </a:pPr>
            <a:r>
              <a:rPr sz="1800" spc="-10" dirty="0">
                <a:solidFill>
                  <a:srgbClr val="5F5F5F"/>
                </a:solidFill>
                <a:latin typeface="Tahoma"/>
                <a:cs typeface="Tahoma"/>
              </a:rPr>
              <a:t>Measures;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55803" y="4097528"/>
            <a:ext cx="3007360" cy="1763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7329" indent="-214629">
              <a:lnSpc>
                <a:spcPct val="100000"/>
              </a:lnSpc>
              <a:spcBef>
                <a:spcPts val="100"/>
              </a:spcBef>
              <a:buClr>
                <a:srgbClr val="0A976C"/>
              </a:buClr>
              <a:buSzPct val="72222"/>
              <a:buFont typeface="Segoe UI Symbol"/>
              <a:buChar char="⮚"/>
              <a:tabLst>
                <a:tab pos="227329" algn="l"/>
              </a:tabLst>
            </a:pPr>
            <a:r>
              <a:rPr sz="1800" spc="-10" dirty="0">
                <a:solidFill>
                  <a:srgbClr val="5F5F5F"/>
                </a:solidFill>
                <a:latin typeface="Tahoma"/>
                <a:cs typeface="Tahoma"/>
              </a:rPr>
              <a:t>Metrics;</a:t>
            </a:r>
            <a:endParaRPr sz="1800">
              <a:latin typeface="Tahoma"/>
              <a:cs typeface="Tahoma"/>
            </a:endParaRPr>
          </a:p>
          <a:p>
            <a:pPr marL="227329" indent="-214629">
              <a:lnSpc>
                <a:spcPct val="100000"/>
              </a:lnSpc>
              <a:spcBef>
                <a:spcPts val="1680"/>
              </a:spcBef>
              <a:buClr>
                <a:srgbClr val="0A976C"/>
              </a:buClr>
              <a:buSzPct val="72222"/>
              <a:buFont typeface="Segoe UI Symbol"/>
              <a:buChar char="⮚"/>
              <a:tabLst>
                <a:tab pos="227329" algn="l"/>
              </a:tabLst>
            </a:pPr>
            <a:r>
              <a:rPr sz="1800" dirty="0">
                <a:solidFill>
                  <a:srgbClr val="5F5F5F"/>
                </a:solidFill>
                <a:latin typeface="Tahoma"/>
                <a:cs typeface="Tahoma"/>
              </a:rPr>
              <a:t>Key</a:t>
            </a:r>
            <a:r>
              <a:rPr sz="1800" spc="-16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10" dirty="0">
                <a:solidFill>
                  <a:srgbClr val="5F5F5F"/>
                </a:solidFill>
                <a:latin typeface="Tahoma"/>
                <a:cs typeface="Tahoma"/>
              </a:rPr>
              <a:t>Result</a:t>
            </a:r>
            <a:r>
              <a:rPr sz="1800" spc="-16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30" dirty="0">
                <a:solidFill>
                  <a:srgbClr val="5F5F5F"/>
                </a:solidFill>
                <a:latin typeface="Tahoma"/>
                <a:cs typeface="Tahoma"/>
              </a:rPr>
              <a:t>Indicators</a:t>
            </a:r>
            <a:r>
              <a:rPr sz="1800" spc="-16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55" dirty="0">
                <a:solidFill>
                  <a:srgbClr val="5F5F5F"/>
                </a:solidFill>
                <a:latin typeface="Tahoma"/>
                <a:cs typeface="Tahoma"/>
              </a:rPr>
              <a:t>(KRIs);</a:t>
            </a:r>
            <a:endParaRPr sz="1800">
              <a:latin typeface="Tahoma"/>
              <a:cs typeface="Tahoma"/>
            </a:endParaRPr>
          </a:p>
          <a:p>
            <a:pPr marL="227329" indent="-214629">
              <a:lnSpc>
                <a:spcPct val="100000"/>
              </a:lnSpc>
              <a:spcBef>
                <a:spcPts val="1680"/>
              </a:spcBef>
              <a:buClr>
                <a:srgbClr val="0A976C"/>
              </a:buClr>
              <a:buSzPct val="72222"/>
              <a:buFont typeface="Segoe UI Symbol"/>
              <a:buChar char="⮚"/>
              <a:tabLst>
                <a:tab pos="227329" algn="l"/>
              </a:tabLst>
            </a:pPr>
            <a:r>
              <a:rPr sz="1800" spc="-10" dirty="0">
                <a:solidFill>
                  <a:srgbClr val="5F5F5F"/>
                </a:solidFill>
                <a:latin typeface="Tahoma"/>
                <a:cs typeface="Tahoma"/>
              </a:rPr>
              <a:t>Analytics;</a:t>
            </a:r>
            <a:endParaRPr sz="1800">
              <a:latin typeface="Tahoma"/>
              <a:cs typeface="Tahoma"/>
            </a:endParaRPr>
          </a:p>
          <a:p>
            <a:pPr marL="227329" indent="-214629">
              <a:lnSpc>
                <a:spcPct val="100000"/>
              </a:lnSpc>
              <a:spcBef>
                <a:spcPts val="1680"/>
              </a:spcBef>
              <a:buClr>
                <a:srgbClr val="0A976C"/>
              </a:buClr>
              <a:buSzPct val="72222"/>
              <a:buFont typeface="Segoe UI Symbol"/>
              <a:buChar char="⮚"/>
              <a:tabLst>
                <a:tab pos="227329" algn="l"/>
              </a:tabLst>
            </a:pPr>
            <a:r>
              <a:rPr sz="1800" spc="-20" dirty="0">
                <a:solidFill>
                  <a:srgbClr val="5F5F5F"/>
                </a:solidFill>
                <a:latin typeface="Tahoma"/>
                <a:cs typeface="Tahoma"/>
              </a:rPr>
              <a:t>Evaluation</a:t>
            </a:r>
            <a:r>
              <a:rPr sz="1800" spc="-17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10" dirty="0">
                <a:solidFill>
                  <a:srgbClr val="5F5F5F"/>
                </a:solidFill>
                <a:latin typeface="Tahoma"/>
                <a:cs typeface="Tahoma"/>
              </a:rPr>
              <a:t>criteria.</a:t>
            </a:r>
            <a:endParaRPr sz="1800">
              <a:latin typeface="Tahoma"/>
              <a:cs typeface="Tahoma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5082540" y="2654807"/>
            <a:ext cx="3784600" cy="3784600"/>
            <a:chOff x="5082540" y="2654807"/>
            <a:chExt cx="3784600" cy="3784600"/>
          </a:xfrm>
        </p:grpSpPr>
        <p:sp>
          <p:nvSpPr>
            <p:cNvPr id="13" name="object 13"/>
            <p:cNvSpPr/>
            <p:nvPr/>
          </p:nvSpPr>
          <p:spPr>
            <a:xfrm>
              <a:off x="5082540" y="2654807"/>
              <a:ext cx="3784600" cy="3784600"/>
            </a:xfrm>
            <a:custGeom>
              <a:avLst/>
              <a:gdLst/>
              <a:ahLst/>
              <a:cxnLst/>
              <a:rect l="l" t="t" r="r" b="b"/>
              <a:pathLst>
                <a:path w="3784600" h="3784600">
                  <a:moveTo>
                    <a:pt x="3784092" y="1892046"/>
                  </a:moveTo>
                  <a:lnTo>
                    <a:pt x="3783482" y="1843963"/>
                  </a:lnTo>
                  <a:lnTo>
                    <a:pt x="3781704" y="1796173"/>
                  </a:lnTo>
                  <a:lnTo>
                    <a:pt x="3778732" y="1748688"/>
                  </a:lnTo>
                  <a:lnTo>
                    <a:pt x="3774617" y="1701533"/>
                  </a:lnTo>
                  <a:lnTo>
                    <a:pt x="3769347" y="1654721"/>
                  </a:lnTo>
                  <a:lnTo>
                    <a:pt x="3762946" y="1608251"/>
                  </a:lnTo>
                  <a:lnTo>
                    <a:pt x="3755428" y="1562150"/>
                  </a:lnTo>
                  <a:lnTo>
                    <a:pt x="3746804" y="1516430"/>
                  </a:lnTo>
                  <a:lnTo>
                    <a:pt x="3737089" y="1471091"/>
                  </a:lnTo>
                  <a:lnTo>
                    <a:pt x="3726307" y="1426184"/>
                  </a:lnTo>
                  <a:lnTo>
                    <a:pt x="3714458" y="1381683"/>
                  </a:lnTo>
                  <a:lnTo>
                    <a:pt x="3701554" y="1337627"/>
                  </a:lnTo>
                  <a:lnTo>
                    <a:pt x="3687622" y="1294015"/>
                  </a:lnTo>
                  <a:lnTo>
                    <a:pt x="3672687" y="1250873"/>
                  </a:lnTo>
                  <a:lnTo>
                    <a:pt x="3656736" y="1208214"/>
                  </a:lnTo>
                  <a:lnTo>
                    <a:pt x="3639794" y="1166037"/>
                  </a:lnTo>
                  <a:lnTo>
                    <a:pt x="3621875" y="1124381"/>
                  </a:lnTo>
                  <a:lnTo>
                    <a:pt x="3602990" y="1083246"/>
                  </a:lnTo>
                  <a:lnTo>
                    <a:pt x="3583165" y="1042644"/>
                  </a:lnTo>
                  <a:lnTo>
                    <a:pt x="3562400" y="1002588"/>
                  </a:lnTo>
                  <a:lnTo>
                    <a:pt x="3540722" y="963104"/>
                  </a:lnTo>
                  <a:lnTo>
                    <a:pt x="3518141" y="924191"/>
                  </a:lnTo>
                  <a:lnTo>
                    <a:pt x="3494659" y="885875"/>
                  </a:lnTo>
                  <a:lnTo>
                    <a:pt x="3470313" y="848169"/>
                  </a:lnTo>
                  <a:lnTo>
                    <a:pt x="3445091" y="811085"/>
                  </a:lnTo>
                  <a:lnTo>
                    <a:pt x="3419030" y="774636"/>
                  </a:lnTo>
                  <a:lnTo>
                    <a:pt x="3392132" y="738835"/>
                  </a:lnTo>
                  <a:lnTo>
                    <a:pt x="3364420" y="703694"/>
                  </a:lnTo>
                  <a:lnTo>
                    <a:pt x="3335896" y="669239"/>
                  </a:lnTo>
                  <a:lnTo>
                    <a:pt x="3306584" y="635469"/>
                  </a:lnTo>
                  <a:lnTo>
                    <a:pt x="3276485" y="602411"/>
                  </a:lnTo>
                  <a:lnTo>
                    <a:pt x="3245624" y="570064"/>
                  </a:lnTo>
                  <a:lnTo>
                    <a:pt x="3214027" y="538467"/>
                  </a:lnTo>
                  <a:lnTo>
                    <a:pt x="3181680" y="507606"/>
                  </a:lnTo>
                  <a:lnTo>
                    <a:pt x="3148622" y="477507"/>
                  </a:lnTo>
                  <a:lnTo>
                    <a:pt x="3114852" y="448195"/>
                  </a:lnTo>
                  <a:lnTo>
                    <a:pt x="3080397" y="419671"/>
                  </a:lnTo>
                  <a:lnTo>
                    <a:pt x="3045256" y="391960"/>
                  </a:lnTo>
                  <a:lnTo>
                    <a:pt x="3009455" y="365061"/>
                  </a:lnTo>
                  <a:lnTo>
                    <a:pt x="2973006" y="339001"/>
                  </a:lnTo>
                  <a:lnTo>
                    <a:pt x="2935922" y="313778"/>
                  </a:lnTo>
                  <a:lnTo>
                    <a:pt x="2898216" y="289433"/>
                  </a:lnTo>
                  <a:lnTo>
                    <a:pt x="2859900" y="265950"/>
                  </a:lnTo>
                  <a:lnTo>
                    <a:pt x="2820987" y="243370"/>
                  </a:lnTo>
                  <a:lnTo>
                    <a:pt x="2781503" y="221691"/>
                  </a:lnTo>
                  <a:lnTo>
                    <a:pt x="2741447" y="200926"/>
                  </a:lnTo>
                  <a:lnTo>
                    <a:pt x="2700845" y="181102"/>
                  </a:lnTo>
                  <a:lnTo>
                    <a:pt x="2659710" y="162217"/>
                  </a:lnTo>
                  <a:lnTo>
                    <a:pt x="2618054" y="144297"/>
                  </a:lnTo>
                  <a:lnTo>
                    <a:pt x="2575877" y="127355"/>
                  </a:lnTo>
                  <a:lnTo>
                    <a:pt x="2533218" y="111404"/>
                  </a:lnTo>
                  <a:lnTo>
                    <a:pt x="2490076" y="96469"/>
                  </a:lnTo>
                  <a:lnTo>
                    <a:pt x="2446464" y="82537"/>
                  </a:lnTo>
                  <a:lnTo>
                    <a:pt x="2402408" y="69634"/>
                  </a:lnTo>
                  <a:lnTo>
                    <a:pt x="2357907" y="57785"/>
                  </a:lnTo>
                  <a:lnTo>
                    <a:pt x="2313000" y="47002"/>
                  </a:lnTo>
                  <a:lnTo>
                    <a:pt x="2267661" y="37287"/>
                  </a:lnTo>
                  <a:lnTo>
                    <a:pt x="2221941" y="28663"/>
                  </a:lnTo>
                  <a:lnTo>
                    <a:pt x="2175840" y="21145"/>
                  </a:lnTo>
                  <a:lnTo>
                    <a:pt x="2129371" y="14744"/>
                  </a:lnTo>
                  <a:lnTo>
                    <a:pt x="2082558" y="9474"/>
                  </a:lnTo>
                  <a:lnTo>
                    <a:pt x="2035403" y="5359"/>
                  </a:lnTo>
                  <a:lnTo>
                    <a:pt x="1987918" y="2387"/>
                  </a:lnTo>
                  <a:lnTo>
                    <a:pt x="1940128" y="609"/>
                  </a:lnTo>
                  <a:lnTo>
                    <a:pt x="1892046" y="0"/>
                  </a:lnTo>
                  <a:lnTo>
                    <a:pt x="1843951" y="609"/>
                  </a:lnTo>
                  <a:lnTo>
                    <a:pt x="1796161" y="2387"/>
                  </a:lnTo>
                  <a:lnTo>
                    <a:pt x="1748675" y="5359"/>
                  </a:lnTo>
                  <a:lnTo>
                    <a:pt x="1701520" y="9474"/>
                  </a:lnTo>
                  <a:lnTo>
                    <a:pt x="1654708" y="14744"/>
                  </a:lnTo>
                  <a:lnTo>
                    <a:pt x="1608239" y="21145"/>
                  </a:lnTo>
                  <a:lnTo>
                    <a:pt x="1562138" y="28663"/>
                  </a:lnTo>
                  <a:lnTo>
                    <a:pt x="1516418" y="37287"/>
                  </a:lnTo>
                  <a:lnTo>
                    <a:pt x="1471079" y="47002"/>
                  </a:lnTo>
                  <a:lnTo>
                    <a:pt x="1426171" y="57785"/>
                  </a:lnTo>
                  <a:lnTo>
                    <a:pt x="1381671" y="69634"/>
                  </a:lnTo>
                  <a:lnTo>
                    <a:pt x="1337614" y="82537"/>
                  </a:lnTo>
                  <a:lnTo>
                    <a:pt x="1294003" y="96469"/>
                  </a:lnTo>
                  <a:lnTo>
                    <a:pt x="1250861" y="111404"/>
                  </a:lnTo>
                  <a:lnTo>
                    <a:pt x="1208201" y="127355"/>
                  </a:lnTo>
                  <a:lnTo>
                    <a:pt x="1166025" y="144297"/>
                  </a:lnTo>
                  <a:lnTo>
                    <a:pt x="1124369" y="162217"/>
                  </a:lnTo>
                  <a:lnTo>
                    <a:pt x="1083233" y="181102"/>
                  </a:lnTo>
                  <a:lnTo>
                    <a:pt x="1042631" y="200926"/>
                  </a:lnTo>
                  <a:lnTo>
                    <a:pt x="1002576" y="221691"/>
                  </a:lnTo>
                  <a:lnTo>
                    <a:pt x="963091" y="243370"/>
                  </a:lnTo>
                  <a:lnTo>
                    <a:pt x="924179" y="265950"/>
                  </a:lnTo>
                  <a:lnTo>
                    <a:pt x="885863" y="289433"/>
                  </a:lnTo>
                  <a:lnTo>
                    <a:pt x="848156" y="313778"/>
                  </a:lnTo>
                  <a:lnTo>
                    <a:pt x="811072" y="339001"/>
                  </a:lnTo>
                  <a:lnTo>
                    <a:pt x="774623" y="365061"/>
                  </a:lnTo>
                  <a:lnTo>
                    <a:pt x="738822" y="391960"/>
                  </a:lnTo>
                  <a:lnTo>
                    <a:pt x="703681" y="419671"/>
                  </a:lnTo>
                  <a:lnTo>
                    <a:pt x="669226" y="448195"/>
                  </a:lnTo>
                  <a:lnTo>
                    <a:pt x="635457" y="477507"/>
                  </a:lnTo>
                  <a:lnTo>
                    <a:pt x="602399" y="507606"/>
                  </a:lnTo>
                  <a:lnTo>
                    <a:pt x="570052" y="538467"/>
                  </a:lnTo>
                  <a:lnTo>
                    <a:pt x="538454" y="570064"/>
                  </a:lnTo>
                  <a:lnTo>
                    <a:pt x="507593" y="602411"/>
                  </a:lnTo>
                  <a:lnTo>
                    <a:pt x="477494" y="635469"/>
                  </a:lnTo>
                  <a:lnTo>
                    <a:pt x="448183" y="669239"/>
                  </a:lnTo>
                  <a:lnTo>
                    <a:pt x="419658" y="703694"/>
                  </a:lnTo>
                  <a:lnTo>
                    <a:pt x="391947" y="738835"/>
                  </a:lnTo>
                  <a:lnTo>
                    <a:pt x="365048" y="774636"/>
                  </a:lnTo>
                  <a:lnTo>
                    <a:pt x="338988" y="811085"/>
                  </a:lnTo>
                  <a:lnTo>
                    <a:pt x="313766" y="848169"/>
                  </a:lnTo>
                  <a:lnTo>
                    <a:pt x="289420" y="885875"/>
                  </a:lnTo>
                  <a:lnTo>
                    <a:pt x="265938" y="924191"/>
                  </a:lnTo>
                  <a:lnTo>
                    <a:pt x="243357" y="963104"/>
                  </a:lnTo>
                  <a:lnTo>
                    <a:pt x="221678" y="1002588"/>
                  </a:lnTo>
                  <a:lnTo>
                    <a:pt x="200914" y="1042644"/>
                  </a:lnTo>
                  <a:lnTo>
                    <a:pt x="181089" y="1083246"/>
                  </a:lnTo>
                  <a:lnTo>
                    <a:pt x="162204" y="1124381"/>
                  </a:lnTo>
                  <a:lnTo>
                    <a:pt x="144284" y="1166037"/>
                  </a:lnTo>
                  <a:lnTo>
                    <a:pt x="127342" y="1208214"/>
                  </a:lnTo>
                  <a:lnTo>
                    <a:pt x="111391" y="1250873"/>
                  </a:lnTo>
                  <a:lnTo>
                    <a:pt x="96456" y="1294015"/>
                  </a:lnTo>
                  <a:lnTo>
                    <a:pt x="82524" y="1337627"/>
                  </a:lnTo>
                  <a:lnTo>
                    <a:pt x="69621" y="1381683"/>
                  </a:lnTo>
                  <a:lnTo>
                    <a:pt x="57772" y="1426184"/>
                  </a:lnTo>
                  <a:lnTo>
                    <a:pt x="46990" y="1471091"/>
                  </a:lnTo>
                  <a:lnTo>
                    <a:pt x="37274" y="1516430"/>
                  </a:lnTo>
                  <a:lnTo>
                    <a:pt x="28651" y="1562150"/>
                  </a:lnTo>
                  <a:lnTo>
                    <a:pt x="21132" y="1608251"/>
                  </a:lnTo>
                  <a:lnTo>
                    <a:pt x="14732" y="1654721"/>
                  </a:lnTo>
                  <a:lnTo>
                    <a:pt x="9461" y="1701533"/>
                  </a:lnTo>
                  <a:lnTo>
                    <a:pt x="5346" y="1748688"/>
                  </a:lnTo>
                  <a:lnTo>
                    <a:pt x="2374" y="1796173"/>
                  </a:lnTo>
                  <a:lnTo>
                    <a:pt x="596" y="1843963"/>
                  </a:lnTo>
                  <a:lnTo>
                    <a:pt x="38" y="1888972"/>
                  </a:lnTo>
                  <a:lnTo>
                    <a:pt x="0" y="1891284"/>
                  </a:lnTo>
                  <a:lnTo>
                    <a:pt x="0" y="1891614"/>
                  </a:lnTo>
                  <a:lnTo>
                    <a:pt x="0" y="1892046"/>
                  </a:lnTo>
                  <a:lnTo>
                    <a:pt x="596" y="1940140"/>
                  </a:lnTo>
                  <a:lnTo>
                    <a:pt x="2374" y="1987931"/>
                  </a:lnTo>
                  <a:lnTo>
                    <a:pt x="5346" y="2035403"/>
                  </a:lnTo>
                  <a:lnTo>
                    <a:pt x="9461" y="2082571"/>
                  </a:lnTo>
                  <a:lnTo>
                    <a:pt x="14732" y="2129383"/>
                  </a:lnTo>
                  <a:lnTo>
                    <a:pt x="21132" y="2175853"/>
                  </a:lnTo>
                  <a:lnTo>
                    <a:pt x="28651" y="2221954"/>
                  </a:lnTo>
                  <a:lnTo>
                    <a:pt x="37274" y="2267674"/>
                  </a:lnTo>
                  <a:lnTo>
                    <a:pt x="46990" y="2313000"/>
                  </a:lnTo>
                  <a:lnTo>
                    <a:pt x="57772" y="2357920"/>
                  </a:lnTo>
                  <a:lnTo>
                    <a:pt x="69621" y="2402421"/>
                  </a:lnTo>
                  <a:lnTo>
                    <a:pt x="82524" y="2446477"/>
                  </a:lnTo>
                  <a:lnTo>
                    <a:pt x="96456" y="2490089"/>
                  </a:lnTo>
                  <a:lnTo>
                    <a:pt x="111391" y="2533231"/>
                  </a:lnTo>
                  <a:lnTo>
                    <a:pt x="127342" y="2575890"/>
                  </a:lnTo>
                  <a:lnTo>
                    <a:pt x="144284" y="2618054"/>
                  </a:lnTo>
                  <a:lnTo>
                    <a:pt x="162204" y="2659723"/>
                  </a:lnTo>
                  <a:lnTo>
                    <a:pt x="181089" y="2700858"/>
                  </a:lnTo>
                  <a:lnTo>
                    <a:pt x="200914" y="2741460"/>
                  </a:lnTo>
                  <a:lnTo>
                    <a:pt x="221678" y="2781516"/>
                  </a:lnTo>
                  <a:lnTo>
                    <a:pt x="243357" y="2821000"/>
                  </a:lnTo>
                  <a:lnTo>
                    <a:pt x="265938" y="2859900"/>
                  </a:lnTo>
                  <a:lnTo>
                    <a:pt x="289420" y="2898216"/>
                  </a:lnTo>
                  <a:lnTo>
                    <a:pt x="313766" y="2935935"/>
                  </a:lnTo>
                  <a:lnTo>
                    <a:pt x="338988" y="2973019"/>
                  </a:lnTo>
                  <a:lnTo>
                    <a:pt x="365048" y="3009468"/>
                  </a:lnTo>
                  <a:lnTo>
                    <a:pt x="391947" y="3045269"/>
                  </a:lnTo>
                  <a:lnTo>
                    <a:pt x="419658" y="3080410"/>
                  </a:lnTo>
                  <a:lnTo>
                    <a:pt x="448183" y="3114865"/>
                  </a:lnTo>
                  <a:lnTo>
                    <a:pt x="477494" y="3148634"/>
                  </a:lnTo>
                  <a:lnTo>
                    <a:pt x="507593" y="3181693"/>
                  </a:lnTo>
                  <a:lnTo>
                    <a:pt x="538454" y="3214039"/>
                  </a:lnTo>
                  <a:lnTo>
                    <a:pt x="570052" y="3245637"/>
                  </a:lnTo>
                  <a:lnTo>
                    <a:pt x="602399" y="3276498"/>
                  </a:lnTo>
                  <a:lnTo>
                    <a:pt x="635457" y="3306584"/>
                  </a:lnTo>
                  <a:lnTo>
                    <a:pt x="669226" y="3335896"/>
                  </a:lnTo>
                  <a:lnTo>
                    <a:pt x="703681" y="3364420"/>
                  </a:lnTo>
                  <a:lnTo>
                    <a:pt x="738822" y="3392144"/>
                  </a:lnTo>
                  <a:lnTo>
                    <a:pt x="774623" y="3419043"/>
                  </a:lnTo>
                  <a:lnTo>
                    <a:pt x="811072" y="3445103"/>
                  </a:lnTo>
                  <a:lnTo>
                    <a:pt x="848156" y="3470325"/>
                  </a:lnTo>
                  <a:lnTo>
                    <a:pt x="885863" y="3494671"/>
                  </a:lnTo>
                  <a:lnTo>
                    <a:pt x="924179" y="3518154"/>
                  </a:lnTo>
                  <a:lnTo>
                    <a:pt x="963091" y="3540734"/>
                  </a:lnTo>
                  <a:lnTo>
                    <a:pt x="1002576" y="3562413"/>
                  </a:lnTo>
                  <a:lnTo>
                    <a:pt x="1042631" y="3583178"/>
                  </a:lnTo>
                  <a:lnTo>
                    <a:pt x="1083233" y="3603002"/>
                  </a:lnTo>
                  <a:lnTo>
                    <a:pt x="1124369" y="3621887"/>
                  </a:lnTo>
                  <a:lnTo>
                    <a:pt x="1166025" y="3639794"/>
                  </a:lnTo>
                  <a:lnTo>
                    <a:pt x="1208201" y="3656736"/>
                  </a:lnTo>
                  <a:lnTo>
                    <a:pt x="1250861" y="3672687"/>
                  </a:lnTo>
                  <a:lnTo>
                    <a:pt x="1294003" y="3687635"/>
                  </a:lnTo>
                  <a:lnTo>
                    <a:pt x="1337614" y="3701567"/>
                  </a:lnTo>
                  <a:lnTo>
                    <a:pt x="1381671" y="3714470"/>
                  </a:lnTo>
                  <a:lnTo>
                    <a:pt x="1426171" y="3726307"/>
                  </a:lnTo>
                  <a:lnTo>
                    <a:pt x="1471079" y="3737102"/>
                  </a:lnTo>
                  <a:lnTo>
                    <a:pt x="1516418" y="3746817"/>
                  </a:lnTo>
                  <a:lnTo>
                    <a:pt x="1562138" y="3755440"/>
                  </a:lnTo>
                  <a:lnTo>
                    <a:pt x="1608239" y="3762959"/>
                  </a:lnTo>
                  <a:lnTo>
                    <a:pt x="1654708" y="3769360"/>
                  </a:lnTo>
                  <a:lnTo>
                    <a:pt x="1701520" y="3774630"/>
                  </a:lnTo>
                  <a:lnTo>
                    <a:pt x="1748675" y="3778745"/>
                  </a:lnTo>
                  <a:lnTo>
                    <a:pt x="1796161" y="3781717"/>
                  </a:lnTo>
                  <a:lnTo>
                    <a:pt x="1843951" y="3783495"/>
                  </a:lnTo>
                  <a:lnTo>
                    <a:pt x="1892046" y="3784092"/>
                  </a:lnTo>
                  <a:lnTo>
                    <a:pt x="1940128" y="3783495"/>
                  </a:lnTo>
                  <a:lnTo>
                    <a:pt x="1987918" y="3781717"/>
                  </a:lnTo>
                  <a:lnTo>
                    <a:pt x="2035403" y="3778745"/>
                  </a:lnTo>
                  <a:lnTo>
                    <a:pt x="2082558" y="3774630"/>
                  </a:lnTo>
                  <a:lnTo>
                    <a:pt x="2129371" y="3769360"/>
                  </a:lnTo>
                  <a:lnTo>
                    <a:pt x="2175840" y="3762959"/>
                  </a:lnTo>
                  <a:lnTo>
                    <a:pt x="2221941" y="3755440"/>
                  </a:lnTo>
                  <a:lnTo>
                    <a:pt x="2267661" y="3746817"/>
                  </a:lnTo>
                  <a:lnTo>
                    <a:pt x="2313000" y="3737102"/>
                  </a:lnTo>
                  <a:lnTo>
                    <a:pt x="2357907" y="3726307"/>
                  </a:lnTo>
                  <a:lnTo>
                    <a:pt x="2402408" y="3714470"/>
                  </a:lnTo>
                  <a:lnTo>
                    <a:pt x="2446464" y="3701567"/>
                  </a:lnTo>
                  <a:lnTo>
                    <a:pt x="2490076" y="3687635"/>
                  </a:lnTo>
                  <a:lnTo>
                    <a:pt x="2533218" y="3672687"/>
                  </a:lnTo>
                  <a:lnTo>
                    <a:pt x="2575877" y="3656736"/>
                  </a:lnTo>
                  <a:lnTo>
                    <a:pt x="2618054" y="3639794"/>
                  </a:lnTo>
                  <a:lnTo>
                    <a:pt x="2659710" y="3621887"/>
                  </a:lnTo>
                  <a:lnTo>
                    <a:pt x="2700845" y="3603002"/>
                  </a:lnTo>
                  <a:lnTo>
                    <a:pt x="2741447" y="3583178"/>
                  </a:lnTo>
                  <a:lnTo>
                    <a:pt x="2781503" y="3562413"/>
                  </a:lnTo>
                  <a:lnTo>
                    <a:pt x="2820987" y="3540734"/>
                  </a:lnTo>
                  <a:lnTo>
                    <a:pt x="2859900" y="3518154"/>
                  </a:lnTo>
                  <a:lnTo>
                    <a:pt x="2898216" y="3494671"/>
                  </a:lnTo>
                  <a:lnTo>
                    <a:pt x="2935922" y="3470325"/>
                  </a:lnTo>
                  <a:lnTo>
                    <a:pt x="2973006" y="3445103"/>
                  </a:lnTo>
                  <a:lnTo>
                    <a:pt x="3009455" y="3419043"/>
                  </a:lnTo>
                  <a:lnTo>
                    <a:pt x="3045256" y="3392144"/>
                  </a:lnTo>
                  <a:lnTo>
                    <a:pt x="3080397" y="3364420"/>
                  </a:lnTo>
                  <a:lnTo>
                    <a:pt x="3114852" y="3335896"/>
                  </a:lnTo>
                  <a:lnTo>
                    <a:pt x="3148622" y="3306584"/>
                  </a:lnTo>
                  <a:lnTo>
                    <a:pt x="3181680" y="3276498"/>
                  </a:lnTo>
                  <a:lnTo>
                    <a:pt x="3214027" y="3245637"/>
                  </a:lnTo>
                  <a:lnTo>
                    <a:pt x="3245624" y="3214039"/>
                  </a:lnTo>
                  <a:lnTo>
                    <a:pt x="3276485" y="3181693"/>
                  </a:lnTo>
                  <a:lnTo>
                    <a:pt x="3306584" y="3148634"/>
                  </a:lnTo>
                  <a:lnTo>
                    <a:pt x="3335896" y="3114865"/>
                  </a:lnTo>
                  <a:lnTo>
                    <a:pt x="3364420" y="3080410"/>
                  </a:lnTo>
                  <a:lnTo>
                    <a:pt x="3392132" y="3045269"/>
                  </a:lnTo>
                  <a:lnTo>
                    <a:pt x="3419030" y="3009468"/>
                  </a:lnTo>
                  <a:lnTo>
                    <a:pt x="3445091" y="2973019"/>
                  </a:lnTo>
                  <a:lnTo>
                    <a:pt x="3470313" y="2935935"/>
                  </a:lnTo>
                  <a:lnTo>
                    <a:pt x="3494659" y="2898216"/>
                  </a:lnTo>
                  <a:lnTo>
                    <a:pt x="3518141" y="2859900"/>
                  </a:lnTo>
                  <a:lnTo>
                    <a:pt x="3540722" y="2821000"/>
                  </a:lnTo>
                  <a:lnTo>
                    <a:pt x="3562400" y="2781516"/>
                  </a:lnTo>
                  <a:lnTo>
                    <a:pt x="3583165" y="2741460"/>
                  </a:lnTo>
                  <a:lnTo>
                    <a:pt x="3602990" y="2700858"/>
                  </a:lnTo>
                  <a:lnTo>
                    <a:pt x="3621875" y="2659723"/>
                  </a:lnTo>
                  <a:lnTo>
                    <a:pt x="3639794" y="2618054"/>
                  </a:lnTo>
                  <a:lnTo>
                    <a:pt x="3656736" y="2575890"/>
                  </a:lnTo>
                  <a:lnTo>
                    <a:pt x="3672687" y="2533231"/>
                  </a:lnTo>
                  <a:lnTo>
                    <a:pt x="3687622" y="2490089"/>
                  </a:lnTo>
                  <a:lnTo>
                    <a:pt x="3701554" y="2446477"/>
                  </a:lnTo>
                  <a:lnTo>
                    <a:pt x="3714458" y="2402421"/>
                  </a:lnTo>
                  <a:lnTo>
                    <a:pt x="3726307" y="2357920"/>
                  </a:lnTo>
                  <a:lnTo>
                    <a:pt x="3737089" y="2313000"/>
                  </a:lnTo>
                  <a:lnTo>
                    <a:pt x="3746804" y="2267674"/>
                  </a:lnTo>
                  <a:lnTo>
                    <a:pt x="3755428" y="2221954"/>
                  </a:lnTo>
                  <a:lnTo>
                    <a:pt x="3762946" y="2175853"/>
                  </a:lnTo>
                  <a:lnTo>
                    <a:pt x="3769347" y="2129383"/>
                  </a:lnTo>
                  <a:lnTo>
                    <a:pt x="3774617" y="2082571"/>
                  </a:lnTo>
                  <a:lnTo>
                    <a:pt x="3778732" y="2035403"/>
                  </a:lnTo>
                  <a:lnTo>
                    <a:pt x="3781704" y="1987931"/>
                  </a:lnTo>
                  <a:lnTo>
                    <a:pt x="3783482" y="1940140"/>
                  </a:lnTo>
                  <a:lnTo>
                    <a:pt x="3784092" y="1892046"/>
                  </a:lnTo>
                  <a:close/>
                </a:path>
              </a:pathLst>
            </a:custGeom>
            <a:solidFill>
              <a:srgbClr val="0A976C">
                <a:alpha val="3372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082540" y="3826763"/>
              <a:ext cx="1440180" cy="1440180"/>
            </a:xfrm>
            <a:custGeom>
              <a:avLst/>
              <a:gdLst/>
              <a:ahLst/>
              <a:cxnLst/>
              <a:rect l="l" t="t" r="r" b="b"/>
              <a:pathLst>
                <a:path w="1440179" h="1440179">
                  <a:moveTo>
                    <a:pt x="720089" y="0"/>
                  </a:moveTo>
                  <a:lnTo>
                    <a:pt x="672750" y="1531"/>
                  </a:lnTo>
                  <a:lnTo>
                    <a:pt x="626227" y="6064"/>
                  </a:lnTo>
                  <a:lnTo>
                    <a:pt x="580615" y="13502"/>
                  </a:lnTo>
                  <a:lnTo>
                    <a:pt x="536011" y="23751"/>
                  </a:lnTo>
                  <a:lnTo>
                    <a:pt x="492508" y="36716"/>
                  </a:lnTo>
                  <a:lnTo>
                    <a:pt x="450201" y="52301"/>
                  </a:lnTo>
                  <a:lnTo>
                    <a:pt x="409186" y="70412"/>
                  </a:lnTo>
                  <a:lnTo>
                    <a:pt x="369557" y="90955"/>
                  </a:lnTo>
                  <a:lnTo>
                    <a:pt x="331410" y="113833"/>
                  </a:lnTo>
                  <a:lnTo>
                    <a:pt x="294839" y="138952"/>
                  </a:lnTo>
                  <a:lnTo>
                    <a:pt x="259939" y="166217"/>
                  </a:lnTo>
                  <a:lnTo>
                    <a:pt x="226805" y="195533"/>
                  </a:lnTo>
                  <a:lnTo>
                    <a:pt x="195533" y="226805"/>
                  </a:lnTo>
                  <a:lnTo>
                    <a:pt x="166217" y="259939"/>
                  </a:lnTo>
                  <a:lnTo>
                    <a:pt x="138952" y="294839"/>
                  </a:lnTo>
                  <a:lnTo>
                    <a:pt x="113833" y="331410"/>
                  </a:lnTo>
                  <a:lnTo>
                    <a:pt x="90955" y="369557"/>
                  </a:lnTo>
                  <a:lnTo>
                    <a:pt x="70412" y="409186"/>
                  </a:lnTo>
                  <a:lnTo>
                    <a:pt x="52301" y="450201"/>
                  </a:lnTo>
                  <a:lnTo>
                    <a:pt x="36716" y="492508"/>
                  </a:lnTo>
                  <a:lnTo>
                    <a:pt x="23751" y="536011"/>
                  </a:lnTo>
                  <a:lnTo>
                    <a:pt x="13502" y="580615"/>
                  </a:lnTo>
                  <a:lnTo>
                    <a:pt x="6064" y="626227"/>
                  </a:lnTo>
                  <a:lnTo>
                    <a:pt x="1531" y="672750"/>
                  </a:lnTo>
                  <a:lnTo>
                    <a:pt x="0" y="720090"/>
                  </a:lnTo>
                  <a:lnTo>
                    <a:pt x="1531" y="767429"/>
                  </a:lnTo>
                  <a:lnTo>
                    <a:pt x="6064" y="813952"/>
                  </a:lnTo>
                  <a:lnTo>
                    <a:pt x="13502" y="859564"/>
                  </a:lnTo>
                  <a:lnTo>
                    <a:pt x="23751" y="904168"/>
                  </a:lnTo>
                  <a:lnTo>
                    <a:pt x="36716" y="947671"/>
                  </a:lnTo>
                  <a:lnTo>
                    <a:pt x="52301" y="989978"/>
                  </a:lnTo>
                  <a:lnTo>
                    <a:pt x="70412" y="1030993"/>
                  </a:lnTo>
                  <a:lnTo>
                    <a:pt x="90955" y="1070622"/>
                  </a:lnTo>
                  <a:lnTo>
                    <a:pt x="113833" y="1108769"/>
                  </a:lnTo>
                  <a:lnTo>
                    <a:pt x="138952" y="1145340"/>
                  </a:lnTo>
                  <a:lnTo>
                    <a:pt x="166217" y="1180240"/>
                  </a:lnTo>
                  <a:lnTo>
                    <a:pt x="195533" y="1213374"/>
                  </a:lnTo>
                  <a:lnTo>
                    <a:pt x="226805" y="1244646"/>
                  </a:lnTo>
                  <a:lnTo>
                    <a:pt x="259939" y="1273962"/>
                  </a:lnTo>
                  <a:lnTo>
                    <a:pt x="294839" y="1301227"/>
                  </a:lnTo>
                  <a:lnTo>
                    <a:pt x="331410" y="1326346"/>
                  </a:lnTo>
                  <a:lnTo>
                    <a:pt x="369557" y="1349224"/>
                  </a:lnTo>
                  <a:lnTo>
                    <a:pt x="409186" y="1369767"/>
                  </a:lnTo>
                  <a:lnTo>
                    <a:pt x="450201" y="1387878"/>
                  </a:lnTo>
                  <a:lnTo>
                    <a:pt x="492508" y="1403463"/>
                  </a:lnTo>
                  <a:lnTo>
                    <a:pt x="536011" y="1416428"/>
                  </a:lnTo>
                  <a:lnTo>
                    <a:pt x="580615" y="1426677"/>
                  </a:lnTo>
                  <a:lnTo>
                    <a:pt x="626227" y="1434115"/>
                  </a:lnTo>
                  <a:lnTo>
                    <a:pt x="672750" y="1438648"/>
                  </a:lnTo>
                  <a:lnTo>
                    <a:pt x="720089" y="1440180"/>
                  </a:lnTo>
                  <a:lnTo>
                    <a:pt x="767429" y="1438648"/>
                  </a:lnTo>
                  <a:lnTo>
                    <a:pt x="813952" y="1434115"/>
                  </a:lnTo>
                  <a:lnTo>
                    <a:pt x="859564" y="1426677"/>
                  </a:lnTo>
                  <a:lnTo>
                    <a:pt x="904168" y="1416428"/>
                  </a:lnTo>
                  <a:lnTo>
                    <a:pt x="947671" y="1403463"/>
                  </a:lnTo>
                  <a:lnTo>
                    <a:pt x="989978" y="1387878"/>
                  </a:lnTo>
                  <a:lnTo>
                    <a:pt x="1030993" y="1369767"/>
                  </a:lnTo>
                  <a:lnTo>
                    <a:pt x="1070622" y="1349224"/>
                  </a:lnTo>
                  <a:lnTo>
                    <a:pt x="1108769" y="1326346"/>
                  </a:lnTo>
                  <a:lnTo>
                    <a:pt x="1145340" y="1301227"/>
                  </a:lnTo>
                  <a:lnTo>
                    <a:pt x="1180240" y="1273962"/>
                  </a:lnTo>
                  <a:lnTo>
                    <a:pt x="1213374" y="1244646"/>
                  </a:lnTo>
                  <a:lnTo>
                    <a:pt x="1244646" y="1213374"/>
                  </a:lnTo>
                  <a:lnTo>
                    <a:pt x="1273962" y="1180240"/>
                  </a:lnTo>
                  <a:lnTo>
                    <a:pt x="1301227" y="1145340"/>
                  </a:lnTo>
                  <a:lnTo>
                    <a:pt x="1326346" y="1108769"/>
                  </a:lnTo>
                  <a:lnTo>
                    <a:pt x="1349224" y="1070622"/>
                  </a:lnTo>
                  <a:lnTo>
                    <a:pt x="1369767" y="1030993"/>
                  </a:lnTo>
                  <a:lnTo>
                    <a:pt x="1387878" y="989978"/>
                  </a:lnTo>
                  <a:lnTo>
                    <a:pt x="1403463" y="947671"/>
                  </a:lnTo>
                  <a:lnTo>
                    <a:pt x="1416428" y="904168"/>
                  </a:lnTo>
                  <a:lnTo>
                    <a:pt x="1426677" y="859564"/>
                  </a:lnTo>
                  <a:lnTo>
                    <a:pt x="1434115" y="813952"/>
                  </a:lnTo>
                  <a:lnTo>
                    <a:pt x="1438648" y="767429"/>
                  </a:lnTo>
                  <a:lnTo>
                    <a:pt x="1440180" y="720090"/>
                  </a:lnTo>
                  <a:lnTo>
                    <a:pt x="1438648" y="672750"/>
                  </a:lnTo>
                  <a:lnTo>
                    <a:pt x="1434115" y="626227"/>
                  </a:lnTo>
                  <a:lnTo>
                    <a:pt x="1426677" y="580615"/>
                  </a:lnTo>
                  <a:lnTo>
                    <a:pt x="1416428" y="536011"/>
                  </a:lnTo>
                  <a:lnTo>
                    <a:pt x="1403463" y="492508"/>
                  </a:lnTo>
                  <a:lnTo>
                    <a:pt x="1387878" y="450201"/>
                  </a:lnTo>
                  <a:lnTo>
                    <a:pt x="1369767" y="409186"/>
                  </a:lnTo>
                  <a:lnTo>
                    <a:pt x="1349224" y="369557"/>
                  </a:lnTo>
                  <a:lnTo>
                    <a:pt x="1326346" y="331410"/>
                  </a:lnTo>
                  <a:lnTo>
                    <a:pt x="1301227" y="294839"/>
                  </a:lnTo>
                  <a:lnTo>
                    <a:pt x="1273962" y="259939"/>
                  </a:lnTo>
                  <a:lnTo>
                    <a:pt x="1244646" y="226805"/>
                  </a:lnTo>
                  <a:lnTo>
                    <a:pt x="1213374" y="195533"/>
                  </a:lnTo>
                  <a:lnTo>
                    <a:pt x="1180240" y="166217"/>
                  </a:lnTo>
                  <a:lnTo>
                    <a:pt x="1145340" y="138952"/>
                  </a:lnTo>
                  <a:lnTo>
                    <a:pt x="1108769" y="113833"/>
                  </a:lnTo>
                  <a:lnTo>
                    <a:pt x="1070622" y="90955"/>
                  </a:lnTo>
                  <a:lnTo>
                    <a:pt x="1030993" y="70412"/>
                  </a:lnTo>
                  <a:lnTo>
                    <a:pt x="989978" y="52301"/>
                  </a:lnTo>
                  <a:lnTo>
                    <a:pt x="947671" y="36716"/>
                  </a:lnTo>
                  <a:lnTo>
                    <a:pt x="904168" y="23751"/>
                  </a:lnTo>
                  <a:lnTo>
                    <a:pt x="859564" y="13502"/>
                  </a:lnTo>
                  <a:lnTo>
                    <a:pt x="813952" y="6064"/>
                  </a:lnTo>
                  <a:lnTo>
                    <a:pt x="767429" y="1531"/>
                  </a:lnTo>
                  <a:lnTo>
                    <a:pt x="720089" y="0"/>
                  </a:lnTo>
                  <a:close/>
                </a:path>
              </a:pathLst>
            </a:custGeom>
            <a:solidFill>
              <a:srgbClr val="037C39">
                <a:alpha val="3372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5379465" y="4394072"/>
            <a:ext cx="5111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75" dirty="0">
                <a:solidFill>
                  <a:srgbClr val="FFFFFF"/>
                </a:solidFill>
                <a:latin typeface="Century Gothic"/>
                <a:cs typeface="Century Gothic"/>
              </a:rPr>
              <a:t>KRA</a:t>
            </a:r>
            <a:endParaRPr sz="1800">
              <a:latin typeface="Century Gothic"/>
              <a:cs typeface="Century Gothic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/>
              <a:t>©</a:t>
            </a:r>
            <a:r>
              <a:rPr spc="-15" dirty="0"/>
              <a:t> </a:t>
            </a:r>
            <a:r>
              <a:rPr dirty="0"/>
              <a:t>The</a:t>
            </a:r>
            <a:r>
              <a:rPr spc="-30" dirty="0"/>
              <a:t> </a:t>
            </a:r>
            <a:r>
              <a:rPr dirty="0"/>
              <a:t>KPI</a:t>
            </a:r>
            <a:r>
              <a:rPr spc="-5" dirty="0"/>
              <a:t> </a:t>
            </a:r>
            <a:r>
              <a:rPr dirty="0"/>
              <a:t>Institute</a:t>
            </a:r>
            <a:r>
              <a:rPr spc="-20" dirty="0"/>
              <a:t> 2023</a:t>
            </a:r>
          </a:p>
        </p:txBody>
      </p:sp>
      <p:sp>
        <p:nvSpPr>
          <p:cNvPr id="19" name="object 1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81747" rIns="0" bIns="0" rtlCol="0">
            <a:spAutoFit/>
          </a:bodyPr>
          <a:lstStyle/>
          <a:p>
            <a:pPr marL="2515235">
              <a:lnSpc>
                <a:spcPct val="100000"/>
              </a:lnSpc>
              <a:spcBef>
                <a:spcPts val="200"/>
              </a:spcBef>
            </a:pPr>
            <a:fld id="{81D60167-4931-47E6-BA6A-407CBD079E47}" type="slidenum">
              <a:rPr spc="-25" dirty="0"/>
              <a:t>53</a:t>
            </a:fld>
            <a:endParaRPr spc="-25" dirty="0"/>
          </a:p>
        </p:txBody>
      </p:sp>
      <p:sp>
        <p:nvSpPr>
          <p:cNvPr id="16" name="object 16"/>
          <p:cNvSpPr txBox="1"/>
          <p:nvPr/>
        </p:nvSpPr>
        <p:spPr>
          <a:xfrm>
            <a:off x="6601714" y="4417567"/>
            <a:ext cx="5251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45" dirty="0">
                <a:solidFill>
                  <a:srgbClr val="FFFFFF"/>
                </a:solidFill>
                <a:latin typeface="Century Gothic"/>
                <a:cs typeface="Century Gothic"/>
              </a:rPr>
              <a:t>KPIs</a:t>
            </a:r>
            <a:endParaRPr sz="1800">
              <a:latin typeface="Century Gothic"/>
              <a:cs typeface="Century Gothic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400925" y="4417567"/>
            <a:ext cx="1704339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14045" algn="l"/>
              </a:tabLst>
            </a:pPr>
            <a:r>
              <a:rPr sz="1800" spc="135" dirty="0">
                <a:solidFill>
                  <a:srgbClr val="076447"/>
                </a:solidFill>
                <a:latin typeface="Century Gothic"/>
                <a:cs typeface="Century Gothic"/>
              </a:rPr>
              <a:t>PIs</a:t>
            </a:r>
            <a:r>
              <a:rPr sz="1800" dirty="0">
                <a:solidFill>
                  <a:srgbClr val="076447"/>
                </a:solidFill>
                <a:latin typeface="Century Gothic"/>
                <a:cs typeface="Century Gothic"/>
              </a:rPr>
              <a:t>	</a:t>
            </a:r>
            <a:r>
              <a:rPr sz="1800" spc="-10" dirty="0">
                <a:solidFill>
                  <a:srgbClr val="076447"/>
                </a:solidFill>
                <a:latin typeface="Century Gothic"/>
                <a:cs typeface="Century Gothic"/>
              </a:rPr>
              <a:t>Measures</a:t>
            </a:r>
            <a:endParaRPr sz="1800">
              <a:latin typeface="Century Gothic"/>
              <a:cs typeface="Century Gothic"/>
            </a:endParaRPr>
          </a:p>
          <a:p>
            <a:pPr marL="614045">
              <a:lnSpc>
                <a:spcPct val="100000"/>
              </a:lnSpc>
            </a:pPr>
            <a:r>
              <a:rPr sz="1800" spc="-220" dirty="0">
                <a:solidFill>
                  <a:srgbClr val="076447"/>
                </a:solidFill>
                <a:latin typeface="Century Gothic"/>
                <a:cs typeface="Century Gothic"/>
              </a:rPr>
              <a:t>/</a:t>
            </a:r>
            <a:r>
              <a:rPr sz="1800" spc="-65" dirty="0">
                <a:solidFill>
                  <a:srgbClr val="076447"/>
                </a:solidFill>
                <a:latin typeface="Century Gothic"/>
                <a:cs typeface="Century Gothic"/>
              </a:rPr>
              <a:t> </a:t>
            </a:r>
            <a:r>
              <a:rPr sz="1800" spc="-10" dirty="0">
                <a:solidFill>
                  <a:srgbClr val="076447"/>
                </a:solidFill>
                <a:latin typeface="Century Gothic"/>
                <a:cs typeface="Century Gothic"/>
              </a:rPr>
              <a:t>Metrics</a:t>
            </a:r>
            <a:endParaRPr sz="1800">
              <a:latin typeface="Century Gothic"/>
              <a:cs typeface="Century Gothic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89827" rIns="0" bIns="0" rtlCol="0">
            <a:spAutoFit/>
          </a:bodyPr>
          <a:lstStyle/>
          <a:p>
            <a:pPr marL="31115">
              <a:lnSpc>
                <a:spcPct val="100000"/>
              </a:lnSpc>
              <a:spcBef>
                <a:spcPts val="100"/>
              </a:spcBef>
            </a:pPr>
            <a:r>
              <a:rPr spc="185" dirty="0"/>
              <a:t>METRICS</a:t>
            </a:r>
            <a:r>
              <a:rPr spc="15" dirty="0"/>
              <a:t> </a:t>
            </a:r>
            <a:r>
              <a:rPr dirty="0"/>
              <a:t>–</a:t>
            </a:r>
            <a:r>
              <a:rPr spc="-10" dirty="0"/>
              <a:t> </a:t>
            </a:r>
            <a:r>
              <a:rPr spc="265" dirty="0"/>
              <a:t>KPIs</a:t>
            </a:r>
            <a:r>
              <a:rPr dirty="0"/>
              <a:t> </a:t>
            </a:r>
            <a:r>
              <a:rPr spc="110" dirty="0"/>
              <a:t>-</a:t>
            </a:r>
            <a:r>
              <a:rPr spc="10" dirty="0"/>
              <a:t> </a:t>
            </a:r>
            <a:r>
              <a:rPr spc="260" dirty="0"/>
              <a:t>KRIs</a:t>
            </a:r>
            <a:r>
              <a:rPr dirty="0"/>
              <a:t> </a:t>
            </a:r>
            <a:r>
              <a:rPr spc="110" dirty="0"/>
              <a:t>-</a:t>
            </a:r>
            <a:r>
              <a:rPr spc="-10" dirty="0"/>
              <a:t> </a:t>
            </a:r>
            <a:r>
              <a:rPr spc="120" dirty="0"/>
              <a:t>ANALYTICS</a:t>
            </a:r>
          </a:p>
        </p:txBody>
      </p:sp>
      <p:sp>
        <p:nvSpPr>
          <p:cNvPr id="3" name="object 3"/>
          <p:cNvSpPr/>
          <p:nvPr/>
        </p:nvSpPr>
        <p:spPr>
          <a:xfrm>
            <a:off x="3725798" y="3859657"/>
            <a:ext cx="725805" cy="1177925"/>
          </a:xfrm>
          <a:custGeom>
            <a:avLst/>
            <a:gdLst/>
            <a:ahLst/>
            <a:cxnLst/>
            <a:rect l="l" t="t" r="r" b="b"/>
            <a:pathLst>
              <a:path w="725804" h="1177925">
                <a:moveTo>
                  <a:pt x="656157" y="1097099"/>
                </a:moveTo>
                <a:lnTo>
                  <a:pt x="626363" y="1115187"/>
                </a:lnTo>
                <a:lnTo>
                  <a:pt x="725551" y="1177544"/>
                </a:lnTo>
                <a:lnTo>
                  <a:pt x="720131" y="1112012"/>
                </a:lnTo>
                <a:lnTo>
                  <a:pt x="665226" y="1112012"/>
                </a:lnTo>
                <a:lnTo>
                  <a:pt x="656157" y="1097099"/>
                </a:lnTo>
                <a:close/>
              </a:path>
              <a:path w="725804" h="1177925">
                <a:moveTo>
                  <a:pt x="686019" y="1078970"/>
                </a:moveTo>
                <a:lnTo>
                  <a:pt x="656157" y="1097099"/>
                </a:lnTo>
                <a:lnTo>
                  <a:pt x="665226" y="1112012"/>
                </a:lnTo>
                <a:lnTo>
                  <a:pt x="695071" y="1093851"/>
                </a:lnTo>
                <a:lnTo>
                  <a:pt x="686019" y="1078970"/>
                </a:lnTo>
                <a:close/>
              </a:path>
              <a:path w="725804" h="1177925">
                <a:moveTo>
                  <a:pt x="715899" y="1060831"/>
                </a:moveTo>
                <a:lnTo>
                  <a:pt x="686019" y="1078970"/>
                </a:lnTo>
                <a:lnTo>
                  <a:pt x="695071" y="1093851"/>
                </a:lnTo>
                <a:lnTo>
                  <a:pt x="665226" y="1112012"/>
                </a:lnTo>
                <a:lnTo>
                  <a:pt x="720131" y="1112012"/>
                </a:lnTo>
                <a:lnTo>
                  <a:pt x="715899" y="1060831"/>
                </a:lnTo>
                <a:close/>
              </a:path>
              <a:path w="725804" h="1177925">
                <a:moveTo>
                  <a:pt x="29717" y="0"/>
                </a:moveTo>
                <a:lnTo>
                  <a:pt x="0" y="18034"/>
                </a:lnTo>
                <a:lnTo>
                  <a:pt x="656157" y="1097099"/>
                </a:lnTo>
                <a:lnTo>
                  <a:pt x="686019" y="1078970"/>
                </a:lnTo>
                <a:lnTo>
                  <a:pt x="29717" y="0"/>
                </a:lnTo>
                <a:close/>
              </a:path>
            </a:pathLst>
          </a:custGeom>
          <a:solidFill>
            <a:srgbClr val="0871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543048" y="4205478"/>
            <a:ext cx="115379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11125" marR="5080" indent="-9906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latin typeface="Tahoma"/>
                <a:cs typeface="Tahoma"/>
              </a:rPr>
              <a:t>Performance </a:t>
            </a:r>
            <a:r>
              <a:rPr sz="1600" spc="-25" dirty="0">
                <a:latin typeface="Tahoma"/>
                <a:cs typeface="Tahoma"/>
              </a:rPr>
              <a:t>Assessment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537072" y="4212463"/>
            <a:ext cx="105537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0" dirty="0">
                <a:latin typeface="Tahoma"/>
                <a:cs typeface="Tahoma"/>
              </a:rPr>
              <a:t>Risk</a:t>
            </a:r>
            <a:endParaRPr sz="16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600" spc="-20" dirty="0">
                <a:latin typeface="Tahoma"/>
                <a:cs typeface="Tahoma"/>
              </a:rPr>
              <a:t>Assessment</a:t>
            </a:r>
            <a:endParaRPr sz="1600">
              <a:latin typeface="Tahoma"/>
              <a:cs typeface="Tahoma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2168651" y="1476755"/>
            <a:ext cx="4879975" cy="4879975"/>
            <a:chOff x="2168651" y="1476755"/>
            <a:chExt cx="4879975" cy="4879975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68651" y="1476755"/>
              <a:ext cx="4879848" cy="4879848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2202941" y="1549145"/>
              <a:ext cx="4739640" cy="4739640"/>
            </a:xfrm>
            <a:custGeom>
              <a:avLst/>
              <a:gdLst/>
              <a:ahLst/>
              <a:cxnLst/>
              <a:rect l="l" t="t" r="r" b="b"/>
              <a:pathLst>
                <a:path w="4739640" h="4739640">
                  <a:moveTo>
                    <a:pt x="0" y="2369820"/>
                  </a:moveTo>
                  <a:lnTo>
                    <a:pt x="483" y="2321458"/>
                  </a:lnTo>
                  <a:lnTo>
                    <a:pt x="1928" y="2273332"/>
                  </a:lnTo>
                  <a:lnTo>
                    <a:pt x="4324" y="2225452"/>
                  </a:lnTo>
                  <a:lnTo>
                    <a:pt x="7664" y="2177826"/>
                  </a:lnTo>
                  <a:lnTo>
                    <a:pt x="11936" y="2130463"/>
                  </a:lnTo>
                  <a:lnTo>
                    <a:pt x="17133" y="2083372"/>
                  </a:lnTo>
                  <a:lnTo>
                    <a:pt x="23246" y="2036564"/>
                  </a:lnTo>
                  <a:lnTo>
                    <a:pt x="30264" y="1990046"/>
                  </a:lnTo>
                  <a:lnTo>
                    <a:pt x="38179" y="1943829"/>
                  </a:lnTo>
                  <a:lnTo>
                    <a:pt x="46982" y="1897921"/>
                  </a:lnTo>
                  <a:lnTo>
                    <a:pt x="56663" y="1852331"/>
                  </a:lnTo>
                  <a:lnTo>
                    <a:pt x="67213" y="1807070"/>
                  </a:lnTo>
                  <a:lnTo>
                    <a:pt x="78624" y="1762145"/>
                  </a:lnTo>
                  <a:lnTo>
                    <a:pt x="90885" y="1717566"/>
                  </a:lnTo>
                  <a:lnTo>
                    <a:pt x="103988" y="1673342"/>
                  </a:lnTo>
                  <a:lnTo>
                    <a:pt x="117924" y="1629483"/>
                  </a:lnTo>
                  <a:lnTo>
                    <a:pt x="132683" y="1585997"/>
                  </a:lnTo>
                  <a:lnTo>
                    <a:pt x="148256" y="1542894"/>
                  </a:lnTo>
                  <a:lnTo>
                    <a:pt x="164634" y="1500183"/>
                  </a:lnTo>
                  <a:lnTo>
                    <a:pt x="181808" y="1457873"/>
                  </a:lnTo>
                  <a:lnTo>
                    <a:pt x="199769" y="1415973"/>
                  </a:lnTo>
                  <a:lnTo>
                    <a:pt x="218507" y="1374493"/>
                  </a:lnTo>
                  <a:lnTo>
                    <a:pt x="238014" y="1333441"/>
                  </a:lnTo>
                  <a:lnTo>
                    <a:pt x="258279" y="1292828"/>
                  </a:lnTo>
                  <a:lnTo>
                    <a:pt x="279295" y="1252661"/>
                  </a:lnTo>
                  <a:lnTo>
                    <a:pt x="301051" y="1212950"/>
                  </a:lnTo>
                  <a:lnTo>
                    <a:pt x="323539" y="1173705"/>
                  </a:lnTo>
                  <a:lnTo>
                    <a:pt x="346749" y="1134935"/>
                  </a:lnTo>
                  <a:lnTo>
                    <a:pt x="370673" y="1096648"/>
                  </a:lnTo>
                  <a:lnTo>
                    <a:pt x="395300" y="1058854"/>
                  </a:lnTo>
                  <a:lnTo>
                    <a:pt x="420623" y="1021562"/>
                  </a:lnTo>
                  <a:lnTo>
                    <a:pt x="446631" y="984781"/>
                  </a:lnTo>
                  <a:lnTo>
                    <a:pt x="473315" y="948521"/>
                  </a:lnTo>
                  <a:lnTo>
                    <a:pt x="500667" y="912791"/>
                  </a:lnTo>
                  <a:lnTo>
                    <a:pt x="528677" y="877599"/>
                  </a:lnTo>
                  <a:lnTo>
                    <a:pt x="557336" y="842955"/>
                  </a:lnTo>
                  <a:lnTo>
                    <a:pt x="586635" y="808869"/>
                  </a:lnTo>
                  <a:lnTo>
                    <a:pt x="616564" y="775349"/>
                  </a:lnTo>
                  <a:lnTo>
                    <a:pt x="647115" y="742404"/>
                  </a:lnTo>
                  <a:lnTo>
                    <a:pt x="678278" y="710044"/>
                  </a:lnTo>
                  <a:lnTo>
                    <a:pt x="710044" y="678278"/>
                  </a:lnTo>
                  <a:lnTo>
                    <a:pt x="742404" y="647115"/>
                  </a:lnTo>
                  <a:lnTo>
                    <a:pt x="775349" y="616564"/>
                  </a:lnTo>
                  <a:lnTo>
                    <a:pt x="808869" y="586635"/>
                  </a:lnTo>
                  <a:lnTo>
                    <a:pt x="842955" y="557336"/>
                  </a:lnTo>
                  <a:lnTo>
                    <a:pt x="877599" y="528677"/>
                  </a:lnTo>
                  <a:lnTo>
                    <a:pt x="912791" y="500667"/>
                  </a:lnTo>
                  <a:lnTo>
                    <a:pt x="948521" y="473315"/>
                  </a:lnTo>
                  <a:lnTo>
                    <a:pt x="984781" y="446631"/>
                  </a:lnTo>
                  <a:lnTo>
                    <a:pt x="1021562" y="420623"/>
                  </a:lnTo>
                  <a:lnTo>
                    <a:pt x="1058854" y="395300"/>
                  </a:lnTo>
                  <a:lnTo>
                    <a:pt x="1096648" y="370673"/>
                  </a:lnTo>
                  <a:lnTo>
                    <a:pt x="1134935" y="346749"/>
                  </a:lnTo>
                  <a:lnTo>
                    <a:pt x="1173705" y="323539"/>
                  </a:lnTo>
                  <a:lnTo>
                    <a:pt x="1212950" y="301051"/>
                  </a:lnTo>
                  <a:lnTo>
                    <a:pt x="1252661" y="279295"/>
                  </a:lnTo>
                  <a:lnTo>
                    <a:pt x="1292828" y="258279"/>
                  </a:lnTo>
                  <a:lnTo>
                    <a:pt x="1333441" y="238014"/>
                  </a:lnTo>
                  <a:lnTo>
                    <a:pt x="1374493" y="218507"/>
                  </a:lnTo>
                  <a:lnTo>
                    <a:pt x="1415973" y="199769"/>
                  </a:lnTo>
                  <a:lnTo>
                    <a:pt x="1457873" y="181808"/>
                  </a:lnTo>
                  <a:lnTo>
                    <a:pt x="1500183" y="164634"/>
                  </a:lnTo>
                  <a:lnTo>
                    <a:pt x="1542894" y="148256"/>
                  </a:lnTo>
                  <a:lnTo>
                    <a:pt x="1585997" y="132683"/>
                  </a:lnTo>
                  <a:lnTo>
                    <a:pt x="1629483" y="117924"/>
                  </a:lnTo>
                  <a:lnTo>
                    <a:pt x="1673342" y="103988"/>
                  </a:lnTo>
                  <a:lnTo>
                    <a:pt x="1717566" y="90885"/>
                  </a:lnTo>
                  <a:lnTo>
                    <a:pt x="1762145" y="78624"/>
                  </a:lnTo>
                  <a:lnTo>
                    <a:pt x="1807070" y="67213"/>
                  </a:lnTo>
                  <a:lnTo>
                    <a:pt x="1852331" y="56663"/>
                  </a:lnTo>
                  <a:lnTo>
                    <a:pt x="1897921" y="46982"/>
                  </a:lnTo>
                  <a:lnTo>
                    <a:pt x="1943829" y="38179"/>
                  </a:lnTo>
                  <a:lnTo>
                    <a:pt x="1990046" y="30264"/>
                  </a:lnTo>
                  <a:lnTo>
                    <a:pt x="2036564" y="23246"/>
                  </a:lnTo>
                  <a:lnTo>
                    <a:pt x="2083372" y="17133"/>
                  </a:lnTo>
                  <a:lnTo>
                    <a:pt x="2130463" y="11936"/>
                  </a:lnTo>
                  <a:lnTo>
                    <a:pt x="2177826" y="7664"/>
                  </a:lnTo>
                  <a:lnTo>
                    <a:pt x="2225452" y="4324"/>
                  </a:lnTo>
                  <a:lnTo>
                    <a:pt x="2273332" y="1928"/>
                  </a:lnTo>
                  <a:lnTo>
                    <a:pt x="2321458" y="483"/>
                  </a:lnTo>
                  <a:lnTo>
                    <a:pt x="2369820" y="0"/>
                  </a:lnTo>
                  <a:lnTo>
                    <a:pt x="2418181" y="483"/>
                  </a:lnTo>
                  <a:lnTo>
                    <a:pt x="2466307" y="1928"/>
                  </a:lnTo>
                  <a:lnTo>
                    <a:pt x="2514187" y="4324"/>
                  </a:lnTo>
                  <a:lnTo>
                    <a:pt x="2561813" y="7664"/>
                  </a:lnTo>
                  <a:lnTo>
                    <a:pt x="2609176" y="11936"/>
                  </a:lnTo>
                  <a:lnTo>
                    <a:pt x="2656267" y="17133"/>
                  </a:lnTo>
                  <a:lnTo>
                    <a:pt x="2703075" y="23246"/>
                  </a:lnTo>
                  <a:lnTo>
                    <a:pt x="2749593" y="30264"/>
                  </a:lnTo>
                  <a:lnTo>
                    <a:pt x="2795810" y="38179"/>
                  </a:lnTo>
                  <a:lnTo>
                    <a:pt x="2841718" y="46982"/>
                  </a:lnTo>
                  <a:lnTo>
                    <a:pt x="2887308" y="56663"/>
                  </a:lnTo>
                  <a:lnTo>
                    <a:pt x="2932569" y="67213"/>
                  </a:lnTo>
                  <a:lnTo>
                    <a:pt x="2977494" y="78624"/>
                  </a:lnTo>
                  <a:lnTo>
                    <a:pt x="3022073" y="90885"/>
                  </a:lnTo>
                  <a:lnTo>
                    <a:pt x="3066297" y="103988"/>
                  </a:lnTo>
                  <a:lnTo>
                    <a:pt x="3110156" y="117924"/>
                  </a:lnTo>
                  <a:lnTo>
                    <a:pt x="3153642" y="132683"/>
                  </a:lnTo>
                  <a:lnTo>
                    <a:pt x="3196745" y="148256"/>
                  </a:lnTo>
                  <a:lnTo>
                    <a:pt x="3239456" y="164634"/>
                  </a:lnTo>
                  <a:lnTo>
                    <a:pt x="3281766" y="181808"/>
                  </a:lnTo>
                  <a:lnTo>
                    <a:pt x="3323666" y="199769"/>
                  </a:lnTo>
                  <a:lnTo>
                    <a:pt x="3365146" y="218507"/>
                  </a:lnTo>
                  <a:lnTo>
                    <a:pt x="3406198" y="238014"/>
                  </a:lnTo>
                  <a:lnTo>
                    <a:pt x="3446811" y="258279"/>
                  </a:lnTo>
                  <a:lnTo>
                    <a:pt x="3486978" y="279295"/>
                  </a:lnTo>
                  <a:lnTo>
                    <a:pt x="3526689" y="301051"/>
                  </a:lnTo>
                  <a:lnTo>
                    <a:pt x="3565934" y="323539"/>
                  </a:lnTo>
                  <a:lnTo>
                    <a:pt x="3604704" y="346749"/>
                  </a:lnTo>
                  <a:lnTo>
                    <a:pt x="3642991" y="370673"/>
                  </a:lnTo>
                  <a:lnTo>
                    <a:pt x="3680785" y="395300"/>
                  </a:lnTo>
                  <a:lnTo>
                    <a:pt x="3718077" y="420623"/>
                  </a:lnTo>
                  <a:lnTo>
                    <a:pt x="3754858" y="446631"/>
                  </a:lnTo>
                  <a:lnTo>
                    <a:pt x="3791118" y="473315"/>
                  </a:lnTo>
                  <a:lnTo>
                    <a:pt x="3826848" y="500667"/>
                  </a:lnTo>
                  <a:lnTo>
                    <a:pt x="3862040" y="528677"/>
                  </a:lnTo>
                  <a:lnTo>
                    <a:pt x="3896684" y="557336"/>
                  </a:lnTo>
                  <a:lnTo>
                    <a:pt x="3930770" y="586635"/>
                  </a:lnTo>
                  <a:lnTo>
                    <a:pt x="3964290" y="616564"/>
                  </a:lnTo>
                  <a:lnTo>
                    <a:pt x="3997235" y="647115"/>
                  </a:lnTo>
                  <a:lnTo>
                    <a:pt x="4029595" y="678278"/>
                  </a:lnTo>
                  <a:lnTo>
                    <a:pt x="4061361" y="710044"/>
                  </a:lnTo>
                  <a:lnTo>
                    <a:pt x="4092524" y="742404"/>
                  </a:lnTo>
                  <a:lnTo>
                    <a:pt x="4123075" y="775349"/>
                  </a:lnTo>
                  <a:lnTo>
                    <a:pt x="4153004" y="808869"/>
                  </a:lnTo>
                  <a:lnTo>
                    <a:pt x="4182303" y="842955"/>
                  </a:lnTo>
                  <a:lnTo>
                    <a:pt x="4210962" y="877599"/>
                  </a:lnTo>
                  <a:lnTo>
                    <a:pt x="4238972" y="912791"/>
                  </a:lnTo>
                  <a:lnTo>
                    <a:pt x="4266324" y="948521"/>
                  </a:lnTo>
                  <a:lnTo>
                    <a:pt x="4293008" y="984781"/>
                  </a:lnTo>
                  <a:lnTo>
                    <a:pt x="4319016" y="1021562"/>
                  </a:lnTo>
                  <a:lnTo>
                    <a:pt x="4344339" y="1058854"/>
                  </a:lnTo>
                  <a:lnTo>
                    <a:pt x="4368966" y="1096648"/>
                  </a:lnTo>
                  <a:lnTo>
                    <a:pt x="4392890" y="1134935"/>
                  </a:lnTo>
                  <a:lnTo>
                    <a:pt x="4416100" y="1173705"/>
                  </a:lnTo>
                  <a:lnTo>
                    <a:pt x="4438588" y="1212950"/>
                  </a:lnTo>
                  <a:lnTo>
                    <a:pt x="4460344" y="1252661"/>
                  </a:lnTo>
                  <a:lnTo>
                    <a:pt x="4481360" y="1292828"/>
                  </a:lnTo>
                  <a:lnTo>
                    <a:pt x="4501625" y="1333441"/>
                  </a:lnTo>
                  <a:lnTo>
                    <a:pt x="4521132" y="1374493"/>
                  </a:lnTo>
                  <a:lnTo>
                    <a:pt x="4539870" y="1415973"/>
                  </a:lnTo>
                  <a:lnTo>
                    <a:pt x="4557831" y="1457873"/>
                  </a:lnTo>
                  <a:lnTo>
                    <a:pt x="4575005" y="1500183"/>
                  </a:lnTo>
                  <a:lnTo>
                    <a:pt x="4591383" y="1542894"/>
                  </a:lnTo>
                  <a:lnTo>
                    <a:pt x="4606956" y="1585997"/>
                  </a:lnTo>
                  <a:lnTo>
                    <a:pt x="4621715" y="1629483"/>
                  </a:lnTo>
                  <a:lnTo>
                    <a:pt x="4635651" y="1673342"/>
                  </a:lnTo>
                  <a:lnTo>
                    <a:pt x="4648754" y="1717566"/>
                  </a:lnTo>
                  <a:lnTo>
                    <a:pt x="4661015" y="1762145"/>
                  </a:lnTo>
                  <a:lnTo>
                    <a:pt x="4672426" y="1807070"/>
                  </a:lnTo>
                  <a:lnTo>
                    <a:pt x="4682976" y="1852331"/>
                  </a:lnTo>
                  <a:lnTo>
                    <a:pt x="4692657" y="1897921"/>
                  </a:lnTo>
                  <a:lnTo>
                    <a:pt x="4701460" y="1943829"/>
                  </a:lnTo>
                  <a:lnTo>
                    <a:pt x="4709375" y="1990046"/>
                  </a:lnTo>
                  <a:lnTo>
                    <a:pt x="4716393" y="2036564"/>
                  </a:lnTo>
                  <a:lnTo>
                    <a:pt x="4722506" y="2083372"/>
                  </a:lnTo>
                  <a:lnTo>
                    <a:pt x="4727703" y="2130463"/>
                  </a:lnTo>
                  <a:lnTo>
                    <a:pt x="4731975" y="2177826"/>
                  </a:lnTo>
                  <a:lnTo>
                    <a:pt x="4735315" y="2225452"/>
                  </a:lnTo>
                  <a:lnTo>
                    <a:pt x="4737711" y="2273332"/>
                  </a:lnTo>
                  <a:lnTo>
                    <a:pt x="4739156" y="2321458"/>
                  </a:lnTo>
                  <a:lnTo>
                    <a:pt x="4739639" y="2369820"/>
                  </a:lnTo>
                  <a:lnTo>
                    <a:pt x="4739156" y="2418181"/>
                  </a:lnTo>
                  <a:lnTo>
                    <a:pt x="4737711" y="2466307"/>
                  </a:lnTo>
                  <a:lnTo>
                    <a:pt x="4735315" y="2514187"/>
                  </a:lnTo>
                  <a:lnTo>
                    <a:pt x="4731975" y="2561813"/>
                  </a:lnTo>
                  <a:lnTo>
                    <a:pt x="4727703" y="2609176"/>
                  </a:lnTo>
                  <a:lnTo>
                    <a:pt x="4722506" y="2656267"/>
                  </a:lnTo>
                  <a:lnTo>
                    <a:pt x="4716393" y="2703075"/>
                  </a:lnTo>
                  <a:lnTo>
                    <a:pt x="4709375" y="2749593"/>
                  </a:lnTo>
                  <a:lnTo>
                    <a:pt x="4701460" y="2795810"/>
                  </a:lnTo>
                  <a:lnTo>
                    <a:pt x="4692657" y="2841718"/>
                  </a:lnTo>
                  <a:lnTo>
                    <a:pt x="4682976" y="2887308"/>
                  </a:lnTo>
                  <a:lnTo>
                    <a:pt x="4672426" y="2932569"/>
                  </a:lnTo>
                  <a:lnTo>
                    <a:pt x="4661015" y="2977494"/>
                  </a:lnTo>
                  <a:lnTo>
                    <a:pt x="4648754" y="3022073"/>
                  </a:lnTo>
                  <a:lnTo>
                    <a:pt x="4635651" y="3066297"/>
                  </a:lnTo>
                  <a:lnTo>
                    <a:pt x="4621715" y="3110156"/>
                  </a:lnTo>
                  <a:lnTo>
                    <a:pt x="4606956" y="3153642"/>
                  </a:lnTo>
                  <a:lnTo>
                    <a:pt x="4591383" y="3196745"/>
                  </a:lnTo>
                  <a:lnTo>
                    <a:pt x="4575005" y="3239456"/>
                  </a:lnTo>
                  <a:lnTo>
                    <a:pt x="4557831" y="3281766"/>
                  </a:lnTo>
                  <a:lnTo>
                    <a:pt x="4539870" y="3323666"/>
                  </a:lnTo>
                  <a:lnTo>
                    <a:pt x="4521132" y="3365146"/>
                  </a:lnTo>
                  <a:lnTo>
                    <a:pt x="4501625" y="3406198"/>
                  </a:lnTo>
                  <a:lnTo>
                    <a:pt x="4481360" y="3446811"/>
                  </a:lnTo>
                  <a:lnTo>
                    <a:pt x="4460344" y="3486978"/>
                  </a:lnTo>
                  <a:lnTo>
                    <a:pt x="4438588" y="3526689"/>
                  </a:lnTo>
                  <a:lnTo>
                    <a:pt x="4416100" y="3565934"/>
                  </a:lnTo>
                  <a:lnTo>
                    <a:pt x="4392890" y="3604704"/>
                  </a:lnTo>
                  <a:lnTo>
                    <a:pt x="4368966" y="3642991"/>
                  </a:lnTo>
                  <a:lnTo>
                    <a:pt x="4344339" y="3680785"/>
                  </a:lnTo>
                  <a:lnTo>
                    <a:pt x="4319016" y="3718077"/>
                  </a:lnTo>
                  <a:lnTo>
                    <a:pt x="4293008" y="3754858"/>
                  </a:lnTo>
                  <a:lnTo>
                    <a:pt x="4266324" y="3791118"/>
                  </a:lnTo>
                  <a:lnTo>
                    <a:pt x="4238972" y="3826848"/>
                  </a:lnTo>
                  <a:lnTo>
                    <a:pt x="4210962" y="3862040"/>
                  </a:lnTo>
                  <a:lnTo>
                    <a:pt x="4182303" y="3896684"/>
                  </a:lnTo>
                  <a:lnTo>
                    <a:pt x="4153004" y="3930770"/>
                  </a:lnTo>
                  <a:lnTo>
                    <a:pt x="4123075" y="3964290"/>
                  </a:lnTo>
                  <a:lnTo>
                    <a:pt x="4092524" y="3997235"/>
                  </a:lnTo>
                  <a:lnTo>
                    <a:pt x="4061361" y="4029595"/>
                  </a:lnTo>
                  <a:lnTo>
                    <a:pt x="4029595" y="4061361"/>
                  </a:lnTo>
                  <a:lnTo>
                    <a:pt x="3997235" y="4092524"/>
                  </a:lnTo>
                  <a:lnTo>
                    <a:pt x="3964290" y="4123075"/>
                  </a:lnTo>
                  <a:lnTo>
                    <a:pt x="3930770" y="4153004"/>
                  </a:lnTo>
                  <a:lnTo>
                    <a:pt x="3896684" y="4182303"/>
                  </a:lnTo>
                  <a:lnTo>
                    <a:pt x="3862040" y="4210962"/>
                  </a:lnTo>
                  <a:lnTo>
                    <a:pt x="3826848" y="4238972"/>
                  </a:lnTo>
                  <a:lnTo>
                    <a:pt x="3791118" y="4266324"/>
                  </a:lnTo>
                  <a:lnTo>
                    <a:pt x="3754858" y="4293008"/>
                  </a:lnTo>
                  <a:lnTo>
                    <a:pt x="3718077" y="4319016"/>
                  </a:lnTo>
                  <a:lnTo>
                    <a:pt x="3680785" y="4344339"/>
                  </a:lnTo>
                  <a:lnTo>
                    <a:pt x="3642991" y="4368966"/>
                  </a:lnTo>
                  <a:lnTo>
                    <a:pt x="3604704" y="4392890"/>
                  </a:lnTo>
                  <a:lnTo>
                    <a:pt x="3565934" y="4416100"/>
                  </a:lnTo>
                  <a:lnTo>
                    <a:pt x="3526689" y="4438588"/>
                  </a:lnTo>
                  <a:lnTo>
                    <a:pt x="3486978" y="4460344"/>
                  </a:lnTo>
                  <a:lnTo>
                    <a:pt x="3446811" y="4481360"/>
                  </a:lnTo>
                  <a:lnTo>
                    <a:pt x="3406198" y="4501625"/>
                  </a:lnTo>
                  <a:lnTo>
                    <a:pt x="3365146" y="4521132"/>
                  </a:lnTo>
                  <a:lnTo>
                    <a:pt x="3323666" y="4539870"/>
                  </a:lnTo>
                  <a:lnTo>
                    <a:pt x="3281766" y="4557831"/>
                  </a:lnTo>
                  <a:lnTo>
                    <a:pt x="3239456" y="4575005"/>
                  </a:lnTo>
                  <a:lnTo>
                    <a:pt x="3196745" y="4591383"/>
                  </a:lnTo>
                  <a:lnTo>
                    <a:pt x="3153642" y="4606956"/>
                  </a:lnTo>
                  <a:lnTo>
                    <a:pt x="3110156" y="4621715"/>
                  </a:lnTo>
                  <a:lnTo>
                    <a:pt x="3066297" y="4635651"/>
                  </a:lnTo>
                  <a:lnTo>
                    <a:pt x="3022073" y="4648754"/>
                  </a:lnTo>
                  <a:lnTo>
                    <a:pt x="2977494" y="4661015"/>
                  </a:lnTo>
                  <a:lnTo>
                    <a:pt x="2932569" y="4672426"/>
                  </a:lnTo>
                  <a:lnTo>
                    <a:pt x="2887308" y="4682976"/>
                  </a:lnTo>
                  <a:lnTo>
                    <a:pt x="2841718" y="4692657"/>
                  </a:lnTo>
                  <a:lnTo>
                    <a:pt x="2795810" y="4701460"/>
                  </a:lnTo>
                  <a:lnTo>
                    <a:pt x="2749593" y="4709375"/>
                  </a:lnTo>
                  <a:lnTo>
                    <a:pt x="2703075" y="4716393"/>
                  </a:lnTo>
                  <a:lnTo>
                    <a:pt x="2656267" y="4722506"/>
                  </a:lnTo>
                  <a:lnTo>
                    <a:pt x="2609176" y="4727703"/>
                  </a:lnTo>
                  <a:lnTo>
                    <a:pt x="2561813" y="4731975"/>
                  </a:lnTo>
                  <a:lnTo>
                    <a:pt x="2514187" y="4735315"/>
                  </a:lnTo>
                  <a:lnTo>
                    <a:pt x="2466307" y="4737711"/>
                  </a:lnTo>
                  <a:lnTo>
                    <a:pt x="2418181" y="4739156"/>
                  </a:lnTo>
                  <a:lnTo>
                    <a:pt x="2369820" y="4739640"/>
                  </a:lnTo>
                  <a:lnTo>
                    <a:pt x="2321458" y="4739156"/>
                  </a:lnTo>
                  <a:lnTo>
                    <a:pt x="2273332" y="4737711"/>
                  </a:lnTo>
                  <a:lnTo>
                    <a:pt x="2225452" y="4735315"/>
                  </a:lnTo>
                  <a:lnTo>
                    <a:pt x="2177826" y="4731975"/>
                  </a:lnTo>
                  <a:lnTo>
                    <a:pt x="2130463" y="4727703"/>
                  </a:lnTo>
                  <a:lnTo>
                    <a:pt x="2083372" y="4722506"/>
                  </a:lnTo>
                  <a:lnTo>
                    <a:pt x="2036564" y="4716393"/>
                  </a:lnTo>
                  <a:lnTo>
                    <a:pt x="1990046" y="4709375"/>
                  </a:lnTo>
                  <a:lnTo>
                    <a:pt x="1943829" y="4701460"/>
                  </a:lnTo>
                  <a:lnTo>
                    <a:pt x="1897921" y="4692657"/>
                  </a:lnTo>
                  <a:lnTo>
                    <a:pt x="1852331" y="4682976"/>
                  </a:lnTo>
                  <a:lnTo>
                    <a:pt x="1807070" y="4672426"/>
                  </a:lnTo>
                  <a:lnTo>
                    <a:pt x="1762145" y="4661015"/>
                  </a:lnTo>
                  <a:lnTo>
                    <a:pt x="1717566" y="4648754"/>
                  </a:lnTo>
                  <a:lnTo>
                    <a:pt x="1673342" y="4635651"/>
                  </a:lnTo>
                  <a:lnTo>
                    <a:pt x="1629483" y="4621715"/>
                  </a:lnTo>
                  <a:lnTo>
                    <a:pt x="1585997" y="4606956"/>
                  </a:lnTo>
                  <a:lnTo>
                    <a:pt x="1542894" y="4591383"/>
                  </a:lnTo>
                  <a:lnTo>
                    <a:pt x="1500183" y="4575005"/>
                  </a:lnTo>
                  <a:lnTo>
                    <a:pt x="1457873" y="4557831"/>
                  </a:lnTo>
                  <a:lnTo>
                    <a:pt x="1415973" y="4539870"/>
                  </a:lnTo>
                  <a:lnTo>
                    <a:pt x="1374493" y="4521132"/>
                  </a:lnTo>
                  <a:lnTo>
                    <a:pt x="1333441" y="4501625"/>
                  </a:lnTo>
                  <a:lnTo>
                    <a:pt x="1292828" y="4481360"/>
                  </a:lnTo>
                  <a:lnTo>
                    <a:pt x="1252661" y="4460344"/>
                  </a:lnTo>
                  <a:lnTo>
                    <a:pt x="1212950" y="4438588"/>
                  </a:lnTo>
                  <a:lnTo>
                    <a:pt x="1173705" y="4416100"/>
                  </a:lnTo>
                  <a:lnTo>
                    <a:pt x="1134935" y="4392890"/>
                  </a:lnTo>
                  <a:lnTo>
                    <a:pt x="1096648" y="4368966"/>
                  </a:lnTo>
                  <a:lnTo>
                    <a:pt x="1058854" y="4344339"/>
                  </a:lnTo>
                  <a:lnTo>
                    <a:pt x="1021562" y="4319016"/>
                  </a:lnTo>
                  <a:lnTo>
                    <a:pt x="984781" y="4293008"/>
                  </a:lnTo>
                  <a:lnTo>
                    <a:pt x="948521" y="4266324"/>
                  </a:lnTo>
                  <a:lnTo>
                    <a:pt x="912791" y="4238972"/>
                  </a:lnTo>
                  <a:lnTo>
                    <a:pt x="877599" y="4210962"/>
                  </a:lnTo>
                  <a:lnTo>
                    <a:pt x="842955" y="4182303"/>
                  </a:lnTo>
                  <a:lnTo>
                    <a:pt x="808869" y="4153004"/>
                  </a:lnTo>
                  <a:lnTo>
                    <a:pt x="775349" y="4123075"/>
                  </a:lnTo>
                  <a:lnTo>
                    <a:pt x="742404" y="4092524"/>
                  </a:lnTo>
                  <a:lnTo>
                    <a:pt x="710044" y="4061361"/>
                  </a:lnTo>
                  <a:lnTo>
                    <a:pt x="678278" y="4029595"/>
                  </a:lnTo>
                  <a:lnTo>
                    <a:pt x="647115" y="3997235"/>
                  </a:lnTo>
                  <a:lnTo>
                    <a:pt x="616564" y="3964290"/>
                  </a:lnTo>
                  <a:lnTo>
                    <a:pt x="586635" y="3930770"/>
                  </a:lnTo>
                  <a:lnTo>
                    <a:pt x="557336" y="3896684"/>
                  </a:lnTo>
                  <a:lnTo>
                    <a:pt x="528677" y="3862040"/>
                  </a:lnTo>
                  <a:lnTo>
                    <a:pt x="500667" y="3826848"/>
                  </a:lnTo>
                  <a:lnTo>
                    <a:pt x="473315" y="3791118"/>
                  </a:lnTo>
                  <a:lnTo>
                    <a:pt x="446631" y="3754858"/>
                  </a:lnTo>
                  <a:lnTo>
                    <a:pt x="420623" y="3718077"/>
                  </a:lnTo>
                  <a:lnTo>
                    <a:pt x="395300" y="3680785"/>
                  </a:lnTo>
                  <a:lnTo>
                    <a:pt x="370673" y="3642991"/>
                  </a:lnTo>
                  <a:lnTo>
                    <a:pt x="346749" y="3604704"/>
                  </a:lnTo>
                  <a:lnTo>
                    <a:pt x="323539" y="3565934"/>
                  </a:lnTo>
                  <a:lnTo>
                    <a:pt x="301051" y="3526689"/>
                  </a:lnTo>
                  <a:lnTo>
                    <a:pt x="279295" y="3486978"/>
                  </a:lnTo>
                  <a:lnTo>
                    <a:pt x="258279" y="3446811"/>
                  </a:lnTo>
                  <a:lnTo>
                    <a:pt x="238014" y="3406198"/>
                  </a:lnTo>
                  <a:lnTo>
                    <a:pt x="218507" y="3365146"/>
                  </a:lnTo>
                  <a:lnTo>
                    <a:pt x="199769" y="3323666"/>
                  </a:lnTo>
                  <a:lnTo>
                    <a:pt x="181808" y="3281766"/>
                  </a:lnTo>
                  <a:lnTo>
                    <a:pt x="164634" y="3239456"/>
                  </a:lnTo>
                  <a:lnTo>
                    <a:pt x="148256" y="3196745"/>
                  </a:lnTo>
                  <a:lnTo>
                    <a:pt x="132683" y="3153642"/>
                  </a:lnTo>
                  <a:lnTo>
                    <a:pt x="117924" y="3110156"/>
                  </a:lnTo>
                  <a:lnTo>
                    <a:pt x="103988" y="3066297"/>
                  </a:lnTo>
                  <a:lnTo>
                    <a:pt x="90885" y="3022073"/>
                  </a:lnTo>
                  <a:lnTo>
                    <a:pt x="78624" y="2977494"/>
                  </a:lnTo>
                  <a:lnTo>
                    <a:pt x="67213" y="2932569"/>
                  </a:lnTo>
                  <a:lnTo>
                    <a:pt x="56663" y="2887308"/>
                  </a:lnTo>
                  <a:lnTo>
                    <a:pt x="46982" y="2841718"/>
                  </a:lnTo>
                  <a:lnTo>
                    <a:pt x="38179" y="2795810"/>
                  </a:lnTo>
                  <a:lnTo>
                    <a:pt x="30264" y="2749593"/>
                  </a:lnTo>
                  <a:lnTo>
                    <a:pt x="23246" y="2703075"/>
                  </a:lnTo>
                  <a:lnTo>
                    <a:pt x="17133" y="2656267"/>
                  </a:lnTo>
                  <a:lnTo>
                    <a:pt x="11936" y="2609176"/>
                  </a:lnTo>
                  <a:lnTo>
                    <a:pt x="7664" y="2561813"/>
                  </a:lnTo>
                  <a:lnTo>
                    <a:pt x="4324" y="2514187"/>
                  </a:lnTo>
                  <a:lnTo>
                    <a:pt x="1928" y="2466307"/>
                  </a:lnTo>
                  <a:lnTo>
                    <a:pt x="483" y="2418181"/>
                  </a:lnTo>
                  <a:lnTo>
                    <a:pt x="0" y="2369820"/>
                  </a:lnTo>
                  <a:close/>
                </a:path>
              </a:pathLst>
            </a:custGeom>
            <a:ln w="38099">
              <a:solidFill>
                <a:srgbClr val="DBFAE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775710" y="2708655"/>
              <a:ext cx="1678939" cy="2337435"/>
            </a:xfrm>
            <a:custGeom>
              <a:avLst/>
              <a:gdLst/>
              <a:ahLst/>
              <a:cxnLst/>
              <a:rect l="l" t="t" r="r" b="b"/>
              <a:pathLst>
                <a:path w="1678939" h="2337435">
                  <a:moveTo>
                    <a:pt x="1663700" y="453136"/>
                  </a:moveTo>
                  <a:lnTo>
                    <a:pt x="1645627" y="427990"/>
                  </a:lnTo>
                  <a:lnTo>
                    <a:pt x="1595374" y="358013"/>
                  </a:lnTo>
                  <a:lnTo>
                    <a:pt x="1579092" y="388962"/>
                  </a:lnTo>
                  <a:lnTo>
                    <a:pt x="840232" y="0"/>
                  </a:lnTo>
                  <a:lnTo>
                    <a:pt x="832104" y="15494"/>
                  </a:lnTo>
                  <a:lnTo>
                    <a:pt x="831596" y="15494"/>
                  </a:lnTo>
                  <a:lnTo>
                    <a:pt x="823341" y="127"/>
                  </a:lnTo>
                  <a:lnTo>
                    <a:pt x="84061" y="396151"/>
                  </a:lnTo>
                  <a:lnTo>
                    <a:pt x="67564" y="365379"/>
                  </a:lnTo>
                  <a:lnTo>
                    <a:pt x="0" y="461010"/>
                  </a:lnTo>
                  <a:lnTo>
                    <a:pt x="117094" y="457708"/>
                  </a:lnTo>
                  <a:lnTo>
                    <a:pt x="104965" y="435102"/>
                  </a:lnTo>
                  <a:lnTo>
                    <a:pt x="100545" y="426885"/>
                  </a:lnTo>
                  <a:lnTo>
                    <a:pt x="813854" y="44792"/>
                  </a:lnTo>
                  <a:lnTo>
                    <a:pt x="807389" y="2232279"/>
                  </a:lnTo>
                  <a:lnTo>
                    <a:pt x="772528" y="2232279"/>
                  </a:lnTo>
                  <a:lnTo>
                    <a:pt x="824484" y="2336927"/>
                  </a:lnTo>
                  <a:lnTo>
                    <a:pt x="868426" y="2249678"/>
                  </a:lnTo>
                  <a:lnTo>
                    <a:pt x="877189" y="2232279"/>
                  </a:lnTo>
                  <a:lnTo>
                    <a:pt x="842314" y="2232279"/>
                  </a:lnTo>
                  <a:lnTo>
                    <a:pt x="848779" y="44043"/>
                  </a:lnTo>
                  <a:lnTo>
                    <a:pt x="1562849" y="419836"/>
                  </a:lnTo>
                  <a:lnTo>
                    <a:pt x="1546606" y="450723"/>
                  </a:lnTo>
                  <a:lnTo>
                    <a:pt x="1663700" y="453136"/>
                  </a:lnTo>
                  <a:close/>
                </a:path>
                <a:path w="1678939" h="2337435">
                  <a:moveTo>
                    <a:pt x="1678432" y="1168781"/>
                  </a:moveTo>
                  <a:lnTo>
                    <a:pt x="1648206" y="1151255"/>
                  </a:lnTo>
                  <a:lnTo>
                    <a:pt x="1024890" y="2229066"/>
                  </a:lnTo>
                  <a:lnTo>
                    <a:pt x="994664" y="2211578"/>
                  </a:lnTo>
                  <a:lnTo>
                    <a:pt x="987552" y="2328545"/>
                  </a:lnTo>
                  <a:lnTo>
                    <a:pt x="1085342" y="2264029"/>
                  </a:lnTo>
                  <a:lnTo>
                    <a:pt x="1081379" y="2261743"/>
                  </a:lnTo>
                  <a:lnTo>
                    <a:pt x="1055128" y="2246566"/>
                  </a:lnTo>
                  <a:lnTo>
                    <a:pt x="1678432" y="1168781"/>
                  </a:lnTo>
                  <a:close/>
                </a:path>
              </a:pathLst>
            </a:custGeom>
            <a:solidFill>
              <a:srgbClr val="0871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42003" y="1754149"/>
              <a:ext cx="1524000" cy="629386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3921251" y="1824227"/>
              <a:ext cx="1370330" cy="494030"/>
            </a:xfrm>
            <a:custGeom>
              <a:avLst/>
              <a:gdLst/>
              <a:ahLst/>
              <a:cxnLst/>
              <a:rect l="l" t="t" r="r" b="b"/>
              <a:pathLst>
                <a:path w="1370329" h="494030">
                  <a:moveTo>
                    <a:pt x="1320673" y="0"/>
                  </a:moveTo>
                  <a:lnTo>
                    <a:pt x="49402" y="0"/>
                  </a:lnTo>
                  <a:lnTo>
                    <a:pt x="30164" y="3879"/>
                  </a:lnTo>
                  <a:lnTo>
                    <a:pt x="14462" y="14462"/>
                  </a:lnTo>
                  <a:lnTo>
                    <a:pt x="3879" y="30164"/>
                  </a:lnTo>
                  <a:lnTo>
                    <a:pt x="0" y="49402"/>
                  </a:lnTo>
                  <a:lnTo>
                    <a:pt x="0" y="444373"/>
                  </a:lnTo>
                  <a:lnTo>
                    <a:pt x="3879" y="463611"/>
                  </a:lnTo>
                  <a:lnTo>
                    <a:pt x="14462" y="479313"/>
                  </a:lnTo>
                  <a:lnTo>
                    <a:pt x="30164" y="489896"/>
                  </a:lnTo>
                  <a:lnTo>
                    <a:pt x="49402" y="493775"/>
                  </a:lnTo>
                  <a:lnTo>
                    <a:pt x="1320673" y="493775"/>
                  </a:lnTo>
                  <a:lnTo>
                    <a:pt x="1339911" y="489896"/>
                  </a:lnTo>
                  <a:lnTo>
                    <a:pt x="1355613" y="479313"/>
                  </a:lnTo>
                  <a:lnTo>
                    <a:pt x="1366196" y="463611"/>
                  </a:lnTo>
                  <a:lnTo>
                    <a:pt x="1370076" y="444373"/>
                  </a:lnTo>
                  <a:lnTo>
                    <a:pt x="1370076" y="49402"/>
                  </a:lnTo>
                  <a:lnTo>
                    <a:pt x="1366196" y="30164"/>
                  </a:lnTo>
                  <a:lnTo>
                    <a:pt x="1355613" y="14462"/>
                  </a:lnTo>
                  <a:lnTo>
                    <a:pt x="1339911" y="3879"/>
                  </a:lnTo>
                  <a:lnTo>
                    <a:pt x="1320673" y="0"/>
                  </a:lnTo>
                  <a:close/>
                </a:path>
              </a:pathLst>
            </a:custGeom>
            <a:solidFill>
              <a:srgbClr val="9F9F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3987165" y="1761524"/>
            <a:ext cx="1240790" cy="840105"/>
          </a:xfrm>
          <a:prstGeom prst="rect">
            <a:avLst/>
          </a:prstGeom>
        </p:spPr>
        <p:txBody>
          <a:bodyPr vert="horz" wrap="square" lIns="0" tIns="17018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340"/>
              </a:spcBef>
            </a:pPr>
            <a:r>
              <a:rPr sz="1800" spc="-10" dirty="0">
                <a:solidFill>
                  <a:srgbClr val="FFFFFF"/>
                </a:solidFill>
                <a:latin typeface="Tahoma"/>
                <a:cs typeface="Tahoma"/>
              </a:rPr>
              <a:t>Metrics</a:t>
            </a:r>
            <a:endParaRPr sz="1800">
              <a:latin typeface="Tahoma"/>
              <a:cs typeface="Tahoma"/>
            </a:endParaRPr>
          </a:p>
          <a:p>
            <a:pPr algn="ctr">
              <a:lnSpc>
                <a:spcPct val="100000"/>
              </a:lnSpc>
              <a:spcBef>
                <a:spcPts val="1090"/>
              </a:spcBef>
            </a:pPr>
            <a:r>
              <a:rPr sz="1600" spc="-10" dirty="0">
                <a:latin typeface="Tahoma"/>
                <a:cs typeface="Tahoma"/>
              </a:rPr>
              <a:t>Measurement</a:t>
            </a:r>
            <a:endParaRPr sz="1600">
              <a:latin typeface="Tahoma"/>
              <a:cs typeface="Tahoma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2586227" y="3201949"/>
            <a:ext cx="1524000" cy="629920"/>
            <a:chOff x="2586227" y="3201949"/>
            <a:chExt cx="1524000" cy="629920"/>
          </a:xfrm>
        </p:grpSpPr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86227" y="3201949"/>
              <a:ext cx="1524000" cy="629386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2665475" y="3272027"/>
              <a:ext cx="1370330" cy="494030"/>
            </a:xfrm>
            <a:custGeom>
              <a:avLst/>
              <a:gdLst/>
              <a:ahLst/>
              <a:cxnLst/>
              <a:rect l="l" t="t" r="r" b="b"/>
              <a:pathLst>
                <a:path w="1370329" h="494029">
                  <a:moveTo>
                    <a:pt x="1320673" y="0"/>
                  </a:moveTo>
                  <a:lnTo>
                    <a:pt x="49403" y="0"/>
                  </a:lnTo>
                  <a:lnTo>
                    <a:pt x="30164" y="3879"/>
                  </a:lnTo>
                  <a:lnTo>
                    <a:pt x="14462" y="14462"/>
                  </a:lnTo>
                  <a:lnTo>
                    <a:pt x="3879" y="30164"/>
                  </a:lnTo>
                  <a:lnTo>
                    <a:pt x="0" y="49402"/>
                  </a:lnTo>
                  <a:lnTo>
                    <a:pt x="0" y="444373"/>
                  </a:lnTo>
                  <a:lnTo>
                    <a:pt x="3879" y="463611"/>
                  </a:lnTo>
                  <a:lnTo>
                    <a:pt x="14462" y="479313"/>
                  </a:lnTo>
                  <a:lnTo>
                    <a:pt x="30164" y="489896"/>
                  </a:lnTo>
                  <a:lnTo>
                    <a:pt x="49403" y="493776"/>
                  </a:lnTo>
                  <a:lnTo>
                    <a:pt x="1320673" y="493776"/>
                  </a:lnTo>
                  <a:lnTo>
                    <a:pt x="1339911" y="489896"/>
                  </a:lnTo>
                  <a:lnTo>
                    <a:pt x="1355613" y="479313"/>
                  </a:lnTo>
                  <a:lnTo>
                    <a:pt x="1366196" y="463611"/>
                  </a:lnTo>
                  <a:lnTo>
                    <a:pt x="1370076" y="444373"/>
                  </a:lnTo>
                  <a:lnTo>
                    <a:pt x="1370076" y="49402"/>
                  </a:lnTo>
                  <a:lnTo>
                    <a:pt x="1366196" y="30164"/>
                  </a:lnTo>
                  <a:lnTo>
                    <a:pt x="1355613" y="14462"/>
                  </a:lnTo>
                  <a:lnTo>
                    <a:pt x="1339911" y="3879"/>
                  </a:lnTo>
                  <a:lnTo>
                    <a:pt x="1320673" y="0"/>
                  </a:lnTo>
                  <a:close/>
                </a:path>
              </a:pathLst>
            </a:custGeom>
            <a:solidFill>
              <a:srgbClr val="0871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3112135" y="3366261"/>
            <a:ext cx="4787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solidFill>
                  <a:srgbClr val="FFFFFF"/>
                </a:solidFill>
                <a:latin typeface="Tahoma"/>
                <a:cs typeface="Tahoma"/>
              </a:rPr>
              <a:t>KPIs</a:t>
            </a:r>
            <a:endParaRPr sz="1800">
              <a:latin typeface="Tahoma"/>
              <a:cs typeface="Tahoma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5073396" y="3174517"/>
            <a:ext cx="1525905" cy="629920"/>
            <a:chOff x="5073396" y="3174517"/>
            <a:chExt cx="1525905" cy="629920"/>
          </a:xfrm>
        </p:grpSpPr>
        <p:pic>
          <p:nvPicPr>
            <p:cNvPr id="18" name="object 1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073396" y="3174517"/>
              <a:ext cx="1525524" cy="629386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5152644" y="3244596"/>
              <a:ext cx="1371600" cy="494030"/>
            </a:xfrm>
            <a:custGeom>
              <a:avLst/>
              <a:gdLst/>
              <a:ahLst/>
              <a:cxnLst/>
              <a:rect l="l" t="t" r="r" b="b"/>
              <a:pathLst>
                <a:path w="1371600" h="494029">
                  <a:moveTo>
                    <a:pt x="1322196" y="0"/>
                  </a:moveTo>
                  <a:lnTo>
                    <a:pt x="49402" y="0"/>
                  </a:lnTo>
                  <a:lnTo>
                    <a:pt x="30164" y="3879"/>
                  </a:lnTo>
                  <a:lnTo>
                    <a:pt x="14462" y="14462"/>
                  </a:lnTo>
                  <a:lnTo>
                    <a:pt x="3879" y="30164"/>
                  </a:lnTo>
                  <a:lnTo>
                    <a:pt x="0" y="49402"/>
                  </a:lnTo>
                  <a:lnTo>
                    <a:pt x="0" y="444372"/>
                  </a:lnTo>
                  <a:lnTo>
                    <a:pt x="3879" y="463611"/>
                  </a:lnTo>
                  <a:lnTo>
                    <a:pt x="14462" y="479313"/>
                  </a:lnTo>
                  <a:lnTo>
                    <a:pt x="30164" y="489896"/>
                  </a:lnTo>
                  <a:lnTo>
                    <a:pt x="49402" y="493775"/>
                  </a:lnTo>
                  <a:lnTo>
                    <a:pt x="1322196" y="493775"/>
                  </a:lnTo>
                  <a:lnTo>
                    <a:pt x="1341435" y="489896"/>
                  </a:lnTo>
                  <a:lnTo>
                    <a:pt x="1357137" y="479313"/>
                  </a:lnTo>
                  <a:lnTo>
                    <a:pt x="1367720" y="463611"/>
                  </a:lnTo>
                  <a:lnTo>
                    <a:pt x="1371600" y="444372"/>
                  </a:lnTo>
                  <a:lnTo>
                    <a:pt x="1371600" y="49402"/>
                  </a:lnTo>
                  <a:lnTo>
                    <a:pt x="1367720" y="30164"/>
                  </a:lnTo>
                  <a:lnTo>
                    <a:pt x="1357137" y="14462"/>
                  </a:lnTo>
                  <a:lnTo>
                    <a:pt x="1341435" y="3879"/>
                  </a:lnTo>
                  <a:lnTo>
                    <a:pt x="1322196" y="0"/>
                  </a:lnTo>
                  <a:close/>
                </a:path>
              </a:pathLst>
            </a:custGeom>
            <a:solidFill>
              <a:srgbClr val="0871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5595620" y="3336163"/>
            <a:ext cx="4876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solidFill>
                  <a:srgbClr val="FFFFFF"/>
                </a:solidFill>
                <a:latin typeface="Tahoma"/>
                <a:cs typeface="Tahoma"/>
              </a:rPr>
              <a:t>KRIs</a:t>
            </a:r>
            <a:endParaRPr sz="1800">
              <a:latin typeface="Tahoma"/>
              <a:cs typeface="Tahoma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3842003" y="5044440"/>
            <a:ext cx="1524000" cy="629920"/>
            <a:chOff x="3842003" y="5044440"/>
            <a:chExt cx="1524000" cy="629920"/>
          </a:xfrm>
        </p:grpSpPr>
        <p:pic>
          <p:nvPicPr>
            <p:cNvPr id="22" name="object 2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42003" y="5044440"/>
              <a:ext cx="1524000" cy="629386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3921251" y="5114544"/>
              <a:ext cx="1370330" cy="494030"/>
            </a:xfrm>
            <a:custGeom>
              <a:avLst/>
              <a:gdLst/>
              <a:ahLst/>
              <a:cxnLst/>
              <a:rect l="l" t="t" r="r" b="b"/>
              <a:pathLst>
                <a:path w="1370329" h="494029">
                  <a:moveTo>
                    <a:pt x="1320673" y="0"/>
                  </a:moveTo>
                  <a:lnTo>
                    <a:pt x="49402" y="0"/>
                  </a:lnTo>
                  <a:lnTo>
                    <a:pt x="30164" y="3879"/>
                  </a:lnTo>
                  <a:lnTo>
                    <a:pt x="14462" y="14462"/>
                  </a:lnTo>
                  <a:lnTo>
                    <a:pt x="3879" y="30164"/>
                  </a:lnTo>
                  <a:lnTo>
                    <a:pt x="0" y="49402"/>
                  </a:lnTo>
                  <a:lnTo>
                    <a:pt x="0" y="444372"/>
                  </a:lnTo>
                  <a:lnTo>
                    <a:pt x="3879" y="463611"/>
                  </a:lnTo>
                  <a:lnTo>
                    <a:pt x="14462" y="479313"/>
                  </a:lnTo>
                  <a:lnTo>
                    <a:pt x="30164" y="489896"/>
                  </a:lnTo>
                  <a:lnTo>
                    <a:pt x="49402" y="493775"/>
                  </a:lnTo>
                  <a:lnTo>
                    <a:pt x="1320673" y="493775"/>
                  </a:lnTo>
                  <a:lnTo>
                    <a:pt x="1339911" y="489896"/>
                  </a:lnTo>
                  <a:lnTo>
                    <a:pt x="1355613" y="479313"/>
                  </a:lnTo>
                  <a:lnTo>
                    <a:pt x="1366196" y="463611"/>
                  </a:lnTo>
                  <a:lnTo>
                    <a:pt x="1370076" y="444372"/>
                  </a:lnTo>
                  <a:lnTo>
                    <a:pt x="1370076" y="49402"/>
                  </a:lnTo>
                  <a:lnTo>
                    <a:pt x="1366196" y="30164"/>
                  </a:lnTo>
                  <a:lnTo>
                    <a:pt x="1355613" y="14462"/>
                  </a:lnTo>
                  <a:lnTo>
                    <a:pt x="1339911" y="3879"/>
                  </a:lnTo>
                  <a:lnTo>
                    <a:pt x="1320673" y="0"/>
                  </a:lnTo>
                  <a:close/>
                </a:path>
              </a:pathLst>
            </a:custGeom>
            <a:solidFill>
              <a:srgbClr val="044B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4151503" y="5058495"/>
            <a:ext cx="911860" cy="1067435"/>
          </a:xfrm>
          <a:prstGeom prst="rect">
            <a:avLst/>
          </a:prstGeom>
        </p:spPr>
        <p:txBody>
          <a:bodyPr vert="horz" wrap="square" lIns="0" tIns="161290" rIns="0" bIns="0" rtlCol="0">
            <a:spAutoFit/>
          </a:bodyPr>
          <a:lstStyle/>
          <a:p>
            <a:pPr marL="78105" indent="-66040">
              <a:lnSpc>
                <a:spcPct val="100000"/>
              </a:lnSpc>
              <a:spcBef>
                <a:spcPts val="1270"/>
              </a:spcBef>
            </a:pPr>
            <a:r>
              <a:rPr sz="1800" spc="-10" dirty="0">
                <a:solidFill>
                  <a:srgbClr val="FFFFFF"/>
                </a:solidFill>
                <a:latin typeface="Tahoma"/>
                <a:cs typeface="Tahoma"/>
              </a:rPr>
              <a:t>Analytics</a:t>
            </a:r>
            <a:endParaRPr sz="1800">
              <a:latin typeface="Tahoma"/>
              <a:cs typeface="Tahoma"/>
            </a:endParaRPr>
          </a:p>
          <a:p>
            <a:pPr marL="133350" marR="71120" indent="-55244">
              <a:lnSpc>
                <a:spcPct val="100000"/>
              </a:lnSpc>
              <a:spcBef>
                <a:spcPts val="1030"/>
              </a:spcBef>
            </a:pPr>
            <a:r>
              <a:rPr sz="1600" spc="-10" dirty="0">
                <a:latin typeface="Tahoma"/>
                <a:cs typeface="Tahoma"/>
              </a:rPr>
              <a:t>Decision Making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25" name="object 2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/>
              <a:t>©</a:t>
            </a:r>
            <a:r>
              <a:rPr spc="-15" dirty="0"/>
              <a:t> </a:t>
            </a:r>
            <a:r>
              <a:rPr dirty="0"/>
              <a:t>The</a:t>
            </a:r>
            <a:r>
              <a:rPr spc="-30" dirty="0"/>
              <a:t> </a:t>
            </a:r>
            <a:r>
              <a:rPr dirty="0"/>
              <a:t>KPI</a:t>
            </a:r>
            <a:r>
              <a:rPr spc="-5" dirty="0"/>
              <a:t> </a:t>
            </a:r>
            <a:r>
              <a:rPr dirty="0"/>
              <a:t>Institute</a:t>
            </a:r>
            <a:r>
              <a:rPr spc="-20" dirty="0"/>
              <a:t> 2023</a:t>
            </a:r>
          </a:p>
        </p:txBody>
      </p:sp>
      <p:sp>
        <p:nvSpPr>
          <p:cNvPr id="26" name="object 2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81747" rIns="0" bIns="0" rtlCol="0">
            <a:spAutoFit/>
          </a:bodyPr>
          <a:lstStyle/>
          <a:p>
            <a:pPr marL="2515235">
              <a:lnSpc>
                <a:spcPct val="100000"/>
              </a:lnSpc>
              <a:spcBef>
                <a:spcPts val="200"/>
              </a:spcBef>
            </a:pPr>
            <a:fld id="{81D60167-4931-47E6-BA6A-407CBD079E47}" type="slidenum">
              <a:rPr spc="-25" dirty="0"/>
              <a:t>54</a:t>
            </a:fld>
            <a:endParaRPr spc="-25" dirty="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09258" rIns="0" bIns="0" rtlCol="0">
            <a:spAutoFit/>
          </a:bodyPr>
          <a:lstStyle/>
          <a:p>
            <a:pPr marL="31115">
              <a:lnSpc>
                <a:spcPct val="100000"/>
              </a:lnSpc>
              <a:spcBef>
                <a:spcPts val="100"/>
              </a:spcBef>
            </a:pPr>
            <a:r>
              <a:rPr spc="175" dirty="0"/>
              <a:t>METRICS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41503" y="1599691"/>
            <a:ext cx="2561590" cy="42024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80" dirty="0">
                <a:solidFill>
                  <a:srgbClr val="5F5F5F"/>
                </a:solidFill>
                <a:latin typeface="Tahoma"/>
                <a:cs typeface="Tahoma"/>
              </a:rPr>
              <a:t>#</a:t>
            </a:r>
            <a:r>
              <a:rPr sz="1800" spc="-204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50" dirty="0">
                <a:solidFill>
                  <a:srgbClr val="5F5F5F"/>
                </a:solidFill>
                <a:latin typeface="Tahoma"/>
                <a:cs typeface="Tahoma"/>
              </a:rPr>
              <a:t>Air</a:t>
            </a:r>
            <a:r>
              <a:rPr sz="1800" spc="-229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10" dirty="0">
                <a:solidFill>
                  <a:srgbClr val="5F5F5F"/>
                </a:solidFill>
                <a:latin typeface="Tahoma"/>
                <a:cs typeface="Tahoma"/>
              </a:rPr>
              <a:t>temperature</a:t>
            </a:r>
            <a:endParaRPr sz="18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680"/>
              </a:spcBef>
            </a:pPr>
            <a:r>
              <a:rPr sz="1800" spc="-280" dirty="0">
                <a:solidFill>
                  <a:srgbClr val="5F5F5F"/>
                </a:solidFill>
                <a:latin typeface="Tahoma"/>
                <a:cs typeface="Tahoma"/>
              </a:rPr>
              <a:t>#</a:t>
            </a:r>
            <a:r>
              <a:rPr sz="1800" spc="-204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50" dirty="0">
                <a:solidFill>
                  <a:srgbClr val="5F5F5F"/>
                </a:solidFill>
                <a:latin typeface="Tahoma"/>
                <a:cs typeface="Tahoma"/>
              </a:rPr>
              <a:t>Air</a:t>
            </a:r>
            <a:r>
              <a:rPr sz="1800" spc="-229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10" dirty="0">
                <a:solidFill>
                  <a:srgbClr val="5F5F5F"/>
                </a:solidFill>
                <a:latin typeface="Tahoma"/>
                <a:cs typeface="Tahoma"/>
              </a:rPr>
              <a:t>humidity</a:t>
            </a:r>
            <a:endParaRPr sz="18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680"/>
              </a:spcBef>
            </a:pPr>
            <a:r>
              <a:rPr sz="1800" spc="-280" dirty="0">
                <a:solidFill>
                  <a:srgbClr val="5F5F5F"/>
                </a:solidFill>
                <a:latin typeface="Tahoma"/>
                <a:cs typeface="Tahoma"/>
              </a:rPr>
              <a:t>#</a:t>
            </a:r>
            <a:r>
              <a:rPr sz="1800" spc="-13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5F5F5F"/>
                </a:solidFill>
                <a:latin typeface="Tahoma"/>
                <a:cs typeface="Tahoma"/>
              </a:rPr>
              <a:t>Air</a:t>
            </a:r>
            <a:r>
              <a:rPr sz="1800" spc="-16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10" dirty="0">
                <a:solidFill>
                  <a:srgbClr val="5F5F5F"/>
                </a:solidFill>
                <a:latin typeface="Tahoma"/>
                <a:cs typeface="Tahoma"/>
              </a:rPr>
              <a:t>purity</a:t>
            </a:r>
            <a:endParaRPr sz="1800">
              <a:latin typeface="Tahoma"/>
              <a:cs typeface="Tahoma"/>
            </a:endParaRPr>
          </a:p>
          <a:p>
            <a:pPr marL="12700" marR="5080">
              <a:lnSpc>
                <a:spcPct val="177800"/>
              </a:lnSpc>
            </a:pPr>
            <a:r>
              <a:rPr sz="1800" spc="-280" dirty="0">
                <a:solidFill>
                  <a:srgbClr val="5F5F5F"/>
                </a:solidFill>
                <a:latin typeface="Tahoma"/>
                <a:cs typeface="Tahoma"/>
              </a:rPr>
              <a:t>#</a:t>
            </a:r>
            <a:r>
              <a:rPr sz="1800" spc="-18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35" dirty="0">
                <a:solidFill>
                  <a:srgbClr val="5F5F5F"/>
                </a:solidFill>
                <a:latin typeface="Tahoma"/>
                <a:cs typeface="Tahoma"/>
              </a:rPr>
              <a:t>Square</a:t>
            </a:r>
            <a:r>
              <a:rPr sz="1800" spc="-18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25" dirty="0">
                <a:solidFill>
                  <a:srgbClr val="5F5F5F"/>
                </a:solidFill>
                <a:latin typeface="Tahoma"/>
                <a:cs typeface="Tahoma"/>
              </a:rPr>
              <a:t>meters</a:t>
            </a:r>
            <a:r>
              <a:rPr sz="1800" spc="-18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10" dirty="0">
                <a:solidFill>
                  <a:srgbClr val="5F5F5F"/>
                </a:solidFill>
                <a:latin typeface="Tahoma"/>
                <a:cs typeface="Tahoma"/>
              </a:rPr>
              <a:t>per</a:t>
            </a:r>
            <a:r>
              <a:rPr sz="1800" spc="-18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20" dirty="0">
                <a:solidFill>
                  <a:srgbClr val="5F5F5F"/>
                </a:solidFill>
                <a:latin typeface="Tahoma"/>
                <a:cs typeface="Tahoma"/>
              </a:rPr>
              <a:t>room </a:t>
            </a:r>
            <a:r>
              <a:rPr sz="1800" spc="-280" dirty="0">
                <a:solidFill>
                  <a:srgbClr val="5F5F5F"/>
                </a:solidFill>
                <a:latin typeface="Tahoma"/>
                <a:cs typeface="Tahoma"/>
              </a:rPr>
              <a:t>#</a:t>
            </a:r>
            <a:r>
              <a:rPr sz="1800" spc="-204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10" dirty="0">
                <a:solidFill>
                  <a:srgbClr val="5F5F5F"/>
                </a:solidFill>
                <a:latin typeface="Tahoma"/>
                <a:cs typeface="Tahoma"/>
              </a:rPr>
              <a:t>Employees</a:t>
            </a:r>
            <a:endParaRPr sz="18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680"/>
              </a:spcBef>
            </a:pPr>
            <a:r>
              <a:rPr sz="1800" spc="-280" dirty="0">
                <a:solidFill>
                  <a:srgbClr val="5F5F5F"/>
                </a:solidFill>
                <a:latin typeface="Tahoma"/>
                <a:cs typeface="Tahoma"/>
              </a:rPr>
              <a:t>#</a:t>
            </a:r>
            <a:r>
              <a:rPr sz="1800" spc="-18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20" dirty="0">
                <a:solidFill>
                  <a:srgbClr val="5F5F5F"/>
                </a:solidFill>
                <a:latin typeface="Tahoma"/>
                <a:cs typeface="Tahoma"/>
              </a:rPr>
              <a:t>Highway</a:t>
            </a:r>
            <a:r>
              <a:rPr sz="1800" spc="-20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10" dirty="0">
                <a:solidFill>
                  <a:srgbClr val="5F5F5F"/>
                </a:solidFill>
                <a:latin typeface="Tahoma"/>
                <a:cs typeface="Tahoma"/>
              </a:rPr>
              <a:t>kilometers</a:t>
            </a:r>
            <a:endParaRPr sz="18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685"/>
              </a:spcBef>
            </a:pPr>
            <a:r>
              <a:rPr sz="1800" spc="-280" dirty="0">
                <a:solidFill>
                  <a:srgbClr val="5F5F5F"/>
                </a:solidFill>
                <a:latin typeface="Tahoma"/>
                <a:cs typeface="Tahoma"/>
              </a:rPr>
              <a:t>#</a:t>
            </a:r>
            <a:r>
              <a:rPr sz="1800" spc="-18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25" dirty="0">
                <a:solidFill>
                  <a:srgbClr val="5F5F5F"/>
                </a:solidFill>
                <a:latin typeface="Tahoma"/>
                <a:cs typeface="Tahoma"/>
              </a:rPr>
              <a:t>Employee</a:t>
            </a:r>
            <a:r>
              <a:rPr sz="1800" spc="-19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25" dirty="0">
                <a:solidFill>
                  <a:srgbClr val="5F5F5F"/>
                </a:solidFill>
                <a:latin typeface="Tahoma"/>
                <a:cs typeface="Tahoma"/>
              </a:rPr>
              <a:t>age</a:t>
            </a:r>
            <a:endParaRPr sz="18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680"/>
              </a:spcBef>
            </a:pPr>
            <a:r>
              <a:rPr sz="1800" spc="-280" dirty="0">
                <a:solidFill>
                  <a:srgbClr val="5F5F5F"/>
                </a:solidFill>
                <a:latin typeface="Tahoma"/>
                <a:cs typeface="Tahoma"/>
              </a:rPr>
              <a:t>#</a:t>
            </a:r>
            <a:r>
              <a:rPr sz="1800" spc="-19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5F5F5F"/>
                </a:solidFill>
                <a:latin typeface="Tahoma"/>
                <a:cs typeface="Tahoma"/>
              </a:rPr>
              <a:t>Working</a:t>
            </a:r>
            <a:r>
              <a:rPr sz="1800" spc="-21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10" dirty="0">
                <a:solidFill>
                  <a:srgbClr val="5F5F5F"/>
                </a:solidFill>
                <a:latin typeface="Tahoma"/>
                <a:cs typeface="Tahoma"/>
              </a:rPr>
              <a:t>hours</a:t>
            </a:r>
            <a:r>
              <a:rPr sz="1800" spc="-19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10" dirty="0">
                <a:solidFill>
                  <a:srgbClr val="5F5F5F"/>
                </a:solidFill>
                <a:latin typeface="Tahoma"/>
                <a:cs typeface="Tahoma"/>
              </a:rPr>
              <a:t>per</a:t>
            </a:r>
            <a:r>
              <a:rPr sz="1800" spc="-19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20" dirty="0">
                <a:solidFill>
                  <a:srgbClr val="5F5F5F"/>
                </a:solidFill>
                <a:latin typeface="Tahoma"/>
                <a:cs typeface="Tahoma"/>
              </a:rPr>
              <a:t>year</a:t>
            </a:r>
            <a:endParaRPr sz="18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680"/>
              </a:spcBef>
            </a:pPr>
            <a:r>
              <a:rPr sz="1800" dirty="0">
                <a:solidFill>
                  <a:srgbClr val="5F5F5F"/>
                </a:solidFill>
                <a:latin typeface="Tahoma"/>
                <a:cs typeface="Tahoma"/>
              </a:rPr>
              <a:t>$</a:t>
            </a:r>
            <a:r>
              <a:rPr sz="1800" spc="-16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10" dirty="0">
                <a:solidFill>
                  <a:srgbClr val="5F5F5F"/>
                </a:solidFill>
                <a:latin typeface="Tahoma"/>
                <a:cs typeface="Tahoma"/>
              </a:rPr>
              <a:t>Budget</a:t>
            </a:r>
            <a:endParaRPr sz="1800">
              <a:latin typeface="Tahoma"/>
              <a:cs typeface="Tahom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38955" y="4358640"/>
            <a:ext cx="4829556" cy="202844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719799" y="1246632"/>
            <a:ext cx="4095272" cy="2785872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/>
              <a:t>©</a:t>
            </a:r>
            <a:r>
              <a:rPr spc="-15" dirty="0"/>
              <a:t> </a:t>
            </a:r>
            <a:r>
              <a:rPr dirty="0"/>
              <a:t>The</a:t>
            </a:r>
            <a:r>
              <a:rPr spc="-30" dirty="0"/>
              <a:t> </a:t>
            </a:r>
            <a:r>
              <a:rPr dirty="0"/>
              <a:t>KPI</a:t>
            </a:r>
            <a:r>
              <a:rPr spc="-5" dirty="0"/>
              <a:t> </a:t>
            </a:r>
            <a:r>
              <a:rPr dirty="0"/>
              <a:t>Institute</a:t>
            </a:r>
            <a:r>
              <a:rPr spc="-20" dirty="0"/>
              <a:t> 2023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81747" rIns="0" bIns="0" rtlCol="0">
            <a:spAutoFit/>
          </a:bodyPr>
          <a:lstStyle/>
          <a:p>
            <a:pPr marL="2515235">
              <a:lnSpc>
                <a:spcPct val="100000"/>
              </a:lnSpc>
              <a:spcBef>
                <a:spcPts val="200"/>
              </a:spcBef>
            </a:pPr>
            <a:fld id="{81D60167-4931-47E6-BA6A-407CBD079E47}" type="slidenum">
              <a:rPr spc="-25" dirty="0"/>
              <a:t>55</a:t>
            </a:fld>
            <a:endParaRPr spc="-25" dirty="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61544" y="1298435"/>
            <a:ext cx="8982710" cy="5374005"/>
            <a:chOff x="161544" y="1298435"/>
            <a:chExt cx="8982710" cy="537400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35523" y="1947722"/>
              <a:ext cx="3808476" cy="47244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530596" y="2142744"/>
              <a:ext cx="3244596" cy="415442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64635" y="1298435"/>
              <a:ext cx="3756660" cy="444703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759708" y="1493519"/>
              <a:ext cx="3186683" cy="3877055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09258" rIns="0" bIns="0" rtlCol="0">
            <a:spAutoFit/>
          </a:bodyPr>
          <a:lstStyle/>
          <a:p>
            <a:pPr marL="31115">
              <a:lnSpc>
                <a:spcPct val="100000"/>
              </a:lnSpc>
              <a:spcBef>
                <a:spcPts val="100"/>
              </a:spcBef>
            </a:pPr>
            <a:r>
              <a:rPr spc="245" dirty="0"/>
              <a:t>KEY</a:t>
            </a:r>
            <a:r>
              <a:rPr spc="-15" dirty="0"/>
              <a:t> </a:t>
            </a:r>
            <a:r>
              <a:rPr spc="155" dirty="0"/>
              <a:t>PERFORMANCE</a:t>
            </a:r>
            <a:r>
              <a:rPr spc="35" dirty="0"/>
              <a:t> </a:t>
            </a:r>
            <a:r>
              <a:rPr spc="120" dirty="0"/>
              <a:t>INDICATORS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/>
              <a:t>©</a:t>
            </a:r>
            <a:r>
              <a:rPr spc="-15" dirty="0"/>
              <a:t> </a:t>
            </a:r>
            <a:r>
              <a:rPr dirty="0"/>
              <a:t>The</a:t>
            </a:r>
            <a:r>
              <a:rPr spc="-30" dirty="0"/>
              <a:t> </a:t>
            </a:r>
            <a:r>
              <a:rPr dirty="0"/>
              <a:t>KPI</a:t>
            </a:r>
            <a:r>
              <a:rPr spc="-5" dirty="0"/>
              <a:t> </a:t>
            </a:r>
            <a:r>
              <a:rPr dirty="0"/>
              <a:t>Institute</a:t>
            </a:r>
            <a:r>
              <a:rPr spc="-20" dirty="0"/>
              <a:t> 2023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81747" rIns="0" bIns="0" rtlCol="0">
            <a:spAutoFit/>
          </a:bodyPr>
          <a:lstStyle/>
          <a:p>
            <a:pPr marL="2515235">
              <a:lnSpc>
                <a:spcPct val="100000"/>
              </a:lnSpc>
              <a:spcBef>
                <a:spcPts val="200"/>
              </a:spcBef>
            </a:pPr>
            <a:fld id="{81D60167-4931-47E6-BA6A-407CBD079E47}" type="slidenum">
              <a:rPr spc="-25" dirty="0"/>
              <a:t>56</a:t>
            </a:fld>
            <a:endParaRPr spc="-25" dirty="0"/>
          </a:p>
        </p:txBody>
      </p:sp>
      <p:sp>
        <p:nvSpPr>
          <p:cNvPr id="8" name="object 8"/>
          <p:cNvSpPr txBox="1"/>
          <p:nvPr/>
        </p:nvSpPr>
        <p:spPr>
          <a:xfrm>
            <a:off x="412800" y="1772792"/>
            <a:ext cx="2964180" cy="405002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390" dirty="0">
                <a:solidFill>
                  <a:srgbClr val="5F5F5F"/>
                </a:solidFill>
                <a:latin typeface="Tahoma"/>
                <a:cs typeface="Tahoma"/>
              </a:rPr>
              <a:t>%</a:t>
            </a:r>
            <a:r>
              <a:rPr sz="1800" spc="-21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55" dirty="0">
                <a:solidFill>
                  <a:srgbClr val="5F5F5F"/>
                </a:solidFill>
                <a:latin typeface="Tahoma"/>
                <a:cs typeface="Tahoma"/>
              </a:rPr>
              <a:t>Net</a:t>
            </a:r>
            <a:r>
              <a:rPr sz="1800" spc="-204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10" dirty="0">
                <a:solidFill>
                  <a:srgbClr val="5F5F5F"/>
                </a:solidFill>
                <a:latin typeface="Tahoma"/>
                <a:cs typeface="Tahoma"/>
              </a:rPr>
              <a:t>promoter</a:t>
            </a:r>
            <a:r>
              <a:rPr sz="1800" spc="-20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10" dirty="0">
                <a:solidFill>
                  <a:srgbClr val="5F5F5F"/>
                </a:solidFill>
                <a:latin typeface="Tahoma"/>
                <a:cs typeface="Tahoma"/>
              </a:rPr>
              <a:t>score</a:t>
            </a:r>
            <a:endParaRPr sz="18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90"/>
              </a:spcBef>
            </a:pPr>
            <a:endParaRPr sz="18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800" spc="-390" dirty="0">
                <a:solidFill>
                  <a:srgbClr val="5F5F5F"/>
                </a:solidFill>
                <a:latin typeface="Tahoma"/>
                <a:cs typeface="Tahoma"/>
              </a:rPr>
              <a:t>%</a:t>
            </a:r>
            <a:r>
              <a:rPr sz="1800" spc="-22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10" dirty="0">
                <a:solidFill>
                  <a:srgbClr val="5F5F5F"/>
                </a:solidFill>
                <a:latin typeface="Tahoma"/>
                <a:cs typeface="Tahoma"/>
              </a:rPr>
              <a:t>Budget</a:t>
            </a:r>
            <a:r>
              <a:rPr sz="1800" spc="-204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10" dirty="0">
                <a:solidFill>
                  <a:srgbClr val="5F5F5F"/>
                </a:solidFill>
                <a:latin typeface="Tahoma"/>
                <a:cs typeface="Tahoma"/>
              </a:rPr>
              <a:t>variance</a:t>
            </a:r>
            <a:endParaRPr sz="18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85"/>
              </a:spcBef>
            </a:pPr>
            <a:endParaRPr sz="18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800" spc="-390" dirty="0">
                <a:solidFill>
                  <a:srgbClr val="5F5F5F"/>
                </a:solidFill>
                <a:latin typeface="Tahoma"/>
                <a:cs typeface="Tahoma"/>
              </a:rPr>
              <a:t>%</a:t>
            </a:r>
            <a:r>
              <a:rPr sz="1800" spc="-16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5F5F5F"/>
                </a:solidFill>
                <a:latin typeface="Tahoma"/>
                <a:cs typeface="Tahoma"/>
              </a:rPr>
              <a:t>Hotel</a:t>
            </a:r>
            <a:r>
              <a:rPr sz="1800" spc="-14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40" dirty="0">
                <a:solidFill>
                  <a:srgbClr val="5F5F5F"/>
                </a:solidFill>
                <a:latin typeface="Tahoma"/>
                <a:cs typeface="Tahoma"/>
              </a:rPr>
              <a:t>occupancy</a:t>
            </a:r>
            <a:r>
              <a:rPr sz="1800" spc="-10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20" dirty="0">
                <a:solidFill>
                  <a:srgbClr val="5F5F5F"/>
                </a:solidFill>
                <a:latin typeface="Tahoma"/>
                <a:cs typeface="Tahoma"/>
              </a:rPr>
              <a:t>rate</a:t>
            </a:r>
            <a:endParaRPr sz="18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90"/>
              </a:spcBef>
            </a:pPr>
            <a:endParaRPr sz="18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solidFill>
                  <a:srgbClr val="5F5F5F"/>
                </a:solidFill>
                <a:latin typeface="Tahoma"/>
                <a:cs typeface="Tahoma"/>
              </a:rPr>
              <a:t>$</a:t>
            </a:r>
            <a:r>
              <a:rPr sz="1800" spc="-16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10" dirty="0">
                <a:solidFill>
                  <a:srgbClr val="5F5F5F"/>
                </a:solidFill>
                <a:latin typeface="Tahoma"/>
                <a:cs typeface="Tahoma"/>
              </a:rPr>
              <a:t>Revenues</a:t>
            </a:r>
            <a:endParaRPr sz="18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85"/>
              </a:spcBef>
            </a:pPr>
            <a:endParaRPr sz="18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800" dirty="0">
                <a:solidFill>
                  <a:srgbClr val="5F5F5F"/>
                </a:solidFill>
                <a:latin typeface="Tahoma"/>
                <a:cs typeface="Tahoma"/>
              </a:rPr>
              <a:t>$</a:t>
            </a:r>
            <a:r>
              <a:rPr sz="1800" spc="-14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10" dirty="0">
                <a:solidFill>
                  <a:srgbClr val="5F5F5F"/>
                </a:solidFill>
                <a:latin typeface="Tahoma"/>
                <a:cs typeface="Tahoma"/>
              </a:rPr>
              <a:t>Operating</a:t>
            </a:r>
            <a:r>
              <a:rPr sz="1800" spc="-16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10" dirty="0">
                <a:solidFill>
                  <a:srgbClr val="5F5F5F"/>
                </a:solidFill>
                <a:latin typeface="Tahoma"/>
                <a:cs typeface="Tahoma"/>
              </a:rPr>
              <a:t>costs</a:t>
            </a:r>
            <a:endParaRPr sz="18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85"/>
              </a:spcBef>
            </a:pPr>
            <a:endParaRPr sz="18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800" spc="-280" dirty="0">
                <a:solidFill>
                  <a:srgbClr val="5F5F5F"/>
                </a:solidFill>
                <a:latin typeface="Tahoma"/>
                <a:cs typeface="Tahoma"/>
              </a:rPr>
              <a:t>#</a:t>
            </a:r>
            <a:r>
              <a:rPr sz="1800" spc="-18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35" dirty="0">
                <a:solidFill>
                  <a:srgbClr val="5F5F5F"/>
                </a:solidFill>
                <a:latin typeface="Tahoma"/>
                <a:cs typeface="Tahoma"/>
              </a:rPr>
              <a:t>Time</a:t>
            </a:r>
            <a:r>
              <a:rPr sz="1800" spc="-19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5F5F5F"/>
                </a:solidFill>
                <a:latin typeface="Tahoma"/>
                <a:cs typeface="Tahoma"/>
              </a:rPr>
              <a:t>to</a:t>
            </a:r>
            <a:r>
              <a:rPr sz="1800" spc="-19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20" dirty="0">
                <a:solidFill>
                  <a:srgbClr val="5F5F5F"/>
                </a:solidFill>
                <a:latin typeface="Tahoma"/>
                <a:cs typeface="Tahoma"/>
              </a:rPr>
              <a:t>process</a:t>
            </a:r>
            <a:r>
              <a:rPr sz="1800" spc="-17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10" dirty="0">
                <a:solidFill>
                  <a:srgbClr val="5F5F5F"/>
                </a:solidFill>
                <a:latin typeface="Tahoma"/>
                <a:cs typeface="Tahoma"/>
              </a:rPr>
              <a:t>requests</a:t>
            </a:r>
            <a:endParaRPr sz="18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90"/>
              </a:spcBef>
            </a:pPr>
            <a:endParaRPr sz="18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800" spc="-280" dirty="0">
                <a:solidFill>
                  <a:srgbClr val="5F5F5F"/>
                </a:solidFill>
                <a:latin typeface="Tahoma"/>
                <a:cs typeface="Tahoma"/>
              </a:rPr>
              <a:t>#</a:t>
            </a:r>
            <a:r>
              <a:rPr sz="1800" spc="-15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5F5F5F"/>
                </a:solidFill>
                <a:latin typeface="Tahoma"/>
                <a:cs typeface="Tahoma"/>
              </a:rPr>
              <a:t>Orders</a:t>
            </a:r>
            <a:r>
              <a:rPr sz="1800" spc="-18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10" dirty="0">
                <a:solidFill>
                  <a:srgbClr val="5F5F5F"/>
                </a:solidFill>
                <a:latin typeface="Tahoma"/>
                <a:cs typeface="Tahoma"/>
              </a:rPr>
              <a:t>delivered</a:t>
            </a:r>
            <a:r>
              <a:rPr sz="1800" spc="-17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10" dirty="0">
                <a:solidFill>
                  <a:srgbClr val="5F5F5F"/>
                </a:solidFill>
                <a:latin typeface="Tahoma"/>
                <a:cs typeface="Tahoma"/>
              </a:rPr>
              <a:t>per</a:t>
            </a:r>
            <a:r>
              <a:rPr sz="1800" spc="-16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10" dirty="0">
                <a:solidFill>
                  <a:srgbClr val="5F5F5F"/>
                </a:solidFill>
                <a:latin typeface="Tahoma"/>
                <a:cs typeface="Tahoma"/>
              </a:rPr>
              <a:t>vehicle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67131" y="6331102"/>
            <a:ext cx="142430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i="1" spc="-100" dirty="0">
                <a:solidFill>
                  <a:srgbClr val="5F5F5F"/>
                </a:solidFill>
                <a:latin typeface="Lucida Sans"/>
                <a:cs typeface="Lucida Sans"/>
              </a:rPr>
              <a:t>Source:</a:t>
            </a:r>
            <a:r>
              <a:rPr sz="900" i="1" spc="-30" dirty="0">
                <a:solidFill>
                  <a:srgbClr val="5F5F5F"/>
                </a:solidFill>
                <a:latin typeface="Lucida Sans"/>
                <a:cs typeface="Lucida Sans"/>
              </a:rPr>
              <a:t> </a:t>
            </a:r>
            <a:r>
              <a:rPr sz="900" i="1" spc="-90" dirty="0">
                <a:solidFill>
                  <a:srgbClr val="5F5F5F"/>
                </a:solidFill>
                <a:latin typeface="Lucida Sans"/>
                <a:cs typeface="Lucida Sans"/>
              </a:rPr>
              <a:t>smartKPIs.com</a:t>
            </a:r>
            <a:r>
              <a:rPr sz="900" i="1" spc="-35" dirty="0">
                <a:solidFill>
                  <a:srgbClr val="5F5F5F"/>
                </a:solidFill>
                <a:latin typeface="Lucida Sans"/>
                <a:cs typeface="Lucida Sans"/>
              </a:rPr>
              <a:t> </a:t>
            </a:r>
            <a:r>
              <a:rPr sz="900" i="1" spc="-30" dirty="0">
                <a:solidFill>
                  <a:srgbClr val="5F5F5F"/>
                </a:solidFill>
                <a:latin typeface="Lucida Sans"/>
                <a:cs typeface="Lucida Sans"/>
              </a:rPr>
              <a:t>(2022)</a:t>
            </a:r>
            <a:endParaRPr sz="900">
              <a:latin typeface="Lucida Sans"/>
              <a:cs typeface="Lucida Sans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99225" rIns="0" bIns="0" rtlCol="0">
            <a:spAutoFit/>
          </a:bodyPr>
          <a:lstStyle/>
          <a:p>
            <a:pPr marL="31115">
              <a:lnSpc>
                <a:spcPct val="100000"/>
              </a:lnSpc>
              <a:spcBef>
                <a:spcPts val="100"/>
              </a:spcBef>
            </a:pPr>
            <a:r>
              <a:rPr spc="245" dirty="0"/>
              <a:t>KEY</a:t>
            </a:r>
            <a:r>
              <a:rPr spc="-15" dirty="0"/>
              <a:t> </a:t>
            </a:r>
            <a:r>
              <a:rPr spc="155" dirty="0"/>
              <a:t>PERFORMANCE</a:t>
            </a:r>
            <a:r>
              <a:rPr spc="35" dirty="0"/>
              <a:t> </a:t>
            </a:r>
            <a:r>
              <a:rPr spc="120" dirty="0"/>
              <a:t>INDICATORS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87527" y="1819402"/>
            <a:ext cx="3107690" cy="40817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390" dirty="0">
                <a:solidFill>
                  <a:srgbClr val="5F5F5F"/>
                </a:solidFill>
                <a:latin typeface="Tahoma"/>
                <a:cs typeface="Tahoma"/>
              </a:rPr>
              <a:t>%</a:t>
            </a:r>
            <a:r>
              <a:rPr sz="1800" spc="-20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25" dirty="0">
                <a:solidFill>
                  <a:srgbClr val="5F5F5F"/>
                </a:solidFill>
                <a:latin typeface="Tahoma"/>
                <a:cs typeface="Tahoma"/>
              </a:rPr>
              <a:t>Employee</a:t>
            </a:r>
            <a:r>
              <a:rPr sz="1800" spc="-19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10" dirty="0">
                <a:solidFill>
                  <a:srgbClr val="5F5F5F"/>
                </a:solidFill>
                <a:latin typeface="Tahoma"/>
                <a:cs typeface="Tahoma"/>
              </a:rPr>
              <a:t>turnover</a:t>
            </a:r>
            <a:endParaRPr sz="18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670"/>
              </a:spcBef>
            </a:pPr>
            <a:endParaRPr sz="18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800" spc="-390" dirty="0">
                <a:solidFill>
                  <a:srgbClr val="5F5F5F"/>
                </a:solidFill>
                <a:latin typeface="Tahoma"/>
                <a:cs typeface="Tahoma"/>
              </a:rPr>
              <a:t>%</a:t>
            </a:r>
            <a:r>
              <a:rPr sz="1800" spc="-22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10" dirty="0">
                <a:solidFill>
                  <a:srgbClr val="5F5F5F"/>
                </a:solidFill>
                <a:latin typeface="Tahoma"/>
                <a:cs typeface="Tahoma"/>
              </a:rPr>
              <a:t>Budget</a:t>
            </a:r>
            <a:r>
              <a:rPr sz="1800" spc="-204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10" dirty="0">
                <a:solidFill>
                  <a:srgbClr val="5F5F5F"/>
                </a:solidFill>
                <a:latin typeface="Tahoma"/>
                <a:cs typeface="Tahoma"/>
              </a:rPr>
              <a:t>variance</a:t>
            </a:r>
            <a:endParaRPr sz="18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664"/>
              </a:spcBef>
            </a:pPr>
            <a:endParaRPr sz="18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800" spc="-390" dirty="0">
                <a:solidFill>
                  <a:srgbClr val="5F5F5F"/>
                </a:solidFill>
                <a:latin typeface="Tahoma"/>
                <a:cs typeface="Tahoma"/>
              </a:rPr>
              <a:t>%</a:t>
            </a:r>
            <a:r>
              <a:rPr sz="1800" spc="-19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10" dirty="0">
                <a:solidFill>
                  <a:srgbClr val="5F5F5F"/>
                </a:solidFill>
                <a:latin typeface="Tahoma"/>
                <a:cs typeface="Tahoma"/>
              </a:rPr>
              <a:t>Resource</a:t>
            </a:r>
            <a:r>
              <a:rPr sz="1800" spc="-17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10" dirty="0">
                <a:solidFill>
                  <a:srgbClr val="5F5F5F"/>
                </a:solidFill>
                <a:latin typeface="Tahoma"/>
                <a:cs typeface="Tahoma"/>
              </a:rPr>
              <a:t>utilization</a:t>
            </a:r>
            <a:r>
              <a:rPr sz="1800" spc="-20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20" dirty="0">
                <a:solidFill>
                  <a:srgbClr val="5F5F5F"/>
                </a:solidFill>
                <a:latin typeface="Tahoma"/>
                <a:cs typeface="Tahoma"/>
              </a:rPr>
              <a:t>rate</a:t>
            </a:r>
            <a:endParaRPr sz="18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440"/>
              </a:spcBef>
            </a:pPr>
            <a:endParaRPr sz="18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solidFill>
                  <a:srgbClr val="5F5F5F"/>
                </a:solidFill>
                <a:latin typeface="Tahoma"/>
                <a:cs typeface="Tahoma"/>
              </a:rPr>
              <a:t>$</a:t>
            </a:r>
            <a:r>
              <a:rPr sz="1800" spc="-10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5F5F5F"/>
                </a:solidFill>
                <a:latin typeface="Tahoma"/>
                <a:cs typeface="Tahoma"/>
              </a:rPr>
              <a:t>Cost</a:t>
            </a:r>
            <a:r>
              <a:rPr sz="1800" spc="-114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10" dirty="0">
                <a:solidFill>
                  <a:srgbClr val="5F5F5F"/>
                </a:solidFill>
                <a:latin typeface="Tahoma"/>
                <a:cs typeface="Tahoma"/>
              </a:rPr>
              <a:t>savings</a:t>
            </a:r>
            <a:endParaRPr sz="18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670"/>
              </a:spcBef>
            </a:pPr>
            <a:endParaRPr sz="18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800" spc="-280" dirty="0">
                <a:solidFill>
                  <a:srgbClr val="5F5F5F"/>
                </a:solidFill>
                <a:latin typeface="Tahoma"/>
                <a:cs typeface="Tahoma"/>
              </a:rPr>
              <a:t>#</a:t>
            </a:r>
            <a:r>
              <a:rPr sz="1800" spc="-18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35" dirty="0">
                <a:solidFill>
                  <a:srgbClr val="5F5F5F"/>
                </a:solidFill>
                <a:latin typeface="Tahoma"/>
                <a:cs typeface="Tahoma"/>
              </a:rPr>
              <a:t>Time</a:t>
            </a:r>
            <a:r>
              <a:rPr sz="1800" spc="-19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5F5F5F"/>
                </a:solidFill>
                <a:latin typeface="Tahoma"/>
                <a:cs typeface="Tahoma"/>
              </a:rPr>
              <a:t>to</a:t>
            </a:r>
            <a:r>
              <a:rPr sz="1800" spc="-19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10" dirty="0">
                <a:solidFill>
                  <a:srgbClr val="5F5F5F"/>
                </a:solidFill>
                <a:latin typeface="Tahoma"/>
                <a:cs typeface="Tahoma"/>
              </a:rPr>
              <a:t>deliver</a:t>
            </a:r>
            <a:r>
              <a:rPr sz="1800" spc="-20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10" dirty="0">
                <a:solidFill>
                  <a:srgbClr val="5F5F5F"/>
                </a:solidFill>
                <a:latin typeface="Tahoma"/>
                <a:cs typeface="Tahoma"/>
              </a:rPr>
              <a:t>outputs</a:t>
            </a:r>
            <a:endParaRPr sz="18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664"/>
              </a:spcBef>
            </a:pPr>
            <a:endParaRPr sz="18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800" spc="-280" dirty="0">
                <a:solidFill>
                  <a:srgbClr val="5F5F5F"/>
                </a:solidFill>
                <a:latin typeface="Tahoma"/>
                <a:cs typeface="Tahoma"/>
              </a:rPr>
              <a:t>#</a:t>
            </a:r>
            <a:r>
              <a:rPr sz="1800" spc="-15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25" dirty="0">
                <a:solidFill>
                  <a:srgbClr val="5F5F5F"/>
                </a:solidFill>
                <a:latin typeface="Tahoma"/>
                <a:cs typeface="Tahoma"/>
              </a:rPr>
              <a:t>Stakeholder</a:t>
            </a:r>
            <a:r>
              <a:rPr sz="1800" spc="-15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25" dirty="0">
                <a:solidFill>
                  <a:srgbClr val="5F5F5F"/>
                </a:solidFill>
                <a:latin typeface="Tahoma"/>
                <a:cs typeface="Tahoma"/>
              </a:rPr>
              <a:t>satisfaction</a:t>
            </a:r>
            <a:r>
              <a:rPr sz="1800" spc="-15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10" dirty="0">
                <a:solidFill>
                  <a:srgbClr val="5F5F5F"/>
                </a:solidFill>
                <a:latin typeface="Tahoma"/>
                <a:cs typeface="Tahoma"/>
              </a:rPr>
              <a:t>index</a:t>
            </a:r>
            <a:endParaRPr sz="1800">
              <a:latin typeface="Tahoma"/>
              <a:cs typeface="Tahoma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672395" y="1893951"/>
            <a:ext cx="5356225" cy="4030345"/>
            <a:chOff x="3672395" y="1893951"/>
            <a:chExt cx="5356225" cy="403034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681984" y="1903476"/>
              <a:ext cx="5337047" cy="4011167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3677158" y="1898713"/>
              <a:ext cx="5346700" cy="4020820"/>
            </a:xfrm>
            <a:custGeom>
              <a:avLst/>
              <a:gdLst/>
              <a:ahLst/>
              <a:cxnLst/>
              <a:rect l="l" t="t" r="r" b="b"/>
              <a:pathLst>
                <a:path w="5346700" h="4020820">
                  <a:moveTo>
                    <a:pt x="0" y="4020693"/>
                  </a:moveTo>
                  <a:lnTo>
                    <a:pt x="5346572" y="4020693"/>
                  </a:lnTo>
                  <a:lnTo>
                    <a:pt x="5346572" y="0"/>
                  </a:lnTo>
                  <a:lnTo>
                    <a:pt x="0" y="0"/>
                  </a:lnTo>
                  <a:lnTo>
                    <a:pt x="0" y="4020693"/>
                  </a:lnTo>
                  <a:close/>
                </a:path>
              </a:pathLst>
            </a:custGeom>
            <a:ln w="9525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/>
              <a:t>©</a:t>
            </a:r>
            <a:r>
              <a:rPr spc="-15" dirty="0"/>
              <a:t> </a:t>
            </a:r>
            <a:r>
              <a:rPr dirty="0"/>
              <a:t>The</a:t>
            </a:r>
            <a:r>
              <a:rPr spc="-30" dirty="0"/>
              <a:t> </a:t>
            </a:r>
            <a:r>
              <a:rPr dirty="0"/>
              <a:t>KPI</a:t>
            </a:r>
            <a:r>
              <a:rPr spc="-5" dirty="0"/>
              <a:t> </a:t>
            </a:r>
            <a:r>
              <a:rPr dirty="0"/>
              <a:t>Institute</a:t>
            </a:r>
            <a:r>
              <a:rPr spc="-20" dirty="0"/>
              <a:t> 2023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81747" rIns="0" bIns="0" rtlCol="0">
            <a:spAutoFit/>
          </a:bodyPr>
          <a:lstStyle/>
          <a:p>
            <a:pPr marL="2515235">
              <a:lnSpc>
                <a:spcPct val="100000"/>
              </a:lnSpc>
              <a:spcBef>
                <a:spcPts val="200"/>
              </a:spcBef>
            </a:pPr>
            <a:fld id="{81D60167-4931-47E6-BA6A-407CBD079E47}" type="slidenum">
              <a:rPr spc="-25" dirty="0"/>
              <a:t>57</a:t>
            </a:fld>
            <a:endParaRPr spc="-25" dirty="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09258" rIns="0" bIns="0" rtlCol="0">
            <a:spAutoFit/>
          </a:bodyPr>
          <a:lstStyle/>
          <a:p>
            <a:pPr marL="31115">
              <a:lnSpc>
                <a:spcPct val="100000"/>
              </a:lnSpc>
              <a:spcBef>
                <a:spcPts val="100"/>
              </a:spcBef>
            </a:pPr>
            <a:r>
              <a:rPr spc="245" dirty="0"/>
              <a:t>KEY</a:t>
            </a:r>
            <a:r>
              <a:rPr spc="-15" dirty="0"/>
              <a:t> </a:t>
            </a:r>
            <a:r>
              <a:rPr spc="265" dirty="0"/>
              <a:t>RISK</a:t>
            </a:r>
            <a:r>
              <a:rPr spc="15" dirty="0"/>
              <a:t> </a:t>
            </a:r>
            <a:r>
              <a:rPr spc="120" dirty="0"/>
              <a:t>INDICATORS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72262" y="1272666"/>
            <a:ext cx="8067040" cy="431800"/>
          </a:xfrm>
          <a:prstGeom prst="rect">
            <a:avLst/>
          </a:prstGeom>
        </p:spPr>
        <p:txBody>
          <a:bodyPr vert="horz" wrap="square" lIns="0" tIns="37465" rIns="0" bIns="0" rtlCol="0">
            <a:spAutoFit/>
          </a:bodyPr>
          <a:lstStyle/>
          <a:p>
            <a:pPr marL="12700" marR="5080">
              <a:lnSpc>
                <a:spcPts val="1510"/>
              </a:lnSpc>
              <a:spcBef>
                <a:spcPts val="295"/>
              </a:spcBef>
            </a:pPr>
            <a:r>
              <a:rPr sz="1400" dirty="0">
                <a:solidFill>
                  <a:srgbClr val="5F5F5F"/>
                </a:solidFill>
                <a:latin typeface="Century Gothic"/>
                <a:cs typeface="Century Gothic"/>
              </a:rPr>
              <a:t>Key</a:t>
            </a:r>
            <a:r>
              <a:rPr sz="1400" spc="60" dirty="0">
                <a:solidFill>
                  <a:srgbClr val="5F5F5F"/>
                </a:solidFill>
                <a:latin typeface="Century Gothic"/>
                <a:cs typeface="Century Gothic"/>
              </a:rPr>
              <a:t> </a:t>
            </a:r>
            <a:r>
              <a:rPr sz="1400" spc="114" dirty="0">
                <a:solidFill>
                  <a:srgbClr val="5F5F5F"/>
                </a:solidFill>
                <a:latin typeface="Century Gothic"/>
                <a:cs typeface="Century Gothic"/>
              </a:rPr>
              <a:t>risk</a:t>
            </a:r>
            <a:r>
              <a:rPr sz="1400" spc="45" dirty="0">
                <a:solidFill>
                  <a:srgbClr val="5F5F5F"/>
                </a:solidFill>
                <a:latin typeface="Century Gothic"/>
                <a:cs typeface="Century Gothic"/>
              </a:rPr>
              <a:t> </a:t>
            </a:r>
            <a:r>
              <a:rPr sz="1400" dirty="0">
                <a:solidFill>
                  <a:srgbClr val="5F5F5F"/>
                </a:solidFill>
                <a:latin typeface="Century Gothic"/>
                <a:cs typeface="Century Gothic"/>
              </a:rPr>
              <a:t>indicators</a:t>
            </a:r>
            <a:r>
              <a:rPr sz="1400" spc="5" dirty="0">
                <a:solidFill>
                  <a:srgbClr val="5F5F5F"/>
                </a:solidFill>
                <a:latin typeface="Century Gothic"/>
                <a:cs typeface="Century Gothic"/>
              </a:rPr>
              <a:t> </a:t>
            </a:r>
            <a:r>
              <a:rPr sz="1400" spc="-20" dirty="0">
                <a:solidFill>
                  <a:srgbClr val="5F5F5F"/>
                </a:solidFill>
                <a:latin typeface="Century Gothic"/>
                <a:cs typeface="Century Gothic"/>
              </a:rPr>
              <a:t>are</a:t>
            </a:r>
            <a:r>
              <a:rPr sz="1400" spc="60" dirty="0">
                <a:solidFill>
                  <a:srgbClr val="5F5F5F"/>
                </a:solidFill>
                <a:latin typeface="Century Gothic"/>
                <a:cs typeface="Century Gothic"/>
              </a:rPr>
              <a:t> </a:t>
            </a:r>
            <a:r>
              <a:rPr sz="1400" spc="55" dirty="0">
                <a:solidFill>
                  <a:srgbClr val="5F5F5F"/>
                </a:solidFill>
                <a:latin typeface="Century Gothic"/>
                <a:cs typeface="Century Gothic"/>
              </a:rPr>
              <a:t>metrics</a:t>
            </a:r>
            <a:r>
              <a:rPr sz="1400" spc="25" dirty="0">
                <a:solidFill>
                  <a:srgbClr val="5F5F5F"/>
                </a:solidFill>
                <a:latin typeface="Century Gothic"/>
                <a:cs typeface="Century Gothic"/>
              </a:rPr>
              <a:t> </a:t>
            </a:r>
            <a:r>
              <a:rPr sz="1400" dirty="0">
                <a:solidFill>
                  <a:srgbClr val="5F5F5F"/>
                </a:solidFill>
                <a:latin typeface="Century Gothic"/>
                <a:cs typeface="Century Gothic"/>
              </a:rPr>
              <a:t>used</a:t>
            </a:r>
            <a:r>
              <a:rPr sz="1400" spc="65" dirty="0">
                <a:solidFill>
                  <a:srgbClr val="5F5F5F"/>
                </a:solidFill>
                <a:latin typeface="Century Gothic"/>
                <a:cs typeface="Century Gothic"/>
              </a:rPr>
              <a:t> </a:t>
            </a:r>
            <a:r>
              <a:rPr sz="1400" dirty="0">
                <a:solidFill>
                  <a:srgbClr val="5F5F5F"/>
                </a:solidFill>
                <a:latin typeface="Century Gothic"/>
                <a:cs typeface="Century Gothic"/>
              </a:rPr>
              <a:t>by</a:t>
            </a:r>
            <a:r>
              <a:rPr sz="1400" spc="65" dirty="0">
                <a:solidFill>
                  <a:srgbClr val="5F5F5F"/>
                </a:solidFill>
                <a:latin typeface="Century Gothic"/>
                <a:cs typeface="Century Gothic"/>
              </a:rPr>
              <a:t> </a:t>
            </a:r>
            <a:r>
              <a:rPr sz="1400" dirty="0">
                <a:solidFill>
                  <a:srgbClr val="5F5F5F"/>
                </a:solidFill>
                <a:latin typeface="Century Gothic"/>
                <a:cs typeface="Century Gothic"/>
              </a:rPr>
              <a:t>organizations</a:t>
            </a:r>
            <a:r>
              <a:rPr sz="1400" spc="5" dirty="0">
                <a:solidFill>
                  <a:srgbClr val="5F5F5F"/>
                </a:solidFill>
                <a:latin typeface="Century Gothic"/>
                <a:cs typeface="Century Gothic"/>
              </a:rPr>
              <a:t> </a:t>
            </a:r>
            <a:r>
              <a:rPr sz="1400" dirty="0">
                <a:solidFill>
                  <a:srgbClr val="5F5F5F"/>
                </a:solidFill>
                <a:latin typeface="Century Gothic"/>
                <a:cs typeface="Century Gothic"/>
              </a:rPr>
              <a:t>to</a:t>
            </a:r>
            <a:r>
              <a:rPr sz="1400" spc="45" dirty="0">
                <a:solidFill>
                  <a:srgbClr val="5F5F5F"/>
                </a:solidFill>
                <a:latin typeface="Century Gothic"/>
                <a:cs typeface="Century Gothic"/>
              </a:rPr>
              <a:t> </a:t>
            </a:r>
            <a:r>
              <a:rPr sz="1400" dirty="0">
                <a:solidFill>
                  <a:srgbClr val="5F5F5F"/>
                </a:solidFill>
                <a:latin typeface="Century Gothic"/>
                <a:cs typeface="Century Gothic"/>
              </a:rPr>
              <a:t>provide</a:t>
            </a:r>
            <a:r>
              <a:rPr sz="1400" spc="25" dirty="0">
                <a:solidFill>
                  <a:srgbClr val="5F5F5F"/>
                </a:solidFill>
                <a:latin typeface="Century Gothic"/>
                <a:cs typeface="Century Gothic"/>
              </a:rPr>
              <a:t> </a:t>
            </a:r>
            <a:r>
              <a:rPr sz="1400" dirty="0">
                <a:solidFill>
                  <a:srgbClr val="5F5F5F"/>
                </a:solidFill>
                <a:latin typeface="Century Gothic"/>
                <a:cs typeface="Century Gothic"/>
              </a:rPr>
              <a:t>an</a:t>
            </a:r>
            <a:r>
              <a:rPr sz="1400" spc="40" dirty="0">
                <a:solidFill>
                  <a:srgbClr val="5F5F5F"/>
                </a:solidFill>
                <a:latin typeface="Century Gothic"/>
                <a:cs typeface="Century Gothic"/>
              </a:rPr>
              <a:t> </a:t>
            </a:r>
            <a:r>
              <a:rPr sz="1400" dirty="0">
                <a:solidFill>
                  <a:srgbClr val="5F5F5F"/>
                </a:solidFill>
                <a:latin typeface="Century Gothic"/>
                <a:cs typeface="Century Gothic"/>
              </a:rPr>
              <a:t>early</a:t>
            </a:r>
            <a:r>
              <a:rPr sz="1400" spc="25" dirty="0">
                <a:solidFill>
                  <a:srgbClr val="5F5F5F"/>
                </a:solidFill>
                <a:latin typeface="Century Gothic"/>
                <a:cs typeface="Century Gothic"/>
              </a:rPr>
              <a:t> </a:t>
            </a:r>
            <a:r>
              <a:rPr sz="1400" dirty="0">
                <a:solidFill>
                  <a:srgbClr val="5F5F5F"/>
                </a:solidFill>
                <a:latin typeface="Century Gothic"/>
                <a:cs typeface="Century Gothic"/>
              </a:rPr>
              <a:t>signal</a:t>
            </a:r>
            <a:r>
              <a:rPr sz="1400" spc="15" dirty="0">
                <a:solidFill>
                  <a:srgbClr val="5F5F5F"/>
                </a:solidFill>
                <a:latin typeface="Century Gothic"/>
                <a:cs typeface="Century Gothic"/>
              </a:rPr>
              <a:t> </a:t>
            </a:r>
            <a:r>
              <a:rPr sz="1400" dirty="0">
                <a:solidFill>
                  <a:srgbClr val="5F5F5F"/>
                </a:solidFill>
                <a:latin typeface="Century Gothic"/>
                <a:cs typeface="Century Gothic"/>
              </a:rPr>
              <a:t>of</a:t>
            </a:r>
            <a:r>
              <a:rPr sz="1400" spc="45" dirty="0">
                <a:solidFill>
                  <a:srgbClr val="5F5F5F"/>
                </a:solidFill>
                <a:latin typeface="Century Gothic"/>
                <a:cs typeface="Century Gothic"/>
              </a:rPr>
              <a:t> </a:t>
            </a:r>
            <a:r>
              <a:rPr sz="1400" spc="-10" dirty="0">
                <a:solidFill>
                  <a:srgbClr val="5F5F5F"/>
                </a:solidFill>
                <a:latin typeface="Century Gothic"/>
                <a:cs typeface="Century Gothic"/>
              </a:rPr>
              <a:t>increasing </a:t>
            </a:r>
            <a:r>
              <a:rPr sz="1400" spc="114" dirty="0">
                <a:solidFill>
                  <a:srgbClr val="5F5F5F"/>
                </a:solidFill>
                <a:latin typeface="Century Gothic"/>
                <a:cs typeface="Century Gothic"/>
              </a:rPr>
              <a:t>risk</a:t>
            </a:r>
            <a:r>
              <a:rPr sz="1400" spc="45" dirty="0">
                <a:solidFill>
                  <a:srgbClr val="5F5F5F"/>
                </a:solidFill>
                <a:latin typeface="Century Gothic"/>
                <a:cs typeface="Century Gothic"/>
              </a:rPr>
              <a:t> </a:t>
            </a:r>
            <a:r>
              <a:rPr sz="1400" dirty="0">
                <a:solidFill>
                  <a:srgbClr val="5F5F5F"/>
                </a:solidFill>
                <a:latin typeface="Century Gothic"/>
                <a:cs typeface="Century Gothic"/>
              </a:rPr>
              <a:t>exposures</a:t>
            </a:r>
            <a:r>
              <a:rPr sz="1400" spc="45" dirty="0">
                <a:solidFill>
                  <a:srgbClr val="5F5F5F"/>
                </a:solidFill>
                <a:latin typeface="Century Gothic"/>
                <a:cs typeface="Century Gothic"/>
              </a:rPr>
              <a:t> </a:t>
            </a:r>
            <a:r>
              <a:rPr sz="1400" spc="90" dirty="0">
                <a:solidFill>
                  <a:srgbClr val="5F5F5F"/>
                </a:solidFill>
                <a:latin typeface="Century Gothic"/>
                <a:cs typeface="Century Gothic"/>
              </a:rPr>
              <a:t>in</a:t>
            </a:r>
            <a:r>
              <a:rPr sz="1400" spc="40" dirty="0">
                <a:solidFill>
                  <a:srgbClr val="5F5F5F"/>
                </a:solidFill>
                <a:latin typeface="Century Gothic"/>
                <a:cs typeface="Century Gothic"/>
              </a:rPr>
              <a:t> </a:t>
            </a:r>
            <a:r>
              <a:rPr sz="1400" dirty="0">
                <a:solidFill>
                  <a:srgbClr val="5F5F5F"/>
                </a:solidFill>
                <a:latin typeface="Century Gothic"/>
                <a:cs typeface="Century Gothic"/>
              </a:rPr>
              <a:t>various</a:t>
            </a:r>
            <a:r>
              <a:rPr sz="1400" spc="35" dirty="0">
                <a:solidFill>
                  <a:srgbClr val="5F5F5F"/>
                </a:solidFill>
                <a:latin typeface="Century Gothic"/>
                <a:cs typeface="Century Gothic"/>
              </a:rPr>
              <a:t> </a:t>
            </a:r>
            <a:r>
              <a:rPr sz="1400" spc="-20" dirty="0">
                <a:solidFill>
                  <a:srgbClr val="5F5F5F"/>
                </a:solidFill>
                <a:latin typeface="Century Gothic"/>
                <a:cs typeface="Century Gothic"/>
              </a:rPr>
              <a:t>areas</a:t>
            </a:r>
            <a:r>
              <a:rPr sz="1400" spc="60" dirty="0">
                <a:solidFill>
                  <a:srgbClr val="5F5F5F"/>
                </a:solidFill>
                <a:latin typeface="Century Gothic"/>
                <a:cs typeface="Century Gothic"/>
              </a:rPr>
              <a:t> </a:t>
            </a:r>
            <a:r>
              <a:rPr sz="1400" dirty="0">
                <a:solidFill>
                  <a:srgbClr val="5F5F5F"/>
                </a:solidFill>
                <a:latin typeface="Century Gothic"/>
                <a:cs typeface="Century Gothic"/>
              </a:rPr>
              <a:t>of</a:t>
            </a:r>
            <a:r>
              <a:rPr sz="1400" spc="45" dirty="0">
                <a:solidFill>
                  <a:srgbClr val="5F5F5F"/>
                </a:solidFill>
                <a:latin typeface="Century Gothic"/>
                <a:cs typeface="Century Gothic"/>
              </a:rPr>
              <a:t> </a:t>
            </a:r>
            <a:r>
              <a:rPr sz="1400" dirty="0">
                <a:solidFill>
                  <a:srgbClr val="5F5F5F"/>
                </a:solidFill>
                <a:latin typeface="Century Gothic"/>
                <a:cs typeface="Century Gothic"/>
              </a:rPr>
              <a:t>the</a:t>
            </a:r>
            <a:r>
              <a:rPr sz="1400" spc="50" dirty="0">
                <a:solidFill>
                  <a:srgbClr val="5F5F5F"/>
                </a:solidFill>
                <a:latin typeface="Century Gothic"/>
                <a:cs typeface="Century Gothic"/>
              </a:rPr>
              <a:t> </a:t>
            </a:r>
            <a:r>
              <a:rPr sz="1400" spc="-10" dirty="0">
                <a:solidFill>
                  <a:srgbClr val="5F5F5F"/>
                </a:solidFill>
                <a:latin typeface="Century Gothic"/>
                <a:cs typeface="Century Gothic"/>
              </a:rPr>
              <a:t>enterprise.</a:t>
            </a:r>
            <a:endParaRPr sz="1400">
              <a:latin typeface="Century Gothic"/>
              <a:cs typeface="Century Gothic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290634" y="1761268"/>
          <a:ext cx="8448675" cy="2499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267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45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2440">
                <a:tc gridSpan="2">
                  <a:txBody>
                    <a:bodyPr/>
                    <a:lstStyle/>
                    <a:p>
                      <a:pPr marL="94615">
                        <a:lnSpc>
                          <a:spcPts val="1664"/>
                        </a:lnSpc>
                      </a:pPr>
                      <a:r>
                        <a:rPr sz="1400" spc="-2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Objective:</a:t>
                      </a:r>
                      <a:r>
                        <a:rPr sz="1400" spc="-16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Manage</a:t>
                      </a:r>
                      <a:r>
                        <a:rPr sz="1400" spc="-13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the</a:t>
                      </a:r>
                      <a:r>
                        <a:rPr sz="1400" spc="-13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collection</a:t>
                      </a:r>
                      <a:r>
                        <a:rPr sz="1400" spc="-12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of</a:t>
                      </a:r>
                      <a:r>
                        <a:rPr sz="1400" spc="-12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-2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accounts</a:t>
                      </a:r>
                      <a:r>
                        <a:rPr sz="1400" spc="-12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receivable</a:t>
                      </a:r>
                      <a:r>
                        <a:rPr sz="1400" spc="-16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to</a:t>
                      </a:r>
                      <a:r>
                        <a:rPr sz="1400" spc="-13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-2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reduce</a:t>
                      </a:r>
                      <a:r>
                        <a:rPr sz="1400" spc="-13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-2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loss</a:t>
                      </a:r>
                      <a:r>
                        <a:rPr sz="1400" spc="-13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-2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due</a:t>
                      </a:r>
                      <a:r>
                        <a:rPr sz="1400" spc="-12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to</a:t>
                      </a:r>
                      <a:r>
                        <a:rPr sz="1400" spc="-12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write-</a:t>
                      </a:r>
                      <a:r>
                        <a:rPr sz="1400" spc="-2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offs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95885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4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Key</a:t>
                      </a:r>
                      <a:r>
                        <a:rPr sz="1400" spc="-12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-1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Performance</a:t>
                      </a:r>
                      <a:r>
                        <a:rPr sz="1400" spc="-15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-2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Indicator</a:t>
                      </a:r>
                      <a:r>
                        <a:rPr sz="1400" spc="-14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-2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(KPI)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43180" marB="0">
                    <a:solidFill>
                      <a:srgbClr val="087150"/>
                    </a:solidFill>
                  </a:tcPr>
                </a:tc>
                <a:tc>
                  <a:txBody>
                    <a:bodyPr/>
                    <a:lstStyle/>
                    <a:p>
                      <a:pPr marL="319405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4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Key</a:t>
                      </a:r>
                      <a:r>
                        <a:rPr sz="1400" spc="-13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-1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Risk</a:t>
                      </a:r>
                      <a:r>
                        <a:rPr sz="1400" spc="-13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-2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Indicator</a:t>
                      </a:r>
                      <a:r>
                        <a:rPr sz="1400" spc="-15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-1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(KRI)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43180" marB="0">
                    <a:solidFill>
                      <a:srgbClr val="0871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448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15"/>
                        </a:spcBef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marL="94615" marR="311785">
                        <a:lnSpc>
                          <a:spcPct val="100000"/>
                        </a:lnSpc>
                      </a:pPr>
                      <a:r>
                        <a:rPr sz="140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Data</a:t>
                      </a:r>
                      <a:r>
                        <a:rPr sz="1400" spc="-16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-2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about</a:t>
                      </a:r>
                      <a:r>
                        <a:rPr sz="1400" spc="-14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write-</a:t>
                      </a:r>
                      <a:r>
                        <a:rPr sz="14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offs</a:t>
                      </a:r>
                      <a:r>
                        <a:rPr sz="1400" spc="-15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of</a:t>
                      </a:r>
                      <a:r>
                        <a:rPr sz="1400" spc="-14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-2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accounts</a:t>
                      </a:r>
                      <a:r>
                        <a:rPr sz="1400" spc="-14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in</a:t>
                      </a:r>
                      <a:r>
                        <a:rPr sz="1400" spc="-13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-2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most </a:t>
                      </a:r>
                      <a:r>
                        <a:rPr sz="140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recent</a:t>
                      </a:r>
                      <a:r>
                        <a:rPr sz="1400" spc="-13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-5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month,</a:t>
                      </a:r>
                      <a:r>
                        <a:rPr sz="1400" spc="-10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-2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quarter,</a:t>
                      </a:r>
                      <a:r>
                        <a:rPr sz="1400" spc="-14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year.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52705" marB="0">
                    <a:lnB w="12700">
                      <a:solidFill>
                        <a:srgbClr val="5F5F5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9405" marR="85090" algn="just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400" spc="-2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Analysis</a:t>
                      </a:r>
                      <a:r>
                        <a:rPr sz="1400" spc="-6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of</a:t>
                      </a:r>
                      <a:r>
                        <a:rPr sz="1400" spc="-5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reported</a:t>
                      </a:r>
                      <a:r>
                        <a:rPr sz="1400" spc="-6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-2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financial</a:t>
                      </a:r>
                      <a:r>
                        <a:rPr sz="1400" spc="-5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results</a:t>
                      </a:r>
                      <a:r>
                        <a:rPr sz="1400" spc="-5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for</a:t>
                      </a:r>
                      <a:r>
                        <a:rPr sz="1400" spc="-6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the</a:t>
                      </a:r>
                      <a:r>
                        <a:rPr sz="1400" spc="-5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-4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company’s</a:t>
                      </a:r>
                      <a:r>
                        <a:rPr sz="1400" spc="-6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-2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25 </a:t>
                      </a:r>
                      <a:r>
                        <a:rPr sz="140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largest</a:t>
                      </a:r>
                      <a:r>
                        <a:rPr sz="1400" spc="20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 </a:t>
                      </a:r>
                      <a:r>
                        <a:rPr sz="140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customers</a:t>
                      </a:r>
                      <a:r>
                        <a:rPr sz="1400" spc="19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 </a:t>
                      </a:r>
                      <a:r>
                        <a:rPr sz="140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or</a:t>
                      </a:r>
                      <a:r>
                        <a:rPr sz="1400" spc="2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 </a:t>
                      </a:r>
                      <a:r>
                        <a:rPr sz="140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general</a:t>
                      </a:r>
                      <a:r>
                        <a:rPr sz="1400" spc="2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 </a:t>
                      </a:r>
                      <a:r>
                        <a:rPr sz="140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collection</a:t>
                      </a:r>
                      <a:r>
                        <a:rPr sz="1400" spc="2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 </a:t>
                      </a:r>
                      <a:r>
                        <a:rPr sz="1400" spc="-2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challenges </a:t>
                      </a:r>
                      <a:r>
                        <a:rPr sz="140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throughout</a:t>
                      </a:r>
                      <a:r>
                        <a:rPr sz="1400" spc="25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the</a:t>
                      </a:r>
                      <a:r>
                        <a:rPr sz="1400" spc="24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industry</a:t>
                      </a:r>
                      <a:r>
                        <a:rPr sz="1400" spc="24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that</a:t>
                      </a:r>
                      <a:r>
                        <a:rPr sz="1400" spc="24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highlight</a:t>
                      </a:r>
                      <a:r>
                        <a:rPr sz="1400" spc="26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trends</a:t>
                      </a:r>
                      <a:r>
                        <a:rPr sz="1400" spc="23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signaling </a:t>
                      </a:r>
                      <a:r>
                        <a:rPr sz="140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future</a:t>
                      </a:r>
                      <a:r>
                        <a:rPr sz="1400" spc="-13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collection</a:t>
                      </a:r>
                      <a:r>
                        <a:rPr sz="1400" spc="-9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concerns.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43815" marB="0">
                    <a:lnB w="12700">
                      <a:solidFill>
                        <a:srgbClr val="5F5F5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 marL="94615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400" dirty="0">
                          <a:solidFill>
                            <a:srgbClr val="087150"/>
                          </a:solidFill>
                          <a:latin typeface="Tahoma"/>
                          <a:cs typeface="Tahoma"/>
                        </a:rPr>
                        <a:t>$</a:t>
                      </a:r>
                      <a:r>
                        <a:rPr sz="1400" spc="-105" dirty="0">
                          <a:solidFill>
                            <a:srgbClr val="087150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dirty="0">
                          <a:solidFill>
                            <a:srgbClr val="087150"/>
                          </a:solidFill>
                          <a:latin typeface="Tahoma"/>
                          <a:cs typeface="Tahoma"/>
                        </a:rPr>
                        <a:t>Write-</a:t>
                      </a:r>
                      <a:r>
                        <a:rPr sz="1400" spc="-10" dirty="0">
                          <a:solidFill>
                            <a:srgbClr val="087150"/>
                          </a:solidFill>
                          <a:latin typeface="Tahoma"/>
                          <a:cs typeface="Tahoma"/>
                        </a:rPr>
                        <a:t>offs</a:t>
                      </a:r>
                      <a:r>
                        <a:rPr sz="1400" spc="-135" dirty="0">
                          <a:solidFill>
                            <a:srgbClr val="087150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-10" dirty="0">
                          <a:solidFill>
                            <a:srgbClr val="087150"/>
                          </a:solidFill>
                          <a:latin typeface="Tahoma"/>
                          <a:cs typeface="Tahoma"/>
                        </a:rPr>
                        <a:t>of</a:t>
                      </a:r>
                      <a:r>
                        <a:rPr sz="1400" spc="-105" dirty="0">
                          <a:solidFill>
                            <a:srgbClr val="087150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-10" dirty="0">
                          <a:solidFill>
                            <a:srgbClr val="087150"/>
                          </a:solidFill>
                          <a:latin typeface="Tahoma"/>
                          <a:cs typeface="Tahoma"/>
                        </a:rPr>
                        <a:t>accounts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43815" marB="0">
                    <a:lnT w="12700">
                      <a:solidFill>
                        <a:srgbClr val="5F5F5F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319405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400" spc="-290" dirty="0">
                          <a:solidFill>
                            <a:srgbClr val="087150"/>
                          </a:solidFill>
                          <a:latin typeface="Tahoma"/>
                          <a:cs typeface="Tahoma"/>
                        </a:rPr>
                        <a:t>%</a:t>
                      </a:r>
                      <a:r>
                        <a:rPr sz="1400" spc="-135" dirty="0">
                          <a:solidFill>
                            <a:srgbClr val="087150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-25" dirty="0">
                          <a:solidFill>
                            <a:srgbClr val="087150"/>
                          </a:solidFill>
                          <a:latin typeface="Tahoma"/>
                          <a:cs typeface="Tahoma"/>
                        </a:rPr>
                        <a:t>Large</a:t>
                      </a:r>
                      <a:r>
                        <a:rPr sz="1400" spc="-135" dirty="0">
                          <a:solidFill>
                            <a:srgbClr val="087150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-20" dirty="0">
                          <a:solidFill>
                            <a:srgbClr val="087150"/>
                          </a:solidFill>
                          <a:latin typeface="Tahoma"/>
                          <a:cs typeface="Tahoma"/>
                        </a:rPr>
                        <a:t>customers</a:t>
                      </a:r>
                      <a:r>
                        <a:rPr sz="1400" spc="-145" dirty="0">
                          <a:solidFill>
                            <a:srgbClr val="087150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-10" dirty="0">
                          <a:solidFill>
                            <a:srgbClr val="087150"/>
                          </a:solidFill>
                          <a:latin typeface="Tahoma"/>
                          <a:cs typeface="Tahoma"/>
                        </a:rPr>
                        <a:t>in</a:t>
                      </a:r>
                      <a:r>
                        <a:rPr sz="1400" spc="-110" dirty="0">
                          <a:solidFill>
                            <a:srgbClr val="087150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-25" dirty="0">
                          <a:solidFill>
                            <a:srgbClr val="087150"/>
                          </a:solidFill>
                          <a:latin typeface="Tahoma"/>
                          <a:cs typeface="Tahoma"/>
                        </a:rPr>
                        <a:t>financial</a:t>
                      </a:r>
                      <a:r>
                        <a:rPr sz="1400" spc="-140" dirty="0">
                          <a:solidFill>
                            <a:srgbClr val="087150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-10" dirty="0">
                          <a:solidFill>
                            <a:srgbClr val="087150"/>
                          </a:solidFill>
                          <a:latin typeface="Tahoma"/>
                          <a:cs typeface="Tahoma"/>
                        </a:rPr>
                        <a:t>difficulty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43815" marB="0">
                    <a:lnT w="12700">
                      <a:solidFill>
                        <a:srgbClr val="5F5F5F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760">
                <a:tc gridSpan="2">
                  <a:txBody>
                    <a:bodyPr/>
                    <a:lstStyle/>
                    <a:p>
                      <a:pPr marL="94615">
                        <a:lnSpc>
                          <a:spcPts val="1600"/>
                        </a:lnSpc>
                        <a:spcBef>
                          <a:spcPts val="1185"/>
                        </a:spcBef>
                      </a:pPr>
                      <a:r>
                        <a:rPr sz="1400" spc="-2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Linking</a:t>
                      </a:r>
                      <a:r>
                        <a:rPr sz="1400" spc="-12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Objectives</a:t>
                      </a:r>
                      <a:r>
                        <a:rPr sz="1400" spc="-16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to</a:t>
                      </a:r>
                      <a:r>
                        <a:rPr sz="1400" spc="-10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-2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Strategies</a:t>
                      </a:r>
                      <a:r>
                        <a:rPr sz="1400" spc="-14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to</a:t>
                      </a:r>
                      <a:r>
                        <a:rPr sz="1400" spc="-1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-2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Risks</a:t>
                      </a:r>
                      <a:r>
                        <a:rPr sz="1400" spc="-13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to</a:t>
                      </a:r>
                      <a:r>
                        <a:rPr sz="1400" spc="-114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KRI’s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150495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5" name="object 5"/>
          <p:cNvGrpSpPr/>
          <p:nvPr/>
        </p:nvGrpSpPr>
        <p:grpSpPr>
          <a:xfrm>
            <a:off x="263652" y="5239511"/>
            <a:ext cx="1222375" cy="475615"/>
            <a:chOff x="263652" y="5239511"/>
            <a:chExt cx="1222375" cy="47561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7299" y="5260714"/>
              <a:ext cx="1198012" cy="39033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3652" y="5239511"/>
              <a:ext cx="1222248" cy="475526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294131" y="5268467"/>
            <a:ext cx="1114425" cy="315595"/>
          </a:xfrm>
          <a:prstGeom prst="rect">
            <a:avLst/>
          </a:prstGeom>
          <a:solidFill>
            <a:srgbClr val="087150"/>
          </a:solidFill>
        </p:spPr>
        <p:txBody>
          <a:bodyPr vert="horz" wrap="square" lIns="0" tIns="49530" rIns="0" bIns="0" rtlCol="0">
            <a:spAutoFit/>
          </a:bodyPr>
          <a:lstStyle/>
          <a:p>
            <a:pPr marL="102235">
              <a:lnSpc>
                <a:spcPct val="100000"/>
              </a:lnSpc>
              <a:spcBef>
                <a:spcPts val="390"/>
              </a:spcBef>
            </a:pPr>
            <a:r>
              <a:rPr sz="1400" spc="-10" dirty="0">
                <a:solidFill>
                  <a:srgbClr val="FFFFFF"/>
                </a:solidFill>
                <a:latin typeface="Tahoma"/>
                <a:cs typeface="Tahoma"/>
              </a:rPr>
              <a:t>Profitability</a:t>
            </a:r>
            <a:endParaRPr sz="1400">
              <a:latin typeface="Tahoma"/>
              <a:cs typeface="Tahoma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1689979" y="4568926"/>
            <a:ext cx="1180465" cy="605155"/>
            <a:chOff x="1689979" y="4568926"/>
            <a:chExt cx="1180465" cy="605155"/>
          </a:xfrm>
        </p:grpSpPr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89979" y="4657223"/>
              <a:ext cx="1179861" cy="39033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19656" y="4568926"/>
              <a:ext cx="918971" cy="605053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1697735" y="4664964"/>
            <a:ext cx="1114425" cy="315595"/>
          </a:xfrm>
          <a:prstGeom prst="rect">
            <a:avLst/>
          </a:prstGeom>
          <a:solidFill>
            <a:srgbClr val="0A976C">
              <a:alpha val="66665"/>
            </a:srgbClr>
          </a:solidFill>
        </p:spPr>
        <p:txBody>
          <a:bodyPr vert="horz" wrap="square" lIns="0" tIns="0" rIns="0" bIns="0" rtlCol="0">
            <a:spAutoFit/>
          </a:bodyPr>
          <a:lstStyle/>
          <a:p>
            <a:pPr marL="280035">
              <a:lnSpc>
                <a:spcPts val="1245"/>
              </a:lnSpc>
            </a:pPr>
            <a:r>
              <a:rPr sz="1200" spc="-10" dirty="0">
                <a:solidFill>
                  <a:srgbClr val="FFFFFF"/>
                </a:solidFill>
                <a:latin typeface="Tahoma"/>
                <a:cs typeface="Tahoma"/>
              </a:rPr>
              <a:t>Increase</a:t>
            </a:r>
            <a:endParaRPr sz="1200">
              <a:latin typeface="Tahoma"/>
              <a:cs typeface="Tahoma"/>
            </a:endParaRPr>
          </a:p>
          <a:p>
            <a:pPr marL="240029">
              <a:lnSpc>
                <a:spcPts val="1240"/>
              </a:lnSpc>
            </a:pPr>
            <a:r>
              <a:rPr sz="1200" spc="-10" dirty="0">
                <a:solidFill>
                  <a:srgbClr val="FFFFFF"/>
                </a:solidFill>
                <a:latin typeface="Tahoma"/>
                <a:cs typeface="Tahoma"/>
              </a:rPr>
              <a:t>Revenues</a:t>
            </a:r>
            <a:endParaRPr sz="1200">
              <a:latin typeface="Tahoma"/>
              <a:cs typeface="Tahoma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1715887" y="5679814"/>
            <a:ext cx="1180465" cy="424180"/>
            <a:chOff x="1715887" y="5679814"/>
            <a:chExt cx="1180465" cy="424180"/>
          </a:xfrm>
        </p:grpSpPr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15887" y="5679814"/>
              <a:ext cx="1179861" cy="390330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16023" y="5681472"/>
              <a:ext cx="1178039" cy="422186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1723644" y="5687567"/>
            <a:ext cx="1114425" cy="315595"/>
          </a:xfrm>
          <a:prstGeom prst="rect">
            <a:avLst/>
          </a:prstGeom>
          <a:solidFill>
            <a:srgbClr val="0A976C">
              <a:alpha val="66665"/>
            </a:srgbClr>
          </a:solidFill>
        </p:spPr>
        <p:txBody>
          <a:bodyPr vert="horz" wrap="square" lIns="0" tIns="66040" rIns="0" bIns="0" rtlCol="0">
            <a:spAutoFit/>
          </a:bodyPr>
          <a:lstStyle/>
          <a:p>
            <a:pPr marL="109855">
              <a:lnSpc>
                <a:spcPct val="100000"/>
              </a:lnSpc>
              <a:spcBef>
                <a:spcPts val="520"/>
              </a:spcBef>
            </a:pPr>
            <a:r>
              <a:rPr sz="1200" spc="-20" dirty="0">
                <a:solidFill>
                  <a:srgbClr val="FFFFFF"/>
                </a:solidFill>
                <a:latin typeface="Tahoma"/>
                <a:cs typeface="Tahoma"/>
              </a:rPr>
              <a:t>Reduce</a:t>
            </a:r>
            <a:r>
              <a:rPr sz="12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00" spc="-20" dirty="0">
                <a:solidFill>
                  <a:srgbClr val="FFFFFF"/>
                </a:solidFill>
                <a:latin typeface="Tahoma"/>
                <a:cs typeface="Tahoma"/>
              </a:rPr>
              <a:t>Costs</a:t>
            </a:r>
            <a:endParaRPr sz="1200">
              <a:latin typeface="Tahoma"/>
              <a:cs typeface="Tahoma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4137528" y="4361688"/>
            <a:ext cx="1017269" cy="562610"/>
            <a:chOff x="4137528" y="4361688"/>
            <a:chExt cx="1017269" cy="562610"/>
          </a:xfrm>
        </p:grpSpPr>
        <p:pic>
          <p:nvPicPr>
            <p:cNvPr id="18" name="object 1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137528" y="4431671"/>
              <a:ext cx="1016783" cy="390330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155948" y="4361688"/>
              <a:ext cx="981468" cy="562356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>
            <a:off x="4145279" y="4420742"/>
            <a:ext cx="951230" cy="315595"/>
          </a:xfrm>
          <a:prstGeom prst="rect">
            <a:avLst/>
          </a:prstGeom>
          <a:solidFill>
            <a:srgbClr val="0A976C">
              <a:alpha val="66665"/>
            </a:srgbClr>
          </a:solidFill>
        </p:spPr>
        <p:txBody>
          <a:bodyPr vert="horz" wrap="square" lIns="0" tIns="0" rIns="0" bIns="0" rtlCol="0">
            <a:spAutoFit/>
          </a:bodyPr>
          <a:lstStyle/>
          <a:p>
            <a:pPr marL="120650" marR="109855" indent="86995">
              <a:lnSpc>
                <a:spcPct val="100000"/>
              </a:lnSpc>
            </a:pPr>
            <a:r>
              <a:rPr sz="1100" spc="-10" dirty="0">
                <a:solidFill>
                  <a:srgbClr val="FFFFFF"/>
                </a:solidFill>
                <a:latin typeface="Tahoma"/>
                <a:cs typeface="Tahoma"/>
              </a:rPr>
              <a:t>Strategic Initiative</a:t>
            </a:r>
            <a:r>
              <a:rPr sz="1100" spc="-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100" spc="-70" dirty="0">
                <a:solidFill>
                  <a:srgbClr val="FFFFFF"/>
                </a:solidFill>
                <a:latin typeface="Tahoma"/>
                <a:cs typeface="Tahoma"/>
              </a:rPr>
              <a:t>#1</a:t>
            </a:r>
            <a:endParaRPr sz="1100">
              <a:latin typeface="Tahoma"/>
              <a:cs typeface="Tahoma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4137528" y="4881384"/>
            <a:ext cx="1017269" cy="563880"/>
            <a:chOff x="4137528" y="4881384"/>
            <a:chExt cx="1017269" cy="563880"/>
          </a:xfrm>
        </p:grpSpPr>
        <p:pic>
          <p:nvPicPr>
            <p:cNvPr id="22" name="object 2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137528" y="4952879"/>
              <a:ext cx="1016783" cy="390330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155948" y="4881384"/>
              <a:ext cx="981468" cy="563867"/>
            </a:xfrm>
            <a:prstGeom prst="rect">
              <a:avLst/>
            </a:prstGeom>
          </p:spPr>
        </p:pic>
      </p:grpSp>
      <p:sp>
        <p:nvSpPr>
          <p:cNvPr id="24" name="object 24"/>
          <p:cNvSpPr txBox="1"/>
          <p:nvPr/>
        </p:nvSpPr>
        <p:spPr>
          <a:xfrm>
            <a:off x="4145279" y="4977384"/>
            <a:ext cx="951230" cy="279400"/>
          </a:xfrm>
          <a:prstGeom prst="rect">
            <a:avLst/>
          </a:prstGeom>
          <a:solidFill>
            <a:srgbClr val="0A976C">
              <a:alpha val="66665"/>
            </a:srgbClr>
          </a:solidFill>
        </p:spPr>
        <p:txBody>
          <a:bodyPr vert="horz" wrap="square" lIns="0" tIns="0" rIns="0" bIns="0" rtlCol="0">
            <a:spAutoFit/>
          </a:bodyPr>
          <a:lstStyle/>
          <a:p>
            <a:pPr marL="1905" algn="ctr">
              <a:lnSpc>
                <a:spcPts val="1095"/>
              </a:lnSpc>
            </a:pPr>
            <a:r>
              <a:rPr sz="1100" spc="-10" dirty="0">
                <a:solidFill>
                  <a:srgbClr val="FFFFFF"/>
                </a:solidFill>
                <a:latin typeface="Tahoma"/>
                <a:cs typeface="Tahoma"/>
              </a:rPr>
              <a:t>Strategic</a:t>
            </a:r>
            <a:endParaRPr sz="1100">
              <a:latin typeface="Tahoma"/>
              <a:cs typeface="Tahoma"/>
            </a:endParaRPr>
          </a:p>
          <a:p>
            <a:pPr marL="2540" algn="ctr">
              <a:lnSpc>
                <a:spcPts val="1100"/>
              </a:lnSpc>
            </a:pPr>
            <a:r>
              <a:rPr sz="1100" spc="-10" dirty="0">
                <a:solidFill>
                  <a:srgbClr val="FFFFFF"/>
                </a:solidFill>
                <a:latin typeface="Tahoma"/>
                <a:cs typeface="Tahoma"/>
              </a:rPr>
              <a:t>Initiative</a:t>
            </a:r>
            <a:r>
              <a:rPr sz="1100" spc="-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100" spc="-25" dirty="0">
                <a:solidFill>
                  <a:srgbClr val="FFFFFF"/>
                </a:solidFill>
                <a:latin typeface="Tahoma"/>
                <a:cs typeface="Tahoma"/>
              </a:rPr>
              <a:t>#2</a:t>
            </a:r>
            <a:endParaRPr sz="1100">
              <a:latin typeface="Tahoma"/>
              <a:cs typeface="Tahoma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4137528" y="5402579"/>
            <a:ext cx="1017269" cy="562610"/>
            <a:chOff x="4137528" y="5402579"/>
            <a:chExt cx="1017269" cy="562610"/>
          </a:xfrm>
        </p:grpSpPr>
        <p:pic>
          <p:nvPicPr>
            <p:cNvPr id="26" name="object 2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137528" y="5472550"/>
              <a:ext cx="1016783" cy="390330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155948" y="5402579"/>
              <a:ext cx="981468" cy="562356"/>
            </a:xfrm>
            <a:prstGeom prst="rect">
              <a:avLst/>
            </a:prstGeom>
          </p:spPr>
        </p:pic>
      </p:grpSp>
      <p:sp>
        <p:nvSpPr>
          <p:cNvPr id="28" name="object 28"/>
          <p:cNvSpPr txBox="1"/>
          <p:nvPr/>
        </p:nvSpPr>
        <p:spPr>
          <a:xfrm>
            <a:off x="4145279" y="5500115"/>
            <a:ext cx="951230" cy="279400"/>
          </a:xfrm>
          <a:prstGeom prst="rect">
            <a:avLst/>
          </a:prstGeom>
          <a:solidFill>
            <a:srgbClr val="0A976C">
              <a:alpha val="66665"/>
            </a:srgbClr>
          </a:solidFill>
        </p:spPr>
        <p:txBody>
          <a:bodyPr vert="horz" wrap="square" lIns="0" tIns="0" rIns="0" bIns="0" rtlCol="0">
            <a:spAutoFit/>
          </a:bodyPr>
          <a:lstStyle/>
          <a:p>
            <a:pPr marL="1905" algn="ctr">
              <a:lnSpc>
                <a:spcPts val="1080"/>
              </a:lnSpc>
            </a:pPr>
            <a:r>
              <a:rPr sz="1100" spc="-10" dirty="0">
                <a:solidFill>
                  <a:srgbClr val="FFFFFF"/>
                </a:solidFill>
                <a:latin typeface="Tahoma"/>
                <a:cs typeface="Tahoma"/>
              </a:rPr>
              <a:t>Strategic</a:t>
            </a:r>
            <a:endParaRPr sz="1100">
              <a:latin typeface="Tahoma"/>
              <a:cs typeface="Tahoma"/>
            </a:endParaRPr>
          </a:p>
          <a:p>
            <a:pPr marL="2540" algn="ctr">
              <a:lnSpc>
                <a:spcPts val="1115"/>
              </a:lnSpc>
            </a:pPr>
            <a:r>
              <a:rPr sz="1100" spc="-10" dirty="0">
                <a:solidFill>
                  <a:srgbClr val="FFFFFF"/>
                </a:solidFill>
                <a:latin typeface="Tahoma"/>
                <a:cs typeface="Tahoma"/>
              </a:rPr>
              <a:t>Initiative</a:t>
            </a:r>
            <a:r>
              <a:rPr sz="1100" spc="-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100" spc="-25" dirty="0">
                <a:solidFill>
                  <a:srgbClr val="FFFFFF"/>
                </a:solidFill>
                <a:latin typeface="Tahoma"/>
                <a:cs typeface="Tahoma"/>
              </a:rPr>
              <a:t>#3</a:t>
            </a:r>
            <a:endParaRPr sz="1100">
              <a:latin typeface="Tahoma"/>
              <a:cs typeface="Tahoma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4152742" y="5932932"/>
            <a:ext cx="1015365" cy="563880"/>
            <a:chOff x="4152742" y="5932932"/>
            <a:chExt cx="1015365" cy="563880"/>
          </a:xfrm>
        </p:grpSpPr>
        <p:pic>
          <p:nvPicPr>
            <p:cNvPr id="30" name="object 3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152742" y="6004361"/>
              <a:ext cx="1015323" cy="388918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169663" y="5932932"/>
              <a:ext cx="981468" cy="563867"/>
            </a:xfrm>
            <a:prstGeom prst="rect">
              <a:avLst/>
            </a:prstGeom>
          </p:spPr>
        </p:pic>
      </p:grpSp>
      <p:sp>
        <p:nvSpPr>
          <p:cNvPr id="32" name="object 32"/>
          <p:cNvSpPr txBox="1"/>
          <p:nvPr/>
        </p:nvSpPr>
        <p:spPr>
          <a:xfrm>
            <a:off x="4160520" y="6013703"/>
            <a:ext cx="949960" cy="290195"/>
          </a:xfrm>
          <a:prstGeom prst="rect">
            <a:avLst/>
          </a:prstGeom>
          <a:solidFill>
            <a:srgbClr val="0A976C">
              <a:alpha val="66665"/>
            </a:srgbClr>
          </a:solidFill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215"/>
              </a:lnSpc>
            </a:pPr>
            <a:r>
              <a:rPr sz="1100" spc="-10" dirty="0">
                <a:solidFill>
                  <a:srgbClr val="FFFFFF"/>
                </a:solidFill>
                <a:latin typeface="Tahoma"/>
                <a:cs typeface="Tahoma"/>
              </a:rPr>
              <a:t>Strategic</a:t>
            </a:r>
            <a:endParaRPr sz="1100">
              <a:latin typeface="Tahoma"/>
              <a:cs typeface="Tahoma"/>
            </a:endParaRPr>
          </a:p>
          <a:p>
            <a:pPr marL="1270" algn="ctr">
              <a:lnSpc>
                <a:spcPts val="1070"/>
              </a:lnSpc>
            </a:pPr>
            <a:r>
              <a:rPr sz="1100" spc="-10" dirty="0">
                <a:solidFill>
                  <a:srgbClr val="FFFFFF"/>
                </a:solidFill>
                <a:latin typeface="Tahoma"/>
                <a:cs typeface="Tahoma"/>
              </a:rPr>
              <a:t>Initiative</a:t>
            </a:r>
            <a:r>
              <a:rPr sz="110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100" spc="-25" dirty="0">
                <a:solidFill>
                  <a:srgbClr val="FFFFFF"/>
                </a:solidFill>
                <a:latin typeface="Tahoma"/>
                <a:cs typeface="Tahoma"/>
              </a:rPr>
              <a:t>#4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5693664" y="4420742"/>
            <a:ext cx="1312545" cy="315595"/>
          </a:xfrm>
          <a:prstGeom prst="rect">
            <a:avLst/>
          </a:prstGeom>
          <a:solidFill>
            <a:srgbClr val="DAF9E9"/>
          </a:solidFill>
        </p:spPr>
        <p:txBody>
          <a:bodyPr vert="horz" wrap="square" lIns="0" tIns="55880" rIns="0" bIns="0" rtlCol="0">
            <a:spAutoFit/>
          </a:bodyPr>
          <a:lstStyle/>
          <a:p>
            <a:pPr marL="247015">
              <a:lnSpc>
                <a:spcPct val="100000"/>
              </a:lnSpc>
              <a:spcBef>
                <a:spcPts val="440"/>
              </a:spcBef>
            </a:pPr>
            <a:r>
              <a:rPr sz="1100" dirty="0">
                <a:solidFill>
                  <a:srgbClr val="5F5F5F"/>
                </a:solidFill>
                <a:latin typeface="Tahoma"/>
                <a:cs typeface="Tahoma"/>
              </a:rPr>
              <a:t>Potential</a:t>
            </a:r>
            <a:r>
              <a:rPr sz="1100" spc="-13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100" spc="-20" dirty="0">
                <a:solidFill>
                  <a:srgbClr val="5F5F5F"/>
                </a:solidFill>
                <a:latin typeface="Tahoma"/>
                <a:cs typeface="Tahoma"/>
              </a:rPr>
              <a:t>Risk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5693664" y="4792979"/>
            <a:ext cx="1312545" cy="315595"/>
          </a:xfrm>
          <a:prstGeom prst="rect">
            <a:avLst/>
          </a:prstGeom>
          <a:solidFill>
            <a:srgbClr val="DAF9E9"/>
          </a:solidFill>
        </p:spPr>
        <p:txBody>
          <a:bodyPr vert="horz" wrap="square" lIns="0" tIns="74295" rIns="0" bIns="0" rtlCol="0">
            <a:spAutoFit/>
          </a:bodyPr>
          <a:lstStyle/>
          <a:p>
            <a:pPr marL="247015">
              <a:lnSpc>
                <a:spcPct val="100000"/>
              </a:lnSpc>
              <a:spcBef>
                <a:spcPts val="585"/>
              </a:spcBef>
            </a:pPr>
            <a:r>
              <a:rPr sz="1100" dirty="0">
                <a:solidFill>
                  <a:srgbClr val="5F5F5F"/>
                </a:solidFill>
                <a:latin typeface="Tahoma"/>
                <a:cs typeface="Tahoma"/>
              </a:rPr>
              <a:t>Potential</a:t>
            </a:r>
            <a:r>
              <a:rPr sz="1100" spc="-13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100" spc="-20" dirty="0">
                <a:solidFill>
                  <a:srgbClr val="5F5F5F"/>
                </a:solidFill>
                <a:latin typeface="Tahoma"/>
                <a:cs typeface="Tahoma"/>
              </a:rPr>
              <a:t>Risk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5693664" y="5184647"/>
            <a:ext cx="1312545" cy="314960"/>
          </a:xfrm>
          <a:prstGeom prst="rect">
            <a:avLst/>
          </a:prstGeom>
          <a:solidFill>
            <a:srgbClr val="DAF9E9"/>
          </a:solidFill>
        </p:spPr>
        <p:txBody>
          <a:bodyPr vert="horz" wrap="square" lIns="0" tIns="73025" rIns="0" bIns="0" rtlCol="0">
            <a:spAutoFit/>
          </a:bodyPr>
          <a:lstStyle/>
          <a:p>
            <a:pPr marL="247015">
              <a:lnSpc>
                <a:spcPct val="100000"/>
              </a:lnSpc>
              <a:spcBef>
                <a:spcPts val="575"/>
              </a:spcBef>
            </a:pPr>
            <a:r>
              <a:rPr sz="1100" dirty="0">
                <a:solidFill>
                  <a:srgbClr val="5F5F5F"/>
                </a:solidFill>
                <a:latin typeface="Tahoma"/>
                <a:cs typeface="Tahoma"/>
              </a:rPr>
              <a:t>Potential</a:t>
            </a:r>
            <a:r>
              <a:rPr sz="1100" spc="-13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100" spc="-20" dirty="0">
                <a:solidFill>
                  <a:srgbClr val="5F5F5F"/>
                </a:solidFill>
                <a:latin typeface="Tahoma"/>
                <a:cs typeface="Tahoma"/>
              </a:rPr>
              <a:t>Risk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5693664" y="5575553"/>
            <a:ext cx="1312545" cy="315595"/>
          </a:xfrm>
          <a:prstGeom prst="rect">
            <a:avLst/>
          </a:prstGeom>
          <a:solidFill>
            <a:srgbClr val="DAF9E9"/>
          </a:solidFill>
        </p:spPr>
        <p:txBody>
          <a:bodyPr vert="horz" wrap="square" lIns="0" tIns="73025" rIns="0" bIns="0" rtlCol="0">
            <a:spAutoFit/>
          </a:bodyPr>
          <a:lstStyle/>
          <a:p>
            <a:pPr marL="247015">
              <a:lnSpc>
                <a:spcPct val="100000"/>
              </a:lnSpc>
              <a:spcBef>
                <a:spcPts val="575"/>
              </a:spcBef>
            </a:pPr>
            <a:r>
              <a:rPr sz="1100" dirty="0">
                <a:solidFill>
                  <a:srgbClr val="5F5F5F"/>
                </a:solidFill>
                <a:latin typeface="Tahoma"/>
                <a:cs typeface="Tahoma"/>
              </a:rPr>
              <a:t>Potential</a:t>
            </a:r>
            <a:r>
              <a:rPr sz="1100" spc="-12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100" spc="-20" dirty="0">
                <a:solidFill>
                  <a:srgbClr val="5F5F5F"/>
                </a:solidFill>
                <a:latin typeface="Tahoma"/>
                <a:cs typeface="Tahoma"/>
              </a:rPr>
              <a:t>Risk</a:t>
            </a:r>
            <a:endParaRPr sz="1100">
              <a:latin typeface="Tahoma"/>
              <a:cs typeface="Tahoma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7549872" y="4392047"/>
            <a:ext cx="1176655" cy="393700"/>
            <a:chOff x="7549872" y="4392047"/>
            <a:chExt cx="1176655" cy="393700"/>
          </a:xfrm>
        </p:grpSpPr>
        <p:pic>
          <p:nvPicPr>
            <p:cNvPr id="38" name="object 3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549872" y="4392047"/>
              <a:ext cx="1176562" cy="390330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909559" y="4416539"/>
              <a:ext cx="455650" cy="368820"/>
            </a:xfrm>
            <a:prstGeom prst="rect">
              <a:avLst/>
            </a:prstGeom>
          </p:spPr>
        </p:pic>
      </p:grpSp>
      <p:sp>
        <p:nvSpPr>
          <p:cNvPr id="40" name="object 40"/>
          <p:cNvSpPr txBox="1"/>
          <p:nvPr/>
        </p:nvSpPr>
        <p:spPr>
          <a:xfrm>
            <a:off x="7566659" y="4420742"/>
            <a:ext cx="1092835" cy="315595"/>
          </a:xfrm>
          <a:prstGeom prst="rect">
            <a:avLst/>
          </a:prstGeom>
          <a:solidFill>
            <a:srgbClr val="3A7C6C"/>
          </a:solidFill>
        </p:spPr>
        <p:txBody>
          <a:bodyPr vert="horz" wrap="square" lIns="0" tIns="59055" rIns="0" bIns="0" rtlCol="0">
            <a:spAutoFit/>
          </a:bodyPr>
          <a:lstStyle/>
          <a:p>
            <a:pPr marL="1270" algn="ctr">
              <a:lnSpc>
                <a:spcPct val="100000"/>
              </a:lnSpc>
              <a:spcBef>
                <a:spcPts val="465"/>
              </a:spcBef>
            </a:pPr>
            <a:r>
              <a:rPr sz="1000" spc="-25" dirty="0">
                <a:solidFill>
                  <a:srgbClr val="FFFFFF"/>
                </a:solidFill>
                <a:latin typeface="Tahoma"/>
                <a:cs typeface="Tahoma"/>
              </a:rPr>
              <a:t>KRI</a:t>
            </a:r>
            <a:endParaRPr sz="1000">
              <a:latin typeface="Tahoma"/>
              <a:cs typeface="Tahoma"/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7540752" y="4765560"/>
            <a:ext cx="1195070" cy="417830"/>
            <a:chOff x="7540752" y="4765560"/>
            <a:chExt cx="1195070" cy="417830"/>
          </a:xfrm>
        </p:grpSpPr>
        <p:pic>
          <p:nvPicPr>
            <p:cNvPr id="42" name="object 42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540752" y="4765560"/>
              <a:ext cx="1194803" cy="417563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909560" y="4808207"/>
              <a:ext cx="455650" cy="368820"/>
            </a:xfrm>
            <a:prstGeom prst="rect">
              <a:avLst/>
            </a:prstGeom>
          </p:spPr>
        </p:pic>
      </p:grpSp>
      <p:sp>
        <p:nvSpPr>
          <p:cNvPr id="44" name="object 44"/>
          <p:cNvSpPr txBox="1"/>
          <p:nvPr/>
        </p:nvSpPr>
        <p:spPr>
          <a:xfrm>
            <a:off x="7566659" y="4792979"/>
            <a:ext cx="1092835" cy="315595"/>
          </a:xfrm>
          <a:prstGeom prst="rect">
            <a:avLst/>
          </a:prstGeom>
          <a:solidFill>
            <a:srgbClr val="3A7C6C"/>
          </a:solidFill>
        </p:spPr>
        <p:txBody>
          <a:bodyPr vert="horz" wrap="square" lIns="0" tIns="78740" rIns="0" bIns="0" rtlCol="0">
            <a:spAutoFit/>
          </a:bodyPr>
          <a:lstStyle/>
          <a:p>
            <a:pPr marL="1270" algn="ctr">
              <a:lnSpc>
                <a:spcPct val="100000"/>
              </a:lnSpc>
              <a:spcBef>
                <a:spcPts val="620"/>
              </a:spcBef>
            </a:pPr>
            <a:r>
              <a:rPr sz="1000" spc="-25" dirty="0">
                <a:solidFill>
                  <a:srgbClr val="FFFFFF"/>
                </a:solidFill>
                <a:latin typeface="Tahoma"/>
                <a:cs typeface="Tahoma"/>
              </a:rPr>
              <a:t>KRI</a:t>
            </a:r>
            <a:endParaRPr sz="1000">
              <a:latin typeface="Tahoma"/>
              <a:cs typeface="Tahoma"/>
            </a:endParaRPr>
          </a:p>
        </p:txBody>
      </p:sp>
      <p:grpSp>
        <p:nvGrpSpPr>
          <p:cNvPr id="45" name="object 45"/>
          <p:cNvGrpSpPr/>
          <p:nvPr/>
        </p:nvGrpSpPr>
        <p:grpSpPr>
          <a:xfrm>
            <a:off x="7540752" y="5157228"/>
            <a:ext cx="1195070" cy="417830"/>
            <a:chOff x="7540752" y="5157228"/>
            <a:chExt cx="1195070" cy="417830"/>
          </a:xfrm>
        </p:grpSpPr>
        <p:pic>
          <p:nvPicPr>
            <p:cNvPr id="46" name="object 4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540752" y="5157228"/>
              <a:ext cx="1194803" cy="417563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909560" y="5199875"/>
              <a:ext cx="455650" cy="368820"/>
            </a:xfrm>
            <a:prstGeom prst="rect">
              <a:avLst/>
            </a:prstGeom>
          </p:spPr>
        </p:pic>
      </p:grpSp>
      <p:sp>
        <p:nvSpPr>
          <p:cNvPr id="48" name="object 48"/>
          <p:cNvSpPr txBox="1"/>
          <p:nvPr/>
        </p:nvSpPr>
        <p:spPr>
          <a:xfrm>
            <a:off x="7566659" y="5184647"/>
            <a:ext cx="1092835" cy="314960"/>
          </a:xfrm>
          <a:prstGeom prst="rect">
            <a:avLst/>
          </a:prstGeom>
          <a:solidFill>
            <a:srgbClr val="3A7C6C"/>
          </a:solidFill>
        </p:spPr>
        <p:txBody>
          <a:bodyPr vert="horz" wrap="square" lIns="0" tIns="78740" rIns="0" bIns="0" rtlCol="0">
            <a:spAutoFit/>
          </a:bodyPr>
          <a:lstStyle/>
          <a:p>
            <a:pPr marL="1270" algn="ctr">
              <a:lnSpc>
                <a:spcPct val="100000"/>
              </a:lnSpc>
              <a:spcBef>
                <a:spcPts val="620"/>
              </a:spcBef>
            </a:pPr>
            <a:r>
              <a:rPr sz="1000" spc="-25" dirty="0">
                <a:solidFill>
                  <a:srgbClr val="FFFFFF"/>
                </a:solidFill>
                <a:latin typeface="Tahoma"/>
                <a:cs typeface="Tahoma"/>
              </a:rPr>
              <a:t>KRI</a:t>
            </a:r>
            <a:endParaRPr sz="1000">
              <a:latin typeface="Tahoma"/>
              <a:cs typeface="Tahoma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7540752" y="5548884"/>
            <a:ext cx="1195070" cy="417830"/>
            <a:chOff x="7540752" y="5548884"/>
            <a:chExt cx="1195070" cy="417830"/>
          </a:xfrm>
        </p:grpSpPr>
        <p:pic>
          <p:nvPicPr>
            <p:cNvPr id="50" name="object 50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540752" y="5548884"/>
              <a:ext cx="1194803" cy="417563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909560" y="5591556"/>
              <a:ext cx="455650" cy="368820"/>
            </a:xfrm>
            <a:prstGeom prst="rect">
              <a:avLst/>
            </a:prstGeom>
          </p:spPr>
        </p:pic>
      </p:grpSp>
      <p:sp>
        <p:nvSpPr>
          <p:cNvPr id="52" name="object 52"/>
          <p:cNvSpPr txBox="1"/>
          <p:nvPr/>
        </p:nvSpPr>
        <p:spPr>
          <a:xfrm>
            <a:off x="7566659" y="5575553"/>
            <a:ext cx="1092835" cy="315595"/>
          </a:xfrm>
          <a:prstGeom prst="rect">
            <a:avLst/>
          </a:prstGeom>
          <a:solidFill>
            <a:srgbClr val="3A7C6C"/>
          </a:solidFill>
        </p:spPr>
        <p:txBody>
          <a:bodyPr vert="horz" wrap="square" lIns="0" tIns="79375" rIns="0" bIns="0" rtlCol="0">
            <a:spAutoFit/>
          </a:bodyPr>
          <a:lstStyle/>
          <a:p>
            <a:pPr marL="1270" algn="ctr">
              <a:lnSpc>
                <a:spcPct val="100000"/>
              </a:lnSpc>
              <a:spcBef>
                <a:spcPts val="625"/>
              </a:spcBef>
            </a:pPr>
            <a:r>
              <a:rPr sz="1000" spc="-25" dirty="0">
                <a:solidFill>
                  <a:srgbClr val="FFFFFF"/>
                </a:solidFill>
                <a:latin typeface="Tahoma"/>
                <a:cs typeface="Tahoma"/>
              </a:rPr>
              <a:t>KRI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7005828" y="4556759"/>
            <a:ext cx="561340" cy="5080"/>
          </a:xfrm>
          <a:custGeom>
            <a:avLst/>
            <a:gdLst/>
            <a:ahLst/>
            <a:cxnLst/>
            <a:rect l="l" t="t" r="r" b="b"/>
            <a:pathLst>
              <a:path w="561340" h="5079">
                <a:moveTo>
                  <a:pt x="560958" y="0"/>
                </a:moveTo>
                <a:lnTo>
                  <a:pt x="0" y="5079"/>
                </a:lnTo>
              </a:path>
            </a:pathLst>
          </a:custGeom>
          <a:ln w="9524">
            <a:solidFill>
              <a:srgbClr val="5F5F5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408175" y="4823459"/>
            <a:ext cx="4285615" cy="1336675"/>
          </a:xfrm>
          <a:custGeom>
            <a:avLst/>
            <a:gdLst/>
            <a:ahLst/>
            <a:cxnLst/>
            <a:rect l="l" t="t" r="r" b="b"/>
            <a:pathLst>
              <a:path w="4285615" h="1336675">
                <a:moveTo>
                  <a:pt x="0" y="603249"/>
                </a:moveTo>
                <a:lnTo>
                  <a:pt x="289560" y="0"/>
                </a:lnTo>
              </a:path>
              <a:path w="4285615" h="1336675">
                <a:moveTo>
                  <a:pt x="0" y="603503"/>
                </a:moveTo>
                <a:lnTo>
                  <a:pt x="314960" y="1022603"/>
                </a:lnTo>
              </a:path>
              <a:path w="4285615" h="1336675">
                <a:moveTo>
                  <a:pt x="1403604" y="0"/>
                </a:moveTo>
                <a:lnTo>
                  <a:pt x="1774444" y="291845"/>
                </a:lnTo>
              </a:path>
              <a:path w="4285615" h="1336675">
                <a:moveTo>
                  <a:pt x="1429512" y="1021460"/>
                </a:moveTo>
                <a:lnTo>
                  <a:pt x="1764919" y="816863"/>
                </a:lnTo>
              </a:path>
              <a:path w="4285615" h="1336675">
                <a:moveTo>
                  <a:pt x="1429512" y="1022603"/>
                </a:moveTo>
                <a:lnTo>
                  <a:pt x="1775079" y="1336103"/>
                </a:lnTo>
              </a:path>
              <a:path w="4285615" h="1336675">
                <a:moveTo>
                  <a:pt x="4285361" y="129539"/>
                </a:moveTo>
                <a:lnTo>
                  <a:pt x="3688079" y="294513"/>
                </a:lnTo>
              </a:path>
            </a:pathLst>
          </a:custGeom>
          <a:ln w="9525">
            <a:solidFill>
              <a:srgbClr val="5F5F5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 txBox="1"/>
          <p:nvPr/>
        </p:nvSpPr>
        <p:spPr>
          <a:xfrm>
            <a:off x="5693664" y="6013703"/>
            <a:ext cx="1312545" cy="290195"/>
          </a:xfrm>
          <a:prstGeom prst="rect">
            <a:avLst/>
          </a:prstGeom>
          <a:solidFill>
            <a:srgbClr val="DAF9E9"/>
          </a:solidFill>
        </p:spPr>
        <p:txBody>
          <a:bodyPr vert="horz" wrap="square" lIns="0" tIns="25400" rIns="0" bIns="0" rtlCol="0">
            <a:spAutoFit/>
          </a:bodyPr>
          <a:lstStyle/>
          <a:p>
            <a:pPr marL="247015">
              <a:lnSpc>
                <a:spcPct val="100000"/>
              </a:lnSpc>
              <a:spcBef>
                <a:spcPts val="200"/>
              </a:spcBef>
            </a:pPr>
            <a:r>
              <a:rPr sz="1100" dirty="0">
                <a:solidFill>
                  <a:srgbClr val="5F5F5F"/>
                </a:solidFill>
                <a:latin typeface="Tahoma"/>
                <a:cs typeface="Tahoma"/>
              </a:rPr>
              <a:t>Potential</a:t>
            </a:r>
            <a:r>
              <a:rPr sz="1100" spc="-13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100" spc="-20" dirty="0">
                <a:solidFill>
                  <a:srgbClr val="5F5F5F"/>
                </a:solidFill>
                <a:latin typeface="Tahoma"/>
                <a:cs typeface="Tahoma"/>
              </a:rPr>
              <a:t>Risk</a:t>
            </a:r>
            <a:endParaRPr sz="1100">
              <a:latin typeface="Tahoma"/>
              <a:cs typeface="Tahoma"/>
            </a:endParaRPr>
          </a:p>
        </p:txBody>
      </p:sp>
      <p:grpSp>
        <p:nvGrpSpPr>
          <p:cNvPr id="56" name="object 56"/>
          <p:cNvGrpSpPr/>
          <p:nvPr/>
        </p:nvGrpSpPr>
        <p:grpSpPr>
          <a:xfrm>
            <a:off x="7540752" y="5940552"/>
            <a:ext cx="1195070" cy="417830"/>
            <a:chOff x="7540752" y="5940552"/>
            <a:chExt cx="1195070" cy="417830"/>
          </a:xfrm>
        </p:grpSpPr>
        <p:pic>
          <p:nvPicPr>
            <p:cNvPr id="57" name="object 5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540752" y="5940552"/>
              <a:ext cx="1194803" cy="417563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909560" y="5983224"/>
              <a:ext cx="455650" cy="368820"/>
            </a:xfrm>
            <a:prstGeom prst="rect">
              <a:avLst/>
            </a:prstGeom>
          </p:spPr>
        </p:pic>
      </p:grpSp>
      <p:sp>
        <p:nvSpPr>
          <p:cNvPr id="59" name="object 59"/>
          <p:cNvSpPr txBox="1"/>
          <p:nvPr/>
        </p:nvSpPr>
        <p:spPr>
          <a:xfrm>
            <a:off x="7566659" y="6013703"/>
            <a:ext cx="1092835" cy="290195"/>
          </a:xfrm>
          <a:prstGeom prst="rect">
            <a:avLst/>
          </a:prstGeom>
          <a:solidFill>
            <a:srgbClr val="3A7C6C"/>
          </a:solidFill>
        </p:spPr>
        <p:txBody>
          <a:bodyPr vert="horz" wrap="square" lIns="0" tIns="33655" rIns="0" bIns="0" rtlCol="0">
            <a:spAutoFit/>
          </a:bodyPr>
          <a:lstStyle/>
          <a:p>
            <a:pPr marL="1270" algn="ctr">
              <a:lnSpc>
                <a:spcPct val="100000"/>
              </a:lnSpc>
              <a:spcBef>
                <a:spcPts val="265"/>
              </a:spcBef>
            </a:pPr>
            <a:r>
              <a:rPr sz="1000" spc="-25" dirty="0">
                <a:solidFill>
                  <a:srgbClr val="FFFFFF"/>
                </a:solidFill>
                <a:latin typeface="Tahoma"/>
                <a:cs typeface="Tahoma"/>
              </a:rPr>
              <a:t>KRI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7005828" y="4948428"/>
            <a:ext cx="561340" cy="1175385"/>
          </a:xfrm>
          <a:custGeom>
            <a:avLst/>
            <a:gdLst/>
            <a:ahLst/>
            <a:cxnLst/>
            <a:rect l="l" t="t" r="r" b="b"/>
            <a:pathLst>
              <a:path w="561340" h="1175385">
                <a:moveTo>
                  <a:pt x="560958" y="0"/>
                </a:moveTo>
                <a:lnTo>
                  <a:pt x="0" y="3937"/>
                </a:lnTo>
              </a:path>
              <a:path w="561340" h="1175385">
                <a:moveTo>
                  <a:pt x="560958" y="391668"/>
                </a:moveTo>
                <a:lnTo>
                  <a:pt x="0" y="394335"/>
                </a:lnTo>
              </a:path>
              <a:path w="561340" h="1175385">
                <a:moveTo>
                  <a:pt x="560958" y="783336"/>
                </a:moveTo>
                <a:lnTo>
                  <a:pt x="0" y="784529"/>
                </a:lnTo>
              </a:path>
              <a:path w="561340" h="1175385">
                <a:moveTo>
                  <a:pt x="560958" y="1175004"/>
                </a:moveTo>
                <a:lnTo>
                  <a:pt x="0" y="1175004"/>
                </a:lnTo>
              </a:path>
            </a:pathLst>
          </a:custGeom>
          <a:ln w="9525">
            <a:solidFill>
              <a:srgbClr val="5F5F5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1" name="object 61"/>
          <p:cNvGrpSpPr/>
          <p:nvPr/>
        </p:nvGrpSpPr>
        <p:grpSpPr>
          <a:xfrm>
            <a:off x="2807017" y="4447019"/>
            <a:ext cx="2891790" cy="1717039"/>
            <a:chOff x="2807017" y="4447019"/>
            <a:chExt cx="2891790" cy="1717039"/>
          </a:xfrm>
        </p:grpSpPr>
        <p:sp>
          <p:nvSpPr>
            <p:cNvPr id="62" name="object 62"/>
            <p:cNvSpPr/>
            <p:nvPr/>
          </p:nvSpPr>
          <p:spPr>
            <a:xfrm>
              <a:off x="2811779" y="4562855"/>
              <a:ext cx="2882265" cy="1596390"/>
            </a:xfrm>
            <a:custGeom>
              <a:avLst/>
              <a:gdLst/>
              <a:ahLst/>
              <a:cxnLst/>
              <a:rect l="l" t="t" r="r" b="b"/>
              <a:pathLst>
                <a:path w="2882265" h="1596389">
                  <a:moveTo>
                    <a:pt x="2881757" y="780288"/>
                  </a:moveTo>
                  <a:lnTo>
                    <a:pt x="2284475" y="554736"/>
                  </a:lnTo>
                </a:path>
                <a:path w="2882265" h="1596389">
                  <a:moveTo>
                    <a:pt x="2881757" y="390144"/>
                  </a:moveTo>
                  <a:lnTo>
                    <a:pt x="2284475" y="1075639"/>
                  </a:lnTo>
                </a:path>
                <a:path w="2882265" h="1596389">
                  <a:moveTo>
                    <a:pt x="2881757" y="1171346"/>
                  </a:moveTo>
                  <a:lnTo>
                    <a:pt x="2284475" y="1075944"/>
                  </a:lnTo>
                </a:path>
                <a:path w="2882265" h="1596389">
                  <a:moveTo>
                    <a:pt x="2881757" y="1560576"/>
                  </a:moveTo>
                  <a:lnTo>
                    <a:pt x="2284475" y="1595374"/>
                  </a:lnTo>
                </a:path>
                <a:path w="2882265" h="1596389">
                  <a:moveTo>
                    <a:pt x="2881757" y="780288"/>
                  </a:moveTo>
                  <a:lnTo>
                    <a:pt x="2284475" y="1595983"/>
                  </a:lnTo>
                </a:path>
                <a:path w="2882265" h="1596389">
                  <a:moveTo>
                    <a:pt x="0" y="260731"/>
                  </a:moveTo>
                  <a:lnTo>
                    <a:pt x="370839" y="36576"/>
                  </a:lnTo>
                </a:path>
                <a:path w="2882265" h="1596389">
                  <a:moveTo>
                    <a:pt x="2284475" y="34798"/>
                  </a:moveTo>
                  <a:lnTo>
                    <a:pt x="2881757" y="0"/>
                  </a:lnTo>
                </a:path>
                <a:path w="2882265" h="1596389">
                  <a:moveTo>
                    <a:pt x="2881757" y="1099451"/>
                  </a:moveTo>
                  <a:lnTo>
                    <a:pt x="2284475" y="35052"/>
                  </a:lnTo>
                </a:path>
              </a:pathLst>
            </a:custGeom>
            <a:ln w="9525">
              <a:solidFill>
                <a:srgbClr val="5F5F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3" name="object 63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157727" y="4453127"/>
              <a:ext cx="848855" cy="342900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3336035" y="4447019"/>
              <a:ext cx="512102" cy="396252"/>
            </a:xfrm>
            <a:prstGeom prst="rect">
              <a:avLst/>
            </a:prstGeom>
          </p:spPr>
        </p:pic>
      </p:grpSp>
      <p:sp>
        <p:nvSpPr>
          <p:cNvPr id="65" name="object 65"/>
          <p:cNvSpPr txBox="1"/>
          <p:nvPr/>
        </p:nvSpPr>
        <p:spPr>
          <a:xfrm>
            <a:off x="3183635" y="4479035"/>
            <a:ext cx="746760" cy="257175"/>
          </a:xfrm>
          <a:prstGeom prst="rect">
            <a:avLst/>
          </a:prstGeom>
          <a:solidFill>
            <a:srgbClr val="DAF9E9"/>
          </a:solidFill>
        </p:spPr>
        <p:txBody>
          <a:bodyPr vert="horz" wrap="square" lIns="0" tIns="3492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75"/>
              </a:spcBef>
            </a:pPr>
            <a:r>
              <a:rPr sz="1100" spc="-25" dirty="0">
                <a:solidFill>
                  <a:srgbClr val="5F5F5F"/>
                </a:solidFill>
                <a:latin typeface="Tahoma"/>
                <a:cs typeface="Tahoma"/>
              </a:rPr>
              <a:t>KPI</a:t>
            </a:r>
            <a:endParaRPr sz="1100">
              <a:latin typeface="Tahoma"/>
              <a:cs typeface="Tahoma"/>
            </a:endParaRPr>
          </a:p>
        </p:txBody>
      </p:sp>
      <p:grpSp>
        <p:nvGrpSpPr>
          <p:cNvPr id="66" name="object 66"/>
          <p:cNvGrpSpPr/>
          <p:nvPr/>
        </p:nvGrpSpPr>
        <p:grpSpPr>
          <a:xfrm>
            <a:off x="3157727" y="4591621"/>
            <a:ext cx="993775" cy="767080"/>
            <a:chOff x="3157727" y="4591621"/>
            <a:chExt cx="993775" cy="767080"/>
          </a:xfrm>
        </p:grpSpPr>
        <p:sp>
          <p:nvSpPr>
            <p:cNvPr id="67" name="object 67"/>
            <p:cNvSpPr/>
            <p:nvPr/>
          </p:nvSpPr>
          <p:spPr>
            <a:xfrm>
              <a:off x="3930395" y="4596384"/>
              <a:ext cx="216535" cy="2540"/>
            </a:xfrm>
            <a:custGeom>
              <a:avLst/>
              <a:gdLst/>
              <a:ahLst/>
              <a:cxnLst/>
              <a:rect l="l" t="t" r="r" b="b"/>
              <a:pathLst>
                <a:path w="216535" h="2539">
                  <a:moveTo>
                    <a:pt x="0" y="2159"/>
                  </a:moveTo>
                  <a:lnTo>
                    <a:pt x="216280" y="0"/>
                  </a:lnTo>
                </a:path>
              </a:pathLst>
            </a:custGeom>
            <a:ln w="9525">
              <a:solidFill>
                <a:srgbClr val="5F5F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8" name="object 68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3157727" y="4968265"/>
              <a:ext cx="848855" cy="344398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3336035" y="4963630"/>
              <a:ext cx="512102" cy="394754"/>
            </a:xfrm>
            <a:prstGeom prst="rect">
              <a:avLst/>
            </a:prstGeom>
          </p:spPr>
        </p:pic>
      </p:grpSp>
      <p:sp>
        <p:nvSpPr>
          <p:cNvPr id="70" name="object 70"/>
          <p:cNvSpPr txBox="1"/>
          <p:nvPr/>
        </p:nvSpPr>
        <p:spPr>
          <a:xfrm>
            <a:off x="3183635" y="4977384"/>
            <a:ext cx="746760" cy="279400"/>
          </a:xfrm>
          <a:prstGeom prst="rect">
            <a:avLst/>
          </a:prstGeom>
          <a:solidFill>
            <a:srgbClr val="DAF9E9"/>
          </a:solidFill>
        </p:spPr>
        <p:txBody>
          <a:bodyPr vert="horz" wrap="square" lIns="0" tIns="52069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09"/>
              </a:spcBef>
            </a:pPr>
            <a:r>
              <a:rPr sz="1100" spc="-25" dirty="0">
                <a:solidFill>
                  <a:srgbClr val="5F5F5F"/>
                </a:solidFill>
                <a:latin typeface="Tahoma"/>
                <a:cs typeface="Tahoma"/>
              </a:rPr>
              <a:t>KPI</a:t>
            </a:r>
            <a:endParaRPr sz="1100">
              <a:latin typeface="Tahoma"/>
              <a:cs typeface="Tahoma"/>
            </a:endParaRPr>
          </a:p>
        </p:txBody>
      </p:sp>
      <p:grpSp>
        <p:nvGrpSpPr>
          <p:cNvPr id="71" name="object 71"/>
          <p:cNvGrpSpPr/>
          <p:nvPr/>
        </p:nvGrpSpPr>
        <p:grpSpPr>
          <a:xfrm>
            <a:off x="3147060" y="5489447"/>
            <a:ext cx="845819" cy="394970"/>
            <a:chOff x="3147060" y="5489447"/>
            <a:chExt cx="845819" cy="394970"/>
          </a:xfrm>
        </p:grpSpPr>
        <p:pic>
          <p:nvPicPr>
            <p:cNvPr id="72" name="object 72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3147060" y="5494019"/>
              <a:ext cx="845819" cy="344398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3323844" y="5489447"/>
              <a:ext cx="512102" cy="394754"/>
            </a:xfrm>
            <a:prstGeom prst="rect">
              <a:avLst/>
            </a:prstGeom>
          </p:spPr>
        </p:pic>
      </p:grpSp>
      <p:sp>
        <p:nvSpPr>
          <p:cNvPr id="74" name="object 74"/>
          <p:cNvSpPr txBox="1"/>
          <p:nvPr/>
        </p:nvSpPr>
        <p:spPr>
          <a:xfrm>
            <a:off x="3172967" y="5500115"/>
            <a:ext cx="744220" cy="279400"/>
          </a:xfrm>
          <a:prstGeom prst="rect">
            <a:avLst/>
          </a:prstGeom>
          <a:solidFill>
            <a:srgbClr val="DAF9E9"/>
          </a:solidFill>
        </p:spPr>
        <p:txBody>
          <a:bodyPr vert="horz" wrap="square" lIns="0" tIns="55244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34"/>
              </a:spcBef>
            </a:pPr>
            <a:r>
              <a:rPr sz="1100" spc="-25" dirty="0">
                <a:solidFill>
                  <a:srgbClr val="5F5F5F"/>
                </a:solidFill>
                <a:latin typeface="Tahoma"/>
                <a:cs typeface="Tahoma"/>
              </a:rPr>
              <a:t>KPI</a:t>
            </a:r>
            <a:endParaRPr sz="1100">
              <a:latin typeface="Tahoma"/>
              <a:cs typeface="Tahoma"/>
            </a:endParaRPr>
          </a:p>
        </p:txBody>
      </p:sp>
      <p:grpSp>
        <p:nvGrpSpPr>
          <p:cNvPr id="75" name="object 75"/>
          <p:cNvGrpSpPr/>
          <p:nvPr/>
        </p:nvGrpSpPr>
        <p:grpSpPr>
          <a:xfrm>
            <a:off x="3157727" y="6007608"/>
            <a:ext cx="848994" cy="394970"/>
            <a:chOff x="3157727" y="6007608"/>
            <a:chExt cx="848994" cy="394970"/>
          </a:xfrm>
        </p:grpSpPr>
        <p:pic>
          <p:nvPicPr>
            <p:cNvPr id="76" name="object 76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3157727" y="6012180"/>
              <a:ext cx="848855" cy="344398"/>
            </a:xfrm>
            <a:prstGeom prst="rect">
              <a:avLst/>
            </a:prstGeom>
          </p:spPr>
        </p:pic>
        <p:pic>
          <p:nvPicPr>
            <p:cNvPr id="77" name="object 77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3336035" y="6007608"/>
              <a:ext cx="512102" cy="394754"/>
            </a:xfrm>
            <a:prstGeom prst="rect">
              <a:avLst/>
            </a:prstGeom>
          </p:spPr>
        </p:pic>
      </p:grpSp>
      <p:sp>
        <p:nvSpPr>
          <p:cNvPr id="78" name="object 78"/>
          <p:cNvSpPr txBox="1"/>
          <p:nvPr/>
        </p:nvSpPr>
        <p:spPr>
          <a:xfrm>
            <a:off x="3183635" y="6013703"/>
            <a:ext cx="746760" cy="290195"/>
          </a:xfrm>
          <a:prstGeom prst="rect">
            <a:avLst/>
          </a:prstGeom>
          <a:solidFill>
            <a:srgbClr val="DAF9E9"/>
          </a:solidFill>
        </p:spPr>
        <p:txBody>
          <a:bodyPr vert="horz" wrap="square" lIns="0" tIns="6032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75"/>
              </a:spcBef>
            </a:pPr>
            <a:r>
              <a:rPr sz="1100" spc="-25" dirty="0">
                <a:solidFill>
                  <a:srgbClr val="5F5F5F"/>
                </a:solidFill>
                <a:latin typeface="Tahoma"/>
                <a:cs typeface="Tahoma"/>
              </a:rPr>
              <a:t>KPI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79" name="object 79"/>
          <p:cNvSpPr/>
          <p:nvPr/>
        </p:nvSpPr>
        <p:spPr>
          <a:xfrm>
            <a:off x="3916679" y="5114544"/>
            <a:ext cx="230504" cy="1043940"/>
          </a:xfrm>
          <a:custGeom>
            <a:avLst/>
            <a:gdLst/>
            <a:ahLst/>
            <a:cxnLst/>
            <a:rect l="l" t="t" r="r" b="b"/>
            <a:pathLst>
              <a:path w="230504" h="1043939">
                <a:moveTo>
                  <a:pt x="13716" y="0"/>
                </a:moveTo>
                <a:lnTo>
                  <a:pt x="229997" y="2666"/>
                </a:lnTo>
              </a:path>
              <a:path w="230504" h="1043939">
                <a:moveTo>
                  <a:pt x="0" y="526656"/>
                </a:moveTo>
                <a:lnTo>
                  <a:pt x="230124" y="524255"/>
                </a:lnTo>
              </a:path>
              <a:path w="230504" h="1043939">
                <a:moveTo>
                  <a:pt x="13716" y="1043939"/>
                </a:moveTo>
                <a:lnTo>
                  <a:pt x="229997" y="1043939"/>
                </a:lnTo>
              </a:path>
            </a:pathLst>
          </a:custGeom>
          <a:ln w="9525">
            <a:solidFill>
              <a:srgbClr val="5F5F5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/>
              <a:t>©</a:t>
            </a:r>
            <a:r>
              <a:rPr spc="-15" dirty="0"/>
              <a:t> </a:t>
            </a:r>
            <a:r>
              <a:rPr dirty="0"/>
              <a:t>The</a:t>
            </a:r>
            <a:r>
              <a:rPr spc="-30" dirty="0"/>
              <a:t> </a:t>
            </a:r>
            <a:r>
              <a:rPr dirty="0"/>
              <a:t>KPI</a:t>
            </a:r>
            <a:r>
              <a:rPr spc="-5" dirty="0"/>
              <a:t> </a:t>
            </a:r>
            <a:r>
              <a:rPr dirty="0"/>
              <a:t>Institute</a:t>
            </a:r>
            <a:r>
              <a:rPr spc="-20" dirty="0"/>
              <a:t> 2023</a:t>
            </a:r>
          </a:p>
        </p:txBody>
      </p:sp>
      <p:sp>
        <p:nvSpPr>
          <p:cNvPr id="81" name="object 8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81747" rIns="0" bIns="0" rtlCol="0">
            <a:spAutoFit/>
          </a:bodyPr>
          <a:lstStyle/>
          <a:p>
            <a:pPr marL="2515235">
              <a:lnSpc>
                <a:spcPct val="100000"/>
              </a:lnSpc>
              <a:spcBef>
                <a:spcPts val="200"/>
              </a:spcBef>
            </a:pPr>
            <a:fld id="{81D60167-4931-47E6-BA6A-407CBD079E47}" type="slidenum">
              <a:rPr spc="-25" dirty="0"/>
              <a:t>58</a:t>
            </a:fld>
            <a:endParaRPr spc="-25" dirty="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99225" rIns="0" bIns="0" rtlCol="0">
            <a:spAutoFit/>
          </a:bodyPr>
          <a:lstStyle/>
          <a:p>
            <a:pPr marL="31115">
              <a:lnSpc>
                <a:spcPct val="100000"/>
              </a:lnSpc>
              <a:spcBef>
                <a:spcPts val="100"/>
              </a:spcBef>
            </a:pPr>
            <a:r>
              <a:rPr spc="120" dirty="0"/>
              <a:t>ANALYTICS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567688" y="1160780"/>
            <a:ext cx="6130925" cy="4008120"/>
            <a:chOff x="1567688" y="1160780"/>
            <a:chExt cx="6130925" cy="400812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56588" y="1249680"/>
              <a:ext cx="5952744" cy="3829812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612138" y="1205230"/>
              <a:ext cx="6042025" cy="3919220"/>
            </a:xfrm>
            <a:custGeom>
              <a:avLst/>
              <a:gdLst/>
              <a:ahLst/>
              <a:cxnLst/>
              <a:rect l="l" t="t" r="r" b="b"/>
              <a:pathLst>
                <a:path w="6042025" h="3919220">
                  <a:moveTo>
                    <a:pt x="0" y="3918712"/>
                  </a:moveTo>
                  <a:lnTo>
                    <a:pt x="6041644" y="3918712"/>
                  </a:lnTo>
                  <a:lnTo>
                    <a:pt x="6041644" y="0"/>
                  </a:lnTo>
                  <a:lnTo>
                    <a:pt x="0" y="0"/>
                  </a:lnTo>
                  <a:lnTo>
                    <a:pt x="0" y="3918712"/>
                  </a:lnTo>
                  <a:close/>
                </a:path>
              </a:pathLst>
            </a:custGeom>
            <a:ln w="889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990600" y="5253228"/>
            <a:ext cx="6913245" cy="719455"/>
            <a:chOff x="990600" y="5253228"/>
            <a:chExt cx="6913245" cy="719455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17844" y="5435965"/>
              <a:ext cx="285868" cy="353840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7616952" y="5443728"/>
              <a:ext cx="219710" cy="288290"/>
            </a:xfrm>
            <a:custGeom>
              <a:avLst/>
              <a:gdLst/>
              <a:ahLst/>
              <a:cxnLst/>
              <a:rect l="l" t="t" r="r" b="b"/>
              <a:pathLst>
                <a:path w="219709" h="288289">
                  <a:moveTo>
                    <a:pt x="219455" y="0"/>
                  </a:moveTo>
                  <a:lnTo>
                    <a:pt x="0" y="144018"/>
                  </a:lnTo>
                  <a:lnTo>
                    <a:pt x="219455" y="288036"/>
                  </a:lnTo>
                  <a:lnTo>
                    <a:pt x="219455" y="0"/>
                  </a:lnTo>
                  <a:close/>
                </a:path>
              </a:pathLst>
            </a:custGeom>
            <a:solidFill>
              <a:srgbClr val="0A97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91492" y="5435965"/>
              <a:ext cx="285868" cy="353840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990600" y="5443728"/>
              <a:ext cx="219710" cy="288290"/>
            </a:xfrm>
            <a:custGeom>
              <a:avLst/>
              <a:gdLst/>
              <a:ahLst/>
              <a:cxnLst/>
              <a:rect l="l" t="t" r="r" b="b"/>
              <a:pathLst>
                <a:path w="219709" h="288289">
                  <a:moveTo>
                    <a:pt x="219456" y="0"/>
                  </a:moveTo>
                  <a:lnTo>
                    <a:pt x="0" y="144018"/>
                  </a:lnTo>
                  <a:lnTo>
                    <a:pt x="219456" y="288036"/>
                  </a:lnTo>
                  <a:lnTo>
                    <a:pt x="219456" y="0"/>
                  </a:lnTo>
                  <a:close/>
                </a:path>
              </a:pathLst>
            </a:custGeom>
            <a:solidFill>
              <a:srgbClr val="0A97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59688" y="5448157"/>
              <a:ext cx="285868" cy="353840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2558796" y="5455920"/>
              <a:ext cx="219710" cy="288290"/>
            </a:xfrm>
            <a:custGeom>
              <a:avLst/>
              <a:gdLst/>
              <a:ahLst/>
              <a:cxnLst/>
              <a:rect l="l" t="t" r="r" b="b"/>
              <a:pathLst>
                <a:path w="219710" h="288289">
                  <a:moveTo>
                    <a:pt x="219456" y="0"/>
                  </a:moveTo>
                  <a:lnTo>
                    <a:pt x="0" y="144017"/>
                  </a:lnTo>
                  <a:lnTo>
                    <a:pt x="219456" y="288035"/>
                  </a:lnTo>
                  <a:lnTo>
                    <a:pt x="219456" y="0"/>
                  </a:lnTo>
                  <a:close/>
                </a:path>
              </a:pathLst>
            </a:custGeom>
            <a:solidFill>
              <a:srgbClr val="0A97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20139" y="5253228"/>
              <a:ext cx="719315" cy="719315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46047" y="5279136"/>
              <a:ext cx="646201" cy="646201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89304" y="5402580"/>
              <a:ext cx="380987" cy="475526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1194815" y="5327904"/>
              <a:ext cx="521334" cy="521334"/>
            </a:xfrm>
            <a:custGeom>
              <a:avLst/>
              <a:gdLst/>
              <a:ahLst/>
              <a:cxnLst/>
              <a:rect l="l" t="t" r="r" b="b"/>
              <a:pathLst>
                <a:path w="521335" h="521335">
                  <a:moveTo>
                    <a:pt x="260603" y="0"/>
                  </a:moveTo>
                  <a:lnTo>
                    <a:pt x="213769" y="4199"/>
                  </a:lnTo>
                  <a:lnTo>
                    <a:pt x="169685" y="16308"/>
                  </a:lnTo>
                  <a:lnTo>
                    <a:pt x="129088" y="35588"/>
                  </a:lnTo>
                  <a:lnTo>
                    <a:pt x="92715" y="61302"/>
                  </a:lnTo>
                  <a:lnTo>
                    <a:pt x="61302" y="92715"/>
                  </a:lnTo>
                  <a:lnTo>
                    <a:pt x="35588" y="129088"/>
                  </a:lnTo>
                  <a:lnTo>
                    <a:pt x="16308" y="169685"/>
                  </a:lnTo>
                  <a:lnTo>
                    <a:pt x="4199" y="213769"/>
                  </a:lnTo>
                  <a:lnTo>
                    <a:pt x="0" y="260604"/>
                  </a:lnTo>
                  <a:lnTo>
                    <a:pt x="4199" y="307448"/>
                  </a:lnTo>
                  <a:lnTo>
                    <a:pt x="16308" y="351537"/>
                  </a:lnTo>
                  <a:lnTo>
                    <a:pt x="35588" y="392136"/>
                  </a:lnTo>
                  <a:lnTo>
                    <a:pt x="61302" y="428508"/>
                  </a:lnTo>
                  <a:lnTo>
                    <a:pt x="92715" y="459917"/>
                  </a:lnTo>
                  <a:lnTo>
                    <a:pt x="129088" y="485628"/>
                  </a:lnTo>
                  <a:lnTo>
                    <a:pt x="169685" y="504904"/>
                  </a:lnTo>
                  <a:lnTo>
                    <a:pt x="213769" y="517009"/>
                  </a:lnTo>
                  <a:lnTo>
                    <a:pt x="260603" y="521208"/>
                  </a:lnTo>
                  <a:lnTo>
                    <a:pt x="307438" y="517009"/>
                  </a:lnTo>
                  <a:lnTo>
                    <a:pt x="351522" y="504904"/>
                  </a:lnTo>
                  <a:lnTo>
                    <a:pt x="392119" y="485628"/>
                  </a:lnTo>
                  <a:lnTo>
                    <a:pt x="428492" y="459917"/>
                  </a:lnTo>
                  <a:lnTo>
                    <a:pt x="459905" y="428508"/>
                  </a:lnTo>
                  <a:lnTo>
                    <a:pt x="485619" y="392136"/>
                  </a:lnTo>
                  <a:lnTo>
                    <a:pt x="504899" y="351537"/>
                  </a:lnTo>
                  <a:lnTo>
                    <a:pt x="517008" y="307448"/>
                  </a:lnTo>
                  <a:lnTo>
                    <a:pt x="521208" y="260604"/>
                  </a:lnTo>
                  <a:lnTo>
                    <a:pt x="517008" y="213769"/>
                  </a:lnTo>
                  <a:lnTo>
                    <a:pt x="504899" y="169685"/>
                  </a:lnTo>
                  <a:lnTo>
                    <a:pt x="485619" y="129088"/>
                  </a:lnTo>
                  <a:lnTo>
                    <a:pt x="459905" y="92715"/>
                  </a:lnTo>
                  <a:lnTo>
                    <a:pt x="428492" y="61302"/>
                  </a:lnTo>
                  <a:lnTo>
                    <a:pt x="392119" y="35588"/>
                  </a:lnTo>
                  <a:lnTo>
                    <a:pt x="351522" y="16308"/>
                  </a:lnTo>
                  <a:lnTo>
                    <a:pt x="307438" y="4199"/>
                  </a:lnTo>
                  <a:lnTo>
                    <a:pt x="26060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1410080" y="5462422"/>
            <a:ext cx="9144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310" dirty="0">
                <a:solidFill>
                  <a:srgbClr val="087150"/>
                </a:solidFill>
                <a:latin typeface="Century Gothic"/>
                <a:cs typeface="Century Gothic"/>
              </a:rPr>
              <a:t>1</a:t>
            </a:r>
            <a:endParaRPr sz="1400">
              <a:latin typeface="Century Gothic"/>
              <a:cs typeface="Century Gothic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2691383" y="5253228"/>
            <a:ext cx="719455" cy="719455"/>
            <a:chOff x="2691383" y="5253228"/>
            <a:chExt cx="719455" cy="719455"/>
          </a:xfrm>
        </p:grpSpPr>
        <p:pic>
          <p:nvPicPr>
            <p:cNvPr id="19" name="object 1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91383" y="5253228"/>
              <a:ext cx="719315" cy="719315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717291" y="5279136"/>
              <a:ext cx="644690" cy="646201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842259" y="5402580"/>
              <a:ext cx="417563" cy="475526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2766059" y="5327904"/>
              <a:ext cx="520065" cy="521334"/>
            </a:xfrm>
            <a:custGeom>
              <a:avLst/>
              <a:gdLst/>
              <a:ahLst/>
              <a:cxnLst/>
              <a:rect l="l" t="t" r="r" b="b"/>
              <a:pathLst>
                <a:path w="520064" h="521335">
                  <a:moveTo>
                    <a:pt x="259841" y="0"/>
                  </a:moveTo>
                  <a:lnTo>
                    <a:pt x="213134" y="4199"/>
                  </a:lnTo>
                  <a:lnTo>
                    <a:pt x="169173" y="16308"/>
                  </a:lnTo>
                  <a:lnTo>
                    <a:pt x="128693" y="35588"/>
                  </a:lnTo>
                  <a:lnTo>
                    <a:pt x="92427" y="61302"/>
                  </a:lnTo>
                  <a:lnTo>
                    <a:pt x="61110" y="92715"/>
                  </a:lnTo>
                  <a:lnTo>
                    <a:pt x="35475" y="129088"/>
                  </a:lnTo>
                  <a:lnTo>
                    <a:pt x="16256" y="169685"/>
                  </a:lnTo>
                  <a:lnTo>
                    <a:pt x="4186" y="213769"/>
                  </a:lnTo>
                  <a:lnTo>
                    <a:pt x="0" y="260604"/>
                  </a:lnTo>
                  <a:lnTo>
                    <a:pt x="4186" y="307448"/>
                  </a:lnTo>
                  <a:lnTo>
                    <a:pt x="16256" y="351537"/>
                  </a:lnTo>
                  <a:lnTo>
                    <a:pt x="35475" y="392136"/>
                  </a:lnTo>
                  <a:lnTo>
                    <a:pt x="61110" y="428508"/>
                  </a:lnTo>
                  <a:lnTo>
                    <a:pt x="92427" y="459917"/>
                  </a:lnTo>
                  <a:lnTo>
                    <a:pt x="128693" y="485628"/>
                  </a:lnTo>
                  <a:lnTo>
                    <a:pt x="169173" y="504904"/>
                  </a:lnTo>
                  <a:lnTo>
                    <a:pt x="213134" y="517009"/>
                  </a:lnTo>
                  <a:lnTo>
                    <a:pt x="259841" y="521208"/>
                  </a:lnTo>
                  <a:lnTo>
                    <a:pt x="306549" y="517009"/>
                  </a:lnTo>
                  <a:lnTo>
                    <a:pt x="350510" y="504904"/>
                  </a:lnTo>
                  <a:lnTo>
                    <a:pt x="390990" y="485628"/>
                  </a:lnTo>
                  <a:lnTo>
                    <a:pt x="427256" y="459917"/>
                  </a:lnTo>
                  <a:lnTo>
                    <a:pt x="458573" y="428508"/>
                  </a:lnTo>
                  <a:lnTo>
                    <a:pt x="484208" y="392136"/>
                  </a:lnTo>
                  <a:lnTo>
                    <a:pt x="503428" y="351537"/>
                  </a:lnTo>
                  <a:lnTo>
                    <a:pt x="515497" y="307448"/>
                  </a:lnTo>
                  <a:lnTo>
                    <a:pt x="519684" y="260604"/>
                  </a:lnTo>
                  <a:lnTo>
                    <a:pt x="515497" y="213769"/>
                  </a:lnTo>
                  <a:lnTo>
                    <a:pt x="503428" y="169685"/>
                  </a:lnTo>
                  <a:lnTo>
                    <a:pt x="484208" y="129088"/>
                  </a:lnTo>
                  <a:lnTo>
                    <a:pt x="458573" y="92715"/>
                  </a:lnTo>
                  <a:lnTo>
                    <a:pt x="427256" y="61302"/>
                  </a:lnTo>
                  <a:lnTo>
                    <a:pt x="390990" y="35588"/>
                  </a:lnTo>
                  <a:lnTo>
                    <a:pt x="350510" y="16308"/>
                  </a:lnTo>
                  <a:lnTo>
                    <a:pt x="306549" y="4199"/>
                  </a:lnTo>
                  <a:lnTo>
                    <a:pt x="25984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2962782" y="5462422"/>
            <a:ext cx="12827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0" dirty="0">
                <a:solidFill>
                  <a:srgbClr val="087150"/>
                </a:solidFill>
                <a:latin typeface="Century Gothic"/>
                <a:cs typeface="Century Gothic"/>
              </a:rPr>
              <a:t>2</a:t>
            </a:r>
            <a:endParaRPr sz="1400">
              <a:latin typeface="Century Gothic"/>
              <a:cs typeface="Century Gothic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7770876" y="5253228"/>
            <a:ext cx="719455" cy="719455"/>
            <a:chOff x="7770876" y="5253228"/>
            <a:chExt cx="719455" cy="719455"/>
          </a:xfrm>
        </p:grpSpPr>
        <p:pic>
          <p:nvPicPr>
            <p:cNvPr id="25" name="object 2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770876" y="5253228"/>
              <a:ext cx="719315" cy="719315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796784" y="5279136"/>
              <a:ext cx="646201" cy="646201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921752" y="5402580"/>
              <a:ext cx="417563" cy="475526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7845552" y="5327904"/>
              <a:ext cx="521334" cy="521334"/>
            </a:xfrm>
            <a:custGeom>
              <a:avLst/>
              <a:gdLst/>
              <a:ahLst/>
              <a:cxnLst/>
              <a:rect l="l" t="t" r="r" b="b"/>
              <a:pathLst>
                <a:path w="521334" h="521335">
                  <a:moveTo>
                    <a:pt x="260603" y="0"/>
                  </a:moveTo>
                  <a:lnTo>
                    <a:pt x="213769" y="4199"/>
                  </a:lnTo>
                  <a:lnTo>
                    <a:pt x="169685" y="16308"/>
                  </a:lnTo>
                  <a:lnTo>
                    <a:pt x="129088" y="35588"/>
                  </a:lnTo>
                  <a:lnTo>
                    <a:pt x="92715" y="61302"/>
                  </a:lnTo>
                  <a:lnTo>
                    <a:pt x="61302" y="92715"/>
                  </a:lnTo>
                  <a:lnTo>
                    <a:pt x="35588" y="129088"/>
                  </a:lnTo>
                  <a:lnTo>
                    <a:pt x="16308" y="169685"/>
                  </a:lnTo>
                  <a:lnTo>
                    <a:pt x="4199" y="213769"/>
                  </a:lnTo>
                  <a:lnTo>
                    <a:pt x="0" y="260604"/>
                  </a:lnTo>
                  <a:lnTo>
                    <a:pt x="4199" y="307448"/>
                  </a:lnTo>
                  <a:lnTo>
                    <a:pt x="16308" y="351537"/>
                  </a:lnTo>
                  <a:lnTo>
                    <a:pt x="35588" y="392136"/>
                  </a:lnTo>
                  <a:lnTo>
                    <a:pt x="61302" y="428508"/>
                  </a:lnTo>
                  <a:lnTo>
                    <a:pt x="92715" y="459917"/>
                  </a:lnTo>
                  <a:lnTo>
                    <a:pt x="129088" y="485628"/>
                  </a:lnTo>
                  <a:lnTo>
                    <a:pt x="169685" y="504904"/>
                  </a:lnTo>
                  <a:lnTo>
                    <a:pt x="213769" y="517009"/>
                  </a:lnTo>
                  <a:lnTo>
                    <a:pt x="260603" y="521208"/>
                  </a:lnTo>
                  <a:lnTo>
                    <a:pt x="307438" y="517009"/>
                  </a:lnTo>
                  <a:lnTo>
                    <a:pt x="351522" y="504904"/>
                  </a:lnTo>
                  <a:lnTo>
                    <a:pt x="392119" y="485628"/>
                  </a:lnTo>
                  <a:lnTo>
                    <a:pt x="428492" y="459917"/>
                  </a:lnTo>
                  <a:lnTo>
                    <a:pt x="459905" y="428508"/>
                  </a:lnTo>
                  <a:lnTo>
                    <a:pt x="485619" y="392136"/>
                  </a:lnTo>
                  <a:lnTo>
                    <a:pt x="504899" y="351537"/>
                  </a:lnTo>
                  <a:lnTo>
                    <a:pt x="517008" y="307448"/>
                  </a:lnTo>
                  <a:lnTo>
                    <a:pt x="521207" y="260604"/>
                  </a:lnTo>
                  <a:lnTo>
                    <a:pt x="517008" y="213769"/>
                  </a:lnTo>
                  <a:lnTo>
                    <a:pt x="504899" y="169685"/>
                  </a:lnTo>
                  <a:lnTo>
                    <a:pt x="485619" y="129088"/>
                  </a:lnTo>
                  <a:lnTo>
                    <a:pt x="459905" y="92715"/>
                  </a:lnTo>
                  <a:lnTo>
                    <a:pt x="428492" y="61302"/>
                  </a:lnTo>
                  <a:lnTo>
                    <a:pt x="392119" y="35588"/>
                  </a:lnTo>
                  <a:lnTo>
                    <a:pt x="351522" y="16308"/>
                  </a:lnTo>
                  <a:lnTo>
                    <a:pt x="307438" y="4199"/>
                  </a:lnTo>
                  <a:lnTo>
                    <a:pt x="26060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8043418" y="5462422"/>
            <a:ext cx="12763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0" dirty="0">
                <a:solidFill>
                  <a:srgbClr val="087150"/>
                </a:solidFill>
                <a:latin typeface="Century Gothic"/>
                <a:cs typeface="Century Gothic"/>
              </a:rPr>
              <a:t>3</a:t>
            </a:r>
            <a:endParaRPr sz="1400">
              <a:latin typeface="Century Gothic"/>
              <a:cs typeface="Century Gothic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1780032" y="5528055"/>
            <a:ext cx="5821045" cy="134620"/>
          </a:xfrm>
          <a:custGeom>
            <a:avLst/>
            <a:gdLst/>
            <a:ahLst/>
            <a:cxnLst/>
            <a:rect l="l" t="t" r="r" b="b"/>
            <a:pathLst>
              <a:path w="5821045" h="134620">
                <a:moveTo>
                  <a:pt x="63500" y="63182"/>
                </a:moveTo>
                <a:lnTo>
                  <a:pt x="0" y="63182"/>
                </a:lnTo>
                <a:lnTo>
                  <a:pt x="0" y="79057"/>
                </a:lnTo>
                <a:lnTo>
                  <a:pt x="63500" y="79057"/>
                </a:lnTo>
                <a:lnTo>
                  <a:pt x="63500" y="63182"/>
                </a:lnTo>
                <a:close/>
              </a:path>
              <a:path w="5821045" h="134620">
                <a:moveTo>
                  <a:pt x="174625" y="63182"/>
                </a:moveTo>
                <a:lnTo>
                  <a:pt x="111125" y="63182"/>
                </a:lnTo>
                <a:lnTo>
                  <a:pt x="111125" y="79057"/>
                </a:lnTo>
                <a:lnTo>
                  <a:pt x="174625" y="79057"/>
                </a:lnTo>
                <a:lnTo>
                  <a:pt x="174625" y="63182"/>
                </a:lnTo>
                <a:close/>
              </a:path>
              <a:path w="5821045" h="134620">
                <a:moveTo>
                  <a:pt x="285750" y="63182"/>
                </a:moveTo>
                <a:lnTo>
                  <a:pt x="222250" y="63182"/>
                </a:lnTo>
                <a:lnTo>
                  <a:pt x="222250" y="79057"/>
                </a:lnTo>
                <a:lnTo>
                  <a:pt x="285750" y="79057"/>
                </a:lnTo>
                <a:lnTo>
                  <a:pt x="285750" y="63182"/>
                </a:lnTo>
                <a:close/>
              </a:path>
              <a:path w="5821045" h="134620">
                <a:moveTo>
                  <a:pt x="396875" y="63182"/>
                </a:moveTo>
                <a:lnTo>
                  <a:pt x="333375" y="63182"/>
                </a:lnTo>
                <a:lnTo>
                  <a:pt x="333375" y="79057"/>
                </a:lnTo>
                <a:lnTo>
                  <a:pt x="396875" y="79057"/>
                </a:lnTo>
                <a:lnTo>
                  <a:pt x="396875" y="63182"/>
                </a:lnTo>
                <a:close/>
              </a:path>
              <a:path w="5821045" h="134620">
                <a:moveTo>
                  <a:pt x="508000" y="63182"/>
                </a:moveTo>
                <a:lnTo>
                  <a:pt x="444500" y="63182"/>
                </a:lnTo>
                <a:lnTo>
                  <a:pt x="444500" y="79057"/>
                </a:lnTo>
                <a:lnTo>
                  <a:pt x="508000" y="79057"/>
                </a:lnTo>
                <a:lnTo>
                  <a:pt x="508000" y="63182"/>
                </a:lnTo>
                <a:close/>
              </a:path>
              <a:path w="5821045" h="134620">
                <a:moveTo>
                  <a:pt x="619125" y="63182"/>
                </a:moveTo>
                <a:lnTo>
                  <a:pt x="555625" y="63182"/>
                </a:lnTo>
                <a:lnTo>
                  <a:pt x="555625" y="79057"/>
                </a:lnTo>
                <a:lnTo>
                  <a:pt x="619125" y="79057"/>
                </a:lnTo>
                <a:lnTo>
                  <a:pt x="619125" y="63182"/>
                </a:lnTo>
                <a:close/>
              </a:path>
              <a:path w="5821045" h="134620">
                <a:moveTo>
                  <a:pt x="778256" y="71120"/>
                </a:moveTo>
                <a:lnTo>
                  <a:pt x="651256" y="7620"/>
                </a:lnTo>
                <a:lnTo>
                  <a:pt x="651256" y="134620"/>
                </a:lnTo>
                <a:lnTo>
                  <a:pt x="778256" y="71120"/>
                </a:lnTo>
                <a:close/>
              </a:path>
              <a:path w="5821045" h="134620">
                <a:moveTo>
                  <a:pt x="1617980" y="55499"/>
                </a:moveTo>
                <a:lnTo>
                  <a:pt x="1554480" y="55499"/>
                </a:lnTo>
                <a:lnTo>
                  <a:pt x="1554480" y="71437"/>
                </a:lnTo>
                <a:lnTo>
                  <a:pt x="1617980" y="71437"/>
                </a:lnTo>
                <a:lnTo>
                  <a:pt x="1617980" y="55499"/>
                </a:lnTo>
                <a:close/>
              </a:path>
              <a:path w="5821045" h="134620">
                <a:moveTo>
                  <a:pt x="1729105" y="55499"/>
                </a:moveTo>
                <a:lnTo>
                  <a:pt x="1665605" y="55499"/>
                </a:lnTo>
                <a:lnTo>
                  <a:pt x="1665605" y="71437"/>
                </a:lnTo>
                <a:lnTo>
                  <a:pt x="1729105" y="71437"/>
                </a:lnTo>
                <a:lnTo>
                  <a:pt x="1729105" y="55499"/>
                </a:lnTo>
                <a:close/>
              </a:path>
              <a:path w="5821045" h="134620">
                <a:moveTo>
                  <a:pt x="1840230" y="55499"/>
                </a:moveTo>
                <a:lnTo>
                  <a:pt x="1776730" y="55499"/>
                </a:lnTo>
                <a:lnTo>
                  <a:pt x="1776730" y="71437"/>
                </a:lnTo>
                <a:lnTo>
                  <a:pt x="1840230" y="71437"/>
                </a:lnTo>
                <a:lnTo>
                  <a:pt x="1840230" y="55499"/>
                </a:lnTo>
                <a:close/>
              </a:path>
              <a:path w="5821045" h="134620">
                <a:moveTo>
                  <a:pt x="1951355" y="55499"/>
                </a:moveTo>
                <a:lnTo>
                  <a:pt x="1887855" y="55499"/>
                </a:lnTo>
                <a:lnTo>
                  <a:pt x="1887855" y="71437"/>
                </a:lnTo>
                <a:lnTo>
                  <a:pt x="1951355" y="71437"/>
                </a:lnTo>
                <a:lnTo>
                  <a:pt x="1951355" y="55499"/>
                </a:lnTo>
                <a:close/>
              </a:path>
              <a:path w="5821045" h="134620">
                <a:moveTo>
                  <a:pt x="2062480" y="55499"/>
                </a:moveTo>
                <a:lnTo>
                  <a:pt x="1998980" y="55499"/>
                </a:lnTo>
                <a:lnTo>
                  <a:pt x="1998980" y="71437"/>
                </a:lnTo>
                <a:lnTo>
                  <a:pt x="2062480" y="71437"/>
                </a:lnTo>
                <a:lnTo>
                  <a:pt x="2062480" y="55499"/>
                </a:lnTo>
                <a:close/>
              </a:path>
              <a:path w="5821045" h="134620">
                <a:moveTo>
                  <a:pt x="2173605" y="55499"/>
                </a:moveTo>
                <a:lnTo>
                  <a:pt x="2110105" y="55499"/>
                </a:lnTo>
                <a:lnTo>
                  <a:pt x="2110105" y="71437"/>
                </a:lnTo>
                <a:lnTo>
                  <a:pt x="2173605" y="71437"/>
                </a:lnTo>
                <a:lnTo>
                  <a:pt x="2173605" y="55499"/>
                </a:lnTo>
                <a:close/>
              </a:path>
              <a:path w="5821045" h="134620">
                <a:moveTo>
                  <a:pt x="2284730" y="55499"/>
                </a:moveTo>
                <a:lnTo>
                  <a:pt x="2221230" y="55499"/>
                </a:lnTo>
                <a:lnTo>
                  <a:pt x="2221230" y="71437"/>
                </a:lnTo>
                <a:lnTo>
                  <a:pt x="2284730" y="71437"/>
                </a:lnTo>
                <a:lnTo>
                  <a:pt x="2284730" y="55499"/>
                </a:lnTo>
                <a:close/>
              </a:path>
              <a:path w="5821045" h="134620">
                <a:moveTo>
                  <a:pt x="2395855" y="55499"/>
                </a:moveTo>
                <a:lnTo>
                  <a:pt x="2332355" y="55499"/>
                </a:lnTo>
                <a:lnTo>
                  <a:pt x="2332355" y="71437"/>
                </a:lnTo>
                <a:lnTo>
                  <a:pt x="2395855" y="71437"/>
                </a:lnTo>
                <a:lnTo>
                  <a:pt x="2395855" y="55499"/>
                </a:lnTo>
                <a:close/>
              </a:path>
              <a:path w="5821045" h="134620">
                <a:moveTo>
                  <a:pt x="2506980" y="55499"/>
                </a:moveTo>
                <a:lnTo>
                  <a:pt x="2443480" y="55499"/>
                </a:lnTo>
                <a:lnTo>
                  <a:pt x="2443480" y="71437"/>
                </a:lnTo>
                <a:lnTo>
                  <a:pt x="2506980" y="71437"/>
                </a:lnTo>
                <a:lnTo>
                  <a:pt x="2506980" y="55499"/>
                </a:lnTo>
                <a:close/>
              </a:path>
              <a:path w="5821045" h="134620">
                <a:moveTo>
                  <a:pt x="2618105" y="55499"/>
                </a:moveTo>
                <a:lnTo>
                  <a:pt x="2554605" y="55499"/>
                </a:lnTo>
                <a:lnTo>
                  <a:pt x="2554605" y="71437"/>
                </a:lnTo>
                <a:lnTo>
                  <a:pt x="2618105" y="71437"/>
                </a:lnTo>
                <a:lnTo>
                  <a:pt x="2618105" y="55499"/>
                </a:lnTo>
                <a:close/>
              </a:path>
              <a:path w="5821045" h="134620">
                <a:moveTo>
                  <a:pt x="2729230" y="55499"/>
                </a:moveTo>
                <a:lnTo>
                  <a:pt x="2665730" y="55499"/>
                </a:lnTo>
                <a:lnTo>
                  <a:pt x="2665730" y="71437"/>
                </a:lnTo>
                <a:lnTo>
                  <a:pt x="2729230" y="71437"/>
                </a:lnTo>
                <a:lnTo>
                  <a:pt x="2729230" y="55499"/>
                </a:lnTo>
                <a:close/>
              </a:path>
              <a:path w="5821045" h="134620">
                <a:moveTo>
                  <a:pt x="2840355" y="55499"/>
                </a:moveTo>
                <a:lnTo>
                  <a:pt x="2776855" y="55499"/>
                </a:lnTo>
                <a:lnTo>
                  <a:pt x="2776855" y="71437"/>
                </a:lnTo>
                <a:lnTo>
                  <a:pt x="2840355" y="71437"/>
                </a:lnTo>
                <a:lnTo>
                  <a:pt x="2840355" y="55499"/>
                </a:lnTo>
                <a:close/>
              </a:path>
              <a:path w="5821045" h="134620">
                <a:moveTo>
                  <a:pt x="2951480" y="55499"/>
                </a:moveTo>
                <a:lnTo>
                  <a:pt x="2887980" y="55499"/>
                </a:lnTo>
                <a:lnTo>
                  <a:pt x="2887980" y="71437"/>
                </a:lnTo>
                <a:lnTo>
                  <a:pt x="2951480" y="71437"/>
                </a:lnTo>
                <a:lnTo>
                  <a:pt x="2951480" y="55499"/>
                </a:lnTo>
                <a:close/>
              </a:path>
              <a:path w="5821045" h="134620">
                <a:moveTo>
                  <a:pt x="3062605" y="55499"/>
                </a:moveTo>
                <a:lnTo>
                  <a:pt x="2999105" y="55499"/>
                </a:lnTo>
                <a:lnTo>
                  <a:pt x="2999105" y="71437"/>
                </a:lnTo>
                <a:lnTo>
                  <a:pt x="3062605" y="71437"/>
                </a:lnTo>
                <a:lnTo>
                  <a:pt x="3062605" y="55499"/>
                </a:lnTo>
                <a:close/>
              </a:path>
              <a:path w="5821045" h="134620">
                <a:moveTo>
                  <a:pt x="3173730" y="55499"/>
                </a:moveTo>
                <a:lnTo>
                  <a:pt x="3110230" y="55499"/>
                </a:lnTo>
                <a:lnTo>
                  <a:pt x="3110230" y="71437"/>
                </a:lnTo>
                <a:lnTo>
                  <a:pt x="3173730" y="71437"/>
                </a:lnTo>
                <a:lnTo>
                  <a:pt x="3173730" y="55499"/>
                </a:lnTo>
                <a:close/>
              </a:path>
              <a:path w="5821045" h="134620">
                <a:moveTo>
                  <a:pt x="3284855" y="55499"/>
                </a:moveTo>
                <a:lnTo>
                  <a:pt x="3221355" y="55499"/>
                </a:lnTo>
                <a:lnTo>
                  <a:pt x="3221355" y="71437"/>
                </a:lnTo>
                <a:lnTo>
                  <a:pt x="3284855" y="71437"/>
                </a:lnTo>
                <a:lnTo>
                  <a:pt x="3284855" y="55499"/>
                </a:lnTo>
                <a:close/>
              </a:path>
              <a:path w="5821045" h="134620">
                <a:moveTo>
                  <a:pt x="3395980" y="55499"/>
                </a:moveTo>
                <a:lnTo>
                  <a:pt x="3332480" y="55499"/>
                </a:lnTo>
                <a:lnTo>
                  <a:pt x="3332480" y="71437"/>
                </a:lnTo>
                <a:lnTo>
                  <a:pt x="3395980" y="71437"/>
                </a:lnTo>
                <a:lnTo>
                  <a:pt x="3395980" y="55499"/>
                </a:lnTo>
                <a:close/>
              </a:path>
              <a:path w="5821045" h="134620">
                <a:moveTo>
                  <a:pt x="3507105" y="55499"/>
                </a:moveTo>
                <a:lnTo>
                  <a:pt x="3443605" y="55499"/>
                </a:lnTo>
                <a:lnTo>
                  <a:pt x="3443605" y="71437"/>
                </a:lnTo>
                <a:lnTo>
                  <a:pt x="3507105" y="71437"/>
                </a:lnTo>
                <a:lnTo>
                  <a:pt x="3507105" y="55499"/>
                </a:lnTo>
                <a:close/>
              </a:path>
              <a:path w="5821045" h="134620">
                <a:moveTo>
                  <a:pt x="3618230" y="55499"/>
                </a:moveTo>
                <a:lnTo>
                  <a:pt x="3554730" y="55499"/>
                </a:lnTo>
                <a:lnTo>
                  <a:pt x="3554730" y="71437"/>
                </a:lnTo>
                <a:lnTo>
                  <a:pt x="3618230" y="71437"/>
                </a:lnTo>
                <a:lnTo>
                  <a:pt x="3618230" y="55499"/>
                </a:lnTo>
                <a:close/>
              </a:path>
              <a:path w="5821045" h="134620">
                <a:moveTo>
                  <a:pt x="3729355" y="55499"/>
                </a:moveTo>
                <a:lnTo>
                  <a:pt x="3665855" y="55499"/>
                </a:lnTo>
                <a:lnTo>
                  <a:pt x="3665855" y="71437"/>
                </a:lnTo>
                <a:lnTo>
                  <a:pt x="3729355" y="71437"/>
                </a:lnTo>
                <a:lnTo>
                  <a:pt x="3729355" y="55499"/>
                </a:lnTo>
                <a:close/>
              </a:path>
              <a:path w="5821045" h="134620">
                <a:moveTo>
                  <a:pt x="3840480" y="55499"/>
                </a:moveTo>
                <a:lnTo>
                  <a:pt x="3776980" y="55499"/>
                </a:lnTo>
                <a:lnTo>
                  <a:pt x="3776980" y="71437"/>
                </a:lnTo>
                <a:lnTo>
                  <a:pt x="3840480" y="71437"/>
                </a:lnTo>
                <a:lnTo>
                  <a:pt x="3840480" y="55499"/>
                </a:lnTo>
                <a:close/>
              </a:path>
              <a:path w="5821045" h="134620">
                <a:moveTo>
                  <a:pt x="3951605" y="55499"/>
                </a:moveTo>
                <a:lnTo>
                  <a:pt x="3888105" y="55499"/>
                </a:lnTo>
                <a:lnTo>
                  <a:pt x="3888105" y="71437"/>
                </a:lnTo>
                <a:lnTo>
                  <a:pt x="3951605" y="71437"/>
                </a:lnTo>
                <a:lnTo>
                  <a:pt x="3951605" y="55499"/>
                </a:lnTo>
                <a:close/>
              </a:path>
              <a:path w="5821045" h="134620">
                <a:moveTo>
                  <a:pt x="4062730" y="55499"/>
                </a:moveTo>
                <a:lnTo>
                  <a:pt x="3999230" y="55499"/>
                </a:lnTo>
                <a:lnTo>
                  <a:pt x="3999230" y="71437"/>
                </a:lnTo>
                <a:lnTo>
                  <a:pt x="4062730" y="71437"/>
                </a:lnTo>
                <a:lnTo>
                  <a:pt x="4062730" y="55499"/>
                </a:lnTo>
                <a:close/>
              </a:path>
              <a:path w="5821045" h="134620">
                <a:moveTo>
                  <a:pt x="4173855" y="55499"/>
                </a:moveTo>
                <a:lnTo>
                  <a:pt x="4110355" y="55499"/>
                </a:lnTo>
                <a:lnTo>
                  <a:pt x="4110355" y="71437"/>
                </a:lnTo>
                <a:lnTo>
                  <a:pt x="4173855" y="71437"/>
                </a:lnTo>
                <a:lnTo>
                  <a:pt x="4173855" y="55499"/>
                </a:lnTo>
                <a:close/>
              </a:path>
              <a:path w="5821045" h="134620">
                <a:moveTo>
                  <a:pt x="4284980" y="55499"/>
                </a:moveTo>
                <a:lnTo>
                  <a:pt x="4221480" y="55499"/>
                </a:lnTo>
                <a:lnTo>
                  <a:pt x="4221480" y="71437"/>
                </a:lnTo>
                <a:lnTo>
                  <a:pt x="4284980" y="71437"/>
                </a:lnTo>
                <a:lnTo>
                  <a:pt x="4284980" y="55499"/>
                </a:lnTo>
                <a:close/>
              </a:path>
              <a:path w="5821045" h="134620">
                <a:moveTo>
                  <a:pt x="4396105" y="55499"/>
                </a:moveTo>
                <a:lnTo>
                  <a:pt x="4332605" y="55499"/>
                </a:lnTo>
                <a:lnTo>
                  <a:pt x="4332605" y="71437"/>
                </a:lnTo>
                <a:lnTo>
                  <a:pt x="4396105" y="71437"/>
                </a:lnTo>
                <a:lnTo>
                  <a:pt x="4396105" y="55499"/>
                </a:lnTo>
                <a:close/>
              </a:path>
              <a:path w="5821045" h="134620">
                <a:moveTo>
                  <a:pt x="4507230" y="55499"/>
                </a:moveTo>
                <a:lnTo>
                  <a:pt x="4443730" y="55499"/>
                </a:lnTo>
                <a:lnTo>
                  <a:pt x="4443730" y="71437"/>
                </a:lnTo>
                <a:lnTo>
                  <a:pt x="4507230" y="71437"/>
                </a:lnTo>
                <a:lnTo>
                  <a:pt x="4507230" y="55499"/>
                </a:lnTo>
                <a:close/>
              </a:path>
              <a:path w="5821045" h="134620">
                <a:moveTo>
                  <a:pt x="4618355" y="55499"/>
                </a:moveTo>
                <a:lnTo>
                  <a:pt x="4554855" y="55499"/>
                </a:lnTo>
                <a:lnTo>
                  <a:pt x="4554855" y="71437"/>
                </a:lnTo>
                <a:lnTo>
                  <a:pt x="4618355" y="71437"/>
                </a:lnTo>
                <a:lnTo>
                  <a:pt x="4618355" y="55499"/>
                </a:lnTo>
                <a:close/>
              </a:path>
              <a:path w="5821045" h="134620">
                <a:moveTo>
                  <a:pt x="4729467" y="55499"/>
                </a:moveTo>
                <a:lnTo>
                  <a:pt x="4665980" y="55499"/>
                </a:lnTo>
                <a:lnTo>
                  <a:pt x="4665980" y="71437"/>
                </a:lnTo>
                <a:lnTo>
                  <a:pt x="4729467" y="71437"/>
                </a:lnTo>
                <a:lnTo>
                  <a:pt x="4729467" y="55499"/>
                </a:lnTo>
                <a:close/>
              </a:path>
              <a:path w="5821045" h="134620">
                <a:moveTo>
                  <a:pt x="4840592" y="55499"/>
                </a:moveTo>
                <a:lnTo>
                  <a:pt x="4777092" y="55499"/>
                </a:lnTo>
                <a:lnTo>
                  <a:pt x="4777092" y="71437"/>
                </a:lnTo>
                <a:lnTo>
                  <a:pt x="4840592" y="71437"/>
                </a:lnTo>
                <a:lnTo>
                  <a:pt x="4840592" y="55499"/>
                </a:lnTo>
                <a:close/>
              </a:path>
              <a:path w="5821045" h="134620">
                <a:moveTo>
                  <a:pt x="4951730" y="55499"/>
                </a:moveTo>
                <a:lnTo>
                  <a:pt x="4888230" y="55499"/>
                </a:lnTo>
                <a:lnTo>
                  <a:pt x="4888230" y="71437"/>
                </a:lnTo>
                <a:lnTo>
                  <a:pt x="4951730" y="71437"/>
                </a:lnTo>
                <a:lnTo>
                  <a:pt x="4951730" y="55499"/>
                </a:lnTo>
                <a:close/>
              </a:path>
              <a:path w="5821045" h="134620">
                <a:moveTo>
                  <a:pt x="5062855" y="55499"/>
                </a:moveTo>
                <a:lnTo>
                  <a:pt x="4999355" y="55499"/>
                </a:lnTo>
                <a:lnTo>
                  <a:pt x="4999355" y="71437"/>
                </a:lnTo>
                <a:lnTo>
                  <a:pt x="5062855" y="71437"/>
                </a:lnTo>
                <a:lnTo>
                  <a:pt x="5062855" y="55499"/>
                </a:lnTo>
                <a:close/>
              </a:path>
              <a:path w="5821045" h="134620">
                <a:moveTo>
                  <a:pt x="5173980" y="55499"/>
                </a:moveTo>
                <a:lnTo>
                  <a:pt x="5110480" y="55499"/>
                </a:lnTo>
                <a:lnTo>
                  <a:pt x="5110480" y="71437"/>
                </a:lnTo>
                <a:lnTo>
                  <a:pt x="5173980" y="71437"/>
                </a:lnTo>
                <a:lnTo>
                  <a:pt x="5173980" y="55499"/>
                </a:lnTo>
                <a:close/>
              </a:path>
              <a:path w="5821045" h="134620">
                <a:moveTo>
                  <a:pt x="5285105" y="55499"/>
                </a:moveTo>
                <a:lnTo>
                  <a:pt x="5221605" y="55499"/>
                </a:lnTo>
                <a:lnTo>
                  <a:pt x="5221605" y="71437"/>
                </a:lnTo>
                <a:lnTo>
                  <a:pt x="5285105" y="71437"/>
                </a:lnTo>
                <a:lnTo>
                  <a:pt x="5285105" y="55499"/>
                </a:lnTo>
                <a:close/>
              </a:path>
              <a:path w="5821045" h="134620">
                <a:moveTo>
                  <a:pt x="5396230" y="55499"/>
                </a:moveTo>
                <a:lnTo>
                  <a:pt x="5332730" y="55499"/>
                </a:lnTo>
                <a:lnTo>
                  <a:pt x="5332730" y="71437"/>
                </a:lnTo>
                <a:lnTo>
                  <a:pt x="5396230" y="71437"/>
                </a:lnTo>
                <a:lnTo>
                  <a:pt x="5396230" y="55499"/>
                </a:lnTo>
                <a:close/>
              </a:path>
              <a:path w="5821045" h="134620">
                <a:moveTo>
                  <a:pt x="5507355" y="55499"/>
                </a:moveTo>
                <a:lnTo>
                  <a:pt x="5443855" y="55499"/>
                </a:lnTo>
                <a:lnTo>
                  <a:pt x="5443855" y="71437"/>
                </a:lnTo>
                <a:lnTo>
                  <a:pt x="5507355" y="71437"/>
                </a:lnTo>
                <a:lnTo>
                  <a:pt x="5507355" y="55499"/>
                </a:lnTo>
                <a:close/>
              </a:path>
              <a:path w="5821045" h="134620">
                <a:moveTo>
                  <a:pt x="5618480" y="55499"/>
                </a:moveTo>
                <a:lnTo>
                  <a:pt x="5554980" y="55499"/>
                </a:lnTo>
                <a:lnTo>
                  <a:pt x="5554980" y="71437"/>
                </a:lnTo>
                <a:lnTo>
                  <a:pt x="5618480" y="71437"/>
                </a:lnTo>
                <a:lnTo>
                  <a:pt x="5618480" y="55499"/>
                </a:lnTo>
                <a:close/>
              </a:path>
              <a:path w="5821045" h="134620">
                <a:moveTo>
                  <a:pt x="5821045" y="63500"/>
                </a:moveTo>
                <a:lnTo>
                  <a:pt x="5805043" y="55499"/>
                </a:lnTo>
                <a:lnTo>
                  <a:pt x="5694045" y="0"/>
                </a:lnTo>
                <a:lnTo>
                  <a:pt x="5694045" y="55499"/>
                </a:lnTo>
                <a:lnTo>
                  <a:pt x="5666105" y="55499"/>
                </a:lnTo>
                <a:lnTo>
                  <a:pt x="5666105" y="71437"/>
                </a:lnTo>
                <a:lnTo>
                  <a:pt x="5694045" y="71437"/>
                </a:lnTo>
                <a:lnTo>
                  <a:pt x="5694045" y="127000"/>
                </a:lnTo>
                <a:lnTo>
                  <a:pt x="5805170" y="71437"/>
                </a:lnTo>
                <a:lnTo>
                  <a:pt x="5821045" y="63500"/>
                </a:lnTo>
                <a:close/>
              </a:path>
            </a:pathLst>
          </a:custGeom>
          <a:solidFill>
            <a:srgbClr val="0871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2578100" y="5957417"/>
            <a:ext cx="980440" cy="45465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indent="54610">
              <a:lnSpc>
                <a:spcPct val="100699"/>
              </a:lnSpc>
              <a:spcBef>
                <a:spcPts val="90"/>
              </a:spcBef>
            </a:pPr>
            <a:r>
              <a:rPr sz="1400" spc="120" dirty="0">
                <a:solidFill>
                  <a:srgbClr val="5F5F5F"/>
                </a:solidFill>
                <a:latin typeface="Century Gothic"/>
                <a:cs typeface="Century Gothic"/>
              </a:rPr>
              <a:t>IDENTIFY PATTERNS</a:t>
            </a:r>
            <a:endParaRPr sz="1400">
              <a:latin typeface="Century Gothic"/>
              <a:cs typeface="Century Gothic"/>
            </a:endParaRPr>
          </a:p>
        </p:txBody>
      </p:sp>
      <p:sp>
        <p:nvSpPr>
          <p:cNvPr id="34" name="object 3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/>
              <a:t>©</a:t>
            </a:r>
            <a:r>
              <a:rPr spc="-15" dirty="0"/>
              <a:t> </a:t>
            </a:r>
            <a:r>
              <a:rPr dirty="0"/>
              <a:t>The</a:t>
            </a:r>
            <a:r>
              <a:rPr spc="-30" dirty="0"/>
              <a:t> </a:t>
            </a:r>
            <a:r>
              <a:rPr dirty="0"/>
              <a:t>KPI</a:t>
            </a:r>
            <a:r>
              <a:rPr spc="-5" dirty="0"/>
              <a:t> </a:t>
            </a:r>
            <a:r>
              <a:rPr dirty="0"/>
              <a:t>Institute</a:t>
            </a:r>
            <a:r>
              <a:rPr spc="-20" dirty="0"/>
              <a:t> 2023</a:t>
            </a:r>
          </a:p>
        </p:txBody>
      </p:sp>
      <p:sp>
        <p:nvSpPr>
          <p:cNvPr id="35" name="object 3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81747" rIns="0" bIns="0" rtlCol="0">
            <a:spAutoFit/>
          </a:bodyPr>
          <a:lstStyle/>
          <a:p>
            <a:pPr marL="2515235">
              <a:lnSpc>
                <a:spcPct val="100000"/>
              </a:lnSpc>
              <a:spcBef>
                <a:spcPts val="200"/>
              </a:spcBef>
            </a:pPr>
            <a:fld id="{81D60167-4931-47E6-BA6A-407CBD079E47}" type="slidenum">
              <a:rPr spc="-25" dirty="0"/>
              <a:t>59</a:t>
            </a:fld>
            <a:endParaRPr spc="-25" dirty="0"/>
          </a:p>
        </p:txBody>
      </p:sp>
      <p:sp>
        <p:nvSpPr>
          <p:cNvPr id="32" name="object 32"/>
          <p:cNvSpPr txBox="1"/>
          <p:nvPr/>
        </p:nvSpPr>
        <p:spPr>
          <a:xfrm>
            <a:off x="6925182" y="5949188"/>
            <a:ext cx="1855470" cy="45465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550545" marR="5080" indent="-538480">
              <a:lnSpc>
                <a:spcPct val="100699"/>
              </a:lnSpc>
              <a:spcBef>
                <a:spcPts val="90"/>
              </a:spcBef>
            </a:pPr>
            <a:r>
              <a:rPr sz="1400" spc="140" dirty="0">
                <a:solidFill>
                  <a:srgbClr val="5F5F5F"/>
                </a:solidFill>
                <a:latin typeface="Century Gothic"/>
                <a:cs typeface="Century Gothic"/>
              </a:rPr>
              <a:t>SUPPORT</a:t>
            </a:r>
            <a:r>
              <a:rPr sz="1400" spc="-55" dirty="0">
                <a:solidFill>
                  <a:srgbClr val="5F5F5F"/>
                </a:solidFill>
                <a:latin typeface="Century Gothic"/>
                <a:cs typeface="Century Gothic"/>
              </a:rPr>
              <a:t> </a:t>
            </a:r>
            <a:r>
              <a:rPr sz="1400" spc="60" dirty="0">
                <a:solidFill>
                  <a:srgbClr val="5F5F5F"/>
                </a:solidFill>
                <a:latin typeface="Century Gothic"/>
                <a:cs typeface="Century Gothic"/>
              </a:rPr>
              <a:t>DECISION </a:t>
            </a:r>
            <a:r>
              <a:rPr sz="1400" spc="-10" dirty="0">
                <a:solidFill>
                  <a:srgbClr val="5F5F5F"/>
                </a:solidFill>
                <a:latin typeface="Century Gothic"/>
                <a:cs typeface="Century Gothic"/>
              </a:rPr>
              <a:t>MAKING</a:t>
            </a:r>
            <a:endParaRPr sz="1400">
              <a:latin typeface="Century Gothic"/>
              <a:cs typeface="Century Gothic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646277" y="6010452"/>
            <a:ext cx="1616710" cy="45465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434340" marR="5080" indent="-422275">
              <a:lnSpc>
                <a:spcPct val="100699"/>
              </a:lnSpc>
              <a:spcBef>
                <a:spcPts val="90"/>
              </a:spcBef>
            </a:pPr>
            <a:r>
              <a:rPr sz="1400" spc="110" dirty="0">
                <a:solidFill>
                  <a:srgbClr val="5F5F5F"/>
                </a:solidFill>
                <a:latin typeface="Century Gothic"/>
                <a:cs typeface="Century Gothic"/>
              </a:rPr>
              <a:t>PREDICT</a:t>
            </a:r>
            <a:r>
              <a:rPr sz="1400" spc="-50" dirty="0">
                <a:solidFill>
                  <a:srgbClr val="5F5F5F"/>
                </a:solidFill>
                <a:latin typeface="Century Gothic"/>
                <a:cs typeface="Century Gothic"/>
              </a:rPr>
              <a:t> </a:t>
            </a:r>
            <a:r>
              <a:rPr sz="1400" spc="175" dirty="0">
                <a:solidFill>
                  <a:srgbClr val="5F5F5F"/>
                </a:solidFill>
                <a:latin typeface="Century Gothic"/>
                <a:cs typeface="Century Gothic"/>
              </a:rPr>
              <a:t>FUTURE </a:t>
            </a:r>
            <a:r>
              <a:rPr sz="1400" spc="135" dirty="0">
                <a:solidFill>
                  <a:srgbClr val="5F5F5F"/>
                </a:solidFill>
                <a:latin typeface="Century Gothic"/>
                <a:cs typeface="Century Gothic"/>
              </a:rPr>
              <a:t>TRENDS</a:t>
            </a:r>
            <a:endParaRPr sz="1400">
              <a:latin typeface="Century Gothic"/>
              <a:cs typeface="Century Gothic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0622" y="2972157"/>
            <a:ext cx="5248117" cy="345176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09258" rIns="0" bIns="0" rtlCol="0">
            <a:spAutoFit/>
          </a:bodyPr>
          <a:lstStyle/>
          <a:p>
            <a:pPr marL="31115">
              <a:lnSpc>
                <a:spcPct val="100000"/>
              </a:lnSpc>
              <a:spcBef>
                <a:spcPts val="100"/>
              </a:spcBef>
            </a:pPr>
            <a:r>
              <a:rPr spc="175" dirty="0"/>
              <a:t>PUBLICATIONS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37489" y="1489277"/>
            <a:ext cx="7383780" cy="1005840"/>
          </a:xfrm>
          <a:prstGeom prst="rect">
            <a:avLst/>
          </a:prstGeom>
        </p:spPr>
        <p:txBody>
          <a:bodyPr vert="horz" wrap="square" lIns="0" tIns="128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10"/>
              </a:spcBef>
            </a:pPr>
            <a:r>
              <a:rPr sz="1800" spc="140" dirty="0">
                <a:solidFill>
                  <a:srgbClr val="5F5F5F"/>
                </a:solidFill>
                <a:latin typeface="Century Gothic"/>
                <a:cs typeface="Century Gothic"/>
              </a:rPr>
              <a:t>RESEARCH</a:t>
            </a:r>
            <a:r>
              <a:rPr sz="1800" spc="-5" dirty="0">
                <a:solidFill>
                  <a:srgbClr val="5F5F5F"/>
                </a:solidFill>
                <a:latin typeface="Century Gothic"/>
                <a:cs typeface="Century Gothic"/>
              </a:rPr>
              <a:t> </a:t>
            </a:r>
            <a:r>
              <a:rPr sz="1800" spc="204" dirty="0">
                <a:solidFill>
                  <a:srgbClr val="5F5F5F"/>
                </a:solidFill>
                <a:latin typeface="Century Gothic"/>
                <a:cs typeface="Century Gothic"/>
              </a:rPr>
              <a:t>STUDIES</a:t>
            </a:r>
            <a:endParaRPr sz="1800">
              <a:latin typeface="Century Gothic"/>
              <a:cs typeface="Century Gothic"/>
            </a:endParaRPr>
          </a:p>
          <a:p>
            <a:pPr marL="12700">
              <a:lnSpc>
                <a:spcPct val="100000"/>
              </a:lnSpc>
              <a:spcBef>
                <a:spcPts val="805"/>
              </a:spcBef>
            </a:pP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Primary</a:t>
            </a:r>
            <a:r>
              <a:rPr sz="1600" spc="-15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40" dirty="0">
                <a:solidFill>
                  <a:srgbClr val="5F5F5F"/>
                </a:solidFill>
                <a:latin typeface="Tahoma"/>
                <a:cs typeface="Tahoma"/>
              </a:rPr>
              <a:t>and</a:t>
            </a:r>
            <a:r>
              <a:rPr sz="1600" spc="-14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5" dirty="0">
                <a:solidFill>
                  <a:srgbClr val="5F5F5F"/>
                </a:solidFill>
                <a:latin typeface="Tahoma"/>
                <a:cs typeface="Tahoma"/>
              </a:rPr>
              <a:t>secondary</a:t>
            </a:r>
            <a:r>
              <a:rPr sz="1600" spc="-16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0" dirty="0">
                <a:solidFill>
                  <a:srgbClr val="5F5F5F"/>
                </a:solidFill>
                <a:latin typeface="Tahoma"/>
                <a:cs typeface="Tahoma"/>
              </a:rPr>
              <a:t>research</a:t>
            </a:r>
            <a:r>
              <a:rPr sz="1600" spc="-15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0" dirty="0">
                <a:solidFill>
                  <a:srgbClr val="5F5F5F"/>
                </a:solidFill>
                <a:latin typeface="Tahoma"/>
                <a:cs typeface="Tahoma"/>
              </a:rPr>
              <a:t>studies</a:t>
            </a:r>
            <a:r>
              <a:rPr sz="1600" spc="-14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30" dirty="0">
                <a:solidFill>
                  <a:srgbClr val="5F5F5F"/>
                </a:solidFill>
                <a:latin typeface="Tahoma"/>
                <a:cs typeface="Tahoma"/>
              </a:rPr>
              <a:t>revealing</a:t>
            </a:r>
            <a:r>
              <a:rPr sz="1600" spc="-16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trends</a:t>
            </a:r>
            <a:r>
              <a:rPr sz="1600" spc="-13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40" dirty="0">
                <a:solidFill>
                  <a:srgbClr val="5F5F5F"/>
                </a:solidFill>
                <a:latin typeface="Tahoma"/>
                <a:cs typeface="Tahoma"/>
              </a:rPr>
              <a:t>and</a:t>
            </a:r>
            <a:r>
              <a:rPr sz="1600" spc="-15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0" dirty="0">
                <a:solidFill>
                  <a:srgbClr val="5F5F5F"/>
                </a:solidFill>
                <a:latin typeface="Tahoma"/>
                <a:cs typeface="Tahoma"/>
              </a:rPr>
              <a:t>practices</a:t>
            </a:r>
            <a:r>
              <a:rPr sz="1600" spc="-16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in</a:t>
            </a:r>
            <a:r>
              <a:rPr sz="1600" spc="-15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30" dirty="0">
                <a:solidFill>
                  <a:srgbClr val="5F5F5F"/>
                </a:solidFill>
                <a:latin typeface="Tahoma"/>
                <a:cs typeface="Tahoma"/>
              </a:rPr>
              <a:t>strategy</a:t>
            </a:r>
            <a:r>
              <a:rPr sz="1600" spc="-114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5" dirty="0">
                <a:solidFill>
                  <a:srgbClr val="5F5F5F"/>
                </a:solidFill>
                <a:latin typeface="Tahoma"/>
                <a:cs typeface="Tahoma"/>
              </a:rPr>
              <a:t>and</a:t>
            </a:r>
            <a:endParaRPr sz="16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600" spc="-25" dirty="0">
                <a:solidFill>
                  <a:srgbClr val="5F5F5F"/>
                </a:solidFill>
                <a:latin typeface="Tahoma"/>
                <a:cs typeface="Tahoma"/>
              </a:rPr>
              <a:t>performance</a:t>
            </a:r>
            <a:r>
              <a:rPr sz="1600" spc="-114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management.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35076" y="6206134"/>
            <a:ext cx="227965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i="1" spc="-90" dirty="0">
                <a:solidFill>
                  <a:srgbClr val="464646"/>
                </a:solidFill>
                <a:latin typeface="Lucida Sans"/>
                <a:cs typeface="Lucida Sans"/>
              </a:rPr>
              <a:t>Discover </a:t>
            </a:r>
            <a:r>
              <a:rPr sz="1100" i="1" spc="-85" dirty="0">
                <a:solidFill>
                  <a:srgbClr val="464646"/>
                </a:solidFill>
                <a:latin typeface="Lucida Sans"/>
                <a:cs typeface="Lucida Sans"/>
              </a:rPr>
              <a:t>the</a:t>
            </a:r>
            <a:r>
              <a:rPr sz="1100" i="1" spc="-90" dirty="0">
                <a:solidFill>
                  <a:srgbClr val="464646"/>
                </a:solidFill>
                <a:latin typeface="Lucida Sans"/>
                <a:cs typeface="Lucida Sans"/>
              </a:rPr>
              <a:t> </a:t>
            </a:r>
            <a:r>
              <a:rPr sz="1100" i="1" spc="-120" dirty="0">
                <a:solidFill>
                  <a:srgbClr val="464646"/>
                </a:solidFill>
                <a:latin typeface="Lucida Sans"/>
                <a:cs typeface="Lucida Sans"/>
              </a:rPr>
              <a:t>research</a:t>
            </a:r>
            <a:r>
              <a:rPr sz="1100" i="1" spc="-50" dirty="0">
                <a:solidFill>
                  <a:srgbClr val="464646"/>
                </a:solidFill>
                <a:latin typeface="Lucida Sans"/>
                <a:cs typeface="Lucida Sans"/>
              </a:rPr>
              <a:t> </a:t>
            </a:r>
            <a:r>
              <a:rPr sz="1100" i="1" spc="-95" dirty="0">
                <a:solidFill>
                  <a:srgbClr val="464646"/>
                </a:solidFill>
                <a:latin typeface="Lucida Sans"/>
                <a:cs typeface="Lucida Sans"/>
              </a:rPr>
              <a:t>publications</a:t>
            </a:r>
            <a:r>
              <a:rPr sz="1100" i="1" spc="-105" dirty="0">
                <a:solidFill>
                  <a:srgbClr val="464646"/>
                </a:solidFill>
                <a:latin typeface="Lucida Sans"/>
                <a:cs typeface="Lucida Sans"/>
              </a:rPr>
              <a:t> </a:t>
            </a:r>
            <a:r>
              <a:rPr sz="1100" i="1" u="sng" spc="-75" dirty="0">
                <a:solidFill>
                  <a:srgbClr val="464646"/>
                </a:solidFill>
                <a:uFill>
                  <a:solidFill>
                    <a:srgbClr val="464646"/>
                  </a:solidFill>
                </a:uFill>
                <a:latin typeface="Lucida Sans"/>
                <a:cs typeface="Lucida Sans"/>
                <a:hlinkClick r:id="rId3"/>
              </a:rPr>
              <a:t>h</a:t>
            </a:r>
            <a:r>
              <a:rPr sz="1100" i="1" u="sng" spc="-75" dirty="0">
                <a:solidFill>
                  <a:srgbClr val="464646"/>
                </a:solidFill>
                <a:uFill>
                  <a:solidFill>
                    <a:srgbClr val="464646"/>
                  </a:solidFill>
                </a:uFill>
                <a:latin typeface="Lucida Sans"/>
                <a:cs typeface="Lucida Sans"/>
                <a:hlinkClick r:id="rId4"/>
              </a:rPr>
              <a:t>er</a:t>
            </a:r>
            <a:r>
              <a:rPr sz="1100" i="1" u="sng" spc="-75" dirty="0">
                <a:solidFill>
                  <a:srgbClr val="464646"/>
                </a:solidFill>
                <a:uFill>
                  <a:solidFill>
                    <a:srgbClr val="464646"/>
                  </a:solidFill>
                </a:uFill>
                <a:latin typeface="Lucida Sans"/>
                <a:cs typeface="Lucida Sans"/>
                <a:hlinkClick r:id="rId3"/>
              </a:rPr>
              <a:t>e</a:t>
            </a:r>
            <a:r>
              <a:rPr sz="1100" i="1" spc="-75" dirty="0">
                <a:solidFill>
                  <a:srgbClr val="464646"/>
                </a:solidFill>
                <a:latin typeface="Lucida Sans"/>
                <a:cs typeface="Lucida Sans"/>
              </a:rPr>
              <a:t>.</a:t>
            </a:r>
            <a:endParaRPr sz="1100">
              <a:latin typeface="Lucida Sans"/>
              <a:cs typeface="Lucida San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654802" y="6227165"/>
            <a:ext cx="166814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i="1" spc="-90" dirty="0">
                <a:solidFill>
                  <a:srgbClr val="464646"/>
                </a:solidFill>
                <a:latin typeface="Lucida Sans"/>
                <a:cs typeface="Lucida Sans"/>
              </a:rPr>
              <a:t>Discover</a:t>
            </a:r>
            <a:r>
              <a:rPr sz="1100" i="1" spc="-120" dirty="0">
                <a:solidFill>
                  <a:srgbClr val="464646"/>
                </a:solidFill>
                <a:latin typeface="Lucida Sans"/>
                <a:cs typeface="Lucida Sans"/>
              </a:rPr>
              <a:t> </a:t>
            </a:r>
            <a:r>
              <a:rPr sz="1100" i="1" spc="-85" dirty="0">
                <a:solidFill>
                  <a:srgbClr val="464646"/>
                </a:solidFill>
                <a:latin typeface="Lucida Sans"/>
                <a:cs typeface="Lucida Sans"/>
              </a:rPr>
              <a:t>the</a:t>
            </a:r>
            <a:r>
              <a:rPr sz="1100" i="1" spc="-120" dirty="0">
                <a:solidFill>
                  <a:srgbClr val="464646"/>
                </a:solidFill>
                <a:latin typeface="Lucida Sans"/>
                <a:cs typeface="Lucida Sans"/>
              </a:rPr>
              <a:t> </a:t>
            </a:r>
            <a:r>
              <a:rPr sz="1100" i="1" spc="-95" dirty="0">
                <a:solidFill>
                  <a:srgbClr val="464646"/>
                </a:solidFill>
                <a:latin typeface="Lucida Sans"/>
                <a:cs typeface="Lucida Sans"/>
              </a:rPr>
              <a:t>index</a:t>
            </a:r>
            <a:r>
              <a:rPr sz="1100" i="1" spc="-100" dirty="0">
                <a:solidFill>
                  <a:srgbClr val="464646"/>
                </a:solidFill>
                <a:latin typeface="Lucida Sans"/>
                <a:cs typeface="Lucida Sans"/>
              </a:rPr>
              <a:t> </a:t>
            </a:r>
            <a:r>
              <a:rPr sz="1100" i="1" spc="-105" dirty="0">
                <a:solidFill>
                  <a:srgbClr val="464646"/>
                </a:solidFill>
                <a:latin typeface="Lucida Sans"/>
                <a:cs typeface="Lucida Sans"/>
              </a:rPr>
              <a:t>data</a:t>
            </a:r>
            <a:r>
              <a:rPr sz="1100" i="1" spc="-120" dirty="0">
                <a:solidFill>
                  <a:srgbClr val="464646"/>
                </a:solidFill>
                <a:latin typeface="Lucida Sans"/>
                <a:cs typeface="Lucida Sans"/>
              </a:rPr>
              <a:t> </a:t>
            </a:r>
            <a:r>
              <a:rPr sz="1100" i="1" u="sng" spc="-85" dirty="0">
                <a:solidFill>
                  <a:srgbClr val="464646"/>
                </a:solidFill>
                <a:uFill>
                  <a:solidFill>
                    <a:srgbClr val="464646"/>
                  </a:solidFill>
                </a:uFill>
                <a:latin typeface="Lucida Sans"/>
                <a:cs typeface="Lucida Sans"/>
                <a:hlinkClick r:id="rId3"/>
              </a:rPr>
              <a:t>h</a:t>
            </a:r>
            <a:r>
              <a:rPr sz="1100" i="1" u="sng" spc="-85" dirty="0">
                <a:solidFill>
                  <a:srgbClr val="464646"/>
                </a:solidFill>
                <a:uFill>
                  <a:solidFill>
                    <a:srgbClr val="464646"/>
                  </a:solidFill>
                </a:uFill>
                <a:latin typeface="Lucida Sans"/>
                <a:cs typeface="Lucida Sans"/>
                <a:hlinkClick r:id="rId5"/>
              </a:rPr>
              <a:t>er</a:t>
            </a:r>
            <a:r>
              <a:rPr sz="1100" i="1" u="sng" spc="-85" dirty="0">
                <a:solidFill>
                  <a:srgbClr val="464646"/>
                </a:solidFill>
                <a:uFill>
                  <a:solidFill>
                    <a:srgbClr val="464646"/>
                  </a:solidFill>
                </a:uFill>
                <a:latin typeface="Lucida Sans"/>
                <a:cs typeface="Lucida Sans"/>
                <a:hlinkClick r:id="rId3"/>
              </a:rPr>
              <a:t>e</a:t>
            </a:r>
            <a:r>
              <a:rPr sz="1100" i="1" spc="-85" dirty="0">
                <a:solidFill>
                  <a:srgbClr val="464646"/>
                </a:solidFill>
                <a:latin typeface="Lucida Sans"/>
                <a:cs typeface="Lucida Sans"/>
              </a:rPr>
              <a:t>.</a:t>
            </a:r>
            <a:endParaRPr sz="1100">
              <a:latin typeface="Lucida Sans"/>
              <a:cs typeface="Lucida Sans"/>
            </a:endParaRPr>
          </a:p>
        </p:txBody>
      </p:sp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646420" y="2534411"/>
            <a:ext cx="2493264" cy="3514344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6347" rIns="0" bIns="0" rtlCol="0">
            <a:spAutoFit/>
          </a:bodyPr>
          <a:lstStyle/>
          <a:p>
            <a:pPr marL="2459355">
              <a:lnSpc>
                <a:spcPts val="1250"/>
              </a:lnSpc>
            </a:pPr>
            <a:fld id="{81D60167-4931-47E6-BA6A-407CBD079E47}" type="slidenum">
              <a:rPr spc="-25" dirty="0"/>
              <a:t>6</a:t>
            </a:fld>
            <a:endParaRPr spc="-25" dirty="0"/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/>
              <a:t>©</a:t>
            </a:r>
            <a:r>
              <a:rPr spc="-15" dirty="0"/>
              <a:t> </a:t>
            </a:r>
            <a:r>
              <a:rPr dirty="0"/>
              <a:t>The</a:t>
            </a:r>
            <a:r>
              <a:rPr spc="-30" dirty="0"/>
              <a:t> </a:t>
            </a:r>
            <a:r>
              <a:rPr dirty="0"/>
              <a:t>KPI</a:t>
            </a:r>
            <a:r>
              <a:rPr spc="-5" dirty="0"/>
              <a:t> </a:t>
            </a:r>
            <a:r>
              <a:rPr dirty="0"/>
              <a:t>Institute</a:t>
            </a:r>
            <a:r>
              <a:rPr spc="-20" dirty="0"/>
              <a:t> 2023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74003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95" dirty="0">
                <a:solidFill>
                  <a:srgbClr val="087150"/>
                </a:solidFill>
              </a:rPr>
              <a:t>EXERCISE</a:t>
            </a:r>
          </a:p>
          <a:p>
            <a:pPr marL="31115">
              <a:lnSpc>
                <a:spcPct val="100000"/>
              </a:lnSpc>
              <a:spcBef>
                <a:spcPts val="105"/>
              </a:spcBef>
            </a:pPr>
            <a:r>
              <a:rPr sz="1800" spc="70" dirty="0"/>
              <a:t>Identify</a:t>
            </a:r>
            <a:r>
              <a:rPr sz="1800" spc="-15" dirty="0"/>
              <a:t> </a:t>
            </a:r>
            <a:r>
              <a:rPr sz="1800" spc="105" dirty="0"/>
              <a:t>The</a:t>
            </a:r>
            <a:r>
              <a:rPr sz="1800" dirty="0"/>
              <a:t> </a:t>
            </a:r>
            <a:r>
              <a:rPr sz="1800" spc="180" dirty="0"/>
              <a:t>KPIs</a:t>
            </a:r>
            <a:endParaRPr sz="1800"/>
          </a:p>
        </p:txBody>
      </p:sp>
      <p:grpSp>
        <p:nvGrpSpPr>
          <p:cNvPr id="3" name="object 3"/>
          <p:cNvGrpSpPr/>
          <p:nvPr/>
        </p:nvGrpSpPr>
        <p:grpSpPr>
          <a:xfrm>
            <a:off x="391606" y="1499506"/>
            <a:ext cx="436245" cy="427355"/>
            <a:chOff x="391606" y="1499506"/>
            <a:chExt cx="436245" cy="42735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1606" y="1499506"/>
              <a:ext cx="435973" cy="42689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18338" y="1517141"/>
              <a:ext cx="334010" cy="334010"/>
            </a:xfrm>
            <a:custGeom>
              <a:avLst/>
              <a:gdLst/>
              <a:ahLst/>
              <a:cxnLst/>
              <a:rect l="l" t="t" r="r" b="b"/>
              <a:pathLst>
                <a:path w="334009" h="334010">
                  <a:moveTo>
                    <a:pt x="278130" y="0"/>
                  </a:moveTo>
                  <a:lnTo>
                    <a:pt x="55626" y="0"/>
                  </a:lnTo>
                  <a:lnTo>
                    <a:pt x="33973" y="4369"/>
                  </a:lnTo>
                  <a:lnTo>
                    <a:pt x="16292" y="16287"/>
                  </a:lnTo>
                  <a:lnTo>
                    <a:pt x="4371" y="33968"/>
                  </a:lnTo>
                  <a:lnTo>
                    <a:pt x="0" y="55625"/>
                  </a:lnTo>
                  <a:lnTo>
                    <a:pt x="0" y="278130"/>
                  </a:lnTo>
                  <a:lnTo>
                    <a:pt x="4371" y="299787"/>
                  </a:lnTo>
                  <a:lnTo>
                    <a:pt x="16292" y="317468"/>
                  </a:lnTo>
                  <a:lnTo>
                    <a:pt x="33973" y="329386"/>
                  </a:lnTo>
                  <a:lnTo>
                    <a:pt x="55626" y="333756"/>
                  </a:lnTo>
                  <a:lnTo>
                    <a:pt x="278130" y="333756"/>
                  </a:lnTo>
                  <a:lnTo>
                    <a:pt x="299782" y="329386"/>
                  </a:lnTo>
                  <a:lnTo>
                    <a:pt x="317463" y="317468"/>
                  </a:lnTo>
                  <a:lnTo>
                    <a:pt x="329384" y="299787"/>
                  </a:lnTo>
                  <a:lnTo>
                    <a:pt x="333756" y="278130"/>
                  </a:lnTo>
                  <a:lnTo>
                    <a:pt x="333756" y="55625"/>
                  </a:lnTo>
                  <a:lnTo>
                    <a:pt x="329384" y="33968"/>
                  </a:lnTo>
                  <a:lnTo>
                    <a:pt x="317463" y="16287"/>
                  </a:lnTo>
                  <a:lnTo>
                    <a:pt x="299782" y="4369"/>
                  </a:lnTo>
                  <a:lnTo>
                    <a:pt x="27813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18338" y="1517141"/>
              <a:ext cx="334010" cy="334010"/>
            </a:xfrm>
            <a:custGeom>
              <a:avLst/>
              <a:gdLst/>
              <a:ahLst/>
              <a:cxnLst/>
              <a:rect l="l" t="t" r="r" b="b"/>
              <a:pathLst>
                <a:path w="334009" h="334010">
                  <a:moveTo>
                    <a:pt x="0" y="55625"/>
                  </a:moveTo>
                  <a:lnTo>
                    <a:pt x="4371" y="33968"/>
                  </a:lnTo>
                  <a:lnTo>
                    <a:pt x="16292" y="16287"/>
                  </a:lnTo>
                  <a:lnTo>
                    <a:pt x="33973" y="4369"/>
                  </a:lnTo>
                  <a:lnTo>
                    <a:pt x="55626" y="0"/>
                  </a:lnTo>
                  <a:lnTo>
                    <a:pt x="278130" y="0"/>
                  </a:lnTo>
                  <a:lnTo>
                    <a:pt x="299782" y="4369"/>
                  </a:lnTo>
                  <a:lnTo>
                    <a:pt x="317463" y="16287"/>
                  </a:lnTo>
                  <a:lnTo>
                    <a:pt x="329384" y="33968"/>
                  </a:lnTo>
                  <a:lnTo>
                    <a:pt x="333756" y="55625"/>
                  </a:lnTo>
                  <a:lnTo>
                    <a:pt x="333756" y="278130"/>
                  </a:lnTo>
                  <a:lnTo>
                    <a:pt x="329384" y="299787"/>
                  </a:lnTo>
                  <a:lnTo>
                    <a:pt x="317463" y="317468"/>
                  </a:lnTo>
                  <a:lnTo>
                    <a:pt x="299782" y="329386"/>
                  </a:lnTo>
                  <a:lnTo>
                    <a:pt x="278130" y="333756"/>
                  </a:lnTo>
                  <a:lnTo>
                    <a:pt x="55626" y="333756"/>
                  </a:lnTo>
                  <a:lnTo>
                    <a:pt x="33973" y="329386"/>
                  </a:lnTo>
                  <a:lnTo>
                    <a:pt x="16292" y="317468"/>
                  </a:lnTo>
                  <a:lnTo>
                    <a:pt x="4371" y="299787"/>
                  </a:lnTo>
                  <a:lnTo>
                    <a:pt x="0" y="278130"/>
                  </a:lnTo>
                  <a:lnTo>
                    <a:pt x="0" y="55625"/>
                  </a:lnTo>
                  <a:close/>
                </a:path>
              </a:pathLst>
            </a:custGeom>
            <a:ln w="19050">
              <a:solidFill>
                <a:srgbClr val="0871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391606" y="1971946"/>
            <a:ext cx="436245" cy="897890"/>
            <a:chOff x="391606" y="1971946"/>
            <a:chExt cx="436245" cy="897890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1606" y="1971946"/>
              <a:ext cx="435973" cy="426890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418338" y="1989582"/>
              <a:ext cx="334010" cy="334010"/>
            </a:xfrm>
            <a:custGeom>
              <a:avLst/>
              <a:gdLst/>
              <a:ahLst/>
              <a:cxnLst/>
              <a:rect l="l" t="t" r="r" b="b"/>
              <a:pathLst>
                <a:path w="334009" h="334010">
                  <a:moveTo>
                    <a:pt x="278130" y="0"/>
                  </a:moveTo>
                  <a:lnTo>
                    <a:pt x="55626" y="0"/>
                  </a:lnTo>
                  <a:lnTo>
                    <a:pt x="33973" y="4369"/>
                  </a:lnTo>
                  <a:lnTo>
                    <a:pt x="16292" y="16287"/>
                  </a:lnTo>
                  <a:lnTo>
                    <a:pt x="4371" y="33968"/>
                  </a:lnTo>
                  <a:lnTo>
                    <a:pt x="0" y="55625"/>
                  </a:lnTo>
                  <a:lnTo>
                    <a:pt x="0" y="278129"/>
                  </a:lnTo>
                  <a:lnTo>
                    <a:pt x="4371" y="299787"/>
                  </a:lnTo>
                  <a:lnTo>
                    <a:pt x="16292" y="317468"/>
                  </a:lnTo>
                  <a:lnTo>
                    <a:pt x="33973" y="329386"/>
                  </a:lnTo>
                  <a:lnTo>
                    <a:pt x="55626" y="333755"/>
                  </a:lnTo>
                  <a:lnTo>
                    <a:pt x="278130" y="333755"/>
                  </a:lnTo>
                  <a:lnTo>
                    <a:pt x="299782" y="329386"/>
                  </a:lnTo>
                  <a:lnTo>
                    <a:pt x="317463" y="317468"/>
                  </a:lnTo>
                  <a:lnTo>
                    <a:pt x="329384" y="299787"/>
                  </a:lnTo>
                  <a:lnTo>
                    <a:pt x="333756" y="278129"/>
                  </a:lnTo>
                  <a:lnTo>
                    <a:pt x="333756" y="55625"/>
                  </a:lnTo>
                  <a:lnTo>
                    <a:pt x="329384" y="33968"/>
                  </a:lnTo>
                  <a:lnTo>
                    <a:pt x="317463" y="16287"/>
                  </a:lnTo>
                  <a:lnTo>
                    <a:pt x="299782" y="4369"/>
                  </a:lnTo>
                  <a:lnTo>
                    <a:pt x="27813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18338" y="1989582"/>
              <a:ext cx="334010" cy="334010"/>
            </a:xfrm>
            <a:custGeom>
              <a:avLst/>
              <a:gdLst/>
              <a:ahLst/>
              <a:cxnLst/>
              <a:rect l="l" t="t" r="r" b="b"/>
              <a:pathLst>
                <a:path w="334009" h="334010">
                  <a:moveTo>
                    <a:pt x="0" y="55625"/>
                  </a:moveTo>
                  <a:lnTo>
                    <a:pt x="4371" y="33968"/>
                  </a:lnTo>
                  <a:lnTo>
                    <a:pt x="16292" y="16287"/>
                  </a:lnTo>
                  <a:lnTo>
                    <a:pt x="33973" y="4369"/>
                  </a:lnTo>
                  <a:lnTo>
                    <a:pt x="55626" y="0"/>
                  </a:lnTo>
                  <a:lnTo>
                    <a:pt x="278130" y="0"/>
                  </a:lnTo>
                  <a:lnTo>
                    <a:pt x="299782" y="4369"/>
                  </a:lnTo>
                  <a:lnTo>
                    <a:pt x="317463" y="16287"/>
                  </a:lnTo>
                  <a:lnTo>
                    <a:pt x="329384" y="33968"/>
                  </a:lnTo>
                  <a:lnTo>
                    <a:pt x="333756" y="55625"/>
                  </a:lnTo>
                  <a:lnTo>
                    <a:pt x="333756" y="278129"/>
                  </a:lnTo>
                  <a:lnTo>
                    <a:pt x="329384" y="299787"/>
                  </a:lnTo>
                  <a:lnTo>
                    <a:pt x="317463" y="317468"/>
                  </a:lnTo>
                  <a:lnTo>
                    <a:pt x="299782" y="329386"/>
                  </a:lnTo>
                  <a:lnTo>
                    <a:pt x="278130" y="333755"/>
                  </a:lnTo>
                  <a:lnTo>
                    <a:pt x="55626" y="333755"/>
                  </a:lnTo>
                  <a:lnTo>
                    <a:pt x="33973" y="329386"/>
                  </a:lnTo>
                  <a:lnTo>
                    <a:pt x="16292" y="317468"/>
                  </a:lnTo>
                  <a:lnTo>
                    <a:pt x="4371" y="299787"/>
                  </a:lnTo>
                  <a:lnTo>
                    <a:pt x="0" y="278129"/>
                  </a:lnTo>
                  <a:lnTo>
                    <a:pt x="0" y="55625"/>
                  </a:lnTo>
                  <a:close/>
                </a:path>
              </a:pathLst>
            </a:custGeom>
            <a:ln w="19049">
              <a:solidFill>
                <a:srgbClr val="0871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1606" y="2442862"/>
              <a:ext cx="435973" cy="426890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418338" y="2460498"/>
              <a:ext cx="334010" cy="334010"/>
            </a:xfrm>
            <a:custGeom>
              <a:avLst/>
              <a:gdLst/>
              <a:ahLst/>
              <a:cxnLst/>
              <a:rect l="l" t="t" r="r" b="b"/>
              <a:pathLst>
                <a:path w="334009" h="334010">
                  <a:moveTo>
                    <a:pt x="278130" y="0"/>
                  </a:moveTo>
                  <a:lnTo>
                    <a:pt x="55626" y="0"/>
                  </a:lnTo>
                  <a:lnTo>
                    <a:pt x="33973" y="4369"/>
                  </a:lnTo>
                  <a:lnTo>
                    <a:pt x="16292" y="16287"/>
                  </a:lnTo>
                  <a:lnTo>
                    <a:pt x="4371" y="33968"/>
                  </a:lnTo>
                  <a:lnTo>
                    <a:pt x="0" y="55625"/>
                  </a:lnTo>
                  <a:lnTo>
                    <a:pt x="0" y="278129"/>
                  </a:lnTo>
                  <a:lnTo>
                    <a:pt x="4371" y="299787"/>
                  </a:lnTo>
                  <a:lnTo>
                    <a:pt x="16292" y="317468"/>
                  </a:lnTo>
                  <a:lnTo>
                    <a:pt x="33973" y="329386"/>
                  </a:lnTo>
                  <a:lnTo>
                    <a:pt x="55626" y="333755"/>
                  </a:lnTo>
                  <a:lnTo>
                    <a:pt x="278130" y="333755"/>
                  </a:lnTo>
                  <a:lnTo>
                    <a:pt x="299782" y="329386"/>
                  </a:lnTo>
                  <a:lnTo>
                    <a:pt x="317463" y="317468"/>
                  </a:lnTo>
                  <a:lnTo>
                    <a:pt x="329384" y="299787"/>
                  </a:lnTo>
                  <a:lnTo>
                    <a:pt x="333756" y="278129"/>
                  </a:lnTo>
                  <a:lnTo>
                    <a:pt x="333756" y="55625"/>
                  </a:lnTo>
                  <a:lnTo>
                    <a:pt x="329384" y="33968"/>
                  </a:lnTo>
                  <a:lnTo>
                    <a:pt x="317463" y="16287"/>
                  </a:lnTo>
                  <a:lnTo>
                    <a:pt x="299782" y="4369"/>
                  </a:lnTo>
                  <a:lnTo>
                    <a:pt x="27813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18338" y="2460498"/>
              <a:ext cx="334010" cy="334010"/>
            </a:xfrm>
            <a:custGeom>
              <a:avLst/>
              <a:gdLst/>
              <a:ahLst/>
              <a:cxnLst/>
              <a:rect l="l" t="t" r="r" b="b"/>
              <a:pathLst>
                <a:path w="334009" h="334010">
                  <a:moveTo>
                    <a:pt x="0" y="55625"/>
                  </a:moveTo>
                  <a:lnTo>
                    <a:pt x="4371" y="33968"/>
                  </a:lnTo>
                  <a:lnTo>
                    <a:pt x="16292" y="16287"/>
                  </a:lnTo>
                  <a:lnTo>
                    <a:pt x="33973" y="4369"/>
                  </a:lnTo>
                  <a:lnTo>
                    <a:pt x="55626" y="0"/>
                  </a:lnTo>
                  <a:lnTo>
                    <a:pt x="278130" y="0"/>
                  </a:lnTo>
                  <a:lnTo>
                    <a:pt x="299782" y="4369"/>
                  </a:lnTo>
                  <a:lnTo>
                    <a:pt x="317463" y="16287"/>
                  </a:lnTo>
                  <a:lnTo>
                    <a:pt x="329384" y="33968"/>
                  </a:lnTo>
                  <a:lnTo>
                    <a:pt x="333756" y="55625"/>
                  </a:lnTo>
                  <a:lnTo>
                    <a:pt x="333756" y="278129"/>
                  </a:lnTo>
                  <a:lnTo>
                    <a:pt x="329384" y="299787"/>
                  </a:lnTo>
                  <a:lnTo>
                    <a:pt x="317463" y="317468"/>
                  </a:lnTo>
                  <a:lnTo>
                    <a:pt x="299782" y="329386"/>
                  </a:lnTo>
                  <a:lnTo>
                    <a:pt x="278130" y="333755"/>
                  </a:lnTo>
                  <a:lnTo>
                    <a:pt x="55626" y="333755"/>
                  </a:lnTo>
                  <a:lnTo>
                    <a:pt x="33973" y="329386"/>
                  </a:lnTo>
                  <a:lnTo>
                    <a:pt x="16292" y="317468"/>
                  </a:lnTo>
                  <a:lnTo>
                    <a:pt x="4371" y="299787"/>
                  </a:lnTo>
                  <a:lnTo>
                    <a:pt x="0" y="278129"/>
                  </a:lnTo>
                  <a:lnTo>
                    <a:pt x="0" y="55625"/>
                  </a:lnTo>
                  <a:close/>
                </a:path>
              </a:pathLst>
            </a:custGeom>
            <a:ln w="19049">
              <a:solidFill>
                <a:srgbClr val="0871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" name="object 14"/>
          <p:cNvGrpSpPr/>
          <p:nvPr/>
        </p:nvGrpSpPr>
        <p:grpSpPr>
          <a:xfrm>
            <a:off x="391606" y="2915302"/>
            <a:ext cx="436245" cy="427355"/>
            <a:chOff x="391606" y="2915302"/>
            <a:chExt cx="436245" cy="427355"/>
          </a:xfrm>
        </p:grpSpPr>
        <p:pic>
          <p:nvPicPr>
            <p:cNvPr id="15" name="object 1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1606" y="2915302"/>
              <a:ext cx="435973" cy="426890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418338" y="2932938"/>
              <a:ext cx="334010" cy="334010"/>
            </a:xfrm>
            <a:custGeom>
              <a:avLst/>
              <a:gdLst/>
              <a:ahLst/>
              <a:cxnLst/>
              <a:rect l="l" t="t" r="r" b="b"/>
              <a:pathLst>
                <a:path w="334009" h="334010">
                  <a:moveTo>
                    <a:pt x="278130" y="0"/>
                  </a:moveTo>
                  <a:lnTo>
                    <a:pt x="55626" y="0"/>
                  </a:lnTo>
                  <a:lnTo>
                    <a:pt x="33973" y="4369"/>
                  </a:lnTo>
                  <a:lnTo>
                    <a:pt x="16292" y="16287"/>
                  </a:lnTo>
                  <a:lnTo>
                    <a:pt x="4371" y="33968"/>
                  </a:lnTo>
                  <a:lnTo>
                    <a:pt x="0" y="55625"/>
                  </a:lnTo>
                  <a:lnTo>
                    <a:pt x="0" y="278129"/>
                  </a:lnTo>
                  <a:lnTo>
                    <a:pt x="4371" y="299787"/>
                  </a:lnTo>
                  <a:lnTo>
                    <a:pt x="16292" y="317468"/>
                  </a:lnTo>
                  <a:lnTo>
                    <a:pt x="33973" y="329386"/>
                  </a:lnTo>
                  <a:lnTo>
                    <a:pt x="55626" y="333756"/>
                  </a:lnTo>
                  <a:lnTo>
                    <a:pt x="278130" y="333756"/>
                  </a:lnTo>
                  <a:lnTo>
                    <a:pt x="299782" y="329386"/>
                  </a:lnTo>
                  <a:lnTo>
                    <a:pt x="317463" y="317468"/>
                  </a:lnTo>
                  <a:lnTo>
                    <a:pt x="329384" y="299787"/>
                  </a:lnTo>
                  <a:lnTo>
                    <a:pt x="333756" y="278129"/>
                  </a:lnTo>
                  <a:lnTo>
                    <a:pt x="333756" y="55625"/>
                  </a:lnTo>
                  <a:lnTo>
                    <a:pt x="329384" y="33968"/>
                  </a:lnTo>
                  <a:lnTo>
                    <a:pt x="317463" y="16287"/>
                  </a:lnTo>
                  <a:lnTo>
                    <a:pt x="299782" y="4369"/>
                  </a:lnTo>
                  <a:lnTo>
                    <a:pt x="27813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18338" y="2932938"/>
              <a:ext cx="334010" cy="334010"/>
            </a:xfrm>
            <a:custGeom>
              <a:avLst/>
              <a:gdLst/>
              <a:ahLst/>
              <a:cxnLst/>
              <a:rect l="l" t="t" r="r" b="b"/>
              <a:pathLst>
                <a:path w="334009" h="334010">
                  <a:moveTo>
                    <a:pt x="0" y="55625"/>
                  </a:moveTo>
                  <a:lnTo>
                    <a:pt x="4371" y="33968"/>
                  </a:lnTo>
                  <a:lnTo>
                    <a:pt x="16292" y="16287"/>
                  </a:lnTo>
                  <a:lnTo>
                    <a:pt x="33973" y="4369"/>
                  </a:lnTo>
                  <a:lnTo>
                    <a:pt x="55626" y="0"/>
                  </a:lnTo>
                  <a:lnTo>
                    <a:pt x="278130" y="0"/>
                  </a:lnTo>
                  <a:lnTo>
                    <a:pt x="299782" y="4369"/>
                  </a:lnTo>
                  <a:lnTo>
                    <a:pt x="317463" y="16287"/>
                  </a:lnTo>
                  <a:lnTo>
                    <a:pt x="329384" y="33968"/>
                  </a:lnTo>
                  <a:lnTo>
                    <a:pt x="333756" y="55625"/>
                  </a:lnTo>
                  <a:lnTo>
                    <a:pt x="333756" y="278129"/>
                  </a:lnTo>
                  <a:lnTo>
                    <a:pt x="329384" y="299787"/>
                  </a:lnTo>
                  <a:lnTo>
                    <a:pt x="317463" y="317468"/>
                  </a:lnTo>
                  <a:lnTo>
                    <a:pt x="299782" y="329386"/>
                  </a:lnTo>
                  <a:lnTo>
                    <a:pt x="278130" y="333756"/>
                  </a:lnTo>
                  <a:lnTo>
                    <a:pt x="55626" y="333756"/>
                  </a:lnTo>
                  <a:lnTo>
                    <a:pt x="33973" y="329386"/>
                  </a:lnTo>
                  <a:lnTo>
                    <a:pt x="16292" y="317468"/>
                  </a:lnTo>
                  <a:lnTo>
                    <a:pt x="4371" y="299787"/>
                  </a:lnTo>
                  <a:lnTo>
                    <a:pt x="0" y="278129"/>
                  </a:lnTo>
                  <a:lnTo>
                    <a:pt x="0" y="55625"/>
                  </a:lnTo>
                  <a:close/>
                </a:path>
              </a:pathLst>
            </a:custGeom>
            <a:ln w="19050">
              <a:solidFill>
                <a:srgbClr val="0871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8" name="object 18"/>
          <p:cNvGrpSpPr/>
          <p:nvPr/>
        </p:nvGrpSpPr>
        <p:grpSpPr>
          <a:xfrm>
            <a:off x="391606" y="3387742"/>
            <a:ext cx="436245" cy="427355"/>
            <a:chOff x="391606" y="3387742"/>
            <a:chExt cx="436245" cy="427355"/>
          </a:xfrm>
        </p:grpSpPr>
        <p:pic>
          <p:nvPicPr>
            <p:cNvPr id="19" name="object 1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1606" y="3387742"/>
              <a:ext cx="435973" cy="426890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418338" y="3405378"/>
              <a:ext cx="334010" cy="334010"/>
            </a:xfrm>
            <a:custGeom>
              <a:avLst/>
              <a:gdLst/>
              <a:ahLst/>
              <a:cxnLst/>
              <a:rect l="l" t="t" r="r" b="b"/>
              <a:pathLst>
                <a:path w="334009" h="334010">
                  <a:moveTo>
                    <a:pt x="278130" y="0"/>
                  </a:moveTo>
                  <a:lnTo>
                    <a:pt x="55626" y="0"/>
                  </a:lnTo>
                  <a:lnTo>
                    <a:pt x="33973" y="4369"/>
                  </a:lnTo>
                  <a:lnTo>
                    <a:pt x="16292" y="16287"/>
                  </a:lnTo>
                  <a:lnTo>
                    <a:pt x="4371" y="33968"/>
                  </a:lnTo>
                  <a:lnTo>
                    <a:pt x="0" y="55625"/>
                  </a:lnTo>
                  <a:lnTo>
                    <a:pt x="0" y="278130"/>
                  </a:lnTo>
                  <a:lnTo>
                    <a:pt x="4371" y="299787"/>
                  </a:lnTo>
                  <a:lnTo>
                    <a:pt x="16292" y="317468"/>
                  </a:lnTo>
                  <a:lnTo>
                    <a:pt x="33973" y="329386"/>
                  </a:lnTo>
                  <a:lnTo>
                    <a:pt x="55626" y="333756"/>
                  </a:lnTo>
                  <a:lnTo>
                    <a:pt x="278130" y="333756"/>
                  </a:lnTo>
                  <a:lnTo>
                    <a:pt x="299782" y="329386"/>
                  </a:lnTo>
                  <a:lnTo>
                    <a:pt x="317463" y="317468"/>
                  </a:lnTo>
                  <a:lnTo>
                    <a:pt x="329384" y="299787"/>
                  </a:lnTo>
                  <a:lnTo>
                    <a:pt x="333756" y="278130"/>
                  </a:lnTo>
                  <a:lnTo>
                    <a:pt x="333756" y="55625"/>
                  </a:lnTo>
                  <a:lnTo>
                    <a:pt x="329384" y="33968"/>
                  </a:lnTo>
                  <a:lnTo>
                    <a:pt x="317463" y="16287"/>
                  </a:lnTo>
                  <a:lnTo>
                    <a:pt x="299782" y="4369"/>
                  </a:lnTo>
                  <a:lnTo>
                    <a:pt x="27813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418338" y="3405378"/>
              <a:ext cx="334010" cy="334010"/>
            </a:xfrm>
            <a:custGeom>
              <a:avLst/>
              <a:gdLst/>
              <a:ahLst/>
              <a:cxnLst/>
              <a:rect l="l" t="t" r="r" b="b"/>
              <a:pathLst>
                <a:path w="334009" h="334010">
                  <a:moveTo>
                    <a:pt x="0" y="55625"/>
                  </a:moveTo>
                  <a:lnTo>
                    <a:pt x="4371" y="33968"/>
                  </a:lnTo>
                  <a:lnTo>
                    <a:pt x="16292" y="16287"/>
                  </a:lnTo>
                  <a:lnTo>
                    <a:pt x="33973" y="4369"/>
                  </a:lnTo>
                  <a:lnTo>
                    <a:pt x="55626" y="0"/>
                  </a:lnTo>
                  <a:lnTo>
                    <a:pt x="278130" y="0"/>
                  </a:lnTo>
                  <a:lnTo>
                    <a:pt x="299782" y="4369"/>
                  </a:lnTo>
                  <a:lnTo>
                    <a:pt x="317463" y="16287"/>
                  </a:lnTo>
                  <a:lnTo>
                    <a:pt x="329384" y="33968"/>
                  </a:lnTo>
                  <a:lnTo>
                    <a:pt x="333756" y="55625"/>
                  </a:lnTo>
                  <a:lnTo>
                    <a:pt x="333756" y="278130"/>
                  </a:lnTo>
                  <a:lnTo>
                    <a:pt x="329384" y="299787"/>
                  </a:lnTo>
                  <a:lnTo>
                    <a:pt x="317463" y="317468"/>
                  </a:lnTo>
                  <a:lnTo>
                    <a:pt x="299782" y="329386"/>
                  </a:lnTo>
                  <a:lnTo>
                    <a:pt x="278130" y="333756"/>
                  </a:lnTo>
                  <a:lnTo>
                    <a:pt x="55626" y="333756"/>
                  </a:lnTo>
                  <a:lnTo>
                    <a:pt x="33973" y="329386"/>
                  </a:lnTo>
                  <a:lnTo>
                    <a:pt x="16292" y="317468"/>
                  </a:lnTo>
                  <a:lnTo>
                    <a:pt x="4371" y="299787"/>
                  </a:lnTo>
                  <a:lnTo>
                    <a:pt x="0" y="278130"/>
                  </a:lnTo>
                  <a:lnTo>
                    <a:pt x="0" y="55625"/>
                  </a:lnTo>
                  <a:close/>
                </a:path>
              </a:pathLst>
            </a:custGeom>
            <a:ln w="19050">
              <a:solidFill>
                <a:srgbClr val="0871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2" name="object 22"/>
          <p:cNvGrpSpPr/>
          <p:nvPr/>
        </p:nvGrpSpPr>
        <p:grpSpPr>
          <a:xfrm>
            <a:off x="391606" y="3860182"/>
            <a:ext cx="436245" cy="427355"/>
            <a:chOff x="391606" y="3860182"/>
            <a:chExt cx="436245" cy="427355"/>
          </a:xfrm>
        </p:grpSpPr>
        <p:pic>
          <p:nvPicPr>
            <p:cNvPr id="23" name="object 2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1606" y="3860182"/>
              <a:ext cx="435973" cy="426890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418338" y="3877817"/>
              <a:ext cx="334010" cy="334010"/>
            </a:xfrm>
            <a:custGeom>
              <a:avLst/>
              <a:gdLst/>
              <a:ahLst/>
              <a:cxnLst/>
              <a:rect l="l" t="t" r="r" b="b"/>
              <a:pathLst>
                <a:path w="334009" h="334010">
                  <a:moveTo>
                    <a:pt x="278130" y="0"/>
                  </a:moveTo>
                  <a:lnTo>
                    <a:pt x="55626" y="0"/>
                  </a:lnTo>
                  <a:lnTo>
                    <a:pt x="33973" y="4369"/>
                  </a:lnTo>
                  <a:lnTo>
                    <a:pt x="16292" y="16287"/>
                  </a:lnTo>
                  <a:lnTo>
                    <a:pt x="4371" y="33968"/>
                  </a:lnTo>
                  <a:lnTo>
                    <a:pt x="0" y="55625"/>
                  </a:lnTo>
                  <a:lnTo>
                    <a:pt x="0" y="278129"/>
                  </a:lnTo>
                  <a:lnTo>
                    <a:pt x="4371" y="299787"/>
                  </a:lnTo>
                  <a:lnTo>
                    <a:pt x="16292" y="317468"/>
                  </a:lnTo>
                  <a:lnTo>
                    <a:pt x="33973" y="329386"/>
                  </a:lnTo>
                  <a:lnTo>
                    <a:pt x="55626" y="333755"/>
                  </a:lnTo>
                  <a:lnTo>
                    <a:pt x="278130" y="333755"/>
                  </a:lnTo>
                  <a:lnTo>
                    <a:pt x="299782" y="329386"/>
                  </a:lnTo>
                  <a:lnTo>
                    <a:pt x="317463" y="317468"/>
                  </a:lnTo>
                  <a:lnTo>
                    <a:pt x="329384" y="299787"/>
                  </a:lnTo>
                  <a:lnTo>
                    <a:pt x="333756" y="278129"/>
                  </a:lnTo>
                  <a:lnTo>
                    <a:pt x="333756" y="55625"/>
                  </a:lnTo>
                  <a:lnTo>
                    <a:pt x="329384" y="33968"/>
                  </a:lnTo>
                  <a:lnTo>
                    <a:pt x="317463" y="16287"/>
                  </a:lnTo>
                  <a:lnTo>
                    <a:pt x="299782" y="4369"/>
                  </a:lnTo>
                  <a:lnTo>
                    <a:pt x="27813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418338" y="3877817"/>
              <a:ext cx="334010" cy="334010"/>
            </a:xfrm>
            <a:custGeom>
              <a:avLst/>
              <a:gdLst/>
              <a:ahLst/>
              <a:cxnLst/>
              <a:rect l="l" t="t" r="r" b="b"/>
              <a:pathLst>
                <a:path w="334009" h="334010">
                  <a:moveTo>
                    <a:pt x="0" y="55625"/>
                  </a:moveTo>
                  <a:lnTo>
                    <a:pt x="4371" y="33968"/>
                  </a:lnTo>
                  <a:lnTo>
                    <a:pt x="16292" y="16287"/>
                  </a:lnTo>
                  <a:lnTo>
                    <a:pt x="33973" y="4369"/>
                  </a:lnTo>
                  <a:lnTo>
                    <a:pt x="55626" y="0"/>
                  </a:lnTo>
                  <a:lnTo>
                    <a:pt x="278130" y="0"/>
                  </a:lnTo>
                  <a:lnTo>
                    <a:pt x="299782" y="4369"/>
                  </a:lnTo>
                  <a:lnTo>
                    <a:pt x="317463" y="16287"/>
                  </a:lnTo>
                  <a:lnTo>
                    <a:pt x="329384" y="33968"/>
                  </a:lnTo>
                  <a:lnTo>
                    <a:pt x="333756" y="55625"/>
                  </a:lnTo>
                  <a:lnTo>
                    <a:pt x="333756" y="278129"/>
                  </a:lnTo>
                  <a:lnTo>
                    <a:pt x="329384" y="299787"/>
                  </a:lnTo>
                  <a:lnTo>
                    <a:pt x="317463" y="317468"/>
                  </a:lnTo>
                  <a:lnTo>
                    <a:pt x="299782" y="329386"/>
                  </a:lnTo>
                  <a:lnTo>
                    <a:pt x="278130" y="333755"/>
                  </a:lnTo>
                  <a:lnTo>
                    <a:pt x="55626" y="333755"/>
                  </a:lnTo>
                  <a:lnTo>
                    <a:pt x="33973" y="329386"/>
                  </a:lnTo>
                  <a:lnTo>
                    <a:pt x="16292" y="317468"/>
                  </a:lnTo>
                  <a:lnTo>
                    <a:pt x="4371" y="299787"/>
                  </a:lnTo>
                  <a:lnTo>
                    <a:pt x="0" y="278129"/>
                  </a:lnTo>
                  <a:lnTo>
                    <a:pt x="0" y="55625"/>
                  </a:lnTo>
                  <a:close/>
                </a:path>
              </a:pathLst>
            </a:custGeom>
            <a:ln w="19050">
              <a:solidFill>
                <a:srgbClr val="0871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6" name="object 26"/>
          <p:cNvGrpSpPr/>
          <p:nvPr/>
        </p:nvGrpSpPr>
        <p:grpSpPr>
          <a:xfrm>
            <a:off x="391606" y="4332622"/>
            <a:ext cx="436245" cy="427355"/>
            <a:chOff x="391606" y="4332622"/>
            <a:chExt cx="436245" cy="427355"/>
          </a:xfrm>
        </p:grpSpPr>
        <p:pic>
          <p:nvPicPr>
            <p:cNvPr id="27" name="object 2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1606" y="4332622"/>
              <a:ext cx="435973" cy="426890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418338" y="4350258"/>
              <a:ext cx="334010" cy="334010"/>
            </a:xfrm>
            <a:custGeom>
              <a:avLst/>
              <a:gdLst/>
              <a:ahLst/>
              <a:cxnLst/>
              <a:rect l="l" t="t" r="r" b="b"/>
              <a:pathLst>
                <a:path w="334009" h="334010">
                  <a:moveTo>
                    <a:pt x="278130" y="0"/>
                  </a:moveTo>
                  <a:lnTo>
                    <a:pt x="55626" y="0"/>
                  </a:lnTo>
                  <a:lnTo>
                    <a:pt x="33973" y="4369"/>
                  </a:lnTo>
                  <a:lnTo>
                    <a:pt x="16292" y="16287"/>
                  </a:lnTo>
                  <a:lnTo>
                    <a:pt x="4371" y="33968"/>
                  </a:lnTo>
                  <a:lnTo>
                    <a:pt x="0" y="55626"/>
                  </a:lnTo>
                  <a:lnTo>
                    <a:pt x="0" y="278130"/>
                  </a:lnTo>
                  <a:lnTo>
                    <a:pt x="4371" y="299787"/>
                  </a:lnTo>
                  <a:lnTo>
                    <a:pt x="16292" y="317468"/>
                  </a:lnTo>
                  <a:lnTo>
                    <a:pt x="33973" y="329386"/>
                  </a:lnTo>
                  <a:lnTo>
                    <a:pt x="55626" y="333756"/>
                  </a:lnTo>
                  <a:lnTo>
                    <a:pt x="278130" y="333756"/>
                  </a:lnTo>
                  <a:lnTo>
                    <a:pt x="299782" y="329386"/>
                  </a:lnTo>
                  <a:lnTo>
                    <a:pt x="317463" y="317468"/>
                  </a:lnTo>
                  <a:lnTo>
                    <a:pt x="329384" y="299787"/>
                  </a:lnTo>
                  <a:lnTo>
                    <a:pt x="333756" y="278130"/>
                  </a:lnTo>
                  <a:lnTo>
                    <a:pt x="333756" y="55626"/>
                  </a:lnTo>
                  <a:lnTo>
                    <a:pt x="329384" y="33968"/>
                  </a:lnTo>
                  <a:lnTo>
                    <a:pt x="317463" y="16287"/>
                  </a:lnTo>
                  <a:lnTo>
                    <a:pt x="299782" y="4369"/>
                  </a:lnTo>
                  <a:lnTo>
                    <a:pt x="27813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418338" y="4350258"/>
              <a:ext cx="334010" cy="334010"/>
            </a:xfrm>
            <a:custGeom>
              <a:avLst/>
              <a:gdLst/>
              <a:ahLst/>
              <a:cxnLst/>
              <a:rect l="l" t="t" r="r" b="b"/>
              <a:pathLst>
                <a:path w="334009" h="334010">
                  <a:moveTo>
                    <a:pt x="0" y="55626"/>
                  </a:moveTo>
                  <a:lnTo>
                    <a:pt x="4371" y="33968"/>
                  </a:lnTo>
                  <a:lnTo>
                    <a:pt x="16292" y="16287"/>
                  </a:lnTo>
                  <a:lnTo>
                    <a:pt x="33973" y="4369"/>
                  </a:lnTo>
                  <a:lnTo>
                    <a:pt x="55626" y="0"/>
                  </a:lnTo>
                  <a:lnTo>
                    <a:pt x="278130" y="0"/>
                  </a:lnTo>
                  <a:lnTo>
                    <a:pt x="299782" y="4369"/>
                  </a:lnTo>
                  <a:lnTo>
                    <a:pt x="317463" y="16287"/>
                  </a:lnTo>
                  <a:lnTo>
                    <a:pt x="329384" y="33968"/>
                  </a:lnTo>
                  <a:lnTo>
                    <a:pt x="333756" y="55626"/>
                  </a:lnTo>
                  <a:lnTo>
                    <a:pt x="333756" y="278130"/>
                  </a:lnTo>
                  <a:lnTo>
                    <a:pt x="329384" y="299787"/>
                  </a:lnTo>
                  <a:lnTo>
                    <a:pt x="317463" y="317468"/>
                  </a:lnTo>
                  <a:lnTo>
                    <a:pt x="299782" y="329386"/>
                  </a:lnTo>
                  <a:lnTo>
                    <a:pt x="278130" y="333756"/>
                  </a:lnTo>
                  <a:lnTo>
                    <a:pt x="55626" y="333756"/>
                  </a:lnTo>
                  <a:lnTo>
                    <a:pt x="33973" y="329386"/>
                  </a:lnTo>
                  <a:lnTo>
                    <a:pt x="16292" y="317468"/>
                  </a:lnTo>
                  <a:lnTo>
                    <a:pt x="4371" y="299787"/>
                  </a:lnTo>
                  <a:lnTo>
                    <a:pt x="0" y="278130"/>
                  </a:lnTo>
                  <a:lnTo>
                    <a:pt x="0" y="55626"/>
                  </a:lnTo>
                  <a:close/>
                </a:path>
              </a:pathLst>
            </a:custGeom>
            <a:ln w="19050">
              <a:solidFill>
                <a:srgbClr val="0871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0" name="object 30"/>
          <p:cNvGrpSpPr/>
          <p:nvPr/>
        </p:nvGrpSpPr>
        <p:grpSpPr>
          <a:xfrm>
            <a:off x="391606" y="4805062"/>
            <a:ext cx="436245" cy="427355"/>
            <a:chOff x="391606" y="4805062"/>
            <a:chExt cx="436245" cy="427355"/>
          </a:xfrm>
        </p:grpSpPr>
        <p:pic>
          <p:nvPicPr>
            <p:cNvPr id="31" name="object 3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1606" y="4805062"/>
              <a:ext cx="435973" cy="426890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418338" y="4822697"/>
              <a:ext cx="334010" cy="334010"/>
            </a:xfrm>
            <a:custGeom>
              <a:avLst/>
              <a:gdLst/>
              <a:ahLst/>
              <a:cxnLst/>
              <a:rect l="l" t="t" r="r" b="b"/>
              <a:pathLst>
                <a:path w="334009" h="334010">
                  <a:moveTo>
                    <a:pt x="278130" y="0"/>
                  </a:moveTo>
                  <a:lnTo>
                    <a:pt x="55626" y="0"/>
                  </a:lnTo>
                  <a:lnTo>
                    <a:pt x="33973" y="4369"/>
                  </a:lnTo>
                  <a:lnTo>
                    <a:pt x="16292" y="16287"/>
                  </a:lnTo>
                  <a:lnTo>
                    <a:pt x="4371" y="33968"/>
                  </a:lnTo>
                  <a:lnTo>
                    <a:pt x="0" y="55625"/>
                  </a:lnTo>
                  <a:lnTo>
                    <a:pt x="0" y="278129"/>
                  </a:lnTo>
                  <a:lnTo>
                    <a:pt x="4371" y="299787"/>
                  </a:lnTo>
                  <a:lnTo>
                    <a:pt x="16292" y="317468"/>
                  </a:lnTo>
                  <a:lnTo>
                    <a:pt x="33973" y="329386"/>
                  </a:lnTo>
                  <a:lnTo>
                    <a:pt x="55626" y="333756"/>
                  </a:lnTo>
                  <a:lnTo>
                    <a:pt x="278130" y="333756"/>
                  </a:lnTo>
                  <a:lnTo>
                    <a:pt x="299782" y="329386"/>
                  </a:lnTo>
                  <a:lnTo>
                    <a:pt x="317463" y="317468"/>
                  </a:lnTo>
                  <a:lnTo>
                    <a:pt x="329384" y="299787"/>
                  </a:lnTo>
                  <a:lnTo>
                    <a:pt x="333756" y="278129"/>
                  </a:lnTo>
                  <a:lnTo>
                    <a:pt x="333756" y="55625"/>
                  </a:lnTo>
                  <a:lnTo>
                    <a:pt x="329384" y="33968"/>
                  </a:lnTo>
                  <a:lnTo>
                    <a:pt x="317463" y="16287"/>
                  </a:lnTo>
                  <a:lnTo>
                    <a:pt x="299782" y="4369"/>
                  </a:lnTo>
                  <a:lnTo>
                    <a:pt x="27813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418338" y="4822697"/>
              <a:ext cx="334010" cy="334010"/>
            </a:xfrm>
            <a:custGeom>
              <a:avLst/>
              <a:gdLst/>
              <a:ahLst/>
              <a:cxnLst/>
              <a:rect l="l" t="t" r="r" b="b"/>
              <a:pathLst>
                <a:path w="334009" h="334010">
                  <a:moveTo>
                    <a:pt x="0" y="55625"/>
                  </a:moveTo>
                  <a:lnTo>
                    <a:pt x="4371" y="33968"/>
                  </a:lnTo>
                  <a:lnTo>
                    <a:pt x="16292" y="16287"/>
                  </a:lnTo>
                  <a:lnTo>
                    <a:pt x="33973" y="4369"/>
                  </a:lnTo>
                  <a:lnTo>
                    <a:pt x="55626" y="0"/>
                  </a:lnTo>
                  <a:lnTo>
                    <a:pt x="278130" y="0"/>
                  </a:lnTo>
                  <a:lnTo>
                    <a:pt x="299782" y="4369"/>
                  </a:lnTo>
                  <a:lnTo>
                    <a:pt x="317463" y="16287"/>
                  </a:lnTo>
                  <a:lnTo>
                    <a:pt x="329384" y="33968"/>
                  </a:lnTo>
                  <a:lnTo>
                    <a:pt x="333756" y="55625"/>
                  </a:lnTo>
                  <a:lnTo>
                    <a:pt x="333756" y="278129"/>
                  </a:lnTo>
                  <a:lnTo>
                    <a:pt x="329384" y="299787"/>
                  </a:lnTo>
                  <a:lnTo>
                    <a:pt x="317463" y="317468"/>
                  </a:lnTo>
                  <a:lnTo>
                    <a:pt x="299782" y="329386"/>
                  </a:lnTo>
                  <a:lnTo>
                    <a:pt x="278130" y="333756"/>
                  </a:lnTo>
                  <a:lnTo>
                    <a:pt x="55626" y="333756"/>
                  </a:lnTo>
                  <a:lnTo>
                    <a:pt x="33973" y="329386"/>
                  </a:lnTo>
                  <a:lnTo>
                    <a:pt x="16292" y="317468"/>
                  </a:lnTo>
                  <a:lnTo>
                    <a:pt x="4371" y="299787"/>
                  </a:lnTo>
                  <a:lnTo>
                    <a:pt x="0" y="278129"/>
                  </a:lnTo>
                  <a:lnTo>
                    <a:pt x="0" y="55625"/>
                  </a:lnTo>
                  <a:close/>
                </a:path>
              </a:pathLst>
            </a:custGeom>
            <a:ln w="19050">
              <a:solidFill>
                <a:srgbClr val="0871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4" name="object 34"/>
          <p:cNvGrpSpPr/>
          <p:nvPr/>
        </p:nvGrpSpPr>
        <p:grpSpPr>
          <a:xfrm>
            <a:off x="391606" y="5277489"/>
            <a:ext cx="436245" cy="897890"/>
            <a:chOff x="391606" y="5277489"/>
            <a:chExt cx="436245" cy="897890"/>
          </a:xfrm>
        </p:grpSpPr>
        <p:pic>
          <p:nvPicPr>
            <p:cNvPr id="35" name="object 3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1606" y="5277489"/>
              <a:ext cx="435973" cy="426890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418338" y="5295137"/>
              <a:ext cx="334010" cy="334010"/>
            </a:xfrm>
            <a:custGeom>
              <a:avLst/>
              <a:gdLst/>
              <a:ahLst/>
              <a:cxnLst/>
              <a:rect l="l" t="t" r="r" b="b"/>
              <a:pathLst>
                <a:path w="334009" h="334010">
                  <a:moveTo>
                    <a:pt x="278130" y="0"/>
                  </a:moveTo>
                  <a:lnTo>
                    <a:pt x="55626" y="0"/>
                  </a:lnTo>
                  <a:lnTo>
                    <a:pt x="33973" y="4369"/>
                  </a:lnTo>
                  <a:lnTo>
                    <a:pt x="16292" y="16287"/>
                  </a:lnTo>
                  <a:lnTo>
                    <a:pt x="4371" y="33968"/>
                  </a:lnTo>
                  <a:lnTo>
                    <a:pt x="0" y="55625"/>
                  </a:lnTo>
                  <a:lnTo>
                    <a:pt x="0" y="278130"/>
                  </a:lnTo>
                  <a:lnTo>
                    <a:pt x="4371" y="299782"/>
                  </a:lnTo>
                  <a:lnTo>
                    <a:pt x="16292" y="317463"/>
                  </a:lnTo>
                  <a:lnTo>
                    <a:pt x="33973" y="329384"/>
                  </a:lnTo>
                  <a:lnTo>
                    <a:pt x="55626" y="333756"/>
                  </a:lnTo>
                  <a:lnTo>
                    <a:pt x="278130" y="333756"/>
                  </a:lnTo>
                  <a:lnTo>
                    <a:pt x="299782" y="329384"/>
                  </a:lnTo>
                  <a:lnTo>
                    <a:pt x="317463" y="317463"/>
                  </a:lnTo>
                  <a:lnTo>
                    <a:pt x="329384" y="299782"/>
                  </a:lnTo>
                  <a:lnTo>
                    <a:pt x="333756" y="278130"/>
                  </a:lnTo>
                  <a:lnTo>
                    <a:pt x="333756" y="55625"/>
                  </a:lnTo>
                  <a:lnTo>
                    <a:pt x="329384" y="33968"/>
                  </a:lnTo>
                  <a:lnTo>
                    <a:pt x="317463" y="16287"/>
                  </a:lnTo>
                  <a:lnTo>
                    <a:pt x="299782" y="4369"/>
                  </a:lnTo>
                  <a:lnTo>
                    <a:pt x="27813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418338" y="5295137"/>
              <a:ext cx="334010" cy="334010"/>
            </a:xfrm>
            <a:custGeom>
              <a:avLst/>
              <a:gdLst/>
              <a:ahLst/>
              <a:cxnLst/>
              <a:rect l="l" t="t" r="r" b="b"/>
              <a:pathLst>
                <a:path w="334009" h="334010">
                  <a:moveTo>
                    <a:pt x="0" y="55625"/>
                  </a:moveTo>
                  <a:lnTo>
                    <a:pt x="4371" y="33968"/>
                  </a:lnTo>
                  <a:lnTo>
                    <a:pt x="16292" y="16287"/>
                  </a:lnTo>
                  <a:lnTo>
                    <a:pt x="33973" y="4369"/>
                  </a:lnTo>
                  <a:lnTo>
                    <a:pt x="55626" y="0"/>
                  </a:lnTo>
                  <a:lnTo>
                    <a:pt x="278130" y="0"/>
                  </a:lnTo>
                  <a:lnTo>
                    <a:pt x="299782" y="4369"/>
                  </a:lnTo>
                  <a:lnTo>
                    <a:pt x="317463" y="16287"/>
                  </a:lnTo>
                  <a:lnTo>
                    <a:pt x="329384" y="33968"/>
                  </a:lnTo>
                  <a:lnTo>
                    <a:pt x="333756" y="55625"/>
                  </a:lnTo>
                  <a:lnTo>
                    <a:pt x="333756" y="278130"/>
                  </a:lnTo>
                  <a:lnTo>
                    <a:pt x="329384" y="299782"/>
                  </a:lnTo>
                  <a:lnTo>
                    <a:pt x="317463" y="317463"/>
                  </a:lnTo>
                  <a:lnTo>
                    <a:pt x="299782" y="329384"/>
                  </a:lnTo>
                  <a:lnTo>
                    <a:pt x="278130" y="333756"/>
                  </a:lnTo>
                  <a:lnTo>
                    <a:pt x="55626" y="333756"/>
                  </a:lnTo>
                  <a:lnTo>
                    <a:pt x="33973" y="329384"/>
                  </a:lnTo>
                  <a:lnTo>
                    <a:pt x="16292" y="317463"/>
                  </a:lnTo>
                  <a:lnTo>
                    <a:pt x="4371" y="299782"/>
                  </a:lnTo>
                  <a:lnTo>
                    <a:pt x="0" y="278130"/>
                  </a:lnTo>
                  <a:lnTo>
                    <a:pt x="0" y="55625"/>
                  </a:lnTo>
                  <a:close/>
                </a:path>
              </a:pathLst>
            </a:custGeom>
            <a:ln w="19050">
              <a:solidFill>
                <a:srgbClr val="0871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8" name="object 3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1606" y="5748405"/>
              <a:ext cx="435973" cy="426890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418338" y="5766053"/>
              <a:ext cx="334010" cy="334010"/>
            </a:xfrm>
            <a:custGeom>
              <a:avLst/>
              <a:gdLst/>
              <a:ahLst/>
              <a:cxnLst/>
              <a:rect l="l" t="t" r="r" b="b"/>
              <a:pathLst>
                <a:path w="334009" h="334010">
                  <a:moveTo>
                    <a:pt x="278130" y="0"/>
                  </a:moveTo>
                  <a:lnTo>
                    <a:pt x="55626" y="0"/>
                  </a:lnTo>
                  <a:lnTo>
                    <a:pt x="33973" y="4371"/>
                  </a:lnTo>
                  <a:lnTo>
                    <a:pt x="16292" y="16292"/>
                  </a:lnTo>
                  <a:lnTo>
                    <a:pt x="4371" y="33973"/>
                  </a:lnTo>
                  <a:lnTo>
                    <a:pt x="0" y="55626"/>
                  </a:lnTo>
                  <a:lnTo>
                    <a:pt x="0" y="278130"/>
                  </a:lnTo>
                  <a:lnTo>
                    <a:pt x="4371" y="299782"/>
                  </a:lnTo>
                  <a:lnTo>
                    <a:pt x="16292" y="317463"/>
                  </a:lnTo>
                  <a:lnTo>
                    <a:pt x="33973" y="329384"/>
                  </a:lnTo>
                  <a:lnTo>
                    <a:pt x="55626" y="333756"/>
                  </a:lnTo>
                  <a:lnTo>
                    <a:pt x="278130" y="333756"/>
                  </a:lnTo>
                  <a:lnTo>
                    <a:pt x="299782" y="329384"/>
                  </a:lnTo>
                  <a:lnTo>
                    <a:pt x="317463" y="317463"/>
                  </a:lnTo>
                  <a:lnTo>
                    <a:pt x="329384" y="299782"/>
                  </a:lnTo>
                  <a:lnTo>
                    <a:pt x="333756" y="278130"/>
                  </a:lnTo>
                  <a:lnTo>
                    <a:pt x="333756" y="55626"/>
                  </a:lnTo>
                  <a:lnTo>
                    <a:pt x="329384" y="33973"/>
                  </a:lnTo>
                  <a:lnTo>
                    <a:pt x="317463" y="16292"/>
                  </a:lnTo>
                  <a:lnTo>
                    <a:pt x="299782" y="4371"/>
                  </a:lnTo>
                  <a:lnTo>
                    <a:pt x="27813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418338" y="5766053"/>
              <a:ext cx="334010" cy="334010"/>
            </a:xfrm>
            <a:custGeom>
              <a:avLst/>
              <a:gdLst/>
              <a:ahLst/>
              <a:cxnLst/>
              <a:rect l="l" t="t" r="r" b="b"/>
              <a:pathLst>
                <a:path w="334009" h="334010">
                  <a:moveTo>
                    <a:pt x="0" y="55626"/>
                  </a:moveTo>
                  <a:lnTo>
                    <a:pt x="4371" y="33973"/>
                  </a:lnTo>
                  <a:lnTo>
                    <a:pt x="16292" y="16292"/>
                  </a:lnTo>
                  <a:lnTo>
                    <a:pt x="33973" y="4371"/>
                  </a:lnTo>
                  <a:lnTo>
                    <a:pt x="55626" y="0"/>
                  </a:lnTo>
                  <a:lnTo>
                    <a:pt x="278130" y="0"/>
                  </a:lnTo>
                  <a:lnTo>
                    <a:pt x="299782" y="4371"/>
                  </a:lnTo>
                  <a:lnTo>
                    <a:pt x="317463" y="16292"/>
                  </a:lnTo>
                  <a:lnTo>
                    <a:pt x="329384" y="33973"/>
                  </a:lnTo>
                  <a:lnTo>
                    <a:pt x="333756" y="55626"/>
                  </a:lnTo>
                  <a:lnTo>
                    <a:pt x="333756" y="278130"/>
                  </a:lnTo>
                  <a:lnTo>
                    <a:pt x="329384" y="299782"/>
                  </a:lnTo>
                  <a:lnTo>
                    <a:pt x="317463" y="317463"/>
                  </a:lnTo>
                  <a:lnTo>
                    <a:pt x="299782" y="329384"/>
                  </a:lnTo>
                  <a:lnTo>
                    <a:pt x="278130" y="333756"/>
                  </a:lnTo>
                  <a:lnTo>
                    <a:pt x="55626" y="333756"/>
                  </a:lnTo>
                  <a:lnTo>
                    <a:pt x="33973" y="329384"/>
                  </a:lnTo>
                  <a:lnTo>
                    <a:pt x="16292" y="317463"/>
                  </a:lnTo>
                  <a:lnTo>
                    <a:pt x="4371" y="299782"/>
                  </a:lnTo>
                  <a:lnTo>
                    <a:pt x="0" y="278130"/>
                  </a:lnTo>
                  <a:lnTo>
                    <a:pt x="0" y="55626"/>
                  </a:lnTo>
                  <a:close/>
                </a:path>
              </a:pathLst>
            </a:custGeom>
            <a:ln w="19050">
              <a:solidFill>
                <a:srgbClr val="0871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1" name="object 41"/>
          <p:cNvSpPr txBox="1"/>
          <p:nvPr/>
        </p:nvSpPr>
        <p:spPr>
          <a:xfrm>
            <a:off x="822147" y="1545081"/>
            <a:ext cx="3758565" cy="4541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345" dirty="0">
                <a:solidFill>
                  <a:srgbClr val="5F5F5F"/>
                </a:solidFill>
                <a:latin typeface="Tahoma"/>
                <a:cs typeface="Tahoma"/>
              </a:rPr>
              <a:t>%</a:t>
            </a:r>
            <a:r>
              <a:rPr sz="1600" spc="-16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30" dirty="0">
                <a:solidFill>
                  <a:srgbClr val="5F5F5F"/>
                </a:solidFill>
                <a:latin typeface="Tahoma"/>
                <a:cs typeface="Tahoma"/>
              </a:rPr>
              <a:t>Employee</a:t>
            </a:r>
            <a:r>
              <a:rPr sz="1600" spc="-16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satisfaction</a:t>
            </a:r>
            <a:endParaRPr sz="16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795"/>
              </a:spcBef>
            </a:pP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$</a:t>
            </a:r>
            <a:r>
              <a:rPr sz="1600" spc="-17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Operating</a:t>
            </a:r>
            <a:r>
              <a:rPr sz="1600" spc="-17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expenses</a:t>
            </a:r>
            <a:endParaRPr sz="1600">
              <a:latin typeface="Tahoma"/>
              <a:cs typeface="Tahoma"/>
            </a:endParaRPr>
          </a:p>
          <a:p>
            <a:pPr marL="41910" marR="923290">
              <a:lnSpc>
                <a:spcPct val="193600"/>
              </a:lnSpc>
              <a:spcBef>
                <a:spcPts val="5"/>
              </a:spcBef>
            </a:pP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Finalise</a:t>
            </a:r>
            <a:r>
              <a:rPr sz="1600" spc="-18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0" dirty="0">
                <a:solidFill>
                  <a:srgbClr val="5F5F5F"/>
                </a:solidFill>
                <a:latin typeface="Tahoma"/>
                <a:cs typeface="Tahoma"/>
              </a:rPr>
              <a:t>project</a:t>
            </a:r>
            <a:r>
              <a:rPr sz="1600" spc="-14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30" dirty="0">
                <a:solidFill>
                  <a:srgbClr val="5F5F5F"/>
                </a:solidFill>
                <a:latin typeface="Tahoma"/>
                <a:cs typeface="Tahoma"/>
              </a:rPr>
              <a:t>by</a:t>
            </a:r>
            <a:r>
              <a:rPr sz="1600" spc="-14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31</a:t>
            </a:r>
            <a:r>
              <a:rPr sz="1600" spc="-14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December </a:t>
            </a:r>
            <a:r>
              <a:rPr sz="1600" spc="-250" dirty="0">
                <a:solidFill>
                  <a:srgbClr val="5F5F5F"/>
                </a:solidFill>
                <a:latin typeface="Tahoma"/>
                <a:cs typeface="Tahoma"/>
              </a:rPr>
              <a:t>#</a:t>
            </a:r>
            <a:r>
              <a:rPr sz="1600" spc="-14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Clients</a:t>
            </a:r>
            <a:r>
              <a:rPr sz="1600" spc="-15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0" dirty="0">
                <a:solidFill>
                  <a:srgbClr val="5F5F5F"/>
                </a:solidFill>
                <a:latin typeface="Tahoma"/>
                <a:cs typeface="Tahoma"/>
              </a:rPr>
              <a:t>from</a:t>
            </a:r>
            <a:r>
              <a:rPr sz="1600" spc="-13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referrals</a:t>
            </a:r>
            <a:endParaRPr sz="1600">
              <a:latin typeface="Tahoma"/>
              <a:cs typeface="Tahoma"/>
            </a:endParaRPr>
          </a:p>
          <a:p>
            <a:pPr marL="41910">
              <a:lnSpc>
                <a:spcPct val="100000"/>
              </a:lnSpc>
              <a:spcBef>
                <a:spcPts val="1760"/>
              </a:spcBef>
            </a:pPr>
            <a:r>
              <a:rPr sz="1600" spc="-250" dirty="0">
                <a:solidFill>
                  <a:srgbClr val="5F5F5F"/>
                </a:solidFill>
                <a:latin typeface="Tahoma"/>
                <a:cs typeface="Tahoma"/>
              </a:rPr>
              <a:t>#</a:t>
            </a:r>
            <a:r>
              <a:rPr sz="1600" spc="-19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Employees</a:t>
            </a:r>
            <a:endParaRPr sz="1600">
              <a:latin typeface="Tahoma"/>
              <a:cs typeface="Tahoma"/>
            </a:endParaRPr>
          </a:p>
          <a:p>
            <a:pPr marL="80645" marR="5080" indent="-39370">
              <a:lnSpc>
                <a:spcPct val="195100"/>
              </a:lnSpc>
              <a:spcBef>
                <a:spcPts val="5"/>
              </a:spcBef>
            </a:pPr>
            <a:r>
              <a:rPr sz="1600" spc="-345" dirty="0">
                <a:solidFill>
                  <a:srgbClr val="5F5F5F"/>
                </a:solidFill>
                <a:latin typeface="Tahoma"/>
                <a:cs typeface="Tahoma"/>
              </a:rPr>
              <a:t>%</a:t>
            </a:r>
            <a:r>
              <a:rPr sz="1600" spc="-17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Projects</a:t>
            </a:r>
            <a:r>
              <a:rPr sz="1600" spc="-16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delivered</a:t>
            </a:r>
            <a:r>
              <a:rPr sz="1600" spc="-204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35" dirty="0">
                <a:solidFill>
                  <a:srgbClr val="5F5F5F"/>
                </a:solidFill>
                <a:latin typeface="Tahoma"/>
                <a:cs typeface="Tahoma"/>
              </a:rPr>
              <a:t>on</a:t>
            </a:r>
            <a:r>
              <a:rPr sz="1600" spc="-16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5" dirty="0">
                <a:solidFill>
                  <a:srgbClr val="5F5F5F"/>
                </a:solidFill>
                <a:latin typeface="Tahoma"/>
                <a:cs typeface="Tahoma"/>
              </a:rPr>
              <a:t>time</a:t>
            </a:r>
            <a:r>
              <a:rPr sz="1600" spc="-17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45" dirty="0">
                <a:solidFill>
                  <a:srgbClr val="5F5F5F"/>
                </a:solidFill>
                <a:latin typeface="Tahoma"/>
                <a:cs typeface="Tahoma"/>
              </a:rPr>
              <a:t>and</a:t>
            </a:r>
            <a:r>
              <a:rPr sz="1600" spc="-16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35" dirty="0">
                <a:solidFill>
                  <a:srgbClr val="5F5F5F"/>
                </a:solidFill>
                <a:latin typeface="Tahoma"/>
                <a:cs typeface="Tahoma"/>
              </a:rPr>
              <a:t>on</a:t>
            </a:r>
            <a:r>
              <a:rPr sz="1600" spc="-17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budget Quality</a:t>
            </a:r>
            <a:endParaRPr sz="1600">
              <a:latin typeface="Tahoma"/>
              <a:cs typeface="Tahoma"/>
            </a:endParaRPr>
          </a:p>
          <a:p>
            <a:pPr marL="80645">
              <a:lnSpc>
                <a:spcPct val="100000"/>
              </a:lnSpc>
              <a:spcBef>
                <a:spcPts val="1764"/>
              </a:spcBef>
            </a:pPr>
            <a:r>
              <a:rPr sz="1600" spc="-345" dirty="0">
                <a:solidFill>
                  <a:srgbClr val="5F5F5F"/>
                </a:solidFill>
                <a:latin typeface="Tahoma"/>
                <a:cs typeface="Tahoma"/>
              </a:rPr>
              <a:t>%</a:t>
            </a:r>
            <a:r>
              <a:rPr sz="1600" spc="-16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Defect</a:t>
            </a:r>
            <a:r>
              <a:rPr sz="1600" spc="-16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0" dirty="0">
                <a:solidFill>
                  <a:srgbClr val="5F5F5F"/>
                </a:solidFill>
                <a:latin typeface="Tahoma"/>
                <a:cs typeface="Tahoma"/>
              </a:rPr>
              <a:t>rate</a:t>
            </a:r>
            <a:endParaRPr sz="1600">
              <a:latin typeface="Tahoma"/>
              <a:cs typeface="Tahoma"/>
            </a:endParaRPr>
          </a:p>
          <a:p>
            <a:pPr marL="80645">
              <a:lnSpc>
                <a:spcPct val="100000"/>
              </a:lnSpc>
              <a:spcBef>
                <a:spcPts val="1789"/>
              </a:spcBef>
            </a:pP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$</a:t>
            </a:r>
            <a:r>
              <a:rPr sz="1600" spc="-15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Budget</a:t>
            </a:r>
            <a:endParaRPr sz="16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65"/>
              </a:spcBef>
            </a:pPr>
            <a:endParaRPr sz="1600">
              <a:latin typeface="Tahoma"/>
              <a:cs typeface="Tahoma"/>
            </a:endParaRPr>
          </a:p>
          <a:p>
            <a:pPr marL="80645">
              <a:lnSpc>
                <a:spcPct val="100000"/>
              </a:lnSpc>
            </a:pPr>
            <a:r>
              <a:rPr sz="1600" spc="-35" dirty="0">
                <a:solidFill>
                  <a:srgbClr val="5F5F5F"/>
                </a:solidFill>
                <a:latin typeface="Tahoma"/>
                <a:cs typeface="Tahoma"/>
              </a:rPr>
              <a:t>Increase</a:t>
            </a:r>
            <a:r>
              <a:rPr sz="1600" spc="-18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5" dirty="0">
                <a:solidFill>
                  <a:srgbClr val="5F5F5F"/>
                </a:solidFill>
                <a:latin typeface="Tahoma"/>
                <a:cs typeface="Tahoma"/>
              </a:rPr>
              <a:t>Employee</a:t>
            </a:r>
            <a:r>
              <a:rPr sz="1600" spc="-17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40" dirty="0">
                <a:solidFill>
                  <a:srgbClr val="5F5F5F"/>
                </a:solidFill>
                <a:latin typeface="Tahoma"/>
                <a:cs typeface="Tahoma"/>
              </a:rPr>
              <a:t>Engagement</a:t>
            </a:r>
            <a:r>
              <a:rPr sz="1600" spc="-14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to</a:t>
            </a:r>
            <a:r>
              <a:rPr sz="1600" spc="-13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5" dirty="0">
                <a:solidFill>
                  <a:srgbClr val="5F5F5F"/>
                </a:solidFill>
                <a:latin typeface="Tahoma"/>
                <a:cs typeface="Tahoma"/>
              </a:rPr>
              <a:t>85%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42" name="object 4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/>
              <a:t>©</a:t>
            </a:r>
            <a:r>
              <a:rPr spc="-15" dirty="0"/>
              <a:t> </a:t>
            </a:r>
            <a:r>
              <a:rPr dirty="0"/>
              <a:t>The</a:t>
            </a:r>
            <a:r>
              <a:rPr spc="-30" dirty="0"/>
              <a:t> </a:t>
            </a:r>
            <a:r>
              <a:rPr dirty="0"/>
              <a:t>KPI</a:t>
            </a:r>
            <a:r>
              <a:rPr spc="-5" dirty="0"/>
              <a:t> </a:t>
            </a:r>
            <a:r>
              <a:rPr dirty="0"/>
              <a:t>Institute</a:t>
            </a:r>
            <a:r>
              <a:rPr spc="-20" dirty="0"/>
              <a:t> 2023</a:t>
            </a:r>
          </a:p>
        </p:txBody>
      </p:sp>
      <p:sp>
        <p:nvSpPr>
          <p:cNvPr id="43" name="object 4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81747" rIns="0" bIns="0" rtlCol="0">
            <a:spAutoFit/>
          </a:bodyPr>
          <a:lstStyle/>
          <a:p>
            <a:pPr marL="2515235">
              <a:lnSpc>
                <a:spcPct val="100000"/>
              </a:lnSpc>
              <a:spcBef>
                <a:spcPts val="200"/>
              </a:spcBef>
            </a:pPr>
            <a:fld id="{81D60167-4931-47E6-BA6A-407CBD079E47}" type="slidenum">
              <a:rPr spc="-25" dirty="0"/>
              <a:t>60</a:t>
            </a:fld>
            <a:endParaRPr spc="-25" dirty="0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9060" y="-3"/>
            <a:ext cx="9044940" cy="68580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09258" rIns="0" bIns="0" rtlCol="0">
            <a:spAutoFit/>
          </a:bodyPr>
          <a:lstStyle/>
          <a:p>
            <a:pPr marL="31115">
              <a:lnSpc>
                <a:spcPct val="100000"/>
              </a:lnSpc>
              <a:spcBef>
                <a:spcPts val="100"/>
              </a:spcBef>
            </a:pPr>
            <a:r>
              <a:rPr spc="270" dirty="0"/>
              <a:t>KPI</a:t>
            </a:r>
            <a:r>
              <a:rPr spc="-10" dirty="0"/>
              <a:t> </a:t>
            </a:r>
            <a:r>
              <a:rPr spc="200" dirty="0"/>
              <a:t>DEFINITION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58876" y="6309461"/>
            <a:ext cx="114109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i="1" spc="-100" dirty="0">
                <a:solidFill>
                  <a:srgbClr val="5F5F5F"/>
                </a:solidFill>
                <a:latin typeface="Lucida Sans"/>
                <a:cs typeface="Lucida Sans"/>
              </a:rPr>
              <a:t>Source:</a:t>
            </a:r>
            <a:r>
              <a:rPr sz="900" i="1" spc="-75" dirty="0">
                <a:solidFill>
                  <a:srgbClr val="5F5F5F"/>
                </a:solidFill>
                <a:latin typeface="Lucida Sans"/>
                <a:cs typeface="Lucida Sans"/>
              </a:rPr>
              <a:t> </a:t>
            </a:r>
            <a:r>
              <a:rPr sz="900" i="1" spc="-95" dirty="0">
                <a:solidFill>
                  <a:srgbClr val="5F5F5F"/>
                </a:solidFill>
                <a:latin typeface="Lucida Sans"/>
                <a:cs typeface="Lucida Sans"/>
              </a:rPr>
              <a:t>The</a:t>
            </a:r>
            <a:r>
              <a:rPr sz="900" i="1" spc="-85" dirty="0">
                <a:solidFill>
                  <a:srgbClr val="5F5F5F"/>
                </a:solidFill>
                <a:latin typeface="Lucida Sans"/>
                <a:cs typeface="Lucida Sans"/>
              </a:rPr>
              <a:t> </a:t>
            </a:r>
            <a:r>
              <a:rPr sz="900" i="1" spc="-30" dirty="0">
                <a:solidFill>
                  <a:srgbClr val="5F5F5F"/>
                </a:solidFill>
                <a:latin typeface="Lucida Sans"/>
                <a:cs typeface="Lucida Sans"/>
              </a:rPr>
              <a:t>KPI</a:t>
            </a:r>
            <a:r>
              <a:rPr sz="900" i="1" spc="-85" dirty="0">
                <a:solidFill>
                  <a:srgbClr val="5F5F5F"/>
                </a:solidFill>
                <a:latin typeface="Lucida Sans"/>
                <a:cs typeface="Lucida Sans"/>
              </a:rPr>
              <a:t> </a:t>
            </a:r>
            <a:r>
              <a:rPr sz="900" i="1" spc="-60" dirty="0">
                <a:solidFill>
                  <a:srgbClr val="5F5F5F"/>
                </a:solidFill>
                <a:latin typeface="Lucida Sans"/>
                <a:cs typeface="Lucida Sans"/>
              </a:rPr>
              <a:t>Institute</a:t>
            </a:r>
            <a:endParaRPr sz="900">
              <a:latin typeface="Lucida Sans"/>
              <a:cs typeface="Lucida San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54151" y="3285489"/>
            <a:ext cx="7820659" cy="148844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R="108585" algn="ctr">
              <a:lnSpc>
                <a:spcPts val="2390"/>
              </a:lnSpc>
              <a:spcBef>
                <a:spcPts val="105"/>
              </a:spcBef>
            </a:pPr>
            <a:r>
              <a:rPr sz="2000" spc="80" dirty="0">
                <a:solidFill>
                  <a:srgbClr val="5F5F5F"/>
                </a:solidFill>
                <a:latin typeface="Tahoma"/>
                <a:cs typeface="Tahoma"/>
              </a:rPr>
              <a:t>A</a:t>
            </a:r>
            <a:r>
              <a:rPr sz="2000" spc="-19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5F5F5F"/>
                </a:solidFill>
                <a:latin typeface="Tahoma"/>
                <a:cs typeface="Tahoma"/>
              </a:rPr>
              <a:t>KPI</a:t>
            </a:r>
            <a:r>
              <a:rPr sz="2000" spc="-229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5F5F5F"/>
                </a:solidFill>
                <a:latin typeface="Tahoma"/>
                <a:cs typeface="Tahoma"/>
              </a:rPr>
              <a:t>is</a:t>
            </a:r>
            <a:r>
              <a:rPr sz="2000" spc="-20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2000" spc="-110" dirty="0">
                <a:solidFill>
                  <a:srgbClr val="5F5F5F"/>
                </a:solidFill>
                <a:latin typeface="Tahoma"/>
                <a:cs typeface="Tahoma"/>
              </a:rPr>
              <a:t>“a</a:t>
            </a:r>
            <a:r>
              <a:rPr sz="2000" spc="-21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2000" spc="-40" dirty="0">
                <a:solidFill>
                  <a:srgbClr val="0A976C"/>
                </a:solidFill>
                <a:latin typeface="Tahoma"/>
                <a:cs typeface="Tahoma"/>
              </a:rPr>
              <a:t>measurable</a:t>
            </a:r>
            <a:r>
              <a:rPr sz="2000" spc="-235" dirty="0">
                <a:solidFill>
                  <a:srgbClr val="0A976C"/>
                </a:solidFill>
                <a:latin typeface="Tahoma"/>
                <a:cs typeface="Tahoma"/>
              </a:rPr>
              <a:t> </a:t>
            </a:r>
            <a:r>
              <a:rPr sz="2000" spc="-25" dirty="0">
                <a:solidFill>
                  <a:srgbClr val="0A976C"/>
                </a:solidFill>
                <a:latin typeface="Tahoma"/>
                <a:cs typeface="Tahoma"/>
              </a:rPr>
              <a:t>expression</a:t>
            </a:r>
            <a:r>
              <a:rPr sz="2000" spc="-204" dirty="0">
                <a:solidFill>
                  <a:srgbClr val="0A976C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5F5F5F"/>
                </a:solidFill>
                <a:latin typeface="Tahoma"/>
                <a:cs typeface="Tahoma"/>
              </a:rPr>
              <a:t>for</a:t>
            </a:r>
            <a:r>
              <a:rPr sz="2000" spc="-204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5F5F5F"/>
                </a:solidFill>
                <a:latin typeface="Tahoma"/>
                <a:cs typeface="Tahoma"/>
              </a:rPr>
              <a:t>the</a:t>
            </a:r>
            <a:r>
              <a:rPr sz="2000" spc="-21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2000" spc="-35" dirty="0">
                <a:solidFill>
                  <a:srgbClr val="5F5F5F"/>
                </a:solidFill>
                <a:latin typeface="Tahoma"/>
                <a:cs typeface="Tahoma"/>
              </a:rPr>
              <a:t>achievement</a:t>
            </a:r>
            <a:r>
              <a:rPr sz="2000" spc="-24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5F5F5F"/>
                </a:solidFill>
                <a:latin typeface="Tahoma"/>
                <a:cs typeface="Tahoma"/>
              </a:rPr>
              <a:t>of</a:t>
            </a:r>
            <a:r>
              <a:rPr sz="2000" spc="-20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2000" spc="-90" dirty="0">
                <a:solidFill>
                  <a:srgbClr val="5F5F5F"/>
                </a:solidFill>
                <a:latin typeface="Tahoma"/>
                <a:cs typeface="Tahoma"/>
              </a:rPr>
              <a:t>a</a:t>
            </a:r>
            <a:r>
              <a:rPr sz="2000" spc="-15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0A976C"/>
                </a:solidFill>
                <a:latin typeface="Tahoma"/>
                <a:cs typeface="Tahoma"/>
              </a:rPr>
              <a:t>desired</a:t>
            </a:r>
            <a:r>
              <a:rPr sz="2000" spc="-245" dirty="0">
                <a:solidFill>
                  <a:srgbClr val="0A976C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0A976C"/>
                </a:solidFill>
                <a:latin typeface="Tahoma"/>
                <a:cs typeface="Tahoma"/>
              </a:rPr>
              <a:t>level</a:t>
            </a:r>
            <a:endParaRPr sz="2000">
              <a:latin typeface="Tahoma"/>
              <a:cs typeface="Tahoma"/>
            </a:endParaRPr>
          </a:p>
          <a:p>
            <a:pPr marR="107314" algn="ctr">
              <a:lnSpc>
                <a:spcPts val="2390"/>
              </a:lnSpc>
            </a:pPr>
            <a:r>
              <a:rPr sz="2000" spc="-10" dirty="0">
                <a:solidFill>
                  <a:srgbClr val="0A976C"/>
                </a:solidFill>
                <a:latin typeface="Tahoma"/>
                <a:cs typeface="Tahoma"/>
              </a:rPr>
              <a:t>of</a:t>
            </a:r>
            <a:r>
              <a:rPr sz="2000" spc="-215" dirty="0">
                <a:solidFill>
                  <a:srgbClr val="0A976C"/>
                </a:solidFill>
                <a:latin typeface="Tahoma"/>
                <a:cs typeface="Tahoma"/>
              </a:rPr>
              <a:t> </a:t>
            </a:r>
            <a:r>
              <a:rPr sz="2000" spc="-30" dirty="0">
                <a:solidFill>
                  <a:srgbClr val="0A976C"/>
                </a:solidFill>
                <a:latin typeface="Tahoma"/>
                <a:cs typeface="Tahoma"/>
              </a:rPr>
              <a:t>results</a:t>
            </a:r>
            <a:r>
              <a:rPr sz="2000" spc="-30" dirty="0">
                <a:solidFill>
                  <a:srgbClr val="5F5F5F"/>
                </a:solidFill>
                <a:latin typeface="Tahoma"/>
                <a:cs typeface="Tahoma"/>
              </a:rPr>
              <a:t>,</a:t>
            </a:r>
            <a:r>
              <a:rPr sz="2000" spc="-23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5F5F5F"/>
                </a:solidFill>
                <a:latin typeface="Tahoma"/>
                <a:cs typeface="Tahoma"/>
              </a:rPr>
              <a:t>in</a:t>
            </a:r>
            <a:r>
              <a:rPr sz="2000" spc="-21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2000" spc="-65" dirty="0">
                <a:solidFill>
                  <a:srgbClr val="5F5F5F"/>
                </a:solidFill>
                <a:latin typeface="Tahoma"/>
                <a:cs typeface="Tahoma"/>
              </a:rPr>
              <a:t>an</a:t>
            </a:r>
            <a:r>
              <a:rPr sz="2000" spc="-21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2000" spc="-40" dirty="0">
                <a:solidFill>
                  <a:srgbClr val="5F5F5F"/>
                </a:solidFill>
                <a:latin typeface="Tahoma"/>
                <a:cs typeface="Tahoma"/>
              </a:rPr>
              <a:t>area</a:t>
            </a:r>
            <a:r>
              <a:rPr sz="2000" spc="-23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2000" spc="-20" dirty="0">
                <a:solidFill>
                  <a:srgbClr val="5F5F5F"/>
                </a:solidFill>
                <a:latin typeface="Tahoma"/>
                <a:cs typeface="Tahoma"/>
              </a:rPr>
              <a:t>relevant</a:t>
            </a:r>
            <a:r>
              <a:rPr sz="2000" spc="-229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5F5F5F"/>
                </a:solidFill>
                <a:latin typeface="Tahoma"/>
                <a:cs typeface="Tahoma"/>
              </a:rPr>
              <a:t>to</a:t>
            </a:r>
            <a:r>
              <a:rPr sz="2000" spc="-229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5F5F5F"/>
                </a:solidFill>
                <a:latin typeface="Tahoma"/>
                <a:cs typeface="Tahoma"/>
              </a:rPr>
              <a:t>the</a:t>
            </a:r>
            <a:r>
              <a:rPr sz="2000" spc="-23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2000" spc="-35" dirty="0">
                <a:solidFill>
                  <a:srgbClr val="5F5F5F"/>
                </a:solidFill>
                <a:latin typeface="Tahoma"/>
                <a:cs typeface="Tahoma"/>
              </a:rPr>
              <a:t>evaluated</a:t>
            </a:r>
            <a:r>
              <a:rPr sz="2000" spc="-24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5F5F5F"/>
                </a:solidFill>
                <a:latin typeface="Tahoma"/>
                <a:cs typeface="Tahoma"/>
              </a:rPr>
              <a:t>entity’s</a:t>
            </a:r>
            <a:r>
              <a:rPr sz="2000" spc="-23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5F5F5F"/>
                </a:solidFill>
                <a:latin typeface="Tahoma"/>
                <a:cs typeface="Tahoma"/>
              </a:rPr>
              <a:t>activity.”</a:t>
            </a:r>
            <a:endParaRPr sz="20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914"/>
              </a:spcBef>
            </a:pPr>
            <a:endParaRPr sz="2000">
              <a:latin typeface="Tahoma"/>
              <a:cs typeface="Tahoma"/>
            </a:endParaRPr>
          </a:p>
          <a:p>
            <a:pPr marR="5080" algn="r">
              <a:lnSpc>
                <a:spcPct val="100000"/>
              </a:lnSpc>
              <a:spcBef>
                <a:spcPts val="5"/>
              </a:spcBef>
            </a:pPr>
            <a:r>
              <a:rPr sz="2000" i="1" spc="-195" dirty="0">
                <a:solidFill>
                  <a:srgbClr val="5F5F5F"/>
                </a:solidFill>
                <a:latin typeface="Lucida Sans"/>
                <a:cs typeface="Lucida Sans"/>
              </a:rPr>
              <a:t>The</a:t>
            </a:r>
            <a:r>
              <a:rPr sz="2000" i="1" spc="-254" dirty="0">
                <a:solidFill>
                  <a:srgbClr val="5F5F5F"/>
                </a:solidFill>
                <a:latin typeface="Lucida Sans"/>
                <a:cs typeface="Lucida Sans"/>
              </a:rPr>
              <a:t> </a:t>
            </a:r>
            <a:r>
              <a:rPr sz="2000" i="1" spc="-50" dirty="0">
                <a:solidFill>
                  <a:srgbClr val="5F5F5F"/>
                </a:solidFill>
                <a:latin typeface="Lucida Sans"/>
                <a:cs typeface="Lucida Sans"/>
              </a:rPr>
              <a:t>KPI</a:t>
            </a:r>
            <a:r>
              <a:rPr sz="2000" i="1" spc="-240" dirty="0">
                <a:solidFill>
                  <a:srgbClr val="5F5F5F"/>
                </a:solidFill>
                <a:latin typeface="Lucida Sans"/>
                <a:cs typeface="Lucida Sans"/>
              </a:rPr>
              <a:t> </a:t>
            </a:r>
            <a:r>
              <a:rPr sz="2000" i="1" spc="-35" dirty="0">
                <a:solidFill>
                  <a:srgbClr val="5F5F5F"/>
                </a:solidFill>
                <a:latin typeface="Lucida Sans"/>
                <a:cs typeface="Lucida Sans"/>
              </a:rPr>
              <a:t>Institute</a:t>
            </a:r>
            <a:endParaRPr sz="2000">
              <a:latin typeface="Lucida Sans"/>
              <a:cs typeface="Lucida San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776972" y="2535935"/>
            <a:ext cx="737870" cy="586740"/>
          </a:xfrm>
          <a:custGeom>
            <a:avLst/>
            <a:gdLst/>
            <a:ahLst/>
            <a:cxnLst/>
            <a:rect l="l" t="t" r="r" b="b"/>
            <a:pathLst>
              <a:path w="737870" h="586739">
                <a:moveTo>
                  <a:pt x="295656" y="290957"/>
                </a:moveTo>
                <a:lnTo>
                  <a:pt x="291109" y="243586"/>
                </a:lnTo>
                <a:lnTo>
                  <a:pt x="279425" y="198716"/>
                </a:lnTo>
                <a:lnTo>
                  <a:pt x="261175" y="156933"/>
                </a:lnTo>
                <a:lnTo>
                  <a:pt x="236969" y="118808"/>
                </a:lnTo>
                <a:lnTo>
                  <a:pt x="207403" y="84950"/>
                </a:lnTo>
                <a:lnTo>
                  <a:pt x="173062" y="55930"/>
                </a:lnTo>
                <a:lnTo>
                  <a:pt x="134556" y="32346"/>
                </a:lnTo>
                <a:lnTo>
                  <a:pt x="92481" y="14770"/>
                </a:lnTo>
                <a:lnTo>
                  <a:pt x="47421" y="3797"/>
                </a:lnTo>
                <a:lnTo>
                  <a:pt x="0" y="0"/>
                </a:lnTo>
                <a:lnTo>
                  <a:pt x="0" y="126873"/>
                </a:lnTo>
                <a:lnTo>
                  <a:pt x="44018" y="132689"/>
                </a:lnTo>
                <a:lnTo>
                  <a:pt x="83743" y="149123"/>
                </a:lnTo>
                <a:lnTo>
                  <a:pt x="117614" y="174675"/>
                </a:lnTo>
                <a:lnTo>
                  <a:pt x="144081" y="207835"/>
                </a:lnTo>
                <a:lnTo>
                  <a:pt x="161620" y="247103"/>
                </a:lnTo>
                <a:lnTo>
                  <a:pt x="168656" y="290957"/>
                </a:lnTo>
                <a:lnTo>
                  <a:pt x="0" y="290957"/>
                </a:lnTo>
                <a:lnTo>
                  <a:pt x="0" y="586740"/>
                </a:lnTo>
                <a:lnTo>
                  <a:pt x="295656" y="586740"/>
                </a:lnTo>
                <a:lnTo>
                  <a:pt x="295656" y="290957"/>
                </a:lnTo>
                <a:close/>
              </a:path>
              <a:path w="737870" h="586739">
                <a:moveTo>
                  <a:pt x="737616" y="290957"/>
                </a:moveTo>
                <a:lnTo>
                  <a:pt x="733094" y="243586"/>
                </a:lnTo>
                <a:lnTo>
                  <a:pt x="721461" y="198716"/>
                </a:lnTo>
                <a:lnTo>
                  <a:pt x="703326" y="156933"/>
                </a:lnTo>
                <a:lnTo>
                  <a:pt x="679246" y="118808"/>
                </a:lnTo>
                <a:lnTo>
                  <a:pt x="649833" y="84950"/>
                </a:lnTo>
                <a:lnTo>
                  <a:pt x="615683" y="55930"/>
                </a:lnTo>
                <a:lnTo>
                  <a:pt x="577380" y="32346"/>
                </a:lnTo>
                <a:lnTo>
                  <a:pt x="535520" y="14770"/>
                </a:lnTo>
                <a:lnTo>
                  <a:pt x="490689" y="3797"/>
                </a:lnTo>
                <a:lnTo>
                  <a:pt x="443484" y="0"/>
                </a:lnTo>
                <a:lnTo>
                  <a:pt x="443484" y="126873"/>
                </a:lnTo>
                <a:lnTo>
                  <a:pt x="487299" y="132689"/>
                </a:lnTo>
                <a:lnTo>
                  <a:pt x="526821" y="149123"/>
                </a:lnTo>
                <a:lnTo>
                  <a:pt x="560514" y="174675"/>
                </a:lnTo>
                <a:lnTo>
                  <a:pt x="586828" y="207835"/>
                </a:lnTo>
                <a:lnTo>
                  <a:pt x="604253" y="247103"/>
                </a:lnTo>
                <a:lnTo>
                  <a:pt x="611251" y="290957"/>
                </a:lnTo>
                <a:lnTo>
                  <a:pt x="443484" y="290957"/>
                </a:lnTo>
                <a:lnTo>
                  <a:pt x="443484" y="586740"/>
                </a:lnTo>
                <a:lnTo>
                  <a:pt x="737616" y="586740"/>
                </a:lnTo>
                <a:lnTo>
                  <a:pt x="737616" y="290957"/>
                </a:lnTo>
                <a:close/>
              </a:path>
            </a:pathLst>
          </a:custGeom>
          <a:solidFill>
            <a:srgbClr val="0A976C">
              <a:alpha val="1097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/>
              <a:t>©</a:t>
            </a:r>
            <a:r>
              <a:rPr spc="-15" dirty="0"/>
              <a:t> </a:t>
            </a:r>
            <a:r>
              <a:rPr dirty="0"/>
              <a:t>The</a:t>
            </a:r>
            <a:r>
              <a:rPr spc="-30" dirty="0"/>
              <a:t> </a:t>
            </a:r>
            <a:r>
              <a:rPr dirty="0"/>
              <a:t>KPI</a:t>
            </a:r>
            <a:r>
              <a:rPr spc="-5" dirty="0"/>
              <a:t> </a:t>
            </a:r>
            <a:r>
              <a:rPr dirty="0"/>
              <a:t>Institute</a:t>
            </a:r>
            <a:r>
              <a:rPr spc="-20" dirty="0"/>
              <a:t> 2023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81747" rIns="0" bIns="0" rtlCol="0">
            <a:spAutoFit/>
          </a:bodyPr>
          <a:lstStyle/>
          <a:p>
            <a:pPr marL="2515235">
              <a:lnSpc>
                <a:spcPct val="100000"/>
              </a:lnSpc>
              <a:spcBef>
                <a:spcPts val="200"/>
              </a:spcBef>
            </a:pPr>
            <a:fld id="{81D60167-4931-47E6-BA6A-407CBD079E47}" type="slidenum">
              <a:rPr spc="-25" dirty="0"/>
              <a:t>61</a:t>
            </a:fld>
            <a:endParaRPr spc="-25" dirty="0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09258" rIns="0" bIns="0" rtlCol="0">
            <a:spAutoFit/>
          </a:bodyPr>
          <a:lstStyle/>
          <a:p>
            <a:pPr marL="31115">
              <a:lnSpc>
                <a:spcPct val="100000"/>
              </a:lnSpc>
              <a:spcBef>
                <a:spcPts val="100"/>
              </a:spcBef>
            </a:pPr>
            <a:r>
              <a:rPr spc="195" dirty="0"/>
              <a:t>SMART</a:t>
            </a:r>
            <a:r>
              <a:rPr spc="20" dirty="0"/>
              <a:t> </a:t>
            </a:r>
            <a:r>
              <a:rPr spc="160" dirty="0"/>
              <a:t>OBJECTIVES</a:t>
            </a:r>
            <a:r>
              <a:rPr spc="25" dirty="0"/>
              <a:t> </a:t>
            </a:r>
            <a:r>
              <a:rPr spc="105" dirty="0"/>
              <a:t>DECOMPOSED</a:t>
            </a:r>
          </a:p>
        </p:txBody>
      </p:sp>
      <p:sp>
        <p:nvSpPr>
          <p:cNvPr id="3" name="object 3"/>
          <p:cNvSpPr/>
          <p:nvPr/>
        </p:nvSpPr>
        <p:spPr>
          <a:xfrm>
            <a:off x="1127760" y="2548127"/>
            <a:ext cx="5718175" cy="731520"/>
          </a:xfrm>
          <a:custGeom>
            <a:avLst/>
            <a:gdLst/>
            <a:ahLst/>
            <a:cxnLst/>
            <a:rect l="l" t="t" r="r" b="b"/>
            <a:pathLst>
              <a:path w="5718175" h="731520">
                <a:moveTo>
                  <a:pt x="5596128" y="0"/>
                </a:moveTo>
                <a:lnTo>
                  <a:pt x="121920" y="0"/>
                </a:lnTo>
                <a:lnTo>
                  <a:pt x="74462" y="9584"/>
                </a:lnTo>
                <a:lnTo>
                  <a:pt x="35709" y="35718"/>
                </a:lnTo>
                <a:lnTo>
                  <a:pt x="9580" y="74473"/>
                </a:lnTo>
                <a:lnTo>
                  <a:pt x="0" y="121920"/>
                </a:lnTo>
                <a:lnTo>
                  <a:pt x="0" y="609600"/>
                </a:lnTo>
                <a:lnTo>
                  <a:pt x="9580" y="657046"/>
                </a:lnTo>
                <a:lnTo>
                  <a:pt x="35709" y="695801"/>
                </a:lnTo>
                <a:lnTo>
                  <a:pt x="74462" y="721935"/>
                </a:lnTo>
                <a:lnTo>
                  <a:pt x="121920" y="731520"/>
                </a:lnTo>
                <a:lnTo>
                  <a:pt x="5596128" y="731520"/>
                </a:lnTo>
                <a:lnTo>
                  <a:pt x="5643574" y="721935"/>
                </a:lnTo>
                <a:lnTo>
                  <a:pt x="5682329" y="695801"/>
                </a:lnTo>
                <a:lnTo>
                  <a:pt x="5708463" y="657046"/>
                </a:lnTo>
                <a:lnTo>
                  <a:pt x="5718047" y="609600"/>
                </a:lnTo>
                <a:lnTo>
                  <a:pt x="5718047" y="121920"/>
                </a:lnTo>
                <a:lnTo>
                  <a:pt x="5708463" y="74473"/>
                </a:lnTo>
                <a:lnTo>
                  <a:pt x="5682329" y="35718"/>
                </a:lnTo>
                <a:lnTo>
                  <a:pt x="5643574" y="9584"/>
                </a:lnTo>
                <a:lnTo>
                  <a:pt x="5596128" y="0"/>
                </a:lnTo>
                <a:close/>
              </a:path>
            </a:pathLst>
          </a:custGeom>
          <a:solidFill>
            <a:srgbClr val="07644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224483" y="2924632"/>
            <a:ext cx="868044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solidFill>
                  <a:srgbClr val="FFFFFF"/>
                </a:solidFill>
                <a:latin typeface="Tahoma"/>
                <a:cs typeface="Tahoma"/>
              </a:rPr>
              <a:t>Objective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127760" y="3323844"/>
            <a:ext cx="5718175" cy="731520"/>
          </a:xfrm>
          <a:custGeom>
            <a:avLst/>
            <a:gdLst/>
            <a:ahLst/>
            <a:cxnLst/>
            <a:rect l="l" t="t" r="r" b="b"/>
            <a:pathLst>
              <a:path w="5718175" h="731520">
                <a:moveTo>
                  <a:pt x="5596128" y="0"/>
                </a:moveTo>
                <a:lnTo>
                  <a:pt x="121920" y="0"/>
                </a:lnTo>
                <a:lnTo>
                  <a:pt x="74462" y="9584"/>
                </a:lnTo>
                <a:lnTo>
                  <a:pt x="35709" y="35718"/>
                </a:lnTo>
                <a:lnTo>
                  <a:pt x="9580" y="74473"/>
                </a:lnTo>
                <a:lnTo>
                  <a:pt x="0" y="121919"/>
                </a:lnTo>
                <a:lnTo>
                  <a:pt x="0" y="609599"/>
                </a:lnTo>
                <a:lnTo>
                  <a:pt x="9580" y="657046"/>
                </a:lnTo>
                <a:lnTo>
                  <a:pt x="35709" y="695801"/>
                </a:lnTo>
                <a:lnTo>
                  <a:pt x="74462" y="721935"/>
                </a:lnTo>
                <a:lnTo>
                  <a:pt x="121920" y="731519"/>
                </a:lnTo>
                <a:lnTo>
                  <a:pt x="5596128" y="731519"/>
                </a:lnTo>
                <a:lnTo>
                  <a:pt x="5643574" y="721935"/>
                </a:lnTo>
                <a:lnTo>
                  <a:pt x="5682329" y="695801"/>
                </a:lnTo>
                <a:lnTo>
                  <a:pt x="5708463" y="657046"/>
                </a:lnTo>
                <a:lnTo>
                  <a:pt x="5718047" y="609599"/>
                </a:lnTo>
                <a:lnTo>
                  <a:pt x="5718047" y="121919"/>
                </a:lnTo>
                <a:lnTo>
                  <a:pt x="5708463" y="74473"/>
                </a:lnTo>
                <a:lnTo>
                  <a:pt x="5682329" y="35718"/>
                </a:lnTo>
                <a:lnTo>
                  <a:pt x="5643574" y="9584"/>
                </a:lnTo>
                <a:lnTo>
                  <a:pt x="5596128" y="0"/>
                </a:lnTo>
                <a:close/>
              </a:path>
            </a:pathLst>
          </a:custGeom>
          <a:solidFill>
            <a:srgbClr val="3A7C6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224483" y="3703701"/>
            <a:ext cx="34353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5" dirty="0">
                <a:solidFill>
                  <a:srgbClr val="FFFFFF"/>
                </a:solidFill>
                <a:latin typeface="Tahoma"/>
                <a:cs typeface="Tahoma"/>
              </a:rPr>
              <a:t>KPI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127760" y="4099559"/>
            <a:ext cx="5718175" cy="731520"/>
          </a:xfrm>
          <a:custGeom>
            <a:avLst/>
            <a:gdLst/>
            <a:ahLst/>
            <a:cxnLst/>
            <a:rect l="l" t="t" r="r" b="b"/>
            <a:pathLst>
              <a:path w="5718175" h="731520">
                <a:moveTo>
                  <a:pt x="5596128" y="0"/>
                </a:moveTo>
                <a:lnTo>
                  <a:pt x="121920" y="0"/>
                </a:lnTo>
                <a:lnTo>
                  <a:pt x="74462" y="9584"/>
                </a:lnTo>
                <a:lnTo>
                  <a:pt x="35709" y="35718"/>
                </a:lnTo>
                <a:lnTo>
                  <a:pt x="9580" y="74473"/>
                </a:lnTo>
                <a:lnTo>
                  <a:pt x="0" y="121919"/>
                </a:lnTo>
                <a:lnTo>
                  <a:pt x="0" y="609600"/>
                </a:lnTo>
                <a:lnTo>
                  <a:pt x="9580" y="657046"/>
                </a:lnTo>
                <a:lnTo>
                  <a:pt x="35709" y="695801"/>
                </a:lnTo>
                <a:lnTo>
                  <a:pt x="74462" y="721935"/>
                </a:lnTo>
                <a:lnTo>
                  <a:pt x="121920" y="731519"/>
                </a:lnTo>
                <a:lnTo>
                  <a:pt x="5596128" y="731519"/>
                </a:lnTo>
                <a:lnTo>
                  <a:pt x="5643574" y="721935"/>
                </a:lnTo>
                <a:lnTo>
                  <a:pt x="5682329" y="695801"/>
                </a:lnTo>
                <a:lnTo>
                  <a:pt x="5708463" y="657046"/>
                </a:lnTo>
                <a:lnTo>
                  <a:pt x="5718047" y="609600"/>
                </a:lnTo>
                <a:lnTo>
                  <a:pt x="5718047" y="121919"/>
                </a:lnTo>
                <a:lnTo>
                  <a:pt x="5708463" y="74473"/>
                </a:lnTo>
                <a:lnTo>
                  <a:pt x="5682329" y="35718"/>
                </a:lnTo>
                <a:lnTo>
                  <a:pt x="5643574" y="9584"/>
                </a:lnTo>
                <a:lnTo>
                  <a:pt x="5596128" y="0"/>
                </a:lnTo>
                <a:close/>
              </a:path>
            </a:pathLst>
          </a:custGeom>
          <a:solidFill>
            <a:srgbClr val="0A976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224483" y="4458080"/>
            <a:ext cx="6794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FFFFF"/>
                </a:solidFill>
                <a:latin typeface="Tahoma"/>
                <a:cs typeface="Tahoma"/>
              </a:rPr>
              <a:t>Target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127760" y="4875276"/>
            <a:ext cx="5718175" cy="731520"/>
          </a:xfrm>
          <a:custGeom>
            <a:avLst/>
            <a:gdLst/>
            <a:ahLst/>
            <a:cxnLst/>
            <a:rect l="l" t="t" r="r" b="b"/>
            <a:pathLst>
              <a:path w="5718175" h="731520">
                <a:moveTo>
                  <a:pt x="5596128" y="0"/>
                </a:moveTo>
                <a:lnTo>
                  <a:pt x="121920" y="0"/>
                </a:lnTo>
                <a:lnTo>
                  <a:pt x="74462" y="9584"/>
                </a:lnTo>
                <a:lnTo>
                  <a:pt x="35709" y="35718"/>
                </a:lnTo>
                <a:lnTo>
                  <a:pt x="9580" y="74473"/>
                </a:lnTo>
                <a:lnTo>
                  <a:pt x="0" y="121919"/>
                </a:lnTo>
                <a:lnTo>
                  <a:pt x="0" y="609600"/>
                </a:lnTo>
                <a:lnTo>
                  <a:pt x="9580" y="657046"/>
                </a:lnTo>
                <a:lnTo>
                  <a:pt x="35709" y="695801"/>
                </a:lnTo>
                <a:lnTo>
                  <a:pt x="74462" y="721935"/>
                </a:lnTo>
                <a:lnTo>
                  <a:pt x="121920" y="731520"/>
                </a:lnTo>
                <a:lnTo>
                  <a:pt x="5596128" y="731520"/>
                </a:lnTo>
                <a:lnTo>
                  <a:pt x="5643574" y="721935"/>
                </a:lnTo>
                <a:lnTo>
                  <a:pt x="5682329" y="695801"/>
                </a:lnTo>
                <a:lnTo>
                  <a:pt x="5708463" y="657046"/>
                </a:lnTo>
                <a:lnTo>
                  <a:pt x="5718047" y="609600"/>
                </a:lnTo>
                <a:lnTo>
                  <a:pt x="5718047" y="121919"/>
                </a:lnTo>
                <a:lnTo>
                  <a:pt x="5708463" y="74473"/>
                </a:lnTo>
                <a:lnTo>
                  <a:pt x="5682329" y="35718"/>
                </a:lnTo>
                <a:lnTo>
                  <a:pt x="5643574" y="9584"/>
                </a:lnTo>
                <a:lnTo>
                  <a:pt x="5596128" y="0"/>
                </a:lnTo>
                <a:close/>
              </a:path>
            </a:pathLst>
          </a:custGeom>
          <a:solidFill>
            <a:srgbClr val="0A976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224483" y="5233542"/>
            <a:ext cx="5168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solidFill>
                  <a:srgbClr val="FFFFFF"/>
                </a:solidFill>
                <a:latin typeface="Tahoma"/>
                <a:cs typeface="Tahoma"/>
              </a:rPr>
              <a:t>Time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127760" y="5649467"/>
            <a:ext cx="5718175" cy="733425"/>
          </a:xfrm>
          <a:custGeom>
            <a:avLst/>
            <a:gdLst/>
            <a:ahLst/>
            <a:cxnLst/>
            <a:rect l="l" t="t" r="r" b="b"/>
            <a:pathLst>
              <a:path w="5718175" h="733425">
                <a:moveTo>
                  <a:pt x="5595873" y="0"/>
                </a:moveTo>
                <a:lnTo>
                  <a:pt x="122174" y="0"/>
                </a:lnTo>
                <a:lnTo>
                  <a:pt x="74618" y="9601"/>
                </a:lnTo>
                <a:lnTo>
                  <a:pt x="35783" y="35783"/>
                </a:lnTo>
                <a:lnTo>
                  <a:pt x="9601" y="74618"/>
                </a:lnTo>
                <a:lnTo>
                  <a:pt x="0" y="122173"/>
                </a:lnTo>
                <a:lnTo>
                  <a:pt x="0" y="610869"/>
                </a:lnTo>
                <a:lnTo>
                  <a:pt x="9601" y="658425"/>
                </a:lnTo>
                <a:lnTo>
                  <a:pt x="35783" y="697260"/>
                </a:lnTo>
                <a:lnTo>
                  <a:pt x="74618" y="723442"/>
                </a:lnTo>
                <a:lnTo>
                  <a:pt x="122174" y="733043"/>
                </a:lnTo>
                <a:lnTo>
                  <a:pt x="5595873" y="733043"/>
                </a:lnTo>
                <a:lnTo>
                  <a:pt x="5643413" y="723442"/>
                </a:lnTo>
                <a:lnTo>
                  <a:pt x="5682249" y="697260"/>
                </a:lnTo>
                <a:lnTo>
                  <a:pt x="5708441" y="658425"/>
                </a:lnTo>
                <a:lnTo>
                  <a:pt x="5718047" y="610869"/>
                </a:lnTo>
                <a:lnTo>
                  <a:pt x="5718047" y="122173"/>
                </a:lnTo>
                <a:lnTo>
                  <a:pt x="5708441" y="74618"/>
                </a:lnTo>
                <a:lnTo>
                  <a:pt x="5682249" y="35783"/>
                </a:lnTo>
                <a:lnTo>
                  <a:pt x="5643413" y="9601"/>
                </a:lnTo>
                <a:lnTo>
                  <a:pt x="5595873" y="0"/>
                </a:lnTo>
                <a:close/>
              </a:path>
            </a:pathLst>
          </a:custGeom>
          <a:solidFill>
            <a:srgbClr val="A4A4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224483" y="6009233"/>
            <a:ext cx="7118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FFFFF"/>
                </a:solidFill>
                <a:latin typeface="Tahoma"/>
                <a:cs typeface="Tahoma"/>
              </a:rPr>
              <a:t>Owner</a:t>
            </a:r>
            <a:endParaRPr sz="1800">
              <a:latin typeface="Tahoma"/>
              <a:cs typeface="Tahoma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3401567" y="2651760"/>
            <a:ext cx="5145405" cy="581025"/>
            <a:chOff x="3401567" y="2651760"/>
            <a:chExt cx="5145405" cy="581025"/>
          </a:xfrm>
        </p:grpSpPr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01567" y="2651760"/>
              <a:ext cx="5145024" cy="580644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3427475" y="2677668"/>
              <a:ext cx="5043170" cy="478790"/>
            </a:xfrm>
            <a:custGeom>
              <a:avLst/>
              <a:gdLst/>
              <a:ahLst/>
              <a:cxnLst/>
              <a:rect l="l" t="t" r="r" b="b"/>
              <a:pathLst>
                <a:path w="5043170" h="478789">
                  <a:moveTo>
                    <a:pt x="4963159" y="0"/>
                  </a:moveTo>
                  <a:lnTo>
                    <a:pt x="0" y="0"/>
                  </a:lnTo>
                  <a:lnTo>
                    <a:pt x="0" y="478536"/>
                  </a:lnTo>
                  <a:lnTo>
                    <a:pt x="4963159" y="478536"/>
                  </a:lnTo>
                  <a:lnTo>
                    <a:pt x="4994213" y="472271"/>
                  </a:lnTo>
                  <a:lnTo>
                    <a:pt x="5019563" y="455183"/>
                  </a:lnTo>
                  <a:lnTo>
                    <a:pt x="5036651" y="429833"/>
                  </a:lnTo>
                  <a:lnTo>
                    <a:pt x="5042916" y="398780"/>
                  </a:lnTo>
                  <a:lnTo>
                    <a:pt x="5042916" y="79756"/>
                  </a:lnTo>
                  <a:lnTo>
                    <a:pt x="5036651" y="48702"/>
                  </a:lnTo>
                  <a:lnTo>
                    <a:pt x="5019563" y="23352"/>
                  </a:lnTo>
                  <a:lnTo>
                    <a:pt x="4994213" y="6264"/>
                  </a:lnTo>
                  <a:lnTo>
                    <a:pt x="4963159" y="0"/>
                  </a:lnTo>
                  <a:close/>
                </a:path>
              </a:pathLst>
            </a:custGeom>
            <a:solidFill>
              <a:srgbClr val="FFFFFF">
                <a:alpha val="87841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3458083" y="2758567"/>
            <a:ext cx="473710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86055" indent="-173355">
              <a:lnSpc>
                <a:spcPct val="100000"/>
              </a:lnSpc>
              <a:spcBef>
                <a:spcPts val="95"/>
              </a:spcBef>
              <a:buSzPct val="112500"/>
              <a:buChar char="•"/>
              <a:tabLst>
                <a:tab pos="186055" algn="l"/>
              </a:tabLst>
            </a:pPr>
            <a:r>
              <a:rPr sz="1600" spc="-35" dirty="0">
                <a:solidFill>
                  <a:srgbClr val="5F5F5F"/>
                </a:solidFill>
                <a:latin typeface="Tahoma"/>
                <a:cs typeface="Tahoma"/>
              </a:rPr>
              <a:t>Increase</a:t>
            </a:r>
            <a:r>
              <a:rPr sz="1600" spc="-18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35" dirty="0">
                <a:solidFill>
                  <a:srgbClr val="5F5F5F"/>
                </a:solidFill>
                <a:latin typeface="Tahoma"/>
                <a:cs typeface="Tahoma"/>
              </a:rPr>
              <a:t>employees’</a:t>
            </a:r>
            <a:r>
              <a:rPr sz="1600" spc="-16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35" dirty="0">
                <a:solidFill>
                  <a:srgbClr val="5F5F5F"/>
                </a:solidFill>
                <a:latin typeface="Tahoma"/>
                <a:cs typeface="Tahoma"/>
              </a:rPr>
              <a:t>commitment</a:t>
            </a:r>
            <a:r>
              <a:rPr sz="1600" spc="-16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to</a:t>
            </a:r>
            <a:r>
              <a:rPr sz="1600" spc="-14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0" dirty="0">
                <a:solidFill>
                  <a:srgbClr val="5F5F5F"/>
                </a:solidFill>
                <a:latin typeface="Tahoma"/>
                <a:cs typeface="Tahoma"/>
              </a:rPr>
              <a:t>the</a:t>
            </a:r>
            <a:r>
              <a:rPr sz="1600" spc="-14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organization</a:t>
            </a:r>
            <a:endParaRPr sz="1600">
              <a:latin typeface="Tahoma"/>
              <a:cs typeface="Tahoma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3406140" y="3477780"/>
            <a:ext cx="5140960" cy="582295"/>
            <a:chOff x="3406140" y="3477780"/>
            <a:chExt cx="5140960" cy="582295"/>
          </a:xfrm>
        </p:grpSpPr>
        <p:pic>
          <p:nvPicPr>
            <p:cNvPr id="18" name="object 1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06140" y="3477780"/>
              <a:ext cx="5140452" cy="582155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3432048" y="3503676"/>
              <a:ext cx="5038725" cy="480059"/>
            </a:xfrm>
            <a:custGeom>
              <a:avLst/>
              <a:gdLst/>
              <a:ahLst/>
              <a:cxnLst/>
              <a:rect l="l" t="t" r="r" b="b"/>
              <a:pathLst>
                <a:path w="5038725" h="480060">
                  <a:moveTo>
                    <a:pt x="4958333" y="0"/>
                  </a:moveTo>
                  <a:lnTo>
                    <a:pt x="0" y="0"/>
                  </a:lnTo>
                  <a:lnTo>
                    <a:pt x="0" y="480060"/>
                  </a:lnTo>
                  <a:lnTo>
                    <a:pt x="4958333" y="480060"/>
                  </a:lnTo>
                  <a:lnTo>
                    <a:pt x="4989480" y="473773"/>
                  </a:lnTo>
                  <a:lnTo>
                    <a:pt x="5014912" y="456628"/>
                  </a:lnTo>
                  <a:lnTo>
                    <a:pt x="5032057" y="431196"/>
                  </a:lnTo>
                  <a:lnTo>
                    <a:pt x="5038344" y="400050"/>
                  </a:lnTo>
                  <a:lnTo>
                    <a:pt x="5038344" y="80010"/>
                  </a:lnTo>
                  <a:lnTo>
                    <a:pt x="5032057" y="48863"/>
                  </a:lnTo>
                  <a:lnTo>
                    <a:pt x="5014912" y="23431"/>
                  </a:lnTo>
                  <a:lnTo>
                    <a:pt x="4989480" y="6286"/>
                  </a:lnTo>
                  <a:lnTo>
                    <a:pt x="4958333" y="0"/>
                  </a:lnTo>
                  <a:close/>
                </a:path>
              </a:pathLst>
            </a:custGeom>
            <a:solidFill>
              <a:srgbClr val="FFFFFF">
                <a:alpha val="87841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3483102" y="3599434"/>
            <a:ext cx="235458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86055" indent="-173355">
              <a:lnSpc>
                <a:spcPct val="100000"/>
              </a:lnSpc>
              <a:spcBef>
                <a:spcPts val="95"/>
              </a:spcBef>
              <a:buSzPct val="112500"/>
              <a:buChar char="•"/>
              <a:tabLst>
                <a:tab pos="186055" algn="l"/>
              </a:tabLst>
            </a:pPr>
            <a:r>
              <a:rPr sz="1600" spc="-345" dirty="0">
                <a:solidFill>
                  <a:srgbClr val="5F5F5F"/>
                </a:solidFill>
                <a:latin typeface="Tahoma"/>
                <a:cs typeface="Tahoma"/>
              </a:rPr>
              <a:t>%</a:t>
            </a:r>
            <a:r>
              <a:rPr sz="1600" spc="-16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30" dirty="0">
                <a:solidFill>
                  <a:srgbClr val="5F5F5F"/>
                </a:solidFill>
                <a:latin typeface="Tahoma"/>
                <a:cs typeface="Tahoma"/>
              </a:rPr>
              <a:t>Employee</a:t>
            </a:r>
            <a:r>
              <a:rPr sz="1600" spc="-16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35" dirty="0">
                <a:solidFill>
                  <a:srgbClr val="5F5F5F"/>
                </a:solidFill>
                <a:latin typeface="Tahoma"/>
                <a:cs typeface="Tahoma"/>
              </a:rPr>
              <a:t>engagement</a:t>
            </a:r>
            <a:endParaRPr sz="1600">
              <a:latin typeface="Tahoma"/>
              <a:cs typeface="Tahoma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3415284" y="4969764"/>
            <a:ext cx="5140960" cy="581025"/>
            <a:chOff x="3415284" y="4969764"/>
            <a:chExt cx="5140960" cy="581025"/>
          </a:xfrm>
        </p:grpSpPr>
        <p:pic>
          <p:nvPicPr>
            <p:cNvPr id="22" name="object 2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15284" y="4969764"/>
              <a:ext cx="5140452" cy="580644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3441192" y="4995672"/>
              <a:ext cx="5038725" cy="478790"/>
            </a:xfrm>
            <a:custGeom>
              <a:avLst/>
              <a:gdLst/>
              <a:ahLst/>
              <a:cxnLst/>
              <a:rect l="l" t="t" r="r" b="b"/>
              <a:pathLst>
                <a:path w="5038725" h="478789">
                  <a:moveTo>
                    <a:pt x="4958588" y="0"/>
                  </a:moveTo>
                  <a:lnTo>
                    <a:pt x="0" y="0"/>
                  </a:lnTo>
                  <a:lnTo>
                    <a:pt x="0" y="478535"/>
                  </a:lnTo>
                  <a:lnTo>
                    <a:pt x="4958588" y="478535"/>
                  </a:lnTo>
                  <a:lnTo>
                    <a:pt x="4989641" y="472271"/>
                  </a:lnTo>
                  <a:lnTo>
                    <a:pt x="5014991" y="455183"/>
                  </a:lnTo>
                  <a:lnTo>
                    <a:pt x="5032079" y="429833"/>
                  </a:lnTo>
                  <a:lnTo>
                    <a:pt x="5038344" y="398779"/>
                  </a:lnTo>
                  <a:lnTo>
                    <a:pt x="5038344" y="79755"/>
                  </a:lnTo>
                  <a:lnTo>
                    <a:pt x="5032079" y="48702"/>
                  </a:lnTo>
                  <a:lnTo>
                    <a:pt x="5014991" y="23352"/>
                  </a:lnTo>
                  <a:lnTo>
                    <a:pt x="4989641" y="6264"/>
                  </a:lnTo>
                  <a:lnTo>
                    <a:pt x="4958588" y="0"/>
                  </a:lnTo>
                  <a:close/>
                </a:path>
              </a:pathLst>
            </a:custGeom>
            <a:solidFill>
              <a:srgbClr val="FFFFFF">
                <a:alpha val="87841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3458083" y="5075301"/>
            <a:ext cx="199771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86055" indent="-173355">
              <a:lnSpc>
                <a:spcPct val="100000"/>
              </a:lnSpc>
              <a:spcBef>
                <a:spcPts val="95"/>
              </a:spcBef>
              <a:buSzPct val="112500"/>
              <a:buChar char="•"/>
              <a:tabLst>
                <a:tab pos="186055" algn="l"/>
              </a:tabLst>
            </a:pP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By</a:t>
            </a:r>
            <a:r>
              <a:rPr sz="1600" spc="-114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5" dirty="0">
                <a:solidFill>
                  <a:srgbClr val="5F5F5F"/>
                </a:solidFill>
                <a:latin typeface="Tahoma"/>
                <a:cs typeface="Tahoma"/>
              </a:rPr>
              <a:t>financial</a:t>
            </a:r>
            <a:r>
              <a:rPr sz="1600" spc="-16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30" dirty="0">
                <a:solidFill>
                  <a:srgbClr val="5F5F5F"/>
                </a:solidFill>
                <a:latin typeface="Tahoma"/>
                <a:cs typeface="Tahoma"/>
              </a:rPr>
              <a:t>year-</a:t>
            </a:r>
            <a:r>
              <a:rPr sz="1600" spc="-25" dirty="0">
                <a:solidFill>
                  <a:srgbClr val="5F5F5F"/>
                </a:solidFill>
                <a:latin typeface="Tahoma"/>
                <a:cs typeface="Tahoma"/>
              </a:rPr>
              <a:t>end</a:t>
            </a:r>
            <a:endParaRPr sz="1600">
              <a:latin typeface="Tahoma"/>
              <a:cs typeface="Tahoma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3416808" y="4194060"/>
            <a:ext cx="5140960" cy="582295"/>
            <a:chOff x="3416808" y="4194060"/>
            <a:chExt cx="5140960" cy="582295"/>
          </a:xfrm>
        </p:grpSpPr>
        <p:pic>
          <p:nvPicPr>
            <p:cNvPr id="26" name="object 2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16808" y="4194060"/>
              <a:ext cx="5140451" cy="582155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3442716" y="4219955"/>
              <a:ext cx="5038725" cy="480059"/>
            </a:xfrm>
            <a:custGeom>
              <a:avLst/>
              <a:gdLst/>
              <a:ahLst/>
              <a:cxnLst/>
              <a:rect l="l" t="t" r="r" b="b"/>
              <a:pathLst>
                <a:path w="5038725" h="480060">
                  <a:moveTo>
                    <a:pt x="4958334" y="0"/>
                  </a:moveTo>
                  <a:lnTo>
                    <a:pt x="0" y="0"/>
                  </a:lnTo>
                  <a:lnTo>
                    <a:pt x="0" y="480060"/>
                  </a:lnTo>
                  <a:lnTo>
                    <a:pt x="4958334" y="480060"/>
                  </a:lnTo>
                  <a:lnTo>
                    <a:pt x="4989480" y="473773"/>
                  </a:lnTo>
                  <a:lnTo>
                    <a:pt x="5014912" y="456628"/>
                  </a:lnTo>
                  <a:lnTo>
                    <a:pt x="5032057" y="431196"/>
                  </a:lnTo>
                  <a:lnTo>
                    <a:pt x="5038344" y="400050"/>
                  </a:lnTo>
                  <a:lnTo>
                    <a:pt x="5038344" y="80010"/>
                  </a:lnTo>
                  <a:lnTo>
                    <a:pt x="5032057" y="48863"/>
                  </a:lnTo>
                  <a:lnTo>
                    <a:pt x="5014912" y="23431"/>
                  </a:lnTo>
                  <a:lnTo>
                    <a:pt x="4989480" y="6286"/>
                  </a:lnTo>
                  <a:lnTo>
                    <a:pt x="4958334" y="0"/>
                  </a:lnTo>
                  <a:close/>
                </a:path>
              </a:pathLst>
            </a:custGeom>
            <a:solidFill>
              <a:srgbClr val="FFFFFF">
                <a:alpha val="87841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3483102" y="4303267"/>
            <a:ext cx="6445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0500" indent="-177800">
              <a:lnSpc>
                <a:spcPct val="100000"/>
              </a:lnSpc>
              <a:spcBef>
                <a:spcPts val="100"/>
              </a:spcBef>
              <a:buChar char="•"/>
              <a:tabLst>
                <a:tab pos="190500" algn="l"/>
              </a:tabLst>
            </a:pPr>
            <a:r>
              <a:rPr sz="1800" spc="-80" dirty="0">
                <a:solidFill>
                  <a:srgbClr val="5F5F5F"/>
                </a:solidFill>
                <a:latin typeface="Tahoma"/>
                <a:cs typeface="Tahoma"/>
              </a:rPr>
              <a:t>75%</a:t>
            </a:r>
            <a:endParaRPr sz="1800">
              <a:latin typeface="Tahoma"/>
              <a:cs typeface="Tahoma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3398520" y="5736335"/>
            <a:ext cx="5157470" cy="581025"/>
            <a:chOff x="3398520" y="5736335"/>
            <a:chExt cx="5157470" cy="581025"/>
          </a:xfrm>
        </p:grpSpPr>
        <p:pic>
          <p:nvPicPr>
            <p:cNvPr id="30" name="object 3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398520" y="5736335"/>
              <a:ext cx="5157216" cy="580643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3424428" y="5762243"/>
              <a:ext cx="5055235" cy="478790"/>
            </a:xfrm>
            <a:custGeom>
              <a:avLst/>
              <a:gdLst/>
              <a:ahLst/>
              <a:cxnLst/>
              <a:rect l="l" t="t" r="r" b="b"/>
              <a:pathLst>
                <a:path w="5055234" h="478789">
                  <a:moveTo>
                    <a:pt x="4975352" y="0"/>
                  </a:moveTo>
                  <a:lnTo>
                    <a:pt x="0" y="0"/>
                  </a:lnTo>
                  <a:lnTo>
                    <a:pt x="0" y="478535"/>
                  </a:lnTo>
                  <a:lnTo>
                    <a:pt x="4975352" y="478535"/>
                  </a:lnTo>
                  <a:lnTo>
                    <a:pt x="5006405" y="472267"/>
                  </a:lnTo>
                  <a:lnTo>
                    <a:pt x="5031755" y="455174"/>
                  </a:lnTo>
                  <a:lnTo>
                    <a:pt x="5048843" y="429822"/>
                  </a:lnTo>
                  <a:lnTo>
                    <a:pt x="5055108" y="398779"/>
                  </a:lnTo>
                  <a:lnTo>
                    <a:pt x="5055108" y="79755"/>
                  </a:lnTo>
                  <a:lnTo>
                    <a:pt x="5048843" y="48713"/>
                  </a:lnTo>
                  <a:lnTo>
                    <a:pt x="5031755" y="23361"/>
                  </a:lnTo>
                  <a:lnTo>
                    <a:pt x="5006405" y="6268"/>
                  </a:lnTo>
                  <a:lnTo>
                    <a:pt x="4975352" y="0"/>
                  </a:lnTo>
                  <a:close/>
                </a:path>
              </a:pathLst>
            </a:custGeom>
            <a:solidFill>
              <a:srgbClr val="FFFFFF">
                <a:alpha val="87841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3494913" y="5857747"/>
            <a:ext cx="126174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86055" indent="-173355">
              <a:lnSpc>
                <a:spcPct val="100000"/>
              </a:lnSpc>
              <a:spcBef>
                <a:spcPts val="95"/>
              </a:spcBef>
              <a:buSzPct val="112500"/>
              <a:buChar char="•"/>
              <a:tabLst>
                <a:tab pos="186055" algn="l"/>
              </a:tabLst>
            </a:pPr>
            <a:r>
              <a:rPr sz="1600" spc="65" dirty="0">
                <a:solidFill>
                  <a:srgbClr val="5F5F5F"/>
                </a:solidFill>
                <a:latin typeface="Tahoma"/>
                <a:cs typeface="Tahoma"/>
              </a:rPr>
              <a:t>HR</a:t>
            </a:r>
            <a:r>
              <a:rPr sz="1600" spc="-18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Director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34" name="object 3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/>
              <a:t>©</a:t>
            </a:r>
            <a:r>
              <a:rPr spc="-15" dirty="0"/>
              <a:t> </a:t>
            </a:r>
            <a:r>
              <a:rPr dirty="0"/>
              <a:t>The</a:t>
            </a:r>
            <a:r>
              <a:rPr spc="-30" dirty="0"/>
              <a:t> </a:t>
            </a:r>
            <a:r>
              <a:rPr dirty="0"/>
              <a:t>KPI</a:t>
            </a:r>
            <a:r>
              <a:rPr spc="-5" dirty="0"/>
              <a:t> </a:t>
            </a:r>
            <a:r>
              <a:rPr dirty="0"/>
              <a:t>Institute</a:t>
            </a:r>
            <a:r>
              <a:rPr spc="-20" dirty="0"/>
              <a:t> 2023</a:t>
            </a:r>
          </a:p>
        </p:txBody>
      </p:sp>
      <p:sp>
        <p:nvSpPr>
          <p:cNvPr id="35" name="object 3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81747" rIns="0" bIns="0" rtlCol="0">
            <a:spAutoFit/>
          </a:bodyPr>
          <a:lstStyle/>
          <a:p>
            <a:pPr marL="2515235">
              <a:lnSpc>
                <a:spcPct val="100000"/>
              </a:lnSpc>
              <a:spcBef>
                <a:spcPts val="200"/>
              </a:spcBef>
            </a:pPr>
            <a:fld id="{81D60167-4931-47E6-BA6A-407CBD079E47}" type="slidenum">
              <a:rPr spc="-25" dirty="0"/>
              <a:t>62</a:t>
            </a:fld>
            <a:endParaRPr spc="-25" dirty="0"/>
          </a:p>
        </p:txBody>
      </p:sp>
      <p:sp>
        <p:nvSpPr>
          <p:cNvPr id="33" name="object 33"/>
          <p:cNvSpPr txBox="1"/>
          <p:nvPr/>
        </p:nvSpPr>
        <p:spPr>
          <a:xfrm>
            <a:off x="261924" y="1364945"/>
            <a:ext cx="8131175" cy="11664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6045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5F5F5F"/>
                </a:solidFill>
                <a:latin typeface="Tahoma"/>
                <a:cs typeface="Tahoma"/>
              </a:rPr>
              <a:t>Option 1:</a:t>
            </a:r>
            <a:r>
              <a:rPr sz="1800" spc="4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i="1" spc="-155" dirty="0">
                <a:solidFill>
                  <a:srgbClr val="5F5F5F"/>
                </a:solidFill>
                <a:latin typeface="Lucida Sans"/>
                <a:cs typeface="Lucida Sans"/>
              </a:rPr>
              <a:t>Increase</a:t>
            </a:r>
            <a:r>
              <a:rPr sz="1800" i="1" spc="15" dirty="0">
                <a:solidFill>
                  <a:srgbClr val="5F5F5F"/>
                </a:solidFill>
                <a:latin typeface="Lucida Sans"/>
                <a:cs typeface="Lucida Sans"/>
              </a:rPr>
              <a:t> </a:t>
            </a:r>
            <a:r>
              <a:rPr sz="1800" i="1" spc="-150" dirty="0">
                <a:solidFill>
                  <a:srgbClr val="5F5F5F"/>
                </a:solidFill>
                <a:latin typeface="Lucida Sans"/>
                <a:cs typeface="Lucida Sans"/>
              </a:rPr>
              <a:t>employee</a:t>
            </a:r>
            <a:r>
              <a:rPr sz="1800" i="1" spc="20" dirty="0">
                <a:solidFill>
                  <a:srgbClr val="5F5F5F"/>
                </a:solidFill>
                <a:latin typeface="Lucida Sans"/>
                <a:cs typeface="Lucida Sans"/>
              </a:rPr>
              <a:t> </a:t>
            </a:r>
            <a:r>
              <a:rPr sz="1800" i="1" spc="-200" dirty="0">
                <a:solidFill>
                  <a:srgbClr val="5F5F5F"/>
                </a:solidFill>
                <a:latin typeface="Lucida Sans"/>
                <a:cs typeface="Lucida Sans"/>
              </a:rPr>
              <a:t>engagement</a:t>
            </a:r>
            <a:r>
              <a:rPr sz="1800" i="1" spc="55" dirty="0">
                <a:solidFill>
                  <a:srgbClr val="5F5F5F"/>
                </a:solidFill>
                <a:latin typeface="Lucida Sans"/>
                <a:cs typeface="Lucida Sans"/>
              </a:rPr>
              <a:t> </a:t>
            </a:r>
            <a:r>
              <a:rPr sz="1800" i="1" dirty="0">
                <a:solidFill>
                  <a:srgbClr val="5F5F5F"/>
                </a:solidFill>
                <a:latin typeface="Lucida Sans"/>
                <a:cs typeface="Lucida Sans"/>
              </a:rPr>
              <a:t>to</a:t>
            </a:r>
            <a:r>
              <a:rPr sz="1800" i="1" spc="25" dirty="0">
                <a:solidFill>
                  <a:srgbClr val="5F5F5F"/>
                </a:solidFill>
                <a:latin typeface="Lucida Sans"/>
                <a:cs typeface="Lucida Sans"/>
              </a:rPr>
              <a:t> </a:t>
            </a:r>
            <a:r>
              <a:rPr sz="1800" i="1" dirty="0">
                <a:solidFill>
                  <a:srgbClr val="5F5F5F"/>
                </a:solidFill>
                <a:latin typeface="Lucida Sans"/>
                <a:cs typeface="Lucida Sans"/>
              </a:rPr>
              <a:t>75%</a:t>
            </a:r>
            <a:r>
              <a:rPr sz="1800" i="1" spc="20" dirty="0">
                <a:solidFill>
                  <a:srgbClr val="5F5F5F"/>
                </a:solidFill>
                <a:latin typeface="Lucida Sans"/>
                <a:cs typeface="Lucida Sans"/>
              </a:rPr>
              <a:t> </a:t>
            </a:r>
            <a:r>
              <a:rPr sz="1800" i="1" spc="-65" dirty="0">
                <a:solidFill>
                  <a:srgbClr val="5F5F5F"/>
                </a:solidFill>
                <a:latin typeface="Lucida Sans"/>
                <a:cs typeface="Lucida Sans"/>
              </a:rPr>
              <a:t>by</a:t>
            </a:r>
            <a:r>
              <a:rPr sz="1800" i="1" spc="25" dirty="0">
                <a:solidFill>
                  <a:srgbClr val="5F5F5F"/>
                </a:solidFill>
                <a:latin typeface="Lucida Sans"/>
                <a:cs typeface="Lucida Sans"/>
              </a:rPr>
              <a:t> </a:t>
            </a:r>
            <a:r>
              <a:rPr sz="1800" i="1" spc="-65" dirty="0">
                <a:solidFill>
                  <a:srgbClr val="5F5F5F"/>
                </a:solidFill>
                <a:latin typeface="Lucida Sans"/>
                <a:cs typeface="Lucida Sans"/>
              </a:rPr>
              <a:t>the</a:t>
            </a:r>
            <a:r>
              <a:rPr sz="1800" i="1" spc="20" dirty="0">
                <a:solidFill>
                  <a:srgbClr val="5F5F5F"/>
                </a:solidFill>
                <a:latin typeface="Lucida Sans"/>
                <a:cs typeface="Lucida Sans"/>
              </a:rPr>
              <a:t> </a:t>
            </a:r>
            <a:r>
              <a:rPr sz="1800" i="1" spc="-90" dirty="0">
                <a:solidFill>
                  <a:srgbClr val="5F5F5F"/>
                </a:solidFill>
                <a:latin typeface="Lucida Sans"/>
                <a:cs typeface="Lucida Sans"/>
              </a:rPr>
              <a:t>end</a:t>
            </a:r>
            <a:r>
              <a:rPr sz="1800" i="1" spc="45" dirty="0">
                <a:solidFill>
                  <a:srgbClr val="5F5F5F"/>
                </a:solidFill>
                <a:latin typeface="Lucida Sans"/>
                <a:cs typeface="Lucida Sans"/>
              </a:rPr>
              <a:t> </a:t>
            </a:r>
            <a:r>
              <a:rPr sz="1800" i="1" spc="-35" dirty="0">
                <a:solidFill>
                  <a:srgbClr val="5F5F5F"/>
                </a:solidFill>
                <a:latin typeface="Lucida Sans"/>
                <a:cs typeface="Lucida Sans"/>
              </a:rPr>
              <a:t>of</a:t>
            </a:r>
            <a:r>
              <a:rPr sz="1800" i="1" spc="30" dirty="0">
                <a:solidFill>
                  <a:srgbClr val="5F5F5F"/>
                </a:solidFill>
                <a:latin typeface="Lucida Sans"/>
                <a:cs typeface="Lucida Sans"/>
              </a:rPr>
              <a:t> </a:t>
            </a:r>
            <a:r>
              <a:rPr sz="1800" i="1" spc="-65" dirty="0">
                <a:solidFill>
                  <a:srgbClr val="5F5F5F"/>
                </a:solidFill>
                <a:latin typeface="Lucida Sans"/>
                <a:cs typeface="Lucida Sans"/>
              </a:rPr>
              <a:t>the</a:t>
            </a:r>
            <a:r>
              <a:rPr sz="1800" i="1" spc="20" dirty="0">
                <a:solidFill>
                  <a:srgbClr val="5F5F5F"/>
                </a:solidFill>
                <a:latin typeface="Lucida Sans"/>
                <a:cs typeface="Lucida Sans"/>
              </a:rPr>
              <a:t> </a:t>
            </a:r>
            <a:r>
              <a:rPr sz="1800" i="1" spc="-150" dirty="0">
                <a:solidFill>
                  <a:srgbClr val="5F5F5F"/>
                </a:solidFill>
                <a:latin typeface="Lucida Sans"/>
                <a:cs typeface="Lucida Sans"/>
              </a:rPr>
              <a:t>financial</a:t>
            </a:r>
            <a:r>
              <a:rPr sz="1800" i="1" spc="30" dirty="0">
                <a:solidFill>
                  <a:srgbClr val="5F5F5F"/>
                </a:solidFill>
                <a:latin typeface="Lucida Sans"/>
                <a:cs typeface="Lucida Sans"/>
              </a:rPr>
              <a:t> </a:t>
            </a:r>
            <a:r>
              <a:rPr sz="1800" i="1" spc="-95" dirty="0">
                <a:solidFill>
                  <a:srgbClr val="5F5F5F"/>
                </a:solidFill>
                <a:latin typeface="Lucida Sans"/>
                <a:cs typeface="Lucida Sans"/>
              </a:rPr>
              <a:t>year</a:t>
            </a:r>
            <a:endParaRPr sz="1800">
              <a:latin typeface="Lucida Sans"/>
              <a:cs typeface="Lucida Sans"/>
            </a:endParaRPr>
          </a:p>
          <a:p>
            <a:pPr marL="106045">
              <a:lnSpc>
                <a:spcPct val="100000"/>
              </a:lnSpc>
              <a:spcBef>
                <a:spcPts val="5"/>
              </a:spcBef>
            </a:pPr>
            <a:r>
              <a:rPr sz="1800" i="1" spc="-210" dirty="0">
                <a:solidFill>
                  <a:srgbClr val="5F5F5F"/>
                </a:solidFill>
                <a:latin typeface="Lucida Sans"/>
                <a:cs typeface="Lucida Sans"/>
              </a:rPr>
              <a:t>Human</a:t>
            </a:r>
            <a:r>
              <a:rPr sz="1800" i="1" spc="-155" dirty="0">
                <a:solidFill>
                  <a:srgbClr val="5F5F5F"/>
                </a:solidFill>
                <a:latin typeface="Lucida Sans"/>
                <a:cs typeface="Lucida Sans"/>
              </a:rPr>
              <a:t> </a:t>
            </a:r>
            <a:r>
              <a:rPr sz="1800" i="1" spc="-170" dirty="0">
                <a:solidFill>
                  <a:srgbClr val="5F5F5F"/>
                </a:solidFill>
                <a:latin typeface="Lucida Sans"/>
                <a:cs typeface="Lucida Sans"/>
              </a:rPr>
              <a:t>Resources</a:t>
            </a:r>
            <a:r>
              <a:rPr sz="1800" i="1" spc="-175" dirty="0">
                <a:solidFill>
                  <a:srgbClr val="5F5F5F"/>
                </a:solidFill>
                <a:latin typeface="Lucida Sans"/>
                <a:cs typeface="Lucida Sans"/>
              </a:rPr>
              <a:t> </a:t>
            </a:r>
            <a:r>
              <a:rPr sz="1800" i="1" spc="-165" dirty="0">
                <a:solidFill>
                  <a:srgbClr val="5F5F5F"/>
                </a:solidFill>
                <a:latin typeface="Lucida Sans"/>
                <a:cs typeface="Lucida Sans"/>
              </a:rPr>
              <a:t>Director</a:t>
            </a:r>
            <a:r>
              <a:rPr sz="1800" i="1" spc="-185" dirty="0">
                <a:solidFill>
                  <a:srgbClr val="5F5F5F"/>
                </a:solidFill>
                <a:latin typeface="Lucida Sans"/>
                <a:cs typeface="Lucida Sans"/>
              </a:rPr>
              <a:t> </a:t>
            </a:r>
            <a:r>
              <a:rPr sz="1800" i="1" spc="-90" dirty="0">
                <a:solidFill>
                  <a:srgbClr val="5F5F5F"/>
                </a:solidFill>
                <a:latin typeface="Lucida Sans"/>
                <a:cs typeface="Lucida Sans"/>
              </a:rPr>
              <a:t>coordination.</a:t>
            </a:r>
            <a:endParaRPr sz="1800">
              <a:latin typeface="Lucida Sans"/>
              <a:cs typeface="Lucida Sans"/>
            </a:endParaRPr>
          </a:p>
          <a:p>
            <a:pPr>
              <a:lnSpc>
                <a:spcPct val="100000"/>
              </a:lnSpc>
              <a:spcBef>
                <a:spcPts val="615"/>
              </a:spcBef>
            </a:pPr>
            <a:endParaRPr sz="1800">
              <a:latin typeface="Lucida Sans"/>
              <a:cs typeface="Lucida Sans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Option</a:t>
            </a:r>
            <a:r>
              <a:rPr sz="1600" spc="-11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5" dirty="0">
                <a:solidFill>
                  <a:srgbClr val="5F5F5F"/>
                </a:solidFill>
                <a:latin typeface="Tahoma"/>
                <a:cs typeface="Tahoma"/>
              </a:rPr>
              <a:t>2:</a:t>
            </a:r>
            <a:endParaRPr sz="16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27164" y="184404"/>
            <a:ext cx="1937003" cy="161544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0" y="531876"/>
            <a:ext cx="277495" cy="715010"/>
          </a:xfrm>
          <a:custGeom>
            <a:avLst/>
            <a:gdLst/>
            <a:ahLst/>
            <a:cxnLst/>
            <a:rect l="l" t="t" r="r" b="b"/>
            <a:pathLst>
              <a:path w="277495" h="715010">
                <a:moveTo>
                  <a:pt x="277368" y="0"/>
                </a:moveTo>
                <a:lnTo>
                  <a:pt x="0" y="0"/>
                </a:lnTo>
                <a:lnTo>
                  <a:pt x="0" y="714756"/>
                </a:lnTo>
                <a:lnTo>
                  <a:pt x="277368" y="714756"/>
                </a:lnTo>
                <a:lnTo>
                  <a:pt x="277368" y="0"/>
                </a:lnTo>
                <a:close/>
              </a:path>
            </a:pathLst>
          </a:custGeom>
          <a:solidFill>
            <a:srgbClr val="0871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58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40"/>
              </a:spcBef>
            </a:pPr>
            <a:r>
              <a:rPr spc="195" dirty="0">
                <a:solidFill>
                  <a:srgbClr val="087150"/>
                </a:solidFill>
              </a:rPr>
              <a:t>EXERCISE</a:t>
            </a:r>
          </a:p>
          <a:p>
            <a:pPr marL="16510">
              <a:lnSpc>
                <a:spcPct val="100000"/>
              </a:lnSpc>
              <a:spcBef>
                <a:spcPts val="254"/>
              </a:spcBef>
            </a:pPr>
            <a:r>
              <a:rPr sz="1800" dirty="0"/>
              <a:t>Analyze</a:t>
            </a:r>
            <a:r>
              <a:rPr sz="1800" spc="40" dirty="0"/>
              <a:t> </a:t>
            </a:r>
            <a:r>
              <a:rPr sz="1800" spc="55" dirty="0"/>
              <a:t>the</a:t>
            </a:r>
            <a:r>
              <a:rPr sz="1800" spc="85" dirty="0"/>
              <a:t> </a:t>
            </a:r>
            <a:r>
              <a:rPr sz="1800" spc="105" dirty="0"/>
              <a:t>2020</a:t>
            </a:r>
            <a:r>
              <a:rPr sz="1800" spc="95" dirty="0"/>
              <a:t> </a:t>
            </a:r>
            <a:r>
              <a:rPr sz="1800" dirty="0"/>
              <a:t>corporate</a:t>
            </a:r>
            <a:r>
              <a:rPr sz="1800" spc="45" dirty="0"/>
              <a:t> </a:t>
            </a:r>
            <a:r>
              <a:rPr sz="1800" dirty="0"/>
              <a:t>goals</a:t>
            </a:r>
            <a:r>
              <a:rPr sz="1800" spc="50" dirty="0"/>
              <a:t> </a:t>
            </a:r>
            <a:r>
              <a:rPr sz="1800" dirty="0"/>
              <a:t>of</a:t>
            </a:r>
            <a:r>
              <a:rPr sz="1800" spc="75" dirty="0"/>
              <a:t> </a:t>
            </a:r>
            <a:r>
              <a:rPr sz="1800" spc="125" dirty="0"/>
              <a:t>Phillips</a:t>
            </a:r>
            <a:endParaRPr sz="1800"/>
          </a:p>
        </p:txBody>
      </p:sp>
      <p:sp>
        <p:nvSpPr>
          <p:cNvPr id="5" name="object 5"/>
          <p:cNvSpPr txBox="1"/>
          <p:nvPr/>
        </p:nvSpPr>
        <p:spPr>
          <a:xfrm>
            <a:off x="78739" y="6400901"/>
            <a:ext cx="891603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902700" algn="l"/>
              </a:tabLst>
            </a:pPr>
            <a:r>
              <a:rPr sz="900" i="1" spc="-100" dirty="0">
                <a:solidFill>
                  <a:srgbClr val="5F5F5F"/>
                </a:solidFill>
                <a:latin typeface="Lucida Sans"/>
                <a:cs typeface="Lucida Sans"/>
              </a:rPr>
              <a:t>S</a:t>
            </a:r>
            <a:r>
              <a:rPr sz="900" i="1" u="sng" spc="-100" dirty="0">
                <a:solidFill>
                  <a:srgbClr val="5F5F5F"/>
                </a:solidFill>
                <a:uFill>
                  <a:solidFill>
                    <a:srgbClr val="D0CECE"/>
                  </a:solidFill>
                </a:uFill>
                <a:latin typeface="Lucida Sans"/>
                <a:cs typeface="Lucida Sans"/>
              </a:rPr>
              <a:t>ource:</a:t>
            </a:r>
            <a:r>
              <a:rPr sz="900" i="1" u="sng" spc="-55" dirty="0">
                <a:solidFill>
                  <a:srgbClr val="5F5F5F"/>
                </a:solidFill>
                <a:uFill>
                  <a:solidFill>
                    <a:srgbClr val="D0CECE"/>
                  </a:solidFill>
                </a:uFill>
                <a:latin typeface="Lucida Sans"/>
                <a:cs typeface="Lucida Sans"/>
              </a:rPr>
              <a:t> </a:t>
            </a:r>
            <a:r>
              <a:rPr sz="900" i="1" u="sng" spc="-80" dirty="0">
                <a:solidFill>
                  <a:srgbClr val="5F5F5F"/>
                </a:solidFill>
                <a:uFill>
                  <a:solidFill>
                    <a:srgbClr val="D0CECE"/>
                  </a:solidFill>
                </a:uFill>
                <a:latin typeface="Lucida Sans"/>
                <a:cs typeface="Lucida Sans"/>
              </a:rPr>
              <a:t>Philips</a:t>
            </a:r>
            <a:r>
              <a:rPr sz="900" i="1" u="sng" spc="-85" dirty="0">
                <a:solidFill>
                  <a:srgbClr val="5F5F5F"/>
                </a:solidFill>
                <a:uFill>
                  <a:solidFill>
                    <a:srgbClr val="D0CECE"/>
                  </a:solidFill>
                </a:uFill>
                <a:latin typeface="Lucida Sans"/>
                <a:cs typeface="Lucida Sans"/>
              </a:rPr>
              <a:t> </a:t>
            </a:r>
            <a:r>
              <a:rPr sz="900" i="1" u="sng" spc="-105" dirty="0">
                <a:solidFill>
                  <a:srgbClr val="5F5F5F"/>
                </a:solidFill>
                <a:uFill>
                  <a:solidFill>
                    <a:srgbClr val="D0CECE"/>
                  </a:solidFill>
                </a:uFill>
                <a:latin typeface="Lucida Sans"/>
                <a:cs typeface="Lucida Sans"/>
              </a:rPr>
              <a:t>Annual</a:t>
            </a:r>
            <a:r>
              <a:rPr sz="900" i="1" u="sng" spc="-55" dirty="0">
                <a:solidFill>
                  <a:srgbClr val="5F5F5F"/>
                </a:solidFill>
                <a:uFill>
                  <a:solidFill>
                    <a:srgbClr val="D0CECE"/>
                  </a:solidFill>
                </a:uFill>
                <a:latin typeface="Lucida Sans"/>
                <a:cs typeface="Lucida Sans"/>
              </a:rPr>
              <a:t> </a:t>
            </a:r>
            <a:r>
              <a:rPr sz="900" i="1" u="sng" spc="-10" dirty="0">
                <a:solidFill>
                  <a:srgbClr val="5F5F5F"/>
                </a:solidFill>
                <a:uFill>
                  <a:solidFill>
                    <a:srgbClr val="D0CECE"/>
                  </a:solidFill>
                </a:uFill>
                <a:latin typeface="Lucida Sans"/>
                <a:cs typeface="Lucida Sans"/>
              </a:rPr>
              <a:t>Report(2020)</a:t>
            </a:r>
            <a:r>
              <a:rPr sz="900" i="1" u="sng" dirty="0">
                <a:solidFill>
                  <a:srgbClr val="5F5F5F"/>
                </a:solidFill>
                <a:uFill>
                  <a:solidFill>
                    <a:srgbClr val="D0CECE"/>
                  </a:solidFill>
                </a:uFill>
                <a:latin typeface="Lucida Sans"/>
                <a:cs typeface="Lucida Sans"/>
              </a:rPr>
              <a:t>	</a:t>
            </a:r>
            <a:endParaRPr sz="900">
              <a:latin typeface="Lucida Sans"/>
              <a:cs typeface="Lucida Sans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220979" y="1414199"/>
            <a:ext cx="8865235" cy="634365"/>
            <a:chOff x="220979" y="1414199"/>
            <a:chExt cx="8865235" cy="634365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34331" y="1414199"/>
              <a:ext cx="8651764" cy="628002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451104" y="1421892"/>
              <a:ext cx="8568055" cy="553720"/>
            </a:xfrm>
            <a:custGeom>
              <a:avLst/>
              <a:gdLst/>
              <a:ahLst/>
              <a:cxnLst/>
              <a:rect l="l" t="t" r="r" b="b"/>
              <a:pathLst>
                <a:path w="8568055" h="553719">
                  <a:moveTo>
                    <a:pt x="8501761" y="0"/>
                  </a:moveTo>
                  <a:lnTo>
                    <a:pt x="66128" y="0"/>
                  </a:lnTo>
                  <a:lnTo>
                    <a:pt x="40387" y="5195"/>
                  </a:lnTo>
                  <a:lnTo>
                    <a:pt x="19367" y="19367"/>
                  </a:lnTo>
                  <a:lnTo>
                    <a:pt x="5196" y="40397"/>
                  </a:lnTo>
                  <a:lnTo>
                    <a:pt x="0" y="66167"/>
                  </a:lnTo>
                  <a:lnTo>
                    <a:pt x="0" y="487045"/>
                  </a:lnTo>
                  <a:lnTo>
                    <a:pt x="5196" y="512814"/>
                  </a:lnTo>
                  <a:lnTo>
                    <a:pt x="19367" y="533844"/>
                  </a:lnTo>
                  <a:lnTo>
                    <a:pt x="40387" y="548016"/>
                  </a:lnTo>
                  <a:lnTo>
                    <a:pt x="66128" y="553212"/>
                  </a:lnTo>
                  <a:lnTo>
                    <a:pt x="8501761" y="553212"/>
                  </a:lnTo>
                  <a:lnTo>
                    <a:pt x="8527530" y="548016"/>
                  </a:lnTo>
                  <a:lnTo>
                    <a:pt x="8548560" y="533844"/>
                  </a:lnTo>
                  <a:lnTo>
                    <a:pt x="8562732" y="512814"/>
                  </a:lnTo>
                  <a:lnTo>
                    <a:pt x="8567928" y="487045"/>
                  </a:lnTo>
                  <a:lnTo>
                    <a:pt x="8567928" y="66167"/>
                  </a:lnTo>
                  <a:lnTo>
                    <a:pt x="8562732" y="40397"/>
                  </a:lnTo>
                  <a:lnTo>
                    <a:pt x="8548560" y="19367"/>
                  </a:lnTo>
                  <a:lnTo>
                    <a:pt x="8527530" y="5195"/>
                  </a:lnTo>
                  <a:lnTo>
                    <a:pt x="850176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0979" y="1467573"/>
              <a:ext cx="512102" cy="512102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46887" y="1493520"/>
              <a:ext cx="454202" cy="454151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24027" y="1466100"/>
              <a:ext cx="504469" cy="582155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278891" y="1525524"/>
              <a:ext cx="346075" cy="346075"/>
            </a:xfrm>
            <a:custGeom>
              <a:avLst/>
              <a:gdLst/>
              <a:ahLst/>
              <a:cxnLst/>
              <a:rect l="l" t="t" r="r" b="b"/>
              <a:pathLst>
                <a:path w="346075" h="346075">
                  <a:moveTo>
                    <a:pt x="172973" y="0"/>
                  </a:moveTo>
                  <a:lnTo>
                    <a:pt x="126991" y="6180"/>
                  </a:lnTo>
                  <a:lnTo>
                    <a:pt x="85671" y="23622"/>
                  </a:lnTo>
                  <a:lnTo>
                    <a:pt x="50663" y="50673"/>
                  </a:lnTo>
                  <a:lnTo>
                    <a:pt x="23616" y="85682"/>
                  </a:lnTo>
                  <a:lnTo>
                    <a:pt x="6178" y="127000"/>
                  </a:lnTo>
                  <a:lnTo>
                    <a:pt x="0" y="172974"/>
                  </a:lnTo>
                  <a:lnTo>
                    <a:pt x="6178" y="218948"/>
                  </a:lnTo>
                  <a:lnTo>
                    <a:pt x="23616" y="260265"/>
                  </a:lnTo>
                  <a:lnTo>
                    <a:pt x="50663" y="295275"/>
                  </a:lnTo>
                  <a:lnTo>
                    <a:pt x="85671" y="322325"/>
                  </a:lnTo>
                  <a:lnTo>
                    <a:pt x="126991" y="339767"/>
                  </a:lnTo>
                  <a:lnTo>
                    <a:pt x="172973" y="345948"/>
                  </a:lnTo>
                  <a:lnTo>
                    <a:pt x="218956" y="339767"/>
                  </a:lnTo>
                  <a:lnTo>
                    <a:pt x="260276" y="322325"/>
                  </a:lnTo>
                  <a:lnTo>
                    <a:pt x="295284" y="295275"/>
                  </a:lnTo>
                  <a:lnTo>
                    <a:pt x="322331" y="260265"/>
                  </a:lnTo>
                  <a:lnTo>
                    <a:pt x="339769" y="218948"/>
                  </a:lnTo>
                  <a:lnTo>
                    <a:pt x="345948" y="172974"/>
                  </a:lnTo>
                  <a:lnTo>
                    <a:pt x="339769" y="127000"/>
                  </a:lnTo>
                  <a:lnTo>
                    <a:pt x="322331" y="85682"/>
                  </a:lnTo>
                  <a:lnTo>
                    <a:pt x="295284" y="50673"/>
                  </a:lnTo>
                  <a:lnTo>
                    <a:pt x="260276" y="23622"/>
                  </a:lnTo>
                  <a:lnTo>
                    <a:pt x="218956" y="6180"/>
                  </a:lnTo>
                  <a:lnTo>
                    <a:pt x="17297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374700" y="1538732"/>
            <a:ext cx="1543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solidFill>
                  <a:srgbClr val="0A976C"/>
                </a:solidFill>
                <a:latin typeface="Century Gothic"/>
                <a:cs typeface="Century Gothic"/>
              </a:rPr>
              <a:t>?</a:t>
            </a:r>
            <a:endParaRPr sz="1800">
              <a:latin typeface="Century Gothic"/>
              <a:cs typeface="Century Gothic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710183" y="1498079"/>
            <a:ext cx="1004569" cy="451484"/>
            <a:chOff x="710183" y="1498079"/>
            <a:chExt cx="1004569" cy="451484"/>
          </a:xfrm>
        </p:grpSpPr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10183" y="1498079"/>
              <a:ext cx="1004303" cy="451116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77823" y="1546821"/>
              <a:ext cx="667537" cy="394754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736091" y="1523999"/>
              <a:ext cx="902335" cy="349250"/>
            </a:xfrm>
            <a:custGeom>
              <a:avLst/>
              <a:gdLst/>
              <a:ahLst/>
              <a:cxnLst/>
              <a:rect l="l" t="t" r="r" b="b"/>
              <a:pathLst>
                <a:path w="902335" h="349250">
                  <a:moveTo>
                    <a:pt x="727710" y="0"/>
                  </a:moveTo>
                  <a:lnTo>
                    <a:pt x="174498" y="0"/>
                  </a:lnTo>
                  <a:lnTo>
                    <a:pt x="128111" y="6231"/>
                  </a:lnTo>
                  <a:lnTo>
                    <a:pt x="86427" y="23819"/>
                  </a:lnTo>
                  <a:lnTo>
                    <a:pt x="51111" y="51101"/>
                  </a:lnTo>
                  <a:lnTo>
                    <a:pt x="23825" y="86416"/>
                  </a:lnTo>
                  <a:lnTo>
                    <a:pt x="6233" y="128102"/>
                  </a:lnTo>
                  <a:lnTo>
                    <a:pt x="0" y="174498"/>
                  </a:lnTo>
                  <a:lnTo>
                    <a:pt x="6233" y="220893"/>
                  </a:lnTo>
                  <a:lnTo>
                    <a:pt x="23825" y="262579"/>
                  </a:lnTo>
                  <a:lnTo>
                    <a:pt x="51111" y="297894"/>
                  </a:lnTo>
                  <a:lnTo>
                    <a:pt x="86427" y="325176"/>
                  </a:lnTo>
                  <a:lnTo>
                    <a:pt x="128111" y="342764"/>
                  </a:lnTo>
                  <a:lnTo>
                    <a:pt x="174498" y="348996"/>
                  </a:lnTo>
                  <a:lnTo>
                    <a:pt x="727710" y="348996"/>
                  </a:lnTo>
                  <a:lnTo>
                    <a:pt x="774105" y="342764"/>
                  </a:lnTo>
                  <a:lnTo>
                    <a:pt x="815791" y="325176"/>
                  </a:lnTo>
                  <a:lnTo>
                    <a:pt x="851106" y="297894"/>
                  </a:lnTo>
                  <a:lnTo>
                    <a:pt x="878388" y="262579"/>
                  </a:lnTo>
                  <a:lnTo>
                    <a:pt x="895976" y="220893"/>
                  </a:lnTo>
                  <a:lnTo>
                    <a:pt x="902207" y="174498"/>
                  </a:lnTo>
                  <a:lnTo>
                    <a:pt x="895976" y="128102"/>
                  </a:lnTo>
                  <a:lnTo>
                    <a:pt x="878388" y="86416"/>
                  </a:lnTo>
                  <a:lnTo>
                    <a:pt x="851106" y="51101"/>
                  </a:lnTo>
                  <a:lnTo>
                    <a:pt x="815791" y="23819"/>
                  </a:lnTo>
                  <a:lnTo>
                    <a:pt x="774105" y="6231"/>
                  </a:lnTo>
                  <a:lnTo>
                    <a:pt x="727710" y="0"/>
                  </a:lnTo>
                  <a:close/>
                </a:path>
              </a:pathLst>
            </a:custGeom>
            <a:solidFill>
              <a:srgbClr val="0A97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975461" y="1594561"/>
            <a:ext cx="424180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60" dirty="0">
                <a:solidFill>
                  <a:srgbClr val="FFFFFF"/>
                </a:solidFill>
                <a:latin typeface="Century Gothic"/>
                <a:cs typeface="Century Gothic"/>
              </a:rPr>
              <a:t>Goal</a:t>
            </a:r>
            <a:r>
              <a:rPr sz="1100" spc="-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100" spc="-150" dirty="0">
                <a:solidFill>
                  <a:srgbClr val="FFFFFF"/>
                </a:solidFill>
                <a:latin typeface="Century Gothic"/>
                <a:cs typeface="Century Gothic"/>
              </a:rPr>
              <a:t>1</a:t>
            </a:r>
            <a:endParaRPr sz="1100">
              <a:latin typeface="Century Gothic"/>
              <a:cs typeface="Century Gothic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425195" y="2014740"/>
            <a:ext cx="8670290" cy="803275"/>
            <a:chOff x="425195" y="2014740"/>
            <a:chExt cx="8670290" cy="803275"/>
          </a:xfrm>
        </p:grpSpPr>
        <p:pic>
          <p:nvPicPr>
            <p:cNvPr id="20" name="object 2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25195" y="2014740"/>
              <a:ext cx="8670036" cy="803135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451103" y="2040636"/>
              <a:ext cx="8568055" cy="701040"/>
            </a:xfrm>
            <a:custGeom>
              <a:avLst/>
              <a:gdLst/>
              <a:ahLst/>
              <a:cxnLst/>
              <a:rect l="l" t="t" r="r" b="b"/>
              <a:pathLst>
                <a:path w="8568055" h="701039">
                  <a:moveTo>
                    <a:pt x="8484108" y="0"/>
                  </a:moveTo>
                  <a:lnTo>
                    <a:pt x="83807" y="0"/>
                  </a:lnTo>
                  <a:lnTo>
                    <a:pt x="51183" y="6578"/>
                  </a:lnTo>
                  <a:lnTo>
                    <a:pt x="24544" y="24526"/>
                  </a:lnTo>
                  <a:lnTo>
                    <a:pt x="6585" y="51167"/>
                  </a:lnTo>
                  <a:lnTo>
                    <a:pt x="0" y="83819"/>
                  </a:lnTo>
                  <a:lnTo>
                    <a:pt x="0" y="617219"/>
                  </a:lnTo>
                  <a:lnTo>
                    <a:pt x="6585" y="649872"/>
                  </a:lnTo>
                  <a:lnTo>
                    <a:pt x="24544" y="676513"/>
                  </a:lnTo>
                  <a:lnTo>
                    <a:pt x="51183" y="694461"/>
                  </a:lnTo>
                  <a:lnTo>
                    <a:pt x="83807" y="701039"/>
                  </a:lnTo>
                  <a:lnTo>
                    <a:pt x="8484108" y="701039"/>
                  </a:lnTo>
                  <a:lnTo>
                    <a:pt x="8516760" y="694461"/>
                  </a:lnTo>
                  <a:lnTo>
                    <a:pt x="8543401" y="676513"/>
                  </a:lnTo>
                  <a:lnTo>
                    <a:pt x="8561349" y="649872"/>
                  </a:lnTo>
                  <a:lnTo>
                    <a:pt x="8567928" y="617219"/>
                  </a:lnTo>
                  <a:lnTo>
                    <a:pt x="8567928" y="83819"/>
                  </a:lnTo>
                  <a:lnTo>
                    <a:pt x="8561349" y="51167"/>
                  </a:lnTo>
                  <a:lnTo>
                    <a:pt x="8543401" y="24526"/>
                  </a:lnTo>
                  <a:lnTo>
                    <a:pt x="8516760" y="6578"/>
                  </a:lnTo>
                  <a:lnTo>
                    <a:pt x="848410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10184" y="2138133"/>
              <a:ext cx="1004303" cy="521246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36676" y="2209761"/>
              <a:ext cx="751344" cy="422186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736091" y="2164080"/>
              <a:ext cx="902335" cy="419100"/>
            </a:xfrm>
            <a:custGeom>
              <a:avLst/>
              <a:gdLst/>
              <a:ahLst/>
              <a:cxnLst/>
              <a:rect l="l" t="t" r="r" b="b"/>
              <a:pathLst>
                <a:path w="902335" h="419100">
                  <a:moveTo>
                    <a:pt x="692658" y="0"/>
                  </a:moveTo>
                  <a:lnTo>
                    <a:pt x="209549" y="0"/>
                  </a:lnTo>
                  <a:lnTo>
                    <a:pt x="161500" y="5536"/>
                  </a:lnTo>
                  <a:lnTo>
                    <a:pt x="117393" y="21304"/>
                  </a:lnTo>
                  <a:lnTo>
                    <a:pt x="78485" y="46046"/>
                  </a:lnTo>
                  <a:lnTo>
                    <a:pt x="46034" y="78501"/>
                  </a:lnTo>
                  <a:lnTo>
                    <a:pt x="21298" y="117410"/>
                  </a:lnTo>
                  <a:lnTo>
                    <a:pt x="5534" y="161512"/>
                  </a:lnTo>
                  <a:lnTo>
                    <a:pt x="0" y="209550"/>
                  </a:lnTo>
                  <a:lnTo>
                    <a:pt x="5534" y="257587"/>
                  </a:lnTo>
                  <a:lnTo>
                    <a:pt x="21298" y="301689"/>
                  </a:lnTo>
                  <a:lnTo>
                    <a:pt x="46034" y="340598"/>
                  </a:lnTo>
                  <a:lnTo>
                    <a:pt x="78485" y="373053"/>
                  </a:lnTo>
                  <a:lnTo>
                    <a:pt x="117393" y="397795"/>
                  </a:lnTo>
                  <a:lnTo>
                    <a:pt x="161500" y="413563"/>
                  </a:lnTo>
                  <a:lnTo>
                    <a:pt x="209549" y="419100"/>
                  </a:lnTo>
                  <a:lnTo>
                    <a:pt x="692658" y="419100"/>
                  </a:lnTo>
                  <a:lnTo>
                    <a:pt x="740695" y="413563"/>
                  </a:lnTo>
                  <a:lnTo>
                    <a:pt x="784797" y="397795"/>
                  </a:lnTo>
                  <a:lnTo>
                    <a:pt x="823706" y="373053"/>
                  </a:lnTo>
                  <a:lnTo>
                    <a:pt x="856161" y="340598"/>
                  </a:lnTo>
                  <a:lnTo>
                    <a:pt x="880903" y="301689"/>
                  </a:lnTo>
                  <a:lnTo>
                    <a:pt x="896671" y="257587"/>
                  </a:lnTo>
                  <a:lnTo>
                    <a:pt x="902207" y="209550"/>
                  </a:lnTo>
                  <a:lnTo>
                    <a:pt x="896671" y="161512"/>
                  </a:lnTo>
                  <a:lnTo>
                    <a:pt x="880903" y="117410"/>
                  </a:lnTo>
                  <a:lnTo>
                    <a:pt x="856161" y="78501"/>
                  </a:lnTo>
                  <a:lnTo>
                    <a:pt x="823706" y="46046"/>
                  </a:lnTo>
                  <a:lnTo>
                    <a:pt x="784797" y="21304"/>
                  </a:lnTo>
                  <a:lnTo>
                    <a:pt x="740695" y="5536"/>
                  </a:lnTo>
                  <a:lnTo>
                    <a:pt x="692658" y="0"/>
                  </a:lnTo>
                  <a:close/>
                </a:path>
              </a:pathLst>
            </a:custGeom>
            <a:solidFill>
              <a:srgbClr val="0A97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941628" y="2261996"/>
            <a:ext cx="49275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60" dirty="0">
                <a:solidFill>
                  <a:srgbClr val="FFFFFF"/>
                </a:solidFill>
                <a:latin typeface="Century Gothic"/>
                <a:cs typeface="Century Gothic"/>
              </a:rPr>
              <a:t>Goal</a:t>
            </a:r>
            <a:r>
              <a:rPr sz="1200" spc="-1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200" spc="-50" dirty="0">
                <a:solidFill>
                  <a:srgbClr val="FFFFFF"/>
                </a:solidFill>
                <a:latin typeface="Century Gothic"/>
                <a:cs typeface="Century Gothic"/>
              </a:rPr>
              <a:t>2</a:t>
            </a:r>
            <a:endParaRPr sz="1200">
              <a:latin typeface="Century Gothic"/>
              <a:cs typeface="Century Gothic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796288" y="1489709"/>
            <a:ext cx="7044690" cy="124269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3655" marR="5080" algn="just">
              <a:lnSpc>
                <a:spcPct val="100699"/>
              </a:lnSpc>
              <a:spcBef>
                <a:spcPts val="90"/>
              </a:spcBef>
            </a:pPr>
            <a:r>
              <a:rPr sz="1400" spc="60" dirty="0">
                <a:solidFill>
                  <a:srgbClr val="5F5F5F"/>
                </a:solidFill>
                <a:latin typeface="Century Gothic"/>
                <a:cs typeface="Century Gothic"/>
              </a:rPr>
              <a:t>To</a:t>
            </a:r>
            <a:r>
              <a:rPr sz="1400" spc="155" dirty="0">
                <a:solidFill>
                  <a:srgbClr val="5F5F5F"/>
                </a:solidFill>
                <a:latin typeface="Century Gothic"/>
                <a:cs typeface="Century Gothic"/>
              </a:rPr>
              <a:t> </a:t>
            </a:r>
            <a:r>
              <a:rPr sz="1400" dirty="0">
                <a:solidFill>
                  <a:srgbClr val="5F5F5F"/>
                </a:solidFill>
                <a:latin typeface="Century Gothic"/>
                <a:cs typeface="Century Gothic"/>
              </a:rPr>
              <a:t>maintain</a:t>
            </a:r>
            <a:r>
              <a:rPr sz="1400" spc="150" dirty="0">
                <a:solidFill>
                  <a:srgbClr val="5F5F5F"/>
                </a:solidFill>
                <a:latin typeface="Century Gothic"/>
                <a:cs typeface="Century Gothic"/>
              </a:rPr>
              <a:t> </a:t>
            </a:r>
            <a:r>
              <a:rPr sz="1400" dirty="0">
                <a:solidFill>
                  <a:srgbClr val="5F5F5F"/>
                </a:solidFill>
                <a:latin typeface="Century Gothic"/>
                <a:cs typeface="Century Gothic"/>
              </a:rPr>
              <a:t>carbon</a:t>
            </a:r>
            <a:r>
              <a:rPr sz="1400" spc="140" dirty="0">
                <a:solidFill>
                  <a:srgbClr val="5F5F5F"/>
                </a:solidFill>
                <a:latin typeface="Century Gothic"/>
                <a:cs typeface="Century Gothic"/>
              </a:rPr>
              <a:t> </a:t>
            </a:r>
            <a:r>
              <a:rPr sz="1400" dirty="0">
                <a:solidFill>
                  <a:srgbClr val="5F5F5F"/>
                </a:solidFill>
                <a:latin typeface="Century Gothic"/>
                <a:cs typeface="Century Gothic"/>
              </a:rPr>
              <a:t>neutrality</a:t>
            </a:r>
            <a:r>
              <a:rPr sz="1400" spc="140" dirty="0">
                <a:solidFill>
                  <a:srgbClr val="5F5F5F"/>
                </a:solidFill>
                <a:latin typeface="Century Gothic"/>
                <a:cs typeface="Century Gothic"/>
              </a:rPr>
              <a:t> </a:t>
            </a:r>
            <a:r>
              <a:rPr sz="1400" dirty="0">
                <a:solidFill>
                  <a:srgbClr val="5F5F5F"/>
                </a:solidFill>
                <a:latin typeface="Century Gothic"/>
                <a:cs typeface="Century Gothic"/>
              </a:rPr>
              <a:t>and</a:t>
            </a:r>
            <a:r>
              <a:rPr sz="1400" spc="140" dirty="0">
                <a:solidFill>
                  <a:srgbClr val="5F5F5F"/>
                </a:solidFill>
                <a:latin typeface="Century Gothic"/>
                <a:cs typeface="Century Gothic"/>
              </a:rPr>
              <a:t> </a:t>
            </a:r>
            <a:r>
              <a:rPr sz="1400" dirty="0">
                <a:solidFill>
                  <a:srgbClr val="5F5F5F"/>
                </a:solidFill>
                <a:latin typeface="Century Gothic"/>
                <a:cs typeface="Century Gothic"/>
              </a:rPr>
              <a:t>use</a:t>
            </a:r>
            <a:r>
              <a:rPr sz="1400" spc="145" dirty="0">
                <a:solidFill>
                  <a:srgbClr val="5F5F5F"/>
                </a:solidFill>
                <a:latin typeface="Century Gothic"/>
                <a:cs typeface="Century Gothic"/>
              </a:rPr>
              <a:t> </a:t>
            </a:r>
            <a:r>
              <a:rPr sz="1400" dirty="0">
                <a:solidFill>
                  <a:srgbClr val="5F5F5F"/>
                </a:solidFill>
                <a:latin typeface="Century Gothic"/>
                <a:cs typeface="Century Gothic"/>
              </a:rPr>
              <a:t>75%</a:t>
            </a:r>
            <a:r>
              <a:rPr sz="1400" spc="155" dirty="0">
                <a:solidFill>
                  <a:srgbClr val="5F5F5F"/>
                </a:solidFill>
                <a:latin typeface="Century Gothic"/>
                <a:cs typeface="Century Gothic"/>
              </a:rPr>
              <a:t> </a:t>
            </a:r>
            <a:r>
              <a:rPr sz="1400" dirty="0">
                <a:solidFill>
                  <a:srgbClr val="5F5F5F"/>
                </a:solidFill>
                <a:latin typeface="Century Gothic"/>
                <a:cs typeface="Century Gothic"/>
              </a:rPr>
              <a:t>renewable</a:t>
            </a:r>
            <a:r>
              <a:rPr sz="1400" spc="150" dirty="0">
                <a:solidFill>
                  <a:srgbClr val="5F5F5F"/>
                </a:solidFill>
                <a:latin typeface="Century Gothic"/>
                <a:cs typeface="Century Gothic"/>
              </a:rPr>
              <a:t> </a:t>
            </a:r>
            <a:r>
              <a:rPr sz="1400" dirty="0">
                <a:solidFill>
                  <a:srgbClr val="5F5F5F"/>
                </a:solidFill>
                <a:latin typeface="Century Gothic"/>
                <a:cs typeface="Century Gothic"/>
              </a:rPr>
              <a:t>energy</a:t>
            </a:r>
            <a:r>
              <a:rPr sz="1400" spc="140" dirty="0">
                <a:solidFill>
                  <a:srgbClr val="5F5F5F"/>
                </a:solidFill>
                <a:latin typeface="Century Gothic"/>
                <a:cs typeface="Century Gothic"/>
              </a:rPr>
              <a:t> </a:t>
            </a:r>
            <a:r>
              <a:rPr sz="1400" spc="85" dirty="0">
                <a:solidFill>
                  <a:srgbClr val="5F5F5F"/>
                </a:solidFill>
                <a:latin typeface="Century Gothic"/>
                <a:cs typeface="Century Gothic"/>
              </a:rPr>
              <a:t>in</a:t>
            </a:r>
            <a:r>
              <a:rPr sz="1400" spc="140" dirty="0">
                <a:solidFill>
                  <a:srgbClr val="5F5F5F"/>
                </a:solidFill>
                <a:latin typeface="Century Gothic"/>
                <a:cs typeface="Century Gothic"/>
              </a:rPr>
              <a:t> </a:t>
            </a:r>
            <a:r>
              <a:rPr sz="1400" dirty="0">
                <a:solidFill>
                  <a:srgbClr val="5F5F5F"/>
                </a:solidFill>
                <a:latin typeface="Century Gothic"/>
                <a:cs typeface="Century Gothic"/>
              </a:rPr>
              <a:t>operations</a:t>
            </a:r>
            <a:r>
              <a:rPr sz="1400" spc="155" dirty="0">
                <a:solidFill>
                  <a:srgbClr val="5F5F5F"/>
                </a:solidFill>
                <a:latin typeface="Century Gothic"/>
                <a:cs typeface="Century Gothic"/>
              </a:rPr>
              <a:t> </a:t>
            </a:r>
            <a:r>
              <a:rPr sz="1400" spc="-25" dirty="0">
                <a:solidFill>
                  <a:srgbClr val="5F5F5F"/>
                </a:solidFill>
                <a:latin typeface="Century Gothic"/>
                <a:cs typeface="Century Gothic"/>
              </a:rPr>
              <a:t>by </a:t>
            </a:r>
            <a:r>
              <a:rPr sz="1400" spc="-10" dirty="0">
                <a:solidFill>
                  <a:srgbClr val="5F5F5F"/>
                </a:solidFill>
                <a:latin typeface="Century Gothic"/>
                <a:cs typeface="Century Gothic"/>
              </a:rPr>
              <a:t>2025.</a:t>
            </a:r>
            <a:endParaRPr sz="1400">
              <a:latin typeface="Century Gothic"/>
              <a:cs typeface="Century Gothic"/>
            </a:endParaRPr>
          </a:p>
          <a:p>
            <a:pPr marL="12700" marR="24765" algn="just">
              <a:lnSpc>
                <a:spcPct val="100400"/>
              </a:lnSpc>
              <a:spcBef>
                <a:spcPts val="1150"/>
              </a:spcBef>
            </a:pPr>
            <a:r>
              <a:rPr sz="1400" spc="60" dirty="0">
                <a:solidFill>
                  <a:srgbClr val="5F5F5F"/>
                </a:solidFill>
                <a:latin typeface="Century Gothic"/>
                <a:cs typeface="Century Gothic"/>
              </a:rPr>
              <a:t>To</a:t>
            </a:r>
            <a:r>
              <a:rPr sz="1400" spc="120" dirty="0">
                <a:solidFill>
                  <a:srgbClr val="5F5F5F"/>
                </a:solidFill>
                <a:latin typeface="Century Gothic"/>
                <a:cs typeface="Century Gothic"/>
              </a:rPr>
              <a:t> </a:t>
            </a:r>
            <a:r>
              <a:rPr sz="1400" dirty="0">
                <a:solidFill>
                  <a:srgbClr val="5F5F5F"/>
                </a:solidFill>
                <a:latin typeface="Century Gothic"/>
                <a:cs typeface="Century Gothic"/>
              </a:rPr>
              <a:t>generate</a:t>
            </a:r>
            <a:r>
              <a:rPr sz="1400" spc="110" dirty="0">
                <a:solidFill>
                  <a:srgbClr val="5F5F5F"/>
                </a:solidFill>
                <a:latin typeface="Century Gothic"/>
                <a:cs typeface="Century Gothic"/>
              </a:rPr>
              <a:t> </a:t>
            </a:r>
            <a:r>
              <a:rPr sz="1400" dirty="0">
                <a:solidFill>
                  <a:srgbClr val="5F5F5F"/>
                </a:solidFill>
                <a:latin typeface="Century Gothic"/>
                <a:cs typeface="Century Gothic"/>
              </a:rPr>
              <a:t>25%</a:t>
            </a:r>
            <a:r>
              <a:rPr sz="1400" spc="120" dirty="0">
                <a:solidFill>
                  <a:srgbClr val="5F5F5F"/>
                </a:solidFill>
                <a:latin typeface="Century Gothic"/>
                <a:cs typeface="Century Gothic"/>
              </a:rPr>
              <a:t> </a:t>
            </a:r>
            <a:r>
              <a:rPr sz="1400" dirty="0">
                <a:solidFill>
                  <a:srgbClr val="5F5F5F"/>
                </a:solidFill>
                <a:latin typeface="Century Gothic"/>
                <a:cs typeface="Century Gothic"/>
              </a:rPr>
              <a:t>of</a:t>
            </a:r>
            <a:r>
              <a:rPr sz="1400" spc="110" dirty="0">
                <a:solidFill>
                  <a:srgbClr val="5F5F5F"/>
                </a:solidFill>
                <a:latin typeface="Century Gothic"/>
                <a:cs typeface="Century Gothic"/>
              </a:rPr>
              <a:t> </a:t>
            </a:r>
            <a:r>
              <a:rPr sz="1400" dirty="0">
                <a:solidFill>
                  <a:srgbClr val="5F5F5F"/>
                </a:solidFill>
                <a:latin typeface="Century Gothic"/>
                <a:cs typeface="Century Gothic"/>
              </a:rPr>
              <a:t>the</a:t>
            </a:r>
            <a:r>
              <a:rPr sz="1400" spc="120" dirty="0">
                <a:solidFill>
                  <a:srgbClr val="5F5F5F"/>
                </a:solidFill>
                <a:latin typeface="Century Gothic"/>
                <a:cs typeface="Century Gothic"/>
              </a:rPr>
              <a:t> </a:t>
            </a:r>
            <a:r>
              <a:rPr sz="1400" dirty="0">
                <a:solidFill>
                  <a:srgbClr val="5F5F5F"/>
                </a:solidFill>
                <a:latin typeface="Century Gothic"/>
                <a:cs typeface="Century Gothic"/>
              </a:rPr>
              <a:t>revenue</a:t>
            </a:r>
            <a:r>
              <a:rPr sz="1400" spc="114" dirty="0">
                <a:solidFill>
                  <a:srgbClr val="5F5F5F"/>
                </a:solidFill>
                <a:latin typeface="Century Gothic"/>
                <a:cs typeface="Century Gothic"/>
              </a:rPr>
              <a:t> </a:t>
            </a:r>
            <a:r>
              <a:rPr sz="1400" spc="65" dirty="0">
                <a:solidFill>
                  <a:srgbClr val="5F5F5F"/>
                </a:solidFill>
                <a:latin typeface="Century Gothic"/>
                <a:cs typeface="Century Gothic"/>
              </a:rPr>
              <a:t>from</a:t>
            </a:r>
            <a:r>
              <a:rPr sz="1400" spc="110" dirty="0">
                <a:solidFill>
                  <a:srgbClr val="5F5F5F"/>
                </a:solidFill>
                <a:latin typeface="Century Gothic"/>
                <a:cs typeface="Century Gothic"/>
              </a:rPr>
              <a:t> </a:t>
            </a:r>
            <a:r>
              <a:rPr sz="1400" dirty="0">
                <a:solidFill>
                  <a:srgbClr val="5F5F5F"/>
                </a:solidFill>
                <a:latin typeface="Century Gothic"/>
                <a:cs typeface="Century Gothic"/>
              </a:rPr>
              <a:t>circular</a:t>
            </a:r>
            <a:r>
              <a:rPr sz="1400" spc="120" dirty="0">
                <a:solidFill>
                  <a:srgbClr val="5F5F5F"/>
                </a:solidFill>
                <a:latin typeface="Century Gothic"/>
                <a:cs typeface="Century Gothic"/>
              </a:rPr>
              <a:t> </a:t>
            </a:r>
            <a:r>
              <a:rPr sz="1400" dirty="0">
                <a:solidFill>
                  <a:srgbClr val="5F5F5F"/>
                </a:solidFill>
                <a:latin typeface="Century Gothic"/>
                <a:cs typeface="Century Gothic"/>
              </a:rPr>
              <a:t>products,</a:t>
            </a:r>
            <a:r>
              <a:rPr sz="1400" spc="110" dirty="0">
                <a:solidFill>
                  <a:srgbClr val="5F5F5F"/>
                </a:solidFill>
                <a:latin typeface="Century Gothic"/>
                <a:cs typeface="Century Gothic"/>
              </a:rPr>
              <a:t> </a:t>
            </a:r>
            <a:r>
              <a:rPr sz="1400" dirty="0">
                <a:solidFill>
                  <a:srgbClr val="5F5F5F"/>
                </a:solidFill>
                <a:latin typeface="Century Gothic"/>
                <a:cs typeface="Century Gothic"/>
              </a:rPr>
              <a:t>services</a:t>
            </a:r>
            <a:r>
              <a:rPr sz="1400" spc="130" dirty="0">
                <a:solidFill>
                  <a:srgbClr val="5F5F5F"/>
                </a:solidFill>
                <a:latin typeface="Century Gothic"/>
                <a:cs typeface="Century Gothic"/>
              </a:rPr>
              <a:t> </a:t>
            </a:r>
            <a:r>
              <a:rPr sz="1400" dirty="0">
                <a:solidFill>
                  <a:srgbClr val="5F5F5F"/>
                </a:solidFill>
                <a:latin typeface="Century Gothic"/>
                <a:cs typeface="Century Gothic"/>
              </a:rPr>
              <a:t>and</a:t>
            </a:r>
            <a:r>
              <a:rPr sz="1400" spc="130" dirty="0">
                <a:solidFill>
                  <a:srgbClr val="5F5F5F"/>
                </a:solidFill>
                <a:latin typeface="Century Gothic"/>
                <a:cs typeface="Century Gothic"/>
              </a:rPr>
              <a:t> </a:t>
            </a:r>
            <a:r>
              <a:rPr sz="1400" spc="-10" dirty="0">
                <a:solidFill>
                  <a:srgbClr val="5F5F5F"/>
                </a:solidFill>
                <a:latin typeface="Century Gothic"/>
                <a:cs typeface="Century Gothic"/>
              </a:rPr>
              <a:t>solutions, </a:t>
            </a:r>
            <a:r>
              <a:rPr sz="1400" dirty="0">
                <a:solidFill>
                  <a:srgbClr val="5F5F5F"/>
                </a:solidFill>
                <a:latin typeface="Century Gothic"/>
                <a:cs typeface="Century Gothic"/>
              </a:rPr>
              <a:t>offer</a:t>
            </a:r>
            <a:r>
              <a:rPr sz="1400" spc="70" dirty="0">
                <a:solidFill>
                  <a:srgbClr val="5F5F5F"/>
                </a:solidFill>
                <a:latin typeface="Century Gothic"/>
                <a:cs typeface="Century Gothic"/>
              </a:rPr>
              <a:t>  </a:t>
            </a:r>
            <a:r>
              <a:rPr sz="1400" dirty="0">
                <a:solidFill>
                  <a:srgbClr val="5F5F5F"/>
                </a:solidFill>
                <a:latin typeface="Century Gothic"/>
                <a:cs typeface="Century Gothic"/>
              </a:rPr>
              <a:t>a</a:t>
            </a:r>
            <a:r>
              <a:rPr sz="1400" spc="70" dirty="0">
                <a:solidFill>
                  <a:srgbClr val="5F5F5F"/>
                </a:solidFill>
                <a:latin typeface="Century Gothic"/>
                <a:cs typeface="Century Gothic"/>
              </a:rPr>
              <a:t>  </a:t>
            </a:r>
            <a:r>
              <a:rPr sz="1400" dirty="0">
                <a:solidFill>
                  <a:srgbClr val="5F5F5F"/>
                </a:solidFill>
                <a:latin typeface="Century Gothic"/>
                <a:cs typeface="Century Gothic"/>
              </a:rPr>
              <a:t>trade-</a:t>
            </a:r>
            <a:r>
              <a:rPr sz="1400" spc="85" dirty="0">
                <a:solidFill>
                  <a:srgbClr val="5F5F5F"/>
                </a:solidFill>
                <a:latin typeface="Century Gothic"/>
                <a:cs typeface="Century Gothic"/>
              </a:rPr>
              <a:t>in</a:t>
            </a:r>
            <a:r>
              <a:rPr sz="1400" spc="70" dirty="0">
                <a:solidFill>
                  <a:srgbClr val="5F5F5F"/>
                </a:solidFill>
                <a:latin typeface="Century Gothic"/>
                <a:cs typeface="Century Gothic"/>
              </a:rPr>
              <a:t>  </a:t>
            </a:r>
            <a:r>
              <a:rPr sz="1400" dirty="0">
                <a:solidFill>
                  <a:srgbClr val="5F5F5F"/>
                </a:solidFill>
                <a:latin typeface="Century Gothic"/>
                <a:cs typeface="Century Gothic"/>
              </a:rPr>
              <a:t>on</a:t>
            </a:r>
            <a:r>
              <a:rPr sz="1400" spc="70" dirty="0">
                <a:solidFill>
                  <a:srgbClr val="5F5F5F"/>
                </a:solidFill>
                <a:latin typeface="Century Gothic"/>
                <a:cs typeface="Century Gothic"/>
              </a:rPr>
              <a:t>  </a:t>
            </a:r>
            <a:r>
              <a:rPr sz="1400" dirty="0">
                <a:solidFill>
                  <a:srgbClr val="5F5F5F"/>
                </a:solidFill>
                <a:latin typeface="Century Gothic"/>
                <a:cs typeface="Century Gothic"/>
              </a:rPr>
              <a:t>all</a:t>
            </a:r>
            <a:r>
              <a:rPr sz="1400" spc="75" dirty="0">
                <a:solidFill>
                  <a:srgbClr val="5F5F5F"/>
                </a:solidFill>
                <a:latin typeface="Century Gothic"/>
                <a:cs typeface="Century Gothic"/>
              </a:rPr>
              <a:t>  </a:t>
            </a:r>
            <a:r>
              <a:rPr sz="1400" dirty="0">
                <a:solidFill>
                  <a:srgbClr val="5F5F5F"/>
                </a:solidFill>
                <a:latin typeface="Century Gothic"/>
                <a:cs typeface="Century Gothic"/>
              </a:rPr>
              <a:t>professional</a:t>
            </a:r>
            <a:r>
              <a:rPr sz="1400" spc="70" dirty="0">
                <a:solidFill>
                  <a:srgbClr val="5F5F5F"/>
                </a:solidFill>
                <a:latin typeface="Century Gothic"/>
                <a:cs typeface="Century Gothic"/>
              </a:rPr>
              <a:t>  </a:t>
            </a:r>
            <a:r>
              <a:rPr sz="1400" dirty="0">
                <a:solidFill>
                  <a:srgbClr val="5F5F5F"/>
                </a:solidFill>
                <a:latin typeface="Century Gothic"/>
                <a:cs typeface="Century Gothic"/>
              </a:rPr>
              <a:t>medical</a:t>
            </a:r>
            <a:r>
              <a:rPr sz="1400" spc="75" dirty="0">
                <a:solidFill>
                  <a:srgbClr val="5F5F5F"/>
                </a:solidFill>
                <a:latin typeface="Century Gothic"/>
                <a:cs typeface="Century Gothic"/>
              </a:rPr>
              <a:t>  </a:t>
            </a:r>
            <a:r>
              <a:rPr sz="1400" dirty="0">
                <a:solidFill>
                  <a:srgbClr val="5F5F5F"/>
                </a:solidFill>
                <a:latin typeface="Century Gothic"/>
                <a:cs typeface="Century Gothic"/>
              </a:rPr>
              <a:t>equipment,</a:t>
            </a:r>
            <a:r>
              <a:rPr sz="1400" spc="70" dirty="0">
                <a:solidFill>
                  <a:srgbClr val="5F5F5F"/>
                </a:solidFill>
                <a:latin typeface="Century Gothic"/>
                <a:cs typeface="Century Gothic"/>
              </a:rPr>
              <a:t>  </a:t>
            </a:r>
            <a:r>
              <a:rPr sz="1400" dirty="0">
                <a:solidFill>
                  <a:srgbClr val="5F5F5F"/>
                </a:solidFill>
                <a:latin typeface="Century Gothic"/>
                <a:cs typeface="Century Gothic"/>
              </a:rPr>
              <a:t>and</a:t>
            </a:r>
            <a:r>
              <a:rPr sz="1400" spc="70" dirty="0">
                <a:solidFill>
                  <a:srgbClr val="5F5F5F"/>
                </a:solidFill>
                <a:latin typeface="Century Gothic"/>
                <a:cs typeface="Century Gothic"/>
              </a:rPr>
              <a:t>  </a:t>
            </a:r>
            <a:r>
              <a:rPr sz="1400" dirty="0">
                <a:solidFill>
                  <a:srgbClr val="5F5F5F"/>
                </a:solidFill>
                <a:latin typeface="Century Gothic"/>
                <a:cs typeface="Century Gothic"/>
              </a:rPr>
              <a:t>take</a:t>
            </a:r>
            <a:r>
              <a:rPr sz="1400" spc="75" dirty="0">
                <a:solidFill>
                  <a:srgbClr val="5F5F5F"/>
                </a:solidFill>
                <a:latin typeface="Century Gothic"/>
                <a:cs typeface="Century Gothic"/>
              </a:rPr>
              <a:t>  </a:t>
            </a:r>
            <a:r>
              <a:rPr sz="1400" dirty="0">
                <a:solidFill>
                  <a:srgbClr val="5F5F5F"/>
                </a:solidFill>
                <a:latin typeface="Century Gothic"/>
                <a:cs typeface="Century Gothic"/>
              </a:rPr>
              <a:t>care</a:t>
            </a:r>
            <a:r>
              <a:rPr sz="1400" spc="65" dirty="0">
                <a:solidFill>
                  <a:srgbClr val="5F5F5F"/>
                </a:solidFill>
                <a:latin typeface="Century Gothic"/>
                <a:cs typeface="Century Gothic"/>
              </a:rPr>
              <a:t>  </a:t>
            </a:r>
            <a:r>
              <a:rPr sz="1400" spc="-25" dirty="0">
                <a:solidFill>
                  <a:srgbClr val="5F5F5F"/>
                </a:solidFill>
                <a:latin typeface="Century Gothic"/>
                <a:cs typeface="Century Gothic"/>
              </a:rPr>
              <a:t>of </a:t>
            </a:r>
            <a:r>
              <a:rPr sz="1400" spc="20" dirty="0">
                <a:solidFill>
                  <a:srgbClr val="5F5F5F"/>
                </a:solidFill>
                <a:latin typeface="Century Gothic"/>
                <a:cs typeface="Century Gothic"/>
              </a:rPr>
              <a:t>responsible</a:t>
            </a:r>
            <a:r>
              <a:rPr sz="1400" spc="50" dirty="0">
                <a:solidFill>
                  <a:srgbClr val="5F5F5F"/>
                </a:solidFill>
                <a:latin typeface="Century Gothic"/>
                <a:cs typeface="Century Gothic"/>
              </a:rPr>
              <a:t> </a:t>
            </a:r>
            <a:r>
              <a:rPr sz="1400" spc="20" dirty="0">
                <a:solidFill>
                  <a:srgbClr val="5F5F5F"/>
                </a:solidFill>
                <a:latin typeface="Century Gothic"/>
                <a:cs typeface="Century Gothic"/>
              </a:rPr>
              <a:t>repurposing,</a:t>
            </a:r>
            <a:r>
              <a:rPr sz="1400" spc="70" dirty="0">
                <a:solidFill>
                  <a:srgbClr val="5F5F5F"/>
                </a:solidFill>
                <a:latin typeface="Century Gothic"/>
                <a:cs typeface="Century Gothic"/>
              </a:rPr>
              <a:t> </a:t>
            </a:r>
            <a:r>
              <a:rPr sz="1400" spc="10" dirty="0">
                <a:solidFill>
                  <a:srgbClr val="5F5F5F"/>
                </a:solidFill>
                <a:latin typeface="Century Gothic"/>
                <a:cs typeface="Century Gothic"/>
              </a:rPr>
              <a:t>by</a:t>
            </a:r>
            <a:r>
              <a:rPr sz="1400" spc="90" dirty="0">
                <a:solidFill>
                  <a:srgbClr val="5F5F5F"/>
                </a:solidFill>
                <a:latin typeface="Century Gothic"/>
                <a:cs typeface="Century Gothic"/>
              </a:rPr>
              <a:t> </a:t>
            </a:r>
            <a:r>
              <a:rPr sz="1400" spc="-10" dirty="0">
                <a:solidFill>
                  <a:srgbClr val="5F5F5F"/>
                </a:solidFill>
                <a:latin typeface="Century Gothic"/>
                <a:cs typeface="Century Gothic"/>
              </a:rPr>
              <a:t>2025.</a:t>
            </a:r>
            <a:endParaRPr sz="1400">
              <a:latin typeface="Century Gothic"/>
              <a:cs typeface="Century Gothic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201168" y="2801137"/>
            <a:ext cx="8894445" cy="683260"/>
            <a:chOff x="201168" y="2801137"/>
            <a:chExt cx="8894445" cy="683260"/>
          </a:xfrm>
        </p:grpSpPr>
        <p:pic>
          <p:nvPicPr>
            <p:cNvPr id="28" name="object 2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25195" y="2801137"/>
              <a:ext cx="8670036" cy="656818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451104" y="2827019"/>
              <a:ext cx="8568055" cy="554990"/>
            </a:xfrm>
            <a:custGeom>
              <a:avLst/>
              <a:gdLst/>
              <a:ahLst/>
              <a:cxnLst/>
              <a:rect l="l" t="t" r="r" b="b"/>
              <a:pathLst>
                <a:path w="8568055" h="554989">
                  <a:moveTo>
                    <a:pt x="8501634" y="0"/>
                  </a:moveTo>
                  <a:lnTo>
                    <a:pt x="66319" y="0"/>
                  </a:lnTo>
                  <a:lnTo>
                    <a:pt x="40505" y="5214"/>
                  </a:lnTo>
                  <a:lnTo>
                    <a:pt x="19424" y="19430"/>
                  </a:lnTo>
                  <a:lnTo>
                    <a:pt x="5211" y="40505"/>
                  </a:lnTo>
                  <a:lnTo>
                    <a:pt x="0" y="66293"/>
                  </a:lnTo>
                  <a:lnTo>
                    <a:pt x="0" y="488441"/>
                  </a:lnTo>
                  <a:lnTo>
                    <a:pt x="5211" y="514230"/>
                  </a:lnTo>
                  <a:lnTo>
                    <a:pt x="19424" y="535304"/>
                  </a:lnTo>
                  <a:lnTo>
                    <a:pt x="40505" y="549521"/>
                  </a:lnTo>
                  <a:lnTo>
                    <a:pt x="66319" y="554735"/>
                  </a:lnTo>
                  <a:lnTo>
                    <a:pt x="8501634" y="554735"/>
                  </a:lnTo>
                  <a:lnTo>
                    <a:pt x="8527422" y="549521"/>
                  </a:lnTo>
                  <a:lnTo>
                    <a:pt x="8548497" y="535304"/>
                  </a:lnTo>
                  <a:lnTo>
                    <a:pt x="8562713" y="514230"/>
                  </a:lnTo>
                  <a:lnTo>
                    <a:pt x="8567928" y="488441"/>
                  </a:lnTo>
                  <a:lnTo>
                    <a:pt x="8567928" y="66293"/>
                  </a:lnTo>
                  <a:lnTo>
                    <a:pt x="8562713" y="40505"/>
                  </a:lnTo>
                  <a:lnTo>
                    <a:pt x="8548497" y="19430"/>
                  </a:lnTo>
                  <a:lnTo>
                    <a:pt x="8527422" y="5214"/>
                  </a:lnTo>
                  <a:lnTo>
                    <a:pt x="850163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0980" y="2872701"/>
              <a:ext cx="512102" cy="512102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46888" y="2898647"/>
              <a:ext cx="454202" cy="454151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01168" y="2848355"/>
              <a:ext cx="550189" cy="635508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278892" y="2930651"/>
              <a:ext cx="346075" cy="346075"/>
            </a:xfrm>
            <a:custGeom>
              <a:avLst/>
              <a:gdLst/>
              <a:ahLst/>
              <a:cxnLst/>
              <a:rect l="l" t="t" r="r" b="b"/>
              <a:pathLst>
                <a:path w="346075" h="346075">
                  <a:moveTo>
                    <a:pt x="172973" y="0"/>
                  </a:moveTo>
                  <a:lnTo>
                    <a:pt x="126991" y="6180"/>
                  </a:lnTo>
                  <a:lnTo>
                    <a:pt x="85671" y="23622"/>
                  </a:lnTo>
                  <a:lnTo>
                    <a:pt x="50663" y="50673"/>
                  </a:lnTo>
                  <a:lnTo>
                    <a:pt x="23616" y="85682"/>
                  </a:lnTo>
                  <a:lnTo>
                    <a:pt x="6178" y="127000"/>
                  </a:lnTo>
                  <a:lnTo>
                    <a:pt x="0" y="172974"/>
                  </a:lnTo>
                  <a:lnTo>
                    <a:pt x="6178" y="218948"/>
                  </a:lnTo>
                  <a:lnTo>
                    <a:pt x="23616" y="260265"/>
                  </a:lnTo>
                  <a:lnTo>
                    <a:pt x="50663" y="295275"/>
                  </a:lnTo>
                  <a:lnTo>
                    <a:pt x="85671" y="322325"/>
                  </a:lnTo>
                  <a:lnTo>
                    <a:pt x="126991" y="339767"/>
                  </a:lnTo>
                  <a:lnTo>
                    <a:pt x="172973" y="345948"/>
                  </a:lnTo>
                  <a:lnTo>
                    <a:pt x="218956" y="339767"/>
                  </a:lnTo>
                  <a:lnTo>
                    <a:pt x="260276" y="322325"/>
                  </a:lnTo>
                  <a:lnTo>
                    <a:pt x="295284" y="295275"/>
                  </a:lnTo>
                  <a:lnTo>
                    <a:pt x="322331" y="260265"/>
                  </a:lnTo>
                  <a:lnTo>
                    <a:pt x="339769" y="218948"/>
                  </a:lnTo>
                  <a:lnTo>
                    <a:pt x="345948" y="172974"/>
                  </a:lnTo>
                  <a:lnTo>
                    <a:pt x="339769" y="127000"/>
                  </a:lnTo>
                  <a:lnTo>
                    <a:pt x="322331" y="85682"/>
                  </a:lnTo>
                  <a:lnTo>
                    <a:pt x="295284" y="50673"/>
                  </a:lnTo>
                  <a:lnTo>
                    <a:pt x="260276" y="23622"/>
                  </a:lnTo>
                  <a:lnTo>
                    <a:pt x="218956" y="6180"/>
                  </a:lnTo>
                  <a:lnTo>
                    <a:pt x="17297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367385" y="2927350"/>
            <a:ext cx="16891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50" dirty="0">
                <a:solidFill>
                  <a:srgbClr val="0A976C"/>
                </a:solidFill>
                <a:latin typeface="Century Gothic"/>
                <a:cs typeface="Century Gothic"/>
              </a:rPr>
              <a:t>?</a:t>
            </a:r>
            <a:endParaRPr sz="2000">
              <a:latin typeface="Century Gothic"/>
              <a:cs typeface="Century Gothic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710183" y="2904718"/>
            <a:ext cx="1004569" cy="457834"/>
            <a:chOff x="710183" y="2904718"/>
            <a:chExt cx="1004569" cy="457834"/>
          </a:xfrm>
        </p:grpSpPr>
        <p:pic>
          <p:nvPicPr>
            <p:cNvPr id="36" name="object 3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10183" y="2904718"/>
              <a:ext cx="1004303" cy="449605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35151" y="2939757"/>
              <a:ext cx="751344" cy="422186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736091" y="2930652"/>
              <a:ext cx="902335" cy="347980"/>
            </a:xfrm>
            <a:custGeom>
              <a:avLst/>
              <a:gdLst/>
              <a:ahLst/>
              <a:cxnLst/>
              <a:rect l="l" t="t" r="r" b="b"/>
              <a:pathLst>
                <a:path w="902335" h="347979">
                  <a:moveTo>
                    <a:pt x="728471" y="0"/>
                  </a:moveTo>
                  <a:lnTo>
                    <a:pt x="173736" y="0"/>
                  </a:lnTo>
                  <a:lnTo>
                    <a:pt x="127551" y="6201"/>
                  </a:lnTo>
                  <a:lnTo>
                    <a:pt x="86049" y="23706"/>
                  </a:lnTo>
                  <a:lnTo>
                    <a:pt x="50887" y="50863"/>
                  </a:lnTo>
                  <a:lnTo>
                    <a:pt x="23720" y="86021"/>
                  </a:lnTo>
                  <a:lnTo>
                    <a:pt x="6206" y="127529"/>
                  </a:lnTo>
                  <a:lnTo>
                    <a:pt x="0" y="173736"/>
                  </a:lnTo>
                  <a:lnTo>
                    <a:pt x="6206" y="219942"/>
                  </a:lnTo>
                  <a:lnTo>
                    <a:pt x="23720" y="261450"/>
                  </a:lnTo>
                  <a:lnTo>
                    <a:pt x="50887" y="296608"/>
                  </a:lnTo>
                  <a:lnTo>
                    <a:pt x="86049" y="323765"/>
                  </a:lnTo>
                  <a:lnTo>
                    <a:pt x="127551" y="341270"/>
                  </a:lnTo>
                  <a:lnTo>
                    <a:pt x="173736" y="347472"/>
                  </a:lnTo>
                  <a:lnTo>
                    <a:pt x="728471" y="347472"/>
                  </a:lnTo>
                  <a:lnTo>
                    <a:pt x="774678" y="341270"/>
                  </a:lnTo>
                  <a:lnTo>
                    <a:pt x="816186" y="323765"/>
                  </a:lnTo>
                  <a:lnTo>
                    <a:pt x="851344" y="296608"/>
                  </a:lnTo>
                  <a:lnTo>
                    <a:pt x="878501" y="261450"/>
                  </a:lnTo>
                  <a:lnTo>
                    <a:pt x="896006" y="219942"/>
                  </a:lnTo>
                  <a:lnTo>
                    <a:pt x="902207" y="173736"/>
                  </a:lnTo>
                  <a:lnTo>
                    <a:pt x="896006" y="127529"/>
                  </a:lnTo>
                  <a:lnTo>
                    <a:pt x="878501" y="86021"/>
                  </a:lnTo>
                  <a:lnTo>
                    <a:pt x="851344" y="50863"/>
                  </a:lnTo>
                  <a:lnTo>
                    <a:pt x="816186" y="23706"/>
                  </a:lnTo>
                  <a:lnTo>
                    <a:pt x="774678" y="6201"/>
                  </a:lnTo>
                  <a:lnTo>
                    <a:pt x="728471" y="0"/>
                  </a:lnTo>
                  <a:close/>
                </a:path>
              </a:pathLst>
            </a:custGeom>
            <a:solidFill>
              <a:srgbClr val="0A97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9" name="object 39"/>
          <p:cNvSpPr txBox="1"/>
          <p:nvPr/>
        </p:nvSpPr>
        <p:spPr>
          <a:xfrm>
            <a:off x="940409" y="2992882"/>
            <a:ext cx="49149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60" dirty="0">
                <a:solidFill>
                  <a:srgbClr val="FFFFFF"/>
                </a:solidFill>
                <a:latin typeface="Century Gothic"/>
                <a:cs typeface="Century Gothic"/>
              </a:rPr>
              <a:t>Goal</a:t>
            </a:r>
            <a:r>
              <a:rPr sz="1200" spc="-1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200" spc="-50" dirty="0">
                <a:solidFill>
                  <a:srgbClr val="FFFFFF"/>
                </a:solidFill>
                <a:latin typeface="Century Gothic"/>
                <a:cs typeface="Century Gothic"/>
              </a:rPr>
              <a:t>3</a:t>
            </a:r>
            <a:endParaRPr sz="1200">
              <a:latin typeface="Century Gothic"/>
              <a:cs typeface="Century Gothic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1796288" y="2968498"/>
            <a:ext cx="654240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65" dirty="0">
                <a:solidFill>
                  <a:srgbClr val="5F5F5F"/>
                </a:solidFill>
                <a:latin typeface="Century Gothic"/>
                <a:cs typeface="Century Gothic"/>
              </a:rPr>
              <a:t>To</a:t>
            </a:r>
            <a:r>
              <a:rPr sz="1400" spc="-5" dirty="0">
                <a:solidFill>
                  <a:srgbClr val="5F5F5F"/>
                </a:solidFill>
                <a:latin typeface="Century Gothic"/>
                <a:cs typeface="Century Gothic"/>
              </a:rPr>
              <a:t> </a:t>
            </a:r>
            <a:r>
              <a:rPr sz="1400" dirty="0">
                <a:solidFill>
                  <a:srgbClr val="5F5F5F"/>
                </a:solidFill>
                <a:latin typeface="Century Gothic"/>
                <a:cs typeface="Century Gothic"/>
              </a:rPr>
              <a:t>embed</a:t>
            </a:r>
            <a:r>
              <a:rPr sz="1400" spc="5" dirty="0">
                <a:solidFill>
                  <a:srgbClr val="5F5F5F"/>
                </a:solidFill>
                <a:latin typeface="Century Gothic"/>
                <a:cs typeface="Century Gothic"/>
              </a:rPr>
              <a:t> </a:t>
            </a:r>
            <a:r>
              <a:rPr sz="1400" dirty="0">
                <a:solidFill>
                  <a:srgbClr val="5F5F5F"/>
                </a:solidFill>
                <a:latin typeface="Century Gothic"/>
                <a:cs typeface="Century Gothic"/>
              </a:rPr>
              <a:t>circular</a:t>
            </a:r>
            <a:r>
              <a:rPr sz="1400" spc="-35" dirty="0">
                <a:solidFill>
                  <a:srgbClr val="5F5F5F"/>
                </a:solidFill>
                <a:latin typeface="Century Gothic"/>
                <a:cs typeface="Century Gothic"/>
              </a:rPr>
              <a:t> </a:t>
            </a:r>
            <a:r>
              <a:rPr sz="1400" spc="-10" dirty="0">
                <a:solidFill>
                  <a:srgbClr val="5F5F5F"/>
                </a:solidFill>
                <a:latin typeface="Century Gothic"/>
                <a:cs typeface="Century Gothic"/>
              </a:rPr>
              <a:t>practices</a:t>
            </a:r>
            <a:r>
              <a:rPr sz="1400" spc="-15" dirty="0">
                <a:solidFill>
                  <a:srgbClr val="5F5F5F"/>
                </a:solidFill>
                <a:latin typeface="Century Gothic"/>
                <a:cs typeface="Century Gothic"/>
              </a:rPr>
              <a:t> </a:t>
            </a:r>
            <a:r>
              <a:rPr sz="1400" dirty="0">
                <a:solidFill>
                  <a:srgbClr val="5F5F5F"/>
                </a:solidFill>
                <a:latin typeface="Century Gothic"/>
                <a:cs typeface="Century Gothic"/>
              </a:rPr>
              <a:t>on-</a:t>
            </a:r>
            <a:r>
              <a:rPr sz="1400" spc="55" dirty="0">
                <a:solidFill>
                  <a:srgbClr val="5F5F5F"/>
                </a:solidFill>
                <a:latin typeface="Century Gothic"/>
                <a:cs typeface="Century Gothic"/>
              </a:rPr>
              <a:t>site</a:t>
            </a:r>
            <a:r>
              <a:rPr sz="1400" spc="-30" dirty="0">
                <a:solidFill>
                  <a:srgbClr val="5F5F5F"/>
                </a:solidFill>
                <a:latin typeface="Century Gothic"/>
                <a:cs typeface="Century Gothic"/>
              </a:rPr>
              <a:t> </a:t>
            </a:r>
            <a:r>
              <a:rPr sz="1400" spc="-10" dirty="0">
                <a:solidFill>
                  <a:srgbClr val="5F5F5F"/>
                </a:solidFill>
                <a:latin typeface="Century Gothic"/>
                <a:cs typeface="Century Gothic"/>
              </a:rPr>
              <a:t>and</a:t>
            </a:r>
            <a:r>
              <a:rPr sz="1400" spc="5" dirty="0">
                <a:solidFill>
                  <a:srgbClr val="5F5F5F"/>
                </a:solidFill>
                <a:latin typeface="Century Gothic"/>
                <a:cs typeface="Century Gothic"/>
              </a:rPr>
              <a:t> </a:t>
            </a:r>
            <a:r>
              <a:rPr sz="1400" spc="50" dirty="0">
                <a:solidFill>
                  <a:srgbClr val="5F5F5F"/>
                </a:solidFill>
                <a:latin typeface="Century Gothic"/>
                <a:cs typeface="Century Gothic"/>
              </a:rPr>
              <a:t>put</a:t>
            </a:r>
            <a:r>
              <a:rPr sz="1400" dirty="0">
                <a:solidFill>
                  <a:srgbClr val="5F5F5F"/>
                </a:solidFill>
                <a:latin typeface="Century Gothic"/>
                <a:cs typeface="Century Gothic"/>
              </a:rPr>
              <a:t> zero</a:t>
            </a:r>
            <a:r>
              <a:rPr sz="1400" spc="-15" dirty="0">
                <a:solidFill>
                  <a:srgbClr val="5F5F5F"/>
                </a:solidFill>
                <a:latin typeface="Century Gothic"/>
                <a:cs typeface="Century Gothic"/>
              </a:rPr>
              <a:t> </a:t>
            </a:r>
            <a:r>
              <a:rPr sz="1400" dirty="0">
                <a:solidFill>
                  <a:srgbClr val="5F5F5F"/>
                </a:solidFill>
                <a:latin typeface="Century Gothic"/>
                <a:cs typeface="Century Gothic"/>
              </a:rPr>
              <a:t>waste</a:t>
            </a:r>
            <a:r>
              <a:rPr sz="1400" spc="10" dirty="0">
                <a:solidFill>
                  <a:srgbClr val="5F5F5F"/>
                </a:solidFill>
                <a:latin typeface="Century Gothic"/>
                <a:cs typeface="Century Gothic"/>
              </a:rPr>
              <a:t> </a:t>
            </a:r>
            <a:r>
              <a:rPr sz="1400" spc="90" dirty="0">
                <a:solidFill>
                  <a:srgbClr val="5F5F5F"/>
                </a:solidFill>
                <a:latin typeface="Century Gothic"/>
                <a:cs typeface="Century Gothic"/>
              </a:rPr>
              <a:t>in</a:t>
            </a:r>
            <a:r>
              <a:rPr sz="1400" spc="-20" dirty="0">
                <a:solidFill>
                  <a:srgbClr val="5F5F5F"/>
                </a:solidFill>
                <a:latin typeface="Century Gothic"/>
                <a:cs typeface="Century Gothic"/>
              </a:rPr>
              <a:t> </a:t>
            </a:r>
            <a:r>
              <a:rPr sz="1400" spc="45" dirty="0">
                <a:solidFill>
                  <a:srgbClr val="5F5F5F"/>
                </a:solidFill>
                <a:latin typeface="Century Gothic"/>
                <a:cs typeface="Century Gothic"/>
              </a:rPr>
              <a:t>landfills</a:t>
            </a:r>
            <a:r>
              <a:rPr sz="1400" spc="-30" dirty="0">
                <a:solidFill>
                  <a:srgbClr val="5F5F5F"/>
                </a:solidFill>
                <a:latin typeface="Century Gothic"/>
                <a:cs typeface="Century Gothic"/>
              </a:rPr>
              <a:t> </a:t>
            </a:r>
            <a:r>
              <a:rPr sz="1400" dirty="0">
                <a:solidFill>
                  <a:srgbClr val="5F5F5F"/>
                </a:solidFill>
                <a:latin typeface="Century Gothic"/>
                <a:cs typeface="Century Gothic"/>
              </a:rPr>
              <a:t>by</a:t>
            </a:r>
            <a:r>
              <a:rPr sz="1400" spc="10" dirty="0">
                <a:solidFill>
                  <a:srgbClr val="5F5F5F"/>
                </a:solidFill>
                <a:latin typeface="Century Gothic"/>
                <a:cs typeface="Century Gothic"/>
              </a:rPr>
              <a:t> </a:t>
            </a:r>
            <a:r>
              <a:rPr sz="1400" spc="-10" dirty="0">
                <a:solidFill>
                  <a:srgbClr val="5F5F5F"/>
                </a:solidFill>
                <a:latin typeface="Century Gothic"/>
                <a:cs typeface="Century Gothic"/>
              </a:rPr>
              <a:t>2025.</a:t>
            </a:r>
            <a:endParaRPr sz="1400">
              <a:latin typeface="Century Gothic"/>
              <a:cs typeface="Century Gothic"/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201168" y="3461016"/>
            <a:ext cx="8894445" cy="683260"/>
            <a:chOff x="201168" y="3461016"/>
            <a:chExt cx="8894445" cy="683260"/>
          </a:xfrm>
        </p:grpSpPr>
        <p:pic>
          <p:nvPicPr>
            <p:cNvPr id="42" name="object 42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25195" y="3461016"/>
              <a:ext cx="8670036" cy="655307"/>
            </a:xfrm>
            <a:prstGeom prst="rect">
              <a:avLst/>
            </a:prstGeom>
          </p:spPr>
        </p:pic>
        <p:sp>
          <p:nvSpPr>
            <p:cNvPr id="43" name="object 43"/>
            <p:cNvSpPr/>
            <p:nvPr/>
          </p:nvSpPr>
          <p:spPr>
            <a:xfrm>
              <a:off x="451104" y="3486911"/>
              <a:ext cx="8568055" cy="553720"/>
            </a:xfrm>
            <a:custGeom>
              <a:avLst/>
              <a:gdLst/>
              <a:ahLst/>
              <a:cxnLst/>
              <a:rect l="l" t="t" r="r" b="b"/>
              <a:pathLst>
                <a:path w="8568055" h="553720">
                  <a:moveTo>
                    <a:pt x="8501761" y="0"/>
                  </a:moveTo>
                  <a:lnTo>
                    <a:pt x="66128" y="0"/>
                  </a:lnTo>
                  <a:lnTo>
                    <a:pt x="40387" y="5195"/>
                  </a:lnTo>
                  <a:lnTo>
                    <a:pt x="19367" y="19367"/>
                  </a:lnTo>
                  <a:lnTo>
                    <a:pt x="5196" y="40397"/>
                  </a:lnTo>
                  <a:lnTo>
                    <a:pt x="0" y="66166"/>
                  </a:lnTo>
                  <a:lnTo>
                    <a:pt x="0" y="487044"/>
                  </a:lnTo>
                  <a:lnTo>
                    <a:pt x="5196" y="512814"/>
                  </a:lnTo>
                  <a:lnTo>
                    <a:pt x="19367" y="533844"/>
                  </a:lnTo>
                  <a:lnTo>
                    <a:pt x="40387" y="548016"/>
                  </a:lnTo>
                  <a:lnTo>
                    <a:pt x="66128" y="553212"/>
                  </a:lnTo>
                  <a:lnTo>
                    <a:pt x="8501761" y="553212"/>
                  </a:lnTo>
                  <a:lnTo>
                    <a:pt x="8527530" y="548016"/>
                  </a:lnTo>
                  <a:lnTo>
                    <a:pt x="8548560" y="533844"/>
                  </a:lnTo>
                  <a:lnTo>
                    <a:pt x="8562732" y="512814"/>
                  </a:lnTo>
                  <a:lnTo>
                    <a:pt x="8567928" y="487044"/>
                  </a:lnTo>
                  <a:lnTo>
                    <a:pt x="8567928" y="66166"/>
                  </a:lnTo>
                  <a:lnTo>
                    <a:pt x="8562732" y="40397"/>
                  </a:lnTo>
                  <a:lnTo>
                    <a:pt x="8548560" y="19367"/>
                  </a:lnTo>
                  <a:lnTo>
                    <a:pt x="8527530" y="5195"/>
                  </a:lnTo>
                  <a:lnTo>
                    <a:pt x="850176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4" name="object 4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0980" y="3532593"/>
              <a:ext cx="512102" cy="512102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46888" y="3558539"/>
              <a:ext cx="454202" cy="454152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01168" y="3508247"/>
              <a:ext cx="550189" cy="635507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278892" y="3590543"/>
              <a:ext cx="346075" cy="346075"/>
            </a:xfrm>
            <a:custGeom>
              <a:avLst/>
              <a:gdLst/>
              <a:ahLst/>
              <a:cxnLst/>
              <a:rect l="l" t="t" r="r" b="b"/>
              <a:pathLst>
                <a:path w="346075" h="346075">
                  <a:moveTo>
                    <a:pt x="172973" y="0"/>
                  </a:moveTo>
                  <a:lnTo>
                    <a:pt x="126991" y="6180"/>
                  </a:lnTo>
                  <a:lnTo>
                    <a:pt x="85671" y="23622"/>
                  </a:lnTo>
                  <a:lnTo>
                    <a:pt x="50663" y="50673"/>
                  </a:lnTo>
                  <a:lnTo>
                    <a:pt x="23616" y="85682"/>
                  </a:lnTo>
                  <a:lnTo>
                    <a:pt x="6178" y="126999"/>
                  </a:lnTo>
                  <a:lnTo>
                    <a:pt x="0" y="172973"/>
                  </a:lnTo>
                  <a:lnTo>
                    <a:pt x="6178" y="218947"/>
                  </a:lnTo>
                  <a:lnTo>
                    <a:pt x="23616" y="260265"/>
                  </a:lnTo>
                  <a:lnTo>
                    <a:pt x="50663" y="295274"/>
                  </a:lnTo>
                  <a:lnTo>
                    <a:pt x="85671" y="322325"/>
                  </a:lnTo>
                  <a:lnTo>
                    <a:pt x="126991" y="339767"/>
                  </a:lnTo>
                  <a:lnTo>
                    <a:pt x="172973" y="345947"/>
                  </a:lnTo>
                  <a:lnTo>
                    <a:pt x="218956" y="339767"/>
                  </a:lnTo>
                  <a:lnTo>
                    <a:pt x="260276" y="322325"/>
                  </a:lnTo>
                  <a:lnTo>
                    <a:pt x="295284" y="295274"/>
                  </a:lnTo>
                  <a:lnTo>
                    <a:pt x="322331" y="260265"/>
                  </a:lnTo>
                  <a:lnTo>
                    <a:pt x="339769" y="218947"/>
                  </a:lnTo>
                  <a:lnTo>
                    <a:pt x="345948" y="172973"/>
                  </a:lnTo>
                  <a:lnTo>
                    <a:pt x="339769" y="127000"/>
                  </a:lnTo>
                  <a:lnTo>
                    <a:pt x="322331" y="85682"/>
                  </a:lnTo>
                  <a:lnTo>
                    <a:pt x="295284" y="50673"/>
                  </a:lnTo>
                  <a:lnTo>
                    <a:pt x="260276" y="23622"/>
                  </a:lnTo>
                  <a:lnTo>
                    <a:pt x="218956" y="6180"/>
                  </a:lnTo>
                  <a:lnTo>
                    <a:pt x="17297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8" name="object 48"/>
          <p:cNvSpPr txBox="1"/>
          <p:nvPr/>
        </p:nvSpPr>
        <p:spPr>
          <a:xfrm>
            <a:off x="367385" y="3586734"/>
            <a:ext cx="16891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50" dirty="0">
                <a:solidFill>
                  <a:srgbClr val="0A976C"/>
                </a:solidFill>
                <a:latin typeface="Century Gothic"/>
                <a:cs typeface="Century Gothic"/>
              </a:rPr>
              <a:t>?</a:t>
            </a:r>
            <a:endParaRPr sz="2000">
              <a:latin typeface="Century Gothic"/>
              <a:cs typeface="Century Gothic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710183" y="3563099"/>
            <a:ext cx="1004569" cy="459105"/>
            <a:chOff x="710183" y="3563099"/>
            <a:chExt cx="1004569" cy="459105"/>
          </a:xfrm>
        </p:grpSpPr>
        <p:pic>
          <p:nvPicPr>
            <p:cNvPr id="50" name="object 5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10183" y="3563099"/>
              <a:ext cx="1004303" cy="451116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29055" y="3599649"/>
              <a:ext cx="765035" cy="422186"/>
            </a:xfrm>
            <a:prstGeom prst="rect">
              <a:avLst/>
            </a:prstGeom>
          </p:spPr>
        </p:pic>
        <p:sp>
          <p:nvSpPr>
            <p:cNvPr id="52" name="object 52"/>
            <p:cNvSpPr/>
            <p:nvPr/>
          </p:nvSpPr>
          <p:spPr>
            <a:xfrm>
              <a:off x="736091" y="3589019"/>
              <a:ext cx="902335" cy="349250"/>
            </a:xfrm>
            <a:custGeom>
              <a:avLst/>
              <a:gdLst/>
              <a:ahLst/>
              <a:cxnLst/>
              <a:rect l="l" t="t" r="r" b="b"/>
              <a:pathLst>
                <a:path w="902335" h="349250">
                  <a:moveTo>
                    <a:pt x="727710" y="0"/>
                  </a:moveTo>
                  <a:lnTo>
                    <a:pt x="174498" y="0"/>
                  </a:lnTo>
                  <a:lnTo>
                    <a:pt x="128111" y="6231"/>
                  </a:lnTo>
                  <a:lnTo>
                    <a:pt x="86427" y="23819"/>
                  </a:lnTo>
                  <a:lnTo>
                    <a:pt x="51111" y="51101"/>
                  </a:lnTo>
                  <a:lnTo>
                    <a:pt x="23825" y="86416"/>
                  </a:lnTo>
                  <a:lnTo>
                    <a:pt x="6233" y="128102"/>
                  </a:lnTo>
                  <a:lnTo>
                    <a:pt x="0" y="174497"/>
                  </a:lnTo>
                  <a:lnTo>
                    <a:pt x="6233" y="220893"/>
                  </a:lnTo>
                  <a:lnTo>
                    <a:pt x="23825" y="262579"/>
                  </a:lnTo>
                  <a:lnTo>
                    <a:pt x="51111" y="297894"/>
                  </a:lnTo>
                  <a:lnTo>
                    <a:pt x="86427" y="325176"/>
                  </a:lnTo>
                  <a:lnTo>
                    <a:pt x="128111" y="342764"/>
                  </a:lnTo>
                  <a:lnTo>
                    <a:pt x="174498" y="348995"/>
                  </a:lnTo>
                  <a:lnTo>
                    <a:pt x="727710" y="348995"/>
                  </a:lnTo>
                  <a:lnTo>
                    <a:pt x="774105" y="342764"/>
                  </a:lnTo>
                  <a:lnTo>
                    <a:pt x="815791" y="325176"/>
                  </a:lnTo>
                  <a:lnTo>
                    <a:pt x="851106" y="297894"/>
                  </a:lnTo>
                  <a:lnTo>
                    <a:pt x="878388" y="262579"/>
                  </a:lnTo>
                  <a:lnTo>
                    <a:pt x="895976" y="220893"/>
                  </a:lnTo>
                  <a:lnTo>
                    <a:pt x="902207" y="174497"/>
                  </a:lnTo>
                  <a:lnTo>
                    <a:pt x="895976" y="128102"/>
                  </a:lnTo>
                  <a:lnTo>
                    <a:pt x="878388" y="86416"/>
                  </a:lnTo>
                  <a:lnTo>
                    <a:pt x="851106" y="51101"/>
                  </a:lnTo>
                  <a:lnTo>
                    <a:pt x="815791" y="23819"/>
                  </a:lnTo>
                  <a:lnTo>
                    <a:pt x="774105" y="6231"/>
                  </a:lnTo>
                  <a:lnTo>
                    <a:pt x="727710" y="0"/>
                  </a:lnTo>
                  <a:close/>
                </a:path>
              </a:pathLst>
            </a:custGeom>
            <a:solidFill>
              <a:srgbClr val="0A97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3" name="object 53"/>
          <p:cNvSpPr txBox="1"/>
          <p:nvPr/>
        </p:nvSpPr>
        <p:spPr>
          <a:xfrm>
            <a:off x="934313" y="3652266"/>
            <a:ext cx="50609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60" dirty="0">
                <a:solidFill>
                  <a:srgbClr val="FFFFFF"/>
                </a:solidFill>
                <a:latin typeface="Century Gothic"/>
                <a:cs typeface="Century Gothic"/>
              </a:rPr>
              <a:t>Goal</a:t>
            </a:r>
            <a:r>
              <a:rPr sz="1200" spc="-1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200" spc="65" dirty="0">
                <a:solidFill>
                  <a:srgbClr val="FFFFFF"/>
                </a:solidFill>
                <a:latin typeface="Century Gothic"/>
                <a:cs typeface="Century Gothic"/>
              </a:rPr>
              <a:t>4</a:t>
            </a:r>
            <a:endParaRPr sz="1200">
              <a:latin typeface="Century Gothic"/>
              <a:cs typeface="Century Gothic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1796288" y="3510788"/>
            <a:ext cx="7025640" cy="45465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90"/>
              </a:spcBef>
            </a:pPr>
            <a:r>
              <a:rPr sz="1400" spc="60" dirty="0">
                <a:solidFill>
                  <a:srgbClr val="5F5F5F"/>
                </a:solidFill>
                <a:latin typeface="Century Gothic"/>
                <a:cs typeface="Century Gothic"/>
              </a:rPr>
              <a:t>To</a:t>
            </a:r>
            <a:r>
              <a:rPr sz="1400" spc="345" dirty="0">
                <a:solidFill>
                  <a:srgbClr val="5F5F5F"/>
                </a:solidFill>
                <a:latin typeface="Century Gothic"/>
                <a:cs typeface="Century Gothic"/>
              </a:rPr>
              <a:t> </a:t>
            </a:r>
            <a:r>
              <a:rPr sz="1400" dirty="0">
                <a:solidFill>
                  <a:srgbClr val="5F5F5F"/>
                </a:solidFill>
                <a:latin typeface="Century Gothic"/>
                <a:cs typeface="Century Gothic"/>
              </a:rPr>
              <a:t>improve</a:t>
            </a:r>
            <a:r>
              <a:rPr sz="1400" spc="325" dirty="0">
                <a:solidFill>
                  <a:srgbClr val="5F5F5F"/>
                </a:solidFill>
                <a:latin typeface="Century Gothic"/>
                <a:cs typeface="Century Gothic"/>
              </a:rPr>
              <a:t> </a:t>
            </a:r>
            <a:r>
              <a:rPr sz="1400" dirty="0">
                <a:solidFill>
                  <a:srgbClr val="5F5F5F"/>
                </a:solidFill>
                <a:latin typeface="Century Gothic"/>
                <a:cs typeface="Century Gothic"/>
              </a:rPr>
              <a:t>the</a:t>
            </a:r>
            <a:r>
              <a:rPr sz="1400" spc="330" dirty="0">
                <a:solidFill>
                  <a:srgbClr val="5F5F5F"/>
                </a:solidFill>
                <a:latin typeface="Century Gothic"/>
                <a:cs typeface="Century Gothic"/>
              </a:rPr>
              <a:t> </a:t>
            </a:r>
            <a:r>
              <a:rPr sz="1400" dirty="0">
                <a:solidFill>
                  <a:srgbClr val="5F5F5F"/>
                </a:solidFill>
                <a:latin typeface="Century Gothic"/>
                <a:cs typeface="Century Gothic"/>
              </a:rPr>
              <a:t>health</a:t>
            </a:r>
            <a:r>
              <a:rPr sz="1400" spc="340" dirty="0">
                <a:solidFill>
                  <a:srgbClr val="5F5F5F"/>
                </a:solidFill>
                <a:latin typeface="Century Gothic"/>
                <a:cs typeface="Century Gothic"/>
              </a:rPr>
              <a:t> </a:t>
            </a:r>
            <a:r>
              <a:rPr sz="1400" dirty="0">
                <a:solidFill>
                  <a:srgbClr val="5F5F5F"/>
                </a:solidFill>
                <a:latin typeface="Century Gothic"/>
                <a:cs typeface="Century Gothic"/>
              </a:rPr>
              <a:t>and</a:t>
            </a:r>
            <a:r>
              <a:rPr sz="1400" spc="340" dirty="0">
                <a:solidFill>
                  <a:srgbClr val="5F5F5F"/>
                </a:solidFill>
                <a:latin typeface="Century Gothic"/>
                <a:cs typeface="Century Gothic"/>
              </a:rPr>
              <a:t> </a:t>
            </a:r>
            <a:r>
              <a:rPr sz="1400" dirty="0">
                <a:solidFill>
                  <a:srgbClr val="5F5F5F"/>
                </a:solidFill>
                <a:latin typeface="Century Gothic"/>
                <a:cs typeface="Century Gothic"/>
              </a:rPr>
              <a:t>well-being</a:t>
            </a:r>
            <a:r>
              <a:rPr sz="1400" spc="335" dirty="0">
                <a:solidFill>
                  <a:srgbClr val="5F5F5F"/>
                </a:solidFill>
                <a:latin typeface="Century Gothic"/>
                <a:cs typeface="Century Gothic"/>
              </a:rPr>
              <a:t> </a:t>
            </a:r>
            <a:r>
              <a:rPr sz="1400" dirty="0">
                <a:solidFill>
                  <a:srgbClr val="5F5F5F"/>
                </a:solidFill>
                <a:latin typeface="Century Gothic"/>
                <a:cs typeface="Century Gothic"/>
              </a:rPr>
              <a:t>of</a:t>
            </a:r>
            <a:r>
              <a:rPr sz="1400" spc="340" dirty="0">
                <a:solidFill>
                  <a:srgbClr val="5F5F5F"/>
                </a:solidFill>
                <a:latin typeface="Century Gothic"/>
                <a:cs typeface="Century Gothic"/>
              </a:rPr>
              <a:t> </a:t>
            </a:r>
            <a:r>
              <a:rPr sz="1400" dirty="0">
                <a:solidFill>
                  <a:srgbClr val="5F5F5F"/>
                </a:solidFill>
                <a:latin typeface="Century Gothic"/>
                <a:cs typeface="Century Gothic"/>
              </a:rPr>
              <a:t>2</a:t>
            </a:r>
            <a:r>
              <a:rPr sz="1400" spc="340" dirty="0">
                <a:solidFill>
                  <a:srgbClr val="5F5F5F"/>
                </a:solidFill>
                <a:latin typeface="Century Gothic"/>
                <a:cs typeface="Century Gothic"/>
              </a:rPr>
              <a:t> </a:t>
            </a:r>
            <a:r>
              <a:rPr sz="1400" spc="50" dirty="0">
                <a:solidFill>
                  <a:srgbClr val="5F5F5F"/>
                </a:solidFill>
                <a:latin typeface="Century Gothic"/>
                <a:cs typeface="Century Gothic"/>
              </a:rPr>
              <a:t>billion</a:t>
            </a:r>
            <a:r>
              <a:rPr sz="1400" spc="350" dirty="0">
                <a:solidFill>
                  <a:srgbClr val="5F5F5F"/>
                </a:solidFill>
                <a:latin typeface="Century Gothic"/>
                <a:cs typeface="Century Gothic"/>
              </a:rPr>
              <a:t> </a:t>
            </a:r>
            <a:r>
              <a:rPr sz="1400" dirty="0">
                <a:solidFill>
                  <a:srgbClr val="5F5F5F"/>
                </a:solidFill>
                <a:latin typeface="Century Gothic"/>
                <a:cs typeface="Century Gothic"/>
              </a:rPr>
              <a:t>people</a:t>
            </a:r>
            <a:r>
              <a:rPr sz="1400" spc="345" dirty="0">
                <a:solidFill>
                  <a:srgbClr val="5F5F5F"/>
                </a:solidFill>
                <a:latin typeface="Century Gothic"/>
                <a:cs typeface="Century Gothic"/>
              </a:rPr>
              <a:t> </a:t>
            </a:r>
            <a:r>
              <a:rPr sz="1400" dirty="0">
                <a:solidFill>
                  <a:srgbClr val="5F5F5F"/>
                </a:solidFill>
                <a:latin typeface="Century Gothic"/>
                <a:cs typeface="Century Gothic"/>
              </a:rPr>
              <a:t>per</a:t>
            </a:r>
            <a:r>
              <a:rPr sz="1400" spc="335" dirty="0">
                <a:solidFill>
                  <a:srgbClr val="5F5F5F"/>
                </a:solidFill>
                <a:latin typeface="Century Gothic"/>
                <a:cs typeface="Century Gothic"/>
              </a:rPr>
              <a:t> </a:t>
            </a:r>
            <a:r>
              <a:rPr sz="1400" dirty="0">
                <a:solidFill>
                  <a:srgbClr val="5F5F5F"/>
                </a:solidFill>
                <a:latin typeface="Century Gothic"/>
                <a:cs typeface="Century Gothic"/>
              </a:rPr>
              <a:t>year</a:t>
            </a:r>
            <a:r>
              <a:rPr sz="1400" spc="345" dirty="0">
                <a:solidFill>
                  <a:srgbClr val="5F5F5F"/>
                </a:solidFill>
                <a:latin typeface="Century Gothic"/>
                <a:cs typeface="Century Gothic"/>
              </a:rPr>
              <a:t> </a:t>
            </a:r>
            <a:r>
              <a:rPr sz="1400" dirty="0">
                <a:solidFill>
                  <a:srgbClr val="5F5F5F"/>
                </a:solidFill>
                <a:latin typeface="Century Gothic"/>
                <a:cs typeface="Century Gothic"/>
              </a:rPr>
              <a:t>by</a:t>
            </a:r>
            <a:r>
              <a:rPr sz="1400" spc="345" dirty="0">
                <a:solidFill>
                  <a:srgbClr val="5F5F5F"/>
                </a:solidFill>
                <a:latin typeface="Century Gothic"/>
                <a:cs typeface="Century Gothic"/>
              </a:rPr>
              <a:t> </a:t>
            </a:r>
            <a:r>
              <a:rPr sz="1400" spc="-10" dirty="0">
                <a:solidFill>
                  <a:srgbClr val="5F5F5F"/>
                </a:solidFill>
                <a:latin typeface="Century Gothic"/>
                <a:cs typeface="Century Gothic"/>
              </a:rPr>
              <a:t>2025, </a:t>
            </a:r>
            <a:r>
              <a:rPr sz="1400" dirty="0">
                <a:solidFill>
                  <a:srgbClr val="5F5F5F"/>
                </a:solidFill>
                <a:latin typeface="Century Gothic"/>
                <a:cs typeface="Century Gothic"/>
              </a:rPr>
              <a:t>including</a:t>
            </a:r>
            <a:r>
              <a:rPr sz="1400" spc="30" dirty="0">
                <a:solidFill>
                  <a:srgbClr val="5F5F5F"/>
                </a:solidFill>
                <a:latin typeface="Century Gothic"/>
                <a:cs typeface="Century Gothic"/>
              </a:rPr>
              <a:t> </a:t>
            </a:r>
            <a:r>
              <a:rPr sz="1400" spc="100" dirty="0">
                <a:solidFill>
                  <a:srgbClr val="5F5F5F"/>
                </a:solidFill>
                <a:latin typeface="Century Gothic"/>
                <a:cs typeface="Century Gothic"/>
              </a:rPr>
              <a:t>300</a:t>
            </a:r>
            <a:r>
              <a:rPr sz="1400" spc="75" dirty="0">
                <a:solidFill>
                  <a:srgbClr val="5F5F5F"/>
                </a:solidFill>
                <a:latin typeface="Century Gothic"/>
                <a:cs typeface="Century Gothic"/>
              </a:rPr>
              <a:t> </a:t>
            </a:r>
            <a:r>
              <a:rPr sz="1400" spc="80" dirty="0">
                <a:solidFill>
                  <a:srgbClr val="5F5F5F"/>
                </a:solidFill>
                <a:latin typeface="Century Gothic"/>
                <a:cs typeface="Century Gothic"/>
              </a:rPr>
              <a:t>million</a:t>
            </a:r>
            <a:r>
              <a:rPr sz="1400" spc="30" dirty="0">
                <a:solidFill>
                  <a:srgbClr val="5F5F5F"/>
                </a:solidFill>
                <a:latin typeface="Century Gothic"/>
                <a:cs typeface="Century Gothic"/>
              </a:rPr>
              <a:t> </a:t>
            </a:r>
            <a:r>
              <a:rPr sz="1400" spc="-20" dirty="0">
                <a:solidFill>
                  <a:srgbClr val="5F5F5F"/>
                </a:solidFill>
                <a:latin typeface="Century Gothic"/>
                <a:cs typeface="Century Gothic"/>
              </a:rPr>
              <a:t>people</a:t>
            </a:r>
            <a:r>
              <a:rPr sz="1400" spc="65" dirty="0">
                <a:solidFill>
                  <a:srgbClr val="5F5F5F"/>
                </a:solidFill>
                <a:latin typeface="Century Gothic"/>
                <a:cs typeface="Century Gothic"/>
              </a:rPr>
              <a:t> </a:t>
            </a:r>
            <a:r>
              <a:rPr sz="1400" spc="90" dirty="0">
                <a:solidFill>
                  <a:srgbClr val="5F5F5F"/>
                </a:solidFill>
                <a:latin typeface="Century Gothic"/>
                <a:cs typeface="Century Gothic"/>
              </a:rPr>
              <a:t>in</a:t>
            </a:r>
            <a:r>
              <a:rPr sz="1400" spc="70" dirty="0">
                <a:solidFill>
                  <a:srgbClr val="5F5F5F"/>
                </a:solidFill>
                <a:latin typeface="Century Gothic"/>
                <a:cs typeface="Century Gothic"/>
              </a:rPr>
              <a:t> </a:t>
            </a:r>
            <a:r>
              <a:rPr sz="1400" dirty="0">
                <a:solidFill>
                  <a:srgbClr val="5F5F5F"/>
                </a:solidFill>
                <a:latin typeface="Century Gothic"/>
                <a:cs typeface="Century Gothic"/>
              </a:rPr>
              <a:t>underserved</a:t>
            </a:r>
            <a:r>
              <a:rPr sz="1400" spc="55" dirty="0">
                <a:solidFill>
                  <a:srgbClr val="5F5F5F"/>
                </a:solidFill>
                <a:latin typeface="Century Gothic"/>
                <a:cs typeface="Century Gothic"/>
              </a:rPr>
              <a:t> </a:t>
            </a:r>
            <a:r>
              <a:rPr sz="1400" spc="45" dirty="0">
                <a:solidFill>
                  <a:srgbClr val="5F5F5F"/>
                </a:solidFill>
                <a:latin typeface="Century Gothic"/>
                <a:cs typeface="Century Gothic"/>
              </a:rPr>
              <a:t>communities</a:t>
            </a:r>
            <a:endParaRPr sz="1400">
              <a:latin typeface="Century Gothic"/>
              <a:cs typeface="Century Gothic"/>
            </a:endParaRPr>
          </a:p>
        </p:txBody>
      </p:sp>
      <p:grpSp>
        <p:nvGrpSpPr>
          <p:cNvPr id="55" name="object 55"/>
          <p:cNvGrpSpPr/>
          <p:nvPr/>
        </p:nvGrpSpPr>
        <p:grpSpPr>
          <a:xfrm>
            <a:off x="172212" y="4117847"/>
            <a:ext cx="8894445" cy="791210"/>
            <a:chOff x="172212" y="4117847"/>
            <a:chExt cx="8894445" cy="791210"/>
          </a:xfrm>
        </p:grpSpPr>
        <p:pic>
          <p:nvPicPr>
            <p:cNvPr id="56" name="object 56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96239" y="4117847"/>
              <a:ext cx="8670036" cy="790956"/>
            </a:xfrm>
            <a:prstGeom prst="rect">
              <a:avLst/>
            </a:prstGeom>
          </p:spPr>
        </p:pic>
        <p:sp>
          <p:nvSpPr>
            <p:cNvPr id="57" name="object 57"/>
            <p:cNvSpPr/>
            <p:nvPr/>
          </p:nvSpPr>
          <p:spPr>
            <a:xfrm>
              <a:off x="422148" y="4143755"/>
              <a:ext cx="8568055" cy="688975"/>
            </a:xfrm>
            <a:custGeom>
              <a:avLst/>
              <a:gdLst/>
              <a:ahLst/>
              <a:cxnLst/>
              <a:rect l="l" t="t" r="r" b="b"/>
              <a:pathLst>
                <a:path w="8568055" h="688975">
                  <a:moveTo>
                    <a:pt x="8485632" y="0"/>
                  </a:moveTo>
                  <a:lnTo>
                    <a:pt x="82346" y="0"/>
                  </a:lnTo>
                  <a:lnTo>
                    <a:pt x="50293" y="6465"/>
                  </a:lnTo>
                  <a:lnTo>
                    <a:pt x="24118" y="24098"/>
                  </a:lnTo>
                  <a:lnTo>
                    <a:pt x="6471" y="50256"/>
                  </a:lnTo>
                  <a:lnTo>
                    <a:pt x="0" y="82296"/>
                  </a:lnTo>
                  <a:lnTo>
                    <a:pt x="0" y="606552"/>
                  </a:lnTo>
                  <a:lnTo>
                    <a:pt x="6471" y="638591"/>
                  </a:lnTo>
                  <a:lnTo>
                    <a:pt x="24118" y="664749"/>
                  </a:lnTo>
                  <a:lnTo>
                    <a:pt x="50293" y="682382"/>
                  </a:lnTo>
                  <a:lnTo>
                    <a:pt x="82346" y="688848"/>
                  </a:lnTo>
                  <a:lnTo>
                    <a:pt x="8485632" y="688848"/>
                  </a:lnTo>
                  <a:lnTo>
                    <a:pt x="8517671" y="682382"/>
                  </a:lnTo>
                  <a:lnTo>
                    <a:pt x="8543829" y="664749"/>
                  </a:lnTo>
                  <a:lnTo>
                    <a:pt x="8561462" y="638591"/>
                  </a:lnTo>
                  <a:lnTo>
                    <a:pt x="8567928" y="606552"/>
                  </a:lnTo>
                  <a:lnTo>
                    <a:pt x="8567928" y="82296"/>
                  </a:lnTo>
                  <a:lnTo>
                    <a:pt x="8561462" y="50256"/>
                  </a:lnTo>
                  <a:lnTo>
                    <a:pt x="8543829" y="24098"/>
                  </a:lnTo>
                  <a:lnTo>
                    <a:pt x="8517671" y="6465"/>
                  </a:lnTo>
                  <a:lnTo>
                    <a:pt x="848563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8" name="object 5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0500" y="4189437"/>
              <a:ext cx="512102" cy="512102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16408" y="4215383"/>
              <a:ext cx="454202" cy="454152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72212" y="4165091"/>
              <a:ext cx="550189" cy="635507"/>
            </a:xfrm>
            <a:prstGeom prst="rect">
              <a:avLst/>
            </a:prstGeom>
          </p:spPr>
        </p:pic>
        <p:sp>
          <p:nvSpPr>
            <p:cNvPr id="61" name="object 61"/>
            <p:cNvSpPr/>
            <p:nvPr/>
          </p:nvSpPr>
          <p:spPr>
            <a:xfrm>
              <a:off x="248412" y="4247387"/>
              <a:ext cx="346075" cy="346075"/>
            </a:xfrm>
            <a:custGeom>
              <a:avLst/>
              <a:gdLst/>
              <a:ahLst/>
              <a:cxnLst/>
              <a:rect l="l" t="t" r="r" b="b"/>
              <a:pathLst>
                <a:path w="346075" h="346075">
                  <a:moveTo>
                    <a:pt x="172974" y="0"/>
                  </a:moveTo>
                  <a:lnTo>
                    <a:pt x="126991" y="6180"/>
                  </a:lnTo>
                  <a:lnTo>
                    <a:pt x="85671" y="23622"/>
                  </a:lnTo>
                  <a:lnTo>
                    <a:pt x="50663" y="50673"/>
                  </a:lnTo>
                  <a:lnTo>
                    <a:pt x="23616" y="85682"/>
                  </a:lnTo>
                  <a:lnTo>
                    <a:pt x="6178" y="127000"/>
                  </a:lnTo>
                  <a:lnTo>
                    <a:pt x="0" y="172974"/>
                  </a:lnTo>
                  <a:lnTo>
                    <a:pt x="6178" y="218948"/>
                  </a:lnTo>
                  <a:lnTo>
                    <a:pt x="23616" y="260265"/>
                  </a:lnTo>
                  <a:lnTo>
                    <a:pt x="50663" y="295275"/>
                  </a:lnTo>
                  <a:lnTo>
                    <a:pt x="85671" y="322325"/>
                  </a:lnTo>
                  <a:lnTo>
                    <a:pt x="126991" y="339767"/>
                  </a:lnTo>
                  <a:lnTo>
                    <a:pt x="172974" y="345948"/>
                  </a:lnTo>
                  <a:lnTo>
                    <a:pt x="218956" y="339767"/>
                  </a:lnTo>
                  <a:lnTo>
                    <a:pt x="260276" y="322325"/>
                  </a:lnTo>
                  <a:lnTo>
                    <a:pt x="295284" y="295275"/>
                  </a:lnTo>
                  <a:lnTo>
                    <a:pt x="322331" y="260265"/>
                  </a:lnTo>
                  <a:lnTo>
                    <a:pt x="339769" y="218948"/>
                  </a:lnTo>
                  <a:lnTo>
                    <a:pt x="345948" y="172974"/>
                  </a:lnTo>
                  <a:lnTo>
                    <a:pt x="339769" y="127000"/>
                  </a:lnTo>
                  <a:lnTo>
                    <a:pt x="322331" y="85682"/>
                  </a:lnTo>
                  <a:lnTo>
                    <a:pt x="295284" y="50673"/>
                  </a:lnTo>
                  <a:lnTo>
                    <a:pt x="260276" y="23622"/>
                  </a:lnTo>
                  <a:lnTo>
                    <a:pt x="218956" y="6180"/>
                  </a:lnTo>
                  <a:lnTo>
                    <a:pt x="17297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2" name="object 62"/>
          <p:cNvSpPr txBox="1"/>
          <p:nvPr/>
        </p:nvSpPr>
        <p:spPr>
          <a:xfrm>
            <a:off x="337820" y="4243832"/>
            <a:ext cx="16891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0" dirty="0">
                <a:solidFill>
                  <a:srgbClr val="0A976C"/>
                </a:solidFill>
                <a:latin typeface="Century Gothic"/>
                <a:cs typeface="Century Gothic"/>
              </a:rPr>
              <a:t>?</a:t>
            </a:r>
            <a:endParaRPr sz="2000">
              <a:latin typeface="Century Gothic"/>
              <a:cs typeface="Century Gothic"/>
            </a:endParaRPr>
          </a:p>
        </p:txBody>
      </p:sp>
      <p:grpSp>
        <p:nvGrpSpPr>
          <p:cNvPr id="63" name="object 63"/>
          <p:cNvGrpSpPr/>
          <p:nvPr/>
        </p:nvGrpSpPr>
        <p:grpSpPr>
          <a:xfrm>
            <a:off x="679704" y="4219943"/>
            <a:ext cx="1006475" cy="459105"/>
            <a:chOff x="679704" y="4219943"/>
            <a:chExt cx="1006475" cy="459105"/>
          </a:xfrm>
        </p:grpSpPr>
        <p:pic>
          <p:nvPicPr>
            <p:cNvPr id="64" name="object 64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679704" y="4219943"/>
              <a:ext cx="1005865" cy="451116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804672" y="4256493"/>
              <a:ext cx="751344" cy="422186"/>
            </a:xfrm>
            <a:prstGeom prst="rect">
              <a:avLst/>
            </a:prstGeom>
          </p:spPr>
        </p:pic>
        <p:sp>
          <p:nvSpPr>
            <p:cNvPr id="66" name="object 66"/>
            <p:cNvSpPr/>
            <p:nvPr/>
          </p:nvSpPr>
          <p:spPr>
            <a:xfrm>
              <a:off x="705612" y="4245863"/>
              <a:ext cx="904240" cy="349250"/>
            </a:xfrm>
            <a:custGeom>
              <a:avLst/>
              <a:gdLst/>
              <a:ahLst/>
              <a:cxnLst/>
              <a:rect l="l" t="t" r="r" b="b"/>
              <a:pathLst>
                <a:path w="904240" h="349250">
                  <a:moveTo>
                    <a:pt x="729234" y="0"/>
                  </a:moveTo>
                  <a:lnTo>
                    <a:pt x="174497" y="0"/>
                  </a:lnTo>
                  <a:lnTo>
                    <a:pt x="128111" y="6231"/>
                  </a:lnTo>
                  <a:lnTo>
                    <a:pt x="86427" y="23819"/>
                  </a:lnTo>
                  <a:lnTo>
                    <a:pt x="51111" y="51101"/>
                  </a:lnTo>
                  <a:lnTo>
                    <a:pt x="23825" y="86416"/>
                  </a:lnTo>
                  <a:lnTo>
                    <a:pt x="6233" y="128102"/>
                  </a:lnTo>
                  <a:lnTo>
                    <a:pt x="0" y="174498"/>
                  </a:lnTo>
                  <a:lnTo>
                    <a:pt x="6233" y="220893"/>
                  </a:lnTo>
                  <a:lnTo>
                    <a:pt x="23825" y="262579"/>
                  </a:lnTo>
                  <a:lnTo>
                    <a:pt x="51111" y="297894"/>
                  </a:lnTo>
                  <a:lnTo>
                    <a:pt x="86427" y="325176"/>
                  </a:lnTo>
                  <a:lnTo>
                    <a:pt x="128111" y="342764"/>
                  </a:lnTo>
                  <a:lnTo>
                    <a:pt x="174497" y="348996"/>
                  </a:lnTo>
                  <a:lnTo>
                    <a:pt x="729234" y="348996"/>
                  </a:lnTo>
                  <a:lnTo>
                    <a:pt x="775629" y="342764"/>
                  </a:lnTo>
                  <a:lnTo>
                    <a:pt x="817315" y="325176"/>
                  </a:lnTo>
                  <a:lnTo>
                    <a:pt x="852630" y="297894"/>
                  </a:lnTo>
                  <a:lnTo>
                    <a:pt x="879912" y="262579"/>
                  </a:lnTo>
                  <a:lnTo>
                    <a:pt x="897500" y="220893"/>
                  </a:lnTo>
                  <a:lnTo>
                    <a:pt x="903732" y="174498"/>
                  </a:lnTo>
                  <a:lnTo>
                    <a:pt x="897500" y="128102"/>
                  </a:lnTo>
                  <a:lnTo>
                    <a:pt x="879912" y="86416"/>
                  </a:lnTo>
                  <a:lnTo>
                    <a:pt x="852630" y="51101"/>
                  </a:lnTo>
                  <a:lnTo>
                    <a:pt x="817315" y="23819"/>
                  </a:lnTo>
                  <a:lnTo>
                    <a:pt x="775629" y="6231"/>
                  </a:lnTo>
                  <a:lnTo>
                    <a:pt x="729234" y="0"/>
                  </a:lnTo>
                  <a:close/>
                </a:path>
              </a:pathLst>
            </a:custGeom>
            <a:solidFill>
              <a:srgbClr val="0A97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7" name="object 67"/>
          <p:cNvSpPr txBox="1"/>
          <p:nvPr/>
        </p:nvSpPr>
        <p:spPr>
          <a:xfrm>
            <a:off x="910844" y="4309364"/>
            <a:ext cx="49149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60" dirty="0">
                <a:solidFill>
                  <a:srgbClr val="FFFFFF"/>
                </a:solidFill>
                <a:latin typeface="Century Gothic"/>
                <a:cs typeface="Century Gothic"/>
              </a:rPr>
              <a:t>Goal</a:t>
            </a:r>
            <a:r>
              <a:rPr sz="1200" spc="-1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200" spc="-50" dirty="0">
                <a:solidFill>
                  <a:srgbClr val="FFFFFF"/>
                </a:solidFill>
                <a:latin typeface="Century Gothic"/>
                <a:cs typeface="Century Gothic"/>
              </a:rPr>
              <a:t>5</a:t>
            </a:r>
            <a:endParaRPr sz="1200">
              <a:latin typeface="Century Gothic"/>
              <a:cs typeface="Century Gothic"/>
            </a:endParaRPr>
          </a:p>
        </p:txBody>
      </p:sp>
      <p:grpSp>
        <p:nvGrpSpPr>
          <p:cNvPr id="68" name="object 68"/>
          <p:cNvGrpSpPr/>
          <p:nvPr/>
        </p:nvGrpSpPr>
        <p:grpSpPr>
          <a:xfrm>
            <a:off x="172212" y="4940735"/>
            <a:ext cx="8885555" cy="664845"/>
            <a:chOff x="172212" y="4940735"/>
            <a:chExt cx="8885555" cy="664845"/>
          </a:xfrm>
        </p:grpSpPr>
        <p:pic>
          <p:nvPicPr>
            <p:cNvPr id="69" name="object 6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5375" y="4940735"/>
              <a:ext cx="8651764" cy="628002"/>
            </a:xfrm>
            <a:prstGeom prst="rect">
              <a:avLst/>
            </a:prstGeom>
          </p:spPr>
        </p:pic>
        <p:sp>
          <p:nvSpPr>
            <p:cNvPr id="70" name="object 70"/>
            <p:cNvSpPr/>
            <p:nvPr/>
          </p:nvSpPr>
          <p:spPr>
            <a:xfrm>
              <a:off x="422148" y="4948427"/>
              <a:ext cx="8568055" cy="553720"/>
            </a:xfrm>
            <a:custGeom>
              <a:avLst/>
              <a:gdLst/>
              <a:ahLst/>
              <a:cxnLst/>
              <a:rect l="l" t="t" r="r" b="b"/>
              <a:pathLst>
                <a:path w="8568055" h="553720">
                  <a:moveTo>
                    <a:pt x="8501761" y="0"/>
                  </a:moveTo>
                  <a:lnTo>
                    <a:pt x="66128" y="0"/>
                  </a:lnTo>
                  <a:lnTo>
                    <a:pt x="40387" y="5195"/>
                  </a:lnTo>
                  <a:lnTo>
                    <a:pt x="19367" y="19367"/>
                  </a:lnTo>
                  <a:lnTo>
                    <a:pt x="5196" y="40397"/>
                  </a:lnTo>
                  <a:lnTo>
                    <a:pt x="0" y="66167"/>
                  </a:lnTo>
                  <a:lnTo>
                    <a:pt x="0" y="487045"/>
                  </a:lnTo>
                  <a:lnTo>
                    <a:pt x="5196" y="512814"/>
                  </a:lnTo>
                  <a:lnTo>
                    <a:pt x="19367" y="533844"/>
                  </a:lnTo>
                  <a:lnTo>
                    <a:pt x="40387" y="548016"/>
                  </a:lnTo>
                  <a:lnTo>
                    <a:pt x="66128" y="553212"/>
                  </a:lnTo>
                  <a:lnTo>
                    <a:pt x="8501761" y="553212"/>
                  </a:lnTo>
                  <a:lnTo>
                    <a:pt x="8527530" y="548016"/>
                  </a:lnTo>
                  <a:lnTo>
                    <a:pt x="8548560" y="533844"/>
                  </a:lnTo>
                  <a:lnTo>
                    <a:pt x="8562732" y="512814"/>
                  </a:lnTo>
                  <a:lnTo>
                    <a:pt x="8567928" y="487045"/>
                  </a:lnTo>
                  <a:lnTo>
                    <a:pt x="8567928" y="66167"/>
                  </a:lnTo>
                  <a:lnTo>
                    <a:pt x="8562732" y="40397"/>
                  </a:lnTo>
                  <a:lnTo>
                    <a:pt x="8548560" y="19367"/>
                  </a:lnTo>
                  <a:lnTo>
                    <a:pt x="8527530" y="5195"/>
                  </a:lnTo>
                  <a:lnTo>
                    <a:pt x="850176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1" name="object 7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0500" y="4994109"/>
              <a:ext cx="512102" cy="512102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16408" y="5020055"/>
              <a:ext cx="454202" cy="454152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72212" y="4969763"/>
              <a:ext cx="550189" cy="635508"/>
            </a:xfrm>
            <a:prstGeom prst="rect">
              <a:avLst/>
            </a:prstGeom>
          </p:spPr>
        </p:pic>
        <p:sp>
          <p:nvSpPr>
            <p:cNvPr id="74" name="object 74"/>
            <p:cNvSpPr/>
            <p:nvPr/>
          </p:nvSpPr>
          <p:spPr>
            <a:xfrm>
              <a:off x="248412" y="5052059"/>
              <a:ext cx="346075" cy="346075"/>
            </a:xfrm>
            <a:custGeom>
              <a:avLst/>
              <a:gdLst/>
              <a:ahLst/>
              <a:cxnLst/>
              <a:rect l="l" t="t" r="r" b="b"/>
              <a:pathLst>
                <a:path w="346075" h="346075">
                  <a:moveTo>
                    <a:pt x="172974" y="0"/>
                  </a:moveTo>
                  <a:lnTo>
                    <a:pt x="126991" y="6180"/>
                  </a:lnTo>
                  <a:lnTo>
                    <a:pt x="85671" y="23621"/>
                  </a:lnTo>
                  <a:lnTo>
                    <a:pt x="50663" y="50672"/>
                  </a:lnTo>
                  <a:lnTo>
                    <a:pt x="23616" y="85682"/>
                  </a:lnTo>
                  <a:lnTo>
                    <a:pt x="6178" y="126999"/>
                  </a:lnTo>
                  <a:lnTo>
                    <a:pt x="0" y="172973"/>
                  </a:lnTo>
                  <a:lnTo>
                    <a:pt x="6178" y="218947"/>
                  </a:lnTo>
                  <a:lnTo>
                    <a:pt x="23616" y="260265"/>
                  </a:lnTo>
                  <a:lnTo>
                    <a:pt x="50663" y="295275"/>
                  </a:lnTo>
                  <a:lnTo>
                    <a:pt x="85671" y="322325"/>
                  </a:lnTo>
                  <a:lnTo>
                    <a:pt x="126991" y="339767"/>
                  </a:lnTo>
                  <a:lnTo>
                    <a:pt x="172974" y="345947"/>
                  </a:lnTo>
                  <a:lnTo>
                    <a:pt x="218956" y="339767"/>
                  </a:lnTo>
                  <a:lnTo>
                    <a:pt x="260276" y="322326"/>
                  </a:lnTo>
                  <a:lnTo>
                    <a:pt x="295284" y="295275"/>
                  </a:lnTo>
                  <a:lnTo>
                    <a:pt x="322331" y="260265"/>
                  </a:lnTo>
                  <a:lnTo>
                    <a:pt x="339769" y="218947"/>
                  </a:lnTo>
                  <a:lnTo>
                    <a:pt x="345948" y="172973"/>
                  </a:lnTo>
                  <a:lnTo>
                    <a:pt x="339769" y="127000"/>
                  </a:lnTo>
                  <a:lnTo>
                    <a:pt x="322331" y="85682"/>
                  </a:lnTo>
                  <a:lnTo>
                    <a:pt x="295284" y="50673"/>
                  </a:lnTo>
                  <a:lnTo>
                    <a:pt x="260276" y="23622"/>
                  </a:lnTo>
                  <a:lnTo>
                    <a:pt x="218956" y="6180"/>
                  </a:lnTo>
                  <a:lnTo>
                    <a:pt x="17297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5" name="object 75"/>
          <p:cNvSpPr txBox="1"/>
          <p:nvPr/>
        </p:nvSpPr>
        <p:spPr>
          <a:xfrm>
            <a:off x="337820" y="5049139"/>
            <a:ext cx="16891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0" dirty="0">
                <a:solidFill>
                  <a:srgbClr val="0A976C"/>
                </a:solidFill>
                <a:latin typeface="Century Gothic"/>
                <a:cs typeface="Century Gothic"/>
              </a:rPr>
              <a:t>?</a:t>
            </a:r>
            <a:endParaRPr sz="2000">
              <a:latin typeface="Century Gothic"/>
              <a:cs typeface="Century Gothic"/>
            </a:endParaRPr>
          </a:p>
        </p:txBody>
      </p:sp>
      <p:grpSp>
        <p:nvGrpSpPr>
          <p:cNvPr id="76" name="object 76"/>
          <p:cNvGrpSpPr/>
          <p:nvPr/>
        </p:nvGrpSpPr>
        <p:grpSpPr>
          <a:xfrm>
            <a:off x="679704" y="5024615"/>
            <a:ext cx="1006475" cy="459105"/>
            <a:chOff x="679704" y="5024615"/>
            <a:chExt cx="1006475" cy="459105"/>
          </a:xfrm>
        </p:grpSpPr>
        <p:pic>
          <p:nvPicPr>
            <p:cNvPr id="77" name="object 77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679704" y="5024615"/>
              <a:ext cx="1005865" cy="451116"/>
            </a:xfrm>
            <a:prstGeom prst="rect">
              <a:avLst/>
            </a:prstGeom>
          </p:spPr>
        </p:pic>
        <p:pic>
          <p:nvPicPr>
            <p:cNvPr id="78" name="object 78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801624" y="5061165"/>
              <a:ext cx="757415" cy="422186"/>
            </a:xfrm>
            <a:prstGeom prst="rect">
              <a:avLst/>
            </a:prstGeom>
          </p:spPr>
        </p:pic>
        <p:sp>
          <p:nvSpPr>
            <p:cNvPr id="79" name="object 79"/>
            <p:cNvSpPr/>
            <p:nvPr/>
          </p:nvSpPr>
          <p:spPr>
            <a:xfrm>
              <a:off x="705612" y="5050536"/>
              <a:ext cx="904240" cy="349250"/>
            </a:xfrm>
            <a:custGeom>
              <a:avLst/>
              <a:gdLst/>
              <a:ahLst/>
              <a:cxnLst/>
              <a:rect l="l" t="t" r="r" b="b"/>
              <a:pathLst>
                <a:path w="904240" h="349250">
                  <a:moveTo>
                    <a:pt x="729234" y="0"/>
                  </a:moveTo>
                  <a:lnTo>
                    <a:pt x="174497" y="0"/>
                  </a:lnTo>
                  <a:lnTo>
                    <a:pt x="128111" y="6231"/>
                  </a:lnTo>
                  <a:lnTo>
                    <a:pt x="86427" y="23819"/>
                  </a:lnTo>
                  <a:lnTo>
                    <a:pt x="51111" y="51101"/>
                  </a:lnTo>
                  <a:lnTo>
                    <a:pt x="23825" y="86416"/>
                  </a:lnTo>
                  <a:lnTo>
                    <a:pt x="6233" y="128102"/>
                  </a:lnTo>
                  <a:lnTo>
                    <a:pt x="0" y="174497"/>
                  </a:lnTo>
                  <a:lnTo>
                    <a:pt x="6233" y="220893"/>
                  </a:lnTo>
                  <a:lnTo>
                    <a:pt x="23825" y="262579"/>
                  </a:lnTo>
                  <a:lnTo>
                    <a:pt x="51111" y="297894"/>
                  </a:lnTo>
                  <a:lnTo>
                    <a:pt x="86427" y="325176"/>
                  </a:lnTo>
                  <a:lnTo>
                    <a:pt x="128111" y="342764"/>
                  </a:lnTo>
                  <a:lnTo>
                    <a:pt x="174497" y="348995"/>
                  </a:lnTo>
                  <a:lnTo>
                    <a:pt x="729234" y="348995"/>
                  </a:lnTo>
                  <a:lnTo>
                    <a:pt x="775629" y="342764"/>
                  </a:lnTo>
                  <a:lnTo>
                    <a:pt x="817315" y="325176"/>
                  </a:lnTo>
                  <a:lnTo>
                    <a:pt x="852630" y="297894"/>
                  </a:lnTo>
                  <a:lnTo>
                    <a:pt x="879912" y="262579"/>
                  </a:lnTo>
                  <a:lnTo>
                    <a:pt x="897500" y="220893"/>
                  </a:lnTo>
                  <a:lnTo>
                    <a:pt x="903732" y="174497"/>
                  </a:lnTo>
                  <a:lnTo>
                    <a:pt x="897500" y="128102"/>
                  </a:lnTo>
                  <a:lnTo>
                    <a:pt x="879912" y="86416"/>
                  </a:lnTo>
                  <a:lnTo>
                    <a:pt x="852630" y="51101"/>
                  </a:lnTo>
                  <a:lnTo>
                    <a:pt x="817315" y="23819"/>
                  </a:lnTo>
                  <a:lnTo>
                    <a:pt x="775629" y="6231"/>
                  </a:lnTo>
                  <a:lnTo>
                    <a:pt x="729234" y="0"/>
                  </a:lnTo>
                  <a:close/>
                </a:path>
              </a:pathLst>
            </a:custGeom>
            <a:solidFill>
              <a:srgbClr val="0A97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0" name="object 80"/>
          <p:cNvSpPr txBox="1"/>
          <p:nvPr/>
        </p:nvSpPr>
        <p:spPr>
          <a:xfrm>
            <a:off x="907796" y="5114671"/>
            <a:ext cx="4984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60" dirty="0">
                <a:solidFill>
                  <a:srgbClr val="FFFFFF"/>
                </a:solidFill>
                <a:latin typeface="Century Gothic"/>
                <a:cs typeface="Century Gothic"/>
              </a:rPr>
              <a:t>Goal</a:t>
            </a:r>
            <a:r>
              <a:rPr sz="1200" spc="-1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200" spc="5" dirty="0">
                <a:solidFill>
                  <a:srgbClr val="FFFFFF"/>
                </a:solidFill>
                <a:latin typeface="Century Gothic"/>
                <a:cs typeface="Century Gothic"/>
              </a:rPr>
              <a:t>6</a:t>
            </a:r>
            <a:endParaRPr sz="1200">
              <a:latin typeface="Century Gothic"/>
              <a:cs typeface="Century Gothic"/>
            </a:endParaRPr>
          </a:p>
        </p:txBody>
      </p:sp>
      <p:sp>
        <p:nvSpPr>
          <p:cNvPr id="81" name="object 81"/>
          <p:cNvSpPr txBox="1"/>
          <p:nvPr/>
        </p:nvSpPr>
        <p:spPr>
          <a:xfrm>
            <a:off x="1766697" y="4167885"/>
            <a:ext cx="7021830" cy="1259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45720" algn="just">
              <a:lnSpc>
                <a:spcPct val="100400"/>
              </a:lnSpc>
              <a:spcBef>
                <a:spcPts val="95"/>
              </a:spcBef>
            </a:pPr>
            <a:r>
              <a:rPr sz="1400" spc="65" dirty="0">
                <a:solidFill>
                  <a:srgbClr val="5F5F5F"/>
                </a:solidFill>
                <a:latin typeface="Century Gothic"/>
                <a:cs typeface="Century Gothic"/>
              </a:rPr>
              <a:t>To</a:t>
            </a:r>
            <a:r>
              <a:rPr sz="1400" spc="145" dirty="0">
                <a:solidFill>
                  <a:srgbClr val="5F5F5F"/>
                </a:solidFill>
                <a:latin typeface="Century Gothic"/>
                <a:cs typeface="Century Gothic"/>
              </a:rPr>
              <a:t>  </a:t>
            </a:r>
            <a:r>
              <a:rPr sz="1400" dirty="0">
                <a:solidFill>
                  <a:srgbClr val="5F5F5F"/>
                </a:solidFill>
                <a:latin typeface="Century Gothic"/>
                <a:cs typeface="Century Gothic"/>
              </a:rPr>
              <a:t>be</a:t>
            </a:r>
            <a:r>
              <a:rPr sz="1400" spc="145" dirty="0">
                <a:solidFill>
                  <a:srgbClr val="5F5F5F"/>
                </a:solidFill>
                <a:latin typeface="Century Gothic"/>
                <a:cs typeface="Century Gothic"/>
              </a:rPr>
              <a:t>  </a:t>
            </a:r>
            <a:r>
              <a:rPr sz="1400" dirty="0">
                <a:solidFill>
                  <a:srgbClr val="5F5F5F"/>
                </a:solidFill>
                <a:latin typeface="Century Gothic"/>
                <a:cs typeface="Century Gothic"/>
              </a:rPr>
              <a:t>the</a:t>
            </a:r>
            <a:r>
              <a:rPr sz="1400" spc="150" dirty="0">
                <a:solidFill>
                  <a:srgbClr val="5F5F5F"/>
                </a:solidFill>
                <a:latin typeface="Century Gothic"/>
                <a:cs typeface="Century Gothic"/>
              </a:rPr>
              <a:t>  </a:t>
            </a:r>
            <a:r>
              <a:rPr sz="1400" dirty="0">
                <a:solidFill>
                  <a:srgbClr val="5F5F5F"/>
                </a:solidFill>
                <a:latin typeface="Century Gothic"/>
                <a:cs typeface="Century Gothic"/>
              </a:rPr>
              <a:t>best</a:t>
            </a:r>
            <a:r>
              <a:rPr sz="1400" spc="135" dirty="0">
                <a:solidFill>
                  <a:srgbClr val="5F5F5F"/>
                </a:solidFill>
                <a:latin typeface="Century Gothic"/>
                <a:cs typeface="Century Gothic"/>
              </a:rPr>
              <a:t>  </a:t>
            </a:r>
            <a:r>
              <a:rPr sz="1400" dirty="0">
                <a:solidFill>
                  <a:srgbClr val="5F5F5F"/>
                </a:solidFill>
                <a:latin typeface="Century Gothic"/>
                <a:cs typeface="Century Gothic"/>
              </a:rPr>
              <a:t>place</a:t>
            </a:r>
            <a:r>
              <a:rPr sz="1400" spc="145" dirty="0">
                <a:solidFill>
                  <a:srgbClr val="5F5F5F"/>
                </a:solidFill>
                <a:latin typeface="Century Gothic"/>
                <a:cs typeface="Century Gothic"/>
              </a:rPr>
              <a:t>  </a:t>
            </a:r>
            <a:r>
              <a:rPr sz="1400" dirty="0">
                <a:solidFill>
                  <a:srgbClr val="5F5F5F"/>
                </a:solidFill>
                <a:latin typeface="Century Gothic"/>
                <a:cs typeface="Century Gothic"/>
              </a:rPr>
              <a:t>to</a:t>
            </a:r>
            <a:r>
              <a:rPr sz="1400" spc="150" dirty="0">
                <a:solidFill>
                  <a:srgbClr val="5F5F5F"/>
                </a:solidFill>
                <a:latin typeface="Century Gothic"/>
                <a:cs typeface="Century Gothic"/>
              </a:rPr>
              <a:t>  </a:t>
            </a:r>
            <a:r>
              <a:rPr sz="1400" dirty="0">
                <a:solidFill>
                  <a:srgbClr val="5F5F5F"/>
                </a:solidFill>
                <a:latin typeface="Century Gothic"/>
                <a:cs typeface="Century Gothic"/>
              </a:rPr>
              <a:t>work,</a:t>
            </a:r>
            <a:r>
              <a:rPr sz="1400" spc="135" dirty="0">
                <a:solidFill>
                  <a:srgbClr val="5F5F5F"/>
                </a:solidFill>
                <a:latin typeface="Century Gothic"/>
                <a:cs typeface="Century Gothic"/>
              </a:rPr>
              <a:t>  </a:t>
            </a:r>
            <a:r>
              <a:rPr sz="1400" dirty="0">
                <a:solidFill>
                  <a:srgbClr val="5F5F5F"/>
                </a:solidFill>
                <a:latin typeface="Century Gothic"/>
                <a:cs typeface="Century Gothic"/>
              </a:rPr>
              <a:t>providing</a:t>
            </a:r>
            <a:r>
              <a:rPr sz="1400" spc="135" dirty="0">
                <a:solidFill>
                  <a:srgbClr val="5F5F5F"/>
                </a:solidFill>
                <a:latin typeface="Century Gothic"/>
                <a:cs typeface="Century Gothic"/>
              </a:rPr>
              <a:t>  </a:t>
            </a:r>
            <a:r>
              <a:rPr sz="1400" dirty="0">
                <a:solidFill>
                  <a:srgbClr val="5F5F5F"/>
                </a:solidFill>
                <a:latin typeface="Century Gothic"/>
                <a:cs typeface="Century Gothic"/>
              </a:rPr>
              <a:t>opportunities</a:t>
            </a:r>
            <a:r>
              <a:rPr sz="1400" spc="150" dirty="0">
                <a:solidFill>
                  <a:srgbClr val="5F5F5F"/>
                </a:solidFill>
                <a:latin typeface="Century Gothic"/>
                <a:cs typeface="Century Gothic"/>
              </a:rPr>
              <a:t>  </a:t>
            </a:r>
            <a:r>
              <a:rPr sz="1400" dirty="0">
                <a:solidFill>
                  <a:srgbClr val="5F5F5F"/>
                </a:solidFill>
                <a:latin typeface="Century Gothic"/>
                <a:cs typeface="Century Gothic"/>
              </a:rPr>
              <a:t>for</a:t>
            </a:r>
            <a:r>
              <a:rPr sz="1400" spc="140" dirty="0">
                <a:solidFill>
                  <a:srgbClr val="5F5F5F"/>
                </a:solidFill>
                <a:latin typeface="Century Gothic"/>
                <a:cs typeface="Century Gothic"/>
              </a:rPr>
              <a:t>  </a:t>
            </a:r>
            <a:r>
              <a:rPr sz="1400" dirty="0">
                <a:solidFill>
                  <a:srgbClr val="5F5F5F"/>
                </a:solidFill>
                <a:latin typeface="Century Gothic"/>
                <a:cs typeface="Century Gothic"/>
              </a:rPr>
              <a:t>learning</a:t>
            </a:r>
            <a:r>
              <a:rPr sz="1400" spc="150" dirty="0">
                <a:solidFill>
                  <a:srgbClr val="5F5F5F"/>
                </a:solidFill>
                <a:latin typeface="Century Gothic"/>
                <a:cs typeface="Century Gothic"/>
              </a:rPr>
              <a:t>  </a:t>
            </a:r>
            <a:r>
              <a:rPr sz="1400" spc="-25" dirty="0">
                <a:solidFill>
                  <a:srgbClr val="5F5F5F"/>
                </a:solidFill>
                <a:latin typeface="Century Gothic"/>
                <a:cs typeface="Century Gothic"/>
              </a:rPr>
              <a:t>and </a:t>
            </a:r>
            <a:r>
              <a:rPr sz="1400" dirty="0">
                <a:solidFill>
                  <a:srgbClr val="5F5F5F"/>
                </a:solidFill>
                <a:latin typeface="Century Gothic"/>
                <a:cs typeface="Century Gothic"/>
              </a:rPr>
              <a:t>development,</a:t>
            </a:r>
            <a:r>
              <a:rPr sz="1400" spc="65" dirty="0">
                <a:solidFill>
                  <a:srgbClr val="5F5F5F"/>
                </a:solidFill>
                <a:latin typeface="Century Gothic"/>
                <a:cs typeface="Century Gothic"/>
              </a:rPr>
              <a:t>  </a:t>
            </a:r>
            <a:r>
              <a:rPr sz="1400" dirty="0">
                <a:solidFill>
                  <a:srgbClr val="5F5F5F"/>
                </a:solidFill>
                <a:latin typeface="Century Gothic"/>
                <a:cs typeface="Century Gothic"/>
              </a:rPr>
              <a:t>embracing</a:t>
            </a:r>
            <a:r>
              <a:rPr sz="1400" spc="65" dirty="0">
                <a:solidFill>
                  <a:srgbClr val="5F5F5F"/>
                </a:solidFill>
                <a:latin typeface="Century Gothic"/>
                <a:cs typeface="Century Gothic"/>
              </a:rPr>
              <a:t>  </a:t>
            </a:r>
            <a:r>
              <a:rPr sz="1400" dirty="0">
                <a:solidFill>
                  <a:srgbClr val="5F5F5F"/>
                </a:solidFill>
                <a:latin typeface="Century Gothic"/>
                <a:cs typeface="Century Gothic"/>
              </a:rPr>
              <a:t>diversity</a:t>
            </a:r>
            <a:r>
              <a:rPr sz="1400" spc="75" dirty="0">
                <a:solidFill>
                  <a:srgbClr val="5F5F5F"/>
                </a:solidFill>
                <a:latin typeface="Century Gothic"/>
                <a:cs typeface="Century Gothic"/>
              </a:rPr>
              <a:t>  </a:t>
            </a:r>
            <a:r>
              <a:rPr sz="1400" dirty="0">
                <a:solidFill>
                  <a:srgbClr val="5F5F5F"/>
                </a:solidFill>
                <a:latin typeface="Century Gothic"/>
                <a:cs typeface="Century Gothic"/>
              </a:rPr>
              <a:t>and</a:t>
            </a:r>
            <a:r>
              <a:rPr sz="1400" spc="60" dirty="0">
                <a:solidFill>
                  <a:srgbClr val="5F5F5F"/>
                </a:solidFill>
                <a:latin typeface="Century Gothic"/>
                <a:cs typeface="Century Gothic"/>
              </a:rPr>
              <a:t>  </a:t>
            </a:r>
            <a:r>
              <a:rPr sz="1400" dirty="0">
                <a:solidFill>
                  <a:srgbClr val="5F5F5F"/>
                </a:solidFill>
                <a:latin typeface="Century Gothic"/>
                <a:cs typeface="Century Gothic"/>
              </a:rPr>
              <a:t>inclusion,</a:t>
            </a:r>
            <a:r>
              <a:rPr sz="1400" spc="60" dirty="0">
                <a:solidFill>
                  <a:srgbClr val="5F5F5F"/>
                </a:solidFill>
                <a:latin typeface="Century Gothic"/>
                <a:cs typeface="Century Gothic"/>
              </a:rPr>
              <a:t>  </a:t>
            </a:r>
            <a:r>
              <a:rPr sz="1400" dirty="0">
                <a:solidFill>
                  <a:srgbClr val="5F5F5F"/>
                </a:solidFill>
                <a:latin typeface="Century Gothic"/>
                <a:cs typeface="Century Gothic"/>
              </a:rPr>
              <a:t>and</a:t>
            </a:r>
            <a:r>
              <a:rPr sz="1400" spc="65" dirty="0">
                <a:solidFill>
                  <a:srgbClr val="5F5F5F"/>
                </a:solidFill>
                <a:latin typeface="Century Gothic"/>
                <a:cs typeface="Century Gothic"/>
              </a:rPr>
              <a:t>  </a:t>
            </a:r>
            <a:r>
              <a:rPr sz="1400" spc="60" dirty="0">
                <a:solidFill>
                  <a:srgbClr val="5F5F5F"/>
                </a:solidFill>
                <a:latin typeface="Century Gothic"/>
                <a:cs typeface="Century Gothic"/>
              </a:rPr>
              <a:t>assuring  </a:t>
            </a:r>
            <a:r>
              <a:rPr sz="1400" dirty="0">
                <a:solidFill>
                  <a:srgbClr val="5F5F5F"/>
                </a:solidFill>
                <a:latin typeface="Century Gothic"/>
                <a:cs typeface="Century Gothic"/>
              </a:rPr>
              <a:t>a</a:t>
            </a:r>
            <a:r>
              <a:rPr sz="1400" spc="60" dirty="0">
                <a:solidFill>
                  <a:srgbClr val="5F5F5F"/>
                </a:solidFill>
                <a:latin typeface="Century Gothic"/>
                <a:cs typeface="Century Gothic"/>
              </a:rPr>
              <a:t>  </a:t>
            </a:r>
            <a:r>
              <a:rPr sz="1400" dirty="0">
                <a:solidFill>
                  <a:srgbClr val="5F5F5F"/>
                </a:solidFill>
                <a:latin typeface="Century Gothic"/>
                <a:cs typeface="Century Gothic"/>
              </a:rPr>
              <a:t>safe</a:t>
            </a:r>
            <a:r>
              <a:rPr sz="1400" spc="70" dirty="0">
                <a:solidFill>
                  <a:srgbClr val="5F5F5F"/>
                </a:solidFill>
                <a:latin typeface="Century Gothic"/>
                <a:cs typeface="Century Gothic"/>
              </a:rPr>
              <a:t>  </a:t>
            </a:r>
            <a:r>
              <a:rPr sz="1400" spc="-25" dirty="0">
                <a:solidFill>
                  <a:srgbClr val="5F5F5F"/>
                </a:solidFill>
                <a:latin typeface="Century Gothic"/>
                <a:cs typeface="Century Gothic"/>
              </a:rPr>
              <a:t>and </a:t>
            </a:r>
            <a:r>
              <a:rPr sz="1400" dirty="0">
                <a:solidFill>
                  <a:srgbClr val="5F5F5F"/>
                </a:solidFill>
                <a:latin typeface="Century Gothic"/>
                <a:cs typeface="Century Gothic"/>
              </a:rPr>
              <a:t>healthy</a:t>
            </a:r>
            <a:r>
              <a:rPr sz="1400" spc="-10" dirty="0">
                <a:solidFill>
                  <a:srgbClr val="5F5F5F"/>
                </a:solidFill>
                <a:latin typeface="Century Gothic"/>
                <a:cs typeface="Century Gothic"/>
              </a:rPr>
              <a:t> </a:t>
            </a:r>
            <a:r>
              <a:rPr sz="1400" spc="60" dirty="0">
                <a:solidFill>
                  <a:srgbClr val="5F5F5F"/>
                </a:solidFill>
                <a:latin typeface="Century Gothic"/>
                <a:cs typeface="Century Gothic"/>
              </a:rPr>
              <a:t>work</a:t>
            </a:r>
            <a:r>
              <a:rPr sz="1400" spc="30" dirty="0">
                <a:solidFill>
                  <a:srgbClr val="5F5F5F"/>
                </a:solidFill>
                <a:latin typeface="Century Gothic"/>
                <a:cs typeface="Century Gothic"/>
              </a:rPr>
              <a:t> </a:t>
            </a:r>
            <a:r>
              <a:rPr sz="1400" spc="-10" dirty="0">
                <a:solidFill>
                  <a:srgbClr val="5F5F5F"/>
                </a:solidFill>
                <a:latin typeface="Century Gothic"/>
                <a:cs typeface="Century Gothic"/>
              </a:rPr>
              <a:t>environment.</a:t>
            </a:r>
            <a:endParaRPr sz="1400">
              <a:latin typeface="Century Gothic"/>
              <a:cs typeface="Century Gothic"/>
            </a:endParaRPr>
          </a:p>
          <a:p>
            <a:pPr marL="12700" marR="5080" algn="just">
              <a:lnSpc>
                <a:spcPct val="100699"/>
              </a:lnSpc>
              <a:spcBef>
                <a:spcPts val="1280"/>
              </a:spcBef>
            </a:pPr>
            <a:r>
              <a:rPr sz="1400" spc="60" dirty="0">
                <a:solidFill>
                  <a:srgbClr val="5F5F5F"/>
                </a:solidFill>
                <a:latin typeface="Century Gothic"/>
                <a:cs typeface="Century Gothic"/>
              </a:rPr>
              <a:t>To</a:t>
            </a:r>
            <a:r>
              <a:rPr sz="1400" spc="170" dirty="0">
                <a:solidFill>
                  <a:srgbClr val="5F5F5F"/>
                </a:solidFill>
                <a:latin typeface="Century Gothic"/>
                <a:cs typeface="Century Gothic"/>
              </a:rPr>
              <a:t> </a:t>
            </a:r>
            <a:r>
              <a:rPr sz="1400" dirty="0">
                <a:solidFill>
                  <a:srgbClr val="5F5F5F"/>
                </a:solidFill>
                <a:latin typeface="Century Gothic"/>
                <a:cs typeface="Century Gothic"/>
              </a:rPr>
              <a:t>contribute</a:t>
            </a:r>
            <a:r>
              <a:rPr sz="1400" spc="175" dirty="0">
                <a:solidFill>
                  <a:srgbClr val="5F5F5F"/>
                </a:solidFill>
                <a:latin typeface="Century Gothic"/>
                <a:cs typeface="Century Gothic"/>
              </a:rPr>
              <a:t> </a:t>
            </a:r>
            <a:r>
              <a:rPr sz="1400" dirty="0">
                <a:solidFill>
                  <a:srgbClr val="5F5F5F"/>
                </a:solidFill>
                <a:latin typeface="Century Gothic"/>
                <a:cs typeface="Century Gothic"/>
              </a:rPr>
              <a:t>to</a:t>
            </a:r>
            <a:r>
              <a:rPr sz="1400" spc="140" dirty="0">
                <a:solidFill>
                  <a:srgbClr val="5F5F5F"/>
                </a:solidFill>
                <a:latin typeface="Century Gothic"/>
                <a:cs typeface="Century Gothic"/>
              </a:rPr>
              <a:t> </a:t>
            </a:r>
            <a:r>
              <a:rPr sz="1400" dirty="0">
                <a:solidFill>
                  <a:srgbClr val="5F5F5F"/>
                </a:solidFill>
                <a:latin typeface="Century Gothic"/>
                <a:cs typeface="Century Gothic"/>
              </a:rPr>
              <a:t>the</a:t>
            </a:r>
            <a:r>
              <a:rPr sz="1400" spc="160" dirty="0">
                <a:solidFill>
                  <a:srgbClr val="5F5F5F"/>
                </a:solidFill>
                <a:latin typeface="Century Gothic"/>
                <a:cs typeface="Century Gothic"/>
              </a:rPr>
              <a:t> </a:t>
            </a:r>
            <a:r>
              <a:rPr sz="1400" spc="85" dirty="0">
                <a:solidFill>
                  <a:srgbClr val="5F5F5F"/>
                </a:solidFill>
                <a:latin typeface="Century Gothic"/>
                <a:cs typeface="Century Gothic"/>
              </a:rPr>
              <a:t>Philips</a:t>
            </a:r>
            <a:r>
              <a:rPr sz="1400" spc="170" dirty="0">
                <a:solidFill>
                  <a:srgbClr val="5F5F5F"/>
                </a:solidFill>
                <a:latin typeface="Century Gothic"/>
                <a:cs typeface="Century Gothic"/>
              </a:rPr>
              <a:t> </a:t>
            </a:r>
            <a:r>
              <a:rPr sz="1400" dirty="0">
                <a:solidFill>
                  <a:srgbClr val="5F5F5F"/>
                </a:solidFill>
                <a:latin typeface="Century Gothic"/>
                <a:cs typeface="Century Gothic"/>
              </a:rPr>
              <a:t>Foundation,</a:t>
            </a:r>
            <a:r>
              <a:rPr sz="1400" spc="150" dirty="0">
                <a:solidFill>
                  <a:srgbClr val="5F5F5F"/>
                </a:solidFill>
                <a:latin typeface="Century Gothic"/>
                <a:cs typeface="Century Gothic"/>
              </a:rPr>
              <a:t> </a:t>
            </a:r>
            <a:r>
              <a:rPr sz="1400" dirty="0">
                <a:solidFill>
                  <a:srgbClr val="5F5F5F"/>
                </a:solidFill>
                <a:latin typeface="Century Gothic"/>
                <a:cs typeface="Century Gothic"/>
              </a:rPr>
              <a:t>an</a:t>
            </a:r>
            <a:r>
              <a:rPr sz="1400" spc="155" dirty="0">
                <a:solidFill>
                  <a:srgbClr val="5F5F5F"/>
                </a:solidFill>
                <a:latin typeface="Century Gothic"/>
                <a:cs typeface="Century Gothic"/>
              </a:rPr>
              <a:t> </a:t>
            </a:r>
            <a:r>
              <a:rPr sz="1400" dirty="0">
                <a:solidFill>
                  <a:srgbClr val="5F5F5F"/>
                </a:solidFill>
                <a:latin typeface="Century Gothic"/>
                <a:cs typeface="Century Gothic"/>
              </a:rPr>
              <a:t>independent</a:t>
            </a:r>
            <a:r>
              <a:rPr sz="1400" spc="180" dirty="0">
                <a:solidFill>
                  <a:srgbClr val="5F5F5F"/>
                </a:solidFill>
                <a:latin typeface="Century Gothic"/>
                <a:cs typeface="Century Gothic"/>
              </a:rPr>
              <a:t> </a:t>
            </a:r>
            <a:r>
              <a:rPr sz="1400" dirty="0">
                <a:solidFill>
                  <a:srgbClr val="5F5F5F"/>
                </a:solidFill>
                <a:latin typeface="Century Gothic"/>
                <a:cs typeface="Century Gothic"/>
              </a:rPr>
              <a:t>foundation</a:t>
            </a:r>
            <a:r>
              <a:rPr sz="1400" spc="175" dirty="0">
                <a:solidFill>
                  <a:srgbClr val="5F5F5F"/>
                </a:solidFill>
                <a:latin typeface="Century Gothic"/>
                <a:cs typeface="Century Gothic"/>
              </a:rPr>
              <a:t> </a:t>
            </a:r>
            <a:r>
              <a:rPr sz="1400" dirty="0">
                <a:solidFill>
                  <a:srgbClr val="5F5F5F"/>
                </a:solidFill>
                <a:latin typeface="Century Gothic"/>
                <a:cs typeface="Century Gothic"/>
              </a:rPr>
              <a:t>that</a:t>
            </a:r>
            <a:r>
              <a:rPr sz="1400" spc="155" dirty="0">
                <a:solidFill>
                  <a:srgbClr val="5F5F5F"/>
                </a:solidFill>
                <a:latin typeface="Century Gothic"/>
                <a:cs typeface="Century Gothic"/>
              </a:rPr>
              <a:t> </a:t>
            </a:r>
            <a:r>
              <a:rPr sz="1400" spc="35" dirty="0">
                <a:solidFill>
                  <a:srgbClr val="5F5F5F"/>
                </a:solidFill>
                <a:latin typeface="Century Gothic"/>
                <a:cs typeface="Century Gothic"/>
              </a:rPr>
              <a:t>aims </a:t>
            </a:r>
            <a:r>
              <a:rPr sz="1400" dirty="0">
                <a:solidFill>
                  <a:srgbClr val="5F5F5F"/>
                </a:solidFill>
                <a:latin typeface="Century Gothic"/>
                <a:cs typeface="Century Gothic"/>
              </a:rPr>
              <a:t>to</a:t>
            </a:r>
            <a:r>
              <a:rPr sz="1400" spc="25" dirty="0">
                <a:solidFill>
                  <a:srgbClr val="5F5F5F"/>
                </a:solidFill>
                <a:latin typeface="Century Gothic"/>
                <a:cs typeface="Century Gothic"/>
              </a:rPr>
              <a:t> </a:t>
            </a:r>
            <a:r>
              <a:rPr sz="1400" dirty="0">
                <a:solidFill>
                  <a:srgbClr val="5F5F5F"/>
                </a:solidFill>
                <a:latin typeface="Century Gothic"/>
                <a:cs typeface="Century Gothic"/>
              </a:rPr>
              <a:t>provide</a:t>
            </a:r>
            <a:r>
              <a:rPr sz="1400" spc="5" dirty="0">
                <a:solidFill>
                  <a:srgbClr val="5F5F5F"/>
                </a:solidFill>
                <a:latin typeface="Century Gothic"/>
                <a:cs typeface="Century Gothic"/>
              </a:rPr>
              <a:t> </a:t>
            </a:r>
            <a:r>
              <a:rPr sz="1400" spc="-45" dirty="0">
                <a:solidFill>
                  <a:srgbClr val="5F5F5F"/>
                </a:solidFill>
                <a:latin typeface="Century Gothic"/>
                <a:cs typeface="Century Gothic"/>
              </a:rPr>
              <a:t>access</a:t>
            </a:r>
            <a:r>
              <a:rPr sz="1400" spc="30" dirty="0">
                <a:solidFill>
                  <a:srgbClr val="5F5F5F"/>
                </a:solidFill>
                <a:latin typeface="Century Gothic"/>
                <a:cs typeface="Century Gothic"/>
              </a:rPr>
              <a:t> </a:t>
            </a:r>
            <a:r>
              <a:rPr sz="1400" dirty="0">
                <a:solidFill>
                  <a:srgbClr val="5F5F5F"/>
                </a:solidFill>
                <a:latin typeface="Century Gothic"/>
                <a:cs typeface="Century Gothic"/>
              </a:rPr>
              <a:t>to</a:t>
            </a:r>
            <a:r>
              <a:rPr sz="1400" spc="25" dirty="0">
                <a:solidFill>
                  <a:srgbClr val="5F5F5F"/>
                </a:solidFill>
                <a:latin typeface="Century Gothic"/>
                <a:cs typeface="Century Gothic"/>
              </a:rPr>
              <a:t> </a:t>
            </a:r>
            <a:r>
              <a:rPr sz="1400" dirty="0">
                <a:solidFill>
                  <a:srgbClr val="5F5F5F"/>
                </a:solidFill>
                <a:latin typeface="Century Gothic"/>
                <a:cs typeface="Century Gothic"/>
              </a:rPr>
              <a:t>quality</a:t>
            </a:r>
            <a:r>
              <a:rPr sz="1400" spc="5" dirty="0">
                <a:solidFill>
                  <a:srgbClr val="5F5F5F"/>
                </a:solidFill>
                <a:latin typeface="Century Gothic"/>
                <a:cs typeface="Century Gothic"/>
              </a:rPr>
              <a:t> </a:t>
            </a:r>
            <a:r>
              <a:rPr sz="1400" spc="-10" dirty="0">
                <a:solidFill>
                  <a:srgbClr val="5F5F5F"/>
                </a:solidFill>
                <a:latin typeface="Century Gothic"/>
                <a:cs typeface="Century Gothic"/>
              </a:rPr>
              <a:t>healthcare </a:t>
            </a:r>
            <a:r>
              <a:rPr sz="1400" dirty="0">
                <a:solidFill>
                  <a:srgbClr val="5F5F5F"/>
                </a:solidFill>
                <a:latin typeface="Century Gothic"/>
                <a:cs typeface="Century Gothic"/>
              </a:rPr>
              <a:t>for</a:t>
            </a:r>
            <a:r>
              <a:rPr sz="1400" spc="20" dirty="0">
                <a:solidFill>
                  <a:srgbClr val="5F5F5F"/>
                </a:solidFill>
                <a:latin typeface="Century Gothic"/>
                <a:cs typeface="Century Gothic"/>
              </a:rPr>
              <a:t> </a:t>
            </a:r>
            <a:r>
              <a:rPr sz="1400" spc="-20" dirty="0">
                <a:solidFill>
                  <a:srgbClr val="5F5F5F"/>
                </a:solidFill>
                <a:latin typeface="Century Gothic"/>
                <a:cs typeface="Century Gothic"/>
              </a:rPr>
              <a:t>disadvantaged</a:t>
            </a:r>
            <a:r>
              <a:rPr sz="1400" dirty="0">
                <a:solidFill>
                  <a:srgbClr val="5F5F5F"/>
                </a:solidFill>
                <a:latin typeface="Century Gothic"/>
                <a:cs typeface="Century Gothic"/>
              </a:rPr>
              <a:t> </a:t>
            </a:r>
            <a:r>
              <a:rPr sz="1400" spc="-10" dirty="0">
                <a:solidFill>
                  <a:srgbClr val="5F5F5F"/>
                </a:solidFill>
                <a:latin typeface="Century Gothic"/>
                <a:cs typeface="Century Gothic"/>
              </a:rPr>
              <a:t>communities.</a:t>
            </a:r>
            <a:endParaRPr sz="1400">
              <a:latin typeface="Century Gothic"/>
              <a:cs typeface="Century Gothic"/>
            </a:endParaRPr>
          </a:p>
        </p:txBody>
      </p:sp>
      <p:grpSp>
        <p:nvGrpSpPr>
          <p:cNvPr id="82" name="object 82"/>
          <p:cNvGrpSpPr/>
          <p:nvPr/>
        </p:nvGrpSpPr>
        <p:grpSpPr>
          <a:xfrm>
            <a:off x="172212" y="5634184"/>
            <a:ext cx="8885555" cy="664845"/>
            <a:chOff x="172212" y="5634184"/>
            <a:chExt cx="8885555" cy="664845"/>
          </a:xfrm>
        </p:grpSpPr>
        <p:pic>
          <p:nvPicPr>
            <p:cNvPr id="83" name="object 83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405375" y="5634184"/>
              <a:ext cx="8651764" cy="629451"/>
            </a:xfrm>
            <a:prstGeom prst="rect">
              <a:avLst/>
            </a:prstGeom>
          </p:spPr>
        </p:pic>
        <p:sp>
          <p:nvSpPr>
            <p:cNvPr id="84" name="object 84"/>
            <p:cNvSpPr/>
            <p:nvPr/>
          </p:nvSpPr>
          <p:spPr>
            <a:xfrm>
              <a:off x="422148" y="5641847"/>
              <a:ext cx="8568055" cy="554990"/>
            </a:xfrm>
            <a:custGeom>
              <a:avLst/>
              <a:gdLst/>
              <a:ahLst/>
              <a:cxnLst/>
              <a:rect l="l" t="t" r="r" b="b"/>
              <a:pathLst>
                <a:path w="8568055" h="554989">
                  <a:moveTo>
                    <a:pt x="8501634" y="0"/>
                  </a:moveTo>
                  <a:lnTo>
                    <a:pt x="66319" y="0"/>
                  </a:lnTo>
                  <a:lnTo>
                    <a:pt x="40505" y="5211"/>
                  </a:lnTo>
                  <a:lnTo>
                    <a:pt x="19424" y="19424"/>
                  </a:lnTo>
                  <a:lnTo>
                    <a:pt x="5211" y="40505"/>
                  </a:lnTo>
                  <a:lnTo>
                    <a:pt x="0" y="66319"/>
                  </a:lnTo>
                  <a:lnTo>
                    <a:pt x="0" y="488416"/>
                  </a:lnTo>
                  <a:lnTo>
                    <a:pt x="5211" y="514230"/>
                  </a:lnTo>
                  <a:lnTo>
                    <a:pt x="19424" y="535311"/>
                  </a:lnTo>
                  <a:lnTo>
                    <a:pt x="40505" y="549524"/>
                  </a:lnTo>
                  <a:lnTo>
                    <a:pt x="66319" y="554735"/>
                  </a:lnTo>
                  <a:lnTo>
                    <a:pt x="8501634" y="554735"/>
                  </a:lnTo>
                  <a:lnTo>
                    <a:pt x="8527422" y="549524"/>
                  </a:lnTo>
                  <a:lnTo>
                    <a:pt x="8548497" y="535311"/>
                  </a:lnTo>
                  <a:lnTo>
                    <a:pt x="8562713" y="514230"/>
                  </a:lnTo>
                  <a:lnTo>
                    <a:pt x="8567928" y="488416"/>
                  </a:lnTo>
                  <a:lnTo>
                    <a:pt x="8567928" y="66319"/>
                  </a:lnTo>
                  <a:lnTo>
                    <a:pt x="8562713" y="40505"/>
                  </a:lnTo>
                  <a:lnTo>
                    <a:pt x="8548496" y="19424"/>
                  </a:lnTo>
                  <a:lnTo>
                    <a:pt x="8527422" y="5211"/>
                  </a:lnTo>
                  <a:lnTo>
                    <a:pt x="850163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5" name="object 8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0500" y="5687567"/>
              <a:ext cx="512102" cy="512102"/>
            </a:xfrm>
            <a:prstGeom prst="rect">
              <a:avLst/>
            </a:prstGeom>
          </p:spPr>
        </p:pic>
        <p:pic>
          <p:nvPicPr>
            <p:cNvPr id="86" name="object 86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216408" y="5713475"/>
              <a:ext cx="454202" cy="454202"/>
            </a:xfrm>
            <a:prstGeom prst="rect">
              <a:avLst/>
            </a:prstGeom>
          </p:spPr>
        </p:pic>
        <p:pic>
          <p:nvPicPr>
            <p:cNvPr id="87" name="object 87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72212" y="5663183"/>
              <a:ext cx="550189" cy="635508"/>
            </a:xfrm>
            <a:prstGeom prst="rect">
              <a:avLst/>
            </a:prstGeom>
          </p:spPr>
        </p:pic>
        <p:sp>
          <p:nvSpPr>
            <p:cNvPr id="88" name="object 88"/>
            <p:cNvSpPr/>
            <p:nvPr/>
          </p:nvSpPr>
          <p:spPr>
            <a:xfrm>
              <a:off x="248412" y="5745479"/>
              <a:ext cx="346075" cy="346075"/>
            </a:xfrm>
            <a:custGeom>
              <a:avLst/>
              <a:gdLst/>
              <a:ahLst/>
              <a:cxnLst/>
              <a:rect l="l" t="t" r="r" b="b"/>
              <a:pathLst>
                <a:path w="346075" h="346075">
                  <a:moveTo>
                    <a:pt x="172974" y="0"/>
                  </a:moveTo>
                  <a:lnTo>
                    <a:pt x="126991" y="6178"/>
                  </a:lnTo>
                  <a:lnTo>
                    <a:pt x="85671" y="23616"/>
                  </a:lnTo>
                  <a:lnTo>
                    <a:pt x="50663" y="50663"/>
                  </a:lnTo>
                  <a:lnTo>
                    <a:pt x="23616" y="85671"/>
                  </a:lnTo>
                  <a:lnTo>
                    <a:pt x="6178" y="126991"/>
                  </a:lnTo>
                  <a:lnTo>
                    <a:pt x="0" y="172974"/>
                  </a:lnTo>
                  <a:lnTo>
                    <a:pt x="6178" y="218956"/>
                  </a:lnTo>
                  <a:lnTo>
                    <a:pt x="23616" y="260276"/>
                  </a:lnTo>
                  <a:lnTo>
                    <a:pt x="50663" y="295284"/>
                  </a:lnTo>
                  <a:lnTo>
                    <a:pt x="85671" y="322331"/>
                  </a:lnTo>
                  <a:lnTo>
                    <a:pt x="126991" y="339769"/>
                  </a:lnTo>
                  <a:lnTo>
                    <a:pt x="172974" y="345948"/>
                  </a:lnTo>
                  <a:lnTo>
                    <a:pt x="218956" y="339769"/>
                  </a:lnTo>
                  <a:lnTo>
                    <a:pt x="260276" y="322331"/>
                  </a:lnTo>
                  <a:lnTo>
                    <a:pt x="295284" y="295284"/>
                  </a:lnTo>
                  <a:lnTo>
                    <a:pt x="322331" y="260276"/>
                  </a:lnTo>
                  <a:lnTo>
                    <a:pt x="339769" y="218956"/>
                  </a:lnTo>
                  <a:lnTo>
                    <a:pt x="345948" y="172974"/>
                  </a:lnTo>
                  <a:lnTo>
                    <a:pt x="339769" y="126991"/>
                  </a:lnTo>
                  <a:lnTo>
                    <a:pt x="322331" y="85671"/>
                  </a:lnTo>
                  <a:lnTo>
                    <a:pt x="295284" y="50663"/>
                  </a:lnTo>
                  <a:lnTo>
                    <a:pt x="260276" y="23616"/>
                  </a:lnTo>
                  <a:lnTo>
                    <a:pt x="218956" y="6178"/>
                  </a:lnTo>
                  <a:lnTo>
                    <a:pt x="17297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9" name="object 89"/>
          <p:cNvSpPr txBox="1"/>
          <p:nvPr/>
        </p:nvSpPr>
        <p:spPr>
          <a:xfrm>
            <a:off x="337820" y="5742838"/>
            <a:ext cx="16891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0" dirty="0">
                <a:solidFill>
                  <a:srgbClr val="0A976C"/>
                </a:solidFill>
                <a:latin typeface="Century Gothic"/>
                <a:cs typeface="Century Gothic"/>
              </a:rPr>
              <a:t>?</a:t>
            </a:r>
            <a:endParaRPr sz="2000">
              <a:latin typeface="Century Gothic"/>
              <a:cs typeface="Century Gothic"/>
            </a:endParaRPr>
          </a:p>
        </p:txBody>
      </p:sp>
      <p:grpSp>
        <p:nvGrpSpPr>
          <p:cNvPr id="90" name="object 90"/>
          <p:cNvGrpSpPr/>
          <p:nvPr/>
        </p:nvGrpSpPr>
        <p:grpSpPr>
          <a:xfrm>
            <a:off x="679704" y="5719571"/>
            <a:ext cx="1006475" cy="457834"/>
            <a:chOff x="679704" y="5719571"/>
            <a:chExt cx="1006475" cy="457834"/>
          </a:xfrm>
        </p:grpSpPr>
        <p:pic>
          <p:nvPicPr>
            <p:cNvPr id="91" name="object 91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679704" y="5719571"/>
              <a:ext cx="1005865" cy="449605"/>
            </a:xfrm>
            <a:prstGeom prst="rect">
              <a:avLst/>
            </a:prstGeom>
          </p:spPr>
        </p:pic>
        <p:pic>
          <p:nvPicPr>
            <p:cNvPr id="92" name="object 92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803148" y="5754611"/>
              <a:ext cx="754380" cy="422186"/>
            </a:xfrm>
            <a:prstGeom prst="rect">
              <a:avLst/>
            </a:prstGeom>
          </p:spPr>
        </p:pic>
        <p:sp>
          <p:nvSpPr>
            <p:cNvPr id="93" name="object 93"/>
            <p:cNvSpPr/>
            <p:nvPr/>
          </p:nvSpPr>
          <p:spPr>
            <a:xfrm>
              <a:off x="705612" y="5745479"/>
              <a:ext cx="904240" cy="347980"/>
            </a:xfrm>
            <a:custGeom>
              <a:avLst/>
              <a:gdLst/>
              <a:ahLst/>
              <a:cxnLst/>
              <a:rect l="l" t="t" r="r" b="b"/>
              <a:pathLst>
                <a:path w="904240" h="347979">
                  <a:moveTo>
                    <a:pt x="729996" y="0"/>
                  </a:moveTo>
                  <a:lnTo>
                    <a:pt x="173735" y="0"/>
                  </a:lnTo>
                  <a:lnTo>
                    <a:pt x="127551" y="6206"/>
                  </a:lnTo>
                  <a:lnTo>
                    <a:pt x="86049" y="23720"/>
                  </a:lnTo>
                  <a:lnTo>
                    <a:pt x="50887" y="50887"/>
                  </a:lnTo>
                  <a:lnTo>
                    <a:pt x="23720" y="86049"/>
                  </a:lnTo>
                  <a:lnTo>
                    <a:pt x="6206" y="127551"/>
                  </a:lnTo>
                  <a:lnTo>
                    <a:pt x="0" y="173736"/>
                  </a:lnTo>
                  <a:lnTo>
                    <a:pt x="6206" y="219920"/>
                  </a:lnTo>
                  <a:lnTo>
                    <a:pt x="23720" y="261422"/>
                  </a:lnTo>
                  <a:lnTo>
                    <a:pt x="50887" y="296584"/>
                  </a:lnTo>
                  <a:lnTo>
                    <a:pt x="86049" y="323751"/>
                  </a:lnTo>
                  <a:lnTo>
                    <a:pt x="127551" y="341265"/>
                  </a:lnTo>
                  <a:lnTo>
                    <a:pt x="173735" y="347472"/>
                  </a:lnTo>
                  <a:lnTo>
                    <a:pt x="729996" y="347472"/>
                  </a:lnTo>
                  <a:lnTo>
                    <a:pt x="776202" y="341265"/>
                  </a:lnTo>
                  <a:lnTo>
                    <a:pt x="817710" y="323751"/>
                  </a:lnTo>
                  <a:lnTo>
                    <a:pt x="852868" y="296584"/>
                  </a:lnTo>
                  <a:lnTo>
                    <a:pt x="880025" y="261422"/>
                  </a:lnTo>
                  <a:lnTo>
                    <a:pt x="897530" y="219920"/>
                  </a:lnTo>
                  <a:lnTo>
                    <a:pt x="903732" y="173736"/>
                  </a:lnTo>
                  <a:lnTo>
                    <a:pt x="897530" y="127551"/>
                  </a:lnTo>
                  <a:lnTo>
                    <a:pt x="880025" y="86049"/>
                  </a:lnTo>
                  <a:lnTo>
                    <a:pt x="852868" y="50887"/>
                  </a:lnTo>
                  <a:lnTo>
                    <a:pt x="817710" y="23720"/>
                  </a:lnTo>
                  <a:lnTo>
                    <a:pt x="776202" y="6206"/>
                  </a:lnTo>
                  <a:lnTo>
                    <a:pt x="729996" y="0"/>
                  </a:lnTo>
                  <a:close/>
                </a:path>
              </a:pathLst>
            </a:custGeom>
            <a:solidFill>
              <a:srgbClr val="0A97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4" name="object 94"/>
          <p:cNvSpPr txBox="1"/>
          <p:nvPr/>
        </p:nvSpPr>
        <p:spPr>
          <a:xfrm>
            <a:off x="909319" y="5808370"/>
            <a:ext cx="4953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60" dirty="0">
                <a:solidFill>
                  <a:srgbClr val="FFFFFF"/>
                </a:solidFill>
                <a:latin typeface="Century Gothic"/>
                <a:cs typeface="Century Gothic"/>
              </a:rPr>
              <a:t>Goal</a:t>
            </a:r>
            <a:r>
              <a:rPr sz="1200" spc="-1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200" spc="-50" dirty="0">
                <a:solidFill>
                  <a:srgbClr val="FFFFFF"/>
                </a:solidFill>
                <a:latin typeface="Century Gothic"/>
                <a:cs typeface="Century Gothic"/>
              </a:rPr>
              <a:t>7</a:t>
            </a:r>
            <a:endParaRPr sz="1200">
              <a:latin typeface="Century Gothic"/>
              <a:cs typeface="Century Gothic"/>
            </a:endParaRPr>
          </a:p>
        </p:txBody>
      </p:sp>
      <p:sp>
        <p:nvSpPr>
          <p:cNvPr id="95" name="object 95"/>
          <p:cNvSpPr txBox="1"/>
          <p:nvPr/>
        </p:nvSpPr>
        <p:spPr>
          <a:xfrm>
            <a:off x="1766697" y="5666943"/>
            <a:ext cx="7024370" cy="45465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90"/>
              </a:spcBef>
            </a:pPr>
            <a:r>
              <a:rPr sz="1400" spc="60" dirty="0">
                <a:solidFill>
                  <a:srgbClr val="5F5F5F"/>
                </a:solidFill>
                <a:latin typeface="Century Gothic"/>
                <a:cs typeface="Century Gothic"/>
              </a:rPr>
              <a:t>To</a:t>
            </a:r>
            <a:r>
              <a:rPr sz="1400" spc="170" dirty="0">
                <a:solidFill>
                  <a:srgbClr val="5F5F5F"/>
                </a:solidFill>
                <a:latin typeface="Century Gothic"/>
                <a:cs typeface="Century Gothic"/>
              </a:rPr>
              <a:t> </a:t>
            </a:r>
            <a:r>
              <a:rPr sz="1400" dirty="0">
                <a:solidFill>
                  <a:srgbClr val="5F5F5F"/>
                </a:solidFill>
                <a:latin typeface="Century Gothic"/>
                <a:cs typeface="Century Gothic"/>
              </a:rPr>
              <a:t>deliver</a:t>
            </a:r>
            <a:r>
              <a:rPr sz="1400" spc="170" dirty="0">
                <a:solidFill>
                  <a:srgbClr val="5F5F5F"/>
                </a:solidFill>
                <a:latin typeface="Century Gothic"/>
                <a:cs typeface="Century Gothic"/>
              </a:rPr>
              <a:t> </a:t>
            </a:r>
            <a:r>
              <a:rPr sz="1400" dirty="0">
                <a:solidFill>
                  <a:srgbClr val="5F5F5F"/>
                </a:solidFill>
                <a:latin typeface="Century Gothic"/>
                <a:cs typeface="Century Gothic"/>
              </a:rPr>
              <a:t>the</a:t>
            </a:r>
            <a:r>
              <a:rPr sz="1400" spc="175" dirty="0">
                <a:solidFill>
                  <a:srgbClr val="5F5F5F"/>
                </a:solidFill>
                <a:latin typeface="Century Gothic"/>
                <a:cs typeface="Century Gothic"/>
              </a:rPr>
              <a:t> </a:t>
            </a:r>
            <a:r>
              <a:rPr sz="1400" spc="55" dirty="0">
                <a:solidFill>
                  <a:srgbClr val="5F5F5F"/>
                </a:solidFill>
                <a:latin typeface="Century Gothic"/>
                <a:cs typeface="Century Gothic"/>
              </a:rPr>
              <a:t>highest</a:t>
            </a:r>
            <a:r>
              <a:rPr sz="1400" spc="175" dirty="0">
                <a:solidFill>
                  <a:srgbClr val="5F5F5F"/>
                </a:solidFill>
                <a:latin typeface="Century Gothic"/>
                <a:cs typeface="Century Gothic"/>
              </a:rPr>
              <a:t> </a:t>
            </a:r>
            <a:r>
              <a:rPr sz="1400" dirty="0">
                <a:solidFill>
                  <a:srgbClr val="5F5F5F"/>
                </a:solidFill>
                <a:latin typeface="Century Gothic"/>
                <a:cs typeface="Century Gothic"/>
              </a:rPr>
              <a:t>quality</a:t>
            </a:r>
            <a:r>
              <a:rPr sz="1400" spc="175" dirty="0">
                <a:solidFill>
                  <a:srgbClr val="5F5F5F"/>
                </a:solidFill>
                <a:latin typeface="Century Gothic"/>
                <a:cs typeface="Century Gothic"/>
              </a:rPr>
              <a:t> </a:t>
            </a:r>
            <a:r>
              <a:rPr sz="1400" dirty="0">
                <a:solidFill>
                  <a:srgbClr val="5F5F5F"/>
                </a:solidFill>
                <a:latin typeface="Century Gothic"/>
                <a:cs typeface="Century Gothic"/>
              </a:rPr>
              <a:t>products,</a:t>
            </a:r>
            <a:r>
              <a:rPr sz="1400" spc="170" dirty="0">
                <a:solidFill>
                  <a:srgbClr val="5F5F5F"/>
                </a:solidFill>
                <a:latin typeface="Century Gothic"/>
                <a:cs typeface="Century Gothic"/>
              </a:rPr>
              <a:t> </a:t>
            </a:r>
            <a:r>
              <a:rPr sz="1400" dirty="0">
                <a:solidFill>
                  <a:srgbClr val="5F5F5F"/>
                </a:solidFill>
                <a:latin typeface="Century Gothic"/>
                <a:cs typeface="Century Gothic"/>
              </a:rPr>
              <a:t>services,</a:t>
            </a:r>
            <a:r>
              <a:rPr sz="1400" spc="170" dirty="0">
                <a:solidFill>
                  <a:srgbClr val="5F5F5F"/>
                </a:solidFill>
                <a:latin typeface="Century Gothic"/>
                <a:cs typeface="Century Gothic"/>
              </a:rPr>
              <a:t> </a:t>
            </a:r>
            <a:r>
              <a:rPr sz="1400" dirty="0">
                <a:solidFill>
                  <a:srgbClr val="5F5F5F"/>
                </a:solidFill>
                <a:latin typeface="Century Gothic"/>
                <a:cs typeface="Century Gothic"/>
              </a:rPr>
              <a:t>and</a:t>
            </a:r>
            <a:r>
              <a:rPr sz="1400" spc="170" dirty="0">
                <a:solidFill>
                  <a:srgbClr val="5F5F5F"/>
                </a:solidFill>
                <a:latin typeface="Century Gothic"/>
                <a:cs typeface="Century Gothic"/>
              </a:rPr>
              <a:t> </a:t>
            </a:r>
            <a:r>
              <a:rPr sz="1400" spc="60" dirty="0">
                <a:solidFill>
                  <a:srgbClr val="5F5F5F"/>
                </a:solidFill>
                <a:latin typeface="Century Gothic"/>
                <a:cs typeface="Century Gothic"/>
              </a:rPr>
              <a:t>solutions</a:t>
            </a:r>
            <a:r>
              <a:rPr sz="1400" spc="170" dirty="0">
                <a:solidFill>
                  <a:srgbClr val="5F5F5F"/>
                </a:solidFill>
                <a:latin typeface="Century Gothic"/>
                <a:cs typeface="Century Gothic"/>
              </a:rPr>
              <a:t> </a:t>
            </a:r>
            <a:r>
              <a:rPr sz="1400" dirty="0">
                <a:solidFill>
                  <a:srgbClr val="5F5F5F"/>
                </a:solidFill>
                <a:latin typeface="Century Gothic"/>
                <a:cs typeface="Century Gothic"/>
              </a:rPr>
              <a:t>compliant</a:t>
            </a:r>
            <a:r>
              <a:rPr sz="1400" spc="185" dirty="0">
                <a:solidFill>
                  <a:srgbClr val="5F5F5F"/>
                </a:solidFill>
                <a:latin typeface="Century Gothic"/>
                <a:cs typeface="Century Gothic"/>
              </a:rPr>
              <a:t> </a:t>
            </a:r>
            <a:r>
              <a:rPr sz="1400" spc="50" dirty="0">
                <a:solidFill>
                  <a:srgbClr val="5F5F5F"/>
                </a:solidFill>
                <a:latin typeface="Century Gothic"/>
                <a:cs typeface="Century Gothic"/>
              </a:rPr>
              <a:t>with </a:t>
            </a:r>
            <a:r>
              <a:rPr sz="1400" dirty="0">
                <a:solidFill>
                  <a:srgbClr val="5F5F5F"/>
                </a:solidFill>
                <a:latin typeface="Century Gothic"/>
                <a:cs typeface="Century Gothic"/>
              </a:rPr>
              <a:t>all </a:t>
            </a:r>
            <a:r>
              <a:rPr sz="1400" spc="-30" dirty="0">
                <a:solidFill>
                  <a:srgbClr val="5F5F5F"/>
                </a:solidFill>
                <a:latin typeface="Century Gothic"/>
                <a:cs typeface="Century Gothic"/>
              </a:rPr>
              <a:t>applicable</a:t>
            </a:r>
            <a:r>
              <a:rPr sz="1400" spc="-20" dirty="0">
                <a:solidFill>
                  <a:srgbClr val="5F5F5F"/>
                </a:solidFill>
                <a:latin typeface="Century Gothic"/>
                <a:cs typeface="Century Gothic"/>
              </a:rPr>
              <a:t> </a:t>
            </a:r>
            <a:r>
              <a:rPr sz="1400" dirty="0">
                <a:solidFill>
                  <a:srgbClr val="5F5F5F"/>
                </a:solidFill>
                <a:latin typeface="Century Gothic"/>
                <a:cs typeface="Century Gothic"/>
              </a:rPr>
              <a:t>laws</a:t>
            </a:r>
            <a:r>
              <a:rPr sz="1400" spc="25" dirty="0">
                <a:solidFill>
                  <a:srgbClr val="5F5F5F"/>
                </a:solidFill>
                <a:latin typeface="Century Gothic"/>
                <a:cs typeface="Century Gothic"/>
              </a:rPr>
              <a:t> </a:t>
            </a:r>
            <a:r>
              <a:rPr sz="1400" spc="-20" dirty="0">
                <a:solidFill>
                  <a:srgbClr val="5F5F5F"/>
                </a:solidFill>
                <a:latin typeface="Century Gothic"/>
                <a:cs typeface="Century Gothic"/>
              </a:rPr>
              <a:t>and</a:t>
            </a:r>
            <a:r>
              <a:rPr sz="1400" spc="5" dirty="0">
                <a:solidFill>
                  <a:srgbClr val="5F5F5F"/>
                </a:solidFill>
                <a:latin typeface="Century Gothic"/>
                <a:cs typeface="Century Gothic"/>
              </a:rPr>
              <a:t> </a:t>
            </a:r>
            <a:r>
              <a:rPr sz="1400" spc="-10" dirty="0">
                <a:solidFill>
                  <a:srgbClr val="5F5F5F"/>
                </a:solidFill>
                <a:latin typeface="Century Gothic"/>
                <a:cs typeface="Century Gothic"/>
              </a:rPr>
              <a:t>standards</a:t>
            </a:r>
            <a:endParaRPr sz="1400">
              <a:latin typeface="Century Gothic"/>
              <a:cs typeface="Century Gothic"/>
            </a:endParaRPr>
          </a:p>
        </p:txBody>
      </p:sp>
      <p:grpSp>
        <p:nvGrpSpPr>
          <p:cNvPr id="96" name="object 96"/>
          <p:cNvGrpSpPr/>
          <p:nvPr/>
        </p:nvGrpSpPr>
        <p:grpSpPr>
          <a:xfrm>
            <a:off x="190500" y="2142756"/>
            <a:ext cx="512445" cy="582295"/>
            <a:chOff x="190500" y="2142756"/>
            <a:chExt cx="512445" cy="582295"/>
          </a:xfrm>
        </p:grpSpPr>
        <p:pic>
          <p:nvPicPr>
            <p:cNvPr id="97" name="object 97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90500" y="2145766"/>
              <a:ext cx="512102" cy="513613"/>
            </a:xfrm>
            <a:prstGeom prst="rect">
              <a:avLst/>
            </a:prstGeom>
          </p:spPr>
        </p:pic>
        <p:pic>
          <p:nvPicPr>
            <p:cNvPr id="98" name="object 98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216407" y="2171699"/>
              <a:ext cx="452678" cy="451103"/>
            </a:xfrm>
            <a:prstGeom prst="rect">
              <a:avLst/>
            </a:prstGeom>
          </p:spPr>
        </p:pic>
        <p:pic>
          <p:nvPicPr>
            <p:cNvPr id="99" name="object 99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92023" y="2142756"/>
              <a:ext cx="504469" cy="582155"/>
            </a:xfrm>
            <a:prstGeom prst="rect">
              <a:avLst/>
            </a:prstGeom>
          </p:spPr>
        </p:pic>
        <p:sp>
          <p:nvSpPr>
            <p:cNvPr id="100" name="object 100"/>
            <p:cNvSpPr/>
            <p:nvPr/>
          </p:nvSpPr>
          <p:spPr>
            <a:xfrm>
              <a:off x="246888" y="2200655"/>
              <a:ext cx="346075" cy="346075"/>
            </a:xfrm>
            <a:custGeom>
              <a:avLst/>
              <a:gdLst/>
              <a:ahLst/>
              <a:cxnLst/>
              <a:rect l="l" t="t" r="r" b="b"/>
              <a:pathLst>
                <a:path w="346075" h="346075">
                  <a:moveTo>
                    <a:pt x="172974" y="0"/>
                  </a:moveTo>
                  <a:lnTo>
                    <a:pt x="126991" y="6180"/>
                  </a:lnTo>
                  <a:lnTo>
                    <a:pt x="85671" y="23622"/>
                  </a:lnTo>
                  <a:lnTo>
                    <a:pt x="50663" y="50673"/>
                  </a:lnTo>
                  <a:lnTo>
                    <a:pt x="23616" y="85682"/>
                  </a:lnTo>
                  <a:lnTo>
                    <a:pt x="6178" y="127000"/>
                  </a:lnTo>
                  <a:lnTo>
                    <a:pt x="0" y="172974"/>
                  </a:lnTo>
                  <a:lnTo>
                    <a:pt x="6178" y="218948"/>
                  </a:lnTo>
                  <a:lnTo>
                    <a:pt x="23616" y="260265"/>
                  </a:lnTo>
                  <a:lnTo>
                    <a:pt x="50663" y="295275"/>
                  </a:lnTo>
                  <a:lnTo>
                    <a:pt x="85671" y="322325"/>
                  </a:lnTo>
                  <a:lnTo>
                    <a:pt x="126991" y="339767"/>
                  </a:lnTo>
                  <a:lnTo>
                    <a:pt x="172974" y="345948"/>
                  </a:lnTo>
                  <a:lnTo>
                    <a:pt x="218956" y="339767"/>
                  </a:lnTo>
                  <a:lnTo>
                    <a:pt x="260276" y="322325"/>
                  </a:lnTo>
                  <a:lnTo>
                    <a:pt x="295284" y="295275"/>
                  </a:lnTo>
                  <a:lnTo>
                    <a:pt x="322331" y="260265"/>
                  </a:lnTo>
                  <a:lnTo>
                    <a:pt x="339769" y="218948"/>
                  </a:lnTo>
                  <a:lnTo>
                    <a:pt x="345948" y="172974"/>
                  </a:lnTo>
                  <a:lnTo>
                    <a:pt x="339769" y="127000"/>
                  </a:lnTo>
                  <a:lnTo>
                    <a:pt x="322331" y="85682"/>
                  </a:lnTo>
                  <a:lnTo>
                    <a:pt x="295284" y="50673"/>
                  </a:lnTo>
                  <a:lnTo>
                    <a:pt x="260276" y="23622"/>
                  </a:lnTo>
                  <a:lnTo>
                    <a:pt x="218956" y="6180"/>
                  </a:lnTo>
                  <a:lnTo>
                    <a:pt x="17297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1" name="object 101"/>
          <p:cNvSpPr txBox="1"/>
          <p:nvPr/>
        </p:nvSpPr>
        <p:spPr>
          <a:xfrm>
            <a:off x="342696" y="2214117"/>
            <a:ext cx="1543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solidFill>
                  <a:srgbClr val="0A976C"/>
                </a:solidFill>
                <a:latin typeface="Century Gothic"/>
                <a:cs typeface="Century Gothic"/>
              </a:rPr>
              <a:t>?</a:t>
            </a:r>
            <a:endParaRPr sz="1800">
              <a:latin typeface="Century Gothic"/>
              <a:cs typeface="Century Gothic"/>
            </a:endParaRPr>
          </a:p>
        </p:txBody>
      </p:sp>
      <p:sp>
        <p:nvSpPr>
          <p:cNvPr id="102" name="object 10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/>
              <a:t>©</a:t>
            </a:r>
            <a:r>
              <a:rPr spc="-15" dirty="0"/>
              <a:t> </a:t>
            </a:r>
            <a:r>
              <a:rPr dirty="0"/>
              <a:t>The</a:t>
            </a:r>
            <a:r>
              <a:rPr spc="-30" dirty="0"/>
              <a:t> </a:t>
            </a:r>
            <a:r>
              <a:rPr dirty="0"/>
              <a:t>KPI</a:t>
            </a:r>
            <a:r>
              <a:rPr spc="-5" dirty="0"/>
              <a:t> </a:t>
            </a:r>
            <a:r>
              <a:rPr dirty="0"/>
              <a:t>Institute</a:t>
            </a:r>
            <a:r>
              <a:rPr spc="-20" dirty="0"/>
              <a:t> 2023</a:t>
            </a:r>
          </a:p>
        </p:txBody>
      </p:sp>
      <p:sp>
        <p:nvSpPr>
          <p:cNvPr id="103" name="object 10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81747" rIns="0" bIns="0" rtlCol="0">
            <a:spAutoFit/>
          </a:bodyPr>
          <a:lstStyle/>
          <a:p>
            <a:pPr marL="2515235">
              <a:lnSpc>
                <a:spcPct val="100000"/>
              </a:lnSpc>
              <a:spcBef>
                <a:spcPts val="200"/>
              </a:spcBef>
            </a:pPr>
            <a:fld id="{81D60167-4931-47E6-BA6A-407CBD079E47}" type="slidenum">
              <a:rPr spc="-25" dirty="0"/>
              <a:t>63</a:t>
            </a:fld>
            <a:endParaRPr spc="-25" dirty="0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27164" y="184404"/>
            <a:ext cx="1937003" cy="161544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0" y="531876"/>
            <a:ext cx="277495" cy="715010"/>
          </a:xfrm>
          <a:custGeom>
            <a:avLst/>
            <a:gdLst/>
            <a:ahLst/>
            <a:cxnLst/>
            <a:rect l="l" t="t" r="r" b="b"/>
            <a:pathLst>
              <a:path w="277495" h="715010">
                <a:moveTo>
                  <a:pt x="277368" y="0"/>
                </a:moveTo>
                <a:lnTo>
                  <a:pt x="0" y="0"/>
                </a:lnTo>
                <a:lnTo>
                  <a:pt x="0" y="714756"/>
                </a:lnTo>
                <a:lnTo>
                  <a:pt x="277368" y="714756"/>
                </a:lnTo>
                <a:lnTo>
                  <a:pt x="277368" y="0"/>
                </a:lnTo>
                <a:close/>
              </a:path>
            </a:pathLst>
          </a:custGeom>
          <a:solidFill>
            <a:srgbClr val="0871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61544" y="6553200"/>
            <a:ext cx="8820150" cy="0"/>
          </a:xfrm>
          <a:custGeom>
            <a:avLst/>
            <a:gdLst/>
            <a:ahLst/>
            <a:cxnLst/>
            <a:rect l="l" t="t" r="r" b="b"/>
            <a:pathLst>
              <a:path w="8820150">
                <a:moveTo>
                  <a:pt x="0" y="0"/>
                </a:moveTo>
                <a:lnTo>
                  <a:pt x="8820023" y="0"/>
                </a:lnTo>
              </a:path>
            </a:pathLst>
          </a:custGeom>
          <a:ln w="9525">
            <a:solidFill>
              <a:srgbClr val="D0CEC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09258" rIns="0" bIns="0" rtlCol="0">
            <a:spAutoFit/>
          </a:bodyPr>
          <a:lstStyle/>
          <a:p>
            <a:pPr marL="31115">
              <a:lnSpc>
                <a:spcPct val="100000"/>
              </a:lnSpc>
              <a:spcBef>
                <a:spcPts val="100"/>
              </a:spcBef>
            </a:pPr>
            <a:r>
              <a:rPr spc="135" dirty="0"/>
              <a:t>TERMINOLOGY</a:t>
            </a:r>
            <a:r>
              <a:rPr spc="5" dirty="0"/>
              <a:t> </a:t>
            </a:r>
            <a:r>
              <a:rPr spc="175" dirty="0"/>
              <a:t>STANDARDS</a:t>
            </a:r>
          </a:p>
        </p:txBody>
      </p:sp>
      <p:sp>
        <p:nvSpPr>
          <p:cNvPr id="6" name="object 6"/>
          <p:cNvSpPr/>
          <p:nvPr/>
        </p:nvSpPr>
        <p:spPr>
          <a:xfrm>
            <a:off x="5654040" y="1636776"/>
            <a:ext cx="1584960" cy="1534795"/>
          </a:xfrm>
          <a:custGeom>
            <a:avLst/>
            <a:gdLst/>
            <a:ahLst/>
            <a:cxnLst/>
            <a:rect l="l" t="t" r="r" b="b"/>
            <a:pathLst>
              <a:path w="1584959" h="1534795">
                <a:moveTo>
                  <a:pt x="792607" y="0"/>
                </a:moveTo>
                <a:lnTo>
                  <a:pt x="744321" y="1400"/>
                </a:lnTo>
                <a:lnTo>
                  <a:pt x="696800" y="5549"/>
                </a:lnTo>
                <a:lnTo>
                  <a:pt x="650128" y="12366"/>
                </a:lnTo>
                <a:lnTo>
                  <a:pt x="604387" y="21771"/>
                </a:lnTo>
                <a:lnTo>
                  <a:pt x="559660" y="33682"/>
                </a:lnTo>
                <a:lnTo>
                  <a:pt x="516030" y="48020"/>
                </a:lnTo>
                <a:lnTo>
                  <a:pt x="473581" y="64705"/>
                </a:lnTo>
                <a:lnTo>
                  <a:pt x="432393" y="83656"/>
                </a:lnTo>
                <a:lnTo>
                  <a:pt x="392552" y="104793"/>
                </a:lnTo>
                <a:lnTo>
                  <a:pt x="354139" y="128036"/>
                </a:lnTo>
                <a:lnTo>
                  <a:pt x="317237" y="153303"/>
                </a:lnTo>
                <a:lnTo>
                  <a:pt x="281930" y="180516"/>
                </a:lnTo>
                <a:lnTo>
                  <a:pt x="248300" y="209593"/>
                </a:lnTo>
                <a:lnTo>
                  <a:pt x="216430" y="240454"/>
                </a:lnTo>
                <a:lnTo>
                  <a:pt x="186403" y="273019"/>
                </a:lnTo>
                <a:lnTo>
                  <a:pt x="158302" y="307208"/>
                </a:lnTo>
                <a:lnTo>
                  <a:pt x="132209" y="342939"/>
                </a:lnTo>
                <a:lnTo>
                  <a:pt x="108208" y="380134"/>
                </a:lnTo>
                <a:lnTo>
                  <a:pt x="86382" y="418711"/>
                </a:lnTo>
                <a:lnTo>
                  <a:pt x="66813" y="458591"/>
                </a:lnTo>
                <a:lnTo>
                  <a:pt x="49584" y="499692"/>
                </a:lnTo>
                <a:lnTo>
                  <a:pt x="34779" y="541935"/>
                </a:lnTo>
                <a:lnTo>
                  <a:pt x="22479" y="585239"/>
                </a:lnTo>
                <a:lnTo>
                  <a:pt x="12769" y="629524"/>
                </a:lnTo>
                <a:lnTo>
                  <a:pt x="5730" y="674709"/>
                </a:lnTo>
                <a:lnTo>
                  <a:pt x="1446" y="720715"/>
                </a:lnTo>
                <a:lnTo>
                  <a:pt x="0" y="767461"/>
                </a:lnTo>
                <a:lnTo>
                  <a:pt x="1446" y="814205"/>
                </a:lnTo>
                <a:lnTo>
                  <a:pt x="5730" y="860208"/>
                </a:lnTo>
                <a:lnTo>
                  <a:pt x="12769" y="905389"/>
                </a:lnTo>
                <a:lnTo>
                  <a:pt x="22479" y="949667"/>
                </a:lnTo>
                <a:lnTo>
                  <a:pt x="34779" y="992963"/>
                </a:lnTo>
                <a:lnTo>
                  <a:pt x="49584" y="1035197"/>
                </a:lnTo>
                <a:lnTo>
                  <a:pt x="66813" y="1076288"/>
                </a:lnTo>
                <a:lnTo>
                  <a:pt x="86382" y="1116156"/>
                </a:lnTo>
                <a:lnTo>
                  <a:pt x="108208" y="1154721"/>
                </a:lnTo>
                <a:lnTo>
                  <a:pt x="132209" y="1191903"/>
                </a:lnTo>
                <a:lnTo>
                  <a:pt x="158302" y="1227621"/>
                </a:lnTo>
                <a:lnTo>
                  <a:pt x="186403" y="1261796"/>
                </a:lnTo>
                <a:lnTo>
                  <a:pt x="216430" y="1294347"/>
                </a:lnTo>
                <a:lnTo>
                  <a:pt x="248300" y="1325194"/>
                </a:lnTo>
                <a:lnTo>
                  <a:pt x="281930" y="1354257"/>
                </a:lnTo>
                <a:lnTo>
                  <a:pt x="317237" y="1381456"/>
                </a:lnTo>
                <a:lnTo>
                  <a:pt x="354139" y="1406710"/>
                </a:lnTo>
                <a:lnTo>
                  <a:pt x="392552" y="1429940"/>
                </a:lnTo>
                <a:lnTo>
                  <a:pt x="432393" y="1451064"/>
                </a:lnTo>
                <a:lnTo>
                  <a:pt x="473581" y="1470004"/>
                </a:lnTo>
                <a:lnTo>
                  <a:pt x="516030" y="1486679"/>
                </a:lnTo>
                <a:lnTo>
                  <a:pt x="559660" y="1501008"/>
                </a:lnTo>
                <a:lnTo>
                  <a:pt x="604387" y="1512911"/>
                </a:lnTo>
                <a:lnTo>
                  <a:pt x="650128" y="1522309"/>
                </a:lnTo>
                <a:lnTo>
                  <a:pt x="696800" y="1529122"/>
                </a:lnTo>
                <a:lnTo>
                  <a:pt x="744321" y="1533268"/>
                </a:lnTo>
                <a:lnTo>
                  <a:pt x="792607" y="1534668"/>
                </a:lnTo>
                <a:lnTo>
                  <a:pt x="840878" y="1533268"/>
                </a:lnTo>
                <a:lnTo>
                  <a:pt x="888385" y="1529122"/>
                </a:lnTo>
                <a:lnTo>
                  <a:pt x="935043" y="1522309"/>
                </a:lnTo>
                <a:lnTo>
                  <a:pt x="980770" y="1512911"/>
                </a:lnTo>
                <a:lnTo>
                  <a:pt x="1025483" y="1501008"/>
                </a:lnTo>
                <a:lnTo>
                  <a:pt x="1069099" y="1486679"/>
                </a:lnTo>
                <a:lnTo>
                  <a:pt x="1111536" y="1470004"/>
                </a:lnTo>
                <a:lnTo>
                  <a:pt x="1152710" y="1451064"/>
                </a:lnTo>
                <a:lnTo>
                  <a:pt x="1192539" y="1429940"/>
                </a:lnTo>
                <a:lnTo>
                  <a:pt x="1230940" y="1406710"/>
                </a:lnTo>
                <a:lnTo>
                  <a:pt x="1267829" y="1381456"/>
                </a:lnTo>
                <a:lnTo>
                  <a:pt x="1303125" y="1354257"/>
                </a:lnTo>
                <a:lnTo>
                  <a:pt x="1336744" y="1325194"/>
                </a:lnTo>
                <a:lnTo>
                  <a:pt x="1368603" y="1294347"/>
                </a:lnTo>
                <a:lnTo>
                  <a:pt x="1398620" y="1261796"/>
                </a:lnTo>
                <a:lnTo>
                  <a:pt x="1426712" y="1227621"/>
                </a:lnTo>
                <a:lnTo>
                  <a:pt x="1452796" y="1191903"/>
                </a:lnTo>
                <a:lnTo>
                  <a:pt x="1476788" y="1154721"/>
                </a:lnTo>
                <a:lnTo>
                  <a:pt x="1498607" y="1116156"/>
                </a:lnTo>
                <a:lnTo>
                  <a:pt x="1518170" y="1076288"/>
                </a:lnTo>
                <a:lnTo>
                  <a:pt x="1535392" y="1035197"/>
                </a:lnTo>
                <a:lnTo>
                  <a:pt x="1550193" y="992963"/>
                </a:lnTo>
                <a:lnTo>
                  <a:pt x="1562488" y="949667"/>
                </a:lnTo>
                <a:lnTo>
                  <a:pt x="1572195" y="905389"/>
                </a:lnTo>
                <a:lnTo>
                  <a:pt x="1579231" y="860208"/>
                </a:lnTo>
                <a:lnTo>
                  <a:pt x="1583514" y="814205"/>
                </a:lnTo>
                <a:lnTo>
                  <a:pt x="1584960" y="767461"/>
                </a:lnTo>
                <a:lnTo>
                  <a:pt x="1583514" y="720715"/>
                </a:lnTo>
                <a:lnTo>
                  <a:pt x="1579231" y="674709"/>
                </a:lnTo>
                <a:lnTo>
                  <a:pt x="1572195" y="629524"/>
                </a:lnTo>
                <a:lnTo>
                  <a:pt x="1562488" y="585239"/>
                </a:lnTo>
                <a:lnTo>
                  <a:pt x="1550193" y="541935"/>
                </a:lnTo>
                <a:lnTo>
                  <a:pt x="1535392" y="499692"/>
                </a:lnTo>
                <a:lnTo>
                  <a:pt x="1518170" y="458591"/>
                </a:lnTo>
                <a:lnTo>
                  <a:pt x="1498607" y="418711"/>
                </a:lnTo>
                <a:lnTo>
                  <a:pt x="1476788" y="380134"/>
                </a:lnTo>
                <a:lnTo>
                  <a:pt x="1452796" y="342939"/>
                </a:lnTo>
                <a:lnTo>
                  <a:pt x="1426712" y="307208"/>
                </a:lnTo>
                <a:lnTo>
                  <a:pt x="1398620" y="273019"/>
                </a:lnTo>
                <a:lnTo>
                  <a:pt x="1368603" y="240454"/>
                </a:lnTo>
                <a:lnTo>
                  <a:pt x="1336744" y="209593"/>
                </a:lnTo>
                <a:lnTo>
                  <a:pt x="1303125" y="180516"/>
                </a:lnTo>
                <a:lnTo>
                  <a:pt x="1267829" y="153303"/>
                </a:lnTo>
                <a:lnTo>
                  <a:pt x="1230940" y="128036"/>
                </a:lnTo>
                <a:lnTo>
                  <a:pt x="1192539" y="104793"/>
                </a:lnTo>
                <a:lnTo>
                  <a:pt x="1152710" y="83656"/>
                </a:lnTo>
                <a:lnTo>
                  <a:pt x="1111536" y="64705"/>
                </a:lnTo>
                <a:lnTo>
                  <a:pt x="1069099" y="48020"/>
                </a:lnTo>
                <a:lnTo>
                  <a:pt x="1025483" y="33682"/>
                </a:lnTo>
                <a:lnTo>
                  <a:pt x="980770" y="21771"/>
                </a:lnTo>
                <a:lnTo>
                  <a:pt x="935043" y="12366"/>
                </a:lnTo>
                <a:lnTo>
                  <a:pt x="888385" y="5549"/>
                </a:lnTo>
                <a:lnTo>
                  <a:pt x="840878" y="1400"/>
                </a:lnTo>
                <a:lnTo>
                  <a:pt x="792607" y="0"/>
                </a:lnTo>
                <a:close/>
              </a:path>
            </a:pathLst>
          </a:custGeom>
          <a:solidFill>
            <a:srgbClr val="0A976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800471" y="2111755"/>
            <a:ext cx="1291590" cy="577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FFFFF"/>
                </a:solidFill>
                <a:latin typeface="Tahoma"/>
                <a:cs typeface="Tahoma"/>
              </a:rPr>
              <a:t>INITIATIVES</a:t>
            </a:r>
            <a:endParaRPr sz="1800">
              <a:latin typeface="Tahoma"/>
              <a:cs typeface="Tahoma"/>
            </a:endParaRPr>
          </a:p>
          <a:p>
            <a:pPr algn="ctr">
              <a:lnSpc>
                <a:spcPct val="100000"/>
              </a:lnSpc>
              <a:spcBef>
                <a:spcPts val="20"/>
              </a:spcBef>
            </a:pP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start</a:t>
            </a:r>
            <a:r>
              <a:rPr sz="1800" spc="-2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Tahoma"/>
                <a:cs typeface="Tahoma"/>
              </a:rPr>
              <a:t>with</a:t>
            </a:r>
            <a:endParaRPr sz="1800">
              <a:latin typeface="Tahoma"/>
              <a:cs typeface="Tahoma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3759682" y="1444752"/>
            <a:ext cx="3679190" cy="2315210"/>
            <a:chOff x="3759682" y="1444752"/>
            <a:chExt cx="3679190" cy="2315210"/>
          </a:xfrm>
        </p:grpSpPr>
        <p:sp>
          <p:nvSpPr>
            <p:cNvPr id="9" name="object 9"/>
            <p:cNvSpPr/>
            <p:nvPr/>
          </p:nvSpPr>
          <p:spPr>
            <a:xfrm>
              <a:off x="5454396" y="1444751"/>
              <a:ext cx="1984375" cy="2315210"/>
            </a:xfrm>
            <a:custGeom>
              <a:avLst/>
              <a:gdLst/>
              <a:ahLst/>
              <a:cxnLst/>
              <a:rect l="l" t="t" r="r" b="b"/>
              <a:pathLst>
                <a:path w="1984375" h="2315210">
                  <a:moveTo>
                    <a:pt x="1984121" y="951230"/>
                  </a:moveTo>
                  <a:lnTo>
                    <a:pt x="1982901" y="903833"/>
                  </a:lnTo>
                  <a:lnTo>
                    <a:pt x="1979282" y="857021"/>
                  </a:lnTo>
                  <a:lnTo>
                    <a:pt x="1973338" y="810856"/>
                  </a:lnTo>
                  <a:lnTo>
                    <a:pt x="1965109" y="765403"/>
                  </a:lnTo>
                  <a:lnTo>
                    <a:pt x="1954657" y="720699"/>
                  </a:lnTo>
                  <a:lnTo>
                    <a:pt x="1942045" y="676821"/>
                  </a:lnTo>
                  <a:lnTo>
                    <a:pt x="1927313" y="633793"/>
                  </a:lnTo>
                  <a:lnTo>
                    <a:pt x="1910537" y="591705"/>
                  </a:lnTo>
                  <a:lnTo>
                    <a:pt x="1891779" y="550583"/>
                  </a:lnTo>
                  <a:lnTo>
                    <a:pt x="1871065" y="510501"/>
                  </a:lnTo>
                  <a:lnTo>
                    <a:pt x="1848485" y="471500"/>
                  </a:lnTo>
                  <a:lnTo>
                    <a:pt x="1824075" y="433654"/>
                  </a:lnTo>
                  <a:lnTo>
                    <a:pt x="1797900" y="397002"/>
                  </a:lnTo>
                  <a:lnTo>
                    <a:pt x="1770024" y="361594"/>
                  </a:lnTo>
                  <a:lnTo>
                    <a:pt x="1740496" y="327494"/>
                  </a:lnTo>
                  <a:lnTo>
                    <a:pt x="1709381" y="294767"/>
                  </a:lnTo>
                  <a:lnTo>
                    <a:pt x="1676717" y="263448"/>
                  </a:lnTo>
                  <a:lnTo>
                    <a:pt x="1642579" y="233616"/>
                  </a:lnTo>
                  <a:lnTo>
                    <a:pt x="1607032" y="205295"/>
                  </a:lnTo>
                  <a:lnTo>
                    <a:pt x="1570113" y="178562"/>
                  </a:lnTo>
                  <a:lnTo>
                    <a:pt x="1531886" y="153466"/>
                  </a:lnTo>
                  <a:lnTo>
                    <a:pt x="1492402" y="130060"/>
                  </a:lnTo>
                  <a:lnTo>
                    <a:pt x="1451737" y="108407"/>
                  </a:lnTo>
                  <a:lnTo>
                    <a:pt x="1409941" y="88557"/>
                  </a:lnTo>
                  <a:lnTo>
                    <a:pt x="1367066" y="70548"/>
                  </a:lnTo>
                  <a:lnTo>
                    <a:pt x="1323162" y="54470"/>
                  </a:lnTo>
                  <a:lnTo>
                    <a:pt x="1278305" y="40347"/>
                  </a:lnTo>
                  <a:lnTo>
                    <a:pt x="1232535" y="28244"/>
                  </a:lnTo>
                  <a:lnTo>
                    <a:pt x="1185913" y="18224"/>
                  </a:lnTo>
                  <a:lnTo>
                    <a:pt x="1138504" y="10337"/>
                  </a:lnTo>
                  <a:lnTo>
                    <a:pt x="1090371" y="4635"/>
                  </a:lnTo>
                  <a:lnTo>
                    <a:pt x="1041552" y="1168"/>
                  </a:lnTo>
                  <a:lnTo>
                    <a:pt x="992124" y="0"/>
                  </a:lnTo>
                  <a:lnTo>
                    <a:pt x="942670" y="1168"/>
                  </a:lnTo>
                  <a:lnTo>
                    <a:pt x="893838" y="4635"/>
                  </a:lnTo>
                  <a:lnTo>
                    <a:pt x="845693" y="10337"/>
                  </a:lnTo>
                  <a:lnTo>
                    <a:pt x="798283" y="18237"/>
                  </a:lnTo>
                  <a:lnTo>
                    <a:pt x="751649" y="28257"/>
                  </a:lnTo>
                  <a:lnTo>
                    <a:pt x="705878" y="40360"/>
                  </a:lnTo>
                  <a:lnTo>
                    <a:pt x="661009" y="54483"/>
                  </a:lnTo>
                  <a:lnTo>
                    <a:pt x="617105" y="70573"/>
                  </a:lnTo>
                  <a:lnTo>
                    <a:pt x="574217" y="88569"/>
                  </a:lnTo>
                  <a:lnTo>
                    <a:pt x="532409" y="108432"/>
                  </a:lnTo>
                  <a:lnTo>
                    <a:pt x="491731" y="130086"/>
                  </a:lnTo>
                  <a:lnTo>
                    <a:pt x="452259" y="153504"/>
                  </a:lnTo>
                  <a:lnTo>
                    <a:pt x="414032" y="178600"/>
                  </a:lnTo>
                  <a:lnTo>
                    <a:pt x="377101" y="205333"/>
                  </a:lnTo>
                  <a:lnTo>
                    <a:pt x="341541" y="233654"/>
                  </a:lnTo>
                  <a:lnTo>
                    <a:pt x="307403" y="263499"/>
                  </a:lnTo>
                  <a:lnTo>
                    <a:pt x="274751" y="294817"/>
                  </a:lnTo>
                  <a:lnTo>
                    <a:pt x="243624" y="327545"/>
                  </a:lnTo>
                  <a:lnTo>
                    <a:pt x="214096" y="361645"/>
                  </a:lnTo>
                  <a:lnTo>
                    <a:pt x="186207" y="397052"/>
                  </a:lnTo>
                  <a:lnTo>
                    <a:pt x="160032" y="433705"/>
                  </a:lnTo>
                  <a:lnTo>
                    <a:pt x="135623" y="471563"/>
                  </a:lnTo>
                  <a:lnTo>
                    <a:pt x="113042" y="510552"/>
                  </a:lnTo>
                  <a:lnTo>
                    <a:pt x="92341" y="550633"/>
                  </a:lnTo>
                  <a:lnTo>
                    <a:pt x="73571" y="591756"/>
                  </a:lnTo>
                  <a:lnTo>
                    <a:pt x="56794" y="633844"/>
                  </a:lnTo>
                  <a:lnTo>
                    <a:pt x="42062" y="676859"/>
                  </a:lnTo>
                  <a:lnTo>
                    <a:pt x="29451" y="720737"/>
                  </a:lnTo>
                  <a:lnTo>
                    <a:pt x="18999" y="765441"/>
                  </a:lnTo>
                  <a:lnTo>
                    <a:pt x="10769" y="810882"/>
                  </a:lnTo>
                  <a:lnTo>
                    <a:pt x="4826" y="857046"/>
                  </a:lnTo>
                  <a:lnTo>
                    <a:pt x="1206" y="903846"/>
                  </a:lnTo>
                  <a:lnTo>
                    <a:pt x="0" y="951230"/>
                  </a:lnTo>
                  <a:lnTo>
                    <a:pt x="3403" y="965809"/>
                  </a:lnTo>
                  <a:lnTo>
                    <a:pt x="12039" y="977671"/>
                  </a:lnTo>
                  <a:lnTo>
                    <a:pt x="24663" y="985647"/>
                  </a:lnTo>
                  <a:lnTo>
                    <a:pt x="40005" y="988568"/>
                  </a:lnTo>
                  <a:lnTo>
                    <a:pt x="55270" y="985647"/>
                  </a:lnTo>
                  <a:lnTo>
                    <a:pt x="67843" y="977671"/>
                  </a:lnTo>
                  <a:lnTo>
                    <a:pt x="76466" y="965809"/>
                  </a:lnTo>
                  <a:lnTo>
                    <a:pt x="79883" y="951230"/>
                  </a:lnTo>
                  <a:lnTo>
                    <a:pt x="81140" y="904862"/>
                  </a:lnTo>
                  <a:lnTo>
                    <a:pt x="84899" y="859104"/>
                  </a:lnTo>
                  <a:lnTo>
                    <a:pt x="91084" y="814031"/>
                  </a:lnTo>
                  <a:lnTo>
                    <a:pt x="99631" y="769708"/>
                  </a:lnTo>
                  <a:lnTo>
                    <a:pt x="110490" y="726186"/>
                  </a:lnTo>
                  <a:lnTo>
                    <a:pt x="123571" y="683526"/>
                  </a:lnTo>
                  <a:lnTo>
                    <a:pt x="138836" y="641794"/>
                  </a:lnTo>
                  <a:lnTo>
                    <a:pt x="156210" y="601040"/>
                  </a:lnTo>
                  <a:lnTo>
                    <a:pt x="175628" y="561352"/>
                  </a:lnTo>
                  <a:lnTo>
                    <a:pt x="197027" y="522757"/>
                  </a:lnTo>
                  <a:lnTo>
                    <a:pt x="220345" y="485343"/>
                  </a:lnTo>
                  <a:lnTo>
                    <a:pt x="245529" y="449160"/>
                  </a:lnTo>
                  <a:lnTo>
                    <a:pt x="272491" y="414261"/>
                  </a:lnTo>
                  <a:lnTo>
                    <a:pt x="301193" y="380720"/>
                  </a:lnTo>
                  <a:lnTo>
                    <a:pt x="331558" y="348589"/>
                  </a:lnTo>
                  <a:lnTo>
                    <a:pt x="363512" y="317944"/>
                  </a:lnTo>
                  <a:lnTo>
                    <a:pt x="397014" y="288823"/>
                  </a:lnTo>
                  <a:lnTo>
                    <a:pt x="432003" y="261302"/>
                  </a:lnTo>
                  <a:lnTo>
                    <a:pt x="468388" y="235445"/>
                  </a:lnTo>
                  <a:lnTo>
                    <a:pt x="506120" y="211302"/>
                  </a:lnTo>
                  <a:lnTo>
                    <a:pt x="545147" y="188937"/>
                  </a:lnTo>
                  <a:lnTo>
                    <a:pt x="585381" y="168414"/>
                  </a:lnTo>
                  <a:lnTo>
                    <a:pt x="626783" y="149796"/>
                  </a:lnTo>
                  <a:lnTo>
                    <a:pt x="669277" y="133134"/>
                  </a:lnTo>
                  <a:lnTo>
                    <a:pt x="712787" y="118491"/>
                  </a:lnTo>
                  <a:lnTo>
                    <a:pt x="757275" y="105943"/>
                  </a:lnTo>
                  <a:lnTo>
                    <a:pt x="802665" y="95542"/>
                  </a:lnTo>
                  <a:lnTo>
                    <a:pt x="848906" y="87337"/>
                  </a:lnTo>
                  <a:lnTo>
                    <a:pt x="895908" y="81407"/>
                  </a:lnTo>
                  <a:lnTo>
                    <a:pt x="943622" y="77800"/>
                  </a:lnTo>
                  <a:lnTo>
                    <a:pt x="991997" y="76581"/>
                  </a:lnTo>
                  <a:lnTo>
                    <a:pt x="1040345" y="77800"/>
                  </a:lnTo>
                  <a:lnTo>
                    <a:pt x="1088059" y="81407"/>
                  </a:lnTo>
                  <a:lnTo>
                    <a:pt x="1135049" y="87337"/>
                  </a:lnTo>
                  <a:lnTo>
                    <a:pt x="1181277" y="95529"/>
                  </a:lnTo>
                  <a:lnTo>
                    <a:pt x="1226667" y="105930"/>
                  </a:lnTo>
                  <a:lnTo>
                    <a:pt x="1271155" y="118478"/>
                  </a:lnTo>
                  <a:lnTo>
                    <a:pt x="1314678" y="133121"/>
                  </a:lnTo>
                  <a:lnTo>
                    <a:pt x="1357172" y="149771"/>
                  </a:lnTo>
                  <a:lnTo>
                    <a:pt x="1398574" y="168389"/>
                  </a:lnTo>
                  <a:lnTo>
                    <a:pt x="1438808" y="188912"/>
                  </a:lnTo>
                  <a:lnTo>
                    <a:pt x="1477835" y="211264"/>
                  </a:lnTo>
                  <a:lnTo>
                    <a:pt x="1515579" y="235407"/>
                  </a:lnTo>
                  <a:lnTo>
                    <a:pt x="1551978" y="261264"/>
                  </a:lnTo>
                  <a:lnTo>
                    <a:pt x="1586966" y="288785"/>
                  </a:lnTo>
                  <a:lnTo>
                    <a:pt x="1620469" y="317893"/>
                  </a:lnTo>
                  <a:lnTo>
                    <a:pt x="1652447" y="348538"/>
                  </a:lnTo>
                  <a:lnTo>
                    <a:pt x="1682826" y="380669"/>
                  </a:lnTo>
                  <a:lnTo>
                    <a:pt x="1711528" y="414210"/>
                  </a:lnTo>
                  <a:lnTo>
                    <a:pt x="1738503" y="449097"/>
                  </a:lnTo>
                  <a:lnTo>
                    <a:pt x="1763687" y="485292"/>
                  </a:lnTo>
                  <a:lnTo>
                    <a:pt x="1787017" y="522706"/>
                  </a:lnTo>
                  <a:lnTo>
                    <a:pt x="1808429" y="561289"/>
                  </a:lnTo>
                  <a:lnTo>
                    <a:pt x="1827860" y="600989"/>
                  </a:lnTo>
                  <a:lnTo>
                    <a:pt x="1845233" y="641743"/>
                  </a:lnTo>
                  <a:lnTo>
                    <a:pt x="1860511" y="683475"/>
                  </a:lnTo>
                  <a:lnTo>
                    <a:pt x="1873605" y="726135"/>
                  </a:lnTo>
                  <a:lnTo>
                    <a:pt x="1884464" y="769670"/>
                  </a:lnTo>
                  <a:lnTo>
                    <a:pt x="1893011" y="814006"/>
                  </a:lnTo>
                  <a:lnTo>
                    <a:pt x="1899208" y="859078"/>
                  </a:lnTo>
                  <a:lnTo>
                    <a:pt x="1902968" y="904849"/>
                  </a:lnTo>
                  <a:lnTo>
                    <a:pt x="1904238" y="951230"/>
                  </a:lnTo>
                  <a:lnTo>
                    <a:pt x="1902968" y="997597"/>
                  </a:lnTo>
                  <a:lnTo>
                    <a:pt x="1899208" y="1043343"/>
                  </a:lnTo>
                  <a:lnTo>
                    <a:pt x="1893023" y="1088402"/>
                  </a:lnTo>
                  <a:lnTo>
                    <a:pt x="1884476" y="1132725"/>
                  </a:lnTo>
                  <a:lnTo>
                    <a:pt x="1873618" y="1176235"/>
                  </a:lnTo>
                  <a:lnTo>
                    <a:pt x="1860537" y="1218895"/>
                  </a:lnTo>
                  <a:lnTo>
                    <a:pt x="1845271" y="1260614"/>
                  </a:lnTo>
                  <a:lnTo>
                    <a:pt x="1827898" y="1301356"/>
                  </a:lnTo>
                  <a:lnTo>
                    <a:pt x="1808480" y="1341043"/>
                  </a:lnTo>
                  <a:lnTo>
                    <a:pt x="1787080" y="1379626"/>
                  </a:lnTo>
                  <a:lnTo>
                    <a:pt x="1763763" y="1417040"/>
                  </a:lnTo>
                  <a:lnTo>
                    <a:pt x="1738579" y="1453222"/>
                  </a:lnTo>
                  <a:lnTo>
                    <a:pt x="1711617" y="1488109"/>
                  </a:lnTo>
                  <a:lnTo>
                    <a:pt x="1682915" y="1521650"/>
                  </a:lnTo>
                  <a:lnTo>
                    <a:pt x="1652549" y="1553768"/>
                  </a:lnTo>
                  <a:lnTo>
                    <a:pt x="1620596" y="1584413"/>
                  </a:lnTo>
                  <a:lnTo>
                    <a:pt x="1587093" y="1613535"/>
                  </a:lnTo>
                  <a:lnTo>
                    <a:pt x="1552105" y="1641055"/>
                  </a:lnTo>
                  <a:lnTo>
                    <a:pt x="1515719" y="1666913"/>
                  </a:lnTo>
                  <a:lnTo>
                    <a:pt x="1477987" y="1691055"/>
                  </a:lnTo>
                  <a:lnTo>
                    <a:pt x="1438960" y="1713420"/>
                  </a:lnTo>
                  <a:lnTo>
                    <a:pt x="1398727" y="1733931"/>
                  </a:lnTo>
                  <a:lnTo>
                    <a:pt x="1357325" y="1752561"/>
                  </a:lnTo>
                  <a:lnTo>
                    <a:pt x="1314831" y="1769211"/>
                  </a:lnTo>
                  <a:lnTo>
                    <a:pt x="1271320" y="1783854"/>
                  </a:lnTo>
                  <a:lnTo>
                    <a:pt x="1226832" y="1796402"/>
                  </a:lnTo>
                  <a:lnTo>
                    <a:pt x="1181442" y="1806803"/>
                  </a:lnTo>
                  <a:lnTo>
                    <a:pt x="1135202" y="1815007"/>
                  </a:lnTo>
                  <a:lnTo>
                    <a:pt x="1088199" y="1820938"/>
                  </a:lnTo>
                  <a:lnTo>
                    <a:pt x="1040485" y="1824545"/>
                  </a:lnTo>
                  <a:lnTo>
                    <a:pt x="992124" y="1825752"/>
                  </a:lnTo>
                  <a:lnTo>
                    <a:pt x="976541" y="1828774"/>
                  </a:lnTo>
                  <a:lnTo>
                    <a:pt x="963828" y="1836978"/>
                  </a:lnTo>
                  <a:lnTo>
                    <a:pt x="955255" y="1849170"/>
                  </a:lnTo>
                  <a:lnTo>
                    <a:pt x="952119" y="1864106"/>
                  </a:lnTo>
                  <a:lnTo>
                    <a:pt x="952119" y="2182355"/>
                  </a:lnTo>
                  <a:lnTo>
                    <a:pt x="951611" y="2181860"/>
                  </a:lnTo>
                  <a:lnTo>
                    <a:pt x="787273" y="2024507"/>
                  </a:lnTo>
                  <a:lnTo>
                    <a:pt x="747204" y="2021230"/>
                  </a:lnTo>
                  <a:lnTo>
                    <a:pt x="723480" y="2058530"/>
                  </a:lnTo>
                  <a:lnTo>
                    <a:pt x="726821" y="2072347"/>
                  </a:lnTo>
                  <a:lnTo>
                    <a:pt x="964184" y="2303780"/>
                  </a:lnTo>
                  <a:lnTo>
                    <a:pt x="992505" y="2314956"/>
                  </a:lnTo>
                  <a:lnTo>
                    <a:pt x="1000086" y="2314270"/>
                  </a:lnTo>
                  <a:lnTo>
                    <a:pt x="1249553" y="2084451"/>
                  </a:lnTo>
                  <a:lnTo>
                    <a:pt x="1262138" y="2054821"/>
                  </a:lnTo>
                  <a:lnTo>
                    <a:pt x="1259776" y="2039010"/>
                  </a:lnTo>
                  <a:lnTo>
                    <a:pt x="1230909" y="2013927"/>
                  </a:lnTo>
                  <a:lnTo>
                    <a:pt x="1223264" y="2013204"/>
                  </a:lnTo>
                  <a:lnTo>
                    <a:pt x="1215656" y="2013927"/>
                  </a:lnTo>
                  <a:lnTo>
                    <a:pt x="1208239" y="2016048"/>
                  </a:lnTo>
                  <a:lnTo>
                    <a:pt x="1201254" y="2019592"/>
                  </a:lnTo>
                  <a:lnTo>
                    <a:pt x="1194943" y="2024507"/>
                  </a:lnTo>
                  <a:lnTo>
                    <a:pt x="1032002" y="2180742"/>
                  </a:lnTo>
                  <a:lnTo>
                    <a:pt x="1032002" y="1901571"/>
                  </a:lnTo>
                  <a:lnTo>
                    <a:pt x="1081239" y="1898523"/>
                  </a:lnTo>
                  <a:lnTo>
                    <a:pt x="1129817" y="1893201"/>
                  </a:lnTo>
                  <a:lnTo>
                    <a:pt x="1177658" y="1885645"/>
                  </a:lnTo>
                  <a:lnTo>
                    <a:pt x="1224711" y="1875929"/>
                  </a:lnTo>
                  <a:lnTo>
                    <a:pt x="1270901" y="1864093"/>
                  </a:lnTo>
                  <a:lnTo>
                    <a:pt x="1316202" y="1850212"/>
                  </a:lnTo>
                  <a:lnTo>
                    <a:pt x="1360525" y="1834324"/>
                  </a:lnTo>
                  <a:lnTo>
                    <a:pt x="1403832" y="1816506"/>
                  </a:lnTo>
                  <a:lnTo>
                    <a:pt x="1446047" y="1796796"/>
                  </a:lnTo>
                  <a:lnTo>
                    <a:pt x="1487119" y="1775244"/>
                  </a:lnTo>
                  <a:lnTo>
                    <a:pt x="1527009" y="1751926"/>
                  </a:lnTo>
                  <a:lnTo>
                    <a:pt x="1565630" y="1726895"/>
                  </a:lnTo>
                  <a:lnTo>
                    <a:pt x="1602930" y="1700187"/>
                  </a:lnTo>
                  <a:lnTo>
                    <a:pt x="1638858" y="1671878"/>
                  </a:lnTo>
                  <a:lnTo>
                    <a:pt x="1673364" y="1642021"/>
                  </a:lnTo>
                  <a:lnTo>
                    <a:pt x="1706359" y="1610664"/>
                  </a:lnTo>
                  <a:lnTo>
                    <a:pt x="1737817" y="1577873"/>
                  </a:lnTo>
                  <a:lnTo>
                    <a:pt x="1767674" y="1543697"/>
                  </a:lnTo>
                  <a:lnTo>
                    <a:pt x="1795856" y="1508188"/>
                  </a:lnTo>
                  <a:lnTo>
                    <a:pt x="1822323" y="1471409"/>
                  </a:lnTo>
                  <a:lnTo>
                    <a:pt x="1846999" y="1433410"/>
                  </a:lnTo>
                  <a:lnTo>
                    <a:pt x="1869833" y="1394269"/>
                  </a:lnTo>
                  <a:lnTo>
                    <a:pt x="1890763" y="1354010"/>
                  </a:lnTo>
                  <a:lnTo>
                    <a:pt x="1909749" y="1312697"/>
                  </a:lnTo>
                  <a:lnTo>
                    <a:pt x="1926717" y="1270406"/>
                  </a:lnTo>
                  <a:lnTo>
                    <a:pt x="1941601" y="1227162"/>
                  </a:lnTo>
                  <a:lnTo>
                    <a:pt x="1954364" y="1183055"/>
                  </a:lnTo>
                  <a:lnTo>
                    <a:pt x="1964918" y="1138110"/>
                  </a:lnTo>
                  <a:lnTo>
                    <a:pt x="1973237" y="1092403"/>
                  </a:lnTo>
                  <a:lnTo>
                    <a:pt x="1979256" y="1045984"/>
                  </a:lnTo>
                  <a:lnTo>
                    <a:pt x="1982889" y="998918"/>
                  </a:lnTo>
                  <a:lnTo>
                    <a:pt x="1984121" y="951230"/>
                  </a:lnTo>
                  <a:close/>
                </a:path>
              </a:pathLst>
            </a:custGeom>
            <a:solidFill>
              <a:srgbClr val="0A97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59682" y="1687013"/>
              <a:ext cx="1650541" cy="1495126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27347" y="2034552"/>
              <a:ext cx="1313688" cy="856475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3776471" y="1694688"/>
              <a:ext cx="1567180" cy="1420495"/>
            </a:xfrm>
            <a:custGeom>
              <a:avLst/>
              <a:gdLst/>
              <a:ahLst/>
              <a:cxnLst/>
              <a:rect l="l" t="t" r="r" b="b"/>
              <a:pathLst>
                <a:path w="1567179" h="1420495">
                  <a:moveTo>
                    <a:pt x="783336" y="0"/>
                  </a:moveTo>
                  <a:lnTo>
                    <a:pt x="733803" y="1397"/>
                  </a:lnTo>
                  <a:lnTo>
                    <a:pt x="685088" y="5534"/>
                  </a:lnTo>
                  <a:lnTo>
                    <a:pt x="637282" y="12327"/>
                  </a:lnTo>
                  <a:lnTo>
                    <a:pt x="590478" y="21693"/>
                  </a:lnTo>
                  <a:lnTo>
                    <a:pt x="544768" y="33548"/>
                  </a:lnTo>
                  <a:lnTo>
                    <a:pt x="500242" y="47810"/>
                  </a:lnTo>
                  <a:lnTo>
                    <a:pt x="456993" y="64396"/>
                  </a:lnTo>
                  <a:lnTo>
                    <a:pt x="415113" y="83222"/>
                  </a:lnTo>
                  <a:lnTo>
                    <a:pt x="374693" y="104205"/>
                  </a:lnTo>
                  <a:lnTo>
                    <a:pt x="335826" y="127261"/>
                  </a:lnTo>
                  <a:lnTo>
                    <a:pt x="298603" y="152308"/>
                  </a:lnTo>
                  <a:lnTo>
                    <a:pt x="263116" y="179263"/>
                  </a:lnTo>
                  <a:lnTo>
                    <a:pt x="229457" y="208041"/>
                  </a:lnTo>
                  <a:lnTo>
                    <a:pt x="197717" y="238561"/>
                  </a:lnTo>
                  <a:lnTo>
                    <a:pt x="167989" y="270739"/>
                  </a:lnTo>
                  <a:lnTo>
                    <a:pt x="140364" y="304491"/>
                  </a:lnTo>
                  <a:lnTo>
                    <a:pt x="114935" y="339734"/>
                  </a:lnTo>
                  <a:lnTo>
                    <a:pt x="91792" y="376386"/>
                  </a:lnTo>
                  <a:lnTo>
                    <a:pt x="71028" y="414362"/>
                  </a:lnTo>
                  <a:lnTo>
                    <a:pt x="52735" y="453581"/>
                  </a:lnTo>
                  <a:lnTo>
                    <a:pt x="37004" y="493958"/>
                  </a:lnTo>
                  <a:lnTo>
                    <a:pt x="23927" y="535410"/>
                  </a:lnTo>
                  <a:lnTo>
                    <a:pt x="13596" y="577855"/>
                  </a:lnTo>
                  <a:lnTo>
                    <a:pt x="6104" y="621209"/>
                  </a:lnTo>
                  <a:lnTo>
                    <a:pt x="1541" y="665388"/>
                  </a:lnTo>
                  <a:lnTo>
                    <a:pt x="0" y="710311"/>
                  </a:lnTo>
                  <a:lnTo>
                    <a:pt x="1541" y="755218"/>
                  </a:lnTo>
                  <a:lnTo>
                    <a:pt x="6104" y="799383"/>
                  </a:lnTo>
                  <a:lnTo>
                    <a:pt x="13596" y="842722"/>
                  </a:lnTo>
                  <a:lnTo>
                    <a:pt x="23927" y="885152"/>
                  </a:lnTo>
                  <a:lnTo>
                    <a:pt x="37004" y="926591"/>
                  </a:lnTo>
                  <a:lnTo>
                    <a:pt x="52735" y="966954"/>
                  </a:lnTo>
                  <a:lnTo>
                    <a:pt x="71028" y="1006159"/>
                  </a:lnTo>
                  <a:lnTo>
                    <a:pt x="91792" y="1044122"/>
                  </a:lnTo>
                  <a:lnTo>
                    <a:pt x="114935" y="1080760"/>
                  </a:lnTo>
                  <a:lnTo>
                    <a:pt x="140364" y="1115991"/>
                  </a:lnTo>
                  <a:lnTo>
                    <a:pt x="167989" y="1149731"/>
                  </a:lnTo>
                  <a:lnTo>
                    <a:pt x="197717" y="1181897"/>
                  </a:lnTo>
                  <a:lnTo>
                    <a:pt x="229457" y="1212405"/>
                  </a:lnTo>
                  <a:lnTo>
                    <a:pt x="263116" y="1241173"/>
                  </a:lnTo>
                  <a:lnTo>
                    <a:pt x="298603" y="1268117"/>
                  </a:lnTo>
                  <a:lnTo>
                    <a:pt x="335826" y="1293155"/>
                  </a:lnTo>
                  <a:lnTo>
                    <a:pt x="374693" y="1316203"/>
                  </a:lnTo>
                  <a:lnTo>
                    <a:pt x="415113" y="1337178"/>
                  </a:lnTo>
                  <a:lnTo>
                    <a:pt x="456993" y="1355996"/>
                  </a:lnTo>
                  <a:lnTo>
                    <a:pt x="500242" y="1372575"/>
                  </a:lnTo>
                  <a:lnTo>
                    <a:pt x="544768" y="1386832"/>
                  </a:lnTo>
                  <a:lnTo>
                    <a:pt x="590478" y="1398683"/>
                  </a:lnTo>
                  <a:lnTo>
                    <a:pt x="637282" y="1408045"/>
                  </a:lnTo>
                  <a:lnTo>
                    <a:pt x="685088" y="1414836"/>
                  </a:lnTo>
                  <a:lnTo>
                    <a:pt x="733803" y="1418971"/>
                  </a:lnTo>
                  <a:lnTo>
                    <a:pt x="783336" y="1420367"/>
                  </a:lnTo>
                  <a:lnTo>
                    <a:pt x="832868" y="1418971"/>
                  </a:lnTo>
                  <a:lnTo>
                    <a:pt x="881583" y="1414836"/>
                  </a:lnTo>
                  <a:lnTo>
                    <a:pt x="929389" y="1408045"/>
                  </a:lnTo>
                  <a:lnTo>
                    <a:pt x="976193" y="1398683"/>
                  </a:lnTo>
                  <a:lnTo>
                    <a:pt x="1021903" y="1386832"/>
                  </a:lnTo>
                  <a:lnTo>
                    <a:pt x="1066429" y="1372575"/>
                  </a:lnTo>
                  <a:lnTo>
                    <a:pt x="1109678" y="1355996"/>
                  </a:lnTo>
                  <a:lnTo>
                    <a:pt x="1151558" y="1337178"/>
                  </a:lnTo>
                  <a:lnTo>
                    <a:pt x="1191978" y="1316203"/>
                  </a:lnTo>
                  <a:lnTo>
                    <a:pt x="1230845" y="1293155"/>
                  </a:lnTo>
                  <a:lnTo>
                    <a:pt x="1268068" y="1268117"/>
                  </a:lnTo>
                  <a:lnTo>
                    <a:pt x="1303555" y="1241173"/>
                  </a:lnTo>
                  <a:lnTo>
                    <a:pt x="1337214" y="1212405"/>
                  </a:lnTo>
                  <a:lnTo>
                    <a:pt x="1368954" y="1181897"/>
                  </a:lnTo>
                  <a:lnTo>
                    <a:pt x="1398682" y="1149731"/>
                  </a:lnTo>
                  <a:lnTo>
                    <a:pt x="1426307" y="1115991"/>
                  </a:lnTo>
                  <a:lnTo>
                    <a:pt x="1451736" y="1080760"/>
                  </a:lnTo>
                  <a:lnTo>
                    <a:pt x="1474879" y="1044122"/>
                  </a:lnTo>
                  <a:lnTo>
                    <a:pt x="1495643" y="1006159"/>
                  </a:lnTo>
                  <a:lnTo>
                    <a:pt x="1513936" y="966954"/>
                  </a:lnTo>
                  <a:lnTo>
                    <a:pt x="1529667" y="926591"/>
                  </a:lnTo>
                  <a:lnTo>
                    <a:pt x="1542744" y="885152"/>
                  </a:lnTo>
                  <a:lnTo>
                    <a:pt x="1553075" y="842722"/>
                  </a:lnTo>
                  <a:lnTo>
                    <a:pt x="1560567" y="799383"/>
                  </a:lnTo>
                  <a:lnTo>
                    <a:pt x="1565130" y="755218"/>
                  </a:lnTo>
                  <a:lnTo>
                    <a:pt x="1566672" y="710311"/>
                  </a:lnTo>
                  <a:lnTo>
                    <a:pt x="1565130" y="665388"/>
                  </a:lnTo>
                  <a:lnTo>
                    <a:pt x="1560567" y="621209"/>
                  </a:lnTo>
                  <a:lnTo>
                    <a:pt x="1553075" y="577855"/>
                  </a:lnTo>
                  <a:lnTo>
                    <a:pt x="1542744" y="535410"/>
                  </a:lnTo>
                  <a:lnTo>
                    <a:pt x="1529667" y="493958"/>
                  </a:lnTo>
                  <a:lnTo>
                    <a:pt x="1513936" y="453581"/>
                  </a:lnTo>
                  <a:lnTo>
                    <a:pt x="1495643" y="414362"/>
                  </a:lnTo>
                  <a:lnTo>
                    <a:pt x="1474879" y="376386"/>
                  </a:lnTo>
                  <a:lnTo>
                    <a:pt x="1451736" y="339734"/>
                  </a:lnTo>
                  <a:lnTo>
                    <a:pt x="1426307" y="304491"/>
                  </a:lnTo>
                  <a:lnTo>
                    <a:pt x="1398682" y="270739"/>
                  </a:lnTo>
                  <a:lnTo>
                    <a:pt x="1368954" y="238561"/>
                  </a:lnTo>
                  <a:lnTo>
                    <a:pt x="1337214" y="208041"/>
                  </a:lnTo>
                  <a:lnTo>
                    <a:pt x="1303555" y="179263"/>
                  </a:lnTo>
                  <a:lnTo>
                    <a:pt x="1268068" y="152308"/>
                  </a:lnTo>
                  <a:lnTo>
                    <a:pt x="1230845" y="127261"/>
                  </a:lnTo>
                  <a:lnTo>
                    <a:pt x="1191978" y="104205"/>
                  </a:lnTo>
                  <a:lnTo>
                    <a:pt x="1151558" y="83222"/>
                  </a:lnTo>
                  <a:lnTo>
                    <a:pt x="1109678" y="64396"/>
                  </a:lnTo>
                  <a:lnTo>
                    <a:pt x="1066429" y="47810"/>
                  </a:lnTo>
                  <a:lnTo>
                    <a:pt x="1021903" y="33548"/>
                  </a:lnTo>
                  <a:lnTo>
                    <a:pt x="976193" y="21693"/>
                  </a:lnTo>
                  <a:lnTo>
                    <a:pt x="929389" y="12327"/>
                  </a:lnTo>
                  <a:lnTo>
                    <a:pt x="881583" y="5534"/>
                  </a:lnTo>
                  <a:lnTo>
                    <a:pt x="832868" y="1397"/>
                  </a:lnTo>
                  <a:lnTo>
                    <a:pt x="783336" y="0"/>
                  </a:lnTo>
                  <a:close/>
                </a:path>
              </a:pathLst>
            </a:custGeom>
            <a:solidFill>
              <a:srgbClr val="0871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4079240" y="2114803"/>
            <a:ext cx="96202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solidFill>
                  <a:srgbClr val="FFFFFF"/>
                </a:solidFill>
                <a:latin typeface="Tahoma"/>
                <a:cs typeface="Tahoma"/>
              </a:rPr>
              <a:t>KPIs</a:t>
            </a:r>
            <a:endParaRPr sz="1800">
              <a:latin typeface="Tahoma"/>
              <a:cs typeface="Tahoma"/>
            </a:endParaRPr>
          </a:p>
          <a:p>
            <a:pPr algn="ctr">
              <a:lnSpc>
                <a:spcPct val="100000"/>
              </a:lnSpc>
            </a:pP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start</a:t>
            </a:r>
            <a:r>
              <a:rPr sz="1800" spc="-2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Tahoma"/>
                <a:cs typeface="Tahoma"/>
              </a:rPr>
              <a:t>with</a:t>
            </a:r>
            <a:endParaRPr sz="1800">
              <a:latin typeface="Tahoma"/>
              <a:cs typeface="Tahoma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1787651" y="1444752"/>
            <a:ext cx="3744595" cy="2315210"/>
            <a:chOff x="1787651" y="1444752"/>
            <a:chExt cx="3744595" cy="2315210"/>
          </a:xfrm>
        </p:grpSpPr>
        <p:sp>
          <p:nvSpPr>
            <p:cNvPr id="15" name="object 15"/>
            <p:cNvSpPr/>
            <p:nvPr/>
          </p:nvSpPr>
          <p:spPr>
            <a:xfrm>
              <a:off x="3547872" y="1444751"/>
              <a:ext cx="1984375" cy="2315210"/>
            </a:xfrm>
            <a:custGeom>
              <a:avLst/>
              <a:gdLst/>
              <a:ahLst/>
              <a:cxnLst/>
              <a:rect l="l" t="t" r="r" b="b"/>
              <a:pathLst>
                <a:path w="1984375" h="2315210">
                  <a:moveTo>
                    <a:pt x="1984248" y="951230"/>
                  </a:moveTo>
                  <a:lnTo>
                    <a:pt x="1983028" y="903833"/>
                  </a:lnTo>
                  <a:lnTo>
                    <a:pt x="1979409" y="857021"/>
                  </a:lnTo>
                  <a:lnTo>
                    <a:pt x="1973465" y="810856"/>
                  </a:lnTo>
                  <a:lnTo>
                    <a:pt x="1965236" y="765403"/>
                  </a:lnTo>
                  <a:lnTo>
                    <a:pt x="1954784" y="720699"/>
                  </a:lnTo>
                  <a:lnTo>
                    <a:pt x="1942172" y="676821"/>
                  </a:lnTo>
                  <a:lnTo>
                    <a:pt x="1927440" y="633793"/>
                  </a:lnTo>
                  <a:lnTo>
                    <a:pt x="1910664" y="591705"/>
                  </a:lnTo>
                  <a:lnTo>
                    <a:pt x="1891893" y="550583"/>
                  </a:lnTo>
                  <a:lnTo>
                    <a:pt x="1871192" y="510501"/>
                  </a:lnTo>
                  <a:lnTo>
                    <a:pt x="1848599" y="471500"/>
                  </a:lnTo>
                  <a:lnTo>
                    <a:pt x="1824189" y="433654"/>
                  </a:lnTo>
                  <a:lnTo>
                    <a:pt x="1798015" y="397002"/>
                  </a:lnTo>
                  <a:lnTo>
                    <a:pt x="1770138" y="361594"/>
                  </a:lnTo>
                  <a:lnTo>
                    <a:pt x="1740598" y="327494"/>
                  </a:lnTo>
                  <a:lnTo>
                    <a:pt x="1709470" y="294767"/>
                  </a:lnTo>
                  <a:lnTo>
                    <a:pt x="1676806" y="263448"/>
                  </a:lnTo>
                  <a:lnTo>
                    <a:pt x="1642668" y="233616"/>
                  </a:lnTo>
                  <a:lnTo>
                    <a:pt x="1607108" y="205295"/>
                  </a:lnTo>
                  <a:lnTo>
                    <a:pt x="1570177" y="178562"/>
                  </a:lnTo>
                  <a:lnTo>
                    <a:pt x="1531950" y="153466"/>
                  </a:lnTo>
                  <a:lnTo>
                    <a:pt x="1492465" y="130060"/>
                  </a:lnTo>
                  <a:lnTo>
                    <a:pt x="1451787" y="108407"/>
                  </a:lnTo>
                  <a:lnTo>
                    <a:pt x="1409966" y="88557"/>
                  </a:lnTo>
                  <a:lnTo>
                    <a:pt x="1367078" y="70548"/>
                  </a:lnTo>
                  <a:lnTo>
                    <a:pt x="1323162" y="54470"/>
                  </a:lnTo>
                  <a:lnTo>
                    <a:pt x="1278293" y="40347"/>
                  </a:lnTo>
                  <a:lnTo>
                    <a:pt x="1232509" y="28244"/>
                  </a:lnTo>
                  <a:lnTo>
                    <a:pt x="1185875" y="18224"/>
                  </a:lnTo>
                  <a:lnTo>
                    <a:pt x="1138440" y="10337"/>
                  </a:lnTo>
                  <a:lnTo>
                    <a:pt x="1090282" y="4635"/>
                  </a:lnTo>
                  <a:lnTo>
                    <a:pt x="1041450" y="1168"/>
                  </a:lnTo>
                  <a:lnTo>
                    <a:pt x="991997" y="0"/>
                  </a:lnTo>
                  <a:lnTo>
                    <a:pt x="942555" y="1168"/>
                  </a:lnTo>
                  <a:lnTo>
                    <a:pt x="893737" y="4635"/>
                  </a:lnTo>
                  <a:lnTo>
                    <a:pt x="845604" y="10337"/>
                  </a:lnTo>
                  <a:lnTo>
                    <a:pt x="798195" y="18237"/>
                  </a:lnTo>
                  <a:lnTo>
                    <a:pt x="751573" y="28257"/>
                  </a:lnTo>
                  <a:lnTo>
                    <a:pt x="705802" y="40360"/>
                  </a:lnTo>
                  <a:lnTo>
                    <a:pt x="660946" y="54483"/>
                  </a:lnTo>
                  <a:lnTo>
                    <a:pt x="617042" y="70573"/>
                  </a:lnTo>
                  <a:lnTo>
                    <a:pt x="574167" y="88569"/>
                  </a:lnTo>
                  <a:lnTo>
                    <a:pt x="532371" y="108432"/>
                  </a:lnTo>
                  <a:lnTo>
                    <a:pt x="491705" y="130086"/>
                  </a:lnTo>
                  <a:lnTo>
                    <a:pt x="452221" y="153504"/>
                  </a:lnTo>
                  <a:lnTo>
                    <a:pt x="413994" y="178600"/>
                  </a:lnTo>
                  <a:lnTo>
                    <a:pt x="377075" y="205333"/>
                  </a:lnTo>
                  <a:lnTo>
                    <a:pt x="341528" y="233654"/>
                  </a:lnTo>
                  <a:lnTo>
                    <a:pt x="307390" y="263499"/>
                  </a:lnTo>
                  <a:lnTo>
                    <a:pt x="274726" y="294817"/>
                  </a:lnTo>
                  <a:lnTo>
                    <a:pt x="243611" y="327545"/>
                  </a:lnTo>
                  <a:lnTo>
                    <a:pt x="214083" y="361645"/>
                  </a:lnTo>
                  <a:lnTo>
                    <a:pt x="186207" y="397052"/>
                  </a:lnTo>
                  <a:lnTo>
                    <a:pt x="160032" y="433705"/>
                  </a:lnTo>
                  <a:lnTo>
                    <a:pt x="135623" y="471563"/>
                  </a:lnTo>
                  <a:lnTo>
                    <a:pt x="113042" y="510552"/>
                  </a:lnTo>
                  <a:lnTo>
                    <a:pt x="92329" y="550633"/>
                  </a:lnTo>
                  <a:lnTo>
                    <a:pt x="73571" y="591756"/>
                  </a:lnTo>
                  <a:lnTo>
                    <a:pt x="56794" y="633844"/>
                  </a:lnTo>
                  <a:lnTo>
                    <a:pt x="42062" y="676859"/>
                  </a:lnTo>
                  <a:lnTo>
                    <a:pt x="29451" y="720737"/>
                  </a:lnTo>
                  <a:lnTo>
                    <a:pt x="18999" y="765441"/>
                  </a:lnTo>
                  <a:lnTo>
                    <a:pt x="10769" y="810882"/>
                  </a:lnTo>
                  <a:lnTo>
                    <a:pt x="4826" y="857046"/>
                  </a:lnTo>
                  <a:lnTo>
                    <a:pt x="1206" y="903846"/>
                  </a:lnTo>
                  <a:lnTo>
                    <a:pt x="0" y="951230"/>
                  </a:lnTo>
                  <a:lnTo>
                    <a:pt x="3352" y="965809"/>
                  </a:lnTo>
                  <a:lnTo>
                    <a:pt x="11976" y="977671"/>
                  </a:lnTo>
                  <a:lnTo>
                    <a:pt x="24587" y="985647"/>
                  </a:lnTo>
                  <a:lnTo>
                    <a:pt x="39878" y="988568"/>
                  </a:lnTo>
                  <a:lnTo>
                    <a:pt x="55206" y="985647"/>
                  </a:lnTo>
                  <a:lnTo>
                    <a:pt x="67830" y="977671"/>
                  </a:lnTo>
                  <a:lnTo>
                    <a:pt x="76466" y="965809"/>
                  </a:lnTo>
                  <a:lnTo>
                    <a:pt x="79883" y="951230"/>
                  </a:lnTo>
                  <a:lnTo>
                    <a:pt x="81140" y="904862"/>
                  </a:lnTo>
                  <a:lnTo>
                    <a:pt x="84899" y="859104"/>
                  </a:lnTo>
                  <a:lnTo>
                    <a:pt x="91084" y="814031"/>
                  </a:lnTo>
                  <a:lnTo>
                    <a:pt x="99631" y="769708"/>
                  </a:lnTo>
                  <a:lnTo>
                    <a:pt x="110490" y="726186"/>
                  </a:lnTo>
                  <a:lnTo>
                    <a:pt x="123571" y="683526"/>
                  </a:lnTo>
                  <a:lnTo>
                    <a:pt x="138836" y="641794"/>
                  </a:lnTo>
                  <a:lnTo>
                    <a:pt x="156210" y="601040"/>
                  </a:lnTo>
                  <a:lnTo>
                    <a:pt x="175628" y="561352"/>
                  </a:lnTo>
                  <a:lnTo>
                    <a:pt x="197027" y="522757"/>
                  </a:lnTo>
                  <a:lnTo>
                    <a:pt x="220345" y="485343"/>
                  </a:lnTo>
                  <a:lnTo>
                    <a:pt x="245529" y="449160"/>
                  </a:lnTo>
                  <a:lnTo>
                    <a:pt x="272491" y="414261"/>
                  </a:lnTo>
                  <a:lnTo>
                    <a:pt x="301193" y="380720"/>
                  </a:lnTo>
                  <a:lnTo>
                    <a:pt x="331558" y="348589"/>
                  </a:lnTo>
                  <a:lnTo>
                    <a:pt x="363512" y="317944"/>
                  </a:lnTo>
                  <a:lnTo>
                    <a:pt x="397014" y="288823"/>
                  </a:lnTo>
                  <a:lnTo>
                    <a:pt x="432003" y="261302"/>
                  </a:lnTo>
                  <a:lnTo>
                    <a:pt x="468388" y="235445"/>
                  </a:lnTo>
                  <a:lnTo>
                    <a:pt x="506120" y="211302"/>
                  </a:lnTo>
                  <a:lnTo>
                    <a:pt x="545147" y="188937"/>
                  </a:lnTo>
                  <a:lnTo>
                    <a:pt x="585381" y="168414"/>
                  </a:lnTo>
                  <a:lnTo>
                    <a:pt x="626783" y="149796"/>
                  </a:lnTo>
                  <a:lnTo>
                    <a:pt x="669277" y="133134"/>
                  </a:lnTo>
                  <a:lnTo>
                    <a:pt x="712787" y="118491"/>
                  </a:lnTo>
                  <a:lnTo>
                    <a:pt x="757275" y="105943"/>
                  </a:lnTo>
                  <a:lnTo>
                    <a:pt x="802665" y="95542"/>
                  </a:lnTo>
                  <a:lnTo>
                    <a:pt x="848906" y="87337"/>
                  </a:lnTo>
                  <a:lnTo>
                    <a:pt x="895908" y="81407"/>
                  </a:lnTo>
                  <a:lnTo>
                    <a:pt x="943622" y="77800"/>
                  </a:lnTo>
                  <a:lnTo>
                    <a:pt x="991997" y="76581"/>
                  </a:lnTo>
                  <a:lnTo>
                    <a:pt x="1040371" y="77800"/>
                  </a:lnTo>
                  <a:lnTo>
                    <a:pt x="1088097" y="81407"/>
                  </a:lnTo>
                  <a:lnTo>
                    <a:pt x="1135113" y="87337"/>
                  </a:lnTo>
                  <a:lnTo>
                    <a:pt x="1181354" y="95529"/>
                  </a:lnTo>
                  <a:lnTo>
                    <a:pt x="1226756" y="105930"/>
                  </a:lnTo>
                  <a:lnTo>
                    <a:pt x="1271244" y="118478"/>
                  </a:lnTo>
                  <a:lnTo>
                    <a:pt x="1314780" y="133121"/>
                  </a:lnTo>
                  <a:lnTo>
                    <a:pt x="1357274" y="149771"/>
                  </a:lnTo>
                  <a:lnTo>
                    <a:pt x="1398676" y="168389"/>
                  </a:lnTo>
                  <a:lnTo>
                    <a:pt x="1438922" y="188912"/>
                  </a:lnTo>
                  <a:lnTo>
                    <a:pt x="1477949" y="211264"/>
                  </a:lnTo>
                  <a:lnTo>
                    <a:pt x="1515694" y="235407"/>
                  </a:lnTo>
                  <a:lnTo>
                    <a:pt x="1552092" y="261264"/>
                  </a:lnTo>
                  <a:lnTo>
                    <a:pt x="1587068" y="288785"/>
                  </a:lnTo>
                  <a:lnTo>
                    <a:pt x="1620570" y="317893"/>
                  </a:lnTo>
                  <a:lnTo>
                    <a:pt x="1652536" y="348538"/>
                  </a:lnTo>
                  <a:lnTo>
                    <a:pt x="1682902" y="380669"/>
                  </a:lnTo>
                  <a:lnTo>
                    <a:pt x="1711604" y="414210"/>
                  </a:lnTo>
                  <a:lnTo>
                    <a:pt x="1738579" y="449097"/>
                  </a:lnTo>
                  <a:lnTo>
                    <a:pt x="1763750" y="485292"/>
                  </a:lnTo>
                  <a:lnTo>
                    <a:pt x="1787080" y="522706"/>
                  </a:lnTo>
                  <a:lnTo>
                    <a:pt x="1808480" y="561289"/>
                  </a:lnTo>
                  <a:lnTo>
                    <a:pt x="1827898" y="600989"/>
                  </a:lnTo>
                  <a:lnTo>
                    <a:pt x="1845271" y="641743"/>
                  </a:lnTo>
                  <a:lnTo>
                    <a:pt x="1860537" y="683475"/>
                  </a:lnTo>
                  <a:lnTo>
                    <a:pt x="1873618" y="726135"/>
                  </a:lnTo>
                  <a:lnTo>
                    <a:pt x="1884476" y="769670"/>
                  </a:lnTo>
                  <a:lnTo>
                    <a:pt x="1893023" y="814006"/>
                  </a:lnTo>
                  <a:lnTo>
                    <a:pt x="1899208" y="859078"/>
                  </a:lnTo>
                  <a:lnTo>
                    <a:pt x="1902968" y="904849"/>
                  </a:lnTo>
                  <a:lnTo>
                    <a:pt x="1904238" y="951230"/>
                  </a:lnTo>
                  <a:lnTo>
                    <a:pt x="1902980" y="997597"/>
                  </a:lnTo>
                  <a:lnTo>
                    <a:pt x="1899234" y="1043343"/>
                  </a:lnTo>
                  <a:lnTo>
                    <a:pt x="1893049" y="1088402"/>
                  </a:lnTo>
                  <a:lnTo>
                    <a:pt x="1884502" y="1132725"/>
                  </a:lnTo>
                  <a:lnTo>
                    <a:pt x="1873669" y="1176235"/>
                  </a:lnTo>
                  <a:lnTo>
                    <a:pt x="1860575" y="1218895"/>
                  </a:lnTo>
                  <a:lnTo>
                    <a:pt x="1845322" y="1260614"/>
                  </a:lnTo>
                  <a:lnTo>
                    <a:pt x="1827949" y="1301356"/>
                  </a:lnTo>
                  <a:lnTo>
                    <a:pt x="1808530" y="1341043"/>
                  </a:lnTo>
                  <a:lnTo>
                    <a:pt x="1787131" y="1379626"/>
                  </a:lnTo>
                  <a:lnTo>
                    <a:pt x="1763814" y="1417040"/>
                  </a:lnTo>
                  <a:lnTo>
                    <a:pt x="1738630" y="1453222"/>
                  </a:lnTo>
                  <a:lnTo>
                    <a:pt x="1711655" y="1488109"/>
                  </a:lnTo>
                  <a:lnTo>
                    <a:pt x="1682953" y="1521650"/>
                  </a:lnTo>
                  <a:lnTo>
                    <a:pt x="1652587" y="1553768"/>
                  </a:lnTo>
                  <a:lnTo>
                    <a:pt x="1620621" y="1584413"/>
                  </a:lnTo>
                  <a:lnTo>
                    <a:pt x="1587106" y="1613535"/>
                  </a:lnTo>
                  <a:lnTo>
                    <a:pt x="1552130" y="1641055"/>
                  </a:lnTo>
                  <a:lnTo>
                    <a:pt x="1515732" y="1666913"/>
                  </a:lnTo>
                  <a:lnTo>
                    <a:pt x="1477987" y="1691055"/>
                  </a:lnTo>
                  <a:lnTo>
                    <a:pt x="1438948" y="1713420"/>
                  </a:lnTo>
                  <a:lnTo>
                    <a:pt x="1398701" y="1733931"/>
                  </a:lnTo>
                  <a:lnTo>
                    <a:pt x="1357299" y="1752561"/>
                  </a:lnTo>
                  <a:lnTo>
                    <a:pt x="1314792" y="1769211"/>
                  </a:lnTo>
                  <a:lnTo>
                    <a:pt x="1271257" y="1783854"/>
                  </a:lnTo>
                  <a:lnTo>
                    <a:pt x="1226756" y="1796402"/>
                  </a:lnTo>
                  <a:lnTo>
                    <a:pt x="1181354" y="1806803"/>
                  </a:lnTo>
                  <a:lnTo>
                    <a:pt x="1135113" y="1815007"/>
                  </a:lnTo>
                  <a:lnTo>
                    <a:pt x="1088097" y="1820938"/>
                  </a:lnTo>
                  <a:lnTo>
                    <a:pt x="1040371" y="1824545"/>
                  </a:lnTo>
                  <a:lnTo>
                    <a:pt x="991997" y="1825752"/>
                  </a:lnTo>
                  <a:lnTo>
                    <a:pt x="976528" y="1828774"/>
                  </a:lnTo>
                  <a:lnTo>
                    <a:pt x="963828" y="1836978"/>
                  </a:lnTo>
                  <a:lnTo>
                    <a:pt x="955268" y="1849170"/>
                  </a:lnTo>
                  <a:lnTo>
                    <a:pt x="952246" y="1864106"/>
                  </a:lnTo>
                  <a:lnTo>
                    <a:pt x="952246" y="2180933"/>
                  </a:lnTo>
                  <a:lnTo>
                    <a:pt x="788797" y="2024507"/>
                  </a:lnTo>
                  <a:lnTo>
                    <a:pt x="748677" y="2021230"/>
                  </a:lnTo>
                  <a:lnTo>
                    <a:pt x="724890" y="2058530"/>
                  </a:lnTo>
                  <a:lnTo>
                    <a:pt x="728179" y="2072347"/>
                  </a:lnTo>
                  <a:lnTo>
                    <a:pt x="965835" y="2303780"/>
                  </a:lnTo>
                  <a:lnTo>
                    <a:pt x="994029" y="2314956"/>
                  </a:lnTo>
                  <a:lnTo>
                    <a:pt x="1001623" y="2314270"/>
                  </a:lnTo>
                  <a:lnTo>
                    <a:pt x="1251204" y="2084451"/>
                  </a:lnTo>
                  <a:lnTo>
                    <a:pt x="1263688" y="2054821"/>
                  </a:lnTo>
                  <a:lnTo>
                    <a:pt x="1261364" y="2039010"/>
                  </a:lnTo>
                  <a:lnTo>
                    <a:pt x="1232560" y="2013927"/>
                  </a:lnTo>
                  <a:lnTo>
                    <a:pt x="1224915" y="2013204"/>
                  </a:lnTo>
                  <a:lnTo>
                    <a:pt x="1217231" y="2013927"/>
                  </a:lnTo>
                  <a:lnTo>
                    <a:pt x="1209802" y="2016048"/>
                  </a:lnTo>
                  <a:lnTo>
                    <a:pt x="1202829" y="2019592"/>
                  </a:lnTo>
                  <a:lnTo>
                    <a:pt x="1196594" y="2024507"/>
                  </a:lnTo>
                  <a:lnTo>
                    <a:pt x="1033018" y="2181225"/>
                  </a:lnTo>
                  <a:lnTo>
                    <a:pt x="1032002" y="2182190"/>
                  </a:lnTo>
                  <a:lnTo>
                    <a:pt x="1032002" y="1901571"/>
                  </a:lnTo>
                  <a:lnTo>
                    <a:pt x="1081227" y="1898523"/>
                  </a:lnTo>
                  <a:lnTo>
                    <a:pt x="1129792" y="1893201"/>
                  </a:lnTo>
                  <a:lnTo>
                    <a:pt x="1177632" y="1885645"/>
                  </a:lnTo>
                  <a:lnTo>
                    <a:pt x="1224673" y="1875929"/>
                  </a:lnTo>
                  <a:lnTo>
                    <a:pt x="1270863" y="1864093"/>
                  </a:lnTo>
                  <a:lnTo>
                    <a:pt x="1316151" y="1850212"/>
                  </a:lnTo>
                  <a:lnTo>
                    <a:pt x="1360474" y="1834324"/>
                  </a:lnTo>
                  <a:lnTo>
                    <a:pt x="1403781" y="1816506"/>
                  </a:lnTo>
                  <a:lnTo>
                    <a:pt x="1445996" y="1796796"/>
                  </a:lnTo>
                  <a:lnTo>
                    <a:pt x="1487068" y="1775244"/>
                  </a:lnTo>
                  <a:lnTo>
                    <a:pt x="1526946" y="1751926"/>
                  </a:lnTo>
                  <a:lnTo>
                    <a:pt x="1565579" y="1726895"/>
                  </a:lnTo>
                  <a:lnTo>
                    <a:pt x="1602879" y="1700187"/>
                  </a:lnTo>
                  <a:lnTo>
                    <a:pt x="1638820" y="1671878"/>
                  </a:lnTo>
                  <a:lnTo>
                    <a:pt x="1673326" y="1642021"/>
                  </a:lnTo>
                  <a:lnTo>
                    <a:pt x="1706333" y="1610664"/>
                  </a:lnTo>
                  <a:lnTo>
                    <a:pt x="1737791" y="1577873"/>
                  </a:lnTo>
                  <a:lnTo>
                    <a:pt x="1767649" y="1543697"/>
                  </a:lnTo>
                  <a:lnTo>
                    <a:pt x="1795843" y="1508188"/>
                  </a:lnTo>
                  <a:lnTo>
                    <a:pt x="1822310" y="1471409"/>
                  </a:lnTo>
                  <a:lnTo>
                    <a:pt x="1846999" y="1433410"/>
                  </a:lnTo>
                  <a:lnTo>
                    <a:pt x="1869846" y="1394269"/>
                  </a:lnTo>
                  <a:lnTo>
                    <a:pt x="1890788" y="1354010"/>
                  </a:lnTo>
                  <a:lnTo>
                    <a:pt x="1909787" y="1312697"/>
                  </a:lnTo>
                  <a:lnTo>
                    <a:pt x="1926755" y="1270406"/>
                  </a:lnTo>
                  <a:lnTo>
                    <a:pt x="1941664" y="1227162"/>
                  </a:lnTo>
                  <a:lnTo>
                    <a:pt x="1954428" y="1183055"/>
                  </a:lnTo>
                  <a:lnTo>
                    <a:pt x="1965007" y="1138110"/>
                  </a:lnTo>
                  <a:lnTo>
                    <a:pt x="1973338" y="1092403"/>
                  </a:lnTo>
                  <a:lnTo>
                    <a:pt x="1979358" y="1045984"/>
                  </a:lnTo>
                  <a:lnTo>
                    <a:pt x="1983016" y="998918"/>
                  </a:lnTo>
                  <a:lnTo>
                    <a:pt x="1984248" y="951230"/>
                  </a:lnTo>
                  <a:close/>
                </a:path>
              </a:pathLst>
            </a:custGeom>
            <a:solidFill>
              <a:srgbClr val="0871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08963" y="1668726"/>
              <a:ext cx="1668829" cy="1531700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87651" y="2031504"/>
              <a:ext cx="1711452" cy="856475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1825751" y="1676400"/>
              <a:ext cx="1584960" cy="1457325"/>
            </a:xfrm>
            <a:custGeom>
              <a:avLst/>
              <a:gdLst/>
              <a:ahLst/>
              <a:cxnLst/>
              <a:rect l="l" t="t" r="r" b="b"/>
              <a:pathLst>
                <a:path w="1584960" h="1457325">
                  <a:moveTo>
                    <a:pt x="792607" y="0"/>
                  </a:moveTo>
                  <a:lnTo>
                    <a:pt x="742478" y="1433"/>
                  </a:lnTo>
                  <a:lnTo>
                    <a:pt x="693179" y="5677"/>
                  </a:lnTo>
                  <a:lnTo>
                    <a:pt x="644801" y="12646"/>
                  </a:lnTo>
                  <a:lnTo>
                    <a:pt x="597438" y="22255"/>
                  </a:lnTo>
                  <a:lnTo>
                    <a:pt x="551182" y="34418"/>
                  </a:lnTo>
                  <a:lnTo>
                    <a:pt x="506127" y="49050"/>
                  </a:lnTo>
                  <a:lnTo>
                    <a:pt x="462364" y="66065"/>
                  </a:lnTo>
                  <a:lnTo>
                    <a:pt x="419987" y="85378"/>
                  </a:lnTo>
                  <a:lnTo>
                    <a:pt x="379089" y="106903"/>
                  </a:lnTo>
                  <a:lnTo>
                    <a:pt x="339762" y="130556"/>
                  </a:lnTo>
                  <a:lnTo>
                    <a:pt x="302100" y="156250"/>
                  </a:lnTo>
                  <a:lnTo>
                    <a:pt x="266195" y="183901"/>
                  </a:lnTo>
                  <a:lnTo>
                    <a:pt x="232140" y="213423"/>
                  </a:lnTo>
                  <a:lnTo>
                    <a:pt x="200027" y="244730"/>
                  </a:lnTo>
                  <a:lnTo>
                    <a:pt x="169950" y="277738"/>
                  </a:lnTo>
                  <a:lnTo>
                    <a:pt x="142002" y="312360"/>
                  </a:lnTo>
                  <a:lnTo>
                    <a:pt x="116274" y="348511"/>
                  </a:lnTo>
                  <a:lnTo>
                    <a:pt x="92861" y="386106"/>
                  </a:lnTo>
                  <a:lnTo>
                    <a:pt x="71855" y="425060"/>
                  </a:lnTo>
                  <a:lnTo>
                    <a:pt x="53348" y="465287"/>
                  </a:lnTo>
                  <a:lnTo>
                    <a:pt x="37434" y="506701"/>
                  </a:lnTo>
                  <a:lnTo>
                    <a:pt x="24205" y="549218"/>
                  </a:lnTo>
                  <a:lnTo>
                    <a:pt x="13754" y="592751"/>
                  </a:lnTo>
                  <a:lnTo>
                    <a:pt x="6175" y="637216"/>
                  </a:lnTo>
                  <a:lnTo>
                    <a:pt x="1559" y="682527"/>
                  </a:lnTo>
                  <a:lnTo>
                    <a:pt x="0" y="728599"/>
                  </a:lnTo>
                  <a:lnTo>
                    <a:pt x="1559" y="774669"/>
                  </a:lnTo>
                  <a:lnTo>
                    <a:pt x="6175" y="819977"/>
                  </a:lnTo>
                  <a:lnTo>
                    <a:pt x="13754" y="864437"/>
                  </a:lnTo>
                  <a:lnTo>
                    <a:pt x="24205" y="907963"/>
                  </a:lnTo>
                  <a:lnTo>
                    <a:pt x="37434" y="950471"/>
                  </a:lnTo>
                  <a:lnTo>
                    <a:pt x="53348" y="991876"/>
                  </a:lnTo>
                  <a:lnTo>
                    <a:pt x="71855" y="1032092"/>
                  </a:lnTo>
                  <a:lnTo>
                    <a:pt x="92861" y="1071034"/>
                  </a:lnTo>
                  <a:lnTo>
                    <a:pt x="116274" y="1108616"/>
                  </a:lnTo>
                  <a:lnTo>
                    <a:pt x="142002" y="1144754"/>
                  </a:lnTo>
                  <a:lnTo>
                    <a:pt x="169950" y="1179362"/>
                  </a:lnTo>
                  <a:lnTo>
                    <a:pt x="200027" y="1212354"/>
                  </a:lnTo>
                  <a:lnTo>
                    <a:pt x="232140" y="1243647"/>
                  </a:lnTo>
                  <a:lnTo>
                    <a:pt x="266195" y="1273154"/>
                  </a:lnTo>
                  <a:lnTo>
                    <a:pt x="302100" y="1300790"/>
                  </a:lnTo>
                  <a:lnTo>
                    <a:pt x="339762" y="1326471"/>
                  </a:lnTo>
                  <a:lnTo>
                    <a:pt x="379089" y="1350110"/>
                  </a:lnTo>
                  <a:lnTo>
                    <a:pt x="419987" y="1371623"/>
                  </a:lnTo>
                  <a:lnTo>
                    <a:pt x="462364" y="1390924"/>
                  </a:lnTo>
                  <a:lnTo>
                    <a:pt x="506127" y="1407928"/>
                  </a:lnTo>
                  <a:lnTo>
                    <a:pt x="551182" y="1422550"/>
                  </a:lnTo>
                  <a:lnTo>
                    <a:pt x="597438" y="1434704"/>
                  </a:lnTo>
                  <a:lnTo>
                    <a:pt x="644801" y="1444306"/>
                  </a:lnTo>
                  <a:lnTo>
                    <a:pt x="693179" y="1451270"/>
                  </a:lnTo>
                  <a:lnTo>
                    <a:pt x="742478" y="1455511"/>
                  </a:lnTo>
                  <a:lnTo>
                    <a:pt x="792607" y="1456944"/>
                  </a:lnTo>
                  <a:lnTo>
                    <a:pt x="842720" y="1455511"/>
                  </a:lnTo>
                  <a:lnTo>
                    <a:pt x="892005" y="1451270"/>
                  </a:lnTo>
                  <a:lnTo>
                    <a:pt x="940368" y="1444306"/>
                  </a:lnTo>
                  <a:lnTo>
                    <a:pt x="987717" y="1434704"/>
                  </a:lnTo>
                  <a:lnTo>
                    <a:pt x="1033958" y="1422550"/>
                  </a:lnTo>
                  <a:lnTo>
                    <a:pt x="1079000" y="1407928"/>
                  </a:lnTo>
                  <a:lnTo>
                    <a:pt x="1122749" y="1390924"/>
                  </a:lnTo>
                  <a:lnTo>
                    <a:pt x="1165112" y="1371623"/>
                  </a:lnTo>
                  <a:lnTo>
                    <a:pt x="1205997" y="1350110"/>
                  </a:lnTo>
                  <a:lnTo>
                    <a:pt x="1245311" y="1326471"/>
                  </a:lnTo>
                  <a:lnTo>
                    <a:pt x="1282961" y="1300790"/>
                  </a:lnTo>
                  <a:lnTo>
                    <a:pt x="1318855" y="1273154"/>
                  </a:lnTo>
                  <a:lnTo>
                    <a:pt x="1352899" y="1243647"/>
                  </a:lnTo>
                  <a:lnTo>
                    <a:pt x="1385001" y="1212354"/>
                  </a:lnTo>
                  <a:lnTo>
                    <a:pt x="1415067" y="1179362"/>
                  </a:lnTo>
                  <a:lnTo>
                    <a:pt x="1443007" y="1144754"/>
                  </a:lnTo>
                  <a:lnTo>
                    <a:pt x="1468725" y="1108616"/>
                  </a:lnTo>
                  <a:lnTo>
                    <a:pt x="1492130" y="1071034"/>
                  </a:lnTo>
                  <a:lnTo>
                    <a:pt x="1513129" y="1032092"/>
                  </a:lnTo>
                  <a:lnTo>
                    <a:pt x="1531630" y="991876"/>
                  </a:lnTo>
                  <a:lnTo>
                    <a:pt x="1547538" y="950471"/>
                  </a:lnTo>
                  <a:lnTo>
                    <a:pt x="1560763" y="907963"/>
                  </a:lnTo>
                  <a:lnTo>
                    <a:pt x="1571210" y="864437"/>
                  </a:lnTo>
                  <a:lnTo>
                    <a:pt x="1578787" y="819977"/>
                  </a:lnTo>
                  <a:lnTo>
                    <a:pt x="1583401" y="774669"/>
                  </a:lnTo>
                  <a:lnTo>
                    <a:pt x="1584960" y="728599"/>
                  </a:lnTo>
                  <a:lnTo>
                    <a:pt x="1583401" y="682527"/>
                  </a:lnTo>
                  <a:lnTo>
                    <a:pt x="1578787" y="637216"/>
                  </a:lnTo>
                  <a:lnTo>
                    <a:pt x="1571210" y="592751"/>
                  </a:lnTo>
                  <a:lnTo>
                    <a:pt x="1560763" y="549218"/>
                  </a:lnTo>
                  <a:lnTo>
                    <a:pt x="1547538" y="506701"/>
                  </a:lnTo>
                  <a:lnTo>
                    <a:pt x="1531630" y="465287"/>
                  </a:lnTo>
                  <a:lnTo>
                    <a:pt x="1513129" y="425060"/>
                  </a:lnTo>
                  <a:lnTo>
                    <a:pt x="1492130" y="386106"/>
                  </a:lnTo>
                  <a:lnTo>
                    <a:pt x="1468725" y="348511"/>
                  </a:lnTo>
                  <a:lnTo>
                    <a:pt x="1443007" y="312360"/>
                  </a:lnTo>
                  <a:lnTo>
                    <a:pt x="1415067" y="277738"/>
                  </a:lnTo>
                  <a:lnTo>
                    <a:pt x="1385001" y="244730"/>
                  </a:lnTo>
                  <a:lnTo>
                    <a:pt x="1352899" y="213423"/>
                  </a:lnTo>
                  <a:lnTo>
                    <a:pt x="1318855" y="183901"/>
                  </a:lnTo>
                  <a:lnTo>
                    <a:pt x="1282961" y="156250"/>
                  </a:lnTo>
                  <a:lnTo>
                    <a:pt x="1245311" y="130556"/>
                  </a:lnTo>
                  <a:lnTo>
                    <a:pt x="1205997" y="106903"/>
                  </a:lnTo>
                  <a:lnTo>
                    <a:pt x="1165112" y="85378"/>
                  </a:lnTo>
                  <a:lnTo>
                    <a:pt x="1122749" y="66065"/>
                  </a:lnTo>
                  <a:lnTo>
                    <a:pt x="1079000" y="49050"/>
                  </a:lnTo>
                  <a:lnTo>
                    <a:pt x="1033958" y="34418"/>
                  </a:lnTo>
                  <a:lnTo>
                    <a:pt x="987717" y="22255"/>
                  </a:lnTo>
                  <a:lnTo>
                    <a:pt x="940368" y="12646"/>
                  </a:lnTo>
                  <a:lnTo>
                    <a:pt x="892005" y="5677"/>
                  </a:lnTo>
                  <a:lnTo>
                    <a:pt x="842720" y="1433"/>
                  </a:lnTo>
                  <a:lnTo>
                    <a:pt x="792607" y="0"/>
                  </a:lnTo>
                  <a:close/>
                </a:path>
              </a:pathLst>
            </a:custGeom>
            <a:solidFill>
              <a:srgbClr val="044B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1938654" y="2111755"/>
            <a:ext cx="136080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800" spc="35" dirty="0">
                <a:solidFill>
                  <a:srgbClr val="FFFFFF"/>
                </a:solidFill>
                <a:latin typeface="Tahoma"/>
                <a:cs typeface="Tahoma"/>
              </a:rPr>
              <a:t>OBJECTIVES</a:t>
            </a:r>
            <a:endParaRPr sz="1800">
              <a:latin typeface="Tahoma"/>
              <a:cs typeface="Tahoma"/>
            </a:endParaRPr>
          </a:p>
          <a:p>
            <a:pPr algn="ctr">
              <a:lnSpc>
                <a:spcPct val="100000"/>
              </a:lnSpc>
            </a:pPr>
            <a:r>
              <a:rPr sz="1800" dirty="0">
                <a:solidFill>
                  <a:srgbClr val="FFFFFF"/>
                </a:solidFill>
                <a:latin typeface="Tahoma"/>
                <a:cs typeface="Tahoma"/>
              </a:rPr>
              <a:t>start</a:t>
            </a:r>
            <a:r>
              <a:rPr sz="1800" spc="-2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Tahoma"/>
                <a:cs typeface="Tahoma"/>
              </a:rPr>
              <a:t>with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1626095" y="1444751"/>
            <a:ext cx="1984375" cy="2315210"/>
          </a:xfrm>
          <a:custGeom>
            <a:avLst/>
            <a:gdLst/>
            <a:ahLst/>
            <a:cxnLst/>
            <a:rect l="l" t="t" r="r" b="b"/>
            <a:pathLst>
              <a:path w="1984375" h="2315210">
                <a:moveTo>
                  <a:pt x="1984133" y="951230"/>
                </a:moveTo>
                <a:lnTo>
                  <a:pt x="1982914" y="903833"/>
                </a:lnTo>
                <a:lnTo>
                  <a:pt x="1979295" y="857021"/>
                </a:lnTo>
                <a:lnTo>
                  <a:pt x="1973351" y="810856"/>
                </a:lnTo>
                <a:lnTo>
                  <a:pt x="1965121" y="765403"/>
                </a:lnTo>
                <a:lnTo>
                  <a:pt x="1954669" y="720699"/>
                </a:lnTo>
                <a:lnTo>
                  <a:pt x="1942058" y="676821"/>
                </a:lnTo>
                <a:lnTo>
                  <a:pt x="1927326" y="633793"/>
                </a:lnTo>
                <a:lnTo>
                  <a:pt x="1910549" y="591705"/>
                </a:lnTo>
                <a:lnTo>
                  <a:pt x="1891792" y="550583"/>
                </a:lnTo>
                <a:lnTo>
                  <a:pt x="1871078" y="510501"/>
                </a:lnTo>
                <a:lnTo>
                  <a:pt x="1848497" y="471500"/>
                </a:lnTo>
                <a:lnTo>
                  <a:pt x="1824088" y="433654"/>
                </a:lnTo>
                <a:lnTo>
                  <a:pt x="1797913" y="397002"/>
                </a:lnTo>
                <a:lnTo>
                  <a:pt x="1770037" y="361594"/>
                </a:lnTo>
                <a:lnTo>
                  <a:pt x="1740509" y="327494"/>
                </a:lnTo>
                <a:lnTo>
                  <a:pt x="1709394" y="294767"/>
                </a:lnTo>
                <a:lnTo>
                  <a:pt x="1676730" y="263448"/>
                </a:lnTo>
                <a:lnTo>
                  <a:pt x="1642592" y="233616"/>
                </a:lnTo>
                <a:lnTo>
                  <a:pt x="1607045" y="205295"/>
                </a:lnTo>
                <a:lnTo>
                  <a:pt x="1570126" y="178562"/>
                </a:lnTo>
                <a:lnTo>
                  <a:pt x="1531899" y="153466"/>
                </a:lnTo>
                <a:lnTo>
                  <a:pt x="1492415" y="130060"/>
                </a:lnTo>
                <a:lnTo>
                  <a:pt x="1451749" y="108407"/>
                </a:lnTo>
                <a:lnTo>
                  <a:pt x="1409954" y="88557"/>
                </a:lnTo>
                <a:lnTo>
                  <a:pt x="1367078" y="70548"/>
                </a:lnTo>
                <a:lnTo>
                  <a:pt x="1323174" y="54470"/>
                </a:lnTo>
                <a:lnTo>
                  <a:pt x="1278318" y="40347"/>
                </a:lnTo>
                <a:lnTo>
                  <a:pt x="1232547" y="28244"/>
                </a:lnTo>
                <a:lnTo>
                  <a:pt x="1185926" y="18224"/>
                </a:lnTo>
                <a:lnTo>
                  <a:pt x="1138516" y="10337"/>
                </a:lnTo>
                <a:lnTo>
                  <a:pt x="1090383" y="4635"/>
                </a:lnTo>
                <a:lnTo>
                  <a:pt x="1041565" y="1168"/>
                </a:lnTo>
                <a:lnTo>
                  <a:pt x="992136" y="0"/>
                </a:lnTo>
                <a:lnTo>
                  <a:pt x="942682" y="1168"/>
                </a:lnTo>
                <a:lnTo>
                  <a:pt x="893851" y="4635"/>
                </a:lnTo>
                <a:lnTo>
                  <a:pt x="845705" y="10337"/>
                </a:lnTo>
                <a:lnTo>
                  <a:pt x="798296" y="18237"/>
                </a:lnTo>
                <a:lnTo>
                  <a:pt x="751662" y="28257"/>
                </a:lnTo>
                <a:lnTo>
                  <a:pt x="705891" y="40360"/>
                </a:lnTo>
                <a:lnTo>
                  <a:pt x="661022" y="54483"/>
                </a:lnTo>
                <a:lnTo>
                  <a:pt x="617118" y="70573"/>
                </a:lnTo>
                <a:lnTo>
                  <a:pt x="574230" y="88569"/>
                </a:lnTo>
                <a:lnTo>
                  <a:pt x="532422" y="108432"/>
                </a:lnTo>
                <a:lnTo>
                  <a:pt x="491744" y="130086"/>
                </a:lnTo>
                <a:lnTo>
                  <a:pt x="452272" y="153504"/>
                </a:lnTo>
                <a:lnTo>
                  <a:pt x="414045" y="178600"/>
                </a:lnTo>
                <a:lnTo>
                  <a:pt x="377113" y="205333"/>
                </a:lnTo>
                <a:lnTo>
                  <a:pt x="341553" y="233654"/>
                </a:lnTo>
                <a:lnTo>
                  <a:pt x="307416" y="263499"/>
                </a:lnTo>
                <a:lnTo>
                  <a:pt x="274764" y="294817"/>
                </a:lnTo>
                <a:lnTo>
                  <a:pt x="243636" y="327545"/>
                </a:lnTo>
                <a:lnTo>
                  <a:pt x="214109" y="361645"/>
                </a:lnTo>
                <a:lnTo>
                  <a:pt x="186220" y="397052"/>
                </a:lnTo>
                <a:lnTo>
                  <a:pt x="160045" y="433705"/>
                </a:lnTo>
                <a:lnTo>
                  <a:pt x="135636" y="471563"/>
                </a:lnTo>
                <a:lnTo>
                  <a:pt x="113055" y="510552"/>
                </a:lnTo>
                <a:lnTo>
                  <a:pt x="92354" y="550633"/>
                </a:lnTo>
                <a:lnTo>
                  <a:pt x="73583" y="591756"/>
                </a:lnTo>
                <a:lnTo>
                  <a:pt x="56807" y="633844"/>
                </a:lnTo>
                <a:lnTo>
                  <a:pt x="42075" y="676859"/>
                </a:lnTo>
                <a:lnTo>
                  <a:pt x="29464" y="720737"/>
                </a:lnTo>
                <a:lnTo>
                  <a:pt x="19011" y="765441"/>
                </a:lnTo>
                <a:lnTo>
                  <a:pt x="10782" y="810882"/>
                </a:lnTo>
                <a:lnTo>
                  <a:pt x="4838" y="857046"/>
                </a:lnTo>
                <a:lnTo>
                  <a:pt x="1219" y="903846"/>
                </a:lnTo>
                <a:lnTo>
                  <a:pt x="0" y="951230"/>
                </a:lnTo>
                <a:lnTo>
                  <a:pt x="3416" y="965809"/>
                </a:lnTo>
                <a:lnTo>
                  <a:pt x="12052" y="977671"/>
                </a:lnTo>
                <a:lnTo>
                  <a:pt x="24676" y="985647"/>
                </a:lnTo>
                <a:lnTo>
                  <a:pt x="40017" y="988568"/>
                </a:lnTo>
                <a:lnTo>
                  <a:pt x="55283" y="985647"/>
                </a:lnTo>
                <a:lnTo>
                  <a:pt x="67843" y="977671"/>
                </a:lnTo>
                <a:lnTo>
                  <a:pt x="76428" y="965809"/>
                </a:lnTo>
                <a:lnTo>
                  <a:pt x="79768" y="951230"/>
                </a:lnTo>
                <a:lnTo>
                  <a:pt x="81026" y="904862"/>
                </a:lnTo>
                <a:lnTo>
                  <a:pt x="84785" y="859104"/>
                </a:lnTo>
                <a:lnTo>
                  <a:pt x="90970" y="814031"/>
                </a:lnTo>
                <a:lnTo>
                  <a:pt x="99529" y="769708"/>
                </a:lnTo>
                <a:lnTo>
                  <a:pt x="110388" y="726186"/>
                </a:lnTo>
                <a:lnTo>
                  <a:pt x="123469" y="683526"/>
                </a:lnTo>
                <a:lnTo>
                  <a:pt x="138734" y="641794"/>
                </a:lnTo>
                <a:lnTo>
                  <a:pt x="156121" y="601040"/>
                </a:lnTo>
                <a:lnTo>
                  <a:pt x="175539" y="561352"/>
                </a:lnTo>
                <a:lnTo>
                  <a:pt x="196938" y="522757"/>
                </a:lnTo>
                <a:lnTo>
                  <a:pt x="220268" y="485343"/>
                </a:lnTo>
                <a:lnTo>
                  <a:pt x="245452" y="449160"/>
                </a:lnTo>
                <a:lnTo>
                  <a:pt x="272427" y="414261"/>
                </a:lnTo>
                <a:lnTo>
                  <a:pt x="301129" y="380720"/>
                </a:lnTo>
                <a:lnTo>
                  <a:pt x="331495" y="348589"/>
                </a:lnTo>
                <a:lnTo>
                  <a:pt x="363474" y="317944"/>
                </a:lnTo>
                <a:lnTo>
                  <a:pt x="396976" y="288823"/>
                </a:lnTo>
                <a:lnTo>
                  <a:pt x="431965" y="261302"/>
                </a:lnTo>
                <a:lnTo>
                  <a:pt x="468350" y="235445"/>
                </a:lnTo>
                <a:lnTo>
                  <a:pt x="506095" y="211302"/>
                </a:lnTo>
                <a:lnTo>
                  <a:pt x="545122" y="188937"/>
                </a:lnTo>
                <a:lnTo>
                  <a:pt x="585368" y="168414"/>
                </a:lnTo>
                <a:lnTo>
                  <a:pt x="626770" y="149796"/>
                </a:lnTo>
                <a:lnTo>
                  <a:pt x="669264" y="133134"/>
                </a:lnTo>
                <a:lnTo>
                  <a:pt x="712787" y="118491"/>
                </a:lnTo>
                <a:lnTo>
                  <a:pt x="757288" y="105943"/>
                </a:lnTo>
                <a:lnTo>
                  <a:pt x="802678" y="95542"/>
                </a:lnTo>
                <a:lnTo>
                  <a:pt x="848906" y="87337"/>
                </a:lnTo>
                <a:lnTo>
                  <a:pt x="895921" y="81407"/>
                </a:lnTo>
                <a:lnTo>
                  <a:pt x="943635" y="77800"/>
                </a:lnTo>
                <a:lnTo>
                  <a:pt x="992009" y="76581"/>
                </a:lnTo>
                <a:lnTo>
                  <a:pt x="1040358" y="77800"/>
                </a:lnTo>
                <a:lnTo>
                  <a:pt x="1088072" y="81407"/>
                </a:lnTo>
                <a:lnTo>
                  <a:pt x="1135062" y="87337"/>
                </a:lnTo>
                <a:lnTo>
                  <a:pt x="1181290" y="95529"/>
                </a:lnTo>
                <a:lnTo>
                  <a:pt x="1226680" y="105930"/>
                </a:lnTo>
                <a:lnTo>
                  <a:pt x="1271168" y="118478"/>
                </a:lnTo>
                <a:lnTo>
                  <a:pt x="1314691" y="133121"/>
                </a:lnTo>
                <a:lnTo>
                  <a:pt x="1357185" y="149771"/>
                </a:lnTo>
                <a:lnTo>
                  <a:pt x="1398587" y="168389"/>
                </a:lnTo>
                <a:lnTo>
                  <a:pt x="1438821" y="188912"/>
                </a:lnTo>
                <a:lnTo>
                  <a:pt x="1477848" y="211264"/>
                </a:lnTo>
                <a:lnTo>
                  <a:pt x="1515592" y="235407"/>
                </a:lnTo>
                <a:lnTo>
                  <a:pt x="1551990" y="261264"/>
                </a:lnTo>
                <a:lnTo>
                  <a:pt x="1586979" y="288785"/>
                </a:lnTo>
                <a:lnTo>
                  <a:pt x="1620481" y="317893"/>
                </a:lnTo>
                <a:lnTo>
                  <a:pt x="1652460" y="348538"/>
                </a:lnTo>
                <a:lnTo>
                  <a:pt x="1682838" y="380669"/>
                </a:lnTo>
                <a:lnTo>
                  <a:pt x="1711540" y="414210"/>
                </a:lnTo>
                <a:lnTo>
                  <a:pt x="1738515" y="449097"/>
                </a:lnTo>
                <a:lnTo>
                  <a:pt x="1763699" y="485292"/>
                </a:lnTo>
                <a:lnTo>
                  <a:pt x="1787029" y="522706"/>
                </a:lnTo>
                <a:lnTo>
                  <a:pt x="1808441" y="561289"/>
                </a:lnTo>
                <a:lnTo>
                  <a:pt x="1827872" y="600989"/>
                </a:lnTo>
                <a:lnTo>
                  <a:pt x="1845246" y="641743"/>
                </a:lnTo>
                <a:lnTo>
                  <a:pt x="1860524" y="683475"/>
                </a:lnTo>
                <a:lnTo>
                  <a:pt x="1873618" y="726135"/>
                </a:lnTo>
                <a:lnTo>
                  <a:pt x="1884476" y="769670"/>
                </a:lnTo>
                <a:lnTo>
                  <a:pt x="1893023" y="814006"/>
                </a:lnTo>
                <a:lnTo>
                  <a:pt x="1899221" y="859078"/>
                </a:lnTo>
                <a:lnTo>
                  <a:pt x="1902980" y="904849"/>
                </a:lnTo>
                <a:lnTo>
                  <a:pt x="1904250" y="951230"/>
                </a:lnTo>
                <a:lnTo>
                  <a:pt x="1902980" y="997597"/>
                </a:lnTo>
                <a:lnTo>
                  <a:pt x="1899221" y="1043343"/>
                </a:lnTo>
                <a:lnTo>
                  <a:pt x="1893036" y="1088402"/>
                </a:lnTo>
                <a:lnTo>
                  <a:pt x="1884489" y="1132725"/>
                </a:lnTo>
                <a:lnTo>
                  <a:pt x="1873631" y="1176235"/>
                </a:lnTo>
                <a:lnTo>
                  <a:pt x="1860550" y="1218895"/>
                </a:lnTo>
                <a:lnTo>
                  <a:pt x="1845284" y="1260614"/>
                </a:lnTo>
                <a:lnTo>
                  <a:pt x="1827911" y="1301356"/>
                </a:lnTo>
                <a:lnTo>
                  <a:pt x="1808492" y="1341043"/>
                </a:lnTo>
                <a:lnTo>
                  <a:pt x="1787093" y="1379626"/>
                </a:lnTo>
                <a:lnTo>
                  <a:pt x="1763776" y="1417040"/>
                </a:lnTo>
                <a:lnTo>
                  <a:pt x="1738591" y="1453222"/>
                </a:lnTo>
                <a:lnTo>
                  <a:pt x="1711629" y="1488109"/>
                </a:lnTo>
                <a:lnTo>
                  <a:pt x="1682927" y="1521650"/>
                </a:lnTo>
                <a:lnTo>
                  <a:pt x="1652562" y="1553768"/>
                </a:lnTo>
                <a:lnTo>
                  <a:pt x="1620608" y="1584413"/>
                </a:lnTo>
                <a:lnTo>
                  <a:pt x="1587106" y="1613535"/>
                </a:lnTo>
                <a:lnTo>
                  <a:pt x="1552117" y="1641055"/>
                </a:lnTo>
                <a:lnTo>
                  <a:pt x="1515732" y="1666913"/>
                </a:lnTo>
                <a:lnTo>
                  <a:pt x="1478000" y="1691055"/>
                </a:lnTo>
                <a:lnTo>
                  <a:pt x="1438973" y="1713420"/>
                </a:lnTo>
                <a:lnTo>
                  <a:pt x="1398739" y="1733931"/>
                </a:lnTo>
                <a:lnTo>
                  <a:pt x="1357337" y="1752561"/>
                </a:lnTo>
                <a:lnTo>
                  <a:pt x="1314843" y="1769211"/>
                </a:lnTo>
                <a:lnTo>
                  <a:pt x="1271333" y="1783854"/>
                </a:lnTo>
                <a:lnTo>
                  <a:pt x="1226845" y="1796402"/>
                </a:lnTo>
                <a:lnTo>
                  <a:pt x="1181455" y="1806803"/>
                </a:lnTo>
                <a:lnTo>
                  <a:pt x="1135214" y="1815007"/>
                </a:lnTo>
                <a:lnTo>
                  <a:pt x="1088212" y="1820938"/>
                </a:lnTo>
                <a:lnTo>
                  <a:pt x="1040498" y="1824545"/>
                </a:lnTo>
                <a:lnTo>
                  <a:pt x="992136" y="1825752"/>
                </a:lnTo>
                <a:lnTo>
                  <a:pt x="976553" y="1828774"/>
                </a:lnTo>
                <a:lnTo>
                  <a:pt x="963841" y="1836978"/>
                </a:lnTo>
                <a:lnTo>
                  <a:pt x="955268" y="1849170"/>
                </a:lnTo>
                <a:lnTo>
                  <a:pt x="952131" y="1864106"/>
                </a:lnTo>
                <a:lnTo>
                  <a:pt x="952131" y="2182355"/>
                </a:lnTo>
                <a:lnTo>
                  <a:pt x="951623" y="2181860"/>
                </a:lnTo>
                <a:lnTo>
                  <a:pt x="787285" y="2024507"/>
                </a:lnTo>
                <a:lnTo>
                  <a:pt x="747229" y="2021230"/>
                </a:lnTo>
                <a:lnTo>
                  <a:pt x="723506" y="2058530"/>
                </a:lnTo>
                <a:lnTo>
                  <a:pt x="726833" y="2072347"/>
                </a:lnTo>
                <a:lnTo>
                  <a:pt x="964323" y="2303780"/>
                </a:lnTo>
                <a:lnTo>
                  <a:pt x="992517" y="2314956"/>
                </a:lnTo>
                <a:lnTo>
                  <a:pt x="1000099" y="2314270"/>
                </a:lnTo>
                <a:lnTo>
                  <a:pt x="1249565" y="2084451"/>
                </a:lnTo>
                <a:lnTo>
                  <a:pt x="1262151" y="2054821"/>
                </a:lnTo>
                <a:lnTo>
                  <a:pt x="1259789" y="2039010"/>
                </a:lnTo>
                <a:lnTo>
                  <a:pt x="1230922" y="2013927"/>
                </a:lnTo>
                <a:lnTo>
                  <a:pt x="1223276" y="2013204"/>
                </a:lnTo>
                <a:lnTo>
                  <a:pt x="1215669" y="2013927"/>
                </a:lnTo>
                <a:lnTo>
                  <a:pt x="1208252" y="2016048"/>
                </a:lnTo>
                <a:lnTo>
                  <a:pt x="1201267" y="2019592"/>
                </a:lnTo>
                <a:lnTo>
                  <a:pt x="1194955" y="2024507"/>
                </a:lnTo>
                <a:lnTo>
                  <a:pt x="1032141" y="2180628"/>
                </a:lnTo>
                <a:lnTo>
                  <a:pt x="1032141" y="1901571"/>
                </a:lnTo>
                <a:lnTo>
                  <a:pt x="1081366" y="1898523"/>
                </a:lnTo>
                <a:lnTo>
                  <a:pt x="1129931" y="1893201"/>
                </a:lnTo>
                <a:lnTo>
                  <a:pt x="1177759" y="1885645"/>
                </a:lnTo>
                <a:lnTo>
                  <a:pt x="1224800" y="1875929"/>
                </a:lnTo>
                <a:lnTo>
                  <a:pt x="1270990" y="1864093"/>
                </a:lnTo>
                <a:lnTo>
                  <a:pt x="1316278" y="1850212"/>
                </a:lnTo>
                <a:lnTo>
                  <a:pt x="1360601" y="1834324"/>
                </a:lnTo>
                <a:lnTo>
                  <a:pt x="1403896" y="1816506"/>
                </a:lnTo>
                <a:lnTo>
                  <a:pt x="1446110" y="1796796"/>
                </a:lnTo>
                <a:lnTo>
                  <a:pt x="1487182" y="1775244"/>
                </a:lnTo>
                <a:lnTo>
                  <a:pt x="1527048" y="1751926"/>
                </a:lnTo>
                <a:lnTo>
                  <a:pt x="1565668" y="1726895"/>
                </a:lnTo>
                <a:lnTo>
                  <a:pt x="1602968" y="1700187"/>
                </a:lnTo>
                <a:lnTo>
                  <a:pt x="1638896" y="1671878"/>
                </a:lnTo>
                <a:lnTo>
                  <a:pt x="1673390" y="1642021"/>
                </a:lnTo>
                <a:lnTo>
                  <a:pt x="1706397" y="1610664"/>
                </a:lnTo>
                <a:lnTo>
                  <a:pt x="1737855" y="1577873"/>
                </a:lnTo>
                <a:lnTo>
                  <a:pt x="1767700" y="1543697"/>
                </a:lnTo>
                <a:lnTo>
                  <a:pt x="1795881" y="1508188"/>
                </a:lnTo>
                <a:lnTo>
                  <a:pt x="1822335" y="1471409"/>
                </a:lnTo>
                <a:lnTo>
                  <a:pt x="1847011" y="1433410"/>
                </a:lnTo>
                <a:lnTo>
                  <a:pt x="1869846" y="1394269"/>
                </a:lnTo>
                <a:lnTo>
                  <a:pt x="1890788" y="1354010"/>
                </a:lnTo>
                <a:lnTo>
                  <a:pt x="1909762" y="1312697"/>
                </a:lnTo>
                <a:lnTo>
                  <a:pt x="1926729" y="1270406"/>
                </a:lnTo>
                <a:lnTo>
                  <a:pt x="1941614" y="1227162"/>
                </a:lnTo>
                <a:lnTo>
                  <a:pt x="1954377" y="1183055"/>
                </a:lnTo>
                <a:lnTo>
                  <a:pt x="1964944" y="1138110"/>
                </a:lnTo>
                <a:lnTo>
                  <a:pt x="1973249" y="1092403"/>
                </a:lnTo>
                <a:lnTo>
                  <a:pt x="1979269" y="1045984"/>
                </a:lnTo>
                <a:lnTo>
                  <a:pt x="1982901" y="998918"/>
                </a:lnTo>
                <a:lnTo>
                  <a:pt x="1984133" y="951230"/>
                </a:lnTo>
                <a:close/>
              </a:path>
            </a:pathLst>
          </a:custGeom>
          <a:solidFill>
            <a:srgbClr val="044B3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2348229" y="3911600"/>
            <a:ext cx="53911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40" dirty="0">
                <a:solidFill>
                  <a:srgbClr val="5F5F5F"/>
                </a:solidFill>
                <a:latin typeface="Tahoma"/>
                <a:cs typeface="Tahoma"/>
              </a:rPr>
              <a:t>VERB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790950" y="3954221"/>
            <a:ext cx="1579880" cy="7086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1825"/>
              </a:lnSpc>
              <a:spcBef>
                <a:spcPts val="95"/>
              </a:spcBef>
            </a:pP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$</a:t>
            </a:r>
            <a:r>
              <a:rPr sz="1600" spc="-17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50" dirty="0">
                <a:solidFill>
                  <a:srgbClr val="5F5F5F"/>
                </a:solidFill>
                <a:latin typeface="Tahoma"/>
                <a:cs typeface="Tahoma"/>
              </a:rPr>
              <a:t>=</a:t>
            </a:r>
            <a:r>
              <a:rPr sz="1600" spc="-16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Value</a:t>
            </a:r>
            <a:r>
              <a:rPr sz="1600" spc="-19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5" dirty="0">
                <a:solidFill>
                  <a:srgbClr val="5F5F5F"/>
                </a:solidFill>
                <a:latin typeface="Tahoma"/>
                <a:cs typeface="Tahoma"/>
              </a:rPr>
              <a:t>of</a:t>
            </a:r>
            <a:endParaRPr sz="1600">
              <a:latin typeface="Tahoma"/>
              <a:cs typeface="Tahoma"/>
            </a:endParaRPr>
          </a:p>
          <a:p>
            <a:pPr marL="12700">
              <a:lnSpc>
                <a:spcPts val="1730"/>
              </a:lnSpc>
            </a:pPr>
            <a:r>
              <a:rPr sz="1600" spc="-250" dirty="0">
                <a:solidFill>
                  <a:srgbClr val="5F5F5F"/>
                </a:solidFill>
                <a:latin typeface="Tahoma"/>
                <a:cs typeface="Tahoma"/>
              </a:rPr>
              <a:t>#</a:t>
            </a:r>
            <a:r>
              <a:rPr sz="1600" spc="-17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50" dirty="0">
                <a:solidFill>
                  <a:srgbClr val="5F5F5F"/>
                </a:solidFill>
                <a:latin typeface="Tahoma"/>
                <a:cs typeface="Tahoma"/>
              </a:rPr>
              <a:t>=</a:t>
            </a:r>
            <a:r>
              <a:rPr sz="1600" spc="-16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Number</a:t>
            </a:r>
            <a:r>
              <a:rPr sz="1600" spc="-20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5" dirty="0">
                <a:solidFill>
                  <a:srgbClr val="5F5F5F"/>
                </a:solidFill>
                <a:latin typeface="Tahoma"/>
                <a:cs typeface="Tahoma"/>
              </a:rPr>
              <a:t>of</a:t>
            </a:r>
            <a:endParaRPr sz="1600">
              <a:latin typeface="Tahoma"/>
              <a:cs typeface="Tahoma"/>
            </a:endParaRPr>
          </a:p>
          <a:p>
            <a:pPr marL="12700">
              <a:lnSpc>
                <a:spcPts val="1825"/>
              </a:lnSpc>
            </a:pPr>
            <a:r>
              <a:rPr sz="1600" spc="-345" dirty="0">
                <a:solidFill>
                  <a:srgbClr val="5F5F5F"/>
                </a:solidFill>
                <a:latin typeface="Tahoma"/>
                <a:cs typeface="Tahoma"/>
              </a:rPr>
              <a:t>%</a:t>
            </a:r>
            <a:r>
              <a:rPr sz="1600" spc="-16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50" dirty="0">
                <a:solidFill>
                  <a:srgbClr val="5F5F5F"/>
                </a:solidFill>
                <a:latin typeface="Tahoma"/>
                <a:cs typeface="Tahoma"/>
              </a:rPr>
              <a:t>=</a:t>
            </a:r>
            <a:r>
              <a:rPr sz="1600" spc="-16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0" dirty="0">
                <a:solidFill>
                  <a:srgbClr val="5F5F5F"/>
                </a:solidFill>
                <a:latin typeface="Tahoma"/>
                <a:cs typeface="Tahoma"/>
              </a:rPr>
              <a:t>Percentage</a:t>
            </a:r>
            <a:r>
              <a:rPr sz="1600" spc="-19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5" dirty="0">
                <a:solidFill>
                  <a:srgbClr val="5F5F5F"/>
                </a:solidFill>
                <a:latin typeface="Tahoma"/>
                <a:cs typeface="Tahoma"/>
              </a:rPr>
              <a:t>of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123178" y="3908552"/>
            <a:ext cx="64770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114" dirty="0">
                <a:solidFill>
                  <a:srgbClr val="5F5F5F"/>
                </a:solidFill>
                <a:latin typeface="Tahoma"/>
                <a:cs typeface="Tahoma"/>
              </a:rPr>
              <a:t>NOUN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34772" y="5236845"/>
            <a:ext cx="226568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Maintain</a:t>
            </a:r>
            <a:r>
              <a:rPr sz="1600" spc="-16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0" dirty="0">
                <a:solidFill>
                  <a:srgbClr val="5F5F5F"/>
                </a:solidFill>
                <a:latin typeface="Tahoma"/>
                <a:cs typeface="Tahoma"/>
              </a:rPr>
              <a:t>customer</a:t>
            </a:r>
            <a:r>
              <a:rPr sz="1600" spc="-114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loyalty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320154" y="5236845"/>
            <a:ext cx="203009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Client</a:t>
            </a:r>
            <a:r>
              <a:rPr sz="1600" spc="-8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Fidelity</a:t>
            </a:r>
            <a:r>
              <a:rPr sz="1600" spc="-9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Program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6440170" y="4226052"/>
            <a:ext cx="1036319" cy="832485"/>
          </a:xfrm>
          <a:custGeom>
            <a:avLst/>
            <a:gdLst/>
            <a:ahLst/>
            <a:cxnLst/>
            <a:rect l="l" t="t" r="r" b="b"/>
            <a:pathLst>
              <a:path w="1036320" h="832485">
                <a:moveTo>
                  <a:pt x="991870" y="755904"/>
                </a:moveTo>
                <a:lnTo>
                  <a:pt x="960120" y="755904"/>
                </a:lnTo>
                <a:lnTo>
                  <a:pt x="998220" y="832104"/>
                </a:lnTo>
                <a:lnTo>
                  <a:pt x="1029970" y="768604"/>
                </a:lnTo>
                <a:lnTo>
                  <a:pt x="991870" y="768604"/>
                </a:lnTo>
                <a:lnTo>
                  <a:pt x="991870" y="755904"/>
                </a:lnTo>
                <a:close/>
              </a:path>
              <a:path w="1036320" h="832485">
                <a:moveTo>
                  <a:pt x="991870" y="34798"/>
                </a:moveTo>
                <a:lnTo>
                  <a:pt x="991870" y="768604"/>
                </a:lnTo>
                <a:lnTo>
                  <a:pt x="1004570" y="768604"/>
                </a:lnTo>
                <a:lnTo>
                  <a:pt x="1004570" y="41148"/>
                </a:lnTo>
                <a:lnTo>
                  <a:pt x="998220" y="41148"/>
                </a:lnTo>
                <a:lnTo>
                  <a:pt x="991870" y="34798"/>
                </a:lnTo>
                <a:close/>
              </a:path>
              <a:path w="1036320" h="832485">
                <a:moveTo>
                  <a:pt x="1036320" y="755904"/>
                </a:moveTo>
                <a:lnTo>
                  <a:pt x="1004570" y="755904"/>
                </a:lnTo>
                <a:lnTo>
                  <a:pt x="1004570" y="768604"/>
                </a:lnTo>
                <a:lnTo>
                  <a:pt x="1029970" y="768604"/>
                </a:lnTo>
                <a:lnTo>
                  <a:pt x="1036320" y="755904"/>
                </a:lnTo>
                <a:close/>
              </a:path>
              <a:path w="1036320" h="832485">
                <a:moveTo>
                  <a:pt x="12700" y="0"/>
                </a:moveTo>
                <a:lnTo>
                  <a:pt x="0" y="0"/>
                </a:lnTo>
                <a:lnTo>
                  <a:pt x="0" y="41148"/>
                </a:lnTo>
                <a:lnTo>
                  <a:pt x="991870" y="41148"/>
                </a:lnTo>
                <a:lnTo>
                  <a:pt x="991870" y="34798"/>
                </a:lnTo>
                <a:lnTo>
                  <a:pt x="12700" y="34798"/>
                </a:lnTo>
                <a:lnTo>
                  <a:pt x="6350" y="28448"/>
                </a:lnTo>
                <a:lnTo>
                  <a:pt x="12700" y="28448"/>
                </a:lnTo>
                <a:lnTo>
                  <a:pt x="12700" y="0"/>
                </a:lnTo>
                <a:close/>
              </a:path>
              <a:path w="1036320" h="832485">
                <a:moveTo>
                  <a:pt x="1004570" y="28448"/>
                </a:moveTo>
                <a:lnTo>
                  <a:pt x="12700" y="28448"/>
                </a:lnTo>
                <a:lnTo>
                  <a:pt x="12700" y="34798"/>
                </a:lnTo>
                <a:lnTo>
                  <a:pt x="991870" y="34798"/>
                </a:lnTo>
                <a:lnTo>
                  <a:pt x="998220" y="41148"/>
                </a:lnTo>
                <a:lnTo>
                  <a:pt x="1004570" y="41148"/>
                </a:lnTo>
                <a:lnTo>
                  <a:pt x="1004570" y="28448"/>
                </a:lnTo>
                <a:close/>
              </a:path>
              <a:path w="1036320" h="832485">
                <a:moveTo>
                  <a:pt x="12700" y="28448"/>
                </a:moveTo>
                <a:lnTo>
                  <a:pt x="6350" y="28448"/>
                </a:lnTo>
                <a:lnTo>
                  <a:pt x="12700" y="34798"/>
                </a:lnTo>
                <a:lnTo>
                  <a:pt x="12700" y="28448"/>
                </a:lnTo>
                <a:close/>
              </a:path>
            </a:pathLst>
          </a:custGeom>
          <a:solidFill>
            <a:srgbClr val="5F5F5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409700" y="4226052"/>
            <a:ext cx="1215390" cy="832485"/>
          </a:xfrm>
          <a:custGeom>
            <a:avLst/>
            <a:gdLst/>
            <a:ahLst/>
            <a:cxnLst/>
            <a:rect l="l" t="t" r="r" b="b"/>
            <a:pathLst>
              <a:path w="1215389" h="832485">
                <a:moveTo>
                  <a:pt x="31750" y="755904"/>
                </a:moveTo>
                <a:lnTo>
                  <a:pt x="0" y="755904"/>
                </a:lnTo>
                <a:lnTo>
                  <a:pt x="38100" y="832104"/>
                </a:lnTo>
                <a:lnTo>
                  <a:pt x="69850" y="768604"/>
                </a:lnTo>
                <a:lnTo>
                  <a:pt x="31750" y="768604"/>
                </a:lnTo>
                <a:lnTo>
                  <a:pt x="31750" y="755904"/>
                </a:lnTo>
                <a:close/>
              </a:path>
              <a:path w="1215389" h="832485">
                <a:moveTo>
                  <a:pt x="1202308" y="251333"/>
                </a:moveTo>
                <a:lnTo>
                  <a:pt x="31750" y="251333"/>
                </a:lnTo>
                <a:lnTo>
                  <a:pt x="31750" y="768604"/>
                </a:lnTo>
                <a:lnTo>
                  <a:pt x="44450" y="768604"/>
                </a:lnTo>
                <a:lnTo>
                  <a:pt x="44450" y="264033"/>
                </a:lnTo>
                <a:lnTo>
                  <a:pt x="38100" y="264033"/>
                </a:lnTo>
                <a:lnTo>
                  <a:pt x="44450" y="257683"/>
                </a:lnTo>
                <a:lnTo>
                  <a:pt x="1202308" y="257683"/>
                </a:lnTo>
                <a:lnTo>
                  <a:pt x="1202308" y="251333"/>
                </a:lnTo>
                <a:close/>
              </a:path>
              <a:path w="1215389" h="832485">
                <a:moveTo>
                  <a:pt x="76200" y="755904"/>
                </a:moveTo>
                <a:lnTo>
                  <a:pt x="44450" y="755904"/>
                </a:lnTo>
                <a:lnTo>
                  <a:pt x="44450" y="768604"/>
                </a:lnTo>
                <a:lnTo>
                  <a:pt x="69850" y="768604"/>
                </a:lnTo>
                <a:lnTo>
                  <a:pt x="76200" y="755904"/>
                </a:lnTo>
                <a:close/>
              </a:path>
              <a:path w="1215389" h="832485">
                <a:moveTo>
                  <a:pt x="44450" y="257683"/>
                </a:moveTo>
                <a:lnTo>
                  <a:pt x="38100" y="264033"/>
                </a:lnTo>
                <a:lnTo>
                  <a:pt x="44450" y="264033"/>
                </a:lnTo>
                <a:lnTo>
                  <a:pt x="44450" y="257683"/>
                </a:lnTo>
                <a:close/>
              </a:path>
              <a:path w="1215389" h="832485">
                <a:moveTo>
                  <a:pt x="1215008" y="251333"/>
                </a:moveTo>
                <a:lnTo>
                  <a:pt x="1208658" y="251333"/>
                </a:lnTo>
                <a:lnTo>
                  <a:pt x="1202308" y="257683"/>
                </a:lnTo>
                <a:lnTo>
                  <a:pt x="44450" y="257683"/>
                </a:lnTo>
                <a:lnTo>
                  <a:pt x="44450" y="264033"/>
                </a:lnTo>
                <a:lnTo>
                  <a:pt x="1215008" y="264033"/>
                </a:lnTo>
                <a:lnTo>
                  <a:pt x="1215008" y="251333"/>
                </a:lnTo>
                <a:close/>
              </a:path>
              <a:path w="1215389" h="832485">
                <a:moveTo>
                  <a:pt x="1215008" y="0"/>
                </a:moveTo>
                <a:lnTo>
                  <a:pt x="1202308" y="0"/>
                </a:lnTo>
                <a:lnTo>
                  <a:pt x="1202308" y="257683"/>
                </a:lnTo>
                <a:lnTo>
                  <a:pt x="1208658" y="251333"/>
                </a:lnTo>
                <a:lnTo>
                  <a:pt x="1215008" y="251333"/>
                </a:lnTo>
                <a:lnTo>
                  <a:pt x="1215008" y="0"/>
                </a:lnTo>
                <a:close/>
              </a:path>
            </a:pathLst>
          </a:custGeom>
          <a:solidFill>
            <a:srgbClr val="5F5F5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483608" y="4642103"/>
            <a:ext cx="76200" cy="1343660"/>
          </a:xfrm>
          <a:custGeom>
            <a:avLst/>
            <a:gdLst/>
            <a:ahLst/>
            <a:cxnLst/>
            <a:rect l="l" t="t" r="r" b="b"/>
            <a:pathLst>
              <a:path w="76200" h="1343660">
                <a:moveTo>
                  <a:pt x="38100" y="1330706"/>
                </a:moveTo>
                <a:lnTo>
                  <a:pt x="31750" y="1337056"/>
                </a:lnTo>
                <a:lnTo>
                  <a:pt x="31750" y="1343406"/>
                </a:lnTo>
                <a:lnTo>
                  <a:pt x="44450" y="1343406"/>
                </a:lnTo>
                <a:lnTo>
                  <a:pt x="44450" y="1337056"/>
                </a:lnTo>
                <a:lnTo>
                  <a:pt x="38100" y="1330706"/>
                </a:lnTo>
                <a:close/>
              </a:path>
              <a:path w="76200" h="1343660">
                <a:moveTo>
                  <a:pt x="38100" y="852424"/>
                </a:moveTo>
                <a:lnTo>
                  <a:pt x="31750" y="865124"/>
                </a:lnTo>
                <a:lnTo>
                  <a:pt x="31750" y="1337056"/>
                </a:lnTo>
                <a:lnTo>
                  <a:pt x="38100" y="1330706"/>
                </a:lnTo>
                <a:lnTo>
                  <a:pt x="44450" y="1330706"/>
                </a:lnTo>
                <a:lnTo>
                  <a:pt x="44450" y="865124"/>
                </a:lnTo>
                <a:lnTo>
                  <a:pt x="38100" y="852424"/>
                </a:lnTo>
                <a:close/>
              </a:path>
              <a:path w="76200" h="1343660">
                <a:moveTo>
                  <a:pt x="44450" y="1330706"/>
                </a:moveTo>
                <a:lnTo>
                  <a:pt x="38100" y="1330706"/>
                </a:lnTo>
                <a:lnTo>
                  <a:pt x="44450" y="1337056"/>
                </a:lnTo>
                <a:lnTo>
                  <a:pt x="44450" y="1330706"/>
                </a:lnTo>
                <a:close/>
              </a:path>
              <a:path w="76200" h="1343660">
                <a:moveTo>
                  <a:pt x="31750" y="865124"/>
                </a:moveTo>
                <a:lnTo>
                  <a:pt x="0" y="928624"/>
                </a:lnTo>
                <a:lnTo>
                  <a:pt x="31750" y="928624"/>
                </a:lnTo>
                <a:lnTo>
                  <a:pt x="31750" y="865124"/>
                </a:lnTo>
                <a:close/>
              </a:path>
              <a:path w="76200" h="1343660">
                <a:moveTo>
                  <a:pt x="44450" y="865124"/>
                </a:moveTo>
                <a:lnTo>
                  <a:pt x="44450" y="928624"/>
                </a:lnTo>
                <a:lnTo>
                  <a:pt x="76200" y="928624"/>
                </a:lnTo>
                <a:lnTo>
                  <a:pt x="44450" y="865124"/>
                </a:lnTo>
                <a:close/>
              </a:path>
              <a:path w="76200" h="1343660">
                <a:moveTo>
                  <a:pt x="44450" y="0"/>
                </a:moveTo>
                <a:lnTo>
                  <a:pt x="31750" y="0"/>
                </a:lnTo>
                <a:lnTo>
                  <a:pt x="31750" y="865124"/>
                </a:lnTo>
                <a:lnTo>
                  <a:pt x="38100" y="852424"/>
                </a:lnTo>
                <a:lnTo>
                  <a:pt x="44450" y="852424"/>
                </a:lnTo>
                <a:lnTo>
                  <a:pt x="44450" y="0"/>
                </a:lnTo>
                <a:close/>
              </a:path>
              <a:path w="76200" h="1343660">
                <a:moveTo>
                  <a:pt x="44450" y="852424"/>
                </a:moveTo>
                <a:lnTo>
                  <a:pt x="38100" y="852424"/>
                </a:lnTo>
                <a:lnTo>
                  <a:pt x="44450" y="865124"/>
                </a:lnTo>
                <a:lnTo>
                  <a:pt x="44450" y="852424"/>
                </a:lnTo>
                <a:close/>
              </a:path>
            </a:pathLst>
          </a:custGeom>
          <a:solidFill>
            <a:srgbClr val="5F5F5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3461384" y="5666943"/>
            <a:ext cx="2350770" cy="7080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1825"/>
              </a:lnSpc>
              <a:spcBef>
                <a:spcPts val="95"/>
              </a:spcBef>
            </a:pPr>
            <a:r>
              <a:rPr sz="1600" spc="-345" dirty="0">
                <a:solidFill>
                  <a:srgbClr val="5F5F5F"/>
                </a:solidFill>
                <a:latin typeface="Tahoma"/>
                <a:cs typeface="Tahoma"/>
              </a:rPr>
              <a:t>%</a:t>
            </a:r>
            <a:r>
              <a:rPr sz="1600" spc="-17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Retention</a:t>
            </a:r>
            <a:r>
              <a:rPr sz="1600" spc="-15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0" dirty="0">
                <a:solidFill>
                  <a:srgbClr val="5F5F5F"/>
                </a:solidFill>
                <a:latin typeface="Tahoma"/>
                <a:cs typeface="Tahoma"/>
              </a:rPr>
              <a:t>rate</a:t>
            </a:r>
            <a:endParaRPr sz="1600">
              <a:latin typeface="Tahoma"/>
              <a:cs typeface="Tahoma"/>
            </a:endParaRPr>
          </a:p>
          <a:p>
            <a:pPr marL="12700">
              <a:lnSpc>
                <a:spcPts val="1730"/>
              </a:lnSpc>
            </a:pP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$</a:t>
            </a:r>
            <a:r>
              <a:rPr sz="1600" spc="-15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0" dirty="0">
                <a:solidFill>
                  <a:srgbClr val="5F5F5F"/>
                </a:solidFill>
                <a:latin typeface="Tahoma"/>
                <a:cs typeface="Tahoma"/>
              </a:rPr>
              <a:t>Life-</a:t>
            </a:r>
            <a:r>
              <a:rPr sz="1600" spc="-35" dirty="0">
                <a:solidFill>
                  <a:srgbClr val="5F5F5F"/>
                </a:solidFill>
                <a:latin typeface="Tahoma"/>
                <a:cs typeface="Tahoma"/>
              </a:rPr>
              <a:t>time-value</a:t>
            </a:r>
            <a:r>
              <a:rPr sz="1600" spc="-17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of</a:t>
            </a:r>
            <a:r>
              <a:rPr sz="1600" spc="-14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75" dirty="0">
                <a:solidFill>
                  <a:srgbClr val="5F5F5F"/>
                </a:solidFill>
                <a:latin typeface="Tahoma"/>
                <a:cs typeface="Tahoma"/>
              </a:rPr>
              <a:t>a</a:t>
            </a:r>
            <a:r>
              <a:rPr sz="1600" spc="-14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client</a:t>
            </a:r>
            <a:endParaRPr sz="1600">
              <a:latin typeface="Tahoma"/>
              <a:cs typeface="Tahoma"/>
            </a:endParaRPr>
          </a:p>
          <a:p>
            <a:pPr marL="12700">
              <a:lnSpc>
                <a:spcPts val="1825"/>
              </a:lnSpc>
            </a:pPr>
            <a:r>
              <a:rPr sz="1600" spc="-250" dirty="0">
                <a:solidFill>
                  <a:srgbClr val="5F5F5F"/>
                </a:solidFill>
                <a:latin typeface="Tahoma"/>
                <a:cs typeface="Tahoma"/>
              </a:rPr>
              <a:t>#</a:t>
            </a:r>
            <a:r>
              <a:rPr sz="1600" spc="-18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Returning</a:t>
            </a:r>
            <a:r>
              <a:rPr sz="1600" spc="-15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customers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30" name="object 3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/>
              <a:t>©</a:t>
            </a:r>
            <a:r>
              <a:rPr spc="-15" dirty="0"/>
              <a:t> </a:t>
            </a:r>
            <a:r>
              <a:rPr dirty="0"/>
              <a:t>The</a:t>
            </a:r>
            <a:r>
              <a:rPr spc="-30" dirty="0"/>
              <a:t> </a:t>
            </a:r>
            <a:r>
              <a:rPr dirty="0"/>
              <a:t>KPI</a:t>
            </a:r>
            <a:r>
              <a:rPr spc="-5" dirty="0"/>
              <a:t> </a:t>
            </a:r>
            <a:r>
              <a:rPr dirty="0"/>
              <a:t>Institute</a:t>
            </a:r>
            <a:r>
              <a:rPr spc="-20" dirty="0"/>
              <a:t> 2023</a:t>
            </a:r>
          </a:p>
        </p:txBody>
      </p:sp>
      <p:sp>
        <p:nvSpPr>
          <p:cNvPr id="31" name="object 3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81747" rIns="0" bIns="0" rtlCol="0">
            <a:spAutoFit/>
          </a:bodyPr>
          <a:lstStyle/>
          <a:p>
            <a:pPr marL="2515235">
              <a:lnSpc>
                <a:spcPct val="100000"/>
              </a:lnSpc>
              <a:spcBef>
                <a:spcPts val="200"/>
              </a:spcBef>
            </a:pPr>
            <a:fld id="{81D60167-4931-47E6-BA6A-407CBD079E47}" type="slidenum">
              <a:rPr spc="-25" dirty="0"/>
              <a:t>64</a:t>
            </a:fld>
            <a:endParaRPr spc="-25" dirty="0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09258" rIns="0" bIns="0" rtlCol="0">
            <a:spAutoFit/>
          </a:bodyPr>
          <a:lstStyle/>
          <a:p>
            <a:pPr marL="31115">
              <a:lnSpc>
                <a:spcPct val="100000"/>
              </a:lnSpc>
              <a:spcBef>
                <a:spcPts val="100"/>
              </a:spcBef>
            </a:pPr>
            <a:r>
              <a:rPr spc="270" dirty="0"/>
              <a:t>KPI</a:t>
            </a:r>
            <a:r>
              <a:rPr spc="-10" dirty="0"/>
              <a:t> </a:t>
            </a:r>
            <a:r>
              <a:rPr spc="150" dirty="0"/>
              <a:t>LIFECYCLE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60210" y="1399019"/>
            <a:ext cx="7999730" cy="4676140"/>
            <a:chOff x="460210" y="1399019"/>
            <a:chExt cx="7999730" cy="467614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0210" y="1417177"/>
              <a:ext cx="2892627" cy="826214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67868" y="1424939"/>
              <a:ext cx="2827020" cy="751840"/>
            </a:xfrm>
            <a:custGeom>
              <a:avLst/>
              <a:gdLst/>
              <a:ahLst/>
              <a:cxnLst/>
              <a:rect l="l" t="t" r="r" b="b"/>
              <a:pathLst>
                <a:path w="2827020" h="751839">
                  <a:moveTo>
                    <a:pt x="2467864" y="0"/>
                  </a:moveTo>
                  <a:lnTo>
                    <a:pt x="62725" y="0"/>
                  </a:lnTo>
                  <a:lnTo>
                    <a:pt x="38672" y="4780"/>
                  </a:lnTo>
                  <a:lnTo>
                    <a:pt x="18694" y="17859"/>
                  </a:lnTo>
                  <a:lnTo>
                    <a:pt x="5050" y="37343"/>
                  </a:lnTo>
                  <a:lnTo>
                    <a:pt x="0" y="61340"/>
                  </a:lnTo>
                  <a:lnTo>
                    <a:pt x="0" y="689990"/>
                  </a:lnTo>
                  <a:lnTo>
                    <a:pt x="5050" y="713988"/>
                  </a:lnTo>
                  <a:lnTo>
                    <a:pt x="18694" y="733472"/>
                  </a:lnTo>
                  <a:lnTo>
                    <a:pt x="38672" y="746551"/>
                  </a:lnTo>
                  <a:lnTo>
                    <a:pt x="62725" y="751332"/>
                  </a:lnTo>
                  <a:lnTo>
                    <a:pt x="2460625" y="751332"/>
                  </a:lnTo>
                  <a:lnTo>
                    <a:pt x="2542232" y="691542"/>
                  </a:lnTo>
                  <a:lnTo>
                    <a:pt x="2656316" y="572293"/>
                  </a:lnTo>
                  <a:lnTo>
                    <a:pt x="2820035" y="399542"/>
                  </a:lnTo>
                  <a:lnTo>
                    <a:pt x="2826972" y="375666"/>
                  </a:lnTo>
                  <a:lnTo>
                    <a:pt x="2824446" y="363108"/>
                  </a:lnTo>
                  <a:lnTo>
                    <a:pt x="2630612" y="152340"/>
                  </a:lnTo>
                  <a:lnTo>
                    <a:pt x="2533602" y="49688"/>
                  </a:lnTo>
                  <a:lnTo>
                    <a:pt x="2495385" y="11283"/>
                  </a:lnTo>
                  <a:lnTo>
                    <a:pt x="2467864" y="0"/>
                  </a:lnTo>
                  <a:close/>
                </a:path>
              </a:pathLst>
            </a:custGeom>
            <a:solidFill>
              <a:srgbClr val="46B592">
                <a:alpha val="6666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16580" y="1399019"/>
              <a:ext cx="2805684" cy="853452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3142487" y="1424939"/>
              <a:ext cx="2703830" cy="751840"/>
            </a:xfrm>
            <a:custGeom>
              <a:avLst/>
              <a:gdLst/>
              <a:ahLst/>
              <a:cxnLst/>
              <a:rect l="l" t="t" r="r" b="b"/>
              <a:pathLst>
                <a:path w="2703829" h="751839">
                  <a:moveTo>
                    <a:pt x="2341969" y="71"/>
                  </a:moveTo>
                  <a:lnTo>
                    <a:pt x="0" y="0"/>
                  </a:lnTo>
                  <a:lnTo>
                    <a:pt x="6861" y="392"/>
                  </a:lnTo>
                  <a:lnTo>
                    <a:pt x="13271" y="1428"/>
                  </a:lnTo>
                  <a:lnTo>
                    <a:pt x="81607" y="59789"/>
                  </a:lnTo>
                  <a:lnTo>
                    <a:pt x="195691" y="179038"/>
                  </a:lnTo>
                  <a:lnTo>
                    <a:pt x="359410" y="351789"/>
                  </a:lnTo>
                  <a:lnTo>
                    <a:pt x="368458" y="375665"/>
                  </a:lnTo>
                  <a:lnTo>
                    <a:pt x="366196" y="388223"/>
                  </a:lnTo>
                  <a:lnTo>
                    <a:pt x="172400" y="598991"/>
                  </a:lnTo>
                  <a:lnTo>
                    <a:pt x="75390" y="701643"/>
                  </a:lnTo>
                  <a:lnTo>
                    <a:pt x="37173" y="740048"/>
                  </a:lnTo>
                  <a:lnTo>
                    <a:pt x="0" y="751332"/>
                  </a:lnTo>
                  <a:lnTo>
                    <a:pt x="2337181" y="751332"/>
                  </a:lnTo>
                  <a:lnTo>
                    <a:pt x="2418788" y="691542"/>
                  </a:lnTo>
                  <a:lnTo>
                    <a:pt x="2532872" y="572293"/>
                  </a:lnTo>
                  <a:lnTo>
                    <a:pt x="2696591" y="399542"/>
                  </a:lnTo>
                  <a:lnTo>
                    <a:pt x="2703528" y="375666"/>
                  </a:lnTo>
                  <a:lnTo>
                    <a:pt x="2701002" y="363108"/>
                  </a:lnTo>
                  <a:lnTo>
                    <a:pt x="2507168" y="152340"/>
                  </a:lnTo>
                  <a:lnTo>
                    <a:pt x="2410158" y="49688"/>
                  </a:lnTo>
                  <a:lnTo>
                    <a:pt x="2371941" y="11283"/>
                  </a:lnTo>
                  <a:lnTo>
                    <a:pt x="2348944" y="571"/>
                  </a:lnTo>
                  <a:lnTo>
                    <a:pt x="2341969" y="71"/>
                  </a:lnTo>
                  <a:close/>
                </a:path>
              </a:pathLst>
            </a:custGeom>
            <a:solidFill>
              <a:srgbClr val="0871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652515" y="1399019"/>
              <a:ext cx="2807208" cy="853452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5678424" y="1424939"/>
              <a:ext cx="2705100" cy="751840"/>
            </a:xfrm>
            <a:custGeom>
              <a:avLst/>
              <a:gdLst/>
              <a:ahLst/>
              <a:cxnLst/>
              <a:rect l="l" t="t" r="r" b="b"/>
              <a:pathLst>
                <a:path w="2705100" h="751839">
                  <a:moveTo>
                    <a:pt x="2343366" y="71"/>
                  </a:moveTo>
                  <a:lnTo>
                    <a:pt x="0" y="0"/>
                  </a:lnTo>
                  <a:lnTo>
                    <a:pt x="6861" y="392"/>
                  </a:lnTo>
                  <a:lnTo>
                    <a:pt x="13271" y="1428"/>
                  </a:lnTo>
                  <a:lnTo>
                    <a:pt x="81627" y="59789"/>
                  </a:lnTo>
                  <a:lnTo>
                    <a:pt x="195754" y="179038"/>
                  </a:lnTo>
                  <a:lnTo>
                    <a:pt x="359537" y="351789"/>
                  </a:lnTo>
                  <a:lnTo>
                    <a:pt x="368585" y="375665"/>
                  </a:lnTo>
                  <a:lnTo>
                    <a:pt x="366323" y="388223"/>
                  </a:lnTo>
                  <a:lnTo>
                    <a:pt x="172454" y="598991"/>
                  </a:lnTo>
                  <a:lnTo>
                    <a:pt x="75406" y="701643"/>
                  </a:lnTo>
                  <a:lnTo>
                    <a:pt x="37175" y="740048"/>
                  </a:lnTo>
                  <a:lnTo>
                    <a:pt x="0" y="751332"/>
                  </a:lnTo>
                  <a:lnTo>
                    <a:pt x="2338578" y="751332"/>
                  </a:lnTo>
                  <a:lnTo>
                    <a:pt x="2420205" y="691542"/>
                  </a:lnTo>
                  <a:lnTo>
                    <a:pt x="2534332" y="572293"/>
                  </a:lnTo>
                  <a:lnTo>
                    <a:pt x="2698115" y="399542"/>
                  </a:lnTo>
                  <a:lnTo>
                    <a:pt x="2705052" y="375666"/>
                  </a:lnTo>
                  <a:lnTo>
                    <a:pt x="2702526" y="363108"/>
                  </a:lnTo>
                  <a:lnTo>
                    <a:pt x="2508619" y="152340"/>
                  </a:lnTo>
                  <a:lnTo>
                    <a:pt x="2411571" y="49688"/>
                  </a:lnTo>
                  <a:lnTo>
                    <a:pt x="2373340" y="11283"/>
                  </a:lnTo>
                  <a:lnTo>
                    <a:pt x="2350341" y="571"/>
                  </a:lnTo>
                  <a:lnTo>
                    <a:pt x="2343366" y="71"/>
                  </a:lnTo>
                  <a:close/>
                </a:path>
              </a:pathLst>
            </a:custGeom>
            <a:solidFill>
              <a:srgbClr val="044B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07251" y="2247963"/>
              <a:ext cx="301815" cy="301815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239256" y="2279903"/>
              <a:ext cx="187452" cy="187451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6239256" y="2279903"/>
              <a:ext cx="187960" cy="187960"/>
            </a:xfrm>
            <a:custGeom>
              <a:avLst/>
              <a:gdLst/>
              <a:ahLst/>
              <a:cxnLst/>
              <a:rect l="l" t="t" r="r" b="b"/>
              <a:pathLst>
                <a:path w="187960" h="187960">
                  <a:moveTo>
                    <a:pt x="0" y="93725"/>
                  </a:moveTo>
                  <a:lnTo>
                    <a:pt x="7358" y="57221"/>
                  </a:lnTo>
                  <a:lnTo>
                    <a:pt x="27432" y="27432"/>
                  </a:lnTo>
                  <a:lnTo>
                    <a:pt x="57221" y="7358"/>
                  </a:lnTo>
                  <a:lnTo>
                    <a:pt x="93726" y="0"/>
                  </a:lnTo>
                  <a:lnTo>
                    <a:pt x="130230" y="7358"/>
                  </a:lnTo>
                  <a:lnTo>
                    <a:pt x="160020" y="27432"/>
                  </a:lnTo>
                  <a:lnTo>
                    <a:pt x="180093" y="57221"/>
                  </a:lnTo>
                  <a:lnTo>
                    <a:pt x="187452" y="93725"/>
                  </a:lnTo>
                  <a:lnTo>
                    <a:pt x="180093" y="130230"/>
                  </a:lnTo>
                  <a:lnTo>
                    <a:pt x="160020" y="160020"/>
                  </a:lnTo>
                  <a:lnTo>
                    <a:pt x="130230" y="180093"/>
                  </a:lnTo>
                  <a:lnTo>
                    <a:pt x="93726" y="187451"/>
                  </a:lnTo>
                  <a:lnTo>
                    <a:pt x="57221" y="180093"/>
                  </a:lnTo>
                  <a:lnTo>
                    <a:pt x="27431" y="160020"/>
                  </a:lnTo>
                  <a:lnTo>
                    <a:pt x="7358" y="130230"/>
                  </a:lnTo>
                  <a:lnTo>
                    <a:pt x="0" y="93725"/>
                  </a:lnTo>
                  <a:close/>
                </a:path>
              </a:pathLst>
            </a:custGeom>
            <a:ln w="12700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225005" y="2659335"/>
              <a:ext cx="266307" cy="272888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239256" y="2673095"/>
              <a:ext cx="187452" cy="185927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6239256" y="2673095"/>
              <a:ext cx="187960" cy="186055"/>
            </a:xfrm>
            <a:custGeom>
              <a:avLst/>
              <a:gdLst/>
              <a:ahLst/>
              <a:cxnLst/>
              <a:rect l="l" t="t" r="r" b="b"/>
              <a:pathLst>
                <a:path w="187960" h="186055">
                  <a:moveTo>
                    <a:pt x="0" y="92963"/>
                  </a:moveTo>
                  <a:lnTo>
                    <a:pt x="7358" y="56792"/>
                  </a:lnTo>
                  <a:lnTo>
                    <a:pt x="27432" y="27241"/>
                  </a:lnTo>
                  <a:lnTo>
                    <a:pt x="57221" y="7310"/>
                  </a:lnTo>
                  <a:lnTo>
                    <a:pt x="93726" y="0"/>
                  </a:lnTo>
                  <a:lnTo>
                    <a:pt x="130230" y="7310"/>
                  </a:lnTo>
                  <a:lnTo>
                    <a:pt x="160020" y="27241"/>
                  </a:lnTo>
                  <a:lnTo>
                    <a:pt x="180093" y="56792"/>
                  </a:lnTo>
                  <a:lnTo>
                    <a:pt x="187452" y="92963"/>
                  </a:lnTo>
                  <a:lnTo>
                    <a:pt x="180093" y="129135"/>
                  </a:lnTo>
                  <a:lnTo>
                    <a:pt x="160020" y="158686"/>
                  </a:lnTo>
                  <a:lnTo>
                    <a:pt x="130230" y="178617"/>
                  </a:lnTo>
                  <a:lnTo>
                    <a:pt x="93726" y="185927"/>
                  </a:lnTo>
                  <a:lnTo>
                    <a:pt x="57221" y="178617"/>
                  </a:lnTo>
                  <a:lnTo>
                    <a:pt x="27431" y="158686"/>
                  </a:lnTo>
                  <a:lnTo>
                    <a:pt x="7358" y="129135"/>
                  </a:lnTo>
                  <a:lnTo>
                    <a:pt x="0" y="92963"/>
                  </a:lnTo>
                  <a:close/>
                </a:path>
              </a:pathLst>
            </a:custGeom>
            <a:ln w="12700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225005" y="3050577"/>
              <a:ext cx="266307" cy="266307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239256" y="3064763"/>
              <a:ext cx="187452" cy="187451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6239256" y="3064763"/>
              <a:ext cx="187960" cy="187960"/>
            </a:xfrm>
            <a:custGeom>
              <a:avLst/>
              <a:gdLst/>
              <a:ahLst/>
              <a:cxnLst/>
              <a:rect l="l" t="t" r="r" b="b"/>
              <a:pathLst>
                <a:path w="187960" h="187960">
                  <a:moveTo>
                    <a:pt x="0" y="93725"/>
                  </a:moveTo>
                  <a:lnTo>
                    <a:pt x="7358" y="57221"/>
                  </a:lnTo>
                  <a:lnTo>
                    <a:pt x="27432" y="27432"/>
                  </a:lnTo>
                  <a:lnTo>
                    <a:pt x="57221" y="7358"/>
                  </a:lnTo>
                  <a:lnTo>
                    <a:pt x="93726" y="0"/>
                  </a:lnTo>
                  <a:lnTo>
                    <a:pt x="130230" y="7358"/>
                  </a:lnTo>
                  <a:lnTo>
                    <a:pt x="160020" y="27432"/>
                  </a:lnTo>
                  <a:lnTo>
                    <a:pt x="180093" y="57221"/>
                  </a:lnTo>
                  <a:lnTo>
                    <a:pt x="187452" y="93725"/>
                  </a:lnTo>
                  <a:lnTo>
                    <a:pt x="180093" y="130230"/>
                  </a:lnTo>
                  <a:lnTo>
                    <a:pt x="160020" y="160019"/>
                  </a:lnTo>
                  <a:lnTo>
                    <a:pt x="130230" y="180093"/>
                  </a:lnTo>
                  <a:lnTo>
                    <a:pt x="93726" y="187451"/>
                  </a:lnTo>
                  <a:lnTo>
                    <a:pt x="57221" y="180093"/>
                  </a:lnTo>
                  <a:lnTo>
                    <a:pt x="27431" y="160019"/>
                  </a:lnTo>
                  <a:lnTo>
                    <a:pt x="7358" y="130230"/>
                  </a:lnTo>
                  <a:lnTo>
                    <a:pt x="0" y="93725"/>
                  </a:lnTo>
                  <a:close/>
                </a:path>
              </a:pathLst>
            </a:custGeom>
            <a:ln w="12700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225005" y="3443769"/>
              <a:ext cx="266307" cy="266307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239256" y="3457955"/>
              <a:ext cx="187452" cy="187452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6239256" y="3457955"/>
              <a:ext cx="187960" cy="187960"/>
            </a:xfrm>
            <a:custGeom>
              <a:avLst/>
              <a:gdLst/>
              <a:ahLst/>
              <a:cxnLst/>
              <a:rect l="l" t="t" r="r" b="b"/>
              <a:pathLst>
                <a:path w="187960" h="187960">
                  <a:moveTo>
                    <a:pt x="0" y="93726"/>
                  </a:moveTo>
                  <a:lnTo>
                    <a:pt x="7358" y="57221"/>
                  </a:lnTo>
                  <a:lnTo>
                    <a:pt x="27432" y="27431"/>
                  </a:lnTo>
                  <a:lnTo>
                    <a:pt x="57221" y="7358"/>
                  </a:lnTo>
                  <a:lnTo>
                    <a:pt x="93726" y="0"/>
                  </a:lnTo>
                  <a:lnTo>
                    <a:pt x="130230" y="7358"/>
                  </a:lnTo>
                  <a:lnTo>
                    <a:pt x="160020" y="27432"/>
                  </a:lnTo>
                  <a:lnTo>
                    <a:pt x="180093" y="57221"/>
                  </a:lnTo>
                  <a:lnTo>
                    <a:pt x="187452" y="93726"/>
                  </a:lnTo>
                  <a:lnTo>
                    <a:pt x="180093" y="130230"/>
                  </a:lnTo>
                  <a:lnTo>
                    <a:pt x="160020" y="160020"/>
                  </a:lnTo>
                  <a:lnTo>
                    <a:pt x="130230" y="180093"/>
                  </a:lnTo>
                  <a:lnTo>
                    <a:pt x="93726" y="187452"/>
                  </a:lnTo>
                  <a:lnTo>
                    <a:pt x="57221" y="180093"/>
                  </a:lnTo>
                  <a:lnTo>
                    <a:pt x="27431" y="160020"/>
                  </a:lnTo>
                  <a:lnTo>
                    <a:pt x="7358" y="130230"/>
                  </a:lnTo>
                  <a:lnTo>
                    <a:pt x="0" y="93726"/>
                  </a:lnTo>
                  <a:close/>
                </a:path>
              </a:pathLst>
            </a:custGeom>
            <a:ln w="12700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225005" y="3836961"/>
              <a:ext cx="266307" cy="266307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239256" y="3851147"/>
              <a:ext cx="187452" cy="187451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6239256" y="3851147"/>
              <a:ext cx="187960" cy="187960"/>
            </a:xfrm>
            <a:custGeom>
              <a:avLst/>
              <a:gdLst/>
              <a:ahLst/>
              <a:cxnLst/>
              <a:rect l="l" t="t" r="r" b="b"/>
              <a:pathLst>
                <a:path w="187960" h="187960">
                  <a:moveTo>
                    <a:pt x="0" y="93725"/>
                  </a:moveTo>
                  <a:lnTo>
                    <a:pt x="7358" y="57221"/>
                  </a:lnTo>
                  <a:lnTo>
                    <a:pt x="27432" y="27431"/>
                  </a:lnTo>
                  <a:lnTo>
                    <a:pt x="57221" y="7358"/>
                  </a:lnTo>
                  <a:lnTo>
                    <a:pt x="93726" y="0"/>
                  </a:lnTo>
                  <a:lnTo>
                    <a:pt x="130230" y="7358"/>
                  </a:lnTo>
                  <a:lnTo>
                    <a:pt x="160020" y="27431"/>
                  </a:lnTo>
                  <a:lnTo>
                    <a:pt x="180093" y="57221"/>
                  </a:lnTo>
                  <a:lnTo>
                    <a:pt x="187452" y="93725"/>
                  </a:lnTo>
                  <a:lnTo>
                    <a:pt x="180093" y="130230"/>
                  </a:lnTo>
                  <a:lnTo>
                    <a:pt x="160020" y="160019"/>
                  </a:lnTo>
                  <a:lnTo>
                    <a:pt x="130230" y="180093"/>
                  </a:lnTo>
                  <a:lnTo>
                    <a:pt x="93726" y="187451"/>
                  </a:lnTo>
                  <a:lnTo>
                    <a:pt x="57221" y="180093"/>
                  </a:lnTo>
                  <a:lnTo>
                    <a:pt x="27431" y="160019"/>
                  </a:lnTo>
                  <a:lnTo>
                    <a:pt x="7358" y="130230"/>
                  </a:lnTo>
                  <a:lnTo>
                    <a:pt x="0" y="93725"/>
                  </a:lnTo>
                  <a:close/>
                </a:path>
              </a:pathLst>
            </a:custGeom>
            <a:ln w="12700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225005" y="4230579"/>
              <a:ext cx="266307" cy="272888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239256" y="4244339"/>
              <a:ext cx="187452" cy="185928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6239256" y="4244339"/>
              <a:ext cx="187960" cy="186055"/>
            </a:xfrm>
            <a:custGeom>
              <a:avLst/>
              <a:gdLst/>
              <a:ahLst/>
              <a:cxnLst/>
              <a:rect l="l" t="t" r="r" b="b"/>
              <a:pathLst>
                <a:path w="187960" h="186054">
                  <a:moveTo>
                    <a:pt x="0" y="92964"/>
                  </a:moveTo>
                  <a:lnTo>
                    <a:pt x="7358" y="56792"/>
                  </a:lnTo>
                  <a:lnTo>
                    <a:pt x="27432" y="27241"/>
                  </a:lnTo>
                  <a:lnTo>
                    <a:pt x="57221" y="7310"/>
                  </a:lnTo>
                  <a:lnTo>
                    <a:pt x="93726" y="0"/>
                  </a:lnTo>
                  <a:lnTo>
                    <a:pt x="130230" y="7310"/>
                  </a:lnTo>
                  <a:lnTo>
                    <a:pt x="160020" y="27241"/>
                  </a:lnTo>
                  <a:lnTo>
                    <a:pt x="180093" y="56792"/>
                  </a:lnTo>
                  <a:lnTo>
                    <a:pt x="187452" y="92964"/>
                  </a:lnTo>
                  <a:lnTo>
                    <a:pt x="180093" y="129135"/>
                  </a:lnTo>
                  <a:lnTo>
                    <a:pt x="160020" y="158686"/>
                  </a:lnTo>
                  <a:lnTo>
                    <a:pt x="130230" y="178617"/>
                  </a:lnTo>
                  <a:lnTo>
                    <a:pt x="93726" y="185928"/>
                  </a:lnTo>
                  <a:lnTo>
                    <a:pt x="57221" y="178617"/>
                  </a:lnTo>
                  <a:lnTo>
                    <a:pt x="27431" y="158686"/>
                  </a:lnTo>
                  <a:lnTo>
                    <a:pt x="7358" y="129135"/>
                  </a:lnTo>
                  <a:lnTo>
                    <a:pt x="0" y="92964"/>
                  </a:lnTo>
                  <a:close/>
                </a:path>
              </a:pathLst>
            </a:custGeom>
            <a:ln w="12700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225005" y="4621821"/>
              <a:ext cx="266307" cy="266307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239256" y="4636007"/>
              <a:ext cx="187452" cy="187452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6239256" y="4636007"/>
              <a:ext cx="187960" cy="187960"/>
            </a:xfrm>
            <a:custGeom>
              <a:avLst/>
              <a:gdLst/>
              <a:ahLst/>
              <a:cxnLst/>
              <a:rect l="l" t="t" r="r" b="b"/>
              <a:pathLst>
                <a:path w="187960" h="187960">
                  <a:moveTo>
                    <a:pt x="0" y="93726"/>
                  </a:moveTo>
                  <a:lnTo>
                    <a:pt x="7358" y="57221"/>
                  </a:lnTo>
                  <a:lnTo>
                    <a:pt x="27432" y="27432"/>
                  </a:lnTo>
                  <a:lnTo>
                    <a:pt x="57221" y="7358"/>
                  </a:lnTo>
                  <a:lnTo>
                    <a:pt x="93726" y="0"/>
                  </a:lnTo>
                  <a:lnTo>
                    <a:pt x="130230" y="7358"/>
                  </a:lnTo>
                  <a:lnTo>
                    <a:pt x="160020" y="27432"/>
                  </a:lnTo>
                  <a:lnTo>
                    <a:pt x="180093" y="57221"/>
                  </a:lnTo>
                  <a:lnTo>
                    <a:pt x="187452" y="93726"/>
                  </a:lnTo>
                  <a:lnTo>
                    <a:pt x="180093" y="130230"/>
                  </a:lnTo>
                  <a:lnTo>
                    <a:pt x="160020" y="160020"/>
                  </a:lnTo>
                  <a:lnTo>
                    <a:pt x="130230" y="180093"/>
                  </a:lnTo>
                  <a:lnTo>
                    <a:pt x="93726" y="187452"/>
                  </a:lnTo>
                  <a:lnTo>
                    <a:pt x="57221" y="180093"/>
                  </a:lnTo>
                  <a:lnTo>
                    <a:pt x="27431" y="160020"/>
                  </a:lnTo>
                  <a:lnTo>
                    <a:pt x="7358" y="130230"/>
                  </a:lnTo>
                  <a:lnTo>
                    <a:pt x="0" y="93726"/>
                  </a:lnTo>
                  <a:close/>
                </a:path>
              </a:pathLst>
            </a:custGeom>
            <a:ln w="12700">
              <a:solidFill>
                <a:srgbClr val="0A976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225005" y="5015013"/>
              <a:ext cx="266307" cy="266307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239256" y="5029200"/>
              <a:ext cx="187452" cy="187451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6239256" y="5029200"/>
              <a:ext cx="187960" cy="187960"/>
            </a:xfrm>
            <a:custGeom>
              <a:avLst/>
              <a:gdLst/>
              <a:ahLst/>
              <a:cxnLst/>
              <a:rect l="l" t="t" r="r" b="b"/>
              <a:pathLst>
                <a:path w="187960" h="187960">
                  <a:moveTo>
                    <a:pt x="0" y="93725"/>
                  </a:moveTo>
                  <a:lnTo>
                    <a:pt x="7358" y="57221"/>
                  </a:lnTo>
                  <a:lnTo>
                    <a:pt x="27432" y="27431"/>
                  </a:lnTo>
                  <a:lnTo>
                    <a:pt x="57221" y="7358"/>
                  </a:lnTo>
                  <a:lnTo>
                    <a:pt x="93726" y="0"/>
                  </a:lnTo>
                  <a:lnTo>
                    <a:pt x="130230" y="7358"/>
                  </a:lnTo>
                  <a:lnTo>
                    <a:pt x="160020" y="27431"/>
                  </a:lnTo>
                  <a:lnTo>
                    <a:pt x="180093" y="57221"/>
                  </a:lnTo>
                  <a:lnTo>
                    <a:pt x="187452" y="93725"/>
                  </a:lnTo>
                  <a:lnTo>
                    <a:pt x="180093" y="130230"/>
                  </a:lnTo>
                  <a:lnTo>
                    <a:pt x="160020" y="160019"/>
                  </a:lnTo>
                  <a:lnTo>
                    <a:pt x="130230" y="180093"/>
                  </a:lnTo>
                  <a:lnTo>
                    <a:pt x="93726" y="187451"/>
                  </a:lnTo>
                  <a:lnTo>
                    <a:pt x="57221" y="180093"/>
                  </a:lnTo>
                  <a:lnTo>
                    <a:pt x="27431" y="160019"/>
                  </a:lnTo>
                  <a:lnTo>
                    <a:pt x="7358" y="130230"/>
                  </a:lnTo>
                  <a:lnTo>
                    <a:pt x="0" y="93725"/>
                  </a:lnTo>
                  <a:close/>
                </a:path>
              </a:pathLst>
            </a:custGeom>
            <a:ln w="12700">
              <a:solidFill>
                <a:srgbClr val="0A976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" name="object 3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225005" y="5408141"/>
              <a:ext cx="266307" cy="266307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239256" y="5422391"/>
              <a:ext cx="187452" cy="187452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6239256" y="5422391"/>
              <a:ext cx="187960" cy="187960"/>
            </a:xfrm>
            <a:custGeom>
              <a:avLst/>
              <a:gdLst/>
              <a:ahLst/>
              <a:cxnLst/>
              <a:rect l="l" t="t" r="r" b="b"/>
              <a:pathLst>
                <a:path w="187960" h="187960">
                  <a:moveTo>
                    <a:pt x="0" y="93726"/>
                  </a:moveTo>
                  <a:lnTo>
                    <a:pt x="7358" y="57221"/>
                  </a:lnTo>
                  <a:lnTo>
                    <a:pt x="27432" y="27432"/>
                  </a:lnTo>
                  <a:lnTo>
                    <a:pt x="57221" y="7358"/>
                  </a:lnTo>
                  <a:lnTo>
                    <a:pt x="93726" y="0"/>
                  </a:lnTo>
                  <a:lnTo>
                    <a:pt x="130230" y="7358"/>
                  </a:lnTo>
                  <a:lnTo>
                    <a:pt x="160020" y="27432"/>
                  </a:lnTo>
                  <a:lnTo>
                    <a:pt x="180093" y="57221"/>
                  </a:lnTo>
                  <a:lnTo>
                    <a:pt x="187452" y="93726"/>
                  </a:lnTo>
                  <a:lnTo>
                    <a:pt x="180093" y="130230"/>
                  </a:lnTo>
                  <a:lnTo>
                    <a:pt x="160020" y="160020"/>
                  </a:lnTo>
                  <a:lnTo>
                    <a:pt x="130230" y="180093"/>
                  </a:lnTo>
                  <a:lnTo>
                    <a:pt x="93726" y="187452"/>
                  </a:lnTo>
                  <a:lnTo>
                    <a:pt x="57221" y="180093"/>
                  </a:lnTo>
                  <a:lnTo>
                    <a:pt x="27431" y="160020"/>
                  </a:lnTo>
                  <a:lnTo>
                    <a:pt x="7358" y="130230"/>
                  </a:lnTo>
                  <a:lnTo>
                    <a:pt x="0" y="93726"/>
                  </a:lnTo>
                  <a:close/>
                </a:path>
              </a:pathLst>
            </a:custGeom>
            <a:ln w="12700">
              <a:solidFill>
                <a:srgbClr val="0A976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7" name="object 3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225005" y="5801772"/>
              <a:ext cx="266307" cy="272888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239256" y="5815583"/>
              <a:ext cx="187452" cy="185928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6239256" y="5815583"/>
              <a:ext cx="187960" cy="186055"/>
            </a:xfrm>
            <a:custGeom>
              <a:avLst/>
              <a:gdLst/>
              <a:ahLst/>
              <a:cxnLst/>
              <a:rect l="l" t="t" r="r" b="b"/>
              <a:pathLst>
                <a:path w="187960" h="186054">
                  <a:moveTo>
                    <a:pt x="0" y="92963"/>
                  </a:moveTo>
                  <a:lnTo>
                    <a:pt x="7358" y="56776"/>
                  </a:lnTo>
                  <a:lnTo>
                    <a:pt x="27432" y="27227"/>
                  </a:lnTo>
                  <a:lnTo>
                    <a:pt x="57221" y="7305"/>
                  </a:lnTo>
                  <a:lnTo>
                    <a:pt x="93726" y="0"/>
                  </a:lnTo>
                  <a:lnTo>
                    <a:pt x="130230" y="7305"/>
                  </a:lnTo>
                  <a:lnTo>
                    <a:pt x="160020" y="27227"/>
                  </a:lnTo>
                  <a:lnTo>
                    <a:pt x="180093" y="56776"/>
                  </a:lnTo>
                  <a:lnTo>
                    <a:pt x="187452" y="92963"/>
                  </a:lnTo>
                  <a:lnTo>
                    <a:pt x="180093" y="129151"/>
                  </a:lnTo>
                  <a:lnTo>
                    <a:pt x="160020" y="158700"/>
                  </a:lnTo>
                  <a:lnTo>
                    <a:pt x="130230" y="178622"/>
                  </a:lnTo>
                  <a:lnTo>
                    <a:pt x="93726" y="185927"/>
                  </a:lnTo>
                  <a:lnTo>
                    <a:pt x="57221" y="178622"/>
                  </a:lnTo>
                  <a:lnTo>
                    <a:pt x="27431" y="158700"/>
                  </a:lnTo>
                  <a:lnTo>
                    <a:pt x="7358" y="129151"/>
                  </a:lnTo>
                  <a:lnTo>
                    <a:pt x="0" y="92963"/>
                  </a:lnTo>
                  <a:close/>
                </a:path>
              </a:pathLst>
            </a:custGeom>
            <a:ln w="12700">
              <a:solidFill>
                <a:srgbClr val="0A976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6332219" y="2467355"/>
              <a:ext cx="0" cy="2168525"/>
            </a:xfrm>
            <a:custGeom>
              <a:avLst/>
              <a:gdLst/>
              <a:ahLst/>
              <a:cxnLst/>
              <a:rect l="l" t="t" r="r" b="b"/>
              <a:pathLst>
                <a:path h="2168525">
                  <a:moveTo>
                    <a:pt x="0" y="0"/>
                  </a:moveTo>
                  <a:lnTo>
                    <a:pt x="0" y="205613"/>
                  </a:lnTo>
                </a:path>
                <a:path h="2168525">
                  <a:moveTo>
                    <a:pt x="0" y="391668"/>
                  </a:moveTo>
                  <a:lnTo>
                    <a:pt x="0" y="597281"/>
                  </a:lnTo>
                </a:path>
                <a:path h="2168525">
                  <a:moveTo>
                    <a:pt x="0" y="784860"/>
                  </a:moveTo>
                  <a:lnTo>
                    <a:pt x="0" y="990473"/>
                  </a:lnTo>
                </a:path>
                <a:path h="2168525">
                  <a:moveTo>
                    <a:pt x="0" y="1178052"/>
                  </a:moveTo>
                  <a:lnTo>
                    <a:pt x="0" y="1383665"/>
                  </a:lnTo>
                </a:path>
                <a:path h="2168525">
                  <a:moveTo>
                    <a:pt x="0" y="1571244"/>
                  </a:moveTo>
                  <a:lnTo>
                    <a:pt x="0" y="1776857"/>
                  </a:lnTo>
                </a:path>
                <a:path h="2168525">
                  <a:moveTo>
                    <a:pt x="0" y="1962912"/>
                  </a:moveTo>
                  <a:lnTo>
                    <a:pt x="0" y="2168525"/>
                  </a:lnTo>
                </a:path>
              </a:pathLst>
            </a:custGeom>
            <a:ln w="12700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6294120" y="4823459"/>
              <a:ext cx="76200" cy="992505"/>
            </a:xfrm>
            <a:custGeom>
              <a:avLst/>
              <a:gdLst/>
              <a:ahLst/>
              <a:cxnLst/>
              <a:rect l="l" t="t" r="r" b="b"/>
              <a:pathLst>
                <a:path w="76200" h="992504">
                  <a:moveTo>
                    <a:pt x="76200" y="915784"/>
                  </a:moveTo>
                  <a:lnTo>
                    <a:pt x="44450" y="915784"/>
                  </a:lnTo>
                  <a:lnTo>
                    <a:pt x="44450" y="786384"/>
                  </a:lnTo>
                  <a:lnTo>
                    <a:pt x="31750" y="786384"/>
                  </a:lnTo>
                  <a:lnTo>
                    <a:pt x="31750" y="915784"/>
                  </a:lnTo>
                  <a:lnTo>
                    <a:pt x="0" y="915784"/>
                  </a:lnTo>
                  <a:lnTo>
                    <a:pt x="38100" y="991984"/>
                  </a:lnTo>
                  <a:lnTo>
                    <a:pt x="69850" y="928484"/>
                  </a:lnTo>
                  <a:lnTo>
                    <a:pt x="76200" y="915784"/>
                  </a:lnTo>
                  <a:close/>
                </a:path>
                <a:path w="76200" h="992504">
                  <a:moveTo>
                    <a:pt x="76200" y="522605"/>
                  </a:moveTo>
                  <a:lnTo>
                    <a:pt x="44450" y="522605"/>
                  </a:lnTo>
                  <a:lnTo>
                    <a:pt x="44450" y="393192"/>
                  </a:lnTo>
                  <a:lnTo>
                    <a:pt x="31750" y="393192"/>
                  </a:lnTo>
                  <a:lnTo>
                    <a:pt x="31750" y="522605"/>
                  </a:lnTo>
                  <a:lnTo>
                    <a:pt x="0" y="522605"/>
                  </a:lnTo>
                  <a:lnTo>
                    <a:pt x="38100" y="598805"/>
                  </a:lnTo>
                  <a:lnTo>
                    <a:pt x="69850" y="535305"/>
                  </a:lnTo>
                  <a:lnTo>
                    <a:pt x="76200" y="522605"/>
                  </a:lnTo>
                  <a:close/>
                </a:path>
                <a:path w="76200" h="992504">
                  <a:moveTo>
                    <a:pt x="76200" y="129413"/>
                  </a:moveTo>
                  <a:lnTo>
                    <a:pt x="44450" y="129413"/>
                  </a:lnTo>
                  <a:lnTo>
                    <a:pt x="44450" y="0"/>
                  </a:lnTo>
                  <a:lnTo>
                    <a:pt x="31750" y="0"/>
                  </a:lnTo>
                  <a:lnTo>
                    <a:pt x="31750" y="129413"/>
                  </a:lnTo>
                  <a:lnTo>
                    <a:pt x="0" y="129413"/>
                  </a:lnTo>
                  <a:lnTo>
                    <a:pt x="38100" y="205613"/>
                  </a:lnTo>
                  <a:lnTo>
                    <a:pt x="69850" y="142113"/>
                  </a:lnTo>
                  <a:lnTo>
                    <a:pt x="76200" y="129413"/>
                  </a:lnTo>
                  <a:close/>
                </a:path>
              </a:pathLst>
            </a:custGeom>
            <a:solidFill>
              <a:srgbClr val="0A97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2" name="object 42"/>
          <p:cNvGrpSpPr/>
          <p:nvPr/>
        </p:nvGrpSpPr>
        <p:grpSpPr>
          <a:xfrm>
            <a:off x="561821" y="2308815"/>
            <a:ext cx="266700" cy="3800475"/>
            <a:chOff x="561821" y="2308815"/>
            <a:chExt cx="266700" cy="3800475"/>
          </a:xfrm>
        </p:grpSpPr>
        <p:pic>
          <p:nvPicPr>
            <p:cNvPr id="43" name="object 43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61821" y="2308815"/>
              <a:ext cx="266307" cy="272888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576072" y="2322575"/>
              <a:ext cx="187960" cy="186055"/>
            </a:xfrm>
            <a:custGeom>
              <a:avLst/>
              <a:gdLst/>
              <a:ahLst/>
              <a:cxnLst/>
              <a:rect l="l" t="t" r="r" b="b"/>
              <a:pathLst>
                <a:path w="187959" h="186055">
                  <a:moveTo>
                    <a:pt x="93726" y="0"/>
                  </a:moveTo>
                  <a:lnTo>
                    <a:pt x="57242" y="7310"/>
                  </a:lnTo>
                  <a:lnTo>
                    <a:pt x="27451" y="27241"/>
                  </a:lnTo>
                  <a:lnTo>
                    <a:pt x="7365" y="56792"/>
                  </a:lnTo>
                  <a:lnTo>
                    <a:pt x="0" y="92963"/>
                  </a:lnTo>
                  <a:lnTo>
                    <a:pt x="7365" y="129135"/>
                  </a:lnTo>
                  <a:lnTo>
                    <a:pt x="27451" y="158686"/>
                  </a:lnTo>
                  <a:lnTo>
                    <a:pt x="57242" y="178617"/>
                  </a:lnTo>
                  <a:lnTo>
                    <a:pt x="93726" y="185927"/>
                  </a:lnTo>
                  <a:lnTo>
                    <a:pt x="130209" y="178617"/>
                  </a:lnTo>
                  <a:lnTo>
                    <a:pt x="160000" y="158686"/>
                  </a:lnTo>
                  <a:lnTo>
                    <a:pt x="180086" y="129135"/>
                  </a:lnTo>
                  <a:lnTo>
                    <a:pt x="187451" y="92963"/>
                  </a:lnTo>
                  <a:lnTo>
                    <a:pt x="180086" y="56792"/>
                  </a:lnTo>
                  <a:lnTo>
                    <a:pt x="160000" y="27241"/>
                  </a:lnTo>
                  <a:lnTo>
                    <a:pt x="130209" y="7310"/>
                  </a:lnTo>
                  <a:lnTo>
                    <a:pt x="93726" y="0"/>
                  </a:lnTo>
                  <a:close/>
                </a:path>
              </a:pathLst>
            </a:custGeom>
            <a:solidFill>
              <a:srgbClr val="46B592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576072" y="2322575"/>
              <a:ext cx="187960" cy="186055"/>
            </a:xfrm>
            <a:custGeom>
              <a:avLst/>
              <a:gdLst/>
              <a:ahLst/>
              <a:cxnLst/>
              <a:rect l="l" t="t" r="r" b="b"/>
              <a:pathLst>
                <a:path w="187959" h="186055">
                  <a:moveTo>
                    <a:pt x="0" y="92963"/>
                  </a:moveTo>
                  <a:lnTo>
                    <a:pt x="7365" y="56792"/>
                  </a:lnTo>
                  <a:lnTo>
                    <a:pt x="27451" y="27241"/>
                  </a:lnTo>
                  <a:lnTo>
                    <a:pt x="57242" y="7310"/>
                  </a:lnTo>
                  <a:lnTo>
                    <a:pt x="93726" y="0"/>
                  </a:lnTo>
                  <a:lnTo>
                    <a:pt x="130209" y="7310"/>
                  </a:lnTo>
                  <a:lnTo>
                    <a:pt x="160000" y="27241"/>
                  </a:lnTo>
                  <a:lnTo>
                    <a:pt x="180086" y="56792"/>
                  </a:lnTo>
                  <a:lnTo>
                    <a:pt x="187451" y="92963"/>
                  </a:lnTo>
                  <a:lnTo>
                    <a:pt x="180086" y="129135"/>
                  </a:lnTo>
                  <a:lnTo>
                    <a:pt x="160000" y="158686"/>
                  </a:lnTo>
                  <a:lnTo>
                    <a:pt x="130209" y="178617"/>
                  </a:lnTo>
                  <a:lnTo>
                    <a:pt x="93726" y="185927"/>
                  </a:lnTo>
                  <a:lnTo>
                    <a:pt x="57242" y="178617"/>
                  </a:lnTo>
                  <a:lnTo>
                    <a:pt x="27451" y="158686"/>
                  </a:lnTo>
                  <a:lnTo>
                    <a:pt x="7365" y="129135"/>
                  </a:lnTo>
                  <a:lnTo>
                    <a:pt x="0" y="92963"/>
                  </a:lnTo>
                  <a:close/>
                </a:path>
              </a:pathLst>
            </a:custGeom>
            <a:ln w="12700">
              <a:solidFill>
                <a:srgbClr val="46B5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6" name="object 46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61821" y="2700057"/>
              <a:ext cx="266307" cy="266307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576072" y="2714243"/>
              <a:ext cx="187960" cy="187960"/>
            </a:xfrm>
            <a:custGeom>
              <a:avLst/>
              <a:gdLst/>
              <a:ahLst/>
              <a:cxnLst/>
              <a:rect l="l" t="t" r="r" b="b"/>
              <a:pathLst>
                <a:path w="187959" h="187960">
                  <a:moveTo>
                    <a:pt x="93726" y="0"/>
                  </a:moveTo>
                  <a:lnTo>
                    <a:pt x="57242" y="7358"/>
                  </a:lnTo>
                  <a:lnTo>
                    <a:pt x="27451" y="27431"/>
                  </a:lnTo>
                  <a:lnTo>
                    <a:pt x="7365" y="57221"/>
                  </a:lnTo>
                  <a:lnTo>
                    <a:pt x="0" y="93725"/>
                  </a:lnTo>
                  <a:lnTo>
                    <a:pt x="7365" y="130230"/>
                  </a:lnTo>
                  <a:lnTo>
                    <a:pt x="27451" y="160019"/>
                  </a:lnTo>
                  <a:lnTo>
                    <a:pt x="57242" y="180093"/>
                  </a:lnTo>
                  <a:lnTo>
                    <a:pt x="93726" y="187451"/>
                  </a:lnTo>
                  <a:lnTo>
                    <a:pt x="130209" y="180093"/>
                  </a:lnTo>
                  <a:lnTo>
                    <a:pt x="160000" y="160019"/>
                  </a:lnTo>
                  <a:lnTo>
                    <a:pt x="180086" y="130230"/>
                  </a:lnTo>
                  <a:lnTo>
                    <a:pt x="187451" y="93725"/>
                  </a:lnTo>
                  <a:lnTo>
                    <a:pt x="180086" y="57221"/>
                  </a:lnTo>
                  <a:lnTo>
                    <a:pt x="160000" y="27431"/>
                  </a:lnTo>
                  <a:lnTo>
                    <a:pt x="130209" y="7358"/>
                  </a:lnTo>
                  <a:lnTo>
                    <a:pt x="93726" y="0"/>
                  </a:lnTo>
                  <a:close/>
                </a:path>
              </a:pathLst>
            </a:custGeom>
            <a:solidFill>
              <a:srgbClr val="46B592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576072" y="2714243"/>
              <a:ext cx="187960" cy="187960"/>
            </a:xfrm>
            <a:custGeom>
              <a:avLst/>
              <a:gdLst/>
              <a:ahLst/>
              <a:cxnLst/>
              <a:rect l="l" t="t" r="r" b="b"/>
              <a:pathLst>
                <a:path w="187959" h="187960">
                  <a:moveTo>
                    <a:pt x="0" y="93725"/>
                  </a:moveTo>
                  <a:lnTo>
                    <a:pt x="7365" y="57221"/>
                  </a:lnTo>
                  <a:lnTo>
                    <a:pt x="27451" y="27431"/>
                  </a:lnTo>
                  <a:lnTo>
                    <a:pt x="57242" y="7358"/>
                  </a:lnTo>
                  <a:lnTo>
                    <a:pt x="93726" y="0"/>
                  </a:lnTo>
                  <a:lnTo>
                    <a:pt x="130209" y="7358"/>
                  </a:lnTo>
                  <a:lnTo>
                    <a:pt x="160000" y="27431"/>
                  </a:lnTo>
                  <a:lnTo>
                    <a:pt x="180086" y="57221"/>
                  </a:lnTo>
                  <a:lnTo>
                    <a:pt x="187451" y="93725"/>
                  </a:lnTo>
                  <a:lnTo>
                    <a:pt x="180086" y="130230"/>
                  </a:lnTo>
                  <a:lnTo>
                    <a:pt x="160000" y="160019"/>
                  </a:lnTo>
                  <a:lnTo>
                    <a:pt x="130209" y="180093"/>
                  </a:lnTo>
                  <a:lnTo>
                    <a:pt x="93726" y="187451"/>
                  </a:lnTo>
                  <a:lnTo>
                    <a:pt x="57242" y="180093"/>
                  </a:lnTo>
                  <a:lnTo>
                    <a:pt x="27451" y="160019"/>
                  </a:lnTo>
                  <a:lnTo>
                    <a:pt x="7365" y="130230"/>
                  </a:lnTo>
                  <a:lnTo>
                    <a:pt x="0" y="93725"/>
                  </a:lnTo>
                  <a:close/>
                </a:path>
              </a:pathLst>
            </a:custGeom>
            <a:ln w="12700">
              <a:solidFill>
                <a:srgbClr val="46B5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9" name="object 49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61821" y="3093249"/>
              <a:ext cx="266307" cy="266307"/>
            </a:xfrm>
            <a:prstGeom prst="rect">
              <a:avLst/>
            </a:prstGeom>
          </p:spPr>
        </p:pic>
        <p:sp>
          <p:nvSpPr>
            <p:cNvPr id="50" name="object 50"/>
            <p:cNvSpPr/>
            <p:nvPr/>
          </p:nvSpPr>
          <p:spPr>
            <a:xfrm>
              <a:off x="576072" y="3107435"/>
              <a:ext cx="187960" cy="187960"/>
            </a:xfrm>
            <a:custGeom>
              <a:avLst/>
              <a:gdLst/>
              <a:ahLst/>
              <a:cxnLst/>
              <a:rect l="l" t="t" r="r" b="b"/>
              <a:pathLst>
                <a:path w="187959" h="187960">
                  <a:moveTo>
                    <a:pt x="93726" y="0"/>
                  </a:moveTo>
                  <a:lnTo>
                    <a:pt x="57242" y="7358"/>
                  </a:lnTo>
                  <a:lnTo>
                    <a:pt x="27451" y="27432"/>
                  </a:lnTo>
                  <a:lnTo>
                    <a:pt x="7365" y="57221"/>
                  </a:lnTo>
                  <a:lnTo>
                    <a:pt x="0" y="93725"/>
                  </a:lnTo>
                  <a:lnTo>
                    <a:pt x="7365" y="130230"/>
                  </a:lnTo>
                  <a:lnTo>
                    <a:pt x="27451" y="160019"/>
                  </a:lnTo>
                  <a:lnTo>
                    <a:pt x="57242" y="180093"/>
                  </a:lnTo>
                  <a:lnTo>
                    <a:pt x="93726" y="187451"/>
                  </a:lnTo>
                  <a:lnTo>
                    <a:pt x="130209" y="180093"/>
                  </a:lnTo>
                  <a:lnTo>
                    <a:pt x="160000" y="160019"/>
                  </a:lnTo>
                  <a:lnTo>
                    <a:pt x="180086" y="130230"/>
                  </a:lnTo>
                  <a:lnTo>
                    <a:pt x="187451" y="93725"/>
                  </a:lnTo>
                  <a:lnTo>
                    <a:pt x="180086" y="57221"/>
                  </a:lnTo>
                  <a:lnTo>
                    <a:pt x="160000" y="27432"/>
                  </a:lnTo>
                  <a:lnTo>
                    <a:pt x="130209" y="7358"/>
                  </a:lnTo>
                  <a:lnTo>
                    <a:pt x="93726" y="0"/>
                  </a:lnTo>
                  <a:close/>
                </a:path>
              </a:pathLst>
            </a:custGeom>
            <a:solidFill>
              <a:srgbClr val="46B592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576072" y="3107435"/>
              <a:ext cx="187960" cy="187960"/>
            </a:xfrm>
            <a:custGeom>
              <a:avLst/>
              <a:gdLst/>
              <a:ahLst/>
              <a:cxnLst/>
              <a:rect l="l" t="t" r="r" b="b"/>
              <a:pathLst>
                <a:path w="187959" h="187960">
                  <a:moveTo>
                    <a:pt x="0" y="93725"/>
                  </a:moveTo>
                  <a:lnTo>
                    <a:pt x="7365" y="57221"/>
                  </a:lnTo>
                  <a:lnTo>
                    <a:pt x="27451" y="27432"/>
                  </a:lnTo>
                  <a:lnTo>
                    <a:pt x="57242" y="7358"/>
                  </a:lnTo>
                  <a:lnTo>
                    <a:pt x="93726" y="0"/>
                  </a:lnTo>
                  <a:lnTo>
                    <a:pt x="130209" y="7358"/>
                  </a:lnTo>
                  <a:lnTo>
                    <a:pt x="160000" y="27432"/>
                  </a:lnTo>
                  <a:lnTo>
                    <a:pt x="180086" y="57221"/>
                  </a:lnTo>
                  <a:lnTo>
                    <a:pt x="187451" y="93725"/>
                  </a:lnTo>
                  <a:lnTo>
                    <a:pt x="180086" y="130230"/>
                  </a:lnTo>
                  <a:lnTo>
                    <a:pt x="160000" y="160019"/>
                  </a:lnTo>
                  <a:lnTo>
                    <a:pt x="130209" y="180093"/>
                  </a:lnTo>
                  <a:lnTo>
                    <a:pt x="93726" y="187451"/>
                  </a:lnTo>
                  <a:lnTo>
                    <a:pt x="57242" y="180093"/>
                  </a:lnTo>
                  <a:lnTo>
                    <a:pt x="27451" y="160019"/>
                  </a:lnTo>
                  <a:lnTo>
                    <a:pt x="7365" y="130230"/>
                  </a:lnTo>
                  <a:lnTo>
                    <a:pt x="0" y="93725"/>
                  </a:lnTo>
                  <a:close/>
                </a:path>
              </a:pathLst>
            </a:custGeom>
            <a:ln w="12700">
              <a:solidFill>
                <a:srgbClr val="46B5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2" name="object 52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61821" y="3486441"/>
              <a:ext cx="266307" cy="266307"/>
            </a:xfrm>
            <a:prstGeom prst="rect">
              <a:avLst/>
            </a:prstGeom>
          </p:spPr>
        </p:pic>
        <p:sp>
          <p:nvSpPr>
            <p:cNvPr id="53" name="object 53"/>
            <p:cNvSpPr/>
            <p:nvPr/>
          </p:nvSpPr>
          <p:spPr>
            <a:xfrm>
              <a:off x="576072" y="3500627"/>
              <a:ext cx="187960" cy="187960"/>
            </a:xfrm>
            <a:custGeom>
              <a:avLst/>
              <a:gdLst/>
              <a:ahLst/>
              <a:cxnLst/>
              <a:rect l="l" t="t" r="r" b="b"/>
              <a:pathLst>
                <a:path w="187959" h="187960">
                  <a:moveTo>
                    <a:pt x="93726" y="0"/>
                  </a:moveTo>
                  <a:lnTo>
                    <a:pt x="57242" y="7358"/>
                  </a:lnTo>
                  <a:lnTo>
                    <a:pt x="27451" y="27432"/>
                  </a:lnTo>
                  <a:lnTo>
                    <a:pt x="7365" y="57221"/>
                  </a:lnTo>
                  <a:lnTo>
                    <a:pt x="0" y="93725"/>
                  </a:lnTo>
                  <a:lnTo>
                    <a:pt x="7365" y="130230"/>
                  </a:lnTo>
                  <a:lnTo>
                    <a:pt x="27451" y="160020"/>
                  </a:lnTo>
                  <a:lnTo>
                    <a:pt x="57242" y="180093"/>
                  </a:lnTo>
                  <a:lnTo>
                    <a:pt x="93726" y="187452"/>
                  </a:lnTo>
                  <a:lnTo>
                    <a:pt x="130209" y="180093"/>
                  </a:lnTo>
                  <a:lnTo>
                    <a:pt x="160000" y="160020"/>
                  </a:lnTo>
                  <a:lnTo>
                    <a:pt x="180086" y="130230"/>
                  </a:lnTo>
                  <a:lnTo>
                    <a:pt x="187451" y="93725"/>
                  </a:lnTo>
                  <a:lnTo>
                    <a:pt x="180086" y="57221"/>
                  </a:lnTo>
                  <a:lnTo>
                    <a:pt x="160000" y="27432"/>
                  </a:lnTo>
                  <a:lnTo>
                    <a:pt x="130209" y="7358"/>
                  </a:lnTo>
                  <a:lnTo>
                    <a:pt x="93726" y="0"/>
                  </a:lnTo>
                  <a:close/>
                </a:path>
              </a:pathLst>
            </a:custGeom>
            <a:solidFill>
              <a:srgbClr val="46B592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576072" y="3500627"/>
              <a:ext cx="187960" cy="187960"/>
            </a:xfrm>
            <a:custGeom>
              <a:avLst/>
              <a:gdLst/>
              <a:ahLst/>
              <a:cxnLst/>
              <a:rect l="l" t="t" r="r" b="b"/>
              <a:pathLst>
                <a:path w="187959" h="187960">
                  <a:moveTo>
                    <a:pt x="0" y="93725"/>
                  </a:moveTo>
                  <a:lnTo>
                    <a:pt x="7365" y="57221"/>
                  </a:lnTo>
                  <a:lnTo>
                    <a:pt x="27451" y="27432"/>
                  </a:lnTo>
                  <a:lnTo>
                    <a:pt x="57242" y="7358"/>
                  </a:lnTo>
                  <a:lnTo>
                    <a:pt x="93726" y="0"/>
                  </a:lnTo>
                  <a:lnTo>
                    <a:pt x="130209" y="7358"/>
                  </a:lnTo>
                  <a:lnTo>
                    <a:pt x="160000" y="27432"/>
                  </a:lnTo>
                  <a:lnTo>
                    <a:pt x="180086" y="57221"/>
                  </a:lnTo>
                  <a:lnTo>
                    <a:pt x="187451" y="93725"/>
                  </a:lnTo>
                  <a:lnTo>
                    <a:pt x="180086" y="130230"/>
                  </a:lnTo>
                  <a:lnTo>
                    <a:pt x="160000" y="160020"/>
                  </a:lnTo>
                  <a:lnTo>
                    <a:pt x="130209" y="180093"/>
                  </a:lnTo>
                  <a:lnTo>
                    <a:pt x="93726" y="187452"/>
                  </a:lnTo>
                  <a:lnTo>
                    <a:pt x="57242" y="180093"/>
                  </a:lnTo>
                  <a:lnTo>
                    <a:pt x="27451" y="160020"/>
                  </a:lnTo>
                  <a:lnTo>
                    <a:pt x="7365" y="130230"/>
                  </a:lnTo>
                  <a:lnTo>
                    <a:pt x="0" y="93725"/>
                  </a:lnTo>
                  <a:close/>
                </a:path>
              </a:pathLst>
            </a:custGeom>
            <a:ln w="12700">
              <a:solidFill>
                <a:srgbClr val="46B5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5" name="object 55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61821" y="3880059"/>
              <a:ext cx="266307" cy="272888"/>
            </a:xfrm>
            <a:prstGeom prst="rect">
              <a:avLst/>
            </a:prstGeom>
          </p:spPr>
        </p:pic>
        <p:sp>
          <p:nvSpPr>
            <p:cNvPr id="56" name="object 56"/>
            <p:cNvSpPr/>
            <p:nvPr/>
          </p:nvSpPr>
          <p:spPr>
            <a:xfrm>
              <a:off x="576072" y="3893819"/>
              <a:ext cx="187960" cy="186055"/>
            </a:xfrm>
            <a:custGeom>
              <a:avLst/>
              <a:gdLst/>
              <a:ahLst/>
              <a:cxnLst/>
              <a:rect l="l" t="t" r="r" b="b"/>
              <a:pathLst>
                <a:path w="187959" h="186054">
                  <a:moveTo>
                    <a:pt x="93726" y="0"/>
                  </a:moveTo>
                  <a:lnTo>
                    <a:pt x="57242" y="7310"/>
                  </a:lnTo>
                  <a:lnTo>
                    <a:pt x="27451" y="27241"/>
                  </a:lnTo>
                  <a:lnTo>
                    <a:pt x="7365" y="56792"/>
                  </a:lnTo>
                  <a:lnTo>
                    <a:pt x="0" y="92963"/>
                  </a:lnTo>
                  <a:lnTo>
                    <a:pt x="7365" y="129135"/>
                  </a:lnTo>
                  <a:lnTo>
                    <a:pt x="27451" y="158686"/>
                  </a:lnTo>
                  <a:lnTo>
                    <a:pt x="57242" y="178617"/>
                  </a:lnTo>
                  <a:lnTo>
                    <a:pt x="93726" y="185927"/>
                  </a:lnTo>
                  <a:lnTo>
                    <a:pt x="130209" y="178617"/>
                  </a:lnTo>
                  <a:lnTo>
                    <a:pt x="160000" y="158686"/>
                  </a:lnTo>
                  <a:lnTo>
                    <a:pt x="180086" y="129135"/>
                  </a:lnTo>
                  <a:lnTo>
                    <a:pt x="187451" y="92963"/>
                  </a:lnTo>
                  <a:lnTo>
                    <a:pt x="180086" y="56792"/>
                  </a:lnTo>
                  <a:lnTo>
                    <a:pt x="160000" y="27241"/>
                  </a:lnTo>
                  <a:lnTo>
                    <a:pt x="130209" y="7310"/>
                  </a:lnTo>
                  <a:lnTo>
                    <a:pt x="93726" y="0"/>
                  </a:lnTo>
                  <a:close/>
                </a:path>
              </a:pathLst>
            </a:custGeom>
            <a:solidFill>
              <a:srgbClr val="46B592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576072" y="3893819"/>
              <a:ext cx="187960" cy="186055"/>
            </a:xfrm>
            <a:custGeom>
              <a:avLst/>
              <a:gdLst/>
              <a:ahLst/>
              <a:cxnLst/>
              <a:rect l="l" t="t" r="r" b="b"/>
              <a:pathLst>
                <a:path w="187959" h="186054">
                  <a:moveTo>
                    <a:pt x="0" y="92963"/>
                  </a:moveTo>
                  <a:lnTo>
                    <a:pt x="7365" y="56792"/>
                  </a:lnTo>
                  <a:lnTo>
                    <a:pt x="27451" y="27241"/>
                  </a:lnTo>
                  <a:lnTo>
                    <a:pt x="57242" y="7310"/>
                  </a:lnTo>
                  <a:lnTo>
                    <a:pt x="93726" y="0"/>
                  </a:lnTo>
                  <a:lnTo>
                    <a:pt x="130209" y="7310"/>
                  </a:lnTo>
                  <a:lnTo>
                    <a:pt x="160000" y="27241"/>
                  </a:lnTo>
                  <a:lnTo>
                    <a:pt x="180086" y="56792"/>
                  </a:lnTo>
                  <a:lnTo>
                    <a:pt x="187451" y="92963"/>
                  </a:lnTo>
                  <a:lnTo>
                    <a:pt x="180086" y="129135"/>
                  </a:lnTo>
                  <a:lnTo>
                    <a:pt x="160000" y="158686"/>
                  </a:lnTo>
                  <a:lnTo>
                    <a:pt x="130209" y="178617"/>
                  </a:lnTo>
                  <a:lnTo>
                    <a:pt x="93726" y="185927"/>
                  </a:lnTo>
                  <a:lnTo>
                    <a:pt x="57242" y="178617"/>
                  </a:lnTo>
                  <a:lnTo>
                    <a:pt x="27451" y="158686"/>
                  </a:lnTo>
                  <a:lnTo>
                    <a:pt x="7365" y="129135"/>
                  </a:lnTo>
                  <a:lnTo>
                    <a:pt x="0" y="92963"/>
                  </a:lnTo>
                  <a:close/>
                </a:path>
              </a:pathLst>
            </a:custGeom>
            <a:ln w="12700">
              <a:solidFill>
                <a:srgbClr val="46B5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8" name="object 58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61821" y="4271301"/>
              <a:ext cx="266307" cy="266307"/>
            </a:xfrm>
            <a:prstGeom prst="rect">
              <a:avLst/>
            </a:prstGeom>
          </p:spPr>
        </p:pic>
        <p:sp>
          <p:nvSpPr>
            <p:cNvPr id="59" name="object 59"/>
            <p:cNvSpPr/>
            <p:nvPr/>
          </p:nvSpPr>
          <p:spPr>
            <a:xfrm>
              <a:off x="576072" y="4285487"/>
              <a:ext cx="187960" cy="187960"/>
            </a:xfrm>
            <a:custGeom>
              <a:avLst/>
              <a:gdLst/>
              <a:ahLst/>
              <a:cxnLst/>
              <a:rect l="l" t="t" r="r" b="b"/>
              <a:pathLst>
                <a:path w="187959" h="187960">
                  <a:moveTo>
                    <a:pt x="93726" y="0"/>
                  </a:moveTo>
                  <a:lnTo>
                    <a:pt x="57242" y="7358"/>
                  </a:lnTo>
                  <a:lnTo>
                    <a:pt x="27451" y="27431"/>
                  </a:lnTo>
                  <a:lnTo>
                    <a:pt x="7365" y="57221"/>
                  </a:lnTo>
                  <a:lnTo>
                    <a:pt x="0" y="93725"/>
                  </a:lnTo>
                  <a:lnTo>
                    <a:pt x="7365" y="130230"/>
                  </a:lnTo>
                  <a:lnTo>
                    <a:pt x="27451" y="160019"/>
                  </a:lnTo>
                  <a:lnTo>
                    <a:pt x="57242" y="180093"/>
                  </a:lnTo>
                  <a:lnTo>
                    <a:pt x="93726" y="187451"/>
                  </a:lnTo>
                  <a:lnTo>
                    <a:pt x="130209" y="180093"/>
                  </a:lnTo>
                  <a:lnTo>
                    <a:pt x="160000" y="160019"/>
                  </a:lnTo>
                  <a:lnTo>
                    <a:pt x="180086" y="130230"/>
                  </a:lnTo>
                  <a:lnTo>
                    <a:pt x="187451" y="93725"/>
                  </a:lnTo>
                  <a:lnTo>
                    <a:pt x="180086" y="57221"/>
                  </a:lnTo>
                  <a:lnTo>
                    <a:pt x="160000" y="27431"/>
                  </a:lnTo>
                  <a:lnTo>
                    <a:pt x="130209" y="7358"/>
                  </a:lnTo>
                  <a:lnTo>
                    <a:pt x="93726" y="0"/>
                  </a:lnTo>
                  <a:close/>
                </a:path>
              </a:pathLst>
            </a:custGeom>
            <a:solidFill>
              <a:srgbClr val="46B592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576072" y="4285487"/>
              <a:ext cx="187960" cy="187960"/>
            </a:xfrm>
            <a:custGeom>
              <a:avLst/>
              <a:gdLst/>
              <a:ahLst/>
              <a:cxnLst/>
              <a:rect l="l" t="t" r="r" b="b"/>
              <a:pathLst>
                <a:path w="187959" h="187960">
                  <a:moveTo>
                    <a:pt x="0" y="93725"/>
                  </a:moveTo>
                  <a:lnTo>
                    <a:pt x="7365" y="57221"/>
                  </a:lnTo>
                  <a:lnTo>
                    <a:pt x="27451" y="27431"/>
                  </a:lnTo>
                  <a:lnTo>
                    <a:pt x="57242" y="7358"/>
                  </a:lnTo>
                  <a:lnTo>
                    <a:pt x="93726" y="0"/>
                  </a:lnTo>
                  <a:lnTo>
                    <a:pt x="130209" y="7358"/>
                  </a:lnTo>
                  <a:lnTo>
                    <a:pt x="160000" y="27431"/>
                  </a:lnTo>
                  <a:lnTo>
                    <a:pt x="180086" y="57221"/>
                  </a:lnTo>
                  <a:lnTo>
                    <a:pt x="187451" y="93725"/>
                  </a:lnTo>
                  <a:lnTo>
                    <a:pt x="180086" y="130230"/>
                  </a:lnTo>
                  <a:lnTo>
                    <a:pt x="160000" y="160019"/>
                  </a:lnTo>
                  <a:lnTo>
                    <a:pt x="130209" y="180093"/>
                  </a:lnTo>
                  <a:lnTo>
                    <a:pt x="93726" y="187451"/>
                  </a:lnTo>
                  <a:lnTo>
                    <a:pt x="57242" y="180093"/>
                  </a:lnTo>
                  <a:lnTo>
                    <a:pt x="27451" y="160019"/>
                  </a:lnTo>
                  <a:lnTo>
                    <a:pt x="7365" y="130230"/>
                  </a:lnTo>
                  <a:lnTo>
                    <a:pt x="0" y="93725"/>
                  </a:lnTo>
                  <a:close/>
                </a:path>
              </a:pathLst>
            </a:custGeom>
            <a:ln w="12700">
              <a:solidFill>
                <a:srgbClr val="46B5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1" name="object 61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61821" y="4664493"/>
              <a:ext cx="266307" cy="266307"/>
            </a:xfrm>
            <a:prstGeom prst="rect">
              <a:avLst/>
            </a:prstGeom>
          </p:spPr>
        </p:pic>
        <p:sp>
          <p:nvSpPr>
            <p:cNvPr id="62" name="object 62"/>
            <p:cNvSpPr/>
            <p:nvPr/>
          </p:nvSpPr>
          <p:spPr>
            <a:xfrm>
              <a:off x="576072" y="4678679"/>
              <a:ext cx="187960" cy="187960"/>
            </a:xfrm>
            <a:custGeom>
              <a:avLst/>
              <a:gdLst/>
              <a:ahLst/>
              <a:cxnLst/>
              <a:rect l="l" t="t" r="r" b="b"/>
              <a:pathLst>
                <a:path w="187959" h="187960">
                  <a:moveTo>
                    <a:pt x="93726" y="0"/>
                  </a:moveTo>
                  <a:lnTo>
                    <a:pt x="57242" y="7358"/>
                  </a:lnTo>
                  <a:lnTo>
                    <a:pt x="27451" y="27432"/>
                  </a:lnTo>
                  <a:lnTo>
                    <a:pt x="7365" y="57221"/>
                  </a:lnTo>
                  <a:lnTo>
                    <a:pt x="0" y="93726"/>
                  </a:lnTo>
                  <a:lnTo>
                    <a:pt x="7365" y="130230"/>
                  </a:lnTo>
                  <a:lnTo>
                    <a:pt x="27451" y="160020"/>
                  </a:lnTo>
                  <a:lnTo>
                    <a:pt x="57242" y="180093"/>
                  </a:lnTo>
                  <a:lnTo>
                    <a:pt x="93726" y="187452"/>
                  </a:lnTo>
                  <a:lnTo>
                    <a:pt x="130209" y="180093"/>
                  </a:lnTo>
                  <a:lnTo>
                    <a:pt x="160000" y="160020"/>
                  </a:lnTo>
                  <a:lnTo>
                    <a:pt x="180086" y="130230"/>
                  </a:lnTo>
                  <a:lnTo>
                    <a:pt x="187451" y="93726"/>
                  </a:lnTo>
                  <a:lnTo>
                    <a:pt x="180086" y="57221"/>
                  </a:lnTo>
                  <a:lnTo>
                    <a:pt x="160000" y="27432"/>
                  </a:lnTo>
                  <a:lnTo>
                    <a:pt x="130209" y="7358"/>
                  </a:lnTo>
                  <a:lnTo>
                    <a:pt x="93726" y="0"/>
                  </a:lnTo>
                  <a:close/>
                </a:path>
              </a:pathLst>
            </a:custGeom>
            <a:solidFill>
              <a:srgbClr val="46B592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576072" y="4678679"/>
              <a:ext cx="187960" cy="187960"/>
            </a:xfrm>
            <a:custGeom>
              <a:avLst/>
              <a:gdLst/>
              <a:ahLst/>
              <a:cxnLst/>
              <a:rect l="l" t="t" r="r" b="b"/>
              <a:pathLst>
                <a:path w="187959" h="187960">
                  <a:moveTo>
                    <a:pt x="0" y="93726"/>
                  </a:moveTo>
                  <a:lnTo>
                    <a:pt x="7365" y="57221"/>
                  </a:lnTo>
                  <a:lnTo>
                    <a:pt x="27451" y="27432"/>
                  </a:lnTo>
                  <a:lnTo>
                    <a:pt x="57242" y="7358"/>
                  </a:lnTo>
                  <a:lnTo>
                    <a:pt x="93726" y="0"/>
                  </a:lnTo>
                  <a:lnTo>
                    <a:pt x="130209" y="7358"/>
                  </a:lnTo>
                  <a:lnTo>
                    <a:pt x="160000" y="27432"/>
                  </a:lnTo>
                  <a:lnTo>
                    <a:pt x="180086" y="57221"/>
                  </a:lnTo>
                  <a:lnTo>
                    <a:pt x="187451" y="93726"/>
                  </a:lnTo>
                  <a:lnTo>
                    <a:pt x="180086" y="130230"/>
                  </a:lnTo>
                  <a:lnTo>
                    <a:pt x="160000" y="160020"/>
                  </a:lnTo>
                  <a:lnTo>
                    <a:pt x="130209" y="180093"/>
                  </a:lnTo>
                  <a:lnTo>
                    <a:pt x="93726" y="187452"/>
                  </a:lnTo>
                  <a:lnTo>
                    <a:pt x="57242" y="180093"/>
                  </a:lnTo>
                  <a:lnTo>
                    <a:pt x="27451" y="160020"/>
                  </a:lnTo>
                  <a:lnTo>
                    <a:pt x="7365" y="130230"/>
                  </a:lnTo>
                  <a:lnTo>
                    <a:pt x="0" y="93726"/>
                  </a:lnTo>
                  <a:close/>
                </a:path>
              </a:pathLst>
            </a:custGeom>
            <a:ln w="12700">
              <a:solidFill>
                <a:srgbClr val="46B5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4" name="object 64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61821" y="5057685"/>
              <a:ext cx="266307" cy="266307"/>
            </a:xfrm>
            <a:prstGeom prst="rect">
              <a:avLst/>
            </a:prstGeom>
          </p:spPr>
        </p:pic>
        <p:sp>
          <p:nvSpPr>
            <p:cNvPr id="65" name="object 65"/>
            <p:cNvSpPr/>
            <p:nvPr/>
          </p:nvSpPr>
          <p:spPr>
            <a:xfrm>
              <a:off x="576072" y="5071872"/>
              <a:ext cx="187960" cy="187960"/>
            </a:xfrm>
            <a:custGeom>
              <a:avLst/>
              <a:gdLst/>
              <a:ahLst/>
              <a:cxnLst/>
              <a:rect l="l" t="t" r="r" b="b"/>
              <a:pathLst>
                <a:path w="187959" h="187960">
                  <a:moveTo>
                    <a:pt x="93726" y="0"/>
                  </a:moveTo>
                  <a:lnTo>
                    <a:pt x="57242" y="7358"/>
                  </a:lnTo>
                  <a:lnTo>
                    <a:pt x="27451" y="27431"/>
                  </a:lnTo>
                  <a:lnTo>
                    <a:pt x="7365" y="57221"/>
                  </a:lnTo>
                  <a:lnTo>
                    <a:pt x="0" y="93725"/>
                  </a:lnTo>
                  <a:lnTo>
                    <a:pt x="7365" y="130230"/>
                  </a:lnTo>
                  <a:lnTo>
                    <a:pt x="27451" y="160019"/>
                  </a:lnTo>
                  <a:lnTo>
                    <a:pt x="57242" y="180093"/>
                  </a:lnTo>
                  <a:lnTo>
                    <a:pt x="93726" y="187451"/>
                  </a:lnTo>
                  <a:lnTo>
                    <a:pt x="130209" y="180093"/>
                  </a:lnTo>
                  <a:lnTo>
                    <a:pt x="160000" y="160019"/>
                  </a:lnTo>
                  <a:lnTo>
                    <a:pt x="180086" y="130230"/>
                  </a:lnTo>
                  <a:lnTo>
                    <a:pt x="187451" y="93725"/>
                  </a:lnTo>
                  <a:lnTo>
                    <a:pt x="180086" y="57221"/>
                  </a:lnTo>
                  <a:lnTo>
                    <a:pt x="160000" y="27431"/>
                  </a:lnTo>
                  <a:lnTo>
                    <a:pt x="130209" y="7358"/>
                  </a:lnTo>
                  <a:lnTo>
                    <a:pt x="93726" y="0"/>
                  </a:lnTo>
                  <a:close/>
                </a:path>
              </a:pathLst>
            </a:custGeom>
            <a:solidFill>
              <a:srgbClr val="46B592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576072" y="5071872"/>
              <a:ext cx="187960" cy="187960"/>
            </a:xfrm>
            <a:custGeom>
              <a:avLst/>
              <a:gdLst/>
              <a:ahLst/>
              <a:cxnLst/>
              <a:rect l="l" t="t" r="r" b="b"/>
              <a:pathLst>
                <a:path w="187959" h="187960">
                  <a:moveTo>
                    <a:pt x="0" y="93725"/>
                  </a:moveTo>
                  <a:lnTo>
                    <a:pt x="7365" y="57221"/>
                  </a:lnTo>
                  <a:lnTo>
                    <a:pt x="27451" y="27431"/>
                  </a:lnTo>
                  <a:lnTo>
                    <a:pt x="57242" y="7358"/>
                  </a:lnTo>
                  <a:lnTo>
                    <a:pt x="93726" y="0"/>
                  </a:lnTo>
                  <a:lnTo>
                    <a:pt x="130209" y="7358"/>
                  </a:lnTo>
                  <a:lnTo>
                    <a:pt x="160000" y="27431"/>
                  </a:lnTo>
                  <a:lnTo>
                    <a:pt x="180086" y="57221"/>
                  </a:lnTo>
                  <a:lnTo>
                    <a:pt x="187451" y="93725"/>
                  </a:lnTo>
                  <a:lnTo>
                    <a:pt x="180086" y="130230"/>
                  </a:lnTo>
                  <a:lnTo>
                    <a:pt x="160000" y="160019"/>
                  </a:lnTo>
                  <a:lnTo>
                    <a:pt x="130209" y="180093"/>
                  </a:lnTo>
                  <a:lnTo>
                    <a:pt x="93726" y="187451"/>
                  </a:lnTo>
                  <a:lnTo>
                    <a:pt x="57242" y="180093"/>
                  </a:lnTo>
                  <a:lnTo>
                    <a:pt x="27451" y="160019"/>
                  </a:lnTo>
                  <a:lnTo>
                    <a:pt x="7365" y="130230"/>
                  </a:lnTo>
                  <a:lnTo>
                    <a:pt x="0" y="93725"/>
                  </a:lnTo>
                  <a:close/>
                </a:path>
              </a:pathLst>
            </a:custGeom>
            <a:ln w="12700">
              <a:solidFill>
                <a:srgbClr val="46B5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7" name="object 67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61821" y="5451252"/>
              <a:ext cx="266307" cy="272888"/>
            </a:xfrm>
            <a:prstGeom prst="rect">
              <a:avLst/>
            </a:prstGeom>
          </p:spPr>
        </p:pic>
        <p:sp>
          <p:nvSpPr>
            <p:cNvPr id="68" name="object 68"/>
            <p:cNvSpPr/>
            <p:nvPr/>
          </p:nvSpPr>
          <p:spPr>
            <a:xfrm>
              <a:off x="576072" y="5465063"/>
              <a:ext cx="187960" cy="186055"/>
            </a:xfrm>
            <a:custGeom>
              <a:avLst/>
              <a:gdLst/>
              <a:ahLst/>
              <a:cxnLst/>
              <a:rect l="l" t="t" r="r" b="b"/>
              <a:pathLst>
                <a:path w="187959" h="186054">
                  <a:moveTo>
                    <a:pt x="93726" y="0"/>
                  </a:moveTo>
                  <a:lnTo>
                    <a:pt x="57242" y="7310"/>
                  </a:lnTo>
                  <a:lnTo>
                    <a:pt x="27451" y="27241"/>
                  </a:lnTo>
                  <a:lnTo>
                    <a:pt x="7365" y="56792"/>
                  </a:lnTo>
                  <a:lnTo>
                    <a:pt x="0" y="92964"/>
                  </a:lnTo>
                  <a:lnTo>
                    <a:pt x="7365" y="129151"/>
                  </a:lnTo>
                  <a:lnTo>
                    <a:pt x="27451" y="158700"/>
                  </a:lnTo>
                  <a:lnTo>
                    <a:pt x="57242" y="178622"/>
                  </a:lnTo>
                  <a:lnTo>
                    <a:pt x="93726" y="185928"/>
                  </a:lnTo>
                  <a:lnTo>
                    <a:pt x="130209" y="178622"/>
                  </a:lnTo>
                  <a:lnTo>
                    <a:pt x="160000" y="158700"/>
                  </a:lnTo>
                  <a:lnTo>
                    <a:pt x="180086" y="129151"/>
                  </a:lnTo>
                  <a:lnTo>
                    <a:pt x="187451" y="92964"/>
                  </a:lnTo>
                  <a:lnTo>
                    <a:pt x="180086" y="56792"/>
                  </a:lnTo>
                  <a:lnTo>
                    <a:pt x="160000" y="27241"/>
                  </a:lnTo>
                  <a:lnTo>
                    <a:pt x="130209" y="7310"/>
                  </a:lnTo>
                  <a:lnTo>
                    <a:pt x="93726" y="0"/>
                  </a:lnTo>
                  <a:close/>
                </a:path>
              </a:pathLst>
            </a:custGeom>
            <a:solidFill>
              <a:srgbClr val="46B592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576072" y="5465063"/>
              <a:ext cx="187960" cy="186055"/>
            </a:xfrm>
            <a:custGeom>
              <a:avLst/>
              <a:gdLst/>
              <a:ahLst/>
              <a:cxnLst/>
              <a:rect l="l" t="t" r="r" b="b"/>
              <a:pathLst>
                <a:path w="187959" h="186054">
                  <a:moveTo>
                    <a:pt x="0" y="92964"/>
                  </a:moveTo>
                  <a:lnTo>
                    <a:pt x="7365" y="56792"/>
                  </a:lnTo>
                  <a:lnTo>
                    <a:pt x="27451" y="27241"/>
                  </a:lnTo>
                  <a:lnTo>
                    <a:pt x="57242" y="7310"/>
                  </a:lnTo>
                  <a:lnTo>
                    <a:pt x="93726" y="0"/>
                  </a:lnTo>
                  <a:lnTo>
                    <a:pt x="130209" y="7310"/>
                  </a:lnTo>
                  <a:lnTo>
                    <a:pt x="160000" y="27241"/>
                  </a:lnTo>
                  <a:lnTo>
                    <a:pt x="180086" y="56792"/>
                  </a:lnTo>
                  <a:lnTo>
                    <a:pt x="187451" y="92964"/>
                  </a:lnTo>
                  <a:lnTo>
                    <a:pt x="180086" y="129151"/>
                  </a:lnTo>
                  <a:lnTo>
                    <a:pt x="160000" y="158700"/>
                  </a:lnTo>
                  <a:lnTo>
                    <a:pt x="130209" y="178622"/>
                  </a:lnTo>
                  <a:lnTo>
                    <a:pt x="93726" y="185928"/>
                  </a:lnTo>
                  <a:lnTo>
                    <a:pt x="57242" y="178622"/>
                  </a:lnTo>
                  <a:lnTo>
                    <a:pt x="27451" y="158700"/>
                  </a:lnTo>
                  <a:lnTo>
                    <a:pt x="7365" y="129151"/>
                  </a:lnTo>
                  <a:lnTo>
                    <a:pt x="0" y="92964"/>
                  </a:lnTo>
                  <a:close/>
                </a:path>
              </a:pathLst>
            </a:custGeom>
            <a:ln w="12700">
              <a:solidFill>
                <a:srgbClr val="46B5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0" name="object 70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61821" y="5842481"/>
              <a:ext cx="266307" cy="266307"/>
            </a:xfrm>
            <a:prstGeom prst="rect">
              <a:avLst/>
            </a:prstGeom>
          </p:spPr>
        </p:pic>
        <p:sp>
          <p:nvSpPr>
            <p:cNvPr id="71" name="object 71"/>
            <p:cNvSpPr/>
            <p:nvPr/>
          </p:nvSpPr>
          <p:spPr>
            <a:xfrm>
              <a:off x="576072" y="5856732"/>
              <a:ext cx="187960" cy="187960"/>
            </a:xfrm>
            <a:custGeom>
              <a:avLst/>
              <a:gdLst/>
              <a:ahLst/>
              <a:cxnLst/>
              <a:rect l="l" t="t" r="r" b="b"/>
              <a:pathLst>
                <a:path w="187959" h="187960">
                  <a:moveTo>
                    <a:pt x="93726" y="0"/>
                  </a:moveTo>
                  <a:lnTo>
                    <a:pt x="57242" y="7365"/>
                  </a:lnTo>
                  <a:lnTo>
                    <a:pt x="27451" y="27451"/>
                  </a:lnTo>
                  <a:lnTo>
                    <a:pt x="7365" y="57242"/>
                  </a:lnTo>
                  <a:lnTo>
                    <a:pt x="0" y="93726"/>
                  </a:lnTo>
                  <a:lnTo>
                    <a:pt x="7365" y="130209"/>
                  </a:lnTo>
                  <a:lnTo>
                    <a:pt x="27451" y="160000"/>
                  </a:lnTo>
                  <a:lnTo>
                    <a:pt x="57242" y="180086"/>
                  </a:lnTo>
                  <a:lnTo>
                    <a:pt x="93726" y="187452"/>
                  </a:lnTo>
                  <a:lnTo>
                    <a:pt x="130209" y="180086"/>
                  </a:lnTo>
                  <a:lnTo>
                    <a:pt x="160000" y="160000"/>
                  </a:lnTo>
                  <a:lnTo>
                    <a:pt x="180086" y="130209"/>
                  </a:lnTo>
                  <a:lnTo>
                    <a:pt x="187451" y="93726"/>
                  </a:lnTo>
                  <a:lnTo>
                    <a:pt x="180086" y="57242"/>
                  </a:lnTo>
                  <a:lnTo>
                    <a:pt x="160000" y="27451"/>
                  </a:lnTo>
                  <a:lnTo>
                    <a:pt x="130209" y="7365"/>
                  </a:lnTo>
                  <a:lnTo>
                    <a:pt x="93726" y="0"/>
                  </a:lnTo>
                  <a:close/>
                </a:path>
              </a:pathLst>
            </a:custGeom>
            <a:solidFill>
              <a:srgbClr val="46B592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576072" y="5856732"/>
              <a:ext cx="187960" cy="187960"/>
            </a:xfrm>
            <a:custGeom>
              <a:avLst/>
              <a:gdLst/>
              <a:ahLst/>
              <a:cxnLst/>
              <a:rect l="l" t="t" r="r" b="b"/>
              <a:pathLst>
                <a:path w="187959" h="187960">
                  <a:moveTo>
                    <a:pt x="0" y="93726"/>
                  </a:moveTo>
                  <a:lnTo>
                    <a:pt x="7365" y="57242"/>
                  </a:lnTo>
                  <a:lnTo>
                    <a:pt x="27451" y="27451"/>
                  </a:lnTo>
                  <a:lnTo>
                    <a:pt x="57242" y="7365"/>
                  </a:lnTo>
                  <a:lnTo>
                    <a:pt x="93726" y="0"/>
                  </a:lnTo>
                  <a:lnTo>
                    <a:pt x="130209" y="7365"/>
                  </a:lnTo>
                  <a:lnTo>
                    <a:pt x="160000" y="27451"/>
                  </a:lnTo>
                  <a:lnTo>
                    <a:pt x="180086" y="57242"/>
                  </a:lnTo>
                  <a:lnTo>
                    <a:pt x="187451" y="93726"/>
                  </a:lnTo>
                  <a:lnTo>
                    <a:pt x="180086" y="130209"/>
                  </a:lnTo>
                  <a:lnTo>
                    <a:pt x="160000" y="160000"/>
                  </a:lnTo>
                  <a:lnTo>
                    <a:pt x="130209" y="180086"/>
                  </a:lnTo>
                  <a:lnTo>
                    <a:pt x="93726" y="187452"/>
                  </a:lnTo>
                  <a:lnTo>
                    <a:pt x="57242" y="180086"/>
                  </a:lnTo>
                  <a:lnTo>
                    <a:pt x="27451" y="160000"/>
                  </a:lnTo>
                  <a:lnTo>
                    <a:pt x="7365" y="130209"/>
                  </a:lnTo>
                  <a:lnTo>
                    <a:pt x="0" y="93726"/>
                  </a:lnTo>
                  <a:close/>
                </a:path>
              </a:pathLst>
            </a:custGeom>
            <a:ln w="12700">
              <a:solidFill>
                <a:srgbClr val="46B5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632460" y="2508503"/>
              <a:ext cx="76200" cy="3348354"/>
            </a:xfrm>
            <a:custGeom>
              <a:avLst/>
              <a:gdLst/>
              <a:ahLst/>
              <a:cxnLst/>
              <a:rect l="l" t="t" r="r" b="b"/>
              <a:pathLst>
                <a:path w="76200" h="3348354">
                  <a:moveTo>
                    <a:pt x="76187" y="3271888"/>
                  </a:moveTo>
                  <a:lnTo>
                    <a:pt x="44450" y="3271888"/>
                  </a:lnTo>
                  <a:lnTo>
                    <a:pt x="44450" y="3142488"/>
                  </a:lnTo>
                  <a:lnTo>
                    <a:pt x="31750" y="3142488"/>
                  </a:lnTo>
                  <a:lnTo>
                    <a:pt x="31750" y="3271888"/>
                  </a:lnTo>
                  <a:lnTo>
                    <a:pt x="0" y="3271888"/>
                  </a:lnTo>
                  <a:lnTo>
                    <a:pt x="38100" y="3348088"/>
                  </a:lnTo>
                  <a:lnTo>
                    <a:pt x="69837" y="3284588"/>
                  </a:lnTo>
                  <a:lnTo>
                    <a:pt x="76187" y="3271888"/>
                  </a:lnTo>
                  <a:close/>
                </a:path>
                <a:path w="76200" h="3348354">
                  <a:moveTo>
                    <a:pt x="76200" y="2880233"/>
                  </a:moveTo>
                  <a:lnTo>
                    <a:pt x="44450" y="2880233"/>
                  </a:lnTo>
                  <a:lnTo>
                    <a:pt x="44450" y="2750820"/>
                  </a:lnTo>
                  <a:lnTo>
                    <a:pt x="31750" y="2750820"/>
                  </a:lnTo>
                  <a:lnTo>
                    <a:pt x="31750" y="2880233"/>
                  </a:lnTo>
                  <a:lnTo>
                    <a:pt x="0" y="2880233"/>
                  </a:lnTo>
                  <a:lnTo>
                    <a:pt x="38100" y="2956433"/>
                  </a:lnTo>
                  <a:lnTo>
                    <a:pt x="69850" y="2892933"/>
                  </a:lnTo>
                  <a:lnTo>
                    <a:pt x="76200" y="2880233"/>
                  </a:lnTo>
                  <a:close/>
                </a:path>
                <a:path w="76200" h="3348354">
                  <a:moveTo>
                    <a:pt x="76200" y="2487041"/>
                  </a:moveTo>
                  <a:lnTo>
                    <a:pt x="44450" y="2487041"/>
                  </a:lnTo>
                  <a:lnTo>
                    <a:pt x="44450" y="2357628"/>
                  </a:lnTo>
                  <a:lnTo>
                    <a:pt x="31750" y="2357628"/>
                  </a:lnTo>
                  <a:lnTo>
                    <a:pt x="31750" y="2487041"/>
                  </a:lnTo>
                  <a:lnTo>
                    <a:pt x="0" y="2487041"/>
                  </a:lnTo>
                  <a:lnTo>
                    <a:pt x="38100" y="2563241"/>
                  </a:lnTo>
                  <a:lnTo>
                    <a:pt x="69850" y="2499741"/>
                  </a:lnTo>
                  <a:lnTo>
                    <a:pt x="76200" y="2487041"/>
                  </a:lnTo>
                  <a:close/>
                </a:path>
                <a:path w="76200" h="3348354">
                  <a:moveTo>
                    <a:pt x="76200" y="2093849"/>
                  </a:moveTo>
                  <a:lnTo>
                    <a:pt x="44450" y="2093849"/>
                  </a:lnTo>
                  <a:lnTo>
                    <a:pt x="44450" y="1964436"/>
                  </a:lnTo>
                  <a:lnTo>
                    <a:pt x="31750" y="1964436"/>
                  </a:lnTo>
                  <a:lnTo>
                    <a:pt x="31750" y="2093849"/>
                  </a:lnTo>
                  <a:lnTo>
                    <a:pt x="0" y="2093849"/>
                  </a:lnTo>
                  <a:lnTo>
                    <a:pt x="38100" y="2170049"/>
                  </a:lnTo>
                  <a:lnTo>
                    <a:pt x="69850" y="2106549"/>
                  </a:lnTo>
                  <a:lnTo>
                    <a:pt x="76200" y="2093849"/>
                  </a:lnTo>
                  <a:close/>
                </a:path>
                <a:path w="76200" h="3348354">
                  <a:moveTo>
                    <a:pt x="76200" y="1700657"/>
                  </a:moveTo>
                  <a:lnTo>
                    <a:pt x="44450" y="1700657"/>
                  </a:lnTo>
                  <a:lnTo>
                    <a:pt x="44450" y="1571244"/>
                  </a:lnTo>
                  <a:lnTo>
                    <a:pt x="31750" y="1571244"/>
                  </a:lnTo>
                  <a:lnTo>
                    <a:pt x="31750" y="1700657"/>
                  </a:lnTo>
                  <a:lnTo>
                    <a:pt x="0" y="1700657"/>
                  </a:lnTo>
                  <a:lnTo>
                    <a:pt x="38100" y="1776857"/>
                  </a:lnTo>
                  <a:lnTo>
                    <a:pt x="69850" y="1713357"/>
                  </a:lnTo>
                  <a:lnTo>
                    <a:pt x="76200" y="1700657"/>
                  </a:lnTo>
                  <a:close/>
                </a:path>
                <a:path w="76200" h="3348354">
                  <a:moveTo>
                    <a:pt x="76200" y="1308989"/>
                  </a:moveTo>
                  <a:lnTo>
                    <a:pt x="44450" y="1308989"/>
                  </a:lnTo>
                  <a:lnTo>
                    <a:pt x="44450" y="1179576"/>
                  </a:lnTo>
                  <a:lnTo>
                    <a:pt x="31750" y="1179576"/>
                  </a:lnTo>
                  <a:lnTo>
                    <a:pt x="31750" y="1308989"/>
                  </a:lnTo>
                  <a:lnTo>
                    <a:pt x="0" y="1308989"/>
                  </a:lnTo>
                  <a:lnTo>
                    <a:pt x="38100" y="1385189"/>
                  </a:lnTo>
                  <a:lnTo>
                    <a:pt x="69850" y="1321689"/>
                  </a:lnTo>
                  <a:lnTo>
                    <a:pt x="76200" y="1308989"/>
                  </a:lnTo>
                  <a:close/>
                </a:path>
                <a:path w="76200" h="3348354">
                  <a:moveTo>
                    <a:pt x="76200" y="915797"/>
                  </a:moveTo>
                  <a:lnTo>
                    <a:pt x="44450" y="915797"/>
                  </a:lnTo>
                  <a:lnTo>
                    <a:pt x="44450" y="786384"/>
                  </a:lnTo>
                  <a:lnTo>
                    <a:pt x="31750" y="786384"/>
                  </a:lnTo>
                  <a:lnTo>
                    <a:pt x="31750" y="915797"/>
                  </a:lnTo>
                  <a:lnTo>
                    <a:pt x="0" y="915797"/>
                  </a:lnTo>
                  <a:lnTo>
                    <a:pt x="38100" y="991997"/>
                  </a:lnTo>
                  <a:lnTo>
                    <a:pt x="69850" y="928497"/>
                  </a:lnTo>
                  <a:lnTo>
                    <a:pt x="76200" y="915797"/>
                  </a:lnTo>
                  <a:close/>
                </a:path>
                <a:path w="76200" h="3348354">
                  <a:moveTo>
                    <a:pt x="76200" y="522605"/>
                  </a:moveTo>
                  <a:lnTo>
                    <a:pt x="44450" y="522605"/>
                  </a:lnTo>
                  <a:lnTo>
                    <a:pt x="44450" y="393192"/>
                  </a:lnTo>
                  <a:lnTo>
                    <a:pt x="31750" y="393192"/>
                  </a:lnTo>
                  <a:lnTo>
                    <a:pt x="31750" y="522605"/>
                  </a:lnTo>
                  <a:lnTo>
                    <a:pt x="0" y="522605"/>
                  </a:lnTo>
                  <a:lnTo>
                    <a:pt x="38100" y="598805"/>
                  </a:lnTo>
                  <a:lnTo>
                    <a:pt x="69850" y="535305"/>
                  </a:lnTo>
                  <a:lnTo>
                    <a:pt x="76200" y="522605"/>
                  </a:lnTo>
                  <a:close/>
                </a:path>
                <a:path w="76200" h="3348354">
                  <a:moveTo>
                    <a:pt x="76200" y="129413"/>
                  </a:moveTo>
                  <a:lnTo>
                    <a:pt x="44450" y="129413"/>
                  </a:lnTo>
                  <a:lnTo>
                    <a:pt x="44450" y="0"/>
                  </a:lnTo>
                  <a:lnTo>
                    <a:pt x="31750" y="0"/>
                  </a:lnTo>
                  <a:lnTo>
                    <a:pt x="31750" y="129413"/>
                  </a:lnTo>
                  <a:lnTo>
                    <a:pt x="0" y="129413"/>
                  </a:lnTo>
                  <a:lnTo>
                    <a:pt x="38100" y="205613"/>
                  </a:lnTo>
                  <a:lnTo>
                    <a:pt x="69850" y="142113"/>
                  </a:lnTo>
                  <a:lnTo>
                    <a:pt x="76200" y="129413"/>
                  </a:lnTo>
                  <a:close/>
                </a:path>
              </a:pathLst>
            </a:custGeom>
            <a:solidFill>
              <a:srgbClr val="46B5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4" name="object 74"/>
          <p:cNvSpPr txBox="1"/>
          <p:nvPr/>
        </p:nvSpPr>
        <p:spPr>
          <a:xfrm>
            <a:off x="6529831" y="4442967"/>
            <a:ext cx="1877060" cy="15970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988694">
              <a:lnSpc>
                <a:spcPct val="143200"/>
              </a:lnSpc>
              <a:spcBef>
                <a:spcPts val="100"/>
              </a:spcBef>
            </a:pPr>
            <a:r>
              <a:rPr sz="1800" spc="-10" dirty="0">
                <a:solidFill>
                  <a:srgbClr val="5F5F5F"/>
                </a:solidFill>
                <a:latin typeface="Tahoma"/>
                <a:cs typeface="Tahoma"/>
              </a:rPr>
              <a:t>Maintain Refresh</a:t>
            </a:r>
            <a:endParaRPr sz="1800">
              <a:latin typeface="Tahoma"/>
              <a:cs typeface="Tahoma"/>
            </a:endParaRPr>
          </a:p>
          <a:p>
            <a:pPr marL="12700" marR="5080">
              <a:lnSpc>
                <a:spcPct val="143200"/>
              </a:lnSpc>
            </a:pPr>
            <a:r>
              <a:rPr sz="1800" spc="-20" dirty="0">
                <a:solidFill>
                  <a:srgbClr val="5F5F5F"/>
                </a:solidFill>
                <a:latin typeface="Tahoma"/>
                <a:cs typeface="Tahoma"/>
              </a:rPr>
              <a:t>Conserve/Suspend </a:t>
            </a:r>
            <a:r>
              <a:rPr sz="1800" spc="-10" dirty="0">
                <a:solidFill>
                  <a:srgbClr val="5F5F5F"/>
                </a:solidFill>
                <a:latin typeface="Tahoma"/>
                <a:cs typeface="Tahoma"/>
              </a:rPr>
              <a:t>Supersede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3920490" y="3696335"/>
            <a:ext cx="1632585" cy="2614930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2700" marR="5080" indent="14604">
              <a:lnSpc>
                <a:spcPct val="141900"/>
              </a:lnSpc>
              <a:spcBef>
                <a:spcPts val="150"/>
              </a:spcBef>
            </a:pPr>
            <a:r>
              <a:rPr sz="1800" spc="-10" dirty="0">
                <a:solidFill>
                  <a:srgbClr val="5F5F5F"/>
                </a:solidFill>
                <a:latin typeface="Tahoma"/>
                <a:cs typeface="Tahoma"/>
              </a:rPr>
              <a:t>Data</a:t>
            </a:r>
            <a:r>
              <a:rPr sz="1800" spc="-18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10" dirty="0">
                <a:solidFill>
                  <a:srgbClr val="5F5F5F"/>
                </a:solidFill>
                <a:latin typeface="Tahoma"/>
                <a:cs typeface="Tahoma"/>
              </a:rPr>
              <a:t>gathering Analysis Reporting </a:t>
            </a:r>
            <a:r>
              <a:rPr sz="1800" dirty="0">
                <a:solidFill>
                  <a:srgbClr val="5F5F5F"/>
                </a:solidFill>
                <a:latin typeface="Tahoma"/>
                <a:cs typeface="Tahoma"/>
              </a:rPr>
              <a:t>Decision</a:t>
            </a:r>
            <a:r>
              <a:rPr sz="1800" spc="-15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35" dirty="0">
                <a:solidFill>
                  <a:srgbClr val="5F5F5F"/>
                </a:solidFill>
                <a:latin typeface="Tahoma"/>
                <a:cs typeface="Tahoma"/>
              </a:rPr>
              <a:t>making </a:t>
            </a:r>
            <a:r>
              <a:rPr sz="1800" spc="-10" dirty="0">
                <a:solidFill>
                  <a:srgbClr val="5F5F5F"/>
                </a:solidFill>
                <a:latin typeface="Tahoma"/>
                <a:cs typeface="Tahoma"/>
              </a:rPr>
              <a:t>Communication Documentation</a:t>
            </a:r>
            <a:endParaRPr sz="1800">
              <a:latin typeface="Tahoma"/>
              <a:cs typeface="Tahoma"/>
            </a:endParaRPr>
          </a:p>
          <a:p>
            <a:pPr marL="12700">
              <a:lnSpc>
                <a:spcPts val="1945"/>
              </a:lnSpc>
            </a:pPr>
            <a:r>
              <a:rPr sz="1800" spc="-10" dirty="0">
                <a:solidFill>
                  <a:srgbClr val="5F5F5F"/>
                </a:solidFill>
                <a:latin typeface="Tahoma"/>
                <a:cs typeface="Tahoma"/>
              </a:rPr>
              <a:t>refresh</a:t>
            </a:r>
            <a:endParaRPr sz="1800">
              <a:latin typeface="Tahoma"/>
              <a:cs typeface="Tahoma"/>
            </a:endParaRPr>
          </a:p>
        </p:txBody>
      </p:sp>
      <p:grpSp>
        <p:nvGrpSpPr>
          <p:cNvPr id="76" name="object 76"/>
          <p:cNvGrpSpPr/>
          <p:nvPr/>
        </p:nvGrpSpPr>
        <p:grpSpPr>
          <a:xfrm>
            <a:off x="3627070" y="2300769"/>
            <a:ext cx="273050" cy="3810635"/>
            <a:chOff x="3627070" y="2300769"/>
            <a:chExt cx="273050" cy="3810635"/>
          </a:xfrm>
        </p:grpSpPr>
        <p:pic>
          <p:nvPicPr>
            <p:cNvPr id="77" name="object 77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627070" y="3885914"/>
              <a:ext cx="272843" cy="261032"/>
            </a:xfrm>
            <a:prstGeom prst="rect">
              <a:avLst/>
            </a:prstGeom>
          </p:spPr>
        </p:pic>
        <p:sp>
          <p:nvSpPr>
            <p:cNvPr id="78" name="object 78"/>
            <p:cNvSpPr/>
            <p:nvPr/>
          </p:nvSpPr>
          <p:spPr>
            <a:xfrm>
              <a:off x="3643884" y="3893820"/>
              <a:ext cx="189230" cy="186055"/>
            </a:xfrm>
            <a:custGeom>
              <a:avLst/>
              <a:gdLst/>
              <a:ahLst/>
              <a:cxnLst/>
              <a:rect l="l" t="t" r="r" b="b"/>
              <a:pathLst>
                <a:path w="189229" h="186054">
                  <a:moveTo>
                    <a:pt x="94487" y="0"/>
                  </a:moveTo>
                  <a:lnTo>
                    <a:pt x="57703" y="7310"/>
                  </a:lnTo>
                  <a:lnTo>
                    <a:pt x="27670" y="27241"/>
                  </a:lnTo>
                  <a:lnTo>
                    <a:pt x="7423" y="56792"/>
                  </a:lnTo>
                  <a:lnTo>
                    <a:pt x="0" y="92963"/>
                  </a:lnTo>
                  <a:lnTo>
                    <a:pt x="7423" y="129135"/>
                  </a:lnTo>
                  <a:lnTo>
                    <a:pt x="27670" y="158686"/>
                  </a:lnTo>
                  <a:lnTo>
                    <a:pt x="57703" y="178617"/>
                  </a:lnTo>
                  <a:lnTo>
                    <a:pt x="94487" y="185927"/>
                  </a:lnTo>
                  <a:lnTo>
                    <a:pt x="131272" y="178617"/>
                  </a:lnTo>
                  <a:lnTo>
                    <a:pt x="161305" y="158686"/>
                  </a:lnTo>
                  <a:lnTo>
                    <a:pt x="181552" y="129135"/>
                  </a:lnTo>
                  <a:lnTo>
                    <a:pt x="188975" y="92963"/>
                  </a:lnTo>
                  <a:lnTo>
                    <a:pt x="181552" y="56792"/>
                  </a:lnTo>
                  <a:lnTo>
                    <a:pt x="161305" y="27241"/>
                  </a:lnTo>
                  <a:lnTo>
                    <a:pt x="131272" y="7310"/>
                  </a:lnTo>
                  <a:lnTo>
                    <a:pt x="94487" y="0"/>
                  </a:lnTo>
                  <a:close/>
                </a:path>
              </a:pathLst>
            </a:custGeom>
            <a:solidFill>
              <a:srgbClr val="0871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9" name="object 79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627070" y="4277701"/>
              <a:ext cx="272843" cy="262390"/>
            </a:xfrm>
            <a:prstGeom prst="rect">
              <a:avLst/>
            </a:prstGeom>
          </p:spPr>
        </p:pic>
        <p:sp>
          <p:nvSpPr>
            <p:cNvPr id="80" name="object 80"/>
            <p:cNvSpPr/>
            <p:nvPr/>
          </p:nvSpPr>
          <p:spPr>
            <a:xfrm>
              <a:off x="3643884" y="4285488"/>
              <a:ext cx="189230" cy="187960"/>
            </a:xfrm>
            <a:custGeom>
              <a:avLst/>
              <a:gdLst/>
              <a:ahLst/>
              <a:cxnLst/>
              <a:rect l="l" t="t" r="r" b="b"/>
              <a:pathLst>
                <a:path w="189229" h="187960">
                  <a:moveTo>
                    <a:pt x="94487" y="0"/>
                  </a:moveTo>
                  <a:lnTo>
                    <a:pt x="57703" y="7358"/>
                  </a:lnTo>
                  <a:lnTo>
                    <a:pt x="27670" y="27431"/>
                  </a:lnTo>
                  <a:lnTo>
                    <a:pt x="7423" y="57221"/>
                  </a:lnTo>
                  <a:lnTo>
                    <a:pt x="0" y="93725"/>
                  </a:lnTo>
                  <a:lnTo>
                    <a:pt x="7423" y="130230"/>
                  </a:lnTo>
                  <a:lnTo>
                    <a:pt x="27670" y="160019"/>
                  </a:lnTo>
                  <a:lnTo>
                    <a:pt x="57703" y="180093"/>
                  </a:lnTo>
                  <a:lnTo>
                    <a:pt x="94487" y="187451"/>
                  </a:lnTo>
                  <a:lnTo>
                    <a:pt x="131272" y="180093"/>
                  </a:lnTo>
                  <a:lnTo>
                    <a:pt x="161305" y="160019"/>
                  </a:lnTo>
                  <a:lnTo>
                    <a:pt x="181552" y="130230"/>
                  </a:lnTo>
                  <a:lnTo>
                    <a:pt x="188975" y="93725"/>
                  </a:lnTo>
                  <a:lnTo>
                    <a:pt x="181552" y="57221"/>
                  </a:lnTo>
                  <a:lnTo>
                    <a:pt x="161305" y="27431"/>
                  </a:lnTo>
                  <a:lnTo>
                    <a:pt x="131272" y="7358"/>
                  </a:lnTo>
                  <a:lnTo>
                    <a:pt x="94487" y="0"/>
                  </a:lnTo>
                  <a:close/>
                </a:path>
              </a:pathLst>
            </a:custGeom>
            <a:solidFill>
              <a:srgbClr val="0871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1" name="object 81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627070" y="4670893"/>
              <a:ext cx="272843" cy="262390"/>
            </a:xfrm>
            <a:prstGeom prst="rect">
              <a:avLst/>
            </a:prstGeom>
          </p:spPr>
        </p:pic>
        <p:sp>
          <p:nvSpPr>
            <p:cNvPr id="82" name="object 82"/>
            <p:cNvSpPr/>
            <p:nvPr/>
          </p:nvSpPr>
          <p:spPr>
            <a:xfrm>
              <a:off x="3643884" y="4678680"/>
              <a:ext cx="189230" cy="187960"/>
            </a:xfrm>
            <a:custGeom>
              <a:avLst/>
              <a:gdLst/>
              <a:ahLst/>
              <a:cxnLst/>
              <a:rect l="l" t="t" r="r" b="b"/>
              <a:pathLst>
                <a:path w="189229" h="187960">
                  <a:moveTo>
                    <a:pt x="94487" y="0"/>
                  </a:moveTo>
                  <a:lnTo>
                    <a:pt x="57703" y="7358"/>
                  </a:lnTo>
                  <a:lnTo>
                    <a:pt x="27670" y="27432"/>
                  </a:lnTo>
                  <a:lnTo>
                    <a:pt x="7423" y="57221"/>
                  </a:lnTo>
                  <a:lnTo>
                    <a:pt x="0" y="93726"/>
                  </a:lnTo>
                  <a:lnTo>
                    <a:pt x="7423" y="130230"/>
                  </a:lnTo>
                  <a:lnTo>
                    <a:pt x="27670" y="160020"/>
                  </a:lnTo>
                  <a:lnTo>
                    <a:pt x="57703" y="180093"/>
                  </a:lnTo>
                  <a:lnTo>
                    <a:pt x="94487" y="187452"/>
                  </a:lnTo>
                  <a:lnTo>
                    <a:pt x="131272" y="180093"/>
                  </a:lnTo>
                  <a:lnTo>
                    <a:pt x="161305" y="160020"/>
                  </a:lnTo>
                  <a:lnTo>
                    <a:pt x="181552" y="130230"/>
                  </a:lnTo>
                  <a:lnTo>
                    <a:pt x="188975" y="93726"/>
                  </a:lnTo>
                  <a:lnTo>
                    <a:pt x="181552" y="57221"/>
                  </a:lnTo>
                  <a:lnTo>
                    <a:pt x="161305" y="27432"/>
                  </a:lnTo>
                  <a:lnTo>
                    <a:pt x="131272" y="7358"/>
                  </a:lnTo>
                  <a:lnTo>
                    <a:pt x="94487" y="0"/>
                  </a:lnTo>
                  <a:close/>
                </a:path>
              </a:pathLst>
            </a:custGeom>
            <a:solidFill>
              <a:srgbClr val="0871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3" name="object 83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627070" y="5064085"/>
              <a:ext cx="272843" cy="262390"/>
            </a:xfrm>
            <a:prstGeom prst="rect">
              <a:avLst/>
            </a:prstGeom>
          </p:spPr>
        </p:pic>
        <p:sp>
          <p:nvSpPr>
            <p:cNvPr id="84" name="object 84"/>
            <p:cNvSpPr/>
            <p:nvPr/>
          </p:nvSpPr>
          <p:spPr>
            <a:xfrm>
              <a:off x="3643884" y="5071872"/>
              <a:ext cx="189230" cy="187960"/>
            </a:xfrm>
            <a:custGeom>
              <a:avLst/>
              <a:gdLst/>
              <a:ahLst/>
              <a:cxnLst/>
              <a:rect l="l" t="t" r="r" b="b"/>
              <a:pathLst>
                <a:path w="189229" h="187960">
                  <a:moveTo>
                    <a:pt x="94487" y="0"/>
                  </a:moveTo>
                  <a:lnTo>
                    <a:pt x="57703" y="7358"/>
                  </a:lnTo>
                  <a:lnTo>
                    <a:pt x="27670" y="27431"/>
                  </a:lnTo>
                  <a:lnTo>
                    <a:pt x="7423" y="57221"/>
                  </a:lnTo>
                  <a:lnTo>
                    <a:pt x="0" y="93725"/>
                  </a:lnTo>
                  <a:lnTo>
                    <a:pt x="7423" y="130230"/>
                  </a:lnTo>
                  <a:lnTo>
                    <a:pt x="27670" y="160019"/>
                  </a:lnTo>
                  <a:lnTo>
                    <a:pt x="57703" y="180093"/>
                  </a:lnTo>
                  <a:lnTo>
                    <a:pt x="94487" y="187451"/>
                  </a:lnTo>
                  <a:lnTo>
                    <a:pt x="131272" y="180093"/>
                  </a:lnTo>
                  <a:lnTo>
                    <a:pt x="161305" y="160019"/>
                  </a:lnTo>
                  <a:lnTo>
                    <a:pt x="181552" y="130230"/>
                  </a:lnTo>
                  <a:lnTo>
                    <a:pt x="188975" y="93725"/>
                  </a:lnTo>
                  <a:lnTo>
                    <a:pt x="181552" y="57221"/>
                  </a:lnTo>
                  <a:lnTo>
                    <a:pt x="161305" y="27431"/>
                  </a:lnTo>
                  <a:lnTo>
                    <a:pt x="131272" y="7358"/>
                  </a:lnTo>
                  <a:lnTo>
                    <a:pt x="94487" y="0"/>
                  </a:lnTo>
                  <a:close/>
                </a:path>
              </a:pathLst>
            </a:custGeom>
            <a:solidFill>
              <a:srgbClr val="0871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5" name="object 85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627070" y="5457158"/>
              <a:ext cx="272843" cy="261032"/>
            </a:xfrm>
            <a:prstGeom prst="rect">
              <a:avLst/>
            </a:prstGeom>
          </p:spPr>
        </p:pic>
        <p:sp>
          <p:nvSpPr>
            <p:cNvPr id="86" name="object 86"/>
            <p:cNvSpPr/>
            <p:nvPr/>
          </p:nvSpPr>
          <p:spPr>
            <a:xfrm>
              <a:off x="3643884" y="5465064"/>
              <a:ext cx="189230" cy="186055"/>
            </a:xfrm>
            <a:custGeom>
              <a:avLst/>
              <a:gdLst/>
              <a:ahLst/>
              <a:cxnLst/>
              <a:rect l="l" t="t" r="r" b="b"/>
              <a:pathLst>
                <a:path w="189229" h="186054">
                  <a:moveTo>
                    <a:pt x="94487" y="0"/>
                  </a:moveTo>
                  <a:lnTo>
                    <a:pt x="57703" y="7310"/>
                  </a:lnTo>
                  <a:lnTo>
                    <a:pt x="27670" y="27241"/>
                  </a:lnTo>
                  <a:lnTo>
                    <a:pt x="7423" y="56792"/>
                  </a:lnTo>
                  <a:lnTo>
                    <a:pt x="0" y="92964"/>
                  </a:lnTo>
                  <a:lnTo>
                    <a:pt x="7423" y="129151"/>
                  </a:lnTo>
                  <a:lnTo>
                    <a:pt x="27670" y="158700"/>
                  </a:lnTo>
                  <a:lnTo>
                    <a:pt x="57703" y="178622"/>
                  </a:lnTo>
                  <a:lnTo>
                    <a:pt x="94487" y="185928"/>
                  </a:lnTo>
                  <a:lnTo>
                    <a:pt x="131272" y="178622"/>
                  </a:lnTo>
                  <a:lnTo>
                    <a:pt x="161305" y="158700"/>
                  </a:lnTo>
                  <a:lnTo>
                    <a:pt x="181552" y="129151"/>
                  </a:lnTo>
                  <a:lnTo>
                    <a:pt x="188975" y="92964"/>
                  </a:lnTo>
                  <a:lnTo>
                    <a:pt x="181552" y="56792"/>
                  </a:lnTo>
                  <a:lnTo>
                    <a:pt x="161305" y="27241"/>
                  </a:lnTo>
                  <a:lnTo>
                    <a:pt x="131272" y="7310"/>
                  </a:lnTo>
                  <a:lnTo>
                    <a:pt x="94487" y="0"/>
                  </a:lnTo>
                  <a:close/>
                </a:path>
              </a:pathLst>
            </a:custGeom>
            <a:solidFill>
              <a:srgbClr val="0871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7" name="object 87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627070" y="5848919"/>
              <a:ext cx="272843" cy="262390"/>
            </a:xfrm>
            <a:prstGeom prst="rect">
              <a:avLst/>
            </a:prstGeom>
          </p:spPr>
        </p:pic>
        <p:sp>
          <p:nvSpPr>
            <p:cNvPr id="88" name="object 88"/>
            <p:cNvSpPr/>
            <p:nvPr/>
          </p:nvSpPr>
          <p:spPr>
            <a:xfrm>
              <a:off x="3643884" y="5856732"/>
              <a:ext cx="189230" cy="187960"/>
            </a:xfrm>
            <a:custGeom>
              <a:avLst/>
              <a:gdLst/>
              <a:ahLst/>
              <a:cxnLst/>
              <a:rect l="l" t="t" r="r" b="b"/>
              <a:pathLst>
                <a:path w="189229" h="187960">
                  <a:moveTo>
                    <a:pt x="94487" y="0"/>
                  </a:moveTo>
                  <a:lnTo>
                    <a:pt x="57703" y="7365"/>
                  </a:lnTo>
                  <a:lnTo>
                    <a:pt x="27670" y="27451"/>
                  </a:lnTo>
                  <a:lnTo>
                    <a:pt x="7423" y="57242"/>
                  </a:lnTo>
                  <a:lnTo>
                    <a:pt x="0" y="93726"/>
                  </a:lnTo>
                  <a:lnTo>
                    <a:pt x="7423" y="130209"/>
                  </a:lnTo>
                  <a:lnTo>
                    <a:pt x="27670" y="160000"/>
                  </a:lnTo>
                  <a:lnTo>
                    <a:pt x="57703" y="180086"/>
                  </a:lnTo>
                  <a:lnTo>
                    <a:pt x="94487" y="187452"/>
                  </a:lnTo>
                  <a:lnTo>
                    <a:pt x="131272" y="180086"/>
                  </a:lnTo>
                  <a:lnTo>
                    <a:pt x="161305" y="160000"/>
                  </a:lnTo>
                  <a:lnTo>
                    <a:pt x="181552" y="130209"/>
                  </a:lnTo>
                  <a:lnTo>
                    <a:pt x="188975" y="93726"/>
                  </a:lnTo>
                  <a:lnTo>
                    <a:pt x="181552" y="57242"/>
                  </a:lnTo>
                  <a:lnTo>
                    <a:pt x="161305" y="27451"/>
                  </a:lnTo>
                  <a:lnTo>
                    <a:pt x="131272" y="7365"/>
                  </a:lnTo>
                  <a:lnTo>
                    <a:pt x="94487" y="0"/>
                  </a:lnTo>
                  <a:close/>
                </a:path>
              </a:pathLst>
            </a:custGeom>
            <a:solidFill>
              <a:srgbClr val="0871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3700272" y="4079747"/>
              <a:ext cx="76200" cy="1777364"/>
            </a:xfrm>
            <a:custGeom>
              <a:avLst/>
              <a:gdLst/>
              <a:ahLst/>
              <a:cxnLst/>
              <a:rect l="l" t="t" r="r" b="b"/>
              <a:pathLst>
                <a:path w="76200" h="1777364">
                  <a:moveTo>
                    <a:pt x="76187" y="1700644"/>
                  </a:moveTo>
                  <a:lnTo>
                    <a:pt x="44450" y="1700644"/>
                  </a:lnTo>
                  <a:lnTo>
                    <a:pt x="44450" y="1571244"/>
                  </a:lnTo>
                  <a:lnTo>
                    <a:pt x="31750" y="1571244"/>
                  </a:lnTo>
                  <a:lnTo>
                    <a:pt x="31750" y="1700644"/>
                  </a:lnTo>
                  <a:lnTo>
                    <a:pt x="0" y="1700644"/>
                  </a:lnTo>
                  <a:lnTo>
                    <a:pt x="38100" y="1776844"/>
                  </a:lnTo>
                  <a:lnTo>
                    <a:pt x="69837" y="1713344"/>
                  </a:lnTo>
                  <a:lnTo>
                    <a:pt x="76187" y="1700644"/>
                  </a:lnTo>
                  <a:close/>
                </a:path>
                <a:path w="76200" h="1777364">
                  <a:moveTo>
                    <a:pt x="76200" y="1308989"/>
                  </a:moveTo>
                  <a:lnTo>
                    <a:pt x="44450" y="1308989"/>
                  </a:lnTo>
                  <a:lnTo>
                    <a:pt x="44450" y="1179576"/>
                  </a:lnTo>
                  <a:lnTo>
                    <a:pt x="31750" y="1179576"/>
                  </a:lnTo>
                  <a:lnTo>
                    <a:pt x="31750" y="1308989"/>
                  </a:lnTo>
                  <a:lnTo>
                    <a:pt x="0" y="1308989"/>
                  </a:lnTo>
                  <a:lnTo>
                    <a:pt x="38100" y="1385189"/>
                  </a:lnTo>
                  <a:lnTo>
                    <a:pt x="69850" y="1321689"/>
                  </a:lnTo>
                  <a:lnTo>
                    <a:pt x="76200" y="1308989"/>
                  </a:lnTo>
                  <a:close/>
                </a:path>
                <a:path w="76200" h="1777364">
                  <a:moveTo>
                    <a:pt x="76200" y="915797"/>
                  </a:moveTo>
                  <a:lnTo>
                    <a:pt x="44450" y="915797"/>
                  </a:lnTo>
                  <a:lnTo>
                    <a:pt x="44450" y="786384"/>
                  </a:lnTo>
                  <a:lnTo>
                    <a:pt x="31750" y="786384"/>
                  </a:lnTo>
                  <a:lnTo>
                    <a:pt x="31750" y="915797"/>
                  </a:lnTo>
                  <a:lnTo>
                    <a:pt x="0" y="915797"/>
                  </a:lnTo>
                  <a:lnTo>
                    <a:pt x="38100" y="991997"/>
                  </a:lnTo>
                  <a:lnTo>
                    <a:pt x="69850" y="928497"/>
                  </a:lnTo>
                  <a:lnTo>
                    <a:pt x="76200" y="915797"/>
                  </a:lnTo>
                  <a:close/>
                </a:path>
                <a:path w="76200" h="1777364">
                  <a:moveTo>
                    <a:pt x="76200" y="522605"/>
                  </a:moveTo>
                  <a:lnTo>
                    <a:pt x="44450" y="522605"/>
                  </a:lnTo>
                  <a:lnTo>
                    <a:pt x="44450" y="393192"/>
                  </a:lnTo>
                  <a:lnTo>
                    <a:pt x="31750" y="393192"/>
                  </a:lnTo>
                  <a:lnTo>
                    <a:pt x="31750" y="522605"/>
                  </a:lnTo>
                  <a:lnTo>
                    <a:pt x="0" y="522605"/>
                  </a:lnTo>
                  <a:lnTo>
                    <a:pt x="38100" y="598805"/>
                  </a:lnTo>
                  <a:lnTo>
                    <a:pt x="69850" y="535305"/>
                  </a:lnTo>
                  <a:lnTo>
                    <a:pt x="76200" y="522605"/>
                  </a:lnTo>
                  <a:close/>
                </a:path>
                <a:path w="76200" h="1777364">
                  <a:moveTo>
                    <a:pt x="76200" y="129413"/>
                  </a:moveTo>
                  <a:lnTo>
                    <a:pt x="44450" y="129413"/>
                  </a:lnTo>
                  <a:lnTo>
                    <a:pt x="44450" y="0"/>
                  </a:lnTo>
                  <a:lnTo>
                    <a:pt x="31750" y="0"/>
                  </a:lnTo>
                  <a:lnTo>
                    <a:pt x="31750" y="129413"/>
                  </a:lnTo>
                  <a:lnTo>
                    <a:pt x="0" y="129413"/>
                  </a:lnTo>
                  <a:lnTo>
                    <a:pt x="38100" y="205613"/>
                  </a:lnTo>
                  <a:lnTo>
                    <a:pt x="69850" y="142113"/>
                  </a:lnTo>
                  <a:lnTo>
                    <a:pt x="76200" y="129413"/>
                  </a:lnTo>
                  <a:close/>
                </a:path>
              </a:pathLst>
            </a:custGeom>
            <a:solidFill>
              <a:srgbClr val="0A97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0" name="object 90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629722" y="2300769"/>
              <a:ext cx="267641" cy="266307"/>
            </a:xfrm>
            <a:prstGeom prst="rect">
              <a:avLst/>
            </a:prstGeom>
          </p:spPr>
        </p:pic>
        <p:pic>
          <p:nvPicPr>
            <p:cNvPr id="91" name="object 91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3643884" y="2314956"/>
              <a:ext cx="188975" cy="187452"/>
            </a:xfrm>
            <a:prstGeom prst="rect">
              <a:avLst/>
            </a:prstGeom>
          </p:spPr>
        </p:pic>
        <p:sp>
          <p:nvSpPr>
            <p:cNvPr id="92" name="object 92"/>
            <p:cNvSpPr/>
            <p:nvPr/>
          </p:nvSpPr>
          <p:spPr>
            <a:xfrm>
              <a:off x="3643884" y="2314956"/>
              <a:ext cx="189230" cy="187960"/>
            </a:xfrm>
            <a:custGeom>
              <a:avLst/>
              <a:gdLst/>
              <a:ahLst/>
              <a:cxnLst/>
              <a:rect l="l" t="t" r="r" b="b"/>
              <a:pathLst>
                <a:path w="189229" h="187960">
                  <a:moveTo>
                    <a:pt x="0" y="93726"/>
                  </a:moveTo>
                  <a:lnTo>
                    <a:pt x="7423" y="57221"/>
                  </a:lnTo>
                  <a:lnTo>
                    <a:pt x="27670" y="27431"/>
                  </a:lnTo>
                  <a:lnTo>
                    <a:pt x="57703" y="7358"/>
                  </a:lnTo>
                  <a:lnTo>
                    <a:pt x="94487" y="0"/>
                  </a:lnTo>
                  <a:lnTo>
                    <a:pt x="131272" y="7358"/>
                  </a:lnTo>
                  <a:lnTo>
                    <a:pt x="161305" y="27432"/>
                  </a:lnTo>
                  <a:lnTo>
                    <a:pt x="181552" y="57221"/>
                  </a:lnTo>
                  <a:lnTo>
                    <a:pt x="188975" y="93726"/>
                  </a:lnTo>
                  <a:lnTo>
                    <a:pt x="181552" y="130230"/>
                  </a:lnTo>
                  <a:lnTo>
                    <a:pt x="161305" y="160020"/>
                  </a:lnTo>
                  <a:lnTo>
                    <a:pt x="131272" y="180093"/>
                  </a:lnTo>
                  <a:lnTo>
                    <a:pt x="94487" y="187452"/>
                  </a:lnTo>
                  <a:lnTo>
                    <a:pt x="57703" y="180093"/>
                  </a:lnTo>
                  <a:lnTo>
                    <a:pt x="27670" y="160020"/>
                  </a:lnTo>
                  <a:lnTo>
                    <a:pt x="7423" y="130230"/>
                  </a:lnTo>
                  <a:lnTo>
                    <a:pt x="0" y="93726"/>
                  </a:lnTo>
                  <a:close/>
                </a:path>
              </a:pathLst>
            </a:custGeom>
            <a:ln w="12699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3" name="object 93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629722" y="2693961"/>
              <a:ext cx="267641" cy="266307"/>
            </a:xfrm>
            <a:prstGeom prst="rect">
              <a:avLst/>
            </a:prstGeom>
          </p:spPr>
        </p:pic>
        <p:pic>
          <p:nvPicPr>
            <p:cNvPr id="94" name="object 94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3643884" y="2708148"/>
              <a:ext cx="188975" cy="187451"/>
            </a:xfrm>
            <a:prstGeom prst="rect">
              <a:avLst/>
            </a:prstGeom>
          </p:spPr>
        </p:pic>
        <p:sp>
          <p:nvSpPr>
            <p:cNvPr id="95" name="object 95"/>
            <p:cNvSpPr/>
            <p:nvPr/>
          </p:nvSpPr>
          <p:spPr>
            <a:xfrm>
              <a:off x="3643884" y="2708148"/>
              <a:ext cx="189230" cy="187960"/>
            </a:xfrm>
            <a:custGeom>
              <a:avLst/>
              <a:gdLst/>
              <a:ahLst/>
              <a:cxnLst/>
              <a:rect l="l" t="t" r="r" b="b"/>
              <a:pathLst>
                <a:path w="189229" h="187960">
                  <a:moveTo>
                    <a:pt x="0" y="93725"/>
                  </a:moveTo>
                  <a:lnTo>
                    <a:pt x="7423" y="57221"/>
                  </a:lnTo>
                  <a:lnTo>
                    <a:pt x="27670" y="27432"/>
                  </a:lnTo>
                  <a:lnTo>
                    <a:pt x="57703" y="7358"/>
                  </a:lnTo>
                  <a:lnTo>
                    <a:pt x="94487" y="0"/>
                  </a:lnTo>
                  <a:lnTo>
                    <a:pt x="131272" y="7358"/>
                  </a:lnTo>
                  <a:lnTo>
                    <a:pt x="161305" y="27432"/>
                  </a:lnTo>
                  <a:lnTo>
                    <a:pt x="181552" y="57221"/>
                  </a:lnTo>
                  <a:lnTo>
                    <a:pt x="188975" y="93725"/>
                  </a:lnTo>
                  <a:lnTo>
                    <a:pt x="181552" y="130230"/>
                  </a:lnTo>
                  <a:lnTo>
                    <a:pt x="161305" y="160019"/>
                  </a:lnTo>
                  <a:lnTo>
                    <a:pt x="131272" y="180093"/>
                  </a:lnTo>
                  <a:lnTo>
                    <a:pt x="94487" y="187451"/>
                  </a:lnTo>
                  <a:lnTo>
                    <a:pt x="57703" y="180093"/>
                  </a:lnTo>
                  <a:lnTo>
                    <a:pt x="27670" y="160019"/>
                  </a:lnTo>
                  <a:lnTo>
                    <a:pt x="7423" y="130230"/>
                  </a:lnTo>
                  <a:lnTo>
                    <a:pt x="0" y="93725"/>
                  </a:lnTo>
                  <a:close/>
                </a:path>
              </a:pathLst>
            </a:custGeom>
            <a:ln w="12700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6" name="object 96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629722" y="3087153"/>
              <a:ext cx="267641" cy="266307"/>
            </a:xfrm>
            <a:prstGeom prst="rect">
              <a:avLst/>
            </a:prstGeom>
          </p:spPr>
        </p:pic>
        <p:pic>
          <p:nvPicPr>
            <p:cNvPr id="97" name="object 97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3643884" y="3101340"/>
              <a:ext cx="188975" cy="187451"/>
            </a:xfrm>
            <a:prstGeom prst="rect">
              <a:avLst/>
            </a:prstGeom>
          </p:spPr>
        </p:pic>
        <p:sp>
          <p:nvSpPr>
            <p:cNvPr id="98" name="object 98"/>
            <p:cNvSpPr/>
            <p:nvPr/>
          </p:nvSpPr>
          <p:spPr>
            <a:xfrm>
              <a:off x="3643884" y="3101340"/>
              <a:ext cx="189230" cy="187960"/>
            </a:xfrm>
            <a:custGeom>
              <a:avLst/>
              <a:gdLst/>
              <a:ahLst/>
              <a:cxnLst/>
              <a:rect l="l" t="t" r="r" b="b"/>
              <a:pathLst>
                <a:path w="189229" h="187960">
                  <a:moveTo>
                    <a:pt x="0" y="93725"/>
                  </a:moveTo>
                  <a:lnTo>
                    <a:pt x="7423" y="57221"/>
                  </a:lnTo>
                  <a:lnTo>
                    <a:pt x="27670" y="27432"/>
                  </a:lnTo>
                  <a:lnTo>
                    <a:pt x="57703" y="7358"/>
                  </a:lnTo>
                  <a:lnTo>
                    <a:pt x="94487" y="0"/>
                  </a:lnTo>
                  <a:lnTo>
                    <a:pt x="131272" y="7358"/>
                  </a:lnTo>
                  <a:lnTo>
                    <a:pt x="161305" y="27432"/>
                  </a:lnTo>
                  <a:lnTo>
                    <a:pt x="181552" y="57221"/>
                  </a:lnTo>
                  <a:lnTo>
                    <a:pt x="188975" y="93725"/>
                  </a:lnTo>
                  <a:lnTo>
                    <a:pt x="181552" y="130230"/>
                  </a:lnTo>
                  <a:lnTo>
                    <a:pt x="161305" y="160020"/>
                  </a:lnTo>
                  <a:lnTo>
                    <a:pt x="131272" y="180093"/>
                  </a:lnTo>
                  <a:lnTo>
                    <a:pt x="94487" y="187451"/>
                  </a:lnTo>
                  <a:lnTo>
                    <a:pt x="57703" y="180093"/>
                  </a:lnTo>
                  <a:lnTo>
                    <a:pt x="27670" y="160020"/>
                  </a:lnTo>
                  <a:lnTo>
                    <a:pt x="7423" y="130230"/>
                  </a:lnTo>
                  <a:lnTo>
                    <a:pt x="0" y="93725"/>
                  </a:lnTo>
                  <a:close/>
                </a:path>
              </a:pathLst>
            </a:custGeom>
            <a:ln w="12700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9" name="object 99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3629722" y="3480771"/>
              <a:ext cx="267641" cy="272888"/>
            </a:xfrm>
            <a:prstGeom prst="rect">
              <a:avLst/>
            </a:prstGeom>
          </p:spPr>
        </p:pic>
        <p:pic>
          <p:nvPicPr>
            <p:cNvPr id="100" name="object 100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3643884" y="3494532"/>
              <a:ext cx="188975" cy="185927"/>
            </a:xfrm>
            <a:prstGeom prst="rect">
              <a:avLst/>
            </a:prstGeom>
          </p:spPr>
        </p:pic>
        <p:sp>
          <p:nvSpPr>
            <p:cNvPr id="101" name="object 101"/>
            <p:cNvSpPr/>
            <p:nvPr/>
          </p:nvSpPr>
          <p:spPr>
            <a:xfrm>
              <a:off x="3643884" y="2502408"/>
              <a:ext cx="189230" cy="1383665"/>
            </a:xfrm>
            <a:custGeom>
              <a:avLst/>
              <a:gdLst/>
              <a:ahLst/>
              <a:cxnLst/>
              <a:rect l="l" t="t" r="r" b="b"/>
              <a:pathLst>
                <a:path w="189229" h="1383664">
                  <a:moveTo>
                    <a:pt x="0" y="1085088"/>
                  </a:moveTo>
                  <a:lnTo>
                    <a:pt x="7423" y="1048916"/>
                  </a:lnTo>
                  <a:lnTo>
                    <a:pt x="27670" y="1019365"/>
                  </a:lnTo>
                  <a:lnTo>
                    <a:pt x="57703" y="999434"/>
                  </a:lnTo>
                  <a:lnTo>
                    <a:pt x="94487" y="992124"/>
                  </a:lnTo>
                  <a:lnTo>
                    <a:pt x="131272" y="999434"/>
                  </a:lnTo>
                  <a:lnTo>
                    <a:pt x="161305" y="1019365"/>
                  </a:lnTo>
                  <a:lnTo>
                    <a:pt x="181552" y="1048916"/>
                  </a:lnTo>
                  <a:lnTo>
                    <a:pt x="188975" y="1085088"/>
                  </a:lnTo>
                  <a:lnTo>
                    <a:pt x="181552" y="1121259"/>
                  </a:lnTo>
                  <a:lnTo>
                    <a:pt x="161305" y="1150810"/>
                  </a:lnTo>
                  <a:lnTo>
                    <a:pt x="131272" y="1170741"/>
                  </a:lnTo>
                  <a:lnTo>
                    <a:pt x="94487" y="1178052"/>
                  </a:lnTo>
                  <a:lnTo>
                    <a:pt x="57703" y="1170741"/>
                  </a:lnTo>
                  <a:lnTo>
                    <a:pt x="27670" y="1150810"/>
                  </a:lnTo>
                  <a:lnTo>
                    <a:pt x="7423" y="1121259"/>
                  </a:lnTo>
                  <a:lnTo>
                    <a:pt x="0" y="1085088"/>
                  </a:lnTo>
                  <a:close/>
                </a:path>
                <a:path w="189229" h="1383664">
                  <a:moveTo>
                    <a:pt x="94487" y="0"/>
                  </a:moveTo>
                  <a:lnTo>
                    <a:pt x="94487" y="205612"/>
                  </a:lnTo>
                </a:path>
                <a:path w="189229" h="1383664">
                  <a:moveTo>
                    <a:pt x="94487" y="393191"/>
                  </a:moveTo>
                  <a:lnTo>
                    <a:pt x="94487" y="598804"/>
                  </a:lnTo>
                </a:path>
                <a:path w="189229" h="1383664">
                  <a:moveTo>
                    <a:pt x="94487" y="786383"/>
                  </a:moveTo>
                  <a:lnTo>
                    <a:pt x="94487" y="991996"/>
                  </a:lnTo>
                </a:path>
                <a:path w="189229" h="1383664">
                  <a:moveTo>
                    <a:pt x="94487" y="1178052"/>
                  </a:moveTo>
                  <a:lnTo>
                    <a:pt x="94487" y="1383664"/>
                  </a:lnTo>
                </a:path>
              </a:pathLst>
            </a:custGeom>
            <a:ln w="12700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3701796" y="4102607"/>
              <a:ext cx="76200" cy="598805"/>
            </a:xfrm>
            <a:custGeom>
              <a:avLst/>
              <a:gdLst/>
              <a:ahLst/>
              <a:cxnLst/>
              <a:rect l="l" t="t" r="r" b="b"/>
              <a:pathLst>
                <a:path w="76200" h="598804">
                  <a:moveTo>
                    <a:pt x="76200" y="522605"/>
                  </a:moveTo>
                  <a:lnTo>
                    <a:pt x="44450" y="522605"/>
                  </a:lnTo>
                  <a:lnTo>
                    <a:pt x="44450" y="393192"/>
                  </a:lnTo>
                  <a:lnTo>
                    <a:pt x="31750" y="393192"/>
                  </a:lnTo>
                  <a:lnTo>
                    <a:pt x="31750" y="522605"/>
                  </a:lnTo>
                  <a:lnTo>
                    <a:pt x="0" y="522605"/>
                  </a:lnTo>
                  <a:lnTo>
                    <a:pt x="38100" y="598805"/>
                  </a:lnTo>
                  <a:lnTo>
                    <a:pt x="69850" y="535305"/>
                  </a:lnTo>
                  <a:lnTo>
                    <a:pt x="76200" y="522605"/>
                  </a:lnTo>
                  <a:close/>
                </a:path>
                <a:path w="76200" h="598804">
                  <a:moveTo>
                    <a:pt x="76200" y="129413"/>
                  </a:moveTo>
                  <a:lnTo>
                    <a:pt x="44450" y="129413"/>
                  </a:lnTo>
                  <a:lnTo>
                    <a:pt x="44450" y="0"/>
                  </a:lnTo>
                  <a:lnTo>
                    <a:pt x="31750" y="0"/>
                  </a:lnTo>
                  <a:lnTo>
                    <a:pt x="31750" y="129413"/>
                  </a:lnTo>
                  <a:lnTo>
                    <a:pt x="0" y="129413"/>
                  </a:lnTo>
                  <a:lnTo>
                    <a:pt x="38100" y="205613"/>
                  </a:lnTo>
                  <a:lnTo>
                    <a:pt x="69850" y="142113"/>
                  </a:lnTo>
                  <a:lnTo>
                    <a:pt x="76200" y="129413"/>
                  </a:lnTo>
                  <a:close/>
                </a:path>
              </a:pathLst>
            </a:custGeom>
            <a:solidFill>
              <a:srgbClr val="0A97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3" name="object 103"/>
          <p:cNvSpPr txBox="1"/>
          <p:nvPr/>
        </p:nvSpPr>
        <p:spPr>
          <a:xfrm>
            <a:off x="627684" y="1475108"/>
            <a:ext cx="2221865" cy="4860290"/>
          </a:xfrm>
          <a:prstGeom prst="rect">
            <a:avLst/>
          </a:prstGeom>
        </p:spPr>
        <p:txBody>
          <a:bodyPr vert="horz" wrap="square" lIns="0" tIns="438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45"/>
              </a:spcBef>
            </a:pPr>
            <a:r>
              <a:rPr sz="1600" dirty="0">
                <a:solidFill>
                  <a:srgbClr val="FFFFFF"/>
                </a:solidFill>
                <a:latin typeface="Century Gothic"/>
                <a:cs typeface="Century Gothic"/>
              </a:rPr>
              <a:t>Stage</a:t>
            </a:r>
            <a:r>
              <a:rPr sz="1600" spc="10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600" spc="-355" dirty="0">
                <a:solidFill>
                  <a:srgbClr val="FFFFFF"/>
                </a:solidFill>
                <a:latin typeface="Century Gothic"/>
                <a:cs typeface="Century Gothic"/>
              </a:rPr>
              <a:t>1</a:t>
            </a:r>
            <a:endParaRPr sz="1600">
              <a:latin typeface="Century Gothic"/>
              <a:cs typeface="Century Gothic"/>
            </a:endParaRPr>
          </a:p>
          <a:p>
            <a:pPr marL="12700">
              <a:lnSpc>
                <a:spcPct val="100000"/>
              </a:lnSpc>
              <a:spcBef>
                <a:spcPts val="280"/>
              </a:spcBef>
            </a:pPr>
            <a:r>
              <a:rPr sz="1800" spc="185" dirty="0">
                <a:solidFill>
                  <a:srgbClr val="FFFFFF"/>
                </a:solidFill>
                <a:latin typeface="Century Gothic"/>
                <a:cs typeface="Century Gothic"/>
              </a:rPr>
              <a:t>ESTABLISHMENT</a:t>
            </a:r>
            <a:endParaRPr sz="1800">
              <a:latin typeface="Century Gothic"/>
              <a:cs typeface="Century Gothic"/>
            </a:endParaRPr>
          </a:p>
          <a:p>
            <a:pPr marL="250825" marR="5080">
              <a:lnSpc>
                <a:spcPct val="143200"/>
              </a:lnSpc>
              <a:spcBef>
                <a:spcPts val="560"/>
              </a:spcBef>
            </a:pPr>
            <a:r>
              <a:rPr sz="1800" dirty="0">
                <a:solidFill>
                  <a:srgbClr val="5F5F5F"/>
                </a:solidFill>
                <a:latin typeface="Tahoma"/>
                <a:cs typeface="Tahoma"/>
              </a:rPr>
              <a:t>Needs</a:t>
            </a:r>
            <a:r>
              <a:rPr sz="1800" spc="-15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10" dirty="0">
                <a:solidFill>
                  <a:srgbClr val="5F5F5F"/>
                </a:solidFill>
                <a:latin typeface="Tahoma"/>
                <a:cs typeface="Tahoma"/>
              </a:rPr>
              <a:t>identification Selection Documentation Visualization Activation</a:t>
            </a:r>
            <a:endParaRPr sz="1800">
              <a:latin typeface="Tahoma"/>
              <a:cs typeface="Tahoma"/>
            </a:endParaRPr>
          </a:p>
          <a:p>
            <a:pPr marL="250825" marR="370205">
              <a:lnSpc>
                <a:spcPct val="143200"/>
              </a:lnSpc>
            </a:pPr>
            <a:r>
              <a:rPr sz="1800" spc="-10" dirty="0">
                <a:solidFill>
                  <a:srgbClr val="5F5F5F"/>
                </a:solidFill>
                <a:latin typeface="Tahoma"/>
                <a:cs typeface="Tahoma"/>
              </a:rPr>
              <a:t>Analysis Reporting </a:t>
            </a:r>
            <a:r>
              <a:rPr sz="1800" dirty="0">
                <a:solidFill>
                  <a:srgbClr val="5F5F5F"/>
                </a:solidFill>
                <a:latin typeface="Tahoma"/>
                <a:cs typeface="Tahoma"/>
              </a:rPr>
              <a:t>Decision</a:t>
            </a:r>
            <a:r>
              <a:rPr sz="1800" spc="-15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55" dirty="0">
                <a:solidFill>
                  <a:srgbClr val="5F5F5F"/>
                </a:solidFill>
                <a:latin typeface="Tahoma"/>
                <a:cs typeface="Tahoma"/>
              </a:rPr>
              <a:t>making </a:t>
            </a:r>
            <a:r>
              <a:rPr sz="1800" spc="-10" dirty="0">
                <a:solidFill>
                  <a:srgbClr val="5F5F5F"/>
                </a:solidFill>
                <a:latin typeface="Tahoma"/>
                <a:cs typeface="Tahoma"/>
              </a:rPr>
              <a:t>Communication</a:t>
            </a:r>
            <a:endParaRPr sz="1800">
              <a:latin typeface="Tahoma"/>
              <a:cs typeface="Tahoma"/>
            </a:endParaRPr>
          </a:p>
          <a:p>
            <a:pPr marL="250825">
              <a:lnSpc>
                <a:spcPts val="2050"/>
              </a:lnSpc>
              <a:spcBef>
                <a:spcPts val="955"/>
              </a:spcBef>
            </a:pPr>
            <a:r>
              <a:rPr sz="1800" spc="-10" dirty="0">
                <a:solidFill>
                  <a:srgbClr val="5F5F5F"/>
                </a:solidFill>
                <a:latin typeface="Tahoma"/>
                <a:cs typeface="Tahoma"/>
              </a:rPr>
              <a:t>Documentation</a:t>
            </a:r>
            <a:endParaRPr sz="1800">
              <a:latin typeface="Tahoma"/>
              <a:cs typeface="Tahoma"/>
            </a:endParaRPr>
          </a:p>
          <a:p>
            <a:pPr marL="250825">
              <a:lnSpc>
                <a:spcPts val="2050"/>
              </a:lnSpc>
            </a:pPr>
            <a:r>
              <a:rPr sz="1800" spc="-10" dirty="0">
                <a:solidFill>
                  <a:srgbClr val="5F5F5F"/>
                </a:solidFill>
                <a:latin typeface="Tahoma"/>
                <a:cs typeface="Tahoma"/>
              </a:rPr>
              <a:t>refresh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106" name="object 10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/>
              <a:t>©</a:t>
            </a:r>
            <a:r>
              <a:rPr spc="-15" dirty="0"/>
              <a:t> </a:t>
            </a:r>
            <a:r>
              <a:rPr dirty="0"/>
              <a:t>The</a:t>
            </a:r>
            <a:r>
              <a:rPr spc="-30" dirty="0"/>
              <a:t> </a:t>
            </a:r>
            <a:r>
              <a:rPr dirty="0"/>
              <a:t>KPI</a:t>
            </a:r>
            <a:r>
              <a:rPr spc="-5" dirty="0"/>
              <a:t> </a:t>
            </a:r>
            <a:r>
              <a:rPr dirty="0"/>
              <a:t>Institute</a:t>
            </a:r>
            <a:r>
              <a:rPr spc="-20" dirty="0"/>
              <a:t> 2023</a:t>
            </a:r>
          </a:p>
        </p:txBody>
      </p:sp>
      <p:sp>
        <p:nvSpPr>
          <p:cNvPr id="107" name="object 10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81747" rIns="0" bIns="0" rtlCol="0">
            <a:spAutoFit/>
          </a:bodyPr>
          <a:lstStyle/>
          <a:p>
            <a:pPr marL="2515235">
              <a:lnSpc>
                <a:spcPct val="100000"/>
              </a:lnSpc>
              <a:spcBef>
                <a:spcPts val="200"/>
              </a:spcBef>
            </a:pPr>
            <a:fld id="{81D60167-4931-47E6-BA6A-407CBD079E47}" type="slidenum">
              <a:rPr spc="-25" dirty="0"/>
              <a:t>65</a:t>
            </a:fld>
            <a:endParaRPr spc="-25" dirty="0"/>
          </a:p>
        </p:txBody>
      </p:sp>
      <p:sp>
        <p:nvSpPr>
          <p:cNvPr id="104" name="object 104"/>
          <p:cNvSpPr txBox="1"/>
          <p:nvPr/>
        </p:nvSpPr>
        <p:spPr>
          <a:xfrm>
            <a:off x="3676903" y="1475108"/>
            <a:ext cx="791845" cy="610235"/>
          </a:xfrm>
          <a:prstGeom prst="rect">
            <a:avLst/>
          </a:prstGeom>
        </p:spPr>
        <p:txBody>
          <a:bodyPr vert="horz" wrap="square" lIns="0" tIns="438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45"/>
              </a:spcBef>
            </a:pPr>
            <a:r>
              <a:rPr sz="1600" dirty="0">
                <a:solidFill>
                  <a:srgbClr val="FFFFFF"/>
                </a:solidFill>
                <a:latin typeface="Century Gothic"/>
                <a:cs typeface="Century Gothic"/>
              </a:rPr>
              <a:t>Stage</a:t>
            </a:r>
            <a:r>
              <a:rPr sz="1600" spc="10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600" spc="-50" dirty="0">
                <a:solidFill>
                  <a:srgbClr val="FFFFFF"/>
                </a:solidFill>
                <a:latin typeface="Century Gothic"/>
                <a:cs typeface="Century Gothic"/>
              </a:rPr>
              <a:t>2</a:t>
            </a:r>
            <a:endParaRPr sz="1600">
              <a:latin typeface="Century Gothic"/>
              <a:cs typeface="Century Gothic"/>
            </a:endParaRPr>
          </a:p>
          <a:p>
            <a:pPr marL="12700">
              <a:lnSpc>
                <a:spcPct val="100000"/>
              </a:lnSpc>
              <a:spcBef>
                <a:spcPts val="280"/>
              </a:spcBef>
            </a:pPr>
            <a:r>
              <a:rPr sz="1800" spc="204" dirty="0">
                <a:solidFill>
                  <a:srgbClr val="FFFFFF"/>
                </a:solidFill>
                <a:latin typeface="Century Gothic"/>
                <a:cs typeface="Century Gothic"/>
              </a:rPr>
              <a:t>USE</a:t>
            </a:r>
            <a:endParaRPr sz="1800">
              <a:latin typeface="Century Gothic"/>
              <a:cs typeface="Century Gothic"/>
            </a:endParaRPr>
          </a:p>
        </p:txBody>
      </p:sp>
      <p:sp>
        <p:nvSpPr>
          <p:cNvPr id="105" name="object 105"/>
          <p:cNvSpPr txBox="1"/>
          <p:nvPr/>
        </p:nvSpPr>
        <p:spPr>
          <a:xfrm>
            <a:off x="6196965" y="1475108"/>
            <a:ext cx="1434465" cy="610235"/>
          </a:xfrm>
          <a:prstGeom prst="rect">
            <a:avLst/>
          </a:prstGeom>
        </p:spPr>
        <p:txBody>
          <a:bodyPr vert="horz" wrap="square" lIns="0" tIns="438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45"/>
              </a:spcBef>
            </a:pPr>
            <a:r>
              <a:rPr sz="1600" dirty="0">
                <a:solidFill>
                  <a:srgbClr val="FFFFFF"/>
                </a:solidFill>
                <a:latin typeface="Century Gothic"/>
                <a:cs typeface="Century Gothic"/>
              </a:rPr>
              <a:t>Stage</a:t>
            </a:r>
            <a:r>
              <a:rPr sz="1600" spc="10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600" spc="-50" dirty="0">
                <a:solidFill>
                  <a:srgbClr val="FFFFFF"/>
                </a:solidFill>
                <a:latin typeface="Century Gothic"/>
                <a:cs typeface="Century Gothic"/>
              </a:rPr>
              <a:t>3</a:t>
            </a:r>
            <a:endParaRPr sz="1600">
              <a:latin typeface="Century Gothic"/>
              <a:cs typeface="Century Gothic"/>
            </a:endParaRPr>
          </a:p>
          <a:p>
            <a:pPr marL="12700">
              <a:lnSpc>
                <a:spcPct val="100000"/>
              </a:lnSpc>
              <a:spcBef>
                <a:spcPts val="280"/>
              </a:spcBef>
            </a:pPr>
            <a:r>
              <a:rPr sz="1800" spc="120" dirty="0">
                <a:solidFill>
                  <a:srgbClr val="FFFFFF"/>
                </a:solidFill>
                <a:latin typeface="Century Gothic"/>
                <a:cs typeface="Century Gothic"/>
              </a:rPr>
              <a:t>EVOLUTION</a:t>
            </a:r>
            <a:endParaRPr sz="1800">
              <a:latin typeface="Century Gothic"/>
              <a:cs typeface="Century Gothic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27164" y="184404"/>
            <a:ext cx="1937003" cy="161544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0" y="531876"/>
            <a:ext cx="277495" cy="715010"/>
          </a:xfrm>
          <a:custGeom>
            <a:avLst/>
            <a:gdLst/>
            <a:ahLst/>
            <a:cxnLst/>
            <a:rect l="l" t="t" r="r" b="b"/>
            <a:pathLst>
              <a:path w="277495" h="715010">
                <a:moveTo>
                  <a:pt x="277368" y="0"/>
                </a:moveTo>
                <a:lnTo>
                  <a:pt x="0" y="0"/>
                </a:lnTo>
                <a:lnTo>
                  <a:pt x="0" y="714756"/>
                </a:lnTo>
                <a:lnTo>
                  <a:pt x="277368" y="714756"/>
                </a:lnTo>
                <a:lnTo>
                  <a:pt x="277368" y="0"/>
                </a:lnTo>
                <a:close/>
              </a:path>
            </a:pathLst>
          </a:custGeom>
          <a:solidFill>
            <a:srgbClr val="9F9F9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61544" y="6553200"/>
            <a:ext cx="8820150" cy="0"/>
          </a:xfrm>
          <a:custGeom>
            <a:avLst/>
            <a:gdLst/>
            <a:ahLst/>
            <a:cxnLst/>
            <a:rect l="l" t="t" r="r" b="b"/>
            <a:pathLst>
              <a:path w="8820150">
                <a:moveTo>
                  <a:pt x="0" y="0"/>
                </a:moveTo>
                <a:lnTo>
                  <a:pt x="8820023" y="0"/>
                </a:lnTo>
              </a:path>
            </a:pathLst>
          </a:custGeom>
          <a:ln w="9525">
            <a:solidFill>
              <a:srgbClr val="D0CEC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58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40"/>
              </a:spcBef>
            </a:pPr>
            <a:r>
              <a:rPr spc="210" dirty="0"/>
              <a:t>SESSION</a:t>
            </a:r>
            <a:r>
              <a:rPr spc="-15" dirty="0"/>
              <a:t> </a:t>
            </a:r>
            <a:r>
              <a:rPr spc="240" dirty="0"/>
              <a:t>REVIEW</a:t>
            </a:r>
          </a:p>
          <a:p>
            <a:pPr marL="16510">
              <a:lnSpc>
                <a:spcPct val="100000"/>
              </a:lnSpc>
              <a:spcBef>
                <a:spcPts val="254"/>
              </a:spcBef>
            </a:pPr>
            <a:r>
              <a:rPr sz="1800" spc="75" dirty="0"/>
              <a:t>Understanding</a:t>
            </a:r>
            <a:r>
              <a:rPr sz="1800" spc="-5" dirty="0"/>
              <a:t> </a:t>
            </a:r>
            <a:r>
              <a:rPr sz="1800" spc="180" dirty="0"/>
              <a:t>KPIs</a:t>
            </a:r>
            <a:endParaRPr sz="1800"/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732091" y="2875788"/>
            <a:ext cx="3422776" cy="3421379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418287" y="1564386"/>
            <a:ext cx="7385050" cy="46774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marR="5080" indent="-229235" algn="just">
              <a:lnSpc>
                <a:spcPct val="100000"/>
              </a:lnSpc>
              <a:spcBef>
                <a:spcPts val="105"/>
              </a:spcBef>
              <a:buClr>
                <a:srgbClr val="0A976C"/>
              </a:buClr>
              <a:buSzPct val="95000"/>
              <a:buFont typeface="Segoe UI Symbol"/>
              <a:buChar char="⮚"/>
              <a:tabLst>
                <a:tab pos="241300" algn="l"/>
              </a:tabLst>
            </a:pPr>
            <a:r>
              <a:rPr sz="2000" spc="20" dirty="0">
                <a:solidFill>
                  <a:srgbClr val="5F5F5F"/>
                </a:solidFill>
                <a:latin typeface="Tahoma"/>
                <a:cs typeface="Tahoma"/>
              </a:rPr>
              <a:t>KPI</a:t>
            </a:r>
            <a:r>
              <a:rPr sz="2000" spc="-24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2000" spc="-25" dirty="0">
                <a:solidFill>
                  <a:srgbClr val="5F5F5F"/>
                </a:solidFill>
                <a:latin typeface="Tahoma"/>
                <a:cs typeface="Tahoma"/>
              </a:rPr>
              <a:t>definition:</a:t>
            </a:r>
            <a:r>
              <a:rPr sz="2000" spc="-24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2000" spc="-85" dirty="0">
                <a:solidFill>
                  <a:srgbClr val="5F5F5F"/>
                </a:solidFill>
                <a:latin typeface="Tahoma"/>
                <a:cs typeface="Tahoma"/>
              </a:rPr>
              <a:t>a</a:t>
            </a:r>
            <a:r>
              <a:rPr sz="2000" spc="-25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2000" spc="-35" dirty="0">
                <a:solidFill>
                  <a:srgbClr val="5F5F5F"/>
                </a:solidFill>
                <a:latin typeface="Tahoma"/>
                <a:cs typeface="Tahoma"/>
              </a:rPr>
              <a:t>measurable</a:t>
            </a:r>
            <a:r>
              <a:rPr sz="2000" spc="-22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2000" spc="-20" dirty="0">
                <a:solidFill>
                  <a:srgbClr val="5F5F5F"/>
                </a:solidFill>
                <a:latin typeface="Tahoma"/>
                <a:cs typeface="Tahoma"/>
              </a:rPr>
              <a:t>expression</a:t>
            </a:r>
            <a:r>
              <a:rPr sz="2000" spc="-21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2000" spc="20" dirty="0">
                <a:solidFill>
                  <a:srgbClr val="5F5F5F"/>
                </a:solidFill>
                <a:latin typeface="Tahoma"/>
                <a:cs typeface="Tahoma"/>
              </a:rPr>
              <a:t>for</a:t>
            </a:r>
            <a:r>
              <a:rPr sz="2000" spc="-24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5F5F5F"/>
                </a:solidFill>
                <a:latin typeface="Tahoma"/>
                <a:cs typeface="Tahoma"/>
              </a:rPr>
              <a:t>the</a:t>
            </a:r>
            <a:r>
              <a:rPr sz="2000" spc="-24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2000" spc="-35" dirty="0">
                <a:solidFill>
                  <a:srgbClr val="5F5F5F"/>
                </a:solidFill>
                <a:latin typeface="Tahoma"/>
                <a:cs typeface="Tahoma"/>
              </a:rPr>
              <a:t>achievement</a:t>
            </a:r>
            <a:r>
              <a:rPr sz="2000" spc="-21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5F5F5F"/>
                </a:solidFill>
                <a:latin typeface="Tahoma"/>
                <a:cs typeface="Tahoma"/>
              </a:rPr>
              <a:t>of</a:t>
            </a:r>
            <a:r>
              <a:rPr sz="2000" spc="-23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5F5F5F"/>
                </a:solidFill>
                <a:latin typeface="Tahoma"/>
                <a:cs typeface="Tahoma"/>
              </a:rPr>
              <a:t>the desired</a:t>
            </a:r>
            <a:r>
              <a:rPr sz="2000" spc="-25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2000" spc="-15" dirty="0">
                <a:solidFill>
                  <a:srgbClr val="5F5F5F"/>
                </a:solidFill>
                <a:latin typeface="Tahoma"/>
                <a:cs typeface="Tahoma"/>
              </a:rPr>
              <a:t>level</a:t>
            </a:r>
            <a:r>
              <a:rPr sz="2000" spc="-229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5F5F5F"/>
                </a:solidFill>
                <a:latin typeface="Tahoma"/>
                <a:cs typeface="Tahoma"/>
              </a:rPr>
              <a:t>of</a:t>
            </a:r>
            <a:r>
              <a:rPr sz="2000" spc="-23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2000" spc="-5" dirty="0">
                <a:solidFill>
                  <a:srgbClr val="5F5F5F"/>
                </a:solidFill>
                <a:latin typeface="Tahoma"/>
                <a:cs typeface="Tahoma"/>
              </a:rPr>
              <a:t>results</a:t>
            </a:r>
            <a:r>
              <a:rPr sz="2000" spc="-22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5F5F5F"/>
                </a:solidFill>
                <a:latin typeface="Tahoma"/>
                <a:cs typeface="Tahoma"/>
              </a:rPr>
              <a:t>in</a:t>
            </a:r>
            <a:r>
              <a:rPr sz="2000" spc="-24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2000" spc="-65" dirty="0">
                <a:solidFill>
                  <a:srgbClr val="5F5F5F"/>
                </a:solidFill>
                <a:latin typeface="Tahoma"/>
                <a:cs typeface="Tahoma"/>
              </a:rPr>
              <a:t>an</a:t>
            </a:r>
            <a:r>
              <a:rPr sz="2000" spc="-22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2000" spc="-35" dirty="0">
                <a:solidFill>
                  <a:srgbClr val="5F5F5F"/>
                </a:solidFill>
                <a:latin typeface="Tahoma"/>
                <a:cs typeface="Tahoma"/>
              </a:rPr>
              <a:t>area</a:t>
            </a:r>
            <a:r>
              <a:rPr sz="2000" spc="-24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2000" spc="-20" dirty="0">
                <a:solidFill>
                  <a:srgbClr val="5F5F5F"/>
                </a:solidFill>
                <a:latin typeface="Tahoma"/>
                <a:cs typeface="Tahoma"/>
              </a:rPr>
              <a:t>relevant</a:t>
            </a:r>
            <a:r>
              <a:rPr sz="2000" spc="-22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2000" spc="15" dirty="0">
                <a:solidFill>
                  <a:srgbClr val="5F5F5F"/>
                </a:solidFill>
                <a:latin typeface="Tahoma"/>
                <a:cs typeface="Tahoma"/>
              </a:rPr>
              <a:t>to</a:t>
            </a:r>
            <a:r>
              <a:rPr sz="2000" spc="-23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5F5F5F"/>
                </a:solidFill>
                <a:latin typeface="Tahoma"/>
                <a:cs typeface="Tahoma"/>
              </a:rPr>
              <a:t>the</a:t>
            </a:r>
            <a:r>
              <a:rPr sz="2000" spc="-24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2000" spc="-30" dirty="0">
                <a:solidFill>
                  <a:srgbClr val="5F5F5F"/>
                </a:solidFill>
                <a:latin typeface="Tahoma"/>
                <a:cs typeface="Tahoma"/>
              </a:rPr>
              <a:t>evaluated</a:t>
            </a:r>
            <a:r>
              <a:rPr sz="2000" spc="-23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5F5F5F"/>
                </a:solidFill>
                <a:latin typeface="Tahoma"/>
                <a:cs typeface="Tahoma"/>
              </a:rPr>
              <a:t>entity’s</a:t>
            </a:r>
            <a:r>
              <a:rPr sz="2000" spc="-2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5F5F5F"/>
                </a:solidFill>
                <a:latin typeface="Tahoma"/>
                <a:cs typeface="Tahoma"/>
              </a:rPr>
              <a:t>activity</a:t>
            </a:r>
            <a:r>
              <a:rPr sz="1400" b="1" spc="-10" dirty="0">
                <a:latin typeface="Arial Narrow"/>
                <a:cs typeface="Arial Narrow"/>
              </a:rPr>
              <a:t>.</a:t>
            </a:r>
            <a:endParaRPr sz="1400">
              <a:latin typeface="Arial Narrow"/>
              <a:cs typeface="Arial Narrow"/>
            </a:endParaRPr>
          </a:p>
          <a:p>
            <a:pPr>
              <a:lnSpc>
                <a:spcPct val="100000"/>
              </a:lnSpc>
              <a:spcBef>
                <a:spcPts val="1019"/>
              </a:spcBef>
              <a:buClr>
                <a:srgbClr val="0A976C"/>
              </a:buClr>
              <a:buFont typeface="Segoe UI Symbol"/>
              <a:buChar char="⮚"/>
            </a:pPr>
            <a:endParaRPr sz="2000">
              <a:latin typeface="Arial Narrow"/>
              <a:cs typeface="Arial Narrow"/>
            </a:endParaRPr>
          </a:p>
          <a:p>
            <a:pPr marL="241300" indent="-228600">
              <a:lnSpc>
                <a:spcPct val="100000"/>
              </a:lnSpc>
              <a:buClr>
                <a:srgbClr val="0A976C"/>
              </a:buClr>
              <a:buSzPct val="95000"/>
              <a:buFont typeface="Segoe UI Symbol"/>
              <a:buChar char="⮚"/>
              <a:tabLst>
                <a:tab pos="241300" algn="l"/>
              </a:tabLst>
            </a:pPr>
            <a:r>
              <a:rPr sz="2000" spc="-25" dirty="0">
                <a:solidFill>
                  <a:srgbClr val="5F5F5F"/>
                </a:solidFill>
                <a:latin typeface="Tahoma"/>
                <a:cs typeface="Tahoma"/>
              </a:rPr>
              <a:t>Terminology</a:t>
            </a:r>
            <a:r>
              <a:rPr sz="2000" spc="-15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5F5F5F"/>
                </a:solidFill>
                <a:latin typeface="Tahoma"/>
                <a:cs typeface="Tahoma"/>
              </a:rPr>
              <a:t>standards:</a:t>
            </a:r>
            <a:endParaRPr sz="2000">
              <a:latin typeface="Tahoma"/>
              <a:cs typeface="Tahoma"/>
            </a:endParaRPr>
          </a:p>
          <a:p>
            <a:pPr marL="697865" lvl="1" indent="-227965">
              <a:lnSpc>
                <a:spcPct val="100000"/>
              </a:lnSpc>
              <a:spcBef>
                <a:spcPts val="505"/>
              </a:spcBef>
              <a:buClr>
                <a:srgbClr val="0A976C"/>
              </a:buClr>
              <a:buSzPct val="95000"/>
              <a:buFont typeface="Segoe UI Symbol"/>
              <a:buChar char="⮚"/>
              <a:tabLst>
                <a:tab pos="697865" algn="l"/>
              </a:tabLst>
            </a:pPr>
            <a:r>
              <a:rPr sz="2000" spc="-10" dirty="0">
                <a:solidFill>
                  <a:srgbClr val="5F5F5F"/>
                </a:solidFill>
                <a:latin typeface="Tahoma"/>
                <a:cs typeface="Tahoma"/>
              </a:rPr>
              <a:t>Objectives</a:t>
            </a:r>
            <a:r>
              <a:rPr sz="2000" spc="-19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2000" spc="-65" dirty="0">
                <a:solidFill>
                  <a:srgbClr val="5F5F5F"/>
                </a:solidFill>
                <a:latin typeface="Tahoma"/>
                <a:cs typeface="Tahoma"/>
              </a:rPr>
              <a:t>-</a:t>
            </a:r>
            <a:r>
              <a:rPr sz="2000" spc="-21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2000" spc="-20" dirty="0">
                <a:solidFill>
                  <a:srgbClr val="5F5F5F"/>
                </a:solidFill>
                <a:latin typeface="Tahoma"/>
                <a:cs typeface="Tahoma"/>
              </a:rPr>
              <a:t>Verb</a:t>
            </a:r>
            <a:endParaRPr sz="2000">
              <a:latin typeface="Tahoma"/>
              <a:cs typeface="Tahoma"/>
            </a:endParaRPr>
          </a:p>
          <a:p>
            <a:pPr marL="697865" lvl="1" indent="-227965">
              <a:lnSpc>
                <a:spcPct val="100000"/>
              </a:lnSpc>
              <a:spcBef>
                <a:spcPts val="495"/>
              </a:spcBef>
              <a:buClr>
                <a:srgbClr val="0A976C"/>
              </a:buClr>
              <a:buSzPct val="95000"/>
              <a:buFont typeface="Segoe UI Symbol"/>
              <a:buChar char="⮚"/>
              <a:tabLst>
                <a:tab pos="697865" algn="l"/>
              </a:tabLst>
            </a:pPr>
            <a:r>
              <a:rPr sz="2000" dirty="0">
                <a:solidFill>
                  <a:srgbClr val="5F5F5F"/>
                </a:solidFill>
                <a:latin typeface="Tahoma"/>
                <a:cs typeface="Tahoma"/>
              </a:rPr>
              <a:t>KPIs</a:t>
            </a:r>
            <a:r>
              <a:rPr sz="2000" spc="-21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2000" spc="-75" dirty="0">
                <a:solidFill>
                  <a:srgbClr val="5F5F5F"/>
                </a:solidFill>
                <a:latin typeface="Tahoma"/>
                <a:cs typeface="Tahoma"/>
              </a:rPr>
              <a:t>-</a:t>
            </a:r>
            <a:r>
              <a:rPr sz="2000" spc="-229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2000" spc="-40" dirty="0">
                <a:solidFill>
                  <a:srgbClr val="5F5F5F"/>
                </a:solidFill>
                <a:latin typeface="Tahoma"/>
                <a:cs typeface="Tahoma"/>
              </a:rPr>
              <a:t>Symbols</a:t>
            </a:r>
            <a:r>
              <a:rPr sz="2000" spc="-21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2000" spc="-225" dirty="0">
                <a:solidFill>
                  <a:srgbClr val="5F5F5F"/>
                </a:solidFill>
                <a:latin typeface="Tahoma"/>
                <a:cs typeface="Tahoma"/>
              </a:rPr>
              <a:t>(#,</a:t>
            </a:r>
            <a:r>
              <a:rPr sz="2000" spc="-22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2000" spc="-320" dirty="0">
                <a:solidFill>
                  <a:srgbClr val="5F5F5F"/>
                </a:solidFill>
                <a:latin typeface="Tahoma"/>
                <a:cs typeface="Tahoma"/>
              </a:rPr>
              <a:t>%,</a:t>
            </a:r>
            <a:r>
              <a:rPr sz="2000" spc="-21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2000" spc="-25" dirty="0">
                <a:solidFill>
                  <a:srgbClr val="5F5F5F"/>
                </a:solidFill>
                <a:latin typeface="Tahoma"/>
                <a:cs typeface="Tahoma"/>
              </a:rPr>
              <a:t>$)</a:t>
            </a:r>
            <a:endParaRPr sz="2000">
              <a:latin typeface="Tahoma"/>
              <a:cs typeface="Tahoma"/>
            </a:endParaRPr>
          </a:p>
          <a:p>
            <a:pPr marL="697865" lvl="1" indent="-227965">
              <a:lnSpc>
                <a:spcPct val="100000"/>
              </a:lnSpc>
              <a:spcBef>
                <a:spcPts val="505"/>
              </a:spcBef>
              <a:buClr>
                <a:srgbClr val="0A976C"/>
              </a:buClr>
              <a:buSzPct val="95000"/>
              <a:buFont typeface="Segoe UI Symbol"/>
              <a:buChar char="⮚"/>
              <a:tabLst>
                <a:tab pos="697865" algn="l"/>
              </a:tabLst>
            </a:pPr>
            <a:r>
              <a:rPr sz="2000" spc="-30" dirty="0">
                <a:solidFill>
                  <a:srgbClr val="5F5F5F"/>
                </a:solidFill>
                <a:latin typeface="Tahoma"/>
                <a:cs typeface="Tahoma"/>
              </a:rPr>
              <a:t>Initiatives</a:t>
            </a:r>
            <a:r>
              <a:rPr sz="2000" spc="-204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2000" spc="-75" dirty="0">
                <a:solidFill>
                  <a:srgbClr val="5F5F5F"/>
                </a:solidFill>
                <a:latin typeface="Tahoma"/>
                <a:cs typeface="Tahoma"/>
              </a:rPr>
              <a:t>-</a:t>
            </a:r>
            <a:r>
              <a:rPr sz="2000" spc="-19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2000" spc="-20" dirty="0">
                <a:solidFill>
                  <a:srgbClr val="5F5F5F"/>
                </a:solidFill>
                <a:latin typeface="Tahoma"/>
                <a:cs typeface="Tahoma"/>
              </a:rPr>
              <a:t>Noun</a:t>
            </a:r>
            <a:endParaRPr sz="2000">
              <a:latin typeface="Tahoma"/>
              <a:cs typeface="Tahoma"/>
            </a:endParaRPr>
          </a:p>
          <a:p>
            <a:pPr lvl="1">
              <a:lnSpc>
                <a:spcPct val="100000"/>
              </a:lnSpc>
              <a:spcBef>
                <a:spcPts val="1485"/>
              </a:spcBef>
              <a:buClr>
                <a:srgbClr val="0A976C"/>
              </a:buClr>
              <a:buFont typeface="Segoe UI Symbol"/>
              <a:buChar char="⮚"/>
            </a:pPr>
            <a:endParaRPr sz="2000">
              <a:latin typeface="Tahoma"/>
              <a:cs typeface="Tahoma"/>
            </a:endParaRPr>
          </a:p>
          <a:p>
            <a:pPr marL="240665" indent="-227965">
              <a:lnSpc>
                <a:spcPct val="100000"/>
              </a:lnSpc>
              <a:buClr>
                <a:srgbClr val="0A976C"/>
              </a:buClr>
              <a:buSzPct val="95000"/>
              <a:buFont typeface="Segoe UI Symbol"/>
              <a:buChar char="⮚"/>
              <a:tabLst>
                <a:tab pos="240665" algn="l"/>
              </a:tabLst>
            </a:pPr>
            <a:r>
              <a:rPr sz="2000" dirty="0">
                <a:solidFill>
                  <a:srgbClr val="5F5F5F"/>
                </a:solidFill>
                <a:latin typeface="Tahoma"/>
                <a:cs typeface="Tahoma"/>
              </a:rPr>
              <a:t>KPI</a:t>
            </a:r>
            <a:r>
              <a:rPr sz="2000" spc="-17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5F5F5F"/>
                </a:solidFill>
                <a:latin typeface="Tahoma"/>
                <a:cs typeface="Tahoma"/>
              </a:rPr>
              <a:t>lifecycle:</a:t>
            </a:r>
            <a:endParaRPr sz="2000">
              <a:latin typeface="Tahoma"/>
              <a:cs typeface="Tahoma"/>
            </a:endParaRPr>
          </a:p>
          <a:p>
            <a:pPr marL="697865" lvl="1" indent="-227965">
              <a:lnSpc>
                <a:spcPct val="100000"/>
              </a:lnSpc>
              <a:spcBef>
                <a:spcPts val="505"/>
              </a:spcBef>
              <a:buClr>
                <a:srgbClr val="0A976C"/>
              </a:buClr>
              <a:buSzPct val="95000"/>
              <a:buFont typeface="Segoe UI Symbol"/>
              <a:buChar char="⮚"/>
              <a:tabLst>
                <a:tab pos="697865" algn="l"/>
              </a:tabLst>
            </a:pPr>
            <a:r>
              <a:rPr sz="2000" spc="-10" dirty="0">
                <a:solidFill>
                  <a:srgbClr val="5F5F5F"/>
                </a:solidFill>
                <a:latin typeface="Tahoma"/>
                <a:cs typeface="Tahoma"/>
              </a:rPr>
              <a:t>Establishment</a:t>
            </a:r>
            <a:endParaRPr sz="2000">
              <a:latin typeface="Tahoma"/>
              <a:cs typeface="Tahoma"/>
            </a:endParaRPr>
          </a:p>
          <a:p>
            <a:pPr marL="697865" lvl="1" indent="-227965">
              <a:lnSpc>
                <a:spcPct val="100000"/>
              </a:lnSpc>
              <a:spcBef>
                <a:spcPts val="495"/>
              </a:spcBef>
              <a:buClr>
                <a:srgbClr val="0A976C"/>
              </a:buClr>
              <a:buSzPct val="95000"/>
              <a:buFont typeface="Segoe UI Symbol"/>
              <a:buChar char="⮚"/>
              <a:tabLst>
                <a:tab pos="697865" algn="l"/>
              </a:tabLst>
            </a:pPr>
            <a:r>
              <a:rPr sz="2000" spc="-25" dirty="0">
                <a:solidFill>
                  <a:srgbClr val="5F5F5F"/>
                </a:solidFill>
                <a:latin typeface="Tahoma"/>
                <a:cs typeface="Tahoma"/>
              </a:rPr>
              <a:t>Use</a:t>
            </a:r>
            <a:endParaRPr sz="2000">
              <a:latin typeface="Tahoma"/>
              <a:cs typeface="Tahoma"/>
            </a:endParaRPr>
          </a:p>
          <a:p>
            <a:pPr marL="697865" lvl="1" indent="-227965">
              <a:lnSpc>
                <a:spcPct val="100000"/>
              </a:lnSpc>
              <a:spcBef>
                <a:spcPts val="500"/>
              </a:spcBef>
              <a:buClr>
                <a:srgbClr val="0A976C"/>
              </a:buClr>
              <a:buSzPct val="95000"/>
              <a:buFont typeface="Segoe UI Symbol"/>
              <a:buChar char="⮚"/>
              <a:tabLst>
                <a:tab pos="697865" algn="l"/>
              </a:tabLst>
            </a:pPr>
            <a:r>
              <a:rPr sz="2000" spc="-10" dirty="0">
                <a:solidFill>
                  <a:srgbClr val="5F5F5F"/>
                </a:solidFill>
                <a:latin typeface="Tahoma"/>
                <a:cs typeface="Tahoma"/>
              </a:rPr>
              <a:t>Evolution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/>
              <a:t>©</a:t>
            </a:r>
            <a:r>
              <a:rPr spc="-15" dirty="0"/>
              <a:t> </a:t>
            </a:r>
            <a:r>
              <a:rPr dirty="0"/>
              <a:t>The</a:t>
            </a:r>
            <a:r>
              <a:rPr spc="-30" dirty="0"/>
              <a:t> </a:t>
            </a:r>
            <a:r>
              <a:rPr dirty="0"/>
              <a:t>KPI</a:t>
            </a:r>
            <a:r>
              <a:rPr spc="-5" dirty="0"/>
              <a:t> </a:t>
            </a:r>
            <a:r>
              <a:rPr dirty="0"/>
              <a:t>Institute</a:t>
            </a:r>
            <a:r>
              <a:rPr spc="-20" dirty="0"/>
              <a:t> 2023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81747" rIns="0" bIns="0" rtlCol="0">
            <a:spAutoFit/>
          </a:bodyPr>
          <a:lstStyle/>
          <a:p>
            <a:pPr marL="2515235">
              <a:lnSpc>
                <a:spcPct val="100000"/>
              </a:lnSpc>
              <a:spcBef>
                <a:spcPts val="200"/>
              </a:spcBef>
            </a:pPr>
            <a:fld id="{81D60167-4931-47E6-BA6A-407CBD079E47}" type="slidenum">
              <a:rPr spc="-25" dirty="0"/>
              <a:t>66</a:t>
            </a:fld>
            <a:endParaRPr spc="-25" dirty="0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27164" y="184404"/>
            <a:ext cx="1937003" cy="161544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0" y="531876"/>
            <a:ext cx="277495" cy="715010"/>
          </a:xfrm>
          <a:custGeom>
            <a:avLst/>
            <a:gdLst/>
            <a:ahLst/>
            <a:cxnLst/>
            <a:rect l="l" t="t" r="r" b="b"/>
            <a:pathLst>
              <a:path w="277495" h="715010">
                <a:moveTo>
                  <a:pt x="277368" y="0"/>
                </a:moveTo>
                <a:lnTo>
                  <a:pt x="0" y="0"/>
                </a:lnTo>
                <a:lnTo>
                  <a:pt x="0" y="714756"/>
                </a:lnTo>
                <a:lnTo>
                  <a:pt x="277368" y="714756"/>
                </a:lnTo>
                <a:lnTo>
                  <a:pt x="277368" y="0"/>
                </a:lnTo>
                <a:close/>
              </a:path>
            </a:pathLst>
          </a:custGeom>
          <a:solidFill>
            <a:srgbClr val="5F5F5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61544" y="6553200"/>
            <a:ext cx="8820150" cy="0"/>
          </a:xfrm>
          <a:custGeom>
            <a:avLst/>
            <a:gdLst/>
            <a:ahLst/>
            <a:cxnLst/>
            <a:rect l="l" t="t" r="r" b="b"/>
            <a:pathLst>
              <a:path w="8820150">
                <a:moveTo>
                  <a:pt x="0" y="0"/>
                </a:moveTo>
                <a:lnTo>
                  <a:pt x="8820023" y="0"/>
                </a:lnTo>
              </a:path>
            </a:pathLst>
          </a:custGeom>
          <a:ln w="9525">
            <a:solidFill>
              <a:srgbClr val="D0CEC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360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220" dirty="0"/>
              <a:t>REFERENCES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/>
              <a:t>©</a:t>
            </a:r>
            <a:r>
              <a:rPr spc="-15" dirty="0"/>
              <a:t> </a:t>
            </a:r>
            <a:r>
              <a:rPr dirty="0"/>
              <a:t>The</a:t>
            </a:r>
            <a:r>
              <a:rPr spc="-30" dirty="0"/>
              <a:t> </a:t>
            </a:r>
            <a:r>
              <a:rPr dirty="0"/>
              <a:t>KPI</a:t>
            </a:r>
            <a:r>
              <a:rPr spc="-5" dirty="0"/>
              <a:t> </a:t>
            </a:r>
            <a:r>
              <a:rPr dirty="0"/>
              <a:t>Institute</a:t>
            </a:r>
            <a:r>
              <a:rPr spc="-20" dirty="0"/>
              <a:t> 2023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81747" rIns="0" bIns="0" rtlCol="0">
            <a:spAutoFit/>
          </a:bodyPr>
          <a:lstStyle/>
          <a:p>
            <a:pPr marL="2515235">
              <a:lnSpc>
                <a:spcPct val="100000"/>
              </a:lnSpc>
              <a:spcBef>
                <a:spcPts val="200"/>
              </a:spcBef>
            </a:pPr>
            <a:fld id="{81D60167-4931-47E6-BA6A-407CBD079E47}" type="slidenum">
              <a:rPr spc="-25" dirty="0"/>
              <a:t>67</a:t>
            </a:fld>
            <a:endParaRPr spc="-25" dirty="0"/>
          </a:p>
        </p:txBody>
      </p:sp>
      <p:sp>
        <p:nvSpPr>
          <p:cNvPr id="6" name="object 6"/>
          <p:cNvSpPr txBox="1"/>
          <p:nvPr/>
        </p:nvSpPr>
        <p:spPr>
          <a:xfrm>
            <a:off x="437489" y="1587753"/>
            <a:ext cx="8468360" cy="167258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55575" marR="530225" indent="-143510">
              <a:lnSpc>
                <a:spcPct val="100000"/>
              </a:lnSpc>
              <a:spcBef>
                <a:spcPts val="105"/>
              </a:spcBef>
              <a:buClr>
                <a:srgbClr val="087150"/>
              </a:buClr>
              <a:buFont typeface="Arial"/>
              <a:buChar char="▪"/>
              <a:tabLst>
                <a:tab pos="156845" algn="l"/>
              </a:tabLst>
            </a:pPr>
            <a:r>
              <a:rPr sz="1400" spc="-35" dirty="0">
                <a:solidFill>
                  <a:srgbClr val="5F5F5F"/>
                </a:solidFill>
                <a:latin typeface="Tahoma"/>
                <a:cs typeface="Tahoma"/>
              </a:rPr>
              <a:t>Beasley,</a:t>
            </a:r>
            <a:r>
              <a:rPr sz="1400" spc="-15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5F5F5F"/>
                </a:solidFill>
                <a:latin typeface="Tahoma"/>
                <a:cs typeface="Tahoma"/>
              </a:rPr>
              <a:t>M.</a:t>
            </a:r>
            <a:r>
              <a:rPr sz="1400" spc="-13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120" dirty="0">
                <a:solidFill>
                  <a:srgbClr val="5F5F5F"/>
                </a:solidFill>
                <a:latin typeface="Tahoma"/>
                <a:cs typeface="Tahoma"/>
              </a:rPr>
              <a:t>S.,</a:t>
            </a:r>
            <a:r>
              <a:rPr sz="1400" spc="-11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30" dirty="0">
                <a:solidFill>
                  <a:srgbClr val="5F5F5F"/>
                </a:solidFill>
                <a:latin typeface="Tahoma"/>
                <a:cs typeface="Tahoma"/>
              </a:rPr>
              <a:t>Branson,</a:t>
            </a:r>
            <a:r>
              <a:rPr sz="1400" spc="-13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45" dirty="0">
                <a:solidFill>
                  <a:srgbClr val="5F5F5F"/>
                </a:solidFill>
                <a:latin typeface="Tahoma"/>
                <a:cs typeface="Tahoma"/>
              </a:rPr>
              <a:t>B.</a:t>
            </a:r>
            <a:r>
              <a:rPr sz="1400" spc="-12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5F5F5F"/>
                </a:solidFill>
                <a:latin typeface="Tahoma"/>
                <a:cs typeface="Tahoma"/>
              </a:rPr>
              <a:t>C.</a:t>
            </a:r>
            <a:r>
              <a:rPr sz="1400" spc="-13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40" dirty="0">
                <a:solidFill>
                  <a:srgbClr val="5F5F5F"/>
                </a:solidFill>
                <a:latin typeface="Tahoma"/>
                <a:cs typeface="Tahoma"/>
              </a:rPr>
              <a:t>and</a:t>
            </a:r>
            <a:r>
              <a:rPr sz="1400" spc="-14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30" dirty="0">
                <a:solidFill>
                  <a:srgbClr val="5F5F5F"/>
                </a:solidFill>
                <a:latin typeface="Tahoma"/>
                <a:cs typeface="Tahoma"/>
              </a:rPr>
              <a:t>Hancock,</a:t>
            </a:r>
            <a:r>
              <a:rPr sz="1400" spc="-114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45" dirty="0">
                <a:solidFill>
                  <a:srgbClr val="5F5F5F"/>
                </a:solidFill>
                <a:latin typeface="Tahoma"/>
                <a:cs typeface="Tahoma"/>
              </a:rPr>
              <a:t>B.</a:t>
            </a:r>
            <a:r>
              <a:rPr sz="1400" spc="-13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50" dirty="0">
                <a:solidFill>
                  <a:srgbClr val="5F5F5F"/>
                </a:solidFill>
                <a:latin typeface="Tahoma"/>
                <a:cs typeface="Tahoma"/>
              </a:rPr>
              <a:t>V.</a:t>
            </a:r>
            <a:r>
              <a:rPr sz="1400" spc="-13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35" dirty="0">
                <a:solidFill>
                  <a:srgbClr val="5F5F5F"/>
                </a:solidFill>
                <a:latin typeface="Tahoma"/>
                <a:cs typeface="Tahoma"/>
              </a:rPr>
              <a:t>(2010),</a:t>
            </a:r>
            <a:r>
              <a:rPr sz="1400" spc="-13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5F5F5F"/>
                </a:solidFill>
                <a:latin typeface="Tahoma"/>
                <a:cs typeface="Tahoma"/>
              </a:rPr>
              <a:t>Developing</a:t>
            </a:r>
            <a:r>
              <a:rPr sz="1400" spc="-13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5F5F5F"/>
                </a:solidFill>
                <a:latin typeface="Tahoma"/>
                <a:cs typeface="Tahoma"/>
              </a:rPr>
              <a:t>Key</a:t>
            </a:r>
            <a:r>
              <a:rPr sz="1400" spc="-12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5F5F5F"/>
                </a:solidFill>
                <a:latin typeface="Tahoma"/>
                <a:cs typeface="Tahoma"/>
              </a:rPr>
              <a:t>Risk</a:t>
            </a:r>
            <a:r>
              <a:rPr sz="1400" spc="-13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25" dirty="0">
                <a:solidFill>
                  <a:srgbClr val="5F5F5F"/>
                </a:solidFill>
                <a:latin typeface="Tahoma"/>
                <a:cs typeface="Tahoma"/>
              </a:rPr>
              <a:t>Indicators</a:t>
            </a:r>
            <a:r>
              <a:rPr sz="1400" spc="-14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5F5F5F"/>
                </a:solidFill>
                <a:latin typeface="Tahoma"/>
                <a:cs typeface="Tahoma"/>
              </a:rPr>
              <a:t>to</a:t>
            </a:r>
            <a:r>
              <a:rPr sz="1400" spc="-13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5F5F5F"/>
                </a:solidFill>
                <a:latin typeface="Tahoma"/>
                <a:cs typeface="Tahoma"/>
              </a:rPr>
              <a:t>strengthen 	enterprise</a:t>
            </a:r>
            <a:r>
              <a:rPr sz="1400" spc="-14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5F5F5F"/>
                </a:solidFill>
                <a:latin typeface="Tahoma"/>
                <a:cs typeface="Tahoma"/>
              </a:rPr>
              <a:t>risk</a:t>
            </a:r>
            <a:r>
              <a:rPr sz="1400" spc="-12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55" dirty="0">
                <a:solidFill>
                  <a:srgbClr val="5F5F5F"/>
                </a:solidFill>
                <a:latin typeface="Tahoma"/>
                <a:cs typeface="Tahoma"/>
              </a:rPr>
              <a:t>management:</a:t>
            </a:r>
            <a:r>
              <a:rPr sz="1400" spc="-14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5F5F5F"/>
                </a:solidFill>
                <a:latin typeface="Tahoma"/>
                <a:cs typeface="Tahoma"/>
              </a:rPr>
              <a:t>How</a:t>
            </a:r>
            <a:r>
              <a:rPr sz="1400" spc="-114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5F5F5F"/>
                </a:solidFill>
                <a:latin typeface="Tahoma"/>
                <a:cs typeface="Tahoma"/>
              </a:rPr>
              <a:t>Key</a:t>
            </a:r>
            <a:r>
              <a:rPr sz="1400" spc="-114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5F5F5F"/>
                </a:solidFill>
                <a:latin typeface="Tahoma"/>
                <a:cs typeface="Tahoma"/>
              </a:rPr>
              <a:t>Risk</a:t>
            </a:r>
            <a:r>
              <a:rPr sz="1400" spc="-13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20" dirty="0">
                <a:solidFill>
                  <a:srgbClr val="5F5F5F"/>
                </a:solidFill>
                <a:latin typeface="Tahoma"/>
                <a:cs typeface="Tahoma"/>
              </a:rPr>
              <a:t>Indicators</a:t>
            </a:r>
            <a:r>
              <a:rPr sz="1400" spc="-13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35" dirty="0">
                <a:solidFill>
                  <a:srgbClr val="5F5F5F"/>
                </a:solidFill>
                <a:latin typeface="Tahoma"/>
                <a:cs typeface="Tahoma"/>
              </a:rPr>
              <a:t>can</a:t>
            </a:r>
            <a:r>
              <a:rPr sz="1400" spc="-12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25" dirty="0">
                <a:solidFill>
                  <a:srgbClr val="5F5F5F"/>
                </a:solidFill>
                <a:latin typeface="Tahoma"/>
                <a:cs typeface="Tahoma"/>
              </a:rPr>
              <a:t>sharpen</a:t>
            </a:r>
            <a:r>
              <a:rPr sz="1400" spc="-13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25" dirty="0">
                <a:solidFill>
                  <a:srgbClr val="5F5F5F"/>
                </a:solidFill>
                <a:latin typeface="Tahoma"/>
                <a:cs typeface="Tahoma"/>
              </a:rPr>
              <a:t>focus</a:t>
            </a:r>
            <a:r>
              <a:rPr sz="1400" spc="-12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25" dirty="0">
                <a:solidFill>
                  <a:srgbClr val="5F5F5F"/>
                </a:solidFill>
                <a:latin typeface="Tahoma"/>
                <a:cs typeface="Tahoma"/>
              </a:rPr>
              <a:t>on</a:t>
            </a:r>
            <a:r>
              <a:rPr sz="1400" spc="-114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35" dirty="0">
                <a:solidFill>
                  <a:srgbClr val="5F5F5F"/>
                </a:solidFill>
                <a:latin typeface="Tahoma"/>
                <a:cs typeface="Tahoma"/>
              </a:rPr>
              <a:t>emerging</a:t>
            </a:r>
            <a:r>
              <a:rPr sz="1400" spc="-12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35" dirty="0">
                <a:solidFill>
                  <a:srgbClr val="5F5F5F"/>
                </a:solidFill>
                <a:latin typeface="Tahoma"/>
                <a:cs typeface="Tahoma"/>
              </a:rPr>
              <a:t>risks.</a:t>
            </a:r>
            <a:r>
              <a:rPr sz="1400" spc="-14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5F5F5F"/>
                </a:solidFill>
                <a:latin typeface="Tahoma"/>
                <a:cs typeface="Tahoma"/>
              </a:rPr>
              <a:t>Available</a:t>
            </a:r>
            <a:r>
              <a:rPr sz="1400" spc="-14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25" dirty="0">
                <a:solidFill>
                  <a:srgbClr val="5F5F5F"/>
                </a:solidFill>
                <a:latin typeface="Tahoma"/>
                <a:cs typeface="Tahoma"/>
              </a:rPr>
              <a:t>at: 	</a:t>
            </a:r>
            <a:r>
              <a:rPr sz="1400" u="sng" spc="-20" dirty="0">
                <a:solidFill>
                  <a:srgbClr val="5F5F5F"/>
                </a:solidFill>
                <a:uFill>
                  <a:solidFill>
                    <a:srgbClr val="5F5F5F"/>
                  </a:solidFill>
                </a:uFill>
                <a:latin typeface="Tahoma"/>
                <a:cs typeface="Tahoma"/>
                <a:hlinkClick r:id="rId3"/>
              </a:rPr>
              <a:t>http://www.coso.org/documents/COSOKRIPaperFull-</a:t>
            </a:r>
            <a:r>
              <a:rPr sz="1400" u="sng" spc="-10" dirty="0">
                <a:solidFill>
                  <a:srgbClr val="5F5F5F"/>
                </a:solidFill>
                <a:uFill>
                  <a:solidFill>
                    <a:srgbClr val="5F5F5F"/>
                  </a:solidFill>
                </a:uFill>
                <a:latin typeface="Tahoma"/>
                <a:cs typeface="Tahoma"/>
                <a:hlinkClick r:id="rId3"/>
              </a:rPr>
              <a:t>FINALforWebPostingDec110_000.pdf</a:t>
            </a:r>
            <a:r>
              <a:rPr sz="1400" spc="-10" dirty="0">
                <a:solidFill>
                  <a:srgbClr val="5F5F5F"/>
                </a:solidFill>
                <a:latin typeface="Tahoma"/>
                <a:cs typeface="Tahoma"/>
              </a:rPr>
              <a:t>;</a:t>
            </a:r>
            <a:endParaRPr sz="1400">
              <a:latin typeface="Tahoma"/>
              <a:cs typeface="Tahoma"/>
            </a:endParaRPr>
          </a:p>
          <a:p>
            <a:pPr marL="155575" marR="1526540" indent="-143510">
              <a:lnSpc>
                <a:spcPct val="100000"/>
              </a:lnSpc>
              <a:spcBef>
                <a:spcPts val="595"/>
              </a:spcBef>
              <a:buClr>
                <a:srgbClr val="087150"/>
              </a:buClr>
              <a:buFont typeface="Arial"/>
              <a:buChar char="▪"/>
              <a:tabLst>
                <a:tab pos="156845" algn="l"/>
              </a:tabLst>
            </a:pPr>
            <a:r>
              <a:rPr sz="1400" dirty="0">
                <a:solidFill>
                  <a:srgbClr val="5F5F5F"/>
                </a:solidFill>
                <a:latin typeface="Tahoma"/>
                <a:cs typeface="Tahoma"/>
              </a:rPr>
              <a:t>Philips</a:t>
            </a:r>
            <a:r>
              <a:rPr sz="1400" spc="-14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35" dirty="0">
                <a:solidFill>
                  <a:srgbClr val="5F5F5F"/>
                </a:solidFill>
                <a:latin typeface="Tahoma"/>
                <a:cs typeface="Tahoma"/>
              </a:rPr>
              <a:t>(2020),</a:t>
            </a:r>
            <a:r>
              <a:rPr sz="1400" spc="-14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5F5F5F"/>
                </a:solidFill>
                <a:latin typeface="Tahoma"/>
                <a:cs typeface="Tahoma"/>
              </a:rPr>
              <a:t>Annual</a:t>
            </a:r>
            <a:r>
              <a:rPr sz="1400" spc="-12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20" dirty="0">
                <a:solidFill>
                  <a:srgbClr val="5F5F5F"/>
                </a:solidFill>
                <a:latin typeface="Tahoma"/>
                <a:cs typeface="Tahoma"/>
              </a:rPr>
              <a:t>report.</a:t>
            </a:r>
            <a:r>
              <a:rPr sz="1400" spc="-16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5F5F5F"/>
                </a:solidFill>
                <a:latin typeface="Tahoma"/>
                <a:cs typeface="Tahoma"/>
              </a:rPr>
              <a:t>Available</a:t>
            </a:r>
            <a:r>
              <a:rPr sz="1400" spc="-16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25" dirty="0">
                <a:solidFill>
                  <a:srgbClr val="5F5F5F"/>
                </a:solidFill>
                <a:latin typeface="Tahoma"/>
                <a:cs typeface="Tahoma"/>
              </a:rPr>
              <a:t>at: 	</a:t>
            </a:r>
            <a:r>
              <a:rPr sz="1400" u="sng" spc="-10" dirty="0">
                <a:solidFill>
                  <a:srgbClr val="5F5F5F"/>
                </a:solidFill>
                <a:uFill>
                  <a:solidFill>
                    <a:srgbClr val="5F5F5F"/>
                  </a:solidFill>
                </a:uFill>
                <a:latin typeface="Tahoma"/>
                <a:cs typeface="Tahoma"/>
                <a:hlinkClick r:id="rId4"/>
              </a:rPr>
              <a:t>https://www.annualreports.com/HostedData/AnnualReports/PDF/NYSE_PHG_2020.pdf</a:t>
            </a:r>
            <a:r>
              <a:rPr sz="1400" spc="-10" dirty="0">
                <a:solidFill>
                  <a:srgbClr val="5F5F5F"/>
                </a:solidFill>
                <a:latin typeface="Tahoma"/>
                <a:cs typeface="Tahoma"/>
              </a:rPr>
              <a:t>;</a:t>
            </a:r>
            <a:endParaRPr sz="1400">
              <a:latin typeface="Tahoma"/>
              <a:cs typeface="Tahoma"/>
            </a:endParaRPr>
          </a:p>
          <a:p>
            <a:pPr marL="156210" indent="-143510">
              <a:lnSpc>
                <a:spcPct val="100000"/>
              </a:lnSpc>
              <a:spcBef>
                <a:spcPts val="600"/>
              </a:spcBef>
              <a:buClr>
                <a:srgbClr val="087150"/>
              </a:buClr>
              <a:buFont typeface="Arial"/>
              <a:buChar char="▪"/>
              <a:tabLst>
                <a:tab pos="156210" algn="l"/>
              </a:tabLst>
            </a:pPr>
            <a:r>
              <a:rPr sz="1400" spc="-10" dirty="0">
                <a:solidFill>
                  <a:srgbClr val="5F5F5F"/>
                </a:solidFill>
                <a:latin typeface="Tahoma"/>
                <a:cs typeface="Tahoma"/>
                <a:hlinkClick r:id="rId5"/>
              </a:rPr>
              <a:t>SmartKPIs</a:t>
            </a:r>
            <a:r>
              <a:rPr sz="1400" spc="-135" dirty="0">
                <a:solidFill>
                  <a:srgbClr val="5F5F5F"/>
                </a:solidFill>
                <a:latin typeface="Tahoma"/>
                <a:cs typeface="Tahoma"/>
                <a:hlinkClick r:id="rId5"/>
              </a:rPr>
              <a:t> </a:t>
            </a:r>
            <a:r>
              <a:rPr sz="1400" spc="-35" dirty="0">
                <a:solidFill>
                  <a:srgbClr val="5F5F5F"/>
                </a:solidFill>
                <a:latin typeface="Tahoma"/>
                <a:cs typeface="Tahoma"/>
                <a:hlinkClick r:id="rId5"/>
              </a:rPr>
              <a:t>(2022),</a:t>
            </a:r>
            <a:r>
              <a:rPr sz="1400" spc="-100" dirty="0">
                <a:solidFill>
                  <a:srgbClr val="5F5F5F"/>
                </a:solidFill>
                <a:latin typeface="Tahoma"/>
                <a:cs typeface="Tahoma"/>
                <a:hlinkClick r:id="rId5"/>
              </a:rPr>
              <a:t> </a:t>
            </a:r>
            <a:r>
              <a:rPr sz="1400" dirty="0">
                <a:solidFill>
                  <a:srgbClr val="5F5F5F"/>
                </a:solidFill>
                <a:latin typeface="Tahoma"/>
                <a:cs typeface="Tahoma"/>
                <a:hlinkClick r:id="rId5"/>
              </a:rPr>
              <a:t>KPI</a:t>
            </a:r>
            <a:r>
              <a:rPr sz="1400" spc="-110" dirty="0">
                <a:solidFill>
                  <a:srgbClr val="5F5F5F"/>
                </a:solidFill>
                <a:latin typeface="Tahoma"/>
                <a:cs typeface="Tahoma"/>
                <a:hlinkClick r:id="rId5"/>
              </a:rPr>
              <a:t> </a:t>
            </a:r>
            <a:r>
              <a:rPr sz="1400" spc="-10" dirty="0">
                <a:solidFill>
                  <a:srgbClr val="5F5F5F"/>
                </a:solidFill>
                <a:latin typeface="Tahoma"/>
                <a:cs typeface="Tahoma"/>
                <a:hlinkClick r:id="rId5"/>
              </a:rPr>
              <a:t>of</a:t>
            </a:r>
            <a:r>
              <a:rPr sz="1400" spc="-90" dirty="0">
                <a:solidFill>
                  <a:srgbClr val="5F5F5F"/>
                </a:solidFill>
                <a:latin typeface="Tahoma"/>
                <a:cs typeface="Tahoma"/>
                <a:hlinkClick r:id="rId5"/>
              </a:rPr>
              <a:t> </a:t>
            </a:r>
            <a:r>
              <a:rPr sz="1400" dirty="0">
                <a:solidFill>
                  <a:srgbClr val="5F5F5F"/>
                </a:solidFill>
                <a:latin typeface="Tahoma"/>
                <a:cs typeface="Tahoma"/>
                <a:hlinkClick r:id="rId5"/>
              </a:rPr>
              <a:t>the</a:t>
            </a:r>
            <a:r>
              <a:rPr sz="1400" spc="-110" dirty="0">
                <a:solidFill>
                  <a:srgbClr val="5F5F5F"/>
                </a:solidFill>
                <a:latin typeface="Tahoma"/>
                <a:cs typeface="Tahoma"/>
                <a:hlinkClick r:id="rId5"/>
              </a:rPr>
              <a:t> </a:t>
            </a:r>
            <a:r>
              <a:rPr sz="1400" dirty="0">
                <a:solidFill>
                  <a:srgbClr val="5F5F5F"/>
                </a:solidFill>
                <a:latin typeface="Tahoma"/>
                <a:cs typeface="Tahoma"/>
                <a:hlinkClick r:id="rId5"/>
              </a:rPr>
              <a:t>Month,</a:t>
            </a:r>
            <a:r>
              <a:rPr sz="1400" spc="-70" dirty="0">
                <a:solidFill>
                  <a:srgbClr val="5F5F5F"/>
                </a:solidFill>
                <a:latin typeface="Tahoma"/>
                <a:cs typeface="Tahoma"/>
                <a:hlinkClick r:id="rId5"/>
              </a:rPr>
              <a:t> </a:t>
            </a:r>
            <a:r>
              <a:rPr sz="1400" spc="-10" dirty="0">
                <a:solidFill>
                  <a:srgbClr val="5F5F5F"/>
                </a:solidFill>
                <a:latin typeface="Tahoma"/>
                <a:cs typeface="Tahoma"/>
                <a:hlinkClick r:id="rId5"/>
              </a:rPr>
              <a:t>Available</a:t>
            </a:r>
            <a:r>
              <a:rPr sz="1400" spc="-120" dirty="0">
                <a:solidFill>
                  <a:srgbClr val="5F5F5F"/>
                </a:solidFill>
                <a:latin typeface="Tahoma"/>
                <a:cs typeface="Tahoma"/>
                <a:hlinkClick r:id="rId5"/>
              </a:rPr>
              <a:t> </a:t>
            </a:r>
            <a:r>
              <a:rPr sz="1400" spc="-70" dirty="0">
                <a:solidFill>
                  <a:srgbClr val="5F5F5F"/>
                </a:solidFill>
                <a:latin typeface="Tahoma"/>
                <a:cs typeface="Tahoma"/>
                <a:hlinkClick r:id="rId5"/>
              </a:rPr>
              <a:t>at:</a:t>
            </a:r>
            <a:r>
              <a:rPr sz="1400" spc="-105" dirty="0">
                <a:solidFill>
                  <a:srgbClr val="5F5F5F"/>
                </a:solidFill>
                <a:latin typeface="Tahoma"/>
                <a:cs typeface="Tahoma"/>
                <a:hlinkClick r:id="rId5"/>
              </a:rPr>
              <a:t> </a:t>
            </a:r>
            <a:r>
              <a:rPr sz="1400" u="sng" spc="-30" dirty="0">
                <a:solidFill>
                  <a:srgbClr val="5F5F5F"/>
                </a:solidFill>
                <a:uFill>
                  <a:solidFill>
                    <a:srgbClr val="5F5F5F"/>
                  </a:solidFill>
                </a:uFill>
                <a:latin typeface="Tahoma"/>
                <a:cs typeface="Tahoma"/>
                <a:hlinkClick r:id="rId5"/>
              </a:rPr>
              <a:t>https://marketplace.kpiinstitute.org/pick-</a:t>
            </a:r>
            <a:r>
              <a:rPr sz="1400" u="sng" spc="-10" dirty="0">
                <a:solidFill>
                  <a:srgbClr val="5F5F5F"/>
                </a:solidFill>
                <a:uFill>
                  <a:solidFill>
                    <a:srgbClr val="5F5F5F"/>
                  </a:solidFill>
                </a:uFill>
                <a:latin typeface="Tahoma"/>
                <a:cs typeface="Tahoma"/>
                <a:hlinkClick r:id="rId5"/>
              </a:rPr>
              <a:t>to-</a:t>
            </a:r>
            <a:r>
              <a:rPr sz="1400" u="sng" spc="-30" dirty="0">
                <a:solidFill>
                  <a:srgbClr val="5F5F5F"/>
                </a:solidFill>
                <a:uFill>
                  <a:solidFill>
                    <a:srgbClr val="5F5F5F"/>
                  </a:solidFill>
                </a:uFill>
                <a:latin typeface="Tahoma"/>
                <a:cs typeface="Tahoma"/>
                <a:hlinkClick r:id="rId5"/>
              </a:rPr>
              <a:t>ship-cycle-</a:t>
            </a:r>
            <a:r>
              <a:rPr sz="1400" u="sng" spc="-10" dirty="0">
                <a:solidFill>
                  <a:srgbClr val="5F5F5F"/>
                </a:solidFill>
                <a:uFill>
                  <a:solidFill>
                    <a:srgbClr val="5F5F5F"/>
                  </a:solidFill>
                </a:uFill>
                <a:latin typeface="Tahoma"/>
                <a:cs typeface="Tahoma"/>
                <a:hlinkClick r:id="rId5"/>
              </a:rPr>
              <a:t>time-</a:t>
            </a:r>
            <a:endParaRPr sz="1400">
              <a:latin typeface="Tahoma"/>
              <a:cs typeface="Tahoma"/>
            </a:endParaRPr>
          </a:p>
          <a:p>
            <a:pPr marL="156845">
              <a:lnSpc>
                <a:spcPct val="100000"/>
              </a:lnSpc>
              <a:spcBef>
                <a:spcPts val="5"/>
              </a:spcBef>
            </a:pPr>
            <a:r>
              <a:rPr sz="1400" u="sng" dirty="0">
                <a:solidFill>
                  <a:srgbClr val="5F5F5F"/>
                </a:solidFill>
                <a:uFill>
                  <a:solidFill>
                    <a:srgbClr val="5F5F5F"/>
                  </a:solidFill>
                </a:uFill>
                <a:latin typeface="Tahoma"/>
                <a:cs typeface="Tahoma"/>
                <a:hlinkClick r:id="rId5"/>
              </a:rPr>
              <a:t>for-</a:t>
            </a:r>
            <a:r>
              <a:rPr sz="1400" u="sng" spc="-20" dirty="0">
                <a:solidFill>
                  <a:srgbClr val="5F5F5F"/>
                </a:solidFill>
                <a:uFill>
                  <a:solidFill>
                    <a:srgbClr val="5F5F5F"/>
                  </a:solidFill>
                </a:uFill>
                <a:latin typeface="Tahoma"/>
                <a:cs typeface="Tahoma"/>
                <a:hlinkClick r:id="rId5"/>
              </a:rPr>
              <a:t>customer-</a:t>
            </a:r>
            <a:r>
              <a:rPr sz="1400" u="sng" spc="-10" dirty="0">
                <a:solidFill>
                  <a:srgbClr val="5F5F5F"/>
                </a:solidFill>
                <a:uFill>
                  <a:solidFill>
                    <a:srgbClr val="5F5F5F"/>
                  </a:solidFill>
                </a:uFill>
                <a:latin typeface="Tahoma"/>
                <a:cs typeface="Tahoma"/>
                <a:hlinkClick r:id="rId5"/>
              </a:rPr>
              <a:t>orders.html</a:t>
            </a:r>
            <a:endParaRPr sz="14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85788" y="175260"/>
            <a:ext cx="2282952" cy="19050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0" y="0"/>
            <a:ext cx="8986520" cy="6858000"/>
            <a:chOff x="0" y="0"/>
            <a:chExt cx="8986520" cy="6858000"/>
          </a:xfrm>
        </p:grpSpPr>
        <p:sp>
          <p:nvSpPr>
            <p:cNvPr id="4" name="object 4"/>
            <p:cNvSpPr/>
            <p:nvPr/>
          </p:nvSpPr>
          <p:spPr>
            <a:xfrm>
              <a:off x="321563" y="2072639"/>
              <a:ext cx="3086100" cy="0"/>
            </a:xfrm>
            <a:custGeom>
              <a:avLst/>
              <a:gdLst/>
              <a:ahLst/>
              <a:cxnLst/>
              <a:rect l="l" t="t" r="r" b="b"/>
              <a:pathLst>
                <a:path w="3086100">
                  <a:moveTo>
                    <a:pt x="0" y="0"/>
                  </a:moveTo>
                  <a:lnTo>
                    <a:pt x="3086100" y="0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3665219" cy="685800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0" y="0"/>
              <a:ext cx="3589020" cy="6858000"/>
            </a:xfrm>
            <a:custGeom>
              <a:avLst/>
              <a:gdLst/>
              <a:ahLst/>
              <a:cxnLst/>
              <a:rect l="l" t="t" r="r" b="b"/>
              <a:pathLst>
                <a:path w="3589020" h="6858000">
                  <a:moveTo>
                    <a:pt x="0" y="6858000"/>
                  </a:moveTo>
                  <a:lnTo>
                    <a:pt x="3589020" y="6858000"/>
                  </a:lnTo>
                  <a:lnTo>
                    <a:pt x="3589020" y="0"/>
                  </a:lnTo>
                  <a:lnTo>
                    <a:pt x="0" y="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044B35">
                <a:alpha val="6548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21563" y="2081783"/>
              <a:ext cx="3086100" cy="0"/>
            </a:xfrm>
            <a:custGeom>
              <a:avLst/>
              <a:gdLst/>
              <a:ahLst/>
              <a:cxnLst/>
              <a:rect l="l" t="t" r="r" b="b"/>
              <a:pathLst>
                <a:path w="3086100">
                  <a:moveTo>
                    <a:pt x="0" y="0"/>
                  </a:moveTo>
                  <a:lnTo>
                    <a:pt x="3086100" y="0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61544" y="6553200"/>
              <a:ext cx="8820150" cy="0"/>
            </a:xfrm>
            <a:custGeom>
              <a:avLst/>
              <a:gdLst/>
              <a:ahLst/>
              <a:cxnLst/>
              <a:rect l="l" t="t" r="r" b="b"/>
              <a:pathLst>
                <a:path w="8820150">
                  <a:moveTo>
                    <a:pt x="0" y="0"/>
                  </a:moveTo>
                  <a:lnTo>
                    <a:pt x="8820023" y="0"/>
                  </a:lnTo>
                </a:path>
              </a:pathLst>
            </a:custGeom>
            <a:ln w="9525">
              <a:solidFill>
                <a:srgbClr val="D0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399999" y="1418590"/>
            <a:ext cx="168910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dirty="0">
                <a:solidFill>
                  <a:srgbClr val="FFFFFF"/>
                </a:solidFill>
              </a:rPr>
              <a:t>Module</a:t>
            </a:r>
            <a:r>
              <a:rPr sz="2800" spc="235" dirty="0">
                <a:solidFill>
                  <a:srgbClr val="FFFFFF"/>
                </a:solidFill>
              </a:rPr>
              <a:t> </a:t>
            </a:r>
            <a:r>
              <a:rPr sz="2800" spc="-50" dirty="0">
                <a:solidFill>
                  <a:srgbClr val="FFFFFF"/>
                </a:solidFill>
              </a:rPr>
              <a:t>3</a:t>
            </a:r>
            <a:endParaRPr sz="2800"/>
          </a:p>
        </p:txBody>
      </p:sp>
      <p:sp>
        <p:nvSpPr>
          <p:cNvPr id="10" name="object 10"/>
          <p:cNvSpPr txBox="1"/>
          <p:nvPr/>
        </p:nvSpPr>
        <p:spPr>
          <a:xfrm>
            <a:off x="399999" y="2265044"/>
            <a:ext cx="2031364" cy="835660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12700" marR="5080">
              <a:lnSpc>
                <a:spcPts val="3020"/>
              </a:lnSpc>
              <a:spcBef>
                <a:spcPts val="480"/>
              </a:spcBef>
            </a:pPr>
            <a:r>
              <a:rPr sz="2800" spc="275" dirty="0">
                <a:solidFill>
                  <a:srgbClr val="FFFFFF"/>
                </a:solidFill>
                <a:latin typeface="Century Gothic"/>
                <a:cs typeface="Century Gothic"/>
              </a:rPr>
              <a:t>KPI </a:t>
            </a:r>
            <a:r>
              <a:rPr sz="2800" spc="100" dirty="0">
                <a:solidFill>
                  <a:srgbClr val="FFFFFF"/>
                </a:solidFill>
                <a:latin typeface="Century Gothic"/>
                <a:cs typeface="Century Gothic"/>
              </a:rPr>
              <a:t>TYPOLOGY</a:t>
            </a:r>
            <a:endParaRPr sz="2800">
              <a:latin typeface="Century Gothic"/>
              <a:cs typeface="Century Gothic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285869" y="2307082"/>
            <a:ext cx="3422650" cy="14281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40" dirty="0">
                <a:solidFill>
                  <a:srgbClr val="5F5F5F"/>
                </a:solidFill>
                <a:latin typeface="Tahoma"/>
                <a:cs typeface="Tahoma"/>
              </a:rPr>
              <a:t>Leading</a:t>
            </a:r>
            <a:r>
              <a:rPr sz="2000" spc="-18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2000" spc="-35" dirty="0">
                <a:solidFill>
                  <a:srgbClr val="5F5F5F"/>
                </a:solidFill>
                <a:latin typeface="Tahoma"/>
                <a:cs typeface="Tahoma"/>
              </a:rPr>
              <a:t>vs</a:t>
            </a:r>
            <a:r>
              <a:rPr sz="2000" spc="-19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2000" spc="-65" dirty="0">
                <a:solidFill>
                  <a:srgbClr val="5F5F5F"/>
                </a:solidFill>
                <a:latin typeface="Tahoma"/>
                <a:cs typeface="Tahoma"/>
              </a:rPr>
              <a:t>lagging</a:t>
            </a:r>
            <a:r>
              <a:rPr sz="2000" spc="-19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2000" spc="-20" dirty="0">
                <a:solidFill>
                  <a:srgbClr val="5F5F5F"/>
                </a:solidFill>
                <a:latin typeface="Tahoma"/>
                <a:cs typeface="Tahoma"/>
              </a:rPr>
              <a:t>KPIs</a:t>
            </a:r>
            <a:endParaRPr sz="2000">
              <a:latin typeface="Tahoma"/>
              <a:cs typeface="Tahoma"/>
            </a:endParaRPr>
          </a:p>
          <a:p>
            <a:pPr marL="12700" marR="5080">
              <a:lnSpc>
                <a:spcPts val="4340"/>
              </a:lnSpc>
              <a:spcBef>
                <a:spcPts val="225"/>
              </a:spcBef>
            </a:pPr>
            <a:r>
              <a:rPr sz="2000" dirty="0">
                <a:solidFill>
                  <a:srgbClr val="5F5F5F"/>
                </a:solidFill>
                <a:latin typeface="Tahoma"/>
                <a:cs typeface="Tahoma"/>
              </a:rPr>
              <a:t>Qualitative</a:t>
            </a:r>
            <a:r>
              <a:rPr sz="2000" spc="-21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2000" spc="-35" dirty="0">
                <a:solidFill>
                  <a:srgbClr val="5F5F5F"/>
                </a:solidFill>
                <a:latin typeface="Tahoma"/>
                <a:cs typeface="Tahoma"/>
              </a:rPr>
              <a:t>vs</a:t>
            </a:r>
            <a:r>
              <a:rPr sz="2000" spc="-19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2000" spc="-20" dirty="0">
                <a:solidFill>
                  <a:srgbClr val="5F5F5F"/>
                </a:solidFill>
                <a:latin typeface="Tahoma"/>
                <a:cs typeface="Tahoma"/>
              </a:rPr>
              <a:t>quantitative</a:t>
            </a:r>
            <a:r>
              <a:rPr sz="2000" spc="-21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2000" spc="-20" dirty="0">
                <a:solidFill>
                  <a:srgbClr val="5F5F5F"/>
                </a:solidFill>
                <a:latin typeface="Tahoma"/>
                <a:cs typeface="Tahoma"/>
              </a:rPr>
              <a:t>KPIs </a:t>
            </a:r>
            <a:r>
              <a:rPr sz="2000" spc="-10" dirty="0">
                <a:solidFill>
                  <a:srgbClr val="5F5F5F"/>
                </a:solidFill>
                <a:latin typeface="Tahoma"/>
                <a:cs typeface="Tahoma"/>
              </a:rPr>
              <a:t>Efficiency</a:t>
            </a:r>
            <a:r>
              <a:rPr sz="2000" spc="-19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2000" spc="-35" dirty="0">
                <a:solidFill>
                  <a:srgbClr val="5F5F5F"/>
                </a:solidFill>
                <a:latin typeface="Tahoma"/>
                <a:cs typeface="Tahoma"/>
              </a:rPr>
              <a:t>vs</a:t>
            </a:r>
            <a:r>
              <a:rPr sz="2000" spc="-18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2000" spc="-20" dirty="0">
                <a:solidFill>
                  <a:srgbClr val="5F5F5F"/>
                </a:solidFill>
                <a:latin typeface="Tahoma"/>
                <a:cs typeface="Tahoma"/>
              </a:rPr>
              <a:t>effectiveness</a:t>
            </a:r>
            <a:r>
              <a:rPr sz="2000" spc="-19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2000" spc="-20" dirty="0">
                <a:solidFill>
                  <a:srgbClr val="5F5F5F"/>
                </a:solidFill>
                <a:latin typeface="Tahoma"/>
                <a:cs typeface="Tahoma"/>
              </a:rPr>
              <a:t>KPIs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866388" y="2305811"/>
            <a:ext cx="300355" cy="300355"/>
          </a:xfrm>
          <a:custGeom>
            <a:avLst/>
            <a:gdLst/>
            <a:ahLst/>
            <a:cxnLst/>
            <a:rect l="l" t="t" r="r" b="b"/>
            <a:pathLst>
              <a:path w="300354" h="300355">
                <a:moveTo>
                  <a:pt x="0" y="150113"/>
                </a:moveTo>
                <a:lnTo>
                  <a:pt x="7650" y="102656"/>
                </a:lnTo>
                <a:lnTo>
                  <a:pt x="28955" y="61447"/>
                </a:lnTo>
                <a:lnTo>
                  <a:pt x="61447" y="28955"/>
                </a:lnTo>
                <a:lnTo>
                  <a:pt x="102656" y="7650"/>
                </a:lnTo>
                <a:lnTo>
                  <a:pt x="150113" y="0"/>
                </a:lnTo>
                <a:lnTo>
                  <a:pt x="197571" y="7650"/>
                </a:lnTo>
                <a:lnTo>
                  <a:pt x="238780" y="28955"/>
                </a:lnTo>
                <a:lnTo>
                  <a:pt x="271272" y="61447"/>
                </a:lnTo>
                <a:lnTo>
                  <a:pt x="292577" y="102656"/>
                </a:lnTo>
                <a:lnTo>
                  <a:pt x="300227" y="150113"/>
                </a:lnTo>
                <a:lnTo>
                  <a:pt x="292577" y="197571"/>
                </a:lnTo>
                <a:lnTo>
                  <a:pt x="271272" y="238780"/>
                </a:lnTo>
                <a:lnTo>
                  <a:pt x="238780" y="271272"/>
                </a:lnTo>
                <a:lnTo>
                  <a:pt x="197571" y="292577"/>
                </a:lnTo>
                <a:lnTo>
                  <a:pt x="150113" y="300227"/>
                </a:lnTo>
                <a:lnTo>
                  <a:pt x="102656" y="292577"/>
                </a:lnTo>
                <a:lnTo>
                  <a:pt x="61447" y="271272"/>
                </a:lnTo>
                <a:lnTo>
                  <a:pt x="28955" y="238780"/>
                </a:lnTo>
                <a:lnTo>
                  <a:pt x="7650" y="197571"/>
                </a:lnTo>
                <a:lnTo>
                  <a:pt x="0" y="150113"/>
                </a:lnTo>
                <a:close/>
              </a:path>
            </a:pathLst>
          </a:custGeom>
          <a:ln w="12700">
            <a:solidFill>
              <a:srgbClr val="0871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3952494" y="2332736"/>
            <a:ext cx="12890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0" dirty="0">
                <a:solidFill>
                  <a:srgbClr val="087150"/>
                </a:solidFill>
                <a:latin typeface="Tahoma"/>
                <a:cs typeface="Tahoma"/>
              </a:rPr>
              <a:t>1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866388" y="2848355"/>
            <a:ext cx="300355" cy="300355"/>
          </a:xfrm>
          <a:custGeom>
            <a:avLst/>
            <a:gdLst/>
            <a:ahLst/>
            <a:cxnLst/>
            <a:rect l="l" t="t" r="r" b="b"/>
            <a:pathLst>
              <a:path w="300354" h="300355">
                <a:moveTo>
                  <a:pt x="0" y="150114"/>
                </a:moveTo>
                <a:lnTo>
                  <a:pt x="7650" y="102656"/>
                </a:lnTo>
                <a:lnTo>
                  <a:pt x="28955" y="61447"/>
                </a:lnTo>
                <a:lnTo>
                  <a:pt x="61447" y="28956"/>
                </a:lnTo>
                <a:lnTo>
                  <a:pt x="102656" y="7650"/>
                </a:lnTo>
                <a:lnTo>
                  <a:pt x="150113" y="0"/>
                </a:lnTo>
                <a:lnTo>
                  <a:pt x="197571" y="7650"/>
                </a:lnTo>
                <a:lnTo>
                  <a:pt x="238780" y="28955"/>
                </a:lnTo>
                <a:lnTo>
                  <a:pt x="271272" y="61447"/>
                </a:lnTo>
                <a:lnTo>
                  <a:pt x="292577" y="102656"/>
                </a:lnTo>
                <a:lnTo>
                  <a:pt x="300227" y="150114"/>
                </a:lnTo>
                <a:lnTo>
                  <a:pt x="292577" y="197571"/>
                </a:lnTo>
                <a:lnTo>
                  <a:pt x="271272" y="238780"/>
                </a:lnTo>
                <a:lnTo>
                  <a:pt x="238780" y="271272"/>
                </a:lnTo>
                <a:lnTo>
                  <a:pt x="197571" y="292577"/>
                </a:lnTo>
                <a:lnTo>
                  <a:pt x="150113" y="300228"/>
                </a:lnTo>
                <a:lnTo>
                  <a:pt x="102656" y="292577"/>
                </a:lnTo>
                <a:lnTo>
                  <a:pt x="61447" y="271272"/>
                </a:lnTo>
                <a:lnTo>
                  <a:pt x="28955" y="238780"/>
                </a:lnTo>
                <a:lnTo>
                  <a:pt x="7650" y="197571"/>
                </a:lnTo>
                <a:lnTo>
                  <a:pt x="0" y="150114"/>
                </a:lnTo>
                <a:close/>
              </a:path>
            </a:pathLst>
          </a:custGeom>
          <a:ln w="12700">
            <a:solidFill>
              <a:srgbClr val="0871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3952494" y="2876245"/>
            <a:ext cx="129539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0" dirty="0">
                <a:solidFill>
                  <a:srgbClr val="087150"/>
                </a:solidFill>
                <a:latin typeface="Tahoma"/>
                <a:cs typeface="Tahoma"/>
              </a:rPr>
              <a:t>2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3866388" y="3396996"/>
            <a:ext cx="300355" cy="300355"/>
          </a:xfrm>
          <a:custGeom>
            <a:avLst/>
            <a:gdLst/>
            <a:ahLst/>
            <a:cxnLst/>
            <a:rect l="l" t="t" r="r" b="b"/>
            <a:pathLst>
              <a:path w="300354" h="300354">
                <a:moveTo>
                  <a:pt x="0" y="150113"/>
                </a:moveTo>
                <a:lnTo>
                  <a:pt x="7650" y="102656"/>
                </a:lnTo>
                <a:lnTo>
                  <a:pt x="28955" y="61447"/>
                </a:lnTo>
                <a:lnTo>
                  <a:pt x="61447" y="28955"/>
                </a:lnTo>
                <a:lnTo>
                  <a:pt x="102656" y="7650"/>
                </a:lnTo>
                <a:lnTo>
                  <a:pt x="150113" y="0"/>
                </a:lnTo>
                <a:lnTo>
                  <a:pt x="197571" y="7650"/>
                </a:lnTo>
                <a:lnTo>
                  <a:pt x="238780" y="28955"/>
                </a:lnTo>
                <a:lnTo>
                  <a:pt x="271272" y="61447"/>
                </a:lnTo>
                <a:lnTo>
                  <a:pt x="292577" y="102656"/>
                </a:lnTo>
                <a:lnTo>
                  <a:pt x="300227" y="150113"/>
                </a:lnTo>
                <a:lnTo>
                  <a:pt x="292577" y="197571"/>
                </a:lnTo>
                <a:lnTo>
                  <a:pt x="271272" y="238780"/>
                </a:lnTo>
                <a:lnTo>
                  <a:pt x="238780" y="271272"/>
                </a:lnTo>
                <a:lnTo>
                  <a:pt x="197571" y="292577"/>
                </a:lnTo>
                <a:lnTo>
                  <a:pt x="150113" y="300227"/>
                </a:lnTo>
                <a:lnTo>
                  <a:pt x="102656" y="292577"/>
                </a:lnTo>
                <a:lnTo>
                  <a:pt x="61447" y="271272"/>
                </a:lnTo>
                <a:lnTo>
                  <a:pt x="28955" y="238780"/>
                </a:lnTo>
                <a:lnTo>
                  <a:pt x="7650" y="197571"/>
                </a:lnTo>
                <a:lnTo>
                  <a:pt x="0" y="150113"/>
                </a:lnTo>
                <a:close/>
              </a:path>
            </a:pathLst>
          </a:custGeom>
          <a:ln w="12700">
            <a:solidFill>
              <a:srgbClr val="0871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3952494" y="3425444"/>
            <a:ext cx="12890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0" dirty="0">
                <a:solidFill>
                  <a:srgbClr val="087150"/>
                </a:solidFill>
                <a:latin typeface="Tahoma"/>
                <a:cs typeface="Tahoma"/>
              </a:rPr>
              <a:t>3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/>
              <a:t>©</a:t>
            </a:r>
            <a:r>
              <a:rPr spc="-15" dirty="0"/>
              <a:t> </a:t>
            </a:r>
            <a:r>
              <a:rPr dirty="0"/>
              <a:t>The</a:t>
            </a:r>
            <a:r>
              <a:rPr spc="-30" dirty="0"/>
              <a:t> </a:t>
            </a:r>
            <a:r>
              <a:rPr dirty="0"/>
              <a:t>KPI</a:t>
            </a:r>
            <a:r>
              <a:rPr spc="-5" dirty="0"/>
              <a:t> </a:t>
            </a:r>
            <a:r>
              <a:rPr dirty="0"/>
              <a:t>Institute</a:t>
            </a:r>
            <a:r>
              <a:rPr spc="-20" dirty="0"/>
              <a:t> 2023</a:t>
            </a:r>
          </a:p>
        </p:txBody>
      </p:sp>
      <p:sp>
        <p:nvSpPr>
          <p:cNvPr id="20" name="object 2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81747" rIns="0" bIns="0" rtlCol="0">
            <a:spAutoFit/>
          </a:bodyPr>
          <a:lstStyle/>
          <a:p>
            <a:pPr marL="2515235">
              <a:lnSpc>
                <a:spcPct val="100000"/>
              </a:lnSpc>
              <a:spcBef>
                <a:spcPts val="200"/>
              </a:spcBef>
            </a:pPr>
            <a:fld id="{81D60167-4931-47E6-BA6A-407CBD079E47}" type="slidenum">
              <a:rPr spc="-25" dirty="0"/>
              <a:t>68</a:t>
            </a:fld>
            <a:endParaRPr spc="-25" dirty="0"/>
          </a:p>
        </p:txBody>
      </p:sp>
      <p:sp>
        <p:nvSpPr>
          <p:cNvPr id="18" name="object 18"/>
          <p:cNvSpPr txBox="1"/>
          <p:nvPr/>
        </p:nvSpPr>
        <p:spPr>
          <a:xfrm>
            <a:off x="3807967" y="1727149"/>
            <a:ext cx="110045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25" dirty="0">
                <a:solidFill>
                  <a:srgbClr val="087150"/>
                </a:solidFill>
                <a:latin typeface="Century Gothic"/>
                <a:cs typeface="Century Gothic"/>
              </a:rPr>
              <a:t>Agenda:</a:t>
            </a:r>
            <a:endParaRPr sz="2000">
              <a:latin typeface="Century Gothic"/>
              <a:cs typeface="Century Gothic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-3"/>
            <a:ext cx="8982075" cy="6858000"/>
            <a:chOff x="0" y="-3"/>
            <a:chExt cx="898207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3"/>
              <a:ext cx="3589019" cy="68580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321563" y="2072639"/>
              <a:ext cx="3086100" cy="0"/>
            </a:xfrm>
            <a:custGeom>
              <a:avLst/>
              <a:gdLst/>
              <a:ahLst/>
              <a:cxnLst/>
              <a:rect l="l" t="t" r="r" b="b"/>
              <a:pathLst>
                <a:path w="3086100">
                  <a:moveTo>
                    <a:pt x="0" y="0"/>
                  </a:moveTo>
                  <a:lnTo>
                    <a:pt x="3086100" y="0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3665219" cy="685800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0" y="0"/>
              <a:ext cx="3589020" cy="6858000"/>
            </a:xfrm>
            <a:custGeom>
              <a:avLst/>
              <a:gdLst/>
              <a:ahLst/>
              <a:cxnLst/>
              <a:rect l="l" t="t" r="r" b="b"/>
              <a:pathLst>
                <a:path w="3589020" h="6858000">
                  <a:moveTo>
                    <a:pt x="0" y="6858000"/>
                  </a:moveTo>
                  <a:lnTo>
                    <a:pt x="3589020" y="6858000"/>
                  </a:lnTo>
                  <a:lnTo>
                    <a:pt x="3589020" y="0"/>
                  </a:lnTo>
                  <a:lnTo>
                    <a:pt x="0" y="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E7E6E6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21563" y="2081783"/>
              <a:ext cx="3086100" cy="0"/>
            </a:xfrm>
            <a:custGeom>
              <a:avLst/>
              <a:gdLst/>
              <a:ahLst/>
              <a:cxnLst/>
              <a:rect l="l" t="t" r="r" b="b"/>
              <a:pathLst>
                <a:path w="3086100">
                  <a:moveTo>
                    <a:pt x="0" y="0"/>
                  </a:moveTo>
                  <a:lnTo>
                    <a:pt x="3086100" y="0"/>
                  </a:lnTo>
                </a:path>
              </a:pathLst>
            </a:custGeom>
            <a:ln w="9525">
              <a:solidFill>
                <a:srgbClr val="0871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61544" y="6553200"/>
              <a:ext cx="8820150" cy="0"/>
            </a:xfrm>
            <a:custGeom>
              <a:avLst/>
              <a:gdLst/>
              <a:ahLst/>
              <a:cxnLst/>
              <a:rect l="l" t="t" r="r" b="b"/>
              <a:pathLst>
                <a:path w="8820150">
                  <a:moveTo>
                    <a:pt x="0" y="0"/>
                  </a:moveTo>
                  <a:lnTo>
                    <a:pt x="8820023" y="0"/>
                  </a:lnTo>
                </a:path>
              </a:pathLst>
            </a:custGeom>
            <a:ln w="9525">
              <a:solidFill>
                <a:srgbClr val="ADABA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3807967" y="1727149"/>
            <a:ext cx="258826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65" dirty="0">
                <a:solidFill>
                  <a:srgbClr val="087150"/>
                </a:solidFill>
                <a:latin typeface="Century Gothic"/>
                <a:cs typeface="Century Gothic"/>
              </a:rPr>
              <a:t>Key</a:t>
            </a:r>
            <a:r>
              <a:rPr sz="2000" spc="-15" dirty="0">
                <a:solidFill>
                  <a:srgbClr val="087150"/>
                </a:solidFill>
                <a:latin typeface="Century Gothic"/>
                <a:cs typeface="Century Gothic"/>
              </a:rPr>
              <a:t> </a:t>
            </a:r>
            <a:r>
              <a:rPr sz="2000" spc="70" dirty="0">
                <a:solidFill>
                  <a:srgbClr val="087150"/>
                </a:solidFill>
                <a:latin typeface="Century Gothic"/>
                <a:cs typeface="Century Gothic"/>
              </a:rPr>
              <a:t>learning</a:t>
            </a:r>
            <a:r>
              <a:rPr sz="2000" spc="-5" dirty="0">
                <a:solidFill>
                  <a:srgbClr val="087150"/>
                </a:solidFill>
                <a:latin typeface="Century Gothic"/>
                <a:cs typeface="Century Gothic"/>
              </a:rPr>
              <a:t> </a:t>
            </a:r>
            <a:r>
              <a:rPr sz="2000" spc="60" dirty="0">
                <a:solidFill>
                  <a:srgbClr val="087150"/>
                </a:solidFill>
                <a:latin typeface="Century Gothic"/>
                <a:cs typeface="Century Gothic"/>
              </a:rPr>
              <a:t>points:</a:t>
            </a:r>
            <a:endParaRPr sz="2000">
              <a:latin typeface="Century Gothic"/>
              <a:cs typeface="Century Gothic"/>
            </a:endParaRPr>
          </a:p>
        </p:txBody>
      </p:sp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685788" y="175260"/>
            <a:ext cx="2282952" cy="190500"/>
          </a:xfrm>
          <a:prstGeom prst="rect">
            <a:avLst/>
          </a:prstGeom>
        </p:spPr>
      </p:pic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399999" y="1418590"/>
            <a:ext cx="168910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dirty="0">
                <a:solidFill>
                  <a:srgbClr val="087150"/>
                </a:solidFill>
              </a:rPr>
              <a:t>Module</a:t>
            </a:r>
            <a:r>
              <a:rPr sz="2800" spc="235" dirty="0">
                <a:solidFill>
                  <a:srgbClr val="087150"/>
                </a:solidFill>
              </a:rPr>
              <a:t> </a:t>
            </a:r>
            <a:r>
              <a:rPr sz="2800" spc="-50" dirty="0">
                <a:solidFill>
                  <a:srgbClr val="087150"/>
                </a:solidFill>
              </a:rPr>
              <a:t>3</a:t>
            </a:r>
            <a:endParaRPr sz="2800"/>
          </a:p>
        </p:txBody>
      </p:sp>
      <p:sp>
        <p:nvSpPr>
          <p:cNvPr id="14" name="object 1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/>
              <a:t>©</a:t>
            </a:r>
            <a:r>
              <a:rPr spc="-15" dirty="0"/>
              <a:t> </a:t>
            </a:r>
            <a:r>
              <a:rPr dirty="0"/>
              <a:t>The</a:t>
            </a:r>
            <a:r>
              <a:rPr spc="-30" dirty="0"/>
              <a:t> </a:t>
            </a:r>
            <a:r>
              <a:rPr dirty="0"/>
              <a:t>KPI</a:t>
            </a:r>
            <a:r>
              <a:rPr spc="-5" dirty="0"/>
              <a:t> </a:t>
            </a:r>
            <a:r>
              <a:rPr dirty="0"/>
              <a:t>Institute</a:t>
            </a:r>
            <a:r>
              <a:rPr spc="-20" dirty="0"/>
              <a:t> 2023</a:t>
            </a:r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81747" rIns="0" bIns="0" rtlCol="0">
            <a:spAutoFit/>
          </a:bodyPr>
          <a:lstStyle/>
          <a:p>
            <a:pPr marL="2515235">
              <a:lnSpc>
                <a:spcPct val="100000"/>
              </a:lnSpc>
              <a:spcBef>
                <a:spcPts val="200"/>
              </a:spcBef>
            </a:pPr>
            <a:fld id="{81D60167-4931-47E6-BA6A-407CBD079E47}" type="slidenum">
              <a:rPr spc="-25" dirty="0"/>
              <a:t>69</a:t>
            </a:fld>
            <a:endParaRPr spc="-25" dirty="0"/>
          </a:p>
        </p:txBody>
      </p:sp>
      <p:sp>
        <p:nvSpPr>
          <p:cNvPr id="12" name="object 12"/>
          <p:cNvSpPr txBox="1"/>
          <p:nvPr/>
        </p:nvSpPr>
        <p:spPr>
          <a:xfrm>
            <a:off x="399999" y="2272664"/>
            <a:ext cx="1818005" cy="749300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12700" marR="5080">
              <a:lnSpc>
                <a:spcPts val="2700"/>
              </a:lnSpc>
              <a:spcBef>
                <a:spcPts val="434"/>
              </a:spcBef>
            </a:pPr>
            <a:r>
              <a:rPr sz="2500" spc="254" dirty="0">
                <a:solidFill>
                  <a:srgbClr val="087150"/>
                </a:solidFill>
                <a:latin typeface="Century Gothic"/>
                <a:cs typeface="Century Gothic"/>
              </a:rPr>
              <a:t>KPI </a:t>
            </a:r>
            <a:r>
              <a:rPr sz="2500" spc="100" dirty="0">
                <a:solidFill>
                  <a:srgbClr val="087150"/>
                </a:solidFill>
                <a:latin typeface="Century Gothic"/>
                <a:cs typeface="Century Gothic"/>
              </a:rPr>
              <a:t>TYPOLOGY</a:t>
            </a:r>
            <a:endParaRPr sz="2500">
              <a:latin typeface="Century Gothic"/>
              <a:cs typeface="Century Gothic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838194" y="2321432"/>
            <a:ext cx="4829810" cy="1852295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297180" marR="212725" indent="-285115">
              <a:lnSpc>
                <a:spcPts val="2380"/>
              </a:lnSpc>
              <a:spcBef>
                <a:spcPts val="200"/>
              </a:spcBef>
              <a:buClr>
                <a:srgbClr val="0A976C"/>
              </a:buClr>
              <a:buSzPct val="80000"/>
              <a:buFont typeface="Segoe UI Symbol"/>
              <a:buChar char="⮚"/>
              <a:tabLst>
                <a:tab pos="299085" algn="l"/>
              </a:tabLst>
            </a:pPr>
            <a:r>
              <a:rPr sz="2000" dirty="0">
                <a:solidFill>
                  <a:srgbClr val="5F5F5F"/>
                </a:solidFill>
                <a:latin typeface="Tahoma"/>
                <a:cs typeface="Tahoma"/>
              </a:rPr>
              <a:t>Differentiate</a:t>
            </a:r>
            <a:r>
              <a:rPr sz="2000" spc="-18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2000" spc="-40" dirty="0">
                <a:solidFill>
                  <a:srgbClr val="5F5F5F"/>
                </a:solidFill>
                <a:latin typeface="Tahoma"/>
                <a:cs typeface="Tahoma"/>
              </a:rPr>
              <a:t>leading</a:t>
            </a:r>
            <a:r>
              <a:rPr sz="2000" spc="-18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2000" spc="-50" dirty="0">
                <a:solidFill>
                  <a:srgbClr val="5F5F5F"/>
                </a:solidFill>
                <a:latin typeface="Tahoma"/>
                <a:cs typeface="Tahoma"/>
              </a:rPr>
              <a:t>and</a:t>
            </a:r>
            <a:r>
              <a:rPr sz="2000" spc="-19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2000" spc="-60" dirty="0">
                <a:solidFill>
                  <a:srgbClr val="5F5F5F"/>
                </a:solidFill>
                <a:latin typeface="Tahoma"/>
                <a:cs typeface="Tahoma"/>
              </a:rPr>
              <a:t>lagging</a:t>
            </a:r>
            <a:r>
              <a:rPr sz="2000" spc="-18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5F5F5F"/>
                </a:solidFill>
                <a:latin typeface="Tahoma"/>
                <a:cs typeface="Tahoma"/>
              </a:rPr>
              <a:t>KPIs</a:t>
            </a:r>
            <a:r>
              <a:rPr sz="2000" spc="-17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2000" spc="-25" dirty="0">
                <a:solidFill>
                  <a:srgbClr val="5F5F5F"/>
                </a:solidFill>
                <a:latin typeface="Tahoma"/>
                <a:cs typeface="Tahoma"/>
              </a:rPr>
              <a:t>in 	</a:t>
            </a:r>
            <a:r>
              <a:rPr sz="2000" spc="-10" dirty="0">
                <a:solidFill>
                  <a:srgbClr val="5F5F5F"/>
                </a:solidFill>
                <a:latin typeface="Tahoma"/>
                <a:cs typeface="Tahoma"/>
              </a:rPr>
              <a:t>different</a:t>
            </a:r>
            <a:r>
              <a:rPr sz="2000" spc="-16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5F5F5F"/>
                </a:solidFill>
                <a:latin typeface="Tahoma"/>
                <a:cs typeface="Tahoma"/>
              </a:rPr>
              <a:t>contexts;</a:t>
            </a:r>
            <a:endParaRPr sz="2000">
              <a:latin typeface="Tahoma"/>
              <a:cs typeface="Tahoma"/>
            </a:endParaRPr>
          </a:p>
          <a:p>
            <a:pPr marL="297815" indent="-285115">
              <a:lnSpc>
                <a:spcPct val="100000"/>
              </a:lnSpc>
              <a:spcBef>
                <a:spcPts val="1120"/>
              </a:spcBef>
              <a:buClr>
                <a:srgbClr val="0A976C"/>
              </a:buClr>
              <a:buSzPct val="80000"/>
              <a:buFont typeface="Segoe UI Symbol"/>
              <a:buChar char="⮚"/>
              <a:tabLst>
                <a:tab pos="297815" algn="l"/>
              </a:tabLst>
            </a:pPr>
            <a:r>
              <a:rPr sz="2000" dirty="0">
                <a:solidFill>
                  <a:srgbClr val="5F5F5F"/>
                </a:solidFill>
                <a:latin typeface="Tahoma"/>
                <a:cs typeface="Tahoma"/>
              </a:rPr>
              <a:t>Define</a:t>
            </a:r>
            <a:r>
              <a:rPr sz="2000" spc="-15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2000" spc="-20" dirty="0">
                <a:solidFill>
                  <a:srgbClr val="5F5F5F"/>
                </a:solidFill>
                <a:latin typeface="Tahoma"/>
                <a:cs typeface="Tahoma"/>
              </a:rPr>
              <a:t>efficiency</a:t>
            </a:r>
            <a:r>
              <a:rPr sz="2000" spc="-17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2000" spc="-50" dirty="0">
                <a:solidFill>
                  <a:srgbClr val="5F5F5F"/>
                </a:solidFill>
                <a:latin typeface="Tahoma"/>
                <a:cs typeface="Tahoma"/>
              </a:rPr>
              <a:t>and</a:t>
            </a:r>
            <a:r>
              <a:rPr sz="2000" spc="-17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2000" spc="-25" dirty="0">
                <a:solidFill>
                  <a:srgbClr val="5F5F5F"/>
                </a:solidFill>
                <a:latin typeface="Tahoma"/>
                <a:cs typeface="Tahoma"/>
              </a:rPr>
              <a:t>effectiveness</a:t>
            </a:r>
            <a:r>
              <a:rPr sz="2000" spc="-14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5F5F5F"/>
                </a:solidFill>
                <a:latin typeface="Tahoma"/>
                <a:cs typeface="Tahoma"/>
              </a:rPr>
              <a:t>KPIs;</a:t>
            </a:r>
            <a:endParaRPr sz="2000">
              <a:latin typeface="Tahoma"/>
              <a:cs typeface="Tahoma"/>
            </a:endParaRPr>
          </a:p>
          <a:p>
            <a:pPr marL="298450" indent="-285750">
              <a:lnSpc>
                <a:spcPts val="2390"/>
              </a:lnSpc>
              <a:spcBef>
                <a:spcPts val="1225"/>
              </a:spcBef>
              <a:buClr>
                <a:srgbClr val="0A976C"/>
              </a:buClr>
              <a:buSzPct val="80000"/>
              <a:buFont typeface="Segoe UI Symbol"/>
              <a:buChar char="⮚"/>
              <a:tabLst>
                <a:tab pos="298450" algn="l"/>
              </a:tabLst>
            </a:pPr>
            <a:r>
              <a:rPr sz="2000" dirty="0">
                <a:solidFill>
                  <a:srgbClr val="5F5F5F"/>
                </a:solidFill>
                <a:latin typeface="Tahoma"/>
                <a:cs typeface="Tahoma"/>
              </a:rPr>
              <a:t>Use</a:t>
            </a:r>
            <a:r>
              <a:rPr sz="2000" spc="-21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2000" spc="-90" dirty="0">
                <a:solidFill>
                  <a:srgbClr val="5F5F5F"/>
                </a:solidFill>
                <a:latin typeface="Tahoma"/>
                <a:cs typeface="Tahoma"/>
              </a:rPr>
              <a:t>a</a:t>
            </a:r>
            <a:r>
              <a:rPr sz="2000" spc="-204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5F5F5F"/>
                </a:solidFill>
                <a:latin typeface="Tahoma"/>
                <a:cs typeface="Tahoma"/>
              </a:rPr>
              <a:t>variety</a:t>
            </a:r>
            <a:r>
              <a:rPr sz="2000" spc="-19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5F5F5F"/>
                </a:solidFill>
                <a:latin typeface="Tahoma"/>
                <a:cs typeface="Tahoma"/>
              </a:rPr>
              <a:t>of</a:t>
            </a:r>
            <a:r>
              <a:rPr sz="2000" spc="-20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5F5F5F"/>
                </a:solidFill>
                <a:latin typeface="Tahoma"/>
                <a:cs typeface="Tahoma"/>
              </a:rPr>
              <a:t>KPI</a:t>
            </a:r>
            <a:r>
              <a:rPr sz="2000" spc="-20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2000" spc="-25" dirty="0">
                <a:solidFill>
                  <a:srgbClr val="5F5F5F"/>
                </a:solidFill>
                <a:latin typeface="Tahoma"/>
                <a:cs typeface="Tahoma"/>
              </a:rPr>
              <a:t>typologies</a:t>
            </a:r>
            <a:r>
              <a:rPr sz="2000" spc="-19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5F5F5F"/>
                </a:solidFill>
                <a:latin typeface="Tahoma"/>
                <a:cs typeface="Tahoma"/>
              </a:rPr>
              <a:t>to</a:t>
            </a:r>
            <a:r>
              <a:rPr sz="2000" spc="-19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5F5F5F"/>
                </a:solidFill>
                <a:latin typeface="Tahoma"/>
                <a:cs typeface="Tahoma"/>
              </a:rPr>
              <a:t>enhance</a:t>
            </a:r>
            <a:endParaRPr sz="2000">
              <a:latin typeface="Tahoma"/>
              <a:cs typeface="Tahoma"/>
            </a:endParaRPr>
          </a:p>
          <a:p>
            <a:pPr marL="299085">
              <a:lnSpc>
                <a:spcPts val="2390"/>
              </a:lnSpc>
            </a:pPr>
            <a:r>
              <a:rPr sz="2000" spc="-10" dirty="0">
                <a:solidFill>
                  <a:srgbClr val="5F5F5F"/>
                </a:solidFill>
                <a:latin typeface="Tahoma"/>
                <a:cs typeface="Tahoma"/>
              </a:rPr>
              <a:t>the</a:t>
            </a:r>
            <a:r>
              <a:rPr sz="2000" spc="-21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5F5F5F"/>
                </a:solidFill>
                <a:latin typeface="Tahoma"/>
                <a:cs typeface="Tahoma"/>
              </a:rPr>
              <a:t>KPI</a:t>
            </a:r>
            <a:r>
              <a:rPr sz="2000" spc="-21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5F5F5F"/>
                </a:solidFill>
                <a:latin typeface="Tahoma"/>
                <a:cs typeface="Tahoma"/>
              </a:rPr>
              <a:t>selection</a:t>
            </a:r>
            <a:r>
              <a:rPr sz="2000" spc="-21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5F5F5F"/>
                </a:solidFill>
                <a:latin typeface="Tahoma"/>
                <a:cs typeface="Tahoma"/>
              </a:rPr>
              <a:t>process.</a:t>
            </a:r>
            <a:endParaRPr sz="20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09258" rIns="0" bIns="0" rtlCol="0">
            <a:spAutoFit/>
          </a:bodyPr>
          <a:lstStyle/>
          <a:p>
            <a:pPr marL="31115">
              <a:lnSpc>
                <a:spcPct val="100000"/>
              </a:lnSpc>
              <a:spcBef>
                <a:spcPts val="100"/>
              </a:spcBef>
            </a:pPr>
            <a:r>
              <a:rPr spc="175" dirty="0"/>
              <a:t>PUBLICATIONS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37489" y="1489277"/>
            <a:ext cx="8107680" cy="1005840"/>
          </a:xfrm>
          <a:prstGeom prst="rect">
            <a:avLst/>
          </a:prstGeom>
        </p:spPr>
        <p:txBody>
          <a:bodyPr vert="horz" wrap="square" lIns="0" tIns="128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10"/>
              </a:spcBef>
            </a:pPr>
            <a:r>
              <a:rPr sz="1800" spc="80" dirty="0">
                <a:solidFill>
                  <a:srgbClr val="5F5F5F"/>
                </a:solidFill>
                <a:latin typeface="Century Gothic"/>
                <a:cs typeface="Century Gothic"/>
              </a:rPr>
              <a:t>MAGAZINES</a:t>
            </a:r>
            <a:endParaRPr sz="1800">
              <a:latin typeface="Century Gothic"/>
              <a:cs typeface="Century Gothic"/>
            </a:endParaRPr>
          </a:p>
          <a:p>
            <a:pPr marL="12700">
              <a:lnSpc>
                <a:spcPct val="100000"/>
              </a:lnSpc>
              <a:spcBef>
                <a:spcPts val="805"/>
              </a:spcBef>
            </a:pP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Best</a:t>
            </a:r>
            <a:r>
              <a:rPr sz="1600" spc="-15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5" dirty="0">
                <a:solidFill>
                  <a:srgbClr val="5F5F5F"/>
                </a:solidFill>
                <a:latin typeface="Tahoma"/>
                <a:cs typeface="Tahoma"/>
              </a:rPr>
              <a:t>insights</a:t>
            </a:r>
            <a:r>
              <a:rPr sz="1600" spc="-14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0" dirty="0">
                <a:solidFill>
                  <a:srgbClr val="5F5F5F"/>
                </a:solidFill>
                <a:latin typeface="Tahoma"/>
                <a:cs typeface="Tahoma"/>
              </a:rPr>
              <a:t>from</a:t>
            </a:r>
            <a:r>
              <a:rPr sz="1600" spc="-15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articles</a:t>
            </a:r>
            <a:r>
              <a:rPr sz="1600" spc="-17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40" dirty="0">
                <a:solidFill>
                  <a:srgbClr val="5F5F5F"/>
                </a:solidFill>
                <a:latin typeface="Tahoma"/>
                <a:cs typeface="Tahoma"/>
              </a:rPr>
              <a:t>and</a:t>
            </a:r>
            <a:r>
              <a:rPr sz="1600" spc="-15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interviews</a:t>
            </a:r>
            <a:r>
              <a:rPr sz="1600" spc="-16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with</a:t>
            </a:r>
            <a:r>
              <a:rPr sz="1600" spc="-16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0" dirty="0">
                <a:solidFill>
                  <a:srgbClr val="5F5F5F"/>
                </a:solidFill>
                <a:latin typeface="Tahoma"/>
                <a:cs typeface="Tahoma"/>
              </a:rPr>
              <a:t>practitioners,</a:t>
            </a:r>
            <a:r>
              <a:rPr sz="1600" spc="-17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industry</a:t>
            </a:r>
            <a:r>
              <a:rPr sz="1600" spc="-15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30" dirty="0">
                <a:solidFill>
                  <a:srgbClr val="5F5F5F"/>
                </a:solidFill>
                <a:latin typeface="Tahoma"/>
                <a:cs typeface="Tahoma"/>
              </a:rPr>
              <a:t>news</a:t>
            </a:r>
            <a:r>
              <a:rPr sz="1600" spc="-16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40" dirty="0">
                <a:solidFill>
                  <a:srgbClr val="5F5F5F"/>
                </a:solidFill>
                <a:latin typeface="Tahoma"/>
                <a:cs typeface="Tahoma"/>
              </a:rPr>
              <a:t>and</a:t>
            </a:r>
            <a:r>
              <a:rPr sz="1600" spc="-15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45" dirty="0">
                <a:solidFill>
                  <a:srgbClr val="5F5F5F"/>
                </a:solidFill>
                <a:latin typeface="Tahoma"/>
                <a:cs typeface="Tahoma"/>
              </a:rPr>
              <a:t>much</a:t>
            </a:r>
            <a:r>
              <a:rPr sz="1600" spc="-16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5" dirty="0">
                <a:solidFill>
                  <a:srgbClr val="5F5F5F"/>
                </a:solidFill>
                <a:latin typeface="Tahoma"/>
                <a:cs typeface="Tahoma"/>
              </a:rPr>
              <a:t>more</a:t>
            </a:r>
            <a:r>
              <a:rPr sz="1600" spc="-15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5" dirty="0">
                <a:solidFill>
                  <a:srgbClr val="5F5F5F"/>
                </a:solidFill>
                <a:latin typeface="Tahoma"/>
                <a:cs typeface="Tahoma"/>
              </a:rPr>
              <a:t>can</a:t>
            </a:r>
            <a:endParaRPr sz="16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600" spc="-35" dirty="0">
                <a:solidFill>
                  <a:srgbClr val="5F5F5F"/>
                </a:solidFill>
                <a:latin typeface="Tahoma"/>
                <a:cs typeface="Tahoma"/>
              </a:rPr>
              <a:t>be</a:t>
            </a:r>
            <a:r>
              <a:rPr sz="1600" spc="-16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5" dirty="0">
                <a:solidFill>
                  <a:srgbClr val="5F5F5F"/>
                </a:solidFill>
                <a:latin typeface="Tahoma"/>
                <a:cs typeface="Tahoma"/>
              </a:rPr>
              <a:t>found</a:t>
            </a:r>
            <a:r>
              <a:rPr sz="1600" spc="-17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in</a:t>
            </a:r>
            <a:r>
              <a:rPr sz="1600" spc="-17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our</a:t>
            </a:r>
            <a:r>
              <a:rPr sz="1600" spc="-16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quarterly</a:t>
            </a:r>
            <a:r>
              <a:rPr sz="1600" spc="-17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editions</a:t>
            </a:r>
            <a:r>
              <a:rPr sz="1600" spc="-18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of</a:t>
            </a:r>
            <a:r>
              <a:rPr sz="1600" spc="-16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Performance</a:t>
            </a:r>
            <a:r>
              <a:rPr sz="1600" spc="-17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Magazine.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35076" y="6206134"/>
            <a:ext cx="243776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i="1" spc="-90" dirty="0">
                <a:solidFill>
                  <a:srgbClr val="464646"/>
                </a:solidFill>
                <a:latin typeface="Lucida Sans"/>
                <a:cs typeface="Lucida Sans"/>
              </a:rPr>
              <a:t>Discover</a:t>
            </a:r>
            <a:r>
              <a:rPr sz="1100" i="1" spc="-110" dirty="0">
                <a:solidFill>
                  <a:srgbClr val="464646"/>
                </a:solidFill>
                <a:latin typeface="Lucida Sans"/>
                <a:cs typeface="Lucida Sans"/>
              </a:rPr>
              <a:t> </a:t>
            </a:r>
            <a:r>
              <a:rPr sz="1100" i="1" spc="-85" dirty="0">
                <a:solidFill>
                  <a:srgbClr val="464646"/>
                </a:solidFill>
                <a:latin typeface="Lucida Sans"/>
                <a:cs typeface="Lucida Sans"/>
              </a:rPr>
              <a:t>the</a:t>
            </a:r>
            <a:r>
              <a:rPr sz="1100" i="1" spc="-105" dirty="0">
                <a:solidFill>
                  <a:srgbClr val="464646"/>
                </a:solidFill>
                <a:latin typeface="Lucida Sans"/>
                <a:cs typeface="Lucida Sans"/>
              </a:rPr>
              <a:t> </a:t>
            </a:r>
            <a:r>
              <a:rPr sz="1100" i="1" spc="-85" dirty="0">
                <a:solidFill>
                  <a:srgbClr val="464646"/>
                </a:solidFill>
                <a:latin typeface="Lucida Sans"/>
                <a:cs typeface="Lucida Sans"/>
              </a:rPr>
              <a:t>latest</a:t>
            </a:r>
            <a:r>
              <a:rPr sz="1100" i="1" spc="-105" dirty="0">
                <a:solidFill>
                  <a:srgbClr val="464646"/>
                </a:solidFill>
                <a:latin typeface="Lucida Sans"/>
                <a:cs typeface="Lucida Sans"/>
              </a:rPr>
              <a:t> </a:t>
            </a:r>
            <a:r>
              <a:rPr sz="1100" i="1" spc="-130" dirty="0">
                <a:solidFill>
                  <a:srgbClr val="464646"/>
                </a:solidFill>
                <a:latin typeface="Lucida Sans"/>
                <a:cs typeface="Lucida Sans"/>
              </a:rPr>
              <a:t>magazine</a:t>
            </a:r>
            <a:r>
              <a:rPr sz="1100" i="1" spc="-90" dirty="0">
                <a:solidFill>
                  <a:srgbClr val="464646"/>
                </a:solidFill>
                <a:latin typeface="Lucida Sans"/>
                <a:cs typeface="Lucida Sans"/>
              </a:rPr>
              <a:t> </a:t>
            </a:r>
            <a:r>
              <a:rPr sz="1100" i="1" spc="-85" dirty="0">
                <a:solidFill>
                  <a:srgbClr val="464646"/>
                </a:solidFill>
                <a:latin typeface="Lucida Sans"/>
                <a:cs typeface="Lucida Sans"/>
              </a:rPr>
              <a:t>editions</a:t>
            </a:r>
            <a:r>
              <a:rPr sz="1100" i="1" spc="-90" dirty="0">
                <a:solidFill>
                  <a:srgbClr val="464646"/>
                </a:solidFill>
                <a:latin typeface="Lucida Sans"/>
                <a:cs typeface="Lucida Sans"/>
              </a:rPr>
              <a:t> </a:t>
            </a:r>
            <a:r>
              <a:rPr sz="1100" i="1" u="sng" spc="-75" dirty="0">
                <a:solidFill>
                  <a:srgbClr val="464646"/>
                </a:solidFill>
                <a:uFill>
                  <a:solidFill>
                    <a:srgbClr val="464646"/>
                  </a:solidFill>
                </a:uFill>
                <a:latin typeface="Lucida Sans"/>
                <a:cs typeface="Lucida Sans"/>
                <a:hlinkClick r:id="rId2"/>
              </a:rPr>
              <a:t>h</a:t>
            </a:r>
            <a:r>
              <a:rPr sz="1100" i="1" u="sng" spc="-75" dirty="0">
                <a:solidFill>
                  <a:srgbClr val="464646"/>
                </a:solidFill>
                <a:uFill>
                  <a:solidFill>
                    <a:srgbClr val="464646"/>
                  </a:solidFill>
                </a:uFill>
                <a:latin typeface="Lucida Sans"/>
                <a:cs typeface="Lucida Sans"/>
                <a:hlinkClick r:id="rId3"/>
              </a:rPr>
              <a:t>er</a:t>
            </a:r>
            <a:r>
              <a:rPr sz="1100" i="1" u="sng" spc="-75" dirty="0">
                <a:solidFill>
                  <a:srgbClr val="464646"/>
                </a:solidFill>
                <a:uFill>
                  <a:solidFill>
                    <a:srgbClr val="464646"/>
                  </a:solidFill>
                </a:uFill>
                <a:latin typeface="Lucida Sans"/>
                <a:cs typeface="Lucida Sans"/>
                <a:hlinkClick r:id="rId4"/>
              </a:rPr>
              <a:t>e</a:t>
            </a:r>
            <a:r>
              <a:rPr sz="1100" i="1" spc="-75" dirty="0">
                <a:solidFill>
                  <a:srgbClr val="464646"/>
                </a:solidFill>
                <a:latin typeface="Lucida Sans"/>
                <a:cs typeface="Lucida Sans"/>
              </a:rPr>
              <a:t>.</a:t>
            </a:r>
            <a:endParaRPr sz="1100">
              <a:latin typeface="Lucida Sans"/>
              <a:cs typeface="Lucida Sans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556259" y="2075688"/>
            <a:ext cx="7957184" cy="4558665"/>
            <a:chOff x="556259" y="2075688"/>
            <a:chExt cx="7957184" cy="4558665"/>
          </a:xfrm>
        </p:grpSpPr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74207" y="2075688"/>
              <a:ext cx="3038856" cy="455828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817876" y="2229612"/>
              <a:ext cx="2778252" cy="416814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56259" y="2273808"/>
              <a:ext cx="2545079" cy="3819144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6347" rIns="0" bIns="0" rtlCol="0">
            <a:spAutoFit/>
          </a:bodyPr>
          <a:lstStyle/>
          <a:p>
            <a:pPr marL="2459355">
              <a:lnSpc>
                <a:spcPts val="1250"/>
              </a:lnSpc>
            </a:pPr>
            <a:fld id="{81D60167-4931-47E6-BA6A-407CBD079E47}" type="slidenum">
              <a:rPr spc="-25" dirty="0"/>
              <a:t>7</a:t>
            </a:fld>
            <a:endParaRPr spc="-25" dirty="0"/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/>
              <a:t>©</a:t>
            </a:r>
            <a:r>
              <a:rPr spc="-15" dirty="0"/>
              <a:t> </a:t>
            </a:r>
            <a:r>
              <a:rPr dirty="0"/>
              <a:t>The</a:t>
            </a:r>
            <a:r>
              <a:rPr spc="-30" dirty="0"/>
              <a:t> </a:t>
            </a:r>
            <a:r>
              <a:rPr dirty="0"/>
              <a:t>KPI</a:t>
            </a:r>
            <a:r>
              <a:rPr spc="-5" dirty="0"/>
              <a:t> </a:t>
            </a:r>
            <a:r>
              <a:rPr dirty="0"/>
              <a:t>Institute</a:t>
            </a:r>
            <a:r>
              <a:rPr spc="-20" dirty="0"/>
              <a:t> 2023</a:t>
            </a: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27164" y="184404"/>
            <a:ext cx="1937003" cy="161544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0" y="531876"/>
            <a:ext cx="277495" cy="715010"/>
          </a:xfrm>
          <a:custGeom>
            <a:avLst/>
            <a:gdLst/>
            <a:ahLst/>
            <a:cxnLst/>
            <a:rect l="l" t="t" r="r" b="b"/>
            <a:pathLst>
              <a:path w="277495" h="715010">
                <a:moveTo>
                  <a:pt x="277368" y="0"/>
                </a:moveTo>
                <a:lnTo>
                  <a:pt x="0" y="0"/>
                </a:lnTo>
                <a:lnTo>
                  <a:pt x="0" y="714756"/>
                </a:lnTo>
                <a:lnTo>
                  <a:pt x="277368" y="714756"/>
                </a:lnTo>
                <a:lnTo>
                  <a:pt x="277368" y="0"/>
                </a:lnTo>
                <a:close/>
              </a:path>
            </a:pathLst>
          </a:custGeom>
          <a:solidFill>
            <a:srgbClr val="0871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61544" y="6553200"/>
            <a:ext cx="8820150" cy="0"/>
          </a:xfrm>
          <a:custGeom>
            <a:avLst/>
            <a:gdLst/>
            <a:ahLst/>
            <a:cxnLst/>
            <a:rect l="l" t="t" r="r" b="b"/>
            <a:pathLst>
              <a:path w="8820150">
                <a:moveTo>
                  <a:pt x="0" y="0"/>
                </a:moveTo>
                <a:lnTo>
                  <a:pt x="8820023" y="0"/>
                </a:lnTo>
              </a:path>
            </a:pathLst>
          </a:custGeom>
          <a:ln w="9525">
            <a:solidFill>
              <a:srgbClr val="D0CEC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460248" y="1918754"/>
            <a:ext cx="3900170" cy="1092835"/>
            <a:chOff x="460248" y="1918754"/>
            <a:chExt cx="3900170" cy="1092835"/>
          </a:xfrm>
        </p:grpSpPr>
        <p:sp>
          <p:nvSpPr>
            <p:cNvPr id="6" name="object 6"/>
            <p:cNvSpPr/>
            <p:nvPr/>
          </p:nvSpPr>
          <p:spPr>
            <a:xfrm>
              <a:off x="659892" y="2369819"/>
              <a:ext cx="3700779" cy="641985"/>
            </a:xfrm>
            <a:custGeom>
              <a:avLst/>
              <a:gdLst/>
              <a:ahLst/>
              <a:cxnLst/>
              <a:rect l="l" t="t" r="r" b="b"/>
              <a:pathLst>
                <a:path w="3700779" h="641985">
                  <a:moveTo>
                    <a:pt x="3579622" y="0"/>
                  </a:moveTo>
                  <a:lnTo>
                    <a:pt x="494144" y="0"/>
                  </a:lnTo>
                  <a:lnTo>
                    <a:pt x="0" y="320801"/>
                  </a:lnTo>
                  <a:lnTo>
                    <a:pt x="494144" y="641603"/>
                  </a:lnTo>
                  <a:lnTo>
                    <a:pt x="3579622" y="641603"/>
                  </a:lnTo>
                  <a:lnTo>
                    <a:pt x="3614993" y="637984"/>
                  </a:lnTo>
                  <a:lnTo>
                    <a:pt x="3647519" y="627602"/>
                  </a:lnTo>
                  <a:lnTo>
                    <a:pt x="3676259" y="611171"/>
                  </a:lnTo>
                  <a:lnTo>
                    <a:pt x="3700272" y="589406"/>
                  </a:lnTo>
                  <a:lnTo>
                    <a:pt x="3286506" y="320801"/>
                  </a:lnTo>
                  <a:lnTo>
                    <a:pt x="3700272" y="52196"/>
                  </a:lnTo>
                  <a:lnTo>
                    <a:pt x="3676259" y="30432"/>
                  </a:lnTo>
                  <a:lnTo>
                    <a:pt x="3647519" y="14001"/>
                  </a:lnTo>
                  <a:lnTo>
                    <a:pt x="3614993" y="3619"/>
                  </a:lnTo>
                  <a:lnTo>
                    <a:pt x="3579622" y="0"/>
                  </a:lnTo>
                  <a:close/>
                </a:path>
              </a:pathLst>
            </a:custGeom>
            <a:solidFill>
              <a:srgbClr val="A4A4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81812" y="2066543"/>
              <a:ext cx="1816100" cy="395605"/>
            </a:xfrm>
            <a:custGeom>
              <a:avLst/>
              <a:gdLst/>
              <a:ahLst/>
              <a:cxnLst/>
              <a:rect l="l" t="t" r="r" b="b"/>
              <a:pathLst>
                <a:path w="1816100" h="395605">
                  <a:moveTo>
                    <a:pt x="1815592" y="395350"/>
                  </a:moveTo>
                  <a:lnTo>
                    <a:pt x="1815592" y="0"/>
                  </a:lnTo>
                  <a:lnTo>
                    <a:pt x="0" y="0"/>
                  </a:lnTo>
                </a:path>
              </a:pathLst>
            </a:custGeom>
            <a:ln w="9525">
              <a:solidFill>
                <a:srgbClr val="D7D7D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3984" y="1918754"/>
              <a:ext cx="345909" cy="345909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659892" y="1944623"/>
              <a:ext cx="243840" cy="243840"/>
            </a:xfrm>
            <a:custGeom>
              <a:avLst/>
              <a:gdLst/>
              <a:ahLst/>
              <a:cxnLst/>
              <a:rect l="l" t="t" r="r" b="b"/>
              <a:pathLst>
                <a:path w="243840" h="243839">
                  <a:moveTo>
                    <a:pt x="243839" y="0"/>
                  </a:moveTo>
                  <a:lnTo>
                    <a:pt x="121920" y="0"/>
                  </a:lnTo>
                  <a:lnTo>
                    <a:pt x="0" y="121920"/>
                  </a:lnTo>
                  <a:lnTo>
                    <a:pt x="121920" y="243839"/>
                  </a:lnTo>
                  <a:lnTo>
                    <a:pt x="243839" y="243839"/>
                  </a:lnTo>
                  <a:lnTo>
                    <a:pt x="121920" y="121920"/>
                  </a:lnTo>
                  <a:lnTo>
                    <a:pt x="243839" y="0"/>
                  </a:lnTo>
                  <a:close/>
                </a:path>
              </a:pathLst>
            </a:custGeom>
            <a:solidFill>
              <a:srgbClr val="D0CEC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0248" y="1918754"/>
              <a:ext cx="345909" cy="345909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486156" y="1944623"/>
              <a:ext cx="243840" cy="243840"/>
            </a:xfrm>
            <a:custGeom>
              <a:avLst/>
              <a:gdLst/>
              <a:ahLst/>
              <a:cxnLst/>
              <a:rect l="l" t="t" r="r" b="b"/>
              <a:pathLst>
                <a:path w="243840" h="243839">
                  <a:moveTo>
                    <a:pt x="243839" y="0"/>
                  </a:moveTo>
                  <a:lnTo>
                    <a:pt x="121920" y="0"/>
                  </a:lnTo>
                  <a:lnTo>
                    <a:pt x="0" y="121920"/>
                  </a:lnTo>
                  <a:lnTo>
                    <a:pt x="121920" y="243839"/>
                  </a:lnTo>
                  <a:lnTo>
                    <a:pt x="243839" y="243839"/>
                  </a:lnTo>
                  <a:lnTo>
                    <a:pt x="121920" y="121920"/>
                  </a:lnTo>
                  <a:lnTo>
                    <a:pt x="243839" y="0"/>
                  </a:lnTo>
                  <a:close/>
                </a:path>
              </a:pathLst>
            </a:custGeom>
            <a:solidFill>
              <a:srgbClr val="D0CEC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44296" y="2389657"/>
              <a:ext cx="3378708" cy="620242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870204" y="2415539"/>
              <a:ext cx="3276600" cy="518159"/>
            </a:xfrm>
            <a:custGeom>
              <a:avLst/>
              <a:gdLst/>
              <a:ahLst/>
              <a:cxnLst/>
              <a:rect l="l" t="t" r="r" b="b"/>
              <a:pathLst>
                <a:path w="3276600" h="518160">
                  <a:moveTo>
                    <a:pt x="3169793" y="0"/>
                  </a:moveTo>
                  <a:lnTo>
                    <a:pt x="437515" y="0"/>
                  </a:lnTo>
                  <a:lnTo>
                    <a:pt x="0" y="259080"/>
                  </a:lnTo>
                  <a:lnTo>
                    <a:pt x="437515" y="518160"/>
                  </a:lnTo>
                  <a:lnTo>
                    <a:pt x="3169793" y="518160"/>
                  </a:lnTo>
                  <a:lnTo>
                    <a:pt x="3201090" y="515233"/>
                  </a:lnTo>
                  <a:lnTo>
                    <a:pt x="3229864" y="506841"/>
                  </a:lnTo>
                  <a:lnTo>
                    <a:pt x="3255303" y="493567"/>
                  </a:lnTo>
                  <a:lnTo>
                    <a:pt x="3276600" y="475996"/>
                  </a:lnTo>
                  <a:lnTo>
                    <a:pt x="2910205" y="259080"/>
                  </a:lnTo>
                  <a:lnTo>
                    <a:pt x="3276600" y="42163"/>
                  </a:lnTo>
                  <a:lnTo>
                    <a:pt x="3255303" y="24592"/>
                  </a:lnTo>
                  <a:lnTo>
                    <a:pt x="3229864" y="11318"/>
                  </a:lnTo>
                  <a:lnTo>
                    <a:pt x="3201090" y="2926"/>
                  </a:lnTo>
                  <a:lnTo>
                    <a:pt x="316979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" name="object 14"/>
          <p:cNvGrpSpPr/>
          <p:nvPr/>
        </p:nvGrpSpPr>
        <p:grpSpPr>
          <a:xfrm>
            <a:off x="4663440" y="1918754"/>
            <a:ext cx="4274820" cy="1117600"/>
            <a:chOff x="4663440" y="1918754"/>
            <a:chExt cx="4274820" cy="1117600"/>
          </a:xfrm>
        </p:grpSpPr>
        <p:sp>
          <p:nvSpPr>
            <p:cNvPr id="15" name="object 15"/>
            <p:cNvSpPr/>
            <p:nvPr/>
          </p:nvSpPr>
          <p:spPr>
            <a:xfrm>
              <a:off x="6356604" y="2066543"/>
              <a:ext cx="2209800" cy="448945"/>
            </a:xfrm>
            <a:custGeom>
              <a:avLst/>
              <a:gdLst/>
              <a:ahLst/>
              <a:cxnLst/>
              <a:rect l="l" t="t" r="r" b="b"/>
              <a:pathLst>
                <a:path w="2209800" h="448944">
                  <a:moveTo>
                    <a:pt x="0" y="448817"/>
                  </a:moveTo>
                  <a:lnTo>
                    <a:pt x="0" y="0"/>
                  </a:lnTo>
                  <a:lnTo>
                    <a:pt x="2209800" y="0"/>
                  </a:lnTo>
                </a:path>
              </a:pathLst>
            </a:custGeom>
            <a:ln w="9525">
              <a:solidFill>
                <a:srgbClr val="0A976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663440" y="2369819"/>
              <a:ext cx="3386454" cy="641985"/>
            </a:xfrm>
            <a:custGeom>
              <a:avLst/>
              <a:gdLst/>
              <a:ahLst/>
              <a:cxnLst/>
              <a:rect l="l" t="t" r="r" b="b"/>
              <a:pathLst>
                <a:path w="3386454" h="641985">
                  <a:moveTo>
                    <a:pt x="2934081" y="0"/>
                  </a:moveTo>
                  <a:lnTo>
                    <a:pt x="110362" y="0"/>
                  </a:lnTo>
                  <a:lnTo>
                    <a:pt x="78027" y="3619"/>
                  </a:lnTo>
                  <a:lnTo>
                    <a:pt x="48275" y="14001"/>
                  </a:lnTo>
                  <a:lnTo>
                    <a:pt x="21976" y="30432"/>
                  </a:lnTo>
                  <a:lnTo>
                    <a:pt x="0" y="52196"/>
                  </a:lnTo>
                  <a:lnTo>
                    <a:pt x="378587" y="320801"/>
                  </a:lnTo>
                  <a:lnTo>
                    <a:pt x="0" y="589406"/>
                  </a:lnTo>
                  <a:lnTo>
                    <a:pt x="21976" y="611171"/>
                  </a:lnTo>
                  <a:lnTo>
                    <a:pt x="48275" y="627602"/>
                  </a:lnTo>
                  <a:lnTo>
                    <a:pt x="78027" y="637984"/>
                  </a:lnTo>
                  <a:lnTo>
                    <a:pt x="110362" y="641603"/>
                  </a:lnTo>
                  <a:lnTo>
                    <a:pt x="2934081" y="641603"/>
                  </a:lnTo>
                  <a:lnTo>
                    <a:pt x="3386328" y="320801"/>
                  </a:lnTo>
                  <a:lnTo>
                    <a:pt x="2934081" y="0"/>
                  </a:lnTo>
                  <a:close/>
                </a:path>
              </a:pathLst>
            </a:custGeom>
            <a:solidFill>
              <a:srgbClr val="0A97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814316" y="2415565"/>
              <a:ext cx="3159251" cy="620242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4840224" y="2441447"/>
              <a:ext cx="3057525" cy="518159"/>
            </a:xfrm>
            <a:custGeom>
              <a:avLst/>
              <a:gdLst/>
              <a:ahLst/>
              <a:cxnLst/>
              <a:rect l="l" t="t" r="r" b="b"/>
              <a:pathLst>
                <a:path w="3057525" h="518160">
                  <a:moveTo>
                    <a:pt x="2648839" y="0"/>
                  </a:moveTo>
                  <a:lnTo>
                    <a:pt x="99695" y="0"/>
                  </a:lnTo>
                  <a:lnTo>
                    <a:pt x="70490" y="2926"/>
                  </a:lnTo>
                  <a:lnTo>
                    <a:pt x="43608" y="11318"/>
                  </a:lnTo>
                  <a:lnTo>
                    <a:pt x="19845" y="24592"/>
                  </a:lnTo>
                  <a:lnTo>
                    <a:pt x="0" y="42163"/>
                  </a:lnTo>
                  <a:lnTo>
                    <a:pt x="341884" y="259079"/>
                  </a:lnTo>
                  <a:lnTo>
                    <a:pt x="0" y="475996"/>
                  </a:lnTo>
                  <a:lnTo>
                    <a:pt x="19845" y="493567"/>
                  </a:lnTo>
                  <a:lnTo>
                    <a:pt x="43608" y="506841"/>
                  </a:lnTo>
                  <a:lnTo>
                    <a:pt x="70490" y="515233"/>
                  </a:lnTo>
                  <a:lnTo>
                    <a:pt x="99695" y="518160"/>
                  </a:lnTo>
                  <a:lnTo>
                    <a:pt x="2648839" y="518160"/>
                  </a:lnTo>
                  <a:lnTo>
                    <a:pt x="3057144" y="259079"/>
                  </a:lnTo>
                  <a:lnTo>
                    <a:pt x="264883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418576" y="1918754"/>
              <a:ext cx="345909" cy="345909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8444484" y="1944623"/>
              <a:ext cx="243840" cy="243840"/>
            </a:xfrm>
            <a:custGeom>
              <a:avLst/>
              <a:gdLst/>
              <a:ahLst/>
              <a:cxnLst/>
              <a:rect l="l" t="t" r="r" b="b"/>
              <a:pathLst>
                <a:path w="243840" h="243839">
                  <a:moveTo>
                    <a:pt x="121920" y="0"/>
                  </a:moveTo>
                  <a:lnTo>
                    <a:pt x="0" y="0"/>
                  </a:lnTo>
                  <a:lnTo>
                    <a:pt x="121920" y="121920"/>
                  </a:lnTo>
                  <a:lnTo>
                    <a:pt x="0" y="243839"/>
                  </a:lnTo>
                  <a:lnTo>
                    <a:pt x="121920" y="243839"/>
                  </a:lnTo>
                  <a:lnTo>
                    <a:pt x="243840" y="121920"/>
                  </a:lnTo>
                  <a:lnTo>
                    <a:pt x="121920" y="0"/>
                  </a:lnTo>
                  <a:close/>
                </a:path>
              </a:pathLst>
            </a:custGeom>
            <a:solidFill>
              <a:srgbClr val="0A97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592311" y="1918754"/>
              <a:ext cx="345909" cy="345909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8618220" y="1944623"/>
              <a:ext cx="243840" cy="243840"/>
            </a:xfrm>
            <a:custGeom>
              <a:avLst/>
              <a:gdLst/>
              <a:ahLst/>
              <a:cxnLst/>
              <a:rect l="l" t="t" r="r" b="b"/>
              <a:pathLst>
                <a:path w="243840" h="243839">
                  <a:moveTo>
                    <a:pt x="121920" y="0"/>
                  </a:moveTo>
                  <a:lnTo>
                    <a:pt x="0" y="0"/>
                  </a:lnTo>
                  <a:lnTo>
                    <a:pt x="121920" y="121920"/>
                  </a:lnTo>
                  <a:lnTo>
                    <a:pt x="0" y="243839"/>
                  </a:lnTo>
                  <a:lnTo>
                    <a:pt x="121920" y="243839"/>
                  </a:lnTo>
                  <a:lnTo>
                    <a:pt x="243839" y="121920"/>
                  </a:lnTo>
                  <a:lnTo>
                    <a:pt x="121920" y="0"/>
                  </a:lnTo>
                  <a:close/>
                </a:path>
              </a:pathLst>
            </a:custGeom>
            <a:solidFill>
              <a:srgbClr val="0A97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09258" rIns="0" bIns="0" rtlCol="0">
            <a:spAutoFit/>
          </a:bodyPr>
          <a:lstStyle/>
          <a:p>
            <a:pPr marL="31115">
              <a:lnSpc>
                <a:spcPct val="100000"/>
              </a:lnSpc>
              <a:spcBef>
                <a:spcPts val="100"/>
              </a:spcBef>
            </a:pPr>
            <a:r>
              <a:rPr spc="125" dirty="0"/>
              <a:t>LEADING</a:t>
            </a:r>
            <a:r>
              <a:rPr spc="-10" dirty="0"/>
              <a:t> </a:t>
            </a:r>
            <a:r>
              <a:rPr spc="140" dirty="0"/>
              <a:t>VS</a:t>
            </a:r>
            <a:r>
              <a:rPr spc="-35" dirty="0"/>
              <a:t> </a:t>
            </a:r>
            <a:r>
              <a:rPr dirty="0"/>
              <a:t>LAGGING</a:t>
            </a:r>
            <a:r>
              <a:rPr spc="-20" dirty="0"/>
              <a:t> </a:t>
            </a:r>
            <a:r>
              <a:rPr spc="245" dirty="0"/>
              <a:t>KPIs</a:t>
            </a:r>
          </a:p>
        </p:txBody>
      </p:sp>
      <p:sp>
        <p:nvSpPr>
          <p:cNvPr id="24" name="object 24"/>
          <p:cNvSpPr txBox="1"/>
          <p:nvPr/>
        </p:nvSpPr>
        <p:spPr>
          <a:xfrm>
            <a:off x="170179" y="6385052"/>
            <a:ext cx="2378710" cy="163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i="1" spc="-100" dirty="0">
                <a:solidFill>
                  <a:srgbClr val="161616"/>
                </a:solidFill>
                <a:latin typeface="Lucida Sans"/>
                <a:cs typeface="Lucida Sans"/>
              </a:rPr>
              <a:t>Source:</a:t>
            </a:r>
            <a:r>
              <a:rPr sz="900" i="1" spc="-40" dirty="0">
                <a:solidFill>
                  <a:srgbClr val="161616"/>
                </a:solidFill>
                <a:latin typeface="Lucida Sans"/>
                <a:cs typeface="Lucida Sans"/>
              </a:rPr>
              <a:t> </a:t>
            </a:r>
            <a:r>
              <a:rPr sz="900" i="1" spc="-80" dirty="0">
                <a:solidFill>
                  <a:srgbClr val="161616"/>
                </a:solidFill>
                <a:latin typeface="Lucida Sans"/>
                <a:cs typeface="Lucida Sans"/>
              </a:rPr>
              <a:t>Institute</a:t>
            </a:r>
            <a:r>
              <a:rPr sz="900" i="1" spc="-35" dirty="0">
                <a:solidFill>
                  <a:srgbClr val="161616"/>
                </a:solidFill>
                <a:latin typeface="Lucida Sans"/>
                <a:cs typeface="Lucida Sans"/>
              </a:rPr>
              <a:t> </a:t>
            </a:r>
            <a:r>
              <a:rPr sz="900" i="1" spc="-105" dirty="0">
                <a:solidFill>
                  <a:srgbClr val="161616"/>
                </a:solidFill>
                <a:latin typeface="Lucida Sans"/>
                <a:cs typeface="Lucida Sans"/>
              </a:rPr>
              <a:t>for</a:t>
            </a:r>
            <a:r>
              <a:rPr sz="900" i="1" spc="-55" dirty="0">
                <a:solidFill>
                  <a:srgbClr val="161616"/>
                </a:solidFill>
                <a:latin typeface="Lucida Sans"/>
                <a:cs typeface="Lucida Sans"/>
              </a:rPr>
              <a:t> </a:t>
            </a:r>
            <a:r>
              <a:rPr sz="900" i="1" spc="-70" dirty="0">
                <a:solidFill>
                  <a:srgbClr val="161616"/>
                </a:solidFill>
                <a:latin typeface="Lucida Sans"/>
                <a:cs typeface="Lucida Sans"/>
              </a:rPr>
              <a:t>Evidence-</a:t>
            </a:r>
            <a:r>
              <a:rPr sz="900" i="1" spc="-85" dirty="0">
                <a:solidFill>
                  <a:srgbClr val="161616"/>
                </a:solidFill>
                <a:latin typeface="Lucida Sans"/>
                <a:cs typeface="Lucida Sans"/>
              </a:rPr>
              <a:t>Based</a:t>
            </a:r>
            <a:r>
              <a:rPr sz="900" i="1" spc="-75" dirty="0">
                <a:solidFill>
                  <a:srgbClr val="161616"/>
                </a:solidFill>
                <a:latin typeface="Lucida Sans"/>
                <a:cs typeface="Lucida Sans"/>
              </a:rPr>
              <a:t> </a:t>
            </a:r>
            <a:r>
              <a:rPr sz="900" i="1" spc="-105" dirty="0">
                <a:solidFill>
                  <a:srgbClr val="161616"/>
                </a:solidFill>
                <a:latin typeface="Lucida Sans"/>
                <a:cs typeface="Lucida Sans"/>
              </a:rPr>
              <a:t>Change</a:t>
            </a:r>
            <a:r>
              <a:rPr sz="900" i="1" spc="-55" dirty="0">
                <a:solidFill>
                  <a:srgbClr val="161616"/>
                </a:solidFill>
                <a:latin typeface="Lucida Sans"/>
                <a:cs typeface="Lucida Sans"/>
              </a:rPr>
              <a:t> </a:t>
            </a:r>
            <a:r>
              <a:rPr sz="900" i="1" spc="-20" dirty="0">
                <a:solidFill>
                  <a:srgbClr val="161616"/>
                </a:solidFill>
                <a:latin typeface="Lucida Sans"/>
                <a:cs typeface="Lucida Sans"/>
              </a:rPr>
              <a:t>(2017)</a:t>
            </a:r>
            <a:endParaRPr sz="900">
              <a:latin typeface="Lucida Sans"/>
              <a:cs typeface="Lucida Sans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4404423" y="5349990"/>
            <a:ext cx="337185" cy="455930"/>
          </a:xfrm>
          <a:custGeom>
            <a:avLst/>
            <a:gdLst/>
            <a:ahLst/>
            <a:cxnLst/>
            <a:rect l="l" t="t" r="r" b="b"/>
            <a:pathLst>
              <a:path w="337185" h="455929">
                <a:moveTo>
                  <a:pt x="69405" y="250189"/>
                </a:moveTo>
                <a:lnTo>
                  <a:pt x="9842" y="250189"/>
                </a:lnTo>
                <a:lnTo>
                  <a:pt x="8064" y="252729"/>
                </a:lnTo>
                <a:lnTo>
                  <a:pt x="2063" y="262889"/>
                </a:lnTo>
                <a:lnTo>
                  <a:pt x="63" y="273049"/>
                </a:lnTo>
                <a:lnTo>
                  <a:pt x="2063" y="284479"/>
                </a:lnTo>
                <a:lnTo>
                  <a:pt x="8064" y="293369"/>
                </a:lnTo>
                <a:lnTo>
                  <a:pt x="9842" y="295909"/>
                </a:lnTo>
                <a:lnTo>
                  <a:pt x="9842" y="297179"/>
                </a:lnTo>
                <a:lnTo>
                  <a:pt x="8064" y="299719"/>
                </a:lnTo>
                <a:lnTo>
                  <a:pt x="2063" y="308609"/>
                </a:lnTo>
                <a:lnTo>
                  <a:pt x="63" y="320039"/>
                </a:lnTo>
                <a:lnTo>
                  <a:pt x="2063" y="330199"/>
                </a:lnTo>
                <a:lnTo>
                  <a:pt x="8064" y="340359"/>
                </a:lnTo>
                <a:lnTo>
                  <a:pt x="9842" y="342899"/>
                </a:lnTo>
                <a:lnTo>
                  <a:pt x="8064" y="345439"/>
                </a:lnTo>
                <a:lnTo>
                  <a:pt x="1627" y="356869"/>
                </a:lnTo>
                <a:lnTo>
                  <a:pt x="0" y="368299"/>
                </a:lnTo>
                <a:lnTo>
                  <a:pt x="3135" y="379729"/>
                </a:lnTo>
                <a:lnTo>
                  <a:pt x="10985" y="388619"/>
                </a:lnTo>
                <a:lnTo>
                  <a:pt x="16319" y="393699"/>
                </a:lnTo>
                <a:lnTo>
                  <a:pt x="19875" y="397509"/>
                </a:lnTo>
                <a:lnTo>
                  <a:pt x="23939" y="402589"/>
                </a:lnTo>
                <a:lnTo>
                  <a:pt x="29273" y="410209"/>
                </a:lnTo>
                <a:lnTo>
                  <a:pt x="38671" y="422909"/>
                </a:lnTo>
                <a:lnTo>
                  <a:pt x="40449" y="425449"/>
                </a:lnTo>
                <a:lnTo>
                  <a:pt x="42862" y="426719"/>
                </a:lnTo>
                <a:lnTo>
                  <a:pt x="53530" y="426719"/>
                </a:lnTo>
                <a:lnTo>
                  <a:pt x="53530" y="435609"/>
                </a:lnTo>
                <a:lnTo>
                  <a:pt x="56044" y="444499"/>
                </a:lnTo>
                <a:lnTo>
                  <a:pt x="62595" y="452119"/>
                </a:lnTo>
                <a:lnTo>
                  <a:pt x="71693" y="455929"/>
                </a:lnTo>
                <a:lnTo>
                  <a:pt x="81851" y="455929"/>
                </a:lnTo>
                <a:lnTo>
                  <a:pt x="89225" y="453389"/>
                </a:lnTo>
                <a:lnTo>
                  <a:pt x="94551" y="448309"/>
                </a:lnTo>
                <a:lnTo>
                  <a:pt x="97243" y="441959"/>
                </a:lnTo>
                <a:lnTo>
                  <a:pt x="72961" y="441959"/>
                </a:lnTo>
                <a:lnTo>
                  <a:pt x="70040" y="438149"/>
                </a:lnTo>
                <a:lnTo>
                  <a:pt x="70040" y="411479"/>
                </a:lnTo>
                <a:lnTo>
                  <a:pt x="51117" y="411479"/>
                </a:lnTo>
                <a:lnTo>
                  <a:pt x="49974" y="410209"/>
                </a:lnTo>
                <a:lnTo>
                  <a:pt x="47053" y="406399"/>
                </a:lnTo>
                <a:lnTo>
                  <a:pt x="43497" y="402589"/>
                </a:lnTo>
                <a:lnTo>
                  <a:pt x="39941" y="396239"/>
                </a:lnTo>
                <a:lnTo>
                  <a:pt x="103060" y="396239"/>
                </a:lnTo>
                <a:lnTo>
                  <a:pt x="103060" y="384809"/>
                </a:lnTo>
                <a:lnTo>
                  <a:pt x="105575" y="380999"/>
                </a:lnTo>
                <a:lnTo>
                  <a:pt x="23939" y="380999"/>
                </a:lnTo>
                <a:lnTo>
                  <a:pt x="16954" y="374649"/>
                </a:lnTo>
                <a:lnTo>
                  <a:pt x="16954" y="356869"/>
                </a:lnTo>
                <a:lnTo>
                  <a:pt x="23939" y="350519"/>
                </a:lnTo>
                <a:lnTo>
                  <a:pt x="107251" y="350519"/>
                </a:lnTo>
                <a:lnTo>
                  <a:pt x="105981" y="347979"/>
                </a:lnTo>
                <a:lnTo>
                  <a:pt x="106616" y="347979"/>
                </a:lnTo>
                <a:lnTo>
                  <a:pt x="108902" y="346709"/>
                </a:lnTo>
                <a:lnTo>
                  <a:pt x="116014" y="342899"/>
                </a:lnTo>
                <a:lnTo>
                  <a:pt x="118427" y="339089"/>
                </a:lnTo>
                <a:lnTo>
                  <a:pt x="120713" y="335279"/>
                </a:lnTo>
                <a:lnTo>
                  <a:pt x="23939" y="335279"/>
                </a:lnTo>
                <a:lnTo>
                  <a:pt x="16954" y="328929"/>
                </a:lnTo>
                <a:lnTo>
                  <a:pt x="16954" y="311149"/>
                </a:lnTo>
                <a:lnTo>
                  <a:pt x="23939" y="304799"/>
                </a:lnTo>
                <a:lnTo>
                  <a:pt x="123101" y="304799"/>
                </a:lnTo>
                <a:lnTo>
                  <a:pt x="122491" y="303529"/>
                </a:lnTo>
                <a:lnTo>
                  <a:pt x="117792" y="298449"/>
                </a:lnTo>
                <a:lnTo>
                  <a:pt x="116014" y="297179"/>
                </a:lnTo>
                <a:lnTo>
                  <a:pt x="115506" y="295909"/>
                </a:lnTo>
                <a:lnTo>
                  <a:pt x="117284" y="293369"/>
                </a:lnTo>
                <a:lnTo>
                  <a:pt x="120039" y="289559"/>
                </a:lnTo>
                <a:lnTo>
                  <a:pt x="33464" y="289559"/>
                </a:lnTo>
                <a:lnTo>
                  <a:pt x="25784" y="288289"/>
                </a:lnTo>
                <a:lnTo>
                  <a:pt x="20129" y="283209"/>
                </a:lnTo>
                <a:lnTo>
                  <a:pt x="17141" y="276859"/>
                </a:lnTo>
                <a:lnTo>
                  <a:pt x="17462" y="270509"/>
                </a:lnTo>
                <a:lnTo>
                  <a:pt x="19240" y="264159"/>
                </a:lnTo>
                <a:lnTo>
                  <a:pt x="24574" y="259079"/>
                </a:lnTo>
                <a:lnTo>
                  <a:pt x="121775" y="259079"/>
                </a:lnTo>
                <a:lnTo>
                  <a:pt x="121348" y="257809"/>
                </a:lnTo>
                <a:lnTo>
                  <a:pt x="120205" y="256539"/>
                </a:lnTo>
                <a:lnTo>
                  <a:pt x="120205" y="255269"/>
                </a:lnTo>
                <a:lnTo>
                  <a:pt x="122491" y="253999"/>
                </a:lnTo>
                <a:lnTo>
                  <a:pt x="124269" y="252729"/>
                </a:lnTo>
                <a:lnTo>
                  <a:pt x="77660" y="252729"/>
                </a:lnTo>
                <a:lnTo>
                  <a:pt x="69405" y="250189"/>
                </a:lnTo>
                <a:close/>
              </a:path>
              <a:path w="337185" h="455929">
                <a:moveTo>
                  <a:pt x="187920" y="426719"/>
                </a:moveTo>
                <a:lnTo>
                  <a:pt x="164401" y="426719"/>
                </a:lnTo>
                <a:lnTo>
                  <a:pt x="166179" y="429259"/>
                </a:lnTo>
                <a:lnTo>
                  <a:pt x="170269" y="435609"/>
                </a:lnTo>
                <a:lnTo>
                  <a:pt x="174513" y="440689"/>
                </a:lnTo>
                <a:lnTo>
                  <a:pt x="178877" y="447039"/>
                </a:lnTo>
                <a:lnTo>
                  <a:pt x="183324" y="452119"/>
                </a:lnTo>
                <a:lnTo>
                  <a:pt x="185102" y="454659"/>
                </a:lnTo>
                <a:lnTo>
                  <a:pt x="187388" y="455929"/>
                </a:lnTo>
                <a:lnTo>
                  <a:pt x="333819" y="455929"/>
                </a:lnTo>
                <a:lnTo>
                  <a:pt x="336740" y="450849"/>
                </a:lnTo>
                <a:lnTo>
                  <a:pt x="334454" y="445769"/>
                </a:lnTo>
                <a:lnTo>
                  <a:pt x="333819" y="443229"/>
                </a:lnTo>
                <a:lnTo>
                  <a:pt x="312610" y="443229"/>
                </a:lnTo>
                <a:lnTo>
                  <a:pt x="310832" y="441959"/>
                </a:lnTo>
                <a:lnTo>
                  <a:pt x="311975" y="440689"/>
                </a:lnTo>
                <a:lnTo>
                  <a:pt x="199199" y="440689"/>
                </a:lnTo>
                <a:lnTo>
                  <a:pt x="197421" y="439419"/>
                </a:lnTo>
                <a:lnTo>
                  <a:pt x="195770" y="436879"/>
                </a:lnTo>
                <a:lnTo>
                  <a:pt x="191670" y="431799"/>
                </a:lnTo>
                <a:lnTo>
                  <a:pt x="187920" y="426719"/>
                </a:lnTo>
                <a:close/>
              </a:path>
              <a:path w="337185" h="455929">
                <a:moveTo>
                  <a:pt x="210374" y="198119"/>
                </a:moveTo>
                <a:lnTo>
                  <a:pt x="190436" y="198119"/>
                </a:lnTo>
                <a:lnTo>
                  <a:pt x="197421" y="201929"/>
                </a:lnTo>
                <a:lnTo>
                  <a:pt x="201612" y="210819"/>
                </a:lnTo>
                <a:lnTo>
                  <a:pt x="208581" y="224789"/>
                </a:lnTo>
                <a:lnTo>
                  <a:pt x="222329" y="252729"/>
                </a:lnTo>
                <a:lnTo>
                  <a:pt x="229298" y="266699"/>
                </a:lnTo>
                <a:lnTo>
                  <a:pt x="230568" y="267969"/>
                </a:lnTo>
                <a:lnTo>
                  <a:pt x="230568" y="313689"/>
                </a:lnTo>
                <a:lnTo>
                  <a:pt x="231076" y="316229"/>
                </a:lnTo>
                <a:lnTo>
                  <a:pt x="233489" y="320039"/>
                </a:lnTo>
                <a:lnTo>
                  <a:pt x="253039" y="349249"/>
                </a:lnTo>
                <a:lnTo>
                  <a:pt x="292425" y="407669"/>
                </a:lnTo>
                <a:lnTo>
                  <a:pt x="311975" y="436879"/>
                </a:lnTo>
                <a:lnTo>
                  <a:pt x="312610" y="438149"/>
                </a:lnTo>
                <a:lnTo>
                  <a:pt x="313753" y="440689"/>
                </a:lnTo>
                <a:lnTo>
                  <a:pt x="314388" y="441959"/>
                </a:lnTo>
                <a:lnTo>
                  <a:pt x="312610" y="443229"/>
                </a:lnTo>
                <a:lnTo>
                  <a:pt x="333819" y="443229"/>
                </a:lnTo>
                <a:lnTo>
                  <a:pt x="332676" y="441959"/>
                </a:lnTo>
                <a:lnTo>
                  <a:pt x="332041" y="440689"/>
                </a:lnTo>
                <a:lnTo>
                  <a:pt x="310425" y="408939"/>
                </a:lnTo>
                <a:lnTo>
                  <a:pt x="267479" y="344169"/>
                </a:lnTo>
                <a:lnTo>
                  <a:pt x="245935" y="311149"/>
                </a:lnTo>
                <a:lnTo>
                  <a:pt x="244665" y="309879"/>
                </a:lnTo>
                <a:lnTo>
                  <a:pt x="244157" y="307339"/>
                </a:lnTo>
                <a:lnTo>
                  <a:pt x="244157" y="262889"/>
                </a:lnTo>
                <a:lnTo>
                  <a:pt x="242887" y="261619"/>
                </a:lnTo>
                <a:lnTo>
                  <a:pt x="235729" y="246379"/>
                </a:lnTo>
                <a:lnTo>
                  <a:pt x="228393" y="232409"/>
                </a:lnTo>
                <a:lnTo>
                  <a:pt x="220938" y="217169"/>
                </a:lnTo>
                <a:lnTo>
                  <a:pt x="213423" y="201929"/>
                </a:lnTo>
                <a:lnTo>
                  <a:pt x="210374" y="198119"/>
                </a:lnTo>
                <a:close/>
              </a:path>
              <a:path w="337185" h="455929">
                <a:moveTo>
                  <a:pt x="103060" y="396239"/>
                </a:moveTo>
                <a:lnTo>
                  <a:pt x="85407" y="396239"/>
                </a:lnTo>
                <a:lnTo>
                  <a:pt x="85407" y="438149"/>
                </a:lnTo>
                <a:lnTo>
                  <a:pt x="82359" y="441959"/>
                </a:lnTo>
                <a:lnTo>
                  <a:pt x="97243" y="441959"/>
                </a:lnTo>
                <a:lnTo>
                  <a:pt x="97782" y="440689"/>
                </a:lnTo>
                <a:lnTo>
                  <a:pt x="98869" y="430529"/>
                </a:lnTo>
                <a:lnTo>
                  <a:pt x="98869" y="427989"/>
                </a:lnTo>
                <a:lnTo>
                  <a:pt x="99504" y="426719"/>
                </a:lnTo>
                <a:lnTo>
                  <a:pt x="187920" y="426719"/>
                </a:lnTo>
                <a:lnTo>
                  <a:pt x="183233" y="420369"/>
                </a:lnTo>
                <a:lnTo>
                  <a:pt x="179133" y="415289"/>
                </a:lnTo>
                <a:lnTo>
                  <a:pt x="176847" y="411479"/>
                </a:lnTo>
                <a:lnTo>
                  <a:pt x="173926" y="410209"/>
                </a:lnTo>
                <a:lnTo>
                  <a:pt x="102425" y="410209"/>
                </a:lnTo>
                <a:lnTo>
                  <a:pt x="103060" y="406399"/>
                </a:lnTo>
                <a:lnTo>
                  <a:pt x="103060" y="396239"/>
                </a:lnTo>
                <a:close/>
              </a:path>
              <a:path w="337185" h="455929">
                <a:moveTo>
                  <a:pt x="71183" y="396239"/>
                </a:moveTo>
                <a:lnTo>
                  <a:pt x="55308" y="396239"/>
                </a:lnTo>
                <a:lnTo>
                  <a:pt x="54744" y="406399"/>
                </a:lnTo>
                <a:lnTo>
                  <a:pt x="54673" y="408939"/>
                </a:lnTo>
                <a:lnTo>
                  <a:pt x="55816" y="411479"/>
                </a:lnTo>
                <a:lnTo>
                  <a:pt x="70040" y="411479"/>
                </a:lnTo>
                <a:lnTo>
                  <a:pt x="70040" y="397509"/>
                </a:lnTo>
                <a:lnTo>
                  <a:pt x="71183" y="396239"/>
                </a:lnTo>
                <a:close/>
              </a:path>
              <a:path w="337185" h="455929">
                <a:moveTo>
                  <a:pt x="107251" y="350519"/>
                </a:moveTo>
                <a:lnTo>
                  <a:pt x="85915" y="350519"/>
                </a:lnTo>
                <a:lnTo>
                  <a:pt x="93027" y="356869"/>
                </a:lnTo>
                <a:lnTo>
                  <a:pt x="93027" y="374649"/>
                </a:lnTo>
                <a:lnTo>
                  <a:pt x="85915" y="380999"/>
                </a:lnTo>
                <a:lnTo>
                  <a:pt x="105575" y="380999"/>
                </a:lnTo>
                <a:lnTo>
                  <a:pt x="107251" y="378459"/>
                </a:lnTo>
                <a:lnTo>
                  <a:pt x="110109" y="372109"/>
                </a:lnTo>
                <a:lnTo>
                  <a:pt x="110966" y="364489"/>
                </a:lnTo>
                <a:lnTo>
                  <a:pt x="109966" y="356869"/>
                </a:lnTo>
                <a:lnTo>
                  <a:pt x="107251" y="350519"/>
                </a:lnTo>
                <a:close/>
              </a:path>
              <a:path w="337185" h="455929">
                <a:moveTo>
                  <a:pt x="123101" y="304799"/>
                </a:moveTo>
                <a:lnTo>
                  <a:pt x="101282" y="304799"/>
                </a:lnTo>
                <a:lnTo>
                  <a:pt x="108394" y="311149"/>
                </a:lnTo>
                <a:lnTo>
                  <a:pt x="108303" y="321309"/>
                </a:lnTo>
                <a:lnTo>
                  <a:pt x="107759" y="328929"/>
                </a:lnTo>
                <a:lnTo>
                  <a:pt x="100647" y="335279"/>
                </a:lnTo>
                <a:lnTo>
                  <a:pt x="138642" y="335279"/>
                </a:lnTo>
                <a:lnTo>
                  <a:pt x="175704" y="323849"/>
                </a:lnTo>
                <a:lnTo>
                  <a:pt x="181758" y="320039"/>
                </a:lnTo>
                <a:lnTo>
                  <a:pt x="125539" y="320039"/>
                </a:lnTo>
                <a:lnTo>
                  <a:pt x="125539" y="309879"/>
                </a:lnTo>
                <a:lnTo>
                  <a:pt x="123101" y="304799"/>
                </a:lnTo>
                <a:close/>
              </a:path>
              <a:path w="337185" h="455929">
                <a:moveTo>
                  <a:pt x="182181" y="302259"/>
                </a:moveTo>
                <a:lnTo>
                  <a:pt x="177355" y="302259"/>
                </a:lnTo>
                <a:lnTo>
                  <a:pt x="173926" y="306069"/>
                </a:lnTo>
                <a:lnTo>
                  <a:pt x="166489" y="311149"/>
                </a:lnTo>
                <a:lnTo>
                  <a:pt x="158527" y="314959"/>
                </a:lnTo>
                <a:lnTo>
                  <a:pt x="150137" y="317499"/>
                </a:lnTo>
                <a:lnTo>
                  <a:pt x="141414" y="318769"/>
                </a:lnTo>
                <a:lnTo>
                  <a:pt x="132524" y="318769"/>
                </a:lnTo>
                <a:lnTo>
                  <a:pt x="128460" y="320039"/>
                </a:lnTo>
                <a:lnTo>
                  <a:pt x="181758" y="320039"/>
                </a:lnTo>
                <a:lnTo>
                  <a:pt x="184467" y="317499"/>
                </a:lnTo>
                <a:lnTo>
                  <a:pt x="188023" y="313689"/>
                </a:lnTo>
                <a:lnTo>
                  <a:pt x="188023" y="308609"/>
                </a:lnTo>
                <a:lnTo>
                  <a:pt x="182181" y="302259"/>
                </a:lnTo>
                <a:close/>
              </a:path>
              <a:path w="337185" h="455929">
                <a:moveTo>
                  <a:pt x="123912" y="265429"/>
                </a:moveTo>
                <a:lnTo>
                  <a:pt x="104838" y="265429"/>
                </a:lnTo>
                <a:lnTo>
                  <a:pt x="105981" y="266699"/>
                </a:lnTo>
                <a:lnTo>
                  <a:pt x="107251" y="269239"/>
                </a:lnTo>
                <a:lnTo>
                  <a:pt x="108305" y="276859"/>
                </a:lnTo>
                <a:lnTo>
                  <a:pt x="105775" y="283209"/>
                </a:lnTo>
                <a:lnTo>
                  <a:pt x="100268" y="288289"/>
                </a:lnTo>
                <a:lnTo>
                  <a:pt x="92392" y="289559"/>
                </a:lnTo>
                <a:lnTo>
                  <a:pt x="120039" y="289559"/>
                </a:lnTo>
                <a:lnTo>
                  <a:pt x="122795" y="285749"/>
                </a:lnTo>
                <a:lnTo>
                  <a:pt x="125269" y="276859"/>
                </a:lnTo>
                <a:lnTo>
                  <a:pt x="124911" y="270509"/>
                </a:lnTo>
                <a:lnTo>
                  <a:pt x="124839" y="269239"/>
                </a:lnTo>
                <a:lnTo>
                  <a:pt x="124767" y="267969"/>
                </a:lnTo>
                <a:lnTo>
                  <a:pt x="123912" y="265429"/>
                </a:lnTo>
                <a:close/>
              </a:path>
              <a:path w="337185" h="455929">
                <a:moveTo>
                  <a:pt x="121775" y="259079"/>
                </a:moveTo>
                <a:lnTo>
                  <a:pt x="51117" y="259079"/>
                </a:lnTo>
                <a:lnTo>
                  <a:pt x="52260" y="260349"/>
                </a:lnTo>
                <a:lnTo>
                  <a:pt x="53530" y="260349"/>
                </a:lnTo>
                <a:lnTo>
                  <a:pt x="64785" y="266699"/>
                </a:lnTo>
                <a:lnTo>
                  <a:pt x="76422" y="269239"/>
                </a:lnTo>
                <a:lnTo>
                  <a:pt x="88391" y="269239"/>
                </a:lnTo>
                <a:lnTo>
                  <a:pt x="100647" y="266699"/>
                </a:lnTo>
                <a:lnTo>
                  <a:pt x="104838" y="265429"/>
                </a:lnTo>
                <a:lnTo>
                  <a:pt x="123912" y="265429"/>
                </a:lnTo>
                <a:lnTo>
                  <a:pt x="121775" y="259079"/>
                </a:lnTo>
                <a:close/>
              </a:path>
              <a:path w="337185" h="455929">
                <a:moveTo>
                  <a:pt x="174434" y="227329"/>
                </a:moveTo>
                <a:lnTo>
                  <a:pt x="128968" y="227329"/>
                </a:lnTo>
                <a:lnTo>
                  <a:pt x="127317" y="228599"/>
                </a:lnTo>
                <a:lnTo>
                  <a:pt x="124904" y="231139"/>
                </a:lnTo>
                <a:lnTo>
                  <a:pt x="118012" y="237489"/>
                </a:lnTo>
                <a:lnTo>
                  <a:pt x="110632" y="242569"/>
                </a:lnTo>
                <a:lnTo>
                  <a:pt x="102705" y="247649"/>
                </a:lnTo>
                <a:lnTo>
                  <a:pt x="94170" y="250189"/>
                </a:lnTo>
                <a:lnTo>
                  <a:pt x="85915" y="252729"/>
                </a:lnTo>
                <a:lnTo>
                  <a:pt x="124269" y="252729"/>
                </a:lnTo>
                <a:lnTo>
                  <a:pt x="126047" y="251459"/>
                </a:lnTo>
                <a:lnTo>
                  <a:pt x="127317" y="250189"/>
                </a:lnTo>
                <a:lnTo>
                  <a:pt x="133159" y="242569"/>
                </a:lnTo>
                <a:lnTo>
                  <a:pt x="140779" y="241299"/>
                </a:lnTo>
                <a:lnTo>
                  <a:pt x="176529" y="241299"/>
                </a:lnTo>
                <a:lnTo>
                  <a:pt x="177990" y="240029"/>
                </a:lnTo>
                <a:lnTo>
                  <a:pt x="177990" y="234949"/>
                </a:lnTo>
                <a:lnTo>
                  <a:pt x="177355" y="229869"/>
                </a:lnTo>
                <a:lnTo>
                  <a:pt x="174434" y="227329"/>
                </a:lnTo>
                <a:close/>
              </a:path>
              <a:path w="337185" h="455929">
                <a:moveTo>
                  <a:pt x="79787" y="0"/>
                </a:moveTo>
                <a:lnTo>
                  <a:pt x="55264" y="133349"/>
                </a:lnTo>
                <a:lnTo>
                  <a:pt x="55149" y="151129"/>
                </a:lnTo>
                <a:lnTo>
                  <a:pt x="54839" y="168909"/>
                </a:lnTo>
                <a:lnTo>
                  <a:pt x="54772" y="172719"/>
                </a:lnTo>
                <a:lnTo>
                  <a:pt x="54038" y="193039"/>
                </a:lnTo>
                <a:lnTo>
                  <a:pt x="54038" y="196849"/>
                </a:lnTo>
                <a:lnTo>
                  <a:pt x="53530" y="198119"/>
                </a:lnTo>
                <a:lnTo>
                  <a:pt x="22475" y="198119"/>
                </a:lnTo>
                <a:lnTo>
                  <a:pt x="14573" y="201929"/>
                </a:lnTo>
                <a:lnTo>
                  <a:pt x="8147" y="207009"/>
                </a:lnTo>
                <a:lnTo>
                  <a:pt x="3365" y="215899"/>
                </a:lnTo>
                <a:lnTo>
                  <a:pt x="420" y="223519"/>
                </a:lnTo>
                <a:lnTo>
                  <a:pt x="381" y="232409"/>
                </a:lnTo>
                <a:lnTo>
                  <a:pt x="3008" y="240029"/>
                </a:lnTo>
                <a:lnTo>
                  <a:pt x="8064" y="248919"/>
                </a:lnTo>
                <a:lnTo>
                  <a:pt x="9207" y="250189"/>
                </a:lnTo>
                <a:lnTo>
                  <a:pt x="67119" y="250189"/>
                </a:lnTo>
                <a:lnTo>
                  <a:pt x="66484" y="248919"/>
                </a:lnTo>
                <a:lnTo>
                  <a:pt x="68262" y="246379"/>
                </a:lnTo>
                <a:lnTo>
                  <a:pt x="70231" y="243839"/>
                </a:lnTo>
                <a:lnTo>
                  <a:pt x="23939" y="243839"/>
                </a:lnTo>
                <a:lnTo>
                  <a:pt x="17462" y="237489"/>
                </a:lnTo>
                <a:lnTo>
                  <a:pt x="17462" y="220979"/>
                </a:lnTo>
                <a:lnTo>
                  <a:pt x="23939" y="213359"/>
                </a:lnTo>
                <a:lnTo>
                  <a:pt x="93438" y="213359"/>
                </a:lnTo>
                <a:lnTo>
                  <a:pt x="103695" y="199389"/>
                </a:lnTo>
                <a:lnTo>
                  <a:pt x="70040" y="199389"/>
                </a:lnTo>
                <a:lnTo>
                  <a:pt x="70040" y="24129"/>
                </a:lnTo>
                <a:lnTo>
                  <a:pt x="70548" y="20319"/>
                </a:lnTo>
                <a:lnTo>
                  <a:pt x="73596" y="16509"/>
                </a:lnTo>
                <a:lnTo>
                  <a:pt x="131389" y="16509"/>
                </a:lnTo>
                <a:lnTo>
                  <a:pt x="120165" y="13969"/>
                </a:lnTo>
                <a:lnTo>
                  <a:pt x="99504" y="13969"/>
                </a:lnTo>
                <a:lnTo>
                  <a:pt x="98361" y="12699"/>
                </a:lnTo>
                <a:lnTo>
                  <a:pt x="93186" y="5079"/>
                </a:lnTo>
                <a:lnTo>
                  <a:pt x="86868" y="1269"/>
                </a:lnTo>
                <a:lnTo>
                  <a:pt x="79787" y="0"/>
                </a:lnTo>
                <a:close/>
              </a:path>
              <a:path w="337185" h="455929">
                <a:moveTo>
                  <a:pt x="93438" y="213359"/>
                </a:moveTo>
                <a:lnTo>
                  <a:pt x="74104" y="213359"/>
                </a:lnTo>
                <a:lnTo>
                  <a:pt x="68486" y="220979"/>
                </a:lnTo>
                <a:lnTo>
                  <a:pt x="63071" y="228599"/>
                </a:lnTo>
                <a:lnTo>
                  <a:pt x="57870" y="234949"/>
                </a:lnTo>
                <a:lnTo>
                  <a:pt x="52895" y="242569"/>
                </a:lnTo>
                <a:lnTo>
                  <a:pt x="51752" y="243839"/>
                </a:lnTo>
                <a:lnTo>
                  <a:pt x="70231" y="243839"/>
                </a:lnTo>
                <a:lnTo>
                  <a:pt x="85979" y="223519"/>
                </a:lnTo>
                <a:lnTo>
                  <a:pt x="93438" y="213359"/>
                </a:lnTo>
                <a:close/>
              </a:path>
              <a:path w="337185" h="455929">
                <a:moveTo>
                  <a:pt x="176529" y="241299"/>
                </a:moveTo>
                <a:lnTo>
                  <a:pt x="140779" y="241299"/>
                </a:lnTo>
                <a:lnTo>
                  <a:pt x="149034" y="242569"/>
                </a:lnTo>
                <a:lnTo>
                  <a:pt x="175069" y="242569"/>
                </a:lnTo>
                <a:lnTo>
                  <a:pt x="176529" y="241299"/>
                </a:lnTo>
                <a:close/>
              </a:path>
              <a:path w="337185" h="455929">
                <a:moveTo>
                  <a:pt x="131389" y="16509"/>
                </a:moveTo>
                <a:lnTo>
                  <a:pt x="81851" y="16509"/>
                </a:lnTo>
                <a:lnTo>
                  <a:pt x="85407" y="20319"/>
                </a:lnTo>
                <a:lnTo>
                  <a:pt x="85407" y="198119"/>
                </a:lnTo>
                <a:lnTo>
                  <a:pt x="84772" y="199389"/>
                </a:lnTo>
                <a:lnTo>
                  <a:pt x="103695" y="199389"/>
                </a:lnTo>
                <a:lnTo>
                  <a:pt x="104838" y="198119"/>
                </a:lnTo>
                <a:lnTo>
                  <a:pt x="210374" y="198119"/>
                </a:lnTo>
                <a:lnTo>
                  <a:pt x="207325" y="194309"/>
                </a:lnTo>
                <a:lnTo>
                  <a:pt x="199691" y="187959"/>
                </a:lnTo>
                <a:lnTo>
                  <a:pt x="190509" y="184149"/>
                </a:lnTo>
                <a:lnTo>
                  <a:pt x="179768" y="182879"/>
                </a:lnTo>
                <a:lnTo>
                  <a:pt x="101282" y="182879"/>
                </a:lnTo>
                <a:lnTo>
                  <a:pt x="100139" y="181609"/>
                </a:lnTo>
                <a:lnTo>
                  <a:pt x="98869" y="181609"/>
                </a:lnTo>
                <a:lnTo>
                  <a:pt x="100139" y="170179"/>
                </a:lnTo>
                <a:lnTo>
                  <a:pt x="101282" y="168909"/>
                </a:lnTo>
                <a:lnTo>
                  <a:pt x="115369" y="158749"/>
                </a:lnTo>
                <a:lnTo>
                  <a:pt x="130349" y="151129"/>
                </a:lnTo>
                <a:lnTo>
                  <a:pt x="100647" y="151129"/>
                </a:lnTo>
                <a:lnTo>
                  <a:pt x="100647" y="31749"/>
                </a:lnTo>
                <a:lnTo>
                  <a:pt x="101282" y="30479"/>
                </a:lnTo>
                <a:lnTo>
                  <a:pt x="163664" y="30479"/>
                </a:lnTo>
                <a:lnTo>
                  <a:pt x="152931" y="24129"/>
                </a:lnTo>
                <a:lnTo>
                  <a:pt x="137001" y="17779"/>
                </a:lnTo>
                <a:lnTo>
                  <a:pt x="131389" y="16509"/>
                </a:lnTo>
                <a:close/>
              </a:path>
              <a:path w="337185" h="455929">
                <a:moveTo>
                  <a:pt x="319913" y="35559"/>
                </a:moveTo>
                <a:lnTo>
                  <a:pt x="283686" y="35559"/>
                </a:lnTo>
                <a:lnTo>
                  <a:pt x="295187" y="39369"/>
                </a:lnTo>
                <a:lnTo>
                  <a:pt x="306641" y="45719"/>
                </a:lnTo>
                <a:lnTo>
                  <a:pt x="294610" y="53339"/>
                </a:lnTo>
                <a:lnTo>
                  <a:pt x="283352" y="60959"/>
                </a:lnTo>
                <a:lnTo>
                  <a:pt x="272976" y="71119"/>
                </a:lnTo>
                <a:lnTo>
                  <a:pt x="260032" y="86359"/>
                </a:lnTo>
                <a:lnTo>
                  <a:pt x="256476" y="90169"/>
                </a:lnTo>
                <a:lnTo>
                  <a:pt x="217015" y="124459"/>
                </a:lnTo>
                <a:lnTo>
                  <a:pt x="192121" y="129539"/>
                </a:lnTo>
                <a:lnTo>
                  <a:pt x="183276" y="129539"/>
                </a:lnTo>
                <a:lnTo>
                  <a:pt x="174456" y="130809"/>
                </a:lnTo>
                <a:lnTo>
                  <a:pt x="149353" y="130809"/>
                </a:lnTo>
                <a:lnTo>
                  <a:pt x="134000" y="134619"/>
                </a:lnTo>
                <a:lnTo>
                  <a:pt x="119433" y="140969"/>
                </a:lnTo>
                <a:lnTo>
                  <a:pt x="105473" y="148589"/>
                </a:lnTo>
                <a:lnTo>
                  <a:pt x="104203" y="148589"/>
                </a:lnTo>
                <a:lnTo>
                  <a:pt x="103060" y="149859"/>
                </a:lnTo>
                <a:lnTo>
                  <a:pt x="100647" y="151129"/>
                </a:lnTo>
                <a:lnTo>
                  <a:pt x="130349" y="151129"/>
                </a:lnTo>
                <a:lnTo>
                  <a:pt x="146448" y="146049"/>
                </a:lnTo>
                <a:lnTo>
                  <a:pt x="163893" y="144779"/>
                </a:lnTo>
                <a:lnTo>
                  <a:pt x="183832" y="144779"/>
                </a:lnTo>
                <a:lnTo>
                  <a:pt x="203390" y="142239"/>
                </a:lnTo>
                <a:lnTo>
                  <a:pt x="247860" y="124459"/>
                </a:lnTo>
                <a:lnTo>
                  <a:pt x="267652" y="101599"/>
                </a:lnTo>
                <a:lnTo>
                  <a:pt x="271843" y="95249"/>
                </a:lnTo>
                <a:lnTo>
                  <a:pt x="308151" y="62229"/>
                </a:lnTo>
                <a:lnTo>
                  <a:pt x="329628" y="49529"/>
                </a:lnTo>
                <a:lnTo>
                  <a:pt x="330263" y="44449"/>
                </a:lnTo>
                <a:lnTo>
                  <a:pt x="324421" y="38099"/>
                </a:lnTo>
                <a:lnTo>
                  <a:pt x="321373" y="36829"/>
                </a:lnTo>
                <a:lnTo>
                  <a:pt x="319913" y="35559"/>
                </a:lnTo>
                <a:close/>
              </a:path>
              <a:path w="337185" h="455929">
                <a:moveTo>
                  <a:pt x="163664" y="30479"/>
                </a:moveTo>
                <a:lnTo>
                  <a:pt x="104838" y="30479"/>
                </a:lnTo>
                <a:lnTo>
                  <a:pt x="119455" y="31749"/>
                </a:lnTo>
                <a:lnTo>
                  <a:pt x="133286" y="34289"/>
                </a:lnTo>
                <a:lnTo>
                  <a:pt x="146450" y="39369"/>
                </a:lnTo>
                <a:lnTo>
                  <a:pt x="159067" y="46989"/>
                </a:lnTo>
                <a:lnTo>
                  <a:pt x="172894" y="54609"/>
                </a:lnTo>
                <a:lnTo>
                  <a:pt x="187578" y="58419"/>
                </a:lnTo>
                <a:lnTo>
                  <a:pt x="202930" y="58419"/>
                </a:lnTo>
                <a:lnTo>
                  <a:pt x="218757" y="55879"/>
                </a:lnTo>
                <a:lnTo>
                  <a:pt x="229233" y="53339"/>
                </a:lnTo>
                <a:lnTo>
                  <a:pt x="249564" y="45719"/>
                </a:lnTo>
                <a:lnTo>
                  <a:pt x="256939" y="41909"/>
                </a:lnTo>
                <a:lnTo>
                  <a:pt x="191246" y="41909"/>
                </a:lnTo>
                <a:lnTo>
                  <a:pt x="179322" y="39369"/>
                </a:lnTo>
                <a:lnTo>
                  <a:pt x="167957" y="33019"/>
                </a:lnTo>
                <a:lnTo>
                  <a:pt x="163664" y="30479"/>
                </a:lnTo>
                <a:close/>
              </a:path>
              <a:path w="337185" h="455929">
                <a:moveTo>
                  <a:pt x="283622" y="19049"/>
                </a:moveTo>
                <a:lnTo>
                  <a:pt x="267025" y="20319"/>
                </a:lnTo>
                <a:lnTo>
                  <a:pt x="249999" y="26669"/>
                </a:lnTo>
                <a:lnTo>
                  <a:pt x="242169" y="30479"/>
                </a:lnTo>
                <a:lnTo>
                  <a:pt x="233838" y="34289"/>
                </a:lnTo>
                <a:lnTo>
                  <a:pt x="216344" y="39369"/>
                </a:lnTo>
                <a:lnTo>
                  <a:pt x="203622" y="41909"/>
                </a:lnTo>
                <a:lnTo>
                  <a:pt x="256939" y="41909"/>
                </a:lnTo>
                <a:lnTo>
                  <a:pt x="259397" y="40639"/>
                </a:lnTo>
                <a:lnTo>
                  <a:pt x="271851" y="35559"/>
                </a:lnTo>
                <a:lnTo>
                  <a:pt x="319913" y="35559"/>
                </a:lnTo>
                <a:lnTo>
                  <a:pt x="315531" y="31749"/>
                </a:lnTo>
                <a:lnTo>
                  <a:pt x="299791" y="22859"/>
                </a:lnTo>
                <a:lnTo>
                  <a:pt x="283622" y="19049"/>
                </a:lnTo>
                <a:close/>
              </a:path>
            </a:pathLst>
          </a:custGeom>
          <a:solidFill>
            <a:srgbClr val="ADABA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404359" y="4421437"/>
            <a:ext cx="335280" cy="335280"/>
          </a:xfrm>
          <a:custGeom>
            <a:avLst/>
            <a:gdLst/>
            <a:ahLst/>
            <a:cxnLst/>
            <a:rect l="l" t="t" r="r" b="b"/>
            <a:pathLst>
              <a:path w="335279" h="335279">
                <a:moveTo>
                  <a:pt x="150575" y="315154"/>
                </a:moveTo>
                <a:lnTo>
                  <a:pt x="93599" y="315154"/>
                </a:lnTo>
                <a:lnTo>
                  <a:pt x="95757" y="315662"/>
                </a:lnTo>
                <a:lnTo>
                  <a:pt x="126333" y="323395"/>
                </a:lnTo>
                <a:lnTo>
                  <a:pt x="165099" y="332283"/>
                </a:lnTo>
                <a:lnTo>
                  <a:pt x="194055" y="334966"/>
                </a:lnTo>
                <a:lnTo>
                  <a:pt x="273050" y="334966"/>
                </a:lnTo>
                <a:lnTo>
                  <a:pt x="276225" y="334458"/>
                </a:lnTo>
                <a:lnTo>
                  <a:pt x="278891" y="333950"/>
                </a:lnTo>
                <a:lnTo>
                  <a:pt x="291609" y="326820"/>
                </a:lnTo>
                <a:lnTo>
                  <a:pt x="295311" y="321083"/>
                </a:lnTo>
                <a:lnTo>
                  <a:pt x="192233" y="321083"/>
                </a:lnTo>
                <a:lnTo>
                  <a:pt x="176811" y="319934"/>
                </a:lnTo>
                <a:lnTo>
                  <a:pt x="164337" y="318059"/>
                </a:lnTo>
                <a:lnTo>
                  <a:pt x="151959" y="315493"/>
                </a:lnTo>
                <a:lnTo>
                  <a:pt x="150575" y="315154"/>
                </a:lnTo>
                <a:close/>
              </a:path>
              <a:path w="335279" h="335279">
                <a:moveTo>
                  <a:pt x="86129" y="110390"/>
                </a:moveTo>
                <a:lnTo>
                  <a:pt x="34390" y="110390"/>
                </a:lnTo>
                <a:lnTo>
                  <a:pt x="21377" y="112775"/>
                </a:lnTo>
                <a:lnTo>
                  <a:pt x="10112" y="120018"/>
                </a:lnTo>
                <a:lnTo>
                  <a:pt x="2779" y="130925"/>
                </a:lnTo>
                <a:lnTo>
                  <a:pt x="2680" y="131071"/>
                </a:lnTo>
                <a:lnTo>
                  <a:pt x="0" y="145101"/>
                </a:lnTo>
                <a:lnTo>
                  <a:pt x="0" y="294199"/>
                </a:lnTo>
                <a:lnTo>
                  <a:pt x="2593" y="308042"/>
                </a:lnTo>
                <a:lnTo>
                  <a:pt x="9794" y="319218"/>
                </a:lnTo>
                <a:lnTo>
                  <a:pt x="20800" y="326820"/>
                </a:lnTo>
                <a:lnTo>
                  <a:pt x="20945" y="326820"/>
                </a:lnTo>
                <a:lnTo>
                  <a:pt x="35535" y="329973"/>
                </a:lnTo>
                <a:lnTo>
                  <a:pt x="85591" y="329973"/>
                </a:lnTo>
                <a:lnTo>
                  <a:pt x="91566" y="325060"/>
                </a:lnTo>
                <a:lnTo>
                  <a:pt x="92503" y="318271"/>
                </a:lnTo>
                <a:lnTo>
                  <a:pt x="92582" y="315154"/>
                </a:lnTo>
                <a:lnTo>
                  <a:pt x="150575" y="315154"/>
                </a:lnTo>
                <a:lnTo>
                  <a:pt x="147986" y="314519"/>
                </a:lnTo>
                <a:lnTo>
                  <a:pt x="31368" y="314519"/>
                </a:lnTo>
                <a:lnTo>
                  <a:pt x="28193" y="313503"/>
                </a:lnTo>
                <a:lnTo>
                  <a:pt x="19938" y="310328"/>
                </a:lnTo>
                <a:lnTo>
                  <a:pt x="14186" y="303700"/>
                </a:lnTo>
                <a:lnTo>
                  <a:pt x="14189" y="143117"/>
                </a:lnTo>
                <a:lnTo>
                  <a:pt x="15650" y="135874"/>
                </a:lnTo>
                <a:lnTo>
                  <a:pt x="19859" y="129575"/>
                </a:lnTo>
                <a:lnTo>
                  <a:pt x="26044" y="125325"/>
                </a:lnTo>
                <a:lnTo>
                  <a:pt x="33527" y="123765"/>
                </a:lnTo>
                <a:lnTo>
                  <a:pt x="92582" y="123765"/>
                </a:lnTo>
                <a:lnTo>
                  <a:pt x="92582" y="115383"/>
                </a:lnTo>
                <a:lnTo>
                  <a:pt x="86129" y="110390"/>
                </a:lnTo>
                <a:close/>
              </a:path>
              <a:path w="335279" h="335279">
                <a:moveTo>
                  <a:pt x="295020" y="286833"/>
                </a:moveTo>
                <a:lnTo>
                  <a:pt x="267335" y="286833"/>
                </a:lnTo>
                <a:lnTo>
                  <a:pt x="281939" y="288992"/>
                </a:lnTo>
                <a:lnTo>
                  <a:pt x="287274" y="296739"/>
                </a:lnTo>
                <a:lnTo>
                  <a:pt x="278696" y="321083"/>
                </a:lnTo>
                <a:lnTo>
                  <a:pt x="295311" y="321083"/>
                </a:lnTo>
                <a:lnTo>
                  <a:pt x="299291" y="314916"/>
                </a:lnTo>
                <a:lnTo>
                  <a:pt x="300786" y="300930"/>
                </a:lnTo>
                <a:lnTo>
                  <a:pt x="300805" y="300749"/>
                </a:lnTo>
                <a:lnTo>
                  <a:pt x="295020" y="286833"/>
                </a:lnTo>
                <a:close/>
              </a:path>
              <a:path w="335279" h="335279">
                <a:moveTo>
                  <a:pt x="92582" y="123765"/>
                </a:moveTo>
                <a:lnTo>
                  <a:pt x="79501" y="123765"/>
                </a:lnTo>
                <a:lnTo>
                  <a:pt x="78993" y="125325"/>
                </a:lnTo>
                <a:lnTo>
                  <a:pt x="79055" y="263338"/>
                </a:lnTo>
                <a:lnTo>
                  <a:pt x="79175" y="282642"/>
                </a:lnTo>
                <a:lnTo>
                  <a:pt x="79293" y="294199"/>
                </a:lnTo>
                <a:lnTo>
                  <a:pt x="79378" y="300749"/>
                </a:lnTo>
                <a:lnTo>
                  <a:pt x="79501" y="313503"/>
                </a:lnTo>
                <a:lnTo>
                  <a:pt x="78486" y="314011"/>
                </a:lnTo>
                <a:lnTo>
                  <a:pt x="35051" y="314011"/>
                </a:lnTo>
                <a:lnTo>
                  <a:pt x="31368" y="314519"/>
                </a:lnTo>
                <a:lnTo>
                  <a:pt x="147986" y="314519"/>
                </a:lnTo>
                <a:lnTo>
                  <a:pt x="139700" y="312487"/>
                </a:lnTo>
                <a:lnTo>
                  <a:pt x="128805" y="309431"/>
                </a:lnTo>
                <a:lnTo>
                  <a:pt x="107160" y="303700"/>
                </a:lnTo>
                <a:lnTo>
                  <a:pt x="96265" y="300930"/>
                </a:lnTo>
                <a:lnTo>
                  <a:pt x="93599" y="299914"/>
                </a:lnTo>
                <a:lnTo>
                  <a:pt x="92582" y="299406"/>
                </a:lnTo>
                <a:lnTo>
                  <a:pt x="92466" y="175454"/>
                </a:lnTo>
                <a:lnTo>
                  <a:pt x="92342" y="161357"/>
                </a:lnTo>
                <a:lnTo>
                  <a:pt x="92238" y="154626"/>
                </a:lnTo>
                <a:lnTo>
                  <a:pt x="92163" y="149800"/>
                </a:lnTo>
                <a:lnTo>
                  <a:pt x="92075" y="141545"/>
                </a:lnTo>
                <a:lnTo>
                  <a:pt x="93090" y="140402"/>
                </a:lnTo>
                <a:lnTo>
                  <a:pt x="95250" y="139386"/>
                </a:lnTo>
                <a:lnTo>
                  <a:pt x="113728" y="130925"/>
                </a:lnTo>
                <a:lnTo>
                  <a:pt x="122789" y="126474"/>
                </a:lnTo>
                <a:lnTo>
                  <a:pt x="124922" y="125325"/>
                </a:lnTo>
                <a:lnTo>
                  <a:pt x="93090" y="125325"/>
                </a:lnTo>
                <a:lnTo>
                  <a:pt x="93090" y="124273"/>
                </a:lnTo>
                <a:lnTo>
                  <a:pt x="92582" y="123765"/>
                </a:lnTo>
                <a:close/>
              </a:path>
              <a:path w="335279" h="335279">
                <a:moveTo>
                  <a:pt x="244462" y="17085"/>
                </a:moveTo>
                <a:lnTo>
                  <a:pt x="215011" y="17085"/>
                </a:lnTo>
                <a:lnTo>
                  <a:pt x="221948" y="17680"/>
                </a:lnTo>
                <a:lnTo>
                  <a:pt x="228600" y="21276"/>
                </a:lnTo>
                <a:lnTo>
                  <a:pt x="233806" y="25467"/>
                </a:lnTo>
                <a:lnTo>
                  <a:pt x="236474" y="31182"/>
                </a:lnTo>
                <a:lnTo>
                  <a:pt x="236474" y="67250"/>
                </a:lnTo>
                <a:lnTo>
                  <a:pt x="224240" y="115917"/>
                </a:lnTo>
                <a:lnTo>
                  <a:pt x="210312" y="136846"/>
                </a:lnTo>
                <a:lnTo>
                  <a:pt x="208279" y="139894"/>
                </a:lnTo>
                <a:lnTo>
                  <a:pt x="205104" y="144085"/>
                </a:lnTo>
                <a:lnTo>
                  <a:pt x="207644" y="149800"/>
                </a:lnTo>
                <a:lnTo>
                  <a:pt x="212978" y="150943"/>
                </a:lnTo>
                <a:lnTo>
                  <a:pt x="313436" y="150943"/>
                </a:lnTo>
                <a:lnTo>
                  <a:pt x="319150" y="154626"/>
                </a:lnTo>
                <a:lnTo>
                  <a:pt x="321182" y="161357"/>
                </a:lnTo>
                <a:lnTo>
                  <a:pt x="323341" y="168215"/>
                </a:lnTo>
                <a:lnTo>
                  <a:pt x="321182" y="175454"/>
                </a:lnTo>
                <a:lnTo>
                  <a:pt x="315467" y="179645"/>
                </a:lnTo>
                <a:lnTo>
                  <a:pt x="312292" y="181296"/>
                </a:lnTo>
                <a:lnTo>
                  <a:pt x="309752" y="182312"/>
                </a:lnTo>
                <a:lnTo>
                  <a:pt x="262127" y="182312"/>
                </a:lnTo>
                <a:lnTo>
                  <a:pt x="258952" y="184344"/>
                </a:lnTo>
                <a:lnTo>
                  <a:pt x="258444" y="188027"/>
                </a:lnTo>
                <a:lnTo>
                  <a:pt x="258046" y="191710"/>
                </a:lnTo>
                <a:lnTo>
                  <a:pt x="257937" y="192726"/>
                </a:lnTo>
                <a:lnTo>
                  <a:pt x="260476" y="196409"/>
                </a:lnTo>
                <a:lnTo>
                  <a:pt x="303402" y="196409"/>
                </a:lnTo>
                <a:lnTo>
                  <a:pt x="309752" y="201108"/>
                </a:lnTo>
                <a:lnTo>
                  <a:pt x="311276" y="207839"/>
                </a:lnTo>
                <a:lnTo>
                  <a:pt x="313436" y="215205"/>
                </a:lnTo>
                <a:lnTo>
                  <a:pt x="310261" y="222571"/>
                </a:lnTo>
                <a:lnTo>
                  <a:pt x="303402" y="226254"/>
                </a:lnTo>
                <a:lnTo>
                  <a:pt x="300863" y="227270"/>
                </a:lnTo>
                <a:lnTo>
                  <a:pt x="298195" y="227778"/>
                </a:lnTo>
                <a:lnTo>
                  <a:pt x="248538" y="227778"/>
                </a:lnTo>
                <a:lnTo>
                  <a:pt x="245872" y="229810"/>
                </a:lnTo>
                <a:lnTo>
                  <a:pt x="245872" y="239335"/>
                </a:lnTo>
                <a:lnTo>
                  <a:pt x="248538" y="241875"/>
                </a:lnTo>
                <a:lnTo>
                  <a:pt x="291973" y="241875"/>
                </a:lnTo>
                <a:lnTo>
                  <a:pt x="298195" y="247590"/>
                </a:lnTo>
                <a:lnTo>
                  <a:pt x="300354" y="263338"/>
                </a:lnTo>
                <a:lnTo>
                  <a:pt x="296163" y="270069"/>
                </a:lnTo>
                <a:lnTo>
                  <a:pt x="288798" y="272736"/>
                </a:lnTo>
                <a:lnTo>
                  <a:pt x="286638" y="273244"/>
                </a:lnTo>
                <a:lnTo>
                  <a:pt x="236474" y="273244"/>
                </a:lnTo>
                <a:lnTo>
                  <a:pt x="234314" y="274895"/>
                </a:lnTo>
                <a:lnTo>
                  <a:pt x="233299" y="278451"/>
                </a:lnTo>
                <a:lnTo>
                  <a:pt x="232282" y="282642"/>
                </a:lnTo>
                <a:lnTo>
                  <a:pt x="234314" y="286325"/>
                </a:lnTo>
                <a:lnTo>
                  <a:pt x="238505" y="287341"/>
                </a:lnTo>
                <a:lnTo>
                  <a:pt x="243839" y="288992"/>
                </a:lnTo>
                <a:lnTo>
                  <a:pt x="248538" y="288484"/>
                </a:lnTo>
                <a:lnTo>
                  <a:pt x="253745" y="287849"/>
                </a:lnTo>
                <a:lnTo>
                  <a:pt x="267335" y="286833"/>
                </a:lnTo>
                <a:lnTo>
                  <a:pt x="295020" y="286833"/>
                </a:lnTo>
                <a:lnTo>
                  <a:pt x="305754" y="279239"/>
                </a:lnTo>
                <a:lnTo>
                  <a:pt x="312118" y="267799"/>
                </a:lnTo>
                <a:lnTo>
                  <a:pt x="313076" y="254382"/>
                </a:lnTo>
                <a:lnTo>
                  <a:pt x="307593" y="240859"/>
                </a:lnTo>
                <a:lnTo>
                  <a:pt x="318613" y="232219"/>
                </a:lnTo>
                <a:lnTo>
                  <a:pt x="324691" y="221079"/>
                </a:lnTo>
                <a:lnTo>
                  <a:pt x="325364" y="208462"/>
                </a:lnTo>
                <a:lnTo>
                  <a:pt x="320166" y="195393"/>
                </a:lnTo>
                <a:lnTo>
                  <a:pt x="319150" y="193234"/>
                </a:lnTo>
                <a:lnTo>
                  <a:pt x="319659" y="192726"/>
                </a:lnTo>
                <a:lnTo>
                  <a:pt x="321182" y="191710"/>
                </a:lnTo>
                <a:lnTo>
                  <a:pt x="328056" y="185699"/>
                </a:lnTo>
                <a:lnTo>
                  <a:pt x="332739" y="178677"/>
                </a:lnTo>
                <a:lnTo>
                  <a:pt x="335041" y="170582"/>
                </a:lnTo>
                <a:lnTo>
                  <a:pt x="334820" y="163030"/>
                </a:lnTo>
                <a:lnTo>
                  <a:pt x="306612" y="135195"/>
                </a:lnTo>
                <a:lnTo>
                  <a:pt x="228091" y="135195"/>
                </a:lnTo>
                <a:lnTo>
                  <a:pt x="227075" y="134179"/>
                </a:lnTo>
                <a:lnTo>
                  <a:pt x="227584" y="133671"/>
                </a:lnTo>
                <a:lnTo>
                  <a:pt x="228091" y="132655"/>
                </a:lnTo>
                <a:lnTo>
                  <a:pt x="228600" y="132020"/>
                </a:lnTo>
                <a:lnTo>
                  <a:pt x="246637" y="89961"/>
                </a:lnTo>
                <a:lnTo>
                  <a:pt x="249701" y="64698"/>
                </a:lnTo>
                <a:lnTo>
                  <a:pt x="249626" y="36976"/>
                </a:lnTo>
                <a:lnTo>
                  <a:pt x="249554" y="29023"/>
                </a:lnTo>
                <a:lnTo>
                  <a:pt x="249047" y="26483"/>
                </a:lnTo>
                <a:lnTo>
                  <a:pt x="248658" y="24832"/>
                </a:lnTo>
                <a:lnTo>
                  <a:pt x="248538" y="24324"/>
                </a:lnTo>
                <a:lnTo>
                  <a:pt x="244462" y="17085"/>
                </a:lnTo>
                <a:close/>
              </a:path>
              <a:path w="335279" h="335279">
                <a:moveTo>
                  <a:pt x="305050" y="134901"/>
                </a:moveTo>
                <a:lnTo>
                  <a:pt x="228973" y="134901"/>
                </a:lnTo>
                <a:lnTo>
                  <a:pt x="228091" y="135195"/>
                </a:lnTo>
                <a:lnTo>
                  <a:pt x="306612" y="135195"/>
                </a:lnTo>
                <a:lnTo>
                  <a:pt x="305050" y="134901"/>
                </a:lnTo>
                <a:close/>
              </a:path>
              <a:path w="335279" h="335279">
                <a:moveTo>
                  <a:pt x="211498" y="0"/>
                </a:moveTo>
                <a:lnTo>
                  <a:pt x="196723" y="6544"/>
                </a:lnTo>
                <a:lnTo>
                  <a:pt x="191515" y="10735"/>
                </a:lnTo>
                <a:lnTo>
                  <a:pt x="188340" y="16577"/>
                </a:lnTo>
                <a:lnTo>
                  <a:pt x="185165" y="22292"/>
                </a:lnTo>
                <a:lnTo>
                  <a:pt x="181594" y="29509"/>
                </a:lnTo>
                <a:lnTo>
                  <a:pt x="178498" y="36976"/>
                </a:lnTo>
                <a:lnTo>
                  <a:pt x="175593" y="44563"/>
                </a:lnTo>
                <a:lnTo>
                  <a:pt x="172715" y="51827"/>
                </a:lnTo>
                <a:lnTo>
                  <a:pt x="151322" y="87391"/>
                </a:lnTo>
                <a:lnTo>
                  <a:pt x="117776" y="112144"/>
                </a:lnTo>
                <a:lnTo>
                  <a:pt x="105415" y="118598"/>
                </a:lnTo>
                <a:lnTo>
                  <a:pt x="93025" y="125325"/>
                </a:lnTo>
                <a:lnTo>
                  <a:pt x="124922" y="125325"/>
                </a:lnTo>
                <a:lnTo>
                  <a:pt x="131825" y="121606"/>
                </a:lnTo>
                <a:lnTo>
                  <a:pt x="164274" y="94952"/>
                </a:lnTo>
                <a:lnTo>
                  <a:pt x="185674" y="58868"/>
                </a:lnTo>
                <a:lnTo>
                  <a:pt x="188390" y="52137"/>
                </a:lnTo>
                <a:lnTo>
                  <a:pt x="191452" y="44834"/>
                </a:lnTo>
                <a:lnTo>
                  <a:pt x="194389" y="37937"/>
                </a:lnTo>
                <a:lnTo>
                  <a:pt x="197230" y="31182"/>
                </a:lnTo>
                <a:lnTo>
                  <a:pt x="198754" y="28007"/>
                </a:lnTo>
                <a:lnTo>
                  <a:pt x="200405" y="24832"/>
                </a:lnTo>
                <a:lnTo>
                  <a:pt x="202945" y="24324"/>
                </a:lnTo>
                <a:lnTo>
                  <a:pt x="208454" y="19347"/>
                </a:lnTo>
                <a:lnTo>
                  <a:pt x="215011" y="17085"/>
                </a:lnTo>
                <a:lnTo>
                  <a:pt x="244462" y="17085"/>
                </a:lnTo>
                <a:lnTo>
                  <a:pt x="240478" y="10009"/>
                </a:lnTo>
                <a:lnTo>
                  <a:pt x="227107" y="1527"/>
                </a:lnTo>
                <a:lnTo>
                  <a:pt x="211498" y="0"/>
                </a:lnTo>
                <a:close/>
              </a:path>
            </a:pathLst>
          </a:custGeom>
          <a:solidFill>
            <a:srgbClr val="0A976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>
            <a:spLocks noGrp="1"/>
          </p:cNvSpPr>
          <p:nvPr>
            <p:ph sz="half" idx="3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R="113030" algn="r">
              <a:lnSpc>
                <a:spcPct val="100000"/>
              </a:lnSpc>
              <a:spcBef>
                <a:spcPts val="95"/>
              </a:spcBef>
            </a:pPr>
            <a:r>
              <a:rPr dirty="0"/>
              <a:t>Measure</a:t>
            </a:r>
            <a:r>
              <a:rPr spc="-155" dirty="0"/>
              <a:t> </a:t>
            </a:r>
            <a:r>
              <a:rPr spc="-30" dirty="0"/>
              <a:t>things</a:t>
            </a:r>
            <a:r>
              <a:rPr spc="-130" dirty="0"/>
              <a:t> </a:t>
            </a:r>
            <a:r>
              <a:rPr spc="-20" dirty="0"/>
              <a:t>that</a:t>
            </a:r>
            <a:r>
              <a:rPr spc="-120" dirty="0"/>
              <a:t> </a:t>
            </a:r>
            <a:r>
              <a:rPr spc="-30" dirty="0"/>
              <a:t>address</a:t>
            </a:r>
            <a:r>
              <a:rPr spc="-135" dirty="0"/>
              <a:t> </a:t>
            </a:r>
            <a:r>
              <a:rPr spc="-20" dirty="0"/>
              <a:t>what</a:t>
            </a:r>
          </a:p>
          <a:p>
            <a:pPr marR="113664" algn="r">
              <a:lnSpc>
                <a:spcPct val="100000"/>
              </a:lnSpc>
            </a:pPr>
            <a:r>
              <a:rPr spc="-40" dirty="0"/>
              <a:t>can</a:t>
            </a:r>
            <a:r>
              <a:rPr spc="-170" dirty="0"/>
              <a:t> </a:t>
            </a:r>
            <a:r>
              <a:rPr spc="-20" dirty="0"/>
              <a:t>create</a:t>
            </a:r>
            <a:r>
              <a:rPr spc="-180" dirty="0"/>
              <a:t> </a:t>
            </a:r>
            <a:r>
              <a:rPr dirty="0"/>
              <a:t>future</a:t>
            </a:r>
            <a:r>
              <a:rPr spc="-150" dirty="0"/>
              <a:t> </a:t>
            </a:r>
            <a:r>
              <a:rPr spc="-10" dirty="0"/>
              <a:t>value</a:t>
            </a:r>
          </a:p>
          <a:p>
            <a:pPr>
              <a:lnSpc>
                <a:spcPct val="100000"/>
              </a:lnSpc>
            </a:pPr>
            <a:endParaRPr spc="-10" dirty="0"/>
          </a:p>
          <a:p>
            <a:pPr>
              <a:lnSpc>
                <a:spcPct val="100000"/>
              </a:lnSpc>
              <a:spcBef>
                <a:spcPts val="755"/>
              </a:spcBef>
            </a:pPr>
            <a:endParaRPr spc="-10" dirty="0"/>
          </a:p>
          <a:p>
            <a:pPr marL="564515">
              <a:lnSpc>
                <a:spcPct val="100000"/>
              </a:lnSpc>
            </a:pPr>
            <a:r>
              <a:rPr sz="1800" dirty="0">
                <a:latin typeface="Century Gothic"/>
                <a:cs typeface="Century Gothic"/>
              </a:rPr>
              <a:t>Leading</a:t>
            </a:r>
            <a:r>
              <a:rPr sz="1800" spc="220" dirty="0">
                <a:latin typeface="Century Gothic"/>
                <a:cs typeface="Century Gothic"/>
              </a:rPr>
              <a:t> </a:t>
            </a:r>
            <a:r>
              <a:rPr sz="1800" spc="40" dirty="0">
                <a:latin typeface="Century Gothic"/>
                <a:cs typeface="Century Gothic"/>
              </a:rPr>
              <a:t>indicators</a:t>
            </a:r>
            <a:endParaRPr sz="1800">
              <a:latin typeface="Century Gothic"/>
              <a:cs typeface="Century Gothic"/>
            </a:endParaRPr>
          </a:p>
          <a:p>
            <a:pPr>
              <a:lnSpc>
                <a:spcPct val="100000"/>
              </a:lnSpc>
              <a:spcBef>
                <a:spcPts val="490"/>
              </a:spcBef>
            </a:pPr>
            <a:endParaRPr sz="1800">
              <a:latin typeface="Century Gothic"/>
              <a:cs typeface="Century Gothic"/>
            </a:endParaRPr>
          </a:p>
          <a:p>
            <a:pPr marL="565150" marR="291465">
              <a:lnSpc>
                <a:spcPct val="99500"/>
              </a:lnSpc>
              <a:spcBef>
                <a:spcPts val="5"/>
              </a:spcBef>
            </a:pPr>
            <a:r>
              <a:rPr spc="-45" dirty="0"/>
              <a:t>“Outcomes,</a:t>
            </a:r>
            <a:r>
              <a:rPr spc="-65" dirty="0"/>
              <a:t> </a:t>
            </a:r>
            <a:r>
              <a:rPr spc="-10" dirty="0"/>
              <a:t>forward-looking </a:t>
            </a:r>
            <a:r>
              <a:rPr spc="-30" dirty="0"/>
              <a:t>indicators,</a:t>
            </a:r>
            <a:r>
              <a:rPr spc="-180" dirty="0"/>
              <a:t> </a:t>
            </a:r>
            <a:r>
              <a:rPr spc="-10" dirty="0"/>
              <a:t>are</a:t>
            </a:r>
            <a:r>
              <a:rPr spc="-165" dirty="0"/>
              <a:t> </a:t>
            </a:r>
            <a:r>
              <a:rPr spc="-10" dirty="0"/>
              <a:t>in</a:t>
            </a:r>
            <a:r>
              <a:rPr spc="-165" dirty="0"/>
              <a:t> </a:t>
            </a:r>
            <a:r>
              <a:rPr dirty="0"/>
              <a:t>your</a:t>
            </a:r>
            <a:r>
              <a:rPr spc="-155" dirty="0"/>
              <a:t> </a:t>
            </a:r>
            <a:r>
              <a:rPr dirty="0"/>
              <a:t>control</a:t>
            </a:r>
            <a:r>
              <a:rPr spc="-165" dirty="0"/>
              <a:t> </a:t>
            </a:r>
            <a:r>
              <a:rPr spc="-25" dirty="0"/>
              <a:t>and </a:t>
            </a:r>
            <a:r>
              <a:rPr spc="-40" dirty="0"/>
              <a:t>can</a:t>
            </a:r>
            <a:r>
              <a:rPr spc="-175" dirty="0"/>
              <a:t> </a:t>
            </a:r>
            <a:r>
              <a:rPr spc="-30" dirty="0"/>
              <a:t>lead</a:t>
            </a:r>
            <a:r>
              <a:rPr spc="-185" dirty="0"/>
              <a:t> </a:t>
            </a:r>
            <a:r>
              <a:rPr spc="-10" dirty="0"/>
              <a:t>to</a:t>
            </a:r>
            <a:r>
              <a:rPr spc="-155" dirty="0"/>
              <a:t> </a:t>
            </a:r>
            <a:r>
              <a:rPr spc="-10" dirty="0"/>
              <a:t>success”</a:t>
            </a:r>
          </a:p>
          <a:p>
            <a:pPr>
              <a:lnSpc>
                <a:spcPct val="100000"/>
              </a:lnSpc>
              <a:spcBef>
                <a:spcPts val="725"/>
              </a:spcBef>
            </a:pPr>
            <a:endParaRPr spc="-10" dirty="0"/>
          </a:p>
          <a:p>
            <a:pPr marL="565150" marR="30480" indent="-489584">
              <a:lnSpc>
                <a:spcPct val="100000"/>
              </a:lnSpc>
              <a:tabLst>
                <a:tab pos="509270" algn="l"/>
              </a:tabLst>
            </a:pPr>
            <a:r>
              <a:rPr sz="2400" u="sng" baseline="-32986" dirty="0">
                <a:solidFill>
                  <a:srgbClr val="5F5F5F"/>
                </a:solidFill>
                <a:uFill>
                  <a:solidFill>
                    <a:srgbClr val="0A976C"/>
                  </a:solidFill>
                </a:uFill>
              </a:rPr>
              <a:t>	</a:t>
            </a:r>
            <a:r>
              <a:rPr sz="2400" baseline="-32986" dirty="0">
                <a:solidFill>
                  <a:srgbClr val="5F5F5F"/>
                </a:solidFill>
              </a:rPr>
              <a:t> </a:t>
            </a:r>
            <a:r>
              <a:rPr sz="1600" spc="-10" dirty="0"/>
              <a:t>Being</a:t>
            </a:r>
            <a:r>
              <a:rPr sz="1600" spc="-114" dirty="0"/>
              <a:t> </a:t>
            </a:r>
            <a:r>
              <a:rPr sz="1600" spc="-10" dirty="0"/>
              <a:t>predictive</a:t>
            </a:r>
            <a:r>
              <a:rPr sz="1600" spc="-140" dirty="0"/>
              <a:t> </a:t>
            </a:r>
            <a:r>
              <a:rPr sz="1600" spc="-25" dirty="0"/>
              <a:t>allows</a:t>
            </a:r>
            <a:r>
              <a:rPr sz="1600" spc="-135" dirty="0"/>
              <a:t> </a:t>
            </a:r>
            <a:r>
              <a:rPr sz="1600" dirty="0"/>
              <a:t>the </a:t>
            </a:r>
            <a:r>
              <a:rPr sz="1600" spc="-20" dirty="0"/>
              <a:t>organization</a:t>
            </a:r>
            <a:r>
              <a:rPr sz="1600" spc="-170" dirty="0"/>
              <a:t> </a:t>
            </a:r>
            <a:r>
              <a:rPr sz="1600" spc="-10" dirty="0"/>
              <a:t>to</a:t>
            </a:r>
            <a:r>
              <a:rPr sz="1600" spc="-145" dirty="0"/>
              <a:t> </a:t>
            </a:r>
            <a:r>
              <a:rPr sz="1600" spc="-30" dirty="0"/>
              <a:t>take</a:t>
            </a:r>
            <a:r>
              <a:rPr sz="1600" spc="-145" dirty="0"/>
              <a:t> </a:t>
            </a:r>
            <a:r>
              <a:rPr sz="1600" dirty="0"/>
              <a:t>better</a:t>
            </a:r>
            <a:r>
              <a:rPr sz="1600" spc="-140" dirty="0"/>
              <a:t> </a:t>
            </a:r>
            <a:r>
              <a:rPr sz="1600" spc="-10" dirty="0"/>
              <a:t>decisions to</a:t>
            </a:r>
            <a:r>
              <a:rPr sz="1600" spc="-155" dirty="0"/>
              <a:t> </a:t>
            </a:r>
            <a:r>
              <a:rPr sz="1600" spc="-30" dirty="0"/>
              <a:t>address</a:t>
            </a:r>
            <a:r>
              <a:rPr sz="1600" spc="-165" dirty="0"/>
              <a:t> </a:t>
            </a:r>
            <a:r>
              <a:rPr sz="1600" dirty="0"/>
              <a:t>future</a:t>
            </a:r>
            <a:r>
              <a:rPr sz="1600" spc="-165" dirty="0"/>
              <a:t> </a:t>
            </a:r>
            <a:r>
              <a:rPr sz="1600" spc="-10" dirty="0"/>
              <a:t>events.</a:t>
            </a:r>
            <a:endParaRPr sz="1600"/>
          </a:p>
          <a:p>
            <a:pPr>
              <a:lnSpc>
                <a:spcPct val="100000"/>
              </a:lnSpc>
              <a:spcBef>
                <a:spcPts val="869"/>
              </a:spcBef>
            </a:pPr>
            <a:endParaRPr sz="1600"/>
          </a:p>
          <a:p>
            <a:pPr marL="76200">
              <a:lnSpc>
                <a:spcPct val="100000"/>
              </a:lnSpc>
              <a:tabLst>
                <a:tab pos="509270" algn="l"/>
              </a:tabLst>
            </a:pPr>
            <a:r>
              <a:rPr u="sng" dirty="0">
                <a:solidFill>
                  <a:srgbClr val="5F5F5F"/>
                </a:solidFill>
                <a:uFill>
                  <a:solidFill>
                    <a:srgbClr val="756F6F"/>
                  </a:solidFill>
                </a:uFill>
              </a:rPr>
              <a:t>	</a:t>
            </a:r>
            <a:r>
              <a:rPr dirty="0">
                <a:solidFill>
                  <a:srgbClr val="5F5F5F"/>
                </a:solidFill>
              </a:rPr>
              <a:t> </a:t>
            </a:r>
            <a:r>
              <a:rPr dirty="0"/>
              <a:t>May</a:t>
            </a:r>
            <a:r>
              <a:rPr spc="-135" dirty="0"/>
              <a:t> </a:t>
            </a:r>
            <a:r>
              <a:rPr spc="-35" dirty="0"/>
              <a:t>be</a:t>
            </a:r>
            <a:r>
              <a:rPr spc="-120" dirty="0"/>
              <a:t> </a:t>
            </a:r>
            <a:r>
              <a:rPr dirty="0"/>
              <a:t>difficult</a:t>
            </a:r>
            <a:r>
              <a:rPr spc="-165" dirty="0"/>
              <a:t> </a:t>
            </a:r>
            <a:r>
              <a:rPr dirty="0"/>
              <a:t>to</a:t>
            </a:r>
            <a:r>
              <a:rPr spc="-110" dirty="0"/>
              <a:t> </a:t>
            </a:r>
            <a:r>
              <a:rPr spc="-10" dirty="0"/>
              <a:t>identify</a:t>
            </a:r>
            <a:r>
              <a:rPr spc="-155" dirty="0"/>
              <a:t> </a:t>
            </a:r>
            <a:r>
              <a:rPr dirty="0"/>
              <a:t>and</a:t>
            </a:r>
          </a:p>
          <a:p>
            <a:pPr marL="565150">
              <a:lnSpc>
                <a:spcPct val="100000"/>
              </a:lnSpc>
            </a:pPr>
            <a:r>
              <a:rPr spc="-20" dirty="0"/>
              <a:t>capture</a:t>
            </a:r>
            <a:r>
              <a:rPr spc="-145" dirty="0"/>
              <a:t> </a:t>
            </a:r>
            <a:r>
              <a:rPr spc="-10" dirty="0"/>
              <a:t>results</a:t>
            </a:r>
          </a:p>
        </p:txBody>
      </p:sp>
      <p:grpSp>
        <p:nvGrpSpPr>
          <p:cNvPr id="28" name="object 28"/>
          <p:cNvGrpSpPr/>
          <p:nvPr/>
        </p:nvGrpSpPr>
        <p:grpSpPr>
          <a:xfrm>
            <a:off x="4189476" y="4207764"/>
            <a:ext cx="765175" cy="230504"/>
            <a:chOff x="4189476" y="4207764"/>
            <a:chExt cx="765175" cy="230504"/>
          </a:xfrm>
        </p:grpSpPr>
        <p:pic>
          <p:nvPicPr>
            <p:cNvPr id="29" name="object 2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189476" y="4227576"/>
              <a:ext cx="224027" cy="210312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434840" y="4207764"/>
              <a:ext cx="176784" cy="100584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634484" y="4212336"/>
              <a:ext cx="320039" cy="222503"/>
            </a:xfrm>
            <a:prstGeom prst="rect">
              <a:avLst/>
            </a:prstGeom>
          </p:spPr>
        </p:pic>
      </p:grpSp>
      <p:sp>
        <p:nvSpPr>
          <p:cNvPr id="32" name="object 32"/>
          <p:cNvSpPr/>
          <p:nvPr/>
        </p:nvSpPr>
        <p:spPr>
          <a:xfrm>
            <a:off x="4172775" y="5102351"/>
            <a:ext cx="798830" cy="227329"/>
          </a:xfrm>
          <a:custGeom>
            <a:avLst/>
            <a:gdLst/>
            <a:ahLst/>
            <a:cxnLst/>
            <a:rect l="l" t="t" r="r" b="b"/>
            <a:pathLst>
              <a:path w="798829" h="227329">
                <a:moveTo>
                  <a:pt x="91376" y="171958"/>
                </a:moveTo>
                <a:lnTo>
                  <a:pt x="77533" y="170942"/>
                </a:lnTo>
                <a:lnTo>
                  <a:pt x="76466" y="178409"/>
                </a:lnTo>
                <a:lnTo>
                  <a:pt x="74510" y="184962"/>
                </a:lnTo>
                <a:lnTo>
                  <a:pt x="71120" y="190982"/>
                </a:lnTo>
                <a:lnTo>
                  <a:pt x="65976" y="196596"/>
                </a:lnTo>
                <a:lnTo>
                  <a:pt x="55549" y="202666"/>
                </a:lnTo>
                <a:lnTo>
                  <a:pt x="44272" y="203631"/>
                </a:lnTo>
                <a:lnTo>
                  <a:pt x="33197" y="200012"/>
                </a:lnTo>
                <a:lnTo>
                  <a:pt x="23431" y="192278"/>
                </a:lnTo>
                <a:lnTo>
                  <a:pt x="16865" y="181102"/>
                </a:lnTo>
                <a:lnTo>
                  <a:pt x="14884" y="169608"/>
                </a:lnTo>
                <a:lnTo>
                  <a:pt x="14808" y="169189"/>
                </a:lnTo>
                <a:lnTo>
                  <a:pt x="44094" y="140233"/>
                </a:lnTo>
                <a:lnTo>
                  <a:pt x="51117" y="139954"/>
                </a:lnTo>
                <a:lnTo>
                  <a:pt x="51117" y="124968"/>
                </a:lnTo>
                <a:lnTo>
                  <a:pt x="4495" y="152514"/>
                </a:lnTo>
                <a:lnTo>
                  <a:pt x="0" y="169608"/>
                </a:lnTo>
                <a:lnTo>
                  <a:pt x="2451" y="187096"/>
                </a:lnTo>
                <a:lnTo>
                  <a:pt x="11747" y="202946"/>
                </a:lnTo>
                <a:lnTo>
                  <a:pt x="26162" y="214337"/>
                </a:lnTo>
                <a:lnTo>
                  <a:pt x="42659" y="219290"/>
                </a:lnTo>
                <a:lnTo>
                  <a:pt x="59359" y="217398"/>
                </a:lnTo>
                <a:lnTo>
                  <a:pt x="87287" y="190982"/>
                </a:lnTo>
                <a:lnTo>
                  <a:pt x="90081" y="181889"/>
                </a:lnTo>
                <a:lnTo>
                  <a:pt x="91376" y="171958"/>
                </a:lnTo>
                <a:close/>
              </a:path>
              <a:path w="798829" h="227329">
                <a:moveTo>
                  <a:pt x="178244" y="139065"/>
                </a:moveTo>
                <a:lnTo>
                  <a:pt x="132905" y="62484"/>
                </a:lnTo>
                <a:lnTo>
                  <a:pt x="119189" y="69977"/>
                </a:lnTo>
                <a:lnTo>
                  <a:pt x="138112" y="101854"/>
                </a:lnTo>
                <a:lnTo>
                  <a:pt x="101282" y="123202"/>
                </a:lnTo>
                <a:lnTo>
                  <a:pt x="82232" y="91186"/>
                </a:lnTo>
                <a:lnTo>
                  <a:pt x="68516" y="98679"/>
                </a:lnTo>
                <a:lnTo>
                  <a:pt x="113855" y="175260"/>
                </a:lnTo>
                <a:lnTo>
                  <a:pt x="127571" y="167767"/>
                </a:lnTo>
                <a:lnTo>
                  <a:pt x="108648" y="134874"/>
                </a:lnTo>
                <a:lnTo>
                  <a:pt x="145478" y="113538"/>
                </a:lnTo>
                <a:lnTo>
                  <a:pt x="164528" y="146558"/>
                </a:lnTo>
                <a:lnTo>
                  <a:pt x="178244" y="139065"/>
                </a:lnTo>
                <a:close/>
              </a:path>
              <a:path w="798829" h="227329">
                <a:moveTo>
                  <a:pt x="275780" y="101600"/>
                </a:moveTo>
                <a:lnTo>
                  <a:pt x="264985" y="89916"/>
                </a:lnTo>
                <a:lnTo>
                  <a:pt x="262991" y="87757"/>
                </a:lnTo>
                <a:lnTo>
                  <a:pt x="234251" y="56629"/>
                </a:lnTo>
                <a:lnTo>
                  <a:pt x="234251" y="78105"/>
                </a:lnTo>
                <a:lnTo>
                  <a:pt x="205549" y="87757"/>
                </a:lnTo>
                <a:lnTo>
                  <a:pt x="207581" y="49276"/>
                </a:lnTo>
                <a:lnTo>
                  <a:pt x="234251" y="78105"/>
                </a:lnTo>
                <a:lnTo>
                  <a:pt x="234251" y="56629"/>
                </a:lnTo>
                <a:lnTo>
                  <a:pt x="227469" y="49276"/>
                </a:lnTo>
                <a:lnTo>
                  <a:pt x="208724" y="28956"/>
                </a:lnTo>
                <a:lnTo>
                  <a:pt x="194881" y="34290"/>
                </a:lnTo>
                <a:lnTo>
                  <a:pt x="187388" y="132588"/>
                </a:lnTo>
                <a:lnTo>
                  <a:pt x="202247" y="127254"/>
                </a:lnTo>
                <a:lnTo>
                  <a:pt x="204406" y="103759"/>
                </a:lnTo>
                <a:lnTo>
                  <a:pt x="243776" y="89916"/>
                </a:lnTo>
                <a:lnTo>
                  <a:pt x="259778" y="106934"/>
                </a:lnTo>
                <a:lnTo>
                  <a:pt x="275780" y="101600"/>
                </a:lnTo>
                <a:close/>
              </a:path>
              <a:path w="798829" h="227329">
                <a:moveTo>
                  <a:pt x="348932" y="89916"/>
                </a:moveTo>
                <a:lnTo>
                  <a:pt x="346773" y="76073"/>
                </a:lnTo>
                <a:lnTo>
                  <a:pt x="299275" y="83566"/>
                </a:lnTo>
                <a:lnTo>
                  <a:pt x="286321" y="9144"/>
                </a:lnTo>
                <a:lnTo>
                  <a:pt x="271208" y="12319"/>
                </a:lnTo>
                <a:lnTo>
                  <a:pt x="286321" y="100584"/>
                </a:lnTo>
                <a:lnTo>
                  <a:pt x="348932" y="89916"/>
                </a:lnTo>
                <a:close/>
              </a:path>
              <a:path w="798829" h="227329">
                <a:moveTo>
                  <a:pt x="423608" y="73660"/>
                </a:moveTo>
                <a:lnTo>
                  <a:pt x="376618" y="74676"/>
                </a:lnTo>
                <a:lnTo>
                  <a:pt x="375602" y="0"/>
                </a:lnTo>
                <a:lnTo>
                  <a:pt x="359600" y="0"/>
                </a:lnTo>
                <a:lnTo>
                  <a:pt x="360616" y="88392"/>
                </a:lnTo>
                <a:lnTo>
                  <a:pt x="423608" y="87376"/>
                </a:lnTo>
                <a:lnTo>
                  <a:pt x="423608" y="73660"/>
                </a:lnTo>
                <a:close/>
              </a:path>
              <a:path w="798829" h="227329">
                <a:moveTo>
                  <a:pt x="515048" y="11049"/>
                </a:moveTo>
                <a:lnTo>
                  <a:pt x="450151" y="1524"/>
                </a:lnTo>
                <a:lnTo>
                  <a:pt x="437324" y="89535"/>
                </a:lnTo>
                <a:lnTo>
                  <a:pt x="503364" y="99060"/>
                </a:lnTo>
                <a:lnTo>
                  <a:pt x="505523" y="85217"/>
                </a:lnTo>
                <a:lnTo>
                  <a:pt x="454342" y="77851"/>
                </a:lnTo>
                <a:lnTo>
                  <a:pt x="457517" y="54483"/>
                </a:lnTo>
                <a:lnTo>
                  <a:pt x="502221" y="60833"/>
                </a:lnTo>
                <a:lnTo>
                  <a:pt x="504380" y="47117"/>
                </a:lnTo>
                <a:lnTo>
                  <a:pt x="459676" y="40767"/>
                </a:lnTo>
                <a:lnTo>
                  <a:pt x="462851" y="17399"/>
                </a:lnTo>
                <a:lnTo>
                  <a:pt x="512889" y="24892"/>
                </a:lnTo>
                <a:lnTo>
                  <a:pt x="515048" y="11049"/>
                </a:lnTo>
                <a:close/>
              </a:path>
              <a:path w="798829" h="227329">
                <a:moveTo>
                  <a:pt x="620204" y="42418"/>
                </a:moveTo>
                <a:lnTo>
                  <a:pt x="605218" y="38227"/>
                </a:lnTo>
                <a:lnTo>
                  <a:pt x="584898" y="95008"/>
                </a:lnTo>
                <a:lnTo>
                  <a:pt x="559244" y="22479"/>
                </a:lnTo>
                <a:lnTo>
                  <a:pt x="545401" y="18288"/>
                </a:lnTo>
                <a:lnTo>
                  <a:pt x="516572" y="101219"/>
                </a:lnTo>
                <a:lnTo>
                  <a:pt x="531558" y="106553"/>
                </a:lnTo>
                <a:lnTo>
                  <a:pt x="551878" y="46609"/>
                </a:lnTo>
                <a:lnTo>
                  <a:pt x="578548" y="122301"/>
                </a:lnTo>
                <a:lnTo>
                  <a:pt x="591375" y="126492"/>
                </a:lnTo>
                <a:lnTo>
                  <a:pt x="620204" y="42418"/>
                </a:lnTo>
                <a:close/>
              </a:path>
              <a:path w="798829" h="227329">
                <a:moveTo>
                  <a:pt x="713168" y="105156"/>
                </a:moveTo>
                <a:lnTo>
                  <a:pt x="671918" y="71920"/>
                </a:lnTo>
                <a:lnTo>
                  <a:pt x="654253" y="73418"/>
                </a:lnTo>
                <a:lnTo>
                  <a:pt x="638784" y="81381"/>
                </a:lnTo>
                <a:lnTo>
                  <a:pt x="627443" y="94742"/>
                </a:lnTo>
                <a:lnTo>
                  <a:pt x="620788" y="111696"/>
                </a:lnTo>
                <a:lnTo>
                  <a:pt x="621245" y="123964"/>
                </a:lnTo>
                <a:lnTo>
                  <a:pt x="621347" y="126707"/>
                </a:lnTo>
                <a:lnTo>
                  <a:pt x="653580" y="161747"/>
                </a:lnTo>
                <a:lnTo>
                  <a:pt x="673366" y="164604"/>
                </a:lnTo>
                <a:lnTo>
                  <a:pt x="682434" y="163703"/>
                </a:lnTo>
                <a:lnTo>
                  <a:pt x="690422" y="150114"/>
                </a:lnTo>
                <a:lnTo>
                  <a:pt x="701484" y="131318"/>
                </a:lnTo>
                <a:lnTo>
                  <a:pt x="668718" y="112407"/>
                </a:lnTo>
                <a:lnTo>
                  <a:pt x="662368" y="123964"/>
                </a:lnTo>
                <a:lnTo>
                  <a:pt x="682434" y="135382"/>
                </a:lnTo>
                <a:lnTo>
                  <a:pt x="674052" y="150114"/>
                </a:lnTo>
                <a:lnTo>
                  <a:pt x="666559" y="150114"/>
                </a:lnTo>
                <a:lnTo>
                  <a:pt x="659193" y="148971"/>
                </a:lnTo>
                <a:lnTo>
                  <a:pt x="651700" y="144780"/>
                </a:lnTo>
                <a:lnTo>
                  <a:pt x="642010" y="136994"/>
                </a:lnTo>
                <a:lnTo>
                  <a:pt x="636905" y="126707"/>
                </a:lnTo>
                <a:lnTo>
                  <a:pt x="636549" y="115011"/>
                </a:lnTo>
                <a:lnTo>
                  <a:pt x="641159" y="102997"/>
                </a:lnTo>
                <a:lnTo>
                  <a:pt x="649084" y="93713"/>
                </a:lnTo>
                <a:lnTo>
                  <a:pt x="659282" y="88163"/>
                </a:lnTo>
                <a:lnTo>
                  <a:pt x="670483" y="86906"/>
                </a:lnTo>
                <a:lnTo>
                  <a:pt x="681418" y="90551"/>
                </a:lnTo>
                <a:lnTo>
                  <a:pt x="698309" y="110363"/>
                </a:lnTo>
                <a:lnTo>
                  <a:pt x="713168" y="105156"/>
                </a:lnTo>
                <a:close/>
              </a:path>
              <a:path w="798829" h="227329">
                <a:moveTo>
                  <a:pt x="798512" y="159512"/>
                </a:moveTo>
                <a:lnTo>
                  <a:pt x="747839" y="117348"/>
                </a:lnTo>
                <a:lnTo>
                  <a:pt x="691832" y="184912"/>
                </a:lnTo>
                <a:lnTo>
                  <a:pt x="742505" y="227076"/>
                </a:lnTo>
                <a:lnTo>
                  <a:pt x="751014" y="216535"/>
                </a:lnTo>
                <a:lnTo>
                  <a:pt x="711898" y="183769"/>
                </a:lnTo>
                <a:lnTo>
                  <a:pt x="728789" y="165862"/>
                </a:lnTo>
                <a:lnTo>
                  <a:pt x="762571" y="194310"/>
                </a:lnTo>
                <a:lnTo>
                  <a:pt x="771080" y="183769"/>
                </a:lnTo>
                <a:lnTo>
                  <a:pt x="737298" y="155321"/>
                </a:lnTo>
                <a:lnTo>
                  <a:pt x="752030" y="137414"/>
                </a:lnTo>
                <a:lnTo>
                  <a:pt x="790003" y="170053"/>
                </a:lnTo>
                <a:lnTo>
                  <a:pt x="798512" y="159512"/>
                </a:lnTo>
                <a:close/>
              </a:path>
            </a:pathLst>
          </a:custGeom>
          <a:solidFill>
            <a:srgbClr val="5F5F5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>
            <a:spLocks noGrp="1"/>
          </p:cNvSpPr>
          <p:nvPr>
            <p:ph sz="half" idx="2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90525" marR="186817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Look</a:t>
            </a:r>
            <a:r>
              <a:rPr spc="-185" dirty="0"/>
              <a:t> </a:t>
            </a:r>
            <a:r>
              <a:rPr spc="-35" dirty="0"/>
              <a:t>back</a:t>
            </a:r>
            <a:r>
              <a:rPr spc="-180" dirty="0"/>
              <a:t> </a:t>
            </a:r>
            <a:r>
              <a:rPr spc="-25" dirty="0"/>
              <a:t>at</a:t>
            </a:r>
            <a:r>
              <a:rPr spc="-180" dirty="0"/>
              <a:t> </a:t>
            </a:r>
            <a:r>
              <a:rPr spc="-25" dirty="0"/>
              <a:t>past </a:t>
            </a:r>
            <a:r>
              <a:rPr spc="-10" dirty="0"/>
              <a:t>performance</a:t>
            </a:r>
          </a:p>
          <a:p>
            <a:pPr>
              <a:lnSpc>
                <a:spcPct val="100000"/>
              </a:lnSpc>
            </a:pPr>
            <a:endParaRPr spc="-10" dirty="0"/>
          </a:p>
          <a:p>
            <a:pPr>
              <a:lnSpc>
                <a:spcPct val="100000"/>
              </a:lnSpc>
              <a:spcBef>
                <a:spcPts val="509"/>
              </a:spcBef>
            </a:pPr>
            <a:endParaRPr spc="-10" dirty="0"/>
          </a:p>
          <a:p>
            <a:pPr marL="847725">
              <a:lnSpc>
                <a:spcPct val="100000"/>
              </a:lnSpc>
              <a:spcBef>
                <a:spcPts val="5"/>
              </a:spcBef>
            </a:pPr>
            <a:r>
              <a:rPr sz="1800" spc="60" dirty="0">
                <a:latin typeface="Century Gothic"/>
                <a:cs typeface="Century Gothic"/>
              </a:rPr>
              <a:t>Lagging</a:t>
            </a:r>
            <a:r>
              <a:rPr sz="1800" spc="-40" dirty="0">
                <a:latin typeface="Century Gothic"/>
                <a:cs typeface="Century Gothic"/>
              </a:rPr>
              <a:t> </a:t>
            </a:r>
            <a:r>
              <a:rPr sz="1800" spc="45" dirty="0">
                <a:latin typeface="Century Gothic"/>
                <a:cs typeface="Century Gothic"/>
              </a:rPr>
              <a:t>indicators</a:t>
            </a:r>
            <a:endParaRPr sz="1800">
              <a:latin typeface="Century Gothic"/>
              <a:cs typeface="Century Gothic"/>
            </a:endParaRPr>
          </a:p>
          <a:p>
            <a:pPr>
              <a:lnSpc>
                <a:spcPct val="100000"/>
              </a:lnSpc>
              <a:spcBef>
                <a:spcPts val="509"/>
              </a:spcBef>
            </a:pPr>
            <a:endParaRPr sz="1800">
              <a:latin typeface="Century Gothic"/>
              <a:cs typeface="Century Gothic"/>
            </a:endParaRPr>
          </a:p>
          <a:p>
            <a:pPr marL="12700" marR="487680" indent="487680" algn="r">
              <a:lnSpc>
                <a:spcPct val="100000"/>
              </a:lnSpc>
            </a:pPr>
            <a:r>
              <a:rPr spc="-10" dirty="0"/>
              <a:t>“Measures</a:t>
            </a:r>
            <a:r>
              <a:rPr spc="-135" dirty="0"/>
              <a:t> </a:t>
            </a:r>
            <a:r>
              <a:rPr spc="-20" dirty="0"/>
              <a:t>events/incidents</a:t>
            </a:r>
            <a:r>
              <a:rPr spc="-130" dirty="0"/>
              <a:t> </a:t>
            </a:r>
            <a:r>
              <a:rPr spc="-25" dirty="0"/>
              <a:t>and </a:t>
            </a:r>
            <a:r>
              <a:rPr spc="-45" dirty="0"/>
              <a:t>consequences,</a:t>
            </a:r>
            <a:r>
              <a:rPr spc="-125" dirty="0"/>
              <a:t> </a:t>
            </a:r>
            <a:r>
              <a:rPr spc="-20" dirty="0"/>
              <a:t>retrospective,</a:t>
            </a:r>
            <a:r>
              <a:rPr spc="-85" dirty="0"/>
              <a:t> </a:t>
            </a:r>
            <a:r>
              <a:rPr spc="-25" dirty="0"/>
              <a:t>are affected</a:t>
            </a:r>
            <a:r>
              <a:rPr spc="-175" dirty="0"/>
              <a:t> </a:t>
            </a:r>
            <a:r>
              <a:rPr spc="-35" dirty="0"/>
              <a:t>by</a:t>
            </a:r>
            <a:r>
              <a:rPr spc="-165" dirty="0"/>
              <a:t> </a:t>
            </a:r>
            <a:r>
              <a:rPr spc="-25" dirty="0"/>
              <a:t>what</a:t>
            </a:r>
            <a:r>
              <a:rPr spc="-150" dirty="0"/>
              <a:t> </a:t>
            </a:r>
            <a:r>
              <a:rPr spc="-35" dirty="0"/>
              <a:t>you</a:t>
            </a:r>
            <a:r>
              <a:rPr spc="-170" dirty="0"/>
              <a:t> </a:t>
            </a:r>
            <a:r>
              <a:rPr spc="-25" dirty="0"/>
              <a:t>do</a:t>
            </a:r>
            <a:r>
              <a:rPr spc="-160" dirty="0"/>
              <a:t> </a:t>
            </a:r>
            <a:r>
              <a:rPr spc="-40" dirty="0"/>
              <a:t>and</a:t>
            </a:r>
            <a:r>
              <a:rPr spc="-170" dirty="0"/>
              <a:t> </a:t>
            </a:r>
            <a:r>
              <a:rPr spc="-10" dirty="0"/>
              <a:t>influence</a:t>
            </a:r>
          </a:p>
          <a:p>
            <a:pPr marR="487045" algn="r">
              <a:lnSpc>
                <a:spcPts val="1900"/>
              </a:lnSpc>
            </a:pPr>
            <a:r>
              <a:rPr spc="-35" dirty="0"/>
              <a:t>leading</a:t>
            </a:r>
            <a:r>
              <a:rPr spc="-150" dirty="0"/>
              <a:t> </a:t>
            </a:r>
            <a:r>
              <a:rPr spc="-10" dirty="0"/>
              <a:t>indicators”</a:t>
            </a:r>
          </a:p>
          <a:p>
            <a:pPr>
              <a:lnSpc>
                <a:spcPct val="100000"/>
              </a:lnSpc>
              <a:spcBef>
                <a:spcPts val="250"/>
              </a:spcBef>
            </a:pPr>
            <a:endParaRPr spc="-10" dirty="0"/>
          </a:p>
          <a:p>
            <a:pPr marL="1201420" marR="5080" indent="367030">
              <a:lnSpc>
                <a:spcPts val="1900"/>
              </a:lnSpc>
              <a:tabLst>
                <a:tab pos="3733800" algn="l"/>
              </a:tabLst>
            </a:pPr>
            <a:r>
              <a:rPr spc="-30" dirty="0"/>
              <a:t>Easy</a:t>
            </a:r>
            <a:r>
              <a:rPr spc="-75" dirty="0"/>
              <a:t> </a:t>
            </a:r>
            <a:r>
              <a:rPr dirty="0"/>
              <a:t>to</a:t>
            </a:r>
            <a:r>
              <a:rPr spc="-75" dirty="0"/>
              <a:t> </a:t>
            </a:r>
            <a:r>
              <a:rPr spc="-10" dirty="0"/>
              <a:t>identify</a:t>
            </a:r>
            <a:r>
              <a:rPr spc="-90" dirty="0"/>
              <a:t> </a:t>
            </a:r>
            <a:r>
              <a:rPr dirty="0"/>
              <a:t>and</a:t>
            </a:r>
            <a:r>
              <a:rPr spc="215" dirty="0"/>
              <a:t> </a:t>
            </a:r>
            <a:r>
              <a:rPr u="sng" dirty="0">
                <a:uFill>
                  <a:solidFill>
                    <a:srgbClr val="0A976C"/>
                  </a:solidFill>
                </a:uFill>
              </a:rPr>
              <a:t>	</a:t>
            </a:r>
            <a:r>
              <a:rPr dirty="0"/>
              <a:t> </a:t>
            </a:r>
            <a:r>
              <a:rPr spc="-25" dirty="0"/>
              <a:t>measure/collect</a:t>
            </a:r>
            <a:r>
              <a:rPr spc="-95" dirty="0"/>
              <a:t> </a:t>
            </a:r>
            <a:r>
              <a:rPr spc="-10" dirty="0"/>
              <a:t>results.</a:t>
            </a:r>
          </a:p>
          <a:p>
            <a:pPr>
              <a:lnSpc>
                <a:spcPct val="100000"/>
              </a:lnSpc>
              <a:spcBef>
                <a:spcPts val="1775"/>
              </a:spcBef>
            </a:pPr>
            <a:endParaRPr spc="-10" dirty="0"/>
          </a:p>
          <a:p>
            <a:pPr marL="416559">
              <a:lnSpc>
                <a:spcPts val="1910"/>
              </a:lnSpc>
              <a:spcBef>
                <a:spcPts val="5"/>
              </a:spcBef>
              <a:tabLst>
                <a:tab pos="3733800" algn="l"/>
              </a:tabLst>
            </a:pPr>
            <a:r>
              <a:rPr spc="-35" dirty="0"/>
              <a:t>Indicates</a:t>
            </a:r>
            <a:r>
              <a:rPr spc="-85" dirty="0"/>
              <a:t> </a:t>
            </a:r>
            <a:r>
              <a:rPr spc="-30" dirty="0"/>
              <a:t>past</a:t>
            </a:r>
            <a:r>
              <a:rPr spc="-75" dirty="0"/>
              <a:t> </a:t>
            </a:r>
            <a:r>
              <a:rPr spc="-35" dirty="0"/>
              <a:t>performance,</a:t>
            </a:r>
            <a:r>
              <a:rPr spc="-85" dirty="0"/>
              <a:t> </a:t>
            </a:r>
            <a:r>
              <a:rPr dirty="0"/>
              <a:t>does</a:t>
            </a:r>
            <a:r>
              <a:rPr spc="235" dirty="0"/>
              <a:t> </a:t>
            </a:r>
            <a:r>
              <a:rPr u="sng" dirty="0">
                <a:uFill>
                  <a:solidFill>
                    <a:srgbClr val="756F6F"/>
                  </a:solidFill>
                </a:uFill>
              </a:rPr>
              <a:t>	</a:t>
            </a:r>
          </a:p>
          <a:p>
            <a:pPr marL="812800">
              <a:lnSpc>
                <a:spcPts val="1910"/>
              </a:lnSpc>
            </a:pPr>
            <a:r>
              <a:rPr spc="-10" dirty="0"/>
              <a:t>not</a:t>
            </a:r>
            <a:r>
              <a:rPr spc="-160" dirty="0"/>
              <a:t> </a:t>
            </a:r>
            <a:r>
              <a:rPr dirty="0"/>
              <a:t>reflect</a:t>
            </a:r>
            <a:r>
              <a:rPr spc="-180" dirty="0"/>
              <a:t> </a:t>
            </a:r>
            <a:r>
              <a:rPr dirty="0"/>
              <a:t>current</a:t>
            </a:r>
            <a:r>
              <a:rPr spc="-170" dirty="0"/>
              <a:t> </a:t>
            </a:r>
            <a:r>
              <a:rPr spc="-10" dirty="0"/>
              <a:t>activities.</a:t>
            </a:r>
          </a:p>
        </p:txBody>
      </p:sp>
      <p:sp>
        <p:nvSpPr>
          <p:cNvPr id="34" name="object 3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/>
              <a:t>©</a:t>
            </a:r>
            <a:r>
              <a:rPr spc="-15" dirty="0"/>
              <a:t> </a:t>
            </a:r>
            <a:r>
              <a:rPr dirty="0"/>
              <a:t>The</a:t>
            </a:r>
            <a:r>
              <a:rPr spc="-30" dirty="0"/>
              <a:t> </a:t>
            </a:r>
            <a:r>
              <a:rPr dirty="0"/>
              <a:t>KPI</a:t>
            </a:r>
            <a:r>
              <a:rPr spc="-5" dirty="0"/>
              <a:t> </a:t>
            </a:r>
            <a:r>
              <a:rPr dirty="0"/>
              <a:t>Institute</a:t>
            </a:r>
            <a:r>
              <a:rPr spc="-20" dirty="0"/>
              <a:t> 2023</a:t>
            </a:r>
          </a:p>
        </p:txBody>
      </p:sp>
      <p:sp>
        <p:nvSpPr>
          <p:cNvPr id="35" name="object 3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81747" rIns="0" bIns="0" rtlCol="0">
            <a:spAutoFit/>
          </a:bodyPr>
          <a:lstStyle/>
          <a:p>
            <a:pPr marL="2515235">
              <a:lnSpc>
                <a:spcPct val="100000"/>
              </a:lnSpc>
              <a:spcBef>
                <a:spcPts val="200"/>
              </a:spcBef>
            </a:pPr>
            <a:fld id="{81D60167-4931-47E6-BA6A-407CBD079E47}" type="slidenum">
              <a:rPr spc="-25" dirty="0"/>
              <a:t>70</a:t>
            </a:fld>
            <a:endParaRPr spc="-25" dirty="0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74003" rIns="0" bIns="0" rtlCol="0">
            <a:spAutoFit/>
          </a:bodyPr>
          <a:lstStyle/>
          <a:p>
            <a:pPr marL="12700">
              <a:lnSpc>
                <a:spcPts val="2830"/>
              </a:lnSpc>
              <a:spcBef>
                <a:spcPts val="100"/>
              </a:spcBef>
            </a:pPr>
            <a:r>
              <a:rPr spc="195" dirty="0">
                <a:solidFill>
                  <a:srgbClr val="087150"/>
                </a:solidFill>
              </a:rPr>
              <a:t>EXERCISE</a:t>
            </a:r>
          </a:p>
          <a:p>
            <a:pPr marL="22860">
              <a:lnSpc>
                <a:spcPts val="2110"/>
              </a:lnSpc>
            </a:pPr>
            <a:r>
              <a:rPr sz="1800" dirty="0"/>
              <a:t>Leading</a:t>
            </a:r>
            <a:r>
              <a:rPr sz="1800" spc="80" dirty="0"/>
              <a:t> </a:t>
            </a:r>
            <a:r>
              <a:rPr sz="1800" spc="100" dirty="0"/>
              <a:t>vs</a:t>
            </a:r>
            <a:r>
              <a:rPr sz="1800" spc="95" dirty="0"/>
              <a:t> </a:t>
            </a:r>
            <a:r>
              <a:rPr sz="1800" spc="55" dirty="0"/>
              <a:t>Lagging</a:t>
            </a:r>
            <a:r>
              <a:rPr sz="1800" spc="65" dirty="0"/>
              <a:t> </a:t>
            </a:r>
            <a:r>
              <a:rPr sz="1800" spc="180" dirty="0"/>
              <a:t>KPIs</a:t>
            </a:r>
            <a:endParaRPr sz="180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/>
              <a:t>©</a:t>
            </a:r>
            <a:r>
              <a:rPr spc="-15" dirty="0"/>
              <a:t> </a:t>
            </a:r>
            <a:r>
              <a:rPr dirty="0"/>
              <a:t>The</a:t>
            </a:r>
            <a:r>
              <a:rPr spc="-30" dirty="0"/>
              <a:t> </a:t>
            </a:r>
            <a:r>
              <a:rPr dirty="0"/>
              <a:t>KPI</a:t>
            </a:r>
            <a:r>
              <a:rPr spc="-5" dirty="0"/>
              <a:t> </a:t>
            </a:r>
            <a:r>
              <a:rPr dirty="0"/>
              <a:t>Institute</a:t>
            </a:r>
            <a:r>
              <a:rPr spc="-20" dirty="0"/>
              <a:t> 2023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81747" rIns="0" bIns="0" rtlCol="0">
            <a:spAutoFit/>
          </a:bodyPr>
          <a:lstStyle/>
          <a:p>
            <a:pPr marL="2515235">
              <a:lnSpc>
                <a:spcPct val="100000"/>
              </a:lnSpc>
              <a:spcBef>
                <a:spcPts val="200"/>
              </a:spcBef>
            </a:pPr>
            <a:fld id="{81D60167-4931-47E6-BA6A-407CBD079E47}" type="slidenum">
              <a:rPr spc="-25" dirty="0"/>
              <a:t>71</a:t>
            </a:fld>
            <a:endParaRPr spc="-25" dirty="0"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264312" y="2045017"/>
          <a:ext cx="8691880" cy="44011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66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92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460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8450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875"/>
                        </a:spcBef>
                      </a:pPr>
                      <a:r>
                        <a:rPr sz="1600" spc="-25" dirty="0">
                          <a:solidFill>
                            <a:srgbClr val="FFFFFF"/>
                          </a:solidFill>
                          <a:latin typeface="Century Gothic"/>
                          <a:cs typeface="Century Gothic"/>
                        </a:rPr>
                        <a:t>No.</a:t>
                      </a:r>
                      <a:endParaRPr sz="1600">
                        <a:latin typeface="Century Gothic"/>
                        <a:cs typeface="Century Gothic"/>
                      </a:endParaRPr>
                    </a:p>
                  </a:txBody>
                  <a:tcPr marL="0" marR="0" marT="111125" marB="0">
                    <a:lnL w="9525">
                      <a:solidFill>
                        <a:srgbClr val="7E7E7E"/>
                      </a:solidFill>
                      <a:prstDash val="solid"/>
                    </a:lnL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  <a:solidFill>
                      <a:srgbClr val="0A976C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875"/>
                        </a:spcBef>
                      </a:pPr>
                      <a:r>
                        <a:rPr sz="1600" spc="150" dirty="0">
                          <a:solidFill>
                            <a:srgbClr val="FFFFFF"/>
                          </a:solidFill>
                          <a:latin typeface="Century Gothic"/>
                          <a:cs typeface="Century Gothic"/>
                        </a:rPr>
                        <a:t>KPI</a:t>
                      </a:r>
                      <a:r>
                        <a:rPr sz="1600" spc="-15" dirty="0">
                          <a:solidFill>
                            <a:srgbClr val="FFFFFF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600" spc="-10" dirty="0">
                          <a:solidFill>
                            <a:srgbClr val="FFFFFF"/>
                          </a:solidFill>
                          <a:latin typeface="Century Gothic"/>
                          <a:cs typeface="Century Gothic"/>
                        </a:rPr>
                        <a:t>examples</a:t>
                      </a:r>
                      <a:endParaRPr sz="1600">
                        <a:latin typeface="Century Gothic"/>
                        <a:cs typeface="Century Gothic"/>
                      </a:endParaRPr>
                    </a:p>
                  </a:txBody>
                  <a:tcPr marL="0" marR="0" marT="111125" marB="0">
                    <a:lnL w="9525">
                      <a:solidFill>
                        <a:srgbClr val="7E7E7E"/>
                      </a:solidFill>
                      <a:prstDash val="solid"/>
                    </a:lnL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  <a:solidFill>
                      <a:srgbClr val="0A976C"/>
                    </a:solidFill>
                  </a:tcPr>
                </a:tc>
                <a:tc>
                  <a:txBody>
                    <a:bodyPr/>
                    <a:lstStyle/>
                    <a:p>
                      <a:pPr marL="510540">
                        <a:lnSpc>
                          <a:spcPct val="100000"/>
                        </a:lnSpc>
                        <a:spcBef>
                          <a:spcPts val="875"/>
                        </a:spcBef>
                      </a:pPr>
                      <a:r>
                        <a:rPr sz="1600" dirty="0">
                          <a:solidFill>
                            <a:srgbClr val="FFFFFF"/>
                          </a:solidFill>
                          <a:latin typeface="Century Gothic"/>
                          <a:cs typeface="Century Gothic"/>
                        </a:rPr>
                        <a:t>Leading</a:t>
                      </a:r>
                      <a:r>
                        <a:rPr sz="1600" spc="45" dirty="0">
                          <a:solidFill>
                            <a:srgbClr val="FFFFFF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600" dirty="0">
                          <a:solidFill>
                            <a:srgbClr val="FFFFFF"/>
                          </a:solidFill>
                          <a:latin typeface="Century Gothic"/>
                          <a:cs typeface="Century Gothic"/>
                        </a:rPr>
                        <a:t>or</a:t>
                      </a:r>
                      <a:r>
                        <a:rPr sz="1600" spc="65" dirty="0">
                          <a:solidFill>
                            <a:srgbClr val="FFFFFF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600" spc="-10" dirty="0">
                          <a:solidFill>
                            <a:srgbClr val="FFFFFF"/>
                          </a:solidFill>
                          <a:latin typeface="Century Gothic"/>
                          <a:cs typeface="Century Gothic"/>
                        </a:rPr>
                        <a:t>lagging?</a:t>
                      </a:r>
                      <a:endParaRPr sz="1600">
                        <a:latin typeface="Century Gothic"/>
                        <a:cs typeface="Century Gothic"/>
                      </a:endParaRPr>
                    </a:p>
                  </a:txBody>
                  <a:tcPr marL="0" marR="0" marT="111125" marB="0">
                    <a:lnL w="9525">
                      <a:solidFill>
                        <a:srgbClr val="7E7E7E"/>
                      </a:solidFill>
                      <a:prstDash val="solid"/>
                    </a:lnL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  <a:solidFill>
                      <a:srgbClr val="0A976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9584">
                <a:tc>
                  <a:txBody>
                    <a:bodyPr/>
                    <a:lstStyle/>
                    <a:p>
                      <a:pPr marR="390525" algn="r">
                        <a:lnSpc>
                          <a:spcPct val="100000"/>
                        </a:lnSpc>
                        <a:spcBef>
                          <a:spcPts val="894"/>
                        </a:spcBef>
                      </a:pPr>
                      <a:r>
                        <a:rPr sz="1600" spc="-380" dirty="0">
                          <a:solidFill>
                            <a:srgbClr val="5F5F5F"/>
                          </a:solidFill>
                          <a:latin typeface="Century Gothic"/>
                          <a:cs typeface="Century Gothic"/>
                        </a:rPr>
                        <a:t>1</a:t>
                      </a:r>
                      <a:endParaRPr sz="1600">
                        <a:latin typeface="Century Gothic"/>
                        <a:cs typeface="Century Gothic"/>
                      </a:endParaRPr>
                    </a:p>
                  </a:txBody>
                  <a:tcPr marL="0" marR="0" marT="113664" marB="0">
                    <a:lnL w="9525">
                      <a:solidFill>
                        <a:srgbClr val="7E7E7E"/>
                      </a:solidFill>
                      <a:prstDash val="solid"/>
                    </a:lnL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600" spc="60" dirty="0">
                          <a:solidFill>
                            <a:srgbClr val="5F5F5F"/>
                          </a:solidFill>
                          <a:latin typeface="Century Gothic"/>
                          <a:cs typeface="Century Gothic"/>
                        </a:rPr>
                        <a:t>%</a:t>
                      </a:r>
                      <a:r>
                        <a:rPr sz="1600" spc="75" dirty="0">
                          <a:solidFill>
                            <a:srgbClr val="5F5F5F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600" dirty="0">
                          <a:solidFill>
                            <a:srgbClr val="5F5F5F"/>
                          </a:solidFill>
                          <a:latin typeface="Century Gothic"/>
                          <a:cs typeface="Century Gothic"/>
                        </a:rPr>
                        <a:t>Employee</a:t>
                      </a:r>
                      <a:r>
                        <a:rPr sz="1600" spc="60" dirty="0">
                          <a:solidFill>
                            <a:srgbClr val="5F5F5F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600" spc="-10" dirty="0">
                          <a:solidFill>
                            <a:srgbClr val="5F5F5F"/>
                          </a:solidFill>
                          <a:latin typeface="Century Gothic"/>
                          <a:cs typeface="Century Gothic"/>
                        </a:rPr>
                        <a:t>engagement</a:t>
                      </a:r>
                      <a:endParaRPr sz="1600">
                        <a:latin typeface="Century Gothic"/>
                        <a:cs typeface="Century Gothic"/>
                      </a:endParaRPr>
                    </a:p>
                  </a:txBody>
                  <a:tcPr marL="0" marR="0" marT="36830" marB="0">
                    <a:lnL w="9525">
                      <a:solidFill>
                        <a:srgbClr val="7E7E7E"/>
                      </a:solidFill>
                      <a:prstDash val="solid"/>
                    </a:lnL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7E7E7E"/>
                      </a:solidFill>
                      <a:prstDash val="solid"/>
                    </a:lnL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9584">
                <a:tc>
                  <a:txBody>
                    <a:bodyPr/>
                    <a:lstStyle/>
                    <a:p>
                      <a:pPr marR="368935" algn="r">
                        <a:lnSpc>
                          <a:spcPct val="100000"/>
                        </a:lnSpc>
                        <a:spcBef>
                          <a:spcPts val="894"/>
                        </a:spcBef>
                      </a:pPr>
                      <a:r>
                        <a:rPr sz="1600" spc="-50" dirty="0">
                          <a:solidFill>
                            <a:srgbClr val="5F5F5F"/>
                          </a:solidFill>
                          <a:latin typeface="Century Gothic"/>
                          <a:cs typeface="Century Gothic"/>
                        </a:rPr>
                        <a:t>2</a:t>
                      </a:r>
                      <a:endParaRPr sz="1600">
                        <a:latin typeface="Century Gothic"/>
                        <a:cs typeface="Century Gothic"/>
                      </a:endParaRPr>
                    </a:p>
                  </a:txBody>
                  <a:tcPr marL="0" marR="0" marT="113664" marB="0">
                    <a:lnL w="9525">
                      <a:solidFill>
                        <a:srgbClr val="7E7E7E"/>
                      </a:solidFill>
                      <a:prstDash val="solid"/>
                    </a:lnL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600" spc="60" dirty="0">
                          <a:solidFill>
                            <a:srgbClr val="5F5F5F"/>
                          </a:solidFill>
                          <a:latin typeface="Century Gothic"/>
                          <a:cs typeface="Century Gothic"/>
                        </a:rPr>
                        <a:t>%</a:t>
                      </a:r>
                      <a:r>
                        <a:rPr sz="1600" spc="-20" dirty="0">
                          <a:solidFill>
                            <a:srgbClr val="5F5F5F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600" spc="50" dirty="0">
                          <a:solidFill>
                            <a:srgbClr val="5F5F5F"/>
                          </a:solidFill>
                          <a:latin typeface="Century Gothic"/>
                          <a:cs typeface="Century Gothic"/>
                        </a:rPr>
                        <a:t>Customers</a:t>
                      </a:r>
                      <a:r>
                        <a:rPr sz="1600" spc="-15" dirty="0">
                          <a:solidFill>
                            <a:srgbClr val="5F5F5F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600" spc="70" dirty="0">
                          <a:solidFill>
                            <a:srgbClr val="5F5F5F"/>
                          </a:solidFill>
                          <a:latin typeface="Century Gothic"/>
                          <a:cs typeface="Century Gothic"/>
                        </a:rPr>
                        <a:t>from</a:t>
                      </a:r>
                      <a:r>
                        <a:rPr sz="1600" spc="-30" dirty="0">
                          <a:solidFill>
                            <a:srgbClr val="5F5F5F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600" spc="-10" dirty="0">
                          <a:solidFill>
                            <a:srgbClr val="5F5F5F"/>
                          </a:solidFill>
                          <a:latin typeface="Century Gothic"/>
                          <a:cs typeface="Century Gothic"/>
                        </a:rPr>
                        <a:t>referrals</a:t>
                      </a:r>
                      <a:endParaRPr sz="1600">
                        <a:latin typeface="Century Gothic"/>
                        <a:cs typeface="Century Gothic"/>
                      </a:endParaRPr>
                    </a:p>
                  </a:txBody>
                  <a:tcPr marL="0" marR="0" marT="36195" marB="0">
                    <a:lnL w="9525">
                      <a:solidFill>
                        <a:srgbClr val="7E7E7E"/>
                      </a:solidFill>
                      <a:prstDash val="solid"/>
                    </a:lnL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7E7E7E"/>
                      </a:solidFill>
                      <a:prstDash val="solid"/>
                    </a:lnL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9584">
                <a:tc>
                  <a:txBody>
                    <a:bodyPr/>
                    <a:lstStyle/>
                    <a:p>
                      <a:pPr marR="368300" algn="r">
                        <a:lnSpc>
                          <a:spcPct val="100000"/>
                        </a:lnSpc>
                        <a:spcBef>
                          <a:spcPts val="894"/>
                        </a:spcBef>
                      </a:pPr>
                      <a:r>
                        <a:rPr sz="1600" spc="-50" dirty="0">
                          <a:solidFill>
                            <a:srgbClr val="5F5F5F"/>
                          </a:solidFill>
                          <a:latin typeface="Century Gothic"/>
                          <a:cs typeface="Century Gothic"/>
                        </a:rPr>
                        <a:t>3</a:t>
                      </a:r>
                      <a:endParaRPr sz="1600">
                        <a:latin typeface="Century Gothic"/>
                        <a:cs typeface="Century Gothic"/>
                      </a:endParaRPr>
                    </a:p>
                  </a:txBody>
                  <a:tcPr marL="0" marR="0" marT="113664" marB="0">
                    <a:lnL w="9525">
                      <a:solidFill>
                        <a:srgbClr val="7E7E7E"/>
                      </a:solidFill>
                      <a:prstDash val="solid"/>
                    </a:lnL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600" spc="60" dirty="0">
                          <a:solidFill>
                            <a:srgbClr val="5F5F5F"/>
                          </a:solidFill>
                          <a:latin typeface="Century Gothic"/>
                          <a:cs typeface="Century Gothic"/>
                        </a:rPr>
                        <a:t>%</a:t>
                      </a:r>
                      <a:r>
                        <a:rPr sz="1600" spc="130" dirty="0">
                          <a:solidFill>
                            <a:srgbClr val="5F5F5F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600" dirty="0">
                          <a:solidFill>
                            <a:srgbClr val="5F5F5F"/>
                          </a:solidFill>
                          <a:latin typeface="Century Gothic"/>
                          <a:cs typeface="Century Gothic"/>
                        </a:rPr>
                        <a:t>Customer</a:t>
                      </a:r>
                      <a:r>
                        <a:rPr sz="1600" spc="114" dirty="0">
                          <a:solidFill>
                            <a:srgbClr val="5F5F5F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600" spc="-10" dirty="0">
                          <a:solidFill>
                            <a:srgbClr val="5F5F5F"/>
                          </a:solidFill>
                          <a:latin typeface="Century Gothic"/>
                          <a:cs typeface="Century Gothic"/>
                        </a:rPr>
                        <a:t>satisfaction</a:t>
                      </a:r>
                      <a:endParaRPr sz="1600">
                        <a:latin typeface="Century Gothic"/>
                        <a:cs typeface="Century Gothic"/>
                      </a:endParaRPr>
                    </a:p>
                  </a:txBody>
                  <a:tcPr marL="0" marR="0" marT="36830" marB="0">
                    <a:lnL w="9525">
                      <a:solidFill>
                        <a:srgbClr val="7E7E7E"/>
                      </a:solidFill>
                      <a:prstDash val="solid"/>
                    </a:lnL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7E7E7E"/>
                      </a:solidFill>
                      <a:prstDash val="solid"/>
                    </a:lnL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9584">
                <a:tc>
                  <a:txBody>
                    <a:bodyPr/>
                    <a:lstStyle/>
                    <a:p>
                      <a:pPr marR="359410" algn="r">
                        <a:lnSpc>
                          <a:spcPct val="100000"/>
                        </a:lnSpc>
                        <a:spcBef>
                          <a:spcPts val="900"/>
                        </a:spcBef>
                      </a:pPr>
                      <a:r>
                        <a:rPr sz="1600" spc="100" dirty="0">
                          <a:solidFill>
                            <a:srgbClr val="5F5F5F"/>
                          </a:solidFill>
                          <a:latin typeface="Century Gothic"/>
                          <a:cs typeface="Century Gothic"/>
                        </a:rPr>
                        <a:t>4</a:t>
                      </a:r>
                      <a:endParaRPr sz="1600">
                        <a:latin typeface="Century Gothic"/>
                        <a:cs typeface="Century Gothic"/>
                      </a:endParaRPr>
                    </a:p>
                  </a:txBody>
                  <a:tcPr marL="0" marR="0" marT="114300" marB="0">
                    <a:lnL w="9525">
                      <a:solidFill>
                        <a:srgbClr val="7E7E7E"/>
                      </a:solidFill>
                      <a:prstDash val="solid"/>
                    </a:lnL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600" spc="60" dirty="0">
                          <a:solidFill>
                            <a:srgbClr val="5F5F5F"/>
                          </a:solidFill>
                          <a:latin typeface="Century Gothic"/>
                          <a:cs typeface="Century Gothic"/>
                        </a:rPr>
                        <a:t>%</a:t>
                      </a:r>
                      <a:r>
                        <a:rPr sz="1600" spc="45" dirty="0">
                          <a:solidFill>
                            <a:srgbClr val="5F5F5F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600" dirty="0">
                          <a:solidFill>
                            <a:srgbClr val="5F5F5F"/>
                          </a:solidFill>
                          <a:latin typeface="Century Gothic"/>
                          <a:cs typeface="Century Gothic"/>
                        </a:rPr>
                        <a:t>Market</a:t>
                      </a:r>
                      <a:r>
                        <a:rPr sz="1600" spc="45" dirty="0">
                          <a:solidFill>
                            <a:srgbClr val="5F5F5F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600" spc="-20" dirty="0">
                          <a:solidFill>
                            <a:srgbClr val="5F5F5F"/>
                          </a:solidFill>
                          <a:latin typeface="Century Gothic"/>
                          <a:cs typeface="Century Gothic"/>
                        </a:rPr>
                        <a:t>share</a:t>
                      </a:r>
                      <a:endParaRPr sz="1600">
                        <a:latin typeface="Century Gothic"/>
                        <a:cs typeface="Century Gothic"/>
                      </a:endParaRPr>
                    </a:p>
                  </a:txBody>
                  <a:tcPr marL="0" marR="0" marT="36830" marB="0">
                    <a:lnL w="9525">
                      <a:solidFill>
                        <a:srgbClr val="7E7E7E"/>
                      </a:solidFill>
                      <a:prstDash val="solid"/>
                    </a:lnL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7E7E7E"/>
                      </a:solidFill>
                      <a:prstDash val="solid"/>
                    </a:lnL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9584">
                <a:tc>
                  <a:txBody>
                    <a:bodyPr/>
                    <a:lstStyle/>
                    <a:p>
                      <a:pPr marR="368300" algn="r">
                        <a:lnSpc>
                          <a:spcPct val="100000"/>
                        </a:lnSpc>
                        <a:spcBef>
                          <a:spcPts val="894"/>
                        </a:spcBef>
                      </a:pPr>
                      <a:r>
                        <a:rPr sz="1600" spc="-50" dirty="0">
                          <a:solidFill>
                            <a:srgbClr val="5F5F5F"/>
                          </a:solidFill>
                          <a:latin typeface="Century Gothic"/>
                          <a:cs typeface="Century Gothic"/>
                        </a:rPr>
                        <a:t>5</a:t>
                      </a:r>
                      <a:endParaRPr sz="1600">
                        <a:latin typeface="Century Gothic"/>
                        <a:cs typeface="Century Gothic"/>
                      </a:endParaRPr>
                    </a:p>
                  </a:txBody>
                  <a:tcPr marL="0" marR="0" marT="113664" marB="0">
                    <a:lnL w="9525">
                      <a:solidFill>
                        <a:srgbClr val="7E7E7E"/>
                      </a:solidFill>
                      <a:prstDash val="solid"/>
                    </a:lnL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600" spc="75" dirty="0">
                          <a:solidFill>
                            <a:srgbClr val="5F5F5F"/>
                          </a:solidFill>
                          <a:latin typeface="Century Gothic"/>
                          <a:cs typeface="Century Gothic"/>
                        </a:rPr>
                        <a:t>$</a:t>
                      </a:r>
                      <a:r>
                        <a:rPr sz="1600" spc="-25" dirty="0">
                          <a:solidFill>
                            <a:srgbClr val="5F5F5F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600" spc="-10" dirty="0">
                          <a:solidFill>
                            <a:srgbClr val="5F5F5F"/>
                          </a:solidFill>
                          <a:latin typeface="Century Gothic"/>
                          <a:cs typeface="Century Gothic"/>
                        </a:rPr>
                        <a:t>Revenues</a:t>
                      </a:r>
                      <a:endParaRPr sz="1600">
                        <a:latin typeface="Century Gothic"/>
                        <a:cs typeface="Century Gothic"/>
                      </a:endParaRPr>
                    </a:p>
                  </a:txBody>
                  <a:tcPr marL="0" marR="0" marT="36830" marB="0">
                    <a:lnL w="9525">
                      <a:solidFill>
                        <a:srgbClr val="7E7E7E"/>
                      </a:solidFill>
                      <a:prstDash val="solid"/>
                    </a:lnL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7E7E7E"/>
                      </a:solidFill>
                      <a:prstDash val="solid"/>
                    </a:lnL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89584">
                <a:tc>
                  <a:txBody>
                    <a:bodyPr/>
                    <a:lstStyle/>
                    <a:p>
                      <a:pPr marR="363855" algn="r">
                        <a:lnSpc>
                          <a:spcPct val="100000"/>
                        </a:lnSpc>
                        <a:spcBef>
                          <a:spcPts val="900"/>
                        </a:spcBef>
                      </a:pPr>
                      <a:r>
                        <a:rPr sz="1600" spc="20" dirty="0">
                          <a:solidFill>
                            <a:srgbClr val="5F5F5F"/>
                          </a:solidFill>
                          <a:latin typeface="Century Gothic"/>
                          <a:cs typeface="Century Gothic"/>
                        </a:rPr>
                        <a:t>6</a:t>
                      </a:r>
                      <a:endParaRPr sz="1600">
                        <a:latin typeface="Century Gothic"/>
                        <a:cs typeface="Century Gothic"/>
                      </a:endParaRPr>
                    </a:p>
                  </a:txBody>
                  <a:tcPr marL="0" marR="0" marT="114300" marB="0">
                    <a:lnL w="9525">
                      <a:solidFill>
                        <a:srgbClr val="7E7E7E"/>
                      </a:solidFill>
                      <a:prstDash val="solid"/>
                    </a:lnL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600" spc="60" dirty="0">
                          <a:solidFill>
                            <a:srgbClr val="5F5F5F"/>
                          </a:solidFill>
                          <a:latin typeface="Century Gothic"/>
                          <a:cs typeface="Century Gothic"/>
                        </a:rPr>
                        <a:t>%</a:t>
                      </a:r>
                      <a:r>
                        <a:rPr sz="1600" spc="-15" dirty="0">
                          <a:solidFill>
                            <a:srgbClr val="5F5F5F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600" spc="75" dirty="0">
                          <a:solidFill>
                            <a:srgbClr val="5F5F5F"/>
                          </a:solidFill>
                          <a:latin typeface="Century Gothic"/>
                          <a:cs typeface="Century Gothic"/>
                        </a:rPr>
                        <a:t>Returning</a:t>
                      </a:r>
                      <a:r>
                        <a:rPr sz="1600" spc="-40" dirty="0">
                          <a:solidFill>
                            <a:srgbClr val="5F5F5F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600" spc="40" dirty="0">
                          <a:solidFill>
                            <a:srgbClr val="5F5F5F"/>
                          </a:solidFill>
                          <a:latin typeface="Century Gothic"/>
                          <a:cs typeface="Century Gothic"/>
                        </a:rPr>
                        <a:t>customers</a:t>
                      </a:r>
                      <a:endParaRPr sz="1600">
                        <a:latin typeface="Century Gothic"/>
                        <a:cs typeface="Century Gothic"/>
                      </a:endParaRPr>
                    </a:p>
                  </a:txBody>
                  <a:tcPr marL="0" marR="0" marT="36830" marB="0">
                    <a:lnL w="9525">
                      <a:solidFill>
                        <a:srgbClr val="7E7E7E"/>
                      </a:solidFill>
                      <a:prstDash val="solid"/>
                    </a:lnL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7E7E7E"/>
                      </a:solidFill>
                      <a:prstDash val="solid"/>
                    </a:lnL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89584">
                <a:tc>
                  <a:txBody>
                    <a:bodyPr/>
                    <a:lstStyle/>
                    <a:p>
                      <a:pPr marR="367030" algn="r">
                        <a:lnSpc>
                          <a:spcPct val="100000"/>
                        </a:lnSpc>
                        <a:spcBef>
                          <a:spcPts val="900"/>
                        </a:spcBef>
                      </a:pPr>
                      <a:r>
                        <a:rPr sz="1600" spc="-50" dirty="0">
                          <a:solidFill>
                            <a:srgbClr val="5F5F5F"/>
                          </a:solidFill>
                          <a:latin typeface="Century Gothic"/>
                          <a:cs typeface="Century Gothic"/>
                        </a:rPr>
                        <a:t>7</a:t>
                      </a:r>
                      <a:endParaRPr sz="1600">
                        <a:latin typeface="Century Gothic"/>
                        <a:cs typeface="Century Gothic"/>
                      </a:endParaRPr>
                    </a:p>
                  </a:txBody>
                  <a:tcPr marL="0" marR="0" marT="114300" marB="0">
                    <a:lnL w="9525">
                      <a:solidFill>
                        <a:srgbClr val="7E7E7E"/>
                      </a:solidFill>
                      <a:prstDash val="solid"/>
                    </a:lnL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600" dirty="0">
                          <a:solidFill>
                            <a:srgbClr val="5F5F5F"/>
                          </a:solidFill>
                          <a:latin typeface="Century Gothic"/>
                          <a:cs typeface="Century Gothic"/>
                        </a:rPr>
                        <a:t>#</a:t>
                      </a:r>
                      <a:r>
                        <a:rPr sz="1600" spc="-60" dirty="0">
                          <a:solidFill>
                            <a:srgbClr val="5F5F5F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600" dirty="0">
                          <a:solidFill>
                            <a:srgbClr val="5F5F5F"/>
                          </a:solidFill>
                          <a:latin typeface="Century Gothic"/>
                          <a:cs typeface="Century Gothic"/>
                        </a:rPr>
                        <a:t>Service</a:t>
                      </a:r>
                      <a:r>
                        <a:rPr sz="1600" spc="-55" dirty="0">
                          <a:solidFill>
                            <a:srgbClr val="5F5F5F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600" spc="-40" dirty="0">
                          <a:solidFill>
                            <a:srgbClr val="5F5F5F"/>
                          </a:solidFill>
                          <a:latin typeface="Century Gothic"/>
                          <a:cs typeface="Century Gothic"/>
                        </a:rPr>
                        <a:t>lead</a:t>
                      </a:r>
                      <a:r>
                        <a:rPr sz="1600" spc="-55" dirty="0">
                          <a:solidFill>
                            <a:srgbClr val="5F5F5F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600" spc="50" dirty="0">
                          <a:solidFill>
                            <a:srgbClr val="5F5F5F"/>
                          </a:solidFill>
                          <a:latin typeface="Century Gothic"/>
                          <a:cs typeface="Century Gothic"/>
                        </a:rPr>
                        <a:t>time</a:t>
                      </a:r>
                      <a:endParaRPr sz="1600">
                        <a:latin typeface="Century Gothic"/>
                        <a:cs typeface="Century Gothic"/>
                      </a:endParaRPr>
                    </a:p>
                  </a:txBody>
                  <a:tcPr marL="0" marR="0" marT="36830" marB="0">
                    <a:lnL w="9525">
                      <a:solidFill>
                        <a:srgbClr val="7E7E7E"/>
                      </a:solidFill>
                      <a:prstDash val="solid"/>
                    </a:lnL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7E7E7E"/>
                      </a:solidFill>
                      <a:prstDash val="solid"/>
                    </a:lnL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89584">
                <a:tc>
                  <a:txBody>
                    <a:bodyPr/>
                    <a:lstStyle/>
                    <a:p>
                      <a:pPr marR="361315" algn="r">
                        <a:lnSpc>
                          <a:spcPct val="100000"/>
                        </a:lnSpc>
                        <a:spcBef>
                          <a:spcPts val="900"/>
                        </a:spcBef>
                      </a:pPr>
                      <a:r>
                        <a:rPr sz="1600" spc="65" dirty="0">
                          <a:solidFill>
                            <a:srgbClr val="5F5F5F"/>
                          </a:solidFill>
                          <a:latin typeface="Century Gothic"/>
                          <a:cs typeface="Century Gothic"/>
                        </a:rPr>
                        <a:t>8</a:t>
                      </a:r>
                      <a:endParaRPr sz="1600">
                        <a:latin typeface="Century Gothic"/>
                        <a:cs typeface="Century Gothic"/>
                      </a:endParaRPr>
                    </a:p>
                  </a:txBody>
                  <a:tcPr marL="0" marR="0" marT="114300" marB="0">
                    <a:lnL w="9525">
                      <a:solidFill>
                        <a:srgbClr val="7E7E7E"/>
                      </a:solidFill>
                      <a:prstDash val="solid"/>
                    </a:lnL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600" spc="60" dirty="0">
                          <a:solidFill>
                            <a:srgbClr val="5F5F5F"/>
                          </a:solidFill>
                          <a:latin typeface="Century Gothic"/>
                          <a:cs typeface="Century Gothic"/>
                        </a:rPr>
                        <a:t>%</a:t>
                      </a:r>
                      <a:r>
                        <a:rPr sz="1600" spc="-5" dirty="0">
                          <a:solidFill>
                            <a:srgbClr val="5F5F5F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600" dirty="0">
                          <a:solidFill>
                            <a:srgbClr val="5F5F5F"/>
                          </a:solidFill>
                          <a:latin typeface="Century Gothic"/>
                          <a:cs typeface="Century Gothic"/>
                        </a:rPr>
                        <a:t>Staff</a:t>
                      </a:r>
                      <a:r>
                        <a:rPr sz="1600" spc="-5" dirty="0">
                          <a:solidFill>
                            <a:srgbClr val="5F5F5F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600" spc="80" dirty="0">
                          <a:solidFill>
                            <a:srgbClr val="5F5F5F"/>
                          </a:solidFill>
                          <a:latin typeface="Century Gothic"/>
                          <a:cs typeface="Century Gothic"/>
                        </a:rPr>
                        <a:t>with</a:t>
                      </a:r>
                      <a:r>
                        <a:rPr sz="1600" spc="-25" dirty="0">
                          <a:solidFill>
                            <a:srgbClr val="5F5F5F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600" dirty="0">
                          <a:solidFill>
                            <a:srgbClr val="5F5F5F"/>
                          </a:solidFill>
                          <a:latin typeface="Century Gothic"/>
                          <a:cs typeface="Century Gothic"/>
                        </a:rPr>
                        <a:t>competencies</a:t>
                      </a:r>
                      <a:r>
                        <a:rPr sz="1600" spc="-30" dirty="0">
                          <a:solidFill>
                            <a:srgbClr val="5F5F5F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600" dirty="0">
                          <a:solidFill>
                            <a:srgbClr val="5F5F5F"/>
                          </a:solidFill>
                          <a:latin typeface="Century Gothic"/>
                          <a:cs typeface="Century Gothic"/>
                        </a:rPr>
                        <a:t>at</a:t>
                      </a:r>
                      <a:r>
                        <a:rPr sz="1600" spc="-5" dirty="0">
                          <a:solidFill>
                            <a:srgbClr val="5F5F5F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600" dirty="0">
                          <a:solidFill>
                            <a:srgbClr val="5F5F5F"/>
                          </a:solidFill>
                          <a:latin typeface="Century Gothic"/>
                          <a:cs typeface="Century Gothic"/>
                        </a:rPr>
                        <a:t>desired</a:t>
                      </a:r>
                      <a:r>
                        <a:rPr sz="1600" spc="-25" dirty="0">
                          <a:solidFill>
                            <a:srgbClr val="5F5F5F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600" spc="-10" dirty="0">
                          <a:solidFill>
                            <a:srgbClr val="5F5F5F"/>
                          </a:solidFill>
                          <a:latin typeface="Century Gothic"/>
                          <a:cs typeface="Century Gothic"/>
                        </a:rPr>
                        <a:t>level</a:t>
                      </a:r>
                      <a:endParaRPr sz="1600">
                        <a:latin typeface="Century Gothic"/>
                        <a:cs typeface="Century Gothic"/>
                      </a:endParaRPr>
                    </a:p>
                  </a:txBody>
                  <a:tcPr marL="0" marR="0" marT="37465" marB="0">
                    <a:lnL w="9525">
                      <a:solidFill>
                        <a:srgbClr val="7E7E7E"/>
                      </a:solidFill>
                      <a:prstDash val="solid"/>
                    </a:lnL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7E7E7E"/>
                      </a:solidFill>
                      <a:prstDash val="solid"/>
                    </a:lnL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263753" y="1561338"/>
            <a:ext cx="58604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5F5F5F"/>
                </a:solidFill>
                <a:latin typeface="Tahoma"/>
                <a:cs typeface="Tahoma"/>
              </a:rPr>
              <a:t>Cluster</a:t>
            </a:r>
            <a:r>
              <a:rPr sz="1800" spc="-19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10" dirty="0">
                <a:solidFill>
                  <a:srgbClr val="5F5F5F"/>
                </a:solidFill>
                <a:latin typeface="Tahoma"/>
                <a:cs typeface="Tahoma"/>
              </a:rPr>
              <a:t>the</a:t>
            </a:r>
            <a:r>
              <a:rPr sz="1800" spc="-15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20" dirty="0">
                <a:solidFill>
                  <a:srgbClr val="5F5F5F"/>
                </a:solidFill>
                <a:latin typeface="Tahoma"/>
                <a:cs typeface="Tahoma"/>
              </a:rPr>
              <a:t>following</a:t>
            </a:r>
            <a:r>
              <a:rPr sz="1800" spc="-18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50" dirty="0">
                <a:solidFill>
                  <a:srgbClr val="5F5F5F"/>
                </a:solidFill>
                <a:latin typeface="Tahoma"/>
                <a:cs typeface="Tahoma"/>
              </a:rPr>
              <a:t>examples</a:t>
            </a:r>
            <a:r>
              <a:rPr sz="1800" spc="-19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5F5F5F"/>
                </a:solidFill>
                <a:latin typeface="Tahoma"/>
                <a:cs typeface="Tahoma"/>
              </a:rPr>
              <a:t>into</a:t>
            </a:r>
            <a:r>
              <a:rPr sz="1800" spc="-17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40" dirty="0">
                <a:solidFill>
                  <a:srgbClr val="5F5F5F"/>
                </a:solidFill>
                <a:latin typeface="Tahoma"/>
                <a:cs typeface="Tahoma"/>
              </a:rPr>
              <a:t>leading</a:t>
            </a:r>
            <a:r>
              <a:rPr sz="1800" spc="-19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45" dirty="0">
                <a:solidFill>
                  <a:srgbClr val="5F5F5F"/>
                </a:solidFill>
                <a:latin typeface="Tahoma"/>
                <a:cs typeface="Tahoma"/>
              </a:rPr>
              <a:t>and</a:t>
            </a:r>
            <a:r>
              <a:rPr sz="1800" spc="-16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60" dirty="0">
                <a:solidFill>
                  <a:srgbClr val="5F5F5F"/>
                </a:solidFill>
                <a:latin typeface="Tahoma"/>
                <a:cs typeface="Tahoma"/>
              </a:rPr>
              <a:t>lagging</a:t>
            </a:r>
            <a:r>
              <a:rPr sz="1800" spc="-18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10" dirty="0">
                <a:solidFill>
                  <a:srgbClr val="5F5F5F"/>
                </a:solidFill>
                <a:latin typeface="Tahoma"/>
                <a:cs typeface="Tahoma"/>
              </a:rPr>
              <a:t>KPIs.</a:t>
            </a:r>
            <a:endParaRPr sz="18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09258" rIns="0" bIns="0" rtlCol="0">
            <a:spAutoFit/>
          </a:bodyPr>
          <a:lstStyle/>
          <a:p>
            <a:pPr marL="31115">
              <a:lnSpc>
                <a:spcPct val="100000"/>
              </a:lnSpc>
              <a:spcBef>
                <a:spcPts val="100"/>
              </a:spcBef>
            </a:pPr>
            <a:r>
              <a:rPr spc="175" dirty="0"/>
              <a:t>QUALITATIVE</a:t>
            </a:r>
            <a:r>
              <a:rPr spc="50" dirty="0"/>
              <a:t> </a:t>
            </a:r>
            <a:r>
              <a:rPr spc="140" dirty="0"/>
              <a:t>VS</a:t>
            </a:r>
            <a:r>
              <a:rPr dirty="0"/>
              <a:t> </a:t>
            </a:r>
            <a:r>
              <a:rPr spc="180" dirty="0"/>
              <a:t>QUANTITATIVE</a:t>
            </a:r>
            <a:r>
              <a:rPr spc="55" dirty="0"/>
              <a:t> </a:t>
            </a:r>
            <a:r>
              <a:rPr spc="245" dirty="0"/>
              <a:t>KPIs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95300" y="1830323"/>
            <a:ext cx="3528060" cy="3770629"/>
            <a:chOff x="495300" y="1830323"/>
            <a:chExt cx="3528060" cy="3770629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60704" y="2148839"/>
              <a:ext cx="2962656" cy="296265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5300" y="2874263"/>
              <a:ext cx="2101596" cy="1316736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522507" y="2900933"/>
              <a:ext cx="1998980" cy="1215390"/>
            </a:xfrm>
            <a:custGeom>
              <a:avLst/>
              <a:gdLst/>
              <a:ahLst/>
              <a:cxnLst/>
              <a:rect l="l" t="t" r="r" b="b"/>
              <a:pathLst>
                <a:path w="1998980" h="1215389">
                  <a:moveTo>
                    <a:pt x="535085" y="0"/>
                  </a:moveTo>
                  <a:lnTo>
                    <a:pt x="488407" y="63"/>
                  </a:lnTo>
                  <a:lnTo>
                    <a:pt x="442525" y="4468"/>
                  </a:lnTo>
                  <a:lnTo>
                    <a:pt x="397664" y="13032"/>
                  </a:lnTo>
                  <a:lnTo>
                    <a:pt x="354049" y="25576"/>
                  </a:lnTo>
                  <a:lnTo>
                    <a:pt x="311904" y="41919"/>
                  </a:lnTo>
                  <a:lnTo>
                    <a:pt x="271455" y="61880"/>
                  </a:lnTo>
                  <a:lnTo>
                    <a:pt x="232925" y="85279"/>
                  </a:lnTo>
                  <a:lnTo>
                    <a:pt x="196539" y="111934"/>
                  </a:lnTo>
                  <a:lnTo>
                    <a:pt x="162523" y="141666"/>
                  </a:lnTo>
                  <a:lnTo>
                    <a:pt x="131101" y="174293"/>
                  </a:lnTo>
                  <a:lnTo>
                    <a:pt x="102497" y="209636"/>
                  </a:lnTo>
                  <a:lnTo>
                    <a:pt x="76936" y="247513"/>
                  </a:lnTo>
                  <a:lnTo>
                    <a:pt x="54644" y="287743"/>
                  </a:lnTo>
                  <a:lnTo>
                    <a:pt x="35844" y="330147"/>
                  </a:lnTo>
                  <a:lnTo>
                    <a:pt x="20762" y="374543"/>
                  </a:lnTo>
                  <a:lnTo>
                    <a:pt x="9622" y="420750"/>
                  </a:lnTo>
                  <a:lnTo>
                    <a:pt x="3590" y="459104"/>
                  </a:lnTo>
                  <a:lnTo>
                    <a:pt x="0" y="506152"/>
                  </a:lnTo>
                  <a:lnTo>
                    <a:pt x="555" y="552540"/>
                  </a:lnTo>
                  <a:lnTo>
                    <a:pt x="5101" y="598062"/>
                  </a:lnTo>
                  <a:lnTo>
                    <a:pt x="13482" y="642512"/>
                  </a:lnTo>
                  <a:lnTo>
                    <a:pt x="25542" y="685680"/>
                  </a:lnTo>
                  <a:lnTo>
                    <a:pt x="41126" y="727361"/>
                  </a:lnTo>
                  <a:lnTo>
                    <a:pt x="60078" y="767348"/>
                  </a:lnTo>
                  <a:lnTo>
                    <a:pt x="82243" y="805432"/>
                  </a:lnTo>
                  <a:lnTo>
                    <a:pt x="107466" y="841406"/>
                  </a:lnTo>
                  <a:lnTo>
                    <a:pt x="135591" y="875064"/>
                  </a:lnTo>
                  <a:lnTo>
                    <a:pt x="166462" y="906199"/>
                  </a:lnTo>
                  <a:lnTo>
                    <a:pt x="199924" y="934602"/>
                  </a:lnTo>
                  <a:lnTo>
                    <a:pt x="235822" y="960067"/>
                  </a:lnTo>
                  <a:lnTo>
                    <a:pt x="274000" y="982386"/>
                  </a:lnTo>
                  <a:lnTo>
                    <a:pt x="314302" y="1001353"/>
                  </a:lnTo>
                  <a:lnTo>
                    <a:pt x="356573" y="1016760"/>
                  </a:lnTo>
                  <a:lnTo>
                    <a:pt x="400658" y="1028400"/>
                  </a:lnTo>
                  <a:lnTo>
                    <a:pt x="446401" y="1036065"/>
                  </a:lnTo>
                  <a:lnTo>
                    <a:pt x="497236" y="1039615"/>
                  </a:lnTo>
                  <a:lnTo>
                    <a:pt x="547124" y="1038034"/>
                  </a:lnTo>
                  <a:lnTo>
                    <a:pt x="595834" y="1031553"/>
                  </a:lnTo>
                  <a:lnTo>
                    <a:pt x="643137" y="1020402"/>
                  </a:lnTo>
                  <a:lnTo>
                    <a:pt x="688801" y="1004812"/>
                  </a:lnTo>
                  <a:lnTo>
                    <a:pt x="732595" y="985012"/>
                  </a:lnTo>
                  <a:lnTo>
                    <a:pt x="774290" y="961232"/>
                  </a:lnTo>
                  <a:lnTo>
                    <a:pt x="813655" y="933703"/>
                  </a:lnTo>
                  <a:lnTo>
                    <a:pt x="850458" y="902656"/>
                  </a:lnTo>
                  <a:lnTo>
                    <a:pt x="884471" y="868320"/>
                  </a:lnTo>
                  <a:lnTo>
                    <a:pt x="915461" y="830925"/>
                  </a:lnTo>
                  <a:lnTo>
                    <a:pt x="943199" y="790701"/>
                  </a:lnTo>
                  <a:lnTo>
                    <a:pt x="971708" y="752029"/>
                  </a:lnTo>
                  <a:lnTo>
                    <a:pt x="1006337" y="719911"/>
                  </a:lnTo>
                  <a:lnTo>
                    <a:pt x="1045990" y="695039"/>
                  </a:lnTo>
                  <a:lnTo>
                    <a:pt x="1089569" y="678104"/>
                  </a:lnTo>
                  <a:lnTo>
                    <a:pt x="1135978" y="669799"/>
                  </a:lnTo>
                  <a:lnTo>
                    <a:pt x="1184118" y="670813"/>
                  </a:lnTo>
                  <a:lnTo>
                    <a:pt x="1231155" y="681589"/>
                  </a:lnTo>
                  <a:lnTo>
                    <a:pt x="1274495" y="701519"/>
                  </a:lnTo>
                  <a:lnTo>
                    <a:pt x="1312833" y="729535"/>
                  </a:lnTo>
                  <a:lnTo>
                    <a:pt x="1344863" y="764568"/>
                  </a:lnTo>
                  <a:lnTo>
                    <a:pt x="1369280" y="805548"/>
                  </a:lnTo>
                  <a:lnTo>
                    <a:pt x="1384778" y="851407"/>
                  </a:lnTo>
                  <a:lnTo>
                    <a:pt x="1397767" y="899319"/>
                  </a:lnTo>
                  <a:lnTo>
                    <a:pt x="1414297" y="945811"/>
                  </a:lnTo>
                  <a:lnTo>
                    <a:pt x="1434238" y="990684"/>
                  </a:lnTo>
                  <a:lnTo>
                    <a:pt x="1457462" y="1033742"/>
                  </a:lnTo>
                  <a:lnTo>
                    <a:pt x="1483841" y="1074786"/>
                  </a:lnTo>
                  <a:lnTo>
                    <a:pt x="1513246" y="1113620"/>
                  </a:lnTo>
                  <a:lnTo>
                    <a:pt x="1545548" y="1150046"/>
                  </a:lnTo>
                  <a:lnTo>
                    <a:pt x="1580620" y="1183865"/>
                  </a:lnTo>
                  <a:lnTo>
                    <a:pt x="1618331" y="1214882"/>
                  </a:lnTo>
                  <a:lnTo>
                    <a:pt x="1998442" y="698118"/>
                  </a:lnTo>
                  <a:lnTo>
                    <a:pt x="1751808" y="109727"/>
                  </a:lnTo>
                  <a:lnTo>
                    <a:pt x="1707821" y="130852"/>
                  </a:lnTo>
                  <a:lnTo>
                    <a:pt x="1665723" y="155317"/>
                  </a:lnTo>
                  <a:lnTo>
                    <a:pt x="1625693" y="182927"/>
                  </a:lnTo>
                  <a:lnTo>
                    <a:pt x="1587908" y="213484"/>
                  </a:lnTo>
                  <a:lnTo>
                    <a:pt x="1552545" y="246792"/>
                  </a:lnTo>
                  <a:lnTo>
                    <a:pt x="1519784" y="282654"/>
                  </a:lnTo>
                  <a:lnTo>
                    <a:pt x="1489801" y="320875"/>
                  </a:lnTo>
                  <a:lnTo>
                    <a:pt x="1462774" y="361258"/>
                  </a:lnTo>
                  <a:lnTo>
                    <a:pt x="1438880" y="403605"/>
                  </a:lnTo>
                  <a:lnTo>
                    <a:pt x="1412791" y="445982"/>
                  </a:lnTo>
                  <a:lnTo>
                    <a:pt x="1379223" y="480996"/>
                  </a:lnTo>
                  <a:lnTo>
                    <a:pt x="1339693" y="508015"/>
                  </a:lnTo>
                  <a:lnTo>
                    <a:pt x="1295718" y="526410"/>
                  </a:lnTo>
                  <a:lnTo>
                    <a:pt x="1248815" y="535547"/>
                  </a:lnTo>
                  <a:lnTo>
                    <a:pt x="1200501" y="534796"/>
                  </a:lnTo>
                  <a:lnTo>
                    <a:pt x="1148131" y="523644"/>
                  </a:lnTo>
                  <a:lnTo>
                    <a:pt x="1106742" y="504843"/>
                  </a:lnTo>
                  <a:lnTo>
                    <a:pt x="1069898" y="478536"/>
                  </a:lnTo>
                  <a:lnTo>
                    <a:pt x="1038398" y="445751"/>
                  </a:lnTo>
                  <a:lnTo>
                    <a:pt x="1013043" y="407519"/>
                  </a:lnTo>
                  <a:lnTo>
                    <a:pt x="994634" y="364870"/>
                  </a:lnTo>
                  <a:lnTo>
                    <a:pt x="978753" y="319388"/>
                  </a:lnTo>
                  <a:lnTo>
                    <a:pt x="958857" y="275895"/>
                  </a:lnTo>
                  <a:lnTo>
                    <a:pt x="935156" y="234641"/>
                  </a:lnTo>
                  <a:lnTo>
                    <a:pt x="907860" y="195874"/>
                  </a:lnTo>
                  <a:lnTo>
                    <a:pt x="877180" y="159844"/>
                  </a:lnTo>
                  <a:lnTo>
                    <a:pt x="843324" y="126799"/>
                  </a:lnTo>
                  <a:lnTo>
                    <a:pt x="806504" y="96989"/>
                  </a:lnTo>
                  <a:lnTo>
                    <a:pt x="766930" y="70662"/>
                  </a:lnTo>
                  <a:lnTo>
                    <a:pt x="724810" y="48068"/>
                  </a:lnTo>
                  <a:lnTo>
                    <a:pt x="680356" y="29456"/>
                  </a:lnTo>
                  <a:lnTo>
                    <a:pt x="633777" y="15074"/>
                  </a:lnTo>
                  <a:lnTo>
                    <a:pt x="585283" y="5173"/>
                  </a:lnTo>
                  <a:lnTo>
                    <a:pt x="535085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13788" y="3572243"/>
              <a:ext cx="1575815" cy="2028444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2140711" y="3598925"/>
              <a:ext cx="1473835" cy="1926589"/>
            </a:xfrm>
            <a:custGeom>
              <a:avLst/>
              <a:gdLst/>
              <a:ahLst/>
              <a:cxnLst/>
              <a:rect l="l" t="t" r="r" b="b"/>
              <a:pathLst>
                <a:path w="1473835" h="1926589">
                  <a:moveTo>
                    <a:pt x="380111" y="0"/>
                  </a:moveTo>
                  <a:lnTo>
                    <a:pt x="0" y="516636"/>
                  </a:lnTo>
                  <a:lnTo>
                    <a:pt x="39919" y="544493"/>
                  </a:lnTo>
                  <a:lnTo>
                    <a:pt x="81435" y="568955"/>
                  </a:lnTo>
                  <a:lnTo>
                    <a:pt x="124403" y="590004"/>
                  </a:lnTo>
                  <a:lnTo>
                    <a:pt x="168678" y="607623"/>
                  </a:lnTo>
                  <a:lnTo>
                    <a:pt x="214117" y="621793"/>
                  </a:lnTo>
                  <a:lnTo>
                    <a:pt x="260575" y="632497"/>
                  </a:lnTo>
                  <a:lnTo>
                    <a:pt x="307908" y="639717"/>
                  </a:lnTo>
                  <a:lnTo>
                    <a:pt x="355972" y="643436"/>
                  </a:lnTo>
                  <a:lnTo>
                    <a:pt x="404621" y="643636"/>
                  </a:lnTo>
                  <a:lnTo>
                    <a:pt x="453358" y="645735"/>
                  </a:lnTo>
                  <a:lnTo>
                    <a:pt x="499490" y="657930"/>
                  </a:lnTo>
                  <a:lnTo>
                    <a:pt x="541686" y="679354"/>
                  </a:lnTo>
                  <a:lnTo>
                    <a:pt x="578611" y="709139"/>
                  </a:lnTo>
                  <a:lnTo>
                    <a:pt x="608933" y="746417"/>
                  </a:lnTo>
                  <a:lnTo>
                    <a:pt x="631317" y="790321"/>
                  </a:lnTo>
                  <a:lnTo>
                    <a:pt x="634619" y="794512"/>
                  </a:lnTo>
                  <a:lnTo>
                    <a:pt x="645090" y="825690"/>
                  </a:lnTo>
                  <a:lnTo>
                    <a:pt x="651525" y="857821"/>
                  </a:lnTo>
                  <a:lnTo>
                    <a:pt x="653889" y="890524"/>
                  </a:lnTo>
                  <a:lnTo>
                    <a:pt x="652144" y="923417"/>
                  </a:lnTo>
                  <a:lnTo>
                    <a:pt x="632221" y="995283"/>
                  </a:lnTo>
                  <a:lnTo>
                    <a:pt x="591819" y="1057529"/>
                  </a:lnTo>
                  <a:lnTo>
                    <a:pt x="557507" y="1099878"/>
                  </a:lnTo>
                  <a:lnTo>
                    <a:pt x="527844" y="1145248"/>
                  </a:lnTo>
                  <a:lnTo>
                    <a:pt x="503015" y="1193228"/>
                  </a:lnTo>
                  <a:lnTo>
                    <a:pt x="483202" y="1243409"/>
                  </a:lnTo>
                  <a:lnTo>
                    <a:pt x="468588" y="1295383"/>
                  </a:lnTo>
                  <a:lnTo>
                    <a:pt x="459358" y="1348740"/>
                  </a:lnTo>
                  <a:lnTo>
                    <a:pt x="455740" y="1397677"/>
                  </a:lnTo>
                  <a:lnTo>
                    <a:pt x="456781" y="1447127"/>
                  </a:lnTo>
                  <a:lnTo>
                    <a:pt x="462613" y="1496774"/>
                  </a:lnTo>
                  <a:lnTo>
                    <a:pt x="473366" y="1546304"/>
                  </a:lnTo>
                  <a:lnTo>
                    <a:pt x="489171" y="1595405"/>
                  </a:lnTo>
                  <a:lnTo>
                    <a:pt x="510158" y="1643761"/>
                  </a:lnTo>
                  <a:lnTo>
                    <a:pt x="533326" y="1685438"/>
                  </a:lnTo>
                  <a:lnTo>
                    <a:pt x="559749" y="1724193"/>
                  </a:lnTo>
                  <a:lnTo>
                    <a:pt x="589173" y="1759915"/>
                  </a:lnTo>
                  <a:lnTo>
                    <a:pt x="621345" y="1792491"/>
                  </a:lnTo>
                  <a:lnTo>
                    <a:pt x="656011" y="1821811"/>
                  </a:lnTo>
                  <a:lnTo>
                    <a:pt x="692916" y="1847761"/>
                  </a:lnTo>
                  <a:lnTo>
                    <a:pt x="731807" y="1870231"/>
                  </a:lnTo>
                  <a:lnTo>
                    <a:pt x="772429" y="1889109"/>
                  </a:lnTo>
                  <a:lnTo>
                    <a:pt x="814530" y="1904282"/>
                  </a:lnTo>
                  <a:lnTo>
                    <a:pt x="857854" y="1915638"/>
                  </a:lnTo>
                  <a:lnTo>
                    <a:pt x="902149" y="1923067"/>
                  </a:lnTo>
                  <a:lnTo>
                    <a:pt x="947160" y="1926457"/>
                  </a:lnTo>
                  <a:lnTo>
                    <a:pt x="992632" y="1925694"/>
                  </a:lnTo>
                  <a:lnTo>
                    <a:pt x="1038313" y="1920668"/>
                  </a:lnTo>
                  <a:lnTo>
                    <a:pt x="1083948" y="1911267"/>
                  </a:lnTo>
                  <a:lnTo>
                    <a:pt x="1129284" y="1897380"/>
                  </a:lnTo>
                  <a:lnTo>
                    <a:pt x="1176047" y="1878219"/>
                  </a:lnTo>
                  <a:lnTo>
                    <a:pt x="1219866" y="1855096"/>
                  </a:lnTo>
                  <a:lnTo>
                    <a:pt x="1260621" y="1828301"/>
                  </a:lnTo>
                  <a:lnTo>
                    <a:pt x="1298194" y="1798127"/>
                  </a:lnTo>
                  <a:lnTo>
                    <a:pt x="1332464" y="1764863"/>
                  </a:lnTo>
                  <a:lnTo>
                    <a:pt x="1363313" y="1728803"/>
                  </a:lnTo>
                  <a:lnTo>
                    <a:pt x="1390622" y="1690237"/>
                  </a:lnTo>
                  <a:lnTo>
                    <a:pt x="1414272" y="1649457"/>
                  </a:lnTo>
                  <a:lnTo>
                    <a:pt x="1434143" y="1606754"/>
                  </a:lnTo>
                  <a:lnTo>
                    <a:pt x="1450117" y="1562420"/>
                  </a:lnTo>
                  <a:lnTo>
                    <a:pt x="1462075" y="1516746"/>
                  </a:lnTo>
                  <a:lnTo>
                    <a:pt x="1469898" y="1470025"/>
                  </a:lnTo>
                  <a:lnTo>
                    <a:pt x="1473558" y="1417054"/>
                  </a:lnTo>
                  <a:lnTo>
                    <a:pt x="1471781" y="1363560"/>
                  </a:lnTo>
                  <a:lnTo>
                    <a:pt x="1464402" y="1309931"/>
                  </a:lnTo>
                  <a:lnTo>
                    <a:pt x="1451256" y="1256559"/>
                  </a:lnTo>
                  <a:lnTo>
                    <a:pt x="1432178" y="1203833"/>
                  </a:lnTo>
                  <a:lnTo>
                    <a:pt x="1410468" y="1156603"/>
                  </a:lnTo>
                  <a:lnTo>
                    <a:pt x="1384837" y="1112836"/>
                  </a:lnTo>
                  <a:lnTo>
                    <a:pt x="1355580" y="1072634"/>
                  </a:lnTo>
                  <a:lnTo>
                    <a:pt x="1322987" y="1036098"/>
                  </a:lnTo>
                  <a:lnTo>
                    <a:pt x="1287351" y="1003333"/>
                  </a:lnTo>
                  <a:lnTo>
                    <a:pt x="1248965" y="974439"/>
                  </a:lnTo>
                  <a:lnTo>
                    <a:pt x="1208121" y="949519"/>
                  </a:lnTo>
                  <a:lnTo>
                    <a:pt x="1165112" y="928675"/>
                  </a:lnTo>
                  <a:lnTo>
                    <a:pt x="1120229" y="912010"/>
                  </a:lnTo>
                  <a:lnTo>
                    <a:pt x="1073765" y="899626"/>
                  </a:lnTo>
                  <a:lnTo>
                    <a:pt x="1026013" y="891626"/>
                  </a:lnTo>
                  <a:lnTo>
                    <a:pt x="977264" y="888111"/>
                  </a:lnTo>
                  <a:lnTo>
                    <a:pt x="930841" y="881652"/>
                  </a:lnTo>
                  <a:lnTo>
                    <a:pt x="886761" y="866666"/>
                  </a:lnTo>
                  <a:lnTo>
                    <a:pt x="846264" y="843835"/>
                  </a:lnTo>
                  <a:lnTo>
                    <a:pt x="810593" y="813839"/>
                  </a:lnTo>
                  <a:lnTo>
                    <a:pt x="780991" y="777359"/>
                  </a:lnTo>
                  <a:lnTo>
                    <a:pt x="758698" y="735076"/>
                  </a:lnTo>
                  <a:lnTo>
                    <a:pt x="741172" y="672052"/>
                  </a:lnTo>
                  <a:lnTo>
                    <a:pt x="738731" y="640278"/>
                  </a:lnTo>
                  <a:lnTo>
                    <a:pt x="740410" y="608838"/>
                  </a:lnTo>
                  <a:lnTo>
                    <a:pt x="748655" y="569368"/>
                  </a:lnTo>
                  <a:lnTo>
                    <a:pt x="763603" y="531876"/>
                  </a:lnTo>
                  <a:lnTo>
                    <a:pt x="785147" y="497145"/>
                  </a:lnTo>
                  <a:lnTo>
                    <a:pt x="846450" y="429302"/>
                  </a:lnTo>
                  <a:lnTo>
                    <a:pt x="876925" y="390554"/>
                  </a:lnTo>
                  <a:lnTo>
                    <a:pt x="904494" y="349889"/>
                  </a:lnTo>
                  <a:lnTo>
                    <a:pt x="929042" y="307478"/>
                  </a:lnTo>
                  <a:lnTo>
                    <a:pt x="950458" y="263490"/>
                  </a:lnTo>
                  <a:lnTo>
                    <a:pt x="968628" y="218096"/>
                  </a:lnTo>
                  <a:lnTo>
                    <a:pt x="983440" y="171467"/>
                  </a:lnTo>
                  <a:lnTo>
                    <a:pt x="994781" y="123773"/>
                  </a:lnTo>
                  <a:lnTo>
                    <a:pt x="1002538" y="75184"/>
                  </a:lnTo>
                  <a:lnTo>
                    <a:pt x="38011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247900" y="1830323"/>
              <a:ext cx="1760220" cy="1920239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2274189" y="1856301"/>
              <a:ext cx="1658620" cy="1818639"/>
            </a:xfrm>
            <a:custGeom>
              <a:avLst/>
              <a:gdLst/>
              <a:ahLst/>
              <a:cxnLst/>
              <a:rect l="l" t="t" r="r" b="b"/>
              <a:pathLst>
                <a:path w="1658620" h="1818639">
                  <a:moveTo>
                    <a:pt x="1158690" y="0"/>
                  </a:moveTo>
                  <a:lnTo>
                    <a:pt x="1115574" y="1164"/>
                  </a:lnTo>
                  <a:lnTo>
                    <a:pt x="1072777" y="5990"/>
                  </a:lnTo>
                  <a:lnTo>
                    <a:pt x="1030541" y="14442"/>
                  </a:lnTo>
                  <a:lnTo>
                    <a:pt x="989111" y="26486"/>
                  </a:lnTo>
                  <a:lnTo>
                    <a:pt x="948728" y="42084"/>
                  </a:lnTo>
                  <a:lnTo>
                    <a:pt x="909637" y="61203"/>
                  </a:lnTo>
                  <a:lnTo>
                    <a:pt x="872080" y="83805"/>
                  </a:lnTo>
                  <a:lnTo>
                    <a:pt x="836301" y="109855"/>
                  </a:lnTo>
                  <a:lnTo>
                    <a:pt x="802542" y="139317"/>
                  </a:lnTo>
                  <a:lnTo>
                    <a:pt x="771048" y="172157"/>
                  </a:lnTo>
                  <a:lnTo>
                    <a:pt x="742061" y="208337"/>
                  </a:lnTo>
                  <a:lnTo>
                    <a:pt x="711485" y="255220"/>
                  </a:lnTo>
                  <a:lnTo>
                    <a:pt x="686341" y="304138"/>
                  </a:lnTo>
                  <a:lnTo>
                    <a:pt x="666604" y="354660"/>
                  </a:lnTo>
                  <a:lnTo>
                    <a:pt x="652250" y="406352"/>
                  </a:lnTo>
                  <a:lnTo>
                    <a:pt x="643255" y="458781"/>
                  </a:lnTo>
                  <a:lnTo>
                    <a:pt x="639524" y="511709"/>
                  </a:lnTo>
                  <a:lnTo>
                    <a:pt x="641143" y="564535"/>
                  </a:lnTo>
                  <a:lnTo>
                    <a:pt x="648081" y="616817"/>
                  </a:lnTo>
                  <a:lnTo>
                    <a:pt x="660310" y="668115"/>
                  </a:lnTo>
                  <a:lnTo>
                    <a:pt x="677803" y="717988"/>
                  </a:lnTo>
                  <a:lnTo>
                    <a:pt x="700532" y="765994"/>
                  </a:lnTo>
                  <a:lnTo>
                    <a:pt x="719567" y="810985"/>
                  </a:lnTo>
                  <a:lnTo>
                    <a:pt x="729370" y="858032"/>
                  </a:lnTo>
                  <a:lnTo>
                    <a:pt x="730043" y="905742"/>
                  </a:lnTo>
                  <a:lnTo>
                    <a:pt x="721689" y="952722"/>
                  </a:lnTo>
                  <a:lnTo>
                    <a:pt x="704409" y="997578"/>
                  </a:lnTo>
                  <a:lnTo>
                    <a:pt x="678307" y="1038917"/>
                  </a:lnTo>
                  <a:lnTo>
                    <a:pt x="646107" y="1076210"/>
                  </a:lnTo>
                  <a:lnTo>
                    <a:pt x="607784" y="1105188"/>
                  </a:lnTo>
                  <a:lnTo>
                    <a:pt x="564832" y="1125325"/>
                  </a:lnTo>
                  <a:lnTo>
                    <a:pt x="518747" y="1136096"/>
                  </a:lnTo>
                  <a:lnTo>
                    <a:pt x="471026" y="1136975"/>
                  </a:lnTo>
                  <a:lnTo>
                    <a:pt x="423163" y="1127436"/>
                  </a:lnTo>
                  <a:lnTo>
                    <a:pt x="375897" y="1116042"/>
                  </a:lnTo>
                  <a:lnTo>
                    <a:pt x="328347" y="1108203"/>
                  </a:lnTo>
                  <a:lnTo>
                    <a:pt x="280660" y="1103937"/>
                  </a:lnTo>
                  <a:lnTo>
                    <a:pt x="232986" y="1103261"/>
                  </a:lnTo>
                  <a:lnTo>
                    <a:pt x="185473" y="1106193"/>
                  </a:lnTo>
                  <a:lnTo>
                    <a:pt x="138270" y="1112751"/>
                  </a:lnTo>
                  <a:lnTo>
                    <a:pt x="91524" y="1122953"/>
                  </a:lnTo>
                  <a:lnTo>
                    <a:pt x="45384" y="1136817"/>
                  </a:lnTo>
                  <a:lnTo>
                    <a:pt x="0" y="1154360"/>
                  </a:lnTo>
                  <a:lnTo>
                    <a:pt x="246634" y="1742878"/>
                  </a:lnTo>
                  <a:lnTo>
                    <a:pt x="868934" y="1818062"/>
                  </a:lnTo>
                  <a:lnTo>
                    <a:pt x="872985" y="1769077"/>
                  </a:lnTo>
                  <a:lnTo>
                    <a:pt x="873331" y="1720140"/>
                  </a:lnTo>
                  <a:lnTo>
                    <a:pt x="870039" y="1671471"/>
                  </a:lnTo>
                  <a:lnTo>
                    <a:pt x="863175" y="1623288"/>
                  </a:lnTo>
                  <a:lnTo>
                    <a:pt x="852806" y="1575810"/>
                  </a:lnTo>
                  <a:lnTo>
                    <a:pt x="838999" y="1529255"/>
                  </a:lnTo>
                  <a:lnTo>
                    <a:pt x="821821" y="1483841"/>
                  </a:lnTo>
                  <a:lnTo>
                    <a:pt x="801340" y="1439787"/>
                  </a:lnTo>
                  <a:lnTo>
                    <a:pt x="777621" y="1397311"/>
                  </a:lnTo>
                  <a:lnTo>
                    <a:pt x="755183" y="1353284"/>
                  </a:lnTo>
                  <a:lnTo>
                    <a:pt x="742559" y="1306459"/>
                  </a:lnTo>
                  <a:lnTo>
                    <a:pt x="739679" y="1258421"/>
                  </a:lnTo>
                  <a:lnTo>
                    <a:pt x="746473" y="1210753"/>
                  </a:lnTo>
                  <a:lnTo>
                    <a:pt x="762869" y="1165039"/>
                  </a:lnTo>
                  <a:lnTo>
                    <a:pt x="793115" y="1116006"/>
                  </a:lnTo>
                  <a:lnTo>
                    <a:pt x="824532" y="1081769"/>
                  </a:lnTo>
                  <a:lnTo>
                    <a:pt x="861238" y="1054491"/>
                  </a:lnTo>
                  <a:lnTo>
                    <a:pt x="902065" y="1034742"/>
                  </a:lnTo>
                  <a:lnTo>
                    <a:pt x="945844" y="1023089"/>
                  </a:lnTo>
                  <a:lnTo>
                    <a:pt x="991408" y="1020101"/>
                  </a:lnTo>
                  <a:lnTo>
                    <a:pt x="1037589" y="1026344"/>
                  </a:lnTo>
                  <a:lnTo>
                    <a:pt x="1083848" y="1034081"/>
                  </a:lnTo>
                  <a:lnTo>
                    <a:pt x="1130447" y="1037553"/>
                  </a:lnTo>
                  <a:lnTo>
                    <a:pt x="1177073" y="1036783"/>
                  </a:lnTo>
                  <a:lnTo>
                    <a:pt x="1223414" y="1031795"/>
                  </a:lnTo>
                  <a:lnTo>
                    <a:pt x="1269156" y="1022613"/>
                  </a:lnTo>
                  <a:lnTo>
                    <a:pt x="1313985" y="1009258"/>
                  </a:lnTo>
                  <a:lnTo>
                    <a:pt x="1357589" y="991755"/>
                  </a:lnTo>
                  <a:lnTo>
                    <a:pt x="1399655" y="970127"/>
                  </a:lnTo>
                  <a:lnTo>
                    <a:pt x="1439869" y="944396"/>
                  </a:lnTo>
                  <a:lnTo>
                    <a:pt x="1477918" y="914587"/>
                  </a:lnTo>
                  <a:lnTo>
                    <a:pt x="1513488" y="880722"/>
                  </a:lnTo>
                  <a:lnTo>
                    <a:pt x="1546268" y="842825"/>
                  </a:lnTo>
                  <a:lnTo>
                    <a:pt x="1575943" y="800919"/>
                  </a:lnTo>
                  <a:lnTo>
                    <a:pt x="1599518" y="760197"/>
                  </a:lnTo>
                  <a:lnTo>
                    <a:pt x="1619277" y="717609"/>
                  </a:lnTo>
                  <a:lnTo>
                    <a:pt x="1635122" y="673424"/>
                  </a:lnTo>
                  <a:lnTo>
                    <a:pt x="1646957" y="627911"/>
                  </a:lnTo>
                  <a:lnTo>
                    <a:pt x="1654683" y="581336"/>
                  </a:lnTo>
                  <a:lnTo>
                    <a:pt x="1658344" y="531144"/>
                  </a:lnTo>
                  <a:lnTo>
                    <a:pt x="1657258" y="481017"/>
                  </a:lnTo>
                  <a:lnTo>
                    <a:pt x="1651494" y="431327"/>
                  </a:lnTo>
                  <a:lnTo>
                    <a:pt x="1641119" y="382442"/>
                  </a:lnTo>
                  <a:lnTo>
                    <a:pt x="1626203" y="334734"/>
                  </a:lnTo>
                  <a:lnTo>
                    <a:pt x="1606814" y="288573"/>
                  </a:lnTo>
                  <a:lnTo>
                    <a:pt x="1583020" y="244329"/>
                  </a:lnTo>
                  <a:lnTo>
                    <a:pt x="1554891" y="202372"/>
                  </a:lnTo>
                  <a:lnTo>
                    <a:pt x="1522495" y="163074"/>
                  </a:lnTo>
                  <a:lnTo>
                    <a:pt x="1485900" y="126803"/>
                  </a:lnTo>
                  <a:lnTo>
                    <a:pt x="1448990" y="97386"/>
                  </a:lnTo>
                  <a:lnTo>
                    <a:pt x="1410454" y="71917"/>
                  </a:lnTo>
                  <a:lnTo>
                    <a:pt x="1370534" y="50359"/>
                  </a:lnTo>
                  <a:lnTo>
                    <a:pt x="1329474" y="32678"/>
                  </a:lnTo>
                  <a:lnTo>
                    <a:pt x="1287516" y="18837"/>
                  </a:lnTo>
                  <a:lnTo>
                    <a:pt x="1244904" y="8800"/>
                  </a:lnTo>
                  <a:lnTo>
                    <a:pt x="1201881" y="2533"/>
                  </a:lnTo>
                  <a:lnTo>
                    <a:pt x="115869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947672" y="3020567"/>
              <a:ext cx="1152525" cy="1153795"/>
            </a:xfrm>
            <a:custGeom>
              <a:avLst/>
              <a:gdLst/>
              <a:ahLst/>
              <a:cxnLst/>
              <a:rect l="l" t="t" r="r" b="b"/>
              <a:pathLst>
                <a:path w="1152525" h="1153795">
                  <a:moveTo>
                    <a:pt x="576071" y="0"/>
                  </a:moveTo>
                  <a:lnTo>
                    <a:pt x="528827" y="1912"/>
                  </a:lnTo>
                  <a:lnTo>
                    <a:pt x="482635" y="7551"/>
                  </a:lnTo>
                  <a:lnTo>
                    <a:pt x="437641" y="16767"/>
                  </a:lnTo>
                  <a:lnTo>
                    <a:pt x="393996" y="29413"/>
                  </a:lnTo>
                  <a:lnTo>
                    <a:pt x="351847" y="45338"/>
                  </a:lnTo>
                  <a:lnTo>
                    <a:pt x="311342" y="64396"/>
                  </a:lnTo>
                  <a:lnTo>
                    <a:pt x="272631" y="86437"/>
                  </a:lnTo>
                  <a:lnTo>
                    <a:pt x="235860" y="111312"/>
                  </a:lnTo>
                  <a:lnTo>
                    <a:pt x="201179" y="138874"/>
                  </a:lnTo>
                  <a:lnTo>
                    <a:pt x="168735" y="168973"/>
                  </a:lnTo>
                  <a:lnTo>
                    <a:pt x="138677" y="201461"/>
                  </a:lnTo>
                  <a:lnTo>
                    <a:pt x="111154" y="236189"/>
                  </a:lnTo>
                  <a:lnTo>
                    <a:pt x="86313" y="273009"/>
                  </a:lnTo>
                  <a:lnTo>
                    <a:pt x="64304" y="311772"/>
                  </a:lnTo>
                  <a:lnTo>
                    <a:pt x="45273" y="352329"/>
                  </a:lnTo>
                  <a:lnTo>
                    <a:pt x="29370" y="394533"/>
                  </a:lnTo>
                  <a:lnTo>
                    <a:pt x="16743" y="438233"/>
                  </a:lnTo>
                  <a:lnTo>
                    <a:pt x="7540" y="483283"/>
                  </a:lnTo>
                  <a:lnTo>
                    <a:pt x="1909" y="529532"/>
                  </a:lnTo>
                  <a:lnTo>
                    <a:pt x="0" y="576834"/>
                  </a:lnTo>
                  <a:lnTo>
                    <a:pt x="1909" y="624135"/>
                  </a:lnTo>
                  <a:lnTo>
                    <a:pt x="7540" y="670384"/>
                  </a:lnTo>
                  <a:lnTo>
                    <a:pt x="16743" y="715434"/>
                  </a:lnTo>
                  <a:lnTo>
                    <a:pt x="29370" y="759134"/>
                  </a:lnTo>
                  <a:lnTo>
                    <a:pt x="45273" y="801338"/>
                  </a:lnTo>
                  <a:lnTo>
                    <a:pt x="64304" y="841895"/>
                  </a:lnTo>
                  <a:lnTo>
                    <a:pt x="86313" y="880658"/>
                  </a:lnTo>
                  <a:lnTo>
                    <a:pt x="111154" y="917478"/>
                  </a:lnTo>
                  <a:lnTo>
                    <a:pt x="138677" y="952206"/>
                  </a:lnTo>
                  <a:lnTo>
                    <a:pt x="168735" y="984694"/>
                  </a:lnTo>
                  <a:lnTo>
                    <a:pt x="201179" y="1014793"/>
                  </a:lnTo>
                  <a:lnTo>
                    <a:pt x="235860" y="1042355"/>
                  </a:lnTo>
                  <a:lnTo>
                    <a:pt x="272631" y="1067230"/>
                  </a:lnTo>
                  <a:lnTo>
                    <a:pt x="311342" y="1089271"/>
                  </a:lnTo>
                  <a:lnTo>
                    <a:pt x="351847" y="1108329"/>
                  </a:lnTo>
                  <a:lnTo>
                    <a:pt x="393996" y="1124254"/>
                  </a:lnTo>
                  <a:lnTo>
                    <a:pt x="437641" y="1136900"/>
                  </a:lnTo>
                  <a:lnTo>
                    <a:pt x="482635" y="1146116"/>
                  </a:lnTo>
                  <a:lnTo>
                    <a:pt x="528827" y="1151755"/>
                  </a:lnTo>
                  <a:lnTo>
                    <a:pt x="576071" y="1153668"/>
                  </a:lnTo>
                  <a:lnTo>
                    <a:pt x="623316" y="1151755"/>
                  </a:lnTo>
                  <a:lnTo>
                    <a:pt x="669508" y="1146116"/>
                  </a:lnTo>
                  <a:lnTo>
                    <a:pt x="714502" y="1136900"/>
                  </a:lnTo>
                  <a:lnTo>
                    <a:pt x="758147" y="1124254"/>
                  </a:lnTo>
                  <a:lnTo>
                    <a:pt x="800296" y="1108329"/>
                  </a:lnTo>
                  <a:lnTo>
                    <a:pt x="840801" y="1089271"/>
                  </a:lnTo>
                  <a:lnTo>
                    <a:pt x="879512" y="1067230"/>
                  </a:lnTo>
                  <a:lnTo>
                    <a:pt x="916283" y="1042355"/>
                  </a:lnTo>
                  <a:lnTo>
                    <a:pt x="950964" y="1014793"/>
                  </a:lnTo>
                  <a:lnTo>
                    <a:pt x="983408" y="984694"/>
                  </a:lnTo>
                  <a:lnTo>
                    <a:pt x="1013466" y="952206"/>
                  </a:lnTo>
                  <a:lnTo>
                    <a:pt x="1040989" y="917478"/>
                  </a:lnTo>
                  <a:lnTo>
                    <a:pt x="1065830" y="880658"/>
                  </a:lnTo>
                  <a:lnTo>
                    <a:pt x="1087839" y="841895"/>
                  </a:lnTo>
                  <a:lnTo>
                    <a:pt x="1106870" y="801338"/>
                  </a:lnTo>
                  <a:lnTo>
                    <a:pt x="1122773" y="759134"/>
                  </a:lnTo>
                  <a:lnTo>
                    <a:pt x="1135400" y="715434"/>
                  </a:lnTo>
                  <a:lnTo>
                    <a:pt x="1144603" y="670384"/>
                  </a:lnTo>
                  <a:lnTo>
                    <a:pt x="1150234" y="624135"/>
                  </a:lnTo>
                  <a:lnTo>
                    <a:pt x="1152144" y="576834"/>
                  </a:lnTo>
                  <a:lnTo>
                    <a:pt x="1150234" y="529532"/>
                  </a:lnTo>
                  <a:lnTo>
                    <a:pt x="1144603" y="483283"/>
                  </a:lnTo>
                  <a:lnTo>
                    <a:pt x="1135400" y="438233"/>
                  </a:lnTo>
                  <a:lnTo>
                    <a:pt x="1122773" y="394533"/>
                  </a:lnTo>
                  <a:lnTo>
                    <a:pt x="1106870" y="352329"/>
                  </a:lnTo>
                  <a:lnTo>
                    <a:pt x="1087839" y="311772"/>
                  </a:lnTo>
                  <a:lnTo>
                    <a:pt x="1065830" y="273009"/>
                  </a:lnTo>
                  <a:lnTo>
                    <a:pt x="1040989" y="236189"/>
                  </a:lnTo>
                  <a:lnTo>
                    <a:pt x="1013466" y="201461"/>
                  </a:lnTo>
                  <a:lnTo>
                    <a:pt x="983408" y="168973"/>
                  </a:lnTo>
                  <a:lnTo>
                    <a:pt x="950964" y="138874"/>
                  </a:lnTo>
                  <a:lnTo>
                    <a:pt x="916283" y="111312"/>
                  </a:lnTo>
                  <a:lnTo>
                    <a:pt x="879512" y="86437"/>
                  </a:lnTo>
                  <a:lnTo>
                    <a:pt x="840801" y="64396"/>
                  </a:lnTo>
                  <a:lnTo>
                    <a:pt x="800296" y="45339"/>
                  </a:lnTo>
                  <a:lnTo>
                    <a:pt x="758147" y="29413"/>
                  </a:lnTo>
                  <a:lnTo>
                    <a:pt x="714502" y="16767"/>
                  </a:lnTo>
                  <a:lnTo>
                    <a:pt x="669508" y="7551"/>
                  </a:lnTo>
                  <a:lnTo>
                    <a:pt x="623316" y="1912"/>
                  </a:lnTo>
                  <a:lnTo>
                    <a:pt x="576071" y="0"/>
                  </a:lnTo>
                  <a:close/>
                </a:path>
              </a:pathLst>
            </a:custGeom>
            <a:solidFill>
              <a:srgbClr val="D0CEC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1965705" y="3386073"/>
            <a:ext cx="1120775" cy="451484"/>
          </a:xfrm>
          <a:prstGeom prst="rect">
            <a:avLst/>
          </a:prstGeom>
        </p:spPr>
        <p:txBody>
          <a:bodyPr vert="horz" wrap="square" lIns="0" tIns="20955" rIns="0" bIns="0" rtlCol="0">
            <a:spAutoFit/>
          </a:bodyPr>
          <a:lstStyle/>
          <a:p>
            <a:pPr marL="12700" marR="5080" indent="107950">
              <a:lnSpc>
                <a:spcPts val="1670"/>
              </a:lnSpc>
              <a:spcBef>
                <a:spcPts val="165"/>
              </a:spcBef>
            </a:pPr>
            <a:r>
              <a:rPr sz="1400" spc="-10" dirty="0">
                <a:solidFill>
                  <a:srgbClr val="464646"/>
                </a:solidFill>
                <a:latin typeface="Tahoma"/>
                <a:cs typeface="Tahoma"/>
              </a:rPr>
              <a:t>Descriptive </a:t>
            </a:r>
            <a:r>
              <a:rPr sz="1400" spc="-55" dirty="0">
                <a:solidFill>
                  <a:srgbClr val="464646"/>
                </a:solidFill>
                <a:latin typeface="Tahoma"/>
                <a:cs typeface="Tahoma"/>
              </a:rPr>
              <a:t>data,</a:t>
            </a:r>
            <a:r>
              <a:rPr sz="1400" spc="-165" dirty="0">
                <a:solidFill>
                  <a:srgbClr val="464646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464646"/>
                </a:solidFill>
                <a:latin typeface="Tahoma"/>
                <a:cs typeface="Tahoma"/>
              </a:rPr>
              <a:t>narrative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87452" y="4102608"/>
            <a:ext cx="1355090" cy="307975"/>
          </a:xfrm>
          <a:custGeom>
            <a:avLst/>
            <a:gdLst/>
            <a:ahLst/>
            <a:cxnLst/>
            <a:rect l="l" t="t" r="r" b="b"/>
            <a:pathLst>
              <a:path w="1355090" h="307975">
                <a:moveTo>
                  <a:pt x="1354836" y="0"/>
                </a:moveTo>
                <a:lnTo>
                  <a:pt x="0" y="0"/>
                </a:lnTo>
                <a:lnTo>
                  <a:pt x="0" y="307848"/>
                </a:lnTo>
                <a:lnTo>
                  <a:pt x="1354836" y="307848"/>
                </a:lnTo>
                <a:lnTo>
                  <a:pt x="135483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633780" y="4133469"/>
            <a:ext cx="8293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solidFill>
                  <a:srgbClr val="5F5F5F"/>
                </a:solidFill>
                <a:latin typeface="Tahoma"/>
                <a:cs typeface="Tahoma"/>
              </a:rPr>
              <a:t>Interviews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709927" y="4847844"/>
            <a:ext cx="887094" cy="524510"/>
          </a:xfrm>
          <a:custGeom>
            <a:avLst/>
            <a:gdLst/>
            <a:ahLst/>
            <a:cxnLst/>
            <a:rect l="l" t="t" r="r" b="b"/>
            <a:pathLst>
              <a:path w="887094" h="524510">
                <a:moveTo>
                  <a:pt x="886968" y="0"/>
                </a:moveTo>
                <a:lnTo>
                  <a:pt x="0" y="0"/>
                </a:lnTo>
                <a:lnTo>
                  <a:pt x="0" y="524255"/>
                </a:lnTo>
                <a:lnTo>
                  <a:pt x="886968" y="524255"/>
                </a:lnTo>
                <a:lnTo>
                  <a:pt x="88696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1967864" y="4879594"/>
            <a:ext cx="551180" cy="451484"/>
          </a:xfrm>
          <a:prstGeom prst="rect">
            <a:avLst/>
          </a:prstGeom>
        </p:spPr>
        <p:txBody>
          <a:bodyPr vert="horz" wrap="square" lIns="0" tIns="20955" rIns="0" bIns="0" rtlCol="0">
            <a:spAutoFit/>
          </a:bodyPr>
          <a:lstStyle/>
          <a:p>
            <a:pPr marL="12700" marR="5080" indent="73025">
              <a:lnSpc>
                <a:spcPts val="1670"/>
              </a:lnSpc>
              <a:spcBef>
                <a:spcPts val="165"/>
              </a:spcBef>
            </a:pPr>
            <a:r>
              <a:rPr sz="1400" spc="-10" dirty="0">
                <a:solidFill>
                  <a:srgbClr val="5F5F5F"/>
                </a:solidFill>
                <a:latin typeface="Tahoma"/>
                <a:cs typeface="Tahoma"/>
              </a:rPr>
              <a:t>Focus </a:t>
            </a:r>
            <a:r>
              <a:rPr sz="1400" spc="-25" dirty="0">
                <a:solidFill>
                  <a:srgbClr val="5F5F5F"/>
                </a:solidFill>
                <a:latin typeface="Tahoma"/>
                <a:cs typeface="Tahoma"/>
              </a:rPr>
              <a:t>groups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479803" y="1892807"/>
            <a:ext cx="1290955" cy="523240"/>
          </a:xfrm>
          <a:custGeom>
            <a:avLst/>
            <a:gdLst/>
            <a:ahLst/>
            <a:cxnLst/>
            <a:rect l="l" t="t" r="r" b="b"/>
            <a:pathLst>
              <a:path w="1290955" h="523239">
                <a:moveTo>
                  <a:pt x="1290828" y="0"/>
                </a:moveTo>
                <a:lnTo>
                  <a:pt x="0" y="0"/>
                </a:lnTo>
                <a:lnTo>
                  <a:pt x="0" y="522732"/>
                </a:lnTo>
                <a:lnTo>
                  <a:pt x="1290828" y="522732"/>
                </a:lnTo>
                <a:lnTo>
                  <a:pt x="129082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1715516" y="1923414"/>
            <a:ext cx="975994" cy="45148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R="5080" algn="r">
              <a:lnSpc>
                <a:spcPts val="1675"/>
              </a:lnSpc>
              <a:spcBef>
                <a:spcPts val="105"/>
              </a:spcBef>
            </a:pPr>
            <a:r>
              <a:rPr sz="1400" spc="-10" dirty="0">
                <a:solidFill>
                  <a:srgbClr val="5F5F5F"/>
                </a:solidFill>
                <a:latin typeface="Tahoma"/>
                <a:cs typeface="Tahoma"/>
              </a:rPr>
              <a:t>Observation</a:t>
            </a:r>
            <a:endParaRPr sz="1400">
              <a:latin typeface="Tahoma"/>
              <a:cs typeface="Tahoma"/>
            </a:endParaRPr>
          </a:p>
          <a:p>
            <a:pPr marR="5080" algn="r">
              <a:lnSpc>
                <a:spcPts val="1675"/>
              </a:lnSpc>
            </a:pPr>
            <a:r>
              <a:rPr sz="1400" spc="-10" dirty="0">
                <a:solidFill>
                  <a:srgbClr val="5F5F5F"/>
                </a:solidFill>
                <a:latin typeface="Tahoma"/>
                <a:cs typeface="Tahoma"/>
              </a:rPr>
              <a:t>sessions</a:t>
            </a:r>
            <a:endParaRPr sz="1400">
              <a:latin typeface="Tahoma"/>
              <a:cs typeface="Tahoma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588263" y="1918728"/>
            <a:ext cx="3342640" cy="3604260"/>
            <a:chOff x="588263" y="1918728"/>
            <a:chExt cx="3342640" cy="3604260"/>
          </a:xfrm>
        </p:grpSpPr>
        <p:pic>
          <p:nvPicPr>
            <p:cNvPr id="20" name="object 2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88263" y="2967240"/>
              <a:ext cx="967727" cy="967727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614171" y="2993135"/>
              <a:ext cx="866140" cy="866140"/>
            </a:xfrm>
            <a:custGeom>
              <a:avLst/>
              <a:gdLst/>
              <a:ahLst/>
              <a:cxnLst/>
              <a:rect l="l" t="t" r="r" b="b"/>
              <a:pathLst>
                <a:path w="866140" h="866139">
                  <a:moveTo>
                    <a:pt x="432816" y="0"/>
                  </a:moveTo>
                  <a:lnTo>
                    <a:pt x="385655" y="2539"/>
                  </a:lnTo>
                  <a:lnTo>
                    <a:pt x="339966" y="9983"/>
                  </a:lnTo>
                  <a:lnTo>
                    <a:pt x="296012" y="22067"/>
                  </a:lnTo>
                  <a:lnTo>
                    <a:pt x="254056" y="38526"/>
                  </a:lnTo>
                  <a:lnTo>
                    <a:pt x="214364" y="59097"/>
                  </a:lnTo>
                  <a:lnTo>
                    <a:pt x="177199" y="83515"/>
                  </a:lnTo>
                  <a:lnTo>
                    <a:pt x="142825" y="111516"/>
                  </a:lnTo>
                  <a:lnTo>
                    <a:pt x="111507" y="142836"/>
                  </a:lnTo>
                  <a:lnTo>
                    <a:pt x="83507" y="177210"/>
                  </a:lnTo>
                  <a:lnTo>
                    <a:pt x="59091" y="214375"/>
                  </a:lnTo>
                  <a:lnTo>
                    <a:pt x="38522" y="254067"/>
                  </a:lnTo>
                  <a:lnTo>
                    <a:pt x="22065" y="296021"/>
                  </a:lnTo>
                  <a:lnTo>
                    <a:pt x="9982" y="339973"/>
                  </a:lnTo>
                  <a:lnTo>
                    <a:pt x="2539" y="385660"/>
                  </a:lnTo>
                  <a:lnTo>
                    <a:pt x="0" y="432815"/>
                  </a:lnTo>
                  <a:lnTo>
                    <a:pt x="2539" y="479971"/>
                  </a:lnTo>
                  <a:lnTo>
                    <a:pt x="9982" y="525658"/>
                  </a:lnTo>
                  <a:lnTo>
                    <a:pt x="22065" y="569610"/>
                  </a:lnTo>
                  <a:lnTo>
                    <a:pt x="38522" y="611564"/>
                  </a:lnTo>
                  <a:lnTo>
                    <a:pt x="59091" y="651256"/>
                  </a:lnTo>
                  <a:lnTo>
                    <a:pt x="83507" y="688421"/>
                  </a:lnTo>
                  <a:lnTo>
                    <a:pt x="111507" y="722795"/>
                  </a:lnTo>
                  <a:lnTo>
                    <a:pt x="142825" y="754115"/>
                  </a:lnTo>
                  <a:lnTo>
                    <a:pt x="177199" y="782116"/>
                  </a:lnTo>
                  <a:lnTo>
                    <a:pt x="214364" y="806534"/>
                  </a:lnTo>
                  <a:lnTo>
                    <a:pt x="254056" y="827105"/>
                  </a:lnTo>
                  <a:lnTo>
                    <a:pt x="296012" y="843564"/>
                  </a:lnTo>
                  <a:lnTo>
                    <a:pt x="339966" y="855648"/>
                  </a:lnTo>
                  <a:lnTo>
                    <a:pt x="385655" y="863092"/>
                  </a:lnTo>
                  <a:lnTo>
                    <a:pt x="432816" y="865632"/>
                  </a:lnTo>
                  <a:lnTo>
                    <a:pt x="479971" y="863092"/>
                  </a:lnTo>
                  <a:lnTo>
                    <a:pt x="525658" y="855648"/>
                  </a:lnTo>
                  <a:lnTo>
                    <a:pt x="569610" y="843564"/>
                  </a:lnTo>
                  <a:lnTo>
                    <a:pt x="611564" y="827105"/>
                  </a:lnTo>
                  <a:lnTo>
                    <a:pt x="651255" y="806534"/>
                  </a:lnTo>
                  <a:lnTo>
                    <a:pt x="688421" y="782116"/>
                  </a:lnTo>
                  <a:lnTo>
                    <a:pt x="722795" y="754115"/>
                  </a:lnTo>
                  <a:lnTo>
                    <a:pt x="754115" y="722795"/>
                  </a:lnTo>
                  <a:lnTo>
                    <a:pt x="782116" y="688421"/>
                  </a:lnTo>
                  <a:lnTo>
                    <a:pt x="806534" y="651256"/>
                  </a:lnTo>
                  <a:lnTo>
                    <a:pt x="827105" y="611564"/>
                  </a:lnTo>
                  <a:lnTo>
                    <a:pt x="843564" y="569610"/>
                  </a:lnTo>
                  <a:lnTo>
                    <a:pt x="855648" y="525658"/>
                  </a:lnTo>
                  <a:lnTo>
                    <a:pt x="863091" y="479971"/>
                  </a:lnTo>
                  <a:lnTo>
                    <a:pt x="865632" y="432815"/>
                  </a:lnTo>
                  <a:lnTo>
                    <a:pt x="863091" y="385660"/>
                  </a:lnTo>
                  <a:lnTo>
                    <a:pt x="855648" y="339973"/>
                  </a:lnTo>
                  <a:lnTo>
                    <a:pt x="843564" y="296021"/>
                  </a:lnTo>
                  <a:lnTo>
                    <a:pt x="827105" y="254067"/>
                  </a:lnTo>
                  <a:lnTo>
                    <a:pt x="806534" y="214375"/>
                  </a:lnTo>
                  <a:lnTo>
                    <a:pt x="782116" y="177210"/>
                  </a:lnTo>
                  <a:lnTo>
                    <a:pt x="754115" y="142836"/>
                  </a:lnTo>
                  <a:lnTo>
                    <a:pt x="722795" y="111516"/>
                  </a:lnTo>
                  <a:lnTo>
                    <a:pt x="688421" y="83515"/>
                  </a:lnTo>
                  <a:lnTo>
                    <a:pt x="651256" y="59097"/>
                  </a:lnTo>
                  <a:lnTo>
                    <a:pt x="611564" y="38526"/>
                  </a:lnTo>
                  <a:lnTo>
                    <a:pt x="569610" y="22067"/>
                  </a:lnTo>
                  <a:lnTo>
                    <a:pt x="525658" y="9983"/>
                  </a:lnTo>
                  <a:lnTo>
                    <a:pt x="479971" y="2539"/>
                  </a:lnTo>
                  <a:lnTo>
                    <a:pt x="432816" y="0"/>
                  </a:lnTo>
                  <a:close/>
                </a:path>
              </a:pathLst>
            </a:custGeom>
            <a:solidFill>
              <a:srgbClr val="756F6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16863" y="3198875"/>
              <a:ext cx="437388" cy="423672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962656" y="1918728"/>
              <a:ext cx="967727" cy="967727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2988563" y="1944623"/>
              <a:ext cx="866140" cy="866140"/>
            </a:xfrm>
            <a:custGeom>
              <a:avLst/>
              <a:gdLst/>
              <a:ahLst/>
              <a:cxnLst/>
              <a:rect l="l" t="t" r="r" b="b"/>
              <a:pathLst>
                <a:path w="866139" h="866139">
                  <a:moveTo>
                    <a:pt x="432815" y="0"/>
                  </a:moveTo>
                  <a:lnTo>
                    <a:pt x="385660" y="2539"/>
                  </a:lnTo>
                  <a:lnTo>
                    <a:pt x="339973" y="9983"/>
                  </a:lnTo>
                  <a:lnTo>
                    <a:pt x="296021" y="22067"/>
                  </a:lnTo>
                  <a:lnTo>
                    <a:pt x="254067" y="38526"/>
                  </a:lnTo>
                  <a:lnTo>
                    <a:pt x="214375" y="59097"/>
                  </a:lnTo>
                  <a:lnTo>
                    <a:pt x="177210" y="83515"/>
                  </a:lnTo>
                  <a:lnTo>
                    <a:pt x="142836" y="111516"/>
                  </a:lnTo>
                  <a:lnTo>
                    <a:pt x="111516" y="142836"/>
                  </a:lnTo>
                  <a:lnTo>
                    <a:pt x="83515" y="177210"/>
                  </a:lnTo>
                  <a:lnTo>
                    <a:pt x="59097" y="214375"/>
                  </a:lnTo>
                  <a:lnTo>
                    <a:pt x="38526" y="254067"/>
                  </a:lnTo>
                  <a:lnTo>
                    <a:pt x="22067" y="296021"/>
                  </a:lnTo>
                  <a:lnTo>
                    <a:pt x="9983" y="339973"/>
                  </a:lnTo>
                  <a:lnTo>
                    <a:pt x="2539" y="385660"/>
                  </a:lnTo>
                  <a:lnTo>
                    <a:pt x="0" y="432815"/>
                  </a:lnTo>
                  <a:lnTo>
                    <a:pt x="2540" y="479971"/>
                  </a:lnTo>
                  <a:lnTo>
                    <a:pt x="9983" y="525658"/>
                  </a:lnTo>
                  <a:lnTo>
                    <a:pt x="22067" y="569610"/>
                  </a:lnTo>
                  <a:lnTo>
                    <a:pt x="38526" y="611564"/>
                  </a:lnTo>
                  <a:lnTo>
                    <a:pt x="59097" y="651256"/>
                  </a:lnTo>
                  <a:lnTo>
                    <a:pt x="83515" y="688421"/>
                  </a:lnTo>
                  <a:lnTo>
                    <a:pt x="111516" y="722795"/>
                  </a:lnTo>
                  <a:lnTo>
                    <a:pt x="142836" y="754115"/>
                  </a:lnTo>
                  <a:lnTo>
                    <a:pt x="177210" y="782116"/>
                  </a:lnTo>
                  <a:lnTo>
                    <a:pt x="214376" y="806534"/>
                  </a:lnTo>
                  <a:lnTo>
                    <a:pt x="254067" y="827105"/>
                  </a:lnTo>
                  <a:lnTo>
                    <a:pt x="296021" y="843564"/>
                  </a:lnTo>
                  <a:lnTo>
                    <a:pt x="339973" y="855648"/>
                  </a:lnTo>
                  <a:lnTo>
                    <a:pt x="385660" y="863091"/>
                  </a:lnTo>
                  <a:lnTo>
                    <a:pt x="432815" y="865631"/>
                  </a:lnTo>
                  <a:lnTo>
                    <a:pt x="479971" y="863091"/>
                  </a:lnTo>
                  <a:lnTo>
                    <a:pt x="525658" y="855648"/>
                  </a:lnTo>
                  <a:lnTo>
                    <a:pt x="569610" y="843564"/>
                  </a:lnTo>
                  <a:lnTo>
                    <a:pt x="611564" y="827105"/>
                  </a:lnTo>
                  <a:lnTo>
                    <a:pt x="651256" y="806534"/>
                  </a:lnTo>
                  <a:lnTo>
                    <a:pt x="688421" y="782116"/>
                  </a:lnTo>
                  <a:lnTo>
                    <a:pt x="722795" y="754115"/>
                  </a:lnTo>
                  <a:lnTo>
                    <a:pt x="754115" y="722795"/>
                  </a:lnTo>
                  <a:lnTo>
                    <a:pt x="782116" y="688421"/>
                  </a:lnTo>
                  <a:lnTo>
                    <a:pt x="806534" y="651256"/>
                  </a:lnTo>
                  <a:lnTo>
                    <a:pt x="827105" y="611564"/>
                  </a:lnTo>
                  <a:lnTo>
                    <a:pt x="843564" y="569610"/>
                  </a:lnTo>
                  <a:lnTo>
                    <a:pt x="855648" y="525658"/>
                  </a:lnTo>
                  <a:lnTo>
                    <a:pt x="863092" y="479971"/>
                  </a:lnTo>
                  <a:lnTo>
                    <a:pt x="865632" y="432815"/>
                  </a:lnTo>
                  <a:lnTo>
                    <a:pt x="863091" y="385660"/>
                  </a:lnTo>
                  <a:lnTo>
                    <a:pt x="855648" y="339973"/>
                  </a:lnTo>
                  <a:lnTo>
                    <a:pt x="843564" y="296021"/>
                  </a:lnTo>
                  <a:lnTo>
                    <a:pt x="827105" y="254067"/>
                  </a:lnTo>
                  <a:lnTo>
                    <a:pt x="806534" y="214375"/>
                  </a:lnTo>
                  <a:lnTo>
                    <a:pt x="782116" y="177210"/>
                  </a:lnTo>
                  <a:lnTo>
                    <a:pt x="754115" y="142836"/>
                  </a:lnTo>
                  <a:lnTo>
                    <a:pt x="722795" y="111516"/>
                  </a:lnTo>
                  <a:lnTo>
                    <a:pt x="688421" y="83515"/>
                  </a:lnTo>
                  <a:lnTo>
                    <a:pt x="651256" y="59097"/>
                  </a:lnTo>
                  <a:lnTo>
                    <a:pt x="611564" y="38526"/>
                  </a:lnTo>
                  <a:lnTo>
                    <a:pt x="569610" y="22067"/>
                  </a:lnTo>
                  <a:lnTo>
                    <a:pt x="525658" y="9983"/>
                  </a:lnTo>
                  <a:lnTo>
                    <a:pt x="479971" y="2539"/>
                  </a:lnTo>
                  <a:lnTo>
                    <a:pt x="432815" y="0"/>
                  </a:lnTo>
                  <a:close/>
                </a:path>
              </a:pathLst>
            </a:custGeom>
            <a:solidFill>
              <a:srgbClr val="756F6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148584" y="2139695"/>
              <a:ext cx="464819" cy="463296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660903" y="4555248"/>
              <a:ext cx="967727" cy="967727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2686812" y="4581144"/>
              <a:ext cx="866140" cy="866140"/>
            </a:xfrm>
            <a:custGeom>
              <a:avLst/>
              <a:gdLst/>
              <a:ahLst/>
              <a:cxnLst/>
              <a:rect l="l" t="t" r="r" b="b"/>
              <a:pathLst>
                <a:path w="866139" h="866139">
                  <a:moveTo>
                    <a:pt x="432815" y="0"/>
                  </a:moveTo>
                  <a:lnTo>
                    <a:pt x="385660" y="2539"/>
                  </a:lnTo>
                  <a:lnTo>
                    <a:pt x="339973" y="9983"/>
                  </a:lnTo>
                  <a:lnTo>
                    <a:pt x="296021" y="22067"/>
                  </a:lnTo>
                  <a:lnTo>
                    <a:pt x="254067" y="38526"/>
                  </a:lnTo>
                  <a:lnTo>
                    <a:pt x="214375" y="59097"/>
                  </a:lnTo>
                  <a:lnTo>
                    <a:pt x="177210" y="83515"/>
                  </a:lnTo>
                  <a:lnTo>
                    <a:pt x="142836" y="111516"/>
                  </a:lnTo>
                  <a:lnTo>
                    <a:pt x="111516" y="142836"/>
                  </a:lnTo>
                  <a:lnTo>
                    <a:pt x="83515" y="177210"/>
                  </a:lnTo>
                  <a:lnTo>
                    <a:pt x="59097" y="214375"/>
                  </a:lnTo>
                  <a:lnTo>
                    <a:pt x="38526" y="254067"/>
                  </a:lnTo>
                  <a:lnTo>
                    <a:pt x="22067" y="296021"/>
                  </a:lnTo>
                  <a:lnTo>
                    <a:pt x="9983" y="339973"/>
                  </a:lnTo>
                  <a:lnTo>
                    <a:pt x="2539" y="385660"/>
                  </a:lnTo>
                  <a:lnTo>
                    <a:pt x="0" y="432815"/>
                  </a:lnTo>
                  <a:lnTo>
                    <a:pt x="2539" y="479971"/>
                  </a:lnTo>
                  <a:lnTo>
                    <a:pt x="9983" y="525658"/>
                  </a:lnTo>
                  <a:lnTo>
                    <a:pt x="22067" y="569610"/>
                  </a:lnTo>
                  <a:lnTo>
                    <a:pt x="38526" y="611564"/>
                  </a:lnTo>
                  <a:lnTo>
                    <a:pt x="59097" y="651255"/>
                  </a:lnTo>
                  <a:lnTo>
                    <a:pt x="83515" y="688421"/>
                  </a:lnTo>
                  <a:lnTo>
                    <a:pt x="111516" y="722795"/>
                  </a:lnTo>
                  <a:lnTo>
                    <a:pt x="142836" y="754115"/>
                  </a:lnTo>
                  <a:lnTo>
                    <a:pt x="177210" y="782116"/>
                  </a:lnTo>
                  <a:lnTo>
                    <a:pt x="214375" y="806534"/>
                  </a:lnTo>
                  <a:lnTo>
                    <a:pt x="254067" y="827105"/>
                  </a:lnTo>
                  <a:lnTo>
                    <a:pt x="296021" y="843564"/>
                  </a:lnTo>
                  <a:lnTo>
                    <a:pt x="339973" y="855648"/>
                  </a:lnTo>
                  <a:lnTo>
                    <a:pt x="385660" y="863091"/>
                  </a:lnTo>
                  <a:lnTo>
                    <a:pt x="432815" y="865631"/>
                  </a:lnTo>
                  <a:lnTo>
                    <a:pt x="479971" y="863091"/>
                  </a:lnTo>
                  <a:lnTo>
                    <a:pt x="525658" y="855648"/>
                  </a:lnTo>
                  <a:lnTo>
                    <a:pt x="569610" y="843564"/>
                  </a:lnTo>
                  <a:lnTo>
                    <a:pt x="611564" y="827105"/>
                  </a:lnTo>
                  <a:lnTo>
                    <a:pt x="651256" y="806534"/>
                  </a:lnTo>
                  <a:lnTo>
                    <a:pt x="688421" y="782116"/>
                  </a:lnTo>
                  <a:lnTo>
                    <a:pt x="722795" y="754115"/>
                  </a:lnTo>
                  <a:lnTo>
                    <a:pt x="754115" y="722795"/>
                  </a:lnTo>
                  <a:lnTo>
                    <a:pt x="782116" y="688421"/>
                  </a:lnTo>
                  <a:lnTo>
                    <a:pt x="806534" y="651255"/>
                  </a:lnTo>
                  <a:lnTo>
                    <a:pt x="827105" y="611564"/>
                  </a:lnTo>
                  <a:lnTo>
                    <a:pt x="843564" y="569610"/>
                  </a:lnTo>
                  <a:lnTo>
                    <a:pt x="855648" y="525658"/>
                  </a:lnTo>
                  <a:lnTo>
                    <a:pt x="863092" y="479971"/>
                  </a:lnTo>
                  <a:lnTo>
                    <a:pt x="865632" y="432815"/>
                  </a:lnTo>
                  <a:lnTo>
                    <a:pt x="863091" y="385660"/>
                  </a:lnTo>
                  <a:lnTo>
                    <a:pt x="855648" y="339973"/>
                  </a:lnTo>
                  <a:lnTo>
                    <a:pt x="843564" y="296021"/>
                  </a:lnTo>
                  <a:lnTo>
                    <a:pt x="827105" y="254067"/>
                  </a:lnTo>
                  <a:lnTo>
                    <a:pt x="806534" y="214375"/>
                  </a:lnTo>
                  <a:lnTo>
                    <a:pt x="782116" y="177210"/>
                  </a:lnTo>
                  <a:lnTo>
                    <a:pt x="754115" y="142836"/>
                  </a:lnTo>
                  <a:lnTo>
                    <a:pt x="722795" y="111516"/>
                  </a:lnTo>
                  <a:lnTo>
                    <a:pt x="688421" y="83515"/>
                  </a:lnTo>
                  <a:lnTo>
                    <a:pt x="651255" y="59097"/>
                  </a:lnTo>
                  <a:lnTo>
                    <a:pt x="611564" y="38526"/>
                  </a:lnTo>
                  <a:lnTo>
                    <a:pt x="569610" y="22067"/>
                  </a:lnTo>
                  <a:lnTo>
                    <a:pt x="525658" y="9983"/>
                  </a:lnTo>
                  <a:lnTo>
                    <a:pt x="479971" y="2539"/>
                  </a:lnTo>
                  <a:lnTo>
                    <a:pt x="432815" y="0"/>
                  </a:lnTo>
                  <a:close/>
                </a:path>
              </a:pathLst>
            </a:custGeom>
            <a:solidFill>
              <a:srgbClr val="756F6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883408" y="4796027"/>
              <a:ext cx="437388" cy="445007"/>
            </a:xfrm>
            <a:prstGeom prst="rect">
              <a:avLst/>
            </a:prstGeom>
          </p:spPr>
        </p:pic>
      </p:grpSp>
      <p:sp>
        <p:nvSpPr>
          <p:cNvPr id="29" name="object 29"/>
          <p:cNvSpPr txBox="1"/>
          <p:nvPr/>
        </p:nvSpPr>
        <p:spPr>
          <a:xfrm>
            <a:off x="1480819" y="1366520"/>
            <a:ext cx="21215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0" dirty="0">
                <a:solidFill>
                  <a:srgbClr val="5F5F5F"/>
                </a:solidFill>
                <a:latin typeface="Tahoma"/>
                <a:cs typeface="Tahoma"/>
              </a:rPr>
              <a:t>QUALITATIVE</a:t>
            </a:r>
            <a:r>
              <a:rPr sz="1800" spc="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45" dirty="0">
                <a:solidFill>
                  <a:srgbClr val="5F5F5F"/>
                </a:solidFill>
                <a:latin typeface="Tahoma"/>
                <a:cs typeface="Tahoma"/>
              </a:rPr>
              <a:t>DATA</a:t>
            </a:r>
            <a:endParaRPr sz="1800">
              <a:latin typeface="Tahoma"/>
              <a:cs typeface="Tahoma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5026152" y="2156460"/>
            <a:ext cx="3858895" cy="2962910"/>
            <a:chOff x="5026152" y="2156460"/>
            <a:chExt cx="3858895" cy="2962910"/>
          </a:xfrm>
        </p:grpSpPr>
        <p:pic>
          <p:nvPicPr>
            <p:cNvPr id="31" name="object 3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530596" y="2156460"/>
              <a:ext cx="2962655" cy="2962656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909816" y="2982468"/>
              <a:ext cx="1975103" cy="1761743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6935724" y="3008630"/>
              <a:ext cx="1874520" cy="1659889"/>
            </a:xfrm>
            <a:custGeom>
              <a:avLst/>
              <a:gdLst/>
              <a:ahLst/>
              <a:cxnLst/>
              <a:rect l="l" t="t" r="r" b="b"/>
              <a:pathLst>
                <a:path w="1874520" h="1659889">
                  <a:moveTo>
                    <a:pt x="1703513" y="760095"/>
                  </a:moveTo>
                  <a:lnTo>
                    <a:pt x="585597" y="760095"/>
                  </a:lnTo>
                  <a:lnTo>
                    <a:pt x="617670" y="764496"/>
                  </a:lnTo>
                  <a:lnTo>
                    <a:pt x="649303" y="773112"/>
                  </a:lnTo>
                  <a:lnTo>
                    <a:pt x="708914" y="802894"/>
                  </a:lnTo>
                  <a:lnTo>
                    <a:pt x="747069" y="833441"/>
                  </a:lnTo>
                  <a:lnTo>
                    <a:pt x="777940" y="870279"/>
                  </a:lnTo>
                  <a:lnTo>
                    <a:pt x="801100" y="911971"/>
                  </a:lnTo>
                  <a:lnTo>
                    <a:pt x="816120" y="957081"/>
                  </a:lnTo>
                  <a:lnTo>
                    <a:pt x="822576" y="1004174"/>
                  </a:lnTo>
                  <a:lnTo>
                    <a:pt x="820039" y="1051814"/>
                  </a:lnTo>
                  <a:lnTo>
                    <a:pt x="814168" y="1101444"/>
                  </a:lnTo>
                  <a:lnTo>
                    <a:pt x="812974" y="1150941"/>
                  </a:lnTo>
                  <a:lnTo>
                    <a:pt x="816413" y="1199987"/>
                  </a:lnTo>
                  <a:lnTo>
                    <a:pt x="824441" y="1248268"/>
                  </a:lnTo>
                  <a:lnTo>
                    <a:pt x="837015" y="1295470"/>
                  </a:lnTo>
                  <a:lnTo>
                    <a:pt x="854090" y="1341278"/>
                  </a:lnTo>
                  <a:lnTo>
                    <a:pt x="875624" y="1385377"/>
                  </a:lnTo>
                  <a:lnTo>
                    <a:pt x="901573" y="1427451"/>
                  </a:lnTo>
                  <a:lnTo>
                    <a:pt x="931892" y="1467187"/>
                  </a:lnTo>
                  <a:lnTo>
                    <a:pt x="966538" y="1504269"/>
                  </a:lnTo>
                  <a:lnTo>
                    <a:pt x="1005468" y="1538382"/>
                  </a:lnTo>
                  <a:lnTo>
                    <a:pt x="1048639" y="1569212"/>
                  </a:lnTo>
                  <a:lnTo>
                    <a:pt x="1089759" y="1593974"/>
                  </a:lnTo>
                  <a:lnTo>
                    <a:pt x="1132157" y="1614701"/>
                  </a:lnTo>
                  <a:lnTo>
                    <a:pt x="1175543" y="1631442"/>
                  </a:lnTo>
                  <a:lnTo>
                    <a:pt x="1219628" y="1644245"/>
                  </a:lnTo>
                  <a:lnTo>
                    <a:pt x="1264121" y="1653161"/>
                  </a:lnTo>
                  <a:lnTo>
                    <a:pt x="1308734" y="1658239"/>
                  </a:lnTo>
                  <a:lnTo>
                    <a:pt x="1357091" y="1659442"/>
                  </a:lnTo>
                  <a:lnTo>
                    <a:pt x="1405179" y="1656297"/>
                  </a:lnTo>
                  <a:lnTo>
                    <a:pt x="1452689" y="1648864"/>
                  </a:lnTo>
                  <a:lnTo>
                    <a:pt x="1499310" y="1637204"/>
                  </a:lnTo>
                  <a:lnTo>
                    <a:pt x="1544731" y="1621375"/>
                  </a:lnTo>
                  <a:lnTo>
                    <a:pt x="1588642" y="1601438"/>
                  </a:lnTo>
                  <a:lnTo>
                    <a:pt x="1630734" y="1577453"/>
                  </a:lnTo>
                  <a:lnTo>
                    <a:pt x="1670694" y="1549479"/>
                  </a:lnTo>
                  <a:lnTo>
                    <a:pt x="1708213" y="1517578"/>
                  </a:lnTo>
                  <a:lnTo>
                    <a:pt x="1742980" y="1481808"/>
                  </a:lnTo>
                  <a:lnTo>
                    <a:pt x="1774686" y="1442231"/>
                  </a:lnTo>
                  <a:lnTo>
                    <a:pt x="1803019" y="1398905"/>
                  </a:lnTo>
                  <a:lnTo>
                    <a:pt x="1825752" y="1356222"/>
                  </a:lnTo>
                  <a:lnTo>
                    <a:pt x="1844039" y="1312372"/>
                  </a:lnTo>
                  <a:lnTo>
                    <a:pt x="1857943" y="1267632"/>
                  </a:lnTo>
                  <a:lnTo>
                    <a:pt x="1867531" y="1222281"/>
                  </a:lnTo>
                  <a:lnTo>
                    <a:pt x="1872866" y="1176598"/>
                  </a:lnTo>
                  <a:lnTo>
                    <a:pt x="1874014" y="1130860"/>
                  </a:lnTo>
                  <a:lnTo>
                    <a:pt x="1871040" y="1085346"/>
                  </a:lnTo>
                  <a:lnTo>
                    <a:pt x="1864010" y="1040336"/>
                  </a:lnTo>
                  <a:lnTo>
                    <a:pt x="1852988" y="996107"/>
                  </a:lnTo>
                  <a:lnTo>
                    <a:pt x="1838040" y="952937"/>
                  </a:lnTo>
                  <a:lnTo>
                    <a:pt x="1819231" y="911106"/>
                  </a:lnTo>
                  <a:lnTo>
                    <a:pt x="1796625" y="870892"/>
                  </a:lnTo>
                  <a:lnTo>
                    <a:pt x="1770288" y="832573"/>
                  </a:lnTo>
                  <a:lnTo>
                    <a:pt x="1740285" y="796428"/>
                  </a:lnTo>
                  <a:lnTo>
                    <a:pt x="1706681" y="762735"/>
                  </a:lnTo>
                  <a:lnTo>
                    <a:pt x="1703513" y="760095"/>
                  </a:lnTo>
                  <a:close/>
                </a:path>
                <a:path w="1874520" h="1659889">
                  <a:moveTo>
                    <a:pt x="638048" y="0"/>
                  </a:moveTo>
                  <a:lnTo>
                    <a:pt x="45084" y="281305"/>
                  </a:lnTo>
                  <a:lnTo>
                    <a:pt x="32" y="919022"/>
                  </a:lnTo>
                  <a:lnTo>
                    <a:pt x="0" y="919480"/>
                  </a:lnTo>
                  <a:lnTo>
                    <a:pt x="50212" y="921130"/>
                  </a:lnTo>
                  <a:lnTo>
                    <a:pt x="100222" y="919022"/>
                  </a:lnTo>
                  <a:lnTo>
                    <a:pt x="149836" y="913238"/>
                  </a:lnTo>
                  <a:lnTo>
                    <a:pt x="198860" y="903856"/>
                  </a:lnTo>
                  <a:lnTo>
                    <a:pt x="247102" y="890959"/>
                  </a:lnTo>
                  <a:lnTo>
                    <a:pt x="294367" y="874625"/>
                  </a:lnTo>
                  <a:lnTo>
                    <a:pt x="340462" y="854936"/>
                  </a:lnTo>
                  <a:lnTo>
                    <a:pt x="385195" y="831972"/>
                  </a:lnTo>
                  <a:lnTo>
                    <a:pt x="464831" y="783490"/>
                  </a:lnTo>
                  <a:lnTo>
                    <a:pt x="503745" y="768477"/>
                  </a:lnTo>
                  <a:lnTo>
                    <a:pt x="544278" y="760702"/>
                  </a:lnTo>
                  <a:lnTo>
                    <a:pt x="585597" y="760095"/>
                  </a:lnTo>
                  <a:lnTo>
                    <a:pt x="1703513" y="760095"/>
                  </a:lnTo>
                  <a:lnTo>
                    <a:pt x="1671217" y="733171"/>
                  </a:lnTo>
                  <a:lnTo>
                    <a:pt x="919606" y="733171"/>
                  </a:lnTo>
                  <a:lnTo>
                    <a:pt x="886156" y="727962"/>
                  </a:lnTo>
                  <a:lnTo>
                    <a:pt x="853836" y="719026"/>
                  </a:lnTo>
                  <a:lnTo>
                    <a:pt x="822969" y="706399"/>
                  </a:lnTo>
                  <a:lnTo>
                    <a:pt x="793876" y="690118"/>
                  </a:lnTo>
                  <a:lnTo>
                    <a:pt x="790321" y="686181"/>
                  </a:lnTo>
                  <a:lnTo>
                    <a:pt x="750685" y="655230"/>
                  </a:lnTo>
                  <a:lnTo>
                    <a:pt x="719191" y="617516"/>
                  </a:lnTo>
                  <a:lnTo>
                    <a:pt x="696468" y="574595"/>
                  </a:lnTo>
                  <a:lnTo>
                    <a:pt x="683142" y="528023"/>
                  </a:lnTo>
                  <a:lnTo>
                    <a:pt x="679842" y="479356"/>
                  </a:lnTo>
                  <a:lnTo>
                    <a:pt x="687197" y="430149"/>
                  </a:lnTo>
                  <a:lnTo>
                    <a:pt x="696424" y="381200"/>
                  </a:lnTo>
                  <a:lnTo>
                    <a:pt x="702001" y="332233"/>
                  </a:lnTo>
                  <a:lnTo>
                    <a:pt x="703918" y="283379"/>
                  </a:lnTo>
                  <a:lnTo>
                    <a:pt x="702167" y="234769"/>
                  </a:lnTo>
                  <a:lnTo>
                    <a:pt x="696737" y="186536"/>
                  </a:lnTo>
                  <a:lnTo>
                    <a:pt x="687620" y="138811"/>
                  </a:lnTo>
                  <a:lnTo>
                    <a:pt x="674805" y="91725"/>
                  </a:lnTo>
                  <a:lnTo>
                    <a:pt x="658284" y="45411"/>
                  </a:lnTo>
                  <a:lnTo>
                    <a:pt x="638048" y="0"/>
                  </a:lnTo>
                  <a:close/>
                </a:path>
                <a:path w="1874520" h="1659889">
                  <a:moveTo>
                    <a:pt x="1335805" y="621944"/>
                  </a:moveTo>
                  <a:lnTo>
                    <a:pt x="1288727" y="624818"/>
                  </a:lnTo>
                  <a:lnTo>
                    <a:pt x="1242164" y="631763"/>
                  </a:lnTo>
                  <a:lnTo>
                    <a:pt x="1196359" y="642728"/>
                  </a:lnTo>
                  <a:lnTo>
                    <a:pt x="1151554" y="657665"/>
                  </a:lnTo>
                  <a:lnTo>
                    <a:pt x="1107990" y="676526"/>
                  </a:lnTo>
                  <a:lnTo>
                    <a:pt x="1065910" y="699262"/>
                  </a:lnTo>
                  <a:lnTo>
                    <a:pt x="1031906" y="716043"/>
                  </a:lnTo>
                  <a:lnTo>
                    <a:pt x="995711" y="727313"/>
                  </a:lnTo>
                  <a:lnTo>
                    <a:pt x="958040" y="733034"/>
                  </a:lnTo>
                  <a:lnTo>
                    <a:pt x="919606" y="733171"/>
                  </a:lnTo>
                  <a:lnTo>
                    <a:pt x="1671217" y="733171"/>
                  </a:lnTo>
                  <a:lnTo>
                    <a:pt x="1624877" y="701020"/>
                  </a:lnTo>
                  <a:lnTo>
                    <a:pt x="1578501" y="675484"/>
                  </a:lnTo>
                  <a:lnTo>
                    <a:pt x="1530778" y="655050"/>
                  </a:lnTo>
                  <a:lnTo>
                    <a:pt x="1482071" y="639600"/>
                  </a:lnTo>
                  <a:lnTo>
                    <a:pt x="1432742" y="629018"/>
                  </a:lnTo>
                  <a:lnTo>
                    <a:pt x="1383156" y="623189"/>
                  </a:lnTo>
                  <a:lnTo>
                    <a:pt x="1335805" y="621944"/>
                  </a:lnTo>
                  <a:close/>
                </a:path>
              </a:pathLst>
            </a:custGeom>
            <a:solidFill>
              <a:srgbClr val="0A976C">
                <a:alpha val="3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" name="object 3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026152" y="2901696"/>
              <a:ext cx="2031492" cy="1652015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5051978" y="2928620"/>
              <a:ext cx="1930400" cy="1549400"/>
            </a:xfrm>
            <a:custGeom>
              <a:avLst/>
              <a:gdLst/>
              <a:ahLst/>
              <a:cxnLst/>
              <a:rect l="l" t="t" r="r" b="b"/>
              <a:pathLst>
                <a:path w="1930400" h="1549400">
                  <a:moveTo>
                    <a:pt x="522069" y="510091"/>
                  </a:moveTo>
                  <a:lnTo>
                    <a:pt x="476646" y="512586"/>
                  </a:lnTo>
                  <a:lnTo>
                    <a:pt x="431293" y="518953"/>
                  </a:lnTo>
                  <a:lnTo>
                    <a:pt x="386184" y="529237"/>
                  </a:lnTo>
                  <a:lnTo>
                    <a:pt x="341491" y="543478"/>
                  </a:lnTo>
                  <a:lnTo>
                    <a:pt x="297388" y="561720"/>
                  </a:lnTo>
                  <a:lnTo>
                    <a:pt x="255499" y="583657"/>
                  </a:lnTo>
                  <a:lnTo>
                    <a:pt x="216475" y="608761"/>
                  </a:lnTo>
                  <a:lnTo>
                    <a:pt x="180399" y="636796"/>
                  </a:lnTo>
                  <a:lnTo>
                    <a:pt x="147354" y="667525"/>
                  </a:lnTo>
                  <a:lnTo>
                    <a:pt x="117422" y="700711"/>
                  </a:lnTo>
                  <a:lnTo>
                    <a:pt x="90686" y="736118"/>
                  </a:lnTo>
                  <a:lnTo>
                    <a:pt x="67230" y="773509"/>
                  </a:lnTo>
                  <a:lnTo>
                    <a:pt x="47136" y="812646"/>
                  </a:lnTo>
                  <a:lnTo>
                    <a:pt x="30487" y="853293"/>
                  </a:lnTo>
                  <a:lnTo>
                    <a:pt x="17366" y="895213"/>
                  </a:lnTo>
                  <a:lnTo>
                    <a:pt x="7856" y="938170"/>
                  </a:lnTo>
                  <a:lnTo>
                    <a:pt x="2039" y="981925"/>
                  </a:lnTo>
                  <a:lnTo>
                    <a:pt x="0" y="1026243"/>
                  </a:lnTo>
                  <a:lnTo>
                    <a:pt x="1819" y="1070887"/>
                  </a:lnTo>
                  <a:lnTo>
                    <a:pt x="7581" y="1115620"/>
                  </a:lnTo>
                  <a:lnTo>
                    <a:pt x="17368" y="1160204"/>
                  </a:lnTo>
                  <a:lnTo>
                    <a:pt x="31263" y="1204404"/>
                  </a:lnTo>
                  <a:lnTo>
                    <a:pt x="49349" y="1247981"/>
                  </a:lnTo>
                  <a:lnTo>
                    <a:pt x="71709" y="1290700"/>
                  </a:lnTo>
                  <a:lnTo>
                    <a:pt x="98049" y="1330565"/>
                  </a:lnTo>
                  <a:lnTo>
                    <a:pt x="127635" y="1367448"/>
                  </a:lnTo>
                  <a:lnTo>
                    <a:pt x="160185" y="1401239"/>
                  </a:lnTo>
                  <a:lnTo>
                    <a:pt x="195428" y="1431838"/>
                  </a:lnTo>
                  <a:lnTo>
                    <a:pt x="233084" y="1459137"/>
                  </a:lnTo>
                  <a:lnTo>
                    <a:pt x="272878" y="1483032"/>
                  </a:lnTo>
                  <a:lnTo>
                    <a:pt x="314534" y="1503417"/>
                  </a:lnTo>
                  <a:lnTo>
                    <a:pt x="357774" y="1520186"/>
                  </a:lnTo>
                  <a:lnTo>
                    <a:pt x="402323" y="1533235"/>
                  </a:lnTo>
                  <a:lnTo>
                    <a:pt x="447903" y="1542457"/>
                  </a:lnTo>
                  <a:lnTo>
                    <a:pt x="494238" y="1547748"/>
                  </a:lnTo>
                  <a:lnTo>
                    <a:pt x="542422" y="1549042"/>
                  </a:lnTo>
                  <a:lnTo>
                    <a:pt x="590301" y="1546056"/>
                  </a:lnTo>
                  <a:lnTo>
                    <a:pt x="637570" y="1538778"/>
                  </a:lnTo>
                  <a:lnTo>
                    <a:pt x="683925" y="1527197"/>
                  </a:lnTo>
                  <a:lnTo>
                    <a:pt x="729061" y="1511299"/>
                  </a:lnTo>
                  <a:lnTo>
                    <a:pt x="776823" y="1489721"/>
                  </a:lnTo>
                  <a:lnTo>
                    <a:pt x="821169" y="1464231"/>
                  </a:lnTo>
                  <a:lnTo>
                    <a:pt x="862015" y="1435147"/>
                  </a:lnTo>
                  <a:lnTo>
                    <a:pt x="899277" y="1402781"/>
                  </a:lnTo>
                  <a:lnTo>
                    <a:pt x="932872" y="1367448"/>
                  </a:lnTo>
                  <a:lnTo>
                    <a:pt x="962714" y="1329464"/>
                  </a:lnTo>
                  <a:lnTo>
                    <a:pt x="988722" y="1289143"/>
                  </a:lnTo>
                  <a:lnTo>
                    <a:pt x="1010809" y="1246798"/>
                  </a:lnTo>
                  <a:lnTo>
                    <a:pt x="1028893" y="1202746"/>
                  </a:lnTo>
                  <a:lnTo>
                    <a:pt x="1042889" y="1157300"/>
                  </a:lnTo>
                  <a:lnTo>
                    <a:pt x="1052715" y="1110774"/>
                  </a:lnTo>
                  <a:lnTo>
                    <a:pt x="1058284" y="1063485"/>
                  </a:lnTo>
                  <a:lnTo>
                    <a:pt x="1059515" y="1015745"/>
                  </a:lnTo>
                  <a:lnTo>
                    <a:pt x="1062099" y="968363"/>
                  </a:lnTo>
                  <a:lnTo>
                    <a:pt x="1073880" y="923242"/>
                  </a:lnTo>
                  <a:lnTo>
                    <a:pt x="1094043" y="881522"/>
                  </a:lnTo>
                  <a:lnTo>
                    <a:pt x="1121773" y="844343"/>
                  </a:lnTo>
                  <a:lnTo>
                    <a:pt x="1156255" y="812842"/>
                  </a:lnTo>
                  <a:lnTo>
                    <a:pt x="1196675" y="788161"/>
                  </a:lnTo>
                  <a:lnTo>
                    <a:pt x="1251790" y="767328"/>
                  </a:lnTo>
                  <a:lnTo>
                    <a:pt x="1300838" y="759925"/>
                  </a:lnTo>
                  <a:lnTo>
                    <a:pt x="1901943" y="759925"/>
                  </a:lnTo>
                  <a:lnTo>
                    <a:pt x="1907177" y="685851"/>
                  </a:lnTo>
                  <a:lnTo>
                    <a:pt x="1047675" y="685851"/>
                  </a:lnTo>
                  <a:lnTo>
                    <a:pt x="998825" y="685149"/>
                  </a:lnTo>
                  <a:lnTo>
                    <a:pt x="951043" y="675249"/>
                  </a:lnTo>
                  <a:lnTo>
                    <a:pt x="905801" y="656255"/>
                  </a:lnTo>
                  <a:lnTo>
                    <a:pt x="864570" y="628268"/>
                  </a:lnTo>
                  <a:lnTo>
                    <a:pt x="820640" y="596154"/>
                  </a:lnTo>
                  <a:lnTo>
                    <a:pt x="773863" y="568964"/>
                  </a:lnTo>
                  <a:lnTo>
                    <a:pt x="724695" y="546798"/>
                  </a:lnTo>
                  <a:lnTo>
                    <a:pt x="673590" y="529754"/>
                  </a:lnTo>
                  <a:lnTo>
                    <a:pt x="621003" y="517931"/>
                  </a:lnTo>
                  <a:lnTo>
                    <a:pt x="567390" y="511428"/>
                  </a:lnTo>
                  <a:lnTo>
                    <a:pt x="522069" y="510091"/>
                  </a:lnTo>
                  <a:close/>
                </a:path>
                <a:path w="1930400" h="1549400">
                  <a:moveTo>
                    <a:pt x="1901943" y="759925"/>
                  </a:moveTo>
                  <a:lnTo>
                    <a:pt x="1300838" y="759925"/>
                  </a:lnTo>
                  <a:lnTo>
                    <a:pt x="1350027" y="762428"/>
                  </a:lnTo>
                  <a:lnTo>
                    <a:pt x="1397692" y="774615"/>
                  </a:lnTo>
                  <a:lnTo>
                    <a:pt x="1442168" y="796263"/>
                  </a:lnTo>
                  <a:lnTo>
                    <a:pt x="1481790" y="827150"/>
                  </a:lnTo>
                  <a:lnTo>
                    <a:pt x="1519722" y="859038"/>
                  </a:lnTo>
                  <a:lnTo>
                    <a:pt x="1559815" y="887994"/>
                  </a:lnTo>
                  <a:lnTo>
                    <a:pt x="1601880" y="913910"/>
                  </a:lnTo>
                  <a:lnTo>
                    <a:pt x="1645726" y="936679"/>
                  </a:lnTo>
                  <a:lnTo>
                    <a:pt x="1691163" y="956190"/>
                  </a:lnTo>
                  <a:lnTo>
                    <a:pt x="1738000" y="972335"/>
                  </a:lnTo>
                  <a:lnTo>
                    <a:pt x="1786048" y="985006"/>
                  </a:lnTo>
                  <a:lnTo>
                    <a:pt x="1835117" y="994094"/>
                  </a:lnTo>
                  <a:lnTo>
                    <a:pt x="1885015" y="999489"/>
                  </a:lnTo>
                  <a:lnTo>
                    <a:pt x="1901943" y="759925"/>
                  </a:lnTo>
                  <a:close/>
                </a:path>
                <a:path w="1930400" h="1549400">
                  <a:moveTo>
                    <a:pt x="1388699" y="0"/>
                  </a:moveTo>
                  <a:lnTo>
                    <a:pt x="1362314" y="42115"/>
                  </a:lnTo>
                  <a:lnTo>
                    <a:pt x="1339479" y="85662"/>
                  </a:lnTo>
                  <a:lnTo>
                    <a:pt x="1320213" y="130518"/>
                  </a:lnTo>
                  <a:lnTo>
                    <a:pt x="1304537" y="176563"/>
                  </a:lnTo>
                  <a:lnTo>
                    <a:pt x="1292473" y="223675"/>
                  </a:lnTo>
                  <a:lnTo>
                    <a:pt x="1284041" y="271732"/>
                  </a:lnTo>
                  <a:lnTo>
                    <a:pt x="1279263" y="320615"/>
                  </a:lnTo>
                  <a:lnTo>
                    <a:pt x="1278158" y="370201"/>
                  </a:lnTo>
                  <a:lnTo>
                    <a:pt x="1280749" y="420369"/>
                  </a:lnTo>
                  <a:lnTo>
                    <a:pt x="1281141" y="470564"/>
                  </a:lnTo>
                  <a:lnTo>
                    <a:pt x="1271162" y="517931"/>
                  </a:lnTo>
                  <a:lnTo>
                    <a:pt x="1271064" y="518399"/>
                  </a:lnTo>
                  <a:lnTo>
                    <a:pt x="1251348" y="562530"/>
                  </a:lnTo>
                  <a:lnTo>
                    <a:pt x="1222827" y="601613"/>
                  </a:lnTo>
                  <a:lnTo>
                    <a:pt x="1186334" y="634303"/>
                  </a:lnTo>
                  <a:lnTo>
                    <a:pt x="1142700" y="659256"/>
                  </a:lnTo>
                  <a:lnTo>
                    <a:pt x="1096124" y="677255"/>
                  </a:lnTo>
                  <a:lnTo>
                    <a:pt x="1047675" y="685851"/>
                  </a:lnTo>
                  <a:lnTo>
                    <a:pt x="1907177" y="685851"/>
                  </a:lnTo>
                  <a:lnTo>
                    <a:pt x="1930100" y="361441"/>
                  </a:lnTo>
                  <a:lnTo>
                    <a:pt x="1388699" y="0"/>
                  </a:lnTo>
                  <a:close/>
                </a:path>
              </a:pathLst>
            </a:custGeom>
            <a:solidFill>
              <a:srgbClr val="0A976C">
                <a:alpha val="3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6" name="object 3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416040" y="2631922"/>
              <a:ext cx="1226832" cy="749833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6443091" y="2658393"/>
              <a:ext cx="1124585" cy="648970"/>
            </a:xfrm>
            <a:custGeom>
              <a:avLst/>
              <a:gdLst/>
              <a:ahLst/>
              <a:cxnLst/>
              <a:rect l="l" t="t" r="r" b="b"/>
              <a:pathLst>
                <a:path w="1124584" h="648970">
                  <a:moveTo>
                    <a:pt x="533423" y="0"/>
                  </a:moveTo>
                  <a:lnTo>
                    <a:pt x="483139" y="2589"/>
                  </a:lnTo>
                  <a:lnTo>
                    <a:pt x="433760" y="9013"/>
                  </a:lnTo>
                  <a:lnTo>
                    <a:pt x="385190" y="19020"/>
                  </a:lnTo>
                  <a:lnTo>
                    <a:pt x="376503" y="22145"/>
                  </a:lnTo>
                  <a:lnTo>
                    <a:pt x="359080" y="27967"/>
                  </a:lnTo>
                  <a:lnTo>
                    <a:pt x="307262" y="44934"/>
                  </a:lnTo>
                  <a:lnTo>
                    <a:pt x="265096" y="62311"/>
                  </a:lnTo>
                  <a:lnTo>
                    <a:pt x="224145" y="82617"/>
                  </a:lnTo>
                  <a:lnTo>
                    <a:pt x="184658" y="105888"/>
                  </a:lnTo>
                  <a:lnTo>
                    <a:pt x="142252" y="136339"/>
                  </a:lnTo>
                  <a:lnTo>
                    <a:pt x="102449" y="170125"/>
                  </a:lnTo>
                  <a:lnTo>
                    <a:pt x="65383" y="207075"/>
                  </a:lnTo>
                  <a:lnTo>
                    <a:pt x="31189" y="247018"/>
                  </a:lnTo>
                  <a:lnTo>
                    <a:pt x="0" y="289784"/>
                  </a:lnTo>
                  <a:lnTo>
                    <a:pt x="537717" y="648432"/>
                  </a:lnTo>
                  <a:lnTo>
                    <a:pt x="1124331" y="369159"/>
                  </a:lnTo>
                  <a:lnTo>
                    <a:pt x="1100831" y="324511"/>
                  </a:lnTo>
                  <a:lnTo>
                    <a:pt x="1073986" y="281752"/>
                  </a:lnTo>
                  <a:lnTo>
                    <a:pt x="1043891" y="241188"/>
                  </a:lnTo>
                  <a:lnTo>
                    <a:pt x="1010644" y="203124"/>
                  </a:lnTo>
                  <a:lnTo>
                    <a:pt x="974343" y="167864"/>
                  </a:lnTo>
                  <a:lnTo>
                    <a:pt x="936541" y="137308"/>
                  </a:lnTo>
                  <a:lnTo>
                    <a:pt x="896429" y="109539"/>
                  </a:lnTo>
                  <a:lnTo>
                    <a:pt x="854221" y="84675"/>
                  </a:lnTo>
                  <a:lnTo>
                    <a:pt x="792003" y="53865"/>
                  </a:lnTo>
                  <a:lnTo>
                    <a:pt x="783236" y="49101"/>
                  </a:lnTo>
                  <a:lnTo>
                    <a:pt x="729083" y="28247"/>
                  </a:lnTo>
                  <a:lnTo>
                    <a:pt x="682148" y="15813"/>
                  </a:lnTo>
                  <a:lnTo>
                    <a:pt x="634023" y="6856"/>
                  </a:lnTo>
                  <a:lnTo>
                    <a:pt x="584708" y="1494"/>
                  </a:lnTo>
                  <a:lnTo>
                    <a:pt x="533423" y="0"/>
                  </a:lnTo>
                  <a:close/>
                </a:path>
              </a:pathLst>
            </a:custGeom>
            <a:solidFill>
              <a:srgbClr val="0A976C">
                <a:alpha val="3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8" name="object 3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394704" y="2679192"/>
              <a:ext cx="1255776" cy="1255775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6420612" y="2705100"/>
              <a:ext cx="1153795" cy="1153795"/>
            </a:xfrm>
            <a:custGeom>
              <a:avLst/>
              <a:gdLst/>
              <a:ahLst/>
              <a:cxnLst/>
              <a:rect l="l" t="t" r="r" b="b"/>
              <a:pathLst>
                <a:path w="1153795" h="1153795">
                  <a:moveTo>
                    <a:pt x="576834" y="0"/>
                  </a:moveTo>
                  <a:lnTo>
                    <a:pt x="529532" y="1912"/>
                  </a:lnTo>
                  <a:lnTo>
                    <a:pt x="483283" y="7551"/>
                  </a:lnTo>
                  <a:lnTo>
                    <a:pt x="438233" y="16767"/>
                  </a:lnTo>
                  <a:lnTo>
                    <a:pt x="394533" y="29413"/>
                  </a:lnTo>
                  <a:lnTo>
                    <a:pt x="352329" y="45338"/>
                  </a:lnTo>
                  <a:lnTo>
                    <a:pt x="311772" y="64396"/>
                  </a:lnTo>
                  <a:lnTo>
                    <a:pt x="273009" y="86437"/>
                  </a:lnTo>
                  <a:lnTo>
                    <a:pt x="236189" y="111312"/>
                  </a:lnTo>
                  <a:lnTo>
                    <a:pt x="201461" y="138874"/>
                  </a:lnTo>
                  <a:lnTo>
                    <a:pt x="168973" y="168973"/>
                  </a:lnTo>
                  <a:lnTo>
                    <a:pt x="138874" y="201461"/>
                  </a:lnTo>
                  <a:lnTo>
                    <a:pt x="111312" y="236189"/>
                  </a:lnTo>
                  <a:lnTo>
                    <a:pt x="86437" y="273009"/>
                  </a:lnTo>
                  <a:lnTo>
                    <a:pt x="64396" y="311772"/>
                  </a:lnTo>
                  <a:lnTo>
                    <a:pt x="45339" y="352329"/>
                  </a:lnTo>
                  <a:lnTo>
                    <a:pt x="29413" y="394533"/>
                  </a:lnTo>
                  <a:lnTo>
                    <a:pt x="16767" y="438233"/>
                  </a:lnTo>
                  <a:lnTo>
                    <a:pt x="7551" y="483283"/>
                  </a:lnTo>
                  <a:lnTo>
                    <a:pt x="1912" y="529532"/>
                  </a:lnTo>
                  <a:lnTo>
                    <a:pt x="0" y="576834"/>
                  </a:lnTo>
                  <a:lnTo>
                    <a:pt x="1912" y="624135"/>
                  </a:lnTo>
                  <a:lnTo>
                    <a:pt x="7551" y="670384"/>
                  </a:lnTo>
                  <a:lnTo>
                    <a:pt x="16767" y="715434"/>
                  </a:lnTo>
                  <a:lnTo>
                    <a:pt x="29413" y="759134"/>
                  </a:lnTo>
                  <a:lnTo>
                    <a:pt x="45339" y="801338"/>
                  </a:lnTo>
                  <a:lnTo>
                    <a:pt x="64396" y="841895"/>
                  </a:lnTo>
                  <a:lnTo>
                    <a:pt x="86437" y="880658"/>
                  </a:lnTo>
                  <a:lnTo>
                    <a:pt x="111312" y="917478"/>
                  </a:lnTo>
                  <a:lnTo>
                    <a:pt x="138874" y="952206"/>
                  </a:lnTo>
                  <a:lnTo>
                    <a:pt x="168973" y="984694"/>
                  </a:lnTo>
                  <a:lnTo>
                    <a:pt x="201461" y="1014793"/>
                  </a:lnTo>
                  <a:lnTo>
                    <a:pt x="236189" y="1042355"/>
                  </a:lnTo>
                  <a:lnTo>
                    <a:pt x="273009" y="1067230"/>
                  </a:lnTo>
                  <a:lnTo>
                    <a:pt x="311772" y="1089271"/>
                  </a:lnTo>
                  <a:lnTo>
                    <a:pt x="352329" y="1108329"/>
                  </a:lnTo>
                  <a:lnTo>
                    <a:pt x="394533" y="1124254"/>
                  </a:lnTo>
                  <a:lnTo>
                    <a:pt x="438233" y="1136900"/>
                  </a:lnTo>
                  <a:lnTo>
                    <a:pt x="483283" y="1146116"/>
                  </a:lnTo>
                  <a:lnTo>
                    <a:pt x="529532" y="1151755"/>
                  </a:lnTo>
                  <a:lnTo>
                    <a:pt x="576834" y="1153668"/>
                  </a:lnTo>
                  <a:lnTo>
                    <a:pt x="624135" y="1151755"/>
                  </a:lnTo>
                  <a:lnTo>
                    <a:pt x="670384" y="1146116"/>
                  </a:lnTo>
                  <a:lnTo>
                    <a:pt x="715434" y="1136900"/>
                  </a:lnTo>
                  <a:lnTo>
                    <a:pt x="759134" y="1124254"/>
                  </a:lnTo>
                  <a:lnTo>
                    <a:pt x="801338" y="1108328"/>
                  </a:lnTo>
                  <a:lnTo>
                    <a:pt x="841895" y="1089271"/>
                  </a:lnTo>
                  <a:lnTo>
                    <a:pt x="880658" y="1067230"/>
                  </a:lnTo>
                  <a:lnTo>
                    <a:pt x="917478" y="1042355"/>
                  </a:lnTo>
                  <a:lnTo>
                    <a:pt x="952206" y="1014793"/>
                  </a:lnTo>
                  <a:lnTo>
                    <a:pt x="984694" y="984694"/>
                  </a:lnTo>
                  <a:lnTo>
                    <a:pt x="1014793" y="952206"/>
                  </a:lnTo>
                  <a:lnTo>
                    <a:pt x="1042355" y="917478"/>
                  </a:lnTo>
                  <a:lnTo>
                    <a:pt x="1067230" y="880658"/>
                  </a:lnTo>
                  <a:lnTo>
                    <a:pt x="1089271" y="841895"/>
                  </a:lnTo>
                  <a:lnTo>
                    <a:pt x="1108328" y="801338"/>
                  </a:lnTo>
                  <a:lnTo>
                    <a:pt x="1124254" y="759134"/>
                  </a:lnTo>
                  <a:lnTo>
                    <a:pt x="1136900" y="715434"/>
                  </a:lnTo>
                  <a:lnTo>
                    <a:pt x="1146116" y="670384"/>
                  </a:lnTo>
                  <a:lnTo>
                    <a:pt x="1151755" y="624135"/>
                  </a:lnTo>
                  <a:lnTo>
                    <a:pt x="1153667" y="576834"/>
                  </a:lnTo>
                  <a:lnTo>
                    <a:pt x="1151755" y="529532"/>
                  </a:lnTo>
                  <a:lnTo>
                    <a:pt x="1146116" y="483283"/>
                  </a:lnTo>
                  <a:lnTo>
                    <a:pt x="1136900" y="438233"/>
                  </a:lnTo>
                  <a:lnTo>
                    <a:pt x="1124254" y="394533"/>
                  </a:lnTo>
                  <a:lnTo>
                    <a:pt x="1108328" y="352329"/>
                  </a:lnTo>
                  <a:lnTo>
                    <a:pt x="1089271" y="311772"/>
                  </a:lnTo>
                  <a:lnTo>
                    <a:pt x="1067230" y="273009"/>
                  </a:lnTo>
                  <a:lnTo>
                    <a:pt x="1042355" y="236189"/>
                  </a:lnTo>
                  <a:lnTo>
                    <a:pt x="1014793" y="201461"/>
                  </a:lnTo>
                  <a:lnTo>
                    <a:pt x="984694" y="168973"/>
                  </a:lnTo>
                  <a:lnTo>
                    <a:pt x="952206" y="138874"/>
                  </a:lnTo>
                  <a:lnTo>
                    <a:pt x="917478" y="111312"/>
                  </a:lnTo>
                  <a:lnTo>
                    <a:pt x="880658" y="86437"/>
                  </a:lnTo>
                  <a:lnTo>
                    <a:pt x="841895" y="64396"/>
                  </a:lnTo>
                  <a:lnTo>
                    <a:pt x="801338" y="45339"/>
                  </a:lnTo>
                  <a:lnTo>
                    <a:pt x="759134" y="29413"/>
                  </a:lnTo>
                  <a:lnTo>
                    <a:pt x="715434" y="16767"/>
                  </a:lnTo>
                  <a:lnTo>
                    <a:pt x="670384" y="7551"/>
                  </a:lnTo>
                  <a:lnTo>
                    <a:pt x="624135" y="1912"/>
                  </a:lnTo>
                  <a:lnTo>
                    <a:pt x="576834" y="0"/>
                  </a:lnTo>
                  <a:close/>
                </a:path>
              </a:pathLst>
            </a:custGeom>
            <a:solidFill>
              <a:srgbClr val="0871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0" name="object 40"/>
          <p:cNvSpPr txBox="1"/>
          <p:nvPr/>
        </p:nvSpPr>
        <p:spPr>
          <a:xfrm>
            <a:off x="6491096" y="3086226"/>
            <a:ext cx="1014094" cy="451484"/>
          </a:xfrm>
          <a:prstGeom prst="rect">
            <a:avLst/>
          </a:prstGeom>
        </p:spPr>
        <p:txBody>
          <a:bodyPr vert="horz" wrap="square" lIns="0" tIns="20955" rIns="0" bIns="0" rtlCol="0">
            <a:spAutoFit/>
          </a:bodyPr>
          <a:lstStyle/>
          <a:p>
            <a:pPr marL="12700" marR="5080" indent="139700">
              <a:lnSpc>
                <a:spcPts val="1670"/>
              </a:lnSpc>
              <a:spcBef>
                <a:spcPts val="165"/>
              </a:spcBef>
            </a:pPr>
            <a:r>
              <a:rPr sz="1400" spc="-10" dirty="0">
                <a:solidFill>
                  <a:srgbClr val="FFFFFF"/>
                </a:solidFill>
                <a:latin typeface="Tahoma"/>
                <a:cs typeface="Tahoma"/>
              </a:rPr>
              <a:t>Numbers </a:t>
            </a:r>
            <a:r>
              <a:rPr sz="1400" spc="-40" dirty="0">
                <a:solidFill>
                  <a:srgbClr val="FFFFFF"/>
                </a:solidFill>
                <a:latin typeface="Tahoma"/>
                <a:cs typeface="Tahoma"/>
              </a:rPr>
              <a:t>and</a:t>
            </a:r>
            <a:r>
              <a:rPr sz="1400" spc="-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Tahoma"/>
                <a:cs typeface="Tahoma"/>
              </a:rPr>
              <a:t>statistics</a:t>
            </a:r>
            <a:endParaRPr sz="1400">
              <a:latin typeface="Tahoma"/>
              <a:cs typeface="Tahoma"/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4916423" y="2991611"/>
            <a:ext cx="3889375" cy="1685925"/>
            <a:chOff x="4916423" y="2991611"/>
            <a:chExt cx="3889375" cy="1685925"/>
          </a:xfrm>
        </p:grpSpPr>
        <p:pic>
          <p:nvPicPr>
            <p:cNvPr id="42" name="object 4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079491" y="3471659"/>
              <a:ext cx="1005865" cy="1007376"/>
            </a:xfrm>
            <a:prstGeom prst="rect">
              <a:avLst/>
            </a:prstGeom>
          </p:spPr>
        </p:pic>
        <p:sp>
          <p:nvSpPr>
            <p:cNvPr id="43" name="object 43"/>
            <p:cNvSpPr/>
            <p:nvPr/>
          </p:nvSpPr>
          <p:spPr>
            <a:xfrm>
              <a:off x="5105399" y="3497579"/>
              <a:ext cx="904240" cy="905510"/>
            </a:xfrm>
            <a:custGeom>
              <a:avLst/>
              <a:gdLst/>
              <a:ahLst/>
              <a:cxnLst/>
              <a:rect l="l" t="t" r="r" b="b"/>
              <a:pathLst>
                <a:path w="904239" h="905510">
                  <a:moveTo>
                    <a:pt x="451865" y="0"/>
                  </a:moveTo>
                  <a:lnTo>
                    <a:pt x="402630" y="2656"/>
                  </a:lnTo>
                  <a:lnTo>
                    <a:pt x="354931" y="10441"/>
                  </a:lnTo>
                  <a:lnTo>
                    <a:pt x="309042" y="23079"/>
                  </a:lnTo>
                  <a:lnTo>
                    <a:pt x="265241" y="40293"/>
                  </a:lnTo>
                  <a:lnTo>
                    <a:pt x="223802" y="61806"/>
                  </a:lnTo>
                  <a:lnTo>
                    <a:pt x="185001" y="87343"/>
                  </a:lnTo>
                  <a:lnTo>
                    <a:pt x="149114" y="116627"/>
                  </a:lnTo>
                  <a:lnTo>
                    <a:pt x="116417" y="149381"/>
                  </a:lnTo>
                  <a:lnTo>
                    <a:pt x="87184" y="185330"/>
                  </a:lnTo>
                  <a:lnTo>
                    <a:pt x="61693" y="224197"/>
                  </a:lnTo>
                  <a:lnTo>
                    <a:pt x="40219" y="265705"/>
                  </a:lnTo>
                  <a:lnTo>
                    <a:pt x="23036" y="309579"/>
                  </a:lnTo>
                  <a:lnTo>
                    <a:pt x="10422" y="355541"/>
                  </a:lnTo>
                  <a:lnTo>
                    <a:pt x="2651" y="403316"/>
                  </a:lnTo>
                  <a:lnTo>
                    <a:pt x="0" y="452628"/>
                  </a:lnTo>
                  <a:lnTo>
                    <a:pt x="2651" y="501939"/>
                  </a:lnTo>
                  <a:lnTo>
                    <a:pt x="10422" y="549714"/>
                  </a:lnTo>
                  <a:lnTo>
                    <a:pt x="23036" y="595676"/>
                  </a:lnTo>
                  <a:lnTo>
                    <a:pt x="40219" y="639550"/>
                  </a:lnTo>
                  <a:lnTo>
                    <a:pt x="61693" y="681058"/>
                  </a:lnTo>
                  <a:lnTo>
                    <a:pt x="87184" y="719925"/>
                  </a:lnTo>
                  <a:lnTo>
                    <a:pt x="116417" y="755874"/>
                  </a:lnTo>
                  <a:lnTo>
                    <a:pt x="149114" y="788628"/>
                  </a:lnTo>
                  <a:lnTo>
                    <a:pt x="185001" y="817912"/>
                  </a:lnTo>
                  <a:lnTo>
                    <a:pt x="223802" y="843449"/>
                  </a:lnTo>
                  <a:lnTo>
                    <a:pt x="265241" y="864962"/>
                  </a:lnTo>
                  <a:lnTo>
                    <a:pt x="309042" y="882176"/>
                  </a:lnTo>
                  <a:lnTo>
                    <a:pt x="354931" y="894814"/>
                  </a:lnTo>
                  <a:lnTo>
                    <a:pt x="402630" y="902599"/>
                  </a:lnTo>
                  <a:lnTo>
                    <a:pt x="451865" y="905256"/>
                  </a:lnTo>
                  <a:lnTo>
                    <a:pt x="501101" y="902599"/>
                  </a:lnTo>
                  <a:lnTo>
                    <a:pt x="548800" y="894814"/>
                  </a:lnTo>
                  <a:lnTo>
                    <a:pt x="594689" y="882176"/>
                  </a:lnTo>
                  <a:lnTo>
                    <a:pt x="638490" y="864962"/>
                  </a:lnTo>
                  <a:lnTo>
                    <a:pt x="679929" y="843449"/>
                  </a:lnTo>
                  <a:lnTo>
                    <a:pt x="718730" y="817912"/>
                  </a:lnTo>
                  <a:lnTo>
                    <a:pt x="754617" y="788628"/>
                  </a:lnTo>
                  <a:lnTo>
                    <a:pt x="787314" y="755874"/>
                  </a:lnTo>
                  <a:lnTo>
                    <a:pt x="816547" y="719925"/>
                  </a:lnTo>
                  <a:lnTo>
                    <a:pt x="842038" y="681058"/>
                  </a:lnTo>
                  <a:lnTo>
                    <a:pt x="863512" y="639550"/>
                  </a:lnTo>
                  <a:lnTo>
                    <a:pt x="880695" y="595676"/>
                  </a:lnTo>
                  <a:lnTo>
                    <a:pt x="893309" y="549714"/>
                  </a:lnTo>
                  <a:lnTo>
                    <a:pt x="901080" y="501939"/>
                  </a:lnTo>
                  <a:lnTo>
                    <a:pt x="903732" y="452628"/>
                  </a:lnTo>
                  <a:lnTo>
                    <a:pt x="901080" y="403316"/>
                  </a:lnTo>
                  <a:lnTo>
                    <a:pt x="893309" y="355541"/>
                  </a:lnTo>
                  <a:lnTo>
                    <a:pt x="880695" y="309579"/>
                  </a:lnTo>
                  <a:lnTo>
                    <a:pt x="863512" y="265705"/>
                  </a:lnTo>
                  <a:lnTo>
                    <a:pt x="842038" y="224197"/>
                  </a:lnTo>
                  <a:lnTo>
                    <a:pt x="816547" y="185330"/>
                  </a:lnTo>
                  <a:lnTo>
                    <a:pt x="787314" y="149381"/>
                  </a:lnTo>
                  <a:lnTo>
                    <a:pt x="754617" y="116627"/>
                  </a:lnTo>
                  <a:lnTo>
                    <a:pt x="718730" y="87343"/>
                  </a:lnTo>
                  <a:lnTo>
                    <a:pt x="679929" y="61806"/>
                  </a:lnTo>
                  <a:lnTo>
                    <a:pt x="638490" y="40293"/>
                  </a:lnTo>
                  <a:lnTo>
                    <a:pt x="594689" y="23079"/>
                  </a:lnTo>
                  <a:lnTo>
                    <a:pt x="548800" y="10441"/>
                  </a:lnTo>
                  <a:lnTo>
                    <a:pt x="501101" y="2656"/>
                  </a:lnTo>
                  <a:lnTo>
                    <a:pt x="451865" y="0"/>
                  </a:lnTo>
                  <a:close/>
                </a:path>
              </a:pathLst>
            </a:custGeom>
            <a:solidFill>
              <a:srgbClr val="0871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4" name="object 44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350763" y="3712463"/>
              <a:ext cx="449579" cy="435863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798307" y="3669779"/>
              <a:ext cx="1007376" cy="1007376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7824216" y="3695699"/>
              <a:ext cx="905510" cy="905510"/>
            </a:xfrm>
            <a:custGeom>
              <a:avLst/>
              <a:gdLst/>
              <a:ahLst/>
              <a:cxnLst/>
              <a:rect l="l" t="t" r="r" b="b"/>
              <a:pathLst>
                <a:path w="905509" h="905510">
                  <a:moveTo>
                    <a:pt x="452627" y="0"/>
                  </a:moveTo>
                  <a:lnTo>
                    <a:pt x="403316" y="2656"/>
                  </a:lnTo>
                  <a:lnTo>
                    <a:pt x="355541" y="10441"/>
                  </a:lnTo>
                  <a:lnTo>
                    <a:pt x="309579" y="23079"/>
                  </a:lnTo>
                  <a:lnTo>
                    <a:pt x="265705" y="40293"/>
                  </a:lnTo>
                  <a:lnTo>
                    <a:pt x="224197" y="61806"/>
                  </a:lnTo>
                  <a:lnTo>
                    <a:pt x="185330" y="87343"/>
                  </a:lnTo>
                  <a:lnTo>
                    <a:pt x="149381" y="116627"/>
                  </a:lnTo>
                  <a:lnTo>
                    <a:pt x="116627" y="149381"/>
                  </a:lnTo>
                  <a:lnTo>
                    <a:pt x="87343" y="185330"/>
                  </a:lnTo>
                  <a:lnTo>
                    <a:pt x="61806" y="224197"/>
                  </a:lnTo>
                  <a:lnTo>
                    <a:pt x="40293" y="265705"/>
                  </a:lnTo>
                  <a:lnTo>
                    <a:pt x="23079" y="309579"/>
                  </a:lnTo>
                  <a:lnTo>
                    <a:pt x="10441" y="355541"/>
                  </a:lnTo>
                  <a:lnTo>
                    <a:pt x="2656" y="403316"/>
                  </a:lnTo>
                  <a:lnTo>
                    <a:pt x="0" y="452627"/>
                  </a:lnTo>
                  <a:lnTo>
                    <a:pt x="2656" y="501939"/>
                  </a:lnTo>
                  <a:lnTo>
                    <a:pt x="10441" y="549714"/>
                  </a:lnTo>
                  <a:lnTo>
                    <a:pt x="23079" y="595676"/>
                  </a:lnTo>
                  <a:lnTo>
                    <a:pt x="40293" y="639550"/>
                  </a:lnTo>
                  <a:lnTo>
                    <a:pt x="61806" y="681058"/>
                  </a:lnTo>
                  <a:lnTo>
                    <a:pt x="87343" y="719925"/>
                  </a:lnTo>
                  <a:lnTo>
                    <a:pt x="116627" y="755874"/>
                  </a:lnTo>
                  <a:lnTo>
                    <a:pt x="149381" y="788628"/>
                  </a:lnTo>
                  <a:lnTo>
                    <a:pt x="185330" y="817912"/>
                  </a:lnTo>
                  <a:lnTo>
                    <a:pt x="224197" y="843449"/>
                  </a:lnTo>
                  <a:lnTo>
                    <a:pt x="265705" y="864962"/>
                  </a:lnTo>
                  <a:lnTo>
                    <a:pt x="309579" y="882176"/>
                  </a:lnTo>
                  <a:lnTo>
                    <a:pt x="355541" y="894814"/>
                  </a:lnTo>
                  <a:lnTo>
                    <a:pt x="403316" y="902599"/>
                  </a:lnTo>
                  <a:lnTo>
                    <a:pt x="452627" y="905256"/>
                  </a:lnTo>
                  <a:lnTo>
                    <a:pt x="501939" y="902599"/>
                  </a:lnTo>
                  <a:lnTo>
                    <a:pt x="549714" y="894814"/>
                  </a:lnTo>
                  <a:lnTo>
                    <a:pt x="595676" y="882176"/>
                  </a:lnTo>
                  <a:lnTo>
                    <a:pt x="639550" y="864962"/>
                  </a:lnTo>
                  <a:lnTo>
                    <a:pt x="681058" y="843449"/>
                  </a:lnTo>
                  <a:lnTo>
                    <a:pt x="719925" y="817912"/>
                  </a:lnTo>
                  <a:lnTo>
                    <a:pt x="755874" y="788628"/>
                  </a:lnTo>
                  <a:lnTo>
                    <a:pt x="788628" y="755874"/>
                  </a:lnTo>
                  <a:lnTo>
                    <a:pt x="817912" y="719925"/>
                  </a:lnTo>
                  <a:lnTo>
                    <a:pt x="843449" y="681058"/>
                  </a:lnTo>
                  <a:lnTo>
                    <a:pt x="864962" y="639550"/>
                  </a:lnTo>
                  <a:lnTo>
                    <a:pt x="882176" y="595676"/>
                  </a:lnTo>
                  <a:lnTo>
                    <a:pt x="894814" y="549714"/>
                  </a:lnTo>
                  <a:lnTo>
                    <a:pt x="902599" y="501939"/>
                  </a:lnTo>
                  <a:lnTo>
                    <a:pt x="905255" y="452627"/>
                  </a:lnTo>
                  <a:lnTo>
                    <a:pt x="902599" y="403316"/>
                  </a:lnTo>
                  <a:lnTo>
                    <a:pt x="894814" y="355541"/>
                  </a:lnTo>
                  <a:lnTo>
                    <a:pt x="882176" y="309579"/>
                  </a:lnTo>
                  <a:lnTo>
                    <a:pt x="864962" y="265705"/>
                  </a:lnTo>
                  <a:lnTo>
                    <a:pt x="843449" y="224197"/>
                  </a:lnTo>
                  <a:lnTo>
                    <a:pt x="817912" y="185330"/>
                  </a:lnTo>
                  <a:lnTo>
                    <a:pt x="788628" y="149381"/>
                  </a:lnTo>
                  <a:lnTo>
                    <a:pt x="755874" y="116627"/>
                  </a:lnTo>
                  <a:lnTo>
                    <a:pt x="719925" y="87343"/>
                  </a:lnTo>
                  <a:lnTo>
                    <a:pt x="681058" y="61806"/>
                  </a:lnTo>
                  <a:lnTo>
                    <a:pt x="639550" y="40293"/>
                  </a:lnTo>
                  <a:lnTo>
                    <a:pt x="595676" y="23079"/>
                  </a:lnTo>
                  <a:lnTo>
                    <a:pt x="549714" y="10441"/>
                  </a:lnTo>
                  <a:lnTo>
                    <a:pt x="501939" y="2656"/>
                  </a:lnTo>
                  <a:lnTo>
                    <a:pt x="452627" y="0"/>
                  </a:lnTo>
                  <a:close/>
                </a:path>
              </a:pathLst>
            </a:custGeom>
            <a:solidFill>
              <a:srgbClr val="0871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7" name="object 47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098535" y="3902963"/>
              <a:ext cx="356616" cy="519684"/>
            </a:xfrm>
            <a:prstGeom prst="rect">
              <a:avLst/>
            </a:prstGeom>
          </p:spPr>
        </p:pic>
        <p:sp>
          <p:nvSpPr>
            <p:cNvPr id="48" name="object 48"/>
            <p:cNvSpPr/>
            <p:nvPr/>
          </p:nvSpPr>
          <p:spPr>
            <a:xfrm>
              <a:off x="4916423" y="2991611"/>
              <a:ext cx="1263650" cy="338455"/>
            </a:xfrm>
            <a:custGeom>
              <a:avLst/>
              <a:gdLst/>
              <a:ahLst/>
              <a:cxnLst/>
              <a:rect l="l" t="t" r="r" b="b"/>
              <a:pathLst>
                <a:path w="1263650" h="338454">
                  <a:moveTo>
                    <a:pt x="1263396" y="0"/>
                  </a:moveTo>
                  <a:lnTo>
                    <a:pt x="0" y="0"/>
                  </a:lnTo>
                  <a:lnTo>
                    <a:pt x="0" y="338327"/>
                  </a:lnTo>
                  <a:lnTo>
                    <a:pt x="1263396" y="338327"/>
                  </a:lnTo>
                  <a:lnTo>
                    <a:pt x="126339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9" name="object 49"/>
          <p:cNvSpPr txBox="1"/>
          <p:nvPr/>
        </p:nvSpPr>
        <p:spPr>
          <a:xfrm>
            <a:off x="4996688" y="3020313"/>
            <a:ext cx="109347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solidFill>
                  <a:srgbClr val="087150"/>
                </a:solidFill>
                <a:latin typeface="Tahoma"/>
                <a:cs typeface="Tahoma"/>
              </a:rPr>
              <a:t>Calculations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7059168" y="4672584"/>
            <a:ext cx="957580" cy="33845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41275" rIns="0" bIns="0" rtlCol="0">
            <a:spAutoFit/>
          </a:bodyPr>
          <a:lstStyle/>
          <a:p>
            <a:pPr marL="180340">
              <a:lnSpc>
                <a:spcPct val="100000"/>
              </a:lnSpc>
              <a:spcBef>
                <a:spcPts val="325"/>
              </a:spcBef>
            </a:pPr>
            <a:r>
              <a:rPr sz="1600" spc="-10" dirty="0">
                <a:solidFill>
                  <a:srgbClr val="087150"/>
                </a:solidFill>
                <a:latin typeface="Tahoma"/>
                <a:cs typeface="Tahoma"/>
              </a:rPr>
              <a:t>Surveys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5442203" y="2124455"/>
            <a:ext cx="2971800" cy="368935"/>
          </a:xfrm>
          <a:custGeom>
            <a:avLst/>
            <a:gdLst/>
            <a:ahLst/>
            <a:cxnLst/>
            <a:rect l="l" t="t" r="r" b="b"/>
            <a:pathLst>
              <a:path w="2971800" h="368935">
                <a:moveTo>
                  <a:pt x="2971800" y="0"/>
                </a:moveTo>
                <a:lnTo>
                  <a:pt x="0" y="0"/>
                </a:lnTo>
                <a:lnTo>
                  <a:pt x="0" y="368808"/>
                </a:lnTo>
                <a:lnTo>
                  <a:pt x="2971800" y="368808"/>
                </a:lnTo>
                <a:lnTo>
                  <a:pt x="29718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 txBox="1"/>
          <p:nvPr/>
        </p:nvSpPr>
        <p:spPr>
          <a:xfrm>
            <a:off x="5772658" y="2154377"/>
            <a:ext cx="231076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0" dirty="0">
                <a:solidFill>
                  <a:srgbClr val="087150"/>
                </a:solidFill>
                <a:latin typeface="Tahoma"/>
                <a:cs typeface="Tahoma"/>
              </a:rPr>
              <a:t>QUANTITATIVE</a:t>
            </a:r>
            <a:r>
              <a:rPr sz="1800" spc="75" dirty="0">
                <a:solidFill>
                  <a:srgbClr val="087150"/>
                </a:solidFill>
                <a:latin typeface="Tahoma"/>
                <a:cs typeface="Tahoma"/>
              </a:rPr>
              <a:t> </a:t>
            </a:r>
            <a:r>
              <a:rPr sz="1800" spc="55" dirty="0">
                <a:solidFill>
                  <a:srgbClr val="087150"/>
                </a:solidFill>
                <a:latin typeface="Tahoma"/>
                <a:cs typeface="Tahoma"/>
              </a:rPr>
              <a:t>DATA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54" name="object 5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/>
              <a:t>©</a:t>
            </a:r>
            <a:r>
              <a:rPr spc="-15" dirty="0"/>
              <a:t> </a:t>
            </a:r>
            <a:r>
              <a:rPr dirty="0"/>
              <a:t>The</a:t>
            </a:r>
            <a:r>
              <a:rPr spc="-30" dirty="0"/>
              <a:t> </a:t>
            </a:r>
            <a:r>
              <a:rPr dirty="0"/>
              <a:t>KPI</a:t>
            </a:r>
            <a:r>
              <a:rPr spc="-5" dirty="0"/>
              <a:t> </a:t>
            </a:r>
            <a:r>
              <a:rPr dirty="0"/>
              <a:t>Institute</a:t>
            </a:r>
            <a:r>
              <a:rPr spc="-20" dirty="0"/>
              <a:t> 2023</a:t>
            </a:r>
          </a:p>
        </p:txBody>
      </p:sp>
      <p:sp>
        <p:nvSpPr>
          <p:cNvPr id="55" name="object 5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81747" rIns="0" bIns="0" rtlCol="0">
            <a:spAutoFit/>
          </a:bodyPr>
          <a:lstStyle/>
          <a:p>
            <a:pPr marL="2515235">
              <a:lnSpc>
                <a:spcPct val="100000"/>
              </a:lnSpc>
              <a:spcBef>
                <a:spcPts val="200"/>
              </a:spcBef>
            </a:pPr>
            <a:fld id="{81D60167-4931-47E6-BA6A-407CBD079E47}" type="slidenum">
              <a:rPr spc="-25" dirty="0"/>
              <a:t>72</a:t>
            </a:fld>
            <a:endParaRPr spc="-25" dirty="0"/>
          </a:p>
        </p:txBody>
      </p:sp>
      <p:sp>
        <p:nvSpPr>
          <p:cNvPr id="53" name="object 53"/>
          <p:cNvSpPr txBox="1"/>
          <p:nvPr/>
        </p:nvSpPr>
        <p:spPr>
          <a:xfrm>
            <a:off x="2192273" y="5925108"/>
            <a:ext cx="474980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30" dirty="0">
                <a:solidFill>
                  <a:srgbClr val="087150"/>
                </a:solidFill>
                <a:latin typeface="Century Gothic"/>
                <a:cs typeface="Century Gothic"/>
              </a:rPr>
              <a:t>QUALITATIVE</a:t>
            </a:r>
            <a:r>
              <a:rPr sz="1800" spc="-5" dirty="0">
                <a:solidFill>
                  <a:srgbClr val="087150"/>
                </a:solidFill>
                <a:latin typeface="Century Gothic"/>
                <a:cs typeface="Century Gothic"/>
              </a:rPr>
              <a:t> </a:t>
            </a:r>
            <a:r>
              <a:rPr sz="1800" spc="95" dirty="0">
                <a:solidFill>
                  <a:srgbClr val="087150"/>
                </a:solidFill>
                <a:latin typeface="Century Gothic"/>
                <a:cs typeface="Century Gothic"/>
              </a:rPr>
              <a:t>DATA</a:t>
            </a:r>
            <a:r>
              <a:rPr sz="1800" spc="-5" dirty="0">
                <a:solidFill>
                  <a:srgbClr val="087150"/>
                </a:solidFill>
                <a:latin typeface="Century Gothic"/>
                <a:cs typeface="Century Gothic"/>
              </a:rPr>
              <a:t> </a:t>
            </a:r>
            <a:r>
              <a:rPr sz="1800" spc="55" dirty="0">
                <a:solidFill>
                  <a:srgbClr val="087150"/>
                </a:solidFill>
                <a:latin typeface="Century Gothic"/>
                <a:cs typeface="Century Gothic"/>
              </a:rPr>
              <a:t>≠</a:t>
            </a:r>
            <a:r>
              <a:rPr sz="1800" spc="-5" dirty="0">
                <a:solidFill>
                  <a:srgbClr val="087150"/>
                </a:solidFill>
                <a:latin typeface="Century Gothic"/>
                <a:cs typeface="Century Gothic"/>
              </a:rPr>
              <a:t> </a:t>
            </a:r>
            <a:r>
              <a:rPr sz="1800" spc="135" dirty="0">
                <a:solidFill>
                  <a:srgbClr val="087150"/>
                </a:solidFill>
                <a:latin typeface="Century Gothic"/>
                <a:cs typeface="Century Gothic"/>
              </a:rPr>
              <a:t>QUALITATIVE</a:t>
            </a:r>
            <a:r>
              <a:rPr sz="1800" spc="5" dirty="0">
                <a:solidFill>
                  <a:srgbClr val="087150"/>
                </a:solidFill>
                <a:latin typeface="Century Gothic"/>
                <a:cs typeface="Century Gothic"/>
              </a:rPr>
              <a:t> </a:t>
            </a:r>
            <a:r>
              <a:rPr sz="1800" spc="180" dirty="0">
                <a:solidFill>
                  <a:srgbClr val="087150"/>
                </a:solidFill>
                <a:latin typeface="Century Gothic"/>
                <a:cs typeface="Century Gothic"/>
              </a:rPr>
              <a:t>KPIS</a:t>
            </a:r>
            <a:endParaRPr sz="1800">
              <a:latin typeface="Century Gothic"/>
              <a:cs typeface="Century Gothic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09258" rIns="0" bIns="0" rtlCol="0">
            <a:spAutoFit/>
          </a:bodyPr>
          <a:lstStyle/>
          <a:p>
            <a:pPr marL="31115">
              <a:lnSpc>
                <a:spcPct val="100000"/>
              </a:lnSpc>
              <a:spcBef>
                <a:spcPts val="100"/>
              </a:spcBef>
            </a:pPr>
            <a:r>
              <a:rPr spc="175" dirty="0"/>
              <a:t>QUALITATIVE</a:t>
            </a:r>
            <a:r>
              <a:rPr spc="50" dirty="0"/>
              <a:t> </a:t>
            </a:r>
            <a:r>
              <a:rPr spc="140" dirty="0"/>
              <a:t>VS</a:t>
            </a:r>
            <a:r>
              <a:rPr dirty="0"/>
              <a:t> </a:t>
            </a:r>
            <a:r>
              <a:rPr spc="180" dirty="0"/>
              <a:t>QUANTITATIVE</a:t>
            </a:r>
            <a:r>
              <a:rPr spc="55" dirty="0"/>
              <a:t> </a:t>
            </a:r>
            <a:r>
              <a:rPr spc="245" dirty="0"/>
              <a:t>KPIs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67995" y="2160868"/>
            <a:ext cx="3658870" cy="1440815"/>
          </a:xfrm>
          <a:prstGeom prst="rect">
            <a:avLst/>
          </a:prstGeom>
        </p:spPr>
        <p:txBody>
          <a:bodyPr vert="horz" wrap="square" lIns="0" tIns="67310" rIns="0" bIns="0" rtlCol="0">
            <a:spAutoFit/>
          </a:bodyPr>
          <a:lstStyle/>
          <a:p>
            <a:pPr marL="1064895">
              <a:lnSpc>
                <a:spcPct val="100000"/>
              </a:lnSpc>
              <a:spcBef>
                <a:spcPts val="530"/>
              </a:spcBef>
            </a:pP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QUANTITATIVE</a:t>
            </a:r>
            <a:endParaRPr sz="1600">
              <a:latin typeface="Tahoma"/>
              <a:cs typeface="Tahoma"/>
            </a:endParaRPr>
          </a:p>
          <a:p>
            <a:pPr marL="12700" marR="5080" algn="just">
              <a:lnSpc>
                <a:spcPct val="100000"/>
              </a:lnSpc>
              <a:spcBef>
                <a:spcPts val="390"/>
              </a:spcBef>
            </a:pPr>
            <a:r>
              <a:rPr sz="1400" spc="-5" dirty="0">
                <a:solidFill>
                  <a:srgbClr val="5F5F5F"/>
                </a:solidFill>
                <a:latin typeface="Tahoma"/>
                <a:cs typeface="Tahoma"/>
              </a:rPr>
              <a:t>Everything</a:t>
            </a:r>
            <a:r>
              <a:rPr sz="1400" spc="31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25" dirty="0">
                <a:solidFill>
                  <a:srgbClr val="5F5F5F"/>
                </a:solidFill>
                <a:latin typeface="Tahoma"/>
                <a:cs typeface="Tahoma"/>
              </a:rPr>
              <a:t>we</a:t>
            </a:r>
            <a:r>
              <a:rPr sz="1400" spc="30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30" dirty="0">
                <a:solidFill>
                  <a:srgbClr val="5F5F5F"/>
                </a:solidFill>
                <a:latin typeface="Tahoma"/>
                <a:cs typeface="Tahoma"/>
              </a:rPr>
              <a:t>can</a:t>
            </a:r>
            <a:r>
              <a:rPr sz="1400" spc="29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30" dirty="0">
                <a:solidFill>
                  <a:srgbClr val="5F5F5F"/>
                </a:solidFill>
                <a:latin typeface="Tahoma"/>
                <a:cs typeface="Tahoma"/>
              </a:rPr>
              <a:t>measure</a:t>
            </a:r>
            <a:r>
              <a:rPr sz="1400" spc="30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35" dirty="0">
                <a:solidFill>
                  <a:srgbClr val="5F5F5F"/>
                </a:solidFill>
                <a:latin typeface="Tahoma"/>
                <a:cs typeface="Tahoma"/>
              </a:rPr>
              <a:t>and</a:t>
            </a:r>
            <a:r>
              <a:rPr sz="1400" spc="30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5F5F5F"/>
                </a:solidFill>
                <a:latin typeface="Tahoma"/>
                <a:cs typeface="Tahoma"/>
              </a:rPr>
              <a:t>reflect</a:t>
            </a:r>
            <a:r>
              <a:rPr sz="1400" spc="30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5F5F5F"/>
                </a:solidFill>
                <a:latin typeface="Tahoma"/>
                <a:cs typeface="Tahoma"/>
              </a:rPr>
              <a:t>in</a:t>
            </a:r>
            <a:r>
              <a:rPr sz="1400" spc="30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60" dirty="0">
                <a:solidFill>
                  <a:srgbClr val="5F5F5F"/>
                </a:solidFill>
                <a:latin typeface="Tahoma"/>
                <a:cs typeface="Tahoma"/>
              </a:rPr>
              <a:t>a</a:t>
            </a:r>
            <a:r>
              <a:rPr sz="1400" spc="-3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15" dirty="0">
                <a:solidFill>
                  <a:srgbClr val="5F5F5F"/>
                </a:solidFill>
                <a:latin typeface="Tahoma"/>
                <a:cs typeface="Tahoma"/>
              </a:rPr>
              <a:t>number</a:t>
            </a:r>
            <a:r>
              <a:rPr sz="1400" spc="-15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5F5F5F"/>
                </a:solidFill>
                <a:latin typeface="Tahoma"/>
                <a:cs typeface="Tahoma"/>
              </a:rPr>
              <a:t>is</a:t>
            </a:r>
            <a:r>
              <a:rPr sz="1400" spc="-15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60" dirty="0">
                <a:solidFill>
                  <a:srgbClr val="5F5F5F"/>
                </a:solidFill>
                <a:latin typeface="Tahoma"/>
                <a:cs typeface="Tahoma"/>
              </a:rPr>
              <a:t>a</a:t>
            </a:r>
            <a:r>
              <a:rPr sz="1400" spc="-15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5F5F5F"/>
                </a:solidFill>
                <a:latin typeface="Tahoma"/>
                <a:cs typeface="Tahoma"/>
              </a:rPr>
              <a:t>quantitative</a:t>
            </a:r>
            <a:r>
              <a:rPr sz="1400" spc="-16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30" dirty="0">
                <a:solidFill>
                  <a:srgbClr val="5F5F5F"/>
                </a:solidFill>
                <a:latin typeface="Tahoma"/>
                <a:cs typeface="Tahoma"/>
              </a:rPr>
              <a:t>metric.</a:t>
            </a:r>
            <a:r>
              <a:rPr sz="1400" spc="-15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25" dirty="0">
                <a:solidFill>
                  <a:srgbClr val="5F5F5F"/>
                </a:solidFill>
                <a:latin typeface="Tahoma"/>
                <a:cs typeface="Tahoma"/>
              </a:rPr>
              <a:t>All</a:t>
            </a:r>
            <a:r>
              <a:rPr sz="1400" spc="-15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20" dirty="0">
                <a:solidFill>
                  <a:srgbClr val="5F5F5F"/>
                </a:solidFill>
                <a:latin typeface="Tahoma"/>
                <a:cs typeface="Tahoma"/>
              </a:rPr>
              <a:t>performance</a:t>
            </a:r>
            <a:r>
              <a:rPr sz="1400" spc="-1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30" dirty="0">
                <a:solidFill>
                  <a:srgbClr val="5F5F5F"/>
                </a:solidFill>
                <a:latin typeface="Tahoma"/>
                <a:cs typeface="Tahoma"/>
              </a:rPr>
              <a:t>measurements</a:t>
            </a:r>
            <a:r>
              <a:rPr sz="1400" spc="160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15" dirty="0">
                <a:solidFill>
                  <a:srgbClr val="5F5F5F"/>
                </a:solidFill>
                <a:latin typeface="Tahoma"/>
                <a:cs typeface="Tahoma"/>
              </a:rPr>
              <a:t>are</a:t>
            </a:r>
            <a:r>
              <a:rPr sz="1400" spc="160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20" dirty="0">
                <a:solidFill>
                  <a:srgbClr val="5F5F5F"/>
                </a:solidFill>
                <a:latin typeface="Tahoma"/>
                <a:cs typeface="Tahoma"/>
              </a:rPr>
              <a:t>standardized</a:t>
            </a:r>
            <a:r>
              <a:rPr sz="1400" spc="159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10" dirty="0">
                <a:solidFill>
                  <a:srgbClr val="5F5F5F"/>
                </a:solidFill>
                <a:latin typeface="Tahoma"/>
                <a:cs typeface="Tahoma"/>
              </a:rPr>
              <a:t>to</a:t>
            </a:r>
            <a:r>
              <a:rPr sz="1400" spc="159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60" dirty="0">
                <a:solidFill>
                  <a:srgbClr val="5F5F5F"/>
                </a:solidFill>
                <a:latin typeface="Tahoma"/>
                <a:cs typeface="Tahoma"/>
              </a:rPr>
              <a:t>a</a:t>
            </a:r>
            <a:r>
              <a:rPr sz="1400" spc="-3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30" dirty="0">
                <a:solidFill>
                  <a:srgbClr val="5F5F5F"/>
                </a:solidFill>
                <a:latin typeface="Tahoma"/>
                <a:cs typeface="Tahoma"/>
              </a:rPr>
              <a:t>measurement</a:t>
            </a:r>
            <a:r>
              <a:rPr sz="1400" spc="147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5F5F5F"/>
                </a:solidFill>
                <a:latin typeface="Tahoma"/>
                <a:cs typeface="Tahoma"/>
              </a:rPr>
              <a:t>unit</a:t>
            </a:r>
            <a:r>
              <a:rPr sz="1400" spc="147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10" dirty="0">
                <a:solidFill>
                  <a:srgbClr val="5F5F5F"/>
                </a:solidFill>
                <a:latin typeface="Tahoma"/>
                <a:cs typeface="Tahoma"/>
              </a:rPr>
              <a:t>to</a:t>
            </a:r>
            <a:r>
              <a:rPr sz="1400" spc="146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25" dirty="0">
                <a:solidFill>
                  <a:srgbClr val="5F5F5F"/>
                </a:solidFill>
                <a:latin typeface="Tahoma"/>
                <a:cs typeface="Tahoma"/>
              </a:rPr>
              <a:t>enable</a:t>
            </a:r>
            <a:r>
              <a:rPr sz="1400" spc="146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20" dirty="0">
                <a:solidFill>
                  <a:srgbClr val="5F5F5F"/>
                </a:solidFill>
                <a:latin typeface="Tahoma"/>
                <a:cs typeface="Tahoma"/>
              </a:rPr>
              <a:t>accurate</a:t>
            </a:r>
            <a:r>
              <a:rPr sz="1400" spc="-1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30" dirty="0">
                <a:solidFill>
                  <a:srgbClr val="5F5F5F"/>
                </a:solidFill>
                <a:latin typeface="Tahoma"/>
                <a:cs typeface="Tahoma"/>
              </a:rPr>
              <a:t>comparison.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292855" y="5581599"/>
            <a:ext cx="2536190" cy="9182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4925" algn="ctr">
              <a:lnSpc>
                <a:spcPct val="100000"/>
              </a:lnSpc>
              <a:spcBef>
                <a:spcPts val="95"/>
              </a:spcBef>
            </a:pPr>
            <a:r>
              <a:rPr sz="1600" spc="100" dirty="0">
                <a:solidFill>
                  <a:srgbClr val="087150"/>
                </a:solidFill>
                <a:latin typeface="Century Gothic"/>
                <a:cs typeface="Century Gothic"/>
              </a:rPr>
              <a:t>QUALITY</a:t>
            </a:r>
            <a:endParaRPr sz="1600">
              <a:latin typeface="Century Gothic"/>
              <a:cs typeface="Century Gothic"/>
            </a:endParaRPr>
          </a:p>
          <a:p>
            <a:pPr marL="12065" marR="5080" algn="ctr">
              <a:lnSpc>
                <a:spcPts val="1900"/>
              </a:lnSpc>
              <a:spcBef>
                <a:spcPts val="1375"/>
              </a:spcBef>
            </a:pPr>
            <a:r>
              <a:rPr sz="1600" spc="-345" dirty="0">
                <a:solidFill>
                  <a:srgbClr val="5F5F5F"/>
                </a:solidFill>
                <a:latin typeface="Tahoma"/>
                <a:cs typeface="Tahoma"/>
              </a:rPr>
              <a:t>%</a:t>
            </a:r>
            <a:r>
              <a:rPr sz="1600" spc="-15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Customer</a:t>
            </a:r>
            <a:r>
              <a:rPr sz="1600" spc="-12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0" dirty="0">
                <a:solidFill>
                  <a:srgbClr val="5F5F5F"/>
                </a:solidFill>
                <a:latin typeface="Tahoma"/>
                <a:cs typeface="Tahoma"/>
              </a:rPr>
              <a:t>satisfaction</a:t>
            </a:r>
            <a:r>
              <a:rPr sz="1600" spc="-15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0" dirty="0">
                <a:solidFill>
                  <a:srgbClr val="5F5F5F"/>
                </a:solidFill>
                <a:latin typeface="Tahoma"/>
                <a:cs typeface="Tahoma"/>
              </a:rPr>
              <a:t>with products</a:t>
            </a:r>
            <a:r>
              <a:rPr sz="1600" spc="-13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bought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79831" y="4087114"/>
            <a:ext cx="7835265" cy="45465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500120" marR="5080" indent="-3488054">
              <a:lnSpc>
                <a:spcPct val="100699"/>
              </a:lnSpc>
              <a:spcBef>
                <a:spcPts val="90"/>
              </a:spcBef>
            </a:pPr>
            <a:r>
              <a:rPr sz="1400" spc="85" dirty="0">
                <a:solidFill>
                  <a:srgbClr val="087150"/>
                </a:solidFill>
                <a:latin typeface="Century Gothic"/>
                <a:cs typeface="Century Gothic"/>
              </a:rPr>
              <a:t>ALL</a:t>
            </a:r>
            <a:r>
              <a:rPr sz="1400" dirty="0">
                <a:solidFill>
                  <a:srgbClr val="087150"/>
                </a:solidFill>
                <a:latin typeface="Century Gothic"/>
                <a:cs typeface="Century Gothic"/>
              </a:rPr>
              <a:t> </a:t>
            </a:r>
            <a:r>
              <a:rPr sz="1400" spc="90" dirty="0">
                <a:solidFill>
                  <a:srgbClr val="087150"/>
                </a:solidFill>
                <a:latin typeface="Century Gothic"/>
                <a:cs typeface="Century Gothic"/>
              </a:rPr>
              <a:t>METRICS/KPIS</a:t>
            </a:r>
            <a:r>
              <a:rPr sz="1400" spc="-45" dirty="0">
                <a:solidFill>
                  <a:srgbClr val="087150"/>
                </a:solidFill>
                <a:latin typeface="Century Gothic"/>
                <a:cs typeface="Century Gothic"/>
              </a:rPr>
              <a:t> </a:t>
            </a:r>
            <a:r>
              <a:rPr sz="1400" spc="90" dirty="0">
                <a:solidFill>
                  <a:srgbClr val="087150"/>
                </a:solidFill>
                <a:latin typeface="Century Gothic"/>
                <a:cs typeface="Century Gothic"/>
              </a:rPr>
              <a:t>ARE</a:t>
            </a:r>
            <a:r>
              <a:rPr sz="1400" spc="-15" dirty="0">
                <a:solidFill>
                  <a:srgbClr val="087150"/>
                </a:solidFill>
                <a:latin typeface="Century Gothic"/>
                <a:cs typeface="Century Gothic"/>
              </a:rPr>
              <a:t> </a:t>
            </a:r>
            <a:r>
              <a:rPr sz="1400" spc="70" dirty="0">
                <a:solidFill>
                  <a:srgbClr val="087150"/>
                </a:solidFill>
                <a:latin typeface="Century Gothic"/>
                <a:cs typeface="Century Gothic"/>
              </a:rPr>
              <a:t>QUANTITATIVE,</a:t>
            </a:r>
            <a:r>
              <a:rPr sz="1400" spc="-55" dirty="0">
                <a:solidFill>
                  <a:srgbClr val="087150"/>
                </a:solidFill>
                <a:latin typeface="Century Gothic"/>
                <a:cs typeface="Century Gothic"/>
              </a:rPr>
              <a:t> </a:t>
            </a:r>
            <a:r>
              <a:rPr sz="1400" spc="204" dirty="0">
                <a:solidFill>
                  <a:srgbClr val="087150"/>
                </a:solidFill>
                <a:latin typeface="Century Gothic"/>
                <a:cs typeface="Century Gothic"/>
              </a:rPr>
              <a:t>BUT</a:t>
            </a:r>
            <a:r>
              <a:rPr sz="1400" spc="-30" dirty="0">
                <a:solidFill>
                  <a:srgbClr val="087150"/>
                </a:solidFill>
                <a:latin typeface="Century Gothic"/>
                <a:cs typeface="Century Gothic"/>
              </a:rPr>
              <a:t> </a:t>
            </a:r>
            <a:r>
              <a:rPr sz="1400" spc="145" dirty="0">
                <a:solidFill>
                  <a:srgbClr val="087150"/>
                </a:solidFill>
                <a:latin typeface="Century Gothic"/>
                <a:cs typeface="Century Gothic"/>
              </a:rPr>
              <a:t>THEY</a:t>
            </a:r>
            <a:r>
              <a:rPr sz="1400" spc="-35" dirty="0">
                <a:solidFill>
                  <a:srgbClr val="087150"/>
                </a:solidFill>
                <a:latin typeface="Century Gothic"/>
                <a:cs typeface="Century Gothic"/>
              </a:rPr>
              <a:t> </a:t>
            </a:r>
            <a:r>
              <a:rPr sz="1400" spc="-20" dirty="0">
                <a:solidFill>
                  <a:srgbClr val="087150"/>
                </a:solidFill>
                <a:latin typeface="Century Gothic"/>
                <a:cs typeface="Century Gothic"/>
              </a:rPr>
              <a:t>CAN </a:t>
            </a:r>
            <a:r>
              <a:rPr sz="1400" spc="120" dirty="0">
                <a:solidFill>
                  <a:srgbClr val="087150"/>
                </a:solidFill>
                <a:latin typeface="Century Gothic"/>
                <a:cs typeface="Century Gothic"/>
              </a:rPr>
              <a:t>MEASURE</a:t>
            </a:r>
            <a:r>
              <a:rPr sz="1400" spc="-25" dirty="0">
                <a:solidFill>
                  <a:srgbClr val="087150"/>
                </a:solidFill>
                <a:latin typeface="Century Gothic"/>
                <a:cs typeface="Century Gothic"/>
              </a:rPr>
              <a:t> </a:t>
            </a:r>
            <a:r>
              <a:rPr sz="1400" spc="155" dirty="0">
                <a:solidFill>
                  <a:srgbClr val="087150"/>
                </a:solidFill>
                <a:latin typeface="Century Gothic"/>
                <a:cs typeface="Century Gothic"/>
              </a:rPr>
              <a:t>DIFFERENT</a:t>
            </a:r>
            <a:r>
              <a:rPr sz="1400" spc="-20" dirty="0">
                <a:solidFill>
                  <a:srgbClr val="087150"/>
                </a:solidFill>
                <a:latin typeface="Century Gothic"/>
                <a:cs typeface="Century Gothic"/>
              </a:rPr>
              <a:t> </a:t>
            </a:r>
            <a:r>
              <a:rPr sz="1400" spc="55" dirty="0">
                <a:solidFill>
                  <a:srgbClr val="087150"/>
                </a:solidFill>
                <a:latin typeface="Century Gothic"/>
                <a:cs typeface="Century Gothic"/>
              </a:rPr>
              <a:t>ASPECTS, </a:t>
            </a:r>
            <a:r>
              <a:rPr sz="1400" spc="90" dirty="0">
                <a:solidFill>
                  <a:srgbClr val="087150"/>
                </a:solidFill>
                <a:latin typeface="Century Gothic"/>
                <a:cs typeface="Century Gothic"/>
              </a:rPr>
              <a:t>SUCH</a:t>
            </a:r>
            <a:r>
              <a:rPr sz="1400" spc="-35" dirty="0">
                <a:solidFill>
                  <a:srgbClr val="087150"/>
                </a:solidFill>
                <a:latin typeface="Century Gothic"/>
                <a:cs typeface="Century Gothic"/>
              </a:rPr>
              <a:t> </a:t>
            </a:r>
            <a:r>
              <a:rPr sz="1400" spc="-25" dirty="0">
                <a:solidFill>
                  <a:srgbClr val="087150"/>
                </a:solidFill>
                <a:latin typeface="Century Gothic"/>
                <a:cs typeface="Century Gothic"/>
              </a:rPr>
              <a:t>AS:</a:t>
            </a:r>
            <a:endParaRPr sz="1400">
              <a:latin typeface="Century Gothic"/>
              <a:cs typeface="Century Gothic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1603216" y="4716717"/>
            <a:ext cx="875030" cy="866140"/>
            <a:chOff x="1603216" y="4716717"/>
            <a:chExt cx="875030" cy="866140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03216" y="4716717"/>
              <a:ext cx="874825" cy="865712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20012" y="4724399"/>
              <a:ext cx="804684" cy="804672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680972" y="4786883"/>
              <a:ext cx="668020" cy="666115"/>
            </a:xfrm>
            <a:custGeom>
              <a:avLst/>
              <a:gdLst/>
              <a:ahLst/>
              <a:cxnLst/>
              <a:rect l="l" t="t" r="r" b="b"/>
              <a:pathLst>
                <a:path w="668019" h="666114">
                  <a:moveTo>
                    <a:pt x="333755" y="0"/>
                  </a:moveTo>
                  <a:lnTo>
                    <a:pt x="284447" y="3610"/>
                  </a:lnTo>
                  <a:lnTo>
                    <a:pt x="237381" y="14099"/>
                  </a:lnTo>
                  <a:lnTo>
                    <a:pt x="193075" y="30951"/>
                  </a:lnTo>
                  <a:lnTo>
                    <a:pt x="152045" y="53650"/>
                  </a:lnTo>
                  <a:lnTo>
                    <a:pt x="114808" y="81681"/>
                  </a:lnTo>
                  <a:lnTo>
                    <a:pt x="81882" y="114530"/>
                  </a:lnTo>
                  <a:lnTo>
                    <a:pt x="53783" y="151680"/>
                  </a:lnTo>
                  <a:lnTo>
                    <a:pt x="31028" y="192617"/>
                  </a:lnTo>
                  <a:lnTo>
                    <a:pt x="14135" y="236825"/>
                  </a:lnTo>
                  <a:lnTo>
                    <a:pt x="3619" y="283789"/>
                  </a:lnTo>
                  <a:lnTo>
                    <a:pt x="0" y="332994"/>
                  </a:lnTo>
                  <a:lnTo>
                    <a:pt x="3619" y="382198"/>
                  </a:lnTo>
                  <a:lnTo>
                    <a:pt x="14135" y="429162"/>
                  </a:lnTo>
                  <a:lnTo>
                    <a:pt x="31028" y="473370"/>
                  </a:lnTo>
                  <a:lnTo>
                    <a:pt x="53783" y="514307"/>
                  </a:lnTo>
                  <a:lnTo>
                    <a:pt x="81882" y="551457"/>
                  </a:lnTo>
                  <a:lnTo>
                    <a:pt x="114808" y="584306"/>
                  </a:lnTo>
                  <a:lnTo>
                    <a:pt x="152045" y="612337"/>
                  </a:lnTo>
                  <a:lnTo>
                    <a:pt x="193075" y="635036"/>
                  </a:lnTo>
                  <a:lnTo>
                    <a:pt x="237381" y="651888"/>
                  </a:lnTo>
                  <a:lnTo>
                    <a:pt x="284447" y="662377"/>
                  </a:lnTo>
                  <a:lnTo>
                    <a:pt x="333755" y="665988"/>
                  </a:lnTo>
                  <a:lnTo>
                    <a:pt x="383064" y="662377"/>
                  </a:lnTo>
                  <a:lnTo>
                    <a:pt x="430130" y="651888"/>
                  </a:lnTo>
                  <a:lnTo>
                    <a:pt x="474436" y="635036"/>
                  </a:lnTo>
                  <a:lnTo>
                    <a:pt x="515466" y="612337"/>
                  </a:lnTo>
                  <a:lnTo>
                    <a:pt x="552703" y="584306"/>
                  </a:lnTo>
                  <a:lnTo>
                    <a:pt x="585629" y="551457"/>
                  </a:lnTo>
                  <a:lnTo>
                    <a:pt x="613728" y="514307"/>
                  </a:lnTo>
                  <a:lnTo>
                    <a:pt x="636483" y="473370"/>
                  </a:lnTo>
                  <a:lnTo>
                    <a:pt x="653376" y="429162"/>
                  </a:lnTo>
                  <a:lnTo>
                    <a:pt x="663892" y="382198"/>
                  </a:lnTo>
                  <a:lnTo>
                    <a:pt x="667511" y="332994"/>
                  </a:lnTo>
                  <a:lnTo>
                    <a:pt x="663892" y="283789"/>
                  </a:lnTo>
                  <a:lnTo>
                    <a:pt x="653376" y="236825"/>
                  </a:lnTo>
                  <a:lnTo>
                    <a:pt x="636483" y="192617"/>
                  </a:lnTo>
                  <a:lnTo>
                    <a:pt x="613728" y="151680"/>
                  </a:lnTo>
                  <a:lnTo>
                    <a:pt x="585629" y="114530"/>
                  </a:lnTo>
                  <a:lnTo>
                    <a:pt x="552703" y="81681"/>
                  </a:lnTo>
                  <a:lnTo>
                    <a:pt x="515466" y="53650"/>
                  </a:lnTo>
                  <a:lnTo>
                    <a:pt x="474436" y="30951"/>
                  </a:lnTo>
                  <a:lnTo>
                    <a:pt x="430130" y="14099"/>
                  </a:lnTo>
                  <a:lnTo>
                    <a:pt x="383064" y="3610"/>
                  </a:lnTo>
                  <a:lnTo>
                    <a:pt x="33375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1279397" y="5437733"/>
            <a:ext cx="1362075" cy="772160"/>
          </a:xfrm>
          <a:prstGeom prst="rect">
            <a:avLst/>
          </a:prstGeom>
        </p:spPr>
        <p:txBody>
          <a:bodyPr vert="horz" wrap="square" lIns="0" tIns="141605" rIns="0" bIns="0" rtlCol="0">
            <a:spAutoFit/>
          </a:bodyPr>
          <a:lstStyle/>
          <a:p>
            <a:pPr marL="273050">
              <a:lnSpc>
                <a:spcPct val="100000"/>
              </a:lnSpc>
              <a:spcBef>
                <a:spcPts val="1115"/>
              </a:spcBef>
            </a:pPr>
            <a:r>
              <a:rPr sz="1600" spc="90" dirty="0">
                <a:solidFill>
                  <a:srgbClr val="087150"/>
                </a:solidFill>
                <a:latin typeface="Century Gothic"/>
                <a:cs typeface="Century Gothic"/>
              </a:rPr>
              <a:t>VOLUME</a:t>
            </a:r>
            <a:endParaRPr sz="1600">
              <a:latin typeface="Century Gothic"/>
              <a:cs typeface="Century Gothic"/>
            </a:endParaRPr>
          </a:p>
          <a:p>
            <a:pPr marL="12700">
              <a:lnSpc>
                <a:spcPct val="100000"/>
              </a:lnSpc>
              <a:spcBef>
                <a:spcPts val="1019"/>
              </a:spcBef>
            </a:pPr>
            <a:r>
              <a:rPr sz="1600" spc="-250" dirty="0">
                <a:solidFill>
                  <a:srgbClr val="5F5F5F"/>
                </a:solidFill>
                <a:latin typeface="Tahoma"/>
                <a:cs typeface="Tahoma"/>
              </a:rPr>
              <a:t>#</a:t>
            </a:r>
            <a:r>
              <a:rPr sz="1600" spc="-19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Products</a:t>
            </a:r>
            <a:r>
              <a:rPr sz="1600" spc="-17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0" dirty="0">
                <a:solidFill>
                  <a:srgbClr val="5F5F5F"/>
                </a:solidFill>
                <a:latin typeface="Tahoma"/>
                <a:cs typeface="Tahoma"/>
              </a:rPr>
              <a:t>sold</a:t>
            </a:r>
            <a:endParaRPr sz="1600">
              <a:latin typeface="Tahoma"/>
              <a:cs typeface="Tahoma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4148296" y="4675582"/>
            <a:ext cx="875030" cy="866140"/>
            <a:chOff x="4148296" y="4675582"/>
            <a:chExt cx="875030" cy="866140"/>
          </a:xfrm>
        </p:grpSpPr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48296" y="4675582"/>
              <a:ext cx="874825" cy="865712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65092" y="4683251"/>
              <a:ext cx="804697" cy="804672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4227576" y="4745735"/>
              <a:ext cx="666115" cy="666115"/>
            </a:xfrm>
            <a:custGeom>
              <a:avLst/>
              <a:gdLst/>
              <a:ahLst/>
              <a:cxnLst/>
              <a:rect l="l" t="t" r="r" b="b"/>
              <a:pathLst>
                <a:path w="666114" h="666114">
                  <a:moveTo>
                    <a:pt x="332994" y="0"/>
                  </a:moveTo>
                  <a:lnTo>
                    <a:pt x="283789" y="3610"/>
                  </a:lnTo>
                  <a:lnTo>
                    <a:pt x="236825" y="14099"/>
                  </a:lnTo>
                  <a:lnTo>
                    <a:pt x="192617" y="30951"/>
                  </a:lnTo>
                  <a:lnTo>
                    <a:pt x="151680" y="53650"/>
                  </a:lnTo>
                  <a:lnTo>
                    <a:pt x="114530" y="81681"/>
                  </a:lnTo>
                  <a:lnTo>
                    <a:pt x="81681" y="114530"/>
                  </a:lnTo>
                  <a:lnTo>
                    <a:pt x="53650" y="151680"/>
                  </a:lnTo>
                  <a:lnTo>
                    <a:pt x="30951" y="192617"/>
                  </a:lnTo>
                  <a:lnTo>
                    <a:pt x="14099" y="236825"/>
                  </a:lnTo>
                  <a:lnTo>
                    <a:pt x="3610" y="283789"/>
                  </a:lnTo>
                  <a:lnTo>
                    <a:pt x="0" y="332994"/>
                  </a:lnTo>
                  <a:lnTo>
                    <a:pt x="3610" y="382198"/>
                  </a:lnTo>
                  <a:lnTo>
                    <a:pt x="14099" y="429162"/>
                  </a:lnTo>
                  <a:lnTo>
                    <a:pt x="30951" y="473370"/>
                  </a:lnTo>
                  <a:lnTo>
                    <a:pt x="53650" y="514307"/>
                  </a:lnTo>
                  <a:lnTo>
                    <a:pt x="81681" y="551457"/>
                  </a:lnTo>
                  <a:lnTo>
                    <a:pt x="114530" y="584306"/>
                  </a:lnTo>
                  <a:lnTo>
                    <a:pt x="151680" y="612337"/>
                  </a:lnTo>
                  <a:lnTo>
                    <a:pt x="192617" y="635036"/>
                  </a:lnTo>
                  <a:lnTo>
                    <a:pt x="236825" y="651888"/>
                  </a:lnTo>
                  <a:lnTo>
                    <a:pt x="283789" y="662377"/>
                  </a:lnTo>
                  <a:lnTo>
                    <a:pt x="332994" y="665988"/>
                  </a:lnTo>
                  <a:lnTo>
                    <a:pt x="382198" y="662377"/>
                  </a:lnTo>
                  <a:lnTo>
                    <a:pt x="429162" y="651888"/>
                  </a:lnTo>
                  <a:lnTo>
                    <a:pt x="473370" y="635036"/>
                  </a:lnTo>
                  <a:lnTo>
                    <a:pt x="514307" y="612337"/>
                  </a:lnTo>
                  <a:lnTo>
                    <a:pt x="551457" y="584306"/>
                  </a:lnTo>
                  <a:lnTo>
                    <a:pt x="584306" y="551457"/>
                  </a:lnTo>
                  <a:lnTo>
                    <a:pt x="612337" y="514307"/>
                  </a:lnTo>
                  <a:lnTo>
                    <a:pt x="635036" y="473370"/>
                  </a:lnTo>
                  <a:lnTo>
                    <a:pt x="651888" y="429162"/>
                  </a:lnTo>
                  <a:lnTo>
                    <a:pt x="662377" y="382198"/>
                  </a:lnTo>
                  <a:lnTo>
                    <a:pt x="665988" y="332994"/>
                  </a:lnTo>
                  <a:lnTo>
                    <a:pt x="662377" y="283789"/>
                  </a:lnTo>
                  <a:lnTo>
                    <a:pt x="651888" y="236825"/>
                  </a:lnTo>
                  <a:lnTo>
                    <a:pt x="635036" y="192617"/>
                  </a:lnTo>
                  <a:lnTo>
                    <a:pt x="612337" y="151680"/>
                  </a:lnTo>
                  <a:lnTo>
                    <a:pt x="584306" y="114530"/>
                  </a:lnTo>
                  <a:lnTo>
                    <a:pt x="551457" y="81681"/>
                  </a:lnTo>
                  <a:lnTo>
                    <a:pt x="514307" y="53650"/>
                  </a:lnTo>
                  <a:lnTo>
                    <a:pt x="473370" y="30951"/>
                  </a:lnTo>
                  <a:lnTo>
                    <a:pt x="429162" y="14099"/>
                  </a:lnTo>
                  <a:lnTo>
                    <a:pt x="382198" y="3610"/>
                  </a:lnTo>
                  <a:lnTo>
                    <a:pt x="33299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348416" y="4896261"/>
              <a:ext cx="425958" cy="328017"/>
            </a:xfrm>
            <a:prstGeom prst="rect">
              <a:avLst/>
            </a:prstGeom>
          </p:spPr>
        </p:pic>
      </p:grpSp>
      <p:grpSp>
        <p:nvGrpSpPr>
          <p:cNvPr id="16" name="object 16"/>
          <p:cNvGrpSpPr/>
          <p:nvPr/>
        </p:nvGrpSpPr>
        <p:grpSpPr>
          <a:xfrm>
            <a:off x="7101809" y="4716717"/>
            <a:ext cx="875030" cy="866140"/>
            <a:chOff x="7101809" y="4716717"/>
            <a:chExt cx="875030" cy="866140"/>
          </a:xfrm>
        </p:grpSpPr>
        <p:pic>
          <p:nvPicPr>
            <p:cNvPr id="17" name="object 1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01809" y="4716717"/>
              <a:ext cx="874825" cy="865712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118604" y="4724399"/>
              <a:ext cx="804684" cy="804672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6448171" y="5480405"/>
            <a:ext cx="2128520" cy="744220"/>
          </a:xfrm>
          <a:prstGeom prst="rect">
            <a:avLst/>
          </a:prstGeom>
        </p:spPr>
        <p:txBody>
          <a:bodyPr vert="horz" wrap="square" lIns="0" tIns="12827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10"/>
              </a:spcBef>
            </a:pPr>
            <a:r>
              <a:rPr sz="1600" spc="95" dirty="0">
                <a:solidFill>
                  <a:srgbClr val="087150"/>
                </a:solidFill>
                <a:latin typeface="Century Gothic"/>
                <a:cs typeface="Century Gothic"/>
              </a:rPr>
              <a:t>MONETARY</a:t>
            </a:r>
            <a:r>
              <a:rPr sz="1600" spc="30" dirty="0">
                <a:solidFill>
                  <a:srgbClr val="087150"/>
                </a:solidFill>
                <a:latin typeface="Century Gothic"/>
                <a:cs typeface="Century Gothic"/>
              </a:rPr>
              <a:t> </a:t>
            </a:r>
            <a:r>
              <a:rPr sz="1600" spc="120" dirty="0">
                <a:solidFill>
                  <a:srgbClr val="087150"/>
                </a:solidFill>
                <a:latin typeface="Century Gothic"/>
                <a:cs typeface="Century Gothic"/>
              </a:rPr>
              <a:t>VALUES</a:t>
            </a:r>
            <a:endParaRPr sz="1600">
              <a:latin typeface="Century Gothic"/>
              <a:cs typeface="Century Gothic"/>
            </a:endParaRPr>
          </a:p>
          <a:p>
            <a:pPr marR="37465" algn="ctr">
              <a:lnSpc>
                <a:spcPct val="100000"/>
              </a:lnSpc>
              <a:spcBef>
                <a:spcPts val="910"/>
              </a:spcBef>
            </a:pP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$</a:t>
            </a:r>
            <a:r>
              <a:rPr sz="1600" spc="-15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Sales</a:t>
            </a:r>
            <a:endParaRPr sz="1600">
              <a:latin typeface="Tahoma"/>
              <a:cs typeface="Tahoma"/>
            </a:endParaRPr>
          </a:p>
        </p:txBody>
      </p:sp>
      <p:pic>
        <p:nvPicPr>
          <p:cNvPr id="20" name="object 2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179564" y="4786884"/>
            <a:ext cx="667511" cy="665988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833181" y="4896617"/>
            <a:ext cx="369950" cy="433000"/>
          </a:xfrm>
          <a:prstGeom prst="rect">
            <a:avLst/>
          </a:prstGeom>
        </p:spPr>
      </p:pic>
      <p:grpSp>
        <p:nvGrpSpPr>
          <p:cNvPr id="22" name="object 22"/>
          <p:cNvGrpSpPr/>
          <p:nvPr/>
        </p:nvGrpSpPr>
        <p:grpSpPr>
          <a:xfrm>
            <a:off x="1792109" y="1494972"/>
            <a:ext cx="699770" cy="637540"/>
            <a:chOff x="1792109" y="1494972"/>
            <a:chExt cx="699770" cy="637540"/>
          </a:xfrm>
        </p:grpSpPr>
        <p:pic>
          <p:nvPicPr>
            <p:cNvPr id="23" name="object 2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92109" y="1494972"/>
              <a:ext cx="699687" cy="637145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1799843" y="1502663"/>
              <a:ext cx="624840" cy="562610"/>
            </a:xfrm>
            <a:custGeom>
              <a:avLst/>
              <a:gdLst/>
              <a:ahLst/>
              <a:cxnLst/>
              <a:rect l="l" t="t" r="r" b="b"/>
              <a:pathLst>
                <a:path w="624839" h="562610">
                  <a:moveTo>
                    <a:pt x="312419" y="0"/>
                  </a:moveTo>
                  <a:lnTo>
                    <a:pt x="261732" y="3679"/>
                  </a:lnTo>
                  <a:lnTo>
                    <a:pt x="213652" y="14331"/>
                  </a:lnTo>
                  <a:lnTo>
                    <a:pt x="168823" y="31378"/>
                  </a:lnTo>
                  <a:lnTo>
                    <a:pt x="127887" y="54242"/>
                  </a:lnTo>
                  <a:lnTo>
                    <a:pt x="91487" y="82343"/>
                  </a:lnTo>
                  <a:lnTo>
                    <a:pt x="60265" y="115104"/>
                  </a:lnTo>
                  <a:lnTo>
                    <a:pt x="34862" y="151946"/>
                  </a:lnTo>
                  <a:lnTo>
                    <a:pt x="15922" y="192292"/>
                  </a:lnTo>
                  <a:lnTo>
                    <a:pt x="4087" y="235562"/>
                  </a:lnTo>
                  <a:lnTo>
                    <a:pt x="0" y="281177"/>
                  </a:lnTo>
                  <a:lnTo>
                    <a:pt x="4087" y="326793"/>
                  </a:lnTo>
                  <a:lnTo>
                    <a:pt x="15922" y="370063"/>
                  </a:lnTo>
                  <a:lnTo>
                    <a:pt x="34862" y="410409"/>
                  </a:lnTo>
                  <a:lnTo>
                    <a:pt x="60265" y="447251"/>
                  </a:lnTo>
                  <a:lnTo>
                    <a:pt x="91487" y="480012"/>
                  </a:lnTo>
                  <a:lnTo>
                    <a:pt x="127887" y="508113"/>
                  </a:lnTo>
                  <a:lnTo>
                    <a:pt x="168823" y="530977"/>
                  </a:lnTo>
                  <a:lnTo>
                    <a:pt x="213652" y="548024"/>
                  </a:lnTo>
                  <a:lnTo>
                    <a:pt x="261732" y="558676"/>
                  </a:lnTo>
                  <a:lnTo>
                    <a:pt x="312419" y="562356"/>
                  </a:lnTo>
                  <a:lnTo>
                    <a:pt x="363107" y="558676"/>
                  </a:lnTo>
                  <a:lnTo>
                    <a:pt x="411187" y="548024"/>
                  </a:lnTo>
                  <a:lnTo>
                    <a:pt x="456016" y="530977"/>
                  </a:lnTo>
                  <a:lnTo>
                    <a:pt x="496952" y="508113"/>
                  </a:lnTo>
                  <a:lnTo>
                    <a:pt x="533352" y="480012"/>
                  </a:lnTo>
                  <a:lnTo>
                    <a:pt x="564574" y="447251"/>
                  </a:lnTo>
                  <a:lnTo>
                    <a:pt x="589977" y="410409"/>
                  </a:lnTo>
                  <a:lnTo>
                    <a:pt x="608917" y="370063"/>
                  </a:lnTo>
                  <a:lnTo>
                    <a:pt x="620752" y="326793"/>
                  </a:lnTo>
                  <a:lnTo>
                    <a:pt x="624839" y="281177"/>
                  </a:lnTo>
                  <a:lnTo>
                    <a:pt x="620752" y="235562"/>
                  </a:lnTo>
                  <a:lnTo>
                    <a:pt x="608917" y="192292"/>
                  </a:lnTo>
                  <a:lnTo>
                    <a:pt x="589977" y="151946"/>
                  </a:lnTo>
                  <a:lnTo>
                    <a:pt x="564574" y="115104"/>
                  </a:lnTo>
                  <a:lnTo>
                    <a:pt x="533352" y="82343"/>
                  </a:lnTo>
                  <a:lnTo>
                    <a:pt x="496952" y="54242"/>
                  </a:lnTo>
                  <a:lnTo>
                    <a:pt x="456016" y="31378"/>
                  </a:lnTo>
                  <a:lnTo>
                    <a:pt x="411187" y="14331"/>
                  </a:lnTo>
                  <a:lnTo>
                    <a:pt x="363107" y="3679"/>
                  </a:lnTo>
                  <a:lnTo>
                    <a:pt x="312419" y="0"/>
                  </a:lnTo>
                  <a:close/>
                </a:path>
              </a:pathLst>
            </a:custGeom>
            <a:solidFill>
              <a:srgbClr val="0871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943099" y="1609343"/>
              <a:ext cx="374904" cy="338327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4612894" y="2030429"/>
            <a:ext cx="3754754" cy="1753870"/>
          </a:xfrm>
          <a:prstGeom prst="rect">
            <a:avLst/>
          </a:prstGeom>
        </p:spPr>
        <p:txBody>
          <a:bodyPr vert="horz" wrap="square" lIns="0" tIns="121285" rIns="0" bIns="0" rtlCol="0">
            <a:spAutoFit/>
          </a:bodyPr>
          <a:lstStyle/>
          <a:p>
            <a:pPr marL="1207770">
              <a:lnSpc>
                <a:spcPct val="100000"/>
              </a:lnSpc>
              <a:spcBef>
                <a:spcPts val="955"/>
              </a:spcBef>
            </a:pP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QUALITATIVE</a:t>
            </a:r>
            <a:endParaRPr sz="1600">
              <a:latin typeface="Tahoma"/>
              <a:cs typeface="Tahoma"/>
            </a:endParaRPr>
          </a:p>
          <a:p>
            <a:pPr marL="12700" marR="5080" algn="just">
              <a:lnSpc>
                <a:spcPct val="99900"/>
              </a:lnSpc>
              <a:spcBef>
                <a:spcPts val="760"/>
              </a:spcBef>
            </a:pPr>
            <a:r>
              <a:rPr sz="1400" dirty="0">
                <a:solidFill>
                  <a:srgbClr val="5F5F5F"/>
                </a:solidFill>
                <a:latin typeface="Tahoma"/>
                <a:cs typeface="Tahoma"/>
              </a:rPr>
              <a:t>Some</a:t>
            </a:r>
            <a:r>
              <a:rPr sz="1400" spc="26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5F5F5F"/>
                </a:solidFill>
                <a:latin typeface="Tahoma"/>
                <a:cs typeface="Tahoma"/>
              </a:rPr>
              <a:t>metrics</a:t>
            </a:r>
            <a:r>
              <a:rPr sz="1400" spc="26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5F5F5F"/>
                </a:solidFill>
                <a:latin typeface="Tahoma"/>
                <a:cs typeface="Tahoma"/>
              </a:rPr>
              <a:t>can</a:t>
            </a:r>
            <a:r>
              <a:rPr sz="1400" spc="254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5F5F5F"/>
                </a:solidFill>
                <a:latin typeface="Tahoma"/>
                <a:cs typeface="Tahoma"/>
              </a:rPr>
              <a:t>be</a:t>
            </a:r>
            <a:r>
              <a:rPr sz="1400" spc="26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5F5F5F"/>
                </a:solidFill>
                <a:latin typeface="Tahoma"/>
                <a:cs typeface="Tahoma"/>
              </a:rPr>
              <a:t>used</a:t>
            </a:r>
            <a:r>
              <a:rPr sz="1400" spc="26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5F5F5F"/>
                </a:solidFill>
                <a:latin typeface="Tahoma"/>
                <a:cs typeface="Tahoma"/>
              </a:rPr>
              <a:t>to</a:t>
            </a:r>
            <a:r>
              <a:rPr sz="1400" spc="254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5F5F5F"/>
                </a:solidFill>
                <a:latin typeface="Tahoma"/>
                <a:cs typeface="Tahoma"/>
              </a:rPr>
              <a:t>synthesize</a:t>
            </a:r>
            <a:r>
              <a:rPr sz="1400" spc="27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25" dirty="0">
                <a:solidFill>
                  <a:srgbClr val="5F5F5F"/>
                </a:solidFill>
                <a:latin typeface="Tahoma"/>
                <a:cs typeface="Tahoma"/>
              </a:rPr>
              <a:t>and </a:t>
            </a:r>
            <a:r>
              <a:rPr sz="1400" dirty="0">
                <a:solidFill>
                  <a:srgbClr val="5F5F5F"/>
                </a:solidFill>
                <a:latin typeface="Tahoma"/>
                <a:cs typeface="Tahoma"/>
              </a:rPr>
              <a:t>standardize</a:t>
            </a:r>
            <a:r>
              <a:rPr sz="1400" spc="320" dirty="0">
                <a:solidFill>
                  <a:srgbClr val="5F5F5F"/>
                </a:solidFill>
                <a:latin typeface="Tahoma"/>
                <a:cs typeface="Tahoma"/>
              </a:rPr>
              <a:t>  </a:t>
            </a:r>
            <a:r>
              <a:rPr sz="1400" dirty="0">
                <a:solidFill>
                  <a:srgbClr val="5F5F5F"/>
                </a:solidFill>
                <a:latin typeface="Tahoma"/>
                <a:cs typeface="Tahoma"/>
              </a:rPr>
              <a:t>qualitative</a:t>
            </a:r>
            <a:r>
              <a:rPr sz="1400" spc="315" dirty="0">
                <a:solidFill>
                  <a:srgbClr val="5F5F5F"/>
                </a:solidFill>
                <a:latin typeface="Tahoma"/>
                <a:cs typeface="Tahoma"/>
              </a:rPr>
              <a:t>  </a:t>
            </a:r>
            <a:r>
              <a:rPr sz="1400" dirty="0">
                <a:solidFill>
                  <a:srgbClr val="5F5F5F"/>
                </a:solidFill>
                <a:latin typeface="Tahoma"/>
                <a:cs typeface="Tahoma"/>
              </a:rPr>
              <a:t>data</a:t>
            </a:r>
            <a:r>
              <a:rPr sz="1400" spc="320" dirty="0">
                <a:solidFill>
                  <a:srgbClr val="5F5F5F"/>
                </a:solidFill>
                <a:latin typeface="Tahoma"/>
                <a:cs typeface="Tahoma"/>
              </a:rPr>
              <a:t>  </a:t>
            </a:r>
            <a:r>
              <a:rPr sz="1400" dirty="0">
                <a:solidFill>
                  <a:srgbClr val="5F5F5F"/>
                </a:solidFill>
                <a:latin typeface="Tahoma"/>
                <a:cs typeface="Tahoma"/>
              </a:rPr>
              <a:t>like</a:t>
            </a:r>
            <a:r>
              <a:rPr sz="1400" spc="315" dirty="0">
                <a:solidFill>
                  <a:srgbClr val="5F5F5F"/>
                </a:solidFill>
                <a:latin typeface="Tahoma"/>
                <a:cs typeface="Tahoma"/>
              </a:rPr>
              <a:t>  </a:t>
            </a:r>
            <a:r>
              <a:rPr sz="1400" spc="-10" dirty="0">
                <a:solidFill>
                  <a:srgbClr val="5F5F5F"/>
                </a:solidFill>
                <a:latin typeface="Tahoma"/>
                <a:cs typeface="Tahoma"/>
              </a:rPr>
              <a:t>people’s </a:t>
            </a:r>
            <a:r>
              <a:rPr sz="1400" dirty="0">
                <a:solidFill>
                  <a:srgbClr val="5F5F5F"/>
                </a:solidFill>
                <a:latin typeface="Tahoma"/>
                <a:cs typeface="Tahoma"/>
              </a:rPr>
              <a:t>perceptions</a:t>
            </a:r>
            <a:r>
              <a:rPr sz="1400" spc="30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5F5F5F"/>
                </a:solidFill>
                <a:latin typeface="Tahoma"/>
                <a:cs typeface="Tahoma"/>
              </a:rPr>
              <a:t>and</a:t>
            </a:r>
            <a:r>
              <a:rPr sz="1400" spc="31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5F5F5F"/>
                </a:solidFill>
                <a:latin typeface="Tahoma"/>
                <a:cs typeface="Tahoma"/>
              </a:rPr>
              <a:t>opinions.</a:t>
            </a:r>
            <a:r>
              <a:rPr sz="1400" spc="31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5F5F5F"/>
                </a:solidFill>
                <a:latin typeface="Tahoma"/>
                <a:cs typeface="Tahoma"/>
              </a:rPr>
              <a:t>Descriptive</a:t>
            </a:r>
            <a:r>
              <a:rPr sz="1400" spc="31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5F5F5F"/>
                </a:solidFill>
                <a:latin typeface="Tahoma"/>
                <a:cs typeface="Tahoma"/>
              </a:rPr>
              <a:t>data</a:t>
            </a:r>
            <a:r>
              <a:rPr sz="1400" spc="31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25" dirty="0">
                <a:solidFill>
                  <a:srgbClr val="5F5F5F"/>
                </a:solidFill>
                <a:latin typeface="Tahoma"/>
                <a:cs typeface="Tahoma"/>
              </a:rPr>
              <a:t>is standardized</a:t>
            </a:r>
            <a:r>
              <a:rPr sz="1400" spc="-6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80" dirty="0">
                <a:solidFill>
                  <a:srgbClr val="5F5F5F"/>
                </a:solidFill>
                <a:latin typeface="Tahoma"/>
                <a:cs typeface="Tahoma"/>
              </a:rPr>
              <a:t>and</a:t>
            </a:r>
            <a:r>
              <a:rPr sz="1400" spc="-3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20" dirty="0">
                <a:solidFill>
                  <a:srgbClr val="5F5F5F"/>
                </a:solidFill>
                <a:latin typeface="Tahoma"/>
                <a:cs typeface="Tahoma"/>
              </a:rPr>
              <a:t>codified</a:t>
            </a:r>
            <a:r>
              <a:rPr sz="1400" spc="-4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20" dirty="0">
                <a:solidFill>
                  <a:srgbClr val="5F5F5F"/>
                </a:solidFill>
                <a:latin typeface="Tahoma"/>
                <a:cs typeface="Tahoma"/>
              </a:rPr>
              <a:t>into</a:t>
            </a:r>
            <a:r>
              <a:rPr sz="1400" spc="-4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25" dirty="0">
                <a:solidFill>
                  <a:srgbClr val="5F5F5F"/>
                </a:solidFill>
                <a:latin typeface="Tahoma"/>
                <a:cs typeface="Tahoma"/>
              </a:rPr>
              <a:t>numbers/scores</a:t>
            </a:r>
            <a:r>
              <a:rPr sz="1400" spc="-4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25" dirty="0">
                <a:solidFill>
                  <a:srgbClr val="5F5F5F"/>
                </a:solidFill>
                <a:latin typeface="Tahoma"/>
                <a:cs typeface="Tahoma"/>
              </a:rPr>
              <a:t>to </a:t>
            </a:r>
            <a:r>
              <a:rPr sz="1400" dirty="0">
                <a:solidFill>
                  <a:srgbClr val="5F5F5F"/>
                </a:solidFill>
                <a:latin typeface="Tahoma"/>
                <a:cs typeface="Tahoma"/>
              </a:rPr>
              <a:t>ease</a:t>
            </a:r>
            <a:r>
              <a:rPr sz="1400" spc="36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5F5F5F"/>
                </a:solidFill>
                <a:latin typeface="Tahoma"/>
                <a:cs typeface="Tahoma"/>
              </a:rPr>
              <a:t>data</a:t>
            </a:r>
            <a:r>
              <a:rPr sz="1400" spc="36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5F5F5F"/>
                </a:solidFill>
                <a:latin typeface="Tahoma"/>
                <a:cs typeface="Tahoma"/>
              </a:rPr>
              <a:t>processing</a:t>
            </a:r>
            <a:r>
              <a:rPr sz="1400" spc="37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5F5F5F"/>
                </a:solidFill>
                <a:latin typeface="Tahoma"/>
                <a:cs typeface="Tahoma"/>
              </a:rPr>
              <a:t>and</a:t>
            </a:r>
            <a:r>
              <a:rPr sz="1400" spc="37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5F5F5F"/>
                </a:solidFill>
                <a:latin typeface="Tahoma"/>
                <a:cs typeface="Tahoma"/>
              </a:rPr>
              <a:t>interpretation</a:t>
            </a:r>
            <a:r>
              <a:rPr sz="1400" spc="37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70" dirty="0">
                <a:solidFill>
                  <a:srgbClr val="5F5F5F"/>
                </a:solidFill>
                <a:latin typeface="Tahoma"/>
                <a:cs typeface="Tahoma"/>
              </a:rPr>
              <a:t>(e.g. </a:t>
            </a:r>
            <a:r>
              <a:rPr sz="1400" spc="-10" dirty="0">
                <a:solidFill>
                  <a:srgbClr val="5F5F5F"/>
                </a:solidFill>
                <a:latin typeface="Tahoma"/>
                <a:cs typeface="Tahoma"/>
              </a:rPr>
              <a:t>information</a:t>
            </a:r>
            <a:r>
              <a:rPr sz="1400" spc="-12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5F5F5F"/>
                </a:solidFill>
                <a:latin typeface="Tahoma"/>
                <a:cs typeface="Tahoma"/>
              </a:rPr>
              <a:t>collected</a:t>
            </a:r>
            <a:r>
              <a:rPr sz="1400" spc="-12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20" dirty="0">
                <a:solidFill>
                  <a:srgbClr val="5F5F5F"/>
                </a:solidFill>
                <a:latin typeface="Tahoma"/>
                <a:cs typeface="Tahoma"/>
              </a:rPr>
              <a:t>through</a:t>
            </a:r>
            <a:r>
              <a:rPr sz="1400" spc="-10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5F5F5F"/>
                </a:solidFill>
                <a:latin typeface="Tahoma"/>
                <a:cs typeface="Tahoma"/>
              </a:rPr>
              <a:t>surveys).</a:t>
            </a:r>
            <a:endParaRPr sz="1400">
              <a:latin typeface="Tahoma"/>
              <a:cs typeface="Tahoma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6168999" y="1470642"/>
            <a:ext cx="698500" cy="638810"/>
            <a:chOff x="6168999" y="1470642"/>
            <a:chExt cx="698500" cy="638810"/>
          </a:xfrm>
        </p:grpSpPr>
        <p:pic>
          <p:nvPicPr>
            <p:cNvPr id="28" name="object 2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168999" y="1470642"/>
              <a:ext cx="698232" cy="638594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6176771" y="1478280"/>
              <a:ext cx="623570" cy="563880"/>
            </a:xfrm>
            <a:custGeom>
              <a:avLst/>
              <a:gdLst/>
              <a:ahLst/>
              <a:cxnLst/>
              <a:rect l="l" t="t" r="r" b="b"/>
              <a:pathLst>
                <a:path w="623570" h="563880">
                  <a:moveTo>
                    <a:pt x="311657" y="0"/>
                  </a:moveTo>
                  <a:lnTo>
                    <a:pt x="261114" y="3690"/>
                  </a:lnTo>
                  <a:lnTo>
                    <a:pt x="213164" y="14374"/>
                  </a:lnTo>
                  <a:lnTo>
                    <a:pt x="168450" y="31471"/>
                  </a:lnTo>
                  <a:lnTo>
                    <a:pt x="127613" y="54400"/>
                  </a:lnTo>
                  <a:lnTo>
                    <a:pt x="91297" y="82581"/>
                  </a:lnTo>
                  <a:lnTo>
                    <a:pt x="60143" y="115433"/>
                  </a:lnTo>
                  <a:lnTo>
                    <a:pt x="34794" y="152376"/>
                  </a:lnTo>
                  <a:lnTo>
                    <a:pt x="15892" y="192828"/>
                  </a:lnTo>
                  <a:lnTo>
                    <a:pt x="4080" y="236210"/>
                  </a:lnTo>
                  <a:lnTo>
                    <a:pt x="0" y="281940"/>
                  </a:lnTo>
                  <a:lnTo>
                    <a:pt x="4080" y="327669"/>
                  </a:lnTo>
                  <a:lnTo>
                    <a:pt x="15892" y="371051"/>
                  </a:lnTo>
                  <a:lnTo>
                    <a:pt x="34794" y="411503"/>
                  </a:lnTo>
                  <a:lnTo>
                    <a:pt x="60143" y="448446"/>
                  </a:lnTo>
                  <a:lnTo>
                    <a:pt x="91297" y="481298"/>
                  </a:lnTo>
                  <a:lnTo>
                    <a:pt x="127613" y="509479"/>
                  </a:lnTo>
                  <a:lnTo>
                    <a:pt x="168450" y="532408"/>
                  </a:lnTo>
                  <a:lnTo>
                    <a:pt x="213164" y="549505"/>
                  </a:lnTo>
                  <a:lnTo>
                    <a:pt x="261114" y="560189"/>
                  </a:lnTo>
                  <a:lnTo>
                    <a:pt x="311657" y="563880"/>
                  </a:lnTo>
                  <a:lnTo>
                    <a:pt x="362201" y="560189"/>
                  </a:lnTo>
                  <a:lnTo>
                    <a:pt x="410151" y="549505"/>
                  </a:lnTo>
                  <a:lnTo>
                    <a:pt x="454865" y="532408"/>
                  </a:lnTo>
                  <a:lnTo>
                    <a:pt x="495702" y="509479"/>
                  </a:lnTo>
                  <a:lnTo>
                    <a:pt x="532018" y="481298"/>
                  </a:lnTo>
                  <a:lnTo>
                    <a:pt x="563172" y="448446"/>
                  </a:lnTo>
                  <a:lnTo>
                    <a:pt x="588521" y="411503"/>
                  </a:lnTo>
                  <a:lnTo>
                    <a:pt x="607423" y="371051"/>
                  </a:lnTo>
                  <a:lnTo>
                    <a:pt x="619235" y="327669"/>
                  </a:lnTo>
                  <a:lnTo>
                    <a:pt x="623316" y="281940"/>
                  </a:lnTo>
                  <a:lnTo>
                    <a:pt x="619235" y="236210"/>
                  </a:lnTo>
                  <a:lnTo>
                    <a:pt x="607423" y="192828"/>
                  </a:lnTo>
                  <a:lnTo>
                    <a:pt x="588521" y="152376"/>
                  </a:lnTo>
                  <a:lnTo>
                    <a:pt x="563172" y="115433"/>
                  </a:lnTo>
                  <a:lnTo>
                    <a:pt x="532018" y="82581"/>
                  </a:lnTo>
                  <a:lnTo>
                    <a:pt x="495702" y="54400"/>
                  </a:lnTo>
                  <a:lnTo>
                    <a:pt x="454865" y="31471"/>
                  </a:lnTo>
                  <a:lnTo>
                    <a:pt x="410151" y="14374"/>
                  </a:lnTo>
                  <a:lnTo>
                    <a:pt x="362201" y="3690"/>
                  </a:lnTo>
                  <a:lnTo>
                    <a:pt x="311657" y="0"/>
                  </a:lnTo>
                  <a:close/>
                </a:path>
              </a:pathLst>
            </a:custGeom>
            <a:solidFill>
              <a:srgbClr val="0871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324599" y="1589532"/>
              <a:ext cx="374903" cy="338327"/>
            </a:xfrm>
            <a:prstGeom prst="rect">
              <a:avLst/>
            </a:prstGeom>
          </p:spPr>
        </p:pic>
      </p:grpSp>
      <p:sp>
        <p:nvSpPr>
          <p:cNvPr id="31" name="object 3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/>
              <a:t>©</a:t>
            </a:r>
            <a:r>
              <a:rPr spc="-15" dirty="0"/>
              <a:t> </a:t>
            </a:r>
            <a:r>
              <a:rPr dirty="0"/>
              <a:t>The</a:t>
            </a:r>
            <a:r>
              <a:rPr spc="-30" dirty="0"/>
              <a:t> </a:t>
            </a:r>
            <a:r>
              <a:rPr dirty="0"/>
              <a:t>KPI</a:t>
            </a:r>
            <a:r>
              <a:rPr spc="-5" dirty="0"/>
              <a:t> </a:t>
            </a:r>
            <a:r>
              <a:rPr dirty="0"/>
              <a:t>Institute</a:t>
            </a:r>
            <a:r>
              <a:rPr spc="-20" dirty="0"/>
              <a:t> 2023</a:t>
            </a:r>
          </a:p>
        </p:txBody>
      </p:sp>
      <p:sp>
        <p:nvSpPr>
          <p:cNvPr id="32" name="object 3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81747" rIns="0" bIns="0" rtlCol="0">
            <a:spAutoFit/>
          </a:bodyPr>
          <a:lstStyle/>
          <a:p>
            <a:pPr marL="2515235">
              <a:lnSpc>
                <a:spcPct val="100000"/>
              </a:lnSpc>
              <a:spcBef>
                <a:spcPts val="200"/>
              </a:spcBef>
            </a:pPr>
            <a:fld id="{81D60167-4931-47E6-BA6A-407CBD079E47}" type="slidenum">
              <a:rPr spc="-25" dirty="0"/>
              <a:t>73</a:t>
            </a:fld>
            <a:endParaRPr spc="-25" dirty="0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58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40"/>
              </a:spcBef>
            </a:pPr>
            <a:r>
              <a:rPr spc="195" dirty="0">
                <a:solidFill>
                  <a:srgbClr val="087150"/>
                </a:solidFill>
              </a:rPr>
              <a:t>EXERCISE</a:t>
            </a:r>
          </a:p>
          <a:p>
            <a:pPr marL="16510">
              <a:lnSpc>
                <a:spcPct val="100000"/>
              </a:lnSpc>
              <a:spcBef>
                <a:spcPts val="254"/>
              </a:spcBef>
            </a:pPr>
            <a:r>
              <a:rPr sz="1800" spc="70" dirty="0"/>
              <a:t>Identify</a:t>
            </a:r>
            <a:r>
              <a:rPr sz="1800" dirty="0"/>
              <a:t> </a:t>
            </a:r>
            <a:r>
              <a:rPr sz="1800" spc="50" dirty="0"/>
              <a:t>the</a:t>
            </a:r>
            <a:r>
              <a:rPr sz="1800" spc="5" dirty="0"/>
              <a:t> </a:t>
            </a:r>
            <a:r>
              <a:rPr sz="1800" spc="200" dirty="0"/>
              <a:t>KPIs</a:t>
            </a:r>
            <a:r>
              <a:rPr sz="1800" spc="5" dirty="0"/>
              <a:t> </a:t>
            </a:r>
            <a:r>
              <a:rPr sz="1800" spc="50" dirty="0"/>
              <a:t>reflecting</a:t>
            </a:r>
            <a:r>
              <a:rPr sz="1800" spc="-20" dirty="0"/>
              <a:t> </a:t>
            </a:r>
            <a:r>
              <a:rPr sz="1800" spc="45" dirty="0"/>
              <a:t>quality</a:t>
            </a:r>
            <a:endParaRPr sz="1800"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/>
              <a:t>©</a:t>
            </a:r>
            <a:r>
              <a:rPr spc="-15" dirty="0"/>
              <a:t> </a:t>
            </a:r>
            <a:r>
              <a:rPr dirty="0"/>
              <a:t>The</a:t>
            </a:r>
            <a:r>
              <a:rPr spc="-30" dirty="0"/>
              <a:t> </a:t>
            </a:r>
            <a:r>
              <a:rPr dirty="0"/>
              <a:t>KPI</a:t>
            </a:r>
            <a:r>
              <a:rPr spc="-5" dirty="0"/>
              <a:t> </a:t>
            </a:r>
            <a:r>
              <a:rPr dirty="0"/>
              <a:t>Institute</a:t>
            </a:r>
            <a:r>
              <a:rPr spc="-20" dirty="0"/>
              <a:t> 2023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81747" rIns="0" bIns="0" rtlCol="0">
            <a:spAutoFit/>
          </a:bodyPr>
          <a:lstStyle/>
          <a:p>
            <a:pPr marL="2515235">
              <a:lnSpc>
                <a:spcPct val="100000"/>
              </a:lnSpc>
              <a:spcBef>
                <a:spcPts val="200"/>
              </a:spcBef>
            </a:pPr>
            <a:fld id="{81D60167-4931-47E6-BA6A-407CBD079E47}" type="slidenum">
              <a:rPr spc="-25" dirty="0"/>
              <a:t>74</a:t>
            </a:fld>
            <a:endParaRPr spc="-25" dirty="0"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255993" y="1766176"/>
          <a:ext cx="8679180" cy="44456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899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996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013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7912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245"/>
                        </a:spcBef>
                      </a:pPr>
                      <a:r>
                        <a:rPr sz="1600" spc="-25" dirty="0">
                          <a:solidFill>
                            <a:srgbClr val="FFFFFF"/>
                          </a:solidFill>
                          <a:latin typeface="Century Gothic"/>
                          <a:cs typeface="Century Gothic"/>
                        </a:rPr>
                        <a:t>No.</a:t>
                      </a:r>
                      <a:endParaRPr sz="1600">
                        <a:latin typeface="Century Gothic"/>
                        <a:cs typeface="Century Gothic"/>
                      </a:endParaRPr>
                    </a:p>
                  </a:txBody>
                  <a:tcPr marL="0" marR="0" marT="158115" marB="0">
                    <a:lnB w="12700">
                      <a:solidFill>
                        <a:srgbClr val="9F9F9F"/>
                      </a:solidFill>
                      <a:prstDash val="solid"/>
                    </a:lnB>
                    <a:solidFill>
                      <a:srgbClr val="087150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245"/>
                        </a:spcBef>
                      </a:pPr>
                      <a:r>
                        <a:rPr sz="1600" spc="150" dirty="0">
                          <a:solidFill>
                            <a:srgbClr val="FFFFFF"/>
                          </a:solidFill>
                          <a:latin typeface="Century Gothic"/>
                          <a:cs typeface="Century Gothic"/>
                        </a:rPr>
                        <a:t>KPI</a:t>
                      </a:r>
                      <a:r>
                        <a:rPr sz="1600" spc="-15" dirty="0">
                          <a:solidFill>
                            <a:srgbClr val="FFFFFF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600" spc="-10" dirty="0">
                          <a:solidFill>
                            <a:srgbClr val="FFFFFF"/>
                          </a:solidFill>
                          <a:latin typeface="Century Gothic"/>
                          <a:cs typeface="Century Gothic"/>
                        </a:rPr>
                        <a:t>examples</a:t>
                      </a:r>
                      <a:endParaRPr sz="1600">
                        <a:latin typeface="Century Gothic"/>
                        <a:cs typeface="Century Gothic"/>
                      </a:endParaRPr>
                    </a:p>
                  </a:txBody>
                  <a:tcPr marL="0" marR="0" marT="158115" marB="0">
                    <a:lnB w="12700">
                      <a:solidFill>
                        <a:srgbClr val="9F9F9F"/>
                      </a:solidFill>
                      <a:prstDash val="solid"/>
                    </a:lnB>
                    <a:solidFill>
                      <a:srgbClr val="087150"/>
                    </a:solidFill>
                  </a:tcPr>
                </a:tc>
                <a:tc>
                  <a:txBody>
                    <a:bodyPr/>
                    <a:lstStyle/>
                    <a:p>
                      <a:pPr marL="302260" marR="275590" indent="-21590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600" dirty="0">
                          <a:solidFill>
                            <a:srgbClr val="FFFFFF"/>
                          </a:solidFill>
                          <a:latin typeface="Century Gothic"/>
                          <a:cs typeface="Century Gothic"/>
                        </a:rPr>
                        <a:t>Does</a:t>
                      </a:r>
                      <a:r>
                        <a:rPr sz="1600" spc="25" dirty="0">
                          <a:solidFill>
                            <a:srgbClr val="FFFFFF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600" dirty="0">
                          <a:solidFill>
                            <a:srgbClr val="FFFFFF"/>
                          </a:solidFill>
                          <a:latin typeface="Century Gothic"/>
                          <a:cs typeface="Century Gothic"/>
                        </a:rPr>
                        <a:t>the</a:t>
                      </a:r>
                      <a:r>
                        <a:rPr sz="1600" spc="15" dirty="0">
                          <a:solidFill>
                            <a:srgbClr val="FFFFFF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600" spc="150" dirty="0">
                          <a:solidFill>
                            <a:srgbClr val="FFFFFF"/>
                          </a:solidFill>
                          <a:latin typeface="Century Gothic"/>
                          <a:cs typeface="Century Gothic"/>
                        </a:rPr>
                        <a:t>KPI</a:t>
                      </a:r>
                      <a:r>
                        <a:rPr sz="1600" spc="40" dirty="0">
                          <a:solidFill>
                            <a:srgbClr val="FFFFFF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600" spc="-10" dirty="0">
                          <a:solidFill>
                            <a:srgbClr val="FFFFFF"/>
                          </a:solidFill>
                          <a:latin typeface="Century Gothic"/>
                          <a:cs typeface="Century Gothic"/>
                        </a:rPr>
                        <a:t>indicate</a:t>
                      </a:r>
                      <a:r>
                        <a:rPr sz="1600" spc="-15" dirty="0">
                          <a:solidFill>
                            <a:srgbClr val="FFFFFF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600" spc="-50" dirty="0">
                          <a:solidFill>
                            <a:srgbClr val="FFFFFF"/>
                          </a:solidFill>
                          <a:latin typeface="Century Gothic"/>
                          <a:cs typeface="Century Gothic"/>
                        </a:rPr>
                        <a:t>a </a:t>
                      </a:r>
                      <a:r>
                        <a:rPr sz="1600" dirty="0">
                          <a:solidFill>
                            <a:srgbClr val="FFFFFF"/>
                          </a:solidFill>
                          <a:latin typeface="Century Gothic"/>
                          <a:cs typeface="Century Gothic"/>
                        </a:rPr>
                        <a:t>quality</a:t>
                      </a:r>
                      <a:r>
                        <a:rPr sz="1600" spc="125" dirty="0">
                          <a:solidFill>
                            <a:srgbClr val="FFFFFF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600" spc="-10" dirty="0">
                          <a:solidFill>
                            <a:srgbClr val="FFFFFF"/>
                          </a:solidFill>
                          <a:latin typeface="Century Gothic"/>
                          <a:cs typeface="Century Gothic"/>
                        </a:rPr>
                        <a:t>measurement?</a:t>
                      </a:r>
                      <a:endParaRPr sz="1600">
                        <a:latin typeface="Century Gothic"/>
                        <a:cs typeface="Century Gothic"/>
                      </a:endParaRPr>
                    </a:p>
                  </a:txBody>
                  <a:tcPr marL="0" marR="0" marT="36195" marB="0">
                    <a:lnB w="12700">
                      <a:solidFill>
                        <a:srgbClr val="9F9F9F"/>
                      </a:solidFill>
                      <a:prstDash val="solid"/>
                    </a:lnB>
                    <a:solidFill>
                      <a:srgbClr val="0871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6084">
                <a:tc>
                  <a:txBody>
                    <a:bodyPr/>
                    <a:lstStyle/>
                    <a:p>
                      <a:pPr marR="451484" algn="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1600" spc="-380" dirty="0">
                          <a:solidFill>
                            <a:srgbClr val="5F5F5F"/>
                          </a:solidFill>
                          <a:latin typeface="Century Gothic"/>
                          <a:cs typeface="Century Gothic"/>
                        </a:rPr>
                        <a:t>1</a:t>
                      </a:r>
                      <a:endParaRPr sz="1600">
                        <a:latin typeface="Century Gothic"/>
                        <a:cs typeface="Century Gothic"/>
                      </a:endParaRPr>
                    </a:p>
                  </a:txBody>
                  <a:tcPr marL="0" marR="0" marT="81915" marB="0">
                    <a:lnL w="12700">
                      <a:solidFill>
                        <a:srgbClr val="9F9F9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9F9F9F"/>
                      </a:solidFill>
                      <a:prstDash val="solid"/>
                    </a:lnT>
                    <a:lnB w="12700">
                      <a:solidFill>
                        <a:srgbClr val="9F9F9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635"/>
                        </a:spcBef>
                      </a:pPr>
                      <a:r>
                        <a:rPr sz="1600" spc="75" dirty="0">
                          <a:solidFill>
                            <a:srgbClr val="5F5F5F"/>
                          </a:solidFill>
                          <a:latin typeface="Century Gothic"/>
                          <a:cs typeface="Century Gothic"/>
                        </a:rPr>
                        <a:t>$</a:t>
                      </a:r>
                      <a:r>
                        <a:rPr sz="1600" spc="-25" dirty="0">
                          <a:solidFill>
                            <a:srgbClr val="5F5F5F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600" spc="40" dirty="0">
                          <a:solidFill>
                            <a:srgbClr val="5F5F5F"/>
                          </a:solidFill>
                          <a:latin typeface="Century Gothic"/>
                          <a:cs typeface="Century Gothic"/>
                        </a:rPr>
                        <a:t>Turnover</a:t>
                      </a:r>
                      <a:endParaRPr sz="1600">
                        <a:latin typeface="Century Gothic"/>
                        <a:cs typeface="Century Gothic"/>
                      </a:endParaRPr>
                    </a:p>
                  </a:txBody>
                  <a:tcPr marL="0" marR="0" marT="806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9F9F9F"/>
                      </a:solidFill>
                      <a:prstDash val="solid"/>
                    </a:lnT>
                    <a:lnB w="12700">
                      <a:solidFill>
                        <a:srgbClr val="9F9F9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9F9F9F"/>
                      </a:solidFill>
                      <a:prstDash val="solid"/>
                    </a:lnR>
                    <a:lnT w="12700">
                      <a:solidFill>
                        <a:srgbClr val="9F9F9F"/>
                      </a:solidFill>
                      <a:prstDash val="solid"/>
                    </a:lnT>
                    <a:lnB w="12700">
                      <a:solidFill>
                        <a:srgbClr val="9F9F9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2270">
                <a:tc>
                  <a:txBody>
                    <a:bodyPr/>
                    <a:lstStyle/>
                    <a:p>
                      <a:pPr marR="429895" algn="r">
                        <a:lnSpc>
                          <a:spcPct val="100000"/>
                        </a:lnSpc>
                        <a:spcBef>
                          <a:spcPts val="475"/>
                        </a:spcBef>
                      </a:pPr>
                      <a:r>
                        <a:rPr sz="1600" spc="-50" dirty="0">
                          <a:solidFill>
                            <a:srgbClr val="5F5F5F"/>
                          </a:solidFill>
                          <a:latin typeface="Century Gothic"/>
                          <a:cs typeface="Century Gothic"/>
                        </a:rPr>
                        <a:t>2</a:t>
                      </a:r>
                      <a:endParaRPr sz="1600">
                        <a:latin typeface="Century Gothic"/>
                        <a:cs typeface="Century Gothic"/>
                      </a:endParaRPr>
                    </a:p>
                  </a:txBody>
                  <a:tcPr marL="0" marR="0" marT="60325" marB="0">
                    <a:lnL w="12700">
                      <a:solidFill>
                        <a:srgbClr val="9F9F9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9F9F9F"/>
                      </a:solidFill>
                      <a:prstDash val="solid"/>
                    </a:lnT>
                    <a:lnB w="12700">
                      <a:solidFill>
                        <a:srgbClr val="9F9F9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600" dirty="0">
                          <a:solidFill>
                            <a:srgbClr val="5F5F5F"/>
                          </a:solidFill>
                          <a:latin typeface="Century Gothic"/>
                          <a:cs typeface="Century Gothic"/>
                        </a:rPr>
                        <a:t>#</a:t>
                      </a:r>
                      <a:r>
                        <a:rPr sz="1600" spc="70" dirty="0">
                          <a:solidFill>
                            <a:srgbClr val="5F5F5F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600" dirty="0">
                          <a:solidFill>
                            <a:srgbClr val="5F5F5F"/>
                          </a:solidFill>
                          <a:latin typeface="Century Gothic"/>
                          <a:cs typeface="Century Gothic"/>
                        </a:rPr>
                        <a:t>Production</a:t>
                      </a:r>
                      <a:r>
                        <a:rPr sz="1600" spc="95" dirty="0">
                          <a:solidFill>
                            <a:srgbClr val="5F5F5F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600" spc="-75" dirty="0">
                          <a:solidFill>
                            <a:srgbClr val="5F5F5F"/>
                          </a:solidFill>
                          <a:latin typeface="Century Gothic"/>
                          <a:cs typeface="Century Gothic"/>
                        </a:rPr>
                        <a:t>cycle</a:t>
                      </a:r>
                      <a:r>
                        <a:rPr sz="1600" spc="75" dirty="0">
                          <a:solidFill>
                            <a:srgbClr val="5F5F5F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600" spc="50" dirty="0">
                          <a:solidFill>
                            <a:srgbClr val="5F5F5F"/>
                          </a:solidFill>
                          <a:latin typeface="Century Gothic"/>
                          <a:cs typeface="Century Gothic"/>
                        </a:rPr>
                        <a:t>time</a:t>
                      </a:r>
                      <a:endParaRPr sz="1600">
                        <a:latin typeface="Century Gothic"/>
                        <a:cs typeface="Century Gothic"/>
                      </a:endParaRPr>
                    </a:p>
                  </a:txBody>
                  <a:tcPr marL="0" marR="0" marT="361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9F9F9F"/>
                      </a:solidFill>
                      <a:prstDash val="solid"/>
                    </a:lnT>
                    <a:lnB w="12700">
                      <a:solidFill>
                        <a:srgbClr val="9F9F9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9F9F9F"/>
                      </a:solidFill>
                      <a:prstDash val="solid"/>
                    </a:lnR>
                    <a:lnT w="12700">
                      <a:solidFill>
                        <a:srgbClr val="9F9F9F"/>
                      </a:solidFill>
                      <a:prstDash val="solid"/>
                    </a:lnT>
                    <a:lnB w="12700">
                      <a:solidFill>
                        <a:srgbClr val="9F9F9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2270">
                <a:tc>
                  <a:txBody>
                    <a:bodyPr/>
                    <a:lstStyle/>
                    <a:p>
                      <a:pPr marR="431165" algn="r">
                        <a:lnSpc>
                          <a:spcPct val="100000"/>
                        </a:lnSpc>
                        <a:spcBef>
                          <a:spcPts val="475"/>
                        </a:spcBef>
                      </a:pPr>
                      <a:r>
                        <a:rPr sz="1600" spc="-50" dirty="0">
                          <a:solidFill>
                            <a:srgbClr val="5F5F5F"/>
                          </a:solidFill>
                          <a:latin typeface="Century Gothic"/>
                          <a:cs typeface="Century Gothic"/>
                        </a:rPr>
                        <a:t>3</a:t>
                      </a:r>
                      <a:endParaRPr sz="1600">
                        <a:latin typeface="Century Gothic"/>
                        <a:cs typeface="Century Gothic"/>
                      </a:endParaRPr>
                    </a:p>
                  </a:txBody>
                  <a:tcPr marL="0" marR="0" marT="60325" marB="0">
                    <a:lnL w="12700">
                      <a:solidFill>
                        <a:srgbClr val="9F9F9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9F9F9F"/>
                      </a:solidFill>
                      <a:prstDash val="solid"/>
                    </a:lnT>
                    <a:lnB w="12700">
                      <a:solidFill>
                        <a:srgbClr val="9F9F9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600" dirty="0">
                          <a:solidFill>
                            <a:srgbClr val="5F5F5F"/>
                          </a:solidFill>
                          <a:latin typeface="Century Gothic"/>
                          <a:cs typeface="Century Gothic"/>
                        </a:rPr>
                        <a:t>#</a:t>
                      </a:r>
                      <a:r>
                        <a:rPr sz="1600" spc="-40" dirty="0">
                          <a:solidFill>
                            <a:srgbClr val="5F5F5F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600" spc="60" dirty="0">
                          <a:solidFill>
                            <a:srgbClr val="5F5F5F"/>
                          </a:solidFill>
                          <a:latin typeface="Century Gothic"/>
                          <a:cs typeface="Century Gothic"/>
                        </a:rPr>
                        <a:t>Brand</a:t>
                      </a:r>
                      <a:r>
                        <a:rPr sz="1600" spc="-40" dirty="0">
                          <a:solidFill>
                            <a:srgbClr val="5F5F5F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600" dirty="0">
                          <a:solidFill>
                            <a:srgbClr val="5F5F5F"/>
                          </a:solidFill>
                          <a:latin typeface="Century Gothic"/>
                          <a:cs typeface="Century Gothic"/>
                        </a:rPr>
                        <a:t>image</a:t>
                      </a:r>
                      <a:r>
                        <a:rPr sz="1600" spc="-55" dirty="0">
                          <a:solidFill>
                            <a:srgbClr val="5F5F5F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600" spc="-10" dirty="0">
                          <a:solidFill>
                            <a:srgbClr val="5F5F5F"/>
                          </a:solidFill>
                          <a:latin typeface="Century Gothic"/>
                          <a:cs typeface="Century Gothic"/>
                        </a:rPr>
                        <a:t>index</a:t>
                      </a:r>
                      <a:endParaRPr sz="1600">
                        <a:latin typeface="Century Gothic"/>
                        <a:cs typeface="Century Gothic"/>
                      </a:endParaRPr>
                    </a:p>
                  </a:txBody>
                  <a:tcPr marL="0" marR="0" marT="361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9F9F9F"/>
                      </a:solidFill>
                      <a:prstDash val="solid"/>
                    </a:lnT>
                    <a:lnB w="12700">
                      <a:solidFill>
                        <a:srgbClr val="9F9F9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9F9F9F"/>
                      </a:solidFill>
                      <a:prstDash val="solid"/>
                    </a:lnR>
                    <a:lnT w="12700">
                      <a:solidFill>
                        <a:srgbClr val="9F9F9F"/>
                      </a:solidFill>
                      <a:prstDash val="solid"/>
                    </a:lnT>
                    <a:lnB w="12700">
                      <a:solidFill>
                        <a:srgbClr val="9F9F9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2270">
                <a:tc>
                  <a:txBody>
                    <a:bodyPr/>
                    <a:lstStyle/>
                    <a:p>
                      <a:pPr marR="421005" algn="r">
                        <a:lnSpc>
                          <a:spcPct val="100000"/>
                        </a:lnSpc>
                        <a:spcBef>
                          <a:spcPts val="475"/>
                        </a:spcBef>
                      </a:pPr>
                      <a:r>
                        <a:rPr sz="1600" spc="100" dirty="0">
                          <a:solidFill>
                            <a:srgbClr val="5F5F5F"/>
                          </a:solidFill>
                          <a:latin typeface="Century Gothic"/>
                          <a:cs typeface="Century Gothic"/>
                        </a:rPr>
                        <a:t>4</a:t>
                      </a:r>
                      <a:endParaRPr sz="1600">
                        <a:latin typeface="Century Gothic"/>
                        <a:cs typeface="Century Gothic"/>
                      </a:endParaRPr>
                    </a:p>
                  </a:txBody>
                  <a:tcPr marL="0" marR="0" marT="60325" marB="0">
                    <a:lnL w="12700">
                      <a:solidFill>
                        <a:srgbClr val="9F9F9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9F9F9F"/>
                      </a:solidFill>
                      <a:prstDash val="solid"/>
                    </a:lnT>
                    <a:lnB w="12700">
                      <a:solidFill>
                        <a:srgbClr val="9F9F9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600" dirty="0">
                          <a:solidFill>
                            <a:srgbClr val="5F5F5F"/>
                          </a:solidFill>
                          <a:latin typeface="Century Gothic"/>
                          <a:cs typeface="Century Gothic"/>
                        </a:rPr>
                        <a:t>#</a:t>
                      </a:r>
                      <a:r>
                        <a:rPr sz="1600" spc="85" dirty="0">
                          <a:solidFill>
                            <a:srgbClr val="5F5F5F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600" dirty="0">
                          <a:solidFill>
                            <a:srgbClr val="5F5F5F"/>
                          </a:solidFill>
                          <a:latin typeface="Century Gothic"/>
                          <a:cs typeface="Century Gothic"/>
                        </a:rPr>
                        <a:t>Net</a:t>
                      </a:r>
                      <a:r>
                        <a:rPr sz="1600" spc="95" dirty="0">
                          <a:solidFill>
                            <a:srgbClr val="5F5F5F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600" dirty="0">
                          <a:solidFill>
                            <a:srgbClr val="5F5F5F"/>
                          </a:solidFill>
                          <a:latin typeface="Century Gothic"/>
                          <a:cs typeface="Century Gothic"/>
                        </a:rPr>
                        <a:t>promoter</a:t>
                      </a:r>
                      <a:r>
                        <a:rPr sz="1600" spc="90" dirty="0">
                          <a:solidFill>
                            <a:srgbClr val="5F5F5F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600" spc="-10" dirty="0">
                          <a:solidFill>
                            <a:srgbClr val="5F5F5F"/>
                          </a:solidFill>
                          <a:latin typeface="Century Gothic"/>
                          <a:cs typeface="Century Gothic"/>
                        </a:rPr>
                        <a:t>score</a:t>
                      </a:r>
                      <a:endParaRPr sz="1600">
                        <a:latin typeface="Century Gothic"/>
                        <a:cs typeface="Century Gothic"/>
                      </a:endParaRPr>
                    </a:p>
                  </a:txBody>
                  <a:tcPr marL="0" marR="0" marT="368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9F9F9F"/>
                      </a:solidFill>
                      <a:prstDash val="solid"/>
                    </a:lnT>
                    <a:lnB w="12700">
                      <a:solidFill>
                        <a:srgbClr val="9F9F9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9F9F9F"/>
                      </a:solidFill>
                      <a:prstDash val="solid"/>
                    </a:lnR>
                    <a:lnT w="12700">
                      <a:solidFill>
                        <a:srgbClr val="9F9F9F"/>
                      </a:solidFill>
                      <a:prstDash val="solid"/>
                    </a:lnT>
                    <a:lnB w="12700">
                      <a:solidFill>
                        <a:srgbClr val="9F9F9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2270">
                <a:tc>
                  <a:txBody>
                    <a:bodyPr/>
                    <a:lstStyle/>
                    <a:p>
                      <a:pPr marR="431165" algn="r">
                        <a:lnSpc>
                          <a:spcPct val="100000"/>
                        </a:lnSpc>
                        <a:spcBef>
                          <a:spcPts val="475"/>
                        </a:spcBef>
                      </a:pPr>
                      <a:r>
                        <a:rPr sz="1600" spc="-50" dirty="0">
                          <a:solidFill>
                            <a:srgbClr val="5F5F5F"/>
                          </a:solidFill>
                          <a:latin typeface="Century Gothic"/>
                          <a:cs typeface="Century Gothic"/>
                        </a:rPr>
                        <a:t>5</a:t>
                      </a:r>
                      <a:endParaRPr sz="1600">
                        <a:latin typeface="Century Gothic"/>
                        <a:cs typeface="Century Gothic"/>
                      </a:endParaRPr>
                    </a:p>
                  </a:txBody>
                  <a:tcPr marL="0" marR="0" marT="60325" marB="0">
                    <a:lnL w="12700">
                      <a:solidFill>
                        <a:srgbClr val="9F9F9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9F9F9F"/>
                      </a:solidFill>
                      <a:prstDash val="solid"/>
                    </a:lnT>
                    <a:lnB w="12700">
                      <a:solidFill>
                        <a:srgbClr val="9F9F9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600" spc="60" dirty="0">
                          <a:solidFill>
                            <a:srgbClr val="5F5F5F"/>
                          </a:solidFill>
                          <a:latin typeface="Century Gothic"/>
                          <a:cs typeface="Century Gothic"/>
                        </a:rPr>
                        <a:t>%</a:t>
                      </a:r>
                      <a:r>
                        <a:rPr sz="1600" spc="80" dirty="0">
                          <a:solidFill>
                            <a:srgbClr val="5F5F5F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600" dirty="0">
                          <a:solidFill>
                            <a:srgbClr val="5F5F5F"/>
                          </a:solidFill>
                          <a:latin typeface="Century Gothic"/>
                          <a:cs typeface="Century Gothic"/>
                        </a:rPr>
                        <a:t>Project</a:t>
                      </a:r>
                      <a:r>
                        <a:rPr sz="1600" spc="100" dirty="0">
                          <a:solidFill>
                            <a:srgbClr val="5F5F5F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600" spc="-10" dirty="0">
                          <a:solidFill>
                            <a:srgbClr val="5F5F5F"/>
                          </a:solidFill>
                          <a:latin typeface="Century Gothic"/>
                          <a:cs typeface="Century Gothic"/>
                        </a:rPr>
                        <a:t>completed</a:t>
                      </a:r>
                      <a:r>
                        <a:rPr sz="1600" spc="50" dirty="0">
                          <a:solidFill>
                            <a:srgbClr val="5F5F5F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600" dirty="0">
                          <a:solidFill>
                            <a:srgbClr val="5F5F5F"/>
                          </a:solidFill>
                          <a:latin typeface="Century Gothic"/>
                          <a:cs typeface="Century Gothic"/>
                        </a:rPr>
                        <a:t>on-</a:t>
                      </a:r>
                      <a:r>
                        <a:rPr sz="1600" spc="50" dirty="0">
                          <a:solidFill>
                            <a:srgbClr val="5F5F5F"/>
                          </a:solidFill>
                          <a:latin typeface="Century Gothic"/>
                          <a:cs typeface="Century Gothic"/>
                        </a:rPr>
                        <a:t>time</a:t>
                      </a:r>
                      <a:endParaRPr sz="1600">
                        <a:latin typeface="Century Gothic"/>
                        <a:cs typeface="Century Gothic"/>
                      </a:endParaRPr>
                    </a:p>
                  </a:txBody>
                  <a:tcPr marL="0" marR="0" marT="368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9F9F9F"/>
                      </a:solidFill>
                      <a:prstDash val="solid"/>
                    </a:lnT>
                    <a:lnB w="12700">
                      <a:solidFill>
                        <a:srgbClr val="9F9F9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9F9F9F"/>
                      </a:solidFill>
                      <a:prstDash val="solid"/>
                    </a:lnR>
                    <a:lnT w="12700">
                      <a:solidFill>
                        <a:srgbClr val="9F9F9F"/>
                      </a:solidFill>
                      <a:prstDash val="solid"/>
                    </a:lnT>
                    <a:lnB w="12700">
                      <a:solidFill>
                        <a:srgbClr val="9F9F9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2270">
                <a:tc>
                  <a:txBody>
                    <a:bodyPr/>
                    <a:lstStyle/>
                    <a:p>
                      <a:pPr marR="426720" algn="r">
                        <a:lnSpc>
                          <a:spcPct val="100000"/>
                        </a:lnSpc>
                        <a:spcBef>
                          <a:spcPts val="475"/>
                        </a:spcBef>
                      </a:pPr>
                      <a:r>
                        <a:rPr sz="1600" spc="20" dirty="0">
                          <a:solidFill>
                            <a:srgbClr val="5F5F5F"/>
                          </a:solidFill>
                          <a:latin typeface="Century Gothic"/>
                          <a:cs typeface="Century Gothic"/>
                        </a:rPr>
                        <a:t>6</a:t>
                      </a:r>
                      <a:endParaRPr sz="1600">
                        <a:latin typeface="Century Gothic"/>
                        <a:cs typeface="Century Gothic"/>
                      </a:endParaRPr>
                    </a:p>
                  </a:txBody>
                  <a:tcPr marL="0" marR="0" marT="60325" marB="0">
                    <a:lnL w="12700">
                      <a:solidFill>
                        <a:srgbClr val="9F9F9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9F9F9F"/>
                      </a:solidFill>
                      <a:prstDash val="solid"/>
                    </a:lnT>
                    <a:lnB w="12700">
                      <a:solidFill>
                        <a:srgbClr val="9F9F9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600" spc="60" dirty="0">
                          <a:solidFill>
                            <a:srgbClr val="5F5F5F"/>
                          </a:solidFill>
                          <a:latin typeface="Century Gothic"/>
                          <a:cs typeface="Century Gothic"/>
                        </a:rPr>
                        <a:t>%</a:t>
                      </a:r>
                      <a:r>
                        <a:rPr sz="1600" spc="-15" dirty="0">
                          <a:solidFill>
                            <a:srgbClr val="5F5F5F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600" spc="105" dirty="0">
                          <a:solidFill>
                            <a:srgbClr val="5F5F5F"/>
                          </a:solidFill>
                          <a:latin typeface="Century Gothic"/>
                          <a:cs typeface="Century Gothic"/>
                        </a:rPr>
                        <a:t>Error</a:t>
                      </a:r>
                      <a:r>
                        <a:rPr sz="1600" spc="-25" dirty="0">
                          <a:solidFill>
                            <a:srgbClr val="5F5F5F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600" spc="-20" dirty="0">
                          <a:solidFill>
                            <a:srgbClr val="5F5F5F"/>
                          </a:solidFill>
                          <a:latin typeface="Century Gothic"/>
                          <a:cs typeface="Century Gothic"/>
                        </a:rPr>
                        <a:t>rates</a:t>
                      </a:r>
                      <a:endParaRPr sz="1600">
                        <a:latin typeface="Century Gothic"/>
                        <a:cs typeface="Century Gothic"/>
                      </a:endParaRPr>
                    </a:p>
                  </a:txBody>
                  <a:tcPr marL="0" marR="0" marT="368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9F9F9F"/>
                      </a:solidFill>
                      <a:prstDash val="solid"/>
                    </a:lnT>
                    <a:lnB w="12700">
                      <a:solidFill>
                        <a:srgbClr val="9F9F9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9F9F9F"/>
                      </a:solidFill>
                      <a:prstDash val="solid"/>
                    </a:lnR>
                    <a:lnT w="12700">
                      <a:solidFill>
                        <a:srgbClr val="9F9F9F"/>
                      </a:solidFill>
                      <a:prstDash val="solid"/>
                    </a:lnT>
                    <a:lnB w="12700">
                      <a:solidFill>
                        <a:srgbClr val="9F9F9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2270">
                <a:tc>
                  <a:txBody>
                    <a:bodyPr/>
                    <a:lstStyle/>
                    <a:p>
                      <a:pPr marR="427990" algn="r">
                        <a:lnSpc>
                          <a:spcPct val="100000"/>
                        </a:lnSpc>
                        <a:spcBef>
                          <a:spcPts val="475"/>
                        </a:spcBef>
                      </a:pPr>
                      <a:r>
                        <a:rPr sz="1600" spc="-50" dirty="0">
                          <a:solidFill>
                            <a:srgbClr val="5F5F5F"/>
                          </a:solidFill>
                          <a:latin typeface="Century Gothic"/>
                          <a:cs typeface="Century Gothic"/>
                        </a:rPr>
                        <a:t>7</a:t>
                      </a:r>
                      <a:endParaRPr sz="1600">
                        <a:latin typeface="Century Gothic"/>
                        <a:cs typeface="Century Gothic"/>
                      </a:endParaRPr>
                    </a:p>
                  </a:txBody>
                  <a:tcPr marL="0" marR="0" marT="60325" marB="0">
                    <a:lnL w="12700">
                      <a:solidFill>
                        <a:srgbClr val="9F9F9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9F9F9F"/>
                      </a:solidFill>
                      <a:prstDash val="solid"/>
                    </a:lnT>
                    <a:lnB w="12700">
                      <a:solidFill>
                        <a:srgbClr val="9F9F9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600" spc="60" dirty="0">
                          <a:solidFill>
                            <a:srgbClr val="5F5F5F"/>
                          </a:solidFill>
                          <a:latin typeface="Century Gothic"/>
                          <a:cs typeface="Century Gothic"/>
                        </a:rPr>
                        <a:t>%</a:t>
                      </a:r>
                      <a:r>
                        <a:rPr sz="1600" spc="75" dirty="0">
                          <a:solidFill>
                            <a:srgbClr val="5F5F5F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600" dirty="0">
                          <a:solidFill>
                            <a:srgbClr val="5F5F5F"/>
                          </a:solidFill>
                          <a:latin typeface="Century Gothic"/>
                          <a:cs typeface="Century Gothic"/>
                        </a:rPr>
                        <a:t>Employee</a:t>
                      </a:r>
                      <a:r>
                        <a:rPr sz="1600" spc="60" dirty="0">
                          <a:solidFill>
                            <a:srgbClr val="5F5F5F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600" spc="-10" dirty="0">
                          <a:solidFill>
                            <a:srgbClr val="5F5F5F"/>
                          </a:solidFill>
                          <a:latin typeface="Century Gothic"/>
                          <a:cs typeface="Century Gothic"/>
                        </a:rPr>
                        <a:t>satisfaction</a:t>
                      </a:r>
                      <a:endParaRPr sz="1600">
                        <a:latin typeface="Century Gothic"/>
                        <a:cs typeface="Century Gothic"/>
                      </a:endParaRPr>
                    </a:p>
                  </a:txBody>
                  <a:tcPr marL="0" marR="0" marT="368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9F9F9F"/>
                      </a:solidFill>
                      <a:prstDash val="solid"/>
                    </a:lnT>
                    <a:lnB w="12700">
                      <a:solidFill>
                        <a:srgbClr val="9F9F9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9F9F9F"/>
                      </a:solidFill>
                      <a:prstDash val="solid"/>
                    </a:lnR>
                    <a:lnT w="12700">
                      <a:solidFill>
                        <a:srgbClr val="9F9F9F"/>
                      </a:solidFill>
                      <a:prstDash val="solid"/>
                    </a:lnT>
                    <a:lnB w="12700">
                      <a:solidFill>
                        <a:srgbClr val="9F9F9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2270">
                <a:tc>
                  <a:txBody>
                    <a:bodyPr/>
                    <a:lstStyle/>
                    <a:p>
                      <a:pPr marR="423545" algn="r">
                        <a:lnSpc>
                          <a:spcPct val="100000"/>
                        </a:lnSpc>
                        <a:spcBef>
                          <a:spcPts val="475"/>
                        </a:spcBef>
                      </a:pPr>
                      <a:r>
                        <a:rPr sz="1600" spc="65" dirty="0">
                          <a:solidFill>
                            <a:srgbClr val="5F5F5F"/>
                          </a:solidFill>
                          <a:latin typeface="Century Gothic"/>
                          <a:cs typeface="Century Gothic"/>
                        </a:rPr>
                        <a:t>8</a:t>
                      </a:r>
                      <a:endParaRPr sz="1600">
                        <a:latin typeface="Century Gothic"/>
                        <a:cs typeface="Century Gothic"/>
                      </a:endParaRPr>
                    </a:p>
                  </a:txBody>
                  <a:tcPr marL="0" marR="0" marT="60325" marB="0">
                    <a:lnL w="12700">
                      <a:solidFill>
                        <a:srgbClr val="9F9F9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9F9F9F"/>
                      </a:solidFill>
                      <a:prstDash val="solid"/>
                    </a:lnT>
                    <a:lnB w="12700">
                      <a:solidFill>
                        <a:srgbClr val="9F9F9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600" spc="75" dirty="0">
                          <a:solidFill>
                            <a:srgbClr val="5F5F5F"/>
                          </a:solidFill>
                          <a:latin typeface="Century Gothic"/>
                          <a:cs typeface="Century Gothic"/>
                        </a:rPr>
                        <a:t>$</a:t>
                      </a:r>
                      <a:r>
                        <a:rPr sz="1600" spc="20" dirty="0">
                          <a:solidFill>
                            <a:srgbClr val="5F5F5F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600" dirty="0">
                          <a:solidFill>
                            <a:srgbClr val="5F5F5F"/>
                          </a:solidFill>
                          <a:latin typeface="Century Gothic"/>
                          <a:cs typeface="Century Gothic"/>
                        </a:rPr>
                        <a:t>Operating</a:t>
                      </a:r>
                      <a:r>
                        <a:rPr sz="1600" spc="-5" dirty="0">
                          <a:solidFill>
                            <a:srgbClr val="5F5F5F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600" spc="-10" dirty="0">
                          <a:solidFill>
                            <a:srgbClr val="5F5F5F"/>
                          </a:solidFill>
                          <a:latin typeface="Century Gothic"/>
                          <a:cs typeface="Century Gothic"/>
                        </a:rPr>
                        <a:t>costs</a:t>
                      </a:r>
                      <a:endParaRPr sz="1600">
                        <a:latin typeface="Century Gothic"/>
                        <a:cs typeface="Century Gothic"/>
                      </a:endParaRPr>
                    </a:p>
                  </a:txBody>
                  <a:tcPr marL="0" marR="0" marT="368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9F9F9F"/>
                      </a:solidFill>
                      <a:prstDash val="solid"/>
                    </a:lnT>
                    <a:lnB w="12700">
                      <a:solidFill>
                        <a:srgbClr val="9F9F9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9F9F9F"/>
                      </a:solidFill>
                      <a:prstDash val="solid"/>
                    </a:lnR>
                    <a:lnT w="12700">
                      <a:solidFill>
                        <a:srgbClr val="9F9F9F"/>
                      </a:solidFill>
                      <a:prstDash val="solid"/>
                    </a:lnT>
                    <a:lnB w="12700">
                      <a:solidFill>
                        <a:srgbClr val="9F9F9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82270">
                <a:tc>
                  <a:txBody>
                    <a:bodyPr/>
                    <a:lstStyle/>
                    <a:p>
                      <a:pPr marR="426720" algn="r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sz="1600" spc="20" dirty="0">
                          <a:solidFill>
                            <a:srgbClr val="5F5F5F"/>
                          </a:solidFill>
                          <a:latin typeface="Century Gothic"/>
                          <a:cs typeface="Century Gothic"/>
                        </a:rPr>
                        <a:t>9</a:t>
                      </a:r>
                      <a:endParaRPr sz="1600">
                        <a:latin typeface="Century Gothic"/>
                        <a:cs typeface="Century Gothic"/>
                      </a:endParaRPr>
                    </a:p>
                  </a:txBody>
                  <a:tcPr marL="0" marR="0" marT="60960" marB="0">
                    <a:lnL w="12700">
                      <a:solidFill>
                        <a:srgbClr val="9F9F9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9F9F9F"/>
                      </a:solidFill>
                      <a:prstDash val="solid"/>
                    </a:lnT>
                    <a:lnB w="12700">
                      <a:solidFill>
                        <a:srgbClr val="9F9F9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600" spc="60" dirty="0">
                          <a:solidFill>
                            <a:srgbClr val="5F5F5F"/>
                          </a:solidFill>
                          <a:latin typeface="Century Gothic"/>
                          <a:cs typeface="Century Gothic"/>
                        </a:rPr>
                        <a:t>%</a:t>
                      </a:r>
                      <a:r>
                        <a:rPr sz="1600" spc="55" dirty="0">
                          <a:solidFill>
                            <a:srgbClr val="5F5F5F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600" dirty="0">
                          <a:solidFill>
                            <a:srgbClr val="5F5F5F"/>
                          </a:solidFill>
                          <a:latin typeface="Century Gothic"/>
                          <a:cs typeface="Century Gothic"/>
                        </a:rPr>
                        <a:t>Market</a:t>
                      </a:r>
                      <a:r>
                        <a:rPr sz="1600" spc="55" dirty="0">
                          <a:solidFill>
                            <a:srgbClr val="5F5F5F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600" spc="-20" dirty="0">
                          <a:solidFill>
                            <a:srgbClr val="5F5F5F"/>
                          </a:solidFill>
                          <a:latin typeface="Century Gothic"/>
                          <a:cs typeface="Century Gothic"/>
                        </a:rPr>
                        <a:t>share</a:t>
                      </a:r>
                      <a:endParaRPr sz="1600">
                        <a:latin typeface="Century Gothic"/>
                        <a:cs typeface="Century Gothic"/>
                      </a:endParaRPr>
                    </a:p>
                  </a:txBody>
                  <a:tcPr marL="0" marR="0" marT="368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9F9F9F"/>
                      </a:solidFill>
                      <a:prstDash val="solid"/>
                    </a:lnT>
                    <a:lnB w="12700">
                      <a:solidFill>
                        <a:srgbClr val="9F9F9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9F9F9F"/>
                      </a:solidFill>
                      <a:prstDash val="solid"/>
                    </a:lnR>
                    <a:lnT w="12700">
                      <a:solidFill>
                        <a:srgbClr val="9F9F9F"/>
                      </a:solidFill>
                      <a:prstDash val="solid"/>
                    </a:lnT>
                    <a:lnB w="12700">
                      <a:solidFill>
                        <a:srgbClr val="9F9F9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82270">
                <a:tc>
                  <a:txBody>
                    <a:bodyPr/>
                    <a:lstStyle/>
                    <a:p>
                      <a:pPr marR="384810" algn="r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sz="1600" spc="-25" dirty="0">
                          <a:solidFill>
                            <a:srgbClr val="5F5F5F"/>
                          </a:solidFill>
                          <a:latin typeface="Century Gothic"/>
                          <a:cs typeface="Century Gothic"/>
                        </a:rPr>
                        <a:t>10</a:t>
                      </a:r>
                      <a:endParaRPr sz="1600">
                        <a:latin typeface="Century Gothic"/>
                        <a:cs typeface="Century Gothic"/>
                      </a:endParaRPr>
                    </a:p>
                  </a:txBody>
                  <a:tcPr marL="0" marR="0" marT="60960" marB="0">
                    <a:lnL w="12700">
                      <a:solidFill>
                        <a:srgbClr val="9F9F9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9F9F9F"/>
                      </a:solidFill>
                      <a:prstDash val="solid"/>
                    </a:lnT>
                    <a:lnB w="12700">
                      <a:solidFill>
                        <a:srgbClr val="9F9F9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600" dirty="0">
                          <a:solidFill>
                            <a:srgbClr val="5F5F5F"/>
                          </a:solidFill>
                          <a:latin typeface="Century Gothic"/>
                          <a:cs typeface="Century Gothic"/>
                        </a:rPr>
                        <a:t># Service</a:t>
                      </a:r>
                      <a:r>
                        <a:rPr sz="1600" spc="5" dirty="0">
                          <a:solidFill>
                            <a:srgbClr val="5F5F5F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600" dirty="0">
                          <a:solidFill>
                            <a:srgbClr val="5F5F5F"/>
                          </a:solidFill>
                          <a:latin typeface="Century Gothic"/>
                          <a:cs typeface="Century Gothic"/>
                        </a:rPr>
                        <a:t>quality</a:t>
                      </a:r>
                      <a:r>
                        <a:rPr sz="1600" spc="5" dirty="0">
                          <a:solidFill>
                            <a:srgbClr val="5F5F5F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600" spc="-10" dirty="0">
                          <a:solidFill>
                            <a:srgbClr val="5F5F5F"/>
                          </a:solidFill>
                          <a:latin typeface="Century Gothic"/>
                          <a:cs typeface="Century Gothic"/>
                        </a:rPr>
                        <a:t>rating</a:t>
                      </a:r>
                      <a:endParaRPr sz="1600">
                        <a:latin typeface="Century Gothic"/>
                        <a:cs typeface="Century Gothic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9F9F9F"/>
                      </a:solidFill>
                      <a:prstDash val="solid"/>
                    </a:lnT>
                    <a:lnB w="12700">
                      <a:solidFill>
                        <a:srgbClr val="9F9F9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9F9F9F"/>
                      </a:solidFill>
                      <a:prstDash val="solid"/>
                    </a:lnR>
                    <a:lnT w="12700">
                      <a:solidFill>
                        <a:srgbClr val="9F9F9F"/>
                      </a:solidFill>
                      <a:prstDash val="solid"/>
                    </a:lnT>
                    <a:lnB w="12700">
                      <a:solidFill>
                        <a:srgbClr val="9F9F9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09258" rIns="0" bIns="0" rtlCol="0">
            <a:spAutoFit/>
          </a:bodyPr>
          <a:lstStyle/>
          <a:p>
            <a:pPr marL="31115">
              <a:lnSpc>
                <a:spcPct val="100000"/>
              </a:lnSpc>
              <a:spcBef>
                <a:spcPts val="100"/>
              </a:spcBef>
            </a:pPr>
            <a:r>
              <a:rPr spc="220" dirty="0"/>
              <a:t>EXAMPLES</a:t>
            </a:r>
            <a:r>
              <a:rPr spc="-10" dirty="0"/>
              <a:t> </a:t>
            </a:r>
            <a:r>
              <a:rPr spc="130" dirty="0"/>
              <a:t>OF</a:t>
            </a:r>
            <a:r>
              <a:rPr spc="-15" dirty="0"/>
              <a:t> </a:t>
            </a:r>
            <a:r>
              <a:rPr spc="270" dirty="0"/>
              <a:t>KPIS</a:t>
            </a:r>
            <a:r>
              <a:rPr dirty="0"/>
              <a:t> </a:t>
            </a:r>
            <a:r>
              <a:rPr spc="260" dirty="0"/>
              <a:t>THAT</a:t>
            </a:r>
            <a:r>
              <a:rPr spc="10" dirty="0"/>
              <a:t> </a:t>
            </a:r>
            <a:r>
              <a:rPr spc="215" dirty="0"/>
              <a:t>MEASURE</a:t>
            </a:r>
            <a:r>
              <a:rPr spc="20" dirty="0"/>
              <a:t> </a:t>
            </a:r>
            <a:r>
              <a:rPr spc="165" dirty="0"/>
              <a:t>QUALITY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/>
              <a:t>©</a:t>
            </a:r>
            <a:r>
              <a:rPr spc="-15" dirty="0"/>
              <a:t> </a:t>
            </a:r>
            <a:r>
              <a:rPr dirty="0"/>
              <a:t>The</a:t>
            </a:r>
            <a:r>
              <a:rPr spc="-30" dirty="0"/>
              <a:t> </a:t>
            </a:r>
            <a:r>
              <a:rPr dirty="0"/>
              <a:t>KPI</a:t>
            </a:r>
            <a:r>
              <a:rPr spc="-5" dirty="0"/>
              <a:t> </a:t>
            </a:r>
            <a:r>
              <a:rPr dirty="0"/>
              <a:t>Institute</a:t>
            </a:r>
            <a:r>
              <a:rPr spc="-20" dirty="0"/>
              <a:t> 2023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81747" rIns="0" bIns="0" rtlCol="0">
            <a:spAutoFit/>
          </a:bodyPr>
          <a:lstStyle/>
          <a:p>
            <a:pPr marL="2515235">
              <a:lnSpc>
                <a:spcPct val="100000"/>
              </a:lnSpc>
              <a:spcBef>
                <a:spcPts val="200"/>
              </a:spcBef>
            </a:pPr>
            <a:fld id="{81D60167-4931-47E6-BA6A-407CBD079E47}" type="slidenum">
              <a:rPr spc="-25" dirty="0"/>
              <a:t>75</a:t>
            </a:fld>
            <a:endParaRPr spc="-25" dirty="0"/>
          </a:p>
        </p:txBody>
      </p:sp>
      <p:sp>
        <p:nvSpPr>
          <p:cNvPr id="3" name="object 3"/>
          <p:cNvSpPr txBox="1"/>
          <p:nvPr/>
        </p:nvSpPr>
        <p:spPr>
          <a:xfrm>
            <a:off x="355803" y="1561846"/>
            <a:ext cx="8121650" cy="4013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Some</a:t>
            </a:r>
            <a:r>
              <a:rPr sz="1600" spc="4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organizations</a:t>
            </a:r>
            <a:r>
              <a:rPr sz="1600" spc="3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introduce</a:t>
            </a:r>
            <a:r>
              <a:rPr sz="1600" spc="3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the</a:t>
            </a:r>
            <a:r>
              <a:rPr sz="1600" spc="2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concept</a:t>
            </a:r>
            <a:r>
              <a:rPr sz="1600" spc="3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of</a:t>
            </a:r>
            <a:r>
              <a:rPr sz="1600" spc="3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qualitative</a:t>
            </a:r>
            <a:r>
              <a:rPr sz="1600" spc="3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KPIs</a:t>
            </a:r>
            <a:r>
              <a:rPr sz="1600" spc="3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to</a:t>
            </a:r>
            <a:r>
              <a:rPr sz="1600" spc="4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indicate</a:t>
            </a:r>
            <a:r>
              <a:rPr sz="1600" spc="3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their</a:t>
            </a:r>
            <a:r>
              <a:rPr sz="1600" spc="3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intention</a:t>
            </a:r>
            <a:r>
              <a:rPr sz="1600" spc="3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5" dirty="0">
                <a:solidFill>
                  <a:srgbClr val="5F5F5F"/>
                </a:solidFill>
                <a:latin typeface="Tahoma"/>
                <a:cs typeface="Tahoma"/>
              </a:rPr>
              <a:t>to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encourage </a:t>
            </a: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the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measurement</a:t>
            </a:r>
            <a:r>
              <a:rPr sz="1600" spc="-1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of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performance</a:t>
            </a:r>
            <a:r>
              <a:rPr sz="1600" spc="-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from</a:t>
            </a:r>
            <a:r>
              <a:rPr sz="1600" spc="-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various</a:t>
            </a:r>
            <a:r>
              <a:rPr sz="1600" spc="-1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0" dirty="0">
                <a:solidFill>
                  <a:srgbClr val="5F5F5F"/>
                </a:solidFill>
                <a:latin typeface="Tahoma"/>
                <a:cs typeface="Tahoma"/>
              </a:rPr>
              <a:t>perspectives.</a:t>
            </a:r>
            <a:r>
              <a:rPr sz="1600" spc="-1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However,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The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5" dirty="0">
                <a:solidFill>
                  <a:srgbClr val="5F5F5F"/>
                </a:solidFill>
                <a:latin typeface="Tahoma"/>
                <a:cs typeface="Tahoma"/>
              </a:rPr>
              <a:t>KPI </a:t>
            </a: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Institute</a:t>
            </a:r>
            <a:r>
              <a:rPr sz="1600" spc="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does not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recommend</a:t>
            </a:r>
            <a:r>
              <a:rPr sz="1600" spc="1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such</a:t>
            </a:r>
            <a:r>
              <a:rPr sz="1600" spc="1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a</a:t>
            </a:r>
            <a:r>
              <a:rPr sz="1600" spc="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label</a:t>
            </a:r>
            <a:r>
              <a:rPr sz="1600" spc="1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for</a:t>
            </a:r>
            <a:r>
              <a:rPr sz="1600" spc="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metrics since</a:t>
            </a:r>
            <a:r>
              <a:rPr sz="1600" spc="-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it</a:t>
            </a:r>
            <a:r>
              <a:rPr sz="1600" spc="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can</a:t>
            </a:r>
            <a:r>
              <a:rPr sz="1600" spc="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lead</a:t>
            </a:r>
            <a:r>
              <a:rPr sz="1600" spc="1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to</a:t>
            </a:r>
            <a:r>
              <a:rPr sz="1600" spc="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subjectivity</a:t>
            </a:r>
            <a:r>
              <a:rPr sz="1600" spc="1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5" dirty="0">
                <a:solidFill>
                  <a:srgbClr val="5F5F5F"/>
                </a:solidFill>
                <a:latin typeface="Tahoma"/>
                <a:cs typeface="Tahoma"/>
              </a:rPr>
              <a:t>and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confusion.</a:t>
            </a:r>
            <a:endParaRPr sz="1600">
              <a:latin typeface="Tahoma"/>
              <a:cs typeface="Tahoma"/>
            </a:endParaRPr>
          </a:p>
          <a:p>
            <a:pPr marL="12700" algn="just">
              <a:lnSpc>
                <a:spcPct val="100000"/>
              </a:lnSpc>
              <a:spcBef>
                <a:spcPts val="1275"/>
              </a:spcBef>
            </a:pPr>
            <a:r>
              <a:rPr sz="1600" spc="-25" dirty="0">
                <a:solidFill>
                  <a:srgbClr val="5F5F5F"/>
                </a:solidFill>
                <a:latin typeface="Tahoma"/>
                <a:cs typeface="Tahoma"/>
              </a:rPr>
              <a:t>The</a:t>
            </a:r>
            <a:r>
              <a:rPr sz="1600" spc="-13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0" dirty="0">
                <a:solidFill>
                  <a:srgbClr val="5F5F5F"/>
                </a:solidFill>
                <a:latin typeface="Tahoma"/>
                <a:cs typeface="Tahoma"/>
              </a:rPr>
              <a:t>following</a:t>
            </a:r>
            <a:r>
              <a:rPr sz="1600" spc="-18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65" dirty="0">
                <a:solidFill>
                  <a:srgbClr val="5F5F5F"/>
                </a:solidFill>
                <a:latin typeface="Tahoma"/>
                <a:cs typeface="Tahoma"/>
              </a:rPr>
              <a:t>examples,</a:t>
            </a:r>
            <a:r>
              <a:rPr sz="1600" spc="-14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40" dirty="0">
                <a:solidFill>
                  <a:srgbClr val="5F5F5F"/>
                </a:solidFill>
                <a:latin typeface="Tahoma"/>
                <a:cs typeface="Tahoma"/>
              </a:rPr>
              <a:t>can</a:t>
            </a:r>
            <a:r>
              <a:rPr sz="1600" spc="-14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35" dirty="0">
                <a:solidFill>
                  <a:srgbClr val="5F5F5F"/>
                </a:solidFill>
                <a:latin typeface="Tahoma"/>
                <a:cs typeface="Tahoma"/>
              </a:rPr>
              <a:t>be</a:t>
            </a:r>
            <a:r>
              <a:rPr sz="1600" spc="-15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0" dirty="0">
                <a:solidFill>
                  <a:srgbClr val="5F5F5F"/>
                </a:solidFill>
                <a:latin typeface="Tahoma"/>
                <a:cs typeface="Tahoma"/>
              </a:rPr>
              <a:t>considered</a:t>
            </a:r>
            <a:r>
              <a:rPr sz="1600" spc="-15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35" dirty="0">
                <a:solidFill>
                  <a:srgbClr val="5F5F5F"/>
                </a:solidFill>
                <a:latin typeface="Tahoma"/>
                <a:cs typeface="Tahoma"/>
              </a:rPr>
              <a:t>measurements</a:t>
            </a:r>
            <a:r>
              <a:rPr sz="1600" spc="-12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of</a:t>
            </a:r>
            <a:r>
              <a:rPr sz="1600" spc="-14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quality:</a:t>
            </a:r>
            <a:endParaRPr sz="1600">
              <a:latin typeface="Tahoma"/>
              <a:cs typeface="Tahoma"/>
            </a:endParaRPr>
          </a:p>
          <a:p>
            <a:pPr marL="299085" indent="-286385">
              <a:lnSpc>
                <a:spcPct val="100000"/>
              </a:lnSpc>
              <a:spcBef>
                <a:spcPts val="1320"/>
              </a:spcBef>
              <a:buClr>
                <a:srgbClr val="0A976C"/>
              </a:buClr>
              <a:buSzPct val="87500"/>
              <a:buFont typeface="Segoe UI Symbol"/>
              <a:buChar char="⮚"/>
              <a:tabLst>
                <a:tab pos="299085" algn="l"/>
              </a:tabLst>
            </a:pPr>
            <a:r>
              <a:rPr sz="1600" spc="-345" dirty="0">
                <a:solidFill>
                  <a:srgbClr val="5F5F5F"/>
                </a:solidFill>
                <a:latin typeface="Tahoma"/>
                <a:cs typeface="Tahoma"/>
              </a:rPr>
              <a:t>%</a:t>
            </a:r>
            <a:r>
              <a:rPr sz="1600" spc="-16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Product</a:t>
            </a:r>
            <a:r>
              <a:rPr sz="1600" spc="-16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return</a:t>
            </a:r>
            <a:r>
              <a:rPr sz="1600" spc="-14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0" dirty="0">
                <a:solidFill>
                  <a:srgbClr val="5F5F5F"/>
                </a:solidFill>
                <a:latin typeface="Tahoma"/>
                <a:cs typeface="Tahoma"/>
              </a:rPr>
              <a:t>rate</a:t>
            </a:r>
            <a:endParaRPr sz="1600">
              <a:latin typeface="Tahoma"/>
              <a:cs typeface="Tahoma"/>
            </a:endParaRPr>
          </a:p>
          <a:p>
            <a:pPr marL="299085" indent="-286385">
              <a:lnSpc>
                <a:spcPct val="100000"/>
              </a:lnSpc>
              <a:spcBef>
                <a:spcPts val="960"/>
              </a:spcBef>
              <a:buClr>
                <a:srgbClr val="0A976C"/>
              </a:buClr>
              <a:buSzPct val="87500"/>
              <a:buFont typeface="Segoe UI Symbol"/>
              <a:buChar char="⮚"/>
              <a:tabLst>
                <a:tab pos="299085" algn="l"/>
              </a:tabLst>
            </a:pPr>
            <a:r>
              <a:rPr sz="1600" spc="-250" dirty="0">
                <a:solidFill>
                  <a:srgbClr val="5F5F5F"/>
                </a:solidFill>
                <a:latin typeface="Tahoma"/>
                <a:cs typeface="Tahoma"/>
              </a:rPr>
              <a:t>#</a:t>
            </a:r>
            <a:r>
              <a:rPr sz="1600" spc="-10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Machinery</a:t>
            </a:r>
            <a:r>
              <a:rPr sz="1600" spc="-15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30" dirty="0">
                <a:solidFill>
                  <a:srgbClr val="5F5F5F"/>
                </a:solidFill>
                <a:latin typeface="Tahoma"/>
                <a:cs typeface="Tahoma"/>
              </a:rPr>
              <a:t>break-</a:t>
            </a:r>
            <a:r>
              <a:rPr sz="1600" spc="-20" dirty="0">
                <a:solidFill>
                  <a:srgbClr val="5F5F5F"/>
                </a:solidFill>
                <a:latin typeface="Tahoma"/>
                <a:cs typeface="Tahoma"/>
              </a:rPr>
              <a:t>downs</a:t>
            </a:r>
            <a:endParaRPr sz="1600">
              <a:latin typeface="Tahoma"/>
              <a:cs typeface="Tahoma"/>
            </a:endParaRPr>
          </a:p>
          <a:p>
            <a:pPr marL="299085" indent="-286385">
              <a:lnSpc>
                <a:spcPct val="100000"/>
              </a:lnSpc>
              <a:spcBef>
                <a:spcPts val="960"/>
              </a:spcBef>
              <a:buClr>
                <a:srgbClr val="0A976C"/>
              </a:buClr>
              <a:buSzPct val="87500"/>
              <a:buFont typeface="Segoe UI Symbol"/>
              <a:buChar char="⮚"/>
              <a:tabLst>
                <a:tab pos="299085" algn="l"/>
              </a:tabLst>
            </a:pPr>
            <a:r>
              <a:rPr sz="1600" spc="-345" dirty="0">
                <a:solidFill>
                  <a:srgbClr val="5F5F5F"/>
                </a:solidFill>
                <a:latin typeface="Tahoma"/>
                <a:cs typeface="Tahoma"/>
              </a:rPr>
              <a:t>%</a:t>
            </a:r>
            <a:r>
              <a:rPr sz="1600" spc="-13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First-</a:t>
            </a:r>
            <a:r>
              <a:rPr sz="1600" spc="-20" dirty="0">
                <a:solidFill>
                  <a:srgbClr val="5F5F5F"/>
                </a:solidFill>
                <a:latin typeface="Tahoma"/>
                <a:cs typeface="Tahoma"/>
              </a:rPr>
              <a:t>call</a:t>
            </a:r>
            <a:r>
              <a:rPr sz="1600" spc="-13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resolution</a:t>
            </a:r>
            <a:r>
              <a:rPr sz="1600" spc="-14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0" dirty="0">
                <a:solidFill>
                  <a:srgbClr val="5F5F5F"/>
                </a:solidFill>
                <a:latin typeface="Tahoma"/>
                <a:cs typeface="Tahoma"/>
              </a:rPr>
              <a:t>rate</a:t>
            </a:r>
            <a:endParaRPr sz="1600">
              <a:latin typeface="Tahoma"/>
              <a:cs typeface="Tahoma"/>
            </a:endParaRPr>
          </a:p>
          <a:p>
            <a:pPr marL="299085" indent="-286385">
              <a:lnSpc>
                <a:spcPct val="100000"/>
              </a:lnSpc>
              <a:spcBef>
                <a:spcPts val="965"/>
              </a:spcBef>
              <a:buClr>
                <a:srgbClr val="0A976C"/>
              </a:buClr>
              <a:buSzPct val="87500"/>
              <a:buFont typeface="Segoe UI Symbol"/>
              <a:buChar char="⮚"/>
              <a:tabLst>
                <a:tab pos="299085" algn="l"/>
              </a:tabLst>
            </a:pPr>
            <a:r>
              <a:rPr sz="1600" spc="-250" dirty="0">
                <a:solidFill>
                  <a:srgbClr val="5F5F5F"/>
                </a:solidFill>
                <a:latin typeface="Tahoma"/>
                <a:cs typeface="Tahoma"/>
              </a:rPr>
              <a:t>#</a:t>
            </a:r>
            <a:r>
              <a:rPr sz="1600" spc="-14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Customer</a:t>
            </a:r>
            <a:r>
              <a:rPr sz="1600" spc="-13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0" dirty="0">
                <a:solidFill>
                  <a:srgbClr val="5F5F5F"/>
                </a:solidFill>
                <a:latin typeface="Tahoma"/>
                <a:cs typeface="Tahoma"/>
              </a:rPr>
              <a:t>satisfaction</a:t>
            </a:r>
            <a:r>
              <a:rPr sz="1600" spc="-14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0" dirty="0">
                <a:solidFill>
                  <a:srgbClr val="5F5F5F"/>
                </a:solidFill>
                <a:latin typeface="Tahoma"/>
                <a:cs typeface="Tahoma"/>
              </a:rPr>
              <a:t>index</a:t>
            </a:r>
            <a:endParaRPr sz="1600">
              <a:latin typeface="Tahoma"/>
              <a:cs typeface="Tahoma"/>
            </a:endParaRPr>
          </a:p>
          <a:p>
            <a:pPr marL="299085" indent="-286385">
              <a:lnSpc>
                <a:spcPct val="100000"/>
              </a:lnSpc>
              <a:spcBef>
                <a:spcPts val="960"/>
              </a:spcBef>
              <a:buClr>
                <a:srgbClr val="0A976C"/>
              </a:buClr>
              <a:buSzPct val="87500"/>
              <a:buFont typeface="Segoe UI Symbol"/>
              <a:buChar char="⮚"/>
              <a:tabLst>
                <a:tab pos="299085" algn="l"/>
              </a:tabLst>
            </a:pPr>
            <a:r>
              <a:rPr sz="1600" spc="-345" dirty="0">
                <a:solidFill>
                  <a:srgbClr val="5F5F5F"/>
                </a:solidFill>
                <a:latin typeface="Tahoma"/>
                <a:cs typeface="Tahoma"/>
              </a:rPr>
              <a:t>%</a:t>
            </a:r>
            <a:r>
              <a:rPr sz="1600" spc="-17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Recurrent</a:t>
            </a:r>
            <a:r>
              <a:rPr sz="1600" spc="-17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customers</a:t>
            </a:r>
            <a:endParaRPr sz="1600">
              <a:latin typeface="Tahoma"/>
              <a:cs typeface="Tahoma"/>
            </a:endParaRPr>
          </a:p>
          <a:p>
            <a:pPr marL="299085" indent="-286385">
              <a:lnSpc>
                <a:spcPct val="100000"/>
              </a:lnSpc>
              <a:spcBef>
                <a:spcPts val="960"/>
              </a:spcBef>
              <a:buClr>
                <a:srgbClr val="0A976C"/>
              </a:buClr>
              <a:buSzPct val="87500"/>
              <a:buFont typeface="Segoe UI Symbol"/>
              <a:buChar char="⮚"/>
              <a:tabLst>
                <a:tab pos="299085" algn="l"/>
              </a:tabLst>
            </a:pPr>
            <a:r>
              <a:rPr sz="1600" spc="-250" dirty="0">
                <a:solidFill>
                  <a:srgbClr val="5F5F5F"/>
                </a:solidFill>
                <a:latin typeface="Tahoma"/>
                <a:cs typeface="Tahoma"/>
              </a:rPr>
              <a:t>#</a:t>
            </a:r>
            <a:r>
              <a:rPr sz="1600" spc="-15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5" dirty="0">
                <a:solidFill>
                  <a:srgbClr val="5F5F5F"/>
                </a:solidFill>
                <a:latin typeface="Tahoma"/>
                <a:cs typeface="Tahoma"/>
              </a:rPr>
              <a:t>Employee</a:t>
            </a:r>
            <a:r>
              <a:rPr sz="1600" spc="-17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50" dirty="0">
                <a:solidFill>
                  <a:srgbClr val="5F5F5F"/>
                </a:solidFill>
                <a:latin typeface="Tahoma"/>
                <a:cs typeface="Tahoma"/>
              </a:rPr>
              <a:t>engagement</a:t>
            </a:r>
            <a:r>
              <a:rPr sz="1600" spc="-15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0" dirty="0">
                <a:solidFill>
                  <a:srgbClr val="5F5F5F"/>
                </a:solidFill>
                <a:latin typeface="Tahoma"/>
                <a:cs typeface="Tahoma"/>
              </a:rPr>
              <a:t>index</a:t>
            </a:r>
            <a:endParaRPr sz="1600">
              <a:latin typeface="Tahoma"/>
              <a:cs typeface="Tahoma"/>
            </a:endParaRPr>
          </a:p>
          <a:p>
            <a:pPr marL="299085" indent="-286385">
              <a:lnSpc>
                <a:spcPct val="100000"/>
              </a:lnSpc>
              <a:spcBef>
                <a:spcPts val="960"/>
              </a:spcBef>
              <a:buClr>
                <a:srgbClr val="0A976C"/>
              </a:buClr>
              <a:buSzPct val="87500"/>
              <a:buFont typeface="Segoe UI Symbol"/>
              <a:buChar char="⮚"/>
              <a:tabLst>
                <a:tab pos="299085" algn="l"/>
              </a:tabLst>
            </a:pPr>
            <a:r>
              <a:rPr sz="1600" spc="-345" dirty="0">
                <a:solidFill>
                  <a:srgbClr val="5F5F5F"/>
                </a:solidFill>
                <a:latin typeface="Tahoma"/>
                <a:cs typeface="Tahoma"/>
              </a:rPr>
              <a:t>%</a:t>
            </a:r>
            <a:r>
              <a:rPr sz="1600" spc="-16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Advice</a:t>
            </a:r>
            <a:r>
              <a:rPr sz="1600" spc="-204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0" dirty="0">
                <a:solidFill>
                  <a:srgbClr val="5F5F5F"/>
                </a:solidFill>
                <a:latin typeface="Tahoma"/>
                <a:cs typeface="Tahoma"/>
              </a:rPr>
              <a:t>provided</a:t>
            </a:r>
            <a:r>
              <a:rPr sz="1600" spc="-17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35" dirty="0">
                <a:solidFill>
                  <a:srgbClr val="5F5F5F"/>
                </a:solidFill>
                <a:latin typeface="Tahoma"/>
                <a:cs typeface="Tahoma"/>
              </a:rPr>
              <a:t>by</a:t>
            </a:r>
            <a:r>
              <a:rPr sz="1600" spc="-17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Experts</a:t>
            </a:r>
            <a:r>
              <a:rPr sz="1600" spc="-14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Commission</a:t>
            </a:r>
            <a:r>
              <a:rPr sz="1600" spc="-17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0" dirty="0">
                <a:solidFill>
                  <a:srgbClr val="5F5F5F"/>
                </a:solidFill>
                <a:latin typeface="Tahoma"/>
                <a:cs typeface="Tahoma"/>
              </a:rPr>
              <a:t>that</a:t>
            </a:r>
            <a:r>
              <a:rPr sz="1600" spc="-15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is</a:t>
            </a:r>
            <a:r>
              <a:rPr sz="1600" spc="-17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implemented</a:t>
            </a:r>
            <a:endParaRPr sz="16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285449" y="3665102"/>
            <a:ext cx="1414780" cy="672465"/>
            <a:chOff x="4285449" y="3665102"/>
            <a:chExt cx="1414780" cy="67246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85449" y="3665102"/>
              <a:ext cx="1414348" cy="67231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93108" y="3672839"/>
              <a:ext cx="1348739" cy="606551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4522089" y="3851275"/>
            <a:ext cx="826769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50" dirty="0">
                <a:solidFill>
                  <a:srgbClr val="FFFFFF"/>
                </a:solidFill>
                <a:latin typeface="Century Gothic"/>
                <a:cs typeface="Century Gothic"/>
              </a:rPr>
              <a:t>Process</a:t>
            </a:r>
            <a:endParaRPr sz="1600">
              <a:latin typeface="Century Gothic"/>
              <a:cs typeface="Century Gothic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09258" rIns="0" bIns="0" rtlCol="0">
            <a:spAutoFit/>
          </a:bodyPr>
          <a:lstStyle/>
          <a:p>
            <a:pPr marL="31115">
              <a:lnSpc>
                <a:spcPct val="100000"/>
              </a:lnSpc>
              <a:spcBef>
                <a:spcPts val="100"/>
              </a:spcBef>
            </a:pPr>
            <a:r>
              <a:rPr spc="155" dirty="0"/>
              <a:t>EFFICIENCY</a:t>
            </a:r>
            <a:r>
              <a:rPr spc="30" dirty="0"/>
              <a:t> </a:t>
            </a:r>
            <a:r>
              <a:rPr spc="140" dirty="0"/>
              <a:t>VS</a:t>
            </a:r>
            <a:r>
              <a:rPr spc="15" dirty="0"/>
              <a:t> </a:t>
            </a:r>
            <a:r>
              <a:rPr spc="235" dirty="0"/>
              <a:t>EFFECTIVENESS</a:t>
            </a:r>
            <a:r>
              <a:rPr spc="50" dirty="0"/>
              <a:t> </a:t>
            </a:r>
            <a:r>
              <a:rPr spc="250" dirty="0"/>
              <a:t>KPIS</a:t>
            </a:r>
          </a:p>
        </p:txBody>
      </p:sp>
      <p:grpSp>
        <p:nvGrpSpPr>
          <p:cNvPr id="7" name="object 7"/>
          <p:cNvGrpSpPr/>
          <p:nvPr/>
        </p:nvGrpSpPr>
        <p:grpSpPr>
          <a:xfrm>
            <a:off x="1280541" y="2066407"/>
            <a:ext cx="6197600" cy="3276600"/>
            <a:chOff x="1280541" y="2066407"/>
            <a:chExt cx="6197600" cy="3276600"/>
          </a:xfrm>
        </p:grpSpPr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93707" y="2066407"/>
              <a:ext cx="2264688" cy="862782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3110483" y="2074164"/>
              <a:ext cx="2181225" cy="788035"/>
            </a:xfrm>
            <a:custGeom>
              <a:avLst/>
              <a:gdLst/>
              <a:ahLst/>
              <a:cxnLst/>
              <a:rect l="l" t="t" r="r" b="b"/>
              <a:pathLst>
                <a:path w="2181225" h="788035">
                  <a:moveTo>
                    <a:pt x="2049526" y="0"/>
                  </a:moveTo>
                  <a:lnTo>
                    <a:pt x="131318" y="0"/>
                  </a:lnTo>
                  <a:lnTo>
                    <a:pt x="80206" y="10320"/>
                  </a:lnTo>
                  <a:lnTo>
                    <a:pt x="38465" y="38465"/>
                  </a:lnTo>
                  <a:lnTo>
                    <a:pt x="10320" y="80206"/>
                  </a:lnTo>
                  <a:lnTo>
                    <a:pt x="0" y="131318"/>
                  </a:lnTo>
                  <a:lnTo>
                    <a:pt x="0" y="656589"/>
                  </a:lnTo>
                  <a:lnTo>
                    <a:pt x="10320" y="707701"/>
                  </a:lnTo>
                  <a:lnTo>
                    <a:pt x="38465" y="749442"/>
                  </a:lnTo>
                  <a:lnTo>
                    <a:pt x="80206" y="777587"/>
                  </a:lnTo>
                  <a:lnTo>
                    <a:pt x="131318" y="787908"/>
                  </a:lnTo>
                  <a:lnTo>
                    <a:pt x="2049526" y="787908"/>
                  </a:lnTo>
                  <a:lnTo>
                    <a:pt x="2100637" y="777587"/>
                  </a:lnTo>
                  <a:lnTo>
                    <a:pt x="2142378" y="749442"/>
                  </a:lnTo>
                  <a:lnTo>
                    <a:pt x="2170523" y="707701"/>
                  </a:lnTo>
                  <a:lnTo>
                    <a:pt x="2180844" y="656589"/>
                  </a:lnTo>
                  <a:lnTo>
                    <a:pt x="2180844" y="131318"/>
                  </a:lnTo>
                  <a:lnTo>
                    <a:pt x="2170523" y="80206"/>
                  </a:lnTo>
                  <a:lnTo>
                    <a:pt x="2142378" y="38465"/>
                  </a:lnTo>
                  <a:lnTo>
                    <a:pt x="2100637" y="10320"/>
                  </a:lnTo>
                  <a:lnTo>
                    <a:pt x="2049526" y="0"/>
                  </a:lnTo>
                  <a:close/>
                </a:path>
              </a:pathLst>
            </a:custGeom>
            <a:solidFill>
              <a:srgbClr val="D0CEC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290066" y="2469642"/>
              <a:ext cx="6178550" cy="1233805"/>
            </a:xfrm>
            <a:custGeom>
              <a:avLst/>
              <a:gdLst/>
              <a:ahLst/>
              <a:cxnLst/>
              <a:rect l="l" t="t" r="r" b="b"/>
              <a:pathLst>
                <a:path w="6178550" h="1233804">
                  <a:moveTo>
                    <a:pt x="0" y="1233551"/>
                  </a:moveTo>
                  <a:lnTo>
                    <a:pt x="0" y="0"/>
                  </a:lnTo>
                  <a:lnTo>
                    <a:pt x="1821561" y="0"/>
                  </a:lnTo>
                </a:path>
                <a:path w="6178550" h="1233804">
                  <a:moveTo>
                    <a:pt x="4002024" y="0"/>
                  </a:moveTo>
                  <a:lnTo>
                    <a:pt x="6178550" y="0"/>
                  </a:lnTo>
                  <a:lnTo>
                    <a:pt x="6178550" y="959104"/>
                  </a:lnTo>
                </a:path>
              </a:pathLst>
            </a:custGeom>
            <a:ln w="19050">
              <a:solidFill>
                <a:srgbClr val="9F9F9F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374898" y="4298442"/>
              <a:ext cx="3280410" cy="1034415"/>
            </a:xfrm>
            <a:custGeom>
              <a:avLst/>
              <a:gdLst/>
              <a:ahLst/>
              <a:cxnLst/>
              <a:rect l="l" t="t" r="r" b="b"/>
              <a:pathLst>
                <a:path w="3280409" h="1034414">
                  <a:moveTo>
                    <a:pt x="553847" y="1034414"/>
                  </a:moveTo>
                  <a:lnTo>
                    <a:pt x="0" y="1034414"/>
                  </a:lnTo>
                  <a:lnTo>
                    <a:pt x="0" y="0"/>
                  </a:lnTo>
                </a:path>
                <a:path w="3280409" h="1034414">
                  <a:moveTo>
                    <a:pt x="2599943" y="1033779"/>
                  </a:moveTo>
                  <a:lnTo>
                    <a:pt x="3280029" y="1033779"/>
                  </a:lnTo>
                  <a:lnTo>
                    <a:pt x="3280029" y="38099"/>
                  </a:lnTo>
                </a:path>
              </a:pathLst>
            </a:custGeom>
            <a:ln w="19050">
              <a:solidFill>
                <a:srgbClr val="0A976C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673096" y="3665220"/>
              <a:ext cx="1450847" cy="708659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699004" y="3691128"/>
              <a:ext cx="1348740" cy="606551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2928620" y="3851275"/>
            <a:ext cx="68834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90" dirty="0">
                <a:solidFill>
                  <a:srgbClr val="FFFFFF"/>
                </a:solidFill>
                <a:latin typeface="Century Gothic"/>
                <a:cs typeface="Century Gothic"/>
              </a:rPr>
              <a:t>Inputs</a:t>
            </a:r>
            <a:endParaRPr sz="1600">
              <a:latin typeface="Century Gothic"/>
              <a:cs typeface="Century Gothic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5910071" y="3665220"/>
            <a:ext cx="1450975" cy="708660"/>
            <a:chOff x="5910071" y="3665220"/>
            <a:chExt cx="1450975" cy="708660"/>
          </a:xfrm>
        </p:grpSpPr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910071" y="3665220"/>
              <a:ext cx="1450848" cy="708659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935979" y="3691128"/>
              <a:ext cx="1348740" cy="606551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6122670" y="3851275"/>
            <a:ext cx="87884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65" dirty="0">
                <a:solidFill>
                  <a:srgbClr val="FFFFFF"/>
                </a:solidFill>
                <a:latin typeface="Century Gothic"/>
                <a:cs typeface="Century Gothic"/>
              </a:rPr>
              <a:t>Outputs</a:t>
            </a:r>
            <a:endParaRPr sz="1600">
              <a:latin typeface="Century Gothic"/>
              <a:cs typeface="Century Gothic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7581900" y="3683390"/>
            <a:ext cx="1431290" cy="672465"/>
            <a:chOff x="7581900" y="3683390"/>
            <a:chExt cx="1431290" cy="672465"/>
          </a:xfrm>
        </p:grpSpPr>
        <p:pic>
          <p:nvPicPr>
            <p:cNvPr id="20" name="object 2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598625" y="3683390"/>
              <a:ext cx="1414348" cy="672318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606283" y="3691127"/>
              <a:ext cx="1348740" cy="606551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581900" y="3785641"/>
              <a:ext cx="1421892" cy="528802"/>
            </a:xfrm>
            <a:prstGeom prst="rect">
              <a:avLst/>
            </a:prstGeom>
          </p:spPr>
        </p:pic>
      </p:grpSp>
      <p:sp>
        <p:nvSpPr>
          <p:cNvPr id="23" name="object 23"/>
          <p:cNvSpPr txBox="1"/>
          <p:nvPr/>
        </p:nvSpPr>
        <p:spPr>
          <a:xfrm>
            <a:off x="7718297" y="3851275"/>
            <a:ext cx="110109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solidFill>
                  <a:srgbClr val="FFFFFF"/>
                </a:solidFill>
                <a:latin typeface="Century Gothic"/>
                <a:cs typeface="Century Gothic"/>
              </a:rPr>
              <a:t>Outcomes</a:t>
            </a:r>
            <a:endParaRPr sz="1600">
              <a:latin typeface="Century Gothic"/>
              <a:cs typeface="Century Gothic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292608" y="3663721"/>
            <a:ext cx="2148840" cy="711835"/>
            <a:chOff x="292608" y="3663721"/>
            <a:chExt cx="2148840" cy="711835"/>
          </a:xfrm>
        </p:grpSpPr>
        <p:pic>
          <p:nvPicPr>
            <p:cNvPr id="25" name="object 2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92608" y="3663721"/>
              <a:ext cx="2148840" cy="711682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18516" y="3689603"/>
              <a:ext cx="2046732" cy="609600"/>
            </a:xfrm>
            <a:prstGeom prst="rect">
              <a:avLst/>
            </a:prstGeom>
          </p:spPr>
        </p:pic>
      </p:grpSp>
      <p:sp>
        <p:nvSpPr>
          <p:cNvPr id="27" name="object 27"/>
          <p:cNvSpPr txBox="1"/>
          <p:nvPr/>
        </p:nvSpPr>
        <p:spPr>
          <a:xfrm>
            <a:off x="524357" y="3728084"/>
            <a:ext cx="152908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400685">
              <a:lnSpc>
                <a:spcPct val="100000"/>
              </a:lnSpc>
              <a:spcBef>
                <a:spcPts val="100"/>
              </a:spcBef>
            </a:pPr>
            <a:r>
              <a:rPr sz="1400" spc="50" dirty="0">
                <a:solidFill>
                  <a:srgbClr val="FFFFFF"/>
                </a:solidFill>
                <a:latin typeface="Century Gothic"/>
                <a:cs typeface="Century Gothic"/>
              </a:rPr>
              <a:t>Desired </a:t>
            </a:r>
            <a:r>
              <a:rPr sz="1400" spc="-10" dirty="0">
                <a:solidFill>
                  <a:srgbClr val="FFFFFF"/>
                </a:solidFill>
                <a:latin typeface="Century Gothic"/>
                <a:cs typeface="Century Gothic"/>
              </a:rPr>
              <a:t>output/outcome</a:t>
            </a:r>
            <a:endParaRPr sz="1400">
              <a:latin typeface="Century Gothic"/>
              <a:cs typeface="Century Gothic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2365248" y="2115324"/>
            <a:ext cx="5163820" cy="1917700"/>
            <a:chOff x="2365248" y="2115324"/>
            <a:chExt cx="5163820" cy="1917700"/>
          </a:xfrm>
        </p:grpSpPr>
        <p:sp>
          <p:nvSpPr>
            <p:cNvPr id="29" name="object 29"/>
            <p:cNvSpPr/>
            <p:nvPr/>
          </p:nvSpPr>
          <p:spPr>
            <a:xfrm>
              <a:off x="2365248" y="3956304"/>
              <a:ext cx="334645" cy="76200"/>
            </a:xfrm>
            <a:custGeom>
              <a:avLst/>
              <a:gdLst/>
              <a:ahLst/>
              <a:cxnLst/>
              <a:rect l="l" t="t" r="r" b="b"/>
              <a:pathLst>
                <a:path w="334644" h="76200">
                  <a:moveTo>
                    <a:pt x="258318" y="0"/>
                  </a:moveTo>
                  <a:lnTo>
                    <a:pt x="258318" y="76200"/>
                  </a:lnTo>
                  <a:lnTo>
                    <a:pt x="321818" y="44450"/>
                  </a:lnTo>
                  <a:lnTo>
                    <a:pt x="271018" y="44450"/>
                  </a:lnTo>
                  <a:lnTo>
                    <a:pt x="271018" y="31750"/>
                  </a:lnTo>
                  <a:lnTo>
                    <a:pt x="321818" y="31750"/>
                  </a:lnTo>
                  <a:lnTo>
                    <a:pt x="258318" y="0"/>
                  </a:lnTo>
                  <a:close/>
                </a:path>
                <a:path w="334644" h="76200">
                  <a:moveTo>
                    <a:pt x="258318" y="31750"/>
                  </a:moveTo>
                  <a:lnTo>
                    <a:pt x="0" y="31750"/>
                  </a:lnTo>
                  <a:lnTo>
                    <a:pt x="0" y="44450"/>
                  </a:lnTo>
                  <a:lnTo>
                    <a:pt x="258318" y="44450"/>
                  </a:lnTo>
                  <a:lnTo>
                    <a:pt x="258318" y="31750"/>
                  </a:lnTo>
                  <a:close/>
                </a:path>
                <a:path w="334644" h="76200">
                  <a:moveTo>
                    <a:pt x="321818" y="31750"/>
                  </a:moveTo>
                  <a:lnTo>
                    <a:pt x="271018" y="31750"/>
                  </a:lnTo>
                  <a:lnTo>
                    <a:pt x="271018" y="44450"/>
                  </a:lnTo>
                  <a:lnTo>
                    <a:pt x="321818" y="44450"/>
                  </a:lnTo>
                  <a:lnTo>
                    <a:pt x="334518" y="38100"/>
                  </a:lnTo>
                  <a:lnTo>
                    <a:pt x="321818" y="31750"/>
                  </a:lnTo>
                  <a:close/>
                </a:path>
              </a:pathLst>
            </a:custGeom>
            <a:solidFill>
              <a:srgbClr val="5F5F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047744" y="3956304"/>
              <a:ext cx="244220" cy="76200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641848" y="3938016"/>
              <a:ext cx="244221" cy="76200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284719" y="3956304"/>
              <a:ext cx="244221" cy="76200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154680" y="2115324"/>
              <a:ext cx="2147316" cy="765035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169920" y="2218944"/>
              <a:ext cx="2115311" cy="635508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3180588" y="2141220"/>
              <a:ext cx="2045335" cy="662940"/>
            </a:xfrm>
            <a:custGeom>
              <a:avLst/>
              <a:gdLst/>
              <a:ahLst/>
              <a:cxnLst/>
              <a:rect l="l" t="t" r="r" b="b"/>
              <a:pathLst>
                <a:path w="2045335" h="662939">
                  <a:moveTo>
                    <a:pt x="1934717" y="0"/>
                  </a:moveTo>
                  <a:lnTo>
                    <a:pt x="110489" y="0"/>
                  </a:lnTo>
                  <a:lnTo>
                    <a:pt x="67508" y="8691"/>
                  </a:lnTo>
                  <a:lnTo>
                    <a:pt x="32384" y="32385"/>
                  </a:lnTo>
                  <a:lnTo>
                    <a:pt x="8691" y="67508"/>
                  </a:lnTo>
                  <a:lnTo>
                    <a:pt x="0" y="110489"/>
                  </a:lnTo>
                  <a:lnTo>
                    <a:pt x="0" y="552450"/>
                  </a:lnTo>
                  <a:lnTo>
                    <a:pt x="8691" y="595431"/>
                  </a:lnTo>
                  <a:lnTo>
                    <a:pt x="32385" y="630554"/>
                  </a:lnTo>
                  <a:lnTo>
                    <a:pt x="67508" y="654248"/>
                  </a:lnTo>
                  <a:lnTo>
                    <a:pt x="110489" y="662939"/>
                  </a:lnTo>
                  <a:lnTo>
                    <a:pt x="1934717" y="662939"/>
                  </a:lnTo>
                  <a:lnTo>
                    <a:pt x="1977699" y="654248"/>
                  </a:lnTo>
                  <a:lnTo>
                    <a:pt x="2012823" y="630554"/>
                  </a:lnTo>
                  <a:lnTo>
                    <a:pt x="2036516" y="595431"/>
                  </a:lnTo>
                  <a:lnTo>
                    <a:pt x="2045208" y="552450"/>
                  </a:lnTo>
                  <a:lnTo>
                    <a:pt x="2045208" y="110489"/>
                  </a:lnTo>
                  <a:lnTo>
                    <a:pt x="2036516" y="67508"/>
                  </a:lnTo>
                  <a:lnTo>
                    <a:pt x="2012823" y="32384"/>
                  </a:lnTo>
                  <a:lnTo>
                    <a:pt x="1977699" y="8691"/>
                  </a:lnTo>
                  <a:lnTo>
                    <a:pt x="193471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3336797" y="2297125"/>
            <a:ext cx="173355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60" dirty="0">
                <a:solidFill>
                  <a:srgbClr val="5F5F5F"/>
                </a:solidFill>
                <a:latin typeface="Century Gothic"/>
                <a:cs typeface="Century Gothic"/>
              </a:rPr>
              <a:t>Effectiveness</a:t>
            </a:r>
            <a:endParaRPr sz="2000">
              <a:latin typeface="Century Gothic"/>
              <a:cs typeface="Century Gothic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3860291" y="4937759"/>
            <a:ext cx="2190115" cy="802005"/>
            <a:chOff x="3860291" y="4937759"/>
            <a:chExt cx="2190115" cy="802005"/>
          </a:xfrm>
        </p:grpSpPr>
        <p:pic>
          <p:nvPicPr>
            <p:cNvPr id="38" name="object 3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860291" y="4937759"/>
              <a:ext cx="2189988" cy="801623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145279" y="5079491"/>
              <a:ext cx="1661160" cy="635507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3927347" y="5001767"/>
              <a:ext cx="2047239" cy="661670"/>
            </a:xfrm>
            <a:custGeom>
              <a:avLst/>
              <a:gdLst/>
              <a:ahLst/>
              <a:cxnLst/>
              <a:rect l="l" t="t" r="r" b="b"/>
              <a:pathLst>
                <a:path w="2047239" h="661670">
                  <a:moveTo>
                    <a:pt x="1936496" y="0"/>
                  </a:moveTo>
                  <a:lnTo>
                    <a:pt x="110236" y="0"/>
                  </a:lnTo>
                  <a:lnTo>
                    <a:pt x="67347" y="8669"/>
                  </a:lnTo>
                  <a:lnTo>
                    <a:pt x="32305" y="32305"/>
                  </a:lnTo>
                  <a:lnTo>
                    <a:pt x="8669" y="67347"/>
                  </a:lnTo>
                  <a:lnTo>
                    <a:pt x="0" y="110235"/>
                  </a:lnTo>
                  <a:lnTo>
                    <a:pt x="0" y="551179"/>
                  </a:lnTo>
                  <a:lnTo>
                    <a:pt x="8669" y="594089"/>
                  </a:lnTo>
                  <a:lnTo>
                    <a:pt x="32305" y="629129"/>
                  </a:lnTo>
                  <a:lnTo>
                    <a:pt x="67347" y="652753"/>
                  </a:lnTo>
                  <a:lnTo>
                    <a:pt x="110236" y="661415"/>
                  </a:lnTo>
                  <a:lnTo>
                    <a:pt x="1936496" y="661415"/>
                  </a:lnTo>
                  <a:lnTo>
                    <a:pt x="1979384" y="652753"/>
                  </a:lnTo>
                  <a:lnTo>
                    <a:pt x="2014426" y="629129"/>
                  </a:lnTo>
                  <a:lnTo>
                    <a:pt x="2038062" y="594089"/>
                  </a:lnTo>
                  <a:lnTo>
                    <a:pt x="2046731" y="551179"/>
                  </a:lnTo>
                  <a:lnTo>
                    <a:pt x="2046731" y="110235"/>
                  </a:lnTo>
                  <a:lnTo>
                    <a:pt x="2038062" y="67347"/>
                  </a:lnTo>
                  <a:lnTo>
                    <a:pt x="2014426" y="32305"/>
                  </a:lnTo>
                  <a:lnTo>
                    <a:pt x="1979384" y="8669"/>
                  </a:lnTo>
                  <a:lnTo>
                    <a:pt x="193649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1" name="object 41"/>
          <p:cNvSpPr txBox="1"/>
          <p:nvPr/>
        </p:nvSpPr>
        <p:spPr>
          <a:xfrm>
            <a:off x="4311522" y="5157597"/>
            <a:ext cx="128079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40" dirty="0">
                <a:solidFill>
                  <a:srgbClr val="044B35"/>
                </a:solidFill>
                <a:latin typeface="Century Gothic"/>
                <a:cs typeface="Century Gothic"/>
              </a:rPr>
              <a:t>Efficiency</a:t>
            </a:r>
            <a:endParaRPr sz="2000">
              <a:latin typeface="Century Gothic"/>
              <a:cs typeface="Century Gothic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7003542" y="3428238"/>
            <a:ext cx="929005" cy="274320"/>
          </a:xfrm>
          <a:custGeom>
            <a:avLst/>
            <a:gdLst/>
            <a:ahLst/>
            <a:cxnLst/>
            <a:rect l="l" t="t" r="r" b="b"/>
            <a:pathLst>
              <a:path w="929004" h="274320">
                <a:moveTo>
                  <a:pt x="464057" y="0"/>
                </a:moveTo>
                <a:lnTo>
                  <a:pt x="0" y="245744"/>
                </a:lnTo>
              </a:path>
              <a:path w="929004" h="274320">
                <a:moveTo>
                  <a:pt x="928877" y="273938"/>
                </a:moveTo>
                <a:lnTo>
                  <a:pt x="464819" y="16763"/>
                </a:lnTo>
              </a:path>
            </a:pathLst>
          </a:custGeom>
          <a:ln w="19050">
            <a:solidFill>
              <a:srgbClr val="9F9F9F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/>
              <a:t>©</a:t>
            </a:r>
            <a:r>
              <a:rPr spc="-15" dirty="0"/>
              <a:t> </a:t>
            </a:r>
            <a:r>
              <a:rPr dirty="0"/>
              <a:t>The</a:t>
            </a:r>
            <a:r>
              <a:rPr spc="-30" dirty="0"/>
              <a:t> </a:t>
            </a:r>
            <a:r>
              <a:rPr dirty="0"/>
              <a:t>KPI</a:t>
            </a:r>
            <a:r>
              <a:rPr spc="-5" dirty="0"/>
              <a:t> </a:t>
            </a:r>
            <a:r>
              <a:rPr dirty="0"/>
              <a:t>Institute</a:t>
            </a:r>
            <a:r>
              <a:rPr spc="-20" dirty="0"/>
              <a:t> 2023</a:t>
            </a:r>
          </a:p>
        </p:txBody>
      </p:sp>
      <p:sp>
        <p:nvSpPr>
          <p:cNvPr id="44" name="object 4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81747" rIns="0" bIns="0" rtlCol="0">
            <a:spAutoFit/>
          </a:bodyPr>
          <a:lstStyle/>
          <a:p>
            <a:pPr marL="2515235">
              <a:lnSpc>
                <a:spcPct val="100000"/>
              </a:lnSpc>
              <a:spcBef>
                <a:spcPts val="200"/>
              </a:spcBef>
            </a:pPr>
            <a:fld id="{81D60167-4931-47E6-BA6A-407CBD079E47}" type="slidenum">
              <a:rPr spc="-25" dirty="0"/>
              <a:t>76</a:t>
            </a:fld>
            <a:endParaRPr spc="-25" dirty="0"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09258" rIns="0" bIns="0" rtlCol="0">
            <a:spAutoFit/>
          </a:bodyPr>
          <a:lstStyle/>
          <a:p>
            <a:pPr marL="31115">
              <a:lnSpc>
                <a:spcPct val="100000"/>
              </a:lnSpc>
              <a:spcBef>
                <a:spcPts val="100"/>
              </a:spcBef>
            </a:pPr>
            <a:r>
              <a:rPr spc="155" dirty="0"/>
              <a:t>EFFICIENCY</a:t>
            </a:r>
            <a:r>
              <a:rPr spc="30" dirty="0"/>
              <a:t> </a:t>
            </a:r>
            <a:r>
              <a:rPr spc="140" dirty="0"/>
              <a:t>VS</a:t>
            </a:r>
            <a:r>
              <a:rPr spc="15" dirty="0"/>
              <a:t> </a:t>
            </a:r>
            <a:r>
              <a:rPr spc="235" dirty="0"/>
              <a:t>EFFECTIVENESS</a:t>
            </a:r>
            <a:r>
              <a:rPr spc="50" dirty="0"/>
              <a:t> </a:t>
            </a:r>
            <a:r>
              <a:rPr spc="250" dirty="0"/>
              <a:t>KPIS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333627" y="1549120"/>
            <a:ext cx="1386840" cy="4921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9300"/>
              </a:lnSpc>
              <a:spcBef>
                <a:spcPts val="95"/>
              </a:spcBef>
            </a:pPr>
            <a:r>
              <a:rPr sz="1400" spc="85" dirty="0">
                <a:solidFill>
                  <a:srgbClr val="5F5F5F"/>
                </a:solidFill>
                <a:latin typeface="Century Gothic"/>
                <a:cs typeface="Century Gothic"/>
              </a:rPr>
              <a:t>Being</a:t>
            </a:r>
            <a:r>
              <a:rPr sz="1400" spc="-35" dirty="0">
                <a:solidFill>
                  <a:srgbClr val="5F5F5F"/>
                </a:solidFill>
                <a:latin typeface="Century Gothic"/>
                <a:cs typeface="Century Gothic"/>
              </a:rPr>
              <a:t> </a:t>
            </a:r>
            <a:r>
              <a:rPr sz="1400" spc="-10" dirty="0">
                <a:solidFill>
                  <a:srgbClr val="5F5F5F"/>
                </a:solidFill>
                <a:latin typeface="Century Gothic"/>
                <a:cs typeface="Century Gothic"/>
              </a:rPr>
              <a:t>effective </a:t>
            </a:r>
            <a:r>
              <a:rPr sz="1400" spc="145" dirty="0">
                <a:solidFill>
                  <a:srgbClr val="5F5F5F"/>
                </a:solidFill>
                <a:latin typeface="Century Gothic"/>
                <a:cs typeface="Century Gothic"/>
              </a:rPr>
              <a:t>WHAT</a:t>
            </a:r>
            <a:r>
              <a:rPr sz="1400" spc="-35" dirty="0">
                <a:solidFill>
                  <a:srgbClr val="5F5F5F"/>
                </a:solidFill>
                <a:latin typeface="Century Gothic"/>
                <a:cs typeface="Century Gothic"/>
              </a:rPr>
              <a:t> </a:t>
            </a:r>
            <a:r>
              <a:rPr sz="1400" spc="210" dirty="0">
                <a:solidFill>
                  <a:srgbClr val="5F5F5F"/>
                </a:solidFill>
                <a:latin typeface="Century Gothic"/>
                <a:cs typeface="Century Gothic"/>
              </a:rPr>
              <a:t>WE</a:t>
            </a:r>
            <a:r>
              <a:rPr sz="1400" spc="-10" dirty="0">
                <a:solidFill>
                  <a:srgbClr val="5F5F5F"/>
                </a:solidFill>
                <a:latin typeface="Century Gothic"/>
                <a:cs typeface="Century Gothic"/>
              </a:rPr>
              <a:t> </a:t>
            </a:r>
            <a:r>
              <a:rPr sz="1400" spc="90" dirty="0">
                <a:solidFill>
                  <a:srgbClr val="5F5F5F"/>
                </a:solidFill>
                <a:latin typeface="Century Gothic"/>
                <a:cs typeface="Century Gothic"/>
              </a:rPr>
              <a:t>DID</a:t>
            </a:r>
            <a:endParaRPr sz="1400">
              <a:latin typeface="Century Gothic"/>
              <a:cs typeface="Century Gothic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120129" y="1513796"/>
            <a:ext cx="2072005" cy="521970"/>
          </a:xfrm>
          <a:prstGeom prst="rect">
            <a:avLst/>
          </a:prstGeom>
        </p:spPr>
        <p:txBody>
          <a:bodyPr vert="horz" wrap="square" lIns="0" tIns="469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70"/>
              </a:spcBef>
            </a:pPr>
            <a:r>
              <a:rPr sz="1400" spc="85" dirty="0">
                <a:solidFill>
                  <a:srgbClr val="087150"/>
                </a:solidFill>
                <a:latin typeface="Century Gothic"/>
                <a:cs typeface="Century Gothic"/>
              </a:rPr>
              <a:t>Being</a:t>
            </a:r>
            <a:r>
              <a:rPr sz="1400" spc="-35" dirty="0">
                <a:solidFill>
                  <a:srgbClr val="087150"/>
                </a:solidFill>
                <a:latin typeface="Century Gothic"/>
                <a:cs typeface="Century Gothic"/>
              </a:rPr>
              <a:t> </a:t>
            </a:r>
            <a:r>
              <a:rPr sz="1400" spc="-10" dirty="0">
                <a:solidFill>
                  <a:srgbClr val="087150"/>
                </a:solidFill>
                <a:latin typeface="Century Gothic"/>
                <a:cs typeface="Century Gothic"/>
              </a:rPr>
              <a:t>efficient</a:t>
            </a:r>
            <a:endParaRPr sz="1400">
              <a:latin typeface="Century Gothic"/>
              <a:cs typeface="Century Gothic"/>
            </a:endParaRPr>
          </a:p>
          <a:p>
            <a:pPr marL="12700">
              <a:lnSpc>
                <a:spcPct val="100000"/>
              </a:lnSpc>
              <a:spcBef>
                <a:spcPts val="275"/>
              </a:spcBef>
            </a:pPr>
            <a:r>
              <a:rPr sz="1400" spc="114" dirty="0">
                <a:solidFill>
                  <a:srgbClr val="087150"/>
                </a:solidFill>
                <a:latin typeface="Century Gothic"/>
                <a:cs typeface="Century Gothic"/>
              </a:rPr>
              <a:t>HOW</a:t>
            </a:r>
            <a:r>
              <a:rPr sz="1400" spc="-25" dirty="0">
                <a:solidFill>
                  <a:srgbClr val="087150"/>
                </a:solidFill>
                <a:latin typeface="Century Gothic"/>
                <a:cs typeface="Century Gothic"/>
              </a:rPr>
              <a:t> </a:t>
            </a:r>
            <a:r>
              <a:rPr sz="1400" spc="190" dirty="0">
                <a:solidFill>
                  <a:srgbClr val="087150"/>
                </a:solidFill>
                <a:latin typeface="Century Gothic"/>
                <a:cs typeface="Century Gothic"/>
              </a:rPr>
              <a:t>WELL</a:t>
            </a:r>
            <a:r>
              <a:rPr sz="1400" spc="-15" dirty="0">
                <a:solidFill>
                  <a:srgbClr val="087150"/>
                </a:solidFill>
                <a:latin typeface="Century Gothic"/>
                <a:cs typeface="Century Gothic"/>
              </a:rPr>
              <a:t> </a:t>
            </a:r>
            <a:r>
              <a:rPr sz="1400" spc="210" dirty="0">
                <a:solidFill>
                  <a:srgbClr val="087150"/>
                </a:solidFill>
                <a:latin typeface="Century Gothic"/>
                <a:cs typeface="Century Gothic"/>
              </a:rPr>
              <a:t>WE</a:t>
            </a:r>
            <a:r>
              <a:rPr sz="1400" spc="-20" dirty="0">
                <a:solidFill>
                  <a:srgbClr val="087150"/>
                </a:solidFill>
                <a:latin typeface="Century Gothic"/>
                <a:cs typeface="Century Gothic"/>
              </a:rPr>
              <a:t> </a:t>
            </a:r>
            <a:r>
              <a:rPr sz="1400" spc="114" dirty="0">
                <a:solidFill>
                  <a:srgbClr val="087150"/>
                </a:solidFill>
                <a:latin typeface="Century Gothic"/>
                <a:cs typeface="Century Gothic"/>
              </a:rPr>
              <a:t>DID</a:t>
            </a:r>
            <a:r>
              <a:rPr sz="1400" dirty="0">
                <a:solidFill>
                  <a:srgbClr val="087150"/>
                </a:solidFill>
                <a:latin typeface="Century Gothic"/>
                <a:cs typeface="Century Gothic"/>
              </a:rPr>
              <a:t> </a:t>
            </a:r>
            <a:r>
              <a:rPr sz="1400" spc="145" dirty="0">
                <a:solidFill>
                  <a:srgbClr val="087150"/>
                </a:solidFill>
                <a:latin typeface="Century Gothic"/>
                <a:cs typeface="Century Gothic"/>
              </a:rPr>
              <a:t>IT</a:t>
            </a:r>
            <a:endParaRPr sz="1400">
              <a:latin typeface="Century Gothic"/>
              <a:cs typeface="Century Gothic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03403" y="6384442"/>
            <a:ext cx="218376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i="1" spc="-100" dirty="0">
                <a:solidFill>
                  <a:srgbClr val="5F5F5F"/>
                </a:solidFill>
                <a:latin typeface="Lucida Sans"/>
                <a:cs typeface="Lucida Sans"/>
              </a:rPr>
              <a:t>Source:</a:t>
            </a:r>
            <a:r>
              <a:rPr sz="900" i="1" spc="-55" dirty="0">
                <a:solidFill>
                  <a:srgbClr val="5F5F5F"/>
                </a:solidFill>
                <a:latin typeface="Lucida Sans"/>
                <a:cs typeface="Lucida Sans"/>
              </a:rPr>
              <a:t> </a:t>
            </a:r>
            <a:r>
              <a:rPr sz="900" i="1" spc="-100" dirty="0">
                <a:solidFill>
                  <a:srgbClr val="5F5F5F"/>
                </a:solidFill>
                <a:latin typeface="Lucida Sans"/>
                <a:cs typeface="Lucida Sans"/>
              </a:rPr>
              <a:t>Australian</a:t>
            </a:r>
            <a:r>
              <a:rPr sz="900" i="1" spc="-70" dirty="0">
                <a:solidFill>
                  <a:srgbClr val="5F5F5F"/>
                </a:solidFill>
                <a:latin typeface="Lucida Sans"/>
                <a:cs typeface="Lucida Sans"/>
              </a:rPr>
              <a:t> </a:t>
            </a:r>
            <a:r>
              <a:rPr sz="900" i="1" spc="-85" dirty="0">
                <a:solidFill>
                  <a:srgbClr val="5F5F5F"/>
                </a:solidFill>
                <a:latin typeface="Lucida Sans"/>
                <a:cs typeface="Lucida Sans"/>
              </a:rPr>
              <a:t>National</a:t>
            </a:r>
            <a:r>
              <a:rPr sz="900" i="1" spc="-65" dirty="0">
                <a:solidFill>
                  <a:srgbClr val="5F5F5F"/>
                </a:solidFill>
                <a:latin typeface="Lucida Sans"/>
                <a:cs typeface="Lucida Sans"/>
              </a:rPr>
              <a:t> </a:t>
            </a:r>
            <a:r>
              <a:rPr sz="900" i="1" spc="-90" dirty="0">
                <a:solidFill>
                  <a:srgbClr val="5F5F5F"/>
                </a:solidFill>
                <a:latin typeface="Lucida Sans"/>
                <a:cs typeface="Lucida Sans"/>
              </a:rPr>
              <a:t>Audit</a:t>
            </a:r>
            <a:r>
              <a:rPr sz="900" i="1" spc="-50" dirty="0">
                <a:solidFill>
                  <a:srgbClr val="5F5F5F"/>
                </a:solidFill>
                <a:latin typeface="Lucida Sans"/>
                <a:cs typeface="Lucida Sans"/>
              </a:rPr>
              <a:t> </a:t>
            </a:r>
            <a:r>
              <a:rPr sz="900" i="1" spc="-80" dirty="0">
                <a:solidFill>
                  <a:srgbClr val="5F5F5F"/>
                </a:solidFill>
                <a:latin typeface="Lucida Sans"/>
                <a:cs typeface="Lucida Sans"/>
              </a:rPr>
              <a:t>Office</a:t>
            </a:r>
            <a:r>
              <a:rPr sz="900" i="1" spc="-65" dirty="0">
                <a:solidFill>
                  <a:srgbClr val="5F5F5F"/>
                </a:solidFill>
                <a:latin typeface="Lucida Sans"/>
                <a:cs typeface="Lucida Sans"/>
              </a:rPr>
              <a:t> </a:t>
            </a:r>
            <a:r>
              <a:rPr sz="900" i="1" spc="-20" dirty="0">
                <a:solidFill>
                  <a:srgbClr val="5F5F5F"/>
                </a:solidFill>
                <a:latin typeface="Lucida Sans"/>
                <a:cs typeface="Lucida Sans"/>
              </a:rPr>
              <a:t>(2021)</a:t>
            </a:r>
            <a:endParaRPr sz="900">
              <a:latin typeface="Lucida Sans"/>
              <a:cs typeface="Lucida Sans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272326" y="2191829"/>
          <a:ext cx="4381500" cy="39331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71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250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27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676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3220">
                <a:tc>
                  <a:txBody>
                    <a:bodyPr/>
                    <a:lstStyle/>
                    <a:p>
                      <a:pPr marR="12700" algn="ctr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400" spc="-2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No.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43180" marB="0">
                    <a:lnL w="9525">
                      <a:solidFill>
                        <a:srgbClr val="ADABAB"/>
                      </a:solidFill>
                      <a:prstDash val="solid"/>
                    </a:lnL>
                    <a:lnT w="9525">
                      <a:solidFill>
                        <a:srgbClr val="ADABAB"/>
                      </a:solidFill>
                      <a:prstDash val="solid"/>
                    </a:lnT>
                    <a:lnB w="9525">
                      <a:solidFill>
                        <a:srgbClr val="ADABAB"/>
                      </a:solidFill>
                      <a:prstDash val="solid"/>
                    </a:lnB>
                    <a:solidFill>
                      <a:srgbClr val="5F5F5F"/>
                    </a:solidFill>
                  </a:tcPr>
                </a:tc>
                <a:tc>
                  <a:txBody>
                    <a:bodyPr/>
                    <a:lstStyle/>
                    <a:p>
                      <a:pPr marL="111760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400" spc="-1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Performance</a:t>
                      </a:r>
                      <a:r>
                        <a:rPr sz="1400" spc="-9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-1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measure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43180" marB="0">
                    <a:lnT w="9525">
                      <a:solidFill>
                        <a:srgbClr val="ADABAB"/>
                      </a:solidFill>
                      <a:prstDash val="solid"/>
                    </a:lnT>
                    <a:lnB w="9525">
                      <a:solidFill>
                        <a:srgbClr val="ADABAB"/>
                      </a:solidFill>
                      <a:prstDash val="solid"/>
                    </a:lnB>
                    <a:solidFill>
                      <a:srgbClr val="5F5F5F"/>
                    </a:solidFill>
                  </a:tcPr>
                </a:tc>
                <a:tc>
                  <a:txBody>
                    <a:bodyPr/>
                    <a:lstStyle/>
                    <a:p>
                      <a:pPr marR="8255" algn="ctr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400" spc="-1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Target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43180" marB="0">
                    <a:lnT w="9525">
                      <a:solidFill>
                        <a:srgbClr val="ADABAB"/>
                      </a:solidFill>
                      <a:prstDash val="solid"/>
                    </a:lnT>
                    <a:lnB w="9525">
                      <a:solidFill>
                        <a:srgbClr val="ADABAB"/>
                      </a:solidFill>
                      <a:prstDash val="solid"/>
                    </a:lnB>
                    <a:solidFill>
                      <a:srgbClr val="5F5F5F"/>
                    </a:solidFill>
                  </a:tcPr>
                </a:tc>
                <a:tc>
                  <a:txBody>
                    <a:bodyPr/>
                    <a:lstStyle/>
                    <a:p>
                      <a:pPr marL="13970" algn="ctr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400" spc="-1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Results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43180" marB="0">
                    <a:lnR w="9525">
                      <a:solidFill>
                        <a:srgbClr val="ADABAB"/>
                      </a:solidFill>
                      <a:prstDash val="solid"/>
                    </a:lnR>
                    <a:lnT w="9525">
                      <a:solidFill>
                        <a:srgbClr val="ADABAB"/>
                      </a:solidFill>
                      <a:prstDash val="solid"/>
                    </a:lnT>
                    <a:lnB w="9525">
                      <a:solidFill>
                        <a:srgbClr val="ADABAB"/>
                      </a:solidFill>
                      <a:prstDash val="solid"/>
                    </a:lnB>
                    <a:solidFill>
                      <a:srgbClr val="5F5F5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088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15"/>
                        </a:spcBef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marL="20320" algn="ctr">
                        <a:lnSpc>
                          <a:spcPct val="100000"/>
                        </a:lnSpc>
                      </a:pPr>
                      <a:r>
                        <a:rPr sz="1400" spc="-5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1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52705" marB="0">
                    <a:lnL w="9525">
                      <a:solidFill>
                        <a:srgbClr val="ADABAB"/>
                      </a:solidFill>
                      <a:prstDash val="solid"/>
                    </a:lnL>
                    <a:lnT w="9525">
                      <a:solidFill>
                        <a:srgbClr val="ADABAB"/>
                      </a:solidFill>
                      <a:prstDash val="solid"/>
                    </a:lnT>
                    <a:lnB w="9525">
                      <a:solidFill>
                        <a:srgbClr val="ADABAB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1760" marR="581025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400" spc="-2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#</a:t>
                      </a:r>
                      <a:r>
                        <a:rPr sz="1400" spc="-16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Assurance</a:t>
                      </a:r>
                      <a:r>
                        <a:rPr sz="1400" spc="-17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reports presented</a:t>
                      </a:r>
                      <a:r>
                        <a:rPr sz="1400" spc="-18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to</a:t>
                      </a:r>
                      <a:r>
                        <a:rPr sz="1400" spc="-14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-2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the </a:t>
                      </a:r>
                      <a:r>
                        <a:rPr sz="14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Parliament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43815" marB="0">
                    <a:lnT w="9525">
                      <a:solidFill>
                        <a:srgbClr val="ADABAB"/>
                      </a:solidFill>
                      <a:prstDash val="solid"/>
                    </a:lnT>
                    <a:lnB w="9525">
                      <a:solidFill>
                        <a:srgbClr val="ADABAB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15"/>
                        </a:spcBef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marR="9525" algn="ctr">
                        <a:lnSpc>
                          <a:spcPct val="100000"/>
                        </a:lnSpc>
                      </a:pPr>
                      <a:r>
                        <a:rPr sz="1400" spc="-5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2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52705" marB="0">
                    <a:lnT w="9525">
                      <a:solidFill>
                        <a:srgbClr val="ADABAB"/>
                      </a:solidFill>
                      <a:prstDash val="solid"/>
                    </a:lnT>
                    <a:lnB w="9525">
                      <a:solidFill>
                        <a:srgbClr val="ADABAB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15"/>
                        </a:spcBef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marL="11430" algn="ctr">
                        <a:lnSpc>
                          <a:spcPct val="100000"/>
                        </a:lnSpc>
                      </a:pPr>
                      <a:r>
                        <a:rPr sz="1400" spc="-5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2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52705" marB="0">
                    <a:lnR w="9525">
                      <a:solidFill>
                        <a:srgbClr val="ADABAB"/>
                      </a:solidFill>
                      <a:prstDash val="solid"/>
                    </a:lnR>
                    <a:lnT w="9525">
                      <a:solidFill>
                        <a:srgbClr val="ADABAB"/>
                      </a:solidFill>
                      <a:prstDash val="solid"/>
                    </a:lnT>
                    <a:lnB w="9525">
                      <a:solidFill>
                        <a:srgbClr val="ADABAB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4355">
                <a:tc>
                  <a:txBody>
                    <a:bodyPr/>
                    <a:lstStyle/>
                    <a:p>
                      <a:pPr marL="20320" algn="ctr">
                        <a:lnSpc>
                          <a:spcPct val="100000"/>
                        </a:lnSpc>
                        <a:spcBef>
                          <a:spcPts val="1330"/>
                        </a:spcBef>
                      </a:pPr>
                      <a:r>
                        <a:rPr sz="1400" spc="-5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2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168910" marB="0">
                    <a:lnL w="9525">
                      <a:solidFill>
                        <a:srgbClr val="ADABAB"/>
                      </a:solidFill>
                      <a:prstDash val="solid"/>
                    </a:lnL>
                    <a:lnT w="9525">
                      <a:solidFill>
                        <a:srgbClr val="ADABAB"/>
                      </a:solidFill>
                      <a:prstDash val="solid"/>
                    </a:lnT>
                    <a:lnB w="9525">
                      <a:solidFill>
                        <a:srgbClr val="ADABAB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1760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400" spc="-2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#</a:t>
                      </a:r>
                      <a:r>
                        <a:rPr sz="1400" spc="-12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-2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Assurance</a:t>
                      </a:r>
                      <a:r>
                        <a:rPr sz="1400" spc="-14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-2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audit</a:t>
                      </a:r>
                      <a:r>
                        <a:rPr sz="1400" spc="-12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reports</a:t>
                      </a:r>
                      <a:endParaRPr sz="1400">
                        <a:latin typeface="Tahoma"/>
                        <a:cs typeface="Tahoma"/>
                      </a:endParaRPr>
                    </a:p>
                    <a:p>
                      <a:pPr marL="111760">
                        <a:lnSpc>
                          <a:spcPct val="100000"/>
                        </a:lnSpc>
                      </a:pPr>
                      <a:r>
                        <a:rPr sz="1400" spc="-2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by</a:t>
                      </a:r>
                      <a:r>
                        <a:rPr sz="1400" spc="-15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arrangement.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43815" marB="0">
                    <a:lnT w="9525">
                      <a:solidFill>
                        <a:srgbClr val="ADABAB"/>
                      </a:solidFill>
                      <a:prstDash val="solid"/>
                    </a:lnT>
                    <a:lnB w="9525">
                      <a:solidFill>
                        <a:srgbClr val="ADABAB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0160" algn="ctr">
                        <a:lnSpc>
                          <a:spcPct val="100000"/>
                        </a:lnSpc>
                        <a:spcBef>
                          <a:spcPts val="1330"/>
                        </a:spcBef>
                      </a:pPr>
                      <a:r>
                        <a:rPr sz="1400" spc="-2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45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168910" marB="0">
                    <a:lnT w="9525">
                      <a:solidFill>
                        <a:srgbClr val="ADABAB"/>
                      </a:solidFill>
                      <a:prstDash val="solid"/>
                    </a:lnT>
                    <a:lnB w="9525">
                      <a:solidFill>
                        <a:srgbClr val="ADABAB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1330"/>
                        </a:spcBef>
                      </a:pPr>
                      <a:r>
                        <a:rPr sz="1400" spc="-2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45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168910" marB="0">
                    <a:lnR w="9525">
                      <a:solidFill>
                        <a:srgbClr val="ADABAB"/>
                      </a:solidFill>
                      <a:prstDash val="solid"/>
                    </a:lnR>
                    <a:lnT w="9525">
                      <a:solidFill>
                        <a:srgbClr val="ADABAB"/>
                      </a:solidFill>
                      <a:prstDash val="solid"/>
                    </a:lnT>
                    <a:lnB w="9525">
                      <a:solidFill>
                        <a:srgbClr val="ADABAB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766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95"/>
                        </a:spcBef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marL="20320" algn="ctr">
                        <a:lnSpc>
                          <a:spcPct val="100000"/>
                        </a:lnSpc>
                      </a:pPr>
                      <a:r>
                        <a:rPr sz="1400" spc="-5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3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75565" marB="0">
                    <a:lnL w="9525">
                      <a:solidFill>
                        <a:srgbClr val="ADABAB"/>
                      </a:solidFill>
                      <a:prstDash val="solid"/>
                    </a:lnL>
                    <a:lnT w="9525">
                      <a:solidFill>
                        <a:srgbClr val="ADABAB"/>
                      </a:solidFill>
                      <a:prstDash val="solid"/>
                    </a:lnT>
                    <a:lnB w="9525">
                      <a:solidFill>
                        <a:srgbClr val="ADABAB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1760" marR="257810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400" spc="-2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#</a:t>
                      </a:r>
                      <a:r>
                        <a:rPr sz="1400" spc="-13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Performance</a:t>
                      </a:r>
                      <a:r>
                        <a:rPr sz="1400" spc="-17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audit </a:t>
                      </a:r>
                      <a:r>
                        <a:rPr sz="140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reports</a:t>
                      </a:r>
                      <a:r>
                        <a:rPr sz="1400" spc="-15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presented</a:t>
                      </a:r>
                      <a:r>
                        <a:rPr sz="1400" spc="-16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to</a:t>
                      </a:r>
                      <a:r>
                        <a:rPr sz="1400" spc="-13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-2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the </a:t>
                      </a:r>
                      <a:r>
                        <a:rPr sz="14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Parliament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43815" marB="0">
                    <a:lnT w="9525">
                      <a:solidFill>
                        <a:srgbClr val="ADABAB"/>
                      </a:solidFill>
                      <a:prstDash val="solid"/>
                    </a:lnT>
                    <a:lnB w="9525">
                      <a:solidFill>
                        <a:srgbClr val="ADABAB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95"/>
                        </a:spcBef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marR="10160" algn="ctr">
                        <a:lnSpc>
                          <a:spcPct val="100000"/>
                        </a:lnSpc>
                      </a:pPr>
                      <a:r>
                        <a:rPr sz="1400" spc="-2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42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75565" marB="0">
                    <a:lnT w="9525">
                      <a:solidFill>
                        <a:srgbClr val="ADABAB"/>
                      </a:solidFill>
                      <a:prstDash val="solid"/>
                    </a:lnT>
                    <a:lnB w="9525">
                      <a:solidFill>
                        <a:srgbClr val="ADABAB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95"/>
                        </a:spcBef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marL="11430" algn="ctr">
                        <a:lnSpc>
                          <a:spcPct val="100000"/>
                        </a:lnSpc>
                      </a:pPr>
                      <a:r>
                        <a:rPr sz="1400" spc="-2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42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75565" marB="0">
                    <a:lnR w="9525">
                      <a:solidFill>
                        <a:srgbClr val="ADABAB"/>
                      </a:solidFill>
                      <a:prstDash val="solid"/>
                    </a:lnR>
                    <a:lnT w="9525">
                      <a:solidFill>
                        <a:srgbClr val="ADABAB"/>
                      </a:solidFill>
                      <a:prstDash val="solid"/>
                    </a:lnT>
                    <a:lnB w="9525">
                      <a:solidFill>
                        <a:srgbClr val="ADABAB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766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95"/>
                        </a:spcBef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marL="20320" algn="ctr">
                        <a:lnSpc>
                          <a:spcPct val="100000"/>
                        </a:lnSpc>
                      </a:pPr>
                      <a:r>
                        <a:rPr sz="1400" spc="-5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4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75565" marB="0">
                    <a:lnL w="9525">
                      <a:solidFill>
                        <a:srgbClr val="ADABAB"/>
                      </a:solidFill>
                      <a:prstDash val="solid"/>
                    </a:lnL>
                    <a:lnT w="9525">
                      <a:solidFill>
                        <a:srgbClr val="ADABAB"/>
                      </a:solidFill>
                      <a:prstDash val="solid"/>
                    </a:lnT>
                    <a:lnB w="9525">
                      <a:solidFill>
                        <a:srgbClr val="ADABAB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1760" marR="114935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400" spc="-2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#</a:t>
                      </a:r>
                      <a:r>
                        <a:rPr sz="1400" spc="-12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-2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Appearances</a:t>
                      </a:r>
                      <a:r>
                        <a:rPr sz="1400" spc="-15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-2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and </a:t>
                      </a:r>
                      <a:r>
                        <a:rPr sz="1400" spc="-3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submissions</a:t>
                      </a:r>
                      <a:r>
                        <a:rPr sz="1400" spc="-5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-2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to </a:t>
                      </a:r>
                      <a:r>
                        <a:rPr sz="14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Parliamentary</a:t>
                      </a:r>
                      <a:r>
                        <a:rPr sz="1400" spc="-17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-2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committees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43815" marB="0">
                    <a:lnT w="9525">
                      <a:solidFill>
                        <a:srgbClr val="ADABAB"/>
                      </a:solidFill>
                      <a:prstDash val="solid"/>
                    </a:lnT>
                    <a:lnB w="9525">
                      <a:solidFill>
                        <a:srgbClr val="ADABAB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95"/>
                        </a:spcBef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marR="10160" algn="ctr">
                        <a:lnSpc>
                          <a:spcPct val="100000"/>
                        </a:lnSpc>
                      </a:pPr>
                      <a:r>
                        <a:rPr sz="1400" spc="-2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20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75565" marB="0">
                    <a:lnT w="9525">
                      <a:solidFill>
                        <a:srgbClr val="ADABAB"/>
                      </a:solidFill>
                      <a:prstDash val="solid"/>
                    </a:lnT>
                    <a:lnB w="9525">
                      <a:solidFill>
                        <a:srgbClr val="ADABAB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95"/>
                        </a:spcBef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marL="11430" algn="ctr">
                        <a:lnSpc>
                          <a:spcPct val="100000"/>
                        </a:lnSpc>
                      </a:pPr>
                      <a:r>
                        <a:rPr sz="1400" spc="-2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45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75565" marB="0">
                    <a:lnR w="9525">
                      <a:solidFill>
                        <a:srgbClr val="ADABAB"/>
                      </a:solidFill>
                      <a:prstDash val="solid"/>
                    </a:lnR>
                    <a:lnT w="9525">
                      <a:solidFill>
                        <a:srgbClr val="ADABAB"/>
                      </a:solidFill>
                      <a:prstDash val="solid"/>
                    </a:lnT>
                    <a:lnB w="9525">
                      <a:solidFill>
                        <a:srgbClr val="ADABAB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15"/>
                        </a:spcBef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marL="20320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400" spc="-5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5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52705" marB="0">
                    <a:lnL w="9525">
                      <a:solidFill>
                        <a:srgbClr val="ADABAB"/>
                      </a:solidFill>
                      <a:prstDash val="solid"/>
                    </a:lnL>
                    <a:lnT w="9525">
                      <a:solidFill>
                        <a:srgbClr val="ADABAB"/>
                      </a:solidFill>
                      <a:prstDash val="solid"/>
                    </a:lnT>
                    <a:lnB w="9525">
                      <a:solidFill>
                        <a:srgbClr val="ADABAB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1760" marR="20256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400" spc="-29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%</a:t>
                      </a:r>
                      <a:r>
                        <a:rPr sz="1400" spc="-16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Private</a:t>
                      </a:r>
                      <a:r>
                        <a:rPr sz="1400" spc="-16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briefings </a:t>
                      </a:r>
                      <a:r>
                        <a:rPr sz="1400" spc="-2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undertaken</a:t>
                      </a:r>
                      <a:r>
                        <a:rPr sz="1400" spc="-14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-2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by</a:t>
                      </a:r>
                      <a:r>
                        <a:rPr sz="1400" spc="-12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request</a:t>
                      </a:r>
                      <a:r>
                        <a:rPr sz="1400" spc="-14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-2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of </a:t>
                      </a:r>
                      <a:r>
                        <a:rPr sz="14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parliamentarians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44450" marB="0">
                    <a:lnT w="9525">
                      <a:solidFill>
                        <a:srgbClr val="ADABAB"/>
                      </a:solidFill>
                      <a:prstDash val="solid"/>
                    </a:lnT>
                    <a:lnB w="9525">
                      <a:solidFill>
                        <a:srgbClr val="ADABAB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15"/>
                        </a:spcBef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marR="952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400" spc="-2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100%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52705" marB="0">
                    <a:lnT w="9525">
                      <a:solidFill>
                        <a:srgbClr val="ADABAB"/>
                      </a:solidFill>
                      <a:prstDash val="solid"/>
                    </a:lnT>
                    <a:lnB w="9525">
                      <a:solidFill>
                        <a:srgbClr val="ADABAB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15"/>
                        </a:spcBef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marL="11430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400" spc="-2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100%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52705" marB="0">
                    <a:lnR w="9525">
                      <a:solidFill>
                        <a:srgbClr val="ADABAB"/>
                      </a:solidFill>
                      <a:prstDash val="solid"/>
                    </a:lnR>
                    <a:lnT w="9525">
                      <a:solidFill>
                        <a:srgbClr val="ADABAB"/>
                      </a:solidFill>
                      <a:prstDash val="solid"/>
                    </a:lnT>
                    <a:lnB w="9525">
                      <a:solidFill>
                        <a:srgbClr val="ADABAB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4745926" y="2202395"/>
          <a:ext cx="4299585" cy="36398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394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434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89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00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34645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400" spc="-2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No.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43180" marB="0">
                    <a:lnB w="9525">
                      <a:solidFill>
                        <a:srgbClr val="9F9F9F"/>
                      </a:solidFill>
                      <a:prstDash val="solid"/>
                    </a:lnB>
                    <a:solidFill>
                      <a:srgbClr val="087150"/>
                    </a:solidFill>
                  </a:tcPr>
                </a:tc>
                <a:tc>
                  <a:txBody>
                    <a:bodyPr/>
                    <a:lstStyle/>
                    <a:p>
                      <a:pPr marL="170815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400" spc="-1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Performance</a:t>
                      </a:r>
                      <a:r>
                        <a:rPr sz="1400" spc="-9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-1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measure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43180" marB="0">
                    <a:lnB w="9525">
                      <a:solidFill>
                        <a:srgbClr val="9F9F9F"/>
                      </a:solidFill>
                      <a:prstDash val="solid"/>
                    </a:lnB>
                    <a:solidFill>
                      <a:srgbClr val="087150"/>
                    </a:solidFill>
                  </a:tcPr>
                </a:tc>
                <a:tc>
                  <a:txBody>
                    <a:bodyPr/>
                    <a:lstStyle/>
                    <a:p>
                      <a:pPr marR="33655" algn="ctr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400" spc="-1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Target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43180" marB="0">
                    <a:lnB w="9525">
                      <a:solidFill>
                        <a:srgbClr val="9F9F9F"/>
                      </a:solidFill>
                      <a:prstDash val="solid"/>
                    </a:lnB>
                    <a:solidFill>
                      <a:srgbClr val="087150"/>
                    </a:solidFill>
                  </a:tcPr>
                </a:tc>
                <a:tc>
                  <a:txBody>
                    <a:bodyPr/>
                    <a:lstStyle/>
                    <a:p>
                      <a:pPr marL="22860" algn="ctr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400" spc="-1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Results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43180" marB="0">
                    <a:lnB w="9525">
                      <a:solidFill>
                        <a:srgbClr val="9F9F9F"/>
                      </a:solidFill>
                      <a:prstDash val="solid"/>
                    </a:lnB>
                    <a:solidFill>
                      <a:srgbClr val="0871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528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894"/>
                        </a:spcBef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marL="207645">
                        <a:lnSpc>
                          <a:spcPct val="100000"/>
                        </a:lnSpc>
                      </a:pPr>
                      <a:r>
                        <a:rPr sz="1400" spc="-5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1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113664" marB="0">
                    <a:lnL w="9525">
                      <a:solidFill>
                        <a:srgbClr val="9F9F9F"/>
                      </a:solidFill>
                      <a:prstDash val="solid"/>
                    </a:lnL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740" marR="80645">
                        <a:lnSpc>
                          <a:spcPts val="1680"/>
                        </a:lnSpc>
                      </a:pPr>
                      <a:r>
                        <a:rPr sz="1400" spc="-29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%</a:t>
                      </a:r>
                      <a:r>
                        <a:rPr sz="1400" spc="-10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Auditor's</a:t>
                      </a:r>
                      <a:r>
                        <a:rPr sz="1400" spc="-9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reports</a:t>
                      </a:r>
                      <a:r>
                        <a:rPr sz="1400" spc="-12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issued </a:t>
                      </a:r>
                      <a:r>
                        <a:rPr sz="140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within</a:t>
                      </a:r>
                      <a:r>
                        <a:rPr sz="1400" spc="-13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three</a:t>
                      </a:r>
                      <a:r>
                        <a:rPr sz="1400" spc="-14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-2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months</a:t>
                      </a:r>
                      <a:r>
                        <a:rPr sz="1400" spc="-12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of</a:t>
                      </a:r>
                      <a:r>
                        <a:rPr sz="1400" spc="-13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-2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the financial</a:t>
                      </a:r>
                      <a:r>
                        <a:rPr sz="1400" spc="-14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year</a:t>
                      </a:r>
                      <a:r>
                        <a:rPr sz="1400" spc="-14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-2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end</a:t>
                      </a:r>
                      <a:r>
                        <a:rPr sz="1400" spc="-13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reporting </a:t>
                      </a:r>
                      <a:r>
                        <a:rPr sz="1400" spc="-2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date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894"/>
                        </a:spcBef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marR="35560" algn="ctr">
                        <a:lnSpc>
                          <a:spcPct val="100000"/>
                        </a:lnSpc>
                      </a:pPr>
                      <a:r>
                        <a:rPr sz="1400" spc="-2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85%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113664" marB="0"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894"/>
                        </a:spcBef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marL="21590" algn="ctr">
                        <a:lnSpc>
                          <a:spcPct val="100000"/>
                        </a:lnSpc>
                      </a:pPr>
                      <a:r>
                        <a:rPr sz="14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77.4%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113664" marB="0"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89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marL="207645">
                        <a:lnSpc>
                          <a:spcPct val="100000"/>
                        </a:lnSpc>
                      </a:pPr>
                      <a:r>
                        <a:rPr sz="1400" spc="-5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2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51435" marB="0">
                    <a:lnL w="9525">
                      <a:solidFill>
                        <a:srgbClr val="9F9F9F"/>
                      </a:solidFill>
                      <a:prstDash val="solid"/>
                    </a:lnL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740" marR="329565">
                        <a:lnSpc>
                          <a:spcPct val="100000"/>
                        </a:lnSpc>
                        <a:spcBef>
                          <a:spcPts val="1175"/>
                        </a:spcBef>
                      </a:pPr>
                      <a:r>
                        <a:rPr sz="1400" spc="-29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%</a:t>
                      </a:r>
                      <a:r>
                        <a:rPr sz="1400" spc="-15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-2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Average</a:t>
                      </a:r>
                      <a:r>
                        <a:rPr sz="1400" spc="-15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cost</a:t>
                      </a:r>
                      <a:r>
                        <a:rPr sz="1400" spc="-14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increase </a:t>
                      </a:r>
                      <a:r>
                        <a:rPr sz="140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per</a:t>
                      </a:r>
                      <a:r>
                        <a:rPr sz="1400" spc="-17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-2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audit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149225" marB="0"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marR="35560" algn="ctr">
                        <a:lnSpc>
                          <a:spcPct val="100000"/>
                        </a:lnSpc>
                      </a:pPr>
                      <a:r>
                        <a:rPr sz="1400" spc="-2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0%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51435" marB="0"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marL="55244" algn="ctr">
                        <a:lnSpc>
                          <a:spcPct val="100000"/>
                        </a:lnSpc>
                      </a:pPr>
                      <a:r>
                        <a:rPr sz="1400" spc="-2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6.1%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51435" marB="0"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6169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930"/>
                        </a:spcBef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marL="207645">
                        <a:lnSpc>
                          <a:spcPct val="100000"/>
                        </a:lnSpc>
                      </a:pPr>
                      <a:r>
                        <a:rPr sz="1400" spc="-5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3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118110" marB="0">
                    <a:lnL w="9525">
                      <a:solidFill>
                        <a:srgbClr val="9F9F9F"/>
                      </a:solidFill>
                      <a:prstDash val="solid"/>
                    </a:lnL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740" marR="200660">
                        <a:lnSpc>
                          <a:spcPct val="100000"/>
                        </a:lnSpc>
                        <a:spcBef>
                          <a:spcPts val="860"/>
                        </a:spcBef>
                      </a:pPr>
                      <a:r>
                        <a:rPr sz="1400" spc="-2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#</a:t>
                      </a:r>
                      <a:r>
                        <a:rPr sz="1400" spc="-12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-2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Average</a:t>
                      </a:r>
                      <a:r>
                        <a:rPr sz="1400" spc="-15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-3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elapsed</a:t>
                      </a:r>
                      <a:r>
                        <a:rPr sz="1400" spc="-16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-2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time </a:t>
                      </a:r>
                      <a:r>
                        <a:rPr sz="1400" spc="-5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(months)</a:t>
                      </a:r>
                      <a:r>
                        <a:rPr sz="1400" spc="-8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for</a:t>
                      </a:r>
                      <a:r>
                        <a:rPr sz="1400" spc="-1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performance audits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109220" marB="0"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930"/>
                        </a:spcBef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marR="35560" algn="ctr">
                        <a:lnSpc>
                          <a:spcPct val="100000"/>
                        </a:lnSpc>
                      </a:pPr>
                      <a:r>
                        <a:rPr sz="1400" spc="-2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10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118110" marB="0"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930"/>
                        </a:spcBef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marL="22225" algn="ctr">
                        <a:lnSpc>
                          <a:spcPct val="100000"/>
                        </a:lnSpc>
                      </a:pPr>
                      <a:r>
                        <a:rPr sz="1400" spc="-2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10.5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118110" marB="0"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6169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930"/>
                        </a:spcBef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marL="20764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400" spc="-5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4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118110" marB="0">
                    <a:lnL w="9525">
                      <a:solidFill>
                        <a:srgbClr val="9F9F9F"/>
                      </a:solidFill>
                      <a:prstDash val="solid"/>
                    </a:lnL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marL="78740" marR="32956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400" spc="-29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%</a:t>
                      </a:r>
                      <a:r>
                        <a:rPr sz="1400" spc="-15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-2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Average</a:t>
                      </a:r>
                      <a:r>
                        <a:rPr sz="1400" spc="-15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cost</a:t>
                      </a:r>
                      <a:r>
                        <a:rPr sz="1400" spc="-14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increase </a:t>
                      </a:r>
                      <a:r>
                        <a:rPr sz="140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per</a:t>
                      </a:r>
                      <a:r>
                        <a:rPr sz="1400" spc="-12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-2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performance</a:t>
                      </a:r>
                      <a:r>
                        <a:rPr sz="1400" spc="-13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audit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11430" marB="0"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930"/>
                        </a:spcBef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marR="35560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400" spc="-2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0%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118110" marB="0"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930"/>
                        </a:spcBef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marL="2222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400" spc="-2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6.1%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118110" marB="0"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" name="object 8"/>
          <p:cNvSpPr/>
          <p:nvPr/>
        </p:nvSpPr>
        <p:spPr>
          <a:xfrm>
            <a:off x="413004" y="1466087"/>
            <a:ext cx="638810" cy="623570"/>
          </a:xfrm>
          <a:custGeom>
            <a:avLst/>
            <a:gdLst/>
            <a:ahLst/>
            <a:cxnLst/>
            <a:rect l="l" t="t" r="r" b="b"/>
            <a:pathLst>
              <a:path w="638810" h="623569">
                <a:moveTo>
                  <a:pt x="498348" y="320802"/>
                </a:moveTo>
                <a:lnTo>
                  <a:pt x="497179" y="299618"/>
                </a:lnTo>
                <a:lnTo>
                  <a:pt x="493776" y="279742"/>
                </a:lnTo>
                <a:lnTo>
                  <a:pt x="488289" y="260743"/>
                </a:lnTo>
                <a:lnTo>
                  <a:pt x="480860" y="242189"/>
                </a:lnTo>
                <a:lnTo>
                  <a:pt x="415721" y="305435"/>
                </a:lnTo>
                <a:lnTo>
                  <a:pt x="415721" y="308483"/>
                </a:lnTo>
                <a:lnTo>
                  <a:pt x="417334" y="314706"/>
                </a:lnTo>
                <a:lnTo>
                  <a:pt x="417334" y="319278"/>
                </a:lnTo>
                <a:lnTo>
                  <a:pt x="408990" y="358609"/>
                </a:lnTo>
                <a:lnTo>
                  <a:pt x="386359" y="391020"/>
                </a:lnTo>
                <a:lnTo>
                  <a:pt x="353021" y="413029"/>
                </a:lnTo>
                <a:lnTo>
                  <a:pt x="312534" y="421132"/>
                </a:lnTo>
                <a:lnTo>
                  <a:pt x="271094" y="413029"/>
                </a:lnTo>
                <a:lnTo>
                  <a:pt x="237274" y="391020"/>
                </a:lnTo>
                <a:lnTo>
                  <a:pt x="214464" y="358609"/>
                </a:lnTo>
                <a:lnTo>
                  <a:pt x="206108" y="319278"/>
                </a:lnTo>
                <a:lnTo>
                  <a:pt x="215798" y="279019"/>
                </a:lnTo>
                <a:lnTo>
                  <a:pt x="238455" y="246164"/>
                </a:lnTo>
                <a:lnTo>
                  <a:pt x="271538" y="224028"/>
                </a:lnTo>
                <a:lnTo>
                  <a:pt x="312534" y="215900"/>
                </a:lnTo>
                <a:lnTo>
                  <a:pt x="322059" y="215900"/>
                </a:lnTo>
                <a:lnTo>
                  <a:pt x="325234" y="218948"/>
                </a:lnTo>
                <a:lnTo>
                  <a:pt x="391922" y="154178"/>
                </a:lnTo>
                <a:lnTo>
                  <a:pt x="373202" y="146977"/>
                </a:lnTo>
                <a:lnTo>
                  <a:pt x="352996" y="141630"/>
                </a:lnTo>
                <a:lnTo>
                  <a:pt x="331609" y="138303"/>
                </a:lnTo>
                <a:lnTo>
                  <a:pt x="309346" y="137160"/>
                </a:lnTo>
                <a:lnTo>
                  <a:pt x="259613" y="143700"/>
                </a:lnTo>
                <a:lnTo>
                  <a:pt x="214858" y="162140"/>
                </a:lnTo>
                <a:lnTo>
                  <a:pt x="176911" y="190792"/>
                </a:lnTo>
                <a:lnTo>
                  <a:pt x="147561" y="227926"/>
                </a:lnTo>
                <a:lnTo>
                  <a:pt x="128625" y="271843"/>
                </a:lnTo>
                <a:lnTo>
                  <a:pt x="121920" y="320802"/>
                </a:lnTo>
                <a:lnTo>
                  <a:pt x="128511" y="369023"/>
                </a:lnTo>
                <a:lnTo>
                  <a:pt x="147205" y="412216"/>
                </a:lnTo>
                <a:lnTo>
                  <a:pt x="176314" y="448729"/>
                </a:lnTo>
                <a:lnTo>
                  <a:pt x="214147" y="476872"/>
                </a:lnTo>
                <a:lnTo>
                  <a:pt x="259054" y="494995"/>
                </a:lnTo>
                <a:lnTo>
                  <a:pt x="309346" y="501396"/>
                </a:lnTo>
                <a:lnTo>
                  <a:pt x="359168" y="494995"/>
                </a:lnTo>
                <a:lnTo>
                  <a:pt x="404202" y="476872"/>
                </a:lnTo>
                <a:lnTo>
                  <a:pt x="442544" y="448729"/>
                </a:lnTo>
                <a:lnTo>
                  <a:pt x="472274" y="412216"/>
                </a:lnTo>
                <a:lnTo>
                  <a:pt x="491502" y="369023"/>
                </a:lnTo>
                <a:lnTo>
                  <a:pt x="498348" y="320802"/>
                </a:lnTo>
                <a:close/>
              </a:path>
              <a:path w="638810" h="623569">
                <a:moveTo>
                  <a:pt x="627888" y="319278"/>
                </a:moveTo>
                <a:lnTo>
                  <a:pt x="626097" y="285813"/>
                </a:lnTo>
                <a:lnTo>
                  <a:pt x="620725" y="252730"/>
                </a:lnTo>
                <a:lnTo>
                  <a:pt x="611784" y="220522"/>
                </a:lnTo>
                <a:lnTo>
                  <a:pt x="599274" y="189611"/>
                </a:lnTo>
                <a:lnTo>
                  <a:pt x="583387" y="205105"/>
                </a:lnTo>
                <a:lnTo>
                  <a:pt x="574967" y="211442"/>
                </a:lnTo>
                <a:lnTo>
                  <a:pt x="566267" y="216458"/>
                </a:lnTo>
                <a:lnTo>
                  <a:pt x="556971" y="220027"/>
                </a:lnTo>
                <a:lnTo>
                  <a:pt x="524560" y="226695"/>
                </a:lnTo>
                <a:lnTo>
                  <a:pt x="533806" y="248132"/>
                </a:lnTo>
                <a:lnTo>
                  <a:pt x="540232" y="270700"/>
                </a:lnTo>
                <a:lnTo>
                  <a:pt x="543979" y="294424"/>
                </a:lnTo>
                <a:lnTo>
                  <a:pt x="545198" y="319278"/>
                </a:lnTo>
                <a:lnTo>
                  <a:pt x="540512" y="364210"/>
                </a:lnTo>
                <a:lnTo>
                  <a:pt x="527088" y="405853"/>
                </a:lnTo>
                <a:lnTo>
                  <a:pt x="505891" y="443369"/>
                </a:lnTo>
                <a:lnTo>
                  <a:pt x="477850" y="475932"/>
                </a:lnTo>
                <a:lnTo>
                  <a:pt x="443928" y="502716"/>
                </a:lnTo>
                <a:lnTo>
                  <a:pt x="405079" y="522884"/>
                </a:lnTo>
                <a:lnTo>
                  <a:pt x="362229" y="535584"/>
                </a:lnTo>
                <a:lnTo>
                  <a:pt x="316344" y="540004"/>
                </a:lnTo>
                <a:lnTo>
                  <a:pt x="270446" y="535470"/>
                </a:lnTo>
                <a:lnTo>
                  <a:pt x="227596" y="522452"/>
                </a:lnTo>
                <a:lnTo>
                  <a:pt x="188722" y="501916"/>
                </a:lnTo>
                <a:lnTo>
                  <a:pt x="154787" y="474789"/>
                </a:lnTo>
                <a:lnTo>
                  <a:pt x="126746" y="442036"/>
                </a:lnTo>
                <a:lnTo>
                  <a:pt x="105537" y="404558"/>
                </a:lnTo>
                <a:lnTo>
                  <a:pt x="92113" y="363334"/>
                </a:lnTo>
                <a:lnTo>
                  <a:pt x="87439" y="319278"/>
                </a:lnTo>
                <a:lnTo>
                  <a:pt x="92113" y="274231"/>
                </a:lnTo>
                <a:lnTo>
                  <a:pt x="105537" y="232244"/>
                </a:lnTo>
                <a:lnTo>
                  <a:pt x="126746" y="194233"/>
                </a:lnTo>
                <a:lnTo>
                  <a:pt x="154800" y="161112"/>
                </a:lnTo>
                <a:lnTo>
                  <a:pt x="188722" y="133769"/>
                </a:lnTo>
                <a:lnTo>
                  <a:pt x="227596" y="113118"/>
                </a:lnTo>
                <a:lnTo>
                  <a:pt x="270446" y="100063"/>
                </a:lnTo>
                <a:lnTo>
                  <a:pt x="316344" y="95504"/>
                </a:lnTo>
                <a:lnTo>
                  <a:pt x="341058" y="96672"/>
                </a:lnTo>
                <a:lnTo>
                  <a:pt x="365188" y="100164"/>
                </a:lnTo>
                <a:lnTo>
                  <a:pt x="388734" y="105956"/>
                </a:lnTo>
                <a:lnTo>
                  <a:pt x="411695" y="114046"/>
                </a:lnTo>
                <a:lnTo>
                  <a:pt x="418503" y="83248"/>
                </a:lnTo>
                <a:lnTo>
                  <a:pt x="422211" y="74320"/>
                </a:lnTo>
                <a:lnTo>
                  <a:pt x="427405" y="65976"/>
                </a:lnTo>
                <a:lnTo>
                  <a:pt x="433946" y="58547"/>
                </a:lnTo>
                <a:lnTo>
                  <a:pt x="449834" y="43053"/>
                </a:lnTo>
                <a:lnTo>
                  <a:pt x="418249" y="30010"/>
                </a:lnTo>
                <a:lnTo>
                  <a:pt x="385470" y="20866"/>
                </a:lnTo>
                <a:lnTo>
                  <a:pt x="351497" y="15481"/>
                </a:lnTo>
                <a:lnTo>
                  <a:pt x="316344" y="13716"/>
                </a:lnTo>
                <a:lnTo>
                  <a:pt x="269201" y="17043"/>
                </a:lnTo>
                <a:lnTo>
                  <a:pt x="224345" y="26695"/>
                </a:lnTo>
                <a:lnTo>
                  <a:pt x="182232" y="42202"/>
                </a:lnTo>
                <a:lnTo>
                  <a:pt x="143319" y="63068"/>
                </a:lnTo>
                <a:lnTo>
                  <a:pt x="108089" y="88836"/>
                </a:lnTo>
                <a:lnTo>
                  <a:pt x="77000" y="119011"/>
                </a:lnTo>
                <a:lnTo>
                  <a:pt x="50520" y="153111"/>
                </a:lnTo>
                <a:lnTo>
                  <a:pt x="29121" y="190677"/>
                </a:lnTo>
                <a:lnTo>
                  <a:pt x="13246" y="231216"/>
                </a:lnTo>
                <a:lnTo>
                  <a:pt x="3390" y="274243"/>
                </a:lnTo>
                <a:lnTo>
                  <a:pt x="0" y="319278"/>
                </a:lnTo>
                <a:lnTo>
                  <a:pt x="3416" y="363956"/>
                </a:lnTo>
                <a:lnTo>
                  <a:pt x="13360" y="406666"/>
                </a:lnTo>
                <a:lnTo>
                  <a:pt x="29337" y="446951"/>
                </a:lnTo>
                <a:lnTo>
                  <a:pt x="50838" y="484327"/>
                </a:lnTo>
                <a:lnTo>
                  <a:pt x="77381" y="518287"/>
                </a:lnTo>
                <a:lnTo>
                  <a:pt x="108458" y="548347"/>
                </a:lnTo>
                <a:lnTo>
                  <a:pt x="143598" y="574040"/>
                </a:lnTo>
                <a:lnTo>
                  <a:pt x="182283" y="594880"/>
                </a:lnTo>
                <a:lnTo>
                  <a:pt x="224028" y="610349"/>
                </a:lnTo>
                <a:lnTo>
                  <a:pt x="268338" y="620001"/>
                </a:lnTo>
                <a:lnTo>
                  <a:pt x="314731" y="623316"/>
                </a:lnTo>
                <a:lnTo>
                  <a:pt x="361073" y="620001"/>
                </a:lnTo>
                <a:lnTo>
                  <a:pt x="405282" y="610349"/>
                </a:lnTo>
                <a:lnTo>
                  <a:pt x="446874" y="594880"/>
                </a:lnTo>
                <a:lnTo>
                  <a:pt x="485381" y="574040"/>
                </a:lnTo>
                <a:lnTo>
                  <a:pt x="520306" y="548347"/>
                </a:lnTo>
                <a:lnTo>
                  <a:pt x="551167" y="518287"/>
                </a:lnTo>
                <a:lnTo>
                  <a:pt x="577507" y="484327"/>
                </a:lnTo>
                <a:lnTo>
                  <a:pt x="598830" y="446951"/>
                </a:lnTo>
                <a:lnTo>
                  <a:pt x="614641" y="406666"/>
                </a:lnTo>
                <a:lnTo>
                  <a:pt x="624497" y="363956"/>
                </a:lnTo>
                <a:lnTo>
                  <a:pt x="627888" y="319278"/>
                </a:lnTo>
                <a:close/>
              </a:path>
              <a:path w="638810" h="623569">
                <a:moveTo>
                  <a:pt x="638251" y="85801"/>
                </a:moveTo>
                <a:lnTo>
                  <a:pt x="636447" y="74206"/>
                </a:lnTo>
                <a:lnTo>
                  <a:pt x="628662" y="65138"/>
                </a:lnTo>
                <a:lnTo>
                  <a:pt x="616661" y="61468"/>
                </a:lnTo>
                <a:lnTo>
                  <a:pt x="614895" y="61468"/>
                </a:lnTo>
                <a:lnTo>
                  <a:pt x="568858" y="67691"/>
                </a:lnTo>
                <a:lnTo>
                  <a:pt x="575208" y="22987"/>
                </a:lnTo>
                <a:lnTo>
                  <a:pt x="574573" y="13881"/>
                </a:lnTo>
                <a:lnTo>
                  <a:pt x="570166" y="6591"/>
                </a:lnTo>
                <a:lnTo>
                  <a:pt x="563130" y="1752"/>
                </a:lnTo>
                <a:lnTo>
                  <a:pt x="554659" y="0"/>
                </a:lnTo>
                <a:lnTo>
                  <a:pt x="549681" y="0"/>
                </a:lnTo>
                <a:lnTo>
                  <a:pt x="544588" y="1778"/>
                </a:lnTo>
                <a:lnTo>
                  <a:pt x="457809" y="86233"/>
                </a:lnTo>
                <a:lnTo>
                  <a:pt x="454634" y="90805"/>
                </a:lnTo>
                <a:lnTo>
                  <a:pt x="451459" y="93853"/>
                </a:lnTo>
                <a:lnTo>
                  <a:pt x="451459" y="98552"/>
                </a:lnTo>
                <a:lnTo>
                  <a:pt x="441947" y="161798"/>
                </a:lnTo>
                <a:lnTo>
                  <a:pt x="338797" y="262128"/>
                </a:lnTo>
                <a:lnTo>
                  <a:pt x="332574" y="259892"/>
                </a:lnTo>
                <a:lnTo>
                  <a:pt x="326085" y="257937"/>
                </a:lnTo>
                <a:lnTo>
                  <a:pt x="319595" y="256565"/>
                </a:lnTo>
                <a:lnTo>
                  <a:pt x="313410" y="256032"/>
                </a:lnTo>
                <a:lnTo>
                  <a:pt x="289013" y="260908"/>
                </a:lnTo>
                <a:lnTo>
                  <a:pt x="269367" y="274180"/>
                </a:lnTo>
                <a:lnTo>
                  <a:pt x="256273" y="293814"/>
                </a:lnTo>
                <a:lnTo>
                  <a:pt x="251510" y="317754"/>
                </a:lnTo>
                <a:lnTo>
                  <a:pt x="256273" y="342112"/>
                </a:lnTo>
                <a:lnTo>
                  <a:pt x="269367" y="361149"/>
                </a:lnTo>
                <a:lnTo>
                  <a:pt x="289013" y="373532"/>
                </a:lnTo>
                <a:lnTo>
                  <a:pt x="313410" y="377952"/>
                </a:lnTo>
                <a:lnTo>
                  <a:pt x="337108" y="373316"/>
                </a:lnTo>
                <a:lnTo>
                  <a:pt x="356806" y="360578"/>
                </a:lnTo>
                <a:lnTo>
                  <a:pt x="370268" y="341477"/>
                </a:lnTo>
                <a:lnTo>
                  <a:pt x="375259" y="317754"/>
                </a:lnTo>
                <a:lnTo>
                  <a:pt x="374713" y="311073"/>
                </a:lnTo>
                <a:lnTo>
                  <a:pt x="373265" y="304825"/>
                </a:lnTo>
                <a:lnTo>
                  <a:pt x="371233" y="298881"/>
                </a:lnTo>
                <a:lnTo>
                  <a:pt x="368909" y="293116"/>
                </a:lnTo>
                <a:lnTo>
                  <a:pt x="472059" y="192786"/>
                </a:lnTo>
                <a:lnTo>
                  <a:pt x="537133" y="183515"/>
                </a:lnTo>
                <a:lnTo>
                  <a:pt x="540308" y="183515"/>
                </a:lnTo>
                <a:lnTo>
                  <a:pt x="545045" y="181864"/>
                </a:lnTo>
                <a:lnTo>
                  <a:pt x="632320" y="97028"/>
                </a:lnTo>
                <a:lnTo>
                  <a:pt x="638251" y="85801"/>
                </a:lnTo>
                <a:close/>
              </a:path>
            </a:pathLst>
          </a:custGeom>
          <a:solidFill>
            <a:srgbClr val="5F5F5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873218" y="1522475"/>
            <a:ext cx="1017905" cy="527685"/>
          </a:xfrm>
          <a:custGeom>
            <a:avLst/>
            <a:gdLst/>
            <a:ahLst/>
            <a:cxnLst/>
            <a:rect l="l" t="t" r="r" b="b"/>
            <a:pathLst>
              <a:path w="1017904" h="527685">
                <a:moveTo>
                  <a:pt x="655853" y="288290"/>
                </a:moveTo>
                <a:lnTo>
                  <a:pt x="648639" y="290271"/>
                </a:lnTo>
                <a:lnTo>
                  <a:pt x="641502" y="291655"/>
                </a:lnTo>
                <a:lnTo>
                  <a:pt x="634453" y="292481"/>
                </a:lnTo>
                <a:lnTo>
                  <a:pt x="627532" y="292735"/>
                </a:lnTo>
                <a:lnTo>
                  <a:pt x="593115" y="285851"/>
                </a:lnTo>
                <a:lnTo>
                  <a:pt x="564832" y="267068"/>
                </a:lnTo>
                <a:lnTo>
                  <a:pt x="545680" y="239217"/>
                </a:lnTo>
                <a:lnTo>
                  <a:pt x="538632" y="205105"/>
                </a:lnTo>
                <a:lnTo>
                  <a:pt x="541197" y="184315"/>
                </a:lnTo>
                <a:lnTo>
                  <a:pt x="548627" y="164947"/>
                </a:lnTo>
                <a:lnTo>
                  <a:pt x="560489" y="147815"/>
                </a:lnTo>
                <a:lnTo>
                  <a:pt x="576351" y="133731"/>
                </a:lnTo>
                <a:lnTo>
                  <a:pt x="560247" y="126746"/>
                </a:lnTo>
                <a:lnTo>
                  <a:pt x="543521" y="121640"/>
                </a:lnTo>
                <a:lnTo>
                  <a:pt x="526300" y="118491"/>
                </a:lnTo>
                <a:lnTo>
                  <a:pt x="508787" y="117348"/>
                </a:lnTo>
                <a:lnTo>
                  <a:pt x="508025" y="117348"/>
                </a:lnTo>
                <a:lnTo>
                  <a:pt x="465797" y="123291"/>
                </a:lnTo>
                <a:lnTo>
                  <a:pt x="427774" y="140233"/>
                </a:lnTo>
                <a:lnTo>
                  <a:pt x="396062" y="166801"/>
                </a:lnTo>
                <a:lnTo>
                  <a:pt x="372770" y="201676"/>
                </a:lnTo>
                <a:lnTo>
                  <a:pt x="360337" y="241744"/>
                </a:lnTo>
                <a:lnTo>
                  <a:pt x="359956" y="282765"/>
                </a:lnTo>
                <a:lnTo>
                  <a:pt x="371208" y="322262"/>
                </a:lnTo>
                <a:lnTo>
                  <a:pt x="393725" y="357759"/>
                </a:lnTo>
                <a:lnTo>
                  <a:pt x="445528" y="396481"/>
                </a:lnTo>
                <a:lnTo>
                  <a:pt x="508406" y="409956"/>
                </a:lnTo>
                <a:lnTo>
                  <a:pt x="518147" y="409651"/>
                </a:lnTo>
                <a:lnTo>
                  <a:pt x="586727" y="388251"/>
                </a:lnTo>
                <a:lnTo>
                  <a:pt x="619048" y="362064"/>
                </a:lnTo>
                <a:lnTo>
                  <a:pt x="642645" y="328142"/>
                </a:lnTo>
                <a:lnTo>
                  <a:pt x="654380" y="292735"/>
                </a:lnTo>
                <a:lnTo>
                  <a:pt x="655853" y="288290"/>
                </a:lnTo>
                <a:close/>
              </a:path>
              <a:path w="1017904" h="527685">
                <a:moveTo>
                  <a:pt x="1017562" y="263652"/>
                </a:moveTo>
                <a:lnTo>
                  <a:pt x="988745" y="222529"/>
                </a:lnTo>
                <a:lnTo>
                  <a:pt x="936840" y="176352"/>
                </a:lnTo>
                <a:lnTo>
                  <a:pt x="900760" y="148018"/>
                </a:lnTo>
                <a:lnTo>
                  <a:pt x="858621" y="118287"/>
                </a:lnTo>
                <a:lnTo>
                  <a:pt x="810971" y="88773"/>
                </a:lnTo>
                <a:lnTo>
                  <a:pt x="758342" y="61061"/>
                </a:lnTo>
                <a:lnTo>
                  <a:pt x="717448" y="43637"/>
                </a:lnTo>
                <a:lnTo>
                  <a:pt x="717448" y="263652"/>
                </a:lnTo>
                <a:lnTo>
                  <a:pt x="711885" y="310642"/>
                </a:lnTo>
                <a:lnTo>
                  <a:pt x="696163" y="353758"/>
                </a:lnTo>
                <a:lnTo>
                  <a:pt x="671537" y="391795"/>
                </a:lnTo>
                <a:lnTo>
                  <a:pt x="639229" y="423532"/>
                </a:lnTo>
                <a:lnTo>
                  <a:pt x="600494" y="447738"/>
                </a:lnTo>
                <a:lnTo>
                  <a:pt x="556602" y="463181"/>
                </a:lnTo>
                <a:lnTo>
                  <a:pt x="508787" y="468630"/>
                </a:lnTo>
                <a:lnTo>
                  <a:pt x="459447" y="462826"/>
                </a:lnTo>
                <a:lnTo>
                  <a:pt x="413778" y="446163"/>
                </a:lnTo>
                <a:lnTo>
                  <a:pt x="373507" y="419722"/>
                </a:lnTo>
                <a:lnTo>
                  <a:pt x="340334" y="384644"/>
                </a:lnTo>
                <a:lnTo>
                  <a:pt x="316001" y="342011"/>
                </a:lnTo>
                <a:lnTo>
                  <a:pt x="302577" y="294995"/>
                </a:lnTo>
                <a:lnTo>
                  <a:pt x="300774" y="247167"/>
                </a:lnTo>
                <a:lnTo>
                  <a:pt x="310184" y="200494"/>
                </a:lnTo>
                <a:lnTo>
                  <a:pt x="330428" y="156984"/>
                </a:lnTo>
                <a:lnTo>
                  <a:pt x="361086" y="118618"/>
                </a:lnTo>
                <a:lnTo>
                  <a:pt x="393471" y="92684"/>
                </a:lnTo>
                <a:lnTo>
                  <a:pt x="429666" y="73875"/>
                </a:lnTo>
                <a:lnTo>
                  <a:pt x="468528" y="62420"/>
                </a:lnTo>
                <a:lnTo>
                  <a:pt x="508914" y="58547"/>
                </a:lnTo>
                <a:lnTo>
                  <a:pt x="529107" y="59512"/>
                </a:lnTo>
                <a:lnTo>
                  <a:pt x="569112" y="67233"/>
                </a:lnTo>
                <a:lnTo>
                  <a:pt x="631952" y="98031"/>
                </a:lnTo>
                <a:lnTo>
                  <a:pt x="667626" y="130644"/>
                </a:lnTo>
                <a:lnTo>
                  <a:pt x="694537" y="170218"/>
                </a:lnTo>
                <a:lnTo>
                  <a:pt x="711517" y="215099"/>
                </a:lnTo>
                <a:lnTo>
                  <a:pt x="717448" y="263652"/>
                </a:lnTo>
                <a:lnTo>
                  <a:pt x="717448" y="43637"/>
                </a:lnTo>
                <a:lnTo>
                  <a:pt x="701281" y="36741"/>
                </a:lnTo>
                <a:lnTo>
                  <a:pt x="640308" y="17386"/>
                </a:lnTo>
                <a:lnTo>
                  <a:pt x="575957" y="4622"/>
                </a:lnTo>
                <a:lnTo>
                  <a:pt x="508787" y="0"/>
                </a:lnTo>
                <a:lnTo>
                  <a:pt x="441629" y="4622"/>
                </a:lnTo>
                <a:lnTo>
                  <a:pt x="377291" y="17386"/>
                </a:lnTo>
                <a:lnTo>
                  <a:pt x="316318" y="36741"/>
                </a:lnTo>
                <a:lnTo>
                  <a:pt x="259245" y="61061"/>
                </a:lnTo>
                <a:lnTo>
                  <a:pt x="206603" y="88773"/>
                </a:lnTo>
                <a:lnTo>
                  <a:pt x="158940" y="118287"/>
                </a:lnTo>
                <a:lnTo>
                  <a:pt x="116789" y="148018"/>
                </a:lnTo>
                <a:lnTo>
                  <a:pt x="80683" y="176352"/>
                </a:lnTo>
                <a:lnTo>
                  <a:pt x="51168" y="201726"/>
                </a:lnTo>
                <a:lnTo>
                  <a:pt x="14046" y="237185"/>
                </a:lnTo>
                <a:lnTo>
                  <a:pt x="0" y="263652"/>
                </a:lnTo>
                <a:lnTo>
                  <a:pt x="1866" y="273888"/>
                </a:lnTo>
                <a:lnTo>
                  <a:pt x="28778" y="304660"/>
                </a:lnTo>
                <a:lnTo>
                  <a:pt x="80683" y="350862"/>
                </a:lnTo>
                <a:lnTo>
                  <a:pt x="116789" y="379222"/>
                </a:lnTo>
                <a:lnTo>
                  <a:pt x="158940" y="408965"/>
                </a:lnTo>
                <a:lnTo>
                  <a:pt x="206603" y="438492"/>
                </a:lnTo>
                <a:lnTo>
                  <a:pt x="259245" y="466217"/>
                </a:lnTo>
                <a:lnTo>
                  <a:pt x="316318" y="490562"/>
                </a:lnTo>
                <a:lnTo>
                  <a:pt x="377291" y="509917"/>
                </a:lnTo>
                <a:lnTo>
                  <a:pt x="441629" y="522693"/>
                </a:lnTo>
                <a:lnTo>
                  <a:pt x="508787" y="527304"/>
                </a:lnTo>
                <a:lnTo>
                  <a:pt x="575957" y="522693"/>
                </a:lnTo>
                <a:lnTo>
                  <a:pt x="640308" y="509917"/>
                </a:lnTo>
                <a:lnTo>
                  <a:pt x="701281" y="490562"/>
                </a:lnTo>
                <a:lnTo>
                  <a:pt x="752690" y="468630"/>
                </a:lnTo>
                <a:lnTo>
                  <a:pt x="810971" y="438492"/>
                </a:lnTo>
                <a:lnTo>
                  <a:pt x="858621" y="408965"/>
                </a:lnTo>
                <a:lnTo>
                  <a:pt x="900760" y="379222"/>
                </a:lnTo>
                <a:lnTo>
                  <a:pt x="936840" y="350862"/>
                </a:lnTo>
                <a:lnTo>
                  <a:pt x="966355" y="325475"/>
                </a:lnTo>
                <a:lnTo>
                  <a:pt x="1003490" y="290004"/>
                </a:lnTo>
                <a:lnTo>
                  <a:pt x="1015695" y="273888"/>
                </a:lnTo>
                <a:lnTo>
                  <a:pt x="1017562" y="263652"/>
                </a:lnTo>
                <a:close/>
              </a:path>
            </a:pathLst>
          </a:custGeom>
          <a:solidFill>
            <a:srgbClr val="0871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4750434" y="5878474"/>
            <a:ext cx="368046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i="1" spc="-75" dirty="0">
                <a:solidFill>
                  <a:srgbClr val="5F5F5F"/>
                </a:solidFill>
                <a:latin typeface="Lucida Sans"/>
                <a:cs typeface="Lucida Sans"/>
              </a:rPr>
              <a:t>Note:</a:t>
            </a:r>
            <a:r>
              <a:rPr sz="900" i="1" spc="-80" dirty="0">
                <a:solidFill>
                  <a:srgbClr val="5F5F5F"/>
                </a:solidFill>
                <a:latin typeface="Lucida Sans"/>
                <a:cs typeface="Lucida Sans"/>
              </a:rPr>
              <a:t> </a:t>
            </a:r>
            <a:r>
              <a:rPr sz="900" i="1" spc="-30" dirty="0">
                <a:solidFill>
                  <a:srgbClr val="5F5F5F"/>
                </a:solidFill>
                <a:latin typeface="Lucida Sans"/>
                <a:cs typeface="Lucida Sans"/>
              </a:rPr>
              <a:t>KPI</a:t>
            </a:r>
            <a:r>
              <a:rPr sz="900" i="1" spc="-75" dirty="0">
                <a:solidFill>
                  <a:srgbClr val="5F5F5F"/>
                </a:solidFill>
                <a:latin typeface="Lucida Sans"/>
                <a:cs typeface="Lucida Sans"/>
              </a:rPr>
              <a:t> </a:t>
            </a:r>
            <a:r>
              <a:rPr sz="900" i="1" spc="-114" dirty="0">
                <a:solidFill>
                  <a:srgbClr val="5F5F5F"/>
                </a:solidFill>
                <a:latin typeface="Lucida Sans"/>
                <a:cs typeface="Lucida Sans"/>
              </a:rPr>
              <a:t>names</a:t>
            </a:r>
            <a:r>
              <a:rPr sz="900" i="1" spc="-75" dirty="0">
                <a:solidFill>
                  <a:srgbClr val="5F5F5F"/>
                </a:solidFill>
                <a:latin typeface="Lucida Sans"/>
                <a:cs typeface="Lucida Sans"/>
              </a:rPr>
              <a:t> </a:t>
            </a:r>
            <a:r>
              <a:rPr sz="900" i="1" spc="-100" dirty="0">
                <a:solidFill>
                  <a:srgbClr val="5F5F5F"/>
                </a:solidFill>
                <a:latin typeface="Lucida Sans"/>
                <a:cs typeface="Lucida Sans"/>
              </a:rPr>
              <a:t>were</a:t>
            </a:r>
            <a:r>
              <a:rPr sz="900" i="1" spc="-75" dirty="0">
                <a:solidFill>
                  <a:srgbClr val="5F5F5F"/>
                </a:solidFill>
                <a:latin typeface="Lucida Sans"/>
                <a:cs typeface="Lucida Sans"/>
              </a:rPr>
              <a:t> </a:t>
            </a:r>
            <a:r>
              <a:rPr sz="900" i="1" spc="-105" dirty="0">
                <a:solidFill>
                  <a:srgbClr val="5F5F5F"/>
                </a:solidFill>
                <a:latin typeface="Lucida Sans"/>
                <a:cs typeface="Lucida Sans"/>
              </a:rPr>
              <a:t>standardized</a:t>
            </a:r>
            <a:r>
              <a:rPr sz="900" i="1" spc="-70" dirty="0">
                <a:solidFill>
                  <a:srgbClr val="5F5F5F"/>
                </a:solidFill>
                <a:latin typeface="Lucida Sans"/>
                <a:cs typeface="Lucida Sans"/>
              </a:rPr>
              <a:t> </a:t>
            </a:r>
            <a:r>
              <a:rPr sz="900" i="1" spc="-110" dirty="0">
                <a:solidFill>
                  <a:srgbClr val="5F5F5F"/>
                </a:solidFill>
                <a:latin typeface="Lucida Sans"/>
                <a:cs typeface="Lucida Sans"/>
              </a:rPr>
              <a:t>as</a:t>
            </a:r>
            <a:r>
              <a:rPr sz="900" i="1" spc="-80" dirty="0">
                <a:solidFill>
                  <a:srgbClr val="5F5F5F"/>
                </a:solidFill>
                <a:latin typeface="Lucida Sans"/>
                <a:cs typeface="Lucida Sans"/>
              </a:rPr>
              <a:t> </a:t>
            </a:r>
            <a:r>
              <a:rPr sz="900" i="1" spc="-105" dirty="0">
                <a:solidFill>
                  <a:srgbClr val="5F5F5F"/>
                </a:solidFill>
                <a:latin typeface="Lucida Sans"/>
                <a:cs typeface="Lucida Sans"/>
              </a:rPr>
              <a:t>per</a:t>
            </a:r>
            <a:r>
              <a:rPr sz="900" i="1" spc="-100" dirty="0">
                <a:solidFill>
                  <a:srgbClr val="5F5F5F"/>
                </a:solidFill>
                <a:latin typeface="Lucida Sans"/>
                <a:cs typeface="Lucida Sans"/>
              </a:rPr>
              <a:t> </a:t>
            </a:r>
            <a:r>
              <a:rPr sz="900" i="1" spc="-75" dirty="0">
                <a:solidFill>
                  <a:srgbClr val="5F5F5F"/>
                </a:solidFill>
                <a:latin typeface="Lucida Sans"/>
                <a:cs typeface="Lucida Sans"/>
              </a:rPr>
              <a:t>TKI’s</a:t>
            </a:r>
            <a:r>
              <a:rPr sz="900" i="1" spc="-60" dirty="0">
                <a:solidFill>
                  <a:srgbClr val="5F5F5F"/>
                </a:solidFill>
                <a:latin typeface="Lucida Sans"/>
                <a:cs typeface="Lucida Sans"/>
              </a:rPr>
              <a:t> </a:t>
            </a:r>
            <a:r>
              <a:rPr sz="900" i="1" spc="-95" dirty="0">
                <a:solidFill>
                  <a:srgbClr val="5F5F5F"/>
                </a:solidFill>
                <a:latin typeface="Lucida Sans"/>
                <a:cs typeface="Lucida Sans"/>
              </a:rPr>
              <a:t>methodology</a:t>
            </a:r>
            <a:r>
              <a:rPr sz="900" i="1" spc="-50" dirty="0">
                <a:solidFill>
                  <a:srgbClr val="5F5F5F"/>
                </a:solidFill>
                <a:latin typeface="Lucida Sans"/>
                <a:cs typeface="Lucida Sans"/>
              </a:rPr>
              <a:t> </a:t>
            </a:r>
            <a:r>
              <a:rPr sz="900" i="1" spc="-90" dirty="0">
                <a:solidFill>
                  <a:srgbClr val="5F5F5F"/>
                </a:solidFill>
                <a:latin typeface="Lucida Sans"/>
                <a:cs typeface="Lucida Sans"/>
              </a:rPr>
              <a:t>in</a:t>
            </a:r>
            <a:r>
              <a:rPr sz="900" i="1" spc="-80" dirty="0">
                <a:solidFill>
                  <a:srgbClr val="5F5F5F"/>
                </a:solidFill>
                <a:latin typeface="Lucida Sans"/>
                <a:cs typeface="Lucida Sans"/>
              </a:rPr>
              <a:t> </a:t>
            </a:r>
            <a:r>
              <a:rPr sz="900" i="1" spc="-85" dirty="0">
                <a:solidFill>
                  <a:srgbClr val="5F5F5F"/>
                </a:solidFill>
                <a:latin typeface="Lucida Sans"/>
                <a:cs typeface="Lucida Sans"/>
              </a:rPr>
              <a:t>the </a:t>
            </a:r>
            <a:r>
              <a:rPr sz="900" i="1" spc="-90" dirty="0">
                <a:solidFill>
                  <a:srgbClr val="5F5F5F"/>
                </a:solidFill>
                <a:latin typeface="Lucida Sans"/>
                <a:cs typeface="Lucida Sans"/>
              </a:rPr>
              <a:t>tables</a:t>
            </a:r>
            <a:r>
              <a:rPr sz="900" i="1" spc="-80" dirty="0">
                <a:solidFill>
                  <a:srgbClr val="5F5F5F"/>
                </a:solidFill>
                <a:latin typeface="Lucida Sans"/>
                <a:cs typeface="Lucida Sans"/>
              </a:rPr>
              <a:t> </a:t>
            </a:r>
            <a:r>
              <a:rPr sz="900" i="1" spc="-55" dirty="0">
                <a:solidFill>
                  <a:srgbClr val="5F5F5F"/>
                </a:solidFill>
                <a:latin typeface="Lucida Sans"/>
                <a:cs typeface="Lucida Sans"/>
              </a:rPr>
              <a:t>above.</a:t>
            </a:r>
            <a:endParaRPr sz="900">
              <a:latin typeface="Lucida Sans"/>
              <a:cs typeface="Lucida Sans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/>
              <a:t>©</a:t>
            </a:r>
            <a:r>
              <a:rPr spc="-15" dirty="0"/>
              <a:t> </a:t>
            </a:r>
            <a:r>
              <a:rPr dirty="0"/>
              <a:t>The</a:t>
            </a:r>
            <a:r>
              <a:rPr spc="-30" dirty="0"/>
              <a:t> </a:t>
            </a:r>
            <a:r>
              <a:rPr dirty="0"/>
              <a:t>KPI</a:t>
            </a:r>
            <a:r>
              <a:rPr spc="-5" dirty="0"/>
              <a:t> </a:t>
            </a:r>
            <a:r>
              <a:rPr dirty="0"/>
              <a:t>Institute</a:t>
            </a:r>
            <a:r>
              <a:rPr spc="-20" dirty="0"/>
              <a:t> 2023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81747" rIns="0" bIns="0" rtlCol="0">
            <a:spAutoFit/>
          </a:bodyPr>
          <a:lstStyle/>
          <a:p>
            <a:pPr marL="2515235">
              <a:lnSpc>
                <a:spcPct val="100000"/>
              </a:lnSpc>
              <a:spcBef>
                <a:spcPts val="200"/>
              </a:spcBef>
            </a:pPr>
            <a:fld id="{81D60167-4931-47E6-BA6A-407CBD079E47}" type="slidenum">
              <a:rPr spc="-25" dirty="0"/>
              <a:t>77</a:t>
            </a:fld>
            <a:endParaRPr spc="-25" dirty="0"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27164" y="184404"/>
            <a:ext cx="1937003" cy="161544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0" y="531876"/>
            <a:ext cx="277495" cy="715010"/>
          </a:xfrm>
          <a:custGeom>
            <a:avLst/>
            <a:gdLst/>
            <a:ahLst/>
            <a:cxnLst/>
            <a:rect l="l" t="t" r="r" b="b"/>
            <a:pathLst>
              <a:path w="277495" h="715010">
                <a:moveTo>
                  <a:pt x="277368" y="0"/>
                </a:moveTo>
                <a:lnTo>
                  <a:pt x="0" y="0"/>
                </a:lnTo>
                <a:lnTo>
                  <a:pt x="0" y="714756"/>
                </a:lnTo>
                <a:lnTo>
                  <a:pt x="277368" y="714756"/>
                </a:lnTo>
                <a:lnTo>
                  <a:pt x="277368" y="0"/>
                </a:lnTo>
                <a:close/>
              </a:path>
            </a:pathLst>
          </a:custGeom>
          <a:solidFill>
            <a:srgbClr val="0871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61544" y="6553200"/>
            <a:ext cx="8820150" cy="0"/>
          </a:xfrm>
          <a:custGeom>
            <a:avLst/>
            <a:gdLst/>
            <a:ahLst/>
            <a:cxnLst/>
            <a:rect l="l" t="t" r="r" b="b"/>
            <a:pathLst>
              <a:path w="8820150">
                <a:moveTo>
                  <a:pt x="0" y="0"/>
                </a:moveTo>
                <a:lnTo>
                  <a:pt x="8820023" y="0"/>
                </a:lnTo>
              </a:path>
            </a:pathLst>
          </a:custGeom>
          <a:ln w="9525">
            <a:solidFill>
              <a:srgbClr val="D0CEC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09258" rIns="0" bIns="0" rtlCol="0">
            <a:spAutoFit/>
          </a:bodyPr>
          <a:lstStyle/>
          <a:p>
            <a:pPr marL="31115">
              <a:lnSpc>
                <a:spcPct val="100000"/>
              </a:lnSpc>
              <a:spcBef>
                <a:spcPts val="100"/>
              </a:spcBef>
            </a:pPr>
            <a:r>
              <a:rPr spc="235" dirty="0"/>
              <a:t>EFFECTIVENESS</a:t>
            </a:r>
            <a:r>
              <a:rPr spc="50" dirty="0"/>
              <a:t> </a:t>
            </a:r>
            <a:r>
              <a:rPr spc="140" dirty="0"/>
              <a:t>VS</a:t>
            </a:r>
            <a:r>
              <a:rPr spc="20" dirty="0"/>
              <a:t> </a:t>
            </a:r>
            <a:r>
              <a:rPr spc="145" dirty="0"/>
              <a:t>EFFICIENCY</a:t>
            </a:r>
          </a:p>
        </p:txBody>
      </p:sp>
      <p:grpSp>
        <p:nvGrpSpPr>
          <p:cNvPr id="6" name="object 6"/>
          <p:cNvGrpSpPr/>
          <p:nvPr/>
        </p:nvGrpSpPr>
        <p:grpSpPr>
          <a:xfrm>
            <a:off x="1347216" y="2348509"/>
            <a:ext cx="4246245" cy="510540"/>
            <a:chOff x="1347216" y="2348509"/>
            <a:chExt cx="4246245" cy="510540"/>
          </a:xfrm>
        </p:grpSpPr>
        <p:sp>
          <p:nvSpPr>
            <p:cNvPr id="7" name="object 7"/>
            <p:cNvSpPr/>
            <p:nvPr/>
          </p:nvSpPr>
          <p:spPr>
            <a:xfrm>
              <a:off x="3038855" y="2606039"/>
              <a:ext cx="2550160" cy="0"/>
            </a:xfrm>
            <a:custGeom>
              <a:avLst/>
              <a:gdLst/>
              <a:ahLst/>
              <a:cxnLst/>
              <a:rect l="l" t="t" r="r" b="b"/>
              <a:pathLst>
                <a:path w="2550160">
                  <a:moveTo>
                    <a:pt x="0" y="0"/>
                  </a:moveTo>
                  <a:lnTo>
                    <a:pt x="2045081" y="0"/>
                  </a:lnTo>
                </a:path>
                <a:path w="2550160">
                  <a:moveTo>
                    <a:pt x="2043683" y="0"/>
                  </a:moveTo>
                  <a:lnTo>
                    <a:pt x="2549779" y="0"/>
                  </a:lnTo>
                </a:path>
              </a:pathLst>
            </a:custGeom>
            <a:ln w="9525">
              <a:solidFill>
                <a:srgbClr val="9F9F9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47216" y="2348509"/>
              <a:ext cx="1773936" cy="510514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1434083" y="2423160"/>
            <a:ext cx="1605280" cy="365760"/>
          </a:xfrm>
          <a:prstGeom prst="rect">
            <a:avLst/>
          </a:prstGeom>
          <a:ln w="9525">
            <a:solidFill>
              <a:srgbClr val="9F9F9F"/>
            </a:solidFill>
          </a:ln>
        </p:spPr>
        <p:txBody>
          <a:bodyPr vert="horz" wrap="square" lIns="0" tIns="71755" rIns="0" bIns="0" rtlCol="0">
            <a:spAutoFit/>
          </a:bodyPr>
          <a:lstStyle/>
          <a:p>
            <a:pPr marL="106045">
              <a:lnSpc>
                <a:spcPct val="100000"/>
              </a:lnSpc>
              <a:spcBef>
                <a:spcPts val="565"/>
              </a:spcBef>
            </a:pPr>
            <a:r>
              <a:rPr sz="1350" spc="95" dirty="0">
                <a:solidFill>
                  <a:srgbClr val="5F5F5F"/>
                </a:solidFill>
                <a:latin typeface="Century Gothic"/>
                <a:cs typeface="Century Gothic"/>
              </a:rPr>
              <a:t>EFFECTIVENESS</a:t>
            </a:r>
            <a:endParaRPr sz="1350">
              <a:latin typeface="Century Gothic"/>
              <a:cs typeface="Century Gothic"/>
            </a:endParaRPr>
          </a:p>
        </p:txBody>
      </p:sp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503164" y="2348509"/>
            <a:ext cx="1772412" cy="510514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5590032" y="2423160"/>
            <a:ext cx="1603375" cy="365760"/>
          </a:xfrm>
          <a:prstGeom prst="rect">
            <a:avLst/>
          </a:prstGeom>
          <a:ln w="9525">
            <a:solidFill>
              <a:srgbClr val="0A976C"/>
            </a:solidFill>
          </a:ln>
        </p:spPr>
        <p:txBody>
          <a:bodyPr vert="horz" wrap="square" lIns="0" tIns="71755" rIns="0" bIns="0" rtlCol="0">
            <a:spAutoFit/>
          </a:bodyPr>
          <a:lstStyle/>
          <a:p>
            <a:pPr marL="288925">
              <a:lnSpc>
                <a:spcPct val="100000"/>
              </a:lnSpc>
              <a:spcBef>
                <a:spcPts val="565"/>
              </a:spcBef>
            </a:pPr>
            <a:r>
              <a:rPr sz="1350" spc="55" dirty="0">
                <a:solidFill>
                  <a:srgbClr val="087150"/>
                </a:solidFill>
                <a:latin typeface="Century Gothic"/>
                <a:cs typeface="Century Gothic"/>
              </a:rPr>
              <a:t>EFFICIENCY</a:t>
            </a:r>
            <a:endParaRPr sz="1350">
              <a:latin typeface="Century Gothic"/>
              <a:cs typeface="Century Gothic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2230945" y="2787395"/>
            <a:ext cx="4165600" cy="600710"/>
            <a:chOff x="2230945" y="2787395"/>
            <a:chExt cx="4165600" cy="600710"/>
          </a:xfrm>
        </p:grpSpPr>
        <p:sp>
          <p:nvSpPr>
            <p:cNvPr id="13" name="object 13"/>
            <p:cNvSpPr/>
            <p:nvPr/>
          </p:nvSpPr>
          <p:spPr>
            <a:xfrm>
              <a:off x="2235707" y="2787395"/>
              <a:ext cx="0" cy="600710"/>
            </a:xfrm>
            <a:custGeom>
              <a:avLst/>
              <a:gdLst/>
              <a:ahLst/>
              <a:cxnLst/>
              <a:rect l="l" t="t" r="r" b="b"/>
              <a:pathLst>
                <a:path h="600710">
                  <a:moveTo>
                    <a:pt x="0" y="600328"/>
                  </a:moveTo>
                  <a:lnTo>
                    <a:pt x="0" y="0"/>
                  </a:lnTo>
                </a:path>
              </a:pathLst>
            </a:custGeom>
            <a:ln w="9525">
              <a:solidFill>
                <a:srgbClr val="9F9F9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6391655" y="2787395"/>
              <a:ext cx="0" cy="600710"/>
            </a:xfrm>
            <a:custGeom>
              <a:avLst/>
              <a:gdLst/>
              <a:ahLst/>
              <a:cxnLst/>
              <a:rect l="l" t="t" r="r" b="b"/>
              <a:pathLst>
                <a:path h="600710">
                  <a:moveTo>
                    <a:pt x="0" y="600328"/>
                  </a:moveTo>
                  <a:lnTo>
                    <a:pt x="0" y="0"/>
                  </a:lnTo>
                </a:path>
              </a:pathLst>
            </a:custGeom>
            <a:ln w="9525">
              <a:solidFill>
                <a:srgbClr val="0A976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/>
          <p:nvPr/>
        </p:nvSpPr>
        <p:spPr>
          <a:xfrm>
            <a:off x="1860804" y="1481327"/>
            <a:ext cx="798195" cy="788035"/>
          </a:xfrm>
          <a:custGeom>
            <a:avLst/>
            <a:gdLst/>
            <a:ahLst/>
            <a:cxnLst/>
            <a:rect l="l" t="t" r="r" b="b"/>
            <a:pathLst>
              <a:path w="798194" h="788035">
                <a:moveTo>
                  <a:pt x="623316" y="405892"/>
                </a:moveTo>
                <a:lnTo>
                  <a:pt x="621855" y="379095"/>
                </a:lnTo>
                <a:lnTo>
                  <a:pt x="617626" y="353923"/>
                </a:lnTo>
                <a:lnTo>
                  <a:pt x="610768" y="329857"/>
                </a:lnTo>
                <a:lnTo>
                  <a:pt x="601472" y="306324"/>
                </a:lnTo>
                <a:lnTo>
                  <a:pt x="520319" y="386334"/>
                </a:lnTo>
                <a:lnTo>
                  <a:pt x="520319" y="390271"/>
                </a:lnTo>
                <a:lnTo>
                  <a:pt x="522351" y="398018"/>
                </a:lnTo>
                <a:lnTo>
                  <a:pt x="522351" y="403860"/>
                </a:lnTo>
                <a:lnTo>
                  <a:pt x="511949" y="453593"/>
                </a:lnTo>
                <a:lnTo>
                  <a:pt x="483717" y="494525"/>
                </a:lnTo>
                <a:lnTo>
                  <a:pt x="442137" y="522287"/>
                </a:lnTo>
                <a:lnTo>
                  <a:pt x="391668" y="532511"/>
                </a:lnTo>
                <a:lnTo>
                  <a:pt x="339953" y="522287"/>
                </a:lnTo>
                <a:lnTo>
                  <a:pt x="297776" y="494525"/>
                </a:lnTo>
                <a:lnTo>
                  <a:pt x="269367" y="453593"/>
                </a:lnTo>
                <a:lnTo>
                  <a:pt x="258953" y="403860"/>
                </a:lnTo>
                <a:lnTo>
                  <a:pt x="271018" y="353009"/>
                </a:lnTo>
                <a:lnTo>
                  <a:pt x="299250" y="311467"/>
                </a:lnTo>
                <a:lnTo>
                  <a:pt x="340512" y="283464"/>
                </a:lnTo>
                <a:lnTo>
                  <a:pt x="391668" y="273177"/>
                </a:lnTo>
                <a:lnTo>
                  <a:pt x="403479" y="273177"/>
                </a:lnTo>
                <a:lnTo>
                  <a:pt x="407416" y="277114"/>
                </a:lnTo>
                <a:lnTo>
                  <a:pt x="490601" y="195199"/>
                </a:lnTo>
                <a:lnTo>
                  <a:pt x="467245" y="186118"/>
                </a:lnTo>
                <a:lnTo>
                  <a:pt x="442048" y="179374"/>
                </a:lnTo>
                <a:lnTo>
                  <a:pt x="415366" y="175183"/>
                </a:lnTo>
                <a:lnTo>
                  <a:pt x="387604" y="173736"/>
                </a:lnTo>
                <a:lnTo>
                  <a:pt x="340614" y="178435"/>
                </a:lnTo>
                <a:lnTo>
                  <a:pt x="296811" y="191909"/>
                </a:lnTo>
                <a:lnTo>
                  <a:pt x="257124" y="213245"/>
                </a:lnTo>
                <a:lnTo>
                  <a:pt x="222516" y="241528"/>
                </a:lnTo>
                <a:lnTo>
                  <a:pt x="193929" y="275856"/>
                </a:lnTo>
                <a:lnTo>
                  <a:pt x="172339" y="315290"/>
                </a:lnTo>
                <a:lnTo>
                  <a:pt x="158686" y="358952"/>
                </a:lnTo>
                <a:lnTo>
                  <a:pt x="153924" y="405892"/>
                </a:lnTo>
                <a:lnTo>
                  <a:pt x="158597" y="452056"/>
                </a:lnTo>
                <a:lnTo>
                  <a:pt x="172046" y="494957"/>
                </a:lnTo>
                <a:lnTo>
                  <a:pt x="193395" y="533717"/>
                </a:lnTo>
                <a:lnTo>
                  <a:pt x="221754" y="567423"/>
                </a:lnTo>
                <a:lnTo>
                  <a:pt x="256235" y="595210"/>
                </a:lnTo>
                <a:lnTo>
                  <a:pt x="295948" y="616153"/>
                </a:lnTo>
                <a:lnTo>
                  <a:pt x="340042" y="629386"/>
                </a:lnTo>
                <a:lnTo>
                  <a:pt x="387604" y="633984"/>
                </a:lnTo>
                <a:lnTo>
                  <a:pt x="434695" y="629386"/>
                </a:lnTo>
                <a:lnTo>
                  <a:pt x="478751" y="616153"/>
                </a:lnTo>
                <a:lnTo>
                  <a:pt x="518769" y="595210"/>
                </a:lnTo>
                <a:lnTo>
                  <a:pt x="553745" y="567423"/>
                </a:lnTo>
                <a:lnTo>
                  <a:pt x="582688" y="533717"/>
                </a:lnTo>
                <a:lnTo>
                  <a:pt x="604583" y="494957"/>
                </a:lnTo>
                <a:lnTo>
                  <a:pt x="618464" y="452056"/>
                </a:lnTo>
                <a:lnTo>
                  <a:pt x="623316" y="405892"/>
                </a:lnTo>
                <a:close/>
              </a:path>
              <a:path w="798194" h="788035">
                <a:moveTo>
                  <a:pt x="784860" y="403352"/>
                </a:moveTo>
                <a:lnTo>
                  <a:pt x="782612" y="360972"/>
                </a:lnTo>
                <a:lnTo>
                  <a:pt x="775893" y="319138"/>
                </a:lnTo>
                <a:lnTo>
                  <a:pt x="764705" y="278434"/>
                </a:lnTo>
                <a:lnTo>
                  <a:pt x="749046" y="239395"/>
                </a:lnTo>
                <a:lnTo>
                  <a:pt x="729234" y="258826"/>
                </a:lnTo>
                <a:lnTo>
                  <a:pt x="718705" y="266852"/>
                </a:lnTo>
                <a:lnTo>
                  <a:pt x="707847" y="273227"/>
                </a:lnTo>
                <a:lnTo>
                  <a:pt x="696239" y="277787"/>
                </a:lnTo>
                <a:lnTo>
                  <a:pt x="655701" y="286131"/>
                </a:lnTo>
                <a:lnTo>
                  <a:pt x="667283" y="313245"/>
                </a:lnTo>
                <a:lnTo>
                  <a:pt x="675297" y="341795"/>
                </a:lnTo>
                <a:lnTo>
                  <a:pt x="679970" y="371830"/>
                </a:lnTo>
                <a:lnTo>
                  <a:pt x="681482" y="403352"/>
                </a:lnTo>
                <a:lnTo>
                  <a:pt x="677710" y="449135"/>
                </a:lnTo>
                <a:lnTo>
                  <a:pt x="666800" y="492379"/>
                </a:lnTo>
                <a:lnTo>
                  <a:pt x="649363" y="532536"/>
                </a:lnTo>
                <a:lnTo>
                  <a:pt x="626008" y="569099"/>
                </a:lnTo>
                <a:lnTo>
                  <a:pt x="597344" y="601510"/>
                </a:lnTo>
                <a:lnTo>
                  <a:pt x="563956" y="629234"/>
                </a:lnTo>
                <a:lnTo>
                  <a:pt x="526478" y="651738"/>
                </a:lnTo>
                <a:lnTo>
                  <a:pt x="485495" y="668464"/>
                </a:lnTo>
                <a:lnTo>
                  <a:pt x="441629" y="678903"/>
                </a:lnTo>
                <a:lnTo>
                  <a:pt x="395478" y="682498"/>
                </a:lnTo>
                <a:lnTo>
                  <a:pt x="349313" y="678802"/>
                </a:lnTo>
                <a:lnTo>
                  <a:pt x="305435" y="668096"/>
                </a:lnTo>
                <a:lnTo>
                  <a:pt x="264439" y="650989"/>
                </a:lnTo>
                <a:lnTo>
                  <a:pt x="226936" y="628103"/>
                </a:lnTo>
                <a:lnTo>
                  <a:pt x="193548" y="600036"/>
                </a:lnTo>
                <a:lnTo>
                  <a:pt x="164846" y="567397"/>
                </a:lnTo>
                <a:lnTo>
                  <a:pt x="141478" y="530809"/>
                </a:lnTo>
                <a:lnTo>
                  <a:pt x="124028" y="490867"/>
                </a:lnTo>
                <a:lnTo>
                  <a:pt x="113118" y="448183"/>
                </a:lnTo>
                <a:lnTo>
                  <a:pt x="109347" y="403352"/>
                </a:lnTo>
                <a:lnTo>
                  <a:pt x="113118" y="357466"/>
                </a:lnTo>
                <a:lnTo>
                  <a:pt x="124028" y="313931"/>
                </a:lnTo>
                <a:lnTo>
                  <a:pt x="141478" y="273329"/>
                </a:lnTo>
                <a:lnTo>
                  <a:pt x="164846" y="236232"/>
                </a:lnTo>
                <a:lnTo>
                  <a:pt x="193548" y="203238"/>
                </a:lnTo>
                <a:lnTo>
                  <a:pt x="226936" y="174929"/>
                </a:lnTo>
                <a:lnTo>
                  <a:pt x="264439" y="151892"/>
                </a:lnTo>
                <a:lnTo>
                  <a:pt x="305435" y="134721"/>
                </a:lnTo>
                <a:lnTo>
                  <a:pt x="349313" y="123990"/>
                </a:lnTo>
                <a:lnTo>
                  <a:pt x="395478" y="120269"/>
                </a:lnTo>
                <a:lnTo>
                  <a:pt x="426351" y="121729"/>
                </a:lnTo>
                <a:lnTo>
                  <a:pt x="456514" y="126098"/>
                </a:lnTo>
                <a:lnTo>
                  <a:pt x="485927" y="133400"/>
                </a:lnTo>
                <a:lnTo>
                  <a:pt x="514604" y="143637"/>
                </a:lnTo>
                <a:lnTo>
                  <a:pt x="523163" y="104686"/>
                </a:lnTo>
                <a:lnTo>
                  <a:pt x="527773" y="93395"/>
                </a:lnTo>
                <a:lnTo>
                  <a:pt x="534250" y="82854"/>
                </a:lnTo>
                <a:lnTo>
                  <a:pt x="542417" y="73406"/>
                </a:lnTo>
                <a:lnTo>
                  <a:pt x="562356" y="53848"/>
                </a:lnTo>
                <a:lnTo>
                  <a:pt x="522846" y="37338"/>
                </a:lnTo>
                <a:lnTo>
                  <a:pt x="481863" y="25781"/>
                </a:lnTo>
                <a:lnTo>
                  <a:pt x="439407" y="18986"/>
                </a:lnTo>
                <a:lnTo>
                  <a:pt x="395478" y="16764"/>
                </a:lnTo>
                <a:lnTo>
                  <a:pt x="345440" y="19799"/>
                </a:lnTo>
                <a:lnTo>
                  <a:pt x="297370" y="28613"/>
                </a:lnTo>
                <a:lnTo>
                  <a:pt x="251637" y="42875"/>
                </a:lnTo>
                <a:lnTo>
                  <a:pt x="208584" y="62191"/>
                </a:lnTo>
                <a:lnTo>
                  <a:pt x="168567" y="86207"/>
                </a:lnTo>
                <a:lnTo>
                  <a:pt x="131940" y="114566"/>
                </a:lnTo>
                <a:lnTo>
                  <a:pt x="99047" y="146875"/>
                </a:lnTo>
                <a:lnTo>
                  <a:pt x="70256" y="182778"/>
                </a:lnTo>
                <a:lnTo>
                  <a:pt x="45897" y="221907"/>
                </a:lnTo>
                <a:lnTo>
                  <a:pt x="26339" y="263906"/>
                </a:lnTo>
                <a:lnTo>
                  <a:pt x="11938" y="308381"/>
                </a:lnTo>
                <a:lnTo>
                  <a:pt x="3035" y="354990"/>
                </a:lnTo>
                <a:lnTo>
                  <a:pt x="0" y="403352"/>
                </a:lnTo>
                <a:lnTo>
                  <a:pt x="3073" y="451294"/>
                </a:lnTo>
                <a:lnTo>
                  <a:pt x="12052" y="497535"/>
                </a:lnTo>
                <a:lnTo>
                  <a:pt x="26555" y="541705"/>
                </a:lnTo>
                <a:lnTo>
                  <a:pt x="46215" y="583450"/>
                </a:lnTo>
                <a:lnTo>
                  <a:pt x="70662" y="622376"/>
                </a:lnTo>
                <a:lnTo>
                  <a:pt x="99504" y="658126"/>
                </a:lnTo>
                <a:lnTo>
                  <a:pt x="132384" y="690321"/>
                </a:lnTo>
                <a:lnTo>
                  <a:pt x="168935" y="718591"/>
                </a:lnTo>
                <a:lnTo>
                  <a:pt x="208762" y="742556"/>
                </a:lnTo>
                <a:lnTo>
                  <a:pt x="251498" y="761834"/>
                </a:lnTo>
                <a:lnTo>
                  <a:pt x="296773" y="776071"/>
                </a:lnTo>
                <a:lnTo>
                  <a:pt x="344208" y="784898"/>
                </a:lnTo>
                <a:lnTo>
                  <a:pt x="393446" y="787908"/>
                </a:lnTo>
                <a:lnTo>
                  <a:pt x="442607" y="784898"/>
                </a:lnTo>
                <a:lnTo>
                  <a:pt x="489940" y="776071"/>
                </a:lnTo>
                <a:lnTo>
                  <a:pt x="535051" y="761834"/>
                </a:lnTo>
                <a:lnTo>
                  <a:pt x="577608" y="742556"/>
                </a:lnTo>
                <a:lnTo>
                  <a:pt x="617220" y="718591"/>
                </a:lnTo>
                <a:lnTo>
                  <a:pt x="653542" y="690321"/>
                </a:lnTo>
                <a:lnTo>
                  <a:pt x="686193" y="658126"/>
                </a:lnTo>
                <a:lnTo>
                  <a:pt x="714819" y="622376"/>
                </a:lnTo>
                <a:lnTo>
                  <a:pt x="739063" y="583450"/>
                </a:lnTo>
                <a:lnTo>
                  <a:pt x="758545" y="541705"/>
                </a:lnTo>
                <a:lnTo>
                  <a:pt x="772922" y="497535"/>
                </a:lnTo>
                <a:lnTo>
                  <a:pt x="781812" y="451294"/>
                </a:lnTo>
                <a:lnTo>
                  <a:pt x="784860" y="403352"/>
                </a:lnTo>
                <a:close/>
              </a:path>
              <a:path w="798194" h="788035">
                <a:moveTo>
                  <a:pt x="797826" y="108280"/>
                </a:moveTo>
                <a:lnTo>
                  <a:pt x="795553" y="93624"/>
                </a:lnTo>
                <a:lnTo>
                  <a:pt x="785799" y="82130"/>
                </a:lnTo>
                <a:lnTo>
                  <a:pt x="770763" y="77470"/>
                </a:lnTo>
                <a:lnTo>
                  <a:pt x="768604" y="77597"/>
                </a:lnTo>
                <a:lnTo>
                  <a:pt x="710946" y="85471"/>
                </a:lnTo>
                <a:lnTo>
                  <a:pt x="718947" y="28956"/>
                </a:lnTo>
                <a:lnTo>
                  <a:pt x="718159" y="17526"/>
                </a:lnTo>
                <a:lnTo>
                  <a:pt x="712635" y="8343"/>
                </a:lnTo>
                <a:lnTo>
                  <a:pt x="703846" y="2222"/>
                </a:lnTo>
                <a:lnTo>
                  <a:pt x="693293" y="0"/>
                </a:lnTo>
                <a:lnTo>
                  <a:pt x="686943" y="0"/>
                </a:lnTo>
                <a:lnTo>
                  <a:pt x="680593" y="2286"/>
                </a:lnTo>
                <a:lnTo>
                  <a:pt x="572135" y="108839"/>
                </a:lnTo>
                <a:lnTo>
                  <a:pt x="568071" y="114681"/>
                </a:lnTo>
                <a:lnTo>
                  <a:pt x="564134" y="118491"/>
                </a:lnTo>
                <a:lnTo>
                  <a:pt x="564134" y="124460"/>
                </a:lnTo>
                <a:lnTo>
                  <a:pt x="552196" y="204343"/>
                </a:lnTo>
                <a:lnTo>
                  <a:pt x="423164" y="330835"/>
                </a:lnTo>
                <a:lnTo>
                  <a:pt x="415417" y="327964"/>
                </a:lnTo>
                <a:lnTo>
                  <a:pt x="407289" y="325488"/>
                </a:lnTo>
                <a:lnTo>
                  <a:pt x="399161" y="323748"/>
                </a:lnTo>
                <a:lnTo>
                  <a:pt x="391414" y="323088"/>
                </a:lnTo>
                <a:lnTo>
                  <a:pt x="360870" y="329247"/>
                </a:lnTo>
                <a:lnTo>
                  <a:pt x="336296" y="345986"/>
                </a:lnTo>
                <a:lnTo>
                  <a:pt x="319900" y="370776"/>
                </a:lnTo>
                <a:lnTo>
                  <a:pt x="313944" y="401066"/>
                </a:lnTo>
                <a:lnTo>
                  <a:pt x="319900" y="431800"/>
                </a:lnTo>
                <a:lnTo>
                  <a:pt x="336296" y="455815"/>
                </a:lnTo>
                <a:lnTo>
                  <a:pt x="360870" y="471436"/>
                </a:lnTo>
                <a:lnTo>
                  <a:pt x="391414" y="477012"/>
                </a:lnTo>
                <a:lnTo>
                  <a:pt x="421068" y="471170"/>
                </a:lnTo>
                <a:lnTo>
                  <a:pt x="445706" y="455091"/>
                </a:lnTo>
                <a:lnTo>
                  <a:pt x="462521" y="430999"/>
                </a:lnTo>
                <a:lnTo>
                  <a:pt x="468757" y="401066"/>
                </a:lnTo>
                <a:lnTo>
                  <a:pt x="468071" y="392633"/>
                </a:lnTo>
                <a:lnTo>
                  <a:pt x="466293" y="384733"/>
                </a:lnTo>
                <a:lnTo>
                  <a:pt x="463765" y="377190"/>
                </a:lnTo>
                <a:lnTo>
                  <a:pt x="460883" y="369824"/>
                </a:lnTo>
                <a:lnTo>
                  <a:pt x="589915" y="243205"/>
                </a:lnTo>
                <a:lnTo>
                  <a:pt x="671322" y="231521"/>
                </a:lnTo>
                <a:lnTo>
                  <a:pt x="675259" y="231521"/>
                </a:lnTo>
                <a:lnTo>
                  <a:pt x="681228" y="229616"/>
                </a:lnTo>
                <a:lnTo>
                  <a:pt x="790448" y="122428"/>
                </a:lnTo>
                <a:lnTo>
                  <a:pt x="797826" y="10828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6" name="object 16"/>
          <p:cNvGrpSpPr/>
          <p:nvPr/>
        </p:nvGrpSpPr>
        <p:grpSpPr>
          <a:xfrm>
            <a:off x="4067555" y="4069079"/>
            <a:ext cx="697230" cy="684530"/>
            <a:chOff x="4067555" y="4069079"/>
            <a:chExt cx="697230" cy="684530"/>
          </a:xfrm>
        </p:grpSpPr>
        <p:sp>
          <p:nvSpPr>
            <p:cNvPr id="17" name="object 17"/>
            <p:cNvSpPr/>
            <p:nvPr/>
          </p:nvSpPr>
          <p:spPr>
            <a:xfrm>
              <a:off x="4067555" y="4189475"/>
              <a:ext cx="697230" cy="563880"/>
            </a:xfrm>
            <a:custGeom>
              <a:avLst/>
              <a:gdLst/>
              <a:ahLst/>
              <a:cxnLst/>
              <a:rect l="l" t="t" r="r" b="b"/>
              <a:pathLst>
                <a:path w="697229" h="563879">
                  <a:moveTo>
                    <a:pt x="144272" y="0"/>
                  </a:moveTo>
                  <a:lnTo>
                    <a:pt x="61214" y="0"/>
                  </a:lnTo>
                  <a:lnTo>
                    <a:pt x="37343" y="4726"/>
                  </a:lnTo>
                  <a:lnTo>
                    <a:pt x="17891" y="17621"/>
                  </a:lnTo>
                  <a:lnTo>
                    <a:pt x="4796" y="36754"/>
                  </a:lnTo>
                  <a:lnTo>
                    <a:pt x="0" y="60198"/>
                  </a:lnTo>
                  <a:lnTo>
                    <a:pt x="4796" y="83567"/>
                  </a:lnTo>
                  <a:lnTo>
                    <a:pt x="17891" y="102663"/>
                  </a:lnTo>
                  <a:lnTo>
                    <a:pt x="37343" y="115544"/>
                  </a:lnTo>
                  <a:lnTo>
                    <a:pt x="61214" y="120268"/>
                  </a:lnTo>
                  <a:lnTo>
                    <a:pt x="144272" y="120268"/>
                  </a:lnTo>
                  <a:lnTo>
                    <a:pt x="168088" y="124995"/>
                  </a:lnTo>
                  <a:lnTo>
                    <a:pt x="187547" y="137890"/>
                  </a:lnTo>
                  <a:lnTo>
                    <a:pt x="200671" y="157023"/>
                  </a:lnTo>
                  <a:lnTo>
                    <a:pt x="205486" y="180467"/>
                  </a:lnTo>
                  <a:lnTo>
                    <a:pt x="205486" y="303403"/>
                  </a:lnTo>
                  <a:lnTo>
                    <a:pt x="212060" y="351236"/>
                  </a:lnTo>
                  <a:lnTo>
                    <a:pt x="230608" y="394264"/>
                  </a:lnTo>
                  <a:lnTo>
                    <a:pt x="259365" y="430752"/>
                  </a:lnTo>
                  <a:lnTo>
                    <a:pt x="296568" y="458963"/>
                  </a:lnTo>
                  <a:lnTo>
                    <a:pt x="340452" y="477163"/>
                  </a:lnTo>
                  <a:lnTo>
                    <a:pt x="389255" y="483616"/>
                  </a:lnTo>
                  <a:lnTo>
                    <a:pt x="492760" y="483616"/>
                  </a:lnTo>
                  <a:lnTo>
                    <a:pt x="492760" y="543813"/>
                  </a:lnTo>
                  <a:lnTo>
                    <a:pt x="494472" y="551932"/>
                  </a:lnTo>
                  <a:lnTo>
                    <a:pt x="499030" y="558276"/>
                  </a:lnTo>
                  <a:lnTo>
                    <a:pt x="505565" y="562405"/>
                  </a:lnTo>
                  <a:lnTo>
                    <a:pt x="513207" y="563880"/>
                  </a:lnTo>
                  <a:lnTo>
                    <a:pt x="517398" y="563880"/>
                  </a:lnTo>
                  <a:lnTo>
                    <a:pt x="521589" y="562610"/>
                  </a:lnTo>
                  <a:lnTo>
                    <a:pt x="688721" y="439674"/>
                  </a:lnTo>
                  <a:lnTo>
                    <a:pt x="694793" y="432349"/>
                  </a:lnTo>
                  <a:lnTo>
                    <a:pt x="696817" y="423560"/>
                  </a:lnTo>
                  <a:lnTo>
                    <a:pt x="694793" y="414795"/>
                  </a:lnTo>
                  <a:lnTo>
                    <a:pt x="688721" y="407543"/>
                  </a:lnTo>
                  <a:lnTo>
                    <a:pt x="521589" y="284480"/>
                  </a:lnTo>
                  <a:lnTo>
                    <a:pt x="517398" y="283210"/>
                  </a:lnTo>
                  <a:lnTo>
                    <a:pt x="513207" y="283210"/>
                  </a:lnTo>
                  <a:lnTo>
                    <a:pt x="505511" y="284686"/>
                  </a:lnTo>
                  <a:lnTo>
                    <a:pt x="498983" y="288829"/>
                  </a:lnTo>
                  <a:lnTo>
                    <a:pt x="494454" y="295211"/>
                  </a:lnTo>
                  <a:lnTo>
                    <a:pt x="492760" y="303403"/>
                  </a:lnTo>
                  <a:lnTo>
                    <a:pt x="492760" y="363474"/>
                  </a:lnTo>
                  <a:lnTo>
                    <a:pt x="389255" y="363474"/>
                  </a:lnTo>
                  <a:lnTo>
                    <a:pt x="365418" y="358731"/>
                  </a:lnTo>
                  <a:lnTo>
                    <a:pt x="345916" y="345821"/>
                  </a:lnTo>
                  <a:lnTo>
                    <a:pt x="332747" y="326719"/>
                  </a:lnTo>
                  <a:lnTo>
                    <a:pt x="327914" y="303403"/>
                  </a:lnTo>
                  <a:lnTo>
                    <a:pt x="327914" y="180467"/>
                  </a:lnTo>
                  <a:lnTo>
                    <a:pt x="321348" y="132526"/>
                  </a:lnTo>
                  <a:lnTo>
                    <a:pt x="302824" y="89426"/>
                  </a:lnTo>
                  <a:lnTo>
                    <a:pt x="274097" y="52895"/>
                  </a:lnTo>
                  <a:lnTo>
                    <a:pt x="236925" y="24661"/>
                  </a:lnTo>
                  <a:lnTo>
                    <a:pt x="193064" y="6453"/>
                  </a:lnTo>
                  <a:lnTo>
                    <a:pt x="144272" y="0"/>
                  </a:lnTo>
                  <a:close/>
                </a:path>
              </a:pathLst>
            </a:custGeom>
            <a:solidFill>
              <a:srgbClr val="0871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067555" y="4507991"/>
              <a:ext cx="207264" cy="124968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4341875" y="4069079"/>
              <a:ext cx="422909" cy="280670"/>
            </a:xfrm>
            <a:custGeom>
              <a:avLst/>
              <a:gdLst/>
              <a:ahLst/>
              <a:cxnLst/>
              <a:rect l="l" t="t" r="r" b="b"/>
              <a:pathLst>
                <a:path w="422910" h="280670">
                  <a:moveTo>
                    <a:pt x="243332" y="0"/>
                  </a:moveTo>
                  <a:lnTo>
                    <a:pt x="239140" y="0"/>
                  </a:lnTo>
                  <a:lnTo>
                    <a:pt x="231499" y="1474"/>
                  </a:lnTo>
                  <a:lnTo>
                    <a:pt x="224964" y="5603"/>
                  </a:lnTo>
                  <a:lnTo>
                    <a:pt x="220406" y="11947"/>
                  </a:lnTo>
                  <a:lnTo>
                    <a:pt x="218694" y="20066"/>
                  </a:lnTo>
                  <a:lnTo>
                    <a:pt x="218694" y="80137"/>
                  </a:lnTo>
                  <a:lnTo>
                    <a:pt x="115443" y="80137"/>
                  </a:lnTo>
                  <a:lnTo>
                    <a:pt x="84206" y="82915"/>
                  </a:lnTo>
                  <a:lnTo>
                    <a:pt x="54149" y="90741"/>
                  </a:lnTo>
                  <a:lnTo>
                    <a:pt x="25878" y="103425"/>
                  </a:lnTo>
                  <a:lnTo>
                    <a:pt x="0" y="120777"/>
                  </a:lnTo>
                  <a:lnTo>
                    <a:pt x="24008" y="139985"/>
                  </a:lnTo>
                  <a:lnTo>
                    <a:pt x="45005" y="162147"/>
                  </a:lnTo>
                  <a:lnTo>
                    <a:pt x="62739" y="186928"/>
                  </a:lnTo>
                  <a:lnTo>
                    <a:pt x="76962" y="213995"/>
                  </a:lnTo>
                  <a:lnTo>
                    <a:pt x="85528" y="208172"/>
                  </a:lnTo>
                  <a:lnTo>
                    <a:pt x="94916" y="203898"/>
                  </a:lnTo>
                  <a:lnTo>
                    <a:pt x="104947" y="201243"/>
                  </a:lnTo>
                  <a:lnTo>
                    <a:pt x="115443" y="200279"/>
                  </a:lnTo>
                  <a:lnTo>
                    <a:pt x="218694" y="200279"/>
                  </a:lnTo>
                  <a:lnTo>
                    <a:pt x="218694" y="260350"/>
                  </a:lnTo>
                  <a:lnTo>
                    <a:pt x="220426" y="268575"/>
                  </a:lnTo>
                  <a:lnTo>
                    <a:pt x="225028" y="274907"/>
                  </a:lnTo>
                  <a:lnTo>
                    <a:pt x="231606" y="278977"/>
                  </a:lnTo>
                  <a:lnTo>
                    <a:pt x="239268" y="280416"/>
                  </a:lnTo>
                  <a:lnTo>
                    <a:pt x="243332" y="280416"/>
                  </a:lnTo>
                  <a:lnTo>
                    <a:pt x="247650" y="279146"/>
                  </a:lnTo>
                  <a:lnTo>
                    <a:pt x="414400" y="156337"/>
                  </a:lnTo>
                  <a:lnTo>
                    <a:pt x="420473" y="148994"/>
                  </a:lnTo>
                  <a:lnTo>
                    <a:pt x="422497" y="140176"/>
                  </a:lnTo>
                  <a:lnTo>
                    <a:pt x="420473" y="131405"/>
                  </a:lnTo>
                  <a:lnTo>
                    <a:pt x="414400" y="124206"/>
                  </a:lnTo>
                  <a:lnTo>
                    <a:pt x="247523" y="1270"/>
                  </a:lnTo>
                  <a:lnTo>
                    <a:pt x="243332" y="0"/>
                  </a:lnTo>
                  <a:close/>
                </a:path>
              </a:pathLst>
            </a:custGeom>
            <a:solidFill>
              <a:srgbClr val="0871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/>
          <p:nvPr/>
        </p:nvSpPr>
        <p:spPr>
          <a:xfrm>
            <a:off x="5953735" y="1610867"/>
            <a:ext cx="1017905" cy="527685"/>
          </a:xfrm>
          <a:custGeom>
            <a:avLst/>
            <a:gdLst/>
            <a:ahLst/>
            <a:cxnLst/>
            <a:rect l="l" t="t" r="r" b="b"/>
            <a:pathLst>
              <a:path w="1017904" h="527685">
                <a:moveTo>
                  <a:pt x="655853" y="288290"/>
                </a:moveTo>
                <a:lnTo>
                  <a:pt x="648652" y="290271"/>
                </a:lnTo>
                <a:lnTo>
                  <a:pt x="641553" y="291655"/>
                </a:lnTo>
                <a:lnTo>
                  <a:pt x="634555" y="292481"/>
                </a:lnTo>
                <a:lnTo>
                  <a:pt x="627659" y="292735"/>
                </a:lnTo>
                <a:lnTo>
                  <a:pt x="593432" y="285851"/>
                </a:lnTo>
                <a:lnTo>
                  <a:pt x="565315" y="267068"/>
                </a:lnTo>
                <a:lnTo>
                  <a:pt x="546265" y="239217"/>
                </a:lnTo>
                <a:lnTo>
                  <a:pt x="539267" y="205105"/>
                </a:lnTo>
                <a:lnTo>
                  <a:pt x="541807" y="184315"/>
                </a:lnTo>
                <a:lnTo>
                  <a:pt x="549186" y="164947"/>
                </a:lnTo>
                <a:lnTo>
                  <a:pt x="560959" y="147815"/>
                </a:lnTo>
                <a:lnTo>
                  <a:pt x="576732" y="133731"/>
                </a:lnTo>
                <a:lnTo>
                  <a:pt x="560730" y="126746"/>
                </a:lnTo>
                <a:lnTo>
                  <a:pt x="544093" y="121640"/>
                </a:lnTo>
                <a:lnTo>
                  <a:pt x="526973" y="118491"/>
                </a:lnTo>
                <a:lnTo>
                  <a:pt x="509549" y="117348"/>
                </a:lnTo>
                <a:lnTo>
                  <a:pt x="508787" y="117348"/>
                </a:lnTo>
                <a:lnTo>
                  <a:pt x="466750" y="123291"/>
                </a:lnTo>
                <a:lnTo>
                  <a:pt x="428904" y="140233"/>
                </a:lnTo>
                <a:lnTo>
                  <a:pt x="397344" y="166801"/>
                </a:lnTo>
                <a:lnTo>
                  <a:pt x="374167" y="201676"/>
                </a:lnTo>
                <a:lnTo>
                  <a:pt x="361810" y="241744"/>
                </a:lnTo>
                <a:lnTo>
                  <a:pt x="361429" y="282765"/>
                </a:lnTo>
                <a:lnTo>
                  <a:pt x="372630" y="322262"/>
                </a:lnTo>
                <a:lnTo>
                  <a:pt x="394995" y="357759"/>
                </a:lnTo>
                <a:lnTo>
                  <a:pt x="446532" y="396481"/>
                </a:lnTo>
                <a:lnTo>
                  <a:pt x="509041" y="409956"/>
                </a:lnTo>
                <a:lnTo>
                  <a:pt x="518769" y="409651"/>
                </a:lnTo>
                <a:lnTo>
                  <a:pt x="587108" y="388251"/>
                </a:lnTo>
                <a:lnTo>
                  <a:pt x="619226" y="362064"/>
                </a:lnTo>
                <a:lnTo>
                  <a:pt x="642696" y="328142"/>
                </a:lnTo>
                <a:lnTo>
                  <a:pt x="654380" y="292735"/>
                </a:lnTo>
                <a:lnTo>
                  <a:pt x="655853" y="288290"/>
                </a:lnTo>
                <a:close/>
              </a:path>
              <a:path w="1017904" h="527685">
                <a:moveTo>
                  <a:pt x="1017562" y="263652"/>
                </a:moveTo>
                <a:lnTo>
                  <a:pt x="988745" y="222529"/>
                </a:lnTo>
                <a:lnTo>
                  <a:pt x="936840" y="176352"/>
                </a:lnTo>
                <a:lnTo>
                  <a:pt x="900760" y="148018"/>
                </a:lnTo>
                <a:lnTo>
                  <a:pt x="858621" y="118287"/>
                </a:lnTo>
                <a:lnTo>
                  <a:pt x="810971" y="88773"/>
                </a:lnTo>
                <a:lnTo>
                  <a:pt x="758342" y="61061"/>
                </a:lnTo>
                <a:lnTo>
                  <a:pt x="717448" y="43637"/>
                </a:lnTo>
                <a:lnTo>
                  <a:pt x="717448" y="263652"/>
                </a:lnTo>
                <a:lnTo>
                  <a:pt x="711885" y="310642"/>
                </a:lnTo>
                <a:lnTo>
                  <a:pt x="696163" y="353758"/>
                </a:lnTo>
                <a:lnTo>
                  <a:pt x="671537" y="391795"/>
                </a:lnTo>
                <a:lnTo>
                  <a:pt x="639229" y="423532"/>
                </a:lnTo>
                <a:lnTo>
                  <a:pt x="600494" y="447738"/>
                </a:lnTo>
                <a:lnTo>
                  <a:pt x="556602" y="463181"/>
                </a:lnTo>
                <a:lnTo>
                  <a:pt x="508787" y="468630"/>
                </a:lnTo>
                <a:lnTo>
                  <a:pt x="459447" y="462826"/>
                </a:lnTo>
                <a:lnTo>
                  <a:pt x="413778" y="446163"/>
                </a:lnTo>
                <a:lnTo>
                  <a:pt x="373507" y="419722"/>
                </a:lnTo>
                <a:lnTo>
                  <a:pt x="340334" y="384644"/>
                </a:lnTo>
                <a:lnTo>
                  <a:pt x="316001" y="342011"/>
                </a:lnTo>
                <a:lnTo>
                  <a:pt x="302577" y="294995"/>
                </a:lnTo>
                <a:lnTo>
                  <a:pt x="300774" y="247167"/>
                </a:lnTo>
                <a:lnTo>
                  <a:pt x="310184" y="200494"/>
                </a:lnTo>
                <a:lnTo>
                  <a:pt x="330428" y="156984"/>
                </a:lnTo>
                <a:lnTo>
                  <a:pt x="361086" y="118618"/>
                </a:lnTo>
                <a:lnTo>
                  <a:pt x="393471" y="92684"/>
                </a:lnTo>
                <a:lnTo>
                  <a:pt x="429653" y="73875"/>
                </a:lnTo>
                <a:lnTo>
                  <a:pt x="468515" y="62420"/>
                </a:lnTo>
                <a:lnTo>
                  <a:pt x="508914" y="58547"/>
                </a:lnTo>
                <a:lnTo>
                  <a:pt x="529107" y="59512"/>
                </a:lnTo>
                <a:lnTo>
                  <a:pt x="569112" y="67233"/>
                </a:lnTo>
                <a:lnTo>
                  <a:pt x="631952" y="98031"/>
                </a:lnTo>
                <a:lnTo>
                  <a:pt x="667626" y="130644"/>
                </a:lnTo>
                <a:lnTo>
                  <a:pt x="694537" y="170218"/>
                </a:lnTo>
                <a:lnTo>
                  <a:pt x="711517" y="215099"/>
                </a:lnTo>
                <a:lnTo>
                  <a:pt x="717448" y="263652"/>
                </a:lnTo>
                <a:lnTo>
                  <a:pt x="717448" y="43637"/>
                </a:lnTo>
                <a:lnTo>
                  <a:pt x="701281" y="36741"/>
                </a:lnTo>
                <a:lnTo>
                  <a:pt x="640308" y="17386"/>
                </a:lnTo>
                <a:lnTo>
                  <a:pt x="575957" y="4622"/>
                </a:lnTo>
                <a:lnTo>
                  <a:pt x="508787" y="0"/>
                </a:lnTo>
                <a:lnTo>
                  <a:pt x="441629" y="4622"/>
                </a:lnTo>
                <a:lnTo>
                  <a:pt x="377291" y="17386"/>
                </a:lnTo>
                <a:lnTo>
                  <a:pt x="316318" y="36741"/>
                </a:lnTo>
                <a:lnTo>
                  <a:pt x="259245" y="61061"/>
                </a:lnTo>
                <a:lnTo>
                  <a:pt x="206603" y="88773"/>
                </a:lnTo>
                <a:lnTo>
                  <a:pt x="158940" y="118287"/>
                </a:lnTo>
                <a:lnTo>
                  <a:pt x="116789" y="148018"/>
                </a:lnTo>
                <a:lnTo>
                  <a:pt x="80683" y="176352"/>
                </a:lnTo>
                <a:lnTo>
                  <a:pt x="51168" y="201726"/>
                </a:lnTo>
                <a:lnTo>
                  <a:pt x="14046" y="237185"/>
                </a:lnTo>
                <a:lnTo>
                  <a:pt x="0" y="263652"/>
                </a:lnTo>
                <a:lnTo>
                  <a:pt x="1866" y="273888"/>
                </a:lnTo>
                <a:lnTo>
                  <a:pt x="28778" y="304660"/>
                </a:lnTo>
                <a:lnTo>
                  <a:pt x="80683" y="350862"/>
                </a:lnTo>
                <a:lnTo>
                  <a:pt x="116789" y="379222"/>
                </a:lnTo>
                <a:lnTo>
                  <a:pt x="158940" y="408965"/>
                </a:lnTo>
                <a:lnTo>
                  <a:pt x="206603" y="438492"/>
                </a:lnTo>
                <a:lnTo>
                  <a:pt x="259245" y="466217"/>
                </a:lnTo>
                <a:lnTo>
                  <a:pt x="316318" y="490562"/>
                </a:lnTo>
                <a:lnTo>
                  <a:pt x="377291" y="509917"/>
                </a:lnTo>
                <a:lnTo>
                  <a:pt x="441629" y="522693"/>
                </a:lnTo>
                <a:lnTo>
                  <a:pt x="508787" y="527304"/>
                </a:lnTo>
                <a:lnTo>
                  <a:pt x="575957" y="522693"/>
                </a:lnTo>
                <a:lnTo>
                  <a:pt x="640308" y="509917"/>
                </a:lnTo>
                <a:lnTo>
                  <a:pt x="701281" y="490562"/>
                </a:lnTo>
                <a:lnTo>
                  <a:pt x="752690" y="468630"/>
                </a:lnTo>
                <a:lnTo>
                  <a:pt x="810971" y="438492"/>
                </a:lnTo>
                <a:lnTo>
                  <a:pt x="858621" y="408965"/>
                </a:lnTo>
                <a:lnTo>
                  <a:pt x="900760" y="379222"/>
                </a:lnTo>
                <a:lnTo>
                  <a:pt x="936840" y="350862"/>
                </a:lnTo>
                <a:lnTo>
                  <a:pt x="966355" y="325475"/>
                </a:lnTo>
                <a:lnTo>
                  <a:pt x="1003490" y="290004"/>
                </a:lnTo>
                <a:lnTo>
                  <a:pt x="1015695" y="273888"/>
                </a:lnTo>
                <a:lnTo>
                  <a:pt x="1017562" y="263652"/>
                </a:lnTo>
                <a:close/>
              </a:path>
            </a:pathLst>
          </a:custGeom>
          <a:solidFill>
            <a:srgbClr val="08715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1" name="object 21"/>
          <p:cNvGrpSpPr/>
          <p:nvPr/>
        </p:nvGrpSpPr>
        <p:grpSpPr>
          <a:xfrm>
            <a:off x="519683" y="3665194"/>
            <a:ext cx="3415665" cy="2520950"/>
            <a:chOff x="519683" y="3665194"/>
            <a:chExt cx="3415665" cy="2520950"/>
          </a:xfrm>
        </p:grpSpPr>
        <p:pic>
          <p:nvPicPr>
            <p:cNvPr id="22" name="object 2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19683" y="3665194"/>
              <a:ext cx="3415284" cy="731545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85215" y="3712438"/>
              <a:ext cx="3317748" cy="687349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545591" y="3691127"/>
              <a:ext cx="3313429" cy="629920"/>
            </a:xfrm>
            <a:custGeom>
              <a:avLst/>
              <a:gdLst/>
              <a:ahLst/>
              <a:cxnLst/>
              <a:rect l="l" t="t" r="r" b="b"/>
              <a:pathLst>
                <a:path w="3313429" h="629920">
                  <a:moveTo>
                    <a:pt x="3208273" y="0"/>
                  </a:moveTo>
                  <a:lnTo>
                    <a:pt x="104901" y="0"/>
                  </a:lnTo>
                  <a:lnTo>
                    <a:pt x="64068" y="8247"/>
                  </a:lnTo>
                  <a:lnTo>
                    <a:pt x="30724" y="30734"/>
                  </a:lnTo>
                  <a:lnTo>
                    <a:pt x="8243" y="64079"/>
                  </a:lnTo>
                  <a:lnTo>
                    <a:pt x="0" y="104902"/>
                  </a:lnTo>
                  <a:lnTo>
                    <a:pt x="0" y="524510"/>
                  </a:lnTo>
                  <a:lnTo>
                    <a:pt x="8243" y="565332"/>
                  </a:lnTo>
                  <a:lnTo>
                    <a:pt x="30724" y="598678"/>
                  </a:lnTo>
                  <a:lnTo>
                    <a:pt x="64068" y="621164"/>
                  </a:lnTo>
                  <a:lnTo>
                    <a:pt x="104901" y="629412"/>
                  </a:lnTo>
                  <a:lnTo>
                    <a:pt x="3208273" y="629412"/>
                  </a:lnTo>
                  <a:lnTo>
                    <a:pt x="3249096" y="621164"/>
                  </a:lnTo>
                  <a:lnTo>
                    <a:pt x="3282441" y="598677"/>
                  </a:lnTo>
                  <a:lnTo>
                    <a:pt x="3304928" y="565332"/>
                  </a:lnTo>
                  <a:lnTo>
                    <a:pt x="3313176" y="524510"/>
                  </a:lnTo>
                  <a:lnTo>
                    <a:pt x="3313176" y="104902"/>
                  </a:lnTo>
                  <a:lnTo>
                    <a:pt x="3304928" y="64079"/>
                  </a:lnTo>
                  <a:lnTo>
                    <a:pt x="3282442" y="30733"/>
                  </a:lnTo>
                  <a:lnTo>
                    <a:pt x="3249096" y="8247"/>
                  </a:lnTo>
                  <a:lnTo>
                    <a:pt x="3208273" y="0"/>
                  </a:lnTo>
                  <a:close/>
                </a:path>
              </a:pathLst>
            </a:custGeom>
            <a:solidFill>
              <a:srgbClr val="D7D7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28815" y="4422567"/>
              <a:ext cx="3397020" cy="573150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28827" y="4491189"/>
              <a:ext cx="844308" cy="475526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545591" y="4430267"/>
              <a:ext cx="3313429" cy="498475"/>
            </a:xfrm>
            <a:custGeom>
              <a:avLst/>
              <a:gdLst/>
              <a:ahLst/>
              <a:cxnLst/>
              <a:rect l="l" t="t" r="r" b="b"/>
              <a:pathLst>
                <a:path w="3313429" h="498475">
                  <a:moveTo>
                    <a:pt x="3230118" y="0"/>
                  </a:moveTo>
                  <a:lnTo>
                    <a:pt x="83057" y="0"/>
                  </a:lnTo>
                  <a:lnTo>
                    <a:pt x="50727" y="6530"/>
                  </a:lnTo>
                  <a:lnTo>
                    <a:pt x="24326" y="24336"/>
                  </a:lnTo>
                  <a:lnTo>
                    <a:pt x="6527" y="50738"/>
                  </a:lnTo>
                  <a:lnTo>
                    <a:pt x="0" y="83057"/>
                  </a:lnTo>
                  <a:lnTo>
                    <a:pt x="0" y="415289"/>
                  </a:lnTo>
                  <a:lnTo>
                    <a:pt x="6527" y="447609"/>
                  </a:lnTo>
                  <a:lnTo>
                    <a:pt x="24326" y="474011"/>
                  </a:lnTo>
                  <a:lnTo>
                    <a:pt x="50727" y="491817"/>
                  </a:lnTo>
                  <a:lnTo>
                    <a:pt x="83057" y="498347"/>
                  </a:lnTo>
                  <a:lnTo>
                    <a:pt x="3230118" y="498347"/>
                  </a:lnTo>
                  <a:lnTo>
                    <a:pt x="3262437" y="491817"/>
                  </a:lnTo>
                  <a:lnTo>
                    <a:pt x="3288839" y="474011"/>
                  </a:lnTo>
                  <a:lnTo>
                    <a:pt x="3306645" y="447609"/>
                  </a:lnTo>
                  <a:lnTo>
                    <a:pt x="3313176" y="415289"/>
                  </a:lnTo>
                  <a:lnTo>
                    <a:pt x="3313176" y="83057"/>
                  </a:lnTo>
                  <a:lnTo>
                    <a:pt x="3306645" y="50738"/>
                  </a:lnTo>
                  <a:lnTo>
                    <a:pt x="3288839" y="24336"/>
                  </a:lnTo>
                  <a:lnTo>
                    <a:pt x="3262437" y="6530"/>
                  </a:lnTo>
                  <a:lnTo>
                    <a:pt x="3230118" y="0"/>
                  </a:lnTo>
                  <a:close/>
                </a:path>
              </a:pathLst>
            </a:custGeom>
            <a:solidFill>
              <a:srgbClr val="5F5F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28815" y="5016915"/>
              <a:ext cx="3397020" cy="573150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28827" y="5085549"/>
              <a:ext cx="2561844" cy="475526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545591" y="5024627"/>
              <a:ext cx="3313429" cy="498475"/>
            </a:xfrm>
            <a:custGeom>
              <a:avLst/>
              <a:gdLst/>
              <a:ahLst/>
              <a:cxnLst/>
              <a:rect l="l" t="t" r="r" b="b"/>
              <a:pathLst>
                <a:path w="3313429" h="498475">
                  <a:moveTo>
                    <a:pt x="3230118" y="0"/>
                  </a:moveTo>
                  <a:lnTo>
                    <a:pt x="83057" y="0"/>
                  </a:lnTo>
                  <a:lnTo>
                    <a:pt x="50727" y="6530"/>
                  </a:lnTo>
                  <a:lnTo>
                    <a:pt x="24326" y="24336"/>
                  </a:lnTo>
                  <a:lnTo>
                    <a:pt x="6527" y="50738"/>
                  </a:lnTo>
                  <a:lnTo>
                    <a:pt x="0" y="83058"/>
                  </a:lnTo>
                  <a:lnTo>
                    <a:pt x="0" y="415290"/>
                  </a:lnTo>
                  <a:lnTo>
                    <a:pt x="6527" y="447609"/>
                  </a:lnTo>
                  <a:lnTo>
                    <a:pt x="24326" y="474011"/>
                  </a:lnTo>
                  <a:lnTo>
                    <a:pt x="50727" y="491817"/>
                  </a:lnTo>
                  <a:lnTo>
                    <a:pt x="83057" y="498348"/>
                  </a:lnTo>
                  <a:lnTo>
                    <a:pt x="3230118" y="498348"/>
                  </a:lnTo>
                  <a:lnTo>
                    <a:pt x="3262437" y="491817"/>
                  </a:lnTo>
                  <a:lnTo>
                    <a:pt x="3288839" y="474011"/>
                  </a:lnTo>
                  <a:lnTo>
                    <a:pt x="3306645" y="447609"/>
                  </a:lnTo>
                  <a:lnTo>
                    <a:pt x="3313176" y="415290"/>
                  </a:lnTo>
                  <a:lnTo>
                    <a:pt x="3313176" y="83058"/>
                  </a:lnTo>
                  <a:lnTo>
                    <a:pt x="3306645" y="50738"/>
                  </a:lnTo>
                  <a:lnTo>
                    <a:pt x="3288839" y="24336"/>
                  </a:lnTo>
                  <a:lnTo>
                    <a:pt x="3262437" y="6530"/>
                  </a:lnTo>
                  <a:lnTo>
                    <a:pt x="3230118" y="0"/>
                  </a:lnTo>
                  <a:close/>
                </a:path>
              </a:pathLst>
            </a:custGeom>
            <a:solidFill>
              <a:srgbClr val="5F5F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28815" y="5602200"/>
              <a:ext cx="3397020" cy="583713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28827" y="5681471"/>
              <a:ext cx="3092196" cy="475526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545591" y="5618987"/>
              <a:ext cx="3313429" cy="500380"/>
            </a:xfrm>
            <a:custGeom>
              <a:avLst/>
              <a:gdLst/>
              <a:ahLst/>
              <a:cxnLst/>
              <a:rect l="l" t="t" r="r" b="b"/>
              <a:pathLst>
                <a:path w="3313429" h="500379">
                  <a:moveTo>
                    <a:pt x="3229863" y="0"/>
                  </a:moveTo>
                  <a:lnTo>
                    <a:pt x="83312" y="0"/>
                  </a:lnTo>
                  <a:lnTo>
                    <a:pt x="50883" y="6547"/>
                  </a:lnTo>
                  <a:lnTo>
                    <a:pt x="24401" y="24401"/>
                  </a:lnTo>
                  <a:lnTo>
                    <a:pt x="6547" y="50883"/>
                  </a:lnTo>
                  <a:lnTo>
                    <a:pt x="0" y="83312"/>
                  </a:lnTo>
                  <a:lnTo>
                    <a:pt x="0" y="416559"/>
                  </a:lnTo>
                  <a:lnTo>
                    <a:pt x="6547" y="448988"/>
                  </a:lnTo>
                  <a:lnTo>
                    <a:pt x="24401" y="475470"/>
                  </a:lnTo>
                  <a:lnTo>
                    <a:pt x="50883" y="493324"/>
                  </a:lnTo>
                  <a:lnTo>
                    <a:pt x="83312" y="499872"/>
                  </a:lnTo>
                  <a:lnTo>
                    <a:pt x="3229863" y="499872"/>
                  </a:lnTo>
                  <a:lnTo>
                    <a:pt x="3262276" y="493324"/>
                  </a:lnTo>
                  <a:lnTo>
                    <a:pt x="3288760" y="475470"/>
                  </a:lnTo>
                  <a:lnTo>
                    <a:pt x="3306623" y="448988"/>
                  </a:lnTo>
                  <a:lnTo>
                    <a:pt x="3313176" y="416559"/>
                  </a:lnTo>
                  <a:lnTo>
                    <a:pt x="3313176" y="83312"/>
                  </a:lnTo>
                  <a:lnTo>
                    <a:pt x="3306623" y="50883"/>
                  </a:lnTo>
                  <a:lnTo>
                    <a:pt x="3288760" y="24401"/>
                  </a:lnTo>
                  <a:lnTo>
                    <a:pt x="3262276" y="6547"/>
                  </a:lnTo>
                  <a:lnTo>
                    <a:pt x="3229863" y="0"/>
                  </a:lnTo>
                  <a:close/>
                </a:path>
              </a:pathLst>
            </a:custGeom>
            <a:solidFill>
              <a:srgbClr val="5F5F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8716" y="3406902"/>
            <a:ext cx="3044825" cy="25787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9055" algn="ctr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solidFill>
                  <a:srgbClr val="5F5F5F"/>
                </a:solidFill>
                <a:latin typeface="Century Gothic"/>
                <a:cs typeface="Century Gothic"/>
              </a:rPr>
              <a:t>DO </a:t>
            </a:r>
            <a:r>
              <a:rPr sz="1600" spc="200" dirty="0">
                <a:solidFill>
                  <a:srgbClr val="5F5F5F"/>
                </a:solidFill>
                <a:latin typeface="Century Gothic"/>
                <a:cs typeface="Century Gothic"/>
              </a:rPr>
              <a:t>THE</a:t>
            </a:r>
            <a:r>
              <a:rPr sz="1600" spc="25" dirty="0">
                <a:solidFill>
                  <a:srgbClr val="5F5F5F"/>
                </a:solidFill>
                <a:latin typeface="Century Gothic"/>
                <a:cs typeface="Century Gothic"/>
              </a:rPr>
              <a:t> </a:t>
            </a:r>
            <a:r>
              <a:rPr sz="1600" spc="95" dirty="0">
                <a:solidFill>
                  <a:srgbClr val="5F5F5F"/>
                </a:solidFill>
                <a:latin typeface="Century Gothic"/>
                <a:cs typeface="Century Gothic"/>
              </a:rPr>
              <a:t>RIGHT</a:t>
            </a:r>
            <a:r>
              <a:rPr sz="1600" spc="10" dirty="0">
                <a:solidFill>
                  <a:srgbClr val="5F5F5F"/>
                </a:solidFill>
                <a:latin typeface="Century Gothic"/>
                <a:cs typeface="Century Gothic"/>
              </a:rPr>
              <a:t> </a:t>
            </a:r>
            <a:r>
              <a:rPr sz="1600" spc="65" dirty="0">
                <a:solidFill>
                  <a:srgbClr val="5F5F5F"/>
                </a:solidFill>
                <a:latin typeface="Century Gothic"/>
                <a:cs typeface="Century Gothic"/>
              </a:rPr>
              <a:t>THINGS!</a:t>
            </a:r>
            <a:endParaRPr sz="1600">
              <a:latin typeface="Century Gothic"/>
              <a:cs typeface="Century Gothic"/>
            </a:endParaRPr>
          </a:p>
          <a:p>
            <a:pPr marL="56515" algn="ctr">
              <a:lnSpc>
                <a:spcPts val="1675"/>
              </a:lnSpc>
              <a:spcBef>
                <a:spcPts val="1005"/>
              </a:spcBef>
            </a:pPr>
            <a:r>
              <a:rPr sz="1400" spc="-10" dirty="0">
                <a:solidFill>
                  <a:srgbClr val="5F5F5F"/>
                </a:solidFill>
                <a:latin typeface="Tahoma"/>
                <a:cs typeface="Tahoma"/>
              </a:rPr>
              <a:t>The</a:t>
            </a:r>
            <a:r>
              <a:rPr sz="1400" spc="-14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5F5F5F"/>
                </a:solidFill>
                <a:latin typeface="Tahoma"/>
                <a:cs typeface="Tahoma"/>
              </a:rPr>
              <a:t>extent</a:t>
            </a:r>
            <a:r>
              <a:rPr sz="1400" spc="-17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5F5F5F"/>
                </a:solidFill>
                <a:latin typeface="Tahoma"/>
                <a:cs typeface="Tahoma"/>
              </a:rPr>
              <a:t>to</a:t>
            </a:r>
            <a:r>
              <a:rPr sz="1400" spc="-15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5F5F5F"/>
                </a:solidFill>
                <a:latin typeface="Tahoma"/>
                <a:cs typeface="Tahoma"/>
              </a:rPr>
              <a:t>which</a:t>
            </a:r>
            <a:r>
              <a:rPr sz="1400" spc="-16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65" dirty="0">
                <a:solidFill>
                  <a:srgbClr val="5F5F5F"/>
                </a:solidFill>
                <a:latin typeface="Tahoma"/>
                <a:cs typeface="Tahoma"/>
              </a:rPr>
              <a:t>a</a:t>
            </a:r>
            <a:r>
              <a:rPr sz="1400" spc="-13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5F5F5F"/>
                </a:solidFill>
                <a:latin typeface="Tahoma"/>
                <a:cs typeface="Tahoma"/>
              </a:rPr>
              <a:t>desired</a:t>
            </a:r>
            <a:r>
              <a:rPr sz="1400" spc="-18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5F5F5F"/>
                </a:solidFill>
                <a:latin typeface="Tahoma"/>
                <a:cs typeface="Tahoma"/>
              </a:rPr>
              <a:t>output</a:t>
            </a:r>
            <a:r>
              <a:rPr sz="1400" spc="-18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25" dirty="0">
                <a:solidFill>
                  <a:srgbClr val="5F5F5F"/>
                </a:solidFill>
                <a:latin typeface="Tahoma"/>
                <a:cs typeface="Tahoma"/>
              </a:rPr>
              <a:t>or</a:t>
            </a:r>
            <a:endParaRPr sz="1400">
              <a:latin typeface="Tahoma"/>
              <a:cs typeface="Tahoma"/>
            </a:endParaRPr>
          </a:p>
          <a:p>
            <a:pPr marL="60960" algn="ctr">
              <a:lnSpc>
                <a:spcPts val="1675"/>
              </a:lnSpc>
            </a:pPr>
            <a:r>
              <a:rPr sz="1400" spc="-10" dirty="0">
                <a:solidFill>
                  <a:srgbClr val="5F5F5F"/>
                </a:solidFill>
                <a:latin typeface="Tahoma"/>
                <a:cs typeface="Tahoma"/>
              </a:rPr>
              <a:t>outcome</a:t>
            </a:r>
            <a:r>
              <a:rPr sz="1400" spc="-21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5F5F5F"/>
                </a:solidFill>
                <a:latin typeface="Tahoma"/>
                <a:cs typeface="Tahoma"/>
              </a:rPr>
              <a:t>is</a:t>
            </a:r>
            <a:r>
              <a:rPr sz="1400" spc="-17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5F5F5F"/>
                </a:solidFill>
                <a:latin typeface="Tahoma"/>
                <a:cs typeface="Tahoma"/>
              </a:rPr>
              <a:t>achieved.</a:t>
            </a:r>
            <a:endParaRPr sz="14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095"/>
              </a:spcBef>
            </a:pPr>
            <a:endParaRPr sz="14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$</a:t>
            </a:r>
            <a:r>
              <a:rPr sz="14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Tahoma"/>
                <a:cs typeface="Tahoma"/>
              </a:rPr>
              <a:t>Sales</a:t>
            </a:r>
            <a:endParaRPr sz="14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315"/>
              </a:spcBef>
            </a:pPr>
            <a:endParaRPr sz="14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400" spc="-210" dirty="0">
                <a:solidFill>
                  <a:srgbClr val="FFFFFF"/>
                </a:solidFill>
                <a:latin typeface="Tahoma"/>
                <a:cs typeface="Tahoma"/>
              </a:rPr>
              <a:t>#</a:t>
            </a:r>
            <a:r>
              <a:rPr sz="14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Customer</a:t>
            </a:r>
            <a:r>
              <a:rPr sz="14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20" dirty="0">
                <a:solidFill>
                  <a:srgbClr val="FFFFFF"/>
                </a:solidFill>
                <a:latin typeface="Tahoma"/>
                <a:cs typeface="Tahoma"/>
              </a:rPr>
              <a:t>satisfaction</a:t>
            </a:r>
            <a:r>
              <a:rPr sz="14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Tahoma"/>
                <a:cs typeface="Tahoma"/>
              </a:rPr>
              <a:t>index</a:t>
            </a:r>
            <a:endParaRPr sz="14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315"/>
              </a:spcBef>
            </a:pPr>
            <a:endParaRPr sz="14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400" spc="-290" dirty="0">
                <a:solidFill>
                  <a:srgbClr val="FFFFFF"/>
                </a:solidFill>
                <a:latin typeface="Tahoma"/>
                <a:cs typeface="Tahoma"/>
              </a:rPr>
              <a:t>%</a:t>
            </a:r>
            <a:r>
              <a:rPr sz="1400" spc="-1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Tahoma"/>
                <a:cs typeface="Tahoma"/>
              </a:rPr>
              <a:t>Compliance</a:t>
            </a:r>
            <a:r>
              <a:rPr sz="1400" spc="-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with</a:t>
            </a:r>
            <a:r>
              <a:rPr sz="1400" spc="-1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Tahoma"/>
                <a:cs typeface="Tahoma"/>
              </a:rPr>
              <a:t>quality</a:t>
            </a:r>
            <a:r>
              <a:rPr sz="1400" spc="-1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Tahoma"/>
                <a:cs typeface="Tahoma"/>
              </a:rPr>
              <a:t>standards</a:t>
            </a:r>
            <a:endParaRPr sz="1400">
              <a:latin typeface="Tahoma"/>
              <a:cs typeface="Tahoma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4949952" y="3695635"/>
            <a:ext cx="3415665" cy="2496820"/>
            <a:chOff x="4949952" y="3695635"/>
            <a:chExt cx="3415665" cy="2496820"/>
          </a:xfrm>
        </p:grpSpPr>
        <p:pic>
          <p:nvPicPr>
            <p:cNvPr id="36" name="object 3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968215" y="3695635"/>
              <a:ext cx="3378756" cy="682894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032248" y="3718534"/>
              <a:ext cx="3279648" cy="687349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4975860" y="3703320"/>
              <a:ext cx="3313429" cy="617220"/>
            </a:xfrm>
            <a:custGeom>
              <a:avLst/>
              <a:gdLst/>
              <a:ahLst/>
              <a:cxnLst/>
              <a:rect l="l" t="t" r="r" b="b"/>
              <a:pathLst>
                <a:path w="3313429" h="617220">
                  <a:moveTo>
                    <a:pt x="3210306" y="0"/>
                  </a:moveTo>
                  <a:lnTo>
                    <a:pt x="102869" y="0"/>
                  </a:lnTo>
                  <a:lnTo>
                    <a:pt x="62847" y="8090"/>
                  </a:lnTo>
                  <a:lnTo>
                    <a:pt x="30146" y="30146"/>
                  </a:lnTo>
                  <a:lnTo>
                    <a:pt x="8090" y="62847"/>
                  </a:lnTo>
                  <a:lnTo>
                    <a:pt x="0" y="102869"/>
                  </a:lnTo>
                  <a:lnTo>
                    <a:pt x="0" y="514349"/>
                  </a:lnTo>
                  <a:lnTo>
                    <a:pt x="8090" y="554372"/>
                  </a:lnTo>
                  <a:lnTo>
                    <a:pt x="30146" y="587073"/>
                  </a:lnTo>
                  <a:lnTo>
                    <a:pt x="62847" y="609129"/>
                  </a:lnTo>
                  <a:lnTo>
                    <a:pt x="102869" y="617219"/>
                  </a:lnTo>
                  <a:lnTo>
                    <a:pt x="3210306" y="617219"/>
                  </a:lnTo>
                  <a:lnTo>
                    <a:pt x="3250328" y="609129"/>
                  </a:lnTo>
                  <a:lnTo>
                    <a:pt x="3283029" y="587073"/>
                  </a:lnTo>
                  <a:lnTo>
                    <a:pt x="3305085" y="554372"/>
                  </a:lnTo>
                  <a:lnTo>
                    <a:pt x="3313175" y="514349"/>
                  </a:lnTo>
                  <a:lnTo>
                    <a:pt x="3313175" y="102869"/>
                  </a:lnTo>
                  <a:lnTo>
                    <a:pt x="3305085" y="62847"/>
                  </a:lnTo>
                  <a:lnTo>
                    <a:pt x="3283029" y="30146"/>
                  </a:lnTo>
                  <a:lnTo>
                    <a:pt x="3250328" y="8090"/>
                  </a:lnTo>
                  <a:lnTo>
                    <a:pt x="3210306" y="0"/>
                  </a:lnTo>
                  <a:close/>
                </a:path>
              </a:pathLst>
            </a:custGeom>
            <a:solidFill>
              <a:srgbClr val="0A976C">
                <a:alpha val="25097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9" name="object 39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949952" y="4401337"/>
              <a:ext cx="3415284" cy="601954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957572" y="4489665"/>
              <a:ext cx="1394460" cy="475526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4975860" y="4427220"/>
              <a:ext cx="3313429" cy="500380"/>
            </a:xfrm>
            <a:custGeom>
              <a:avLst/>
              <a:gdLst/>
              <a:ahLst/>
              <a:cxnLst/>
              <a:rect l="l" t="t" r="r" b="b"/>
              <a:pathLst>
                <a:path w="3313429" h="500379">
                  <a:moveTo>
                    <a:pt x="3229864" y="0"/>
                  </a:moveTo>
                  <a:lnTo>
                    <a:pt x="83312" y="0"/>
                  </a:lnTo>
                  <a:lnTo>
                    <a:pt x="50899" y="6552"/>
                  </a:lnTo>
                  <a:lnTo>
                    <a:pt x="24415" y="24415"/>
                  </a:lnTo>
                  <a:lnTo>
                    <a:pt x="6552" y="50899"/>
                  </a:lnTo>
                  <a:lnTo>
                    <a:pt x="0" y="83311"/>
                  </a:lnTo>
                  <a:lnTo>
                    <a:pt x="0" y="416559"/>
                  </a:lnTo>
                  <a:lnTo>
                    <a:pt x="6552" y="448972"/>
                  </a:lnTo>
                  <a:lnTo>
                    <a:pt x="24415" y="475456"/>
                  </a:lnTo>
                  <a:lnTo>
                    <a:pt x="50899" y="493319"/>
                  </a:lnTo>
                  <a:lnTo>
                    <a:pt x="83312" y="499871"/>
                  </a:lnTo>
                  <a:lnTo>
                    <a:pt x="3229864" y="499871"/>
                  </a:lnTo>
                  <a:lnTo>
                    <a:pt x="3262276" y="493319"/>
                  </a:lnTo>
                  <a:lnTo>
                    <a:pt x="3288760" y="475456"/>
                  </a:lnTo>
                  <a:lnTo>
                    <a:pt x="3306623" y="448972"/>
                  </a:lnTo>
                  <a:lnTo>
                    <a:pt x="3313175" y="416559"/>
                  </a:lnTo>
                  <a:lnTo>
                    <a:pt x="3313175" y="83311"/>
                  </a:lnTo>
                  <a:lnTo>
                    <a:pt x="3306623" y="50899"/>
                  </a:lnTo>
                  <a:lnTo>
                    <a:pt x="3288760" y="24415"/>
                  </a:lnTo>
                  <a:lnTo>
                    <a:pt x="3262276" y="6552"/>
                  </a:lnTo>
                  <a:lnTo>
                    <a:pt x="3229864" y="0"/>
                  </a:lnTo>
                  <a:close/>
                </a:path>
              </a:pathLst>
            </a:custGeom>
            <a:solidFill>
              <a:srgbClr val="0871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2" name="object 42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949952" y="4997196"/>
              <a:ext cx="3415284" cy="600443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957572" y="5084025"/>
              <a:ext cx="2429255" cy="475526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4975860" y="5023104"/>
              <a:ext cx="3313429" cy="498475"/>
            </a:xfrm>
            <a:custGeom>
              <a:avLst/>
              <a:gdLst/>
              <a:ahLst/>
              <a:cxnLst/>
              <a:rect l="l" t="t" r="r" b="b"/>
              <a:pathLst>
                <a:path w="3313429" h="498475">
                  <a:moveTo>
                    <a:pt x="3230117" y="0"/>
                  </a:moveTo>
                  <a:lnTo>
                    <a:pt x="83057" y="0"/>
                  </a:lnTo>
                  <a:lnTo>
                    <a:pt x="50738" y="6530"/>
                  </a:lnTo>
                  <a:lnTo>
                    <a:pt x="24336" y="24336"/>
                  </a:lnTo>
                  <a:lnTo>
                    <a:pt x="6530" y="50738"/>
                  </a:lnTo>
                  <a:lnTo>
                    <a:pt x="0" y="83058"/>
                  </a:lnTo>
                  <a:lnTo>
                    <a:pt x="0" y="415290"/>
                  </a:lnTo>
                  <a:lnTo>
                    <a:pt x="6530" y="447609"/>
                  </a:lnTo>
                  <a:lnTo>
                    <a:pt x="24336" y="474011"/>
                  </a:lnTo>
                  <a:lnTo>
                    <a:pt x="50738" y="491817"/>
                  </a:lnTo>
                  <a:lnTo>
                    <a:pt x="83057" y="498348"/>
                  </a:lnTo>
                  <a:lnTo>
                    <a:pt x="3230117" y="498348"/>
                  </a:lnTo>
                  <a:lnTo>
                    <a:pt x="3262437" y="491817"/>
                  </a:lnTo>
                  <a:lnTo>
                    <a:pt x="3288839" y="474011"/>
                  </a:lnTo>
                  <a:lnTo>
                    <a:pt x="3306645" y="447609"/>
                  </a:lnTo>
                  <a:lnTo>
                    <a:pt x="3313175" y="415290"/>
                  </a:lnTo>
                  <a:lnTo>
                    <a:pt x="3313175" y="83058"/>
                  </a:lnTo>
                  <a:lnTo>
                    <a:pt x="3306645" y="50738"/>
                  </a:lnTo>
                  <a:lnTo>
                    <a:pt x="3288839" y="24336"/>
                  </a:lnTo>
                  <a:lnTo>
                    <a:pt x="3262437" y="6530"/>
                  </a:lnTo>
                  <a:lnTo>
                    <a:pt x="3230117" y="0"/>
                  </a:lnTo>
                  <a:close/>
                </a:path>
              </a:pathLst>
            </a:custGeom>
            <a:solidFill>
              <a:srgbClr val="0871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5" name="object 45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949952" y="5591555"/>
              <a:ext cx="3415284" cy="600443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957572" y="5678424"/>
              <a:ext cx="2453639" cy="475526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4975860" y="5617464"/>
              <a:ext cx="3313429" cy="498475"/>
            </a:xfrm>
            <a:custGeom>
              <a:avLst/>
              <a:gdLst/>
              <a:ahLst/>
              <a:cxnLst/>
              <a:rect l="l" t="t" r="r" b="b"/>
              <a:pathLst>
                <a:path w="3313429" h="498475">
                  <a:moveTo>
                    <a:pt x="3230117" y="0"/>
                  </a:moveTo>
                  <a:lnTo>
                    <a:pt x="83057" y="0"/>
                  </a:lnTo>
                  <a:lnTo>
                    <a:pt x="50738" y="6527"/>
                  </a:lnTo>
                  <a:lnTo>
                    <a:pt x="24336" y="24326"/>
                  </a:lnTo>
                  <a:lnTo>
                    <a:pt x="6530" y="50727"/>
                  </a:lnTo>
                  <a:lnTo>
                    <a:pt x="0" y="83058"/>
                  </a:lnTo>
                  <a:lnTo>
                    <a:pt x="0" y="415290"/>
                  </a:lnTo>
                  <a:lnTo>
                    <a:pt x="6530" y="447620"/>
                  </a:lnTo>
                  <a:lnTo>
                    <a:pt x="24336" y="474021"/>
                  </a:lnTo>
                  <a:lnTo>
                    <a:pt x="50738" y="491820"/>
                  </a:lnTo>
                  <a:lnTo>
                    <a:pt x="83057" y="498348"/>
                  </a:lnTo>
                  <a:lnTo>
                    <a:pt x="3230117" y="498348"/>
                  </a:lnTo>
                  <a:lnTo>
                    <a:pt x="3262437" y="491820"/>
                  </a:lnTo>
                  <a:lnTo>
                    <a:pt x="3288839" y="474021"/>
                  </a:lnTo>
                  <a:lnTo>
                    <a:pt x="3306645" y="447620"/>
                  </a:lnTo>
                  <a:lnTo>
                    <a:pt x="3313175" y="415290"/>
                  </a:lnTo>
                  <a:lnTo>
                    <a:pt x="3313175" y="83058"/>
                  </a:lnTo>
                  <a:lnTo>
                    <a:pt x="3306645" y="50727"/>
                  </a:lnTo>
                  <a:lnTo>
                    <a:pt x="3288839" y="24326"/>
                  </a:lnTo>
                  <a:lnTo>
                    <a:pt x="3262437" y="6527"/>
                  </a:lnTo>
                  <a:lnTo>
                    <a:pt x="3230117" y="0"/>
                  </a:lnTo>
                  <a:close/>
                </a:path>
              </a:pathLst>
            </a:custGeom>
            <a:solidFill>
              <a:srgbClr val="0871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8" name="object 48"/>
          <p:cNvSpPr txBox="1"/>
          <p:nvPr/>
        </p:nvSpPr>
        <p:spPr>
          <a:xfrm>
            <a:off x="5079238" y="3379419"/>
            <a:ext cx="3029585" cy="26041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227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087150"/>
                </a:solidFill>
                <a:latin typeface="Century Gothic"/>
                <a:cs typeface="Century Gothic"/>
              </a:rPr>
              <a:t>DO</a:t>
            </a:r>
            <a:r>
              <a:rPr sz="1800" spc="15" dirty="0">
                <a:solidFill>
                  <a:srgbClr val="087150"/>
                </a:solidFill>
                <a:latin typeface="Century Gothic"/>
                <a:cs typeface="Century Gothic"/>
              </a:rPr>
              <a:t> </a:t>
            </a:r>
            <a:r>
              <a:rPr sz="1800" spc="114" dirty="0">
                <a:solidFill>
                  <a:srgbClr val="087150"/>
                </a:solidFill>
                <a:latin typeface="Century Gothic"/>
                <a:cs typeface="Century Gothic"/>
              </a:rPr>
              <a:t>THINGS</a:t>
            </a:r>
            <a:r>
              <a:rPr sz="1800" spc="-5" dirty="0">
                <a:solidFill>
                  <a:srgbClr val="087150"/>
                </a:solidFill>
                <a:latin typeface="Century Gothic"/>
                <a:cs typeface="Century Gothic"/>
              </a:rPr>
              <a:t> </a:t>
            </a:r>
            <a:r>
              <a:rPr sz="1800" spc="70" dirty="0">
                <a:solidFill>
                  <a:srgbClr val="087150"/>
                </a:solidFill>
                <a:latin typeface="Century Gothic"/>
                <a:cs typeface="Century Gothic"/>
              </a:rPr>
              <a:t>RIGHT!</a:t>
            </a:r>
            <a:endParaRPr sz="1800">
              <a:latin typeface="Century Gothic"/>
              <a:cs typeface="Century Gothic"/>
            </a:endParaRPr>
          </a:p>
          <a:p>
            <a:pPr marL="190500" marR="5080" indent="-104139">
              <a:lnSpc>
                <a:spcPts val="1670"/>
              </a:lnSpc>
              <a:spcBef>
                <a:spcPts val="1090"/>
              </a:spcBef>
            </a:pPr>
            <a:r>
              <a:rPr sz="1400" spc="-10" dirty="0">
                <a:solidFill>
                  <a:srgbClr val="5F5F5F"/>
                </a:solidFill>
                <a:latin typeface="Tahoma"/>
                <a:cs typeface="Tahoma"/>
              </a:rPr>
              <a:t>The</a:t>
            </a:r>
            <a:r>
              <a:rPr sz="1400" spc="-14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5F5F5F"/>
                </a:solidFill>
                <a:latin typeface="Tahoma"/>
                <a:cs typeface="Tahoma"/>
              </a:rPr>
              <a:t>extent</a:t>
            </a:r>
            <a:r>
              <a:rPr sz="1400" spc="-16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5F5F5F"/>
                </a:solidFill>
                <a:latin typeface="Tahoma"/>
                <a:cs typeface="Tahoma"/>
              </a:rPr>
              <a:t>to</a:t>
            </a:r>
            <a:r>
              <a:rPr sz="1400" spc="-14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5F5F5F"/>
                </a:solidFill>
                <a:latin typeface="Tahoma"/>
                <a:cs typeface="Tahoma"/>
              </a:rPr>
              <a:t>which</a:t>
            </a:r>
            <a:r>
              <a:rPr sz="1400" spc="-16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40" dirty="0">
                <a:solidFill>
                  <a:srgbClr val="5F5F5F"/>
                </a:solidFill>
                <a:latin typeface="Tahoma"/>
                <a:cs typeface="Tahoma"/>
              </a:rPr>
              <a:t>time,</a:t>
            </a:r>
            <a:r>
              <a:rPr sz="1400" spc="-16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5F5F5F"/>
                </a:solidFill>
                <a:latin typeface="Tahoma"/>
                <a:cs typeface="Tahoma"/>
              </a:rPr>
              <a:t>effort</a:t>
            </a:r>
            <a:r>
              <a:rPr sz="1400" spc="-15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5F5F5F"/>
                </a:solidFill>
                <a:latin typeface="Tahoma"/>
                <a:cs typeface="Tahoma"/>
              </a:rPr>
              <a:t>or</a:t>
            </a:r>
            <a:r>
              <a:rPr sz="1400" spc="-12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20" dirty="0">
                <a:solidFill>
                  <a:srgbClr val="5F5F5F"/>
                </a:solidFill>
                <a:latin typeface="Tahoma"/>
                <a:cs typeface="Tahoma"/>
              </a:rPr>
              <a:t>cost </a:t>
            </a:r>
            <a:r>
              <a:rPr sz="1400" spc="-10" dirty="0">
                <a:solidFill>
                  <a:srgbClr val="5F5F5F"/>
                </a:solidFill>
                <a:latin typeface="Tahoma"/>
                <a:cs typeface="Tahoma"/>
              </a:rPr>
              <a:t>are</a:t>
            </a:r>
            <a:r>
              <a:rPr sz="1400" spc="-15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5F5F5F"/>
                </a:solidFill>
                <a:latin typeface="Tahoma"/>
                <a:cs typeface="Tahoma"/>
              </a:rPr>
              <a:t>well</a:t>
            </a:r>
            <a:r>
              <a:rPr sz="1400" spc="-17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20" dirty="0">
                <a:solidFill>
                  <a:srgbClr val="5F5F5F"/>
                </a:solidFill>
                <a:latin typeface="Tahoma"/>
                <a:cs typeface="Tahoma"/>
              </a:rPr>
              <a:t>used</a:t>
            </a:r>
            <a:r>
              <a:rPr sz="1400" spc="-17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5F5F5F"/>
                </a:solidFill>
                <a:latin typeface="Tahoma"/>
                <a:cs typeface="Tahoma"/>
              </a:rPr>
              <a:t>for</a:t>
            </a:r>
            <a:r>
              <a:rPr sz="1400" spc="-15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5F5F5F"/>
                </a:solidFill>
                <a:latin typeface="Tahoma"/>
                <a:cs typeface="Tahoma"/>
              </a:rPr>
              <a:t>the</a:t>
            </a:r>
            <a:r>
              <a:rPr sz="1400" spc="-16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5F5F5F"/>
                </a:solidFill>
                <a:latin typeface="Tahoma"/>
                <a:cs typeface="Tahoma"/>
              </a:rPr>
              <a:t>desired</a:t>
            </a:r>
            <a:r>
              <a:rPr sz="1400" spc="-16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5F5F5F"/>
                </a:solidFill>
                <a:latin typeface="Tahoma"/>
                <a:cs typeface="Tahoma"/>
              </a:rPr>
              <a:t>results.</a:t>
            </a:r>
            <a:endParaRPr sz="14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969"/>
              </a:spcBef>
            </a:pPr>
            <a:endParaRPr sz="14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$</a:t>
            </a:r>
            <a:r>
              <a:rPr sz="14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Cost</a:t>
            </a:r>
            <a:r>
              <a:rPr sz="1400" spc="-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per</a:t>
            </a:r>
            <a:r>
              <a:rPr sz="14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20" dirty="0">
                <a:solidFill>
                  <a:srgbClr val="FFFFFF"/>
                </a:solidFill>
                <a:latin typeface="Tahoma"/>
                <a:cs typeface="Tahoma"/>
              </a:rPr>
              <a:t>call</a:t>
            </a:r>
            <a:endParaRPr sz="14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315"/>
              </a:spcBef>
            </a:pPr>
            <a:endParaRPr sz="14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400" spc="-210" dirty="0">
                <a:solidFill>
                  <a:srgbClr val="FFFFFF"/>
                </a:solidFill>
                <a:latin typeface="Tahoma"/>
                <a:cs typeface="Tahoma"/>
              </a:rPr>
              <a:t>#</a:t>
            </a:r>
            <a:r>
              <a:rPr sz="1400" spc="-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Tahoma"/>
                <a:cs typeface="Tahoma"/>
              </a:rPr>
              <a:t>Average</a:t>
            </a:r>
            <a:r>
              <a:rPr sz="1400" spc="-1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20" dirty="0">
                <a:solidFill>
                  <a:srgbClr val="FFFFFF"/>
                </a:solidFill>
                <a:latin typeface="Tahoma"/>
                <a:cs typeface="Tahoma"/>
              </a:rPr>
              <a:t>time</a:t>
            </a:r>
            <a:r>
              <a:rPr sz="140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20" dirty="0">
                <a:solidFill>
                  <a:srgbClr val="FFFFFF"/>
                </a:solidFill>
                <a:latin typeface="Tahoma"/>
                <a:cs typeface="Tahoma"/>
              </a:rPr>
              <a:t>spent</a:t>
            </a:r>
            <a:r>
              <a:rPr sz="140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25" dirty="0">
                <a:solidFill>
                  <a:srgbClr val="FFFFFF"/>
                </a:solidFill>
                <a:latin typeface="Tahoma"/>
                <a:cs typeface="Tahoma"/>
              </a:rPr>
              <a:t>on</a:t>
            </a:r>
            <a:r>
              <a:rPr sz="1400" spc="-1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20" dirty="0">
                <a:solidFill>
                  <a:srgbClr val="FFFFFF"/>
                </a:solidFill>
                <a:latin typeface="Tahoma"/>
                <a:cs typeface="Tahoma"/>
              </a:rPr>
              <a:t>call</a:t>
            </a:r>
            <a:endParaRPr sz="14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315"/>
              </a:spcBef>
            </a:pPr>
            <a:endParaRPr sz="14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400" spc="-290" dirty="0">
                <a:solidFill>
                  <a:srgbClr val="FFFFFF"/>
                </a:solidFill>
                <a:latin typeface="Tahoma"/>
                <a:cs typeface="Tahoma"/>
              </a:rPr>
              <a:t>%</a:t>
            </a:r>
            <a:r>
              <a:rPr sz="1400" spc="-1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Tahoma"/>
                <a:cs typeface="Tahoma"/>
              </a:rPr>
              <a:t>Equipment</a:t>
            </a:r>
            <a:r>
              <a:rPr sz="1400" spc="-1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utilization</a:t>
            </a:r>
            <a:r>
              <a:rPr sz="140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20" dirty="0">
                <a:solidFill>
                  <a:srgbClr val="FFFFFF"/>
                </a:solidFill>
                <a:latin typeface="Tahoma"/>
                <a:cs typeface="Tahoma"/>
              </a:rPr>
              <a:t>rate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49" name="object 4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/>
              <a:t>©</a:t>
            </a:r>
            <a:r>
              <a:rPr spc="-15" dirty="0"/>
              <a:t> </a:t>
            </a:r>
            <a:r>
              <a:rPr dirty="0"/>
              <a:t>The</a:t>
            </a:r>
            <a:r>
              <a:rPr spc="-30" dirty="0"/>
              <a:t> </a:t>
            </a:r>
            <a:r>
              <a:rPr dirty="0"/>
              <a:t>KPI</a:t>
            </a:r>
            <a:r>
              <a:rPr spc="-5" dirty="0"/>
              <a:t> </a:t>
            </a:r>
            <a:r>
              <a:rPr dirty="0"/>
              <a:t>Institute</a:t>
            </a:r>
            <a:r>
              <a:rPr spc="-20" dirty="0"/>
              <a:t> 2023</a:t>
            </a:r>
          </a:p>
        </p:txBody>
      </p:sp>
      <p:sp>
        <p:nvSpPr>
          <p:cNvPr id="50" name="object 5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81747" rIns="0" bIns="0" rtlCol="0">
            <a:spAutoFit/>
          </a:bodyPr>
          <a:lstStyle/>
          <a:p>
            <a:pPr marL="2515235">
              <a:lnSpc>
                <a:spcPct val="100000"/>
              </a:lnSpc>
              <a:spcBef>
                <a:spcPts val="200"/>
              </a:spcBef>
            </a:pPr>
            <a:fld id="{81D60167-4931-47E6-BA6A-407CBD079E47}" type="slidenum">
              <a:rPr spc="-25" dirty="0"/>
              <a:t>78</a:t>
            </a:fld>
            <a:endParaRPr spc="-25" dirty="0"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09258" rIns="0" bIns="0" rtlCol="0">
            <a:spAutoFit/>
          </a:bodyPr>
          <a:lstStyle/>
          <a:p>
            <a:pPr marL="31115">
              <a:lnSpc>
                <a:spcPct val="100000"/>
              </a:lnSpc>
              <a:spcBef>
                <a:spcPts val="100"/>
              </a:spcBef>
            </a:pPr>
            <a:r>
              <a:rPr spc="175" dirty="0"/>
              <a:t>ANALYZE</a:t>
            </a:r>
            <a:r>
              <a:rPr spc="25" dirty="0"/>
              <a:t> </a:t>
            </a:r>
            <a:r>
              <a:rPr spc="305" dirty="0"/>
              <a:t>WESTERN</a:t>
            </a:r>
            <a:r>
              <a:rPr spc="15" dirty="0"/>
              <a:t> </a:t>
            </a:r>
            <a:r>
              <a:rPr spc="185" dirty="0"/>
              <a:t>AUSTRALIA</a:t>
            </a:r>
            <a:r>
              <a:rPr spc="50" dirty="0"/>
              <a:t> </a:t>
            </a:r>
            <a:r>
              <a:rPr spc="140" dirty="0"/>
              <a:t>POLICE</a:t>
            </a:r>
            <a:r>
              <a:rPr spc="5" dirty="0"/>
              <a:t> </a:t>
            </a:r>
            <a:r>
              <a:rPr spc="245" dirty="0"/>
              <a:t>KPIs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424738" y="2443098"/>
          <a:ext cx="8390890" cy="34607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603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93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503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6355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400" spc="110" dirty="0">
                          <a:solidFill>
                            <a:srgbClr val="FFFFFF"/>
                          </a:solidFill>
                          <a:latin typeface="Century Gothic"/>
                          <a:cs typeface="Century Gothic"/>
                        </a:rPr>
                        <a:t>KPIs</a:t>
                      </a:r>
                      <a:endParaRPr sz="1400">
                        <a:latin typeface="Century Gothic"/>
                        <a:cs typeface="Century Gothic"/>
                      </a:endParaRPr>
                    </a:p>
                  </a:txBody>
                  <a:tcPr marL="0" marR="0" marT="43815" marB="0">
                    <a:solidFill>
                      <a:srgbClr val="9F9F9F"/>
                    </a:solidFill>
                  </a:tcPr>
                </a:tc>
                <a:tc>
                  <a:txBody>
                    <a:bodyPr/>
                    <a:lstStyle/>
                    <a:p>
                      <a:pPr marL="280670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400" dirty="0">
                          <a:solidFill>
                            <a:srgbClr val="FFFFFF"/>
                          </a:solidFill>
                          <a:latin typeface="Century Gothic"/>
                          <a:cs typeface="Century Gothic"/>
                        </a:rPr>
                        <a:t>Target</a:t>
                      </a:r>
                      <a:r>
                        <a:rPr sz="1400" spc="40" dirty="0">
                          <a:solidFill>
                            <a:srgbClr val="FFFFFF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400" spc="50" dirty="0">
                          <a:solidFill>
                            <a:srgbClr val="FFFFFF"/>
                          </a:solidFill>
                          <a:latin typeface="Century Gothic"/>
                          <a:cs typeface="Century Gothic"/>
                        </a:rPr>
                        <a:t>2020</a:t>
                      </a:r>
                      <a:endParaRPr sz="1400">
                        <a:latin typeface="Century Gothic"/>
                        <a:cs typeface="Century Gothic"/>
                      </a:endParaRPr>
                    </a:p>
                  </a:txBody>
                  <a:tcPr marL="0" marR="0" marT="43815" marB="0">
                    <a:solidFill>
                      <a:srgbClr val="9F9F9F"/>
                    </a:solidFill>
                  </a:tcPr>
                </a:tc>
                <a:tc>
                  <a:txBody>
                    <a:bodyPr/>
                    <a:lstStyle/>
                    <a:p>
                      <a:pPr marL="273050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400" spc="65" dirty="0">
                          <a:solidFill>
                            <a:srgbClr val="FFFFFF"/>
                          </a:solidFill>
                          <a:latin typeface="Century Gothic"/>
                          <a:cs typeface="Century Gothic"/>
                        </a:rPr>
                        <a:t>Result</a:t>
                      </a:r>
                      <a:r>
                        <a:rPr sz="1400" spc="-45" dirty="0">
                          <a:solidFill>
                            <a:srgbClr val="FFFFFF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400" spc="50" dirty="0">
                          <a:solidFill>
                            <a:srgbClr val="FFFFFF"/>
                          </a:solidFill>
                          <a:latin typeface="Century Gothic"/>
                          <a:cs typeface="Century Gothic"/>
                        </a:rPr>
                        <a:t>2020</a:t>
                      </a:r>
                      <a:endParaRPr sz="1400">
                        <a:latin typeface="Century Gothic"/>
                        <a:cs typeface="Century Gothic"/>
                      </a:endParaRPr>
                    </a:p>
                  </a:txBody>
                  <a:tcPr marL="0" marR="0" marT="43815" marB="0">
                    <a:solidFill>
                      <a:srgbClr val="9F9F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1150">
                <a:tc gridSpan="3"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400" spc="-10" dirty="0">
                          <a:solidFill>
                            <a:srgbClr val="5F5F5F"/>
                          </a:solidFill>
                          <a:latin typeface="Century Gothic"/>
                          <a:cs typeface="Century Gothic"/>
                        </a:rPr>
                        <a:t>Outcome </a:t>
                      </a:r>
                      <a:r>
                        <a:rPr sz="1400" spc="-204" dirty="0">
                          <a:solidFill>
                            <a:srgbClr val="5F5F5F"/>
                          </a:solidFill>
                          <a:latin typeface="Century Gothic"/>
                          <a:cs typeface="Century Gothic"/>
                        </a:rPr>
                        <a:t>1:</a:t>
                      </a:r>
                      <a:r>
                        <a:rPr sz="1400" spc="45" dirty="0">
                          <a:solidFill>
                            <a:srgbClr val="5F5F5F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400" dirty="0">
                          <a:solidFill>
                            <a:srgbClr val="5F5F5F"/>
                          </a:solidFill>
                          <a:latin typeface="Century Gothic"/>
                          <a:cs typeface="Century Gothic"/>
                        </a:rPr>
                        <a:t>Contribute</a:t>
                      </a:r>
                      <a:r>
                        <a:rPr sz="1400" spc="5" dirty="0">
                          <a:solidFill>
                            <a:srgbClr val="5F5F5F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400" dirty="0">
                          <a:solidFill>
                            <a:srgbClr val="5F5F5F"/>
                          </a:solidFill>
                          <a:latin typeface="Century Gothic"/>
                          <a:cs typeface="Century Gothic"/>
                        </a:rPr>
                        <a:t>to</a:t>
                      </a:r>
                      <a:r>
                        <a:rPr sz="1400" spc="15" dirty="0">
                          <a:solidFill>
                            <a:srgbClr val="5F5F5F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400" dirty="0">
                          <a:solidFill>
                            <a:srgbClr val="5F5F5F"/>
                          </a:solidFill>
                          <a:latin typeface="Century Gothic"/>
                          <a:cs typeface="Century Gothic"/>
                        </a:rPr>
                        <a:t>community</a:t>
                      </a:r>
                      <a:r>
                        <a:rPr sz="1400" spc="-10" dirty="0">
                          <a:solidFill>
                            <a:srgbClr val="5F5F5F"/>
                          </a:solidFill>
                          <a:latin typeface="Century Gothic"/>
                          <a:cs typeface="Century Gothic"/>
                        </a:rPr>
                        <a:t> safety</a:t>
                      </a:r>
                      <a:r>
                        <a:rPr sz="1400" spc="5" dirty="0">
                          <a:solidFill>
                            <a:srgbClr val="5F5F5F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400" spc="-35" dirty="0">
                          <a:solidFill>
                            <a:srgbClr val="5F5F5F"/>
                          </a:solidFill>
                          <a:latin typeface="Century Gothic"/>
                          <a:cs typeface="Century Gothic"/>
                        </a:rPr>
                        <a:t>and</a:t>
                      </a:r>
                      <a:r>
                        <a:rPr sz="1400" spc="10" dirty="0">
                          <a:solidFill>
                            <a:srgbClr val="5F5F5F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400" spc="-10" dirty="0">
                          <a:solidFill>
                            <a:srgbClr val="5F5F5F"/>
                          </a:solidFill>
                          <a:latin typeface="Century Gothic"/>
                          <a:cs typeface="Century Gothic"/>
                        </a:rPr>
                        <a:t>security</a:t>
                      </a:r>
                      <a:endParaRPr sz="1400">
                        <a:latin typeface="Century Gothic"/>
                        <a:cs typeface="Century Gothic"/>
                      </a:endParaRPr>
                    </a:p>
                  </a:txBody>
                  <a:tcPr marL="0" marR="0" marT="34290" marB="0">
                    <a:lnL w="9525">
                      <a:solidFill>
                        <a:srgbClr val="5F5F5F"/>
                      </a:solidFill>
                      <a:prstDash val="solid"/>
                    </a:lnL>
                    <a:lnR w="9525">
                      <a:solidFill>
                        <a:srgbClr val="5F5F5F"/>
                      </a:solidFill>
                      <a:prstDash val="solid"/>
                    </a:lnR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5000">
                <a:tc>
                  <a:txBody>
                    <a:bodyPr/>
                    <a:lstStyle/>
                    <a:p>
                      <a:pPr marL="90805" marR="756920">
                        <a:lnSpc>
                          <a:spcPct val="100699"/>
                        </a:lnSpc>
                        <a:spcBef>
                          <a:spcPts val="285"/>
                        </a:spcBef>
                      </a:pPr>
                      <a:r>
                        <a:rPr sz="1400" spc="50" dirty="0">
                          <a:solidFill>
                            <a:srgbClr val="5F5F5F"/>
                          </a:solidFill>
                          <a:latin typeface="Century Gothic"/>
                          <a:cs typeface="Century Gothic"/>
                        </a:rPr>
                        <a:t>%</a:t>
                      </a:r>
                      <a:r>
                        <a:rPr sz="1400" spc="35" dirty="0">
                          <a:solidFill>
                            <a:srgbClr val="5F5F5F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400" dirty="0">
                          <a:solidFill>
                            <a:srgbClr val="5F5F5F"/>
                          </a:solidFill>
                          <a:latin typeface="Century Gothic"/>
                          <a:cs typeface="Century Gothic"/>
                        </a:rPr>
                        <a:t>Offences</a:t>
                      </a:r>
                      <a:r>
                        <a:rPr sz="1400" spc="35" dirty="0">
                          <a:solidFill>
                            <a:srgbClr val="5F5F5F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400" dirty="0">
                          <a:solidFill>
                            <a:srgbClr val="5F5F5F"/>
                          </a:solidFill>
                          <a:latin typeface="Century Gothic"/>
                          <a:cs typeface="Century Gothic"/>
                        </a:rPr>
                        <a:t>against the</a:t>
                      </a:r>
                      <a:r>
                        <a:rPr sz="1400" spc="20" dirty="0">
                          <a:solidFill>
                            <a:srgbClr val="5F5F5F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400" dirty="0">
                          <a:solidFill>
                            <a:srgbClr val="5F5F5F"/>
                          </a:solidFill>
                          <a:latin typeface="Century Gothic"/>
                          <a:cs typeface="Century Gothic"/>
                        </a:rPr>
                        <a:t>person</a:t>
                      </a:r>
                      <a:r>
                        <a:rPr sz="1400" spc="10" dirty="0">
                          <a:solidFill>
                            <a:srgbClr val="5F5F5F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400" dirty="0">
                          <a:solidFill>
                            <a:srgbClr val="5F5F5F"/>
                          </a:solidFill>
                          <a:latin typeface="Century Gothic"/>
                          <a:cs typeface="Century Gothic"/>
                        </a:rPr>
                        <a:t>per</a:t>
                      </a:r>
                      <a:r>
                        <a:rPr sz="1400" spc="-5" dirty="0">
                          <a:solidFill>
                            <a:srgbClr val="5F5F5F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400" spc="45" dirty="0">
                          <a:solidFill>
                            <a:srgbClr val="5F5F5F"/>
                          </a:solidFill>
                          <a:latin typeface="Century Gothic"/>
                          <a:cs typeface="Century Gothic"/>
                        </a:rPr>
                        <a:t>100,000</a:t>
                      </a:r>
                      <a:r>
                        <a:rPr sz="1400" spc="65" dirty="0">
                          <a:solidFill>
                            <a:srgbClr val="5F5F5F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400" spc="-10" dirty="0">
                          <a:solidFill>
                            <a:srgbClr val="5F5F5F"/>
                          </a:solidFill>
                          <a:latin typeface="Century Gothic"/>
                          <a:cs typeface="Century Gothic"/>
                        </a:rPr>
                        <a:t>people </a:t>
                      </a:r>
                      <a:r>
                        <a:rPr sz="1400" dirty="0">
                          <a:solidFill>
                            <a:srgbClr val="5F5F5F"/>
                          </a:solidFill>
                          <a:latin typeface="Century Gothic"/>
                          <a:cs typeface="Century Gothic"/>
                        </a:rPr>
                        <a:t>(excluding</a:t>
                      </a:r>
                      <a:r>
                        <a:rPr sz="1400" spc="50" dirty="0">
                          <a:solidFill>
                            <a:srgbClr val="5F5F5F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400" dirty="0">
                          <a:solidFill>
                            <a:srgbClr val="5F5F5F"/>
                          </a:solidFill>
                          <a:latin typeface="Century Gothic"/>
                          <a:cs typeface="Century Gothic"/>
                        </a:rPr>
                        <a:t>family</a:t>
                      </a:r>
                      <a:r>
                        <a:rPr sz="1400" spc="100" dirty="0">
                          <a:solidFill>
                            <a:srgbClr val="5F5F5F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400" spc="-10" dirty="0">
                          <a:solidFill>
                            <a:srgbClr val="5F5F5F"/>
                          </a:solidFill>
                          <a:latin typeface="Century Gothic"/>
                          <a:cs typeface="Century Gothic"/>
                        </a:rPr>
                        <a:t>violence-related</a:t>
                      </a:r>
                      <a:r>
                        <a:rPr sz="1400" spc="65" dirty="0">
                          <a:solidFill>
                            <a:srgbClr val="5F5F5F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400" spc="-10" dirty="0">
                          <a:solidFill>
                            <a:srgbClr val="5F5F5F"/>
                          </a:solidFill>
                          <a:latin typeface="Century Gothic"/>
                          <a:cs typeface="Century Gothic"/>
                        </a:rPr>
                        <a:t>offences)</a:t>
                      </a:r>
                      <a:endParaRPr sz="1400">
                        <a:latin typeface="Century Gothic"/>
                        <a:cs typeface="Century Gothic"/>
                      </a:endParaRPr>
                    </a:p>
                  </a:txBody>
                  <a:tcPr marL="0" marR="0" marT="36195" marB="0">
                    <a:lnL w="9525">
                      <a:solidFill>
                        <a:srgbClr val="5F5F5F"/>
                      </a:solidFill>
                      <a:prstDash val="solid"/>
                    </a:lnL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marL="518795">
                        <a:lnSpc>
                          <a:spcPct val="100000"/>
                        </a:lnSpc>
                      </a:pPr>
                      <a:r>
                        <a:rPr sz="1400" spc="-25" dirty="0">
                          <a:solidFill>
                            <a:srgbClr val="5F5F5F"/>
                          </a:solidFill>
                          <a:latin typeface="Century Gothic"/>
                          <a:cs typeface="Century Gothic"/>
                        </a:rPr>
                        <a:t>810</a:t>
                      </a:r>
                      <a:endParaRPr sz="1400">
                        <a:latin typeface="Century Gothic"/>
                        <a:cs typeface="Century Gothic"/>
                      </a:endParaRPr>
                    </a:p>
                  </a:txBody>
                  <a:tcPr marL="0" marR="0" marT="0" marB="0"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marL="403860">
                        <a:lnSpc>
                          <a:spcPct val="100000"/>
                        </a:lnSpc>
                      </a:pPr>
                      <a:r>
                        <a:rPr sz="1400" spc="65" dirty="0">
                          <a:solidFill>
                            <a:srgbClr val="5F5F5F"/>
                          </a:solidFill>
                          <a:latin typeface="Century Gothic"/>
                          <a:cs typeface="Century Gothic"/>
                        </a:rPr>
                        <a:t>804.8</a:t>
                      </a:r>
                      <a:endParaRPr sz="1400">
                        <a:latin typeface="Century Gothic"/>
                        <a:cs typeface="Century Gothic"/>
                      </a:endParaRPr>
                    </a:p>
                  </a:txBody>
                  <a:tcPr marL="0" marR="0" marT="0" marB="0">
                    <a:lnR w="9525">
                      <a:solidFill>
                        <a:srgbClr val="5F5F5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5000">
                <a:tc>
                  <a:txBody>
                    <a:bodyPr/>
                    <a:lstStyle/>
                    <a:p>
                      <a:pPr marL="90805" marR="789940">
                        <a:lnSpc>
                          <a:spcPct val="100699"/>
                        </a:lnSpc>
                        <a:spcBef>
                          <a:spcPts val="285"/>
                        </a:spcBef>
                      </a:pPr>
                      <a:r>
                        <a:rPr sz="1400" spc="50" dirty="0">
                          <a:solidFill>
                            <a:srgbClr val="5F5F5F"/>
                          </a:solidFill>
                          <a:latin typeface="Century Gothic"/>
                          <a:cs typeface="Century Gothic"/>
                        </a:rPr>
                        <a:t>%</a:t>
                      </a:r>
                      <a:r>
                        <a:rPr sz="1400" dirty="0">
                          <a:solidFill>
                            <a:srgbClr val="5F5F5F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400" spc="70" dirty="0">
                          <a:solidFill>
                            <a:srgbClr val="5F5F5F"/>
                          </a:solidFill>
                          <a:latin typeface="Century Gothic"/>
                          <a:cs typeface="Century Gothic"/>
                        </a:rPr>
                        <a:t>Sworn</a:t>
                      </a:r>
                      <a:r>
                        <a:rPr sz="1400" spc="-20" dirty="0">
                          <a:solidFill>
                            <a:srgbClr val="5F5F5F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400" spc="-10" dirty="0">
                          <a:solidFill>
                            <a:srgbClr val="5F5F5F"/>
                          </a:solidFill>
                          <a:latin typeface="Century Gothic"/>
                          <a:cs typeface="Century Gothic"/>
                        </a:rPr>
                        <a:t>police</a:t>
                      </a:r>
                      <a:r>
                        <a:rPr sz="1400" spc="-35" dirty="0">
                          <a:solidFill>
                            <a:srgbClr val="5F5F5F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400" dirty="0">
                          <a:solidFill>
                            <a:srgbClr val="5F5F5F"/>
                          </a:solidFill>
                          <a:latin typeface="Century Gothic"/>
                          <a:cs typeface="Century Gothic"/>
                        </a:rPr>
                        <a:t>officer</a:t>
                      </a:r>
                      <a:r>
                        <a:rPr sz="1400" spc="-10" dirty="0">
                          <a:solidFill>
                            <a:srgbClr val="5F5F5F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400" spc="75" dirty="0">
                          <a:solidFill>
                            <a:srgbClr val="5F5F5F"/>
                          </a:solidFill>
                          <a:latin typeface="Century Gothic"/>
                          <a:cs typeface="Century Gothic"/>
                        </a:rPr>
                        <a:t>hours</a:t>
                      </a:r>
                      <a:r>
                        <a:rPr sz="1400" spc="-25" dirty="0">
                          <a:solidFill>
                            <a:srgbClr val="5F5F5F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400" spc="-40" dirty="0">
                          <a:solidFill>
                            <a:srgbClr val="5F5F5F"/>
                          </a:solidFill>
                          <a:latin typeface="Century Gothic"/>
                          <a:cs typeface="Century Gothic"/>
                        </a:rPr>
                        <a:t>available </a:t>
                      </a:r>
                      <a:r>
                        <a:rPr sz="1400" dirty="0">
                          <a:solidFill>
                            <a:srgbClr val="5F5F5F"/>
                          </a:solidFill>
                          <a:latin typeface="Century Gothic"/>
                          <a:cs typeface="Century Gothic"/>
                        </a:rPr>
                        <a:t>for </a:t>
                      </a:r>
                      <a:r>
                        <a:rPr sz="1400" spc="40" dirty="0">
                          <a:solidFill>
                            <a:srgbClr val="5F5F5F"/>
                          </a:solidFill>
                          <a:latin typeface="Century Gothic"/>
                          <a:cs typeface="Century Gothic"/>
                        </a:rPr>
                        <a:t>frontline </a:t>
                      </a:r>
                      <a:r>
                        <a:rPr sz="1400" dirty="0">
                          <a:solidFill>
                            <a:srgbClr val="5F5F5F"/>
                          </a:solidFill>
                          <a:latin typeface="Century Gothic"/>
                          <a:cs typeface="Century Gothic"/>
                        </a:rPr>
                        <a:t>policing</a:t>
                      </a:r>
                      <a:r>
                        <a:rPr sz="1400" spc="135" dirty="0">
                          <a:solidFill>
                            <a:srgbClr val="5F5F5F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400" spc="-10" dirty="0">
                          <a:solidFill>
                            <a:srgbClr val="5F5F5F"/>
                          </a:solidFill>
                          <a:latin typeface="Century Gothic"/>
                          <a:cs typeface="Century Gothic"/>
                        </a:rPr>
                        <a:t>duties</a:t>
                      </a:r>
                      <a:endParaRPr sz="1400">
                        <a:latin typeface="Century Gothic"/>
                        <a:cs typeface="Century Gothic"/>
                      </a:endParaRPr>
                    </a:p>
                  </a:txBody>
                  <a:tcPr marL="0" marR="0" marT="36195" marB="0">
                    <a:lnL w="9525">
                      <a:solidFill>
                        <a:srgbClr val="5F5F5F"/>
                      </a:solidFill>
                      <a:prstDash val="solid"/>
                    </a:lnL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marL="491490">
                        <a:lnSpc>
                          <a:spcPct val="100000"/>
                        </a:lnSpc>
                      </a:pPr>
                      <a:r>
                        <a:rPr sz="1400" spc="-25" dirty="0">
                          <a:solidFill>
                            <a:srgbClr val="5F5F5F"/>
                          </a:solidFill>
                          <a:latin typeface="Century Gothic"/>
                          <a:cs typeface="Century Gothic"/>
                        </a:rPr>
                        <a:t>75%</a:t>
                      </a:r>
                      <a:endParaRPr sz="1400">
                        <a:latin typeface="Century Gothic"/>
                        <a:cs typeface="Century Gothic"/>
                      </a:endParaRPr>
                    </a:p>
                  </a:txBody>
                  <a:tcPr marL="0" marR="0" marT="0" marB="0"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marL="410209">
                        <a:lnSpc>
                          <a:spcPct val="100000"/>
                        </a:lnSpc>
                      </a:pPr>
                      <a:r>
                        <a:rPr sz="1400" spc="-10" dirty="0">
                          <a:solidFill>
                            <a:srgbClr val="5F5F5F"/>
                          </a:solidFill>
                          <a:latin typeface="Century Gothic"/>
                          <a:cs typeface="Century Gothic"/>
                        </a:rPr>
                        <a:t>73.3%</a:t>
                      </a:r>
                      <a:endParaRPr sz="1400">
                        <a:latin typeface="Century Gothic"/>
                        <a:cs typeface="Century Gothic"/>
                      </a:endParaRPr>
                    </a:p>
                  </a:txBody>
                  <a:tcPr marL="0" marR="0" marT="0" marB="0">
                    <a:lnR w="9525">
                      <a:solidFill>
                        <a:srgbClr val="5F5F5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35000">
                <a:tc>
                  <a:txBody>
                    <a:bodyPr/>
                    <a:lstStyle/>
                    <a:p>
                      <a:pPr marL="90805" marR="793750">
                        <a:lnSpc>
                          <a:spcPct val="100699"/>
                        </a:lnSpc>
                        <a:spcBef>
                          <a:spcPts val="285"/>
                        </a:spcBef>
                      </a:pPr>
                      <a:r>
                        <a:rPr sz="1400" spc="50" dirty="0">
                          <a:solidFill>
                            <a:srgbClr val="5F5F5F"/>
                          </a:solidFill>
                          <a:latin typeface="Century Gothic"/>
                          <a:cs typeface="Century Gothic"/>
                        </a:rPr>
                        <a:t>%</a:t>
                      </a:r>
                      <a:r>
                        <a:rPr sz="1400" spc="10" dirty="0">
                          <a:solidFill>
                            <a:srgbClr val="5F5F5F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400" spc="50" dirty="0">
                          <a:solidFill>
                            <a:srgbClr val="5F5F5F"/>
                          </a:solidFill>
                          <a:latin typeface="Century Gothic"/>
                          <a:cs typeface="Century Gothic"/>
                        </a:rPr>
                        <a:t>Community</a:t>
                      </a:r>
                      <a:r>
                        <a:rPr sz="1400" spc="-20" dirty="0">
                          <a:solidFill>
                            <a:srgbClr val="5F5F5F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400" spc="60" dirty="0">
                          <a:solidFill>
                            <a:srgbClr val="5F5F5F"/>
                          </a:solidFill>
                          <a:latin typeface="Century Gothic"/>
                          <a:cs typeface="Century Gothic"/>
                        </a:rPr>
                        <a:t>members</a:t>
                      </a:r>
                      <a:r>
                        <a:rPr sz="1400" spc="15" dirty="0">
                          <a:solidFill>
                            <a:srgbClr val="5F5F5F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400" dirty="0">
                          <a:solidFill>
                            <a:srgbClr val="5F5F5F"/>
                          </a:solidFill>
                          <a:latin typeface="Century Gothic"/>
                          <a:cs typeface="Century Gothic"/>
                        </a:rPr>
                        <a:t>who</a:t>
                      </a:r>
                      <a:r>
                        <a:rPr sz="1400" spc="-45" dirty="0">
                          <a:solidFill>
                            <a:srgbClr val="5F5F5F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400" spc="-80" dirty="0">
                          <a:solidFill>
                            <a:srgbClr val="5F5F5F"/>
                          </a:solidFill>
                          <a:latin typeface="Century Gothic"/>
                          <a:cs typeface="Century Gothic"/>
                        </a:rPr>
                        <a:t>‘agreed’</a:t>
                      </a:r>
                      <a:r>
                        <a:rPr sz="1400" spc="-5" dirty="0">
                          <a:solidFill>
                            <a:srgbClr val="5F5F5F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400" dirty="0">
                          <a:solidFill>
                            <a:srgbClr val="5F5F5F"/>
                          </a:solidFill>
                          <a:latin typeface="Century Gothic"/>
                          <a:cs typeface="Century Gothic"/>
                        </a:rPr>
                        <a:t>or </a:t>
                      </a:r>
                      <a:r>
                        <a:rPr sz="1400" spc="-10" dirty="0">
                          <a:solidFill>
                            <a:srgbClr val="5F5F5F"/>
                          </a:solidFill>
                          <a:latin typeface="Century Gothic"/>
                          <a:cs typeface="Century Gothic"/>
                        </a:rPr>
                        <a:t>‘strongly </a:t>
                      </a:r>
                      <a:r>
                        <a:rPr sz="1400" spc="-65" dirty="0">
                          <a:solidFill>
                            <a:srgbClr val="5F5F5F"/>
                          </a:solidFill>
                          <a:latin typeface="Century Gothic"/>
                          <a:cs typeface="Century Gothic"/>
                        </a:rPr>
                        <a:t>agreed’</a:t>
                      </a:r>
                      <a:r>
                        <a:rPr sz="1400" spc="15" dirty="0">
                          <a:solidFill>
                            <a:srgbClr val="5F5F5F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400" dirty="0">
                          <a:solidFill>
                            <a:srgbClr val="5F5F5F"/>
                          </a:solidFill>
                          <a:latin typeface="Century Gothic"/>
                          <a:cs typeface="Century Gothic"/>
                        </a:rPr>
                        <a:t>that</a:t>
                      </a:r>
                      <a:r>
                        <a:rPr sz="1400" spc="10" dirty="0">
                          <a:solidFill>
                            <a:srgbClr val="5F5F5F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400" dirty="0">
                          <a:solidFill>
                            <a:srgbClr val="5F5F5F"/>
                          </a:solidFill>
                          <a:latin typeface="Century Gothic"/>
                          <a:cs typeface="Century Gothic"/>
                        </a:rPr>
                        <a:t>they</a:t>
                      </a:r>
                      <a:r>
                        <a:rPr sz="1400" spc="25" dirty="0">
                          <a:solidFill>
                            <a:srgbClr val="5F5F5F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400" spc="-50" dirty="0">
                          <a:solidFill>
                            <a:srgbClr val="5F5F5F"/>
                          </a:solidFill>
                          <a:latin typeface="Century Gothic"/>
                          <a:cs typeface="Century Gothic"/>
                        </a:rPr>
                        <a:t>have</a:t>
                      </a:r>
                      <a:r>
                        <a:rPr sz="1400" spc="10" dirty="0">
                          <a:solidFill>
                            <a:srgbClr val="5F5F5F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400" spc="-25" dirty="0">
                          <a:solidFill>
                            <a:srgbClr val="5F5F5F"/>
                          </a:solidFill>
                          <a:latin typeface="Century Gothic"/>
                          <a:cs typeface="Century Gothic"/>
                        </a:rPr>
                        <a:t>confidence</a:t>
                      </a:r>
                      <a:r>
                        <a:rPr sz="1400" spc="-5" dirty="0">
                          <a:solidFill>
                            <a:srgbClr val="5F5F5F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400" spc="90" dirty="0">
                          <a:solidFill>
                            <a:srgbClr val="5F5F5F"/>
                          </a:solidFill>
                          <a:latin typeface="Century Gothic"/>
                          <a:cs typeface="Century Gothic"/>
                        </a:rPr>
                        <a:t>in</a:t>
                      </a:r>
                      <a:r>
                        <a:rPr sz="1400" spc="20" dirty="0">
                          <a:solidFill>
                            <a:srgbClr val="5F5F5F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400" dirty="0">
                          <a:solidFill>
                            <a:srgbClr val="5F5F5F"/>
                          </a:solidFill>
                          <a:latin typeface="Century Gothic"/>
                          <a:cs typeface="Century Gothic"/>
                        </a:rPr>
                        <a:t>the</a:t>
                      </a:r>
                      <a:r>
                        <a:rPr sz="1400" spc="25" dirty="0">
                          <a:solidFill>
                            <a:srgbClr val="5F5F5F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400" spc="-10" dirty="0">
                          <a:solidFill>
                            <a:srgbClr val="5F5F5F"/>
                          </a:solidFill>
                          <a:latin typeface="Century Gothic"/>
                          <a:cs typeface="Century Gothic"/>
                        </a:rPr>
                        <a:t>Police</a:t>
                      </a:r>
                      <a:endParaRPr sz="1400">
                        <a:latin typeface="Century Gothic"/>
                        <a:cs typeface="Century Gothic"/>
                      </a:endParaRPr>
                    </a:p>
                  </a:txBody>
                  <a:tcPr marL="0" marR="0" marT="36195" marB="0">
                    <a:lnL w="9525">
                      <a:solidFill>
                        <a:srgbClr val="5F5F5F"/>
                      </a:solidFill>
                      <a:prstDash val="solid"/>
                    </a:lnL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marL="487045">
                        <a:lnSpc>
                          <a:spcPct val="100000"/>
                        </a:lnSpc>
                      </a:pPr>
                      <a:r>
                        <a:rPr sz="1400" spc="25" dirty="0">
                          <a:solidFill>
                            <a:srgbClr val="5F5F5F"/>
                          </a:solidFill>
                          <a:latin typeface="Century Gothic"/>
                          <a:cs typeface="Century Gothic"/>
                        </a:rPr>
                        <a:t>85%</a:t>
                      </a:r>
                      <a:endParaRPr sz="1400">
                        <a:latin typeface="Century Gothic"/>
                        <a:cs typeface="Century Gothic"/>
                      </a:endParaRPr>
                    </a:p>
                  </a:txBody>
                  <a:tcPr marL="0" marR="0" marT="0" marB="0"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marL="424180">
                        <a:lnSpc>
                          <a:spcPct val="100000"/>
                        </a:lnSpc>
                      </a:pPr>
                      <a:r>
                        <a:rPr sz="1400" spc="-10" dirty="0">
                          <a:solidFill>
                            <a:srgbClr val="5F5F5F"/>
                          </a:solidFill>
                          <a:latin typeface="Century Gothic"/>
                          <a:cs typeface="Century Gothic"/>
                        </a:rPr>
                        <a:t>83.1%</a:t>
                      </a:r>
                      <a:endParaRPr sz="1400">
                        <a:latin typeface="Century Gothic"/>
                        <a:cs typeface="Century Gothic"/>
                      </a:endParaRPr>
                    </a:p>
                  </a:txBody>
                  <a:tcPr marL="0" marR="0" marT="0" marB="0">
                    <a:lnR w="9525">
                      <a:solidFill>
                        <a:srgbClr val="5F5F5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7025">
                <a:tc gridSpan="3"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1400" spc="-10" dirty="0">
                          <a:solidFill>
                            <a:srgbClr val="5F5F5F"/>
                          </a:solidFill>
                          <a:latin typeface="Century Gothic"/>
                          <a:cs typeface="Century Gothic"/>
                        </a:rPr>
                        <a:t>Outcome</a:t>
                      </a:r>
                      <a:r>
                        <a:rPr sz="1400" spc="-25" dirty="0">
                          <a:solidFill>
                            <a:srgbClr val="5F5F5F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400" spc="-55" dirty="0">
                          <a:solidFill>
                            <a:srgbClr val="5F5F5F"/>
                          </a:solidFill>
                          <a:latin typeface="Century Gothic"/>
                          <a:cs typeface="Century Gothic"/>
                        </a:rPr>
                        <a:t>2:</a:t>
                      </a:r>
                      <a:r>
                        <a:rPr sz="1400" spc="30" dirty="0">
                          <a:solidFill>
                            <a:srgbClr val="5F5F5F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400" dirty="0">
                          <a:solidFill>
                            <a:srgbClr val="5F5F5F"/>
                          </a:solidFill>
                          <a:latin typeface="Century Gothic"/>
                          <a:cs typeface="Century Gothic"/>
                        </a:rPr>
                        <a:t>Improve</a:t>
                      </a:r>
                      <a:r>
                        <a:rPr sz="1400" spc="-10" dirty="0">
                          <a:solidFill>
                            <a:srgbClr val="5F5F5F"/>
                          </a:solidFill>
                          <a:latin typeface="Century Gothic"/>
                          <a:cs typeface="Century Gothic"/>
                        </a:rPr>
                        <a:t> coordination</a:t>
                      </a:r>
                      <a:r>
                        <a:rPr sz="1400" spc="-25" dirty="0">
                          <a:solidFill>
                            <a:srgbClr val="5F5F5F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400" spc="-35" dirty="0">
                          <a:solidFill>
                            <a:srgbClr val="5F5F5F"/>
                          </a:solidFill>
                          <a:latin typeface="Century Gothic"/>
                          <a:cs typeface="Century Gothic"/>
                        </a:rPr>
                        <a:t>and</a:t>
                      </a:r>
                      <a:r>
                        <a:rPr sz="1400" spc="-10" dirty="0">
                          <a:solidFill>
                            <a:srgbClr val="5F5F5F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400" dirty="0">
                          <a:solidFill>
                            <a:srgbClr val="5F5F5F"/>
                          </a:solidFill>
                          <a:latin typeface="Century Gothic"/>
                          <a:cs typeface="Century Gothic"/>
                        </a:rPr>
                        <a:t>community</a:t>
                      </a:r>
                      <a:r>
                        <a:rPr sz="1400" spc="-10" dirty="0">
                          <a:solidFill>
                            <a:srgbClr val="5F5F5F"/>
                          </a:solidFill>
                          <a:latin typeface="Century Gothic"/>
                          <a:cs typeface="Century Gothic"/>
                        </a:rPr>
                        <a:t> awareness </a:t>
                      </a:r>
                      <a:r>
                        <a:rPr sz="1400" dirty="0">
                          <a:solidFill>
                            <a:srgbClr val="5F5F5F"/>
                          </a:solidFill>
                          <a:latin typeface="Century Gothic"/>
                          <a:cs typeface="Century Gothic"/>
                        </a:rPr>
                        <a:t>of</a:t>
                      </a:r>
                      <a:r>
                        <a:rPr sz="1400" spc="30" dirty="0">
                          <a:solidFill>
                            <a:srgbClr val="5F5F5F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400" spc="-35" dirty="0">
                          <a:solidFill>
                            <a:srgbClr val="5F5F5F"/>
                          </a:solidFill>
                          <a:latin typeface="Century Gothic"/>
                          <a:cs typeface="Century Gothic"/>
                        </a:rPr>
                        <a:t>road</a:t>
                      </a:r>
                      <a:r>
                        <a:rPr sz="1400" spc="-25" dirty="0">
                          <a:solidFill>
                            <a:srgbClr val="5F5F5F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400" spc="-10" dirty="0">
                          <a:solidFill>
                            <a:srgbClr val="5F5F5F"/>
                          </a:solidFill>
                          <a:latin typeface="Century Gothic"/>
                          <a:cs typeface="Century Gothic"/>
                        </a:rPr>
                        <a:t>safety</a:t>
                      </a:r>
                      <a:endParaRPr sz="1400">
                        <a:latin typeface="Century Gothic"/>
                        <a:cs typeface="Century Gothic"/>
                      </a:endParaRPr>
                    </a:p>
                  </a:txBody>
                  <a:tcPr marL="0" marR="0" marT="50800" marB="0">
                    <a:lnL w="9525">
                      <a:solidFill>
                        <a:srgbClr val="5F5F5F"/>
                      </a:solidFill>
                      <a:prstDash val="solid"/>
                    </a:lnL>
                    <a:lnR w="9525">
                      <a:solidFill>
                        <a:srgbClr val="5F5F5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4025">
                <a:tc>
                  <a:txBody>
                    <a:bodyPr/>
                    <a:lstStyle/>
                    <a:p>
                      <a:pPr marL="16319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400" spc="50" dirty="0">
                          <a:solidFill>
                            <a:srgbClr val="5F5F5F"/>
                          </a:solidFill>
                          <a:latin typeface="Century Gothic"/>
                          <a:cs typeface="Century Gothic"/>
                        </a:rPr>
                        <a:t>%</a:t>
                      </a:r>
                      <a:r>
                        <a:rPr sz="1400" dirty="0">
                          <a:solidFill>
                            <a:srgbClr val="5F5F5F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400" spc="-10" dirty="0">
                          <a:solidFill>
                            <a:srgbClr val="5F5F5F"/>
                          </a:solidFill>
                          <a:latin typeface="Century Gothic"/>
                          <a:cs typeface="Century Gothic"/>
                        </a:rPr>
                        <a:t>Road</a:t>
                      </a:r>
                      <a:r>
                        <a:rPr sz="1400" spc="-15" dirty="0">
                          <a:solidFill>
                            <a:srgbClr val="5F5F5F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400" dirty="0">
                          <a:solidFill>
                            <a:srgbClr val="5F5F5F"/>
                          </a:solidFill>
                          <a:latin typeface="Century Gothic"/>
                          <a:cs typeface="Century Gothic"/>
                        </a:rPr>
                        <a:t>safety awareness</a:t>
                      </a:r>
                      <a:r>
                        <a:rPr sz="1400" spc="-15" dirty="0">
                          <a:solidFill>
                            <a:srgbClr val="5F5F5F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400" dirty="0">
                          <a:solidFill>
                            <a:srgbClr val="5F5F5F"/>
                          </a:solidFill>
                          <a:latin typeface="Century Gothic"/>
                          <a:cs typeface="Century Gothic"/>
                        </a:rPr>
                        <a:t>campaigns</a:t>
                      </a:r>
                      <a:r>
                        <a:rPr sz="1400" spc="-35" dirty="0">
                          <a:solidFill>
                            <a:srgbClr val="5F5F5F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400" dirty="0">
                          <a:solidFill>
                            <a:srgbClr val="5F5F5F"/>
                          </a:solidFill>
                          <a:latin typeface="Century Gothic"/>
                          <a:cs typeface="Century Gothic"/>
                        </a:rPr>
                        <a:t>effectiveness</a:t>
                      </a:r>
                      <a:r>
                        <a:rPr sz="1400" spc="-25" dirty="0">
                          <a:solidFill>
                            <a:srgbClr val="5F5F5F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400" spc="-20" dirty="0">
                          <a:solidFill>
                            <a:srgbClr val="5F5F5F"/>
                          </a:solidFill>
                          <a:latin typeface="Century Gothic"/>
                          <a:cs typeface="Century Gothic"/>
                        </a:rPr>
                        <a:t>rate</a:t>
                      </a:r>
                      <a:endParaRPr sz="1400">
                        <a:latin typeface="Century Gothic"/>
                        <a:cs typeface="Century Gothic"/>
                      </a:endParaRPr>
                    </a:p>
                  </a:txBody>
                  <a:tcPr marL="0" marR="0" marT="40005" marB="0">
                    <a:lnL w="9525">
                      <a:solidFill>
                        <a:srgbClr val="5F5F5F"/>
                      </a:solidFill>
                      <a:prstDash val="solid"/>
                    </a:lnL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5F5F5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82600">
                        <a:lnSpc>
                          <a:spcPct val="100000"/>
                        </a:lnSpc>
                        <a:spcBef>
                          <a:spcPts val="900"/>
                        </a:spcBef>
                      </a:pPr>
                      <a:r>
                        <a:rPr sz="1400" spc="55" dirty="0">
                          <a:solidFill>
                            <a:srgbClr val="5F5F5F"/>
                          </a:solidFill>
                          <a:latin typeface="Century Gothic"/>
                          <a:cs typeface="Century Gothic"/>
                        </a:rPr>
                        <a:t>70%</a:t>
                      </a:r>
                      <a:endParaRPr sz="1400">
                        <a:latin typeface="Century Gothic"/>
                        <a:cs typeface="Century Gothic"/>
                      </a:endParaRPr>
                    </a:p>
                  </a:txBody>
                  <a:tcPr marL="0" marR="0" marT="114300" marB="0"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5F5F5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73075">
                        <a:lnSpc>
                          <a:spcPct val="100000"/>
                        </a:lnSpc>
                        <a:spcBef>
                          <a:spcPts val="900"/>
                        </a:spcBef>
                      </a:pPr>
                      <a:r>
                        <a:rPr sz="1400" spc="30" dirty="0">
                          <a:solidFill>
                            <a:srgbClr val="5F5F5F"/>
                          </a:solidFill>
                          <a:latin typeface="Century Gothic"/>
                          <a:cs typeface="Century Gothic"/>
                        </a:rPr>
                        <a:t>82%</a:t>
                      </a:r>
                      <a:endParaRPr sz="1400">
                        <a:latin typeface="Century Gothic"/>
                        <a:cs typeface="Century Gothic"/>
                      </a:endParaRPr>
                    </a:p>
                  </a:txBody>
                  <a:tcPr marL="0" marR="0" marT="114300" marB="0">
                    <a:lnR w="9525">
                      <a:solidFill>
                        <a:srgbClr val="5F5F5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5F5F5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1212291" y="1713991"/>
            <a:ext cx="40062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90" dirty="0">
                <a:solidFill>
                  <a:srgbClr val="5F5F5F"/>
                </a:solidFill>
                <a:latin typeface="Century Gothic"/>
                <a:cs typeface="Century Gothic"/>
              </a:rPr>
              <a:t>KEY</a:t>
            </a:r>
            <a:r>
              <a:rPr sz="1800" spc="5" dirty="0">
                <a:solidFill>
                  <a:srgbClr val="5F5F5F"/>
                </a:solidFill>
                <a:latin typeface="Century Gothic"/>
                <a:cs typeface="Century Gothic"/>
              </a:rPr>
              <a:t> </a:t>
            </a:r>
            <a:r>
              <a:rPr sz="1800" spc="175" dirty="0">
                <a:solidFill>
                  <a:srgbClr val="5F5F5F"/>
                </a:solidFill>
                <a:latin typeface="Century Gothic"/>
                <a:cs typeface="Century Gothic"/>
              </a:rPr>
              <a:t>EFFECTIVENESS</a:t>
            </a:r>
            <a:r>
              <a:rPr sz="1800" spc="-40" dirty="0">
                <a:solidFill>
                  <a:srgbClr val="5F5F5F"/>
                </a:solidFill>
                <a:latin typeface="Century Gothic"/>
                <a:cs typeface="Century Gothic"/>
              </a:rPr>
              <a:t> </a:t>
            </a:r>
            <a:r>
              <a:rPr sz="1800" spc="95" dirty="0">
                <a:solidFill>
                  <a:srgbClr val="5F5F5F"/>
                </a:solidFill>
                <a:latin typeface="Century Gothic"/>
                <a:cs typeface="Century Gothic"/>
              </a:rPr>
              <a:t>INDICATORS</a:t>
            </a:r>
            <a:endParaRPr sz="1800">
              <a:latin typeface="Century Gothic"/>
              <a:cs typeface="Century Gothic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29768" y="1545335"/>
            <a:ext cx="674370" cy="643255"/>
          </a:xfrm>
          <a:custGeom>
            <a:avLst/>
            <a:gdLst/>
            <a:ahLst/>
            <a:cxnLst/>
            <a:rect l="l" t="t" r="r" b="b"/>
            <a:pathLst>
              <a:path w="674369" h="643255">
                <a:moveTo>
                  <a:pt x="527304" y="331597"/>
                </a:moveTo>
                <a:lnTo>
                  <a:pt x="526072" y="309664"/>
                </a:lnTo>
                <a:lnTo>
                  <a:pt x="522478" y="289090"/>
                </a:lnTo>
                <a:lnTo>
                  <a:pt x="516674" y="269417"/>
                </a:lnTo>
                <a:lnTo>
                  <a:pt x="508825" y="250190"/>
                </a:lnTo>
                <a:lnTo>
                  <a:pt x="439991" y="315595"/>
                </a:lnTo>
                <a:lnTo>
                  <a:pt x="439991" y="318770"/>
                </a:lnTo>
                <a:lnTo>
                  <a:pt x="441706" y="325247"/>
                </a:lnTo>
                <a:lnTo>
                  <a:pt x="441706" y="329946"/>
                </a:lnTo>
                <a:lnTo>
                  <a:pt x="432892" y="370624"/>
                </a:lnTo>
                <a:lnTo>
                  <a:pt x="408978" y="404114"/>
                </a:lnTo>
                <a:lnTo>
                  <a:pt x="373735" y="426859"/>
                </a:lnTo>
                <a:lnTo>
                  <a:pt x="330949" y="435229"/>
                </a:lnTo>
                <a:lnTo>
                  <a:pt x="287172" y="426859"/>
                </a:lnTo>
                <a:lnTo>
                  <a:pt x="251421" y="404114"/>
                </a:lnTo>
                <a:lnTo>
                  <a:pt x="227330" y="370624"/>
                </a:lnTo>
                <a:lnTo>
                  <a:pt x="218503" y="329946"/>
                </a:lnTo>
                <a:lnTo>
                  <a:pt x="228752" y="288353"/>
                </a:lnTo>
                <a:lnTo>
                  <a:pt x="252679" y="254406"/>
                </a:lnTo>
                <a:lnTo>
                  <a:pt x="287642" y="231533"/>
                </a:lnTo>
                <a:lnTo>
                  <a:pt x="330949" y="223139"/>
                </a:lnTo>
                <a:lnTo>
                  <a:pt x="341020" y="223139"/>
                </a:lnTo>
                <a:lnTo>
                  <a:pt x="344373" y="226314"/>
                </a:lnTo>
                <a:lnTo>
                  <a:pt x="414858" y="159258"/>
                </a:lnTo>
                <a:lnTo>
                  <a:pt x="395071" y="151866"/>
                </a:lnTo>
                <a:lnTo>
                  <a:pt x="373710" y="146354"/>
                </a:lnTo>
                <a:lnTo>
                  <a:pt x="351116" y="142925"/>
                </a:lnTo>
                <a:lnTo>
                  <a:pt x="327596" y="141732"/>
                </a:lnTo>
                <a:lnTo>
                  <a:pt x="282270" y="146735"/>
                </a:lnTo>
                <a:lnTo>
                  <a:pt x="240614" y="160959"/>
                </a:lnTo>
                <a:lnTo>
                  <a:pt x="203835" y="183311"/>
                </a:lnTo>
                <a:lnTo>
                  <a:pt x="173139" y="212674"/>
                </a:lnTo>
                <a:lnTo>
                  <a:pt x="149720" y="247916"/>
                </a:lnTo>
                <a:lnTo>
                  <a:pt x="134785" y="287934"/>
                </a:lnTo>
                <a:lnTo>
                  <a:pt x="129540" y="331597"/>
                </a:lnTo>
                <a:lnTo>
                  <a:pt x="134696" y="374573"/>
                </a:lnTo>
                <a:lnTo>
                  <a:pt x="149415" y="413905"/>
                </a:lnTo>
                <a:lnTo>
                  <a:pt x="172605" y="448538"/>
                </a:lnTo>
                <a:lnTo>
                  <a:pt x="203123" y="477367"/>
                </a:lnTo>
                <a:lnTo>
                  <a:pt x="239877" y="499313"/>
                </a:lnTo>
                <a:lnTo>
                  <a:pt x="281736" y="513270"/>
                </a:lnTo>
                <a:lnTo>
                  <a:pt x="327596" y="518160"/>
                </a:lnTo>
                <a:lnTo>
                  <a:pt x="372986" y="513270"/>
                </a:lnTo>
                <a:lnTo>
                  <a:pt x="414870" y="499313"/>
                </a:lnTo>
                <a:lnTo>
                  <a:pt x="451967" y="477367"/>
                </a:lnTo>
                <a:lnTo>
                  <a:pt x="483031" y="448538"/>
                </a:lnTo>
                <a:lnTo>
                  <a:pt x="506780" y="413905"/>
                </a:lnTo>
                <a:lnTo>
                  <a:pt x="521957" y="374573"/>
                </a:lnTo>
                <a:lnTo>
                  <a:pt x="527304" y="331597"/>
                </a:lnTo>
                <a:close/>
              </a:path>
              <a:path w="674369" h="643255">
                <a:moveTo>
                  <a:pt x="664464" y="329184"/>
                </a:moveTo>
                <a:lnTo>
                  <a:pt x="662559" y="294665"/>
                </a:lnTo>
                <a:lnTo>
                  <a:pt x="656882" y="260540"/>
                </a:lnTo>
                <a:lnTo>
                  <a:pt x="647420" y="227279"/>
                </a:lnTo>
                <a:lnTo>
                  <a:pt x="634187" y="195326"/>
                </a:lnTo>
                <a:lnTo>
                  <a:pt x="617372" y="211328"/>
                </a:lnTo>
                <a:lnTo>
                  <a:pt x="608469" y="217855"/>
                </a:lnTo>
                <a:lnTo>
                  <a:pt x="599249" y="223050"/>
                </a:lnTo>
                <a:lnTo>
                  <a:pt x="589419" y="226758"/>
                </a:lnTo>
                <a:lnTo>
                  <a:pt x="555117" y="233680"/>
                </a:lnTo>
                <a:lnTo>
                  <a:pt x="564896" y="255739"/>
                </a:lnTo>
                <a:lnTo>
                  <a:pt x="571690" y="279006"/>
                </a:lnTo>
                <a:lnTo>
                  <a:pt x="575652" y="303504"/>
                </a:lnTo>
                <a:lnTo>
                  <a:pt x="576948" y="329184"/>
                </a:lnTo>
                <a:lnTo>
                  <a:pt x="571982" y="375589"/>
                </a:lnTo>
                <a:lnTo>
                  <a:pt x="557784" y="418579"/>
                </a:lnTo>
                <a:lnTo>
                  <a:pt x="535355" y="457314"/>
                </a:lnTo>
                <a:lnTo>
                  <a:pt x="505688" y="490931"/>
                </a:lnTo>
                <a:lnTo>
                  <a:pt x="469785" y="518553"/>
                </a:lnTo>
                <a:lnTo>
                  <a:pt x="428675" y="539356"/>
                </a:lnTo>
                <a:lnTo>
                  <a:pt x="383324" y="552462"/>
                </a:lnTo>
                <a:lnTo>
                  <a:pt x="334772" y="557022"/>
                </a:lnTo>
                <a:lnTo>
                  <a:pt x="286207" y="552335"/>
                </a:lnTo>
                <a:lnTo>
                  <a:pt x="240855" y="538911"/>
                </a:lnTo>
                <a:lnTo>
                  <a:pt x="199720" y="517728"/>
                </a:lnTo>
                <a:lnTo>
                  <a:pt x="163817" y="489737"/>
                </a:lnTo>
                <a:lnTo>
                  <a:pt x="134137" y="455917"/>
                </a:lnTo>
                <a:lnTo>
                  <a:pt x="111683" y="417245"/>
                </a:lnTo>
                <a:lnTo>
                  <a:pt x="97485" y="374675"/>
                </a:lnTo>
                <a:lnTo>
                  <a:pt x="92532" y="329184"/>
                </a:lnTo>
                <a:lnTo>
                  <a:pt x="97485" y="282689"/>
                </a:lnTo>
                <a:lnTo>
                  <a:pt x="111683" y="239356"/>
                </a:lnTo>
                <a:lnTo>
                  <a:pt x="134137" y="200113"/>
                </a:lnTo>
                <a:lnTo>
                  <a:pt x="163817" y="165912"/>
                </a:lnTo>
                <a:lnTo>
                  <a:pt x="199720" y="137680"/>
                </a:lnTo>
                <a:lnTo>
                  <a:pt x="240855" y="116357"/>
                </a:lnTo>
                <a:lnTo>
                  <a:pt x="286207" y="102882"/>
                </a:lnTo>
                <a:lnTo>
                  <a:pt x="334772" y="98171"/>
                </a:lnTo>
                <a:lnTo>
                  <a:pt x="360921" y="99364"/>
                </a:lnTo>
                <a:lnTo>
                  <a:pt x="386461" y="102958"/>
                </a:lnTo>
                <a:lnTo>
                  <a:pt x="411378" y="108940"/>
                </a:lnTo>
                <a:lnTo>
                  <a:pt x="435673" y="117348"/>
                </a:lnTo>
                <a:lnTo>
                  <a:pt x="442887" y="85509"/>
                </a:lnTo>
                <a:lnTo>
                  <a:pt x="446811" y="76288"/>
                </a:lnTo>
                <a:lnTo>
                  <a:pt x="452310" y="67665"/>
                </a:lnTo>
                <a:lnTo>
                  <a:pt x="459219" y="59944"/>
                </a:lnTo>
                <a:lnTo>
                  <a:pt x="476046" y="44069"/>
                </a:lnTo>
                <a:lnTo>
                  <a:pt x="442620" y="30543"/>
                </a:lnTo>
                <a:lnTo>
                  <a:pt x="407924" y="21082"/>
                </a:lnTo>
                <a:lnTo>
                  <a:pt x="371983" y="15532"/>
                </a:lnTo>
                <a:lnTo>
                  <a:pt x="334772" y="13716"/>
                </a:lnTo>
                <a:lnTo>
                  <a:pt x="284886" y="17157"/>
                </a:lnTo>
                <a:lnTo>
                  <a:pt x="237413" y="27127"/>
                </a:lnTo>
                <a:lnTo>
                  <a:pt x="192849" y="43141"/>
                </a:lnTo>
                <a:lnTo>
                  <a:pt x="151676" y="64706"/>
                </a:lnTo>
                <a:lnTo>
                  <a:pt x="114388" y="91313"/>
                </a:lnTo>
                <a:lnTo>
                  <a:pt x="81495" y="122466"/>
                </a:lnTo>
                <a:lnTo>
                  <a:pt x="53467" y="157683"/>
                </a:lnTo>
                <a:lnTo>
                  <a:pt x="30810" y="196469"/>
                </a:lnTo>
                <a:lnTo>
                  <a:pt x="14020" y="238302"/>
                </a:lnTo>
                <a:lnTo>
                  <a:pt x="3581" y="282714"/>
                </a:lnTo>
                <a:lnTo>
                  <a:pt x="0" y="329184"/>
                </a:lnTo>
                <a:lnTo>
                  <a:pt x="3619" y="375285"/>
                </a:lnTo>
                <a:lnTo>
                  <a:pt x="14147" y="419392"/>
                </a:lnTo>
                <a:lnTo>
                  <a:pt x="31038" y="460971"/>
                </a:lnTo>
                <a:lnTo>
                  <a:pt x="53797" y="499567"/>
                </a:lnTo>
                <a:lnTo>
                  <a:pt x="81889" y="534631"/>
                </a:lnTo>
                <a:lnTo>
                  <a:pt x="114782" y="565683"/>
                </a:lnTo>
                <a:lnTo>
                  <a:pt x="151955" y="592226"/>
                </a:lnTo>
                <a:lnTo>
                  <a:pt x="192900" y="613740"/>
                </a:lnTo>
                <a:lnTo>
                  <a:pt x="237070" y="629742"/>
                </a:lnTo>
                <a:lnTo>
                  <a:pt x="283972" y="639699"/>
                </a:lnTo>
                <a:lnTo>
                  <a:pt x="333057" y="643128"/>
                </a:lnTo>
                <a:lnTo>
                  <a:pt x="382092" y="639699"/>
                </a:lnTo>
                <a:lnTo>
                  <a:pt x="428879" y="629742"/>
                </a:lnTo>
                <a:lnTo>
                  <a:pt x="472897" y="613740"/>
                </a:lnTo>
                <a:lnTo>
                  <a:pt x="513651" y="592226"/>
                </a:lnTo>
                <a:lnTo>
                  <a:pt x="550608" y="565683"/>
                </a:lnTo>
                <a:lnTo>
                  <a:pt x="583272" y="534631"/>
                </a:lnTo>
                <a:lnTo>
                  <a:pt x="611149" y="499567"/>
                </a:lnTo>
                <a:lnTo>
                  <a:pt x="633704" y="460971"/>
                </a:lnTo>
                <a:lnTo>
                  <a:pt x="650455" y="419392"/>
                </a:lnTo>
                <a:lnTo>
                  <a:pt x="660869" y="375285"/>
                </a:lnTo>
                <a:lnTo>
                  <a:pt x="664464" y="329184"/>
                </a:lnTo>
                <a:close/>
              </a:path>
              <a:path w="674369" h="643255">
                <a:moveTo>
                  <a:pt x="674370" y="88506"/>
                </a:moveTo>
                <a:lnTo>
                  <a:pt x="672452" y="76542"/>
                </a:lnTo>
                <a:lnTo>
                  <a:pt x="664210" y="67170"/>
                </a:lnTo>
                <a:lnTo>
                  <a:pt x="651522" y="63373"/>
                </a:lnTo>
                <a:lnTo>
                  <a:pt x="600964" y="69850"/>
                </a:lnTo>
                <a:lnTo>
                  <a:pt x="607682" y="23622"/>
                </a:lnTo>
                <a:lnTo>
                  <a:pt x="607009" y="14312"/>
                </a:lnTo>
                <a:lnTo>
                  <a:pt x="602335" y="6819"/>
                </a:lnTo>
                <a:lnTo>
                  <a:pt x="594893" y="1816"/>
                </a:lnTo>
                <a:lnTo>
                  <a:pt x="585939" y="0"/>
                </a:lnTo>
                <a:lnTo>
                  <a:pt x="580656" y="0"/>
                </a:lnTo>
                <a:lnTo>
                  <a:pt x="575284" y="1905"/>
                </a:lnTo>
                <a:lnTo>
                  <a:pt x="483476" y="89027"/>
                </a:lnTo>
                <a:lnTo>
                  <a:pt x="480123" y="93726"/>
                </a:lnTo>
                <a:lnTo>
                  <a:pt x="476758" y="96901"/>
                </a:lnTo>
                <a:lnTo>
                  <a:pt x="476758" y="101727"/>
                </a:lnTo>
                <a:lnTo>
                  <a:pt x="466686" y="167132"/>
                </a:lnTo>
                <a:lnTo>
                  <a:pt x="357568" y="270637"/>
                </a:lnTo>
                <a:lnTo>
                  <a:pt x="350989" y="268312"/>
                </a:lnTo>
                <a:lnTo>
                  <a:pt x="344119" y="266280"/>
                </a:lnTo>
                <a:lnTo>
                  <a:pt x="337248" y="264833"/>
                </a:lnTo>
                <a:lnTo>
                  <a:pt x="330708" y="264287"/>
                </a:lnTo>
                <a:lnTo>
                  <a:pt x="304888" y="269328"/>
                </a:lnTo>
                <a:lnTo>
                  <a:pt x="284111" y="283032"/>
                </a:lnTo>
                <a:lnTo>
                  <a:pt x="270256" y="303301"/>
                </a:lnTo>
                <a:lnTo>
                  <a:pt x="265226" y="328041"/>
                </a:lnTo>
                <a:lnTo>
                  <a:pt x="270256" y="353187"/>
                </a:lnTo>
                <a:lnTo>
                  <a:pt x="284111" y="372808"/>
                </a:lnTo>
                <a:lnTo>
                  <a:pt x="304888" y="385584"/>
                </a:lnTo>
                <a:lnTo>
                  <a:pt x="330708" y="390144"/>
                </a:lnTo>
                <a:lnTo>
                  <a:pt x="355790" y="385381"/>
                </a:lnTo>
                <a:lnTo>
                  <a:pt x="376631" y="372237"/>
                </a:lnTo>
                <a:lnTo>
                  <a:pt x="390867" y="352539"/>
                </a:lnTo>
                <a:lnTo>
                  <a:pt x="396138" y="328041"/>
                </a:lnTo>
                <a:lnTo>
                  <a:pt x="395554" y="321094"/>
                </a:lnTo>
                <a:lnTo>
                  <a:pt x="394042" y="314617"/>
                </a:lnTo>
                <a:lnTo>
                  <a:pt x="391883" y="308470"/>
                </a:lnTo>
                <a:lnTo>
                  <a:pt x="389432" y="302514"/>
                </a:lnTo>
                <a:lnTo>
                  <a:pt x="498551" y="198882"/>
                </a:lnTo>
                <a:lnTo>
                  <a:pt x="567397" y="189357"/>
                </a:lnTo>
                <a:lnTo>
                  <a:pt x="570750" y="189357"/>
                </a:lnTo>
                <a:lnTo>
                  <a:pt x="575754" y="187706"/>
                </a:lnTo>
                <a:lnTo>
                  <a:pt x="668096" y="100076"/>
                </a:lnTo>
                <a:lnTo>
                  <a:pt x="674370" y="88506"/>
                </a:lnTo>
                <a:close/>
              </a:path>
            </a:pathLst>
          </a:custGeom>
          <a:solidFill>
            <a:srgbClr val="9F9F9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08203" y="5976620"/>
            <a:ext cx="363664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i="1" spc="-75" dirty="0">
                <a:solidFill>
                  <a:srgbClr val="5F5F5F"/>
                </a:solidFill>
                <a:latin typeface="Lucida Sans"/>
                <a:cs typeface="Lucida Sans"/>
              </a:rPr>
              <a:t>Note:</a:t>
            </a:r>
            <a:r>
              <a:rPr sz="900" i="1" spc="-80" dirty="0">
                <a:solidFill>
                  <a:srgbClr val="5F5F5F"/>
                </a:solidFill>
                <a:latin typeface="Lucida Sans"/>
                <a:cs typeface="Lucida Sans"/>
              </a:rPr>
              <a:t> </a:t>
            </a:r>
            <a:r>
              <a:rPr sz="900" i="1" spc="-30" dirty="0">
                <a:solidFill>
                  <a:srgbClr val="5F5F5F"/>
                </a:solidFill>
                <a:latin typeface="Lucida Sans"/>
                <a:cs typeface="Lucida Sans"/>
              </a:rPr>
              <a:t>KPI</a:t>
            </a:r>
            <a:r>
              <a:rPr sz="900" i="1" spc="-75" dirty="0">
                <a:solidFill>
                  <a:srgbClr val="5F5F5F"/>
                </a:solidFill>
                <a:latin typeface="Lucida Sans"/>
                <a:cs typeface="Lucida Sans"/>
              </a:rPr>
              <a:t> </a:t>
            </a:r>
            <a:r>
              <a:rPr sz="900" i="1" spc="-114" dirty="0">
                <a:solidFill>
                  <a:srgbClr val="5F5F5F"/>
                </a:solidFill>
                <a:latin typeface="Lucida Sans"/>
                <a:cs typeface="Lucida Sans"/>
              </a:rPr>
              <a:t>names</a:t>
            </a:r>
            <a:r>
              <a:rPr sz="900" i="1" spc="-80" dirty="0">
                <a:solidFill>
                  <a:srgbClr val="5F5F5F"/>
                </a:solidFill>
                <a:latin typeface="Lucida Sans"/>
                <a:cs typeface="Lucida Sans"/>
              </a:rPr>
              <a:t> </a:t>
            </a:r>
            <a:r>
              <a:rPr sz="900" i="1" spc="-100" dirty="0">
                <a:solidFill>
                  <a:srgbClr val="5F5F5F"/>
                </a:solidFill>
                <a:latin typeface="Lucida Sans"/>
                <a:cs typeface="Lucida Sans"/>
              </a:rPr>
              <a:t>were</a:t>
            </a:r>
            <a:r>
              <a:rPr sz="900" i="1" spc="-75" dirty="0">
                <a:solidFill>
                  <a:srgbClr val="5F5F5F"/>
                </a:solidFill>
                <a:latin typeface="Lucida Sans"/>
                <a:cs typeface="Lucida Sans"/>
              </a:rPr>
              <a:t> </a:t>
            </a:r>
            <a:r>
              <a:rPr sz="900" i="1" spc="-105" dirty="0">
                <a:solidFill>
                  <a:srgbClr val="5F5F5F"/>
                </a:solidFill>
                <a:latin typeface="Lucida Sans"/>
                <a:cs typeface="Lucida Sans"/>
              </a:rPr>
              <a:t>standardized</a:t>
            </a:r>
            <a:r>
              <a:rPr sz="900" i="1" spc="-70" dirty="0">
                <a:solidFill>
                  <a:srgbClr val="5F5F5F"/>
                </a:solidFill>
                <a:latin typeface="Lucida Sans"/>
                <a:cs typeface="Lucida Sans"/>
              </a:rPr>
              <a:t> </a:t>
            </a:r>
            <a:r>
              <a:rPr sz="900" i="1" spc="-110" dirty="0">
                <a:solidFill>
                  <a:srgbClr val="5F5F5F"/>
                </a:solidFill>
                <a:latin typeface="Lucida Sans"/>
                <a:cs typeface="Lucida Sans"/>
              </a:rPr>
              <a:t>as</a:t>
            </a:r>
            <a:r>
              <a:rPr sz="900" i="1" spc="-85" dirty="0">
                <a:solidFill>
                  <a:srgbClr val="5F5F5F"/>
                </a:solidFill>
                <a:latin typeface="Lucida Sans"/>
                <a:cs typeface="Lucida Sans"/>
              </a:rPr>
              <a:t> </a:t>
            </a:r>
            <a:r>
              <a:rPr sz="900" i="1" spc="-105" dirty="0">
                <a:solidFill>
                  <a:srgbClr val="5F5F5F"/>
                </a:solidFill>
                <a:latin typeface="Lucida Sans"/>
                <a:cs typeface="Lucida Sans"/>
              </a:rPr>
              <a:t>per</a:t>
            </a:r>
            <a:r>
              <a:rPr sz="900" i="1" spc="-100" dirty="0">
                <a:solidFill>
                  <a:srgbClr val="5F5F5F"/>
                </a:solidFill>
                <a:latin typeface="Lucida Sans"/>
                <a:cs typeface="Lucida Sans"/>
              </a:rPr>
              <a:t> </a:t>
            </a:r>
            <a:r>
              <a:rPr sz="900" i="1" spc="-75" dirty="0">
                <a:solidFill>
                  <a:srgbClr val="5F5F5F"/>
                </a:solidFill>
                <a:latin typeface="Lucida Sans"/>
                <a:cs typeface="Lucida Sans"/>
              </a:rPr>
              <a:t>TKI’s</a:t>
            </a:r>
            <a:r>
              <a:rPr sz="900" i="1" spc="-65" dirty="0">
                <a:solidFill>
                  <a:srgbClr val="5F5F5F"/>
                </a:solidFill>
                <a:latin typeface="Lucida Sans"/>
                <a:cs typeface="Lucida Sans"/>
              </a:rPr>
              <a:t> </a:t>
            </a:r>
            <a:r>
              <a:rPr sz="900" i="1" spc="-95" dirty="0">
                <a:solidFill>
                  <a:srgbClr val="5F5F5F"/>
                </a:solidFill>
                <a:latin typeface="Lucida Sans"/>
                <a:cs typeface="Lucida Sans"/>
              </a:rPr>
              <a:t>methodology</a:t>
            </a:r>
            <a:r>
              <a:rPr sz="900" i="1" spc="-55" dirty="0">
                <a:solidFill>
                  <a:srgbClr val="5F5F5F"/>
                </a:solidFill>
                <a:latin typeface="Lucida Sans"/>
                <a:cs typeface="Lucida Sans"/>
              </a:rPr>
              <a:t> </a:t>
            </a:r>
            <a:r>
              <a:rPr sz="900" i="1" spc="-90" dirty="0">
                <a:solidFill>
                  <a:srgbClr val="5F5F5F"/>
                </a:solidFill>
                <a:latin typeface="Lucida Sans"/>
                <a:cs typeface="Lucida Sans"/>
              </a:rPr>
              <a:t>in</a:t>
            </a:r>
            <a:r>
              <a:rPr sz="900" i="1" spc="-75" dirty="0">
                <a:solidFill>
                  <a:srgbClr val="5F5F5F"/>
                </a:solidFill>
                <a:latin typeface="Lucida Sans"/>
                <a:cs typeface="Lucida Sans"/>
              </a:rPr>
              <a:t> </a:t>
            </a:r>
            <a:r>
              <a:rPr sz="900" i="1" spc="-85" dirty="0">
                <a:solidFill>
                  <a:srgbClr val="5F5F5F"/>
                </a:solidFill>
                <a:latin typeface="Lucida Sans"/>
                <a:cs typeface="Lucida Sans"/>
              </a:rPr>
              <a:t>the</a:t>
            </a:r>
            <a:r>
              <a:rPr sz="900" i="1" spc="-90" dirty="0">
                <a:solidFill>
                  <a:srgbClr val="5F5F5F"/>
                </a:solidFill>
                <a:latin typeface="Lucida Sans"/>
                <a:cs typeface="Lucida Sans"/>
              </a:rPr>
              <a:t> table</a:t>
            </a:r>
            <a:r>
              <a:rPr sz="900" i="1" spc="-75" dirty="0">
                <a:solidFill>
                  <a:srgbClr val="5F5F5F"/>
                </a:solidFill>
                <a:latin typeface="Lucida Sans"/>
                <a:cs typeface="Lucida Sans"/>
              </a:rPr>
              <a:t> </a:t>
            </a:r>
            <a:r>
              <a:rPr sz="900" i="1" spc="-55" dirty="0">
                <a:solidFill>
                  <a:srgbClr val="5F5F5F"/>
                </a:solidFill>
                <a:latin typeface="Lucida Sans"/>
                <a:cs typeface="Lucida Sans"/>
              </a:rPr>
              <a:t>above.</a:t>
            </a:r>
            <a:endParaRPr sz="900">
              <a:latin typeface="Lucida Sans"/>
              <a:cs typeface="Lucida San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66522" y="6385928"/>
            <a:ext cx="1932939" cy="38671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04775">
              <a:lnSpc>
                <a:spcPct val="100000"/>
              </a:lnSpc>
              <a:spcBef>
                <a:spcPts val="85"/>
              </a:spcBef>
            </a:pPr>
            <a:r>
              <a:rPr sz="900" i="1" spc="-100" dirty="0">
                <a:solidFill>
                  <a:srgbClr val="5F5F5F"/>
                </a:solidFill>
                <a:latin typeface="Lucida Sans"/>
                <a:cs typeface="Lucida Sans"/>
              </a:rPr>
              <a:t>Source:</a:t>
            </a:r>
            <a:r>
              <a:rPr sz="900" i="1" spc="-45" dirty="0">
                <a:solidFill>
                  <a:srgbClr val="5F5F5F"/>
                </a:solidFill>
                <a:latin typeface="Lucida Sans"/>
                <a:cs typeface="Lucida Sans"/>
              </a:rPr>
              <a:t> </a:t>
            </a:r>
            <a:r>
              <a:rPr sz="900" i="1" spc="-80" dirty="0">
                <a:solidFill>
                  <a:srgbClr val="5F5F5F"/>
                </a:solidFill>
                <a:latin typeface="Lucida Sans"/>
                <a:cs typeface="Lucida Sans"/>
              </a:rPr>
              <a:t>Western</a:t>
            </a:r>
            <a:r>
              <a:rPr sz="900" i="1" spc="-70" dirty="0">
                <a:solidFill>
                  <a:srgbClr val="5F5F5F"/>
                </a:solidFill>
                <a:latin typeface="Lucida Sans"/>
                <a:cs typeface="Lucida Sans"/>
              </a:rPr>
              <a:t> </a:t>
            </a:r>
            <a:r>
              <a:rPr sz="900" i="1" spc="-100" dirty="0">
                <a:solidFill>
                  <a:srgbClr val="5F5F5F"/>
                </a:solidFill>
                <a:latin typeface="Lucida Sans"/>
                <a:cs typeface="Lucida Sans"/>
              </a:rPr>
              <a:t>Australia</a:t>
            </a:r>
            <a:r>
              <a:rPr sz="900" i="1" spc="-75" dirty="0">
                <a:solidFill>
                  <a:srgbClr val="5F5F5F"/>
                </a:solidFill>
                <a:latin typeface="Lucida Sans"/>
                <a:cs typeface="Lucida Sans"/>
              </a:rPr>
              <a:t> </a:t>
            </a:r>
            <a:r>
              <a:rPr sz="900" i="1" spc="-70" dirty="0">
                <a:solidFill>
                  <a:srgbClr val="5F5F5F"/>
                </a:solidFill>
                <a:latin typeface="Lucida Sans"/>
                <a:cs typeface="Lucida Sans"/>
              </a:rPr>
              <a:t>Police</a:t>
            </a:r>
            <a:r>
              <a:rPr sz="900" i="1" spc="-60" dirty="0">
                <a:solidFill>
                  <a:srgbClr val="5F5F5F"/>
                </a:solidFill>
                <a:latin typeface="Lucida Sans"/>
                <a:cs typeface="Lucida Sans"/>
              </a:rPr>
              <a:t> </a:t>
            </a:r>
            <a:r>
              <a:rPr sz="900" i="1" spc="-20" dirty="0">
                <a:solidFill>
                  <a:srgbClr val="5F5F5F"/>
                </a:solidFill>
                <a:latin typeface="Lucida Sans"/>
                <a:cs typeface="Lucida Sans"/>
              </a:rPr>
              <a:t>(2020)</a:t>
            </a:r>
            <a:endParaRPr sz="900">
              <a:latin typeface="Lucida Sans"/>
              <a:cs typeface="Lucida Sans"/>
            </a:endParaRPr>
          </a:p>
          <a:p>
            <a:pPr marL="12700">
              <a:lnSpc>
                <a:spcPct val="100000"/>
              </a:lnSpc>
              <a:spcBef>
                <a:spcPts val="800"/>
              </a:spcBef>
            </a:pPr>
            <a:r>
              <a:rPr sz="800" dirty="0">
                <a:solidFill>
                  <a:srgbClr val="5F5F5F"/>
                </a:solidFill>
                <a:latin typeface="Times New Roman"/>
                <a:cs typeface="Times New Roman"/>
              </a:rPr>
              <a:t>©</a:t>
            </a:r>
            <a:r>
              <a:rPr sz="800" spc="-15" dirty="0">
                <a:solidFill>
                  <a:srgbClr val="5F5F5F"/>
                </a:solidFill>
                <a:latin typeface="Times New Roman"/>
                <a:cs typeface="Times New Roman"/>
              </a:rPr>
              <a:t> </a:t>
            </a:r>
            <a:r>
              <a:rPr sz="800" dirty="0">
                <a:solidFill>
                  <a:srgbClr val="5F5F5F"/>
                </a:solidFill>
                <a:latin typeface="Times New Roman"/>
                <a:cs typeface="Times New Roman"/>
              </a:rPr>
              <a:t>The</a:t>
            </a:r>
            <a:r>
              <a:rPr sz="800" spc="-30" dirty="0">
                <a:solidFill>
                  <a:srgbClr val="5F5F5F"/>
                </a:solidFill>
                <a:latin typeface="Times New Roman"/>
                <a:cs typeface="Times New Roman"/>
              </a:rPr>
              <a:t> </a:t>
            </a:r>
            <a:r>
              <a:rPr sz="800" dirty="0">
                <a:solidFill>
                  <a:srgbClr val="5F5F5F"/>
                </a:solidFill>
                <a:latin typeface="Times New Roman"/>
                <a:cs typeface="Times New Roman"/>
              </a:rPr>
              <a:t>KPI</a:t>
            </a:r>
            <a:r>
              <a:rPr sz="800" spc="-5" dirty="0">
                <a:solidFill>
                  <a:srgbClr val="5F5F5F"/>
                </a:solidFill>
                <a:latin typeface="Times New Roman"/>
                <a:cs typeface="Times New Roman"/>
              </a:rPr>
              <a:t> </a:t>
            </a:r>
            <a:r>
              <a:rPr sz="800" dirty="0">
                <a:solidFill>
                  <a:srgbClr val="5F5F5F"/>
                </a:solidFill>
                <a:latin typeface="Times New Roman"/>
                <a:cs typeface="Times New Roman"/>
              </a:rPr>
              <a:t>Institute</a:t>
            </a:r>
            <a:r>
              <a:rPr sz="800" spc="-20" dirty="0">
                <a:solidFill>
                  <a:srgbClr val="5F5F5F"/>
                </a:solidFill>
                <a:latin typeface="Times New Roman"/>
                <a:cs typeface="Times New Roman"/>
              </a:rPr>
              <a:t> 2023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6347" rIns="0" bIns="0" rtlCol="0">
            <a:spAutoFit/>
          </a:bodyPr>
          <a:lstStyle/>
          <a:p>
            <a:pPr marL="2459355">
              <a:lnSpc>
                <a:spcPts val="1250"/>
              </a:lnSpc>
            </a:pPr>
            <a:fld id="{81D60167-4931-47E6-BA6A-407CBD079E47}" type="slidenum">
              <a:rPr spc="-25" dirty="0"/>
              <a:t>79</a:t>
            </a:fld>
            <a:endParaRPr spc="-25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09258" rIns="0" bIns="0" rtlCol="0">
            <a:spAutoFit/>
          </a:bodyPr>
          <a:lstStyle/>
          <a:p>
            <a:pPr marL="31115">
              <a:lnSpc>
                <a:spcPct val="100000"/>
              </a:lnSpc>
              <a:spcBef>
                <a:spcPts val="100"/>
              </a:spcBef>
            </a:pPr>
            <a:r>
              <a:rPr spc="50" dirty="0"/>
              <a:t>ADVANCE</a:t>
            </a:r>
            <a:r>
              <a:rPr spc="40" dirty="0"/>
              <a:t> </a:t>
            </a:r>
            <a:r>
              <a:rPr spc="160" dirty="0"/>
              <a:t>YOUR</a:t>
            </a:r>
            <a:r>
              <a:rPr spc="-5" dirty="0"/>
              <a:t> </a:t>
            </a:r>
            <a:r>
              <a:rPr spc="150" dirty="0"/>
              <a:t>CAREER</a:t>
            </a:r>
            <a:r>
              <a:rPr spc="20" dirty="0"/>
              <a:t> </a:t>
            </a:r>
            <a:r>
              <a:rPr spc="315" dirty="0"/>
              <a:t>WITH</a:t>
            </a:r>
            <a:r>
              <a:rPr spc="15" dirty="0"/>
              <a:t> </a:t>
            </a:r>
            <a:r>
              <a:rPr spc="170" dirty="0"/>
              <a:t>OUR</a:t>
            </a:r>
            <a:r>
              <a:rPr spc="-5" dirty="0"/>
              <a:t> </a:t>
            </a:r>
            <a:r>
              <a:rPr spc="145" dirty="0"/>
              <a:t>CERTIFICATIONS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56659" y="2281427"/>
            <a:ext cx="128015" cy="239268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776471" y="1539239"/>
            <a:ext cx="128015" cy="239268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744467" y="2633472"/>
            <a:ext cx="128016" cy="237743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733800" y="3765803"/>
            <a:ext cx="126491" cy="23774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756659" y="3006851"/>
            <a:ext cx="126491" cy="239268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724655" y="4529328"/>
            <a:ext cx="128016" cy="237744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3726179" y="5359908"/>
            <a:ext cx="126492" cy="239267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3713988" y="4943855"/>
            <a:ext cx="126491" cy="239268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3733800" y="4166615"/>
            <a:ext cx="126491" cy="239267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3773423" y="1938527"/>
            <a:ext cx="126491" cy="237744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3738371" y="5771388"/>
            <a:ext cx="126491" cy="237744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3756659" y="3381755"/>
            <a:ext cx="126491" cy="237744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3753358" y="1513077"/>
            <a:ext cx="5056505" cy="48596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38125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5F5F5F"/>
                </a:solidFill>
                <a:latin typeface="Tahoma"/>
                <a:cs typeface="Tahoma"/>
              </a:rPr>
              <a:t>Certified</a:t>
            </a:r>
            <a:r>
              <a:rPr sz="1400" spc="-11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20" dirty="0">
                <a:solidFill>
                  <a:srgbClr val="5F5F5F"/>
                </a:solidFill>
                <a:latin typeface="Tahoma"/>
                <a:cs typeface="Tahoma"/>
              </a:rPr>
              <a:t>Strategy</a:t>
            </a:r>
            <a:r>
              <a:rPr sz="1400" spc="-9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40" dirty="0">
                <a:solidFill>
                  <a:srgbClr val="5F5F5F"/>
                </a:solidFill>
                <a:latin typeface="Tahoma"/>
                <a:cs typeface="Tahoma"/>
              </a:rPr>
              <a:t>and</a:t>
            </a:r>
            <a:r>
              <a:rPr sz="1400" spc="-9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20" dirty="0">
                <a:solidFill>
                  <a:srgbClr val="5F5F5F"/>
                </a:solidFill>
                <a:latin typeface="Tahoma"/>
                <a:cs typeface="Tahoma"/>
              </a:rPr>
              <a:t>Business</a:t>
            </a:r>
            <a:r>
              <a:rPr sz="1400" spc="-9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20" dirty="0">
                <a:solidFill>
                  <a:srgbClr val="5F5F5F"/>
                </a:solidFill>
                <a:latin typeface="Tahoma"/>
                <a:cs typeface="Tahoma"/>
              </a:rPr>
              <a:t>Planning</a:t>
            </a:r>
            <a:r>
              <a:rPr sz="1400" spc="-5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5F5F5F"/>
                </a:solidFill>
                <a:latin typeface="Tahoma"/>
                <a:cs typeface="Tahoma"/>
              </a:rPr>
              <a:t>Professional</a:t>
            </a:r>
            <a:endParaRPr sz="1400">
              <a:latin typeface="Tahoma"/>
              <a:cs typeface="Tahoma"/>
            </a:endParaRPr>
          </a:p>
          <a:p>
            <a:pPr marL="210185" marR="1290955" indent="12065">
              <a:lnSpc>
                <a:spcPct val="178300"/>
              </a:lnSpc>
              <a:spcBef>
                <a:spcPts val="160"/>
              </a:spcBef>
            </a:pPr>
            <a:r>
              <a:rPr sz="1400" dirty="0">
                <a:solidFill>
                  <a:srgbClr val="5F5F5F"/>
                </a:solidFill>
                <a:latin typeface="Tahoma"/>
                <a:cs typeface="Tahoma"/>
              </a:rPr>
              <a:t>Certified</a:t>
            </a:r>
            <a:r>
              <a:rPr sz="1400" spc="-114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5F5F5F"/>
                </a:solidFill>
                <a:latin typeface="Tahoma"/>
                <a:cs typeface="Tahoma"/>
              </a:rPr>
              <a:t>Agile</a:t>
            </a:r>
            <a:r>
              <a:rPr sz="1400" spc="-8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20" dirty="0">
                <a:solidFill>
                  <a:srgbClr val="5F5F5F"/>
                </a:solidFill>
                <a:latin typeface="Tahoma"/>
                <a:cs typeface="Tahoma"/>
              </a:rPr>
              <a:t>Strategy</a:t>
            </a:r>
            <a:r>
              <a:rPr sz="1400" spc="-10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5F5F5F"/>
                </a:solidFill>
                <a:latin typeface="Tahoma"/>
                <a:cs typeface="Tahoma"/>
              </a:rPr>
              <a:t>Execution</a:t>
            </a:r>
            <a:r>
              <a:rPr sz="1400" spc="-9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5F5F5F"/>
                </a:solidFill>
                <a:latin typeface="Tahoma"/>
                <a:cs typeface="Tahoma"/>
              </a:rPr>
              <a:t>Professional </a:t>
            </a:r>
            <a:r>
              <a:rPr sz="1400" dirty="0">
                <a:solidFill>
                  <a:srgbClr val="5F5F5F"/>
                </a:solidFill>
                <a:latin typeface="Tahoma"/>
                <a:cs typeface="Tahoma"/>
              </a:rPr>
              <a:t>Certified</a:t>
            </a:r>
            <a:r>
              <a:rPr sz="1400" spc="-9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5F5F5F"/>
                </a:solidFill>
                <a:latin typeface="Tahoma"/>
                <a:cs typeface="Tahoma"/>
              </a:rPr>
              <a:t>KPI</a:t>
            </a:r>
            <a:r>
              <a:rPr sz="1400" spc="-7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5F5F5F"/>
                </a:solidFill>
                <a:latin typeface="Tahoma"/>
                <a:cs typeface="Tahoma"/>
              </a:rPr>
              <a:t>Professional</a:t>
            </a:r>
            <a:endParaRPr sz="1400">
              <a:latin typeface="Tahoma"/>
              <a:cs typeface="Tahoma"/>
            </a:endParaRPr>
          </a:p>
          <a:p>
            <a:pPr marL="210185">
              <a:lnSpc>
                <a:spcPct val="100000"/>
              </a:lnSpc>
              <a:spcBef>
                <a:spcPts val="830"/>
              </a:spcBef>
            </a:pPr>
            <a:r>
              <a:rPr sz="1400" dirty="0">
                <a:solidFill>
                  <a:srgbClr val="5F5F5F"/>
                </a:solidFill>
                <a:latin typeface="Tahoma"/>
                <a:cs typeface="Tahoma"/>
              </a:rPr>
              <a:t>Certified</a:t>
            </a:r>
            <a:r>
              <a:rPr sz="1400" spc="-10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5F5F5F"/>
                </a:solidFill>
                <a:latin typeface="Tahoma"/>
                <a:cs typeface="Tahoma"/>
              </a:rPr>
              <a:t>Performance</a:t>
            </a:r>
            <a:r>
              <a:rPr sz="1400" spc="-11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5F5F5F"/>
                </a:solidFill>
                <a:latin typeface="Tahoma"/>
                <a:cs typeface="Tahoma"/>
              </a:rPr>
              <a:t>Management</a:t>
            </a:r>
            <a:r>
              <a:rPr sz="1400" spc="-11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5F5F5F"/>
                </a:solidFill>
                <a:latin typeface="Tahoma"/>
                <a:cs typeface="Tahoma"/>
              </a:rPr>
              <a:t>Professional</a:t>
            </a:r>
            <a:endParaRPr sz="1400">
              <a:latin typeface="Tahoma"/>
              <a:cs typeface="Tahoma"/>
            </a:endParaRPr>
          </a:p>
          <a:p>
            <a:pPr marL="238125">
              <a:lnSpc>
                <a:spcPct val="100000"/>
              </a:lnSpc>
              <a:spcBef>
                <a:spcPts val="1410"/>
              </a:spcBef>
            </a:pPr>
            <a:r>
              <a:rPr sz="1400" dirty="0">
                <a:solidFill>
                  <a:srgbClr val="5F5F5F"/>
                </a:solidFill>
                <a:latin typeface="Tahoma"/>
                <a:cs typeface="Tahoma"/>
              </a:rPr>
              <a:t>Certified</a:t>
            </a:r>
            <a:r>
              <a:rPr sz="1400" spc="-11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15" dirty="0">
                <a:solidFill>
                  <a:srgbClr val="5F5F5F"/>
                </a:solidFill>
                <a:latin typeface="Tahoma"/>
                <a:cs typeface="Tahoma"/>
              </a:rPr>
              <a:t>Employee</a:t>
            </a:r>
            <a:r>
              <a:rPr sz="1400" spc="-10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5F5F5F"/>
                </a:solidFill>
                <a:latin typeface="Tahoma"/>
                <a:cs typeface="Tahoma"/>
              </a:rPr>
              <a:t>Performance</a:t>
            </a:r>
            <a:r>
              <a:rPr sz="1400" spc="-114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5F5F5F"/>
                </a:solidFill>
                <a:latin typeface="Tahoma"/>
                <a:cs typeface="Tahoma"/>
              </a:rPr>
              <a:t>Professional</a:t>
            </a:r>
            <a:endParaRPr sz="1400">
              <a:latin typeface="Tahoma"/>
              <a:cs typeface="Tahoma"/>
            </a:endParaRPr>
          </a:p>
          <a:p>
            <a:pPr marL="238125" marR="5080" indent="-16510">
              <a:lnSpc>
                <a:spcPct val="162900"/>
              </a:lnSpc>
              <a:spcBef>
                <a:spcPts val="450"/>
              </a:spcBef>
            </a:pPr>
            <a:r>
              <a:rPr sz="1400" dirty="0">
                <a:solidFill>
                  <a:srgbClr val="5F5F5F"/>
                </a:solidFill>
                <a:latin typeface="Tahoma"/>
                <a:cs typeface="Tahoma"/>
              </a:rPr>
              <a:t>Certified</a:t>
            </a:r>
            <a:r>
              <a:rPr sz="1400" spc="-12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5F5F5F"/>
                </a:solidFill>
                <a:latin typeface="Tahoma"/>
                <a:cs typeface="Tahoma"/>
              </a:rPr>
              <a:t>Performance</a:t>
            </a:r>
            <a:r>
              <a:rPr sz="1400" spc="-12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5F5F5F"/>
                </a:solidFill>
                <a:latin typeface="Tahoma"/>
                <a:cs typeface="Tahoma"/>
              </a:rPr>
              <a:t>Management</a:t>
            </a:r>
            <a:r>
              <a:rPr sz="1400" spc="-12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30" dirty="0">
                <a:solidFill>
                  <a:srgbClr val="5F5F5F"/>
                </a:solidFill>
                <a:latin typeface="Tahoma"/>
                <a:cs typeface="Tahoma"/>
              </a:rPr>
              <a:t>Systems</a:t>
            </a:r>
            <a:r>
              <a:rPr sz="1400" spc="-11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5F5F5F"/>
                </a:solidFill>
                <a:latin typeface="Tahoma"/>
                <a:cs typeface="Tahoma"/>
              </a:rPr>
              <a:t>Audit</a:t>
            </a:r>
            <a:r>
              <a:rPr sz="1400" spc="-9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5F5F5F"/>
                </a:solidFill>
                <a:latin typeface="Tahoma"/>
                <a:cs typeface="Tahoma"/>
              </a:rPr>
              <a:t>Professional </a:t>
            </a:r>
            <a:r>
              <a:rPr sz="1400" dirty="0">
                <a:solidFill>
                  <a:srgbClr val="5F5F5F"/>
                </a:solidFill>
                <a:latin typeface="Tahoma"/>
                <a:cs typeface="Tahoma"/>
              </a:rPr>
              <a:t>Certified</a:t>
            </a:r>
            <a:r>
              <a:rPr sz="1400" spc="-12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20" dirty="0">
                <a:solidFill>
                  <a:srgbClr val="5F5F5F"/>
                </a:solidFill>
                <a:latin typeface="Tahoma"/>
                <a:cs typeface="Tahoma"/>
              </a:rPr>
              <a:t>Balanced</a:t>
            </a:r>
            <a:r>
              <a:rPr sz="1400" spc="-12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20" dirty="0">
                <a:solidFill>
                  <a:srgbClr val="5F5F5F"/>
                </a:solidFill>
                <a:latin typeface="Tahoma"/>
                <a:cs typeface="Tahoma"/>
              </a:rPr>
              <a:t>Scorecard</a:t>
            </a:r>
            <a:r>
              <a:rPr sz="1400" spc="-10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5F5F5F"/>
                </a:solidFill>
                <a:latin typeface="Tahoma"/>
                <a:cs typeface="Tahoma"/>
              </a:rPr>
              <a:t>Management</a:t>
            </a:r>
            <a:r>
              <a:rPr sz="1400" spc="-12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30" dirty="0">
                <a:solidFill>
                  <a:srgbClr val="5F5F5F"/>
                </a:solidFill>
                <a:latin typeface="Tahoma"/>
                <a:cs typeface="Tahoma"/>
              </a:rPr>
              <a:t>System</a:t>
            </a:r>
            <a:r>
              <a:rPr sz="1400" spc="-9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5F5F5F"/>
                </a:solidFill>
                <a:latin typeface="Tahoma"/>
                <a:cs typeface="Tahoma"/>
              </a:rPr>
              <a:t>Professional</a:t>
            </a:r>
            <a:endParaRPr sz="1400">
              <a:latin typeface="Tahoma"/>
              <a:cs typeface="Tahoma"/>
            </a:endParaRPr>
          </a:p>
          <a:p>
            <a:pPr marL="210185" marR="2125345" indent="11430">
              <a:lnSpc>
                <a:spcPct val="171400"/>
              </a:lnSpc>
              <a:spcBef>
                <a:spcPts val="355"/>
              </a:spcBef>
            </a:pPr>
            <a:r>
              <a:rPr sz="1400" dirty="0">
                <a:solidFill>
                  <a:srgbClr val="5F5F5F"/>
                </a:solidFill>
                <a:latin typeface="Tahoma"/>
                <a:cs typeface="Tahoma"/>
              </a:rPr>
              <a:t>Certified</a:t>
            </a:r>
            <a:r>
              <a:rPr sz="1400" spc="-10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75" dirty="0">
                <a:solidFill>
                  <a:srgbClr val="5F5F5F"/>
                </a:solidFill>
                <a:latin typeface="Tahoma"/>
                <a:cs typeface="Tahoma"/>
              </a:rPr>
              <a:t>OKR</a:t>
            </a:r>
            <a:r>
              <a:rPr sz="1400" spc="-8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5F5F5F"/>
                </a:solidFill>
                <a:latin typeface="Tahoma"/>
                <a:cs typeface="Tahoma"/>
              </a:rPr>
              <a:t>Professional </a:t>
            </a:r>
            <a:r>
              <a:rPr sz="1400" dirty="0">
                <a:solidFill>
                  <a:srgbClr val="5F5F5F"/>
                </a:solidFill>
                <a:latin typeface="Tahoma"/>
                <a:cs typeface="Tahoma"/>
              </a:rPr>
              <a:t>Certified</a:t>
            </a:r>
            <a:r>
              <a:rPr sz="1400" spc="-10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5F5F5F"/>
                </a:solidFill>
                <a:latin typeface="Tahoma"/>
                <a:cs typeface="Tahoma"/>
              </a:rPr>
              <a:t>Data</a:t>
            </a:r>
            <a:r>
              <a:rPr sz="1400" spc="-11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20" dirty="0">
                <a:solidFill>
                  <a:srgbClr val="5F5F5F"/>
                </a:solidFill>
                <a:latin typeface="Tahoma"/>
                <a:cs typeface="Tahoma"/>
              </a:rPr>
              <a:t>Analysis</a:t>
            </a:r>
            <a:r>
              <a:rPr sz="1400" spc="-5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5F5F5F"/>
                </a:solidFill>
                <a:latin typeface="Tahoma"/>
                <a:cs typeface="Tahoma"/>
              </a:rPr>
              <a:t>Professional</a:t>
            </a:r>
            <a:endParaRPr sz="1400">
              <a:latin typeface="Tahoma"/>
              <a:cs typeface="Tahoma"/>
            </a:endParaRPr>
          </a:p>
          <a:p>
            <a:pPr marL="238125">
              <a:lnSpc>
                <a:spcPct val="100000"/>
              </a:lnSpc>
              <a:spcBef>
                <a:spcPts val="1310"/>
              </a:spcBef>
            </a:pPr>
            <a:r>
              <a:rPr sz="1400" dirty="0">
                <a:solidFill>
                  <a:srgbClr val="5F5F5F"/>
                </a:solidFill>
                <a:latin typeface="Tahoma"/>
                <a:cs typeface="Tahoma"/>
              </a:rPr>
              <a:t>Certified</a:t>
            </a:r>
            <a:r>
              <a:rPr sz="1400" spc="-10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5F5F5F"/>
                </a:solidFill>
                <a:latin typeface="Tahoma"/>
                <a:cs typeface="Tahoma"/>
              </a:rPr>
              <a:t>Data</a:t>
            </a:r>
            <a:r>
              <a:rPr sz="1400" spc="-114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5F5F5F"/>
                </a:solidFill>
                <a:latin typeface="Tahoma"/>
                <a:cs typeface="Tahoma"/>
              </a:rPr>
              <a:t>Visualization</a:t>
            </a:r>
            <a:r>
              <a:rPr sz="1400" spc="-6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5F5F5F"/>
                </a:solidFill>
                <a:latin typeface="Tahoma"/>
                <a:cs typeface="Tahoma"/>
              </a:rPr>
              <a:t>Professional</a:t>
            </a:r>
            <a:endParaRPr sz="1400">
              <a:latin typeface="Tahoma"/>
              <a:cs typeface="Tahoma"/>
            </a:endParaRPr>
          </a:p>
          <a:p>
            <a:pPr marL="221615" marR="2067560" indent="-20320">
              <a:lnSpc>
                <a:spcPct val="194300"/>
              </a:lnSpc>
              <a:spcBef>
                <a:spcPts val="190"/>
              </a:spcBef>
            </a:pPr>
            <a:r>
              <a:rPr sz="1400" dirty="0">
                <a:solidFill>
                  <a:srgbClr val="5F5F5F"/>
                </a:solidFill>
                <a:latin typeface="Tahoma"/>
                <a:cs typeface="Tahoma"/>
              </a:rPr>
              <a:t>Certified</a:t>
            </a:r>
            <a:r>
              <a:rPr sz="1400" spc="-4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25" dirty="0">
                <a:solidFill>
                  <a:srgbClr val="5F5F5F"/>
                </a:solidFill>
                <a:latin typeface="Tahoma"/>
                <a:cs typeface="Tahoma"/>
              </a:rPr>
              <a:t>Benchmarking</a:t>
            </a:r>
            <a:r>
              <a:rPr sz="1400" spc="-3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5F5F5F"/>
                </a:solidFill>
                <a:latin typeface="Tahoma"/>
                <a:cs typeface="Tahoma"/>
              </a:rPr>
              <a:t>Professional </a:t>
            </a:r>
            <a:r>
              <a:rPr sz="1400" dirty="0">
                <a:solidFill>
                  <a:srgbClr val="5F5F5F"/>
                </a:solidFill>
                <a:latin typeface="Tahoma"/>
                <a:cs typeface="Tahoma"/>
              </a:rPr>
              <a:t>Certified</a:t>
            </a:r>
            <a:r>
              <a:rPr sz="1400" spc="-8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30" dirty="0">
                <a:solidFill>
                  <a:srgbClr val="5F5F5F"/>
                </a:solidFill>
                <a:latin typeface="Tahoma"/>
                <a:cs typeface="Tahoma"/>
              </a:rPr>
              <a:t>Innovation</a:t>
            </a:r>
            <a:r>
              <a:rPr sz="1400" spc="-4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5F5F5F"/>
                </a:solidFill>
                <a:latin typeface="Tahoma"/>
                <a:cs typeface="Tahoma"/>
              </a:rPr>
              <a:t>Professional</a:t>
            </a:r>
            <a:endParaRPr sz="14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560"/>
              </a:spcBef>
            </a:pPr>
            <a:r>
              <a:rPr sz="1100" i="1" spc="-95" dirty="0">
                <a:solidFill>
                  <a:srgbClr val="464646"/>
                </a:solidFill>
                <a:latin typeface="Lucida Sans"/>
                <a:cs typeface="Lucida Sans"/>
              </a:rPr>
              <a:t>Access</a:t>
            </a:r>
            <a:r>
              <a:rPr sz="1100" i="1" spc="-120" dirty="0">
                <a:solidFill>
                  <a:srgbClr val="464646"/>
                </a:solidFill>
                <a:latin typeface="Lucida Sans"/>
                <a:cs typeface="Lucida Sans"/>
              </a:rPr>
              <a:t> </a:t>
            </a:r>
            <a:r>
              <a:rPr sz="1100" i="1" spc="-85" dirty="0">
                <a:solidFill>
                  <a:srgbClr val="464646"/>
                </a:solidFill>
                <a:latin typeface="Lucida Sans"/>
                <a:cs typeface="Lucida Sans"/>
              </a:rPr>
              <a:t>the</a:t>
            </a:r>
            <a:r>
              <a:rPr sz="1100" i="1" spc="-105" dirty="0">
                <a:solidFill>
                  <a:srgbClr val="464646"/>
                </a:solidFill>
                <a:latin typeface="Lucida Sans"/>
                <a:cs typeface="Lucida Sans"/>
              </a:rPr>
              <a:t> </a:t>
            </a:r>
            <a:r>
              <a:rPr sz="1100" i="1" spc="-75" dirty="0">
                <a:solidFill>
                  <a:srgbClr val="464646"/>
                </a:solidFill>
                <a:latin typeface="Lucida Sans"/>
                <a:cs typeface="Lucida Sans"/>
              </a:rPr>
              <a:t>2023</a:t>
            </a:r>
            <a:r>
              <a:rPr sz="1100" i="1" spc="-100" dirty="0">
                <a:solidFill>
                  <a:srgbClr val="464646"/>
                </a:solidFill>
                <a:latin typeface="Lucida Sans"/>
                <a:cs typeface="Lucida Sans"/>
              </a:rPr>
              <a:t> </a:t>
            </a:r>
            <a:r>
              <a:rPr sz="1100" i="1" spc="-114" dirty="0">
                <a:solidFill>
                  <a:srgbClr val="464646"/>
                </a:solidFill>
                <a:latin typeface="Lucida Sans"/>
                <a:cs typeface="Lucida Sans"/>
              </a:rPr>
              <a:t>Training</a:t>
            </a:r>
            <a:r>
              <a:rPr sz="1100" i="1" spc="-90" dirty="0">
                <a:solidFill>
                  <a:srgbClr val="464646"/>
                </a:solidFill>
                <a:latin typeface="Lucida Sans"/>
                <a:cs typeface="Lucida Sans"/>
              </a:rPr>
              <a:t> </a:t>
            </a:r>
            <a:r>
              <a:rPr sz="1100" i="1" spc="-110" dirty="0">
                <a:solidFill>
                  <a:srgbClr val="464646"/>
                </a:solidFill>
                <a:latin typeface="Lucida Sans"/>
                <a:cs typeface="Lucida Sans"/>
              </a:rPr>
              <a:t>Calendar</a:t>
            </a:r>
            <a:r>
              <a:rPr sz="1100" i="1" spc="-105" dirty="0">
                <a:solidFill>
                  <a:srgbClr val="464646"/>
                </a:solidFill>
                <a:latin typeface="Lucida Sans"/>
                <a:cs typeface="Lucida Sans"/>
              </a:rPr>
              <a:t> </a:t>
            </a:r>
            <a:r>
              <a:rPr sz="1100" i="1" u="sng" spc="-20" dirty="0">
                <a:solidFill>
                  <a:srgbClr val="464646"/>
                </a:solidFill>
                <a:uFill>
                  <a:solidFill>
                    <a:srgbClr val="464646"/>
                  </a:solidFill>
                </a:uFill>
                <a:latin typeface="Lucida Sans"/>
                <a:cs typeface="Lucida Sans"/>
                <a:hlinkClick r:id="rId14"/>
              </a:rPr>
              <a:t>h</a:t>
            </a:r>
            <a:r>
              <a:rPr sz="1100" i="1" u="sng" spc="-20" dirty="0">
                <a:solidFill>
                  <a:srgbClr val="464646"/>
                </a:solidFill>
                <a:uFill>
                  <a:solidFill>
                    <a:srgbClr val="464646"/>
                  </a:solidFill>
                </a:uFill>
                <a:latin typeface="Lucida Sans"/>
                <a:cs typeface="Lucida Sans"/>
                <a:hlinkClick r:id="rId15"/>
              </a:rPr>
              <a:t>er</a:t>
            </a:r>
            <a:r>
              <a:rPr sz="1100" i="1" u="sng" spc="-20" dirty="0">
                <a:solidFill>
                  <a:srgbClr val="464646"/>
                </a:solidFill>
                <a:uFill>
                  <a:solidFill>
                    <a:srgbClr val="464646"/>
                  </a:solidFill>
                </a:uFill>
                <a:latin typeface="Lucida Sans"/>
                <a:cs typeface="Lucida Sans"/>
                <a:hlinkClick r:id="rId16"/>
              </a:rPr>
              <a:t>e</a:t>
            </a:r>
            <a:r>
              <a:rPr sz="1100" i="1" spc="-20" dirty="0">
                <a:solidFill>
                  <a:srgbClr val="464646"/>
                </a:solidFill>
                <a:latin typeface="Lucida Sans"/>
                <a:cs typeface="Lucida Sans"/>
              </a:rPr>
              <a:t>.</a:t>
            </a:r>
            <a:endParaRPr sz="1100">
              <a:latin typeface="Lucida Sans"/>
              <a:cs typeface="Lucida Sans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267843" y="1474850"/>
            <a:ext cx="3326129" cy="4940300"/>
            <a:chOff x="267843" y="1474850"/>
            <a:chExt cx="3326129" cy="4940300"/>
          </a:xfrm>
        </p:grpSpPr>
        <p:pic>
          <p:nvPicPr>
            <p:cNvPr id="17" name="object 17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29530" y="1623485"/>
              <a:ext cx="3230575" cy="4781886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272605" y="1479613"/>
              <a:ext cx="3316604" cy="4930775"/>
            </a:xfrm>
            <a:custGeom>
              <a:avLst/>
              <a:gdLst/>
              <a:ahLst/>
              <a:cxnLst/>
              <a:rect l="l" t="t" r="r" b="b"/>
              <a:pathLst>
                <a:path w="3316604" h="4930775">
                  <a:moveTo>
                    <a:pt x="0" y="4930521"/>
                  </a:moveTo>
                  <a:lnTo>
                    <a:pt x="3316604" y="4930521"/>
                  </a:lnTo>
                  <a:lnTo>
                    <a:pt x="3316604" y="0"/>
                  </a:lnTo>
                  <a:lnTo>
                    <a:pt x="0" y="0"/>
                  </a:lnTo>
                  <a:lnTo>
                    <a:pt x="0" y="4930521"/>
                  </a:lnTo>
                  <a:close/>
                </a:path>
              </a:pathLst>
            </a:custGeom>
            <a:ln w="9525">
              <a:solidFill>
                <a:srgbClr val="D7D7D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6347" rIns="0" bIns="0" rtlCol="0">
            <a:spAutoFit/>
          </a:bodyPr>
          <a:lstStyle/>
          <a:p>
            <a:pPr marL="2459355">
              <a:lnSpc>
                <a:spcPts val="1250"/>
              </a:lnSpc>
            </a:pPr>
            <a:fld id="{81D60167-4931-47E6-BA6A-407CBD079E47}" type="slidenum">
              <a:rPr spc="-25" dirty="0"/>
              <a:t>8</a:t>
            </a:fld>
            <a:endParaRPr spc="-25" dirty="0"/>
          </a:p>
        </p:txBody>
      </p:sp>
      <p:sp>
        <p:nvSpPr>
          <p:cNvPr id="20" name="object 2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/>
              <a:t>©</a:t>
            </a:r>
            <a:r>
              <a:rPr spc="-15" dirty="0"/>
              <a:t> </a:t>
            </a:r>
            <a:r>
              <a:rPr dirty="0"/>
              <a:t>The</a:t>
            </a:r>
            <a:r>
              <a:rPr spc="-30" dirty="0"/>
              <a:t> </a:t>
            </a:r>
            <a:r>
              <a:rPr dirty="0"/>
              <a:t>KPI</a:t>
            </a:r>
            <a:r>
              <a:rPr spc="-5" dirty="0"/>
              <a:t> </a:t>
            </a:r>
            <a:r>
              <a:rPr dirty="0"/>
              <a:t>Institute</a:t>
            </a:r>
            <a:r>
              <a:rPr spc="-20" dirty="0"/>
              <a:t> 2023</a:t>
            </a: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09258" rIns="0" bIns="0" rtlCol="0">
            <a:spAutoFit/>
          </a:bodyPr>
          <a:lstStyle/>
          <a:p>
            <a:pPr marL="31115">
              <a:lnSpc>
                <a:spcPct val="100000"/>
              </a:lnSpc>
              <a:spcBef>
                <a:spcPts val="100"/>
              </a:spcBef>
            </a:pPr>
            <a:r>
              <a:rPr spc="175" dirty="0"/>
              <a:t>ANALYZE</a:t>
            </a:r>
            <a:r>
              <a:rPr spc="25" dirty="0"/>
              <a:t> </a:t>
            </a:r>
            <a:r>
              <a:rPr spc="305" dirty="0"/>
              <a:t>WESTERN</a:t>
            </a:r>
            <a:r>
              <a:rPr spc="15" dirty="0"/>
              <a:t> </a:t>
            </a:r>
            <a:r>
              <a:rPr spc="185" dirty="0"/>
              <a:t>AUSTRALIA</a:t>
            </a:r>
            <a:r>
              <a:rPr spc="50" dirty="0"/>
              <a:t> </a:t>
            </a:r>
            <a:r>
              <a:rPr spc="140" dirty="0"/>
              <a:t>POLICE</a:t>
            </a:r>
            <a:r>
              <a:rPr spc="5" dirty="0"/>
              <a:t> </a:t>
            </a:r>
            <a:r>
              <a:rPr spc="245" dirty="0"/>
              <a:t>KPIs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611630" y="1605737"/>
            <a:ext cx="349885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85" dirty="0">
                <a:solidFill>
                  <a:srgbClr val="087150"/>
                </a:solidFill>
                <a:latin typeface="Century Gothic"/>
                <a:cs typeface="Century Gothic"/>
              </a:rPr>
              <a:t>KEY</a:t>
            </a:r>
            <a:r>
              <a:rPr sz="1800" spc="5" dirty="0">
                <a:solidFill>
                  <a:srgbClr val="087150"/>
                </a:solidFill>
                <a:latin typeface="Century Gothic"/>
                <a:cs typeface="Century Gothic"/>
              </a:rPr>
              <a:t> </a:t>
            </a:r>
            <a:r>
              <a:rPr sz="1800" spc="110" dirty="0">
                <a:solidFill>
                  <a:srgbClr val="087150"/>
                </a:solidFill>
                <a:latin typeface="Century Gothic"/>
                <a:cs typeface="Century Gothic"/>
              </a:rPr>
              <a:t>EFFICIENCY</a:t>
            </a:r>
            <a:r>
              <a:rPr sz="1800" spc="-25" dirty="0">
                <a:solidFill>
                  <a:srgbClr val="087150"/>
                </a:solidFill>
                <a:latin typeface="Century Gothic"/>
                <a:cs typeface="Century Gothic"/>
              </a:rPr>
              <a:t> </a:t>
            </a:r>
            <a:r>
              <a:rPr sz="1800" spc="90" dirty="0">
                <a:solidFill>
                  <a:srgbClr val="087150"/>
                </a:solidFill>
                <a:latin typeface="Century Gothic"/>
                <a:cs typeface="Century Gothic"/>
              </a:rPr>
              <a:t>INDICATORS</a:t>
            </a:r>
            <a:endParaRPr sz="1800">
              <a:latin typeface="Century Gothic"/>
              <a:cs typeface="Century Gothic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376237" y="2120455"/>
          <a:ext cx="8353425" cy="39573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1968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0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506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0830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400" spc="110" dirty="0">
                          <a:solidFill>
                            <a:srgbClr val="FFFFFF"/>
                          </a:solidFill>
                          <a:latin typeface="Century Gothic"/>
                          <a:cs typeface="Century Gothic"/>
                        </a:rPr>
                        <a:t>KPIs</a:t>
                      </a:r>
                      <a:endParaRPr sz="1400">
                        <a:latin typeface="Century Gothic"/>
                        <a:cs typeface="Century Gothic"/>
                      </a:endParaRPr>
                    </a:p>
                  </a:txBody>
                  <a:tcPr marL="0" marR="0" marT="38735" marB="0">
                    <a:lnL w="9525">
                      <a:solidFill>
                        <a:srgbClr val="9F9F9F"/>
                      </a:solidFill>
                      <a:prstDash val="solid"/>
                    </a:lnL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  <a:solidFill>
                      <a:srgbClr val="087150"/>
                    </a:solidFill>
                  </a:tcPr>
                </a:tc>
                <a:tc>
                  <a:txBody>
                    <a:bodyPr/>
                    <a:lstStyle/>
                    <a:p>
                      <a:pPr marL="20764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400" dirty="0">
                          <a:solidFill>
                            <a:srgbClr val="FFFFFF"/>
                          </a:solidFill>
                          <a:latin typeface="Century Gothic"/>
                          <a:cs typeface="Century Gothic"/>
                        </a:rPr>
                        <a:t>Target</a:t>
                      </a:r>
                      <a:r>
                        <a:rPr sz="1400" spc="40" dirty="0">
                          <a:solidFill>
                            <a:srgbClr val="FFFFFF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400" spc="50" dirty="0">
                          <a:solidFill>
                            <a:srgbClr val="FFFFFF"/>
                          </a:solidFill>
                          <a:latin typeface="Century Gothic"/>
                          <a:cs typeface="Century Gothic"/>
                        </a:rPr>
                        <a:t>2020</a:t>
                      </a:r>
                      <a:endParaRPr sz="1400">
                        <a:latin typeface="Century Gothic"/>
                        <a:cs typeface="Century Gothic"/>
                      </a:endParaRPr>
                    </a:p>
                  </a:txBody>
                  <a:tcPr marL="0" marR="0" marT="37465" marB="0"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  <a:solidFill>
                      <a:srgbClr val="087150"/>
                    </a:solidFill>
                  </a:tcPr>
                </a:tc>
                <a:tc>
                  <a:txBody>
                    <a:bodyPr/>
                    <a:lstStyle/>
                    <a:p>
                      <a:pPr marL="17843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400" spc="65" dirty="0">
                          <a:solidFill>
                            <a:srgbClr val="FFFFFF"/>
                          </a:solidFill>
                          <a:latin typeface="Century Gothic"/>
                          <a:cs typeface="Century Gothic"/>
                        </a:rPr>
                        <a:t>Result</a:t>
                      </a:r>
                      <a:r>
                        <a:rPr sz="1400" spc="-45" dirty="0">
                          <a:solidFill>
                            <a:srgbClr val="FFFFFF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400" spc="50" dirty="0">
                          <a:solidFill>
                            <a:srgbClr val="FFFFFF"/>
                          </a:solidFill>
                          <a:latin typeface="Century Gothic"/>
                          <a:cs typeface="Century Gothic"/>
                        </a:rPr>
                        <a:t>2020</a:t>
                      </a:r>
                      <a:endParaRPr sz="1400">
                        <a:latin typeface="Century Gothic"/>
                        <a:cs typeface="Century Gothic"/>
                      </a:endParaRPr>
                    </a:p>
                  </a:txBody>
                  <a:tcPr marL="0" marR="0" marT="38735" marB="0"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  <a:solidFill>
                      <a:srgbClr val="0871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4970">
                <a:tc gridSpan="3"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400" spc="-10" dirty="0">
                          <a:solidFill>
                            <a:srgbClr val="087150"/>
                          </a:solidFill>
                          <a:latin typeface="Century Gothic"/>
                          <a:cs typeface="Century Gothic"/>
                        </a:rPr>
                        <a:t>Outcome</a:t>
                      </a:r>
                      <a:r>
                        <a:rPr sz="1400" spc="-50" dirty="0">
                          <a:solidFill>
                            <a:srgbClr val="087150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400" spc="-200" dirty="0">
                          <a:solidFill>
                            <a:srgbClr val="087150"/>
                          </a:solidFill>
                          <a:latin typeface="Century Gothic"/>
                          <a:cs typeface="Century Gothic"/>
                        </a:rPr>
                        <a:t>1:</a:t>
                      </a:r>
                      <a:r>
                        <a:rPr sz="1400" spc="-15" dirty="0">
                          <a:solidFill>
                            <a:srgbClr val="087150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400" dirty="0">
                          <a:solidFill>
                            <a:srgbClr val="087150"/>
                          </a:solidFill>
                          <a:latin typeface="Century Gothic"/>
                          <a:cs typeface="Century Gothic"/>
                        </a:rPr>
                        <a:t>Contribute</a:t>
                      </a:r>
                      <a:r>
                        <a:rPr sz="1400" spc="-45" dirty="0">
                          <a:solidFill>
                            <a:srgbClr val="087150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400" dirty="0">
                          <a:solidFill>
                            <a:srgbClr val="087150"/>
                          </a:solidFill>
                          <a:latin typeface="Century Gothic"/>
                          <a:cs typeface="Century Gothic"/>
                        </a:rPr>
                        <a:t>to</a:t>
                      </a:r>
                      <a:r>
                        <a:rPr sz="1400" spc="-40" dirty="0">
                          <a:solidFill>
                            <a:srgbClr val="087150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400" spc="45" dirty="0">
                          <a:solidFill>
                            <a:srgbClr val="087150"/>
                          </a:solidFill>
                          <a:latin typeface="Century Gothic"/>
                          <a:cs typeface="Century Gothic"/>
                        </a:rPr>
                        <a:t>community</a:t>
                      </a:r>
                      <a:r>
                        <a:rPr sz="1400" spc="-60" dirty="0">
                          <a:solidFill>
                            <a:srgbClr val="087150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400" spc="-10" dirty="0">
                          <a:solidFill>
                            <a:srgbClr val="087150"/>
                          </a:solidFill>
                          <a:latin typeface="Century Gothic"/>
                          <a:cs typeface="Century Gothic"/>
                        </a:rPr>
                        <a:t>safety</a:t>
                      </a:r>
                      <a:r>
                        <a:rPr sz="1400" spc="-45" dirty="0">
                          <a:solidFill>
                            <a:srgbClr val="087150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400" spc="-35" dirty="0">
                          <a:solidFill>
                            <a:srgbClr val="087150"/>
                          </a:solidFill>
                          <a:latin typeface="Century Gothic"/>
                          <a:cs typeface="Century Gothic"/>
                        </a:rPr>
                        <a:t>and</a:t>
                      </a:r>
                      <a:r>
                        <a:rPr sz="1400" spc="-50" dirty="0">
                          <a:solidFill>
                            <a:srgbClr val="087150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400" spc="-10" dirty="0">
                          <a:solidFill>
                            <a:srgbClr val="087150"/>
                          </a:solidFill>
                          <a:latin typeface="Century Gothic"/>
                          <a:cs typeface="Century Gothic"/>
                        </a:rPr>
                        <a:t>security</a:t>
                      </a:r>
                      <a:endParaRPr sz="1400">
                        <a:latin typeface="Century Gothic"/>
                        <a:cs typeface="Century Gothic"/>
                      </a:endParaRPr>
                    </a:p>
                  </a:txBody>
                  <a:tcPr marL="0" marR="0" marT="38735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1815">
                <a:tc>
                  <a:txBody>
                    <a:bodyPr/>
                    <a:lstStyle/>
                    <a:p>
                      <a:pPr marL="91440" marR="552450">
                        <a:lnSpc>
                          <a:spcPct val="100699"/>
                        </a:lnSpc>
                        <a:spcBef>
                          <a:spcPts val="285"/>
                        </a:spcBef>
                      </a:pPr>
                      <a:r>
                        <a:rPr sz="1400" spc="75" dirty="0">
                          <a:solidFill>
                            <a:srgbClr val="5F5F5F"/>
                          </a:solidFill>
                          <a:latin typeface="Century Gothic"/>
                          <a:cs typeface="Century Gothic"/>
                        </a:rPr>
                        <a:t>$</a:t>
                      </a:r>
                      <a:r>
                        <a:rPr sz="1400" spc="80" dirty="0">
                          <a:solidFill>
                            <a:srgbClr val="5F5F5F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400" spc="-40" dirty="0">
                          <a:solidFill>
                            <a:srgbClr val="5F5F5F"/>
                          </a:solidFill>
                          <a:latin typeface="Century Gothic"/>
                          <a:cs typeface="Century Gothic"/>
                        </a:rPr>
                        <a:t>Average</a:t>
                      </a:r>
                      <a:r>
                        <a:rPr sz="1400" spc="55" dirty="0">
                          <a:solidFill>
                            <a:srgbClr val="5F5F5F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400" dirty="0">
                          <a:solidFill>
                            <a:srgbClr val="5F5F5F"/>
                          </a:solidFill>
                          <a:latin typeface="Century Gothic"/>
                          <a:cs typeface="Century Gothic"/>
                        </a:rPr>
                        <a:t>cost</a:t>
                      </a:r>
                      <a:r>
                        <a:rPr sz="1400" spc="70" dirty="0">
                          <a:solidFill>
                            <a:srgbClr val="5F5F5F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400" dirty="0">
                          <a:solidFill>
                            <a:srgbClr val="5F5F5F"/>
                          </a:solidFill>
                          <a:latin typeface="Century Gothic"/>
                          <a:cs typeface="Century Gothic"/>
                        </a:rPr>
                        <a:t>of</a:t>
                      </a:r>
                      <a:r>
                        <a:rPr sz="1400" spc="80" dirty="0">
                          <a:solidFill>
                            <a:srgbClr val="5F5F5F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400" dirty="0">
                          <a:solidFill>
                            <a:srgbClr val="5F5F5F"/>
                          </a:solidFill>
                          <a:latin typeface="Century Gothic"/>
                          <a:cs typeface="Century Gothic"/>
                        </a:rPr>
                        <a:t>metropolitan</a:t>
                      </a:r>
                      <a:r>
                        <a:rPr sz="1400" spc="25" dirty="0">
                          <a:solidFill>
                            <a:srgbClr val="5F5F5F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400" dirty="0">
                          <a:solidFill>
                            <a:srgbClr val="5F5F5F"/>
                          </a:solidFill>
                          <a:latin typeface="Century Gothic"/>
                          <a:cs typeface="Century Gothic"/>
                        </a:rPr>
                        <a:t>policing</a:t>
                      </a:r>
                      <a:r>
                        <a:rPr sz="1400" spc="25" dirty="0">
                          <a:solidFill>
                            <a:srgbClr val="5F5F5F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400" dirty="0">
                          <a:solidFill>
                            <a:srgbClr val="5F5F5F"/>
                          </a:solidFill>
                          <a:latin typeface="Century Gothic"/>
                          <a:cs typeface="Century Gothic"/>
                        </a:rPr>
                        <a:t>services</a:t>
                      </a:r>
                      <a:r>
                        <a:rPr sz="1400" spc="70" dirty="0">
                          <a:solidFill>
                            <a:srgbClr val="5F5F5F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400" spc="-25" dirty="0">
                          <a:solidFill>
                            <a:srgbClr val="5F5F5F"/>
                          </a:solidFill>
                          <a:latin typeface="Century Gothic"/>
                          <a:cs typeface="Century Gothic"/>
                        </a:rPr>
                        <a:t>per </a:t>
                      </a:r>
                      <a:r>
                        <a:rPr sz="1400" spc="10" dirty="0">
                          <a:solidFill>
                            <a:srgbClr val="5F5F5F"/>
                          </a:solidFill>
                          <a:latin typeface="Century Gothic"/>
                          <a:cs typeface="Century Gothic"/>
                        </a:rPr>
                        <a:t>person</a:t>
                      </a:r>
                      <a:r>
                        <a:rPr sz="1400" spc="40" dirty="0">
                          <a:solidFill>
                            <a:srgbClr val="5F5F5F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400" spc="90" dirty="0">
                          <a:solidFill>
                            <a:srgbClr val="5F5F5F"/>
                          </a:solidFill>
                          <a:latin typeface="Century Gothic"/>
                          <a:cs typeface="Century Gothic"/>
                        </a:rPr>
                        <a:t>in</a:t>
                      </a:r>
                      <a:r>
                        <a:rPr sz="1400" spc="60" dirty="0">
                          <a:solidFill>
                            <a:srgbClr val="5F5F5F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400" spc="10" dirty="0">
                          <a:solidFill>
                            <a:srgbClr val="5F5F5F"/>
                          </a:solidFill>
                          <a:latin typeface="Century Gothic"/>
                          <a:cs typeface="Century Gothic"/>
                        </a:rPr>
                        <a:t>the</a:t>
                      </a:r>
                      <a:r>
                        <a:rPr sz="1400" spc="55" dirty="0">
                          <a:solidFill>
                            <a:srgbClr val="5F5F5F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400" spc="80" dirty="0">
                          <a:solidFill>
                            <a:srgbClr val="5F5F5F"/>
                          </a:solidFill>
                          <a:latin typeface="Century Gothic"/>
                          <a:cs typeface="Century Gothic"/>
                        </a:rPr>
                        <a:t>Perth</a:t>
                      </a:r>
                      <a:r>
                        <a:rPr sz="1400" spc="45" dirty="0">
                          <a:solidFill>
                            <a:srgbClr val="5F5F5F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400" spc="10" dirty="0">
                          <a:solidFill>
                            <a:srgbClr val="5F5F5F"/>
                          </a:solidFill>
                          <a:latin typeface="Century Gothic"/>
                          <a:cs typeface="Century Gothic"/>
                        </a:rPr>
                        <a:t>metropolitan</a:t>
                      </a:r>
                      <a:r>
                        <a:rPr sz="1400" spc="60" dirty="0">
                          <a:solidFill>
                            <a:srgbClr val="5F5F5F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400" spc="-20" dirty="0">
                          <a:solidFill>
                            <a:srgbClr val="5F5F5F"/>
                          </a:solidFill>
                          <a:latin typeface="Century Gothic"/>
                          <a:cs typeface="Century Gothic"/>
                        </a:rPr>
                        <a:t>area</a:t>
                      </a:r>
                      <a:endParaRPr sz="1400">
                        <a:latin typeface="Century Gothic"/>
                        <a:cs typeface="Century Gothic"/>
                      </a:endParaRPr>
                    </a:p>
                  </a:txBody>
                  <a:tcPr marL="0" marR="0" marT="36195" marB="0">
                    <a:lnL w="9525">
                      <a:solidFill>
                        <a:srgbClr val="9F9F9F"/>
                      </a:solidFill>
                      <a:prstDash val="solid"/>
                    </a:lnL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70815" algn="r">
                        <a:lnSpc>
                          <a:spcPct val="100000"/>
                        </a:lnSpc>
                        <a:spcBef>
                          <a:spcPts val="1280"/>
                        </a:spcBef>
                      </a:pPr>
                      <a:r>
                        <a:rPr sz="1400" spc="40" dirty="0">
                          <a:solidFill>
                            <a:srgbClr val="5F5F5F"/>
                          </a:solidFill>
                          <a:latin typeface="Century Gothic"/>
                          <a:cs typeface="Century Gothic"/>
                        </a:rPr>
                        <a:t>$268</a:t>
                      </a:r>
                      <a:endParaRPr sz="1400">
                        <a:latin typeface="Century Gothic"/>
                        <a:cs typeface="Century Gothic"/>
                      </a:endParaRPr>
                    </a:p>
                  </a:txBody>
                  <a:tcPr marL="0" marR="0" marT="162560" marB="0"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7470" algn="ctr">
                        <a:lnSpc>
                          <a:spcPct val="100000"/>
                        </a:lnSpc>
                        <a:spcBef>
                          <a:spcPts val="1280"/>
                        </a:spcBef>
                      </a:pPr>
                      <a:r>
                        <a:rPr sz="1400" spc="-20" dirty="0">
                          <a:solidFill>
                            <a:srgbClr val="5F5F5F"/>
                          </a:solidFill>
                          <a:latin typeface="Century Gothic"/>
                          <a:cs typeface="Century Gothic"/>
                        </a:rPr>
                        <a:t>$271</a:t>
                      </a:r>
                      <a:endParaRPr sz="1400">
                        <a:latin typeface="Century Gothic"/>
                        <a:cs typeface="Century Gothic"/>
                      </a:endParaRPr>
                    </a:p>
                  </a:txBody>
                  <a:tcPr marL="0" marR="0" marT="162560" marB="0"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1815">
                <a:tc>
                  <a:txBody>
                    <a:bodyPr/>
                    <a:lstStyle/>
                    <a:p>
                      <a:pPr marL="91440" marR="247650">
                        <a:lnSpc>
                          <a:spcPct val="100699"/>
                        </a:lnSpc>
                        <a:spcBef>
                          <a:spcPts val="285"/>
                        </a:spcBef>
                      </a:pPr>
                      <a:r>
                        <a:rPr sz="1400" spc="75" dirty="0">
                          <a:solidFill>
                            <a:srgbClr val="5F5F5F"/>
                          </a:solidFill>
                          <a:latin typeface="Century Gothic"/>
                          <a:cs typeface="Century Gothic"/>
                        </a:rPr>
                        <a:t>$</a:t>
                      </a:r>
                      <a:r>
                        <a:rPr sz="1400" spc="30" dirty="0">
                          <a:solidFill>
                            <a:srgbClr val="5F5F5F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400" spc="-40" dirty="0">
                          <a:solidFill>
                            <a:srgbClr val="5F5F5F"/>
                          </a:solidFill>
                          <a:latin typeface="Century Gothic"/>
                          <a:cs typeface="Century Gothic"/>
                        </a:rPr>
                        <a:t>Average</a:t>
                      </a:r>
                      <a:r>
                        <a:rPr sz="1400" spc="5" dirty="0">
                          <a:solidFill>
                            <a:srgbClr val="5F5F5F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400" dirty="0">
                          <a:solidFill>
                            <a:srgbClr val="5F5F5F"/>
                          </a:solidFill>
                          <a:latin typeface="Century Gothic"/>
                          <a:cs typeface="Century Gothic"/>
                        </a:rPr>
                        <a:t>cost</a:t>
                      </a:r>
                      <a:r>
                        <a:rPr sz="1400" spc="25" dirty="0">
                          <a:solidFill>
                            <a:srgbClr val="5F5F5F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400" dirty="0">
                          <a:solidFill>
                            <a:srgbClr val="5F5F5F"/>
                          </a:solidFill>
                          <a:latin typeface="Century Gothic"/>
                          <a:cs typeface="Century Gothic"/>
                        </a:rPr>
                        <a:t>of</a:t>
                      </a:r>
                      <a:r>
                        <a:rPr sz="1400" spc="25" dirty="0">
                          <a:solidFill>
                            <a:srgbClr val="5F5F5F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400" dirty="0">
                          <a:solidFill>
                            <a:srgbClr val="5F5F5F"/>
                          </a:solidFill>
                          <a:latin typeface="Century Gothic"/>
                          <a:cs typeface="Century Gothic"/>
                        </a:rPr>
                        <a:t>regional </a:t>
                      </a:r>
                      <a:r>
                        <a:rPr sz="1400" spc="-20" dirty="0">
                          <a:solidFill>
                            <a:srgbClr val="5F5F5F"/>
                          </a:solidFill>
                          <a:latin typeface="Century Gothic"/>
                          <a:cs typeface="Century Gothic"/>
                        </a:rPr>
                        <a:t>and</a:t>
                      </a:r>
                      <a:r>
                        <a:rPr sz="1400" spc="25" dirty="0">
                          <a:solidFill>
                            <a:srgbClr val="5F5F5F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400" dirty="0">
                          <a:solidFill>
                            <a:srgbClr val="5F5F5F"/>
                          </a:solidFill>
                          <a:latin typeface="Century Gothic"/>
                          <a:cs typeface="Century Gothic"/>
                        </a:rPr>
                        <a:t>remote</a:t>
                      </a:r>
                      <a:r>
                        <a:rPr sz="1400" spc="10" dirty="0">
                          <a:solidFill>
                            <a:srgbClr val="5F5F5F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400" dirty="0">
                          <a:solidFill>
                            <a:srgbClr val="5F5F5F"/>
                          </a:solidFill>
                          <a:latin typeface="Century Gothic"/>
                          <a:cs typeface="Century Gothic"/>
                        </a:rPr>
                        <a:t>policing</a:t>
                      </a:r>
                      <a:r>
                        <a:rPr sz="1400" spc="-20" dirty="0">
                          <a:solidFill>
                            <a:srgbClr val="5F5F5F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400" spc="-10" dirty="0">
                          <a:solidFill>
                            <a:srgbClr val="5F5F5F"/>
                          </a:solidFill>
                          <a:latin typeface="Century Gothic"/>
                          <a:cs typeface="Century Gothic"/>
                        </a:rPr>
                        <a:t>services </a:t>
                      </a:r>
                      <a:r>
                        <a:rPr sz="1400" dirty="0">
                          <a:solidFill>
                            <a:srgbClr val="5F5F5F"/>
                          </a:solidFill>
                          <a:latin typeface="Century Gothic"/>
                          <a:cs typeface="Century Gothic"/>
                        </a:rPr>
                        <a:t>per</a:t>
                      </a:r>
                      <a:r>
                        <a:rPr sz="1400" spc="70" dirty="0">
                          <a:solidFill>
                            <a:srgbClr val="5F5F5F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400" dirty="0">
                          <a:solidFill>
                            <a:srgbClr val="5F5F5F"/>
                          </a:solidFill>
                          <a:latin typeface="Century Gothic"/>
                          <a:cs typeface="Century Gothic"/>
                        </a:rPr>
                        <a:t>person</a:t>
                      </a:r>
                      <a:r>
                        <a:rPr sz="1400" spc="50" dirty="0">
                          <a:solidFill>
                            <a:srgbClr val="5F5F5F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400" spc="90" dirty="0">
                          <a:solidFill>
                            <a:srgbClr val="5F5F5F"/>
                          </a:solidFill>
                          <a:latin typeface="Century Gothic"/>
                          <a:cs typeface="Century Gothic"/>
                        </a:rPr>
                        <a:t>in</a:t>
                      </a:r>
                      <a:r>
                        <a:rPr sz="1400" spc="60" dirty="0">
                          <a:solidFill>
                            <a:srgbClr val="5F5F5F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400" dirty="0">
                          <a:solidFill>
                            <a:srgbClr val="5F5F5F"/>
                          </a:solidFill>
                          <a:latin typeface="Century Gothic"/>
                          <a:cs typeface="Century Gothic"/>
                        </a:rPr>
                        <a:t>regional</a:t>
                      </a:r>
                      <a:r>
                        <a:rPr sz="1400" spc="15" dirty="0">
                          <a:solidFill>
                            <a:srgbClr val="5F5F5F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400" spc="35" dirty="0">
                          <a:solidFill>
                            <a:srgbClr val="5F5F5F"/>
                          </a:solidFill>
                          <a:latin typeface="Century Gothic"/>
                          <a:cs typeface="Century Gothic"/>
                        </a:rPr>
                        <a:t>WA</a:t>
                      </a:r>
                      <a:endParaRPr sz="1400">
                        <a:latin typeface="Century Gothic"/>
                        <a:cs typeface="Century Gothic"/>
                      </a:endParaRPr>
                    </a:p>
                  </a:txBody>
                  <a:tcPr marL="0" marR="0" marT="36195" marB="0">
                    <a:lnL w="9525">
                      <a:solidFill>
                        <a:srgbClr val="9F9F9F"/>
                      </a:solidFill>
                      <a:prstDash val="solid"/>
                    </a:lnL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70815" algn="r">
                        <a:lnSpc>
                          <a:spcPct val="100000"/>
                        </a:lnSpc>
                        <a:spcBef>
                          <a:spcPts val="1280"/>
                        </a:spcBef>
                      </a:pPr>
                      <a:r>
                        <a:rPr sz="1400" spc="-20" dirty="0">
                          <a:solidFill>
                            <a:srgbClr val="5F5F5F"/>
                          </a:solidFill>
                          <a:latin typeface="Century Gothic"/>
                          <a:cs typeface="Century Gothic"/>
                        </a:rPr>
                        <a:t>$765</a:t>
                      </a:r>
                      <a:endParaRPr sz="1400">
                        <a:latin typeface="Century Gothic"/>
                        <a:cs typeface="Century Gothic"/>
                      </a:endParaRPr>
                    </a:p>
                  </a:txBody>
                  <a:tcPr marL="0" marR="0" marT="162560" marB="0"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06095">
                        <a:lnSpc>
                          <a:spcPct val="100000"/>
                        </a:lnSpc>
                        <a:spcBef>
                          <a:spcPts val="1280"/>
                        </a:spcBef>
                      </a:pPr>
                      <a:r>
                        <a:rPr sz="1400" spc="90" dirty="0">
                          <a:solidFill>
                            <a:srgbClr val="5F5F5F"/>
                          </a:solidFill>
                          <a:latin typeface="Century Gothic"/>
                          <a:cs typeface="Century Gothic"/>
                        </a:rPr>
                        <a:t>$808</a:t>
                      </a:r>
                      <a:endParaRPr sz="1400">
                        <a:latin typeface="Century Gothic"/>
                        <a:cs typeface="Century Gothic"/>
                      </a:endParaRPr>
                    </a:p>
                  </a:txBody>
                  <a:tcPr marL="0" marR="0" marT="162560" marB="0"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1815">
                <a:tc>
                  <a:txBody>
                    <a:bodyPr/>
                    <a:lstStyle/>
                    <a:p>
                      <a:pPr marL="91440" marR="246379">
                        <a:lnSpc>
                          <a:spcPct val="100699"/>
                        </a:lnSpc>
                        <a:spcBef>
                          <a:spcPts val="285"/>
                        </a:spcBef>
                      </a:pPr>
                      <a:r>
                        <a:rPr sz="1400" spc="75" dirty="0">
                          <a:solidFill>
                            <a:srgbClr val="5F5F5F"/>
                          </a:solidFill>
                          <a:latin typeface="Century Gothic"/>
                          <a:cs typeface="Century Gothic"/>
                        </a:rPr>
                        <a:t>$</a:t>
                      </a:r>
                      <a:r>
                        <a:rPr sz="1400" spc="55" dirty="0">
                          <a:solidFill>
                            <a:srgbClr val="5F5F5F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400" spc="-40" dirty="0">
                          <a:solidFill>
                            <a:srgbClr val="5F5F5F"/>
                          </a:solidFill>
                          <a:latin typeface="Century Gothic"/>
                          <a:cs typeface="Century Gothic"/>
                        </a:rPr>
                        <a:t>Average</a:t>
                      </a:r>
                      <a:r>
                        <a:rPr sz="1400" spc="25" dirty="0">
                          <a:solidFill>
                            <a:srgbClr val="5F5F5F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400" dirty="0">
                          <a:solidFill>
                            <a:srgbClr val="5F5F5F"/>
                          </a:solidFill>
                          <a:latin typeface="Century Gothic"/>
                          <a:cs typeface="Century Gothic"/>
                        </a:rPr>
                        <a:t>cost</a:t>
                      </a:r>
                      <a:r>
                        <a:rPr sz="1400" spc="50" dirty="0">
                          <a:solidFill>
                            <a:srgbClr val="5F5F5F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400" dirty="0">
                          <a:solidFill>
                            <a:srgbClr val="5F5F5F"/>
                          </a:solidFill>
                          <a:latin typeface="Century Gothic"/>
                          <a:cs typeface="Century Gothic"/>
                        </a:rPr>
                        <a:t>of</a:t>
                      </a:r>
                      <a:r>
                        <a:rPr sz="1400" spc="50" dirty="0">
                          <a:solidFill>
                            <a:srgbClr val="5F5F5F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400" dirty="0">
                          <a:solidFill>
                            <a:srgbClr val="5F5F5F"/>
                          </a:solidFill>
                          <a:latin typeface="Century Gothic"/>
                          <a:cs typeface="Century Gothic"/>
                        </a:rPr>
                        <a:t>specialist</a:t>
                      </a:r>
                      <a:r>
                        <a:rPr sz="1400" spc="20" dirty="0">
                          <a:solidFill>
                            <a:srgbClr val="5F5F5F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400" dirty="0">
                          <a:solidFill>
                            <a:srgbClr val="5F5F5F"/>
                          </a:solidFill>
                          <a:latin typeface="Century Gothic"/>
                          <a:cs typeface="Century Gothic"/>
                        </a:rPr>
                        <a:t>policing services</a:t>
                      </a:r>
                      <a:r>
                        <a:rPr sz="1400" spc="35" dirty="0">
                          <a:solidFill>
                            <a:srgbClr val="5F5F5F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400" dirty="0">
                          <a:solidFill>
                            <a:srgbClr val="5F5F5F"/>
                          </a:solidFill>
                          <a:latin typeface="Century Gothic"/>
                          <a:cs typeface="Century Gothic"/>
                        </a:rPr>
                        <a:t>per</a:t>
                      </a:r>
                      <a:r>
                        <a:rPr sz="1400" spc="60" dirty="0">
                          <a:solidFill>
                            <a:srgbClr val="5F5F5F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400" spc="-10" dirty="0">
                          <a:solidFill>
                            <a:srgbClr val="5F5F5F"/>
                          </a:solidFill>
                          <a:latin typeface="Century Gothic"/>
                          <a:cs typeface="Century Gothic"/>
                        </a:rPr>
                        <a:t>person </a:t>
                      </a:r>
                      <a:r>
                        <a:rPr sz="1400" spc="90" dirty="0">
                          <a:solidFill>
                            <a:srgbClr val="5F5F5F"/>
                          </a:solidFill>
                          <a:latin typeface="Century Gothic"/>
                          <a:cs typeface="Century Gothic"/>
                        </a:rPr>
                        <a:t>in</a:t>
                      </a:r>
                      <a:r>
                        <a:rPr sz="1400" spc="-40" dirty="0">
                          <a:solidFill>
                            <a:srgbClr val="5F5F5F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400" spc="35" dirty="0">
                          <a:solidFill>
                            <a:srgbClr val="5F5F5F"/>
                          </a:solidFill>
                          <a:latin typeface="Century Gothic"/>
                          <a:cs typeface="Century Gothic"/>
                        </a:rPr>
                        <a:t>WA</a:t>
                      </a:r>
                      <a:endParaRPr sz="1400">
                        <a:latin typeface="Century Gothic"/>
                        <a:cs typeface="Century Gothic"/>
                      </a:endParaRPr>
                    </a:p>
                  </a:txBody>
                  <a:tcPr marL="0" marR="0" marT="36195" marB="0">
                    <a:lnL w="9525">
                      <a:solidFill>
                        <a:srgbClr val="9F9F9F"/>
                      </a:solidFill>
                      <a:prstDash val="solid"/>
                    </a:lnL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70815" algn="r">
                        <a:lnSpc>
                          <a:spcPct val="100000"/>
                        </a:lnSpc>
                        <a:spcBef>
                          <a:spcPts val="1280"/>
                        </a:spcBef>
                      </a:pPr>
                      <a:r>
                        <a:rPr sz="1400" spc="-20" dirty="0">
                          <a:solidFill>
                            <a:srgbClr val="5F5F5F"/>
                          </a:solidFill>
                          <a:latin typeface="Century Gothic"/>
                          <a:cs typeface="Century Gothic"/>
                        </a:rPr>
                        <a:t>$197</a:t>
                      </a:r>
                      <a:endParaRPr sz="1400">
                        <a:latin typeface="Century Gothic"/>
                        <a:cs typeface="Century Gothic"/>
                      </a:endParaRPr>
                    </a:p>
                  </a:txBody>
                  <a:tcPr marL="0" marR="0" marT="162560" marB="0"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09270">
                        <a:lnSpc>
                          <a:spcPct val="100000"/>
                        </a:lnSpc>
                        <a:spcBef>
                          <a:spcPts val="1280"/>
                        </a:spcBef>
                      </a:pPr>
                      <a:r>
                        <a:rPr sz="1400" spc="70" dirty="0">
                          <a:solidFill>
                            <a:srgbClr val="5F5F5F"/>
                          </a:solidFill>
                          <a:latin typeface="Century Gothic"/>
                          <a:cs typeface="Century Gothic"/>
                        </a:rPr>
                        <a:t>$200</a:t>
                      </a:r>
                      <a:endParaRPr sz="1400">
                        <a:latin typeface="Century Gothic"/>
                        <a:cs typeface="Century Gothic"/>
                      </a:endParaRPr>
                    </a:p>
                  </a:txBody>
                  <a:tcPr marL="0" marR="0" marT="162560" marB="0"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4970">
                <a:tc gridSpan="3"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655"/>
                        </a:spcBef>
                      </a:pPr>
                      <a:r>
                        <a:rPr sz="1400" spc="-10" dirty="0">
                          <a:solidFill>
                            <a:srgbClr val="087150"/>
                          </a:solidFill>
                          <a:latin typeface="Century Gothic"/>
                          <a:cs typeface="Century Gothic"/>
                        </a:rPr>
                        <a:t>Outcome </a:t>
                      </a:r>
                      <a:r>
                        <a:rPr sz="1400" spc="-55" dirty="0">
                          <a:solidFill>
                            <a:srgbClr val="087150"/>
                          </a:solidFill>
                          <a:latin typeface="Century Gothic"/>
                          <a:cs typeface="Century Gothic"/>
                        </a:rPr>
                        <a:t>2:</a:t>
                      </a:r>
                      <a:r>
                        <a:rPr sz="1400" spc="30" dirty="0">
                          <a:solidFill>
                            <a:srgbClr val="087150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400" dirty="0">
                          <a:solidFill>
                            <a:srgbClr val="087150"/>
                          </a:solidFill>
                          <a:latin typeface="Century Gothic"/>
                          <a:cs typeface="Century Gothic"/>
                        </a:rPr>
                        <a:t>Improve</a:t>
                      </a:r>
                      <a:r>
                        <a:rPr sz="1400" spc="-10" dirty="0">
                          <a:solidFill>
                            <a:srgbClr val="087150"/>
                          </a:solidFill>
                          <a:latin typeface="Century Gothic"/>
                          <a:cs typeface="Century Gothic"/>
                        </a:rPr>
                        <a:t> coordination</a:t>
                      </a:r>
                      <a:r>
                        <a:rPr sz="1400" spc="-25" dirty="0">
                          <a:solidFill>
                            <a:srgbClr val="087150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400" spc="-35" dirty="0">
                          <a:solidFill>
                            <a:srgbClr val="087150"/>
                          </a:solidFill>
                          <a:latin typeface="Century Gothic"/>
                          <a:cs typeface="Century Gothic"/>
                        </a:rPr>
                        <a:t>and</a:t>
                      </a:r>
                      <a:r>
                        <a:rPr sz="1400" spc="-15" dirty="0">
                          <a:solidFill>
                            <a:srgbClr val="087150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400" dirty="0">
                          <a:solidFill>
                            <a:srgbClr val="087150"/>
                          </a:solidFill>
                          <a:latin typeface="Century Gothic"/>
                          <a:cs typeface="Century Gothic"/>
                        </a:rPr>
                        <a:t>community</a:t>
                      </a:r>
                      <a:r>
                        <a:rPr sz="1400" spc="-10" dirty="0">
                          <a:solidFill>
                            <a:srgbClr val="087150"/>
                          </a:solidFill>
                          <a:latin typeface="Century Gothic"/>
                          <a:cs typeface="Century Gothic"/>
                        </a:rPr>
                        <a:t> awareness </a:t>
                      </a:r>
                      <a:r>
                        <a:rPr sz="1400" dirty="0">
                          <a:solidFill>
                            <a:srgbClr val="087150"/>
                          </a:solidFill>
                          <a:latin typeface="Century Gothic"/>
                          <a:cs typeface="Century Gothic"/>
                        </a:rPr>
                        <a:t>of</a:t>
                      </a:r>
                      <a:r>
                        <a:rPr sz="1400" spc="25" dirty="0">
                          <a:solidFill>
                            <a:srgbClr val="087150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400" spc="-35" dirty="0">
                          <a:solidFill>
                            <a:srgbClr val="087150"/>
                          </a:solidFill>
                          <a:latin typeface="Century Gothic"/>
                          <a:cs typeface="Century Gothic"/>
                        </a:rPr>
                        <a:t>road</a:t>
                      </a:r>
                      <a:r>
                        <a:rPr sz="1400" spc="-25" dirty="0">
                          <a:solidFill>
                            <a:srgbClr val="087150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400" spc="-10" dirty="0">
                          <a:solidFill>
                            <a:srgbClr val="087150"/>
                          </a:solidFill>
                          <a:latin typeface="Century Gothic"/>
                          <a:cs typeface="Century Gothic"/>
                        </a:rPr>
                        <a:t>safety</a:t>
                      </a:r>
                      <a:endParaRPr sz="1400">
                        <a:latin typeface="Century Gothic"/>
                        <a:cs typeface="Century Gothic"/>
                      </a:endParaRPr>
                    </a:p>
                  </a:txBody>
                  <a:tcPr marL="0" marR="0" marT="83185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5181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400" spc="50" dirty="0">
                          <a:solidFill>
                            <a:srgbClr val="5F5F5F"/>
                          </a:solidFill>
                          <a:latin typeface="Century Gothic"/>
                          <a:cs typeface="Century Gothic"/>
                        </a:rPr>
                        <a:t>%</a:t>
                      </a:r>
                      <a:r>
                        <a:rPr sz="1400" spc="5" dirty="0">
                          <a:solidFill>
                            <a:srgbClr val="5F5F5F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400" spc="-10" dirty="0">
                          <a:solidFill>
                            <a:srgbClr val="5F5F5F"/>
                          </a:solidFill>
                          <a:latin typeface="Century Gothic"/>
                          <a:cs typeface="Century Gothic"/>
                        </a:rPr>
                        <a:t>Road </a:t>
                      </a:r>
                      <a:r>
                        <a:rPr sz="1400" dirty="0">
                          <a:solidFill>
                            <a:srgbClr val="5F5F5F"/>
                          </a:solidFill>
                          <a:latin typeface="Century Gothic"/>
                          <a:cs typeface="Century Gothic"/>
                        </a:rPr>
                        <a:t>Safety </a:t>
                      </a:r>
                      <a:r>
                        <a:rPr sz="1400" spc="60" dirty="0">
                          <a:solidFill>
                            <a:srgbClr val="5F5F5F"/>
                          </a:solidFill>
                          <a:latin typeface="Century Gothic"/>
                          <a:cs typeface="Century Gothic"/>
                        </a:rPr>
                        <a:t>Commission</a:t>
                      </a:r>
                      <a:r>
                        <a:rPr sz="1400" spc="-45" dirty="0">
                          <a:solidFill>
                            <a:srgbClr val="5F5F5F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400" dirty="0">
                          <a:solidFill>
                            <a:srgbClr val="5F5F5F"/>
                          </a:solidFill>
                          <a:latin typeface="Century Gothic"/>
                          <a:cs typeface="Century Gothic"/>
                        </a:rPr>
                        <a:t>projects</a:t>
                      </a:r>
                      <a:r>
                        <a:rPr sz="1400" spc="-10" dirty="0">
                          <a:solidFill>
                            <a:srgbClr val="5F5F5F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400" dirty="0">
                          <a:solidFill>
                            <a:srgbClr val="5F5F5F"/>
                          </a:solidFill>
                          <a:latin typeface="Century Gothic"/>
                          <a:cs typeface="Century Gothic"/>
                        </a:rPr>
                        <a:t>completed</a:t>
                      </a:r>
                      <a:r>
                        <a:rPr sz="1400" spc="-20" dirty="0">
                          <a:solidFill>
                            <a:srgbClr val="5F5F5F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400" dirty="0">
                          <a:solidFill>
                            <a:srgbClr val="5F5F5F"/>
                          </a:solidFill>
                          <a:latin typeface="Century Gothic"/>
                          <a:cs typeface="Century Gothic"/>
                        </a:rPr>
                        <a:t>on</a:t>
                      </a:r>
                      <a:r>
                        <a:rPr sz="1400" spc="-20" dirty="0">
                          <a:solidFill>
                            <a:srgbClr val="5F5F5F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400" spc="40" dirty="0">
                          <a:solidFill>
                            <a:srgbClr val="5F5F5F"/>
                          </a:solidFill>
                          <a:latin typeface="Century Gothic"/>
                          <a:cs typeface="Century Gothic"/>
                        </a:rPr>
                        <a:t>time</a:t>
                      </a:r>
                      <a:endParaRPr sz="1400">
                        <a:latin typeface="Century Gothic"/>
                        <a:cs typeface="Century Gothic"/>
                      </a:endParaRPr>
                    </a:p>
                  </a:txBody>
                  <a:tcPr marL="0" marR="0" marT="39370" marB="0">
                    <a:lnL w="9525">
                      <a:solidFill>
                        <a:srgbClr val="9F9F9F"/>
                      </a:solidFill>
                      <a:prstDash val="solid"/>
                    </a:lnL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72085" algn="r">
                        <a:lnSpc>
                          <a:spcPct val="100000"/>
                        </a:lnSpc>
                        <a:spcBef>
                          <a:spcPts val="1285"/>
                        </a:spcBef>
                      </a:pPr>
                      <a:r>
                        <a:rPr sz="1400" spc="60" dirty="0">
                          <a:solidFill>
                            <a:srgbClr val="5F5F5F"/>
                          </a:solidFill>
                          <a:latin typeface="Century Gothic"/>
                          <a:cs typeface="Century Gothic"/>
                        </a:rPr>
                        <a:t>90%</a:t>
                      </a:r>
                      <a:endParaRPr sz="1400">
                        <a:latin typeface="Century Gothic"/>
                        <a:cs typeface="Century Gothic"/>
                      </a:endParaRPr>
                    </a:p>
                  </a:txBody>
                  <a:tcPr marL="0" marR="0" marT="163195" marB="0"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0010" algn="ctr">
                        <a:lnSpc>
                          <a:spcPct val="100000"/>
                        </a:lnSpc>
                        <a:spcBef>
                          <a:spcPts val="1285"/>
                        </a:spcBef>
                      </a:pPr>
                      <a:r>
                        <a:rPr sz="1400" spc="-25" dirty="0">
                          <a:solidFill>
                            <a:srgbClr val="5F5F5F"/>
                          </a:solidFill>
                          <a:latin typeface="Century Gothic"/>
                          <a:cs typeface="Century Gothic"/>
                        </a:rPr>
                        <a:t>71%</a:t>
                      </a:r>
                      <a:endParaRPr sz="1400">
                        <a:latin typeface="Century Gothic"/>
                        <a:cs typeface="Century Gothic"/>
                      </a:endParaRPr>
                    </a:p>
                  </a:txBody>
                  <a:tcPr marL="0" marR="0" marT="163195" marB="0"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5181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400" spc="50" dirty="0">
                          <a:solidFill>
                            <a:srgbClr val="5F5F5F"/>
                          </a:solidFill>
                          <a:latin typeface="Century Gothic"/>
                          <a:cs typeface="Century Gothic"/>
                        </a:rPr>
                        <a:t>%</a:t>
                      </a:r>
                      <a:r>
                        <a:rPr sz="1400" spc="-5" dirty="0">
                          <a:solidFill>
                            <a:srgbClr val="5F5F5F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400" dirty="0">
                          <a:solidFill>
                            <a:srgbClr val="5F5F5F"/>
                          </a:solidFill>
                          <a:latin typeface="Century Gothic"/>
                          <a:cs typeface="Century Gothic"/>
                        </a:rPr>
                        <a:t>Road</a:t>
                      </a:r>
                      <a:r>
                        <a:rPr sz="1400" spc="-20" dirty="0">
                          <a:solidFill>
                            <a:srgbClr val="5F5F5F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400" dirty="0">
                          <a:solidFill>
                            <a:srgbClr val="5F5F5F"/>
                          </a:solidFill>
                          <a:latin typeface="Century Gothic"/>
                          <a:cs typeface="Century Gothic"/>
                        </a:rPr>
                        <a:t>Safety </a:t>
                      </a:r>
                      <a:r>
                        <a:rPr sz="1400" spc="60" dirty="0">
                          <a:solidFill>
                            <a:srgbClr val="5F5F5F"/>
                          </a:solidFill>
                          <a:latin typeface="Century Gothic"/>
                          <a:cs typeface="Century Gothic"/>
                        </a:rPr>
                        <a:t>Commission</a:t>
                      </a:r>
                      <a:r>
                        <a:rPr sz="1400" spc="-50" dirty="0">
                          <a:solidFill>
                            <a:srgbClr val="5F5F5F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400" dirty="0">
                          <a:solidFill>
                            <a:srgbClr val="5F5F5F"/>
                          </a:solidFill>
                          <a:latin typeface="Century Gothic"/>
                          <a:cs typeface="Century Gothic"/>
                        </a:rPr>
                        <a:t>projects</a:t>
                      </a:r>
                      <a:r>
                        <a:rPr sz="1400" spc="-15" dirty="0">
                          <a:solidFill>
                            <a:srgbClr val="5F5F5F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400" dirty="0">
                          <a:solidFill>
                            <a:srgbClr val="5F5F5F"/>
                          </a:solidFill>
                          <a:latin typeface="Century Gothic"/>
                          <a:cs typeface="Century Gothic"/>
                        </a:rPr>
                        <a:t>completed</a:t>
                      </a:r>
                      <a:r>
                        <a:rPr sz="1400" spc="-30" dirty="0">
                          <a:solidFill>
                            <a:srgbClr val="5F5F5F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400" spc="70" dirty="0">
                          <a:solidFill>
                            <a:srgbClr val="5F5F5F"/>
                          </a:solidFill>
                          <a:latin typeface="Century Gothic"/>
                          <a:cs typeface="Century Gothic"/>
                        </a:rPr>
                        <a:t>within</a:t>
                      </a:r>
                      <a:endParaRPr sz="1400">
                        <a:latin typeface="Century Gothic"/>
                        <a:cs typeface="Century Gothic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1400" spc="-10" dirty="0">
                          <a:solidFill>
                            <a:srgbClr val="5F5F5F"/>
                          </a:solidFill>
                          <a:latin typeface="Century Gothic"/>
                          <a:cs typeface="Century Gothic"/>
                        </a:rPr>
                        <a:t>budget</a:t>
                      </a:r>
                      <a:endParaRPr sz="1400">
                        <a:latin typeface="Century Gothic"/>
                        <a:cs typeface="Century Gothic"/>
                      </a:endParaRPr>
                    </a:p>
                  </a:txBody>
                  <a:tcPr marL="0" marR="0" marT="38100" marB="0">
                    <a:lnL w="9525">
                      <a:solidFill>
                        <a:srgbClr val="9F9F9F"/>
                      </a:solidFill>
                      <a:prstDash val="solid"/>
                    </a:lnL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72085" algn="r">
                        <a:lnSpc>
                          <a:spcPct val="100000"/>
                        </a:lnSpc>
                        <a:spcBef>
                          <a:spcPts val="1285"/>
                        </a:spcBef>
                      </a:pPr>
                      <a:r>
                        <a:rPr sz="1400" spc="-25" dirty="0">
                          <a:solidFill>
                            <a:srgbClr val="5F5F5F"/>
                          </a:solidFill>
                          <a:latin typeface="Century Gothic"/>
                          <a:cs typeface="Century Gothic"/>
                        </a:rPr>
                        <a:t>95%</a:t>
                      </a:r>
                      <a:endParaRPr sz="1400">
                        <a:latin typeface="Century Gothic"/>
                        <a:cs typeface="Century Gothic"/>
                      </a:endParaRPr>
                    </a:p>
                  </a:txBody>
                  <a:tcPr marL="0" marR="0" marT="163195" marB="0"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09270">
                        <a:lnSpc>
                          <a:spcPct val="100000"/>
                        </a:lnSpc>
                        <a:spcBef>
                          <a:spcPts val="1285"/>
                        </a:spcBef>
                      </a:pPr>
                      <a:r>
                        <a:rPr sz="1400" spc="-20" dirty="0">
                          <a:solidFill>
                            <a:srgbClr val="5F5F5F"/>
                          </a:solidFill>
                          <a:latin typeface="Century Gothic"/>
                          <a:cs typeface="Century Gothic"/>
                        </a:rPr>
                        <a:t>100%</a:t>
                      </a:r>
                      <a:endParaRPr sz="1400">
                        <a:latin typeface="Century Gothic"/>
                        <a:cs typeface="Century Gothic"/>
                      </a:endParaRPr>
                    </a:p>
                  </a:txBody>
                  <a:tcPr marL="0" marR="0" marT="163195" marB="0"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5" name="object 5"/>
          <p:cNvSpPr/>
          <p:nvPr/>
        </p:nvSpPr>
        <p:spPr>
          <a:xfrm>
            <a:off x="383514" y="1504187"/>
            <a:ext cx="1017905" cy="527685"/>
          </a:xfrm>
          <a:custGeom>
            <a:avLst/>
            <a:gdLst/>
            <a:ahLst/>
            <a:cxnLst/>
            <a:rect l="l" t="t" r="r" b="b"/>
            <a:pathLst>
              <a:path w="1017905" h="527685">
                <a:moveTo>
                  <a:pt x="654329" y="288290"/>
                </a:moveTo>
                <a:lnTo>
                  <a:pt x="647153" y="290271"/>
                </a:lnTo>
                <a:lnTo>
                  <a:pt x="640054" y="291655"/>
                </a:lnTo>
                <a:lnTo>
                  <a:pt x="633031" y="292481"/>
                </a:lnTo>
                <a:lnTo>
                  <a:pt x="626110" y="292735"/>
                </a:lnTo>
                <a:lnTo>
                  <a:pt x="591896" y="285851"/>
                </a:lnTo>
                <a:lnTo>
                  <a:pt x="563778" y="267068"/>
                </a:lnTo>
                <a:lnTo>
                  <a:pt x="544703" y="239217"/>
                </a:lnTo>
                <a:lnTo>
                  <a:pt x="537692" y="205105"/>
                </a:lnTo>
                <a:lnTo>
                  <a:pt x="540232" y="184315"/>
                </a:lnTo>
                <a:lnTo>
                  <a:pt x="547624" y="164947"/>
                </a:lnTo>
                <a:lnTo>
                  <a:pt x="559409" y="147815"/>
                </a:lnTo>
                <a:lnTo>
                  <a:pt x="575208" y="133731"/>
                </a:lnTo>
                <a:lnTo>
                  <a:pt x="559219" y="126746"/>
                </a:lnTo>
                <a:lnTo>
                  <a:pt x="542569" y="121640"/>
                </a:lnTo>
                <a:lnTo>
                  <a:pt x="525424" y="118491"/>
                </a:lnTo>
                <a:lnTo>
                  <a:pt x="508000" y="117348"/>
                </a:lnTo>
                <a:lnTo>
                  <a:pt x="507212" y="117348"/>
                </a:lnTo>
                <a:lnTo>
                  <a:pt x="465213" y="123291"/>
                </a:lnTo>
                <a:lnTo>
                  <a:pt x="427380" y="140233"/>
                </a:lnTo>
                <a:lnTo>
                  <a:pt x="395833" y="166801"/>
                </a:lnTo>
                <a:lnTo>
                  <a:pt x="372694" y="201676"/>
                </a:lnTo>
                <a:lnTo>
                  <a:pt x="360324" y="241744"/>
                </a:lnTo>
                <a:lnTo>
                  <a:pt x="359918" y="282765"/>
                </a:lnTo>
                <a:lnTo>
                  <a:pt x="371094" y="322262"/>
                </a:lnTo>
                <a:lnTo>
                  <a:pt x="393471" y="357759"/>
                </a:lnTo>
                <a:lnTo>
                  <a:pt x="445033" y="396481"/>
                </a:lnTo>
                <a:lnTo>
                  <a:pt x="507580" y="409956"/>
                </a:lnTo>
                <a:lnTo>
                  <a:pt x="517283" y="409651"/>
                </a:lnTo>
                <a:lnTo>
                  <a:pt x="585571" y="388251"/>
                </a:lnTo>
                <a:lnTo>
                  <a:pt x="617715" y="362064"/>
                </a:lnTo>
                <a:lnTo>
                  <a:pt x="641184" y="328142"/>
                </a:lnTo>
                <a:lnTo>
                  <a:pt x="652856" y="292735"/>
                </a:lnTo>
                <a:lnTo>
                  <a:pt x="654329" y="288290"/>
                </a:lnTo>
                <a:close/>
              </a:path>
              <a:path w="1017905" h="527685">
                <a:moveTo>
                  <a:pt x="1017562" y="263652"/>
                </a:moveTo>
                <a:lnTo>
                  <a:pt x="988758" y="222529"/>
                </a:lnTo>
                <a:lnTo>
                  <a:pt x="936853" y="176352"/>
                </a:lnTo>
                <a:lnTo>
                  <a:pt x="900772" y="148018"/>
                </a:lnTo>
                <a:lnTo>
                  <a:pt x="858647" y="118287"/>
                </a:lnTo>
                <a:lnTo>
                  <a:pt x="810996" y="88773"/>
                </a:lnTo>
                <a:lnTo>
                  <a:pt x="758380" y="61061"/>
                </a:lnTo>
                <a:lnTo>
                  <a:pt x="717473" y="43624"/>
                </a:lnTo>
                <a:lnTo>
                  <a:pt x="717473" y="263652"/>
                </a:lnTo>
                <a:lnTo>
                  <a:pt x="711898" y="310642"/>
                </a:lnTo>
                <a:lnTo>
                  <a:pt x="696163" y="353758"/>
                </a:lnTo>
                <a:lnTo>
                  <a:pt x="671525" y="391795"/>
                </a:lnTo>
                <a:lnTo>
                  <a:pt x="639229" y="423532"/>
                </a:lnTo>
                <a:lnTo>
                  <a:pt x="600506" y="447738"/>
                </a:lnTo>
                <a:lnTo>
                  <a:pt x="556628" y="463181"/>
                </a:lnTo>
                <a:lnTo>
                  <a:pt x="508838" y="468630"/>
                </a:lnTo>
                <a:lnTo>
                  <a:pt x="459447" y="462826"/>
                </a:lnTo>
                <a:lnTo>
                  <a:pt x="413766" y="446163"/>
                </a:lnTo>
                <a:lnTo>
                  <a:pt x="373494" y="419722"/>
                </a:lnTo>
                <a:lnTo>
                  <a:pt x="340334" y="384644"/>
                </a:lnTo>
                <a:lnTo>
                  <a:pt x="316001" y="342011"/>
                </a:lnTo>
                <a:lnTo>
                  <a:pt x="302552" y="294995"/>
                </a:lnTo>
                <a:lnTo>
                  <a:pt x="300761" y="247167"/>
                </a:lnTo>
                <a:lnTo>
                  <a:pt x="310184" y="200494"/>
                </a:lnTo>
                <a:lnTo>
                  <a:pt x="330454" y="156984"/>
                </a:lnTo>
                <a:lnTo>
                  <a:pt x="361149" y="118618"/>
                </a:lnTo>
                <a:lnTo>
                  <a:pt x="393484" y="92684"/>
                </a:lnTo>
                <a:lnTo>
                  <a:pt x="429666" y="73875"/>
                </a:lnTo>
                <a:lnTo>
                  <a:pt x="468553" y="62420"/>
                </a:lnTo>
                <a:lnTo>
                  <a:pt x="508939" y="58547"/>
                </a:lnTo>
                <a:lnTo>
                  <a:pt x="529107" y="59512"/>
                </a:lnTo>
                <a:lnTo>
                  <a:pt x="569099" y="67233"/>
                </a:lnTo>
                <a:lnTo>
                  <a:pt x="631977" y="98031"/>
                </a:lnTo>
                <a:lnTo>
                  <a:pt x="667664" y="130644"/>
                </a:lnTo>
                <a:lnTo>
                  <a:pt x="694563" y="170218"/>
                </a:lnTo>
                <a:lnTo>
                  <a:pt x="711555" y="215099"/>
                </a:lnTo>
                <a:lnTo>
                  <a:pt x="717473" y="263652"/>
                </a:lnTo>
                <a:lnTo>
                  <a:pt x="717473" y="43624"/>
                </a:lnTo>
                <a:lnTo>
                  <a:pt x="701319" y="36741"/>
                </a:lnTo>
                <a:lnTo>
                  <a:pt x="640359" y="17386"/>
                </a:lnTo>
                <a:lnTo>
                  <a:pt x="576008" y="4622"/>
                </a:lnTo>
                <a:lnTo>
                  <a:pt x="508838" y="0"/>
                </a:lnTo>
                <a:lnTo>
                  <a:pt x="441655" y="4622"/>
                </a:lnTo>
                <a:lnTo>
                  <a:pt x="377317" y="17386"/>
                </a:lnTo>
                <a:lnTo>
                  <a:pt x="316331" y="36741"/>
                </a:lnTo>
                <a:lnTo>
                  <a:pt x="259257" y="61061"/>
                </a:lnTo>
                <a:lnTo>
                  <a:pt x="206616" y="88773"/>
                </a:lnTo>
                <a:lnTo>
                  <a:pt x="158940" y="118287"/>
                </a:lnTo>
                <a:lnTo>
                  <a:pt x="116789" y="148018"/>
                </a:lnTo>
                <a:lnTo>
                  <a:pt x="80695" y="176352"/>
                </a:lnTo>
                <a:lnTo>
                  <a:pt x="51168" y="201726"/>
                </a:lnTo>
                <a:lnTo>
                  <a:pt x="14046" y="237185"/>
                </a:lnTo>
                <a:lnTo>
                  <a:pt x="0" y="263652"/>
                </a:lnTo>
                <a:lnTo>
                  <a:pt x="1866" y="273888"/>
                </a:lnTo>
                <a:lnTo>
                  <a:pt x="28778" y="304660"/>
                </a:lnTo>
                <a:lnTo>
                  <a:pt x="80695" y="350862"/>
                </a:lnTo>
                <a:lnTo>
                  <a:pt x="116789" y="379222"/>
                </a:lnTo>
                <a:lnTo>
                  <a:pt x="158940" y="408965"/>
                </a:lnTo>
                <a:lnTo>
                  <a:pt x="206616" y="438492"/>
                </a:lnTo>
                <a:lnTo>
                  <a:pt x="259257" y="466217"/>
                </a:lnTo>
                <a:lnTo>
                  <a:pt x="316331" y="490562"/>
                </a:lnTo>
                <a:lnTo>
                  <a:pt x="377317" y="509917"/>
                </a:lnTo>
                <a:lnTo>
                  <a:pt x="441655" y="522693"/>
                </a:lnTo>
                <a:lnTo>
                  <a:pt x="508838" y="527304"/>
                </a:lnTo>
                <a:lnTo>
                  <a:pt x="576008" y="522693"/>
                </a:lnTo>
                <a:lnTo>
                  <a:pt x="640359" y="509917"/>
                </a:lnTo>
                <a:lnTo>
                  <a:pt x="701319" y="490562"/>
                </a:lnTo>
                <a:lnTo>
                  <a:pt x="752729" y="468630"/>
                </a:lnTo>
                <a:lnTo>
                  <a:pt x="810996" y="438492"/>
                </a:lnTo>
                <a:lnTo>
                  <a:pt x="858647" y="408965"/>
                </a:lnTo>
                <a:lnTo>
                  <a:pt x="900772" y="379222"/>
                </a:lnTo>
                <a:lnTo>
                  <a:pt x="936853" y="350862"/>
                </a:lnTo>
                <a:lnTo>
                  <a:pt x="966368" y="325475"/>
                </a:lnTo>
                <a:lnTo>
                  <a:pt x="1003490" y="290004"/>
                </a:lnTo>
                <a:lnTo>
                  <a:pt x="1015695" y="273888"/>
                </a:lnTo>
                <a:lnTo>
                  <a:pt x="1017562" y="263652"/>
                </a:lnTo>
                <a:close/>
              </a:path>
            </a:pathLst>
          </a:custGeom>
          <a:solidFill>
            <a:srgbClr val="0871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55803" y="6088176"/>
            <a:ext cx="363601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i="1" spc="-75" dirty="0">
                <a:solidFill>
                  <a:srgbClr val="5F5F5F"/>
                </a:solidFill>
                <a:latin typeface="Lucida Sans"/>
                <a:cs typeface="Lucida Sans"/>
              </a:rPr>
              <a:t>Note:</a:t>
            </a:r>
            <a:r>
              <a:rPr sz="900" i="1" spc="-80" dirty="0">
                <a:solidFill>
                  <a:srgbClr val="5F5F5F"/>
                </a:solidFill>
                <a:latin typeface="Lucida Sans"/>
                <a:cs typeface="Lucida Sans"/>
              </a:rPr>
              <a:t> </a:t>
            </a:r>
            <a:r>
              <a:rPr sz="900" i="1" spc="-30" dirty="0">
                <a:solidFill>
                  <a:srgbClr val="5F5F5F"/>
                </a:solidFill>
                <a:latin typeface="Lucida Sans"/>
                <a:cs typeface="Lucida Sans"/>
              </a:rPr>
              <a:t>KPI</a:t>
            </a:r>
            <a:r>
              <a:rPr sz="900" i="1" spc="-75" dirty="0">
                <a:solidFill>
                  <a:srgbClr val="5F5F5F"/>
                </a:solidFill>
                <a:latin typeface="Lucida Sans"/>
                <a:cs typeface="Lucida Sans"/>
              </a:rPr>
              <a:t> </a:t>
            </a:r>
            <a:r>
              <a:rPr sz="900" i="1" spc="-114" dirty="0">
                <a:solidFill>
                  <a:srgbClr val="5F5F5F"/>
                </a:solidFill>
                <a:latin typeface="Lucida Sans"/>
                <a:cs typeface="Lucida Sans"/>
              </a:rPr>
              <a:t>names</a:t>
            </a:r>
            <a:r>
              <a:rPr sz="900" i="1" spc="-75" dirty="0">
                <a:solidFill>
                  <a:srgbClr val="5F5F5F"/>
                </a:solidFill>
                <a:latin typeface="Lucida Sans"/>
                <a:cs typeface="Lucida Sans"/>
              </a:rPr>
              <a:t> </a:t>
            </a:r>
            <a:r>
              <a:rPr sz="900" i="1" spc="-100" dirty="0">
                <a:solidFill>
                  <a:srgbClr val="5F5F5F"/>
                </a:solidFill>
                <a:latin typeface="Lucida Sans"/>
                <a:cs typeface="Lucida Sans"/>
              </a:rPr>
              <a:t>were</a:t>
            </a:r>
            <a:r>
              <a:rPr sz="900" i="1" spc="-75" dirty="0">
                <a:solidFill>
                  <a:srgbClr val="5F5F5F"/>
                </a:solidFill>
                <a:latin typeface="Lucida Sans"/>
                <a:cs typeface="Lucida Sans"/>
              </a:rPr>
              <a:t> </a:t>
            </a:r>
            <a:r>
              <a:rPr sz="900" i="1" spc="-105" dirty="0">
                <a:solidFill>
                  <a:srgbClr val="5F5F5F"/>
                </a:solidFill>
                <a:latin typeface="Lucida Sans"/>
                <a:cs typeface="Lucida Sans"/>
              </a:rPr>
              <a:t>standardized</a:t>
            </a:r>
            <a:r>
              <a:rPr sz="900" i="1" spc="-70" dirty="0">
                <a:solidFill>
                  <a:srgbClr val="5F5F5F"/>
                </a:solidFill>
                <a:latin typeface="Lucida Sans"/>
                <a:cs typeface="Lucida Sans"/>
              </a:rPr>
              <a:t> </a:t>
            </a:r>
            <a:r>
              <a:rPr sz="900" i="1" spc="-110" dirty="0">
                <a:solidFill>
                  <a:srgbClr val="5F5F5F"/>
                </a:solidFill>
                <a:latin typeface="Lucida Sans"/>
                <a:cs typeface="Lucida Sans"/>
              </a:rPr>
              <a:t>as</a:t>
            </a:r>
            <a:r>
              <a:rPr sz="900" i="1" spc="-80" dirty="0">
                <a:solidFill>
                  <a:srgbClr val="5F5F5F"/>
                </a:solidFill>
                <a:latin typeface="Lucida Sans"/>
                <a:cs typeface="Lucida Sans"/>
              </a:rPr>
              <a:t> </a:t>
            </a:r>
            <a:r>
              <a:rPr sz="900" i="1" spc="-105" dirty="0">
                <a:solidFill>
                  <a:srgbClr val="5F5F5F"/>
                </a:solidFill>
                <a:latin typeface="Lucida Sans"/>
                <a:cs typeface="Lucida Sans"/>
              </a:rPr>
              <a:t>per</a:t>
            </a:r>
            <a:r>
              <a:rPr sz="900" i="1" spc="-100" dirty="0">
                <a:solidFill>
                  <a:srgbClr val="5F5F5F"/>
                </a:solidFill>
                <a:latin typeface="Lucida Sans"/>
                <a:cs typeface="Lucida Sans"/>
              </a:rPr>
              <a:t> </a:t>
            </a:r>
            <a:r>
              <a:rPr sz="900" i="1" spc="-75" dirty="0">
                <a:solidFill>
                  <a:srgbClr val="5F5F5F"/>
                </a:solidFill>
                <a:latin typeface="Lucida Sans"/>
                <a:cs typeface="Lucida Sans"/>
              </a:rPr>
              <a:t>TKI’s</a:t>
            </a:r>
            <a:r>
              <a:rPr sz="900" i="1" spc="-65" dirty="0">
                <a:solidFill>
                  <a:srgbClr val="5F5F5F"/>
                </a:solidFill>
                <a:latin typeface="Lucida Sans"/>
                <a:cs typeface="Lucida Sans"/>
              </a:rPr>
              <a:t> </a:t>
            </a:r>
            <a:r>
              <a:rPr sz="900" i="1" spc="-95" dirty="0">
                <a:solidFill>
                  <a:srgbClr val="5F5F5F"/>
                </a:solidFill>
                <a:latin typeface="Lucida Sans"/>
                <a:cs typeface="Lucida Sans"/>
              </a:rPr>
              <a:t>methodology</a:t>
            </a:r>
            <a:r>
              <a:rPr sz="900" i="1" spc="-50" dirty="0">
                <a:solidFill>
                  <a:srgbClr val="5F5F5F"/>
                </a:solidFill>
                <a:latin typeface="Lucida Sans"/>
                <a:cs typeface="Lucida Sans"/>
              </a:rPr>
              <a:t> </a:t>
            </a:r>
            <a:r>
              <a:rPr sz="900" i="1" spc="-90" dirty="0">
                <a:solidFill>
                  <a:srgbClr val="5F5F5F"/>
                </a:solidFill>
                <a:latin typeface="Lucida Sans"/>
                <a:cs typeface="Lucida Sans"/>
              </a:rPr>
              <a:t>in</a:t>
            </a:r>
            <a:r>
              <a:rPr sz="900" i="1" spc="-75" dirty="0">
                <a:solidFill>
                  <a:srgbClr val="5F5F5F"/>
                </a:solidFill>
                <a:latin typeface="Lucida Sans"/>
                <a:cs typeface="Lucida Sans"/>
              </a:rPr>
              <a:t> </a:t>
            </a:r>
            <a:r>
              <a:rPr sz="900" i="1" spc="-85" dirty="0">
                <a:solidFill>
                  <a:srgbClr val="5F5F5F"/>
                </a:solidFill>
                <a:latin typeface="Lucida Sans"/>
                <a:cs typeface="Lucida Sans"/>
              </a:rPr>
              <a:t>the</a:t>
            </a:r>
            <a:r>
              <a:rPr sz="900" i="1" spc="-90" dirty="0">
                <a:solidFill>
                  <a:srgbClr val="5F5F5F"/>
                </a:solidFill>
                <a:latin typeface="Lucida Sans"/>
                <a:cs typeface="Lucida Sans"/>
              </a:rPr>
              <a:t> table</a:t>
            </a:r>
            <a:r>
              <a:rPr sz="900" i="1" spc="-70" dirty="0">
                <a:solidFill>
                  <a:srgbClr val="5F5F5F"/>
                </a:solidFill>
                <a:latin typeface="Lucida Sans"/>
                <a:cs typeface="Lucida Sans"/>
              </a:rPr>
              <a:t> </a:t>
            </a:r>
            <a:r>
              <a:rPr sz="900" i="1" spc="-60" dirty="0">
                <a:solidFill>
                  <a:srgbClr val="5F5F5F"/>
                </a:solidFill>
                <a:latin typeface="Lucida Sans"/>
                <a:cs typeface="Lucida Sans"/>
              </a:rPr>
              <a:t>above.</a:t>
            </a:r>
            <a:endParaRPr sz="900">
              <a:latin typeface="Lucida Sans"/>
              <a:cs typeface="Lucida San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66522" y="6385928"/>
            <a:ext cx="1932939" cy="38671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04775">
              <a:lnSpc>
                <a:spcPct val="100000"/>
              </a:lnSpc>
              <a:spcBef>
                <a:spcPts val="85"/>
              </a:spcBef>
            </a:pPr>
            <a:r>
              <a:rPr sz="900" i="1" spc="-100" dirty="0">
                <a:solidFill>
                  <a:srgbClr val="5F5F5F"/>
                </a:solidFill>
                <a:latin typeface="Lucida Sans"/>
                <a:cs typeface="Lucida Sans"/>
              </a:rPr>
              <a:t>Source:</a:t>
            </a:r>
            <a:r>
              <a:rPr sz="900" i="1" spc="-45" dirty="0">
                <a:solidFill>
                  <a:srgbClr val="5F5F5F"/>
                </a:solidFill>
                <a:latin typeface="Lucida Sans"/>
                <a:cs typeface="Lucida Sans"/>
              </a:rPr>
              <a:t> </a:t>
            </a:r>
            <a:r>
              <a:rPr sz="900" i="1" spc="-80" dirty="0">
                <a:solidFill>
                  <a:srgbClr val="5F5F5F"/>
                </a:solidFill>
                <a:latin typeface="Lucida Sans"/>
                <a:cs typeface="Lucida Sans"/>
              </a:rPr>
              <a:t>Western</a:t>
            </a:r>
            <a:r>
              <a:rPr sz="900" i="1" spc="-70" dirty="0">
                <a:solidFill>
                  <a:srgbClr val="5F5F5F"/>
                </a:solidFill>
                <a:latin typeface="Lucida Sans"/>
                <a:cs typeface="Lucida Sans"/>
              </a:rPr>
              <a:t> </a:t>
            </a:r>
            <a:r>
              <a:rPr sz="900" i="1" spc="-100" dirty="0">
                <a:solidFill>
                  <a:srgbClr val="5F5F5F"/>
                </a:solidFill>
                <a:latin typeface="Lucida Sans"/>
                <a:cs typeface="Lucida Sans"/>
              </a:rPr>
              <a:t>Australia</a:t>
            </a:r>
            <a:r>
              <a:rPr sz="900" i="1" spc="-75" dirty="0">
                <a:solidFill>
                  <a:srgbClr val="5F5F5F"/>
                </a:solidFill>
                <a:latin typeface="Lucida Sans"/>
                <a:cs typeface="Lucida Sans"/>
              </a:rPr>
              <a:t> </a:t>
            </a:r>
            <a:r>
              <a:rPr sz="900" i="1" spc="-70" dirty="0">
                <a:solidFill>
                  <a:srgbClr val="5F5F5F"/>
                </a:solidFill>
                <a:latin typeface="Lucida Sans"/>
                <a:cs typeface="Lucida Sans"/>
              </a:rPr>
              <a:t>Police</a:t>
            </a:r>
            <a:r>
              <a:rPr sz="900" i="1" spc="-60" dirty="0">
                <a:solidFill>
                  <a:srgbClr val="5F5F5F"/>
                </a:solidFill>
                <a:latin typeface="Lucida Sans"/>
                <a:cs typeface="Lucida Sans"/>
              </a:rPr>
              <a:t> </a:t>
            </a:r>
            <a:r>
              <a:rPr sz="900" i="1" spc="-20" dirty="0">
                <a:solidFill>
                  <a:srgbClr val="5F5F5F"/>
                </a:solidFill>
                <a:latin typeface="Lucida Sans"/>
                <a:cs typeface="Lucida Sans"/>
              </a:rPr>
              <a:t>(2020)</a:t>
            </a:r>
            <a:endParaRPr sz="900">
              <a:latin typeface="Lucida Sans"/>
              <a:cs typeface="Lucida Sans"/>
            </a:endParaRPr>
          </a:p>
          <a:p>
            <a:pPr marL="12700">
              <a:lnSpc>
                <a:spcPct val="100000"/>
              </a:lnSpc>
              <a:spcBef>
                <a:spcPts val="800"/>
              </a:spcBef>
            </a:pPr>
            <a:r>
              <a:rPr sz="800" dirty="0">
                <a:solidFill>
                  <a:srgbClr val="5F5F5F"/>
                </a:solidFill>
                <a:latin typeface="Times New Roman"/>
                <a:cs typeface="Times New Roman"/>
              </a:rPr>
              <a:t>©</a:t>
            </a:r>
            <a:r>
              <a:rPr sz="800" spc="-15" dirty="0">
                <a:solidFill>
                  <a:srgbClr val="5F5F5F"/>
                </a:solidFill>
                <a:latin typeface="Times New Roman"/>
                <a:cs typeface="Times New Roman"/>
              </a:rPr>
              <a:t> </a:t>
            </a:r>
            <a:r>
              <a:rPr sz="800" dirty="0">
                <a:solidFill>
                  <a:srgbClr val="5F5F5F"/>
                </a:solidFill>
                <a:latin typeface="Times New Roman"/>
                <a:cs typeface="Times New Roman"/>
              </a:rPr>
              <a:t>The</a:t>
            </a:r>
            <a:r>
              <a:rPr sz="800" spc="-30" dirty="0">
                <a:solidFill>
                  <a:srgbClr val="5F5F5F"/>
                </a:solidFill>
                <a:latin typeface="Times New Roman"/>
                <a:cs typeface="Times New Roman"/>
              </a:rPr>
              <a:t> </a:t>
            </a:r>
            <a:r>
              <a:rPr sz="800" dirty="0">
                <a:solidFill>
                  <a:srgbClr val="5F5F5F"/>
                </a:solidFill>
                <a:latin typeface="Times New Roman"/>
                <a:cs typeface="Times New Roman"/>
              </a:rPr>
              <a:t>KPI</a:t>
            </a:r>
            <a:r>
              <a:rPr sz="800" spc="-5" dirty="0">
                <a:solidFill>
                  <a:srgbClr val="5F5F5F"/>
                </a:solidFill>
                <a:latin typeface="Times New Roman"/>
                <a:cs typeface="Times New Roman"/>
              </a:rPr>
              <a:t> </a:t>
            </a:r>
            <a:r>
              <a:rPr sz="800" dirty="0">
                <a:solidFill>
                  <a:srgbClr val="5F5F5F"/>
                </a:solidFill>
                <a:latin typeface="Times New Roman"/>
                <a:cs typeface="Times New Roman"/>
              </a:rPr>
              <a:t>Institute</a:t>
            </a:r>
            <a:r>
              <a:rPr sz="800" spc="-20" dirty="0">
                <a:solidFill>
                  <a:srgbClr val="5F5F5F"/>
                </a:solidFill>
                <a:latin typeface="Times New Roman"/>
                <a:cs typeface="Times New Roman"/>
              </a:rPr>
              <a:t> 2023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6347" rIns="0" bIns="0" rtlCol="0">
            <a:spAutoFit/>
          </a:bodyPr>
          <a:lstStyle/>
          <a:p>
            <a:pPr marL="2459355">
              <a:lnSpc>
                <a:spcPts val="1250"/>
              </a:lnSpc>
            </a:pPr>
            <a:fld id="{81D60167-4931-47E6-BA6A-407CBD079E47}" type="slidenum">
              <a:rPr spc="-25" dirty="0"/>
              <a:t>80</a:t>
            </a:fld>
            <a:endParaRPr spc="-25" dirty="0"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27164" y="184404"/>
            <a:ext cx="1937003" cy="161544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0" y="531876"/>
            <a:ext cx="277495" cy="715010"/>
          </a:xfrm>
          <a:custGeom>
            <a:avLst/>
            <a:gdLst/>
            <a:ahLst/>
            <a:cxnLst/>
            <a:rect l="l" t="t" r="r" b="b"/>
            <a:pathLst>
              <a:path w="277495" h="715010">
                <a:moveTo>
                  <a:pt x="277368" y="0"/>
                </a:moveTo>
                <a:lnTo>
                  <a:pt x="0" y="0"/>
                </a:lnTo>
                <a:lnTo>
                  <a:pt x="0" y="714756"/>
                </a:lnTo>
                <a:lnTo>
                  <a:pt x="277368" y="714756"/>
                </a:lnTo>
                <a:lnTo>
                  <a:pt x="277368" y="0"/>
                </a:lnTo>
                <a:close/>
              </a:path>
            </a:pathLst>
          </a:custGeom>
          <a:solidFill>
            <a:srgbClr val="9F9F9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61544" y="6553200"/>
            <a:ext cx="8820150" cy="0"/>
          </a:xfrm>
          <a:custGeom>
            <a:avLst/>
            <a:gdLst/>
            <a:ahLst/>
            <a:cxnLst/>
            <a:rect l="l" t="t" r="r" b="b"/>
            <a:pathLst>
              <a:path w="8820150">
                <a:moveTo>
                  <a:pt x="0" y="0"/>
                </a:moveTo>
                <a:lnTo>
                  <a:pt x="8820023" y="0"/>
                </a:lnTo>
              </a:path>
            </a:pathLst>
          </a:custGeom>
          <a:ln w="9525">
            <a:solidFill>
              <a:srgbClr val="D0CEC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58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40"/>
              </a:spcBef>
            </a:pPr>
            <a:r>
              <a:rPr spc="210" dirty="0"/>
              <a:t>SESSION</a:t>
            </a:r>
            <a:r>
              <a:rPr spc="-15" dirty="0"/>
              <a:t> </a:t>
            </a:r>
            <a:r>
              <a:rPr spc="240" dirty="0"/>
              <a:t>REVIEW</a:t>
            </a:r>
          </a:p>
          <a:p>
            <a:pPr marL="16510">
              <a:lnSpc>
                <a:spcPct val="100000"/>
              </a:lnSpc>
              <a:spcBef>
                <a:spcPts val="254"/>
              </a:spcBef>
            </a:pPr>
            <a:r>
              <a:rPr sz="1800" spc="200" dirty="0"/>
              <a:t>KPI</a:t>
            </a:r>
            <a:r>
              <a:rPr sz="1800" dirty="0"/>
              <a:t> </a:t>
            </a:r>
            <a:r>
              <a:rPr sz="1800" spc="40" dirty="0"/>
              <a:t>Typology</a:t>
            </a:r>
            <a:endParaRPr sz="1800"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6347" rIns="0" bIns="0" rtlCol="0">
            <a:spAutoFit/>
          </a:bodyPr>
          <a:lstStyle/>
          <a:p>
            <a:pPr marL="2459355">
              <a:lnSpc>
                <a:spcPts val="1250"/>
              </a:lnSpc>
            </a:pPr>
            <a:fld id="{81D60167-4931-47E6-BA6A-407CBD079E47}" type="slidenum">
              <a:rPr spc="-25" dirty="0"/>
              <a:t>81</a:t>
            </a:fld>
            <a:endParaRPr spc="-25" dirty="0"/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/>
              <a:t>©</a:t>
            </a:r>
            <a:r>
              <a:rPr spc="-15" dirty="0"/>
              <a:t> </a:t>
            </a:r>
            <a:r>
              <a:rPr dirty="0"/>
              <a:t>The</a:t>
            </a:r>
            <a:r>
              <a:rPr spc="-30" dirty="0"/>
              <a:t> </a:t>
            </a:r>
            <a:r>
              <a:rPr dirty="0"/>
              <a:t>KPI</a:t>
            </a:r>
            <a:r>
              <a:rPr spc="-5" dirty="0"/>
              <a:t> </a:t>
            </a:r>
            <a:r>
              <a:rPr dirty="0"/>
              <a:t>Institute</a:t>
            </a:r>
            <a:r>
              <a:rPr spc="-20" dirty="0"/>
              <a:t> 2023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37489" y="1560321"/>
            <a:ext cx="8236584" cy="44443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029" indent="-227329">
              <a:lnSpc>
                <a:spcPts val="2050"/>
              </a:lnSpc>
              <a:spcBef>
                <a:spcPts val="100"/>
              </a:spcBef>
              <a:buClr>
                <a:srgbClr val="0A976C"/>
              </a:buClr>
              <a:buFont typeface="Segoe UI Symbol"/>
              <a:buChar char="⮚"/>
              <a:tabLst>
                <a:tab pos="240029" algn="l"/>
              </a:tabLst>
            </a:pPr>
            <a:r>
              <a:rPr sz="1800" spc="-40" dirty="0">
                <a:solidFill>
                  <a:srgbClr val="5F5F5F"/>
                </a:solidFill>
                <a:latin typeface="Tahoma"/>
                <a:cs typeface="Tahoma"/>
              </a:rPr>
              <a:t>Leading</a:t>
            </a:r>
            <a:r>
              <a:rPr sz="1800" spc="-16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5F5F5F"/>
                </a:solidFill>
                <a:latin typeface="Tahoma"/>
                <a:cs typeface="Tahoma"/>
              </a:rPr>
              <a:t>or</a:t>
            </a:r>
            <a:r>
              <a:rPr sz="1800" spc="-17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60" dirty="0">
                <a:solidFill>
                  <a:srgbClr val="5F5F5F"/>
                </a:solidFill>
                <a:latin typeface="Tahoma"/>
                <a:cs typeface="Tahoma"/>
              </a:rPr>
              <a:t>lagging</a:t>
            </a:r>
            <a:r>
              <a:rPr sz="1800" spc="-17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10" dirty="0">
                <a:solidFill>
                  <a:srgbClr val="5F5F5F"/>
                </a:solidFill>
                <a:latin typeface="Tahoma"/>
                <a:cs typeface="Tahoma"/>
              </a:rPr>
              <a:t>KPIs?</a:t>
            </a:r>
            <a:endParaRPr sz="1800">
              <a:latin typeface="Tahoma"/>
              <a:cs typeface="Tahoma"/>
            </a:endParaRPr>
          </a:p>
          <a:p>
            <a:pPr marL="56515">
              <a:lnSpc>
                <a:spcPts val="1945"/>
              </a:lnSpc>
            </a:pPr>
            <a:r>
              <a:rPr sz="1800" spc="-25" dirty="0">
                <a:solidFill>
                  <a:srgbClr val="5F5F5F"/>
                </a:solidFill>
                <a:latin typeface="Tahoma"/>
                <a:cs typeface="Tahoma"/>
              </a:rPr>
              <a:t>–</a:t>
            </a:r>
            <a:r>
              <a:rPr sz="1800" spc="-17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35" dirty="0">
                <a:solidFill>
                  <a:srgbClr val="5F5F5F"/>
                </a:solidFill>
                <a:latin typeface="Tahoma"/>
                <a:cs typeface="Tahoma"/>
              </a:rPr>
              <a:t>depends</a:t>
            </a:r>
            <a:r>
              <a:rPr sz="1800" spc="-17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25" dirty="0">
                <a:solidFill>
                  <a:srgbClr val="5F5F5F"/>
                </a:solidFill>
                <a:latin typeface="Tahoma"/>
                <a:cs typeface="Tahoma"/>
              </a:rPr>
              <a:t>on</a:t>
            </a:r>
            <a:r>
              <a:rPr sz="1800" spc="-19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20" dirty="0">
                <a:solidFill>
                  <a:srgbClr val="5F5F5F"/>
                </a:solidFill>
                <a:latin typeface="Tahoma"/>
                <a:cs typeface="Tahoma"/>
              </a:rPr>
              <a:t>the</a:t>
            </a:r>
            <a:r>
              <a:rPr sz="1800" spc="-17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45" dirty="0">
                <a:solidFill>
                  <a:srgbClr val="5F5F5F"/>
                </a:solidFill>
                <a:latin typeface="Tahoma"/>
                <a:cs typeface="Tahoma"/>
              </a:rPr>
              <a:t>context,</a:t>
            </a:r>
            <a:r>
              <a:rPr sz="1800" spc="-17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20" dirty="0">
                <a:solidFill>
                  <a:srgbClr val="5F5F5F"/>
                </a:solidFill>
                <a:latin typeface="Tahoma"/>
                <a:cs typeface="Tahoma"/>
              </a:rPr>
              <a:t>the</a:t>
            </a:r>
            <a:r>
              <a:rPr sz="1800" spc="-19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65" dirty="0">
                <a:solidFill>
                  <a:srgbClr val="5F5F5F"/>
                </a:solidFill>
                <a:latin typeface="Tahoma"/>
                <a:cs typeface="Tahoma"/>
              </a:rPr>
              <a:t>same</a:t>
            </a:r>
            <a:r>
              <a:rPr sz="1800" spc="-16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5F5F5F"/>
                </a:solidFill>
                <a:latin typeface="Tahoma"/>
                <a:cs typeface="Tahoma"/>
              </a:rPr>
              <a:t>KPI</a:t>
            </a:r>
            <a:r>
              <a:rPr sz="1800" spc="-20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45" dirty="0">
                <a:solidFill>
                  <a:srgbClr val="5F5F5F"/>
                </a:solidFill>
                <a:latin typeface="Tahoma"/>
                <a:cs typeface="Tahoma"/>
              </a:rPr>
              <a:t>can</a:t>
            </a:r>
            <a:r>
              <a:rPr sz="1800" spc="-18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35" dirty="0">
                <a:solidFill>
                  <a:srgbClr val="5F5F5F"/>
                </a:solidFill>
                <a:latin typeface="Tahoma"/>
                <a:cs typeface="Tahoma"/>
              </a:rPr>
              <a:t>be</a:t>
            </a:r>
            <a:r>
              <a:rPr sz="1800" spc="-15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65" dirty="0">
                <a:solidFill>
                  <a:srgbClr val="5F5F5F"/>
                </a:solidFill>
                <a:latin typeface="Tahoma"/>
                <a:cs typeface="Tahoma"/>
              </a:rPr>
              <a:t>“leading”</a:t>
            </a:r>
            <a:r>
              <a:rPr sz="1800" spc="-19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10" dirty="0">
                <a:solidFill>
                  <a:srgbClr val="5F5F5F"/>
                </a:solidFill>
                <a:latin typeface="Tahoma"/>
                <a:cs typeface="Tahoma"/>
              </a:rPr>
              <a:t>in</a:t>
            </a:r>
            <a:r>
              <a:rPr sz="1800" spc="-19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25" dirty="0">
                <a:solidFill>
                  <a:srgbClr val="5F5F5F"/>
                </a:solidFill>
                <a:latin typeface="Tahoma"/>
                <a:cs typeface="Tahoma"/>
              </a:rPr>
              <a:t>one</a:t>
            </a:r>
            <a:r>
              <a:rPr sz="1800" spc="-17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25" dirty="0">
                <a:solidFill>
                  <a:srgbClr val="5F5F5F"/>
                </a:solidFill>
                <a:latin typeface="Tahoma"/>
                <a:cs typeface="Tahoma"/>
              </a:rPr>
              <a:t>scenario</a:t>
            </a:r>
            <a:r>
              <a:rPr sz="1800" spc="-18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45" dirty="0">
                <a:solidFill>
                  <a:srgbClr val="5F5F5F"/>
                </a:solidFill>
                <a:latin typeface="Tahoma"/>
                <a:cs typeface="Tahoma"/>
              </a:rPr>
              <a:t>and</a:t>
            </a:r>
            <a:r>
              <a:rPr sz="1800" spc="-18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25" dirty="0">
                <a:solidFill>
                  <a:srgbClr val="5F5F5F"/>
                </a:solidFill>
                <a:latin typeface="Tahoma"/>
                <a:cs typeface="Tahoma"/>
              </a:rPr>
              <a:t>“lagging”</a:t>
            </a:r>
            <a:endParaRPr sz="1800">
              <a:latin typeface="Tahoma"/>
              <a:cs typeface="Tahoma"/>
            </a:endParaRPr>
          </a:p>
          <a:p>
            <a:pPr marL="12700">
              <a:lnSpc>
                <a:spcPts val="2050"/>
              </a:lnSpc>
            </a:pPr>
            <a:r>
              <a:rPr sz="1800" spc="-10" dirty="0">
                <a:solidFill>
                  <a:srgbClr val="5F5F5F"/>
                </a:solidFill>
                <a:latin typeface="Tahoma"/>
                <a:cs typeface="Tahoma"/>
              </a:rPr>
              <a:t>in</a:t>
            </a:r>
            <a:r>
              <a:rPr sz="1800" spc="-19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20" dirty="0">
                <a:solidFill>
                  <a:srgbClr val="5F5F5F"/>
                </a:solidFill>
                <a:latin typeface="Tahoma"/>
                <a:cs typeface="Tahoma"/>
              </a:rPr>
              <a:t>another</a:t>
            </a:r>
            <a:r>
              <a:rPr sz="1800" spc="-17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20" dirty="0">
                <a:solidFill>
                  <a:srgbClr val="5F5F5F"/>
                </a:solidFill>
                <a:latin typeface="Tahoma"/>
                <a:cs typeface="Tahoma"/>
              </a:rPr>
              <a:t>one.</a:t>
            </a:r>
            <a:endParaRPr sz="18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335"/>
              </a:spcBef>
            </a:pPr>
            <a:endParaRPr sz="1800">
              <a:latin typeface="Tahoma"/>
              <a:cs typeface="Tahoma"/>
            </a:endParaRPr>
          </a:p>
          <a:p>
            <a:pPr marL="240029" indent="-227329">
              <a:lnSpc>
                <a:spcPct val="100000"/>
              </a:lnSpc>
              <a:buClr>
                <a:srgbClr val="0A976C"/>
              </a:buClr>
              <a:buFont typeface="Segoe UI Symbol"/>
              <a:buChar char="⮚"/>
              <a:tabLst>
                <a:tab pos="240029" algn="l"/>
              </a:tabLst>
            </a:pPr>
            <a:r>
              <a:rPr sz="1800" dirty="0">
                <a:solidFill>
                  <a:srgbClr val="5F5F5F"/>
                </a:solidFill>
                <a:latin typeface="Tahoma"/>
                <a:cs typeface="Tahoma"/>
              </a:rPr>
              <a:t>Qualitative</a:t>
            </a:r>
            <a:r>
              <a:rPr sz="1800" spc="-18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5F5F5F"/>
                </a:solidFill>
                <a:latin typeface="Tahoma"/>
                <a:cs typeface="Tahoma"/>
              </a:rPr>
              <a:t>or</a:t>
            </a:r>
            <a:r>
              <a:rPr sz="1800" spc="-18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20" dirty="0">
                <a:solidFill>
                  <a:srgbClr val="5F5F5F"/>
                </a:solidFill>
                <a:latin typeface="Tahoma"/>
                <a:cs typeface="Tahoma"/>
              </a:rPr>
              <a:t>quantitative</a:t>
            </a:r>
            <a:r>
              <a:rPr sz="1800" spc="-17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20" dirty="0">
                <a:solidFill>
                  <a:srgbClr val="5F5F5F"/>
                </a:solidFill>
                <a:latin typeface="Tahoma"/>
                <a:cs typeface="Tahoma"/>
              </a:rPr>
              <a:t>KPIs?</a:t>
            </a:r>
            <a:endParaRPr sz="1800">
              <a:latin typeface="Tahoma"/>
              <a:cs typeface="Tahoma"/>
            </a:endParaRPr>
          </a:p>
          <a:p>
            <a:pPr marL="12700" marR="1033780">
              <a:lnSpc>
                <a:spcPts val="1939"/>
              </a:lnSpc>
              <a:spcBef>
                <a:spcPts val="1040"/>
              </a:spcBef>
            </a:pPr>
            <a:r>
              <a:rPr sz="1800" spc="-25" dirty="0">
                <a:solidFill>
                  <a:srgbClr val="5F5F5F"/>
                </a:solidFill>
                <a:latin typeface="Tahoma"/>
                <a:cs typeface="Tahoma"/>
              </a:rPr>
              <a:t>–</a:t>
            </a:r>
            <a:r>
              <a:rPr sz="1800" spc="-19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25" dirty="0">
                <a:solidFill>
                  <a:srgbClr val="5F5F5F"/>
                </a:solidFill>
                <a:latin typeface="Tahoma"/>
                <a:cs typeface="Tahoma"/>
              </a:rPr>
              <a:t>all</a:t>
            </a:r>
            <a:r>
              <a:rPr sz="1800" spc="-19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10" dirty="0">
                <a:solidFill>
                  <a:srgbClr val="5F5F5F"/>
                </a:solidFill>
                <a:latin typeface="Tahoma"/>
                <a:cs typeface="Tahoma"/>
              </a:rPr>
              <a:t>metrics/KPIs</a:t>
            </a:r>
            <a:r>
              <a:rPr sz="1800" spc="-16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25" dirty="0">
                <a:solidFill>
                  <a:srgbClr val="5F5F5F"/>
                </a:solidFill>
                <a:latin typeface="Tahoma"/>
                <a:cs typeface="Tahoma"/>
              </a:rPr>
              <a:t>are</a:t>
            </a:r>
            <a:r>
              <a:rPr sz="1800" spc="-19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40" dirty="0">
                <a:solidFill>
                  <a:srgbClr val="5F5F5F"/>
                </a:solidFill>
                <a:latin typeface="Tahoma"/>
                <a:cs typeface="Tahoma"/>
              </a:rPr>
              <a:t>quantitative,</a:t>
            </a:r>
            <a:r>
              <a:rPr sz="1800" spc="-19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50" dirty="0">
                <a:solidFill>
                  <a:srgbClr val="5F5F5F"/>
                </a:solidFill>
                <a:latin typeface="Tahoma"/>
                <a:cs typeface="Tahoma"/>
              </a:rPr>
              <a:t>some</a:t>
            </a:r>
            <a:r>
              <a:rPr sz="1800" spc="-16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5F5F5F"/>
                </a:solidFill>
                <a:latin typeface="Tahoma"/>
                <a:cs typeface="Tahoma"/>
              </a:rPr>
              <a:t>of</a:t>
            </a:r>
            <a:r>
              <a:rPr sz="1800" spc="-18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35" dirty="0">
                <a:solidFill>
                  <a:srgbClr val="5F5F5F"/>
                </a:solidFill>
                <a:latin typeface="Tahoma"/>
                <a:cs typeface="Tahoma"/>
              </a:rPr>
              <a:t>them</a:t>
            </a:r>
            <a:r>
              <a:rPr sz="1800" spc="-17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25" dirty="0">
                <a:solidFill>
                  <a:srgbClr val="5F5F5F"/>
                </a:solidFill>
                <a:latin typeface="Tahoma"/>
                <a:cs typeface="Tahoma"/>
              </a:rPr>
              <a:t>are</a:t>
            </a:r>
            <a:r>
              <a:rPr sz="1800" spc="-17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30" dirty="0">
                <a:solidFill>
                  <a:srgbClr val="5F5F5F"/>
                </a:solidFill>
                <a:latin typeface="Tahoma"/>
                <a:cs typeface="Tahoma"/>
              </a:rPr>
              <a:t>expressions</a:t>
            </a:r>
            <a:r>
              <a:rPr sz="1800" spc="-18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5F5F5F"/>
                </a:solidFill>
                <a:latin typeface="Tahoma"/>
                <a:cs typeface="Tahoma"/>
              </a:rPr>
              <a:t>of</a:t>
            </a:r>
            <a:r>
              <a:rPr sz="1800" spc="-19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10" dirty="0">
                <a:solidFill>
                  <a:srgbClr val="5F5F5F"/>
                </a:solidFill>
                <a:latin typeface="Tahoma"/>
                <a:cs typeface="Tahoma"/>
              </a:rPr>
              <a:t>quality measurement.</a:t>
            </a:r>
            <a:endParaRPr sz="18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310"/>
              </a:spcBef>
            </a:pPr>
            <a:endParaRPr sz="1800">
              <a:latin typeface="Tahoma"/>
              <a:cs typeface="Tahoma"/>
            </a:endParaRPr>
          </a:p>
          <a:p>
            <a:pPr marL="240029" indent="-227329">
              <a:lnSpc>
                <a:spcPct val="100000"/>
              </a:lnSpc>
              <a:buClr>
                <a:srgbClr val="0A976C"/>
              </a:buClr>
              <a:buFont typeface="Segoe UI Symbol"/>
              <a:buChar char="⮚"/>
              <a:tabLst>
                <a:tab pos="240029" algn="l"/>
              </a:tabLst>
            </a:pPr>
            <a:r>
              <a:rPr sz="1800" spc="-10" dirty="0">
                <a:solidFill>
                  <a:srgbClr val="5F5F5F"/>
                </a:solidFill>
                <a:latin typeface="Tahoma"/>
                <a:cs typeface="Tahoma"/>
              </a:rPr>
              <a:t>Efficiency</a:t>
            </a:r>
            <a:r>
              <a:rPr sz="1800" spc="-19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25" dirty="0">
                <a:solidFill>
                  <a:srgbClr val="5F5F5F"/>
                </a:solidFill>
                <a:latin typeface="Tahoma"/>
                <a:cs typeface="Tahoma"/>
              </a:rPr>
              <a:t>–</a:t>
            </a:r>
            <a:r>
              <a:rPr sz="1800" spc="-18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10" dirty="0">
                <a:solidFill>
                  <a:srgbClr val="5F5F5F"/>
                </a:solidFill>
                <a:latin typeface="Tahoma"/>
                <a:cs typeface="Tahoma"/>
              </a:rPr>
              <a:t>do</a:t>
            </a:r>
            <a:r>
              <a:rPr sz="1800" spc="-19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20" dirty="0">
                <a:solidFill>
                  <a:srgbClr val="5F5F5F"/>
                </a:solidFill>
                <a:latin typeface="Tahoma"/>
                <a:cs typeface="Tahoma"/>
              </a:rPr>
              <a:t>the</a:t>
            </a:r>
            <a:r>
              <a:rPr sz="1800" spc="-18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30" dirty="0">
                <a:solidFill>
                  <a:srgbClr val="5F5F5F"/>
                </a:solidFill>
                <a:latin typeface="Tahoma"/>
                <a:cs typeface="Tahoma"/>
              </a:rPr>
              <a:t>things</a:t>
            </a:r>
            <a:r>
              <a:rPr sz="1800" spc="-18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10" dirty="0">
                <a:solidFill>
                  <a:srgbClr val="5F5F5F"/>
                </a:solidFill>
                <a:latin typeface="Tahoma"/>
                <a:cs typeface="Tahoma"/>
              </a:rPr>
              <a:t>right!</a:t>
            </a:r>
            <a:endParaRPr sz="18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345"/>
              </a:spcBef>
              <a:buClr>
                <a:srgbClr val="0A976C"/>
              </a:buClr>
              <a:buFont typeface="Segoe UI Symbol"/>
              <a:buChar char="⮚"/>
            </a:pPr>
            <a:endParaRPr sz="1800">
              <a:latin typeface="Tahoma"/>
              <a:cs typeface="Tahoma"/>
            </a:endParaRPr>
          </a:p>
          <a:p>
            <a:pPr marL="240029" indent="-227329">
              <a:lnSpc>
                <a:spcPct val="100000"/>
              </a:lnSpc>
              <a:buClr>
                <a:srgbClr val="0A976C"/>
              </a:buClr>
              <a:buFont typeface="Segoe UI Symbol"/>
              <a:buChar char="⮚"/>
              <a:tabLst>
                <a:tab pos="240029" algn="l"/>
              </a:tabLst>
            </a:pPr>
            <a:r>
              <a:rPr sz="1800" spc="-20" dirty="0">
                <a:solidFill>
                  <a:srgbClr val="5F5F5F"/>
                </a:solidFill>
                <a:latin typeface="Tahoma"/>
                <a:cs typeface="Tahoma"/>
              </a:rPr>
              <a:t>Effectiveness</a:t>
            </a:r>
            <a:r>
              <a:rPr sz="1800" spc="-18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25" dirty="0">
                <a:solidFill>
                  <a:srgbClr val="5F5F5F"/>
                </a:solidFill>
                <a:latin typeface="Tahoma"/>
                <a:cs typeface="Tahoma"/>
              </a:rPr>
              <a:t>–</a:t>
            </a:r>
            <a:r>
              <a:rPr sz="1800" spc="-17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10" dirty="0">
                <a:solidFill>
                  <a:srgbClr val="5F5F5F"/>
                </a:solidFill>
                <a:latin typeface="Tahoma"/>
                <a:cs typeface="Tahoma"/>
              </a:rPr>
              <a:t>do</a:t>
            </a:r>
            <a:r>
              <a:rPr sz="1800" spc="-17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20" dirty="0">
                <a:solidFill>
                  <a:srgbClr val="5F5F5F"/>
                </a:solidFill>
                <a:latin typeface="Tahoma"/>
                <a:cs typeface="Tahoma"/>
              </a:rPr>
              <a:t>the</a:t>
            </a:r>
            <a:r>
              <a:rPr sz="1800" spc="-18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10" dirty="0">
                <a:solidFill>
                  <a:srgbClr val="5F5F5F"/>
                </a:solidFill>
                <a:latin typeface="Tahoma"/>
                <a:cs typeface="Tahoma"/>
              </a:rPr>
              <a:t>right</a:t>
            </a:r>
            <a:r>
              <a:rPr sz="1800" spc="-19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10" dirty="0">
                <a:solidFill>
                  <a:srgbClr val="5F5F5F"/>
                </a:solidFill>
                <a:latin typeface="Tahoma"/>
                <a:cs typeface="Tahoma"/>
              </a:rPr>
              <a:t>thing!</a:t>
            </a:r>
            <a:endParaRPr sz="18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560"/>
              </a:spcBef>
              <a:buClr>
                <a:srgbClr val="0A976C"/>
              </a:buClr>
              <a:buFont typeface="Segoe UI Symbol"/>
              <a:buChar char="⮚"/>
            </a:pPr>
            <a:endParaRPr sz="1800">
              <a:latin typeface="Tahoma"/>
              <a:cs typeface="Tahoma"/>
            </a:endParaRPr>
          </a:p>
          <a:p>
            <a:pPr marL="240029" indent="-227329">
              <a:lnSpc>
                <a:spcPts val="2050"/>
              </a:lnSpc>
              <a:buClr>
                <a:srgbClr val="0A976C"/>
              </a:buClr>
              <a:buFont typeface="Segoe UI Symbol"/>
              <a:buChar char="⮚"/>
              <a:tabLst>
                <a:tab pos="240029" algn="l"/>
              </a:tabLst>
            </a:pPr>
            <a:r>
              <a:rPr sz="1800" spc="-20" dirty="0">
                <a:solidFill>
                  <a:srgbClr val="5F5F5F"/>
                </a:solidFill>
                <a:latin typeface="Tahoma"/>
                <a:cs typeface="Tahoma"/>
              </a:rPr>
              <a:t>The</a:t>
            </a:r>
            <a:r>
              <a:rPr sz="1800" spc="-18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5F5F5F"/>
                </a:solidFill>
                <a:latin typeface="Tahoma"/>
                <a:cs typeface="Tahoma"/>
              </a:rPr>
              <a:t>KPIs</a:t>
            </a:r>
            <a:r>
              <a:rPr sz="1800" spc="-18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20" dirty="0">
                <a:solidFill>
                  <a:srgbClr val="5F5F5F"/>
                </a:solidFill>
                <a:latin typeface="Tahoma"/>
                <a:cs typeface="Tahoma"/>
              </a:rPr>
              <a:t>monitored</a:t>
            </a:r>
            <a:r>
              <a:rPr sz="1800" spc="-17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35" dirty="0">
                <a:solidFill>
                  <a:srgbClr val="5F5F5F"/>
                </a:solidFill>
                <a:latin typeface="Tahoma"/>
                <a:cs typeface="Tahoma"/>
              </a:rPr>
              <a:t>by</a:t>
            </a:r>
            <a:r>
              <a:rPr sz="1800" spc="-18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25" dirty="0">
                <a:solidFill>
                  <a:srgbClr val="5F5F5F"/>
                </a:solidFill>
                <a:latin typeface="Tahoma"/>
                <a:cs typeface="Tahoma"/>
              </a:rPr>
              <a:t>organizations</a:t>
            </a:r>
            <a:r>
              <a:rPr sz="1800" spc="-19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30" dirty="0">
                <a:solidFill>
                  <a:srgbClr val="5F5F5F"/>
                </a:solidFill>
                <a:latin typeface="Tahoma"/>
                <a:cs typeface="Tahoma"/>
              </a:rPr>
              <a:t>should</a:t>
            </a:r>
            <a:r>
              <a:rPr sz="1800" spc="-17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35" dirty="0">
                <a:solidFill>
                  <a:srgbClr val="5F5F5F"/>
                </a:solidFill>
                <a:latin typeface="Tahoma"/>
                <a:cs typeface="Tahoma"/>
              </a:rPr>
              <a:t>be</a:t>
            </a:r>
            <a:r>
              <a:rPr sz="1800" spc="-17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10" dirty="0">
                <a:solidFill>
                  <a:srgbClr val="5F5F5F"/>
                </a:solidFill>
                <a:latin typeface="Tahoma"/>
                <a:cs typeface="Tahoma"/>
              </a:rPr>
              <a:t>diverse</a:t>
            </a:r>
            <a:r>
              <a:rPr sz="1800" spc="-18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45" dirty="0">
                <a:solidFill>
                  <a:srgbClr val="5F5F5F"/>
                </a:solidFill>
                <a:latin typeface="Tahoma"/>
                <a:cs typeface="Tahoma"/>
              </a:rPr>
              <a:t>and</a:t>
            </a:r>
            <a:r>
              <a:rPr sz="1800" spc="-19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10" dirty="0">
                <a:solidFill>
                  <a:srgbClr val="5F5F5F"/>
                </a:solidFill>
                <a:latin typeface="Tahoma"/>
                <a:cs typeface="Tahoma"/>
              </a:rPr>
              <a:t>consider</a:t>
            </a:r>
            <a:r>
              <a:rPr sz="1800" spc="-15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25" dirty="0">
                <a:solidFill>
                  <a:srgbClr val="5F5F5F"/>
                </a:solidFill>
                <a:latin typeface="Tahoma"/>
                <a:cs typeface="Tahoma"/>
              </a:rPr>
              <a:t>all</a:t>
            </a:r>
            <a:r>
              <a:rPr sz="1800" spc="-204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10" dirty="0">
                <a:solidFill>
                  <a:srgbClr val="5F5F5F"/>
                </a:solidFill>
                <a:latin typeface="Tahoma"/>
                <a:cs typeface="Tahoma"/>
              </a:rPr>
              <a:t>typologies</a:t>
            </a:r>
            <a:endParaRPr sz="1800">
              <a:latin typeface="Tahoma"/>
              <a:cs typeface="Tahoma"/>
            </a:endParaRPr>
          </a:p>
          <a:p>
            <a:pPr marL="241300">
              <a:lnSpc>
                <a:spcPts val="2050"/>
              </a:lnSpc>
            </a:pPr>
            <a:r>
              <a:rPr sz="1800" spc="-30" dirty="0">
                <a:solidFill>
                  <a:srgbClr val="5F5F5F"/>
                </a:solidFill>
                <a:latin typeface="Tahoma"/>
                <a:cs typeface="Tahoma"/>
              </a:rPr>
              <a:t>discussed</a:t>
            </a:r>
            <a:r>
              <a:rPr sz="1800" spc="-15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10" dirty="0">
                <a:solidFill>
                  <a:srgbClr val="5F5F5F"/>
                </a:solidFill>
                <a:latin typeface="Tahoma"/>
                <a:cs typeface="Tahoma"/>
              </a:rPr>
              <a:t>in</a:t>
            </a:r>
            <a:r>
              <a:rPr sz="1800" spc="-18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10" dirty="0">
                <a:solidFill>
                  <a:srgbClr val="5F5F5F"/>
                </a:solidFill>
                <a:latin typeface="Tahoma"/>
                <a:cs typeface="Tahoma"/>
              </a:rPr>
              <a:t>this</a:t>
            </a:r>
            <a:r>
              <a:rPr sz="1800" spc="-19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800" spc="-10" dirty="0">
                <a:solidFill>
                  <a:srgbClr val="5F5F5F"/>
                </a:solidFill>
                <a:latin typeface="Tahoma"/>
                <a:cs typeface="Tahoma"/>
              </a:rPr>
              <a:t>session.</a:t>
            </a:r>
            <a:endParaRPr sz="18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27164" y="184404"/>
            <a:ext cx="1937003" cy="161544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0" y="531876"/>
            <a:ext cx="277495" cy="715010"/>
          </a:xfrm>
          <a:custGeom>
            <a:avLst/>
            <a:gdLst/>
            <a:ahLst/>
            <a:cxnLst/>
            <a:rect l="l" t="t" r="r" b="b"/>
            <a:pathLst>
              <a:path w="277495" h="715010">
                <a:moveTo>
                  <a:pt x="277368" y="0"/>
                </a:moveTo>
                <a:lnTo>
                  <a:pt x="0" y="0"/>
                </a:lnTo>
                <a:lnTo>
                  <a:pt x="0" y="714756"/>
                </a:lnTo>
                <a:lnTo>
                  <a:pt x="277368" y="714756"/>
                </a:lnTo>
                <a:lnTo>
                  <a:pt x="277368" y="0"/>
                </a:lnTo>
                <a:close/>
              </a:path>
            </a:pathLst>
          </a:custGeom>
          <a:solidFill>
            <a:srgbClr val="5F5F5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61544" y="6553200"/>
            <a:ext cx="8820150" cy="0"/>
          </a:xfrm>
          <a:custGeom>
            <a:avLst/>
            <a:gdLst/>
            <a:ahLst/>
            <a:cxnLst/>
            <a:rect l="l" t="t" r="r" b="b"/>
            <a:pathLst>
              <a:path w="8820150">
                <a:moveTo>
                  <a:pt x="0" y="0"/>
                </a:moveTo>
                <a:lnTo>
                  <a:pt x="8820023" y="0"/>
                </a:lnTo>
              </a:path>
            </a:pathLst>
          </a:custGeom>
          <a:ln w="9525">
            <a:solidFill>
              <a:srgbClr val="D0CEC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360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220" dirty="0"/>
              <a:t>REFERENCES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6347" rIns="0" bIns="0" rtlCol="0">
            <a:spAutoFit/>
          </a:bodyPr>
          <a:lstStyle/>
          <a:p>
            <a:pPr marL="2459355">
              <a:lnSpc>
                <a:spcPts val="1250"/>
              </a:lnSpc>
            </a:pPr>
            <a:fld id="{81D60167-4931-47E6-BA6A-407CBD079E47}" type="slidenum">
              <a:rPr spc="-25" dirty="0"/>
              <a:t>82</a:t>
            </a:fld>
            <a:endParaRPr spc="-25" dirty="0"/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/>
              <a:t>©</a:t>
            </a:r>
            <a:r>
              <a:rPr spc="-15" dirty="0"/>
              <a:t> </a:t>
            </a:r>
            <a:r>
              <a:rPr dirty="0"/>
              <a:t>The</a:t>
            </a:r>
            <a:r>
              <a:rPr spc="-30" dirty="0"/>
              <a:t> </a:t>
            </a:r>
            <a:r>
              <a:rPr dirty="0"/>
              <a:t>KPI</a:t>
            </a:r>
            <a:r>
              <a:rPr spc="-5" dirty="0"/>
              <a:t> </a:t>
            </a:r>
            <a:r>
              <a:rPr dirty="0"/>
              <a:t>Institute</a:t>
            </a:r>
            <a:r>
              <a:rPr spc="-20" dirty="0"/>
              <a:t> 2023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37489" y="1587753"/>
            <a:ext cx="8195309" cy="167258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55575" marR="59055" indent="-143510">
              <a:lnSpc>
                <a:spcPct val="100000"/>
              </a:lnSpc>
              <a:spcBef>
                <a:spcPts val="105"/>
              </a:spcBef>
              <a:buClr>
                <a:srgbClr val="087150"/>
              </a:buClr>
              <a:buFont typeface="Arial"/>
              <a:buChar char="▪"/>
              <a:tabLst>
                <a:tab pos="156845" algn="l"/>
              </a:tabLst>
            </a:pPr>
            <a:r>
              <a:rPr sz="1400" spc="-20" dirty="0">
                <a:solidFill>
                  <a:srgbClr val="5F5F5F"/>
                </a:solidFill>
                <a:latin typeface="Tahoma"/>
                <a:cs typeface="Tahoma"/>
              </a:rPr>
              <a:t>Institute</a:t>
            </a:r>
            <a:r>
              <a:rPr sz="1400" spc="-12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5F5F5F"/>
                </a:solidFill>
                <a:latin typeface="Tahoma"/>
                <a:cs typeface="Tahoma"/>
              </a:rPr>
              <a:t>for</a:t>
            </a:r>
            <a:r>
              <a:rPr sz="1400" spc="-12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20" dirty="0">
                <a:solidFill>
                  <a:srgbClr val="5F5F5F"/>
                </a:solidFill>
                <a:latin typeface="Tahoma"/>
                <a:cs typeface="Tahoma"/>
              </a:rPr>
              <a:t>Evidence-</a:t>
            </a:r>
            <a:r>
              <a:rPr sz="1400" spc="-10" dirty="0">
                <a:solidFill>
                  <a:srgbClr val="5F5F5F"/>
                </a:solidFill>
                <a:latin typeface="Tahoma"/>
                <a:cs typeface="Tahoma"/>
              </a:rPr>
              <a:t>Based</a:t>
            </a:r>
            <a:r>
              <a:rPr sz="1400" spc="-16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5F5F5F"/>
                </a:solidFill>
                <a:latin typeface="Tahoma"/>
                <a:cs typeface="Tahoma"/>
              </a:rPr>
              <a:t>Change</a:t>
            </a:r>
            <a:r>
              <a:rPr sz="1400" spc="-9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35" dirty="0">
                <a:solidFill>
                  <a:srgbClr val="5F5F5F"/>
                </a:solidFill>
                <a:latin typeface="Tahoma"/>
                <a:cs typeface="Tahoma"/>
              </a:rPr>
              <a:t>(2017),</a:t>
            </a:r>
            <a:r>
              <a:rPr sz="1400" spc="-13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5F5F5F"/>
                </a:solidFill>
                <a:latin typeface="Tahoma"/>
                <a:cs typeface="Tahoma"/>
              </a:rPr>
              <a:t>Measuring</a:t>
            </a:r>
            <a:r>
              <a:rPr sz="1400" spc="-114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50" dirty="0">
                <a:solidFill>
                  <a:srgbClr val="5F5F5F"/>
                </a:solidFill>
                <a:latin typeface="Tahoma"/>
                <a:cs typeface="Tahoma"/>
              </a:rPr>
              <a:t>success:</a:t>
            </a:r>
            <a:r>
              <a:rPr sz="1400" spc="-9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30" dirty="0">
                <a:solidFill>
                  <a:srgbClr val="5F5F5F"/>
                </a:solidFill>
                <a:latin typeface="Tahoma"/>
                <a:cs typeface="Tahoma"/>
              </a:rPr>
              <a:t>Leading</a:t>
            </a:r>
            <a:r>
              <a:rPr sz="1400" spc="-14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40" dirty="0">
                <a:solidFill>
                  <a:srgbClr val="5F5F5F"/>
                </a:solidFill>
                <a:latin typeface="Tahoma"/>
                <a:cs typeface="Tahoma"/>
              </a:rPr>
              <a:t>and</a:t>
            </a:r>
            <a:r>
              <a:rPr sz="1400" spc="-12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45" dirty="0">
                <a:solidFill>
                  <a:srgbClr val="5F5F5F"/>
                </a:solidFill>
                <a:latin typeface="Tahoma"/>
                <a:cs typeface="Tahoma"/>
              </a:rPr>
              <a:t>lagging</a:t>
            </a:r>
            <a:r>
              <a:rPr sz="1400" spc="-10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5F5F5F"/>
                </a:solidFill>
                <a:latin typeface="Tahoma"/>
                <a:cs typeface="Tahoma"/>
              </a:rPr>
              <a:t>indicators</a:t>
            </a:r>
            <a:r>
              <a:rPr sz="1400" spc="-12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5F5F5F"/>
                </a:solidFill>
                <a:latin typeface="Tahoma"/>
                <a:cs typeface="Tahoma"/>
              </a:rPr>
              <a:t>for</a:t>
            </a:r>
            <a:r>
              <a:rPr sz="1400" spc="-12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5F5F5F"/>
                </a:solidFill>
                <a:latin typeface="Tahoma"/>
                <a:cs typeface="Tahoma"/>
              </a:rPr>
              <a:t>Linked 	</a:t>
            </a:r>
            <a:r>
              <a:rPr sz="1400" spc="-40" dirty="0">
                <a:solidFill>
                  <a:srgbClr val="5F5F5F"/>
                </a:solidFill>
                <a:latin typeface="Tahoma"/>
                <a:cs typeface="Tahoma"/>
                <a:hlinkClick r:id="rId3"/>
              </a:rPr>
              <a:t>Learning,</a:t>
            </a:r>
            <a:r>
              <a:rPr sz="1400" spc="-145" dirty="0">
                <a:solidFill>
                  <a:srgbClr val="5F5F5F"/>
                </a:solidFill>
                <a:latin typeface="Tahoma"/>
                <a:cs typeface="Tahoma"/>
                <a:hlinkClick r:id="rId3"/>
              </a:rPr>
              <a:t> </a:t>
            </a:r>
            <a:r>
              <a:rPr sz="1400" spc="-10" dirty="0">
                <a:solidFill>
                  <a:srgbClr val="5F5F5F"/>
                </a:solidFill>
                <a:latin typeface="Tahoma"/>
                <a:cs typeface="Tahoma"/>
                <a:hlinkClick r:id="rId3"/>
              </a:rPr>
              <a:t>Linked</a:t>
            </a:r>
            <a:r>
              <a:rPr sz="1400" spc="-150" dirty="0">
                <a:solidFill>
                  <a:srgbClr val="5F5F5F"/>
                </a:solidFill>
                <a:latin typeface="Tahoma"/>
                <a:cs typeface="Tahoma"/>
                <a:hlinkClick r:id="rId3"/>
              </a:rPr>
              <a:t> </a:t>
            </a:r>
            <a:r>
              <a:rPr sz="1400" spc="-20" dirty="0">
                <a:solidFill>
                  <a:srgbClr val="5F5F5F"/>
                </a:solidFill>
                <a:latin typeface="Tahoma"/>
                <a:cs typeface="Tahoma"/>
                <a:hlinkClick r:id="rId3"/>
              </a:rPr>
              <a:t>Learning</a:t>
            </a:r>
            <a:r>
              <a:rPr sz="1400" spc="-130" dirty="0">
                <a:solidFill>
                  <a:srgbClr val="5F5F5F"/>
                </a:solidFill>
                <a:latin typeface="Tahoma"/>
                <a:cs typeface="Tahoma"/>
                <a:hlinkClick r:id="rId3"/>
              </a:rPr>
              <a:t> </a:t>
            </a:r>
            <a:r>
              <a:rPr sz="1400" dirty="0">
                <a:solidFill>
                  <a:srgbClr val="5F5F5F"/>
                </a:solidFill>
                <a:latin typeface="Tahoma"/>
                <a:cs typeface="Tahoma"/>
                <a:hlinkClick r:id="rId3"/>
              </a:rPr>
              <a:t>Convention</a:t>
            </a:r>
            <a:r>
              <a:rPr sz="1400" spc="-105" dirty="0">
                <a:solidFill>
                  <a:srgbClr val="5F5F5F"/>
                </a:solidFill>
                <a:latin typeface="Tahoma"/>
                <a:cs typeface="Tahoma"/>
                <a:hlinkClick r:id="rId3"/>
              </a:rPr>
              <a:t> </a:t>
            </a:r>
            <a:r>
              <a:rPr sz="1400" spc="-10" dirty="0">
                <a:solidFill>
                  <a:srgbClr val="5F5F5F"/>
                </a:solidFill>
                <a:latin typeface="Tahoma"/>
                <a:cs typeface="Tahoma"/>
                <a:hlinkClick r:id="rId3"/>
              </a:rPr>
              <a:t>Oakland</a:t>
            </a:r>
            <a:r>
              <a:rPr sz="1400" spc="-135" dirty="0">
                <a:solidFill>
                  <a:srgbClr val="5F5F5F"/>
                </a:solidFill>
                <a:latin typeface="Tahoma"/>
                <a:cs typeface="Tahoma"/>
                <a:hlinkClick r:id="rId3"/>
              </a:rPr>
              <a:t> </a:t>
            </a:r>
            <a:r>
              <a:rPr sz="1400" dirty="0">
                <a:solidFill>
                  <a:srgbClr val="5F5F5F"/>
                </a:solidFill>
                <a:latin typeface="Tahoma"/>
                <a:cs typeface="Tahoma"/>
                <a:hlinkClick r:id="rId3"/>
              </a:rPr>
              <a:t>2017.</a:t>
            </a:r>
            <a:r>
              <a:rPr sz="1400" spc="-150" dirty="0">
                <a:solidFill>
                  <a:srgbClr val="5F5F5F"/>
                </a:solidFill>
                <a:latin typeface="Tahoma"/>
                <a:cs typeface="Tahoma"/>
                <a:hlinkClick r:id="rId3"/>
              </a:rPr>
              <a:t> </a:t>
            </a:r>
            <a:r>
              <a:rPr sz="1400" spc="-10" dirty="0">
                <a:solidFill>
                  <a:srgbClr val="5F5F5F"/>
                </a:solidFill>
                <a:latin typeface="Tahoma"/>
                <a:cs typeface="Tahoma"/>
                <a:hlinkClick r:id="rId3"/>
              </a:rPr>
              <a:t>Available</a:t>
            </a:r>
            <a:r>
              <a:rPr sz="1400" spc="-150" dirty="0">
                <a:solidFill>
                  <a:srgbClr val="5F5F5F"/>
                </a:solidFill>
                <a:latin typeface="Tahoma"/>
                <a:cs typeface="Tahoma"/>
                <a:hlinkClick r:id="rId3"/>
              </a:rPr>
              <a:t> </a:t>
            </a:r>
            <a:r>
              <a:rPr sz="1400" spc="-70" dirty="0">
                <a:solidFill>
                  <a:srgbClr val="5F5F5F"/>
                </a:solidFill>
                <a:latin typeface="Tahoma"/>
                <a:cs typeface="Tahoma"/>
                <a:hlinkClick r:id="rId3"/>
              </a:rPr>
              <a:t>at:</a:t>
            </a:r>
            <a:r>
              <a:rPr sz="1400" spc="-125" dirty="0">
                <a:solidFill>
                  <a:srgbClr val="5F5F5F"/>
                </a:solidFill>
                <a:latin typeface="Tahoma"/>
                <a:cs typeface="Tahoma"/>
                <a:hlinkClick r:id="rId3"/>
              </a:rPr>
              <a:t> </a:t>
            </a:r>
            <a:r>
              <a:rPr sz="1400" u="sng" spc="-10" dirty="0">
                <a:solidFill>
                  <a:srgbClr val="5F5F5F"/>
                </a:solidFill>
                <a:uFill>
                  <a:solidFill>
                    <a:srgbClr val="5F5F5F"/>
                  </a:solidFill>
                </a:uFill>
                <a:latin typeface="Tahoma"/>
                <a:cs typeface="Tahoma"/>
                <a:hlinkClick r:id="rId3"/>
              </a:rPr>
              <a:t>http://www.linkedlearning.org/wp-</a:t>
            </a:r>
            <a:r>
              <a:rPr sz="1400" spc="-10" dirty="0">
                <a:solidFill>
                  <a:srgbClr val="5F5F5F"/>
                </a:solidFill>
                <a:latin typeface="Tahoma"/>
                <a:cs typeface="Tahoma"/>
                <a:hlinkClick r:id="rId3"/>
              </a:rPr>
              <a:t> 	</a:t>
            </a:r>
            <a:r>
              <a:rPr sz="1400" u="sng" spc="-10" dirty="0">
                <a:solidFill>
                  <a:srgbClr val="5F5F5F"/>
                </a:solidFill>
                <a:uFill>
                  <a:solidFill>
                    <a:srgbClr val="5F5F5F"/>
                  </a:solidFill>
                </a:uFill>
                <a:latin typeface="Tahoma"/>
                <a:cs typeface="Tahoma"/>
                <a:hlinkClick r:id="rId3"/>
              </a:rPr>
              <a:t>content/uploads/2017/02/Measuring-</a:t>
            </a:r>
            <a:r>
              <a:rPr sz="1400" u="sng" spc="-35" dirty="0">
                <a:solidFill>
                  <a:srgbClr val="5F5F5F"/>
                </a:solidFill>
                <a:uFill>
                  <a:solidFill>
                    <a:srgbClr val="5F5F5F"/>
                  </a:solidFill>
                </a:uFill>
                <a:latin typeface="Tahoma"/>
                <a:cs typeface="Tahoma"/>
                <a:hlinkClick r:id="rId3"/>
              </a:rPr>
              <a:t>Success-Leading-</a:t>
            </a:r>
            <a:r>
              <a:rPr sz="1400" u="sng" spc="-45" dirty="0">
                <a:solidFill>
                  <a:srgbClr val="5F5F5F"/>
                </a:solidFill>
                <a:uFill>
                  <a:solidFill>
                    <a:srgbClr val="5F5F5F"/>
                  </a:solidFill>
                </a:uFill>
                <a:latin typeface="Tahoma"/>
                <a:cs typeface="Tahoma"/>
                <a:hlinkClick r:id="rId3"/>
              </a:rPr>
              <a:t>and-</a:t>
            </a:r>
            <a:r>
              <a:rPr sz="1400" u="sng" spc="-50" dirty="0">
                <a:solidFill>
                  <a:srgbClr val="5F5F5F"/>
                </a:solidFill>
                <a:uFill>
                  <a:solidFill>
                    <a:srgbClr val="5F5F5F"/>
                  </a:solidFill>
                </a:uFill>
                <a:latin typeface="Tahoma"/>
                <a:cs typeface="Tahoma"/>
                <a:hlinkClick r:id="rId3"/>
              </a:rPr>
              <a:t>Lagging-</a:t>
            </a:r>
            <a:r>
              <a:rPr sz="1400" u="sng" spc="-30" dirty="0">
                <a:solidFill>
                  <a:srgbClr val="5F5F5F"/>
                </a:solidFill>
                <a:uFill>
                  <a:solidFill>
                    <a:srgbClr val="5F5F5F"/>
                  </a:solidFill>
                </a:uFill>
                <a:latin typeface="Tahoma"/>
                <a:cs typeface="Tahoma"/>
                <a:hlinkClick r:id="rId3"/>
              </a:rPr>
              <a:t>Indicators-</a:t>
            </a:r>
            <a:r>
              <a:rPr sz="1400" u="sng" dirty="0">
                <a:solidFill>
                  <a:srgbClr val="5F5F5F"/>
                </a:solidFill>
                <a:uFill>
                  <a:solidFill>
                    <a:srgbClr val="5F5F5F"/>
                  </a:solidFill>
                </a:uFill>
                <a:latin typeface="Tahoma"/>
                <a:cs typeface="Tahoma"/>
                <a:hlinkClick r:id="rId3"/>
              </a:rPr>
              <a:t>for-</a:t>
            </a:r>
            <a:r>
              <a:rPr sz="1400" u="sng" spc="-25" dirty="0">
                <a:solidFill>
                  <a:srgbClr val="5F5F5F"/>
                </a:solidFill>
                <a:uFill>
                  <a:solidFill>
                    <a:srgbClr val="5F5F5F"/>
                  </a:solidFill>
                </a:uFill>
                <a:latin typeface="Tahoma"/>
                <a:cs typeface="Tahoma"/>
                <a:hlinkClick r:id="rId3"/>
              </a:rPr>
              <a:t>Linked-</a:t>
            </a:r>
            <a:r>
              <a:rPr sz="1400" u="sng" spc="-10" dirty="0">
                <a:solidFill>
                  <a:srgbClr val="5F5F5F"/>
                </a:solidFill>
                <a:uFill>
                  <a:solidFill>
                    <a:srgbClr val="5F5F5F"/>
                  </a:solidFill>
                </a:uFill>
                <a:latin typeface="Tahoma"/>
                <a:cs typeface="Tahoma"/>
                <a:hlinkClick r:id="rId3"/>
              </a:rPr>
              <a:t>Learning.pdf</a:t>
            </a:r>
            <a:endParaRPr sz="1400">
              <a:latin typeface="Tahoma"/>
              <a:cs typeface="Tahoma"/>
            </a:endParaRPr>
          </a:p>
          <a:p>
            <a:pPr marL="155575" marR="393065" indent="-143510">
              <a:lnSpc>
                <a:spcPct val="100000"/>
              </a:lnSpc>
              <a:spcBef>
                <a:spcPts val="595"/>
              </a:spcBef>
              <a:buClr>
                <a:srgbClr val="087150"/>
              </a:buClr>
              <a:buFont typeface="Arial"/>
              <a:buChar char="▪"/>
              <a:tabLst>
                <a:tab pos="156845" algn="l"/>
              </a:tabLst>
            </a:pPr>
            <a:r>
              <a:rPr sz="1400" spc="-10" dirty="0">
                <a:solidFill>
                  <a:srgbClr val="5F5F5F"/>
                </a:solidFill>
                <a:latin typeface="Tahoma"/>
                <a:cs typeface="Tahoma"/>
              </a:rPr>
              <a:t>Australian</a:t>
            </a:r>
            <a:r>
              <a:rPr sz="1400" spc="-114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5F5F5F"/>
                </a:solidFill>
                <a:latin typeface="Tahoma"/>
                <a:cs typeface="Tahoma"/>
              </a:rPr>
              <a:t>National</a:t>
            </a:r>
            <a:r>
              <a:rPr sz="1400" spc="-10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5F5F5F"/>
                </a:solidFill>
                <a:latin typeface="Tahoma"/>
                <a:cs typeface="Tahoma"/>
              </a:rPr>
              <a:t>Audit</a:t>
            </a:r>
            <a:r>
              <a:rPr sz="1400" spc="-10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5F5F5F"/>
                </a:solidFill>
                <a:latin typeface="Tahoma"/>
                <a:cs typeface="Tahoma"/>
              </a:rPr>
              <a:t>Office</a:t>
            </a:r>
            <a:r>
              <a:rPr sz="1400" spc="-12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35" dirty="0">
                <a:solidFill>
                  <a:srgbClr val="5F5F5F"/>
                </a:solidFill>
                <a:latin typeface="Tahoma"/>
                <a:cs typeface="Tahoma"/>
              </a:rPr>
              <a:t>(2021),</a:t>
            </a:r>
            <a:r>
              <a:rPr sz="1400" spc="-10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85" dirty="0">
                <a:solidFill>
                  <a:srgbClr val="5F5F5F"/>
                </a:solidFill>
                <a:latin typeface="Tahoma"/>
                <a:cs typeface="Tahoma"/>
              </a:rPr>
              <a:t>ANAO</a:t>
            </a:r>
            <a:r>
              <a:rPr sz="1400" spc="-10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5F5F5F"/>
                </a:solidFill>
                <a:latin typeface="Tahoma"/>
                <a:cs typeface="Tahoma"/>
              </a:rPr>
              <a:t>2020-21</a:t>
            </a:r>
            <a:r>
              <a:rPr sz="1400" spc="-12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90" dirty="0">
                <a:solidFill>
                  <a:srgbClr val="5F5F5F"/>
                </a:solidFill>
                <a:latin typeface="Tahoma"/>
                <a:cs typeface="Tahoma"/>
              </a:rPr>
              <a:t>ANAO</a:t>
            </a:r>
            <a:r>
              <a:rPr sz="1400" spc="-10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5F5F5F"/>
                </a:solidFill>
                <a:latin typeface="Tahoma"/>
                <a:cs typeface="Tahoma"/>
              </a:rPr>
              <a:t>Annual</a:t>
            </a:r>
            <a:r>
              <a:rPr sz="1400" spc="-9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5F5F5F"/>
                </a:solidFill>
                <a:latin typeface="Tahoma"/>
                <a:cs typeface="Tahoma"/>
              </a:rPr>
              <a:t>Report</a:t>
            </a:r>
            <a:r>
              <a:rPr sz="1400" spc="-10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5F5F5F"/>
                </a:solidFill>
                <a:latin typeface="Tahoma"/>
                <a:cs typeface="Tahoma"/>
              </a:rPr>
              <a:t>2020–21,</a:t>
            </a:r>
            <a:r>
              <a:rPr sz="1400" spc="-13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30" dirty="0">
                <a:solidFill>
                  <a:srgbClr val="5F5F5F"/>
                </a:solidFill>
                <a:latin typeface="Tahoma"/>
                <a:cs typeface="Tahoma"/>
              </a:rPr>
              <a:t>available</a:t>
            </a:r>
            <a:r>
              <a:rPr sz="1400" spc="-13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400" spc="-25" dirty="0">
                <a:solidFill>
                  <a:srgbClr val="5F5F5F"/>
                </a:solidFill>
                <a:latin typeface="Tahoma"/>
                <a:cs typeface="Tahoma"/>
              </a:rPr>
              <a:t>at: 	</a:t>
            </a:r>
            <a:r>
              <a:rPr sz="1400" u="sng" spc="-45" dirty="0">
                <a:solidFill>
                  <a:srgbClr val="5F5F5F"/>
                </a:solidFill>
                <a:uFill>
                  <a:solidFill>
                    <a:srgbClr val="5F5F5F"/>
                  </a:solidFill>
                </a:uFill>
                <a:latin typeface="Tahoma"/>
                <a:cs typeface="Tahoma"/>
                <a:hlinkClick r:id="rId4"/>
              </a:rPr>
              <a:t>https://www.anao.gov.au/work/annual-</a:t>
            </a:r>
            <a:r>
              <a:rPr sz="1400" u="sng" spc="-20" dirty="0">
                <a:solidFill>
                  <a:srgbClr val="5F5F5F"/>
                </a:solidFill>
                <a:uFill>
                  <a:solidFill>
                    <a:srgbClr val="5F5F5F"/>
                  </a:solidFill>
                </a:uFill>
                <a:latin typeface="Tahoma"/>
                <a:cs typeface="Tahoma"/>
                <a:hlinkClick r:id="rId4"/>
              </a:rPr>
              <a:t>report/anao-</a:t>
            </a:r>
            <a:r>
              <a:rPr sz="1400" u="sng" spc="-40" dirty="0">
                <a:solidFill>
                  <a:srgbClr val="5F5F5F"/>
                </a:solidFill>
                <a:uFill>
                  <a:solidFill>
                    <a:srgbClr val="5F5F5F"/>
                  </a:solidFill>
                </a:uFill>
                <a:latin typeface="Tahoma"/>
                <a:cs typeface="Tahoma"/>
                <a:hlinkClick r:id="rId4"/>
              </a:rPr>
              <a:t>annual-</a:t>
            </a:r>
            <a:r>
              <a:rPr sz="1400" u="sng" dirty="0">
                <a:solidFill>
                  <a:srgbClr val="5F5F5F"/>
                </a:solidFill>
                <a:uFill>
                  <a:solidFill>
                    <a:srgbClr val="5F5F5F"/>
                  </a:solidFill>
                </a:uFill>
                <a:latin typeface="Tahoma"/>
                <a:cs typeface="Tahoma"/>
                <a:hlinkClick r:id="rId4"/>
              </a:rPr>
              <a:t>report-2020-</a:t>
            </a:r>
            <a:r>
              <a:rPr sz="1400" u="sng" spc="-25" dirty="0">
                <a:solidFill>
                  <a:srgbClr val="5F5F5F"/>
                </a:solidFill>
                <a:uFill>
                  <a:solidFill>
                    <a:srgbClr val="5F5F5F"/>
                  </a:solidFill>
                </a:uFill>
                <a:latin typeface="Tahoma"/>
                <a:cs typeface="Tahoma"/>
                <a:hlinkClick r:id="rId4"/>
              </a:rPr>
              <a:t>21</a:t>
            </a:r>
            <a:r>
              <a:rPr sz="1400" spc="-25" dirty="0">
                <a:solidFill>
                  <a:srgbClr val="5F5F5F"/>
                </a:solidFill>
                <a:latin typeface="Tahoma"/>
                <a:cs typeface="Tahoma"/>
              </a:rPr>
              <a:t>;</a:t>
            </a:r>
            <a:endParaRPr sz="1400">
              <a:latin typeface="Tahoma"/>
              <a:cs typeface="Tahoma"/>
            </a:endParaRPr>
          </a:p>
          <a:p>
            <a:pPr marL="156210" indent="-143510">
              <a:lnSpc>
                <a:spcPct val="100000"/>
              </a:lnSpc>
              <a:spcBef>
                <a:spcPts val="600"/>
              </a:spcBef>
              <a:buClr>
                <a:srgbClr val="087150"/>
              </a:buClr>
              <a:buFont typeface="Arial"/>
              <a:buChar char="▪"/>
              <a:tabLst>
                <a:tab pos="156210" algn="l"/>
              </a:tabLst>
            </a:pPr>
            <a:r>
              <a:rPr sz="1400" dirty="0">
                <a:solidFill>
                  <a:srgbClr val="5F5F5F"/>
                </a:solidFill>
                <a:latin typeface="Tahoma"/>
                <a:cs typeface="Tahoma"/>
                <a:hlinkClick r:id="rId5"/>
              </a:rPr>
              <a:t>Western</a:t>
            </a:r>
            <a:r>
              <a:rPr sz="1400" spc="-100" dirty="0">
                <a:solidFill>
                  <a:srgbClr val="5F5F5F"/>
                </a:solidFill>
                <a:latin typeface="Tahoma"/>
                <a:cs typeface="Tahoma"/>
                <a:hlinkClick r:id="rId5"/>
              </a:rPr>
              <a:t> </a:t>
            </a:r>
            <a:r>
              <a:rPr sz="1400" spc="-10" dirty="0">
                <a:solidFill>
                  <a:srgbClr val="5F5F5F"/>
                </a:solidFill>
                <a:latin typeface="Tahoma"/>
                <a:cs typeface="Tahoma"/>
                <a:hlinkClick r:id="rId5"/>
              </a:rPr>
              <a:t>Australia</a:t>
            </a:r>
            <a:r>
              <a:rPr sz="1400" spc="-95" dirty="0">
                <a:solidFill>
                  <a:srgbClr val="5F5F5F"/>
                </a:solidFill>
                <a:latin typeface="Tahoma"/>
                <a:cs typeface="Tahoma"/>
                <a:hlinkClick r:id="rId5"/>
              </a:rPr>
              <a:t> </a:t>
            </a:r>
            <a:r>
              <a:rPr sz="1400" dirty="0">
                <a:solidFill>
                  <a:srgbClr val="5F5F5F"/>
                </a:solidFill>
                <a:latin typeface="Tahoma"/>
                <a:cs typeface="Tahoma"/>
                <a:hlinkClick r:id="rId5"/>
              </a:rPr>
              <a:t>Police</a:t>
            </a:r>
            <a:r>
              <a:rPr sz="1400" spc="-80" dirty="0">
                <a:solidFill>
                  <a:srgbClr val="5F5F5F"/>
                </a:solidFill>
                <a:latin typeface="Tahoma"/>
                <a:cs typeface="Tahoma"/>
                <a:hlinkClick r:id="rId5"/>
              </a:rPr>
              <a:t> </a:t>
            </a:r>
            <a:r>
              <a:rPr sz="1400" spc="-35" dirty="0">
                <a:solidFill>
                  <a:srgbClr val="5F5F5F"/>
                </a:solidFill>
                <a:latin typeface="Tahoma"/>
                <a:cs typeface="Tahoma"/>
                <a:hlinkClick r:id="rId5"/>
              </a:rPr>
              <a:t>(2020),</a:t>
            </a:r>
            <a:r>
              <a:rPr sz="1400" spc="-85" dirty="0">
                <a:solidFill>
                  <a:srgbClr val="5F5F5F"/>
                </a:solidFill>
                <a:latin typeface="Tahoma"/>
                <a:cs typeface="Tahoma"/>
                <a:hlinkClick r:id="rId5"/>
              </a:rPr>
              <a:t> </a:t>
            </a:r>
            <a:r>
              <a:rPr sz="1400" spc="-10" dirty="0">
                <a:solidFill>
                  <a:srgbClr val="5F5F5F"/>
                </a:solidFill>
                <a:latin typeface="Tahoma"/>
                <a:cs typeface="Tahoma"/>
                <a:hlinkClick r:id="rId5"/>
              </a:rPr>
              <a:t>Annual</a:t>
            </a:r>
            <a:r>
              <a:rPr sz="1400" spc="-80" dirty="0">
                <a:solidFill>
                  <a:srgbClr val="5F5F5F"/>
                </a:solidFill>
                <a:latin typeface="Tahoma"/>
                <a:cs typeface="Tahoma"/>
                <a:hlinkClick r:id="rId5"/>
              </a:rPr>
              <a:t> </a:t>
            </a:r>
            <a:r>
              <a:rPr sz="1400" spc="-20" dirty="0">
                <a:solidFill>
                  <a:srgbClr val="5F5F5F"/>
                </a:solidFill>
                <a:latin typeface="Tahoma"/>
                <a:cs typeface="Tahoma"/>
                <a:hlinkClick r:id="rId5"/>
              </a:rPr>
              <a:t>report,</a:t>
            </a:r>
            <a:r>
              <a:rPr sz="1400" spc="-95" dirty="0">
                <a:solidFill>
                  <a:srgbClr val="5F5F5F"/>
                </a:solidFill>
                <a:latin typeface="Tahoma"/>
                <a:cs typeface="Tahoma"/>
                <a:hlinkClick r:id="rId5"/>
              </a:rPr>
              <a:t> </a:t>
            </a:r>
            <a:r>
              <a:rPr sz="1400" spc="-10" dirty="0">
                <a:solidFill>
                  <a:srgbClr val="5F5F5F"/>
                </a:solidFill>
                <a:latin typeface="Tahoma"/>
                <a:cs typeface="Tahoma"/>
                <a:hlinkClick r:id="rId5"/>
              </a:rPr>
              <a:t>Available</a:t>
            </a:r>
            <a:r>
              <a:rPr sz="1400" spc="-105" dirty="0">
                <a:solidFill>
                  <a:srgbClr val="5F5F5F"/>
                </a:solidFill>
                <a:latin typeface="Tahoma"/>
                <a:cs typeface="Tahoma"/>
                <a:hlinkClick r:id="rId5"/>
              </a:rPr>
              <a:t> </a:t>
            </a:r>
            <a:r>
              <a:rPr sz="1400" spc="-70" dirty="0">
                <a:solidFill>
                  <a:srgbClr val="5F5F5F"/>
                </a:solidFill>
                <a:latin typeface="Tahoma"/>
                <a:cs typeface="Tahoma"/>
                <a:hlinkClick r:id="rId5"/>
              </a:rPr>
              <a:t>at:</a:t>
            </a:r>
            <a:r>
              <a:rPr sz="1400" spc="-80" dirty="0">
                <a:solidFill>
                  <a:srgbClr val="5F5F5F"/>
                </a:solidFill>
                <a:latin typeface="Tahoma"/>
                <a:cs typeface="Tahoma"/>
                <a:hlinkClick r:id="rId5"/>
              </a:rPr>
              <a:t> </a:t>
            </a:r>
            <a:r>
              <a:rPr sz="1400" u="sng" spc="-45" dirty="0">
                <a:solidFill>
                  <a:srgbClr val="5F5F5F"/>
                </a:solidFill>
                <a:uFill>
                  <a:solidFill>
                    <a:srgbClr val="5F5F5F"/>
                  </a:solidFill>
                </a:uFill>
                <a:latin typeface="Tahoma"/>
                <a:cs typeface="Tahoma"/>
                <a:hlinkClick r:id="rId5"/>
              </a:rPr>
              <a:t>https://www.police.wa.gov.au/About-</a:t>
            </a:r>
            <a:r>
              <a:rPr sz="1400" u="sng" spc="-10" dirty="0">
                <a:solidFill>
                  <a:srgbClr val="5F5F5F"/>
                </a:solidFill>
                <a:uFill>
                  <a:solidFill>
                    <a:srgbClr val="5F5F5F"/>
                  </a:solidFill>
                </a:uFill>
                <a:latin typeface="Tahoma"/>
                <a:cs typeface="Tahoma"/>
                <a:hlinkClick r:id="rId5"/>
              </a:rPr>
              <a:t>Us/Our-</a:t>
            </a:r>
            <a:endParaRPr sz="1400">
              <a:latin typeface="Tahoma"/>
              <a:cs typeface="Tahoma"/>
            </a:endParaRPr>
          </a:p>
          <a:p>
            <a:pPr marL="156845">
              <a:lnSpc>
                <a:spcPct val="100000"/>
              </a:lnSpc>
              <a:spcBef>
                <a:spcPts val="5"/>
              </a:spcBef>
            </a:pPr>
            <a:r>
              <a:rPr sz="1400" u="sng" spc="-35" dirty="0">
                <a:solidFill>
                  <a:srgbClr val="5F5F5F"/>
                </a:solidFill>
                <a:uFill>
                  <a:solidFill>
                    <a:srgbClr val="5F5F5F"/>
                  </a:solidFill>
                </a:uFill>
                <a:latin typeface="Tahoma"/>
                <a:cs typeface="Tahoma"/>
                <a:hlinkClick r:id="rId5"/>
              </a:rPr>
              <a:t>agency/Annual-</a:t>
            </a:r>
            <a:r>
              <a:rPr sz="1400" u="sng" spc="-10" dirty="0">
                <a:solidFill>
                  <a:srgbClr val="5F5F5F"/>
                </a:solidFill>
                <a:uFill>
                  <a:solidFill>
                    <a:srgbClr val="5F5F5F"/>
                  </a:solidFill>
                </a:uFill>
                <a:latin typeface="Tahoma"/>
                <a:cs typeface="Tahoma"/>
                <a:hlinkClick r:id="rId5"/>
              </a:rPr>
              <a:t>report</a:t>
            </a:r>
            <a:endParaRPr sz="14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85788" y="175260"/>
            <a:ext cx="2282952" cy="19050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0" y="0"/>
            <a:ext cx="8986520" cy="6858000"/>
            <a:chOff x="0" y="0"/>
            <a:chExt cx="8986520" cy="6858000"/>
          </a:xfrm>
        </p:grpSpPr>
        <p:sp>
          <p:nvSpPr>
            <p:cNvPr id="4" name="object 4"/>
            <p:cNvSpPr/>
            <p:nvPr/>
          </p:nvSpPr>
          <p:spPr>
            <a:xfrm>
              <a:off x="321563" y="2072639"/>
              <a:ext cx="3086100" cy="0"/>
            </a:xfrm>
            <a:custGeom>
              <a:avLst/>
              <a:gdLst/>
              <a:ahLst/>
              <a:cxnLst/>
              <a:rect l="l" t="t" r="r" b="b"/>
              <a:pathLst>
                <a:path w="3086100">
                  <a:moveTo>
                    <a:pt x="0" y="0"/>
                  </a:moveTo>
                  <a:lnTo>
                    <a:pt x="3086100" y="0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3665219" cy="685800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0" y="0"/>
              <a:ext cx="3589020" cy="6858000"/>
            </a:xfrm>
            <a:custGeom>
              <a:avLst/>
              <a:gdLst/>
              <a:ahLst/>
              <a:cxnLst/>
              <a:rect l="l" t="t" r="r" b="b"/>
              <a:pathLst>
                <a:path w="3589020" h="6858000">
                  <a:moveTo>
                    <a:pt x="0" y="6858000"/>
                  </a:moveTo>
                  <a:lnTo>
                    <a:pt x="3589020" y="6858000"/>
                  </a:lnTo>
                  <a:lnTo>
                    <a:pt x="3589020" y="0"/>
                  </a:lnTo>
                  <a:lnTo>
                    <a:pt x="0" y="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044B35">
                <a:alpha val="6548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21563" y="2081783"/>
              <a:ext cx="3086100" cy="0"/>
            </a:xfrm>
            <a:custGeom>
              <a:avLst/>
              <a:gdLst/>
              <a:ahLst/>
              <a:cxnLst/>
              <a:rect l="l" t="t" r="r" b="b"/>
              <a:pathLst>
                <a:path w="3086100">
                  <a:moveTo>
                    <a:pt x="0" y="0"/>
                  </a:moveTo>
                  <a:lnTo>
                    <a:pt x="3086100" y="0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61544" y="6553200"/>
              <a:ext cx="8820150" cy="0"/>
            </a:xfrm>
            <a:custGeom>
              <a:avLst/>
              <a:gdLst/>
              <a:ahLst/>
              <a:cxnLst/>
              <a:rect l="l" t="t" r="r" b="b"/>
              <a:pathLst>
                <a:path w="8820150">
                  <a:moveTo>
                    <a:pt x="0" y="0"/>
                  </a:moveTo>
                  <a:lnTo>
                    <a:pt x="8820023" y="0"/>
                  </a:lnTo>
                </a:path>
              </a:pathLst>
            </a:custGeom>
            <a:ln w="9525">
              <a:solidFill>
                <a:srgbClr val="D0CE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399999" y="1418590"/>
            <a:ext cx="1723389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dirty="0">
                <a:solidFill>
                  <a:srgbClr val="FFFFFF"/>
                </a:solidFill>
              </a:rPr>
              <a:t>Module</a:t>
            </a:r>
            <a:r>
              <a:rPr sz="2800" spc="235" dirty="0">
                <a:solidFill>
                  <a:srgbClr val="FFFFFF"/>
                </a:solidFill>
              </a:rPr>
              <a:t> </a:t>
            </a:r>
            <a:r>
              <a:rPr sz="2800" spc="260" dirty="0">
                <a:solidFill>
                  <a:srgbClr val="FFFFFF"/>
                </a:solidFill>
              </a:rPr>
              <a:t>4</a:t>
            </a:r>
            <a:endParaRPr sz="2800"/>
          </a:p>
        </p:txBody>
      </p:sp>
      <p:sp>
        <p:nvSpPr>
          <p:cNvPr id="10" name="object 10"/>
          <p:cNvSpPr txBox="1"/>
          <p:nvPr/>
        </p:nvSpPr>
        <p:spPr>
          <a:xfrm>
            <a:off x="399999" y="2265044"/>
            <a:ext cx="2188845" cy="835660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12700" marR="5080">
              <a:lnSpc>
                <a:spcPts val="3020"/>
              </a:lnSpc>
              <a:spcBef>
                <a:spcPts val="480"/>
              </a:spcBef>
            </a:pPr>
            <a:r>
              <a:rPr sz="2800" spc="275" dirty="0">
                <a:solidFill>
                  <a:srgbClr val="FFFFFF"/>
                </a:solidFill>
                <a:latin typeface="Century Gothic"/>
                <a:cs typeface="Century Gothic"/>
              </a:rPr>
              <a:t>KPI </a:t>
            </a:r>
            <a:r>
              <a:rPr sz="2800" spc="90" dirty="0">
                <a:solidFill>
                  <a:srgbClr val="FFFFFF"/>
                </a:solidFill>
                <a:latin typeface="Century Gothic"/>
                <a:cs typeface="Century Gothic"/>
              </a:rPr>
              <a:t>TAXONOMY</a:t>
            </a:r>
            <a:endParaRPr sz="2800">
              <a:latin typeface="Century Gothic"/>
              <a:cs typeface="Century Gothic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285869" y="2307082"/>
            <a:ext cx="3957954" cy="14281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25" dirty="0">
                <a:solidFill>
                  <a:srgbClr val="5F5F5F"/>
                </a:solidFill>
                <a:latin typeface="Tahoma"/>
                <a:cs typeface="Tahoma"/>
              </a:rPr>
              <a:t>Interdisciplinary</a:t>
            </a:r>
            <a:r>
              <a:rPr sz="2000" spc="-12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2000" spc="-25" dirty="0">
                <a:solidFill>
                  <a:srgbClr val="5F5F5F"/>
                </a:solidFill>
                <a:latin typeface="Tahoma"/>
                <a:cs typeface="Tahoma"/>
              </a:rPr>
              <a:t>systemic</a:t>
            </a:r>
            <a:r>
              <a:rPr sz="2000" spc="-15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5F5F5F"/>
                </a:solidFill>
                <a:latin typeface="Tahoma"/>
                <a:cs typeface="Tahoma"/>
              </a:rPr>
              <a:t>worldview</a:t>
            </a:r>
            <a:endParaRPr sz="2000">
              <a:latin typeface="Tahoma"/>
              <a:cs typeface="Tahoma"/>
            </a:endParaRPr>
          </a:p>
          <a:p>
            <a:pPr marL="12700" marR="1513205">
              <a:lnSpc>
                <a:spcPts val="4340"/>
              </a:lnSpc>
              <a:spcBef>
                <a:spcPts val="225"/>
              </a:spcBef>
            </a:pPr>
            <a:r>
              <a:rPr sz="2000" dirty="0">
                <a:solidFill>
                  <a:srgbClr val="5F5F5F"/>
                </a:solidFill>
                <a:latin typeface="Tahoma"/>
                <a:cs typeface="Tahoma"/>
              </a:rPr>
              <a:t>KPI</a:t>
            </a:r>
            <a:r>
              <a:rPr sz="2000" spc="-204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2000" spc="-40" dirty="0">
                <a:solidFill>
                  <a:srgbClr val="5F5F5F"/>
                </a:solidFill>
                <a:latin typeface="Tahoma"/>
                <a:cs typeface="Tahoma"/>
              </a:rPr>
              <a:t>use</a:t>
            </a:r>
            <a:r>
              <a:rPr sz="2000" spc="-19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2000" spc="-45" dirty="0">
                <a:solidFill>
                  <a:srgbClr val="5F5F5F"/>
                </a:solidFill>
                <a:latin typeface="Tahoma"/>
                <a:cs typeface="Tahoma"/>
              </a:rPr>
              <a:t>case</a:t>
            </a:r>
            <a:r>
              <a:rPr sz="2000" spc="-204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2000" spc="-20" dirty="0">
                <a:solidFill>
                  <a:srgbClr val="5F5F5F"/>
                </a:solidFill>
                <a:latin typeface="Tahoma"/>
                <a:cs typeface="Tahoma"/>
              </a:rPr>
              <a:t>scenarios </a:t>
            </a:r>
            <a:r>
              <a:rPr sz="2000" dirty="0">
                <a:solidFill>
                  <a:srgbClr val="5F5F5F"/>
                </a:solidFill>
                <a:latin typeface="Tahoma"/>
                <a:cs typeface="Tahoma"/>
              </a:rPr>
              <a:t>KPI</a:t>
            </a:r>
            <a:r>
              <a:rPr sz="2000" spc="-204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2000" spc="140" dirty="0">
                <a:solidFill>
                  <a:srgbClr val="5F5F5F"/>
                </a:solidFill>
                <a:latin typeface="Tahoma"/>
                <a:cs typeface="Tahoma"/>
              </a:rPr>
              <a:t>DNA</a:t>
            </a:r>
            <a:r>
              <a:rPr sz="2000" spc="-22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2000" spc="-25" dirty="0">
                <a:solidFill>
                  <a:srgbClr val="5F5F5F"/>
                </a:solidFill>
                <a:latin typeface="Tahoma"/>
                <a:cs typeface="Tahoma"/>
              </a:rPr>
              <a:t>Map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866388" y="2305811"/>
            <a:ext cx="300355" cy="300355"/>
          </a:xfrm>
          <a:custGeom>
            <a:avLst/>
            <a:gdLst/>
            <a:ahLst/>
            <a:cxnLst/>
            <a:rect l="l" t="t" r="r" b="b"/>
            <a:pathLst>
              <a:path w="300354" h="300355">
                <a:moveTo>
                  <a:pt x="0" y="150113"/>
                </a:moveTo>
                <a:lnTo>
                  <a:pt x="7650" y="102656"/>
                </a:lnTo>
                <a:lnTo>
                  <a:pt x="28955" y="61447"/>
                </a:lnTo>
                <a:lnTo>
                  <a:pt x="61447" y="28955"/>
                </a:lnTo>
                <a:lnTo>
                  <a:pt x="102656" y="7650"/>
                </a:lnTo>
                <a:lnTo>
                  <a:pt x="150113" y="0"/>
                </a:lnTo>
                <a:lnTo>
                  <a:pt x="197571" y="7650"/>
                </a:lnTo>
                <a:lnTo>
                  <a:pt x="238780" y="28955"/>
                </a:lnTo>
                <a:lnTo>
                  <a:pt x="271272" y="61447"/>
                </a:lnTo>
                <a:lnTo>
                  <a:pt x="292577" y="102656"/>
                </a:lnTo>
                <a:lnTo>
                  <a:pt x="300227" y="150113"/>
                </a:lnTo>
                <a:lnTo>
                  <a:pt x="292577" y="197571"/>
                </a:lnTo>
                <a:lnTo>
                  <a:pt x="271272" y="238780"/>
                </a:lnTo>
                <a:lnTo>
                  <a:pt x="238780" y="271272"/>
                </a:lnTo>
                <a:lnTo>
                  <a:pt x="197571" y="292577"/>
                </a:lnTo>
                <a:lnTo>
                  <a:pt x="150113" y="300227"/>
                </a:lnTo>
                <a:lnTo>
                  <a:pt x="102656" y="292577"/>
                </a:lnTo>
                <a:lnTo>
                  <a:pt x="61447" y="271272"/>
                </a:lnTo>
                <a:lnTo>
                  <a:pt x="28955" y="238780"/>
                </a:lnTo>
                <a:lnTo>
                  <a:pt x="7650" y="197571"/>
                </a:lnTo>
                <a:lnTo>
                  <a:pt x="0" y="150113"/>
                </a:lnTo>
                <a:close/>
              </a:path>
            </a:pathLst>
          </a:custGeom>
          <a:ln w="12700">
            <a:solidFill>
              <a:srgbClr val="0871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3952494" y="2332736"/>
            <a:ext cx="12890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0" dirty="0">
                <a:solidFill>
                  <a:srgbClr val="087150"/>
                </a:solidFill>
                <a:latin typeface="Tahoma"/>
                <a:cs typeface="Tahoma"/>
              </a:rPr>
              <a:t>1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866388" y="2848355"/>
            <a:ext cx="300355" cy="300355"/>
          </a:xfrm>
          <a:custGeom>
            <a:avLst/>
            <a:gdLst/>
            <a:ahLst/>
            <a:cxnLst/>
            <a:rect l="l" t="t" r="r" b="b"/>
            <a:pathLst>
              <a:path w="300354" h="300355">
                <a:moveTo>
                  <a:pt x="0" y="150114"/>
                </a:moveTo>
                <a:lnTo>
                  <a:pt x="7650" y="102656"/>
                </a:lnTo>
                <a:lnTo>
                  <a:pt x="28955" y="61447"/>
                </a:lnTo>
                <a:lnTo>
                  <a:pt x="61447" y="28956"/>
                </a:lnTo>
                <a:lnTo>
                  <a:pt x="102656" y="7650"/>
                </a:lnTo>
                <a:lnTo>
                  <a:pt x="150113" y="0"/>
                </a:lnTo>
                <a:lnTo>
                  <a:pt x="197571" y="7650"/>
                </a:lnTo>
                <a:lnTo>
                  <a:pt x="238780" y="28955"/>
                </a:lnTo>
                <a:lnTo>
                  <a:pt x="271272" y="61447"/>
                </a:lnTo>
                <a:lnTo>
                  <a:pt x="292577" y="102656"/>
                </a:lnTo>
                <a:lnTo>
                  <a:pt x="300227" y="150114"/>
                </a:lnTo>
                <a:lnTo>
                  <a:pt x="292577" y="197571"/>
                </a:lnTo>
                <a:lnTo>
                  <a:pt x="271272" y="238780"/>
                </a:lnTo>
                <a:lnTo>
                  <a:pt x="238780" y="271272"/>
                </a:lnTo>
                <a:lnTo>
                  <a:pt x="197571" y="292577"/>
                </a:lnTo>
                <a:lnTo>
                  <a:pt x="150113" y="300228"/>
                </a:lnTo>
                <a:lnTo>
                  <a:pt x="102656" y="292577"/>
                </a:lnTo>
                <a:lnTo>
                  <a:pt x="61447" y="271272"/>
                </a:lnTo>
                <a:lnTo>
                  <a:pt x="28955" y="238780"/>
                </a:lnTo>
                <a:lnTo>
                  <a:pt x="7650" y="197571"/>
                </a:lnTo>
                <a:lnTo>
                  <a:pt x="0" y="150114"/>
                </a:lnTo>
                <a:close/>
              </a:path>
            </a:pathLst>
          </a:custGeom>
          <a:ln w="12700">
            <a:solidFill>
              <a:srgbClr val="0871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3952494" y="2876245"/>
            <a:ext cx="129539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0" dirty="0">
                <a:solidFill>
                  <a:srgbClr val="087150"/>
                </a:solidFill>
                <a:latin typeface="Tahoma"/>
                <a:cs typeface="Tahoma"/>
              </a:rPr>
              <a:t>2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3866388" y="3396996"/>
            <a:ext cx="300355" cy="300355"/>
          </a:xfrm>
          <a:custGeom>
            <a:avLst/>
            <a:gdLst/>
            <a:ahLst/>
            <a:cxnLst/>
            <a:rect l="l" t="t" r="r" b="b"/>
            <a:pathLst>
              <a:path w="300354" h="300354">
                <a:moveTo>
                  <a:pt x="0" y="150113"/>
                </a:moveTo>
                <a:lnTo>
                  <a:pt x="7650" y="102656"/>
                </a:lnTo>
                <a:lnTo>
                  <a:pt x="28955" y="61447"/>
                </a:lnTo>
                <a:lnTo>
                  <a:pt x="61447" y="28955"/>
                </a:lnTo>
                <a:lnTo>
                  <a:pt x="102656" y="7650"/>
                </a:lnTo>
                <a:lnTo>
                  <a:pt x="150113" y="0"/>
                </a:lnTo>
                <a:lnTo>
                  <a:pt x="197571" y="7650"/>
                </a:lnTo>
                <a:lnTo>
                  <a:pt x="238780" y="28955"/>
                </a:lnTo>
                <a:lnTo>
                  <a:pt x="271272" y="61447"/>
                </a:lnTo>
                <a:lnTo>
                  <a:pt x="292577" y="102656"/>
                </a:lnTo>
                <a:lnTo>
                  <a:pt x="300227" y="150113"/>
                </a:lnTo>
                <a:lnTo>
                  <a:pt x="292577" y="197571"/>
                </a:lnTo>
                <a:lnTo>
                  <a:pt x="271272" y="238780"/>
                </a:lnTo>
                <a:lnTo>
                  <a:pt x="238780" y="271272"/>
                </a:lnTo>
                <a:lnTo>
                  <a:pt x="197571" y="292577"/>
                </a:lnTo>
                <a:lnTo>
                  <a:pt x="150113" y="300227"/>
                </a:lnTo>
                <a:lnTo>
                  <a:pt x="102656" y="292577"/>
                </a:lnTo>
                <a:lnTo>
                  <a:pt x="61447" y="271272"/>
                </a:lnTo>
                <a:lnTo>
                  <a:pt x="28955" y="238780"/>
                </a:lnTo>
                <a:lnTo>
                  <a:pt x="7650" y="197571"/>
                </a:lnTo>
                <a:lnTo>
                  <a:pt x="0" y="150113"/>
                </a:lnTo>
                <a:close/>
              </a:path>
            </a:pathLst>
          </a:custGeom>
          <a:ln w="12700">
            <a:solidFill>
              <a:srgbClr val="0871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3952494" y="3425444"/>
            <a:ext cx="12890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0" dirty="0">
                <a:solidFill>
                  <a:srgbClr val="087150"/>
                </a:solidFill>
                <a:latin typeface="Tahoma"/>
                <a:cs typeface="Tahoma"/>
              </a:rPr>
              <a:t>3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6347" rIns="0" bIns="0" rtlCol="0">
            <a:spAutoFit/>
          </a:bodyPr>
          <a:lstStyle/>
          <a:p>
            <a:pPr marL="2459355">
              <a:lnSpc>
                <a:spcPts val="1250"/>
              </a:lnSpc>
            </a:pPr>
            <a:fld id="{81D60167-4931-47E6-BA6A-407CBD079E47}" type="slidenum">
              <a:rPr spc="-25" dirty="0"/>
              <a:t>83</a:t>
            </a:fld>
            <a:endParaRPr spc="-25" dirty="0"/>
          </a:p>
        </p:txBody>
      </p:sp>
      <p:sp>
        <p:nvSpPr>
          <p:cNvPr id="20" name="object 2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/>
              <a:t>©</a:t>
            </a:r>
            <a:r>
              <a:rPr spc="-15" dirty="0"/>
              <a:t> </a:t>
            </a:r>
            <a:r>
              <a:rPr dirty="0"/>
              <a:t>The</a:t>
            </a:r>
            <a:r>
              <a:rPr spc="-30" dirty="0"/>
              <a:t> </a:t>
            </a:r>
            <a:r>
              <a:rPr dirty="0"/>
              <a:t>KPI</a:t>
            </a:r>
            <a:r>
              <a:rPr spc="-5" dirty="0"/>
              <a:t> </a:t>
            </a:r>
            <a:r>
              <a:rPr dirty="0"/>
              <a:t>Institute</a:t>
            </a:r>
            <a:r>
              <a:rPr spc="-20" dirty="0"/>
              <a:t> 2023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3807967" y="1727149"/>
            <a:ext cx="110045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25" dirty="0">
                <a:solidFill>
                  <a:srgbClr val="087150"/>
                </a:solidFill>
                <a:latin typeface="Century Gothic"/>
                <a:cs typeface="Century Gothic"/>
              </a:rPr>
              <a:t>Agenda:</a:t>
            </a:r>
            <a:endParaRPr sz="2000">
              <a:latin typeface="Century Gothic"/>
              <a:cs typeface="Century Gothic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-3"/>
            <a:ext cx="8982075" cy="6858000"/>
            <a:chOff x="0" y="-3"/>
            <a:chExt cx="898207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3"/>
              <a:ext cx="3589019" cy="68580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321563" y="2072639"/>
              <a:ext cx="3086100" cy="0"/>
            </a:xfrm>
            <a:custGeom>
              <a:avLst/>
              <a:gdLst/>
              <a:ahLst/>
              <a:cxnLst/>
              <a:rect l="l" t="t" r="r" b="b"/>
              <a:pathLst>
                <a:path w="3086100">
                  <a:moveTo>
                    <a:pt x="0" y="0"/>
                  </a:moveTo>
                  <a:lnTo>
                    <a:pt x="3086100" y="0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3665219" cy="685800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0" y="0"/>
              <a:ext cx="3589020" cy="6858000"/>
            </a:xfrm>
            <a:custGeom>
              <a:avLst/>
              <a:gdLst/>
              <a:ahLst/>
              <a:cxnLst/>
              <a:rect l="l" t="t" r="r" b="b"/>
              <a:pathLst>
                <a:path w="3589020" h="6858000">
                  <a:moveTo>
                    <a:pt x="0" y="6858000"/>
                  </a:moveTo>
                  <a:lnTo>
                    <a:pt x="3589020" y="6858000"/>
                  </a:lnTo>
                  <a:lnTo>
                    <a:pt x="3589020" y="0"/>
                  </a:lnTo>
                  <a:lnTo>
                    <a:pt x="0" y="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E7E6E6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21563" y="2081783"/>
              <a:ext cx="3086100" cy="0"/>
            </a:xfrm>
            <a:custGeom>
              <a:avLst/>
              <a:gdLst/>
              <a:ahLst/>
              <a:cxnLst/>
              <a:rect l="l" t="t" r="r" b="b"/>
              <a:pathLst>
                <a:path w="3086100">
                  <a:moveTo>
                    <a:pt x="0" y="0"/>
                  </a:moveTo>
                  <a:lnTo>
                    <a:pt x="3086100" y="0"/>
                  </a:lnTo>
                </a:path>
              </a:pathLst>
            </a:custGeom>
            <a:ln w="9525">
              <a:solidFill>
                <a:srgbClr val="0871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61544" y="6553200"/>
              <a:ext cx="8820150" cy="0"/>
            </a:xfrm>
            <a:custGeom>
              <a:avLst/>
              <a:gdLst/>
              <a:ahLst/>
              <a:cxnLst/>
              <a:rect l="l" t="t" r="r" b="b"/>
              <a:pathLst>
                <a:path w="8820150">
                  <a:moveTo>
                    <a:pt x="0" y="0"/>
                  </a:moveTo>
                  <a:lnTo>
                    <a:pt x="8820023" y="0"/>
                  </a:lnTo>
                </a:path>
              </a:pathLst>
            </a:custGeom>
            <a:ln w="9525">
              <a:solidFill>
                <a:srgbClr val="ADABA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3807967" y="1727149"/>
            <a:ext cx="258826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65" dirty="0">
                <a:solidFill>
                  <a:srgbClr val="087150"/>
                </a:solidFill>
                <a:latin typeface="Century Gothic"/>
                <a:cs typeface="Century Gothic"/>
              </a:rPr>
              <a:t>Key</a:t>
            </a:r>
            <a:r>
              <a:rPr sz="2000" spc="-15" dirty="0">
                <a:solidFill>
                  <a:srgbClr val="087150"/>
                </a:solidFill>
                <a:latin typeface="Century Gothic"/>
                <a:cs typeface="Century Gothic"/>
              </a:rPr>
              <a:t> </a:t>
            </a:r>
            <a:r>
              <a:rPr sz="2000" spc="70" dirty="0">
                <a:solidFill>
                  <a:srgbClr val="087150"/>
                </a:solidFill>
                <a:latin typeface="Century Gothic"/>
                <a:cs typeface="Century Gothic"/>
              </a:rPr>
              <a:t>learning</a:t>
            </a:r>
            <a:r>
              <a:rPr sz="2000" spc="-5" dirty="0">
                <a:solidFill>
                  <a:srgbClr val="087150"/>
                </a:solidFill>
                <a:latin typeface="Century Gothic"/>
                <a:cs typeface="Century Gothic"/>
              </a:rPr>
              <a:t> </a:t>
            </a:r>
            <a:r>
              <a:rPr sz="2000" spc="60" dirty="0">
                <a:solidFill>
                  <a:srgbClr val="087150"/>
                </a:solidFill>
                <a:latin typeface="Century Gothic"/>
                <a:cs typeface="Century Gothic"/>
              </a:rPr>
              <a:t>points:</a:t>
            </a:r>
            <a:endParaRPr sz="2000">
              <a:latin typeface="Century Gothic"/>
              <a:cs typeface="Century Gothic"/>
            </a:endParaRPr>
          </a:p>
        </p:txBody>
      </p:sp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685788" y="175260"/>
            <a:ext cx="2282952" cy="190500"/>
          </a:xfrm>
          <a:prstGeom prst="rect">
            <a:avLst/>
          </a:prstGeom>
        </p:spPr>
      </p:pic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399999" y="1418590"/>
            <a:ext cx="1723389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dirty="0">
                <a:solidFill>
                  <a:srgbClr val="087150"/>
                </a:solidFill>
              </a:rPr>
              <a:t>Module</a:t>
            </a:r>
            <a:r>
              <a:rPr sz="2800" spc="235" dirty="0">
                <a:solidFill>
                  <a:srgbClr val="087150"/>
                </a:solidFill>
              </a:rPr>
              <a:t> </a:t>
            </a:r>
            <a:r>
              <a:rPr sz="2800" spc="260" dirty="0">
                <a:solidFill>
                  <a:srgbClr val="087150"/>
                </a:solidFill>
              </a:rPr>
              <a:t>4</a:t>
            </a:r>
            <a:endParaRPr sz="2800"/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6347" rIns="0" bIns="0" rtlCol="0">
            <a:spAutoFit/>
          </a:bodyPr>
          <a:lstStyle/>
          <a:p>
            <a:pPr marL="2459355">
              <a:lnSpc>
                <a:spcPts val="1250"/>
              </a:lnSpc>
            </a:pPr>
            <a:fld id="{81D60167-4931-47E6-BA6A-407CBD079E47}" type="slidenum">
              <a:rPr spc="-25" dirty="0"/>
              <a:t>84</a:t>
            </a:fld>
            <a:endParaRPr spc="-25" dirty="0"/>
          </a:p>
        </p:txBody>
      </p:sp>
      <p:sp>
        <p:nvSpPr>
          <p:cNvPr id="15" name="object 1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/>
              <a:t>©</a:t>
            </a:r>
            <a:r>
              <a:rPr spc="-15" dirty="0"/>
              <a:t> </a:t>
            </a:r>
            <a:r>
              <a:rPr dirty="0"/>
              <a:t>The</a:t>
            </a:r>
            <a:r>
              <a:rPr spc="-30" dirty="0"/>
              <a:t> </a:t>
            </a:r>
            <a:r>
              <a:rPr dirty="0"/>
              <a:t>KPI</a:t>
            </a:r>
            <a:r>
              <a:rPr spc="-5" dirty="0"/>
              <a:t> </a:t>
            </a:r>
            <a:r>
              <a:rPr dirty="0"/>
              <a:t>Institute</a:t>
            </a:r>
            <a:r>
              <a:rPr spc="-20" dirty="0"/>
              <a:t> 2023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399999" y="2272664"/>
            <a:ext cx="1955800" cy="749300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12700" marR="5080">
              <a:lnSpc>
                <a:spcPts val="2700"/>
              </a:lnSpc>
              <a:spcBef>
                <a:spcPts val="434"/>
              </a:spcBef>
            </a:pPr>
            <a:r>
              <a:rPr sz="2500" spc="254" dirty="0">
                <a:solidFill>
                  <a:srgbClr val="087150"/>
                </a:solidFill>
                <a:latin typeface="Century Gothic"/>
                <a:cs typeface="Century Gothic"/>
              </a:rPr>
              <a:t>KPI </a:t>
            </a:r>
            <a:r>
              <a:rPr sz="2500" spc="70" dirty="0">
                <a:solidFill>
                  <a:srgbClr val="087150"/>
                </a:solidFill>
                <a:latin typeface="Century Gothic"/>
                <a:cs typeface="Century Gothic"/>
              </a:rPr>
              <a:t>TAXONOMY</a:t>
            </a:r>
            <a:endParaRPr sz="2500">
              <a:latin typeface="Century Gothic"/>
              <a:cs typeface="Century Gothic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838194" y="2321432"/>
            <a:ext cx="4585970" cy="2157095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297180" marR="5080" indent="-285115">
              <a:lnSpc>
                <a:spcPts val="2380"/>
              </a:lnSpc>
              <a:spcBef>
                <a:spcPts val="200"/>
              </a:spcBef>
              <a:buClr>
                <a:srgbClr val="0A976C"/>
              </a:buClr>
              <a:buSzPct val="80000"/>
              <a:buFont typeface="Segoe UI Symbol"/>
              <a:buChar char="⮚"/>
              <a:tabLst>
                <a:tab pos="299085" algn="l"/>
              </a:tabLst>
            </a:pPr>
            <a:r>
              <a:rPr sz="2000" spc="-40" dirty="0">
                <a:solidFill>
                  <a:srgbClr val="5F5F5F"/>
                </a:solidFill>
                <a:latin typeface="Tahoma"/>
                <a:cs typeface="Tahoma"/>
              </a:rPr>
              <a:t>Integrate</a:t>
            </a:r>
            <a:r>
              <a:rPr sz="2000" spc="-20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5F5F5F"/>
                </a:solidFill>
                <a:latin typeface="Tahoma"/>
                <a:cs typeface="Tahoma"/>
              </a:rPr>
              <a:t>KPIs</a:t>
            </a:r>
            <a:r>
              <a:rPr sz="2000" spc="-21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5F5F5F"/>
                </a:solidFill>
                <a:latin typeface="Tahoma"/>
                <a:cs typeface="Tahoma"/>
              </a:rPr>
              <a:t>into</a:t>
            </a:r>
            <a:r>
              <a:rPr sz="2000" spc="-22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5F5F5F"/>
                </a:solidFill>
                <a:latin typeface="Tahoma"/>
                <a:cs typeface="Tahoma"/>
              </a:rPr>
              <a:t>the</a:t>
            </a:r>
            <a:r>
              <a:rPr sz="2000" spc="-21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2000" spc="-35" dirty="0">
                <a:solidFill>
                  <a:srgbClr val="5F5F5F"/>
                </a:solidFill>
                <a:latin typeface="Tahoma"/>
                <a:cs typeface="Tahoma"/>
              </a:rPr>
              <a:t>bigger</a:t>
            </a:r>
            <a:r>
              <a:rPr sz="2000" spc="-22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5F5F5F"/>
                </a:solidFill>
                <a:latin typeface="Tahoma"/>
                <a:cs typeface="Tahoma"/>
              </a:rPr>
              <a:t>picture</a:t>
            </a:r>
            <a:r>
              <a:rPr sz="2000" spc="-21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2000" spc="-25" dirty="0">
                <a:solidFill>
                  <a:srgbClr val="5F5F5F"/>
                </a:solidFill>
                <a:latin typeface="Tahoma"/>
                <a:cs typeface="Tahoma"/>
              </a:rPr>
              <a:t>of 	</a:t>
            </a:r>
            <a:r>
              <a:rPr sz="2000" spc="-10" dirty="0">
                <a:solidFill>
                  <a:srgbClr val="5F5F5F"/>
                </a:solidFill>
                <a:latin typeface="Tahoma"/>
                <a:cs typeface="Tahoma"/>
              </a:rPr>
              <a:t>the</a:t>
            </a:r>
            <a:r>
              <a:rPr sz="2000" spc="-24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5F5F5F"/>
                </a:solidFill>
                <a:latin typeface="Tahoma"/>
                <a:cs typeface="Tahoma"/>
              </a:rPr>
              <a:t>organization;</a:t>
            </a:r>
            <a:endParaRPr sz="2000">
              <a:latin typeface="Tahoma"/>
              <a:cs typeface="Tahoma"/>
            </a:endParaRPr>
          </a:p>
          <a:p>
            <a:pPr marL="297815" indent="-285115">
              <a:lnSpc>
                <a:spcPts val="2390"/>
              </a:lnSpc>
              <a:spcBef>
                <a:spcPts val="1140"/>
              </a:spcBef>
              <a:buClr>
                <a:srgbClr val="0A976C"/>
              </a:buClr>
              <a:buSzPct val="80000"/>
              <a:buFont typeface="Segoe UI Symbol"/>
              <a:buChar char="⮚"/>
              <a:tabLst>
                <a:tab pos="297815" algn="l"/>
              </a:tabLst>
            </a:pPr>
            <a:r>
              <a:rPr sz="2000" spc="-35" dirty="0">
                <a:solidFill>
                  <a:srgbClr val="5F5F5F"/>
                </a:solidFill>
                <a:latin typeface="Tahoma"/>
                <a:cs typeface="Tahoma"/>
              </a:rPr>
              <a:t>Identify</a:t>
            </a:r>
            <a:r>
              <a:rPr sz="2000" spc="-21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2000" spc="-40" dirty="0">
                <a:solidFill>
                  <a:srgbClr val="5F5F5F"/>
                </a:solidFill>
                <a:latin typeface="Tahoma"/>
                <a:cs typeface="Tahoma"/>
              </a:rPr>
              <a:t>at</a:t>
            </a:r>
            <a:r>
              <a:rPr sz="2000" spc="-20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2000" spc="-25" dirty="0">
                <a:solidFill>
                  <a:srgbClr val="5F5F5F"/>
                </a:solidFill>
                <a:latin typeface="Tahoma"/>
                <a:cs typeface="Tahoma"/>
              </a:rPr>
              <a:t>least</a:t>
            </a:r>
            <a:r>
              <a:rPr sz="2000" spc="-19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2000" spc="65" dirty="0">
                <a:solidFill>
                  <a:srgbClr val="5F5F5F"/>
                </a:solidFill>
                <a:latin typeface="Tahoma"/>
                <a:cs typeface="Tahoma"/>
              </a:rPr>
              <a:t>5</a:t>
            </a:r>
            <a:r>
              <a:rPr sz="2000" spc="-20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5F5F5F"/>
                </a:solidFill>
                <a:latin typeface="Tahoma"/>
                <a:cs typeface="Tahoma"/>
              </a:rPr>
              <a:t>different</a:t>
            </a:r>
            <a:r>
              <a:rPr sz="2000" spc="-17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2000" spc="-20" dirty="0">
                <a:solidFill>
                  <a:srgbClr val="5F5F5F"/>
                </a:solidFill>
                <a:latin typeface="Tahoma"/>
                <a:cs typeface="Tahoma"/>
              </a:rPr>
              <a:t>contexts</a:t>
            </a:r>
            <a:r>
              <a:rPr sz="2000" spc="-19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2000" spc="-25" dirty="0">
                <a:solidFill>
                  <a:srgbClr val="5F5F5F"/>
                </a:solidFill>
                <a:latin typeface="Tahoma"/>
                <a:cs typeface="Tahoma"/>
              </a:rPr>
              <a:t>in</a:t>
            </a:r>
            <a:endParaRPr sz="2000">
              <a:latin typeface="Tahoma"/>
              <a:cs typeface="Tahoma"/>
            </a:endParaRPr>
          </a:p>
          <a:p>
            <a:pPr marL="299085">
              <a:lnSpc>
                <a:spcPts val="2390"/>
              </a:lnSpc>
              <a:spcBef>
                <a:spcPts val="5"/>
              </a:spcBef>
            </a:pPr>
            <a:r>
              <a:rPr sz="2000" spc="-30" dirty="0">
                <a:solidFill>
                  <a:srgbClr val="5F5F5F"/>
                </a:solidFill>
                <a:latin typeface="Tahoma"/>
                <a:cs typeface="Tahoma"/>
              </a:rPr>
              <a:t>which</a:t>
            </a:r>
            <a:r>
              <a:rPr sz="2000" spc="-21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2000" dirty="0">
                <a:solidFill>
                  <a:srgbClr val="5F5F5F"/>
                </a:solidFill>
                <a:latin typeface="Tahoma"/>
                <a:cs typeface="Tahoma"/>
              </a:rPr>
              <a:t>KPIs</a:t>
            </a:r>
            <a:r>
              <a:rPr sz="2000" spc="-204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2000" spc="-55" dirty="0">
                <a:solidFill>
                  <a:srgbClr val="5F5F5F"/>
                </a:solidFill>
                <a:latin typeface="Tahoma"/>
                <a:cs typeface="Tahoma"/>
              </a:rPr>
              <a:t>can</a:t>
            </a:r>
            <a:r>
              <a:rPr sz="2000" spc="-21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2000" spc="-30" dirty="0">
                <a:solidFill>
                  <a:srgbClr val="5F5F5F"/>
                </a:solidFill>
                <a:latin typeface="Tahoma"/>
                <a:cs typeface="Tahoma"/>
              </a:rPr>
              <a:t>be</a:t>
            </a:r>
            <a:r>
              <a:rPr sz="2000" spc="-22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2000" spc="-20" dirty="0">
                <a:solidFill>
                  <a:srgbClr val="5F5F5F"/>
                </a:solidFill>
                <a:latin typeface="Tahoma"/>
                <a:cs typeface="Tahoma"/>
              </a:rPr>
              <a:t>used;</a:t>
            </a:r>
            <a:endParaRPr sz="2000">
              <a:latin typeface="Tahoma"/>
              <a:cs typeface="Tahoma"/>
            </a:endParaRPr>
          </a:p>
          <a:p>
            <a:pPr marL="297180" marR="680720" indent="-285115">
              <a:lnSpc>
                <a:spcPts val="2380"/>
              </a:lnSpc>
              <a:spcBef>
                <a:spcPts val="1320"/>
              </a:spcBef>
              <a:buClr>
                <a:srgbClr val="0A976C"/>
              </a:buClr>
              <a:buSzPct val="80000"/>
              <a:buFont typeface="Segoe UI Symbol"/>
              <a:buChar char="⮚"/>
              <a:tabLst>
                <a:tab pos="299085" algn="l"/>
              </a:tabLst>
            </a:pPr>
            <a:r>
              <a:rPr sz="2000" spc="-10" dirty="0">
                <a:solidFill>
                  <a:srgbClr val="5F5F5F"/>
                </a:solidFill>
                <a:latin typeface="Tahoma"/>
                <a:cs typeface="Tahoma"/>
              </a:rPr>
              <a:t>Understand</a:t>
            </a:r>
            <a:r>
              <a:rPr sz="2000" spc="-19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5F5F5F"/>
                </a:solidFill>
                <a:latin typeface="Tahoma"/>
                <a:cs typeface="Tahoma"/>
              </a:rPr>
              <a:t>the</a:t>
            </a:r>
            <a:r>
              <a:rPr sz="2000" spc="-19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2000" spc="-20" dirty="0">
                <a:solidFill>
                  <a:srgbClr val="5F5F5F"/>
                </a:solidFill>
                <a:latin typeface="Tahoma"/>
                <a:cs typeface="Tahoma"/>
              </a:rPr>
              <a:t>multiple</a:t>
            </a:r>
            <a:r>
              <a:rPr sz="2000" spc="-21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2000" spc="-25" dirty="0">
                <a:solidFill>
                  <a:srgbClr val="5F5F5F"/>
                </a:solidFill>
                <a:latin typeface="Tahoma"/>
                <a:cs typeface="Tahoma"/>
              </a:rPr>
              <a:t>facets</a:t>
            </a:r>
            <a:r>
              <a:rPr sz="2000" spc="-19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2000" spc="-25" dirty="0">
                <a:solidFill>
                  <a:srgbClr val="5F5F5F"/>
                </a:solidFill>
                <a:latin typeface="Tahoma"/>
                <a:cs typeface="Tahoma"/>
              </a:rPr>
              <a:t>of 	</a:t>
            </a:r>
            <a:r>
              <a:rPr sz="2000" spc="-10" dirty="0">
                <a:solidFill>
                  <a:srgbClr val="5F5F5F"/>
                </a:solidFill>
                <a:latin typeface="Tahoma"/>
                <a:cs typeface="Tahoma"/>
              </a:rPr>
              <a:t>measurement.</a:t>
            </a:r>
            <a:endParaRPr sz="20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159251" y="358140"/>
            <a:ext cx="5823585" cy="513715"/>
          </a:xfrm>
          <a:prstGeom prst="rect">
            <a:avLst/>
          </a:prstGeom>
          <a:solidFill>
            <a:srgbClr val="0A976C"/>
          </a:solidFill>
        </p:spPr>
        <p:txBody>
          <a:bodyPr vert="horz" wrap="square" lIns="0" tIns="133350" rIns="0" bIns="0" rtlCol="0">
            <a:spAutoFit/>
          </a:bodyPr>
          <a:lstStyle/>
          <a:p>
            <a:pPr marL="832485">
              <a:lnSpc>
                <a:spcPct val="100000"/>
              </a:lnSpc>
              <a:spcBef>
                <a:spcPts val="1050"/>
              </a:spcBef>
            </a:pPr>
            <a:r>
              <a:rPr sz="1700" spc="120" dirty="0">
                <a:solidFill>
                  <a:srgbClr val="FFFFFF"/>
                </a:solidFill>
                <a:latin typeface="Century Gothic"/>
                <a:cs typeface="Century Gothic"/>
              </a:rPr>
              <a:t>INTERDISCIPLINARY</a:t>
            </a:r>
            <a:r>
              <a:rPr sz="1700" spc="-6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700" spc="105" dirty="0">
                <a:solidFill>
                  <a:srgbClr val="FFFFFF"/>
                </a:solidFill>
                <a:latin typeface="Century Gothic"/>
                <a:cs typeface="Century Gothic"/>
              </a:rPr>
              <a:t>SYSTEMIC</a:t>
            </a:r>
            <a:r>
              <a:rPr sz="1700" spc="-3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700" spc="120" dirty="0">
                <a:solidFill>
                  <a:srgbClr val="FFFFFF"/>
                </a:solidFill>
                <a:latin typeface="Century Gothic"/>
                <a:cs typeface="Century Gothic"/>
              </a:rPr>
              <a:t>WORLDVIEW</a:t>
            </a:r>
            <a:endParaRPr sz="1700">
              <a:latin typeface="Century Gothic"/>
              <a:cs typeface="Century Gothic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59251" y="914400"/>
            <a:ext cx="5824728" cy="3727577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9728" y="358140"/>
            <a:ext cx="2938145" cy="2007107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159251" y="4706111"/>
            <a:ext cx="2863469" cy="1955292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9728" y="2429255"/>
            <a:ext cx="2938272" cy="214884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118859" y="4706111"/>
            <a:ext cx="2863595" cy="1927834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09728" y="4706111"/>
            <a:ext cx="2938272" cy="1955292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508747" y="141731"/>
            <a:ext cx="1466088" cy="121920"/>
          </a:xfrm>
          <a:prstGeom prst="rect">
            <a:avLst/>
          </a:prstGeom>
        </p:spPr>
      </p:pic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635" rIns="0" bIns="0" rtlCol="0">
            <a:spAutoFit/>
          </a:bodyPr>
          <a:lstStyle/>
          <a:p>
            <a:pPr marL="2583180">
              <a:lnSpc>
                <a:spcPct val="100000"/>
              </a:lnSpc>
              <a:spcBef>
                <a:spcPts val="85"/>
              </a:spcBef>
            </a:pPr>
            <a:fld id="{81D60167-4931-47E6-BA6A-407CBD079E47}" type="slidenum">
              <a:rPr sz="900" spc="-25" dirty="0">
                <a:solidFill>
                  <a:srgbClr val="858585"/>
                </a:solidFill>
                <a:latin typeface="Tahoma"/>
                <a:cs typeface="Tahoma"/>
              </a:rPr>
              <a:t>85</a:t>
            </a:fld>
            <a:endParaRPr sz="9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09258" rIns="0" bIns="0" rtlCol="0">
            <a:spAutoFit/>
          </a:bodyPr>
          <a:lstStyle/>
          <a:p>
            <a:pPr marL="31115">
              <a:lnSpc>
                <a:spcPct val="100000"/>
              </a:lnSpc>
              <a:spcBef>
                <a:spcPts val="100"/>
              </a:spcBef>
            </a:pPr>
            <a:r>
              <a:rPr spc="270" dirty="0"/>
              <a:t>KPI</a:t>
            </a:r>
            <a:r>
              <a:rPr spc="-5" dirty="0"/>
              <a:t> </a:t>
            </a:r>
            <a:r>
              <a:rPr spc="295" dirty="0"/>
              <a:t>USE</a:t>
            </a:r>
            <a:r>
              <a:rPr spc="-10" dirty="0"/>
              <a:t> </a:t>
            </a:r>
            <a:r>
              <a:rPr spc="90" dirty="0"/>
              <a:t>CASE</a:t>
            </a:r>
            <a:r>
              <a:rPr dirty="0"/>
              <a:t> </a:t>
            </a:r>
            <a:r>
              <a:rPr spc="114" dirty="0"/>
              <a:t>SCENARIOS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80412" y="1545319"/>
            <a:ext cx="8684260" cy="931544"/>
            <a:chOff x="280412" y="1545319"/>
            <a:chExt cx="8684260" cy="931544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0412" y="1545319"/>
              <a:ext cx="8683758" cy="931195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301752" y="1557528"/>
              <a:ext cx="8590915" cy="847725"/>
            </a:xfrm>
            <a:custGeom>
              <a:avLst/>
              <a:gdLst/>
              <a:ahLst/>
              <a:cxnLst/>
              <a:rect l="l" t="t" r="r" b="b"/>
              <a:pathLst>
                <a:path w="8590915" h="847725">
                  <a:moveTo>
                    <a:pt x="8506714" y="0"/>
                  </a:moveTo>
                  <a:lnTo>
                    <a:pt x="84099" y="0"/>
                  </a:lnTo>
                  <a:lnTo>
                    <a:pt x="51365" y="6600"/>
                  </a:lnTo>
                  <a:lnTo>
                    <a:pt x="24633" y="24606"/>
                  </a:lnTo>
                  <a:lnTo>
                    <a:pt x="6609" y="51327"/>
                  </a:lnTo>
                  <a:lnTo>
                    <a:pt x="0" y="84074"/>
                  </a:lnTo>
                  <a:lnTo>
                    <a:pt x="0" y="763270"/>
                  </a:lnTo>
                  <a:lnTo>
                    <a:pt x="6609" y="796016"/>
                  </a:lnTo>
                  <a:lnTo>
                    <a:pt x="24633" y="822737"/>
                  </a:lnTo>
                  <a:lnTo>
                    <a:pt x="51365" y="840743"/>
                  </a:lnTo>
                  <a:lnTo>
                    <a:pt x="84099" y="847344"/>
                  </a:lnTo>
                  <a:lnTo>
                    <a:pt x="8506714" y="847344"/>
                  </a:lnTo>
                  <a:lnTo>
                    <a:pt x="8539460" y="840743"/>
                  </a:lnTo>
                  <a:lnTo>
                    <a:pt x="8566181" y="822737"/>
                  </a:lnTo>
                  <a:lnTo>
                    <a:pt x="8584187" y="796016"/>
                  </a:lnTo>
                  <a:lnTo>
                    <a:pt x="8590788" y="763270"/>
                  </a:lnTo>
                  <a:lnTo>
                    <a:pt x="8590788" y="84074"/>
                  </a:lnTo>
                  <a:lnTo>
                    <a:pt x="8584187" y="51327"/>
                  </a:lnTo>
                  <a:lnTo>
                    <a:pt x="8566181" y="24606"/>
                  </a:lnTo>
                  <a:lnTo>
                    <a:pt x="8539460" y="6600"/>
                  </a:lnTo>
                  <a:lnTo>
                    <a:pt x="850671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01752" y="1557528"/>
              <a:ext cx="8590915" cy="847725"/>
            </a:xfrm>
            <a:custGeom>
              <a:avLst/>
              <a:gdLst/>
              <a:ahLst/>
              <a:cxnLst/>
              <a:rect l="l" t="t" r="r" b="b"/>
              <a:pathLst>
                <a:path w="8590915" h="847725">
                  <a:moveTo>
                    <a:pt x="0" y="84074"/>
                  </a:moveTo>
                  <a:lnTo>
                    <a:pt x="6609" y="51327"/>
                  </a:lnTo>
                  <a:lnTo>
                    <a:pt x="24633" y="24606"/>
                  </a:lnTo>
                  <a:lnTo>
                    <a:pt x="51365" y="6600"/>
                  </a:lnTo>
                  <a:lnTo>
                    <a:pt x="84099" y="0"/>
                  </a:lnTo>
                  <a:lnTo>
                    <a:pt x="8506714" y="0"/>
                  </a:lnTo>
                  <a:lnTo>
                    <a:pt x="8539460" y="6600"/>
                  </a:lnTo>
                  <a:lnTo>
                    <a:pt x="8566181" y="24606"/>
                  </a:lnTo>
                  <a:lnTo>
                    <a:pt x="8584187" y="51327"/>
                  </a:lnTo>
                  <a:lnTo>
                    <a:pt x="8590788" y="84074"/>
                  </a:lnTo>
                  <a:lnTo>
                    <a:pt x="8590788" y="763270"/>
                  </a:lnTo>
                  <a:lnTo>
                    <a:pt x="8584187" y="796016"/>
                  </a:lnTo>
                  <a:lnTo>
                    <a:pt x="8566181" y="822737"/>
                  </a:lnTo>
                  <a:lnTo>
                    <a:pt x="8539460" y="840743"/>
                  </a:lnTo>
                  <a:lnTo>
                    <a:pt x="8506714" y="847344"/>
                  </a:lnTo>
                  <a:lnTo>
                    <a:pt x="84099" y="847344"/>
                  </a:lnTo>
                  <a:lnTo>
                    <a:pt x="51365" y="840743"/>
                  </a:lnTo>
                  <a:lnTo>
                    <a:pt x="24633" y="822737"/>
                  </a:lnTo>
                  <a:lnTo>
                    <a:pt x="6609" y="796016"/>
                  </a:lnTo>
                  <a:lnTo>
                    <a:pt x="0" y="763270"/>
                  </a:lnTo>
                  <a:lnTo>
                    <a:pt x="0" y="84074"/>
                  </a:lnTo>
                  <a:close/>
                </a:path>
              </a:pathLst>
            </a:custGeom>
            <a:ln w="9525">
              <a:solidFill>
                <a:srgbClr val="0A976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864614" y="1745360"/>
            <a:ext cx="1245235" cy="39306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85"/>
              </a:spcBef>
            </a:pPr>
            <a:r>
              <a:rPr sz="1200" spc="-175" dirty="0">
                <a:solidFill>
                  <a:srgbClr val="0A976C"/>
                </a:solidFill>
                <a:latin typeface="Century Gothic"/>
                <a:cs typeface="Century Gothic"/>
              </a:rPr>
              <a:t>1.</a:t>
            </a:r>
            <a:r>
              <a:rPr sz="1200" spc="-50" dirty="0">
                <a:solidFill>
                  <a:srgbClr val="0A976C"/>
                </a:solidFill>
                <a:latin typeface="Century Gothic"/>
                <a:cs typeface="Century Gothic"/>
              </a:rPr>
              <a:t> </a:t>
            </a:r>
            <a:r>
              <a:rPr sz="1200" spc="-10" dirty="0">
                <a:solidFill>
                  <a:srgbClr val="5F5F5F"/>
                </a:solidFill>
                <a:latin typeface="Century Gothic"/>
                <a:cs typeface="Century Gothic"/>
              </a:rPr>
              <a:t>Organizational strategy</a:t>
            </a:r>
            <a:endParaRPr sz="1200">
              <a:latin typeface="Century Gothic"/>
              <a:cs typeface="Century Gothic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508375" y="1745360"/>
            <a:ext cx="1621790" cy="39306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85"/>
              </a:spcBef>
            </a:pPr>
            <a:r>
              <a:rPr sz="1200" spc="-50" dirty="0">
                <a:solidFill>
                  <a:srgbClr val="0A976C"/>
                </a:solidFill>
                <a:latin typeface="Century Gothic"/>
                <a:cs typeface="Century Gothic"/>
              </a:rPr>
              <a:t>2.</a:t>
            </a:r>
            <a:r>
              <a:rPr sz="1200" spc="-15" dirty="0">
                <a:solidFill>
                  <a:srgbClr val="0A976C"/>
                </a:solidFill>
                <a:latin typeface="Century Gothic"/>
                <a:cs typeface="Century Gothic"/>
              </a:rPr>
              <a:t> </a:t>
            </a:r>
            <a:r>
              <a:rPr sz="1200" spc="-35" dirty="0">
                <a:solidFill>
                  <a:srgbClr val="5F5F5F"/>
                </a:solidFill>
                <a:latin typeface="Century Gothic"/>
                <a:cs typeface="Century Gothic"/>
              </a:rPr>
              <a:t>Corporate </a:t>
            </a:r>
            <a:r>
              <a:rPr sz="1200" spc="-10" dirty="0">
                <a:solidFill>
                  <a:srgbClr val="5F5F5F"/>
                </a:solidFill>
                <a:latin typeface="Century Gothic"/>
                <a:cs typeface="Century Gothic"/>
              </a:rPr>
              <a:t>overview </a:t>
            </a:r>
            <a:r>
              <a:rPr sz="1200" dirty="0">
                <a:solidFill>
                  <a:srgbClr val="5F5F5F"/>
                </a:solidFill>
                <a:latin typeface="Century Gothic"/>
                <a:cs typeface="Century Gothic"/>
              </a:rPr>
              <a:t>on</a:t>
            </a:r>
            <a:r>
              <a:rPr sz="1200" spc="-50" dirty="0">
                <a:solidFill>
                  <a:srgbClr val="5F5F5F"/>
                </a:solidFill>
                <a:latin typeface="Century Gothic"/>
                <a:cs typeface="Century Gothic"/>
              </a:rPr>
              <a:t> </a:t>
            </a:r>
            <a:r>
              <a:rPr sz="1200" dirty="0">
                <a:solidFill>
                  <a:srgbClr val="5F5F5F"/>
                </a:solidFill>
                <a:latin typeface="Century Gothic"/>
                <a:cs typeface="Century Gothic"/>
              </a:rPr>
              <a:t>key</a:t>
            </a:r>
            <a:r>
              <a:rPr sz="1200" spc="-55" dirty="0">
                <a:solidFill>
                  <a:srgbClr val="5F5F5F"/>
                </a:solidFill>
                <a:latin typeface="Century Gothic"/>
                <a:cs typeface="Century Gothic"/>
              </a:rPr>
              <a:t> </a:t>
            </a:r>
            <a:r>
              <a:rPr sz="1200" spc="-10" dirty="0">
                <a:solidFill>
                  <a:srgbClr val="5F5F5F"/>
                </a:solidFill>
                <a:latin typeface="Century Gothic"/>
                <a:cs typeface="Century Gothic"/>
              </a:rPr>
              <a:t>operations</a:t>
            </a:r>
            <a:endParaRPr sz="1200">
              <a:latin typeface="Century Gothic"/>
              <a:cs typeface="Century Gothic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563615" y="1745360"/>
            <a:ext cx="10636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spc="-55" dirty="0">
                <a:solidFill>
                  <a:srgbClr val="0A976C"/>
                </a:solidFill>
                <a:latin typeface="Century Gothic"/>
                <a:cs typeface="Century Gothic"/>
              </a:rPr>
              <a:t>3.</a:t>
            </a:r>
            <a:r>
              <a:rPr sz="1200" spc="-30" dirty="0">
                <a:solidFill>
                  <a:srgbClr val="0A976C"/>
                </a:solidFill>
                <a:latin typeface="Century Gothic"/>
                <a:cs typeface="Century Gothic"/>
              </a:rPr>
              <a:t> </a:t>
            </a:r>
            <a:r>
              <a:rPr sz="1200" spc="-20" dirty="0">
                <a:solidFill>
                  <a:srgbClr val="5F5F5F"/>
                </a:solidFill>
                <a:latin typeface="Century Gothic"/>
                <a:cs typeface="Century Gothic"/>
              </a:rPr>
              <a:t>Operational </a:t>
            </a:r>
            <a:r>
              <a:rPr sz="1200" spc="-10" dirty="0">
                <a:solidFill>
                  <a:srgbClr val="5F5F5F"/>
                </a:solidFill>
                <a:latin typeface="Century Gothic"/>
                <a:cs typeface="Century Gothic"/>
              </a:rPr>
              <a:t>planning</a:t>
            </a:r>
            <a:endParaRPr sz="1200">
              <a:latin typeface="Century Gothic"/>
              <a:cs typeface="Century Gothic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171690" y="1745360"/>
            <a:ext cx="1023619" cy="39306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85"/>
              </a:spcBef>
            </a:pPr>
            <a:r>
              <a:rPr sz="1200" dirty="0">
                <a:solidFill>
                  <a:srgbClr val="0A976C"/>
                </a:solidFill>
                <a:latin typeface="Century Gothic"/>
                <a:cs typeface="Century Gothic"/>
              </a:rPr>
              <a:t>4.</a:t>
            </a:r>
            <a:r>
              <a:rPr sz="1200" spc="-35" dirty="0">
                <a:solidFill>
                  <a:srgbClr val="0A976C"/>
                </a:solidFill>
                <a:latin typeface="Century Gothic"/>
                <a:cs typeface="Century Gothic"/>
              </a:rPr>
              <a:t> </a:t>
            </a:r>
            <a:r>
              <a:rPr sz="1200" spc="-10" dirty="0">
                <a:solidFill>
                  <a:srgbClr val="5F5F5F"/>
                </a:solidFill>
                <a:latin typeface="Century Gothic"/>
                <a:cs typeface="Century Gothic"/>
              </a:rPr>
              <a:t>Operations tracking</a:t>
            </a:r>
            <a:endParaRPr sz="1200">
              <a:latin typeface="Century Gothic"/>
              <a:cs typeface="Century Gothic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271272" y="2452128"/>
            <a:ext cx="8702040" cy="958850"/>
            <a:chOff x="271272" y="2452128"/>
            <a:chExt cx="8702040" cy="958850"/>
          </a:xfrm>
        </p:grpSpPr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1272" y="2452128"/>
              <a:ext cx="8702040" cy="958583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301752" y="2482595"/>
              <a:ext cx="8590915" cy="847725"/>
            </a:xfrm>
            <a:custGeom>
              <a:avLst/>
              <a:gdLst/>
              <a:ahLst/>
              <a:cxnLst/>
              <a:rect l="l" t="t" r="r" b="b"/>
              <a:pathLst>
                <a:path w="8590915" h="847725">
                  <a:moveTo>
                    <a:pt x="8506714" y="0"/>
                  </a:moveTo>
                  <a:lnTo>
                    <a:pt x="84099" y="0"/>
                  </a:lnTo>
                  <a:lnTo>
                    <a:pt x="51365" y="6600"/>
                  </a:lnTo>
                  <a:lnTo>
                    <a:pt x="24633" y="24606"/>
                  </a:lnTo>
                  <a:lnTo>
                    <a:pt x="6609" y="51327"/>
                  </a:lnTo>
                  <a:lnTo>
                    <a:pt x="0" y="84074"/>
                  </a:lnTo>
                  <a:lnTo>
                    <a:pt x="0" y="763269"/>
                  </a:lnTo>
                  <a:lnTo>
                    <a:pt x="6609" y="796016"/>
                  </a:lnTo>
                  <a:lnTo>
                    <a:pt x="24633" y="822737"/>
                  </a:lnTo>
                  <a:lnTo>
                    <a:pt x="51365" y="840743"/>
                  </a:lnTo>
                  <a:lnTo>
                    <a:pt x="84099" y="847343"/>
                  </a:lnTo>
                  <a:lnTo>
                    <a:pt x="8506714" y="847343"/>
                  </a:lnTo>
                  <a:lnTo>
                    <a:pt x="8539460" y="840743"/>
                  </a:lnTo>
                  <a:lnTo>
                    <a:pt x="8566181" y="822737"/>
                  </a:lnTo>
                  <a:lnTo>
                    <a:pt x="8584187" y="796016"/>
                  </a:lnTo>
                  <a:lnTo>
                    <a:pt x="8590788" y="763269"/>
                  </a:lnTo>
                  <a:lnTo>
                    <a:pt x="8590788" y="84074"/>
                  </a:lnTo>
                  <a:lnTo>
                    <a:pt x="8584187" y="51327"/>
                  </a:lnTo>
                  <a:lnTo>
                    <a:pt x="8566181" y="24606"/>
                  </a:lnTo>
                  <a:lnTo>
                    <a:pt x="8539460" y="6600"/>
                  </a:lnTo>
                  <a:lnTo>
                    <a:pt x="850671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01752" y="2482595"/>
              <a:ext cx="8590915" cy="847725"/>
            </a:xfrm>
            <a:custGeom>
              <a:avLst/>
              <a:gdLst/>
              <a:ahLst/>
              <a:cxnLst/>
              <a:rect l="l" t="t" r="r" b="b"/>
              <a:pathLst>
                <a:path w="8590915" h="847725">
                  <a:moveTo>
                    <a:pt x="0" y="84074"/>
                  </a:moveTo>
                  <a:lnTo>
                    <a:pt x="6609" y="51327"/>
                  </a:lnTo>
                  <a:lnTo>
                    <a:pt x="24633" y="24606"/>
                  </a:lnTo>
                  <a:lnTo>
                    <a:pt x="51365" y="6600"/>
                  </a:lnTo>
                  <a:lnTo>
                    <a:pt x="84099" y="0"/>
                  </a:lnTo>
                  <a:lnTo>
                    <a:pt x="8506714" y="0"/>
                  </a:lnTo>
                  <a:lnTo>
                    <a:pt x="8539460" y="6600"/>
                  </a:lnTo>
                  <a:lnTo>
                    <a:pt x="8566181" y="24606"/>
                  </a:lnTo>
                  <a:lnTo>
                    <a:pt x="8584187" y="51327"/>
                  </a:lnTo>
                  <a:lnTo>
                    <a:pt x="8590788" y="84074"/>
                  </a:lnTo>
                  <a:lnTo>
                    <a:pt x="8590788" y="763269"/>
                  </a:lnTo>
                  <a:lnTo>
                    <a:pt x="8584187" y="796016"/>
                  </a:lnTo>
                  <a:lnTo>
                    <a:pt x="8566181" y="822737"/>
                  </a:lnTo>
                  <a:lnTo>
                    <a:pt x="8539460" y="840743"/>
                  </a:lnTo>
                  <a:lnTo>
                    <a:pt x="8506714" y="847343"/>
                  </a:lnTo>
                  <a:lnTo>
                    <a:pt x="84099" y="847343"/>
                  </a:lnTo>
                  <a:lnTo>
                    <a:pt x="51365" y="840743"/>
                  </a:lnTo>
                  <a:lnTo>
                    <a:pt x="24633" y="822737"/>
                  </a:lnTo>
                  <a:lnTo>
                    <a:pt x="6609" y="796016"/>
                  </a:lnTo>
                  <a:lnTo>
                    <a:pt x="0" y="763269"/>
                  </a:lnTo>
                  <a:lnTo>
                    <a:pt x="0" y="84074"/>
                  </a:lnTo>
                  <a:close/>
                </a:path>
              </a:pathLst>
            </a:custGeom>
            <a:ln w="9525">
              <a:solidFill>
                <a:srgbClr val="0A976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1864614" y="2670809"/>
            <a:ext cx="20135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spc="-55" dirty="0">
                <a:solidFill>
                  <a:srgbClr val="0A976C"/>
                </a:solidFill>
                <a:latin typeface="Century Gothic"/>
                <a:cs typeface="Century Gothic"/>
              </a:rPr>
              <a:t>5.</a:t>
            </a:r>
            <a:r>
              <a:rPr sz="1200" spc="15" dirty="0">
                <a:solidFill>
                  <a:srgbClr val="0A976C"/>
                </a:solidFill>
                <a:latin typeface="Century Gothic"/>
                <a:cs typeface="Century Gothic"/>
              </a:rPr>
              <a:t> </a:t>
            </a:r>
            <a:r>
              <a:rPr sz="1200" spc="-10" dirty="0">
                <a:solidFill>
                  <a:srgbClr val="5F5F5F"/>
                </a:solidFill>
                <a:latin typeface="Century Gothic"/>
                <a:cs typeface="Century Gothic"/>
              </a:rPr>
              <a:t>Alliances</a:t>
            </a:r>
            <a:r>
              <a:rPr sz="1200" spc="-25" dirty="0">
                <a:solidFill>
                  <a:srgbClr val="5F5F5F"/>
                </a:solidFill>
                <a:latin typeface="Century Gothic"/>
                <a:cs typeface="Century Gothic"/>
              </a:rPr>
              <a:t> </a:t>
            </a:r>
            <a:r>
              <a:rPr sz="1200" spc="-150" dirty="0">
                <a:solidFill>
                  <a:srgbClr val="5F5F5F"/>
                </a:solidFill>
                <a:latin typeface="Century Gothic"/>
                <a:cs typeface="Century Gothic"/>
              </a:rPr>
              <a:t>/</a:t>
            </a:r>
            <a:r>
              <a:rPr sz="1200" spc="10" dirty="0">
                <a:solidFill>
                  <a:srgbClr val="5F5F5F"/>
                </a:solidFill>
                <a:latin typeface="Century Gothic"/>
                <a:cs typeface="Century Gothic"/>
              </a:rPr>
              <a:t> </a:t>
            </a:r>
            <a:r>
              <a:rPr sz="1200" dirty="0">
                <a:solidFill>
                  <a:srgbClr val="5F5F5F"/>
                </a:solidFill>
                <a:latin typeface="Century Gothic"/>
                <a:cs typeface="Century Gothic"/>
              </a:rPr>
              <a:t>Joint</a:t>
            </a:r>
            <a:r>
              <a:rPr sz="1200" spc="-15" dirty="0">
                <a:solidFill>
                  <a:srgbClr val="5F5F5F"/>
                </a:solidFill>
                <a:latin typeface="Century Gothic"/>
                <a:cs typeface="Century Gothic"/>
              </a:rPr>
              <a:t> </a:t>
            </a:r>
            <a:r>
              <a:rPr sz="1200" spc="-10" dirty="0">
                <a:solidFill>
                  <a:srgbClr val="5F5F5F"/>
                </a:solidFill>
                <a:latin typeface="Century Gothic"/>
                <a:cs typeface="Century Gothic"/>
              </a:rPr>
              <a:t>ventures </a:t>
            </a:r>
            <a:r>
              <a:rPr sz="1200" spc="10" dirty="0">
                <a:solidFill>
                  <a:srgbClr val="5F5F5F"/>
                </a:solidFill>
                <a:latin typeface="Century Gothic"/>
                <a:cs typeface="Century Gothic"/>
              </a:rPr>
              <a:t>relationship</a:t>
            </a:r>
            <a:r>
              <a:rPr sz="1200" spc="80" dirty="0">
                <a:solidFill>
                  <a:srgbClr val="5F5F5F"/>
                </a:solidFill>
                <a:latin typeface="Century Gothic"/>
                <a:cs typeface="Century Gothic"/>
              </a:rPr>
              <a:t> </a:t>
            </a:r>
            <a:r>
              <a:rPr sz="1200" spc="-10" dirty="0">
                <a:solidFill>
                  <a:srgbClr val="5F5F5F"/>
                </a:solidFill>
                <a:latin typeface="Century Gothic"/>
                <a:cs typeface="Century Gothic"/>
              </a:rPr>
              <a:t>scorecard</a:t>
            </a:r>
            <a:endParaRPr sz="1200">
              <a:latin typeface="Century Gothic"/>
              <a:cs typeface="Century Gothic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780915" y="2670809"/>
            <a:ext cx="10642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0A976C"/>
                </a:solidFill>
                <a:latin typeface="Century Gothic"/>
                <a:cs typeface="Century Gothic"/>
              </a:rPr>
              <a:t>6.</a:t>
            </a:r>
            <a:r>
              <a:rPr sz="1200" spc="-70" dirty="0">
                <a:solidFill>
                  <a:srgbClr val="0A976C"/>
                </a:solidFill>
                <a:latin typeface="Century Gothic"/>
                <a:cs typeface="Century Gothic"/>
              </a:rPr>
              <a:t> </a:t>
            </a:r>
            <a:r>
              <a:rPr sz="1200" spc="-10" dirty="0">
                <a:solidFill>
                  <a:srgbClr val="5F5F5F"/>
                </a:solidFill>
                <a:latin typeface="Century Gothic"/>
                <a:cs typeface="Century Gothic"/>
              </a:rPr>
              <a:t>Portfolio management</a:t>
            </a:r>
            <a:endParaRPr sz="1200">
              <a:latin typeface="Century Gothic"/>
              <a:cs typeface="Century Gothic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617969" y="2670809"/>
            <a:ext cx="1061720" cy="39306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85"/>
              </a:spcBef>
            </a:pPr>
            <a:r>
              <a:rPr sz="1200" spc="-35" dirty="0">
                <a:solidFill>
                  <a:srgbClr val="0A976C"/>
                </a:solidFill>
                <a:latin typeface="Century Gothic"/>
                <a:cs typeface="Century Gothic"/>
              </a:rPr>
              <a:t>7.</a:t>
            </a:r>
            <a:r>
              <a:rPr sz="1200" spc="-45" dirty="0">
                <a:solidFill>
                  <a:srgbClr val="0A976C"/>
                </a:solidFill>
                <a:latin typeface="Century Gothic"/>
                <a:cs typeface="Century Gothic"/>
              </a:rPr>
              <a:t> </a:t>
            </a:r>
            <a:r>
              <a:rPr sz="1200" spc="-10" dirty="0">
                <a:solidFill>
                  <a:srgbClr val="5F5F5F"/>
                </a:solidFill>
                <a:latin typeface="Century Gothic"/>
                <a:cs typeface="Century Gothic"/>
              </a:rPr>
              <a:t>Project management</a:t>
            </a:r>
            <a:endParaRPr sz="1200">
              <a:latin typeface="Century Gothic"/>
              <a:cs typeface="Century Gothic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280412" y="3435079"/>
            <a:ext cx="8684260" cy="931544"/>
            <a:chOff x="280412" y="3435079"/>
            <a:chExt cx="8684260" cy="931544"/>
          </a:xfrm>
        </p:grpSpPr>
        <p:pic>
          <p:nvPicPr>
            <p:cNvPr id="19" name="object 1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0412" y="3435079"/>
              <a:ext cx="8683758" cy="931195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301752" y="3447288"/>
              <a:ext cx="8590915" cy="847725"/>
            </a:xfrm>
            <a:custGeom>
              <a:avLst/>
              <a:gdLst/>
              <a:ahLst/>
              <a:cxnLst/>
              <a:rect l="l" t="t" r="r" b="b"/>
              <a:pathLst>
                <a:path w="8590915" h="847725">
                  <a:moveTo>
                    <a:pt x="8506714" y="0"/>
                  </a:moveTo>
                  <a:lnTo>
                    <a:pt x="84099" y="0"/>
                  </a:lnTo>
                  <a:lnTo>
                    <a:pt x="51365" y="6600"/>
                  </a:lnTo>
                  <a:lnTo>
                    <a:pt x="24633" y="24606"/>
                  </a:lnTo>
                  <a:lnTo>
                    <a:pt x="6609" y="51327"/>
                  </a:lnTo>
                  <a:lnTo>
                    <a:pt x="0" y="84074"/>
                  </a:lnTo>
                  <a:lnTo>
                    <a:pt x="0" y="763269"/>
                  </a:lnTo>
                  <a:lnTo>
                    <a:pt x="6609" y="796016"/>
                  </a:lnTo>
                  <a:lnTo>
                    <a:pt x="24633" y="822737"/>
                  </a:lnTo>
                  <a:lnTo>
                    <a:pt x="51365" y="840743"/>
                  </a:lnTo>
                  <a:lnTo>
                    <a:pt x="84099" y="847344"/>
                  </a:lnTo>
                  <a:lnTo>
                    <a:pt x="8506714" y="847344"/>
                  </a:lnTo>
                  <a:lnTo>
                    <a:pt x="8539460" y="840743"/>
                  </a:lnTo>
                  <a:lnTo>
                    <a:pt x="8566181" y="822737"/>
                  </a:lnTo>
                  <a:lnTo>
                    <a:pt x="8584187" y="796016"/>
                  </a:lnTo>
                  <a:lnTo>
                    <a:pt x="8590788" y="763269"/>
                  </a:lnTo>
                  <a:lnTo>
                    <a:pt x="8590788" y="84074"/>
                  </a:lnTo>
                  <a:lnTo>
                    <a:pt x="8584187" y="51327"/>
                  </a:lnTo>
                  <a:lnTo>
                    <a:pt x="8566181" y="24606"/>
                  </a:lnTo>
                  <a:lnTo>
                    <a:pt x="8539460" y="6600"/>
                  </a:lnTo>
                  <a:lnTo>
                    <a:pt x="850671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301752" y="3447288"/>
              <a:ext cx="8590915" cy="847725"/>
            </a:xfrm>
            <a:custGeom>
              <a:avLst/>
              <a:gdLst/>
              <a:ahLst/>
              <a:cxnLst/>
              <a:rect l="l" t="t" r="r" b="b"/>
              <a:pathLst>
                <a:path w="8590915" h="847725">
                  <a:moveTo>
                    <a:pt x="0" y="84074"/>
                  </a:moveTo>
                  <a:lnTo>
                    <a:pt x="6609" y="51327"/>
                  </a:lnTo>
                  <a:lnTo>
                    <a:pt x="24633" y="24606"/>
                  </a:lnTo>
                  <a:lnTo>
                    <a:pt x="51365" y="6600"/>
                  </a:lnTo>
                  <a:lnTo>
                    <a:pt x="84099" y="0"/>
                  </a:lnTo>
                  <a:lnTo>
                    <a:pt x="8506714" y="0"/>
                  </a:lnTo>
                  <a:lnTo>
                    <a:pt x="8539460" y="6600"/>
                  </a:lnTo>
                  <a:lnTo>
                    <a:pt x="8566181" y="24606"/>
                  </a:lnTo>
                  <a:lnTo>
                    <a:pt x="8584187" y="51327"/>
                  </a:lnTo>
                  <a:lnTo>
                    <a:pt x="8590788" y="84074"/>
                  </a:lnTo>
                  <a:lnTo>
                    <a:pt x="8590788" y="763269"/>
                  </a:lnTo>
                  <a:lnTo>
                    <a:pt x="8584187" y="796016"/>
                  </a:lnTo>
                  <a:lnTo>
                    <a:pt x="8566181" y="822737"/>
                  </a:lnTo>
                  <a:lnTo>
                    <a:pt x="8539460" y="840743"/>
                  </a:lnTo>
                  <a:lnTo>
                    <a:pt x="8506714" y="847344"/>
                  </a:lnTo>
                  <a:lnTo>
                    <a:pt x="84099" y="847344"/>
                  </a:lnTo>
                  <a:lnTo>
                    <a:pt x="51365" y="840743"/>
                  </a:lnTo>
                  <a:lnTo>
                    <a:pt x="24633" y="822737"/>
                  </a:lnTo>
                  <a:lnTo>
                    <a:pt x="6609" y="796016"/>
                  </a:lnTo>
                  <a:lnTo>
                    <a:pt x="0" y="763269"/>
                  </a:lnTo>
                  <a:lnTo>
                    <a:pt x="0" y="84074"/>
                  </a:lnTo>
                  <a:close/>
                </a:path>
              </a:pathLst>
            </a:custGeom>
            <a:ln w="9525">
              <a:solidFill>
                <a:srgbClr val="0A976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1864614" y="3636009"/>
            <a:ext cx="14160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0A976C"/>
                </a:solidFill>
                <a:latin typeface="Century Gothic"/>
                <a:cs typeface="Century Gothic"/>
              </a:rPr>
              <a:t>8.</a:t>
            </a:r>
            <a:r>
              <a:rPr sz="1200" spc="-40" dirty="0">
                <a:solidFill>
                  <a:srgbClr val="0A976C"/>
                </a:solidFill>
                <a:latin typeface="Century Gothic"/>
                <a:cs typeface="Century Gothic"/>
              </a:rPr>
              <a:t> </a:t>
            </a:r>
            <a:r>
              <a:rPr sz="1200" dirty="0">
                <a:solidFill>
                  <a:srgbClr val="5F5F5F"/>
                </a:solidFill>
                <a:latin typeface="Century Gothic"/>
                <a:cs typeface="Century Gothic"/>
              </a:rPr>
              <a:t>Quality</a:t>
            </a:r>
            <a:r>
              <a:rPr sz="1200" spc="-55" dirty="0">
                <a:solidFill>
                  <a:srgbClr val="5F5F5F"/>
                </a:solidFill>
                <a:latin typeface="Century Gothic"/>
                <a:cs typeface="Century Gothic"/>
              </a:rPr>
              <a:t> </a:t>
            </a:r>
            <a:r>
              <a:rPr sz="1200" spc="-150" dirty="0">
                <a:solidFill>
                  <a:srgbClr val="5F5F5F"/>
                </a:solidFill>
                <a:latin typeface="Century Gothic"/>
                <a:cs typeface="Century Gothic"/>
              </a:rPr>
              <a:t>/</a:t>
            </a:r>
            <a:r>
              <a:rPr sz="1200" spc="-25" dirty="0">
                <a:solidFill>
                  <a:srgbClr val="5F5F5F"/>
                </a:solidFill>
                <a:latin typeface="Century Gothic"/>
                <a:cs typeface="Century Gothic"/>
              </a:rPr>
              <a:t> </a:t>
            </a:r>
            <a:r>
              <a:rPr sz="1200" spc="-10" dirty="0">
                <a:solidFill>
                  <a:srgbClr val="5F5F5F"/>
                </a:solidFill>
                <a:latin typeface="Century Gothic"/>
                <a:cs typeface="Century Gothic"/>
              </a:rPr>
              <a:t>process management</a:t>
            </a:r>
            <a:endParaRPr sz="1200">
              <a:latin typeface="Century Gothic"/>
              <a:cs typeface="Century Gothic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780915" y="3636009"/>
            <a:ext cx="10928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0A976C"/>
                </a:solidFill>
                <a:latin typeface="Century Gothic"/>
                <a:cs typeface="Century Gothic"/>
              </a:rPr>
              <a:t>9.</a:t>
            </a:r>
            <a:r>
              <a:rPr sz="1200" spc="-65" dirty="0">
                <a:solidFill>
                  <a:srgbClr val="0A976C"/>
                </a:solidFill>
                <a:latin typeface="Century Gothic"/>
                <a:cs typeface="Century Gothic"/>
              </a:rPr>
              <a:t> </a:t>
            </a:r>
            <a:r>
              <a:rPr sz="1200" dirty="0">
                <a:solidFill>
                  <a:srgbClr val="5F5F5F"/>
                </a:solidFill>
                <a:latin typeface="Century Gothic"/>
                <a:cs typeface="Century Gothic"/>
              </a:rPr>
              <a:t>Service</a:t>
            </a:r>
            <a:r>
              <a:rPr sz="1200" spc="-90" dirty="0">
                <a:solidFill>
                  <a:srgbClr val="5F5F5F"/>
                </a:solidFill>
                <a:latin typeface="Century Gothic"/>
                <a:cs typeface="Century Gothic"/>
              </a:rPr>
              <a:t> </a:t>
            </a:r>
            <a:r>
              <a:rPr sz="1200" spc="-20" dirty="0">
                <a:solidFill>
                  <a:srgbClr val="5F5F5F"/>
                </a:solidFill>
                <a:latin typeface="Century Gothic"/>
                <a:cs typeface="Century Gothic"/>
              </a:rPr>
              <a:t>level </a:t>
            </a:r>
            <a:r>
              <a:rPr sz="1200" spc="-10" dirty="0">
                <a:solidFill>
                  <a:srgbClr val="5F5F5F"/>
                </a:solidFill>
                <a:latin typeface="Century Gothic"/>
                <a:cs typeface="Century Gothic"/>
              </a:rPr>
              <a:t>agreements</a:t>
            </a:r>
            <a:endParaRPr sz="1200">
              <a:latin typeface="Century Gothic"/>
              <a:cs typeface="Century Gothic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617969" y="3636009"/>
            <a:ext cx="1876425" cy="39306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85"/>
              </a:spcBef>
            </a:pPr>
            <a:r>
              <a:rPr sz="1200" spc="-75" dirty="0">
                <a:solidFill>
                  <a:srgbClr val="0A976C"/>
                </a:solidFill>
                <a:latin typeface="Century Gothic"/>
                <a:cs typeface="Century Gothic"/>
              </a:rPr>
              <a:t>10.</a:t>
            </a:r>
            <a:r>
              <a:rPr sz="1200" spc="95" dirty="0">
                <a:solidFill>
                  <a:srgbClr val="0A976C"/>
                </a:solidFill>
                <a:latin typeface="Century Gothic"/>
                <a:cs typeface="Century Gothic"/>
              </a:rPr>
              <a:t> </a:t>
            </a:r>
            <a:r>
              <a:rPr sz="1200" dirty="0">
                <a:solidFill>
                  <a:srgbClr val="5F5F5F"/>
                </a:solidFill>
                <a:latin typeface="Century Gothic"/>
                <a:cs typeface="Century Gothic"/>
              </a:rPr>
              <a:t>Supplier</a:t>
            </a:r>
            <a:r>
              <a:rPr sz="1200" spc="95" dirty="0">
                <a:solidFill>
                  <a:srgbClr val="5F5F5F"/>
                </a:solidFill>
                <a:latin typeface="Century Gothic"/>
                <a:cs typeface="Century Gothic"/>
              </a:rPr>
              <a:t> </a:t>
            </a:r>
            <a:r>
              <a:rPr sz="1200" spc="-10" dirty="0">
                <a:solidFill>
                  <a:srgbClr val="5F5F5F"/>
                </a:solidFill>
                <a:latin typeface="Century Gothic"/>
                <a:cs typeface="Century Gothic"/>
              </a:rPr>
              <a:t>performance management</a:t>
            </a:r>
            <a:endParaRPr sz="1200">
              <a:latin typeface="Century Gothic"/>
              <a:cs typeface="Century Gothic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280412" y="4393675"/>
            <a:ext cx="8684260" cy="931544"/>
            <a:chOff x="280412" y="4393675"/>
            <a:chExt cx="8684260" cy="931544"/>
          </a:xfrm>
        </p:grpSpPr>
        <p:pic>
          <p:nvPicPr>
            <p:cNvPr id="26" name="object 2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0412" y="4393675"/>
              <a:ext cx="8683758" cy="931195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301752" y="4405884"/>
              <a:ext cx="8590915" cy="847725"/>
            </a:xfrm>
            <a:custGeom>
              <a:avLst/>
              <a:gdLst/>
              <a:ahLst/>
              <a:cxnLst/>
              <a:rect l="l" t="t" r="r" b="b"/>
              <a:pathLst>
                <a:path w="8590915" h="847725">
                  <a:moveTo>
                    <a:pt x="8506714" y="0"/>
                  </a:moveTo>
                  <a:lnTo>
                    <a:pt x="84099" y="0"/>
                  </a:lnTo>
                  <a:lnTo>
                    <a:pt x="51365" y="6600"/>
                  </a:lnTo>
                  <a:lnTo>
                    <a:pt x="24633" y="24606"/>
                  </a:lnTo>
                  <a:lnTo>
                    <a:pt x="6609" y="51327"/>
                  </a:lnTo>
                  <a:lnTo>
                    <a:pt x="0" y="84074"/>
                  </a:lnTo>
                  <a:lnTo>
                    <a:pt x="0" y="763270"/>
                  </a:lnTo>
                  <a:lnTo>
                    <a:pt x="6609" y="796016"/>
                  </a:lnTo>
                  <a:lnTo>
                    <a:pt x="24633" y="822737"/>
                  </a:lnTo>
                  <a:lnTo>
                    <a:pt x="51365" y="840743"/>
                  </a:lnTo>
                  <a:lnTo>
                    <a:pt x="84099" y="847344"/>
                  </a:lnTo>
                  <a:lnTo>
                    <a:pt x="8506714" y="847344"/>
                  </a:lnTo>
                  <a:lnTo>
                    <a:pt x="8539460" y="840743"/>
                  </a:lnTo>
                  <a:lnTo>
                    <a:pt x="8566181" y="822737"/>
                  </a:lnTo>
                  <a:lnTo>
                    <a:pt x="8584187" y="796016"/>
                  </a:lnTo>
                  <a:lnTo>
                    <a:pt x="8590788" y="763270"/>
                  </a:lnTo>
                  <a:lnTo>
                    <a:pt x="8590788" y="84074"/>
                  </a:lnTo>
                  <a:lnTo>
                    <a:pt x="8584187" y="51327"/>
                  </a:lnTo>
                  <a:lnTo>
                    <a:pt x="8566181" y="24606"/>
                  </a:lnTo>
                  <a:lnTo>
                    <a:pt x="8539460" y="6600"/>
                  </a:lnTo>
                  <a:lnTo>
                    <a:pt x="850671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301752" y="4405884"/>
              <a:ext cx="8590915" cy="847725"/>
            </a:xfrm>
            <a:custGeom>
              <a:avLst/>
              <a:gdLst/>
              <a:ahLst/>
              <a:cxnLst/>
              <a:rect l="l" t="t" r="r" b="b"/>
              <a:pathLst>
                <a:path w="8590915" h="847725">
                  <a:moveTo>
                    <a:pt x="0" y="84074"/>
                  </a:moveTo>
                  <a:lnTo>
                    <a:pt x="6609" y="51327"/>
                  </a:lnTo>
                  <a:lnTo>
                    <a:pt x="24633" y="24606"/>
                  </a:lnTo>
                  <a:lnTo>
                    <a:pt x="51365" y="6600"/>
                  </a:lnTo>
                  <a:lnTo>
                    <a:pt x="84099" y="0"/>
                  </a:lnTo>
                  <a:lnTo>
                    <a:pt x="8506714" y="0"/>
                  </a:lnTo>
                  <a:lnTo>
                    <a:pt x="8539460" y="6600"/>
                  </a:lnTo>
                  <a:lnTo>
                    <a:pt x="8566181" y="24606"/>
                  </a:lnTo>
                  <a:lnTo>
                    <a:pt x="8584187" y="51327"/>
                  </a:lnTo>
                  <a:lnTo>
                    <a:pt x="8590788" y="84074"/>
                  </a:lnTo>
                  <a:lnTo>
                    <a:pt x="8590788" y="763270"/>
                  </a:lnTo>
                  <a:lnTo>
                    <a:pt x="8584187" y="796016"/>
                  </a:lnTo>
                  <a:lnTo>
                    <a:pt x="8566181" y="822737"/>
                  </a:lnTo>
                  <a:lnTo>
                    <a:pt x="8539460" y="840743"/>
                  </a:lnTo>
                  <a:lnTo>
                    <a:pt x="8506714" y="847344"/>
                  </a:lnTo>
                  <a:lnTo>
                    <a:pt x="84099" y="847344"/>
                  </a:lnTo>
                  <a:lnTo>
                    <a:pt x="51365" y="840743"/>
                  </a:lnTo>
                  <a:lnTo>
                    <a:pt x="24633" y="822737"/>
                  </a:lnTo>
                  <a:lnTo>
                    <a:pt x="6609" y="796016"/>
                  </a:lnTo>
                  <a:lnTo>
                    <a:pt x="0" y="763270"/>
                  </a:lnTo>
                  <a:lnTo>
                    <a:pt x="0" y="84074"/>
                  </a:lnTo>
                  <a:close/>
                </a:path>
              </a:pathLst>
            </a:custGeom>
            <a:ln w="9525">
              <a:solidFill>
                <a:srgbClr val="0A976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1864614" y="4703826"/>
            <a:ext cx="13589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95" dirty="0">
                <a:solidFill>
                  <a:srgbClr val="0A976C"/>
                </a:solidFill>
                <a:latin typeface="Century Gothic"/>
                <a:cs typeface="Century Gothic"/>
              </a:rPr>
              <a:t>11.</a:t>
            </a:r>
            <a:r>
              <a:rPr sz="1200" spc="-10" dirty="0">
                <a:solidFill>
                  <a:srgbClr val="0A976C"/>
                </a:solidFill>
                <a:latin typeface="Century Gothic"/>
                <a:cs typeface="Century Gothic"/>
              </a:rPr>
              <a:t> </a:t>
            </a:r>
            <a:r>
              <a:rPr sz="1200" dirty="0">
                <a:solidFill>
                  <a:srgbClr val="5F5F5F"/>
                </a:solidFill>
                <a:latin typeface="Century Gothic"/>
                <a:cs typeface="Century Gothic"/>
              </a:rPr>
              <a:t>Health</a:t>
            </a:r>
            <a:r>
              <a:rPr sz="1200" spc="-15" dirty="0">
                <a:solidFill>
                  <a:srgbClr val="5F5F5F"/>
                </a:solidFill>
                <a:latin typeface="Century Gothic"/>
                <a:cs typeface="Century Gothic"/>
              </a:rPr>
              <a:t> </a:t>
            </a:r>
            <a:r>
              <a:rPr sz="1200" spc="-10" dirty="0">
                <a:solidFill>
                  <a:srgbClr val="5F5F5F"/>
                </a:solidFill>
                <a:latin typeface="Century Gothic"/>
                <a:cs typeface="Century Gothic"/>
              </a:rPr>
              <a:t>tracking</a:t>
            </a:r>
            <a:endParaRPr sz="1200">
              <a:latin typeface="Century Gothic"/>
              <a:cs typeface="Century Gothic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4686427" y="4750689"/>
            <a:ext cx="295402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14" dirty="0">
                <a:solidFill>
                  <a:srgbClr val="0A976C"/>
                </a:solidFill>
                <a:latin typeface="Century Gothic"/>
                <a:cs typeface="Century Gothic"/>
              </a:rPr>
              <a:t>12.</a:t>
            </a:r>
            <a:r>
              <a:rPr sz="1200" spc="20" dirty="0">
                <a:solidFill>
                  <a:srgbClr val="0A976C"/>
                </a:solidFill>
                <a:latin typeface="Century Gothic"/>
                <a:cs typeface="Century Gothic"/>
              </a:rPr>
              <a:t> </a:t>
            </a:r>
            <a:r>
              <a:rPr sz="1200" dirty="0">
                <a:solidFill>
                  <a:srgbClr val="5F5F5F"/>
                </a:solidFill>
                <a:latin typeface="Century Gothic"/>
                <a:cs typeface="Century Gothic"/>
              </a:rPr>
              <a:t>Personal</a:t>
            </a:r>
            <a:r>
              <a:rPr sz="1200" spc="25" dirty="0">
                <a:solidFill>
                  <a:srgbClr val="5F5F5F"/>
                </a:solidFill>
                <a:latin typeface="Century Gothic"/>
                <a:cs typeface="Century Gothic"/>
              </a:rPr>
              <a:t> </a:t>
            </a:r>
            <a:r>
              <a:rPr sz="1200" spc="-20" dirty="0">
                <a:solidFill>
                  <a:srgbClr val="5F5F5F"/>
                </a:solidFill>
                <a:latin typeface="Century Gothic"/>
                <a:cs typeface="Century Gothic"/>
              </a:rPr>
              <a:t>performance</a:t>
            </a:r>
            <a:r>
              <a:rPr sz="1200" spc="10" dirty="0">
                <a:solidFill>
                  <a:srgbClr val="5F5F5F"/>
                </a:solidFill>
                <a:latin typeface="Century Gothic"/>
                <a:cs typeface="Century Gothic"/>
              </a:rPr>
              <a:t> </a:t>
            </a:r>
            <a:r>
              <a:rPr sz="1200" spc="-10" dirty="0">
                <a:solidFill>
                  <a:srgbClr val="5F5F5F"/>
                </a:solidFill>
                <a:latin typeface="Century Gothic"/>
                <a:cs typeface="Century Gothic"/>
              </a:rPr>
              <a:t>management</a:t>
            </a:r>
            <a:endParaRPr sz="1200">
              <a:latin typeface="Century Gothic"/>
              <a:cs typeface="Century Gothic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301752" y="1557527"/>
            <a:ext cx="1424940" cy="847725"/>
          </a:xfrm>
          <a:custGeom>
            <a:avLst/>
            <a:gdLst/>
            <a:ahLst/>
            <a:cxnLst/>
            <a:rect l="l" t="t" r="r" b="b"/>
            <a:pathLst>
              <a:path w="1424939" h="847725">
                <a:moveTo>
                  <a:pt x="1424940" y="0"/>
                </a:moveTo>
                <a:lnTo>
                  <a:pt x="84162" y="0"/>
                </a:lnTo>
                <a:lnTo>
                  <a:pt x="51402" y="6600"/>
                </a:lnTo>
                <a:lnTo>
                  <a:pt x="24650" y="24606"/>
                </a:lnTo>
                <a:lnTo>
                  <a:pt x="6613" y="51327"/>
                </a:lnTo>
                <a:lnTo>
                  <a:pt x="0" y="84074"/>
                </a:lnTo>
                <a:lnTo>
                  <a:pt x="0" y="763270"/>
                </a:lnTo>
                <a:lnTo>
                  <a:pt x="6613" y="796016"/>
                </a:lnTo>
                <a:lnTo>
                  <a:pt x="24650" y="822737"/>
                </a:lnTo>
                <a:lnTo>
                  <a:pt x="51402" y="840743"/>
                </a:lnTo>
                <a:lnTo>
                  <a:pt x="84162" y="847344"/>
                </a:lnTo>
                <a:lnTo>
                  <a:pt x="1424940" y="847344"/>
                </a:lnTo>
                <a:lnTo>
                  <a:pt x="1424940" y="0"/>
                </a:lnTo>
                <a:close/>
              </a:path>
            </a:pathLst>
          </a:custGeom>
          <a:solidFill>
            <a:srgbClr val="0A976C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2" name="object 32"/>
          <p:cNvGrpSpPr/>
          <p:nvPr/>
        </p:nvGrpSpPr>
        <p:grpSpPr>
          <a:xfrm>
            <a:off x="291079" y="5399380"/>
            <a:ext cx="8682355" cy="1070610"/>
            <a:chOff x="291079" y="5399380"/>
            <a:chExt cx="8682355" cy="1070610"/>
          </a:xfrm>
        </p:grpSpPr>
        <p:pic>
          <p:nvPicPr>
            <p:cNvPr id="33" name="object 3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91079" y="5399380"/>
              <a:ext cx="8682237" cy="1070087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312420" y="5411723"/>
              <a:ext cx="8589645" cy="986155"/>
            </a:xfrm>
            <a:custGeom>
              <a:avLst/>
              <a:gdLst/>
              <a:ahLst/>
              <a:cxnLst/>
              <a:rect l="l" t="t" r="r" b="b"/>
              <a:pathLst>
                <a:path w="8589645" h="986154">
                  <a:moveTo>
                    <a:pt x="8491347" y="0"/>
                  </a:moveTo>
                  <a:lnTo>
                    <a:pt x="97853" y="0"/>
                  </a:lnTo>
                  <a:lnTo>
                    <a:pt x="59766" y="7691"/>
                  </a:lnTo>
                  <a:lnTo>
                    <a:pt x="28662" y="28670"/>
                  </a:lnTo>
                  <a:lnTo>
                    <a:pt x="7690" y="59793"/>
                  </a:lnTo>
                  <a:lnTo>
                    <a:pt x="0" y="97916"/>
                  </a:lnTo>
                  <a:lnTo>
                    <a:pt x="0" y="888161"/>
                  </a:lnTo>
                  <a:lnTo>
                    <a:pt x="7690" y="926256"/>
                  </a:lnTo>
                  <a:lnTo>
                    <a:pt x="28662" y="957364"/>
                  </a:lnTo>
                  <a:lnTo>
                    <a:pt x="59766" y="978337"/>
                  </a:lnTo>
                  <a:lnTo>
                    <a:pt x="97853" y="986027"/>
                  </a:lnTo>
                  <a:lnTo>
                    <a:pt x="8491347" y="986027"/>
                  </a:lnTo>
                  <a:lnTo>
                    <a:pt x="8529470" y="978337"/>
                  </a:lnTo>
                  <a:lnTo>
                    <a:pt x="8560593" y="957364"/>
                  </a:lnTo>
                  <a:lnTo>
                    <a:pt x="8581572" y="926256"/>
                  </a:lnTo>
                  <a:lnTo>
                    <a:pt x="8589264" y="888161"/>
                  </a:lnTo>
                  <a:lnTo>
                    <a:pt x="8589264" y="97916"/>
                  </a:lnTo>
                  <a:lnTo>
                    <a:pt x="8581572" y="59793"/>
                  </a:lnTo>
                  <a:lnTo>
                    <a:pt x="8560593" y="28670"/>
                  </a:lnTo>
                  <a:lnTo>
                    <a:pt x="8529470" y="7691"/>
                  </a:lnTo>
                  <a:lnTo>
                    <a:pt x="849134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312420" y="5411723"/>
              <a:ext cx="8589645" cy="986155"/>
            </a:xfrm>
            <a:custGeom>
              <a:avLst/>
              <a:gdLst/>
              <a:ahLst/>
              <a:cxnLst/>
              <a:rect l="l" t="t" r="r" b="b"/>
              <a:pathLst>
                <a:path w="8589645" h="986154">
                  <a:moveTo>
                    <a:pt x="0" y="97916"/>
                  </a:moveTo>
                  <a:lnTo>
                    <a:pt x="7690" y="59793"/>
                  </a:lnTo>
                  <a:lnTo>
                    <a:pt x="28662" y="28670"/>
                  </a:lnTo>
                  <a:lnTo>
                    <a:pt x="59766" y="7691"/>
                  </a:lnTo>
                  <a:lnTo>
                    <a:pt x="97853" y="0"/>
                  </a:lnTo>
                  <a:lnTo>
                    <a:pt x="8491347" y="0"/>
                  </a:lnTo>
                  <a:lnTo>
                    <a:pt x="8529470" y="7691"/>
                  </a:lnTo>
                  <a:lnTo>
                    <a:pt x="8560593" y="28670"/>
                  </a:lnTo>
                  <a:lnTo>
                    <a:pt x="8581572" y="59793"/>
                  </a:lnTo>
                  <a:lnTo>
                    <a:pt x="8589264" y="97916"/>
                  </a:lnTo>
                  <a:lnTo>
                    <a:pt x="8589264" y="888161"/>
                  </a:lnTo>
                  <a:lnTo>
                    <a:pt x="8581572" y="926256"/>
                  </a:lnTo>
                  <a:lnTo>
                    <a:pt x="8560593" y="957364"/>
                  </a:lnTo>
                  <a:lnTo>
                    <a:pt x="8529470" y="978337"/>
                  </a:lnTo>
                  <a:lnTo>
                    <a:pt x="8491347" y="986027"/>
                  </a:lnTo>
                  <a:lnTo>
                    <a:pt x="97853" y="986027"/>
                  </a:lnTo>
                  <a:lnTo>
                    <a:pt x="59766" y="978337"/>
                  </a:lnTo>
                  <a:lnTo>
                    <a:pt x="28662" y="957364"/>
                  </a:lnTo>
                  <a:lnTo>
                    <a:pt x="7690" y="926256"/>
                  </a:lnTo>
                  <a:lnTo>
                    <a:pt x="0" y="888161"/>
                  </a:lnTo>
                  <a:lnTo>
                    <a:pt x="0" y="97916"/>
                  </a:lnTo>
                  <a:close/>
                </a:path>
              </a:pathLst>
            </a:custGeom>
            <a:ln w="9525">
              <a:solidFill>
                <a:srgbClr val="0A976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3734815" y="5737352"/>
            <a:ext cx="17386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spc="-70" dirty="0">
                <a:solidFill>
                  <a:srgbClr val="0A976C"/>
                </a:solidFill>
                <a:latin typeface="Century Gothic"/>
                <a:cs typeface="Century Gothic"/>
              </a:rPr>
              <a:t>14. </a:t>
            </a:r>
            <a:r>
              <a:rPr sz="1200" spc="-10" dirty="0">
                <a:solidFill>
                  <a:srgbClr val="5F5F5F"/>
                </a:solidFill>
                <a:latin typeface="Century Gothic"/>
                <a:cs typeface="Century Gothic"/>
              </a:rPr>
              <a:t>Sustainability </a:t>
            </a:r>
            <a:r>
              <a:rPr sz="1200" spc="-20" dirty="0">
                <a:solidFill>
                  <a:srgbClr val="5F5F5F"/>
                </a:solidFill>
                <a:latin typeface="Century Gothic"/>
                <a:cs typeface="Century Gothic"/>
              </a:rPr>
              <a:t>performance</a:t>
            </a:r>
            <a:r>
              <a:rPr sz="1200" spc="10" dirty="0">
                <a:solidFill>
                  <a:srgbClr val="5F5F5F"/>
                </a:solidFill>
                <a:latin typeface="Century Gothic"/>
                <a:cs typeface="Century Gothic"/>
              </a:rPr>
              <a:t> </a:t>
            </a:r>
            <a:r>
              <a:rPr sz="1200" spc="-10" dirty="0">
                <a:solidFill>
                  <a:srgbClr val="5F5F5F"/>
                </a:solidFill>
                <a:latin typeface="Century Gothic"/>
                <a:cs typeface="Century Gothic"/>
              </a:rPr>
              <a:t>reporting</a:t>
            </a:r>
            <a:endParaRPr sz="1200">
              <a:latin typeface="Century Gothic"/>
              <a:cs typeface="Century Gothic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1867916" y="5731255"/>
            <a:ext cx="1655445" cy="3937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14" dirty="0">
                <a:solidFill>
                  <a:srgbClr val="0A976C"/>
                </a:solidFill>
                <a:latin typeface="Century Gothic"/>
                <a:cs typeface="Century Gothic"/>
              </a:rPr>
              <a:t>13.</a:t>
            </a:r>
            <a:r>
              <a:rPr sz="1200" spc="-65" dirty="0">
                <a:solidFill>
                  <a:srgbClr val="0A976C"/>
                </a:solidFill>
                <a:latin typeface="Century Gothic"/>
                <a:cs typeface="Century Gothic"/>
              </a:rPr>
              <a:t> </a:t>
            </a:r>
            <a:r>
              <a:rPr sz="1200" spc="45" dirty="0">
                <a:solidFill>
                  <a:srgbClr val="5F5F5F"/>
                </a:solidFill>
                <a:latin typeface="Century Gothic"/>
                <a:cs typeface="Century Gothic"/>
              </a:rPr>
              <a:t>Benefits</a:t>
            </a:r>
            <a:r>
              <a:rPr sz="1200" spc="-70" dirty="0">
                <a:solidFill>
                  <a:srgbClr val="5F5F5F"/>
                </a:solidFill>
                <a:latin typeface="Century Gothic"/>
                <a:cs typeface="Century Gothic"/>
              </a:rPr>
              <a:t> </a:t>
            </a:r>
            <a:r>
              <a:rPr sz="1200" spc="-10" dirty="0">
                <a:solidFill>
                  <a:srgbClr val="5F5F5F"/>
                </a:solidFill>
                <a:latin typeface="Century Gothic"/>
                <a:cs typeface="Century Gothic"/>
              </a:rPr>
              <a:t>realization</a:t>
            </a:r>
            <a:endParaRPr sz="1200">
              <a:latin typeface="Century Gothic"/>
              <a:cs typeface="Century Gothic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1200" spc="-10" dirty="0">
                <a:solidFill>
                  <a:srgbClr val="5F5F5F"/>
                </a:solidFill>
                <a:latin typeface="Century Gothic"/>
                <a:cs typeface="Century Gothic"/>
              </a:rPr>
              <a:t>management</a:t>
            </a:r>
            <a:endParaRPr sz="1200">
              <a:latin typeface="Century Gothic"/>
              <a:cs typeface="Century Gothic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5673090" y="5732779"/>
            <a:ext cx="65024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95" dirty="0">
                <a:solidFill>
                  <a:srgbClr val="0A976C"/>
                </a:solidFill>
                <a:latin typeface="Century Gothic"/>
                <a:cs typeface="Century Gothic"/>
              </a:rPr>
              <a:t>16.</a:t>
            </a:r>
            <a:r>
              <a:rPr sz="1200" spc="-60" dirty="0">
                <a:solidFill>
                  <a:srgbClr val="0A976C"/>
                </a:solidFill>
                <a:latin typeface="Century Gothic"/>
                <a:cs typeface="Century Gothic"/>
              </a:rPr>
              <a:t> </a:t>
            </a:r>
            <a:r>
              <a:rPr sz="1200" spc="-20" dirty="0">
                <a:solidFill>
                  <a:srgbClr val="5F5F5F"/>
                </a:solidFill>
                <a:latin typeface="Century Gothic"/>
                <a:cs typeface="Century Gothic"/>
              </a:rPr>
              <a:t>Audit</a:t>
            </a:r>
            <a:endParaRPr sz="1200">
              <a:latin typeface="Century Gothic"/>
              <a:cs typeface="Century Gothic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6787388" y="5688583"/>
            <a:ext cx="2092960" cy="5759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400"/>
              </a:lnSpc>
              <a:spcBef>
                <a:spcPts val="95"/>
              </a:spcBef>
            </a:pPr>
            <a:r>
              <a:rPr sz="1200" spc="-105" dirty="0">
                <a:solidFill>
                  <a:srgbClr val="0A976C"/>
                </a:solidFill>
                <a:latin typeface="Century Gothic"/>
                <a:cs typeface="Century Gothic"/>
              </a:rPr>
              <a:t>17.</a:t>
            </a:r>
            <a:r>
              <a:rPr sz="1200" spc="-30" dirty="0">
                <a:solidFill>
                  <a:srgbClr val="0A976C"/>
                </a:solidFill>
                <a:latin typeface="Century Gothic"/>
                <a:cs typeface="Century Gothic"/>
              </a:rPr>
              <a:t> </a:t>
            </a:r>
            <a:r>
              <a:rPr sz="1200" spc="-30" dirty="0">
                <a:solidFill>
                  <a:srgbClr val="5F5F5F"/>
                </a:solidFill>
                <a:latin typeface="Century Gothic"/>
                <a:cs typeface="Century Gothic"/>
              </a:rPr>
              <a:t>Compliance</a:t>
            </a:r>
            <a:r>
              <a:rPr sz="1200" spc="-55" dirty="0">
                <a:solidFill>
                  <a:srgbClr val="5F5F5F"/>
                </a:solidFill>
                <a:latin typeface="Century Gothic"/>
                <a:cs typeface="Century Gothic"/>
              </a:rPr>
              <a:t> </a:t>
            </a:r>
            <a:r>
              <a:rPr sz="1200" spc="-10" dirty="0">
                <a:solidFill>
                  <a:srgbClr val="5F5F5F"/>
                </a:solidFill>
                <a:latin typeface="Century Gothic"/>
                <a:cs typeface="Century Gothic"/>
              </a:rPr>
              <a:t>reporting </a:t>
            </a:r>
            <a:r>
              <a:rPr sz="1200" dirty="0">
                <a:solidFill>
                  <a:srgbClr val="5F5F5F"/>
                </a:solidFill>
                <a:latin typeface="Century Gothic"/>
                <a:cs typeface="Century Gothic"/>
              </a:rPr>
              <a:t>(micro</a:t>
            </a:r>
            <a:r>
              <a:rPr sz="1200" spc="-45" dirty="0">
                <a:solidFill>
                  <a:srgbClr val="5F5F5F"/>
                </a:solidFill>
                <a:latin typeface="Century Gothic"/>
                <a:cs typeface="Century Gothic"/>
              </a:rPr>
              <a:t> </a:t>
            </a:r>
            <a:r>
              <a:rPr sz="1200" spc="-35" dirty="0">
                <a:solidFill>
                  <a:srgbClr val="5F5F5F"/>
                </a:solidFill>
                <a:latin typeface="Century Gothic"/>
                <a:cs typeface="Century Gothic"/>
              </a:rPr>
              <a:t>and</a:t>
            </a:r>
            <a:r>
              <a:rPr sz="1200" spc="-40" dirty="0">
                <a:solidFill>
                  <a:srgbClr val="5F5F5F"/>
                </a:solidFill>
                <a:latin typeface="Century Gothic"/>
                <a:cs typeface="Century Gothic"/>
              </a:rPr>
              <a:t> </a:t>
            </a:r>
            <a:r>
              <a:rPr sz="1200" spc="-25" dirty="0">
                <a:solidFill>
                  <a:srgbClr val="5F5F5F"/>
                </a:solidFill>
                <a:latin typeface="Century Gothic"/>
                <a:cs typeface="Century Gothic"/>
              </a:rPr>
              <a:t>macroeconomic </a:t>
            </a:r>
            <a:r>
              <a:rPr sz="1200" spc="-10" dirty="0">
                <a:solidFill>
                  <a:srgbClr val="5F5F5F"/>
                </a:solidFill>
                <a:latin typeface="Century Gothic"/>
                <a:cs typeface="Century Gothic"/>
              </a:rPr>
              <a:t>level)</a:t>
            </a:r>
            <a:endParaRPr sz="1200">
              <a:latin typeface="Century Gothic"/>
              <a:cs typeface="Century Gothic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416458" y="1743837"/>
            <a:ext cx="1219835" cy="45465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90"/>
              </a:spcBef>
            </a:pPr>
            <a:r>
              <a:rPr sz="1400" spc="-10" dirty="0">
                <a:solidFill>
                  <a:srgbClr val="FFFFFF"/>
                </a:solidFill>
                <a:latin typeface="Century Gothic"/>
                <a:cs typeface="Century Gothic"/>
              </a:rPr>
              <a:t>Strategy Management</a:t>
            </a:r>
            <a:endParaRPr sz="1400">
              <a:latin typeface="Century Gothic"/>
              <a:cs typeface="Century Gothic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301752" y="2482595"/>
            <a:ext cx="1424940" cy="847725"/>
          </a:xfrm>
          <a:custGeom>
            <a:avLst/>
            <a:gdLst/>
            <a:ahLst/>
            <a:cxnLst/>
            <a:rect l="l" t="t" r="r" b="b"/>
            <a:pathLst>
              <a:path w="1424939" h="847725">
                <a:moveTo>
                  <a:pt x="1424940" y="0"/>
                </a:moveTo>
                <a:lnTo>
                  <a:pt x="84162" y="0"/>
                </a:lnTo>
                <a:lnTo>
                  <a:pt x="51402" y="6600"/>
                </a:lnTo>
                <a:lnTo>
                  <a:pt x="24650" y="24606"/>
                </a:lnTo>
                <a:lnTo>
                  <a:pt x="6613" y="51327"/>
                </a:lnTo>
                <a:lnTo>
                  <a:pt x="0" y="84074"/>
                </a:lnTo>
                <a:lnTo>
                  <a:pt x="0" y="763269"/>
                </a:lnTo>
                <a:lnTo>
                  <a:pt x="6613" y="796016"/>
                </a:lnTo>
                <a:lnTo>
                  <a:pt x="24650" y="822737"/>
                </a:lnTo>
                <a:lnTo>
                  <a:pt x="51402" y="840743"/>
                </a:lnTo>
                <a:lnTo>
                  <a:pt x="84162" y="847343"/>
                </a:lnTo>
                <a:lnTo>
                  <a:pt x="1424940" y="847343"/>
                </a:lnTo>
                <a:lnTo>
                  <a:pt x="1424940" y="0"/>
                </a:lnTo>
                <a:close/>
              </a:path>
            </a:pathLst>
          </a:custGeom>
          <a:solidFill>
            <a:srgbClr val="0A976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 txBox="1"/>
          <p:nvPr/>
        </p:nvSpPr>
        <p:spPr>
          <a:xfrm>
            <a:off x="416458" y="2670810"/>
            <a:ext cx="755015" cy="4527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1400" spc="55" dirty="0">
                <a:solidFill>
                  <a:srgbClr val="FFFFFF"/>
                </a:solidFill>
                <a:latin typeface="Century Gothic"/>
                <a:cs typeface="Century Gothic"/>
              </a:rPr>
              <a:t>Interlink </a:t>
            </a:r>
            <a:r>
              <a:rPr sz="1400" spc="-10" dirty="0">
                <a:solidFill>
                  <a:srgbClr val="FFFFFF"/>
                </a:solidFill>
                <a:latin typeface="Century Gothic"/>
                <a:cs typeface="Century Gothic"/>
              </a:rPr>
              <a:t>Level</a:t>
            </a:r>
            <a:endParaRPr sz="1400">
              <a:latin typeface="Century Gothic"/>
              <a:cs typeface="Century Gothic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301752" y="3447288"/>
            <a:ext cx="1424940" cy="1805939"/>
          </a:xfrm>
          <a:custGeom>
            <a:avLst/>
            <a:gdLst/>
            <a:ahLst/>
            <a:cxnLst/>
            <a:rect l="l" t="t" r="r" b="b"/>
            <a:pathLst>
              <a:path w="1424939" h="1805939">
                <a:moveTo>
                  <a:pt x="1424940" y="958596"/>
                </a:moveTo>
                <a:lnTo>
                  <a:pt x="84162" y="958596"/>
                </a:lnTo>
                <a:lnTo>
                  <a:pt x="51396" y="965200"/>
                </a:lnTo>
                <a:lnTo>
                  <a:pt x="24650" y="983208"/>
                </a:lnTo>
                <a:lnTo>
                  <a:pt x="6604" y="1009929"/>
                </a:lnTo>
                <a:lnTo>
                  <a:pt x="0" y="1042670"/>
                </a:lnTo>
                <a:lnTo>
                  <a:pt x="0" y="1721866"/>
                </a:lnTo>
                <a:lnTo>
                  <a:pt x="6604" y="1754619"/>
                </a:lnTo>
                <a:lnTo>
                  <a:pt x="24650" y="1781340"/>
                </a:lnTo>
                <a:lnTo>
                  <a:pt x="51396" y="1799348"/>
                </a:lnTo>
                <a:lnTo>
                  <a:pt x="84162" y="1805940"/>
                </a:lnTo>
                <a:lnTo>
                  <a:pt x="1424940" y="1805940"/>
                </a:lnTo>
                <a:lnTo>
                  <a:pt x="1424940" y="958596"/>
                </a:lnTo>
                <a:close/>
              </a:path>
              <a:path w="1424939" h="1805939">
                <a:moveTo>
                  <a:pt x="1424940" y="0"/>
                </a:moveTo>
                <a:lnTo>
                  <a:pt x="84162" y="0"/>
                </a:lnTo>
                <a:lnTo>
                  <a:pt x="51396" y="6604"/>
                </a:lnTo>
                <a:lnTo>
                  <a:pt x="24650" y="24612"/>
                </a:lnTo>
                <a:lnTo>
                  <a:pt x="6604" y="51333"/>
                </a:lnTo>
                <a:lnTo>
                  <a:pt x="0" y="84074"/>
                </a:lnTo>
                <a:lnTo>
                  <a:pt x="0" y="763270"/>
                </a:lnTo>
                <a:lnTo>
                  <a:pt x="6604" y="796023"/>
                </a:lnTo>
                <a:lnTo>
                  <a:pt x="24650" y="822744"/>
                </a:lnTo>
                <a:lnTo>
                  <a:pt x="51396" y="840752"/>
                </a:lnTo>
                <a:lnTo>
                  <a:pt x="84162" y="847344"/>
                </a:lnTo>
                <a:lnTo>
                  <a:pt x="1424940" y="847344"/>
                </a:lnTo>
                <a:lnTo>
                  <a:pt x="1424940" y="0"/>
                </a:lnTo>
                <a:close/>
              </a:path>
            </a:pathLst>
          </a:custGeom>
          <a:solidFill>
            <a:srgbClr val="0A976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 txBox="1"/>
          <p:nvPr/>
        </p:nvSpPr>
        <p:spPr>
          <a:xfrm>
            <a:off x="416458" y="3634485"/>
            <a:ext cx="1219835" cy="45465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90"/>
              </a:spcBef>
            </a:pPr>
            <a:r>
              <a:rPr sz="1400" spc="-10" dirty="0">
                <a:solidFill>
                  <a:srgbClr val="FFFFFF"/>
                </a:solidFill>
                <a:latin typeface="Century Gothic"/>
                <a:cs typeface="Century Gothic"/>
              </a:rPr>
              <a:t>Operations Management</a:t>
            </a:r>
            <a:endParaRPr sz="1400">
              <a:latin typeface="Century Gothic"/>
              <a:cs typeface="Century Gothic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416458" y="4592827"/>
            <a:ext cx="1170305" cy="45465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90"/>
              </a:spcBef>
            </a:pPr>
            <a:r>
              <a:rPr sz="1400" spc="-10" dirty="0">
                <a:solidFill>
                  <a:srgbClr val="FFFFFF"/>
                </a:solidFill>
                <a:latin typeface="Century Gothic"/>
                <a:cs typeface="Century Gothic"/>
              </a:rPr>
              <a:t>Personal Performance</a:t>
            </a:r>
            <a:endParaRPr sz="1400">
              <a:latin typeface="Century Gothic"/>
              <a:cs typeface="Century Gothic"/>
            </a:endParaRPr>
          </a:p>
        </p:txBody>
      </p:sp>
      <p:grpSp>
        <p:nvGrpSpPr>
          <p:cNvPr id="46" name="object 46"/>
          <p:cNvGrpSpPr/>
          <p:nvPr/>
        </p:nvGrpSpPr>
        <p:grpSpPr>
          <a:xfrm>
            <a:off x="286511" y="5385815"/>
            <a:ext cx="1516380" cy="1088390"/>
            <a:chOff x="286511" y="5385815"/>
            <a:chExt cx="1516380" cy="1088390"/>
          </a:xfrm>
        </p:grpSpPr>
        <p:pic>
          <p:nvPicPr>
            <p:cNvPr id="47" name="object 4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86511" y="5385815"/>
              <a:ext cx="1516380" cy="1088148"/>
            </a:xfrm>
            <a:prstGeom prst="rect">
              <a:avLst/>
            </a:prstGeom>
          </p:spPr>
        </p:pic>
        <p:sp>
          <p:nvSpPr>
            <p:cNvPr id="48" name="object 48"/>
            <p:cNvSpPr/>
            <p:nvPr/>
          </p:nvSpPr>
          <p:spPr>
            <a:xfrm>
              <a:off x="312419" y="5411723"/>
              <a:ext cx="1414780" cy="986155"/>
            </a:xfrm>
            <a:custGeom>
              <a:avLst/>
              <a:gdLst/>
              <a:ahLst/>
              <a:cxnLst/>
              <a:rect l="l" t="t" r="r" b="b"/>
              <a:pathLst>
                <a:path w="1414780" h="986154">
                  <a:moveTo>
                    <a:pt x="1414272" y="0"/>
                  </a:moveTo>
                  <a:lnTo>
                    <a:pt x="97751" y="0"/>
                  </a:lnTo>
                  <a:lnTo>
                    <a:pt x="59702" y="7691"/>
                  </a:lnTo>
                  <a:lnTo>
                    <a:pt x="28630" y="28670"/>
                  </a:lnTo>
                  <a:lnTo>
                    <a:pt x="7681" y="59793"/>
                  </a:lnTo>
                  <a:lnTo>
                    <a:pt x="0" y="97916"/>
                  </a:lnTo>
                  <a:lnTo>
                    <a:pt x="0" y="888161"/>
                  </a:lnTo>
                  <a:lnTo>
                    <a:pt x="7681" y="926256"/>
                  </a:lnTo>
                  <a:lnTo>
                    <a:pt x="28630" y="957364"/>
                  </a:lnTo>
                  <a:lnTo>
                    <a:pt x="59702" y="978337"/>
                  </a:lnTo>
                  <a:lnTo>
                    <a:pt x="97751" y="986027"/>
                  </a:lnTo>
                  <a:lnTo>
                    <a:pt x="1414272" y="986027"/>
                  </a:lnTo>
                  <a:lnTo>
                    <a:pt x="1414272" y="0"/>
                  </a:lnTo>
                  <a:close/>
                </a:path>
              </a:pathLst>
            </a:custGeom>
            <a:solidFill>
              <a:srgbClr val="0A97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9" name="object 49"/>
          <p:cNvSpPr txBox="1"/>
          <p:nvPr/>
        </p:nvSpPr>
        <p:spPr>
          <a:xfrm>
            <a:off x="425907" y="5790082"/>
            <a:ext cx="94996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solidFill>
                  <a:srgbClr val="FFFFFF"/>
                </a:solidFill>
                <a:latin typeface="Century Gothic"/>
                <a:cs typeface="Century Gothic"/>
              </a:rPr>
              <a:t>Evaluation</a:t>
            </a:r>
            <a:endParaRPr sz="1400">
              <a:latin typeface="Century Gothic"/>
              <a:cs typeface="Century Gothic"/>
            </a:endParaRPr>
          </a:p>
        </p:txBody>
      </p:sp>
      <p:sp>
        <p:nvSpPr>
          <p:cNvPr id="50" name="object 5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5053" rIns="0" bIns="0" rtlCol="0">
            <a:spAutoFit/>
          </a:bodyPr>
          <a:lstStyle/>
          <a:p>
            <a:pPr marL="2458720">
              <a:lnSpc>
                <a:spcPct val="100000"/>
              </a:lnSpc>
              <a:spcBef>
                <a:spcPts val="95"/>
              </a:spcBef>
            </a:pPr>
            <a:fld id="{81D60167-4931-47E6-BA6A-407CBD079E47}" type="slidenum">
              <a:rPr spc="-25" dirty="0"/>
              <a:t>86</a:t>
            </a:fld>
            <a:endParaRPr spc="-25" dirty="0"/>
          </a:p>
        </p:txBody>
      </p:sp>
      <p:sp>
        <p:nvSpPr>
          <p:cNvPr id="51" name="object 5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/>
              <a:t>©</a:t>
            </a:r>
            <a:r>
              <a:rPr spc="-15" dirty="0"/>
              <a:t> </a:t>
            </a:r>
            <a:r>
              <a:rPr dirty="0"/>
              <a:t>The</a:t>
            </a:r>
            <a:r>
              <a:rPr spc="-30" dirty="0"/>
              <a:t> </a:t>
            </a:r>
            <a:r>
              <a:rPr dirty="0"/>
              <a:t>KPI</a:t>
            </a:r>
            <a:r>
              <a:rPr spc="-5" dirty="0"/>
              <a:t> </a:t>
            </a:r>
            <a:r>
              <a:rPr dirty="0"/>
              <a:t>Institute</a:t>
            </a:r>
            <a:r>
              <a:rPr spc="-20" dirty="0"/>
              <a:t> 2023</a:t>
            </a: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1544" y="6553200"/>
            <a:ext cx="8820150" cy="0"/>
          </a:xfrm>
          <a:custGeom>
            <a:avLst/>
            <a:gdLst/>
            <a:ahLst/>
            <a:cxnLst/>
            <a:rect l="l" t="t" r="r" b="b"/>
            <a:pathLst>
              <a:path w="8820150">
                <a:moveTo>
                  <a:pt x="0" y="0"/>
                </a:moveTo>
                <a:lnTo>
                  <a:pt x="8820023" y="0"/>
                </a:lnTo>
              </a:path>
            </a:pathLst>
          </a:custGeom>
          <a:ln w="9525">
            <a:solidFill>
              <a:srgbClr val="D0CEC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80" dirty="0"/>
              <a:t>1.</a:t>
            </a:r>
            <a:r>
              <a:rPr spc="-5" dirty="0"/>
              <a:t> </a:t>
            </a:r>
            <a:r>
              <a:rPr spc="110" dirty="0"/>
              <a:t>ORGANIZATIONAL</a:t>
            </a:r>
            <a:r>
              <a:rPr spc="50" dirty="0"/>
              <a:t> </a:t>
            </a:r>
            <a:r>
              <a:rPr spc="170" dirty="0"/>
              <a:t>STRATEGY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55803" y="1489329"/>
            <a:ext cx="8478520" cy="75374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99400"/>
              </a:lnSpc>
              <a:spcBef>
                <a:spcPts val="105"/>
              </a:spcBef>
            </a:pPr>
            <a:r>
              <a:rPr sz="1600" spc="-25" dirty="0">
                <a:solidFill>
                  <a:srgbClr val="5F5F5F"/>
                </a:solidFill>
                <a:latin typeface="Tahoma"/>
                <a:cs typeface="Tahoma"/>
              </a:rPr>
              <a:t>The</a:t>
            </a:r>
            <a:r>
              <a:rPr sz="1600" spc="-16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5" dirty="0">
                <a:solidFill>
                  <a:srgbClr val="5F5F5F"/>
                </a:solidFill>
                <a:latin typeface="Tahoma"/>
                <a:cs typeface="Tahoma"/>
              </a:rPr>
              <a:t>organizational</a:t>
            </a:r>
            <a:r>
              <a:rPr sz="1600" spc="-17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5" dirty="0">
                <a:solidFill>
                  <a:srgbClr val="5F5F5F"/>
                </a:solidFill>
                <a:latin typeface="Tahoma"/>
                <a:cs typeface="Tahoma"/>
              </a:rPr>
              <a:t>strategy</a:t>
            </a:r>
            <a:r>
              <a:rPr sz="1600" spc="-13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is</a:t>
            </a:r>
            <a:r>
              <a:rPr sz="1600" spc="-17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0" dirty="0">
                <a:solidFill>
                  <a:srgbClr val="5F5F5F"/>
                </a:solidFill>
                <a:latin typeface="Tahoma"/>
                <a:cs typeface="Tahoma"/>
              </a:rPr>
              <a:t>captured</a:t>
            </a:r>
            <a:r>
              <a:rPr sz="1600" spc="-15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in</a:t>
            </a:r>
            <a:r>
              <a:rPr sz="1600" spc="-16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5" dirty="0">
                <a:solidFill>
                  <a:srgbClr val="5F5F5F"/>
                </a:solidFill>
                <a:latin typeface="Tahoma"/>
                <a:cs typeface="Tahoma"/>
              </a:rPr>
              <a:t>strategy</a:t>
            </a:r>
            <a:r>
              <a:rPr sz="1600" spc="-13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65" dirty="0">
                <a:solidFill>
                  <a:srgbClr val="5F5F5F"/>
                </a:solidFill>
                <a:latin typeface="Tahoma"/>
                <a:cs typeface="Tahoma"/>
              </a:rPr>
              <a:t>plan,</a:t>
            </a:r>
            <a:r>
              <a:rPr sz="1600" spc="-17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preferably</a:t>
            </a:r>
            <a:r>
              <a:rPr sz="1600" spc="-19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30" dirty="0">
                <a:solidFill>
                  <a:srgbClr val="5F5F5F"/>
                </a:solidFill>
                <a:latin typeface="Tahoma"/>
                <a:cs typeface="Tahoma"/>
              </a:rPr>
              <a:t>also</a:t>
            </a:r>
            <a:r>
              <a:rPr sz="1600" spc="-17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in</a:t>
            </a:r>
            <a:r>
              <a:rPr sz="1600" spc="-16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75" dirty="0">
                <a:solidFill>
                  <a:srgbClr val="5F5F5F"/>
                </a:solidFill>
                <a:latin typeface="Tahoma"/>
                <a:cs typeface="Tahoma"/>
              </a:rPr>
              <a:t>a</a:t>
            </a:r>
            <a:r>
              <a:rPr sz="1600" spc="-16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5" dirty="0">
                <a:solidFill>
                  <a:srgbClr val="5F5F5F"/>
                </a:solidFill>
                <a:latin typeface="Tahoma"/>
                <a:cs typeface="Tahoma"/>
              </a:rPr>
              <a:t>strategy</a:t>
            </a:r>
            <a:r>
              <a:rPr sz="1600" spc="-13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95" dirty="0">
                <a:solidFill>
                  <a:srgbClr val="5F5F5F"/>
                </a:solidFill>
                <a:latin typeface="Tahoma"/>
                <a:cs typeface="Tahoma"/>
              </a:rPr>
              <a:t>map,</a:t>
            </a:r>
            <a:r>
              <a:rPr sz="1600" spc="-16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5" dirty="0">
                <a:solidFill>
                  <a:srgbClr val="5F5F5F"/>
                </a:solidFill>
                <a:latin typeface="Tahoma"/>
                <a:cs typeface="Tahoma"/>
              </a:rPr>
              <a:t>and progress</a:t>
            </a:r>
            <a:r>
              <a:rPr sz="1600" spc="-15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in</a:t>
            </a:r>
            <a:r>
              <a:rPr sz="1600" spc="-16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35" dirty="0">
                <a:solidFill>
                  <a:srgbClr val="5F5F5F"/>
                </a:solidFill>
                <a:latin typeface="Tahoma"/>
                <a:cs typeface="Tahoma"/>
              </a:rPr>
              <a:t>achieving</a:t>
            </a:r>
            <a:r>
              <a:rPr sz="1600" spc="-19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0" dirty="0">
                <a:solidFill>
                  <a:srgbClr val="5F5F5F"/>
                </a:solidFill>
                <a:latin typeface="Tahoma"/>
                <a:cs typeface="Tahoma"/>
              </a:rPr>
              <a:t>the</a:t>
            </a:r>
            <a:r>
              <a:rPr sz="1600" spc="-14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45" dirty="0">
                <a:solidFill>
                  <a:srgbClr val="5F5F5F"/>
                </a:solidFill>
                <a:latin typeface="Tahoma"/>
                <a:cs typeface="Tahoma"/>
              </a:rPr>
              <a:t>goals</a:t>
            </a:r>
            <a:r>
              <a:rPr sz="1600" spc="-16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40" dirty="0">
                <a:solidFill>
                  <a:srgbClr val="5F5F5F"/>
                </a:solidFill>
                <a:latin typeface="Tahoma"/>
                <a:cs typeface="Tahoma"/>
              </a:rPr>
              <a:t>and</a:t>
            </a:r>
            <a:r>
              <a:rPr sz="1600" spc="-16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30" dirty="0">
                <a:solidFill>
                  <a:srgbClr val="5F5F5F"/>
                </a:solidFill>
                <a:latin typeface="Tahoma"/>
                <a:cs typeface="Tahoma"/>
              </a:rPr>
              <a:t>objectives</a:t>
            </a:r>
            <a:r>
              <a:rPr sz="1600" spc="-17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is</a:t>
            </a:r>
            <a:r>
              <a:rPr sz="1600" spc="-15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monitored</a:t>
            </a:r>
            <a:r>
              <a:rPr sz="1600" spc="-15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35" dirty="0">
                <a:solidFill>
                  <a:srgbClr val="5F5F5F"/>
                </a:solidFill>
                <a:latin typeface="Tahoma"/>
                <a:cs typeface="Tahoma"/>
              </a:rPr>
              <a:t>using</a:t>
            </a:r>
            <a:r>
              <a:rPr sz="1600" spc="-16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75" dirty="0">
                <a:solidFill>
                  <a:srgbClr val="5F5F5F"/>
                </a:solidFill>
                <a:latin typeface="Tahoma"/>
                <a:cs typeface="Tahoma"/>
              </a:rPr>
              <a:t>a</a:t>
            </a:r>
            <a:r>
              <a:rPr sz="1600" spc="-12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70" dirty="0">
                <a:solidFill>
                  <a:srgbClr val="5F5F5F"/>
                </a:solidFill>
                <a:latin typeface="Tahoma"/>
                <a:cs typeface="Tahoma"/>
              </a:rPr>
              <a:t>CORPORATE</a:t>
            </a:r>
            <a:r>
              <a:rPr sz="1600" spc="-19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75" dirty="0">
                <a:solidFill>
                  <a:srgbClr val="5F5F5F"/>
                </a:solidFill>
                <a:latin typeface="Tahoma"/>
                <a:cs typeface="Tahoma"/>
              </a:rPr>
              <a:t>PERFORMANCE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SCORECARD.</a:t>
            </a:r>
            <a:endParaRPr sz="1600">
              <a:latin typeface="Tahoma"/>
              <a:cs typeface="Tahoma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0140" y="2598792"/>
            <a:ext cx="8520749" cy="2744350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225653" y="6345732"/>
            <a:ext cx="198247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i="1" spc="-100" dirty="0">
                <a:solidFill>
                  <a:srgbClr val="5F5F5F"/>
                </a:solidFill>
                <a:latin typeface="Lucida Sans"/>
                <a:cs typeface="Lucida Sans"/>
              </a:rPr>
              <a:t>Source:</a:t>
            </a:r>
            <a:r>
              <a:rPr sz="900" i="1" spc="-75" dirty="0">
                <a:solidFill>
                  <a:srgbClr val="5F5F5F"/>
                </a:solidFill>
                <a:latin typeface="Lucida Sans"/>
                <a:cs typeface="Lucida Sans"/>
              </a:rPr>
              <a:t> </a:t>
            </a:r>
            <a:r>
              <a:rPr sz="900" i="1" spc="-95" dirty="0">
                <a:solidFill>
                  <a:srgbClr val="5F5F5F"/>
                </a:solidFill>
                <a:latin typeface="Lucida Sans"/>
                <a:cs typeface="Lucida Sans"/>
              </a:rPr>
              <a:t>The</a:t>
            </a:r>
            <a:r>
              <a:rPr sz="900" i="1" spc="-90" dirty="0">
                <a:solidFill>
                  <a:srgbClr val="5F5F5F"/>
                </a:solidFill>
                <a:latin typeface="Lucida Sans"/>
                <a:cs typeface="Lucida Sans"/>
              </a:rPr>
              <a:t> </a:t>
            </a:r>
            <a:r>
              <a:rPr sz="900" i="1" spc="-30" dirty="0">
                <a:solidFill>
                  <a:srgbClr val="5F5F5F"/>
                </a:solidFill>
                <a:latin typeface="Lucida Sans"/>
                <a:cs typeface="Lucida Sans"/>
              </a:rPr>
              <a:t>KPI</a:t>
            </a:r>
            <a:r>
              <a:rPr sz="900" i="1" spc="-85" dirty="0">
                <a:solidFill>
                  <a:srgbClr val="5F5F5F"/>
                </a:solidFill>
                <a:latin typeface="Lucida Sans"/>
                <a:cs typeface="Lucida Sans"/>
              </a:rPr>
              <a:t> </a:t>
            </a:r>
            <a:r>
              <a:rPr sz="900" i="1" spc="-75" dirty="0">
                <a:solidFill>
                  <a:srgbClr val="5F5F5F"/>
                </a:solidFill>
                <a:latin typeface="Lucida Sans"/>
                <a:cs typeface="Lucida Sans"/>
              </a:rPr>
              <a:t>Institute,</a:t>
            </a:r>
            <a:r>
              <a:rPr sz="900" i="1" spc="-85" dirty="0">
                <a:solidFill>
                  <a:srgbClr val="5F5F5F"/>
                </a:solidFill>
                <a:latin typeface="Lucida Sans"/>
                <a:cs typeface="Lucida Sans"/>
              </a:rPr>
              <a:t> </a:t>
            </a:r>
            <a:r>
              <a:rPr sz="900" i="1" spc="-90" dirty="0">
                <a:solidFill>
                  <a:srgbClr val="5F5F5F"/>
                </a:solidFill>
                <a:latin typeface="Lucida Sans"/>
                <a:cs typeface="Lucida Sans"/>
              </a:rPr>
              <a:t>Internal </a:t>
            </a:r>
            <a:r>
              <a:rPr sz="900" i="1" spc="-75" dirty="0">
                <a:solidFill>
                  <a:srgbClr val="5F5F5F"/>
                </a:solidFill>
                <a:latin typeface="Lucida Sans"/>
                <a:cs typeface="Lucida Sans"/>
              </a:rPr>
              <a:t>database</a:t>
            </a:r>
            <a:endParaRPr sz="900">
              <a:latin typeface="Lucida Sans"/>
              <a:cs typeface="Lucida Sans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5053" rIns="0" bIns="0" rtlCol="0">
            <a:spAutoFit/>
          </a:bodyPr>
          <a:lstStyle/>
          <a:p>
            <a:pPr marL="2458720">
              <a:lnSpc>
                <a:spcPct val="100000"/>
              </a:lnSpc>
              <a:spcBef>
                <a:spcPts val="95"/>
              </a:spcBef>
            </a:pPr>
            <a:fld id="{81D60167-4931-47E6-BA6A-407CBD079E47}" type="slidenum">
              <a:rPr spc="-25" dirty="0"/>
              <a:t>87</a:t>
            </a:fld>
            <a:endParaRPr spc="-25" dirty="0"/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/>
              <a:t>©</a:t>
            </a:r>
            <a:r>
              <a:rPr spc="-15" dirty="0"/>
              <a:t> </a:t>
            </a:r>
            <a:r>
              <a:rPr dirty="0"/>
              <a:t>The</a:t>
            </a:r>
            <a:r>
              <a:rPr spc="-30" dirty="0"/>
              <a:t> </a:t>
            </a:r>
            <a:r>
              <a:rPr dirty="0"/>
              <a:t>KPI</a:t>
            </a:r>
            <a:r>
              <a:rPr spc="-5" dirty="0"/>
              <a:t> </a:t>
            </a:r>
            <a:r>
              <a:rPr dirty="0"/>
              <a:t>Institute</a:t>
            </a:r>
            <a:r>
              <a:rPr spc="-20" dirty="0"/>
              <a:t> 2023</a:t>
            </a: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11423" y="2407920"/>
            <a:ext cx="5733287" cy="417423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09258" rIns="0" bIns="0" rtlCol="0">
            <a:spAutoFit/>
          </a:bodyPr>
          <a:lstStyle/>
          <a:p>
            <a:pPr marL="31115">
              <a:lnSpc>
                <a:spcPct val="100000"/>
              </a:lnSpc>
              <a:spcBef>
                <a:spcPts val="100"/>
              </a:spcBef>
            </a:pPr>
            <a:r>
              <a:rPr dirty="0"/>
              <a:t>2.</a:t>
            </a:r>
            <a:r>
              <a:rPr spc="-10" dirty="0"/>
              <a:t> </a:t>
            </a:r>
            <a:r>
              <a:rPr spc="114" dirty="0"/>
              <a:t>CORPORATE</a:t>
            </a:r>
            <a:r>
              <a:rPr spc="25" dirty="0"/>
              <a:t> </a:t>
            </a:r>
            <a:r>
              <a:rPr spc="180" dirty="0"/>
              <a:t>OVERVIEW</a:t>
            </a:r>
            <a:r>
              <a:rPr spc="30" dirty="0"/>
              <a:t> </a:t>
            </a:r>
            <a:r>
              <a:rPr dirty="0"/>
              <a:t>ON</a:t>
            </a:r>
            <a:r>
              <a:rPr spc="-10" dirty="0"/>
              <a:t> </a:t>
            </a:r>
            <a:r>
              <a:rPr spc="245" dirty="0"/>
              <a:t>KEY</a:t>
            </a:r>
            <a:r>
              <a:rPr spc="-10" dirty="0"/>
              <a:t> </a:t>
            </a:r>
            <a:r>
              <a:rPr spc="160" dirty="0"/>
              <a:t>OPERATIONS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25653" y="6347218"/>
            <a:ext cx="1181735" cy="16256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sz="900" i="1" spc="-100" dirty="0">
                <a:solidFill>
                  <a:srgbClr val="5F5F5F"/>
                </a:solidFill>
                <a:latin typeface="Lucida Sans"/>
                <a:cs typeface="Lucida Sans"/>
              </a:rPr>
              <a:t>Source:</a:t>
            </a:r>
            <a:r>
              <a:rPr sz="900" i="1" spc="-70" dirty="0">
                <a:solidFill>
                  <a:srgbClr val="5F5F5F"/>
                </a:solidFill>
                <a:latin typeface="Lucida Sans"/>
                <a:cs typeface="Lucida Sans"/>
              </a:rPr>
              <a:t> </a:t>
            </a:r>
            <a:r>
              <a:rPr sz="900" i="1" spc="-90" dirty="0">
                <a:solidFill>
                  <a:srgbClr val="5F5F5F"/>
                </a:solidFill>
                <a:latin typeface="Lucida Sans"/>
                <a:cs typeface="Lucida Sans"/>
              </a:rPr>
              <a:t>Data</a:t>
            </a:r>
            <a:r>
              <a:rPr sz="900" i="1" spc="-80" dirty="0">
                <a:solidFill>
                  <a:srgbClr val="5F5F5F"/>
                </a:solidFill>
                <a:latin typeface="Lucida Sans"/>
                <a:cs typeface="Lucida Sans"/>
              </a:rPr>
              <a:t> </a:t>
            </a:r>
            <a:r>
              <a:rPr sz="900" i="1" spc="-75" dirty="0">
                <a:solidFill>
                  <a:srgbClr val="5F5F5F"/>
                </a:solidFill>
                <a:latin typeface="Lucida Sans"/>
                <a:cs typeface="Lucida Sans"/>
              </a:rPr>
              <a:t>Pine</a:t>
            </a:r>
            <a:r>
              <a:rPr sz="900" i="1" spc="-80" dirty="0">
                <a:solidFill>
                  <a:srgbClr val="5F5F5F"/>
                </a:solidFill>
                <a:latin typeface="Lucida Sans"/>
                <a:cs typeface="Lucida Sans"/>
              </a:rPr>
              <a:t> </a:t>
            </a:r>
            <a:r>
              <a:rPr sz="900" i="1" spc="-30" dirty="0">
                <a:solidFill>
                  <a:srgbClr val="5F5F5F"/>
                </a:solidFill>
                <a:latin typeface="Lucida Sans"/>
                <a:cs typeface="Lucida Sans"/>
              </a:rPr>
              <a:t>(2022)</a:t>
            </a:r>
            <a:endParaRPr sz="900">
              <a:latin typeface="Lucida Sans"/>
              <a:cs typeface="Lucida Sans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6347" rIns="0" bIns="0" rtlCol="0">
            <a:spAutoFit/>
          </a:bodyPr>
          <a:lstStyle/>
          <a:p>
            <a:pPr marL="2459355">
              <a:lnSpc>
                <a:spcPts val="1250"/>
              </a:lnSpc>
            </a:pPr>
            <a:fld id="{81D60167-4931-47E6-BA6A-407CBD079E47}" type="slidenum">
              <a:rPr spc="-25" dirty="0"/>
              <a:t>88</a:t>
            </a:fld>
            <a:endParaRPr spc="-25" dirty="0"/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/>
              <a:t>©</a:t>
            </a:r>
            <a:r>
              <a:rPr spc="-15" dirty="0"/>
              <a:t> </a:t>
            </a:r>
            <a:r>
              <a:rPr dirty="0"/>
              <a:t>The</a:t>
            </a:r>
            <a:r>
              <a:rPr spc="-30" dirty="0"/>
              <a:t> </a:t>
            </a:r>
            <a:r>
              <a:rPr dirty="0"/>
              <a:t>KPI</a:t>
            </a:r>
            <a:r>
              <a:rPr spc="-5" dirty="0"/>
              <a:t> </a:t>
            </a:r>
            <a:r>
              <a:rPr dirty="0"/>
              <a:t>Institute</a:t>
            </a:r>
            <a:r>
              <a:rPr spc="-20" dirty="0"/>
              <a:t> 2023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55803" y="1364361"/>
            <a:ext cx="7757159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At</a:t>
            </a:r>
            <a:r>
              <a:rPr sz="1600" spc="-16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the</a:t>
            </a:r>
            <a:r>
              <a:rPr sz="1600" spc="-14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corporate</a:t>
            </a:r>
            <a:r>
              <a:rPr sz="1600" spc="-16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level</a:t>
            </a:r>
            <a:r>
              <a:rPr sz="1600" spc="-17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85" dirty="0">
                <a:solidFill>
                  <a:srgbClr val="5F5F5F"/>
                </a:solidFill>
                <a:latin typeface="Tahoma"/>
                <a:cs typeface="Tahoma"/>
              </a:rPr>
              <a:t>PERFORMANCE</a:t>
            </a:r>
            <a:r>
              <a:rPr sz="1600" spc="-18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60" dirty="0">
                <a:solidFill>
                  <a:srgbClr val="5F5F5F"/>
                </a:solidFill>
                <a:latin typeface="Tahoma"/>
                <a:cs typeface="Tahoma"/>
              </a:rPr>
              <a:t>DASHBOARDS</a:t>
            </a:r>
            <a:r>
              <a:rPr sz="1600" spc="-17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40" dirty="0">
                <a:solidFill>
                  <a:srgbClr val="5F5F5F"/>
                </a:solidFill>
                <a:latin typeface="Tahoma"/>
                <a:cs typeface="Tahoma"/>
              </a:rPr>
              <a:t>can</a:t>
            </a:r>
            <a:r>
              <a:rPr sz="1600" spc="-16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35" dirty="0">
                <a:solidFill>
                  <a:srgbClr val="5F5F5F"/>
                </a:solidFill>
                <a:latin typeface="Tahoma"/>
                <a:cs typeface="Tahoma"/>
              </a:rPr>
              <a:t>be</a:t>
            </a:r>
            <a:r>
              <a:rPr sz="1600" spc="-16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30" dirty="0">
                <a:solidFill>
                  <a:srgbClr val="5F5F5F"/>
                </a:solidFill>
                <a:latin typeface="Tahoma"/>
                <a:cs typeface="Tahoma"/>
              </a:rPr>
              <a:t>used</a:t>
            </a:r>
            <a:r>
              <a:rPr sz="1600" spc="-15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30" dirty="0">
                <a:solidFill>
                  <a:srgbClr val="5F5F5F"/>
                </a:solidFill>
                <a:latin typeface="Tahoma"/>
                <a:cs typeface="Tahoma"/>
              </a:rPr>
              <a:t>supplementary</a:t>
            </a:r>
            <a:r>
              <a:rPr sz="1600" spc="-17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to</a:t>
            </a:r>
            <a:r>
              <a:rPr sz="1600" spc="-16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5" dirty="0">
                <a:solidFill>
                  <a:srgbClr val="5F5F5F"/>
                </a:solidFill>
                <a:latin typeface="Tahoma"/>
                <a:cs typeface="Tahoma"/>
              </a:rPr>
              <a:t>the</a:t>
            </a:r>
            <a:endParaRPr sz="16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scorecard</a:t>
            </a:r>
            <a:r>
              <a:rPr sz="1600" spc="-19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to</a:t>
            </a:r>
            <a:r>
              <a:rPr sz="1600" spc="-15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40" dirty="0">
                <a:solidFill>
                  <a:srgbClr val="5F5F5F"/>
                </a:solidFill>
                <a:latin typeface="Tahoma"/>
                <a:cs typeface="Tahoma"/>
              </a:rPr>
              <a:t>have</a:t>
            </a:r>
            <a:r>
              <a:rPr sz="1600" spc="-17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5" dirty="0">
                <a:solidFill>
                  <a:srgbClr val="5F5F5F"/>
                </a:solidFill>
                <a:latin typeface="Tahoma"/>
                <a:cs typeface="Tahoma"/>
              </a:rPr>
              <a:t>insights</a:t>
            </a:r>
            <a:r>
              <a:rPr sz="1600" spc="-16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into</a:t>
            </a:r>
            <a:r>
              <a:rPr sz="1600" spc="-17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35" dirty="0">
                <a:solidFill>
                  <a:srgbClr val="5F5F5F"/>
                </a:solidFill>
                <a:latin typeface="Tahoma"/>
                <a:cs typeface="Tahoma"/>
              </a:rPr>
              <a:t>key</a:t>
            </a:r>
            <a:r>
              <a:rPr sz="1600" spc="-17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operations</a:t>
            </a:r>
            <a:r>
              <a:rPr sz="1600" spc="-18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(processes).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78942" y="2448813"/>
            <a:ext cx="2030730" cy="17291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99800"/>
              </a:lnSpc>
              <a:spcBef>
                <a:spcPts val="100"/>
              </a:spcBef>
            </a:pPr>
            <a:r>
              <a:rPr sz="1600" spc="-35" dirty="0">
                <a:solidFill>
                  <a:srgbClr val="5F5F5F"/>
                </a:solidFill>
                <a:latin typeface="Tahoma"/>
                <a:cs typeface="Tahoma"/>
              </a:rPr>
              <a:t>They</a:t>
            </a:r>
            <a:r>
              <a:rPr sz="1600" spc="-16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0" dirty="0">
                <a:solidFill>
                  <a:srgbClr val="5F5F5F"/>
                </a:solidFill>
                <a:latin typeface="Tahoma"/>
                <a:cs typeface="Tahoma"/>
              </a:rPr>
              <a:t>would</a:t>
            </a:r>
            <a:r>
              <a:rPr sz="1600" spc="-15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convey </a:t>
            </a:r>
            <a:r>
              <a:rPr sz="1600" spc="-25" dirty="0">
                <a:solidFill>
                  <a:srgbClr val="5F5F5F"/>
                </a:solidFill>
                <a:latin typeface="Tahoma"/>
                <a:cs typeface="Tahoma"/>
              </a:rPr>
              <a:t>performance</a:t>
            </a:r>
            <a:r>
              <a:rPr sz="1600" spc="-114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results </a:t>
            </a:r>
            <a:r>
              <a:rPr sz="1600" spc="-20" dirty="0">
                <a:solidFill>
                  <a:srgbClr val="5F5F5F"/>
                </a:solidFill>
                <a:latin typeface="Tahoma"/>
                <a:cs typeface="Tahoma"/>
              </a:rPr>
              <a:t>from</a:t>
            </a:r>
            <a:r>
              <a:rPr sz="1600" spc="-16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30" dirty="0">
                <a:solidFill>
                  <a:srgbClr val="5F5F5F"/>
                </a:solidFill>
                <a:latin typeface="Tahoma"/>
                <a:cs typeface="Tahoma"/>
              </a:rPr>
              <a:t>key</a:t>
            </a:r>
            <a:r>
              <a:rPr sz="1600" spc="-16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metrics clustered</a:t>
            </a:r>
            <a:r>
              <a:rPr sz="1600" spc="-18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35" dirty="0">
                <a:solidFill>
                  <a:srgbClr val="5F5F5F"/>
                </a:solidFill>
                <a:latin typeface="Tahoma"/>
                <a:cs typeface="Tahoma"/>
              </a:rPr>
              <a:t>on</a:t>
            </a:r>
            <a:r>
              <a:rPr sz="1600" spc="-17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business </a:t>
            </a:r>
            <a:r>
              <a:rPr sz="1600" spc="-45" dirty="0">
                <a:solidFill>
                  <a:srgbClr val="5F5F5F"/>
                </a:solidFill>
                <a:latin typeface="Tahoma"/>
                <a:cs typeface="Tahoma"/>
              </a:rPr>
              <a:t>lines,</a:t>
            </a:r>
            <a:r>
              <a:rPr sz="1600" spc="-17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5" dirty="0">
                <a:solidFill>
                  <a:srgbClr val="5F5F5F"/>
                </a:solidFill>
                <a:latin typeface="Tahoma"/>
                <a:cs typeface="Tahoma"/>
              </a:rPr>
              <a:t>processes</a:t>
            </a:r>
            <a:r>
              <a:rPr sz="1600" spc="-14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5" dirty="0">
                <a:solidFill>
                  <a:srgbClr val="5F5F5F"/>
                </a:solidFill>
                <a:latin typeface="Tahoma"/>
                <a:cs typeface="Tahoma"/>
              </a:rPr>
              <a:t>or </a:t>
            </a: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critical</a:t>
            </a:r>
            <a:r>
              <a:rPr sz="1600" spc="-18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activities</a:t>
            </a:r>
            <a:r>
              <a:rPr sz="1600" spc="-18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for</a:t>
            </a:r>
            <a:r>
              <a:rPr sz="1600" spc="-15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5" dirty="0">
                <a:solidFill>
                  <a:srgbClr val="5F5F5F"/>
                </a:solidFill>
                <a:latin typeface="Tahoma"/>
                <a:cs typeface="Tahoma"/>
              </a:rPr>
              <a:t>the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organization.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091433" y="2177541"/>
            <a:ext cx="3157855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spc="50" dirty="0">
                <a:solidFill>
                  <a:srgbClr val="5F5F5F"/>
                </a:solidFill>
                <a:latin typeface="Tahoma"/>
                <a:cs typeface="Tahoma"/>
              </a:rPr>
              <a:t>REVENUE</a:t>
            </a:r>
            <a:r>
              <a:rPr sz="1050" spc="-8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050" spc="80" dirty="0">
                <a:solidFill>
                  <a:srgbClr val="5F5F5F"/>
                </a:solidFill>
                <a:latin typeface="Tahoma"/>
                <a:cs typeface="Tahoma"/>
              </a:rPr>
              <a:t>AND</a:t>
            </a:r>
            <a:r>
              <a:rPr sz="1050" spc="-8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050" spc="45" dirty="0">
                <a:solidFill>
                  <a:srgbClr val="5F5F5F"/>
                </a:solidFill>
                <a:latin typeface="Tahoma"/>
                <a:cs typeface="Tahoma"/>
              </a:rPr>
              <a:t>CUSTOMERS</a:t>
            </a:r>
            <a:r>
              <a:rPr sz="1050" spc="-7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050" dirty="0">
                <a:solidFill>
                  <a:srgbClr val="5F5F5F"/>
                </a:solidFill>
                <a:latin typeface="Tahoma"/>
                <a:cs typeface="Tahoma"/>
              </a:rPr>
              <a:t>OVERVIEW</a:t>
            </a:r>
            <a:r>
              <a:rPr sz="1050" spc="-7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050" spc="-10" dirty="0">
                <a:solidFill>
                  <a:srgbClr val="5F5F5F"/>
                </a:solidFill>
                <a:latin typeface="Tahoma"/>
                <a:cs typeface="Tahoma"/>
              </a:rPr>
              <a:t>–</a:t>
            </a:r>
            <a:r>
              <a:rPr sz="1050" spc="-4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050" dirty="0">
                <a:solidFill>
                  <a:srgbClr val="5F5F5F"/>
                </a:solidFill>
                <a:latin typeface="Tahoma"/>
                <a:cs typeface="Tahoma"/>
              </a:rPr>
              <a:t>Q1-</a:t>
            </a:r>
            <a:r>
              <a:rPr sz="1050" spc="-20" dirty="0">
                <a:solidFill>
                  <a:srgbClr val="5F5F5F"/>
                </a:solidFill>
                <a:latin typeface="Tahoma"/>
                <a:cs typeface="Tahoma"/>
              </a:rPr>
              <a:t>2023</a:t>
            </a:r>
            <a:endParaRPr sz="105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09258" rIns="0" bIns="0" rtlCol="0">
            <a:spAutoFit/>
          </a:bodyPr>
          <a:lstStyle/>
          <a:p>
            <a:pPr marL="31115">
              <a:lnSpc>
                <a:spcPct val="100000"/>
              </a:lnSpc>
              <a:spcBef>
                <a:spcPts val="100"/>
              </a:spcBef>
            </a:pPr>
            <a:r>
              <a:rPr dirty="0"/>
              <a:t>3.</a:t>
            </a:r>
            <a:r>
              <a:rPr spc="-45" dirty="0"/>
              <a:t> </a:t>
            </a:r>
            <a:r>
              <a:rPr spc="155" dirty="0"/>
              <a:t>OPERATIONAL</a:t>
            </a:r>
            <a:r>
              <a:rPr spc="-10" dirty="0"/>
              <a:t> </a:t>
            </a:r>
            <a:r>
              <a:rPr spc="110" dirty="0"/>
              <a:t>PLANNING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55803" y="1404366"/>
            <a:ext cx="8385809" cy="9975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99600"/>
              </a:lnSpc>
              <a:spcBef>
                <a:spcPts val="100"/>
              </a:spcBef>
            </a:pP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At</a:t>
            </a:r>
            <a:r>
              <a:rPr sz="1600" spc="-15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the</a:t>
            </a:r>
            <a:r>
              <a:rPr sz="1600" spc="-13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5" dirty="0">
                <a:solidFill>
                  <a:srgbClr val="5F5F5F"/>
                </a:solidFill>
                <a:latin typeface="Tahoma"/>
                <a:cs typeface="Tahoma"/>
              </a:rPr>
              <a:t>department</a:t>
            </a:r>
            <a:r>
              <a:rPr sz="1600" spc="-13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45" dirty="0">
                <a:solidFill>
                  <a:srgbClr val="5F5F5F"/>
                </a:solidFill>
                <a:latin typeface="Tahoma"/>
                <a:cs typeface="Tahoma"/>
              </a:rPr>
              <a:t>level,</a:t>
            </a:r>
            <a:r>
              <a:rPr sz="1600" spc="-19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0" dirty="0">
                <a:solidFill>
                  <a:srgbClr val="5F5F5F"/>
                </a:solidFill>
                <a:latin typeface="Tahoma"/>
                <a:cs typeface="Tahoma"/>
              </a:rPr>
              <a:t>operations</a:t>
            </a:r>
            <a:r>
              <a:rPr sz="1600" spc="-14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5" dirty="0">
                <a:solidFill>
                  <a:srgbClr val="5F5F5F"/>
                </a:solidFill>
                <a:latin typeface="Tahoma"/>
                <a:cs typeface="Tahoma"/>
              </a:rPr>
              <a:t>should</a:t>
            </a:r>
            <a:r>
              <a:rPr sz="1600" spc="-15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30" dirty="0">
                <a:solidFill>
                  <a:srgbClr val="5F5F5F"/>
                </a:solidFill>
                <a:latin typeface="Tahoma"/>
                <a:cs typeface="Tahoma"/>
              </a:rPr>
              <a:t>align</a:t>
            </a:r>
            <a:r>
              <a:rPr sz="1600" spc="-15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with</a:t>
            </a:r>
            <a:r>
              <a:rPr sz="1600" spc="-15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corporate</a:t>
            </a:r>
            <a:r>
              <a:rPr sz="1600" spc="-16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65" dirty="0">
                <a:solidFill>
                  <a:srgbClr val="5F5F5F"/>
                </a:solidFill>
                <a:latin typeface="Tahoma"/>
                <a:cs typeface="Tahoma"/>
              </a:rPr>
              <a:t>goals.</a:t>
            </a:r>
            <a:r>
              <a:rPr sz="1600" spc="-15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While</a:t>
            </a:r>
            <a:r>
              <a:rPr sz="1600" spc="-17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0" dirty="0">
                <a:solidFill>
                  <a:srgbClr val="5F5F5F"/>
                </a:solidFill>
                <a:latin typeface="Tahoma"/>
                <a:cs typeface="Tahoma"/>
              </a:rPr>
              <a:t>the</a:t>
            </a:r>
            <a:r>
              <a:rPr sz="1600" spc="-13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35" dirty="0">
                <a:solidFill>
                  <a:srgbClr val="5F5F5F"/>
                </a:solidFill>
                <a:latin typeface="Tahoma"/>
                <a:cs typeface="Tahoma"/>
              </a:rPr>
              <a:t>most</a:t>
            </a:r>
            <a:r>
              <a:rPr sz="1600" spc="-14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5" dirty="0">
                <a:solidFill>
                  <a:srgbClr val="5F5F5F"/>
                </a:solidFill>
                <a:latin typeface="Tahoma"/>
                <a:cs typeface="Tahoma"/>
              </a:rPr>
              <a:t>popular</a:t>
            </a:r>
            <a:r>
              <a:rPr sz="1600" spc="-15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0" dirty="0">
                <a:solidFill>
                  <a:srgbClr val="5F5F5F"/>
                </a:solidFill>
                <a:latin typeface="Tahoma"/>
                <a:cs typeface="Tahoma"/>
              </a:rPr>
              <a:t>tool </a:t>
            </a:r>
            <a:r>
              <a:rPr sz="1600" spc="-30" dirty="0">
                <a:solidFill>
                  <a:srgbClr val="5F5F5F"/>
                </a:solidFill>
                <a:latin typeface="Tahoma"/>
                <a:cs typeface="Tahoma"/>
              </a:rPr>
              <a:t>used</a:t>
            </a:r>
            <a:r>
              <a:rPr sz="1600" spc="-15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35" dirty="0">
                <a:solidFill>
                  <a:srgbClr val="5F5F5F"/>
                </a:solidFill>
                <a:latin typeface="Tahoma"/>
                <a:cs typeface="Tahoma"/>
              </a:rPr>
              <a:t>by</a:t>
            </a:r>
            <a:r>
              <a:rPr sz="1600" spc="-16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Managers</a:t>
            </a:r>
            <a:r>
              <a:rPr sz="1600" spc="-16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is</a:t>
            </a:r>
            <a:r>
              <a:rPr sz="1600" spc="-16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the</a:t>
            </a:r>
            <a:r>
              <a:rPr sz="1600" spc="-16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0" dirty="0">
                <a:solidFill>
                  <a:srgbClr val="5F5F5F"/>
                </a:solidFill>
                <a:latin typeface="Tahoma"/>
                <a:cs typeface="Tahoma"/>
              </a:rPr>
              <a:t>operational</a:t>
            </a:r>
            <a:r>
              <a:rPr sz="1600" spc="-17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65" dirty="0">
                <a:solidFill>
                  <a:srgbClr val="5F5F5F"/>
                </a:solidFill>
                <a:latin typeface="Tahoma"/>
                <a:cs typeface="Tahoma"/>
              </a:rPr>
              <a:t>plan,</a:t>
            </a:r>
            <a:r>
              <a:rPr sz="1600" spc="-17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it</a:t>
            </a:r>
            <a:r>
              <a:rPr sz="1600" spc="-16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is</a:t>
            </a:r>
            <a:r>
              <a:rPr sz="1600" spc="-16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30" dirty="0">
                <a:solidFill>
                  <a:srgbClr val="5F5F5F"/>
                </a:solidFill>
                <a:latin typeface="Tahoma"/>
                <a:cs typeface="Tahoma"/>
              </a:rPr>
              <a:t>recommended</a:t>
            </a:r>
            <a:r>
              <a:rPr sz="1600" spc="-17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to</a:t>
            </a:r>
            <a:r>
              <a:rPr sz="1600" spc="-14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30" dirty="0">
                <a:solidFill>
                  <a:srgbClr val="5F5F5F"/>
                </a:solidFill>
                <a:latin typeface="Tahoma"/>
                <a:cs typeface="Tahoma"/>
              </a:rPr>
              <a:t>also</a:t>
            </a:r>
            <a:r>
              <a:rPr sz="1600" spc="-17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30" dirty="0">
                <a:solidFill>
                  <a:srgbClr val="5F5F5F"/>
                </a:solidFill>
                <a:latin typeface="Tahoma"/>
                <a:cs typeface="Tahoma"/>
              </a:rPr>
              <a:t>use</a:t>
            </a:r>
            <a:r>
              <a:rPr sz="1600" spc="-16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0" dirty="0">
                <a:solidFill>
                  <a:srgbClr val="5F5F5F"/>
                </a:solidFill>
                <a:latin typeface="Tahoma"/>
                <a:cs typeface="Tahoma"/>
              </a:rPr>
              <a:t>scorecards</a:t>
            </a:r>
            <a:r>
              <a:rPr sz="1600" spc="-16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0" dirty="0">
                <a:solidFill>
                  <a:srgbClr val="5F5F5F"/>
                </a:solidFill>
                <a:latin typeface="Tahoma"/>
                <a:cs typeface="Tahoma"/>
              </a:rPr>
              <a:t>that</a:t>
            </a:r>
            <a:r>
              <a:rPr sz="1600" spc="-14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display concrete</a:t>
            </a:r>
            <a:r>
              <a:rPr sz="1600" spc="-18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40" dirty="0">
                <a:solidFill>
                  <a:srgbClr val="5F5F5F"/>
                </a:solidFill>
                <a:latin typeface="Tahoma"/>
                <a:cs typeface="Tahoma"/>
              </a:rPr>
              <a:t>objectives,</a:t>
            </a:r>
            <a:r>
              <a:rPr sz="1600" spc="-17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40" dirty="0">
                <a:solidFill>
                  <a:srgbClr val="5F5F5F"/>
                </a:solidFill>
                <a:latin typeface="Tahoma"/>
                <a:cs typeface="Tahoma"/>
              </a:rPr>
              <a:t>KPIs,</a:t>
            </a:r>
            <a:r>
              <a:rPr sz="1600" spc="-17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45" dirty="0">
                <a:solidFill>
                  <a:srgbClr val="5F5F5F"/>
                </a:solidFill>
                <a:latin typeface="Tahoma"/>
                <a:cs typeface="Tahoma"/>
              </a:rPr>
              <a:t>and</a:t>
            </a:r>
            <a:r>
              <a:rPr sz="1600" spc="-17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5" dirty="0">
                <a:solidFill>
                  <a:srgbClr val="5F5F5F"/>
                </a:solidFill>
                <a:latin typeface="Tahoma"/>
                <a:cs typeface="Tahoma"/>
              </a:rPr>
              <a:t>targets</a:t>
            </a:r>
            <a:r>
              <a:rPr sz="1600" spc="-114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5" dirty="0">
                <a:solidFill>
                  <a:srgbClr val="5F5F5F"/>
                </a:solidFill>
                <a:latin typeface="Tahoma"/>
                <a:cs typeface="Tahoma"/>
              </a:rPr>
              <a:t>–</a:t>
            </a:r>
            <a:r>
              <a:rPr sz="1600" spc="-16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0" dirty="0">
                <a:solidFill>
                  <a:srgbClr val="5F5F5F"/>
                </a:solidFill>
                <a:latin typeface="Tahoma"/>
                <a:cs typeface="Tahoma"/>
              </a:rPr>
              <a:t>following</a:t>
            </a:r>
            <a:r>
              <a:rPr sz="1600" spc="-19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75" dirty="0">
                <a:solidFill>
                  <a:srgbClr val="5F5F5F"/>
                </a:solidFill>
                <a:latin typeface="Tahoma"/>
                <a:cs typeface="Tahoma"/>
              </a:rPr>
              <a:t>a</a:t>
            </a:r>
            <a:r>
              <a:rPr sz="1600" spc="-16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similar</a:t>
            </a:r>
            <a:r>
              <a:rPr sz="1600" spc="-18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structure</a:t>
            </a:r>
            <a:r>
              <a:rPr sz="1600" spc="-14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with</a:t>
            </a:r>
            <a:r>
              <a:rPr sz="1600" spc="-17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the</a:t>
            </a:r>
            <a:r>
              <a:rPr sz="1600" spc="-14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Corporate Performance</a:t>
            </a:r>
            <a:r>
              <a:rPr sz="1600" spc="-18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Scorecard.</a:t>
            </a:r>
            <a:endParaRPr sz="1600">
              <a:latin typeface="Tahoma"/>
              <a:cs typeface="Tahom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22107" y="2543555"/>
            <a:ext cx="5874192" cy="3747517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55803" y="3440938"/>
            <a:ext cx="1486535" cy="7569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600" i="1" spc="-180" dirty="0">
                <a:solidFill>
                  <a:srgbClr val="5F5F5F"/>
                </a:solidFill>
                <a:latin typeface="Lucida Sans"/>
                <a:cs typeface="Lucida Sans"/>
              </a:rPr>
              <a:t>Human</a:t>
            </a:r>
            <a:r>
              <a:rPr sz="1600" i="1" spc="-165" dirty="0">
                <a:solidFill>
                  <a:srgbClr val="5F5F5F"/>
                </a:solidFill>
                <a:latin typeface="Lucida Sans"/>
                <a:cs typeface="Lucida Sans"/>
              </a:rPr>
              <a:t> </a:t>
            </a:r>
            <a:r>
              <a:rPr sz="1600" i="1" spc="-160" dirty="0">
                <a:solidFill>
                  <a:srgbClr val="5F5F5F"/>
                </a:solidFill>
                <a:latin typeface="Lucida Sans"/>
                <a:cs typeface="Lucida Sans"/>
              </a:rPr>
              <a:t>Resources </a:t>
            </a:r>
            <a:r>
              <a:rPr sz="1600" i="1" spc="-65" dirty="0">
                <a:solidFill>
                  <a:srgbClr val="5F5F5F"/>
                </a:solidFill>
                <a:latin typeface="Lucida Sans"/>
                <a:cs typeface="Lucida Sans"/>
              </a:rPr>
              <a:t>Department </a:t>
            </a:r>
            <a:r>
              <a:rPr sz="1600" i="1" spc="-25" dirty="0">
                <a:solidFill>
                  <a:srgbClr val="5F5F5F"/>
                </a:solidFill>
                <a:latin typeface="Lucida Sans"/>
                <a:cs typeface="Lucida Sans"/>
              </a:rPr>
              <a:t>Example</a:t>
            </a:r>
            <a:endParaRPr sz="1600">
              <a:latin typeface="Lucida Sans"/>
              <a:cs typeface="Lucida San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25653" y="6347218"/>
            <a:ext cx="1497330" cy="16256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sz="900" i="1" spc="-100" dirty="0">
                <a:solidFill>
                  <a:srgbClr val="5F5F5F"/>
                </a:solidFill>
                <a:latin typeface="Lucida Sans"/>
                <a:cs typeface="Lucida Sans"/>
              </a:rPr>
              <a:t>Source:</a:t>
            </a:r>
            <a:r>
              <a:rPr sz="900" i="1" spc="-60" dirty="0">
                <a:solidFill>
                  <a:srgbClr val="5F5F5F"/>
                </a:solidFill>
                <a:latin typeface="Lucida Sans"/>
                <a:cs typeface="Lucida Sans"/>
              </a:rPr>
              <a:t> </a:t>
            </a:r>
            <a:r>
              <a:rPr sz="900" i="1" spc="-95" dirty="0">
                <a:solidFill>
                  <a:srgbClr val="5F5F5F"/>
                </a:solidFill>
                <a:latin typeface="Lucida Sans"/>
                <a:cs typeface="Lucida Sans"/>
              </a:rPr>
              <a:t>The</a:t>
            </a:r>
            <a:r>
              <a:rPr sz="900" i="1" spc="-75" dirty="0">
                <a:solidFill>
                  <a:srgbClr val="5F5F5F"/>
                </a:solidFill>
                <a:latin typeface="Lucida Sans"/>
                <a:cs typeface="Lucida Sans"/>
              </a:rPr>
              <a:t> </a:t>
            </a:r>
            <a:r>
              <a:rPr sz="900" i="1" spc="-30" dirty="0">
                <a:solidFill>
                  <a:srgbClr val="5F5F5F"/>
                </a:solidFill>
                <a:latin typeface="Lucida Sans"/>
                <a:cs typeface="Lucida Sans"/>
              </a:rPr>
              <a:t>KPI</a:t>
            </a:r>
            <a:r>
              <a:rPr sz="900" i="1" spc="-70" dirty="0">
                <a:solidFill>
                  <a:srgbClr val="5F5F5F"/>
                </a:solidFill>
                <a:latin typeface="Lucida Sans"/>
                <a:cs typeface="Lucida Sans"/>
              </a:rPr>
              <a:t> </a:t>
            </a:r>
            <a:r>
              <a:rPr sz="900" i="1" spc="-80" dirty="0">
                <a:solidFill>
                  <a:srgbClr val="5F5F5F"/>
                </a:solidFill>
                <a:latin typeface="Lucida Sans"/>
                <a:cs typeface="Lucida Sans"/>
              </a:rPr>
              <a:t>Institute</a:t>
            </a:r>
            <a:r>
              <a:rPr sz="900" i="1" spc="-60" dirty="0">
                <a:solidFill>
                  <a:srgbClr val="5F5F5F"/>
                </a:solidFill>
                <a:latin typeface="Lucida Sans"/>
                <a:cs typeface="Lucida Sans"/>
              </a:rPr>
              <a:t> </a:t>
            </a:r>
            <a:r>
              <a:rPr sz="900" i="1" spc="-25" dirty="0">
                <a:solidFill>
                  <a:srgbClr val="5F5F5F"/>
                </a:solidFill>
                <a:latin typeface="Lucida Sans"/>
                <a:cs typeface="Lucida Sans"/>
              </a:rPr>
              <a:t>(2023)</a:t>
            </a:r>
            <a:endParaRPr sz="900">
              <a:latin typeface="Lucida Sans"/>
              <a:cs typeface="Lucida Sans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/>
              <a:t>©</a:t>
            </a:r>
            <a:r>
              <a:rPr spc="-15" dirty="0"/>
              <a:t> </a:t>
            </a:r>
            <a:r>
              <a:rPr dirty="0"/>
              <a:t>The</a:t>
            </a:r>
            <a:r>
              <a:rPr spc="-30" dirty="0"/>
              <a:t> </a:t>
            </a:r>
            <a:r>
              <a:rPr dirty="0"/>
              <a:t>KPI</a:t>
            </a:r>
            <a:r>
              <a:rPr spc="-5" dirty="0"/>
              <a:t> </a:t>
            </a:r>
            <a:r>
              <a:rPr dirty="0"/>
              <a:t>Institute</a:t>
            </a:r>
            <a:r>
              <a:rPr spc="-20" dirty="0"/>
              <a:t> 2023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61544" y="2564892"/>
            <a:ext cx="8982710" cy="4293235"/>
            <a:chOff x="161544" y="2564892"/>
            <a:chExt cx="8982710" cy="429323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43968" y="5410200"/>
              <a:ext cx="2400031" cy="14478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739127" y="5404104"/>
              <a:ext cx="2405380" cy="1454150"/>
            </a:xfrm>
            <a:custGeom>
              <a:avLst/>
              <a:gdLst/>
              <a:ahLst/>
              <a:cxnLst/>
              <a:rect l="l" t="t" r="r" b="b"/>
              <a:pathLst>
                <a:path w="2405379" h="1454150">
                  <a:moveTo>
                    <a:pt x="2404872" y="0"/>
                  </a:moveTo>
                  <a:lnTo>
                    <a:pt x="2403982" y="0"/>
                  </a:lnTo>
                  <a:lnTo>
                    <a:pt x="2391791" y="371881"/>
                  </a:lnTo>
                  <a:lnTo>
                    <a:pt x="2387610" y="416634"/>
                  </a:lnTo>
                  <a:lnTo>
                    <a:pt x="2381879" y="459418"/>
                  </a:lnTo>
                  <a:lnTo>
                    <a:pt x="2374634" y="500278"/>
                  </a:lnTo>
                  <a:lnTo>
                    <a:pt x="2365907" y="539260"/>
                  </a:lnTo>
                  <a:lnTo>
                    <a:pt x="2355735" y="576409"/>
                  </a:lnTo>
                  <a:lnTo>
                    <a:pt x="2331189" y="645389"/>
                  </a:lnTo>
                  <a:lnTo>
                    <a:pt x="2301271" y="707583"/>
                  </a:lnTo>
                  <a:lnTo>
                    <a:pt x="2266257" y="763355"/>
                  </a:lnTo>
                  <a:lnTo>
                    <a:pt x="2226423" y="813069"/>
                  </a:lnTo>
                  <a:lnTo>
                    <a:pt x="2182044" y="857089"/>
                  </a:lnTo>
                  <a:lnTo>
                    <a:pt x="2133397" y="895778"/>
                  </a:lnTo>
                  <a:lnTo>
                    <a:pt x="2080757" y="929500"/>
                  </a:lnTo>
                  <a:lnTo>
                    <a:pt x="2024399" y="958620"/>
                  </a:lnTo>
                  <a:lnTo>
                    <a:pt x="1964600" y="983501"/>
                  </a:lnTo>
                  <a:lnTo>
                    <a:pt x="1901634" y="1004508"/>
                  </a:lnTo>
                  <a:lnTo>
                    <a:pt x="1835779" y="1022003"/>
                  </a:lnTo>
                  <a:lnTo>
                    <a:pt x="1767309" y="1036351"/>
                  </a:lnTo>
                  <a:lnTo>
                    <a:pt x="1696500" y="1047916"/>
                  </a:lnTo>
                  <a:lnTo>
                    <a:pt x="1623628" y="1057062"/>
                  </a:lnTo>
                  <a:lnTo>
                    <a:pt x="1548969" y="1064153"/>
                  </a:lnTo>
                  <a:lnTo>
                    <a:pt x="1472797" y="1069552"/>
                  </a:lnTo>
                  <a:lnTo>
                    <a:pt x="1434231" y="1071731"/>
                  </a:lnTo>
                  <a:lnTo>
                    <a:pt x="1395390" y="1073623"/>
                  </a:lnTo>
                  <a:lnTo>
                    <a:pt x="1317023" y="1076731"/>
                  </a:lnTo>
                  <a:lnTo>
                    <a:pt x="1039156" y="1085273"/>
                  </a:lnTo>
                  <a:lnTo>
                    <a:pt x="959880" y="1088548"/>
                  </a:lnTo>
                  <a:lnTo>
                    <a:pt x="920433" y="1090551"/>
                  </a:lnTo>
                  <a:lnTo>
                    <a:pt x="881159" y="1092860"/>
                  </a:lnTo>
                  <a:lnTo>
                    <a:pt x="842094" y="1095519"/>
                  </a:lnTo>
                  <a:lnTo>
                    <a:pt x="803270" y="1098574"/>
                  </a:lnTo>
                  <a:lnTo>
                    <a:pt x="764724" y="1102070"/>
                  </a:lnTo>
                  <a:lnTo>
                    <a:pt x="726489" y="1106053"/>
                  </a:lnTo>
                  <a:lnTo>
                    <a:pt x="688600" y="1110569"/>
                  </a:lnTo>
                  <a:lnTo>
                    <a:pt x="613998" y="1121379"/>
                  </a:lnTo>
                  <a:lnTo>
                    <a:pt x="541192" y="1134865"/>
                  </a:lnTo>
                  <a:lnTo>
                    <a:pt x="470458" y="1151389"/>
                  </a:lnTo>
                  <a:lnTo>
                    <a:pt x="402073" y="1171317"/>
                  </a:lnTo>
                  <a:lnTo>
                    <a:pt x="336312" y="1195012"/>
                  </a:lnTo>
                  <a:lnTo>
                    <a:pt x="273450" y="1222838"/>
                  </a:lnTo>
                  <a:lnTo>
                    <a:pt x="213764" y="1255158"/>
                  </a:lnTo>
                  <a:lnTo>
                    <a:pt x="157529" y="1292337"/>
                  </a:lnTo>
                  <a:lnTo>
                    <a:pt x="105020" y="1334739"/>
                  </a:lnTo>
                  <a:lnTo>
                    <a:pt x="56515" y="1382727"/>
                  </a:lnTo>
                  <a:lnTo>
                    <a:pt x="0" y="1453896"/>
                  </a:lnTo>
                  <a:lnTo>
                    <a:pt x="2404872" y="1453896"/>
                  </a:lnTo>
                  <a:lnTo>
                    <a:pt x="2404872" y="0"/>
                  </a:lnTo>
                  <a:close/>
                </a:path>
              </a:pathLst>
            </a:custGeom>
            <a:solidFill>
              <a:srgbClr val="7D163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41019" y="3134868"/>
              <a:ext cx="8191500" cy="259080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541019" y="3136392"/>
              <a:ext cx="8191500" cy="2589530"/>
            </a:xfrm>
            <a:custGeom>
              <a:avLst/>
              <a:gdLst/>
              <a:ahLst/>
              <a:cxnLst/>
              <a:rect l="l" t="t" r="r" b="b"/>
              <a:pathLst>
                <a:path w="8191500" h="2589529">
                  <a:moveTo>
                    <a:pt x="0" y="0"/>
                  </a:moveTo>
                  <a:lnTo>
                    <a:pt x="0" y="2589276"/>
                  </a:lnTo>
                  <a:lnTo>
                    <a:pt x="8191500" y="2589276"/>
                  </a:lnTo>
                  <a:lnTo>
                    <a:pt x="8185911" y="2421128"/>
                  </a:lnTo>
                  <a:lnTo>
                    <a:pt x="8179854" y="2357063"/>
                  </a:lnTo>
                  <a:lnTo>
                    <a:pt x="8170558" y="2296538"/>
                  </a:lnTo>
                  <a:lnTo>
                    <a:pt x="8158115" y="2239437"/>
                  </a:lnTo>
                  <a:lnTo>
                    <a:pt x="8142617" y="2185644"/>
                  </a:lnTo>
                  <a:lnTo>
                    <a:pt x="8124157" y="2135045"/>
                  </a:lnTo>
                  <a:lnTo>
                    <a:pt x="8102828" y="2087523"/>
                  </a:lnTo>
                  <a:lnTo>
                    <a:pt x="8078720" y="2042962"/>
                  </a:lnTo>
                  <a:lnTo>
                    <a:pt x="8051928" y="2001248"/>
                  </a:lnTo>
                  <a:lnTo>
                    <a:pt x="8022543" y="1962264"/>
                  </a:lnTo>
                  <a:lnTo>
                    <a:pt x="7990657" y="1925895"/>
                  </a:lnTo>
                  <a:lnTo>
                    <a:pt x="7956363" y="1892025"/>
                  </a:lnTo>
                  <a:lnTo>
                    <a:pt x="7919753" y="1860540"/>
                  </a:lnTo>
                  <a:lnTo>
                    <a:pt x="7880919" y="1831322"/>
                  </a:lnTo>
                  <a:lnTo>
                    <a:pt x="7839955" y="1804257"/>
                  </a:lnTo>
                  <a:lnTo>
                    <a:pt x="7796951" y="1779230"/>
                  </a:lnTo>
                  <a:lnTo>
                    <a:pt x="7752001" y="1756123"/>
                  </a:lnTo>
                  <a:lnTo>
                    <a:pt x="7705197" y="1734823"/>
                  </a:lnTo>
                  <a:lnTo>
                    <a:pt x="7656631" y="1715212"/>
                  </a:lnTo>
                  <a:lnTo>
                    <a:pt x="7606395" y="1697177"/>
                  </a:lnTo>
                  <a:lnTo>
                    <a:pt x="7554582" y="1680600"/>
                  </a:lnTo>
                  <a:lnTo>
                    <a:pt x="7501284" y="1665368"/>
                  </a:lnTo>
                  <a:lnTo>
                    <a:pt x="7446593" y="1651363"/>
                  </a:lnTo>
                  <a:lnTo>
                    <a:pt x="7390603" y="1638470"/>
                  </a:lnTo>
                  <a:lnTo>
                    <a:pt x="7333404" y="1626574"/>
                  </a:lnTo>
                  <a:lnTo>
                    <a:pt x="7275090" y="1615559"/>
                  </a:lnTo>
                  <a:lnTo>
                    <a:pt x="7215752" y="1605310"/>
                  </a:lnTo>
                  <a:lnTo>
                    <a:pt x="7155484" y="1595711"/>
                  </a:lnTo>
                  <a:lnTo>
                    <a:pt x="7094377" y="1586646"/>
                  </a:lnTo>
                  <a:lnTo>
                    <a:pt x="7001346" y="1573798"/>
                  </a:lnTo>
                  <a:lnTo>
                    <a:pt x="6683118" y="1532769"/>
                  </a:lnTo>
                  <a:lnTo>
                    <a:pt x="6586412" y="1519496"/>
                  </a:lnTo>
                  <a:lnTo>
                    <a:pt x="6521912" y="1510040"/>
                  </a:lnTo>
                  <a:lnTo>
                    <a:pt x="6457498" y="1499962"/>
                  </a:lnTo>
                  <a:lnTo>
                    <a:pt x="6393260" y="1489147"/>
                  </a:lnTo>
                  <a:lnTo>
                    <a:pt x="6329292" y="1477480"/>
                  </a:lnTo>
                  <a:lnTo>
                    <a:pt x="6265685" y="1464844"/>
                  </a:lnTo>
                  <a:lnTo>
                    <a:pt x="6202532" y="1451124"/>
                  </a:lnTo>
                  <a:lnTo>
                    <a:pt x="6139926" y="1436205"/>
                  </a:lnTo>
                  <a:lnTo>
                    <a:pt x="6077958" y="1419971"/>
                  </a:lnTo>
                  <a:lnTo>
                    <a:pt x="6016722" y="1402307"/>
                  </a:lnTo>
                  <a:lnTo>
                    <a:pt x="5956309" y="1383096"/>
                  </a:lnTo>
                  <a:lnTo>
                    <a:pt x="5896811" y="1362224"/>
                  </a:lnTo>
                  <a:lnTo>
                    <a:pt x="5838322" y="1339574"/>
                  </a:lnTo>
                  <a:lnTo>
                    <a:pt x="5780932" y="1315031"/>
                  </a:lnTo>
                  <a:lnTo>
                    <a:pt x="5724736" y="1288480"/>
                  </a:lnTo>
                  <a:lnTo>
                    <a:pt x="5669824" y="1259805"/>
                  </a:lnTo>
                  <a:lnTo>
                    <a:pt x="5616290" y="1228890"/>
                  </a:lnTo>
                  <a:lnTo>
                    <a:pt x="5564226" y="1195620"/>
                  </a:lnTo>
                  <a:lnTo>
                    <a:pt x="5513723" y="1159879"/>
                  </a:lnTo>
                  <a:lnTo>
                    <a:pt x="5464875" y="1121552"/>
                  </a:lnTo>
                  <a:lnTo>
                    <a:pt x="5417773" y="1080522"/>
                  </a:lnTo>
                  <a:lnTo>
                    <a:pt x="5372511" y="1036675"/>
                  </a:lnTo>
                  <a:lnTo>
                    <a:pt x="5329179" y="989895"/>
                  </a:lnTo>
                  <a:lnTo>
                    <a:pt x="5287872" y="940066"/>
                  </a:lnTo>
                  <a:lnTo>
                    <a:pt x="5248680" y="887073"/>
                  </a:lnTo>
                  <a:lnTo>
                    <a:pt x="5211697" y="830800"/>
                  </a:lnTo>
                  <a:lnTo>
                    <a:pt x="5177014" y="771131"/>
                  </a:lnTo>
                  <a:lnTo>
                    <a:pt x="5144724" y="707951"/>
                  </a:lnTo>
                  <a:lnTo>
                    <a:pt x="5114920" y="641144"/>
                  </a:lnTo>
                  <a:lnTo>
                    <a:pt x="5087693" y="570595"/>
                  </a:lnTo>
                  <a:lnTo>
                    <a:pt x="5075075" y="533881"/>
                  </a:lnTo>
                  <a:lnTo>
                    <a:pt x="5063136" y="496189"/>
                  </a:lnTo>
                  <a:lnTo>
                    <a:pt x="5051887" y="457502"/>
                  </a:lnTo>
                  <a:lnTo>
                    <a:pt x="5041341" y="417808"/>
                  </a:lnTo>
                  <a:lnTo>
                    <a:pt x="5031508" y="377092"/>
                  </a:lnTo>
                  <a:lnTo>
                    <a:pt x="5022401" y="335339"/>
                  </a:lnTo>
                  <a:lnTo>
                    <a:pt x="5014030" y="292535"/>
                  </a:lnTo>
                  <a:lnTo>
                    <a:pt x="5006408" y="248665"/>
                  </a:lnTo>
                  <a:lnTo>
                    <a:pt x="4999545" y="203715"/>
                  </a:lnTo>
                  <a:lnTo>
                    <a:pt x="4993454" y="157671"/>
                  </a:lnTo>
                  <a:lnTo>
                    <a:pt x="4988145" y="110518"/>
                  </a:lnTo>
                  <a:lnTo>
                    <a:pt x="4983631" y="62241"/>
                  </a:lnTo>
                  <a:lnTo>
                    <a:pt x="4979924" y="128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D163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18276" y="2564892"/>
              <a:ext cx="2157983" cy="2397251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6103691" y="2653411"/>
              <a:ext cx="1991995" cy="2225040"/>
            </a:xfrm>
            <a:custGeom>
              <a:avLst/>
              <a:gdLst/>
              <a:ahLst/>
              <a:cxnLst/>
              <a:rect l="l" t="t" r="r" b="b"/>
              <a:pathLst>
                <a:path w="1991995" h="2225040">
                  <a:moveTo>
                    <a:pt x="1665002" y="0"/>
                  </a:moveTo>
                  <a:lnTo>
                    <a:pt x="383788" y="0"/>
                  </a:lnTo>
                  <a:lnTo>
                    <a:pt x="319697" y="226"/>
                  </a:lnTo>
                  <a:lnTo>
                    <a:pt x="274578" y="594"/>
                  </a:lnTo>
                  <a:lnTo>
                    <a:pt x="278271" y="594"/>
                  </a:lnTo>
                  <a:lnTo>
                    <a:pt x="236030" y="1129"/>
                  </a:lnTo>
                  <a:lnTo>
                    <a:pt x="237782" y="1129"/>
                  </a:lnTo>
                  <a:lnTo>
                    <a:pt x="207228" y="1854"/>
                  </a:lnTo>
                  <a:lnTo>
                    <a:pt x="207898" y="1854"/>
                  </a:lnTo>
                  <a:lnTo>
                    <a:pt x="153318" y="9908"/>
                  </a:lnTo>
                  <a:lnTo>
                    <a:pt x="90020" y="38995"/>
                  </a:lnTo>
                  <a:lnTo>
                    <a:pt x="44199" y="75825"/>
                  </a:lnTo>
                  <a:lnTo>
                    <a:pt x="15854" y="120493"/>
                  </a:lnTo>
                  <a:lnTo>
                    <a:pt x="7802" y="161925"/>
                  </a:lnTo>
                  <a:lnTo>
                    <a:pt x="4939" y="207301"/>
                  </a:lnTo>
                  <a:lnTo>
                    <a:pt x="2869" y="283560"/>
                  </a:lnTo>
                  <a:lnTo>
                    <a:pt x="2092" y="330924"/>
                  </a:lnTo>
                  <a:lnTo>
                    <a:pt x="1464" y="383193"/>
                  </a:lnTo>
                  <a:lnTo>
                    <a:pt x="971" y="439429"/>
                  </a:lnTo>
                  <a:lnTo>
                    <a:pt x="595" y="498692"/>
                  </a:lnTo>
                  <a:lnTo>
                    <a:pt x="322" y="560045"/>
                  </a:lnTo>
                  <a:lnTo>
                    <a:pt x="135" y="622549"/>
                  </a:lnTo>
                  <a:lnTo>
                    <a:pt x="18" y="685265"/>
                  </a:lnTo>
                  <a:lnTo>
                    <a:pt x="0" y="969942"/>
                  </a:lnTo>
                  <a:lnTo>
                    <a:pt x="204" y="1023283"/>
                  </a:lnTo>
                  <a:lnTo>
                    <a:pt x="524" y="1078881"/>
                  </a:lnTo>
                  <a:lnTo>
                    <a:pt x="944" y="1136116"/>
                  </a:lnTo>
                  <a:lnTo>
                    <a:pt x="1447" y="1194364"/>
                  </a:lnTo>
                  <a:lnTo>
                    <a:pt x="2017" y="1253006"/>
                  </a:lnTo>
                  <a:lnTo>
                    <a:pt x="2638" y="1311418"/>
                  </a:lnTo>
                  <a:lnTo>
                    <a:pt x="3293" y="1368980"/>
                  </a:lnTo>
                  <a:lnTo>
                    <a:pt x="3966" y="1425070"/>
                  </a:lnTo>
                  <a:lnTo>
                    <a:pt x="4641" y="1479067"/>
                  </a:lnTo>
                  <a:lnTo>
                    <a:pt x="7026" y="1661689"/>
                  </a:lnTo>
                  <a:lnTo>
                    <a:pt x="7802" y="1724279"/>
                  </a:lnTo>
                  <a:lnTo>
                    <a:pt x="30281" y="1781302"/>
                  </a:lnTo>
                  <a:lnTo>
                    <a:pt x="48924" y="1815574"/>
                  </a:lnTo>
                  <a:lnTo>
                    <a:pt x="93307" y="1866973"/>
                  </a:lnTo>
                  <a:lnTo>
                    <a:pt x="151187" y="1897220"/>
                  </a:lnTo>
                  <a:lnTo>
                    <a:pt x="186695" y="1912140"/>
                  </a:lnTo>
                  <a:lnTo>
                    <a:pt x="225526" y="1927730"/>
                  </a:lnTo>
                  <a:lnTo>
                    <a:pt x="267379" y="1943927"/>
                  </a:lnTo>
                  <a:lnTo>
                    <a:pt x="311948" y="1960671"/>
                  </a:lnTo>
                  <a:lnTo>
                    <a:pt x="408024" y="1995554"/>
                  </a:lnTo>
                  <a:lnTo>
                    <a:pt x="1069649" y="2224913"/>
                  </a:lnTo>
                  <a:lnTo>
                    <a:pt x="1069649" y="2224659"/>
                  </a:lnTo>
                  <a:lnTo>
                    <a:pt x="1648390" y="1991993"/>
                  </a:lnTo>
                  <a:lnTo>
                    <a:pt x="1695872" y="1972107"/>
                  </a:lnTo>
                  <a:lnTo>
                    <a:pt x="1740905" y="1952793"/>
                  </a:lnTo>
                  <a:lnTo>
                    <a:pt x="1783108" y="1934139"/>
                  </a:lnTo>
                  <a:lnTo>
                    <a:pt x="1822101" y="1916235"/>
                  </a:lnTo>
                  <a:lnTo>
                    <a:pt x="1857500" y="1899168"/>
                  </a:lnTo>
                  <a:lnTo>
                    <a:pt x="1911306" y="1866973"/>
                  </a:lnTo>
                  <a:lnTo>
                    <a:pt x="1949541" y="1815574"/>
                  </a:lnTo>
                  <a:lnTo>
                    <a:pt x="1984105" y="1728522"/>
                  </a:lnTo>
                  <a:lnTo>
                    <a:pt x="1984262" y="1727835"/>
                  </a:lnTo>
                  <a:lnTo>
                    <a:pt x="1985065" y="1724279"/>
                  </a:lnTo>
                  <a:lnTo>
                    <a:pt x="1985350" y="1695895"/>
                  </a:lnTo>
                  <a:lnTo>
                    <a:pt x="1987753" y="1479067"/>
                  </a:lnTo>
                  <a:lnTo>
                    <a:pt x="1988907" y="1368980"/>
                  </a:lnTo>
                  <a:lnTo>
                    <a:pt x="1989468" y="1311418"/>
                  </a:lnTo>
                  <a:lnTo>
                    <a:pt x="1990001" y="1253006"/>
                  </a:lnTo>
                  <a:lnTo>
                    <a:pt x="1990490" y="1194364"/>
                  </a:lnTo>
                  <a:lnTo>
                    <a:pt x="1990923" y="1136116"/>
                  </a:lnTo>
                  <a:lnTo>
                    <a:pt x="1991283" y="1078881"/>
                  </a:lnTo>
                  <a:lnTo>
                    <a:pt x="1991559" y="1023283"/>
                  </a:lnTo>
                  <a:lnTo>
                    <a:pt x="1991734" y="969942"/>
                  </a:lnTo>
                  <a:lnTo>
                    <a:pt x="1991708" y="685265"/>
                  </a:lnTo>
                  <a:lnTo>
                    <a:pt x="1991603" y="622549"/>
                  </a:lnTo>
                  <a:lnTo>
                    <a:pt x="1991438" y="560045"/>
                  </a:lnTo>
                  <a:lnTo>
                    <a:pt x="1991200" y="498692"/>
                  </a:lnTo>
                  <a:lnTo>
                    <a:pt x="1990876" y="439429"/>
                  </a:lnTo>
                  <a:lnTo>
                    <a:pt x="1990452" y="383193"/>
                  </a:lnTo>
                  <a:lnTo>
                    <a:pt x="1989914" y="330924"/>
                  </a:lnTo>
                  <a:lnTo>
                    <a:pt x="1989251" y="283560"/>
                  </a:lnTo>
                  <a:lnTo>
                    <a:pt x="1988447" y="242039"/>
                  </a:lnTo>
                  <a:lnTo>
                    <a:pt x="1986368" y="180283"/>
                  </a:lnTo>
                  <a:lnTo>
                    <a:pt x="1978062" y="120493"/>
                  </a:lnTo>
                  <a:lnTo>
                    <a:pt x="1953579" y="75825"/>
                  </a:lnTo>
                  <a:lnTo>
                    <a:pt x="1914060" y="38995"/>
                  </a:lnTo>
                  <a:lnTo>
                    <a:pt x="1859458" y="9908"/>
                  </a:lnTo>
                  <a:lnTo>
                    <a:pt x="1813167" y="1854"/>
                  </a:lnTo>
                  <a:lnTo>
                    <a:pt x="1788554" y="1129"/>
                  </a:lnTo>
                  <a:lnTo>
                    <a:pt x="166500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170676" y="2790444"/>
              <a:ext cx="1871472" cy="1871471"/>
            </a:xfrm>
            <a:prstGeom prst="rect">
              <a:avLst/>
            </a:prstGeom>
          </p:spPr>
        </p:pic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619759" y="611200"/>
            <a:ext cx="5912485" cy="7581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80" dirty="0">
                <a:solidFill>
                  <a:srgbClr val="000000"/>
                </a:solidFill>
              </a:rPr>
              <a:t>EXECUTIVE</a:t>
            </a:r>
            <a:r>
              <a:rPr spc="-55" dirty="0">
                <a:solidFill>
                  <a:srgbClr val="000000"/>
                </a:solidFill>
              </a:rPr>
              <a:t> </a:t>
            </a:r>
            <a:r>
              <a:rPr spc="70" dirty="0">
                <a:solidFill>
                  <a:srgbClr val="000000"/>
                </a:solidFill>
              </a:rPr>
              <a:t>PROGRAM</a:t>
            </a:r>
            <a:r>
              <a:rPr spc="-45" dirty="0">
                <a:solidFill>
                  <a:srgbClr val="000000"/>
                </a:solidFill>
              </a:rPr>
              <a:t> </a:t>
            </a:r>
            <a:r>
              <a:rPr spc="170" dirty="0">
                <a:solidFill>
                  <a:srgbClr val="000000"/>
                </a:solidFill>
              </a:rPr>
              <a:t>IN</a:t>
            </a:r>
            <a:r>
              <a:rPr spc="-25" dirty="0">
                <a:solidFill>
                  <a:srgbClr val="000000"/>
                </a:solidFill>
              </a:rPr>
              <a:t> </a:t>
            </a:r>
            <a:r>
              <a:rPr spc="170" dirty="0">
                <a:solidFill>
                  <a:srgbClr val="000000"/>
                </a:solidFill>
              </a:rPr>
              <a:t>STRATEGY</a:t>
            </a:r>
            <a:r>
              <a:rPr spc="-60" dirty="0">
                <a:solidFill>
                  <a:srgbClr val="000000"/>
                </a:solidFill>
              </a:rPr>
              <a:t> </a:t>
            </a:r>
            <a:r>
              <a:rPr spc="-50" dirty="0">
                <a:solidFill>
                  <a:srgbClr val="000000"/>
                </a:solidFill>
              </a:rPr>
              <a:t>&amp;</a:t>
            </a: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135" dirty="0">
                <a:solidFill>
                  <a:srgbClr val="000000"/>
                </a:solidFill>
              </a:rPr>
              <a:t>PERFORMANCE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6347" rIns="0" bIns="0" rtlCol="0">
            <a:spAutoFit/>
          </a:bodyPr>
          <a:lstStyle/>
          <a:p>
            <a:pPr marL="2459355">
              <a:lnSpc>
                <a:spcPts val="1250"/>
              </a:lnSpc>
            </a:pPr>
            <a:fld id="{81D60167-4931-47E6-BA6A-407CBD079E47}" type="slidenum">
              <a:rPr spc="-25" dirty="0"/>
              <a:t>9</a:t>
            </a:fld>
            <a:endParaRPr spc="-25" dirty="0"/>
          </a:p>
        </p:txBody>
      </p:sp>
      <p:sp>
        <p:nvSpPr>
          <p:cNvPr id="14" name="object 1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/>
              <a:t>©</a:t>
            </a:r>
            <a:r>
              <a:rPr spc="-15" dirty="0"/>
              <a:t> </a:t>
            </a:r>
            <a:r>
              <a:rPr dirty="0"/>
              <a:t>The</a:t>
            </a:r>
            <a:r>
              <a:rPr spc="-30" dirty="0"/>
              <a:t> </a:t>
            </a:r>
            <a:r>
              <a:rPr dirty="0"/>
              <a:t>KPI</a:t>
            </a:r>
            <a:r>
              <a:rPr spc="-5" dirty="0"/>
              <a:t> </a:t>
            </a:r>
            <a:r>
              <a:rPr dirty="0"/>
              <a:t>Institute</a:t>
            </a:r>
            <a:r>
              <a:rPr spc="-20" dirty="0"/>
              <a:t> 2023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619759" y="1859025"/>
            <a:ext cx="5329555" cy="36810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86690" indent="-180975">
              <a:lnSpc>
                <a:spcPct val="100000"/>
              </a:lnSpc>
              <a:spcBef>
                <a:spcPts val="95"/>
              </a:spcBef>
              <a:buAutoNum type="arabicPeriod"/>
              <a:tabLst>
                <a:tab pos="186690" algn="l"/>
              </a:tabLst>
            </a:pPr>
            <a:r>
              <a:rPr sz="1600" dirty="0">
                <a:solidFill>
                  <a:srgbClr val="5F5F5F"/>
                </a:solidFill>
                <a:latin typeface="Century Gothic"/>
                <a:cs typeface="Century Gothic"/>
              </a:rPr>
              <a:t>Postgraduate</a:t>
            </a:r>
            <a:r>
              <a:rPr sz="1600" spc="130" dirty="0">
                <a:solidFill>
                  <a:srgbClr val="5F5F5F"/>
                </a:solidFill>
                <a:latin typeface="Century Gothic"/>
                <a:cs typeface="Century Gothic"/>
              </a:rPr>
              <a:t> </a:t>
            </a:r>
            <a:r>
              <a:rPr sz="1600" dirty="0">
                <a:solidFill>
                  <a:srgbClr val="5F5F5F"/>
                </a:solidFill>
                <a:latin typeface="Century Gothic"/>
                <a:cs typeface="Century Gothic"/>
              </a:rPr>
              <a:t>Diploma</a:t>
            </a:r>
            <a:r>
              <a:rPr sz="1600" spc="175" dirty="0">
                <a:solidFill>
                  <a:srgbClr val="5F5F5F"/>
                </a:solidFill>
                <a:latin typeface="Century Gothic"/>
                <a:cs typeface="Century Gothic"/>
              </a:rPr>
              <a:t> </a:t>
            </a:r>
            <a:r>
              <a:rPr sz="1600" spc="110" dirty="0">
                <a:solidFill>
                  <a:srgbClr val="5F5F5F"/>
                </a:solidFill>
                <a:latin typeface="Century Gothic"/>
                <a:cs typeface="Century Gothic"/>
              </a:rPr>
              <a:t>in</a:t>
            </a:r>
            <a:r>
              <a:rPr sz="1600" spc="145" dirty="0">
                <a:solidFill>
                  <a:srgbClr val="5F5F5F"/>
                </a:solidFill>
                <a:latin typeface="Century Gothic"/>
                <a:cs typeface="Century Gothic"/>
              </a:rPr>
              <a:t> </a:t>
            </a:r>
            <a:r>
              <a:rPr sz="1600" spc="50" dirty="0">
                <a:solidFill>
                  <a:srgbClr val="5F5F5F"/>
                </a:solidFill>
                <a:latin typeface="Century Gothic"/>
                <a:cs typeface="Century Gothic"/>
              </a:rPr>
              <a:t>Strategy</a:t>
            </a:r>
            <a:r>
              <a:rPr sz="1600" spc="150" dirty="0">
                <a:solidFill>
                  <a:srgbClr val="5F5F5F"/>
                </a:solidFill>
                <a:latin typeface="Century Gothic"/>
                <a:cs typeface="Century Gothic"/>
              </a:rPr>
              <a:t> </a:t>
            </a:r>
            <a:r>
              <a:rPr sz="1600" spc="-130" dirty="0">
                <a:solidFill>
                  <a:srgbClr val="5F5F5F"/>
                </a:solidFill>
                <a:latin typeface="Century Gothic"/>
                <a:cs typeface="Century Gothic"/>
              </a:rPr>
              <a:t>&amp;</a:t>
            </a:r>
            <a:r>
              <a:rPr sz="1600" spc="155" dirty="0">
                <a:solidFill>
                  <a:srgbClr val="5F5F5F"/>
                </a:solidFill>
                <a:latin typeface="Century Gothic"/>
                <a:cs typeface="Century Gothic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Century Gothic"/>
                <a:cs typeface="Century Gothic"/>
              </a:rPr>
              <a:t>Performance</a:t>
            </a:r>
            <a:endParaRPr sz="1600">
              <a:latin typeface="Century Gothic"/>
              <a:cs typeface="Century Gothic"/>
            </a:endParaRPr>
          </a:p>
          <a:p>
            <a:pPr>
              <a:lnSpc>
                <a:spcPct val="100000"/>
              </a:lnSpc>
              <a:spcBef>
                <a:spcPts val="75"/>
              </a:spcBef>
              <a:buClr>
                <a:srgbClr val="5F5F5F"/>
              </a:buClr>
              <a:buFont typeface="Century Gothic"/>
              <a:buAutoNum type="arabicPeriod"/>
            </a:pPr>
            <a:endParaRPr sz="1600">
              <a:latin typeface="Century Gothic"/>
              <a:cs typeface="Century Gothic"/>
            </a:endParaRPr>
          </a:p>
          <a:p>
            <a:pPr marL="125095" marR="115570">
              <a:lnSpc>
                <a:spcPts val="1900"/>
              </a:lnSpc>
            </a:pP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3</a:t>
            </a:r>
            <a:r>
              <a:rPr sz="1600" spc="-14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5" dirty="0">
                <a:solidFill>
                  <a:srgbClr val="5F5F5F"/>
                </a:solidFill>
                <a:latin typeface="Tahoma"/>
                <a:cs typeface="Tahoma"/>
              </a:rPr>
              <a:t>semesters</a:t>
            </a:r>
            <a:r>
              <a:rPr sz="1600" spc="-12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5" dirty="0">
                <a:solidFill>
                  <a:srgbClr val="5F5F5F"/>
                </a:solidFill>
                <a:latin typeface="Tahoma"/>
                <a:cs typeface="Tahoma"/>
              </a:rPr>
              <a:t>(18</a:t>
            </a:r>
            <a:r>
              <a:rPr sz="1600" spc="-14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50" dirty="0">
                <a:solidFill>
                  <a:srgbClr val="5F5F5F"/>
                </a:solidFill>
                <a:latin typeface="Tahoma"/>
                <a:cs typeface="Tahoma"/>
              </a:rPr>
              <a:t>months)</a:t>
            </a:r>
            <a:r>
              <a:rPr sz="1600" spc="-13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to</a:t>
            </a:r>
            <a:r>
              <a:rPr sz="1600" spc="-12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cover</a:t>
            </a:r>
            <a:r>
              <a:rPr sz="1600" spc="-14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8</a:t>
            </a:r>
            <a:r>
              <a:rPr sz="1600" spc="-14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5" dirty="0">
                <a:solidFill>
                  <a:srgbClr val="5F5F5F"/>
                </a:solidFill>
                <a:latin typeface="Tahoma"/>
                <a:cs typeface="Tahoma"/>
              </a:rPr>
              <a:t>specialized</a:t>
            </a:r>
            <a:r>
              <a:rPr sz="1600" spc="-18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5" dirty="0">
                <a:solidFill>
                  <a:srgbClr val="5F5F5F"/>
                </a:solidFill>
                <a:latin typeface="Tahoma"/>
                <a:cs typeface="Tahoma"/>
              </a:rPr>
              <a:t>courses</a:t>
            </a:r>
            <a:r>
              <a:rPr sz="1600" spc="-14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5" dirty="0">
                <a:solidFill>
                  <a:srgbClr val="5F5F5F"/>
                </a:solidFill>
                <a:latin typeface="Tahoma"/>
                <a:cs typeface="Tahoma"/>
              </a:rPr>
              <a:t>and develop</a:t>
            </a:r>
            <a:r>
              <a:rPr sz="1600" spc="-19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75" dirty="0">
                <a:solidFill>
                  <a:srgbClr val="5F5F5F"/>
                </a:solidFill>
                <a:latin typeface="Tahoma"/>
                <a:cs typeface="Tahoma"/>
              </a:rPr>
              <a:t>a</a:t>
            </a:r>
            <a:r>
              <a:rPr sz="1600" spc="-16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0" dirty="0">
                <a:solidFill>
                  <a:srgbClr val="5F5F5F"/>
                </a:solidFill>
                <a:latin typeface="Tahoma"/>
                <a:cs typeface="Tahoma"/>
              </a:rPr>
              <a:t>final</a:t>
            </a:r>
            <a:r>
              <a:rPr sz="1600" spc="-19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practitioner</a:t>
            </a:r>
            <a:r>
              <a:rPr sz="1600" spc="-18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portfolio</a:t>
            </a:r>
            <a:r>
              <a:rPr sz="1600" spc="-17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0" dirty="0">
                <a:solidFill>
                  <a:srgbClr val="5F5F5F"/>
                </a:solidFill>
                <a:latin typeface="Tahoma"/>
                <a:cs typeface="Tahoma"/>
              </a:rPr>
              <a:t>(36</a:t>
            </a:r>
            <a:r>
              <a:rPr sz="1600" spc="-16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assignments).</a:t>
            </a:r>
            <a:endParaRPr sz="16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810"/>
              </a:spcBef>
            </a:pPr>
            <a:endParaRPr sz="1600">
              <a:latin typeface="Tahoma"/>
              <a:cs typeface="Tahoma"/>
            </a:endParaRPr>
          </a:p>
          <a:p>
            <a:pPr marL="283210" lvl="1" indent="-179070">
              <a:lnSpc>
                <a:spcPct val="100000"/>
              </a:lnSpc>
              <a:spcBef>
                <a:spcPts val="5"/>
              </a:spcBef>
              <a:buSzPct val="87500"/>
              <a:buFont typeface="Arial"/>
              <a:buChar char="•"/>
              <a:tabLst>
                <a:tab pos="283210" algn="l"/>
              </a:tabLst>
            </a:pPr>
            <a:r>
              <a:rPr sz="1600" dirty="0">
                <a:solidFill>
                  <a:srgbClr val="FFFFFF"/>
                </a:solidFill>
                <a:latin typeface="Tahoma"/>
                <a:cs typeface="Tahoma"/>
              </a:rPr>
              <a:t>Certified</a:t>
            </a:r>
            <a:r>
              <a:rPr sz="1600" spc="-1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600" spc="-35" dirty="0">
                <a:solidFill>
                  <a:srgbClr val="FFFFFF"/>
                </a:solidFill>
                <a:latin typeface="Tahoma"/>
                <a:cs typeface="Tahoma"/>
              </a:rPr>
              <a:t>Strategy</a:t>
            </a:r>
            <a:r>
              <a:rPr sz="16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600" spc="-40" dirty="0">
                <a:solidFill>
                  <a:srgbClr val="FFFFFF"/>
                </a:solidFill>
                <a:latin typeface="Tahoma"/>
                <a:cs typeface="Tahoma"/>
              </a:rPr>
              <a:t>and</a:t>
            </a:r>
            <a:r>
              <a:rPr sz="16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Tahoma"/>
                <a:cs typeface="Tahoma"/>
              </a:rPr>
              <a:t>Business</a:t>
            </a:r>
            <a:r>
              <a:rPr sz="1600" spc="-1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600" spc="-25" dirty="0">
                <a:solidFill>
                  <a:srgbClr val="FFFFFF"/>
                </a:solidFill>
                <a:latin typeface="Tahoma"/>
                <a:cs typeface="Tahoma"/>
              </a:rPr>
              <a:t>Planning</a:t>
            </a:r>
            <a:r>
              <a:rPr sz="1600" spc="-1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Tahoma"/>
                <a:cs typeface="Tahoma"/>
              </a:rPr>
              <a:t>Professional</a:t>
            </a:r>
            <a:endParaRPr sz="1600">
              <a:latin typeface="Tahoma"/>
              <a:cs typeface="Tahoma"/>
            </a:endParaRPr>
          </a:p>
          <a:p>
            <a:pPr marL="283210" lvl="1" indent="-179070">
              <a:lnSpc>
                <a:spcPct val="100000"/>
              </a:lnSpc>
              <a:buSzPct val="87500"/>
              <a:buFont typeface="Arial"/>
              <a:buChar char="•"/>
              <a:tabLst>
                <a:tab pos="283210" algn="l"/>
              </a:tabLst>
            </a:pPr>
            <a:r>
              <a:rPr sz="1600" dirty="0">
                <a:solidFill>
                  <a:srgbClr val="FFFFFF"/>
                </a:solidFill>
                <a:latin typeface="Tahoma"/>
                <a:cs typeface="Tahoma"/>
              </a:rPr>
              <a:t>Certified</a:t>
            </a:r>
            <a:r>
              <a:rPr sz="1600" spc="-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FFFFFF"/>
                </a:solidFill>
                <a:latin typeface="Tahoma"/>
                <a:cs typeface="Tahoma"/>
              </a:rPr>
              <a:t>KPI</a:t>
            </a:r>
            <a:r>
              <a:rPr sz="1600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Tahoma"/>
                <a:cs typeface="Tahoma"/>
              </a:rPr>
              <a:t>Professional</a:t>
            </a:r>
            <a:endParaRPr sz="1600">
              <a:latin typeface="Tahoma"/>
              <a:cs typeface="Tahoma"/>
            </a:endParaRPr>
          </a:p>
          <a:p>
            <a:pPr marL="283210" lvl="1" indent="-179070">
              <a:lnSpc>
                <a:spcPct val="100000"/>
              </a:lnSpc>
              <a:buSzPct val="87500"/>
              <a:buFont typeface="Arial"/>
              <a:buChar char="•"/>
              <a:tabLst>
                <a:tab pos="283210" algn="l"/>
              </a:tabLst>
            </a:pPr>
            <a:r>
              <a:rPr sz="1600" dirty="0">
                <a:solidFill>
                  <a:srgbClr val="FFFFFF"/>
                </a:solidFill>
                <a:latin typeface="Tahoma"/>
                <a:cs typeface="Tahoma"/>
              </a:rPr>
              <a:t>Certified</a:t>
            </a:r>
            <a:r>
              <a:rPr sz="16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Tahoma"/>
                <a:cs typeface="Tahoma"/>
              </a:rPr>
              <a:t>Performance</a:t>
            </a:r>
            <a:r>
              <a:rPr sz="16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600" spc="-25" dirty="0">
                <a:solidFill>
                  <a:srgbClr val="FFFFFF"/>
                </a:solidFill>
                <a:latin typeface="Tahoma"/>
                <a:cs typeface="Tahoma"/>
              </a:rPr>
              <a:t>Management</a:t>
            </a:r>
            <a:r>
              <a:rPr sz="1600" spc="-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Tahoma"/>
                <a:cs typeface="Tahoma"/>
              </a:rPr>
              <a:t>Professional</a:t>
            </a:r>
            <a:endParaRPr sz="1600">
              <a:latin typeface="Tahoma"/>
              <a:cs typeface="Tahoma"/>
            </a:endParaRPr>
          </a:p>
          <a:p>
            <a:pPr marL="283210" marR="1021715" lvl="1" indent="-179070">
              <a:lnSpc>
                <a:spcPts val="1900"/>
              </a:lnSpc>
              <a:spcBef>
                <a:spcPts val="105"/>
              </a:spcBef>
              <a:buSzPct val="87500"/>
              <a:buFont typeface="Arial"/>
              <a:buChar char="•"/>
              <a:tabLst>
                <a:tab pos="284480" algn="l"/>
              </a:tabLst>
            </a:pPr>
            <a:r>
              <a:rPr sz="1600" dirty="0">
                <a:solidFill>
                  <a:srgbClr val="FFFFFF"/>
                </a:solidFill>
                <a:latin typeface="Tahoma"/>
                <a:cs typeface="Tahoma"/>
              </a:rPr>
              <a:t>Certified</a:t>
            </a:r>
            <a:r>
              <a:rPr sz="1600" spc="-1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600" spc="-25" dirty="0">
                <a:solidFill>
                  <a:srgbClr val="FFFFFF"/>
                </a:solidFill>
                <a:latin typeface="Tahoma"/>
                <a:cs typeface="Tahoma"/>
              </a:rPr>
              <a:t>Employee</a:t>
            </a:r>
            <a:r>
              <a:rPr sz="16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Tahoma"/>
                <a:cs typeface="Tahoma"/>
              </a:rPr>
              <a:t>Performance</a:t>
            </a:r>
            <a:r>
              <a:rPr sz="16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Tahoma"/>
                <a:cs typeface="Tahoma"/>
              </a:rPr>
              <a:t>Management 	Professional</a:t>
            </a:r>
            <a:endParaRPr sz="1600">
              <a:latin typeface="Tahoma"/>
              <a:cs typeface="Tahoma"/>
            </a:endParaRPr>
          </a:p>
          <a:p>
            <a:pPr marL="283210" lvl="1" indent="-179070">
              <a:lnSpc>
                <a:spcPts val="1855"/>
              </a:lnSpc>
              <a:buSzPct val="87500"/>
              <a:buFont typeface="Arial"/>
              <a:buChar char="•"/>
              <a:tabLst>
                <a:tab pos="283210" algn="l"/>
              </a:tabLst>
            </a:pPr>
            <a:r>
              <a:rPr sz="1600" dirty="0">
                <a:solidFill>
                  <a:srgbClr val="FFFFFF"/>
                </a:solidFill>
                <a:latin typeface="Tahoma"/>
                <a:cs typeface="Tahoma"/>
              </a:rPr>
              <a:t>Certified</a:t>
            </a:r>
            <a:r>
              <a:rPr sz="1600" spc="-1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Tahoma"/>
                <a:cs typeface="Tahoma"/>
              </a:rPr>
              <a:t>Agile</a:t>
            </a:r>
            <a:r>
              <a:rPr sz="1600" spc="-1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600" spc="-35" dirty="0">
                <a:solidFill>
                  <a:srgbClr val="FFFFFF"/>
                </a:solidFill>
                <a:latin typeface="Tahoma"/>
                <a:cs typeface="Tahoma"/>
              </a:rPr>
              <a:t>Strategy</a:t>
            </a:r>
            <a:r>
              <a:rPr sz="1600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Tahoma"/>
                <a:cs typeface="Tahoma"/>
              </a:rPr>
              <a:t>Execution</a:t>
            </a:r>
            <a:r>
              <a:rPr sz="16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Tahoma"/>
                <a:cs typeface="Tahoma"/>
              </a:rPr>
              <a:t>Professional</a:t>
            </a:r>
            <a:endParaRPr sz="1600">
              <a:latin typeface="Tahoma"/>
              <a:cs typeface="Tahoma"/>
            </a:endParaRPr>
          </a:p>
          <a:p>
            <a:pPr marL="283210" marR="730885" lvl="1" indent="-179070">
              <a:lnSpc>
                <a:spcPts val="1900"/>
              </a:lnSpc>
              <a:spcBef>
                <a:spcPts val="105"/>
              </a:spcBef>
              <a:buSzPct val="87500"/>
              <a:buFont typeface="Arial"/>
              <a:buChar char="•"/>
              <a:tabLst>
                <a:tab pos="284480" algn="l"/>
              </a:tabLst>
            </a:pPr>
            <a:r>
              <a:rPr sz="1600" dirty="0">
                <a:solidFill>
                  <a:srgbClr val="FFFFFF"/>
                </a:solidFill>
                <a:latin typeface="Tahoma"/>
                <a:cs typeface="Tahoma"/>
              </a:rPr>
              <a:t>Certified</a:t>
            </a:r>
            <a:r>
              <a:rPr sz="1600" spc="-1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Tahoma"/>
                <a:cs typeface="Tahoma"/>
              </a:rPr>
              <a:t>Performance</a:t>
            </a:r>
            <a:r>
              <a:rPr sz="16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600" spc="-25" dirty="0">
                <a:solidFill>
                  <a:srgbClr val="FFFFFF"/>
                </a:solidFill>
                <a:latin typeface="Tahoma"/>
                <a:cs typeface="Tahoma"/>
              </a:rPr>
              <a:t>Management</a:t>
            </a:r>
            <a:r>
              <a:rPr sz="16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600" spc="-40" dirty="0">
                <a:solidFill>
                  <a:srgbClr val="FFFFFF"/>
                </a:solidFill>
                <a:latin typeface="Tahoma"/>
                <a:cs typeface="Tahoma"/>
              </a:rPr>
              <a:t>System</a:t>
            </a:r>
            <a:r>
              <a:rPr sz="16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Tahoma"/>
                <a:cs typeface="Tahoma"/>
              </a:rPr>
              <a:t>Audit 	Professional</a:t>
            </a:r>
            <a:endParaRPr sz="1600">
              <a:latin typeface="Tahoma"/>
              <a:cs typeface="Tahoma"/>
            </a:endParaRPr>
          </a:p>
          <a:p>
            <a:pPr marL="104139">
              <a:lnSpc>
                <a:spcPts val="1860"/>
              </a:lnSpc>
            </a:pP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•</a:t>
            </a:r>
            <a:r>
              <a:rPr sz="1400" spc="95" dirty="0">
                <a:solidFill>
                  <a:srgbClr val="FFFFFF"/>
                </a:solidFill>
                <a:latin typeface="Arial"/>
                <a:cs typeface="Arial"/>
              </a:rPr>
              <a:t>  </a:t>
            </a:r>
            <a:r>
              <a:rPr sz="1600" spc="-110" dirty="0">
                <a:solidFill>
                  <a:srgbClr val="FFFFFF"/>
                </a:solidFill>
                <a:latin typeface="Tahoma"/>
                <a:cs typeface="Tahoma"/>
              </a:rPr>
              <a:t>+2</a:t>
            </a:r>
            <a:r>
              <a:rPr sz="1600" spc="-1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Tahoma"/>
                <a:cs typeface="Tahoma"/>
              </a:rPr>
              <a:t>Elective</a:t>
            </a:r>
            <a:r>
              <a:rPr sz="1600" spc="-1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Tahoma"/>
                <a:cs typeface="Tahoma"/>
              </a:rPr>
              <a:t>Courses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19759" y="5987288"/>
            <a:ext cx="207391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i="1" spc="-95" dirty="0">
                <a:solidFill>
                  <a:srgbClr val="464646"/>
                </a:solidFill>
                <a:latin typeface="Lucida Sans"/>
                <a:cs typeface="Lucida Sans"/>
              </a:rPr>
              <a:t>Access </a:t>
            </a:r>
            <a:r>
              <a:rPr sz="1100" i="1" spc="-85" dirty="0">
                <a:solidFill>
                  <a:srgbClr val="464646"/>
                </a:solidFill>
                <a:latin typeface="Lucida Sans"/>
                <a:cs typeface="Lucida Sans"/>
              </a:rPr>
              <a:t>the </a:t>
            </a:r>
            <a:r>
              <a:rPr sz="1100" i="1" spc="-110" dirty="0">
                <a:solidFill>
                  <a:srgbClr val="464646"/>
                </a:solidFill>
                <a:latin typeface="Lucida Sans"/>
                <a:cs typeface="Lucida Sans"/>
              </a:rPr>
              <a:t>course</a:t>
            </a:r>
            <a:r>
              <a:rPr sz="1100" i="1" spc="-70" dirty="0">
                <a:solidFill>
                  <a:srgbClr val="464646"/>
                </a:solidFill>
                <a:latin typeface="Lucida Sans"/>
                <a:cs typeface="Lucida Sans"/>
              </a:rPr>
              <a:t> </a:t>
            </a:r>
            <a:r>
              <a:rPr sz="1100" i="1" spc="-100" dirty="0">
                <a:solidFill>
                  <a:srgbClr val="464646"/>
                </a:solidFill>
                <a:latin typeface="Lucida Sans"/>
                <a:cs typeface="Lucida Sans"/>
              </a:rPr>
              <a:t>presentation</a:t>
            </a:r>
            <a:r>
              <a:rPr sz="1100" i="1" spc="-135" dirty="0">
                <a:solidFill>
                  <a:srgbClr val="464646"/>
                </a:solidFill>
                <a:latin typeface="Lucida Sans"/>
                <a:cs typeface="Lucida Sans"/>
              </a:rPr>
              <a:t> </a:t>
            </a:r>
            <a:r>
              <a:rPr sz="1100" i="1" u="sng" spc="-80" dirty="0">
                <a:solidFill>
                  <a:srgbClr val="464646"/>
                </a:solidFill>
                <a:uFill>
                  <a:solidFill>
                    <a:srgbClr val="464646"/>
                  </a:solidFill>
                </a:uFill>
                <a:latin typeface="Lucida Sans"/>
                <a:cs typeface="Lucida Sans"/>
                <a:hlinkClick r:id="rId6"/>
              </a:rPr>
              <a:t>here</a:t>
            </a:r>
            <a:r>
              <a:rPr sz="1100" i="1" spc="-80" dirty="0">
                <a:solidFill>
                  <a:srgbClr val="464646"/>
                </a:solidFill>
                <a:latin typeface="Lucida Sans"/>
                <a:cs typeface="Lucida Sans"/>
              </a:rPr>
              <a:t>.</a:t>
            </a:r>
            <a:endParaRPr sz="1100">
              <a:latin typeface="Lucida Sans"/>
              <a:cs typeface="Lucida Sans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09258" rIns="0" bIns="0" rtlCol="0">
            <a:spAutoFit/>
          </a:bodyPr>
          <a:lstStyle/>
          <a:p>
            <a:pPr marL="31115">
              <a:lnSpc>
                <a:spcPct val="100000"/>
              </a:lnSpc>
              <a:spcBef>
                <a:spcPts val="100"/>
              </a:spcBef>
            </a:pPr>
            <a:r>
              <a:rPr spc="75" dirty="0"/>
              <a:t>4.</a:t>
            </a:r>
            <a:r>
              <a:rPr spc="-10" dirty="0"/>
              <a:t> </a:t>
            </a:r>
            <a:r>
              <a:rPr spc="165" dirty="0"/>
              <a:t>OPERATIONS</a:t>
            </a:r>
            <a:r>
              <a:rPr spc="35" dirty="0"/>
              <a:t> </a:t>
            </a:r>
            <a:r>
              <a:rPr spc="90" dirty="0"/>
              <a:t>TRACKING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13076" y="2203704"/>
            <a:ext cx="6499860" cy="3989832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55803" y="1404366"/>
            <a:ext cx="8094980" cy="445516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99400"/>
              </a:lnSpc>
              <a:spcBef>
                <a:spcPts val="105"/>
              </a:spcBef>
            </a:pPr>
            <a:r>
              <a:rPr sz="1600" spc="-25" dirty="0">
                <a:solidFill>
                  <a:srgbClr val="5F5F5F"/>
                </a:solidFill>
                <a:latin typeface="Tahoma"/>
                <a:cs typeface="Tahoma"/>
              </a:rPr>
              <a:t>The</a:t>
            </a:r>
            <a:r>
              <a:rPr sz="1600" spc="-15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0" dirty="0">
                <a:solidFill>
                  <a:srgbClr val="5F5F5F"/>
                </a:solidFill>
                <a:latin typeface="Tahoma"/>
                <a:cs typeface="Tahoma"/>
              </a:rPr>
              <a:t>best</a:t>
            </a:r>
            <a:r>
              <a:rPr sz="1600" spc="-15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tool</a:t>
            </a:r>
            <a:r>
              <a:rPr sz="1600" spc="-15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to</a:t>
            </a:r>
            <a:r>
              <a:rPr sz="1600" spc="-16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track</a:t>
            </a:r>
            <a:r>
              <a:rPr sz="1600" spc="-15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0" dirty="0">
                <a:solidFill>
                  <a:srgbClr val="5F5F5F"/>
                </a:solidFill>
                <a:latin typeface="Tahoma"/>
                <a:cs typeface="Tahoma"/>
              </a:rPr>
              <a:t>operations</a:t>
            </a:r>
            <a:r>
              <a:rPr sz="1600" spc="-15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is</a:t>
            </a:r>
            <a:r>
              <a:rPr sz="1600" spc="-16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0" dirty="0">
                <a:solidFill>
                  <a:srgbClr val="5F5F5F"/>
                </a:solidFill>
                <a:latin typeface="Tahoma"/>
                <a:cs typeface="Tahoma"/>
              </a:rPr>
              <a:t>the</a:t>
            </a:r>
            <a:r>
              <a:rPr sz="1600" spc="-14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80" dirty="0">
                <a:solidFill>
                  <a:srgbClr val="5F5F5F"/>
                </a:solidFill>
                <a:latin typeface="Tahoma"/>
                <a:cs typeface="Tahoma"/>
              </a:rPr>
              <a:t>PERFORMANCE</a:t>
            </a:r>
            <a:r>
              <a:rPr sz="1600" spc="-15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70" dirty="0">
                <a:solidFill>
                  <a:srgbClr val="5F5F5F"/>
                </a:solidFill>
                <a:latin typeface="Tahoma"/>
                <a:cs typeface="Tahoma"/>
              </a:rPr>
              <a:t>DASHBOARD</a:t>
            </a:r>
            <a:r>
              <a:rPr sz="1600" spc="-14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55" dirty="0">
                <a:solidFill>
                  <a:srgbClr val="5F5F5F"/>
                </a:solidFill>
                <a:latin typeface="Tahoma"/>
                <a:cs typeface="Tahoma"/>
              </a:rPr>
              <a:t>as</a:t>
            </a:r>
            <a:r>
              <a:rPr sz="1600" spc="-16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it</a:t>
            </a:r>
            <a:r>
              <a:rPr sz="1600" spc="-16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30" dirty="0">
                <a:solidFill>
                  <a:srgbClr val="5F5F5F"/>
                </a:solidFill>
                <a:latin typeface="Tahoma"/>
                <a:cs typeface="Tahoma"/>
              </a:rPr>
              <a:t>displays</a:t>
            </a:r>
            <a:r>
              <a:rPr sz="1600" spc="-18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results</a:t>
            </a:r>
            <a:r>
              <a:rPr sz="1600" spc="-14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5" dirty="0">
                <a:solidFill>
                  <a:srgbClr val="5F5F5F"/>
                </a:solidFill>
                <a:latin typeface="Tahoma"/>
                <a:cs typeface="Tahoma"/>
              </a:rPr>
              <a:t>in </a:t>
            </a:r>
            <a:r>
              <a:rPr sz="1600" spc="-20" dirty="0">
                <a:solidFill>
                  <a:srgbClr val="5F5F5F"/>
                </a:solidFill>
                <a:latin typeface="Tahoma"/>
                <a:cs typeface="Tahoma"/>
              </a:rPr>
              <a:t>charts</a:t>
            </a:r>
            <a:r>
              <a:rPr sz="1600" spc="-16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35" dirty="0">
                <a:solidFill>
                  <a:srgbClr val="5F5F5F"/>
                </a:solidFill>
                <a:latin typeface="Tahoma"/>
                <a:cs typeface="Tahoma"/>
              </a:rPr>
              <a:t>enabling</a:t>
            </a:r>
            <a:r>
              <a:rPr sz="1600" spc="-17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0" dirty="0">
                <a:solidFill>
                  <a:srgbClr val="5F5F5F"/>
                </a:solidFill>
                <a:latin typeface="Tahoma"/>
                <a:cs typeface="Tahoma"/>
              </a:rPr>
              <a:t>the</a:t>
            </a:r>
            <a:r>
              <a:rPr sz="1600" spc="-14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identification</a:t>
            </a:r>
            <a:r>
              <a:rPr sz="1600" spc="-19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of</a:t>
            </a:r>
            <a:r>
              <a:rPr sz="1600" spc="-16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40" dirty="0">
                <a:solidFill>
                  <a:srgbClr val="5F5F5F"/>
                </a:solidFill>
                <a:latin typeface="Tahoma"/>
                <a:cs typeface="Tahoma"/>
              </a:rPr>
              <a:t>data</a:t>
            </a:r>
            <a:r>
              <a:rPr sz="1600" spc="-13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trends</a:t>
            </a:r>
            <a:r>
              <a:rPr sz="1600" spc="-16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40" dirty="0">
                <a:solidFill>
                  <a:srgbClr val="5F5F5F"/>
                </a:solidFill>
                <a:latin typeface="Tahoma"/>
                <a:cs typeface="Tahoma"/>
              </a:rPr>
              <a:t>and</a:t>
            </a:r>
            <a:r>
              <a:rPr sz="1600" spc="-15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35" dirty="0">
                <a:solidFill>
                  <a:srgbClr val="5F5F5F"/>
                </a:solidFill>
                <a:latin typeface="Tahoma"/>
                <a:cs typeface="Tahoma"/>
              </a:rPr>
              <a:t>patterns.</a:t>
            </a:r>
            <a:r>
              <a:rPr sz="1600" spc="-14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35" dirty="0">
                <a:solidFill>
                  <a:srgbClr val="5F5F5F"/>
                </a:solidFill>
                <a:latin typeface="Tahoma"/>
                <a:cs typeface="Tahoma"/>
              </a:rPr>
              <a:t>Also,</a:t>
            </a:r>
            <a:r>
              <a:rPr sz="1600" spc="-17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40" dirty="0">
                <a:solidFill>
                  <a:srgbClr val="5F5F5F"/>
                </a:solidFill>
                <a:latin typeface="Tahoma"/>
                <a:cs typeface="Tahoma"/>
              </a:rPr>
              <a:t>ideally,</a:t>
            </a:r>
            <a:r>
              <a:rPr sz="1600" spc="-19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30" dirty="0">
                <a:solidFill>
                  <a:srgbClr val="5F5F5F"/>
                </a:solidFill>
                <a:latin typeface="Tahoma"/>
                <a:cs typeface="Tahoma"/>
              </a:rPr>
              <a:t>dashboards</a:t>
            </a:r>
            <a:r>
              <a:rPr sz="1600" spc="-17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5" dirty="0">
                <a:solidFill>
                  <a:srgbClr val="5F5F5F"/>
                </a:solidFill>
                <a:latin typeface="Tahoma"/>
                <a:cs typeface="Tahoma"/>
              </a:rPr>
              <a:t>are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automated.</a:t>
            </a:r>
            <a:endParaRPr sz="16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390"/>
              </a:spcBef>
            </a:pPr>
            <a:endParaRPr sz="1600">
              <a:latin typeface="Tahoma"/>
              <a:cs typeface="Tahoma"/>
            </a:endParaRPr>
          </a:p>
          <a:p>
            <a:pPr marL="12700" marR="6332220">
              <a:lnSpc>
                <a:spcPct val="99900"/>
              </a:lnSpc>
            </a:pPr>
            <a:r>
              <a:rPr sz="1600" spc="-25" dirty="0">
                <a:solidFill>
                  <a:srgbClr val="5F5F5F"/>
                </a:solidFill>
                <a:latin typeface="Tahoma"/>
                <a:cs typeface="Tahoma"/>
              </a:rPr>
              <a:t>The</a:t>
            </a:r>
            <a:r>
              <a:rPr sz="1600" spc="-18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metrics</a:t>
            </a:r>
            <a:r>
              <a:rPr sz="1600" spc="-18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in</a:t>
            </a:r>
            <a:r>
              <a:rPr sz="1600" spc="-19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5" dirty="0">
                <a:solidFill>
                  <a:srgbClr val="5F5F5F"/>
                </a:solidFill>
                <a:latin typeface="Tahoma"/>
                <a:cs typeface="Tahoma"/>
              </a:rPr>
              <a:t>the </a:t>
            </a:r>
            <a:r>
              <a:rPr sz="1600" spc="-30" dirty="0">
                <a:solidFill>
                  <a:srgbClr val="5F5F5F"/>
                </a:solidFill>
                <a:latin typeface="Tahoma"/>
                <a:cs typeface="Tahoma"/>
              </a:rPr>
              <a:t>dashboard</a:t>
            </a:r>
            <a:r>
              <a:rPr sz="1600" spc="-16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are</a:t>
            </a:r>
            <a:r>
              <a:rPr sz="1600" spc="-15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5" dirty="0">
                <a:solidFill>
                  <a:srgbClr val="5F5F5F"/>
                </a:solidFill>
                <a:latin typeface="Tahoma"/>
                <a:cs typeface="Tahoma"/>
              </a:rPr>
              <a:t>not </a:t>
            </a:r>
            <a:r>
              <a:rPr sz="1600" spc="-30" dirty="0">
                <a:solidFill>
                  <a:srgbClr val="5F5F5F"/>
                </a:solidFill>
                <a:latin typeface="Tahoma"/>
                <a:cs typeface="Tahoma"/>
              </a:rPr>
              <a:t>associated</a:t>
            </a:r>
            <a:r>
              <a:rPr sz="1600" spc="-16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with</a:t>
            </a:r>
            <a:r>
              <a:rPr sz="1600" spc="-15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5" dirty="0">
                <a:solidFill>
                  <a:srgbClr val="5F5F5F"/>
                </a:solidFill>
                <a:latin typeface="Tahoma"/>
                <a:cs typeface="Tahoma"/>
              </a:rPr>
              <a:t>the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department’s </a:t>
            </a:r>
            <a:r>
              <a:rPr sz="1600" spc="-40" dirty="0">
                <a:solidFill>
                  <a:srgbClr val="5F5F5F"/>
                </a:solidFill>
                <a:latin typeface="Tahoma"/>
                <a:cs typeface="Tahoma"/>
              </a:rPr>
              <a:t>objectives,</a:t>
            </a:r>
            <a:r>
              <a:rPr sz="1600" spc="-17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0" dirty="0">
                <a:solidFill>
                  <a:srgbClr val="5F5F5F"/>
                </a:solidFill>
                <a:latin typeface="Tahoma"/>
                <a:cs typeface="Tahoma"/>
              </a:rPr>
              <a:t>they</a:t>
            </a:r>
            <a:r>
              <a:rPr sz="1600" spc="-14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5" dirty="0">
                <a:solidFill>
                  <a:srgbClr val="5F5F5F"/>
                </a:solidFill>
                <a:latin typeface="Tahoma"/>
                <a:cs typeface="Tahoma"/>
              </a:rPr>
              <a:t>are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clustered</a:t>
            </a:r>
            <a:r>
              <a:rPr sz="1600" spc="-18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35" dirty="0">
                <a:solidFill>
                  <a:srgbClr val="5F5F5F"/>
                </a:solidFill>
                <a:latin typeface="Tahoma"/>
                <a:cs typeface="Tahoma"/>
              </a:rPr>
              <a:t>on</a:t>
            </a:r>
            <a:r>
              <a:rPr sz="1600" spc="-17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5" dirty="0">
                <a:solidFill>
                  <a:srgbClr val="5F5F5F"/>
                </a:solidFill>
                <a:latin typeface="Tahoma"/>
                <a:cs typeface="Tahoma"/>
              </a:rPr>
              <a:t>key activities/processes. They</a:t>
            </a:r>
            <a:r>
              <a:rPr sz="1600" spc="-18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are</a:t>
            </a:r>
            <a:r>
              <a:rPr sz="1600" spc="-17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granular measurements.</a:t>
            </a:r>
            <a:endParaRPr sz="16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875"/>
              </a:spcBef>
            </a:pPr>
            <a:endParaRPr sz="1600">
              <a:latin typeface="Tahoma"/>
              <a:cs typeface="Tahoma"/>
            </a:endParaRPr>
          </a:p>
          <a:p>
            <a:pPr marL="12700" marR="6612890">
              <a:lnSpc>
                <a:spcPct val="100000"/>
              </a:lnSpc>
            </a:pPr>
            <a:r>
              <a:rPr sz="1600" i="1" spc="-180" dirty="0">
                <a:solidFill>
                  <a:srgbClr val="5F5F5F"/>
                </a:solidFill>
                <a:latin typeface="Lucida Sans"/>
                <a:cs typeface="Lucida Sans"/>
              </a:rPr>
              <a:t>Human</a:t>
            </a:r>
            <a:r>
              <a:rPr sz="1600" i="1" spc="-165" dirty="0">
                <a:solidFill>
                  <a:srgbClr val="5F5F5F"/>
                </a:solidFill>
                <a:latin typeface="Lucida Sans"/>
                <a:cs typeface="Lucida Sans"/>
              </a:rPr>
              <a:t> </a:t>
            </a:r>
            <a:r>
              <a:rPr sz="1600" i="1" spc="-160" dirty="0">
                <a:solidFill>
                  <a:srgbClr val="5F5F5F"/>
                </a:solidFill>
                <a:latin typeface="Lucida Sans"/>
                <a:cs typeface="Lucida Sans"/>
              </a:rPr>
              <a:t>Resources </a:t>
            </a:r>
            <a:r>
              <a:rPr sz="1600" i="1" spc="-65" dirty="0">
                <a:solidFill>
                  <a:srgbClr val="5F5F5F"/>
                </a:solidFill>
                <a:latin typeface="Lucida Sans"/>
                <a:cs typeface="Lucida Sans"/>
              </a:rPr>
              <a:t>Department </a:t>
            </a:r>
            <a:r>
              <a:rPr sz="1600" i="1" spc="-25" dirty="0">
                <a:solidFill>
                  <a:srgbClr val="5F5F5F"/>
                </a:solidFill>
                <a:latin typeface="Lucida Sans"/>
                <a:cs typeface="Lucida Sans"/>
              </a:rPr>
              <a:t>Example</a:t>
            </a:r>
            <a:endParaRPr sz="1600">
              <a:latin typeface="Lucida Sans"/>
              <a:cs typeface="Lucida San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25653" y="6347218"/>
            <a:ext cx="1497330" cy="16256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sz="900" i="1" spc="-100" dirty="0">
                <a:solidFill>
                  <a:srgbClr val="5F5F5F"/>
                </a:solidFill>
                <a:latin typeface="Lucida Sans"/>
                <a:cs typeface="Lucida Sans"/>
              </a:rPr>
              <a:t>Source:</a:t>
            </a:r>
            <a:r>
              <a:rPr sz="900" i="1" spc="-60" dirty="0">
                <a:solidFill>
                  <a:srgbClr val="5F5F5F"/>
                </a:solidFill>
                <a:latin typeface="Lucida Sans"/>
                <a:cs typeface="Lucida Sans"/>
              </a:rPr>
              <a:t> </a:t>
            </a:r>
            <a:r>
              <a:rPr sz="900" i="1" spc="-95" dirty="0">
                <a:solidFill>
                  <a:srgbClr val="5F5F5F"/>
                </a:solidFill>
                <a:latin typeface="Lucida Sans"/>
                <a:cs typeface="Lucida Sans"/>
              </a:rPr>
              <a:t>The</a:t>
            </a:r>
            <a:r>
              <a:rPr sz="900" i="1" spc="-75" dirty="0">
                <a:solidFill>
                  <a:srgbClr val="5F5F5F"/>
                </a:solidFill>
                <a:latin typeface="Lucida Sans"/>
                <a:cs typeface="Lucida Sans"/>
              </a:rPr>
              <a:t> </a:t>
            </a:r>
            <a:r>
              <a:rPr sz="900" i="1" spc="-30" dirty="0">
                <a:solidFill>
                  <a:srgbClr val="5F5F5F"/>
                </a:solidFill>
                <a:latin typeface="Lucida Sans"/>
                <a:cs typeface="Lucida Sans"/>
              </a:rPr>
              <a:t>KPI</a:t>
            </a:r>
            <a:r>
              <a:rPr sz="900" i="1" spc="-70" dirty="0">
                <a:solidFill>
                  <a:srgbClr val="5F5F5F"/>
                </a:solidFill>
                <a:latin typeface="Lucida Sans"/>
                <a:cs typeface="Lucida Sans"/>
              </a:rPr>
              <a:t> </a:t>
            </a:r>
            <a:r>
              <a:rPr sz="900" i="1" spc="-80" dirty="0">
                <a:solidFill>
                  <a:srgbClr val="5F5F5F"/>
                </a:solidFill>
                <a:latin typeface="Lucida Sans"/>
                <a:cs typeface="Lucida Sans"/>
              </a:rPr>
              <a:t>Institute</a:t>
            </a:r>
            <a:r>
              <a:rPr sz="900" i="1" spc="-60" dirty="0">
                <a:solidFill>
                  <a:srgbClr val="5F5F5F"/>
                </a:solidFill>
                <a:latin typeface="Lucida Sans"/>
                <a:cs typeface="Lucida Sans"/>
              </a:rPr>
              <a:t> </a:t>
            </a:r>
            <a:r>
              <a:rPr sz="900" i="1" spc="-25" dirty="0">
                <a:solidFill>
                  <a:srgbClr val="5F5F5F"/>
                </a:solidFill>
                <a:latin typeface="Lucida Sans"/>
                <a:cs typeface="Lucida Sans"/>
              </a:rPr>
              <a:t>(2023)</a:t>
            </a:r>
            <a:endParaRPr sz="900">
              <a:latin typeface="Lucida Sans"/>
              <a:cs typeface="Lucida Sans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6442" rIns="0" bIns="0" rtlCol="0">
            <a:spAutoFit/>
          </a:bodyPr>
          <a:lstStyle/>
          <a:p>
            <a:pPr marL="2437765">
              <a:lnSpc>
                <a:spcPct val="100000"/>
              </a:lnSpc>
              <a:spcBef>
                <a:spcPts val="90"/>
              </a:spcBef>
            </a:pPr>
            <a:fld id="{81D60167-4931-47E6-BA6A-407CBD079E47}" type="slidenum">
              <a:rPr spc="-25" dirty="0">
                <a:latin typeface="Tahoma"/>
                <a:cs typeface="Tahoma"/>
              </a:rPr>
              <a:t>90</a:t>
            </a:fld>
            <a:endParaRPr spc="-25" dirty="0">
              <a:latin typeface="Tahoma"/>
              <a:cs typeface="Tahoma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/>
              <a:t>©</a:t>
            </a:r>
            <a:r>
              <a:rPr spc="-15" dirty="0"/>
              <a:t> </a:t>
            </a:r>
            <a:r>
              <a:rPr dirty="0"/>
              <a:t>The</a:t>
            </a:r>
            <a:r>
              <a:rPr spc="-30" dirty="0"/>
              <a:t> </a:t>
            </a:r>
            <a:r>
              <a:rPr dirty="0"/>
              <a:t>KPI</a:t>
            </a:r>
            <a:r>
              <a:rPr spc="-5" dirty="0"/>
              <a:t> </a:t>
            </a:r>
            <a:r>
              <a:rPr dirty="0"/>
              <a:t>Institute</a:t>
            </a:r>
            <a:r>
              <a:rPr spc="-20" dirty="0"/>
              <a:t> 2023</a:t>
            </a: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3500" rIns="0" bIns="0" rtlCol="0">
            <a:spAutoFit/>
          </a:bodyPr>
          <a:lstStyle/>
          <a:p>
            <a:pPr marL="31115" marR="5080">
              <a:lnSpc>
                <a:spcPts val="2380"/>
              </a:lnSpc>
              <a:spcBef>
                <a:spcPts val="390"/>
              </a:spcBef>
            </a:pPr>
            <a:r>
              <a:rPr sz="2200" dirty="0"/>
              <a:t>5.</a:t>
            </a:r>
            <a:r>
              <a:rPr sz="2200" spc="-50" dirty="0"/>
              <a:t> </a:t>
            </a:r>
            <a:r>
              <a:rPr sz="2200" spc="130" dirty="0"/>
              <a:t>ALLIANCES</a:t>
            </a:r>
            <a:r>
              <a:rPr sz="2200" spc="-20" dirty="0"/>
              <a:t> </a:t>
            </a:r>
            <a:r>
              <a:rPr sz="2200" spc="-200" dirty="0"/>
              <a:t>/</a:t>
            </a:r>
            <a:r>
              <a:rPr sz="2200" spc="-20" dirty="0"/>
              <a:t> </a:t>
            </a:r>
            <a:r>
              <a:rPr sz="2200" spc="125" dirty="0"/>
              <a:t>JOINT</a:t>
            </a:r>
            <a:r>
              <a:rPr sz="2200" spc="-40" dirty="0"/>
              <a:t> </a:t>
            </a:r>
            <a:r>
              <a:rPr sz="2200" spc="240" dirty="0"/>
              <a:t>VENTURES</a:t>
            </a:r>
            <a:r>
              <a:rPr sz="2200" spc="-35" dirty="0"/>
              <a:t> </a:t>
            </a:r>
            <a:r>
              <a:rPr sz="2200" spc="190" dirty="0"/>
              <a:t>RELATIONSHIP </a:t>
            </a:r>
            <a:r>
              <a:rPr sz="2200" spc="65" dirty="0"/>
              <a:t>SCORECARD</a:t>
            </a:r>
            <a:endParaRPr sz="2200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6347" rIns="0" bIns="0" rtlCol="0">
            <a:spAutoFit/>
          </a:bodyPr>
          <a:lstStyle/>
          <a:p>
            <a:pPr marL="2459355">
              <a:lnSpc>
                <a:spcPts val="1250"/>
              </a:lnSpc>
            </a:pPr>
            <a:fld id="{81D60167-4931-47E6-BA6A-407CBD079E47}" type="slidenum">
              <a:rPr spc="-25" dirty="0"/>
              <a:t>91</a:t>
            </a:fld>
            <a:endParaRPr spc="-25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/>
              <a:t>©</a:t>
            </a:r>
            <a:r>
              <a:rPr spc="-15" dirty="0"/>
              <a:t> </a:t>
            </a:r>
            <a:r>
              <a:rPr dirty="0"/>
              <a:t>The</a:t>
            </a:r>
            <a:r>
              <a:rPr spc="-30" dirty="0"/>
              <a:t> </a:t>
            </a:r>
            <a:r>
              <a:rPr dirty="0"/>
              <a:t>KPI</a:t>
            </a:r>
            <a:r>
              <a:rPr spc="-5" dirty="0"/>
              <a:t> </a:t>
            </a:r>
            <a:r>
              <a:rPr dirty="0"/>
              <a:t>Institute</a:t>
            </a:r>
            <a:r>
              <a:rPr spc="-20" dirty="0"/>
              <a:t> 2023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55803" y="1371092"/>
            <a:ext cx="8104505" cy="509905"/>
          </a:xfrm>
          <a:prstGeom prst="rect">
            <a:avLst/>
          </a:prstGeom>
        </p:spPr>
        <p:txBody>
          <a:bodyPr vert="horz" wrap="square" lIns="0" tIns="22225" rIns="0" bIns="0" rtlCol="0">
            <a:spAutoFit/>
          </a:bodyPr>
          <a:lstStyle/>
          <a:p>
            <a:pPr marL="12700" marR="5080">
              <a:lnSpc>
                <a:spcPts val="1900"/>
              </a:lnSpc>
              <a:spcBef>
                <a:spcPts val="175"/>
              </a:spcBef>
            </a:pPr>
            <a:r>
              <a:rPr sz="1600" spc="85" dirty="0">
                <a:solidFill>
                  <a:srgbClr val="5F5F5F"/>
                </a:solidFill>
                <a:latin typeface="Tahoma"/>
                <a:cs typeface="Tahoma"/>
              </a:rPr>
              <a:t>PERFORMANCE</a:t>
            </a:r>
            <a:r>
              <a:rPr sz="1600" spc="-18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60" dirty="0">
                <a:solidFill>
                  <a:srgbClr val="5F5F5F"/>
                </a:solidFill>
                <a:latin typeface="Tahoma"/>
                <a:cs typeface="Tahoma"/>
              </a:rPr>
              <a:t>SCORECARDS</a:t>
            </a:r>
            <a:r>
              <a:rPr sz="1600" spc="-18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40" dirty="0">
                <a:solidFill>
                  <a:srgbClr val="5F5F5F"/>
                </a:solidFill>
                <a:latin typeface="Tahoma"/>
                <a:cs typeface="Tahoma"/>
              </a:rPr>
              <a:t>can</a:t>
            </a:r>
            <a:r>
              <a:rPr sz="1600" spc="-16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35" dirty="0">
                <a:solidFill>
                  <a:srgbClr val="5F5F5F"/>
                </a:solidFill>
                <a:latin typeface="Tahoma"/>
                <a:cs typeface="Tahoma"/>
              </a:rPr>
              <a:t>be</a:t>
            </a:r>
            <a:r>
              <a:rPr sz="1600" spc="-16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30" dirty="0">
                <a:solidFill>
                  <a:srgbClr val="5F5F5F"/>
                </a:solidFill>
                <a:latin typeface="Tahoma"/>
                <a:cs typeface="Tahoma"/>
              </a:rPr>
              <a:t>used</a:t>
            </a:r>
            <a:r>
              <a:rPr sz="1600" spc="-16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to</a:t>
            </a:r>
            <a:r>
              <a:rPr sz="1600" spc="-14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monitor</a:t>
            </a:r>
            <a:r>
              <a:rPr sz="1600" spc="-16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0" dirty="0">
                <a:solidFill>
                  <a:srgbClr val="5F5F5F"/>
                </a:solidFill>
                <a:latin typeface="Tahoma"/>
                <a:cs typeface="Tahoma"/>
              </a:rPr>
              <a:t>the</a:t>
            </a:r>
            <a:r>
              <a:rPr sz="1600" spc="-16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5" dirty="0">
                <a:solidFill>
                  <a:srgbClr val="5F5F5F"/>
                </a:solidFill>
                <a:latin typeface="Tahoma"/>
                <a:cs typeface="Tahoma"/>
              </a:rPr>
              <a:t>performance</a:t>
            </a:r>
            <a:r>
              <a:rPr sz="1600" spc="-17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of</a:t>
            </a:r>
            <a:r>
              <a:rPr sz="1600" spc="-17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5" dirty="0">
                <a:solidFill>
                  <a:srgbClr val="5F5F5F"/>
                </a:solidFill>
                <a:latin typeface="Tahoma"/>
                <a:cs typeface="Tahoma"/>
              </a:rPr>
              <a:t>alliances</a:t>
            </a:r>
            <a:r>
              <a:rPr sz="1600" spc="-18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or</a:t>
            </a:r>
            <a:r>
              <a:rPr sz="1600" spc="-15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other </a:t>
            </a:r>
            <a:r>
              <a:rPr sz="1600" spc="-30" dirty="0">
                <a:solidFill>
                  <a:srgbClr val="5F5F5F"/>
                </a:solidFill>
                <a:latin typeface="Tahoma"/>
                <a:cs typeface="Tahoma"/>
              </a:rPr>
              <a:t>business</a:t>
            </a:r>
            <a:r>
              <a:rPr sz="1600" spc="-13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partnerships.</a:t>
            </a:r>
            <a:endParaRPr sz="1600">
              <a:latin typeface="Tahoma"/>
              <a:cs typeface="Tahoma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338924" y="2062416"/>
          <a:ext cx="8597899" cy="44202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949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493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891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5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1534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435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80975">
                <a:tc rowSpan="2">
                  <a:txBody>
                    <a:bodyPr/>
                    <a:lstStyle/>
                    <a:p>
                      <a:pPr marL="8890" marR="48895">
                        <a:lnSpc>
                          <a:spcPct val="100000"/>
                        </a:lnSpc>
                        <a:spcBef>
                          <a:spcPts val="755"/>
                        </a:spcBef>
                      </a:pPr>
                      <a:r>
                        <a:rPr sz="1100" spc="-2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Sr.</a:t>
                      </a:r>
                      <a:endParaRPr sz="1100">
                        <a:latin typeface="Tahoma"/>
                        <a:cs typeface="Tahoma"/>
                      </a:endParaRPr>
                    </a:p>
                  </a:txBody>
                  <a:tcPr marL="0" marR="0" marT="95885" marB="0">
                    <a:solidFill>
                      <a:srgbClr val="5F5F5F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53975">
                        <a:lnSpc>
                          <a:spcPct val="100000"/>
                        </a:lnSpc>
                        <a:spcBef>
                          <a:spcPts val="755"/>
                        </a:spcBef>
                      </a:pPr>
                      <a:r>
                        <a:rPr sz="110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Partnership</a:t>
                      </a:r>
                      <a:r>
                        <a:rPr sz="1100" spc="-15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1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Objectives</a:t>
                      </a:r>
                      <a:endParaRPr sz="1100">
                        <a:latin typeface="Tahoma"/>
                        <a:cs typeface="Tahoma"/>
                      </a:endParaRPr>
                    </a:p>
                  </a:txBody>
                  <a:tcPr marL="0" marR="0" marT="95885" marB="0">
                    <a:solidFill>
                      <a:srgbClr val="5F5F5F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13970">
                        <a:lnSpc>
                          <a:spcPct val="100000"/>
                        </a:lnSpc>
                        <a:spcBef>
                          <a:spcPts val="755"/>
                        </a:spcBef>
                      </a:pPr>
                      <a:r>
                        <a:rPr sz="1100" spc="-2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KPIs</a:t>
                      </a:r>
                      <a:endParaRPr sz="1100">
                        <a:latin typeface="Tahoma"/>
                        <a:cs typeface="Tahoma"/>
                      </a:endParaRPr>
                    </a:p>
                  </a:txBody>
                  <a:tcPr marL="0" marR="0" marT="95885" marB="0">
                    <a:solidFill>
                      <a:srgbClr val="5F5F5F"/>
                    </a:solidFill>
                  </a:tcPr>
                </a:tc>
                <a:tc>
                  <a:txBody>
                    <a:bodyPr/>
                    <a:lstStyle/>
                    <a:p>
                      <a:pPr marR="26670" algn="ctr">
                        <a:lnSpc>
                          <a:spcPts val="1270"/>
                        </a:lnSpc>
                        <a:spcBef>
                          <a:spcPts val="55"/>
                        </a:spcBef>
                      </a:pPr>
                      <a:r>
                        <a:rPr sz="1100" spc="-1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Target</a:t>
                      </a:r>
                      <a:endParaRPr sz="1100">
                        <a:latin typeface="Tahoma"/>
                        <a:cs typeface="Tahoma"/>
                      </a:endParaRPr>
                    </a:p>
                  </a:txBody>
                  <a:tcPr marL="0" marR="0" marT="6985" marB="0">
                    <a:solidFill>
                      <a:srgbClr val="5F5F5F"/>
                    </a:solidFill>
                  </a:tcPr>
                </a:tc>
                <a:tc>
                  <a:txBody>
                    <a:bodyPr/>
                    <a:lstStyle/>
                    <a:p>
                      <a:pPr marR="223520" algn="r">
                        <a:lnSpc>
                          <a:spcPts val="1270"/>
                        </a:lnSpc>
                        <a:spcBef>
                          <a:spcPts val="55"/>
                        </a:spcBef>
                      </a:pPr>
                      <a:r>
                        <a:rPr sz="1100" spc="-1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Actual</a:t>
                      </a:r>
                      <a:endParaRPr sz="1100">
                        <a:latin typeface="Tahoma"/>
                        <a:cs typeface="Tahoma"/>
                      </a:endParaRPr>
                    </a:p>
                  </a:txBody>
                  <a:tcPr marL="0" marR="0" marT="6985" marB="0">
                    <a:solidFill>
                      <a:srgbClr val="5F5F5F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755"/>
                        </a:spcBef>
                      </a:pPr>
                      <a:r>
                        <a:rPr sz="1100" spc="-1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Status</a:t>
                      </a:r>
                      <a:endParaRPr sz="1100">
                        <a:latin typeface="Tahoma"/>
                        <a:cs typeface="Tahoma"/>
                      </a:endParaRPr>
                    </a:p>
                  </a:txBody>
                  <a:tcPr marL="0" marR="0" marT="95885" marB="0">
                    <a:lnR w="12700">
                      <a:solidFill>
                        <a:srgbClr val="000000"/>
                      </a:solidFill>
                      <a:prstDash val="solid"/>
                    </a:lnR>
                    <a:solidFill>
                      <a:srgbClr val="5F5F5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272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95885" marB="0">
                    <a:solidFill>
                      <a:srgbClr val="5F5F5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95885" marB="0">
                    <a:solidFill>
                      <a:srgbClr val="5F5F5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95885" marB="0">
                    <a:solidFill>
                      <a:srgbClr val="5F5F5F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ctr">
                        <a:lnSpc>
                          <a:spcPts val="1235"/>
                        </a:lnSpc>
                        <a:spcBef>
                          <a:spcPts val="25"/>
                        </a:spcBef>
                      </a:pPr>
                      <a:r>
                        <a:rPr sz="1100" spc="-2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2023</a:t>
                      </a:r>
                      <a:endParaRPr sz="1100">
                        <a:latin typeface="Tahoma"/>
                        <a:cs typeface="Tahoma"/>
                      </a:endParaRPr>
                    </a:p>
                  </a:txBody>
                  <a:tcPr marL="0" marR="0" marT="3175" marB="0">
                    <a:solidFill>
                      <a:srgbClr val="5F5F5F"/>
                    </a:solidFill>
                  </a:tcPr>
                </a:tc>
                <a:tc>
                  <a:txBody>
                    <a:bodyPr/>
                    <a:lstStyle/>
                    <a:p>
                      <a:pPr marR="249554" algn="r">
                        <a:lnSpc>
                          <a:spcPts val="1235"/>
                        </a:lnSpc>
                        <a:spcBef>
                          <a:spcPts val="25"/>
                        </a:spcBef>
                      </a:pPr>
                      <a:r>
                        <a:rPr sz="1100" spc="-2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2023</a:t>
                      </a:r>
                      <a:endParaRPr sz="1100">
                        <a:latin typeface="Tahoma"/>
                        <a:cs typeface="Tahoma"/>
                      </a:endParaRPr>
                    </a:p>
                  </a:txBody>
                  <a:tcPr marL="0" marR="0" marT="3175" marB="0">
                    <a:solidFill>
                      <a:srgbClr val="5F5F5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95885" marB="0">
                    <a:lnR w="12700">
                      <a:solidFill>
                        <a:srgbClr val="000000"/>
                      </a:solidFill>
                      <a:prstDash val="solid"/>
                    </a:lnR>
                    <a:solidFill>
                      <a:srgbClr val="5F5F5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4475">
                <a:tc>
                  <a:txBody>
                    <a:bodyPr/>
                    <a:lstStyle/>
                    <a:p>
                      <a:pPr marL="43815" marR="48895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100" spc="-5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A</a:t>
                      </a:r>
                      <a:endParaRPr sz="1100">
                        <a:latin typeface="Tahoma"/>
                        <a:cs typeface="Tahoma"/>
                      </a:endParaRPr>
                    </a:p>
                  </a:txBody>
                  <a:tcPr marL="0" marR="0" marT="41275" marB="0">
                    <a:lnB w="9525">
                      <a:solidFill>
                        <a:srgbClr val="9F9F9F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5397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10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Partnership</a:t>
                      </a:r>
                      <a:r>
                        <a:rPr sz="1100" spc="-15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Value</a:t>
                      </a:r>
                      <a:endParaRPr sz="1100">
                        <a:latin typeface="Tahoma"/>
                        <a:cs typeface="Tahoma"/>
                      </a:endParaRPr>
                    </a:p>
                  </a:txBody>
                  <a:tcPr marL="0" marR="0" marT="41275" marB="0">
                    <a:lnB w="9525">
                      <a:solidFill>
                        <a:srgbClr val="9F9F9F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2405">
                <a:tc gridSpan="2">
                  <a:txBody>
                    <a:bodyPr/>
                    <a:lstStyle/>
                    <a:p>
                      <a:pPr marL="393700">
                        <a:lnSpc>
                          <a:spcPts val="1310"/>
                        </a:lnSpc>
                        <a:spcBef>
                          <a:spcPts val="105"/>
                        </a:spcBef>
                      </a:pPr>
                      <a:r>
                        <a:rPr sz="1200" spc="-3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Improve</a:t>
                      </a:r>
                      <a:r>
                        <a:rPr sz="1200" spc="-1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4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engagement</a:t>
                      </a:r>
                      <a:r>
                        <a:rPr sz="1200" spc="-8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predictability</a:t>
                      </a:r>
                      <a:r>
                        <a:rPr sz="1200" spc="-1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2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by</a:t>
                      </a:r>
                      <a:r>
                        <a:rPr sz="1200" spc="-8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2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ensuring</a:t>
                      </a:r>
                      <a:r>
                        <a:rPr sz="1200" spc="-8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2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that</a:t>
                      </a:r>
                      <a:endParaRPr sz="1200">
                        <a:latin typeface="Tahoma"/>
                        <a:cs typeface="Tahoma"/>
                      </a:endParaRPr>
                    </a:p>
                  </a:txBody>
                  <a:tcPr marL="0" marR="0" marT="13335" marB="0">
                    <a:lnL w="9525">
                      <a:solidFill>
                        <a:srgbClr val="9F9F9F"/>
                      </a:solidFill>
                      <a:prstDash val="solid"/>
                    </a:lnL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525">
                        <a:lnSpc>
                          <a:spcPts val="1350"/>
                        </a:lnSpc>
                        <a:spcBef>
                          <a:spcPts val="65"/>
                        </a:spcBef>
                      </a:pPr>
                      <a:r>
                        <a:rPr sz="1200" spc="-26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%</a:t>
                      </a:r>
                      <a:r>
                        <a:rPr sz="1200" spc="-10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Return</a:t>
                      </a:r>
                      <a:r>
                        <a:rPr sz="1200" spc="-10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2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on</a:t>
                      </a:r>
                      <a:r>
                        <a:rPr sz="1200" spc="-10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2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investment</a:t>
                      </a:r>
                      <a:r>
                        <a:rPr sz="1200" spc="-12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(ROI)</a:t>
                      </a:r>
                      <a:endParaRPr sz="1200">
                        <a:latin typeface="Tahoma"/>
                        <a:cs typeface="Tahoma"/>
                      </a:endParaRPr>
                    </a:p>
                  </a:txBody>
                  <a:tcPr marL="0" marR="0" marT="8255" marB="0">
                    <a:lnL w="9525">
                      <a:solidFill>
                        <a:srgbClr val="9F9F9F"/>
                      </a:solidFill>
                      <a:prstDash val="solid"/>
                    </a:lnL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540"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050" spc="-2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100%</a:t>
                      </a:r>
                      <a:endParaRPr sz="1050">
                        <a:latin typeface="Tahoma"/>
                        <a:cs typeface="Tahoma"/>
                      </a:endParaRPr>
                    </a:p>
                  </a:txBody>
                  <a:tcPr marL="0" marR="0" marT="19050" marB="0"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1460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050" spc="-2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70%</a:t>
                      </a:r>
                      <a:endParaRPr sz="1050">
                        <a:latin typeface="Tahoma"/>
                        <a:cs typeface="Tahoma"/>
                      </a:endParaRPr>
                    </a:p>
                  </a:txBody>
                  <a:tcPr marL="0" marR="0" marT="19050" marB="0"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9525">
                      <a:solidFill>
                        <a:srgbClr val="9F9F9F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4650">
                <a:tc>
                  <a:txBody>
                    <a:bodyPr/>
                    <a:lstStyle/>
                    <a:p>
                      <a:pPr marL="45085" marR="48895" algn="ct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200" spc="-2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A1</a:t>
                      </a:r>
                      <a:endParaRPr sz="1200">
                        <a:latin typeface="Tahoma"/>
                        <a:cs typeface="Tahoma"/>
                      </a:endParaRPr>
                    </a:p>
                  </a:txBody>
                  <a:tcPr marL="0" marR="0" marT="3810" marB="0">
                    <a:lnL w="9525">
                      <a:solidFill>
                        <a:srgbClr val="9F9F9F"/>
                      </a:solidFill>
                      <a:prstDash val="solid"/>
                    </a:lnL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3975" marR="662305">
                        <a:lnSpc>
                          <a:spcPct val="100000"/>
                        </a:lnSpc>
                      </a:pPr>
                      <a:r>
                        <a:rPr sz="1200" spc="-3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each</a:t>
                      </a:r>
                      <a:r>
                        <a:rPr sz="1200" spc="-1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4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engagement</a:t>
                      </a:r>
                      <a:r>
                        <a:rPr sz="1200" spc="-1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3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meets</a:t>
                      </a:r>
                      <a:r>
                        <a:rPr sz="1200" spc="-13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its</a:t>
                      </a:r>
                      <a:r>
                        <a:rPr sz="1200" spc="-12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stated</a:t>
                      </a:r>
                      <a:r>
                        <a:rPr sz="1200" spc="-13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quality</a:t>
                      </a:r>
                      <a:r>
                        <a:rPr sz="1200" spc="-1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2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and </a:t>
                      </a:r>
                      <a:r>
                        <a:rPr sz="120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productivity</a:t>
                      </a:r>
                      <a:r>
                        <a:rPr sz="1200" spc="-18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2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goals</a:t>
                      </a:r>
                      <a:endParaRPr sz="120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970" marR="273050">
                        <a:lnSpc>
                          <a:spcPct val="100000"/>
                        </a:lnSpc>
                      </a:pPr>
                      <a:r>
                        <a:rPr sz="1200" spc="-19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#</a:t>
                      </a:r>
                      <a:r>
                        <a:rPr sz="1200" spc="-10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3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Engagements</a:t>
                      </a:r>
                      <a:r>
                        <a:rPr sz="1200" spc="-10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3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meeting</a:t>
                      </a:r>
                      <a:r>
                        <a:rPr sz="1200" spc="-114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stated goals</a:t>
                      </a:r>
                      <a:endParaRPr sz="120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270" algn="ctr">
                        <a:lnSpc>
                          <a:spcPct val="100000"/>
                        </a:lnSpc>
                        <a:spcBef>
                          <a:spcPts val="869"/>
                        </a:spcBef>
                      </a:pPr>
                      <a:r>
                        <a:rPr sz="1050" spc="-5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5</a:t>
                      </a:r>
                      <a:endParaRPr sz="1050">
                        <a:latin typeface="Tahoma"/>
                        <a:cs typeface="Tahoma"/>
                      </a:endParaRPr>
                    </a:p>
                  </a:txBody>
                  <a:tcPr marL="0" marR="0" marT="110489" marB="0"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41910" algn="ctr">
                        <a:lnSpc>
                          <a:spcPct val="100000"/>
                        </a:lnSpc>
                        <a:spcBef>
                          <a:spcPts val="869"/>
                        </a:spcBef>
                      </a:pPr>
                      <a:r>
                        <a:rPr sz="1050" spc="-5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5</a:t>
                      </a:r>
                      <a:endParaRPr sz="1050">
                        <a:latin typeface="Tahoma"/>
                        <a:cs typeface="Tahoma"/>
                      </a:endParaRPr>
                    </a:p>
                  </a:txBody>
                  <a:tcPr marL="0" marR="0" marT="110489" marB="0"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0979">
                <a:tc>
                  <a:txBody>
                    <a:bodyPr/>
                    <a:lstStyle/>
                    <a:p>
                      <a:pPr marR="48895"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F9F9F"/>
                      </a:solidFill>
                      <a:prstDash val="solid"/>
                    </a:lnL>
                    <a:lnT w="9525">
                      <a:solidFill>
                        <a:srgbClr val="9F9F9F"/>
                      </a:solidFill>
                      <a:prstDash val="solid"/>
                    </a:lnT>
                  </a:tcPr>
                </a:tc>
                <a:tc rowSpan="2">
                  <a:txBody>
                    <a:bodyPr/>
                    <a:lstStyle/>
                    <a:p>
                      <a:pPr marL="53975" marR="490855">
                        <a:lnSpc>
                          <a:spcPct val="100000"/>
                        </a:lnSpc>
                      </a:pPr>
                      <a:r>
                        <a:rPr sz="1200" spc="-3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Improve</a:t>
                      </a:r>
                      <a:r>
                        <a:rPr sz="1200" spc="-12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2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schedule</a:t>
                      </a:r>
                      <a:r>
                        <a:rPr sz="1200" spc="-10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2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adherence</a:t>
                      </a:r>
                      <a:r>
                        <a:rPr sz="1200" spc="-10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to</a:t>
                      </a:r>
                      <a:r>
                        <a:rPr sz="1200" spc="-9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2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ensure</a:t>
                      </a:r>
                      <a:r>
                        <a:rPr sz="1200" spc="-9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that</a:t>
                      </a:r>
                      <a:r>
                        <a:rPr sz="1200" spc="-1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2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all </a:t>
                      </a:r>
                      <a:r>
                        <a:rPr sz="1200" spc="-4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engagements</a:t>
                      </a:r>
                      <a:r>
                        <a:rPr sz="1200" spc="-1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3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meet</a:t>
                      </a:r>
                      <a:r>
                        <a:rPr sz="1200" spc="-8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2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the</a:t>
                      </a:r>
                      <a:r>
                        <a:rPr sz="1200" spc="-9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2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committed</a:t>
                      </a:r>
                      <a:r>
                        <a:rPr sz="1200" spc="-114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2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milestones</a:t>
                      </a:r>
                      <a:r>
                        <a:rPr sz="1200" spc="-1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2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as </a:t>
                      </a:r>
                      <a:r>
                        <a:rPr sz="12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planned</a:t>
                      </a:r>
                      <a:endParaRPr sz="120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970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1200" spc="-19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#</a:t>
                      </a:r>
                      <a:r>
                        <a:rPr sz="1200" spc="-114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Milestones</a:t>
                      </a:r>
                      <a:r>
                        <a:rPr sz="1200" spc="-13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delivered</a:t>
                      </a:r>
                      <a:r>
                        <a:rPr sz="1200" spc="-15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2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on</a:t>
                      </a:r>
                      <a:r>
                        <a:rPr sz="1200" spc="-10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2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time</a:t>
                      </a:r>
                      <a:endParaRPr sz="1200">
                        <a:latin typeface="Tahoma"/>
                        <a:cs typeface="Tahoma"/>
                      </a:endParaRPr>
                    </a:p>
                  </a:txBody>
                  <a:tcPr marL="0" marR="0" marT="22860" marB="0"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050" spc="-2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15</a:t>
                      </a:r>
                      <a:endParaRPr sz="1050">
                        <a:latin typeface="Tahoma"/>
                        <a:cs typeface="Tahoma"/>
                      </a:endParaRPr>
                    </a:p>
                  </a:txBody>
                  <a:tcPr marL="0" marR="0" marT="33655" marB="0"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43815" algn="ct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050" spc="-2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15</a:t>
                      </a:r>
                      <a:endParaRPr sz="1050">
                        <a:latin typeface="Tahoma"/>
                        <a:cs typeface="Tahoma"/>
                      </a:endParaRPr>
                    </a:p>
                  </a:txBody>
                  <a:tcPr marL="0" marR="0" marT="33655" marB="0"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6550">
                <a:tc>
                  <a:txBody>
                    <a:bodyPr/>
                    <a:lstStyle/>
                    <a:p>
                      <a:pPr marL="45085" marR="48895" algn="ctr">
                        <a:lnSpc>
                          <a:spcPts val="1210"/>
                        </a:lnSpc>
                      </a:pPr>
                      <a:r>
                        <a:rPr sz="1200" spc="-2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A2</a:t>
                      </a:r>
                      <a:endParaRPr sz="120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L w="9525">
                      <a:solidFill>
                        <a:srgbClr val="9F9F9F"/>
                      </a:solidFill>
                      <a:prstDash val="solid"/>
                    </a:lnL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970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200" spc="-26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%</a:t>
                      </a:r>
                      <a:r>
                        <a:rPr sz="1200" spc="-9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3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Schedule</a:t>
                      </a:r>
                      <a:r>
                        <a:rPr sz="1200" spc="-114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adherence</a:t>
                      </a:r>
                      <a:endParaRPr sz="1200">
                        <a:latin typeface="Tahoma"/>
                        <a:cs typeface="Tahoma"/>
                      </a:endParaRPr>
                    </a:p>
                  </a:txBody>
                  <a:tcPr marL="0" marR="0" marT="81280" marB="0"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540" algn="ctr">
                        <a:lnSpc>
                          <a:spcPct val="100000"/>
                        </a:lnSpc>
                        <a:spcBef>
                          <a:spcPts val="720"/>
                        </a:spcBef>
                      </a:pPr>
                      <a:r>
                        <a:rPr sz="1050" spc="-2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100%</a:t>
                      </a:r>
                      <a:endParaRPr sz="1050">
                        <a:latin typeface="Tahoma"/>
                        <a:cs typeface="Tahoma"/>
                      </a:endParaRPr>
                    </a:p>
                  </a:txBody>
                  <a:tcPr marL="0" marR="0" marT="91440" marB="0"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1460">
                        <a:lnSpc>
                          <a:spcPct val="100000"/>
                        </a:lnSpc>
                        <a:spcBef>
                          <a:spcPts val="720"/>
                        </a:spcBef>
                      </a:pPr>
                      <a:r>
                        <a:rPr sz="1050" spc="-2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80%</a:t>
                      </a:r>
                      <a:endParaRPr sz="1050">
                        <a:latin typeface="Tahoma"/>
                        <a:cs typeface="Tahoma"/>
                      </a:endParaRPr>
                    </a:p>
                  </a:txBody>
                  <a:tcPr marL="0" marR="0" marT="91440" marB="0"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2405">
                <a:tc>
                  <a:txBody>
                    <a:bodyPr/>
                    <a:lstStyle/>
                    <a:p>
                      <a:pPr algn="ctr">
                        <a:lnSpc>
                          <a:spcPts val="1345"/>
                        </a:lnSpc>
                        <a:spcBef>
                          <a:spcPts val="70"/>
                        </a:spcBef>
                      </a:pPr>
                      <a:r>
                        <a:rPr sz="1200" u="sng" spc="440" dirty="0">
                          <a:solidFill>
                            <a:srgbClr val="5F5F5F"/>
                          </a:solidFill>
                          <a:uFill>
                            <a:solidFill>
                              <a:srgbClr val="9F9F9F"/>
                            </a:solidFill>
                          </a:u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u="sng" spc="-25" dirty="0">
                          <a:solidFill>
                            <a:srgbClr val="5F5F5F"/>
                          </a:solidFill>
                          <a:uFill>
                            <a:solidFill>
                              <a:srgbClr val="9F9F9F"/>
                            </a:solidFill>
                          </a:uFill>
                          <a:latin typeface="Tahoma"/>
                          <a:cs typeface="Tahoma"/>
                        </a:rPr>
                        <a:t>A3</a:t>
                      </a:r>
                      <a:r>
                        <a:rPr sz="1200" u="sng" spc="500" dirty="0">
                          <a:solidFill>
                            <a:srgbClr val="5F5F5F"/>
                          </a:solidFill>
                          <a:uFill>
                            <a:solidFill>
                              <a:srgbClr val="9F9F9F"/>
                            </a:solidFill>
                          </a:uFill>
                          <a:latin typeface="Tahoma"/>
                          <a:cs typeface="Tahoma"/>
                        </a:rPr>
                        <a:t> </a:t>
                      </a:r>
                      <a:endParaRPr sz="1200">
                        <a:latin typeface="Tahoma"/>
                        <a:cs typeface="Tahoma"/>
                      </a:endParaRPr>
                    </a:p>
                  </a:txBody>
                  <a:tcPr marL="0" marR="0" marT="8890" marB="0">
                    <a:lnL w="9525">
                      <a:solidFill>
                        <a:srgbClr val="9F9F9F"/>
                      </a:solidFill>
                      <a:prstDash val="solid"/>
                    </a:lnL>
                    <a:lnT w="9525">
                      <a:solidFill>
                        <a:srgbClr val="9F9F9F"/>
                      </a:solidFill>
                      <a:prstDash val="solid"/>
                    </a:lnT>
                  </a:tcPr>
                </a:tc>
                <a:tc rowSpan="2">
                  <a:txBody>
                    <a:bodyPr/>
                    <a:lstStyle/>
                    <a:p>
                      <a:pPr marL="53975">
                        <a:lnSpc>
                          <a:spcPct val="100000"/>
                        </a:lnSpc>
                        <a:spcBef>
                          <a:spcPts val="825"/>
                        </a:spcBef>
                      </a:pPr>
                      <a:r>
                        <a:rPr sz="1200" spc="-2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Reduce</a:t>
                      </a:r>
                      <a:r>
                        <a:rPr sz="1200" spc="-10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2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the</a:t>
                      </a:r>
                      <a:r>
                        <a:rPr sz="1200" spc="-10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cost</a:t>
                      </a:r>
                      <a:r>
                        <a:rPr sz="1200" spc="-10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of</a:t>
                      </a:r>
                      <a:r>
                        <a:rPr sz="1200" spc="-10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HR</a:t>
                      </a:r>
                      <a:r>
                        <a:rPr sz="1200" spc="-9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4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management</a:t>
                      </a:r>
                      <a:r>
                        <a:rPr sz="1200" spc="-13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for</a:t>
                      </a:r>
                      <a:r>
                        <a:rPr sz="1200" spc="-9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2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the</a:t>
                      </a:r>
                      <a:r>
                        <a:rPr sz="1200" spc="-9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Division</a:t>
                      </a:r>
                      <a:endParaRPr sz="1200">
                        <a:latin typeface="Tahoma"/>
                        <a:cs typeface="Tahoma"/>
                      </a:endParaRPr>
                    </a:p>
                  </a:txBody>
                  <a:tcPr marL="0" marR="0" marT="104775" marB="0"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970">
                        <a:lnSpc>
                          <a:spcPts val="1345"/>
                        </a:lnSpc>
                        <a:spcBef>
                          <a:spcPts val="70"/>
                        </a:spcBef>
                      </a:pPr>
                      <a:r>
                        <a:rPr sz="120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$</a:t>
                      </a:r>
                      <a:r>
                        <a:rPr sz="1200" spc="-7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Cost</a:t>
                      </a:r>
                      <a:r>
                        <a:rPr sz="1200" spc="-6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3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saving</a:t>
                      </a:r>
                      <a:r>
                        <a:rPr sz="1200" spc="-8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achieved</a:t>
                      </a:r>
                      <a:endParaRPr sz="1200">
                        <a:latin typeface="Tahoma"/>
                        <a:cs typeface="Tahoma"/>
                      </a:endParaRPr>
                    </a:p>
                  </a:txBody>
                  <a:tcPr marL="0" marR="0" marT="8890" marB="0"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050" spc="-2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10</a:t>
                      </a:r>
                      <a:endParaRPr sz="1050">
                        <a:latin typeface="Tahoma"/>
                        <a:cs typeface="Tahoma"/>
                      </a:endParaRPr>
                    </a:p>
                  </a:txBody>
                  <a:tcPr marL="0" marR="0" marT="19050" marB="0"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49554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050" spc="-2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10.5</a:t>
                      </a:r>
                      <a:endParaRPr sz="1050">
                        <a:latin typeface="Tahoma"/>
                        <a:cs typeface="Tahoma"/>
                      </a:endParaRPr>
                    </a:p>
                  </a:txBody>
                  <a:tcPr marL="0" marR="0" marT="19050" marB="0"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2405">
                <a:tc>
                  <a:txBody>
                    <a:bodyPr/>
                    <a:lstStyle/>
                    <a:p>
                      <a:pPr marR="48895"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9F9F9F"/>
                      </a:solidFill>
                      <a:prstDash val="solid"/>
                    </a:lnL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04775" marB="0"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970">
                        <a:lnSpc>
                          <a:spcPts val="1345"/>
                        </a:lnSpc>
                        <a:spcBef>
                          <a:spcPts val="70"/>
                        </a:spcBef>
                      </a:pPr>
                      <a:r>
                        <a:rPr sz="1200" spc="-19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#</a:t>
                      </a:r>
                      <a:r>
                        <a:rPr sz="1200" spc="-10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Onsite-</a:t>
                      </a:r>
                      <a:r>
                        <a:rPr sz="1200" spc="-2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offshore</a:t>
                      </a:r>
                      <a:r>
                        <a:rPr sz="1200" spc="-9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2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ratio</a:t>
                      </a:r>
                      <a:endParaRPr sz="1200">
                        <a:latin typeface="Tahoma"/>
                        <a:cs typeface="Tahoma"/>
                      </a:endParaRPr>
                    </a:p>
                  </a:txBody>
                  <a:tcPr marL="0" marR="0" marT="8890" marB="0"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270" algn="ctr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1050" spc="-2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2:8</a:t>
                      </a:r>
                      <a:endParaRPr sz="1050">
                        <a:latin typeface="Tahoma"/>
                        <a:cs typeface="Tahoma"/>
                      </a:endParaRPr>
                    </a:p>
                  </a:txBody>
                  <a:tcPr marL="0" marR="0" marT="19685" marB="0"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41910" algn="ctr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1050" spc="-2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2:8</a:t>
                      </a:r>
                      <a:endParaRPr sz="1050">
                        <a:latin typeface="Tahoma"/>
                        <a:cs typeface="Tahoma"/>
                      </a:endParaRPr>
                    </a:p>
                  </a:txBody>
                  <a:tcPr marL="0" marR="0" marT="19685" marB="0"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57530">
                <a:tc>
                  <a:txBody>
                    <a:bodyPr/>
                    <a:lstStyle/>
                    <a:p>
                      <a:pPr marR="48895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45085" marR="48895" algn="ctr">
                        <a:lnSpc>
                          <a:spcPct val="100000"/>
                        </a:lnSpc>
                      </a:pPr>
                      <a:r>
                        <a:rPr sz="1200" spc="-2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A4</a:t>
                      </a:r>
                      <a:endParaRPr sz="1200">
                        <a:latin typeface="Tahoma"/>
                        <a:cs typeface="Tahoma"/>
                      </a:endParaRPr>
                    </a:p>
                  </a:txBody>
                  <a:tcPr marL="0" marR="0" marT="16510" marB="0">
                    <a:lnL w="9525">
                      <a:solidFill>
                        <a:srgbClr val="9F9F9F"/>
                      </a:solidFill>
                      <a:prstDash val="solid"/>
                    </a:lnL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3975" marR="112395">
                        <a:lnSpc>
                          <a:spcPct val="100000"/>
                        </a:lnSpc>
                      </a:pPr>
                      <a:r>
                        <a:rPr sz="12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Anticipate</a:t>
                      </a:r>
                      <a:r>
                        <a:rPr sz="1200" spc="-12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3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and</a:t>
                      </a:r>
                      <a:r>
                        <a:rPr sz="1200" spc="-9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effectively</a:t>
                      </a:r>
                      <a:r>
                        <a:rPr sz="1200" spc="-8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5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manage</a:t>
                      </a:r>
                      <a:r>
                        <a:rPr sz="1200" spc="-10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risk</a:t>
                      </a:r>
                      <a:r>
                        <a:rPr sz="1200" spc="-10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2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associated</a:t>
                      </a:r>
                      <a:r>
                        <a:rPr sz="1200" spc="-114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2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with </a:t>
                      </a:r>
                      <a:r>
                        <a:rPr sz="120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HR</a:t>
                      </a:r>
                      <a:r>
                        <a:rPr sz="1200" spc="-5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2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implementation</a:t>
                      </a:r>
                      <a:r>
                        <a:rPr sz="1200" spc="-10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2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through</a:t>
                      </a:r>
                      <a:r>
                        <a:rPr sz="1200" spc="-6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proactive</a:t>
                      </a:r>
                      <a:r>
                        <a:rPr sz="1200" spc="-8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mitigation planning</a:t>
                      </a:r>
                      <a:endParaRPr sz="120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970">
                        <a:lnSpc>
                          <a:spcPct val="100000"/>
                        </a:lnSpc>
                        <a:spcBef>
                          <a:spcPts val="785"/>
                        </a:spcBef>
                      </a:pPr>
                      <a:r>
                        <a:rPr sz="1200" spc="-19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#</a:t>
                      </a:r>
                      <a:r>
                        <a:rPr sz="1200" spc="-12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Projects</a:t>
                      </a:r>
                      <a:r>
                        <a:rPr sz="1200" spc="-13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with</a:t>
                      </a:r>
                      <a:r>
                        <a:rPr sz="1200" spc="-13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2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effective</a:t>
                      </a:r>
                      <a:r>
                        <a:rPr sz="1200" spc="-12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2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risk</a:t>
                      </a:r>
                      <a:endParaRPr sz="1200">
                        <a:latin typeface="Tahoma"/>
                        <a:cs typeface="Tahoma"/>
                      </a:endParaRPr>
                    </a:p>
                    <a:p>
                      <a:pPr marL="1397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200" spc="-2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mitigation</a:t>
                      </a:r>
                      <a:r>
                        <a:rPr sz="1200" spc="-9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plans</a:t>
                      </a:r>
                      <a:endParaRPr sz="1200">
                        <a:latin typeface="Tahoma"/>
                        <a:cs typeface="Tahoma"/>
                      </a:endParaRPr>
                    </a:p>
                  </a:txBody>
                  <a:tcPr marL="0" marR="0" marT="99695" marB="0"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85"/>
                        </a:spcBef>
                      </a:pPr>
                      <a:endParaRPr sz="1050">
                        <a:latin typeface="Times New Roman"/>
                        <a:cs typeface="Times New Roman"/>
                      </a:endParaRPr>
                    </a:p>
                    <a:p>
                      <a:pPr marR="1270" algn="ctr">
                        <a:lnSpc>
                          <a:spcPct val="100000"/>
                        </a:lnSpc>
                      </a:pPr>
                      <a:r>
                        <a:rPr sz="1050" spc="-5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5</a:t>
                      </a:r>
                      <a:endParaRPr sz="1050">
                        <a:latin typeface="Tahoma"/>
                        <a:cs typeface="Tahoma"/>
                      </a:endParaRPr>
                    </a:p>
                  </a:txBody>
                  <a:tcPr marL="0" marR="0" marT="48895" marB="0"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85"/>
                        </a:spcBef>
                      </a:pPr>
                      <a:endParaRPr sz="1050">
                        <a:latin typeface="Times New Roman"/>
                        <a:cs typeface="Times New Roman"/>
                      </a:endParaRPr>
                    </a:p>
                    <a:p>
                      <a:pPr marR="41910" algn="ctr">
                        <a:lnSpc>
                          <a:spcPct val="100000"/>
                        </a:lnSpc>
                      </a:pPr>
                      <a:r>
                        <a:rPr sz="1050" spc="-5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2</a:t>
                      </a:r>
                      <a:endParaRPr sz="1050">
                        <a:latin typeface="Tahoma"/>
                        <a:cs typeface="Tahoma"/>
                      </a:endParaRPr>
                    </a:p>
                  </a:txBody>
                  <a:tcPr marL="0" marR="0" marT="48895" marB="0"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45110">
                <a:tc>
                  <a:txBody>
                    <a:bodyPr/>
                    <a:lstStyle/>
                    <a:p>
                      <a:pPr marL="43815" marR="48895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10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B</a:t>
                      </a:r>
                      <a:endParaRPr sz="1100">
                        <a:latin typeface="Tahoma"/>
                        <a:cs typeface="Tahoma"/>
                      </a:endParaRPr>
                    </a:p>
                  </a:txBody>
                  <a:tcPr marL="0" marR="0" marT="41910" marB="0">
                    <a:lnL w="9525">
                      <a:solidFill>
                        <a:srgbClr val="9F9F9F"/>
                      </a:solidFill>
                      <a:prstDash val="solid"/>
                    </a:lnL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5397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1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Relationship</a:t>
                      </a:r>
                      <a:r>
                        <a:rPr sz="1100" spc="-10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Strength</a:t>
                      </a:r>
                      <a:endParaRPr sz="1100">
                        <a:latin typeface="Tahoma"/>
                        <a:cs typeface="Tahoma"/>
                      </a:endParaRPr>
                    </a:p>
                  </a:txBody>
                  <a:tcPr marL="0" marR="0" marT="41910" marB="0"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75285">
                <a:tc rowSpan="2">
                  <a:txBody>
                    <a:bodyPr/>
                    <a:lstStyle/>
                    <a:p>
                      <a:pPr marR="48895">
                        <a:lnSpc>
                          <a:spcPct val="100000"/>
                        </a:lnSpc>
                        <a:spcBef>
                          <a:spcPts val="890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99695" marR="48895">
                        <a:lnSpc>
                          <a:spcPct val="100000"/>
                        </a:lnSpc>
                      </a:pPr>
                      <a:r>
                        <a:rPr sz="1200" spc="-2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B1</a:t>
                      </a:r>
                      <a:endParaRPr sz="1200">
                        <a:latin typeface="Tahoma"/>
                        <a:cs typeface="Tahoma"/>
                      </a:endParaRPr>
                    </a:p>
                  </a:txBody>
                  <a:tcPr marL="0" marR="0" marT="113030" marB="0">
                    <a:lnL w="9525">
                      <a:solidFill>
                        <a:srgbClr val="9F9F9F"/>
                      </a:solidFill>
                      <a:prstDash val="solid"/>
                    </a:lnL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890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53975">
                        <a:lnSpc>
                          <a:spcPct val="100000"/>
                        </a:lnSpc>
                      </a:pPr>
                      <a:r>
                        <a:rPr sz="1200" spc="-3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Improve</a:t>
                      </a:r>
                      <a:r>
                        <a:rPr sz="1200" spc="-14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satisfaction</a:t>
                      </a:r>
                      <a:r>
                        <a:rPr sz="1200" spc="-14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with</a:t>
                      </a:r>
                      <a:r>
                        <a:rPr sz="1200" spc="-114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2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the</a:t>
                      </a:r>
                      <a:r>
                        <a:rPr sz="1200" spc="-12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deliverables</a:t>
                      </a:r>
                      <a:endParaRPr sz="1200">
                        <a:latin typeface="Tahoma"/>
                        <a:cs typeface="Tahoma"/>
                      </a:endParaRPr>
                    </a:p>
                  </a:txBody>
                  <a:tcPr marL="0" marR="0" marT="113030" marB="0"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970" marR="433070">
                        <a:lnSpc>
                          <a:spcPct val="100000"/>
                        </a:lnSpc>
                      </a:pPr>
                      <a:r>
                        <a:rPr sz="1200" spc="-19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#</a:t>
                      </a:r>
                      <a:r>
                        <a:rPr sz="1200" spc="-10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Client</a:t>
                      </a:r>
                      <a:r>
                        <a:rPr sz="1200" spc="-9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satisfaction</a:t>
                      </a:r>
                      <a:r>
                        <a:rPr sz="1200" spc="-1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3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index</a:t>
                      </a:r>
                      <a:r>
                        <a:rPr sz="1200" spc="-114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2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(7 </a:t>
                      </a:r>
                      <a:r>
                        <a:rPr sz="12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points</a:t>
                      </a:r>
                      <a:r>
                        <a:rPr sz="1200" spc="-15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scale)</a:t>
                      </a:r>
                      <a:endParaRPr sz="120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270" algn="ctr">
                        <a:lnSpc>
                          <a:spcPct val="100000"/>
                        </a:lnSpc>
                        <a:spcBef>
                          <a:spcPts val="875"/>
                        </a:spcBef>
                      </a:pPr>
                      <a:r>
                        <a:rPr sz="1050" spc="-5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7</a:t>
                      </a:r>
                      <a:endParaRPr sz="1050">
                        <a:latin typeface="Tahoma"/>
                        <a:cs typeface="Tahoma"/>
                      </a:endParaRPr>
                    </a:p>
                  </a:txBody>
                  <a:tcPr marL="0" marR="0" marT="111125" marB="0"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41910" algn="ctr">
                        <a:lnSpc>
                          <a:spcPct val="100000"/>
                        </a:lnSpc>
                        <a:spcBef>
                          <a:spcPts val="875"/>
                        </a:spcBef>
                      </a:pPr>
                      <a:r>
                        <a:rPr sz="1050" spc="-5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6</a:t>
                      </a:r>
                      <a:endParaRPr sz="1050">
                        <a:latin typeface="Tahoma"/>
                        <a:cs typeface="Tahoma"/>
                      </a:endParaRPr>
                    </a:p>
                  </a:txBody>
                  <a:tcPr marL="0" marR="0" marT="111125" marB="0"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7528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13030" marB="0">
                    <a:lnL w="9525">
                      <a:solidFill>
                        <a:srgbClr val="9F9F9F"/>
                      </a:solidFill>
                      <a:prstDash val="solid"/>
                    </a:lnL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13030" marB="0"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970" marR="157480">
                        <a:lnSpc>
                          <a:spcPct val="100000"/>
                        </a:lnSpc>
                      </a:pPr>
                      <a:r>
                        <a:rPr sz="1200" spc="-26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%</a:t>
                      </a:r>
                      <a:r>
                        <a:rPr sz="1200" spc="-6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Critical</a:t>
                      </a:r>
                      <a:r>
                        <a:rPr sz="1200" spc="-8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3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issues</a:t>
                      </a:r>
                      <a:r>
                        <a:rPr sz="1200" spc="-8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3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pending</a:t>
                      </a:r>
                      <a:r>
                        <a:rPr sz="1200" spc="-9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beyond </a:t>
                      </a:r>
                      <a:r>
                        <a:rPr sz="1200" spc="-2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SLA</a:t>
                      </a:r>
                      <a:endParaRPr sz="120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6670" algn="ctr">
                        <a:lnSpc>
                          <a:spcPct val="100000"/>
                        </a:lnSpc>
                        <a:spcBef>
                          <a:spcPts val="875"/>
                        </a:spcBef>
                      </a:pPr>
                      <a:r>
                        <a:rPr sz="1050" spc="-2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1%</a:t>
                      </a:r>
                      <a:endParaRPr sz="1050">
                        <a:latin typeface="Tahoma"/>
                        <a:cs typeface="Tahoma"/>
                      </a:endParaRPr>
                    </a:p>
                  </a:txBody>
                  <a:tcPr marL="0" marR="0" marT="111125" marB="0"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40005" algn="ctr">
                        <a:lnSpc>
                          <a:spcPct val="100000"/>
                        </a:lnSpc>
                        <a:spcBef>
                          <a:spcPts val="875"/>
                        </a:spcBef>
                      </a:pPr>
                      <a:r>
                        <a:rPr sz="1050" spc="-2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0%</a:t>
                      </a:r>
                      <a:endParaRPr sz="1050">
                        <a:latin typeface="Tahoma"/>
                        <a:cs typeface="Tahoma"/>
                      </a:endParaRPr>
                    </a:p>
                  </a:txBody>
                  <a:tcPr marL="0" marR="0" marT="111125" marB="0"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75285">
                <a:tc>
                  <a:txBody>
                    <a:bodyPr/>
                    <a:lstStyle/>
                    <a:p>
                      <a:pPr marL="45085" marR="48895" algn="ctr">
                        <a:lnSpc>
                          <a:spcPct val="100000"/>
                        </a:lnSpc>
                        <a:spcBef>
                          <a:spcPts val="790"/>
                        </a:spcBef>
                      </a:pPr>
                      <a:r>
                        <a:rPr sz="1200" spc="-2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B2</a:t>
                      </a:r>
                      <a:endParaRPr sz="1200">
                        <a:latin typeface="Tahoma"/>
                        <a:cs typeface="Tahoma"/>
                      </a:endParaRPr>
                    </a:p>
                  </a:txBody>
                  <a:tcPr marL="0" marR="0" marT="100330" marB="0">
                    <a:lnL w="9525">
                      <a:solidFill>
                        <a:srgbClr val="9F9F9F"/>
                      </a:solidFill>
                      <a:prstDash val="solid"/>
                    </a:lnL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3975" marR="55880">
                        <a:lnSpc>
                          <a:spcPct val="100000"/>
                        </a:lnSpc>
                      </a:pPr>
                      <a:r>
                        <a:rPr sz="120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Proactively</a:t>
                      </a:r>
                      <a:r>
                        <a:rPr sz="1200" spc="-10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2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respond</a:t>
                      </a:r>
                      <a:r>
                        <a:rPr sz="1200" spc="-12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to</a:t>
                      </a:r>
                      <a:r>
                        <a:rPr sz="1200" spc="-9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2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stakeholders’</a:t>
                      </a:r>
                      <a:r>
                        <a:rPr sz="1200" spc="-12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requirements</a:t>
                      </a:r>
                      <a:r>
                        <a:rPr sz="1200" spc="-14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2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and </a:t>
                      </a:r>
                      <a:r>
                        <a:rPr sz="12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needs</a:t>
                      </a:r>
                      <a:endParaRPr sz="120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970" marR="374015">
                        <a:lnSpc>
                          <a:spcPct val="100000"/>
                        </a:lnSpc>
                      </a:pPr>
                      <a:r>
                        <a:rPr sz="1200" spc="-19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#</a:t>
                      </a:r>
                      <a:r>
                        <a:rPr sz="1200" spc="-1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Managers'</a:t>
                      </a:r>
                      <a:r>
                        <a:rPr sz="1200" spc="-114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satisfaction</a:t>
                      </a:r>
                      <a:r>
                        <a:rPr sz="1200" spc="-14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2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with </a:t>
                      </a:r>
                      <a:r>
                        <a:rPr sz="12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responsiveness</a:t>
                      </a:r>
                      <a:endParaRPr sz="120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270" algn="ctr">
                        <a:lnSpc>
                          <a:spcPct val="100000"/>
                        </a:lnSpc>
                        <a:spcBef>
                          <a:spcPts val="875"/>
                        </a:spcBef>
                      </a:pPr>
                      <a:r>
                        <a:rPr sz="1050" spc="-5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7</a:t>
                      </a:r>
                      <a:endParaRPr sz="1050">
                        <a:latin typeface="Tahoma"/>
                        <a:cs typeface="Tahoma"/>
                      </a:endParaRPr>
                    </a:p>
                  </a:txBody>
                  <a:tcPr marL="0" marR="0" marT="111125" marB="0"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41910" algn="ctr">
                        <a:lnSpc>
                          <a:spcPct val="100000"/>
                        </a:lnSpc>
                        <a:spcBef>
                          <a:spcPts val="875"/>
                        </a:spcBef>
                      </a:pPr>
                      <a:r>
                        <a:rPr sz="1050" spc="-5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5</a:t>
                      </a:r>
                      <a:endParaRPr sz="1050">
                        <a:latin typeface="Tahoma"/>
                        <a:cs typeface="Tahoma"/>
                      </a:endParaRPr>
                    </a:p>
                  </a:txBody>
                  <a:tcPr marL="0" marR="0" marT="111125" marB="0"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92405">
                <a:tc rowSpan="2">
                  <a:txBody>
                    <a:bodyPr/>
                    <a:lstStyle/>
                    <a:p>
                      <a:pPr marL="99695" marR="48895">
                        <a:lnSpc>
                          <a:spcPct val="100000"/>
                        </a:lnSpc>
                        <a:spcBef>
                          <a:spcPts val="830"/>
                        </a:spcBef>
                      </a:pPr>
                      <a:r>
                        <a:rPr sz="1200" spc="-2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B3</a:t>
                      </a:r>
                      <a:endParaRPr sz="1200">
                        <a:latin typeface="Tahoma"/>
                        <a:cs typeface="Tahoma"/>
                      </a:endParaRPr>
                    </a:p>
                  </a:txBody>
                  <a:tcPr marL="0" marR="0" marT="105410" marB="0">
                    <a:lnL w="9525">
                      <a:solidFill>
                        <a:srgbClr val="9F9F9F"/>
                      </a:solidFill>
                      <a:prstDash val="solid"/>
                    </a:lnL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 marL="53975" marR="671830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2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Build-in</a:t>
                      </a:r>
                      <a:r>
                        <a:rPr sz="1200" spc="-9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3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key</a:t>
                      </a:r>
                      <a:r>
                        <a:rPr sz="1200" spc="-9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opportunities</a:t>
                      </a:r>
                      <a:r>
                        <a:rPr sz="1200" spc="-13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to</a:t>
                      </a:r>
                      <a:r>
                        <a:rPr sz="1200" spc="-10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2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leverage</a:t>
                      </a:r>
                      <a:r>
                        <a:rPr sz="1200" spc="-10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2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Infosys </a:t>
                      </a:r>
                      <a:r>
                        <a:rPr sz="12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capabilities</a:t>
                      </a:r>
                      <a:endParaRPr sz="1200">
                        <a:latin typeface="Tahoma"/>
                        <a:cs typeface="Tahoma"/>
                      </a:endParaRPr>
                    </a:p>
                  </a:txBody>
                  <a:tcPr marL="0" marR="0" marT="6350" marB="0"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970">
                        <a:lnSpc>
                          <a:spcPts val="1340"/>
                        </a:lnSpc>
                        <a:spcBef>
                          <a:spcPts val="75"/>
                        </a:spcBef>
                      </a:pPr>
                      <a:r>
                        <a:rPr sz="1200" spc="-19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#</a:t>
                      </a:r>
                      <a:r>
                        <a:rPr sz="1200" spc="-10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2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Services</a:t>
                      </a:r>
                      <a:r>
                        <a:rPr sz="1200" spc="-12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2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leveraged</a:t>
                      </a:r>
                      <a:r>
                        <a:rPr sz="1200" spc="-1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2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by</a:t>
                      </a:r>
                      <a:r>
                        <a:rPr sz="1200" spc="-1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client</a:t>
                      </a:r>
                      <a:endParaRPr sz="1200">
                        <a:latin typeface="Tahoma"/>
                        <a:cs typeface="Tahoma"/>
                      </a:endParaRPr>
                    </a:p>
                  </a:txBody>
                  <a:tcPr marL="0" marR="0" marT="9525" marB="0"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270" algn="ctr">
                        <a:lnSpc>
                          <a:spcPts val="1260"/>
                        </a:lnSpc>
                        <a:spcBef>
                          <a:spcPts val="155"/>
                        </a:spcBef>
                      </a:pPr>
                      <a:r>
                        <a:rPr sz="1050" spc="-5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3</a:t>
                      </a:r>
                      <a:endParaRPr sz="1050">
                        <a:latin typeface="Tahoma"/>
                        <a:cs typeface="Tahoma"/>
                      </a:endParaRPr>
                    </a:p>
                  </a:txBody>
                  <a:tcPr marL="0" marR="0" marT="19685" marB="0"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41910" algn="ctr">
                        <a:lnSpc>
                          <a:spcPts val="1260"/>
                        </a:lnSpc>
                        <a:spcBef>
                          <a:spcPts val="155"/>
                        </a:spcBef>
                      </a:pPr>
                      <a:r>
                        <a:rPr sz="1050" spc="-5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3</a:t>
                      </a:r>
                      <a:endParaRPr sz="1050">
                        <a:latin typeface="Tahoma"/>
                        <a:cs typeface="Tahoma"/>
                      </a:endParaRPr>
                    </a:p>
                  </a:txBody>
                  <a:tcPr marL="0" marR="0" marT="19685" marB="0"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9177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05410" marB="0">
                    <a:lnL w="9525">
                      <a:solidFill>
                        <a:srgbClr val="9F9F9F"/>
                      </a:solidFill>
                      <a:prstDash val="solid"/>
                    </a:lnL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0" marB="0"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970">
                        <a:lnSpc>
                          <a:spcPts val="1340"/>
                        </a:lnSpc>
                        <a:spcBef>
                          <a:spcPts val="70"/>
                        </a:spcBef>
                      </a:pPr>
                      <a:r>
                        <a:rPr sz="1200" spc="-19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#</a:t>
                      </a:r>
                      <a:r>
                        <a:rPr sz="1200" spc="-10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HR</a:t>
                      </a:r>
                      <a:r>
                        <a:rPr sz="1200" spc="-10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solutions</a:t>
                      </a:r>
                      <a:r>
                        <a:rPr sz="1200" spc="-10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2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under</a:t>
                      </a:r>
                      <a:r>
                        <a:rPr sz="1200" spc="-10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discussion</a:t>
                      </a:r>
                      <a:endParaRPr sz="1200">
                        <a:latin typeface="Tahoma"/>
                        <a:cs typeface="Tahoma"/>
                      </a:endParaRPr>
                    </a:p>
                  </a:txBody>
                  <a:tcPr marL="0" marR="0" marT="8890" marB="0"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270" algn="ctr">
                        <a:lnSpc>
                          <a:spcPts val="1260"/>
                        </a:lnSpc>
                        <a:spcBef>
                          <a:spcPts val="155"/>
                        </a:spcBef>
                      </a:pPr>
                      <a:r>
                        <a:rPr sz="1050" spc="-5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1</a:t>
                      </a:r>
                      <a:endParaRPr sz="1050">
                        <a:latin typeface="Tahoma"/>
                        <a:cs typeface="Tahoma"/>
                      </a:endParaRPr>
                    </a:p>
                  </a:txBody>
                  <a:tcPr marL="0" marR="0" marT="19685" marB="0"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41910" algn="ctr">
                        <a:lnSpc>
                          <a:spcPts val="1260"/>
                        </a:lnSpc>
                        <a:spcBef>
                          <a:spcPts val="155"/>
                        </a:spcBef>
                      </a:pPr>
                      <a:r>
                        <a:rPr sz="1050" spc="-5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2</a:t>
                      </a:r>
                      <a:endParaRPr sz="1050">
                        <a:latin typeface="Tahoma"/>
                        <a:cs typeface="Tahoma"/>
                      </a:endParaRPr>
                    </a:p>
                  </a:txBody>
                  <a:tcPr marL="0" marR="0" marT="19685" marB="0"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9F9F9F"/>
                      </a:solidFill>
                      <a:prstDash val="solid"/>
                    </a:lnR>
                    <a:lnT w="9525">
                      <a:solidFill>
                        <a:srgbClr val="9F9F9F"/>
                      </a:solidFill>
                      <a:prstDash val="solid"/>
                    </a:lnT>
                    <a:lnB w="9525">
                      <a:solidFill>
                        <a:srgbClr val="9F9F9F"/>
                      </a:solidFill>
                      <a:prstDash val="soli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09258" rIns="0" bIns="0" rtlCol="0">
            <a:spAutoFit/>
          </a:bodyPr>
          <a:lstStyle/>
          <a:p>
            <a:pPr marL="31115">
              <a:lnSpc>
                <a:spcPct val="100000"/>
              </a:lnSpc>
              <a:spcBef>
                <a:spcPts val="100"/>
              </a:spcBef>
            </a:pPr>
            <a:r>
              <a:rPr dirty="0"/>
              <a:t>6.</a:t>
            </a:r>
            <a:r>
              <a:rPr spc="10" dirty="0"/>
              <a:t> </a:t>
            </a:r>
            <a:r>
              <a:rPr spc="175" dirty="0"/>
              <a:t>PORTFOLIO</a:t>
            </a:r>
            <a:r>
              <a:rPr spc="30" dirty="0"/>
              <a:t> </a:t>
            </a:r>
            <a:r>
              <a:rPr spc="110" dirty="0"/>
              <a:t>MANAGEMENT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29555" y="2044443"/>
            <a:ext cx="4189476" cy="4346758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25653" y="1371980"/>
            <a:ext cx="8387715" cy="5136515"/>
          </a:xfrm>
          <a:prstGeom prst="rect">
            <a:avLst/>
          </a:prstGeom>
        </p:spPr>
        <p:txBody>
          <a:bodyPr vert="horz" wrap="square" lIns="0" tIns="22225" rIns="0" bIns="0" rtlCol="0">
            <a:spAutoFit/>
          </a:bodyPr>
          <a:lstStyle/>
          <a:p>
            <a:pPr marL="142240" marR="5080">
              <a:lnSpc>
                <a:spcPts val="1900"/>
              </a:lnSpc>
              <a:spcBef>
                <a:spcPts val="175"/>
              </a:spcBef>
            </a:pPr>
            <a:r>
              <a:rPr sz="1600" spc="85" dirty="0">
                <a:solidFill>
                  <a:srgbClr val="5F5F5F"/>
                </a:solidFill>
                <a:latin typeface="Tahoma"/>
                <a:cs typeface="Tahoma"/>
              </a:rPr>
              <a:t>PERFORMANCE</a:t>
            </a:r>
            <a:r>
              <a:rPr sz="1600" spc="-18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60" dirty="0">
                <a:solidFill>
                  <a:srgbClr val="5F5F5F"/>
                </a:solidFill>
                <a:latin typeface="Tahoma"/>
                <a:cs typeface="Tahoma"/>
              </a:rPr>
              <a:t>DASHBOARDS</a:t>
            </a:r>
            <a:r>
              <a:rPr sz="1600" spc="-18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0" dirty="0">
                <a:solidFill>
                  <a:srgbClr val="5F5F5F"/>
                </a:solidFill>
                <a:latin typeface="Tahoma"/>
                <a:cs typeface="Tahoma"/>
              </a:rPr>
              <a:t>are</a:t>
            </a:r>
            <a:r>
              <a:rPr sz="1600" spc="-16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30" dirty="0">
                <a:solidFill>
                  <a:srgbClr val="5F5F5F"/>
                </a:solidFill>
                <a:latin typeface="Tahoma"/>
                <a:cs typeface="Tahoma"/>
              </a:rPr>
              <a:t>used</a:t>
            </a:r>
            <a:r>
              <a:rPr sz="1600" spc="-15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in</a:t>
            </a:r>
            <a:r>
              <a:rPr sz="1600" spc="-16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portfolio</a:t>
            </a:r>
            <a:r>
              <a:rPr sz="1600" spc="-16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55" dirty="0">
                <a:solidFill>
                  <a:srgbClr val="5F5F5F"/>
                </a:solidFill>
                <a:latin typeface="Tahoma"/>
                <a:cs typeface="Tahoma"/>
              </a:rPr>
              <a:t>management</a:t>
            </a:r>
            <a:r>
              <a:rPr sz="1600" spc="-16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in</a:t>
            </a:r>
            <a:r>
              <a:rPr sz="1600" spc="-17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0" dirty="0">
                <a:solidFill>
                  <a:srgbClr val="5F5F5F"/>
                </a:solidFill>
                <a:latin typeface="Tahoma"/>
                <a:cs typeface="Tahoma"/>
              </a:rPr>
              <a:t>both</a:t>
            </a:r>
            <a:r>
              <a:rPr sz="1600" spc="-14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5" dirty="0">
                <a:solidFill>
                  <a:srgbClr val="5F5F5F"/>
                </a:solidFill>
                <a:latin typeface="Tahoma"/>
                <a:cs typeface="Tahoma"/>
              </a:rPr>
              <a:t>financial</a:t>
            </a:r>
            <a:r>
              <a:rPr sz="1600" spc="-18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investment </a:t>
            </a: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portfolios</a:t>
            </a:r>
            <a:r>
              <a:rPr sz="1600" spc="-18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40" dirty="0">
                <a:solidFill>
                  <a:srgbClr val="5F5F5F"/>
                </a:solidFill>
                <a:latin typeface="Tahoma"/>
                <a:cs typeface="Tahoma"/>
              </a:rPr>
              <a:t>and</a:t>
            </a:r>
            <a:r>
              <a:rPr sz="1600" spc="-16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45" dirty="0">
                <a:solidFill>
                  <a:srgbClr val="5F5F5F"/>
                </a:solidFill>
                <a:latin typeface="Tahoma"/>
                <a:cs typeface="Tahoma"/>
              </a:rPr>
              <a:t>non-</a:t>
            </a:r>
            <a:r>
              <a:rPr sz="1600" spc="-15" dirty="0">
                <a:solidFill>
                  <a:srgbClr val="5F5F5F"/>
                </a:solidFill>
                <a:latin typeface="Tahoma"/>
                <a:cs typeface="Tahoma"/>
              </a:rPr>
              <a:t>financial</a:t>
            </a:r>
            <a:r>
              <a:rPr sz="1600" spc="-19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5" dirty="0">
                <a:solidFill>
                  <a:srgbClr val="5F5F5F"/>
                </a:solidFill>
                <a:latin typeface="Tahoma"/>
                <a:cs typeface="Tahoma"/>
              </a:rPr>
              <a:t>investments</a:t>
            </a:r>
            <a:r>
              <a:rPr sz="1600" spc="-17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(portfolio</a:t>
            </a:r>
            <a:r>
              <a:rPr sz="1600" spc="-17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of</a:t>
            </a:r>
            <a:r>
              <a:rPr sz="1600" spc="-17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0" dirty="0">
                <a:solidFill>
                  <a:srgbClr val="5F5F5F"/>
                </a:solidFill>
                <a:latin typeface="Tahoma"/>
                <a:cs typeface="Tahoma"/>
              </a:rPr>
              <a:t>strategic</a:t>
            </a:r>
            <a:r>
              <a:rPr sz="1600" spc="-14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projects).</a:t>
            </a:r>
            <a:endParaRPr sz="16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265"/>
              </a:spcBef>
            </a:pPr>
            <a:endParaRPr sz="1600">
              <a:latin typeface="Tahoma"/>
              <a:cs typeface="Tahoma"/>
            </a:endParaRPr>
          </a:p>
          <a:p>
            <a:pPr marL="142240" marR="3885565" algn="just">
              <a:lnSpc>
                <a:spcPct val="100000"/>
              </a:lnSpc>
              <a:spcBef>
                <a:spcPts val="5"/>
              </a:spcBef>
            </a:pPr>
            <a:r>
              <a:rPr sz="1600" spc="-25" dirty="0">
                <a:solidFill>
                  <a:srgbClr val="5F5F5F"/>
                </a:solidFill>
                <a:latin typeface="Tahoma"/>
                <a:cs typeface="Tahoma"/>
              </a:rPr>
              <a:t>Dashboards</a:t>
            </a:r>
            <a:r>
              <a:rPr sz="1600" spc="-5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5" dirty="0">
                <a:solidFill>
                  <a:srgbClr val="5F5F5F"/>
                </a:solidFill>
                <a:latin typeface="Tahoma"/>
                <a:cs typeface="Tahoma"/>
              </a:rPr>
              <a:t>provide</a:t>
            </a:r>
            <a:r>
              <a:rPr sz="1600" spc="-7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0" dirty="0">
                <a:solidFill>
                  <a:srgbClr val="5F5F5F"/>
                </a:solidFill>
                <a:latin typeface="Tahoma"/>
                <a:cs typeface="Tahoma"/>
              </a:rPr>
              <a:t>visibility</a:t>
            </a:r>
            <a:r>
              <a:rPr sz="1600" spc="-10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5" dirty="0">
                <a:solidFill>
                  <a:srgbClr val="5F5F5F"/>
                </a:solidFill>
                <a:latin typeface="Tahoma"/>
                <a:cs typeface="Tahoma"/>
              </a:rPr>
              <a:t>into</a:t>
            </a:r>
            <a:r>
              <a:rPr sz="1600" spc="-5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45" dirty="0">
                <a:solidFill>
                  <a:srgbClr val="5F5F5F"/>
                </a:solidFill>
                <a:latin typeface="Tahoma"/>
                <a:cs typeface="Tahoma"/>
              </a:rPr>
              <a:t>the</a:t>
            </a:r>
            <a:r>
              <a:rPr sz="1600" spc="-3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performance </a:t>
            </a:r>
            <a:r>
              <a:rPr sz="1600" spc="-85" dirty="0">
                <a:solidFill>
                  <a:srgbClr val="5F5F5F"/>
                </a:solidFill>
                <a:latin typeface="Tahoma"/>
                <a:cs typeface="Tahoma"/>
              </a:rPr>
              <a:t>of</a:t>
            </a:r>
            <a:r>
              <a:rPr sz="1600" spc="-4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50" dirty="0">
                <a:solidFill>
                  <a:srgbClr val="5F5F5F"/>
                </a:solidFill>
                <a:latin typeface="Tahoma"/>
                <a:cs typeface="Tahoma"/>
              </a:rPr>
              <a:t>the</a:t>
            </a:r>
            <a:r>
              <a:rPr sz="1600" spc="-7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portfolio</a:t>
            </a:r>
            <a:r>
              <a:rPr sz="1600" spc="-8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5" dirty="0">
                <a:solidFill>
                  <a:srgbClr val="5F5F5F"/>
                </a:solidFill>
                <a:latin typeface="Tahoma"/>
                <a:cs typeface="Tahoma"/>
              </a:rPr>
              <a:t>overall</a:t>
            </a:r>
            <a:r>
              <a:rPr sz="1600" spc="-9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90" dirty="0">
                <a:solidFill>
                  <a:srgbClr val="5F5F5F"/>
                </a:solidFill>
                <a:latin typeface="Tahoma"/>
                <a:cs typeface="Tahoma"/>
              </a:rPr>
              <a:t>and</a:t>
            </a:r>
            <a:r>
              <a:rPr sz="1600" spc="-3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5" dirty="0">
                <a:solidFill>
                  <a:srgbClr val="5F5F5F"/>
                </a:solidFill>
                <a:latin typeface="Tahoma"/>
                <a:cs typeface="Tahoma"/>
              </a:rPr>
              <a:t>whether</a:t>
            </a:r>
            <a:r>
              <a:rPr sz="1600" spc="-5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50" dirty="0">
                <a:solidFill>
                  <a:srgbClr val="5F5F5F"/>
                </a:solidFill>
                <a:latin typeface="Tahoma"/>
                <a:cs typeface="Tahoma"/>
              </a:rPr>
              <a:t>the</a:t>
            </a:r>
            <a:r>
              <a:rPr sz="1600" spc="-5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portfolio</a:t>
            </a:r>
            <a:r>
              <a:rPr sz="1600" spc="-6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5" dirty="0">
                <a:solidFill>
                  <a:srgbClr val="5F5F5F"/>
                </a:solidFill>
                <a:latin typeface="Tahoma"/>
                <a:cs typeface="Tahoma"/>
              </a:rPr>
              <a:t>is </a:t>
            </a:r>
            <a:r>
              <a:rPr sz="1600" spc="-35" dirty="0">
                <a:solidFill>
                  <a:srgbClr val="5F5F5F"/>
                </a:solidFill>
                <a:latin typeface="Tahoma"/>
                <a:cs typeface="Tahoma"/>
              </a:rPr>
              <a:t>achieving</a:t>
            </a:r>
            <a:r>
              <a:rPr sz="1600" spc="-18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0" dirty="0">
                <a:solidFill>
                  <a:srgbClr val="5F5F5F"/>
                </a:solidFill>
                <a:latin typeface="Tahoma"/>
                <a:cs typeface="Tahoma"/>
              </a:rPr>
              <a:t>the</a:t>
            </a:r>
            <a:r>
              <a:rPr sz="1600" spc="-13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5" dirty="0">
                <a:solidFill>
                  <a:srgbClr val="5F5F5F"/>
                </a:solidFill>
                <a:latin typeface="Tahoma"/>
                <a:cs typeface="Tahoma"/>
              </a:rPr>
              <a:t>objectives</a:t>
            </a:r>
            <a:r>
              <a:rPr sz="1600" spc="-15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40" dirty="0">
                <a:solidFill>
                  <a:srgbClr val="5F5F5F"/>
                </a:solidFill>
                <a:latin typeface="Tahoma"/>
                <a:cs typeface="Tahoma"/>
              </a:rPr>
              <a:t>and</a:t>
            </a:r>
            <a:r>
              <a:rPr sz="1600" spc="-14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0" dirty="0">
                <a:solidFill>
                  <a:srgbClr val="5F5F5F"/>
                </a:solidFill>
                <a:latin typeface="Tahoma"/>
                <a:cs typeface="Tahoma"/>
              </a:rPr>
              <a:t>benefits</a:t>
            </a:r>
            <a:r>
              <a:rPr sz="1600" spc="-15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proposed.</a:t>
            </a:r>
            <a:endParaRPr sz="1600">
              <a:latin typeface="Tahoma"/>
              <a:cs typeface="Tahoma"/>
            </a:endParaRPr>
          </a:p>
          <a:p>
            <a:pPr marL="142240" marR="4072254" algn="just">
              <a:lnSpc>
                <a:spcPts val="1900"/>
              </a:lnSpc>
              <a:spcBef>
                <a:spcPts val="80"/>
              </a:spcBef>
            </a:pPr>
            <a:r>
              <a:rPr sz="1600" spc="-45" dirty="0">
                <a:solidFill>
                  <a:srgbClr val="5F5F5F"/>
                </a:solidFill>
                <a:latin typeface="Tahoma"/>
                <a:cs typeface="Tahoma"/>
              </a:rPr>
              <a:t>Examples</a:t>
            </a:r>
            <a:r>
              <a:rPr sz="1600" spc="-8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95" dirty="0">
                <a:solidFill>
                  <a:srgbClr val="5F5F5F"/>
                </a:solidFill>
                <a:latin typeface="Tahoma"/>
                <a:cs typeface="Tahoma"/>
              </a:rPr>
              <a:t>of</a:t>
            </a:r>
            <a:r>
              <a:rPr sz="1600" spc="-3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0" dirty="0">
                <a:solidFill>
                  <a:srgbClr val="5F5F5F"/>
                </a:solidFill>
                <a:latin typeface="Tahoma"/>
                <a:cs typeface="Tahoma"/>
              </a:rPr>
              <a:t>KPIs</a:t>
            </a:r>
            <a:r>
              <a:rPr sz="1600" spc="-10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30" dirty="0">
                <a:solidFill>
                  <a:srgbClr val="5F5F5F"/>
                </a:solidFill>
                <a:latin typeface="Tahoma"/>
                <a:cs typeface="Tahoma"/>
              </a:rPr>
              <a:t>that</a:t>
            </a:r>
            <a:r>
              <a:rPr sz="1600" spc="-8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95" dirty="0">
                <a:solidFill>
                  <a:srgbClr val="5F5F5F"/>
                </a:solidFill>
                <a:latin typeface="Tahoma"/>
                <a:cs typeface="Tahoma"/>
              </a:rPr>
              <a:t>can</a:t>
            </a:r>
            <a:r>
              <a:rPr sz="1600" spc="-3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25" dirty="0">
                <a:solidFill>
                  <a:srgbClr val="5F5F5F"/>
                </a:solidFill>
                <a:latin typeface="Tahoma"/>
                <a:cs typeface="Tahoma"/>
              </a:rPr>
              <a:t>be</a:t>
            </a: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5" dirty="0">
                <a:solidFill>
                  <a:srgbClr val="5F5F5F"/>
                </a:solidFill>
                <a:latin typeface="Tahoma"/>
                <a:cs typeface="Tahoma"/>
              </a:rPr>
              <a:t>tracked</a:t>
            </a:r>
            <a:r>
              <a:rPr sz="1600" spc="-5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0" dirty="0">
                <a:solidFill>
                  <a:srgbClr val="5F5F5F"/>
                </a:solidFill>
                <a:latin typeface="Tahoma"/>
                <a:cs typeface="Tahoma"/>
              </a:rPr>
              <a:t>at</a:t>
            </a:r>
            <a:r>
              <a:rPr sz="1600" spc="-2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portfolio level</a:t>
            </a:r>
            <a:r>
              <a:rPr sz="1600" spc="-21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0" dirty="0">
                <a:solidFill>
                  <a:srgbClr val="5F5F5F"/>
                </a:solidFill>
                <a:latin typeface="Tahoma"/>
                <a:cs typeface="Tahoma"/>
              </a:rPr>
              <a:t>are:</a:t>
            </a:r>
            <a:endParaRPr sz="1600">
              <a:latin typeface="Tahoma"/>
              <a:cs typeface="Tahoma"/>
            </a:endParaRPr>
          </a:p>
          <a:p>
            <a:pPr marL="429259" indent="-287020">
              <a:lnSpc>
                <a:spcPts val="1910"/>
              </a:lnSpc>
              <a:spcBef>
                <a:spcPts val="1880"/>
              </a:spcBef>
              <a:buClr>
                <a:srgbClr val="0A976C"/>
              </a:buClr>
              <a:buSzPct val="81250"/>
              <a:buFont typeface="Segoe UI Symbol"/>
              <a:buChar char="⮚"/>
              <a:tabLst>
                <a:tab pos="429259" algn="l"/>
              </a:tabLst>
            </a:pPr>
            <a:r>
              <a:rPr sz="1600" spc="-345" dirty="0">
                <a:solidFill>
                  <a:srgbClr val="5F5F5F"/>
                </a:solidFill>
                <a:latin typeface="Tahoma"/>
                <a:cs typeface="Tahoma"/>
              </a:rPr>
              <a:t>%</a:t>
            </a:r>
            <a:r>
              <a:rPr sz="1600" spc="-15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Active</a:t>
            </a:r>
            <a:r>
              <a:rPr sz="1600" spc="-17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5" dirty="0">
                <a:solidFill>
                  <a:srgbClr val="5F5F5F"/>
                </a:solidFill>
                <a:latin typeface="Tahoma"/>
                <a:cs typeface="Tahoma"/>
              </a:rPr>
              <a:t>projects</a:t>
            </a:r>
            <a:r>
              <a:rPr sz="1600" spc="-14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5" dirty="0">
                <a:solidFill>
                  <a:srgbClr val="5F5F5F"/>
                </a:solidFill>
                <a:latin typeface="Tahoma"/>
                <a:cs typeface="Tahoma"/>
              </a:rPr>
              <a:t>running</a:t>
            </a:r>
            <a:r>
              <a:rPr sz="1600" spc="-15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5" dirty="0">
                <a:solidFill>
                  <a:srgbClr val="5F5F5F"/>
                </a:solidFill>
                <a:latin typeface="Tahoma"/>
                <a:cs typeface="Tahoma"/>
              </a:rPr>
              <a:t>according</a:t>
            </a:r>
            <a:r>
              <a:rPr sz="1600" spc="-17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to</a:t>
            </a:r>
            <a:r>
              <a:rPr sz="1600" spc="-13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35" dirty="0">
                <a:solidFill>
                  <a:srgbClr val="5F5F5F"/>
                </a:solidFill>
                <a:latin typeface="Tahoma"/>
                <a:cs typeface="Tahoma"/>
              </a:rPr>
              <a:t>plan</a:t>
            </a:r>
            <a:r>
              <a:rPr sz="1600" spc="-17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5" dirty="0">
                <a:solidFill>
                  <a:srgbClr val="5F5F5F"/>
                </a:solidFill>
                <a:latin typeface="Tahoma"/>
                <a:cs typeface="Tahoma"/>
              </a:rPr>
              <a:t>and</a:t>
            </a:r>
            <a:endParaRPr sz="1600">
              <a:latin typeface="Tahoma"/>
              <a:cs typeface="Tahoma"/>
            </a:endParaRPr>
          </a:p>
          <a:p>
            <a:pPr marL="429259">
              <a:lnSpc>
                <a:spcPts val="1910"/>
              </a:lnSpc>
            </a:pP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within</a:t>
            </a:r>
            <a:r>
              <a:rPr sz="1600" spc="-19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budget</a:t>
            </a:r>
            <a:endParaRPr sz="1600">
              <a:latin typeface="Tahoma"/>
              <a:cs typeface="Tahoma"/>
            </a:endParaRPr>
          </a:p>
          <a:p>
            <a:pPr marL="429259" indent="-287020">
              <a:lnSpc>
                <a:spcPct val="100000"/>
              </a:lnSpc>
              <a:buClr>
                <a:srgbClr val="0A976C"/>
              </a:buClr>
              <a:buSzPct val="81250"/>
              <a:buFont typeface="Segoe UI Symbol"/>
              <a:buChar char="⮚"/>
              <a:tabLst>
                <a:tab pos="429259" algn="l"/>
              </a:tabLst>
            </a:pPr>
            <a:r>
              <a:rPr sz="1600" spc="-345" dirty="0">
                <a:solidFill>
                  <a:srgbClr val="5F5F5F"/>
                </a:solidFill>
                <a:latin typeface="Tahoma"/>
                <a:cs typeface="Tahoma"/>
              </a:rPr>
              <a:t>%</a:t>
            </a:r>
            <a:r>
              <a:rPr sz="1600" spc="-16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Finalized</a:t>
            </a:r>
            <a:r>
              <a:rPr sz="1600" spc="-18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projects</a:t>
            </a:r>
            <a:endParaRPr sz="1600">
              <a:latin typeface="Tahoma"/>
              <a:cs typeface="Tahoma"/>
            </a:endParaRPr>
          </a:p>
          <a:p>
            <a:pPr marL="429259" marR="4605020" indent="-287020">
              <a:lnSpc>
                <a:spcPts val="1900"/>
              </a:lnSpc>
              <a:spcBef>
                <a:spcPts val="105"/>
              </a:spcBef>
              <a:buClr>
                <a:srgbClr val="0A976C"/>
              </a:buClr>
              <a:buSzPct val="81250"/>
              <a:buFont typeface="Segoe UI Symbol"/>
              <a:buChar char="⮚"/>
              <a:tabLst>
                <a:tab pos="429259" algn="l"/>
              </a:tabLst>
            </a:pPr>
            <a:r>
              <a:rPr sz="1600" spc="-345" dirty="0">
                <a:solidFill>
                  <a:srgbClr val="5F5F5F"/>
                </a:solidFill>
                <a:latin typeface="Tahoma"/>
                <a:cs typeface="Tahoma"/>
              </a:rPr>
              <a:t>%</a:t>
            </a:r>
            <a:r>
              <a:rPr sz="1600" spc="-14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Cost</a:t>
            </a:r>
            <a:r>
              <a:rPr sz="1600" spc="-13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5" dirty="0">
                <a:solidFill>
                  <a:srgbClr val="5F5F5F"/>
                </a:solidFill>
                <a:latin typeface="Tahoma"/>
                <a:cs typeface="Tahoma"/>
              </a:rPr>
              <a:t>variance</a:t>
            </a:r>
            <a:r>
              <a:rPr sz="1600" spc="-17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for</a:t>
            </a:r>
            <a:r>
              <a:rPr sz="1600" spc="-13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portfolio</a:t>
            </a:r>
            <a:r>
              <a:rPr sz="1600" spc="-13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50" dirty="0">
                <a:solidFill>
                  <a:srgbClr val="5F5F5F"/>
                </a:solidFill>
                <a:latin typeface="Tahoma"/>
                <a:cs typeface="Tahoma"/>
              </a:rPr>
              <a:t>(actual</a:t>
            </a:r>
            <a:r>
              <a:rPr sz="1600" spc="-16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40" dirty="0">
                <a:solidFill>
                  <a:srgbClr val="5F5F5F"/>
                </a:solidFill>
                <a:latin typeface="Tahoma"/>
                <a:cs typeface="Tahoma"/>
              </a:rPr>
              <a:t>vs.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planned)</a:t>
            </a:r>
            <a:endParaRPr sz="1600">
              <a:latin typeface="Tahoma"/>
              <a:cs typeface="Tahoma"/>
            </a:endParaRPr>
          </a:p>
          <a:p>
            <a:pPr marL="429259" indent="-287020">
              <a:lnSpc>
                <a:spcPts val="1855"/>
              </a:lnSpc>
              <a:buClr>
                <a:srgbClr val="0A976C"/>
              </a:buClr>
              <a:buSzPct val="81250"/>
              <a:buFont typeface="Segoe UI Symbol"/>
              <a:buChar char="⮚"/>
              <a:tabLst>
                <a:tab pos="429259" algn="l"/>
              </a:tabLst>
            </a:pPr>
            <a:r>
              <a:rPr sz="1600" spc="-345" dirty="0">
                <a:solidFill>
                  <a:srgbClr val="5F5F5F"/>
                </a:solidFill>
                <a:latin typeface="Tahoma"/>
                <a:cs typeface="Tahoma"/>
              </a:rPr>
              <a:t>%</a:t>
            </a:r>
            <a:r>
              <a:rPr sz="1600" spc="-17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High-</a:t>
            </a: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risk</a:t>
            </a:r>
            <a:r>
              <a:rPr sz="1600" spc="-16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projects</a:t>
            </a:r>
            <a:endParaRPr sz="1600">
              <a:latin typeface="Tahoma"/>
              <a:cs typeface="Tahoma"/>
            </a:endParaRPr>
          </a:p>
          <a:p>
            <a:pPr marL="468630" indent="-326390">
              <a:lnSpc>
                <a:spcPct val="100000"/>
              </a:lnSpc>
              <a:buClr>
                <a:srgbClr val="0A976C"/>
              </a:buClr>
              <a:buSzPct val="81250"/>
              <a:buFont typeface="Segoe UI Symbol"/>
              <a:buChar char="⮚"/>
              <a:tabLst>
                <a:tab pos="468630" algn="l"/>
              </a:tabLst>
            </a:pPr>
            <a:r>
              <a:rPr sz="1600" spc="-250" dirty="0">
                <a:solidFill>
                  <a:srgbClr val="5F5F5F"/>
                </a:solidFill>
                <a:latin typeface="Tahoma"/>
                <a:cs typeface="Tahoma"/>
              </a:rPr>
              <a:t>#</a:t>
            </a:r>
            <a:r>
              <a:rPr sz="1600" spc="-17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Project</a:t>
            </a:r>
            <a:r>
              <a:rPr sz="1600" spc="-16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50" dirty="0">
                <a:solidFill>
                  <a:srgbClr val="5F5F5F"/>
                </a:solidFill>
                <a:latin typeface="Tahoma"/>
                <a:cs typeface="Tahoma"/>
              </a:rPr>
              <a:t>managers</a:t>
            </a:r>
            <a:r>
              <a:rPr sz="1600" spc="-17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to</a:t>
            </a:r>
            <a:r>
              <a:rPr sz="1600" spc="-15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projects</a:t>
            </a:r>
            <a:endParaRPr sz="1600">
              <a:latin typeface="Tahoma"/>
              <a:cs typeface="Tahoma"/>
            </a:endParaRPr>
          </a:p>
          <a:p>
            <a:pPr marL="429259" marR="4195445" indent="-287020">
              <a:lnSpc>
                <a:spcPts val="1900"/>
              </a:lnSpc>
              <a:spcBef>
                <a:spcPts val="105"/>
              </a:spcBef>
              <a:buClr>
                <a:srgbClr val="0A976C"/>
              </a:buClr>
              <a:buSzPct val="81250"/>
              <a:buFont typeface="Segoe UI Symbol"/>
              <a:buChar char="⮚"/>
              <a:tabLst>
                <a:tab pos="429259" algn="l"/>
              </a:tabLst>
            </a:pPr>
            <a:r>
              <a:rPr sz="1600" spc="-250" dirty="0">
                <a:solidFill>
                  <a:srgbClr val="5F5F5F"/>
                </a:solidFill>
                <a:latin typeface="Tahoma"/>
                <a:cs typeface="Tahoma"/>
              </a:rPr>
              <a:t>#</a:t>
            </a:r>
            <a:r>
              <a:rPr sz="1600" spc="-17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0" dirty="0">
                <a:solidFill>
                  <a:srgbClr val="5F5F5F"/>
                </a:solidFill>
                <a:latin typeface="Tahoma"/>
                <a:cs typeface="Tahoma"/>
              </a:rPr>
              <a:t>Planned</a:t>
            </a:r>
            <a:r>
              <a:rPr sz="1600" spc="-16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40" dirty="0">
                <a:solidFill>
                  <a:srgbClr val="5F5F5F"/>
                </a:solidFill>
                <a:latin typeface="Tahoma"/>
                <a:cs typeface="Tahoma"/>
              </a:rPr>
              <a:t>assignments</a:t>
            </a:r>
            <a:r>
              <a:rPr sz="1600" spc="-15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hours</a:t>
            </a:r>
            <a:r>
              <a:rPr sz="1600" spc="-16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55" dirty="0">
                <a:solidFill>
                  <a:srgbClr val="5F5F5F"/>
                </a:solidFill>
                <a:latin typeface="Tahoma"/>
                <a:cs typeface="Tahoma"/>
              </a:rPr>
              <a:t>/</a:t>
            </a:r>
            <a:r>
              <a:rPr sz="1600" spc="-15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50" dirty="0">
                <a:solidFill>
                  <a:srgbClr val="5F5F5F"/>
                </a:solidFill>
                <a:latin typeface="Tahoma"/>
                <a:cs typeface="Tahoma"/>
              </a:rPr>
              <a:t>#</a:t>
            </a:r>
            <a:r>
              <a:rPr sz="1600" spc="-16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30" dirty="0">
                <a:solidFill>
                  <a:srgbClr val="5F5F5F"/>
                </a:solidFill>
                <a:latin typeface="Tahoma"/>
                <a:cs typeface="Tahoma"/>
              </a:rPr>
              <a:t>Staff</a:t>
            </a:r>
            <a:r>
              <a:rPr sz="1600" spc="-15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hours available</a:t>
            </a:r>
            <a:endParaRPr sz="1600">
              <a:latin typeface="Tahoma"/>
              <a:cs typeface="Tahoma"/>
            </a:endParaRPr>
          </a:p>
          <a:p>
            <a:pPr marL="429259" indent="-287020">
              <a:lnSpc>
                <a:spcPts val="1880"/>
              </a:lnSpc>
              <a:buClr>
                <a:srgbClr val="0A976C"/>
              </a:buClr>
              <a:buSzPct val="81250"/>
              <a:buFont typeface="Segoe UI Symbol"/>
              <a:buChar char="⮚"/>
              <a:tabLst>
                <a:tab pos="429259" algn="l"/>
              </a:tabLst>
            </a:pPr>
            <a:r>
              <a:rPr sz="1600" spc="-345" dirty="0">
                <a:solidFill>
                  <a:srgbClr val="5F5F5F"/>
                </a:solidFill>
                <a:latin typeface="Tahoma"/>
                <a:cs typeface="Tahoma"/>
              </a:rPr>
              <a:t>%</a:t>
            </a:r>
            <a:r>
              <a:rPr sz="1600" spc="-16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Profitable</a:t>
            </a:r>
            <a:r>
              <a:rPr sz="1600" spc="-15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5" dirty="0">
                <a:solidFill>
                  <a:srgbClr val="5F5F5F"/>
                </a:solidFill>
                <a:latin typeface="Tahoma"/>
                <a:cs typeface="Tahoma"/>
              </a:rPr>
              <a:t>projects</a:t>
            </a:r>
            <a:r>
              <a:rPr sz="1600" spc="-15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55" dirty="0">
                <a:solidFill>
                  <a:srgbClr val="5F5F5F"/>
                </a:solidFill>
                <a:latin typeface="Tahoma"/>
                <a:cs typeface="Tahoma"/>
              </a:rPr>
              <a:t>/</a:t>
            </a:r>
            <a:r>
              <a:rPr sz="1600" spc="-14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345" dirty="0">
                <a:solidFill>
                  <a:srgbClr val="5F5F5F"/>
                </a:solidFill>
                <a:latin typeface="Tahoma"/>
                <a:cs typeface="Tahoma"/>
              </a:rPr>
              <a:t>%</a:t>
            </a:r>
            <a:r>
              <a:rPr sz="1600" spc="-15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Portfolio</a:t>
            </a:r>
            <a:r>
              <a:rPr sz="1600" spc="-16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5" dirty="0">
                <a:solidFill>
                  <a:srgbClr val="5F5F5F"/>
                </a:solidFill>
                <a:latin typeface="Tahoma"/>
                <a:cs typeface="Tahoma"/>
              </a:rPr>
              <a:t>ROI</a:t>
            </a:r>
            <a:endParaRPr sz="16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360"/>
              </a:spcBef>
            </a:pPr>
            <a:r>
              <a:rPr sz="900" i="1" spc="-100" dirty="0">
                <a:solidFill>
                  <a:srgbClr val="5F5F5F"/>
                </a:solidFill>
                <a:latin typeface="Lucida Sans"/>
                <a:cs typeface="Lucida Sans"/>
              </a:rPr>
              <a:t>Source:</a:t>
            </a:r>
            <a:r>
              <a:rPr sz="900" i="1" spc="-35" dirty="0">
                <a:solidFill>
                  <a:srgbClr val="5F5F5F"/>
                </a:solidFill>
                <a:latin typeface="Lucida Sans"/>
                <a:cs typeface="Lucida Sans"/>
              </a:rPr>
              <a:t> </a:t>
            </a:r>
            <a:r>
              <a:rPr sz="900" i="1" spc="-95" dirty="0">
                <a:solidFill>
                  <a:srgbClr val="5F5F5F"/>
                </a:solidFill>
                <a:latin typeface="Lucida Sans"/>
                <a:cs typeface="Lucida Sans"/>
              </a:rPr>
              <a:t>Sharepoint</a:t>
            </a:r>
            <a:r>
              <a:rPr sz="900" i="1" spc="-45" dirty="0">
                <a:solidFill>
                  <a:srgbClr val="5F5F5F"/>
                </a:solidFill>
                <a:latin typeface="Lucida Sans"/>
                <a:cs typeface="Lucida Sans"/>
              </a:rPr>
              <a:t> </a:t>
            </a:r>
            <a:r>
              <a:rPr sz="900" i="1" spc="-80" dirty="0">
                <a:solidFill>
                  <a:srgbClr val="5F5F5F"/>
                </a:solidFill>
                <a:latin typeface="Lucida Sans"/>
                <a:cs typeface="Lucida Sans"/>
              </a:rPr>
              <a:t>Portfolio</a:t>
            </a:r>
            <a:r>
              <a:rPr sz="900" i="1" spc="-35" dirty="0">
                <a:solidFill>
                  <a:srgbClr val="5F5F5F"/>
                </a:solidFill>
                <a:latin typeface="Lucida Sans"/>
                <a:cs typeface="Lucida Sans"/>
              </a:rPr>
              <a:t> </a:t>
            </a:r>
            <a:r>
              <a:rPr sz="900" i="1" spc="-105" dirty="0">
                <a:solidFill>
                  <a:srgbClr val="5F5F5F"/>
                </a:solidFill>
                <a:latin typeface="Lucida Sans"/>
                <a:cs typeface="Lucida Sans"/>
              </a:rPr>
              <a:t>Dashboard</a:t>
            </a:r>
            <a:r>
              <a:rPr sz="900" i="1" spc="-40" dirty="0">
                <a:solidFill>
                  <a:srgbClr val="5F5F5F"/>
                </a:solidFill>
                <a:latin typeface="Lucida Sans"/>
                <a:cs typeface="Lucida Sans"/>
              </a:rPr>
              <a:t> </a:t>
            </a:r>
            <a:r>
              <a:rPr sz="900" i="1" spc="-10" dirty="0">
                <a:solidFill>
                  <a:srgbClr val="5F5F5F"/>
                </a:solidFill>
                <a:latin typeface="Lucida Sans"/>
                <a:cs typeface="Lucida Sans"/>
              </a:rPr>
              <a:t>Example</a:t>
            </a:r>
            <a:endParaRPr sz="900">
              <a:latin typeface="Lucida Sans"/>
              <a:cs typeface="Lucida Sans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6347" rIns="0" bIns="0" rtlCol="0">
            <a:spAutoFit/>
          </a:bodyPr>
          <a:lstStyle/>
          <a:p>
            <a:pPr marL="2459355">
              <a:lnSpc>
                <a:spcPts val="1250"/>
              </a:lnSpc>
            </a:pPr>
            <a:fld id="{81D60167-4931-47E6-BA6A-407CBD079E47}" type="slidenum">
              <a:rPr spc="-25" dirty="0"/>
              <a:t>92</a:t>
            </a:fld>
            <a:endParaRPr spc="-25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/>
              <a:t>©</a:t>
            </a:r>
            <a:r>
              <a:rPr spc="-15" dirty="0"/>
              <a:t> </a:t>
            </a:r>
            <a:r>
              <a:rPr dirty="0"/>
              <a:t>The</a:t>
            </a:r>
            <a:r>
              <a:rPr spc="-30" dirty="0"/>
              <a:t> </a:t>
            </a:r>
            <a:r>
              <a:rPr dirty="0"/>
              <a:t>KPI</a:t>
            </a:r>
            <a:r>
              <a:rPr spc="-5" dirty="0"/>
              <a:t> </a:t>
            </a:r>
            <a:r>
              <a:rPr dirty="0"/>
              <a:t>Institute</a:t>
            </a:r>
            <a:r>
              <a:rPr spc="-20" dirty="0"/>
              <a:t> 2023</a:t>
            </a: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09258" rIns="0" bIns="0" rtlCol="0">
            <a:spAutoFit/>
          </a:bodyPr>
          <a:lstStyle/>
          <a:p>
            <a:pPr marL="31115">
              <a:lnSpc>
                <a:spcPct val="100000"/>
              </a:lnSpc>
              <a:spcBef>
                <a:spcPts val="100"/>
              </a:spcBef>
            </a:pPr>
            <a:r>
              <a:rPr dirty="0"/>
              <a:t>6.</a:t>
            </a:r>
            <a:r>
              <a:rPr spc="-5" dirty="0"/>
              <a:t> </a:t>
            </a:r>
            <a:r>
              <a:rPr spc="145" dirty="0"/>
              <a:t>PROJECT</a:t>
            </a:r>
            <a:r>
              <a:rPr spc="-5" dirty="0"/>
              <a:t> </a:t>
            </a:r>
            <a:r>
              <a:rPr spc="110" dirty="0"/>
              <a:t>MANAGEMENT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55803" y="1514297"/>
            <a:ext cx="8078470" cy="4123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algn="just">
              <a:lnSpc>
                <a:spcPct val="99600"/>
              </a:lnSpc>
              <a:spcBef>
                <a:spcPts val="105"/>
              </a:spcBef>
            </a:pPr>
            <a:r>
              <a:rPr sz="1600" spc="75" dirty="0">
                <a:solidFill>
                  <a:srgbClr val="5F5F5F"/>
                </a:solidFill>
                <a:latin typeface="Tahoma"/>
                <a:cs typeface="Tahoma"/>
              </a:rPr>
              <a:t>PERFORMANCE</a:t>
            </a:r>
            <a:r>
              <a:rPr sz="1600" spc="-12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55" dirty="0">
                <a:solidFill>
                  <a:srgbClr val="5F5F5F"/>
                </a:solidFill>
                <a:latin typeface="Tahoma"/>
                <a:cs typeface="Tahoma"/>
              </a:rPr>
              <a:t>DASHBOARDS</a:t>
            </a:r>
            <a:r>
              <a:rPr sz="1600" spc="-8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45" dirty="0">
                <a:solidFill>
                  <a:srgbClr val="5F5F5F"/>
                </a:solidFill>
                <a:latin typeface="Tahoma"/>
                <a:cs typeface="Tahoma"/>
              </a:rPr>
              <a:t>are</a:t>
            </a:r>
            <a:r>
              <a:rPr sz="1600" spc="-5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60" dirty="0">
                <a:solidFill>
                  <a:srgbClr val="5F5F5F"/>
                </a:solidFill>
                <a:latin typeface="Tahoma"/>
                <a:cs typeface="Tahoma"/>
              </a:rPr>
              <a:t>used</a:t>
            </a:r>
            <a:r>
              <a:rPr sz="1600" spc="-5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90" dirty="0">
                <a:solidFill>
                  <a:srgbClr val="5F5F5F"/>
                </a:solidFill>
                <a:latin typeface="Tahoma"/>
                <a:cs typeface="Tahoma"/>
              </a:rPr>
              <a:t>in</a:t>
            </a:r>
            <a:r>
              <a:rPr sz="1600" spc="-3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30" dirty="0">
                <a:solidFill>
                  <a:srgbClr val="5F5F5F"/>
                </a:solidFill>
                <a:latin typeface="Tahoma"/>
                <a:cs typeface="Tahoma"/>
              </a:rPr>
              <a:t>project</a:t>
            </a:r>
            <a:r>
              <a:rPr sz="1600" spc="-5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60" dirty="0">
                <a:solidFill>
                  <a:srgbClr val="5F5F5F"/>
                </a:solidFill>
                <a:latin typeface="Tahoma"/>
                <a:cs typeface="Tahoma"/>
              </a:rPr>
              <a:t>management</a:t>
            </a:r>
            <a:r>
              <a:rPr sz="1600" spc="-5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75" dirty="0">
                <a:solidFill>
                  <a:srgbClr val="5F5F5F"/>
                </a:solidFill>
                <a:latin typeface="Tahoma"/>
                <a:cs typeface="Tahoma"/>
              </a:rPr>
              <a:t>to</a:t>
            </a:r>
            <a:r>
              <a:rPr sz="1600" spc="-5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35" dirty="0">
                <a:solidFill>
                  <a:srgbClr val="5F5F5F"/>
                </a:solidFill>
                <a:latin typeface="Tahoma"/>
                <a:cs typeface="Tahoma"/>
              </a:rPr>
              <a:t>define</a:t>
            </a:r>
            <a:r>
              <a:rPr sz="1600" spc="-6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30" dirty="0">
                <a:solidFill>
                  <a:srgbClr val="5F5F5F"/>
                </a:solidFill>
                <a:latin typeface="Tahoma"/>
                <a:cs typeface="Tahoma"/>
              </a:rPr>
              <a:t>clear</a:t>
            </a:r>
            <a:r>
              <a:rPr sz="1600" spc="-8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35" dirty="0">
                <a:solidFill>
                  <a:srgbClr val="5F5F5F"/>
                </a:solidFill>
                <a:latin typeface="Tahoma"/>
                <a:cs typeface="Tahoma"/>
              </a:rPr>
              <a:t>standards</a:t>
            </a:r>
            <a:r>
              <a:rPr sz="1600" spc="-5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5" dirty="0">
                <a:solidFill>
                  <a:srgbClr val="5F5F5F"/>
                </a:solidFill>
                <a:latin typeface="Tahoma"/>
                <a:cs typeface="Tahoma"/>
              </a:rPr>
              <a:t>in </a:t>
            </a:r>
            <a:r>
              <a:rPr sz="1600" spc="-45" dirty="0">
                <a:solidFill>
                  <a:srgbClr val="5F5F5F"/>
                </a:solidFill>
                <a:latin typeface="Tahoma"/>
                <a:cs typeface="Tahoma"/>
              </a:rPr>
              <a:t>terms</a:t>
            </a:r>
            <a:r>
              <a:rPr sz="1600" spc="-7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85" dirty="0">
                <a:solidFill>
                  <a:srgbClr val="5F5F5F"/>
                </a:solidFill>
                <a:latin typeface="Tahoma"/>
                <a:cs typeface="Tahoma"/>
              </a:rPr>
              <a:t>of</a:t>
            </a:r>
            <a:r>
              <a:rPr sz="1600" spc="-4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65" dirty="0">
                <a:solidFill>
                  <a:srgbClr val="5F5F5F"/>
                </a:solidFill>
                <a:latin typeface="Tahoma"/>
                <a:cs typeface="Tahoma"/>
              </a:rPr>
              <a:t>planning,</a:t>
            </a:r>
            <a:r>
              <a:rPr sz="1600" spc="-6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40" dirty="0">
                <a:solidFill>
                  <a:srgbClr val="5F5F5F"/>
                </a:solidFill>
                <a:latin typeface="Tahoma"/>
                <a:cs typeface="Tahoma"/>
              </a:rPr>
              <a:t>deliverables,</a:t>
            </a:r>
            <a:r>
              <a:rPr sz="1600" spc="-8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95" dirty="0">
                <a:solidFill>
                  <a:srgbClr val="5F5F5F"/>
                </a:solidFill>
                <a:latin typeface="Tahoma"/>
                <a:cs typeface="Tahoma"/>
              </a:rPr>
              <a:t>and</a:t>
            </a:r>
            <a:r>
              <a:rPr sz="1600" spc="-3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40" dirty="0">
                <a:solidFill>
                  <a:srgbClr val="5F5F5F"/>
                </a:solidFill>
                <a:latin typeface="Tahoma"/>
                <a:cs typeface="Tahoma"/>
              </a:rPr>
              <a:t>expected </a:t>
            </a:r>
            <a:r>
              <a:rPr sz="1600" spc="-25" dirty="0">
                <a:solidFill>
                  <a:srgbClr val="5F5F5F"/>
                </a:solidFill>
                <a:latin typeface="Tahoma"/>
                <a:cs typeface="Tahoma"/>
              </a:rPr>
              <a:t>results/benefits </a:t>
            </a:r>
            <a:r>
              <a:rPr sz="1600" spc="-45" dirty="0">
                <a:solidFill>
                  <a:srgbClr val="5F5F5F"/>
                </a:solidFill>
                <a:latin typeface="Tahoma"/>
                <a:cs typeface="Tahoma"/>
              </a:rPr>
              <a:t>from</a:t>
            </a:r>
            <a:r>
              <a:rPr sz="1600" spc="-4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50" dirty="0">
                <a:solidFill>
                  <a:srgbClr val="5F5F5F"/>
                </a:solidFill>
                <a:latin typeface="Tahoma"/>
                <a:cs typeface="Tahoma"/>
              </a:rPr>
              <a:t>the</a:t>
            </a:r>
            <a:r>
              <a:rPr sz="1600" spc="-45" dirty="0">
                <a:solidFill>
                  <a:srgbClr val="5F5F5F"/>
                </a:solidFill>
                <a:latin typeface="Tahoma"/>
                <a:cs typeface="Tahoma"/>
              </a:rPr>
              <a:t> progress.</a:t>
            </a:r>
            <a:r>
              <a:rPr sz="1600" spc="-3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60" dirty="0">
                <a:solidFill>
                  <a:srgbClr val="5F5F5F"/>
                </a:solidFill>
                <a:latin typeface="Tahoma"/>
                <a:cs typeface="Tahoma"/>
              </a:rPr>
              <a:t>The</a:t>
            </a:r>
            <a:r>
              <a:rPr sz="1600" spc="-4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0" dirty="0">
                <a:solidFill>
                  <a:srgbClr val="5F5F5F"/>
                </a:solidFill>
                <a:latin typeface="Tahoma"/>
                <a:cs typeface="Tahoma"/>
              </a:rPr>
              <a:t>KPIs</a:t>
            </a:r>
            <a:r>
              <a:rPr sz="1600" spc="-4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0" dirty="0">
                <a:solidFill>
                  <a:srgbClr val="5F5F5F"/>
                </a:solidFill>
                <a:latin typeface="Tahoma"/>
                <a:cs typeface="Tahoma"/>
              </a:rPr>
              <a:t>will </a:t>
            </a:r>
            <a:r>
              <a:rPr sz="1600" spc="-25" dirty="0">
                <a:solidFill>
                  <a:srgbClr val="5F5F5F"/>
                </a:solidFill>
                <a:latin typeface="Tahoma"/>
                <a:cs typeface="Tahoma"/>
              </a:rPr>
              <a:t>provide</a:t>
            </a:r>
            <a:r>
              <a:rPr sz="1600" spc="-10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35" dirty="0">
                <a:solidFill>
                  <a:srgbClr val="5F5F5F"/>
                </a:solidFill>
                <a:latin typeface="Tahoma"/>
                <a:cs typeface="Tahoma"/>
              </a:rPr>
              <a:t>insights</a:t>
            </a:r>
            <a:r>
              <a:rPr sz="1600" spc="-9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5" dirty="0">
                <a:solidFill>
                  <a:srgbClr val="5F5F5F"/>
                </a:solidFill>
                <a:latin typeface="Tahoma"/>
                <a:cs typeface="Tahoma"/>
              </a:rPr>
              <a:t>into</a:t>
            </a:r>
            <a:r>
              <a:rPr sz="1600" spc="-7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30" dirty="0">
                <a:solidFill>
                  <a:srgbClr val="5F5F5F"/>
                </a:solidFill>
                <a:latin typeface="Tahoma"/>
                <a:cs typeface="Tahoma"/>
              </a:rPr>
              <a:t>progress</a:t>
            </a:r>
            <a:r>
              <a:rPr sz="1600" spc="-3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20" dirty="0">
                <a:solidFill>
                  <a:srgbClr val="5F5F5F"/>
                </a:solidFill>
                <a:latin typeface="Tahoma"/>
                <a:cs typeface="Tahoma"/>
              </a:rPr>
              <a:t>on</a:t>
            </a:r>
            <a:r>
              <a:rPr sz="1600" spc="-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30" dirty="0">
                <a:solidFill>
                  <a:srgbClr val="5F5F5F"/>
                </a:solidFill>
                <a:latin typeface="Tahoma"/>
                <a:cs typeface="Tahoma"/>
              </a:rPr>
              <a:t>project</a:t>
            </a:r>
            <a:r>
              <a:rPr sz="1600" spc="-5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45" dirty="0">
                <a:solidFill>
                  <a:srgbClr val="5F5F5F"/>
                </a:solidFill>
                <a:latin typeface="Tahoma"/>
                <a:cs typeface="Tahoma"/>
              </a:rPr>
              <a:t>implementation,</a:t>
            </a:r>
            <a:r>
              <a:rPr sz="1600" spc="-80" dirty="0">
                <a:solidFill>
                  <a:srgbClr val="5F5F5F"/>
                </a:solidFill>
                <a:latin typeface="Tahoma"/>
                <a:cs typeface="Tahoma"/>
              </a:rPr>
              <a:t> usage</a:t>
            </a:r>
            <a:r>
              <a:rPr sz="1600" spc="-2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90" dirty="0">
                <a:solidFill>
                  <a:srgbClr val="5F5F5F"/>
                </a:solidFill>
                <a:latin typeface="Tahoma"/>
                <a:cs typeface="Tahoma"/>
              </a:rPr>
              <a:t>of</a:t>
            </a:r>
            <a:r>
              <a:rPr sz="1600" spc="-3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0" dirty="0">
                <a:solidFill>
                  <a:srgbClr val="5F5F5F"/>
                </a:solidFill>
                <a:latin typeface="Tahoma"/>
                <a:cs typeface="Tahoma"/>
              </a:rPr>
              <a:t>resources</a:t>
            </a:r>
            <a:r>
              <a:rPr sz="1600" spc="-5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5" dirty="0">
                <a:solidFill>
                  <a:srgbClr val="5F5F5F"/>
                </a:solidFill>
                <a:latin typeface="Tahoma"/>
                <a:cs typeface="Tahoma"/>
              </a:rPr>
              <a:t>and</a:t>
            </a:r>
            <a:r>
              <a:rPr sz="1600" spc="-2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35" dirty="0">
                <a:solidFill>
                  <a:srgbClr val="5F5F5F"/>
                </a:solidFill>
                <a:latin typeface="Tahoma"/>
                <a:cs typeface="Tahoma"/>
              </a:rPr>
              <a:t>evaluation</a:t>
            </a:r>
            <a:r>
              <a:rPr sz="1600" spc="-7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5" dirty="0">
                <a:solidFill>
                  <a:srgbClr val="5F5F5F"/>
                </a:solidFill>
                <a:latin typeface="Tahoma"/>
                <a:cs typeface="Tahoma"/>
              </a:rPr>
              <a:t>of </a:t>
            </a:r>
            <a:r>
              <a:rPr sz="1600" spc="-20" dirty="0">
                <a:solidFill>
                  <a:srgbClr val="5F5F5F"/>
                </a:solidFill>
                <a:latin typeface="Tahoma"/>
                <a:cs typeface="Tahoma"/>
              </a:rPr>
              <a:t>the</a:t>
            </a:r>
            <a:r>
              <a:rPr sz="1600" spc="-13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5" dirty="0">
                <a:solidFill>
                  <a:srgbClr val="5F5F5F"/>
                </a:solidFill>
                <a:latin typeface="Tahoma"/>
                <a:cs typeface="Tahoma"/>
              </a:rPr>
              <a:t>project’s</a:t>
            </a:r>
            <a:r>
              <a:rPr sz="1600" spc="-15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impact.</a:t>
            </a:r>
            <a:endParaRPr sz="16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955"/>
              </a:spcBef>
            </a:pPr>
            <a:endParaRPr sz="1600">
              <a:latin typeface="Tahoma"/>
              <a:cs typeface="Tahoma"/>
            </a:endParaRPr>
          </a:p>
          <a:p>
            <a:pPr marL="12700" algn="just">
              <a:lnSpc>
                <a:spcPct val="100000"/>
              </a:lnSpc>
            </a:pPr>
            <a:r>
              <a:rPr sz="1600" spc="-35" dirty="0">
                <a:solidFill>
                  <a:srgbClr val="5F5F5F"/>
                </a:solidFill>
                <a:latin typeface="Tahoma"/>
                <a:cs typeface="Tahoma"/>
              </a:rPr>
              <a:t>Examples</a:t>
            </a:r>
            <a:r>
              <a:rPr sz="1600" spc="-18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of</a:t>
            </a:r>
            <a:r>
              <a:rPr sz="1600" spc="-18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KPIs</a:t>
            </a:r>
            <a:r>
              <a:rPr sz="1600" spc="-17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that</a:t>
            </a:r>
            <a:r>
              <a:rPr sz="1600" spc="-17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40" dirty="0">
                <a:solidFill>
                  <a:srgbClr val="5F5F5F"/>
                </a:solidFill>
                <a:latin typeface="Tahoma"/>
                <a:cs typeface="Tahoma"/>
              </a:rPr>
              <a:t>can</a:t>
            </a:r>
            <a:r>
              <a:rPr sz="1600" spc="-17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35" dirty="0">
                <a:solidFill>
                  <a:srgbClr val="5F5F5F"/>
                </a:solidFill>
                <a:latin typeface="Tahoma"/>
                <a:cs typeface="Tahoma"/>
              </a:rPr>
              <a:t>be</a:t>
            </a:r>
            <a:r>
              <a:rPr sz="1600" spc="-17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tracked</a:t>
            </a:r>
            <a:r>
              <a:rPr sz="1600" spc="-17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5" dirty="0">
                <a:solidFill>
                  <a:srgbClr val="5F5F5F"/>
                </a:solidFill>
                <a:latin typeface="Tahoma"/>
                <a:cs typeface="Tahoma"/>
              </a:rPr>
              <a:t>at</a:t>
            </a:r>
            <a:r>
              <a:rPr sz="1600" spc="-17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0" dirty="0">
                <a:solidFill>
                  <a:srgbClr val="5F5F5F"/>
                </a:solidFill>
                <a:latin typeface="Tahoma"/>
                <a:cs typeface="Tahoma"/>
              </a:rPr>
              <a:t>the</a:t>
            </a:r>
            <a:r>
              <a:rPr sz="1600" spc="-17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0" dirty="0">
                <a:solidFill>
                  <a:srgbClr val="5F5F5F"/>
                </a:solidFill>
                <a:latin typeface="Tahoma"/>
                <a:cs typeface="Tahoma"/>
              </a:rPr>
              <a:t>project</a:t>
            </a:r>
            <a:r>
              <a:rPr sz="1600" spc="-17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level</a:t>
            </a:r>
            <a:r>
              <a:rPr sz="1600" spc="-19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0" dirty="0">
                <a:solidFill>
                  <a:srgbClr val="5F5F5F"/>
                </a:solidFill>
                <a:latin typeface="Tahoma"/>
                <a:cs typeface="Tahoma"/>
              </a:rPr>
              <a:t>are:</a:t>
            </a:r>
            <a:endParaRPr sz="16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550"/>
              </a:spcBef>
            </a:pPr>
            <a:endParaRPr sz="1600">
              <a:latin typeface="Tahoma"/>
              <a:cs typeface="Tahoma"/>
            </a:endParaRPr>
          </a:p>
          <a:p>
            <a:pPr marL="299085" indent="-286385">
              <a:lnSpc>
                <a:spcPct val="100000"/>
              </a:lnSpc>
              <a:buClr>
                <a:srgbClr val="0A976C"/>
              </a:buClr>
              <a:buSzPct val="81250"/>
              <a:buFont typeface="Segoe UI Symbol"/>
              <a:buChar char="⮚"/>
              <a:tabLst>
                <a:tab pos="299085" algn="l"/>
              </a:tabLst>
            </a:pPr>
            <a:r>
              <a:rPr sz="1600" spc="-345" dirty="0">
                <a:solidFill>
                  <a:srgbClr val="5F5F5F"/>
                </a:solidFill>
                <a:latin typeface="Tahoma"/>
                <a:cs typeface="Tahoma"/>
              </a:rPr>
              <a:t>%</a:t>
            </a:r>
            <a:r>
              <a:rPr sz="1600" spc="-17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Adherence</a:t>
            </a:r>
            <a:r>
              <a:rPr sz="1600" spc="-19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to</a:t>
            </a:r>
            <a:r>
              <a:rPr sz="1600" spc="-15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0" dirty="0">
                <a:solidFill>
                  <a:srgbClr val="5F5F5F"/>
                </a:solidFill>
                <a:latin typeface="Tahoma"/>
                <a:cs typeface="Tahoma"/>
              </a:rPr>
              <a:t>the</a:t>
            </a:r>
            <a:r>
              <a:rPr sz="1600" spc="-16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5" dirty="0">
                <a:solidFill>
                  <a:srgbClr val="5F5F5F"/>
                </a:solidFill>
                <a:latin typeface="Tahoma"/>
                <a:cs typeface="Tahoma"/>
              </a:rPr>
              <a:t>schedule</a:t>
            </a:r>
            <a:r>
              <a:rPr sz="1600" spc="-18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55" dirty="0">
                <a:solidFill>
                  <a:srgbClr val="5F5F5F"/>
                </a:solidFill>
                <a:latin typeface="Tahoma"/>
                <a:cs typeface="Tahoma"/>
              </a:rPr>
              <a:t>/</a:t>
            </a:r>
            <a:r>
              <a:rPr sz="1600" spc="-15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345" dirty="0">
                <a:solidFill>
                  <a:srgbClr val="5F5F5F"/>
                </a:solidFill>
                <a:latin typeface="Tahoma"/>
                <a:cs typeface="Tahoma"/>
              </a:rPr>
              <a:t>%</a:t>
            </a:r>
            <a:r>
              <a:rPr sz="1600" spc="-16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Overall</a:t>
            </a:r>
            <a:r>
              <a:rPr sz="1600" spc="-18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progress</a:t>
            </a:r>
            <a:endParaRPr sz="1600">
              <a:latin typeface="Tahoma"/>
              <a:cs typeface="Tahoma"/>
            </a:endParaRPr>
          </a:p>
          <a:p>
            <a:pPr marL="299085" indent="-286385">
              <a:lnSpc>
                <a:spcPct val="100000"/>
              </a:lnSpc>
              <a:spcBef>
                <a:spcPts val="960"/>
              </a:spcBef>
              <a:buClr>
                <a:srgbClr val="0A976C"/>
              </a:buClr>
              <a:buSzPct val="81250"/>
              <a:buFont typeface="Segoe UI Symbol"/>
              <a:buChar char="⮚"/>
              <a:tabLst>
                <a:tab pos="299085" algn="l"/>
              </a:tabLst>
            </a:pPr>
            <a:r>
              <a:rPr sz="1600" spc="-250" dirty="0">
                <a:solidFill>
                  <a:srgbClr val="5F5F5F"/>
                </a:solidFill>
                <a:latin typeface="Tahoma"/>
                <a:cs typeface="Tahoma"/>
              </a:rPr>
              <a:t>#</a:t>
            </a:r>
            <a:r>
              <a:rPr sz="1600" spc="-15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5" dirty="0">
                <a:solidFill>
                  <a:srgbClr val="5F5F5F"/>
                </a:solidFill>
                <a:latin typeface="Tahoma"/>
                <a:cs typeface="Tahoma"/>
              </a:rPr>
              <a:t>Average</a:t>
            </a:r>
            <a:r>
              <a:rPr sz="1600" spc="-16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35" dirty="0">
                <a:solidFill>
                  <a:srgbClr val="5F5F5F"/>
                </a:solidFill>
                <a:latin typeface="Tahoma"/>
                <a:cs typeface="Tahoma"/>
              </a:rPr>
              <a:t>expected</a:t>
            </a:r>
            <a:r>
              <a:rPr sz="1600" spc="-14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0" dirty="0">
                <a:solidFill>
                  <a:srgbClr val="5F5F5F"/>
                </a:solidFill>
                <a:latin typeface="Tahoma"/>
                <a:cs typeface="Tahoma"/>
              </a:rPr>
              <a:t>delay</a:t>
            </a:r>
            <a:endParaRPr sz="1600">
              <a:latin typeface="Tahoma"/>
              <a:cs typeface="Tahoma"/>
            </a:endParaRPr>
          </a:p>
          <a:p>
            <a:pPr marL="299085" indent="-286385">
              <a:lnSpc>
                <a:spcPct val="100000"/>
              </a:lnSpc>
              <a:spcBef>
                <a:spcPts val="960"/>
              </a:spcBef>
              <a:buClr>
                <a:srgbClr val="0A976C"/>
              </a:buClr>
              <a:buSzPct val="81250"/>
              <a:buFont typeface="Segoe UI Symbol"/>
              <a:buChar char="⮚"/>
              <a:tabLst>
                <a:tab pos="299085" algn="l"/>
              </a:tabLst>
            </a:pPr>
            <a:r>
              <a:rPr sz="1600" spc="-250" dirty="0">
                <a:solidFill>
                  <a:srgbClr val="5F5F5F"/>
                </a:solidFill>
                <a:latin typeface="Tahoma"/>
                <a:cs typeface="Tahoma"/>
              </a:rPr>
              <a:t>#</a:t>
            </a:r>
            <a:r>
              <a:rPr sz="1600" spc="-16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Overdue</a:t>
            </a:r>
            <a:r>
              <a:rPr sz="1600" spc="-16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0" dirty="0">
                <a:solidFill>
                  <a:srgbClr val="5F5F5F"/>
                </a:solidFill>
                <a:latin typeface="Tahoma"/>
                <a:cs typeface="Tahoma"/>
              </a:rPr>
              <a:t>tasks</a:t>
            </a:r>
            <a:endParaRPr sz="1600">
              <a:latin typeface="Tahoma"/>
              <a:cs typeface="Tahoma"/>
            </a:endParaRPr>
          </a:p>
          <a:p>
            <a:pPr marL="299085" indent="-286385">
              <a:lnSpc>
                <a:spcPct val="100000"/>
              </a:lnSpc>
              <a:spcBef>
                <a:spcPts val="960"/>
              </a:spcBef>
              <a:buClr>
                <a:srgbClr val="0A976C"/>
              </a:buClr>
              <a:buSzPct val="81250"/>
              <a:buFont typeface="Segoe UI Symbol"/>
              <a:buChar char="⮚"/>
              <a:tabLst>
                <a:tab pos="299085" algn="l"/>
              </a:tabLst>
            </a:pPr>
            <a:r>
              <a:rPr sz="1600" spc="-250" dirty="0">
                <a:solidFill>
                  <a:srgbClr val="5F5F5F"/>
                </a:solidFill>
                <a:latin typeface="Tahoma"/>
                <a:cs typeface="Tahoma"/>
              </a:rPr>
              <a:t>#</a:t>
            </a:r>
            <a:r>
              <a:rPr sz="1600" spc="-18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Total</a:t>
            </a:r>
            <a:r>
              <a:rPr sz="1600" spc="-17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0" dirty="0">
                <a:solidFill>
                  <a:srgbClr val="5F5F5F"/>
                </a:solidFill>
                <a:latin typeface="Tahoma"/>
                <a:cs typeface="Tahoma"/>
              </a:rPr>
              <a:t>working</a:t>
            </a:r>
            <a:r>
              <a:rPr sz="1600" spc="-17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hours</a:t>
            </a:r>
            <a:r>
              <a:rPr sz="1600" spc="-17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accumulated</a:t>
            </a:r>
            <a:endParaRPr sz="1600">
              <a:latin typeface="Tahoma"/>
              <a:cs typeface="Tahoma"/>
            </a:endParaRPr>
          </a:p>
          <a:p>
            <a:pPr marL="299085" indent="-286385">
              <a:lnSpc>
                <a:spcPct val="100000"/>
              </a:lnSpc>
              <a:spcBef>
                <a:spcPts val="960"/>
              </a:spcBef>
              <a:buClr>
                <a:srgbClr val="0A976C"/>
              </a:buClr>
              <a:buSzPct val="81250"/>
              <a:buFont typeface="Segoe UI Symbol"/>
              <a:buChar char="⮚"/>
              <a:tabLst>
                <a:tab pos="299085" algn="l"/>
              </a:tabLst>
            </a:pPr>
            <a:r>
              <a:rPr sz="1600" spc="-250" dirty="0">
                <a:solidFill>
                  <a:srgbClr val="5F5F5F"/>
                </a:solidFill>
                <a:latin typeface="Tahoma"/>
                <a:cs typeface="Tahoma"/>
              </a:rPr>
              <a:t>#</a:t>
            </a:r>
            <a:r>
              <a:rPr sz="1600" spc="-17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0" dirty="0">
                <a:solidFill>
                  <a:srgbClr val="5F5F5F"/>
                </a:solidFill>
                <a:latin typeface="Tahoma"/>
                <a:cs typeface="Tahoma"/>
              </a:rPr>
              <a:t>Changes</a:t>
            </a:r>
            <a:r>
              <a:rPr sz="1600" spc="-17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inquired</a:t>
            </a:r>
            <a:endParaRPr sz="1600">
              <a:latin typeface="Tahoma"/>
              <a:cs typeface="Tahoma"/>
            </a:endParaRPr>
          </a:p>
          <a:p>
            <a:pPr marL="299085" indent="-286385">
              <a:lnSpc>
                <a:spcPct val="100000"/>
              </a:lnSpc>
              <a:spcBef>
                <a:spcPts val="960"/>
              </a:spcBef>
              <a:buClr>
                <a:srgbClr val="0A976C"/>
              </a:buClr>
              <a:buSzPct val="81250"/>
              <a:buFont typeface="Segoe UI Symbol"/>
              <a:buChar char="⮚"/>
              <a:tabLst>
                <a:tab pos="299085" algn="l"/>
              </a:tabLst>
            </a:pPr>
            <a:r>
              <a:rPr sz="1600" spc="-345" dirty="0">
                <a:solidFill>
                  <a:srgbClr val="5F5F5F"/>
                </a:solidFill>
                <a:latin typeface="Tahoma"/>
                <a:cs typeface="Tahoma"/>
              </a:rPr>
              <a:t>%</a:t>
            </a:r>
            <a:r>
              <a:rPr sz="1600" spc="-16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0" dirty="0">
                <a:solidFill>
                  <a:srgbClr val="5F5F5F"/>
                </a:solidFill>
                <a:latin typeface="Tahoma"/>
                <a:cs typeface="Tahoma"/>
              </a:rPr>
              <a:t>Budget</a:t>
            </a:r>
            <a:r>
              <a:rPr sz="1600" spc="-14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5" dirty="0">
                <a:solidFill>
                  <a:srgbClr val="5F5F5F"/>
                </a:solidFill>
                <a:latin typeface="Tahoma"/>
                <a:cs typeface="Tahoma"/>
              </a:rPr>
              <a:t>variance</a:t>
            </a:r>
            <a:r>
              <a:rPr sz="1600" spc="-19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for</a:t>
            </a:r>
            <a:r>
              <a:rPr sz="1600" spc="-15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the</a:t>
            </a:r>
            <a:r>
              <a:rPr sz="1600" spc="-16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project</a:t>
            </a:r>
            <a:endParaRPr sz="1600">
              <a:latin typeface="Tahoma"/>
              <a:cs typeface="Tahoma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6214871" y="2947416"/>
            <a:ext cx="2501265" cy="3429000"/>
            <a:chOff x="6214871" y="2947416"/>
            <a:chExt cx="2501265" cy="342900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214871" y="2947416"/>
              <a:ext cx="2500883" cy="34290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48399" y="4329683"/>
              <a:ext cx="932688" cy="188975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225653" y="6345732"/>
            <a:ext cx="149733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i="1" spc="-100" dirty="0">
                <a:solidFill>
                  <a:srgbClr val="5F5F5F"/>
                </a:solidFill>
                <a:latin typeface="Lucida Sans"/>
                <a:cs typeface="Lucida Sans"/>
              </a:rPr>
              <a:t>Source:</a:t>
            </a:r>
            <a:r>
              <a:rPr sz="900" i="1" spc="-60" dirty="0">
                <a:solidFill>
                  <a:srgbClr val="5F5F5F"/>
                </a:solidFill>
                <a:latin typeface="Lucida Sans"/>
                <a:cs typeface="Lucida Sans"/>
              </a:rPr>
              <a:t> </a:t>
            </a:r>
            <a:r>
              <a:rPr sz="900" i="1" spc="-95" dirty="0">
                <a:solidFill>
                  <a:srgbClr val="5F5F5F"/>
                </a:solidFill>
                <a:latin typeface="Lucida Sans"/>
                <a:cs typeface="Lucida Sans"/>
              </a:rPr>
              <a:t>The</a:t>
            </a:r>
            <a:r>
              <a:rPr sz="900" i="1" spc="-75" dirty="0">
                <a:solidFill>
                  <a:srgbClr val="5F5F5F"/>
                </a:solidFill>
                <a:latin typeface="Lucida Sans"/>
                <a:cs typeface="Lucida Sans"/>
              </a:rPr>
              <a:t> </a:t>
            </a:r>
            <a:r>
              <a:rPr sz="900" i="1" spc="-30" dirty="0">
                <a:solidFill>
                  <a:srgbClr val="5F5F5F"/>
                </a:solidFill>
                <a:latin typeface="Lucida Sans"/>
                <a:cs typeface="Lucida Sans"/>
              </a:rPr>
              <a:t>KPI</a:t>
            </a:r>
            <a:r>
              <a:rPr sz="900" i="1" spc="-70" dirty="0">
                <a:solidFill>
                  <a:srgbClr val="5F5F5F"/>
                </a:solidFill>
                <a:latin typeface="Lucida Sans"/>
                <a:cs typeface="Lucida Sans"/>
              </a:rPr>
              <a:t> </a:t>
            </a:r>
            <a:r>
              <a:rPr sz="900" i="1" spc="-80" dirty="0">
                <a:solidFill>
                  <a:srgbClr val="5F5F5F"/>
                </a:solidFill>
                <a:latin typeface="Lucida Sans"/>
                <a:cs typeface="Lucida Sans"/>
              </a:rPr>
              <a:t>Institute</a:t>
            </a:r>
            <a:r>
              <a:rPr sz="900" i="1" spc="-60" dirty="0">
                <a:solidFill>
                  <a:srgbClr val="5F5F5F"/>
                </a:solidFill>
                <a:latin typeface="Lucida Sans"/>
                <a:cs typeface="Lucida Sans"/>
              </a:rPr>
              <a:t> </a:t>
            </a:r>
            <a:r>
              <a:rPr sz="900" i="1" spc="-25" dirty="0">
                <a:solidFill>
                  <a:srgbClr val="5F5F5F"/>
                </a:solidFill>
                <a:latin typeface="Lucida Sans"/>
                <a:cs typeface="Lucida Sans"/>
              </a:rPr>
              <a:t>(2021)</a:t>
            </a:r>
            <a:endParaRPr sz="900">
              <a:latin typeface="Lucida Sans"/>
              <a:cs typeface="Lucida San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781415" y="6605395"/>
            <a:ext cx="160020" cy="1739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50"/>
              </a:lnSpc>
            </a:pPr>
            <a:r>
              <a:rPr sz="1050" spc="-25" dirty="0">
                <a:solidFill>
                  <a:srgbClr val="9B9B9B"/>
                </a:solidFill>
                <a:latin typeface="Times New Roman"/>
                <a:cs typeface="Times New Roman"/>
              </a:rPr>
              <a:t>93</a:t>
            </a:r>
            <a:endParaRPr sz="105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/>
              <a:t>©</a:t>
            </a:r>
            <a:r>
              <a:rPr spc="-15" dirty="0"/>
              <a:t> </a:t>
            </a:r>
            <a:r>
              <a:rPr dirty="0"/>
              <a:t>The</a:t>
            </a:r>
            <a:r>
              <a:rPr spc="-30" dirty="0"/>
              <a:t> </a:t>
            </a:r>
            <a:r>
              <a:rPr dirty="0"/>
              <a:t>KPI</a:t>
            </a:r>
            <a:r>
              <a:rPr spc="-5" dirty="0"/>
              <a:t> </a:t>
            </a:r>
            <a:r>
              <a:rPr dirty="0"/>
              <a:t>Institute</a:t>
            </a:r>
            <a:r>
              <a:rPr spc="-20" dirty="0"/>
              <a:t> 2023</a:t>
            </a: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1544" y="6553200"/>
            <a:ext cx="8820150" cy="0"/>
          </a:xfrm>
          <a:custGeom>
            <a:avLst/>
            <a:gdLst/>
            <a:ahLst/>
            <a:cxnLst/>
            <a:rect l="l" t="t" r="r" b="b"/>
            <a:pathLst>
              <a:path w="8820150">
                <a:moveTo>
                  <a:pt x="0" y="0"/>
                </a:moveTo>
                <a:lnTo>
                  <a:pt x="8820023" y="0"/>
                </a:lnTo>
              </a:path>
            </a:pathLst>
          </a:custGeom>
          <a:ln w="9525">
            <a:solidFill>
              <a:srgbClr val="D0CEC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09258" rIns="0" bIns="0" rtlCol="0">
            <a:spAutoFit/>
          </a:bodyPr>
          <a:lstStyle/>
          <a:p>
            <a:pPr marL="31115">
              <a:lnSpc>
                <a:spcPct val="100000"/>
              </a:lnSpc>
              <a:spcBef>
                <a:spcPts val="100"/>
              </a:spcBef>
            </a:pPr>
            <a:r>
              <a:rPr dirty="0"/>
              <a:t>6.</a:t>
            </a:r>
            <a:r>
              <a:rPr spc="-5" dirty="0"/>
              <a:t> </a:t>
            </a:r>
            <a:r>
              <a:rPr spc="145" dirty="0"/>
              <a:t>PROJECT</a:t>
            </a:r>
            <a:r>
              <a:rPr spc="-5" dirty="0"/>
              <a:t> </a:t>
            </a:r>
            <a:r>
              <a:rPr spc="110" dirty="0"/>
              <a:t>MANAGEMENT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0876" y="1405140"/>
            <a:ext cx="8918448" cy="4844783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203403" y="6382918"/>
            <a:ext cx="118300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i="1" dirty="0">
                <a:solidFill>
                  <a:srgbClr val="5F5F5F"/>
                </a:solidFill>
                <a:latin typeface="Times New Roman"/>
                <a:cs typeface="Times New Roman"/>
              </a:rPr>
              <a:t>Source:</a:t>
            </a:r>
            <a:r>
              <a:rPr sz="900" i="1" spc="-20" dirty="0">
                <a:solidFill>
                  <a:srgbClr val="5F5F5F"/>
                </a:solidFill>
                <a:latin typeface="Times New Roman"/>
                <a:cs typeface="Times New Roman"/>
              </a:rPr>
              <a:t> </a:t>
            </a:r>
            <a:r>
              <a:rPr sz="900" i="1" dirty="0">
                <a:solidFill>
                  <a:srgbClr val="5F5F5F"/>
                </a:solidFill>
                <a:latin typeface="Times New Roman"/>
                <a:cs typeface="Times New Roman"/>
              </a:rPr>
              <a:t>DataPine</a:t>
            </a:r>
            <a:r>
              <a:rPr sz="900" i="1" spc="-35" dirty="0">
                <a:solidFill>
                  <a:srgbClr val="5F5F5F"/>
                </a:solidFill>
                <a:latin typeface="Times New Roman"/>
                <a:cs typeface="Times New Roman"/>
              </a:rPr>
              <a:t> </a:t>
            </a:r>
            <a:r>
              <a:rPr sz="900" i="1" spc="-10" dirty="0">
                <a:solidFill>
                  <a:srgbClr val="5F5F5F"/>
                </a:solidFill>
                <a:latin typeface="Times New Roman"/>
                <a:cs typeface="Times New Roman"/>
              </a:rPr>
              <a:t>(2023)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6347" rIns="0" bIns="0" rtlCol="0">
            <a:spAutoFit/>
          </a:bodyPr>
          <a:lstStyle/>
          <a:p>
            <a:pPr marL="2392045">
              <a:lnSpc>
                <a:spcPts val="1250"/>
              </a:lnSpc>
            </a:pPr>
            <a:fld id="{81D60167-4931-47E6-BA6A-407CBD079E47}" type="slidenum">
              <a:rPr spc="-25" dirty="0"/>
              <a:t>94</a:t>
            </a:fld>
            <a:endParaRPr spc="-25" dirty="0"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/>
              <a:t>©</a:t>
            </a:r>
            <a:r>
              <a:rPr spc="-15" dirty="0"/>
              <a:t> </a:t>
            </a:r>
            <a:r>
              <a:rPr dirty="0"/>
              <a:t>The</a:t>
            </a:r>
            <a:r>
              <a:rPr spc="-30" dirty="0"/>
              <a:t> </a:t>
            </a:r>
            <a:r>
              <a:rPr dirty="0"/>
              <a:t>KPI</a:t>
            </a:r>
            <a:r>
              <a:rPr spc="-5" dirty="0"/>
              <a:t> </a:t>
            </a:r>
            <a:r>
              <a:rPr dirty="0"/>
              <a:t>Institute</a:t>
            </a:r>
            <a:r>
              <a:rPr spc="-20" dirty="0"/>
              <a:t> 2023</a:t>
            </a: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09258" rIns="0" bIns="0" rtlCol="0">
            <a:spAutoFit/>
          </a:bodyPr>
          <a:lstStyle/>
          <a:p>
            <a:pPr marL="31115">
              <a:lnSpc>
                <a:spcPct val="100000"/>
              </a:lnSpc>
              <a:spcBef>
                <a:spcPts val="100"/>
              </a:spcBef>
            </a:pPr>
            <a:r>
              <a:rPr dirty="0"/>
              <a:t>8.</a:t>
            </a:r>
            <a:r>
              <a:rPr spc="15" dirty="0"/>
              <a:t> </a:t>
            </a:r>
            <a:r>
              <a:rPr spc="175" dirty="0"/>
              <a:t>QUALITY</a:t>
            </a:r>
            <a:r>
              <a:rPr spc="25" dirty="0"/>
              <a:t> </a:t>
            </a:r>
            <a:r>
              <a:rPr spc="-210" dirty="0"/>
              <a:t>/</a:t>
            </a:r>
            <a:r>
              <a:rPr spc="15" dirty="0"/>
              <a:t> </a:t>
            </a:r>
            <a:r>
              <a:rPr spc="155" dirty="0"/>
              <a:t>PROCESS</a:t>
            </a:r>
            <a:r>
              <a:rPr spc="35" dirty="0"/>
              <a:t> </a:t>
            </a:r>
            <a:r>
              <a:rPr spc="110" dirty="0"/>
              <a:t>MANAGEMENT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14324" y="2335428"/>
            <a:ext cx="3655060" cy="405002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50000"/>
              </a:lnSpc>
              <a:spcBef>
                <a:spcPts val="100"/>
              </a:spcBef>
            </a:pPr>
            <a:r>
              <a:rPr sz="1600" spc="-20" dirty="0">
                <a:solidFill>
                  <a:srgbClr val="5F5F5F"/>
                </a:solidFill>
                <a:latin typeface="Tahoma"/>
                <a:cs typeface="Tahoma"/>
              </a:rPr>
              <a:t>Depending</a:t>
            </a:r>
            <a:r>
              <a:rPr sz="1600" spc="-16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35" dirty="0">
                <a:solidFill>
                  <a:srgbClr val="5F5F5F"/>
                </a:solidFill>
                <a:latin typeface="Tahoma"/>
                <a:cs typeface="Tahoma"/>
              </a:rPr>
              <a:t>on</a:t>
            </a:r>
            <a:r>
              <a:rPr sz="1600" spc="-15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0" dirty="0">
                <a:solidFill>
                  <a:srgbClr val="5F5F5F"/>
                </a:solidFill>
                <a:latin typeface="Tahoma"/>
                <a:cs typeface="Tahoma"/>
              </a:rPr>
              <a:t>the</a:t>
            </a:r>
            <a:r>
              <a:rPr sz="1600" spc="-14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30" dirty="0">
                <a:solidFill>
                  <a:srgbClr val="5F5F5F"/>
                </a:solidFill>
                <a:latin typeface="Tahoma"/>
                <a:cs typeface="Tahoma"/>
              </a:rPr>
              <a:t>industry,</a:t>
            </a:r>
            <a:r>
              <a:rPr sz="1600" spc="-15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0" dirty="0">
                <a:solidFill>
                  <a:srgbClr val="5F5F5F"/>
                </a:solidFill>
                <a:latin typeface="Tahoma"/>
                <a:cs typeface="Tahoma"/>
              </a:rPr>
              <a:t>quality</a:t>
            </a:r>
            <a:r>
              <a:rPr sz="1600" spc="-15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40" dirty="0">
                <a:solidFill>
                  <a:srgbClr val="5F5F5F"/>
                </a:solidFill>
                <a:latin typeface="Tahoma"/>
                <a:cs typeface="Tahoma"/>
              </a:rPr>
              <a:t>can</a:t>
            </a:r>
            <a:r>
              <a:rPr sz="1600" spc="-15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5" dirty="0">
                <a:solidFill>
                  <a:srgbClr val="5F5F5F"/>
                </a:solidFill>
                <a:latin typeface="Tahoma"/>
                <a:cs typeface="Tahoma"/>
              </a:rPr>
              <a:t>be </a:t>
            </a:r>
            <a:r>
              <a:rPr sz="1600" spc="-35" dirty="0">
                <a:solidFill>
                  <a:srgbClr val="5F5F5F"/>
                </a:solidFill>
                <a:latin typeface="Tahoma"/>
                <a:cs typeface="Tahoma"/>
              </a:rPr>
              <a:t>measured</a:t>
            </a:r>
            <a:r>
              <a:rPr sz="1600" spc="-15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directly</a:t>
            </a:r>
            <a:r>
              <a:rPr sz="1600" spc="-15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40" dirty="0">
                <a:solidFill>
                  <a:srgbClr val="5F5F5F"/>
                </a:solidFill>
                <a:latin typeface="Tahoma"/>
                <a:cs typeface="Tahoma"/>
              </a:rPr>
              <a:t>and</a:t>
            </a:r>
            <a:r>
              <a:rPr sz="1600" spc="-14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indirectly</a:t>
            </a:r>
            <a:r>
              <a:rPr sz="1600" spc="-17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5" dirty="0">
                <a:solidFill>
                  <a:srgbClr val="5F5F5F"/>
                </a:solidFill>
                <a:latin typeface="Tahoma"/>
                <a:cs typeface="Tahoma"/>
              </a:rPr>
              <a:t>through</a:t>
            </a:r>
            <a:r>
              <a:rPr sz="1600" spc="-10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50" dirty="0">
                <a:solidFill>
                  <a:srgbClr val="5F5F5F"/>
                </a:solidFill>
                <a:latin typeface="Tahoma"/>
                <a:cs typeface="Tahoma"/>
              </a:rPr>
              <a:t>a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variety</a:t>
            </a:r>
            <a:r>
              <a:rPr sz="1600" spc="-18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of</a:t>
            </a:r>
            <a:r>
              <a:rPr sz="1600" spc="-17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35" dirty="0">
                <a:solidFill>
                  <a:srgbClr val="5F5F5F"/>
                </a:solidFill>
                <a:latin typeface="Tahoma"/>
                <a:cs typeface="Tahoma"/>
              </a:rPr>
              <a:t>metrics,</a:t>
            </a:r>
            <a:r>
              <a:rPr sz="1600" spc="-17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30" dirty="0">
                <a:solidFill>
                  <a:srgbClr val="5F5F5F"/>
                </a:solidFill>
                <a:latin typeface="Tahoma"/>
                <a:cs typeface="Tahoma"/>
              </a:rPr>
              <a:t>such</a:t>
            </a:r>
            <a:r>
              <a:rPr sz="1600" spc="-17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5" dirty="0">
                <a:solidFill>
                  <a:srgbClr val="5F5F5F"/>
                </a:solidFill>
                <a:latin typeface="Tahoma"/>
                <a:cs typeface="Tahoma"/>
              </a:rPr>
              <a:t>as:</a:t>
            </a:r>
            <a:endParaRPr sz="1600">
              <a:latin typeface="Tahoma"/>
              <a:cs typeface="Tahoma"/>
            </a:endParaRPr>
          </a:p>
          <a:p>
            <a:pPr marL="299085" indent="-286385">
              <a:lnSpc>
                <a:spcPct val="100000"/>
              </a:lnSpc>
              <a:spcBef>
                <a:spcPts val="960"/>
              </a:spcBef>
              <a:buClr>
                <a:srgbClr val="0A976C"/>
              </a:buClr>
              <a:buSzPct val="81250"/>
              <a:buFont typeface="Segoe UI Symbol"/>
              <a:buChar char="⮚"/>
              <a:tabLst>
                <a:tab pos="299085" algn="l"/>
              </a:tabLst>
            </a:pPr>
            <a:r>
              <a:rPr sz="1600" spc="-345" dirty="0">
                <a:solidFill>
                  <a:srgbClr val="5F5F5F"/>
                </a:solidFill>
                <a:latin typeface="Tahoma"/>
                <a:cs typeface="Tahoma"/>
              </a:rPr>
              <a:t>%</a:t>
            </a:r>
            <a:r>
              <a:rPr sz="1600" spc="-14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First</a:t>
            </a:r>
            <a:r>
              <a:rPr sz="1600" spc="-13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45" dirty="0">
                <a:solidFill>
                  <a:srgbClr val="5F5F5F"/>
                </a:solidFill>
                <a:latin typeface="Tahoma"/>
                <a:cs typeface="Tahoma"/>
              </a:rPr>
              <a:t>pass</a:t>
            </a:r>
            <a:r>
              <a:rPr sz="1600" spc="-14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0" dirty="0">
                <a:solidFill>
                  <a:srgbClr val="5F5F5F"/>
                </a:solidFill>
                <a:latin typeface="Tahoma"/>
                <a:cs typeface="Tahoma"/>
              </a:rPr>
              <a:t>yield</a:t>
            </a:r>
            <a:endParaRPr sz="1600">
              <a:latin typeface="Tahoma"/>
              <a:cs typeface="Tahoma"/>
            </a:endParaRPr>
          </a:p>
          <a:p>
            <a:pPr marL="299085" indent="-286385">
              <a:lnSpc>
                <a:spcPct val="100000"/>
              </a:lnSpc>
              <a:spcBef>
                <a:spcPts val="960"/>
              </a:spcBef>
              <a:buClr>
                <a:srgbClr val="0A976C"/>
              </a:buClr>
              <a:buSzPct val="81250"/>
              <a:buFont typeface="Segoe UI Symbol"/>
              <a:buChar char="⮚"/>
              <a:tabLst>
                <a:tab pos="299085" algn="l"/>
              </a:tabLst>
            </a:pPr>
            <a:r>
              <a:rPr sz="1600" spc="-345" dirty="0">
                <a:solidFill>
                  <a:srgbClr val="5F5F5F"/>
                </a:solidFill>
                <a:latin typeface="Tahoma"/>
                <a:cs typeface="Tahoma"/>
              </a:rPr>
              <a:t>%</a:t>
            </a:r>
            <a:r>
              <a:rPr sz="1600" spc="-17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35" dirty="0">
                <a:solidFill>
                  <a:srgbClr val="5F5F5F"/>
                </a:solidFill>
                <a:latin typeface="Tahoma"/>
                <a:cs typeface="Tahoma"/>
              </a:rPr>
              <a:t>Scrap</a:t>
            </a:r>
            <a:r>
              <a:rPr sz="1600" spc="-16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0" dirty="0">
                <a:solidFill>
                  <a:srgbClr val="5F5F5F"/>
                </a:solidFill>
                <a:latin typeface="Tahoma"/>
                <a:cs typeface="Tahoma"/>
              </a:rPr>
              <a:t>rate</a:t>
            </a:r>
            <a:endParaRPr sz="1600">
              <a:latin typeface="Tahoma"/>
              <a:cs typeface="Tahoma"/>
            </a:endParaRPr>
          </a:p>
          <a:p>
            <a:pPr marL="299085" indent="-286385">
              <a:lnSpc>
                <a:spcPct val="100000"/>
              </a:lnSpc>
              <a:spcBef>
                <a:spcPts val="960"/>
              </a:spcBef>
              <a:buClr>
                <a:srgbClr val="0A976C"/>
              </a:buClr>
              <a:buSzPct val="81250"/>
              <a:buFont typeface="Segoe UI Symbol"/>
              <a:buChar char="⮚"/>
              <a:tabLst>
                <a:tab pos="299085" algn="l"/>
              </a:tabLst>
            </a:pPr>
            <a:r>
              <a:rPr sz="1600" spc="-345" dirty="0">
                <a:solidFill>
                  <a:srgbClr val="5F5F5F"/>
                </a:solidFill>
                <a:latin typeface="Tahoma"/>
                <a:cs typeface="Tahoma"/>
              </a:rPr>
              <a:t>%</a:t>
            </a:r>
            <a:r>
              <a:rPr sz="1600" spc="-13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Non-</a:t>
            </a:r>
            <a:r>
              <a:rPr sz="1600" spc="-30" dirty="0">
                <a:solidFill>
                  <a:srgbClr val="5F5F5F"/>
                </a:solidFill>
                <a:latin typeface="Tahoma"/>
                <a:cs typeface="Tahoma"/>
              </a:rPr>
              <a:t>compliant</a:t>
            </a:r>
            <a:r>
              <a:rPr sz="1600" spc="-14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5" dirty="0">
                <a:solidFill>
                  <a:srgbClr val="5F5F5F"/>
                </a:solidFill>
                <a:latin typeface="Tahoma"/>
                <a:cs typeface="Tahoma"/>
              </a:rPr>
              <a:t>products/</a:t>
            </a:r>
            <a:r>
              <a:rPr sz="1600" spc="-12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Defective</a:t>
            </a:r>
            <a:endParaRPr sz="1600">
              <a:latin typeface="Tahoma"/>
              <a:cs typeface="Tahoma"/>
            </a:endParaRPr>
          </a:p>
          <a:p>
            <a:pPr marL="299085">
              <a:lnSpc>
                <a:spcPct val="100000"/>
              </a:lnSpc>
              <a:spcBef>
                <a:spcPts val="960"/>
              </a:spcBef>
            </a:pP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products</a:t>
            </a:r>
            <a:endParaRPr sz="1600">
              <a:latin typeface="Tahoma"/>
              <a:cs typeface="Tahoma"/>
            </a:endParaRPr>
          </a:p>
          <a:p>
            <a:pPr marL="299085" indent="-286385">
              <a:lnSpc>
                <a:spcPct val="100000"/>
              </a:lnSpc>
              <a:spcBef>
                <a:spcPts val="965"/>
              </a:spcBef>
              <a:buClr>
                <a:srgbClr val="0A976C"/>
              </a:buClr>
              <a:buSzPct val="81250"/>
              <a:buFont typeface="Segoe UI Symbol"/>
              <a:buChar char="⮚"/>
              <a:tabLst>
                <a:tab pos="299085" algn="l"/>
              </a:tabLst>
            </a:pPr>
            <a:r>
              <a:rPr sz="1600" spc="-250" dirty="0">
                <a:solidFill>
                  <a:srgbClr val="5F5F5F"/>
                </a:solidFill>
                <a:latin typeface="Tahoma"/>
                <a:cs typeface="Tahoma"/>
              </a:rPr>
              <a:t>#</a:t>
            </a:r>
            <a:r>
              <a:rPr sz="1600" spc="-17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Rework</a:t>
            </a:r>
            <a:r>
              <a:rPr sz="1600" spc="-16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0" dirty="0">
                <a:solidFill>
                  <a:srgbClr val="5F5F5F"/>
                </a:solidFill>
                <a:latin typeface="Tahoma"/>
                <a:cs typeface="Tahoma"/>
              </a:rPr>
              <a:t>time</a:t>
            </a:r>
            <a:endParaRPr sz="1600">
              <a:latin typeface="Tahoma"/>
              <a:cs typeface="Tahoma"/>
            </a:endParaRPr>
          </a:p>
          <a:p>
            <a:pPr marL="299085" indent="-286385">
              <a:lnSpc>
                <a:spcPct val="100000"/>
              </a:lnSpc>
              <a:spcBef>
                <a:spcPts val="960"/>
              </a:spcBef>
              <a:buClr>
                <a:srgbClr val="0A976C"/>
              </a:buClr>
              <a:buSzPct val="81250"/>
              <a:buFont typeface="Segoe UI Symbol"/>
              <a:buChar char="⮚"/>
              <a:tabLst>
                <a:tab pos="299085" algn="l"/>
              </a:tabLst>
            </a:pPr>
            <a:r>
              <a:rPr sz="1600" spc="-345" dirty="0">
                <a:solidFill>
                  <a:srgbClr val="5F5F5F"/>
                </a:solidFill>
                <a:latin typeface="Tahoma"/>
                <a:cs typeface="Tahoma"/>
              </a:rPr>
              <a:t>%</a:t>
            </a:r>
            <a:r>
              <a:rPr sz="1600" spc="-15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Perfect</a:t>
            </a:r>
            <a:r>
              <a:rPr sz="1600" spc="-15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order</a:t>
            </a:r>
            <a:r>
              <a:rPr sz="1600" spc="-14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delivery</a:t>
            </a:r>
            <a:endParaRPr sz="1600">
              <a:latin typeface="Tahoma"/>
              <a:cs typeface="Tahoma"/>
            </a:endParaRPr>
          </a:p>
          <a:p>
            <a:pPr marL="299085" indent="-286385">
              <a:lnSpc>
                <a:spcPct val="100000"/>
              </a:lnSpc>
              <a:spcBef>
                <a:spcPts val="960"/>
              </a:spcBef>
              <a:buClr>
                <a:srgbClr val="0A976C"/>
              </a:buClr>
              <a:buSzPct val="81250"/>
              <a:buFont typeface="Segoe UI Symbol"/>
              <a:buChar char="⮚"/>
              <a:tabLst>
                <a:tab pos="299085" algn="l"/>
              </a:tabLst>
            </a:pPr>
            <a:r>
              <a:rPr sz="1600" spc="-345" dirty="0">
                <a:solidFill>
                  <a:srgbClr val="5F5F5F"/>
                </a:solidFill>
                <a:latin typeface="Tahoma"/>
                <a:cs typeface="Tahoma"/>
              </a:rPr>
              <a:t>%</a:t>
            </a:r>
            <a:r>
              <a:rPr sz="1600" spc="-13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First</a:t>
            </a:r>
            <a:r>
              <a:rPr sz="1600" spc="-114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0" dirty="0">
                <a:solidFill>
                  <a:srgbClr val="5F5F5F"/>
                </a:solidFill>
                <a:latin typeface="Tahoma"/>
                <a:cs typeface="Tahoma"/>
              </a:rPr>
              <a:t>call</a:t>
            </a:r>
            <a:r>
              <a:rPr sz="1600" spc="-16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resolution</a:t>
            </a:r>
            <a:r>
              <a:rPr sz="1600" spc="-13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0" dirty="0">
                <a:solidFill>
                  <a:srgbClr val="5F5F5F"/>
                </a:solidFill>
                <a:latin typeface="Tahoma"/>
                <a:cs typeface="Tahoma"/>
              </a:rPr>
              <a:t>rate</a:t>
            </a:r>
            <a:endParaRPr sz="1600">
              <a:latin typeface="Tahoma"/>
              <a:cs typeface="Tahoma"/>
            </a:endParaRPr>
          </a:p>
          <a:p>
            <a:pPr marL="299085" indent="-286385">
              <a:lnSpc>
                <a:spcPct val="100000"/>
              </a:lnSpc>
              <a:spcBef>
                <a:spcPts val="960"/>
              </a:spcBef>
              <a:buClr>
                <a:srgbClr val="0A976C"/>
              </a:buClr>
              <a:buSzPct val="81250"/>
              <a:buFont typeface="Segoe UI Symbol"/>
              <a:buChar char="⮚"/>
              <a:tabLst>
                <a:tab pos="299085" algn="l"/>
              </a:tabLst>
            </a:pPr>
            <a:r>
              <a:rPr sz="1600" spc="-250" dirty="0">
                <a:solidFill>
                  <a:srgbClr val="5F5F5F"/>
                </a:solidFill>
                <a:latin typeface="Tahoma"/>
                <a:cs typeface="Tahoma"/>
              </a:rPr>
              <a:t>#</a:t>
            </a:r>
            <a:r>
              <a:rPr sz="1600" spc="-15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Customer</a:t>
            </a:r>
            <a:r>
              <a:rPr sz="1600" spc="-14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0" dirty="0">
                <a:solidFill>
                  <a:srgbClr val="5F5F5F"/>
                </a:solidFill>
                <a:latin typeface="Tahoma"/>
                <a:cs typeface="Tahoma"/>
              </a:rPr>
              <a:t>satisfaction</a:t>
            </a:r>
            <a:r>
              <a:rPr sz="1600" spc="-15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index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99999" y="1418285"/>
            <a:ext cx="8282940" cy="75438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algn="just">
              <a:lnSpc>
                <a:spcPct val="99500"/>
              </a:lnSpc>
              <a:spcBef>
                <a:spcPts val="105"/>
              </a:spcBef>
            </a:pP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KPIs</a:t>
            </a:r>
            <a:r>
              <a:rPr sz="1600" spc="-3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are</a:t>
            </a:r>
            <a:r>
              <a:rPr sz="1600" spc="-4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widely</a:t>
            </a:r>
            <a:r>
              <a:rPr sz="1600" spc="-2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used</a:t>
            </a:r>
            <a:r>
              <a:rPr sz="1600" spc="-2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in</a:t>
            </a:r>
            <a:r>
              <a:rPr sz="1600" spc="-2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quality</a:t>
            </a:r>
            <a:r>
              <a:rPr sz="1600" spc="-3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40" dirty="0">
                <a:solidFill>
                  <a:srgbClr val="5F5F5F"/>
                </a:solidFill>
                <a:latin typeface="Tahoma"/>
                <a:cs typeface="Tahoma"/>
              </a:rPr>
              <a:t>management </a:t>
            </a: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as</a:t>
            </a:r>
            <a:r>
              <a:rPr sz="1600" spc="-2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well</a:t>
            </a:r>
            <a:r>
              <a:rPr sz="1600" spc="-3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as</a:t>
            </a:r>
            <a:r>
              <a:rPr sz="1600" spc="-3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in</a:t>
            </a:r>
            <a:r>
              <a:rPr sz="1600" spc="-3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process</a:t>
            </a:r>
            <a:r>
              <a:rPr sz="1600" spc="-3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50" dirty="0">
                <a:solidFill>
                  <a:srgbClr val="5F5F5F"/>
                </a:solidFill>
                <a:latin typeface="Tahoma"/>
                <a:cs typeface="Tahoma"/>
              </a:rPr>
              <a:t>management.</a:t>
            </a:r>
            <a:r>
              <a:rPr sz="1600" spc="-3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Management </a:t>
            </a:r>
            <a:r>
              <a:rPr sz="1600" spc="-20" dirty="0">
                <a:solidFill>
                  <a:srgbClr val="5F5F5F"/>
                </a:solidFill>
                <a:latin typeface="Tahoma"/>
                <a:cs typeface="Tahoma"/>
              </a:rPr>
              <a:t>theories,</a:t>
            </a:r>
            <a:r>
              <a:rPr sz="1600" spc="-7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as</a:t>
            </a:r>
            <a:r>
              <a:rPr sz="1600" spc="-6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Total</a:t>
            </a:r>
            <a:r>
              <a:rPr sz="1600" spc="-7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Quality</a:t>
            </a:r>
            <a:r>
              <a:rPr sz="1600" spc="-6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35" dirty="0">
                <a:solidFill>
                  <a:srgbClr val="5F5F5F"/>
                </a:solidFill>
                <a:latin typeface="Tahoma"/>
                <a:cs typeface="Tahoma"/>
              </a:rPr>
              <a:t>Management,</a:t>
            </a:r>
            <a:r>
              <a:rPr sz="1600" spc="-6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and</a:t>
            </a:r>
            <a:r>
              <a:rPr sz="1600" spc="-5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also</a:t>
            </a:r>
            <a:r>
              <a:rPr sz="1600" spc="-6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international</a:t>
            </a:r>
            <a:r>
              <a:rPr sz="1600" spc="-6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industry</a:t>
            </a:r>
            <a:r>
              <a:rPr sz="1600" spc="-6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standards</a:t>
            </a:r>
            <a:r>
              <a:rPr sz="1600" spc="-5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promote</a:t>
            </a:r>
            <a:r>
              <a:rPr sz="1600" spc="-5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5" dirty="0">
                <a:solidFill>
                  <a:srgbClr val="5F5F5F"/>
                </a:solidFill>
                <a:latin typeface="Tahoma"/>
                <a:cs typeface="Tahoma"/>
              </a:rPr>
              <a:t>the </a:t>
            </a:r>
            <a:r>
              <a:rPr sz="1600" spc="-55" dirty="0">
                <a:solidFill>
                  <a:srgbClr val="5F5F5F"/>
                </a:solidFill>
                <a:latin typeface="Tahoma"/>
                <a:cs typeface="Tahoma"/>
              </a:rPr>
              <a:t>usage</a:t>
            </a:r>
            <a:r>
              <a:rPr sz="1600" spc="-15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of</a:t>
            </a:r>
            <a:r>
              <a:rPr sz="1600" spc="-15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metrics</a:t>
            </a:r>
            <a:r>
              <a:rPr sz="1600" spc="-15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for</a:t>
            </a:r>
            <a:r>
              <a:rPr sz="1600" spc="-15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0" dirty="0">
                <a:solidFill>
                  <a:srgbClr val="5F5F5F"/>
                </a:solidFill>
                <a:latin typeface="Tahoma"/>
                <a:cs typeface="Tahoma"/>
              </a:rPr>
              <a:t>monitoring</a:t>
            </a:r>
            <a:r>
              <a:rPr sz="1600" spc="-15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40" dirty="0">
                <a:solidFill>
                  <a:srgbClr val="5F5F5F"/>
                </a:solidFill>
                <a:latin typeface="Tahoma"/>
                <a:cs typeface="Tahoma"/>
              </a:rPr>
              <a:t>and</a:t>
            </a:r>
            <a:r>
              <a:rPr sz="1600" spc="-15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30" dirty="0">
                <a:solidFill>
                  <a:srgbClr val="5F5F5F"/>
                </a:solidFill>
                <a:latin typeface="Tahoma"/>
                <a:cs typeface="Tahoma"/>
              </a:rPr>
              <a:t>addressing</a:t>
            </a:r>
            <a:r>
              <a:rPr sz="1600" spc="-15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0" dirty="0">
                <a:solidFill>
                  <a:srgbClr val="5F5F5F"/>
                </a:solidFill>
                <a:latin typeface="Tahoma"/>
                <a:cs typeface="Tahoma"/>
              </a:rPr>
              <a:t>quality</a:t>
            </a:r>
            <a:r>
              <a:rPr sz="1600" spc="-17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issues.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961001" y="6144259"/>
            <a:ext cx="30105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900" i="1" dirty="0">
                <a:solidFill>
                  <a:srgbClr val="464646"/>
                </a:solidFill>
                <a:latin typeface="Times New Roman"/>
                <a:cs typeface="Times New Roman"/>
              </a:rPr>
              <a:t>Source:</a:t>
            </a:r>
            <a:r>
              <a:rPr sz="900" i="1" spc="-20" dirty="0">
                <a:solidFill>
                  <a:srgbClr val="464646"/>
                </a:solidFill>
                <a:latin typeface="Times New Roman"/>
                <a:cs typeface="Times New Roman"/>
              </a:rPr>
              <a:t> </a:t>
            </a:r>
            <a:r>
              <a:rPr sz="900" i="1" dirty="0">
                <a:solidFill>
                  <a:srgbClr val="464646"/>
                </a:solidFill>
                <a:latin typeface="Times New Roman"/>
                <a:cs typeface="Times New Roman"/>
              </a:rPr>
              <a:t>Deming,</a:t>
            </a:r>
            <a:r>
              <a:rPr sz="900" i="1" spc="-15" dirty="0">
                <a:solidFill>
                  <a:srgbClr val="464646"/>
                </a:solidFill>
                <a:latin typeface="Times New Roman"/>
                <a:cs typeface="Times New Roman"/>
              </a:rPr>
              <a:t> </a:t>
            </a:r>
            <a:r>
              <a:rPr sz="900" i="1" dirty="0">
                <a:solidFill>
                  <a:srgbClr val="464646"/>
                </a:solidFill>
                <a:latin typeface="Times New Roman"/>
                <a:cs typeface="Times New Roman"/>
              </a:rPr>
              <a:t>E.</a:t>
            </a:r>
            <a:r>
              <a:rPr sz="900" i="1" spc="-10" dirty="0">
                <a:solidFill>
                  <a:srgbClr val="464646"/>
                </a:solidFill>
                <a:latin typeface="Times New Roman"/>
                <a:cs typeface="Times New Roman"/>
              </a:rPr>
              <a:t> </a:t>
            </a:r>
            <a:r>
              <a:rPr sz="900" i="1" dirty="0">
                <a:solidFill>
                  <a:srgbClr val="464646"/>
                </a:solidFill>
                <a:latin typeface="Times New Roman"/>
                <a:cs typeface="Times New Roman"/>
              </a:rPr>
              <a:t>(1980),</a:t>
            </a:r>
            <a:r>
              <a:rPr sz="900" i="1" spc="-15" dirty="0">
                <a:solidFill>
                  <a:srgbClr val="464646"/>
                </a:solidFill>
                <a:latin typeface="Times New Roman"/>
                <a:cs typeface="Times New Roman"/>
              </a:rPr>
              <a:t> </a:t>
            </a:r>
            <a:r>
              <a:rPr sz="900" i="1" dirty="0">
                <a:solidFill>
                  <a:srgbClr val="464646"/>
                </a:solidFill>
                <a:latin typeface="Times New Roman"/>
                <a:cs typeface="Times New Roman"/>
              </a:rPr>
              <a:t>Total</a:t>
            </a:r>
            <a:r>
              <a:rPr sz="900" i="1" spc="-25" dirty="0">
                <a:solidFill>
                  <a:srgbClr val="464646"/>
                </a:solidFill>
                <a:latin typeface="Times New Roman"/>
                <a:cs typeface="Times New Roman"/>
              </a:rPr>
              <a:t> </a:t>
            </a:r>
            <a:r>
              <a:rPr sz="900" i="1" dirty="0">
                <a:solidFill>
                  <a:srgbClr val="464646"/>
                </a:solidFill>
                <a:latin typeface="Times New Roman"/>
                <a:cs typeface="Times New Roman"/>
              </a:rPr>
              <a:t>Quality</a:t>
            </a:r>
            <a:r>
              <a:rPr sz="900" i="1" spc="-20" dirty="0">
                <a:solidFill>
                  <a:srgbClr val="464646"/>
                </a:solidFill>
                <a:latin typeface="Times New Roman"/>
                <a:cs typeface="Times New Roman"/>
              </a:rPr>
              <a:t> </a:t>
            </a:r>
            <a:r>
              <a:rPr sz="900" i="1" dirty="0">
                <a:solidFill>
                  <a:srgbClr val="464646"/>
                </a:solidFill>
                <a:latin typeface="Times New Roman"/>
                <a:cs typeface="Times New Roman"/>
              </a:rPr>
              <a:t>Management</a:t>
            </a:r>
            <a:r>
              <a:rPr sz="900" i="1" spc="-25" dirty="0">
                <a:solidFill>
                  <a:srgbClr val="464646"/>
                </a:solidFill>
                <a:latin typeface="Times New Roman"/>
                <a:cs typeface="Times New Roman"/>
              </a:rPr>
              <a:t> </a:t>
            </a:r>
            <a:r>
              <a:rPr sz="900" i="1" spc="-10" dirty="0">
                <a:solidFill>
                  <a:srgbClr val="464646"/>
                </a:solidFill>
                <a:latin typeface="Times New Roman"/>
                <a:cs typeface="Times New Roman"/>
              </a:rPr>
              <a:t>Concepts </a:t>
            </a:r>
            <a:r>
              <a:rPr sz="900" i="1" dirty="0">
                <a:solidFill>
                  <a:srgbClr val="464646"/>
                </a:solidFill>
                <a:latin typeface="Times New Roman"/>
                <a:cs typeface="Times New Roman"/>
              </a:rPr>
              <a:t>Image</a:t>
            </a:r>
            <a:r>
              <a:rPr sz="900" i="1" spc="-35" dirty="0">
                <a:solidFill>
                  <a:srgbClr val="464646"/>
                </a:solidFill>
                <a:latin typeface="Times New Roman"/>
                <a:cs typeface="Times New Roman"/>
              </a:rPr>
              <a:t> </a:t>
            </a:r>
            <a:r>
              <a:rPr sz="900" i="1" dirty="0">
                <a:solidFill>
                  <a:srgbClr val="464646"/>
                </a:solidFill>
                <a:latin typeface="Times New Roman"/>
                <a:cs typeface="Times New Roman"/>
              </a:rPr>
              <a:t>source:</a:t>
            </a:r>
            <a:r>
              <a:rPr sz="900" i="1" spc="-15" dirty="0">
                <a:solidFill>
                  <a:srgbClr val="464646"/>
                </a:solidFill>
                <a:latin typeface="Times New Roman"/>
                <a:cs typeface="Times New Roman"/>
              </a:rPr>
              <a:t> </a:t>
            </a:r>
            <a:r>
              <a:rPr sz="900" i="1" spc="-10" dirty="0">
                <a:solidFill>
                  <a:srgbClr val="464646"/>
                </a:solidFill>
                <a:latin typeface="Times New Roman"/>
                <a:cs typeface="Times New Roman"/>
              </a:rPr>
              <a:t>123rf.com</a:t>
            </a:r>
            <a:endParaRPr sz="900">
              <a:latin typeface="Times New Roman"/>
              <a:cs typeface="Times New Roman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34178" y="2714244"/>
            <a:ext cx="3213652" cy="3134867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6347" rIns="0" bIns="0" rtlCol="0">
            <a:spAutoFit/>
          </a:bodyPr>
          <a:lstStyle/>
          <a:p>
            <a:pPr marL="2392045">
              <a:lnSpc>
                <a:spcPts val="1250"/>
              </a:lnSpc>
            </a:pPr>
            <a:fld id="{81D60167-4931-47E6-BA6A-407CBD079E47}" type="slidenum">
              <a:rPr spc="-25" dirty="0"/>
              <a:t>95</a:t>
            </a:fld>
            <a:endParaRPr spc="-25" dirty="0"/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/>
              <a:t>©</a:t>
            </a:r>
            <a:r>
              <a:rPr spc="-15" dirty="0"/>
              <a:t> </a:t>
            </a:r>
            <a:r>
              <a:rPr dirty="0"/>
              <a:t>The</a:t>
            </a:r>
            <a:r>
              <a:rPr spc="-30" dirty="0"/>
              <a:t> </a:t>
            </a:r>
            <a:r>
              <a:rPr dirty="0"/>
              <a:t>KPI</a:t>
            </a:r>
            <a:r>
              <a:rPr spc="-5" dirty="0"/>
              <a:t> </a:t>
            </a:r>
            <a:r>
              <a:rPr dirty="0"/>
              <a:t>Institute</a:t>
            </a:r>
            <a:r>
              <a:rPr spc="-20" dirty="0"/>
              <a:t> 2023</a:t>
            </a: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09258" rIns="0" bIns="0" rtlCol="0">
            <a:spAutoFit/>
          </a:bodyPr>
          <a:lstStyle/>
          <a:p>
            <a:pPr marL="31115">
              <a:lnSpc>
                <a:spcPct val="100000"/>
              </a:lnSpc>
              <a:spcBef>
                <a:spcPts val="100"/>
              </a:spcBef>
            </a:pPr>
            <a:r>
              <a:rPr dirty="0"/>
              <a:t>8.</a:t>
            </a:r>
            <a:r>
              <a:rPr spc="15" dirty="0"/>
              <a:t> </a:t>
            </a:r>
            <a:r>
              <a:rPr spc="175" dirty="0"/>
              <a:t>QUALITY</a:t>
            </a:r>
            <a:r>
              <a:rPr spc="25" dirty="0"/>
              <a:t> </a:t>
            </a:r>
            <a:r>
              <a:rPr spc="-210" dirty="0"/>
              <a:t>/</a:t>
            </a:r>
            <a:r>
              <a:rPr spc="15" dirty="0"/>
              <a:t> </a:t>
            </a:r>
            <a:r>
              <a:rPr spc="155" dirty="0"/>
              <a:t>PROCESS</a:t>
            </a:r>
            <a:r>
              <a:rPr spc="35" dirty="0"/>
              <a:t> </a:t>
            </a:r>
            <a:r>
              <a:rPr spc="110" dirty="0"/>
              <a:t>MANAGEMENT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098803" y="2154935"/>
            <a:ext cx="6103620" cy="262255"/>
            <a:chOff x="1098803" y="2154935"/>
            <a:chExt cx="6103620" cy="262255"/>
          </a:xfrm>
        </p:grpSpPr>
        <p:sp>
          <p:nvSpPr>
            <p:cNvPr id="4" name="object 4"/>
            <p:cNvSpPr/>
            <p:nvPr/>
          </p:nvSpPr>
          <p:spPr>
            <a:xfrm>
              <a:off x="1098803" y="2154935"/>
              <a:ext cx="6103620" cy="262255"/>
            </a:xfrm>
            <a:custGeom>
              <a:avLst/>
              <a:gdLst/>
              <a:ahLst/>
              <a:cxnLst/>
              <a:rect l="l" t="t" r="r" b="b"/>
              <a:pathLst>
                <a:path w="6103620" h="262255">
                  <a:moveTo>
                    <a:pt x="6103620" y="0"/>
                  </a:moveTo>
                  <a:lnTo>
                    <a:pt x="0" y="0"/>
                  </a:lnTo>
                  <a:lnTo>
                    <a:pt x="0" y="262127"/>
                  </a:lnTo>
                  <a:lnTo>
                    <a:pt x="6103620" y="262127"/>
                  </a:lnTo>
                  <a:lnTo>
                    <a:pt x="6103620" y="0"/>
                  </a:lnTo>
                  <a:close/>
                </a:path>
              </a:pathLst>
            </a:custGeom>
            <a:solidFill>
              <a:srgbClr val="D7D7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309116" y="2157983"/>
              <a:ext cx="5476240" cy="251460"/>
            </a:xfrm>
            <a:custGeom>
              <a:avLst/>
              <a:gdLst/>
              <a:ahLst/>
              <a:cxnLst/>
              <a:rect l="l" t="t" r="r" b="b"/>
              <a:pathLst>
                <a:path w="5476240" h="251460">
                  <a:moveTo>
                    <a:pt x="883920" y="1524"/>
                  </a:moveTo>
                  <a:lnTo>
                    <a:pt x="0" y="1524"/>
                  </a:lnTo>
                  <a:lnTo>
                    <a:pt x="0" y="248412"/>
                  </a:lnTo>
                  <a:lnTo>
                    <a:pt x="883920" y="248412"/>
                  </a:lnTo>
                  <a:lnTo>
                    <a:pt x="883920" y="1524"/>
                  </a:lnTo>
                  <a:close/>
                </a:path>
                <a:path w="5476240" h="251460">
                  <a:moveTo>
                    <a:pt x="2022348" y="0"/>
                  </a:moveTo>
                  <a:lnTo>
                    <a:pt x="1568196" y="0"/>
                  </a:lnTo>
                  <a:lnTo>
                    <a:pt x="1568196" y="246888"/>
                  </a:lnTo>
                  <a:lnTo>
                    <a:pt x="2022348" y="246888"/>
                  </a:lnTo>
                  <a:lnTo>
                    <a:pt x="2022348" y="0"/>
                  </a:lnTo>
                  <a:close/>
                </a:path>
                <a:path w="5476240" h="251460">
                  <a:moveTo>
                    <a:pt x="3672840" y="4584"/>
                  </a:moveTo>
                  <a:lnTo>
                    <a:pt x="3349752" y="4584"/>
                  </a:lnTo>
                  <a:lnTo>
                    <a:pt x="3349752" y="251460"/>
                  </a:lnTo>
                  <a:lnTo>
                    <a:pt x="3672840" y="251460"/>
                  </a:lnTo>
                  <a:lnTo>
                    <a:pt x="3672840" y="4584"/>
                  </a:lnTo>
                  <a:close/>
                </a:path>
                <a:path w="5476240" h="251460">
                  <a:moveTo>
                    <a:pt x="5475732" y="1524"/>
                  </a:moveTo>
                  <a:lnTo>
                    <a:pt x="5154168" y="1524"/>
                  </a:lnTo>
                  <a:lnTo>
                    <a:pt x="5154168" y="248412"/>
                  </a:lnTo>
                  <a:lnTo>
                    <a:pt x="5475732" y="248412"/>
                  </a:lnTo>
                  <a:lnTo>
                    <a:pt x="5475732" y="1524"/>
                  </a:lnTo>
                  <a:close/>
                </a:path>
              </a:pathLst>
            </a:custGeom>
            <a:solidFill>
              <a:srgbClr val="0A97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1117091" y="2881883"/>
            <a:ext cx="3683635" cy="269875"/>
            <a:chOff x="1117091" y="2881883"/>
            <a:chExt cx="3683635" cy="269875"/>
          </a:xfrm>
        </p:grpSpPr>
        <p:sp>
          <p:nvSpPr>
            <p:cNvPr id="7" name="object 7"/>
            <p:cNvSpPr/>
            <p:nvPr/>
          </p:nvSpPr>
          <p:spPr>
            <a:xfrm>
              <a:off x="1117091" y="2886455"/>
              <a:ext cx="3683635" cy="265430"/>
            </a:xfrm>
            <a:custGeom>
              <a:avLst/>
              <a:gdLst/>
              <a:ahLst/>
              <a:cxnLst/>
              <a:rect l="l" t="t" r="r" b="b"/>
              <a:pathLst>
                <a:path w="3683635" h="265430">
                  <a:moveTo>
                    <a:pt x="3683508" y="0"/>
                  </a:moveTo>
                  <a:lnTo>
                    <a:pt x="0" y="0"/>
                  </a:lnTo>
                  <a:lnTo>
                    <a:pt x="0" y="265175"/>
                  </a:lnTo>
                  <a:lnTo>
                    <a:pt x="3683508" y="265175"/>
                  </a:lnTo>
                  <a:lnTo>
                    <a:pt x="3683508" y="0"/>
                  </a:lnTo>
                  <a:close/>
                </a:path>
              </a:pathLst>
            </a:custGeom>
            <a:solidFill>
              <a:srgbClr val="D7D7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342644" y="2881883"/>
              <a:ext cx="3202305" cy="262255"/>
            </a:xfrm>
            <a:custGeom>
              <a:avLst/>
              <a:gdLst/>
              <a:ahLst/>
              <a:cxnLst/>
              <a:rect l="l" t="t" r="r" b="b"/>
              <a:pathLst>
                <a:path w="3202304" h="262255">
                  <a:moveTo>
                    <a:pt x="457200" y="0"/>
                  </a:moveTo>
                  <a:lnTo>
                    <a:pt x="0" y="0"/>
                  </a:lnTo>
                  <a:lnTo>
                    <a:pt x="0" y="256032"/>
                  </a:lnTo>
                  <a:lnTo>
                    <a:pt x="457200" y="256032"/>
                  </a:lnTo>
                  <a:lnTo>
                    <a:pt x="457200" y="0"/>
                  </a:lnTo>
                  <a:close/>
                </a:path>
                <a:path w="3202304" h="262255">
                  <a:moveTo>
                    <a:pt x="1338072" y="1524"/>
                  </a:moveTo>
                  <a:lnTo>
                    <a:pt x="880872" y="1524"/>
                  </a:lnTo>
                  <a:lnTo>
                    <a:pt x="880872" y="257556"/>
                  </a:lnTo>
                  <a:lnTo>
                    <a:pt x="1338072" y="257556"/>
                  </a:lnTo>
                  <a:lnTo>
                    <a:pt x="1338072" y="1524"/>
                  </a:lnTo>
                  <a:close/>
                </a:path>
                <a:path w="3202304" h="262255">
                  <a:moveTo>
                    <a:pt x="2269236" y="1524"/>
                  </a:moveTo>
                  <a:lnTo>
                    <a:pt x="1812036" y="1524"/>
                  </a:lnTo>
                  <a:lnTo>
                    <a:pt x="1812036" y="257556"/>
                  </a:lnTo>
                  <a:lnTo>
                    <a:pt x="2269236" y="257556"/>
                  </a:lnTo>
                  <a:lnTo>
                    <a:pt x="2269236" y="1524"/>
                  </a:lnTo>
                  <a:close/>
                </a:path>
                <a:path w="3202304" h="262255">
                  <a:moveTo>
                    <a:pt x="3201924" y="6096"/>
                  </a:moveTo>
                  <a:lnTo>
                    <a:pt x="2744724" y="6096"/>
                  </a:lnTo>
                  <a:lnTo>
                    <a:pt x="2744724" y="262128"/>
                  </a:lnTo>
                  <a:lnTo>
                    <a:pt x="3201924" y="262128"/>
                  </a:lnTo>
                  <a:lnTo>
                    <a:pt x="3201924" y="6096"/>
                  </a:lnTo>
                  <a:close/>
                </a:path>
              </a:pathLst>
            </a:custGeom>
            <a:solidFill>
              <a:srgbClr val="0A97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8005318" y="1937131"/>
            <a:ext cx="1030605" cy="12388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8260" marR="45085" algn="ctr">
              <a:lnSpc>
                <a:spcPct val="100400"/>
              </a:lnSpc>
              <a:spcBef>
                <a:spcPts val="95"/>
              </a:spcBef>
            </a:pPr>
            <a:r>
              <a:rPr sz="1400" spc="75" dirty="0">
                <a:solidFill>
                  <a:srgbClr val="5F5F5F"/>
                </a:solidFill>
                <a:latin typeface="Century Gothic"/>
                <a:cs typeface="Century Gothic"/>
              </a:rPr>
              <a:t>Wait</a:t>
            </a:r>
            <a:r>
              <a:rPr sz="1400" spc="-30" dirty="0">
                <a:solidFill>
                  <a:srgbClr val="5F5F5F"/>
                </a:solidFill>
                <a:latin typeface="Century Gothic"/>
                <a:cs typeface="Century Gothic"/>
              </a:rPr>
              <a:t> </a:t>
            </a:r>
            <a:r>
              <a:rPr sz="1400" spc="90" dirty="0">
                <a:solidFill>
                  <a:srgbClr val="5F5F5F"/>
                </a:solidFill>
                <a:latin typeface="Century Gothic"/>
                <a:cs typeface="Century Gothic"/>
              </a:rPr>
              <a:t>Time </a:t>
            </a:r>
            <a:r>
              <a:rPr sz="1400" spc="-10" dirty="0">
                <a:solidFill>
                  <a:srgbClr val="5F5F5F"/>
                </a:solidFill>
                <a:latin typeface="Century Gothic"/>
                <a:cs typeface="Century Gothic"/>
              </a:rPr>
              <a:t>(nonvalue </a:t>
            </a:r>
            <a:r>
              <a:rPr sz="1400" spc="-20" dirty="0">
                <a:solidFill>
                  <a:srgbClr val="5F5F5F"/>
                </a:solidFill>
                <a:latin typeface="Century Gothic"/>
                <a:cs typeface="Century Gothic"/>
              </a:rPr>
              <a:t>add)</a:t>
            </a:r>
            <a:endParaRPr sz="1400">
              <a:latin typeface="Century Gothic"/>
              <a:cs typeface="Century Gothic"/>
            </a:endParaRPr>
          </a:p>
          <a:p>
            <a:pPr marR="635" algn="ctr">
              <a:lnSpc>
                <a:spcPct val="100000"/>
              </a:lnSpc>
              <a:spcBef>
                <a:spcPts val="1120"/>
              </a:spcBef>
            </a:pPr>
            <a:r>
              <a:rPr sz="1400" spc="125" dirty="0">
                <a:solidFill>
                  <a:srgbClr val="5F5F5F"/>
                </a:solidFill>
                <a:latin typeface="Century Gothic"/>
                <a:cs typeface="Century Gothic"/>
              </a:rPr>
              <a:t>Work</a:t>
            </a:r>
            <a:r>
              <a:rPr sz="1400" spc="-25" dirty="0">
                <a:solidFill>
                  <a:srgbClr val="5F5F5F"/>
                </a:solidFill>
                <a:latin typeface="Century Gothic"/>
                <a:cs typeface="Century Gothic"/>
              </a:rPr>
              <a:t> </a:t>
            </a:r>
            <a:r>
              <a:rPr sz="1400" spc="90" dirty="0">
                <a:solidFill>
                  <a:srgbClr val="5F5F5F"/>
                </a:solidFill>
                <a:latin typeface="Century Gothic"/>
                <a:cs typeface="Century Gothic"/>
              </a:rPr>
              <a:t>Time</a:t>
            </a:r>
            <a:endParaRPr sz="1400">
              <a:latin typeface="Century Gothic"/>
              <a:cs typeface="Century Gothic"/>
            </a:endParaRPr>
          </a:p>
          <a:p>
            <a:pPr algn="ctr">
              <a:lnSpc>
                <a:spcPct val="100000"/>
              </a:lnSpc>
              <a:spcBef>
                <a:spcPts val="15"/>
              </a:spcBef>
            </a:pPr>
            <a:r>
              <a:rPr sz="1400" dirty="0">
                <a:solidFill>
                  <a:srgbClr val="5F5F5F"/>
                </a:solidFill>
                <a:latin typeface="Century Gothic"/>
                <a:cs typeface="Century Gothic"/>
              </a:rPr>
              <a:t>(value</a:t>
            </a:r>
            <a:r>
              <a:rPr sz="1400" spc="-35" dirty="0">
                <a:solidFill>
                  <a:srgbClr val="5F5F5F"/>
                </a:solidFill>
                <a:latin typeface="Century Gothic"/>
                <a:cs typeface="Century Gothic"/>
              </a:rPr>
              <a:t> </a:t>
            </a:r>
            <a:r>
              <a:rPr sz="1400" spc="-20" dirty="0">
                <a:solidFill>
                  <a:srgbClr val="5F5F5F"/>
                </a:solidFill>
                <a:latin typeface="Century Gothic"/>
                <a:cs typeface="Century Gothic"/>
              </a:rPr>
              <a:t>add)</a:t>
            </a:r>
            <a:endParaRPr sz="1400">
              <a:latin typeface="Century Gothic"/>
              <a:cs typeface="Century Gothic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00608" y="2113533"/>
            <a:ext cx="61849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Before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14629" y="2820746"/>
            <a:ext cx="47815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After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7620000" y="2807207"/>
            <a:ext cx="323215" cy="260985"/>
          </a:xfrm>
          <a:custGeom>
            <a:avLst/>
            <a:gdLst/>
            <a:ahLst/>
            <a:cxnLst/>
            <a:rect l="l" t="t" r="r" b="b"/>
            <a:pathLst>
              <a:path w="323215" h="260985">
                <a:moveTo>
                  <a:pt x="323088" y="0"/>
                </a:moveTo>
                <a:lnTo>
                  <a:pt x="0" y="0"/>
                </a:lnTo>
                <a:lnTo>
                  <a:pt x="0" y="260603"/>
                </a:lnTo>
                <a:lnTo>
                  <a:pt x="323088" y="260603"/>
                </a:lnTo>
                <a:lnTo>
                  <a:pt x="323088" y="0"/>
                </a:lnTo>
                <a:close/>
              </a:path>
            </a:pathLst>
          </a:custGeom>
          <a:solidFill>
            <a:srgbClr val="0A976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621523" y="2151888"/>
            <a:ext cx="321945" cy="260985"/>
          </a:xfrm>
          <a:custGeom>
            <a:avLst/>
            <a:gdLst/>
            <a:ahLst/>
            <a:cxnLst/>
            <a:rect l="l" t="t" r="r" b="b"/>
            <a:pathLst>
              <a:path w="321945" h="260985">
                <a:moveTo>
                  <a:pt x="321564" y="0"/>
                </a:moveTo>
                <a:lnTo>
                  <a:pt x="0" y="0"/>
                </a:lnTo>
                <a:lnTo>
                  <a:pt x="0" y="260603"/>
                </a:lnTo>
                <a:lnTo>
                  <a:pt x="321564" y="260603"/>
                </a:lnTo>
                <a:lnTo>
                  <a:pt x="321564" y="0"/>
                </a:lnTo>
                <a:close/>
              </a:path>
            </a:pathLst>
          </a:custGeom>
          <a:solidFill>
            <a:srgbClr val="D7D7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304596" y="3943629"/>
            <a:ext cx="1156335" cy="2101850"/>
          </a:xfrm>
          <a:prstGeom prst="rect">
            <a:avLst/>
          </a:prstGeom>
        </p:spPr>
        <p:txBody>
          <a:bodyPr vert="horz" wrap="square" lIns="0" tIns="114935" rIns="0" bIns="0" rtlCol="0">
            <a:spAutoFit/>
          </a:bodyPr>
          <a:lstStyle/>
          <a:p>
            <a:pPr marL="297815" indent="-285115">
              <a:lnSpc>
                <a:spcPct val="100000"/>
              </a:lnSpc>
              <a:spcBef>
                <a:spcPts val="905"/>
              </a:spcBef>
              <a:buClr>
                <a:srgbClr val="A4A4A4"/>
              </a:buClr>
              <a:buFont typeface="Segoe UI Symbol"/>
              <a:buChar char="⮚"/>
              <a:tabLst>
                <a:tab pos="297815" algn="l"/>
              </a:tabLst>
            </a:pPr>
            <a:r>
              <a:rPr sz="1600" spc="-20" dirty="0">
                <a:solidFill>
                  <a:srgbClr val="5F5F5F"/>
                </a:solidFill>
                <a:latin typeface="Tahoma"/>
                <a:cs typeface="Tahoma"/>
              </a:rPr>
              <a:t>Cost</a:t>
            </a:r>
            <a:endParaRPr sz="1600">
              <a:latin typeface="Tahoma"/>
              <a:cs typeface="Tahoma"/>
            </a:endParaRPr>
          </a:p>
          <a:p>
            <a:pPr marL="297815" indent="-285115">
              <a:lnSpc>
                <a:spcPct val="100000"/>
              </a:lnSpc>
              <a:spcBef>
                <a:spcPts val="800"/>
              </a:spcBef>
              <a:buClr>
                <a:srgbClr val="A4A4A4"/>
              </a:buClr>
              <a:buFont typeface="Segoe UI Symbol"/>
              <a:buChar char="⮚"/>
              <a:tabLst>
                <a:tab pos="297815" algn="l"/>
              </a:tabLst>
            </a:pP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Defects</a:t>
            </a:r>
            <a:endParaRPr sz="1600">
              <a:latin typeface="Tahoma"/>
              <a:cs typeface="Tahoma"/>
            </a:endParaRPr>
          </a:p>
          <a:p>
            <a:pPr marL="297815" indent="-285115">
              <a:lnSpc>
                <a:spcPct val="100000"/>
              </a:lnSpc>
              <a:spcBef>
                <a:spcPts val="795"/>
              </a:spcBef>
              <a:buClr>
                <a:srgbClr val="A4A4A4"/>
              </a:buClr>
              <a:buFont typeface="Segoe UI Symbol"/>
              <a:buChar char="⮚"/>
              <a:tabLst>
                <a:tab pos="297815" algn="l"/>
              </a:tabLst>
            </a:pPr>
            <a:r>
              <a:rPr sz="1600" spc="-35" dirty="0">
                <a:solidFill>
                  <a:srgbClr val="5F5F5F"/>
                </a:solidFill>
                <a:latin typeface="Tahoma"/>
                <a:cs typeface="Tahoma"/>
              </a:rPr>
              <a:t>Lead</a:t>
            </a:r>
            <a:r>
              <a:rPr sz="1600" spc="-16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0" dirty="0">
                <a:solidFill>
                  <a:srgbClr val="5F5F5F"/>
                </a:solidFill>
                <a:latin typeface="Tahoma"/>
                <a:cs typeface="Tahoma"/>
              </a:rPr>
              <a:t>time</a:t>
            </a:r>
            <a:endParaRPr sz="1600">
              <a:latin typeface="Tahoma"/>
              <a:cs typeface="Tahoma"/>
            </a:endParaRPr>
          </a:p>
          <a:p>
            <a:pPr marL="297815" indent="-285115">
              <a:lnSpc>
                <a:spcPct val="100000"/>
              </a:lnSpc>
              <a:spcBef>
                <a:spcPts val="805"/>
              </a:spcBef>
              <a:buClr>
                <a:srgbClr val="A4A4A4"/>
              </a:buClr>
              <a:buFont typeface="Segoe UI Symbol"/>
              <a:buChar char="⮚"/>
              <a:tabLst>
                <a:tab pos="297815" algn="l"/>
              </a:tabLst>
            </a:pP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Inventory</a:t>
            </a:r>
            <a:endParaRPr sz="1600">
              <a:latin typeface="Tahoma"/>
              <a:cs typeface="Tahoma"/>
            </a:endParaRPr>
          </a:p>
          <a:p>
            <a:pPr marL="297815" indent="-285115">
              <a:lnSpc>
                <a:spcPct val="100000"/>
              </a:lnSpc>
              <a:spcBef>
                <a:spcPts val="805"/>
              </a:spcBef>
              <a:buClr>
                <a:srgbClr val="A4A4A4"/>
              </a:buClr>
              <a:buFont typeface="Segoe UI Symbol"/>
              <a:buChar char="⮚"/>
              <a:tabLst>
                <a:tab pos="297815" algn="l"/>
              </a:tabLst>
            </a:pP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Space</a:t>
            </a:r>
            <a:endParaRPr sz="1600">
              <a:latin typeface="Tahoma"/>
              <a:cs typeface="Tahoma"/>
            </a:endParaRPr>
          </a:p>
          <a:p>
            <a:pPr marL="297815" indent="-285115">
              <a:lnSpc>
                <a:spcPct val="100000"/>
              </a:lnSpc>
              <a:spcBef>
                <a:spcPts val="815"/>
              </a:spcBef>
              <a:buClr>
                <a:srgbClr val="A4A4A4"/>
              </a:buClr>
              <a:buFont typeface="Segoe UI Symbol"/>
              <a:buChar char="⮚"/>
              <a:tabLst>
                <a:tab pos="297815" algn="l"/>
              </a:tabLst>
            </a:pP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Waste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324091" y="3696360"/>
            <a:ext cx="2545080" cy="2446020"/>
          </a:xfrm>
          <a:prstGeom prst="rect">
            <a:avLst/>
          </a:prstGeom>
        </p:spPr>
        <p:txBody>
          <a:bodyPr vert="horz" wrap="square" lIns="0" tIns="116205" rIns="0" bIns="0" rtlCol="0">
            <a:spAutoFit/>
          </a:bodyPr>
          <a:lstStyle/>
          <a:p>
            <a:pPr marL="297815" indent="-285115">
              <a:lnSpc>
                <a:spcPct val="100000"/>
              </a:lnSpc>
              <a:spcBef>
                <a:spcPts val="915"/>
              </a:spcBef>
              <a:buClr>
                <a:srgbClr val="0A976C"/>
              </a:buClr>
              <a:buFont typeface="Segoe UI Symbol"/>
              <a:buChar char="⮚"/>
              <a:tabLst>
                <a:tab pos="297815" algn="l"/>
              </a:tabLst>
            </a:pP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Capacity</a:t>
            </a:r>
            <a:endParaRPr sz="1600">
              <a:latin typeface="Tahoma"/>
              <a:cs typeface="Tahoma"/>
            </a:endParaRPr>
          </a:p>
          <a:p>
            <a:pPr marL="297815" indent="-285115">
              <a:lnSpc>
                <a:spcPct val="100000"/>
              </a:lnSpc>
              <a:spcBef>
                <a:spcPts val="815"/>
              </a:spcBef>
              <a:buClr>
                <a:srgbClr val="0A976C"/>
              </a:buClr>
              <a:buFont typeface="Segoe UI Symbol"/>
              <a:buChar char="⮚"/>
              <a:tabLst>
                <a:tab pos="297815" algn="l"/>
              </a:tabLst>
            </a:pP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Cash</a:t>
            </a:r>
            <a:r>
              <a:rPr sz="1600" spc="-16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45" dirty="0">
                <a:solidFill>
                  <a:srgbClr val="5F5F5F"/>
                </a:solidFill>
                <a:latin typeface="Tahoma"/>
                <a:cs typeface="Tahoma"/>
              </a:rPr>
              <a:t>flow,</a:t>
            </a:r>
            <a:r>
              <a:rPr sz="1600" spc="-18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profit</a:t>
            </a:r>
            <a:endParaRPr sz="1600">
              <a:latin typeface="Tahoma"/>
              <a:cs typeface="Tahoma"/>
            </a:endParaRPr>
          </a:p>
          <a:p>
            <a:pPr marL="297815" indent="-285115">
              <a:lnSpc>
                <a:spcPct val="100000"/>
              </a:lnSpc>
              <a:spcBef>
                <a:spcPts val="780"/>
              </a:spcBef>
              <a:buClr>
                <a:srgbClr val="0A976C"/>
              </a:buClr>
              <a:buFont typeface="Segoe UI Symbol"/>
              <a:buChar char="⮚"/>
              <a:tabLst>
                <a:tab pos="297815" algn="l"/>
              </a:tabLst>
            </a:pP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Customer</a:t>
            </a:r>
            <a:r>
              <a:rPr sz="1600" spc="-13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satisfaction</a:t>
            </a:r>
            <a:endParaRPr sz="1600">
              <a:latin typeface="Tahoma"/>
              <a:cs typeface="Tahoma"/>
            </a:endParaRPr>
          </a:p>
          <a:p>
            <a:pPr marL="298450" indent="-285750">
              <a:lnSpc>
                <a:spcPct val="100000"/>
              </a:lnSpc>
              <a:spcBef>
                <a:spcPts val="805"/>
              </a:spcBef>
              <a:buClr>
                <a:srgbClr val="0A976C"/>
              </a:buClr>
              <a:buFont typeface="Segoe UI Symbol"/>
              <a:buChar char="⮚"/>
              <a:tabLst>
                <a:tab pos="298450" algn="l"/>
              </a:tabLst>
            </a:pP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Customer</a:t>
            </a:r>
            <a:r>
              <a:rPr sz="1600" spc="-14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responsiveness</a:t>
            </a:r>
            <a:endParaRPr sz="1600">
              <a:latin typeface="Tahoma"/>
              <a:cs typeface="Tahoma"/>
            </a:endParaRPr>
          </a:p>
          <a:p>
            <a:pPr marL="297815" indent="-285115">
              <a:lnSpc>
                <a:spcPct val="100000"/>
              </a:lnSpc>
              <a:spcBef>
                <a:spcPts val="819"/>
              </a:spcBef>
              <a:buClr>
                <a:srgbClr val="0A976C"/>
              </a:buClr>
              <a:buFont typeface="Segoe UI Symbol"/>
              <a:buChar char="⮚"/>
              <a:tabLst>
                <a:tab pos="297815" algn="l"/>
              </a:tabLst>
            </a:pP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Delivery</a:t>
            </a:r>
            <a:r>
              <a:rPr sz="1600" spc="-114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speed</a:t>
            </a:r>
            <a:endParaRPr sz="1600">
              <a:latin typeface="Tahoma"/>
              <a:cs typeface="Tahoma"/>
            </a:endParaRPr>
          </a:p>
          <a:p>
            <a:pPr marL="297815" indent="-285115">
              <a:lnSpc>
                <a:spcPct val="100000"/>
              </a:lnSpc>
              <a:spcBef>
                <a:spcPts val="780"/>
              </a:spcBef>
              <a:buClr>
                <a:srgbClr val="0A976C"/>
              </a:buClr>
              <a:buFont typeface="Segoe UI Symbol"/>
              <a:buChar char="⮚"/>
              <a:tabLst>
                <a:tab pos="297815" algn="l"/>
              </a:tabLst>
            </a:pP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Productivity</a:t>
            </a:r>
            <a:endParaRPr sz="1600">
              <a:latin typeface="Tahoma"/>
              <a:cs typeface="Tahoma"/>
            </a:endParaRPr>
          </a:p>
          <a:p>
            <a:pPr marL="297815" indent="-285115">
              <a:lnSpc>
                <a:spcPct val="100000"/>
              </a:lnSpc>
              <a:spcBef>
                <a:spcPts val="805"/>
              </a:spcBef>
              <a:buClr>
                <a:srgbClr val="0A976C"/>
              </a:buClr>
              <a:buFont typeface="Segoe UI Symbol"/>
              <a:buChar char="⮚"/>
              <a:tabLst>
                <a:tab pos="297815" algn="l"/>
              </a:tabLst>
            </a:pP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Product/</a:t>
            </a:r>
            <a:r>
              <a:rPr sz="1600" spc="-13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service</a:t>
            </a:r>
            <a:r>
              <a:rPr sz="1600" spc="-16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quality</a:t>
            </a:r>
            <a:endParaRPr sz="1600">
              <a:latin typeface="Tahoma"/>
              <a:cs typeface="Tahoma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2003869" y="4269422"/>
            <a:ext cx="675640" cy="2138045"/>
            <a:chOff x="2003869" y="4269422"/>
            <a:chExt cx="675640" cy="2138045"/>
          </a:xfrm>
        </p:grpSpPr>
        <p:pic>
          <p:nvPicPr>
            <p:cNvPr id="17" name="object 1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08632" y="4274184"/>
              <a:ext cx="665988" cy="2128139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2008632" y="4274184"/>
              <a:ext cx="666115" cy="2128520"/>
            </a:xfrm>
            <a:custGeom>
              <a:avLst/>
              <a:gdLst/>
              <a:ahLst/>
              <a:cxnLst/>
              <a:rect l="l" t="t" r="r" b="b"/>
              <a:pathLst>
                <a:path w="666114" h="2128520">
                  <a:moveTo>
                    <a:pt x="0" y="1497583"/>
                  </a:moveTo>
                  <a:lnTo>
                    <a:pt x="166497" y="1497583"/>
                  </a:lnTo>
                  <a:lnTo>
                    <a:pt x="166497" y="0"/>
                  </a:lnTo>
                  <a:lnTo>
                    <a:pt x="499491" y="0"/>
                  </a:lnTo>
                  <a:lnTo>
                    <a:pt x="499491" y="1497583"/>
                  </a:lnTo>
                  <a:lnTo>
                    <a:pt x="665988" y="1497583"/>
                  </a:lnTo>
                  <a:lnTo>
                    <a:pt x="332994" y="2128139"/>
                  </a:lnTo>
                  <a:lnTo>
                    <a:pt x="0" y="1497583"/>
                  </a:lnTo>
                  <a:close/>
                </a:path>
              </a:pathLst>
            </a:custGeom>
            <a:ln w="9524">
              <a:solidFill>
                <a:srgbClr val="DDDDD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9" name="object 19"/>
          <p:cNvGrpSpPr/>
          <p:nvPr/>
        </p:nvGrpSpPr>
        <p:grpSpPr>
          <a:xfrm>
            <a:off x="2170366" y="4032910"/>
            <a:ext cx="342900" cy="167640"/>
            <a:chOff x="2170366" y="4032910"/>
            <a:chExt cx="342900" cy="167640"/>
          </a:xfrm>
        </p:grpSpPr>
        <p:pic>
          <p:nvPicPr>
            <p:cNvPr id="20" name="object 2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75129" y="4037672"/>
              <a:ext cx="332994" cy="157645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2175129" y="4037672"/>
              <a:ext cx="333375" cy="158115"/>
            </a:xfrm>
            <a:custGeom>
              <a:avLst/>
              <a:gdLst/>
              <a:ahLst/>
              <a:cxnLst/>
              <a:rect l="l" t="t" r="r" b="b"/>
              <a:pathLst>
                <a:path w="333375" h="158114">
                  <a:moveTo>
                    <a:pt x="0" y="157645"/>
                  </a:moveTo>
                  <a:lnTo>
                    <a:pt x="332994" y="157645"/>
                  </a:lnTo>
                  <a:lnTo>
                    <a:pt x="332994" y="0"/>
                  </a:lnTo>
                  <a:lnTo>
                    <a:pt x="0" y="0"/>
                  </a:lnTo>
                  <a:lnTo>
                    <a:pt x="0" y="157645"/>
                  </a:lnTo>
                  <a:close/>
                </a:path>
              </a:pathLst>
            </a:custGeom>
            <a:ln w="9525">
              <a:solidFill>
                <a:srgbClr val="DDDDD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2" name="object 22"/>
          <p:cNvGrpSpPr/>
          <p:nvPr/>
        </p:nvGrpSpPr>
        <p:grpSpPr>
          <a:xfrm>
            <a:off x="2170366" y="3875389"/>
            <a:ext cx="342900" cy="88900"/>
            <a:chOff x="2170366" y="3875389"/>
            <a:chExt cx="342900" cy="88900"/>
          </a:xfrm>
        </p:grpSpPr>
        <p:pic>
          <p:nvPicPr>
            <p:cNvPr id="23" name="object 2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75129" y="3880152"/>
              <a:ext cx="332994" cy="78818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2175129" y="3880152"/>
              <a:ext cx="333375" cy="79375"/>
            </a:xfrm>
            <a:custGeom>
              <a:avLst/>
              <a:gdLst/>
              <a:ahLst/>
              <a:cxnLst/>
              <a:rect l="l" t="t" r="r" b="b"/>
              <a:pathLst>
                <a:path w="333375" h="79375">
                  <a:moveTo>
                    <a:pt x="0" y="78818"/>
                  </a:moveTo>
                  <a:lnTo>
                    <a:pt x="332994" y="78818"/>
                  </a:lnTo>
                  <a:lnTo>
                    <a:pt x="332994" y="0"/>
                  </a:lnTo>
                  <a:lnTo>
                    <a:pt x="0" y="0"/>
                  </a:lnTo>
                  <a:lnTo>
                    <a:pt x="0" y="78818"/>
                  </a:lnTo>
                  <a:close/>
                </a:path>
              </a:pathLst>
            </a:custGeom>
            <a:ln w="9525">
              <a:solidFill>
                <a:srgbClr val="DDDDD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5" name="object 25"/>
          <p:cNvGrpSpPr/>
          <p:nvPr/>
        </p:nvGrpSpPr>
        <p:grpSpPr>
          <a:xfrm>
            <a:off x="5463349" y="3791521"/>
            <a:ext cx="675640" cy="2139315"/>
            <a:chOff x="5463349" y="3791521"/>
            <a:chExt cx="675640" cy="2139315"/>
          </a:xfrm>
        </p:grpSpPr>
        <p:sp>
          <p:nvSpPr>
            <p:cNvPr id="26" name="object 26"/>
            <p:cNvSpPr/>
            <p:nvPr/>
          </p:nvSpPr>
          <p:spPr>
            <a:xfrm>
              <a:off x="5468111" y="3796284"/>
              <a:ext cx="666115" cy="2129790"/>
            </a:xfrm>
            <a:custGeom>
              <a:avLst/>
              <a:gdLst/>
              <a:ahLst/>
              <a:cxnLst/>
              <a:rect l="l" t="t" r="r" b="b"/>
              <a:pathLst>
                <a:path w="666114" h="2129790">
                  <a:moveTo>
                    <a:pt x="332993" y="0"/>
                  </a:moveTo>
                  <a:lnTo>
                    <a:pt x="0" y="630936"/>
                  </a:lnTo>
                  <a:lnTo>
                    <a:pt x="166497" y="630936"/>
                  </a:lnTo>
                  <a:lnTo>
                    <a:pt x="166497" y="2129409"/>
                  </a:lnTo>
                  <a:lnTo>
                    <a:pt x="499490" y="2129409"/>
                  </a:lnTo>
                  <a:lnTo>
                    <a:pt x="499490" y="630936"/>
                  </a:lnTo>
                  <a:lnTo>
                    <a:pt x="665988" y="630936"/>
                  </a:lnTo>
                  <a:lnTo>
                    <a:pt x="332993" y="0"/>
                  </a:lnTo>
                  <a:close/>
                </a:path>
              </a:pathLst>
            </a:custGeom>
            <a:solidFill>
              <a:srgbClr val="0871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5468111" y="3796284"/>
              <a:ext cx="666115" cy="2129790"/>
            </a:xfrm>
            <a:custGeom>
              <a:avLst/>
              <a:gdLst/>
              <a:ahLst/>
              <a:cxnLst/>
              <a:rect l="l" t="t" r="r" b="b"/>
              <a:pathLst>
                <a:path w="666114" h="2129790">
                  <a:moveTo>
                    <a:pt x="665988" y="630936"/>
                  </a:moveTo>
                  <a:lnTo>
                    <a:pt x="499490" y="630936"/>
                  </a:lnTo>
                  <a:lnTo>
                    <a:pt x="499490" y="2129409"/>
                  </a:lnTo>
                  <a:lnTo>
                    <a:pt x="166497" y="2129409"/>
                  </a:lnTo>
                  <a:lnTo>
                    <a:pt x="166497" y="630936"/>
                  </a:lnTo>
                  <a:lnTo>
                    <a:pt x="0" y="630936"/>
                  </a:lnTo>
                  <a:lnTo>
                    <a:pt x="332993" y="0"/>
                  </a:lnTo>
                  <a:lnTo>
                    <a:pt x="665988" y="630936"/>
                  </a:lnTo>
                  <a:close/>
                </a:path>
              </a:pathLst>
            </a:custGeom>
            <a:ln w="9525">
              <a:solidFill>
                <a:srgbClr val="0871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8" name="object 28"/>
          <p:cNvGrpSpPr/>
          <p:nvPr/>
        </p:nvGrpSpPr>
        <p:grpSpPr>
          <a:xfrm>
            <a:off x="5629846" y="5999797"/>
            <a:ext cx="342900" cy="167640"/>
            <a:chOff x="5629846" y="5999797"/>
            <a:chExt cx="342900" cy="167640"/>
          </a:xfrm>
        </p:grpSpPr>
        <p:sp>
          <p:nvSpPr>
            <p:cNvPr id="29" name="object 29"/>
            <p:cNvSpPr/>
            <p:nvPr/>
          </p:nvSpPr>
          <p:spPr>
            <a:xfrm>
              <a:off x="5634609" y="6004559"/>
              <a:ext cx="333375" cy="158115"/>
            </a:xfrm>
            <a:custGeom>
              <a:avLst/>
              <a:gdLst/>
              <a:ahLst/>
              <a:cxnLst/>
              <a:rect l="l" t="t" r="r" b="b"/>
              <a:pathLst>
                <a:path w="333375" h="158114">
                  <a:moveTo>
                    <a:pt x="332993" y="0"/>
                  </a:moveTo>
                  <a:lnTo>
                    <a:pt x="0" y="0"/>
                  </a:lnTo>
                  <a:lnTo>
                    <a:pt x="0" y="157733"/>
                  </a:lnTo>
                  <a:lnTo>
                    <a:pt x="332993" y="157733"/>
                  </a:lnTo>
                  <a:lnTo>
                    <a:pt x="332993" y="0"/>
                  </a:lnTo>
                  <a:close/>
                </a:path>
              </a:pathLst>
            </a:custGeom>
            <a:solidFill>
              <a:srgbClr val="0871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5634609" y="6004559"/>
              <a:ext cx="333375" cy="158115"/>
            </a:xfrm>
            <a:custGeom>
              <a:avLst/>
              <a:gdLst/>
              <a:ahLst/>
              <a:cxnLst/>
              <a:rect l="l" t="t" r="r" b="b"/>
              <a:pathLst>
                <a:path w="333375" h="158114">
                  <a:moveTo>
                    <a:pt x="0" y="157733"/>
                  </a:moveTo>
                  <a:lnTo>
                    <a:pt x="332993" y="157733"/>
                  </a:lnTo>
                  <a:lnTo>
                    <a:pt x="332993" y="0"/>
                  </a:lnTo>
                  <a:lnTo>
                    <a:pt x="0" y="0"/>
                  </a:lnTo>
                  <a:lnTo>
                    <a:pt x="0" y="157733"/>
                  </a:lnTo>
                  <a:close/>
                </a:path>
              </a:pathLst>
            </a:custGeom>
            <a:ln w="9524">
              <a:solidFill>
                <a:srgbClr val="0871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1" name="object 31"/>
          <p:cNvGrpSpPr/>
          <p:nvPr/>
        </p:nvGrpSpPr>
        <p:grpSpPr>
          <a:xfrm>
            <a:off x="5629846" y="6236398"/>
            <a:ext cx="342900" cy="88900"/>
            <a:chOff x="5629846" y="6236398"/>
            <a:chExt cx="342900" cy="88900"/>
          </a:xfrm>
        </p:grpSpPr>
        <p:sp>
          <p:nvSpPr>
            <p:cNvPr id="32" name="object 32"/>
            <p:cNvSpPr/>
            <p:nvPr/>
          </p:nvSpPr>
          <p:spPr>
            <a:xfrm>
              <a:off x="5634609" y="6241160"/>
              <a:ext cx="333375" cy="79375"/>
            </a:xfrm>
            <a:custGeom>
              <a:avLst/>
              <a:gdLst/>
              <a:ahLst/>
              <a:cxnLst/>
              <a:rect l="l" t="t" r="r" b="b"/>
              <a:pathLst>
                <a:path w="333375" h="79375">
                  <a:moveTo>
                    <a:pt x="332993" y="0"/>
                  </a:moveTo>
                  <a:lnTo>
                    <a:pt x="0" y="0"/>
                  </a:lnTo>
                  <a:lnTo>
                    <a:pt x="0" y="78866"/>
                  </a:lnTo>
                  <a:lnTo>
                    <a:pt x="332993" y="78866"/>
                  </a:lnTo>
                  <a:lnTo>
                    <a:pt x="332993" y="0"/>
                  </a:lnTo>
                  <a:close/>
                </a:path>
              </a:pathLst>
            </a:custGeom>
            <a:solidFill>
              <a:srgbClr val="0871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5634609" y="6241160"/>
              <a:ext cx="333375" cy="79375"/>
            </a:xfrm>
            <a:custGeom>
              <a:avLst/>
              <a:gdLst/>
              <a:ahLst/>
              <a:cxnLst/>
              <a:rect l="l" t="t" r="r" b="b"/>
              <a:pathLst>
                <a:path w="333375" h="79375">
                  <a:moveTo>
                    <a:pt x="0" y="78866"/>
                  </a:moveTo>
                  <a:lnTo>
                    <a:pt x="332993" y="78866"/>
                  </a:lnTo>
                  <a:lnTo>
                    <a:pt x="332993" y="0"/>
                  </a:lnTo>
                  <a:lnTo>
                    <a:pt x="0" y="0"/>
                  </a:lnTo>
                  <a:lnTo>
                    <a:pt x="0" y="78866"/>
                  </a:lnTo>
                  <a:close/>
                </a:path>
              </a:pathLst>
            </a:custGeom>
            <a:ln w="9524">
              <a:solidFill>
                <a:srgbClr val="0871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34" name="object 3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240023" y="4332732"/>
            <a:ext cx="1741931" cy="1616963"/>
          </a:xfrm>
          <a:prstGeom prst="rect">
            <a:avLst/>
          </a:prstGeom>
        </p:spPr>
      </p:pic>
      <p:sp>
        <p:nvSpPr>
          <p:cNvPr id="35" name="object 35"/>
          <p:cNvSpPr txBox="1"/>
          <p:nvPr/>
        </p:nvSpPr>
        <p:spPr>
          <a:xfrm>
            <a:off x="355803" y="1414018"/>
            <a:ext cx="662114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solidFill>
                  <a:srgbClr val="5F5F5F"/>
                </a:solidFill>
                <a:latin typeface="Tahoma"/>
                <a:cs typeface="Tahoma"/>
              </a:rPr>
              <a:t>Process</a:t>
            </a:r>
            <a:r>
              <a:rPr sz="2000" spc="-19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2000" spc="-30" dirty="0">
                <a:solidFill>
                  <a:srgbClr val="5F5F5F"/>
                </a:solidFill>
                <a:latin typeface="Tahoma"/>
                <a:cs typeface="Tahoma"/>
              </a:rPr>
              <a:t>improvement</a:t>
            </a:r>
            <a:r>
              <a:rPr sz="2000" spc="-19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5F5F5F"/>
                </a:solidFill>
                <a:latin typeface="Tahoma"/>
                <a:cs typeface="Tahoma"/>
              </a:rPr>
              <a:t>is</a:t>
            </a:r>
            <a:r>
              <a:rPr sz="2000" spc="-21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5F5F5F"/>
                </a:solidFill>
                <a:latin typeface="Tahoma"/>
                <a:cs typeface="Tahoma"/>
              </a:rPr>
              <a:t>facilitated</a:t>
            </a:r>
            <a:r>
              <a:rPr sz="2000" spc="-24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2000" spc="-30" dirty="0">
                <a:solidFill>
                  <a:srgbClr val="5F5F5F"/>
                </a:solidFill>
                <a:latin typeface="Tahoma"/>
                <a:cs typeface="Tahoma"/>
              </a:rPr>
              <a:t>by</a:t>
            </a:r>
            <a:r>
              <a:rPr sz="2000" spc="-21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2000" spc="-20" dirty="0">
                <a:solidFill>
                  <a:srgbClr val="5F5F5F"/>
                </a:solidFill>
                <a:latin typeface="Tahoma"/>
                <a:cs typeface="Tahoma"/>
              </a:rPr>
              <a:t>monitoring</a:t>
            </a:r>
            <a:r>
              <a:rPr sz="2000" spc="-204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2000" spc="-40" dirty="0">
                <a:solidFill>
                  <a:srgbClr val="5F5F5F"/>
                </a:solidFill>
                <a:latin typeface="Tahoma"/>
                <a:cs typeface="Tahoma"/>
              </a:rPr>
              <a:t>key</a:t>
            </a:r>
            <a:r>
              <a:rPr sz="2000" spc="-19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2000" spc="-10" dirty="0">
                <a:solidFill>
                  <a:srgbClr val="5F5F5F"/>
                </a:solidFill>
                <a:latin typeface="Tahoma"/>
                <a:cs typeface="Tahoma"/>
              </a:rPr>
              <a:t>metrics.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36" name="object 3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6347" rIns="0" bIns="0" rtlCol="0">
            <a:spAutoFit/>
          </a:bodyPr>
          <a:lstStyle/>
          <a:p>
            <a:pPr marL="2392045">
              <a:lnSpc>
                <a:spcPts val="1250"/>
              </a:lnSpc>
            </a:pPr>
            <a:fld id="{81D60167-4931-47E6-BA6A-407CBD079E47}" type="slidenum">
              <a:rPr spc="-25" dirty="0"/>
              <a:t>96</a:t>
            </a:fld>
            <a:endParaRPr spc="-25" dirty="0"/>
          </a:p>
        </p:txBody>
      </p:sp>
      <p:sp>
        <p:nvSpPr>
          <p:cNvPr id="37" name="object 3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/>
              <a:t>©</a:t>
            </a:r>
            <a:r>
              <a:rPr spc="-15" dirty="0"/>
              <a:t> </a:t>
            </a:r>
            <a:r>
              <a:rPr dirty="0"/>
              <a:t>The</a:t>
            </a:r>
            <a:r>
              <a:rPr spc="-30" dirty="0"/>
              <a:t> </a:t>
            </a:r>
            <a:r>
              <a:rPr dirty="0"/>
              <a:t>KPI</a:t>
            </a:r>
            <a:r>
              <a:rPr spc="-5" dirty="0"/>
              <a:t> </a:t>
            </a:r>
            <a:r>
              <a:rPr dirty="0"/>
              <a:t>Institute</a:t>
            </a:r>
            <a:r>
              <a:rPr spc="-20" dirty="0"/>
              <a:t> 2023</a:t>
            </a: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09258" rIns="0" bIns="0" rtlCol="0">
            <a:spAutoFit/>
          </a:bodyPr>
          <a:lstStyle/>
          <a:p>
            <a:pPr marL="31115">
              <a:lnSpc>
                <a:spcPct val="100000"/>
              </a:lnSpc>
              <a:spcBef>
                <a:spcPts val="100"/>
              </a:spcBef>
            </a:pPr>
            <a:r>
              <a:rPr dirty="0"/>
              <a:t>9. </a:t>
            </a:r>
            <a:r>
              <a:rPr spc="165" dirty="0"/>
              <a:t>SERVICE</a:t>
            </a:r>
            <a:r>
              <a:rPr spc="30" dirty="0"/>
              <a:t> </a:t>
            </a:r>
            <a:r>
              <a:rPr spc="245" dirty="0"/>
              <a:t>LEVEL</a:t>
            </a:r>
            <a:r>
              <a:rPr spc="5" dirty="0"/>
              <a:t> </a:t>
            </a:r>
            <a:r>
              <a:rPr spc="175" dirty="0"/>
              <a:t>AGREEMENT</a:t>
            </a:r>
            <a:r>
              <a:rPr spc="35" dirty="0"/>
              <a:t> </a:t>
            </a:r>
            <a:r>
              <a:rPr spc="70" dirty="0"/>
              <a:t>(SLA)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6347" rIns="0" bIns="0" rtlCol="0">
            <a:spAutoFit/>
          </a:bodyPr>
          <a:lstStyle/>
          <a:p>
            <a:pPr marL="2392045">
              <a:lnSpc>
                <a:spcPts val="1250"/>
              </a:lnSpc>
            </a:pPr>
            <a:fld id="{81D60167-4931-47E6-BA6A-407CBD079E47}" type="slidenum">
              <a:rPr spc="-25" dirty="0"/>
              <a:t>97</a:t>
            </a:fld>
            <a:endParaRPr spc="-25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/>
              <a:t>©</a:t>
            </a:r>
            <a:r>
              <a:rPr spc="-15" dirty="0"/>
              <a:t> </a:t>
            </a:r>
            <a:r>
              <a:rPr dirty="0"/>
              <a:t>The</a:t>
            </a:r>
            <a:r>
              <a:rPr spc="-30" dirty="0"/>
              <a:t> </a:t>
            </a:r>
            <a:r>
              <a:rPr dirty="0"/>
              <a:t>KPI</a:t>
            </a:r>
            <a:r>
              <a:rPr spc="-5" dirty="0"/>
              <a:t> </a:t>
            </a:r>
            <a:r>
              <a:rPr dirty="0"/>
              <a:t>Institute</a:t>
            </a:r>
            <a:r>
              <a:rPr spc="-20" dirty="0"/>
              <a:t> 2023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55803" y="1391869"/>
            <a:ext cx="8652510" cy="12420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1910"/>
              </a:lnSpc>
              <a:spcBef>
                <a:spcPts val="95"/>
              </a:spcBef>
            </a:pP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Service</a:t>
            </a:r>
            <a:r>
              <a:rPr sz="1600" spc="-114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5" dirty="0">
                <a:solidFill>
                  <a:srgbClr val="5F5F5F"/>
                </a:solidFill>
                <a:latin typeface="Tahoma"/>
                <a:cs typeface="Tahoma"/>
              </a:rPr>
              <a:t>Level</a:t>
            </a:r>
            <a:r>
              <a:rPr sz="1600" spc="-10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5" dirty="0">
                <a:solidFill>
                  <a:srgbClr val="5F5F5F"/>
                </a:solidFill>
                <a:latin typeface="Tahoma"/>
                <a:cs typeface="Tahoma"/>
              </a:rPr>
              <a:t>Agreements</a:t>
            </a:r>
            <a:r>
              <a:rPr sz="1600" spc="-114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are</a:t>
            </a:r>
            <a:r>
              <a:rPr sz="1600" spc="-10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5" dirty="0">
                <a:solidFill>
                  <a:srgbClr val="5F5F5F"/>
                </a:solidFill>
                <a:latin typeface="Tahoma"/>
                <a:cs typeface="Tahoma"/>
              </a:rPr>
              <a:t>formal</a:t>
            </a:r>
            <a:r>
              <a:rPr sz="1600" spc="-114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35" dirty="0">
                <a:solidFill>
                  <a:srgbClr val="5F5F5F"/>
                </a:solidFill>
                <a:latin typeface="Tahoma"/>
                <a:cs typeface="Tahoma"/>
              </a:rPr>
              <a:t>commitments</a:t>
            </a:r>
            <a:r>
              <a:rPr sz="1600" spc="-11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5" dirty="0">
                <a:solidFill>
                  <a:srgbClr val="5F5F5F"/>
                </a:solidFill>
                <a:latin typeface="Tahoma"/>
                <a:cs typeface="Tahoma"/>
              </a:rPr>
              <a:t>between</a:t>
            </a:r>
            <a:r>
              <a:rPr sz="1600" spc="-11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75" dirty="0">
                <a:solidFill>
                  <a:srgbClr val="5F5F5F"/>
                </a:solidFill>
                <a:latin typeface="Tahoma"/>
                <a:cs typeface="Tahoma"/>
              </a:rPr>
              <a:t>a</a:t>
            </a:r>
            <a:r>
              <a:rPr sz="1600" spc="-10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service</a:t>
            </a:r>
            <a:r>
              <a:rPr sz="1600" spc="-12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provider</a:t>
            </a:r>
            <a:r>
              <a:rPr sz="1600" spc="-10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40" dirty="0">
                <a:solidFill>
                  <a:srgbClr val="5F5F5F"/>
                </a:solidFill>
                <a:latin typeface="Tahoma"/>
                <a:cs typeface="Tahoma"/>
              </a:rPr>
              <a:t>and</a:t>
            </a:r>
            <a:r>
              <a:rPr sz="1600" spc="-11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75" dirty="0">
                <a:solidFill>
                  <a:srgbClr val="5F5F5F"/>
                </a:solidFill>
                <a:latin typeface="Tahoma"/>
                <a:cs typeface="Tahoma"/>
              </a:rPr>
              <a:t>a</a:t>
            </a:r>
            <a:r>
              <a:rPr sz="1600" spc="-10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45" dirty="0">
                <a:solidFill>
                  <a:srgbClr val="5F5F5F"/>
                </a:solidFill>
                <a:latin typeface="Tahoma"/>
                <a:cs typeface="Tahoma"/>
              </a:rPr>
              <a:t>customer,</a:t>
            </a:r>
            <a:r>
              <a:rPr sz="1600" spc="-10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0" dirty="0">
                <a:solidFill>
                  <a:srgbClr val="5F5F5F"/>
                </a:solidFill>
                <a:latin typeface="Tahoma"/>
                <a:cs typeface="Tahoma"/>
              </a:rPr>
              <a:t>they</a:t>
            </a:r>
            <a:endParaRPr sz="1600">
              <a:latin typeface="Tahoma"/>
              <a:cs typeface="Tahoma"/>
            </a:endParaRPr>
          </a:p>
          <a:p>
            <a:pPr marL="12700">
              <a:lnSpc>
                <a:spcPts val="1910"/>
              </a:lnSpc>
            </a:pPr>
            <a:r>
              <a:rPr sz="1600" spc="-40" dirty="0">
                <a:solidFill>
                  <a:srgbClr val="5F5F5F"/>
                </a:solidFill>
                <a:latin typeface="Tahoma"/>
                <a:cs typeface="Tahoma"/>
              </a:rPr>
              <a:t>can</a:t>
            </a:r>
            <a:r>
              <a:rPr sz="1600" spc="-17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30" dirty="0">
                <a:solidFill>
                  <a:srgbClr val="5F5F5F"/>
                </a:solidFill>
                <a:latin typeface="Tahoma"/>
                <a:cs typeface="Tahoma"/>
              </a:rPr>
              <a:t>be</a:t>
            </a:r>
            <a:r>
              <a:rPr sz="1600" spc="-16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30" dirty="0">
                <a:solidFill>
                  <a:srgbClr val="5F5F5F"/>
                </a:solidFill>
                <a:latin typeface="Tahoma"/>
                <a:cs typeface="Tahoma"/>
              </a:rPr>
              <a:t>used</a:t>
            </a:r>
            <a:r>
              <a:rPr sz="1600" spc="-17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in</a:t>
            </a:r>
            <a:r>
              <a:rPr sz="1600" spc="-16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0" dirty="0">
                <a:solidFill>
                  <a:srgbClr val="5F5F5F"/>
                </a:solidFill>
                <a:latin typeface="Tahoma"/>
                <a:cs typeface="Tahoma"/>
              </a:rPr>
              <a:t>the</a:t>
            </a:r>
            <a:r>
              <a:rPr sz="1600" spc="-16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collaboration</a:t>
            </a:r>
            <a:r>
              <a:rPr sz="1600" spc="-19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with</a:t>
            </a:r>
            <a:r>
              <a:rPr sz="1600" spc="-16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50" dirty="0">
                <a:solidFill>
                  <a:srgbClr val="5F5F5F"/>
                </a:solidFill>
                <a:latin typeface="Tahoma"/>
                <a:cs typeface="Tahoma"/>
              </a:rPr>
              <a:t>an</a:t>
            </a:r>
            <a:r>
              <a:rPr sz="1600" spc="-17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0" dirty="0">
                <a:solidFill>
                  <a:srgbClr val="5F5F5F"/>
                </a:solidFill>
                <a:latin typeface="Tahoma"/>
                <a:cs typeface="Tahoma"/>
              </a:rPr>
              <a:t>external</a:t>
            </a:r>
            <a:r>
              <a:rPr sz="1600" spc="-16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or</a:t>
            </a:r>
            <a:r>
              <a:rPr sz="1600" spc="-16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internal</a:t>
            </a:r>
            <a:r>
              <a:rPr sz="1600" spc="-17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client.</a:t>
            </a:r>
            <a:endParaRPr sz="16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95"/>
              </a:spcBef>
            </a:pPr>
            <a:endParaRPr sz="1600">
              <a:latin typeface="Tahoma"/>
              <a:cs typeface="Tahoma"/>
            </a:endParaRPr>
          </a:p>
          <a:p>
            <a:pPr marL="12700" marR="5080">
              <a:lnSpc>
                <a:spcPts val="1900"/>
              </a:lnSpc>
            </a:pP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SLAs</a:t>
            </a:r>
            <a:r>
              <a:rPr sz="1600" spc="7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should</a:t>
            </a:r>
            <a:r>
              <a:rPr sz="1600" spc="6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use</a:t>
            </a:r>
            <a:r>
              <a:rPr sz="1600" spc="5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metrics</a:t>
            </a:r>
            <a:r>
              <a:rPr sz="1600" spc="7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for</a:t>
            </a:r>
            <a:r>
              <a:rPr sz="1600" spc="7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defining</a:t>
            </a:r>
            <a:r>
              <a:rPr sz="1600" spc="6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objective</a:t>
            </a:r>
            <a:r>
              <a:rPr sz="1600" spc="6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standards</a:t>
            </a:r>
            <a:r>
              <a:rPr sz="1600" spc="6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for</a:t>
            </a:r>
            <a:r>
              <a:rPr sz="1600" spc="7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the</a:t>
            </a:r>
            <a:r>
              <a:rPr sz="1600" spc="7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services</a:t>
            </a:r>
            <a:r>
              <a:rPr sz="1600" spc="7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offered</a:t>
            </a:r>
            <a:r>
              <a:rPr sz="1600" spc="6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and</a:t>
            </a:r>
            <a:r>
              <a:rPr sz="1600" spc="6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a</a:t>
            </a:r>
            <a:r>
              <a:rPr sz="1600" spc="7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reliable </a:t>
            </a:r>
            <a:r>
              <a:rPr sz="1600" spc="-30" dirty="0">
                <a:solidFill>
                  <a:srgbClr val="5F5F5F"/>
                </a:solidFill>
                <a:latin typeface="Tahoma"/>
                <a:cs typeface="Tahoma"/>
              </a:rPr>
              <a:t>evaluation</a:t>
            </a:r>
            <a:r>
              <a:rPr sz="1600" spc="-15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of</a:t>
            </a:r>
            <a:r>
              <a:rPr sz="1600" spc="-15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performance.</a:t>
            </a:r>
            <a:endParaRPr sz="1600">
              <a:latin typeface="Tahoma"/>
              <a:cs typeface="Tahoma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1575117" y="2738678"/>
          <a:ext cx="6069965" cy="37179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153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33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983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83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04800">
                <a:tc gridSpan="4"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400" spc="12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HUMAN</a:t>
                      </a:r>
                      <a:r>
                        <a:rPr sz="1400" spc="-14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2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RESOURCES</a:t>
                      </a:r>
                      <a:r>
                        <a:rPr sz="1400" spc="-15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6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DEPARTMENT</a:t>
                      </a:r>
                      <a:r>
                        <a:rPr sz="1400" spc="-14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1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SLA</a:t>
                      </a:r>
                      <a:r>
                        <a:rPr sz="1400" spc="-14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45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SAMPLE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43815" marB="0">
                    <a:lnB w="9525">
                      <a:solidFill>
                        <a:srgbClr val="7E7E7E"/>
                      </a:solidFill>
                      <a:prstDash val="solid"/>
                    </a:lnB>
                    <a:solidFill>
                      <a:srgbClr val="9F9F9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200" spc="-10" dirty="0">
                          <a:solidFill>
                            <a:srgbClr val="FFFFFF"/>
                          </a:solidFill>
                          <a:latin typeface="Century Gothic"/>
                          <a:cs typeface="Century Gothic"/>
                        </a:rPr>
                        <a:t>Service</a:t>
                      </a:r>
                      <a:endParaRPr sz="1200">
                        <a:latin typeface="Century Gothic"/>
                        <a:cs typeface="Century Gothic"/>
                      </a:endParaRPr>
                    </a:p>
                  </a:txBody>
                  <a:tcPr marL="0" marR="0" marT="40005" marB="0">
                    <a:lnL w="9525">
                      <a:solidFill>
                        <a:srgbClr val="7E7E7E"/>
                      </a:solidFill>
                      <a:prstDash val="solid"/>
                    </a:lnL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  <a:solidFill>
                      <a:srgbClr val="087150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200" spc="-10" dirty="0">
                          <a:solidFill>
                            <a:srgbClr val="FFFFFF"/>
                          </a:solidFill>
                          <a:latin typeface="Century Gothic"/>
                          <a:cs typeface="Century Gothic"/>
                        </a:rPr>
                        <a:t>Metric</a:t>
                      </a:r>
                      <a:endParaRPr sz="1200">
                        <a:latin typeface="Century Gothic"/>
                        <a:cs typeface="Century Gothic"/>
                      </a:endParaRPr>
                    </a:p>
                  </a:txBody>
                  <a:tcPr marL="0" marR="0" marT="40005" marB="0">
                    <a:lnL w="9525">
                      <a:solidFill>
                        <a:srgbClr val="7E7E7E"/>
                      </a:solidFill>
                      <a:prstDash val="solid"/>
                    </a:lnL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  <a:solidFill>
                      <a:srgbClr val="087150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200" dirty="0">
                          <a:solidFill>
                            <a:srgbClr val="FFFFFF"/>
                          </a:solidFill>
                          <a:latin typeface="Century Gothic"/>
                          <a:cs typeface="Century Gothic"/>
                        </a:rPr>
                        <a:t>Metric</a:t>
                      </a:r>
                      <a:r>
                        <a:rPr sz="1200" spc="190" dirty="0">
                          <a:solidFill>
                            <a:srgbClr val="FFFFFF"/>
                          </a:solidFill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200" spc="-10" dirty="0">
                          <a:solidFill>
                            <a:srgbClr val="FFFFFF"/>
                          </a:solidFill>
                          <a:latin typeface="Century Gothic"/>
                          <a:cs typeface="Century Gothic"/>
                        </a:rPr>
                        <a:t>explanation</a:t>
                      </a:r>
                      <a:endParaRPr sz="1200">
                        <a:latin typeface="Century Gothic"/>
                        <a:cs typeface="Century Gothic"/>
                      </a:endParaRPr>
                    </a:p>
                  </a:txBody>
                  <a:tcPr marL="0" marR="0" marT="40005" marB="0">
                    <a:lnL w="9525">
                      <a:solidFill>
                        <a:srgbClr val="7E7E7E"/>
                      </a:solidFill>
                      <a:prstDash val="solid"/>
                    </a:lnL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  <a:solidFill>
                      <a:srgbClr val="087150"/>
                    </a:solidFill>
                  </a:tcPr>
                </a:tc>
                <a:tc>
                  <a:txBody>
                    <a:bodyPr/>
                    <a:lstStyle/>
                    <a:p>
                      <a:pPr marR="69850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200" spc="-10" dirty="0">
                          <a:solidFill>
                            <a:srgbClr val="FFFFFF"/>
                          </a:solidFill>
                          <a:latin typeface="Century Gothic"/>
                          <a:cs typeface="Century Gothic"/>
                        </a:rPr>
                        <a:t>Target</a:t>
                      </a:r>
                      <a:endParaRPr sz="1200">
                        <a:latin typeface="Century Gothic"/>
                        <a:cs typeface="Century Gothic"/>
                      </a:endParaRPr>
                    </a:p>
                  </a:txBody>
                  <a:tcPr marL="0" marR="0" marT="40005" marB="0">
                    <a:lnL w="9525">
                      <a:solidFill>
                        <a:srgbClr val="7E7E7E"/>
                      </a:solidFill>
                      <a:prstDash val="solid"/>
                    </a:lnL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  <a:solidFill>
                      <a:srgbClr val="0871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15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sz="12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Recruitment</a:t>
                      </a:r>
                      <a:endParaRPr sz="1200">
                        <a:latin typeface="Tahoma"/>
                        <a:cs typeface="Tahoma"/>
                      </a:endParaRPr>
                    </a:p>
                  </a:txBody>
                  <a:tcPr marL="0" marR="0" marT="52705" marB="0">
                    <a:lnL w="9525">
                      <a:solidFill>
                        <a:srgbClr val="7E7E7E"/>
                      </a:solidFill>
                      <a:prstDash val="solid"/>
                    </a:lnL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070"/>
                        </a:spcBef>
                      </a:pPr>
                      <a:r>
                        <a:rPr sz="1200" spc="-19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#</a:t>
                      </a:r>
                      <a:r>
                        <a:rPr sz="1200" spc="-12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3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Time</a:t>
                      </a:r>
                      <a:r>
                        <a:rPr sz="1200" spc="-13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2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from</a:t>
                      </a:r>
                      <a:endParaRPr sz="1200">
                        <a:latin typeface="Tahoma"/>
                        <a:cs typeface="Tahoma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2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requisition</a:t>
                      </a:r>
                      <a:r>
                        <a:rPr sz="1200" spc="-1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to</a:t>
                      </a:r>
                      <a:r>
                        <a:rPr sz="1200" spc="-9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2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fill</a:t>
                      </a:r>
                      <a:endParaRPr sz="1200">
                        <a:latin typeface="Tahoma"/>
                        <a:cs typeface="Tahoma"/>
                      </a:endParaRPr>
                    </a:p>
                  </a:txBody>
                  <a:tcPr marL="0" marR="0" marT="135890" marB="0">
                    <a:lnL w="9525">
                      <a:solidFill>
                        <a:srgbClr val="7E7E7E"/>
                      </a:solidFill>
                      <a:prstDash val="solid"/>
                    </a:lnL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 marR="14224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200" spc="-2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Average</a:t>
                      </a:r>
                      <a:r>
                        <a:rPr sz="1200" spc="-10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2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number</a:t>
                      </a:r>
                      <a:r>
                        <a:rPr sz="1200" spc="-12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of</a:t>
                      </a:r>
                      <a:r>
                        <a:rPr sz="1200" spc="-10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2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calendar</a:t>
                      </a:r>
                      <a:r>
                        <a:rPr sz="1200" spc="-10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2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days </a:t>
                      </a:r>
                      <a:r>
                        <a:rPr sz="12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from</a:t>
                      </a:r>
                      <a:r>
                        <a:rPr sz="1200" spc="-10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receipt</a:t>
                      </a:r>
                      <a:r>
                        <a:rPr sz="1200" spc="-114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of</a:t>
                      </a:r>
                      <a:r>
                        <a:rPr sz="1200" spc="-9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requisition</a:t>
                      </a:r>
                      <a:r>
                        <a:rPr sz="1200" spc="-12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until </a:t>
                      </a:r>
                      <a:r>
                        <a:rPr sz="1200" spc="-2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the</a:t>
                      </a:r>
                      <a:r>
                        <a:rPr sz="1200" spc="-13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position</a:t>
                      </a:r>
                      <a:r>
                        <a:rPr sz="1200" spc="-13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is</a:t>
                      </a:r>
                      <a:r>
                        <a:rPr sz="1200" spc="-12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filled</a:t>
                      </a:r>
                      <a:endParaRPr sz="1200">
                        <a:latin typeface="Tahoma"/>
                        <a:cs typeface="Tahoma"/>
                      </a:endParaRPr>
                    </a:p>
                  </a:txBody>
                  <a:tcPr marL="0" marR="0" marT="44450" marB="0">
                    <a:lnL w="9525">
                      <a:solidFill>
                        <a:srgbClr val="7E7E7E"/>
                      </a:solidFill>
                      <a:prstDash val="solid"/>
                    </a:lnL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15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20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55</a:t>
                      </a:r>
                      <a:r>
                        <a:rPr sz="1200" spc="-4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2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days</a:t>
                      </a:r>
                      <a:endParaRPr sz="1200">
                        <a:latin typeface="Tahoma"/>
                        <a:cs typeface="Tahoma"/>
                      </a:endParaRPr>
                    </a:p>
                  </a:txBody>
                  <a:tcPr marL="0" marR="0" marT="52705" marB="0">
                    <a:lnL w="9525">
                      <a:solidFill>
                        <a:srgbClr val="7E7E7E"/>
                      </a:solidFill>
                      <a:prstDash val="solid"/>
                    </a:lnL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22325">
                <a:tc>
                  <a:txBody>
                    <a:bodyPr/>
                    <a:lstStyle/>
                    <a:p>
                      <a:pPr marL="91440" marR="32829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2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Orientation Program</a:t>
                      </a:r>
                      <a:r>
                        <a:rPr sz="1200" spc="-15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2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for New </a:t>
                      </a:r>
                      <a:r>
                        <a:rPr sz="12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Employees</a:t>
                      </a:r>
                      <a:endParaRPr sz="12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lnL w="9525">
                      <a:solidFill>
                        <a:srgbClr val="7E7E7E"/>
                      </a:solidFill>
                      <a:prstDash val="solid"/>
                    </a:lnL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15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91440" marR="160655">
                        <a:lnSpc>
                          <a:spcPct val="100000"/>
                        </a:lnSpc>
                      </a:pPr>
                      <a:r>
                        <a:rPr sz="1200" spc="-26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%</a:t>
                      </a:r>
                      <a:r>
                        <a:rPr sz="1200" spc="-13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Effectiveness</a:t>
                      </a:r>
                      <a:r>
                        <a:rPr sz="1200" spc="-14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2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of </a:t>
                      </a:r>
                      <a:r>
                        <a:rPr sz="12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orientation</a:t>
                      </a:r>
                      <a:r>
                        <a:rPr sz="1200" spc="-7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3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program,</a:t>
                      </a:r>
                      <a:endParaRPr sz="1200">
                        <a:latin typeface="Tahoma"/>
                        <a:cs typeface="Tahoma"/>
                      </a:endParaRPr>
                    </a:p>
                  </a:txBody>
                  <a:tcPr marL="0" marR="0" marT="52705" marB="0">
                    <a:lnL w="9525">
                      <a:solidFill>
                        <a:srgbClr val="7E7E7E"/>
                      </a:solidFill>
                      <a:prstDash val="solid"/>
                    </a:lnL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 marR="28003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200" spc="-2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Average</a:t>
                      </a:r>
                      <a:r>
                        <a:rPr sz="1200" spc="-10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score</a:t>
                      </a:r>
                      <a:r>
                        <a:rPr sz="1200" spc="-1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2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obtained</a:t>
                      </a:r>
                      <a:r>
                        <a:rPr sz="1200" spc="-12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2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by</a:t>
                      </a:r>
                      <a:r>
                        <a:rPr sz="1200" spc="-10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2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new </a:t>
                      </a:r>
                      <a:r>
                        <a:rPr sz="120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recruits</a:t>
                      </a:r>
                      <a:r>
                        <a:rPr sz="1200" spc="-15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in</a:t>
                      </a:r>
                      <a:r>
                        <a:rPr sz="1200" spc="-114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2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the</a:t>
                      </a:r>
                      <a:r>
                        <a:rPr sz="1200" spc="-13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orientation </a:t>
                      </a:r>
                      <a:r>
                        <a:rPr sz="1200" spc="-2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evaluation</a:t>
                      </a:r>
                      <a:r>
                        <a:rPr sz="1200" spc="-10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quiz</a:t>
                      </a:r>
                      <a:r>
                        <a:rPr sz="1200" spc="-12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that</a:t>
                      </a:r>
                      <a:r>
                        <a:rPr sz="1200" spc="-10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tests</a:t>
                      </a:r>
                      <a:r>
                        <a:rPr sz="1200" spc="-12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their </a:t>
                      </a:r>
                      <a:r>
                        <a:rPr sz="1200" spc="-2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knowledge</a:t>
                      </a:r>
                      <a:r>
                        <a:rPr sz="1200" spc="-7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4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(0-</a:t>
                      </a:r>
                      <a:r>
                        <a:rPr sz="12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100%)</a:t>
                      </a:r>
                      <a:endParaRPr sz="12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lnL w="9525">
                      <a:solidFill>
                        <a:srgbClr val="7E7E7E"/>
                      </a:solidFill>
                      <a:prstDash val="solid"/>
                    </a:lnL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135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635" algn="ctr">
                        <a:lnSpc>
                          <a:spcPct val="100000"/>
                        </a:lnSpc>
                      </a:pPr>
                      <a:r>
                        <a:rPr sz="1200" spc="-2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&gt;80%</a:t>
                      </a:r>
                      <a:endParaRPr sz="1200">
                        <a:latin typeface="Tahoma"/>
                        <a:cs typeface="Tahoma"/>
                      </a:endParaRPr>
                    </a:p>
                  </a:txBody>
                  <a:tcPr marL="0" marR="0" marT="144145" marB="0">
                    <a:lnL w="9525">
                      <a:solidFill>
                        <a:srgbClr val="7E7E7E"/>
                      </a:solidFill>
                      <a:prstDash val="solid"/>
                    </a:lnL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70560">
                <a:tc>
                  <a:txBody>
                    <a:bodyPr/>
                    <a:lstStyle/>
                    <a:p>
                      <a:pPr marL="91440" marR="144780">
                        <a:lnSpc>
                          <a:spcPct val="100000"/>
                        </a:lnSpc>
                        <a:spcBef>
                          <a:spcPts val="1195"/>
                        </a:spcBef>
                      </a:pPr>
                      <a:r>
                        <a:rPr sz="12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Personnel Administration</a:t>
                      </a:r>
                      <a:endParaRPr sz="1200">
                        <a:latin typeface="Tahoma"/>
                        <a:cs typeface="Tahoma"/>
                      </a:endParaRPr>
                    </a:p>
                  </a:txBody>
                  <a:tcPr marL="0" marR="0" marT="151765" marB="0">
                    <a:lnL w="9525">
                      <a:solidFill>
                        <a:srgbClr val="7E7E7E"/>
                      </a:solidFill>
                      <a:prstDash val="solid"/>
                    </a:lnL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 marR="164465">
                        <a:lnSpc>
                          <a:spcPct val="100000"/>
                        </a:lnSpc>
                        <a:spcBef>
                          <a:spcPts val="1195"/>
                        </a:spcBef>
                      </a:pPr>
                      <a:r>
                        <a:rPr sz="1200" spc="-19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#</a:t>
                      </a:r>
                      <a:r>
                        <a:rPr sz="1200" spc="-1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3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Time</a:t>
                      </a:r>
                      <a:r>
                        <a:rPr sz="1200" spc="-12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to</a:t>
                      </a:r>
                      <a:r>
                        <a:rPr sz="1200" spc="-10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2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respond</a:t>
                      </a:r>
                      <a:r>
                        <a:rPr sz="1200" spc="-13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2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to </a:t>
                      </a:r>
                      <a:r>
                        <a:rPr sz="12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inquiries</a:t>
                      </a:r>
                      <a:endParaRPr sz="1200">
                        <a:latin typeface="Tahoma"/>
                        <a:cs typeface="Tahoma"/>
                      </a:endParaRPr>
                    </a:p>
                  </a:txBody>
                  <a:tcPr marL="0" marR="0" marT="151765" marB="0">
                    <a:lnL w="9525">
                      <a:solidFill>
                        <a:srgbClr val="7E7E7E"/>
                      </a:solidFill>
                      <a:prstDash val="solid"/>
                    </a:lnL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 marR="113030" indent="30480" algn="just">
                        <a:lnSpc>
                          <a:spcPct val="108400"/>
                        </a:lnSpc>
                        <a:spcBef>
                          <a:spcPts val="235"/>
                        </a:spcBef>
                      </a:pPr>
                      <a:r>
                        <a:rPr sz="1200" spc="-3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Average</a:t>
                      </a:r>
                      <a:r>
                        <a:rPr sz="1200" spc="-2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4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number</a:t>
                      </a:r>
                      <a:r>
                        <a:rPr sz="1200" spc="-5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5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of</a:t>
                      </a:r>
                      <a:r>
                        <a:rPr sz="1200" spc="-2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3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business</a:t>
                      </a:r>
                      <a:r>
                        <a:rPr sz="1200" spc="-3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2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days </a:t>
                      </a:r>
                      <a:r>
                        <a:rPr sz="1200" spc="-3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from</a:t>
                      </a:r>
                      <a:r>
                        <a:rPr sz="1200" spc="-4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2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receipt</a:t>
                      </a:r>
                      <a:r>
                        <a:rPr sz="1200" spc="-5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6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of</a:t>
                      </a:r>
                      <a:r>
                        <a:rPr sz="1200" spc="-3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2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request</a:t>
                      </a:r>
                      <a:r>
                        <a:rPr sz="1200" spc="-5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or</a:t>
                      </a:r>
                      <a:r>
                        <a:rPr sz="1200" spc="-2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inquiry until</a:t>
                      </a:r>
                      <a:r>
                        <a:rPr sz="1200" spc="-12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2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the</a:t>
                      </a:r>
                      <a:r>
                        <a:rPr sz="1200" spc="-1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2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response</a:t>
                      </a:r>
                      <a:r>
                        <a:rPr sz="1200" spc="-14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is</a:t>
                      </a:r>
                      <a:r>
                        <a:rPr sz="1200" spc="-10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sent.</a:t>
                      </a:r>
                      <a:endParaRPr sz="1200">
                        <a:latin typeface="Tahoma"/>
                        <a:cs typeface="Tahoma"/>
                      </a:endParaRPr>
                    </a:p>
                  </a:txBody>
                  <a:tcPr marL="0" marR="0" marT="29845" marB="0">
                    <a:lnL w="9525">
                      <a:solidFill>
                        <a:srgbClr val="7E7E7E"/>
                      </a:solidFill>
                      <a:prstDash val="solid"/>
                    </a:lnL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20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3</a:t>
                      </a:r>
                      <a:r>
                        <a:rPr sz="1200" spc="-9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2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days</a:t>
                      </a:r>
                      <a:endParaRPr sz="1200">
                        <a:latin typeface="Tahoma"/>
                        <a:cs typeface="Tahoma"/>
                      </a:endParaRPr>
                    </a:p>
                  </a:txBody>
                  <a:tcPr marL="0" marR="0" marT="67945" marB="0">
                    <a:lnL w="9525">
                      <a:solidFill>
                        <a:srgbClr val="7E7E7E"/>
                      </a:solidFill>
                      <a:prstDash val="solid"/>
                    </a:lnL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058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135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91440" marR="577215">
                        <a:lnSpc>
                          <a:spcPct val="100000"/>
                        </a:lnSpc>
                      </a:pPr>
                      <a:r>
                        <a:rPr sz="1200" spc="-1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Training </a:t>
                      </a:r>
                      <a:r>
                        <a:rPr sz="12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services</a:t>
                      </a:r>
                      <a:endParaRPr sz="1200">
                        <a:latin typeface="Tahoma"/>
                        <a:cs typeface="Tahoma"/>
                      </a:endParaRPr>
                    </a:p>
                  </a:txBody>
                  <a:tcPr marL="0" marR="0" marT="144145" marB="0">
                    <a:lnL w="9525">
                      <a:solidFill>
                        <a:srgbClr val="7E7E7E"/>
                      </a:solidFill>
                      <a:prstDash val="solid"/>
                    </a:lnL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135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91440" marR="378460">
                        <a:lnSpc>
                          <a:spcPct val="100000"/>
                        </a:lnSpc>
                      </a:pPr>
                      <a:r>
                        <a:rPr sz="1200" spc="-19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#</a:t>
                      </a:r>
                      <a:r>
                        <a:rPr sz="1200" spc="-13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Training satisfaction</a:t>
                      </a:r>
                      <a:r>
                        <a:rPr sz="1200" spc="-15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2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index</a:t>
                      </a:r>
                      <a:endParaRPr sz="1200">
                        <a:latin typeface="Tahoma"/>
                        <a:cs typeface="Tahoma"/>
                      </a:endParaRPr>
                    </a:p>
                  </a:txBody>
                  <a:tcPr marL="0" marR="0" marT="144145" marB="0">
                    <a:lnL w="9525">
                      <a:solidFill>
                        <a:srgbClr val="7E7E7E"/>
                      </a:solidFill>
                      <a:prstDash val="solid"/>
                    </a:lnL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 marR="120014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200" spc="-3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The</a:t>
                      </a:r>
                      <a:r>
                        <a:rPr sz="1200" spc="-1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3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average</a:t>
                      </a:r>
                      <a:r>
                        <a:rPr sz="1200" spc="-10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score</a:t>
                      </a:r>
                      <a:r>
                        <a:rPr sz="1200" spc="-114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2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obtained</a:t>
                      </a:r>
                      <a:r>
                        <a:rPr sz="1200" spc="-13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in</a:t>
                      </a:r>
                      <a:r>
                        <a:rPr sz="1200" spc="-10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2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the </a:t>
                      </a:r>
                      <a:r>
                        <a:rPr sz="1200" spc="-2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Training</a:t>
                      </a:r>
                      <a:r>
                        <a:rPr sz="1200" spc="-8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2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Satisfaction</a:t>
                      </a:r>
                      <a:r>
                        <a:rPr sz="1200" spc="-10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2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Survey</a:t>
                      </a:r>
                      <a:r>
                        <a:rPr sz="1200" spc="-9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5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(on</a:t>
                      </a:r>
                      <a:r>
                        <a:rPr sz="1200" spc="-7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5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a </a:t>
                      </a:r>
                      <a:r>
                        <a:rPr sz="1200" spc="-2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scale</a:t>
                      </a:r>
                      <a:r>
                        <a:rPr sz="1200" spc="-13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of</a:t>
                      </a:r>
                      <a:r>
                        <a:rPr sz="1200" spc="-10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1-</a:t>
                      </a:r>
                      <a:r>
                        <a:rPr sz="1200" spc="-2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10,</a:t>
                      </a:r>
                      <a:r>
                        <a:rPr sz="1200" spc="-1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1-</a:t>
                      </a:r>
                      <a:r>
                        <a:rPr sz="12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completely dissatisfied</a:t>
                      </a:r>
                      <a:r>
                        <a:rPr sz="1200" spc="-13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3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and</a:t>
                      </a:r>
                      <a:r>
                        <a:rPr sz="1200" spc="-85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10-</a:t>
                      </a:r>
                      <a:r>
                        <a:rPr sz="1200" spc="-1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extremely satisfied)</a:t>
                      </a:r>
                      <a:endParaRPr sz="1200">
                        <a:latin typeface="Tahoma"/>
                        <a:cs typeface="Tahoma"/>
                      </a:endParaRPr>
                    </a:p>
                  </a:txBody>
                  <a:tcPr marL="0" marR="0" marT="45085" marB="0">
                    <a:lnL w="9525">
                      <a:solidFill>
                        <a:srgbClr val="7E7E7E"/>
                      </a:solidFill>
                      <a:prstDash val="solid"/>
                    </a:lnL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75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200" spc="-19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&gt;</a:t>
                      </a:r>
                      <a:r>
                        <a:rPr sz="1200" spc="-13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50" dirty="0">
                          <a:solidFill>
                            <a:srgbClr val="5F5F5F"/>
                          </a:solidFill>
                          <a:latin typeface="Tahoma"/>
                          <a:cs typeface="Tahoma"/>
                        </a:rPr>
                        <a:t>8</a:t>
                      </a:r>
                      <a:endParaRPr sz="120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L w="9525">
                      <a:solidFill>
                        <a:srgbClr val="7E7E7E"/>
                      </a:solidFill>
                      <a:prstDash val="solid"/>
                    </a:lnL>
                    <a:lnR w="9525">
                      <a:solidFill>
                        <a:srgbClr val="7E7E7E"/>
                      </a:solidFill>
                      <a:prstDash val="solid"/>
                    </a:lnR>
                    <a:lnT w="9525">
                      <a:solidFill>
                        <a:srgbClr val="7E7E7E"/>
                      </a:solidFill>
                      <a:prstDash val="solid"/>
                    </a:lnT>
                    <a:lnB w="9525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09258" rIns="0" bIns="0" rtlCol="0">
            <a:spAutoFit/>
          </a:bodyPr>
          <a:lstStyle/>
          <a:p>
            <a:pPr marL="31115">
              <a:lnSpc>
                <a:spcPct val="100000"/>
              </a:lnSpc>
              <a:spcBef>
                <a:spcPts val="100"/>
              </a:spcBef>
            </a:pPr>
            <a:r>
              <a:rPr spc="-85" dirty="0"/>
              <a:t>10.</a:t>
            </a:r>
            <a:r>
              <a:rPr spc="-20" dirty="0"/>
              <a:t> </a:t>
            </a:r>
            <a:r>
              <a:rPr spc="285" dirty="0"/>
              <a:t>SUPPLIER</a:t>
            </a:r>
            <a:r>
              <a:rPr spc="25" dirty="0"/>
              <a:t> </a:t>
            </a:r>
            <a:r>
              <a:rPr spc="160" dirty="0"/>
              <a:t>PERFORMANCE</a:t>
            </a:r>
            <a:r>
              <a:rPr spc="30" dirty="0"/>
              <a:t> </a:t>
            </a:r>
            <a:r>
              <a:rPr spc="100" dirty="0"/>
              <a:t>MANAGEMENT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14934" y="1358646"/>
            <a:ext cx="6569709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KPIs</a:t>
            </a:r>
            <a:r>
              <a:rPr sz="1600" spc="-15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to</a:t>
            </a:r>
            <a:r>
              <a:rPr sz="1600" spc="-15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monitor</a:t>
            </a:r>
            <a:r>
              <a:rPr sz="1600" spc="-14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0" dirty="0">
                <a:solidFill>
                  <a:srgbClr val="5F5F5F"/>
                </a:solidFill>
                <a:latin typeface="Tahoma"/>
                <a:cs typeface="Tahoma"/>
              </a:rPr>
              <a:t>the</a:t>
            </a:r>
            <a:r>
              <a:rPr sz="1600" spc="-15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5" dirty="0">
                <a:solidFill>
                  <a:srgbClr val="5F5F5F"/>
                </a:solidFill>
                <a:latin typeface="Tahoma"/>
                <a:cs typeface="Tahoma"/>
              </a:rPr>
              <a:t>performance</a:t>
            </a:r>
            <a:r>
              <a:rPr sz="1600" spc="-17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of</a:t>
            </a:r>
            <a:r>
              <a:rPr sz="1600" spc="-15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35" dirty="0">
                <a:solidFill>
                  <a:srgbClr val="5F5F5F"/>
                </a:solidFill>
                <a:latin typeface="Tahoma"/>
                <a:cs typeface="Tahoma"/>
              </a:rPr>
              <a:t>suppliers,</a:t>
            </a:r>
            <a:r>
              <a:rPr sz="1600" spc="-17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for</a:t>
            </a:r>
            <a:r>
              <a:rPr sz="1600" spc="-15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75" dirty="0">
                <a:solidFill>
                  <a:srgbClr val="5F5F5F"/>
                </a:solidFill>
                <a:latin typeface="Tahoma"/>
                <a:cs typeface="Tahoma"/>
              </a:rPr>
              <a:t>a</a:t>
            </a:r>
            <a:r>
              <a:rPr sz="1600" spc="-14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5" dirty="0">
                <a:solidFill>
                  <a:srgbClr val="5F5F5F"/>
                </a:solidFill>
                <a:latin typeface="Tahoma"/>
                <a:cs typeface="Tahoma"/>
              </a:rPr>
              <a:t>streamlined</a:t>
            </a:r>
            <a:r>
              <a:rPr sz="1600" spc="-15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35" dirty="0">
                <a:solidFill>
                  <a:srgbClr val="5F5F5F"/>
                </a:solidFill>
                <a:latin typeface="Tahoma"/>
                <a:cs typeface="Tahoma"/>
              </a:rPr>
              <a:t>supply</a:t>
            </a:r>
            <a:r>
              <a:rPr sz="1600" spc="-16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chain.</a:t>
            </a:r>
            <a:endParaRPr sz="1600">
              <a:latin typeface="Tahoma"/>
              <a:cs typeface="Tahoma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087367" y="2150376"/>
            <a:ext cx="4529455" cy="1545590"/>
            <a:chOff x="4087367" y="2150376"/>
            <a:chExt cx="4529455" cy="154559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096499" y="3099570"/>
              <a:ext cx="4511064" cy="596239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4113275" y="3107436"/>
              <a:ext cx="4427220" cy="521334"/>
            </a:xfrm>
            <a:custGeom>
              <a:avLst/>
              <a:gdLst/>
              <a:ahLst/>
              <a:cxnLst/>
              <a:rect l="l" t="t" r="r" b="b"/>
              <a:pathLst>
                <a:path w="4427220" h="521335">
                  <a:moveTo>
                    <a:pt x="4375277" y="0"/>
                  </a:moveTo>
                  <a:lnTo>
                    <a:pt x="51943" y="0"/>
                  </a:lnTo>
                  <a:lnTo>
                    <a:pt x="31718" y="4079"/>
                  </a:lnTo>
                  <a:lnTo>
                    <a:pt x="15208" y="15208"/>
                  </a:lnTo>
                  <a:lnTo>
                    <a:pt x="4079" y="31718"/>
                  </a:lnTo>
                  <a:lnTo>
                    <a:pt x="0" y="51942"/>
                  </a:lnTo>
                  <a:lnTo>
                    <a:pt x="0" y="469264"/>
                  </a:lnTo>
                  <a:lnTo>
                    <a:pt x="4079" y="489489"/>
                  </a:lnTo>
                  <a:lnTo>
                    <a:pt x="15208" y="505999"/>
                  </a:lnTo>
                  <a:lnTo>
                    <a:pt x="31718" y="517128"/>
                  </a:lnTo>
                  <a:lnTo>
                    <a:pt x="51943" y="521207"/>
                  </a:lnTo>
                  <a:lnTo>
                    <a:pt x="4375277" y="521207"/>
                  </a:lnTo>
                  <a:lnTo>
                    <a:pt x="4395501" y="517128"/>
                  </a:lnTo>
                  <a:lnTo>
                    <a:pt x="4412011" y="505999"/>
                  </a:lnTo>
                  <a:lnTo>
                    <a:pt x="4423140" y="489489"/>
                  </a:lnTo>
                  <a:lnTo>
                    <a:pt x="4427220" y="469264"/>
                  </a:lnTo>
                  <a:lnTo>
                    <a:pt x="4427220" y="51942"/>
                  </a:lnTo>
                  <a:lnTo>
                    <a:pt x="4423140" y="31718"/>
                  </a:lnTo>
                  <a:lnTo>
                    <a:pt x="4412011" y="15208"/>
                  </a:lnTo>
                  <a:lnTo>
                    <a:pt x="4395501" y="4079"/>
                  </a:lnTo>
                  <a:lnTo>
                    <a:pt x="437527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87367" y="2619730"/>
              <a:ext cx="4529328" cy="522757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4113275" y="2645663"/>
              <a:ext cx="4427220" cy="421005"/>
            </a:xfrm>
            <a:custGeom>
              <a:avLst/>
              <a:gdLst/>
              <a:ahLst/>
              <a:cxnLst/>
              <a:rect l="l" t="t" r="r" b="b"/>
              <a:pathLst>
                <a:path w="4427220" h="421005">
                  <a:moveTo>
                    <a:pt x="4385309" y="0"/>
                  </a:moveTo>
                  <a:lnTo>
                    <a:pt x="41910" y="0"/>
                  </a:lnTo>
                  <a:lnTo>
                    <a:pt x="25610" y="3298"/>
                  </a:lnTo>
                  <a:lnTo>
                    <a:pt x="12287" y="12287"/>
                  </a:lnTo>
                  <a:lnTo>
                    <a:pt x="3298" y="25610"/>
                  </a:lnTo>
                  <a:lnTo>
                    <a:pt x="0" y="41910"/>
                  </a:lnTo>
                  <a:lnTo>
                    <a:pt x="0" y="378713"/>
                  </a:lnTo>
                  <a:lnTo>
                    <a:pt x="3298" y="395013"/>
                  </a:lnTo>
                  <a:lnTo>
                    <a:pt x="12287" y="408336"/>
                  </a:lnTo>
                  <a:lnTo>
                    <a:pt x="25610" y="417325"/>
                  </a:lnTo>
                  <a:lnTo>
                    <a:pt x="41910" y="420624"/>
                  </a:lnTo>
                  <a:lnTo>
                    <a:pt x="4385309" y="420624"/>
                  </a:lnTo>
                  <a:lnTo>
                    <a:pt x="4401609" y="417325"/>
                  </a:lnTo>
                  <a:lnTo>
                    <a:pt x="4414932" y="408336"/>
                  </a:lnTo>
                  <a:lnTo>
                    <a:pt x="4423921" y="395013"/>
                  </a:lnTo>
                  <a:lnTo>
                    <a:pt x="4427220" y="378713"/>
                  </a:lnTo>
                  <a:lnTo>
                    <a:pt x="4427220" y="41910"/>
                  </a:lnTo>
                  <a:lnTo>
                    <a:pt x="4423921" y="25610"/>
                  </a:lnTo>
                  <a:lnTo>
                    <a:pt x="4414932" y="12287"/>
                  </a:lnTo>
                  <a:lnTo>
                    <a:pt x="4401609" y="3298"/>
                  </a:lnTo>
                  <a:lnTo>
                    <a:pt x="438530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087367" y="2150376"/>
              <a:ext cx="4529328" cy="545579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4113275" y="2176271"/>
              <a:ext cx="4427220" cy="443865"/>
            </a:xfrm>
            <a:custGeom>
              <a:avLst/>
              <a:gdLst/>
              <a:ahLst/>
              <a:cxnLst/>
              <a:rect l="l" t="t" r="r" b="b"/>
              <a:pathLst>
                <a:path w="4427220" h="443864">
                  <a:moveTo>
                    <a:pt x="4383024" y="0"/>
                  </a:moveTo>
                  <a:lnTo>
                    <a:pt x="44196" y="0"/>
                  </a:lnTo>
                  <a:lnTo>
                    <a:pt x="27003" y="3476"/>
                  </a:lnTo>
                  <a:lnTo>
                    <a:pt x="12953" y="12953"/>
                  </a:lnTo>
                  <a:lnTo>
                    <a:pt x="3476" y="27003"/>
                  </a:lnTo>
                  <a:lnTo>
                    <a:pt x="0" y="44195"/>
                  </a:lnTo>
                  <a:lnTo>
                    <a:pt x="0" y="399288"/>
                  </a:lnTo>
                  <a:lnTo>
                    <a:pt x="3476" y="416480"/>
                  </a:lnTo>
                  <a:lnTo>
                    <a:pt x="12954" y="430529"/>
                  </a:lnTo>
                  <a:lnTo>
                    <a:pt x="27003" y="440007"/>
                  </a:lnTo>
                  <a:lnTo>
                    <a:pt x="44196" y="443483"/>
                  </a:lnTo>
                  <a:lnTo>
                    <a:pt x="4383024" y="443483"/>
                  </a:lnTo>
                  <a:lnTo>
                    <a:pt x="4400216" y="440007"/>
                  </a:lnTo>
                  <a:lnTo>
                    <a:pt x="4414265" y="430529"/>
                  </a:lnTo>
                  <a:lnTo>
                    <a:pt x="4423743" y="416480"/>
                  </a:lnTo>
                  <a:lnTo>
                    <a:pt x="4427220" y="399288"/>
                  </a:lnTo>
                  <a:lnTo>
                    <a:pt x="4427220" y="44195"/>
                  </a:lnTo>
                  <a:lnTo>
                    <a:pt x="4423743" y="27003"/>
                  </a:lnTo>
                  <a:lnTo>
                    <a:pt x="4414266" y="12953"/>
                  </a:lnTo>
                  <a:lnTo>
                    <a:pt x="4400216" y="3476"/>
                  </a:lnTo>
                  <a:lnTo>
                    <a:pt x="438302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4163948" y="3236214"/>
            <a:ext cx="3164840" cy="34798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18745" indent="-106045">
              <a:lnSpc>
                <a:spcPct val="100000"/>
              </a:lnSpc>
              <a:spcBef>
                <a:spcPts val="105"/>
              </a:spcBef>
              <a:buSzPct val="104761"/>
              <a:buChar char="•"/>
              <a:tabLst>
                <a:tab pos="118745" algn="l"/>
              </a:tabLst>
            </a:pPr>
            <a:r>
              <a:rPr sz="1050" spc="-100" dirty="0">
                <a:solidFill>
                  <a:srgbClr val="5F5F5F"/>
                </a:solidFill>
                <a:latin typeface="Arial"/>
                <a:cs typeface="Arial"/>
              </a:rPr>
              <a:t>%</a:t>
            </a:r>
            <a:r>
              <a:rPr sz="1050" spc="75" dirty="0">
                <a:solidFill>
                  <a:srgbClr val="5F5F5F"/>
                </a:solidFill>
                <a:latin typeface="Arial"/>
                <a:cs typeface="Arial"/>
              </a:rPr>
              <a:t> </a:t>
            </a:r>
            <a:r>
              <a:rPr sz="1050" dirty="0">
                <a:solidFill>
                  <a:srgbClr val="5F5F5F"/>
                </a:solidFill>
                <a:latin typeface="Arial"/>
                <a:cs typeface="Arial"/>
              </a:rPr>
              <a:t>Work</a:t>
            </a:r>
            <a:r>
              <a:rPr sz="1050" spc="50" dirty="0">
                <a:solidFill>
                  <a:srgbClr val="5F5F5F"/>
                </a:solidFill>
                <a:latin typeface="Arial"/>
                <a:cs typeface="Arial"/>
              </a:rPr>
              <a:t> </a:t>
            </a:r>
            <a:r>
              <a:rPr sz="1050" dirty="0">
                <a:solidFill>
                  <a:srgbClr val="5F5F5F"/>
                </a:solidFill>
                <a:latin typeface="Arial"/>
                <a:cs typeface="Arial"/>
              </a:rPr>
              <a:t>completed</a:t>
            </a:r>
            <a:r>
              <a:rPr sz="1050" spc="45" dirty="0">
                <a:solidFill>
                  <a:srgbClr val="5F5F5F"/>
                </a:solidFill>
                <a:latin typeface="Arial"/>
                <a:cs typeface="Arial"/>
              </a:rPr>
              <a:t> </a:t>
            </a:r>
            <a:r>
              <a:rPr sz="1050" dirty="0">
                <a:solidFill>
                  <a:srgbClr val="5F5F5F"/>
                </a:solidFill>
                <a:latin typeface="Arial"/>
                <a:cs typeface="Arial"/>
              </a:rPr>
              <a:t>within</a:t>
            </a:r>
            <a:r>
              <a:rPr sz="1050" spc="65" dirty="0">
                <a:solidFill>
                  <a:srgbClr val="5F5F5F"/>
                </a:solidFill>
                <a:latin typeface="Arial"/>
                <a:cs typeface="Arial"/>
              </a:rPr>
              <a:t> </a:t>
            </a:r>
            <a:r>
              <a:rPr sz="1050" dirty="0">
                <a:solidFill>
                  <a:srgbClr val="5F5F5F"/>
                </a:solidFill>
                <a:latin typeface="Arial"/>
                <a:cs typeface="Arial"/>
              </a:rPr>
              <a:t>the</a:t>
            </a:r>
            <a:r>
              <a:rPr sz="1050" spc="80" dirty="0">
                <a:solidFill>
                  <a:srgbClr val="5F5F5F"/>
                </a:solidFill>
                <a:latin typeface="Arial"/>
                <a:cs typeface="Arial"/>
              </a:rPr>
              <a:t> </a:t>
            </a:r>
            <a:r>
              <a:rPr sz="1050" spc="-10" dirty="0">
                <a:solidFill>
                  <a:srgbClr val="5F5F5F"/>
                </a:solidFill>
                <a:latin typeface="Arial"/>
                <a:cs typeface="Arial"/>
              </a:rPr>
              <a:t>agreed-</a:t>
            </a:r>
            <a:r>
              <a:rPr sz="1050" dirty="0">
                <a:solidFill>
                  <a:srgbClr val="5F5F5F"/>
                </a:solidFill>
                <a:latin typeface="Arial"/>
                <a:cs typeface="Arial"/>
              </a:rPr>
              <a:t>upon</a:t>
            </a:r>
            <a:r>
              <a:rPr sz="1050" spc="65" dirty="0">
                <a:solidFill>
                  <a:srgbClr val="5F5F5F"/>
                </a:solidFill>
                <a:latin typeface="Arial"/>
                <a:cs typeface="Arial"/>
              </a:rPr>
              <a:t> </a:t>
            </a:r>
            <a:r>
              <a:rPr sz="1050" spc="-10" dirty="0">
                <a:solidFill>
                  <a:srgbClr val="5F5F5F"/>
                </a:solidFill>
                <a:latin typeface="Arial"/>
                <a:cs typeface="Arial"/>
              </a:rPr>
              <a:t>budget</a:t>
            </a:r>
            <a:endParaRPr sz="1050">
              <a:latin typeface="Arial"/>
              <a:cs typeface="Arial"/>
            </a:endParaRPr>
          </a:p>
          <a:p>
            <a:pPr marL="118745" indent="-106045">
              <a:lnSpc>
                <a:spcPct val="100000"/>
              </a:lnSpc>
              <a:buSzPct val="104761"/>
              <a:buChar char="•"/>
              <a:tabLst>
                <a:tab pos="118745" algn="l"/>
              </a:tabLst>
            </a:pPr>
            <a:r>
              <a:rPr sz="1050" spc="-100" dirty="0">
                <a:solidFill>
                  <a:srgbClr val="5F5F5F"/>
                </a:solidFill>
                <a:latin typeface="Arial"/>
                <a:cs typeface="Arial"/>
              </a:rPr>
              <a:t>%</a:t>
            </a:r>
            <a:r>
              <a:rPr sz="1050" spc="5" dirty="0">
                <a:solidFill>
                  <a:srgbClr val="5F5F5F"/>
                </a:solidFill>
                <a:latin typeface="Arial"/>
                <a:cs typeface="Arial"/>
              </a:rPr>
              <a:t> </a:t>
            </a:r>
            <a:r>
              <a:rPr sz="1050" spc="-100" dirty="0">
                <a:solidFill>
                  <a:srgbClr val="5F5F5F"/>
                </a:solidFill>
                <a:latin typeface="Arial"/>
                <a:cs typeface="Arial"/>
              </a:rPr>
              <a:t>%</a:t>
            </a:r>
            <a:r>
              <a:rPr sz="1050" dirty="0">
                <a:solidFill>
                  <a:srgbClr val="5F5F5F"/>
                </a:solidFill>
                <a:latin typeface="Arial"/>
                <a:cs typeface="Arial"/>
              </a:rPr>
              <a:t> </a:t>
            </a:r>
            <a:r>
              <a:rPr sz="1050" spc="-10" dirty="0">
                <a:solidFill>
                  <a:srgbClr val="5F5F5F"/>
                </a:solidFill>
                <a:latin typeface="Arial"/>
                <a:cs typeface="Arial"/>
              </a:rPr>
              <a:t>Price</a:t>
            </a:r>
            <a:r>
              <a:rPr sz="1050" spc="10" dirty="0">
                <a:solidFill>
                  <a:srgbClr val="5F5F5F"/>
                </a:solidFill>
                <a:latin typeface="Arial"/>
                <a:cs typeface="Arial"/>
              </a:rPr>
              <a:t> </a:t>
            </a:r>
            <a:r>
              <a:rPr sz="1050" spc="-10" dirty="0">
                <a:solidFill>
                  <a:srgbClr val="5F5F5F"/>
                </a:solidFill>
                <a:latin typeface="Arial"/>
                <a:cs typeface="Arial"/>
              </a:rPr>
              <a:t>level</a:t>
            </a:r>
            <a:r>
              <a:rPr sz="1050" spc="10" dirty="0">
                <a:solidFill>
                  <a:srgbClr val="5F5F5F"/>
                </a:solidFill>
                <a:latin typeface="Arial"/>
                <a:cs typeface="Arial"/>
              </a:rPr>
              <a:t> </a:t>
            </a:r>
            <a:r>
              <a:rPr sz="1050" dirty="0">
                <a:solidFill>
                  <a:srgbClr val="5F5F5F"/>
                </a:solidFill>
                <a:latin typeface="Arial"/>
                <a:cs typeface="Arial"/>
              </a:rPr>
              <a:t>compared</a:t>
            </a:r>
            <a:r>
              <a:rPr sz="1050" spc="-20" dirty="0">
                <a:solidFill>
                  <a:srgbClr val="5F5F5F"/>
                </a:solidFill>
                <a:latin typeface="Arial"/>
                <a:cs typeface="Arial"/>
              </a:rPr>
              <a:t> </a:t>
            </a:r>
            <a:r>
              <a:rPr sz="1050" dirty="0">
                <a:solidFill>
                  <a:srgbClr val="5F5F5F"/>
                </a:solidFill>
                <a:latin typeface="Arial"/>
                <a:cs typeface="Arial"/>
              </a:rPr>
              <a:t>to</a:t>
            </a:r>
            <a:r>
              <a:rPr sz="1050" spc="5" dirty="0">
                <a:solidFill>
                  <a:srgbClr val="5F5F5F"/>
                </a:solidFill>
                <a:latin typeface="Arial"/>
                <a:cs typeface="Arial"/>
              </a:rPr>
              <a:t> </a:t>
            </a:r>
            <a:r>
              <a:rPr sz="1050" spc="-10" dirty="0">
                <a:solidFill>
                  <a:srgbClr val="5F5F5F"/>
                </a:solidFill>
                <a:latin typeface="Arial"/>
                <a:cs typeface="Arial"/>
              </a:rPr>
              <a:t>market</a:t>
            </a:r>
            <a:endParaRPr sz="105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365375" y="1956003"/>
            <a:ext cx="1056640" cy="5715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5F5F5F"/>
                </a:solidFill>
                <a:latin typeface="Arial"/>
                <a:cs typeface="Arial"/>
              </a:rPr>
              <a:t>b)</a:t>
            </a:r>
            <a:r>
              <a:rPr sz="1200" spc="-45" dirty="0">
                <a:solidFill>
                  <a:srgbClr val="5F5F5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5F5F5F"/>
                </a:solidFill>
                <a:latin typeface="Arial"/>
                <a:cs typeface="Arial"/>
              </a:rPr>
              <a:t>8</a:t>
            </a:r>
            <a:r>
              <a:rPr sz="1200" spc="-10" dirty="0">
                <a:solidFill>
                  <a:srgbClr val="5F5F5F"/>
                </a:solidFill>
                <a:latin typeface="Arial"/>
                <a:cs typeface="Arial"/>
              </a:rPr>
              <a:t> Categories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5"/>
              </a:spcBef>
            </a:pPr>
            <a:endParaRPr sz="1200">
              <a:latin typeface="Arial"/>
              <a:cs typeface="Arial"/>
            </a:endParaRPr>
          </a:p>
          <a:p>
            <a:pPr marL="13970">
              <a:lnSpc>
                <a:spcPct val="100000"/>
              </a:lnSpc>
            </a:pPr>
            <a:r>
              <a:rPr sz="1100" spc="-10" dirty="0">
                <a:solidFill>
                  <a:srgbClr val="4B4B4B"/>
                </a:solidFill>
                <a:latin typeface="Arial"/>
                <a:cs typeface="Arial"/>
              </a:rPr>
              <a:t>Outcomes</a:t>
            </a:r>
            <a:endParaRPr sz="11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82574" y="1940814"/>
            <a:ext cx="117919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0" dirty="0">
                <a:solidFill>
                  <a:srgbClr val="5F5F5F"/>
                </a:solidFill>
                <a:latin typeface="Arial"/>
                <a:cs typeface="Arial"/>
              </a:rPr>
              <a:t>a)</a:t>
            </a:r>
            <a:r>
              <a:rPr sz="1200" spc="-25" dirty="0">
                <a:solidFill>
                  <a:srgbClr val="5F5F5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5F5F5F"/>
                </a:solidFill>
                <a:latin typeface="Arial"/>
                <a:cs typeface="Arial"/>
              </a:rPr>
              <a:t>3</a:t>
            </a:r>
            <a:r>
              <a:rPr sz="1200" spc="-5" dirty="0">
                <a:solidFill>
                  <a:srgbClr val="5F5F5F"/>
                </a:solidFill>
                <a:latin typeface="Arial"/>
                <a:cs typeface="Arial"/>
              </a:rPr>
              <a:t> </a:t>
            </a:r>
            <a:r>
              <a:rPr sz="1200" spc="-10" dirty="0">
                <a:solidFill>
                  <a:srgbClr val="5F5F5F"/>
                </a:solidFill>
                <a:latin typeface="Arial"/>
                <a:cs typeface="Arial"/>
              </a:rPr>
              <a:t>Perspectives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1627441" y="2797873"/>
            <a:ext cx="268605" cy="248920"/>
            <a:chOff x="1627441" y="2797873"/>
            <a:chExt cx="268605" cy="248920"/>
          </a:xfrm>
        </p:grpSpPr>
        <p:sp>
          <p:nvSpPr>
            <p:cNvPr id="15" name="object 15"/>
            <p:cNvSpPr/>
            <p:nvPr/>
          </p:nvSpPr>
          <p:spPr>
            <a:xfrm>
              <a:off x="1632204" y="2802635"/>
              <a:ext cx="259079" cy="239395"/>
            </a:xfrm>
            <a:custGeom>
              <a:avLst/>
              <a:gdLst/>
              <a:ahLst/>
              <a:cxnLst/>
              <a:rect l="l" t="t" r="r" b="b"/>
              <a:pathLst>
                <a:path w="259080" h="239394">
                  <a:moveTo>
                    <a:pt x="129539" y="0"/>
                  </a:moveTo>
                  <a:lnTo>
                    <a:pt x="79134" y="9405"/>
                  </a:lnTo>
                  <a:lnTo>
                    <a:pt x="37957" y="35051"/>
                  </a:lnTo>
                  <a:lnTo>
                    <a:pt x="10185" y="73080"/>
                  </a:lnTo>
                  <a:lnTo>
                    <a:pt x="0" y="119634"/>
                  </a:lnTo>
                  <a:lnTo>
                    <a:pt x="10185" y="166187"/>
                  </a:lnTo>
                  <a:lnTo>
                    <a:pt x="37957" y="204215"/>
                  </a:lnTo>
                  <a:lnTo>
                    <a:pt x="79134" y="229862"/>
                  </a:lnTo>
                  <a:lnTo>
                    <a:pt x="129539" y="239267"/>
                  </a:lnTo>
                  <a:lnTo>
                    <a:pt x="179945" y="229862"/>
                  </a:lnTo>
                  <a:lnTo>
                    <a:pt x="221122" y="204215"/>
                  </a:lnTo>
                  <a:lnTo>
                    <a:pt x="248894" y="166187"/>
                  </a:lnTo>
                  <a:lnTo>
                    <a:pt x="259079" y="119634"/>
                  </a:lnTo>
                  <a:lnTo>
                    <a:pt x="248894" y="73080"/>
                  </a:lnTo>
                  <a:lnTo>
                    <a:pt x="221122" y="35051"/>
                  </a:lnTo>
                  <a:lnTo>
                    <a:pt x="179945" y="9405"/>
                  </a:lnTo>
                  <a:lnTo>
                    <a:pt x="129539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632204" y="2802635"/>
              <a:ext cx="259079" cy="239395"/>
            </a:xfrm>
            <a:custGeom>
              <a:avLst/>
              <a:gdLst/>
              <a:ahLst/>
              <a:cxnLst/>
              <a:rect l="l" t="t" r="r" b="b"/>
              <a:pathLst>
                <a:path w="259080" h="239394">
                  <a:moveTo>
                    <a:pt x="0" y="119634"/>
                  </a:moveTo>
                  <a:lnTo>
                    <a:pt x="10185" y="73080"/>
                  </a:lnTo>
                  <a:lnTo>
                    <a:pt x="37957" y="35051"/>
                  </a:lnTo>
                  <a:lnTo>
                    <a:pt x="79134" y="9405"/>
                  </a:lnTo>
                  <a:lnTo>
                    <a:pt x="129539" y="0"/>
                  </a:lnTo>
                  <a:lnTo>
                    <a:pt x="179945" y="9405"/>
                  </a:lnTo>
                  <a:lnTo>
                    <a:pt x="221122" y="35051"/>
                  </a:lnTo>
                  <a:lnTo>
                    <a:pt x="248894" y="73080"/>
                  </a:lnTo>
                  <a:lnTo>
                    <a:pt x="259079" y="119634"/>
                  </a:lnTo>
                  <a:lnTo>
                    <a:pt x="248894" y="166187"/>
                  </a:lnTo>
                  <a:lnTo>
                    <a:pt x="221122" y="204215"/>
                  </a:lnTo>
                  <a:lnTo>
                    <a:pt x="179945" y="229862"/>
                  </a:lnTo>
                  <a:lnTo>
                    <a:pt x="129539" y="239267"/>
                  </a:lnTo>
                  <a:lnTo>
                    <a:pt x="79134" y="229862"/>
                  </a:lnTo>
                  <a:lnTo>
                    <a:pt x="37957" y="204215"/>
                  </a:lnTo>
                  <a:lnTo>
                    <a:pt x="10185" y="166187"/>
                  </a:lnTo>
                  <a:lnTo>
                    <a:pt x="0" y="119634"/>
                  </a:lnTo>
                  <a:close/>
                </a:path>
              </a:pathLst>
            </a:custGeom>
            <a:ln w="952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7" name="object 17"/>
          <p:cNvGrpSpPr/>
          <p:nvPr/>
        </p:nvGrpSpPr>
        <p:grpSpPr>
          <a:xfrm>
            <a:off x="1627441" y="4462081"/>
            <a:ext cx="268605" cy="250825"/>
            <a:chOff x="1627441" y="4462081"/>
            <a:chExt cx="268605" cy="250825"/>
          </a:xfrm>
        </p:grpSpPr>
        <p:sp>
          <p:nvSpPr>
            <p:cNvPr id="18" name="object 18"/>
            <p:cNvSpPr/>
            <p:nvPr/>
          </p:nvSpPr>
          <p:spPr>
            <a:xfrm>
              <a:off x="1632204" y="4466844"/>
              <a:ext cx="259079" cy="241300"/>
            </a:xfrm>
            <a:custGeom>
              <a:avLst/>
              <a:gdLst/>
              <a:ahLst/>
              <a:cxnLst/>
              <a:rect l="l" t="t" r="r" b="b"/>
              <a:pathLst>
                <a:path w="259080" h="241300">
                  <a:moveTo>
                    <a:pt x="129539" y="0"/>
                  </a:moveTo>
                  <a:lnTo>
                    <a:pt x="79134" y="9453"/>
                  </a:lnTo>
                  <a:lnTo>
                    <a:pt x="37957" y="35242"/>
                  </a:lnTo>
                  <a:lnTo>
                    <a:pt x="10185" y="73509"/>
                  </a:lnTo>
                  <a:lnTo>
                    <a:pt x="0" y="120395"/>
                  </a:lnTo>
                  <a:lnTo>
                    <a:pt x="10185" y="167282"/>
                  </a:lnTo>
                  <a:lnTo>
                    <a:pt x="37957" y="205549"/>
                  </a:lnTo>
                  <a:lnTo>
                    <a:pt x="79134" y="231338"/>
                  </a:lnTo>
                  <a:lnTo>
                    <a:pt x="129539" y="240791"/>
                  </a:lnTo>
                  <a:lnTo>
                    <a:pt x="179945" y="231338"/>
                  </a:lnTo>
                  <a:lnTo>
                    <a:pt x="221122" y="205549"/>
                  </a:lnTo>
                  <a:lnTo>
                    <a:pt x="248894" y="167282"/>
                  </a:lnTo>
                  <a:lnTo>
                    <a:pt x="259079" y="120395"/>
                  </a:lnTo>
                  <a:lnTo>
                    <a:pt x="248894" y="73509"/>
                  </a:lnTo>
                  <a:lnTo>
                    <a:pt x="221122" y="35242"/>
                  </a:lnTo>
                  <a:lnTo>
                    <a:pt x="179945" y="9453"/>
                  </a:lnTo>
                  <a:lnTo>
                    <a:pt x="129539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632204" y="4466844"/>
              <a:ext cx="259079" cy="241300"/>
            </a:xfrm>
            <a:custGeom>
              <a:avLst/>
              <a:gdLst/>
              <a:ahLst/>
              <a:cxnLst/>
              <a:rect l="l" t="t" r="r" b="b"/>
              <a:pathLst>
                <a:path w="259080" h="241300">
                  <a:moveTo>
                    <a:pt x="0" y="120395"/>
                  </a:moveTo>
                  <a:lnTo>
                    <a:pt x="10185" y="73509"/>
                  </a:lnTo>
                  <a:lnTo>
                    <a:pt x="37957" y="35242"/>
                  </a:lnTo>
                  <a:lnTo>
                    <a:pt x="79134" y="9453"/>
                  </a:lnTo>
                  <a:lnTo>
                    <a:pt x="129539" y="0"/>
                  </a:lnTo>
                  <a:lnTo>
                    <a:pt x="179945" y="9453"/>
                  </a:lnTo>
                  <a:lnTo>
                    <a:pt x="221122" y="35242"/>
                  </a:lnTo>
                  <a:lnTo>
                    <a:pt x="248894" y="73509"/>
                  </a:lnTo>
                  <a:lnTo>
                    <a:pt x="259079" y="120395"/>
                  </a:lnTo>
                  <a:lnTo>
                    <a:pt x="248894" y="167282"/>
                  </a:lnTo>
                  <a:lnTo>
                    <a:pt x="221122" y="205549"/>
                  </a:lnTo>
                  <a:lnTo>
                    <a:pt x="179945" y="231338"/>
                  </a:lnTo>
                  <a:lnTo>
                    <a:pt x="129539" y="240791"/>
                  </a:lnTo>
                  <a:lnTo>
                    <a:pt x="79134" y="231338"/>
                  </a:lnTo>
                  <a:lnTo>
                    <a:pt x="37957" y="205549"/>
                  </a:lnTo>
                  <a:lnTo>
                    <a:pt x="10185" y="167282"/>
                  </a:lnTo>
                  <a:lnTo>
                    <a:pt x="0" y="120395"/>
                  </a:lnTo>
                  <a:close/>
                </a:path>
              </a:pathLst>
            </a:custGeom>
            <a:ln w="9525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0" name="object 20"/>
          <p:cNvGrpSpPr/>
          <p:nvPr/>
        </p:nvGrpSpPr>
        <p:grpSpPr>
          <a:xfrm>
            <a:off x="1627441" y="5873305"/>
            <a:ext cx="268605" cy="250825"/>
            <a:chOff x="1627441" y="5873305"/>
            <a:chExt cx="268605" cy="250825"/>
          </a:xfrm>
        </p:grpSpPr>
        <p:sp>
          <p:nvSpPr>
            <p:cNvPr id="21" name="object 21"/>
            <p:cNvSpPr/>
            <p:nvPr/>
          </p:nvSpPr>
          <p:spPr>
            <a:xfrm>
              <a:off x="1632204" y="5878067"/>
              <a:ext cx="259079" cy="241300"/>
            </a:xfrm>
            <a:custGeom>
              <a:avLst/>
              <a:gdLst/>
              <a:ahLst/>
              <a:cxnLst/>
              <a:rect l="l" t="t" r="r" b="b"/>
              <a:pathLst>
                <a:path w="259080" h="241300">
                  <a:moveTo>
                    <a:pt x="129539" y="0"/>
                  </a:moveTo>
                  <a:lnTo>
                    <a:pt x="79134" y="9460"/>
                  </a:lnTo>
                  <a:lnTo>
                    <a:pt x="37957" y="35261"/>
                  </a:lnTo>
                  <a:lnTo>
                    <a:pt x="10185" y="73530"/>
                  </a:lnTo>
                  <a:lnTo>
                    <a:pt x="0" y="120395"/>
                  </a:lnTo>
                  <a:lnTo>
                    <a:pt x="10185" y="167261"/>
                  </a:lnTo>
                  <a:lnTo>
                    <a:pt x="37957" y="205530"/>
                  </a:lnTo>
                  <a:lnTo>
                    <a:pt x="79134" y="231331"/>
                  </a:lnTo>
                  <a:lnTo>
                    <a:pt x="129539" y="240791"/>
                  </a:lnTo>
                  <a:lnTo>
                    <a:pt x="179945" y="231331"/>
                  </a:lnTo>
                  <a:lnTo>
                    <a:pt x="221122" y="205530"/>
                  </a:lnTo>
                  <a:lnTo>
                    <a:pt x="248894" y="167261"/>
                  </a:lnTo>
                  <a:lnTo>
                    <a:pt x="259079" y="120395"/>
                  </a:lnTo>
                  <a:lnTo>
                    <a:pt x="248894" y="73530"/>
                  </a:lnTo>
                  <a:lnTo>
                    <a:pt x="221122" y="35261"/>
                  </a:lnTo>
                  <a:lnTo>
                    <a:pt x="179945" y="9460"/>
                  </a:lnTo>
                  <a:lnTo>
                    <a:pt x="129539" y="0"/>
                  </a:lnTo>
                  <a:close/>
                </a:path>
              </a:pathLst>
            </a:custGeom>
            <a:solidFill>
              <a:srgbClr val="0A97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632204" y="5878067"/>
              <a:ext cx="259079" cy="241300"/>
            </a:xfrm>
            <a:custGeom>
              <a:avLst/>
              <a:gdLst/>
              <a:ahLst/>
              <a:cxnLst/>
              <a:rect l="l" t="t" r="r" b="b"/>
              <a:pathLst>
                <a:path w="259080" h="241300">
                  <a:moveTo>
                    <a:pt x="0" y="120395"/>
                  </a:moveTo>
                  <a:lnTo>
                    <a:pt x="10185" y="73530"/>
                  </a:lnTo>
                  <a:lnTo>
                    <a:pt x="37957" y="35261"/>
                  </a:lnTo>
                  <a:lnTo>
                    <a:pt x="79134" y="9460"/>
                  </a:lnTo>
                  <a:lnTo>
                    <a:pt x="129539" y="0"/>
                  </a:lnTo>
                  <a:lnTo>
                    <a:pt x="179945" y="9460"/>
                  </a:lnTo>
                  <a:lnTo>
                    <a:pt x="221122" y="35261"/>
                  </a:lnTo>
                  <a:lnTo>
                    <a:pt x="248894" y="73530"/>
                  </a:lnTo>
                  <a:lnTo>
                    <a:pt x="259079" y="120395"/>
                  </a:lnTo>
                  <a:lnTo>
                    <a:pt x="248894" y="167261"/>
                  </a:lnTo>
                  <a:lnTo>
                    <a:pt x="221122" y="205530"/>
                  </a:lnTo>
                  <a:lnTo>
                    <a:pt x="179945" y="231331"/>
                  </a:lnTo>
                  <a:lnTo>
                    <a:pt x="129539" y="240791"/>
                  </a:lnTo>
                  <a:lnTo>
                    <a:pt x="79134" y="231331"/>
                  </a:lnTo>
                  <a:lnTo>
                    <a:pt x="37957" y="205530"/>
                  </a:lnTo>
                  <a:lnTo>
                    <a:pt x="10185" y="167261"/>
                  </a:lnTo>
                  <a:lnTo>
                    <a:pt x="0" y="120395"/>
                  </a:lnTo>
                  <a:close/>
                </a:path>
              </a:pathLst>
            </a:custGeom>
            <a:ln w="9525">
              <a:solidFill>
                <a:srgbClr val="0A976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584098" y="2734817"/>
            <a:ext cx="916940" cy="3930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4B4B4B"/>
                </a:solidFill>
                <a:latin typeface="Arial"/>
                <a:cs typeface="Arial"/>
              </a:rPr>
              <a:t>Outcome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200" spc="-10" dirty="0">
                <a:solidFill>
                  <a:srgbClr val="4B4B4B"/>
                </a:solidFill>
                <a:latin typeface="Arial"/>
                <a:cs typeface="Arial"/>
              </a:rPr>
              <a:t>performance</a:t>
            </a:r>
            <a:endParaRPr sz="12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84098" y="4384294"/>
            <a:ext cx="916305" cy="39306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85"/>
              </a:spcBef>
            </a:pPr>
            <a:r>
              <a:rPr sz="1200" spc="-10" dirty="0">
                <a:solidFill>
                  <a:srgbClr val="4B4B4B"/>
                </a:solidFill>
                <a:latin typeface="Arial"/>
                <a:cs typeface="Arial"/>
              </a:rPr>
              <a:t>Delivery performance</a:t>
            </a:r>
            <a:endParaRPr sz="12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84098" y="5796178"/>
            <a:ext cx="742315" cy="39306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85"/>
              </a:spcBef>
            </a:pPr>
            <a:r>
              <a:rPr sz="1200" spc="-10" dirty="0">
                <a:solidFill>
                  <a:srgbClr val="4B4B4B"/>
                </a:solidFill>
                <a:latin typeface="Arial"/>
                <a:cs typeface="Arial"/>
              </a:rPr>
              <a:t>Service excellence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3773233" y="2814637"/>
            <a:ext cx="4848225" cy="3211830"/>
            <a:chOff x="3773233" y="2814637"/>
            <a:chExt cx="4848225" cy="3211830"/>
          </a:xfrm>
        </p:grpSpPr>
        <p:pic>
          <p:nvPicPr>
            <p:cNvPr id="27" name="object 2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773233" y="2814637"/>
              <a:ext cx="189356" cy="175640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773233" y="3279457"/>
              <a:ext cx="189356" cy="177164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957066" y="2856230"/>
              <a:ext cx="150113" cy="75692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957828" y="3329940"/>
              <a:ext cx="154939" cy="76200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096505" y="4905510"/>
              <a:ext cx="4504956" cy="596239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4113276" y="4913376"/>
              <a:ext cx="4421505" cy="521334"/>
            </a:xfrm>
            <a:custGeom>
              <a:avLst/>
              <a:gdLst/>
              <a:ahLst/>
              <a:cxnLst/>
              <a:rect l="l" t="t" r="r" b="b"/>
              <a:pathLst>
                <a:path w="4421505" h="521335">
                  <a:moveTo>
                    <a:pt x="4369181" y="0"/>
                  </a:moveTo>
                  <a:lnTo>
                    <a:pt x="51943" y="0"/>
                  </a:lnTo>
                  <a:lnTo>
                    <a:pt x="31718" y="4079"/>
                  </a:lnTo>
                  <a:lnTo>
                    <a:pt x="15208" y="15208"/>
                  </a:lnTo>
                  <a:lnTo>
                    <a:pt x="4079" y="31718"/>
                  </a:lnTo>
                  <a:lnTo>
                    <a:pt x="0" y="51943"/>
                  </a:lnTo>
                  <a:lnTo>
                    <a:pt x="0" y="469265"/>
                  </a:lnTo>
                  <a:lnTo>
                    <a:pt x="4079" y="489489"/>
                  </a:lnTo>
                  <a:lnTo>
                    <a:pt x="15208" y="505999"/>
                  </a:lnTo>
                  <a:lnTo>
                    <a:pt x="31718" y="517128"/>
                  </a:lnTo>
                  <a:lnTo>
                    <a:pt x="51943" y="521208"/>
                  </a:lnTo>
                  <a:lnTo>
                    <a:pt x="4369181" y="521208"/>
                  </a:lnTo>
                  <a:lnTo>
                    <a:pt x="4389405" y="517128"/>
                  </a:lnTo>
                  <a:lnTo>
                    <a:pt x="4405915" y="505999"/>
                  </a:lnTo>
                  <a:lnTo>
                    <a:pt x="4417044" y="489489"/>
                  </a:lnTo>
                  <a:lnTo>
                    <a:pt x="4421124" y="469265"/>
                  </a:lnTo>
                  <a:lnTo>
                    <a:pt x="4421124" y="51943"/>
                  </a:lnTo>
                  <a:lnTo>
                    <a:pt x="4417044" y="31718"/>
                  </a:lnTo>
                  <a:lnTo>
                    <a:pt x="4405915" y="15208"/>
                  </a:lnTo>
                  <a:lnTo>
                    <a:pt x="4389405" y="4079"/>
                  </a:lnTo>
                  <a:lnTo>
                    <a:pt x="436918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087368" y="3691102"/>
              <a:ext cx="4529328" cy="623341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4113276" y="3717036"/>
              <a:ext cx="4427220" cy="521334"/>
            </a:xfrm>
            <a:custGeom>
              <a:avLst/>
              <a:gdLst/>
              <a:ahLst/>
              <a:cxnLst/>
              <a:rect l="l" t="t" r="r" b="b"/>
              <a:pathLst>
                <a:path w="4427220" h="521335">
                  <a:moveTo>
                    <a:pt x="4375277" y="0"/>
                  </a:moveTo>
                  <a:lnTo>
                    <a:pt x="51943" y="0"/>
                  </a:lnTo>
                  <a:lnTo>
                    <a:pt x="31718" y="4079"/>
                  </a:lnTo>
                  <a:lnTo>
                    <a:pt x="15208" y="15208"/>
                  </a:lnTo>
                  <a:lnTo>
                    <a:pt x="4079" y="31718"/>
                  </a:lnTo>
                  <a:lnTo>
                    <a:pt x="0" y="51943"/>
                  </a:lnTo>
                  <a:lnTo>
                    <a:pt x="0" y="469264"/>
                  </a:lnTo>
                  <a:lnTo>
                    <a:pt x="4079" y="489489"/>
                  </a:lnTo>
                  <a:lnTo>
                    <a:pt x="15208" y="505999"/>
                  </a:lnTo>
                  <a:lnTo>
                    <a:pt x="31718" y="517128"/>
                  </a:lnTo>
                  <a:lnTo>
                    <a:pt x="51943" y="521207"/>
                  </a:lnTo>
                  <a:lnTo>
                    <a:pt x="4375277" y="521207"/>
                  </a:lnTo>
                  <a:lnTo>
                    <a:pt x="4395501" y="517128"/>
                  </a:lnTo>
                  <a:lnTo>
                    <a:pt x="4412011" y="505999"/>
                  </a:lnTo>
                  <a:lnTo>
                    <a:pt x="4423140" y="489489"/>
                  </a:lnTo>
                  <a:lnTo>
                    <a:pt x="4427220" y="469264"/>
                  </a:lnTo>
                  <a:lnTo>
                    <a:pt x="4427220" y="51943"/>
                  </a:lnTo>
                  <a:lnTo>
                    <a:pt x="4423140" y="31718"/>
                  </a:lnTo>
                  <a:lnTo>
                    <a:pt x="4412011" y="15208"/>
                  </a:lnTo>
                  <a:lnTo>
                    <a:pt x="4395501" y="4079"/>
                  </a:lnTo>
                  <a:lnTo>
                    <a:pt x="437527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3777996" y="3893819"/>
              <a:ext cx="181610" cy="166370"/>
            </a:xfrm>
            <a:custGeom>
              <a:avLst/>
              <a:gdLst/>
              <a:ahLst/>
              <a:cxnLst/>
              <a:rect l="l" t="t" r="r" b="b"/>
              <a:pathLst>
                <a:path w="181610" h="166370">
                  <a:moveTo>
                    <a:pt x="90677" y="0"/>
                  </a:moveTo>
                  <a:lnTo>
                    <a:pt x="55399" y="6530"/>
                  </a:lnTo>
                  <a:lnTo>
                    <a:pt x="26574" y="24336"/>
                  </a:lnTo>
                  <a:lnTo>
                    <a:pt x="7131" y="50738"/>
                  </a:lnTo>
                  <a:lnTo>
                    <a:pt x="0" y="83057"/>
                  </a:lnTo>
                  <a:lnTo>
                    <a:pt x="7131" y="115377"/>
                  </a:lnTo>
                  <a:lnTo>
                    <a:pt x="26574" y="141779"/>
                  </a:lnTo>
                  <a:lnTo>
                    <a:pt x="55399" y="159585"/>
                  </a:lnTo>
                  <a:lnTo>
                    <a:pt x="90677" y="166115"/>
                  </a:lnTo>
                  <a:lnTo>
                    <a:pt x="125956" y="159585"/>
                  </a:lnTo>
                  <a:lnTo>
                    <a:pt x="154781" y="141779"/>
                  </a:lnTo>
                  <a:lnTo>
                    <a:pt x="174224" y="115377"/>
                  </a:lnTo>
                  <a:lnTo>
                    <a:pt x="181355" y="83057"/>
                  </a:lnTo>
                  <a:lnTo>
                    <a:pt x="174224" y="50738"/>
                  </a:lnTo>
                  <a:lnTo>
                    <a:pt x="154781" y="24336"/>
                  </a:lnTo>
                  <a:lnTo>
                    <a:pt x="125956" y="6530"/>
                  </a:lnTo>
                  <a:lnTo>
                    <a:pt x="90677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3777996" y="3893819"/>
              <a:ext cx="181610" cy="166370"/>
            </a:xfrm>
            <a:custGeom>
              <a:avLst/>
              <a:gdLst/>
              <a:ahLst/>
              <a:cxnLst/>
              <a:rect l="l" t="t" r="r" b="b"/>
              <a:pathLst>
                <a:path w="181610" h="166370">
                  <a:moveTo>
                    <a:pt x="0" y="83057"/>
                  </a:moveTo>
                  <a:lnTo>
                    <a:pt x="7131" y="50738"/>
                  </a:lnTo>
                  <a:lnTo>
                    <a:pt x="26574" y="24336"/>
                  </a:lnTo>
                  <a:lnTo>
                    <a:pt x="55399" y="6530"/>
                  </a:lnTo>
                  <a:lnTo>
                    <a:pt x="90677" y="0"/>
                  </a:lnTo>
                  <a:lnTo>
                    <a:pt x="125956" y="6530"/>
                  </a:lnTo>
                  <a:lnTo>
                    <a:pt x="154781" y="24336"/>
                  </a:lnTo>
                  <a:lnTo>
                    <a:pt x="174224" y="50738"/>
                  </a:lnTo>
                  <a:lnTo>
                    <a:pt x="181355" y="83057"/>
                  </a:lnTo>
                  <a:lnTo>
                    <a:pt x="174224" y="115377"/>
                  </a:lnTo>
                  <a:lnTo>
                    <a:pt x="154781" y="141779"/>
                  </a:lnTo>
                  <a:lnTo>
                    <a:pt x="125956" y="159585"/>
                  </a:lnTo>
                  <a:lnTo>
                    <a:pt x="90677" y="166115"/>
                  </a:lnTo>
                  <a:lnTo>
                    <a:pt x="55399" y="159585"/>
                  </a:lnTo>
                  <a:lnTo>
                    <a:pt x="26574" y="141779"/>
                  </a:lnTo>
                  <a:lnTo>
                    <a:pt x="7131" y="115377"/>
                  </a:lnTo>
                  <a:lnTo>
                    <a:pt x="0" y="83057"/>
                  </a:lnTo>
                  <a:close/>
                </a:path>
              </a:pathLst>
            </a:custGeom>
            <a:ln w="952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3777996" y="4462272"/>
              <a:ext cx="180340" cy="167640"/>
            </a:xfrm>
            <a:custGeom>
              <a:avLst/>
              <a:gdLst/>
              <a:ahLst/>
              <a:cxnLst/>
              <a:rect l="l" t="t" r="r" b="b"/>
              <a:pathLst>
                <a:path w="180339" h="167639">
                  <a:moveTo>
                    <a:pt x="89915" y="0"/>
                  </a:moveTo>
                  <a:lnTo>
                    <a:pt x="54917" y="6578"/>
                  </a:lnTo>
                  <a:lnTo>
                    <a:pt x="26336" y="24526"/>
                  </a:lnTo>
                  <a:lnTo>
                    <a:pt x="7066" y="51167"/>
                  </a:lnTo>
                  <a:lnTo>
                    <a:pt x="0" y="83819"/>
                  </a:lnTo>
                  <a:lnTo>
                    <a:pt x="7066" y="116472"/>
                  </a:lnTo>
                  <a:lnTo>
                    <a:pt x="26336" y="143113"/>
                  </a:lnTo>
                  <a:lnTo>
                    <a:pt x="54917" y="161061"/>
                  </a:lnTo>
                  <a:lnTo>
                    <a:pt x="89915" y="167639"/>
                  </a:lnTo>
                  <a:lnTo>
                    <a:pt x="124914" y="161061"/>
                  </a:lnTo>
                  <a:lnTo>
                    <a:pt x="153495" y="143113"/>
                  </a:lnTo>
                  <a:lnTo>
                    <a:pt x="172765" y="116472"/>
                  </a:lnTo>
                  <a:lnTo>
                    <a:pt x="179831" y="83819"/>
                  </a:lnTo>
                  <a:lnTo>
                    <a:pt x="172765" y="51167"/>
                  </a:lnTo>
                  <a:lnTo>
                    <a:pt x="153495" y="24526"/>
                  </a:lnTo>
                  <a:lnTo>
                    <a:pt x="124914" y="6578"/>
                  </a:lnTo>
                  <a:lnTo>
                    <a:pt x="89915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3777996" y="4462272"/>
              <a:ext cx="180340" cy="167640"/>
            </a:xfrm>
            <a:custGeom>
              <a:avLst/>
              <a:gdLst/>
              <a:ahLst/>
              <a:cxnLst/>
              <a:rect l="l" t="t" r="r" b="b"/>
              <a:pathLst>
                <a:path w="180339" h="167639">
                  <a:moveTo>
                    <a:pt x="0" y="83819"/>
                  </a:moveTo>
                  <a:lnTo>
                    <a:pt x="7066" y="51167"/>
                  </a:lnTo>
                  <a:lnTo>
                    <a:pt x="26336" y="24526"/>
                  </a:lnTo>
                  <a:lnTo>
                    <a:pt x="54917" y="6578"/>
                  </a:lnTo>
                  <a:lnTo>
                    <a:pt x="89915" y="0"/>
                  </a:lnTo>
                  <a:lnTo>
                    <a:pt x="124914" y="6578"/>
                  </a:lnTo>
                  <a:lnTo>
                    <a:pt x="153495" y="24526"/>
                  </a:lnTo>
                  <a:lnTo>
                    <a:pt x="172765" y="51167"/>
                  </a:lnTo>
                  <a:lnTo>
                    <a:pt x="179831" y="83819"/>
                  </a:lnTo>
                  <a:lnTo>
                    <a:pt x="172765" y="116472"/>
                  </a:lnTo>
                  <a:lnTo>
                    <a:pt x="153495" y="143113"/>
                  </a:lnTo>
                  <a:lnTo>
                    <a:pt x="124914" y="161061"/>
                  </a:lnTo>
                  <a:lnTo>
                    <a:pt x="89915" y="167639"/>
                  </a:lnTo>
                  <a:lnTo>
                    <a:pt x="54917" y="161061"/>
                  </a:lnTo>
                  <a:lnTo>
                    <a:pt x="26336" y="143113"/>
                  </a:lnTo>
                  <a:lnTo>
                    <a:pt x="7066" y="116472"/>
                  </a:lnTo>
                  <a:lnTo>
                    <a:pt x="0" y="83819"/>
                  </a:lnTo>
                  <a:close/>
                </a:path>
              </a:pathLst>
            </a:custGeom>
            <a:ln w="9525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3777996" y="5033772"/>
              <a:ext cx="180340" cy="166370"/>
            </a:xfrm>
            <a:custGeom>
              <a:avLst/>
              <a:gdLst/>
              <a:ahLst/>
              <a:cxnLst/>
              <a:rect l="l" t="t" r="r" b="b"/>
              <a:pathLst>
                <a:path w="180339" h="166370">
                  <a:moveTo>
                    <a:pt x="89915" y="0"/>
                  </a:moveTo>
                  <a:lnTo>
                    <a:pt x="54917" y="6530"/>
                  </a:lnTo>
                  <a:lnTo>
                    <a:pt x="26336" y="24336"/>
                  </a:lnTo>
                  <a:lnTo>
                    <a:pt x="7066" y="50738"/>
                  </a:lnTo>
                  <a:lnTo>
                    <a:pt x="0" y="83057"/>
                  </a:lnTo>
                  <a:lnTo>
                    <a:pt x="7066" y="115377"/>
                  </a:lnTo>
                  <a:lnTo>
                    <a:pt x="26336" y="141779"/>
                  </a:lnTo>
                  <a:lnTo>
                    <a:pt x="54917" y="159585"/>
                  </a:lnTo>
                  <a:lnTo>
                    <a:pt x="89915" y="166115"/>
                  </a:lnTo>
                  <a:lnTo>
                    <a:pt x="124914" y="159585"/>
                  </a:lnTo>
                  <a:lnTo>
                    <a:pt x="153495" y="141779"/>
                  </a:lnTo>
                  <a:lnTo>
                    <a:pt x="172765" y="115377"/>
                  </a:lnTo>
                  <a:lnTo>
                    <a:pt x="179831" y="83057"/>
                  </a:lnTo>
                  <a:lnTo>
                    <a:pt x="172765" y="50738"/>
                  </a:lnTo>
                  <a:lnTo>
                    <a:pt x="153495" y="24336"/>
                  </a:lnTo>
                  <a:lnTo>
                    <a:pt x="124914" y="6530"/>
                  </a:lnTo>
                  <a:lnTo>
                    <a:pt x="89915" y="0"/>
                  </a:lnTo>
                  <a:close/>
                </a:path>
              </a:pathLst>
            </a:custGeom>
            <a:solidFill>
              <a:srgbClr val="0A97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3777996" y="5033772"/>
              <a:ext cx="180340" cy="166370"/>
            </a:xfrm>
            <a:custGeom>
              <a:avLst/>
              <a:gdLst/>
              <a:ahLst/>
              <a:cxnLst/>
              <a:rect l="l" t="t" r="r" b="b"/>
              <a:pathLst>
                <a:path w="180339" h="166370">
                  <a:moveTo>
                    <a:pt x="0" y="83057"/>
                  </a:moveTo>
                  <a:lnTo>
                    <a:pt x="7066" y="50738"/>
                  </a:lnTo>
                  <a:lnTo>
                    <a:pt x="26336" y="24336"/>
                  </a:lnTo>
                  <a:lnTo>
                    <a:pt x="54917" y="6530"/>
                  </a:lnTo>
                  <a:lnTo>
                    <a:pt x="89915" y="0"/>
                  </a:lnTo>
                  <a:lnTo>
                    <a:pt x="124914" y="6530"/>
                  </a:lnTo>
                  <a:lnTo>
                    <a:pt x="153495" y="24336"/>
                  </a:lnTo>
                  <a:lnTo>
                    <a:pt x="172765" y="50738"/>
                  </a:lnTo>
                  <a:lnTo>
                    <a:pt x="179831" y="83057"/>
                  </a:lnTo>
                  <a:lnTo>
                    <a:pt x="172765" y="115377"/>
                  </a:lnTo>
                  <a:lnTo>
                    <a:pt x="153495" y="141779"/>
                  </a:lnTo>
                  <a:lnTo>
                    <a:pt x="124914" y="159585"/>
                  </a:lnTo>
                  <a:lnTo>
                    <a:pt x="89915" y="166115"/>
                  </a:lnTo>
                  <a:lnTo>
                    <a:pt x="54917" y="159585"/>
                  </a:lnTo>
                  <a:lnTo>
                    <a:pt x="26336" y="141779"/>
                  </a:lnTo>
                  <a:lnTo>
                    <a:pt x="7066" y="115377"/>
                  </a:lnTo>
                  <a:lnTo>
                    <a:pt x="0" y="83057"/>
                  </a:lnTo>
                  <a:close/>
                </a:path>
              </a:pathLst>
            </a:custGeom>
            <a:ln w="9525">
              <a:solidFill>
                <a:srgbClr val="0A976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3959352" y="3939539"/>
              <a:ext cx="128270" cy="76200"/>
            </a:xfrm>
            <a:custGeom>
              <a:avLst/>
              <a:gdLst/>
              <a:ahLst/>
              <a:cxnLst/>
              <a:rect l="l" t="t" r="r" b="b"/>
              <a:pathLst>
                <a:path w="128270" h="76200">
                  <a:moveTo>
                    <a:pt x="51815" y="0"/>
                  </a:moveTo>
                  <a:lnTo>
                    <a:pt x="51815" y="76200"/>
                  </a:lnTo>
                  <a:lnTo>
                    <a:pt x="115315" y="44450"/>
                  </a:lnTo>
                  <a:lnTo>
                    <a:pt x="64515" y="44450"/>
                  </a:lnTo>
                  <a:lnTo>
                    <a:pt x="64515" y="31750"/>
                  </a:lnTo>
                  <a:lnTo>
                    <a:pt x="115315" y="31750"/>
                  </a:lnTo>
                  <a:lnTo>
                    <a:pt x="51815" y="0"/>
                  </a:lnTo>
                  <a:close/>
                </a:path>
                <a:path w="128270" h="76200">
                  <a:moveTo>
                    <a:pt x="51815" y="31750"/>
                  </a:moveTo>
                  <a:lnTo>
                    <a:pt x="0" y="31750"/>
                  </a:lnTo>
                  <a:lnTo>
                    <a:pt x="0" y="44450"/>
                  </a:lnTo>
                  <a:lnTo>
                    <a:pt x="51815" y="44450"/>
                  </a:lnTo>
                  <a:lnTo>
                    <a:pt x="51815" y="31750"/>
                  </a:lnTo>
                  <a:close/>
                </a:path>
                <a:path w="128270" h="76200">
                  <a:moveTo>
                    <a:pt x="115315" y="31750"/>
                  </a:moveTo>
                  <a:lnTo>
                    <a:pt x="64515" y="31750"/>
                  </a:lnTo>
                  <a:lnTo>
                    <a:pt x="64515" y="44450"/>
                  </a:lnTo>
                  <a:lnTo>
                    <a:pt x="115315" y="44450"/>
                  </a:lnTo>
                  <a:lnTo>
                    <a:pt x="128015" y="38100"/>
                  </a:lnTo>
                  <a:lnTo>
                    <a:pt x="115315" y="3175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3957828" y="4507992"/>
              <a:ext cx="160020" cy="76200"/>
            </a:xfrm>
            <a:custGeom>
              <a:avLst/>
              <a:gdLst/>
              <a:ahLst/>
              <a:cxnLst/>
              <a:rect l="l" t="t" r="r" b="b"/>
              <a:pathLst>
                <a:path w="160020" h="76200">
                  <a:moveTo>
                    <a:pt x="83312" y="0"/>
                  </a:moveTo>
                  <a:lnTo>
                    <a:pt x="83312" y="76199"/>
                  </a:lnTo>
                  <a:lnTo>
                    <a:pt x="146812" y="44449"/>
                  </a:lnTo>
                  <a:lnTo>
                    <a:pt x="96012" y="44449"/>
                  </a:lnTo>
                  <a:lnTo>
                    <a:pt x="96012" y="31749"/>
                  </a:lnTo>
                  <a:lnTo>
                    <a:pt x="146812" y="31749"/>
                  </a:lnTo>
                  <a:lnTo>
                    <a:pt x="83312" y="0"/>
                  </a:lnTo>
                  <a:close/>
                </a:path>
                <a:path w="160020" h="76200">
                  <a:moveTo>
                    <a:pt x="83312" y="31749"/>
                  </a:moveTo>
                  <a:lnTo>
                    <a:pt x="0" y="31749"/>
                  </a:lnTo>
                  <a:lnTo>
                    <a:pt x="0" y="44449"/>
                  </a:lnTo>
                  <a:lnTo>
                    <a:pt x="83312" y="44449"/>
                  </a:lnTo>
                  <a:lnTo>
                    <a:pt x="83312" y="31749"/>
                  </a:lnTo>
                  <a:close/>
                </a:path>
                <a:path w="160020" h="76200">
                  <a:moveTo>
                    <a:pt x="146812" y="31749"/>
                  </a:moveTo>
                  <a:lnTo>
                    <a:pt x="96012" y="31749"/>
                  </a:lnTo>
                  <a:lnTo>
                    <a:pt x="96012" y="44449"/>
                  </a:lnTo>
                  <a:lnTo>
                    <a:pt x="146812" y="44449"/>
                  </a:lnTo>
                  <a:lnTo>
                    <a:pt x="159512" y="38099"/>
                  </a:lnTo>
                  <a:lnTo>
                    <a:pt x="146812" y="31749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3957828" y="5079492"/>
              <a:ext cx="154940" cy="76200"/>
            </a:xfrm>
            <a:custGeom>
              <a:avLst/>
              <a:gdLst/>
              <a:ahLst/>
              <a:cxnLst/>
              <a:rect l="l" t="t" r="r" b="b"/>
              <a:pathLst>
                <a:path w="154939" h="76200">
                  <a:moveTo>
                    <a:pt x="78739" y="0"/>
                  </a:moveTo>
                  <a:lnTo>
                    <a:pt x="78739" y="76199"/>
                  </a:lnTo>
                  <a:lnTo>
                    <a:pt x="142239" y="44449"/>
                  </a:lnTo>
                  <a:lnTo>
                    <a:pt x="91439" y="44449"/>
                  </a:lnTo>
                  <a:lnTo>
                    <a:pt x="91439" y="31749"/>
                  </a:lnTo>
                  <a:lnTo>
                    <a:pt x="142239" y="31749"/>
                  </a:lnTo>
                  <a:lnTo>
                    <a:pt x="78739" y="0"/>
                  </a:lnTo>
                  <a:close/>
                </a:path>
                <a:path w="154939" h="76200">
                  <a:moveTo>
                    <a:pt x="78739" y="31749"/>
                  </a:moveTo>
                  <a:lnTo>
                    <a:pt x="0" y="31749"/>
                  </a:lnTo>
                  <a:lnTo>
                    <a:pt x="0" y="44449"/>
                  </a:lnTo>
                  <a:lnTo>
                    <a:pt x="78739" y="44449"/>
                  </a:lnTo>
                  <a:lnTo>
                    <a:pt x="78739" y="31749"/>
                  </a:lnTo>
                  <a:close/>
                </a:path>
                <a:path w="154939" h="76200">
                  <a:moveTo>
                    <a:pt x="142239" y="31749"/>
                  </a:moveTo>
                  <a:lnTo>
                    <a:pt x="91439" y="31749"/>
                  </a:lnTo>
                  <a:lnTo>
                    <a:pt x="91439" y="44449"/>
                  </a:lnTo>
                  <a:lnTo>
                    <a:pt x="142239" y="44449"/>
                  </a:lnTo>
                  <a:lnTo>
                    <a:pt x="154939" y="38099"/>
                  </a:lnTo>
                  <a:lnTo>
                    <a:pt x="142239" y="31749"/>
                  </a:lnTo>
                  <a:close/>
                </a:path>
              </a:pathLst>
            </a:custGeom>
            <a:solidFill>
              <a:srgbClr val="0A97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4" name="object 4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087368" y="4259554"/>
              <a:ext cx="4529328" cy="685825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4113276" y="4285488"/>
              <a:ext cx="4427220" cy="584200"/>
            </a:xfrm>
            <a:custGeom>
              <a:avLst/>
              <a:gdLst/>
              <a:ahLst/>
              <a:cxnLst/>
              <a:rect l="l" t="t" r="r" b="b"/>
              <a:pathLst>
                <a:path w="4427220" h="584200">
                  <a:moveTo>
                    <a:pt x="4369054" y="0"/>
                  </a:moveTo>
                  <a:lnTo>
                    <a:pt x="58165" y="0"/>
                  </a:lnTo>
                  <a:lnTo>
                    <a:pt x="35522" y="4570"/>
                  </a:lnTo>
                  <a:lnTo>
                    <a:pt x="17033" y="17033"/>
                  </a:lnTo>
                  <a:lnTo>
                    <a:pt x="4570" y="35522"/>
                  </a:lnTo>
                  <a:lnTo>
                    <a:pt x="0" y="58166"/>
                  </a:lnTo>
                  <a:lnTo>
                    <a:pt x="0" y="525526"/>
                  </a:lnTo>
                  <a:lnTo>
                    <a:pt x="4570" y="548169"/>
                  </a:lnTo>
                  <a:lnTo>
                    <a:pt x="17033" y="566658"/>
                  </a:lnTo>
                  <a:lnTo>
                    <a:pt x="35522" y="579121"/>
                  </a:lnTo>
                  <a:lnTo>
                    <a:pt x="58165" y="583692"/>
                  </a:lnTo>
                  <a:lnTo>
                    <a:pt x="4369054" y="583692"/>
                  </a:lnTo>
                  <a:lnTo>
                    <a:pt x="4391697" y="579121"/>
                  </a:lnTo>
                  <a:lnTo>
                    <a:pt x="4410186" y="566658"/>
                  </a:lnTo>
                  <a:lnTo>
                    <a:pt x="4422649" y="548169"/>
                  </a:lnTo>
                  <a:lnTo>
                    <a:pt x="4427220" y="525526"/>
                  </a:lnTo>
                  <a:lnTo>
                    <a:pt x="4427220" y="58166"/>
                  </a:lnTo>
                  <a:lnTo>
                    <a:pt x="4422649" y="35522"/>
                  </a:lnTo>
                  <a:lnTo>
                    <a:pt x="4410186" y="17033"/>
                  </a:lnTo>
                  <a:lnTo>
                    <a:pt x="4391697" y="4570"/>
                  </a:lnTo>
                  <a:lnTo>
                    <a:pt x="436905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6" name="object 4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091940" y="5487923"/>
              <a:ext cx="4529327" cy="537946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4117848" y="5513832"/>
              <a:ext cx="4427220" cy="436245"/>
            </a:xfrm>
            <a:custGeom>
              <a:avLst/>
              <a:gdLst/>
              <a:ahLst/>
              <a:cxnLst/>
              <a:rect l="l" t="t" r="r" b="b"/>
              <a:pathLst>
                <a:path w="4427220" h="436245">
                  <a:moveTo>
                    <a:pt x="4383785" y="0"/>
                  </a:moveTo>
                  <a:lnTo>
                    <a:pt x="43434" y="0"/>
                  </a:lnTo>
                  <a:lnTo>
                    <a:pt x="26521" y="3411"/>
                  </a:lnTo>
                  <a:lnTo>
                    <a:pt x="12715" y="12715"/>
                  </a:lnTo>
                  <a:lnTo>
                    <a:pt x="3411" y="26521"/>
                  </a:lnTo>
                  <a:lnTo>
                    <a:pt x="0" y="43434"/>
                  </a:lnTo>
                  <a:lnTo>
                    <a:pt x="0" y="392468"/>
                  </a:lnTo>
                  <a:lnTo>
                    <a:pt x="3411" y="409358"/>
                  </a:lnTo>
                  <a:lnTo>
                    <a:pt x="12715" y="423152"/>
                  </a:lnTo>
                  <a:lnTo>
                    <a:pt x="26521" y="432453"/>
                  </a:lnTo>
                  <a:lnTo>
                    <a:pt x="43434" y="435864"/>
                  </a:lnTo>
                  <a:lnTo>
                    <a:pt x="4383785" y="435864"/>
                  </a:lnTo>
                  <a:lnTo>
                    <a:pt x="4400698" y="432453"/>
                  </a:lnTo>
                  <a:lnTo>
                    <a:pt x="4414504" y="423152"/>
                  </a:lnTo>
                  <a:lnTo>
                    <a:pt x="4423808" y="409358"/>
                  </a:lnTo>
                  <a:lnTo>
                    <a:pt x="4427220" y="392468"/>
                  </a:lnTo>
                  <a:lnTo>
                    <a:pt x="4427220" y="43434"/>
                  </a:lnTo>
                  <a:lnTo>
                    <a:pt x="4423808" y="26521"/>
                  </a:lnTo>
                  <a:lnTo>
                    <a:pt x="4414504" y="12715"/>
                  </a:lnTo>
                  <a:lnTo>
                    <a:pt x="4400698" y="3411"/>
                  </a:lnTo>
                  <a:lnTo>
                    <a:pt x="438378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3782568" y="5690616"/>
              <a:ext cx="181610" cy="166370"/>
            </a:xfrm>
            <a:custGeom>
              <a:avLst/>
              <a:gdLst/>
              <a:ahLst/>
              <a:cxnLst/>
              <a:rect l="l" t="t" r="r" b="b"/>
              <a:pathLst>
                <a:path w="181610" h="166370">
                  <a:moveTo>
                    <a:pt x="90678" y="0"/>
                  </a:moveTo>
                  <a:lnTo>
                    <a:pt x="55399" y="6527"/>
                  </a:lnTo>
                  <a:lnTo>
                    <a:pt x="26574" y="24326"/>
                  </a:lnTo>
                  <a:lnTo>
                    <a:pt x="7131" y="50727"/>
                  </a:lnTo>
                  <a:lnTo>
                    <a:pt x="0" y="83058"/>
                  </a:lnTo>
                  <a:lnTo>
                    <a:pt x="7131" y="115388"/>
                  </a:lnTo>
                  <a:lnTo>
                    <a:pt x="26574" y="141789"/>
                  </a:lnTo>
                  <a:lnTo>
                    <a:pt x="55399" y="159588"/>
                  </a:lnTo>
                  <a:lnTo>
                    <a:pt x="90678" y="166116"/>
                  </a:lnTo>
                  <a:lnTo>
                    <a:pt x="125956" y="159588"/>
                  </a:lnTo>
                  <a:lnTo>
                    <a:pt x="154781" y="141789"/>
                  </a:lnTo>
                  <a:lnTo>
                    <a:pt x="174224" y="115388"/>
                  </a:lnTo>
                  <a:lnTo>
                    <a:pt x="181356" y="83058"/>
                  </a:lnTo>
                  <a:lnTo>
                    <a:pt x="174224" y="50727"/>
                  </a:lnTo>
                  <a:lnTo>
                    <a:pt x="154781" y="24326"/>
                  </a:lnTo>
                  <a:lnTo>
                    <a:pt x="125956" y="6527"/>
                  </a:lnTo>
                  <a:lnTo>
                    <a:pt x="90678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3782568" y="5690616"/>
              <a:ext cx="181610" cy="166370"/>
            </a:xfrm>
            <a:custGeom>
              <a:avLst/>
              <a:gdLst/>
              <a:ahLst/>
              <a:cxnLst/>
              <a:rect l="l" t="t" r="r" b="b"/>
              <a:pathLst>
                <a:path w="181610" h="166370">
                  <a:moveTo>
                    <a:pt x="0" y="83058"/>
                  </a:moveTo>
                  <a:lnTo>
                    <a:pt x="7131" y="50727"/>
                  </a:lnTo>
                  <a:lnTo>
                    <a:pt x="26574" y="24326"/>
                  </a:lnTo>
                  <a:lnTo>
                    <a:pt x="55399" y="6527"/>
                  </a:lnTo>
                  <a:lnTo>
                    <a:pt x="90678" y="0"/>
                  </a:lnTo>
                  <a:lnTo>
                    <a:pt x="125956" y="6527"/>
                  </a:lnTo>
                  <a:lnTo>
                    <a:pt x="154781" y="24326"/>
                  </a:lnTo>
                  <a:lnTo>
                    <a:pt x="174224" y="50727"/>
                  </a:lnTo>
                  <a:lnTo>
                    <a:pt x="181356" y="83058"/>
                  </a:lnTo>
                  <a:lnTo>
                    <a:pt x="174224" y="115388"/>
                  </a:lnTo>
                  <a:lnTo>
                    <a:pt x="154781" y="141789"/>
                  </a:lnTo>
                  <a:lnTo>
                    <a:pt x="125956" y="159588"/>
                  </a:lnTo>
                  <a:lnTo>
                    <a:pt x="90678" y="166116"/>
                  </a:lnTo>
                  <a:lnTo>
                    <a:pt x="55399" y="159588"/>
                  </a:lnTo>
                  <a:lnTo>
                    <a:pt x="26574" y="141789"/>
                  </a:lnTo>
                  <a:lnTo>
                    <a:pt x="7131" y="115388"/>
                  </a:lnTo>
                  <a:lnTo>
                    <a:pt x="0" y="83058"/>
                  </a:lnTo>
                  <a:close/>
                </a:path>
              </a:pathLst>
            </a:custGeom>
            <a:ln w="952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0" name="object 50"/>
          <p:cNvSpPr txBox="1"/>
          <p:nvPr/>
        </p:nvSpPr>
        <p:spPr>
          <a:xfrm>
            <a:off x="4164838" y="1933447"/>
            <a:ext cx="2486025" cy="11169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6370" indent="-153670">
              <a:lnSpc>
                <a:spcPct val="100000"/>
              </a:lnSpc>
              <a:spcBef>
                <a:spcPts val="100"/>
              </a:spcBef>
              <a:buAutoNum type="alphaLcParenR" startAt="3"/>
              <a:tabLst>
                <a:tab pos="166370" algn="l"/>
              </a:tabLst>
            </a:pPr>
            <a:r>
              <a:rPr sz="1200" dirty="0">
                <a:solidFill>
                  <a:srgbClr val="5F5F5F"/>
                </a:solidFill>
                <a:latin typeface="Arial"/>
                <a:cs typeface="Arial"/>
              </a:rPr>
              <a:t>16</a:t>
            </a:r>
            <a:r>
              <a:rPr sz="1200" spc="20" dirty="0">
                <a:solidFill>
                  <a:srgbClr val="5F5F5F"/>
                </a:solidFill>
                <a:latin typeface="Arial"/>
                <a:cs typeface="Arial"/>
              </a:rPr>
              <a:t> </a:t>
            </a:r>
            <a:r>
              <a:rPr sz="1200" spc="-10" dirty="0">
                <a:solidFill>
                  <a:srgbClr val="5F5F5F"/>
                </a:solidFill>
                <a:latin typeface="Arial"/>
                <a:cs typeface="Arial"/>
              </a:rPr>
              <a:t>Metrics</a:t>
            </a:r>
            <a:endParaRPr sz="1200">
              <a:latin typeface="Arial"/>
              <a:cs typeface="Arial"/>
            </a:endParaRPr>
          </a:p>
          <a:p>
            <a:pPr marL="130810" lvl="1" indent="-106045">
              <a:lnSpc>
                <a:spcPct val="100000"/>
              </a:lnSpc>
              <a:spcBef>
                <a:spcPts val="905"/>
              </a:spcBef>
              <a:buSzPct val="104761"/>
              <a:buChar char="•"/>
              <a:tabLst>
                <a:tab pos="130810" algn="l"/>
              </a:tabLst>
            </a:pPr>
            <a:r>
              <a:rPr sz="1050" spc="-100" dirty="0">
                <a:solidFill>
                  <a:srgbClr val="5F5F5F"/>
                </a:solidFill>
                <a:latin typeface="Arial"/>
                <a:cs typeface="Arial"/>
              </a:rPr>
              <a:t>%</a:t>
            </a:r>
            <a:r>
              <a:rPr sz="1050" spc="35" dirty="0">
                <a:solidFill>
                  <a:srgbClr val="5F5F5F"/>
                </a:solidFill>
                <a:latin typeface="Arial"/>
                <a:cs typeface="Arial"/>
              </a:rPr>
              <a:t> </a:t>
            </a:r>
            <a:r>
              <a:rPr sz="1050" spc="-10" dirty="0">
                <a:solidFill>
                  <a:srgbClr val="5F5F5F"/>
                </a:solidFill>
                <a:latin typeface="Arial"/>
                <a:cs typeface="Arial"/>
              </a:rPr>
              <a:t>Compliance</a:t>
            </a:r>
            <a:r>
              <a:rPr sz="1050" spc="-15" dirty="0">
                <a:solidFill>
                  <a:srgbClr val="5F5F5F"/>
                </a:solidFill>
                <a:latin typeface="Arial"/>
                <a:cs typeface="Arial"/>
              </a:rPr>
              <a:t> </a:t>
            </a:r>
            <a:r>
              <a:rPr sz="1050" dirty="0">
                <a:solidFill>
                  <a:srgbClr val="5F5F5F"/>
                </a:solidFill>
                <a:latin typeface="Arial"/>
                <a:cs typeface="Arial"/>
              </a:rPr>
              <a:t>with</a:t>
            </a:r>
            <a:r>
              <a:rPr sz="1050" spc="40" dirty="0">
                <a:solidFill>
                  <a:srgbClr val="5F5F5F"/>
                </a:solidFill>
                <a:latin typeface="Arial"/>
                <a:cs typeface="Arial"/>
              </a:rPr>
              <a:t> </a:t>
            </a:r>
            <a:r>
              <a:rPr sz="1050" dirty="0">
                <a:solidFill>
                  <a:srgbClr val="5F5F5F"/>
                </a:solidFill>
                <a:latin typeface="Arial"/>
                <a:cs typeface="Arial"/>
              </a:rPr>
              <a:t>client</a:t>
            </a:r>
            <a:r>
              <a:rPr sz="1050" spc="15" dirty="0">
                <a:solidFill>
                  <a:srgbClr val="5F5F5F"/>
                </a:solidFill>
                <a:latin typeface="Arial"/>
                <a:cs typeface="Arial"/>
              </a:rPr>
              <a:t> </a:t>
            </a:r>
            <a:r>
              <a:rPr sz="1050" spc="-10" dirty="0">
                <a:solidFill>
                  <a:srgbClr val="5F5F5F"/>
                </a:solidFill>
                <a:latin typeface="Arial"/>
                <a:cs typeface="Arial"/>
              </a:rPr>
              <a:t>requirements</a:t>
            </a:r>
            <a:endParaRPr sz="1050">
              <a:latin typeface="Arial"/>
              <a:cs typeface="Arial"/>
            </a:endParaRPr>
          </a:p>
          <a:p>
            <a:pPr marL="130810" lvl="1" indent="-106045">
              <a:lnSpc>
                <a:spcPct val="100000"/>
              </a:lnSpc>
              <a:buSzPct val="104761"/>
              <a:buChar char="•"/>
              <a:tabLst>
                <a:tab pos="130810" algn="l"/>
              </a:tabLst>
            </a:pPr>
            <a:r>
              <a:rPr sz="1050" spc="-100" dirty="0">
                <a:solidFill>
                  <a:srgbClr val="5F5F5F"/>
                </a:solidFill>
                <a:latin typeface="Arial"/>
                <a:cs typeface="Arial"/>
              </a:rPr>
              <a:t>%</a:t>
            </a:r>
            <a:r>
              <a:rPr sz="1050" spc="-15" dirty="0">
                <a:solidFill>
                  <a:srgbClr val="5F5F5F"/>
                </a:solidFill>
                <a:latin typeface="Arial"/>
                <a:cs typeface="Arial"/>
              </a:rPr>
              <a:t> </a:t>
            </a:r>
            <a:r>
              <a:rPr sz="1050" spc="-10" dirty="0">
                <a:solidFill>
                  <a:srgbClr val="5F5F5F"/>
                </a:solidFill>
                <a:latin typeface="Arial"/>
                <a:cs typeface="Arial"/>
              </a:rPr>
              <a:t>Engagement</a:t>
            </a:r>
            <a:r>
              <a:rPr sz="1050" spc="-60" dirty="0">
                <a:solidFill>
                  <a:srgbClr val="5F5F5F"/>
                </a:solidFill>
                <a:latin typeface="Arial"/>
                <a:cs typeface="Arial"/>
              </a:rPr>
              <a:t> </a:t>
            </a:r>
            <a:r>
              <a:rPr sz="1050" dirty="0">
                <a:solidFill>
                  <a:srgbClr val="5F5F5F"/>
                </a:solidFill>
                <a:latin typeface="Arial"/>
                <a:cs typeface="Arial"/>
              </a:rPr>
              <a:t>objectives</a:t>
            </a:r>
            <a:r>
              <a:rPr sz="1050" spc="-20" dirty="0">
                <a:solidFill>
                  <a:srgbClr val="5F5F5F"/>
                </a:solidFill>
                <a:latin typeface="Arial"/>
                <a:cs typeface="Arial"/>
              </a:rPr>
              <a:t> </a:t>
            </a:r>
            <a:r>
              <a:rPr sz="1050" spc="-10" dirty="0">
                <a:solidFill>
                  <a:srgbClr val="5F5F5F"/>
                </a:solidFill>
                <a:latin typeface="Arial"/>
                <a:cs typeface="Arial"/>
              </a:rPr>
              <a:t>achieved</a:t>
            </a:r>
            <a:endParaRPr sz="1050">
              <a:latin typeface="Arial"/>
              <a:cs typeface="Arial"/>
            </a:endParaRPr>
          </a:p>
          <a:p>
            <a:pPr marL="140970" lvl="1" indent="-106680">
              <a:lnSpc>
                <a:spcPct val="100000"/>
              </a:lnSpc>
              <a:spcBef>
                <a:spcPts val="1200"/>
              </a:spcBef>
              <a:buSzPct val="104761"/>
              <a:buChar char="•"/>
              <a:tabLst>
                <a:tab pos="140970" algn="l"/>
              </a:tabLst>
            </a:pPr>
            <a:r>
              <a:rPr sz="1050" spc="-100" dirty="0">
                <a:solidFill>
                  <a:srgbClr val="5F5F5F"/>
                </a:solidFill>
                <a:latin typeface="Arial"/>
                <a:cs typeface="Arial"/>
              </a:rPr>
              <a:t>%</a:t>
            </a:r>
            <a:r>
              <a:rPr sz="1050" spc="35" dirty="0">
                <a:solidFill>
                  <a:srgbClr val="5F5F5F"/>
                </a:solidFill>
                <a:latin typeface="Arial"/>
                <a:cs typeface="Arial"/>
              </a:rPr>
              <a:t> </a:t>
            </a:r>
            <a:r>
              <a:rPr sz="1050" dirty="0">
                <a:solidFill>
                  <a:srgbClr val="5F5F5F"/>
                </a:solidFill>
                <a:latin typeface="Arial"/>
                <a:cs typeface="Arial"/>
              </a:rPr>
              <a:t>On-time</a:t>
            </a:r>
            <a:r>
              <a:rPr sz="1050" spc="10" dirty="0">
                <a:solidFill>
                  <a:srgbClr val="5F5F5F"/>
                </a:solidFill>
                <a:latin typeface="Arial"/>
                <a:cs typeface="Arial"/>
              </a:rPr>
              <a:t> </a:t>
            </a:r>
            <a:r>
              <a:rPr sz="1050" spc="-10" dirty="0">
                <a:solidFill>
                  <a:srgbClr val="5F5F5F"/>
                </a:solidFill>
                <a:latin typeface="Arial"/>
                <a:cs typeface="Arial"/>
              </a:rPr>
              <a:t>deliveries</a:t>
            </a:r>
            <a:endParaRPr sz="1050">
              <a:latin typeface="Arial"/>
              <a:cs typeface="Arial"/>
            </a:endParaRPr>
          </a:p>
          <a:p>
            <a:pPr marL="140970" lvl="1" indent="-106680">
              <a:lnSpc>
                <a:spcPct val="100000"/>
              </a:lnSpc>
              <a:buSzPct val="104761"/>
              <a:buChar char="•"/>
              <a:tabLst>
                <a:tab pos="140970" algn="l"/>
              </a:tabLst>
            </a:pPr>
            <a:r>
              <a:rPr sz="1050" spc="-100" dirty="0">
                <a:solidFill>
                  <a:srgbClr val="5F5F5F"/>
                </a:solidFill>
                <a:latin typeface="Arial"/>
                <a:cs typeface="Arial"/>
              </a:rPr>
              <a:t>%</a:t>
            </a:r>
            <a:r>
              <a:rPr sz="1050" spc="60" dirty="0">
                <a:solidFill>
                  <a:srgbClr val="5F5F5F"/>
                </a:solidFill>
                <a:latin typeface="Arial"/>
                <a:cs typeface="Arial"/>
              </a:rPr>
              <a:t> </a:t>
            </a:r>
            <a:r>
              <a:rPr sz="1050" dirty="0">
                <a:solidFill>
                  <a:srgbClr val="5F5F5F"/>
                </a:solidFill>
                <a:latin typeface="Arial"/>
                <a:cs typeface="Arial"/>
              </a:rPr>
              <a:t>Interim</a:t>
            </a:r>
            <a:r>
              <a:rPr sz="1050" spc="55" dirty="0">
                <a:solidFill>
                  <a:srgbClr val="5F5F5F"/>
                </a:solidFill>
                <a:latin typeface="Arial"/>
                <a:cs typeface="Arial"/>
              </a:rPr>
              <a:t> </a:t>
            </a:r>
            <a:r>
              <a:rPr sz="1050" dirty="0">
                <a:solidFill>
                  <a:srgbClr val="5F5F5F"/>
                </a:solidFill>
                <a:latin typeface="Arial"/>
                <a:cs typeface="Arial"/>
              </a:rPr>
              <a:t>milestones</a:t>
            </a:r>
            <a:r>
              <a:rPr sz="1050" spc="15" dirty="0">
                <a:solidFill>
                  <a:srgbClr val="5F5F5F"/>
                </a:solidFill>
                <a:latin typeface="Arial"/>
                <a:cs typeface="Arial"/>
              </a:rPr>
              <a:t> </a:t>
            </a:r>
            <a:r>
              <a:rPr sz="1050" spc="-25" dirty="0">
                <a:solidFill>
                  <a:srgbClr val="5F5F5F"/>
                </a:solidFill>
                <a:latin typeface="Arial"/>
                <a:cs typeface="Arial"/>
              </a:rPr>
              <a:t>met</a:t>
            </a:r>
            <a:endParaRPr sz="1050">
              <a:latin typeface="Arial"/>
              <a:cs typeface="Arial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2366898" y="5495035"/>
            <a:ext cx="1129665" cy="85216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28575">
              <a:lnSpc>
                <a:spcPct val="100499"/>
              </a:lnSpc>
              <a:spcBef>
                <a:spcPts val="95"/>
              </a:spcBef>
            </a:pPr>
            <a:r>
              <a:rPr sz="1100" spc="-25" dirty="0">
                <a:solidFill>
                  <a:srgbClr val="5F5F5F"/>
                </a:solidFill>
                <a:latin typeface="Arial"/>
                <a:cs typeface="Arial"/>
              </a:rPr>
              <a:t>Responsiveness</a:t>
            </a:r>
            <a:r>
              <a:rPr sz="1100" spc="10" dirty="0">
                <a:solidFill>
                  <a:srgbClr val="5F5F5F"/>
                </a:solidFill>
                <a:latin typeface="Arial"/>
                <a:cs typeface="Arial"/>
              </a:rPr>
              <a:t> </a:t>
            </a:r>
            <a:r>
              <a:rPr sz="1100" spc="25" dirty="0">
                <a:solidFill>
                  <a:srgbClr val="5F5F5F"/>
                </a:solidFill>
                <a:latin typeface="Arial"/>
                <a:cs typeface="Arial"/>
              </a:rPr>
              <a:t>/ </a:t>
            </a:r>
            <a:r>
              <a:rPr sz="1100" spc="-10" dirty="0">
                <a:solidFill>
                  <a:srgbClr val="5F5F5F"/>
                </a:solidFill>
                <a:latin typeface="Arial"/>
                <a:cs typeface="Arial"/>
              </a:rPr>
              <a:t>Account Management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210"/>
              </a:spcBef>
            </a:pPr>
            <a:r>
              <a:rPr sz="1100" spc="-10" dirty="0">
                <a:solidFill>
                  <a:srgbClr val="5F5F5F"/>
                </a:solidFill>
                <a:latin typeface="Arial"/>
                <a:cs typeface="Arial"/>
              </a:rPr>
              <a:t>Client</a:t>
            </a:r>
            <a:r>
              <a:rPr sz="1100" spc="-20" dirty="0">
                <a:solidFill>
                  <a:srgbClr val="5F5F5F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5F5F5F"/>
                </a:solidFill>
                <a:latin typeface="Arial"/>
                <a:cs typeface="Arial"/>
              </a:rPr>
              <a:t>satisfaction</a:t>
            </a:r>
            <a:endParaRPr sz="1100">
              <a:latin typeface="Arial"/>
              <a:cs typeface="Arial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2040635" y="2351532"/>
            <a:ext cx="231775" cy="1160145"/>
          </a:xfrm>
          <a:custGeom>
            <a:avLst/>
            <a:gdLst/>
            <a:ahLst/>
            <a:cxnLst/>
            <a:rect l="l" t="t" r="r" b="b"/>
            <a:pathLst>
              <a:path w="231775" h="1160145">
                <a:moveTo>
                  <a:pt x="231647" y="1159764"/>
                </a:moveTo>
                <a:lnTo>
                  <a:pt x="186547" y="1159764"/>
                </a:lnTo>
                <a:lnTo>
                  <a:pt x="149733" y="1159764"/>
                </a:lnTo>
                <a:lnTo>
                  <a:pt x="124920" y="1159764"/>
                </a:lnTo>
                <a:lnTo>
                  <a:pt x="115824" y="1159764"/>
                </a:lnTo>
                <a:lnTo>
                  <a:pt x="115824" y="579881"/>
                </a:lnTo>
                <a:lnTo>
                  <a:pt x="84867" y="579881"/>
                </a:lnTo>
                <a:lnTo>
                  <a:pt x="62484" y="579881"/>
                </a:lnTo>
                <a:lnTo>
                  <a:pt x="37814" y="579881"/>
                </a:lnTo>
                <a:lnTo>
                  <a:pt x="0" y="579881"/>
                </a:lnTo>
                <a:lnTo>
                  <a:pt x="45100" y="579881"/>
                </a:lnTo>
                <a:lnTo>
                  <a:pt x="81915" y="579881"/>
                </a:lnTo>
                <a:lnTo>
                  <a:pt x="106727" y="579881"/>
                </a:lnTo>
                <a:lnTo>
                  <a:pt x="115824" y="579881"/>
                </a:lnTo>
                <a:lnTo>
                  <a:pt x="115824" y="0"/>
                </a:lnTo>
                <a:lnTo>
                  <a:pt x="146780" y="0"/>
                </a:lnTo>
                <a:lnTo>
                  <a:pt x="169163" y="0"/>
                </a:lnTo>
                <a:lnTo>
                  <a:pt x="193833" y="0"/>
                </a:lnTo>
                <a:lnTo>
                  <a:pt x="231647" y="0"/>
                </a:lnTo>
              </a:path>
            </a:pathLst>
          </a:custGeom>
          <a:ln w="9525">
            <a:solidFill>
              <a:srgbClr val="5F5F5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2022348" y="5513832"/>
            <a:ext cx="224154" cy="970915"/>
          </a:xfrm>
          <a:custGeom>
            <a:avLst/>
            <a:gdLst/>
            <a:ahLst/>
            <a:cxnLst/>
            <a:rect l="l" t="t" r="r" b="b"/>
            <a:pathLst>
              <a:path w="224155" h="970914">
                <a:moveTo>
                  <a:pt x="224027" y="970788"/>
                </a:moveTo>
                <a:lnTo>
                  <a:pt x="180433" y="970788"/>
                </a:lnTo>
                <a:lnTo>
                  <a:pt x="144827" y="970788"/>
                </a:lnTo>
                <a:lnTo>
                  <a:pt x="120818" y="970788"/>
                </a:lnTo>
                <a:lnTo>
                  <a:pt x="112013" y="970788"/>
                </a:lnTo>
                <a:lnTo>
                  <a:pt x="112013" y="485394"/>
                </a:lnTo>
                <a:lnTo>
                  <a:pt x="82045" y="485394"/>
                </a:lnTo>
                <a:lnTo>
                  <a:pt x="60388" y="485394"/>
                </a:lnTo>
                <a:lnTo>
                  <a:pt x="36540" y="485394"/>
                </a:lnTo>
                <a:lnTo>
                  <a:pt x="0" y="485394"/>
                </a:lnTo>
                <a:lnTo>
                  <a:pt x="43594" y="485394"/>
                </a:lnTo>
                <a:lnTo>
                  <a:pt x="79200" y="485394"/>
                </a:lnTo>
                <a:lnTo>
                  <a:pt x="103209" y="485394"/>
                </a:lnTo>
                <a:lnTo>
                  <a:pt x="112013" y="485394"/>
                </a:lnTo>
                <a:lnTo>
                  <a:pt x="112013" y="0"/>
                </a:lnTo>
                <a:lnTo>
                  <a:pt x="141982" y="0"/>
                </a:lnTo>
                <a:lnTo>
                  <a:pt x="163639" y="0"/>
                </a:lnTo>
                <a:lnTo>
                  <a:pt x="187487" y="0"/>
                </a:lnTo>
                <a:lnTo>
                  <a:pt x="224027" y="0"/>
                </a:lnTo>
              </a:path>
            </a:pathLst>
          </a:custGeom>
          <a:ln w="9525">
            <a:solidFill>
              <a:srgbClr val="5F5F5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 txBox="1"/>
          <p:nvPr/>
        </p:nvSpPr>
        <p:spPr>
          <a:xfrm>
            <a:off x="2366898" y="2792349"/>
            <a:ext cx="602615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10" dirty="0">
                <a:solidFill>
                  <a:srgbClr val="4B4B4B"/>
                </a:solidFill>
                <a:latin typeface="Arial"/>
                <a:cs typeface="Arial"/>
              </a:rPr>
              <a:t>Schedule</a:t>
            </a:r>
            <a:endParaRPr sz="1100">
              <a:latin typeface="Arial"/>
              <a:cs typeface="Arial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2366898" y="3268217"/>
            <a:ext cx="476250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10" dirty="0">
                <a:solidFill>
                  <a:srgbClr val="4B4B4B"/>
                </a:solidFill>
                <a:latin typeface="Arial"/>
                <a:cs typeface="Arial"/>
              </a:rPr>
              <a:t>Budget</a:t>
            </a:r>
            <a:endParaRPr sz="1100">
              <a:latin typeface="Arial"/>
              <a:cs typeface="Arial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2366898" y="3881754"/>
            <a:ext cx="102425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4B4B4B"/>
                </a:solidFill>
                <a:latin typeface="Arial"/>
                <a:cs typeface="Arial"/>
              </a:rPr>
              <a:t>Communication</a:t>
            </a:r>
            <a:endParaRPr sz="1100">
              <a:latin typeface="Arial"/>
              <a:cs typeface="Arial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2366898" y="4370323"/>
            <a:ext cx="731520" cy="36322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0899"/>
              </a:lnSpc>
              <a:spcBef>
                <a:spcPts val="90"/>
              </a:spcBef>
            </a:pPr>
            <a:r>
              <a:rPr sz="1100" spc="-25" dirty="0">
                <a:solidFill>
                  <a:srgbClr val="4B4B4B"/>
                </a:solidFill>
                <a:latin typeface="Arial"/>
                <a:cs typeface="Arial"/>
              </a:rPr>
              <a:t>Value</a:t>
            </a:r>
            <a:r>
              <a:rPr sz="1100" spc="-5" dirty="0">
                <a:solidFill>
                  <a:srgbClr val="4B4B4B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4B4B4B"/>
                </a:solidFill>
                <a:latin typeface="Arial"/>
                <a:cs typeface="Arial"/>
              </a:rPr>
              <a:t>add</a:t>
            </a:r>
            <a:r>
              <a:rPr sz="1100" spc="-20" dirty="0">
                <a:solidFill>
                  <a:srgbClr val="4B4B4B"/>
                </a:solidFill>
                <a:latin typeface="Arial"/>
                <a:cs typeface="Arial"/>
              </a:rPr>
              <a:t> </a:t>
            </a:r>
            <a:r>
              <a:rPr sz="1100" spc="25" dirty="0">
                <a:solidFill>
                  <a:srgbClr val="4B4B4B"/>
                </a:solidFill>
                <a:latin typeface="Arial"/>
                <a:cs typeface="Arial"/>
              </a:rPr>
              <a:t>/ </a:t>
            </a:r>
            <a:r>
              <a:rPr sz="1100" spc="-10" dirty="0">
                <a:solidFill>
                  <a:srgbClr val="4B4B4B"/>
                </a:solidFill>
                <a:latin typeface="Arial"/>
                <a:cs typeface="Arial"/>
              </a:rPr>
              <a:t>Innovation</a:t>
            </a:r>
            <a:endParaRPr sz="1100">
              <a:latin typeface="Arial"/>
              <a:cs typeface="Arial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2366898" y="4941570"/>
            <a:ext cx="616585" cy="36322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0899"/>
              </a:lnSpc>
              <a:spcBef>
                <a:spcPts val="90"/>
              </a:spcBef>
            </a:pPr>
            <a:r>
              <a:rPr sz="1100" spc="-10" dirty="0">
                <a:solidFill>
                  <a:srgbClr val="4B4B4B"/>
                </a:solidFill>
                <a:latin typeface="Arial"/>
                <a:cs typeface="Arial"/>
              </a:rPr>
              <a:t>Delivery capability</a:t>
            </a:r>
            <a:endParaRPr sz="1100">
              <a:latin typeface="Arial"/>
              <a:cs typeface="Arial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4160646" y="3742689"/>
            <a:ext cx="4282440" cy="21329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3825" indent="-106045">
              <a:lnSpc>
                <a:spcPct val="100000"/>
              </a:lnSpc>
              <a:spcBef>
                <a:spcPts val="105"/>
              </a:spcBef>
              <a:buSzPct val="104761"/>
              <a:buChar char="•"/>
              <a:tabLst>
                <a:tab pos="123825" algn="l"/>
              </a:tabLst>
            </a:pPr>
            <a:r>
              <a:rPr sz="1050" spc="90" dirty="0">
                <a:solidFill>
                  <a:srgbClr val="5F5F5F"/>
                </a:solidFill>
                <a:latin typeface="Arial"/>
                <a:cs typeface="Arial"/>
              </a:rPr>
              <a:t>#</a:t>
            </a:r>
            <a:r>
              <a:rPr sz="1050" spc="-10" dirty="0">
                <a:solidFill>
                  <a:srgbClr val="5F5F5F"/>
                </a:solidFill>
                <a:latin typeface="Arial"/>
                <a:cs typeface="Arial"/>
              </a:rPr>
              <a:t> Perceived</a:t>
            </a:r>
            <a:r>
              <a:rPr sz="1050" dirty="0">
                <a:solidFill>
                  <a:srgbClr val="5F5F5F"/>
                </a:solidFill>
                <a:latin typeface="Arial"/>
                <a:cs typeface="Arial"/>
              </a:rPr>
              <a:t> </a:t>
            </a:r>
            <a:r>
              <a:rPr sz="1050" spc="-10" dirty="0">
                <a:solidFill>
                  <a:srgbClr val="5F5F5F"/>
                </a:solidFill>
                <a:latin typeface="Arial"/>
                <a:cs typeface="Arial"/>
              </a:rPr>
              <a:t>effectiveness</a:t>
            </a:r>
            <a:r>
              <a:rPr sz="1050" spc="5" dirty="0">
                <a:solidFill>
                  <a:srgbClr val="5F5F5F"/>
                </a:solidFill>
                <a:latin typeface="Arial"/>
                <a:cs typeface="Arial"/>
              </a:rPr>
              <a:t> </a:t>
            </a:r>
            <a:r>
              <a:rPr sz="1050" dirty="0">
                <a:solidFill>
                  <a:srgbClr val="5F5F5F"/>
                </a:solidFill>
                <a:latin typeface="Arial"/>
                <a:cs typeface="Arial"/>
              </a:rPr>
              <a:t>of</a:t>
            </a:r>
            <a:r>
              <a:rPr sz="1050" spc="-10" dirty="0">
                <a:solidFill>
                  <a:srgbClr val="5F5F5F"/>
                </a:solidFill>
                <a:latin typeface="Arial"/>
                <a:cs typeface="Arial"/>
              </a:rPr>
              <a:t> communication</a:t>
            </a:r>
            <a:endParaRPr sz="1050">
              <a:latin typeface="Arial"/>
              <a:cs typeface="Arial"/>
            </a:endParaRPr>
          </a:p>
          <a:p>
            <a:pPr marL="123825" indent="-106045">
              <a:lnSpc>
                <a:spcPct val="100000"/>
              </a:lnSpc>
              <a:buSzPct val="104761"/>
              <a:buChar char="•"/>
              <a:tabLst>
                <a:tab pos="123825" algn="l"/>
              </a:tabLst>
            </a:pPr>
            <a:r>
              <a:rPr sz="1050" spc="-100" dirty="0">
                <a:solidFill>
                  <a:srgbClr val="5F5F5F"/>
                </a:solidFill>
                <a:latin typeface="Arial"/>
                <a:cs typeface="Arial"/>
              </a:rPr>
              <a:t>%</a:t>
            </a:r>
            <a:r>
              <a:rPr sz="1050" spc="30" dirty="0">
                <a:solidFill>
                  <a:srgbClr val="5F5F5F"/>
                </a:solidFill>
                <a:latin typeface="Arial"/>
                <a:cs typeface="Arial"/>
              </a:rPr>
              <a:t> </a:t>
            </a:r>
            <a:r>
              <a:rPr sz="1050" spc="-30" dirty="0">
                <a:solidFill>
                  <a:srgbClr val="5F5F5F"/>
                </a:solidFill>
                <a:latin typeface="Arial"/>
                <a:cs typeface="Arial"/>
              </a:rPr>
              <a:t>Service</a:t>
            </a:r>
            <a:r>
              <a:rPr sz="1050" spc="30" dirty="0">
                <a:solidFill>
                  <a:srgbClr val="5F5F5F"/>
                </a:solidFill>
                <a:latin typeface="Arial"/>
                <a:cs typeface="Arial"/>
              </a:rPr>
              <a:t> </a:t>
            </a:r>
            <a:r>
              <a:rPr sz="1050" dirty="0">
                <a:solidFill>
                  <a:srgbClr val="5F5F5F"/>
                </a:solidFill>
                <a:latin typeface="Arial"/>
                <a:cs typeface="Arial"/>
              </a:rPr>
              <a:t>and</a:t>
            </a:r>
            <a:r>
              <a:rPr sz="1050" spc="25" dirty="0">
                <a:solidFill>
                  <a:srgbClr val="5F5F5F"/>
                </a:solidFill>
                <a:latin typeface="Arial"/>
                <a:cs typeface="Arial"/>
              </a:rPr>
              <a:t> </a:t>
            </a:r>
            <a:r>
              <a:rPr sz="1050" dirty="0">
                <a:solidFill>
                  <a:srgbClr val="5F5F5F"/>
                </a:solidFill>
                <a:latin typeface="Arial"/>
                <a:cs typeface="Arial"/>
              </a:rPr>
              <a:t>product</a:t>
            </a:r>
            <a:r>
              <a:rPr sz="1050" spc="15" dirty="0">
                <a:solidFill>
                  <a:srgbClr val="5F5F5F"/>
                </a:solidFill>
                <a:latin typeface="Arial"/>
                <a:cs typeface="Arial"/>
              </a:rPr>
              <a:t> </a:t>
            </a:r>
            <a:r>
              <a:rPr sz="1050" dirty="0">
                <a:solidFill>
                  <a:srgbClr val="5F5F5F"/>
                </a:solidFill>
                <a:latin typeface="Arial"/>
                <a:cs typeface="Arial"/>
              </a:rPr>
              <a:t>delivery</a:t>
            </a:r>
            <a:r>
              <a:rPr sz="1050" spc="40" dirty="0">
                <a:solidFill>
                  <a:srgbClr val="5F5F5F"/>
                </a:solidFill>
                <a:latin typeface="Arial"/>
                <a:cs typeface="Arial"/>
              </a:rPr>
              <a:t> </a:t>
            </a:r>
            <a:r>
              <a:rPr sz="1050" dirty="0">
                <a:solidFill>
                  <a:srgbClr val="5F5F5F"/>
                </a:solidFill>
                <a:latin typeface="Arial"/>
                <a:cs typeface="Arial"/>
              </a:rPr>
              <a:t>problems</a:t>
            </a:r>
            <a:r>
              <a:rPr sz="1050" spc="10" dirty="0">
                <a:solidFill>
                  <a:srgbClr val="5F5F5F"/>
                </a:solidFill>
                <a:latin typeface="Arial"/>
                <a:cs typeface="Arial"/>
              </a:rPr>
              <a:t> </a:t>
            </a:r>
            <a:r>
              <a:rPr sz="1050" dirty="0">
                <a:solidFill>
                  <a:srgbClr val="5F5F5F"/>
                </a:solidFill>
                <a:latin typeface="Arial"/>
                <a:cs typeface="Arial"/>
              </a:rPr>
              <a:t>quickly</a:t>
            </a:r>
            <a:r>
              <a:rPr sz="1050" spc="30" dirty="0">
                <a:solidFill>
                  <a:srgbClr val="5F5F5F"/>
                </a:solidFill>
                <a:latin typeface="Arial"/>
                <a:cs typeface="Arial"/>
              </a:rPr>
              <a:t> </a:t>
            </a:r>
            <a:r>
              <a:rPr sz="1050" spc="-10" dirty="0">
                <a:solidFill>
                  <a:srgbClr val="5F5F5F"/>
                </a:solidFill>
                <a:latin typeface="Arial"/>
                <a:cs typeface="Arial"/>
              </a:rPr>
              <a:t>resolved</a:t>
            </a:r>
            <a:endParaRPr sz="1050">
              <a:latin typeface="Arial"/>
              <a:cs typeface="Arial"/>
            </a:endParaRPr>
          </a:p>
          <a:p>
            <a:pPr marL="123825" indent="-106045">
              <a:lnSpc>
                <a:spcPct val="100000"/>
              </a:lnSpc>
              <a:buSzPct val="104761"/>
              <a:buChar char="•"/>
              <a:tabLst>
                <a:tab pos="123825" algn="l"/>
              </a:tabLst>
            </a:pPr>
            <a:r>
              <a:rPr sz="1050" spc="90" dirty="0">
                <a:solidFill>
                  <a:srgbClr val="5F5F5F"/>
                </a:solidFill>
                <a:latin typeface="Arial"/>
                <a:cs typeface="Arial"/>
              </a:rPr>
              <a:t># </a:t>
            </a:r>
            <a:r>
              <a:rPr sz="1050" spc="-10" dirty="0">
                <a:solidFill>
                  <a:srgbClr val="5F5F5F"/>
                </a:solidFill>
                <a:latin typeface="Arial"/>
                <a:cs typeface="Arial"/>
              </a:rPr>
              <a:t>Perceived</a:t>
            </a:r>
            <a:r>
              <a:rPr sz="1050" spc="100" dirty="0">
                <a:solidFill>
                  <a:srgbClr val="5F5F5F"/>
                </a:solidFill>
                <a:latin typeface="Arial"/>
                <a:cs typeface="Arial"/>
              </a:rPr>
              <a:t> </a:t>
            </a:r>
            <a:r>
              <a:rPr sz="1050" dirty="0">
                <a:solidFill>
                  <a:srgbClr val="5F5F5F"/>
                </a:solidFill>
                <a:latin typeface="Arial"/>
                <a:cs typeface="Arial"/>
              </a:rPr>
              <a:t>documentation</a:t>
            </a:r>
            <a:r>
              <a:rPr sz="1050" spc="55" dirty="0">
                <a:solidFill>
                  <a:srgbClr val="5F5F5F"/>
                </a:solidFill>
                <a:latin typeface="Arial"/>
                <a:cs typeface="Arial"/>
              </a:rPr>
              <a:t> </a:t>
            </a:r>
            <a:r>
              <a:rPr sz="1050" dirty="0">
                <a:solidFill>
                  <a:srgbClr val="5F5F5F"/>
                </a:solidFill>
                <a:latin typeface="Arial"/>
                <a:cs typeface="Arial"/>
              </a:rPr>
              <a:t>requirements</a:t>
            </a:r>
            <a:r>
              <a:rPr sz="1050" spc="105" dirty="0">
                <a:solidFill>
                  <a:srgbClr val="5F5F5F"/>
                </a:solidFill>
                <a:latin typeface="Arial"/>
                <a:cs typeface="Arial"/>
              </a:rPr>
              <a:t> </a:t>
            </a:r>
            <a:r>
              <a:rPr sz="1050" spc="-10" dirty="0">
                <a:solidFill>
                  <a:srgbClr val="5F5F5F"/>
                </a:solidFill>
                <a:latin typeface="Arial"/>
                <a:cs typeface="Arial"/>
              </a:rPr>
              <a:t>burden</a:t>
            </a:r>
            <a:endParaRPr sz="1050">
              <a:latin typeface="Arial"/>
              <a:cs typeface="Arial"/>
            </a:endParaRPr>
          </a:p>
          <a:p>
            <a:pPr marL="121920" indent="-106045">
              <a:lnSpc>
                <a:spcPts val="1255"/>
              </a:lnSpc>
              <a:spcBef>
                <a:spcPts val="885"/>
              </a:spcBef>
              <a:buSzPct val="104761"/>
              <a:buChar char="•"/>
              <a:tabLst>
                <a:tab pos="121920" algn="l"/>
              </a:tabLst>
            </a:pPr>
            <a:r>
              <a:rPr sz="1050" spc="90" dirty="0">
                <a:solidFill>
                  <a:srgbClr val="5F5F5F"/>
                </a:solidFill>
                <a:latin typeface="Arial"/>
                <a:cs typeface="Arial"/>
              </a:rPr>
              <a:t>#</a:t>
            </a:r>
            <a:r>
              <a:rPr sz="1050" dirty="0">
                <a:solidFill>
                  <a:srgbClr val="5F5F5F"/>
                </a:solidFill>
                <a:latin typeface="Arial"/>
                <a:cs typeface="Arial"/>
              </a:rPr>
              <a:t> </a:t>
            </a:r>
            <a:r>
              <a:rPr sz="1050" spc="-10" dirty="0">
                <a:solidFill>
                  <a:srgbClr val="5F5F5F"/>
                </a:solidFill>
                <a:latin typeface="Arial"/>
                <a:cs typeface="Arial"/>
              </a:rPr>
              <a:t>Perceived</a:t>
            </a:r>
            <a:r>
              <a:rPr sz="1050" spc="10" dirty="0">
                <a:solidFill>
                  <a:srgbClr val="5F5F5F"/>
                </a:solidFill>
                <a:latin typeface="Arial"/>
                <a:cs typeface="Arial"/>
              </a:rPr>
              <a:t> </a:t>
            </a:r>
            <a:r>
              <a:rPr sz="1050" dirty="0">
                <a:solidFill>
                  <a:srgbClr val="5F5F5F"/>
                </a:solidFill>
                <a:latin typeface="Arial"/>
                <a:cs typeface="Arial"/>
              </a:rPr>
              <a:t>innovation in</a:t>
            </a:r>
            <a:r>
              <a:rPr sz="1050" spc="20" dirty="0">
                <a:solidFill>
                  <a:srgbClr val="5F5F5F"/>
                </a:solidFill>
                <a:latin typeface="Arial"/>
                <a:cs typeface="Arial"/>
              </a:rPr>
              <a:t> </a:t>
            </a:r>
            <a:r>
              <a:rPr sz="1050" dirty="0">
                <a:solidFill>
                  <a:srgbClr val="5F5F5F"/>
                </a:solidFill>
                <a:latin typeface="Arial"/>
                <a:cs typeface="Arial"/>
              </a:rPr>
              <a:t>helping</a:t>
            </a:r>
            <a:r>
              <a:rPr sz="1050" spc="5" dirty="0">
                <a:solidFill>
                  <a:srgbClr val="5F5F5F"/>
                </a:solidFill>
                <a:latin typeface="Arial"/>
                <a:cs typeface="Arial"/>
              </a:rPr>
              <a:t> </a:t>
            </a:r>
            <a:r>
              <a:rPr sz="1050" dirty="0">
                <a:solidFill>
                  <a:srgbClr val="5F5F5F"/>
                </a:solidFill>
                <a:latin typeface="Arial"/>
                <a:cs typeface="Arial"/>
              </a:rPr>
              <a:t>deliver</a:t>
            </a:r>
            <a:r>
              <a:rPr sz="1050" spc="25" dirty="0">
                <a:solidFill>
                  <a:srgbClr val="5F5F5F"/>
                </a:solidFill>
                <a:latin typeface="Arial"/>
                <a:cs typeface="Arial"/>
              </a:rPr>
              <a:t> </a:t>
            </a:r>
            <a:r>
              <a:rPr sz="1050" spc="-10" dirty="0">
                <a:solidFill>
                  <a:srgbClr val="5F5F5F"/>
                </a:solidFill>
                <a:latin typeface="Arial"/>
                <a:cs typeface="Arial"/>
              </a:rPr>
              <a:t>solutions</a:t>
            </a:r>
            <a:endParaRPr sz="1050">
              <a:latin typeface="Arial"/>
              <a:cs typeface="Arial"/>
            </a:endParaRPr>
          </a:p>
          <a:p>
            <a:pPr marL="121285" marR="236854" indent="-106045">
              <a:lnSpc>
                <a:spcPts val="1270"/>
              </a:lnSpc>
              <a:spcBef>
                <a:spcPts val="25"/>
              </a:spcBef>
              <a:buSzPct val="104761"/>
              <a:buChar char="•"/>
              <a:tabLst>
                <a:tab pos="123825" algn="l"/>
              </a:tabLst>
            </a:pPr>
            <a:r>
              <a:rPr sz="1050" spc="90" dirty="0">
                <a:solidFill>
                  <a:srgbClr val="5F5F5F"/>
                </a:solidFill>
                <a:latin typeface="Arial"/>
                <a:cs typeface="Arial"/>
              </a:rPr>
              <a:t>#</a:t>
            </a:r>
            <a:r>
              <a:rPr sz="1050" spc="15" dirty="0">
                <a:solidFill>
                  <a:srgbClr val="5F5F5F"/>
                </a:solidFill>
                <a:latin typeface="Arial"/>
                <a:cs typeface="Arial"/>
              </a:rPr>
              <a:t> </a:t>
            </a:r>
            <a:r>
              <a:rPr sz="1050" spc="-10" dirty="0">
                <a:solidFill>
                  <a:srgbClr val="5F5F5F"/>
                </a:solidFill>
                <a:latin typeface="Arial"/>
                <a:cs typeface="Arial"/>
              </a:rPr>
              <a:t>Perceived</a:t>
            </a:r>
            <a:r>
              <a:rPr sz="1050" spc="20" dirty="0">
                <a:solidFill>
                  <a:srgbClr val="5F5F5F"/>
                </a:solidFill>
                <a:latin typeface="Arial"/>
                <a:cs typeface="Arial"/>
              </a:rPr>
              <a:t> </a:t>
            </a:r>
            <a:r>
              <a:rPr sz="1050" dirty="0">
                <a:solidFill>
                  <a:srgbClr val="5F5F5F"/>
                </a:solidFill>
                <a:latin typeface="Arial"/>
                <a:cs typeface="Arial"/>
              </a:rPr>
              <a:t>understanding</a:t>
            </a:r>
            <a:r>
              <a:rPr sz="1050" spc="35" dirty="0">
                <a:solidFill>
                  <a:srgbClr val="5F5F5F"/>
                </a:solidFill>
                <a:latin typeface="Arial"/>
                <a:cs typeface="Arial"/>
              </a:rPr>
              <a:t> </a:t>
            </a:r>
            <a:r>
              <a:rPr sz="1050" dirty="0">
                <a:solidFill>
                  <a:srgbClr val="5F5F5F"/>
                </a:solidFill>
                <a:latin typeface="Arial"/>
                <a:cs typeface="Arial"/>
              </a:rPr>
              <a:t>of</a:t>
            </a:r>
            <a:r>
              <a:rPr sz="1050" spc="5" dirty="0">
                <a:solidFill>
                  <a:srgbClr val="5F5F5F"/>
                </a:solidFill>
                <a:latin typeface="Arial"/>
                <a:cs typeface="Arial"/>
              </a:rPr>
              <a:t> </a:t>
            </a:r>
            <a:r>
              <a:rPr sz="1050" dirty="0">
                <a:solidFill>
                  <a:srgbClr val="5F5F5F"/>
                </a:solidFill>
                <a:latin typeface="Arial"/>
                <a:cs typeface="Arial"/>
              </a:rPr>
              <a:t>the</a:t>
            </a:r>
            <a:r>
              <a:rPr sz="1050" spc="40" dirty="0">
                <a:solidFill>
                  <a:srgbClr val="5F5F5F"/>
                </a:solidFill>
                <a:latin typeface="Arial"/>
                <a:cs typeface="Arial"/>
              </a:rPr>
              <a:t> </a:t>
            </a:r>
            <a:r>
              <a:rPr sz="1050" spc="-10" dirty="0">
                <a:solidFill>
                  <a:srgbClr val="5F5F5F"/>
                </a:solidFill>
                <a:latin typeface="Arial"/>
                <a:cs typeface="Arial"/>
              </a:rPr>
              <a:t>client’s</a:t>
            </a:r>
            <a:r>
              <a:rPr sz="1050" spc="5" dirty="0">
                <a:solidFill>
                  <a:srgbClr val="5F5F5F"/>
                </a:solidFill>
                <a:latin typeface="Arial"/>
                <a:cs typeface="Arial"/>
              </a:rPr>
              <a:t> </a:t>
            </a:r>
            <a:r>
              <a:rPr sz="1050" dirty="0">
                <a:solidFill>
                  <a:srgbClr val="5F5F5F"/>
                </a:solidFill>
                <a:latin typeface="Arial"/>
                <a:cs typeface="Arial"/>
              </a:rPr>
              <a:t>business</a:t>
            </a:r>
            <a:r>
              <a:rPr sz="1050" spc="15" dirty="0">
                <a:solidFill>
                  <a:srgbClr val="5F5F5F"/>
                </a:solidFill>
                <a:latin typeface="Arial"/>
                <a:cs typeface="Arial"/>
              </a:rPr>
              <a:t> </a:t>
            </a:r>
            <a:r>
              <a:rPr sz="1050" spc="-10" dirty="0">
                <a:solidFill>
                  <a:srgbClr val="5F5F5F"/>
                </a:solidFill>
                <a:latin typeface="Arial"/>
                <a:cs typeface="Arial"/>
              </a:rPr>
              <a:t>processes</a:t>
            </a:r>
            <a:r>
              <a:rPr sz="1050" spc="5" dirty="0">
                <a:solidFill>
                  <a:srgbClr val="5F5F5F"/>
                </a:solidFill>
                <a:latin typeface="Arial"/>
                <a:cs typeface="Arial"/>
              </a:rPr>
              <a:t> </a:t>
            </a:r>
            <a:r>
              <a:rPr sz="1050" spc="-25" dirty="0">
                <a:solidFill>
                  <a:srgbClr val="5F5F5F"/>
                </a:solidFill>
                <a:latin typeface="Arial"/>
                <a:cs typeface="Arial"/>
              </a:rPr>
              <a:t>and 	</a:t>
            </a:r>
            <a:r>
              <a:rPr sz="1050" spc="-10" dirty="0">
                <a:solidFill>
                  <a:srgbClr val="5F5F5F"/>
                </a:solidFill>
                <a:latin typeface="Arial"/>
                <a:cs typeface="Arial"/>
              </a:rPr>
              <a:t>practices</a:t>
            </a:r>
            <a:endParaRPr sz="1050">
              <a:latin typeface="Arial"/>
              <a:cs typeface="Arial"/>
            </a:endParaRPr>
          </a:p>
          <a:p>
            <a:pPr marL="142875" indent="-106045">
              <a:lnSpc>
                <a:spcPts val="1255"/>
              </a:lnSpc>
              <a:spcBef>
                <a:spcPts val="830"/>
              </a:spcBef>
              <a:buSzPct val="104761"/>
              <a:buChar char="•"/>
              <a:tabLst>
                <a:tab pos="142875" algn="l"/>
              </a:tabLst>
            </a:pPr>
            <a:r>
              <a:rPr sz="1050" spc="90" dirty="0">
                <a:solidFill>
                  <a:srgbClr val="5F5F5F"/>
                </a:solidFill>
                <a:latin typeface="Arial"/>
                <a:cs typeface="Arial"/>
              </a:rPr>
              <a:t>#</a:t>
            </a:r>
            <a:r>
              <a:rPr sz="1050" spc="-25" dirty="0">
                <a:solidFill>
                  <a:srgbClr val="5F5F5F"/>
                </a:solidFill>
                <a:latin typeface="Arial"/>
                <a:cs typeface="Arial"/>
              </a:rPr>
              <a:t> </a:t>
            </a:r>
            <a:r>
              <a:rPr sz="1050" spc="-10" dirty="0">
                <a:solidFill>
                  <a:srgbClr val="5F5F5F"/>
                </a:solidFill>
                <a:latin typeface="Arial"/>
                <a:cs typeface="Arial"/>
              </a:rPr>
              <a:t>Perceived</a:t>
            </a:r>
            <a:r>
              <a:rPr sz="1050" spc="-15" dirty="0">
                <a:solidFill>
                  <a:srgbClr val="5F5F5F"/>
                </a:solidFill>
                <a:latin typeface="Arial"/>
                <a:cs typeface="Arial"/>
              </a:rPr>
              <a:t> </a:t>
            </a:r>
            <a:r>
              <a:rPr sz="1050" dirty="0">
                <a:solidFill>
                  <a:srgbClr val="5F5F5F"/>
                </a:solidFill>
                <a:latin typeface="Arial"/>
                <a:cs typeface="Arial"/>
              </a:rPr>
              <a:t>technical</a:t>
            </a:r>
            <a:r>
              <a:rPr sz="1050" spc="-20" dirty="0">
                <a:solidFill>
                  <a:srgbClr val="5F5F5F"/>
                </a:solidFill>
                <a:latin typeface="Arial"/>
                <a:cs typeface="Arial"/>
              </a:rPr>
              <a:t> skills </a:t>
            </a:r>
            <a:r>
              <a:rPr sz="1050" dirty="0">
                <a:solidFill>
                  <a:srgbClr val="5F5F5F"/>
                </a:solidFill>
                <a:latin typeface="Arial"/>
                <a:cs typeface="Arial"/>
              </a:rPr>
              <a:t>and</a:t>
            </a:r>
            <a:r>
              <a:rPr sz="1050" spc="-15" dirty="0">
                <a:solidFill>
                  <a:srgbClr val="5F5F5F"/>
                </a:solidFill>
                <a:latin typeface="Arial"/>
                <a:cs typeface="Arial"/>
              </a:rPr>
              <a:t> </a:t>
            </a:r>
            <a:r>
              <a:rPr sz="1050" spc="-10" dirty="0">
                <a:solidFill>
                  <a:srgbClr val="5F5F5F"/>
                </a:solidFill>
                <a:latin typeface="Arial"/>
                <a:cs typeface="Arial"/>
              </a:rPr>
              <a:t>experience</a:t>
            </a:r>
            <a:endParaRPr sz="1050">
              <a:latin typeface="Arial"/>
              <a:cs typeface="Arial"/>
            </a:endParaRPr>
          </a:p>
          <a:p>
            <a:pPr marL="142875" marR="5080" indent="-106045">
              <a:lnSpc>
                <a:spcPts val="1270"/>
              </a:lnSpc>
              <a:spcBef>
                <a:spcPts val="30"/>
              </a:spcBef>
              <a:buSzPct val="104761"/>
              <a:buChar char="•"/>
              <a:tabLst>
                <a:tab pos="145415" algn="l"/>
              </a:tabLst>
            </a:pPr>
            <a:r>
              <a:rPr sz="1050" spc="-100" dirty="0">
                <a:solidFill>
                  <a:srgbClr val="5F5F5F"/>
                </a:solidFill>
                <a:latin typeface="Arial"/>
                <a:cs typeface="Arial"/>
              </a:rPr>
              <a:t>%</a:t>
            </a:r>
            <a:r>
              <a:rPr sz="1050" spc="40" dirty="0">
                <a:solidFill>
                  <a:srgbClr val="5F5F5F"/>
                </a:solidFill>
                <a:latin typeface="Arial"/>
                <a:cs typeface="Arial"/>
              </a:rPr>
              <a:t> </a:t>
            </a:r>
            <a:r>
              <a:rPr sz="1050" dirty="0">
                <a:solidFill>
                  <a:srgbClr val="5F5F5F"/>
                </a:solidFill>
                <a:latin typeface="Arial"/>
                <a:cs typeface="Arial"/>
              </a:rPr>
              <a:t>Work</a:t>
            </a:r>
            <a:r>
              <a:rPr sz="1050" spc="20" dirty="0">
                <a:solidFill>
                  <a:srgbClr val="5F5F5F"/>
                </a:solidFill>
                <a:latin typeface="Arial"/>
                <a:cs typeface="Arial"/>
              </a:rPr>
              <a:t> </a:t>
            </a:r>
            <a:r>
              <a:rPr sz="1050" dirty="0">
                <a:solidFill>
                  <a:srgbClr val="5F5F5F"/>
                </a:solidFill>
                <a:latin typeface="Arial"/>
                <a:cs typeface="Arial"/>
              </a:rPr>
              <a:t>requests</a:t>
            </a:r>
            <a:r>
              <a:rPr sz="1050" spc="45" dirty="0">
                <a:solidFill>
                  <a:srgbClr val="5F5F5F"/>
                </a:solidFill>
                <a:latin typeface="Arial"/>
                <a:cs typeface="Arial"/>
              </a:rPr>
              <a:t> </a:t>
            </a:r>
            <a:r>
              <a:rPr sz="1050" dirty="0">
                <a:solidFill>
                  <a:srgbClr val="5F5F5F"/>
                </a:solidFill>
                <a:latin typeface="Arial"/>
                <a:cs typeface="Arial"/>
              </a:rPr>
              <a:t>completed</a:t>
            </a:r>
            <a:r>
              <a:rPr sz="1050" spc="-5" dirty="0">
                <a:solidFill>
                  <a:srgbClr val="5F5F5F"/>
                </a:solidFill>
                <a:latin typeface="Arial"/>
                <a:cs typeface="Arial"/>
              </a:rPr>
              <a:t> </a:t>
            </a:r>
            <a:r>
              <a:rPr sz="1050" dirty="0">
                <a:solidFill>
                  <a:srgbClr val="5F5F5F"/>
                </a:solidFill>
                <a:latin typeface="Arial"/>
                <a:cs typeface="Arial"/>
              </a:rPr>
              <a:t>on</a:t>
            </a:r>
            <a:r>
              <a:rPr sz="1050" spc="30" dirty="0">
                <a:solidFill>
                  <a:srgbClr val="5F5F5F"/>
                </a:solidFill>
                <a:latin typeface="Arial"/>
                <a:cs typeface="Arial"/>
              </a:rPr>
              <a:t> </a:t>
            </a:r>
            <a:r>
              <a:rPr sz="1050" dirty="0">
                <a:solidFill>
                  <a:srgbClr val="5F5F5F"/>
                </a:solidFill>
                <a:latin typeface="Arial"/>
                <a:cs typeface="Arial"/>
              </a:rPr>
              <a:t>time,</a:t>
            </a:r>
            <a:r>
              <a:rPr sz="1050" spc="30" dirty="0">
                <a:solidFill>
                  <a:srgbClr val="5F5F5F"/>
                </a:solidFill>
                <a:latin typeface="Arial"/>
                <a:cs typeface="Arial"/>
              </a:rPr>
              <a:t> </a:t>
            </a:r>
            <a:r>
              <a:rPr sz="1050" dirty="0">
                <a:solidFill>
                  <a:srgbClr val="5F5F5F"/>
                </a:solidFill>
                <a:latin typeface="Arial"/>
                <a:cs typeface="Arial"/>
              </a:rPr>
              <a:t>according</a:t>
            </a:r>
            <a:r>
              <a:rPr sz="1050" spc="20" dirty="0">
                <a:solidFill>
                  <a:srgbClr val="5F5F5F"/>
                </a:solidFill>
                <a:latin typeface="Arial"/>
                <a:cs typeface="Arial"/>
              </a:rPr>
              <a:t> </a:t>
            </a:r>
            <a:r>
              <a:rPr sz="1050" dirty="0">
                <a:solidFill>
                  <a:srgbClr val="5F5F5F"/>
                </a:solidFill>
                <a:latin typeface="Arial"/>
                <a:cs typeface="Arial"/>
              </a:rPr>
              <a:t>to</a:t>
            </a:r>
            <a:r>
              <a:rPr sz="1050" spc="35" dirty="0">
                <a:solidFill>
                  <a:srgbClr val="5F5F5F"/>
                </a:solidFill>
                <a:latin typeface="Arial"/>
                <a:cs typeface="Arial"/>
              </a:rPr>
              <a:t> </a:t>
            </a:r>
            <a:r>
              <a:rPr sz="1050" spc="-10" dirty="0">
                <a:solidFill>
                  <a:srgbClr val="5F5F5F"/>
                </a:solidFill>
                <a:latin typeface="Arial"/>
                <a:cs typeface="Arial"/>
              </a:rPr>
              <a:t>specifications,</a:t>
            </a:r>
            <a:r>
              <a:rPr sz="1050" spc="10" dirty="0">
                <a:solidFill>
                  <a:srgbClr val="5F5F5F"/>
                </a:solidFill>
                <a:latin typeface="Arial"/>
                <a:cs typeface="Arial"/>
              </a:rPr>
              <a:t> </a:t>
            </a:r>
            <a:r>
              <a:rPr sz="1050" spc="-25" dirty="0">
                <a:solidFill>
                  <a:srgbClr val="5F5F5F"/>
                </a:solidFill>
                <a:latin typeface="Arial"/>
                <a:cs typeface="Arial"/>
              </a:rPr>
              <a:t>and 	</a:t>
            </a:r>
            <a:r>
              <a:rPr sz="1050" dirty="0">
                <a:solidFill>
                  <a:srgbClr val="5F5F5F"/>
                </a:solidFill>
                <a:latin typeface="Arial"/>
                <a:cs typeface="Arial"/>
              </a:rPr>
              <a:t>within</a:t>
            </a:r>
            <a:r>
              <a:rPr sz="1050" spc="95" dirty="0">
                <a:solidFill>
                  <a:srgbClr val="5F5F5F"/>
                </a:solidFill>
                <a:latin typeface="Arial"/>
                <a:cs typeface="Arial"/>
              </a:rPr>
              <a:t> </a:t>
            </a:r>
            <a:r>
              <a:rPr sz="1050" spc="-10" dirty="0">
                <a:solidFill>
                  <a:srgbClr val="5F5F5F"/>
                </a:solidFill>
                <a:latin typeface="Arial"/>
                <a:cs typeface="Arial"/>
              </a:rPr>
              <a:t>budget</a:t>
            </a:r>
            <a:endParaRPr sz="1050">
              <a:latin typeface="Arial"/>
              <a:cs typeface="Arial"/>
            </a:endParaRPr>
          </a:p>
          <a:p>
            <a:pPr marL="118745" indent="-106045">
              <a:lnSpc>
                <a:spcPct val="100000"/>
              </a:lnSpc>
              <a:spcBef>
                <a:spcPts val="915"/>
              </a:spcBef>
              <a:buSzPct val="104761"/>
              <a:buChar char="•"/>
              <a:tabLst>
                <a:tab pos="118745" algn="l"/>
              </a:tabLst>
            </a:pPr>
            <a:r>
              <a:rPr sz="1050" spc="-90" dirty="0">
                <a:solidFill>
                  <a:srgbClr val="5F5F5F"/>
                </a:solidFill>
                <a:latin typeface="Arial"/>
                <a:cs typeface="Arial"/>
              </a:rPr>
              <a:t>%</a:t>
            </a:r>
            <a:r>
              <a:rPr sz="1050" spc="10" dirty="0">
                <a:solidFill>
                  <a:srgbClr val="5F5F5F"/>
                </a:solidFill>
                <a:latin typeface="Arial"/>
                <a:cs typeface="Arial"/>
              </a:rPr>
              <a:t> </a:t>
            </a:r>
            <a:r>
              <a:rPr sz="1050" spc="-10" dirty="0">
                <a:solidFill>
                  <a:srgbClr val="5F5F5F"/>
                </a:solidFill>
                <a:latin typeface="Arial"/>
                <a:cs typeface="Arial"/>
              </a:rPr>
              <a:t>Payments</a:t>
            </a:r>
            <a:r>
              <a:rPr sz="1050" dirty="0">
                <a:solidFill>
                  <a:srgbClr val="5F5F5F"/>
                </a:solidFill>
                <a:latin typeface="Arial"/>
                <a:cs typeface="Arial"/>
              </a:rPr>
              <a:t> made</a:t>
            </a:r>
            <a:r>
              <a:rPr sz="1050" spc="-10" dirty="0">
                <a:solidFill>
                  <a:srgbClr val="5F5F5F"/>
                </a:solidFill>
                <a:latin typeface="Arial"/>
                <a:cs typeface="Arial"/>
              </a:rPr>
              <a:t> </a:t>
            </a:r>
            <a:r>
              <a:rPr sz="1050" dirty="0">
                <a:solidFill>
                  <a:srgbClr val="5F5F5F"/>
                </a:solidFill>
                <a:latin typeface="Arial"/>
                <a:cs typeface="Arial"/>
              </a:rPr>
              <a:t>on </a:t>
            </a:r>
            <a:r>
              <a:rPr sz="1050" spc="-20" dirty="0">
                <a:solidFill>
                  <a:srgbClr val="5F5F5F"/>
                </a:solidFill>
                <a:latin typeface="Arial"/>
                <a:cs typeface="Arial"/>
              </a:rPr>
              <a:t>time</a:t>
            </a:r>
            <a:endParaRPr sz="1050">
              <a:latin typeface="Arial"/>
              <a:cs typeface="Arial"/>
            </a:endParaRPr>
          </a:p>
          <a:p>
            <a:pPr marL="118745" indent="-106045">
              <a:lnSpc>
                <a:spcPct val="100000"/>
              </a:lnSpc>
              <a:spcBef>
                <a:spcPts val="5"/>
              </a:spcBef>
              <a:buSzPct val="104761"/>
              <a:buChar char="•"/>
              <a:tabLst>
                <a:tab pos="118745" algn="l"/>
              </a:tabLst>
            </a:pPr>
            <a:r>
              <a:rPr sz="1050" spc="90" dirty="0">
                <a:solidFill>
                  <a:srgbClr val="5F5F5F"/>
                </a:solidFill>
                <a:latin typeface="Arial"/>
                <a:cs typeface="Arial"/>
              </a:rPr>
              <a:t>#</a:t>
            </a:r>
            <a:r>
              <a:rPr sz="1050" spc="5" dirty="0">
                <a:solidFill>
                  <a:srgbClr val="5F5F5F"/>
                </a:solidFill>
                <a:latin typeface="Arial"/>
                <a:cs typeface="Arial"/>
              </a:rPr>
              <a:t> </a:t>
            </a:r>
            <a:r>
              <a:rPr sz="1050" spc="-10" dirty="0">
                <a:solidFill>
                  <a:srgbClr val="5F5F5F"/>
                </a:solidFill>
                <a:latin typeface="Arial"/>
                <a:cs typeface="Arial"/>
              </a:rPr>
              <a:t>Perceived</a:t>
            </a:r>
            <a:r>
              <a:rPr sz="1050" spc="10" dirty="0">
                <a:solidFill>
                  <a:srgbClr val="5F5F5F"/>
                </a:solidFill>
                <a:latin typeface="Arial"/>
                <a:cs typeface="Arial"/>
              </a:rPr>
              <a:t> </a:t>
            </a:r>
            <a:r>
              <a:rPr sz="1050" dirty="0">
                <a:solidFill>
                  <a:srgbClr val="5F5F5F"/>
                </a:solidFill>
                <a:latin typeface="Arial"/>
                <a:cs typeface="Arial"/>
              </a:rPr>
              <a:t>flexibility</a:t>
            </a:r>
            <a:r>
              <a:rPr sz="1050" spc="10" dirty="0">
                <a:solidFill>
                  <a:srgbClr val="5F5F5F"/>
                </a:solidFill>
                <a:latin typeface="Arial"/>
                <a:cs typeface="Arial"/>
              </a:rPr>
              <a:t> </a:t>
            </a:r>
            <a:r>
              <a:rPr sz="1050" dirty="0">
                <a:solidFill>
                  <a:srgbClr val="5F5F5F"/>
                </a:solidFill>
                <a:latin typeface="Arial"/>
                <a:cs typeface="Arial"/>
              </a:rPr>
              <a:t>and</a:t>
            </a:r>
            <a:r>
              <a:rPr sz="1050" spc="10" dirty="0">
                <a:solidFill>
                  <a:srgbClr val="5F5F5F"/>
                </a:solidFill>
                <a:latin typeface="Arial"/>
                <a:cs typeface="Arial"/>
              </a:rPr>
              <a:t> </a:t>
            </a:r>
            <a:r>
              <a:rPr sz="1050" spc="-10" dirty="0">
                <a:solidFill>
                  <a:srgbClr val="5F5F5F"/>
                </a:solidFill>
                <a:latin typeface="Arial"/>
                <a:cs typeface="Arial"/>
              </a:rPr>
              <a:t>responsiveness </a:t>
            </a:r>
            <a:r>
              <a:rPr sz="1050" dirty="0">
                <a:solidFill>
                  <a:srgbClr val="5F5F5F"/>
                </a:solidFill>
                <a:latin typeface="Arial"/>
                <a:cs typeface="Arial"/>
              </a:rPr>
              <a:t>to</a:t>
            </a:r>
            <a:r>
              <a:rPr sz="1050" spc="10" dirty="0">
                <a:solidFill>
                  <a:srgbClr val="5F5F5F"/>
                </a:solidFill>
                <a:latin typeface="Arial"/>
                <a:cs typeface="Arial"/>
              </a:rPr>
              <a:t> </a:t>
            </a:r>
            <a:r>
              <a:rPr sz="1050" spc="-10" dirty="0">
                <a:solidFill>
                  <a:srgbClr val="5F5F5F"/>
                </a:solidFill>
                <a:latin typeface="Arial"/>
                <a:cs typeface="Arial"/>
              </a:rPr>
              <a:t>inquiries</a:t>
            </a:r>
            <a:endParaRPr sz="1050">
              <a:latin typeface="Arial"/>
              <a:cs typeface="Arial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2031492" y="3904488"/>
            <a:ext cx="231775" cy="1376680"/>
          </a:xfrm>
          <a:custGeom>
            <a:avLst/>
            <a:gdLst/>
            <a:ahLst/>
            <a:cxnLst/>
            <a:rect l="l" t="t" r="r" b="b"/>
            <a:pathLst>
              <a:path w="231775" h="1376679">
                <a:moveTo>
                  <a:pt x="231647" y="1376172"/>
                </a:moveTo>
                <a:lnTo>
                  <a:pt x="186547" y="1376172"/>
                </a:lnTo>
                <a:lnTo>
                  <a:pt x="149733" y="1376172"/>
                </a:lnTo>
                <a:lnTo>
                  <a:pt x="124920" y="1376172"/>
                </a:lnTo>
                <a:lnTo>
                  <a:pt x="115824" y="1376172"/>
                </a:lnTo>
                <a:lnTo>
                  <a:pt x="115824" y="688086"/>
                </a:lnTo>
                <a:lnTo>
                  <a:pt x="84867" y="688086"/>
                </a:lnTo>
                <a:lnTo>
                  <a:pt x="62483" y="688086"/>
                </a:lnTo>
                <a:lnTo>
                  <a:pt x="37814" y="688086"/>
                </a:lnTo>
                <a:lnTo>
                  <a:pt x="0" y="688086"/>
                </a:lnTo>
                <a:lnTo>
                  <a:pt x="45100" y="688086"/>
                </a:lnTo>
                <a:lnTo>
                  <a:pt x="81915" y="688086"/>
                </a:lnTo>
                <a:lnTo>
                  <a:pt x="106727" y="688086"/>
                </a:lnTo>
                <a:lnTo>
                  <a:pt x="115824" y="688086"/>
                </a:lnTo>
                <a:lnTo>
                  <a:pt x="115824" y="0"/>
                </a:lnTo>
                <a:lnTo>
                  <a:pt x="146780" y="0"/>
                </a:lnTo>
                <a:lnTo>
                  <a:pt x="169163" y="0"/>
                </a:lnTo>
                <a:lnTo>
                  <a:pt x="193833" y="0"/>
                </a:lnTo>
                <a:lnTo>
                  <a:pt x="231647" y="0"/>
                </a:lnTo>
              </a:path>
            </a:pathLst>
          </a:custGeom>
          <a:ln w="9525">
            <a:solidFill>
              <a:srgbClr val="5F5F5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1" name="object 61"/>
          <p:cNvGrpSpPr/>
          <p:nvPr/>
        </p:nvGrpSpPr>
        <p:grpSpPr>
          <a:xfrm>
            <a:off x="3767137" y="6092952"/>
            <a:ext cx="4843780" cy="373380"/>
            <a:chOff x="3767137" y="6092952"/>
            <a:chExt cx="4843780" cy="373380"/>
          </a:xfrm>
        </p:grpSpPr>
        <p:sp>
          <p:nvSpPr>
            <p:cNvPr id="62" name="object 62"/>
            <p:cNvSpPr/>
            <p:nvPr/>
          </p:nvSpPr>
          <p:spPr>
            <a:xfrm>
              <a:off x="3771900" y="6163056"/>
              <a:ext cx="180340" cy="167640"/>
            </a:xfrm>
            <a:custGeom>
              <a:avLst/>
              <a:gdLst/>
              <a:ahLst/>
              <a:cxnLst/>
              <a:rect l="l" t="t" r="r" b="b"/>
              <a:pathLst>
                <a:path w="180339" h="167639">
                  <a:moveTo>
                    <a:pt x="89915" y="0"/>
                  </a:moveTo>
                  <a:lnTo>
                    <a:pt x="54917" y="6587"/>
                  </a:lnTo>
                  <a:lnTo>
                    <a:pt x="26336" y="24550"/>
                  </a:lnTo>
                  <a:lnTo>
                    <a:pt x="7066" y="51193"/>
                  </a:lnTo>
                  <a:lnTo>
                    <a:pt x="0" y="83820"/>
                  </a:lnTo>
                  <a:lnTo>
                    <a:pt x="7066" y="116446"/>
                  </a:lnTo>
                  <a:lnTo>
                    <a:pt x="26336" y="143089"/>
                  </a:lnTo>
                  <a:lnTo>
                    <a:pt x="54917" y="161052"/>
                  </a:lnTo>
                  <a:lnTo>
                    <a:pt x="89915" y="167640"/>
                  </a:lnTo>
                  <a:lnTo>
                    <a:pt x="124914" y="161052"/>
                  </a:lnTo>
                  <a:lnTo>
                    <a:pt x="153495" y="143089"/>
                  </a:lnTo>
                  <a:lnTo>
                    <a:pt x="172765" y="116446"/>
                  </a:lnTo>
                  <a:lnTo>
                    <a:pt x="179832" y="83820"/>
                  </a:lnTo>
                  <a:lnTo>
                    <a:pt x="172765" y="51193"/>
                  </a:lnTo>
                  <a:lnTo>
                    <a:pt x="153495" y="24550"/>
                  </a:lnTo>
                  <a:lnTo>
                    <a:pt x="124914" y="6587"/>
                  </a:lnTo>
                  <a:lnTo>
                    <a:pt x="89915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3771900" y="6163056"/>
              <a:ext cx="180340" cy="167640"/>
            </a:xfrm>
            <a:custGeom>
              <a:avLst/>
              <a:gdLst/>
              <a:ahLst/>
              <a:cxnLst/>
              <a:rect l="l" t="t" r="r" b="b"/>
              <a:pathLst>
                <a:path w="180339" h="167639">
                  <a:moveTo>
                    <a:pt x="0" y="83820"/>
                  </a:moveTo>
                  <a:lnTo>
                    <a:pt x="7066" y="51193"/>
                  </a:lnTo>
                  <a:lnTo>
                    <a:pt x="26336" y="24550"/>
                  </a:lnTo>
                  <a:lnTo>
                    <a:pt x="54917" y="6587"/>
                  </a:lnTo>
                  <a:lnTo>
                    <a:pt x="89915" y="0"/>
                  </a:lnTo>
                  <a:lnTo>
                    <a:pt x="124914" y="6587"/>
                  </a:lnTo>
                  <a:lnTo>
                    <a:pt x="153495" y="24550"/>
                  </a:lnTo>
                  <a:lnTo>
                    <a:pt x="172765" y="51193"/>
                  </a:lnTo>
                  <a:lnTo>
                    <a:pt x="179832" y="83820"/>
                  </a:lnTo>
                  <a:lnTo>
                    <a:pt x="172765" y="116446"/>
                  </a:lnTo>
                  <a:lnTo>
                    <a:pt x="153495" y="143089"/>
                  </a:lnTo>
                  <a:lnTo>
                    <a:pt x="124914" y="161052"/>
                  </a:lnTo>
                  <a:lnTo>
                    <a:pt x="89915" y="167640"/>
                  </a:lnTo>
                  <a:lnTo>
                    <a:pt x="54917" y="161052"/>
                  </a:lnTo>
                  <a:lnTo>
                    <a:pt x="26336" y="143089"/>
                  </a:lnTo>
                  <a:lnTo>
                    <a:pt x="7066" y="116446"/>
                  </a:lnTo>
                  <a:lnTo>
                    <a:pt x="0" y="83820"/>
                  </a:lnTo>
                  <a:close/>
                </a:path>
              </a:pathLst>
            </a:custGeom>
            <a:ln w="9525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3951731" y="6208776"/>
              <a:ext cx="160020" cy="76200"/>
            </a:xfrm>
            <a:custGeom>
              <a:avLst/>
              <a:gdLst/>
              <a:ahLst/>
              <a:cxnLst/>
              <a:rect l="l" t="t" r="r" b="b"/>
              <a:pathLst>
                <a:path w="160020" h="76200">
                  <a:moveTo>
                    <a:pt x="83312" y="0"/>
                  </a:moveTo>
                  <a:lnTo>
                    <a:pt x="83312" y="76200"/>
                  </a:lnTo>
                  <a:lnTo>
                    <a:pt x="146812" y="44450"/>
                  </a:lnTo>
                  <a:lnTo>
                    <a:pt x="96012" y="44450"/>
                  </a:lnTo>
                  <a:lnTo>
                    <a:pt x="96012" y="31750"/>
                  </a:lnTo>
                  <a:lnTo>
                    <a:pt x="146812" y="31750"/>
                  </a:lnTo>
                  <a:lnTo>
                    <a:pt x="83312" y="0"/>
                  </a:lnTo>
                  <a:close/>
                </a:path>
                <a:path w="160020" h="76200">
                  <a:moveTo>
                    <a:pt x="83312" y="31750"/>
                  </a:moveTo>
                  <a:lnTo>
                    <a:pt x="0" y="31750"/>
                  </a:lnTo>
                  <a:lnTo>
                    <a:pt x="0" y="44450"/>
                  </a:lnTo>
                  <a:lnTo>
                    <a:pt x="83312" y="44450"/>
                  </a:lnTo>
                  <a:lnTo>
                    <a:pt x="83312" y="31750"/>
                  </a:lnTo>
                  <a:close/>
                </a:path>
                <a:path w="160020" h="76200">
                  <a:moveTo>
                    <a:pt x="146812" y="31750"/>
                  </a:moveTo>
                  <a:lnTo>
                    <a:pt x="96012" y="31750"/>
                  </a:lnTo>
                  <a:lnTo>
                    <a:pt x="96012" y="44450"/>
                  </a:lnTo>
                  <a:lnTo>
                    <a:pt x="146812" y="44450"/>
                  </a:lnTo>
                  <a:lnTo>
                    <a:pt x="159512" y="38100"/>
                  </a:lnTo>
                  <a:lnTo>
                    <a:pt x="146812" y="3175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5" name="object 6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081272" y="6092952"/>
              <a:ext cx="4529328" cy="373341"/>
            </a:xfrm>
            <a:prstGeom prst="rect">
              <a:avLst/>
            </a:prstGeom>
          </p:spPr>
        </p:pic>
        <p:sp>
          <p:nvSpPr>
            <p:cNvPr id="66" name="object 66"/>
            <p:cNvSpPr/>
            <p:nvPr/>
          </p:nvSpPr>
          <p:spPr>
            <a:xfrm>
              <a:off x="4107179" y="6118860"/>
              <a:ext cx="4427220" cy="271780"/>
            </a:xfrm>
            <a:custGeom>
              <a:avLst/>
              <a:gdLst/>
              <a:ahLst/>
              <a:cxnLst/>
              <a:rect l="l" t="t" r="r" b="b"/>
              <a:pathLst>
                <a:path w="4427220" h="271779">
                  <a:moveTo>
                    <a:pt x="4400169" y="0"/>
                  </a:moveTo>
                  <a:lnTo>
                    <a:pt x="27050" y="0"/>
                  </a:lnTo>
                  <a:lnTo>
                    <a:pt x="16502" y="2122"/>
                  </a:lnTo>
                  <a:lnTo>
                    <a:pt x="7905" y="7910"/>
                  </a:lnTo>
                  <a:lnTo>
                    <a:pt x="2119" y="16496"/>
                  </a:lnTo>
                  <a:lnTo>
                    <a:pt x="0" y="27012"/>
                  </a:lnTo>
                  <a:lnTo>
                    <a:pt x="0" y="244259"/>
                  </a:lnTo>
                  <a:lnTo>
                    <a:pt x="2119" y="254775"/>
                  </a:lnTo>
                  <a:lnTo>
                    <a:pt x="7905" y="263361"/>
                  </a:lnTo>
                  <a:lnTo>
                    <a:pt x="16502" y="269149"/>
                  </a:lnTo>
                  <a:lnTo>
                    <a:pt x="27050" y="271271"/>
                  </a:lnTo>
                  <a:lnTo>
                    <a:pt x="4400169" y="271271"/>
                  </a:lnTo>
                  <a:lnTo>
                    <a:pt x="4410717" y="269149"/>
                  </a:lnTo>
                  <a:lnTo>
                    <a:pt x="4419314" y="263361"/>
                  </a:lnTo>
                  <a:lnTo>
                    <a:pt x="4425100" y="254775"/>
                  </a:lnTo>
                  <a:lnTo>
                    <a:pt x="4427220" y="244259"/>
                  </a:lnTo>
                  <a:lnTo>
                    <a:pt x="4427220" y="27012"/>
                  </a:lnTo>
                  <a:lnTo>
                    <a:pt x="4425100" y="16496"/>
                  </a:lnTo>
                  <a:lnTo>
                    <a:pt x="4419314" y="7910"/>
                  </a:lnTo>
                  <a:lnTo>
                    <a:pt x="4410717" y="2122"/>
                  </a:lnTo>
                  <a:lnTo>
                    <a:pt x="440016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7" name="object 67"/>
          <p:cNvGrpSpPr/>
          <p:nvPr/>
        </p:nvGrpSpPr>
        <p:grpSpPr>
          <a:xfrm>
            <a:off x="3767137" y="2310193"/>
            <a:ext cx="314325" cy="3501390"/>
            <a:chOff x="3767137" y="2310193"/>
            <a:chExt cx="314325" cy="3501390"/>
          </a:xfrm>
        </p:grpSpPr>
        <p:sp>
          <p:nvSpPr>
            <p:cNvPr id="68" name="object 68"/>
            <p:cNvSpPr/>
            <p:nvPr/>
          </p:nvSpPr>
          <p:spPr>
            <a:xfrm>
              <a:off x="3953255" y="5734811"/>
              <a:ext cx="128270" cy="76200"/>
            </a:xfrm>
            <a:custGeom>
              <a:avLst/>
              <a:gdLst/>
              <a:ahLst/>
              <a:cxnLst/>
              <a:rect l="l" t="t" r="r" b="b"/>
              <a:pathLst>
                <a:path w="128270" h="76200">
                  <a:moveTo>
                    <a:pt x="51816" y="0"/>
                  </a:moveTo>
                  <a:lnTo>
                    <a:pt x="51816" y="76200"/>
                  </a:lnTo>
                  <a:lnTo>
                    <a:pt x="115316" y="44450"/>
                  </a:lnTo>
                  <a:lnTo>
                    <a:pt x="64516" y="44450"/>
                  </a:lnTo>
                  <a:lnTo>
                    <a:pt x="64516" y="31750"/>
                  </a:lnTo>
                  <a:lnTo>
                    <a:pt x="115316" y="31750"/>
                  </a:lnTo>
                  <a:lnTo>
                    <a:pt x="51816" y="0"/>
                  </a:lnTo>
                  <a:close/>
                </a:path>
                <a:path w="128270" h="76200">
                  <a:moveTo>
                    <a:pt x="51816" y="31750"/>
                  </a:moveTo>
                  <a:lnTo>
                    <a:pt x="0" y="31750"/>
                  </a:lnTo>
                  <a:lnTo>
                    <a:pt x="0" y="44450"/>
                  </a:lnTo>
                  <a:lnTo>
                    <a:pt x="51816" y="44450"/>
                  </a:lnTo>
                  <a:lnTo>
                    <a:pt x="51816" y="31750"/>
                  </a:lnTo>
                  <a:close/>
                </a:path>
                <a:path w="128270" h="76200">
                  <a:moveTo>
                    <a:pt x="115316" y="31750"/>
                  </a:moveTo>
                  <a:lnTo>
                    <a:pt x="64516" y="31750"/>
                  </a:lnTo>
                  <a:lnTo>
                    <a:pt x="64516" y="44450"/>
                  </a:lnTo>
                  <a:lnTo>
                    <a:pt x="115316" y="44450"/>
                  </a:lnTo>
                  <a:lnTo>
                    <a:pt x="128016" y="38100"/>
                  </a:lnTo>
                  <a:lnTo>
                    <a:pt x="115316" y="3175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9" name="object 6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767137" y="2310193"/>
              <a:ext cx="312610" cy="175641"/>
            </a:xfrm>
            <a:prstGeom prst="rect">
              <a:avLst/>
            </a:prstGeom>
          </p:spPr>
        </p:pic>
      </p:grpSp>
      <p:sp>
        <p:nvSpPr>
          <p:cNvPr id="70" name="object 70"/>
          <p:cNvSpPr txBox="1"/>
          <p:nvPr/>
        </p:nvSpPr>
        <p:spPr>
          <a:xfrm>
            <a:off x="4159377" y="6147917"/>
            <a:ext cx="3659504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18745" indent="-106045">
              <a:lnSpc>
                <a:spcPct val="100000"/>
              </a:lnSpc>
              <a:spcBef>
                <a:spcPts val="105"/>
              </a:spcBef>
              <a:buSzPct val="104761"/>
              <a:buChar char="•"/>
              <a:tabLst>
                <a:tab pos="118745" algn="l"/>
              </a:tabLst>
            </a:pPr>
            <a:r>
              <a:rPr sz="1050" spc="90" dirty="0">
                <a:solidFill>
                  <a:srgbClr val="5F5F5F"/>
                </a:solidFill>
                <a:latin typeface="Arial"/>
                <a:cs typeface="Arial"/>
              </a:rPr>
              <a:t>#</a:t>
            </a:r>
            <a:r>
              <a:rPr sz="1050" dirty="0">
                <a:solidFill>
                  <a:srgbClr val="5F5F5F"/>
                </a:solidFill>
                <a:latin typeface="Arial"/>
                <a:cs typeface="Arial"/>
              </a:rPr>
              <a:t> </a:t>
            </a:r>
            <a:r>
              <a:rPr sz="1050" spc="-10" dirty="0">
                <a:solidFill>
                  <a:srgbClr val="5F5F5F"/>
                </a:solidFill>
                <a:latin typeface="Arial"/>
                <a:cs typeface="Arial"/>
              </a:rPr>
              <a:t>Overall</a:t>
            </a:r>
            <a:r>
              <a:rPr sz="1050" spc="15" dirty="0">
                <a:solidFill>
                  <a:srgbClr val="5F5F5F"/>
                </a:solidFill>
                <a:latin typeface="Arial"/>
                <a:cs typeface="Arial"/>
              </a:rPr>
              <a:t> </a:t>
            </a:r>
            <a:r>
              <a:rPr sz="1050" dirty="0">
                <a:solidFill>
                  <a:srgbClr val="5F5F5F"/>
                </a:solidFill>
                <a:latin typeface="Arial"/>
                <a:cs typeface="Arial"/>
              </a:rPr>
              <a:t>satisfaction</a:t>
            </a:r>
            <a:r>
              <a:rPr sz="1050" spc="-10" dirty="0">
                <a:solidFill>
                  <a:srgbClr val="5F5F5F"/>
                </a:solidFill>
                <a:latin typeface="Arial"/>
                <a:cs typeface="Arial"/>
              </a:rPr>
              <a:t> </a:t>
            </a:r>
            <a:r>
              <a:rPr sz="1050" dirty="0">
                <a:solidFill>
                  <a:srgbClr val="5F5F5F"/>
                </a:solidFill>
                <a:latin typeface="Arial"/>
                <a:cs typeface="Arial"/>
              </a:rPr>
              <a:t>with vendor</a:t>
            </a:r>
            <a:r>
              <a:rPr sz="1050" spc="15" dirty="0">
                <a:solidFill>
                  <a:srgbClr val="5F5F5F"/>
                </a:solidFill>
                <a:latin typeface="Arial"/>
                <a:cs typeface="Arial"/>
              </a:rPr>
              <a:t> </a:t>
            </a:r>
            <a:r>
              <a:rPr sz="1050" dirty="0">
                <a:solidFill>
                  <a:srgbClr val="5F5F5F"/>
                </a:solidFill>
                <a:latin typeface="Arial"/>
                <a:cs typeface="Arial"/>
              </a:rPr>
              <a:t>deliverables</a:t>
            </a:r>
            <a:r>
              <a:rPr sz="1050" spc="10" dirty="0">
                <a:solidFill>
                  <a:srgbClr val="5F5F5F"/>
                </a:solidFill>
                <a:latin typeface="Arial"/>
                <a:cs typeface="Arial"/>
              </a:rPr>
              <a:t> </a:t>
            </a:r>
            <a:r>
              <a:rPr sz="1050" dirty="0">
                <a:solidFill>
                  <a:srgbClr val="5F5F5F"/>
                </a:solidFill>
                <a:latin typeface="Arial"/>
                <a:cs typeface="Arial"/>
              </a:rPr>
              <a:t>and</a:t>
            </a:r>
            <a:r>
              <a:rPr sz="1050" spc="5" dirty="0">
                <a:solidFill>
                  <a:srgbClr val="5F5F5F"/>
                </a:solidFill>
                <a:latin typeface="Arial"/>
                <a:cs typeface="Arial"/>
              </a:rPr>
              <a:t> </a:t>
            </a:r>
            <a:r>
              <a:rPr sz="1050" spc="-10" dirty="0">
                <a:solidFill>
                  <a:srgbClr val="5F5F5F"/>
                </a:solidFill>
                <a:latin typeface="Arial"/>
                <a:cs typeface="Arial"/>
              </a:rPr>
              <a:t>services</a:t>
            </a:r>
            <a:endParaRPr sz="1050">
              <a:latin typeface="Arial"/>
              <a:cs typeface="Arial"/>
            </a:endParaRPr>
          </a:p>
        </p:txBody>
      </p:sp>
      <p:sp>
        <p:nvSpPr>
          <p:cNvPr id="71" name="object 7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6347" rIns="0" bIns="0" rtlCol="0">
            <a:spAutoFit/>
          </a:bodyPr>
          <a:lstStyle/>
          <a:p>
            <a:pPr marL="2392045">
              <a:lnSpc>
                <a:spcPts val="1250"/>
              </a:lnSpc>
            </a:pPr>
            <a:fld id="{81D60167-4931-47E6-BA6A-407CBD079E47}" type="slidenum">
              <a:rPr spc="-25" dirty="0"/>
              <a:t>98</a:t>
            </a:fld>
            <a:endParaRPr spc="-25" dirty="0"/>
          </a:p>
        </p:txBody>
      </p:sp>
      <p:sp>
        <p:nvSpPr>
          <p:cNvPr id="72" name="object 7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/>
              <a:t>©</a:t>
            </a:r>
            <a:r>
              <a:rPr spc="-15" dirty="0"/>
              <a:t> </a:t>
            </a:r>
            <a:r>
              <a:rPr dirty="0"/>
              <a:t>The</a:t>
            </a:r>
            <a:r>
              <a:rPr spc="-30" dirty="0"/>
              <a:t> </a:t>
            </a:r>
            <a:r>
              <a:rPr dirty="0"/>
              <a:t>KPI</a:t>
            </a:r>
            <a:r>
              <a:rPr spc="-5" dirty="0"/>
              <a:t> </a:t>
            </a:r>
            <a:r>
              <a:rPr dirty="0"/>
              <a:t>Institute</a:t>
            </a:r>
            <a:r>
              <a:rPr spc="-20" dirty="0"/>
              <a:t> 2023</a:t>
            </a: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09258" rIns="0" bIns="0" rtlCol="0">
            <a:spAutoFit/>
          </a:bodyPr>
          <a:lstStyle/>
          <a:p>
            <a:pPr marL="31115">
              <a:lnSpc>
                <a:spcPct val="100000"/>
              </a:lnSpc>
              <a:spcBef>
                <a:spcPts val="100"/>
              </a:spcBef>
            </a:pPr>
            <a:r>
              <a:rPr spc="-335" dirty="0"/>
              <a:t>11.</a:t>
            </a:r>
            <a:r>
              <a:rPr dirty="0"/>
              <a:t> </a:t>
            </a:r>
            <a:r>
              <a:rPr spc="265" dirty="0"/>
              <a:t>HEALTH</a:t>
            </a:r>
            <a:r>
              <a:rPr spc="25" dirty="0"/>
              <a:t> </a:t>
            </a:r>
            <a:r>
              <a:rPr spc="95" dirty="0"/>
              <a:t>MONITORING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389246" y="6215278"/>
            <a:ext cx="1856739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i="1" spc="-100" dirty="0">
                <a:latin typeface="Lucida Sans"/>
                <a:cs typeface="Lucida Sans"/>
              </a:rPr>
              <a:t>Source:</a:t>
            </a:r>
            <a:r>
              <a:rPr sz="900" i="1" spc="-55" dirty="0">
                <a:latin typeface="Lucida Sans"/>
                <a:cs typeface="Lucida Sans"/>
              </a:rPr>
              <a:t> </a:t>
            </a:r>
            <a:r>
              <a:rPr sz="900" i="1" spc="-65" dirty="0">
                <a:latin typeface="Lucida Sans"/>
                <a:cs typeface="Lucida Sans"/>
              </a:rPr>
              <a:t>Fitbit</a:t>
            </a:r>
            <a:r>
              <a:rPr sz="900" i="1" spc="-50" dirty="0">
                <a:latin typeface="Lucida Sans"/>
                <a:cs typeface="Lucida Sans"/>
              </a:rPr>
              <a:t> </a:t>
            </a:r>
            <a:r>
              <a:rPr sz="900" i="1" spc="-105" dirty="0">
                <a:latin typeface="Lucida Sans"/>
                <a:cs typeface="Lucida Sans"/>
              </a:rPr>
              <a:t>Dashboard</a:t>
            </a:r>
            <a:r>
              <a:rPr sz="900" i="1" spc="-60" dirty="0">
                <a:latin typeface="Lucida Sans"/>
                <a:cs typeface="Lucida Sans"/>
              </a:rPr>
              <a:t> </a:t>
            </a:r>
            <a:r>
              <a:rPr sz="900" i="1" spc="-105" dirty="0">
                <a:latin typeface="Lucida Sans"/>
                <a:cs typeface="Lucida Sans"/>
              </a:rPr>
              <a:t>Images</a:t>
            </a:r>
            <a:r>
              <a:rPr sz="900" i="1" spc="-55" dirty="0">
                <a:latin typeface="Lucida Sans"/>
                <a:cs typeface="Lucida Sans"/>
              </a:rPr>
              <a:t> </a:t>
            </a:r>
            <a:r>
              <a:rPr sz="900" spc="-10" dirty="0">
                <a:latin typeface="Tahoma"/>
                <a:cs typeface="Tahoma"/>
              </a:rPr>
              <a:t>(2023)</a:t>
            </a:r>
            <a:endParaRPr sz="900">
              <a:latin typeface="Tahoma"/>
              <a:cs typeface="Tahoma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329684" y="2168651"/>
            <a:ext cx="4537075" cy="4029710"/>
            <a:chOff x="4329684" y="2168651"/>
            <a:chExt cx="4537075" cy="402971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08064" y="2168651"/>
              <a:ext cx="2258567" cy="402945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329684" y="2168651"/>
              <a:ext cx="2258567" cy="4026401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354279" y="1417066"/>
            <a:ext cx="7705090" cy="3512185"/>
          </a:xfrm>
          <a:prstGeom prst="rect">
            <a:avLst/>
          </a:prstGeom>
        </p:spPr>
        <p:txBody>
          <a:bodyPr vert="horz" wrap="square" lIns="0" tIns="22225" rIns="0" bIns="0" rtlCol="0">
            <a:spAutoFit/>
          </a:bodyPr>
          <a:lstStyle/>
          <a:p>
            <a:pPr marL="13970" marR="5080">
              <a:lnSpc>
                <a:spcPts val="1900"/>
              </a:lnSpc>
              <a:spcBef>
                <a:spcPts val="175"/>
              </a:spcBef>
            </a:pPr>
            <a:r>
              <a:rPr sz="1600" spc="-25" dirty="0">
                <a:solidFill>
                  <a:srgbClr val="5F5F5F"/>
                </a:solidFill>
                <a:latin typeface="Tahoma"/>
                <a:cs typeface="Tahoma"/>
              </a:rPr>
              <a:t>The</a:t>
            </a:r>
            <a:r>
              <a:rPr sz="1600" spc="-16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45" dirty="0">
                <a:solidFill>
                  <a:srgbClr val="5F5F5F"/>
                </a:solidFill>
                <a:latin typeface="Tahoma"/>
                <a:cs typeface="Tahoma"/>
              </a:rPr>
              <a:t>advance</a:t>
            </a:r>
            <a:r>
              <a:rPr sz="1600" spc="-19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of</a:t>
            </a:r>
            <a:r>
              <a:rPr sz="1600" spc="-15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30" dirty="0">
                <a:solidFill>
                  <a:srgbClr val="5F5F5F"/>
                </a:solidFill>
                <a:latin typeface="Tahoma"/>
                <a:cs typeface="Tahoma"/>
              </a:rPr>
              <a:t>technology</a:t>
            </a:r>
            <a:r>
              <a:rPr sz="1600" spc="-17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50" dirty="0">
                <a:solidFill>
                  <a:srgbClr val="5F5F5F"/>
                </a:solidFill>
                <a:latin typeface="Tahoma"/>
                <a:cs typeface="Tahoma"/>
              </a:rPr>
              <a:t>has</a:t>
            </a:r>
            <a:r>
              <a:rPr sz="1600" spc="-15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5" dirty="0">
                <a:solidFill>
                  <a:srgbClr val="5F5F5F"/>
                </a:solidFill>
                <a:latin typeface="Tahoma"/>
                <a:cs typeface="Tahoma"/>
              </a:rPr>
              <a:t>enabled</a:t>
            </a:r>
            <a:r>
              <a:rPr sz="1600" spc="-17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5" dirty="0">
                <a:solidFill>
                  <a:srgbClr val="5F5F5F"/>
                </a:solidFill>
                <a:latin typeface="Tahoma"/>
                <a:cs typeface="Tahoma"/>
              </a:rPr>
              <a:t>tracking</a:t>
            </a:r>
            <a:r>
              <a:rPr sz="1600" spc="-14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40" dirty="0">
                <a:solidFill>
                  <a:srgbClr val="5F5F5F"/>
                </a:solidFill>
                <a:latin typeface="Tahoma"/>
                <a:cs typeface="Tahoma"/>
              </a:rPr>
              <a:t>and</a:t>
            </a:r>
            <a:r>
              <a:rPr sz="1600" spc="-16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reporting</a:t>
            </a:r>
            <a:r>
              <a:rPr sz="1600" spc="-15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40" dirty="0">
                <a:solidFill>
                  <a:srgbClr val="5F5F5F"/>
                </a:solidFill>
                <a:latin typeface="Tahoma"/>
                <a:cs typeface="Tahoma"/>
              </a:rPr>
              <a:t>data</a:t>
            </a:r>
            <a:r>
              <a:rPr sz="1600" spc="-15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in</a:t>
            </a:r>
            <a:r>
              <a:rPr sz="1600" spc="-16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0" dirty="0">
                <a:solidFill>
                  <a:srgbClr val="5F5F5F"/>
                </a:solidFill>
                <a:latin typeface="Tahoma"/>
                <a:cs typeface="Tahoma"/>
              </a:rPr>
              <a:t>real-</a:t>
            </a:r>
            <a:r>
              <a:rPr sz="1600" spc="-55" dirty="0">
                <a:solidFill>
                  <a:srgbClr val="5F5F5F"/>
                </a:solidFill>
                <a:latin typeface="Tahoma"/>
                <a:cs typeface="Tahoma"/>
              </a:rPr>
              <a:t>time,</a:t>
            </a:r>
            <a:r>
              <a:rPr sz="1600" spc="-17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not</a:t>
            </a:r>
            <a:r>
              <a:rPr sz="1600" spc="-15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40" dirty="0">
                <a:solidFill>
                  <a:srgbClr val="5F5F5F"/>
                </a:solidFill>
                <a:latin typeface="Tahoma"/>
                <a:cs typeface="Tahoma"/>
              </a:rPr>
              <a:t>just</a:t>
            </a:r>
            <a:r>
              <a:rPr sz="1600" spc="-15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5" dirty="0">
                <a:solidFill>
                  <a:srgbClr val="5F5F5F"/>
                </a:solidFill>
                <a:latin typeface="Tahoma"/>
                <a:cs typeface="Tahoma"/>
              </a:rPr>
              <a:t>in </a:t>
            </a:r>
            <a:r>
              <a:rPr sz="1600" spc="-45" dirty="0">
                <a:solidFill>
                  <a:srgbClr val="5F5F5F"/>
                </a:solidFill>
                <a:latin typeface="Tahoma"/>
                <a:cs typeface="Tahoma"/>
              </a:rPr>
              <a:t>business,</a:t>
            </a:r>
            <a:r>
              <a:rPr sz="1600" spc="-16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but</a:t>
            </a:r>
            <a:r>
              <a:rPr sz="1600" spc="-16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35" dirty="0">
                <a:solidFill>
                  <a:srgbClr val="5F5F5F"/>
                </a:solidFill>
                <a:latin typeface="Tahoma"/>
                <a:cs typeface="Tahoma"/>
              </a:rPr>
              <a:t>also</a:t>
            </a:r>
            <a:r>
              <a:rPr sz="1600" spc="-16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in</a:t>
            </a:r>
            <a:r>
              <a:rPr sz="1600" spc="-15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our</a:t>
            </a:r>
            <a:r>
              <a:rPr sz="1600" spc="-15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5" dirty="0">
                <a:solidFill>
                  <a:srgbClr val="5F5F5F"/>
                </a:solidFill>
                <a:latin typeface="Tahoma"/>
                <a:cs typeface="Tahoma"/>
              </a:rPr>
              <a:t>personal</a:t>
            </a:r>
            <a:r>
              <a:rPr sz="1600" spc="-15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0" dirty="0">
                <a:solidFill>
                  <a:srgbClr val="5F5F5F"/>
                </a:solidFill>
                <a:latin typeface="Tahoma"/>
                <a:cs typeface="Tahoma"/>
              </a:rPr>
              <a:t>lives</a:t>
            </a:r>
            <a:r>
              <a:rPr sz="1600" spc="-18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5" dirty="0">
                <a:solidFill>
                  <a:srgbClr val="5F5F5F"/>
                </a:solidFill>
                <a:latin typeface="Tahoma"/>
                <a:cs typeface="Tahoma"/>
              </a:rPr>
              <a:t>through</a:t>
            </a:r>
            <a:r>
              <a:rPr sz="1600" spc="-13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30" dirty="0">
                <a:solidFill>
                  <a:srgbClr val="5F5F5F"/>
                </a:solidFill>
                <a:latin typeface="Tahoma"/>
                <a:cs typeface="Tahoma"/>
              </a:rPr>
              <a:t>wearable</a:t>
            </a:r>
            <a:r>
              <a:rPr sz="1600" spc="-17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devices.</a:t>
            </a:r>
            <a:endParaRPr sz="16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20"/>
              </a:spcBef>
            </a:pPr>
            <a:endParaRPr sz="1600">
              <a:latin typeface="Tahoma"/>
              <a:cs typeface="Tahoma"/>
            </a:endParaRPr>
          </a:p>
          <a:p>
            <a:pPr marL="299085" indent="-286385">
              <a:lnSpc>
                <a:spcPct val="100000"/>
              </a:lnSpc>
              <a:buClr>
                <a:srgbClr val="087150"/>
              </a:buClr>
              <a:buSzPct val="81250"/>
              <a:buFont typeface="Segoe UI Symbol"/>
              <a:buChar char="⮚"/>
              <a:tabLst>
                <a:tab pos="299085" algn="l"/>
              </a:tabLst>
            </a:pP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Nutrition</a:t>
            </a:r>
            <a:r>
              <a:rPr sz="1600" spc="-5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0" dirty="0">
                <a:solidFill>
                  <a:srgbClr val="5F5F5F"/>
                </a:solidFill>
                <a:latin typeface="Tahoma"/>
                <a:cs typeface="Tahoma"/>
              </a:rPr>
              <a:t>monitoring</a:t>
            </a:r>
            <a:r>
              <a:rPr sz="1600" spc="-5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0" dirty="0">
                <a:solidFill>
                  <a:srgbClr val="5F5F5F"/>
                </a:solidFill>
                <a:latin typeface="Tahoma"/>
                <a:cs typeface="Tahoma"/>
              </a:rPr>
              <a:t>apps</a:t>
            </a:r>
            <a:endParaRPr sz="1600">
              <a:latin typeface="Tahoma"/>
              <a:cs typeface="Tahoma"/>
            </a:endParaRPr>
          </a:p>
          <a:p>
            <a:pPr marL="299085" indent="-286385">
              <a:lnSpc>
                <a:spcPct val="100000"/>
              </a:lnSpc>
              <a:buClr>
                <a:srgbClr val="087150"/>
              </a:buClr>
              <a:buSzPct val="81250"/>
              <a:buFont typeface="Arial"/>
              <a:buChar char="•"/>
              <a:tabLst>
                <a:tab pos="299085" algn="l"/>
              </a:tabLst>
            </a:pPr>
            <a:r>
              <a:rPr sz="1600" spc="-250" dirty="0">
                <a:solidFill>
                  <a:srgbClr val="5F5F5F"/>
                </a:solidFill>
                <a:latin typeface="Tahoma"/>
                <a:cs typeface="Tahoma"/>
              </a:rPr>
              <a:t>#</a:t>
            </a:r>
            <a:r>
              <a:rPr sz="1600" spc="-17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Weight</a:t>
            </a:r>
            <a:r>
              <a:rPr sz="1600" spc="-15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loss/gained</a:t>
            </a:r>
            <a:endParaRPr sz="1600">
              <a:latin typeface="Tahoma"/>
              <a:cs typeface="Tahoma"/>
            </a:endParaRPr>
          </a:p>
          <a:p>
            <a:pPr marL="299085" indent="-286385">
              <a:lnSpc>
                <a:spcPct val="100000"/>
              </a:lnSpc>
              <a:buClr>
                <a:srgbClr val="087150"/>
              </a:buClr>
              <a:buSzPct val="81250"/>
              <a:buFont typeface="Arial"/>
              <a:buChar char="•"/>
              <a:tabLst>
                <a:tab pos="299085" algn="l"/>
              </a:tabLst>
            </a:pPr>
            <a:r>
              <a:rPr sz="1600" spc="-250" dirty="0">
                <a:solidFill>
                  <a:srgbClr val="5F5F5F"/>
                </a:solidFill>
                <a:latin typeface="Tahoma"/>
                <a:cs typeface="Tahoma"/>
              </a:rPr>
              <a:t>#</a:t>
            </a:r>
            <a:r>
              <a:rPr sz="1600" spc="-19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Calories</a:t>
            </a:r>
            <a:endParaRPr sz="1600">
              <a:latin typeface="Tahoma"/>
              <a:cs typeface="Tahoma"/>
            </a:endParaRPr>
          </a:p>
          <a:p>
            <a:pPr marL="299085" indent="-286385">
              <a:lnSpc>
                <a:spcPct val="100000"/>
              </a:lnSpc>
              <a:buClr>
                <a:srgbClr val="087150"/>
              </a:buClr>
              <a:buSzPct val="81250"/>
              <a:buFont typeface="Arial"/>
              <a:buChar char="•"/>
              <a:tabLst>
                <a:tab pos="299085" algn="l"/>
              </a:tabLst>
            </a:pPr>
            <a:r>
              <a:rPr sz="1600" spc="-250" dirty="0">
                <a:solidFill>
                  <a:srgbClr val="5F5F5F"/>
                </a:solidFill>
                <a:latin typeface="Tahoma"/>
                <a:cs typeface="Tahoma"/>
              </a:rPr>
              <a:t>#</a:t>
            </a:r>
            <a:r>
              <a:rPr sz="1600" spc="-13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Water</a:t>
            </a:r>
            <a:r>
              <a:rPr sz="1600" spc="-11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intake</a:t>
            </a:r>
            <a:endParaRPr sz="1600">
              <a:latin typeface="Tahoma"/>
              <a:cs typeface="Tahoma"/>
            </a:endParaRPr>
          </a:p>
          <a:p>
            <a:pPr marL="299085" marR="4936490" indent="-287020">
              <a:lnSpc>
                <a:spcPts val="1900"/>
              </a:lnSpc>
              <a:spcBef>
                <a:spcPts val="110"/>
              </a:spcBef>
              <a:buClr>
                <a:srgbClr val="087150"/>
              </a:buClr>
              <a:buSzPct val="81250"/>
              <a:buFont typeface="Arial"/>
              <a:buChar char="•"/>
              <a:tabLst>
                <a:tab pos="299085" algn="l"/>
              </a:tabLst>
            </a:pPr>
            <a:r>
              <a:rPr sz="1600" spc="-250" dirty="0">
                <a:solidFill>
                  <a:srgbClr val="5F5F5F"/>
                </a:solidFill>
                <a:latin typeface="Tahoma"/>
                <a:cs typeface="Tahoma"/>
              </a:rPr>
              <a:t>#</a:t>
            </a:r>
            <a:r>
              <a:rPr sz="1600" spc="-17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Carbohydrates/</a:t>
            </a:r>
            <a:r>
              <a:rPr sz="1600" spc="-17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50" dirty="0">
                <a:solidFill>
                  <a:srgbClr val="5F5F5F"/>
                </a:solidFill>
                <a:latin typeface="Tahoma"/>
                <a:cs typeface="Tahoma"/>
              </a:rPr>
              <a:t>#</a:t>
            </a:r>
            <a:r>
              <a:rPr sz="1600" spc="-16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Proteins consumed</a:t>
            </a:r>
            <a:endParaRPr sz="1600">
              <a:latin typeface="Tahoma"/>
              <a:cs typeface="Tahoma"/>
            </a:endParaRPr>
          </a:p>
          <a:p>
            <a:pPr marL="299085" indent="-286385">
              <a:lnSpc>
                <a:spcPct val="100000"/>
              </a:lnSpc>
              <a:spcBef>
                <a:spcPts val="1855"/>
              </a:spcBef>
              <a:buClr>
                <a:srgbClr val="087150"/>
              </a:buClr>
              <a:buSzPct val="81250"/>
              <a:buFont typeface="Segoe UI Symbol"/>
              <a:buChar char="⮚"/>
              <a:tabLst>
                <a:tab pos="299085" algn="l"/>
              </a:tabLst>
            </a:pPr>
            <a:r>
              <a:rPr sz="1600" spc="-35" dirty="0">
                <a:solidFill>
                  <a:srgbClr val="5F5F5F"/>
                </a:solidFill>
                <a:latin typeface="Tahoma"/>
                <a:cs typeface="Tahoma"/>
              </a:rPr>
              <a:t>Sleep</a:t>
            </a:r>
            <a:r>
              <a:rPr sz="1600" spc="-16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0" dirty="0">
                <a:solidFill>
                  <a:srgbClr val="5F5F5F"/>
                </a:solidFill>
                <a:latin typeface="Tahoma"/>
                <a:cs typeface="Tahoma"/>
              </a:rPr>
              <a:t>monitoring</a:t>
            </a:r>
            <a:r>
              <a:rPr sz="1600" spc="-14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0" dirty="0">
                <a:solidFill>
                  <a:srgbClr val="5F5F5F"/>
                </a:solidFill>
                <a:latin typeface="Tahoma"/>
                <a:cs typeface="Tahoma"/>
              </a:rPr>
              <a:t>apps</a:t>
            </a:r>
            <a:endParaRPr sz="1600">
              <a:latin typeface="Tahoma"/>
              <a:cs typeface="Tahoma"/>
            </a:endParaRPr>
          </a:p>
          <a:p>
            <a:pPr marL="299085" indent="-286385">
              <a:lnSpc>
                <a:spcPct val="100000"/>
              </a:lnSpc>
              <a:buClr>
                <a:srgbClr val="087150"/>
              </a:buClr>
              <a:buSzPct val="81250"/>
              <a:buFont typeface="Arial"/>
              <a:buChar char="•"/>
              <a:tabLst>
                <a:tab pos="299085" algn="l"/>
              </a:tabLst>
            </a:pPr>
            <a:r>
              <a:rPr sz="1600" spc="-250" dirty="0">
                <a:solidFill>
                  <a:srgbClr val="5F5F5F"/>
                </a:solidFill>
                <a:latin typeface="Tahoma"/>
                <a:cs typeface="Tahoma"/>
              </a:rPr>
              <a:t>#</a:t>
            </a:r>
            <a:r>
              <a:rPr sz="1600" spc="-14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Hours</a:t>
            </a:r>
            <a:r>
              <a:rPr sz="1600" spc="-13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slept</a:t>
            </a:r>
            <a:endParaRPr sz="1600">
              <a:latin typeface="Tahoma"/>
              <a:cs typeface="Tahoma"/>
            </a:endParaRPr>
          </a:p>
          <a:p>
            <a:pPr marL="299085" indent="-286385">
              <a:lnSpc>
                <a:spcPct val="100000"/>
              </a:lnSpc>
              <a:buClr>
                <a:srgbClr val="087150"/>
              </a:buClr>
              <a:buSzPct val="81250"/>
              <a:buFont typeface="Arial"/>
              <a:buChar char="•"/>
              <a:tabLst>
                <a:tab pos="299085" algn="l"/>
              </a:tabLst>
            </a:pPr>
            <a:r>
              <a:rPr sz="1600" spc="-250" dirty="0">
                <a:solidFill>
                  <a:srgbClr val="5F5F5F"/>
                </a:solidFill>
                <a:latin typeface="Tahoma"/>
                <a:cs typeface="Tahoma"/>
              </a:rPr>
              <a:t>#</a:t>
            </a:r>
            <a:r>
              <a:rPr sz="1600" spc="-16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Deep-</a:t>
            </a:r>
            <a:r>
              <a:rPr sz="1600" spc="-30" dirty="0">
                <a:solidFill>
                  <a:srgbClr val="5F5F5F"/>
                </a:solidFill>
                <a:latin typeface="Tahoma"/>
                <a:cs typeface="Tahoma"/>
              </a:rPr>
              <a:t>sleep</a:t>
            </a:r>
            <a:r>
              <a:rPr sz="1600" spc="-17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hours</a:t>
            </a:r>
            <a:endParaRPr sz="1600">
              <a:latin typeface="Tahoma"/>
              <a:cs typeface="Tahoma"/>
            </a:endParaRPr>
          </a:p>
          <a:p>
            <a:pPr marL="299085" indent="-286385">
              <a:lnSpc>
                <a:spcPct val="100000"/>
              </a:lnSpc>
              <a:buClr>
                <a:srgbClr val="087150"/>
              </a:buClr>
              <a:buSzPct val="81250"/>
              <a:buFont typeface="Arial"/>
              <a:buChar char="•"/>
              <a:tabLst>
                <a:tab pos="299085" algn="l"/>
              </a:tabLst>
            </a:pPr>
            <a:r>
              <a:rPr sz="1600" spc="-250" dirty="0">
                <a:solidFill>
                  <a:srgbClr val="5F5F5F"/>
                </a:solidFill>
                <a:latin typeface="Tahoma"/>
                <a:cs typeface="Tahoma"/>
              </a:rPr>
              <a:t>#</a:t>
            </a:r>
            <a:r>
              <a:rPr sz="1600" spc="-16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40" dirty="0">
                <a:solidFill>
                  <a:srgbClr val="5F5F5F"/>
                </a:solidFill>
                <a:latin typeface="Tahoma"/>
                <a:cs typeface="Tahoma"/>
              </a:rPr>
              <a:t>Sleep</a:t>
            </a:r>
            <a:r>
              <a:rPr sz="1600" spc="-16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0" dirty="0">
                <a:solidFill>
                  <a:srgbClr val="5F5F5F"/>
                </a:solidFill>
                <a:latin typeface="Tahoma"/>
                <a:cs typeface="Tahoma"/>
              </a:rPr>
              <a:t>quality</a:t>
            </a:r>
            <a:r>
              <a:rPr sz="1600" spc="-16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score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6347" rIns="0" bIns="0" rtlCol="0">
            <a:spAutoFit/>
          </a:bodyPr>
          <a:lstStyle/>
          <a:p>
            <a:pPr marL="2392045">
              <a:lnSpc>
                <a:spcPts val="1250"/>
              </a:lnSpc>
            </a:pPr>
            <a:fld id="{81D60167-4931-47E6-BA6A-407CBD079E47}" type="slidenum">
              <a:rPr spc="-25" dirty="0"/>
              <a:t>99</a:t>
            </a:fld>
            <a:endParaRPr spc="-25" dirty="0"/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/>
              <a:t>©</a:t>
            </a:r>
            <a:r>
              <a:rPr spc="-15" dirty="0"/>
              <a:t> </a:t>
            </a:r>
            <a:r>
              <a:rPr dirty="0"/>
              <a:t>The</a:t>
            </a:r>
            <a:r>
              <a:rPr spc="-30" dirty="0"/>
              <a:t> </a:t>
            </a:r>
            <a:r>
              <a:rPr dirty="0"/>
              <a:t>KPI</a:t>
            </a:r>
            <a:r>
              <a:rPr spc="-5" dirty="0"/>
              <a:t> </a:t>
            </a:r>
            <a:r>
              <a:rPr dirty="0"/>
              <a:t>Institute</a:t>
            </a:r>
            <a:r>
              <a:rPr spc="-20" dirty="0"/>
              <a:t> 2023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354279" y="5148198"/>
            <a:ext cx="3159125" cy="1244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95"/>
              </a:spcBef>
              <a:buClr>
                <a:srgbClr val="087150"/>
              </a:buClr>
              <a:buSzPct val="81250"/>
              <a:buFont typeface="Segoe UI Symbol"/>
              <a:buChar char="⮚"/>
              <a:tabLst>
                <a:tab pos="299085" algn="l"/>
              </a:tabLst>
            </a:pP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Fitness</a:t>
            </a:r>
            <a:r>
              <a:rPr sz="1600" spc="-18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45" dirty="0">
                <a:solidFill>
                  <a:srgbClr val="5F5F5F"/>
                </a:solidFill>
                <a:latin typeface="Tahoma"/>
                <a:cs typeface="Tahoma"/>
              </a:rPr>
              <a:t>and</a:t>
            </a:r>
            <a:r>
              <a:rPr sz="1600" spc="-17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activity</a:t>
            </a:r>
            <a:r>
              <a:rPr sz="1600" spc="-20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0" dirty="0">
                <a:solidFill>
                  <a:srgbClr val="5F5F5F"/>
                </a:solidFill>
                <a:latin typeface="Tahoma"/>
                <a:cs typeface="Tahoma"/>
              </a:rPr>
              <a:t>apps</a:t>
            </a:r>
            <a:endParaRPr sz="1600">
              <a:latin typeface="Tahoma"/>
              <a:cs typeface="Tahoma"/>
            </a:endParaRPr>
          </a:p>
          <a:p>
            <a:pPr marL="299085" indent="-286385">
              <a:lnSpc>
                <a:spcPct val="100000"/>
              </a:lnSpc>
              <a:buClr>
                <a:srgbClr val="087150"/>
              </a:buClr>
              <a:buSzPct val="81250"/>
              <a:buFont typeface="Arial"/>
              <a:buChar char="•"/>
              <a:tabLst>
                <a:tab pos="299085" algn="l"/>
              </a:tabLst>
            </a:pPr>
            <a:r>
              <a:rPr sz="1600" spc="-250" dirty="0">
                <a:solidFill>
                  <a:srgbClr val="5F5F5F"/>
                </a:solidFill>
                <a:latin typeface="Tahoma"/>
                <a:cs typeface="Tahoma"/>
              </a:rPr>
              <a:t>#</a:t>
            </a:r>
            <a:r>
              <a:rPr sz="1600" spc="-19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Steps</a:t>
            </a:r>
            <a:endParaRPr sz="1600">
              <a:latin typeface="Tahoma"/>
              <a:cs typeface="Tahoma"/>
            </a:endParaRPr>
          </a:p>
          <a:p>
            <a:pPr marL="299085" indent="-286385">
              <a:lnSpc>
                <a:spcPct val="100000"/>
              </a:lnSpc>
              <a:buClr>
                <a:srgbClr val="087150"/>
              </a:buClr>
              <a:buSzPct val="81250"/>
              <a:buFont typeface="Arial"/>
              <a:buChar char="•"/>
              <a:tabLst>
                <a:tab pos="299085" algn="l"/>
              </a:tabLst>
            </a:pPr>
            <a:r>
              <a:rPr sz="1600" spc="-250" dirty="0">
                <a:solidFill>
                  <a:srgbClr val="5F5F5F"/>
                </a:solidFill>
                <a:latin typeface="Tahoma"/>
                <a:cs typeface="Tahoma"/>
              </a:rPr>
              <a:t>#</a:t>
            </a:r>
            <a:r>
              <a:rPr sz="1600" spc="-19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85" dirty="0">
                <a:solidFill>
                  <a:srgbClr val="5F5F5F"/>
                </a:solidFill>
                <a:latin typeface="Tahoma"/>
                <a:cs typeface="Tahoma"/>
              </a:rPr>
              <a:t>BPM</a:t>
            </a:r>
            <a:endParaRPr sz="1600">
              <a:latin typeface="Tahoma"/>
              <a:cs typeface="Tahoma"/>
            </a:endParaRPr>
          </a:p>
          <a:p>
            <a:pPr marL="299085" indent="-286385">
              <a:lnSpc>
                <a:spcPct val="100000"/>
              </a:lnSpc>
              <a:buClr>
                <a:srgbClr val="087150"/>
              </a:buClr>
              <a:buSzPct val="81250"/>
              <a:buFont typeface="Arial"/>
              <a:buChar char="•"/>
              <a:tabLst>
                <a:tab pos="299085" algn="l"/>
              </a:tabLst>
            </a:pPr>
            <a:r>
              <a:rPr sz="1600" spc="-250" dirty="0">
                <a:solidFill>
                  <a:srgbClr val="5F5F5F"/>
                </a:solidFill>
                <a:latin typeface="Tahoma"/>
                <a:cs typeface="Tahoma"/>
              </a:rPr>
              <a:t>#</a:t>
            </a:r>
            <a:r>
              <a:rPr sz="1600" spc="-13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Calories</a:t>
            </a:r>
            <a:r>
              <a:rPr sz="1600" spc="-16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burned</a:t>
            </a:r>
            <a:endParaRPr sz="1600">
              <a:latin typeface="Tahoma"/>
              <a:cs typeface="Tahoma"/>
            </a:endParaRPr>
          </a:p>
          <a:p>
            <a:pPr marL="299085" indent="-286385">
              <a:lnSpc>
                <a:spcPct val="100000"/>
              </a:lnSpc>
              <a:buClr>
                <a:srgbClr val="087150"/>
              </a:buClr>
              <a:buSzPct val="81250"/>
              <a:buFont typeface="Arial"/>
              <a:buChar char="•"/>
              <a:tabLst>
                <a:tab pos="299085" algn="l"/>
              </a:tabLst>
            </a:pPr>
            <a:r>
              <a:rPr sz="1600" spc="-250" dirty="0">
                <a:solidFill>
                  <a:srgbClr val="5F5F5F"/>
                </a:solidFill>
                <a:latin typeface="Tahoma"/>
                <a:cs typeface="Tahoma"/>
              </a:rPr>
              <a:t>#</a:t>
            </a:r>
            <a:r>
              <a:rPr sz="1600" spc="-16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5F5F5F"/>
                </a:solidFill>
                <a:latin typeface="Tahoma"/>
                <a:cs typeface="Tahoma"/>
              </a:rPr>
              <a:t>High</a:t>
            </a:r>
            <a:r>
              <a:rPr sz="1600" spc="-160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intensity</a:t>
            </a:r>
            <a:r>
              <a:rPr sz="1600" spc="-16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20" dirty="0">
                <a:solidFill>
                  <a:srgbClr val="5F5F5F"/>
                </a:solidFill>
                <a:latin typeface="Tahoma"/>
                <a:cs typeface="Tahoma"/>
              </a:rPr>
              <a:t>training</a:t>
            </a:r>
            <a:r>
              <a:rPr sz="1600" spc="-175" dirty="0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Tahoma"/>
                <a:cs typeface="Tahoma"/>
              </a:rPr>
              <a:t>duration</a:t>
            </a:r>
            <a:endParaRPr sz="16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22726</Words>
  <Application>Microsoft Office PowerPoint</Application>
  <PresentationFormat>عرض على الشاشة (4:3)</PresentationFormat>
  <Paragraphs>5974</Paragraphs>
  <Slides>262</Slides>
  <Notes>0</Notes>
  <HiddenSlides>0</HiddenSlides>
  <MMClips>0</MMClips>
  <ScaleCrop>false</ScaleCrop>
  <HeadingPairs>
    <vt:vector size="6" baseType="variant">
      <vt:variant>
        <vt:lpstr>الخطوط المستخدمة</vt:lpstr>
      </vt:variant>
      <vt:variant>
        <vt:i4>10</vt:i4>
      </vt:variant>
      <vt:variant>
        <vt:lpstr>نسق</vt:lpstr>
      </vt:variant>
      <vt:variant>
        <vt:i4>1</vt:i4>
      </vt:variant>
      <vt:variant>
        <vt:lpstr>عناوين الشرائح</vt:lpstr>
      </vt:variant>
      <vt:variant>
        <vt:i4>262</vt:i4>
      </vt:variant>
    </vt:vector>
  </HeadingPairs>
  <TitlesOfParts>
    <vt:vector size="273" baseType="lpstr">
      <vt:lpstr>Arial</vt:lpstr>
      <vt:lpstr>Arial Narrow</vt:lpstr>
      <vt:lpstr>Calibri</vt:lpstr>
      <vt:lpstr>Century Gothic</vt:lpstr>
      <vt:lpstr>Gill Sans MT</vt:lpstr>
      <vt:lpstr>Lucida Sans</vt:lpstr>
      <vt:lpstr>Segoe UI Symbol</vt:lpstr>
      <vt:lpstr>Tahoma</vt:lpstr>
      <vt:lpstr>Times New Roman</vt:lpstr>
      <vt:lpstr>Trebuchet MS</vt:lpstr>
      <vt:lpstr>Office Theme</vt:lpstr>
      <vt:lpstr>عرض تقديمي في PowerPoint</vt:lpstr>
      <vt:lpstr>عرض تقديمي في PowerPoint</vt:lpstr>
      <vt:lpstr>عرض تقديمي في PowerPoint</vt:lpstr>
      <vt:lpstr>KEY RESOURCES</vt:lpstr>
      <vt:lpstr>PUBLICATIONS</vt:lpstr>
      <vt:lpstr>PUBLICATIONS</vt:lpstr>
      <vt:lpstr>PUBLICATIONS</vt:lpstr>
      <vt:lpstr>ADVANCE YOUR CAREER WITH OUR CERTIFICATIONS</vt:lpstr>
      <vt:lpstr>EXECUTIVE PROGRAM IN STRATEGY &amp; PERFORMANCE</vt:lpstr>
      <vt:lpstr>EXECUTIVE PROGRAM IN STRATEGY &amp; PERFORMANCE</vt:lpstr>
      <vt:lpstr>COURSE AGENDA</vt:lpstr>
      <vt:lpstr>LEARNING OBJECTIVES</vt:lpstr>
      <vt:lpstr>LEARNING ROADMAP</vt:lpstr>
      <vt:lpstr>LEARNING ROADMAP DETAILED</vt:lpstr>
      <vt:lpstr>LEARNING ROADMAP DETAILED</vt:lpstr>
      <vt:lpstr>LEARNING ROADMAP DETAILED</vt:lpstr>
      <vt:lpstr>Module 1</vt:lpstr>
      <vt:lpstr>Module 1</vt:lpstr>
      <vt:lpstr>SHARE YOUR THOUGHTS</vt:lpstr>
      <vt:lpstr>TOP 3 CHALLENGES IN PERFORMANCE MEASUREMENT</vt:lpstr>
      <vt:lpstr>PERFORMANCE MEASUREMENT VS. PERFORMANCE</vt:lpstr>
      <vt:lpstr>THE VALUE ADDED BY KPIS</vt:lpstr>
      <vt:lpstr>THE VALUE ADDED BY KPIs</vt:lpstr>
      <vt:lpstr>THE VALUE ADDED BY KPIs</vt:lpstr>
      <vt:lpstr>TERMS &amp; TOOLS LINKED TO “PERFORMANCE”</vt:lpstr>
      <vt:lpstr>INTEGRATION OF TOOLS IN A PERFORMANCE MANAGEMENT SYSTEM</vt:lpstr>
      <vt:lpstr>SYSTEM INTEGRATION</vt:lpstr>
      <vt:lpstr>EXERCISE Identify Performance Management Concepts</vt:lpstr>
      <vt:lpstr>PERFORMANCE TOOLS OVERVIEW</vt:lpstr>
      <vt:lpstr>ORGANIZATIONAL LEVELS</vt:lpstr>
      <vt:lpstr>ORGANIZATIONAL LEVELS</vt:lpstr>
      <vt:lpstr>عرض تقديمي في PowerPoint</vt:lpstr>
      <vt:lpstr>1. PERFORMANCE MANAGEMENT SYSTEM MAP</vt:lpstr>
      <vt:lpstr>2. DESIRED STATE OF EVOLUTION</vt:lpstr>
      <vt:lpstr>عرض تقديمي في PowerPoint</vt:lpstr>
      <vt:lpstr>3. STRATEGY MAP</vt:lpstr>
      <vt:lpstr>3. STRATEGY MAP</vt:lpstr>
      <vt:lpstr>4. PERFORMANCE SCORECARD</vt:lpstr>
      <vt:lpstr>4. PERFORMANCE SCORECARD</vt:lpstr>
      <vt:lpstr>5. PERFORMANCE DASHBOARD</vt:lpstr>
      <vt:lpstr>عرض تقديمي في PowerPoint</vt:lpstr>
      <vt:lpstr>7. KPI REPORT FORM</vt:lpstr>
      <vt:lpstr>8. PORTFOLIO OF INITIATIVES</vt:lpstr>
      <vt:lpstr>9. INITIATIVE DESCRIPTION FORM</vt:lpstr>
      <vt:lpstr>KPI MEASUREMENT FRAMEWORK GOVERNANCE</vt:lpstr>
      <vt:lpstr>KPI MANAGEMENT SKILLS</vt:lpstr>
      <vt:lpstr>KPI MANAGEMENT FRAMEWORK CONCEPT MAP</vt:lpstr>
      <vt:lpstr>SESSION REVIEW The World of KPIs</vt:lpstr>
      <vt:lpstr>REFERENCES</vt:lpstr>
      <vt:lpstr>Module 2</vt:lpstr>
      <vt:lpstr>Module 1</vt:lpstr>
      <vt:lpstr>KPI RELATED TERMINOLOGY</vt:lpstr>
      <vt:lpstr>KPI RELATED TERMINOLOGY</vt:lpstr>
      <vt:lpstr>METRICS – KPIs - KRIs - ANALYTICS</vt:lpstr>
      <vt:lpstr>METRICS</vt:lpstr>
      <vt:lpstr>KEY PERFORMANCE INDICATORS</vt:lpstr>
      <vt:lpstr>KEY PERFORMANCE INDICATORS</vt:lpstr>
      <vt:lpstr>KEY RISK INDICATORS</vt:lpstr>
      <vt:lpstr>ANALYTICS</vt:lpstr>
      <vt:lpstr>EXERCISE Identify The KPIs</vt:lpstr>
      <vt:lpstr>KPI DEFINITION</vt:lpstr>
      <vt:lpstr>SMART OBJECTIVES DECOMPOSED</vt:lpstr>
      <vt:lpstr>EXERCISE Analyze the 2020 corporate goals of Phillips</vt:lpstr>
      <vt:lpstr>TERMINOLOGY STANDARDS</vt:lpstr>
      <vt:lpstr>KPI LIFECYCLE</vt:lpstr>
      <vt:lpstr>SESSION REVIEW Understanding KPIs</vt:lpstr>
      <vt:lpstr>REFERENCES</vt:lpstr>
      <vt:lpstr>Module 3</vt:lpstr>
      <vt:lpstr>Module 3</vt:lpstr>
      <vt:lpstr>LEADING VS LAGGING KPIs</vt:lpstr>
      <vt:lpstr>EXERCISE Leading vs Lagging KPIs</vt:lpstr>
      <vt:lpstr>QUALITATIVE VS QUANTITATIVE KPIs</vt:lpstr>
      <vt:lpstr>QUALITATIVE VS QUANTITATIVE KPIs</vt:lpstr>
      <vt:lpstr>EXERCISE Identify the KPIs reflecting quality</vt:lpstr>
      <vt:lpstr>EXAMPLES OF KPIS THAT MEASURE QUALITY</vt:lpstr>
      <vt:lpstr>EFFICIENCY VS EFFECTIVENESS KPIS</vt:lpstr>
      <vt:lpstr>EFFICIENCY VS EFFECTIVENESS KPIS</vt:lpstr>
      <vt:lpstr>EFFECTIVENESS VS EFFICIENCY</vt:lpstr>
      <vt:lpstr>ANALYZE WESTERN AUSTRALIA POLICE KPIs</vt:lpstr>
      <vt:lpstr>ANALYZE WESTERN AUSTRALIA POLICE KPIs</vt:lpstr>
      <vt:lpstr>SESSION REVIEW KPI Typology</vt:lpstr>
      <vt:lpstr>REFERENCES</vt:lpstr>
      <vt:lpstr>Module 4</vt:lpstr>
      <vt:lpstr>Module 4</vt:lpstr>
      <vt:lpstr>عرض تقديمي في PowerPoint</vt:lpstr>
      <vt:lpstr>KPI USE CASE SCENARIOS</vt:lpstr>
      <vt:lpstr>1. ORGANIZATIONAL STRATEGY</vt:lpstr>
      <vt:lpstr>2. CORPORATE OVERVIEW ON KEY OPERATIONS</vt:lpstr>
      <vt:lpstr>3. OPERATIONAL PLANNING</vt:lpstr>
      <vt:lpstr>4. OPERATIONS TRACKING</vt:lpstr>
      <vt:lpstr>5. ALLIANCES / JOINT VENTURES RELATIONSHIP SCORECARD</vt:lpstr>
      <vt:lpstr>6. PORTFOLIO MANAGEMENT</vt:lpstr>
      <vt:lpstr>6. PROJECT MANAGEMENT</vt:lpstr>
      <vt:lpstr>6. PROJECT MANAGEMENT</vt:lpstr>
      <vt:lpstr>8. QUALITY / PROCESS MANAGEMENT</vt:lpstr>
      <vt:lpstr>8. QUALITY / PROCESS MANAGEMENT</vt:lpstr>
      <vt:lpstr>9. SERVICE LEVEL AGREEMENT (SLA)</vt:lpstr>
      <vt:lpstr>10. SUPPLIER PERFORMANCE MANAGEMENT</vt:lpstr>
      <vt:lpstr>11. HEALTH MONITORING</vt:lpstr>
      <vt:lpstr>12. PERSONAL PERFORMANCE MANAGEMENT</vt:lpstr>
      <vt:lpstr>13. BENEFITS REALIZATION MANAGEMENT</vt:lpstr>
      <vt:lpstr>14. SUSTAINABILITY PERFORMANCE</vt:lpstr>
      <vt:lpstr>15. AUDIT</vt:lpstr>
      <vt:lpstr>16. COMPLIANCE REPORTING</vt:lpstr>
      <vt:lpstr>EXERCISE KPI DNA MAP</vt:lpstr>
      <vt:lpstr>EXERCISE</vt:lpstr>
      <vt:lpstr>EXERCISE KPI DNA MAP: Production</vt:lpstr>
      <vt:lpstr>EXERCISE</vt:lpstr>
      <vt:lpstr>EXERCISE KPI DNA MAP: Customer Service</vt:lpstr>
      <vt:lpstr>KPI DNA MAP</vt:lpstr>
      <vt:lpstr>SESSION REVIEW KPI Taxonomy</vt:lpstr>
      <vt:lpstr>REFERENCES</vt:lpstr>
      <vt:lpstr>MODULE 5</vt:lpstr>
      <vt:lpstr>MODULE 5</vt:lpstr>
      <vt:lpstr>EXERCISE ALLOCATE 2 KPIs FOR EACH OBJECTIVE</vt:lpstr>
      <vt:lpstr>KPI SELECTION SOURCES</vt:lpstr>
      <vt:lpstr>KPI SELECTION SOURCES</vt:lpstr>
      <vt:lpstr>KPI SELECTION PROCESS</vt:lpstr>
      <vt:lpstr>KPI SELECTION PROCESS</vt:lpstr>
      <vt:lpstr>KPI SELECTION PROCESS</vt:lpstr>
      <vt:lpstr>EXERCISE KPI EXPO</vt:lpstr>
      <vt:lpstr>KPI SELECTION PROCESS</vt:lpstr>
      <vt:lpstr>EXERCISE KPI CLUSTERING</vt:lpstr>
      <vt:lpstr>KPI SELECTION PROCESS</vt:lpstr>
      <vt:lpstr>عرض تقديمي في PowerPoint</vt:lpstr>
      <vt:lpstr>KPI SELECTION PROCESS</vt:lpstr>
      <vt:lpstr>VALUE FLOW ANALYSIS</vt:lpstr>
      <vt:lpstr>INPUT-PROCESS-OUTPUT-OUTCOME METRICS</vt:lpstr>
      <vt:lpstr>VALUE FLOW ANALYSIS</vt:lpstr>
      <vt:lpstr>EXERCISE Place each KPI into the right stage of the Value Flow Analysis</vt:lpstr>
      <vt:lpstr>EXERCISE VALUE FLOW ANALYSIS</vt:lpstr>
      <vt:lpstr>KPI SELECTION PROCESS</vt:lpstr>
      <vt:lpstr>EXERCISE</vt:lpstr>
      <vt:lpstr>KPI BALANCING</vt:lpstr>
      <vt:lpstr>KPI BALANCING: INNOVATION FUNNEL</vt:lpstr>
      <vt:lpstr>KPI SELECTION PROCESS</vt:lpstr>
      <vt:lpstr>KPI SELECTION WORKSHOP</vt:lpstr>
      <vt:lpstr>KPI SELECTION PROCESS</vt:lpstr>
      <vt:lpstr>KPI SELECTION CRITERIA IN PRACTICE</vt:lpstr>
      <vt:lpstr>KPI SELECTION CRITERIA RECOMMENDED</vt:lpstr>
      <vt:lpstr>SESSION REVIEW KPI Selection</vt:lpstr>
      <vt:lpstr>REFERENCES</vt:lpstr>
      <vt:lpstr>MODULE 6</vt:lpstr>
      <vt:lpstr>MODULE 6</vt:lpstr>
      <vt:lpstr>CASCADING AND ALIGNMENT</vt:lpstr>
      <vt:lpstr>KPI ALIGNMENT</vt:lpstr>
      <vt:lpstr>KPI ALIGNMENT</vt:lpstr>
      <vt:lpstr>KPI ALIGNMENT</vt:lpstr>
      <vt:lpstr>KPI ALIGNMENT</vt:lpstr>
      <vt:lpstr>KPI ALIGNMENT</vt:lpstr>
      <vt:lpstr>EXERCISE SELECT KPIs FOR CORPORATE SCORECARD</vt:lpstr>
      <vt:lpstr>EXERCISE SELECT KPIs FOR CORPORATE SCORECARD</vt:lpstr>
      <vt:lpstr>EXERCISE CASCADE KPIs TO FUNCTIONAL AREA</vt:lpstr>
      <vt:lpstr>EXERCISE CASCADE KPIs TO FUNCTIONAL AREA</vt:lpstr>
      <vt:lpstr>EXERCISE CASCADE KPIs TO FUNCTIONAL AREA</vt:lpstr>
      <vt:lpstr>SESSION REVIEW KPI Alignment</vt:lpstr>
      <vt:lpstr>MODULE 7</vt:lpstr>
      <vt:lpstr>MODULE 7</vt:lpstr>
      <vt:lpstr>KPI DOCUMENTATION FORM FUNCTIONS</vt:lpstr>
      <vt:lpstr>KPI DOCUMENTATION</vt:lpstr>
      <vt:lpstr>EXERCISE KPI DOCUMENTATION FIELDS</vt:lpstr>
      <vt:lpstr>KPI DOCUMENTATION FORM SECTIONS</vt:lpstr>
      <vt:lpstr>KPI DOCUMENTATION FORM</vt:lpstr>
      <vt:lpstr>KPI DOCUMENTATION FORM USAGE</vt:lpstr>
      <vt:lpstr>KPI DOCUMENTATION PROCESS</vt:lpstr>
      <vt:lpstr>THE ORGANIZATIONAL KPI LIBRARY</vt:lpstr>
      <vt:lpstr>PRACTICE KPI DOCUMENTATION</vt:lpstr>
      <vt:lpstr>SESSION REVIEW KPI Documentation</vt:lpstr>
      <vt:lpstr>REFERENCES</vt:lpstr>
      <vt:lpstr>MODULE 8</vt:lpstr>
      <vt:lpstr>MODULE 8</vt:lpstr>
      <vt:lpstr>WORKING WITH TARGETS</vt:lpstr>
      <vt:lpstr>TARGET SETTING PROCESS</vt:lpstr>
      <vt:lpstr>EXERCISE</vt:lpstr>
      <vt:lpstr>EXERCISE</vt:lpstr>
      <vt:lpstr>EXERCISE</vt:lpstr>
      <vt:lpstr>EXERCISE TARGET SETTING – SCENARIO 2</vt:lpstr>
      <vt:lpstr>EXERCISE TARGET SETTING – SCENARIO 2</vt:lpstr>
      <vt:lpstr>EXERCISE TARGET SETTING – SCENARIO 3</vt:lpstr>
      <vt:lpstr>TARGET SETTING SOURCES</vt:lpstr>
      <vt:lpstr>TARGET SETTING APPROACHES</vt:lpstr>
      <vt:lpstr>TARGET SETTING APPROACHES</vt:lpstr>
      <vt:lpstr>TARGET SETTING APPROACHES</vt:lpstr>
      <vt:lpstr>TARGETS TYPOLOGY</vt:lpstr>
      <vt:lpstr>KPI THRESHOLDS</vt:lpstr>
      <vt:lpstr>CHALLENGES IN WORKING WITH TARGETS</vt:lpstr>
      <vt:lpstr>WEIGHTS AND INDEXES</vt:lpstr>
      <vt:lpstr>WEIGHTS</vt:lpstr>
      <vt:lpstr>EXERCISE Challenges in Working With Targets</vt:lpstr>
      <vt:lpstr>SESSION REVIEW Working with Targets</vt:lpstr>
      <vt:lpstr>REFERENCES</vt:lpstr>
      <vt:lpstr>MODULE 9</vt:lpstr>
      <vt:lpstr>MODULE 9</vt:lpstr>
      <vt:lpstr>IDENTIFY DATA QUALITY ISSUES</vt:lpstr>
      <vt:lpstr>DATA QUALITY DIMENSIONS</vt:lpstr>
      <vt:lpstr>DATA QUALITY DIMENSIONS</vt:lpstr>
      <vt:lpstr>DATA QUALITY DIMENSIONS - ACCURACY</vt:lpstr>
      <vt:lpstr>DATA QUALITY DIMENSIONS - TIMELINESS</vt:lpstr>
      <vt:lpstr>DATA QUALITY DIMENSIONS - COMPLETENESS</vt:lpstr>
      <vt:lpstr>DATA QUALITY DIMENSIONS - CONSISTENCY</vt:lpstr>
      <vt:lpstr>DATA QUALITY DIMENSIONS - CONFORMITY</vt:lpstr>
      <vt:lpstr>DATA QUALITY DIMENSIONS - UNIQUENESS</vt:lpstr>
      <vt:lpstr>THE KPI ACTIVATION / DATA GATHERING PROCESS</vt:lpstr>
      <vt:lpstr>DATA GATHERING GOVERNANCE</vt:lpstr>
      <vt:lpstr>EXERCISE</vt:lpstr>
      <vt:lpstr>KPI DATA GATHERING SOURCES</vt:lpstr>
      <vt:lpstr>KPI ACTIVATION TOOLS</vt:lpstr>
      <vt:lpstr>DATA GATHERING PROCESS MAP</vt:lpstr>
      <vt:lpstr>DATA GATHERING TEMPLATE</vt:lpstr>
      <vt:lpstr>KPI DOCUMENTATION FORM</vt:lpstr>
      <vt:lpstr>KPI ACTIVATION / GATHERING TECHNIQUES</vt:lpstr>
      <vt:lpstr>KPI ACTIVATION TECHNIQUES</vt:lpstr>
      <vt:lpstr>KPI ACTIVATION TECHNIQUES</vt:lpstr>
      <vt:lpstr>KPI ACTIVATION TECHNIQUES</vt:lpstr>
      <vt:lpstr>EXERCISE Working With Data Custodians</vt:lpstr>
      <vt:lpstr>DATA COLLECTION METHODS</vt:lpstr>
      <vt:lpstr>DATA ANALYTICS</vt:lpstr>
      <vt:lpstr>SESSION REVIEW Data Gathering</vt:lpstr>
      <vt:lpstr>REFERENCES</vt:lpstr>
      <vt:lpstr>AGENDA</vt:lpstr>
      <vt:lpstr>Module 10</vt:lpstr>
      <vt:lpstr>DESIGN GRAPHS TO ILLUSTRATE KPI RESULTS</vt:lpstr>
      <vt:lpstr>DESIGN GRAPHS TO ILLUSTRATE KPI RESULTS</vt:lpstr>
      <vt:lpstr>DESIGN GRAPHS TO ILLUSTRATE KPI RESULTS</vt:lpstr>
      <vt:lpstr>DATA VISUALIZATION GUIDELINES (1)</vt:lpstr>
      <vt:lpstr>DATA VISUALIZATION GUIDELINES (2)</vt:lpstr>
      <vt:lpstr>DATA VISUALIZATION GUIDELINES (3)</vt:lpstr>
      <vt:lpstr>COMMONLY USED GRAPHS IN PRACTICE</vt:lpstr>
      <vt:lpstr>1. BAR CHARTS</vt:lpstr>
      <vt:lpstr>2. BULLET GRAPH</vt:lpstr>
      <vt:lpstr>3. DIAL CHARTS</vt:lpstr>
      <vt:lpstr>4. LINE CHARTS</vt:lpstr>
      <vt:lpstr>5. PIE CHARTS</vt:lpstr>
      <vt:lpstr>6. SPARKLINES</vt:lpstr>
      <vt:lpstr>USABILITY IN TERMS OF VISUAL DESIGN</vt:lpstr>
      <vt:lpstr>USABILITY IN TERMS OF VISUAL DESIGN</vt:lpstr>
      <vt:lpstr>USABILITY IN TERMS OF VISUAL DESIGN</vt:lpstr>
      <vt:lpstr>USABILITY IN TERMS OF VISUAL DESIGN</vt:lpstr>
      <vt:lpstr>USABILITY IN TERMS OF VISUAL DESIGN</vt:lpstr>
      <vt:lpstr>USABILITY IN TERMS OF VISUAL DESIGN</vt:lpstr>
      <vt:lpstr>USABILITY IN TERMS OF VISUAL DESIGN Avoid crowded graphs</vt:lpstr>
      <vt:lpstr>USABILITY IN TERMS OF VISUAL DESIGN</vt:lpstr>
      <vt:lpstr>USABILITY IN TERMS OF VISUAL DESIGN “Simplicity is the ultimate sophistication” – Leonardo DaVinci</vt:lpstr>
      <vt:lpstr>KPI TOOLKIT SPOTLIGHT: BALANCED SCORECARD</vt:lpstr>
      <vt:lpstr>IN PRACTICE: SCORECARD</vt:lpstr>
      <vt:lpstr>IN PRACTICE: SCORECARD</vt:lpstr>
      <vt:lpstr>IN PRACTICE: SCORECARD</vt:lpstr>
      <vt:lpstr>SCORECARD DESIGN</vt:lpstr>
      <vt:lpstr>KPI TOOLKIT SPOTLIGHT: DASHBOARD</vt:lpstr>
      <vt:lpstr>IN PRACTICE: DASHBOARD Emergency Department Dashboard, Australia</vt:lpstr>
      <vt:lpstr>IN PRACTICE: DASHBOARD San Francisco, USA – City Performance</vt:lpstr>
      <vt:lpstr>IN PRACTICE: DASHBOARD Franklin Lakes Police Department, USA</vt:lpstr>
      <vt:lpstr>IN PRACTICE: DASHBOARD The KPI Institute, Quickscore - SpiderStrategies</vt:lpstr>
      <vt:lpstr>EXERCISE DEVELOP THE HR DASHBOARD</vt:lpstr>
      <vt:lpstr>EXERCISE DEVELOP THE HR DASHBOARD</vt:lpstr>
      <vt:lpstr>عرض تقديمي في PowerPoint</vt:lpstr>
      <vt:lpstr>SESSION REVIEW Data Visualization</vt:lpstr>
      <vt:lpstr>REFERENCES</vt:lpstr>
      <vt:lpstr>REFERENCES</vt:lpstr>
      <vt:lpstr>10 takeaways to implement in your organization!</vt:lpstr>
      <vt:lpstr>Course Review</vt:lpstr>
      <vt:lpstr>عرض تقديمي في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Cani Saputra</dc:creator>
  <cp:lastModifiedBy>gg gg</cp:lastModifiedBy>
  <cp:revision>1</cp:revision>
  <dcterms:created xsi:type="dcterms:W3CDTF">2025-05-09T22:34:27Z</dcterms:created>
  <dcterms:modified xsi:type="dcterms:W3CDTF">2025-05-09T22:39:26Z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2023-10-23T00:00:00Z</vt:filetime>
  </property>
  <property fmtid="{D5CDD505-2E9C-101B-9397-08002B2CF9AE}" pid="3" name="Creator">
    <vt:lpwstr>Microsoft® PowerPoint® LTSC</vt:lpwstr>
  </property>
  <property fmtid="{D5CDD505-2E9C-101B-9397-08002B2CF9AE}" pid="4" name="LastSaved">
    <vt:filetime>2025-05-09T00:00:00Z</vt:filetime>
  </property>
  <property fmtid="{D5CDD505-2E9C-101B-9397-08002B2CF9AE}" pid="5" name="Producer">
    <vt:lpwstr>3-Heights(TM) PDF Security Shell 4.8.25.2 (http://www.pdf-tools.com)</vt:lpwstr>
  </property>
</Properties>
</file>